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35" r:id="rId5"/>
  </p:sldMasterIdLst>
  <p:notesMasterIdLst>
    <p:notesMasterId r:id="rId66"/>
  </p:notesMasterIdLst>
  <p:handoutMasterIdLst>
    <p:handoutMasterId r:id="rId67"/>
  </p:handoutMasterIdLst>
  <p:sldIdLst>
    <p:sldId id="276" r:id="rId6"/>
    <p:sldId id="263" r:id="rId7"/>
    <p:sldId id="353" r:id="rId8"/>
    <p:sldId id="337" r:id="rId9"/>
    <p:sldId id="338" r:id="rId10"/>
    <p:sldId id="339" r:id="rId11"/>
    <p:sldId id="340" r:id="rId12"/>
    <p:sldId id="341" r:id="rId13"/>
    <p:sldId id="361" r:id="rId14"/>
    <p:sldId id="362" r:id="rId15"/>
    <p:sldId id="363" r:id="rId16"/>
    <p:sldId id="364" r:id="rId17"/>
    <p:sldId id="354" r:id="rId18"/>
    <p:sldId id="365" r:id="rId19"/>
    <p:sldId id="366" r:id="rId20"/>
    <p:sldId id="367" r:id="rId21"/>
    <p:sldId id="368" r:id="rId22"/>
    <p:sldId id="369" r:id="rId23"/>
    <p:sldId id="370" r:id="rId24"/>
    <p:sldId id="371" r:id="rId25"/>
    <p:sldId id="372" r:id="rId26"/>
    <p:sldId id="373" r:id="rId27"/>
    <p:sldId id="374" r:id="rId28"/>
    <p:sldId id="375" r:id="rId29"/>
    <p:sldId id="376" r:id="rId30"/>
    <p:sldId id="377" r:id="rId31"/>
    <p:sldId id="378" r:id="rId32"/>
    <p:sldId id="379" r:id="rId33"/>
    <p:sldId id="380" r:id="rId34"/>
    <p:sldId id="381" r:id="rId35"/>
    <p:sldId id="382" r:id="rId36"/>
    <p:sldId id="383" r:id="rId37"/>
    <p:sldId id="384" r:id="rId38"/>
    <p:sldId id="385" r:id="rId39"/>
    <p:sldId id="386" r:id="rId40"/>
    <p:sldId id="387" r:id="rId41"/>
    <p:sldId id="388" r:id="rId42"/>
    <p:sldId id="389" r:id="rId43"/>
    <p:sldId id="390" r:id="rId44"/>
    <p:sldId id="391" r:id="rId45"/>
    <p:sldId id="392" r:id="rId46"/>
    <p:sldId id="393" r:id="rId47"/>
    <p:sldId id="394" r:id="rId48"/>
    <p:sldId id="395" r:id="rId49"/>
    <p:sldId id="396" r:id="rId50"/>
    <p:sldId id="397" r:id="rId51"/>
    <p:sldId id="398" r:id="rId52"/>
    <p:sldId id="399" r:id="rId53"/>
    <p:sldId id="400" r:id="rId54"/>
    <p:sldId id="401" r:id="rId55"/>
    <p:sldId id="402" r:id="rId56"/>
    <p:sldId id="342" r:id="rId57"/>
    <p:sldId id="403" r:id="rId58"/>
    <p:sldId id="404" r:id="rId59"/>
    <p:sldId id="357" r:id="rId60"/>
    <p:sldId id="351" r:id="rId61"/>
    <p:sldId id="405" r:id="rId62"/>
    <p:sldId id="352" r:id="rId63"/>
    <p:sldId id="406" r:id="rId64"/>
    <p:sldId id="270" r:id="rId65"/>
  </p:sldIdLst>
  <p:sldSz cx="12192000" cy="6858000"/>
  <p:notesSz cx="6858000" cy="9144000"/>
  <p:custDataLst>
    <p:tags r:id="rId68"/>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5839"/>
    <a:srgbClr val="000000"/>
    <a:srgbClr val="DDEFBF"/>
    <a:srgbClr val="7FB22C"/>
    <a:srgbClr val="C0E28A"/>
    <a:srgbClr val="00ADBB"/>
    <a:srgbClr val="D9CCF8"/>
    <a:srgbClr val="CCCCFF"/>
    <a:srgbClr val="E7D9F9"/>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596241-E4CA-474D-9087-44E78647A6ED}" v="249" dt="2026-08-20T13:10:14.3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20" autoAdjust="0"/>
    <p:restoredTop sz="88935" autoAdjust="0"/>
  </p:normalViewPr>
  <p:slideViewPr>
    <p:cSldViewPr snapToGrid="0">
      <p:cViewPr varScale="1">
        <p:scale>
          <a:sx n="69" d="100"/>
          <a:sy n="69" d="100"/>
        </p:scale>
        <p:origin x="1258" y="91"/>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3" d="100"/>
          <a:sy n="83" d="100"/>
        </p:scale>
        <p:origin x="3852" y="9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notesMaster" Target="notesMasters/notesMaster1.xml"/><Relationship Id="rId74"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7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ne Maja Lindenthal" userId="57c1d7fe-e47e-49bf-aa4e-3d16ff6603a8" providerId="ADAL" clId="{6E35E8AE-B9BA-487D-9642-A35EF4B913BC}"/>
    <pc:docChg chg="undo custSel modSld">
      <pc:chgData name="Helene Maja Lindenthal" userId="57c1d7fe-e47e-49bf-aa4e-3d16ff6603a8" providerId="ADAL" clId="{6E35E8AE-B9BA-487D-9642-A35EF4B913BC}" dt="2026-08-20T13:10:17.297" v="2841" actId="14100"/>
      <pc:docMkLst>
        <pc:docMk/>
      </pc:docMkLst>
      <pc:sldChg chg="modSp mod modNotesTx">
        <pc:chgData name="Helene Maja Lindenthal" userId="57c1d7fe-e47e-49bf-aa4e-3d16ff6603a8" providerId="ADAL" clId="{6E35E8AE-B9BA-487D-9642-A35EF4B913BC}" dt="2026-08-20T11:07:17.412" v="34" actId="20577"/>
        <pc:sldMkLst>
          <pc:docMk/>
          <pc:sldMk cId="211038544" sldId="263"/>
        </pc:sldMkLst>
        <pc:spChg chg="mod">
          <ac:chgData name="Helene Maja Lindenthal" userId="57c1d7fe-e47e-49bf-aa4e-3d16ff6603a8" providerId="ADAL" clId="{6E35E8AE-B9BA-487D-9642-A35EF4B913BC}" dt="2026-08-20T11:06:05.909" v="27"/>
          <ac:spMkLst>
            <pc:docMk/>
            <pc:sldMk cId="211038544" sldId="263"/>
            <ac:spMk id="6" creationId="{00000000-0000-0000-0000-000000000000}"/>
          </ac:spMkLst>
        </pc:spChg>
        <pc:spChg chg="mod">
          <ac:chgData name="Helene Maja Lindenthal" userId="57c1d7fe-e47e-49bf-aa4e-3d16ff6603a8" providerId="ADAL" clId="{6E35E8AE-B9BA-487D-9642-A35EF4B913BC}" dt="2026-08-20T11:06:25.015" v="30"/>
          <ac:spMkLst>
            <pc:docMk/>
            <pc:sldMk cId="211038544" sldId="263"/>
            <ac:spMk id="7" creationId="{00000000-0000-0000-0000-000000000000}"/>
          </ac:spMkLst>
        </pc:spChg>
      </pc:sldChg>
      <pc:sldChg chg="modSp mod">
        <pc:chgData name="Helene Maja Lindenthal" userId="57c1d7fe-e47e-49bf-aa4e-3d16ff6603a8" providerId="ADAL" clId="{6E35E8AE-B9BA-487D-9642-A35EF4B913BC}" dt="2026-08-20T13:10:17.297" v="2841" actId="14100"/>
        <pc:sldMkLst>
          <pc:docMk/>
          <pc:sldMk cId="3081729103" sldId="270"/>
        </pc:sldMkLst>
        <pc:spChg chg="mod">
          <ac:chgData name="Helene Maja Lindenthal" userId="57c1d7fe-e47e-49bf-aa4e-3d16ff6603a8" providerId="ADAL" clId="{6E35E8AE-B9BA-487D-9642-A35EF4B913BC}" dt="2026-08-20T13:10:17.297" v="2841" actId="14100"/>
          <ac:spMkLst>
            <pc:docMk/>
            <pc:sldMk cId="3081729103" sldId="270"/>
            <ac:spMk id="5" creationId="{C9EDD999-BF8E-F61C-3A42-D9775D0585FE}"/>
          </ac:spMkLst>
        </pc:spChg>
      </pc:sldChg>
      <pc:sldChg chg="modSp mod modNotesTx">
        <pc:chgData name="Helene Maja Lindenthal" userId="57c1d7fe-e47e-49bf-aa4e-3d16ff6603a8" providerId="ADAL" clId="{6E35E8AE-B9BA-487D-9642-A35EF4B913BC}" dt="2026-08-20T11:05:52.826" v="26"/>
        <pc:sldMkLst>
          <pc:docMk/>
          <pc:sldMk cId="802677390" sldId="276"/>
        </pc:sldMkLst>
        <pc:spChg chg="mod">
          <ac:chgData name="Helene Maja Lindenthal" userId="57c1d7fe-e47e-49bf-aa4e-3d16ff6603a8" providerId="ADAL" clId="{6E35E8AE-B9BA-487D-9642-A35EF4B913BC}" dt="2026-08-20T11:05:30.282" v="6"/>
          <ac:spMkLst>
            <pc:docMk/>
            <pc:sldMk cId="802677390" sldId="276"/>
            <ac:spMk id="2" creationId="{5AF82C0A-0D2B-4964-0107-34A5C0FB8401}"/>
          </ac:spMkLst>
        </pc:spChg>
        <pc:spChg chg="mod">
          <ac:chgData name="Helene Maja Lindenthal" userId="57c1d7fe-e47e-49bf-aa4e-3d16ff6603a8" providerId="ADAL" clId="{6E35E8AE-B9BA-487D-9642-A35EF4B913BC}" dt="2026-08-20T11:05:37.750" v="7"/>
          <ac:spMkLst>
            <pc:docMk/>
            <pc:sldMk cId="802677390" sldId="276"/>
            <ac:spMk id="3" creationId="{D14C7FFA-44E3-31F7-06A7-D629C7EFAFD9}"/>
          </ac:spMkLst>
        </pc:spChg>
        <pc:spChg chg="mod">
          <ac:chgData name="Helene Maja Lindenthal" userId="57c1d7fe-e47e-49bf-aa4e-3d16ff6603a8" providerId="ADAL" clId="{6E35E8AE-B9BA-487D-9642-A35EF4B913BC}" dt="2026-08-20T11:05:46.827" v="25" actId="20577"/>
          <ac:spMkLst>
            <pc:docMk/>
            <pc:sldMk cId="802677390" sldId="276"/>
            <ac:spMk id="5" creationId="{E86ED180-700C-85F3-2ED8-2BE0AE7FBFAB}"/>
          </ac:spMkLst>
        </pc:spChg>
        <pc:spChg chg="mod">
          <ac:chgData name="Helene Maja Lindenthal" userId="57c1d7fe-e47e-49bf-aa4e-3d16ff6603a8" providerId="ADAL" clId="{6E35E8AE-B9BA-487D-9642-A35EF4B913BC}" dt="2026-08-20T11:05:52.826" v="26"/>
          <ac:spMkLst>
            <pc:docMk/>
            <pc:sldMk cId="802677390" sldId="276"/>
            <ac:spMk id="7" creationId="{F1BB0DB2-0110-4F2D-06CF-2D60620D4BBC}"/>
          </ac:spMkLst>
        </pc:spChg>
      </pc:sldChg>
      <pc:sldChg chg="modSp mod modNotesTx">
        <pc:chgData name="Helene Maja Lindenthal" userId="57c1d7fe-e47e-49bf-aa4e-3d16ff6603a8" providerId="ADAL" clId="{6E35E8AE-B9BA-487D-9642-A35EF4B913BC}" dt="2026-08-20T11:12:25.515" v="126" actId="20577"/>
        <pc:sldMkLst>
          <pc:docMk/>
          <pc:sldMk cId="3620290725" sldId="337"/>
        </pc:sldMkLst>
        <pc:spChg chg="mod">
          <ac:chgData name="Helene Maja Lindenthal" userId="57c1d7fe-e47e-49bf-aa4e-3d16ff6603a8" providerId="ADAL" clId="{6E35E8AE-B9BA-487D-9642-A35EF4B913BC}" dt="2026-08-20T11:10:24.257" v="82"/>
          <ac:spMkLst>
            <pc:docMk/>
            <pc:sldMk cId="3620290725" sldId="337"/>
            <ac:spMk id="5" creationId="{E8F6E89B-0807-6CC8-A06B-994F264580CF}"/>
          </ac:spMkLst>
        </pc:spChg>
        <pc:spChg chg="mod">
          <ac:chgData name="Helene Maja Lindenthal" userId="57c1d7fe-e47e-49bf-aa4e-3d16ff6603a8" providerId="ADAL" clId="{6E35E8AE-B9BA-487D-9642-A35EF4B913BC}" dt="2026-08-20T11:11:18.338" v="107" actId="20577"/>
          <ac:spMkLst>
            <pc:docMk/>
            <pc:sldMk cId="3620290725" sldId="337"/>
            <ac:spMk id="7" creationId="{B2650833-0E98-8E4D-71C7-92C67758819D}"/>
          </ac:spMkLst>
        </pc:spChg>
      </pc:sldChg>
      <pc:sldChg chg="modSp mod modNotesTx">
        <pc:chgData name="Helene Maja Lindenthal" userId="57c1d7fe-e47e-49bf-aa4e-3d16ff6603a8" providerId="ADAL" clId="{6E35E8AE-B9BA-487D-9642-A35EF4B913BC}" dt="2026-08-20T11:14:27.816" v="159" actId="12"/>
        <pc:sldMkLst>
          <pc:docMk/>
          <pc:sldMk cId="1045824227" sldId="338"/>
        </pc:sldMkLst>
        <pc:spChg chg="mod">
          <ac:chgData name="Helene Maja Lindenthal" userId="57c1d7fe-e47e-49bf-aa4e-3d16ff6603a8" providerId="ADAL" clId="{6E35E8AE-B9BA-487D-9642-A35EF4B913BC}" dt="2026-08-20T11:12:40.645" v="127"/>
          <ac:spMkLst>
            <pc:docMk/>
            <pc:sldMk cId="1045824227" sldId="338"/>
            <ac:spMk id="5" creationId="{9EEF6B67-7E01-60BE-EA7C-0FF4DA9E5879}"/>
          </ac:spMkLst>
        </pc:spChg>
        <pc:spChg chg="mod">
          <ac:chgData name="Helene Maja Lindenthal" userId="57c1d7fe-e47e-49bf-aa4e-3d16ff6603a8" providerId="ADAL" clId="{6E35E8AE-B9BA-487D-9642-A35EF4B913BC}" dt="2026-08-20T11:13:27.602" v="151" actId="20577"/>
          <ac:spMkLst>
            <pc:docMk/>
            <pc:sldMk cId="1045824227" sldId="338"/>
            <ac:spMk id="7" creationId="{EE4FD453-550F-6097-9A2E-90C9A7F87CD4}"/>
          </ac:spMkLst>
        </pc:spChg>
      </pc:sldChg>
      <pc:sldChg chg="modSp mod modNotesTx">
        <pc:chgData name="Helene Maja Lindenthal" userId="57c1d7fe-e47e-49bf-aa4e-3d16ff6603a8" providerId="ADAL" clId="{6E35E8AE-B9BA-487D-9642-A35EF4B913BC}" dt="2026-08-20T11:16:25.913" v="199" actId="20577"/>
        <pc:sldMkLst>
          <pc:docMk/>
          <pc:sldMk cId="1070472160" sldId="339"/>
        </pc:sldMkLst>
        <pc:spChg chg="mod">
          <ac:chgData name="Helene Maja Lindenthal" userId="57c1d7fe-e47e-49bf-aa4e-3d16ff6603a8" providerId="ADAL" clId="{6E35E8AE-B9BA-487D-9642-A35EF4B913BC}" dt="2026-08-20T11:14:57.026" v="160"/>
          <ac:spMkLst>
            <pc:docMk/>
            <pc:sldMk cId="1070472160" sldId="339"/>
            <ac:spMk id="5" creationId="{9628E9BE-EDBD-08C3-1F50-3709349CD752}"/>
          </ac:spMkLst>
        </pc:spChg>
        <pc:spChg chg="mod">
          <ac:chgData name="Helene Maja Lindenthal" userId="57c1d7fe-e47e-49bf-aa4e-3d16ff6603a8" providerId="ADAL" clId="{6E35E8AE-B9BA-487D-9642-A35EF4B913BC}" dt="2026-08-20T11:16:01.150" v="196" actId="20577"/>
          <ac:spMkLst>
            <pc:docMk/>
            <pc:sldMk cId="1070472160" sldId="339"/>
            <ac:spMk id="7" creationId="{CDCB34E0-9DDD-3B8C-0B6D-CA58F859D43A}"/>
          </ac:spMkLst>
        </pc:spChg>
      </pc:sldChg>
      <pc:sldChg chg="modSp mod modNotesTx">
        <pc:chgData name="Helene Maja Lindenthal" userId="57c1d7fe-e47e-49bf-aa4e-3d16ff6603a8" providerId="ADAL" clId="{6E35E8AE-B9BA-487D-9642-A35EF4B913BC}" dt="2026-08-20T11:19:42.252" v="248" actId="20577"/>
        <pc:sldMkLst>
          <pc:docMk/>
          <pc:sldMk cId="2618540715" sldId="340"/>
        </pc:sldMkLst>
        <pc:spChg chg="mod">
          <ac:chgData name="Helene Maja Lindenthal" userId="57c1d7fe-e47e-49bf-aa4e-3d16ff6603a8" providerId="ADAL" clId="{6E35E8AE-B9BA-487D-9642-A35EF4B913BC}" dt="2026-08-20T11:16:55.576" v="200"/>
          <ac:spMkLst>
            <pc:docMk/>
            <pc:sldMk cId="2618540715" sldId="340"/>
            <ac:spMk id="5" creationId="{49AAFFAD-5EAF-8827-A2ED-39443BA77B73}"/>
          </ac:spMkLst>
        </pc:spChg>
        <pc:spChg chg="mod">
          <ac:chgData name="Helene Maja Lindenthal" userId="57c1d7fe-e47e-49bf-aa4e-3d16ff6603a8" providerId="ADAL" clId="{6E35E8AE-B9BA-487D-9642-A35EF4B913BC}" dt="2026-08-20T11:18:18.322" v="227" actId="6549"/>
          <ac:spMkLst>
            <pc:docMk/>
            <pc:sldMk cId="2618540715" sldId="340"/>
            <ac:spMk id="7" creationId="{DF10C62B-0025-B1EE-E7FF-726ED76949C8}"/>
          </ac:spMkLst>
        </pc:spChg>
      </pc:sldChg>
      <pc:sldChg chg="modSp mod modNotesTx">
        <pc:chgData name="Helene Maja Lindenthal" userId="57c1d7fe-e47e-49bf-aa4e-3d16ff6603a8" providerId="ADAL" clId="{6E35E8AE-B9BA-487D-9642-A35EF4B913BC}" dt="2026-08-20T11:20:13.299" v="259" actId="20577"/>
        <pc:sldMkLst>
          <pc:docMk/>
          <pc:sldMk cId="2062836013" sldId="341"/>
        </pc:sldMkLst>
        <pc:spChg chg="mod">
          <ac:chgData name="Helene Maja Lindenthal" userId="57c1d7fe-e47e-49bf-aa4e-3d16ff6603a8" providerId="ADAL" clId="{6E35E8AE-B9BA-487D-9642-A35EF4B913BC}" dt="2026-08-20T11:18:29.866" v="228"/>
          <ac:spMkLst>
            <pc:docMk/>
            <pc:sldMk cId="2062836013" sldId="341"/>
            <ac:spMk id="5" creationId="{7D55A45F-CEF6-998B-DB3F-FDF6035A6EEB}"/>
          </ac:spMkLst>
        </pc:spChg>
        <pc:spChg chg="mod">
          <ac:chgData name="Helene Maja Lindenthal" userId="57c1d7fe-e47e-49bf-aa4e-3d16ff6603a8" providerId="ADAL" clId="{6E35E8AE-B9BA-487D-9642-A35EF4B913BC}" dt="2026-08-20T11:19:02.277" v="234" actId="20577"/>
          <ac:spMkLst>
            <pc:docMk/>
            <pc:sldMk cId="2062836013" sldId="341"/>
            <ac:spMk id="7" creationId="{C5BEDE2F-5615-B030-D7B8-A6E9F72B772D}"/>
          </ac:spMkLst>
        </pc:spChg>
      </pc:sldChg>
      <pc:sldChg chg="modSp mod modNotesTx">
        <pc:chgData name="Helene Maja Lindenthal" userId="57c1d7fe-e47e-49bf-aa4e-3d16ff6603a8" providerId="ADAL" clId="{6E35E8AE-B9BA-487D-9642-A35EF4B913BC}" dt="2026-08-20T13:02:34.603" v="2627" actId="6549"/>
        <pc:sldMkLst>
          <pc:docMk/>
          <pc:sldMk cId="290038441" sldId="342"/>
        </pc:sldMkLst>
        <pc:spChg chg="mod">
          <ac:chgData name="Helene Maja Lindenthal" userId="57c1d7fe-e47e-49bf-aa4e-3d16ff6603a8" providerId="ADAL" clId="{6E35E8AE-B9BA-487D-9642-A35EF4B913BC}" dt="2026-08-20T13:01:51.325" v="2603" actId="27636"/>
          <ac:spMkLst>
            <pc:docMk/>
            <pc:sldMk cId="290038441" sldId="342"/>
            <ac:spMk id="5" creationId="{1458AA47-80AB-C12A-4F8D-CCD0B4ADC17A}"/>
          </ac:spMkLst>
        </pc:spChg>
        <pc:spChg chg="mod">
          <ac:chgData name="Helene Maja Lindenthal" userId="57c1d7fe-e47e-49bf-aa4e-3d16ff6603a8" providerId="ADAL" clId="{6E35E8AE-B9BA-487D-9642-A35EF4B913BC}" dt="2026-08-20T13:02:13.938" v="2622" actId="20577"/>
          <ac:spMkLst>
            <pc:docMk/>
            <pc:sldMk cId="290038441" sldId="342"/>
            <ac:spMk id="7" creationId="{74FB7228-261D-1457-DA3B-7B346D4AD4A6}"/>
          </ac:spMkLst>
        </pc:spChg>
      </pc:sldChg>
      <pc:sldChg chg="modSp mod modNotesTx">
        <pc:chgData name="Helene Maja Lindenthal" userId="57c1d7fe-e47e-49bf-aa4e-3d16ff6603a8" providerId="ADAL" clId="{6E35E8AE-B9BA-487D-9642-A35EF4B913BC}" dt="2026-08-20T13:07:18.695" v="2733" actId="113"/>
        <pc:sldMkLst>
          <pc:docMk/>
          <pc:sldMk cId="2227744553" sldId="351"/>
        </pc:sldMkLst>
        <pc:spChg chg="mod">
          <ac:chgData name="Helene Maja Lindenthal" userId="57c1d7fe-e47e-49bf-aa4e-3d16ff6603a8" providerId="ADAL" clId="{6E35E8AE-B9BA-487D-9642-A35EF4B913BC}" dt="2026-08-20T13:06:23.656" v="2720" actId="1035"/>
          <ac:spMkLst>
            <pc:docMk/>
            <pc:sldMk cId="2227744553" sldId="351"/>
            <ac:spMk id="6" creationId="{3E1715DC-1827-4904-B062-2C63C36CD72C}"/>
          </ac:spMkLst>
        </pc:spChg>
        <pc:spChg chg="mod">
          <ac:chgData name="Helene Maja Lindenthal" userId="57c1d7fe-e47e-49bf-aa4e-3d16ff6603a8" providerId="ADAL" clId="{6E35E8AE-B9BA-487D-9642-A35EF4B913BC}" dt="2026-08-20T13:06:51.263" v="2726" actId="12"/>
          <ac:spMkLst>
            <pc:docMk/>
            <pc:sldMk cId="2227744553" sldId="351"/>
            <ac:spMk id="7" creationId="{2411DCB7-809D-EF42-7B39-7CF333D051B8}"/>
          </ac:spMkLst>
        </pc:spChg>
      </pc:sldChg>
      <pc:sldChg chg="modSp mod modNotesTx">
        <pc:chgData name="Helene Maja Lindenthal" userId="57c1d7fe-e47e-49bf-aa4e-3d16ff6603a8" providerId="ADAL" clId="{6E35E8AE-B9BA-487D-9642-A35EF4B913BC}" dt="2026-08-20T13:09:24.457" v="2802" actId="20577"/>
        <pc:sldMkLst>
          <pc:docMk/>
          <pc:sldMk cId="1492902051" sldId="352"/>
        </pc:sldMkLst>
        <pc:spChg chg="mod">
          <ac:chgData name="Helene Maja Lindenthal" userId="57c1d7fe-e47e-49bf-aa4e-3d16ff6603a8" providerId="ADAL" clId="{6E35E8AE-B9BA-487D-9642-A35EF4B913BC}" dt="2026-08-20T13:08:48.650" v="2780" actId="20577"/>
          <ac:spMkLst>
            <pc:docMk/>
            <pc:sldMk cId="1492902051" sldId="352"/>
            <ac:spMk id="5" creationId="{B996AA43-68D5-3739-9281-B0BA02DA3100}"/>
          </ac:spMkLst>
        </pc:spChg>
      </pc:sldChg>
      <pc:sldChg chg="modSp mod modNotesTx">
        <pc:chgData name="Helene Maja Lindenthal" userId="57c1d7fe-e47e-49bf-aa4e-3d16ff6603a8" providerId="ADAL" clId="{6E35E8AE-B9BA-487D-9642-A35EF4B913BC}" dt="2026-08-20T11:10:09.500" v="81" actId="20577"/>
        <pc:sldMkLst>
          <pc:docMk/>
          <pc:sldMk cId="4252658627" sldId="353"/>
        </pc:sldMkLst>
        <pc:spChg chg="mod">
          <ac:chgData name="Helene Maja Lindenthal" userId="57c1d7fe-e47e-49bf-aa4e-3d16ff6603a8" providerId="ADAL" clId="{6E35E8AE-B9BA-487D-9642-A35EF4B913BC}" dt="2026-08-20T11:07:34.660" v="35"/>
          <ac:spMkLst>
            <pc:docMk/>
            <pc:sldMk cId="4252658627" sldId="353"/>
            <ac:spMk id="6" creationId="{9241B546-9A8A-74D6-1B4E-DFB5AE058303}"/>
          </ac:spMkLst>
        </pc:spChg>
        <pc:spChg chg="mod">
          <ac:chgData name="Helene Maja Lindenthal" userId="57c1d7fe-e47e-49bf-aa4e-3d16ff6603a8" providerId="ADAL" clId="{6E35E8AE-B9BA-487D-9642-A35EF4B913BC}" dt="2026-08-20T11:09:10.743" v="63" actId="20577"/>
          <ac:spMkLst>
            <pc:docMk/>
            <pc:sldMk cId="4252658627" sldId="353"/>
            <ac:spMk id="7" creationId="{EF4960F0-6AF5-32AF-80C2-7AED39A824F0}"/>
          </ac:spMkLst>
        </pc:spChg>
      </pc:sldChg>
      <pc:sldChg chg="modSp mod modNotesTx">
        <pc:chgData name="Helene Maja Lindenthal" userId="57c1d7fe-e47e-49bf-aa4e-3d16ff6603a8" providerId="ADAL" clId="{6E35E8AE-B9BA-487D-9642-A35EF4B913BC}" dt="2026-08-20T11:30:40.658" v="492" actId="20577"/>
        <pc:sldMkLst>
          <pc:docMk/>
          <pc:sldMk cId="1426687552" sldId="354"/>
        </pc:sldMkLst>
        <pc:spChg chg="mod">
          <ac:chgData name="Helene Maja Lindenthal" userId="57c1d7fe-e47e-49bf-aa4e-3d16ff6603a8" providerId="ADAL" clId="{6E35E8AE-B9BA-487D-9642-A35EF4B913BC}" dt="2026-08-20T11:28:55.390" v="422" actId="20577"/>
          <ac:spMkLst>
            <pc:docMk/>
            <pc:sldMk cId="1426687552" sldId="354"/>
            <ac:spMk id="5" creationId="{CAF2AE3D-5BAE-8FB2-83A7-C33E6FDDBF60}"/>
          </ac:spMkLst>
        </pc:spChg>
        <pc:spChg chg="mod">
          <ac:chgData name="Helene Maja Lindenthal" userId="57c1d7fe-e47e-49bf-aa4e-3d16ff6603a8" providerId="ADAL" clId="{6E35E8AE-B9BA-487D-9642-A35EF4B913BC}" dt="2026-08-20T11:29:35.559" v="472"/>
          <ac:spMkLst>
            <pc:docMk/>
            <pc:sldMk cId="1426687552" sldId="354"/>
            <ac:spMk id="7" creationId="{18C100C2-44AE-4F69-CF74-D964DF96001C}"/>
          </ac:spMkLst>
        </pc:spChg>
      </pc:sldChg>
      <pc:sldChg chg="modSp mod modNotesTx">
        <pc:chgData name="Helene Maja Lindenthal" userId="57c1d7fe-e47e-49bf-aa4e-3d16ff6603a8" providerId="ADAL" clId="{6E35E8AE-B9BA-487D-9642-A35EF4B913BC}" dt="2026-08-20T13:06:02.321" v="2707" actId="20577"/>
        <pc:sldMkLst>
          <pc:docMk/>
          <pc:sldMk cId="960804534" sldId="357"/>
        </pc:sldMkLst>
        <pc:spChg chg="mod">
          <ac:chgData name="Helene Maja Lindenthal" userId="57c1d7fe-e47e-49bf-aa4e-3d16ff6603a8" providerId="ADAL" clId="{6E35E8AE-B9BA-487D-9642-A35EF4B913BC}" dt="2026-08-20T13:05:03.596" v="2690" actId="20577"/>
          <ac:spMkLst>
            <pc:docMk/>
            <pc:sldMk cId="960804534" sldId="357"/>
            <ac:spMk id="6" creationId="{3C2A5D72-DDD2-4507-D76A-D056FED57204}"/>
          </ac:spMkLst>
        </pc:spChg>
        <pc:spChg chg="mod">
          <ac:chgData name="Helene Maja Lindenthal" userId="57c1d7fe-e47e-49bf-aa4e-3d16ff6603a8" providerId="ADAL" clId="{6E35E8AE-B9BA-487D-9642-A35EF4B913BC}" dt="2026-08-20T13:05:30.819" v="2703" actId="6549"/>
          <ac:spMkLst>
            <pc:docMk/>
            <pc:sldMk cId="960804534" sldId="357"/>
            <ac:spMk id="7" creationId="{7F764720-6AE9-98FE-5417-0DB8CCA84769}"/>
          </ac:spMkLst>
        </pc:spChg>
      </pc:sldChg>
      <pc:sldChg chg="modSp mod modNotesTx">
        <pc:chgData name="Helene Maja Lindenthal" userId="57c1d7fe-e47e-49bf-aa4e-3d16ff6603a8" providerId="ADAL" clId="{6E35E8AE-B9BA-487D-9642-A35EF4B913BC}" dt="2026-08-20T11:22:50.261" v="320" actId="20577"/>
        <pc:sldMkLst>
          <pc:docMk/>
          <pc:sldMk cId="1973158545" sldId="361"/>
        </pc:sldMkLst>
        <pc:spChg chg="mod">
          <ac:chgData name="Helene Maja Lindenthal" userId="57c1d7fe-e47e-49bf-aa4e-3d16ff6603a8" providerId="ADAL" clId="{6E35E8AE-B9BA-487D-9642-A35EF4B913BC}" dt="2026-08-20T11:20:47.019" v="290" actId="313"/>
          <ac:spMkLst>
            <pc:docMk/>
            <pc:sldMk cId="1973158545" sldId="361"/>
            <ac:spMk id="6" creationId="{D30BDAC9-0678-0AB4-4580-0A53F65311C9}"/>
          </ac:spMkLst>
        </pc:spChg>
        <pc:spChg chg="mod">
          <ac:chgData name="Helene Maja Lindenthal" userId="57c1d7fe-e47e-49bf-aa4e-3d16ff6603a8" providerId="ADAL" clId="{6E35E8AE-B9BA-487D-9642-A35EF4B913BC}" dt="2026-08-20T11:21:32.233" v="305" actId="27636"/>
          <ac:spMkLst>
            <pc:docMk/>
            <pc:sldMk cId="1973158545" sldId="361"/>
            <ac:spMk id="7" creationId="{FCF7C089-148C-8DB1-1A16-0CA90FEE7DBC}"/>
          </ac:spMkLst>
        </pc:spChg>
      </pc:sldChg>
      <pc:sldChg chg="modSp mod modNotesTx">
        <pc:chgData name="Helene Maja Lindenthal" userId="57c1d7fe-e47e-49bf-aa4e-3d16ff6603a8" providerId="ADAL" clId="{6E35E8AE-B9BA-487D-9642-A35EF4B913BC}" dt="2026-08-20T11:24:47.770" v="334" actId="20577"/>
        <pc:sldMkLst>
          <pc:docMk/>
          <pc:sldMk cId="1977001067" sldId="362"/>
        </pc:sldMkLst>
        <pc:spChg chg="mod">
          <ac:chgData name="Helene Maja Lindenthal" userId="57c1d7fe-e47e-49bf-aa4e-3d16ff6603a8" providerId="ADAL" clId="{6E35E8AE-B9BA-487D-9642-A35EF4B913BC}" dt="2026-08-20T11:23:54.450" v="328"/>
          <ac:spMkLst>
            <pc:docMk/>
            <pc:sldMk cId="1977001067" sldId="362"/>
            <ac:spMk id="2" creationId="{B2275178-DB56-0035-C7EF-3DFC0EF5A787}"/>
          </ac:spMkLst>
        </pc:spChg>
        <pc:spChg chg="mod">
          <ac:chgData name="Helene Maja Lindenthal" userId="57c1d7fe-e47e-49bf-aa4e-3d16ff6603a8" providerId="ADAL" clId="{6E35E8AE-B9BA-487D-9642-A35EF4B913BC}" dt="2026-08-20T11:23:00.220" v="321"/>
          <ac:spMkLst>
            <pc:docMk/>
            <pc:sldMk cId="1977001067" sldId="362"/>
            <ac:spMk id="5" creationId="{FA672619-83E3-21D5-1730-55A589F4305E}"/>
          </ac:spMkLst>
        </pc:spChg>
        <pc:spChg chg="mod">
          <ac:chgData name="Helene Maja Lindenthal" userId="57c1d7fe-e47e-49bf-aa4e-3d16ff6603a8" providerId="ADAL" clId="{6E35E8AE-B9BA-487D-9642-A35EF4B913BC}" dt="2026-08-20T11:23:33.868" v="325"/>
          <ac:spMkLst>
            <pc:docMk/>
            <pc:sldMk cId="1977001067" sldId="362"/>
            <ac:spMk id="7" creationId="{DED14F40-2269-FB12-9386-C649121C0CB1}"/>
          </ac:spMkLst>
        </pc:spChg>
      </pc:sldChg>
      <pc:sldChg chg="modSp mod modNotesTx">
        <pc:chgData name="Helene Maja Lindenthal" userId="57c1d7fe-e47e-49bf-aa4e-3d16ff6603a8" providerId="ADAL" clId="{6E35E8AE-B9BA-487D-9642-A35EF4B913BC}" dt="2026-08-20T11:26:16.844" v="347" actId="20577"/>
        <pc:sldMkLst>
          <pc:docMk/>
          <pc:sldMk cId="4184252738" sldId="363"/>
        </pc:sldMkLst>
        <pc:spChg chg="mod">
          <ac:chgData name="Helene Maja Lindenthal" userId="57c1d7fe-e47e-49bf-aa4e-3d16ff6603a8" providerId="ADAL" clId="{6E35E8AE-B9BA-487D-9642-A35EF4B913BC}" dt="2026-08-20T11:25:05.547" v="336" actId="27636"/>
          <ac:spMkLst>
            <pc:docMk/>
            <pc:sldMk cId="4184252738" sldId="363"/>
            <ac:spMk id="5" creationId="{0066CCE7-3D28-FD2F-88FA-5B2DF87E2AF6}"/>
          </ac:spMkLst>
        </pc:spChg>
        <pc:spChg chg="mod">
          <ac:chgData name="Helene Maja Lindenthal" userId="57c1d7fe-e47e-49bf-aa4e-3d16ff6603a8" providerId="ADAL" clId="{6E35E8AE-B9BA-487D-9642-A35EF4B913BC}" dt="2026-08-20T11:25:36.040" v="340"/>
          <ac:spMkLst>
            <pc:docMk/>
            <pc:sldMk cId="4184252738" sldId="363"/>
            <ac:spMk id="7" creationId="{0EB18FD5-66FC-A34E-61FF-460F9A773E4C}"/>
          </ac:spMkLst>
        </pc:spChg>
      </pc:sldChg>
      <pc:sldChg chg="modSp mod modNotesTx">
        <pc:chgData name="Helene Maja Lindenthal" userId="57c1d7fe-e47e-49bf-aa4e-3d16ff6603a8" providerId="ADAL" clId="{6E35E8AE-B9BA-487D-9642-A35EF4B913BC}" dt="2026-08-20T11:28:38.995" v="419" actId="6549"/>
        <pc:sldMkLst>
          <pc:docMk/>
          <pc:sldMk cId="2985457594" sldId="364"/>
        </pc:sldMkLst>
        <pc:spChg chg="mod">
          <ac:chgData name="Helene Maja Lindenthal" userId="57c1d7fe-e47e-49bf-aa4e-3d16ff6603a8" providerId="ADAL" clId="{6E35E8AE-B9BA-487D-9642-A35EF4B913BC}" dt="2026-08-20T11:26:39.385" v="353" actId="20577"/>
          <ac:spMkLst>
            <pc:docMk/>
            <pc:sldMk cId="2985457594" sldId="364"/>
            <ac:spMk id="5" creationId="{EB2CE7D9-E6A2-9C30-040C-9D2CF81A1F3E}"/>
          </ac:spMkLst>
        </pc:spChg>
        <pc:spChg chg="mod">
          <ac:chgData name="Helene Maja Lindenthal" userId="57c1d7fe-e47e-49bf-aa4e-3d16ff6603a8" providerId="ADAL" clId="{6E35E8AE-B9BA-487D-9642-A35EF4B913BC}" dt="2026-08-20T11:27:41.419" v="395"/>
          <ac:spMkLst>
            <pc:docMk/>
            <pc:sldMk cId="2985457594" sldId="364"/>
            <ac:spMk id="7" creationId="{8BCA4809-1C49-C0DE-741C-2C60764D8EDB}"/>
          </ac:spMkLst>
        </pc:spChg>
      </pc:sldChg>
      <pc:sldChg chg="modSp mod modNotesTx">
        <pc:chgData name="Helene Maja Lindenthal" userId="57c1d7fe-e47e-49bf-aa4e-3d16ff6603a8" providerId="ADAL" clId="{6E35E8AE-B9BA-487D-9642-A35EF4B913BC}" dt="2026-08-20T11:33:39.344" v="633" actId="113"/>
        <pc:sldMkLst>
          <pc:docMk/>
          <pc:sldMk cId="1233376469" sldId="365"/>
        </pc:sldMkLst>
        <pc:spChg chg="mod">
          <ac:chgData name="Helene Maja Lindenthal" userId="57c1d7fe-e47e-49bf-aa4e-3d16ff6603a8" providerId="ADAL" clId="{6E35E8AE-B9BA-487D-9642-A35EF4B913BC}" dt="2026-08-20T11:31:10.946" v="524" actId="27636"/>
          <ac:spMkLst>
            <pc:docMk/>
            <pc:sldMk cId="1233376469" sldId="365"/>
            <ac:spMk id="2" creationId="{FE334450-9643-2FFC-1E46-1F1DF3F26277}"/>
          </ac:spMkLst>
        </pc:spChg>
        <pc:spChg chg="mod">
          <ac:chgData name="Helene Maja Lindenthal" userId="57c1d7fe-e47e-49bf-aa4e-3d16ff6603a8" providerId="ADAL" clId="{6E35E8AE-B9BA-487D-9642-A35EF4B913BC}" dt="2026-08-20T11:32:30.163" v="621" actId="20577"/>
          <ac:spMkLst>
            <pc:docMk/>
            <pc:sldMk cId="1233376469" sldId="365"/>
            <ac:spMk id="3" creationId="{D66552A4-FD25-D3F2-E4D6-F13A41EAF314}"/>
          </ac:spMkLst>
        </pc:spChg>
        <pc:spChg chg="mod">
          <ac:chgData name="Helene Maja Lindenthal" userId="57c1d7fe-e47e-49bf-aa4e-3d16ff6603a8" providerId="ADAL" clId="{6E35E8AE-B9BA-487D-9642-A35EF4B913BC}" dt="2026-08-20T11:30:59.195" v="508" actId="20577"/>
          <ac:spMkLst>
            <pc:docMk/>
            <pc:sldMk cId="1233376469" sldId="365"/>
            <ac:spMk id="4" creationId="{6F34EB38-707D-2034-F360-701694E784C7}"/>
          </ac:spMkLst>
        </pc:spChg>
      </pc:sldChg>
      <pc:sldChg chg="modSp mod modNotesTx">
        <pc:chgData name="Helene Maja Lindenthal" userId="57c1d7fe-e47e-49bf-aa4e-3d16ff6603a8" providerId="ADAL" clId="{6E35E8AE-B9BA-487D-9642-A35EF4B913BC}" dt="2026-08-20T11:35:17.658" v="654" actId="20577"/>
        <pc:sldMkLst>
          <pc:docMk/>
          <pc:sldMk cId="1882963578" sldId="366"/>
        </pc:sldMkLst>
        <pc:spChg chg="mod">
          <ac:chgData name="Helene Maja Lindenthal" userId="57c1d7fe-e47e-49bf-aa4e-3d16ff6603a8" providerId="ADAL" clId="{6E35E8AE-B9BA-487D-9642-A35EF4B913BC}" dt="2026-08-20T11:33:58.682" v="636" actId="14100"/>
          <ac:spMkLst>
            <pc:docMk/>
            <pc:sldMk cId="1882963578" sldId="366"/>
            <ac:spMk id="5" creationId="{6CA56289-3B16-048E-C731-C14509EB6E8D}"/>
          </ac:spMkLst>
        </pc:spChg>
        <pc:spChg chg="mod">
          <ac:chgData name="Helene Maja Lindenthal" userId="57c1d7fe-e47e-49bf-aa4e-3d16ff6603a8" providerId="ADAL" clId="{6E35E8AE-B9BA-487D-9642-A35EF4B913BC}" dt="2026-08-20T11:34:46.378" v="647" actId="20577"/>
          <ac:spMkLst>
            <pc:docMk/>
            <pc:sldMk cId="1882963578" sldId="366"/>
            <ac:spMk id="7" creationId="{2089A6B9-F03B-2698-DA17-11266047AF6C}"/>
          </ac:spMkLst>
        </pc:spChg>
      </pc:sldChg>
      <pc:sldChg chg="modSp mod modNotesTx">
        <pc:chgData name="Helene Maja Lindenthal" userId="57c1d7fe-e47e-49bf-aa4e-3d16ff6603a8" providerId="ADAL" clId="{6E35E8AE-B9BA-487D-9642-A35EF4B913BC}" dt="2026-08-20T11:37:14.212" v="700" actId="20577"/>
        <pc:sldMkLst>
          <pc:docMk/>
          <pc:sldMk cId="2068900721" sldId="367"/>
        </pc:sldMkLst>
        <pc:spChg chg="mod">
          <ac:chgData name="Helene Maja Lindenthal" userId="57c1d7fe-e47e-49bf-aa4e-3d16ff6603a8" providerId="ADAL" clId="{6E35E8AE-B9BA-487D-9642-A35EF4B913BC}" dt="2026-08-20T11:35:29.773" v="655"/>
          <ac:spMkLst>
            <pc:docMk/>
            <pc:sldMk cId="2068900721" sldId="367"/>
            <ac:spMk id="5" creationId="{9F0EE0A2-7C50-C43E-DE03-0DC2143F8B7D}"/>
          </ac:spMkLst>
        </pc:spChg>
        <pc:spChg chg="mod">
          <ac:chgData name="Helene Maja Lindenthal" userId="57c1d7fe-e47e-49bf-aa4e-3d16ff6603a8" providerId="ADAL" clId="{6E35E8AE-B9BA-487D-9642-A35EF4B913BC}" dt="2026-08-20T11:36:19.395" v="675" actId="20577"/>
          <ac:spMkLst>
            <pc:docMk/>
            <pc:sldMk cId="2068900721" sldId="367"/>
            <ac:spMk id="7" creationId="{20FB3656-BC3A-3090-D17D-8131BA321F03}"/>
          </ac:spMkLst>
        </pc:spChg>
      </pc:sldChg>
      <pc:sldChg chg="modSp mod modNotesTx">
        <pc:chgData name="Helene Maja Lindenthal" userId="57c1d7fe-e47e-49bf-aa4e-3d16ff6603a8" providerId="ADAL" clId="{6E35E8AE-B9BA-487D-9642-A35EF4B913BC}" dt="2026-08-20T11:38:45.865" v="719" actId="6549"/>
        <pc:sldMkLst>
          <pc:docMk/>
          <pc:sldMk cId="1167256008" sldId="368"/>
        </pc:sldMkLst>
        <pc:spChg chg="mod">
          <ac:chgData name="Helene Maja Lindenthal" userId="57c1d7fe-e47e-49bf-aa4e-3d16ff6603a8" providerId="ADAL" clId="{6E35E8AE-B9BA-487D-9642-A35EF4B913BC}" dt="2026-08-20T11:37:31.829" v="701"/>
          <ac:spMkLst>
            <pc:docMk/>
            <pc:sldMk cId="1167256008" sldId="368"/>
            <ac:spMk id="5" creationId="{5EF4E5C1-6717-16E1-718E-E7B2A3242C64}"/>
          </ac:spMkLst>
        </pc:spChg>
        <pc:spChg chg="mod">
          <ac:chgData name="Helene Maja Lindenthal" userId="57c1d7fe-e47e-49bf-aa4e-3d16ff6603a8" providerId="ADAL" clId="{6E35E8AE-B9BA-487D-9642-A35EF4B913BC}" dt="2026-08-20T11:38:10.810" v="710" actId="113"/>
          <ac:spMkLst>
            <pc:docMk/>
            <pc:sldMk cId="1167256008" sldId="368"/>
            <ac:spMk id="7" creationId="{EC9DDBF5-A133-90B3-5012-6A4C4DA43C3A}"/>
          </ac:spMkLst>
        </pc:spChg>
      </pc:sldChg>
      <pc:sldChg chg="modSp mod modNotesTx">
        <pc:chgData name="Helene Maja Lindenthal" userId="57c1d7fe-e47e-49bf-aa4e-3d16ff6603a8" providerId="ADAL" clId="{6E35E8AE-B9BA-487D-9642-A35EF4B913BC}" dt="2026-08-20T11:40:20.750" v="751" actId="20577"/>
        <pc:sldMkLst>
          <pc:docMk/>
          <pc:sldMk cId="4293344389" sldId="369"/>
        </pc:sldMkLst>
        <pc:spChg chg="mod">
          <ac:chgData name="Helene Maja Lindenthal" userId="57c1d7fe-e47e-49bf-aa4e-3d16ff6603a8" providerId="ADAL" clId="{6E35E8AE-B9BA-487D-9642-A35EF4B913BC}" dt="2026-08-20T11:39:11.150" v="725" actId="20577"/>
          <ac:spMkLst>
            <pc:docMk/>
            <pc:sldMk cId="4293344389" sldId="369"/>
            <ac:spMk id="5" creationId="{70BB4D95-6C2E-5007-9AE9-2572D27152CC}"/>
          </ac:spMkLst>
        </pc:spChg>
        <pc:spChg chg="mod">
          <ac:chgData name="Helene Maja Lindenthal" userId="57c1d7fe-e47e-49bf-aa4e-3d16ff6603a8" providerId="ADAL" clId="{6E35E8AE-B9BA-487D-9642-A35EF4B913BC}" dt="2026-08-20T11:39:35.042" v="742"/>
          <ac:spMkLst>
            <pc:docMk/>
            <pc:sldMk cId="4293344389" sldId="369"/>
            <ac:spMk id="7" creationId="{3047F767-EFF5-D51E-F854-EC55570F4E92}"/>
          </ac:spMkLst>
        </pc:spChg>
      </pc:sldChg>
      <pc:sldChg chg="modSp mod modNotesTx">
        <pc:chgData name="Helene Maja Lindenthal" userId="57c1d7fe-e47e-49bf-aa4e-3d16ff6603a8" providerId="ADAL" clId="{6E35E8AE-B9BA-487D-9642-A35EF4B913BC}" dt="2026-08-20T11:45:14.485" v="825" actId="20577"/>
        <pc:sldMkLst>
          <pc:docMk/>
          <pc:sldMk cId="2388090170" sldId="370"/>
        </pc:sldMkLst>
        <pc:spChg chg="mod">
          <ac:chgData name="Helene Maja Lindenthal" userId="57c1d7fe-e47e-49bf-aa4e-3d16ff6603a8" providerId="ADAL" clId="{6E35E8AE-B9BA-487D-9642-A35EF4B913BC}" dt="2026-08-20T11:40:40.960" v="753" actId="27636"/>
          <ac:spMkLst>
            <pc:docMk/>
            <pc:sldMk cId="2388090170" sldId="370"/>
            <ac:spMk id="5" creationId="{F69B0CD2-D817-5BF6-A231-766FAF75DFA3}"/>
          </ac:spMkLst>
        </pc:spChg>
        <pc:spChg chg="mod">
          <ac:chgData name="Helene Maja Lindenthal" userId="57c1d7fe-e47e-49bf-aa4e-3d16ff6603a8" providerId="ADAL" clId="{6E35E8AE-B9BA-487D-9642-A35EF4B913BC}" dt="2026-08-20T11:44:31.827" v="820"/>
          <ac:spMkLst>
            <pc:docMk/>
            <pc:sldMk cId="2388090170" sldId="370"/>
            <ac:spMk id="7" creationId="{9316A08D-28AF-7873-7A4C-CF23729CDCCC}"/>
          </ac:spMkLst>
        </pc:spChg>
      </pc:sldChg>
      <pc:sldChg chg="modSp mod modNotesTx">
        <pc:chgData name="Helene Maja Lindenthal" userId="57c1d7fe-e47e-49bf-aa4e-3d16ff6603a8" providerId="ADAL" clId="{6E35E8AE-B9BA-487D-9642-A35EF4B913BC}" dt="2026-08-20T11:47:26.066" v="862" actId="6549"/>
        <pc:sldMkLst>
          <pc:docMk/>
          <pc:sldMk cId="243585139" sldId="371"/>
        </pc:sldMkLst>
        <pc:spChg chg="mod">
          <ac:chgData name="Helene Maja Lindenthal" userId="57c1d7fe-e47e-49bf-aa4e-3d16ff6603a8" providerId="ADAL" clId="{6E35E8AE-B9BA-487D-9642-A35EF4B913BC}" dt="2026-08-20T11:45:31.670" v="827" actId="27636"/>
          <ac:spMkLst>
            <pc:docMk/>
            <pc:sldMk cId="243585139" sldId="371"/>
            <ac:spMk id="5" creationId="{01A2AE47-DA5B-9429-5AF3-B3209CEF5EF2}"/>
          </ac:spMkLst>
        </pc:spChg>
        <pc:spChg chg="mod">
          <ac:chgData name="Helene Maja Lindenthal" userId="57c1d7fe-e47e-49bf-aa4e-3d16ff6603a8" providerId="ADAL" clId="{6E35E8AE-B9BA-487D-9642-A35EF4B913BC}" dt="2026-08-20T11:46:34.670" v="838"/>
          <ac:spMkLst>
            <pc:docMk/>
            <pc:sldMk cId="243585139" sldId="371"/>
            <ac:spMk id="7" creationId="{1FE36951-E9A7-BC98-B581-2327227FBA30}"/>
          </ac:spMkLst>
        </pc:spChg>
      </pc:sldChg>
      <pc:sldChg chg="modSp mod modNotesTx">
        <pc:chgData name="Helene Maja Lindenthal" userId="57c1d7fe-e47e-49bf-aa4e-3d16ff6603a8" providerId="ADAL" clId="{6E35E8AE-B9BA-487D-9642-A35EF4B913BC}" dt="2026-08-20T11:49:52.540" v="982"/>
        <pc:sldMkLst>
          <pc:docMk/>
          <pc:sldMk cId="779992312" sldId="372"/>
        </pc:sldMkLst>
        <pc:spChg chg="mod">
          <ac:chgData name="Helene Maja Lindenthal" userId="57c1d7fe-e47e-49bf-aa4e-3d16ff6603a8" providerId="ADAL" clId="{6E35E8AE-B9BA-487D-9642-A35EF4B913BC}" dt="2026-08-20T11:48:39.611" v="898" actId="27636"/>
          <ac:spMkLst>
            <pc:docMk/>
            <pc:sldMk cId="779992312" sldId="372"/>
            <ac:spMk id="2" creationId="{6AF700CD-FEB6-83AC-6C09-72E3153FC0A7}"/>
          </ac:spMkLst>
        </pc:spChg>
        <pc:spChg chg="mod">
          <ac:chgData name="Helene Maja Lindenthal" userId="57c1d7fe-e47e-49bf-aa4e-3d16ff6603a8" providerId="ADAL" clId="{6E35E8AE-B9BA-487D-9642-A35EF4B913BC}" dt="2026-08-20T11:49:52.540" v="982"/>
          <ac:spMkLst>
            <pc:docMk/>
            <pc:sldMk cId="779992312" sldId="372"/>
            <ac:spMk id="3" creationId="{30A5E5CC-6B88-9F60-3B67-E3759F795227}"/>
          </ac:spMkLst>
        </pc:spChg>
        <pc:spChg chg="mod">
          <ac:chgData name="Helene Maja Lindenthal" userId="57c1d7fe-e47e-49bf-aa4e-3d16ff6603a8" providerId="ADAL" clId="{6E35E8AE-B9BA-487D-9642-A35EF4B913BC}" dt="2026-08-20T11:48:26.587" v="882" actId="20577"/>
          <ac:spMkLst>
            <pc:docMk/>
            <pc:sldMk cId="779992312" sldId="372"/>
            <ac:spMk id="4" creationId="{DB909957-304F-3595-68CF-3EBF0CCA73FD}"/>
          </ac:spMkLst>
        </pc:spChg>
      </pc:sldChg>
      <pc:sldChg chg="modSp mod modNotesTx">
        <pc:chgData name="Helene Maja Lindenthal" userId="57c1d7fe-e47e-49bf-aa4e-3d16ff6603a8" providerId="ADAL" clId="{6E35E8AE-B9BA-487D-9642-A35EF4B913BC}" dt="2026-08-20T11:51:58.878" v="1032" actId="12"/>
        <pc:sldMkLst>
          <pc:docMk/>
          <pc:sldMk cId="317232964" sldId="373"/>
        </pc:sldMkLst>
        <pc:spChg chg="mod">
          <ac:chgData name="Helene Maja Lindenthal" userId="57c1d7fe-e47e-49bf-aa4e-3d16ff6603a8" providerId="ADAL" clId="{6E35E8AE-B9BA-487D-9642-A35EF4B913BC}" dt="2026-08-20T11:51:20.300" v="1029" actId="313"/>
          <ac:spMkLst>
            <pc:docMk/>
            <pc:sldMk cId="317232964" sldId="373"/>
            <ac:spMk id="5" creationId="{3B34105D-41BC-B674-24B3-B8C3809CBEE6}"/>
          </ac:spMkLst>
        </pc:spChg>
        <pc:spChg chg="mod">
          <ac:chgData name="Helene Maja Lindenthal" userId="57c1d7fe-e47e-49bf-aa4e-3d16ff6603a8" providerId="ADAL" clId="{6E35E8AE-B9BA-487D-9642-A35EF4B913BC}" dt="2026-08-20T11:51:16.438" v="1025" actId="20577"/>
          <ac:spMkLst>
            <pc:docMk/>
            <pc:sldMk cId="317232964" sldId="373"/>
            <ac:spMk id="7" creationId="{AF960EC8-0BF1-AA45-7BF1-ECDD91669157}"/>
          </ac:spMkLst>
        </pc:spChg>
      </pc:sldChg>
      <pc:sldChg chg="modSp mod modNotesTx">
        <pc:chgData name="Helene Maja Lindenthal" userId="57c1d7fe-e47e-49bf-aa4e-3d16ff6603a8" providerId="ADAL" clId="{6E35E8AE-B9BA-487D-9642-A35EF4B913BC}" dt="2026-08-20T11:54:34.140" v="1083" actId="20577"/>
        <pc:sldMkLst>
          <pc:docMk/>
          <pc:sldMk cId="3474024539" sldId="374"/>
        </pc:sldMkLst>
        <pc:spChg chg="mod">
          <ac:chgData name="Helene Maja Lindenthal" userId="57c1d7fe-e47e-49bf-aa4e-3d16ff6603a8" providerId="ADAL" clId="{6E35E8AE-B9BA-487D-9642-A35EF4B913BC}" dt="2026-08-20T11:52:26.330" v="1051" actId="20577"/>
          <ac:spMkLst>
            <pc:docMk/>
            <pc:sldMk cId="3474024539" sldId="374"/>
            <ac:spMk id="5" creationId="{D507A29F-43D5-676A-3DEF-79EE19C952CF}"/>
          </ac:spMkLst>
        </pc:spChg>
        <pc:spChg chg="mod">
          <ac:chgData name="Helene Maja Lindenthal" userId="57c1d7fe-e47e-49bf-aa4e-3d16ff6603a8" providerId="ADAL" clId="{6E35E8AE-B9BA-487D-9642-A35EF4B913BC}" dt="2026-08-20T11:53:56.960" v="1074"/>
          <ac:spMkLst>
            <pc:docMk/>
            <pc:sldMk cId="3474024539" sldId="374"/>
            <ac:spMk id="7" creationId="{9B61EAC4-BA2D-51CD-3E00-071BDE951975}"/>
          </ac:spMkLst>
        </pc:spChg>
      </pc:sldChg>
      <pc:sldChg chg="modSp mod modNotesTx">
        <pc:chgData name="Helene Maja Lindenthal" userId="57c1d7fe-e47e-49bf-aa4e-3d16ff6603a8" providerId="ADAL" clId="{6E35E8AE-B9BA-487D-9642-A35EF4B913BC}" dt="2026-08-20T11:58:00.206" v="1159" actId="20577"/>
        <pc:sldMkLst>
          <pc:docMk/>
          <pc:sldMk cId="3294528710" sldId="375"/>
        </pc:sldMkLst>
        <pc:spChg chg="mod">
          <ac:chgData name="Helene Maja Lindenthal" userId="57c1d7fe-e47e-49bf-aa4e-3d16ff6603a8" providerId="ADAL" clId="{6E35E8AE-B9BA-487D-9642-A35EF4B913BC}" dt="2026-08-20T11:56:08.400" v="1134" actId="6549"/>
          <ac:spMkLst>
            <pc:docMk/>
            <pc:sldMk cId="3294528710" sldId="375"/>
            <ac:spMk id="5" creationId="{2457042B-56AE-4FB0-BEFD-BA08EFD34C02}"/>
          </ac:spMkLst>
        </pc:spChg>
        <pc:spChg chg="mod">
          <ac:chgData name="Helene Maja Lindenthal" userId="57c1d7fe-e47e-49bf-aa4e-3d16ff6603a8" providerId="ADAL" clId="{6E35E8AE-B9BA-487D-9642-A35EF4B913BC}" dt="2026-08-20T11:57:07.594" v="1145"/>
          <ac:spMkLst>
            <pc:docMk/>
            <pc:sldMk cId="3294528710" sldId="375"/>
            <ac:spMk id="7" creationId="{ED5DB726-ACCE-1871-6C50-2557A8066B3B}"/>
          </ac:spMkLst>
        </pc:spChg>
      </pc:sldChg>
      <pc:sldChg chg="modSp mod modNotesTx">
        <pc:chgData name="Helene Maja Lindenthal" userId="57c1d7fe-e47e-49bf-aa4e-3d16ff6603a8" providerId="ADAL" clId="{6E35E8AE-B9BA-487D-9642-A35EF4B913BC}" dt="2026-08-20T12:02:43.252" v="1179" actId="20577"/>
        <pc:sldMkLst>
          <pc:docMk/>
          <pc:sldMk cId="3450980638" sldId="376"/>
        </pc:sldMkLst>
        <pc:spChg chg="mod">
          <ac:chgData name="Helene Maja Lindenthal" userId="57c1d7fe-e47e-49bf-aa4e-3d16ff6603a8" providerId="ADAL" clId="{6E35E8AE-B9BA-487D-9642-A35EF4B913BC}" dt="2026-08-20T12:01:22.111" v="1160"/>
          <ac:spMkLst>
            <pc:docMk/>
            <pc:sldMk cId="3450980638" sldId="376"/>
            <ac:spMk id="5" creationId="{F34131DA-82C8-621E-265A-313538411CBA}"/>
          </ac:spMkLst>
        </pc:spChg>
        <pc:spChg chg="mod">
          <ac:chgData name="Helene Maja Lindenthal" userId="57c1d7fe-e47e-49bf-aa4e-3d16ff6603a8" providerId="ADAL" clId="{6E35E8AE-B9BA-487D-9642-A35EF4B913BC}" dt="2026-08-20T12:01:57.920" v="1164"/>
          <ac:spMkLst>
            <pc:docMk/>
            <pc:sldMk cId="3450980638" sldId="376"/>
            <ac:spMk id="7" creationId="{3D6D4886-FE9E-6F21-93A8-6B53E9B874C6}"/>
          </ac:spMkLst>
        </pc:spChg>
      </pc:sldChg>
      <pc:sldChg chg="modSp mod modNotesTx">
        <pc:chgData name="Helene Maja Lindenthal" userId="57c1d7fe-e47e-49bf-aa4e-3d16ff6603a8" providerId="ADAL" clId="{6E35E8AE-B9BA-487D-9642-A35EF4B913BC}" dt="2026-08-20T12:04:16.040" v="1197" actId="20577"/>
        <pc:sldMkLst>
          <pc:docMk/>
          <pc:sldMk cId="3527363358" sldId="377"/>
        </pc:sldMkLst>
        <pc:spChg chg="mod">
          <ac:chgData name="Helene Maja Lindenthal" userId="57c1d7fe-e47e-49bf-aa4e-3d16ff6603a8" providerId="ADAL" clId="{6E35E8AE-B9BA-487D-9642-A35EF4B913BC}" dt="2026-08-20T12:02:56.053" v="1180"/>
          <ac:spMkLst>
            <pc:docMk/>
            <pc:sldMk cId="3527363358" sldId="377"/>
            <ac:spMk id="5" creationId="{BF7004D4-8977-8E56-D8EE-47D44D1B3F6D}"/>
          </ac:spMkLst>
        </pc:spChg>
        <pc:spChg chg="mod">
          <ac:chgData name="Helene Maja Lindenthal" userId="57c1d7fe-e47e-49bf-aa4e-3d16ff6603a8" providerId="ADAL" clId="{6E35E8AE-B9BA-487D-9642-A35EF4B913BC}" dt="2026-08-20T12:03:45.993" v="1190"/>
          <ac:spMkLst>
            <pc:docMk/>
            <pc:sldMk cId="3527363358" sldId="377"/>
            <ac:spMk id="7" creationId="{7A376D8A-E195-5046-61E9-BE0AFE9277A6}"/>
          </ac:spMkLst>
        </pc:spChg>
      </pc:sldChg>
      <pc:sldChg chg="modSp mod modNotesTx">
        <pc:chgData name="Helene Maja Lindenthal" userId="57c1d7fe-e47e-49bf-aa4e-3d16ff6603a8" providerId="ADAL" clId="{6E35E8AE-B9BA-487D-9642-A35EF4B913BC}" dt="2026-08-20T12:09:34.096" v="1232" actId="20577"/>
        <pc:sldMkLst>
          <pc:docMk/>
          <pc:sldMk cId="735285429" sldId="378"/>
        </pc:sldMkLst>
        <pc:spChg chg="mod">
          <ac:chgData name="Helene Maja Lindenthal" userId="57c1d7fe-e47e-49bf-aa4e-3d16ff6603a8" providerId="ADAL" clId="{6E35E8AE-B9BA-487D-9642-A35EF4B913BC}" dt="2026-08-20T12:04:27.430" v="1200" actId="20577"/>
          <ac:spMkLst>
            <pc:docMk/>
            <pc:sldMk cId="735285429" sldId="378"/>
            <ac:spMk id="5" creationId="{100B7CF3-17BA-092C-0EFE-D817412E039E}"/>
          </ac:spMkLst>
        </pc:spChg>
        <pc:spChg chg="mod">
          <ac:chgData name="Helene Maja Lindenthal" userId="57c1d7fe-e47e-49bf-aa4e-3d16ff6603a8" providerId="ADAL" clId="{6E35E8AE-B9BA-487D-9642-A35EF4B913BC}" dt="2026-08-20T12:08:55.677" v="1217"/>
          <ac:spMkLst>
            <pc:docMk/>
            <pc:sldMk cId="735285429" sldId="378"/>
            <ac:spMk id="7" creationId="{4698FCA7-F59D-20F4-608A-8B8EB6F94AC4}"/>
          </ac:spMkLst>
        </pc:spChg>
      </pc:sldChg>
      <pc:sldChg chg="modSp mod modNotesTx">
        <pc:chgData name="Helene Maja Lindenthal" userId="57c1d7fe-e47e-49bf-aa4e-3d16ff6603a8" providerId="ADAL" clId="{6E35E8AE-B9BA-487D-9642-A35EF4B913BC}" dt="2026-08-20T12:12:12.099" v="1398" actId="113"/>
        <pc:sldMkLst>
          <pc:docMk/>
          <pc:sldMk cId="3865925325" sldId="379"/>
        </pc:sldMkLst>
        <pc:spChg chg="mod">
          <ac:chgData name="Helene Maja Lindenthal" userId="57c1d7fe-e47e-49bf-aa4e-3d16ff6603a8" providerId="ADAL" clId="{6E35E8AE-B9BA-487D-9642-A35EF4B913BC}" dt="2026-08-20T12:09:53.541" v="1250" actId="27636"/>
          <ac:spMkLst>
            <pc:docMk/>
            <pc:sldMk cId="3865925325" sldId="379"/>
            <ac:spMk id="2" creationId="{E5C0938B-67EE-7EAE-6DF1-851329A890A3}"/>
          </ac:spMkLst>
        </pc:spChg>
        <pc:spChg chg="mod">
          <ac:chgData name="Helene Maja Lindenthal" userId="57c1d7fe-e47e-49bf-aa4e-3d16ff6603a8" providerId="ADAL" clId="{6E35E8AE-B9BA-487D-9642-A35EF4B913BC}" dt="2026-08-20T12:11:26.771" v="1395"/>
          <ac:spMkLst>
            <pc:docMk/>
            <pc:sldMk cId="3865925325" sldId="379"/>
            <ac:spMk id="3" creationId="{E1A7C877-E9EF-8862-C539-F034CD9C5CC4}"/>
          </ac:spMkLst>
        </pc:spChg>
        <pc:spChg chg="mod">
          <ac:chgData name="Helene Maja Lindenthal" userId="57c1d7fe-e47e-49bf-aa4e-3d16ff6603a8" providerId="ADAL" clId="{6E35E8AE-B9BA-487D-9642-A35EF4B913BC}" dt="2026-08-20T12:09:47.127" v="1248" actId="20577"/>
          <ac:spMkLst>
            <pc:docMk/>
            <pc:sldMk cId="3865925325" sldId="379"/>
            <ac:spMk id="4" creationId="{FFACB117-0F6B-F61C-BDA9-06DA3094441E}"/>
          </ac:spMkLst>
        </pc:spChg>
      </pc:sldChg>
      <pc:sldChg chg="modSp mod modNotesTx">
        <pc:chgData name="Helene Maja Lindenthal" userId="57c1d7fe-e47e-49bf-aa4e-3d16ff6603a8" providerId="ADAL" clId="{6E35E8AE-B9BA-487D-9642-A35EF4B913BC}" dt="2026-08-20T12:17:30.084" v="1423" actId="20577"/>
        <pc:sldMkLst>
          <pc:docMk/>
          <pc:sldMk cId="388285467" sldId="380"/>
        </pc:sldMkLst>
        <pc:spChg chg="mod">
          <ac:chgData name="Helene Maja Lindenthal" userId="57c1d7fe-e47e-49bf-aa4e-3d16ff6603a8" providerId="ADAL" clId="{6E35E8AE-B9BA-487D-9642-A35EF4B913BC}" dt="2026-08-20T12:16:16.625" v="1399"/>
          <ac:spMkLst>
            <pc:docMk/>
            <pc:sldMk cId="388285467" sldId="380"/>
            <ac:spMk id="5" creationId="{A8031BA6-C0E9-6AD4-0AA9-4D3D33661F26}"/>
          </ac:spMkLst>
        </pc:spChg>
        <pc:spChg chg="mod">
          <ac:chgData name="Helene Maja Lindenthal" userId="57c1d7fe-e47e-49bf-aa4e-3d16ff6603a8" providerId="ADAL" clId="{6E35E8AE-B9BA-487D-9642-A35EF4B913BC}" dt="2026-08-20T12:17:06.981" v="1419" actId="20577"/>
          <ac:spMkLst>
            <pc:docMk/>
            <pc:sldMk cId="388285467" sldId="380"/>
            <ac:spMk id="7" creationId="{4A5FB3F0-1B08-C429-D8D4-94FF31E922EB}"/>
          </ac:spMkLst>
        </pc:spChg>
      </pc:sldChg>
      <pc:sldChg chg="addSp delSp modSp mod modNotesTx">
        <pc:chgData name="Helene Maja Lindenthal" userId="57c1d7fe-e47e-49bf-aa4e-3d16ff6603a8" providerId="ADAL" clId="{6E35E8AE-B9BA-487D-9642-A35EF4B913BC}" dt="2026-08-20T12:19:21.923" v="1466"/>
        <pc:sldMkLst>
          <pc:docMk/>
          <pc:sldMk cId="2603557734" sldId="381"/>
        </pc:sldMkLst>
        <pc:spChg chg="add del mod">
          <ac:chgData name="Helene Maja Lindenthal" userId="57c1d7fe-e47e-49bf-aa4e-3d16ff6603a8" providerId="ADAL" clId="{6E35E8AE-B9BA-487D-9642-A35EF4B913BC}" dt="2026-08-20T12:19:21.923" v="1466"/>
          <ac:spMkLst>
            <pc:docMk/>
            <pc:sldMk cId="2603557734" sldId="381"/>
            <ac:spMk id="2" creationId="{80EBB938-9404-5741-CA63-3285CD5F1594}"/>
          </ac:spMkLst>
        </pc:spChg>
        <pc:spChg chg="mod">
          <ac:chgData name="Helene Maja Lindenthal" userId="57c1d7fe-e47e-49bf-aa4e-3d16ff6603a8" providerId="ADAL" clId="{6E35E8AE-B9BA-487D-9642-A35EF4B913BC}" dt="2026-08-20T12:17:45.907" v="1425" actId="27636"/>
          <ac:spMkLst>
            <pc:docMk/>
            <pc:sldMk cId="2603557734" sldId="381"/>
            <ac:spMk id="5" creationId="{ACA79E2F-27D8-1796-BAB7-94DF0F2CAAFC}"/>
          </ac:spMkLst>
        </pc:spChg>
        <pc:spChg chg="mod">
          <ac:chgData name="Helene Maja Lindenthal" userId="57c1d7fe-e47e-49bf-aa4e-3d16ff6603a8" providerId="ADAL" clId="{6E35E8AE-B9BA-487D-9642-A35EF4B913BC}" dt="2026-08-20T12:18:46.808" v="1453" actId="20577"/>
          <ac:spMkLst>
            <pc:docMk/>
            <pc:sldMk cId="2603557734" sldId="381"/>
            <ac:spMk id="7" creationId="{05B7228B-40D8-9267-4F23-E65C0AB4E5B4}"/>
          </ac:spMkLst>
        </pc:spChg>
      </pc:sldChg>
      <pc:sldChg chg="modSp mod modNotesTx">
        <pc:chgData name="Helene Maja Lindenthal" userId="57c1d7fe-e47e-49bf-aa4e-3d16ff6603a8" providerId="ADAL" clId="{6E35E8AE-B9BA-487D-9642-A35EF4B913BC}" dt="2026-08-20T12:21:28.195" v="1615" actId="113"/>
        <pc:sldMkLst>
          <pc:docMk/>
          <pc:sldMk cId="1902523615" sldId="382"/>
        </pc:sldMkLst>
        <pc:spChg chg="mod">
          <ac:chgData name="Helene Maja Lindenthal" userId="57c1d7fe-e47e-49bf-aa4e-3d16ff6603a8" providerId="ADAL" clId="{6E35E8AE-B9BA-487D-9642-A35EF4B913BC}" dt="2026-08-20T12:19:33.904" v="1483"/>
          <ac:spMkLst>
            <pc:docMk/>
            <pc:sldMk cId="1902523615" sldId="382"/>
            <ac:spMk id="2" creationId="{52FEC7EB-D4F0-F482-7C12-E980D3D82F62}"/>
          </ac:spMkLst>
        </pc:spChg>
        <pc:spChg chg="mod">
          <ac:chgData name="Helene Maja Lindenthal" userId="57c1d7fe-e47e-49bf-aa4e-3d16ff6603a8" providerId="ADAL" clId="{6E35E8AE-B9BA-487D-9642-A35EF4B913BC}" dt="2026-08-20T12:20:46.128" v="1600"/>
          <ac:spMkLst>
            <pc:docMk/>
            <pc:sldMk cId="1902523615" sldId="382"/>
            <ac:spMk id="3" creationId="{19FB58A8-EB42-3B32-B1D4-D1F4316586DF}"/>
          </ac:spMkLst>
        </pc:spChg>
        <pc:spChg chg="mod">
          <ac:chgData name="Helene Maja Lindenthal" userId="57c1d7fe-e47e-49bf-aa4e-3d16ff6603a8" providerId="ADAL" clId="{6E35E8AE-B9BA-487D-9642-A35EF4B913BC}" dt="2026-08-20T12:19:28.296" v="1482" actId="20577"/>
          <ac:spMkLst>
            <pc:docMk/>
            <pc:sldMk cId="1902523615" sldId="382"/>
            <ac:spMk id="4" creationId="{7872DD9B-D969-88C8-A21C-6D7533481DBC}"/>
          </ac:spMkLst>
        </pc:spChg>
      </pc:sldChg>
      <pc:sldChg chg="modSp mod modNotesTx">
        <pc:chgData name="Helene Maja Lindenthal" userId="57c1d7fe-e47e-49bf-aa4e-3d16ff6603a8" providerId="ADAL" clId="{6E35E8AE-B9BA-487D-9642-A35EF4B913BC}" dt="2026-08-20T12:23:49.999" v="1631" actId="20577"/>
        <pc:sldMkLst>
          <pc:docMk/>
          <pc:sldMk cId="1785567310" sldId="383"/>
        </pc:sldMkLst>
        <pc:spChg chg="mod">
          <ac:chgData name="Helene Maja Lindenthal" userId="57c1d7fe-e47e-49bf-aa4e-3d16ff6603a8" providerId="ADAL" clId="{6E35E8AE-B9BA-487D-9642-A35EF4B913BC}" dt="2026-08-20T12:21:40.954" v="1617" actId="20577"/>
          <ac:spMkLst>
            <pc:docMk/>
            <pc:sldMk cId="1785567310" sldId="383"/>
            <ac:spMk id="5" creationId="{EB1AB710-6B57-6FD3-5554-A5D9B4EDD5DB}"/>
          </ac:spMkLst>
        </pc:spChg>
        <pc:spChg chg="mod">
          <ac:chgData name="Helene Maja Lindenthal" userId="57c1d7fe-e47e-49bf-aa4e-3d16ff6603a8" providerId="ADAL" clId="{6E35E8AE-B9BA-487D-9642-A35EF4B913BC}" dt="2026-08-20T12:23:15.131" v="1623" actId="20577"/>
          <ac:spMkLst>
            <pc:docMk/>
            <pc:sldMk cId="1785567310" sldId="383"/>
            <ac:spMk id="7" creationId="{3DE3FB1E-D0DC-37A6-9406-A792EAD37471}"/>
          </ac:spMkLst>
        </pc:spChg>
      </pc:sldChg>
      <pc:sldChg chg="modSp mod modNotesTx">
        <pc:chgData name="Helene Maja Lindenthal" userId="57c1d7fe-e47e-49bf-aa4e-3d16ff6603a8" providerId="ADAL" clId="{6E35E8AE-B9BA-487D-9642-A35EF4B913BC}" dt="2026-08-20T12:25:28.559" v="1667" actId="12"/>
        <pc:sldMkLst>
          <pc:docMk/>
          <pc:sldMk cId="2237260484" sldId="384"/>
        </pc:sldMkLst>
        <pc:spChg chg="mod">
          <ac:chgData name="Helene Maja Lindenthal" userId="57c1d7fe-e47e-49bf-aa4e-3d16ff6603a8" providerId="ADAL" clId="{6E35E8AE-B9BA-487D-9642-A35EF4B913BC}" dt="2026-08-20T12:24:04.477" v="1632"/>
          <ac:spMkLst>
            <pc:docMk/>
            <pc:sldMk cId="2237260484" sldId="384"/>
            <ac:spMk id="5" creationId="{A4D180F2-5835-B1F1-302B-8DF338CE26FB}"/>
          </ac:spMkLst>
        </pc:spChg>
        <pc:spChg chg="mod">
          <ac:chgData name="Helene Maja Lindenthal" userId="57c1d7fe-e47e-49bf-aa4e-3d16ff6603a8" providerId="ADAL" clId="{6E35E8AE-B9BA-487D-9642-A35EF4B913BC}" dt="2026-08-20T12:24:55.426" v="1655" actId="6549"/>
          <ac:spMkLst>
            <pc:docMk/>
            <pc:sldMk cId="2237260484" sldId="384"/>
            <ac:spMk id="7" creationId="{88D6E70B-A946-AA7E-220F-2BF4E68D6F86}"/>
          </ac:spMkLst>
        </pc:spChg>
      </pc:sldChg>
      <pc:sldChg chg="modSp mod modNotesTx">
        <pc:chgData name="Helene Maja Lindenthal" userId="57c1d7fe-e47e-49bf-aa4e-3d16ff6603a8" providerId="ADAL" clId="{6E35E8AE-B9BA-487D-9642-A35EF4B913BC}" dt="2026-08-20T12:29:03.942" v="1820" actId="6549"/>
        <pc:sldMkLst>
          <pc:docMk/>
          <pc:sldMk cId="387965163" sldId="385"/>
        </pc:sldMkLst>
        <pc:spChg chg="mod">
          <ac:chgData name="Helene Maja Lindenthal" userId="57c1d7fe-e47e-49bf-aa4e-3d16ff6603a8" providerId="ADAL" clId="{6E35E8AE-B9BA-487D-9642-A35EF4B913BC}" dt="2026-08-20T12:27:14.710" v="1709" actId="20577"/>
          <ac:spMkLst>
            <pc:docMk/>
            <pc:sldMk cId="387965163" sldId="385"/>
            <ac:spMk id="5" creationId="{84F47F4C-0C0D-5677-2EBA-659006C370D1}"/>
          </ac:spMkLst>
        </pc:spChg>
        <pc:spChg chg="mod">
          <ac:chgData name="Helene Maja Lindenthal" userId="57c1d7fe-e47e-49bf-aa4e-3d16ff6603a8" providerId="ADAL" clId="{6E35E8AE-B9BA-487D-9642-A35EF4B913BC}" dt="2026-08-20T12:28:12.395" v="1774"/>
          <ac:spMkLst>
            <pc:docMk/>
            <pc:sldMk cId="387965163" sldId="385"/>
            <ac:spMk id="7" creationId="{02A23164-175A-FA2A-9D85-624038420A50}"/>
          </ac:spMkLst>
        </pc:spChg>
      </pc:sldChg>
      <pc:sldChg chg="modSp mod modNotesTx">
        <pc:chgData name="Helene Maja Lindenthal" userId="57c1d7fe-e47e-49bf-aa4e-3d16ff6603a8" providerId="ADAL" clId="{6E35E8AE-B9BA-487D-9642-A35EF4B913BC}" dt="2026-08-20T12:30:29.716" v="1845" actId="20577"/>
        <pc:sldMkLst>
          <pc:docMk/>
          <pc:sldMk cId="1414557941" sldId="386"/>
        </pc:sldMkLst>
        <pc:spChg chg="mod">
          <ac:chgData name="Helene Maja Lindenthal" userId="57c1d7fe-e47e-49bf-aa4e-3d16ff6603a8" providerId="ADAL" clId="{6E35E8AE-B9BA-487D-9642-A35EF4B913BC}" dt="2026-08-20T12:29:14.089" v="1821"/>
          <ac:spMkLst>
            <pc:docMk/>
            <pc:sldMk cId="1414557941" sldId="386"/>
            <ac:spMk id="5" creationId="{F2817544-DA72-8ADC-516B-BDEF94010E28}"/>
          </ac:spMkLst>
        </pc:spChg>
        <pc:spChg chg="mod">
          <ac:chgData name="Helene Maja Lindenthal" userId="57c1d7fe-e47e-49bf-aa4e-3d16ff6603a8" providerId="ADAL" clId="{6E35E8AE-B9BA-487D-9642-A35EF4B913BC}" dt="2026-08-20T12:30:01.399" v="1832" actId="12"/>
          <ac:spMkLst>
            <pc:docMk/>
            <pc:sldMk cId="1414557941" sldId="386"/>
            <ac:spMk id="7" creationId="{7A3A72E2-59D5-94A3-A0F1-D27119A33675}"/>
          </ac:spMkLst>
        </pc:spChg>
      </pc:sldChg>
      <pc:sldChg chg="modSp mod modNotesTx">
        <pc:chgData name="Helene Maja Lindenthal" userId="57c1d7fe-e47e-49bf-aa4e-3d16ff6603a8" providerId="ADAL" clId="{6E35E8AE-B9BA-487D-9642-A35EF4B913BC}" dt="2026-08-20T12:32:04.168" v="1866" actId="6549"/>
        <pc:sldMkLst>
          <pc:docMk/>
          <pc:sldMk cId="101943224" sldId="387"/>
        </pc:sldMkLst>
        <pc:spChg chg="mod">
          <ac:chgData name="Helene Maja Lindenthal" userId="57c1d7fe-e47e-49bf-aa4e-3d16ff6603a8" providerId="ADAL" clId="{6E35E8AE-B9BA-487D-9642-A35EF4B913BC}" dt="2026-08-20T12:30:54.388" v="1846"/>
          <ac:spMkLst>
            <pc:docMk/>
            <pc:sldMk cId="101943224" sldId="387"/>
            <ac:spMk id="5" creationId="{625FAC24-C2F8-3825-A74F-F44ACC0D7875}"/>
          </ac:spMkLst>
        </pc:spChg>
        <pc:spChg chg="mod">
          <ac:chgData name="Helene Maja Lindenthal" userId="57c1d7fe-e47e-49bf-aa4e-3d16ff6603a8" providerId="ADAL" clId="{6E35E8AE-B9BA-487D-9642-A35EF4B913BC}" dt="2026-08-20T12:31:34.359" v="1855" actId="12"/>
          <ac:spMkLst>
            <pc:docMk/>
            <pc:sldMk cId="101943224" sldId="387"/>
            <ac:spMk id="7" creationId="{28A3EF32-AC94-DA0E-D63C-CB02B9A18DC4}"/>
          </ac:spMkLst>
        </pc:spChg>
      </pc:sldChg>
      <pc:sldChg chg="modSp mod modNotesTx">
        <pc:chgData name="Helene Maja Lindenthal" userId="57c1d7fe-e47e-49bf-aa4e-3d16ff6603a8" providerId="ADAL" clId="{6E35E8AE-B9BA-487D-9642-A35EF4B913BC}" dt="2026-08-20T12:33:34.788" v="1883" actId="20577"/>
        <pc:sldMkLst>
          <pc:docMk/>
          <pc:sldMk cId="819676297" sldId="388"/>
        </pc:sldMkLst>
        <pc:spChg chg="mod">
          <ac:chgData name="Helene Maja Lindenthal" userId="57c1d7fe-e47e-49bf-aa4e-3d16ff6603a8" providerId="ADAL" clId="{6E35E8AE-B9BA-487D-9642-A35EF4B913BC}" dt="2026-08-20T12:32:19.798" v="1867"/>
          <ac:spMkLst>
            <pc:docMk/>
            <pc:sldMk cId="819676297" sldId="388"/>
            <ac:spMk id="5" creationId="{5DC16531-5FE8-36AB-FA0A-8917EEB0EE53}"/>
          </ac:spMkLst>
        </pc:spChg>
        <pc:spChg chg="mod">
          <ac:chgData name="Helene Maja Lindenthal" userId="57c1d7fe-e47e-49bf-aa4e-3d16ff6603a8" providerId="ADAL" clId="{6E35E8AE-B9BA-487D-9642-A35EF4B913BC}" dt="2026-08-20T12:33:00.698" v="1877" actId="12"/>
          <ac:spMkLst>
            <pc:docMk/>
            <pc:sldMk cId="819676297" sldId="388"/>
            <ac:spMk id="7" creationId="{34A8B18D-E463-3932-B5AB-0C8AC22E97EC}"/>
          </ac:spMkLst>
        </pc:spChg>
      </pc:sldChg>
      <pc:sldChg chg="modSp mod modNotesTx">
        <pc:chgData name="Helene Maja Lindenthal" userId="57c1d7fe-e47e-49bf-aa4e-3d16ff6603a8" providerId="ADAL" clId="{6E35E8AE-B9BA-487D-9642-A35EF4B913BC}" dt="2026-08-20T12:35:52.464" v="1980" actId="20577"/>
        <pc:sldMkLst>
          <pc:docMk/>
          <pc:sldMk cId="486176590" sldId="389"/>
        </pc:sldMkLst>
        <pc:spChg chg="mod">
          <ac:chgData name="Helene Maja Lindenthal" userId="57c1d7fe-e47e-49bf-aa4e-3d16ff6603a8" providerId="ADAL" clId="{6E35E8AE-B9BA-487D-9642-A35EF4B913BC}" dt="2026-08-20T12:34:08.486" v="1900"/>
          <ac:spMkLst>
            <pc:docMk/>
            <pc:sldMk cId="486176590" sldId="389"/>
            <ac:spMk id="2" creationId="{66D189B1-CC90-5566-599E-E6F1BE352FF8}"/>
          </ac:spMkLst>
        </pc:spChg>
        <pc:spChg chg="mod">
          <ac:chgData name="Helene Maja Lindenthal" userId="57c1d7fe-e47e-49bf-aa4e-3d16ff6603a8" providerId="ADAL" clId="{6E35E8AE-B9BA-487D-9642-A35EF4B913BC}" dt="2026-08-20T12:35:05.104" v="1974"/>
          <ac:spMkLst>
            <pc:docMk/>
            <pc:sldMk cId="486176590" sldId="389"/>
            <ac:spMk id="3" creationId="{D0769B3D-0A32-42AF-983A-2BD4509B2D79}"/>
          </ac:spMkLst>
        </pc:spChg>
        <pc:spChg chg="mod">
          <ac:chgData name="Helene Maja Lindenthal" userId="57c1d7fe-e47e-49bf-aa4e-3d16ff6603a8" providerId="ADAL" clId="{6E35E8AE-B9BA-487D-9642-A35EF4B913BC}" dt="2026-08-20T12:33:45.987" v="1899" actId="20577"/>
          <ac:spMkLst>
            <pc:docMk/>
            <pc:sldMk cId="486176590" sldId="389"/>
            <ac:spMk id="4" creationId="{6F5DDE0C-E11C-1A45-4FD4-43E925EDFB3C}"/>
          </ac:spMkLst>
        </pc:spChg>
      </pc:sldChg>
      <pc:sldChg chg="modSp mod modNotesTx">
        <pc:chgData name="Helene Maja Lindenthal" userId="57c1d7fe-e47e-49bf-aa4e-3d16ff6603a8" providerId="ADAL" clId="{6E35E8AE-B9BA-487D-9642-A35EF4B913BC}" dt="2026-08-20T12:38:02.818" v="2008" actId="20577"/>
        <pc:sldMkLst>
          <pc:docMk/>
          <pc:sldMk cId="2930935002" sldId="390"/>
        </pc:sldMkLst>
        <pc:spChg chg="mod">
          <ac:chgData name="Helene Maja Lindenthal" userId="57c1d7fe-e47e-49bf-aa4e-3d16ff6603a8" providerId="ADAL" clId="{6E35E8AE-B9BA-487D-9642-A35EF4B913BC}" dt="2026-08-20T12:36:41.385" v="1981"/>
          <ac:spMkLst>
            <pc:docMk/>
            <pc:sldMk cId="2930935002" sldId="390"/>
            <ac:spMk id="5" creationId="{E65DDA15-B0C4-2FE8-F7ED-57B6CD3C5BEB}"/>
          </ac:spMkLst>
        </pc:spChg>
        <pc:spChg chg="mod">
          <ac:chgData name="Helene Maja Lindenthal" userId="57c1d7fe-e47e-49bf-aa4e-3d16ff6603a8" providerId="ADAL" clId="{6E35E8AE-B9BA-487D-9642-A35EF4B913BC}" dt="2026-08-20T12:37:22.223" v="2000" actId="20577"/>
          <ac:spMkLst>
            <pc:docMk/>
            <pc:sldMk cId="2930935002" sldId="390"/>
            <ac:spMk id="7" creationId="{473A0A60-047B-06FD-FD78-053000183C9C}"/>
          </ac:spMkLst>
        </pc:spChg>
      </pc:sldChg>
      <pc:sldChg chg="modSp mod modNotesTx">
        <pc:chgData name="Helene Maja Lindenthal" userId="57c1d7fe-e47e-49bf-aa4e-3d16ff6603a8" providerId="ADAL" clId="{6E35E8AE-B9BA-487D-9642-A35EF4B913BC}" dt="2026-08-20T12:39:27.193" v="2029" actId="20577"/>
        <pc:sldMkLst>
          <pc:docMk/>
          <pc:sldMk cId="2737129403" sldId="391"/>
        </pc:sldMkLst>
        <pc:spChg chg="mod">
          <ac:chgData name="Helene Maja Lindenthal" userId="57c1d7fe-e47e-49bf-aa4e-3d16ff6603a8" providerId="ADAL" clId="{6E35E8AE-B9BA-487D-9642-A35EF4B913BC}" dt="2026-08-20T12:38:11.527" v="2009"/>
          <ac:spMkLst>
            <pc:docMk/>
            <pc:sldMk cId="2737129403" sldId="391"/>
            <ac:spMk id="5" creationId="{ACB49108-347A-E037-F167-E08DD2C5AF87}"/>
          </ac:spMkLst>
        </pc:spChg>
        <pc:spChg chg="mod">
          <ac:chgData name="Helene Maja Lindenthal" userId="57c1d7fe-e47e-49bf-aa4e-3d16ff6603a8" providerId="ADAL" clId="{6E35E8AE-B9BA-487D-9642-A35EF4B913BC}" dt="2026-08-20T12:38:55.693" v="2020" actId="20577"/>
          <ac:spMkLst>
            <pc:docMk/>
            <pc:sldMk cId="2737129403" sldId="391"/>
            <ac:spMk id="7" creationId="{B404822E-7361-9894-1EC9-F3BA895C3370}"/>
          </ac:spMkLst>
        </pc:spChg>
      </pc:sldChg>
      <pc:sldChg chg="modSp mod modNotesTx">
        <pc:chgData name="Helene Maja Lindenthal" userId="57c1d7fe-e47e-49bf-aa4e-3d16ff6603a8" providerId="ADAL" clId="{6E35E8AE-B9BA-487D-9642-A35EF4B913BC}" dt="2026-08-20T12:42:52.810" v="2119" actId="113"/>
        <pc:sldMkLst>
          <pc:docMk/>
          <pc:sldMk cId="3464760431" sldId="392"/>
        </pc:sldMkLst>
        <pc:spChg chg="mod">
          <ac:chgData name="Helene Maja Lindenthal" userId="57c1d7fe-e47e-49bf-aa4e-3d16ff6603a8" providerId="ADAL" clId="{6E35E8AE-B9BA-487D-9642-A35EF4B913BC}" dt="2026-08-20T12:39:52.921" v="2054"/>
          <ac:spMkLst>
            <pc:docMk/>
            <pc:sldMk cId="3464760431" sldId="392"/>
            <ac:spMk id="2" creationId="{120DBF6C-1AA1-5E5B-CC07-86F5AA8F75DF}"/>
          </ac:spMkLst>
        </pc:spChg>
        <pc:spChg chg="mod">
          <ac:chgData name="Helene Maja Lindenthal" userId="57c1d7fe-e47e-49bf-aa4e-3d16ff6603a8" providerId="ADAL" clId="{6E35E8AE-B9BA-487D-9642-A35EF4B913BC}" dt="2026-08-20T12:42:20.329" v="2116"/>
          <ac:spMkLst>
            <pc:docMk/>
            <pc:sldMk cId="3464760431" sldId="392"/>
            <ac:spMk id="3" creationId="{F24517AC-63FB-6BF9-1B9C-B2FC8EE190A4}"/>
          </ac:spMkLst>
        </pc:spChg>
        <pc:spChg chg="mod">
          <ac:chgData name="Helene Maja Lindenthal" userId="57c1d7fe-e47e-49bf-aa4e-3d16ff6603a8" providerId="ADAL" clId="{6E35E8AE-B9BA-487D-9642-A35EF4B913BC}" dt="2026-08-20T12:39:47.198" v="2053" actId="20577"/>
          <ac:spMkLst>
            <pc:docMk/>
            <pc:sldMk cId="3464760431" sldId="392"/>
            <ac:spMk id="4" creationId="{C77EDC21-78EE-3382-1F39-21FD9275F71D}"/>
          </ac:spMkLst>
        </pc:spChg>
      </pc:sldChg>
      <pc:sldChg chg="modSp mod modNotesTx">
        <pc:chgData name="Helene Maja Lindenthal" userId="57c1d7fe-e47e-49bf-aa4e-3d16ff6603a8" providerId="ADAL" clId="{6E35E8AE-B9BA-487D-9642-A35EF4B913BC}" dt="2026-08-20T12:44:41.017" v="2146" actId="6549"/>
        <pc:sldMkLst>
          <pc:docMk/>
          <pc:sldMk cId="3127543019" sldId="393"/>
        </pc:sldMkLst>
        <pc:spChg chg="mod">
          <ac:chgData name="Helene Maja Lindenthal" userId="57c1d7fe-e47e-49bf-aa4e-3d16ff6603a8" providerId="ADAL" clId="{6E35E8AE-B9BA-487D-9642-A35EF4B913BC}" dt="2026-08-20T12:43:17.110" v="2120"/>
          <ac:spMkLst>
            <pc:docMk/>
            <pc:sldMk cId="3127543019" sldId="393"/>
            <ac:spMk id="5" creationId="{6335296B-6EA3-2BF1-1CB8-1E386D364E52}"/>
          </ac:spMkLst>
        </pc:spChg>
        <pc:spChg chg="mod">
          <ac:chgData name="Helene Maja Lindenthal" userId="57c1d7fe-e47e-49bf-aa4e-3d16ff6603a8" providerId="ADAL" clId="{6E35E8AE-B9BA-487D-9642-A35EF4B913BC}" dt="2026-08-20T12:44:05.680" v="2135" actId="113"/>
          <ac:spMkLst>
            <pc:docMk/>
            <pc:sldMk cId="3127543019" sldId="393"/>
            <ac:spMk id="7" creationId="{3C404FE9-007D-935A-628B-13A3C4F02A7D}"/>
          </ac:spMkLst>
        </pc:spChg>
      </pc:sldChg>
      <pc:sldChg chg="modSp mod modNotesTx">
        <pc:chgData name="Helene Maja Lindenthal" userId="57c1d7fe-e47e-49bf-aa4e-3d16ff6603a8" providerId="ADAL" clId="{6E35E8AE-B9BA-487D-9642-A35EF4B913BC}" dt="2026-08-20T12:46:51.503" v="2186" actId="6549"/>
        <pc:sldMkLst>
          <pc:docMk/>
          <pc:sldMk cId="569431557" sldId="394"/>
        </pc:sldMkLst>
        <pc:spChg chg="mod">
          <ac:chgData name="Helene Maja Lindenthal" userId="57c1d7fe-e47e-49bf-aa4e-3d16ff6603a8" providerId="ADAL" clId="{6E35E8AE-B9BA-487D-9642-A35EF4B913BC}" dt="2026-08-20T12:44:52.989" v="2147"/>
          <ac:spMkLst>
            <pc:docMk/>
            <pc:sldMk cId="569431557" sldId="394"/>
            <ac:spMk id="5" creationId="{7E07A212-93C5-57CF-84FA-B197B23AAEA0}"/>
          </ac:spMkLst>
        </pc:spChg>
        <pc:spChg chg="mod">
          <ac:chgData name="Helene Maja Lindenthal" userId="57c1d7fe-e47e-49bf-aa4e-3d16ff6603a8" providerId="ADAL" clId="{6E35E8AE-B9BA-487D-9642-A35EF4B913BC}" dt="2026-08-20T12:45:44.223" v="2171" actId="113"/>
          <ac:spMkLst>
            <pc:docMk/>
            <pc:sldMk cId="569431557" sldId="394"/>
            <ac:spMk id="7" creationId="{F418CFEA-9BD3-B045-C0BF-DEBAF720A4F1}"/>
          </ac:spMkLst>
        </pc:spChg>
      </pc:sldChg>
      <pc:sldChg chg="modSp mod modNotesTx">
        <pc:chgData name="Helene Maja Lindenthal" userId="57c1d7fe-e47e-49bf-aa4e-3d16ff6603a8" providerId="ADAL" clId="{6E35E8AE-B9BA-487D-9642-A35EF4B913BC}" dt="2026-08-20T12:48:54.576" v="2278" actId="113"/>
        <pc:sldMkLst>
          <pc:docMk/>
          <pc:sldMk cId="1058504108" sldId="395"/>
        </pc:sldMkLst>
        <pc:spChg chg="mod">
          <ac:chgData name="Helene Maja Lindenthal" userId="57c1d7fe-e47e-49bf-aa4e-3d16ff6603a8" providerId="ADAL" clId="{6E35E8AE-B9BA-487D-9642-A35EF4B913BC}" dt="2026-08-20T12:47:10.321" v="2203"/>
          <ac:spMkLst>
            <pc:docMk/>
            <pc:sldMk cId="1058504108" sldId="395"/>
            <ac:spMk id="2" creationId="{C7EF79CE-161D-3DE5-39E5-9234D89BF262}"/>
          </ac:spMkLst>
        </pc:spChg>
        <pc:spChg chg="mod">
          <ac:chgData name="Helene Maja Lindenthal" userId="57c1d7fe-e47e-49bf-aa4e-3d16ff6603a8" providerId="ADAL" clId="{6E35E8AE-B9BA-487D-9642-A35EF4B913BC}" dt="2026-08-20T12:48:20.173" v="2275"/>
          <ac:spMkLst>
            <pc:docMk/>
            <pc:sldMk cId="1058504108" sldId="395"/>
            <ac:spMk id="3" creationId="{4715B8C2-BBAB-407E-E7E5-5BD4474DD9C5}"/>
          </ac:spMkLst>
        </pc:spChg>
        <pc:spChg chg="mod">
          <ac:chgData name="Helene Maja Lindenthal" userId="57c1d7fe-e47e-49bf-aa4e-3d16ff6603a8" providerId="ADAL" clId="{6E35E8AE-B9BA-487D-9642-A35EF4B913BC}" dt="2026-08-20T12:47:04.034" v="2202" actId="20577"/>
          <ac:spMkLst>
            <pc:docMk/>
            <pc:sldMk cId="1058504108" sldId="395"/>
            <ac:spMk id="4" creationId="{772DAE71-5310-BD03-F458-F2F61E4AC7FC}"/>
          </ac:spMkLst>
        </pc:spChg>
      </pc:sldChg>
      <pc:sldChg chg="modSp mod modNotesTx">
        <pc:chgData name="Helene Maja Lindenthal" userId="57c1d7fe-e47e-49bf-aa4e-3d16ff6603a8" providerId="ADAL" clId="{6E35E8AE-B9BA-487D-9642-A35EF4B913BC}" dt="2026-08-20T12:51:18.656" v="2327" actId="6549"/>
        <pc:sldMkLst>
          <pc:docMk/>
          <pc:sldMk cId="1294142510" sldId="396"/>
        </pc:sldMkLst>
        <pc:spChg chg="mod">
          <ac:chgData name="Helene Maja Lindenthal" userId="57c1d7fe-e47e-49bf-aa4e-3d16ff6603a8" providerId="ADAL" clId="{6E35E8AE-B9BA-487D-9642-A35EF4B913BC}" dt="2026-08-20T12:49:16.388" v="2280" actId="27636"/>
          <ac:spMkLst>
            <pc:docMk/>
            <pc:sldMk cId="1294142510" sldId="396"/>
            <ac:spMk id="5" creationId="{F7A86528-E3D6-4397-561A-8CED066B4390}"/>
          </ac:spMkLst>
        </pc:spChg>
        <pc:spChg chg="mod">
          <ac:chgData name="Helene Maja Lindenthal" userId="57c1d7fe-e47e-49bf-aa4e-3d16ff6603a8" providerId="ADAL" clId="{6E35E8AE-B9BA-487D-9642-A35EF4B913BC}" dt="2026-08-20T12:50:28.930" v="2308" actId="12"/>
          <ac:spMkLst>
            <pc:docMk/>
            <pc:sldMk cId="1294142510" sldId="396"/>
            <ac:spMk id="7" creationId="{057D625B-9A76-0989-C7A3-3D155936047C}"/>
          </ac:spMkLst>
        </pc:spChg>
      </pc:sldChg>
      <pc:sldChg chg="modSp mod modNotesTx">
        <pc:chgData name="Helene Maja Lindenthal" userId="57c1d7fe-e47e-49bf-aa4e-3d16ff6603a8" providerId="ADAL" clId="{6E35E8AE-B9BA-487D-9642-A35EF4B913BC}" dt="2026-08-20T12:52:46.955" v="2365" actId="20577"/>
        <pc:sldMkLst>
          <pc:docMk/>
          <pc:sldMk cId="1186939314" sldId="397"/>
        </pc:sldMkLst>
        <pc:spChg chg="mod">
          <ac:chgData name="Helene Maja Lindenthal" userId="57c1d7fe-e47e-49bf-aa4e-3d16ff6603a8" providerId="ADAL" clId="{6E35E8AE-B9BA-487D-9642-A35EF4B913BC}" dt="2026-08-20T12:51:28.880" v="2329" actId="27636"/>
          <ac:spMkLst>
            <pc:docMk/>
            <pc:sldMk cId="1186939314" sldId="397"/>
            <ac:spMk id="5" creationId="{E5E89463-131F-CFA8-F690-F112763E0964}"/>
          </ac:spMkLst>
        </pc:spChg>
        <pc:spChg chg="mod">
          <ac:chgData name="Helene Maja Lindenthal" userId="57c1d7fe-e47e-49bf-aa4e-3d16ff6603a8" providerId="ADAL" clId="{6E35E8AE-B9BA-487D-9642-A35EF4B913BC}" dt="2026-08-20T12:52:15.627" v="2352" actId="12"/>
          <ac:spMkLst>
            <pc:docMk/>
            <pc:sldMk cId="1186939314" sldId="397"/>
            <ac:spMk id="7" creationId="{416683FD-9F80-3AD1-C023-39D931C5F3DD}"/>
          </ac:spMkLst>
        </pc:spChg>
      </pc:sldChg>
      <pc:sldChg chg="modSp mod modNotesTx">
        <pc:chgData name="Helene Maja Lindenthal" userId="57c1d7fe-e47e-49bf-aa4e-3d16ff6603a8" providerId="ADAL" clId="{6E35E8AE-B9BA-487D-9642-A35EF4B913BC}" dt="2026-08-20T12:54:20.959" v="2403" actId="6549"/>
        <pc:sldMkLst>
          <pc:docMk/>
          <pc:sldMk cId="4015922205" sldId="398"/>
        </pc:sldMkLst>
        <pc:spChg chg="mod">
          <ac:chgData name="Helene Maja Lindenthal" userId="57c1d7fe-e47e-49bf-aa4e-3d16ff6603a8" providerId="ADAL" clId="{6E35E8AE-B9BA-487D-9642-A35EF4B913BC}" dt="2026-08-20T12:52:57.517" v="2366"/>
          <ac:spMkLst>
            <pc:docMk/>
            <pc:sldMk cId="4015922205" sldId="398"/>
            <ac:spMk id="5" creationId="{E4EEF581-4308-9161-8171-A51889E3883E}"/>
          </ac:spMkLst>
        </pc:spChg>
        <pc:spChg chg="mod">
          <ac:chgData name="Helene Maja Lindenthal" userId="57c1d7fe-e47e-49bf-aa4e-3d16ff6603a8" providerId="ADAL" clId="{6E35E8AE-B9BA-487D-9642-A35EF4B913BC}" dt="2026-08-20T12:53:52.450" v="2384" actId="6549"/>
          <ac:spMkLst>
            <pc:docMk/>
            <pc:sldMk cId="4015922205" sldId="398"/>
            <ac:spMk id="7" creationId="{88F38094-15C6-3FAF-44BA-AD5466650D19}"/>
          </ac:spMkLst>
        </pc:spChg>
      </pc:sldChg>
      <pc:sldChg chg="modSp mod modNotesTx">
        <pc:chgData name="Helene Maja Lindenthal" userId="57c1d7fe-e47e-49bf-aa4e-3d16ff6603a8" providerId="ADAL" clId="{6E35E8AE-B9BA-487D-9642-A35EF4B913BC}" dt="2026-08-20T12:55:57.960" v="2435" actId="6549"/>
        <pc:sldMkLst>
          <pc:docMk/>
          <pc:sldMk cId="3211232553" sldId="399"/>
        </pc:sldMkLst>
        <pc:spChg chg="mod">
          <ac:chgData name="Helene Maja Lindenthal" userId="57c1d7fe-e47e-49bf-aa4e-3d16ff6603a8" providerId="ADAL" clId="{6E35E8AE-B9BA-487D-9642-A35EF4B913BC}" dt="2026-08-20T12:54:32.796" v="2405" actId="27636"/>
          <ac:spMkLst>
            <pc:docMk/>
            <pc:sldMk cId="3211232553" sldId="399"/>
            <ac:spMk id="5" creationId="{3D61D18A-80FC-58DD-288E-028E6432688C}"/>
          </ac:spMkLst>
        </pc:spChg>
        <pc:spChg chg="mod">
          <ac:chgData name="Helene Maja Lindenthal" userId="57c1d7fe-e47e-49bf-aa4e-3d16ff6603a8" providerId="ADAL" clId="{6E35E8AE-B9BA-487D-9642-A35EF4B913BC}" dt="2026-08-20T12:55:22.402" v="2418" actId="113"/>
          <ac:spMkLst>
            <pc:docMk/>
            <pc:sldMk cId="3211232553" sldId="399"/>
            <ac:spMk id="7" creationId="{7A754A3F-39C4-BACD-EB5E-CAA56F223F34}"/>
          </ac:spMkLst>
        </pc:spChg>
      </pc:sldChg>
      <pc:sldChg chg="modSp mod modNotesTx">
        <pc:chgData name="Helene Maja Lindenthal" userId="57c1d7fe-e47e-49bf-aa4e-3d16ff6603a8" providerId="ADAL" clId="{6E35E8AE-B9BA-487D-9642-A35EF4B913BC}" dt="2026-08-20T12:58:08.789" v="2502" actId="20577"/>
        <pc:sldMkLst>
          <pc:docMk/>
          <pc:sldMk cId="686758106" sldId="400"/>
        </pc:sldMkLst>
        <pc:spChg chg="mod">
          <ac:chgData name="Helene Maja Lindenthal" userId="57c1d7fe-e47e-49bf-aa4e-3d16ff6603a8" providerId="ADAL" clId="{6E35E8AE-B9BA-487D-9642-A35EF4B913BC}" dt="2026-08-20T12:56:16.685" v="2448" actId="20577"/>
          <ac:spMkLst>
            <pc:docMk/>
            <pc:sldMk cId="686758106" sldId="400"/>
            <ac:spMk id="5" creationId="{BD20F9A6-5E25-DFAF-54B5-98628397E002}"/>
          </ac:spMkLst>
        </pc:spChg>
        <pc:spChg chg="mod">
          <ac:chgData name="Helene Maja Lindenthal" userId="57c1d7fe-e47e-49bf-aa4e-3d16ff6603a8" providerId="ADAL" clId="{6E35E8AE-B9BA-487D-9642-A35EF4B913BC}" dt="2026-08-20T12:57:28.626" v="2498" actId="113"/>
          <ac:spMkLst>
            <pc:docMk/>
            <pc:sldMk cId="686758106" sldId="400"/>
            <ac:spMk id="7" creationId="{D3D08479-5F36-2293-EAE9-BE2CDCE3315E}"/>
          </ac:spMkLst>
        </pc:spChg>
      </pc:sldChg>
      <pc:sldChg chg="modSp mod modNotesTx">
        <pc:chgData name="Helene Maja Lindenthal" userId="57c1d7fe-e47e-49bf-aa4e-3d16ff6603a8" providerId="ADAL" clId="{6E35E8AE-B9BA-487D-9642-A35EF4B913BC}" dt="2026-08-20T12:59:48.107" v="2522" actId="20577"/>
        <pc:sldMkLst>
          <pc:docMk/>
          <pc:sldMk cId="2072404667" sldId="401"/>
        </pc:sldMkLst>
        <pc:spChg chg="mod">
          <ac:chgData name="Helene Maja Lindenthal" userId="57c1d7fe-e47e-49bf-aa4e-3d16ff6603a8" providerId="ADAL" clId="{6E35E8AE-B9BA-487D-9642-A35EF4B913BC}" dt="2026-08-20T12:58:20.611" v="2503"/>
          <ac:spMkLst>
            <pc:docMk/>
            <pc:sldMk cId="2072404667" sldId="401"/>
            <ac:spMk id="5" creationId="{CFC82C00-8A4E-1BFB-122A-52B898878EBD}"/>
          </ac:spMkLst>
        </pc:spChg>
        <pc:spChg chg="mod">
          <ac:chgData name="Helene Maja Lindenthal" userId="57c1d7fe-e47e-49bf-aa4e-3d16ff6603a8" providerId="ADAL" clId="{6E35E8AE-B9BA-487D-9642-A35EF4B913BC}" dt="2026-08-20T12:58:58.754" v="2512" actId="12"/>
          <ac:spMkLst>
            <pc:docMk/>
            <pc:sldMk cId="2072404667" sldId="401"/>
            <ac:spMk id="7" creationId="{322BE918-993E-522B-1E1E-EACE4D2BC304}"/>
          </ac:spMkLst>
        </pc:spChg>
      </pc:sldChg>
      <pc:sldChg chg="modSp mod modNotesTx">
        <pc:chgData name="Helene Maja Lindenthal" userId="57c1d7fe-e47e-49bf-aa4e-3d16ff6603a8" providerId="ADAL" clId="{6E35E8AE-B9BA-487D-9642-A35EF4B913BC}" dt="2026-08-20T13:01:31.290" v="2601" actId="6549"/>
        <pc:sldMkLst>
          <pc:docMk/>
          <pc:sldMk cId="2956354129" sldId="402"/>
        </pc:sldMkLst>
        <pc:spChg chg="mod">
          <ac:chgData name="Helene Maja Lindenthal" userId="57c1d7fe-e47e-49bf-aa4e-3d16ff6603a8" providerId="ADAL" clId="{6E35E8AE-B9BA-487D-9642-A35EF4B913BC}" dt="2026-08-20T13:00:06.105" v="2525" actId="27636"/>
          <ac:spMkLst>
            <pc:docMk/>
            <pc:sldMk cId="2956354129" sldId="402"/>
            <ac:spMk id="2" creationId="{E7BBF2B9-0122-5F48-1D82-3D37760136D6}"/>
          </ac:spMkLst>
        </pc:spChg>
        <pc:spChg chg="mod">
          <ac:chgData name="Helene Maja Lindenthal" userId="57c1d7fe-e47e-49bf-aa4e-3d16ff6603a8" providerId="ADAL" clId="{6E35E8AE-B9BA-487D-9642-A35EF4B913BC}" dt="2026-08-20T13:01:05.771" v="2592"/>
          <ac:spMkLst>
            <pc:docMk/>
            <pc:sldMk cId="2956354129" sldId="402"/>
            <ac:spMk id="3" creationId="{00F19EBB-D001-EA6F-9518-C9C9DC73AAF3}"/>
          </ac:spMkLst>
        </pc:spChg>
        <pc:spChg chg="mod">
          <ac:chgData name="Helene Maja Lindenthal" userId="57c1d7fe-e47e-49bf-aa4e-3d16ff6603a8" providerId="ADAL" clId="{6E35E8AE-B9BA-487D-9642-A35EF4B913BC}" dt="2026-08-20T13:00:00.715" v="2523"/>
          <ac:spMkLst>
            <pc:docMk/>
            <pc:sldMk cId="2956354129" sldId="402"/>
            <ac:spMk id="4" creationId="{91C2DA19-9BC1-D765-232C-8C4ED6F59424}"/>
          </ac:spMkLst>
        </pc:spChg>
      </pc:sldChg>
      <pc:sldChg chg="modSp mod modNotesTx">
        <pc:chgData name="Helene Maja Lindenthal" userId="57c1d7fe-e47e-49bf-aa4e-3d16ff6603a8" providerId="ADAL" clId="{6E35E8AE-B9BA-487D-9642-A35EF4B913BC}" dt="2026-08-20T13:03:56.516" v="2658" actId="20577"/>
        <pc:sldMkLst>
          <pc:docMk/>
          <pc:sldMk cId="195652589" sldId="403"/>
        </pc:sldMkLst>
        <pc:spChg chg="mod">
          <ac:chgData name="Helene Maja Lindenthal" userId="57c1d7fe-e47e-49bf-aa4e-3d16ff6603a8" providerId="ADAL" clId="{6E35E8AE-B9BA-487D-9642-A35EF4B913BC}" dt="2026-08-20T13:02:47.856" v="2628"/>
          <ac:spMkLst>
            <pc:docMk/>
            <pc:sldMk cId="195652589" sldId="403"/>
            <ac:spMk id="5" creationId="{0FD1C7C7-0D5B-70A8-D02C-5C8B4164E3FC}"/>
          </ac:spMkLst>
        </pc:spChg>
        <pc:spChg chg="mod">
          <ac:chgData name="Helene Maja Lindenthal" userId="57c1d7fe-e47e-49bf-aa4e-3d16ff6603a8" providerId="ADAL" clId="{6E35E8AE-B9BA-487D-9642-A35EF4B913BC}" dt="2026-08-20T13:03:14.295" v="2637" actId="20577"/>
          <ac:spMkLst>
            <pc:docMk/>
            <pc:sldMk cId="195652589" sldId="403"/>
            <ac:spMk id="7" creationId="{32DC6B58-B6E3-CA52-66EB-D79255537770}"/>
          </ac:spMkLst>
        </pc:spChg>
      </pc:sldChg>
      <pc:sldChg chg="modSp mod">
        <pc:chgData name="Helene Maja Lindenthal" userId="57c1d7fe-e47e-49bf-aa4e-3d16ff6603a8" providerId="ADAL" clId="{6E35E8AE-B9BA-487D-9642-A35EF4B913BC}" dt="2026-08-20T13:04:36.638" v="2687" actId="12"/>
        <pc:sldMkLst>
          <pc:docMk/>
          <pc:sldMk cId="621615383" sldId="404"/>
        </pc:sldMkLst>
        <pc:spChg chg="mod">
          <ac:chgData name="Helene Maja Lindenthal" userId="57c1d7fe-e47e-49bf-aa4e-3d16ff6603a8" providerId="ADAL" clId="{6E35E8AE-B9BA-487D-9642-A35EF4B913BC}" dt="2026-08-20T13:04:08.931" v="2659"/>
          <ac:spMkLst>
            <pc:docMk/>
            <pc:sldMk cId="621615383" sldId="404"/>
            <ac:spMk id="5" creationId="{5E051CB6-4F06-35F2-D746-3DC13B771E3B}"/>
          </ac:spMkLst>
        </pc:spChg>
        <pc:spChg chg="mod">
          <ac:chgData name="Helene Maja Lindenthal" userId="57c1d7fe-e47e-49bf-aa4e-3d16ff6603a8" providerId="ADAL" clId="{6E35E8AE-B9BA-487D-9642-A35EF4B913BC}" dt="2026-08-20T13:04:36.638" v="2687" actId="12"/>
          <ac:spMkLst>
            <pc:docMk/>
            <pc:sldMk cId="621615383" sldId="404"/>
            <ac:spMk id="7" creationId="{903DED18-6ED1-D249-E510-1C310252C493}"/>
          </ac:spMkLst>
        </pc:spChg>
      </pc:sldChg>
      <pc:sldChg chg="modSp mod modNotesTx">
        <pc:chgData name="Helene Maja Lindenthal" userId="57c1d7fe-e47e-49bf-aa4e-3d16ff6603a8" providerId="ADAL" clId="{6E35E8AE-B9BA-487D-9642-A35EF4B913BC}" dt="2026-08-20T13:08:38.964" v="2770" actId="113"/>
        <pc:sldMkLst>
          <pc:docMk/>
          <pc:sldMk cId="3770117481" sldId="405"/>
        </pc:sldMkLst>
        <pc:spChg chg="mod">
          <ac:chgData name="Helene Maja Lindenthal" userId="57c1d7fe-e47e-49bf-aa4e-3d16ff6603a8" providerId="ADAL" clId="{6E35E8AE-B9BA-487D-9642-A35EF4B913BC}" dt="2026-08-20T13:07:32.855" v="2745" actId="1035"/>
          <ac:spMkLst>
            <pc:docMk/>
            <pc:sldMk cId="3770117481" sldId="405"/>
            <ac:spMk id="6" creationId="{C348FC91-0B87-DFC8-77A4-50DFCAF79833}"/>
          </ac:spMkLst>
        </pc:spChg>
        <pc:spChg chg="mod">
          <ac:chgData name="Helene Maja Lindenthal" userId="57c1d7fe-e47e-49bf-aa4e-3d16ff6603a8" providerId="ADAL" clId="{6E35E8AE-B9BA-487D-9642-A35EF4B913BC}" dt="2026-08-20T13:08:08.225" v="2757" actId="12"/>
          <ac:spMkLst>
            <pc:docMk/>
            <pc:sldMk cId="3770117481" sldId="405"/>
            <ac:spMk id="7" creationId="{CC88C75E-43CF-AB4F-ABCF-E3E66F033A5E}"/>
          </ac:spMkLst>
        </pc:spChg>
      </pc:sldChg>
      <pc:sldChg chg="modSp mod modNotesTx">
        <pc:chgData name="Helene Maja Lindenthal" userId="57c1d7fe-e47e-49bf-aa4e-3d16ff6603a8" providerId="ADAL" clId="{6E35E8AE-B9BA-487D-9642-A35EF4B913BC}" dt="2026-08-20T13:10:00.213" v="2839" actId="20577"/>
        <pc:sldMkLst>
          <pc:docMk/>
          <pc:sldMk cId="442206472" sldId="406"/>
        </pc:sldMkLst>
        <pc:spChg chg="mod">
          <ac:chgData name="Helene Maja Lindenthal" userId="57c1d7fe-e47e-49bf-aa4e-3d16ff6603a8" providerId="ADAL" clId="{6E35E8AE-B9BA-487D-9642-A35EF4B913BC}" dt="2026-08-20T13:09:32.149" v="2814" actId="20577"/>
          <ac:spMkLst>
            <pc:docMk/>
            <pc:sldMk cId="442206472" sldId="406"/>
            <ac:spMk id="5" creationId="{8652690D-9C32-55CF-AACE-473B03C76A9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20/8/2026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‹Nr.›</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20/8/2026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‹Nr.›</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Herzlich willkommen zu Modul 3: „Einblicke in die grüne Wirtschaft und den Arbeitsmarkt“.</a:t>
            </a:r>
          </a:p>
          <a:p>
            <a:endParaRPr lang="de-DE" dirty="0"/>
          </a:p>
          <a:p>
            <a:r>
              <a:rPr lang="de-DE" dirty="0"/>
              <a:t>Erläutern Sie, dass dieses Modul Teil des SUSTAIN-EU-Weiterbildungsprogramms „Train-the-Trainer“ ist. Das Ziel besteht nicht darin, das vorhandene Fachwissen der Teilnehmenden zu prüfen, sondern ein gemeinsames Verständnis der grünen Wirtschaft, grüner Kompetenzen und der sich wandelnden Anforderungen des Arbeitsmarktes zu entwickeln.</a:t>
            </a:r>
          </a:p>
          <a:p>
            <a:r>
              <a:rPr lang="de-DE" dirty="0"/>
              <a:t>Weisen Sie darauf hin, dass das Modul Erläuterungen, Diskussionen, praktische Kartierungsübungen und die Arbeit an Fallstudien kombiniert.</a:t>
            </a:r>
          </a:p>
        </p:txBody>
      </p:sp>
      <p:sp>
        <p:nvSpPr>
          <p:cNvPr id="4" name="Slide Number Placeholder 3"/>
          <p:cNvSpPr>
            <a:spLocks noGrp="1"/>
          </p:cNvSpPr>
          <p:nvPr>
            <p:ph type="sldNum" sz="quarter" idx="5"/>
          </p:nvPr>
        </p:nvSpPr>
        <p:spPr/>
        <p:txBody>
          <a:bodyPr/>
          <a:lstStyle/>
          <a:p>
            <a:fld id="{C6CF91B0-25AB-4DFA-B184-293DD156034C}" type="slidenum">
              <a:rPr lang="el-GR" smtClean="0"/>
              <a:t>1</a:t>
            </a:fld>
            <a:endParaRPr lang="el-GR"/>
          </a:p>
        </p:txBody>
      </p:sp>
    </p:spTree>
    <p:extLst>
      <p:ext uri="{BB962C8B-B14F-4D97-AF65-F5344CB8AC3E}">
        <p14:creationId xmlns:p14="http://schemas.microsoft.com/office/powerpoint/2010/main" val="902471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r>
              <a:rPr lang="de-DE" dirty="0"/>
              <a:t>Verwenden Sie diese Folie, um den Teilnehmenden einen Überblick zu verschaffen.</a:t>
            </a:r>
          </a:p>
          <a:p>
            <a:r>
              <a:rPr lang="de-DE" dirty="0"/>
              <a:t>Erläutern Sie, dass die Sitzung drei Stunden dauert und sich von den Konzepten zur praktischen Anwendung bewegt.</a:t>
            </a:r>
          </a:p>
          <a:p>
            <a:r>
              <a:rPr lang="de-DE" dirty="0"/>
              <a:t>Zunächst entwickelt die Gruppe ein gemeinsames Verständnis der grünen Wirtschaft. Anschließend befasst sie sich mit grünen Kompetenzen und Veränderungen auf dem Arbeitsmarkt. Als Drittes werden nachhaltigkeitsbezogene Berufe und Karrierewege betrachtet.</a:t>
            </a:r>
          </a:p>
          <a:p>
            <a:r>
              <a:rPr lang="de-DE" dirty="0"/>
              <a:t>Anschließend geht die Sitzung in praktische Aktivitäten, die Arbeit an Fallstudien, Reflexion und die Aufgabe zum selbstgesteuerten Lernen über.</a:t>
            </a:r>
          </a:p>
          <a:p>
            <a:endParaRPr lang="de-DE" dirty="0"/>
          </a:p>
          <a:p>
            <a:r>
              <a:rPr lang="de-DE" b="1" dirty="0"/>
              <a:t>Bildquelle</a:t>
            </a:r>
            <a:r>
              <a:rPr lang="de-DE" dirty="0"/>
              <a:t>:</a:t>
            </a:r>
          </a:p>
          <a:p>
            <a:r>
              <a:rPr lang="de-DE" dirty="0"/>
              <a:t>Bild erstellt mit Sora (KI-generiert) für das SUSTAIN-EU WP4 </a:t>
            </a:r>
            <a:r>
              <a:rPr lang="de-DE" dirty="0" err="1"/>
              <a:t>ToT</a:t>
            </a:r>
            <a:r>
              <a:rPr lang="de-DE" dirty="0"/>
              <a:t> CPD-Programm, Modul 3 „Einblicke in die grüne Wirtschaft und den Arbeitsmarkt“. Keine Inhalte von Dritten; keine identifizierbaren Personen oder Marken. Die Eingabeaufforderung ist in den Projektunterlagen archiviert.</a:t>
            </a:r>
          </a:p>
        </p:txBody>
      </p:sp>
      <p:sp>
        <p:nvSpPr>
          <p:cNvPr id="4" name="Slide Number Placeholder 3"/>
          <p:cNvSpPr>
            <a:spLocks noGrp="1"/>
          </p:cNvSpPr>
          <p:nvPr>
            <p:ph type="sldNum" sz="quarter" idx="5"/>
          </p:nvPr>
        </p:nvSpPr>
        <p:spPr/>
        <p:txBody>
          <a:bodyPr/>
          <a:lstStyle/>
          <a:p>
            <a:fld id="{C6CF91B0-25AB-4DFA-B184-293DD156034C}" type="slidenum">
              <a:rPr lang="el-GR" smtClean="0"/>
              <a:t>2</a:t>
            </a:fld>
            <a:endParaRPr lang="el-GR"/>
          </a:p>
        </p:txBody>
      </p:sp>
    </p:spTree>
    <p:extLst>
      <p:ext uri="{BB962C8B-B14F-4D97-AF65-F5344CB8AC3E}">
        <p14:creationId xmlns:p14="http://schemas.microsoft.com/office/powerpoint/2010/main" val="461051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B3374-5578-40A3-06D5-28CF44D456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0D9B3D-2DAC-9AA9-78FD-768BAF3C4D5D}"/>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86103D42-BDBB-700D-C18D-3B421A7C7242}"/>
              </a:ext>
            </a:extLst>
          </p:cNvPr>
          <p:cNvSpPr>
            <a:spLocks noGrp="1"/>
          </p:cNvSpPr>
          <p:nvPr>
            <p:ph type="body" idx="1"/>
          </p:nvPr>
        </p:nvSpPr>
        <p:spPr/>
        <p:txBody>
          <a:bodyPr/>
          <a:lstStyle/>
          <a:p>
            <a:r>
              <a:rPr lang="de-DE" dirty="0"/>
              <a:t>Erläutern Sie, dass dieses Modul drei miteinander verbundene Themen umfasst.</a:t>
            </a:r>
          </a:p>
          <a:p>
            <a:r>
              <a:rPr lang="de-DE" dirty="0"/>
              <a:t>Thema 1 vermittelt die konzeptionellen Grundlagen: Was ist die grüne Wirtschaft und warum ist sie für die berufliche Bildung von Bedeutung?</a:t>
            </a:r>
          </a:p>
          <a:p>
            <a:r>
              <a:rPr lang="de-DE" dirty="0"/>
              <a:t>Thema 2 konzentriert sich auf Kompetenzen: Welche Arten von Kompetenzen werden benötigt und wie lassen sich Arbeitsmarktsignale interpretieren?</a:t>
            </a:r>
          </a:p>
          <a:p>
            <a:r>
              <a:rPr lang="de-DE" dirty="0"/>
              <a:t>Thema 3 konzentriert sich auf Berufe und Karrierewege: Wie verändern sich Berufe und wie können Lehrende das Berufsbewusstsein der Lernenden fördern?</a:t>
            </a:r>
          </a:p>
          <a:p>
            <a:r>
              <a:rPr lang="de-DE" dirty="0"/>
              <a:t>Betonen Sie, dass von den Teilnehmenden nicht erwartet wird, dass sie all diese Inhalte bereits kennen.</a:t>
            </a:r>
          </a:p>
          <a:p>
            <a:endParaRPr lang="de-DE" dirty="0"/>
          </a:p>
          <a:p>
            <a:r>
              <a:rPr lang="de-DE" b="1" dirty="0"/>
              <a:t>Bildquelle</a:t>
            </a:r>
            <a:r>
              <a:rPr lang="de-DE" dirty="0"/>
              <a:t>:</a:t>
            </a:r>
          </a:p>
          <a:p>
            <a:r>
              <a:rPr lang="de-DE" dirty="0"/>
              <a:t>Bild erstellt mit Sora (KI-generiert) für das SUSTAIN-EU WP4 </a:t>
            </a:r>
            <a:r>
              <a:rPr lang="de-DE" dirty="0" err="1"/>
              <a:t>ToT</a:t>
            </a:r>
            <a:r>
              <a:rPr lang="de-DE" dirty="0"/>
              <a:t> CPD-Programm, Modul 3 „Grüne Wirtschaft und Einblicke in den Arbeitsmarkt“. Keine Inhalte von Dritten; keine identifizierbaren Personen oder Marken. Die Eingabeaufforderung ist in den Projektunterlagen archiviert.</a:t>
            </a:r>
          </a:p>
        </p:txBody>
      </p:sp>
      <p:sp>
        <p:nvSpPr>
          <p:cNvPr id="4" name="Slide Number Placeholder 3">
            <a:extLst>
              <a:ext uri="{FF2B5EF4-FFF2-40B4-BE49-F238E27FC236}">
                <a16:creationId xmlns:a16="http://schemas.microsoft.com/office/drawing/2014/main" id="{413DAF34-502B-5C0F-5459-53917547B418}"/>
              </a:ext>
            </a:extLst>
          </p:cNvPr>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669032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Verwenden Sie diese Folie, um zu erläutern, was die Teilnehmenden bis zum Ende von Modul 3 erreichen sollen.</a:t>
            </a:r>
          </a:p>
          <a:p>
            <a:r>
              <a:rPr lang="de-DE" dirty="0"/>
              <a:t>Stellen Sie klar, dass es in diesem Modul nicht nur darum geht, die grüne Wirtschaft theoretisch zu verstehen. Ein weiterer Schwerpunkt liegt darauf, Lehrenden in der beruflichen Bildung dabei zu helfen, Erkenntnisse zur grünen Wirtschaft und zum Arbeitsmarkt mit ihrer eigenen Unterrichtspraxis zu verknüpfen.</a:t>
            </a:r>
          </a:p>
          <a:p>
            <a:endParaRPr lang="de-DE" dirty="0"/>
          </a:p>
          <a:p>
            <a:r>
              <a:rPr lang="de-DE" dirty="0"/>
              <a:t>Erläutern Sie kurz jedes Lernergebnis:</a:t>
            </a:r>
          </a:p>
          <a:p>
            <a:r>
              <a:rPr lang="de-DE" dirty="0"/>
              <a:t>K2 bedeutet, dass die Teilnehmenden in der Lage sein sollten, relevante Nachhaltigkeitskonzepte und -trends im Kontext der beruflichen Bildung zu erklären. </a:t>
            </a:r>
          </a:p>
          <a:p>
            <a:r>
              <a:rPr lang="de-DE" dirty="0"/>
              <a:t>K6 bedeutet, dass sie verstehen sollten, inwiefern Erkenntnisse zum Arbeitsmarkt und zur Berufsberatung mit Berufen im Bereich der Nachhaltigkeit zusammenhängen. </a:t>
            </a:r>
          </a:p>
          <a:p>
            <a:r>
              <a:rPr lang="de-DE" dirty="0"/>
              <a:t>S5 bedeutet, dass sie in der Lage sein sollten, grüne Arbeitsplätze und grüne Kompetenzen mit der </a:t>
            </a:r>
            <a:r>
              <a:rPr lang="de-DE" dirty="0" err="1"/>
              <a:t>Lernendenberatung</a:t>
            </a:r>
            <a:r>
              <a:rPr lang="de-DE" dirty="0"/>
              <a:t> zu verknüpfen. </a:t>
            </a:r>
          </a:p>
          <a:p>
            <a:r>
              <a:rPr lang="de-DE" dirty="0"/>
              <a:t>AR2 bedeutet, dass sie in der Lage sein sollten, Beispiele an ihr eigenes Land, ihren Sektor oder ihre Einrichtung anzupassen und dabei den gemeinsamen SUSTAIN-EU-Qualitätsrahmen beizubehalten. </a:t>
            </a:r>
          </a:p>
          <a:p>
            <a:endParaRPr lang="de-DE" dirty="0"/>
          </a:p>
          <a:p>
            <a:r>
              <a:rPr lang="de-DE" dirty="0"/>
              <a:t>Weisen Sie die Teilnehmenden darauf hin, dass diese Lernergebnisse im Rahmen der praktischen Aktivitäten, der selbstgesteuerten Lernaufgabe und des Beitrags zum Trainerportfolio erneut behandelt werden.</a:t>
            </a:r>
          </a:p>
        </p:txBody>
      </p:sp>
      <p:sp>
        <p:nvSpPr>
          <p:cNvPr id="4" name="Slide Number Placeholder 3"/>
          <p:cNvSpPr>
            <a:spLocks noGrp="1"/>
          </p:cNvSpPr>
          <p:nvPr>
            <p:ph type="sldNum" sz="quarter" idx="5"/>
          </p:nvPr>
        </p:nvSpPr>
        <p:spPr/>
        <p:txBody>
          <a:bodyPr/>
          <a:lstStyle/>
          <a:p>
            <a:fld id="{C6CF91B0-25AB-4DFA-B184-293DD156034C}" type="slidenum">
              <a:rPr lang="el-GR" smtClean="0"/>
              <a:t>4</a:t>
            </a:fld>
            <a:endParaRPr lang="el-GR"/>
          </a:p>
        </p:txBody>
      </p:sp>
    </p:spTree>
    <p:extLst>
      <p:ext uri="{BB962C8B-B14F-4D97-AF65-F5344CB8AC3E}">
        <p14:creationId xmlns:p14="http://schemas.microsoft.com/office/powerpoint/2010/main" val="3679706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Nutzen Sie diese Folie, um das Vorwissen der Teilnehmenden zu aktivieren und das Thema von Anfang an praxisnah zu gestalten.</a:t>
            </a:r>
          </a:p>
          <a:p>
            <a:endParaRPr lang="de-DE" dirty="0"/>
          </a:p>
          <a:p>
            <a:r>
              <a:rPr lang="de-DE" dirty="0"/>
              <a:t>Bitten Sie die Teilnehmenden, über ihr eigenes Lehrgebiet oder ihren eigenen Sektor nachzudenken. Sie müssen keine Experten für die grüne Wirtschaft sein. Ziel ist es, herauszufinden, was sie in ihrem jeweiligen Kontext bereits beobachten.</a:t>
            </a:r>
          </a:p>
          <a:p>
            <a:endParaRPr lang="de-DE" dirty="0"/>
          </a:p>
          <a:p>
            <a:r>
              <a:rPr lang="de-DE" dirty="0"/>
              <a:t>Bitten Sie sie, ein bis zwei Minuten lang individuell darüber nachzudenken, und laden Sie sie anschließend ein, kurze Antworten in Zweiergruppen oder im Plenum zu geben.</a:t>
            </a:r>
          </a:p>
          <a:p>
            <a:endParaRPr lang="de-DE" dirty="0"/>
          </a:p>
          <a:p>
            <a:r>
              <a:rPr lang="de-DE" dirty="0"/>
              <a:t>Ermutigen Sie die Teilnehmenden, konkrete Beispiele zu nennen, wie zum Beispiel:</a:t>
            </a:r>
          </a:p>
          <a:p>
            <a:pPr marL="171450" indent="-171450">
              <a:buFont typeface="Arial" panose="020B0604020202020204" pitchFamily="34" charset="0"/>
              <a:buChar char="•"/>
            </a:pPr>
            <a:r>
              <a:rPr lang="de-DE" dirty="0"/>
              <a:t>Energieeinsparungen in Gebäuden oder am Arbeitsplatz; </a:t>
            </a:r>
          </a:p>
          <a:p>
            <a:pPr marL="171450" indent="-171450">
              <a:buFont typeface="Arial" panose="020B0604020202020204" pitchFamily="34" charset="0"/>
              <a:buChar char="•"/>
            </a:pPr>
            <a:r>
              <a:rPr lang="de-DE" dirty="0"/>
              <a:t>Abfallvermeidung in der Gastronomie, im Tourismus oder in der Fertigung; </a:t>
            </a:r>
          </a:p>
          <a:p>
            <a:pPr marL="171450" indent="-171450">
              <a:buFont typeface="Arial" panose="020B0604020202020204" pitchFamily="34" charset="0"/>
              <a:buChar char="•"/>
            </a:pPr>
            <a:r>
              <a:rPr lang="de-DE" dirty="0"/>
              <a:t>nachhaltige Materialien im Bauwesen; </a:t>
            </a:r>
          </a:p>
          <a:p>
            <a:pPr marL="171450" indent="-171450">
              <a:buFont typeface="Arial" panose="020B0604020202020204" pitchFamily="34" charset="0"/>
              <a:buChar char="•"/>
            </a:pPr>
            <a:r>
              <a:rPr lang="de-DE" dirty="0"/>
              <a:t>Elektromobilität im Verkehr; </a:t>
            </a:r>
          </a:p>
          <a:p>
            <a:pPr marL="171450" indent="-171450">
              <a:buFont typeface="Arial" panose="020B0604020202020204" pitchFamily="34" charset="0"/>
              <a:buChar char="•"/>
            </a:pPr>
            <a:r>
              <a:rPr lang="de-DE" dirty="0"/>
              <a:t>Umweltberichterstattung in der Verwaltung; </a:t>
            </a:r>
          </a:p>
          <a:p>
            <a:pPr marL="171450" indent="-171450">
              <a:buFont typeface="Arial" panose="020B0604020202020204" pitchFamily="34" charset="0"/>
              <a:buChar char="•"/>
            </a:pPr>
            <a:r>
              <a:rPr lang="de-DE" dirty="0"/>
              <a:t>lokale Beschaffung im Gastgewerbe; </a:t>
            </a:r>
          </a:p>
          <a:p>
            <a:pPr marL="171450" indent="-171450">
              <a:buFont typeface="Arial" panose="020B0604020202020204" pitchFamily="34" charset="0"/>
              <a:buChar char="•"/>
            </a:pPr>
            <a:r>
              <a:rPr lang="de-DE" dirty="0"/>
              <a:t>digitale Tools zur Überwachung von Energie, Abfall oder Emissionen. </a:t>
            </a:r>
          </a:p>
          <a:p>
            <a:endParaRPr lang="de-DE" dirty="0"/>
          </a:p>
          <a:p>
            <a:r>
              <a:rPr lang="de-DE" dirty="0"/>
              <a:t>Erklären Sie, dass diese Beispiele während der gesamten Sitzung nützlich sein werden, insbesondere bei den praktischen Aktivitäten und der selbstgesteuerten Lernaufgabe.</a:t>
            </a:r>
          </a:p>
        </p:txBody>
      </p:sp>
      <p:sp>
        <p:nvSpPr>
          <p:cNvPr id="4" name="Slide Number Placeholder 3"/>
          <p:cNvSpPr>
            <a:spLocks noGrp="1"/>
          </p:cNvSpPr>
          <p:nvPr>
            <p:ph type="sldNum" sz="quarter" idx="5"/>
          </p:nvPr>
        </p:nvSpPr>
        <p:spPr/>
        <p:txBody>
          <a:bodyPr/>
          <a:lstStyle/>
          <a:p>
            <a:fld id="{C6CF91B0-25AB-4DFA-B184-293DD156034C}" type="slidenum">
              <a:rPr lang="el-GR" smtClean="0"/>
              <a:t>5</a:t>
            </a:fld>
            <a:endParaRPr lang="el-GR"/>
          </a:p>
        </p:txBody>
      </p:sp>
    </p:spTree>
    <p:extLst>
      <p:ext uri="{BB962C8B-B14F-4D97-AF65-F5344CB8AC3E}">
        <p14:creationId xmlns:p14="http://schemas.microsoft.com/office/powerpoint/2010/main" val="2539370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Einführung in Thema 1.</a:t>
            </a:r>
          </a:p>
          <a:p>
            <a:endParaRPr lang="de-DE" dirty="0"/>
          </a:p>
          <a:p>
            <a:r>
              <a:rPr lang="de-DE" dirty="0"/>
              <a:t>Erläutern Sie, dass die „grüne Wirtschaft“ als gesamtwirtschaftlicher Wandel zu verstehen ist.</a:t>
            </a:r>
          </a:p>
          <a:p>
            <a:endParaRPr lang="de-DE" dirty="0"/>
          </a:p>
          <a:p>
            <a:r>
              <a:rPr lang="de-DE" dirty="0"/>
              <a:t>Sie umfasst nicht nur Umweltziele, sondern auch Veränderungen in den Bereichen Produktion, Dienstleistungen, Investitionen, Beschäftigung, Regulierung und soziale Inklusion.</a:t>
            </a:r>
          </a:p>
          <a:p>
            <a:endParaRPr lang="de-DE" dirty="0"/>
          </a:p>
          <a:p>
            <a:r>
              <a:rPr lang="de-DE" dirty="0"/>
              <a:t>Machen Sie den Teilnehmenden deutlich, dass Nachhaltigkeit kein isoliertes Thema ist, sondern zunehmend die Arbeitsweise der verschiedenen Sektoren und die Anforderungen an die Arbeitnehmer prägt.</a:t>
            </a:r>
          </a:p>
          <a:p>
            <a:endParaRPr lang="de-DE" dirty="0"/>
          </a:p>
          <a:p>
            <a:r>
              <a:rPr lang="de-DE" dirty="0"/>
              <a:t>Quellenangabe: Definition der „grünen Wirtschaft“ des UNEP.</a:t>
            </a:r>
          </a:p>
        </p:txBody>
      </p:sp>
      <p:sp>
        <p:nvSpPr>
          <p:cNvPr id="4" name="Slide Number Placeholder 3"/>
          <p:cNvSpPr>
            <a:spLocks noGrp="1"/>
          </p:cNvSpPr>
          <p:nvPr>
            <p:ph type="sldNum" sz="quarter" idx="5"/>
          </p:nvPr>
        </p:nvSpPr>
        <p:spPr/>
        <p:txBody>
          <a:bodyPr/>
          <a:lstStyle/>
          <a:p>
            <a:fld id="{C6CF91B0-25AB-4DFA-B184-293DD156034C}" type="slidenum">
              <a:rPr lang="el-GR" smtClean="0"/>
              <a:t>6</a:t>
            </a:fld>
            <a:endParaRPr lang="el-GR"/>
          </a:p>
        </p:txBody>
      </p:sp>
    </p:spTree>
    <p:extLst>
      <p:ext uri="{BB962C8B-B14F-4D97-AF65-F5344CB8AC3E}">
        <p14:creationId xmlns:p14="http://schemas.microsoft.com/office/powerpoint/2010/main" val="2255443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Einführung in Thema 2.</a:t>
            </a:r>
          </a:p>
          <a:p>
            <a:endParaRPr lang="de-DE" dirty="0"/>
          </a:p>
          <a:p>
            <a:r>
              <a:rPr lang="de-DE" dirty="0"/>
              <a:t>Erläutern Sie, dass „grüne Kompetenzen“ nicht auf hochtechnische Berufe im Umweltbereich beschränkt sind.</a:t>
            </a:r>
          </a:p>
          <a:p>
            <a:endParaRPr lang="de-DE" dirty="0"/>
          </a:p>
          <a:p>
            <a:r>
              <a:rPr lang="de-DE" dirty="0"/>
              <a:t>Einige „grüne Kompetenzen“ sind übergreifend und in vielen Berufen von Nutzen. Andere sind branchenspezifisch, wie beispielsweise die energieeffiziente Gebäudesanierung. Wieder andere sind Fachkompetenzen, die von Experten eingesetzt werden.</a:t>
            </a:r>
          </a:p>
          <a:p>
            <a:endParaRPr lang="de-DE" dirty="0"/>
          </a:p>
          <a:p>
            <a:r>
              <a:rPr lang="de-DE" dirty="0"/>
              <a:t>Weisen Sie darauf hin, dass Signale vom Arbeitsmarkt Lehrenden helfen zu verstehen, welche Beispiele für ihre Lernenden relevant sind.</a:t>
            </a:r>
          </a:p>
          <a:p>
            <a:endParaRPr lang="de-DE" dirty="0"/>
          </a:p>
          <a:p>
            <a:r>
              <a:rPr lang="de-DE" dirty="0"/>
              <a:t>Quellenangabe: </a:t>
            </a:r>
            <a:r>
              <a:rPr lang="de-DE" dirty="0" err="1"/>
              <a:t>Cedefop</a:t>
            </a:r>
            <a:r>
              <a:rPr lang="de-DE" dirty="0"/>
              <a:t> – Kompetenzen für die grüne Wirtschaft; ESCO – Kennzeichnung grüner Kompetenzen.</a:t>
            </a:r>
          </a:p>
        </p:txBody>
      </p:sp>
      <p:sp>
        <p:nvSpPr>
          <p:cNvPr id="4" name="Slide Number Placeholder 3"/>
          <p:cNvSpPr>
            <a:spLocks noGrp="1"/>
          </p:cNvSpPr>
          <p:nvPr>
            <p:ph type="sldNum" sz="quarter" idx="5"/>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196494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Einführung in Thema 3.</a:t>
            </a:r>
          </a:p>
          <a:p>
            <a:endParaRPr lang="de-DE" dirty="0"/>
          </a:p>
          <a:p>
            <a:r>
              <a:rPr lang="de-DE" dirty="0"/>
              <a:t>Erläutern Sie, dass der grüne Wandel auf dem Arbeitsmarkt zwar neue Berufe schaffen kann, aber oft auch bestehende Berufe verändert.</a:t>
            </a:r>
          </a:p>
          <a:p>
            <a:endParaRPr lang="de-DE" dirty="0"/>
          </a:p>
          <a:p>
            <a:r>
              <a:rPr lang="de-DE" dirty="0"/>
              <a:t>So benötigen beispielsweise Bauarbeiter möglicherweise Kenntnisse im Bereich Energieeffizienz, Beschäftigte im Gastgewerbe Kenntnisse über Abfall- und Ressourceneffizienz und Verwaltungsmitarbeiter Kenntnisse über Nachhaltigkeitsberichterstattung.</a:t>
            </a:r>
          </a:p>
          <a:p>
            <a:endParaRPr lang="de-DE" dirty="0"/>
          </a:p>
          <a:p>
            <a:r>
              <a:rPr lang="de-DE" dirty="0"/>
              <a:t>Das Ziel besteht darin, Lehrenden dabei zu helfen, den Lernenden berufliche Laufbahnen aufzuzeigen.</a:t>
            </a:r>
          </a:p>
          <a:p>
            <a:endParaRPr lang="de-DE" dirty="0"/>
          </a:p>
          <a:p>
            <a:r>
              <a:rPr lang="de-DE" dirty="0"/>
              <a:t>Quellenangabe: ILO „Grüne Arbeitsplätze“; </a:t>
            </a:r>
            <a:r>
              <a:rPr lang="de-DE" dirty="0" err="1"/>
              <a:t>Cedefop</a:t>
            </a:r>
            <a:r>
              <a:rPr lang="de-DE" dirty="0"/>
              <a:t> „Kompetenzen für den ökologischen Wandel“.</a:t>
            </a:r>
          </a:p>
        </p:txBody>
      </p:sp>
      <p:sp>
        <p:nvSpPr>
          <p:cNvPr id="4" name="Slide Number Placeholder 3"/>
          <p:cNvSpPr>
            <a:spLocks noGrp="1"/>
          </p:cNvSpPr>
          <p:nvPr>
            <p:ph type="sldNum" sz="quarter" idx="5"/>
          </p:nvPr>
        </p:nvSpPr>
        <p:spPr/>
        <p:txBody>
          <a:bodyPr/>
          <a:lstStyle/>
          <a:p>
            <a:fld id="{C6CF91B0-25AB-4DFA-B184-293DD156034C}" type="slidenum">
              <a:rPr lang="el-GR" smtClean="0"/>
              <a:t>8</a:t>
            </a:fld>
            <a:endParaRPr lang="el-GR"/>
          </a:p>
        </p:txBody>
      </p:sp>
    </p:spTree>
    <p:extLst>
      <p:ext uri="{BB962C8B-B14F-4D97-AF65-F5344CB8AC3E}">
        <p14:creationId xmlns:p14="http://schemas.microsoft.com/office/powerpoint/2010/main" val="7261292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F4D86-C1F5-DFF3-79B9-A74774B3B2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716F2E-0924-D876-37A5-6BDB0434B680}"/>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72368378-FCAB-89F3-9F0E-3B21161E047D}"/>
              </a:ext>
            </a:extLst>
          </p:cNvPr>
          <p:cNvSpPr>
            <a:spLocks noGrp="1"/>
          </p:cNvSpPr>
          <p:nvPr>
            <p:ph type="body" idx="1"/>
          </p:nvPr>
        </p:nvSpPr>
        <p:spPr/>
        <p:txBody>
          <a:bodyPr/>
          <a:lstStyle/>
          <a:p>
            <a:r>
              <a:rPr lang="de-DE" dirty="0"/>
              <a:t>Erläutern Sie die Definition klar und deutlich.</a:t>
            </a:r>
          </a:p>
          <a:p>
            <a:r>
              <a:rPr lang="de-DE" dirty="0"/>
              <a:t>Das UNEP beschreibt eine grüne Wirtschaft als kohlenstoffarm, ressourceneffizient und sozial inklusiv.</a:t>
            </a:r>
          </a:p>
          <a:p>
            <a:endParaRPr lang="de-DE" dirty="0"/>
          </a:p>
          <a:p>
            <a:r>
              <a:rPr lang="de-DE" dirty="0"/>
              <a:t>Erläutern Sie die einzelnen Elemente:</a:t>
            </a:r>
          </a:p>
          <a:p>
            <a:pPr marL="171450" indent="-171450">
              <a:buFont typeface="Arial" panose="020B0604020202020204" pitchFamily="34" charset="0"/>
              <a:buChar char="•"/>
            </a:pPr>
            <a:r>
              <a:rPr lang="de-DE" dirty="0"/>
              <a:t>„Kohlenstoffarm“ bedeutet, die Treibhausgasemissionen zu reduzieren.</a:t>
            </a:r>
          </a:p>
          <a:p>
            <a:pPr marL="171450" indent="-171450">
              <a:buFont typeface="Arial" panose="020B0604020202020204" pitchFamily="34" charset="0"/>
              <a:buChar char="•"/>
            </a:pPr>
            <a:r>
              <a:rPr lang="de-DE" dirty="0"/>
              <a:t>„Ressourceneffizient“ bedeutet, Energie, Materialien, Wasser und Land schonender zu nutzen.</a:t>
            </a:r>
          </a:p>
          <a:p>
            <a:pPr marL="171450" indent="-171450">
              <a:buFont typeface="Arial" panose="020B0604020202020204" pitchFamily="34" charset="0"/>
              <a:buChar char="•"/>
            </a:pPr>
            <a:r>
              <a:rPr lang="de-DE" dirty="0"/>
              <a:t>„Sozial inklusiv“ bedeutet, dass der Wandel den Menschen und Gemeinschaften zugutekommt und nicht zur Ausgrenzung führt</a:t>
            </a:r>
            <a:r>
              <a:rPr lang="en-US" dirty="0"/>
              <a:t>.</a:t>
            </a:r>
            <a:endParaRPr lang="hr-HR" dirty="0"/>
          </a:p>
          <a:p>
            <a:endParaRPr lang="en-US" dirty="0"/>
          </a:p>
          <a:p>
            <a:r>
              <a:rPr lang="en-US" dirty="0" err="1"/>
              <a:t>Quellenangabe</a:t>
            </a:r>
            <a:r>
              <a:rPr lang="en-US" dirty="0"/>
              <a:t>: UNEP Green Economy.</a:t>
            </a:r>
          </a:p>
          <a:p>
            <a:endParaRPr lang="hr-HR" b="1" dirty="0"/>
          </a:p>
          <a:p>
            <a:r>
              <a:rPr lang="en-IE" b="1" dirty="0" err="1"/>
              <a:t>Bildquelle</a:t>
            </a:r>
            <a:r>
              <a:rPr lang="en-IE" b="1" dirty="0"/>
              <a:t>:</a:t>
            </a:r>
          </a:p>
          <a:p>
            <a:r>
              <a:rPr lang="de-DE" dirty="0"/>
              <a:t>Mit Sora erstelltes Bild (KI-generiert) für das SUSTAIN-EU WP4 </a:t>
            </a:r>
            <a:r>
              <a:rPr lang="de-DE" dirty="0" err="1"/>
              <a:t>ToT</a:t>
            </a:r>
            <a:r>
              <a:rPr lang="de-DE" dirty="0"/>
              <a:t> CPD-Programm, Modul 3 „Einblicke in die grüne Wirtschaft und den Arbeitsmarkt“. Keine Inhalte von Dritten; keine identifizierbaren Personen oder Marken. Die Eingabeaufforderung wurde in den Projektunterlagen archiviert.</a:t>
            </a:r>
          </a:p>
        </p:txBody>
      </p:sp>
      <p:sp>
        <p:nvSpPr>
          <p:cNvPr id="4" name="Slide Number Placeholder 3">
            <a:extLst>
              <a:ext uri="{FF2B5EF4-FFF2-40B4-BE49-F238E27FC236}">
                <a16:creationId xmlns:a16="http://schemas.microsoft.com/office/drawing/2014/main" id="{F30C0DF3-DD82-68EC-CA16-D92409AFF9BB}"/>
              </a:ext>
            </a:extLst>
          </p:cNvPr>
          <p:cNvSpPr>
            <a:spLocks noGrp="1"/>
          </p:cNvSpPr>
          <p:nvPr>
            <p:ph type="sldNum" sz="quarter" idx="5"/>
          </p:nvPr>
        </p:nvSpPr>
        <p:spPr/>
        <p:txBody>
          <a:bodyPr/>
          <a:lstStyle/>
          <a:p>
            <a:fld id="{C6CF91B0-25AB-4DFA-B184-293DD156034C}" type="slidenum">
              <a:rPr lang="el-GR" smtClean="0"/>
              <a:t>9</a:t>
            </a:fld>
            <a:endParaRPr lang="el-GR"/>
          </a:p>
        </p:txBody>
      </p:sp>
    </p:spTree>
    <p:extLst>
      <p:ext uri="{BB962C8B-B14F-4D97-AF65-F5344CB8AC3E}">
        <p14:creationId xmlns:p14="http://schemas.microsoft.com/office/powerpoint/2010/main" val="3554237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D3014-8B5B-88FA-5F52-C95E3844D6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78DD46-1C4D-AC0F-5824-0C3B1039B5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028091-7A17-5025-6BC4-6BC2912833AB}"/>
              </a:ext>
            </a:extLst>
          </p:cNvPr>
          <p:cNvSpPr>
            <a:spLocks noGrp="1"/>
          </p:cNvSpPr>
          <p:nvPr>
            <p:ph type="body" idx="1"/>
          </p:nvPr>
        </p:nvSpPr>
        <p:spPr/>
        <p:txBody>
          <a:bodyPr/>
          <a:lstStyle/>
          <a:p>
            <a:r>
              <a:rPr lang="de-DE" dirty="0"/>
              <a:t>Verwenden Sie diese Folie, um den Zusammenhang zwischen der grünen Wirtschaft und nachhaltiger Entwicklung herzustellen.</a:t>
            </a:r>
          </a:p>
          <a:p>
            <a:endParaRPr lang="de-DE" dirty="0"/>
          </a:p>
          <a:p>
            <a:r>
              <a:rPr lang="de-DE" dirty="0"/>
              <a:t>Erläutern Sie, dass es bei der grünen Wirtschaft nicht nur um Umweltschutz geht. Sie verbindet auch wirtschaftliche Aktivitäten, Innovation, soziale Inklusion und menschenwürdige Arbeit miteinander.</a:t>
            </a:r>
          </a:p>
          <a:p>
            <a:endParaRPr lang="de-DE" dirty="0"/>
          </a:p>
          <a:p>
            <a:r>
              <a:rPr lang="de-DE" dirty="0"/>
              <a:t>Machen Sie deutlich, dass die grüne Wirtschaft kein separater „grüner Sektor“ ist. Sie wirkt sich auf alltägliche Abläufe in bestehenden Sektoren aus, darunter darauf, wie Organisationen produzieren, einkaufen, verkaufen, transportieren, reparieren, warten, berichten und Ressourcen verwalten.</a:t>
            </a:r>
          </a:p>
          <a:p>
            <a:endParaRPr lang="de-DE" dirty="0"/>
          </a:p>
          <a:p>
            <a:r>
              <a:rPr lang="de-DE" dirty="0"/>
              <a:t>Bitten Sie die Teilnehmenden, an einen Sektor zu denken, den sie gut kennen, und herauszufinden, welche dieser Abläufe sich aufgrund von Nachhaltigkeitsanforderungen möglicherweise bereits verändern.</a:t>
            </a:r>
          </a:p>
          <a:p>
            <a:endParaRPr lang="de-DE" dirty="0"/>
          </a:p>
          <a:p>
            <a:r>
              <a:rPr lang="de-DE" dirty="0"/>
              <a:t>Quellenangabe: UNEP-Übersicht zur grünen Wirtschaft; ILO: Grüne Arbeitsplätze und menschenwürdige Arbeit.</a:t>
            </a:r>
          </a:p>
        </p:txBody>
      </p:sp>
      <p:sp>
        <p:nvSpPr>
          <p:cNvPr id="4" name="Slide Number Placeholder 3">
            <a:extLst>
              <a:ext uri="{FF2B5EF4-FFF2-40B4-BE49-F238E27FC236}">
                <a16:creationId xmlns:a16="http://schemas.microsoft.com/office/drawing/2014/main" id="{9FBCEC5B-57E8-80B8-BBFB-8DB7F5134CCB}"/>
              </a:ext>
            </a:extLst>
          </p:cNvPr>
          <p:cNvSpPr>
            <a:spLocks noGrp="1"/>
          </p:cNvSpPr>
          <p:nvPr>
            <p:ph type="sldNum" sz="quarter" idx="5"/>
          </p:nvPr>
        </p:nvSpPr>
        <p:spPr/>
        <p:txBody>
          <a:bodyPr/>
          <a:lstStyle/>
          <a:p>
            <a:fld id="{C6CF91B0-25AB-4DFA-B184-293DD156034C}" type="slidenum">
              <a:rPr lang="el-GR" smtClean="0"/>
              <a:t>10</a:t>
            </a:fld>
            <a:endParaRPr lang="el-GR"/>
          </a:p>
        </p:txBody>
      </p:sp>
    </p:spTree>
    <p:extLst>
      <p:ext uri="{BB962C8B-B14F-4D97-AF65-F5344CB8AC3E}">
        <p14:creationId xmlns:p14="http://schemas.microsoft.com/office/powerpoint/2010/main" val="2287801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2ECAC-412C-444C-E10B-CA51E5C9EC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FE5A46-115A-A520-9D5E-385F11B394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0278F1-E0F0-7E5D-5D64-5C460169E08E}"/>
              </a:ext>
            </a:extLst>
          </p:cNvPr>
          <p:cNvSpPr>
            <a:spLocks noGrp="1"/>
          </p:cNvSpPr>
          <p:nvPr>
            <p:ph type="body" idx="1"/>
          </p:nvPr>
        </p:nvSpPr>
        <p:spPr/>
        <p:txBody>
          <a:bodyPr/>
          <a:lstStyle/>
          <a:p>
            <a:r>
              <a:rPr lang="de-DE" dirty="0"/>
              <a:t>Stellen Sie den Zusammenhang mit der beruflichen Bildung deutlich heraus.</a:t>
            </a:r>
          </a:p>
          <a:p>
            <a:endParaRPr lang="de-DE" dirty="0"/>
          </a:p>
          <a:p>
            <a:r>
              <a:rPr lang="de-DE" dirty="0"/>
              <a:t>Die berufliche Bildung dient dazu, die Lernenden auf das Berufsleben und die berufliche Weiterentwicklung vorzubereiten.</a:t>
            </a:r>
          </a:p>
          <a:p>
            <a:endParaRPr lang="de-DE" dirty="0"/>
          </a:p>
          <a:p>
            <a:r>
              <a:rPr lang="de-DE" dirty="0"/>
              <a:t>Wenn Arbeitsstätten neue Standards, Materialien, Technologien, Berichtsverfahren oder Verhaltensweisen benötigen, muss die berufliche Bildung den Lernenden dabei helfen, die entsprechenden Kompetenzen zu entwickeln.</a:t>
            </a:r>
          </a:p>
          <a:p>
            <a:endParaRPr lang="de-DE" dirty="0"/>
          </a:p>
          <a:p>
            <a:r>
              <a:rPr lang="de-DE" dirty="0"/>
              <a:t>Bitten Sie die Teilnehmenden, an einen ihnen bekannten Berufsbereich zu denken und darüber nachzudenken, wie Nachhaltigkeit möglicherweise bereits jetzt Werkzeuge oder Arbeitsprozesse verändert.</a:t>
            </a:r>
          </a:p>
        </p:txBody>
      </p:sp>
      <p:sp>
        <p:nvSpPr>
          <p:cNvPr id="4" name="Slide Number Placeholder 3">
            <a:extLst>
              <a:ext uri="{FF2B5EF4-FFF2-40B4-BE49-F238E27FC236}">
                <a16:creationId xmlns:a16="http://schemas.microsoft.com/office/drawing/2014/main" id="{AC4F3A6B-FFCF-7FE4-1CB1-FA03579DDCFC}"/>
              </a:ext>
            </a:extLst>
          </p:cNvPr>
          <p:cNvSpPr>
            <a:spLocks noGrp="1"/>
          </p:cNvSpPr>
          <p:nvPr>
            <p:ph type="sldNum" sz="quarter" idx="5"/>
          </p:nvPr>
        </p:nvSpPr>
        <p:spPr/>
        <p:txBody>
          <a:bodyPr/>
          <a:lstStyle/>
          <a:p>
            <a:fld id="{C6CF91B0-25AB-4DFA-B184-293DD156034C}" type="slidenum">
              <a:rPr lang="el-GR" smtClean="0"/>
              <a:t>11</a:t>
            </a:fld>
            <a:endParaRPr lang="el-GR"/>
          </a:p>
        </p:txBody>
      </p:sp>
    </p:spTree>
    <p:extLst>
      <p:ext uri="{BB962C8B-B14F-4D97-AF65-F5344CB8AC3E}">
        <p14:creationId xmlns:p14="http://schemas.microsoft.com/office/powerpoint/2010/main" val="30950302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B3C99-EDE0-2D90-717E-4537B9FE24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D1C234-A1CD-7DFC-8CD1-69522337C5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EA41F5-1BAA-2D0B-812F-EAA453B00C47}"/>
              </a:ext>
            </a:extLst>
          </p:cNvPr>
          <p:cNvSpPr>
            <a:spLocks noGrp="1"/>
          </p:cNvSpPr>
          <p:nvPr>
            <p:ph type="body" idx="1"/>
          </p:nvPr>
        </p:nvSpPr>
        <p:spPr/>
        <p:txBody>
          <a:bodyPr/>
          <a:lstStyle/>
          <a:p>
            <a:r>
              <a:rPr lang="de-DE" dirty="0"/>
              <a:t>Nutzen Sie diese Folie, um von der politischen Sprache zur Relevanz für die Lernenden überzugehen.</a:t>
            </a:r>
          </a:p>
          <a:p>
            <a:endParaRPr lang="de-DE" dirty="0"/>
          </a:p>
          <a:p>
            <a:r>
              <a:rPr lang="de-DE" dirty="0"/>
              <a:t>Lehrende müssen oft erklären, warum ein Thema wichtig ist.</a:t>
            </a:r>
          </a:p>
          <a:p>
            <a:endParaRPr lang="de-DE" dirty="0"/>
          </a:p>
          <a:p>
            <a:r>
              <a:rPr lang="de-DE" dirty="0"/>
              <a:t>Inhalte zur grünen Wirtschaft helfen dabei, praktische Fragen der Lernenden zu beantworten:</a:t>
            </a:r>
          </a:p>
          <a:p>
            <a:pPr marL="171450" indent="-171450">
              <a:buFont typeface="Arial" panose="020B0604020202020204" pitchFamily="34" charset="0"/>
              <a:buChar char="•"/>
            </a:pPr>
            <a:r>
              <a:rPr lang="de-DE" dirty="0"/>
              <a:t>Warum müssen wir das lernen?</a:t>
            </a:r>
          </a:p>
          <a:p>
            <a:pPr marL="171450" indent="-171450">
              <a:buFont typeface="Arial" panose="020B0604020202020204" pitchFamily="34" charset="0"/>
              <a:buChar char="•"/>
            </a:pPr>
            <a:r>
              <a:rPr lang="de-DE" dirty="0"/>
              <a:t>Auf welche beruflichen Aufgaben hat das Auswirkungen?</a:t>
            </a:r>
          </a:p>
          <a:p>
            <a:pPr marL="171450" indent="-171450">
              <a:buFont typeface="Arial" panose="020B0604020202020204" pitchFamily="34" charset="0"/>
              <a:buChar char="•"/>
            </a:pPr>
            <a:r>
              <a:rPr lang="de-DE" dirty="0"/>
              <a:t>Welchen Arbeitgebern ist das wichtig?</a:t>
            </a:r>
          </a:p>
          <a:p>
            <a:pPr marL="171450" indent="-171450">
              <a:buFont typeface="Arial" panose="020B0604020202020204" pitchFamily="34" charset="0"/>
              <a:buChar char="•"/>
            </a:pPr>
            <a:r>
              <a:rPr lang="de-DE" dirty="0"/>
              <a:t>Welche Karrieremöglichkeiten könnte das eröffnen?</a:t>
            </a:r>
          </a:p>
          <a:p>
            <a:endParaRPr lang="en-US" dirty="0"/>
          </a:p>
          <a:p>
            <a:r>
              <a:rPr lang="de-DE" dirty="0"/>
              <a:t>Ermutigen Sie die Lehrenden dazu, das Thema Nachhaltigkeit konkret und praxisnah zu gestalten.</a:t>
            </a:r>
          </a:p>
        </p:txBody>
      </p:sp>
      <p:sp>
        <p:nvSpPr>
          <p:cNvPr id="4" name="Slide Number Placeholder 3">
            <a:extLst>
              <a:ext uri="{FF2B5EF4-FFF2-40B4-BE49-F238E27FC236}">
                <a16:creationId xmlns:a16="http://schemas.microsoft.com/office/drawing/2014/main" id="{1C5DD346-9C56-026F-7134-DD5DE7CD5A17}"/>
              </a:ext>
            </a:extLst>
          </p:cNvPr>
          <p:cNvSpPr>
            <a:spLocks noGrp="1"/>
          </p:cNvSpPr>
          <p:nvPr>
            <p:ph type="sldNum" sz="quarter" idx="5"/>
          </p:nvPr>
        </p:nvSpPr>
        <p:spPr/>
        <p:txBody>
          <a:bodyPr/>
          <a:lstStyle/>
          <a:p>
            <a:fld id="{C6CF91B0-25AB-4DFA-B184-293DD156034C}" type="slidenum">
              <a:rPr lang="el-GR" smtClean="0"/>
              <a:t>12</a:t>
            </a:fld>
            <a:endParaRPr lang="el-GR"/>
          </a:p>
        </p:txBody>
      </p:sp>
    </p:spTree>
    <p:extLst>
      <p:ext uri="{BB962C8B-B14F-4D97-AF65-F5344CB8AC3E}">
        <p14:creationId xmlns:p14="http://schemas.microsoft.com/office/powerpoint/2010/main" val="41685068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Nutzen Sie diese Folie, um den Teilnehmenden zu helfen, einen Bezug zwischen der grünen Wirtschaft und ihrem eigenen Lehr- oder beruflichen Kontext herzustellen.</a:t>
            </a:r>
          </a:p>
          <a:p>
            <a:endParaRPr lang="de-DE" dirty="0"/>
          </a:p>
          <a:p>
            <a:r>
              <a:rPr lang="de-DE" dirty="0"/>
              <a:t>Bitten Sie die Teilnehmenden, einige Minuten lang zu zweit zu arbeiten. Sie sollen einen Sektor auswählen, mit dem sie sich gut auskennen, beispielsweise Bauwesen, Tourismus, Gastronomie, verarbeitendes Gewerbe, Logistik, Verwaltung, Landwirtschaft, Einzelhandel oder IKT.</a:t>
            </a:r>
          </a:p>
          <a:p>
            <a:endParaRPr lang="de-DE" dirty="0"/>
          </a:p>
          <a:p>
            <a:r>
              <a:rPr lang="de-DE" dirty="0"/>
              <a:t>Ermutigen Sie sie, sich auf konkrete Beispiele aus dem Arbeitsalltag zu konzentrieren und nicht auf abstrakte Nachhaltigkeitskonzepte. Beispiele hierfür können Energiesparmaßnahmen, Abfallvermeidung, nachhaltige Materialien, Elektromobilität, lokale Beschaffung, Umweltberichterstattung, digitale Überwachung von Energieverbrauch oder Emissionen sowie veränderte Kundenerwartungen sein.</a:t>
            </a:r>
          </a:p>
          <a:p>
            <a:endParaRPr lang="de-DE" dirty="0"/>
          </a:p>
          <a:p>
            <a:r>
              <a:rPr lang="de-DE" dirty="0"/>
              <a:t>Laden Sie nach der Diskussion in Zweiergruppen einige Teilnehmende ein, der gesamten Gruppe ein Beispiel vorzustellen. Nutzen Sie diese Beispiele, um zu zeigen, dass Veränderungen im Zusammenhang mit der grünen Wirtschaft bereits in vielen Bereichen der beruflichen Bildung sichtbar sind.</a:t>
            </a:r>
          </a:p>
          <a:p>
            <a:endParaRPr lang="de-DE" dirty="0"/>
          </a:p>
        </p:txBody>
      </p:sp>
      <p:sp>
        <p:nvSpPr>
          <p:cNvPr id="4" name="Slide Number Placeholder 3"/>
          <p:cNvSpPr>
            <a:spLocks noGrp="1"/>
          </p:cNvSpPr>
          <p:nvPr>
            <p:ph type="sldNum" sz="quarter" idx="5"/>
          </p:nvPr>
        </p:nvSpPr>
        <p:spPr/>
        <p:txBody>
          <a:bodyPr/>
          <a:lstStyle/>
          <a:p>
            <a:fld id="{C6CF91B0-25AB-4DFA-B184-293DD156034C}" type="slidenum">
              <a:rPr lang="el-GR" smtClean="0"/>
              <a:t>13</a:t>
            </a:fld>
            <a:endParaRPr lang="el-GR"/>
          </a:p>
        </p:txBody>
      </p:sp>
    </p:spTree>
    <p:extLst>
      <p:ext uri="{BB962C8B-B14F-4D97-AF65-F5344CB8AC3E}">
        <p14:creationId xmlns:p14="http://schemas.microsoft.com/office/powerpoint/2010/main" val="35465436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Stellen Sie diese Aktivität als erste kurze praktische Übung des Moduls vor.</a:t>
            </a:r>
          </a:p>
          <a:p>
            <a:r>
              <a:rPr lang="de-DE" dirty="0"/>
              <a:t>Erklären Sie den Teilnehmenden, dass sie keine perfekte Analyse erstellen müssen. Das Ziel besteht darin, erste Verbindungen zwischen Konzepten der grünen Wirtschaft und realen Unterrichtskontexten in der beruflichen Bildung herzustellen.</a:t>
            </a:r>
          </a:p>
          <a:p>
            <a:endParaRPr lang="de-DE" dirty="0"/>
          </a:p>
          <a:p>
            <a:r>
              <a:rPr lang="de-DE" dirty="0"/>
              <a:t>Bitten Sie die Teilnehmenden, über ihren eigenen Sektor, Fachbereich oder ihre </a:t>
            </a:r>
            <a:r>
              <a:rPr lang="de-DE" dirty="0" err="1"/>
              <a:t>Lernendengruppe</a:t>
            </a:r>
            <a:r>
              <a:rPr lang="de-DE" dirty="0"/>
              <a:t> nachzudenken. Sie sollen eine konkrete Veränderung im Zusammenhang mit Nachhaltigkeit identifizieren und überlegen, wie sich diese auf Arbeitsaufgaben oder die Bedürfnisse der Lernenden auswirkt.</a:t>
            </a:r>
          </a:p>
          <a:p>
            <a:endParaRPr lang="de-DE" dirty="0"/>
          </a:p>
          <a:p>
            <a:r>
              <a:rPr lang="de-DE" dirty="0"/>
              <a:t>Bitten Sie die Teilnehmenden nach der Einzelarbeit, ihre Antworten zu zweit auszutauschen. Bitten Sie im Plenum um ein oder zwei Beispiele. Halten Sie die Diskussion praxisnah und arbeitsbezogen.</a:t>
            </a:r>
          </a:p>
          <a:p>
            <a:endParaRPr lang="de-DE" dirty="0"/>
          </a:p>
          <a:p>
            <a:r>
              <a:rPr lang="de-DE" dirty="0"/>
              <a:t>Diese Übung bereitet die Teilnehmenden auf spätere Übungen vor und hilft ihnen zu erkennen, wie Themen der grünen Wirtschaft anhand vertrauter beruflicher Beispiele eingeführt werden können.</a:t>
            </a:r>
          </a:p>
          <a:p>
            <a:endParaRPr lang="de-DE" dirty="0"/>
          </a:p>
          <a:p>
            <a:r>
              <a:rPr lang="de-DE" b="1" dirty="0"/>
              <a:t>Bildquelle</a:t>
            </a:r>
            <a:r>
              <a:rPr lang="de-DE" dirty="0"/>
              <a:t>:</a:t>
            </a:r>
          </a:p>
          <a:p>
            <a:r>
              <a:rPr lang="de-DE" dirty="0"/>
              <a:t>Bild erstellt mit Sora (KI-generiert) für das SUSTAIN-EU WP4 </a:t>
            </a:r>
            <a:r>
              <a:rPr lang="de-DE" dirty="0" err="1"/>
              <a:t>ToT</a:t>
            </a:r>
            <a:r>
              <a:rPr lang="de-DE" dirty="0"/>
              <a:t> CPD-Programm, Modul 3 „Einblicke in die grüne Wirtschaft und den Arbeitsmarkt“. Keine Inhalte von Dritten; keine identifizierbaren Personen oder Marken. Die Eingabeaufforderung ist in den Projektunterlagen archiviert.</a:t>
            </a:r>
          </a:p>
        </p:txBody>
      </p:sp>
      <p:sp>
        <p:nvSpPr>
          <p:cNvPr id="4" name="Slide Number Placeholder 3"/>
          <p:cNvSpPr>
            <a:spLocks noGrp="1"/>
          </p:cNvSpPr>
          <p:nvPr>
            <p:ph type="sldNum" sz="quarter" idx="5"/>
          </p:nvPr>
        </p:nvSpPr>
        <p:spPr/>
        <p:txBody>
          <a:bodyPr/>
          <a:lstStyle/>
          <a:p>
            <a:fld id="{C6CF91B0-25AB-4DFA-B184-293DD156034C}" type="slidenum">
              <a:rPr lang="el-GR" smtClean="0"/>
              <a:t>14</a:t>
            </a:fld>
            <a:endParaRPr lang="el-GR"/>
          </a:p>
        </p:txBody>
      </p:sp>
    </p:spTree>
    <p:extLst>
      <p:ext uri="{BB962C8B-B14F-4D97-AF65-F5344CB8AC3E}">
        <p14:creationId xmlns:p14="http://schemas.microsoft.com/office/powerpoint/2010/main" val="28240556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59D3D-8C6C-B107-FCCC-5AE99CB7F3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4E3C28-5556-9B5B-B541-0C0C7EA713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0D939A-7215-E6C4-73A5-85025A70C182}"/>
              </a:ext>
            </a:extLst>
          </p:cNvPr>
          <p:cNvSpPr>
            <a:spLocks noGrp="1"/>
          </p:cNvSpPr>
          <p:nvPr>
            <p:ph type="body" idx="1"/>
          </p:nvPr>
        </p:nvSpPr>
        <p:spPr/>
        <p:txBody>
          <a:bodyPr/>
          <a:lstStyle/>
          <a:p>
            <a:r>
              <a:rPr lang="de-DE" dirty="0"/>
              <a:t>Stellen Sie die Übergangsbereiche als Beispiele dar, nicht als vollständige Liste.</a:t>
            </a:r>
          </a:p>
          <a:p>
            <a:endParaRPr lang="de-DE" dirty="0"/>
          </a:p>
          <a:p>
            <a:r>
              <a:rPr lang="de-DE" dirty="0"/>
              <a:t>Erläutern Sie, dass verschiedene Sektoren mit unterschiedlichen Bereichen in Verbindung stehen.</a:t>
            </a:r>
          </a:p>
          <a:p>
            <a:endParaRPr lang="de-DE" dirty="0"/>
          </a:p>
          <a:p>
            <a:r>
              <a:rPr lang="de-DE" dirty="0"/>
              <a:t>Beispiele:</a:t>
            </a:r>
          </a:p>
          <a:p>
            <a:pPr marL="171450" indent="-171450">
              <a:buFont typeface="Arial" panose="020B0604020202020204" pitchFamily="34" charset="0"/>
              <a:buChar char="•"/>
            </a:pPr>
            <a:r>
              <a:rPr lang="de-DE" dirty="0"/>
              <a:t>Das Bauwesen steht in engem Zusammenhang mit Renovierung und Energieeffizienz.</a:t>
            </a:r>
          </a:p>
          <a:p>
            <a:pPr marL="171450" indent="-171450">
              <a:buFont typeface="Arial" panose="020B0604020202020204" pitchFamily="34" charset="0"/>
              <a:buChar char="•"/>
            </a:pPr>
            <a:r>
              <a:rPr lang="de-DE" dirty="0"/>
              <a:t>Die Gastronomie steht im Zusammenhang mit Lebensmittelverschwendung und regionaler Beschaffung.</a:t>
            </a:r>
          </a:p>
          <a:p>
            <a:pPr marL="171450" indent="-171450">
              <a:buFont typeface="Arial" panose="020B0604020202020204" pitchFamily="34" charset="0"/>
              <a:buChar char="•"/>
            </a:pPr>
            <a:r>
              <a:rPr lang="de-DE" dirty="0"/>
              <a:t>Die Logistik steht im Zusammenhang mit Routenoptimierung und Emissionen.</a:t>
            </a:r>
          </a:p>
          <a:p>
            <a:pPr marL="171450" indent="-171450">
              <a:buFont typeface="Arial" panose="020B0604020202020204" pitchFamily="34" charset="0"/>
              <a:buChar char="•"/>
            </a:pPr>
            <a:r>
              <a:rPr lang="de-DE" dirty="0"/>
              <a:t>Die Fertigungsindustrie steht im Zusammenhang mit Kreislaufwirtschaft und Ressourceneffizienz.</a:t>
            </a:r>
          </a:p>
          <a:p>
            <a:endParaRPr lang="de-DE" dirty="0"/>
          </a:p>
          <a:p>
            <a:r>
              <a:rPr lang="de-DE" dirty="0"/>
              <a:t>Ziel ist es, den Teilnehmenden ein umfassenderes Verständnis dafür zu vermitteln, in welchen Bereichen „grüne Kompetenzen“ zum Tragen kommen können.</a:t>
            </a:r>
          </a:p>
        </p:txBody>
      </p:sp>
      <p:sp>
        <p:nvSpPr>
          <p:cNvPr id="4" name="Slide Number Placeholder 3">
            <a:extLst>
              <a:ext uri="{FF2B5EF4-FFF2-40B4-BE49-F238E27FC236}">
                <a16:creationId xmlns:a16="http://schemas.microsoft.com/office/drawing/2014/main" id="{D8B938E3-508F-39AE-1609-546AB19FE942}"/>
              </a:ext>
            </a:extLst>
          </p:cNvPr>
          <p:cNvSpPr>
            <a:spLocks noGrp="1"/>
          </p:cNvSpPr>
          <p:nvPr>
            <p:ph type="sldNum" sz="quarter" idx="5"/>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6657022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DCE2D-DEDE-015E-EE86-D2A04BF53D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20B18B-1918-6E90-6D26-7CB0D39F93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EFE7E3-27C2-0D7D-A770-3228DE2637F5}"/>
              </a:ext>
            </a:extLst>
          </p:cNvPr>
          <p:cNvSpPr>
            <a:spLocks noGrp="1"/>
          </p:cNvSpPr>
          <p:nvPr>
            <p:ph type="body" idx="1"/>
          </p:nvPr>
        </p:nvSpPr>
        <p:spPr/>
        <p:txBody>
          <a:bodyPr/>
          <a:lstStyle/>
          <a:p>
            <a:r>
              <a:rPr lang="de-DE" dirty="0"/>
              <a:t>Erläutern Sie, dass der Wandel hin zu einer grünen Wirtschaft von mehreren Faktoren vorangetrieben wird.</a:t>
            </a:r>
          </a:p>
          <a:p>
            <a:endParaRPr lang="de-DE" dirty="0"/>
          </a:p>
          <a:p>
            <a:r>
              <a:rPr lang="de-DE" dirty="0"/>
              <a:t>Politik und Regulierung spielen zwar eine Rolle, sind aber nicht die einzigen Triebkräfte.</a:t>
            </a:r>
          </a:p>
          <a:p>
            <a:endParaRPr lang="de-DE" dirty="0"/>
          </a:p>
          <a:p>
            <a:r>
              <a:rPr lang="de-DE" dirty="0"/>
              <a:t>Unternehmen reagieren zudem auf Ressourcenkosten, Kundenerwartungen, Anforderungen der Lieferkette und die öffentliche Beschaffung.</a:t>
            </a:r>
          </a:p>
          <a:p>
            <a:endParaRPr lang="de-DE" dirty="0"/>
          </a:p>
          <a:p>
            <a:r>
              <a:rPr lang="de-DE" dirty="0"/>
              <a:t>Lehrende können diese Triebkräfte nutzen, um zu erklären, warum Arbeitgeber nach neuen Kompetenzen fragen.</a:t>
            </a:r>
          </a:p>
          <a:p>
            <a:endParaRPr lang="de-DE" dirty="0"/>
          </a:p>
          <a:p>
            <a:r>
              <a:rPr lang="de-DE" dirty="0"/>
              <a:t>Quellenangabe: </a:t>
            </a:r>
            <a:r>
              <a:rPr lang="de-DE" dirty="0" err="1"/>
              <a:t>Cedefop</a:t>
            </a:r>
            <a:r>
              <a:rPr lang="de-DE" dirty="0"/>
              <a:t>, „Meeting </a:t>
            </a:r>
            <a:r>
              <a:rPr lang="de-DE" dirty="0" err="1"/>
              <a:t>skill</a:t>
            </a:r>
            <a:r>
              <a:rPr lang="de-DE" dirty="0"/>
              <a:t> </a:t>
            </a:r>
            <a:r>
              <a:rPr lang="de-DE" dirty="0" err="1"/>
              <a:t>needs</a:t>
            </a:r>
            <a:r>
              <a:rPr lang="de-DE" dirty="0"/>
              <a:t> for the </a:t>
            </a:r>
            <a:r>
              <a:rPr lang="de-DE" dirty="0" err="1"/>
              <a:t>green</a:t>
            </a:r>
            <a:r>
              <a:rPr lang="de-DE" dirty="0"/>
              <a:t> </a:t>
            </a:r>
            <a:r>
              <a:rPr lang="de-DE" dirty="0" err="1"/>
              <a:t>transition</a:t>
            </a:r>
            <a:r>
              <a:rPr lang="de-DE" dirty="0"/>
              <a:t>“; Pakt für Kompetenzen der Europäischen Kommission.</a:t>
            </a:r>
          </a:p>
          <a:p>
            <a:endParaRPr lang="de-DE" dirty="0"/>
          </a:p>
        </p:txBody>
      </p:sp>
      <p:sp>
        <p:nvSpPr>
          <p:cNvPr id="4" name="Slide Number Placeholder 3">
            <a:extLst>
              <a:ext uri="{FF2B5EF4-FFF2-40B4-BE49-F238E27FC236}">
                <a16:creationId xmlns:a16="http://schemas.microsoft.com/office/drawing/2014/main" id="{3768608E-DD66-95BC-2668-336CFBEFB651}"/>
              </a:ext>
            </a:extLst>
          </p:cNvPr>
          <p:cNvSpPr>
            <a:spLocks noGrp="1"/>
          </p:cNvSpPr>
          <p:nvPr>
            <p:ph type="sldNum" sz="quarter" idx="5"/>
          </p:nvPr>
        </p:nvSpPr>
        <p:spPr/>
        <p:txBody>
          <a:bodyPr/>
          <a:lstStyle/>
          <a:p>
            <a:fld id="{C6CF91B0-25AB-4DFA-B184-293DD156034C}" type="slidenum">
              <a:rPr lang="el-GR" smtClean="0"/>
              <a:t>16</a:t>
            </a:fld>
            <a:endParaRPr lang="el-GR"/>
          </a:p>
        </p:txBody>
      </p:sp>
    </p:spTree>
    <p:extLst>
      <p:ext uri="{BB962C8B-B14F-4D97-AF65-F5344CB8AC3E}">
        <p14:creationId xmlns:p14="http://schemas.microsoft.com/office/powerpoint/2010/main" val="33642164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27BC9-422B-8872-A1B8-E417F5761F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AF5D40-6352-0C35-7FE2-81AF194F3C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405079-9CAE-7656-28AB-14DF8EBC5BA1}"/>
              </a:ext>
            </a:extLst>
          </p:cNvPr>
          <p:cNvSpPr>
            <a:spLocks noGrp="1"/>
          </p:cNvSpPr>
          <p:nvPr>
            <p:ph type="body" idx="1"/>
          </p:nvPr>
        </p:nvSpPr>
        <p:spPr/>
        <p:txBody>
          <a:bodyPr/>
          <a:lstStyle/>
          <a:p>
            <a:r>
              <a:rPr lang="de-DE" dirty="0"/>
              <a:t>Verwenden Sie die Eisberg-Metapher, um zu verdeutlichen, dass der Wandel auf dem Arbeitsmarkt tiefer geht als die sichtbaren Berufsbezeichnungen.</a:t>
            </a:r>
          </a:p>
          <a:p>
            <a:endParaRPr lang="de-DE" dirty="0"/>
          </a:p>
          <a:p>
            <a:r>
              <a:rPr lang="de-DE" dirty="0"/>
              <a:t>Neue Berufsbezeichnungen sind zwar sichtbar, doch dahinter verbergen sich wandelnde Nachfragemuster, Vorschriften, Technologien, Unternehmensstrategien sowie Vorstellungen von Wert und Verschwendung.</a:t>
            </a:r>
          </a:p>
          <a:p>
            <a:endParaRPr lang="de-DE" dirty="0"/>
          </a:p>
          <a:p>
            <a:r>
              <a:rPr lang="de-DE" dirty="0"/>
              <a:t>Bitten Sie die Teilnehmenden, über „neue grüne Arbeitsplätze“ hinauszudenken und sich mit sich wandelnden Aufgaben und Denkweisen in vertrauten Berufen auseinanderzusetzen.</a:t>
            </a:r>
          </a:p>
        </p:txBody>
      </p:sp>
      <p:sp>
        <p:nvSpPr>
          <p:cNvPr id="4" name="Slide Number Placeholder 3">
            <a:extLst>
              <a:ext uri="{FF2B5EF4-FFF2-40B4-BE49-F238E27FC236}">
                <a16:creationId xmlns:a16="http://schemas.microsoft.com/office/drawing/2014/main" id="{43002535-83B0-9130-97AA-078DAF3D03E3}"/>
              </a:ext>
            </a:extLst>
          </p:cNvPr>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2097256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6B61F-2FE1-3AB8-4D40-43627076A5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779CA2-7EEE-3C58-154B-388E2DC89E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440DDD-A44F-1D27-5CDD-767EF6E88045}"/>
              </a:ext>
            </a:extLst>
          </p:cNvPr>
          <p:cNvSpPr>
            <a:spLocks noGrp="1"/>
          </p:cNvSpPr>
          <p:nvPr>
            <p:ph type="body" idx="1"/>
          </p:nvPr>
        </p:nvSpPr>
        <p:spPr/>
        <p:txBody>
          <a:bodyPr/>
          <a:lstStyle/>
          <a:p>
            <a:r>
              <a:rPr lang="de-DE" dirty="0"/>
              <a:t>Verwenden Sie diese Folie, nachdem Sie sichtbare und verborgene Veränderungen auf dem Arbeitsmarkt erläutert haben.</a:t>
            </a:r>
          </a:p>
          <a:p>
            <a:endParaRPr lang="de-DE" dirty="0"/>
          </a:p>
          <a:p>
            <a:r>
              <a:rPr lang="de-DE" dirty="0"/>
              <a:t>Ermutigen Sie die Teilnehmenden, über „grüne Arbeitsplätze“ als bloße neue Berufsbezeichnungen hinauszudenken. Viele Veränderungen im Rahmen der grünen Wirtschaft zeigen sich in Form von Veränderungen bei bestehenden Arbeitsaufgaben, Arbeitsmitteln, Standards, Kundenerwartungen oder Dokumentationsanforderungen.</a:t>
            </a:r>
          </a:p>
          <a:p>
            <a:endParaRPr lang="de-DE" dirty="0"/>
          </a:p>
          <a:p>
            <a:r>
              <a:rPr lang="de-DE" dirty="0"/>
              <a:t>Bitten Sie die Teilnehmenden, Beispiele aus ihren eigenen Branchen zu nennen. Geben Sie ihnen bei Bedarf Anregungen wie Bauwesen, Tourismus, Landwirtschaft, Lebensmittelindustrie, Logistik, Verwaltung, verarbeitendes Gewerbe, Einzelhandel oder IT.</a:t>
            </a:r>
          </a:p>
          <a:p>
            <a:endParaRPr lang="de-DE" dirty="0"/>
          </a:p>
          <a:p>
            <a:r>
              <a:rPr lang="de-DE" dirty="0"/>
              <a:t>Lenken Sie die Diskussion auf die Auswirkungen auf die berufliche Bildung: Was sollten Lernende aufgrund dieser Veränderungen verstehen, tun, entscheiden oder erklären können?</a:t>
            </a:r>
          </a:p>
        </p:txBody>
      </p:sp>
      <p:sp>
        <p:nvSpPr>
          <p:cNvPr id="4" name="Slide Number Placeholder 3">
            <a:extLst>
              <a:ext uri="{FF2B5EF4-FFF2-40B4-BE49-F238E27FC236}">
                <a16:creationId xmlns:a16="http://schemas.microsoft.com/office/drawing/2014/main" id="{8B732D63-1DE0-7BB8-7DFA-08DB0CBC6233}"/>
              </a:ext>
            </a:extLst>
          </p:cNvPr>
          <p:cNvSpPr>
            <a:spLocks noGrp="1"/>
          </p:cNvSpPr>
          <p:nvPr>
            <p:ph type="sldNum" sz="quarter" idx="5"/>
          </p:nvPr>
        </p:nvSpPr>
        <p:spPr/>
        <p:txBody>
          <a:bodyPr/>
          <a:lstStyle/>
          <a:p>
            <a:fld id="{C6CF91B0-25AB-4DFA-B184-293DD156034C}" type="slidenum">
              <a:rPr lang="el-GR" smtClean="0"/>
              <a:t>18</a:t>
            </a:fld>
            <a:endParaRPr lang="el-GR"/>
          </a:p>
        </p:txBody>
      </p:sp>
    </p:spTree>
    <p:extLst>
      <p:ext uri="{BB962C8B-B14F-4D97-AF65-F5344CB8AC3E}">
        <p14:creationId xmlns:p14="http://schemas.microsoft.com/office/powerpoint/2010/main" val="32631773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090C9-33A2-4E8B-BA0D-74B6B77F8F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52EDF3-9475-E16C-291A-7803CC419B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73C573-9BEA-53A8-ACFE-7836D7035932}"/>
              </a:ext>
            </a:extLst>
          </p:cNvPr>
          <p:cNvSpPr>
            <a:spLocks noGrp="1"/>
          </p:cNvSpPr>
          <p:nvPr>
            <p:ph type="body" idx="1"/>
          </p:nvPr>
        </p:nvSpPr>
        <p:spPr/>
        <p:txBody>
          <a:bodyPr/>
          <a:lstStyle/>
          <a:p>
            <a:r>
              <a:rPr lang="de-DE" dirty="0"/>
              <a:t>Nutzen Sie diese Folie, um den Teilnehmenden dabei zu helfen, einen allgemeinen Nachhaltigkeitstrend in einen konkreten Ausbildungsbedarf umzusetzen.</a:t>
            </a:r>
          </a:p>
          <a:p>
            <a:endParaRPr lang="de-DE" dirty="0"/>
          </a:p>
          <a:p>
            <a:r>
              <a:rPr lang="de-DE" dirty="0"/>
              <a:t>Bitten Sie sie, eine Branche auszuwählen und die Kette Schritt für Schritt nachzuvollziehen. Ziel ist es, aufzuzeigen, dass Nachhaltigkeitstrends für die berufliche Bildung relevant werden, wenn sie mit Berufen, Arbeitsaufgaben und Kompetenzen verknüpft werden.</a:t>
            </a:r>
          </a:p>
          <a:p>
            <a:endParaRPr lang="de-DE" dirty="0"/>
          </a:p>
          <a:p>
            <a:r>
              <a:rPr lang="de-DE" dirty="0"/>
              <a:t>Nennen Sie zunächst ein Beispiel, beispielsweise die energetische Sanierung im Bauwesen. Bitten Sie die Teilnehmenden anschließend, ein eigenes Beispiel zu entwickeln. Sie können dabei einzeln, zu zweit oder in kleinen Gruppen arbeiten.</a:t>
            </a:r>
          </a:p>
          <a:p>
            <a:endParaRPr lang="de-DE" dirty="0"/>
          </a:p>
          <a:p>
            <a:r>
              <a:rPr lang="de-DE" dirty="0"/>
              <a:t>Halten Sie einige Beispiele auf einem Flipchart oder einer gemeinsamen Tafel fest. Diese Beispiele können später die Aufgabe zum selbstgesteuerten Lernen und den Beitrag zum Trainerportfolio unterstützen.</a:t>
            </a:r>
          </a:p>
        </p:txBody>
      </p:sp>
      <p:sp>
        <p:nvSpPr>
          <p:cNvPr id="4" name="Slide Number Placeholder 3">
            <a:extLst>
              <a:ext uri="{FF2B5EF4-FFF2-40B4-BE49-F238E27FC236}">
                <a16:creationId xmlns:a16="http://schemas.microsoft.com/office/drawing/2014/main" id="{DD392C26-6F36-B0E0-AB5F-FA79728AD1CF}"/>
              </a:ext>
            </a:extLst>
          </p:cNvPr>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16118201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D984F-44F0-5718-AD88-AEDAF672C2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7F284B-EE9B-E00D-53A9-B01E8EFC7D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F71A9D-5081-A841-32A4-4DACA80783EE}"/>
              </a:ext>
            </a:extLst>
          </p:cNvPr>
          <p:cNvSpPr>
            <a:spLocks noGrp="1"/>
          </p:cNvSpPr>
          <p:nvPr>
            <p:ph type="body" idx="1"/>
          </p:nvPr>
        </p:nvSpPr>
        <p:spPr/>
        <p:txBody>
          <a:bodyPr/>
          <a:lstStyle/>
          <a:p>
            <a:r>
              <a:rPr lang="de-DE" dirty="0"/>
              <a:t>Erläutern Sie, dass Arbeitsmarktinformationen aus vielen verschiedenen Quellen stammen.</a:t>
            </a:r>
          </a:p>
          <a:p>
            <a:endParaRPr lang="de-DE" dirty="0"/>
          </a:p>
          <a:p>
            <a:r>
              <a:rPr lang="de-DE" dirty="0"/>
              <a:t>Lehrende müssen keine Arbeitsmarktanalysten werden, sollten aber wissen, wo relevante Anhaltspunkte zu finden sind.</a:t>
            </a:r>
          </a:p>
          <a:p>
            <a:endParaRPr lang="de-DE" dirty="0"/>
          </a:p>
          <a:p>
            <a:r>
              <a:rPr lang="de-DE" dirty="0"/>
              <a:t>Arbeitgeber, Branchenverbände, Stellenanzeigen, öffentliche Arbeitsvermittlungen, Qualifikationsdatenbanken und die Lernenden selbst können Aufschluss darüber geben, was sich gerade verändert.</a:t>
            </a:r>
          </a:p>
          <a:p>
            <a:endParaRPr lang="de-DE" dirty="0"/>
          </a:p>
          <a:p>
            <a:r>
              <a:rPr lang="de-DE" dirty="0"/>
              <a:t>Damit werden die Teilnehmenden auf die nächste Aktivität vorbereitet.</a:t>
            </a:r>
          </a:p>
        </p:txBody>
      </p:sp>
      <p:sp>
        <p:nvSpPr>
          <p:cNvPr id="4" name="Slide Number Placeholder 3">
            <a:extLst>
              <a:ext uri="{FF2B5EF4-FFF2-40B4-BE49-F238E27FC236}">
                <a16:creationId xmlns:a16="http://schemas.microsoft.com/office/drawing/2014/main" id="{6538CC05-808A-031C-F8C0-DD237BB7147E}"/>
              </a:ext>
            </a:extLst>
          </p:cNvPr>
          <p:cNvSpPr>
            <a:spLocks noGrp="1"/>
          </p:cNvSpPr>
          <p:nvPr>
            <p:ph type="sldNum" sz="quarter" idx="5"/>
          </p:nvPr>
        </p:nvSpPr>
        <p:spPr/>
        <p:txBody>
          <a:bodyPr/>
          <a:lstStyle/>
          <a:p>
            <a:fld id="{C6CF91B0-25AB-4DFA-B184-293DD156034C}" type="slidenum">
              <a:rPr lang="el-GR" smtClean="0"/>
              <a:t>20</a:t>
            </a:fld>
            <a:endParaRPr lang="el-GR"/>
          </a:p>
        </p:txBody>
      </p:sp>
    </p:spTree>
    <p:extLst>
      <p:ext uri="{BB962C8B-B14F-4D97-AF65-F5344CB8AC3E}">
        <p14:creationId xmlns:p14="http://schemas.microsoft.com/office/powerpoint/2010/main" val="2977827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Stellen Sie Arbeitsblatt 2 als vertiefende Übung zur </a:t>
            </a:r>
            <a:r>
              <a:rPr lang="de-DE" dirty="0" err="1"/>
              <a:t>Sektoranalyse</a:t>
            </a:r>
            <a:r>
              <a:rPr lang="de-DE" dirty="0"/>
              <a:t> vor.</a:t>
            </a:r>
          </a:p>
          <a:p>
            <a:endParaRPr lang="de-DE" dirty="0"/>
          </a:p>
          <a:p>
            <a:r>
              <a:rPr lang="de-DE" dirty="0"/>
              <a:t>Erklären Sie den Teilnehmenden, dass sie von einem allgemeinen Nachhaltigkeitswandel zu einem konkreten Lernbedarf in der beruflichen Bildung übergehen sollen. So sollte beispielsweise ein Wandel wie Kreislaufwirtschaft, Energieeffizienz, nachhaltiger Tourismus oder Umweltberichterstattung mit Berufen, Arbeitsaufgaben und Kompetenzen verknüpft werden.</a:t>
            </a:r>
          </a:p>
          <a:p>
            <a:endParaRPr lang="de-DE" dirty="0"/>
          </a:p>
          <a:p>
            <a:r>
              <a:rPr lang="de-DE" dirty="0"/>
              <a:t>Bitten Sie die Gruppen, vage Aussagen wie „Lernende brauchen ein Bewusstsein für Nachhaltigkeit“ zu vermeiden. Stattdessen sollten sie konkrete Aufgaben oder Entscheidungen identifizieren, mit denen Lernende in ihrer zukünftigen Arbeit konfrontiert sein könnten.</a:t>
            </a:r>
          </a:p>
          <a:p>
            <a:endParaRPr lang="de-DE" dirty="0"/>
          </a:p>
          <a:p>
            <a:r>
              <a:rPr lang="de-DE" dirty="0"/>
              <a:t>Bitten Sie die Gruppen abschließend, ein Unterrichtsbeispiel zu nennen, das sie mit Lernenden in der beruflichen Bildung verwenden könnten.</a:t>
            </a:r>
          </a:p>
          <a:p>
            <a:endParaRPr lang="de-DE" dirty="0"/>
          </a:p>
          <a:p>
            <a:r>
              <a:rPr lang="de-DE" b="1" dirty="0"/>
              <a:t>Bildquelle</a:t>
            </a:r>
            <a:r>
              <a:rPr lang="de-DE" dirty="0"/>
              <a:t>:</a:t>
            </a:r>
          </a:p>
          <a:p>
            <a:r>
              <a:rPr lang="de-DE" dirty="0"/>
              <a:t>Bild erstellt mit Sora (KI-generiert) für das SUSTAIN-EU WP4 </a:t>
            </a:r>
            <a:r>
              <a:rPr lang="de-DE" dirty="0" err="1"/>
              <a:t>ToT</a:t>
            </a:r>
            <a:r>
              <a:rPr lang="de-DE" dirty="0"/>
              <a:t> CPD-Programm, Modul 3 „Einblicke in die grüne Wirtschaft und den Arbeitsmarkt“. Keine Inhalte von Dritten; keine identifizierbaren Personen oder Marken. Die Eingabeaufforderung ist in den Projektunterlagen archiviert.</a:t>
            </a:r>
          </a:p>
        </p:txBody>
      </p:sp>
      <p:sp>
        <p:nvSpPr>
          <p:cNvPr id="4" name="Slide Number Placeholder 3"/>
          <p:cNvSpPr>
            <a:spLocks noGrp="1"/>
          </p:cNvSpPr>
          <p:nvPr>
            <p:ph type="sldNum" sz="quarter" idx="5"/>
          </p:nvPr>
        </p:nvSpPr>
        <p:spPr/>
        <p:txBody>
          <a:bodyPr/>
          <a:lstStyle/>
          <a:p>
            <a:fld id="{C6CF91B0-25AB-4DFA-B184-293DD156034C}" type="slidenum">
              <a:rPr lang="el-GR" smtClean="0"/>
              <a:t>21</a:t>
            </a:fld>
            <a:endParaRPr lang="el-GR"/>
          </a:p>
        </p:txBody>
      </p:sp>
    </p:spTree>
    <p:extLst>
      <p:ext uri="{BB962C8B-B14F-4D97-AF65-F5344CB8AC3E}">
        <p14:creationId xmlns:p14="http://schemas.microsoft.com/office/powerpoint/2010/main" val="31919922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13791-3F79-D053-2F1D-FD5A88F68A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63728C-487B-0CB0-E5CA-B46D6B7BB8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4ECD6B-3ED9-76EE-F23A-315BF8555E80}"/>
              </a:ext>
            </a:extLst>
          </p:cNvPr>
          <p:cNvSpPr>
            <a:spLocks noGrp="1"/>
          </p:cNvSpPr>
          <p:nvPr>
            <p:ph type="body" idx="1"/>
          </p:nvPr>
        </p:nvSpPr>
        <p:spPr/>
        <p:txBody>
          <a:bodyPr/>
          <a:lstStyle/>
          <a:p>
            <a:r>
              <a:rPr lang="de-DE" dirty="0"/>
              <a:t>Beginn von Thema 2.</a:t>
            </a:r>
          </a:p>
          <a:p>
            <a:endParaRPr lang="de-DE" dirty="0"/>
          </a:p>
          <a:p>
            <a:r>
              <a:rPr lang="de-DE" dirty="0"/>
              <a:t>Definieren Sie „grüne Kompetenzen“ im weiteren Sinne.</a:t>
            </a:r>
          </a:p>
          <a:p>
            <a:endParaRPr lang="de-DE" dirty="0"/>
          </a:p>
          <a:p>
            <a:r>
              <a:rPr lang="de-DE" dirty="0"/>
              <a:t>Erläutern Sie, dass „grüne Kompetenzen“ Wissen, Fähigkeiten, Werte und Einstellungen umfassen. So wird vermieden, dass „grüne Kompetenzen“ ausschließlich auf technische Fähigkeiten reduziert werden.</a:t>
            </a:r>
          </a:p>
          <a:p>
            <a:endParaRPr lang="de-DE" dirty="0"/>
          </a:p>
          <a:p>
            <a:r>
              <a:rPr lang="de-DE" dirty="0"/>
              <a:t>Verwenden Sie Beispiele:</a:t>
            </a:r>
          </a:p>
          <a:p>
            <a:pPr marL="171450" indent="-171450">
              <a:buFont typeface="Arial" panose="020B0604020202020204" pitchFamily="34" charset="0"/>
              <a:buChar char="•"/>
            </a:pPr>
            <a:r>
              <a:rPr lang="de-DE" dirty="0"/>
              <a:t>Zu wissen, wie man Abfall reduziert, ist Wissen.</a:t>
            </a:r>
          </a:p>
          <a:p>
            <a:pPr marL="171450" indent="-171450">
              <a:buFont typeface="Arial" panose="020B0604020202020204" pitchFamily="34" charset="0"/>
              <a:buChar char="•"/>
            </a:pPr>
            <a:r>
              <a:rPr lang="de-DE" dirty="0"/>
              <a:t>Eine Reparatur durchzuführen, ist eine Fähigkeit.</a:t>
            </a:r>
          </a:p>
          <a:p>
            <a:pPr marL="171450" indent="-171450">
              <a:buFont typeface="Arial" panose="020B0604020202020204" pitchFamily="34" charset="0"/>
              <a:buChar char="•"/>
            </a:pPr>
            <a:r>
              <a:rPr lang="de-DE" dirty="0"/>
              <a:t>Ressourceneffizienz zu schätzen, ist eine Einstellung.</a:t>
            </a:r>
          </a:p>
          <a:p>
            <a:pPr marL="171450" indent="-171450">
              <a:buFont typeface="Arial" panose="020B0604020202020204" pitchFamily="34" charset="0"/>
              <a:buChar char="•"/>
            </a:pPr>
            <a:r>
              <a:rPr lang="de-DE" dirty="0"/>
              <a:t>Verantwortungsbewusste Entscheidungen zu treffen, ist eine Kompetenz.</a:t>
            </a:r>
          </a:p>
          <a:p>
            <a:endParaRPr lang="de-DE" dirty="0"/>
          </a:p>
          <a:p>
            <a:r>
              <a:rPr lang="de-DE" dirty="0"/>
              <a:t>Quellenangabe: </a:t>
            </a:r>
            <a:r>
              <a:rPr lang="de-DE" dirty="0" err="1"/>
              <a:t>Cedefop</a:t>
            </a:r>
            <a:r>
              <a:rPr lang="de-DE" dirty="0"/>
              <a:t> – Kompetenzen für die grüne Wirtschaft; </a:t>
            </a:r>
            <a:r>
              <a:rPr lang="de-DE" dirty="0" err="1"/>
              <a:t>GreenComp</a:t>
            </a:r>
            <a:r>
              <a:rPr lang="de-DE" dirty="0"/>
              <a:t>.</a:t>
            </a:r>
          </a:p>
        </p:txBody>
      </p:sp>
      <p:sp>
        <p:nvSpPr>
          <p:cNvPr id="4" name="Slide Number Placeholder 3">
            <a:extLst>
              <a:ext uri="{FF2B5EF4-FFF2-40B4-BE49-F238E27FC236}">
                <a16:creationId xmlns:a16="http://schemas.microsoft.com/office/drawing/2014/main" id="{A8375698-B0D3-EB02-4A1E-63D419E406D9}"/>
              </a:ext>
            </a:extLst>
          </p:cNvPr>
          <p:cNvSpPr>
            <a:spLocks noGrp="1"/>
          </p:cNvSpPr>
          <p:nvPr>
            <p:ph type="sldNum" sz="quarter" idx="5"/>
          </p:nvPr>
        </p:nvSpPr>
        <p:spPr/>
        <p:txBody>
          <a:bodyPr/>
          <a:lstStyle/>
          <a:p>
            <a:fld id="{C6CF91B0-25AB-4DFA-B184-293DD156034C}" type="slidenum">
              <a:rPr lang="el-GR" smtClean="0"/>
              <a:t>22</a:t>
            </a:fld>
            <a:endParaRPr lang="el-GR"/>
          </a:p>
        </p:txBody>
      </p:sp>
    </p:spTree>
    <p:extLst>
      <p:ext uri="{BB962C8B-B14F-4D97-AF65-F5344CB8AC3E}">
        <p14:creationId xmlns:p14="http://schemas.microsoft.com/office/powerpoint/2010/main" val="41246427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95D9B-C514-9F51-A14C-5789435FF9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B1052D-A94E-6CD7-A439-3CB0D7E11E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3C2F61-C9A0-13E6-CFFE-7286C7E7894D}"/>
              </a:ext>
            </a:extLst>
          </p:cNvPr>
          <p:cNvSpPr>
            <a:spLocks noGrp="1"/>
          </p:cNvSpPr>
          <p:nvPr>
            <p:ph type="body" idx="1"/>
          </p:nvPr>
        </p:nvSpPr>
        <p:spPr/>
        <p:txBody>
          <a:bodyPr/>
          <a:lstStyle/>
          <a:p>
            <a:r>
              <a:rPr lang="de-DE" dirty="0"/>
              <a:t>Erläutern Sie die drei Kategorien.</a:t>
            </a:r>
          </a:p>
          <a:p>
            <a:endParaRPr lang="de-DE" dirty="0"/>
          </a:p>
          <a:p>
            <a:r>
              <a:rPr lang="de-DE" dirty="0"/>
              <a:t>Übergreifende Kompetenzen sind für viele Berufe relevant.</a:t>
            </a:r>
          </a:p>
          <a:p>
            <a:endParaRPr lang="de-DE" dirty="0"/>
          </a:p>
          <a:p>
            <a:r>
              <a:rPr lang="de-DE" dirty="0"/>
              <a:t>Spezifische Kompetenzen sind mit branchenbezogenen Abläufen und Standards verbunden.</a:t>
            </a:r>
          </a:p>
          <a:p>
            <a:endParaRPr lang="de-DE" dirty="0"/>
          </a:p>
          <a:p>
            <a:r>
              <a:rPr lang="de-DE" dirty="0"/>
              <a:t>Hochspezialisierte Kompetenzen werden für technische oder fachliche Tätigkeiten benötigt.</a:t>
            </a:r>
          </a:p>
          <a:p>
            <a:endParaRPr lang="de-DE" dirty="0"/>
          </a:p>
          <a:p>
            <a:r>
              <a:rPr lang="de-DE" dirty="0"/>
              <a:t>Weisen Sie die Teilnehmenden darauf hin, dass die meisten mit allen drei Kategorien zu tun haben werden, allerdings je nach Berufsfeld in unterschiedlichem Umfang.</a:t>
            </a:r>
          </a:p>
        </p:txBody>
      </p:sp>
      <p:sp>
        <p:nvSpPr>
          <p:cNvPr id="4" name="Slide Number Placeholder 3">
            <a:extLst>
              <a:ext uri="{FF2B5EF4-FFF2-40B4-BE49-F238E27FC236}">
                <a16:creationId xmlns:a16="http://schemas.microsoft.com/office/drawing/2014/main" id="{B0E063CD-B66B-2082-5911-826367C57599}"/>
              </a:ext>
            </a:extLst>
          </p:cNvPr>
          <p:cNvSpPr>
            <a:spLocks noGrp="1"/>
          </p:cNvSpPr>
          <p:nvPr>
            <p:ph type="sldNum" sz="quarter" idx="5"/>
          </p:nvPr>
        </p:nvSpPr>
        <p:spPr/>
        <p:txBody>
          <a:bodyPr/>
          <a:lstStyle/>
          <a:p>
            <a:fld id="{C6CF91B0-25AB-4DFA-B184-293DD156034C}" type="slidenum">
              <a:rPr lang="el-GR" smtClean="0"/>
              <a:t>23</a:t>
            </a:fld>
            <a:endParaRPr lang="el-GR"/>
          </a:p>
        </p:txBody>
      </p:sp>
    </p:spTree>
    <p:extLst>
      <p:ext uri="{BB962C8B-B14F-4D97-AF65-F5344CB8AC3E}">
        <p14:creationId xmlns:p14="http://schemas.microsoft.com/office/powerpoint/2010/main" val="32335428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C434B-1363-AD16-5191-087487B68C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6E2A07-8F42-192D-8241-CBD87470AB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BFB6C6-9BD2-0482-4178-AD67A4A41D61}"/>
              </a:ext>
            </a:extLst>
          </p:cNvPr>
          <p:cNvSpPr>
            <a:spLocks noGrp="1"/>
          </p:cNvSpPr>
          <p:nvPr>
            <p:ph type="body" idx="1"/>
          </p:nvPr>
        </p:nvSpPr>
        <p:spPr/>
        <p:txBody>
          <a:bodyPr/>
          <a:lstStyle/>
          <a:p>
            <a:r>
              <a:rPr lang="de-DE" dirty="0"/>
              <a:t>Vermitteln Sie transversale Nachhaltigkeitskompetenzen.</a:t>
            </a:r>
          </a:p>
          <a:p>
            <a:endParaRPr lang="de-DE" dirty="0"/>
          </a:p>
          <a:p>
            <a:r>
              <a:rPr lang="de-DE" dirty="0"/>
              <a:t>Verweisen Sie in dieser Folie auf </a:t>
            </a:r>
            <a:r>
              <a:rPr lang="de-DE" dirty="0" err="1"/>
              <a:t>GreenComp</a:t>
            </a:r>
            <a:r>
              <a:rPr lang="de-DE" dirty="0"/>
              <a:t>, wo Nachhaltigkeit als eine Kompetenz beschrieben wird, die Wissen, Fähigkeiten und Einstellungen umfasst.</a:t>
            </a:r>
          </a:p>
          <a:p>
            <a:endParaRPr lang="de-DE" dirty="0"/>
          </a:p>
          <a:p>
            <a:r>
              <a:rPr lang="de-DE" dirty="0"/>
              <a:t>Erläutern Sie, dass die Lernenden Systeme verstehen, kritisch denken, sich Zukunftsszenarien vorstellen und verantwortungsbewusst handeln müssen.</a:t>
            </a:r>
          </a:p>
          <a:p>
            <a:endParaRPr lang="de-DE" dirty="0"/>
          </a:p>
          <a:p>
            <a:r>
              <a:rPr lang="de-DE" dirty="0"/>
              <a:t>Diese Kompetenzen lassen sich durch Diskussionen, Problemlösung, Projekte und Reflexion entwickeln.</a:t>
            </a:r>
          </a:p>
          <a:p>
            <a:endParaRPr lang="de-DE" dirty="0"/>
          </a:p>
          <a:p>
            <a:r>
              <a:rPr lang="de-DE" dirty="0"/>
              <a:t>Quellenangabe: </a:t>
            </a:r>
            <a:r>
              <a:rPr lang="de-DE" dirty="0" err="1"/>
              <a:t>GreenComp</a:t>
            </a:r>
            <a:r>
              <a:rPr lang="de-DE" dirty="0"/>
              <a:t>, Europäische Kommission/JRC.</a:t>
            </a:r>
          </a:p>
        </p:txBody>
      </p:sp>
      <p:sp>
        <p:nvSpPr>
          <p:cNvPr id="4" name="Slide Number Placeholder 3">
            <a:extLst>
              <a:ext uri="{FF2B5EF4-FFF2-40B4-BE49-F238E27FC236}">
                <a16:creationId xmlns:a16="http://schemas.microsoft.com/office/drawing/2014/main" id="{2D9197F7-5258-9F39-6D10-C8F751F08D94}"/>
              </a:ext>
            </a:extLst>
          </p:cNvPr>
          <p:cNvSpPr>
            <a:spLocks noGrp="1"/>
          </p:cNvSpPr>
          <p:nvPr>
            <p:ph type="sldNum" sz="quarter" idx="5"/>
          </p:nvPr>
        </p:nvSpPr>
        <p:spPr/>
        <p:txBody>
          <a:bodyPr/>
          <a:lstStyle/>
          <a:p>
            <a:fld id="{C6CF91B0-25AB-4DFA-B184-293DD156034C}" type="slidenum">
              <a:rPr lang="el-GR" smtClean="0"/>
              <a:t>24</a:t>
            </a:fld>
            <a:endParaRPr lang="el-GR"/>
          </a:p>
        </p:txBody>
      </p:sp>
    </p:spTree>
    <p:extLst>
      <p:ext uri="{BB962C8B-B14F-4D97-AF65-F5344CB8AC3E}">
        <p14:creationId xmlns:p14="http://schemas.microsoft.com/office/powerpoint/2010/main" val="42846381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D9F12-A72A-A957-0469-96319997D6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F1079C-51D4-542C-6A68-046F058BE9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DB8ED5-5A98-8AE3-C65F-2EDAA4068DCC}"/>
              </a:ext>
            </a:extLst>
          </p:cNvPr>
          <p:cNvSpPr>
            <a:spLocks noGrp="1"/>
          </p:cNvSpPr>
          <p:nvPr>
            <p:ph type="body" idx="1"/>
          </p:nvPr>
        </p:nvSpPr>
        <p:spPr/>
        <p:txBody>
          <a:bodyPr/>
          <a:lstStyle/>
          <a:p>
            <a:r>
              <a:rPr lang="de-DE" dirty="0"/>
              <a:t>Vermitteln Sie berufsspezifische grüne Kompetenzen.</a:t>
            </a:r>
          </a:p>
          <a:p>
            <a:endParaRPr lang="de-DE" dirty="0"/>
          </a:p>
          <a:p>
            <a:r>
              <a:rPr lang="de-DE" dirty="0"/>
              <a:t>Verwenden Sie praktische Beispiele aus verschiedenen Bereichen.</a:t>
            </a:r>
          </a:p>
          <a:p>
            <a:endParaRPr lang="de-DE" dirty="0"/>
          </a:p>
          <a:p>
            <a:r>
              <a:rPr lang="de-DE" dirty="0"/>
              <a:t>Betonen Sie, dass es sich hierbei um Kompetenzen handelt, die die Lernenden in konkreten Arbeitsaufgaben wiedererkennen können:</a:t>
            </a:r>
          </a:p>
          <a:p>
            <a:pPr marL="171450" indent="-171450">
              <a:buFont typeface="Arial" panose="020B0604020202020204" pitchFamily="34" charset="0"/>
              <a:buChar char="•"/>
            </a:pPr>
            <a:r>
              <a:rPr lang="de-DE" dirty="0"/>
              <a:t>Auswahl von Materialien </a:t>
            </a:r>
          </a:p>
          <a:p>
            <a:pPr marL="171450" indent="-171450">
              <a:buFont typeface="Arial" panose="020B0604020202020204" pitchFamily="34" charset="0"/>
              <a:buChar char="•"/>
            </a:pPr>
            <a:r>
              <a:rPr lang="de-DE" dirty="0"/>
              <a:t>Energieeinsparung </a:t>
            </a:r>
          </a:p>
          <a:p>
            <a:pPr marL="171450" indent="-171450">
              <a:buFont typeface="Arial" panose="020B0604020202020204" pitchFamily="34" charset="0"/>
              <a:buChar char="•"/>
            </a:pPr>
            <a:r>
              <a:rPr lang="de-DE" dirty="0"/>
              <a:t>Abfallvermeidung </a:t>
            </a:r>
          </a:p>
          <a:p>
            <a:pPr marL="171450" indent="-171450">
              <a:buFont typeface="Arial" panose="020B0604020202020204" pitchFamily="34" charset="0"/>
              <a:buChar char="•"/>
            </a:pPr>
            <a:r>
              <a:rPr lang="de-DE" dirty="0"/>
              <a:t>Wartung von Geräten </a:t>
            </a:r>
          </a:p>
          <a:p>
            <a:pPr marL="171450" indent="-171450">
              <a:buFont typeface="Arial" panose="020B0604020202020204" pitchFamily="34" charset="0"/>
              <a:buChar char="•"/>
            </a:pPr>
            <a:r>
              <a:rPr lang="de-DE" dirty="0"/>
              <a:t>Einhaltung von Umweltstandards </a:t>
            </a:r>
          </a:p>
          <a:p>
            <a:pPr marL="171450" indent="-171450">
              <a:buFont typeface="Arial" panose="020B0604020202020204" pitchFamily="34" charset="0"/>
              <a:buChar char="•"/>
            </a:pPr>
            <a:r>
              <a:rPr lang="de-DE" dirty="0"/>
              <a:t>Erläuterung nachhaltiger Optionen gegenüber Kunden </a:t>
            </a:r>
          </a:p>
          <a:p>
            <a:endParaRPr lang="de-DE" dirty="0"/>
          </a:p>
          <a:p>
            <a:r>
              <a:rPr lang="de-DE" dirty="0"/>
              <a:t>Bitten Sie die Teilnehmenden, Beispiele aus ihren eigenen Unterrichtsbereichen beizusteuern.</a:t>
            </a:r>
          </a:p>
          <a:p>
            <a:endParaRPr lang="de-DE" dirty="0"/>
          </a:p>
        </p:txBody>
      </p:sp>
      <p:sp>
        <p:nvSpPr>
          <p:cNvPr id="4" name="Slide Number Placeholder 3">
            <a:extLst>
              <a:ext uri="{FF2B5EF4-FFF2-40B4-BE49-F238E27FC236}">
                <a16:creationId xmlns:a16="http://schemas.microsoft.com/office/drawing/2014/main" id="{1B0AE9E2-CA7C-2877-98D1-22A611664E8D}"/>
              </a:ext>
            </a:extLst>
          </p:cNvPr>
          <p:cNvSpPr>
            <a:spLocks noGrp="1"/>
          </p:cNvSpPr>
          <p:nvPr>
            <p:ph type="sldNum" sz="quarter" idx="5"/>
          </p:nvPr>
        </p:nvSpPr>
        <p:spPr/>
        <p:txBody>
          <a:bodyPr/>
          <a:lstStyle/>
          <a:p>
            <a:fld id="{C6CF91B0-25AB-4DFA-B184-293DD156034C}" type="slidenum">
              <a:rPr lang="el-GR" smtClean="0"/>
              <a:t>25</a:t>
            </a:fld>
            <a:endParaRPr lang="el-GR"/>
          </a:p>
        </p:txBody>
      </p:sp>
    </p:spTree>
    <p:extLst>
      <p:ext uri="{BB962C8B-B14F-4D97-AF65-F5344CB8AC3E}">
        <p14:creationId xmlns:p14="http://schemas.microsoft.com/office/powerpoint/2010/main" val="39280055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4961A-DA50-153F-923A-43FF3296AA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C84603-F03D-3C66-6FAB-0F59006BB1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2FA176-B3E9-94BC-C42E-08E56854D1E9}"/>
              </a:ext>
            </a:extLst>
          </p:cNvPr>
          <p:cNvSpPr>
            <a:spLocks noGrp="1"/>
          </p:cNvSpPr>
          <p:nvPr>
            <p:ph type="body" idx="1"/>
          </p:nvPr>
        </p:nvSpPr>
        <p:spPr/>
        <p:txBody>
          <a:bodyPr/>
          <a:lstStyle/>
          <a:p>
            <a:r>
              <a:rPr lang="de-DE" dirty="0"/>
              <a:t>Vermitteln Sie hochspezialisierte Kompetenzen im Bereich Umwelt.</a:t>
            </a:r>
          </a:p>
          <a:p>
            <a:endParaRPr lang="de-DE" dirty="0"/>
          </a:p>
          <a:p>
            <a:r>
              <a:rPr lang="de-DE" dirty="0"/>
              <a:t>Erklären Sie, dass nicht jeder Lernende später einmal Techniker für erneuerbare Energien oder Nachhaltigkeitsprüfer werden wird, aber diese Beispiele verdeutlichen, in welche Richtung sich spezialisierte Qualifikationen und Karrierewege entwickeln können.</a:t>
            </a:r>
          </a:p>
          <a:p>
            <a:endParaRPr lang="de-DE" dirty="0"/>
          </a:p>
          <a:p>
            <a:r>
              <a:rPr lang="de-DE" dirty="0"/>
              <a:t>Sie sind nützlich für die Berufsorientierung und für Lernende, die sich später vielleicht spezialisieren möchten.</a:t>
            </a:r>
          </a:p>
        </p:txBody>
      </p:sp>
      <p:sp>
        <p:nvSpPr>
          <p:cNvPr id="4" name="Slide Number Placeholder 3">
            <a:extLst>
              <a:ext uri="{FF2B5EF4-FFF2-40B4-BE49-F238E27FC236}">
                <a16:creationId xmlns:a16="http://schemas.microsoft.com/office/drawing/2014/main" id="{6B24DFF8-C004-5761-676C-880F25F5FBCD}"/>
              </a:ext>
            </a:extLst>
          </p:cNvPr>
          <p:cNvSpPr>
            <a:spLocks noGrp="1"/>
          </p:cNvSpPr>
          <p:nvPr>
            <p:ph type="sldNum" sz="quarter" idx="5"/>
          </p:nvPr>
        </p:nvSpPr>
        <p:spPr/>
        <p:txBody>
          <a:bodyPr/>
          <a:lstStyle/>
          <a:p>
            <a:fld id="{C6CF91B0-25AB-4DFA-B184-293DD156034C}" type="slidenum">
              <a:rPr lang="el-GR" smtClean="0"/>
              <a:t>26</a:t>
            </a:fld>
            <a:endParaRPr lang="el-GR"/>
          </a:p>
        </p:txBody>
      </p:sp>
    </p:spTree>
    <p:extLst>
      <p:ext uri="{BB962C8B-B14F-4D97-AF65-F5344CB8AC3E}">
        <p14:creationId xmlns:p14="http://schemas.microsoft.com/office/powerpoint/2010/main" val="8394672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0AFFB-B326-517E-2E23-4B0764DA33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E54E4A-FBCB-E84F-D643-AA5344B6B2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75B162-01E7-56C8-C645-971D7409BC05}"/>
              </a:ext>
            </a:extLst>
          </p:cNvPr>
          <p:cNvSpPr>
            <a:spLocks noGrp="1"/>
          </p:cNvSpPr>
          <p:nvPr>
            <p:ph type="body" idx="1"/>
          </p:nvPr>
        </p:nvSpPr>
        <p:spPr/>
        <p:txBody>
          <a:bodyPr/>
          <a:lstStyle/>
          <a:p>
            <a:r>
              <a:rPr lang="de-DE" dirty="0"/>
              <a:t>Leiten Sie eine kurze Diskussion ein.</a:t>
            </a:r>
          </a:p>
          <a:p>
            <a:endParaRPr lang="de-DE" dirty="0"/>
          </a:p>
          <a:p>
            <a:r>
              <a:rPr lang="de-DE" dirty="0"/>
              <a:t>Bitten Sie die Teilnehmenden, „grüne“ Kompetenzen zu identifizieren, die möglicherweise bereits in ihrem Unterricht verankert sind, ohne als solche bezeichnet zu werden.</a:t>
            </a:r>
          </a:p>
          <a:p>
            <a:endParaRPr lang="de-DE" dirty="0"/>
          </a:p>
          <a:p>
            <a:r>
              <a:rPr lang="de-DE" dirty="0"/>
              <a:t>Beispiele hierfür könnten sein:</a:t>
            </a:r>
          </a:p>
          <a:p>
            <a:pPr marL="171450" indent="-171450">
              <a:buFont typeface="Arial" panose="020B0604020202020204" pitchFamily="34" charset="0"/>
              <a:buChar char="•"/>
            </a:pPr>
            <a:r>
              <a:rPr lang="de-DE" dirty="0"/>
              <a:t>sorgsamer Umgang mit Materialien </a:t>
            </a:r>
          </a:p>
          <a:p>
            <a:pPr marL="171450" indent="-171450">
              <a:buFont typeface="Arial" panose="020B0604020202020204" pitchFamily="34" charset="0"/>
              <a:buChar char="•"/>
            </a:pPr>
            <a:r>
              <a:rPr lang="de-DE" dirty="0"/>
              <a:t>Sicherheit </a:t>
            </a:r>
          </a:p>
          <a:p>
            <a:pPr marL="171450" indent="-171450">
              <a:buFont typeface="Arial" panose="020B0604020202020204" pitchFamily="34" charset="0"/>
              <a:buChar char="•"/>
            </a:pPr>
            <a:r>
              <a:rPr lang="de-DE" dirty="0"/>
              <a:t>Wartung </a:t>
            </a:r>
          </a:p>
          <a:p>
            <a:pPr marL="171450" indent="-171450">
              <a:buFont typeface="Arial" panose="020B0604020202020204" pitchFamily="34" charset="0"/>
              <a:buChar char="•"/>
            </a:pPr>
            <a:r>
              <a:rPr lang="de-DE" dirty="0"/>
              <a:t>Reparatur </a:t>
            </a:r>
          </a:p>
          <a:p>
            <a:pPr marL="171450" indent="-171450">
              <a:buFont typeface="Arial" panose="020B0604020202020204" pitchFamily="34" charset="0"/>
              <a:buChar char="•"/>
            </a:pPr>
            <a:r>
              <a:rPr lang="de-DE" dirty="0"/>
              <a:t>effiziente Planung </a:t>
            </a:r>
          </a:p>
          <a:p>
            <a:pPr marL="171450" indent="-171450">
              <a:buFont typeface="Arial" panose="020B0604020202020204" pitchFamily="34" charset="0"/>
              <a:buChar char="•"/>
            </a:pPr>
            <a:r>
              <a:rPr lang="de-DE" dirty="0"/>
              <a:t>Dokumentation </a:t>
            </a:r>
          </a:p>
          <a:p>
            <a:endParaRPr lang="de-DE" dirty="0"/>
          </a:p>
          <a:p>
            <a:r>
              <a:rPr lang="de-DE" dirty="0"/>
              <a:t>Dies hilft Lehrenden zu erkennen, dass Nachhaltigkeit oft auf bestehenden beruflichen Praktiken aufbauen kann.</a:t>
            </a:r>
          </a:p>
          <a:p>
            <a:endParaRPr lang="de-DE" dirty="0"/>
          </a:p>
        </p:txBody>
      </p:sp>
      <p:sp>
        <p:nvSpPr>
          <p:cNvPr id="4" name="Slide Number Placeholder 3">
            <a:extLst>
              <a:ext uri="{FF2B5EF4-FFF2-40B4-BE49-F238E27FC236}">
                <a16:creationId xmlns:a16="http://schemas.microsoft.com/office/drawing/2014/main" id="{718201BB-92E3-8A72-5CBD-AEC62EFB967E}"/>
              </a:ext>
            </a:extLst>
          </p:cNvPr>
          <p:cNvSpPr>
            <a:spLocks noGrp="1"/>
          </p:cNvSpPr>
          <p:nvPr>
            <p:ph type="sldNum" sz="quarter" idx="5"/>
          </p:nvPr>
        </p:nvSpPr>
        <p:spPr/>
        <p:txBody>
          <a:bodyPr/>
          <a:lstStyle/>
          <a:p>
            <a:fld id="{C6CF91B0-25AB-4DFA-B184-293DD156034C}" type="slidenum">
              <a:rPr lang="el-GR" smtClean="0"/>
              <a:t>27</a:t>
            </a:fld>
            <a:endParaRPr lang="el-GR"/>
          </a:p>
        </p:txBody>
      </p:sp>
    </p:spTree>
    <p:extLst>
      <p:ext uri="{BB962C8B-B14F-4D97-AF65-F5344CB8AC3E}">
        <p14:creationId xmlns:p14="http://schemas.microsoft.com/office/powerpoint/2010/main" val="1790672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Nutzen Sie diese Übung, um die Kategorien der grünen Kompetenzen zu veranschaulichen.</a:t>
            </a:r>
          </a:p>
          <a:p>
            <a:endParaRPr lang="de-DE" dirty="0"/>
          </a:p>
          <a:p>
            <a:r>
              <a:rPr lang="de-DE" dirty="0"/>
              <a:t>Erinnern Sie die Teilnehmenden an die drei zuvor besprochenen Kategorien: übergreifende grüne Kompetenzen, berufsspezifische grüne Kompetenzen und hochspezialisierte grüne Kompetenzen.</a:t>
            </a:r>
          </a:p>
          <a:p>
            <a:endParaRPr lang="de-DE" dirty="0"/>
          </a:p>
          <a:p>
            <a:r>
              <a:rPr lang="de-DE" dirty="0"/>
              <a:t>Bitten Sie die Teilnehmenden, einen Beruf auszuwählen, den sie gut kennen. Sie sollten vermeiden, Kompetenzen abstrakt aufzulisten. Jede Kompetenz sollte mit etwas verbunden sein, was ein Arbeitnehmer tatsächlich tut, entscheidet, erklärt, dokumentiert oder verbessert.</a:t>
            </a:r>
          </a:p>
          <a:p>
            <a:endParaRPr lang="de-DE" dirty="0"/>
          </a:p>
          <a:p>
            <a:r>
              <a:rPr lang="de-DE" dirty="0"/>
              <a:t>Beispielsweise wird „Ressourcenbewusstsein“ konkreter, wenn es mit der Reduzierung von Materialabfällen in einer Werkstatt, der effizienteren Bestandsplanung in der Gastronomie oder der Auswahl nachhaltiger Produkte im Einzelhandel in Verbindung gebracht wird.</a:t>
            </a:r>
          </a:p>
          <a:p>
            <a:endParaRPr lang="de-DE" dirty="0"/>
          </a:p>
          <a:p>
            <a:r>
              <a:rPr lang="de-DE" b="1" dirty="0"/>
              <a:t>Bildquelle</a:t>
            </a:r>
            <a:r>
              <a:rPr lang="de-DE" dirty="0"/>
              <a:t>:</a:t>
            </a:r>
          </a:p>
          <a:p>
            <a:r>
              <a:rPr lang="de-DE" dirty="0"/>
              <a:t>Bild erstellt mit Sora (KI-generiert) für das SUSTAIN-EU WP4 </a:t>
            </a:r>
            <a:r>
              <a:rPr lang="de-DE" dirty="0" err="1"/>
              <a:t>ToT</a:t>
            </a:r>
            <a:r>
              <a:rPr lang="de-DE" dirty="0"/>
              <a:t> CPD-Programm, Modul 3 „Einblicke in die grüne Wirtschaft und den Arbeitsmarkt“. Keine Inhalte von Dritten; keine identifizierbaren Personen oder Marken. Prompt in den Projektunterlagen archiviert.</a:t>
            </a:r>
          </a:p>
          <a:p>
            <a:endParaRPr lang="de-DE" dirty="0"/>
          </a:p>
        </p:txBody>
      </p:sp>
      <p:sp>
        <p:nvSpPr>
          <p:cNvPr id="4" name="Slide Number Placeholder 3"/>
          <p:cNvSpPr>
            <a:spLocks noGrp="1"/>
          </p:cNvSpPr>
          <p:nvPr>
            <p:ph type="sldNum" sz="quarter" idx="5"/>
          </p:nvPr>
        </p:nvSpPr>
        <p:spPr/>
        <p:txBody>
          <a:bodyPr/>
          <a:lstStyle/>
          <a:p>
            <a:fld id="{C6CF91B0-25AB-4DFA-B184-293DD156034C}" type="slidenum">
              <a:rPr lang="el-GR" smtClean="0"/>
              <a:t>28</a:t>
            </a:fld>
            <a:endParaRPr lang="el-GR"/>
          </a:p>
        </p:txBody>
      </p:sp>
    </p:spTree>
    <p:extLst>
      <p:ext uri="{BB962C8B-B14F-4D97-AF65-F5344CB8AC3E}">
        <p14:creationId xmlns:p14="http://schemas.microsoft.com/office/powerpoint/2010/main" val="34191597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2B54A-F671-C62F-5B73-73A49C2E97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4F1D7D-83A6-F85D-3566-89F9FA37EF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897AFF-E4CD-E76E-0C58-EFBFCBB8FA3B}"/>
              </a:ext>
            </a:extLst>
          </p:cNvPr>
          <p:cNvSpPr>
            <a:spLocks noGrp="1"/>
          </p:cNvSpPr>
          <p:nvPr>
            <p:ph type="body" idx="1"/>
          </p:nvPr>
        </p:nvSpPr>
        <p:spPr/>
        <p:txBody>
          <a:bodyPr/>
          <a:lstStyle/>
          <a:p>
            <a:r>
              <a:rPr lang="de-DE" dirty="0"/>
              <a:t>Erläutern Sie ESCO als europäischen Bezugspunkt.</a:t>
            </a:r>
          </a:p>
          <a:p>
            <a:endParaRPr lang="de-DE" dirty="0"/>
          </a:p>
          <a:p>
            <a:r>
              <a:rPr lang="de-DE" dirty="0"/>
              <a:t>ESCO bietet eine gemeinsame Sprache für Berufe, Fähigkeiten und Kompetenzen. Außerdem kennzeichnet es grüne Kompetenzen und Wissenskonzepte.</a:t>
            </a:r>
          </a:p>
          <a:p>
            <a:endParaRPr lang="de-DE" dirty="0"/>
          </a:p>
          <a:p>
            <a:r>
              <a:rPr lang="de-DE" dirty="0" err="1"/>
              <a:t>Lehrendekräfte</a:t>
            </a:r>
            <a:r>
              <a:rPr lang="de-DE" dirty="0"/>
              <a:t> können die ESCO-Terminologie nutzen, um Lerninhalte mit der Sprache des Arbeitsmarktes zu verknüpfen und die Berufsberatung für Lernende verständlicher zu gestalten.</a:t>
            </a:r>
          </a:p>
          <a:p>
            <a:endParaRPr lang="de-DE" dirty="0"/>
          </a:p>
          <a:p>
            <a:r>
              <a:rPr lang="de-DE" dirty="0"/>
              <a:t>Quellenangabe: ESCO-Kennzeichnung grüner Kompetenzen.</a:t>
            </a:r>
          </a:p>
          <a:p>
            <a:endParaRPr lang="de-DE" dirty="0"/>
          </a:p>
        </p:txBody>
      </p:sp>
      <p:sp>
        <p:nvSpPr>
          <p:cNvPr id="4" name="Slide Number Placeholder 3">
            <a:extLst>
              <a:ext uri="{FF2B5EF4-FFF2-40B4-BE49-F238E27FC236}">
                <a16:creationId xmlns:a16="http://schemas.microsoft.com/office/drawing/2014/main" id="{BA32BBC5-40D7-204E-78E7-9C2F3C63E87B}"/>
              </a:ext>
            </a:extLst>
          </p:cNvPr>
          <p:cNvSpPr>
            <a:spLocks noGrp="1"/>
          </p:cNvSpPr>
          <p:nvPr>
            <p:ph type="sldNum" sz="quarter" idx="5"/>
          </p:nvPr>
        </p:nvSpPr>
        <p:spPr/>
        <p:txBody>
          <a:bodyPr/>
          <a:lstStyle/>
          <a:p>
            <a:fld id="{C6CF91B0-25AB-4DFA-B184-293DD156034C}" type="slidenum">
              <a:rPr lang="el-GR" smtClean="0"/>
              <a:t>29</a:t>
            </a:fld>
            <a:endParaRPr lang="el-GR"/>
          </a:p>
        </p:txBody>
      </p:sp>
    </p:spTree>
    <p:extLst>
      <p:ext uri="{BB962C8B-B14F-4D97-AF65-F5344CB8AC3E}">
        <p14:creationId xmlns:p14="http://schemas.microsoft.com/office/powerpoint/2010/main" val="21727233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C56CF-EA21-5C28-D7EB-789A90A503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E3EF62-CAEA-42DE-BDFD-BBC54EB67E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C7E765-A7DD-F586-BDC3-CDDC1E07E59D}"/>
              </a:ext>
            </a:extLst>
          </p:cNvPr>
          <p:cNvSpPr>
            <a:spLocks noGrp="1"/>
          </p:cNvSpPr>
          <p:nvPr>
            <p:ph type="body" idx="1"/>
          </p:nvPr>
        </p:nvSpPr>
        <p:spPr/>
        <p:txBody>
          <a:bodyPr/>
          <a:lstStyle/>
          <a:p>
            <a:r>
              <a:rPr lang="de-DE" dirty="0"/>
              <a:t>Erläutern Sie den Begriff „Skills </a:t>
            </a:r>
            <a:r>
              <a:rPr lang="de-DE" dirty="0" err="1"/>
              <a:t>Intelligence</a:t>
            </a:r>
            <a:r>
              <a:rPr lang="de-DE" dirty="0"/>
              <a:t>“ in einfacher Sprache: Damit ist das Erkennen von Signalen hinsichtlich sich verändernder Qualifikationsanforderungen gemeint.</a:t>
            </a:r>
          </a:p>
          <a:p>
            <a:endParaRPr lang="de-DE" dirty="0"/>
          </a:p>
          <a:p>
            <a:r>
              <a:rPr lang="de-DE" dirty="0"/>
              <a:t>Lehrende müssen keine Prognosen erstellen, können jedoch die verfügbaren Informationen nutzen, um Beispiele anzupassen und den Lernstoff mit dem Arbeitsmarkt zu verknüpfen.</a:t>
            </a:r>
          </a:p>
          <a:p>
            <a:endParaRPr lang="de-DE" dirty="0"/>
          </a:p>
          <a:p>
            <a:r>
              <a:rPr lang="de-DE" dirty="0"/>
              <a:t>Weisen Sie darauf hin, dass das </a:t>
            </a:r>
            <a:r>
              <a:rPr lang="de-DE" dirty="0" err="1"/>
              <a:t>Cedefop</a:t>
            </a:r>
            <a:r>
              <a:rPr lang="de-DE" dirty="0"/>
              <a:t> „Skills </a:t>
            </a:r>
            <a:r>
              <a:rPr lang="de-DE" dirty="0" err="1"/>
              <a:t>Intelligence</a:t>
            </a:r>
            <a:r>
              <a:rPr lang="de-DE" dirty="0"/>
              <a:t>“ und </a:t>
            </a:r>
            <a:r>
              <a:rPr lang="de-DE" dirty="0" err="1"/>
              <a:t>Governance</a:t>
            </a:r>
            <a:r>
              <a:rPr lang="de-DE" dirty="0"/>
              <a:t> als wichtige Faktoren für den ökologischen Wandel hervorhebt.</a:t>
            </a:r>
          </a:p>
          <a:p>
            <a:endParaRPr lang="de-DE" dirty="0"/>
          </a:p>
          <a:p>
            <a:r>
              <a:rPr lang="de-DE" dirty="0"/>
              <a:t>Quellenangabe: </a:t>
            </a:r>
            <a:r>
              <a:rPr lang="de-DE" dirty="0" err="1"/>
              <a:t>Cedefop</a:t>
            </a:r>
            <a:r>
              <a:rPr lang="de-DE" dirty="0"/>
              <a:t>-Leitfaden 2025.</a:t>
            </a:r>
          </a:p>
          <a:p>
            <a:endParaRPr lang="de-DE" dirty="0"/>
          </a:p>
        </p:txBody>
      </p:sp>
      <p:sp>
        <p:nvSpPr>
          <p:cNvPr id="4" name="Slide Number Placeholder 3">
            <a:extLst>
              <a:ext uri="{FF2B5EF4-FFF2-40B4-BE49-F238E27FC236}">
                <a16:creationId xmlns:a16="http://schemas.microsoft.com/office/drawing/2014/main" id="{3D43A8B6-CF88-5F39-4623-9A318BCA91F8}"/>
              </a:ext>
            </a:extLst>
          </p:cNvPr>
          <p:cNvSpPr>
            <a:spLocks noGrp="1"/>
          </p:cNvSpPr>
          <p:nvPr>
            <p:ph type="sldNum" sz="quarter" idx="5"/>
          </p:nvPr>
        </p:nvSpPr>
        <p:spPr/>
        <p:txBody>
          <a:bodyPr/>
          <a:lstStyle/>
          <a:p>
            <a:fld id="{C6CF91B0-25AB-4DFA-B184-293DD156034C}" type="slidenum">
              <a:rPr lang="el-GR" smtClean="0"/>
              <a:t>30</a:t>
            </a:fld>
            <a:endParaRPr lang="el-GR"/>
          </a:p>
        </p:txBody>
      </p:sp>
    </p:spTree>
    <p:extLst>
      <p:ext uri="{BB962C8B-B14F-4D97-AF65-F5344CB8AC3E}">
        <p14:creationId xmlns:p14="http://schemas.microsoft.com/office/powerpoint/2010/main" val="13593879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Erläutern Sie, dass Arbeitsmarktsignale Anhaltspunkte dafür sind, wie sich Arbeit und Qualifikationen verändern.</a:t>
            </a:r>
          </a:p>
          <a:p>
            <a:endParaRPr lang="de-DE" dirty="0"/>
          </a:p>
          <a:p>
            <a:r>
              <a:rPr lang="de-DE" dirty="0"/>
              <a:t>Beispiele hierfür sind Stellenanzeigen, Rückmeldungen von Arbeitgebern, öffentliche Beschäftigungsdaten, politische Veränderungen, Branchenberichte oder Gespräche mit lokalen Unternehmen.</a:t>
            </a:r>
          </a:p>
          <a:p>
            <a:endParaRPr lang="de-DE" dirty="0"/>
          </a:p>
          <a:p>
            <a:r>
              <a:rPr lang="de-DE" dirty="0"/>
              <a:t>Die Teilnehmenden sollten ein Signal auswählen und fragen: Was sagt uns dies über den Qualifikationsbedarf aus? Anschließend sollten sie es in ein einfaches Lernbeispiel für Lernende in der beruflichen Bildung umsetzen.</a:t>
            </a:r>
          </a:p>
          <a:p>
            <a:endParaRPr lang="de-DE" dirty="0"/>
          </a:p>
          <a:p>
            <a:r>
              <a:rPr lang="de-DE" dirty="0"/>
              <a:t>Ziel ist es, Lehrenden dabei zu helfen, Arbeitsmarktinformationen praxisnah zu nutzen, ohne dass sie zu Arbeitsmarktforschern werden müssen.</a:t>
            </a:r>
          </a:p>
          <a:p>
            <a:endParaRPr lang="de-DE" dirty="0"/>
          </a:p>
          <a:p>
            <a:r>
              <a:rPr lang="de-DE" b="1" dirty="0"/>
              <a:t>Bildquelle</a:t>
            </a:r>
            <a:r>
              <a:rPr lang="de-DE" dirty="0"/>
              <a:t>:</a:t>
            </a:r>
          </a:p>
          <a:p>
            <a:r>
              <a:rPr lang="de-DE" dirty="0"/>
              <a:t>Bild erstellt mit Sora (KI-generiert) für das SUSTAIN-EU WP4 </a:t>
            </a:r>
            <a:r>
              <a:rPr lang="de-DE" dirty="0" err="1"/>
              <a:t>ToT</a:t>
            </a:r>
            <a:r>
              <a:rPr lang="de-DE" dirty="0"/>
              <a:t> CPD-Programm, Modul 3 „Einblicke in die grüne Wirtschaft und den Arbeitsmarkt“. Keine Inhalte von Dritten; keine identifizierbaren Personen oder Marken. Prompt in den Projektunterlagen archiviert.</a:t>
            </a:r>
          </a:p>
          <a:p>
            <a:endParaRPr lang="de-DE" dirty="0"/>
          </a:p>
        </p:txBody>
      </p:sp>
      <p:sp>
        <p:nvSpPr>
          <p:cNvPr id="4" name="Slide Number Placeholder 3"/>
          <p:cNvSpPr>
            <a:spLocks noGrp="1"/>
          </p:cNvSpPr>
          <p:nvPr>
            <p:ph type="sldNum" sz="quarter" idx="5"/>
          </p:nvPr>
        </p:nvSpPr>
        <p:spPr/>
        <p:txBody>
          <a:bodyPr/>
          <a:lstStyle/>
          <a:p>
            <a:fld id="{C6CF91B0-25AB-4DFA-B184-293DD156034C}" type="slidenum">
              <a:rPr lang="el-GR" smtClean="0"/>
              <a:t>31</a:t>
            </a:fld>
            <a:endParaRPr lang="el-GR"/>
          </a:p>
        </p:txBody>
      </p:sp>
    </p:spTree>
    <p:extLst>
      <p:ext uri="{BB962C8B-B14F-4D97-AF65-F5344CB8AC3E}">
        <p14:creationId xmlns:p14="http://schemas.microsoft.com/office/powerpoint/2010/main" val="37936647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B861D-E23D-2C32-2252-3F8779023C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3DF2F3-8E29-6FC8-0EBB-DADF2475EC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577DCE-F3F6-9CFA-53A8-9C7F2843AF1A}"/>
              </a:ext>
            </a:extLst>
          </p:cNvPr>
          <p:cNvSpPr>
            <a:spLocks noGrp="1"/>
          </p:cNvSpPr>
          <p:nvPr>
            <p:ph type="body" idx="1"/>
          </p:nvPr>
        </p:nvSpPr>
        <p:spPr/>
        <p:txBody>
          <a:bodyPr/>
          <a:lstStyle/>
          <a:p>
            <a:r>
              <a:rPr lang="de-DE" dirty="0"/>
              <a:t>Beginn von Thema 3.</a:t>
            </a:r>
          </a:p>
          <a:p>
            <a:endParaRPr lang="de-DE" dirty="0"/>
          </a:p>
          <a:p>
            <a:r>
              <a:rPr lang="de-DE" dirty="0"/>
              <a:t>Definieren Sie „grüne Arbeitsplätze“ anhand der Definition der ILO: Grüne Arbeitsplätze sind menschenwürdige Arbeitsplätze, die die Umwelt schützen oder wiederherstellen.</a:t>
            </a:r>
          </a:p>
          <a:p>
            <a:endParaRPr lang="de-DE" dirty="0"/>
          </a:p>
          <a:p>
            <a:r>
              <a:rPr lang="de-DE" dirty="0"/>
              <a:t>Betonen Sie, dass es grüne Arbeitsplätze sowohl in traditionellen als auch in aufstrebenden Branchen gibt.</a:t>
            </a:r>
          </a:p>
          <a:p>
            <a:endParaRPr lang="de-DE" dirty="0"/>
          </a:p>
          <a:p>
            <a:r>
              <a:rPr lang="de-DE" dirty="0"/>
              <a:t>Bitten Sie die Teilnehmenden, sich bestehende Berufe vorzustellen, die zunehmend grüner werden, wie beispielsweise Elektriker, Bauarbeiter, Köche, Fahrer, Büroangestellte oder Mitarbeiter in der Tourismusbranche.</a:t>
            </a:r>
          </a:p>
          <a:p>
            <a:endParaRPr lang="de-DE" dirty="0"/>
          </a:p>
          <a:p>
            <a:r>
              <a:rPr lang="de-DE" dirty="0"/>
              <a:t>Quellenangabe: ILO „Was ist ein grüner Arbeitsplatz?“</a:t>
            </a:r>
          </a:p>
        </p:txBody>
      </p:sp>
      <p:sp>
        <p:nvSpPr>
          <p:cNvPr id="4" name="Slide Number Placeholder 3">
            <a:extLst>
              <a:ext uri="{FF2B5EF4-FFF2-40B4-BE49-F238E27FC236}">
                <a16:creationId xmlns:a16="http://schemas.microsoft.com/office/drawing/2014/main" id="{13A95CED-3BAF-CAE7-EAC1-BA3C4494F57B}"/>
              </a:ext>
            </a:extLst>
          </p:cNvPr>
          <p:cNvSpPr>
            <a:spLocks noGrp="1"/>
          </p:cNvSpPr>
          <p:nvPr>
            <p:ph type="sldNum" sz="quarter" idx="5"/>
          </p:nvPr>
        </p:nvSpPr>
        <p:spPr/>
        <p:txBody>
          <a:bodyPr/>
          <a:lstStyle/>
          <a:p>
            <a:fld id="{C6CF91B0-25AB-4DFA-B184-293DD156034C}" type="slidenum">
              <a:rPr lang="el-GR" smtClean="0"/>
              <a:t>32</a:t>
            </a:fld>
            <a:endParaRPr lang="el-GR"/>
          </a:p>
        </p:txBody>
      </p:sp>
    </p:spTree>
    <p:extLst>
      <p:ext uri="{BB962C8B-B14F-4D97-AF65-F5344CB8AC3E}">
        <p14:creationId xmlns:p14="http://schemas.microsoft.com/office/powerpoint/2010/main" val="40406083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AB52C-15D7-1CAF-E765-B8667E8D1F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7BBE1B-F6E0-8FF7-C422-6D01D3F298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A61BD3-1C2C-3AD6-51D7-DEADBB8532BD}"/>
              </a:ext>
            </a:extLst>
          </p:cNvPr>
          <p:cNvSpPr>
            <a:spLocks noGrp="1"/>
          </p:cNvSpPr>
          <p:nvPr>
            <p:ph type="body" idx="1"/>
          </p:nvPr>
        </p:nvSpPr>
        <p:spPr/>
        <p:txBody>
          <a:bodyPr/>
          <a:lstStyle/>
          <a:p>
            <a:r>
              <a:rPr lang="de-DE" dirty="0"/>
              <a:t>Erläutern Sie den Aspekt der menschenwürdigen Arbeit.</a:t>
            </a:r>
          </a:p>
          <a:p>
            <a:endParaRPr lang="de-DE" dirty="0"/>
          </a:p>
          <a:p>
            <a:r>
              <a:rPr lang="de-DE" dirty="0"/>
              <a:t>Ein Arbeitsplatz ist nicht automatisch gut, nur weil er mit dem Umweltschutz zu tun hat. Die ILO betont, dass „grüne“ Arbeitsplätze auch menschenwürdig sein sollten.</a:t>
            </a:r>
          </a:p>
          <a:p>
            <a:endParaRPr lang="de-DE" dirty="0"/>
          </a:p>
          <a:p>
            <a:r>
              <a:rPr lang="de-DE" dirty="0"/>
              <a:t>Dies hilft Lehrenden dabei, die soziale Seite der Nachhaltigkeit zu thematisieren:</a:t>
            </a:r>
          </a:p>
          <a:p>
            <a:pPr marL="171450" indent="-171450">
              <a:buFont typeface="Arial" panose="020B0604020202020204" pitchFamily="34" charset="0"/>
              <a:buChar char="•"/>
            </a:pPr>
            <a:r>
              <a:rPr lang="de-DE" dirty="0"/>
              <a:t>faire Arbeitsbedingungen </a:t>
            </a:r>
          </a:p>
          <a:p>
            <a:pPr marL="171450" indent="-171450">
              <a:buFont typeface="Arial" panose="020B0604020202020204" pitchFamily="34" charset="0"/>
              <a:buChar char="•"/>
            </a:pPr>
            <a:r>
              <a:rPr lang="de-DE" dirty="0"/>
              <a:t>Sicherheit </a:t>
            </a:r>
          </a:p>
          <a:p>
            <a:pPr marL="171450" indent="-171450">
              <a:buFont typeface="Arial" panose="020B0604020202020204" pitchFamily="34" charset="0"/>
              <a:buChar char="•"/>
            </a:pPr>
            <a:r>
              <a:rPr lang="de-DE" dirty="0"/>
              <a:t>Inklusion </a:t>
            </a:r>
          </a:p>
          <a:p>
            <a:pPr marL="171450" indent="-171450">
              <a:buFont typeface="Arial" panose="020B0604020202020204" pitchFamily="34" charset="0"/>
              <a:buChar char="•"/>
            </a:pPr>
            <a:r>
              <a:rPr lang="de-DE" dirty="0"/>
              <a:t>hochwertige Beschäftigung </a:t>
            </a:r>
          </a:p>
          <a:p>
            <a:endParaRPr lang="de-DE" dirty="0"/>
          </a:p>
          <a:p>
            <a:r>
              <a:rPr lang="de-DE" dirty="0"/>
              <a:t>Dies steht auch im Zusammenhang mit Diskussionen über einen gerechten Übergang.</a:t>
            </a:r>
          </a:p>
        </p:txBody>
      </p:sp>
      <p:sp>
        <p:nvSpPr>
          <p:cNvPr id="4" name="Slide Number Placeholder 3">
            <a:extLst>
              <a:ext uri="{FF2B5EF4-FFF2-40B4-BE49-F238E27FC236}">
                <a16:creationId xmlns:a16="http://schemas.microsoft.com/office/drawing/2014/main" id="{1FFC7EF2-C467-E483-38D1-6F5330B56F85}"/>
              </a:ext>
            </a:extLst>
          </p:cNvPr>
          <p:cNvSpPr>
            <a:spLocks noGrp="1"/>
          </p:cNvSpPr>
          <p:nvPr>
            <p:ph type="sldNum" sz="quarter" idx="5"/>
          </p:nvPr>
        </p:nvSpPr>
        <p:spPr/>
        <p:txBody>
          <a:bodyPr/>
          <a:lstStyle/>
          <a:p>
            <a:fld id="{C6CF91B0-25AB-4DFA-B184-293DD156034C}" type="slidenum">
              <a:rPr lang="el-GR" smtClean="0"/>
              <a:t>33</a:t>
            </a:fld>
            <a:endParaRPr lang="el-GR"/>
          </a:p>
        </p:txBody>
      </p:sp>
    </p:spTree>
    <p:extLst>
      <p:ext uri="{BB962C8B-B14F-4D97-AF65-F5344CB8AC3E}">
        <p14:creationId xmlns:p14="http://schemas.microsoft.com/office/powerpoint/2010/main" val="11885551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39938-3417-CF5E-A3C8-6CC5623870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3D109D-5511-C241-3005-E1099545DF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4E2501-996F-6F53-261B-32E2BF874E3E}"/>
              </a:ext>
            </a:extLst>
          </p:cNvPr>
          <p:cNvSpPr>
            <a:spLocks noGrp="1"/>
          </p:cNvSpPr>
          <p:nvPr>
            <p:ph type="body" idx="1"/>
          </p:nvPr>
        </p:nvSpPr>
        <p:spPr/>
        <p:txBody>
          <a:bodyPr/>
          <a:lstStyle/>
          <a:p>
            <a:r>
              <a:rPr lang="de-DE" dirty="0"/>
              <a:t>Vermitteln Sie den Unterschied zwischen neuen Arbeitsplätzen, einer veränderten Stelle und einer Änderung der Aufgaben.</a:t>
            </a:r>
          </a:p>
          <a:p>
            <a:endParaRPr lang="de-DE" dirty="0"/>
          </a:p>
          <a:p>
            <a:r>
              <a:rPr lang="de-DE" dirty="0"/>
              <a:t>Dies ist wichtig, da die Lernenden möglicherweise glauben, dass „grüne Berufe“ ausschließlich neue Fachpositionen bedeuten.</a:t>
            </a:r>
          </a:p>
          <a:p>
            <a:endParaRPr lang="de-DE" dirty="0"/>
          </a:p>
          <a:p>
            <a:r>
              <a:rPr lang="de-DE" dirty="0"/>
              <a:t>In Wirklichkeit werden viele bekannte Berufe durch neue Aufgaben, Standards oder Werkzeuge umweltfreundlicher.</a:t>
            </a:r>
          </a:p>
          <a:p>
            <a:endParaRPr lang="de-DE" dirty="0"/>
          </a:p>
          <a:p>
            <a:r>
              <a:rPr lang="de-DE" dirty="0"/>
              <a:t>Dieses Rahmenkonzept hilft Lehrenden dabei, eine realistischere Berufsberatung anzubieten.</a:t>
            </a:r>
          </a:p>
          <a:p>
            <a:endParaRPr lang="de-DE" dirty="0"/>
          </a:p>
        </p:txBody>
      </p:sp>
      <p:sp>
        <p:nvSpPr>
          <p:cNvPr id="4" name="Slide Number Placeholder 3">
            <a:extLst>
              <a:ext uri="{FF2B5EF4-FFF2-40B4-BE49-F238E27FC236}">
                <a16:creationId xmlns:a16="http://schemas.microsoft.com/office/drawing/2014/main" id="{1C7A2213-FD29-585E-4147-7FD14BDE6D37}"/>
              </a:ext>
            </a:extLst>
          </p:cNvPr>
          <p:cNvSpPr>
            <a:spLocks noGrp="1"/>
          </p:cNvSpPr>
          <p:nvPr>
            <p:ph type="sldNum" sz="quarter" idx="5"/>
          </p:nvPr>
        </p:nvSpPr>
        <p:spPr/>
        <p:txBody>
          <a:bodyPr/>
          <a:lstStyle/>
          <a:p>
            <a:fld id="{C6CF91B0-25AB-4DFA-B184-293DD156034C}" type="slidenum">
              <a:rPr lang="el-GR" smtClean="0"/>
              <a:t>34</a:t>
            </a:fld>
            <a:endParaRPr lang="el-GR"/>
          </a:p>
        </p:txBody>
      </p:sp>
    </p:spTree>
    <p:extLst>
      <p:ext uri="{BB962C8B-B14F-4D97-AF65-F5344CB8AC3E}">
        <p14:creationId xmlns:p14="http://schemas.microsoft.com/office/powerpoint/2010/main" val="33356197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D74A7-671D-0485-3CFA-DE02B2F334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399061-C4E4-ADA7-9DD3-4A0F453D4E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7FDA44-C0AB-1434-4023-59AE12002484}"/>
              </a:ext>
            </a:extLst>
          </p:cNvPr>
          <p:cNvSpPr>
            <a:spLocks noGrp="1"/>
          </p:cNvSpPr>
          <p:nvPr>
            <p:ph type="body" idx="1"/>
          </p:nvPr>
        </p:nvSpPr>
        <p:spPr/>
        <p:txBody>
          <a:bodyPr/>
          <a:lstStyle/>
          <a:p>
            <a:r>
              <a:rPr lang="de-DE" dirty="0"/>
              <a:t>Verwenden Sie Branchenbeispiele, um die Bandbreite aufzuzeigen.</a:t>
            </a:r>
          </a:p>
          <a:p>
            <a:endParaRPr lang="de-DE" dirty="0"/>
          </a:p>
          <a:p>
            <a:r>
              <a:rPr lang="de-DE" dirty="0"/>
              <a:t>Bitten Sie die Teilnehmenden, die in ihren Lerngruppen vertretenen Branchen zu benennen.</a:t>
            </a:r>
          </a:p>
          <a:p>
            <a:endParaRPr lang="de-DE" dirty="0"/>
          </a:p>
          <a:p>
            <a:r>
              <a:rPr lang="de-DE" dirty="0"/>
              <a:t>Besprechen Sie für jede Branche eine grüne Kompetenz oder eine veränderte Arbeitsaufgabe.</a:t>
            </a:r>
          </a:p>
          <a:p>
            <a:endParaRPr lang="de-DE" dirty="0"/>
          </a:p>
          <a:p>
            <a:r>
              <a:rPr lang="de-DE" dirty="0"/>
              <a:t>Das Ziel besteht darin, aufzuzeigen, dass die Relevanz der grünen Wirtschaft in technischen, dienstleistungsbezogenen, administrativen und kreativen Bereichen zu finden ist.</a:t>
            </a:r>
          </a:p>
        </p:txBody>
      </p:sp>
      <p:sp>
        <p:nvSpPr>
          <p:cNvPr id="4" name="Slide Number Placeholder 3">
            <a:extLst>
              <a:ext uri="{FF2B5EF4-FFF2-40B4-BE49-F238E27FC236}">
                <a16:creationId xmlns:a16="http://schemas.microsoft.com/office/drawing/2014/main" id="{ED1BA753-0555-F636-FC56-9CE20BD6F795}"/>
              </a:ext>
            </a:extLst>
          </p:cNvPr>
          <p:cNvSpPr>
            <a:spLocks noGrp="1"/>
          </p:cNvSpPr>
          <p:nvPr>
            <p:ph type="sldNum" sz="quarter" idx="5"/>
          </p:nvPr>
        </p:nvSpPr>
        <p:spPr/>
        <p:txBody>
          <a:bodyPr/>
          <a:lstStyle/>
          <a:p>
            <a:fld id="{C6CF91B0-25AB-4DFA-B184-293DD156034C}" type="slidenum">
              <a:rPr lang="el-GR" smtClean="0"/>
              <a:t>35</a:t>
            </a:fld>
            <a:endParaRPr lang="el-GR"/>
          </a:p>
        </p:txBody>
      </p:sp>
    </p:spTree>
    <p:extLst>
      <p:ext uri="{BB962C8B-B14F-4D97-AF65-F5344CB8AC3E}">
        <p14:creationId xmlns:p14="http://schemas.microsoft.com/office/powerpoint/2010/main" val="35829251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AD5C1-48A0-FDB4-C5A7-37F6D34BBF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D28001-47C2-009B-E041-DB840436B9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B8316B-3B88-AE10-3958-4080091B720B}"/>
              </a:ext>
            </a:extLst>
          </p:cNvPr>
          <p:cNvSpPr>
            <a:spLocks noGrp="1"/>
          </p:cNvSpPr>
          <p:nvPr>
            <p:ph type="body" idx="1"/>
          </p:nvPr>
        </p:nvSpPr>
        <p:spPr/>
        <p:txBody>
          <a:bodyPr/>
          <a:lstStyle/>
          <a:p>
            <a:r>
              <a:rPr lang="de-DE" dirty="0"/>
              <a:t>Erläutern Sie berufliche Laufbahnen.</a:t>
            </a:r>
          </a:p>
          <a:p>
            <a:endParaRPr lang="de-DE" dirty="0"/>
          </a:p>
          <a:p>
            <a:r>
              <a:rPr lang="de-DE" dirty="0"/>
              <a:t>Manche Lernende entscheiden sich vielleicht für einen spezialisierten „grünen“ Beruf. Andere ergänzen ihren bestehenden Beruf möglicherweise um „grüne“ Kompetenzen. Wieder andere übernehmen möglicherweise Aufgaben im Bereich der Nachhaltigkeitskoordination oder -berichterstattung.</a:t>
            </a:r>
          </a:p>
          <a:p>
            <a:endParaRPr lang="de-DE" dirty="0"/>
          </a:p>
          <a:p>
            <a:r>
              <a:rPr lang="de-DE" dirty="0"/>
              <a:t>Lehrende können den Lernenden verdeutlichen, dass Nachhaltigkeit Teil vieler beruflicher Laufbahnen sein kann und nicht nur ein einziger, eng gefasster Weg ist.</a:t>
            </a:r>
          </a:p>
          <a:p>
            <a:endParaRPr lang="de-DE" dirty="0"/>
          </a:p>
        </p:txBody>
      </p:sp>
      <p:sp>
        <p:nvSpPr>
          <p:cNvPr id="4" name="Slide Number Placeholder 3">
            <a:extLst>
              <a:ext uri="{FF2B5EF4-FFF2-40B4-BE49-F238E27FC236}">
                <a16:creationId xmlns:a16="http://schemas.microsoft.com/office/drawing/2014/main" id="{F7A81066-4407-17A6-812D-A4AD2C3DCFB2}"/>
              </a:ext>
            </a:extLst>
          </p:cNvPr>
          <p:cNvSpPr>
            <a:spLocks noGrp="1"/>
          </p:cNvSpPr>
          <p:nvPr>
            <p:ph type="sldNum" sz="quarter" idx="5"/>
          </p:nvPr>
        </p:nvSpPr>
        <p:spPr/>
        <p:txBody>
          <a:bodyPr/>
          <a:lstStyle/>
          <a:p>
            <a:fld id="{C6CF91B0-25AB-4DFA-B184-293DD156034C}" type="slidenum">
              <a:rPr lang="el-GR" smtClean="0"/>
              <a:t>36</a:t>
            </a:fld>
            <a:endParaRPr lang="el-GR"/>
          </a:p>
        </p:txBody>
      </p:sp>
    </p:spTree>
    <p:extLst>
      <p:ext uri="{BB962C8B-B14F-4D97-AF65-F5344CB8AC3E}">
        <p14:creationId xmlns:p14="http://schemas.microsoft.com/office/powerpoint/2010/main" val="28503424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82B38-4E3C-9087-0A47-D90D447994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9469D9-3C88-F411-0309-42672F7BD7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9B361B-EE18-C6A2-5EAB-49E00ECE73BC}"/>
              </a:ext>
            </a:extLst>
          </p:cNvPr>
          <p:cNvSpPr>
            <a:spLocks noGrp="1"/>
          </p:cNvSpPr>
          <p:nvPr>
            <p:ph type="body" idx="1"/>
          </p:nvPr>
        </p:nvSpPr>
        <p:spPr/>
        <p:txBody>
          <a:bodyPr/>
          <a:lstStyle/>
          <a:p>
            <a:r>
              <a:rPr lang="de-DE" dirty="0"/>
              <a:t>Führen Sie das Konzept des „gerechten Übergangs“ ein.</a:t>
            </a:r>
          </a:p>
          <a:p>
            <a:endParaRPr lang="de-DE" dirty="0"/>
          </a:p>
          <a:p>
            <a:r>
              <a:rPr lang="de-DE" dirty="0"/>
              <a:t>Erläutern Sie, dass der ökologische Wandel Chancen, aber auch Risiken mit sich bringt. Einige Branchen oder Arbeitnehmer könnten von Umbrüchen betroffen sein.</a:t>
            </a:r>
          </a:p>
          <a:p>
            <a:endParaRPr lang="de-DE" dirty="0"/>
          </a:p>
          <a:p>
            <a:r>
              <a:rPr lang="de-DE" dirty="0"/>
              <a:t>Die berufliche Bildung kann die Inklusion fördern, indem sie Weiterbildungs- und Umschulungsmaßnahmen sowie barrierefreie Bildungswege anbietet.</a:t>
            </a:r>
          </a:p>
          <a:p>
            <a:r>
              <a:rPr lang="de-DE" dirty="0"/>
              <a:t>Ermutigen Sie die Teilnehmenden, Lernende zu berücksichtigen, die möglicherweise zusätzliche Unterstützung benötigen, um Zugang zu ökologischen Chancen zu erhalten.</a:t>
            </a:r>
          </a:p>
          <a:p>
            <a:endParaRPr lang="de-DE" dirty="0"/>
          </a:p>
          <a:p>
            <a:r>
              <a:rPr lang="de-DE" dirty="0"/>
              <a:t>Quellenangabe: ILO – „gerechter Übergang“; </a:t>
            </a:r>
            <a:r>
              <a:rPr lang="de-DE" dirty="0" err="1"/>
              <a:t>Cedefop</a:t>
            </a:r>
            <a:r>
              <a:rPr lang="de-DE" dirty="0"/>
              <a:t> – Arbeit im Bereich ökologischer Kompetenzen.</a:t>
            </a:r>
          </a:p>
          <a:p>
            <a:endParaRPr lang="de-DE" dirty="0"/>
          </a:p>
        </p:txBody>
      </p:sp>
      <p:sp>
        <p:nvSpPr>
          <p:cNvPr id="4" name="Slide Number Placeholder 3">
            <a:extLst>
              <a:ext uri="{FF2B5EF4-FFF2-40B4-BE49-F238E27FC236}">
                <a16:creationId xmlns:a16="http://schemas.microsoft.com/office/drawing/2014/main" id="{171011B7-9E0A-6917-2C3A-40A15FF49E72}"/>
              </a:ext>
            </a:extLst>
          </p:cNvPr>
          <p:cNvSpPr>
            <a:spLocks noGrp="1"/>
          </p:cNvSpPr>
          <p:nvPr>
            <p:ph type="sldNum" sz="quarter" idx="5"/>
          </p:nvPr>
        </p:nvSpPr>
        <p:spPr/>
        <p:txBody>
          <a:bodyPr/>
          <a:lstStyle/>
          <a:p>
            <a:fld id="{C6CF91B0-25AB-4DFA-B184-293DD156034C}" type="slidenum">
              <a:rPr lang="el-GR" smtClean="0"/>
              <a:t>37</a:t>
            </a:fld>
            <a:endParaRPr lang="el-GR"/>
          </a:p>
        </p:txBody>
      </p:sp>
    </p:spTree>
    <p:extLst>
      <p:ext uri="{BB962C8B-B14F-4D97-AF65-F5344CB8AC3E}">
        <p14:creationId xmlns:p14="http://schemas.microsoft.com/office/powerpoint/2010/main" val="38465435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b="0" dirty="0"/>
              <a:t>Diese Fallstudienübung sollte parallel zu den anderen Fallstudien durchgeführt werden. Jede Gruppe bearbeitet nur einen Fall und stellt anschließend die wichtigsten Ergebnisse im Plenum vor.</a:t>
            </a:r>
          </a:p>
          <a:p>
            <a:endParaRPr lang="de-DE" b="0" dirty="0"/>
          </a:p>
          <a:p>
            <a:r>
              <a:rPr lang="de-DE" b="0" dirty="0"/>
              <a:t>Stellen Sie dies als erste Gruppenaufgabe im Rahmen der Fallstudien vor.</a:t>
            </a:r>
          </a:p>
          <a:p>
            <a:endParaRPr lang="de-DE" b="0" dirty="0"/>
          </a:p>
          <a:p>
            <a:r>
              <a:rPr lang="de-DE" b="0" dirty="0"/>
              <a:t>Erläutern Sie, dass Gebäudesanierung und Energieeffizienz nützliche Beispiele sind, da sie politische Prioritäten mit praktischen beruflichen Kompetenzen verbinden. Der Fall kann für die Bereiche Bauwesen, Installation, Gebäudetechnik, Facility Management, Energieberatung und Projektkoordination relevant sein.</a:t>
            </a:r>
          </a:p>
          <a:p>
            <a:endParaRPr lang="de-DE" b="0" dirty="0"/>
          </a:p>
          <a:p>
            <a:r>
              <a:rPr lang="de-DE" b="0" dirty="0"/>
              <a:t>Bitten Sie die Gruppe, sowohl technische als auch übergreifende Kompetenzen zu identifizieren. Beispiele hierfür sind das Verständnis von Dämmung, die Reduzierung von Energieverlusten, die Auswahl geeigneter Materialien, die Kommunikation mit Kunden, die Koordination von Sanierungsarbeiten, die Dokumentation von Standards oder sicheres Arbeiten.</a:t>
            </a:r>
          </a:p>
          <a:p>
            <a:endParaRPr lang="de-DE" b="0" dirty="0"/>
          </a:p>
          <a:p>
            <a:r>
              <a:rPr lang="de-DE" b="1" dirty="0"/>
              <a:t>Bildquelle</a:t>
            </a:r>
            <a:r>
              <a:rPr lang="de-DE" b="0" dirty="0"/>
              <a:t>:</a:t>
            </a:r>
          </a:p>
          <a:p>
            <a:r>
              <a:rPr lang="de-DE" b="0" dirty="0"/>
              <a:t>Bild erstellt mit Sora (KI-generiert) für das SUSTAIN-EU WP4 </a:t>
            </a:r>
            <a:r>
              <a:rPr lang="de-DE" b="0" dirty="0" err="1"/>
              <a:t>ToT</a:t>
            </a:r>
            <a:r>
              <a:rPr lang="de-DE" b="0" dirty="0"/>
              <a:t> CPD-Programm, Modul 3 „Einblicke in die grüne Wirtschaft und den Arbeitsmarkt“. Keine Inhalte von Dritten; keine identifizierbaren Personen oder Marken. Die Eingabeaufforderung ist in den Projektunterlagen archiviert.</a:t>
            </a:r>
          </a:p>
          <a:p>
            <a:endParaRPr lang="de-DE" b="0" dirty="0"/>
          </a:p>
          <a:p>
            <a:endParaRPr lang="de-DE" b="0" dirty="0"/>
          </a:p>
          <a:p>
            <a:r>
              <a:rPr lang="de-DE" b="0" dirty="0"/>
              <a:t>Die Gruppe sollte mit einer </a:t>
            </a:r>
            <a:r>
              <a:rPr lang="de-DE" b="0" dirty="0" err="1"/>
              <a:t>lernerorientierten</a:t>
            </a:r>
            <a:r>
              <a:rPr lang="de-DE" b="0" dirty="0"/>
              <a:t> Aktivität oder Frage abschließen, die eine Berufsbildnerin oder ein Berufsbildner nutzen könnte.</a:t>
            </a:r>
          </a:p>
          <a:p>
            <a:endParaRPr lang="de-DE" b="0" dirty="0"/>
          </a:p>
        </p:txBody>
      </p:sp>
      <p:sp>
        <p:nvSpPr>
          <p:cNvPr id="4" name="Slide Number Placeholder 3"/>
          <p:cNvSpPr>
            <a:spLocks noGrp="1"/>
          </p:cNvSpPr>
          <p:nvPr>
            <p:ph type="sldNum" sz="quarter" idx="5"/>
          </p:nvPr>
        </p:nvSpPr>
        <p:spPr/>
        <p:txBody>
          <a:bodyPr/>
          <a:lstStyle/>
          <a:p>
            <a:fld id="{C6CF91B0-25AB-4DFA-B184-293DD156034C}" type="slidenum">
              <a:rPr lang="el-GR" smtClean="0"/>
              <a:t>38</a:t>
            </a:fld>
            <a:endParaRPr lang="el-GR"/>
          </a:p>
        </p:txBody>
      </p:sp>
    </p:spTree>
    <p:extLst>
      <p:ext uri="{BB962C8B-B14F-4D97-AF65-F5344CB8AC3E}">
        <p14:creationId xmlns:p14="http://schemas.microsoft.com/office/powerpoint/2010/main" val="21744881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004BF-D2B2-D00D-A055-3003211E13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BA8D34-5938-8BCA-B88F-F07AE4CB3E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5E495B-3598-9F7B-FC07-703C4FD4E192}"/>
              </a:ext>
            </a:extLst>
          </p:cNvPr>
          <p:cNvSpPr>
            <a:spLocks noGrp="1"/>
          </p:cNvSpPr>
          <p:nvPr>
            <p:ph type="body" idx="1"/>
          </p:nvPr>
        </p:nvSpPr>
        <p:spPr/>
        <p:txBody>
          <a:bodyPr/>
          <a:lstStyle/>
          <a:p>
            <a:r>
              <a:rPr lang="de-DE" dirty="0"/>
              <a:t>Erläutern Sie den Fall.</a:t>
            </a:r>
          </a:p>
          <a:p>
            <a:endParaRPr lang="de-DE" dirty="0"/>
          </a:p>
          <a:p>
            <a:r>
              <a:rPr lang="de-DE" dirty="0"/>
              <a:t>Die „Renovation Wave“ zielt darauf ab, Gebäude zu sanieren und die Zahl der energetischen Sanierungen zu erhöhen.</a:t>
            </a:r>
          </a:p>
          <a:p>
            <a:endParaRPr lang="de-DE" dirty="0"/>
          </a:p>
          <a:p>
            <a:r>
              <a:rPr lang="de-DE" dirty="0"/>
              <a:t>Für die berufliche Bildung verbindet der Fall Klimaziele mit praktischen Fertigkeiten:</a:t>
            </a:r>
          </a:p>
          <a:p>
            <a:pPr marL="171450" indent="-171450">
              <a:buFont typeface="Arial" panose="020B0604020202020204" pitchFamily="34" charset="0"/>
              <a:buChar char="•"/>
            </a:pPr>
            <a:r>
              <a:rPr lang="de-DE" dirty="0"/>
              <a:t>Wärmedämmung </a:t>
            </a:r>
          </a:p>
          <a:p>
            <a:pPr marL="171450" indent="-171450">
              <a:buFont typeface="Arial" panose="020B0604020202020204" pitchFamily="34" charset="0"/>
              <a:buChar char="•"/>
            </a:pPr>
            <a:r>
              <a:rPr lang="de-DE" dirty="0"/>
              <a:t>Heizungsanlagen </a:t>
            </a:r>
          </a:p>
          <a:p>
            <a:pPr marL="171450" indent="-171450">
              <a:buFont typeface="Arial" panose="020B0604020202020204" pitchFamily="34" charset="0"/>
              <a:buChar char="•"/>
            </a:pPr>
            <a:r>
              <a:rPr lang="de-DE" dirty="0"/>
              <a:t>Energieeffizienz </a:t>
            </a:r>
          </a:p>
          <a:p>
            <a:pPr marL="171450" indent="-171450">
              <a:buFont typeface="Arial" panose="020B0604020202020204" pitchFamily="34" charset="0"/>
              <a:buChar char="•"/>
            </a:pPr>
            <a:r>
              <a:rPr lang="de-DE" dirty="0"/>
              <a:t>nachhaltige Materialien </a:t>
            </a:r>
          </a:p>
          <a:p>
            <a:pPr marL="171450" indent="-171450">
              <a:buFont typeface="Arial" panose="020B0604020202020204" pitchFamily="34" charset="0"/>
              <a:buChar char="•"/>
            </a:pPr>
            <a:r>
              <a:rPr lang="de-DE" dirty="0"/>
              <a:t>Projektkoordination </a:t>
            </a:r>
          </a:p>
          <a:p>
            <a:pPr marL="171450" indent="-171450">
              <a:buFont typeface="Arial" panose="020B0604020202020204" pitchFamily="34" charset="0"/>
              <a:buChar char="•"/>
            </a:pPr>
            <a:r>
              <a:rPr lang="de-DE" dirty="0"/>
              <a:t>Qualitätssicherung </a:t>
            </a:r>
          </a:p>
          <a:p>
            <a:endParaRPr lang="de-DE" dirty="0"/>
          </a:p>
          <a:p>
            <a:r>
              <a:rPr lang="de-DE" dirty="0"/>
              <a:t>Bitten Sie die Teilnehmenden, herauszufinden, welche Lernenden oder Ausbildungsgänge mit diesem Fall in Verbindung gebracht werden könnten.</a:t>
            </a:r>
          </a:p>
        </p:txBody>
      </p:sp>
      <p:sp>
        <p:nvSpPr>
          <p:cNvPr id="4" name="Slide Number Placeholder 3">
            <a:extLst>
              <a:ext uri="{FF2B5EF4-FFF2-40B4-BE49-F238E27FC236}">
                <a16:creationId xmlns:a16="http://schemas.microsoft.com/office/drawing/2014/main" id="{8043B4E6-089C-0979-CCB9-8BE4F736312F}"/>
              </a:ext>
            </a:extLst>
          </p:cNvPr>
          <p:cNvSpPr>
            <a:spLocks noGrp="1"/>
          </p:cNvSpPr>
          <p:nvPr>
            <p:ph type="sldNum" sz="quarter" idx="5"/>
          </p:nvPr>
        </p:nvSpPr>
        <p:spPr/>
        <p:txBody>
          <a:bodyPr/>
          <a:lstStyle/>
          <a:p>
            <a:fld id="{C6CF91B0-25AB-4DFA-B184-293DD156034C}" type="slidenum">
              <a:rPr lang="el-GR" smtClean="0"/>
              <a:t>39</a:t>
            </a:fld>
            <a:endParaRPr lang="el-GR"/>
          </a:p>
        </p:txBody>
      </p:sp>
    </p:spTree>
    <p:extLst>
      <p:ext uri="{BB962C8B-B14F-4D97-AF65-F5344CB8AC3E}">
        <p14:creationId xmlns:p14="http://schemas.microsoft.com/office/powerpoint/2010/main" val="622857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631D6-B461-5DD1-E507-897DF28685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FFDFA6-A248-EDB7-884E-7B626C68B9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966E4D-A979-1BDF-E00B-CAE54A394ACA}"/>
              </a:ext>
            </a:extLst>
          </p:cNvPr>
          <p:cNvSpPr>
            <a:spLocks noGrp="1"/>
          </p:cNvSpPr>
          <p:nvPr>
            <p:ph type="body" idx="1"/>
          </p:nvPr>
        </p:nvSpPr>
        <p:spPr/>
        <p:txBody>
          <a:bodyPr/>
          <a:lstStyle/>
          <a:p>
            <a:r>
              <a:rPr lang="de-DE" dirty="0"/>
              <a:t>Verwenden Sie diese Fragen für die Gruppenarbeit.</a:t>
            </a:r>
          </a:p>
          <a:p>
            <a:endParaRPr lang="de-DE" dirty="0"/>
          </a:p>
          <a:p>
            <a:r>
              <a:rPr lang="de-DE" dirty="0"/>
              <a:t>Ermutigen Sie die Teilnehmenden, aus der Perspektive einer Lehrkraft zu antworten: Was müssten die Lernenden verstehen und üben?</a:t>
            </a:r>
          </a:p>
          <a:p>
            <a:endParaRPr lang="de-DE" dirty="0"/>
          </a:p>
          <a:p>
            <a:r>
              <a:rPr lang="de-DE" dirty="0"/>
              <a:t>Bitten Sie sie, zwischen übergreifenden, berufsspezifischen und hochspezialisierten Kompetenzen zu unterscheiden.</a:t>
            </a:r>
          </a:p>
          <a:p>
            <a:endParaRPr lang="de-DE" dirty="0"/>
          </a:p>
          <a:p>
            <a:r>
              <a:rPr lang="de-DE" dirty="0"/>
              <a:t>Die letzte Frage fordert sie auf, den Fall auf den lokalen Kontext zu übertragen, was AR2 unterstützt: die Anpassung von Beispielen an lokale oder institutionelle Kontexte.</a:t>
            </a:r>
          </a:p>
          <a:p>
            <a:endParaRPr lang="de-DE" dirty="0"/>
          </a:p>
        </p:txBody>
      </p:sp>
      <p:sp>
        <p:nvSpPr>
          <p:cNvPr id="4" name="Slide Number Placeholder 3">
            <a:extLst>
              <a:ext uri="{FF2B5EF4-FFF2-40B4-BE49-F238E27FC236}">
                <a16:creationId xmlns:a16="http://schemas.microsoft.com/office/drawing/2014/main" id="{A2C92261-6463-B7EE-B37D-2F29598CE812}"/>
              </a:ext>
            </a:extLst>
          </p:cNvPr>
          <p:cNvSpPr>
            <a:spLocks noGrp="1"/>
          </p:cNvSpPr>
          <p:nvPr>
            <p:ph type="sldNum" sz="quarter" idx="5"/>
          </p:nvPr>
        </p:nvSpPr>
        <p:spPr/>
        <p:txBody>
          <a:bodyPr/>
          <a:lstStyle/>
          <a:p>
            <a:fld id="{C6CF91B0-25AB-4DFA-B184-293DD156034C}" type="slidenum">
              <a:rPr lang="el-GR" smtClean="0"/>
              <a:t>40</a:t>
            </a:fld>
            <a:endParaRPr lang="el-GR"/>
          </a:p>
        </p:txBody>
      </p:sp>
    </p:spTree>
    <p:extLst>
      <p:ext uri="{BB962C8B-B14F-4D97-AF65-F5344CB8AC3E}">
        <p14:creationId xmlns:p14="http://schemas.microsoft.com/office/powerpoint/2010/main" val="4007931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80A7D-C467-1B9A-F1BB-D0025536E4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8C90E5-3008-0ED1-8AAC-F8A6A29F91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5C48E8-8C98-C831-DCD8-84363B78097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0" dirty="0"/>
              <a:t>Diese Fallstudienübung sollte parallel zu den anderen Fallstudien durchgeführt werden. Jede Gruppe bearbeitet nur einen Fall und stellt anschließend die wichtigsten Ergebnisse im Plenum vor.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b="0" dirty="0"/>
              <a:t>Stellen Sie diesen Fall als Beispiel dafür vor, wie die Prinzipien der Kreislaufwirtschaft die Bereiche Fertigung, Reparatur, Design, Logistik, Einzelhandel und Kundenservice beeinflussen.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b="0" dirty="0"/>
              <a:t>Erläutern Sie, dass es bei der Kreislaufwirtschaft nicht nur um Recycling geht. Dazu können auch Reparatur, Wiederverwendung, Wiederaufarbeitung, nachhaltiges Design, Abfallvermeidung und die längere Nutzung von Produkten oder Materialien gehören.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b="0" dirty="0"/>
              <a:t>Bitten Sie die Gruppe, sich auf veränderte Arbeitsaufgaben zu konzentrieren. Zum Beispiel: prüfen, ob ein Produkt repariert werden kann, Materialien trennen, Kunden zur Wiederverwendung beraten, die Haltbarkeit von Produkten verbessern oder Materialflüsse dokumentieren.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t>Bildquelle</a:t>
            </a:r>
            <a:r>
              <a:rPr lang="de-DE" b="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b="0" dirty="0"/>
              <a:t>Bild erstellt mit Sora (KI-generiert) für das SUSTAIN-EU WP4 </a:t>
            </a:r>
            <a:r>
              <a:rPr lang="de-DE" b="0" dirty="0" err="1"/>
              <a:t>ToT</a:t>
            </a:r>
            <a:r>
              <a:rPr lang="de-DE" b="0" dirty="0"/>
              <a:t> CPD-Programm, Modul 3 „Einblicke in die grüne Wirtschaft und den Arbeitsmarkt“. Keine Inhalte von Dritten; keine identifizierbaren Personen oder Marken. Prompt in den Projektunterlagen archiviert.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b="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b="0" dirty="0"/>
              <a:t>Das Endergebnis sollte eine praktische Lernaktivität sein, die das Denken in Kreisläufen im Rahmen der beruflichen Bildung sichtbar macht.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0" dirty="0"/>
          </a:p>
        </p:txBody>
      </p:sp>
      <p:sp>
        <p:nvSpPr>
          <p:cNvPr id="4" name="Slide Number Placeholder 3">
            <a:extLst>
              <a:ext uri="{FF2B5EF4-FFF2-40B4-BE49-F238E27FC236}">
                <a16:creationId xmlns:a16="http://schemas.microsoft.com/office/drawing/2014/main" id="{45F1C3FB-0A1E-696E-720F-40EA6797D60D}"/>
              </a:ext>
            </a:extLst>
          </p:cNvPr>
          <p:cNvSpPr>
            <a:spLocks noGrp="1"/>
          </p:cNvSpPr>
          <p:nvPr>
            <p:ph type="sldNum" sz="quarter" idx="5"/>
          </p:nvPr>
        </p:nvSpPr>
        <p:spPr/>
        <p:txBody>
          <a:bodyPr/>
          <a:lstStyle/>
          <a:p>
            <a:fld id="{C6CF91B0-25AB-4DFA-B184-293DD156034C}" type="slidenum">
              <a:rPr lang="el-GR" smtClean="0"/>
              <a:t>41</a:t>
            </a:fld>
            <a:endParaRPr lang="el-GR"/>
          </a:p>
        </p:txBody>
      </p:sp>
    </p:spTree>
    <p:extLst>
      <p:ext uri="{BB962C8B-B14F-4D97-AF65-F5344CB8AC3E}">
        <p14:creationId xmlns:p14="http://schemas.microsoft.com/office/powerpoint/2010/main" val="23072013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943CE-E6C9-C05B-7DFB-0B1661E832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CEB5EA-5F85-2F6C-E756-C9333C7A41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7438DF-7797-BC55-6556-337CC2AB637B}"/>
              </a:ext>
            </a:extLst>
          </p:cNvPr>
          <p:cNvSpPr>
            <a:spLocks noGrp="1"/>
          </p:cNvSpPr>
          <p:nvPr>
            <p:ph type="body" idx="1"/>
          </p:nvPr>
        </p:nvSpPr>
        <p:spPr/>
        <p:txBody>
          <a:bodyPr/>
          <a:lstStyle/>
          <a:p>
            <a:r>
              <a:rPr lang="de-DE" dirty="0"/>
              <a:t>Erläutern Sie den Fall.</a:t>
            </a:r>
          </a:p>
          <a:p>
            <a:endParaRPr lang="de-DE" dirty="0"/>
          </a:p>
          <a:p>
            <a:r>
              <a:rPr lang="de-DE" dirty="0"/>
              <a:t>Die Kreislaufwirtschaft wendet sich von der „Nehmen-Herstellen-Entsorgen“-Denkweise ab und zielt darauf ab, den Wert von Produkten und Materialien länger zu erhalten.</a:t>
            </a:r>
          </a:p>
          <a:p>
            <a:endParaRPr lang="de-DE" dirty="0"/>
          </a:p>
          <a:p>
            <a:r>
              <a:rPr lang="de-DE" dirty="0"/>
              <a:t>Dies wirkt sich auf die Fertigung, das Design, die Reparatur, die Logistik, den Einzelhandel und den Kundenservice aus.</a:t>
            </a:r>
          </a:p>
          <a:p>
            <a:endParaRPr lang="de-DE" dirty="0"/>
          </a:p>
          <a:p>
            <a:r>
              <a:rPr lang="de-DE" dirty="0"/>
              <a:t>Lehrende können diesen Fall nutzen, um über Ressourceneffizienz, Abfallvermeidung und neue Geschäftsmodelle zu diskutieren.</a:t>
            </a:r>
          </a:p>
          <a:p>
            <a:endParaRPr lang="de-DE" dirty="0"/>
          </a:p>
        </p:txBody>
      </p:sp>
      <p:sp>
        <p:nvSpPr>
          <p:cNvPr id="4" name="Slide Number Placeholder 3">
            <a:extLst>
              <a:ext uri="{FF2B5EF4-FFF2-40B4-BE49-F238E27FC236}">
                <a16:creationId xmlns:a16="http://schemas.microsoft.com/office/drawing/2014/main" id="{0173919F-C6CD-C991-D4A7-526471EAE3C5}"/>
              </a:ext>
            </a:extLst>
          </p:cNvPr>
          <p:cNvSpPr>
            <a:spLocks noGrp="1"/>
          </p:cNvSpPr>
          <p:nvPr>
            <p:ph type="sldNum" sz="quarter" idx="5"/>
          </p:nvPr>
        </p:nvSpPr>
        <p:spPr/>
        <p:txBody>
          <a:bodyPr/>
          <a:lstStyle/>
          <a:p>
            <a:fld id="{C6CF91B0-25AB-4DFA-B184-293DD156034C}" type="slidenum">
              <a:rPr lang="el-GR" smtClean="0"/>
              <a:t>42</a:t>
            </a:fld>
            <a:endParaRPr lang="el-GR"/>
          </a:p>
        </p:txBody>
      </p:sp>
    </p:spTree>
    <p:extLst>
      <p:ext uri="{BB962C8B-B14F-4D97-AF65-F5344CB8AC3E}">
        <p14:creationId xmlns:p14="http://schemas.microsoft.com/office/powerpoint/2010/main" val="21925617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61463-DA2A-B7B5-5940-92E911AEF3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59DA43-419C-2C04-306D-F4A37A4971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4B5628-9A5A-31E4-EBE8-FF16368E6DBE}"/>
              </a:ext>
            </a:extLst>
          </p:cNvPr>
          <p:cNvSpPr>
            <a:spLocks noGrp="1"/>
          </p:cNvSpPr>
          <p:nvPr>
            <p:ph type="body" idx="1"/>
          </p:nvPr>
        </p:nvSpPr>
        <p:spPr/>
        <p:txBody>
          <a:bodyPr/>
          <a:lstStyle/>
          <a:p>
            <a:r>
              <a:rPr lang="de-DE" dirty="0"/>
              <a:t>Nutzen Sie diese Reflexionsfragen für die Gruppenarbeit.</a:t>
            </a:r>
          </a:p>
          <a:p>
            <a:endParaRPr lang="de-DE" dirty="0"/>
          </a:p>
          <a:p>
            <a:r>
              <a:rPr lang="de-DE" dirty="0"/>
              <a:t>Bitten Sie die Teilnehmenden, Folgendes zu identifizieren:</a:t>
            </a:r>
          </a:p>
          <a:p>
            <a:endParaRPr lang="de-DE" dirty="0"/>
          </a:p>
          <a:p>
            <a:pPr marL="171450" indent="-171450">
              <a:buFont typeface="Arial" panose="020B0604020202020204" pitchFamily="34" charset="0"/>
              <a:buChar char="•"/>
            </a:pPr>
            <a:r>
              <a:rPr lang="de-DE" dirty="0"/>
              <a:t>das Problem </a:t>
            </a:r>
          </a:p>
          <a:p>
            <a:pPr marL="171450" indent="-171450">
              <a:buFont typeface="Arial" panose="020B0604020202020204" pitchFamily="34" charset="0"/>
              <a:buChar char="•"/>
            </a:pPr>
            <a:r>
              <a:rPr lang="de-DE" dirty="0"/>
              <a:t>die veränderten Arbeitsaufgaben </a:t>
            </a:r>
          </a:p>
          <a:p>
            <a:pPr marL="171450" indent="-171450">
              <a:buFont typeface="Arial" panose="020B0604020202020204" pitchFamily="34" charset="0"/>
              <a:buChar char="•"/>
            </a:pPr>
            <a:r>
              <a:rPr lang="de-DE" dirty="0"/>
              <a:t>die Lernmöglichkeit </a:t>
            </a:r>
          </a:p>
          <a:p>
            <a:endParaRPr lang="de-DE" dirty="0"/>
          </a:p>
          <a:p>
            <a:r>
              <a:rPr lang="de-DE" dirty="0"/>
              <a:t>Ermutigen Sie sie, sich praktische Aktivitäten auszudenken, wie beispielsweise die Neugestaltung eines Produkts im Hinblick auf dessen Reparatur, den Vergleich von Einweg- und Mehrwegoptionen oder die Planung eines Arbeitsablaufs für Reparatur und Wartung.</a:t>
            </a:r>
          </a:p>
          <a:p>
            <a:endParaRPr lang="de-DE" dirty="0"/>
          </a:p>
        </p:txBody>
      </p:sp>
      <p:sp>
        <p:nvSpPr>
          <p:cNvPr id="4" name="Slide Number Placeholder 3">
            <a:extLst>
              <a:ext uri="{FF2B5EF4-FFF2-40B4-BE49-F238E27FC236}">
                <a16:creationId xmlns:a16="http://schemas.microsoft.com/office/drawing/2014/main" id="{50786C77-D861-BE99-0042-04417BC30D50}"/>
              </a:ext>
            </a:extLst>
          </p:cNvPr>
          <p:cNvSpPr>
            <a:spLocks noGrp="1"/>
          </p:cNvSpPr>
          <p:nvPr>
            <p:ph type="sldNum" sz="quarter" idx="5"/>
          </p:nvPr>
        </p:nvSpPr>
        <p:spPr/>
        <p:txBody>
          <a:bodyPr/>
          <a:lstStyle/>
          <a:p>
            <a:fld id="{C6CF91B0-25AB-4DFA-B184-293DD156034C}" type="slidenum">
              <a:rPr lang="el-GR" smtClean="0"/>
              <a:t>43</a:t>
            </a:fld>
            <a:endParaRPr lang="el-GR"/>
          </a:p>
        </p:txBody>
      </p:sp>
    </p:spTree>
    <p:extLst>
      <p:ext uri="{BB962C8B-B14F-4D97-AF65-F5344CB8AC3E}">
        <p14:creationId xmlns:p14="http://schemas.microsoft.com/office/powerpoint/2010/main" val="37322340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72DD8C-2C53-FEFB-01C6-23F612EA3D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FB9F21-A096-FF26-8B4A-120F9CE7DB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C9DC52-945A-F86C-5AB5-C1756674608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0" dirty="0"/>
              <a:t>Diese Fallstudienübung sollte parallel zu den anderen Fallstudien durchgeführt werden. Jede Gruppe bearbeitet nur einen Fall und stellt anschließend die wichtigsten Ergebnisse im Plenum vor.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b="0" dirty="0"/>
              <a:t>Stellen Sie diesen Fall als Beispiel für „grüne“ Kompetenzen in Dienstleistungsberufen vor.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b="0" dirty="0"/>
              <a:t>Erläutern Sie, dass Nachhaltigkeit im Tourismus und bei lokalen Dienstleistungen nicht nur technischer Natur ist. Sie umfasst auch Kommunikation, Planung, Kundenberatung, lokale Beschaffung, Abfallvermeidung, Mobilitätsentscheidungen, Energieverbrauch und die Zusammenarbeit mit lokalen Gemeinschaften.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b="0" dirty="0"/>
              <a:t>Bitten Sie die Gruppe, sowohl übergreifende als auch berufsspezifische „grüne“ Kompetenzen zu identifizieren. Zum Beispiel: Besuchern nachhaltige Optionen erklären, Einwegmaterialien reduzieren, lokale Lieferketten planen, Abfall verwalten oder verantwortungsbewusstes Verhalten der Besucher fördern.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b="0" dirty="0"/>
              <a:t>Die Gruppe soll eine Lernaktivität oder eine Anleitung zur Kundenberatung vorbereiten, die in einem Berufsbildungsunterricht oder einer Schulung eingesetzt werden könnte.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t>Bildquelle</a:t>
            </a:r>
            <a:r>
              <a:rPr lang="de-DE" b="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b="0" dirty="0"/>
              <a:t>Mit Sora erstelltes Bild (KI-generiert) für das SUSTAIN-EU WP4 </a:t>
            </a:r>
            <a:r>
              <a:rPr lang="de-DE" b="0" dirty="0" err="1"/>
              <a:t>ToT</a:t>
            </a:r>
            <a:r>
              <a:rPr lang="de-DE" b="0" dirty="0"/>
              <a:t> CPD-Programm, Modul 3 „Einblicke in die grüne Wirtschaft und den Arbeitsmarkt“. Keine Inhalte von Dritten; keine identifizierbaren Personen oder Marken. Anleitung in den Projektunterlagen archiviert.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0" dirty="0"/>
          </a:p>
        </p:txBody>
      </p:sp>
      <p:sp>
        <p:nvSpPr>
          <p:cNvPr id="4" name="Slide Number Placeholder 3">
            <a:extLst>
              <a:ext uri="{FF2B5EF4-FFF2-40B4-BE49-F238E27FC236}">
                <a16:creationId xmlns:a16="http://schemas.microsoft.com/office/drawing/2014/main" id="{069383FC-6306-1EC0-3EF1-FD4EE3AA6CCF}"/>
              </a:ext>
            </a:extLst>
          </p:cNvPr>
          <p:cNvSpPr>
            <a:spLocks noGrp="1"/>
          </p:cNvSpPr>
          <p:nvPr>
            <p:ph type="sldNum" sz="quarter" idx="5"/>
          </p:nvPr>
        </p:nvSpPr>
        <p:spPr/>
        <p:txBody>
          <a:bodyPr/>
          <a:lstStyle/>
          <a:p>
            <a:fld id="{C6CF91B0-25AB-4DFA-B184-293DD156034C}" type="slidenum">
              <a:rPr lang="el-GR" smtClean="0"/>
              <a:t>44</a:t>
            </a:fld>
            <a:endParaRPr lang="el-GR"/>
          </a:p>
        </p:txBody>
      </p:sp>
    </p:spTree>
    <p:extLst>
      <p:ext uri="{BB962C8B-B14F-4D97-AF65-F5344CB8AC3E}">
        <p14:creationId xmlns:p14="http://schemas.microsoft.com/office/powerpoint/2010/main" val="38164332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69050-B211-C39B-A3E2-9ABBFD0A5F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37DF5D-E5C6-BB37-4CF4-EABA60843C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60372C-63BB-0A6A-D7C5-2737FB08ABE5}"/>
              </a:ext>
            </a:extLst>
          </p:cNvPr>
          <p:cNvSpPr>
            <a:spLocks noGrp="1"/>
          </p:cNvSpPr>
          <p:nvPr>
            <p:ph type="body" idx="1"/>
          </p:nvPr>
        </p:nvSpPr>
        <p:spPr/>
        <p:txBody>
          <a:bodyPr/>
          <a:lstStyle/>
          <a:p>
            <a:r>
              <a:rPr lang="de-DE" dirty="0"/>
              <a:t>Erläutern Sie den Fall.</a:t>
            </a:r>
          </a:p>
          <a:p>
            <a:endParaRPr lang="de-DE" dirty="0"/>
          </a:p>
          <a:p>
            <a:r>
              <a:rPr lang="de-DE" dirty="0"/>
              <a:t>Tourismus und lokale Dienstleistungen umfassen die Bereiche Energie, Mobilität, Ernährung, Abfall, Kultur, Kommunikation und Auswirkungen auf die Gemeinschaft.</a:t>
            </a:r>
          </a:p>
          <a:p>
            <a:endParaRPr lang="de-DE" dirty="0"/>
          </a:p>
          <a:p>
            <a:r>
              <a:rPr lang="de-DE" dirty="0"/>
              <a:t>Zu den „grünen“ Kompetenzen können hier gehören:</a:t>
            </a:r>
          </a:p>
          <a:p>
            <a:pPr marL="171450" indent="-171450">
              <a:buFont typeface="Arial" panose="020B0604020202020204" pitchFamily="34" charset="0"/>
              <a:buChar char="•"/>
            </a:pPr>
            <a:r>
              <a:rPr lang="de-DE" dirty="0"/>
              <a:t>Planung </a:t>
            </a:r>
          </a:p>
          <a:p>
            <a:pPr marL="171450" indent="-171450">
              <a:buFont typeface="Arial" panose="020B0604020202020204" pitchFamily="34" charset="0"/>
              <a:buChar char="•"/>
            </a:pPr>
            <a:r>
              <a:rPr lang="de-DE" dirty="0"/>
              <a:t>Kundenkommunikation </a:t>
            </a:r>
          </a:p>
          <a:p>
            <a:pPr marL="171450" indent="-171450">
              <a:buFont typeface="Arial" panose="020B0604020202020204" pitchFamily="34" charset="0"/>
              <a:buChar char="•"/>
            </a:pPr>
            <a:r>
              <a:rPr lang="de-DE" dirty="0"/>
              <a:t>Ressourcenbewusstsein </a:t>
            </a:r>
          </a:p>
          <a:p>
            <a:pPr marL="171450" indent="-171450">
              <a:buFont typeface="Arial" panose="020B0604020202020204" pitchFamily="34" charset="0"/>
              <a:buChar char="•"/>
            </a:pPr>
            <a:r>
              <a:rPr lang="de-DE" dirty="0"/>
              <a:t>Zusammenarbeit </a:t>
            </a:r>
          </a:p>
          <a:p>
            <a:pPr marL="171450" indent="-171450">
              <a:buFont typeface="Arial" panose="020B0604020202020204" pitchFamily="34" charset="0"/>
              <a:buChar char="•"/>
            </a:pPr>
            <a:r>
              <a:rPr lang="de-DE" dirty="0"/>
              <a:t>verantwortungsvolle Entscheidungsfindung </a:t>
            </a:r>
          </a:p>
          <a:p>
            <a:endParaRPr lang="de-DE" dirty="0"/>
          </a:p>
          <a:p>
            <a:r>
              <a:rPr lang="de-DE" dirty="0"/>
              <a:t>Dies hilft Lehrenden aus dienstleistungsbezogenen Bereichen der beruflichen Bildung, die Relevanz des Moduls zu erkennen.</a:t>
            </a:r>
          </a:p>
          <a:p>
            <a:endParaRPr lang="de-DE" dirty="0"/>
          </a:p>
        </p:txBody>
      </p:sp>
      <p:sp>
        <p:nvSpPr>
          <p:cNvPr id="4" name="Slide Number Placeholder 3">
            <a:extLst>
              <a:ext uri="{FF2B5EF4-FFF2-40B4-BE49-F238E27FC236}">
                <a16:creationId xmlns:a16="http://schemas.microsoft.com/office/drawing/2014/main" id="{7901E7F3-E24E-02E0-4C48-C1FD61C04F73}"/>
              </a:ext>
            </a:extLst>
          </p:cNvPr>
          <p:cNvSpPr>
            <a:spLocks noGrp="1"/>
          </p:cNvSpPr>
          <p:nvPr>
            <p:ph type="sldNum" sz="quarter" idx="5"/>
          </p:nvPr>
        </p:nvSpPr>
        <p:spPr/>
        <p:txBody>
          <a:bodyPr/>
          <a:lstStyle/>
          <a:p>
            <a:fld id="{C6CF91B0-25AB-4DFA-B184-293DD156034C}" type="slidenum">
              <a:rPr lang="el-GR" smtClean="0"/>
              <a:t>45</a:t>
            </a:fld>
            <a:endParaRPr lang="el-GR"/>
          </a:p>
        </p:txBody>
      </p:sp>
    </p:spTree>
    <p:extLst>
      <p:ext uri="{BB962C8B-B14F-4D97-AF65-F5344CB8AC3E}">
        <p14:creationId xmlns:p14="http://schemas.microsoft.com/office/powerpoint/2010/main" val="12178163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6DAAB-615D-F817-E555-698BE7DF2F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3BC546-1ECD-979B-073F-E71AC3DF3B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47F02A-5579-D0FE-A6F6-7E79BF1BF5E6}"/>
              </a:ext>
            </a:extLst>
          </p:cNvPr>
          <p:cNvSpPr>
            <a:spLocks noGrp="1"/>
          </p:cNvSpPr>
          <p:nvPr>
            <p:ph type="body" idx="1"/>
          </p:nvPr>
        </p:nvSpPr>
        <p:spPr/>
        <p:txBody>
          <a:bodyPr/>
          <a:lstStyle/>
          <a:p>
            <a:r>
              <a:rPr lang="de-DE" dirty="0"/>
              <a:t>Erläutern Sie das Szenario.</a:t>
            </a:r>
          </a:p>
          <a:p>
            <a:endParaRPr lang="de-DE" dirty="0"/>
          </a:p>
          <a:p>
            <a:r>
              <a:rPr lang="de-DE" dirty="0"/>
              <a:t>Ein Tourismusanbieter möchte die Umweltbelastung verringern und gleichzeitig das Besuchererlebnis verbessern.</a:t>
            </a:r>
          </a:p>
          <a:p>
            <a:endParaRPr lang="de-DE" dirty="0"/>
          </a:p>
          <a:p>
            <a:r>
              <a:rPr lang="de-DE" dirty="0"/>
              <a:t>Weisen Sie die Teilnehmenden darauf hin, dass einige Maßnahmen technischer Natur sind, wie beispielsweise Energieeffizienz, während andere organisatorischer oder kommunikativer Art sind, wie beispielsweise die Erläuterung nachhaltiger Optionen gegenüber den Besuchern.</a:t>
            </a:r>
          </a:p>
          <a:p>
            <a:endParaRPr lang="de-DE" dirty="0"/>
          </a:p>
          <a:p>
            <a:r>
              <a:rPr lang="de-DE" dirty="0"/>
              <a:t>Dies erweitert das Verständnis von „grünen Kompetenzen“.</a:t>
            </a:r>
          </a:p>
          <a:p>
            <a:endParaRPr lang="de-DE" dirty="0"/>
          </a:p>
        </p:txBody>
      </p:sp>
      <p:sp>
        <p:nvSpPr>
          <p:cNvPr id="4" name="Slide Number Placeholder 3">
            <a:extLst>
              <a:ext uri="{FF2B5EF4-FFF2-40B4-BE49-F238E27FC236}">
                <a16:creationId xmlns:a16="http://schemas.microsoft.com/office/drawing/2014/main" id="{CF280E21-AE35-D811-DB85-EB8CDEBBEA47}"/>
              </a:ext>
            </a:extLst>
          </p:cNvPr>
          <p:cNvSpPr>
            <a:spLocks noGrp="1"/>
          </p:cNvSpPr>
          <p:nvPr>
            <p:ph type="sldNum" sz="quarter" idx="5"/>
          </p:nvPr>
        </p:nvSpPr>
        <p:spPr/>
        <p:txBody>
          <a:bodyPr/>
          <a:lstStyle/>
          <a:p>
            <a:fld id="{C6CF91B0-25AB-4DFA-B184-293DD156034C}" type="slidenum">
              <a:rPr lang="el-GR" smtClean="0"/>
              <a:t>46</a:t>
            </a:fld>
            <a:endParaRPr lang="el-GR"/>
          </a:p>
        </p:txBody>
      </p:sp>
    </p:spTree>
    <p:extLst>
      <p:ext uri="{BB962C8B-B14F-4D97-AF65-F5344CB8AC3E}">
        <p14:creationId xmlns:p14="http://schemas.microsoft.com/office/powerpoint/2010/main" val="300638765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39210-99FB-1546-EC92-979C2A3E2D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B4F02D-5D01-FE23-45BD-7A50B4F853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713466-6B85-12C0-6710-111ABE77A47F}"/>
              </a:ext>
            </a:extLst>
          </p:cNvPr>
          <p:cNvSpPr>
            <a:spLocks noGrp="1"/>
          </p:cNvSpPr>
          <p:nvPr>
            <p:ph type="body" idx="1"/>
          </p:nvPr>
        </p:nvSpPr>
        <p:spPr/>
        <p:txBody>
          <a:bodyPr/>
          <a:lstStyle/>
          <a:p>
            <a:r>
              <a:rPr lang="de-DE" dirty="0"/>
              <a:t>Verwenden Sie diese Folie, um den Fall mit Modul 3 zu verknüpfen.</a:t>
            </a:r>
          </a:p>
          <a:p>
            <a:endParaRPr lang="de-DE" dirty="0"/>
          </a:p>
          <a:p>
            <a:r>
              <a:rPr lang="de-DE" dirty="0"/>
              <a:t>Heben Sie hervor, dass „grüne Kompetenzen“ nicht nur für Ingenieure oder Umweltexperten wichtig sind.</a:t>
            </a:r>
          </a:p>
          <a:p>
            <a:endParaRPr lang="de-DE" dirty="0"/>
          </a:p>
          <a:p>
            <a:r>
              <a:rPr lang="de-DE" dirty="0"/>
              <a:t>Auch im Dienstleistungsbereich sind Kenntnisse in den Bereichen Nachhaltigkeit, Kommunikation und Entscheidungsfindung gefragt.</a:t>
            </a:r>
          </a:p>
          <a:p>
            <a:endParaRPr lang="de-DE" dirty="0"/>
          </a:p>
          <a:p>
            <a:r>
              <a:rPr lang="de-DE" dirty="0"/>
              <a:t>Dieser Fall hilft Lehrenden dabei, die Relevanz „grüner“ Berufe in den Bereichen Gastgewerbe, Tourismus, Einzelhandel, Verkehr und lokale Dienstleistungen zu erörtern.</a:t>
            </a:r>
          </a:p>
          <a:p>
            <a:endParaRPr lang="de-DE" dirty="0"/>
          </a:p>
        </p:txBody>
      </p:sp>
      <p:sp>
        <p:nvSpPr>
          <p:cNvPr id="4" name="Slide Number Placeholder 3">
            <a:extLst>
              <a:ext uri="{FF2B5EF4-FFF2-40B4-BE49-F238E27FC236}">
                <a16:creationId xmlns:a16="http://schemas.microsoft.com/office/drawing/2014/main" id="{77B12CFF-FEB1-EBF1-2B36-2D763B8E91E8}"/>
              </a:ext>
            </a:extLst>
          </p:cNvPr>
          <p:cNvSpPr>
            <a:spLocks noGrp="1"/>
          </p:cNvSpPr>
          <p:nvPr>
            <p:ph type="sldNum" sz="quarter" idx="5"/>
          </p:nvPr>
        </p:nvSpPr>
        <p:spPr/>
        <p:txBody>
          <a:bodyPr/>
          <a:lstStyle/>
          <a:p>
            <a:fld id="{C6CF91B0-25AB-4DFA-B184-293DD156034C}" type="slidenum">
              <a:rPr lang="el-GR" smtClean="0"/>
              <a:t>47</a:t>
            </a:fld>
            <a:endParaRPr lang="el-GR"/>
          </a:p>
        </p:txBody>
      </p:sp>
    </p:spTree>
    <p:extLst>
      <p:ext uri="{BB962C8B-B14F-4D97-AF65-F5344CB8AC3E}">
        <p14:creationId xmlns:p14="http://schemas.microsoft.com/office/powerpoint/2010/main" val="28150965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E4654-5D9F-3FF1-8EEF-3946115DB6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A45D31-96BF-F4E1-B9B3-F1A2AF4470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DB9D76-326A-F31D-427C-1A8DCF5A74F2}"/>
              </a:ext>
            </a:extLst>
          </p:cNvPr>
          <p:cNvSpPr>
            <a:spLocks noGrp="1"/>
          </p:cNvSpPr>
          <p:nvPr>
            <p:ph type="body" idx="1"/>
          </p:nvPr>
        </p:nvSpPr>
        <p:spPr/>
        <p:txBody>
          <a:bodyPr/>
          <a:lstStyle/>
          <a:p>
            <a:r>
              <a:rPr lang="de-DE" dirty="0"/>
              <a:t>Verwenden Sie die Fragen für die Gruppenarbeit an der Fallstudie.</a:t>
            </a:r>
          </a:p>
          <a:p>
            <a:endParaRPr lang="de-DE" dirty="0"/>
          </a:p>
          <a:p>
            <a:r>
              <a:rPr lang="de-DE" dirty="0"/>
              <a:t>Bitten Sie die Teilnehmenden, mindestens eine übergreifende und eine berufsspezifische Kompetenz zu identifizieren.</a:t>
            </a:r>
          </a:p>
          <a:p>
            <a:endParaRPr lang="de-DE" dirty="0"/>
          </a:p>
          <a:p>
            <a:r>
              <a:rPr lang="de-DE" dirty="0"/>
              <a:t>Bitten Sie sie anschließend, eine Lernaktivität zu entwickeln.</a:t>
            </a:r>
          </a:p>
          <a:p>
            <a:endParaRPr lang="de-DE" dirty="0"/>
          </a:p>
          <a:p>
            <a:r>
              <a:rPr lang="de-DE" dirty="0"/>
              <a:t>Dadurch bleibt die Aktivität praxisnah und unterrichtsbezogen, während gleichzeitig sichergestellt wird, dass die Teilnehmenden die Inhalte der Fallstudie verinnerlichen.</a:t>
            </a:r>
          </a:p>
          <a:p>
            <a:endParaRPr lang="de-DE" dirty="0"/>
          </a:p>
        </p:txBody>
      </p:sp>
      <p:sp>
        <p:nvSpPr>
          <p:cNvPr id="4" name="Slide Number Placeholder 3">
            <a:extLst>
              <a:ext uri="{FF2B5EF4-FFF2-40B4-BE49-F238E27FC236}">
                <a16:creationId xmlns:a16="http://schemas.microsoft.com/office/drawing/2014/main" id="{742763A5-AE41-2EA6-03C4-EB25469478D1}"/>
              </a:ext>
            </a:extLst>
          </p:cNvPr>
          <p:cNvSpPr>
            <a:spLocks noGrp="1"/>
          </p:cNvSpPr>
          <p:nvPr>
            <p:ph type="sldNum" sz="quarter" idx="5"/>
          </p:nvPr>
        </p:nvSpPr>
        <p:spPr/>
        <p:txBody>
          <a:bodyPr/>
          <a:lstStyle/>
          <a:p>
            <a:fld id="{C6CF91B0-25AB-4DFA-B184-293DD156034C}" type="slidenum">
              <a:rPr lang="el-GR" smtClean="0"/>
              <a:t>48</a:t>
            </a:fld>
            <a:endParaRPr lang="el-GR"/>
          </a:p>
        </p:txBody>
      </p:sp>
    </p:spTree>
    <p:extLst>
      <p:ext uri="{BB962C8B-B14F-4D97-AF65-F5344CB8AC3E}">
        <p14:creationId xmlns:p14="http://schemas.microsoft.com/office/powerpoint/2010/main" val="34018551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Nutzen Sie diese Folie, um die Teilnehmenden von der Gruppenarbeit zur individuellen Reflexion zu führen.</a:t>
            </a:r>
          </a:p>
          <a:p>
            <a:endParaRPr lang="de-DE" dirty="0"/>
          </a:p>
          <a:p>
            <a:r>
              <a:rPr lang="de-DE" dirty="0"/>
              <a:t>Erklären Sie, dass Arbeitsblatt 6 ihnen dabei hilft, das im Modul Gelernte zu festigen. Der Schwerpunkt liegt auf der praktischen Umsetzung in ihrem eigenen Unterrichts- oder Schulungskontext.</a:t>
            </a:r>
          </a:p>
          <a:p>
            <a:endParaRPr lang="de-DE" dirty="0"/>
          </a:p>
          <a:p>
            <a:r>
              <a:rPr lang="de-DE" dirty="0"/>
              <a:t>Bitten Sie die Teilnehmenden, kurze, konkrete Antworten zu verfassen. Sie müssen keine langen Absätze schreiben. Die Reflexion soll ihnen helfen, herauszufinden, was sie sofort anwenden können und was sie möglicherweise noch anpassen müssen.</a:t>
            </a:r>
          </a:p>
          <a:p>
            <a:endParaRPr lang="de-DE" dirty="0"/>
          </a:p>
          <a:p>
            <a:r>
              <a:rPr lang="de-DE" dirty="0"/>
              <a:t>Erinnern Sie die Teilnehmenden daran, dass diese Reflexion ihr Trainer-Portfolio unterstützen kann, insbesondere den Abschnitt über lokale Anpassung und Relevanz für die Lernenden.</a:t>
            </a:r>
          </a:p>
          <a:p>
            <a:endParaRPr lang="de-DE" dirty="0"/>
          </a:p>
        </p:txBody>
      </p:sp>
      <p:sp>
        <p:nvSpPr>
          <p:cNvPr id="4" name="Slide Number Placeholder 3"/>
          <p:cNvSpPr>
            <a:spLocks noGrp="1"/>
          </p:cNvSpPr>
          <p:nvPr>
            <p:ph type="sldNum" sz="quarter" idx="5"/>
          </p:nvPr>
        </p:nvSpPr>
        <p:spPr/>
        <p:txBody>
          <a:bodyPr/>
          <a:lstStyle/>
          <a:p>
            <a:fld id="{C6CF91B0-25AB-4DFA-B184-293DD156034C}" type="slidenum">
              <a:rPr lang="el-GR" smtClean="0"/>
              <a:t>49</a:t>
            </a:fld>
            <a:endParaRPr lang="el-GR"/>
          </a:p>
        </p:txBody>
      </p:sp>
    </p:spTree>
    <p:extLst>
      <p:ext uri="{BB962C8B-B14F-4D97-AF65-F5344CB8AC3E}">
        <p14:creationId xmlns:p14="http://schemas.microsoft.com/office/powerpoint/2010/main" val="36249244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3B359-7613-8813-4465-AE8763A3BF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E78A05-2F1B-7F67-731A-542D27B6D5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4553AE-B0C7-C476-1C0F-AFCC3663AB0D}"/>
              </a:ext>
            </a:extLst>
          </p:cNvPr>
          <p:cNvSpPr>
            <a:spLocks noGrp="1"/>
          </p:cNvSpPr>
          <p:nvPr>
            <p:ph type="body" idx="1"/>
          </p:nvPr>
        </p:nvSpPr>
        <p:spPr/>
        <p:txBody>
          <a:bodyPr/>
          <a:lstStyle/>
          <a:p>
            <a:r>
              <a:rPr lang="de-DE" dirty="0"/>
              <a:t>Nutzen Sie diese Folie, um den Teilnehmenden zu helfen, aus den Reflexionen der anderen zu lernen.</a:t>
            </a:r>
          </a:p>
          <a:p>
            <a:endParaRPr lang="de-DE" dirty="0"/>
          </a:p>
          <a:p>
            <a:r>
              <a:rPr lang="de-DE" dirty="0"/>
              <a:t>Bitten Sie die Teilnehmenden, Dreiergruppen zu bilden. Jede Person stellt kurz ein Beispiel aus ihrer persönlichen Reflexion vor. Dies kann eine „grüne“ Kompetenz, ein Beispiel aus dem Arbeitsmarkt, eine Unterrichtsaktivität oder eine Idee zur lokalen Anpassung sein.</a:t>
            </a:r>
          </a:p>
          <a:p>
            <a:endParaRPr lang="de-DE" dirty="0"/>
          </a:p>
          <a:p>
            <a:r>
              <a:rPr lang="de-DE" dirty="0"/>
              <a:t>Die Gruppe sollte dann eine gemeinsame Chance und eine gemeinsame Herausforderung identifizieren. Eine Chance könnte beispielsweise sein, dass grüne Kompetenzen bereits in den bestehenden Unterricht passen. Eine Herausforderung könnte begrenzte Zeit, ein Mangel an lokalen Beispielen oder unterschiedliche Ausgangspunkte der Lernenden sein.</a:t>
            </a:r>
          </a:p>
          <a:p>
            <a:endParaRPr lang="de-DE" dirty="0"/>
          </a:p>
          <a:p>
            <a:r>
              <a:rPr lang="de-DE" dirty="0"/>
              <a:t>Jede Gruppe sollte eine praktische Idee auswählen, die sie der gesamten Gruppe vorstellt. Halten Sie diese Ideen auf einem Flipchart oder einer digitalen Tafel fest. So entsteht ein gemeinsamer Pool an Beispielen, auf den die Teilnehmenden später zurückgreifen können.</a:t>
            </a:r>
          </a:p>
        </p:txBody>
      </p:sp>
      <p:sp>
        <p:nvSpPr>
          <p:cNvPr id="4" name="Slide Number Placeholder 3">
            <a:extLst>
              <a:ext uri="{FF2B5EF4-FFF2-40B4-BE49-F238E27FC236}">
                <a16:creationId xmlns:a16="http://schemas.microsoft.com/office/drawing/2014/main" id="{EE52F4F4-CFBC-A149-6D8B-6E6AE3C8F733}"/>
              </a:ext>
            </a:extLst>
          </p:cNvPr>
          <p:cNvSpPr>
            <a:spLocks noGrp="1"/>
          </p:cNvSpPr>
          <p:nvPr>
            <p:ph type="sldNum" sz="quarter" idx="5"/>
          </p:nvPr>
        </p:nvSpPr>
        <p:spPr/>
        <p:txBody>
          <a:bodyPr/>
          <a:lstStyle/>
          <a:p>
            <a:fld id="{C6CF91B0-25AB-4DFA-B184-293DD156034C}" type="slidenum">
              <a:rPr lang="el-GR" smtClean="0"/>
              <a:t>50</a:t>
            </a:fld>
            <a:endParaRPr lang="el-GR"/>
          </a:p>
        </p:txBody>
      </p:sp>
    </p:spTree>
    <p:extLst>
      <p:ext uri="{BB962C8B-B14F-4D97-AF65-F5344CB8AC3E}">
        <p14:creationId xmlns:p14="http://schemas.microsoft.com/office/powerpoint/2010/main" val="182993497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Erläutern Sie die Aufgabe zum selbstgesteuerten Lernen.</a:t>
            </a:r>
          </a:p>
          <a:p>
            <a:endParaRPr lang="de-DE" dirty="0"/>
          </a:p>
          <a:p>
            <a:r>
              <a:rPr lang="de-DE" dirty="0"/>
              <a:t>Die Teilnehmenden haben nach der Präsenzveranstaltung eine Stunde Zeit.</a:t>
            </a:r>
          </a:p>
          <a:p>
            <a:r>
              <a:rPr lang="de-DE" dirty="0"/>
              <a:t>Sie wählen einen „grünen“ Beruf, eine „grüne“ Kompetenz oder einen Arbeitsmarkttrend aus und stellen einen Bezug zu einem ESE-Thema oder einer ESE-Aktivität her.</a:t>
            </a:r>
          </a:p>
          <a:p>
            <a:endParaRPr lang="de-DE" dirty="0"/>
          </a:p>
          <a:p>
            <a:r>
              <a:rPr lang="de-DE" dirty="0"/>
              <a:t>Das erwartete Ergebnis ist ein Lehrleitfaden zu „grünen“ Kompetenzen.</a:t>
            </a:r>
          </a:p>
          <a:p>
            <a:endParaRPr lang="de-DE" dirty="0"/>
          </a:p>
          <a:p>
            <a:r>
              <a:rPr lang="de-DE" dirty="0"/>
              <a:t>Stellen Sie klar, dass es sich hierbei nicht um einen langen Aufsatz handelt, sondern um ein prägnantes Portfolio-Ergebnis.</a:t>
            </a:r>
          </a:p>
          <a:p>
            <a:endParaRPr lang="de-DE" dirty="0"/>
          </a:p>
          <a:p>
            <a:r>
              <a:rPr lang="de-DE" b="1" dirty="0"/>
              <a:t>Bildquelle</a:t>
            </a:r>
            <a:r>
              <a:rPr lang="de-DE" dirty="0"/>
              <a:t>:</a:t>
            </a:r>
          </a:p>
          <a:p>
            <a:r>
              <a:rPr lang="de-DE" dirty="0"/>
              <a:t>Bild erstellt mit Sora (KI-generiert) für das SUSTAIN-EU WP4 </a:t>
            </a:r>
            <a:r>
              <a:rPr lang="de-DE" dirty="0" err="1"/>
              <a:t>ToT</a:t>
            </a:r>
            <a:r>
              <a:rPr lang="de-DE" dirty="0"/>
              <a:t> CPD-Programm, Modul 3 „Einblicke in die grüne Wirtschaft und den Arbeitsmarkt“. Keine Inhalte von Dritten; keine identifizierbaren Personen oder Marken. Die Eingabeaufforderung ist in den Projektunterlagen archiviert.</a:t>
            </a:r>
          </a:p>
        </p:txBody>
      </p:sp>
      <p:sp>
        <p:nvSpPr>
          <p:cNvPr id="4" name="Slide Number Placeholder 3"/>
          <p:cNvSpPr>
            <a:spLocks noGrp="1"/>
          </p:cNvSpPr>
          <p:nvPr>
            <p:ph type="sldNum" sz="quarter" idx="5"/>
          </p:nvPr>
        </p:nvSpPr>
        <p:spPr/>
        <p:txBody>
          <a:bodyPr/>
          <a:lstStyle/>
          <a:p>
            <a:fld id="{C6CF91B0-25AB-4DFA-B184-293DD156034C}" type="slidenum">
              <a:rPr lang="el-GR" smtClean="0"/>
              <a:t>51</a:t>
            </a:fld>
            <a:endParaRPr lang="el-GR"/>
          </a:p>
        </p:txBody>
      </p:sp>
    </p:spTree>
    <p:extLst>
      <p:ext uri="{BB962C8B-B14F-4D97-AF65-F5344CB8AC3E}">
        <p14:creationId xmlns:p14="http://schemas.microsoft.com/office/powerpoint/2010/main" val="448013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Erläutern Sie, wie ESE-Materialien in diesem Modul eingesetzt werden.</a:t>
            </a:r>
          </a:p>
          <a:p>
            <a:endParaRPr lang="de-DE" dirty="0"/>
          </a:p>
          <a:p>
            <a:r>
              <a:rPr lang="de-DE" dirty="0"/>
              <a:t>Die Teilnehmenden sollten vorhandene SUSTAIN-EU/ESE-Unterrichtspläne, Aktivitäten oder Vorlagen als Ausgangspunkt nutzen.</a:t>
            </a:r>
          </a:p>
          <a:p>
            <a:endParaRPr lang="de-DE" dirty="0"/>
          </a:p>
          <a:p>
            <a:r>
              <a:rPr lang="de-DE" dirty="0"/>
              <a:t>Sie sollten keinen neuen Kurs von Grund auf neu erstellen.</a:t>
            </a:r>
          </a:p>
          <a:p>
            <a:r>
              <a:rPr lang="de-DE" dirty="0"/>
              <a:t>Die Aufgabe besteht darin, vorhandene Inhalte mit Beispielen zur Arbeitsmarktrelevanz und zu grünen Kompetenzen zu verknüpfen.</a:t>
            </a:r>
          </a:p>
          <a:p>
            <a:endParaRPr lang="de-DE" dirty="0"/>
          </a:p>
        </p:txBody>
      </p:sp>
      <p:sp>
        <p:nvSpPr>
          <p:cNvPr id="4" name="Slide Number Placeholder 3"/>
          <p:cNvSpPr>
            <a:spLocks noGrp="1"/>
          </p:cNvSpPr>
          <p:nvPr>
            <p:ph type="sldNum" sz="quarter" idx="5"/>
          </p:nvPr>
        </p:nvSpPr>
        <p:spPr/>
        <p:txBody>
          <a:bodyPr/>
          <a:lstStyle/>
          <a:p>
            <a:fld id="{C6CF91B0-25AB-4DFA-B184-293DD156034C}" type="slidenum">
              <a:rPr lang="el-GR" smtClean="0"/>
              <a:t>52</a:t>
            </a:fld>
            <a:endParaRPr lang="el-GR"/>
          </a:p>
        </p:txBody>
      </p:sp>
    </p:spTree>
    <p:extLst>
      <p:ext uri="{BB962C8B-B14F-4D97-AF65-F5344CB8AC3E}">
        <p14:creationId xmlns:p14="http://schemas.microsoft.com/office/powerpoint/2010/main" val="117689356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0F0F8-DC89-0EBB-9E1D-A2710589FD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7527B5-B2B4-34EC-F4E8-891EE4F5FD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4F630C-5E81-A465-C4C5-EEC3AD5036A6}"/>
              </a:ext>
            </a:extLst>
          </p:cNvPr>
          <p:cNvSpPr>
            <a:spLocks noGrp="1"/>
          </p:cNvSpPr>
          <p:nvPr>
            <p:ph type="body" idx="1"/>
          </p:nvPr>
        </p:nvSpPr>
        <p:spPr/>
        <p:txBody>
          <a:bodyPr/>
          <a:lstStyle/>
          <a:p>
            <a:r>
              <a:rPr lang="de-DE" dirty="0"/>
              <a:t>Fassen Sie die praktischen Übungen zusammen.</a:t>
            </a:r>
          </a:p>
          <a:p>
            <a:endParaRPr lang="de-DE" dirty="0"/>
          </a:p>
          <a:p>
            <a:r>
              <a:rPr lang="de-DE" dirty="0"/>
              <a:t>Erläutern Sie, dass die Übungen schrittweise zum Verständnis beitragen:</a:t>
            </a:r>
          </a:p>
          <a:p>
            <a:pPr marL="171450" indent="-171450">
              <a:buFont typeface="Arial" panose="020B0604020202020204" pitchFamily="34" charset="0"/>
              <a:buChar char="•"/>
            </a:pPr>
            <a:r>
              <a:rPr lang="de-DE" dirty="0"/>
              <a:t>zunächst persönliche Reflexion,</a:t>
            </a:r>
          </a:p>
          <a:p>
            <a:pPr marL="171450" indent="-171450">
              <a:buFont typeface="Arial" panose="020B0604020202020204" pitchFamily="34" charset="0"/>
              <a:buChar char="•"/>
            </a:pPr>
            <a:r>
              <a:rPr lang="de-DE" dirty="0"/>
              <a:t>dann Branchenanalyse,</a:t>
            </a:r>
          </a:p>
          <a:p>
            <a:pPr marL="171450" indent="-171450">
              <a:buFont typeface="Arial" panose="020B0604020202020204" pitchFamily="34" charset="0"/>
              <a:buChar char="•"/>
            </a:pPr>
            <a:r>
              <a:rPr lang="de-DE" dirty="0"/>
              <a:t>Kompetenzanalyse,</a:t>
            </a:r>
          </a:p>
          <a:p>
            <a:pPr marL="171450" indent="-171450">
              <a:buFont typeface="Arial" panose="020B0604020202020204" pitchFamily="34" charset="0"/>
              <a:buChar char="•"/>
            </a:pPr>
            <a:r>
              <a:rPr lang="de-DE" dirty="0"/>
              <a:t>Interpretation von Arbeitsmarktsignalen,</a:t>
            </a:r>
          </a:p>
          <a:p>
            <a:pPr marL="171450" indent="-171450">
              <a:buFont typeface="Arial" panose="020B0604020202020204" pitchFamily="34" charset="0"/>
              <a:buChar char="•"/>
            </a:pPr>
            <a:r>
              <a:rPr lang="de-DE" dirty="0"/>
              <a:t>Fallanalyse,</a:t>
            </a:r>
          </a:p>
          <a:p>
            <a:pPr marL="171450" indent="-171450">
              <a:buFont typeface="Arial" panose="020B0604020202020204" pitchFamily="34" charset="0"/>
              <a:buChar char="•"/>
            </a:pPr>
            <a:r>
              <a:rPr lang="de-DE" dirty="0"/>
              <a:t>abschließende Reflexion.</a:t>
            </a:r>
          </a:p>
          <a:p>
            <a:endParaRPr lang="de-DE" dirty="0"/>
          </a:p>
          <a:p>
            <a:r>
              <a:rPr lang="de-DE" dirty="0"/>
              <a:t>Dies hilft den Teilnehmenden, den logischen Aufbau der Veranstaltung nachzuvollziehen.</a:t>
            </a:r>
          </a:p>
          <a:p>
            <a:endParaRPr lang="de-DE" dirty="0" err="1"/>
          </a:p>
        </p:txBody>
      </p:sp>
      <p:sp>
        <p:nvSpPr>
          <p:cNvPr id="4" name="Slide Number Placeholder 3">
            <a:extLst>
              <a:ext uri="{FF2B5EF4-FFF2-40B4-BE49-F238E27FC236}">
                <a16:creationId xmlns:a16="http://schemas.microsoft.com/office/drawing/2014/main" id="{CC80833C-A89D-8BBB-E7C7-E3E6FB5C59F8}"/>
              </a:ext>
            </a:extLst>
          </p:cNvPr>
          <p:cNvSpPr>
            <a:spLocks noGrp="1"/>
          </p:cNvSpPr>
          <p:nvPr>
            <p:ph type="sldNum" sz="quarter" idx="5"/>
          </p:nvPr>
        </p:nvSpPr>
        <p:spPr/>
        <p:txBody>
          <a:bodyPr/>
          <a:lstStyle/>
          <a:p>
            <a:fld id="{C6CF91B0-25AB-4DFA-B184-293DD156034C}" type="slidenum">
              <a:rPr lang="el-GR" smtClean="0"/>
              <a:t>53</a:t>
            </a:fld>
            <a:endParaRPr lang="el-GR"/>
          </a:p>
        </p:txBody>
      </p:sp>
    </p:spTree>
    <p:extLst>
      <p:ext uri="{BB962C8B-B14F-4D97-AF65-F5344CB8AC3E}">
        <p14:creationId xmlns:p14="http://schemas.microsoft.com/office/powerpoint/2010/main" val="6031394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Erläutern Sie die Ergebnisse.</a:t>
            </a:r>
          </a:p>
          <a:p>
            <a:endParaRPr lang="de-DE" dirty="0"/>
          </a:p>
          <a:p>
            <a:r>
              <a:rPr lang="de-DE" dirty="0"/>
              <a:t>Diese Ergebnisse sind Nachweise für den Lernerfolg und können das Trainerportfolio ergänzen.</a:t>
            </a:r>
          </a:p>
          <a:p>
            <a:endParaRPr lang="de-DE" dirty="0"/>
          </a:p>
          <a:p>
            <a:r>
              <a:rPr lang="de-DE" dirty="0"/>
              <a:t>Betonen Sie, dass nicht jedes Ergebnis perfekt sein muss.</a:t>
            </a:r>
          </a:p>
          <a:p>
            <a:endParaRPr lang="de-DE" dirty="0"/>
          </a:p>
          <a:p>
            <a:r>
              <a:rPr lang="de-DE" dirty="0"/>
              <a:t>Das Ziel besteht darin, zu zeigen, dass die Teilnehmenden Konzepte der grünen Wirtschaft und des Arbeitsmarktes verstehen und diese in unterrichtsrelevante Beispiele umsetzen können.</a:t>
            </a:r>
          </a:p>
          <a:p>
            <a:endParaRPr lang="de-DE" dirty="0"/>
          </a:p>
        </p:txBody>
      </p:sp>
      <p:sp>
        <p:nvSpPr>
          <p:cNvPr id="4" name="Slide Number Placeholder 3"/>
          <p:cNvSpPr>
            <a:spLocks noGrp="1"/>
          </p:cNvSpPr>
          <p:nvPr>
            <p:ph type="sldNum" sz="quarter" idx="5"/>
          </p:nvPr>
        </p:nvSpPr>
        <p:spPr/>
        <p:txBody>
          <a:bodyPr/>
          <a:lstStyle/>
          <a:p>
            <a:fld id="{C6CF91B0-25AB-4DFA-B184-293DD156034C}" type="slidenum">
              <a:rPr lang="el-GR" smtClean="0"/>
              <a:t>54</a:t>
            </a:fld>
            <a:endParaRPr lang="el-GR"/>
          </a:p>
        </p:txBody>
      </p:sp>
    </p:spTree>
    <p:extLst>
      <p:ext uri="{BB962C8B-B14F-4D97-AF65-F5344CB8AC3E}">
        <p14:creationId xmlns:p14="http://schemas.microsoft.com/office/powerpoint/2010/main" val="34655652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B902A-23E9-E6B5-86FB-850AE8BDAE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9775B3-2EE7-B49A-F7AA-04AFFBDF27DF}"/>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3209125F-B915-D58A-29EE-FEC0A115871A}"/>
              </a:ext>
            </a:extLst>
          </p:cNvPr>
          <p:cNvSpPr>
            <a:spLocks noGrp="1"/>
          </p:cNvSpPr>
          <p:nvPr>
            <p:ph type="body" idx="1"/>
          </p:nvPr>
        </p:nvSpPr>
        <p:spPr/>
        <p:txBody>
          <a:bodyPr/>
          <a:lstStyle/>
          <a:p>
            <a:r>
              <a:rPr lang="de-DE" dirty="0"/>
              <a:t>Den Link zum Trainer-Portfolio präzisieren.</a:t>
            </a:r>
          </a:p>
          <a:p>
            <a:endParaRPr lang="de-DE" dirty="0"/>
          </a:p>
          <a:p>
            <a:r>
              <a:rPr lang="de-DE" dirty="0"/>
              <a:t>Modul 3 leistet vor allem durch den Leitfaden „Green Skills“ einen Beitrag.</a:t>
            </a:r>
          </a:p>
          <a:p>
            <a:endParaRPr lang="de-DE" dirty="0"/>
          </a:p>
          <a:p>
            <a:r>
              <a:rPr lang="de-DE" dirty="0"/>
              <a:t>Dieser Leitfaden sollte Folgendes enthalten:</a:t>
            </a:r>
          </a:p>
          <a:p>
            <a:pPr marL="171450" indent="-171450">
              <a:buFont typeface="Arial" panose="020B0604020202020204" pitchFamily="34" charset="0"/>
              <a:buChar char="•"/>
            </a:pPr>
            <a:r>
              <a:rPr lang="de-DE" dirty="0"/>
              <a:t>eine ausgewählte Tätigkeit, Kompetenz oder einen Arbeitsmarkttrend </a:t>
            </a:r>
          </a:p>
          <a:p>
            <a:pPr marL="171450" indent="-171450">
              <a:buFont typeface="Arial" panose="020B0604020202020204" pitchFamily="34" charset="0"/>
              <a:buChar char="•"/>
            </a:pPr>
            <a:r>
              <a:rPr lang="de-DE" dirty="0"/>
              <a:t>einen Bezug zu den ESE-Inhalten </a:t>
            </a:r>
          </a:p>
          <a:p>
            <a:pPr marL="171450" indent="-171450">
              <a:buFont typeface="Arial" panose="020B0604020202020204" pitchFamily="34" charset="0"/>
              <a:buChar char="•"/>
            </a:pPr>
            <a:r>
              <a:rPr lang="de-DE" dirty="0"/>
              <a:t>eine für Lernende verständliche Erläuterung </a:t>
            </a:r>
          </a:p>
          <a:p>
            <a:pPr marL="171450" indent="-171450">
              <a:buFont typeface="Arial" panose="020B0604020202020204" pitchFamily="34" charset="0"/>
              <a:buChar char="•"/>
            </a:pPr>
            <a:r>
              <a:rPr lang="de-DE" dirty="0"/>
              <a:t>einen möglichen Ansatz für den Unterricht oder die Beratung </a:t>
            </a:r>
          </a:p>
          <a:p>
            <a:pPr marL="171450" indent="-171450">
              <a:buFont typeface="Arial" panose="020B0604020202020204" pitchFamily="34" charset="0"/>
              <a:buChar char="•"/>
            </a:pPr>
            <a:r>
              <a:rPr lang="de-DE" dirty="0"/>
              <a:t>eine kurze Reflexion zur lokalen Anpassung</a:t>
            </a:r>
          </a:p>
          <a:p>
            <a:endParaRPr lang="de-DE" dirty="0"/>
          </a:p>
          <a:p>
            <a:r>
              <a:rPr lang="de-DE" b="1" dirty="0"/>
              <a:t>Bildquelle</a:t>
            </a:r>
            <a:r>
              <a:rPr lang="de-DE" dirty="0"/>
              <a:t>:</a:t>
            </a:r>
          </a:p>
          <a:p>
            <a:r>
              <a:rPr lang="de-DE" dirty="0"/>
              <a:t>Bild erstellt mit Sora (KI-generiert) für SUSTAIN-EU CU4 „Modulziel &amp; Einführung“. Keine Inhalte von Dritten; keine identifizierbaren Personen oder Marken. Die Eingabeaufforderung ist in den Projektunterlagen archiviert.</a:t>
            </a:r>
          </a:p>
        </p:txBody>
      </p:sp>
      <p:sp>
        <p:nvSpPr>
          <p:cNvPr id="4" name="Slide Number Placeholder 3">
            <a:extLst>
              <a:ext uri="{FF2B5EF4-FFF2-40B4-BE49-F238E27FC236}">
                <a16:creationId xmlns:a16="http://schemas.microsoft.com/office/drawing/2014/main" id="{3A8BE014-9EB3-F687-32E9-4013EB56B1A4}"/>
              </a:ext>
            </a:extLst>
          </p:cNvPr>
          <p:cNvSpPr>
            <a:spLocks noGrp="1"/>
          </p:cNvSpPr>
          <p:nvPr>
            <p:ph type="sldNum" sz="quarter" idx="5"/>
          </p:nvPr>
        </p:nvSpPr>
        <p:spPr/>
        <p:txBody>
          <a:bodyPr/>
          <a:lstStyle/>
          <a:p>
            <a:fld id="{C6CF91B0-25AB-4DFA-B184-293DD156034C}" type="slidenum">
              <a:rPr lang="el-GR" smtClean="0"/>
              <a:t>55</a:t>
            </a:fld>
            <a:endParaRPr lang="el-GR"/>
          </a:p>
        </p:txBody>
      </p:sp>
    </p:spTree>
    <p:extLst>
      <p:ext uri="{BB962C8B-B14F-4D97-AF65-F5344CB8AC3E}">
        <p14:creationId xmlns:p14="http://schemas.microsoft.com/office/powerpoint/2010/main" val="267369854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79C6C-6F4B-3A35-A115-3DFD0AE85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38EFE-5FC5-2C0B-AB25-C01E92057420}"/>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A94920BF-E04A-7192-7BFF-2065CB4DE07E}"/>
              </a:ext>
            </a:extLst>
          </p:cNvPr>
          <p:cNvSpPr>
            <a:spLocks noGrp="1"/>
          </p:cNvSpPr>
          <p:nvPr>
            <p:ph type="body" idx="1"/>
          </p:nvPr>
        </p:nvSpPr>
        <p:spPr/>
        <p:txBody>
          <a:bodyPr/>
          <a:lstStyle/>
          <a:p>
            <a:r>
              <a:rPr lang="de-DE" dirty="0"/>
              <a:t>Fassen Sie die erste Reihe von Kernbotschaften zusammen.</a:t>
            </a:r>
          </a:p>
          <a:p>
            <a:endParaRPr lang="de-DE" dirty="0"/>
          </a:p>
          <a:p>
            <a:r>
              <a:rPr lang="de-DE" dirty="0"/>
              <a:t>Gehen Sie noch einmal auf die Definition der grünen Wirtschaft und die Bedeutung der beruflichen Bildung ein.</a:t>
            </a:r>
          </a:p>
          <a:p>
            <a:endParaRPr lang="de-DE" dirty="0"/>
          </a:p>
          <a:p>
            <a:r>
              <a:rPr lang="de-DE" dirty="0"/>
              <a:t>Erinnern Sie die Teilnehmenden daran, dass Nachhaltigkeit kein isoliertes Thema ist, sondern ein Wandel, der sich auf Branchen, Arbeitsplätze, Qualifikationen und Karrierewege auswirkt.</a:t>
            </a:r>
          </a:p>
          <a:p>
            <a:endParaRPr lang="de-DE" dirty="0"/>
          </a:p>
          <a:p>
            <a:r>
              <a:rPr lang="de-DE" dirty="0"/>
              <a:t>Betonen Sie die Rolle von Fallstudien bei der praktischen Umsetzung von Konzepten.</a:t>
            </a:r>
          </a:p>
          <a:p>
            <a:endParaRPr lang="de-DE" dirty="0"/>
          </a:p>
          <a:p>
            <a:r>
              <a:rPr lang="de-DE" b="1" dirty="0"/>
              <a:t>Bildquelle</a:t>
            </a:r>
            <a:r>
              <a:rPr lang="de-DE" dirty="0"/>
              <a:t>:</a:t>
            </a:r>
          </a:p>
          <a:p>
            <a:r>
              <a:rPr lang="de-DE" dirty="0"/>
              <a:t>Bild erstellt mit Sora (KI-generiert) für SUSTAIN-EU CU4 „</a:t>
            </a:r>
            <a:r>
              <a:rPr lang="de-DE" dirty="0" err="1"/>
              <a:t>Modusziel</a:t>
            </a:r>
            <a:r>
              <a:rPr lang="de-DE" dirty="0"/>
              <a:t> &amp; Einführung“. Keine Inhalte von Dritten; keine identifizierbaren Personen oder Marken. Prompt in den Projektunterlagen archiviert.</a:t>
            </a:r>
          </a:p>
          <a:p>
            <a:endParaRPr lang="de-DE" dirty="0" err="1"/>
          </a:p>
        </p:txBody>
      </p:sp>
      <p:sp>
        <p:nvSpPr>
          <p:cNvPr id="4" name="Slide Number Placeholder 3">
            <a:extLst>
              <a:ext uri="{FF2B5EF4-FFF2-40B4-BE49-F238E27FC236}">
                <a16:creationId xmlns:a16="http://schemas.microsoft.com/office/drawing/2014/main" id="{1E75F307-5BD6-2070-698D-761F051C8887}"/>
              </a:ext>
            </a:extLst>
          </p:cNvPr>
          <p:cNvSpPr>
            <a:spLocks noGrp="1"/>
          </p:cNvSpPr>
          <p:nvPr>
            <p:ph type="sldNum" sz="quarter" idx="5"/>
          </p:nvPr>
        </p:nvSpPr>
        <p:spPr/>
        <p:txBody>
          <a:bodyPr/>
          <a:lstStyle/>
          <a:p>
            <a:fld id="{C6CF91B0-25AB-4DFA-B184-293DD156034C}" type="slidenum">
              <a:rPr lang="el-GR" smtClean="0"/>
              <a:t>56</a:t>
            </a:fld>
            <a:endParaRPr lang="el-GR"/>
          </a:p>
        </p:txBody>
      </p:sp>
    </p:spTree>
    <p:extLst>
      <p:ext uri="{BB962C8B-B14F-4D97-AF65-F5344CB8AC3E}">
        <p14:creationId xmlns:p14="http://schemas.microsoft.com/office/powerpoint/2010/main" val="262245434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6A79A-C12D-CBDF-F81A-713E6704A9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F82A5C-748E-1098-2FF1-2412D9EC15C3}"/>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00C0CBFB-7CE5-948E-F63E-35EEE962AEC8}"/>
              </a:ext>
            </a:extLst>
          </p:cNvPr>
          <p:cNvSpPr>
            <a:spLocks noGrp="1"/>
          </p:cNvSpPr>
          <p:nvPr>
            <p:ph type="body" idx="1"/>
          </p:nvPr>
        </p:nvSpPr>
        <p:spPr/>
        <p:txBody>
          <a:bodyPr/>
          <a:lstStyle/>
          <a:p>
            <a:r>
              <a:rPr lang="de-DE" dirty="0"/>
              <a:t>Schließen Sie das Modul ab, indem Sie die Dimensionen „Lernende“ und „Karriere“ hervorheben.</a:t>
            </a:r>
          </a:p>
          <a:p>
            <a:endParaRPr lang="de-DE" dirty="0"/>
          </a:p>
          <a:p>
            <a:r>
              <a:rPr lang="de-DE" dirty="0"/>
              <a:t>Grüne Arbeitsplätze sollten menschenwürdig und inklusiv sein.</a:t>
            </a:r>
          </a:p>
          <a:p>
            <a:endParaRPr lang="de-DE" dirty="0"/>
          </a:p>
          <a:p>
            <a:r>
              <a:rPr lang="de-DE" dirty="0"/>
              <a:t>Lehrende können den Lernenden helfen, sowohl neue Chancen als auch die Ökologisierung bekannter Berufe zu verstehen.</a:t>
            </a:r>
          </a:p>
          <a:p>
            <a:endParaRPr lang="de-DE" dirty="0"/>
          </a:p>
          <a:p>
            <a:r>
              <a:rPr lang="de-DE" dirty="0"/>
              <a:t>Erläutern Sie die unmittelbar folgenden Schritte: Erledigen Sie die SDL-Aufgabe und fügen Sie die Unterrichtsanleitung zu grünen Kompetenzen dem Trainer-Portfolio hinzu.</a:t>
            </a:r>
          </a:p>
          <a:p>
            <a:endParaRPr lang="de-DE" dirty="0"/>
          </a:p>
          <a:p>
            <a:r>
              <a:rPr lang="de-DE" b="1" dirty="0"/>
              <a:t>Bildquelle</a:t>
            </a:r>
            <a:r>
              <a:rPr lang="de-DE" dirty="0"/>
              <a:t>:</a:t>
            </a:r>
          </a:p>
          <a:p>
            <a:r>
              <a:rPr lang="de-DE" dirty="0"/>
              <a:t>Bild erstellt mit Sora (KI-generiert) für SUSTAIN-EU CU4 „Modulziele &amp; Einführung“. Keine Inhalte von Dritten; keine identifizierbaren Personen oder Marken. Prompt in den Projektunterlagen archiviert.</a:t>
            </a:r>
          </a:p>
        </p:txBody>
      </p:sp>
      <p:sp>
        <p:nvSpPr>
          <p:cNvPr id="4" name="Slide Number Placeholder 3">
            <a:extLst>
              <a:ext uri="{FF2B5EF4-FFF2-40B4-BE49-F238E27FC236}">
                <a16:creationId xmlns:a16="http://schemas.microsoft.com/office/drawing/2014/main" id="{A570D7DF-E6E3-F2AC-AAA6-DA084BB6E589}"/>
              </a:ext>
            </a:extLst>
          </p:cNvPr>
          <p:cNvSpPr>
            <a:spLocks noGrp="1"/>
          </p:cNvSpPr>
          <p:nvPr>
            <p:ph type="sldNum" sz="quarter" idx="5"/>
          </p:nvPr>
        </p:nvSpPr>
        <p:spPr/>
        <p:txBody>
          <a:bodyPr/>
          <a:lstStyle/>
          <a:p>
            <a:fld id="{C6CF91B0-25AB-4DFA-B184-293DD156034C}" type="slidenum">
              <a:rPr lang="el-GR" smtClean="0"/>
              <a:t>57</a:t>
            </a:fld>
            <a:endParaRPr lang="el-GR"/>
          </a:p>
        </p:txBody>
      </p:sp>
    </p:spTree>
    <p:extLst>
      <p:ext uri="{BB962C8B-B14F-4D97-AF65-F5344CB8AC3E}">
        <p14:creationId xmlns:p14="http://schemas.microsoft.com/office/powerpoint/2010/main" val="42307935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Dies sind die wichtigsten Quellen, auf die bei der Erstellung der Inhalte für Modul 3 zurückgegriffen wurde.</a:t>
            </a:r>
          </a:p>
          <a:p>
            <a:endParaRPr lang="de-DE" dirty="0"/>
          </a:p>
          <a:p>
            <a:r>
              <a:rPr lang="de-DE" dirty="0"/>
              <a:t>Die Kursleitung kann darauf hinweisen, dass das Modul auf offiziellen europäischen und internationalen Quellen basiert, darunter UNEP, </a:t>
            </a:r>
            <a:r>
              <a:rPr lang="de-DE" dirty="0" err="1"/>
              <a:t>Cedefop</a:t>
            </a:r>
            <a:r>
              <a:rPr lang="de-DE" dirty="0"/>
              <a:t>, ESCO, </a:t>
            </a:r>
            <a:r>
              <a:rPr lang="de-DE" dirty="0" err="1"/>
              <a:t>GreenComp</a:t>
            </a:r>
            <a:r>
              <a:rPr lang="de-DE" dirty="0"/>
              <a:t>, ILO und die Seiten der Europäischen Kommission zu politischen Themen.</a:t>
            </a:r>
          </a:p>
          <a:p>
            <a:endParaRPr lang="de-DE" dirty="0"/>
          </a:p>
          <a:p>
            <a:r>
              <a:rPr lang="de-DE" dirty="0"/>
              <a:t>Aus Gründen der Transparenz und zur Bewertung sollten die Quellen auch in den Notizen vermerkt werden.</a:t>
            </a:r>
          </a:p>
        </p:txBody>
      </p:sp>
      <p:sp>
        <p:nvSpPr>
          <p:cNvPr id="4" name="Slide Number Placeholder 3"/>
          <p:cNvSpPr>
            <a:spLocks noGrp="1"/>
          </p:cNvSpPr>
          <p:nvPr>
            <p:ph type="sldNum" sz="quarter" idx="5"/>
          </p:nvPr>
        </p:nvSpPr>
        <p:spPr/>
        <p:txBody>
          <a:bodyPr/>
          <a:lstStyle/>
          <a:p>
            <a:fld id="{C6CF91B0-25AB-4DFA-B184-293DD156034C}" type="slidenum">
              <a:rPr lang="el-GR" smtClean="0"/>
              <a:t>58</a:t>
            </a:fld>
            <a:endParaRPr lang="el-GR"/>
          </a:p>
        </p:txBody>
      </p:sp>
    </p:spTree>
    <p:extLst>
      <p:ext uri="{BB962C8B-B14F-4D97-AF65-F5344CB8AC3E}">
        <p14:creationId xmlns:p14="http://schemas.microsoft.com/office/powerpoint/2010/main" val="44732118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Dies sind die wichtigsten Quellen, auf die bei der Erstellung der Inhalte für Modul 3 zurückgegriffen wurde.</a:t>
            </a:r>
          </a:p>
          <a:p>
            <a:endParaRPr lang="de-DE" dirty="0"/>
          </a:p>
          <a:p>
            <a:r>
              <a:rPr lang="de-DE" dirty="0"/>
              <a:t>Die Kursleitung kann darauf hinweisen, dass das Modul auf offiziellen europäischen und internationalen Quellen basiert, darunter UNEP, </a:t>
            </a:r>
            <a:r>
              <a:rPr lang="de-DE" dirty="0" err="1"/>
              <a:t>Cedefop</a:t>
            </a:r>
            <a:r>
              <a:rPr lang="de-DE" dirty="0"/>
              <a:t>, ESCO, </a:t>
            </a:r>
            <a:r>
              <a:rPr lang="de-DE" dirty="0" err="1"/>
              <a:t>GreenComp</a:t>
            </a:r>
            <a:r>
              <a:rPr lang="de-DE" dirty="0"/>
              <a:t>, ILO und die Seiten der Europäischen Kommission zu politischen Themen.</a:t>
            </a:r>
          </a:p>
          <a:p>
            <a:endParaRPr lang="de-DE" dirty="0"/>
          </a:p>
          <a:p>
            <a:r>
              <a:rPr lang="de-DE" dirty="0"/>
              <a:t>Aus Gründen der Transparenz und zur Bewertung sollten die Quellen auch in den Notizen vermerkt werden.</a:t>
            </a:r>
          </a:p>
        </p:txBody>
      </p:sp>
      <p:sp>
        <p:nvSpPr>
          <p:cNvPr id="4" name="Slide Number Placeholder 3"/>
          <p:cNvSpPr>
            <a:spLocks noGrp="1"/>
          </p:cNvSpPr>
          <p:nvPr>
            <p:ph type="sldNum" sz="quarter" idx="5"/>
          </p:nvPr>
        </p:nvSpPr>
        <p:spPr/>
        <p:txBody>
          <a:bodyPr/>
          <a:lstStyle/>
          <a:p>
            <a:fld id="{C6CF91B0-25AB-4DFA-B184-293DD156034C}" type="slidenum">
              <a:rPr lang="el-GR" smtClean="0"/>
              <a:t>59</a:t>
            </a:fld>
            <a:endParaRPr lang="el-GR"/>
          </a:p>
        </p:txBody>
      </p:sp>
    </p:spTree>
    <p:extLst>
      <p:ext uri="{BB962C8B-B14F-4D97-AF65-F5344CB8AC3E}">
        <p14:creationId xmlns:p14="http://schemas.microsoft.com/office/powerpoint/2010/main" val="176229666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60</a:t>
            </a:fld>
            <a:endParaRPr lang="el-GR"/>
          </a:p>
        </p:txBody>
      </p:sp>
    </p:spTree>
    <p:extLst>
      <p:ext uri="{BB962C8B-B14F-4D97-AF65-F5344CB8AC3E}">
        <p14:creationId xmlns:p14="http://schemas.microsoft.com/office/powerpoint/2010/main" val="2045426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169850163"/>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928767173"/>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536706619"/>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84457938"/>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059304463"/>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638133791"/>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26549085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1575811028"/>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320394704"/>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783120964"/>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00735517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59425693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46415418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40008053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37951904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4175636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8/20/2026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‹Nr.›</a:t>
            </a:fld>
            <a:endParaRPr lang="en-US" dirty="0"/>
          </a:p>
        </p:txBody>
      </p:sp>
    </p:spTree>
    <p:extLst>
      <p:ext uri="{BB962C8B-B14F-4D97-AF65-F5344CB8AC3E}">
        <p14:creationId xmlns:p14="http://schemas.microsoft.com/office/powerpoint/2010/main" val="2968031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8/20/2026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3492175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8/20/2026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47946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8/20/2026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3338559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8/20/2026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‹Nr.›</a:t>
            </a:fld>
            <a:endParaRPr lang="en-US" dirty="0"/>
          </a:p>
        </p:txBody>
      </p:sp>
    </p:spTree>
    <p:extLst>
      <p:ext uri="{BB962C8B-B14F-4D97-AF65-F5344CB8AC3E}">
        <p14:creationId xmlns:p14="http://schemas.microsoft.com/office/powerpoint/2010/main" val="9238119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28889843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3833593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1911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2599143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301864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390231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‹Nr.›</a:t>
            </a:fld>
            <a:endParaRPr lang="en-US" dirty="0"/>
          </a:p>
        </p:txBody>
      </p:sp>
    </p:spTree>
    <p:extLst>
      <p:ext uri="{BB962C8B-B14F-4D97-AF65-F5344CB8AC3E}">
        <p14:creationId xmlns:p14="http://schemas.microsoft.com/office/powerpoint/2010/main" val="38813741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8159358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3798867200"/>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69" y="2177491"/>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2767633352"/>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998071127"/>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image" Target="../media/image1.png"/><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Title Placeholder 7"/>
          <p:cNvSpPr>
            <a:spLocks noGrp="1"/>
          </p:cNvSpPr>
          <p:nvPr>
            <p:ph type="title"/>
          </p:nvPr>
        </p:nvSpPr>
        <p:spPr>
          <a:xfrm>
            <a:off x="399370" y="252828"/>
            <a:ext cx="11393260" cy="675444"/>
          </a:xfrm>
          <a:prstGeom prst="rect">
            <a:avLst/>
          </a:prstGeom>
        </p:spPr>
        <p:txBody>
          <a:bodyPr vert="horz" lIns="0" tIns="0" rIns="0" bIns="0" rtlCol="0" anchor="ctr">
            <a:noAutofit/>
          </a:bodyPr>
          <a:lstStyle/>
          <a:p>
            <a:endParaRPr lang="el-GR" dirty="0"/>
          </a:p>
        </p:txBody>
      </p:sp>
      <p:pic>
        <p:nvPicPr>
          <p:cNvPr id="4" name="Picture 3" descr="A green and black logo&#10;&#10;AI-generated content may be incorrect.">
            <a:extLst>
              <a:ext uri="{FF2B5EF4-FFF2-40B4-BE49-F238E27FC236}">
                <a16:creationId xmlns:a16="http://schemas.microsoft.com/office/drawing/2014/main" id="{8C069B2D-4BD6-BC6E-1D7A-A46DE36F4E9A}"/>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73423" y="-166137"/>
            <a:ext cx="1408173" cy="1408173"/>
          </a:xfrm>
          <a:prstGeom prst="rect">
            <a:avLst/>
          </a:prstGeom>
        </p:spPr>
      </p:pic>
      <p:pic>
        <p:nvPicPr>
          <p:cNvPr id="6" name="Picture 5" descr="A blue text on a black background&#10;&#10;AI-generated content may be incorrect.">
            <a:extLst>
              <a:ext uri="{FF2B5EF4-FFF2-40B4-BE49-F238E27FC236}">
                <a16:creationId xmlns:a16="http://schemas.microsoft.com/office/drawing/2014/main" id="{B2C69923-7095-74F7-2308-B56C8A8AC0D6}"/>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674759" y="420687"/>
            <a:ext cx="1117871" cy="234524"/>
          </a:xfrm>
          <a:prstGeom prst="rect">
            <a:avLst/>
          </a:prstGeom>
        </p:spPr>
      </p:pic>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708" r:id="rId5"/>
    <p:sldLayoutId id="2147483709" r:id="rId6"/>
    <p:sldLayoutId id="2147483710" r:id="rId7"/>
    <p:sldLayoutId id="2147483711" r:id="rId8"/>
    <p:sldLayoutId id="2147483712" r:id="rId9"/>
    <p:sldLayoutId id="2147483730" r:id="rId10"/>
    <p:sldLayoutId id="2147483731" r:id="rId11"/>
    <p:sldLayoutId id="2147483732" r:id="rId12"/>
    <p:sldLayoutId id="2147483733" r:id="rId13"/>
    <p:sldLayoutId id="2147483734" r:id="rId14"/>
  </p:sldLayoutIdLst>
  <p:txStyles>
    <p:title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dirty="0"/>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8/20/2026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‹Nr.›</a:t>
            </a:fld>
            <a:endParaRPr lang="en-US" dirty="0"/>
          </a:p>
        </p:txBody>
      </p:sp>
      <p:pic>
        <p:nvPicPr>
          <p:cNvPr id="9" name="Picture 8" descr="A green and black logo&#10;&#10;AI-generated content may be incorrect.">
            <a:extLst>
              <a:ext uri="{FF2B5EF4-FFF2-40B4-BE49-F238E27FC236}">
                <a16:creationId xmlns:a16="http://schemas.microsoft.com/office/drawing/2014/main" id="{57A1E77D-F83C-59FA-490D-751F43AFA355}"/>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68816" y="-252574"/>
            <a:ext cx="1408173" cy="1408173"/>
          </a:xfrm>
          <a:prstGeom prst="rect">
            <a:avLst/>
          </a:prstGeom>
        </p:spPr>
      </p:pic>
    </p:spTree>
    <p:extLst>
      <p:ext uri="{BB962C8B-B14F-4D97-AF65-F5344CB8AC3E}">
        <p14:creationId xmlns:p14="http://schemas.microsoft.com/office/powerpoint/2010/main" val="92894068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 id="2147483756" r:id="rId19"/>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2.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3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2.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3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2.xml"/></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4.xml"/><Relationship Id="rId1" Type="http://schemas.openxmlformats.org/officeDocument/2006/relationships/slideLayout" Target="../slideLayouts/slideLayout3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2.xml"/></Relationships>
</file>

<file path=ppt/slides/_rels/slide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1.xml"/><Relationship Id="rId1" Type="http://schemas.openxmlformats.org/officeDocument/2006/relationships/slideLayout" Target="../slideLayouts/slideLayout3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2.xml"/></Relationships>
</file>

<file path=ppt/slides/_rels/slide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5.xml"/><Relationship Id="rId1" Type="http://schemas.openxmlformats.org/officeDocument/2006/relationships/slideLayout" Target="../slideLayouts/slideLayout31.xml"/></Relationships>
</file>

<file path=ppt/slides/_rels/slide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6.xml"/><Relationship Id="rId1" Type="http://schemas.openxmlformats.org/officeDocument/2006/relationships/slideLayout" Target="../slideLayouts/slideLayout31.xml"/></Relationships>
</file>

<file path=ppt/slides/_rels/slide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7.xml"/><Relationship Id="rId1" Type="http://schemas.openxmlformats.org/officeDocument/2006/relationships/slideLayout" Target="../slideLayouts/slideLayout31.xml"/></Relationships>
</file>

<file path=ppt/slides/_rels/slide58.xml.rels><?xml version="1.0" encoding="UTF-8" standalone="yes"?>
<Relationships xmlns="http://schemas.openxmlformats.org/package/2006/relationships"><Relationship Id="rId3" Type="http://schemas.openxmlformats.org/officeDocument/2006/relationships/hyperlink" Target="https://www.unep.org/regions/asia-and-pacific/regional-initiatives/supporting-resource-efficiency/green-economy?utm_source=chatgpt.com" TargetMode="External"/><Relationship Id="rId2" Type="http://schemas.openxmlformats.org/officeDocument/2006/relationships/notesSlide" Target="../notesSlides/notesSlide58.xml"/><Relationship Id="rId1" Type="http://schemas.openxmlformats.org/officeDocument/2006/relationships/slideLayout" Target="../slideLayouts/slideLayout32.xml"/><Relationship Id="rId5" Type="http://schemas.openxmlformats.org/officeDocument/2006/relationships/hyperlink" Target="https://www.cedefop.europa.eu/en/tools/vet-glossary/glossary/vaardigheden-voor-de-groene-economie?utm_source=chatgpt.com" TargetMode="External"/><Relationship Id="rId4" Type="http://schemas.openxmlformats.org/officeDocument/2006/relationships/hyperlink" Target="https://www.cedefop.europa.eu/en/publications/4220?utm_source=chatgpt.com"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esco.ec.europa.eu/en/about-esco/publications/publication/green-skills-and-knowledge-concepts-labelling-esco?utm_source=chatgpt.com" TargetMode="External"/><Relationship Id="rId7" Type="http://schemas.openxmlformats.org/officeDocument/2006/relationships/hyperlink" Target="https://transport.ec.europa.eu/tourism/transition-eu-tourism_en?utm_source=chatgpt.com" TargetMode="External"/><Relationship Id="rId2" Type="http://schemas.openxmlformats.org/officeDocument/2006/relationships/notesSlide" Target="../notesSlides/notesSlide59.xml"/><Relationship Id="rId1" Type="http://schemas.openxmlformats.org/officeDocument/2006/relationships/slideLayout" Target="../slideLayouts/slideLayout32.xml"/><Relationship Id="rId6" Type="http://schemas.openxmlformats.org/officeDocument/2006/relationships/hyperlink" Target="https://environment.ec.europa.eu/strategy/circular-economy_en?utm_source=chatgpt.com" TargetMode="External"/><Relationship Id="rId5" Type="http://schemas.openxmlformats.org/officeDocument/2006/relationships/hyperlink" Target="https://energy.ec.europa.eu/topics/energy-efficiency/energy-performance-buildings/renovation-wave_en?utm_source=chatgpt.com" TargetMode="External"/><Relationship Id="rId4" Type="http://schemas.openxmlformats.org/officeDocument/2006/relationships/hyperlink" Target="https://www.ilo.org/topics-and-sectors/just-transition-towards-environmentally-sustainable-economies-and-societies/what-green-job?utm_source=chatgpt.com" TargetMode="External"/></Relationships>
</file>

<file path=ppt/slides/_rels/slide60.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20.jpeg"/><Relationship Id="rId18" Type="http://schemas.openxmlformats.org/officeDocument/2006/relationships/image" Target="../media/image25.png"/><Relationship Id="rId3" Type="http://schemas.openxmlformats.org/officeDocument/2006/relationships/image" Target="../media/image10.jpeg"/><Relationship Id="rId7" Type="http://schemas.openxmlformats.org/officeDocument/2006/relationships/image" Target="../media/image14.jpeg"/><Relationship Id="rId12" Type="http://schemas.openxmlformats.org/officeDocument/2006/relationships/image" Target="../media/image19.jpg"/><Relationship Id="rId17" Type="http://schemas.openxmlformats.org/officeDocument/2006/relationships/image" Target="../media/image24.png"/><Relationship Id="rId2" Type="http://schemas.openxmlformats.org/officeDocument/2006/relationships/notesSlide" Target="../notesSlides/notesSlide60.xml"/><Relationship Id="rId16" Type="http://schemas.openxmlformats.org/officeDocument/2006/relationships/image" Target="../media/image23.png"/><Relationship Id="rId1" Type="http://schemas.openxmlformats.org/officeDocument/2006/relationships/slideLayout" Target="../slideLayouts/slideLayout33.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jpeg"/><Relationship Id="rId15" Type="http://schemas.openxmlformats.org/officeDocument/2006/relationships/image" Target="../media/image22.jpeg"/><Relationship Id="rId10" Type="http://schemas.openxmlformats.org/officeDocument/2006/relationships/image" Target="../media/image17.jpeg"/><Relationship Id="rId4" Type="http://schemas.openxmlformats.org/officeDocument/2006/relationships/image" Target="../media/image11.png"/><Relationship Id="rId9" Type="http://schemas.openxmlformats.org/officeDocument/2006/relationships/image" Target="../media/image16.jpeg"/><Relationship Id="rId1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7C218-D3EA-B6DA-E8CD-1A03058E4C23}"/>
            </a:ext>
          </a:extLst>
        </p:cNvPr>
        <p:cNvGrpSpPr/>
        <p:nvPr/>
      </p:nvGrpSpPr>
      <p:grpSpPr>
        <a:xfrm>
          <a:off x="0" y="0"/>
          <a:ext cx="0" cy="0"/>
          <a:chOff x="0" y="0"/>
          <a:chExt cx="0" cy="0"/>
        </a:xfrm>
      </p:grpSpPr>
      <p:sp>
        <p:nvSpPr>
          <p:cNvPr id="7" name="Text Box 8">
            <a:extLst>
              <a:ext uri="{FF2B5EF4-FFF2-40B4-BE49-F238E27FC236}">
                <a16:creationId xmlns:a16="http://schemas.microsoft.com/office/drawing/2014/main" id="{F1BB0DB2-0110-4F2D-06CF-2D60620D4BBC}"/>
              </a:ext>
            </a:extLst>
          </p:cNvPr>
          <p:cNvSpPr txBox="1"/>
          <p:nvPr/>
        </p:nvSpPr>
        <p:spPr>
          <a:xfrm>
            <a:off x="3169920" y="5687475"/>
            <a:ext cx="5090160" cy="101059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de-DE" sz="900" dirty="0">
                <a:solidFill>
                  <a:srgbClr val="383842"/>
                </a:solidFill>
                <a:latin typeface="Open Sans" panose="020B0606030504020204" pitchFamily="34" charset="0"/>
                <a:ea typeface="Calibri" panose="020F0502020204030204" pitchFamily="34" charset="0"/>
                <a:cs typeface="Calibri" panose="020F0502020204030204" pitchFamily="34" charset="0"/>
              </a:rPr>
              <a:t>Von der Europäischen Union finanziert. Die geäußerten Ansichten und Meinungen entsprechen jedoch ausschließlich denen des Autors bzw. der Autoren und spiegeln nicht zwingend die der Europäischen Union oder der Europäischen Exekutivagentur für Bildung und Kultur (EACEA) wider. Weder die Europäische Union noch die EACEA können dafür verantwortlich gemacht werden.</a:t>
            </a:r>
            <a:endPar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E86ED180-700C-85F3-2ED8-2BE0AE7FBFAB}"/>
              </a:ext>
            </a:extLst>
          </p:cNvPr>
          <p:cNvSpPr/>
          <p:nvPr/>
        </p:nvSpPr>
        <p:spPr>
          <a:xfrm>
            <a:off x="3834618" y="4750419"/>
            <a:ext cx="4522763" cy="4301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rPr>
              <a:t>Erstellt</a:t>
            </a:r>
            <a:r>
              <a:rPr lang="en-US" dirty="0">
                <a:solidFill>
                  <a:schemeClr val="tx1"/>
                </a:solidFill>
              </a:rPr>
              <a:t> von: BFI</a:t>
            </a:r>
          </a:p>
        </p:txBody>
      </p:sp>
      <p:sp>
        <p:nvSpPr>
          <p:cNvPr id="11" name="Rectangle 10">
            <a:extLst>
              <a:ext uri="{FF2B5EF4-FFF2-40B4-BE49-F238E27FC236}">
                <a16:creationId xmlns:a16="http://schemas.microsoft.com/office/drawing/2014/main" id="{0392EBFC-D59C-FF5A-3BB4-25ED93413AF5}"/>
              </a:ext>
            </a:extLst>
          </p:cNvPr>
          <p:cNvSpPr/>
          <p:nvPr/>
        </p:nvSpPr>
        <p:spPr>
          <a:xfrm>
            <a:off x="314960" y="182880"/>
            <a:ext cx="1757680" cy="5892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0" name="Picture 9" descr="A green and black logo&#10;&#10;AI-generated content may be incorrect.">
            <a:extLst>
              <a:ext uri="{FF2B5EF4-FFF2-40B4-BE49-F238E27FC236}">
                <a16:creationId xmlns:a16="http://schemas.microsoft.com/office/drawing/2014/main" id="{A13D9625-7008-506B-65B7-BF20D3312170}"/>
              </a:ext>
            </a:extLst>
          </p:cNvPr>
          <p:cNvPicPr>
            <a:picLocks noChangeAspect="1"/>
          </p:cNvPicPr>
          <p:nvPr/>
        </p:nvPicPr>
        <p:blipFill>
          <a:blip r:embed="rId3" cstate="print">
            <a:extLst>
              <a:ext uri="{28A0092B-C50C-407E-A947-70E740481C1C}">
                <a14:useLocalDpi xmlns:a14="http://schemas.microsoft.com/office/drawing/2010/main" val="0"/>
              </a:ext>
            </a:extLst>
          </a:blip>
          <a:srcRect t="32394" b="29006"/>
          <a:stretch>
            <a:fillRect/>
          </a:stretch>
        </p:blipFill>
        <p:spPr>
          <a:xfrm>
            <a:off x="0" y="0"/>
            <a:ext cx="4506769" cy="1739590"/>
          </a:xfrm>
          <a:prstGeom prst="rect">
            <a:avLst/>
          </a:prstGeom>
        </p:spPr>
      </p:pic>
      <p:sp>
        <p:nvSpPr>
          <p:cNvPr id="2" name="Title 3">
            <a:extLst>
              <a:ext uri="{FF2B5EF4-FFF2-40B4-BE49-F238E27FC236}">
                <a16:creationId xmlns:a16="http://schemas.microsoft.com/office/drawing/2014/main" id="{5AF82C0A-0D2B-4964-0107-34A5C0FB8401}"/>
              </a:ext>
            </a:extLst>
          </p:cNvPr>
          <p:cNvSpPr txBox="1">
            <a:spLocks/>
          </p:cNvSpPr>
          <p:nvPr/>
        </p:nvSpPr>
        <p:spPr>
          <a:xfrm>
            <a:off x="2536370" y="2138264"/>
            <a:ext cx="7119257" cy="2008031"/>
          </a:xfrm>
          <a:prstGeom prst="rect">
            <a:avLst/>
          </a:prstGeom>
        </p:spPr>
        <p:txBody>
          <a:bodyPr vert="horz" lIns="0" tIns="0" rIns="0" bIns="0" rtlCol="0" anchor="ctr">
            <a:noAutofit/>
          </a:bodyPr>
          <a:lst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a:lstStyle>
          <a:p>
            <a:pPr algn="ctr"/>
            <a:r>
              <a:rPr lang="en-US" sz="4400" dirty="0" err="1">
                <a:solidFill>
                  <a:srgbClr val="255839"/>
                </a:solidFill>
              </a:rPr>
              <a:t>Weiterbildungsprogramm</a:t>
            </a:r>
            <a:r>
              <a:rPr lang="en-US" sz="4400" dirty="0">
                <a:solidFill>
                  <a:srgbClr val="255839"/>
                </a:solidFill>
              </a:rPr>
              <a:t> für </a:t>
            </a:r>
            <a:r>
              <a:rPr lang="en-US" sz="4400" dirty="0" err="1">
                <a:solidFill>
                  <a:srgbClr val="255839"/>
                </a:solidFill>
              </a:rPr>
              <a:t>Ausbilder</a:t>
            </a:r>
            <a:r>
              <a:rPr lang="en-US" sz="4400" dirty="0">
                <a:solidFill>
                  <a:srgbClr val="255839"/>
                </a:solidFill>
              </a:rPr>
              <a:t>*</a:t>
            </a:r>
            <a:r>
              <a:rPr lang="en-US" sz="4400" dirty="0" err="1">
                <a:solidFill>
                  <a:srgbClr val="255839"/>
                </a:solidFill>
              </a:rPr>
              <a:t>innen</a:t>
            </a:r>
            <a:endParaRPr lang="el-GR" sz="4400" dirty="0">
              <a:solidFill>
                <a:srgbClr val="255839"/>
              </a:solidFill>
            </a:endParaRPr>
          </a:p>
        </p:txBody>
      </p:sp>
      <p:pic>
        <p:nvPicPr>
          <p:cNvPr id="13" name="Picture 12" descr="A blue text on a black background&#10;&#10;AI-generated content may be incorrect.">
            <a:extLst>
              <a:ext uri="{FF2B5EF4-FFF2-40B4-BE49-F238E27FC236}">
                <a16:creationId xmlns:a16="http://schemas.microsoft.com/office/drawing/2014/main" id="{E7E71B36-4085-29B1-2962-A1D83842A7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852" y="5754709"/>
            <a:ext cx="2554068" cy="535831"/>
          </a:xfrm>
          <a:prstGeom prst="rect">
            <a:avLst/>
          </a:prstGeom>
        </p:spPr>
      </p:pic>
      <p:sp>
        <p:nvSpPr>
          <p:cNvPr id="3" name="Subtitle 4">
            <a:extLst>
              <a:ext uri="{FF2B5EF4-FFF2-40B4-BE49-F238E27FC236}">
                <a16:creationId xmlns:a16="http://schemas.microsoft.com/office/drawing/2014/main" id="{D14C7FFA-44E3-31F7-06A7-D629C7EFAFD9}"/>
              </a:ext>
            </a:extLst>
          </p:cNvPr>
          <p:cNvSpPr txBox="1">
            <a:spLocks/>
          </p:cNvSpPr>
          <p:nvPr/>
        </p:nvSpPr>
        <p:spPr>
          <a:xfrm>
            <a:off x="2072640" y="3919154"/>
            <a:ext cx="8046716" cy="454281"/>
          </a:xfrm>
          <a:prstGeom prst="rect">
            <a:avLst/>
          </a:prstGeom>
        </p:spPr>
        <p:txBody>
          <a:bodyPr lIns="91440" tIns="45720" rIns="91440" bIns="45720" anchor="t"/>
          <a:lst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de-DE" sz="2400" b="1" dirty="0">
                <a:solidFill>
                  <a:srgbClr val="92D050"/>
                </a:solidFill>
              </a:rPr>
              <a:t>Modul 3: Einblicke in die grüne Wirtschaft und den Arbeitsmarkt</a:t>
            </a:r>
          </a:p>
        </p:txBody>
      </p:sp>
    </p:spTree>
    <p:extLst>
      <p:ext uri="{BB962C8B-B14F-4D97-AF65-F5344CB8AC3E}">
        <p14:creationId xmlns:p14="http://schemas.microsoft.com/office/powerpoint/2010/main" val="802677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0624EAA9-126D-0EFC-E637-38541F7D4964}"/>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p:cNvSpPr>
            <a:spLocks noGrp="1"/>
          </p:cNvSpPr>
          <p:nvPr>
            <p:ph type="title"/>
          </p:nvPr>
        </p:nvSpPr>
        <p:spPr>
          <a:xfrm>
            <a:off x="645765" y="1022669"/>
            <a:ext cx="8596668" cy="1320800"/>
          </a:xfrm>
        </p:spPr>
        <p:txBody>
          <a:bodyPr/>
          <a:lstStyle/>
          <a:p>
            <a:r>
              <a:rPr lang="hr-HR" dirty="0">
                <a:solidFill>
                  <a:srgbClr val="255839"/>
                </a:solidFill>
              </a:rPr>
              <a:t>Ablaufplan der Sitzung</a:t>
            </a:r>
            <a:endParaRPr lang="el-GR" dirty="0">
              <a:solidFill>
                <a:srgbClr val="255839"/>
              </a:solidFill>
            </a:endParaRPr>
          </a:p>
        </p:txBody>
      </p:sp>
      <p:sp>
        <p:nvSpPr>
          <p:cNvPr id="7" name="Content Placeholder 6"/>
          <p:cNvSpPr>
            <a:spLocks noGrp="1"/>
          </p:cNvSpPr>
          <p:nvPr>
            <p:ph sz="quarter" idx="12"/>
          </p:nvPr>
        </p:nvSpPr>
        <p:spPr>
          <a:xfrm>
            <a:off x="645765" y="2066412"/>
            <a:ext cx="5792984" cy="4156588"/>
          </a:xfrm>
        </p:spPr>
        <p:txBody>
          <a:bodyPr/>
          <a:lstStyle/>
          <a:p>
            <a:pPr marL="0" indent="0">
              <a:buNone/>
            </a:pPr>
            <a:r>
              <a:rPr lang="de-DE" dirty="0"/>
              <a:t>Die heutige dreistündige Sitzung umfasst</a:t>
            </a:r>
            <a:r>
              <a:rPr lang="en-US" dirty="0"/>
              <a:t>:</a:t>
            </a:r>
          </a:p>
          <a:p>
            <a:r>
              <a:rPr lang="de-DE" dirty="0"/>
              <a:t>Einführung in das Modul und Lernergebnisse</a:t>
            </a:r>
          </a:p>
          <a:p>
            <a:r>
              <a:rPr lang="de-DE" dirty="0"/>
              <a:t>Konzepte und Beispiele der grünen Wirtschaft</a:t>
            </a:r>
          </a:p>
          <a:p>
            <a:r>
              <a:rPr lang="de-DE" dirty="0"/>
              <a:t>Grüne Kompetenzen und Anforderungen des Arbeitsmarktes</a:t>
            </a:r>
          </a:p>
          <a:p>
            <a:r>
              <a:rPr lang="de-DE" dirty="0"/>
              <a:t>Nachhaltigkeitsbezogene Berufe und Karrierewege</a:t>
            </a:r>
          </a:p>
          <a:p>
            <a:r>
              <a:rPr lang="de-DE" dirty="0"/>
              <a:t>Praktische Aktivitäten und Fallstudienarbeit</a:t>
            </a:r>
          </a:p>
          <a:p>
            <a:r>
              <a:rPr lang="de-DE" dirty="0"/>
              <a:t>Reflexion, Verknüpfung mit dem Portfolio und Aufgabe zum selbstgesteuerten Lernen</a:t>
            </a:r>
          </a:p>
        </p:txBody>
      </p:sp>
      <p:pic>
        <p:nvPicPr>
          <p:cNvPr id="2" name="Picture Placeholder 4">
            <a:extLst>
              <a:ext uri="{FF2B5EF4-FFF2-40B4-BE49-F238E27FC236}">
                <a16:creationId xmlns:a16="http://schemas.microsoft.com/office/drawing/2014/main" id="{EBAC9A2E-9643-03B4-0291-AACEFE675097}"/>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6D3EC-F969-99CE-4A88-097A485AB9BA}"/>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6D9E68A5-D97B-F6DF-BB46-C3DD41F7ED98}"/>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9241B546-9A8A-74D6-1B4E-DFB5AE058303}"/>
              </a:ext>
            </a:extLst>
          </p:cNvPr>
          <p:cNvSpPr>
            <a:spLocks noGrp="1"/>
          </p:cNvSpPr>
          <p:nvPr>
            <p:ph type="title"/>
          </p:nvPr>
        </p:nvSpPr>
        <p:spPr>
          <a:xfrm>
            <a:off x="645765" y="1022669"/>
            <a:ext cx="8596668" cy="1320800"/>
          </a:xfrm>
        </p:spPr>
        <p:txBody>
          <a:bodyPr/>
          <a:lstStyle/>
          <a:p>
            <a:r>
              <a:rPr lang="hr-HR" dirty="0">
                <a:solidFill>
                  <a:srgbClr val="255839"/>
                </a:solidFill>
              </a:rPr>
              <a:t>Modu</a:t>
            </a:r>
            <a:r>
              <a:rPr lang="de-DE" dirty="0" err="1">
                <a:solidFill>
                  <a:srgbClr val="255839"/>
                </a:solidFill>
              </a:rPr>
              <a:t>lübersicht</a:t>
            </a:r>
            <a:endParaRPr lang="el-GR" dirty="0">
              <a:solidFill>
                <a:srgbClr val="255839"/>
              </a:solidFill>
            </a:endParaRPr>
          </a:p>
        </p:txBody>
      </p:sp>
      <p:sp>
        <p:nvSpPr>
          <p:cNvPr id="7" name="Content Placeholder 6">
            <a:extLst>
              <a:ext uri="{FF2B5EF4-FFF2-40B4-BE49-F238E27FC236}">
                <a16:creationId xmlns:a16="http://schemas.microsoft.com/office/drawing/2014/main" id="{EF4960F0-6AF5-32AF-80C2-7AED39A824F0}"/>
              </a:ext>
            </a:extLst>
          </p:cNvPr>
          <p:cNvSpPr>
            <a:spLocks noGrp="1"/>
          </p:cNvSpPr>
          <p:nvPr>
            <p:ph sz="quarter" idx="12"/>
          </p:nvPr>
        </p:nvSpPr>
        <p:spPr>
          <a:xfrm>
            <a:off x="645765" y="2066412"/>
            <a:ext cx="5792984" cy="4156588"/>
          </a:xfrm>
        </p:spPr>
        <p:txBody>
          <a:bodyPr>
            <a:normAutofit fontScale="85000" lnSpcReduction="20000"/>
          </a:bodyPr>
          <a:lstStyle/>
          <a:p>
            <a:pPr marL="0" indent="0">
              <a:buNone/>
            </a:pPr>
            <a:r>
              <a:rPr lang="de-DE" dirty="0"/>
              <a:t>Im Mittelpunkt dieses Moduls stehen</a:t>
            </a:r>
            <a:r>
              <a:rPr lang="en-US" dirty="0"/>
              <a:t>:</a:t>
            </a:r>
          </a:p>
          <a:p>
            <a:r>
              <a:rPr lang="de-DE" dirty="0"/>
              <a:t>Thema 1: Grüne Wirtschaft und ihre Bedeutung für die berufliche Bildung</a:t>
            </a:r>
          </a:p>
          <a:p>
            <a:r>
              <a:rPr lang="de-DE" dirty="0"/>
              <a:t>Thema 2: Grüne Kompetenzen und sich wandelnde Anforderungen des Arbeitsmarktes</a:t>
            </a:r>
          </a:p>
          <a:p>
            <a:r>
              <a:rPr lang="de-DE" dirty="0"/>
              <a:t>Thema 3: Nachhaltigkeitsbezogene Berufe und Karrierewege</a:t>
            </a:r>
          </a:p>
          <a:p>
            <a:pPr marL="0" indent="0">
              <a:buNone/>
            </a:pPr>
            <a:r>
              <a:rPr lang="de-DE" dirty="0"/>
              <a:t>Nach Abschluss dieses Moduls sind die Ausbilder besser darauf vorbereitet,</a:t>
            </a:r>
            <a:r>
              <a:rPr lang="en-US" dirty="0"/>
              <a:t>:</a:t>
            </a:r>
            <a:endParaRPr lang="hr-HR" dirty="0"/>
          </a:p>
          <a:p>
            <a:r>
              <a:rPr lang="de-DE" dirty="0"/>
              <a:t>Konzepte der grünen Wirtschaft in verständlicher Sprache zu erläutern die Veränderungen auf den Arbeitsmärkten zu erkennen</a:t>
            </a:r>
          </a:p>
          <a:p>
            <a:r>
              <a:rPr lang="de-DE" dirty="0"/>
              <a:t>grüne Kompetenzen in verschiedenen Berufen zu identifizieren</a:t>
            </a:r>
          </a:p>
          <a:p>
            <a:r>
              <a:rPr lang="de-DE" dirty="0"/>
              <a:t>das Lernen im Bereich Nachhaltigkeit mit realen Arbeitskontexten zu verknüpfen</a:t>
            </a:r>
          </a:p>
          <a:p>
            <a:r>
              <a:rPr lang="de-DE" dirty="0"/>
              <a:t>die Lernenden dabei unterstützen, berufliche Perspektiven im Bereich der grünen Wirtschaft zu verstehen</a:t>
            </a:r>
          </a:p>
        </p:txBody>
      </p:sp>
      <p:pic>
        <p:nvPicPr>
          <p:cNvPr id="2" name="Picture Placeholder 4">
            <a:extLst>
              <a:ext uri="{FF2B5EF4-FFF2-40B4-BE49-F238E27FC236}">
                <a16:creationId xmlns:a16="http://schemas.microsoft.com/office/drawing/2014/main" id="{FABF261C-60C4-8843-2C88-3C7EDB47C3B1}"/>
              </a:ext>
            </a:extLst>
          </p:cNvPr>
          <p:cNvPicPr>
            <a:picLocks noChangeAspect="1"/>
          </p:cNvPicPr>
          <p:nvPr/>
        </p:nvPicPr>
        <p:blipFill>
          <a:blip r:embed="rId3" cstate="print">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4252658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93ECD-1F18-D1A6-35D4-6DAA8DDB3C5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8F6E89B-0807-6CC8-A06B-994F264580CF}"/>
              </a:ext>
            </a:extLst>
          </p:cNvPr>
          <p:cNvSpPr>
            <a:spLocks noGrp="1"/>
          </p:cNvSpPr>
          <p:nvPr>
            <p:ph type="title"/>
          </p:nvPr>
        </p:nvSpPr>
        <p:spPr>
          <a:xfrm>
            <a:off x="399369" y="788988"/>
            <a:ext cx="8596668" cy="660400"/>
          </a:xfrm>
        </p:spPr>
        <p:txBody>
          <a:bodyPr/>
          <a:lstStyle/>
          <a:p>
            <a:r>
              <a:rPr lang="hr-HR" dirty="0">
                <a:solidFill>
                  <a:srgbClr val="255839"/>
                </a:solidFill>
              </a:rPr>
              <a:t>Le</a:t>
            </a:r>
            <a:r>
              <a:rPr lang="de-DE" dirty="0" err="1">
                <a:solidFill>
                  <a:srgbClr val="255839"/>
                </a:solidFill>
              </a:rPr>
              <a:t>rnergebnisse</a:t>
            </a:r>
            <a:endParaRPr lang="el-GR" dirty="0">
              <a:solidFill>
                <a:srgbClr val="255839"/>
              </a:solidFill>
            </a:endParaRPr>
          </a:p>
        </p:txBody>
      </p:sp>
      <p:sp>
        <p:nvSpPr>
          <p:cNvPr id="7" name="Content Placeholder 6">
            <a:extLst>
              <a:ext uri="{FF2B5EF4-FFF2-40B4-BE49-F238E27FC236}">
                <a16:creationId xmlns:a16="http://schemas.microsoft.com/office/drawing/2014/main" id="{B2650833-0E98-8E4D-71C7-92C67758819D}"/>
              </a:ext>
            </a:extLst>
          </p:cNvPr>
          <p:cNvSpPr>
            <a:spLocks noGrp="1"/>
          </p:cNvSpPr>
          <p:nvPr>
            <p:ph sz="quarter" idx="12"/>
          </p:nvPr>
        </p:nvSpPr>
        <p:spPr>
          <a:xfrm>
            <a:off x="399369" y="1449388"/>
            <a:ext cx="9313591" cy="5157229"/>
          </a:xfrm>
        </p:spPr>
        <p:txBody>
          <a:bodyPr/>
          <a:lstStyle/>
          <a:p>
            <a:pPr marL="0" indent="0">
              <a:buNone/>
            </a:pPr>
            <a:r>
              <a:rPr lang="de-DE" dirty="0"/>
              <a:t>Dieses Modul befasst sich mit den folgenden Lernergebnissen</a:t>
            </a:r>
            <a:r>
              <a:rPr lang="en-US" noProof="0" dirty="0"/>
              <a:t>:</a:t>
            </a:r>
          </a:p>
          <a:p>
            <a:r>
              <a:rPr lang="de-DE" dirty="0"/>
              <a:t>K2 – Nachhaltigkeitskonzepte, -trends und -rahmenwerke beschreiben, die für den Kontext der beruflichen Bildung relevant sind.</a:t>
            </a:r>
          </a:p>
          <a:p>
            <a:r>
              <a:rPr lang="de-DE" dirty="0"/>
              <a:t>K6 – Strategien der Berufsberatung und Erkenntnisse zum Arbeitsmarkt für Berufe im Bereich Nachhaltigkeit erkennen.</a:t>
            </a:r>
          </a:p>
          <a:p>
            <a:r>
              <a:rPr lang="de-DE" dirty="0"/>
              <a:t>S5 – Strategien der Berufsberatung und des Mentorings integrieren, die den Übergang der Lernenden in grüne Berufe unterstützen.</a:t>
            </a:r>
          </a:p>
          <a:p>
            <a:r>
              <a:rPr lang="de-DE" dirty="0"/>
              <a:t>AR2 – Materialien und Beispiele an lokale oder institutionelle Kontexte anpassen und dabei den europäischen Qualitätssicherungsrahmen einhalten.</a:t>
            </a:r>
          </a:p>
          <a:p>
            <a:endParaRPr lang="en-US" b="1" dirty="0"/>
          </a:p>
        </p:txBody>
      </p:sp>
    </p:spTree>
    <p:extLst>
      <p:ext uri="{BB962C8B-B14F-4D97-AF65-F5344CB8AC3E}">
        <p14:creationId xmlns:p14="http://schemas.microsoft.com/office/powerpoint/2010/main" val="3620290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CC42-B29F-8105-98DD-B624A375B97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EEF6B67-7E01-60BE-EA7C-0FF4DA9E5879}"/>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Einleitende</a:t>
            </a:r>
            <a:r>
              <a:rPr lang="en-US" dirty="0">
                <a:solidFill>
                  <a:srgbClr val="255839"/>
                </a:solidFill>
              </a:rPr>
              <a:t> </a:t>
            </a:r>
            <a:r>
              <a:rPr lang="en-US" dirty="0" err="1">
                <a:solidFill>
                  <a:srgbClr val="255839"/>
                </a:solidFill>
              </a:rPr>
              <a:t>Reflexion</a:t>
            </a:r>
            <a:r>
              <a:rPr lang="en-US" dirty="0">
                <a:solidFill>
                  <a:srgbClr val="255839"/>
                </a:solidFill>
              </a:rPr>
              <a:t> / </a:t>
            </a:r>
            <a:r>
              <a:rPr lang="en-US" dirty="0" err="1">
                <a:solidFill>
                  <a:srgbClr val="255839"/>
                </a:solidFill>
              </a:rPr>
              <a:t>Aufwärmübung</a:t>
            </a:r>
            <a:endParaRPr lang="el-GR" dirty="0">
              <a:solidFill>
                <a:srgbClr val="255839"/>
              </a:solidFill>
            </a:endParaRPr>
          </a:p>
        </p:txBody>
      </p:sp>
      <p:sp>
        <p:nvSpPr>
          <p:cNvPr id="7" name="Content Placeholder 6">
            <a:extLst>
              <a:ext uri="{FF2B5EF4-FFF2-40B4-BE49-F238E27FC236}">
                <a16:creationId xmlns:a16="http://schemas.microsoft.com/office/drawing/2014/main" id="{EE4FD453-550F-6097-9A2E-90C9A7F87CD4}"/>
              </a:ext>
            </a:extLst>
          </p:cNvPr>
          <p:cNvSpPr>
            <a:spLocks noGrp="1"/>
          </p:cNvSpPr>
          <p:nvPr>
            <p:ph sz="quarter" idx="12"/>
          </p:nvPr>
        </p:nvSpPr>
        <p:spPr>
          <a:xfrm>
            <a:off x="399369" y="1449388"/>
            <a:ext cx="9313591" cy="5157229"/>
          </a:xfrm>
        </p:spPr>
        <p:txBody>
          <a:bodyPr/>
          <a:lstStyle/>
          <a:p>
            <a:pPr marL="0" indent="0">
              <a:buNone/>
            </a:pPr>
            <a:r>
              <a:rPr lang="en-US" dirty="0"/>
              <a:t>Diskussionsfrage:</a:t>
            </a:r>
          </a:p>
          <a:p>
            <a:r>
              <a:rPr lang="de-DE" dirty="0"/>
              <a:t>Welche Erfahrungen haben Sie bereits mit den Themen „grüne Wirtschaft“, „grüne Kompetenzen“ oder „Veränderungen auf dem Arbeitsmarkt“ in Ihrer Lehr- oder Ausbildungspraxis gemacht</a:t>
            </a:r>
            <a:r>
              <a:rPr lang="en-US" dirty="0"/>
              <a:t>?</a:t>
            </a:r>
            <a:endParaRPr lang="hr-HR" dirty="0"/>
          </a:p>
          <a:p>
            <a:pPr marL="0" indent="0">
              <a:buNone/>
            </a:pPr>
            <a:r>
              <a:rPr lang="en-US" dirty="0"/>
              <a:t>Optional:</a:t>
            </a:r>
          </a:p>
          <a:p>
            <a:r>
              <a:rPr lang="de-DE" dirty="0"/>
              <a:t>Wo sehen Sie bereits, dass Nachhaltigkeit die Arbeitsaufgaben verändert?</a:t>
            </a:r>
          </a:p>
          <a:p>
            <a:r>
              <a:rPr lang="de-DE" dirty="0"/>
              <a:t>Welche „grünen“ Kompetenzen könnten für Ihre Lernenden relevant sein?</a:t>
            </a:r>
          </a:p>
          <a:p>
            <a:r>
              <a:rPr lang="de-DE" dirty="0"/>
              <a:t>Welche Beispiele aus Ihrer Branche könnten den Lernenden helfen, „grüne“ Berufe besser zu verstehen?</a:t>
            </a:r>
          </a:p>
          <a:p>
            <a:r>
              <a:rPr lang="de-DE" dirty="0"/>
              <a:t>Welche Herausforderungen erwarten Sie beim Unterrichten dieses Themas?</a:t>
            </a:r>
          </a:p>
        </p:txBody>
      </p:sp>
    </p:spTree>
    <p:extLst>
      <p:ext uri="{BB962C8B-B14F-4D97-AF65-F5344CB8AC3E}">
        <p14:creationId xmlns:p14="http://schemas.microsoft.com/office/powerpoint/2010/main" val="1045824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670BC-FFB1-C372-2CBC-C58D404F443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628E9BE-EDBD-08C3-1F50-3709349CD752}"/>
              </a:ext>
            </a:extLst>
          </p:cNvPr>
          <p:cNvSpPr>
            <a:spLocks noGrp="1"/>
          </p:cNvSpPr>
          <p:nvPr>
            <p:ph type="title"/>
          </p:nvPr>
        </p:nvSpPr>
        <p:spPr>
          <a:xfrm>
            <a:off x="399368" y="788988"/>
            <a:ext cx="9685925" cy="660400"/>
          </a:xfrm>
        </p:spPr>
        <p:txBody>
          <a:bodyPr>
            <a:normAutofit fontScale="90000"/>
          </a:bodyPr>
          <a:lstStyle/>
          <a:p>
            <a:r>
              <a:rPr lang="de-DE" dirty="0">
                <a:solidFill>
                  <a:srgbClr val="255839"/>
                </a:solidFill>
              </a:rPr>
              <a:t>Thema 1: Grüne Wirtschaft und ihre Bedeutung für die berufliche Bildung</a:t>
            </a:r>
            <a:endParaRPr lang="el-GR" dirty="0">
              <a:solidFill>
                <a:srgbClr val="255839"/>
              </a:solidFill>
            </a:endParaRPr>
          </a:p>
        </p:txBody>
      </p:sp>
      <p:sp>
        <p:nvSpPr>
          <p:cNvPr id="7" name="Content Placeholder 6">
            <a:extLst>
              <a:ext uri="{FF2B5EF4-FFF2-40B4-BE49-F238E27FC236}">
                <a16:creationId xmlns:a16="http://schemas.microsoft.com/office/drawing/2014/main" id="{CDCB34E0-9DDD-3B8C-0B6D-CA58F859D43A}"/>
              </a:ext>
            </a:extLst>
          </p:cNvPr>
          <p:cNvSpPr>
            <a:spLocks noGrp="1"/>
          </p:cNvSpPr>
          <p:nvPr>
            <p:ph sz="quarter" idx="12"/>
          </p:nvPr>
        </p:nvSpPr>
        <p:spPr>
          <a:xfrm>
            <a:off x="399369" y="1965960"/>
            <a:ext cx="9313591" cy="4640657"/>
          </a:xfrm>
        </p:spPr>
        <p:txBody>
          <a:bodyPr>
            <a:normAutofit/>
          </a:bodyPr>
          <a:lstStyle/>
          <a:p>
            <a:r>
              <a:rPr lang="de-DE" dirty="0"/>
              <a:t>Schwerpunktthema 1 stellt die grüne Wirtschaft als wirtschaftlichen und gesellschaftlichen Wandel vor, nicht nur als Umweltthema.</a:t>
            </a:r>
          </a:p>
          <a:p>
            <a:r>
              <a:rPr lang="de-DE" dirty="0"/>
              <a:t>Die Teilnehmenden untersuchen, wie Klimaschutz, Ressourceneffizienz, Kreislaufwirtschaft und der Schutz der biologischen Vielfalt Produktion, Dienstleistungen, Arbeitsorganisation und Qualifikationen beeinflussen.</a:t>
            </a:r>
          </a:p>
          <a:p>
            <a:r>
              <a:rPr lang="de-DE" dirty="0"/>
              <a:t>Im Mittelpunkt steht dabei, Lehrenden in der beruflichen Bildung zu vermitteln, warum Nachhaltigkeit in vielen Branchen an Bedeutung gewinnt und wie dies neue Erwartungen an die berufliche Bildung mit sich bringt.</a:t>
            </a:r>
          </a:p>
          <a:p>
            <a:endParaRPr lang="en-GB" noProof="0" dirty="0"/>
          </a:p>
        </p:txBody>
      </p:sp>
    </p:spTree>
    <p:extLst>
      <p:ext uri="{BB962C8B-B14F-4D97-AF65-F5344CB8AC3E}">
        <p14:creationId xmlns:p14="http://schemas.microsoft.com/office/powerpoint/2010/main" val="1070472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5BAA5-A7E7-9DBC-E4F1-825211F7722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9AAFFAD-5EAF-8827-A2ED-39443BA77B73}"/>
              </a:ext>
            </a:extLst>
          </p:cNvPr>
          <p:cNvSpPr>
            <a:spLocks noGrp="1"/>
          </p:cNvSpPr>
          <p:nvPr>
            <p:ph type="title"/>
          </p:nvPr>
        </p:nvSpPr>
        <p:spPr>
          <a:xfrm>
            <a:off x="399368" y="788988"/>
            <a:ext cx="10775137" cy="660400"/>
          </a:xfrm>
        </p:spPr>
        <p:txBody>
          <a:bodyPr>
            <a:normAutofit fontScale="90000"/>
          </a:bodyPr>
          <a:lstStyle/>
          <a:p>
            <a:r>
              <a:rPr lang="de-DE" dirty="0">
                <a:solidFill>
                  <a:srgbClr val="255839"/>
                </a:solidFill>
              </a:rPr>
              <a:t>Thema 2: Grüne Kompetenzen und sich wandelnde Anforderungen auf dem Arbeitsmarkt</a:t>
            </a:r>
            <a:endParaRPr lang="el-GR" dirty="0">
              <a:solidFill>
                <a:srgbClr val="255839"/>
              </a:solidFill>
            </a:endParaRPr>
          </a:p>
        </p:txBody>
      </p:sp>
      <p:sp>
        <p:nvSpPr>
          <p:cNvPr id="7" name="Content Placeholder 6">
            <a:extLst>
              <a:ext uri="{FF2B5EF4-FFF2-40B4-BE49-F238E27FC236}">
                <a16:creationId xmlns:a16="http://schemas.microsoft.com/office/drawing/2014/main" id="{DF10C62B-0025-B1EE-E7FF-726ED76949C8}"/>
              </a:ext>
            </a:extLst>
          </p:cNvPr>
          <p:cNvSpPr>
            <a:spLocks noGrp="1"/>
          </p:cNvSpPr>
          <p:nvPr>
            <p:ph sz="quarter" idx="12"/>
          </p:nvPr>
        </p:nvSpPr>
        <p:spPr>
          <a:xfrm>
            <a:off x="399369" y="2174488"/>
            <a:ext cx="9313591" cy="4432129"/>
          </a:xfrm>
        </p:spPr>
        <p:txBody>
          <a:bodyPr>
            <a:normAutofit/>
          </a:bodyPr>
          <a:lstStyle/>
          <a:p>
            <a:pPr marL="0" indent="0">
              <a:buNone/>
            </a:pPr>
            <a:r>
              <a:rPr lang="de-DE" dirty="0"/>
              <a:t>Schwerpunktthema 2 konzentriert sich auf die Kompetenzdimension des ökologischen Wandels</a:t>
            </a:r>
            <a:r>
              <a:rPr lang="en-US" noProof="0" dirty="0"/>
              <a:t>.</a:t>
            </a:r>
            <a:endParaRPr lang="hr-HR" noProof="0" dirty="0"/>
          </a:p>
          <a:p>
            <a:pPr marL="0" indent="0">
              <a:buNone/>
            </a:pPr>
            <a:r>
              <a:rPr lang="de-DE" dirty="0"/>
              <a:t>Die Ausbilder lernen, dass zu den ökologischen Kompetenzen Folgendes gehört:</a:t>
            </a:r>
          </a:p>
          <a:p>
            <a:r>
              <a:rPr lang="de-DE" dirty="0"/>
              <a:t>bereichsübergreifende Nachhaltigkeitskompetenzen</a:t>
            </a:r>
          </a:p>
          <a:p>
            <a:r>
              <a:rPr lang="de-DE" dirty="0"/>
              <a:t>berufsbezogene Fähigkeiten</a:t>
            </a:r>
          </a:p>
          <a:p>
            <a:r>
              <a:rPr lang="de-DE" dirty="0"/>
              <a:t>hochspezialisierte technische Fähigkeiten </a:t>
            </a:r>
          </a:p>
          <a:p>
            <a:pPr marL="0" indent="0">
              <a:buNone/>
            </a:pPr>
            <a:r>
              <a:rPr lang="de-DE" dirty="0"/>
              <a:t>Das Thema behandelt außerdem Arbeitsmarktsignale und Kompetenzanalysen, damit die Ausbilder erkennen können, welche Veränderungen sich in Branchen, Berufen und Qualifikationen vollziehen.</a:t>
            </a:r>
          </a:p>
          <a:p>
            <a:pPr marL="0" indent="0">
              <a:buNone/>
            </a:pPr>
            <a:endParaRPr lang="en-GB" noProof="0" dirty="0"/>
          </a:p>
        </p:txBody>
      </p:sp>
    </p:spTree>
    <p:extLst>
      <p:ext uri="{BB962C8B-B14F-4D97-AF65-F5344CB8AC3E}">
        <p14:creationId xmlns:p14="http://schemas.microsoft.com/office/powerpoint/2010/main" val="2618540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22AAF-F6C7-72E5-F1BC-7D9C06EDADE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D55A45F-CEF6-998B-DB3F-FDF6035A6EEB}"/>
              </a:ext>
            </a:extLst>
          </p:cNvPr>
          <p:cNvSpPr>
            <a:spLocks noGrp="1"/>
          </p:cNvSpPr>
          <p:nvPr>
            <p:ph type="title"/>
          </p:nvPr>
        </p:nvSpPr>
        <p:spPr>
          <a:xfrm>
            <a:off x="399369" y="788988"/>
            <a:ext cx="9313590" cy="660400"/>
          </a:xfrm>
        </p:spPr>
        <p:txBody>
          <a:bodyPr>
            <a:normAutofit fontScale="90000"/>
          </a:bodyPr>
          <a:lstStyle/>
          <a:p>
            <a:r>
              <a:rPr lang="de-DE" dirty="0">
                <a:solidFill>
                  <a:srgbClr val="255839"/>
                </a:solidFill>
              </a:rPr>
              <a:t>Thema 3: Berufe und Karrierewege im Bereich Nachhaltigkeit</a:t>
            </a:r>
            <a:endParaRPr lang="el-GR" dirty="0">
              <a:solidFill>
                <a:srgbClr val="255839"/>
              </a:solidFill>
            </a:endParaRPr>
          </a:p>
        </p:txBody>
      </p:sp>
      <p:sp>
        <p:nvSpPr>
          <p:cNvPr id="7" name="Content Placeholder 6">
            <a:extLst>
              <a:ext uri="{FF2B5EF4-FFF2-40B4-BE49-F238E27FC236}">
                <a16:creationId xmlns:a16="http://schemas.microsoft.com/office/drawing/2014/main" id="{C5BEDE2F-5615-B030-D7B8-A6E9F72B772D}"/>
              </a:ext>
            </a:extLst>
          </p:cNvPr>
          <p:cNvSpPr>
            <a:spLocks noGrp="1"/>
          </p:cNvSpPr>
          <p:nvPr>
            <p:ph sz="quarter" idx="12"/>
          </p:nvPr>
        </p:nvSpPr>
        <p:spPr>
          <a:xfrm>
            <a:off x="399369" y="1976718"/>
            <a:ext cx="9313591" cy="4629899"/>
          </a:xfrm>
        </p:spPr>
        <p:txBody>
          <a:bodyPr/>
          <a:lstStyle/>
          <a:p>
            <a:pPr marL="0" indent="0">
              <a:buNone/>
            </a:pPr>
            <a:r>
              <a:rPr lang="de-DE" dirty="0"/>
              <a:t>Schwerpunktthema 3 befasst sich mit der Entwicklung von „grünen“ Arbeitsplätzen und Berufen im Bereich der Nachhaltigkeit.</a:t>
            </a:r>
          </a:p>
          <a:p>
            <a:pPr marL="0" indent="0">
              <a:buNone/>
            </a:pPr>
            <a:r>
              <a:rPr lang="de-DE" dirty="0"/>
              <a:t>Die Ausbilder lernen den Unterschied zwischen</a:t>
            </a:r>
            <a:r>
              <a:rPr lang="en-US" noProof="0" dirty="0"/>
              <a:t>:</a:t>
            </a:r>
            <a:endParaRPr lang="hr-HR" noProof="0" dirty="0"/>
          </a:p>
          <a:p>
            <a:r>
              <a:rPr lang="de-DE" dirty="0"/>
              <a:t>neue grüne Arbeitsplätze</a:t>
            </a:r>
          </a:p>
          <a:p>
            <a:r>
              <a:rPr lang="de-DE" dirty="0"/>
              <a:t>bestehende Arbeitsplätze, die sich wandeln</a:t>
            </a:r>
          </a:p>
          <a:p>
            <a:r>
              <a:rPr lang="de-DE" dirty="0"/>
              <a:t>Aufgabenbereiche, die neue Kompetenzen im Bereich Nachhaltigkeit erfordern</a:t>
            </a:r>
          </a:p>
          <a:p>
            <a:pPr marL="0" indent="0">
              <a:buNone/>
            </a:pPr>
            <a:r>
              <a:rPr lang="de-DE" dirty="0"/>
              <a:t>Der Schwerpunkt liegt auf der praktischen Berufsorientierung: Den Lernenden soll verdeutlicht werden, wie Nachhaltigkeit mit der zukünftigen Beschäftigung, den Aufgaben am Arbeitsplatz und der beruflichen Weiterentwicklung zusammenhängt</a:t>
            </a:r>
            <a:r>
              <a:rPr lang="en-US" noProof="0" dirty="0"/>
              <a:t>.</a:t>
            </a:r>
            <a:endParaRPr lang="en-GB" noProof="0" dirty="0"/>
          </a:p>
        </p:txBody>
      </p:sp>
    </p:spTree>
    <p:extLst>
      <p:ext uri="{BB962C8B-B14F-4D97-AF65-F5344CB8AC3E}">
        <p14:creationId xmlns:p14="http://schemas.microsoft.com/office/powerpoint/2010/main" val="2062836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967A3-63A6-549A-99A7-661CF1051854}"/>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06DDBA2D-7680-EEBB-3EA4-821CF75D3610}"/>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D30BDAC9-0678-0AB4-4580-0A53F65311C9}"/>
              </a:ext>
            </a:extLst>
          </p:cNvPr>
          <p:cNvSpPr>
            <a:spLocks noGrp="1"/>
          </p:cNvSpPr>
          <p:nvPr>
            <p:ph type="title"/>
          </p:nvPr>
        </p:nvSpPr>
        <p:spPr>
          <a:xfrm>
            <a:off x="645765" y="1022669"/>
            <a:ext cx="8596668" cy="658213"/>
          </a:xfrm>
        </p:spPr>
        <p:txBody>
          <a:bodyPr>
            <a:normAutofit/>
          </a:bodyPr>
          <a:lstStyle/>
          <a:p>
            <a:r>
              <a:rPr lang="en-US" dirty="0">
                <a:solidFill>
                  <a:srgbClr val="255839"/>
                </a:solidFill>
              </a:rPr>
              <a:t>Was </a:t>
            </a:r>
            <a:r>
              <a:rPr lang="en-US" dirty="0" err="1">
                <a:solidFill>
                  <a:srgbClr val="255839"/>
                </a:solidFill>
              </a:rPr>
              <a:t>ist</a:t>
            </a:r>
            <a:r>
              <a:rPr lang="en-US" dirty="0">
                <a:solidFill>
                  <a:srgbClr val="255839"/>
                </a:solidFill>
              </a:rPr>
              <a:t> die „Grüne </a:t>
            </a:r>
            <a:r>
              <a:rPr lang="en-US" dirty="0" err="1">
                <a:solidFill>
                  <a:srgbClr val="255839"/>
                </a:solidFill>
              </a:rPr>
              <a:t>Wirtschaft</a:t>
            </a:r>
            <a:r>
              <a:rPr lang="en-US" dirty="0">
                <a:solidFill>
                  <a:srgbClr val="255839"/>
                </a:solidFill>
              </a:rPr>
              <a:t>”?</a:t>
            </a:r>
            <a:endParaRPr lang="el-GR" dirty="0">
              <a:solidFill>
                <a:srgbClr val="255839"/>
              </a:solidFill>
            </a:endParaRPr>
          </a:p>
        </p:txBody>
      </p:sp>
      <p:sp>
        <p:nvSpPr>
          <p:cNvPr id="7" name="Content Placeholder 6">
            <a:extLst>
              <a:ext uri="{FF2B5EF4-FFF2-40B4-BE49-F238E27FC236}">
                <a16:creationId xmlns:a16="http://schemas.microsoft.com/office/drawing/2014/main" id="{FCF7C089-148C-8DB1-1A16-0CA90FEE7DBC}"/>
              </a:ext>
            </a:extLst>
          </p:cNvPr>
          <p:cNvSpPr>
            <a:spLocks noGrp="1"/>
          </p:cNvSpPr>
          <p:nvPr>
            <p:ph sz="quarter" idx="12"/>
          </p:nvPr>
        </p:nvSpPr>
        <p:spPr>
          <a:xfrm>
            <a:off x="645765" y="2066412"/>
            <a:ext cx="5792984" cy="4156588"/>
          </a:xfrm>
        </p:spPr>
        <p:txBody>
          <a:bodyPr>
            <a:normAutofit fontScale="92500" lnSpcReduction="10000"/>
          </a:bodyPr>
          <a:lstStyle/>
          <a:p>
            <a:pPr marL="0" indent="0">
              <a:buNone/>
            </a:pPr>
            <a:r>
              <a:rPr lang="de-DE" dirty="0"/>
              <a:t>Unter einer grünen Wirtschaft versteht man gemeinhin eine Wirtschaft, die</a:t>
            </a:r>
            <a:r>
              <a:rPr lang="en-US" dirty="0"/>
              <a:t>:</a:t>
            </a:r>
            <a:endParaRPr lang="hr-HR" dirty="0"/>
          </a:p>
          <a:p>
            <a:r>
              <a:rPr lang="en-US" dirty="0" err="1"/>
              <a:t>kohlenstoffarm</a:t>
            </a:r>
            <a:endParaRPr lang="en-US" dirty="0"/>
          </a:p>
          <a:p>
            <a:r>
              <a:rPr lang="en-US" dirty="0" err="1"/>
              <a:t>ressourceneffizient</a:t>
            </a:r>
            <a:endParaRPr lang="en-US" dirty="0"/>
          </a:p>
          <a:p>
            <a:r>
              <a:rPr lang="en-US" dirty="0" err="1"/>
              <a:t>sozial</a:t>
            </a:r>
            <a:r>
              <a:rPr lang="en-US" dirty="0"/>
              <a:t> integrative</a:t>
            </a:r>
          </a:p>
          <a:p>
            <a:pPr marL="0" indent="0">
              <a:buNone/>
            </a:pPr>
            <a:r>
              <a:rPr lang="en-US" dirty="0" err="1"/>
              <a:t>Ist</a:t>
            </a:r>
            <a:r>
              <a:rPr lang="en-US" dirty="0"/>
              <a:t>.</a:t>
            </a:r>
          </a:p>
          <a:p>
            <a:pPr marL="0" indent="0">
              <a:buNone/>
            </a:pPr>
            <a:r>
              <a:rPr lang="de-DE" dirty="0"/>
              <a:t>Ziel ist es, das Wohlergehen der Menschen und die soziale Gerechtigkeit zu verbessern und gleichzeitig Umweltrisiken und ökologische Engpässe zu verringern.</a:t>
            </a:r>
          </a:p>
          <a:p>
            <a:pPr marL="0" indent="0">
              <a:buNone/>
            </a:pPr>
            <a:r>
              <a:rPr lang="de-DE" dirty="0"/>
              <a:t>Für die berufliche Bildung bedeutet dies, dass die Lernenden verstehen müssen, wie wirtschaftliche Aktivitäten Mehrwert schaffen und gleichzeitig Schäden für Klima, Ressourcen, Ökosysteme und Gemeinschaften verringern können.</a:t>
            </a:r>
          </a:p>
        </p:txBody>
      </p:sp>
      <p:pic>
        <p:nvPicPr>
          <p:cNvPr id="2" name="Picture Placeholder 4">
            <a:extLst>
              <a:ext uri="{FF2B5EF4-FFF2-40B4-BE49-F238E27FC236}">
                <a16:creationId xmlns:a16="http://schemas.microsoft.com/office/drawing/2014/main" id="{B0DDAA6C-ED6C-C2D4-69AC-F342EC2BEEE2}"/>
              </a:ext>
            </a:extLst>
          </p:cNvPr>
          <p:cNvPicPr>
            <a:picLocks noChangeAspect="1"/>
          </p:cNvPicPr>
          <p:nvPr/>
        </p:nvPicPr>
        <p:blipFill>
          <a:blip r:embed="rId3" cstate="print">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1973158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F504C-485E-46EA-F3FD-CFBF3AE50EB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A672619-83E3-21D5-1730-55A589F4305E}"/>
              </a:ext>
            </a:extLst>
          </p:cNvPr>
          <p:cNvSpPr>
            <a:spLocks noGrp="1"/>
          </p:cNvSpPr>
          <p:nvPr>
            <p:ph type="title"/>
          </p:nvPr>
        </p:nvSpPr>
        <p:spPr>
          <a:xfrm>
            <a:off x="399369" y="788988"/>
            <a:ext cx="9313590" cy="660400"/>
          </a:xfrm>
        </p:spPr>
        <p:txBody>
          <a:bodyPr>
            <a:normAutofit fontScale="90000"/>
          </a:bodyPr>
          <a:lstStyle/>
          <a:p>
            <a:r>
              <a:rPr lang="de-DE" dirty="0">
                <a:solidFill>
                  <a:srgbClr val="255839"/>
                </a:solidFill>
              </a:rPr>
              <a:t>Grüne Wirtschaft und nachhaltige Entwicklung</a:t>
            </a:r>
            <a:endParaRPr lang="el-GR" dirty="0">
              <a:solidFill>
                <a:srgbClr val="255839"/>
              </a:solidFill>
            </a:endParaRPr>
          </a:p>
        </p:txBody>
      </p:sp>
      <p:sp>
        <p:nvSpPr>
          <p:cNvPr id="7" name="Content Placeholder 6">
            <a:extLst>
              <a:ext uri="{FF2B5EF4-FFF2-40B4-BE49-F238E27FC236}">
                <a16:creationId xmlns:a16="http://schemas.microsoft.com/office/drawing/2014/main" id="{DED14F40-2269-FB12-9386-C649121C0CB1}"/>
              </a:ext>
            </a:extLst>
          </p:cNvPr>
          <p:cNvSpPr>
            <a:spLocks noGrp="1"/>
          </p:cNvSpPr>
          <p:nvPr>
            <p:ph sz="quarter" idx="12"/>
          </p:nvPr>
        </p:nvSpPr>
        <p:spPr>
          <a:xfrm>
            <a:off x="399369" y="1449388"/>
            <a:ext cx="4656725" cy="5157229"/>
          </a:xfrm>
        </p:spPr>
        <p:txBody>
          <a:bodyPr/>
          <a:lstStyle/>
          <a:p>
            <a:pPr marL="0" indent="0">
              <a:buNone/>
            </a:pPr>
            <a:r>
              <a:rPr lang="de-DE" dirty="0"/>
              <a:t>Eine grüne Wirtschaft fördert eine nachhaltige Entwicklung, indem sie drei Dimensionen miteinander verknüpft</a:t>
            </a:r>
            <a:r>
              <a:rPr lang="en-US" noProof="0" dirty="0"/>
              <a:t>:</a:t>
            </a:r>
            <a:endParaRPr lang="hr-HR" noProof="0" dirty="0"/>
          </a:p>
          <a:p>
            <a:r>
              <a:rPr lang="de-DE" dirty="0"/>
              <a:t>Umweltschutz</a:t>
            </a:r>
          </a:p>
          <a:p>
            <a:r>
              <a:rPr lang="de-DE" dirty="0"/>
              <a:t>Wirtschaftstätigkeit und Innovation</a:t>
            </a:r>
          </a:p>
          <a:p>
            <a:r>
              <a:rPr lang="de-DE" dirty="0"/>
              <a:t>soziale Inklusion und menschenwürdige Arbeit</a:t>
            </a:r>
          </a:p>
          <a:p>
            <a:pPr marL="0" indent="0">
              <a:buNone/>
            </a:pPr>
            <a:r>
              <a:rPr lang="de-DE" dirty="0"/>
              <a:t>Es handelt sich nicht nur um einen eigenständigen „grünen Sektor“</a:t>
            </a:r>
            <a:r>
              <a:rPr lang="en-US" noProof="0" dirty="0"/>
              <a:t>.</a:t>
            </a:r>
            <a:endParaRPr lang="en-GB" noProof="0" dirty="0"/>
          </a:p>
        </p:txBody>
      </p:sp>
      <p:sp>
        <p:nvSpPr>
          <p:cNvPr id="2" name="Content Placeholder 6">
            <a:extLst>
              <a:ext uri="{FF2B5EF4-FFF2-40B4-BE49-F238E27FC236}">
                <a16:creationId xmlns:a16="http://schemas.microsoft.com/office/drawing/2014/main" id="{B2275178-DB56-0035-C7EF-3DFC0EF5A787}"/>
              </a:ext>
            </a:extLst>
          </p:cNvPr>
          <p:cNvSpPr txBox="1">
            <a:spLocks/>
          </p:cNvSpPr>
          <p:nvPr/>
        </p:nvSpPr>
        <p:spPr>
          <a:xfrm>
            <a:off x="5056094" y="1449387"/>
            <a:ext cx="4656725" cy="5157229"/>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de-DE" dirty="0"/>
              <a:t>Dies wirkt sich darauf aus, wie bestehende Branchen</a:t>
            </a:r>
            <a:r>
              <a:rPr lang="en-US" dirty="0"/>
              <a:t>:</a:t>
            </a:r>
            <a:endParaRPr lang="hr-HR" dirty="0"/>
          </a:p>
          <a:p>
            <a:r>
              <a:rPr lang="de-DE" dirty="0"/>
              <a:t>Produzieren</a:t>
            </a:r>
          </a:p>
          <a:p>
            <a:r>
              <a:rPr lang="de-DE" dirty="0"/>
              <a:t>Kaufen</a:t>
            </a:r>
          </a:p>
          <a:p>
            <a:r>
              <a:rPr lang="de-DE" dirty="0"/>
              <a:t>Verkaufen</a:t>
            </a:r>
          </a:p>
          <a:p>
            <a:r>
              <a:rPr lang="de-DE" dirty="0"/>
              <a:t>Transportieren</a:t>
            </a:r>
          </a:p>
          <a:p>
            <a:r>
              <a:rPr lang="de-DE" dirty="0"/>
              <a:t>Reparieren</a:t>
            </a:r>
          </a:p>
          <a:p>
            <a:r>
              <a:rPr lang="de-DE" dirty="0"/>
              <a:t>Warten</a:t>
            </a:r>
          </a:p>
          <a:p>
            <a:r>
              <a:rPr lang="de-DE" dirty="0"/>
              <a:t>Berichten</a:t>
            </a:r>
          </a:p>
          <a:p>
            <a:r>
              <a:rPr lang="de-DE" dirty="0"/>
              <a:t>Ressourcen verwalten</a:t>
            </a:r>
          </a:p>
        </p:txBody>
      </p:sp>
    </p:spTree>
    <p:extLst>
      <p:ext uri="{BB962C8B-B14F-4D97-AF65-F5344CB8AC3E}">
        <p14:creationId xmlns:p14="http://schemas.microsoft.com/office/powerpoint/2010/main" val="19770010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5F711-51E2-E5D4-AC06-921D620A596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066CCE7-3D28-FD2F-88FA-5B2DF87E2AF6}"/>
              </a:ext>
            </a:extLst>
          </p:cNvPr>
          <p:cNvSpPr>
            <a:spLocks noGrp="1"/>
          </p:cNvSpPr>
          <p:nvPr>
            <p:ph type="title"/>
          </p:nvPr>
        </p:nvSpPr>
        <p:spPr>
          <a:xfrm>
            <a:off x="399369" y="788988"/>
            <a:ext cx="9313590" cy="660400"/>
          </a:xfrm>
        </p:spPr>
        <p:txBody>
          <a:bodyPr>
            <a:normAutofit fontScale="90000"/>
          </a:bodyPr>
          <a:lstStyle/>
          <a:p>
            <a:r>
              <a:rPr lang="de-DE" dirty="0">
                <a:solidFill>
                  <a:srgbClr val="255839"/>
                </a:solidFill>
              </a:rPr>
              <a:t>Warum die grüne Wirtschaft für die berufliche Bildung wichtig ist (1)</a:t>
            </a:r>
            <a:endParaRPr lang="el-GR" dirty="0">
              <a:solidFill>
                <a:srgbClr val="255839"/>
              </a:solidFill>
            </a:endParaRPr>
          </a:p>
        </p:txBody>
      </p:sp>
      <p:sp>
        <p:nvSpPr>
          <p:cNvPr id="7" name="Content Placeholder 6">
            <a:extLst>
              <a:ext uri="{FF2B5EF4-FFF2-40B4-BE49-F238E27FC236}">
                <a16:creationId xmlns:a16="http://schemas.microsoft.com/office/drawing/2014/main" id="{0EB18FD5-66FC-A34E-61FF-460F9A773E4C}"/>
              </a:ext>
            </a:extLst>
          </p:cNvPr>
          <p:cNvSpPr>
            <a:spLocks noGrp="1"/>
          </p:cNvSpPr>
          <p:nvPr>
            <p:ph sz="quarter" idx="12"/>
          </p:nvPr>
        </p:nvSpPr>
        <p:spPr>
          <a:xfrm>
            <a:off x="399369" y="1976718"/>
            <a:ext cx="9313591" cy="4629899"/>
          </a:xfrm>
        </p:spPr>
        <p:txBody>
          <a:bodyPr/>
          <a:lstStyle/>
          <a:p>
            <a:pPr marL="0" indent="0">
              <a:buNone/>
            </a:pPr>
            <a:r>
              <a:rPr lang="de-DE" dirty="0"/>
              <a:t>Die berufliche Bildung bereitet Menschen auf das Berufsleben vor. Wenn sich die Arbeitswelt verändert, muss auch die berufliche Bildung darauf reagieren.</a:t>
            </a:r>
          </a:p>
          <a:p>
            <a:pPr marL="0" indent="0">
              <a:buNone/>
            </a:pPr>
            <a:r>
              <a:rPr lang="de-DE" dirty="0"/>
              <a:t>Die grüne Wirtschaft ist für die berufliche Bildung von Bedeutung, da sie Veränderungen mit sich bringt</a:t>
            </a:r>
            <a:r>
              <a:rPr lang="en-US" noProof="0" dirty="0"/>
              <a:t>:</a:t>
            </a:r>
            <a:endParaRPr lang="hr-HR" noProof="0" dirty="0"/>
          </a:p>
          <a:p>
            <a:r>
              <a:rPr lang="de-DE" dirty="0"/>
              <a:t>das Wissen, das Lernende benötigen</a:t>
            </a:r>
          </a:p>
          <a:p>
            <a:r>
              <a:rPr lang="de-DE" dirty="0"/>
              <a:t>die praktischen Fähigkeiten, die am Arbeitsplatz zum Einsatz kommen</a:t>
            </a:r>
          </a:p>
          <a:p>
            <a:r>
              <a:rPr lang="de-DE" dirty="0"/>
              <a:t>die Werkzeuge, Materialien und Technologien, die bei der Arbeit verwendet werden</a:t>
            </a:r>
          </a:p>
          <a:p>
            <a:r>
              <a:rPr lang="de-DE" dirty="0"/>
              <a:t>die von Organisationen angewandten Standards, Vorschriften und Berichtspflichten</a:t>
            </a:r>
          </a:p>
          <a:p>
            <a:r>
              <a:rPr lang="de-DE" dirty="0"/>
              <a:t>die Art und Weise, wie Lernende ihre beruflichen Perspektiven einschätzen</a:t>
            </a:r>
          </a:p>
        </p:txBody>
      </p:sp>
    </p:spTree>
    <p:extLst>
      <p:ext uri="{BB962C8B-B14F-4D97-AF65-F5344CB8AC3E}">
        <p14:creationId xmlns:p14="http://schemas.microsoft.com/office/powerpoint/2010/main" val="4184252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43C86-B818-4EE9-BBAB-BC1C1E730B9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B2CE7D9-E6A2-9C30-040C-9D2CF81A1F3E}"/>
              </a:ext>
            </a:extLst>
          </p:cNvPr>
          <p:cNvSpPr>
            <a:spLocks noGrp="1"/>
          </p:cNvSpPr>
          <p:nvPr>
            <p:ph type="title"/>
          </p:nvPr>
        </p:nvSpPr>
        <p:spPr>
          <a:xfrm>
            <a:off x="399369" y="788988"/>
            <a:ext cx="9313590" cy="660400"/>
          </a:xfrm>
        </p:spPr>
        <p:txBody>
          <a:bodyPr>
            <a:normAutofit fontScale="90000"/>
          </a:bodyPr>
          <a:lstStyle/>
          <a:p>
            <a:r>
              <a:rPr lang="de-DE" dirty="0">
                <a:solidFill>
                  <a:srgbClr val="255839"/>
                </a:solidFill>
              </a:rPr>
              <a:t>Warum die grüne Wirtschaft für die berufliche Bildung wichtig ist (2)</a:t>
            </a:r>
            <a:endParaRPr lang="el-GR" dirty="0">
              <a:solidFill>
                <a:srgbClr val="255839"/>
              </a:solidFill>
            </a:endParaRPr>
          </a:p>
        </p:txBody>
      </p:sp>
      <p:sp>
        <p:nvSpPr>
          <p:cNvPr id="7" name="Content Placeholder 6">
            <a:extLst>
              <a:ext uri="{FF2B5EF4-FFF2-40B4-BE49-F238E27FC236}">
                <a16:creationId xmlns:a16="http://schemas.microsoft.com/office/drawing/2014/main" id="{8BCA4809-1C49-C0DE-741C-2C60764D8EDB}"/>
              </a:ext>
            </a:extLst>
          </p:cNvPr>
          <p:cNvSpPr>
            <a:spLocks noGrp="1"/>
          </p:cNvSpPr>
          <p:nvPr>
            <p:ph sz="quarter" idx="12"/>
          </p:nvPr>
        </p:nvSpPr>
        <p:spPr>
          <a:xfrm>
            <a:off x="399369" y="1976718"/>
            <a:ext cx="9313591" cy="4629899"/>
          </a:xfrm>
        </p:spPr>
        <p:txBody>
          <a:bodyPr/>
          <a:lstStyle/>
          <a:p>
            <a:pPr marL="0" indent="0">
              <a:buNone/>
            </a:pPr>
            <a:r>
              <a:rPr lang="de-DE" dirty="0"/>
              <a:t>Für Lehrende in der beruflichen Bildung sind Kenntnisse über die grüne Wirtschaft nützlich, da sie dabei helfen, Nachhaltigkeit als etwas Konkretes und Arbeitsbezogenes zu erklären.</a:t>
            </a:r>
          </a:p>
          <a:p>
            <a:pPr marL="0" indent="0">
              <a:buNone/>
            </a:pPr>
            <a:r>
              <a:rPr lang="de-DE" dirty="0"/>
              <a:t>Dadurch können Lehrende Fragen der Lernenden beantworten, wie zum Beispiel</a:t>
            </a:r>
            <a:r>
              <a:rPr lang="en-US" dirty="0"/>
              <a:t>:</a:t>
            </a:r>
          </a:p>
          <a:p>
            <a:r>
              <a:rPr lang="de-DE" dirty="0"/>
              <a:t>Warum ist dieses Thema für meinen Beruf relevant? </a:t>
            </a:r>
          </a:p>
          <a:p>
            <a:r>
              <a:rPr lang="de-DE" dirty="0"/>
              <a:t>Welche Fähigkeiten erwarten Arbeitgeber? </a:t>
            </a:r>
          </a:p>
          <a:p>
            <a:r>
              <a:rPr lang="de-DE" dirty="0"/>
              <a:t>Wie wird Nachhaltigkeit meinen zukünftigen Arbeitsplatz verändern? </a:t>
            </a:r>
          </a:p>
          <a:p>
            <a:r>
              <a:rPr lang="de-DE" dirty="0"/>
              <a:t>Welche Karrierewege könnten mit diesem Bereich verbunden sein?</a:t>
            </a:r>
            <a:r>
              <a:rPr lang="en-US" dirty="0"/>
              <a:t> </a:t>
            </a:r>
            <a:endParaRPr lang="hr-HR" dirty="0"/>
          </a:p>
          <a:p>
            <a:endParaRPr lang="en-US" dirty="0"/>
          </a:p>
          <a:p>
            <a:pPr marL="0" indent="0">
              <a:buNone/>
            </a:pPr>
            <a:r>
              <a:rPr lang="en-US" b="1" dirty="0" err="1"/>
              <a:t>Lehrendenrolle</a:t>
            </a:r>
            <a:r>
              <a:rPr lang="en-US" b="1" dirty="0"/>
              <a:t>:</a:t>
            </a:r>
            <a:br>
              <a:rPr lang="en-US" dirty="0"/>
            </a:br>
            <a:r>
              <a:rPr lang="de-DE" dirty="0"/>
              <a:t>Verbinden Sie Nachhaltigkeitsthemen mit der Relevanz für die Lernenden, mit Arbeitsaufgaben, den Anforderungen der Arbeitgeber und den Karrierewegen</a:t>
            </a:r>
            <a:r>
              <a:rPr lang="en-US" dirty="0"/>
              <a:t>.</a:t>
            </a:r>
          </a:p>
        </p:txBody>
      </p:sp>
    </p:spTree>
    <p:extLst>
      <p:ext uri="{BB962C8B-B14F-4D97-AF65-F5344CB8AC3E}">
        <p14:creationId xmlns:p14="http://schemas.microsoft.com/office/powerpoint/2010/main" val="2985457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DB5CC-9945-E7E6-1E0A-A1C51D89161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AF2AE3D-5BAE-8FB2-83A7-C33E6FDDBF60}"/>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Diskussion</a:t>
            </a:r>
            <a:endParaRPr lang="el-GR" dirty="0">
              <a:solidFill>
                <a:srgbClr val="255839"/>
              </a:solidFill>
            </a:endParaRPr>
          </a:p>
        </p:txBody>
      </p:sp>
      <p:sp>
        <p:nvSpPr>
          <p:cNvPr id="7" name="Content Placeholder 6">
            <a:extLst>
              <a:ext uri="{FF2B5EF4-FFF2-40B4-BE49-F238E27FC236}">
                <a16:creationId xmlns:a16="http://schemas.microsoft.com/office/drawing/2014/main" id="{18C100C2-44AE-4F69-CF74-D964DF96001C}"/>
              </a:ext>
            </a:extLst>
          </p:cNvPr>
          <p:cNvSpPr>
            <a:spLocks noGrp="1"/>
          </p:cNvSpPr>
          <p:nvPr>
            <p:ph sz="quarter" idx="12"/>
          </p:nvPr>
        </p:nvSpPr>
        <p:spPr>
          <a:xfrm>
            <a:off x="399369" y="1449388"/>
            <a:ext cx="9313591" cy="5157229"/>
          </a:xfrm>
        </p:spPr>
        <p:txBody>
          <a:bodyPr/>
          <a:lstStyle/>
          <a:p>
            <a:pPr marL="0" indent="0">
              <a:buNone/>
            </a:pPr>
            <a:r>
              <a:rPr lang="en-US" b="1" dirty="0" err="1"/>
              <a:t>Reflexion</a:t>
            </a:r>
            <a:r>
              <a:rPr lang="en-US" b="1" dirty="0"/>
              <a:t> </a:t>
            </a:r>
            <a:r>
              <a:rPr lang="en-US" b="1" dirty="0" err="1"/>
              <a:t>zu</a:t>
            </a:r>
            <a:r>
              <a:rPr lang="en-US" b="1" dirty="0"/>
              <a:t> </a:t>
            </a:r>
            <a:r>
              <a:rPr lang="en-US" b="1" dirty="0" err="1"/>
              <a:t>zweit</a:t>
            </a:r>
            <a:r>
              <a:rPr lang="en-US" b="1" dirty="0"/>
              <a:t> + </a:t>
            </a:r>
            <a:r>
              <a:rPr lang="en-US" b="1" dirty="0" err="1"/>
              <a:t>kurze</a:t>
            </a:r>
            <a:r>
              <a:rPr lang="en-US" b="1" dirty="0"/>
              <a:t> </a:t>
            </a:r>
            <a:r>
              <a:rPr lang="en-US" b="1" dirty="0" err="1"/>
              <a:t>Gruppenbesprechung</a:t>
            </a:r>
            <a:endParaRPr lang="hr-HR" b="1" dirty="0"/>
          </a:p>
          <a:p>
            <a:pPr marL="0" indent="0">
              <a:buNone/>
            </a:pPr>
            <a:endParaRPr lang="en-US" dirty="0"/>
          </a:p>
          <a:p>
            <a:pPr marL="0" indent="0">
              <a:buNone/>
            </a:pPr>
            <a:r>
              <a:rPr lang="de-DE" dirty="0"/>
              <a:t>Wählen Sie einen Berufsbereich aus, mit dem Sie sich gut auskennen, und ermitteln Sie</a:t>
            </a:r>
            <a:r>
              <a:rPr lang="en-US" dirty="0"/>
              <a:t>:</a:t>
            </a:r>
          </a:p>
          <a:p>
            <a:r>
              <a:rPr lang="de-DE" dirty="0"/>
              <a:t>eine Veränderung im Bereich der Nachhaltigkeit, die in der Branche bereits sichtbar ist; </a:t>
            </a:r>
          </a:p>
          <a:p>
            <a:r>
              <a:rPr lang="de-DE" dirty="0"/>
              <a:t>eine Arbeitsaufgabe, die von dieser Veränderung betroffen ist; </a:t>
            </a:r>
          </a:p>
          <a:p>
            <a:r>
              <a:rPr lang="de-DE" dirty="0"/>
              <a:t>eine Kompetenz, die die Lernenden möglicherweise benötigen; </a:t>
            </a:r>
          </a:p>
          <a:p>
            <a:r>
              <a:rPr lang="de-DE" dirty="0"/>
              <a:t>ein Beispiel, das Sie im Unterricht verwenden könnten</a:t>
            </a:r>
            <a:r>
              <a:rPr lang="en-US" dirty="0"/>
              <a:t>.</a:t>
            </a:r>
          </a:p>
        </p:txBody>
      </p:sp>
    </p:spTree>
    <p:extLst>
      <p:ext uri="{BB962C8B-B14F-4D97-AF65-F5344CB8AC3E}">
        <p14:creationId xmlns:p14="http://schemas.microsoft.com/office/powerpoint/2010/main" val="1426687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70C13-C96D-2DE8-7821-F046C8CDC2E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E334450-9643-2FFC-1E46-1F1DF3F26277}"/>
              </a:ext>
            </a:extLst>
          </p:cNvPr>
          <p:cNvSpPr>
            <a:spLocks noGrp="1"/>
          </p:cNvSpPr>
          <p:nvPr>
            <p:ph type="body" sz="quarter" idx="10"/>
          </p:nvPr>
        </p:nvSpPr>
        <p:spPr>
          <a:xfrm>
            <a:off x="399370" y="1449388"/>
            <a:ext cx="6371016" cy="500784"/>
          </a:xfrm>
        </p:spPr>
        <p:txBody>
          <a:bodyPr>
            <a:normAutofit fontScale="92500" lnSpcReduction="20000"/>
          </a:bodyPr>
          <a:lstStyle/>
          <a:p>
            <a:r>
              <a:rPr lang="en-US" dirty="0" err="1"/>
              <a:t>Arbeitsblatt</a:t>
            </a:r>
            <a:r>
              <a:rPr lang="en-US" dirty="0"/>
              <a:t> 1: </a:t>
            </a:r>
            <a:r>
              <a:rPr lang="de-DE" dirty="0"/>
              <a:t>Grüne Wirtschaft in meinem Berufsbildungskontext</a:t>
            </a:r>
            <a:endParaRPr lang="hr-HR" dirty="0"/>
          </a:p>
        </p:txBody>
      </p:sp>
      <p:sp>
        <p:nvSpPr>
          <p:cNvPr id="3" name="Content Placeholder 2">
            <a:extLst>
              <a:ext uri="{FF2B5EF4-FFF2-40B4-BE49-F238E27FC236}">
                <a16:creationId xmlns:a16="http://schemas.microsoft.com/office/drawing/2014/main" id="{D66552A4-FD25-D3F2-E4D6-F13A41EAF314}"/>
              </a:ext>
            </a:extLst>
          </p:cNvPr>
          <p:cNvSpPr>
            <a:spLocks noGrp="1"/>
          </p:cNvSpPr>
          <p:nvPr>
            <p:ph sz="quarter" idx="12"/>
          </p:nvPr>
        </p:nvSpPr>
        <p:spPr>
          <a:xfrm>
            <a:off x="399370" y="2177491"/>
            <a:ext cx="6371016" cy="4429126"/>
          </a:xfrm>
        </p:spPr>
        <p:txBody>
          <a:bodyPr>
            <a:normAutofit lnSpcReduction="10000"/>
          </a:bodyPr>
          <a:lstStyle/>
          <a:p>
            <a:pPr marL="0" indent="0">
              <a:buNone/>
            </a:pPr>
            <a:r>
              <a:rPr lang="en-US" dirty="0" err="1"/>
              <a:t>Teilnehmende</a:t>
            </a:r>
            <a:r>
              <a:rPr lang="en-US" dirty="0"/>
              <a:t> </a:t>
            </a:r>
            <a:r>
              <a:rPr lang="en-US" dirty="0" err="1"/>
              <a:t>werden</a:t>
            </a:r>
            <a:r>
              <a:rPr lang="en-US" dirty="0"/>
              <a:t>:</a:t>
            </a:r>
          </a:p>
          <a:p>
            <a:r>
              <a:rPr lang="de-DE" dirty="0"/>
              <a:t>Wählen Sie einen Berufsbildungsbereich, ein Fachgebiet oder eine </a:t>
            </a:r>
            <a:r>
              <a:rPr lang="de-DE" dirty="0" err="1"/>
              <a:t>Lernendengruppe</a:t>
            </a:r>
            <a:r>
              <a:rPr lang="de-DE" dirty="0"/>
              <a:t> aus, mit dem bzw. der sie gut vertraut sind.</a:t>
            </a:r>
          </a:p>
          <a:p>
            <a:r>
              <a:rPr lang="de-DE" dirty="0"/>
              <a:t>Nennen Sie eine Veränderung im Zusammenhang mit der grünen Wirtschaft, die sich bereits auf diesen Kontext auswirkt.</a:t>
            </a:r>
          </a:p>
          <a:p>
            <a:r>
              <a:rPr lang="de-DE" dirty="0"/>
              <a:t>Nennen Sie einen Beruf oder eine Arbeitsaufgabe, die von dieser Veränderung beeinflusst wird.</a:t>
            </a:r>
          </a:p>
          <a:p>
            <a:r>
              <a:rPr lang="de-DE" dirty="0"/>
              <a:t>Formulieren Sie eine Frage der Lernenden, mit der eine Klassendiskussion angestoßen werden könnte.</a:t>
            </a:r>
            <a:r>
              <a:rPr lang="en-US" dirty="0"/>
              <a:t> </a:t>
            </a:r>
          </a:p>
          <a:p>
            <a:pPr marL="0" indent="0">
              <a:buNone/>
            </a:pPr>
            <a:r>
              <a:rPr lang="en-US" b="1" dirty="0" err="1"/>
              <a:t>Arbeitsformat</a:t>
            </a:r>
            <a:r>
              <a:rPr lang="en-US" b="1" dirty="0"/>
              <a:t>:</a:t>
            </a:r>
            <a:r>
              <a:rPr lang="en-US" dirty="0"/>
              <a:t> </a:t>
            </a:r>
            <a:r>
              <a:rPr lang="de-DE" dirty="0"/>
              <a:t>Einzelarbeit, gefolgt von einem Austausch zu zweit</a:t>
            </a:r>
            <a:br>
              <a:rPr lang="en-US" dirty="0"/>
            </a:br>
            <a:r>
              <a:rPr lang="en-US" b="1" dirty="0"/>
              <a:t>Zeit:</a:t>
            </a:r>
            <a:r>
              <a:rPr lang="en-US" dirty="0"/>
              <a:t> 10–15 Minuten</a:t>
            </a:r>
            <a:br>
              <a:rPr lang="en-US" dirty="0"/>
            </a:br>
            <a:r>
              <a:rPr lang="en-US" b="1" dirty="0" err="1"/>
              <a:t>Benötigte</a:t>
            </a:r>
            <a:r>
              <a:rPr lang="en-US" b="1" dirty="0"/>
              <a:t> </a:t>
            </a:r>
            <a:r>
              <a:rPr lang="en-US" b="1" dirty="0" err="1"/>
              <a:t>Materialien</a:t>
            </a:r>
            <a:r>
              <a:rPr lang="en-US" b="1" dirty="0"/>
              <a:t>:</a:t>
            </a:r>
            <a:r>
              <a:rPr lang="en-US" dirty="0"/>
              <a:t> </a:t>
            </a:r>
            <a:r>
              <a:rPr lang="en-US" dirty="0" err="1"/>
              <a:t>Arbeitsblatt</a:t>
            </a:r>
            <a:r>
              <a:rPr lang="en-US" dirty="0"/>
              <a:t> 1</a:t>
            </a:r>
          </a:p>
        </p:txBody>
      </p:sp>
      <p:sp>
        <p:nvSpPr>
          <p:cNvPr id="4" name="Title 3">
            <a:extLst>
              <a:ext uri="{FF2B5EF4-FFF2-40B4-BE49-F238E27FC236}">
                <a16:creationId xmlns:a16="http://schemas.microsoft.com/office/drawing/2014/main" id="{6F34EB38-707D-2034-F360-701694E784C7}"/>
              </a:ext>
            </a:extLst>
          </p:cNvPr>
          <p:cNvSpPr>
            <a:spLocks noGrp="1"/>
          </p:cNvSpPr>
          <p:nvPr>
            <p:ph type="title"/>
          </p:nvPr>
        </p:nvSpPr>
        <p:spPr>
          <a:xfrm>
            <a:off x="677334" y="609600"/>
            <a:ext cx="8596668" cy="839788"/>
          </a:xfrm>
        </p:spPr>
        <p:txBody>
          <a:bodyPr/>
          <a:lstStyle/>
          <a:p>
            <a:r>
              <a:rPr lang="de-DE" dirty="0">
                <a:solidFill>
                  <a:srgbClr val="255839"/>
                </a:solidFill>
              </a:rPr>
              <a:t>Praktische Übung</a:t>
            </a:r>
            <a:endParaRPr lang="hr-HR" dirty="0">
              <a:solidFill>
                <a:srgbClr val="255839"/>
              </a:solidFill>
            </a:endParaRPr>
          </a:p>
        </p:txBody>
      </p:sp>
      <p:sp>
        <p:nvSpPr>
          <p:cNvPr id="5" name="Rectangle: Rounded Corners 4">
            <a:extLst>
              <a:ext uri="{FF2B5EF4-FFF2-40B4-BE49-F238E27FC236}">
                <a16:creationId xmlns:a16="http://schemas.microsoft.com/office/drawing/2014/main" id="{F0125D06-F409-D795-A792-FB102E716A43}"/>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383A50F1-2960-8CC9-0EA6-5AEB9A4B4C01}"/>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1233376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FAF5E-029E-32CC-3599-07A6CED525E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CA56289-3B16-048E-C731-C14509EB6E8D}"/>
              </a:ext>
            </a:extLst>
          </p:cNvPr>
          <p:cNvSpPr>
            <a:spLocks noGrp="1"/>
          </p:cNvSpPr>
          <p:nvPr>
            <p:ph type="title"/>
          </p:nvPr>
        </p:nvSpPr>
        <p:spPr>
          <a:xfrm>
            <a:off x="399369" y="788988"/>
            <a:ext cx="8913964" cy="660400"/>
          </a:xfrm>
        </p:spPr>
        <p:txBody>
          <a:bodyPr>
            <a:normAutofit fontScale="90000"/>
          </a:bodyPr>
          <a:lstStyle/>
          <a:p>
            <a:r>
              <a:rPr lang="de-DE" dirty="0">
                <a:solidFill>
                  <a:srgbClr val="255839"/>
                </a:solidFill>
              </a:rPr>
              <a:t>Bereiche des Übergangs zur grünen Wirtschaft</a:t>
            </a:r>
            <a:endParaRPr lang="el-GR" dirty="0">
              <a:solidFill>
                <a:srgbClr val="255839"/>
              </a:solidFill>
            </a:endParaRPr>
          </a:p>
        </p:txBody>
      </p:sp>
      <p:sp>
        <p:nvSpPr>
          <p:cNvPr id="7" name="Content Placeholder 6">
            <a:extLst>
              <a:ext uri="{FF2B5EF4-FFF2-40B4-BE49-F238E27FC236}">
                <a16:creationId xmlns:a16="http://schemas.microsoft.com/office/drawing/2014/main" id="{2089A6B9-F03B-2698-DA17-11266047AF6C}"/>
              </a:ext>
            </a:extLst>
          </p:cNvPr>
          <p:cNvSpPr>
            <a:spLocks noGrp="1"/>
          </p:cNvSpPr>
          <p:nvPr>
            <p:ph sz="quarter" idx="12"/>
          </p:nvPr>
        </p:nvSpPr>
        <p:spPr>
          <a:xfrm>
            <a:off x="399369" y="1449388"/>
            <a:ext cx="9313591" cy="5157229"/>
          </a:xfrm>
        </p:spPr>
        <p:txBody>
          <a:bodyPr/>
          <a:lstStyle/>
          <a:p>
            <a:pPr marL="0" indent="0">
              <a:buNone/>
            </a:pPr>
            <a:r>
              <a:rPr lang="de-DE" dirty="0"/>
              <a:t>Die grüne Wirtschaft zeigt sich in verschiedenen Übergangsbereichen, die sich auf Arbeitsplätze und Qualifikationen auswirken</a:t>
            </a:r>
            <a:r>
              <a:rPr lang="en-US" dirty="0"/>
              <a:t>:</a:t>
            </a:r>
          </a:p>
          <a:p>
            <a:r>
              <a:rPr lang="de-DE" dirty="0"/>
              <a:t>Energieeffizienz und erneuerbare Energien </a:t>
            </a:r>
          </a:p>
          <a:p>
            <a:r>
              <a:rPr lang="de-DE" dirty="0"/>
              <a:t>Kreislaufwirtschaft und Abfallvermeidung </a:t>
            </a:r>
          </a:p>
          <a:p>
            <a:r>
              <a:rPr lang="de-DE" dirty="0"/>
              <a:t>nachhaltiges Bauen und Sanieren </a:t>
            </a:r>
          </a:p>
          <a:p>
            <a:r>
              <a:rPr lang="de-DE" dirty="0"/>
              <a:t>nachhaltige Mobilität und Logistik </a:t>
            </a:r>
          </a:p>
          <a:p>
            <a:r>
              <a:rPr lang="de-DE" dirty="0"/>
              <a:t>Artenvielfalt und naturbasierte Lösungen </a:t>
            </a:r>
          </a:p>
          <a:p>
            <a:r>
              <a:rPr lang="de-DE" dirty="0"/>
              <a:t>nachhaltige Ernährung, Tourismus und Dienstleistungen </a:t>
            </a:r>
          </a:p>
          <a:p>
            <a:r>
              <a:rPr lang="de-DE" dirty="0"/>
              <a:t>Umweltberichterstattung und Einhaltung von Vorschriften</a:t>
            </a:r>
            <a:r>
              <a:rPr lang="en-US" dirty="0"/>
              <a:t> </a:t>
            </a:r>
            <a:endParaRPr lang="hr-HR" dirty="0"/>
          </a:p>
          <a:p>
            <a:endParaRPr lang="en-US" dirty="0"/>
          </a:p>
          <a:p>
            <a:pPr marL="0" indent="0">
              <a:buNone/>
            </a:pPr>
            <a:r>
              <a:rPr lang="de-DE" dirty="0"/>
              <a:t>Diese Bereiche können in vielen Berufsbildungsbereichen vorkommen, nicht nur in Umweltstudiengängen</a:t>
            </a:r>
            <a:r>
              <a:rPr lang="en-US" dirty="0"/>
              <a:t>.</a:t>
            </a:r>
          </a:p>
        </p:txBody>
      </p:sp>
    </p:spTree>
    <p:extLst>
      <p:ext uri="{BB962C8B-B14F-4D97-AF65-F5344CB8AC3E}">
        <p14:creationId xmlns:p14="http://schemas.microsoft.com/office/powerpoint/2010/main" val="1882963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7B296-EC09-B0B7-2197-02260614EF1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F0EE0A2-7C50-C43E-DE03-0DC2143F8B7D}"/>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Treiber der </a:t>
            </a:r>
            <a:r>
              <a:rPr lang="en-US" dirty="0" err="1">
                <a:solidFill>
                  <a:srgbClr val="255839"/>
                </a:solidFill>
              </a:rPr>
              <a:t>grünen</a:t>
            </a:r>
            <a:r>
              <a:rPr lang="en-US" dirty="0">
                <a:solidFill>
                  <a:srgbClr val="255839"/>
                </a:solidFill>
              </a:rPr>
              <a:t> </a:t>
            </a:r>
            <a:r>
              <a:rPr lang="en-US" dirty="0" err="1">
                <a:solidFill>
                  <a:srgbClr val="255839"/>
                </a:solidFill>
              </a:rPr>
              <a:t>Wirtschaft</a:t>
            </a:r>
            <a:endParaRPr lang="el-GR" dirty="0">
              <a:solidFill>
                <a:srgbClr val="255839"/>
              </a:solidFill>
            </a:endParaRPr>
          </a:p>
        </p:txBody>
      </p:sp>
      <p:sp>
        <p:nvSpPr>
          <p:cNvPr id="7" name="Content Placeholder 6">
            <a:extLst>
              <a:ext uri="{FF2B5EF4-FFF2-40B4-BE49-F238E27FC236}">
                <a16:creationId xmlns:a16="http://schemas.microsoft.com/office/drawing/2014/main" id="{20FB3656-BC3A-3090-D17D-8131BA321F03}"/>
              </a:ext>
            </a:extLst>
          </p:cNvPr>
          <p:cNvSpPr>
            <a:spLocks noGrp="1"/>
          </p:cNvSpPr>
          <p:nvPr>
            <p:ph sz="quarter" idx="12"/>
          </p:nvPr>
        </p:nvSpPr>
        <p:spPr>
          <a:xfrm>
            <a:off x="399369" y="1449388"/>
            <a:ext cx="9313591" cy="5157229"/>
          </a:xfrm>
        </p:spPr>
        <p:txBody>
          <a:bodyPr/>
          <a:lstStyle/>
          <a:p>
            <a:pPr marL="0" indent="0">
              <a:buNone/>
            </a:pPr>
            <a:r>
              <a:rPr lang="de-DE" dirty="0"/>
              <a:t>Zu den wichtigsten Treibern zählen</a:t>
            </a:r>
            <a:r>
              <a:rPr lang="en-US" dirty="0"/>
              <a:t>:</a:t>
            </a:r>
          </a:p>
          <a:p>
            <a:r>
              <a:rPr lang="de-DE" dirty="0"/>
              <a:t>Klima- und Energiepolitik </a:t>
            </a:r>
          </a:p>
          <a:p>
            <a:r>
              <a:rPr lang="de-DE" dirty="0"/>
              <a:t>technologische Innovationen </a:t>
            </a:r>
          </a:p>
          <a:p>
            <a:r>
              <a:rPr lang="de-DE" dirty="0"/>
              <a:t>Ressourcenknappheit und steigende Materialkosten </a:t>
            </a:r>
          </a:p>
          <a:p>
            <a:r>
              <a:rPr lang="de-DE" dirty="0"/>
              <a:t>Erwartungen von Verbrauchern und Kunden </a:t>
            </a:r>
          </a:p>
          <a:p>
            <a:r>
              <a:rPr lang="de-DE" dirty="0"/>
              <a:t>Regulierungs- und Berichtspflichten </a:t>
            </a:r>
          </a:p>
          <a:p>
            <a:r>
              <a:rPr lang="de-DE" dirty="0"/>
              <a:t>Nachhaltigkeitsstrategien von Unternehmen </a:t>
            </a:r>
          </a:p>
          <a:p>
            <a:r>
              <a:rPr lang="de-DE" dirty="0"/>
              <a:t>öffentliche Investitionen und Beschaffung </a:t>
            </a:r>
          </a:p>
          <a:p>
            <a:pPr marL="0" indent="0">
              <a:buNone/>
            </a:pPr>
            <a:endParaRPr lang="en-US" dirty="0"/>
          </a:p>
          <a:p>
            <a:pPr marL="0" indent="0">
              <a:buNone/>
            </a:pPr>
            <a:r>
              <a:rPr lang="de-DE" dirty="0"/>
              <a:t>Diese Faktoren führen zu einem Bedarf an neuen Kompetenzen, neuen Arbeitsaufgaben und aktualisierten Qualifikationen</a:t>
            </a:r>
            <a:r>
              <a:rPr lang="en-US" dirty="0"/>
              <a:t>.</a:t>
            </a:r>
          </a:p>
        </p:txBody>
      </p:sp>
    </p:spTree>
    <p:extLst>
      <p:ext uri="{BB962C8B-B14F-4D97-AF65-F5344CB8AC3E}">
        <p14:creationId xmlns:p14="http://schemas.microsoft.com/office/powerpoint/2010/main" val="20689007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23C99-B5B3-ACCC-3BA1-661837B118F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EF4E5C1-6717-16E1-718E-E7B2A3242C64}"/>
              </a:ext>
            </a:extLst>
          </p:cNvPr>
          <p:cNvSpPr>
            <a:spLocks noGrp="1"/>
          </p:cNvSpPr>
          <p:nvPr>
            <p:ph type="title"/>
          </p:nvPr>
        </p:nvSpPr>
        <p:spPr>
          <a:xfrm>
            <a:off x="399369" y="788988"/>
            <a:ext cx="8596668" cy="660400"/>
          </a:xfrm>
        </p:spPr>
        <p:txBody>
          <a:bodyPr>
            <a:normAutofit fontScale="90000"/>
          </a:bodyPr>
          <a:lstStyle/>
          <a:p>
            <a:r>
              <a:rPr lang="de-DE" dirty="0">
                <a:solidFill>
                  <a:srgbClr val="255839"/>
                </a:solidFill>
              </a:rPr>
              <a:t>Sichtbare und verborgene Veränderungen auf dem Arbeitsmarkt</a:t>
            </a:r>
            <a:endParaRPr lang="el-GR" dirty="0">
              <a:solidFill>
                <a:srgbClr val="255839"/>
              </a:solidFill>
            </a:endParaRPr>
          </a:p>
        </p:txBody>
      </p:sp>
      <p:sp>
        <p:nvSpPr>
          <p:cNvPr id="7" name="Content Placeholder 6">
            <a:extLst>
              <a:ext uri="{FF2B5EF4-FFF2-40B4-BE49-F238E27FC236}">
                <a16:creationId xmlns:a16="http://schemas.microsoft.com/office/drawing/2014/main" id="{EC9DDBF5-A133-90B3-5012-6A4C4DA43C3A}"/>
              </a:ext>
            </a:extLst>
          </p:cNvPr>
          <p:cNvSpPr>
            <a:spLocks noGrp="1"/>
          </p:cNvSpPr>
          <p:nvPr>
            <p:ph sz="quarter" idx="12"/>
          </p:nvPr>
        </p:nvSpPr>
        <p:spPr>
          <a:xfrm>
            <a:off x="399369" y="2007220"/>
            <a:ext cx="9313591" cy="4599397"/>
          </a:xfrm>
        </p:spPr>
        <p:txBody>
          <a:bodyPr/>
          <a:lstStyle/>
          <a:p>
            <a:pPr marL="0" indent="0">
              <a:buNone/>
            </a:pPr>
            <a:r>
              <a:rPr lang="de-DE" dirty="0"/>
              <a:t>Der ökologische Wandel zeigt sich oft zunächst in Form neuer Technologien oder neuer Berufsbezeichnungen. Dahinter vollziehen sich jedoch auch tiefgreifendere Veränderungen</a:t>
            </a:r>
            <a:r>
              <a:rPr lang="en-US" dirty="0"/>
              <a:t>:</a:t>
            </a:r>
          </a:p>
          <a:p>
            <a:r>
              <a:rPr lang="de-DE" b="1" dirty="0"/>
              <a:t>Sichtbares: </a:t>
            </a:r>
            <a:r>
              <a:rPr lang="de-DE" dirty="0"/>
              <a:t>neue Werkzeuge, Produkte, Dienstleistungen und Berufsbezeichnungen</a:t>
            </a:r>
          </a:p>
          <a:p>
            <a:r>
              <a:rPr lang="de-DE" b="1" dirty="0"/>
              <a:t>Muster: </a:t>
            </a:r>
            <a:r>
              <a:rPr lang="de-DE" dirty="0"/>
              <a:t>sich wandelnde Anforderungen der Arbeitgeber und Erwartungen der Kunden</a:t>
            </a:r>
          </a:p>
          <a:p>
            <a:r>
              <a:rPr lang="de-DE" b="1" dirty="0"/>
              <a:t>Strukturen: </a:t>
            </a:r>
            <a:r>
              <a:rPr lang="de-DE" dirty="0"/>
              <a:t>Vorschriften, Standards, Lieferketten und Investitionen</a:t>
            </a:r>
          </a:p>
          <a:p>
            <a:r>
              <a:rPr lang="de-DE" b="1" dirty="0"/>
              <a:t>Denkmodelle: </a:t>
            </a:r>
            <a:r>
              <a:rPr lang="de-DE" dirty="0"/>
              <a:t>Annahmen zu Wachstum, Verschwendung, Wert und Verantwortung</a:t>
            </a:r>
          </a:p>
        </p:txBody>
      </p:sp>
    </p:spTree>
    <p:extLst>
      <p:ext uri="{BB962C8B-B14F-4D97-AF65-F5344CB8AC3E}">
        <p14:creationId xmlns:p14="http://schemas.microsoft.com/office/powerpoint/2010/main" val="11672560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1123F-A996-7820-EAFF-2EE671C3A73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0BB4D95-6C2E-5007-9AE9-2572D27152CC}"/>
              </a:ext>
            </a:extLst>
          </p:cNvPr>
          <p:cNvSpPr>
            <a:spLocks noGrp="1"/>
          </p:cNvSpPr>
          <p:nvPr>
            <p:ph type="title"/>
          </p:nvPr>
        </p:nvSpPr>
        <p:spPr>
          <a:xfrm>
            <a:off x="399369" y="788988"/>
            <a:ext cx="11393262" cy="660400"/>
          </a:xfrm>
        </p:spPr>
        <p:txBody>
          <a:bodyPr>
            <a:normAutofit/>
          </a:bodyPr>
          <a:lstStyle/>
          <a:p>
            <a:r>
              <a:rPr lang="en-US" dirty="0" err="1">
                <a:solidFill>
                  <a:srgbClr val="255839"/>
                </a:solidFill>
              </a:rPr>
              <a:t>Diskussion</a:t>
            </a:r>
            <a:r>
              <a:rPr lang="en-US" dirty="0">
                <a:solidFill>
                  <a:srgbClr val="255839"/>
                </a:solidFill>
              </a:rPr>
              <a:t>: </a:t>
            </a:r>
            <a:r>
              <a:rPr lang="de-DE" dirty="0">
                <a:solidFill>
                  <a:srgbClr val="255839"/>
                </a:solidFill>
              </a:rPr>
              <a:t>Was ändert sich in Ihrer Branche</a:t>
            </a:r>
            <a:r>
              <a:rPr lang="en-US" dirty="0">
                <a:solidFill>
                  <a:srgbClr val="255839"/>
                </a:solidFill>
              </a:rPr>
              <a:t>?</a:t>
            </a:r>
            <a:endParaRPr lang="el-GR" dirty="0">
              <a:solidFill>
                <a:srgbClr val="255839"/>
              </a:solidFill>
            </a:endParaRPr>
          </a:p>
        </p:txBody>
      </p:sp>
      <p:sp>
        <p:nvSpPr>
          <p:cNvPr id="7" name="Content Placeholder 6">
            <a:extLst>
              <a:ext uri="{FF2B5EF4-FFF2-40B4-BE49-F238E27FC236}">
                <a16:creationId xmlns:a16="http://schemas.microsoft.com/office/drawing/2014/main" id="{3047F767-EFF5-D51E-F854-EC55570F4E92}"/>
              </a:ext>
            </a:extLst>
          </p:cNvPr>
          <p:cNvSpPr>
            <a:spLocks noGrp="1"/>
          </p:cNvSpPr>
          <p:nvPr>
            <p:ph sz="quarter" idx="12"/>
          </p:nvPr>
        </p:nvSpPr>
        <p:spPr>
          <a:xfrm>
            <a:off x="399369" y="1449388"/>
            <a:ext cx="9313591" cy="5157229"/>
          </a:xfrm>
        </p:spPr>
        <p:txBody>
          <a:bodyPr/>
          <a:lstStyle/>
          <a:p>
            <a:pPr marL="0" indent="0">
              <a:buNone/>
            </a:pPr>
            <a:r>
              <a:rPr lang="de-DE" dirty="0"/>
              <a:t>Schauen Sie über neue Berufsbezeichnungen hinaus</a:t>
            </a:r>
            <a:r>
              <a:rPr lang="en-US" dirty="0"/>
              <a:t>.</a:t>
            </a:r>
          </a:p>
          <a:p>
            <a:pPr marL="0" indent="0">
              <a:buNone/>
            </a:pPr>
            <a:r>
              <a:rPr lang="en-US" dirty="0" err="1"/>
              <a:t>Diskutieren</a:t>
            </a:r>
            <a:r>
              <a:rPr lang="en-US" dirty="0"/>
              <a:t> Sie:</a:t>
            </a:r>
          </a:p>
          <a:p>
            <a:r>
              <a:rPr lang="de-DE" dirty="0"/>
              <a:t>sichtbare Veränderungen: Werkzeuge, Produkte, Dienstleistungen oder Technologien; </a:t>
            </a:r>
          </a:p>
          <a:p>
            <a:r>
              <a:rPr lang="de-DE" dirty="0"/>
              <a:t>Veränderungen bei den Arbeitsaufgaben: Materialien, Energieverbrauch, Abfall, Dokumentation oder Einhaltung von Vorschriften; </a:t>
            </a:r>
          </a:p>
          <a:p>
            <a:r>
              <a:rPr lang="de-DE" dirty="0"/>
              <a:t>organisatorische Veränderungen: Standards, Lieferketten oder Kundenerwartungen; </a:t>
            </a:r>
          </a:p>
          <a:p>
            <a:r>
              <a:rPr lang="de-DE" dirty="0"/>
              <a:t>Auswirkungen auf die berufliche Bildung: Was die Lernenden möglicherweise verstehen oder üben müssen</a:t>
            </a:r>
            <a:r>
              <a:rPr lang="en-US" dirty="0"/>
              <a:t>.</a:t>
            </a:r>
          </a:p>
        </p:txBody>
      </p:sp>
    </p:spTree>
    <p:extLst>
      <p:ext uri="{BB962C8B-B14F-4D97-AF65-F5344CB8AC3E}">
        <p14:creationId xmlns:p14="http://schemas.microsoft.com/office/powerpoint/2010/main" val="42933443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08DCB-4F70-5589-6A3E-371214CAAC3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69B0CD2-D817-5BF6-A231-766FAF75DFA3}"/>
              </a:ext>
            </a:extLst>
          </p:cNvPr>
          <p:cNvSpPr>
            <a:spLocks noGrp="1"/>
          </p:cNvSpPr>
          <p:nvPr>
            <p:ph type="title"/>
          </p:nvPr>
        </p:nvSpPr>
        <p:spPr>
          <a:xfrm>
            <a:off x="399369" y="788988"/>
            <a:ext cx="11393262" cy="660400"/>
          </a:xfrm>
        </p:spPr>
        <p:txBody>
          <a:bodyPr>
            <a:normAutofit fontScale="90000"/>
          </a:bodyPr>
          <a:lstStyle/>
          <a:p>
            <a:r>
              <a:rPr lang="de-DE" dirty="0">
                <a:solidFill>
                  <a:srgbClr val="255839"/>
                </a:solidFill>
              </a:rPr>
              <a:t>Anwendungsbezogene Diskussion: Vom Trend zum Schulungsbedarf</a:t>
            </a:r>
            <a:endParaRPr lang="el-GR" dirty="0">
              <a:solidFill>
                <a:srgbClr val="255839"/>
              </a:solidFill>
            </a:endParaRPr>
          </a:p>
        </p:txBody>
      </p:sp>
      <p:sp>
        <p:nvSpPr>
          <p:cNvPr id="7" name="Content Placeholder 6">
            <a:extLst>
              <a:ext uri="{FF2B5EF4-FFF2-40B4-BE49-F238E27FC236}">
                <a16:creationId xmlns:a16="http://schemas.microsoft.com/office/drawing/2014/main" id="{9316A08D-28AF-7873-7A4C-CF23729CDCCC}"/>
              </a:ext>
            </a:extLst>
          </p:cNvPr>
          <p:cNvSpPr>
            <a:spLocks noGrp="1"/>
          </p:cNvSpPr>
          <p:nvPr>
            <p:ph sz="quarter" idx="12"/>
          </p:nvPr>
        </p:nvSpPr>
        <p:spPr>
          <a:xfrm>
            <a:off x="399369" y="1962615"/>
            <a:ext cx="9313591" cy="4644002"/>
          </a:xfrm>
        </p:spPr>
        <p:txBody>
          <a:bodyPr/>
          <a:lstStyle/>
          <a:p>
            <a:pPr marL="0" indent="0">
              <a:buNone/>
            </a:pPr>
            <a:r>
              <a:rPr lang="de-DE" dirty="0"/>
              <a:t>Wählen Sie eine Branche, die Sie gut kennen</a:t>
            </a:r>
            <a:r>
              <a:rPr lang="hr-HR" dirty="0"/>
              <a:t>.</a:t>
            </a:r>
          </a:p>
          <a:p>
            <a:pPr marL="0" indent="0">
              <a:buNone/>
            </a:pPr>
            <a:r>
              <a:rPr lang="hr-HR" dirty="0"/>
              <a:t>Vervollständige</a:t>
            </a:r>
            <a:r>
              <a:rPr lang="de-DE" dirty="0"/>
              <a:t>n Sie</a:t>
            </a:r>
            <a:r>
              <a:rPr lang="hr-HR" dirty="0"/>
              <a:t> die Kette:</a:t>
            </a:r>
          </a:p>
          <a:p>
            <a:r>
              <a:rPr lang="de-DE" b="1" dirty="0"/>
              <a:t>Nachhaltigkeitstrend</a:t>
            </a:r>
          </a:p>
          <a:p>
            <a:r>
              <a:rPr lang="de-DE" b="1" dirty="0"/>
              <a:t>Betroffene Berufe</a:t>
            </a:r>
          </a:p>
          <a:p>
            <a:r>
              <a:rPr lang="de-DE" b="1" dirty="0"/>
              <a:t>Veränderte Arbeitsaufgaben</a:t>
            </a:r>
          </a:p>
          <a:p>
            <a:r>
              <a:rPr lang="de-DE" b="1" dirty="0"/>
              <a:t>Erforderliche Kompetenzen</a:t>
            </a:r>
          </a:p>
          <a:p>
            <a:r>
              <a:rPr lang="de-DE" b="1" dirty="0"/>
              <a:t>Möglicher Weiterbildungsbedarf</a:t>
            </a:r>
            <a:endParaRPr lang="hr-HR" b="1" dirty="0"/>
          </a:p>
          <a:p>
            <a:endParaRPr lang="hr-HR" dirty="0"/>
          </a:p>
          <a:p>
            <a:pPr marL="0" indent="0">
              <a:buNone/>
            </a:pPr>
            <a:r>
              <a:rPr lang="de-DE" b="1" dirty="0"/>
              <a:t>Beispiel</a:t>
            </a:r>
            <a:r>
              <a:rPr lang="hr-HR" b="1" dirty="0"/>
              <a:t>:</a:t>
            </a:r>
            <a:br>
              <a:rPr lang="hr-HR" dirty="0"/>
            </a:br>
            <a:r>
              <a:rPr lang="de-DE" dirty="0"/>
              <a:t>Energetische Sanierung → Bauarbeiter → korrekte Anbringung der Dämmung → Verständnis der thermischen Eigenschaften → praktische Workshop-Übung</a:t>
            </a:r>
            <a:endParaRPr lang="hr-HR" dirty="0"/>
          </a:p>
        </p:txBody>
      </p:sp>
    </p:spTree>
    <p:extLst>
      <p:ext uri="{BB962C8B-B14F-4D97-AF65-F5344CB8AC3E}">
        <p14:creationId xmlns:p14="http://schemas.microsoft.com/office/powerpoint/2010/main" val="23880901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1950B-6EE7-6731-FD6F-DEE690438E6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1A2AE47-DA5B-9429-5AF3-B3209CEF5EF2}"/>
              </a:ext>
            </a:extLst>
          </p:cNvPr>
          <p:cNvSpPr>
            <a:spLocks noGrp="1"/>
          </p:cNvSpPr>
          <p:nvPr>
            <p:ph type="title"/>
          </p:nvPr>
        </p:nvSpPr>
        <p:spPr>
          <a:xfrm>
            <a:off x="399369" y="788988"/>
            <a:ext cx="8596668" cy="660400"/>
          </a:xfrm>
        </p:spPr>
        <p:txBody>
          <a:bodyPr>
            <a:normAutofit fontScale="90000"/>
          </a:bodyPr>
          <a:lstStyle/>
          <a:p>
            <a:r>
              <a:rPr lang="en-US" dirty="0" err="1">
                <a:solidFill>
                  <a:srgbClr val="255839"/>
                </a:solidFill>
              </a:rPr>
              <a:t>Arbeitsmarktsignale</a:t>
            </a:r>
            <a:r>
              <a:rPr lang="en-US" dirty="0">
                <a:solidFill>
                  <a:srgbClr val="255839"/>
                </a:solidFill>
              </a:rPr>
              <a:t> und </a:t>
            </a:r>
            <a:r>
              <a:rPr lang="en-US" dirty="0" err="1">
                <a:solidFill>
                  <a:srgbClr val="255839"/>
                </a:solidFill>
              </a:rPr>
              <a:t>Interessengruppen</a:t>
            </a:r>
            <a:endParaRPr lang="el-GR" dirty="0">
              <a:solidFill>
                <a:srgbClr val="255839"/>
              </a:solidFill>
            </a:endParaRPr>
          </a:p>
        </p:txBody>
      </p:sp>
      <p:sp>
        <p:nvSpPr>
          <p:cNvPr id="7" name="Content Placeholder 6">
            <a:extLst>
              <a:ext uri="{FF2B5EF4-FFF2-40B4-BE49-F238E27FC236}">
                <a16:creationId xmlns:a16="http://schemas.microsoft.com/office/drawing/2014/main" id="{1FE36951-E9A7-BC98-B581-2327227FBA30}"/>
              </a:ext>
            </a:extLst>
          </p:cNvPr>
          <p:cNvSpPr>
            <a:spLocks noGrp="1"/>
          </p:cNvSpPr>
          <p:nvPr>
            <p:ph sz="quarter" idx="12"/>
          </p:nvPr>
        </p:nvSpPr>
        <p:spPr>
          <a:xfrm>
            <a:off x="399369" y="1449388"/>
            <a:ext cx="9313591" cy="5157229"/>
          </a:xfrm>
        </p:spPr>
        <p:txBody>
          <a:bodyPr/>
          <a:lstStyle/>
          <a:p>
            <a:pPr marL="0" indent="0">
              <a:buNone/>
            </a:pPr>
            <a:r>
              <a:rPr lang="de-DE" dirty="0"/>
              <a:t>Einblicke in den Arbeitsmarkt stammen nicht nur aus einer einzigen Quelle</a:t>
            </a:r>
            <a:r>
              <a:rPr lang="en-US" dirty="0"/>
              <a:t>.</a:t>
            </a:r>
          </a:p>
          <a:p>
            <a:pPr marL="0" indent="0">
              <a:buNone/>
            </a:pPr>
            <a:r>
              <a:rPr lang="de-DE" dirty="0"/>
              <a:t>Nützliche Hinweise können stammen aus</a:t>
            </a:r>
            <a:r>
              <a:rPr lang="en-US" dirty="0"/>
              <a:t>:</a:t>
            </a:r>
          </a:p>
          <a:p>
            <a:r>
              <a:rPr lang="de-DE" dirty="0"/>
              <a:t>Arbeitgeber und Branchenverbände </a:t>
            </a:r>
          </a:p>
          <a:p>
            <a:r>
              <a:rPr lang="de-DE" dirty="0"/>
              <a:t>Stellenanzeigen und Qualifikationsdatenbanken </a:t>
            </a:r>
          </a:p>
          <a:p>
            <a:r>
              <a:rPr lang="de-DE" dirty="0"/>
              <a:t>öffentliche Arbeitsvermittlungsdienste </a:t>
            </a:r>
          </a:p>
          <a:p>
            <a:r>
              <a:rPr lang="de-DE" dirty="0"/>
              <a:t>politische Prioritäten und Vorschriften </a:t>
            </a:r>
          </a:p>
          <a:p>
            <a:r>
              <a:rPr lang="de-DE" dirty="0"/>
              <a:t>lokale Unternehmen und Sozialpartner </a:t>
            </a:r>
          </a:p>
          <a:p>
            <a:r>
              <a:rPr lang="de-DE" dirty="0"/>
              <a:t>berufliche Interessen der Lernenden </a:t>
            </a:r>
          </a:p>
          <a:p>
            <a:r>
              <a:rPr lang="de-DE" dirty="0"/>
              <a:t>Berufsbildungseinrichtungen und Qualifikationsgremien</a:t>
            </a:r>
            <a:r>
              <a:rPr lang="en-US" dirty="0"/>
              <a:t> </a:t>
            </a:r>
            <a:endParaRPr lang="hr-HR" dirty="0"/>
          </a:p>
          <a:p>
            <a:endParaRPr lang="en-US" dirty="0"/>
          </a:p>
          <a:p>
            <a:pPr marL="0" indent="0">
              <a:buNone/>
            </a:pPr>
            <a:r>
              <a:rPr lang="de-DE" dirty="0"/>
              <a:t>Ausbilder in der beruflichen Bildung können diese Signale nutzen, um ihre Beispiele realistisch und aktuell zu gestalten</a:t>
            </a:r>
            <a:r>
              <a:rPr lang="en-US" dirty="0"/>
              <a:t>.</a:t>
            </a:r>
          </a:p>
        </p:txBody>
      </p:sp>
    </p:spTree>
    <p:extLst>
      <p:ext uri="{BB962C8B-B14F-4D97-AF65-F5344CB8AC3E}">
        <p14:creationId xmlns:p14="http://schemas.microsoft.com/office/powerpoint/2010/main" val="2435851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AE549-AAF1-80DA-78A8-4C45C0D59D6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AF700CD-FEB6-83AC-6C09-72E3153FC0A7}"/>
              </a:ext>
            </a:extLst>
          </p:cNvPr>
          <p:cNvSpPr>
            <a:spLocks noGrp="1"/>
          </p:cNvSpPr>
          <p:nvPr>
            <p:ph type="body" sz="quarter" idx="10"/>
          </p:nvPr>
        </p:nvSpPr>
        <p:spPr>
          <a:xfrm>
            <a:off x="399370" y="1449388"/>
            <a:ext cx="6371016" cy="500784"/>
          </a:xfrm>
        </p:spPr>
        <p:txBody>
          <a:bodyPr>
            <a:normAutofit fontScale="92500" lnSpcReduction="20000"/>
          </a:bodyPr>
          <a:lstStyle/>
          <a:p>
            <a:r>
              <a:rPr lang="en-US" dirty="0" err="1"/>
              <a:t>Arbeitsblatt</a:t>
            </a:r>
            <a:r>
              <a:rPr lang="en-US" dirty="0"/>
              <a:t> 2:</a:t>
            </a:r>
            <a:r>
              <a:rPr lang="hr-HR" dirty="0"/>
              <a:t> </a:t>
            </a:r>
            <a:r>
              <a:rPr lang="de-DE" dirty="0"/>
              <a:t>Wandel hin zu einer grünen Wirtschaft im Bereich der beruflichen Bildung</a:t>
            </a:r>
            <a:endParaRPr lang="hr-HR" dirty="0"/>
          </a:p>
        </p:txBody>
      </p:sp>
      <p:sp>
        <p:nvSpPr>
          <p:cNvPr id="3" name="Content Placeholder 2">
            <a:extLst>
              <a:ext uri="{FF2B5EF4-FFF2-40B4-BE49-F238E27FC236}">
                <a16:creationId xmlns:a16="http://schemas.microsoft.com/office/drawing/2014/main" id="{30A5E5CC-6B88-9F60-3B67-E3759F795227}"/>
              </a:ext>
            </a:extLst>
          </p:cNvPr>
          <p:cNvSpPr>
            <a:spLocks noGrp="1"/>
          </p:cNvSpPr>
          <p:nvPr>
            <p:ph sz="quarter" idx="12"/>
          </p:nvPr>
        </p:nvSpPr>
        <p:spPr>
          <a:xfrm>
            <a:off x="399370" y="2177491"/>
            <a:ext cx="6371016" cy="4429126"/>
          </a:xfrm>
        </p:spPr>
        <p:txBody>
          <a:bodyPr/>
          <a:lstStyle/>
          <a:p>
            <a:pPr marL="0" indent="0">
              <a:buNone/>
            </a:pPr>
            <a:r>
              <a:rPr lang="en-US" dirty="0" err="1"/>
              <a:t>Teilnehmende</a:t>
            </a:r>
            <a:r>
              <a:rPr lang="en-US" dirty="0"/>
              <a:t> </a:t>
            </a:r>
            <a:r>
              <a:rPr lang="en-US" dirty="0" err="1"/>
              <a:t>werden</a:t>
            </a:r>
            <a:r>
              <a:rPr lang="en-US" dirty="0"/>
              <a:t>:</a:t>
            </a:r>
          </a:p>
          <a:p>
            <a:r>
              <a:rPr lang="de-DE" dirty="0"/>
              <a:t>Wählen Sie einen Berufsbildungsbereich oder ein Berufsfeld aus. </a:t>
            </a:r>
          </a:p>
          <a:p>
            <a:r>
              <a:rPr lang="de-DE" dirty="0"/>
              <a:t>Nennen Sie eine Veränderung oder einen Treiber der grünen Wirtschaft, der diesen Bereich beeinflusst. </a:t>
            </a:r>
          </a:p>
          <a:p>
            <a:r>
              <a:rPr lang="de-DE" dirty="0"/>
              <a:t>Erfassen Sie die Berufe, Aufgaben und Kompetenzen, die von dieser Veränderung betroffen sind. </a:t>
            </a:r>
          </a:p>
          <a:p>
            <a:r>
              <a:rPr lang="de-DE" dirty="0"/>
              <a:t>Erstellen Sie auf der Grundlage dieser Erfassung ein praktisches Unterrichtsbeispiel.</a:t>
            </a:r>
            <a:endParaRPr lang="en-US" dirty="0"/>
          </a:p>
          <a:p>
            <a:pPr marL="0" indent="0">
              <a:buNone/>
            </a:pPr>
            <a:r>
              <a:rPr lang="en-US" b="1" dirty="0" err="1"/>
              <a:t>Arbeitsfomat</a:t>
            </a:r>
            <a:r>
              <a:rPr lang="en-US" b="1" dirty="0"/>
              <a:t>:</a:t>
            </a:r>
            <a:r>
              <a:rPr lang="en-US" dirty="0"/>
              <a:t> Kleine Gruppen</a:t>
            </a:r>
            <a:br>
              <a:rPr lang="en-US" dirty="0"/>
            </a:br>
            <a:r>
              <a:rPr lang="en-US" b="1" dirty="0"/>
              <a:t>Zeit:</a:t>
            </a:r>
            <a:r>
              <a:rPr lang="en-US" dirty="0"/>
              <a:t> 20 Minuten</a:t>
            </a:r>
            <a:br>
              <a:rPr lang="en-US" dirty="0"/>
            </a:br>
            <a:r>
              <a:rPr lang="en-US" b="1" dirty="0" err="1"/>
              <a:t>Benötigte</a:t>
            </a:r>
            <a:r>
              <a:rPr lang="en-US" b="1" dirty="0"/>
              <a:t> </a:t>
            </a:r>
            <a:r>
              <a:rPr lang="en-US" b="1" dirty="0" err="1"/>
              <a:t>Materialien</a:t>
            </a:r>
            <a:r>
              <a:rPr lang="en-US" b="1" dirty="0"/>
              <a:t>:</a:t>
            </a:r>
            <a:r>
              <a:rPr lang="en-US" dirty="0"/>
              <a:t> </a:t>
            </a:r>
            <a:r>
              <a:rPr lang="de-DE" dirty="0"/>
              <a:t>Arbeitsblatt 2, Branchenbeispiele, Flipchart oder digitale Tafel</a:t>
            </a:r>
            <a:endParaRPr lang="en-US" dirty="0"/>
          </a:p>
        </p:txBody>
      </p:sp>
      <p:sp>
        <p:nvSpPr>
          <p:cNvPr id="4" name="Title 3">
            <a:extLst>
              <a:ext uri="{FF2B5EF4-FFF2-40B4-BE49-F238E27FC236}">
                <a16:creationId xmlns:a16="http://schemas.microsoft.com/office/drawing/2014/main" id="{DB909957-304F-3595-68CF-3EBF0CCA73FD}"/>
              </a:ext>
            </a:extLst>
          </p:cNvPr>
          <p:cNvSpPr>
            <a:spLocks noGrp="1"/>
          </p:cNvSpPr>
          <p:nvPr>
            <p:ph type="title"/>
          </p:nvPr>
        </p:nvSpPr>
        <p:spPr>
          <a:xfrm>
            <a:off x="677334" y="609600"/>
            <a:ext cx="8596668" cy="839788"/>
          </a:xfrm>
        </p:spPr>
        <p:txBody>
          <a:bodyPr/>
          <a:lstStyle/>
          <a:p>
            <a:r>
              <a:rPr lang="de-DE" dirty="0">
                <a:solidFill>
                  <a:srgbClr val="255839"/>
                </a:solidFill>
              </a:rPr>
              <a:t>Praktische Übung</a:t>
            </a:r>
            <a:endParaRPr lang="hr-HR" dirty="0">
              <a:solidFill>
                <a:srgbClr val="255839"/>
              </a:solidFill>
            </a:endParaRPr>
          </a:p>
        </p:txBody>
      </p:sp>
      <p:sp>
        <p:nvSpPr>
          <p:cNvPr id="5" name="Rectangle: Rounded Corners 4">
            <a:extLst>
              <a:ext uri="{FF2B5EF4-FFF2-40B4-BE49-F238E27FC236}">
                <a16:creationId xmlns:a16="http://schemas.microsoft.com/office/drawing/2014/main" id="{90D33A89-1D82-9761-4CB1-86DA86E42347}"/>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271B3B99-C413-AB84-CF4E-6C9526DD34F6}"/>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7799923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5CF3C-85C4-DD8E-4CDC-61AB52EC46B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B34105D-41BC-B674-24B3-B8C3809CBEE6}"/>
              </a:ext>
            </a:extLst>
          </p:cNvPr>
          <p:cNvSpPr>
            <a:spLocks noGrp="1"/>
          </p:cNvSpPr>
          <p:nvPr>
            <p:ph type="title"/>
          </p:nvPr>
        </p:nvSpPr>
        <p:spPr>
          <a:xfrm>
            <a:off x="399369" y="788988"/>
            <a:ext cx="8596668" cy="660400"/>
          </a:xfrm>
        </p:spPr>
        <p:txBody>
          <a:bodyPr>
            <a:normAutofit/>
          </a:bodyPr>
          <a:lstStyle/>
          <a:p>
            <a:r>
              <a:rPr lang="de-DE" dirty="0">
                <a:solidFill>
                  <a:srgbClr val="255839"/>
                </a:solidFill>
              </a:rPr>
              <a:t>Was sind „grüne Kompetenzen“</a:t>
            </a:r>
            <a:r>
              <a:rPr lang="hr-HR" dirty="0">
                <a:solidFill>
                  <a:srgbClr val="255839"/>
                </a:solidFill>
              </a:rPr>
              <a:t>?</a:t>
            </a:r>
            <a:endParaRPr lang="el-GR" dirty="0">
              <a:solidFill>
                <a:srgbClr val="255839"/>
              </a:solidFill>
            </a:endParaRPr>
          </a:p>
        </p:txBody>
      </p:sp>
      <p:sp>
        <p:nvSpPr>
          <p:cNvPr id="7" name="Content Placeholder 6">
            <a:extLst>
              <a:ext uri="{FF2B5EF4-FFF2-40B4-BE49-F238E27FC236}">
                <a16:creationId xmlns:a16="http://schemas.microsoft.com/office/drawing/2014/main" id="{AF960EC8-0BF1-AA45-7BF1-ECDD91669157}"/>
              </a:ext>
            </a:extLst>
          </p:cNvPr>
          <p:cNvSpPr>
            <a:spLocks noGrp="1"/>
          </p:cNvSpPr>
          <p:nvPr>
            <p:ph sz="quarter" idx="12"/>
          </p:nvPr>
        </p:nvSpPr>
        <p:spPr>
          <a:xfrm>
            <a:off x="399369" y="1449388"/>
            <a:ext cx="9313591" cy="5157229"/>
          </a:xfrm>
        </p:spPr>
        <p:txBody>
          <a:bodyPr/>
          <a:lstStyle/>
          <a:p>
            <a:pPr marL="0" indent="0">
              <a:buNone/>
            </a:pPr>
            <a:r>
              <a:rPr lang="de-DE" dirty="0"/>
              <a:t>„Grüne Kompetenzen“ sind das Wissen, die Fähigkeiten, Werte und Einstellungen, die erforderlich sind, um so zu leben, zu arbeiten und zu handeln, dass die Umweltbelastung verringert und eine nachhaltige Entwicklung gefördert wird.</a:t>
            </a:r>
          </a:p>
          <a:p>
            <a:pPr marL="0" indent="0">
              <a:buNone/>
            </a:pPr>
            <a:r>
              <a:rPr lang="de-DE" dirty="0"/>
              <a:t>In der beruflichen Bildung können „grüne Kompetenzen“ praktischer und berufsspezifischer Natur sein, aber auch Querschnittskompetenzen umfassen, wie zum Beispiel</a:t>
            </a:r>
            <a:r>
              <a:rPr lang="en-US" dirty="0"/>
              <a:t>:</a:t>
            </a:r>
          </a:p>
          <a:p>
            <a:r>
              <a:rPr lang="de-DE" dirty="0"/>
              <a:t>Systemdenken </a:t>
            </a:r>
          </a:p>
          <a:p>
            <a:r>
              <a:rPr lang="de-DE" dirty="0"/>
              <a:t>verantwortungsbewusste Entscheidungsfindung </a:t>
            </a:r>
          </a:p>
          <a:p>
            <a:r>
              <a:rPr lang="de-DE" dirty="0"/>
              <a:t>Problemlösung </a:t>
            </a:r>
          </a:p>
          <a:p>
            <a:r>
              <a:rPr lang="de-DE" dirty="0"/>
              <a:t>Zusammenarbeit</a:t>
            </a:r>
            <a:endParaRPr lang="en-US" dirty="0"/>
          </a:p>
          <a:p>
            <a:pPr marL="0" indent="0">
              <a:buNone/>
            </a:pPr>
            <a:endParaRPr lang="en-US" dirty="0"/>
          </a:p>
        </p:txBody>
      </p:sp>
    </p:spTree>
    <p:extLst>
      <p:ext uri="{BB962C8B-B14F-4D97-AF65-F5344CB8AC3E}">
        <p14:creationId xmlns:p14="http://schemas.microsoft.com/office/powerpoint/2010/main" val="317232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3D0EC-CE8A-DDAA-D37F-0050F764DFF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507A29F-43D5-676A-3DEF-79EE19C952CF}"/>
              </a:ext>
            </a:extLst>
          </p:cNvPr>
          <p:cNvSpPr>
            <a:spLocks noGrp="1"/>
          </p:cNvSpPr>
          <p:nvPr>
            <p:ph type="title"/>
          </p:nvPr>
        </p:nvSpPr>
        <p:spPr>
          <a:xfrm>
            <a:off x="399369" y="788988"/>
            <a:ext cx="8596668" cy="660400"/>
          </a:xfrm>
        </p:spPr>
        <p:txBody>
          <a:bodyPr>
            <a:normAutofit/>
          </a:bodyPr>
          <a:lstStyle/>
          <a:p>
            <a:r>
              <a:rPr lang="hr-HR" dirty="0">
                <a:solidFill>
                  <a:srgbClr val="255839"/>
                </a:solidFill>
              </a:rPr>
              <a:t>Kategorien von „</a:t>
            </a:r>
            <a:r>
              <a:rPr lang="de-DE" dirty="0">
                <a:solidFill>
                  <a:srgbClr val="255839"/>
                </a:solidFill>
              </a:rPr>
              <a:t>grünen Kompetenzen</a:t>
            </a:r>
            <a:r>
              <a:rPr lang="hr-HR" dirty="0">
                <a:solidFill>
                  <a:srgbClr val="255839"/>
                </a:solidFill>
              </a:rPr>
              <a:t>“</a:t>
            </a:r>
            <a:endParaRPr lang="el-GR" dirty="0">
              <a:solidFill>
                <a:srgbClr val="255839"/>
              </a:solidFill>
            </a:endParaRPr>
          </a:p>
        </p:txBody>
      </p:sp>
      <p:sp>
        <p:nvSpPr>
          <p:cNvPr id="7" name="Content Placeholder 6">
            <a:extLst>
              <a:ext uri="{FF2B5EF4-FFF2-40B4-BE49-F238E27FC236}">
                <a16:creationId xmlns:a16="http://schemas.microsoft.com/office/drawing/2014/main" id="{9B61EAC4-BA2D-51CD-3E00-071BDE951975}"/>
              </a:ext>
            </a:extLst>
          </p:cNvPr>
          <p:cNvSpPr>
            <a:spLocks noGrp="1"/>
          </p:cNvSpPr>
          <p:nvPr>
            <p:ph sz="quarter" idx="12"/>
          </p:nvPr>
        </p:nvSpPr>
        <p:spPr>
          <a:xfrm>
            <a:off x="399369" y="1449388"/>
            <a:ext cx="9313591" cy="5157229"/>
          </a:xfrm>
        </p:spPr>
        <p:txBody>
          <a:bodyPr/>
          <a:lstStyle/>
          <a:p>
            <a:pPr marL="0" indent="0">
              <a:buNone/>
            </a:pPr>
            <a:r>
              <a:rPr lang="de-DE" dirty="0"/>
              <a:t>„Grüne Kompetenzen“ lassen sich in drei große Kategorien einteilen</a:t>
            </a:r>
            <a:r>
              <a:rPr lang="en-US" dirty="0"/>
              <a:t>:</a:t>
            </a:r>
          </a:p>
          <a:p>
            <a:pPr marL="0" indent="0">
              <a:buNone/>
            </a:pPr>
            <a:r>
              <a:rPr lang="en-US" b="1" dirty="0" err="1"/>
              <a:t>Transversale</a:t>
            </a:r>
            <a:r>
              <a:rPr lang="en-US" b="1" dirty="0"/>
              <a:t> </a:t>
            </a:r>
            <a:r>
              <a:rPr lang="en-US" b="1" dirty="0" err="1"/>
              <a:t>grüne</a:t>
            </a:r>
            <a:r>
              <a:rPr lang="en-US" b="1" dirty="0"/>
              <a:t> </a:t>
            </a:r>
            <a:r>
              <a:rPr lang="en-US" b="1" dirty="0" err="1"/>
              <a:t>Kompetenzen</a:t>
            </a:r>
            <a:endParaRPr lang="en-US" b="1" dirty="0"/>
          </a:p>
          <a:p>
            <a:r>
              <a:rPr lang="de-DE" dirty="0"/>
              <a:t>branchen- und berufsübergreifend relevant </a:t>
            </a:r>
          </a:p>
          <a:p>
            <a:r>
              <a:rPr lang="de-DE" dirty="0"/>
              <a:t>im Zusammenhang mit nachhaltigem Denken und Handeln</a:t>
            </a:r>
            <a:r>
              <a:rPr lang="en-US" dirty="0"/>
              <a:t> </a:t>
            </a:r>
            <a:endParaRPr lang="hr-HR" dirty="0"/>
          </a:p>
          <a:p>
            <a:endParaRPr lang="en-US" dirty="0"/>
          </a:p>
          <a:p>
            <a:pPr marL="0" indent="0">
              <a:buNone/>
            </a:pPr>
            <a:r>
              <a:rPr lang="de-DE" b="1" dirty="0"/>
              <a:t>Spezifische Kompetenzen im Bereich Umwelt</a:t>
            </a:r>
          </a:p>
          <a:p>
            <a:r>
              <a:rPr lang="de-DE" dirty="0"/>
              <a:t>notwendig zur Anpassung von Prozessen, Standards und Dienstleistungen </a:t>
            </a:r>
          </a:p>
          <a:p>
            <a:r>
              <a:rPr lang="de-DE" dirty="0"/>
              <a:t>oft im Zusammenhang mit der Reduzierung des Energie-, Material- und Wasserverbrauchs oder der Umweltbelastung</a:t>
            </a:r>
            <a:r>
              <a:rPr lang="en-US" dirty="0"/>
              <a:t> </a:t>
            </a:r>
            <a:endParaRPr lang="hr-HR" dirty="0"/>
          </a:p>
          <a:p>
            <a:endParaRPr lang="en-US" dirty="0"/>
          </a:p>
          <a:p>
            <a:pPr marL="0" indent="0">
              <a:buNone/>
            </a:pPr>
            <a:r>
              <a:rPr lang="de-DE" b="1" dirty="0"/>
              <a:t>Hochspezialisierte Kompetenzen im Bereich Umwelt</a:t>
            </a:r>
            <a:endParaRPr lang="en-US" dirty="0"/>
          </a:p>
          <a:p>
            <a:r>
              <a:rPr lang="de-DE" dirty="0"/>
              <a:t>erforderlich für grüne Technologien, hochentwickelte technische Systeme oder Fachpositionen</a:t>
            </a:r>
            <a:endParaRPr lang="en-US" dirty="0"/>
          </a:p>
        </p:txBody>
      </p:sp>
    </p:spTree>
    <p:extLst>
      <p:ext uri="{BB962C8B-B14F-4D97-AF65-F5344CB8AC3E}">
        <p14:creationId xmlns:p14="http://schemas.microsoft.com/office/powerpoint/2010/main" val="34740245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2EB51-167E-80C6-98C6-DD13FD3D80C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457042B-56AE-4FB0-BEFD-BA08EFD34C02}"/>
              </a:ext>
            </a:extLst>
          </p:cNvPr>
          <p:cNvSpPr>
            <a:spLocks noGrp="1"/>
          </p:cNvSpPr>
          <p:nvPr>
            <p:ph type="title"/>
          </p:nvPr>
        </p:nvSpPr>
        <p:spPr>
          <a:xfrm>
            <a:off x="399369" y="788988"/>
            <a:ext cx="8596668" cy="660400"/>
          </a:xfrm>
        </p:spPr>
        <p:txBody>
          <a:bodyPr>
            <a:normAutofit fontScale="90000"/>
          </a:bodyPr>
          <a:lstStyle/>
          <a:p>
            <a:r>
              <a:rPr lang="hr-HR" dirty="0">
                <a:solidFill>
                  <a:srgbClr val="255839"/>
                </a:solidFill>
              </a:rPr>
              <a:t>Transversal</a:t>
            </a:r>
            <a:r>
              <a:rPr lang="de-DE" dirty="0">
                <a:solidFill>
                  <a:srgbClr val="255839"/>
                </a:solidFill>
              </a:rPr>
              <a:t>e Nachhaltigkeitskompetenzen</a:t>
            </a:r>
            <a:endParaRPr lang="el-GR" dirty="0">
              <a:solidFill>
                <a:srgbClr val="255839"/>
              </a:solidFill>
            </a:endParaRPr>
          </a:p>
        </p:txBody>
      </p:sp>
      <p:sp>
        <p:nvSpPr>
          <p:cNvPr id="7" name="Content Placeholder 6">
            <a:extLst>
              <a:ext uri="{FF2B5EF4-FFF2-40B4-BE49-F238E27FC236}">
                <a16:creationId xmlns:a16="http://schemas.microsoft.com/office/drawing/2014/main" id="{ED5DB726-ACCE-1871-6C50-2557A8066B3B}"/>
              </a:ext>
            </a:extLst>
          </p:cNvPr>
          <p:cNvSpPr>
            <a:spLocks noGrp="1"/>
          </p:cNvSpPr>
          <p:nvPr>
            <p:ph sz="quarter" idx="12"/>
          </p:nvPr>
        </p:nvSpPr>
        <p:spPr>
          <a:xfrm>
            <a:off x="399369" y="1449388"/>
            <a:ext cx="9313591" cy="5157229"/>
          </a:xfrm>
        </p:spPr>
        <p:txBody>
          <a:bodyPr/>
          <a:lstStyle/>
          <a:p>
            <a:pPr marL="0" indent="0">
              <a:buNone/>
            </a:pPr>
            <a:r>
              <a:rPr lang="de-DE" dirty="0"/>
              <a:t>Überfachliche Kompetenzen helfen den Lernenden, in vielen beruflichen Kontexten nachhaltig zu handeln. Beispiele hierfür sind</a:t>
            </a:r>
            <a:r>
              <a:rPr lang="en-US" dirty="0"/>
              <a:t>:</a:t>
            </a:r>
          </a:p>
          <a:p>
            <a:r>
              <a:rPr lang="de-DE" dirty="0"/>
              <a:t>Systemdenken </a:t>
            </a:r>
          </a:p>
          <a:p>
            <a:r>
              <a:rPr lang="de-DE" dirty="0"/>
              <a:t>kritisches Denken </a:t>
            </a:r>
          </a:p>
          <a:p>
            <a:r>
              <a:rPr lang="de-DE" dirty="0"/>
              <a:t>Zukunftsdenken </a:t>
            </a:r>
          </a:p>
          <a:p>
            <a:r>
              <a:rPr lang="de-DE" dirty="0"/>
              <a:t>Zusammenarbeit </a:t>
            </a:r>
          </a:p>
          <a:p>
            <a:r>
              <a:rPr lang="de-DE" dirty="0"/>
              <a:t>Problemformulierung </a:t>
            </a:r>
          </a:p>
          <a:p>
            <a:r>
              <a:rPr lang="de-DE" dirty="0"/>
              <a:t>ethische Verantwortung </a:t>
            </a:r>
          </a:p>
          <a:p>
            <a:r>
              <a:rPr lang="de-DE" dirty="0"/>
              <a:t>Bewusstsein für Ressourcen </a:t>
            </a:r>
          </a:p>
          <a:p>
            <a:r>
              <a:rPr lang="de-DE" dirty="0"/>
              <a:t>Lernen, unter Unsicherheit zu handeln</a:t>
            </a:r>
            <a:r>
              <a:rPr lang="en-US" dirty="0"/>
              <a:t> </a:t>
            </a:r>
          </a:p>
          <a:p>
            <a:pPr marL="0" indent="0">
              <a:buNone/>
            </a:pPr>
            <a:r>
              <a:rPr lang="de-DE" dirty="0"/>
              <a:t>Diese Kompetenzen sind wichtig, da viele Nachhaltigkeitsprobleme komplex sind und nicht allein durch technisches Wissen gelöst werden können.</a:t>
            </a:r>
          </a:p>
        </p:txBody>
      </p:sp>
    </p:spTree>
    <p:extLst>
      <p:ext uri="{BB962C8B-B14F-4D97-AF65-F5344CB8AC3E}">
        <p14:creationId xmlns:p14="http://schemas.microsoft.com/office/powerpoint/2010/main" val="32945287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6C58A-F77D-600A-16B9-88C6D690880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34131DA-82C8-621E-265A-313538411CBA}"/>
              </a:ext>
            </a:extLst>
          </p:cNvPr>
          <p:cNvSpPr>
            <a:spLocks noGrp="1"/>
          </p:cNvSpPr>
          <p:nvPr>
            <p:ph type="title"/>
          </p:nvPr>
        </p:nvSpPr>
        <p:spPr>
          <a:xfrm>
            <a:off x="399369" y="788988"/>
            <a:ext cx="8596668" cy="660400"/>
          </a:xfrm>
        </p:spPr>
        <p:txBody>
          <a:bodyPr>
            <a:normAutofit/>
          </a:bodyPr>
          <a:lstStyle/>
          <a:p>
            <a:r>
              <a:rPr lang="hr-HR" dirty="0">
                <a:solidFill>
                  <a:srgbClr val="255839"/>
                </a:solidFill>
              </a:rPr>
              <a:t>Berufsbezogene grüne Kompetenzen</a:t>
            </a:r>
            <a:endParaRPr lang="el-GR" dirty="0">
              <a:solidFill>
                <a:srgbClr val="255839"/>
              </a:solidFill>
            </a:endParaRPr>
          </a:p>
        </p:txBody>
      </p:sp>
      <p:sp>
        <p:nvSpPr>
          <p:cNvPr id="7" name="Content Placeholder 6">
            <a:extLst>
              <a:ext uri="{FF2B5EF4-FFF2-40B4-BE49-F238E27FC236}">
                <a16:creationId xmlns:a16="http://schemas.microsoft.com/office/drawing/2014/main" id="{3D6D4886-FE9E-6F21-93A8-6B53E9B874C6}"/>
              </a:ext>
            </a:extLst>
          </p:cNvPr>
          <p:cNvSpPr>
            <a:spLocks noGrp="1"/>
          </p:cNvSpPr>
          <p:nvPr>
            <p:ph sz="quarter" idx="12"/>
          </p:nvPr>
        </p:nvSpPr>
        <p:spPr>
          <a:xfrm>
            <a:off x="399369" y="1449388"/>
            <a:ext cx="9313591" cy="5157229"/>
          </a:xfrm>
        </p:spPr>
        <p:txBody>
          <a:bodyPr/>
          <a:lstStyle/>
          <a:p>
            <a:pPr marL="0" indent="0">
              <a:buNone/>
            </a:pPr>
            <a:r>
              <a:rPr lang="de-DE" dirty="0"/>
              <a:t>Berufsbezogene grüne Kompetenzen stehen im Zusammenhang mit einem bestimmten Beruf, einer bestimmten Branche oder einem bestimmten Arbeitsprozess. Beispiele hierfür sind</a:t>
            </a:r>
            <a:r>
              <a:rPr lang="en-US" dirty="0"/>
              <a:t>:</a:t>
            </a:r>
          </a:p>
          <a:p>
            <a:r>
              <a:rPr lang="de-DE" dirty="0"/>
              <a:t>Auswahl nachhaltiger Materialien im Bauwesen </a:t>
            </a:r>
          </a:p>
          <a:p>
            <a:r>
              <a:rPr lang="de-DE" dirty="0"/>
              <a:t>Anwendung energiesparender Maßnahmen im Gastgewerbe </a:t>
            </a:r>
          </a:p>
          <a:p>
            <a:r>
              <a:rPr lang="de-DE" dirty="0"/>
              <a:t>Reduzierung von Lebensmittelabfällen in der Gastronomie </a:t>
            </a:r>
          </a:p>
          <a:p>
            <a:r>
              <a:rPr lang="de-DE" dirty="0"/>
              <a:t>Wartung von Elektrofahrzeugen </a:t>
            </a:r>
          </a:p>
          <a:p>
            <a:r>
              <a:rPr lang="de-DE" dirty="0"/>
              <a:t>Einsatz wassersparender Systeme in der Landwirtschaft </a:t>
            </a:r>
          </a:p>
          <a:p>
            <a:r>
              <a:rPr lang="de-DE" dirty="0"/>
              <a:t>Dokumentation der Umweltleistung in der Verwaltung</a:t>
            </a:r>
          </a:p>
          <a:p>
            <a:endParaRPr lang="en-US" dirty="0"/>
          </a:p>
          <a:p>
            <a:pPr marL="0" indent="0">
              <a:buNone/>
            </a:pPr>
            <a:r>
              <a:rPr lang="de-DE" dirty="0"/>
              <a:t>Diese Kompetenzen machen Nachhaltigkeit in den alltäglichen Arbeitsaufgaben sichtbar.</a:t>
            </a:r>
          </a:p>
        </p:txBody>
      </p:sp>
    </p:spTree>
    <p:extLst>
      <p:ext uri="{BB962C8B-B14F-4D97-AF65-F5344CB8AC3E}">
        <p14:creationId xmlns:p14="http://schemas.microsoft.com/office/powerpoint/2010/main" val="34509806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E6A9B-81F3-B6C0-2F06-EFA6B5968DF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F7004D4-8977-8E56-D8EE-47D44D1B3F6D}"/>
              </a:ext>
            </a:extLst>
          </p:cNvPr>
          <p:cNvSpPr>
            <a:spLocks noGrp="1"/>
          </p:cNvSpPr>
          <p:nvPr>
            <p:ph type="title"/>
          </p:nvPr>
        </p:nvSpPr>
        <p:spPr>
          <a:xfrm>
            <a:off x="399369" y="788988"/>
            <a:ext cx="8596668" cy="660400"/>
          </a:xfrm>
        </p:spPr>
        <p:txBody>
          <a:bodyPr>
            <a:normAutofit/>
          </a:bodyPr>
          <a:lstStyle/>
          <a:p>
            <a:r>
              <a:rPr lang="hr-HR" dirty="0">
                <a:solidFill>
                  <a:srgbClr val="255839"/>
                </a:solidFill>
              </a:rPr>
              <a:t>Hochspezialisierte grüne Kompetenzen</a:t>
            </a:r>
            <a:endParaRPr lang="el-GR" dirty="0">
              <a:solidFill>
                <a:srgbClr val="255839"/>
              </a:solidFill>
            </a:endParaRPr>
          </a:p>
        </p:txBody>
      </p:sp>
      <p:sp>
        <p:nvSpPr>
          <p:cNvPr id="7" name="Content Placeholder 6">
            <a:extLst>
              <a:ext uri="{FF2B5EF4-FFF2-40B4-BE49-F238E27FC236}">
                <a16:creationId xmlns:a16="http://schemas.microsoft.com/office/drawing/2014/main" id="{7A376D8A-E195-5046-61E9-BE0AFE9277A6}"/>
              </a:ext>
            </a:extLst>
          </p:cNvPr>
          <p:cNvSpPr>
            <a:spLocks noGrp="1"/>
          </p:cNvSpPr>
          <p:nvPr>
            <p:ph sz="quarter" idx="12"/>
          </p:nvPr>
        </p:nvSpPr>
        <p:spPr>
          <a:xfrm>
            <a:off x="399369" y="1449388"/>
            <a:ext cx="9313591" cy="5157229"/>
          </a:xfrm>
        </p:spPr>
        <p:txBody>
          <a:bodyPr/>
          <a:lstStyle/>
          <a:p>
            <a:pPr marL="0" indent="0">
              <a:buNone/>
            </a:pPr>
            <a:r>
              <a:rPr lang="de-DE" dirty="0"/>
              <a:t>Manche „grünen“ Kompetenzen erfordern spezielles technisches Fachwissen. Beispiele hierfür sind</a:t>
            </a:r>
            <a:r>
              <a:rPr lang="en-US" dirty="0"/>
              <a:t>:</a:t>
            </a:r>
          </a:p>
          <a:p>
            <a:r>
              <a:rPr lang="de-DE" dirty="0"/>
              <a:t>Installation von Anlagen zur Nutzung erneuerbarer Energien </a:t>
            </a:r>
          </a:p>
          <a:p>
            <a:r>
              <a:rPr lang="de-DE" dirty="0"/>
              <a:t>Durchführung von Energieaudits </a:t>
            </a:r>
          </a:p>
          <a:p>
            <a:r>
              <a:rPr lang="de-DE" dirty="0"/>
              <a:t>Management der industriellen Abfallbehandlung </a:t>
            </a:r>
          </a:p>
          <a:p>
            <a:r>
              <a:rPr lang="de-DE" dirty="0"/>
              <a:t>Anwendung von Methoden zur Lebenszyklusanalyse </a:t>
            </a:r>
          </a:p>
          <a:p>
            <a:r>
              <a:rPr lang="de-DE" dirty="0"/>
              <a:t>Einsatz von Instrumenten zur CO₂-Bilanzierung </a:t>
            </a:r>
          </a:p>
          <a:p>
            <a:r>
              <a:rPr lang="de-DE" dirty="0"/>
              <a:t>Entwicklung von Kreislaufproduktsystemen </a:t>
            </a:r>
          </a:p>
          <a:p>
            <a:r>
              <a:rPr lang="de-DE" dirty="0"/>
              <a:t>Überwachung der Auswirkungen auf die biologische Vielfalt</a:t>
            </a:r>
            <a:r>
              <a:rPr lang="en-US" dirty="0"/>
              <a:t> </a:t>
            </a:r>
          </a:p>
          <a:p>
            <a:pPr marL="0" indent="0">
              <a:buNone/>
            </a:pPr>
            <a:endParaRPr lang="hr-HR" dirty="0"/>
          </a:p>
          <a:p>
            <a:pPr marL="0" indent="0">
              <a:buNone/>
            </a:pPr>
            <a:r>
              <a:rPr lang="de-DE" dirty="0"/>
              <a:t>Nicht alle Lernenden benötigen diese Kompetenzen, doch sie zeigen auf, wo sich möglicherweise neue Fachrollen und Ausbildungswege entwickeln könnten.</a:t>
            </a:r>
          </a:p>
        </p:txBody>
      </p:sp>
    </p:spTree>
    <p:extLst>
      <p:ext uri="{BB962C8B-B14F-4D97-AF65-F5344CB8AC3E}">
        <p14:creationId xmlns:p14="http://schemas.microsoft.com/office/powerpoint/2010/main" val="35273633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E4F07-D92E-A21F-1159-745EB4EAC0F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00B7CF3-17BA-092C-0EFE-D817412E039E}"/>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Diskussion</a:t>
            </a:r>
            <a:endParaRPr lang="el-GR" dirty="0">
              <a:solidFill>
                <a:srgbClr val="255839"/>
              </a:solidFill>
            </a:endParaRPr>
          </a:p>
        </p:txBody>
      </p:sp>
      <p:sp>
        <p:nvSpPr>
          <p:cNvPr id="7" name="Content Placeholder 6">
            <a:extLst>
              <a:ext uri="{FF2B5EF4-FFF2-40B4-BE49-F238E27FC236}">
                <a16:creationId xmlns:a16="http://schemas.microsoft.com/office/drawing/2014/main" id="{4698FCA7-F59D-20F4-608A-8B8EB6F94AC4}"/>
              </a:ext>
            </a:extLst>
          </p:cNvPr>
          <p:cNvSpPr>
            <a:spLocks noGrp="1"/>
          </p:cNvSpPr>
          <p:nvPr>
            <p:ph sz="quarter" idx="12"/>
          </p:nvPr>
        </p:nvSpPr>
        <p:spPr>
          <a:xfrm>
            <a:off x="399369" y="1449388"/>
            <a:ext cx="9313591" cy="5157229"/>
          </a:xfrm>
        </p:spPr>
        <p:txBody>
          <a:bodyPr/>
          <a:lstStyle/>
          <a:p>
            <a:pPr marL="0" indent="0">
              <a:buNone/>
            </a:pPr>
            <a:r>
              <a:rPr lang="en-US" dirty="0"/>
              <a:t>Kurze </a:t>
            </a:r>
            <a:r>
              <a:rPr lang="en-US" dirty="0" err="1"/>
              <a:t>Diskussion</a:t>
            </a:r>
            <a:r>
              <a:rPr lang="en-US" dirty="0"/>
              <a:t>:</a:t>
            </a:r>
          </a:p>
          <a:p>
            <a:r>
              <a:rPr lang="de-DE" dirty="0"/>
              <a:t>Welche „grünen Kompetenzen“ sind in Ihrem Unterrichtsbereich bereits vorhanden, auch wenn sie noch nicht als „grüne Kompetenzen“ bezeichnet werden?</a:t>
            </a:r>
          </a:p>
        </p:txBody>
      </p:sp>
    </p:spTree>
    <p:extLst>
      <p:ext uri="{BB962C8B-B14F-4D97-AF65-F5344CB8AC3E}">
        <p14:creationId xmlns:p14="http://schemas.microsoft.com/office/powerpoint/2010/main" val="7352854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B0F9A-2EAF-7A6E-2345-AEFC6BA45C7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5C0938B-67EE-7EAE-6DF1-851329A890A3}"/>
              </a:ext>
            </a:extLst>
          </p:cNvPr>
          <p:cNvSpPr>
            <a:spLocks noGrp="1"/>
          </p:cNvSpPr>
          <p:nvPr>
            <p:ph type="body" sz="quarter" idx="10"/>
          </p:nvPr>
        </p:nvSpPr>
        <p:spPr>
          <a:xfrm>
            <a:off x="399370" y="1449388"/>
            <a:ext cx="6371016" cy="500784"/>
          </a:xfrm>
        </p:spPr>
        <p:txBody>
          <a:bodyPr>
            <a:normAutofit fontScale="92500" lnSpcReduction="20000"/>
          </a:bodyPr>
          <a:lstStyle/>
          <a:p>
            <a:r>
              <a:rPr lang="de-DE" dirty="0"/>
              <a:t>Arbeitsblatt 3: Zuordnung von „grünen“ Kompetenzen zu Berufen</a:t>
            </a:r>
          </a:p>
        </p:txBody>
      </p:sp>
      <p:sp>
        <p:nvSpPr>
          <p:cNvPr id="3" name="Content Placeholder 2">
            <a:extLst>
              <a:ext uri="{FF2B5EF4-FFF2-40B4-BE49-F238E27FC236}">
                <a16:creationId xmlns:a16="http://schemas.microsoft.com/office/drawing/2014/main" id="{E1A7C877-E9EF-8862-C539-F034CD9C5CC4}"/>
              </a:ext>
            </a:extLst>
          </p:cNvPr>
          <p:cNvSpPr>
            <a:spLocks noGrp="1"/>
          </p:cNvSpPr>
          <p:nvPr>
            <p:ph sz="quarter" idx="12"/>
          </p:nvPr>
        </p:nvSpPr>
        <p:spPr>
          <a:xfrm>
            <a:off x="399370" y="2177491"/>
            <a:ext cx="6371016" cy="4429126"/>
          </a:xfrm>
        </p:spPr>
        <p:txBody>
          <a:bodyPr>
            <a:normAutofit lnSpcReduction="10000"/>
          </a:bodyPr>
          <a:lstStyle/>
          <a:p>
            <a:pPr marL="0" indent="0">
              <a:buNone/>
            </a:pPr>
            <a:r>
              <a:rPr lang="en-US" dirty="0" err="1"/>
              <a:t>Teilnehmende</a:t>
            </a:r>
            <a:r>
              <a:rPr lang="en-US" dirty="0"/>
              <a:t> </a:t>
            </a:r>
            <a:r>
              <a:rPr lang="en-US" dirty="0" err="1"/>
              <a:t>werden</a:t>
            </a:r>
            <a:r>
              <a:rPr lang="en-US" dirty="0"/>
              <a:t>:</a:t>
            </a:r>
          </a:p>
          <a:p>
            <a:r>
              <a:rPr lang="de-DE" dirty="0"/>
              <a:t>Wählen Sie einen Beruf aus, der den Lernenden vertraut ist. </a:t>
            </a:r>
          </a:p>
          <a:p>
            <a:r>
              <a:rPr lang="de-DE" dirty="0"/>
              <a:t>Nennen Sie mindestens zwei übergreifende grüne Kompetenzen. </a:t>
            </a:r>
          </a:p>
          <a:p>
            <a:r>
              <a:rPr lang="de-DE" dirty="0"/>
              <a:t>Nennen Sie mindestens zwei berufsspezifische grüne Kompetenzen. Fügen Sie gegebenenfalls eine spezialisierte grüne Kompetenz hinzu. </a:t>
            </a:r>
          </a:p>
          <a:p>
            <a:r>
              <a:rPr lang="de-DE" dirty="0"/>
              <a:t>Stellen Sie für jede Kompetenz einen Bezug zu einer konkreten Arbeitsaufgabe oder Entscheidung her.</a:t>
            </a:r>
            <a:endParaRPr lang="en-US" dirty="0"/>
          </a:p>
          <a:p>
            <a:pPr marL="0" indent="0">
              <a:buNone/>
            </a:pPr>
            <a:r>
              <a:rPr lang="en-US" b="1" dirty="0" err="1"/>
              <a:t>Arbeitsformat</a:t>
            </a:r>
            <a:r>
              <a:rPr lang="en-US" b="1" dirty="0"/>
              <a:t>:</a:t>
            </a:r>
            <a:r>
              <a:rPr lang="en-US" dirty="0"/>
              <a:t> </a:t>
            </a:r>
            <a:r>
              <a:rPr lang="en-US" dirty="0" err="1"/>
              <a:t>Paare</a:t>
            </a:r>
            <a:r>
              <a:rPr lang="en-US" dirty="0"/>
              <a:t> </a:t>
            </a:r>
            <a:r>
              <a:rPr lang="en-US" dirty="0" err="1"/>
              <a:t>oder</a:t>
            </a:r>
            <a:r>
              <a:rPr lang="en-US" dirty="0"/>
              <a:t> Kleine Gruppen</a:t>
            </a:r>
            <a:br>
              <a:rPr lang="en-US" dirty="0"/>
            </a:br>
            <a:r>
              <a:rPr lang="en-US" b="1" dirty="0"/>
              <a:t>Zeit:</a:t>
            </a:r>
            <a:r>
              <a:rPr lang="en-US" dirty="0"/>
              <a:t> 20 Minuten</a:t>
            </a:r>
            <a:br>
              <a:rPr lang="en-US" dirty="0"/>
            </a:br>
            <a:r>
              <a:rPr lang="en-US" b="1" dirty="0" err="1"/>
              <a:t>Benötigte</a:t>
            </a:r>
            <a:r>
              <a:rPr lang="en-US" b="1" dirty="0"/>
              <a:t> </a:t>
            </a:r>
            <a:r>
              <a:rPr lang="en-US" b="1" dirty="0" err="1"/>
              <a:t>Materialien</a:t>
            </a:r>
            <a:r>
              <a:rPr lang="en-US" b="1" dirty="0"/>
              <a:t>:</a:t>
            </a:r>
            <a:r>
              <a:rPr lang="en-US" dirty="0"/>
              <a:t> </a:t>
            </a:r>
            <a:r>
              <a:rPr lang="en-US" dirty="0" err="1"/>
              <a:t>Arbeitsblatt</a:t>
            </a:r>
            <a:r>
              <a:rPr lang="en-US" dirty="0"/>
              <a:t> 3, </a:t>
            </a:r>
            <a:r>
              <a:rPr lang="de-DE" dirty="0"/>
              <a:t>Beispiele für Berufe, Kategorien „grüner“ Kompetenzen</a:t>
            </a:r>
            <a:endParaRPr lang="en-US" dirty="0"/>
          </a:p>
        </p:txBody>
      </p:sp>
      <p:sp>
        <p:nvSpPr>
          <p:cNvPr id="4" name="Title 3">
            <a:extLst>
              <a:ext uri="{FF2B5EF4-FFF2-40B4-BE49-F238E27FC236}">
                <a16:creationId xmlns:a16="http://schemas.microsoft.com/office/drawing/2014/main" id="{FFACB117-0F6B-F61C-BDA9-06DA3094441E}"/>
              </a:ext>
            </a:extLst>
          </p:cNvPr>
          <p:cNvSpPr>
            <a:spLocks noGrp="1"/>
          </p:cNvSpPr>
          <p:nvPr>
            <p:ph type="title"/>
          </p:nvPr>
        </p:nvSpPr>
        <p:spPr>
          <a:xfrm>
            <a:off x="677334" y="609600"/>
            <a:ext cx="8596668" cy="839788"/>
          </a:xfrm>
        </p:spPr>
        <p:txBody>
          <a:bodyPr/>
          <a:lstStyle/>
          <a:p>
            <a:r>
              <a:rPr lang="de-DE" dirty="0">
                <a:solidFill>
                  <a:srgbClr val="255839"/>
                </a:solidFill>
              </a:rPr>
              <a:t>Praktische Übung</a:t>
            </a:r>
            <a:endParaRPr lang="hr-HR" dirty="0">
              <a:solidFill>
                <a:srgbClr val="255839"/>
              </a:solidFill>
            </a:endParaRPr>
          </a:p>
        </p:txBody>
      </p:sp>
      <p:sp>
        <p:nvSpPr>
          <p:cNvPr id="5" name="Rectangle: Rounded Corners 4">
            <a:extLst>
              <a:ext uri="{FF2B5EF4-FFF2-40B4-BE49-F238E27FC236}">
                <a16:creationId xmlns:a16="http://schemas.microsoft.com/office/drawing/2014/main" id="{5D90FCEF-EAE2-0EF6-CDD7-1D4E9EE7A136}"/>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35CD7781-F5C0-B553-D4D3-98DF6273ACB1}"/>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38659253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40CEB-C97F-2AA5-966A-10BFF89286E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8031BA6-C0E9-6AD4-0AA9-4D3D33661F26}"/>
              </a:ext>
            </a:extLst>
          </p:cNvPr>
          <p:cNvSpPr>
            <a:spLocks noGrp="1"/>
          </p:cNvSpPr>
          <p:nvPr>
            <p:ph type="title"/>
          </p:nvPr>
        </p:nvSpPr>
        <p:spPr>
          <a:xfrm>
            <a:off x="399369" y="788988"/>
            <a:ext cx="8596668" cy="660400"/>
          </a:xfrm>
        </p:spPr>
        <p:txBody>
          <a:bodyPr>
            <a:normAutofit/>
          </a:bodyPr>
          <a:lstStyle/>
          <a:p>
            <a:r>
              <a:rPr lang="hr-HR" dirty="0">
                <a:solidFill>
                  <a:srgbClr val="255839"/>
                </a:solidFill>
              </a:rPr>
              <a:t>Grüne Kompetenzen bei ESCO</a:t>
            </a:r>
            <a:endParaRPr lang="el-GR" dirty="0">
              <a:solidFill>
                <a:srgbClr val="255839"/>
              </a:solidFill>
            </a:endParaRPr>
          </a:p>
        </p:txBody>
      </p:sp>
      <p:sp>
        <p:nvSpPr>
          <p:cNvPr id="7" name="Content Placeholder 6">
            <a:extLst>
              <a:ext uri="{FF2B5EF4-FFF2-40B4-BE49-F238E27FC236}">
                <a16:creationId xmlns:a16="http://schemas.microsoft.com/office/drawing/2014/main" id="{4A5FB3F0-1B08-C429-D8D4-94FF31E922EB}"/>
              </a:ext>
            </a:extLst>
          </p:cNvPr>
          <p:cNvSpPr>
            <a:spLocks noGrp="1"/>
          </p:cNvSpPr>
          <p:nvPr>
            <p:ph sz="quarter" idx="12"/>
          </p:nvPr>
        </p:nvSpPr>
        <p:spPr>
          <a:xfrm>
            <a:off x="399369" y="1449388"/>
            <a:ext cx="9313591" cy="5157229"/>
          </a:xfrm>
        </p:spPr>
        <p:txBody>
          <a:bodyPr/>
          <a:lstStyle/>
          <a:p>
            <a:pPr marL="0" indent="0">
              <a:buNone/>
            </a:pPr>
            <a:r>
              <a:rPr lang="de-DE" dirty="0"/>
              <a:t>ESCO ist die europäische mehrsprachige Klassifikation von Fähigkeiten, Kompetenzen und Berufen.</a:t>
            </a:r>
          </a:p>
          <a:p>
            <a:pPr marL="0" indent="0">
              <a:buNone/>
            </a:pPr>
            <a:r>
              <a:rPr lang="de-DE" dirty="0"/>
              <a:t>Sie umfasst Konzepte zu ökologischen Fähigkeiten und Kenntnissen, die Lehrkräften dabei helfen können, Lernergebnisse mit der Sprache des Arbeitsmarktes zu verknüpfen.</a:t>
            </a:r>
          </a:p>
          <a:p>
            <a:pPr marL="0" indent="0">
              <a:buNone/>
            </a:pPr>
            <a:r>
              <a:rPr lang="de-DE" dirty="0"/>
              <a:t>Die Verwendung von Klassifikationen wie ESCO kann Ausbildern in der beruflichen Bildung helfen,</a:t>
            </a:r>
            <a:r>
              <a:rPr lang="en-US" dirty="0"/>
              <a:t>:</a:t>
            </a:r>
          </a:p>
          <a:p>
            <a:r>
              <a:rPr lang="de-DE" dirty="0"/>
              <a:t>relevante Fachbegriffe zu identifizieren </a:t>
            </a:r>
          </a:p>
          <a:p>
            <a:r>
              <a:rPr lang="de-DE" dirty="0"/>
              <a:t>Kompetenzen branchenübergreifend zu vergleichen </a:t>
            </a:r>
          </a:p>
          <a:p>
            <a:r>
              <a:rPr lang="de-DE" dirty="0"/>
              <a:t>Ausbildungsinhalte mit Berufen zu verknüpfen </a:t>
            </a:r>
          </a:p>
          <a:p>
            <a:r>
              <a:rPr lang="de-DE" dirty="0"/>
              <a:t>die Berufsberatung für Lernende konkreter zu gestalten</a:t>
            </a:r>
          </a:p>
        </p:txBody>
      </p:sp>
    </p:spTree>
    <p:extLst>
      <p:ext uri="{BB962C8B-B14F-4D97-AF65-F5344CB8AC3E}">
        <p14:creationId xmlns:p14="http://schemas.microsoft.com/office/powerpoint/2010/main" val="3882854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FDEA8-DD32-C3B8-47B9-443EE701D09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CA79E2F-27D8-1796-BAB7-94DF0F2CAAFC}"/>
              </a:ext>
            </a:extLst>
          </p:cNvPr>
          <p:cNvSpPr>
            <a:spLocks noGrp="1"/>
          </p:cNvSpPr>
          <p:nvPr>
            <p:ph type="title"/>
          </p:nvPr>
        </p:nvSpPr>
        <p:spPr>
          <a:xfrm>
            <a:off x="399369" y="788988"/>
            <a:ext cx="11393262" cy="660400"/>
          </a:xfrm>
        </p:spPr>
        <p:txBody>
          <a:bodyPr>
            <a:normAutofit fontScale="90000"/>
          </a:bodyPr>
          <a:lstStyle/>
          <a:p>
            <a:r>
              <a:rPr lang="de-DE" dirty="0">
                <a:solidFill>
                  <a:srgbClr val="255839"/>
                </a:solidFill>
              </a:rPr>
              <a:t>Kompetenzanalyse: Veränderungen auf dem Arbeitsmarkt erkennen</a:t>
            </a:r>
            <a:endParaRPr lang="el-GR" dirty="0">
              <a:solidFill>
                <a:srgbClr val="255839"/>
              </a:solidFill>
            </a:endParaRPr>
          </a:p>
        </p:txBody>
      </p:sp>
      <p:sp>
        <p:nvSpPr>
          <p:cNvPr id="7" name="Content Placeholder 6">
            <a:extLst>
              <a:ext uri="{FF2B5EF4-FFF2-40B4-BE49-F238E27FC236}">
                <a16:creationId xmlns:a16="http://schemas.microsoft.com/office/drawing/2014/main" id="{05B7228B-40D8-9267-4F23-E65C0AB4E5B4}"/>
              </a:ext>
            </a:extLst>
          </p:cNvPr>
          <p:cNvSpPr>
            <a:spLocks noGrp="1"/>
          </p:cNvSpPr>
          <p:nvPr>
            <p:ph sz="quarter" idx="12"/>
          </p:nvPr>
        </p:nvSpPr>
        <p:spPr>
          <a:xfrm>
            <a:off x="399369" y="1951630"/>
            <a:ext cx="9313591" cy="4654987"/>
          </a:xfrm>
        </p:spPr>
        <p:txBody>
          <a:bodyPr/>
          <a:lstStyle/>
          <a:p>
            <a:pPr marL="0" indent="0">
              <a:buNone/>
            </a:pPr>
            <a:r>
              <a:rPr lang="de-DE" dirty="0"/>
              <a:t>Unter „Kompetenzanalyse“ versteht man das Sammeln und Auswerten von Informationen über sich wandelnde Qualifikationsanforderungen.</a:t>
            </a:r>
          </a:p>
          <a:p>
            <a:pPr marL="0" indent="0">
              <a:buNone/>
            </a:pPr>
            <a:r>
              <a:rPr lang="de-DE" dirty="0"/>
              <a:t>Im Zusammenhang mit der grünen Wende kann dies Folgendes umfassen</a:t>
            </a:r>
            <a:r>
              <a:rPr lang="en-US" dirty="0"/>
              <a:t>:</a:t>
            </a:r>
          </a:p>
          <a:p>
            <a:r>
              <a:rPr lang="de-DE" dirty="0"/>
              <a:t>Trends bei Stellenanzeigen </a:t>
            </a:r>
          </a:p>
          <a:p>
            <a:r>
              <a:rPr lang="de-DE" dirty="0"/>
              <a:t>Arbeitgeberbefragungen </a:t>
            </a:r>
          </a:p>
          <a:p>
            <a:r>
              <a:rPr lang="de-DE" dirty="0"/>
              <a:t>Branchenprognosen </a:t>
            </a:r>
          </a:p>
          <a:p>
            <a:r>
              <a:rPr lang="de-DE" dirty="0"/>
              <a:t>politische Prioritäten </a:t>
            </a:r>
          </a:p>
          <a:p>
            <a:r>
              <a:rPr lang="de-DE" dirty="0"/>
              <a:t>Qualifikationsprognosen </a:t>
            </a:r>
          </a:p>
          <a:p>
            <a:r>
              <a:rPr lang="de-DE" dirty="0"/>
              <a:t>Rückmeldungen lokaler Interessengruppen</a:t>
            </a:r>
            <a:r>
              <a:rPr lang="en-US" dirty="0"/>
              <a:t> </a:t>
            </a:r>
          </a:p>
          <a:p>
            <a:pPr marL="0" indent="0">
              <a:buNone/>
            </a:pPr>
            <a:endParaRPr lang="hr-HR" dirty="0"/>
          </a:p>
          <a:p>
            <a:pPr marL="0" indent="0">
              <a:buNone/>
            </a:pPr>
            <a:r>
              <a:rPr lang="de-DE" dirty="0"/>
              <a:t>Für Ausbilder in der beruflichen Bildung ist „Kompetenzanalyse“ eine nützliche Hilfe bei der Aktualisierung von Beispielen, Übungen und der Berufsberatung.</a:t>
            </a:r>
          </a:p>
        </p:txBody>
      </p:sp>
    </p:spTree>
    <p:extLst>
      <p:ext uri="{BB962C8B-B14F-4D97-AF65-F5344CB8AC3E}">
        <p14:creationId xmlns:p14="http://schemas.microsoft.com/office/powerpoint/2010/main" val="26035577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4F7A2-9C67-1ABF-3FA4-8E88CD805F7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2FEC7EB-D4F0-F482-7C12-E980D3D82F62}"/>
              </a:ext>
            </a:extLst>
          </p:cNvPr>
          <p:cNvSpPr>
            <a:spLocks noGrp="1"/>
          </p:cNvSpPr>
          <p:nvPr>
            <p:ph type="body" sz="quarter" idx="10"/>
          </p:nvPr>
        </p:nvSpPr>
        <p:spPr>
          <a:xfrm>
            <a:off x="399370" y="1449388"/>
            <a:ext cx="6371016" cy="500784"/>
          </a:xfrm>
        </p:spPr>
        <p:txBody>
          <a:bodyPr>
            <a:normAutofit fontScale="92500" lnSpcReduction="20000"/>
          </a:bodyPr>
          <a:lstStyle/>
          <a:p>
            <a:r>
              <a:rPr lang="de-DE" dirty="0"/>
              <a:t>Arbeitsblatt 4: Vom Arbeitsmarktsignal zum Lernbeispiel</a:t>
            </a:r>
          </a:p>
        </p:txBody>
      </p:sp>
      <p:sp>
        <p:nvSpPr>
          <p:cNvPr id="3" name="Content Placeholder 2">
            <a:extLst>
              <a:ext uri="{FF2B5EF4-FFF2-40B4-BE49-F238E27FC236}">
                <a16:creationId xmlns:a16="http://schemas.microsoft.com/office/drawing/2014/main" id="{19FB58A8-EB42-3B32-B1D4-D1F4316586DF}"/>
              </a:ext>
            </a:extLst>
          </p:cNvPr>
          <p:cNvSpPr>
            <a:spLocks noGrp="1"/>
          </p:cNvSpPr>
          <p:nvPr>
            <p:ph sz="quarter" idx="12"/>
          </p:nvPr>
        </p:nvSpPr>
        <p:spPr>
          <a:xfrm>
            <a:off x="399370" y="2177491"/>
            <a:ext cx="6371016" cy="4429126"/>
          </a:xfrm>
        </p:spPr>
        <p:txBody>
          <a:bodyPr>
            <a:normAutofit fontScale="92500" lnSpcReduction="10000"/>
          </a:bodyPr>
          <a:lstStyle/>
          <a:p>
            <a:pPr marL="0" indent="0">
              <a:buNone/>
            </a:pPr>
            <a:r>
              <a:rPr lang="en-US" dirty="0" err="1"/>
              <a:t>Teilnehmende</a:t>
            </a:r>
            <a:r>
              <a:rPr lang="en-US" dirty="0"/>
              <a:t> </a:t>
            </a:r>
            <a:r>
              <a:rPr lang="en-US" dirty="0" err="1"/>
              <a:t>werden</a:t>
            </a:r>
            <a:r>
              <a:rPr lang="en-US" dirty="0"/>
              <a:t>:</a:t>
            </a:r>
          </a:p>
          <a:p>
            <a:r>
              <a:rPr lang="de-DE" dirty="0"/>
              <a:t>Wählen Sie ein Signal aus dem Arbeitsmarkt aus. </a:t>
            </a:r>
          </a:p>
          <a:p>
            <a:r>
              <a:rPr lang="de-DE" dirty="0"/>
              <a:t>Ermitteln Sie, was dieses Signal über den sich wandelnden Qualifikationsbedarf aussagt. </a:t>
            </a:r>
          </a:p>
          <a:p>
            <a:r>
              <a:rPr lang="de-DE" dirty="0"/>
              <a:t>Formulieren Sie anhand dieses Signals eine Lernaktivität oder eine Diskussionsfrage. </a:t>
            </a:r>
          </a:p>
          <a:p>
            <a:r>
              <a:rPr lang="de-DE" dirty="0"/>
              <a:t>Stellen Sie einen Bezug zwischen der Aktivität und einem ESE-Thema oder -Material her.</a:t>
            </a:r>
            <a:endParaRPr lang="en-US" dirty="0"/>
          </a:p>
          <a:p>
            <a:pPr marL="0" indent="0">
              <a:buNone/>
            </a:pPr>
            <a:r>
              <a:rPr lang="en-US" b="1" dirty="0" err="1"/>
              <a:t>Beispiele</a:t>
            </a:r>
            <a:r>
              <a:rPr lang="en-US" b="1" dirty="0"/>
              <a:t> für </a:t>
            </a:r>
            <a:r>
              <a:rPr lang="en-US" b="1" dirty="0" err="1"/>
              <a:t>Signale</a:t>
            </a:r>
            <a:r>
              <a:rPr lang="en-US" b="1" dirty="0"/>
              <a:t>:</a:t>
            </a:r>
            <a:r>
              <a:rPr lang="en-US" dirty="0"/>
              <a:t> </a:t>
            </a:r>
            <a:r>
              <a:rPr lang="de-DE" dirty="0"/>
              <a:t>Stellenanzeige, Arbeitgeberanfrage, Richtlinienänderung, Branchentrend, Bedarf lokaler Unternehmen</a:t>
            </a:r>
            <a:endParaRPr lang="en-US" dirty="0"/>
          </a:p>
          <a:p>
            <a:pPr marL="0" indent="0">
              <a:buNone/>
            </a:pPr>
            <a:r>
              <a:rPr lang="en-US" b="1" dirty="0" err="1"/>
              <a:t>Arbeitsformat</a:t>
            </a:r>
            <a:r>
              <a:rPr lang="en-US" b="1" dirty="0"/>
              <a:t>:</a:t>
            </a:r>
            <a:r>
              <a:rPr lang="en-US" dirty="0"/>
              <a:t> Kleine Gruppen</a:t>
            </a:r>
            <a:br>
              <a:rPr lang="en-US" dirty="0"/>
            </a:br>
            <a:r>
              <a:rPr lang="en-US" b="1" dirty="0"/>
              <a:t>Zeit:</a:t>
            </a:r>
            <a:r>
              <a:rPr lang="en-US" dirty="0"/>
              <a:t> 20 Minuten</a:t>
            </a:r>
            <a:br>
              <a:rPr lang="en-US" dirty="0"/>
            </a:br>
            <a:r>
              <a:rPr lang="en-US" b="1" dirty="0" err="1"/>
              <a:t>Benötigte</a:t>
            </a:r>
            <a:r>
              <a:rPr lang="en-US" b="1" dirty="0"/>
              <a:t> </a:t>
            </a:r>
            <a:r>
              <a:rPr lang="en-US" b="1" dirty="0" err="1"/>
              <a:t>Materialien</a:t>
            </a:r>
            <a:r>
              <a:rPr lang="en-US" b="1" dirty="0"/>
              <a:t>:</a:t>
            </a:r>
            <a:r>
              <a:rPr lang="en-US" dirty="0"/>
              <a:t> </a:t>
            </a:r>
            <a:r>
              <a:rPr lang="de-DE" dirty="0"/>
              <a:t>Arbeitsblatt 4, Beispiele aus dem Arbeitsmarkt, ESE-Materialien</a:t>
            </a:r>
            <a:endParaRPr lang="en-US" dirty="0"/>
          </a:p>
        </p:txBody>
      </p:sp>
      <p:sp>
        <p:nvSpPr>
          <p:cNvPr id="4" name="Title 3">
            <a:extLst>
              <a:ext uri="{FF2B5EF4-FFF2-40B4-BE49-F238E27FC236}">
                <a16:creationId xmlns:a16="http://schemas.microsoft.com/office/drawing/2014/main" id="{7872DD9B-D969-88C8-A21C-6D7533481DBC}"/>
              </a:ext>
            </a:extLst>
          </p:cNvPr>
          <p:cNvSpPr>
            <a:spLocks noGrp="1"/>
          </p:cNvSpPr>
          <p:nvPr>
            <p:ph type="title"/>
          </p:nvPr>
        </p:nvSpPr>
        <p:spPr>
          <a:xfrm>
            <a:off x="677334" y="609600"/>
            <a:ext cx="8596668" cy="839788"/>
          </a:xfrm>
        </p:spPr>
        <p:txBody>
          <a:bodyPr/>
          <a:lstStyle/>
          <a:p>
            <a:r>
              <a:rPr lang="de-DE" dirty="0">
                <a:solidFill>
                  <a:srgbClr val="255839"/>
                </a:solidFill>
              </a:rPr>
              <a:t>Praktische Übung</a:t>
            </a:r>
            <a:endParaRPr lang="hr-HR" dirty="0">
              <a:solidFill>
                <a:srgbClr val="255839"/>
              </a:solidFill>
            </a:endParaRPr>
          </a:p>
        </p:txBody>
      </p:sp>
      <p:sp>
        <p:nvSpPr>
          <p:cNvPr id="5" name="Rectangle: Rounded Corners 4">
            <a:extLst>
              <a:ext uri="{FF2B5EF4-FFF2-40B4-BE49-F238E27FC236}">
                <a16:creationId xmlns:a16="http://schemas.microsoft.com/office/drawing/2014/main" id="{25B32FDE-0EC4-9987-D8FB-A8500DA5DAC5}"/>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BADE8571-E12C-055F-AC1F-E51AE7FA9270}"/>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19025236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0664A-D198-6746-849B-D542F94B441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B1AB710-6B57-6FD3-5554-A5D9B4EDD5DB}"/>
              </a:ext>
            </a:extLst>
          </p:cNvPr>
          <p:cNvSpPr>
            <a:spLocks noGrp="1"/>
          </p:cNvSpPr>
          <p:nvPr>
            <p:ph type="title"/>
          </p:nvPr>
        </p:nvSpPr>
        <p:spPr>
          <a:xfrm>
            <a:off x="399369" y="788988"/>
            <a:ext cx="11393262" cy="660400"/>
          </a:xfrm>
        </p:spPr>
        <p:txBody>
          <a:bodyPr>
            <a:normAutofit/>
          </a:bodyPr>
          <a:lstStyle/>
          <a:p>
            <a:r>
              <a:rPr lang="de-DE" dirty="0">
                <a:solidFill>
                  <a:srgbClr val="255839"/>
                </a:solidFill>
              </a:rPr>
              <a:t>Was ist ein „grüner“ Arbeitsplatz</a:t>
            </a:r>
            <a:r>
              <a:rPr lang="en-US" dirty="0">
                <a:solidFill>
                  <a:srgbClr val="255839"/>
                </a:solidFill>
              </a:rPr>
              <a:t>?</a:t>
            </a:r>
            <a:endParaRPr lang="el-GR" dirty="0">
              <a:solidFill>
                <a:srgbClr val="255839"/>
              </a:solidFill>
            </a:endParaRPr>
          </a:p>
        </p:txBody>
      </p:sp>
      <p:sp>
        <p:nvSpPr>
          <p:cNvPr id="7" name="Content Placeholder 6">
            <a:extLst>
              <a:ext uri="{FF2B5EF4-FFF2-40B4-BE49-F238E27FC236}">
                <a16:creationId xmlns:a16="http://schemas.microsoft.com/office/drawing/2014/main" id="{3DE3FB1E-D0DC-37A6-9406-A792EAD37471}"/>
              </a:ext>
            </a:extLst>
          </p:cNvPr>
          <p:cNvSpPr>
            <a:spLocks noGrp="1"/>
          </p:cNvSpPr>
          <p:nvPr>
            <p:ph sz="quarter" idx="12"/>
          </p:nvPr>
        </p:nvSpPr>
        <p:spPr>
          <a:xfrm>
            <a:off x="399369" y="1449388"/>
            <a:ext cx="9313591" cy="5157229"/>
          </a:xfrm>
        </p:spPr>
        <p:txBody>
          <a:bodyPr/>
          <a:lstStyle/>
          <a:p>
            <a:pPr marL="0" indent="0">
              <a:buNone/>
            </a:pPr>
            <a:r>
              <a:rPr lang="de-DE" dirty="0"/>
              <a:t>Grüne Arbeitsplätze sind Arbeitsplätze, die zum Schutz oder zur Wiederherstellung der Umwelt beitragen.</a:t>
            </a:r>
          </a:p>
          <a:p>
            <a:pPr marL="0" indent="0">
              <a:buNone/>
            </a:pPr>
            <a:r>
              <a:rPr lang="de-DE" dirty="0"/>
              <a:t>Sie können sowohl in traditionellen Branchen wie dem verarbeitenden Gewerbe und dem Bauwesen als auch in neueren Bereichen wie den erneuerbaren Energien und der Energieeffizienz zu finden sein.</a:t>
            </a:r>
          </a:p>
          <a:p>
            <a:pPr marL="0" indent="0">
              <a:buNone/>
            </a:pPr>
            <a:r>
              <a:rPr lang="de-DE" dirty="0"/>
              <a:t>Ein wichtiger Aspekt für die berufliche Bildung:</a:t>
            </a:r>
          </a:p>
          <a:p>
            <a:pPr marL="0" indent="0">
              <a:buNone/>
            </a:pPr>
            <a:r>
              <a:rPr lang="de-DE" dirty="0"/>
              <a:t>Grüne Arbeitsplätze sind nicht nur neue Berufsbezeichnungen. Viele bestehende Berufe werden „grüner“, da sich Aufgaben, Arbeitsmittel, Standards und Verantwortlichkeiten verändern.</a:t>
            </a:r>
          </a:p>
        </p:txBody>
      </p:sp>
    </p:spTree>
    <p:extLst>
      <p:ext uri="{BB962C8B-B14F-4D97-AF65-F5344CB8AC3E}">
        <p14:creationId xmlns:p14="http://schemas.microsoft.com/office/powerpoint/2010/main" val="17855673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F8889-0DAB-B065-6442-B92A6D845EF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4D180F2-5835-B1F1-302B-8DF338CE26FB}"/>
              </a:ext>
            </a:extLst>
          </p:cNvPr>
          <p:cNvSpPr>
            <a:spLocks noGrp="1"/>
          </p:cNvSpPr>
          <p:nvPr>
            <p:ph type="title"/>
          </p:nvPr>
        </p:nvSpPr>
        <p:spPr>
          <a:xfrm>
            <a:off x="399369" y="788988"/>
            <a:ext cx="11393262" cy="660400"/>
          </a:xfrm>
        </p:spPr>
        <p:txBody>
          <a:bodyPr>
            <a:normAutofit/>
          </a:bodyPr>
          <a:lstStyle/>
          <a:p>
            <a:r>
              <a:rPr lang="de-DE" dirty="0">
                <a:solidFill>
                  <a:srgbClr val="255839"/>
                </a:solidFill>
              </a:rPr>
              <a:t>Grüne Arbeitsplätze und menschenwürdige Arbeit</a:t>
            </a:r>
            <a:endParaRPr lang="el-GR" dirty="0">
              <a:solidFill>
                <a:srgbClr val="255839"/>
              </a:solidFill>
            </a:endParaRPr>
          </a:p>
        </p:txBody>
      </p:sp>
      <p:sp>
        <p:nvSpPr>
          <p:cNvPr id="7" name="Content Placeholder 6">
            <a:extLst>
              <a:ext uri="{FF2B5EF4-FFF2-40B4-BE49-F238E27FC236}">
                <a16:creationId xmlns:a16="http://schemas.microsoft.com/office/drawing/2014/main" id="{88D6E70B-A946-AA7E-220F-2BF4E68D6F86}"/>
              </a:ext>
            </a:extLst>
          </p:cNvPr>
          <p:cNvSpPr>
            <a:spLocks noGrp="1"/>
          </p:cNvSpPr>
          <p:nvPr>
            <p:ph sz="quarter" idx="12"/>
          </p:nvPr>
        </p:nvSpPr>
        <p:spPr>
          <a:xfrm>
            <a:off x="399369" y="1449388"/>
            <a:ext cx="9313591" cy="5157229"/>
          </a:xfrm>
        </p:spPr>
        <p:txBody>
          <a:bodyPr/>
          <a:lstStyle/>
          <a:p>
            <a:pPr marL="0" indent="0">
              <a:buNone/>
            </a:pPr>
            <a:r>
              <a:rPr lang="de-DE" dirty="0"/>
              <a:t>Der ökologische Wandel sollte nicht nur Umweltschäden verringern, sondern auch menschenwürdige Arbeit fördern.</a:t>
            </a:r>
          </a:p>
          <a:p>
            <a:r>
              <a:rPr lang="de-DE" dirty="0"/>
              <a:t>Grüne Arbeitsplätze sollten dazu beitragen, dass:</a:t>
            </a:r>
          </a:p>
          <a:p>
            <a:r>
              <a:rPr lang="de-DE" dirty="0"/>
              <a:t>der Energie- und Rohstoffverbrauch gesenkt wird,</a:t>
            </a:r>
          </a:p>
          <a:p>
            <a:r>
              <a:rPr lang="de-DE" dirty="0"/>
              <a:t>die Treibhausgasemissionen begrenzt werden,</a:t>
            </a:r>
          </a:p>
          <a:p>
            <a:r>
              <a:rPr lang="de-DE" dirty="0"/>
              <a:t>Abfall und Umweltverschmutzung minimiert werden,</a:t>
            </a:r>
          </a:p>
          <a:p>
            <a:r>
              <a:rPr lang="de-DE" dirty="0"/>
              <a:t>Ökosysteme geschützt und wiederhergestellt werden,</a:t>
            </a:r>
          </a:p>
          <a:p>
            <a:r>
              <a:rPr lang="de-DE" dirty="0"/>
              <a:t>sichere, faire und produktive Arbeitsplätze geschaffen werden.</a:t>
            </a:r>
          </a:p>
          <a:p>
            <a:pPr marL="0" indent="0">
              <a:buNone/>
            </a:pPr>
            <a:r>
              <a:rPr lang="de-DE" dirty="0"/>
              <a:t>Dies hilft Lehrenden dabei, Nachhaltigkeit sowohl als ökologisches als auch als soziales Thema zu behandeln.</a:t>
            </a:r>
          </a:p>
        </p:txBody>
      </p:sp>
    </p:spTree>
    <p:extLst>
      <p:ext uri="{BB962C8B-B14F-4D97-AF65-F5344CB8AC3E}">
        <p14:creationId xmlns:p14="http://schemas.microsoft.com/office/powerpoint/2010/main" val="22372604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C505B-F958-A6B5-DA26-C3D5965FCC3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4F47F4C-0C0D-5677-2EBA-659006C370D1}"/>
              </a:ext>
            </a:extLst>
          </p:cNvPr>
          <p:cNvSpPr>
            <a:spLocks noGrp="1"/>
          </p:cNvSpPr>
          <p:nvPr>
            <p:ph type="title"/>
          </p:nvPr>
        </p:nvSpPr>
        <p:spPr>
          <a:xfrm>
            <a:off x="399369" y="788988"/>
            <a:ext cx="11393262" cy="660400"/>
          </a:xfrm>
        </p:spPr>
        <p:txBody>
          <a:bodyPr>
            <a:normAutofit fontScale="90000"/>
          </a:bodyPr>
          <a:lstStyle/>
          <a:p>
            <a:r>
              <a:rPr lang="de-DE" dirty="0">
                <a:solidFill>
                  <a:srgbClr val="255839"/>
                </a:solidFill>
              </a:rPr>
              <a:t>Neue Stellen, veränderte Stellen und veränderte Aufgabenbereiche</a:t>
            </a:r>
            <a:endParaRPr lang="el-GR" dirty="0">
              <a:solidFill>
                <a:srgbClr val="255839"/>
              </a:solidFill>
            </a:endParaRPr>
          </a:p>
        </p:txBody>
      </p:sp>
      <p:sp>
        <p:nvSpPr>
          <p:cNvPr id="7" name="Content Placeholder 6">
            <a:extLst>
              <a:ext uri="{FF2B5EF4-FFF2-40B4-BE49-F238E27FC236}">
                <a16:creationId xmlns:a16="http://schemas.microsoft.com/office/drawing/2014/main" id="{02A23164-175A-FA2A-9D85-624038420A50}"/>
              </a:ext>
            </a:extLst>
          </p:cNvPr>
          <p:cNvSpPr>
            <a:spLocks noGrp="1"/>
          </p:cNvSpPr>
          <p:nvPr>
            <p:ph sz="quarter" idx="12"/>
          </p:nvPr>
        </p:nvSpPr>
        <p:spPr>
          <a:xfrm>
            <a:off x="399369" y="1902941"/>
            <a:ext cx="9313591" cy="4703676"/>
          </a:xfrm>
        </p:spPr>
        <p:txBody>
          <a:bodyPr/>
          <a:lstStyle/>
          <a:p>
            <a:pPr marL="0" indent="0">
              <a:buNone/>
            </a:pPr>
            <a:r>
              <a:rPr lang="de-DE" dirty="0"/>
              <a:t>Die Auswirkungen des ökologischen Wandels auf den Arbeitsmarkt lassen sich auf drei Arten verstehen</a:t>
            </a:r>
            <a:r>
              <a:rPr lang="en-US" dirty="0"/>
              <a:t>:</a:t>
            </a:r>
          </a:p>
          <a:p>
            <a:pPr marL="0" indent="0">
              <a:buNone/>
            </a:pPr>
            <a:r>
              <a:rPr lang="en-US" b="1" dirty="0"/>
              <a:t>Neue </a:t>
            </a:r>
            <a:r>
              <a:rPr lang="en-US" b="1" dirty="0" err="1"/>
              <a:t>Stellen</a:t>
            </a:r>
            <a:endParaRPr lang="en-US" dirty="0"/>
          </a:p>
          <a:p>
            <a:r>
              <a:rPr lang="de-DE" dirty="0"/>
              <a:t>Arbeitsplätze, die durch erneuerbare Energien, Kreislaufwirtschaft, Umweltdienstleistungen oder Nachhaltigkeitsberichterstattung entstehen</a:t>
            </a:r>
            <a:r>
              <a:rPr lang="en-US" dirty="0"/>
              <a:t> </a:t>
            </a:r>
            <a:endParaRPr lang="hr-HR" dirty="0"/>
          </a:p>
          <a:p>
            <a:endParaRPr lang="en-US" dirty="0"/>
          </a:p>
          <a:p>
            <a:pPr marL="0" indent="0">
              <a:buNone/>
            </a:pPr>
            <a:r>
              <a:rPr lang="en-US" b="1" dirty="0" err="1"/>
              <a:t>Veränderte</a:t>
            </a:r>
            <a:r>
              <a:rPr lang="en-US" b="1" dirty="0"/>
              <a:t> </a:t>
            </a:r>
            <a:r>
              <a:rPr lang="en-US" b="1" dirty="0" err="1"/>
              <a:t>Stellen</a:t>
            </a:r>
            <a:endParaRPr lang="en-US" dirty="0"/>
          </a:p>
          <a:p>
            <a:r>
              <a:rPr lang="de-DE" dirty="0"/>
              <a:t>bestehende Berufe, die neue Werkzeuge, Materialien, Standards oder Kenntnisse erfordern</a:t>
            </a:r>
            <a:r>
              <a:rPr lang="en-US" dirty="0"/>
              <a:t> </a:t>
            </a:r>
            <a:endParaRPr lang="hr-HR" dirty="0"/>
          </a:p>
          <a:p>
            <a:endParaRPr lang="en-US" dirty="0"/>
          </a:p>
          <a:p>
            <a:pPr marL="0" indent="0">
              <a:buNone/>
            </a:pPr>
            <a:r>
              <a:rPr lang="en-US" b="1" dirty="0" err="1"/>
              <a:t>Veränderte</a:t>
            </a:r>
            <a:r>
              <a:rPr lang="en-US" b="1" dirty="0"/>
              <a:t> </a:t>
            </a:r>
            <a:r>
              <a:rPr lang="en-US" b="1" dirty="0" err="1"/>
              <a:t>Aufgabenbereiche</a:t>
            </a:r>
            <a:endParaRPr lang="en-US" dirty="0"/>
          </a:p>
          <a:p>
            <a:r>
              <a:rPr lang="de-DE" dirty="0"/>
              <a:t>bestimmte Arbeitsabläufe, die umweltfreundlicher werden, wie beispielsweise Mülltrennung, Energieüberwachung oder nachhaltige Beschaffung</a:t>
            </a:r>
            <a:endParaRPr lang="en-US" dirty="0"/>
          </a:p>
        </p:txBody>
      </p:sp>
    </p:spTree>
    <p:extLst>
      <p:ext uri="{BB962C8B-B14F-4D97-AF65-F5344CB8AC3E}">
        <p14:creationId xmlns:p14="http://schemas.microsoft.com/office/powerpoint/2010/main" val="3879651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4C170-F809-4E4F-6175-B6D30FCD645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2817544-DA72-8ADC-516B-BDEF94010E28}"/>
              </a:ext>
            </a:extLst>
          </p:cNvPr>
          <p:cNvSpPr>
            <a:spLocks noGrp="1"/>
          </p:cNvSpPr>
          <p:nvPr>
            <p:ph type="title"/>
          </p:nvPr>
        </p:nvSpPr>
        <p:spPr>
          <a:xfrm>
            <a:off x="399369" y="788988"/>
            <a:ext cx="11393262" cy="660400"/>
          </a:xfrm>
        </p:spPr>
        <p:txBody>
          <a:bodyPr>
            <a:normAutofit/>
          </a:bodyPr>
          <a:lstStyle/>
          <a:p>
            <a:r>
              <a:rPr lang="en-US" dirty="0" err="1">
                <a:solidFill>
                  <a:srgbClr val="255839"/>
                </a:solidFill>
              </a:rPr>
              <a:t>Branchenbeispiele</a:t>
            </a:r>
            <a:endParaRPr lang="el-GR" dirty="0">
              <a:solidFill>
                <a:srgbClr val="255839"/>
              </a:solidFill>
            </a:endParaRPr>
          </a:p>
        </p:txBody>
      </p:sp>
      <p:sp>
        <p:nvSpPr>
          <p:cNvPr id="7" name="Content Placeholder 6">
            <a:extLst>
              <a:ext uri="{FF2B5EF4-FFF2-40B4-BE49-F238E27FC236}">
                <a16:creationId xmlns:a16="http://schemas.microsoft.com/office/drawing/2014/main" id="{7A3A72E2-59D5-94A3-A0F1-D27119A33675}"/>
              </a:ext>
            </a:extLst>
          </p:cNvPr>
          <p:cNvSpPr>
            <a:spLocks noGrp="1"/>
          </p:cNvSpPr>
          <p:nvPr>
            <p:ph sz="quarter" idx="12"/>
          </p:nvPr>
        </p:nvSpPr>
        <p:spPr>
          <a:xfrm>
            <a:off x="399369" y="1449388"/>
            <a:ext cx="9313591" cy="5157229"/>
          </a:xfrm>
        </p:spPr>
        <p:txBody>
          <a:bodyPr/>
          <a:lstStyle/>
          <a:p>
            <a:pPr marL="0" indent="0">
              <a:buNone/>
            </a:pPr>
            <a:r>
              <a:rPr lang="de-DE" dirty="0"/>
              <a:t>Grüne Kompetenzen können in vielen Branchen von Bedeutung sein:</a:t>
            </a:r>
          </a:p>
          <a:p>
            <a:r>
              <a:rPr lang="de-DE" dirty="0"/>
              <a:t>Bauwesen: energetische Sanierung, Wärmedämmung, nachhaltige Materialien</a:t>
            </a:r>
          </a:p>
          <a:p>
            <a:r>
              <a:rPr lang="de-DE" dirty="0"/>
              <a:t>Fertigungsindustrie: Ressourceneffizienz, Abfallvermeidung, kreislauforientiertes Design</a:t>
            </a:r>
          </a:p>
          <a:p>
            <a:r>
              <a:rPr lang="de-DE" dirty="0"/>
              <a:t>Gastgewerbe und Tourismus: Energieeinsparung, Bezug lokaler Produkte, nachhaltiges Besuchermanagement</a:t>
            </a:r>
          </a:p>
          <a:p>
            <a:r>
              <a:rPr lang="de-DE" dirty="0"/>
              <a:t>Landwirtschaft und Lebensmittel: Bodengesundheit, Wasserverbrauch, Vermeidung von Lebensmittelabfällen</a:t>
            </a:r>
          </a:p>
          <a:p>
            <a:r>
              <a:rPr lang="de-DE" dirty="0"/>
              <a:t>Verkehr und Logistik: Routenoptimierung, Elektromobilität, Emissionsminderung</a:t>
            </a:r>
          </a:p>
          <a:p>
            <a:r>
              <a:rPr lang="de-DE" dirty="0"/>
              <a:t>Verwaltung: Umweltberichterstattung, nachhaltige Beschaffung, Datenverarbeitung</a:t>
            </a:r>
          </a:p>
          <a:p>
            <a:pPr marL="0" indent="0">
              <a:buNone/>
            </a:pPr>
            <a:endParaRPr lang="de-DE" dirty="0"/>
          </a:p>
        </p:txBody>
      </p:sp>
    </p:spTree>
    <p:extLst>
      <p:ext uri="{BB962C8B-B14F-4D97-AF65-F5344CB8AC3E}">
        <p14:creationId xmlns:p14="http://schemas.microsoft.com/office/powerpoint/2010/main" val="14145579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63012-4444-39A2-20FB-3C1B590D5E2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25FAC24-C2F8-3825-A74F-F44ACC0D7875}"/>
              </a:ext>
            </a:extLst>
          </p:cNvPr>
          <p:cNvSpPr>
            <a:spLocks noGrp="1"/>
          </p:cNvSpPr>
          <p:nvPr>
            <p:ph type="title"/>
          </p:nvPr>
        </p:nvSpPr>
        <p:spPr>
          <a:xfrm>
            <a:off x="399369" y="788988"/>
            <a:ext cx="11393262" cy="660400"/>
          </a:xfrm>
        </p:spPr>
        <p:txBody>
          <a:bodyPr>
            <a:normAutofit/>
          </a:bodyPr>
          <a:lstStyle/>
          <a:p>
            <a:r>
              <a:rPr lang="de-DE" dirty="0">
                <a:solidFill>
                  <a:srgbClr val="255839"/>
                </a:solidFill>
              </a:rPr>
              <a:t>Karrierewege im Rahmen der grünen Wende</a:t>
            </a:r>
            <a:endParaRPr lang="el-GR" dirty="0">
              <a:solidFill>
                <a:srgbClr val="255839"/>
              </a:solidFill>
            </a:endParaRPr>
          </a:p>
        </p:txBody>
      </p:sp>
      <p:sp>
        <p:nvSpPr>
          <p:cNvPr id="7" name="Content Placeholder 6">
            <a:extLst>
              <a:ext uri="{FF2B5EF4-FFF2-40B4-BE49-F238E27FC236}">
                <a16:creationId xmlns:a16="http://schemas.microsoft.com/office/drawing/2014/main" id="{28A3EF32-AC94-DA0E-D63C-CB02B9A18DC4}"/>
              </a:ext>
            </a:extLst>
          </p:cNvPr>
          <p:cNvSpPr>
            <a:spLocks noGrp="1"/>
          </p:cNvSpPr>
          <p:nvPr>
            <p:ph sz="quarter" idx="12"/>
          </p:nvPr>
        </p:nvSpPr>
        <p:spPr>
          <a:xfrm>
            <a:off x="399369" y="1449388"/>
            <a:ext cx="9313591" cy="5157229"/>
          </a:xfrm>
        </p:spPr>
        <p:txBody>
          <a:bodyPr/>
          <a:lstStyle/>
          <a:p>
            <a:pPr marL="0" indent="0">
              <a:buNone/>
            </a:pPr>
            <a:r>
              <a:rPr lang="de-DE" dirty="0"/>
              <a:t>Grüne Karrierewege können sich auf unterschiedliche Weise entwickeln:</a:t>
            </a:r>
          </a:p>
          <a:p>
            <a:r>
              <a:rPr lang="de-DE" dirty="0"/>
              <a:t>Lernende steigen in einen neuen grünen Beruf ein</a:t>
            </a:r>
          </a:p>
          <a:p>
            <a:r>
              <a:rPr lang="de-DE" dirty="0"/>
              <a:t>Beschäftigte erweitern ihre Qualifikationen innerhalb eines bestehenden Berufs</a:t>
            </a:r>
          </a:p>
          <a:p>
            <a:r>
              <a:rPr lang="de-DE" dirty="0"/>
              <a:t>Mitarbeiter spezialisieren sich auf Aufgaben im Bereich Nachhaltigkeit</a:t>
            </a:r>
          </a:p>
          <a:p>
            <a:r>
              <a:rPr lang="de-DE" dirty="0"/>
              <a:t>Fachkräfte wechseln in Koordinations-, Berichts- oder Beratungsfunktionen</a:t>
            </a:r>
          </a:p>
          <a:p>
            <a:r>
              <a:rPr lang="de-DE" dirty="0"/>
              <a:t>Unternehmer entwickeln umweltfreundlichere Produkte oder Dienstleistungen</a:t>
            </a:r>
          </a:p>
          <a:p>
            <a:pPr marL="0" indent="0">
              <a:buNone/>
            </a:pPr>
            <a:r>
              <a:rPr lang="de-DE" dirty="0"/>
              <a:t>Die Berufsberatung sollte daher sowohl neue Möglichkeiten als auch die Ökologisierung bekannter Berufe aufzeigen.</a:t>
            </a:r>
          </a:p>
          <a:p>
            <a:pPr marL="0" indent="0">
              <a:buNone/>
            </a:pPr>
            <a:endParaRPr lang="de-DE" dirty="0"/>
          </a:p>
        </p:txBody>
      </p:sp>
    </p:spTree>
    <p:extLst>
      <p:ext uri="{BB962C8B-B14F-4D97-AF65-F5344CB8AC3E}">
        <p14:creationId xmlns:p14="http://schemas.microsoft.com/office/powerpoint/2010/main" val="1019432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AE98A-7F34-F3BD-EB3E-F5E20158D6F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DC16531-5FE8-36AB-FA0A-8917EEB0EE53}"/>
              </a:ext>
            </a:extLst>
          </p:cNvPr>
          <p:cNvSpPr>
            <a:spLocks noGrp="1"/>
          </p:cNvSpPr>
          <p:nvPr>
            <p:ph type="title"/>
          </p:nvPr>
        </p:nvSpPr>
        <p:spPr>
          <a:xfrm>
            <a:off x="399369" y="788988"/>
            <a:ext cx="11393262" cy="660400"/>
          </a:xfrm>
        </p:spPr>
        <p:txBody>
          <a:bodyPr>
            <a:normAutofit/>
          </a:bodyPr>
          <a:lstStyle/>
          <a:p>
            <a:r>
              <a:rPr lang="en-US" dirty="0" err="1">
                <a:solidFill>
                  <a:srgbClr val="255839"/>
                </a:solidFill>
              </a:rPr>
              <a:t>Gerechter</a:t>
            </a:r>
            <a:r>
              <a:rPr lang="en-US" dirty="0">
                <a:solidFill>
                  <a:srgbClr val="255839"/>
                </a:solidFill>
              </a:rPr>
              <a:t> Wandel und </a:t>
            </a:r>
            <a:r>
              <a:rPr lang="en-US" dirty="0" err="1">
                <a:solidFill>
                  <a:srgbClr val="255839"/>
                </a:solidFill>
              </a:rPr>
              <a:t>Inklusion</a:t>
            </a:r>
            <a:endParaRPr lang="el-GR" dirty="0">
              <a:solidFill>
                <a:srgbClr val="255839"/>
              </a:solidFill>
            </a:endParaRPr>
          </a:p>
        </p:txBody>
      </p:sp>
      <p:sp>
        <p:nvSpPr>
          <p:cNvPr id="7" name="Content Placeholder 6">
            <a:extLst>
              <a:ext uri="{FF2B5EF4-FFF2-40B4-BE49-F238E27FC236}">
                <a16:creationId xmlns:a16="http://schemas.microsoft.com/office/drawing/2014/main" id="{34A8B18D-E463-3932-B5AB-0C8AC22E97EC}"/>
              </a:ext>
            </a:extLst>
          </p:cNvPr>
          <p:cNvSpPr>
            <a:spLocks noGrp="1"/>
          </p:cNvSpPr>
          <p:nvPr>
            <p:ph sz="quarter" idx="12"/>
          </p:nvPr>
        </p:nvSpPr>
        <p:spPr>
          <a:xfrm>
            <a:off x="399369" y="1449388"/>
            <a:ext cx="9313591" cy="5157229"/>
          </a:xfrm>
        </p:spPr>
        <p:txBody>
          <a:bodyPr/>
          <a:lstStyle/>
          <a:p>
            <a:pPr marL="0" indent="0">
              <a:buNone/>
            </a:pPr>
            <a:r>
              <a:rPr lang="de-DE" dirty="0"/>
              <a:t>Ein gerechter Wandel bedeutet, dass der Übergang zu einer grüneren Wirtschaft fair und inklusiv sein sollte.</a:t>
            </a:r>
          </a:p>
          <a:p>
            <a:r>
              <a:rPr lang="de-DE" dirty="0"/>
              <a:t>Für die berufliche Bildung bedeutet dies, folgende Aspekte zu berücksichtigen:</a:t>
            </a:r>
          </a:p>
          <a:p>
            <a:r>
              <a:rPr lang="de-DE" dirty="0"/>
              <a:t>Lernende mit unterschiedlichen Ausgangsbedingungen</a:t>
            </a:r>
          </a:p>
          <a:p>
            <a:r>
              <a:rPr lang="de-DE" dirty="0"/>
              <a:t>Beschäftigte in Branchen, die möglicherweise schrumpfen oder sich wandeln</a:t>
            </a:r>
          </a:p>
          <a:p>
            <a:r>
              <a:rPr lang="de-DE" dirty="0"/>
              <a:t>Zugang zu Umschulungs- und Weiterbildungsmaßnahmen</a:t>
            </a:r>
          </a:p>
          <a:p>
            <a:r>
              <a:rPr lang="de-DE" dirty="0"/>
              <a:t>Geschlechtergleichstellung und soziale Inklusion in grünen Berufen</a:t>
            </a:r>
          </a:p>
          <a:p>
            <a:r>
              <a:rPr lang="de-DE" dirty="0"/>
              <a:t>regionale Unterschiede bei den Beschäftigungsmöglichkeiten</a:t>
            </a:r>
          </a:p>
          <a:p>
            <a:pPr marL="0" indent="0">
              <a:buNone/>
            </a:pPr>
            <a:r>
              <a:rPr lang="de-DE" dirty="0"/>
              <a:t>Die Entwicklung grüner Kompetenzen sollte Chancen fördern und nicht zu Ausgrenzung führen.</a:t>
            </a:r>
          </a:p>
          <a:p>
            <a:pPr marL="0" indent="0">
              <a:buNone/>
            </a:pPr>
            <a:endParaRPr lang="de-DE" dirty="0"/>
          </a:p>
        </p:txBody>
      </p:sp>
    </p:spTree>
    <p:extLst>
      <p:ext uri="{BB962C8B-B14F-4D97-AF65-F5344CB8AC3E}">
        <p14:creationId xmlns:p14="http://schemas.microsoft.com/office/powerpoint/2010/main" val="8196762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4C3D3-5A49-5344-0F4F-AC6873D2387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6D189B1-CC90-5566-599E-E6F1BE352FF8}"/>
              </a:ext>
            </a:extLst>
          </p:cNvPr>
          <p:cNvSpPr>
            <a:spLocks noGrp="1"/>
          </p:cNvSpPr>
          <p:nvPr>
            <p:ph type="body" sz="quarter" idx="10"/>
          </p:nvPr>
        </p:nvSpPr>
        <p:spPr>
          <a:xfrm>
            <a:off x="399370" y="1449387"/>
            <a:ext cx="6371016" cy="728103"/>
          </a:xfrm>
        </p:spPr>
        <p:txBody>
          <a:bodyPr>
            <a:normAutofit/>
          </a:bodyPr>
          <a:lstStyle/>
          <a:p>
            <a:r>
              <a:rPr lang="de-DE" dirty="0"/>
              <a:t>Fallstudie 1: Gebäudesanierung und Energieeffizienz</a:t>
            </a:r>
          </a:p>
        </p:txBody>
      </p:sp>
      <p:sp>
        <p:nvSpPr>
          <p:cNvPr id="3" name="Content Placeholder 2">
            <a:extLst>
              <a:ext uri="{FF2B5EF4-FFF2-40B4-BE49-F238E27FC236}">
                <a16:creationId xmlns:a16="http://schemas.microsoft.com/office/drawing/2014/main" id="{D0769B3D-0A32-42AF-983A-2BD4509B2D79}"/>
              </a:ext>
            </a:extLst>
          </p:cNvPr>
          <p:cNvSpPr>
            <a:spLocks noGrp="1"/>
          </p:cNvSpPr>
          <p:nvPr>
            <p:ph sz="quarter" idx="12"/>
          </p:nvPr>
        </p:nvSpPr>
        <p:spPr>
          <a:xfrm>
            <a:off x="399370" y="2177491"/>
            <a:ext cx="6371016" cy="4429126"/>
          </a:xfrm>
        </p:spPr>
        <p:txBody>
          <a:bodyPr/>
          <a:lstStyle/>
          <a:p>
            <a:pPr marL="0" indent="0">
              <a:buNone/>
            </a:pPr>
            <a:r>
              <a:rPr lang="de-DE" dirty="0"/>
              <a:t>Für Arbeitsblatt 5 – Gruppe 1</a:t>
            </a:r>
          </a:p>
          <a:p>
            <a:pPr marL="0" indent="0">
              <a:buNone/>
            </a:pPr>
            <a:r>
              <a:rPr lang="en-US" dirty="0" err="1"/>
              <a:t>Teilnehmende</a:t>
            </a:r>
            <a:r>
              <a:rPr lang="en-US" dirty="0"/>
              <a:t> </a:t>
            </a:r>
            <a:r>
              <a:rPr lang="en-US" dirty="0" err="1"/>
              <a:t>werden</a:t>
            </a:r>
            <a:r>
              <a:rPr lang="en-US" dirty="0"/>
              <a:t>:</a:t>
            </a:r>
          </a:p>
          <a:p>
            <a:r>
              <a:rPr lang="de-DE" dirty="0"/>
              <a:t>Lesen Sie den Fallbericht zur Gebäudesanierung. </a:t>
            </a:r>
          </a:p>
          <a:p>
            <a:r>
              <a:rPr lang="de-DE" dirty="0"/>
              <a:t>Ermitteln Sie die betroffenen Berufe und Arbeitsaufgaben. </a:t>
            </a:r>
          </a:p>
          <a:p>
            <a:r>
              <a:rPr lang="de-DE" dirty="0"/>
              <a:t>Erstellen Sie eine Übersicht über die in diesem Fall benötigten „grünen“ Kompetenzen. </a:t>
            </a:r>
          </a:p>
          <a:p>
            <a:r>
              <a:rPr lang="de-DE" dirty="0"/>
              <a:t>Entwerfen Sie eine Lernaktivität oder eine Leitfrage, die sich auf den Fall bezieht.</a:t>
            </a:r>
            <a:r>
              <a:rPr lang="en-US" dirty="0"/>
              <a:t> </a:t>
            </a:r>
          </a:p>
          <a:p>
            <a:pPr marL="0" indent="0">
              <a:buNone/>
            </a:pPr>
            <a:r>
              <a:rPr lang="en-US" b="1" dirty="0" err="1"/>
              <a:t>Arbeitsformat</a:t>
            </a:r>
            <a:r>
              <a:rPr lang="en-US" b="1" dirty="0"/>
              <a:t>:</a:t>
            </a:r>
            <a:r>
              <a:rPr lang="en-US" dirty="0"/>
              <a:t> Gruppe 1</a:t>
            </a:r>
            <a:br>
              <a:rPr lang="en-US" dirty="0"/>
            </a:br>
            <a:r>
              <a:rPr lang="en-US" b="1" dirty="0"/>
              <a:t>Zeit:</a:t>
            </a:r>
            <a:r>
              <a:rPr lang="en-US" dirty="0"/>
              <a:t> 20–25 Minuten</a:t>
            </a:r>
            <a:br>
              <a:rPr lang="en-US" dirty="0"/>
            </a:br>
            <a:r>
              <a:rPr lang="en-US" b="1" dirty="0" err="1"/>
              <a:t>Benötigte</a:t>
            </a:r>
            <a:r>
              <a:rPr lang="en-US" b="1" dirty="0"/>
              <a:t> </a:t>
            </a:r>
            <a:r>
              <a:rPr lang="en-US" b="1" dirty="0" err="1"/>
              <a:t>Materialien</a:t>
            </a:r>
            <a:r>
              <a:rPr lang="en-US" b="1" dirty="0"/>
              <a:t>:</a:t>
            </a:r>
            <a:r>
              <a:rPr lang="en-US" dirty="0"/>
              <a:t> </a:t>
            </a:r>
            <a:r>
              <a:rPr lang="de-DE" dirty="0"/>
              <a:t>Arbeitsblatt 5, Fallstudie 1, Kategorien „grüne Kompetenzen“</a:t>
            </a:r>
            <a:endParaRPr lang="en-US" dirty="0"/>
          </a:p>
        </p:txBody>
      </p:sp>
      <p:sp>
        <p:nvSpPr>
          <p:cNvPr id="4" name="Title 3">
            <a:extLst>
              <a:ext uri="{FF2B5EF4-FFF2-40B4-BE49-F238E27FC236}">
                <a16:creationId xmlns:a16="http://schemas.microsoft.com/office/drawing/2014/main" id="{6F5DDE0C-E11C-1A45-4FD4-43E925EDFB3C}"/>
              </a:ext>
            </a:extLst>
          </p:cNvPr>
          <p:cNvSpPr>
            <a:spLocks noGrp="1"/>
          </p:cNvSpPr>
          <p:nvPr>
            <p:ph type="title"/>
          </p:nvPr>
        </p:nvSpPr>
        <p:spPr>
          <a:xfrm>
            <a:off x="677334" y="609600"/>
            <a:ext cx="8596668" cy="839788"/>
          </a:xfrm>
        </p:spPr>
        <p:txBody>
          <a:bodyPr/>
          <a:lstStyle/>
          <a:p>
            <a:r>
              <a:rPr lang="de-DE" dirty="0">
                <a:solidFill>
                  <a:srgbClr val="255839"/>
                </a:solidFill>
              </a:rPr>
              <a:t>Praktische Übung</a:t>
            </a:r>
            <a:endParaRPr lang="hr-HR" dirty="0">
              <a:solidFill>
                <a:srgbClr val="255839"/>
              </a:solidFill>
            </a:endParaRPr>
          </a:p>
        </p:txBody>
      </p:sp>
      <p:sp>
        <p:nvSpPr>
          <p:cNvPr id="5" name="Rectangle: Rounded Corners 4">
            <a:extLst>
              <a:ext uri="{FF2B5EF4-FFF2-40B4-BE49-F238E27FC236}">
                <a16:creationId xmlns:a16="http://schemas.microsoft.com/office/drawing/2014/main" id="{5D5E29AA-8EB8-654B-6F38-8F39BE243928}"/>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E69786BF-9C4D-7233-6A11-114E851FA679}"/>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4861765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71272-DE68-828A-840A-31CD70CAEA3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65DDA15-B0C4-2FE8-F7ED-57B6CD3C5BEB}"/>
              </a:ext>
            </a:extLst>
          </p:cNvPr>
          <p:cNvSpPr>
            <a:spLocks noGrp="1"/>
          </p:cNvSpPr>
          <p:nvPr>
            <p:ph type="title"/>
          </p:nvPr>
        </p:nvSpPr>
        <p:spPr>
          <a:xfrm>
            <a:off x="399369" y="788988"/>
            <a:ext cx="11393262" cy="660400"/>
          </a:xfrm>
        </p:spPr>
        <p:txBody>
          <a:bodyPr>
            <a:normAutofit/>
          </a:bodyPr>
          <a:lstStyle/>
          <a:p>
            <a:r>
              <a:rPr lang="en-US" dirty="0" err="1">
                <a:solidFill>
                  <a:srgbClr val="255839"/>
                </a:solidFill>
              </a:rPr>
              <a:t>Fallstudie</a:t>
            </a:r>
            <a:r>
              <a:rPr lang="en-US" dirty="0">
                <a:solidFill>
                  <a:srgbClr val="255839"/>
                </a:solidFill>
              </a:rPr>
              <a:t>: </a:t>
            </a:r>
            <a:r>
              <a:rPr lang="en-US" dirty="0" err="1">
                <a:solidFill>
                  <a:srgbClr val="255839"/>
                </a:solidFill>
              </a:rPr>
              <a:t>Gebäudesanierung</a:t>
            </a:r>
            <a:r>
              <a:rPr lang="en-US" dirty="0">
                <a:solidFill>
                  <a:srgbClr val="255839"/>
                </a:solidFill>
              </a:rPr>
              <a:t> und </a:t>
            </a:r>
            <a:r>
              <a:rPr lang="en-US" dirty="0" err="1">
                <a:solidFill>
                  <a:srgbClr val="255839"/>
                </a:solidFill>
              </a:rPr>
              <a:t>Energieeffizienz</a:t>
            </a:r>
            <a:endParaRPr lang="el-GR" dirty="0">
              <a:solidFill>
                <a:srgbClr val="255839"/>
              </a:solidFill>
            </a:endParaRPr>
          </a:p>
        </p:txBody>
      </p:sp>
      <p:sp>
        <p:nvSpPr>
          <p:cNvPr id="7" name="Content Placeholder 6">
            <a:extLst>
              <a:ext uri="{FF2B5EF4-FFF2-40B4-BE49-F238E27FC236}">
                <a16:creationId xmlns:a16="http://schemas.microsoft.com/office/drawing/2014/main" id="{473A0A60-047B-06FD-FD78-053000183C9C}"/>
              </a:ext>
            </a:extLst>
          </p:cNvPr>
          <p:cNvSpPr>
            <a:spLocks noGrp="1"/>
          </p:cNvSpPr>
          <p:nvPr>
            <p:ph sz="quarter" idx="12"/>
          </p:nvPr>
        </p:nvSpPr>
        <p:spPr>
          <a:xfrm>
            <a:off x="399369" y="1449388"/>
            <a:ext cx="9313591" cy="5157229"/>
          </a:xfrm>
        </p:spPr>
        <p:txBody>
          <a:bodyPr>
            <a:normAutofit/>
          </a:bodyPr>
          <a:lstStyle/>
          <a:p>
            <a:pPr marL="0" indent="0">
              <a:buNone/>
            </a:pPr>
            <a:r>
              <a:rPr lang="en-US" b="1" dirty="0" err="1"/>
              <a:t>Beschreibung</a:t>
            </a:r>
            <a:r>
              <a:rPr lang="en-US" b="1" dirty="0"/>
              <a:t>:</a:t>
            </a:r>
            <a:br>
              <a:rPr lang="en-US" dirty="0"/>
            </a:br>
            <a:r>
              <a:rPr lang="de-DE" dirty="0"/>
              <a:t>Die „Renovierungswelle“ der EU zielt darauf ab, die Energieeffizienz von Gebäuden zu verbessern und die Renovierungsrate zu steigern.</a:t>
            </a:r>
          </a:p>
          <a:p>
            <a:pPr marL="0" indent="0">
              <a:buNone/>
            </a:pPr>
            <a:r>
              <a:rPr lang="de-DE" dirty="0"/>
              <a:t>Dadurch entsteht Bedarf an Fachkenntnissen in folgenden Bereichen:</a:t>
            </a:r>
          </a:p>
          <a:p>
            <a:r>
              <a:rPr lang="de-DE" dirty="0"/>
              <a:t>energieeffizientes Bauen </a:t>
            </a:r>
          </a:p>
          <a:p>
            <a:r>
              <a:rPr lang="de-DE" dirty="0"/>
              <a:t>Wärmedämmung </a:t>
            </a:r>
          </a:p>
          <a:p>
            <a:r>
              <a:rPr lang="de-DE" dirty="0"/>
              <a:t>Heiz- und Kühlsysteme </a:t>
            </a:r>
          </a:p>
          <a:p>
            <a:r>
              <a:rPr lang="de-DE" dirty="0"/>
              <a:t>Gebäudebewertung </a:t>
            </a:r>
          </a:p>
          <a:p>
            <a:r>
              <a:rPr lang="de-DE" dirty="0"/>
              <a:t>Projektkoordination </a:t>
            </a:r>
          </a:p>
          <a:p>
            <a:r>
              <a:rPr lang="de-DE" dirty="0"/>
              <a:t>nachhaltige Materialien</a:t>
            </a:r>
          </a:p>
          <a:p>
            <a:pPr marL="0" indent="0">
              <a:buNone/>
            </a:pPr>
            <a:r>
              <a:rPr lang="de-DE" b="1" dirty="0"/>
              <a:t>Relevanz für die berufliche Bildung</a:t>
            </a:r>
            <a:r>
              <a:rPr lang="de-DE" dirty="0"/>
              <a:t>: </a:t>
            </a:r>
          </a:p>
          <a:p>
            <a:pPr marL="0" indent="0">
              <a:buNone/>
            </a:pPr>
            <a:r>
              <a:rPr lang="de-DE" dirty="0"/>
              <a:t>Aus- und Weiterbildungsprogramme im Bauwesen und im technischen Bereich können dieses Beispiel nutzen, um zu veranschaulichen, wie sich Klima- und Energieziele in praktische Arbeitsaufgaben und Kompetenzen umsetzen lassen.</a:t>
            </a:r>
          </a:p>
          <a:p>
            <a:pPr marL="0" indent="0">
              <a:buNone/>
            </a:pPr>
            <a:endParaRPr lang="de-DE" dirty="0"/>
          </a:p>
        </p:txBody>
      </p:sp>
    </p:spTree>
    <p:extLst>
      <p:ext uri="{BB962C8B-B14F-4D97-AF65-F5344CB8AC3E}">
        <p14:creationId xmlns:p14="http://schemas.microsoft.com/office/powerpoint/2010/main" val="29309350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BC58D-1690-0F36-5094-1559755E962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CB49108-347A-E037-F167-E08DD2C5AF87}"/>
              </a:ext>
            </a:extLst>
          </p:cNvPr>
          <p:cNvSpPr>
            <a:spLocks noGrp="1"/>
          </p:cNvSpPr>
          <p:nvPr>
            <p:ph type="title"/>
          </p:nvPr>
        </p:nvSpPr>
        <p:spPr>
          <a:xfrm>
            <a:off x="399369" y="788988"/>
            <a:ext cx="11393262" cy="660400"/>
          </a:xfrm>
        </p:spPr>
        <p:txBody>
          <a:bodyPr>
            <a:normAutofit/>
          </a:bodyPr>
          <a:lstStyle/>
          <a:p>
            <a:r>
              <a:rPr lang="en-US" dirty="0" err="1">
                <a:solidFill>
                  <a:srgbClr val="255839"/>
                </a:solidFill>
              </a:rPr>
              <a:t>Fallstudie</a:t>
            </a:r>
            <a:r>
              <a:rPr lang="en-US" dirty="0">
                <a:solidFill>
                  <a:srgbClr val="255839"/>
                </a:solidFill>
              </a:rPr>
              <a:t>: </a:t>
            </a:r>
            <a:r>
              <a:rPr lang="en-US" dirty="0" err="1">
                <a:solidFill>
                  <a:srgbClr val="255839"/>
                </a:solidFill>
              </a:rPr>
              <a:t>Gebäudesanierung</a:t>
            </a:r>
            <a:r>
              <a:rPr lang="en-US" dirty="0">
                <a:solidFill>
                  <a:srgbClr val="255839"/>
                </a:solidFill>
              </a:rPr>
              <a:t> und </a:t>
            </a:r>
            <a:r>
              <a:rPr lang="en-US" dirty="0" err="1">
                <a:solidFill>
                  <a:srgbClr val="255839"/>
                </a:solidFill>
              </a:rPr>
              <a:t>Energieeffizienz</a:t>
            </a:r>
            <a:endParaRPr lang="el-GR" dirty="0">
              <a:solidFill>
                <a:srgbClr val="255839"/>
              </a:solidFill>
            </a:endParaRPr>
          </a:p>
        </p:txBody>
      </p:sp>
      <p:sp>
        <p:nvSpPr>
          <p:cNvPr id="7" name="Content Placeholder 6">
            <a:extLst>
              <a:ext uri="{FF2B5EF4-FFF2-40B4-BE49-F238E27FC236}">
                <a16:creationId xmlns:a16="http://schemas.microsoft.com/office/drawing/2014/main" id="{B404822E-7361-9894-1EC9-F3BA895C3370}"/>
              </a:ext>
            </a:extLst>
          </p:cNvPr>
          <p:cNvSpPr>
            <a:spLocks noGrp="1"/>
          </p:cNvSpPr>
          <p:nvPr>
            <p:ph sz="quarter" idx="12"/>
          </p:nvPr>
        </p:nvSpPr>
        <p:spPr>
          <a:xfrm>
            <a:off x="399369" y="1449388"/>
            <a:ext cx="9313591" cy="5157229"/>
          </a:xfrm>
        </p:spPr>
        <p:txBody>
          <a:bodyPr/>
          <a:lstStyle/>
          <a:p>
            <a:r>
              <a:rPr lang="de-DE" b="1" dirty="0"/>
              <a:t>Frage 1: </a:t>
            </a:r>
            <a:br>
              <a:rPr lang="de-DE" b="1" dirty="0"/>
            </a:br>
            <a:r>
              <a:rPr lang="de-DE" dirty="0"/>
              <a:t>Welche Berufe oder </a:t>
            </a:r>
            <a:r>
              <a:rPr lang="de-DE" dirty="0" err="1"/>
              <a:t>Lernendengruppen</a:t>
            </a:r>
            <a:r>
              <a:rPr lang="de-DE" dirty="0"/>
              <a:t> könnten von Gebäudesanierungen und der Nachfrage nach Energieeffizienz betroffen sein?</a:t>
            </a:r>
          </a:p>
          <a:p>
            <a:endParaRPr lang="de-DE" b="1" dirty="0"/>
          </a:p>
          <a:p>
            <a:r>
              <a:rPr lang="de-DE" b="1" dirty="0"/>
              <a:t>Frage 2: </a:t>
            </a:r>
            <a:br>
              <a:rPr lang="de-DE" b="1" dirty="0"/>
            </a:br>
            <a:r>
              <a:rPr lang="de-DE" dirty="0"/>
              <a:t>Welche „grünen“ Kompetenzen werden benötigt: übergreifende, berufsspezifische oder hochspezialisierte?</a:t>
            </a:r>
          </a:p>
          <a:p>
            <a:endParaRPr lang="de-DE" b="1" dirty="0"/>
          </a:p>
          <a:p>
            <a:r>
              <a:rPr lang="de-DE" b="1" dirty="0"/>
              <a:t>Frage 3: </a:t>
            </a:r>
            <a:br>
              <a:rPr lang="de-DE" b="1" dirty="0"/>
            </a:br>
            <a:r>
              <a:rPr lang="de-DE" dirty="0"/>
              <a:t>Wie könnte eine Lehrkraft im Bereich der beruflichen Bildung diesen Fall mit einer praktischen Unterrichts- oder Werkstattaktivität verknüpfen?</a:t>
            </a:r>
          </a:p>
          <a:p>
            <a:endParaRPr lang="de-DE" b="1" dirty="0"/>
          </a:p>
          <a:p>
            <a:r>
              <a:rPr lang="de-DE" b="1" dirty="0"/>
              <a:t>Frage 4: </a:t>
            </a:r>
            <a:br>
              <a:rPr lang="de-DE" b="1" dirty="0"/>
            </a:br>
            <a:r>
              <a:rPr lang="de-DE" dirty="0"/>
              <a:t>Welche lokalen Beispiele könnten diesen Fall für die Lernenden relevanter machen?</a:t>
            </a:r>
          </a:p>
          <a:p>
            <a:pPr marL="0" indent="0">
              <a:buNone/>
            </a:pPr>
            <a:endParaRPr lang="de-DE" b="1" dirty="0"/>
          </a:p>
        </p:txBody>
      </p:sp>
    </p:spTree>
    <p:extLst>
      <p:ext uri="{BB962C8B-B14F-4D97-AF65-F5344CB8AC3E}">
        <p14:creationId xmlns:p14="http://schemas.microsoft.com/office/powerpoint/2010/main" val="27371294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FE806-FE19-A7D0-F8C5-763135C8D77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20DBF6C-1AA1-5E5B-CC07-86F5AA8F75DF}"/>
              </a:ext>
            </a:extLst>
          </p:cNvPr>
          <p:cNvSpPr>
            <a:spLocks noGrp="1"/>
          </p:cNvSpPr>
          <p:nvPr>
            <p:ph type="body" sz="quarter" idx="10"/>
          </p:nvPr>
        </p:nvSpPr>
        <p:spPr>
          <a:xfrm>
            <a:off x="399370" y="1449387"/>
            <a:ext cx="6371016" cy="728103"/>
          </a:xfrm>
        </p:spPr>
        <p:txBody>
          <a:bodyPr>
            <a:normAutofit/>
          </a:bodyPr>
          <a:lstStyle/>
          <a:p>
            <a:r>
              <a:rPr lang="de-DE" dirty="0"/>
              <a:t>Fallstudie 2: Kreislaufwirtschaft in der Fertigung und Reparatur</a:t>
            </a:r>
          </a:p>
        </p:txBody>
      </p:sp>
      <p:sp>
        <p:nvSpPr>
          <p:cNvPr id="3" name="Content Placeholder 2">
            <a:extLst>
              <a:ext uri="{FF2B5EF4-FFF2-40B4-BE49-F238E27FC236}">
                <a16:creationId xmlns:a16="http://schemas.microsoft.com/office/drawing/2014/main" id="{F24517AC-63FB-6BF9-1B9C-B2FC8EE190A4}"/>
              </a:ext>
            </a:extLst>
          </p:cNvPr>
          <p:cNvSpPr>
            <a:spLocks noGrp="1"/>
          </p:cNvSpPr>
          <p:nvPr>
            <p:ph sz="quarter" idx="12"/>
          </p:nvPr>
        </p:nvSpPr>
        <p:spPr>
          <a:xfrm>
            <a:off x="399370" y="2282582"/>
            <a:ext cx="6371016" cy="4324035"/>
          </a:xfrm>
        </p:spPr>
        <p:txBody>
          <a:bodyPr>
            <a:normAutofit lnSpcReduction="10000"/>
          </a:bodyPr>
          <a:lstStyle/>
          <a:p>
            <a:pPr marL="0" indent="0">
              <a:buNone/>
            </a:pPr>
            <a:r>
              <a:rPr lang="de-DE" dirty="0"/>
              <a:t>Arbeitsblatt 5 – Gruppe 2</a:t>
            </a:r>
          </a:p>
          <a:p>
            <a:pPr marL="0" indent="0">
              <a:buNone/>
            </a:pPr>
            <a:r>
              <a:rPr lang="de-DE" dirty="0"/>
              <a:t>Die Teilnehmenden werden:</a:t>
            </a:r>
          </a:p>
          <a:p>
            <a:r>
              <a:rPr lang="de-DE" dirty="0"/>
              <a:t>den Fall zur Kreislaufwirtschaft lesen. </a:t>
            </a:r>
          </a:p>
          <a:p>
            <a:r>
              <a:rPr lang="de-DE" dirty="0"/>
              <a:t>herausarbeiten, wie Reparatur, Wiederverwendung, Recycling oder nachhaltige Designänderungen die Arbeitsaufgaben beeinflussen. </a:t>
            </a:r>
          </a:p>
          <a:p>
            <a:r>
              <a:rPr lang="de-DE" dirty="0"/>
              <a:t>relevante übergreifende, berufsspezifische und spezialisierte grüne Kompetenzen erfassen. </a:t>
            </a:r>
          </a:p>
          <a:p>
            <a:r>
              <a:rPr lang="de-DE" dirty="0"/>
              <a:t>einen Workshop oder eine Unterrichtsaktivität für die Lernenden vorschlagen</a:t>
            </a:r>
            <a:r>
              <a:rPr lang="en-US" dirty="0"/>
              <a:t>. </a:t>
            </a:r>
          </a:p>
          <a:p>
            <a:pPr marL="0" indent="0">
              <a:buNone/>
            </a:pPr>
            <a:r>
              <a:rPr lang="en-US" b="1" dirty="0" err="1"/>
              <a:t>Arbeitsformat</a:t>
            </a:r>
            <a:r>
              <a:rPr lang="en-US" b="1" dirty="0"/>
              <a:t>:</a:t>
            </a:r>
            <a:r>
              <a:rPr lang="en-US" dirty="0"/>
              <a:t> Gruppe 2</a:t>
            </a:r>
            <a:br>
              <a:rPr lang="en-US" dirty="0"/>
            </a:br>
            <a:r>
              <a:rPr lang="en-US" b="1" dirty="0"/>
              <a:t>Zeit:</a:t>
            </a:r>
            <a:r>
              <a:rPr lang="en-US" dirty="0"/>
              <a:t> 20–25 Minuten</a:t>
            </a:r>
            <a:br>
              <a:rPr lang="en-US" dirty="0"/>
            </a:br>
            <a:r>
              <a:rPr lang="en-US" b="1" dirty="0" err="1"/>
              <a:t>Benötigte</a:t>
            </a:r>
            <a:r>
              <a:rPr lang="en-US" b="1" dirty="0"/>
              <a:t> </a:t>
            </a:r>
            <a:r>
              <a:rPr lang="en-US" b="1" dirty="0" err="1"/>
              <a:t>Materialien</a:t>
            </a:r>
            <a:r>
              <a:rPr lang="en-US" b="1" dirty="0"/>
              <a:t>:</a:t>
            </a:r>
            <a:r>
              <a:rPr lang="en-US" dirty="0"/>
              <a:t> </a:t>
            </a:r>
            <a:r>
              <a:rPr lang="de-DE" dirty="0"/>
              <a:t>Arbeitsblatt 5, Fallstudie 2, Beispiele für Kreislaufwirtschaft</a:t>
            </a:r>
            <a:endParaRPr lang="en-US" dirty="0"/>
          </a:p>
        </p:txBody>
      </p:sp>
      <p:sp>
        <p:nvSpPr>
          <p:cNvPr id="4" name="Title 3">
            <a:extLst>
              <a:ext uri="{FF2B5EF4-FFF2-40B4-BE49-F238E27FC236}">
                <a16:creationId xmlns:a16="http://schemas.microsoft.com/office/drawing/2014/main" id="{C77EDC21-78EE-3382-1F39-21FD9275F71D}"/>
              </a:ext>
            </a:extLst>
          </p:cNvPr>
          <p:cNvSpPr>
            <a:spLocks noGrp="1"/>
          </p:cNvSpPr>
          <p:nvPr>
            <p:ph type="title"/>
          </p:nvPr>
        </p:nvSpPr>
        <p:spPr>
          <a:xfrm>
            <a:off x="677334" y="609600"/>
            <a:ext cx="8596668" cy="839788"/>
          </a:xfrm>
        </p:spPr>
        <p:txBody>
          <a:bodyPr/>
          <a:lstStyle/>
          <a:p>
            <a:r>
              <a:rPr lang="de-DE" dirty="0">
                <a:solidFill>
                  <a:srgbClr val="255839"/>
                </a:solidFill>
              </a:rPr>
              <a:t>Praktische Übung</a:t>
            </a:r>
            <a:endParaRPr lang="hr-HR" dirty="0">
              <a:solidFill>
                <a:srgbClr val="255839"/>
              </a:solidFill>
            </a:endParaRPr>
          </a:p>
        </p:txBody>
      </p:sp>
      <p:sp>
        <p:nvSpPr>
          <p:cNvPr id="5" name="Rectangle: Rounded Corners 4">
            <a:extLst>
              <a:ext uri="{FF2B5EF4-FFF2-40B4-BE49-F238E27FC236}">
                <a16:creationId xmlns:a16="http://schemas.microsoft.com/office/drawing/2014/main" id="{F4CCB26E-AC40-0D56-7421-2BBFBF39238D}"/>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8C8981E9-A5D1-90C7-C90E-E624D8E0177F}"/>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34647604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D70BA-6EF7-1DDA-B021-D5FF113D454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335296B-6EA3-2BF1-1CB8-1E386D364E52}"/>
              </a:ext>
            </a:extLst>
          </p:cNvPr>
          <p:cNvSpPr>
            <a:spLocks noGrp="1"/>
          </p:cNvSpPr>
          <p:nvPr>
            <p:ph type="title"/>
          </p:nvPr>
        </p:nvSpPr>
        <p:spPr>
          <a:xfrm>
            <a:off x="399369" y="788988"/>
            <a:ext cx="11393262" cy="1039812"/>
          </a:xfrm>
        </p:spPr>
        <p:txBody>
          <a:bodyPr>
            <a:normAutofit fontScale="90000"/>
          </a:bodyPr>
          <a:lstStyle/>
          <a:p>
            <a:r>
              <a:rPr lang="de-DE" dirty="0">
                <a:solidFill>
                  <a:srgbClr val="255839"/>
                </a:solidFill>
              </a:rPr>
              <a:t>Fallstudie: Kreislaufwirtschaft in der Fertigung und Reparatur</a:t>
            </a:r>
            <a:endParaRPr lang="el-GR" dirty="0">
              <a:solidFill>
                <a:srgbClr val="255839"/>
              </a:solidFill>
            </a:endParaRPr>
          </a:p>
        </p:txBody>
      </p:sp>
      <p:sp>
        <p:nvSpPr>
          <p:cNvPr id="7" name="Content Placeholder 6">
            <a:extLst>
              <a:ext uri="{FF2B5EF4-FFF2-40B4-BE49-F238E27FC236}">
                <a16:creationId xmlns:a16="http://schemas.microsoft.com/office/drawing/2014/main" id="{3C404FE9-007D-935A-628B-13A3C4F02A7D}"/>
              </a:ext>
            </a:extLst>
          </p:cNvPr>
          <p:cNvSpPr>
            <a:spLocks noGrp="1"/>
          </p:cNvSpPr>
          <p:nvPr>
            <p:ph sz="quarter" idx="12"/>
          </p:nvPr>
        </p:nvSpPr>
        <p:spPr>
          <a:xfrm>
            <a:off x="399369" y="1828800"/>
            <a:ext cx="9313591" cy="4777817"/>
          </a:xfrm>
        </p:spPr>
        <p:txBody>
          <a:bodyPr>
            <a:normAutofit fontScale="92500" lnSpcReduction="20000"/>
          </a:bodyPr>
          <a:lstStyle/>
          <a:p>
            <a:pPr marL="0" indent="0">
              <a:buNone/>
            </a:pPr>
            <a:r>
              <a:rPr lang="de-DE" b="1" dirty="0"/>
              <a:t>Beschreibung</a:t>
            </a:r>
            <a:r>
              <a:rPr lang="de-DE" dirty="0"/>
              <a:t>: </a:t>
            </a:r>
            <a:br>
              <a:rPr lang="de-DE" dirty="0"/>
            </a:br>
            <a:r>
              <a:rPr lang="de-DE" dirty="0"/>
              <a:t>Ansätze der Kreislaufwirtschaft zielen darauf ab, Produkte, Materialien und Ressourcen länger im Umlauf zu halten.</a:t>
            </a:r>
          </a:p>
          <a:p>
            <a:pPr marL="0" indent="0">
              <a:buNone/>
            </a:pPr>
            <a:r>
              <a:rPr lang="de-DE" dirty="0"/>
              <a:t>Dazu können gehören:</a:t>
            </a:r>
          </a:p>
          <a:p>
            <a:r>
              <a:rPr lang="de-DE" dirty="0"/>
              <a:t>Reparatur </a:t>
            </a:r>
          </a:p>
          <a:p>
            <a:r>
              <a:rPr lang="de-DE" dirty="0"/>
              <a:t>Wiederverwendung </a:t>
            </a:r>
          </a:p>
          <a:p>
            <a:r>
              <a:rPr lang="de-DE" dirty="0"/>
              <a:t>Wiederaufarbeitung </a:t>
            </a:r>
          </a:p>
          <a:p>
            <a:r>
              <a:rPr lang="de-DE" dirty="0"/>
              <a:t>Recycling </a:t>
            </a:r>
          </a:p>
          <a:p>
            <a:r>
              <a:rPr lang="de-DE" dirty="0"/>
              <a:t>nachhaltiges Design </a:t>
            </a:r>
          </a:p>
          <a:p>
            <a:r>
              <a:rPr lang="de-DE" dirty="0"/>
              <a:t>Abfallvermeidung </a:t>
            </a:r>
          </a:p>
          <a:p>
            <a:r>
              <a:rPr lang="de-DE" dirty="0"/>
              <a:t>Sekundärrohstoffe </a:t>
            </a:r>
          </a:p>
          <a:p>
            <a:pPr marL="0" indent="0">
              <a:buNone/>
            </a:pPr>
            <a:r>
              <a:rPr lang="de-DE" b="1" dirty="0"/>
              <a:t>Relevanz für die berufliche Bildung</a:t>
            </a:r>
            <a:r>
              <a:rPr lang="de-DE" dirty="0"/>
              <a:t>: </a:t>
            </a:r>
            <a:br>
              <a:rPr lang="de-DE" dirty="0"/>
            </a:br>
            <a:r>
              <a:rPr lang="de-DE" dirty="0"/>
              <a:t>In Ausbildungsgängen in den Bereichen Fertigung, Technik, Design, Einzelhandel und Dienstleistungen kann dieser Fall genutzt werden, um zu veranschaulichen, wie kreislaufwirtschaftliches Denken die Produktauswahl, Wartung, den Kundenservice, die Logistik und Geschäftsmodelle verändert.</a:t>
            </a:r>
          </a:p>
        </p:txBody>
      </p:sp>
    </p:spTree>
    <p:extLst>
      <p:ext uri="{BB962C8B-B14F-4D97-AF65-F5344CB8AC3E}">
        <p14:creationId xmlns:p14="http://schemas.microsoft.com/office/powerpoint/2010/main" val="31275430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A4F76-6A18-67AB-F5B4-D2A33E38DA6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E07A212-93C5-57CF-84FA-B197B23AAEA0}"/>
              </a:ext>
            </a:extLst>
          </p:cNvPr>
          <p:cNvSpPr>
            <a:spLocks noGrp="1"/>
          </p:cNvSpPr>
          <p:nvPr>
            <p:ph type="title"/>
          </p:nvPr>
        </p:nvSpPr>
        <p:spPr>
          <a:xfrm>
            <a:off x="399369" y="788988"/>
            <a:ext cx="11393262" cy="1039812"/>
          </a:xfrm>
        </p:spPr>
        <p:txBody>
          <a:bodyPr>
            <a:normAutofit/>
          </a:bodyPr>
          <a:lstStyle/>
          <a:p>
            <a:r>
              <a:rPr lang="en-US" dirty="0" err="1">
                <a:solidFill>
                  <a:srgbClr val="255839"/>
                </a:solidFill>
              </a:rPr>
              <a:t>Reflexionsfragen</a:t>
            </a:r>
            <a:r>
              <a:rPr lang="en-US" dirty="0">
                <a:solidFill>
                  <a:srgbClr val="255839"/>
                </a:solidFill>
              </a:rPr>
              <a:t> – </a:t>
            </a:r>
            <a:r>
              <a:rPr lang="en-US" dirty="0" err="1">
                <a:solidFill>
                  <a:srgbClr val="255839"/>
                </a:solidFill>
              </a:rPr>
              <a:t>Fallbeispiel</a:t>
            </a:r>
            <a:r>
              <a:rPr lang="en-US" dirty="0">
                <a:solidFill>
                  <a:srgbClr val="255839"/>
                </a:solidFill>
              </a:rPr>
              <a:t> </a:t>
            </a:r>
            <a:r>
              <a:rPr lang="en-US" dirty="0" err="1">
                <a:solidFill>
                  <a:srgbClr val="255839"/>
                </a:solidFill>
              </a:rPr>
              <a:t>zur</a:t>
            </a:r>
            <a:r>
              <a:rPr lang="en-US" dirty="0">
                <a:solidFill>
                  <a:srgbClr val="255839"/>
                </a:solidFill>
              </a:rPr>
              <a:t> </a:t>
            </a:r>
            <a:r>
              <a:rPr lang="en-US" dirty="0" err="1">
                <a:solidFill>
                  <a:srgbClr val="255839"/>
                </a:solidFill>
              </a:rPr>
              <a:t>Kreislaufwirtschaft</a:t>
            </a:r>
            <a:endParaRPr lang="el-GR" dirty="0">
              <a:solidFill>
                <a:srgbClr val="255839"/>
              </a:solidFill>
            </a:endParaRPr>
          </a:p>
        </p:txBody>
      </p:sp>
      <p:sp>
        <p:nvSpPr>
          <p:cNvPr id="7" name="Content Placeholder 6">
            <a:extLst>
              <a:ext uri="{FF2B5EF4-FFF2-40B4-BE49-F238E27FC236}">
                <a16:creationId xmlns:a16="http://schemas.microsoft.com/office/drawing/2014/main" id="{F418CFEA-9BD3-B045-C0BF-DEBAF720A4F1}"/>
              </a:ext>
            </a:extLst>
          </p:cNvPr>
          <p:cNvSpPr>
            <a:spLocks noGrp="1"/>
          </p:cNvSpPr>
          <p:nvPr>
            <p:ph sz="quarter" idx="12"/>
          </p:nvPr>
        </p:nvSpPr>
        <p:spPr>
          <a:xfrm>
            <a:off x="399369" y="1425388"/>
            <a:ext cx="9313591" cy="5181229"/>
          </a:xfrm>
        </p:spPr>
        <p:txBody>
          <a:bodyPr>
            <a:normAutofit/>
          </a:bodyPr>
          <a:lstStyle/>
          <a:p>
            <a:r>
              <a:rPr lang="de-DE" b="1" dirty="0"/>
              <a:t>Den Kontext des Wandels verstehen</a:t>
            </a:r>
            <a:br>
              <a:rPr lang="de-DE" dirty="0"/>
            </a:br>
            <a:r>
              <a:rPr lang="de-DE" dirty="0"/>
              <a:t>Welches Problem versucht die Kreislaufwirtschaft in diesem Sektor zu lösen?</a:t>
            </a:r>
          </a:p>
          <a:p>
            <a:r>
              <a:rPr lang="de-DE" b="1" dirty="0"/>
              <a:t>Kompetenzen und Berufe</a:t>
            </a:r>
            <a:br>
              <a:rPr lang="de-DE" dirty="0"/>
            </a:br>
            <a:r>
              <a:rPr lang="de-DE" dirty="0"/>
              <a:t>Welche Arbeitsaufgaben könnten sich ändern, wenn Reparatur, Wiederverwendung oder Recycling an Bedeutung gewinnen?</a:t>
            </a:r>
          </a:p>
          <a:p>
            <a:r>
              <a:rPr lang="de-DE" b="1" dirty="0"/>
              <a:t>Anwendung im Unterricht</a:t>
            </a:r>
            <a:br>
              <a:rPr lang="de-DE" dirty="0"/>
            </a:br>
            <a:r>
              <a:rPr lang="de-DE" dirty="0"/>
              <a:t>Wie könnten Lernende kreislauforientiertes Denken in einem Workshop, im Klassenzimmer oder im Rahmen des praxisorientierten Lernens üben?</a:t>
            </a:r>
          </a:p>
          <a:p>
            <a:r>
              <a:rPr lang="de-DE" b="1" dirty="0"/>
              <a:t>Lokale Anpassung</a:t>
            </a:r>
            <a:br>
              <a:rPr lang="de-DE" dirty="0"/>
            </a:br>
            <a:r>
              <a:rPr lang="de-DE" dirty="0"/>
              <a:t>Welches lokale Unternehmen, Produkt oder welche Dienstleistung könnte als Beispiel herangezogen werden?</a:t>
            </a:r>
          </a:p>
          <a:p>
            <a:pPr marL="0" indent="0">
              <a:buNone/>
            </a:pPr>
            <a:endParaRPr lang="de-DE" dirty="0"/>
          </a:p>
        </p:txBody>
      </p:sp>
    </p:spTree>
    <p:extLst>
      <p:ext uri="{BB962C8B-B14F-4D97-AF65-F5344CB8AC3E}">
        <p14:creationId xmlns:p14="http://schemas.microsoft.com/office/powerpoint/2010/main" val="5694315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00EB8-455F-1717-9A31-8042A8C0658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7EF79CE-161D-3DE5-39E5-9234D89BF262}"/>
              </a:ext>
            </a:extLst>
          </p:cNvPr>
          <p:cNvSpPr>
            <a:spLocks noGrp="1"/>
          </p:cNvSpPr>
          <p:nvPr>
            <p:ph type="body" sz="quarter" idx="10"/>
          </p:nvPr>
        </p:nvSpPr>
        <p:spPr>
          <a:xfrm>
            <a:off x="399370" y="1449387"/>
            <a:ext cx="6371016" cy="728103"/>
          </a:xfrm>
        </p:spPr>
        <p:txBody>
          <a:bodyPr>
            <a:normAutofit/>
          </a:bodyPr>
          <a:lstStyle/>
          <a:p>
            <a:r>
              <a:rPr lang="de-DE" dirty="0"/>
              <a:t>Fallstudie 3: Nachhaltiger Tourismus und lokale Dienstleistungen</a:t>
            </a:r>
          </a:p>
        </p:txBody>
      </p:sp>
      <p:sp>
        <p:nvSpPr>
          <p:cNvPr id="3" name="Content Placeholder 2">
            <a:extLst>
              <a:ext uri="{FF2B5EF4-FFF2-40B4-BE49-F238E27FC236}">
                <a16:creationId xmlns:a16="http://schemas.microsoft.com/office/drawing/2014/main" id="{4715B8C2-BBAB-407E-E7E5-5BD4474DD9C5}"/>
              </a:ext>
            </a:extLst>
          </p:cNvPr>
          <p:cNvSpPr>
            <a:spLocks noGrp="1"/>
          </p:cNvSpPr>
          <p:nvPr>
            <p:ph sz="quarter" idx="12"/>
          </p:nvPr>
        </p:nvSpPr>
        <p:spPr>
          <a:xfrm>
            <a:off x="399370" y="2177490"/>
            <a:ext cx="6371016" cy="4429127"/>
          </a:xfrm>
        </p:spPr>
        <p:txBody>
          <a:bodyPr>
            <a:normAutofit fontScale="92500" lnSpcReduction="20000"/>
          </a:bodyPr>
          <a:lstStyle/>
          <a:p>
            <a:pPr marL="0" indent="0">
              <a:buNone/>
            </a:pPr>
            <a:r>
              <a:rPr lang="de-DE" dirty="0"/>
              <a:t>Arbeitsblatt 5 – Gruppe 3</a:t>
            </a:r>
          </a:p>
          <a:p>
            <a:pPr marL="0" indent="0">
              <a:buNone/>
            </a:pPr>
            <a:r>
              <a:rPr lang="de-DE" dirty="0"/>
              <a:t>Die Teilnehmenden werden:</a:t>
            </a:r>
          </a:p>
          <a:p>
            <a:r>
              <a:rPr lang="de-DE" dirty="0"/>
              <a:t>den Fallbeispiel zum Thema „Nachhaltiger Tourismus und lokale Dienstleistungen“ lesen. </a:t>
            </a:r>
          </a:p>
          <a:p>
            <a:r>
              <a:rPr lang="de-DE" dirty="0"/>
              <a:t>Entscheidungen im Bereich Nachhaltigkeit identifizieren, die von Arbeitnehmern oder Dienstleistern getroffen wurden. </a:t>
            </a:r>
          </a:p>
          <a:p>
            <a:r>
              <a:rPr lang="de-DE" dirty="0"/>
              <a:t>die erforderlichen „grünen“ Kompetenzen erfassen, einschließlich Kommunikations- und Entscheidungsfähigkeiten. </a:t>
            </a:r>
          </a:p>
          <a:p>
            <a:r>
              <a:rPr lang="de-DE" dirty="0"/>
              <a:t>eine Lernaktivität oder eine Anleitung für Kunden entwerfen. </a:t>
            </a:r>
          </a:p>
          <a:p>
            <a:r>
              <a:rPr lang="de-DE" dirty="0"/>
              <a:t>überlegen, wie das Fallbeispiel auf einen anderen Dienstleistungssektor angepasst werden könnte.</a:t>
            </a:r>
          </a:p>
          <a:p>
            <a:pPr marL="0" indent="0">
              <a:buNone/>
            </a:pPr>
            <a:r>
              <a:rPr lang="en-US" b="1" dirty="0" err="1"/>
              <a:t>Arbeitsformat</a:t>
            </a:r>
            <a:r>
              <a:rPr lang="en-US" b="1" dirty="0"/>
              <a:t>:</a:t>
            </a:r>
            <a:r>
              <a:rPr lang="en-US" dirty="0"/>
              <a:t> Gruppe 3</a:t>
            </a:r>
            <a:br>
              <a:rPr lang="en-US" dirty="0"/>
            </a:br>
            <a:r>
              <a:rPr lang="en-US" b="1" dirty="0"/>
              <a:t>Zeit:</a:t>
            </a:r>
            <a:r>
              <a:rPr lang="en-US" dirty="0"/>
              <a:t> 20–25 Minuten</a:t>
            </a:r>
            <a:br>
              <a:rPr lang="en-US" dirty="0"/>
            </a:br>
            <a:r>
              <a:rPr lang="en-US" b="1" dirty="0" err="1"/>
              <a:t>Benötigte</a:t>
            </a:r>
            <a:r>
              <a:rPr lang="en-US" b="1" dirty="0"/>
              <a:t> </a:t>
            </a:r>
            <a:r>
              <a:rPr lang="en-US" b="1" dirty="0" err="1"/>
              <a:t>Materialien</a:t>
            </a:r>
            <a:r>
              <a:rPr lang="en-US" b="1" dirty="0"/>
              <a:t>:</a:t>
            </a:r>
            <a:r>
              <a:rPr lang="en-US" dirty="0"/>
              <a:t> </a:t>
            </a:r>
            <a:r>
              <a:rPr lang="de-DE" dirty="0"/>
              <a:t>Arbeitsblatt 5, Fallstudie 3, Beispiele aus dem Dienstleistungssektor</a:t>
            </a:r>
            <a:endParaRPr lang="en-US" dirty="0"/>
          </a:p>
        </p:txBody>
      </p:sp>
      <p:sp>
        <p:nvSpPr>
          <p:cNvPr id="4" name="Title 3">
            <a:extLst>
              <a:ext uri="{FF2B5EF4-FFF2-40B4-BE49-F238E27FC236}">
                <a16:creationId xmlns:a16="http://schemas.microsoft.com/office/drawing/2014/main" id="{772DAE71-5310-BD03-F458-F2F61E4AC7FC}"/>
              </a:ext>
            </a:extLst>
          </p:cNvPr>
          <p:cNvSpPr>
            <a:spLocks noGrp="1"/>
          </p:cNvSpPr>
          <p:nvPr>
            <p:ph type="title"/>
          </p:nvPr>
        </p:nvSpPr>
        <p:spPr>
          <a:xfrm>
            <a:off x="677334" y="609600"/>
            <a:ext cx="8596668" cy="839788"/>
          </a:xfrm>
        </p:spPr>
        <p:txBody>
          <a:bodyPr/>
          <a:lstStyle/>
          <a:p>
            <a:r>
              <a:rPr lang="de-DE" dirty="0">
                <a:solidFill>
                  <a:srgbClr val="255839"/>
                </a:solidFill>
              </a:rPr>
              <a:t>Praktische Übung</a:t>
            </a:r>
            <a:endParaRPr lang="hr-HR" dirty="0">
              <a:solidFill>
                <a:srgbClr val="255839"/>
              </a:solidFill>
            </a:endParaRPr>
          </a:p>
        </p:txBody>
      </p:sp>
      <p:sp>
        <p:nvSpPr>
          <p:cNvPr id="5" name="Rectangle: Rounded Corners 4">
            <a:extLst>
              <a:ext uri="{FF2B5EF4-FFF2-40B4-BE49-F238E27FC236}">
                <a16:creationId xmlns:a16="http://schemas.microsoft.com/office/drawing/2014/main" id="{4EA1E267-3FFF-8D9F-0191-5E630EBE155E}"/>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1EE24105-769F-4126-113B-6F1A56A6B55B}"/>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10585041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4AA3E-2AA0-2382-A4E4-B1B8F0CA7CF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7A86528-E3D6-4397-561A-8CED066B4390}"/>
              </a:ext>
            </a:extLst>
          </p:cNvPr>
          <p:cNvSpPr>
            <a:spLocks noGrp="1"/>
          </p:cNvSpPr>
          <p:nvPr>
            <p:ph type="title"/>
          </p:nvPr>
        </p:nvSpPr>
        <p:spPr>
          <a:xfrm>
            <a:off x="399369" y="788988"/>
            <a:ext cx="11393262" cy="1039812"/>
          </a:xfrm>
        </p:spPr>
        <p:txBody>
          <a:bodyPr>
            <a:normAutofit fontScale="90000"/>
          </a:bodyPr>
          <a:lstStyle/>
          <a:p>
            <a:r>
              <a:rPr lang="de-DE" dirty="0">
                <a:solidFill>
                  <a:srgbClr val="255839"/>
                </a:solidFill>
              </a:rPr>
              <a:t>Fallstudie: Nachhaltiger Tourismus und lokale Dienstleistungen</a:t>
            </a:r>
            <a:endParaRPr lang="el-GR" dirty="0">
              <a:solidFill>
                <a:srgbClr val="255839"/>
              </a:solidFill>
            </a:endParaRPr>
          </a:p>
        </p:txBody>
      </p:sp>
      <p:sp>
        <p:nvSpPr>
          <p:cNvPr id="7" name="Content Placeholder 6">
            <a:extLst>
              <a:ext uri="{FF2B5EF4-FFF2-40B4-BE49-F238E27FC236}">
                <a16:creationId xmlns:a16="http://schemas.microsoft.com/office/drawing/2014/main" id="{057D625B-9A76-0989-C7A3-3D155936047C}"/>
              </a:ext>
            </a:extLst>
          </p:cNvPr>
          <p:cNvSpPr>
            <a:spLocks noGrp="1"/>
          </p:cNvSpPr>
          <p:nvPr>
            <p:ph sz="quarter" idx="12"/>
          </p:nvPr>
        </p:nvSpPr>
        <p:spPr>
          <a:xfrm>
            <a:off x="399369" y="1828800"/>
            <a:ext cx="9313591" cy="4777817"/>
          </a:xfrm>
        </p:spPr>
        <p:txBody>
          <a:bodyPr>
            <a:normAutofit fontScale="92500" lnSpcReduction="10000"/>
          </a:bodyPr>
          <a:lstStyle/>
          <a:p>
            <a:pPr marL="0" indent="0">
              <a:buNone/>
            </a:pPr>
            <a:r>
              <a:rPr lang="en-US" b="1" dirty="0" err="1"/>
              <a:t>Überblick</a:t>
            </a:r>
            <a:r>
              <a:rPr lang="en-US" b="1" dirty="0"/>
              <a:t>:</a:t>
            </a:r>
            <a:br>
              <a:rPr lang="en-US" dirty="0"/>
            </a:br>
            <a:r>
              <a:rPr lang="de-DE" dirty="0"/>
              <a:t>Der Tourismus und lokale Dienstleistungen werden durch die ökologische und digitale Wende beeinflusst.</a:t>
            </a:r>
          </a:p>
          <a:p>
            <a:r>
              <a:rPr lang="de-DE" dirty="0"/>
              <a:t>Nachhaltigkeit kann sich auswirken auf:</a:t>
            </a:r>
          </a:p>
          <a:p>
            <a:r>
              <a:rPr lang="de-DE" dirty="0"/>
              <a:t>Energieverbrauch</a:t>
            </a:r>
          </a:p>
          <a:p>
            <a:r>
              <a:rPr lang="de-DE" dirty="0"/>
              <a:t>Mobilität</a:t>
            </a:r>
          </a:p>
          <a:p>
            <a:r>
              <a:rPr lang="de-DE" dirty="0"/>
              <a:t>Lebensmittelbeschaffung</a:t>
            </a:r>
          </a:p>
          <a:p>
            <a:r>
              <a:rPr lang="de-DE" dirty="0"/>
              <a:t>Abfallwirtschaft</a:t>
            </a:r>
          </a:p>
          <a:p>
            <a:r>
              <a:rPr lang="de-DE" dirty="0"/>
              <a:t>Verhalten der Besucher</a:t>
            </a:r>
          </a:p>
          <a:p>
            <a:r>
              <a:rPr lang="de-DE" dirty="0"/>
              <a:t>Kulturerbe</a:t>
            </a:r>
          </a:p>
          <a:p>
            <a:r>
              <a:rPr lang="de-DE" dirty="0"/>
              <a:t>lokale Gemeinschaften</a:t>
            </a:r>
          </a:p>
          <a:p>
            <a:r>
              <a:rPr lang="de-DE" dirty="0"/>
              <a:t>Dienstleistungsqualität</a:t>
            </a:r>
          </a:p>
          <a:p>
            <a:pPr marL="0" indent="0">
              <a:buNone/>
            </a:pPr>
            <a:r>
              <a:rPr lang="de-DE" dirty="0"/>
              <a:t>Für die berufliche Bildung ist dieser Fall nützlich, da er Nachhaltigkeit mit alltäglichen Entscheidungen von Dienstleistenden, Führungskräften, Reiseleitern, Mitarbeitern im Gastgewerbe und lokalen Unternehmen verknüpft.</a:t>
            </a:r>
          </a:p>
          <a:p>
            <a:pPr marL="0" indent="0">
              <a:buNone/>
            </a:pPr>
            <a:endParaRPr lang="de-DE" dirty="0"/>
          </a:p>
        </p:txBody>
      </p:sp>
    </p:spTree>
    <p:extLst>
      <p:ext uri="{BB962C8B-B14F-4D97-AF65-F5344CB8AC3E}">
        <p14:creationId xmlns:p14="http://schemas.microsoft.com/office/powerpoint/2010/main" val="12941425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B7CAA-EA80-CAD6-8B6F-86FEFCC0857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5E89463-131F-CFA8-F690-F112763E0964}"/>
              </a:ext>
            </a:extLst>
          </p:cNvPr>
          <p:cNvSpPr>
            <a:spLocks noGrp="1"/>
          </p:cNvSpPr>
          <p:nvPr>
            <p:ph type="title"/>
          </p:nvPr>
        </p:nvSpPr>
        <p:spPr>
          <a:xfrm>
            <a:off x="399369" y="788988"/>
            <a:ext cx="11393262" cy="1039812"/>
          </a:xfrm>
        </p:spPr>
        <p:txBody>
          <a:bodyPr>
            <a:normAutofit fontScale="90000"/>
          </a:bodyPr>
          <a:lstStyle/>
          <a:p>
            <a:r>
              <a:rPr lang="de-DE" dirty="0">
                <a:solidFill>
                  <a:srgbClr val="255839"/>
                </a:solidFill>
              </a:rPr>
              <a:t>Fallstudie: Nachhaltiger Tourismus und lokale Dienstleistungen</a:t>
            </a:r>
            <a:endParaRPr lang="el-GR" dirty="0">
              <a:solidFill>
                <a:srgbClr val="255839"/>
              </a:solidFill>
            </a:endParaRPr>
          </a:p>
        </p:txBody>
      </p:sp>
      <p:sp>
        <p:nvSpPr>
          <p:cNvPr id="7" name="Content Placeholder 6">
            <a:extLst>
              <a:ext uri="{FF2B5EF4-FFF2-40B4-BE49-F238E27FC236}">
                <a16:creationId xmlns:a16="http://schemas.microsoft.com/office/drawing/2014/main" id="{416683FD-9F80-3AD1-C023-39D931C5F3DD}"/>
              </a:ext>
            </a:extLst>
          </p:cNvPr>
          <p:cNvSpPr>
            <a:spLocks noGrp="1"/>
          </p:cNvSpPr>
          <p:nvPr>
            <p:ph sz="quarter" idx="12"/>
          </p:nvPr>
        </p:nvSpPr>
        <p:spPr>
          <a:xfrm>
            <a:off x="399369" y="1828800"/>
            <a:ext cx="9313591" cy="4777817"/>
          </a:xfrm>
        </p:spPr>
        <p:txBody>
          <a:bodyPr>
            <a:normAutofit/>
          </a:bodyPr>
          <a:lstStyle/>
          <a:p>
            <a:pPr marL="0" indent="0">
              <a:buNone/>
            </a:pPr>
            <a:r>
              <a:rPr lang="en-US" b="1" dirty="0" err="1"/>
              <a:t>Beschreibung</a:t>
            </a:r>
            <a:r>
              <a:rPr lang="en-US" b="1" dirty="0"/>
              <a:t>:</a:t>
            </a:r>
            <a:br>
              <a:rPr lang="en-US" dirty="0"/>
            </a:br>
            <a:r>
              <a:rPr lang="de-DE" dirty="0"/>
              <a:t>Ein Tourismusanbieter möchte die Umweltbelastung verringern und gleichzeitig das Besuchererlebnis verbessern sowie die lokale Gemeinschaft unterstützen.</a:t>
            </a:r>
          </a:p>
          <a:p>
            <a:pPr marL="0" indent="0">
              <a:buNone/>
            </a:pPr>
            <a:r>
              <a:rPr lang="de-DE" dirty="0"/>
              <a:t>Mögliche Maßnahmen sind:</a:t>
            </a:r>
          </a:p>
          <a:p>
            <a:r>
              <a:rPr lang="de-DE" dirty="0"/>
              <a:t>Reduzierung von Einwegmaterialien</a:t>
            </a:r>
          </a:p>
          <a:p>
            <a:r>
              <a:rPr lang="de-DE" dirty="0"/>
              <a:t>Verbesserung der Energieeffizienz</a:t>
            </a:r>
          </a:p>
          <a:p>
            <a:r>
              <a:rPr lang="de-DE" dirty="0"/>
              <a:t>Förderung lokaler Lieferanten</a:t>
            </a:r>
          </a:p>
          <a:p>
            <a:r>
              <a:rPr lang="de-DE" dirty="0"/>
              <a:t>Förderung umweltfreundlicher Mobilität</a:t>
            </a:r>
          </a:p>
          <a:p>
            <a:pPr marL="0" indent="0">
              <a:buNone/>
            </a:pPr>
            <a:r>
              <a:rPr lang="de-DE" dirty="0"/>
              <a:t>Klare Kommunikation von Nachhaltigkeitsentscheidungen gegenüber den Besuchern</a:t>
            </a:r>
          </a:p>
          <a:p>
            <a:pPr marL="0" indent="0">
              <a:buNone/>
            </a:pPr>
            <a:r>
              <a:rPr lang="de-DE" dirty="0"/>
              <a:t>Dieser Fall zeigt, dass „grüne Kompetenzen“ nicht nur technischer Natur sind. Sie umfassen auch Kommunikation, Kundenberatung, Planung, Zusammenarbeit und verantwortungsvolle Entscheidungsfindung.</a:t>
            </a:r>
          </a:p>
        </p:txBody>
      </p:sp>
    </p:spTree>
    <p:extLst>
      <p:ext uri="{BB962C8B-B14F-4D97-AF65-F5344CB8AC3E}">
        <p14:creationId xmlns:p14="http://schemas.microsoft.com/office/powerpoint/2010/main" val="11869393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80C4E-FA88-DA1B-3E72-47A1866B96B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4EEF581-4308-9161-8171-A51889E3883E}"/>
              </a:ext>
            </a:extLst>
          </p:cNvPr>
          <p:cNvSpPr>
            <a:spLocks noGrp="1"/>
          </p:cNvSpPr>
          <p:nvPr>
            <p:ph type="title"/>
          </p:nvPr>
        </p:nvSpPr>
        <p:spPr>
          <a:xfrm>
            <a:off x="399369" y="788988"/>
            <a:ext cx="11393262" cy="1039812"/>
          </a:xfrm>
        </p:spPr>
        <p:txBody>
          <a:bodyPr>
            <a:normAutofit/>
          </a:bodyPr>
          <a:lstStyle/>
          <a:p>
            <a:r>
              <a:rPr lang="de-DE" dirty="0">
                <a:solidFill>
                  <a:srgbClr val="255839"/>
                </a:solidFill>
              </a:rPr>
              <a:t>Relevante Aspekte für Modul 3</a:t>
            </a:r>
            <a:endParaRPr lang="el-GR" dirty="0">
              <a:solidFill>
                <a:srgbClr val="255839"/>
              </a:solidFill>
            </a:endParaRPr>
          </a:p>
        </p:txBody>
      </p:sp>
      <p:sp>
        <p:nvSpPr>
          <p:cNvPr id="7" name="Content Placeholder 6">
            <a:extLst>
              <a:ext uri="{FF2B5EF4-FFF2-40B4-BE49-F238E27FC236}">
                <a16:creationId xmlns:a16="http://schemas.microsoft.com/office/drawing/2014/main" id="{88F38094-15C6-3FAF-44BA-AD5466650D19}"/>
              </a:ext>
            </a:extLst>
          </p:cNvPr>
          <p:cNvSpPr>
            <a:spLocks noGrp="1"/>
          </p:cNvSpPr>
          <p:nvPr>
            <p:ph sz="quarter" idx="12"/>
          </p:nvPr>
        </p:nvSpPr>
        <p:spPr>
          <a:xfrm>
            <a:off x="399369" y="1600200"/>
            <a:ext cx="9313591" cy="5006417"/>
          </a:xfrm>
        </p:spPr>
        <p:txBody>
          <a:bodyPr>
            <a:normAutofit/>
          </a:bodyPr>
          <a:lstStyle/>
          <a:p>
            <a:pPr marL="0" indent="0">
              <a:buNone/>
            </a:pPr>
            <a:r>
              <a:rPr lang="de-DE" dirty="0"/>
              <a:t>Anhand dieses Fallbeispiels können Lehrende folgende Themen erörtern:</a:t>
            </a:r>
          </a:p>
          <a:p>
            <a:r>
              <a:rPr lang="de-DE" dirty="0"/>
              <a:t>wie sich Nachhaltigkeit auf Dienstleistungsberufe auswirkt</a:t>
            </a:r>
          </a:p>
          <a:p>
            <a:r>
              <a:rPr lang="de-DE" dirty="0"/>
              <a:t>warum „grüne“ Kompetenzen auch Kommunikations- und Entscheidungskompetenzen sind</a:t>
            </a:r>
          </a:p>
          <a:p>
            <a:r>
              <a:rPr lang="de-DE" dirty="0"/>
              <a:t>wie sich die Relevanz für den Arbeitsmarkt anhand von Beispielen aus dem Arbeitsalltag veranschaulichen lässt</a:t>
            </a:r>
          </a:p>
          <a:p>
            <a:r>
              <a:rPr lang="de-DE" dirty="0"/>
              <a:t>wie Lernende „grüne“ Berufe über technische Bereiche hinaus verstehen können</a:t>
            </a:r>
          </a:p>
          <a:p>
            <a:r>
              <a:rPr lang="de-DE" dirty="0"/>
              <a:t>wie der lokale Kontext, die Kunden und die Bedürfnisse der Gemeinschaft die Nachhaltigkeitspraxis beeinflussen</a:t>
            </a:r>
          </a:p>
          <a:p>
            <a:pPr marL="0" indent="0">
              <a:buNone/>
            </a:pPr>
            <a:endParaRPr lang="de-DE" dirty="0"/>
          </a:p>
        </p:txBody>
      </p:sp>
    </p:spTree>
    <p:extLst>
      <p:ext uri="{BB962C8B-B14F-4D97-AF65-F5344CB8AC3E}">
        <p14:creationId xmlns:p14="http://schemas.microsoft.com/office/powerpoint/2010/main" val="40159222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D1641-1EDC-7F05-7D6E-EA70184CFDA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D61D18A-80FC-58DD-288E-028E6432688C}"/>
              </a:ext>
            </a:extLst>
          </p:cNvPr>
          <p:cNvSpPr>
            <a:spLocks noGrp="1"/>
          </p:cNvSpPr>
          <p:nvPr>
            <p:ph type="title"/>
          </p:nvPr>
        </p:nvSpPr>
        <p:spPr>
          <a:xfrm>
            <a:off x="399369" y="788988"/>
            <a:ext cx="11393262" cy="1039812"/>
          </a:xfrm>
        </p:spPr>
        <p:txBody>
          <a:bodyPr>
            <a:normAutofit fontScale="90000"/>
          </a:bodyPr>
          <a:lstStyle/>
          <a:p>
            <a:r>
              <a:rPr lang="de-DE" dirty="0">
                <a:solidFill>
                  <a:srgbClr val="255839"/>
                </a:solidFill>
              </a:rPr>
              <a:t>Fallstudie: Nachhaltiger Tourismus und lokale Dienstleistungen</a:t>
            </a:r>
            <a:endParaRPr lang="el-GR" dirty="0">
              <a:solidFill>
                <a:srgbClr val="255839"/>
              </a:solidFill>
            </a:endParaRPr>
          </a:p>
        </p:txBody>
      </p:sp>
      <p:sp>
        <p:nvSpPr>
          <p:cNvPr id="7" name="Content Placeholder 6">
            <a:extLst>
              <a:ext uri="{FF2B5EF4-FFF2-40B4-BE49-F238E27FC236}">
                <a16:creationId xmlns:a16="http://schemas.microsoft.com/office/drawing/2014/main" id="{7A754A3F-39C4-BACD-EB5E-CAA56F223F34}"/>
              </a:ext>
            </a:extLst>
          </p:cNvPr>
          <p:cNvSpPr>
            <a:spLocks noGrp="1"/>
          </p:cNvSpPr>
          <p:nvPr>
            <p:ph sz="quarter" idx="12"/>
          </p:nvPr>
        </p:nvSpPr>
        <p:spPr>
          <a:xfrm>
            <a:off x="399369" y="2086708"/>
            <a:ext cx="9313591" cy="4519909"/>
          </a:xfrm>
        </p:spPr>
        <p:txBody>
          <a:bodyPr>
            <a:normAutofit/>
          </a:bodyPr>
          <a:lstStyle/>
          <a:p>
            <a:r>
              <a:rPr lang="de-DE" b="1" dirty="0"/>
              <a:t>Frage 1: </a:t>
            </a:r>
            <a:br>
              <a:rPr lang="de-DE" dirty="0"/>
            </a:br>
            <a:r>
              <a:rPr lang="de-DE" dirty="0"/>
              <a:t>Welche „grünen“ Kompetenzen benötigen die Beschäftigten in diesem Beispiel? Nennen Sie mindestens eine übergreifende und eine berufsspezifische Kompetenz.</a:t>
            </a:r>
          </a:p>
          <a:p>
            <a:endParaRPr lang="de-DE" dirty="0"/>
          </a:p>
          <a:p>
            <a:r>
              <a:rPr lang="de-DE" b="1" dirty="0"/>
              <a:t>Frage 2: </a:t>
            </a:r>
            <a:br>
              <a:rPr lang="de-DE" dirty="0"/>
            </a:br>
            <a:r>
              <a:rPr lang="de-DE" dirty="0"/>
              <a:t>Wie könnte ein Berufsbildungslehrender diesen Fall in eine Lernaktivität umsetzen?</a:t>
            </a:r>
          </a:p>
          <a:p>
            <a:endParaRPr lang="de-DE" dirty="0"/>
          </a:p>
          <a:p>
            <a:r>
              <a:rPr lang="de-DE" b="1" dirty="0"/>
              <a:t>Frage 3: </a:t>
            </a:r>
            <a:br>
              <a:rPr lang="de-DE" dirty="0"/>
            </a:br>
            <a:r>
              <a:rPr lang="de-DE" dirty="0"/>
              <a:t>Wie könnte dieser Fall für einen anderen Sektor angepasst werden, beispielsweise für den Einzelhandel, die Gastronomie, die Verwaltung oder das Transportwesen?</a:t>
            </a:r>
          </a:p>
        </p:txBody>
      </p:sp>
    </p:spTree>
    <p:extLst>
      <p:ext uri="{BB962C8B-B14F-4D97-AF65-F5344CB8AC3E}">
        <p14:creationId xmlns:p14="http://schemas.microsoft.com/office/powerpoint/2010/main" val="32112325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5BA72-1060-3AD5-7B19-759E36B9BB1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D20F9A6-5E25-DFAF-54B5-98628397E002}"/>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Reflexionsaufgabe</a:t>
            </a:r>
            <a:r>
              <a:rPr lang="en-US" dirty="0">
                <a:solidFill>
                  <a:srgbClr val="255839"/>
                </a:solidFill>
              </a:rPr>
              <a:t> für die </a:t>
            </a:r>
            <a:r>
              <a:rPr lang="en-US" dirty="0" err="1">
                <a:solidFill>
                  <a:srgbClr val="255839"/>
                </a:solidFill>
              </a:rPr>
              <a:t>Lehrenden</a:t>
            </a:r>
            <a:endParaRPr lang="el-GR" dirty="0">
              <a:solidFill>
                <a:srgbClr val="255839"/>
              </a:solidFill>
            </a:endParaRPr>
          </a:p>
        </p:txBody>
      </p:sp>
      <p:sp>
        <p:nvSpPr>
          <p:cNvPr id="7" name="Content Placeholder 6">
            <a:extLst>
              <a:ext uri="{FF2B5EF4-FFF2-40B4-BE49-F238E27FC236}">
                <a16:creationId xmlns:a16="http://schemas.microsoft.com/office/drawing/2014/main" id="{D3D08479-5F36-2293-EAE9-BE2CDCE3315E}"/>
              </a:ext>
            </a:extLst>
          </p:cNvPr>
          <p:cNvSpPr>
            <a:spLocks noGrp="1"/>
          </p:cNvSpPr>
          <p:nvPr>
            <p:ph sz="quarter" idx="12"/>
          </p:nvPr>
        </p:nvSpPr>
        <p:spPr>
          <a:xfrm>
            <a:off x="399369" y="1449388"/>
            <a:ext cx="9313591" cy="5157229"/>
          </a:xfrm>
        </p:spPr>
        <p:txBody>
          <a:bodyPr/>
          <a:lstStyle/>
          <a:p>
            <a:pPr marL="0" indent="0">
              <a:buNone/>
            </a:pPr>
            <a:r>
              <a:rPr lang="en-US" b="1" dirty="0" err="1"/>
              <a:t>Arbeitsblatt</a:t>
            </a:r>
            <a:r>
              <a:rPr lang="en-US" b="1" dirty="0"/>
              <a:t> 6:</a:t>
            </a:r>
            <a:br>
              <a:rPr lang="en-US" dirty="0"/>
            </a:br>
            <a:r>
              <a:rPr lang="en-US" dirty="0" err="1"/>
              <a:t>Reflexion</a:t>
            </a:r>
            <a:r>
              <a:rPr lang="en-US" dirty="0"/>
              <a:t> und </a:t>
            </a:r>
            <a:r>
              <a:rPr lang="en-US" dirty="0" err="1"/>
              <a:t>nächste</a:t>
            </a:r>
            <a:r>
              <a:rPr lang="en-US" dirty="0"/>
              <a:t> </a:t>
            </a:r>
            <a:r>
              <a:rPr lang="en-US" dirty="0" err="1"/>
              <a:t>Schritte</a:t>
            </a:r>
            <a:endParaRPr lang="hr-HR" dirty="0"/>
          </a:p>
          <a:p>
            <a:pPr marL="0" indent="0">
              <a:buNone/>
            </a:pPr>
            <a:endParaRPr lang="hr-HR" dirty="0"/>
          </a:p>
          <a:p>
            <a:pPr marL="0" indent="0">
              <a:buNone/>
            </a:pPr>
            <a:r>
              <a:rPr lang="de-DE" dirty="0"/>
              <a:t>Führen Sie die Reflexion individuell durch:</a:t>
            </a:r>
          </a:p>
          <a:p>
            <a:r>
              <a:rPr lang="de-DE" dirty="0"/>
              <a:t>Ein Konzept, das ich nun klarer erklären kann, ist… </a:t>
            </a:r>
          </a:p>
          <a:p>
            <a:r>
              <a:rPr lang="de-DE" dirty="0"/>
              <a:t>Eine „grüne“ Kompetenz, die für meine Lernenden relevant ist, ist… </a:t>
            </a:r>
          </a:p>
          <a:p>
            <a:r>
              <a:rPr lang="de-DE" dirty="0"/>
              <a:t>Ein Beispiel aus dem Arbeitsmarkt, das ich verwenden kann, ist… </a:t>
            </a:r>
          </a:p>
          <a:p>
            <a:r>
              <a:rPr lang="de-DE" dirty="0"/>
              <a:t>Eine Aktivität, die ich an meinen Kontext anpassen könnte, ist… </a:t>
            </a:r>
          </a:p>
          <a:p>
            <a:r>
              <a:rPr lang="de-DE" dirty="0"/>
              <a:t>Eine Frage oder ein Unterstützungsbedarf, den ich noch habe, ist… </a:t>
            </a:r>
          </a:p>
          <a:p>
            <a:pPr marL="0" indent="0">
              <a:buNone/>
            </a:pPr>
            <a:r>
              <a:rPr lang="de-DE" b="1" dirty="0"/>
              <a:t>Zeitaufwand</a:t>
            </a:r>
            <a:r>
              <a:rPr lang="de-DE" dirty="0"/>
              <a:t>: 8–10 Minuten  </a:t>
            </a:r>
            <a:br>
              <a:rPr lang="de-DE" dirty="0"/>
            </a:br>
            <a:r>
              <a:rPr lang="de-DE" b="1" dirty="0"/>
              <a:t>Ergebnis</a:t>
            </a:r>
            <a:r>
              <a:rPr lang="de-DE" dirty="0"/>
              <a:t>: persönliche Reflexionsnotiz</a:t>
            </a:r>
          </a:p>
          <a:p>
            <a:pPr marL="0" indent="0">
              <a:buNone/>
            </a:pPr>
            <a:endParaRPr lang="de-DE" dirty="0"/>
          </a:p>
          <a:p>
            <a:pPr marL="0" indent="0">
              <a:buNone/>
            </a:pPr>
            <a:endParaRPr lang="en-US" dirty="0"/>
          </a:p>
        </p:txBody>
      </p:sp>
    </p:spTree>
    <p:extLst>
      <p:ext uri="{BB962C8B-B14F-4D97-AF65-F5344CB8AC3E}">
        <p14:creationId xmlns:p14="http://schemas.microsoft.com/office/powerpoint/2010/main" val="6867581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4FFA1-180D-11FA-FBAC-08F00402EC6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FC82C00-8A4E-1BFB-122A-52B898878EBD}"/>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Gruppenreflexionsübung</a:t>
            </a:r>
            <a:endParaRPr lang="el-GR" dirty="0">
              <a:solidFill>
                <a:srgbClr val="255839"/>
              </a:solidFill>
            </a:endParaRPr>
          </a:p>
        </p:txBody>
      </p:sp>
      <p:sp>
        <p:nvSpPr>
          <p:cNvPr id="7" name="Content Placeholder 6">
            <a:extLst>
              <a:ext uri="{FF2B5EF4-FFF2-40B4-BE49-F238E27FC236}">
                <a16:creationId xmlns:a16="http://schemas.microsoft.com/office/drawing/2014/main" id="{322BE918-993E-522B-1E1E-EACE4D2BC304}"/>
              </a:ext>
            </a:extLst>
          </p:cNvPr>
          <p:cNvSpPr>
            <a:spLocks noGrp="1"/>
          </p:cNvSpPr>
          <p:nvPr>
            <p:ph sz="quarter" idx="12"/>
          </p:nvPr>
        </p:nvSpPr>
        <p:spPr>
          <a:xfrm>
            <a:off x="399369" y="1449388"/>
            <a:ext cx="9313591" cy="5157229"/>
          </a:xfrm>
        </p:spPr>
        <p:txBody>
          <a:bodyPr/>
          <a:lstStyle/>
          <a:p>
            <a:pPr marL="0" indent="0">
              <a:buNone/>
            </a:pPr>
            <a:r>
              <a:rPr lang="de-DE" b="1" dirty="0"/>
              <a:t>Von der individuellen Reflexion zum praktischen Transfer</a:t>
            </a:r>
          </a:p>
          <a:p>
            <a:pPr marL="0" indent="0">
              <a:buNone/>
            </a:pPr>
            <a:r>
              <a:rPr lang="de-DE" dirty="0"/>
              <a:t>In Dreiergruppen:</a:t>
            </a:r>
          </a:p>
          <a:p>
            <a:r>
              <a:rPr lang="de-DE" dirty="0"/>
              <a:t>Jeder Teilnehmer stellt ein Beispiel aus Arbeitsblatt 6 vor. </a:t>
            </a:r>
          </a:p>
          <a:p>
            <a:r>
              <a:rPr lang="de-DE" dirty="0"/>
              <a:t>Die Gruppe ermittelt eine gemeinsame Chance. </a:t>
            </a:r>
          </a:p>
          <a:p>
            <a:r>
              <a:rPr lang="de-DE" dirty="0"/>
              <a:t>Die Gruppe ermittelt eine gemeinsame Herausforderung. </a:t>
            </a:r>
          </a:p>
          <a:p>
            <a:r>
              <a:rPr lang="de-DE" dirty="0"/>
              <a:t>Die Gruppe wählt eine praktische Umsetzungsidee aus, die sie im Plenum vorstellt. </a:t>
            </a:r>
          </a:p>
          <a:p>
            <a:pPr marL="0" indent="0">
              <a:buNone/>
            </a:pPr>
            <a:r>
              <a:rPr lang="de-DE" b="1" dirty="0"/>
              <a:t>Ergebnis</a:t>
            </a:r>
            <a:r>
              <a:rPr lang="de-DE" dirty="0"/>
              <a:t>: eine praktische Umsetzungsidee pro Gruppe</a:t>
            </a:r>
          </a:p>
        </p:txBody>
      </p:sp>
    </p:spTree>
    <p:extLst>
      <p:ext uri="{BB962C8B-B14F-4D97-AF65-F5344CB8AC3E}">
        <p14:creationId xmlns:p14="http://schemas.microsoft.com/office/powerpoint/2010/main" val="20724046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8C2BA-38FD-3556-6C2C-87961846023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7BBF2B9-0122-5F48-1D82-3D37760136D6}"/>
              </a:ext>
            </a:extLst>
          </p:cNvPr>
          <p:cNvSpPr>
            <a:spLocks noGrp="1"/>
          </p:cNvSpPr>
          <p:nvPr>
            <p:ph type="body" sz="quarter" idx="10"/>
          </p:nvPr>
        </p:nvSpPr>
        <p:spPr>
          <a:xfrm>
            <a:off x="399370" y="1449388"/>
            <a:ext cx="6371016" cy="500784"/>
          </a:xfrm>
        </p:spPr>
        <p:txBody>
          <a:bodyPr>
            <a:normAutofit fontScale="92500" lnSpcReduction="20000"/>
          </a:bodyPr>
          <a:lstStyle/>
          <a:p>
            <a:r>
              <a:rPr lang="de-DE" dirty="0"/>
              <a:t>Verbindung von ESE-Inhalten mit einem „grünen“ Beruf oder einer „grünen“ Qualifikation</a:t>
            </a:r>
          </a:p>
        </p:txBody>
      </p:sp>
      <p:sp>
        <p:nvSpPr>
          <p:cNvPr id="3" name="Content Placeholder 2">
            <a:extLst>
              <a:ext uri="{FF2B5EF4-FFF2-40B4-BE49-F238E27FC236}">
                <a16:creationId xmlns:a16="http://schemas.microsoft.com/office/drawing/2014/main" id="{00F19EBB-D001-EA6F-9518-C9C9DC73AAF3}"/>
              </a:ext>
            </a:extLst>
          </p:cNvPr>
          <p:cNvSpPr>
            <a:spLocks noGrp="1"/>
          </p:cNvSpPr>
          <p:nvPr>
            <p:ph sz="quarter" idx="12"/>
          </p:nvPr>
        </p:nvSpPr>
        <p:spPr>
          <a:xfrm>
            <a:off x="399370" y="2177491"/>
            <a:ext cx="6216583" cy="4429126"/>
          </a:xfrm>
        </p:spPr>
        <p:txBody>
          <a:bodyPr>
            <a:normAutofit fontScale="92500" lnSpcReduction="10000"/>
          </a:bodyPr>
          <a:lstStyle/>
          <a:p>
            <a:pPr marL="0" indent="0">
              <a:buNone/>
            </a:pPr>
            <a:r>
              <a:rPr lang="en-US" b="1" dirty="0"/>
              <a:t>Dauer:</a:t>
            </a:r>
            <a:r>
              <a:rPr lang="en-US" dirty="0"/>
              <a:t> 1 </a:t>
            </a:r>
            <a:r>
              <a:rPr lang="en-US" dirty="0" err="1"/>
              <a:t>Stunde</a:t>
            </a:r>
            <a:endParaRPr lang="en-US" dirty="0"/>
          </a:p>
          <a:p>
            <a:pPr marL="0" indent="0">
              <a:buNone/>
            </a:pPr>
            <a:endParaRPr lang="en-US" dirty="0"/>
          </a:p>
          <a:p>
            <a:pPr marL="0" indent="0">
              <a:buNone/>
            </a:pPr>
            <a:r>
              <a:rPr lang="en-US" dirty="0" err="1"/>
              <a:t>Teilnehmende</a:t>
            </a:r>
            <a:r>
              <a:rPr lang="en-US" dirty="0"/>
              <a:t> </a:t>
            </a:r>
            <a:r>
              <a:rPr lang="en-US" dirty="0" err="1"/>
              <a:t>werden</a:t>
            </a:r>
            <a:r>
              <a:rPr lang="en-US" dirty="0"/>
              <a:t>:</a:t>
            </a:r>
          </a:p>
          <a:p>
            <a:r>
              <a:rPr lang="de-DE" dirty="0"/>
              <a:t>Wählen Sie einen Beruf, eine grüne Kompetenz oder einen Arbeitsmarkttrend im Bereich Nachhaltigkeit aus, der für den nationalen, regionalen oder branchenspezifischen Kontext relevant ist.</a:t>
            </a:r>
          </a:p>
          <a:p>
            <a:r>
              <a:rPr lang="de-DE" dirty="0"/>
              <a:t>Ermitteln Sie, mit welchem Thema oder welcher Aktivität des ESE-Lehrplans dieser zusammenhängt.</a:t>
            </a:r>
          </a:p>
          <a:p>
            <a:r>
              <a:rPr lang="de-DE" dirty="0"/>
              <a:t>Erstellen Sie eine kurze Unterrichts- oder Beratungsanleitung, in der Sie erläutern, wie das Beispiel bei Lernenden in der beruflichen Bildung eingesetzt werden könnte.</a:t>
            </a:r>
          </a:p>
          <a:p>
            <a:pPr marL="0" indent="0">
              <a:buNone/>
            </a:pPr>
            <a:endParaRPr lang="en-US" dirty="0"/>
          </a:p>
          <a:p>
            <a:pPr marL="0" indent="0">
              <a:buNone/>
            </a:pPr>
            <a:r>
              <a:rPr lang="en-US" b="1" dirty="0" err="1"/>
              <a:t>Erwartetes</a:t>
            </a:r>
            <a:r>
              <a:rPr lang="en-US" b="1" dirty="0"/>
              <a:t> </a:t>
            </a:r>
            <a:r>
              <a:rPr lang="en-US" b="1" dirty="0" err="1"/>
              <a:t>Ergebnis</a:t>
            </a:r>
            <a:r>
              <a:rPr lang="en-US" b="1" dirty="0"/>
              <a:t>:</a:t>
            </a:r>
            <a:r>
              <a:rPr lang="en-US" dirty="0"/>
              <a:t> </a:t>
            </a:r>
            <a:r>
              <a:rPr lang="hr-HR" dirty="0"/>
              <a:t>Unterrichtsanleitung zu „Green Skills“</a:t>
            </a:r>
            <a:endParaRPr lang="en-US" dirty="0"/>
          </a:p>
        </p:txBody>
      </p:sp>
      <p:sp>
        <p:nvSpPr>
          <p:cNvPr id="4" name="Title 3">
            <a:extLst>
              <a:ext uri="{FF2B5EF4-FFF2-40B4-BE49-F238E27FC236}">
                <a16:creationId xmlns:a16="http://schemas.microsoft.com/office/drawing/2014/main" id="{91C2DA19-9BC1-D765-232C-8C4ED6F59424}"/>
              </a:ext>
            </a:extLst>
          </p:cNvPr>
          <p:cNvSpPr>
            <a:spLocks noGrp="1"/>
          </p:cNvSpPr>
          <p:nvPr>
            <p:ph type="title"/>
          </p:nvPr>
        </p:nvSpPr>
        <p:spPr>
          <a:xfrm>
            <a:off x="677334" y="609600"/>
            <a:ext cx="8596668" cy="839788"/>
          </a:xfrm>
        </p:spPr>
        <p:txBody>
          <a:bodyPr/>
          <a:lstStyle/>
          <a:p>
            <a:r>
              <a:rPr lang="hr-HR" dirty="0">
                <a:solidFill>
                  <a:srgbClr val="255839"/>
                </a:solidFill>
              </a:rPr>
              <a:t>Aufgabe zum selbstgesteuerten Lernen</a:t>
            </a:r>
          </a:p>
        </p:txBody>
      </p:sp>
      <p:sp>
        <p:nvSpPr>
          <p:cNvPr id="5" name="Rectangle: Rounded Corners 4">
            <a:extLst>
              <a:ext uri="{FF2B5EF4-FFF2-40B4-BE49-F238E27FC236}">
                <a16:creationId xmlns:a16="http://schemas.microsoft.com/office/drawing/2014/main" id="{5B675395-87DE-E727-3E5C-1F4E8ACC27BA}"/>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686D1903-B56E-0B6B-59A5-E83BC705FAA5}"/>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9563541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BDC4F-BD1C-6774-8B44-BD59DF5A359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458AA47-80AB-C12A-4F8D-CCD0B4ADC17A}"/>
              </a:ext>
            </a:extLst>
          </p:cNvPr>
          <p:cNvSpPr>
            <a:spLocks noGrp="1"/>
          </p:cNvSpPr>
          <p:nvPr>
            <p:ph type="title"/>
          </p:nvPr>
        </p:nvSpPr>
        <p:spPr>
          <a:xfrm>
            <a:off x="399369" y="788988"/>
            <a:ext cx="8596668" cy="660400"/>
          </a:xfrm>
        </p:spPr>
        <p:txBody>
          <a:bodyPr>
            <a:normAutofit fontScale="90000"/>
          </a:bodyPr>
          <a:lstStyle/>
          <a:p>
            <a:r>
              <a:rPr lang="de-DE" dirty="0">
                <a:solidFill>
                  <a:srgbClr val="255839"/>
                </a:solidFill>
              </a:rPr>
              <a:t>Verwendung von ESE-Materialien in diesem Modul</a:t>
            </a:r>
            <a:endParaRPr lang="el-GR" dirty="0">
              <a:solidFill>
                <a:srgbClr val="255839"/>
              </a:solidFill>
            </a:endParaRPr>
          </a:p>
        </p:txBody>
      </p:sp>
      <p:sp>
        <p:nvSpPr>
          <p:cNvPr id="7" name="Content Placeholder 6">
            <a:extLst>
              <a:ext uri="{FF2B5EF4-FFF2-40B4-BE49-F238E27FC236}">
                <a16:creationId xmlns:a16="http://schemas.microsoft.com/office/drawing/2014/main" id="{74FB7228-261D-1457-DA3B-7B346D4AD4A6}"/>
              </a:ext>
            </a:extLst>
          </p:cNvPr>
          <p:cNvSpPr>
            <a:spLocks noGrp="1"/>
          </p:cNvSpPr>
          <p:nvPr>
            <p:ph sz="quarter" idx="12"/>
          </p:nvPr>
        </p:nvSpPr>
        <p:spPr>
          <a:xfrm>
            <a:off x="399369" y="2194560"/>
            <a:ext cx="9313591" cy="4412057"/>
          </a:xfrm>
        </p:spPr>
        <p:txBody>
          <a:bodyPr>
            <a:normAutofit/>
          </a:bodyPr>
          <a:lstStyle/>
          <a:p>
            <a:pPr marL="0" indent="0">
              <a:buNone/>
            </a:pPr>
            <a:r>
              <a:rPr lang="de-DE" dirty="0"/>
              <a:t>In diesem Modul kommen folgende ESE-Materialien zum Einsatz:</a:t>
            </a:r>
          </a:p>
          <a:p>
            <a:r>
              <a:rPr lang="de-DE" dirty="0"/>
              <a:t>relevante ESE-Unterrichtspläne und Modulinhalte </a:t>
            </a:r>
          </a:p>
          <a:p>
            <a:r>
              <a:rPr lang="de-DE" dirty="0"/>
              <a:t>Arbeitsblätter und Vorlagen für Aktivitäten </a:t>
            </a:r>
          </a:p>
          <a:p>
            <a:r>
              <a:rPr lang="de-DE" dirty="0"/>
              <a:t>Formate für selbstgesteuertes Lernen </a:t>
            </a:r>
          </a:p>
          <a:p>
            <a:r>
              <a:rPr lang="de-DE" dirty="0"/>
              <a:t>Leitfaden zum Trainer-Portfolio </a:t>
            </a:r>
          </a:p>
          <a:p>
            <a:r>
              <a:rPr lang="de-DE" dirty="0"/>
              <a:t>Fallbeispiele und Diskussionsanregungen </a:t>
            </a:r>
          </a:p>
          <a:p>
            <a:pPr marL="0" indent="0">
              <a:buNone/>
            </a:pPr>
            <a:endParaRPr lang="de-DE" dirty="0"/>
          </a:p>
          <a:p>
            <a:pPr marL="0" indent="0">
              <a:buNone/>
            </a:pPr>
            <a:r>
              <a:rPr lang="de-DE" dirty="0"/>
              <a:t>Diese Materialien dienen dazu, Nachhaltigkeitskonzepte mit Beispielen aus der grünen Wirtschaft, der Relevanz für den Arbeitsmarkt und der </a:t>
            </a:r>
            <a:r>
              <a:rPr lang="de-DE" dirty="0" err="1"/>
              <a:t>Lernendenbegleitung</a:t>
            </a:r>
            <a:r>
              <a:rPr lang="de-DE" dirty="0"/>
              <a:t> zu verknüpfen.</a:t>
            </a:r>
          </a:p>
        </p:txBody>
      </p:sp>
    </p:spTree>
    <p:extLst>
      <p:ext uri="{BB962C8B-B14F-4D97-AF65-F5344CB8AC3E}">
        <p14:creationId xmlns:p14="http://schemas.microsoft.com/office/powerpoint/2010/main" val="2900384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180DA-3776-BF7C-E757-11FB500D57F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FD1C7C7-0D5B-70A8-D02C-5C8B4164E3FC}"/>
              </a:ext>
            </a:extLst>
          </p:cNvPr>
          <p:cNvSpPr>
            <a:spLocks noGrp="1"/>
          </p:cNvSpPr>
          <p:nvPr>
            <p:ph type="title"/>
          </p:nvPr>
        </p:nvSpPr>
        <p:spPr>
          <a:xfrm>
            <a:off x="399369" y="788988"/>
            <a:ext cx="8596668" cy="660400"/>
          </a:xfrm>
        </p:spPr>
        <p:txBody>
          <a:bodyPr>
            <a:normAutofit/>
          </a:bodyPr>
          <a:lstStyle/>
          <a:p>
            <a:r>
              <a:rPr lang="de-DE" dirty="0">
                <a:solidFill>
                  <a:srgbClr val="255839"/>
                </a:solidFill>
              </a:rPr>
              <a:t>Praktische Übungen in diesem Modul</a:t>
            </a:r>
            <a:endParaRPr lang="el-GR" dirty="0">
              <a:solidFill>
                <a:srgbClr val="255839"/>
              </a:solidFill>
            </a:endParaRPr>
          </a:p>
        </p:txBody>
      </p:sp>
      <p:sp>
        <p:nvSpPr>
          <p:cNvPr id="7" name="Content Placeholder 6">
            <a:extLst>
              <a:ext uri="{FF2B5EF4-FFF2-40B4-BE49-F238E27FC236}">
                <a16:creationId xmlns:a16="http://schemas.microsoft.com/office/drawing/2014/main" id="{32DC6B58-B6E3-CA52-66EB-D79255537770}"/>
              </a:ext>
            </a:extLst>
          </p:cNvPr>
          <p:cNvSpPr>
            <a:spLocks noGrp="1"/>
          </p:cNvSpPr>
          <p:nvPr>
            <p:ph sz="quarter" idx="12"/>
          </p:nvPr>
        </p:nvSpPr>
        <p:spPr>
          <a:xfrm>
            <a:off x="399369" y="1449388"/>
            <a:ext cx="9313591" cy="5157229"/>
          </a:xfrm>
        </p:spPr>
        <p:txBody>
          <a:bodyPr/>
          <a:lstStyle/>
          <a:p>
            <a:pPr marL="0" indent="0">
              <a:buNone/>
            </a:pPr>
            <a:r>
              <a:rPr lang="de-DE" dirty="0"/>
              <a:t>Die Teilnehmenden führen während des gesamten Moduls praktische Übungen durch:</a:t>
            </a:r>
          </a:p>
          <a:p>
            <a:r>
              <a:rPr lang="de-DE" dirty="0"/>
              <a:t>Arbeitsblatt 1: Grüne Wirtschaft in meinem Berufsbildungskontext </a:t>
            </a:r>
          </a:p>
          <a:p>
            <a:r>
              <a:rPr lang="de-DE" dirty="0"/>
              <a:t>Arbeitsblatt 2: Wandel hin zur grünen Wirtschaft in einem Berufsbildungsbereich </a:t>
            </a:r>
          </a:p>
          <a:p>
            <a:r>
              <a:rPr lang="de-DE" dirty="0"/>
              <a:t>Arbeitsblatt 3: Zuordnung grüner Kompetenzen zu Berufen </a:t>
            </a:r>
          </a:p>
          <a:p>
            <a:r>
              <a:rPr lang="de-DE" dirty="0"/>
              <a:t>Arbeitsblatt 4: Vom Arbeitsmarktsignal zum Lernbeispiel </a:t>
            </a:r>
          </a:p>
          <a:p>
            <a:r>
              <a:rPr lang="de-DE" dirty="0"/>
              <a:t>Arbeitsblatt 5: Fallstudienanalyse </a:t>
            </a:r>
          </a:p>
          <a:p>
            <a:r>
              <a:rPr lang="de-DE" dirty="0"/>
              <a:t>Arbeitsblatt 6: Reflexion und nächste Schritte </a:t>
            </a:r>
          </a:p>
          <a:p>
            <a:pPr marL="0" indent="0">
              <a:buNone/>
            </a:pPr>
            <a:endParaRPr lang="de-DE" dirty="0"/>
          </a:p>
          <a:p>
            <a:pPr marL="0" indent="0">
              <a:buNone/>
            </a:pPr>
            <a:r>
              <a:rPr lang="de-DE" dirty="0"/>
              <a:t>Arbeitsformen: einzeln, zu zweit oder in Gruppen, je nach Aufgabe</a:t>
            </a:r>
          </a:p>
        </p:txBody>
      </p:sp>
    </p:spTree>
    <p:extLst>
      <p:ext uri="{BB962C8B-B14F-4D97-AF65-F5344CB8AC3E}">
        <p14:creationId xmlns:p14="http://schemas.microsoft.com/office/powerpoint/2010/main" val="1956525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2A3FE-F75C-033E-FB5B-C636B996F78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E051CB6-4F06-35F2-D746-3DC13B771E3B}"/>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Ergebnisse</a:t>
            </a:r>
            <a:r>
              <a:rPr lang="en-US" dirty="0">
                <a:solidFill>
                  <a:srgbClr val="255839"/>
                </a:solidFill>
              </a:rPr>
              <a:t> der </a:t>
            </a:r>
            <a:r>
              <a:rPr lang="en-US" dirty="0" err="1">
                <a:solidFill>
                  <a:srgbClr val="255839"/>
                </a:solidFill>
              </a:rPr>
              <a:t>praktischen</a:t>
            </a:r>
            <a:r>
              <a:rPr lang="en-US" dirty="0">
                <a:solidFill>
                  <a:srgbClr val="255839"/>
                </a:solidFill>
              </a:rPr>
              <a:t> </a:t>
            </a:r>
            <a:r>
              <a:rPr lang="en-US" dirty="0" err="1">
                <a:solidFill>
                  <a:srgbClr val="255839"/>
                </a:solidFill>
              </a:rPr>
              <a:t>Aktivitäten</a:t>
            </a:r>
            <a:endParaRPr lang="el-GR" dirty="0">
              <a:solidFill>
                <a:srgbClr val="255839"/>
              </a:solidFill>
            </a:endParaRPr>
          </a:p>
        </p:txBody>
      </p:sp>
      <p:sp>
        <p:nvSpPr>
          <p:cNvPr id="7" name="Content Placeholder 6">
            <a:extLst>
              <a:ext uri="{FF2B5EF4-FFF2-40B4-BE49-F238E27FC236}">
                <a16:creationId xmlns:a16="http://schemas.microsoft.com/office/drawing/2014/main" id="{903DED18-6ED1-D249-E510-1C310252C493}"/>
              </a:ext>
            </a:extLst>
          </p:cNvPr>
          <p:cNvSpPr>
            <a:spLocks noGrp="1"/>
          </p:cNvSpPr>
          <p:nvPr>
            <p:ph sz="quarter" idx="12"/>
          </p:nvPr>
        </p:nvSpPr>
        <p:spPr>
          <a:xfrm>
            <a:off x="399369" y="1449388"/>
            <a:ext cx="9313591" cy="5157229"/>
          </a:xfrm>
        </p:spPr>
        <p:txBody>
          <a:bodyPr/>
          <a:lstStyle/>
          <a:p>
            <a:pPr marL="0" indent="0">
              <a:buNone/>
            </a:pPr>
            <a:r>
              <a:rPr lang="de-DE" dirty="0"/>
              <a:t>Am Ende dieses Moduls sollten die Teilnehmenden Folgendes vorweisen können:</a:t>
            </a:r>
          </a:p>
          <a:p>
            <a:r>
              <a:rPr lang="de-DE" dirty="0"/>
              <a:t>persönliche Reflexion über die Relevanz der grünen Wirtschaft </a:t>
            </a:r>
          </a:p>
          <a:p>
            <a:r>
              <a:rPr lang="de-DE" dirty="0"/>
              <a:t>sektorspezifische Bestandsaufnahme zur grünen Wirtschaft </a:t>
            </a:r>
          </a:p>
          <a:p>
            <a:r>
              <a:rPr lang="de-DE" dirty="0"/>
              <a:t>Zuordnung von grünen Kompetenzen zu Berufen </a:t>
            </a:r>
          </a:p>
          <a:p>
            <a:r>
              <a:rPr lang="de-DE" dirty="0"/>
              <a:t>Umsetzung eines Arbeitsmarktsignals in ein Unterrichtsbeispiel </a:t>
            </a:r>
          </a:p>
          <a:p>
            <a:r>
              <a:rPr lang="de-DE" dirty="0"/>
              <a:t>Analyse einer Fallstudie </a:t>
            </a:r>
          </a:p>
          <a:p>
            <a:r>
              <a:rPr lang="de-DE" dirty="0"/>
              <a:t>Unterrichtshinweise zu grünen Kompetenzen für SDL </a:t>
            </a:r>
          </a:p>
          <a:p>
            <a:pPr marL="0" indent="0">
              <a:buNone/>
            </a:pPr>
            <a:endParaRPr lang="de-DE" dirty="0"/>
          </a:p>
          <a:p>
            <a:pPr marL="0" indent="0">
              <a:buNone/>
            </a:pPr>
            <a:r>
              <a:rPr lang="de-DE" dirty="0"/>
              <a:t>Diese Ergebnisse können in das Trainerportfolio einfließen.</a:t>
            </a:r>
          </a:p>
        </p:txBody>
      </p:sp>
    </p:spTree>
    <p:extLst>
      <p:ext uri="{BB962C8B-B14F-4D97-AF65-F5344CB8AC3E}">
        <p14:creationId xmlns:p14="http://schemas.microsoft.com/office/powerpoint/2010/main" val="6216153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73E60-A5D3-FD46-EBED-4E622129EDB0}"/>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92D6E2CF-1F0F-EE57-0AE4-251E83D7C0A0}"/>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C2A5D72-DDD2-4507-D76A-D056FED57204}"/>
              </a:ext>
            </a:extLst>
          </p:cNvPr>
          <p:cNvSpPr>
            <a:spLocks noGrp="1"/>
          </p:cNvSpPr>
          <p:nvPr>
            <p:ph type="title"/>
          </p:nvPr>
        </p:nvSpPr>
        <p:spPr>
          <a:xfrm>
            <a:off x="645765" y="1022669"/>
            <a:ext cx="8596668" cy="1320800"/>
          </a:xfrm>
        </p:spPr>
        <p:txBody>
          <a:bodyPr/>
          <a:lstStyle/>
          <a:p>
            <a:r>
              <a:rPr lang="hr-HR" dirty="0">
                <a:solidFill>
                  <a:srgbClr val="255839"/>
                </a:solidFill>
              </a:rPr>
              <a:t>Trainer</a:t>
            </a:r>
            <a:r>
              <a:rPr lang="de-DE" dirty="0">
                <a:solidFill>
                  <a:srgbClr val="255839"/>
                </a:solidFill>
              </a:rPr>
              <a:t>-</a:t>
            </a:r>
            <a:r>
              <a:rPr lang="hr-HR" dirty="0">
                <a:solidFill>
                  <a:srgbClr val="255839"/>
                </a:solidFill>
              </a:rPr>
              <a:t>Portfolio</a:t>
            </a:r>
            <a:endParaRPr lang="el-GR" dirty="0">
              <a:solidFill>
                <a:srgbClr val="255839"/>
              </a:solidFill>
            </a:endParaRPr>
          </a:p>
        </p:txBody>
      </p:sp>
      <p:sp>
        <p:nvSpPr>
          <p:cNvPr id="7" name="Content Placeholder 6">
            <a:extLst>
              <a:ext uri="{FF2B5EF4-FFF2-40B4-BE49-F238E27FC236}">
                <a16:creationId xmlns:a16="http://schemas.microsoft.com/office/drawing/2014/main" id="{7F764720-6AE9-98FE-5417-0DB8CCA84769}"/>
              </a:ext>
            </a:extLst>
          </p:cNvPr>
          <p:cNvSpPr>
            <a:spLocks noGrp="1"/>
          </p:cNvSpPr>
          <p:nvPr>
            <p:ph sz="quarter" idx="12"/>
          </p:nvPr>
        </p:nvSpPr>
        <p:spPr>
          <a:xfrm>
            <a:off x="645765" y="2066412"/>
            <a:ext cx="5792984" cy="4156588"/>
          </a:xfrm>
        </p:spPr>
        <p:txBody>
          <a:bodyPr>
            <a:normAutofit/>
          </a:bodyPr>
          <a:lstStyle/>
          <a:p>
            <a:pPr marL="0" indent="0">
              <a:buNone/>
            </a:pPr>
            <a:r>
              <a:rPr lang="de-DE" dirty="0"/>
              <a:t>Dieses Modul leistet einen Beitrag zum Trainer-Portfolio durch:</a:t>
            </a:r>
          </a:p>
          <a:p>
            <a:r>
              <a:rPr lang="de-DE" dirty="0"/>
              <a:t>Unterrichtshinweise zu „Green Skills“ </a:t>
            </a:r>
          </a:p>
          <a:p>
            <a:r>
              <a:rPr lang="de-DE" dirty="0"/>
              <a:t>Beispiele aus der Branche oder dem Berufsfeld </a:t>
            </a:r>
          </a:p>
          <a:p>
            <a:r>
              <a:rPr lang="de-DE" dirty="0"/>
              <a:t>Erläuterung der Arbeitsmarktrelevanz </a:t>
            </a:r>
          </a:p>
          <a:p>
            <a:r>
              <a:rPr lang="de-DE" dirty="0"/>
              <a:t>Anregungen zur </a:t>
            </a:r>
            <a:r>
              <a:rPr lang="de-DE" dirty="0" err="1"/>
              <a:t>Lernendenberatung</a:t>
            </a:r>
            <a:r>
              <a:rPr lang="de-DE" dirty="0"/>
              <a:t> </a:t>
            </a:r>
          </a:p>
          <a:p>
            <a:r>
              <a:rPr lang="de-DE" dirty="0"/>
              <a:t>Reflexion zur lokalen Anpassung </a:t>
            </a:r>
          </a:p>
          <a:p>
            <a:pPr marL="0" indent="0">
              <a:buNone/>
            </a:pPr>
            <a:r>
              <a:rPr lang="de-DE" dirty="0"/>
              <a:t>Das Ergebnis des Portfolios zeigt, dass die Teilnehmenden Inhalte der ESE mit „Green Skills“, der Arbeitsmarktrelevanz und dem Lernfortschritt der Lernenden verknüpfen können.</a:t>
            </a:r>
          </a:p>
        </p:txBody>
      </p:sp>
      <p:pic>
        <p:nvPicPr>
          <p:cNvPr id="2" name="Picture Placeholder 4">
            <a:extLst>
              <a:ext uri="{FF2B5EF4-FFF2-40B4-BE49-F238E27FC236}">
                <a16:creationId xmlns:a16="http://schemas.microsoft.com/office/drawing/2014/main" id="{1693099E-7390-4B42-0994-97A3C4731D86}"/>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9608045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9258A-F7A0-4869-E600-9F1F411A6455}"/>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C3761EE7-392C-E5CF-3BD1-2718E2CBBA1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E1715DC-1827-4904-B062-2C63C36CD72C}"/>
              </a:ext>
            </a:extLst>
          </p:cNvPr>
          <p:cNvSpPr>
            <a:spLocks noGrp="1"/>
          </p:cNvSpPr>
          <p:nvPr>
            <p:ph type="title"/>
          </p:nvPr>
        </p:nvSpPr>
        <p:spPr>
          <a:xfrm>
            <a:off x="645764" y="908368"/>
            <a:ext cx="9163253" cy="1320800"/>
          </a:xfrm>
        </p:spPr>
        <p:txBody>
          <a:bodyPr/>
          <a:lstStyle/>
          <a:p>
            <a:r>
              <a:rPr lang="de-DE" dirty="0">
                <a:solidFill>
                  <a:srgbClr val="255839"/>
                </a:solidFill>
              </a:rPr>
              <a:t>Zusammenfassung und nächste Schritte (1)</a:t>
            </a:r>
            <a:endParaRPr lang="el-GR" dirty="0">
              <a:solidFill>
                <a:srgbClr val="255839"/>
              </a:solidFill>
            </a:endParaRPr>
          </a:p>
        </p:txBody>
      </p:sp>
      <p:sp>
        <p:nvSpPr>
          <p:cNvPr id="7" name="Content Placeholder 6">
            <a:extLst>
              <a:ext uri="{FF2B5EF4-FFF2-40B4-BE49-F238E27FC236}">
                <a16:creationId xmlns:a16="http://schemas.microsoft.com/office/drawing/2014/main" id="{2411DCB7-809D-EF42-7B39-7CF333D051B8}"/>
              </a:ext>
            </a:extLst>
          </p:cNvPr>
          <p:cNvSpPr>
            <a:spLocks noGrp="1"/>
          </p:cNvSpPr>
          <p:nvPr>
            <p:ph sz="quarter" idx="12"/>
          </p:nvPr>
        </p:nvSpPr>
        <p:spPr>
          <a:xfrm>
            <a:off x="645765" y="2066412"/>
            <a:ext cx="5792984" cy="4156588"/>
          </a:xfrm>
        </p:spPr>
        <p:txBody>
          <a:bodyPr>
            <a:normAutofit fontScale="92500" lnSpcReduction="10000"/>
          </a:bodyPr>
          <a:lstStyle/>
          <a:p>
            <a:pPr marL="0" indent="0">
              <a:buNone/>
            </a:pPr>
            <a:r>
              <a:rPr lang="de-DE" dirty="0"/>
              <a:t>In diesem Modul haben wir folgende Themen behandelt:</a:t>
            </a:r>
          </a:p>
          <a:p>
            <a:r>
              <a:rPr lang="de-DE" dirty="0"/>
              <a:t>Die grüne Wirtschaft ist kohlenstoffarm, ressourceneffizient und sozial inklusiv. </a:t>
            </a:r>
          </a:p>
          <a:p>
            <a:r>
              <a:rPr lang="de-DE" dirty="0"/>
              <a:t>Der ökologische Wandel betrifft sowohl neue als auch bestehende Berufe. </a:t>
            </a:r>
          </a:p>
          <a:p>
            <a:r>
              <a:rPr lang="de-DE" dirty="0"/>
              <a:t>Die berufliche Bildung spielt eine wichtige Rolle bei der Vorbereitung der Lernenden auf sich wandelnde Arbeitsaufgaben. </a:t>
            </a:r>
          </a:p>
          <a:p>
            <a:r>
              <a:rPr lang="de-DE" dirty="0"/>
              <a:t>Zu den grünen Kompetenzen zählen übergreifende, spezifische und hochspezialisierte Fähigkeiten. </a:t>
            </a:r>
          </a:p>
          <a:p>
            <a:r>
              <a:rPr lang="de-DE" dirty="0"/>
              <a:t>Arbeitsmarktinformationen helfen Lehrkräften dabei, Beispiele realistisch und relevant zu gestalten. </a:t>
            </a:r>
          </a:p>
          <a:p>
            <a:r>
              <a:rPr lang="de-DE" dirty="0"/>
              <a:t>Fallstudien helfen dabei, abstrakte Konzepte mit der Praxis am Arbeitsplatz zu verknüpfen.</a:t>
            </a:r>
          </a:p>
        </p:txBody>
      </p:sp>
      <p:pic>
        <p:nvPicPr>
          <p:cNvPr id="2" name="Picture Placeholder 4">
            <a:extLst>
              <a:ext uri="{FF2B5EF4-FFF2-40B4-BE49-F238E27FC236}">
                <a16:creationId xmlns:a16="http://schemas.microsoft.com/office/drawing/2014/main" id="{D7C422AB-07D1-5056-7244-58B396B1639B}"/>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2277445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35CBB-6872-E583-F78E-848450CB7612}"/>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8585C6F7-E6C7-8F87-4FCE-BB961B8BAE75}"/>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C348FC91-0B87-DFC8-77A4-50DFCAF79833}"/>
              </a:ext>
            </a:extLst>
          </p:cNvPr>
          <p:cNvSpPr>
            <a:spLocks noGrp="1"/>
          </p:cNvSpPr>
          <p:nvPr>
            <p:ph type="title"/>
          </p:nvPr>
        </p:nvSpPr>
        <p:spPr>
          <a:xfrm>
            <a:off x="645764" y="916339"/>
            <a:ext cx="9061761" cy="1320800"/>
          </a:xfrm>
        </p:spPr>
        <p:txBody>
          <a:bodyPr/>
          <a:lstStyle/>
          <a:p>
            <a:r>
              <a:rPr lang="de-DE" dirty="0">
                <a:solidFill>
                  <a:srgbClr val="255839"/>
                </a:solidFill>
              </a:rPr>
              <a:t>Zusammenfassung und nächste Schritte (2)</a:t>
            </a:r>
            <a:endParaRPr lang="el-GR" dirty="0">
              <a:solidFill>
                <a:srgbClr val="255839"/>
              </a:solidFill>
            </a:endParaRPr>
          </a:p>
        </p:txBody>
      </p:sp>
      <p:sp>
        <p:nvSpPr>
          <p:cNvPr id="7" name="Content Placeholder 6">
            <a:extLst>
              <a:ext uri="{FF2B5EF4-FFF2-40B4-BE49-F238E27FC236}">
                <a16:creationId xmlns:a16="http://schemas.microsoft.com/office/drawing/2014/main" id="{CC88C75E-43CF-AB4F-ABCF-E3E66F033A5E}"/>
              </a:ext>
            </a:extLst>
          </p:cNvPr>
          <p:cNvSpPr>
            <a:spLocks noGrp="1"/>
          </p:cNvSpPr>
          <p:nvPr>
            <p:ph sz="quarter" idx="12"/>
          </p:nvPr>
        </p:nvSpPr>
        <p:spPr>
          <a:xfrm>
            <a:off x="645765" y="1844040"/>
            <a:ext cx="5792984" cy="4668520"/>
          </a:xfrm>
        </p:spPr>
        <p:txBody>
          <a:bodyPr>
            <a:normAutofit fontScale="92500"/>
          </a:bodyPr>
          <a:lstStyle/>
          <a:p>
            <a:pPr marL="0" indent="0">
              <a:buNone/>
            </a:pPr>
            <a:r>
              <a:rPr lang="de-DE" dirty="0"/>
              <a:t>Die wichtigsten Erkenntnisse aus diesem Modul:</a:t>
            </a:r>
          </a:p>
          <a:p>
            <a:r>
              <a:rPr lang="de-DE" dirty="0"/>
              <a:t>Grüne Arbeitsplätze sollten auch menschenwürdige und inklusive Arbeitsplätze sein. </a:t>
            </a:r>
          </a:p>
          <a:p>
            <a:r>
              <a:rPr lang="de-DE" dirty="0"/>
              <a:t>Berufe im Bereich Nachhaltigkeit gibt es in vielen Branchen. </a:t>
            </a:r>
          </a:p>
          <a:p>
            <a:r>
              <a:rPr lang="de-DE" dirty="0"/>
              <a:t>Die Berufsberatung sollte sowohl neue Berufe als auch die Ökologisierung bekannter Berufe aufzeigen. </a:t>
            </a:r>
          </a:p>
          <a:p>
            <a:r>
              <a:rPr lang="de-DE" dirty="0"/>
              <a:t>Lokale Beispiele erleichtern den Lernenden das Verständnis für grüne Kompetenzen. </a:t>
            </a:r>
          </a:p>
          <a:p>
            <a:r>
              <a:rPr lang="de-DE" dirty="0"/>
              <a:t>Das Trainer-Portfolio dokumentiert, wie Lehrkräfte ESE-Inhalte mit der Arbeitsmarktrelevanz verknüpfen. </a:t>
            </a:r>
          </a:p>
          <a:p>
            <a:pPr marL="0" indent="0">
              <a:buNone/>
            </a:pPr>
            <a:r>
              <a:rPr lang="de-DE" b="1" dirty="0"/>
              <a:t>Nächste Schritte:</a:t>
            </a:r>
          </a:p>
          <a:p>
            <a:r>
              <a:rPr lang="de-DE" dirty="0"/>
              <a:t>die SDL-Aufgabe abschließen </a:t>
            </a:r>
          </a:p>
          <a:p>
            <a:r>
              <a:rPr lang="de-DE" dirty="0"/>
              <a:t>das Ergebnis dem Trainer-Portfolio hinzufügen</a:t>
            </a:r>
          </a:p>
        </p:txBody>
      </p:sp>
      <p:pic>
        <p:nvPicPr>
          <p:cNvPr id="2" name="Picture Placeholder 4">
            <a:extLst>
              <a:ext uri="{FF2B5EF4-FFF2-40B4-BE49-F238E27FC236}">
                <a16:creationId xmlns:a16="http://schemas.microsoft.com/office/drawing/2014/main" id="{1B8168B5-8B59-A6C0-66A0-4A737684ABAB}"/>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37701174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A6366-342D-98E6-B92C-320ACD80CCD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996AA43-68D5-3739-9281-B0BA02DA3100}"/>
              </a:ext>
            </a:extLst>
          </p:cNvPr>
          <p:cNvSpPr>
            <a:spLocks noGrp="1"/>
          </p:cNvSpPr>
          <p:nvPr>
            <p:ph type="title"/>
          </p:nvPr>
        </p:nvSpPr>
        <p:spPr>
          <a:xfrm>
            <a:off x="399369" y="788988"/>
            <a:ext cx="11393262" cy="660400"/>
          </a:xfrm>
        </p:spPr>
        <p:txBody>
          <a:bodyPr>
            <a:normAutofit/>
          </a:bodyPr>
          <a:lstStyle/>
          <a:p>
            <a:r>
              <a:rPr lang="en-US" dirty="0" err="1">
                <a:solidFill>
                  <a:srgbClr val="255839"/>
                </a:solidFill>
              </a:rPr>
              <a:t>Referenzen</a:t>
            </a:r>
            <a:endParaRPr lang="el-GR" dirty="0">
              <a:solidFill>
                <a:srgbClr val="255839"/>
              </a:solidFill>
            </a:endParaRPr>
          </a:p>
        </p:txBody>
      </p:sp>
      <p:sp>
        <p:nvSpPr>
          <p:cNvPr id="7" name="Content Placeholder 6">
            <a:extLst>
              <a:ext uri="{FF2B5EF4-FFF2-40B4-BE49-F238E27FC236}">
                <a16:creationId xmlns:a16="http://schemas.microsoft.com/office/drawing/2014/main" id="{318DA251-0F0C-DE94-92DC-8F10AD4F4B67}"/>
              </a:ext>
            </a:extLst>
          </p:cNvPr>
          <p:cNvSpPr>
            <a:spLocks noGrp="1"/>
          </p:cNvSpPr>
          <p:nvPr>
            <p:ph sz="quarter" idx="12"/>
          </p:nvPr>
        </p:nvSpPr>
        <p:spPr>
          <a:xfrm>
            <a:off x="399369" y="1449388"/>
            <a:ext cx="9313591" cy="5157229"/>
          </a:xfrm>
        </p:spPr>
        <p:txBody>
          <a:bodyPr/>
          <a:lstStyle/>
          <a:p>
            <a:r>
              <a:rPr lang="en-US" dirty="0"/>
              <a:t>UNEP (n.d.). </a:t>
            </a:r>
            <a:r>
              <a:rPr lang="en-US" i="1" dirty="0"/>
              <a:t>Green Economy.</a:t>
            </a:r>
            <a:br>
              <a:rPr lang="en-US" dirty="0"/>
            </a:br>
            <a:r>
              <a:rPr lang="en-US" dirty="0">
                <a:hlinkClick r:id="rId3"/>
              </a:rPr>
              <a:t>https://www.unep.org/regions/asia-and-pacific/regional-initiatives/supporting-resource-efficiency/green-economy</a:t>
            </a:r>
            <a:endParaRPr lang="en-US" dirty="0"/>
          </a:p>
          <a:p>
            <a:r>
              <a:rPr lang="en-US" dirty="0" err="1"/>
              <a:t>Cedefop</a:t>
            </a:r>
            <a:r>
              <a:rPr lang="en-US" dirty="0"/>
              <a:t> (2025). </a:t>
            </a:r>
            <a:r>
              <a:rPr lang="en-US" i="1" dirty="0"/>
              <a:t>Meeting skill needs for the green transition.</a:t>
            </a:r>
            <a:br>
              <a:rPr lang="en-US" dirty="0"/>
            </a:br>
            <a:r>
              <a:rPr lang="en-US" dirty="0">
                <a:hlinkClick r:id="rId4"/>
              </a:rPr>
              <a:t>https://www.cedefop.europa.eu/en/publications/4220</a:t>
            </a:r>
            <a:endParaRPr lang="en-US" dirty="0"/>
          </a:p>
          <a:p>
            <a:r>
              <a:rPr lang="en-US" dirty="0" err="1"/>
              <a:t>Cedefop</a:t>
            </a:r>
            <a:r>
              <a:rPr lang="en-US" dirty="0"/>
              <a:t> (n.d.). </a:t>
            </a:r>
            <a:r>
              <a:rPr lang="en-US" i="1" dirty="0"/>
              <a:t>Skills for the green economy.</a:t>
            </a:r>
            <a:br>
              <a:rPr lang="en-US" dirty="0"/>
            </a:br>
            <a:r>
              <a:rPr lang="en-US" dirty="0">
                <a:hlinkClick r:id="rId5"/>
              </a:rPr>
              <a:t>https://www.cedefop.europa.eu/en/tools/vet-glossary/glossary/vaardigheden-voor-de-groene-economie</a:t>
            </a:r>
            <a:endParaRPr lang="en-US" dirty="0"/>
          </a:p>
          <a:p>
            <a:r>
              <a:rPr lang="en-US" dirty="0"/>
              <a:t>European Commission / JRC (2022). </a:t>
            </a:r>
            <a:r>
              <a:rPr lang="en-US" i="1" dirty="0" err="1"/>
              <a:t>GreenComp</a:t>
            </a:r>
            <a:r>
              <a:rPr lang="en-US" i="1" dirty="0"/>
              <a:t>: The European sustainability competence framework.</a:t>
            </a:r>
            <a:br>
              <a:rPr lang="en-US" dirty="0"/>
            </a:br>
            <a:r>
              <a:rPr lang="en-US" dirty="0"/>
              <a:t>https://joint-research-centre.ec.europa.eu/greencomp_en</a:t>
            </a:r>
          </a:p>
        </p:txBody>
      </p:sp>
    </p:spTree>
    <p:extLst>
      <p:ext uri="{BB962C8B-B14F-4D97-AF65-F5344CB8AC3E}">
        <p14:creationId xmlns:p14="http://schemas.microsoft.com/office/powerpoint/2010/main" val="14929020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E776B-778D-A2EB-35C0-60E44847EC9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652690D-9C32-55CF-AACE-473B03C76A98}"/>
              </a:ext>
            </a:extLst>
          </p:cNvPr>
          <p:cNvSpPr>
            <a:spLocks noGrp="1"/>
          </p:cNvSpPr>
          <p:nvPr>
            <p:ph type="title"/>
          </p:nvPr>
        </p:nvSpPr>
        <p:spPr>
          <a:xfrm>
            <a:off x="399369" y="788988"/>
            <a:ext cx="11393262" cy="660400"/>
          </a:xfrm>
        </p:spPr>
        <p:txBody>
          <a:bodyPr>
            <a:normAutofit/>
          </a:bodyPr>
          <a:lstStyle/>
          <a:p>
            <a:r>
              <a:rPr lang="en-US" dirty="0" err="1">
                <a:solidFill>
                  <a:srgbClr val="255839"/>
                </a:solidFill>
              </a:rPr>
              <a:t>Referenzen</a:t>
            </a:r>
            <a:endParaRPr lang="el-GR" dirty="0">
              <a:solidFill>
                <a:srgbClr val="255839"/>
              </a:solidFill>
            </a:endParaRPr>
          </a:p>
        </p:txBody>
      </p:sp>
      <p:sp>
        <p:nvSpPr>
          <p:cNvPr id="7" name="Content Placeholder 6">
            <a:extLst>
              <a:ext uri="{FF2B5EF4-FFF2-40B4-BE49-F238E27FC236}">
                <a16:creationId xmlns:a16="http://schemas.microsoft.com/office/drawing/2014/main" id="{ECE6BE88-6199-BD57-9C74-AF9852B717A0}"/>
              </a:ext>
            </a:extLst>
          </p:cNvPr>
          <p:cNvSpPr>
            <a:spLocks noGrp="1"/>
          </p:cNvSpPr>
          <p:nvPr>
            <p:ph sz="quarter" idx="12"/>
          </p:nvPr>
        </p:nvSpPr>
        <p:spPr>
          <a:xfrm>
            <a:off x="399369" y="1449388"/>
            <a:ext cx="9313591" cy="5157229"/>
          </a:xfrm>
        </p:spPr>
        <p:txBody>
          <a:bodyPr/>
          <a:lstStyle/>
          <a:p>
            <a:r>
              <a:rPr lang="en-US" dirty="0"/>
              <a:t>ESCO (2022). </a:t>
            </a:r>
            <a:r>
              <a:rPr lang="en-US" i="1" dirty="0"/>
              <a:t>Green skills and knowledge concepts: labelling the ESCO classification.</a:t>
            </a:r>
            <a:br>
              <a:rPr lang="en-US" dirty="0"/>
            </a:br>
            <a:r>
              <a:rPr lang="en-US" dirty="0">
                <a:hlinkClick r:id="rId3"/>
              </a:rPr>
              <a:t>https://esco.ec.europa.eu/en/about-esco/publications/publication/green-skills-and-knowledge-concepts-labelling-esco</a:t>
            </a:r>
            <a:endParaRPr lang="en-US" dirty="0"/>
          </a:p>
          <a:p>
            <a:r>
              <a:rPr lang="en-US" dirty="0"/>
              <a:t>ILO (2024). </a:t>
            </a:r>
            <a:r>
              <a:rPr lang="en-US" i="1" dirty="0"/>
              <a:t>What is a green job?</a:t>
            </a:r>
            <a:br>
              <a:rPr lang="en-US" dirty="0"/>
            </a:br>
            <a:r>
              <a:rPr lang="en-US" dirty="0">
                <a:hlinkClick r:id="rId4"/>
              </a:rPr>
              <a:t>https://www.ilo.org/topics-and-sectors/just-transition-towards-environmentally-sustainable-economies-and-societies/what-green-job</a:t>
            </a:r>
            <a:endParaRPr lang="en-US" dirty="0"/>
          </a:p>
          <a:p>
            <a:r>
              <a:rPr lang="en-US" dirty="0"/>
              <a:t>European Commission (n.d.). </a:t>
            </a:r>
            <a:r>
              <a:rPr lang="en-US" i="1" dirty="0"/>
              <a:t>Renovation Wave.</a:t>
            </a:r>
            <a:br>
              <a:rPr lang="en-US" dirty="0"/>
            </a:br>
            <a:r>
              <a:rPr lang="en-US" dirty="0">
                <a:hlinkClick r:id="rId5"/>
              </a:rPr>
              <a:t>https://energy.ec.europa.eu/topics/energy-efficiency/energy-performance-buildings/renovation-wave_en</a:t>
            </a:r>
            <a:endParaRPr lang="en-US" dirty="0"/>
          </a:p>
          <a:p>
            <a:r>
              <a:rPr lang="en-US" dirty="0"/>
              <a:t>European Commission (n.d.). </a:t>
            </a:r>
            <a:r>
              <a:rPr lang="en-US" i="1" dirty="0"/>
              <a:t>Circular Economy.</a:t>
            </a:r>
            <a:br>
              <a:rPr lang="en-US" dirty="0"/>
            </a:br>
            <a:r>
              <a:rPr lang="en-US" dirty="0">
                <a:hlinkClick r:id="rId6"/>
              </a:rPr>
              <a:t>https://environment.ec.europa.eu/strategy/circular-economy_en</a:t>
            </a:r>
            <a:endParaRPr lang="en-US" dirty="0"/>
          </a:p>
          <a:p>
            <a:r>
              <a:rPr lang="en-US" dirty="0"/>
              <a:t>European Commission (n.d.). </a:t>
            </a:r>
            <a:r>
              <a:rPr lang="en-US" i="1" dirty="0"/>
              <a:t>The transition of EU tourism.</a:t>
            </a:r>
            <a:br>
              <a:rPr lang="en-US" dirty="0"/>
            </a:br>
            <a:r>
              <a:rPr lang="en-US" dirty="0">
                <a:hlinkClick r:id="rId7"/>
              </a:rPr>
              <a:t>https://transport.ec.europa.eu/tourism/transition-eu-tourism_en</a:t>
            </a:r>
            <a:endParaRPr lang="en-US" dirty="0"/>
          </a:p>
        </p:txBody>
      </p:sp>
    </p:spTree>
    <p:extLst>
      <p:ext uri="{BB962C8B-B14F-4D97-AF65-F5344CB8AC3E}">
        <p14:creationId xmlns:p14="http://schemas.microsoft.com/office/powerpoint/2010/main" val="4422064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a:extLst>
              <a:ext uri="{FF2B5EF4-FFF2-40B4-BE49-F238E27FC236}">
                <a16:creationId xmlns:a16="http://schemas.microsoft.com/office/drawing/2014/main" id="{C9EDD999-BF8E-F61C-3A42-D9775D0585FE}"/>
              </a:ext>
            </a:extLst>
          </p:cNvPr>
          <p:cNvSpPr txBox="1"/>
          <p:nvPr/>
        </p:nvSpPr>
        <p:spPr>
          <a:xfrm>
            <a:off x="6096000" y="5843276"/>
            <a:ext cx="5333999" cy="805837"/>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de-DE" sz="900" dirty="0">
                <a:solidFill>
                  <a:srgbClr val="383842"/>
                </a:solidFill>
                <a:latin typeface="Open Sans" panose="020B0606030504020204" pitchFamily="34" charset="0"/>
                <a:ea typeface="Calibri" panose="020F0502020204030204" pitchFamily="34" charset="0"/>
                <a:cs typeface="Calibri" panose="020F0502020204030204" pitchFamily="34" charset="0"/>
              </a:rPr>
              <a:t>Von der Europäischen Union finanziert. Die geäußerten Ansichten und Meinungen entsprechen jedoch ausschließlich denen des Autors bzw. der Autoren und spiegeln nicht zwingend die der Europäischen Union oder der Europäischen Exekutivagentur für Bildung und Kultur (EACEA) wider. Weder die Europäische Union noch die EACEA können dafür verantwortlich gemacht werden.</a:t>
            </a:r>
            <a:endPar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5F8D988B-F133-1F7F-CE56-051629D4E4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8500" y="5634772"/>
            <a:ext cx="614055" cy="229388"/>
          </a:xfrm>
          <a:prstGeom prst="rect">
            <a:avLst/>
          </a:prstGeom>
        </p:spPr>
      </p:pic>
      <p:pic>
        <p:nvPicPr>
          <p:cNvPr id="7" name="Picture 6" descr="A blue text on a black background&#10;&#10;AI-generated content may be incorrect.">
            <a:extLst>
              <a:ext uri="{FF2B5EF4-FFF2-40B4-BE49-F238E27FC236}">
                <a16:creationId xmlns:a16="http://schemas.microsoft.com/office/drawing/2014/main" id="{823C101C-890E-C9A2-BDD9-6A617B23E0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5095" y="5938636"/>
            <a:ext cx="2717175" cy="570050"/>
          </a:xfrm>
          <a:prstGeom prst="rect">
            <a:avLst/>
          </a:prstGeom>
        </p:spPr>
      </p:pic>
      <p:pic>
        <p:nvPicPr>
          <p:cNvPr id="3" name="Picture 2" descr="A blue and red logo&#10;&#10;AI-generated content may be incorrect.">
            <a:extLst>
              <a:ext uri="{FF2B5EF4-FFF2-40B4-BE49-F238E27FC236}">
                <a16:creationId xmlns:a16="http://schemas.microsoft.com/office/drawing/2014/main" id="{538B7EB2-4411-5DEA-4573-004E893FC2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90691" y="3636691"/>
            <a:ext cx="1196231" cy="507092"/>
          </a:xfrm>
          <a:prstGeom prst="rect">
            <a:avLst/>
          </a:prstGeom>
        </p:spPr>
      </p:pic>
      <p:pic>
        <p:nvPicPr>
          <p:cNvPr id="8" name="Picture 7" descr="A blue and black logo&#10;&#10;AI-generated content may be incorrect.">
            <a:extLst>
              <a:ext uri="{FF2B5EF4-FFF2-40B4-BE49-F238E27FC236}">
                <a16:creationId xmlns:a16="http://schemas.microsoft.com/office/drawing/2014/main" id="{49168D81-7235-BB13-AFBE-799AEEF6FC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04557" y="4516070"/>
            <a:ext cx="1263458" cy="507092"/>
          </a:xfrm>
          <a:prstGeom prst="rect">
            <a:avLst/>
          </a:prstGeom>
        </p:spPr>
      </p:pic>
      <p:pic>
        <p:nvPicPr>
          <p:cNvPr id="11" name="Picture 10" descr="A close-up of a map&#10;&#10;AI-generated content may be incorrect.">
            <a:extLst>
              <a:ext uri="{FF2B5EF4-FFF2-40B4-BE49-F238E27FC236}">
                <a16:creationId xmlns:a16="http://schemas.microsoft.com/office/drawing/2014/main" id="{9154AB86-1E79-83E5-4784-F9865194EE1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66101" y="3393200"/>
            <a:ext cx="1075499" cy="805838"/>
          </a:xfrm>
          <a:prstGeom prst="rect">
            <a:avLst/>
          </a:prstGeom>
        </p:spPr>
      </p:pic>
      <p:pic>
        <p:nvPicPr>
          <p:cNvPr id="13" name="Picture 12" descr="A red rectangular sign with a white background&#10;&#10;AI-generated content may be incorrect.">
            <a:extLst>
              <a:ext uri="{FF2B5EF4-FFF2-40B4-BE49-F238E27FC236}">
                <a16:creationId xmlns:a16="http://schemas.microsoft.com/office/drawing/2014/main" id="{74AD0903-D037-AB60-B775-338714F1B74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34163" y="3393200"/>
            <a:ext cx="846957" cy="805838"/>
          </a:xfrm>
          <a:prstGeom prst="rect">
            <a:avLst/>
          </a:prstGeom>
        </p:spPr>
      </p:pic>
      <p:pic>
        <p:nvPicPr>
          <p:cNvPr id="15" name="Picture 14" descr="A logo with colored circles&#10;&#10;AI-generated content may be incorrect.">
            <a:extLst>
              <a:ext uri="{FF2B5EF4-FFF2-40B4-BE49-F238E27FC236}">
                <a16:creationId xmlns:a16="http://schemas.microsoft.com/office/drawing/2014/main" id="{7075F283-EAE7-DEF5-E7EA-8D11781BC28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00174" y="4516087"/>
            <a:ext cx="1302096" cy="492999"/>
          </a:xfrm>
          <a:prstGeom prst="rect">
            <a:avLst/>
          </a:prstGeom>
        </p:spPr>
      </p:pic>
      <p:pic>
        <p:nvPicPr>
          <p:cNvPr id="17" name="Picture 16" descr="A blue text on a white background&#10;&#10;AI-generated content may be incorrect.">
            <a:extLst>
              <a:ext uri="{FF2B5EF4-FFF2-40B4-BE49-F238E27FC236}">
                <a16:creationId xmlns:a16="http://schemas.microsoft.com/office/drawing/2014/main" id="{67E4E6D6-AC30-F729-D7E4-2A395BF7174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279179" y="3577041"/>
            <a:ext cx="1415399" cy="575427"/>
          </a:xfrm>
          <a:prstGeom prst="rect">
            <a:avLst/>
          </a:prstGeom>
        </p:spPr>
      </p:pic>
      <p:pic>
        <p:nvPicPr>
          <p:cNvPr id="4" name="Picture 3">
            <a:extLst>
              <a:ext uri="{FF2B5EF4-FFF2-40B4-BE49-F238E27FC236}">
                <a16:creationId xmlns:a16="http://schemas.microsoft.com/office/drawing/2014/main" id="{E0C043F8-0814-1BD4-BB9F-438D52D3780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962555" y="2065379"/>
            <a:ext cx="3072174" cy="697925"/>
          </a:xfrm>
          <a:prstGeom prst="rect">
            <a:avLst/>
          </a:prstGeom>
        </p:spPr>
      </p:pic>
      <p:pic>
        <p:nvPicPr>
          <p:cNvPr id="12" name="Picture 11">
            <a:extLst>
              <a:ext uri="{FF2B5EF4-FFF2-40B4-BE49-F238E27FC236}">
                <a16:creationId xmlns:a16="http://schemas.microsoft.com/office/drawing/2014/main" id="{483FD574-1BA1-ED95-64F3-120B51DE3E9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658300" y="106070"/>
            <a:ext cx="5847471" cy="1658822"/>
          </a:xfrm>
          <a:prstGeom prst="rect">
            <a:avLst/>
          </a:prstGeom>
        </p:spPr>
      </p:pic>
      <p:grpSp>
        <p:nvGrpSpPr>
          <p:cNvPr id="2" name="Group 1">
            <a:extLst>
              <a:ext uri="{FF2B5EF4-FFF2-40B4-BE49-F238E27FC236}">
                <a16:creationId xmlns:a16="http://schemas.microsoft.com/office/drawing/2014/main" id="{B66DA20B-B02C-12D9-2454-22662AD45968}"/>
              </a:ext>
            </a:extLst>
          </p:cNvPr>
          <p:cNvGrpSpPr/>
          <p:nvPr/>
        </p:nvGrpSpPr>
        <p:grpSpPr>
          <a:xfrm>
            <a:off x="639092" y="3746526"/>
            <a:ext cx="1631316" cy="2329179"/>
            <a:chOff x="0" y="0"/>
            <a:chExt cx="1631376" cy="2329344"/>
          </a:xfrm>
        </p:grpSpPr>
        <p:grpSp>
          <p:nvGrpSpPr>
            <p:cNvPr id="9" name="Group 8">
              <a:extLst>
                <a:ext uri="{FF2B5EF4-FFF2-40B4-BE49-F238E27FC236}">
                  <a16:creationId xmlns:a16="http://schemas.microsoft.com/office/drawing/2014/main" id="{5CF82FA3-5E5B-0485-9E77-39312F26FDFD}"/>
                </a:ext>
              </a:extLst>
            </p:cNvPr>
            <p:cNvGrpSpPr>
              <a:grpSpLocks noChangeAspect="1"/>
            </p:cNvGrpSpPr>
            <p:nvPr/>
          </p:nvGrpSpPr>
          <p:grpSpPr>
            <a:xfrm>
              <a:off x="69494" y="0"/>
              <a:ext cx="1537201" cy="720000"/>
              <a:chOff x="0" y="0"/>
              <a:chExt cx="817861" cy="383204"/>
            </a:xfrm>
          </p:grpSpPr>
          <p:pic>
            <p:nvPicPr>
              <p:cNvPr id="22" name="Picture 21" descr="More Than a 'Like': The Story of the Facebook Logo | Looka">
                <a:extLst>
                  <a:ext uri="{FF2B5EF4-FFF2-40B4-BE49-F238E27FC236}">
                    <a16:creationId xmlns:a16="http://schemas.microsoft.com/office/drawing/2014/main" id="{D1988C10-6BAB-3F89-8DC3-3D616D6606D8}"/>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0"/>
                <a:ext cx="389890" cy="372110"/>
              </a:xfrm>
              <a:prstGeom prst="rect">
                <a:avLst/>
              </a:prstGeom>
              <a:noFill/>
              <a:ln>
                <a:noFill/>
              </a:ln>
            </p:spPr>
          </p:pic>
          <p:pic>
            <p:nvPicPr>
              <p:cNvPr id="24" name="Picture 23">
                <a:extLst>
                  <a:ext uri="{FF2B5EF4-FFF2-40B4-BE49-F238E27FC236}">
                    <a16:creationId xmlns:a16="http://schemas.microsoft.com/office/drawing/2014/main" id="{65D3BFDB-2FCE-17A9-8CE5-FB067FF2F397}"/>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52101" y="23794"/>
                <a:ext cx="365760" cy="359410"/>
              </a:xfrm>
              <a:prstGeom prst="rect">
                <a:avLst/>
              </a:prstGeom>
            </p:spPr>
          </p:pic>
        </p:grpSp>
        <p:grpSp>
          <p:nvGrpSpPr>
            <p:cNvPr id="10" name="Group 9">
              <a:extLst>
                <a:ext uri="{FF2B5EF4-FFF2-40B4-BE49-F238E27FC236}">
                  <a16:creationId xmlns:a16="http://schemas.microsoft.com/office/drawing/2014/main" id="{40C90422-0447-BEBA-0F18-980F8825BFAF}"/>
                </a:ext>
              </a:extLst>
            </p:cNvPr>
            <p:cNvGrpSpPr>
              <a:grpSpLocks noChangeAspect="1"/>
            </p:cNvGrpSpPr>
            <p:nvPr/>
          </p:nvGrpSpPr>
          <p:grpSpPr>
            <a:xfrm>
              <a:off x="36576" y="793700"/>
              <a:ext cx="1594800" cy="720000"/>
              <a:chOff x="0" y="0"/>
              <a:chExt cx="825108" cy="373007"/>
            </a:xfrm>
          </p:grpSpPr>
          <p:pic>
            <p:nvPicPr>
              <p:cNvPr id="19" name="Picture 18" descr="O imagine care conține Grafică, Color, cerc, design grafic&#10;&#10;Conținutul generat de inteligența artificială poate fi incorect.">
                <a:extLst>
                  <a:ext uri="{FF2B5EF4-FFF2-40B4-BE49-F238E27FC236}">
                    <a16:creationId xmlns:a16="http://schemas.microsoft.com/office/drawing/2014/main" id="{0522DE8A-FB5C-44EE-47E6-B888475B3E5F}"/>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21" name="Picture 20">
                <a:extLst>
                  <a:ext uri="{FF2B5EF4-FFF2-40B4-BE49-F238E27FC236}">
                    <a16:creationId xmlns:a16="http://schemas.microsoft.com/office/drawing/2014/main" id="{DC1A7A13-5362-CB8C-FA43-88775FF97611}"/>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65698" y="13597"/>
                <a:ext cx="359410" cy="359410"/>
              </a:xfrm>
              <a:prstGeom prst="rect">
                <a:avLst/>
              </a:prstGeom>
            </p:spPr>
          </p:pic>
        </p:grpSp>
        <p:grpSp>
          <p:nvGrpSpPr>
            <p:cNvPr id="14" name="Group 13">
              <a:extLst>
                <a:ext uri="{FF2B5EF4-FFF2-40B4-BE49-F238E27FC236}">
                  <a16:creationId xmlns:a16="http://schemas.microsoft.com/office/drawing/2014/main" id="{36EC0976-2C4D-558D-4F04-9B15C39613DE}"/>
                </a:ext>
              </a:extLst>
            </p:cNvPr>
            <p:cNvGrpSpPr>
              <a:grpSpLocks noChangeAspect="1"/>
            </p:cNvGrpSpPr>
            <p:nvPr/>
          </p:nvGrpSpPr>
          <p:grpSpPr>
            <a:xfrm>
              <a:off x="0" y="1609344"/>
              <a:ext cx="1598400" cy="720000"/>
              <a:chOff x="0" y="0"/>
              <a:chExt cx="827200" cy="372110"/>
            </a:xfrm>
          </p:grpSpPr>
          <p:pic>
            <p:nvPicPr>
              <p:cNvPr id="16" name="Picture 15" descr="Linkedin logo vector, Linkedin symbol, Linkedin icon free ...">
                <a:extLst>
                  <a:ext uri="{FF2B5EF4-FFF2-40B4-BE49-F238E27FC236}">
                    <a16:creationId xmlns:a16="http://schemas.microsoft.com/office/drawing/2014/main" id="{2961F795-5C52-E304-A5A1-A002D816CCF7}"/>
                  </a:ext>
                </a:extLst>
              </p:cNvPr>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18" name="Picture 17">
                <a:extLst>
                  <a:ext uri="{FF2B5EF4-FFF2-40B4-BE49-F238E27FC236}">
                    <a16:creationId xmlns:a16="http://schemas.microsoft.com/office/drawing/2014/main" id="{04E239E2-2AD7-6DFE-18AE-E03EAA2F9500}"/>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58900" y="10198"/>
                <a:ext cx="368300" cy="359410"/>
              </a:xfrm>
              <a:prstGeom prst="rect">
                <a:avLst/>
              </a:prstGeom>
            </p:spPr>
          </p:pic>
        </p:grpSp>
      </p:grpSp>
    </p:spTree>
    <p:extLst>
      <p:ext uri="{BB962C8B-B14F-4D97-AF65-F5344CB8AC3E}">
        <p14:creationId xmlns:p14="http://schemas.microsoft.com/office/powerpoint/2010/main" val="30817291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ProW">
      <a:dk1>
        <a:srgbClr val="FFFFFF"/>
      </a:dk1>
      <a:lt1>
        <a:srgbClr val="FFFFFF"/>
      </a:lt1>
      <a:dk2>
        <a:srgbClr val="32323B"/>
      </a:dk2>
      <a:lt2>
        <a:srgbClr val="4175BA"/>
      </a:lt2>
      <a:accent1>
        <a:srgbClr val="F47521"/>
      </a:accent1>
      <a:accent2>
        <a:srgbClr val="5FCAEA"/>
      </a:accent2>
      <a:accent3>
        <a:srgbClr val="FFCD05"/>
      </a:accent3>
      <a:accent4>
        <a:srgbClr val="D64577"/>
      </a:accent4>
      <a:accent5>
        <a:srgbClr val="4175BA"/>
      </a:accent5>
      <a:accent6>
        <a:srgbClr val="F47521"/>
      </a:accent6>
      <a:hlink>
        <a:srgbClr val="5FCAEA"/>
      </a:hlink>
      <a:folHlink>
        <a:srgbClr val="4175BA"/>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ae859902-f1fd-4f3a-8fb9-c0cffbef4f8c" xsi:nil="true"/>
    <lcf76f155ced4ddcb4097134ff3c332f xmlns="aa394546-8d08-47b8-b65b-6cfd0f54d94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C12F7BBD19C4F74885900C14105EFAAA" ma:contentTypeVersion="13" ma:contentTypeDescription="Ein neues Dokument erstellen." ma:contentTypeScope="" ma:versionID="b0252836f1d0738b871b82fa3f6b3db9">
  <xsd:schema xmlns:xsd="http://www.w3.org/2001/XMLSchema" xmlns:xs="http://www.w3.org/2001/XMLSchema" xmlns:p="http://schemas.microsoft.com/office/2006/metadata/properties" xmlns:ns2="aa394546-8d08-47b8-b65b-6cfd0f54d94c" xmlns:ns3="ae859902-f1fd-4f3a-8fb9-c0cffbef4f8c" targetNamespace="http://schemas.microsoft.com/office/2006/metadata/properties" ma:root="true" ma:fieldsID="6bab9b02854b3d0035dafc6841c36a9b" ns2:_="" ns3:_="">
    <xsd:import namespace="aa394546-8d08-47b8-b65b-6cfd0f54d94c"/>
    <xsd:import namespace="ae859902-f1fd-4f3a-8fb9-c0cffbef4f8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394546-8d08-47b8-b65b-6cfd0f54d9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dmarkierungen" ma:readOnly="false" ma:fieldId="{5cf76f15-5ced-4ddc-b409-7134ff3c332f}" ma:taxonomyMulti="true" ma:sspId="3acfc87d-b216-43e9-8131-bd188375553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859902-f1fd-4f3a-8fb9-c0cffbef4f8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2f00b76-1017-4ede-a1d2-904542c725e2}" ma:internalName="TaxCatchAll" ma:showField="CatchAllData" ma:web="ae859902-f1fd-4f3a-8fb9-c0cffbef4f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37D992C-8333-415C-9E55-2886E01CDB81}">
  <ds:schemaRefs>
    <ds:schemaRef ds:uri="http://schemas.microsoft.com/sharepoint/v3/contenttype/forms"/>
  </ds:schemaRefs>
</ds:datastoreItem>
</file>

<file path=customXml/itemProps2.xml><?xml version="1.0" encoding="utf-8"?>
<ds:datastoreItem xmlns:ds="http://schemas.openxmlformats.org/officeDocument/2006/customXml" ds:itemID="{29DEA3FC-96CC-43BA-806E-2CF52D696D57}">
  <ds:schemaRefs>
    <ds:schemaRef ds:uri="http://schemas.microsoft.com/office/2006/metadata/properties"/>
    <ds:schemaRef ds:uri="http://schemas.microsoft.com/office/infopath/2007/PartnerControls"/>
    <ds:schemaRef ds:uri="ae859902-f1fd-4f3a-8fb9-c0cffbef4f8c"/>
    <ds:schemaRef ds:uri="aa394546-8d08-47b8-b65b-6cfd0f54d94c"/>
  </ds:schemaRefs>
</ds:datastoreItem>
</file>

<file path=customXml/itemProps3.xml><?xml version="1.0" encoding="utf-8"?>
<ds:datastoreItem xmlns:ds="http://schemas.openxmlformats.org/officeDocument/2006/customXml" ds:itemID="{62A8CF9F-6A28-4344-9A20-B67C74DE9CFA}"/>
</file>

<file path=docProps/app.xml><?xml version="1.0" encoding="utf-8"?>
<Properties xmlns="http://schemas.openxmlformats.org/officeDocument/2006/extended-properties" xmlns:vt="http://schemas.openxmlformats.org/officeDocument/2006/docPropsVTypes">
  <Template/>
  <TotalTime>0</TotalTime>
  <Words>10712</Words>
  <Application>Microsoft Office PowerPoint</Application>
  <PresentationFormat>Breitbild</PresentationFormat>
  <Paragraphs>1093</Paragraphs>
  <Slides>60</Slides>
  <Notes>60</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60</vt:i4>
      </vt:variant>
    </vt:vector>
  </HeadingPairs>
  <TitlesOfParts>
    <vt:vector size="67" baseType="lpstr">
      <vt:lpstr>Arial</vt:lpstr>
      <vt:lpstr>Calibri</vt:lpstr>
      <vt:lpstr>Open Sans</vt:lpstr>
      <vt:lpstr>Trebuchet MS</vt:lpstr>
      <vt:lpstr>Wingdings 3</vt:lpstr>
      <vt:lpstr>CARDET Course template</vt:lpstr>
      <vt:lpstr>Facet</vt:lpstr>
      <vt:lpstr>PowerPoint-Präsentation</vt:lpstr>
      <vt:lpstr>Ablaufplan der Sitzung</vt:lpstr>
      <vt:lpstr>Modulübersicht</vt:lpstr>
      <vt:lpstr>Lernergebnisse</vt:lpstr>
      <vt:lpstr>Einleitende Reflexion / Aufwärmübung</vt:lpstr>
      <vt:lpstr>Thema 1: Grüne Wirtschaft und ihre Bedeutung für die berufliche Bildung</vt:lpstr>
      <vt:lpstr>Thema 2: Grüne Kompetenzen und sich wandelnde Anforderungen auf dem Arbeitsmarkt</vt:lpstr>
      <vt:lpstr>Thema 3: Berufe und Karrierewege im Bereich Nachhaltigkeit</vt:lpstr>
      <vt:lpstr>Was ist die „Grüne Wirtschaft”?</vt:lpstr>
      <vt:lpstr>Grüne Wirtschaft und nachhaltige Entwicklung</vt:lpstr>
      <vt:lpstr>Warum die grüne Wirtschaft für die berufliche Bildung wichtig ist (1)</vt:lpstr>
      <vt:lpstr>Warum die grüne Wirtschaft für die berufliche Bildung wichtig ist (2)</vt:lpstr>
      <vt:lpstr>Diskussion</vt:lpstr>
      <vt:lpstr>Praktische Übung</vt:lpstr>
      <vt:lpstr>Bereiche des Übergangs zur grünen Wirtschaft</vt:lpstr>
      <vt:lpstr>Treiber der grünen Wirtschaft</vt:lpstr>
      <vt:lpstr>Sichtbare und verborgene Veränderungen auf dem Arbeitsmarkt</vt:lpstr>
      <vt:lpstr>Diskussion: Was ändert sich in Ihrer Branche?</vt:lpstr>
      <vt:lpstr>Anwendungsbezogene Diskussion: Vom Trend zum Schulungsbedarf</vt:lpstr>
      <vt:lpstr>Arbeitsmarktsignale und Interessengruppen</vt:lpstr>
      <vt:lpstr>Praktische Übung</vt:lpstr>
      <vt:lpstr>Was sind „grüne Kompetenzen“?</vt:lpstr>
      <vt:lpstr>Kategorien von „grünen Kompetenzen“</vt:lpstr>
      <vt:lpstr>Transversale Nachhaltigkeitskompetenzen</vt:lpstr>
      <vt:lpstr>Berufsbezogene grüne Kompetenzen</vt:lpstr>
      <vt:lpstr>Hochspezialisierte grüne Kompetenzen</vt:lpstr>
      <vt:lpstr>Diskussion</vt:lpstr>
      <vt:lpstr>Praktische Übung</vt:lpstr>
      <vt:lpstr>Grüne Kompetenzen bei ESCO</vt:lpstr>
      <vt:lpstr>Kompetenzanalyse: Veränderungen auf dem Arbeitsmarkt erkennen</vt:lpstr>
      <vt:lpstr>Praktische Übung</vt:lpstr>
      <vt:lpstr>Was ist ein „grüner“ Arbeitsplatz?</vt:lpstr>
      <vt:lpstr>Grüne Arbeitsplätze und menschenwürdige Arbeit</vt:lpstr>
      <vt:lpstr>Neue Stellen, veränderte Stellen und veränderte Aufgabenbereiche</vt:lpstr>
      <vt:lpstr>Branchenbeispiele</vt:lpstr>
      <vt:lpstr>Karrierewege im Rahmen der grünen Wende</vt:lpstr>
      <vt:lpstr>Gerechter Wandel und Inklusion</vt:lpstr>
      <vt:lpstr>Praktische Übung</vt:lpstr>
      <vt:lpstr>Fallstudie: Gebäudesanierung und Energieeffizienz</vt:lpstr>
      <vt:lpstr>Fallstudie: Gebäudesanierung und Energieeffizienz</vt:lpstr>
      <vt:lpstr>Praktische Übung</vt:lpstr>
      <vt:lpstr>Fallstudie: Kreislaufwirtschaft in der Fertigung und Reparatur</vt:lpstr>
      <vt:lpstr>Reflexionsfragen – Fallbeispiel zur Kreislaufwirtschaft</vt:lpstr>
      <vt:lpstr>Praktische Übung</vt:lpstr>
      <vt:lpstr>Fallstudie: Nachhaltiger Tourismus und lokale Dienstleistungen</vt:lpstr>
      <vt:lpstr>Fallstudie: Nachhaltiger Tourismus und lokale Dienstleistungen</vt:lpstr>
      <vt:lpstr>Relevante Aspekte für Modul 3</vt:lpstr>
      <vt:lpstr>Fallstudie: Nachhaltiger Tourismus und lokale Dienstleistungen</vt:lpstr>
      <vt:lpstr>Reflexionsaufgabe für die Lehrenden</vt:lpstr>
      <vt:lpstr>Gruppenreflexionsübung</vt:lpstr>
      <vt:lpstr>Aufgabe zum selbstgesteuerten Lernen</vt:lpstr>
      <vt:lpstr>Verwendung von ESE-Materialien in diesem Modul</vt:lpstr>
      <vt:lpstr>Praktische Übungen in diesem Modul</vt:lpstr>
      <vt:lpstr>Ergebnisse der praktischen Aktivitäten</vt:lpstr>
      <vt:lpstr>Trainer-Portfolio</vt:lpstr>
      <vt:lpstr>Zusammenfassung und nächste Schritte (1)</vt:lpstr>
      <vt:lpstr>Zusammenfassung und nächste Schritte (2)</vt:lpstr>
      <vt:lpstr>Referenzen</vt:lpstr>
      <vt:lpstr>Referenzen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lastModifiedBy>Anonym</cp:lastModifiedBy>
  <cp:revision>221</cp:revision>
  <cp:lastPrinted>2018-07-25T11:23:29Z</cp:lastPrinted>
  <dcterms:created xsi:type="dcterms:W3CDTF">2014-07-11T09:12:14Z</dcterms:created>
  <dcterms:modified xsi:type="dcterms:W3CDTF">2026-08-20T13:10:19Z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0x010100C12F7BBD19C4F74885900C14105EFAAA</vt:lpwstr>
  </property>
  <property fmtid="{D5CDD505-2E9C-101B-9397-08002B2CF9AE}" pid="3" name="MediaServiceImageTags">
    <vt:lpwstr/>
  </property>
</Properties>
</file>