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62_55098640.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6E_31C6E94D.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5B_7EA27B41.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174_B70DADEE.xml" ContentType="application/vnd.ms-powerpoint.comments+xml"/>
  <Override PartName="/ppt/notesSlides/notesSlide28.xml" ContentType="application/vnd.openxmlformats-officedocument.presentationml.notesSlide+xml"/>
  <Override PartName="/ppt/comments/modernComment_15F_84C8AF29.xml" ContentType="application/vnd.ms-powerpoint.comments+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43"/>
  </p:notesMasterIdLst>
  <p:handoutMasterIdLst>
    <p:handoutMasterId r:id="rId44"/>
  </p:handoutMasterIdLst>
  <p:sldIdLst>
    <p:sldId id="276" r:id="rId6"/>
    <p:sldId id="263" r:id="rId7"/>
    <p:sldId id="353" r:id="rId8"/>
    <p:sldId id="337" r:id="rId9"/>
    <p:sldId id="338" r:id="rId10"/>
    <p:sldId id="362" r:id="rId11"/>
    <p:sldId id="339" r:id="rId12"/>
    <p:sldId id="360" r:id="rId13"/>
    <p:sldId id="361" r:id="rId14"/>
    <p:sldId id="340" r:id="rId15"/>
    <p:sldId id="363" r:id="rId16"/>
    <p:sldId id="364" r:id="rId17"/>
    <p:sldId id="341" r:id="rId18"/>
    <p:sldId id="373" r:id="rId19"/>
    <p:sldId id="374" r:id="rId20"/>
    <p:sldId id="375" r:id="rId21"/>
    <p:sldId id="376" r:id="rId22"/>
    <p:sldId id="377" r:id="rId23"/>
    <p:sldId id="378" r:id="rId24"/>
    <p:sldId id="379" r:id="rId25"/>
    <p:sldId id="380" r:id="rId26"/>
    <p:sldId id="354" r:id="rId27"/>
    <p:sldId id="344" r:id="rId28"/>
    <p:sldId id="345" r:id="rId29"/>
    <p:sldId id="366" r:id="rId30"/>
    <p:sldId id="346" r:id="rId31"/>
    <p:sldId id="368" r:id="rId32"/>
    <p:sldId id="369" r:id="rId33"/>
    <p:sldId id="367" r:id="rId34"/>
    <p:sldId id="357" r:id="rId35"/>
    <p:sldId id="358" r:id="rId36"/>
    <p:sldId id="347" r:id="rId37"/>
    <p:sldId id="371" r:id="rId38"/>
    <p:sldId id="372" r:id="rId39"/>
    <p:sldId id="351" r:id="rId40"/>
    <p:sldId id="381" r:id="rId41"/>
    <p:sldId id="270" r:id="rId42"/>
  </p:sldIdLst>
  <p:sldSz cx="12192000" cy="6858000"/>
  <p:notesSz cx="6858000" cy="9144000"/>
  <p:custDataLst>
    <p:tags r:id="rId4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D55E08-6267-7DAA-516D-5E873AB02356}" name="FIPL11" initials="F" userId="S::FIPL11@ruralhub.onmicrosoft.com::ff9763fe-7668-41d3-9f6c-316f9ea18fec" providerId="AD"/>
  <p188:author id="{F1223353-FD7E-A5BA-7FF9-8EAFFCF3D62A}" name="FIPL16" initials="F" userId="S::fipl16@ruralhub.onmicrosoft.com::a17d6b4a-cf87-4492-99da-ea7bfad5c6b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BE740E-868D-49AF-8795-85BBCD87C8C5}" v="68" dt="2026-08-20T06:52:38.4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74965" autoAdjust="0"/>
  </p:normalViewPr>
  <p:slideViewPr>
    <p:cSldViewPr snapToGrid="0">
      <p:cViewPr varScale="1">
        <p:scale>
          <a:sx n="58" d="100"/>
          <a:sy n="58" d="100"/>
        </p:scale>
        <p:origin x="854" y="8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e Maja Lindenthal" userId="57c1d7fe-e47e-49bf-aa4e-3d16ff6603a8" providerId="ADAL" clId="{6E35E8AE-B9BA-487D-9642-A35EF4B913BC}"/>
    <pc:docChg chg="undo custSel modSld">
      <pc:chgData name="Helene Maja Lindenthal" userId="57c1d7fe-e47e-49bf-aa4e-3d16ff6603a8" providerId="ADAL" clId="{6E35E8AE-B9BA-487D-9642-A35EF4B913BC}" dt="2026-08-20T06:52:46.916" v="4320" actId="6549"/>
      <pc:docMkLst>
        <pc:docMk/>
      </pc:docMkLst>
      <pc:sldChg chg="modSp mod modNotesTx">
        <pc:chgData name="Helene Maja Lindenthal" userId="57c1d7fe-e47e-49bf-aa4e-3d16ff6603a8" providerId="ADAL" clId="{6E35E8AE-B9BA-487D-9642-A35EF4B913BC}" dt="2026-08-11T13:23:05.222" v="171" actId="20577"/>
        <pc:sldMkLst>
          <pc:docMk/>
          <pc:sldMk cId="211038544" sldId="263"/>
        </pc:sldMkLst>
        <pc:spChg chg="mod">
          <ac:chgData name="Helene Maja Lindenthal" userId="57c1d7fe-e47e-49bf-aa4e-3d16ff6603a8" providerId="ADAL" clId="{6E35E8AE-B9BA-487D-9642-A35EF4B913BC}" dt="2026-08-11T13:18:22.560" v="75"/>
          <ac:spMkLst>
            <pc:docMk/>
            <pc:sldMk cId="211038544" sldId="263"/>
            <ac:spMk id="6" creationId="{00000000-0000-0000-0000-000000000000}"/>
          </ac:spMkLst>
        </pc:spChg>
        <pc:spChg chg="mod">
          <ac:chgData name="Helene Maja Lindenthal" userId="57c1d7fe-e47e-49bf-aa4e-3d16ff6603a8" providerId="ADAL" clId="{6E35E8AE-B9BA-487D-9642-A35EF4B913BC}" dt="2026-08-11T13:19:06.880" v="83" actId="20577"/>
          <ac:spMkLst>
            <pc:docMk/>
            <pc:sldMk cId="211038544" sldId="263"/>
            <ac:spMk id="7" creationId="{00000000-0000-0000-0000-000000000000}"/>
          </ac:spMkLst>
        </pc:spChg>
      </pc:sldChg>
      <pc:sldChg chg="modSp mod modNotesTx">
        <pc:chgData name="Helene Maja Lindenthal" userId="57c1d7fe-e47e-49bf-aa4e-3d16ff6603a8" providerId="ADAL" clId="{6E35E8AE-B9BA-487D-9642-A35EF4B913BC}" dt="2026-08-11T13:18:11.895" v="74"/>
        <pc:sldMkLst>
          <pc:docMk/>
          <pc:sldMk cId="802677390" sldId="276"/>
        </pc:sldMkLst>
        <pc:spChg chg="mod">
          <ac:chgData name="Helene Maja Lindenthal" userId="57c1d7fe-e47e-49bf-aa4e-3d16ff6603a8" providerId="ADAL" clId="{6E35E8AE-B9BA-487D-9642-A35EF4B913BC}" dt="2026-08-11T13:16:22.019" v="0"/>
          <ac:spMkLst>
            <pc:docMk/>
            <pc:sldMk cId="802677390" sldId="276"/>
            <ac:spMk id="2" creationId="{5AF82C0A-0D2B-4964-0107-34A5C0FB8401}"/>
          </ac:spMkLst>
        </pc:spChg>
        <pc:spChg chg="mod">
          <ac:chgData name="Helene Maja Lindenthal" userId="57c1d7fe-e47e-49bf-aa4e-3d16ff6603a8" providerId="ADAL" clId="{6E35E8AE-B9BA-487D-9642-A35EF4B913BC}" dt="2026-08-11T13:16:52.966" v="4"/>
          <ac:spMkLst>
            <pc:docMk/>
            <pc:sldMk cId="802677390" sldId="276"/>
            <ac:spMk id="3" creationId="{D14C7FFA-44E3-31F7-06A7-D629C7EFAFD9}"/>
          </ac:spMkLst>
        </pc:spChg>
        <pc:spChg chg="mod">
          <ac:chgData name="Helene Maja Lindenthal" userId="57c1d7fe-e47e-49bf-aa4e-3d16ff6603a8" providerId="ADAL" clId="{6E35E8AE-B9BA-487D-9642-A35EF4B913BC}" dt="2026-08-11T13:16:59.843" v="18" actId="20577"/>
          <ac:spMkLst>
            <pc:docMk/>
            <pc:sldMk cId="802677390" sldId="276"/>
            <ac:spMk id="5" creationId="{E86ED180-700C-85F3-2ED8-2BE0AE7FBFAB}"/>
          </ac:spMkLst>
        </pc:spChg>
        <pc:spChg chg="mod">
          <ac:chgData name="Helene Maja Lindenthal" userId="57c1d7fe-e47e-49bf-aa4e-3d16ff6603a8" providerId="ADAL" clId="{6E35E8AE-B9BA-487D-9642-A35EF4B913BC}" dt="2026-08-11T13:18:11.895" v="74"/>
          <ac:spMkLst>
            <pc:docMk/>
            <pc:sldMk cId="802677390" sldId="276"/>
            <ac:spMk id="7" creationId="{F1BB0DB2-0110-4F2D-06CF-2D60620D4BBC}"/>
          </ac:spMkLst>
        </pc:spChg>
      </pc:sldChg>
      <pc:sldChg chg="modSp mod">
        <pc:chgData name="Helene Maja Lindenthal" userId="57c1d7fe-e47e-49bf-aa4e-3d16ff6603a8" providerId="ADAL" clId="{6E35E8AE-B9BA-487D-9642-A35EF4B913BC}" dt="2026-08-11T13:25:07.299" v="361" actId="6549"/>
        <pc:sldMkLst>
          <pc:docMk/>
          <pc:sldMk cId="3620290725" sldId="337"/>
        </pc:sldMkLst>
        <pc:spChg chg="mod">
          <ac:chgData name="Helene Maja Lindenthal" userId="57c1d7fe-e47e-49bf-aa4e-3d16ff6603a8" providerId="ADAL" clId="{6E35E8AE-B9BA-487D-9642-A35EF4B913BC}" dt="2026-08-11T13:23:53.869" v="212" actId="20577"/>
          <ac:spMkLst>
            <pc:docMk/>
            <pc:sldMk cId="3620290725" sldId="337"/>
            <ac:spMk id="5" creationId="{E8F6E89B-0807-6CC8-A06B-994F264580CF}"/>
          </ac:spMkLst>
        </pc:spChg>
        <pc:spChg chg="mod">
          <ac:chgData name="Helene Maja Lindenthal" userId="57c1d7fe-e47e-49bf-aa4e-3d16ff6603a8" providerId="ADAL" clId="{6E35E8AE-B9BA-487D-9642-A35EF4B913BC}" dt="2026-08-11T13:25:07.299" v="361" actId="6549"/>
          <ac:spMkLst>
            <pc:docMk/>
            <pc:sldMk cId="3620290725" sldId="337"/>
            <ac:spMk id="7" creationId="{B2650833-0E98-8E4D-71C7-92C67758819D}"/>
          </ac:spMkLst>
        </pc:spChg>
      </pc:sldChg>
      <pc:sldChg chg="modSp mod modNotesTx">
        <pc:chgData name="Helene Maja Lindenthal" userId="57c1d7fe-e47e-49bf-aa4e-3d16ff6603a8" providerId="ADAL" clId="{6E35E8AE-B9BA-487D-9642-A35EF4B913BC}" dt="2026-08-11T13:27:24.063" v="424" actId="6549"/>
        <pc:sldMkLst>
          <pc:docMk/>
          <pc:sldMk cId="1045824227" sldId="338"/>
        </pc:sldMkLst>
        <pc:spChg chg="mod">
          <ac:chgData name="Helene Maja Lindenthal" userId="57c1d7fe-e47e-49bf-aa4e-3d16ff6603a8" providerId="ADAL" clId="{6E35E8AE-B9BA-487D-9642-A35EF4B913BC}" dt="2026-08-11T13:25:43.758" v="362"/>
          <ac:spMkLst>
            <pc:docMk/>
            <pc:sldMk cId="1045824227" sldId="338"/>
            <ac:spMk id="5" creationId="{9EEF6B67-7E01-60BE-EA7C-0FF4DA9E5879}"/>
          </ac:spMkLst>
        </pc:spChg>
        <pc:spChg chg="mod">
          <ac:chgData name="Helene Maja Lindenthal" userId="57c1d7fe-e47e-49bf-aa4e-3d16ff6603a8" providerId="ADAL" clId="{6E35E8AE-B9BA-487D-9642-A35EF4B913BC}" dt="2026-08-11T13:26:25.148" v="392"/>
          <ac:spMkLst>
            <pc:docMk/>
            <pc:sldMk cId="1045824227" sldId="338"/>
            <ac:spMk id="7" creationId="{EE4FD453-550F-6097-9A2E-90C9A7F87CD4}"/>
          </ac:spMkLst>
        </pc:spChg>
      </pc:sldChg>
      <pc:sldChg chg="modSp mod modNotesTx">
        <pc:chgData name="Helene Maja Lindenthal" userId="57c1d7fe-e47e-49bf-aa4e-3d16ff6603a8" providerId="ADAL" clId="{6E35E8AE-B9BA-487D-9642-A35EF4B913BC}" dt="2026-08-12T13:07:31.945" v="597" actId="6549"/>
        <pc:sldMkLst>
          <pc:docMk/>
          <pc:sldMk cId="1070472160" sldId="339"/>
        </pc:sldMkLst>
        <pc:spChg chg="mod">
          <ac:chgData name="Helene Maja Lindenthal" userId="57c1d7fe-e47e-49bf-aa4e-3d16ff6603a8" providerId="ADAL" clId="{6E35E8AE-B9BA-487D-9642-A35EF4B913BC}" dt="2026-08-12T12:55:23.016" v="542" actId="6549"/>
          <ac:spMkLst>
            <pc:docMk/>
            <pc:sldMk cId="1070472160" sldId="339"/>
            <ac:spMk id="4" creationId="{B1306A82-36E4-D0E1-CAFF-EA26E0C20A94}"/>
          </ac:spMkLst>
        </pc:spChg>
        <pc:spChg chg="mod">
          <ac:chgData name="Helene Maja Lindenthal" userId="57c1d7fe-e47e-49bf-aa4e-3d16ff6603a8" providerId="ADAL" clId="{6E35E8AE-B9BA-487D-9642-A35EF4B913BC}" dt="2026-08-12T13:07:31.945" v="597" actId="6549"/>
          <ac:spMkLst>
            <pc:docMk/>
            <pc:sldMk cId="1070472160" sldId="339"/>
            <ac:spMk id="7" creationId="{CDCB34E0-9DDD-3B8C-0B6D-CA58F859D43A}"/>
          </ac:spMkLst>
        </pc:spChg>
      </pc:sldChg>
      <pc:sldChg chg="addSp delSp modSp mod modNotesTx">
        <pc:chgData name="Helene Maja Lindenthal" userId="57c1d7fe-e47e-49bf-aa4e-3d16ff6603a8" providerId="ADAL" clId="{6E35E8AE-B9BA-487D-9642-A35EF4B913BC}" dt="2026-08-12T13:19:02.372" v="797" actId="20577"/>
        <pc:sldMkLst>
          <pc:docMk/>
          <pc:sldMk cId="2618540715" sldId="340"/>
        </pc:sldMkLst>
        <pc:spChg chg="mod">
          <ac:chgData name="Helene Maja Lindenthal" userId="57c1d7fe-e47e-49bf-aa4e-3d16ff6603a8" providerId="ADAL" clId="{6E35E8AE-B9BA-487D-9642-A35EF4B913BC}" dt="2026-08-12T13:18:05.430" v="758" actId="20577"/>
          <ac:spMkLst>
            <pc:docMk/>
            <pc:sldMk cId="2618540715" sldId="340"/>
            <ac:spMk id="2" creationId="{3E6F6D7B-6F78-2952-5DBE-F00CA4FC347D}"/>
          </ac:spMkLst>
        </pc:spChg>
        <pc:spChg chg="add">
          <ac:chgData name="Helene Maja Lindenthal" userId="57c1d7fe-e47e-49bf-aa4e-3d16ff6603a8" providerId="ADAL" clId="{6E35E8AE-B9BA-487D-9642-A35EF4B913BC}" dt="2026-08-12T13:15:28.899" v="708" actId="22"/>
          <ac:spMkLst>
            <pc:docMk/>
            <pc:sldMk cId="2618540715" sldId="340"/>
            <ac:spMk id="4" creationId="{C166D67F-2F6D-8ACE-2555-300A2C7975C2}"/>
          </ac:spMkLst>
        </pc:spChg>
      </pc:sldChg>
      <pc:sldChg chg="modSp mod">
        <pc:chgData name="Helene Maja Lindenthal" userId="57c1d7fe-e47e-49bf-aa4e-3d16ff6603a8" providerId="ADAL" clId="{6E35E8AE-B9BA-487D-9642-A35EF4B913BC}" dt="2026-08-12T13:30:06.954" v="1029" actId="20577"/>
        <pc:sldMkLst>
          <pc:docMk/>
          <pc:sldMk cId="2062836013" sldId="341"/>
        </pc:sldMkLst>
        <pc:spChg chg="mod">
          <ac:chgData name="Helene Maja Lindenthal" userId="57c1d7fe-e47e-49bf-aa4e-3d16ff6603a8" providerId="ADAL" clId="{6E35E8AE-B9BA-487D-9642-A35EF4B913BC}" dt="2026-08-12T13:29:42.151" v="1025"/>
          <ac:spMkLst>
            <pc:docMk/>
            <pc:sldMk cId="2062836013" sldId="341"/>
            <ac:spMk id="5" creationId="{7D55A45F-CEF6-998B-DB3F-FDF6035A6EEB}"/>
          </ac:spMkLst>
        </pc:spChg>
        <pc:spChg chg="mod">
          <ac:chgData name="Helene Maja Lindenthal" userId="57c1d7fe-e47e-49bf-aa4e-3d16ff6603a8" providerId="ADAL" clId="{6E35E8AE-B9BA-487D-9642-A35EF4B913BC}" dt="2026-08-12T13:30:06.954" v="1029" actId="20577"/>
          <ac:spMkLst>
            <pc:docMk/>
            <pc:sldMk cId="2062836013" sldId="341"/>
            <ac:spMk id="7" creationId="{C5BEDE2F-5615-B030-D7B8-A6E9F72B772D}"/>
          </ac:spMkLst>
        </pc:spChg>
      </pc:sldChg>
      <pc:sldChg chg="modSp mod modNotesTx">
        <pc:chgData name="Helene Maja Lindenthal" userId="57c1d7fe-e47e-49bf-aa4e-3d16ff6603a8" providerId="ADAL" clId="{6E35E8AE-B9BA-487D-9642-A35EF4B913BC}" dt="2026-08-12T13:45:43.388" v="1373" actId="20577"/>
        <pc:sldMkLst>
          <pc:docMk/>
          <pc:sldMk cId="112339422" sldId="344"/>
        </pc:sldMkLst>
        <pc:spChg chg="mod">
          <ac:chgData name="Helene Maja Lindenthal" userId="57c1d7fe-e47e-49bf-aa4e-3d16ff6603a8" providerId="ADAL" clId="{6E35E8AE-B9BA-487D-9642-A35EF4B913BC}" dt="2026-08-12T13:44:55.703" v="1338" actId="20577"/>
          <ac:spMkLst>
            <pc:docMk/>
            <pc:sldMk cId="112339422" sldId="344"/>
            <ac:spMk id="3" creationId="{08ECE7DC-EFA2-F869-CD13-0164B66C2F86}"/>
          </ac:spMkLst>
        </pc:spChg>
        <pc:spChg chg="mod">
          <ac:chgData name="Helene Maja Lindenthal" userId="57c1d7fe-e47e-49bf-aa4e-3d16ff6603a8" providerId="ADAL" clId="{6E35E8AE-B9BA-487D-9642-A35EF4B913BC}" dt="2026-08-12T13:44:14.986" v="1331"/>
          <ac:spMkLst>
            <pc:docMk/>
            <pc:sldMk cId="112339422" sldId="344"/>
            <ac:spMk id="4" creationId="{736C243B-0B5A-BE5D-B392-AA41F9ADA348}"/>
          </ac:spMkLst>
        </pc:spChg>
      </pc:sldChg>
      <pc:sldChg chg="modSp mod">
        <pc:chgData name="Helene Maja Lindenthal" userId="57c1d7fe-e47e-49bf-aa4e-3d16ff6603a8" providerId="ADAL" clId="{6E35E8AE-B9BA-487D-9642-A35EF4B913BC}" dt="2026-08-20T05:57:44.808" v="1491" actId="20577"/>
        <pc:sldMkLst>
          <pc:docMk/>
          <pc:sldMk cId="4088512984" sldId="345"/>
        </pc:sldMkLst>
        <pc:spChg chg="mod">
          <ac:chgData name="Helene Maja Lindenthal" userId="57c1d7fe-e47e-49bf-aa4e-3d16ff6603a8" providerId="ADAL" clId="{6E35E8AE-B9BA-487D-9642-A35EF4B913BC}" dt="2026-08-12T13:51:19.892" v="1405" actId="20577"/>
          <ac:spMkLst>
            <pc:docMk/>
            <pc:sldMk cId="4088512984" sldId="345"/>
            <ac:spMk id="5" creationId="{521477A9-5D28-6AC1-8818-6299F08E2DAD}"/>
          </ac:spMkLst>
        </pc:spChg>
        <pc:spChg chg="mod">
          <ac:chgData name="Helene Maja Lindenthal" userId="57c1d7fe-e47e-49bf-aa4e-3d16ff6603a8" providerId="ADAL" clId="{6E35E8AE-B9BA-487D-9642-A35EF4B913BC}" dt="2026-08-20T05:57:44.808" v="1491" actId="20577"/>
          <ac:spMkLst>
            <pc:docMk/>
            <pc:sldMk cId="4088512984" sldId="345"/>
            <ac:spMk id="7" creationId="{EAF6C9C1-2DAB-0134-0538-E083D4948353}"/>
          </ac:spMkLst>
        </pc:spChg>
      </pc:sldChg>
      <pc:sldChg chg="modSp mod modNotesTx">
        <pc:chgData name="Helene Maja Lindenthal" userId="57c1d7fe-e47e-49bf-aa4e-3d16ff6603a8" providerId="ADAL" clId="{6E35E8AE-B9BA-487D-9642-A35EF4B913BC}" dt="2026-08-20T06:17:22.916" v="2797" actId="20577"/>
        <pc:sldMkLst>
          <pc:docMk/>
          <pc:sldMk cId="2705894925" sldId="346"/>
        </pc:sldMkLst>
        <pc:spChg chg="mod">
          <ac:chgData name="Helene Maja Lindenthal" userId="57c1d7fe-e47e-49bf-aa4e-3d16ff6603a8" providerId="ADAL" clId="{6E35E8AE-B9BA-487D-9642-A35EF4B913BC}" dt="2026-08-20T06:15:53.650" v="2722" actId="1035"/>
          <ac:spMkLst>
            <pc:docMk/>
            <pc:sldMk cId="2705894925" sldId="346"/>
            <ac:spMk id="6" creationId="{98C678C0-AE1B-4A4C-646B-7B1DDAAE170A}"/>
          </ac:spMkLst>
        </pc:spChg>
        <pc:spChg chg="mod">
          <ac:chgData name="Helene Maja Lindenthal" userId="57c1d7fe-e47e-49bf-aa4e-3d16ff6603a8" providerId="ADAL" clId="{6E35E8AE-B9BA-487D-9642-A35EF4B913BC}" dt="2026-08-20T06:16:39.811" v="2787" actId="20577"/>
          <ac:spMkLst>
            <pc:docMk/>
            <pc:sldMk cId="2705894925" sldId="346"/>
            <ac:spMk id="7" creationId="{408171FF-390A-C491-90C0-25EBE6E78A56}"/>
          </ac:spMkLst>
        </pc:spChg>
      </pc:sldChg>
      <pc:sldChg chg="modSp mod modNotesTx">
        <pc:chgData name="Helene Maja Lindenthal" userId="57c1d7fe-e47e-49bf-aa4e-3d16ff6603a8" providerId="ADAL" clId="{6E35E8AE-B9BA-487D-9642-A35EF4B913BC}" dt="2026-08-20T06:40:26.465" v="3736" actId="20577"/>
        <pc:sldMkLst>
          <pc:docMk/>
          <pc:sldMk cId="2124577601" sldId="347"/>
        </pc:sldMkLst>
        <pc:spChg chg="mod">
          <ac:chgData name="Helene Maja Lindenthal" userId="57c1d7fe-e47e-49bf-aa4e-3d16ff6603a8" providerId="ADAL" clId="{6E35E8AE-B9BA-487D-9642-A35EF4B913BC}" dt="2026-08-20T06:39:31.848" v="3663"/>
          <ac:spMkLst>
            <pc:docMk/>
            <pc:sldMk cId="2124577601" sldId="347"/>
            <ac:spMk id="4" creationId="{91D14536-165D-AB66-369E-2483E810BF72}"/>
          </ac:spMkLst>
        </pc:spChg>
        <pc:spChg chg="mod">
          <ac:chgData name="Helene Maja Lindenthal" userId="57c1d7fe-e47e-49bf-aa4e-3d16ff6603a8" providerId="ADAL" clId="{6E35E8AE-B9BA-487D-9642-A35EF4B913BC}" dt="2026-08-20T06:39:55.914" v="3692" actId="20577"/>
          <ac:spMkLst>
            <pc:docMk/>
            <pc:sldMk cId="2124577601" sldId="347"/>
            <ac:spMk id="9" creationId="{687F5429-FBDA-AA98-7620-83E0D977E4FD}"/>
          </ac:spMkLst>
        </pc:spChg>
      </pc:sldChg>
      <pc:sldChg chg="modSp mod modCm modNotesTx">
        <pc:chgData name="Helene Maja Lindenthal" userId="57c1d7fe-e47e-49bf-aa4e-3d16ff6603a8" providerId="ADAL" clId="{6E35E8AE-B9BA-487D-9642-A35EF4B913BC}" dt="2026-08-20T06:52:27.068" v="4314" actId="20577"/>
        <pc:sldMkLst>
          <pc:docMk/>
          <pc:sldMk cId="2227744553" sldId="351"/>
        </pc:sldMkLst>
        <pc:spChg chg="mod">
          <ac:chgData name="Helene Maja Lindenthal" userId="57c1d7fe-e47e-49bf-aa4e-3d16ff6603a8" providerId="ADAL" clId="{6E35E8AE-B9BA-487D-9642-A35EF4B913BC}" dt="2026-08-20T06:50:27.428" v="4221" actId="6549"/>
          <ac:spMkLst>
            <pc:docMk/>
            <pc:sldMk cId="2227744553" sldId="351"/>
            <ac:spMk id="6" creationId="{3E1715DC-1827-4904-B062-2C63C36CD72C}"/>
          </ac:spMkLst>
        </pc:spChg>
        <pc:spChg chg="mod">
          <ac:chgData name="Helene Maja Lindenthal" userId="57c1d7fe-e47e-49bf-aa4e-3d16ff6603a8" providerId="ADAL" clId="{6E35E8AE-B9BA-487D-9642-A35EF4B913BC}" dt="2026-08-20T06:51:43.982" v="4251" actId="27636"/>
          <ac:spMkLst>
            <pc:docMk/>
            <pc:sldMk cId="2227744553" sldId="351"/>
            <ac:spMk id="7" creationId="{2411DCB7-809D-EF42-7B39-7CF333D051B8}"/>
          </ac:spMkLst>
        </pc:spChg>
        <pc:extLst>
          <p:ext xmlns:p="http://schemas.openxmlformats.org/presentationml/2006/main" uri="{D6D511B9-2390-475A-947B-AFAB55BFBCF1}">
            <pc226:cmChg xmlns:pc226="http://schemas.microsoft.com/office/powerpoint/2022/06/main/command" chg="mod">
              <pc226:chgData name="Helene Maja Lindenthal" userId="57c1d7fe-e47e-49bf-aa4e-3d16ff6603a8" providerId="ADAL" clId="{6E35E8AE-B9BA-487D-9642-A35EF4B913BC}" dt="2026-08-20T06:51:43.966" v="4250" actId="20577"/>
              <pc2:cmMkLst xmlns:pc2="http://schemas.microsoft.com/office/powerpoint/2019/9/main/command">
                <pc:docMk/>
                <pc:sldMk cId="2227744553" sldId="351"/>
                <pc2:cmMk id="{32E86CE0-EC33-4932-9370-BDF19353E5FD}"/>
              </pc2:cmMkLst>
            </pc226:cmChg>
          </p:ext>
        </pc:extLst>
      </pc:sldChg>
      <pc:sldChg chg="modSp mod modNotesTx">
        <pc:chgData name="Helene Maja Lindenthal" userId="57c1d7fe-e47e-49bf-aa4e-3d16ff6603a8" providerId="ADAL" clId="{6E35E8AE-B9BA-487D-9642-A35EF4B913BC}" dt="2026-08-11T13:23:42.175" v="198" actId="113"/>
        <pc:sldMkLst>
          <pc:docMk/>
          <pc:sldMk cId="4252658627" sldId="353"/>
        </pc:sldMkLst>
        <pc:spChg chg="mod">
          <ac:chgData name="Helene Maja Lindenthal" userId="57c1d7fe-e47e-49bf-aa4e-3d16ff6603a8" providerId="ADAL" clId="{6E35E8AE-B9BA-487D-9642-A35EF4B913BC}" dt="2026-08-11T13:19:17.302" v="94" actId="20577"/>
          <ac:spMkLst>
            <pc:docMk/>
            <pc:sldMk cId="4252658627" sldId="353"/>
            <ac:spMk id="6" creationId="{9241B546-9A8A-74D6-1B4E-DFB5AE058303}"/>
          </ac:spMkLst>
        </pc:spChg>
        <pc:spChg chg="mod">
          <ac:chgData name="Helene Maja Lindenthal" userId="57c1d7fe-e47e-49bf-aa4e-3d16ff6603a8" providerId="ADAL" clId="{6E35E8AE-B9BA-487D-9642-A35EF4B913BC}" dt="2026-08-11T13:20:47.961" v="130" actId="20577"/>
          <ac:spMkLst>
            <pc:docMk/>
            <pc:sldMk cId="4252658627" sldId="353"/>
            <ac:spMk id="7" creationId="{EF4960F0-6AF5-32AF-80C2-7AED39A824F0}"/>
          </ac:spMkLst>
        </pc:spChg>
      </pc:sldChg>
      <pc:sldChg chg="modSp mod modCm modNotesTx">
        <pc:chgData name="Helene Maja Lindenthal" userId="57c1d7fe-e47e-49bf-aa4e-3d16ff6603a8" providerId="ADAL" clId="{6E35E8AE-B9BA-487D-9642-A35EF4B913BC}" dt="2026-08-12T13:43:57.797" v="1314" actId="20577"/>
        <pc:sldMkLst>
          <pc:docMk/>
          <pc:sldMk cId="1426687552" sldId="354"/>
        </pc:sldMkLst>
        <pc:spChg chg="mod">
          <ac:chgData name="Helene Maja Lindenthal" userId="57c1d7fe-e47e-49bf-aa4e-3d16ff6603a8" providerId="ADAL" clId="{6E35E8AE-B9BA-487D-9642-A35EF4B913BC}" dt="2026-08-12T13:42:37.328" v="1262" actId="20577"/>
          <ac:spMkLst>
            <pc:docMk/>
            <pc:sldMk cId="1426687552" sldId="354"/>
            <ac:spMk id="5" creationId="{CAF2AE3D-5BAE-8FB2-83A7-C33E6FDDBF60}"/>
          </ac:spMkLst>
        </pc:spChg>
        <pc:spChg chg="mod">
          <ac:chgData name="Helene Maja Lindenthal" userId="57c1d7fe-e47e-49bf-aa4e-3d16ff6603a8" providerId="ADAL" clId="{6E35E8AE-B9BA-487D-9642-A35EF4B913BC}" dt="2026-08-12T13:43:06.375" v="1284" actId="20577"/>
          <ac:spMkLst>
            <pc:docMk/>
            <pc:sldMk cId="1426687552" sldId="354"/>
            <ac:spMk id="7" creationId="{18C100C2-44AE-4F69-CF74-D964DF96001C}"/>
          </ac:spMkLst>
        </pc:spChg>
        <pc:extLst>
          <p:ext xmlns:p="http://schemas.openxmlformats.org/presentationml/2006/main" uri="{D6D511B9-2390-475A-947B-AFAB55BFBCF1}">
            <pc226:cmChg xmlns:pc226="http://schemas.microsoft.com/office/powerpoint/2022/06/main/command" chg="mod">
              <pc226:chgData name="Helene Maja Lindenthal" userId="57c1d7fe-e47e-49bf-aa4e-3d16ff6603a8" providerId="ADAL" clId="{6E35E8AE-B9BA-487D-9642-A35EF4B913BC}" dt="2026-08-12T13:43:06.375" v="1284" actId="20577"/>
              <pc2:cmMkLst xmlns:pc2="http://schemas.microsoft.com/office/powerpoint/2019/9/main/command">
                <pc:docMk/>
                <pc:sldMk cId="1426687552" sldId="354"/>
                <pc2:cmMk id="{E379345D-26AB-45B0-9DF0-D8E9843CC5DE}"/>
              </pc2:cmMkLst>
            </pc226:cmChg>
            <pc226:cmChg xmlns:pc226="http://schemas.microsoft.com/office/powerpoint/2022/06/main/command" chg="mod">
              <pc226:chgData name="Helene Maja Lindenthal" userId="57c1d7fe-e47e-49bf-aa4e-3d16ff6603a8" providerId="ADAL" clId="{6E35E8AE-B9BA-487D-9642-A35EF4B913BC}" dt="2026-08-12T13:43:06.375" v="1284" actId="20577"/>
              <pc2:cmMkLst xmlns:pc2="http://schemas.microsoft.com/office/powerpoint/2019/9/main/command">
                <pc:docMk/>
                <pc:sldMk cId="1426687552" sldId="354"/>
                <pc2:cmMk id="{352D10F1-7A32-441A-962E-2A4DFBA1BCF3}"/>
              </pc2:cmMkLst>
            </pc226:cmChg>
          </p:ext>
        </pc:extLst>
      </pc:sldChg>
      <pc:sldChg chg="modSp mod modNotesTx">
        <pc:chgData name="Helene Maja Lindenthal" userId="57c1d7fe-e47e-49bf-aa4e-3d16ff6603a8" providerId="ADAL" clId="{6E35E8AE-B9BA-487D-9642-A35EF4B913BC}" dt="2026-08-20T06:38:04.049" v="3618" actId="20577"/>
        <pc:sldMkLst>
          <pc:docMk/>
          <pc:sldMk cId="960804534" sldId="357"/>
        </pc:sldMkLst>
        <pc:spChg chg="mod">
          <ac:chgData name="Helene Maja Lindenthal" userId="57c1d7fe-e47e-49bf-aa4e-3d16ff6603a8" providerId="ADAL" clId="{6E35E8AE-B9BA-487D-9642-A35EF4B913BC}" dt="2026-08-20T06:36:58.607" v="3602" actId="6549"/>
          <ac:spMkLst>
            <pc:docMk/>
            <pc:sldMk cId="960804534" sldId="357"/>
            <ac:spMk id="6" creationId="{3C2A5D72-DDD2-4507-D76A-D056FED57204}"/>
          </ac:spMkLst>
        </pc:spChg>
        <pc:spChg chg="mod">
          <ac:chgData name="Helene Maja Lindenthal" userId="57c1d7fe-e47e-49bf-aa4e-3d16ff6603a8" providerId="ADAL" clId="{6E35E8AE-B9BA-487D-9642-A35EF4B913BC}" dt="2026-08-20T06:37:07.579" v="3604"/>
          <ac:spMkLst>
            <pc:docMk/>
            <pc:sldMk cId="960804534" sldId="357"/>
            <ac:spMk id="7" creationId="{7F764720-6AE9-98FE-5417-0DB8CCA84769}"/>
          </ac:spMkLst>
        </pc:spChg>
      </pc:sldChg>
      <pc:sldChg chg="modSp mod modNotesTx">
        <pc:chgData name="Helene Maja Lindenthal" userId="57c1d7fe-e47e-49bf-aa4e-3d16ff6603a8" providerId="ADAL" clId="{6E35E8AE-B9BA-487D-9642-A35EF4B913BC}" dt="2026-08-20T06:39:15.047" v="3662" actId="20577"/>
        <pc:sldMkLst>
          <pc:docMk/>
          <pc:sldMk cId="2504075685" sldId="358"/>
        </pc:sldMkLst>
        <pc:spChg chg="mod">
          <ac:chgData name="Helene Maja Lindenthal" userId="57c1d7fe-e47e-49bf-aa4e-3d16ff6603a8" providerId="ADAL" clId="{6E35E8AE-B9BA-487D-9642-A35EF4B913BC}" dt="2026-08-20T06:38:14.291" v="3634" actId="20577"/>
          <ac:spMkLst>
            <pc:docMk/>
            <pc:sldMk cId="2504075685" sldId="358"/>
            <ac:spMk id="5" creationId="{C5609740-1153-285C-28D3-CAA1121E6CE0}"/>
          </ac:spMkLst>
        </pc:spChg>
        <pc:spChg chg="mod">
          <ac:chgData name="Helene Maja Lindenthal" userId="57c1d7fe-e47e-49bf-aa4e-3d16ff6603a8" providerId="ADAL" clId="{6E35E8AE-B9BA-487D-9642-A35EF4B913BC}" dt="2026-08-20T06:38:39.652" v="3653" actId="20577"/>
          <ac:spMkLst>
            <pc:docMk/>
            <pc:sldMk cId="2504075685" sldId="358"/>
            <ac:spMk id="7" creationId="{7E578BE5-6F58-BF97-EAE1-11944E671361}"/>
          </ac:spMkLst>
        </pc:spChg>
      </pc:sldChg>
      <pc:sldChg chg="addSp delSp modSp mod">
        <pc:chgData name="Helene Maja Lindenthal" userId="57c1d7fe-e47e-49bf-aa4e-3d16ff6603a8" providerId="ADAL" clId="{6E35E8AE-B9BA-487D-9642-A35EF4B913BC}" dt="2026-08-12T13:12:13.691" v="629" actId="27636"/>
        <pc:sldMkLst>
          <pc:docMk/>
          <pc:sldMk cId="1909433355" sldId="360"/>
        </pc:sldMkLst>
        <pc:spChg chg="add">
          <ac:chgData name="Helene Maja Lindenthal" userId="57c1d7fe-e47e-49bf-aa4e-3d16ff6603a8" providerId="ADAL" clId="{6E35E8AE-B9BA-487D-9642-A35EF4B913BC}" dt="2026-08-12T13:09:01.909" v="600" actId="22"/>
          <ac:spMkLst>
            <pc:docMk/>
            <pc:sldMk cId="1909433355" sldId="360"/>
            <ac:spMk id="6" creationId="{7610CF79-48D6-5A6D-7FBE-1DE7CCFED98E}"/>
          </ac:spMkLst>
        </pc:spChg>
        <pc:spChg chg="mod">
          <ac:chgData name="Helene Maja Lindenthal" userId="57c1d7fe-e47e-49bf-aa4e-3d16ff6603a8" providerId="ADAL" clId="{6E35E8AE-B9BA-487D-9642-A35EF4B913BC}" dt="2026-08-12T13:12:13.691" v="629" actId="27636"/>
          <ac:spMkLst>
            <pc:docMk/>
            <pc:sldMk cId="1909433355" sldId="360"/>
            <ac:spMk id="7" creationId="{F4521CBA-20CA-AF2A-ED4F-04E9DA8C23C8}"/>
          </ac:spMkLst>
        </pc:spChg>
      </pc:sldChg>
      <pc:sldChg chg="addSp delSp modSp mod modNotesTx">
        <pc:chgData name="Helene Maja Lindenthal" userId="57c1d7fe-e47e-49bf-aa4e-3d16ff6603a8" providerId="ADAL" clId="{6E35E8AE-B9BA-487D-9642-A35EF4B913BC}" dt="2026-08-12T13:18:50.390" v="789" actId="20577"/>
        <pc:sldMkLst>
          <pc:docMk/>
          <pc:sldMk cId="2208202354" sldId="361"/>
        </pc:sldMkLst>
        <pc:spChg chg="add">
          <ac:chgData name="Helene Maja Lindenthal" userId="57c1d7fe-e47e-49bf-aa4e-3d16ff6603a8" providerId="ADAL" clId="{6E35E8AE-B9BA-487D-9642-A35EF4B913BC}" dt="2026-08-12T13:12:28.976" v="631" actId="22"/>
          <ac:spMkLst>
            <pc:docMk/>
            <pc:sldMk cId="2208202354" sldId="361"/>
            <ac:spMk id="3" creationId="{8C7B31CA-9676-7754-874A-F2FAA7101B36}"/>
          </ac:spMkLst>
        </pc:spChg>
        <pc:spChg chg="mod">
          <ac:chgData name="Helene Maja Lindenthal" userId="57c1d7fe-e47e-49bf-aa4e-3d16ff6603a8" providerId="ADAL" clId="{6E35E8AE-B9BA-487D-9642-A35EF4B913BC}" dt="2026-08-12T13:15:08.693" v="706" actId="6549"/>
          <ac:spMkLst>
            <pc:docMk/>
            <pc:sldMk cId="2208202354" sldId="361"/>
            <ac:spMk id="7" creationId="{E4BB0BBD-B99D-2F7B-80ED-C4236340A6E2}"/>
          </ac:spMkLst>
        </pc:spChg>
      </pc:sldChg>
      <pc:sldChg chg="modSp modNotesTx">
        <pc:chgData name="Helene Maja Lindenthal" userId="57c1d7fe-e47e-49bf-aa4e-3d16ff6603a8" providerId="ADAL" clId="{6E35E8AE-B9BA-487D-9642-A35EF4B913BC}" dt="2026-08-11T13:28:56.592" v="459" actId="6549"/>
        <pc:sldMkLst>
          <pc:docMk/>
          <pc:sldMk cId="3815284911" sldId="362"/>
        </pc:sldMkLst>
        <pc:spChg chg="mod">
          <ac:chgData name="Helene Maja Lindenthal" userId="57c1d7fe-e47e-49bf-aa4e-3d16ff6603a8" providerId="ADAL" clId="{6E35E8AE-B9BA-487D-9642-A35EF4B913BC}" dt="2026-08-11T13:27:48.982" v="426"/>
          <ac:spMkLst>
            <pc:docMk/>
            <pc:sldMk cId="3815284911" sldId="362"/>
            <ac:spMk id="2" creationId="{F4866061-81F3-763C-D9FB-6C64B5C758A5}"/>
          </ac:spMkLst>
        </pc:spChg>
      </pc:sldChg>
      <pc:sldChg chg="modSp mod modNotesTx">
        <pc:chgData name="Helene Maja Lindenthal" userId="57c1d7fe-e47e-49bf-aa4e-3d16ff6603a8" providerId="ADAL" clId="{6E35E8AE-B9BA-487D-9642-A35EF4B913BC}" dt="2026-08-12T13:22:11.839" v="914" actId="1036"/>
        <pc:sldMkLst>
          <pc:docMk/>
          <pc:sldMk cId="1186908828" sldId="363"/>
        </pc:sldMkLst>
        <pc:spChg chg="mod">
          <ac:chgData name="Helene Maja Lindenthal" userId="57c1d7fe-e47e-49bf-aa4e-3d16ff6603a8" providerId="ADAL" clId="{6E35E8AE-B9BA-487D-9642-A35EF4B913BC}" dt="2026-08-12T13:22:11.839" v="914" actId="1036"/>
          <ac:spMkLst>
            <pc:docMk/>
            <pc:sldMk cId="1186908828" sldId="363"/>
            <ac:spMk id="2" creationId="{882B9670-012D-A615-6686-5F65D5547132}"/>
          </ac:spMkLst>
        </pc:spChg>
      </pc:sldChg>
      <pc:sldChg chg="modSp mod">
        <pc:chgData name="Helene Maja Lindenthal" userId="57c1d7fe-e47e-49bf-aa4e-3d16ff6603a8" providerId="ADAL" clId="{6E35E8AE-B9BA-487D-9642-A35EF4B913BC}" dt="2026-08-12T13:28:53.720" v="1023" actId="20577"/>
        <pc:sldMkLst>
          <pc:docMk/>
          <pc:sldMk cId="2035640484" sldId="364"/>
        </pc:sldMkLst>
        <pc:spChg chg="mod">
          <ac:chgData name="Helene Maja Lindenthal" userId="57c1d7fe-e47e-49bf-aa4e-3d16ff6603a8" providerId="ADAL" clId="{6E35E8AE-B9BA-487D-9642-A35EF4B913BC}" dt="2026-08-12T13:28:53.720" v="1023" actId="20577"/>
          <ac:spMkLst>
            <pc:docMk/>
            <pc:sldMk cId="2035640484" sldId="364"/>
            <ac:spMk id="2" creationId="{F67CE163-E155-4F04-4251-337625EC4758}"/>
          </ac:spMkLst>
        </pc:spChg>
        <pc:spChg chg="mod">
          <ac:chgData name="Helene Maja Lindenthal" userId="57c1d7fe-e47e-49bf-aa4e-3d16ff6603a8" providerId="ADAL" clId="{6E35E8AE-B9BA-487D-9642-A35EF4B913BC}" dt="2026-08-12T13:23:53.095" v="927" actId="14100"/>
          <ac:spMkLst>
            <pc:docMk/>
            <pc:sldMk cId="2035640484" sldId="364"/>
            <ac:spMk id="10" creationId="{55B9412A-DA74-DA6C-C88C-4178E66E6A44}"/>
          </ac:spMkLst>
        </pc:spChg>
      </pc:sldChg>
      <pc:sldChg chg="modSp mod modCm modNotesTx">
        <pc:chgData name="Helene Maja Lindenthal" userId="57c1d7fe-e47e-49bf-aa4e-3d16ff6603a8" providerId="ADAL" clId="{6E35E8AE-B9BA-487D-9642-A35EF4B913BC}" dt="2026-08-20T06:14:16.067" v="2692" actId="20577"/>
        <pc:sldMkLst>
          <pc:docMk/>
          <pc:sldMk cId="835119437" sldId="366"/>
        </pc:sldMkLst>
        <pc:spChg chg="mod">
          <ac:chgData name="Helene Maja Lindenthal" userId="57c1d7fe-e47e-49bf-aa4e-3d16ff6603a8" providerId="ADAL" clId="{6E35E8AE-B9BA-487D-9642-A35EF4B913BC}" dt="2026-08-20T06:08:36.655" v="2145" actId="6549"/>
          <ac:spMkLst>
            <pc:docMk/>
            <pc:sldMk cId="835119437" sldId="366"/>
            <ac:spMk id="3" creationId="{320FB541-ADD6-C36E-D081-54196A2BC92C}"/>
          </ac:spMkLst>
        </pc:spChg>
        <pc:spChg chg="mod">
          <ac:chgData name="Helene Maja Lindenthal" userId="57c1d7fe-e47e-49bf-aa4e-3d16ff6603a8" providerId="ADAL" clId="{6E35E8AE-B9BA-487D-9642-A35EF4B913BC}" dt="2026-08-20T05:58:37.862" v="1511" actId="14100"/>
          <ac:spMkLst>
            <pc:docMk/>
            <pc:sldMk cId="835119437" sldId="366"/>
            <ac:spMk id="4" creationId="{D8F85029-1302-17DA-A3E5-AE97DEA57C84}"/>
          </ac:spMkLst>
        </pc:spChg>
        <pc:spChg chg="mod">
          <ac:chgData name="Helene Maja Lindenthal" userId="57c1d7fe-e47e-49bf-aa4e-3d16ff6603a8" providerId="ADAL" clId="{6E35E8AE-B9BA-487D-9642-A35EF4B913BC}" dt="2026-08-20T06:12:36.416" v="2603"/>
          <ac:spMkLst>
            <pc:docMk/>
            <pc:sldMk cId="835119437" sldId="366"/>
            <ac:spMk id="8" creationId="{816632AE-C7C0-FD7A-8343-6853BD4C5319}"/>
          </ac:spMkLst>
        </pc:spChg>
        <pc:spChg chg="mod">
          <ac:chgData name="Helene Maja Lindenthal" userId="57c1d7fe-e47e-49bf-aa4e-3d16ff6603a8" providerId="ADAL" clId="{6E35E8AE-B9BA-487D-9642-A35EF4B913BC}" dt="2026-08-20T06:05:46.825" v="1655" actId="20577"/>
          <ac:spMkLst>
            <pc:docMk/>
            <pc:sldMk cId="835119437" sldId="366"/>
            <ac:spMk id="9" creationId="{CE5AFECA-6544-40C5-E673-FEB5405AD30A}"/>
          </ac:spMkLst>
        </pc:spChg>
        <pc:spChg chg="mod">
          <ac:chgData name="Helene Maja Lindenthal" userId="57c1d7fe-e47e-49bf-aa4e-3d16ff6603a8" providerId="ADAL" clId="{6E35E8AE-B9BA-487D-9642-A35EF4B913BC}" dt="2026-08-20T06:10:53.569" v="2548" actId="27636"/>
          <ac:spMkLst>
            <pc:docMk/>
            <pc:sldMk cId="835119437" sldId="366"/>
            <ac:spMk id="18" creationId="{EE80383C-E702-D65E-9EA7-23CF214D8A45}"/>
          </ac:spMkLst>
        </pc:spChg>
        <pc:spChg chg="mod">
          <ac:chgData name="Helene Maja Lindenthal" userId="57c1d7fe-e47e-49bf-aa4e-3d16ff6603a8" providerId="ADAL" clId="{6E35E8AE-B9BA-487D-9642-A35EF4B913BC}" dt="2026-08-20T06:13:13.089" v="2660" actId="27636"/>
          <ac:spMkLst>
            <pc:docMk/>
            <pc:sldMk cId="835119437" sldId="366"/>
            <ac:spMk id="19" creationId="{08D3C523-366E-97AF-C25F-6242B2DDA854}"/>
          </ac:spMkLst>
        </pc:spChg>
        <pc:extLst>
          <p:ext xmlns:p="http://schemas.openxmlformats.org/presentationml/2006/main" uri="{D6D511B9-2390-475A-947B-AFAB55BFBCF1}">
            <pc226:cmChg xmlns:pc226="http://schemas.microsoft.com/office/powerpoint/2022/06/main/command" chg="mod">
              <pc226:chgData name="Helene Maja Lindenthal" userId="57c1d7fe-e47e-49bf-aa4e-3d16ff6603a8" providerId="ADAL" clId="{6E35E8AE-B9BA-487D-9642-A35EF4B913BC}" dt="2026-08-20T06:08:36.655" v="2145" actId="6549"/>
              <pc2:cmMkLst xmlns:pc2="http://schemas.microsoft.com/office/powerpoint/2019/9/main/command">
                <pc:docMk/>
                <pc:sldMk cId="835119437" sldId="366"/>
                <pc2:cmMk id="{A8479324-3363-495A-923D-8B795805CBCF}"/>
              </pc2:cmMkLst>
            </pc226:cmChg>
            <pc226:cmChg xmlns:pc226="http://schemas.microsoft.com/office/powerpoint/2022/06/main/command" chg="mod">
              <pc226:chgData name="Helene Maja Lindenthal" userId="57c1d7fe-e47e-49bf-aa4e-3d16ff6603a8" providerId="ADAL" clId="{6E35E8AE-B9BA-487D-9642-A35EF4B913BC}" dt="2026-08-20T06:10:37.007" v="2546" actId="20577"/>
              <pc2:cmMkLst xmlns:pc2="http://schemas.microsoft.com/office/powerpoint/2019/9/main/command">
                <pc:docMk/>
                <pc:sldMk cId="835119437" sldId="366"/>
                <pc2:cmMk id="{4A3A543C-B6C6-4643-8120-3C8A42E9C6EC}"/>
              </pc2:cmMkLst>
            </pc226:cmChg>
          </p:ext>
        </pc:extLst>
      </pc:sldChg>
      <pc:sldChg chg="modSp mod modNotesTx">
        <pc:chgData name="Helene Maja Lindenthal" userId="57c1d7fe-e47e-49bf-aa4e-3d16ff6603a8" providerId="ADAL" clId="{6E35E8AE-B9BA-487D-9642-A35EF4B913BC}" dt="2026-08-20T06:36:15.520" v="3579" actId="20577"/>
        <pc:sldMkLst>
          <pc:docMk/>
          <pc:sldMk cId="1517146365" sldId="367"/>
        </pc:sldMkLst>
        <pc:spChg chg="mod">
          <ac:chgData name="Helene Maja Lindenthal" userId="57c1d7fe-e47e-49bf-aa4e-3d16ff6603a8" providerId="ADAL" clId="{6E35E8AE-B9BA-487D-9642-A35EF4B913BC}" dt="2026-08-20T06:23:12.632" v="3204" actId="20577"/>
          <ac:spMkLst>
            <pc:docMk/>
            <pc:sldMk cId="1517146365" sldId="367"/>
            <ac:spMk id="2" creationId="{132CA962-62D0-4F05-78B6-24BDD1EA8536}"/>
          </ac:spMkLst>
        </pc:spChg>
        <pc:spChg chg="mod">
          <ac:chgData name="Helene Maja Lindenthal" userId="57c1d7fe-e47e-49bf-aa4e-3d16ff6603a8" providerId="ADAL" clId="{6E35E8AE-B9BA-487D-9642-A35EF4B913BC}" dt="2026-08-20T06:21:15.385" v="3003" actId="1076"/>
          <ac:spMkLst>
            <pc:docMk/>
            <pc:sldMk cId="1517146365" sldId="367"/>
            <ac:spMk id="4" creationId="{EC72A25E-80C3-7206-BBE9-39FB21242761}"/>
          </ac:spMkLst>
        </pc:spChg>
        <pc:spChg chg="mod">
          <ac:chgData name="Helene Maja Lindenthal" userId="57c1d7fe-e47e-49bf-aa4e-3d16ff6603a8" providerId="ADAL" clId="{6E35E8AE-B9BA-487D-9642-A35EF4B913BC}" dt="2026-08-20T06:22:57.355" v="3196" actId="20577"/>
          <ac:spMkLst>
            <pc:docMk/>
            <pc:sldMk cId="1517146365" sldId="367"/>
            <ac:spMk id="7" creationId="{9D3C0352-3035-3990-8EAC-1946E3EF25A6}"/>
          </ac:spMkLst>
        </pc:spChg>
        <pc:spChg chg="mod">
          <ac:chgData name="Helene Maja Lindenthal" userId="57c1d7fe-e47e-49bf-aa4e-3d16ff6603a8" providerId="ADAL" clId="{6E35E8AE-B9BA-487D-9642-A35EF4B913BC}" dt="2026-08-20T06:35:10.566" v="3513" actId="20577"/>
          <ac:spMkLst>
            <pc:docMk/>
            <pc:sldMk cId="1517146365" sldId="367"/>
            <ac:spMk id="8" creationId="{37801BDD-91F9-9B41-75A5-465690D3C652}"/>
          </ac:spMkLst>
        </pc:spChg>
        <pc:spChg chg="mod">
          <ac:chgData name="Helene Maja Lindenthal" userId="57c1d7fe-e47e-49bf-aa4e-3d16ff6603a8" providerId="ADAL" clId="{6E35E8AE-B9BA-487D-9642-A35EF4B913BC}" dt="2026-08-20T06:34:15.708" v="3429" actId="27636"/>
          <ac:spMkLst>
            <pc:docMk/>
            <pc:sldMk cId="1517146365" sldId="367"/>
            <ac:spMk id="9" creationId="{73C8FB55-B085-8252-6451-7254E5B6909F}"/>
          </ac:spMkLst>
        </pc:spChg>
        <pc:spChg chg="mod">
          <ac:chgData name="Helene Maja Lindenthal" userId="57c1d7fe-e47e-49bf-aa4e-3d16ff6603a8" providerId="ADAL" clId="{6E35E8AE-B9BA-487D-9642-A35EF4B913BC}" dt="2026-08-20T06:35:19.819" v="3522" actId="20577"/>
          <ac:spMkLst>
            <pc:docMk/>
            <pc:sldMk cId="1517146365" sldId="367"/>
            <ac:spMk id="10" creationId="{8FE17073-DF01-0D7D-7825-9ADE26E30971}"/>
          </ac:spMkLst>
        </pc:spChg>
      </pc:sldChg>
      <pc:sldChg chg="modSp mod modNotesTx">
        <pc:chgData name="Helene Maja Lindenthal" userId="57c1d7fe-e47e-49bf-aa4e-3d16ff6603a8" providerId="ADAL" clId="{6E35E8AE-B9BA-487D-9642-A35EF4B913BC}" dt="2026-08-20T06:19:15.267" v="2863" actId="20577"/>
        <pc:sldMkLst>
          <pc:docMk/>
          <pc:sldMk cId="95237799" sldId="368"/>
        </pc:sldMkLst>
        <pc:spChg chg="mod">
          <ac:chgData name="Helene Maja Lindenthal" userId="57c1d7fe-e47e-49bf-aa4e-3d16ff6603a8" providerId="ADAL" clId="{6E35E8AE-B9BA-487D-9642-A35EF4B913BC}" dt="2026-08-20T06:18:37.127" v="2833" actId="20577"/>
          <ac:spMkLst>
            <pc:docMk/>
            <pc:sldMk cId="95237799" sldId="368"/>
            <ac:spMk id="3" creationId="{BB344274-BBDD-6914-2586-5772FB4E9CDB}"/>
          </ac:spMkLst>
        </pc:spChg>
        <pc:spChg chg="mod">
          <ac:chgData name="Helene Maja Lindenthal" userId="57c1d7fe-e47e-49bf-aa4e-3d16ff6603a8" providerId="ADAL" clId="{6E35E8AE-B9BA-487D-9642-A35EF4B913BC}" dt="2026-08-20T06:18:00.097" v="2806" actId="27636"/>
          <ac:spMkLst>
            <pc:docMk/>
            <pc:sldMk cId="95237799" sldId="368"/>
            <ac:spMk id="4" creationId="{7E3CA361-3500-F40A-AFA4-1038BE227654}"/>
          </ac:spMkLst>
        </pc:spChg>
      </pc:sldChg>
      <pc:sldChg chg="modSp mod">
        <pc:chgData name="Helene Maja Lindenthal" userId="57c1d7fe-e47e-49bf-aa4e-3d16ff6603a8" providerId="ADAL" clId="{6E35E8AE-B9BA-487D-9642-A35EF4B913BC}" dt="2026-08-20T06:20:34.325" v="2910"/>
        <pc:sldMkLst>
          <pc:docMk/>
          <pc:sldMk cId="2964438623" sldId="369"/>
        </pc:sldMkLst>
        <pc:spChg chg="mod">
          <ac:chgData name="Helene Maja Lindenthal" userId="57c1d7fe-e47e-49bf-aa4e-3d16ff6603a8" providerId="ADAL" clId="{6E35E8AE-B9BA-487D-9642-A35EF4B913BC}" dt="2026-08-20T06:19:40.090" v="2871" actId="20577"/>
          <ac:spMkLst>
            <pc:docMk/>
            <pc:sldMk cId="2964438623" sldId="369"/>
            <ac:spMk id="5" creationId="{6A65F73E-CB36-39B7-BB6E-2D93D5D9E466}"/>
          </ac:spMkLst>
        </pc:spChg>
        <pc:spChg chg="mod">
          <ac:chgData name="Helene Maja Lindenthal" userId="57c1d7fe-e47e-49bf-aa4e-3d16ff6603a8" providerId="ADAL" clId="{6E35E8AE-B9BA-487D-9642-A35EF4B913BC}" dt="2026-08-20T06:20:34.325" v="2910"/>
          <ac:spMkLst>
            <pc:docMk/>
            <pc:sldMk cId="2964438623" sldId="369"/>
            <ac:spMk id="7" creationId="{1C4D8EA1-A993-20A7-B784-9122519A3A7C}"/>
          </ac:spMkLst>
        </pc:spChg>
      </pc:sldChg>
      <pc:sldChg chg="modSp mod modNotesTx">
        <pc:chgData name="Helene Maja Lindenthal" userId="57c1d7fe-e47e-49bf-aa4e-3d16ff6603a8" providerId="ADAL" clId="{6E35E8AE-B9BA-487D-9642-A35EF4B913BC}" dt="2026-08-20T06:44:04.846" v="3879" actId="20577"/>
        <pc:sldMkLst>
          <pc:docMk/>
          <pc:sldMk cId="3255641185" sldId="371"/>
        </pc:sldMkLst>
        <pc:spChg chg="mod">
          <ac:chgData name="Helene Maja Lindenthal" userId="57c1d7fe-e47e-49bf-aa4e-3d16ff6603a8" providerId="ADAL" clId="{6E35E8AE-B9BA-487D-9642-A35EF4B913BC}" dt="2026-08-20T06:40:58.121" v="3749" actId="20577"/>
          <ac:spMkLst>
            <pc:docMk/>
            <pc:sldMk cId="3255641185" sldId="371"/>
            <ac:spMk id="5" creationId="{1B3575D2-4413-B454-E5A8-2D8F25D81419}"/>
          </ac:spMkLst>
        </pc:spChg>
        <pc:spChg chg="mod">
          <ac:chgData name="Helene Maja Lindenthal" userId="57c1d7fe-e47e-49bf-aa4e-3d16ff6603a8" providerId="ADAL" clId="{6E35E8AE-B9BA-487D-9642-A35EF4B913BC}" dt="2026-08-20T06:43:19.593" v="3851" actId="27636"/>
          <ac:spMkLst>
            <pc:docMk/>
            <pc:sldMk cId="3255641185" sldId="371"/>
            <ac:spMk id="7" creationId="{25939367-A808-863A-7FE2-B2809397FCF0}"/>
          </ac:spMkLst>
        </pc:spChg>
      </pc:sldChg>
      <pc:sldChg chg="addSp delSp modSp mod modCm modNotesTx">
        <pc:chgData name="Helene Maja Lindenthal" userId="57c1d7fe-e47e-49bf-aa4e-3d16ff6603a8" providerId="ADAL" clId="{6E35E8AE-B9BA-487D-9642-A35EF4B913BC}" dt="2026-08-20T06:50:03.434" v="4171" actId="20577"/>
        <pc:sldMkLst>
          <pc:docMk/>
          <pc:sldMk cId="3071127022" sldId="372"/>
        </pc:sldMkLst>
        <pc:spChg chg="add del mod">
          <ac:chgData name="Helene Maja Lindenthal" userId="57c1d7fe-e47e-49bf-aa4e-3d16ff6603a8" providerId="ADAL" clId="{6E35E8AE-B9BA-487D-9642-A35EF4B913BC}" dt="2026-08-20T06:47:27.688" v="4104"/>
          <ac:spMkLst>
            <pc:docMk/>
            <pc:sldMk cId="3071127022" sldId="372"/>
            <ac:spMk id="2" creationId="{F1E3F02A-947D-AC39-88CF-E1FF210FB220}"/>
          </ac:spMkLst>
        </pc:spChg>
        <pc:spChg chg="mod">
          <ac:chgData name="Helene Maja Lindenthal" userId="57c1d7fe-e47e-49bf-aa4e-3d16ff6603a8" providerId="ADAL" clId="{6E35E8AE-B9BA-487D-9642-A35EF4B913BC}" dt="2026-08-20T06:46:32.141" v="4075" actId="20577"/>
          <ac:spMkLst>
            <pc:docMk/>
            <pc:sldMk cId="3071127022" sldId="372"/>
            <ac:spMk id="3" creationId="{F6A9DFB4-A912-6BD6-4F18-0EC4DF2D9CBC}"/>
          </ac:spMkLst>
        </pc:spChg>
        <pc:spChg chg="mod">
          <ac:chgData name="Helene Maja Lindenthal" userId="57c1d7fe-e47e-49bf-aa4e-3d16ff6603a8" providerId="ADAL" clId="{6E35E8AE-B9BA-487D-9642-A35EF4B913BC}" dt="2026-08-20T06:44:39.747" v="3969" actId="1076"/>
          <ac:spMkLst>
            <pc:docMk/>
            <pc:sldMk cId="3071127022" sldId="372"/>
            <ac:spMk id="4" creationId="{C7A4C5AF-F282-17D4-9172-610ABD809181}"/>
          </ac:spMkLst>
        </pc:spChg>
        <pc:spChg chg="mod">
          <ac:chgData name="Helene Maja Lindenthal" userId="57c1d7fe-e47e-49bf-aa4e-3d16ff6603a8" providerId="ADAL" clId="{6E35E8AE-B9BA-487D-9642-A35EF4B913BC}" dt="2026-08-20T06:47:30.573" v="4107" actId="20577"/>
          <ac:spMkLst>
            <pc:docMk/>
            <pc:sldMk cId="3071127022" sldId="372"/>
            <ac:spMk id="8" creationId="{ED91112C-31DA-80D2-A4F1-7872E44485ED}"/>
          </ac:spMkLst>
        </pc:spChg>
        <pc:spChg chg="mod">
          <ac:chgData name="Helene Maja Lindenthal" userId="57c1d7fe-e47e-49bf-aa4e-3d16ff6603a8" providerId="ADAL" clId="{6E35E8AE-B9BA-487D-9642-A35EF4B913BC}" dt="2026-08-20T06:46:39.245" v="4082" actId="20577"/>
          <ac:spMkLst>
            <pc:docMk/>
            <pc:sldMk cId="3071127022" sldId="372"/>
            <ac:spMk id="9" creationId="{39A3CCBD-5DC6-72CF-4F12-061C091CF2B8}"/>
          </ac:spMkLst>
        </pc:spChg>
        <pc:spChg chg="mod">
          <ac:chgData name="Helene Maja Lindenthal" userId="57c1d7fe-e47e-49bf-aa4e-3d16ff6603a8" providerId="ADAL" clId="{6E35E8AE-B9BA-487D-9642-A35EF4B913BC}" dt="2026-08-20T06:49:35.765" v="4162" actId="20577"/>
          <ac:spMkLst>
            <pc:docMk/>
            <pc:sldMk cId="3071127022" sldId="372"/>
            <ac:spMk id="10" creationId="{67F42B1B-6F55-6EAC-10FF-10B820D8E17C}"/>
          </ac:spMkLst>
        </pc:spChg>
        <pc:spChg chg="mod">
          <ac:chgData name="Helene Maja Lindenthal" userId="57c1d7fe-e47e-49bf-aa4e-3d16ff6603a8" providerId="ADAL" clId="{6E35E8AE-B9BA-487D-9642-A35EF4B913BC}" dt="2026-08-20T06:48:46.344" v="4140" actId="20577"/>
          <ac:spMkLst>
            <pc:docMk/>
            <pc:sldMk cId="3071127022" sldId="372"/>
            <ac:spMk id="18" creationId="{0C9BDBE0-D688-7682-F128-024EAA9DEE99}"/>
          </ac:spMkLst>
        </pc:spChg>
        <pc:extLst>
          <p:ext xmlns:p="http://schemas.openxmlformats.org/presentationml/2006/main" uri="{D6D511B9-2390-475A-947B-AFAB55BFBCF1}">
            <pc226:cmChg xmlns:pc226="http://schemas.microsoft.com/office/powerpoint/2022/06/main/command" chg="mod">
              <pc226:chgData name="Helene Maja Lindenthal" userId="57c1d7fe-e47e-49bf-aa4e-3d16ff6603a8" providerId="ADAL" clId="{6E35E8AE-B9BA-487D-9642-A35EF4B913BC}" dt="2026-08-20T06:47:30.573" v="4107" actId="20577"/>
              <pc2:cmMkLst xmlns:pc2="http://schemas.microsoft.com/office/powerpoint/2019/9/main/command">
                <pc:docMk/>
                <pc:sldMk cId="3071127022" sldId="372"/>
                <pc2:cmMk id="{401E6A77-D445-493C-B0C5-AF855F2C4B3A}"/>
              </pc2:cmMkLst>
            </pc226:cmChg>
            <pc226:cmChg xmlns:pc226="http://schemas.microsoft.com/office/powerpoint/2022/06/main/command" chg="mod">
              <pc226:chgData name="Helene Maja Lindenthal" userId="57c1d7fe-e47e-49bf-aa4e-3d16ff6603a8" providerId="ADAL" clId="{6E35E8AE-B9BA-487D-9642-A35EF4B913BC}" dt="2026-08-20T06:48:46.344" v="4140" actId="20577"/>
              <pc2:cmMkLst xmlns:pc2="http://schemas.microsoft.com/office/powerpoint/2019/9/main/command">
                <pc:docMk/>
                <pc:sldMk cId="3071127022" sldId="372"/>
                <pc2:cmMk id="{625FADDB-AD7C-4277-BA1D-D4121EFF62F3}"/>
              </pc2:cmMkLst>
            </pc226:cmChg>
            <pc226:cmChg xmlns:pc226="http://schemas.microsoft.com/office/powerpoint/2022/06/main/command" chg="mod">
              <pc226:chgData name="Helene Maja Lindenthal" userId="57c1d7fe-e47e-49bf-aa4e-3d16ff6603a8" providerId="ADAL" clId="{6E35E8AE-B9BA-487D-9642-A35EF4B913BC}" dt="2026-08-20T06:49:35.765" v="4162" actId="20577"/>
              <pc2:cmMkLst xmlns:pc2="http://schemas.microsoft.com/office/powerpoint/2019/9/main/command">
                <pc:docMk/>
                <pc:sldMk cId="3071127022" sldId="372"/>
                <pc2:cmMk id="{ED0F42DC-A020-483F-8121-92757F77235B}"/>
              </pc2:cmMkLst>
            </pc226:cmChg>
            <pc226:cmChg xmlns:pc226="http://schemas.microsoft.com/office/powerpoint/2022/06/main/command" chg="mod">
              <pc226:chgData name="Helene Maja Lindenthal" userId="57c1d7fe-e47e-49bf-aa4e-3d16ff6603a8" providerId="ADAL" clId="{6E35E8AE-B9BA-487D-9642-A35EF4B913BC}" dt="2026-08-20T06:46:32.141" v="4075" actId="20577"/>
              <pc2:cmMkLst xmlns:pc2="http://schemas.microsoft.com/office/powerpoint/2019/9/main/command">
                <pc:docMk/>
                <pc:sldMk cId="3071127022" sldId="372"/>
                <pc2:cmMk id="{AEC128FA-6FAE-4A3C-BBB3-504F955E077F}"/>
              </pc2:cmMkLst>
            </pc226:cmChg>
          </p:ext>
        </pc:extLst>
      </pc:sldChg>
      <pc:sldChg chg="modSp mod">
        <pc:chgData name="Helene Maja Lindenthal" userId="57c1d7fe-e47e-49bf-aa4e-3d16ff6603a8" providerId="ADAL" clId="{6E35E8AE-B9BA-487D-9642-A35EF4B913BC}" dt="2026-08-12T13:31:55.234" v="1036"/>
        <pc:sldMkLst>
          <pc:docMk/>
          <pc:sldMk cId="1511131901" sldId="373"/>
        </pc:sldMkLst>
        <pc:spChg chg="mod">
          <ac:chgData name="Helene Maja Lindenthal" userId="57c1d7fe-e47e-49bf-aa4e-3d16ff6603a8" providerId="ADAL" clId="{6E35E8AE-B9BA-487D-9642-A35EF4B913BC}" dt="2026-08-12T13:30:48.679" v="1031"/>
          <ac:spMkLst>
            <pc:docMk/>
            <pc:sldMk cId="1511131901" sldId="373"/>
            <ac:spMk id="5" creationId="{1923D898-A3C1-24BC-51E0-C49C69098E98}"/>
          </ac:spMkLst>
        </pc:spChg>
        <pc:spChg chg="mod">
          <ac:chgData name="Helene Maja Lindenthal" userId="57c1d7fe-e47e-49bf-aa4e-3d16ff6603a8" providerId="ADAL" clId="{6E35E8AE-B9BA-487D-9642-A35EF4B913BC}" dt="2026-08-12T13:31:55.234" v="1036"/>
          <ac:spMkLst>
            <pc:docMk/>
            <pc:sldMk cId="1511131901" sldId="373"/>
            <ac:spMk id="7" creationId="{CCEF39A7-10A6-2FD7-F6A2-5FB292046BCA}"/>
          </ac:spMkLst>
        </pc:spChg>
      </pc:sldChg>
      <pc:sldChg chg="modSp mod modNotesTx">
        <pc:chgData name="Helene Maja Lindenthal" userId="57c1d7fe-e47e-49bf-aa4e-3d16ff6603a8" providerId="ADAL" clId="{6E35E8AE-B9BA-487D-9642-A35EF4B913BC}" dt="2026-08-12T13:33:57.352" v="1061" actId="20577"/>
        <pc:sldMkLst>
          <pc:docMk/>
          <pc:sldMk cId="818164799" sldId="374"/>
        </pc:sldMkLst>
        <pc:spChg chg="mod">
          <ac:chgData name="Helene Maja Lindenthal" userId="57c1d7fe-e47e-49bf-aa4e-3d16ff6603a8" providerId="ADAL" clId="{6E35E8AE-B9BA-487D-9642-A35EF4B913BC}" dt="2026-08-12T13:32:55.468" v="1038"/>
          <ac:spMkLst>
            <pc:docMk/>
            <pc:sldMk cId="818164799" sldId="374"/>
            <ac:spMk id="5" creationId="{A4F4175F-164F-AFD6-D24C-9DB4954A1C59}"/>
          </ac:spMkLst>
        </pc:spChg>
        <pc:spChg chg="mod">
          <ac:chgData name="Helene Maja Lindenthal" userId="57c1d7fe-e47e-49bf-aa4e-3d16ff6603a8" providerId="ADAL" clId="{6E35E8AE-B9BA-487D-9642-A35EF4B913BC}" dt="2026-08-12T13:33:32.230" v="1043"/>
          <ac:spMkLst>
            <pc:docMk/>
            <pc:sldMk cId="818164799" sldId="374"/>
            <ac:spMk id="7" creationId="{34A18EB9-2DE8-9EF1-275B-878907C3CAB5}"/>
          </ac:spMkLst>
        </pc:spChg>
      </pc:sldChg>
      <pc:sldChg chg="modSp mod">
        <pc:chgData name="Helene Maja Lindenthal" userId="57c1d7fe-e47e-49bf-aa4e-3d16ff6603a8" providerId="ADAL" clId="{6E35E8AE-B9BA-487D-9642-A35EF4B913BC}" dt="2026-08-12T13:35:27.929" v="1115" actId="20577"/>
        <pc:sldMkLst>
          <pc:docMk/>
          <pc:sldMk cId="2634389488" sldId="375"/>
        </pc:sldMkLst>
        <pc:spChg chg="mod">
          <ac:chgData name="Helene Maja Lindenthal" userId="57c1d7fe-e47e-49bf-aa4e-3d16ff6603a8" providerId="ADAL" clId="{6E35E8AE-B9BA-487D-9642-A35EF4B913BC}" dt="2026-08-12T13:34:19.647" v="1063"/>
          <ac:spMkLst>
            <pc:docMk/>
            <pc:sldMk cId="2634389488" sldId="375"/>
            <ac:spMk id="5" creationId="{DE472E8F-E958-4331-B391-1E70BF8D172B}"/>
          </ac:spMkLst>
        </pc:spChg>
        <pc:spChg chg="mod">
          <ac:chgData name="Helene Maja Lindenthal" userId="57c1d7fe-e47e-49bf-aa4e-3d16ff6603a8" providerId="ADAL" clId="{6E35E8AE-B9BA-487D-9642-A35EF4B913BC}" dt="2026-08-12T13:35:27.929" v="1115" actId="20577"/>
          <ac:spMkLst>
            <pc:docMk/>
            <pc:sldMk cId="2634389488" sldId="375"/>
            <ac:spMk id="7" creationId="{3BE9EF25-C8BA-EA84-4D1E-8C99BF7E68F5}"/>
          </ac:spMkLst>
        </pc:spChg>
      </pc:sldChg>
      <pc:sldChg chg="modSp mod modNotesTx">
        <pc:chgData name="Helene Maja Lindenthal" userId="57c1d7fe-e47e-49bf-aa4e-3d16ff6603a8" providerId="ADAL" clId="{6E35E8AE-B9BA-487D-9642-A35EF4B913BC}" dt="2026-08-12T13:36:56.381" v="1142" actId="20577"/>
        <pc:sldMkLst>
          <pc:docMk/>
          <pc:sldMk cId="3175304960" sldId="376"/>
        </pc:sldMkLst>
        <pc:spChg chg="mod">
          <ac:chgData name="Helene Maja Lindenthal" userId="57c1d7fe-e47e-49bf-aa4e-3d16ff6603a8" providerId="ADAL" clId="{6E35E8AE-B9BA-487D-9642-A35EF4B913BC}" dt="2026-08-12T13:35:40.472" v="1117"/>
          <ac:spMkLst>
            <pc:docMk/>
            <pc:sldMk cId="3175304960" sldId="376"/>
            <ac:spMk id="5" creationId="{B7F224C1-A729-E936-ECA2-3A43C1FD7DE4}"/>
          </ac:spMkLst>
        </pc:spChg>
        <pc:spChg chg="mod">
          <ac:chgData name="Helene Maja Lindenthal" userId="57c1d7fe-e47e-49bf-aa4e-3d16ff6603a8" providerId="ADAL" clId="{6E35E8AE-B9BA-487D-9642-A35EF4B913BC}" dt="2026-08-12T13:36:14.860" v="1133"/>
          <ac:spMkLst>
            <pc:docMk/>
            <pc:sldMk cId="3175304960" sldId="376"/>
            <ac:spMk id="7" creationId="{4BDF87BE-E190-8A1D-3095-E72B4CB8ACAA}"/>
          </ac:spMkLst>
        </pc:spChg>
      </pc:sldChg>
      <pc:sldChg chg="modSp mod">
        <pc:chgData name="Helene Maja Lindenthal" userId="57c1d7fe-e47e-49bf-aa4e-3d16ff6603a8" providerId="ADAL" clId="{6E35E8AE-B9BA-487D-9642-A35EF4B913BC}" dt="2026-08-12T13:37:45.802" v="1156"/>
        <pc:sldMkLst>
          <pc:docMk/>
          <pc:sldMk cId="1289291556" sldId="377"/>
        </pc:sldMkLst>
        <pc:spChg chg="mod">
          <ac:chgData name="Helene Maja Lindenthal" userId="57c1d7fe-e47e-49bf-aa4e-3d16ff6603a8" providerId="ADAL" clId="{6E35E8AE-B9BA-487D-9642-A35EF4B913BC}" dt="2026-08-12T13:37:10.097" v="1146" actId="14100"/>
          <ac:spMkLst>
            <pc:docMk/>
            <pc:sldMk cId="1289291556" sldId="377"/>
            <ac:spMk id="5" creationId="{2A5718E0-FD42-A142-CFF3-BCAAFEE7C798}"/>
          </ac:spMkLst>
        </pc:spChg>
        <pc:spChg chg="mod">
          <ac:chgData name="Helene Maja Lindenthal" userId="57c1d7fe-e47e-49bf-aa4e-3d16ff6603a8" providerId="ADAL" clId="{6E35E8AE-B9BA-487D-9642-A35EF4B913BC}" dt="2026-08-12T13:37:45.802" v="1156"/>
          <ac:spMkLst>
            <pc:docMk/>
            <pc:sldMk cId="1289291556" sldId="377"/>
            <ac:spMk id="7" creationId="{BE388D4A-6F21-0BCA-D00E-70CAF6826C38}"/>
          </ac:spMkLst>
        </pc:spChg>
      </pc:sldChg>
      <pc:sldChg chg="modSp mod modNotesTx">
        <pc:chgData name="Helene Maja Lindenthal" userId="57c1d7fe-e47e-49bf-aa4e-3d16ff6603a8" providerId="ADAL" clId="{6E35E8AE-B9BA-487D-9642-A35EF4B913BC}" dt="2026-08-12T13:39:13.562" v="1182" actId="20577"/>
        <pc:sldMkLst>
          <pc:docMk/>
          <pc:sldMk cId="1432505799" sldId="378"/>
        </pc:sldMkLst>
        <pc:spChg chg="mod">
          <ac:chgData name="Helene Maja Lindenthal" userId="57c1d7fe-e47e-49bf-aa4e-3d16ff6603a8" providerId="ADAL" clId="{6E35E8AE-B9BA-487D-9642-A35EF4B913BC}" dt="2026-08-12T13:38:04.023" v="1159" actId="27636"/>
          <ac:spMkLst>
            <pc:docMk/>
            <pc:sldMk cId="1432505799" sldId="378"/>
            <ac:spMk id="5" creationId="{E6283018-A459-DFD6-8CF5-2FBA425E9E92}"/>
          </ac:spMkLst>
        </pc:spChg>
        <pc:spChg chg="mod">
          <ac:chgData name="Helene Maja Lindenthal" userId="57c1d7fe-e47e-49bf-aa4e-3d16ff6603a8" providerId="ADAL" clId="{6E35E8AE-B9BA-487D-9642-A35EF4B913BC}" dt="2026-08-12T13:38:59.243" v="1173" actId="20577"/>
          <ac:spMkLst>
            <pc:docMk/>
            <pc:sldMk cId="1432505799" sldId="378"/>
            <ac:spMk id="7" creationId="{B2ADC256-8448-36E8-BFD9-10FCE82A6B22}"/>
          </ac:spMkLst>
        </pc:spChg>
      </pc:sldChg>
      <pc:sldChg chg="modSp mod">
        <pc:chgData name="Helene Maja Lindenthal" userId="57c1d7fe-e47e-49bf-aa4e-3d16ff6603a8" providerId="ADAL" clId="{6E35E8AE-B9BA-487D-9642-A35EF4B913BC}" dt="2026-08-12T13:40:23.633" v="1205" actId="20577"/>
        <pc:sldMkLst>
          <pc:docMk/>
          <pc:sldMk cId="153214161" sldId="379"/>
        </pc:sldMkLst>
        <pc:spChg chg="mod">
          <ac:chgData name="Helene Maja Lindenthal" userId="57c1d7fe-e47e-49bf-aa4e-3d16ff6603a8" providerId="ADAL" clId="{6E35E8AE-B9BA-487D-9642-A35EF4B913BC}" dt="2026-08-12T13:39:25.944" v="1184"/>
          <ac:spMkLst>
            <pc:docMk/>
            <pc:sldMk cId="153214161" sldId="379"/>
            <ac:spMk id="5" creationId="{41D5C319-1E5E-7BF0-B05A-7E3CA4FF613F}"/>
          </ac:spMkLst>
        </pc:spChg>
        <pc:spChg chg="mod">
          <ac:chgData name="Helene Maja Lindenthal" userId="57c1d7fe-e47e-49bf-aa4e-3d16ff6603a8" providerId="ADAL" clId="{6E35E8AE-B9BA-487D-9642-A35EF4B913BC}" dt="2026-08-12T13:40:23.633" v="1205" actId="20577"/>
          <ac:spMkLst>
            <pc:docMk/>
            <pc:sldMk cId="153214161" sldId="379"/>
            <ac:spMk id="7" creationId="{48A28CEC-816B-639D-BC2C-CBE032DC70A0}"/>
          </ac:spMkLst>
        </pc:spChg>
      </pc:sldChg>
      <pc:sldChg chg="modSp mod">
        <pc:chgData name="Helene Maja Lindenthal" userId="57c1d7fe-e47e-49bf-aa4e-3d16ff6603a8" providerId="ADAL" clId="{6E35E8AE-B9BA-487D-9642-A35EF4B913BC}" dt="2026-08-12T13:41:57.315" v="1259" actId="20577"/>
        <pc:sldMkLst>
          <pc:docMk/>
          <pc:sldMk cId="1028622999" sldId="380"/>
        </pc:sldMkLst>
        <pc:spChg chg="mod">
          <ac:chgData name="Helene Maja Lindenthal" userId="57c1d7fe-e47e-49bf-aa4e-3d16ff6603a8" providerId="ADAL" clId="{6E35E8AE-B9BA-487D-9642-A35EF4B913BC}" dt="2026-08-12T13:41:01.039" v="1207"/>
          <ac:spMkLst>
            <pc:docMk/>
            <pc:sldMk cId="1028622999" sldId="380"/>
            <ac:spMk id="5" creationId="{4891DB88-56DA-2738-D52D-CF5D3817566F}"/>
          </ac:spMkLst>
        </pc:spChg>
        <pc:spChg chg="mod">
          <ac:chgData name="Helene Maja Lindenthal" userId="57c1d7fe-e47e-49bf-aa4e-3d16ff6603a8" providerId="ADAL" clId="{6E35E8AE-B9BA-487D-9642-A35EF4B913BC}" dt="2026-08-12T13:41:57.315" v="1259" actId="20577"/>
          <ac:spMkLst>
            <pc:docMk/>
            <pc:sldMk cId="1028622999" sldId="380"/>
            <ac:spMk id="7" creationId="{0A57D227-7602-8841-F1FA-1EBAD425D8AB}"/>
          </ac:spMkLst>
        </pc:spChg>
      </pc:sldChg>
      <pc:sldChg chg="modSp mod">
        <pc:chgData name="Helene Maja Lindenthal" userId="57c1d7fe-e47e-49bf-aa4e-3d16ff6603a8" providerId="ADAL" clId="{6E35E8AE-B9BA-487D-9642-A35EF4B913BC}" dt="2026-08-20T06:52:46.916" v="4320" actId="6549"/>
        <pc:sldMkLst>
          <pc:docMk/>
          <pc:sldMk cId="1951287450" sldId="381"/>
        </pc:sldMkLst>
        <pc:spChg chg="mod">
          <ac:chgData name="Helene Maja Lindenthal" userId="57c1d7fe-e47e-49bf-aa4e-3d16ff6603a8" providerId="ADAL" clId="{6E35E8AE-B9BA-487D-9642-A35EF4B913BC}" dt="2026-08-20T06:52:46.916" v="4320" actId="6549"/>
          <ac:spMkLst>
            <pc:docMk/>
            <pc:sldMk cId="1951287450" sldId="381"/>
            <ac:spMk id="5" creationId="{71873C7C-B5B4-FC57-6F4E-F0A087367234}"/>
          </ac:spMkLst>
        </pc:spChg>
      </pc:sldChg>
    </pc:docChg>
  </pc:docChgLst>
</pc:chgInfo>
</file>

<file path=ppt/comments/modernComment_15B_7EA27B41.xml><?xml version="1.0" encoding="utf-8"?>
<p188:cmLst xmlns:a="http://schemas.openxmlformats.org/drawingml/2006/main" xmlns:r="http://schemas.openxmlformats.org/officeDocument/2006/relationships" xmlns:p188="http://schemas.microsoft.com/office/powerpoint/2018/8/main">
  <p188:cm id="{6FB7A43F-9C29-48B0-8A52-9909FA86DFA4}" authorId="{F1223353-FD7E-A5BA-7FF9-8EAFFCF3D62A}" created="2026-05-20T13:56:52.295">
    <pc:sldMkLst xmlns:pc="http://schemas.microsoft.com/office/powerpoint/2013/main/command">
      <pc:docMk/>
      <pc:sldMk cId="2124577601" sldId="347"/>
    </pc:sldMkLst>
    <p188:txBody>
      <a:bodyPr/>
      <a:lstStyle/>
      <a:p>
        <a:r>
          <a:rPr lang="en-IE"/>
          <a:t>Can they contact if struggle with SDL?</a:t>
        </a:r>
      </a:p>
    </p188:txBody>
  </p188:cm>
</p188:cmLst>
</file>

<file path=ppt/comments/modernComment_15F_84C8AF29.xml><?xml version="1.0" encoding="utf-8"?>
<p188:cmLst xmlns:a="http://schemas.openxmlformats.org/drawingml/2006/main" xmlns:r="http://schemas.openxmlformats.org/officeDocument/2006/relationships" xmlns:p188="http://schemas.microsoft.com/office/powerpoint/2018/8/main">
  <p188:cm id="{32E86CE0-EC33-4932-9370-BDF19353E5FD}" authorId="{F9D55E08-6267-7DAA-516D-5E873AB02356}" created="2026-05-15T16:20:36.276">
    <ac:txMkLst xmlns:ac="http://schemas.microsoft.com/office/drawing/2013/main/command">
      <pc:docMk xmlns:pc="http://schemas.microsoft.com/office/powerpoint/2013/main/command"/>
      <pc:sldMk xmlns:pc="http://schemas.microsoft.com/office/powerpoint/2013/main/command" cId="2227744553" sldId="351"/>
      <ac:spMk id="7" creationId="{2411DCB7-809D-EF42-7B39-7CF333D051B8}"/>
      <ac:txMk cp="28">
        <ac:context len="737" hash="4140791000"/>
      </ac:txMk>
    </ac:txMkLst>
    <p188:pos x="2289940" y="532409"/>
    <p188:txBody>
      <a:bodyPr/>
      <a:lstStyle/>
      <a:p>
        <a:r>
          <a:rPr lang="en-IE"/>
          <a:t>1) The development, structure, and pedagogical approach of the European Sustainability Expert (ESE) course
2) How to navigate and utilise the SUSTAIN-EU E-Learning Platform and its digital tools
3) Practical strategies for supporting learners in online and self-directed learning environments
4) Approaches to planning and facilitating learner-centred online learning activities</a:t>
        </a:r>
      </a:p>
    </p188:txBody>
  </p188:cm>
</p188:cmLst>
</file>

<file path=ppt/comments/modernComment_16E_31C6E94D.xml><?xml version="1.0" encoding="utf-8"?>
<p188:cmLst xmlns:a="http://schemas.openxmlformats.org/drawingml/2006/main" xmlns:r="http://schemas.openxmlformats.org/officeDocument/2006/relationships" xmlns:p188="http://schemas.microsoft.com/office/powerpoint/2018/8/main">
  <p188:cm id="{A8479324-3363-495A-923D-8B795805CBCF}" authorId="{F1223353-FD7E-A5BA-7FF9-8EAFFCF3D62A}" created="2026-05-20T16:40:16.940">
    <ac:txMkLst xmlns:ac="http://schemas.microsoft.com/office/drawing/2013/main/command">
      <pc:docMk xmlns:pc="http://schemas.microsoft.com/office/powerpoint/2013/main/command"/>
      <pc:sldMk xmlns:pc="http://schemas.microsoft.com/office/powerpoint/2013/main/command" cId="835119437" sldId="366"/>
      <ac:spMk id="3" creationId="{320FB541-ADD6-C36E-D081-54196A2BC92C}"/>
      <ac:txMk cp="127">
        <ac:context len="366" hash="3887788118"/>
      </ac:txMk>
    </ac:txMkLst>
    <p188:pos x="3722639" y="892583"/>
    <p188:txBody>
      <a:bodyPr/>
      <a:lstStyle/>
      <a:p>
        <a:r>
          <a:rPr lang="en-IE"/>
          <a:t>Add link to the platform when we have it.</a:t>
        </a:r>
      </a:p>
    </p188:txBody>
  </p188:cm>
  <p188:cm id="{4A3A543C-B6C6-4643-8120-3C8A42E9C6EC}" authorId="{F1223353-FD7E-A5BA-7FF9-8EAFFCF3D62A}" created="2026-05-20T16:41:26.551">
    <ac:txMkLst xmlns:ac="http://schemas.microsoft.com/office/drawing/2013/main/command">
      <pc:docMk xmlns:pc="http://schemas.microsoft.com/office/powerpoint/2013/main/command"/>
      <pc:sldMk xmlns:pc="http://schemas.microsoft.com/office/powerpoint/2013/main/command" cId="835119437" sldId="366"/>
      <ac:spMk id="18" creationId="{EE80383C-E702-D65E-9EA7-23CF214D8A45}"/>
      <ac:txMk cp="280" len="167">
        <ac:context len="453" hash="870629959"/>
      </ac:txMk>
    </ac:txMkLst>
    <p188:pos x="3591145" y="2204294"/>
    <p188:txBody>
      <a:bodyPr/>
      <a:lstStyle/>
      <a:p>
        <a:r>
          <a:rPr lang="en-IE"/>
          <a:t>Canva link to edit for translation: https://canva.link/2hnxr7ebix77owe</a:t>
        </a:r>
      </a:p>
    </p188:txBody>
  </p188:cm>
</p188:cmLst>
</file>

<file path=ppt/comments/modernComment_162_55098640.xml><?xml version="1.0" encoding="utf-8"?>
<p188:cmLst xmlns:a="http://schemas.openxmlformats.org/drawingml/2006/main" xmlns:r="http://schemas.openxmlformats.org/officeDocument/2006/relationships" xmlns:p188="http://schemas.microsoft.com/office/powerpoint/2018/8/main">
  <p188:cm id="{E379345D-26AB-45B0-9DF0-D8E9843CC5DE}" authorId="{F9D55E08-6267-7DAA-516D-5E873AB02356}" status="resolved" created="2026-05-15T16:01:59.476" complete="100000">
    <ac:txMkLst xmlns:ac="http://schemas.microsoft.com/office/drawing/2013/main/command">
      <pc:docMk xmlns:pc="http://schemas.microsoft.com/office/powerpoint/2013/main/command"/>
      <pc:sldMk xmlns:pc="http://schemas.microsoft.com/office/powerpoint/2013/main/command" cId="1426687552" sldId="354"/>
      <ac:spMk id="7" creationId="{18C100C2-44AE-4F69-CF74-D964DF96001C}"/>
      <ac:txMk cp="70">
        <ac:context len="619" hash="252900365"/>
      </ac:txMk>
    </ac:txMkLst>
    <p188:pos x="9045420" y="2978233"/>
    <p188:txBody>
      <a:bodyPr/>
      <a:lstStyle/>
      <a:p>
        <a:r>
          <a:rPr lang="en-IE"/>
          <a:t>Linking to SDL.</a:t>
        </a:r>
      </a:p>
    </p188:txBody>
  </p188:cm>
  <p188:cm id="{352D10F1-7A32-441A-962E-2A4DFBA1BCF3}" authorId="{F9D55E08-6267-7DAA-516D-5E873AB02356}" status="resolved" created="2026-05-15T16:21:21.478" complete="100000">
    <ac:txMkLst xmlns:ac="http://schemas.microsoft.com/office/drawing/2013/main/command">
      <pc:docMk xmlns:pc="http://schemas.microsoft.com/office/powerpoint/2013/main/command"/>
      <pc:sldMk xmlns:pc="http://schemas.microsoft.com/office/powerpoint/2013/main/command" cId="1426687552" sldId="354"/>
      <ac:spMk id="7" creationId="{18C100C2-44AE-4F69-CF74-D964DF96001C}"/>
      <ac:txMk cp="0" len="69">
        <ac:context len="619" hash="252900365"/>
      </ac:txMk>
    </ac:txMkLst>
    <p188:pos x="9045420" y="283159"/>
    <p188:txBody>
      <a:bodyPr/>
      <a:lstStyle/>
      <a:p>
        <a:r>
          <a:rPr lang="en-IE"/>
          <a:t>Expanded</a:t>
        </a:r>
      </a:p>
    </p188:txBody>
  </p188:cm>
</p188:cmLst>
</file>

<file path=ppt/comments/modernComment_174_B70DADEE.xml><?xml version="1.0" encoding="utf-8"?>
<p188:cmLst xmlns:a="http://schemas.openxmlformats.org/drawingml/2006/main" xmlns:r="http://schemas.openxmlformats.org/officeDocument/2006/relationships" xmlns:p188="http://schemas.microsoft.com/office/powerpoint/2018/8/main">
  <p188:cm id="{802B027E-3A7D-467D-9D0E-50BFBFA72B73}" authorId="{F1223353-FD7E-A5BA-7FF9-8EAFFCF3D62A}" created="2026-05-15T11:42:57.658">
    <ac:txMkLst xmlns:ac="http://schemas.microsoft.com/office/drawing/2013/main/command">
      <pc:docMk xmlns:pc="http://schemas.microsoft.com/office/powerpoint/2013/main/command"/>
      <pc:sldMk xmlns:pc="http://schemas.microsoft.com/office/powerpoint/2013/main/command" cId="3071127022" sldId="372"/>
      <ac:spMk id="8" creationId="{ED91112C-31DA-80D2-A4F1-7872E44485ED}"/>
      <ac:txMk cp="350">
        <ac:context len="355" hash="729665927"/>
      </ac:txMk>
    </ac:txMkLst>
    <p188:pos x="2038534" y="1257466"/>
    <p188:txBody>
      <a:bodyPr/>
      <a:lstStyle/>
      <a:p>
        <a:r>
          <a:rPr lang="en-IE"/>
          <a:t>Canva link for translation: https://canva.link/tw9xv83s5t0kxpe</a:t>
        </a:r>
      </a:p>
    </p188:txBody>
  </p188:cm>
  <p188:cm id="{AEC128FA-6FAE-4A3C-BBB3-504F955E077F}" authorId="{F1223353-FD7E-A5BA-7FF9-8EAFFCF3D62A}" created="2026-05-20T09:49:55.556">
    <ac:txMkLst xmlns:ac="http://schemas.microsoft.com/office/drawing/2013/main/command">
      <pc:docMk xmlns:pc="http://schemas.microsoft.com/office/powerpoint/2013/main/command"/>
      <pc:sldMk xmlns:pc="http://schemas.microsoft.com/office/powerpoint/2013/main/command" cId="3071127022" sldId="372"/>
      <ac:spMk id="3" creationId="{F6A9DFB4-A912-6BD6-4F18-0EC4DF2D9CBC}"/>
      <ac:txMk cp="211">
        <ac:context len="380" hash="2880315781"/>
      </ac:txMk>
    </ac:txMkLst>
    <p188:pos x="2077575" y="1203930"/>
    <p188:txBody>
      <a:bodyPr/>
      <a:lstStyle/>
      <a:p>
        <a:r>
          <a:rPr lang="en-IE"/>
          <a:t>Canva link for translation./pdf. https://canva.link/tw9xv83s5t0kxpe</a:t>
        </a:r>
      </a:p>
    </p188:txBody>
  </p188:cm>
  <p188:cm id="{401E6A77-D445-493C-B0C5-AF855F2C4B3A}" authorId="{F1223353-FD7E-A5BA-7FF9-8EAFFCF3D62A}" created="2026-05-20T09:50:09.774">
    <ac:txMkLst xmlns:ac="http://schemas.microsoft.com/office/drawing/2013/main/command">
      <pc:docMk xmlns:pc="http://schemas.microsoft.com/office/powerpoint/2013/main/command"/>
      <pc:sldMk xmlns:pc="http://schemas.microsoft.com/office/powerpoint/2013/main/command" cId="3071127022" sldId="372"/>
      <ac:spMk id="8" creationId="{ED91112C-31DA-80D2-A4F1-7872E44485ED}"/>
      <ac:txMk cp="148">
        <ac:context len="303" hash="3884899904"/>
      </ac:txMk>
    </ac:txMkLst>
    <p188:pos x="2245526" y="1030830"/>
    <p188:txBody>
      <a:bodyPr/>
      <a:lstStyle/>
      <a:p>
        <a:r>
          <a:rPr lang="en-IE"/>
          <a:t>Canva link for translations https://canva.link/tw9xv83s5t0kxpe</a:t>
        </a:r>
      </a:p>
    </p188:txBody>
  </p188:cm>
  <p188:cm id="{ED0F42DC-A020-483F-8121-92757F77235B}" authorId="{F1223353-FD7E-A5BA-7FF9-8EAFFCF3D62A}" created="2026-05-20T09:50:44.947">
    <ac:txMkLst xmlns:ac="http://schemas.microsoft.com/office/drawing/2013/main/command">
      <pc:docMk xmlns:pc="http://schemas.microsoft.com/office/powerpoint/2013/main/command"/>
      <pc:sldMk xmlns:pc="http://schemas.microsoft.com/office/powerpoint/2013/main/command" cId="3071127022" sldId="372"/>
      <ac:spMk id="10" creationId="{67F42B1B-6F55-6EAC-10FF-10B820D8E17C}"/>
      <ac:txMk cp="62">
        <ac:context len="405" hash="73085348"/>
      </ac:txMk>
    </ac:txMkLst>
    <p188:pos x="1530219" y="378535"/>
    <p188:txBody>
      <a:bodyPr/>
      <a:lstStyle/>
      <a:p>
        <a:r>
          <a:rPr lang="en-IE"/>
          <a:t>Canva link for translations https://canva.link/tw9xv83s5t0kxpe</a:t>
        </a:r>
      </a:p>
    </p188:txBody>
  </p188:cm>
  <p188:cm id="{625FADDB-AD7C-4277-BA1D-D4121EFF62F3}" authorId="{F1223353-FD7E-A5BA-7FF9-8EAFFCF3D62A}" created="2026-05-20T11:42:34.473">
    <ac:txMkLst xmlns:ac="http://schemas.microsoft.com/office/drawing/2013/main/command">
      <pc:docMk xmlns:pc="http://schemas.microsoft.com/office/powerpoint/2013/main/command"/>
      <pc:sldMk xmlns:pc="http://schemas.microsoft.com/office/powerpoint/2013/main/command" cId="3071127022" sldId="372"/>
      <ac:spMk id="18" creationId="{0C9BDBE0-D688-7682-F128-024EAA9DEE99}"/>
      <ac:txMk cp="324">
        <ac:context len="578" hash="2803476575"/>
      </ac:txMk>
    </ac:txMkLst>
    <p188:pos x="1981189" y="1330745"/>
    <p188:txBody>
      <a:bodyPr/>
      <a:lstStyle/>
      <a:p>
        <a:r>
          <a:rPr lang="en-IE"/>
          <a:t>Canva link for translations https://canva.link/tw9xv83s5t0kxpe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20/8/2026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20/8/2026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800" b="1" dirty="0"/>
              <a:t>Hinweise für die Kursleitung:</a:t>
            </a:r>
          </a:p>
          <a:p>
            <a:r>
              <a:rPr lang="de-DE" sz="800" b="0" dirty="0"/>
              <a:t>Die Kursleitung heißt die Lehrenden zum Modul „Einführung in den Sustain EU-Lehrplan und den E-Learning-Kurs“ willkommen. Er/sie erklärt, dass die Lehrenden in dieser Sitzung die E-Learning-Plattform erkunden und einen Überblick über den von den Projektpartnern entwickelten „Europäischer Expertenkurs für Nachhaltigkeit“ erhalten.</a:t>
            </a:r>
          </a:p>
          <a:p>
            <a:endParaRPr lang="de-DE" sz="800" b="0" dirty="0"/>
          </a:p>
          <a:p>
            <a:r>
              <a:rPr lang="de-DE" sz="800" b="0" dirty="0"/>
              <a:t>Die Kursleitung stellt sich vor.</a:t>
            </a:r>
          </a:p>
        </p:txBody>
      </p:sp>
      <p:sp>
        <p:nvSpPr>
          <p:cNvPr id="4" name="Slide Number Placeholder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3356545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de-DE" b="1" dirty="0"/>
              <a:t>Hinweise für die Kursleitung:</a:t>
            </a:r>
          </a:p>
          <a:p>
            <a:r>
              <a:rPr lang="de-DE" b="0" dirty="0"/>
              <a:t>Die Kursleitung erläutert den Ablauf der Sitzung: theoretische Inhalte und Schlüsselkonzepte aus dem ESE-Kurs, zwei Übungen in Zweiergruppen (praktische Übung und Übung zur praktischen Anwendung) und stellt anschließend die selbstgesteuerte Aktivität vor. </a:t>
            </a:r>
          </a:p>
          <a:p>
            <a:endParaRPr lang="de-DE" b="1" dirty="0"/>
          </a:p>
          <a:p>
            <a:r>
              <a:rPr lang="de-DE" b="1" dirty="0"/>
              <a:t>Bildquelle:</a:t>
            </a:r>
          </a:p>
          <a:p>
            <a:r>
              <a:rPr lang="de-DE" b="0" dirty="0"/>
              <a:t>Bild erstellt mit Sora (KI-generiert) für SUSTAIN-EU CU4 „Modulziele &amp; Einführung“. Keine Inhalte von Dritten; keine identifizierbaren Personen oder Marken. Prompt in den Projektunterlagen archiviert.</a:t>
            </a:r>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de-DE" b="1" dirty="0"/>
              <a:t>Hinweise für die Kursleitung:</a:t>
            </a:r>
          </a:p>
          <a:p>
            <a:r>
              <a:rPr lang="de-DE" b="0" dirty="0"/>
              <a:t>Der Trainer erklärt, dass er die Themen 1 und 2 im theoretischen Teil klar und deutlich vorstellen wird. Er fügt hinzu, dass die Themen 3 und 4 im Rahmen der praktischen Übung, der Anwendungsübung und der selbstgesteuerten Lernaktivität behandelt werden.</a:t>
            </a:r>
          </a:p>
          <a:p>
            <a:endParaRPr lang="de-DE" b="1" dirty="0"/>
          </a:p>
          <a:p>
            <a:r>
              <a:rPr lang="de-DE" b="1" dirty="0"/>
              <a:t>Bildquelle:</a:t>
            </a:r>
          </a:p>
          <a:p>
            <a:r>
              <a:rPr lang="de-DE" b="0" dirty="0"/>
              <a:t>Bild erstellt mit Sora (KI-generiert) für SUSTAIN-EU CU4 „</a:t>
            </a:r>
            <a:r>
              <a:rPr lang="de-DE" b="0" dirty="0" err="1"/>
              <a:t>Modusziel</a:t>
            </a:r>
            <a:r>
              <a:rPr lang="de-DE" b="0" dirty="0"/>
              <a:t> &amp; Einführung“. Keine Inhalte von Dritten; keine identifizierbaren Personen oder Marken. Prompt in den Projektunterlagen archiviert.</a:t>
            </a:r>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2144416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a:t>Hinweise für die Kursleitung: </a:t>
            </a:r>
          </a:p>
          <a:p>
            <a:r>
              <a:rPr lang="de-DE" b="0" dirty="0"/>
              <a:t>Diese Fragen sind je nach Profil der Kursleitung und der verfügbaren Zeit optional. Sie können auch eine der Fragen als Eisbrecher auswählen und dabei ein Moderationsinstrument einsetzen: z. B. stellen die Teilnehmenden eine der Fragen ihrem Nachbarn und schreiben die Antwort des anderen auf einen Post-it-Zettel, den sie an ein Whiteboard heften (dies kann auch auf einem Online-Whiteboard erfolgen).</a:t>
            </a:r>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419354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a:t>Hinweise für die Kursleitung: </a:t>
            </a:r>
          </a:p>
          <a:p>
            <a:r>
              <a:rPr lang="de-DE" b="0" dirty="0"/>
              <a:t>Die Kursleitung gibt einen Überblick über Thema 1, das sich auf den Kontext konzentriert, in dem der Kurs entwickelt wurde (europäischer Kontext und Kontext der nachhaltigen Beschäftigung), und darauf, wie der Kurs die Lücke bei den „Green Skills“ auf dem europäischen Arbeitsmarkt schließen soll. Anschließend stellt die Kursleitung das Ziel des Kurses vor, nämlich „wie man ein Nachhaltigkeitsexperte wird“.</a:t>
            </a:r>
          </a:p>
          <a:p>
            <a:r>
              <a:rPr lang="de-DE" b="0" dirty="0"/>
              <a:t>Abschließend stellt die Kursleitung den pädagogischen Rahmen dieses Kurses vor, vom konstruktivistischen Ansatz bis hin zum Einsatz interaktiver und digitaler Tools.</a:t>
            </a:r>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3124735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Hinweise für die Kursleitung: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Die Kursleitung kann diese Folie entweder direkt zeigen oder – um den Unterricht interaktiver zu gestalten – den Lehrenden zunächst Fragen dazu stellen, was sie über den europäischen Nachhaltigkeitskontext wissen, und die Folie erst danach zeigen. </a:t>
            </a:r>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055179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2612481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Hinweise für die Kursleitung</a:t>
            </a:r>
            <a:r>
              <a:rPr lang="en-IE" b="1"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 Kursleitung kann diese Folie entweder einfach zeigen oder – um die Übung interaktiver zu gestalten – die Lernenden fragen, welche Stichwörter ihnen in den Sinn kommen, wenn man den Begriff „</a:t>
            </a:r>
            <a:r>
              <a:rPr lang="de-DE" dirty="0" err="1"/>
              <a:t>Nachhaltigkeitsexpert</a:t>
            </a:r>
            <a:r>
              <a:rPr lang="de-DE" dirty="0"/>
              <a:t>*in“ erwähnt.</a:t>
            </a:r>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2887530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Hinweise für die Kursleitung</a:t>
            </a:r>
            <a:r>
              <a:rPr lang="en-IE" b="1" dirty="0"/>
              <a:t>: </a:t>
            </a:r>
          </a:p>
          <a:p>
            <a:r>
              <a:rPr lang="de-DE" dirty="0"/>
              <a:t>Optionale Frage/Diskussion für Lernende: Mit welchen digitalen Tools sind Sie vertraut? Haben Sie schon einmal E-Learning-Plattformen genutzt? Wenn ja, wie waren Ihre Erfahrungen damit?</a:t>
            </a:r>
          </a:p>
        </p:txBody>
      </p:sp>
      <p:sp>
        <p:nvSpPr>
          <p:cNvPr id="4" name="Slide Number Placeholder 3"/>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1153409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a:t>Hinweise für die Kursleitung</a:t>
            </a:r>
            <a:r>
              <a:rPr lang="en-IE" b="1" dirty="0"/>
              <a:t>: </a:t>
            </a:r>
          </a:p>
          <a:p>
            <a:r>
              <a:rPr lang="de-DE" dirty="0"/>
              <a:t>Die Kursleitung gibt einen Überblick über Thema 2, das sich mit der Konzeption und dem Aufbau des ESE-Kurses befasst. Hier werden die 9 Module näher vorgestellt. </a:t>
            </a:r>
          </a:p>
        </p:txBody>
      </p:sp>
      <p:sp>
        <p:nvSpPr>
          <p:cNvPr id="4" name="Slide Number Placeholder 3"/>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4204600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Hinweise für die Kursleitung</a:t>
            </a:r>
            <a:r>
              <a:rPr lang="en-IE" b="1" dirty="0"/>
              <a:t>: </a:t>
            </a:r>
          </a:p>
          <a:p>
            <a:r>
              <a:rPr lang="de-DE" dirty="0"/>
              <a:t>Optionale interaktive Frage an die Lehrkräfte: „Inwieweit sind Ihnen diese Schlüsselkonzepte bekannt?“</a:t>
            </a:r>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953252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Hinweise für die Kursleitung</a:t>
            </a:r>
            <a:r>
              <a:rPr lang="en-IE" b="1" dirty="0"/>
              <a:t>: </a:t>
            </a:r>
          </a:p>
          <a:p>
            <a:r>
              <a:rPr lang="de-DE" dirty="0"/>
              <a:t>Optionale interaktive Frage an die Lernenden: „Haben Sie schon einmal von diesen Denkstrategien gehört oder sie selbst angewendet?“</a:t>
            </a:r>
          </a:p>
        </p:txBody>
      </p:sp>
      <p:sp>
        <p:nvSpPr>
          <p:cNvPr id="4" name="Slide Number Placeholder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954314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Hinweise für die Kursleitung</a:t>
            </a:r>
            <a:r>
              <a:rPr lang="en-IE" b="1" dirty="0"/>
              <a:t>: </a:t>
            </a:r>
          </a:p>
          <a:p>
            <a:r>
              <a:rPr lang="de-DE" dirty="0"/>
              <a:t>Optionale interaktive Frage an die Lernenden: „Hat das Unternehmen, in dem Sie arbeiten, schon einmal Nachhaltigkeitspläne umgesetzt?“</a:t>
            </a:r>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255611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Hinweise für die Kursleitung</a:t>
            </a:r>
            <a:r>
              <a:rPr lang="en-IE" b="1" dirty="0"/>
              <a:t>: </a:t>
            </a:r>
          </a:p>
          <a:p>
            <a:r>
              <a:rPr lang="de-DE" dirty="0"/>
              <a:t>Optionale interaktive Frage an die Lernenden: „Wissen Sie, ob das Unternehmen, in dem Sie arbeiten, über eine ESG-Strategie verfügt?“</a:t>
            </a:r>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517007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Hinweise für die Kursleitung</a:t>
            </a:r>
            <a:r>
              <a:rPr lang="en-IE" b="1" dirty="0"/>
              <a:t>: </a:t>
            </a:r>
          </a:p>
          <a:p>
            <a:r>
              <a:rPr lang="de-DE" dirty="0"/>
              <a:t>Diese Folie ist optional, je nachdem, wie viel Zeit Ihnen noch bleibt. Sie ist recht interessant, da sie eine Verbindung zur Reflexion über die folgenden Aktivitäten herstellt.</a:t>
            </a:r>
          </a:p>
          <a:p>
            <a:endParaRPr lang="de-DE" dirty="0"/>
          </a:p>
          <a:p>
            <a:r>
              <a:rPr lang="de-DE" dirty="0"/>
              <a:t>Die Kursleitung gewährt den Lernenden eine 10-minütige Pause.</a:t>
            </a:r>
          </a:p>
        </p:txBody>
      </p:sp>
      <p:sp>
        <p:nvSpPr>
          <p:cNvPr id="4" name="Slide Number Placeholder 3"/>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702398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a:t>Hinweise für die Kursleitung</a:t>
            </a:r>
            <a:r>
              <a:rPr lang="en-IE" b="1" dirty="0"/>
              <a:t>: </a:t>
            </a:r>
          </a:p>
          <a:p>
            <a:r>
              <a:rPr lang="de-DE" dirty="0"/>
              <a:t>Die Kursleitung bereitet die Gruppe auf die praktische Übung vor, die etwa 45 Minuten dauern wird. Die Kursleitung bittet die Lernenden, zu zweit oder, falls gewünscht, alleine zu arbeiten. Jedes Paar wählt ein ESE-Modul aus. </a:t>
            </a:r>
          </a:p>
          <a:p>
            <a:r>
              <a:rPr lang="de-DE" dirty="0"/>
              <a:t>Die Kursleitung kann eine Folie mit den verschiedenen ESE-Kursmodulen zeigen, aus denen ausgewählt werden kann.</a:t>
            </a:r>
            <a:r>
              <a:rPr lang="en-IE" dirty="0"/>
              <a:t> </a:t>
            </a:r>
          </a:p>
        </p:txBody>
      </p:sp>
      <p:sp>
        <p:nvSpPr>
          <p:cNvPr id="4" name="Slide Number Placeholder 3"/>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3963593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de-DE" b="1" dirty="0"/>
              <a:t>Hinweise für die Kursleitung</a:t>
            </a:r>
            <a:r>
              <a:rPr lang="en-IE" b="1" dirty="0"/>
              <a:t>: </a:t>
            </a:r>
          </a:p>
          <a:p>
            <a:endParaRPr lang="en-IE" dirty="0"/>
          </a:p>
          <a:p>
            <a:r>
              <a:rPr lang="de-DE" dirty="0"/>
              <a:t>Die Kursleitung gibt einen Überblick über die verschiedenen Schritte der praktischen Übung und steht den Teilnehmenden mit Rat und Tat zur Seite.</a:t>
            </a:r>
          </a:p>
          <a:p>
            <a:r>
              <a:rPr lang="de-DE" dirty="0"/>
              <a:t>Die Kursleitung verteilt die Vorlagen oder gewährt Zugriff darauf.</a:t>
            </a:r>
          </a:p>
          <a:p>
            <a:r>
              <a:rPr lang="de-DE" dirty="0"/>
              <a:t>Diese Folie kann im Hintergrund angezeigt bleiben, damit die Teilnehmenden die verschiedenen Schritte im Blick behalten können.</a:t>
            </a:r>
          </a:p>
        </p:txBody>
      </p:sp>
      <p:sp>
        <p:nvSpPr>
          <p:cNvPr id="4" name="Slide Number Placeholder 3"/>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2935092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A219-6A5C-83CB-5117-F961F7E7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5AF74-1150-D4D5-AC26-DDEC0F3CCE1C}"/>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9A10F01-E2F8-DF19-DAFD-A42113B73120}"/>
              </a:ext>
            </a:extLst>
          </p:cNvPr>
          <p:cNvSpPr>
            <a:spLocks noGrp="1"/>
          </p:cNvSpPr>
          <p:nvPr>
            <p:ph type="body" idx="1"/>
          </p:nvPr>
        </p:nvSpPr>
        <p:spPr/>
        <p:txBody>
          <a:bodyPr/>
          <a:lstStyle/>
          <a:p>
            <a:r>
              <a:rPr lang="de-DE" b="1" dirty="0"/>
              <a:t>Hinweise für die Kursleitung</a:t>
            </a:r>
            <a:r>
              <a:rPr lang="en-IE" b="1" dirty="0"/>
              <a:t>: </a:t>
            </a:r>
          </a:p>
          <a:p>
            <a:r>
              <a:rPr lang="de-DE" b="0" dirty="0"/>
              <a:t>Diese Folie ist optional, falls Sie Zeit haben. Sie ist jedoch interessant, da sie eine Verbindung zur Übungsaufgabe herstellt.</a:t>
            </a:r>
            <a:r>
              <a:rPr lang="en-IE" b="0" dirty="0"/>
              <a:t> </a:t>
            </a:r>
          </a:p>
          <a:p>
            <a:endParaRPr lang="en-IE" b="1" dirty="0"/>
          </a:p>
          <a:p>
            <a:r>
              <a:rPr lang="en-IE" b="1" dirty="0" err="1"/>
              <a:t>Bildquelle</a:t>
            </a:r>
            <a:r>
              <a:rPr lang="en-IE" b="1" dirty="0"/>
              <a:t>:</a:t>
            </a:r>
          </a:p>
          <a:p>
            <a:r>
              <a:rPr lang="de-DE" dirty="0"/>
              <a:t>Mit Sora erstelltes Bild (KI-generiert) für SUSTAIN-EU CU4 „Ziel und Einführung des Moduls“. Keine Inhalte von Dritten; keine identifizierbaren Personen oder Marken. Die Eingabeaufforderung wurde in den Projektunterlagen archiviert.</a:t>
            </a:r>
          </a:p>
        </p:txBody>
      </p:sp>
      <p:sp>
        <p:nvSpPr>
          <p:cNvPr id="4" name="Slide Number Placeholder 3">
            <a:extLst>
              <a:ext uri="{FF2B5EF4-FFF2-40B4-BE49-F238E27FC236}">
                <a16:creationId xmlns:a16="http://schemas.microsoft.com/office/drawing/2014/main" id="{773E2E45-0531-3805-C807-6EBDD27CC6CB}"/>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128687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a:t>Hinweise für die Kursleitung</a:t>
            </a:r>
            <a:r>
              <a:rPr lang="en-IE" b="1" dirty="0"/>
              <a:t>: </a:t>
            </a:r>
          </a:p>
          <a:p>
            <a:r>
              <a:rPr lang="de-DE" dirty="0"/>
              <a:t>Die Lehrenden starten die Anwendung für die Übungsaufgabe, die etwa 40 Minuten dauern wird. Die Lernenden arbeiten zu zweit oder, falls gewünscht, alleine. Jedes Paar bearbeitet dasselbe ESE-Modul wie bei der praktischen Übung.</a:t>
            </a:r>
            <a:r>
              <a:rPr lang="en-IE" dirty="0"/>
              <a:t> </a:t>
            </a:r>
          </a:p>
          <a:p>
            <a:endParaRPr lang="en-IE" dirty="0"/>
          </a:p>
          <a:p>
            <a:endParaRPr lang="en-IE" dirty="0"/>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279570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2826920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de-DE" b="1" dirty="0"/>
              <a:t>Hinweise für die Kursleitung</a:t>
            </a:r>
            <a:r>
              <a:rPr lang="en-IE" b="1" dirty="0"/>
              <a:t>: </a:t>
            </a:r>
          </a:p>
          <a:p>
            <a:endParaRPr lang="en-IE" dirty="0"/>
          </a:p>
          <a:p>
            <a:r>
              <a:rPr lang="de-DE" dirty="0"/>
              <a:t>Die Kursleitung gibt einen Überblick über die verschiedenen Schritte der praktischen Übung und steht den Teilnehmenden mit Rat und Tat zur Seite. Die Kursleitung verteilt die Vorlagen oder gewährt Zugriff darauf.</a:t>
            </a:r>
          </a:p>
          <a:p>
            <a:endParaRPr lang="de-DE" dirty="0"/>
          </a:p>
          <a:p>
            <a:r>
              <a:rPr lang="de-DE" dirty="0"/>
              <a:t>Diese Folie kann im Hintergrund angezeigt bleiben, damit die Teilnehmenden die verschiedenen Schritte im Blick behalten können.</a:t>
            </a:r>
          </a:p>
        </p:txBody>
      </p:sp>
      <p:sp>
        <p:nvSpPr>
          <p:cNvPr id="4" name="Slide Number Placeholder 3"/>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546457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de-DE" b="1" dirty="0"/>
              <a:t>Hinweise für Lehrende: </a:t>
            </a:r>
          </a:p>
          <a:p>
            <a:r>
              <a:rPr lang="de-DE" b="0" dirty="0"/>
              <a:t>„Der soeben erstellte Unterrichtsplan fließt in das Trainer-Portfolio ein. Sie können ihn in das Portfolio hochladen.“</a:t>
            </a:r>
          </a:p>
          <a:p>
            <a:endParaRPr lang="de-DE" b="1" dirty="0"/>
          </a:p>
          <a:p>
            <a:r>
              <a:rPr lang="de-DE" b="1" dirty="0"/>
              <a:t>Bildquelle:</a:t>
            </a:r>
          </a:p>
          <a:p>
            <a:r>
              <a:rPr lang="de-DE" b="0" dirty="0"/>
              <a:t>Mit Sora erstelltes Bild (KI-generiert) für SUSTAIN-EU CU4 „</a:t>
            </a:r>
            <a:r>
              <a:rPr lang="de-DE" b="0" dirty="0" err="1"/>
              <a:t>Modusziel</a:t>
            </a:r>
            <a:r>
              <a:rPr lang="de-DE" b="0" dirty="0"/>
              <a:t> und Einführung“. Keine Inhalte von Drittanbietern; keine identifizierbaren Personen oder Marken. Die Eingabeaufforderung wurde in den Projektunterlagen archiviert.</a:t>
            </a:r>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a:t>Hinweise für die Kursleitung</a:t>
            </a:r>
            <a:r>
              <a:rPr lang="en-IE" dirty="0"/>
              <a:t>: </a:t>
            </a:r>
          </a:p>
          <a:p>
            <a:endParaRPr lang="en-IE" dirty="0"/>
          </a:p>
          <a:p>
            <a:r>
              <a:rPr lang="de-DE" dirty="0"/>
              <a:t>Je nach Gruppe und der verbleibenden Zeit können Sie die vier vorgeschlagenen Fragen stellen, andere Fragen stellen oder einige davon auswählen. Die Lehrenden können die Fragen entweder mündlich oder schriftlich beantworten. </a:t>
            </a:r>
          </a:p>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8365084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a:t>Hinweise für die Kursleitung</a:t>
            </a:r>
            <a:r>
              <a:rPr lang="en-IE" b="1" dirty="0"/>
              <a:t>: </a:t>
            </a:r>
          </a:p>
          <a:p>
            <a:r>
              <a:rPr lang="de-DE" dirty="0"/>
              <a:t>Die Kursleitung erläutert die Dauer dieser Aktivität und die Arbeitsweise (in der eigenen Freizeit). Optional: Die Kursleitung kann anbieten, per E-Mail kontaktiert zu werden, falls die Lehrenden während des selbstgesteuerten Lernens Fragen haben.</a:t>
            </a:r>
          </a:p>
        </p:txBody>
      </p:sp>
      <p:sp>
        <p:nvSpPr>
          <p:cNvPr id="4" name="Slide Number Placeholder 3"/>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1791805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de-DE" b="1" dirty="0"/>
              <a:t>Hinweise für die Kursleitung</a:t>
            </a:r>
            <a:r>
              <a:rPr lang="en-IE" b="1" dirty="0"/>
              <a:t>: </a:t>
            </a:r>
          </a:p>
          <a:p>
            <a:r>
              <a:rPr lang="de-DE" dirty="0"/>
              <a:t>Die Lehrenden weisen die Lernenden darauf hin, dass sie im Rahmen dieser Aktivität darüber nachdenken werden, mit welchen Herausforderungen die Lernenden während Online-Lerneinheiten konfrontiert sein könnten und welche maßgeschneiderte Unterstützung sie ihnen bieten können. Die Ergebnisse dieser Aktivität beziehen sich auf den ESE-Kurs, können aber auch in anderen E-Learning-Kursen verwendet werden, die die Lehrenden unterrichten.</a:t>
            </a:r>
          </a:p>
          <a:p>
            <a:r>
              <a:rPr lang="en-IE" dirty="0"/>
              <a:t>.</a:t>
            </a:r>
          </a:p>
        </p:txBody>
      </p:sp>
      <p:sp>
        <p:nvSpPr>
          <p:cNvPr id="4" name="Slide Number Placeholder 3"/>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3875140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926A-4AB6-9B0F-23B5-DC12A3254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91039-B6E6-4353-8F44-EF805FB7F01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1086444-6819-5131-9CC3-1D2427057E80}"/>
              </a:ext>
            </a:extLst>
          </p:cNvPr>
          <p:cNvSpPr>
            <a:spLocks noGrp="1"/>
          </p:cNvSpPr>
          <p:nvPr>
            <p:ph type="body" idx="1"/>
          </p:nvPr>
        </p:nvSpPr>
        <p:spPr/>
        <p:txBody>
          <a:bodyPr/>
          <a:lstStyle/>
          <a:p>
            <a:r>
              <a:rPr lang="de-DE" b="1" dirty="0"/>
              <a:t>Hinweise für die Kursleitung</a:t>
            </a:r>
            <a:r>
              <a:rPr lang="en-IE" b="1" dirty="0"/>
              <a:t>: </a:t>
            </a:r>
          </a:p>
          <a:p>
            <a:endParaRPr lang="en-IE" dirty="0"/>
          </a:p>
          <a:p>
            <a:r>
              <a:rPr lang="de-DE" dirty="0"/>
              <a:t>Der Trainer stellt die verschiedenen Schritte des SDL vor und fragt die Lernenden, ob sie dazu noch Fragen haben. </a:t>
            </a:r>
          </a:p>
        </p:txBody>
      </p:sp>
      <p:sp>
        <p:nvSpPr>
          <p:cNvPr id="4" name="Slide Number Placeholder 3">
            <a:extLst>
              <a:ext uri="{FF2B5EF4-FFF2-40B4-BE49-F238E27FC236}">
                <a16:creationId xmlns:a16="http://schemas.microsoft.com/office/drawing/2014/main" id="{9E35F706-A424-0A3E-B21A-3C549FFBF4C5}"/>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348939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de-DE" b="1" dirty="0"/>
              <a:t>Hinweise für die Kursleitung</a:t>
            </a:r>
            <a:r>
              <a:rPr lang="en-IE" b="1" dirty="0"/>
              <a:t>: </a:t>
            </a:r>
          </a:p>
          <a:p>
            <a:r>
              <a:rPr lang="de-DE" b="0" dirty="0"/>
              <a:t>Die Kursleitung schließt die dreistündige Veranstaltung ab und gibt einen kurzen Überblick über die behandelten Themen sowie die nächsten Schritte. Die Kursleitung beantwortet alle Fragen, die die Teilnehmenden möglicherweise haben.</a:t>
            </a:r>
            <a:endParaRPr lang="en-IE" b="0" dirty="0"/>
          </a:p>
          <a:p>
            <a:endParaRPr lang="en-IE" b="1" dirty="0"/>
          </a:p>
          <a:p>
            <a:r>
              <a:rPr lang="en-IE" b="1" dirty="0" err="1"/>
              <a:t>Bildquelle</a:t>
            </a:r>
            <a:r>
              <a:rPr lang="en-IE" b="1" dirty="0"/>
              <a:t>:</a:t>
            </a:r>
          </a:p>
          <a:p>
            <a:r>
              <a:rPr lang="de-DE" dirty="0"/>
              <a:t>Mit Sora erstelltes Bild (KI-generiert) für SUSTAIN-EU CU4 „Ziel und Einführung des Moduls“. Keine Inhalte von Dritten; keine identifizierbaren Personen oder Marken. Die Eingabeaufforderung wurde in den Projektunterlagen archiviert.</a:t>
            </a:r>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8/20/2026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hyperlink" Target="https://www.mentimeter.com/" TargetMode="External"/><Relationship Id="rId2" Type="http://schemas.openxmlformats.org/officeDocument/2006/relationships/notesSlide" Target="../notesSlides/notesSlide10.xml"/><Relationship Id="rId1" Type="http://schemas.openxmlformats.org/officeDocument/2006/relationships/slideLayout" Target="../slideLayouts/slideLayout32.xml"/><Relationship Id="rId4" Type="http://schemas.openxmlformats.org/officeDocument/2006/relationships/hyperlink" Target="https://padlet.co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62_55098640.xml"/><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16E_31C6E94D.xml"/><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microsoft.com/office/2018/10/relationships/comments" Target="../comments/modernComment_15B_7EA27B41.xml"/><Relationship Id="rId2" Type="http://schemas.openxmlformats.org/officeDocument/2006/relationships/notesSlide" Target="../notesSlides/notesSlide25.xml"/><Relationship Id="rId1" Type="http://schemas.openxmlformats.org/officeDocument/2006/relationships/slideLayout" Target="../slideLayouts/slideLayout3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3" Type="http://schemas.microsoft.com/office/2018/10/relationships/comments" Target="../comments/modernComment_174_B70DADEE.xml"/><Relationship Id="rId2" Type="http://schemas.openxmlformats.org/officeDocument/2006/relationships/notesSlide" Target="../notesSlides/notesSlide27.xml"/><Relationship Id="rId1" Type="http://schemas.openxmlformats.org/officeDocument/2006/relationships/slideLayout" Target="../slideLayouts/slideLayout32.xml"/><Relationship Id="rId4" Type="http://schemas.openxmlformats.org/officeDocument/2006/relationships/hyperlink" Target="https://www.youtube.com/watch?v=06LoQ2Zg8Y8" TargetMode="External"/></Relationships>
</file>

<file path=ppt/slides/_rels/slide35.xml.rels><?xml version="1.0" encoding="UTF-8" standalone="yes"?>
<Relationships xmlns="http://schemas.openxmlformats.org/package/2006/relationships"><Relationship Id="rId3" Type="http://schemas.microsoft.com/office/2018/10/relationships/comments" Target="../comments/modernComment_15F_84C8AF29.xml"/><Relationship Id="rId2" Type="http://schemas.openxmlformats.org/officeDocument/2006/relationships/notesSlide" Target="../notesSlides/notesSlide28.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hyperlink" Target="https://news.linkedin.com/2022/february/our-2022-global-green-skills-report" TargetMode="External"/><Relationship Id="rId2" Type="http://schemas.openxmlformats.org/officeDocument/2006/relationships/hyperlink" Target="https://www.weforum.org/publications/the-future-of-jobs-report-2023/" TargetMode="External"/><Relationship Id="rId1" Type="http://schemas.openxmlformats.org/officeDocument/2006/relationships/slideLayout" Target="../slideLayouts/slideLayout32.xml"/><Relationship Id="rId4" Type="http://schemas.openxmlformats.org/officeDocument/2006/relationships/hyperlink" Target="https://doi.org/10.2801/112540"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18" Type="http://schemas.openxmlformats.org/officeDocument/2006/relationships/image" Target="../media/image25.pn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g"/><Relationship Id="rId17" Type="http://schemas.openxmlformats.org/officeDocument/2006/relationships/image" Target="../media/image24.png"/><Relationship Id="rId2" Type="http://schemas.openxmlformats.org/officeDocument/2006/relationships/notesSlide" Target="../notesSlides/notesSlide29.xml"/><Relationship Id="rId16" Type="http://schemas.openxmlformats.org/officeDocument/2006/relationships/image" Target="../media/image23.png"/><Relationship Id="rId1" Type="http://schemas.openxmlformats.org/officeDocument/2006/relationships/slideLayout" Target="../slideLayouts/slideLayout3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de-DE" sz="900" dirty="0">
                <a:solidFill>
                  <a:srgbClr val="383842"/>
                </a:solidFill>
                <a:latin typeface="Open Sans" panose="020B0606030504020204" pitchFamily="34" charset="0"/>
                <a:ea typeface="Calibri" panose="020F0502020204030204" pitchFamily="34" charset="0"/>
                <a:cs typeface="Calibri" panose="020F0502020204030204" pitchFamily="34" charset="0"/>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Weder die Europäische Union noch die EACEA können dafür verantwortlich gemacht werden.</a:t>
            </a:r>
            <a:endPar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Erstellt</a:t>
            </a:r>
            <a:r>
              <a:rPr lang="en-US" dirty="0">
                <a:solidFill>
                  <a:schemeClr val="tx1"/>
                </a:solidFill>
              </a:rPr>
              <a:t> von: SRC</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err="1">
                <a:solidFill>
                  <a:srgbClr val="255839"/>
                </a:solidFill>
              </a:rPr>
              <a:t>Weiterbildungsprogramm</a:t>
            </a:r>
            <a:r>
              <a:rPr lang="en-US" sz="4400" dirty="0">
                <a:solidFill>
                  <a:srgbClr val="255839"/>
                </a:solidFill>
              </a:rPr>
              <a:t> für </a:t>
            </a:r>
            <a:r>
              <a:rPr lang="en-US" sz="4400" dirty="0" err="1">
                <a:solidFill>
                  <a:srgbClr val="255839"/>
                </a:solidFill>
              </a:rPr>
              <a:t>Ausbilder</a:t>
            </a:r>
            <a:r>
              <a:rPr lang="en-US" sz="4400" dirty="0">
                <a:solidFill>
                  <a:srgbClr val="255839"/>
                </a:solidFill>
              </a:rPr>
              <a:t>*</a:t>
            </a:r>
            <a:r>
              <a:rPr lang="en-US" sz="4400" dirty="0" err="1">
                <a:solidFill>
                  <a:srgbClr val="255839"/>
                </a:solidFill>
              </a:rPr>
              <a:t>innen</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454281"/>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 2: </a:t>
            </a:r>
            <a:r>
              <a:rPr lang="de-DE" sz="2400" b="1" dirty="0">
                <a:solidFill>
                  <a:srgbClr val="92D050"/>
                </a:solidFill>
              </a:rPr>
              <a:t>Einführung in den SUSTAIN-EU-Lehrplan und den E-Learning-Kurs</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Ablaufplan der Sitzung</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de-DE" dirty="0"/>
              <a:t>Die heutige dreistündige Sitzung umfasst</a:t>
            </a:r>
            <a:r>
              <a:rPr lang="en-US" dirty="0"/>
              <a:t>:</a:t>
            </a:r>
          </a:p>
          <a:p>
            <a:r>
              <a:rPr lang="de-DE" dirty="0"/>
              <a:t>Einführung in das Modul und Lernergebnisse </a:t>
            </a:r>
          </a:p>
          <a:p>
            <a:r>
              <a:rPr lang="de-DE" dirty="0"/>
              <a:t>Schlüsselbegriffe</a:t>
            </a:r>
          </a:p>
          <a:p>
            <a:r>
              <a:rPr lang="de-DE" dirty="0"/>
              <a:t>Praktische Übung</a:t>
            </a:r>
          </a:p>
          <a:p>
            <a:r>
              <a:rPr lang="de-DE" dirty="0"/>
              <a:t>Anwendung in der Ausbildungspraxis</a:t>
            </a:r>
          </a:p>
          <a:p>
            <a:r>
              <a:rPr lang="de-DE" dirty="0"/>
              <a:t>Reflexion und Aufgabe zum selbstgesteuerten Lernen</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Modul</a:t>
            </a:r>
            <a:r>
              <a:rPr lang="de-DE" dirty="0" err="1">
                <a:solidFill>
                  <a:srgbClr val="255839"/>
                </a:solidFill>
              </a:rPr>
              <a:t>übersicht</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normAutofit fontScale="92500" lnSpcReduction="10000"/>
          </a:bodyPr>
          <a:lstStyle/>
          <a:p>
            <a:pPr marL="0" indent="0">
              <a:buNone/>
            </a:pPr>
            <a:r>
              <a:rPr lang="de-DE" dirty="0"/>
              <a:t>Im Mittelpunkt dieses Moduls steht</a:t>
            </a:r>
            <a:r>
              <a:rPr lang="en-US" dirty="0"/>
              <a:t>:</a:t>
            </a:r>
          </a:p>
          <a:p>
            <a:r>
              <a:rPr lang="de-DE" dirty="0"/>
              <a:t>Thema 1: Entwicklung und Hintergrund des Kurses „ Europäischer Nachhaltigkeitsexperte“ (ESE)</a:t>
            </a:r>
          </a:p>
          <a:p>
            <a:r>
              <a:rPr lang="de-DE" dirty="0"/>
              <a:t>Thema 2: Aufbau und Struktur des ESE-Kurses</a:t>
            </a:r>
          </a:p>
          <a:p>
            <a:r>
              <a:rPr lang="de-DE" dirty="0"/>
              <a:t>Thema 3: Umgang mit der E-Learning-Plattform und anderen digitalen Tools </a:t>
            </a:r>
          </a:p>
          <a:p>
            <a:r>
              <a:rPr lang="de-DE" dirty="0"/>
              <a:t>Thema 4: Unterstützung der Lernenden bei Online- und selbstgesteuerten Aktivitäten</a:t>
            </a:r>
          </a:p>
          <a:p>
            <a:r>
              <a:rPr lang="de-DE" dirty="0"/>
              <a:t>Nach Abschluss dieses Moduls sind die Lehrenden besser darauf vorbereitet,:</a:t>
            </a:r>
            <a:endParaRPr lang="en-US" dirty="0"/>
          </a:p>
          <a:p>
            <a:pPr algn="ctr">
              <a:buFont typeface="Wingdings" panose="05000000000000000000" pitchFamily="2" charset="2"/>
              <a:buChar char="v"/>
            </a:pPr>
            <a:r>
              <a:rPr lang="de-DE" b="1" dirty="0"/>
              <a:t>sich auf der E-Learning-Plattform zurechtfinden</a:t>
            </a:r>
            <a:endParaRPr lang="en-US" b="1" dirty="0"/>
          </a:p>
          <a:p>
            <a:pPr algn="ctr">
              <a:buFont typeface="Wingdings" panose="05000000000000000000" pitchFamily="2" charset="2"/>
              <a:buChar char="v"/>
            </a:pPr>
            <a:r>
              <a:rPr lang="de-DE" b="1" dirty="0"/>
              <a:t>ihre Unterrichtsmethoden so anpassen, dass sie ihre Lernenden bestmöglich unterstützen</a:t>
            </a:r>
            <a:endParaRPr lang="en-US" b="1" dirty="0"/>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de-DE" dirty="0">
                <a:solidFill>
                  <a:srgbClr val="255839"/>
                </a:solidFill>
              </a:rPr>
              <a:t>Lernergebnisse</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lstStyle/>
          <a:p>
            <a:pPr marL="0" indent="0">
              <a:buNone/>
            </a:pPr>
            <a:r>
              <a:rPr lang="en-US" noProof="0" dirty="0"/>
              <a:t>Dieses Modul </a:t>
            </a:r>
            <a:r>
              <a:rPr lang="en-US" noProof="0" dirty="0" err="1"/>
              <a:t>befasst</a:t>
            </a:r>
            <a:r>
              <a:rPr lang="en-US" noProof="0" dirty="0"/>
              <a:t> </a:t>
            </a:r>
            <a:r>
              <a:rPr lang="en-US" noProof="0" dirty="0" err="1"/>
              <a:t>sich</a:t>
            </a:r>
            <a:r>
              <a:rPr lang="en-US" noProof="0" dirty="0"/>
              <a:t> </a:t>
            </a:r>
            <a:r>
              <a:rPr lang="en-US" noProof="0" dirty="0" err="1"/>
              <a:t>mit</a:t>
            </a:r>
            <a:r>
              <a:rPr lang="en-US" noProof="0" dirty="0"/>
              <a:t> den </a:t>
            </a:r>
            <a:r>
              <a:rPr lang="en-US" noProof="0" dirty="0" err="1"/>
              <a:t>folgenden</a:t>
            </a:r>
            <a:r>
              <a:rPr lang="en-US" noProof="0" dirty="0"/>
              <a:t> </a:t>
            </a:r>
            <a:r>
              <a:rPr lang="en-US" noProof="0" dirty="0" err="1"/>
              <a:t>Lernergebnissen</a:t>
            </a:r>
            <a:r>
              <a:rPr lang="en-US" noProof="0" dirty="0"/>
              <a:t>:</a:t>
            </a:r>
          </a:p>
          <a:p>
            <a:r>
              <a:rPr lang="de-DE" dirty="0"/>
              <a:t>K1 – Erläutern Sie den Aufbau, die Methodik und das Lernkonzept des Kurses „Europäischer Nachhaltigkeitsexperte“.</a:t>
            </a:r>
          </a:p>
          <a:p>
            <a:r>
              <a:rPr lang="de-DE" dirty="0"/>
              <a:t>K3 – Die Struktur des SUSTAIN-EU-Lehrplans und die LMS-Tools für die Kursdurchführung interpretieren und anwenden.</a:t>
            </a:r>
          </a:p>
          <a:p>
            <a:r>
              <a:rPr lang="de-DE" dirty="0"/>
              <a:t>K4 – Die Prinzipien der digitalen Pädagogik, der asynchronen Moderation und der </a:t>
            </a:r>
            <a:r>
              <a:rPr lang="de-DE" dirty="0" err="1"/>
              <a:t>Lernendenbindung</a:t>
            </a:r>
            <a:r>
              <a:rPr lang="de-DE" dirty="0"/>
              <a:t> zusammenfassen.</a:t>
            </a:r>
          </a:p>
          <a:p>
            <a:r>
              <a:rPr lang="de-DE" dirty="0"/>
              <a:t>S3 – Digitale Tools und den KI-Trainer-Bot nutzen, um die Lernenden während des Kurses anzuleiten, zu unterstützen und zu begleiten.</a:t>
            </a:r>
          </a:p>
          <a:p>
            <a:r>
              <a:rPr lang="de-DE" dirty="0"/>
              <a:t>S6 – Moderationspläne entwickeln und umsetzen, die auf die sechs Module des ESE-Lehrplans abgestimmt sind.</a:t>
            </a:r>
          </a:p>
        </p:txBody>
      </p:sp>
    </p:spTree>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Einleitende</a:t>
            </a:r>
            <a:r>
              <a:rPr lang="en-US" dirty="0">
                <a:solidFill>
                  <a:srgbClr val="255839"/>
                </a:solidFill>
              </a:rPr>
              <a:t> </a:t>
            </a:r>
            <a:r>
              <a:rPr lang="en-US" dirty="0" err="1">
                <a:solidFill>
                  <a:srgbClr val="255839"/>
                </a:solidFill>
              </a:rPr>
              <a:t>Reflexion</a:t>
            </a:r>
            <a:r>
              <a:rPr lang="en-US" dirty="0">
                <a:solidFill>
                  <a:srgbClr val="255839"/>
                </a:solidFill>
              </a:rPr>
              <a:t> / </a:t>
            </a:r>
            <a:r>
              <a:rPr lang="en-US" dirty="0" err="1">
                <a:solidFill>
                  <a:srgbClr val="255839"/>
                </a:solidFill>
              </a:rPr>
              <a:t>Aufwärmübung</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US" dirty="0" err="1"/>
              <a:t>Diskussionsfragen</a:t>
            </a:r>
            <a:r>
              <a:rPr lang="en-US" dirty="0"/>
              <a:t>:</a:t>
            </a:r>
          </a:p>
          <a:p>
            <a:r>
              <a:rPr lang="de-DE" dirty="0"/>
              <a:t>Welche Erfahrungen haben Sie bereits mit Online-Lernplattformen oder Schulungen zum Thema Nachhaltigkeit in Ihrer Lehr- oder Ausbildungspraxis gemacht?</a:t>
            </a:r>
          </a:p>
          <a:p>
            <a:pPr marL="0" indent="0">
              <a:buNone/>
            </a:pPr>
            <a:r>
              <a:rPr lang="en-US" dirty="0"/>
              <a:t>Optional:</a:t>
            </a:r>
          </a:p>
          <a:p>
            <a:r>
              <a:rPr lang="de-DE" dirty="0"/>
              <a:t>Welche Herausforderungen könnten Ihrer Meinung nach bei den Lernenden auftreten, wenn sie sich mit Online-Lernumgebungen beschäftigen? </a:t>
            </a:r>
          </a:p>
          <a:p>
            <a:r>
              <a:rPr lang="de-DE" dirty="0"/>
              <a:t>Welche Ansätze oder Ressourcen würden dieses Thema für Ihre Lernenden sinnvoll, ansprechend und nützlich machen?</a:t>
            </a:r>
            <a:r>
              <a:rPr lang="en-US" dirty="0"/>
              <a:t> </a:t>
            </a:r>
          </a:p>
        </p:txBody>
      </p:sp>
    </p:spTree>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66061-81F3-763C-D9FB-6C64B5C758A5}"/>
              </a:ext>
            </a:extLst>
          </p:cNvPr>
          <p:cNvSpPr>
            <a:spLocks noGrp="1"/>
          </p:cNvSpPr>
          <p:nvPr>
            <p:ph type="ctrTitle"/>
          </p:nvPr>
        </p:nvSpPr>
        <p:spPr>
          <a:xfrm>
            <a:off x="1507067" y="3715977"/>
            <a:ext cx="7766936" cy="1646302"/>
          </a:xfrm>
        </p:spPr>
        <p:txBody>
          <a:bodyPr/>
          <a:lstStyle/>
          <a:p>
            <a:pPr algn="ctr"/>
            <a:r>
              <a:rPr lang="de-DE" dirty="0"/>
              <a:t>Thema 1: Entwicklung und Hintergrund des Kurses „ Europäischer Nachhaltigkeitsexperte“ (ESE)</a:t>
            </a:r>
            <a:endParaRPr lang="en-IE" dirty="0"/>
          </a:p>
        </p:txBody>
      </p:sp>
    </p:spTree>
    <p:extLst>
      <p:ext uri="{BB962C8B-B14F-4D97-AF65-F5344CB8AC3E}">
        <p14:creationId xmlns:p14="http://schemas.microsoft.com/office/powerpoint/2010/main" val="3815284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27180" y="1203157"/>
            <a:ext cx="9959820" cy="4944980"/>
          </a:xfrm>
        </p:spPr>
        <p:txBody>
          <a:bodyPr>
            <a:normAutofit fontScale="85000" lnSpcReduction="20000"/>
          </a:bodyPr>
          <a:lstStyle/>
          <a:p>
            <a:pPr marL="457200" indent="-457200">
              <a:buAutoNum type="arabicParenR"/>
            </a:pPr>
            <a:r>
              <a:rPr lang="de-DE" sz="2000" b="1" u="sng" dirty="0"/>
              <a:t>Warum wurde der Kurs entwickelt</a:t>
            </a:r>
            <a:r>
              <a:rPr lang="en-US" sz="2000" b="1" u="sng" noProof="0" dirty="0"/>
              <a:t>? </a:t>
            </a:r>
          </a:p>
          <a:p>
            <a:pPr marL="0" indent="0">
              <a:buNone/>
            </a:pPr>
            <a:endParaRPr lang="en-US" sz="2000" b="1" u="sng" noProof="0" dirty="0"/>
          </a:p>
          <a:p>
            <a:r>
              <a:rPr lang="en-US" sz="1900" noProof="0" dirty="0" err="1"/>
              <a:t>Europäischer</a:t>
            </a:r>
            <a:r>
              <a:rPr lang="en-US" sz="1900" noProof="0" dirty="0"/>
              <a:t> </a:t>
            </a:r>
            <a:r>
              <a:rPr lang="en-US" sz="1900" noProof="0" dirty="0" err="1"/>
              <a:t>Kontext</a:t>
            </a:r>
            <a:endParaRPr lang="en-US" sz="1900" noProof="0" dirty="0"/>
          </a:p>
          <a:p>
            <a:pPr lvl="1">
              <a:buFont typeface="Courier New" panose="02070309020205020404" pitchFamily="49" charset="0"/>
              <a:buChar char="o"/>
            </a:pPr>
            <a:r>
              <a:rPr lang="de-DE" sz="1900" dirty="0"/>
              <a:t>Der Europäische Green Deal ist eine umfassende Strategie und ein Gesetzespaket, das folgende Ziele verfolgt:</a:t>
            </a:r>
            <a:endParaRPr lang="en-US" sz="1900" noProof="0" dirty="0"/>
          </a:p>
          <a:p>
            <a:pPr lvl="2">
              <a:buFont typeface="Wingdings" panose="05000000000000000000" pitchFamily="2" charset="2"/>
              <a:buChar char="v"/>
            </a:pPr>
            <a:r>
              <a:rPr lang="de-DE" sz="1900" dirty="0"/>
              <a:t>Senkung der Emissionen bis 2030 um mindestens 50 % gegenüber dem Stand von 1990.</a:t>
            </a:r>
          </a:p>
          <a:p>
            <a:pPr lvl="2">
              <a:buFont typeface="Wingdings" panose="05000000000000000000" pitchFamily="2" charset="2"/>
              <a:buChar char="v"/>
            </a:pPr>
            <a:r>
              <a:rPr lang="de-DE" sz="1900" dirty="0"/>
              <a:t>Bis 2050 zum ersten klimaneutralen Kontinent werden, indem die Emissionen verschiedener Sektoren (Energie, Verkehr, Landwirtschaft und Industrie) vermieden und kompensiert werden.</a:t>
            </a:r>
            <a:endParaRPr lang="en-US" sz="1900" noProof="0" dirty="0"/>
          </a:p>
          <a:p>
            <a:pPr lvl="1">
              <a:buFont typeface="Courier New" panose="02070309020205020404" pitchFamily="49" charset="0"/>
              <a:buChar char="o"/>
            </a:pPr>
            <a:r>
              <a:rPr lang="de-DE" sz="1900" dirty="0"/>
              <a:t>Die Hauptziele des Green Deals sind</a:t>
            </a:r>
            <a:r>
              <a:rPr lang="en-US" sz="1900" noProof="0" dirty="0"/>
              <a:t>:</a:t>
            </a:r>
            <a:r>
              <a:rPr lang="en-US" sz="1900" dirty="0"/>
              <a:t> </a:t>
            </a:r>
          </a:p>
          <a:p>
            <a:pPr lvl="2">
              <a:buFont typeface="Wingdings" panose="05000000000000000000" pitchFamily="2" charset="2"/>
              <a:buChar char="v"/>
            </a:pPr>
            <a:r>
              <a:rPr lang="de-DE" sz="1900" dirty="0"/>
              <a:t>Förderung einer Kreislaufwirtschaft</a:t>
            </a:r>
          </a:p>
          <a:p>
            <a:pPr lvl="2">
              <a:buFont typeface="Wingdings" panose="05000000000000000000" pitchFamily="2" charset="2"/>
              <a:buChar char="v"/>
            </a:pPr>
            <a:r>
              <a:rPr lang="de-DE" sz="1900" dirty="0"/>
              <a:t>Schutz der biologischen Vielfalt</a:t>
            </a:r>
          </a:p>
          <a:p>
            <a:pPr lvl="2">
              <a:buFont typeface="Wingdings" panose="05000000000000000000" pitchFamily="2" charset="2"/>
              <a:buChar char="v"/>
            </a:pPr>
            <a:r>
              <a:rPr lang="de-DE" sz="1900" dirty="0"/>
              <a:t>Umstellung auf erneuerbare Energien</a:t>
            </a:r>
          </a:p>
          <a:p>
            <a:pPr lvl="2">
              <a:buFont typeface="Wingdings" panose="05000000000000000000" pitchFamily="2" charset="2"/>
              <a:buChar char="v"/>
            </a:pPr>
            <a:r>
              <a:rPr lang="de-DE" sz="1900" dirty="0"/>
              <a:t>Schaffung grüner Arbeitsplätze und soziale Gerechtigkeit</a:t>
            </a:r>
            <a:endParaRPr lang="en-US" sz="1900" noProof="0" dirty="0"/>
          </a:p>
          <a:p>
            <a:pPr lvl="1">
              <a:buFont typeface="Courier New" panose="02070309020205020404" pitchFamily="49" charset="0"/>
              <a:buChar char="o"/>
            </a:pPr>
            <a:r>
              <a:rPr lang="de-DE" sz="1900" dirty="0"/>
              <a:t>In diesem Zusammenhang strebt die EU den Übergang zu einer ressourceneffizienten, kreislauforientierten und klimaneutralen Wirtschaft an, und die Unternehmen müssen ihre Geschäftsstrategien überdenken und dabei den Schwerpunkt stärker auf Nachhaltigkeitsstrategien legen</a:t>
            </a:r>
            <a:r>
              <a:rPr lang="en-US" sz="1900" noProof="0" dirty="0"/>
              <a:t>.</a:t>
            </a:r>
          </a:p>
          <a:p>
            <a:endParaRPr lang="en-US" sz="1900" dirty="0"/>
          </a:p>
          <a:p>
            <a:pPr lvl="1">
              <a:buFont typeface="Courier New" panose="02070309020205020404" pitchFamily="49" charset="0"/>
              <a:buChar char="o"/>
            </a:pPr>
            <a:endParaRPr lang="en-IE" sz="1600" dirty="0"/>
          </a:p>
          <a:p>
            <a:pPr lvl="1">
              <a:buFont typeface="Courier New" panose="02070309020205020404" pitchFamily="49" charset="0"/>
              <a:buChar char="o"/>
            </a:pPr>
            <a:endParaRPr lang="en-IE" sz="1600" dirty="0"/>
          </a:p>
          <a:p>
            <a:pPr lvl="1"/>
            <a:endParaRPr lang="en-US" noProof="0" dirty="0"/>
          </a:p>
          <a:p>
            <a:endParaRPr lang="en-US" dirty="0"/>
          </a:p>
          <a:p>
            <a:endParaRPr lang="en-US" noProof="0" dirty="0"/>
          </a:p>
          <a:p>
            <a:pPr marL="0" indent="0">
              <a:buNone/>
            </a:pPr>
            <a:endParaRPr lang="en-GB" noProof="0" dirty="0"/>
          </a:p>
        </p:txBody>
      </p:sp>
      <p:sp>
        <p:nvSpPr>
          <p:cNvPr id="4" name="Title 4">
            <a:extLst>
              <a:ext uri="{FF2B5EF4-FFF2-40B4-BE49-F238E27FC236}">
                <a16:creationId xmlns:a16="http://schemas.microsoft.com/office/drawing/2014/main" id="{B1306A82-36E4-D0E1-CAFF-EA26E0C20A94}"/>
              </a:ext>
            </a:extLst>
          </p:cNvPr>
          <p:cNvSpPr txBox="1">
            <a:spLocks/>
          </p:cNvSpPr>
          <p:nvPr/>
        </p:nvSpPr>
        <p:spPr>
          <a:xfrm>
            <a:off x="5775157" y="271629"/>
            <a:ext cx="3832305" cy="93152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solidFill>
                  <a:srgbClr val="255839"/>
                </a:solidFill>
              </a:rPr>
              <a:t>Thema 1: </a:t>
            </a:r>
            <a:r>
              <a:rPr lang="de-DE" sz="1600" dirty="0"/>
              <a:t>Entwicklung und Hintergrund des </a:t>
            </a:r>
            <a:r>
              <a:rPr lang="de-DE" sz="1600" dirty="0">
                <a:solidFill>
                  <a:srgbClr val="255839"/>
                </a:solidFill>
              </a:rPr>
              <a:t>Kurses „Europäischer Nachhaltigkeitsexperte“ (ESE)</a:t>
            </a:r>
            <a:endParaRPr lang="el-GR" sz="1600" dirty="0">
              <a:solidFill>
                <a:srgbClr val="255839"/>
              </a:solidFill>
            </a:endParaRPr>
          </a:p>
        </p:txBody>
      </p:sp>
    </p:spTree>
    <p:extLst>
      <p:ext uri="{BB962C8B-B14F-4D97-AF65-F5344CB8AC3E}">
        <p14:creationId xmlns:p14="http://schemas.microsoft.com/office/powerpoint/2010/main" val="1070472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ACBE5-E488-24E2-17EC-1EDB7633EFE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4521CBA-20CA-AF2A-ED4F-04E9DA8C23C8}"/>
              </a:ext>
            </a:extLst>
          </p:cNvPr>
          <p:cNvSpPr>
            <a:spLocks noGrp="1"/>
          </p:cNvSpPr>
          <p:nvPr>
            <p:ph sz="quarter" idx="12"/>
          </p:nvPr>
        </p:nvSpPr>
        <p:spPr>
          <a:xfrm>
            <a:off x="399369" y="1082201"/>
            <a:ext cx="9313591" cy="5234377"/>
          </a:xfrm>
        </p:spPr>
        <p:txBody>
          <a:bodyPr>
            <a:normAutofit fontScale="92500"/>
          </a:bodyPr>
          <a:lstStyle/>
          <a:p>
            <a:pPr marL="0" indent="0">
              <a:buNone/>
            </a:pPr>
            <a:endParaRPr lang="en-US" sz="1100" noProof="0" dirty="0"/>
          </a:p>
          <a:p>
            <a:r>
              <a:rPr lang="de-DE" dirty="0"/>
              <a:t>Beschäftigung im Kontext der Nachhaltigkeit</a:t>
            </a:r>
            <a:r>
              <a:rPr lang="en-US" dirty="0"/>
              <a:t>: </a:t>
            </a:r>
          </a:p>
          <a:p>
            <a:pPr lvl="1">
              <a:buFont typeface="Courier New" panose="02070309020205020404" pitchFamily="49" charset="0"/>
              <a:buChar char="o"/>
            </a:pPr>
            <a:r>
              <a:rPr lang="de-DE" sz="1100" dirty="0"/>
              <a:t>Untersuchungen zeigen, dass Investitionen in den ökologischen Wandel, die breitere Anwendung von ESG-Standards und die Anpassung an den Klimawandel voraussichtlich starke positive Auswirkungen auf die Schaffung von Arbeitsplätzen haben werden. (Weltwirtschaftsforum, 2023)</a:t>
            </a:r>
          </a:p>
          <a:p>
            <a:pPr lvl="1">
              <a:buFont typeface="Courier New" panose="02070309020205020404" pitchFamily="49" charset="0"/>
              <a:buChar char="o"/>
            </a:pPr>
            <a:r>
              <a:rPr lang="de-DE" sz="1100" dirty="0"/>
              <a:t>LinkedIn berichtet, dass die Zahl der „grünen“ Arbeitsplätze, darunter Nachhaltigkeitsmanager und -beauftragte, in den letzten fünf Jahren weltweit um jährlich 8 Prozent gestiegen ist. (LinkedIn, 2022)</a:t>
            </a:r>
          </a:p>
          <a:p>
            <a:pPr lvl="1">
              <a:buFont typeface="Courier New" panose="02070309020205020404" pitchFamily="49" charset="0"/>
              <a:buChar char="o"/>
            </a:pPr>
            <a:r>
              <a:rPr lang="de-DE" sz="1100" dirty="0"/>
              <a:t>Laut dem Bericht „The Future of Jobs Report 2023“ des Weltwirtschaftsforums erwarten Unternehmen, dass der Beruf des Nachhaltigkeitsspezialisten weltweit den zweitstärksten Zuwachs verzeichnen wird, direkt hinter Spezialisten für KI und maschinelles Lernen.</a:t>
            </a:r>
          </a:p>
          <a:p>
            <a:pPr lvl="1">
              <a:buFont typeface="Courier New" panose="02070309020205020404" pitchFamily="49" charset="0"/>
              <a:buChar char="o"/>
            </a:pPr>
            <a:r>
              <a:rPr lang="de-DE" sz="1100" dirty="0"/>
              <a:t>Ein Zögern in Sachen Nachhaltigkeit könnte verpasste Chancen für Wachstum und beruflichen Aufstieg bedeuten.</a:t>
            </a:r>
            <a:endParaRPr lang="en-IE" sz="1100" dirty="0"/>
          </a:p>
          <a:p>
            <a:endParaRPr lang="en-US" sz="1100" dirty="0"/>
          </a:p>
          <a:p>
            <a:endParaRPr lang="en-US" sz="1100" noProof="0" dirty="0"/>
          </a:p>
          <a:p>
            <a:r>
              <a:rPr lang="de-DE" dirty="0"/>
              <a:t>Die „Green Skills“-Lücke auf den europäischen Arbeitsmärkten</a:t>
            </a:r>
            <a:endParaRPr lang="en-US" dirty="0"/>
          </a:p>
          <a:p>
            <a:pPr lvl="1">
              <a:buFont typeface="Courier New" panose="02070309020205020404" pitchFamily="49" charset="0"/>
              <a:buChar char="o"/>
            </a:pPr>
            <a:r>
              <a:rPr lang="de-DE" sz="1100" dirty="0"/>
              <a:t>Untersuchungen belegen das Vorhandensein einer „grünen Qualifikationslücke“ in ganz Europa, d. h. einer Diskrepanz zwischen den Qualifikationen der Arbeitskräfte und den vom Arbeitsmarkt geforderten Qualifikationen. (</a:t>
            </a:r>
            <a:r>
              <a:rPr lang="de-DE" sz="1100" dirty="0" err="1"/>
              <a:t>Cedefop</a:t>
            </a:r>
            <a:r>
              <a:rPr lang="de-DE" sz="1100" dirty="0"/>
              <a:t>, 2021)</a:t>
            </a:r>
          </a:p>
          <a:p>
            <a:pPr lvl="1">
              <a:buFont typeface="Courier New" panose="02070309020205020404" pitchFamily="49" charset="0"/>
              <a:buChar char="o"/>
            </a:pPr>
            <a:r>
              <a:rPr lang="de-DE" sz="1100" dirty="0"/>
              <a:t>Die derzeitige grüne Qualifikationslücke erschwert Europa den Übergang zu einer grüneren Welt. (Ebd.)</a:t>
            </a:r>
          </a:p>
          <a:p>
            <a:pPr lvl="1">
              <a:buFont typeface="Courier New" panose="02070309020205020404" pitchFamily="49" charset="0"/>
              <a:buChar char="o"/>
            </a:pPr>
            <a:r>
              <a:rPr lang="de-DE" sz="1100" dirty="0"/>
              <a:t>Angesichts der Klimakrise ist der Erwerb dieser Kompetenzen von entscheidender Bedeutung. Nicht alle Arbeitsplätze der Zukunft müssen zu 100 Prozent grün sein, aber sie sollten so weit wie möglich in diese Richtung gehen.</a:t>
            </a:r>
            <a:endParaRPr lang="en-US" sz="1100" dirty="0"/>
          </a:p>
          <a:p>
            <a:pPr lvl="1">
              <a:buFont typeface="Courier New" panose="02070309020205020404" pitchFamily="49" charset="0"/>
              <a:buChar char="o"/>
            </a:pPr>
            <a:endParaRPr lang="en-US" sz="1000" dirty="0"/>
          </a:p>
          <a:p>
            <a:pPr marL="57150" indent="0">
              <a:buNone/>
            </a:pPr>
            <a:r>
              <a:rPr lang="en-IE" sz="1200" b="1" dirty="0">
                <a:sym typeface="Wingdings" panose="05000000000000000000" pitchFamily="2" charset="2"/>
              </a:rPr>
              <a:t> </a:t>
            </a:r>
            <a:r>
              <a:rPr lang="de-DE" sz="1200" b="1" dirty="0"/>
              <a:t>Angesichts der sich wandelnden wirtschaftlichen und gesellschaftlichen Trends sowie des Ziels der EU, bis 2050 der erste klimaneutrale Kontinent zu werden, gewinnt die berufliche Weiterbildung, die Qualifizierung und die Umschulung der gesamten Erwerbsbevölkerung zunehmend an Bedeutung. Vor diesem Hintergrund wurde das Projekt SUSTAIN-EU ins Leben gerufen.</a:t>
            </a:r>
            <a:endParaRPr lang="en-GB" sz="1100" noProof="0" dirty="0"/>
          </a:p>
        </p:txBody>
      </p:sp>
      <p:sp>
        <p:nvSpPr>
          <p:cNvPr id="6" name="Title 4">
            <a:extLst>
              <a:ext uri="{FF2B5EF4-FFF2-40B4-BE49-F238E27FC236}">
                <a16:creationId xmlns:a16="http://schemas.microsoft.com/office/drawing/2014/main" id="{7610CF79-48D6-5A6D-7FBE-1DE7CCFED98E}"/>
              </a:ext>
            </a:extLst>
          </p:cNvPr>
          <p:cNvSpPr txBox="1">
            <a:spLocks/>
          </p:cNvSpPr>
          <p:nvPr/>
        </p:nvSpPr>
        <p:spPr>
          <a:xfrm>
            <a:off x="5775157" y="271629"/>
            <a:ext cx="3832305" cy="93152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solidFill>
                  <a:srgbClr val="255839"/>
                </a:solidFill>
              </a:rPr>
              <a:t>Thema 1: </a:t>
            </a:r>
            <a:r>
              <a:rPr lang="de-DE" sz="1600" dirty="0"/>
              <a:t>Entwicklung und Hintergrund des </a:t>
            </a:r>
            <a:r>
              <a:rPr lang="de-DE" sz="1600" dirty="0">
                <a:solidFill>
                  <a:srgbClr val="255839"/>
                </a:solidFill>
              </a:rPr>
              <a:t>Kurses „Europäischer Nachhaltigkeitsexperte“ (ESE)</a:t>
            </a:r>
            <a:endParaRPr lang="el-GR" sz="1600" dirty="0">
              <a:solidFill>
                <a:srgbClr val="255839"/>
              </a:solidFill>
            </a:endParaRPr>
          </a:p>
        </p:txBody>
      </p:sp>
    </p:spTree>
    <p:extLst>
      <p:ext uri="{BB962C8B-B14F-4D97-AF65-F5344CB8AC3E}">
        <p14:creationId xmlns:p14="http://schemas.microsoft.com/office/powerpoint/2010/main" val="1909433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EE963-DA8E-FCF3-7B01-40DB3E08A92D}"/>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4BB0BBD-B99D-2F7B-80ED-C4236340A6E2}"/>
              </a:ext>
            </a:extLst>
          </p:cNvPr>
          <p:cNvSpPr>
            <a:spLocks noGrp="1"/>
          </p:cNvSpPr>
          <p:nvPr>
            <p:ph sz="quarter" idx="12"/>
          </p:nvPr>
        </p:nvSpPr>
        <p:spPr>
          <a:xfrm>
            <a:off x="351241" y="1142999"/>
            <a:ext cx="9743252" cy="4824663"/>
          </a:xfrm>
        </p:spPr>
        <p:txBody>
          <a:bodyPr>
            <a:normAutofit/>
          </a:bodyPr>
          <a:lstStyle/>
          <a:p>
            <a:pPr marL="0" indent="0">
              <a:buNone/>
            </a:pPr>
            <a:r>
              <a:rPr lang="en-US" sz="2000" b="1" u="sng" dirty="0"/>
              <a:t>2</a:t>
            </a:r>
            <a:r>
              <a:rPr lang="en-US" sz="2000" b="1" u="sng" noProof="0" dirty="0"/>
              <a:t>) </a:t>
            </a:r>
            <a:r>
              <a:rPr lang="de-DE" sz="2000" b="1" u="sng" dirty="0" err="1"/>
              <a:t>Nachhaltigkeitsexpert</a:t>
            </a:r>
            <a:r>
              <a:rPr lang="de-DE" sz="2000" b="1" u="sng" dirty="0"/>
              <a:t>*in werden</a:t>
            </a:r>
            <a:endParaRPr lang="en-US" sz="2000" b="1" u="sng" noProof="0" dirty="0"/>
          </a:p>
          <a:p>
            <a:r>
              <a:rPr lang="de-DE" sz="1600" dirty="0"/>
              <a:t>Der Kurs richtet sich an</a:t>
            </a:r>
            <a:r>
              <a:rPr lang="en-US" sz="1600" dirty="0"/>
              <a:t>: </a:t>
            </a:r>
          </a:p>
          <a:p>
            <a:pPr lvl="1">
              <a:buFont typeface="Courier New" panose="02070309020205020404" pitchFamily="49" charset="0"/>
              <a:buChar char="o"/>
            </a:pPr>
            <a:r>
              <a:rPr lang="de-DE" sz="1400" dirty="0"/>
              <a:t>Beschäftigte, die innerhalb ihres Unternehmens Kompetenzen im Bereich Nachhaltigkeit erwerben möchten; </a:t>
            </a:r>
          </a:p>
          <a:p>
            <a:pPr lvl="1">
              <a:buFont typeface="Courier New" panose="02070309020205020404" pitchFamily="49" charset="0"/>
              <a:buChar char="o"/>
            </a:pPr>
            <a:r>
              <a:rPr lang="de-DE" sz="1400" dirty="0"/>
              <a:t>Studierende, die ihr Studium mit Kompetenzen im Bereich Nachhaltigkeit abschließen möchten; </a:t>
            </a:r>
          </a:p>
          <a:p>
            <a:pPr lvl="1">
              <a:buFont typeface="Courier New" panose="02070309020205020404" pitchFamily="49" charset="0"/>
              <a:buChar char="o"/>
            </a:pPr>
            <a:r>
              <a:rPr lang="de-DE" sz="1400" dirty="0"/>
              <a:t>Arbeitssuchende; </a:t>
            </a:r>
          </a:p>
          <a:p>
            <a:pPr lvl="1">
              <a:buFont typeface="Courier New" panose="02070309020205020404" pitchFamily="49" charset="0"/>
              <a:buChar char="o"/>
            </a:pPr>
            <a:r>
              <a:rPr lang="de-DE" sz="1400" dirty="0"/>
              <a:t>Alle, die daran interessiert sind, ihre Kompetenzen im Bereich Nachhaltigkeit auszubauen und sich als Nachhaltigkeitsexperte zu qualifizieren, um neue berufliche Chancen zu nutzen und auf dem europäischen Arbeitsmarkt Karriere zu machen.</a:t>
            </a:r>
            <a:endParaRPr lang="en-US" sz="1400" dirty="0"/>
          </a:p>
          <a:p>
            <a:r>
              <a:rPr lang="en-US" sz="1600" dirty="0"/>
              <a:t>Was </a:t>
            </a:r>
            <a:r>
              <a:rPr lang="en-US" sz="1600" dirty="0" err="1"/>
              <a:t>ist</a:t>
            </a:r>
            <a:r>
              <a:rPr lang="en-US" sz="1600" dirty="0"/>
              <a:t> </a:t>
            </a:r>
            <a:r>
              <a:rPr lang="en-US" sz="1600" dirty="0" err="1"/>
              <a:t>ein</a:t>
            </a:r>
            <a:r>
              <a:rPr lang="en-US" sz="1600" dirty="0"/>
              <a:t>*e </a:t>
            </a:r>
            <a:r>
              <a:rPr lang="en-US" sz="1600" dirty="0" err="1"/>
              <a:t>Nachhaltigkeitsexpert</a:t>
            </a:r>
            <a:r>
              <a:rPr lang="en-US" sz="1600" dirty="0"/>
              <a:t>*in?</a:t>
            </a:r>
          </a:p>
          <a:p>
            <a:pPr lvl="1">
              <a:buFont typeface="Courier New" panose="02070309020205020404" pitchFamily="49" charset="0"/>
              <a:buChar char="o"/>
            </a:pPr>
            <a:r>
              <a:rPr lang="de-DE" sz="1400" dirty="0"/>
              <a:t>Mitglied eines Teams, das sich auf Nachhaltigkeit konzentriert, um Nachhaltigkeitsmaßnahmen innerhalb der Organisation zu entwickeln und umzusetzen sowie nachhaltigkeitsorientierte Veränderungen voranzutreiben.</a:t>
            </a:r>
          </a:p>
          <a:p>
            <a:pPr lvl="1">
              <a:buFont typeface="Courier New" panose="02070309020205020404" pitchFamily="49" charset="0"/>
              <a:buChar char="o"/>
            </a:pPr>
            <a:r>
              <a:rPr lang="de-DE" sz="1400" dirty="0"/>
              <a:t>Diese Position bietet zudem Verantwortungsbereiche und klare Strukturen, was dazu beiträgt, die Umweltbemühungen von Organisationen voranzutreiben.</a:t>
            </a:r>
          </a:p>
          <a:p>
            <a:pPr lvl="1">
              <a:buFont typeface="Courier New" panose="02070309020205020404" pitchFamily="49" charset="0"/>
              <a:buChar char="o"/>
            </a:pPr>
            <a:r>
              <a:rPr lang="de-DE" sz="1400" dirty="0"/>
              <a:t>Der ESE-Kurs vermittelt den Teilnehmenden das Fachwissen und die Fähigkeiten, um in Unternehmen und Organisationen einen transformativen Wandel hin zu einer nachhaltigeren und widerstandsfähigeren Zukunft anzuführen.</a:t>
            </a:r>
            <a:endParaRPr lang="en-GB" noProof="0" dirty="0"/>
          </a:p>
        </p:txBody>
      </p:sp>
      <p:sp>
        <p:nvSpPr>
          <p:cNvPr id="3" name="Title 4">
            <a:extLst>
              <a:ext uri="{FF2B5EF4-FFF2-40B4-BE49-F238E27FC236}">
                <a16:creationId xmlns:a16="http://schemas.microsoft.com/office/drawing/2014/main" id="{8C7B31CA-9676-7754-874A-F2FAA7101B36}"/>
              </a:ext>
            </a:extLst>
          </p:cNvPr>
          <p:cNvSpPr txBox="1">
            <a:spLocks/>
          </p:cNvSpPr>
          <p:nvPr/>
        </p:nvSpPr>
        <p:spPr>
          <a:xfrm>
            <a:off x="5775157" y="271629"/>
            <a:ext cx="3832305" cy="93152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solidFill>
                  <a:srgbClr val="255839"/>
                </a:solidFill>
              </a:rPr>
              <a:t>Thema 1: </a:t>
            </a:r>
            <a:r>
              <a:rPr lang="de-DE" sz="1600" dirty="0"/>
              <a:t>Entwicklung und Hintergrund des </a:t>
            </a:r>
            <a:r>
              <a:rPr lang="de-DE" sz="1600" dirty="0">
                <a:solidFill>
                  <a:srgbClr val="255839"/>
                </a:solidFill>
              </a:rPr>
              <a:t>Kurses „Europäischer Nachhaltigkeitsexperte“ (ESE)</a:t>
            </a:r>
            <a:endParaRPr lang="el-GR" sz="1600" dirty="0">
              <a:solidFill>
                <a:srgbClr val="255839"/>
              </a:solidFill>
            </a:endParaRPr>
          </a:p>
        </p:txBody>
      </p:sp>
    </p:spTree>
    <p:extLst>
      <p:ext uri="{BB962C8B-B14F-4D97-AF65-F5344CB8AC3E}">
        <p14:creationId xmlns:p14="http://schemas.microsoft.com/office/powerpoint/2010/main" val="2208202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3E6F6D7B-6F78-2952-5DBE-F00CA4FC347D}"/>
              </a:ext>
            </a:extLst>
          </p:cNvPr>
          <p:cNvSpPr txBox="1">
            <a:spLocks/>
          </p:cNvSpPr>
          <p:nvPr/>
        </p:nvSpPr>
        <p:spPr>
          <a:xfrm>
            <a:off x="375306" y="1016668"/>
            <a:ext cx="9743252" cy="4824663"/>
          </a:xfrm>
          <a:prstGeom prst="rect">
            <a:avLst/>
          </a:prstGeom>
        </p:spPr>
        <p:txBody>
          <a:bodyPr vert="horz" lIns="0" tIns="0" rIns="0" bIns="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000" b="1" u="sng" dirty="0"/>
              <a:t>3) </a:t>
            </a:r>
            <a:r>
              <a:rPr lang="en-US" sz="2000" b="1" u="sng" dirty="0" err="1"/>
              <a:t>Pädagogischer</a:t>
            </a:r>
            <a:r>
              <a:rPr lang="en-US" sz="2000" b="1" u="sng" dirty="0"/>
              <a:t> Rahmen des ESE-</a:t>
            </a:r>
            <a:r>
              <a:rPr lang="en-US" sz="2000" b="1" u="sng" dirty="0" err="1"/>
              <a:t>Kurses</a:t>
            </a:r>
            <a:endParaRPr lang="en-US" sz="2000" b="1" u="sng" dirty="0"/>
          </a:p>
          <a:p>
            <a:r>
              <a:rPr lang="de-DE" sz="1600" dirty="0"/>
              <a:t>Konstruktivistischer Ansatz: Lernen durch Handeln</a:t>
            </a:r>
            <a:endParaRPr lang="en-US" sz="1600" dirty="0"/>
          </a:p>
          <a:p>
            <a:pPr lvl="1">
              <a:buFont typeface="Courier New" panose="02070309020205020404" pitchFamily="49" charset="0"/>
              <a:buChar char="o"/>
            </a:pPr>
            <a:r>
              <a:rPr lang="de-DE" sz="1400" dirty="0"/>
              <a:t>Das Schulungskonzept basiert auf einem konstruktivistischen Lernansatz, da die Lernenden ihr Wissen aktiv und individuell aufbauen.</a:t>
            </a:r>
          </a:p>
          <a:p>
            <a:pPr lvl="1">
              <a:buFont typeface="Courier New" panose="02070309020205020404" pitchFamily="49" charset="0"/>
              <a:buChar char="o"/>
            </a:pPr>
            <a:r>
              <a:rPr lang="de-DE" sz="1400" dirty="0"/>
              <a:t>Die Lernenden erhalten interessante Themen und Informationen, beschäftigen sich intensiv damit, stellen Fragen und erarbeiten ihre eigenen Antworten. Die Lernumgebung ermutigt die Lernenden, ihre eigenen Wege zum Verständnis zu finden und ihr Wissen sowie ihre Fähigkeiten zu erweitern.</a:t>
            </a:r>
          </a:p>
          <a:p>
            <a:pPr lvl="1">
              <a:buFont typeface="Courier New" panose="02070309020205020404" pitchFamily="49" charset="0"/>
              <a:buChar char="o"/>
            </a:pPr>
            <a:r>
              <a:rPr lang="de-DE" sz="1400" dirty="0" err="1"/>
              <a:t>Lernendenorientierung</a:t>
            </a:r>
            <a:r>
              <a:rPr lang="de-DE" sz="1400" dirty="0"/>
              <a:t>: Der Lernende steht im Mittelpunkt des Planungsprozesses, der Entwicklung der Lernmaterialien und der Bewertung.</a:t>
            </a:r>
            <a:endParaRPr lang="en-IE" sz="1400" dirty="0"/>
          </a:p>
          <a:p>
            <a:pPr lvl="1">
              <a:buFont typeface="Courier New" panose="02070309020205020404" pitchFamily="49" charset="0"/>
              <a:buChar char="o"/>
            </a:pPr>
            <a:endParaRPr lang="en-IE" sz="1400" dirty="0"/>
          </a:p>
          <a:p>
            <a:r>
              <a:rPr lang="en-US" sz="1600" dirty="0" err="1"/>
              <a:t>Einsatz</a:t>
            </a:r>
            <a:r>
              <a:rPr lang="en-US" sz="1600" dirty="0"/>
              <a:t> </a:t>
            </a:r>
            <a:r>
              <a:rPr lang="en-US" sz="1600" dirty="0" err="1"/>
              <a:t>digitaler</a:t>
            </a:r>
            <a:r>
              <a:rPr lang="en-US" sz="1600" dirty="0"/>
              <a:t> Tools: </a:t>
            </a:r>
          </a:p>
          <a:p>
            <a:pPr lvl="1">
              <a:buFont typeface="Courier New" panose="02070309020205020404" pitchFamily="49" charset="0"/>
              <a:buChar char="o"/>
            </a:pPr>
            <a:r>
              <a:rPr lang="de-DE" sz="1400" dirty="0"/>
              <a:t>Im Rahmen des Kurses kommen verschiedene Methoden zum Einsatz, darunter Lernvideos, interaktive Systemkartierungen oder interaktive Workshops. Digitale Tools wie Whiteboard, </a:t>
            </a:r>
            <a:r>
              <a:rPr lang="en-US" sz="1400" dirty="0" err="1">
                <a:hlinkClick r:id="rId3"/>
              </a:rPr>
              <a:t>Mentimeter</a:t>
            </a:r>
            <a:r>
              <a:rPr lang="en-US" sz="1400" dirty="0"/>
              <a:t> und </a:t>
            </a:r>
            <a:r>
              <a:rPr lang="en-US" sz="1400" dirty="0">
                <a:hlinkClick r:id="rId4"/>
              </a:rPr>
              <a:t>Padlet</a:t>
            </a:r>
            <a:r>
              <a:rPr lang="en-US" sz="1400" dirty="0"/>
              <a:t> </a:t>
            </a:r>
            <a:r>
              <a:rPr lang="de-DE" sz="1400" dirty="0"/>
              <a:t>werden genutzt, um kollaborative Lernprozesse zu unterstützen.</a:t>
            </a:r>
            <a:endParaRPr lang="en-US" sz="1400" dirty="0"/>
          </a:p>
          <a:p>
            <a:pPr lvl="1">
              <a:buFont typeface="Courier New" panose="02070309020205020404" pitchFamily="49" charset="0"/>
              <a:buChar char="o"/>
            </a:pPr>
            <a:r>
              <a:rPr lang="de-DE" sz="1400" dirty="0"/>
              <a:t>Die angewandte Lernmethodik verbindet bewährte didaktische Ansätze mit innovativen Methoden und digitalen Tools, um ein hohes Maß an Praxisbezug und Motivation zu gewährleisten.</a:t>
            </a:r>
          </a:p>
          <a:p>
            <a:pPr lvl="1">
              <a:buFont typeface="Courier New" panose="02070309020205020404" pitchFamily="49" charset="0"/>
              <a:buChar char="o"/>
            </a:pPr>
            <a:r>
              <a:rPr lang="de-DE" sz="1400" dirty="0"/>
              <a:t>Der Kurs wurde zu 100 % als Online-Kurs konzipiert, um den Teilnehmenden unabhängig von ihren Lebensumständen Flexibilität und Zugänglichkeit zu gewährleisten.</a:t>
            </a:r>
            <a:endParaRPr lang="en-US" dirty="0"/>
          </a:p>
        </p:txBody>
      </p:sp>
      <p:sp>
        <p:nvSpPr>
          <p:cNvPr id="4" name="Title 4">
            <a:extLst>
              <a:ext uri="{FF2B5EF4-FFF2-40B4-BE49-F238E27FC236}">
                <a16:creationId xmlns:a16="http://schemas.microsoft.com/office/drawing/2014/main" id="{C166D67F-2F6D-8ACE-2555-300A2C7975C2}"/>
              </a:ext>
            </a:extLst>
          </p:cNvPr>
          <p:cNvSpPr txBox="1">
            <a:spLocks/>
          </p:cNvSpPr>
          <p:nvPr/>
        </p:nvSpPr>
        <p:spPr>
          <a:xfrm>
            <a:off x="5775157" y="271629"/>
            <a:ext cx="3832305" cy="93152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solidFill>
                  <a:srgbClr val="255839"/>
                </a:solidFill>
              </a:rPr>
              <a:t>Thema 1: </a:t>
            </a:r>
            <a:r>
              <a:rPr lang="de-DE" sz="1600" dirty="0"/>
              <a:t>Entwicklung und Hintergrund des </a:t>
            </a:r>
            <a:r>
              <a:rPr lang="de-DE" sz="1600" dirty="0">
                <a:solidFill>
                  <a:srgbClr val="255839"/>
                </a:solidFill>
              </a:rPr>
              <a:t>Kurses „Europäischer Nachhaltigkeitsexperte“ (ESE)</a:t>
            </a:r>
            <a:endParaRPr lang="el-GR" sz="1600" dirty="0">
              <a:solidFill>
                <a:srgbClr val="255839"/>
              </a:solidFill>
            </a:endParaRPr>
          </a:p>
        </p:txBody>
      </p:sp>
    </p:spTree>
    <p:extLst>
      <p:ext uri="{BB962C8B-B14F-4D97-AF65-F5344CB8AC3E}">
        <p14:creationId xmlns:p14="http://schemas.microsoft.com/office/powerpoint/2010/main" val="2618540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1AF8D-6C28-D6C4-34BD-097C5C1167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2B9670-012D-A615-6686-5F65D5547132}"/>
              </a:ext>
            </a:extLst>
          </p:cNvPr>
          <p:cNvSpPr>
            <a:spLocks noGrp="1"/>
          </p:cNvSpPr>
          <p:nvPr>
            <p:ph type="ctrTitle"/>
          </p:nvPr>
        </p:nvSpPr>
        <p:spPr>
          <a:xfrm>
            <a:off x="1507066" y="1227907"/>
            <a:ext cx="8185573" cy="4206240"/>
          </a:xfrm>
        </p:spPr>
        <p:txBody>
          <a:bodyPr/>
          <a:lstStyle/>
          <a:p>
            <a:pPr algn="ctr"/>
            <a:r>
              <a:rPr lang="en-US" dirty="0"/>
              <a:t>Thema 2: </a:t>
            </a:r>
            <a:r>
              <a:rPr lang="de-DE" dirty="0"/>
              <a:t>Aufbau und Struktur des ESE-Kurses (European </a:t>
            </a:r>
            <a:r>
              <a:rPr lang="de-DE" dirty="0" err="1"/>
              <a:t>Sustainability</a:t>
            </a:r>
            <a:r>
              <a:rPr lang="de-DE" dirty="0"/>
              <a:t> Expert – Europäische*r </a:t>
            </a:r>
            <a:r>
              <a:rPr lang="de-DE" dirty="0" err="1"/>
              <a:t>Nachhaltigkeitsexpert</a:t>
            </a:r>
            <a:r>
              <a:rPr lang="de-DE" dirty="0"/>
              <a:t>*in)</a:t>
            </a:r>
            <a:endParaRPr lang="en-IE" dirty="0"/>
          </a:p>
        </p:txBody>
      </p:sp>
    </p:spTree>
    <p:extLst>
      <p:ext uri="{BB962C8B-B14F-4D97-AF65-F5344CB8AC3E}">
        <p14:creationId xmlns:p14="http://schemas.microsoft.com/office/powerpoint/2010/main" val="1186908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8D414-E8F8-198F-4AE4-A8182D1B788C}"/>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F67CE163-E155-4F04-4251-337625EC4758}"/>
              </a:ext>
            </a:extLst>
          </p:cNvPr>
          <p:cNvSpPr txBox="1">
            <a:spLocks/>
          </p:cNvSpPr>
          <p:nvPr/>
        </p:nvSpPr>
        <p:spPr>
          <a:xfrm>
            <a:off x="375306" y="1016668"/>
            <a:ext cx="9743252" cy="4824663"/>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000" b="1" u="sng" dirty="0"/>
              <a:t>1) </a:t>
            </a:r>
            <a:r>
              <a:rPr lang="en-US" sz="2000" b="1" u="sng" dirty="0" err="1"/>
              <a:t>Übersicht</a:t>
            </a:r>
            <a:r>
              <a:rPr lang="en-US" sz="2000" b="1" u="sng" dirty="0"/>
              <a:t> ESE-Kurs</a:t>
            </a:r>
          </a:p>
          <a:p>
            <a:r>
              <a:rPr lang="de-DE" sz="1600" dirty="0"/>
              <a:t>Der Kurs ist auf Stufe 5 des Europäischen Qualifikationsrahmens (EQR) angesiedelt</a:t>
            </a:r>
            <a:endParaRPr lang="en-US" sz="1600" dirty="0"/>
          </a:p>
          <a:p>
            <a:r>
              <a:rPr lang="en-US" sz="1600" dirty="0"/>
              <a:t>125 </a:t>
            </a:r>
            <a:r>
              <a:rPr lang="en-US" sz="1600" dirty="0" err="1"/>
              <a:t>Unterrichtsstunden</a:t>
            </a:r>
            <a:r>
              <a:rPr lang="en-US" sz="1600" dirty="0"/>
              <a:t>, </a:t>
            </a:r>
            <a:r>
              <a:rPr lang="en-US" sz="1600" dirty="0" err="1"/>
              <a:t>einschließlich</a:t>
            </a:r>
            <a:r>
              <a:rPr lang="en-US" sz="1600" dirty="0"/>
              <a:t>:</a:t>
            </a:r>
          </a:p>
          <a:p>
            <a:pPr lvl="1">
              <a:buFont typeface="Courier New" panose="02070309020205020404" pitchFamily="49" charset="0"/>
              <a:buChar char="o"/>
            </a:pPr>
            <a:r>
              <a:rPr lang="de-DE" sz="1400" dirty="0"/>
              <a:t>10 Kontaktstunden asynchrones, selbstgesteuertes Online-Lernen</a:t>
            </a:r>
          </a:p>
          <a:p>
            <a:pPr lvl="1">
              <a:buFont typeface="Courier New" panose="02070309020205020404" pitchFamily="49" charset="0"/>
              <a:buChar char="o"/>
            </a:pPr>
            <a:r>
              <a:rPr lang="de-DE" sz="1400" dirty="0"/>
              <a:t>4 Stunden Selbststudium/Übung für eigenständiges Lesen, Üben und Reflektieren</a:t>
            </a:r>
            <a:r>
              <a:rPr lang="en-US" sz="1400" dirty="0"/>
              <a:t>.</a:t>
            </a:r>
          </a:p>
          <a:p>
            <a:pPr marL="457200" lvl="1" indent="0">
              <a:buNone/>
            </a:pPr>
            <a:r>
              <a:rPr lang="en-US" sz="1400" dirty="0"/>
              <a:t> </a:t>
            </a:r>
            <a:endParaRPr lang="en-IE" sz="1400" dirty="0"/>
          </a:p>
          <a:p>
            <a:endParaRPr lang="en-US" sz="1600" dirty="0"/>
          </a:p>
          <a:p>
            <a:pPr marL="0" indent="0">
              <a:buNone/>
            </a:pPr>
            <a:r>
              <a:rPr lang="en-US" sz="2000" b="1" u="sng" dirty="0"/>
              <a:t>2) 9 Module</a:t>
            </a:r>
          </a:p>
          <a:p>
            <a:r>
              <a:rPr lang="de-DE" sz="1400" dirty="0"/>
              <a:t>Der ESE-Kurs besteht aus neun Einheiten, die ein breites Spektrum an Themen im Bereich Nachhaltigkeit abdecken. Diese Einheiten vermitteln einen Überblick über zentrale Nachhaltigkeitskonzepte, darunter Nachhaltigkeitswissenschaft, unternehmerische Nachhaltigkeit und nachhaltige Finanzwirtschaft, und befassen sich gleichzeitig mit der praktischen Umsetzung von Nachhaltigkeitsstrategien in Organisationen.</a:t>
            </a:r>
          </a:p>
          <a:p>
            <a:r>
              <a:rPr lang="de-DE" sz="1400" dirty="0"/>
              <a:t>Das Programm befasst sich darüber hinaus mit neuen Denkansätzen zu einer nachhaltigen Zukunft, zum Veränderungsmanagement und zur Transdisziplinarität sowie mit Themen wie CO₂-Bilanzierung, CO₂-Berichterstattung und den einschlägigen gesetzlichen und regulatorischen Rahmenbedingungen.</a:t>
            </a:r>
            <a:endParaRPr lang="en-US" sz="2400" dirty="0"/>
          </a:p>
        </p:txBody>
      </p:sp>
      <p:sp>
        <p:nvSpPr>
          <p:cNvPr id="10" name="Title 4">
            <a:extLst>
              <a:ext uri="{FF2B5EF4-FFF2-40B4-BE49-F238E27FC236}">
                <a16:creationId xmlns:a16="http://schemas.microsoft.com/office/drawing/2014/main" id="{55B9412A-DA74-DA6C-C88C-4178E66E6A44}"/>
              </a:ext>
            </a:extLst>
          </p:cNvPr>
          <p:cNvSpPr txBox="1">
            <a:spLocks/>
          </p:cNvSpPr>
          <p:nvPr/>
        </p:nvSpPr>
        <p:spPr>
          <a:xfrm>
            <a:off x="5775158" y="271629"/>
            <a:ext cx="3609474" cy="930154"/>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solidFill>
                  <a:srgbClr val="255839"/>
                </a:solidFill>
              </a:rPr>
              <a:t>Topic 2: </a:t>
            </a:r>
            <a:r>
              <a:rPr lang="de-DE" sz="1600" dirty="0"/>
              <a:t>Aufbau und Struktur des </a:t>
            </a:r>
            <a:r>
              <a:rPr lang="de-DE" sz="1600" dirty="0">
                <a:solidFill>
                  <a:srgbClr val="255839"/>
                </a:solidFill>
              </a:rPr>
              <a:t>Kurses „Europäischer Nachhaltigkeitsexperte“ (ESE)</a:t>
            </a:r>
          </a:p>
        </p:txBody>
      </p:sp>
    </p:spTree>
    <p:extLst>
      <p:ext uri="{BB962C8B-B14F-4D97-AF65-F5344CB8AC3E}">
        <p14:creationId xmlns:p14="http://schemas.microsoft.com/office/powerpoint/2010/main" val="2035640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8596668" cy="660400"/>
          </a:xfrm>
        </p:spPr>
        <p:txBody>
          <a:bodyPr>
            <a:normAutofit fontScale="90000"/>
          </a:bodyPr>
          <a:lstStyle/>
          <a:p>
            <a:r>
              <a:rPr lang="en-US" sz="3200" dirty="0">
                <a:solidFill>
                  <a:srgbClr val="255839"/>
                </a:solidFill>
              </a:rPr>
              <a:t>Modul 1: </a:t>
            </a:r>
            <a:r>
              <a:rPr lang="de-DE" sz="3200" dirty="0">
                <a:solidFill>
                  <a:srgbClr val="255839"/>
                </a:solidFill>
              </a:rPr>
              <a:t>Einführung in die unternehmerische Nachhaltigkeit</a:t>
            </a:r>
            <a:endParaRPr lang="el-GR" sz="3200"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462744" y="1449388"/>
            <a:ext cx="9313591" cy="5157229"/>
          </a:xfrm>
        </p:spPr>
        <p:txBody>
          <a:bodyPr/>
          <a:lstStyle/>
          <a:p>
            <a:pPr marL="0" indent="0">
              <a:buNone/>
            </a:pPr>
            <a:endParaRPr lang="en-US" dirty="0"/>
          </a:p>
          <a:p>
            <a:pPr marL="0" indent="0" algn="just">
              <a:buNone/>
            </a:pPr>
            <a:endParaRPr lang="en-US" dirty="0"/>
          </a:p>
          <a:p>
            <a:pPr marL="0" indent="0" algn="just">
              <a:buNone/>
            </a:pPr>
            <a:endParaRPr lang="en-US" dirty="0"/>
          </a:p>
          <a:p>
            <a:pPr marL="0" indent="0" algn="just">
              <a:buNone/>
            </a:pPr>
            <a:r>
              <a:rPr lang="de-DE" dirty="0"/>
              <a:t>In dieser Lerneinheit werden die grundlegenden Konzepte der unternehmerischen Nachhaltigkeit vorgestellt und die Auswirkungen des Klimawandels sowie die Bedeutung nachhaltiger Praktiken für Unternehmen des 21. Jahrhunderts in einen Kontext gesetzt.</a:t>
            </a:r>
          </a:p>
          <a:p>
            <a:pPr marL="0" indent="0" algn="just">
              <a:buNone/>
            </a:pPr>
            <a:r>
              <a:rPr lang="de-DE" dirty="0"/>
              <a:t>Die Lernenden setzen sich mit nachhaltigen Geschäftsmodellen, dem Ressourcenverbrauch, der biologischen Vielfalt und der Rolle nachhaltiger Gemeinschaften in einer grünen Wirtschaft auseinander und bewerten diese.</a:t>
            </a:r>
          </a:p>
        </p:txBody>
      </p:sp>
    </p:spTree>
    <p:extLst>
      <p:ext uri="{BB962C8B-B14F-4D97-AF65-F5344CB8AC3E}">
        <p14:creationId xmlns:p14="http://schemas.microsoft.com/office/powerpoint/2010/main" val="2062836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F5D32-6BA5-B764-E2E9-0130DB785CF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923D898-A3C1-24BC-51E0-C49C69098E98}"/>
              </a:ext>
            </a:extLst>
          </p:cNvPr>
          <p:cNvSpPr>
            <a:spLocks noGrp="1"/>
          </p:cNvSpPr>
          <p:nvPr>
            <p:ph type="title"/>
          </p:nvPr>
        </p:nvSpPr>
        <p:spPr>
          <a:xfrm>
            <a:off x="399369" y="788988"/>
            <a:ext cx="8596668" cy="660400"/>
          </a:xfrm>
        </p:spPr>
        <p:txBody>
          <a:bodyPr>
            <a:normAutofit/>
          </a:bodyPr>
          <a:lstStyle/>
          <a:p>
            <a:r>
              <a:rPr lang="en-US" sz="3200" dirty="0">
                <a:solidFill>
                  <a:srgbClr val="255839"/>
                </a:solidFill>
              </a:rPr>
              <a:t>Modul 2: </a:t>
            </a:r>
            <a:r>
              <a:rPr lang="en-US" sz="3200" dirty="0" err="1">
                <a:solidFill>
                  <a:srgbClr val="255839"/>
                </a:solidFill>
              </a:rPr>
              <a:t>Nachhaltigkeitswissenschaft</a:t>
            </a:r>
            <a:endParaRPr lang="el-GR" sz="3200" dirty="0">
              <a:solidFill>
                <a:srgbClr val="255839"/>
              </a:solidFill>
            </a:endParaRPr>
          </a:p>
        </p:txBody>
      </p:sp>
      <p:sp>
        <p:nvSpPr>
          <p:cNvPr id="7" name="Content Placeholder 6">
            <a:extLst>
              <a:ext uri="{FF2B5EF4-FFF2-40B4-BE49-F238E27FC236}">
                <a16:creationId xmlns:a16="http://schemas.microsoft.com/office/drawing/2014/main" id="{CCEF39A7-10A6-2FD7-F6A2-5FB292046BCA}"/>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pPr marL="0" indent="0">
              <a:buNone/>
            </a:pPr>
            <a:endParaRPr lang="en-US" dirty="0"/>
          </a:p>
          <a:p>
            <a:pPr marL="0" indent="0">
              <a:buNone/>
            </a:pPr>
            <a:r>
              <a:rPr lang="de-DE" dirty="0"/>
              <a:t>In dieser Lerneinheit werden relevante Themen im Zusammenhang mit der „Nachhaltigkeitswissenschaft“ behandelt, nämlich</a:t>
            </a:r>
            <a:r>
              <a:rPr lang="en-US" dirty="0"/>
              <a:t>: </a:t>
            </a:r>
          </a:p>
          <a:p>
            <a:pPr algn="ctr">
              <a:buFont typeface="Wingdings" panose="05000000000000000000" pitchFamily="2" charset="2"/>
              <a:buChar char="v"/>
            </a:pPr>
            <a:r>
              <a:rPr lang="de-DE" dirty="0"/>
              <a:t>Nachhaltige Bildung; </a:t>
            </a:r>
          </a:p>
          <a:p>
            <a:pPr algn="ctr">
              <a:buFont typeface="Wingdings" panose="05000000000000000000" pitchFamily="2" charset="2"/>
              <a:buChar char="v"/>
            </a:pPr>
            <a:r>
              <a:rPr lang="de-DE" dirty="0"/>
              <a:t>Ziele der Vereinten Nationen für nachhaltige Entwicklung (SDGs); </a:t>
            </a:r>
          </a:p>
          <a:p>
            <a:pPr algn="ctr">
              <a:buFont typeface="Wingdings" panose="05000000000000000000" pitchFamily="2" charset="2"/>
              <a:buChar char="v"/>
            </a:pPr>
            <a:r>
              <a:rPr lang="de-DE" dirty="0"/>
              <a:t>Treibhausgase (THG); </a:t>
            </a:r>
          </a:p>
          <a:p>
            <a:pPr algn="ctr">
              <a:buFont typeface="Wingdings" panose="05000000000000000000" pitchFamily="2" charset="2"/>
              <a:buChar char="v"/>
            </a:pPr>
            <a:r>
              <a:rPr lang="de-DE" dirty="0"/>
              <a:t>Klimawandel; </a:t>
            </a:r>
          </a:p>
          <a:p>
            <a:pPr algn="ctr">
              <a:buFont typeface="Wingdings" panose="05000000000000000000" pitchFamily="2" charset="2"/>
              <a:buChar char="v"/>
            </a:pPr>
            <a:r>
              <a:rPr lang="de-DE" dirty="0"/>
              <a:t>Herausforderungen im Bereich der Nachhaltigkeit</a:t>
            </a:r>
            <a:r>
              <a:rPr lang="en-US" dirty="0"/>
              <a:t>.</a:t>
            </a:r>
          </a:p>
          <a:p>
            <a:pPr marL="0" indent="0">
              <a:buNone/>
            </a:pPr>
            <a:endParaRPr lang="en-US" dirty="0"/>
          </a:p>
          <a:p>
            <a:pPr marL="0" indent="0">
              <a:buNone/>
            </a:pPr>
            <a:r>
              <a:rPr lang="de-DE" dirty="0"/>
              <a:t>Durch selbstständiges Lernen, Recherche und Entdeckung, kritisches Denken und Analyse erwerben die Lernenden wertvolles Wissen und erlangen konkrete Fähigkeiten.</a:t>
            </a:r>
            <a:endParaRPr lang="en-US" dirty="0"/>
          </a:p>
        </p:txBody>
      </p:sp>
    </p:spTree>
    <p:extLst>
      <p:ext uri="{BB962C8B-B14F-4D97-AF65-F5344CB8AC3E}">
        <p14:creationId xmlns:p14="http://schemas.microsoft.com/office/powerpoint/2010/main" val="1511131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6A0AA-5A38-4ECA-1E93-7D614A54588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F4175F-164F-AFD6-D24C-9DB4954A1C59}"/>
              </a:ext>
            </a:extLst>
          </p:cNvPr>
          <p:cNvSpPr>
            <a:spLocks noGrp="1"/>
          </p:cNvSpPr>
          <p:nvPr>
            <p:ph type="title"/>
          </p:nvPr>
        </p:nvSpPr>
        <p:spPr>
          <a:xfrm>
            <a:off x="399369" y="788988"/>
            <a:ext cx="8596668" cy="660400"/>
          </a:xfrm>
        </p:spPr>
        <p:txBody>
          <a:bodyPr>
            <a:normAutofit/>
          </a:bodyPr>
          <a:lstStyle/>
          <a:p>
            <a:r>
              <a:rPr lang="en-US" sz="3200" dirty="0">
                <a:solidFill>
                  <a:srgbClr val="255839"/>
                </a:solidFill>
              </a:rPr>
              <a:t>Modul 3: </a:t>
            </a:r>
            <a:r>
              <a:rPr lang="en-US" sz="3200" dirty="0" err="1">
                <a:solidFill>
                  <a:srgbClr val="255839"/>
                </a:solidFill>
              </a:rPr>
              <a:t>Denkweisen</a:t>
            </a:r>
            <a:endParaRPr lang="el-GR" sz="3200" dirty="0">
              <a:solidFill>
                <a:srgbClr val="255839"/>
              </a:solidFill>
            </a:endParaRPr>
          </a:p>
        </p:txBody>
      </p:sp>
      <p:sp>
        <p:nvSpPr>
          <p:cNvPr id="7" name="Content Placeholder 6">
            <a:extLst>
              <a:ext uri="{FF2B5EF4-FFF2-40B4-BE49-F238E27FC236}">
                <a16:creationId xmlns:a16="http://schemas.microsoft.com/office/drawing/2014/main" id="{34A18EB9-2DE8-9EF1-275B-878907C3CAB5}"/>
              </a:ext>
            </a:extLst>
          </p:cNvPr>
          <p:cNvSpPr>
            <a:spLocks noGrp="1"/>
          </p:cNvSpPr>
          <p:nvPr>
            <p:ph sz="quarter" idx="12"/>
          </p:nvPr>
        </p:nvSpPr>
        <p:spPr>
          <a:xfrm>
            <a:off x="399369" y="1449388"/>
            <a:ext cx="9313591" cy="5157229"/>
          </a:xfrm>
        </p:spPr>
        <p:txBody>
          <a:bodyPr/>
          <a:lstStyle/>
          <a:p>
            <a:pPr marL="0" indent="0">
              <a:buNone/>
            </a:pPr>
            <a:endParaRPr lang="en-US" dirty="0"/>
          </a:p>
          <a:p>
            <a:pPr marL="0" indent="0">
              <a:buNone/>
            </a:pPr>
            <a:endParaRPr lang="en-US" dirty="0"/>
          </a:p>
          <a:p>
            <a:pPr marL="0" indent="0">
              <a:buNone/>
            </a:pPr>
            <a:r>
              <a:rPr lang="de-DE" dirty="0"/>
              <a:t>Im Mittelpunkt dieser Einheit steht die Entwicklung von Denkstrategien, die für die Bewältigung komplexer Herausforderungen im Bereich der Nachhaltigkeit unerlässlich sind. Die Lernenden werden sich mit folgenden Themen auseinandersetzen:</a:t>
            </a:r>
            <a:endParaRPr lang="en-US" dirty="0"/>
          </a:p>
          <a:p>
            <a:pPr marL="0" indent="0">
              <a:buNone/>
            </a:pPr>
            <a:endParaRPr lang="en-US" dirty="0"/>
          </a:p>
          <a:p>
            <a:pPr algn="ctr">
              <a:buFont typeface="Wingdings" panose="05000000000000000000" pitchFamily="2" charset="2"/>
              <a:buChar char="v"/>
            </a:pPr>
            <a:r>
              <a:rPr lang="de-DE" dirty="0"/>
              <a:t>Design </a:t>
            </a:r>
            <a:r>
              <a:rPr lang="de-DE" dirty="0" err="1"/>
              <a:t>Thinking</a:t>
            </a:r>
            <a:r>
              <a:rPr lang="de-DE" dirty="0"/>
              <a:t>;</a:t>
            </a:r>
          </a:p>
          <a:p>
            <a:pPr algn="ctr">
              <a:buFont typeface="Wingdings" panose="05000000000000000000" pitchFamily="2" charset="2"/>
              <a:buChar char="v"/>
            </a:pPr>
            <a:r>
              <a:rPr lang="de-DE" dirty="0"/>
              <a:t>Systemdenken;</a:t>
            </a:r>
          </a:p>
          <a:p>
            <a:pPr algn="ctr">
              <a:buFont typeface="Wingdings" panose="05000000000000000000" pitchFamily="2" charset="2"/>
              <a:buChar char="v"/>
            </a:pPr>
            <a:r>
              <a:rPr lang="de-DE" dirty="0"/>
              <a:t>Kreislaufwirtschaft;</a:t>
            </a:r>
          </a:p>
          <a:p>
            <a:pPr algn="ctr">
              <a:buFont typeface="Wingdings" panose="05000000000000000000" pitchFamily="2" charset="2"/>
              <a:buChar char="v"/>
            </a:pPr>
            <a:r>
              <a:rPr lang="de-DE" dirty="0"/>
              <a:t>Zukunftsdenken</a:t>
            </a:r>
            <a:r>
              <a:rPr lang="en-US" dirty="0"/>
              <a:t> </a:t>
            </a:r>
          </a:p>
          <a:p>
            <a:pPr marL="0" indent="0">
              <a:buNone/>
            </a:pPr>
            <a:endParaRPr lang="en-US" dirty="0"/>
          </a:p>
          <a:p>
            <a:pPr marL="0" indent="0">
              <a:buNone/>
            </a:pPr>
            <a:r>
              <a:rPr lang="de-DE" dirty="0"/>
              <a:t>als Instrumente zur Entwicklung innovativer und regenerativer Lösungen</a:t>
            </a:r>
            <a:r>
              <a:rPr lang="en-US" dirty="0"/>
              <a:t>.</a:t>
            </a:r>
            <a:endParaRPr lang="en-GB" noProof="0" dirty="0"/>
          </a:p>
        </p:txBody>
      </p:sp>
    </p:spTree>
    <p:extLst>
      <p:ext uri="{BB962C8B-B14F-4D97-AF65-F5344CB8AC3E}">
        <p14:creationId xmlns:p14="http://schemas.microsoft.com/office/powerpoint/2010/main" val="818164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53802-C779-3270-EF13-872BF9AED16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E472E8F-E958-4331-B391-1E70BF8D172B}"/>
              </a:ext>
            </a:extLst>
          </p:cNvPr>
          <p:cNvSpPr>
            <a:spLocks noGrp="1"/>
          </p:cNvSpPr>
          <p:nvPr>
            <p:ph type="title"/>
          </p:nvPr>
        </p:nvSpPr>
        <p:spPr>
          <a:xfrm>
            <a:off x="399369" y="788988"/>
            <a:ext cx="8596668" cy="660400"/>
          </a:xfrm>
        </p:spPr>
        <p:txBody>
          <a:bodyPr>
            <a:normAutofit/>
          </a:bodyPr>
          <a:lstStyle/>
          <a:p>
            <a:r>
              <a:rPr lang="en-US" sz="3200" dirty="0">
                <a:solidFill>
                  <a:srgbClr val="255839"/>
                </a:solidFill>
              </a:rPr>
              <a:t>Modul 4: </a:t>
            </a:r>
            <a:r>
              <a:rPr lang="en-US" sz="3200" dirty="0" err="1">
                <a:solidFill>
                  <a:srgbClr val="255839"/>
                </a:solidFill>
              </a:rPr>
              <a:t>Datenerfassung</a:t>
            </a:r>
            <a:r>
              <a:rPr lang="en-US" sz="3200" dirty="0">
                <a:solidFill>
                  <a:srgbClr val="255839"/>
                </a:solidFill>
              </a:rPr>
              <a:t> und -</a:t>
            </a:r>
            <a:r>
              <a:rPr lang="en-US" sz="3200" dirty="0" err="1">
                <a:solidFill>
                  <a:srgbClr val="255839"/>
                </a:solidFill>
              </a:rPr>
              <a:t>verwaltung</a:t>
            </a:r>
            <a:r>
              <a:rPr lang="en-US" sz="3200" dirty="0">
                <a:solidFill>
                  <a:srgbClr val="255839"/>
                </a:solidFill>
              </a:rPr>
              <a:t> </a:t>
            </a:r>
            <a:endParaRPr lang="el-GR" sz="3200" dirty="0">
              <a:solidFill>
                <a:srgbClr val="255839"/>
              </a:solidFill>
            </a:endParaRPr>
          </a:p>
        </p:txBody>
      </p:sp>
      <p:sp>
        <p:nvSpPr>
          <p:cNvPr id="7" name="Content Placeholder 6">
            <a:extLst>
              <a:ext uri="{FF2B5EF4-FFF2-40B4-BE49-F238E27FC236}">
                <a16:creationId xmlns:a16="http://schemas.microsoft.com/office/drawing/2014/main" id="{3BE9EF25-C8BA-EA84-4D1E-8C99BF7E68F5}"/>
              </a:ext>
            </a:extLst>
          </p:cNvPr>
          <p:cNvSpPr>
            <a:spLocks noGrp="1"/>
          </p:cNvSpPr>
          <p:nvPr>
            <p:ph sz="quarter" idx="12"/>
          </p:nvPr>
        </p:nvSpPr>
        <p:spPr>
          <a:xfrm>
            <a:off x="399369" y="1449388"/>
            <a:ext cx="9313591" cy="5157229"/>
          </a:xfrm>
        </p:spPr>
        <p:txBody>
          <a:bodyPr/>
          <a:lstStyle/>
          <a:p>
            <a:pPr marL="0" indent="0">
              <a:buNone/>
            </a:pPr>
            <a:endParaRPr lang="en-US" dirty="0"/>
          </a:p>
          <a:p>
            <a:pPr marL="0" indent="0">
              <a:buNone/>
            </a:pPr>
            <a:endParaRPr lang="en-US" dirty="0"/>
          </a:p>
          <a:p>
            <a:pPr marL="0" indent="0">
              <a:buNone/>
            </a:pPr>
            <a:r>
              <a:rPr lang="de-DE" dirty="0"/>
              <a:t>In dieser Lerneinheit werden Methoden und Werkzeuge zur Erhebung, Aufbereitung und Verwaltung von Daten im Bereich der Nachhaltigkeit vorgestellt</a:t>
            </a:r>
            <a:r>
              <a:rPr lang="en-US" dirty="0"/>
              <a:t>. </a:t>
            </a:r>
          </a:p>
          <a:p>
            <a:pPr marL="0" indent="0">
              <a:buNone/>
            </a:pPr>
            <a:endParaRPr lang="en-US" dirty="0"/>
          </a:p>
          <a:p>
            <a:pPr marL="0" indent="0">
              <a:buNone/>
            </a:pPr>
            <a:r>
              <a:rPr lang="en-US" dirty="0" err="1"/>
              <a:t>Lernende</a:t>
            </a:r>
            <a:r>
              <a:rPr lang="en-US" dirty="0"/>
              <a:t> </a:t>
            </a:r>
            <a:r>
              <a:rPr lang="en-US" dirty="0" err="1"/>
              <a:t>werden</a:t>
            </a:r>
            <a:r>
              <a:rPr lang="en-US" dirty="0"/>
              <a:t>:</a:t>
            </a:r>
          </a:p>
          <a:p>
            <a:pPr algn="ctr">
              <a:buFont typeface="Wingdings" panose="05000000000000000000" pitchFamily="2" charset="2"/>
              <a:buChar char="v"/>
            </a:pPr>
            <a:r>
              <a:rPr lang="de-DE" dirty="0"/>
              <a:t>europäische Dateninfrastrukturen entdecken</a:t>
            </a:r>
          </a:p>
          <a:p>
            <a:pPr algn="ctr">
              <a:buFont typeface="Wingdings" panose="05000000000000000000" pitchFamily="2" charset="2"/>
              <a:buChar char="v"/>
            </a:pPr>
            <a:r>
              <a:rPr lang="de-DE" dirty="0"/>
              <a:t>bewährte Verfahren in den Bereichen Daten-</a:t>
            </a:r>
            <a:r>
              <a:rPr lang="de-DE" dirty="0" err="1"/>
              <a:t>Governance</a:t>
            </a:r>
            <a:r>
              <a:rPr lang="de-DE" dirty="0"/>
              <a:t> und Ethik kennenlernen, </a:t>
            </a:r>
          </a:p>
          <a:p>
            <a:pPr algn="ctr">
              <a:buFont typeface="Wingdings" panose="05000000000000000000" pitchFamily="2" charset="2"/>
              <a:buChar char="v"/>
            </a:pPr>
            <a:r>
              <a:rPr lang="de-DE" dirty="0"/>
              <a:t>praktische Erfahrungen mit Open-Source-Workflows sammeln, um eine hohe Datenqualität und Reproduzierbarkeit sicherzustellen</a:t>
            </a:r>
            <a:r>
              <a:rPr lang="en-US" dirty="0"/>
              <a:t>.</a:t>
            </a:r>
            <a:endParaRPr lang="en-GB" noProof="0" dirty="0"/>
          </a:p>
        </p:txBody>
      </p:sp>
    </p:spTree>
    <p:extLst>
      <p:ext uri="{BB962C8B-B14F-4D97-AF65-F5344CB8AC3E}">
        <p14:creationId xmlns:p14="http://schemas.microsoft.com/office/powerpoint/2010/main" val="2634389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129A6-A472-7762-613F-965A619BC86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7F224C1-A729-E936-ECA2-3A43C1FD7DE4}"/>
              </a:ext>
            </a:extLst>
          </p:cNvPr>
          <p:cNvSpPr>
            <a:spLocks noGrp="1"/>
          </p:cNvSpPr>
          <p:nvPr>
            <p:ph type="title"/>
          </p:nvPr>
        </p:nvSpPr>
        <p:spPr>
          <a:xfrm>
            <a:off x="399369" y="788988"/>
            <a:ext cx="8596668" cy="660400"/>
          </a:xfrm>
        </p:spPr>
        <p:txBody>
          <a:bodyPr>
            <a:normAutofit fontScale="90000"/>
          </a:bodyPr>
          <a:lstStyle/>
          <a:p>
            <a:r>
              <a:rPr lang="en-US" sz="3200" dirty="0">
                <a:solidFill>
                  <a:srgbClr val="255839"/>
                </a:solidFill>
              </a:rPr>
              <a:t>Modul 5: </a:t>
            </a:r>
            <a:r>
              <a:rPr lang="de-DE" sz="3200" dirty="0">
                <a:solidFill>
                  <a:srgbClr val="255839"/>
                </a:solidFill>
              </a:rPr>
              <a:t>Entwicklung und Umsetzung eines Nachhaltigkeitsplans</a:t>
            </a:r>
            <a:endParaRPr lang="el-GR" sz="3200" dirty="0">
              <a:solidFill>
                <a:srgbClr val="255839"/>
              </a:solidFill>
            </a:endParaRPr>
          </a:p>
        </p:txBody>
      </p:sp>
      <p:sp>
        <p:nvSpPr>
          <p:cNvPr id="7" name="Content Placeholder 6">
            <a:extLst>
              <a:ext uri="{FF2B5EF4-FFF2-40B4-BE49-F238E27FC236}">
                <a16:creationId xmlns:a16="http://schemas.microsoft.com/office/drawing/2014/main" id="{4BDF87BE-E190-8A1D-3095-E72B4CB8ACAA}"/>
              </a:ext>
            </a:extLst>
          </p:cNvPr>
          <p:cNvSpPr>
            <a:spLocks noGrp="1"/>
          </p:cNvSpPr>
          <p:nvPr>
            <p:ph sz="quarter" idx="12"/>
          </p:nvPr>
        </p:nvSpPr>
        <p:spPr>
          <a:xfrm>
            <a:off x="399369" y="1449388"/>
            <a:ext cx="9313591" cy="5157229"/>
          </a:xfrm>
        </p:spPr>
        <p:txBody>
          <a:bodyPr/>
          <a:lstStyle/>
          <a:p>
            <a:pPr marL="0" indent="0">
              <a:buNone/>
            </a:pPr>
            <a:endParaRPr lang="en-GB" dirty="0"/>
          </a:p>
          <a:p>
            <a:pPr marL="0" indent="0">
              <a:buNone/>
            </a:pPr>
            <a:endParaRPr lang="en-GB" dirty="0"/>
          </a:p>
          <a:p>
            <a:pPr marL="0" indent="0">
              <a:buNone/>
            </a:pPr>
            <a:r>
              <a:rPr lang="de-DE" dirty="0"/>
              <a:t>Diese Einheit bereitet Europäische Nachhaltigkeitsexperten (ESE) darauf vor, umfassende Nachhaltigkeitspläne zu entwerfen, umzusetzen und zu überwachen</a:t>
            </a:r>
            <a:r>
              <a:rPr lang="en-GB" dirty="0"/>
              <a:t>.</a:t>
            </a:r>
          </a:p>
          <a:p>
            <a:pPr marL="0" indent="0">
              <a:buNone/>
            </a:pPr>
            <a:r>
              <a:rPr lang="en-GB" dirty="0" err="1"/>
              <a:t>Kernthemen</a:t>
            </a:r>
            <a:r>
              <a:rPr lang="en-GB" dirty="0"/>
              <a:t>:</a:t>
            </a:r>
          </a:p>
          <a:p>
            <a:pPr algn="ctr">
              <a:buFont typeface="Wingdings" panose="05000000000000000000" pitchFamily="2" charset="2"/>
              <a:buChar char="v"/>
            </a:pPr>
            <a:r>
              <a:rPr lang="de-DE" dirty="0"/>
              <a:t>Stakeholder-Analyse;</a:t>
            </a:r>
          </a:p>
          <a:p>
            <a:pPr algn="ctr">
              <a:buFont typeface="Wingdings" panose="05000000000000000000" pitchFamily="2" charset="2"/>
              <a:buChar char="v"/>
            </a:pPr>
            <a:r>
              <a:rPr lang="de-DE" dirty="0"/>
              <a:t>Ressourcenzuweisung;</a:t>
            </a:r>
          </a:p>
          <a:p>
            <a:pPr algn="ctr">
              <a:buFont typeface="Wingdings" panose="05000000000000000000" pitchFamily="2" charset="2"/>
              <a:buChar char="v"/>
            </a:pPr>
            <a:r>
              <a:rPr lang="de-DE" dirty="0"/>
              <a:t>Nachhaltige Produktentwicklung;</a:t>
            </a:r>
          </a:p>
          <a:p>
            <a:pPr algn="ctr">
              <a:buFont typeface="Wingdings" panose="05000000000000000000" pitchFamily="2" charset="2"/>
              <a:buChar char="v"/>
            </a:pPr>
            <a:r>
              <a:rPr lang="de-DE" dirty="0"/>
              <a:t>Abfallbewirtschaftungsstrategien;</a:t>
            </a:r>
          </a:p>
          <a:p>
            <a:pPr algn="ctr">
              <a:buFont typeface="Wingdings" panose="05000000000000000000" pitchFamily="2" charset="2"/>
              <a:buChar char="v"/>
            </a:pPr>
            <a:r>
              <a:rPr lang="de-DE" dirty="0"/>
              <a:t>Leistungsbewertung im Rahmen europäischer politischer Rahmenbedingungen und ethischer Leitlinien.</a:t>
            </a:r>
            <a:endParaRPr lang="en-GB" noProof="0" dirty="0"/>
          </a:p>
        </p:txBody>
      </p:sp>
    </p:spTree>
    <p:extLst>
      <p:ext uri="{BB962C8B-B14F-4D97-AF65-F5344CB8AC3E}">
        <p14:creationId xmlns:p14="http://schemas.microsoft.com/office/powerpoint/2010/main" val="3175304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D7225-B06A-547E-A780-874E2A6CE8A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A5718E0-FD42-A142-CFF3-BCAAFEE7C798}"/>
              </a:ext>
            </a:extLst>
          </p:cNvPr>
          <p:cNvSpPr>
            <a:spLocks noGrp="1"/>
          </p:cNvSpPr>
          <p:nvPr>
            <p:ph type="title"/>
          </p:nvPr>
        </p:nvSpPr>
        <p:spPr>
          <a:xfrm>
            <a:off x="399369" y="788988"/>
            <a:ext cx="8698332" cy="660400"/>
          </a:xfrm>
        </p:spPr>
        <p:txBody>
          <a:bodyPr>
            <a:normAutofit fontScale="90000"/>
          </a:bodyPr>
          <a:lstStyle/>
          <a:p>
            <a:r>
              <a:rPr lang="en-US" sz="3200" dirty="0">
                <a:solidFill>
                  <a:srgbClr val="255839"/>
                </a:solidFill>
              </a:rPr>
              <a:t>Modul 6: </a:t>
            </a:r>
            <a:r>
              <a:rPr lang="en-US" sz="3200" dirty="0" err="1">
                <a:solidFill>
                  <a:srgbClr val="255839"/>
                </a:solidFill>
              </a:rPr>
              <a:t>Nachhaltige</a:t>
            </a:r>
            <a:r>
              <a:rPr lang="en-US" sz="3200" dirty="0">
                <a:solidFill>
                  <a:srgbClr val="255839"/>
                </a:solidFill>
              </a:rPr>
              <a:t> </a:t>
            </a:r>
            <a:r>
              <a:rPr lang="en-US" sz="3200" dirty="0" err="1">
                <a:solidFill>
                  <a:srgbClr val="255839"/>
                </a:solidFill>
              </a:rPr>
              <a:t>Finanzen</a:t>
            </a:r>
            <a:r>
              <a:rPr lang="en-US" sz="3200" dirty="0">
                <a:solidFill>
                  <a:srgbClr val="255839"/>
                </a:solidFill>
              </a:rPr>
              <a:t> und </a:t>
            </a:r>
            <a:r>
              <a:rPr lang="en-US" sz="3200" dirty="0" err="1">
                <a:solidFill>
                  <a:srgbClr val="255839"/>
                </a:solidFill>
              </a:rPr>
              <a:t>Betriebsabläufe</a:t>
            </a:r>
            <a:endParaRPr lang="el-GR" sz="3200" dirty="0">
              <a:solidFill>
                <a:srgbClr val="255839"/>
              </a:solidFill>
            </a:endParaRPr>
          </a:p>
        </p:txBody>
      </p:sp>
      <p:sp>
        <p:nvSpPr>
          <p:cNvPr id="7" name="Content Placeholder 6">
            <a:extLst>
              <a:ext uri="{FF2B5EF4-FFF2-40B4-BE49-F238E27FC236}">
                <a16:creationId xmlns:a16="http://schemas.microsoft.com/office/drawing/2014/main" id="{BE388D4A-6F21-0BCA-D00E-70CAF6826C38}"/>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pPr marL="0" indent="0">
              <a:buNone/>
            </a:pPr>
            <a:r>
              <a:rPr lang="de-DE" dirty="0"/>
              <a:t>Europäische </a:t>
            </a:r>
            <a:r>
              <a:rPr lang="de-DE" dirty="0" err="1"/>
              <a:t>Nachhaltigkeitsexpert</a:t>
            </a:r>
            <a:r>
              <a:rPr lang="de-DE" dirty="0"/>
              <a:t>*innen werden sich mit dem Thema nachhaltige Finanzwirtschaft vertraut machen: Wie sehen nachhaltige Finanztransaktionen aus und wie lassen sie sich auf operativer Ebene umsetzen?</a:t>
            </a:r>
            <a:endParaRPr lang="en-US" dirty="0"/>
          </a:p>
          <a:p>
            <a:pPr marL="0" indent="0">
              <a:buNone/>
            </a:pPr>
            <a:endParaRPr lang="en-US" dirty="0"/>
          </a:p>
          <a:p>
            <a:pPr marL="0" indent="0">
              <a:buNone/>
            </a:pPr>
            <a:r>
              <a:rPr lang="en-US" dirty="0" err="1"/>
              <a:t>Folgende</a:t>
            </a:r>
            <a:r>
              <a:rPr lang="en-US" dirty="0"/>
              <a:t> </a:t>
            </a:r>
            <a:r>
              <a:rPr lang="en-US" dirty="0" err="1"/>
              <a:t>Themenbereiche</a:t>
            </a:r>
            <a:r>
              <a:rPr lang="en-US" dirty="0"/>
              <a:t> </a:t>
            </a:r>
            <a:r>
              <a:rPr lang="en-US" dirty="0" err="1"/>
              <a:t>werden</a:t>
            </a:r>
            <a:r>
              <a:rPr lang="en-US" dirty="0"/>
              <a:t> </a:t>
            </a:r>
            <a:r>
              <a:rPr lang="en-US" dirty="0" err="1"/>
              <a:t>behandelt</a:t>
            </a:r>
            <a:r>
              <a:rPr lang="en-US" dirty="0"/>
              <a:t>:</a:t>
            </a:r>
          </a:p>
          <a:p>
            <a:pPr algn="ctr">
              <a:buFont typeface="Wingdings" panose="05000000000000000000" pitchFamily="2" charset="2"/>
              <a:buChar char="v"/>
            </a:pPr>
            <a:r>
              <a:rPr lang="de-DE" dirty="0"/>
              <a:t>Wirtschaftliche Planung, Umsetzung, Bewertung und Berichterstattung</a:t>
            </a:r>
          </a:p>
          <a:p>
            <a:pPr algn="ctr">
              <a:buFont typeface="Wingdings" panose="05000000000000000000" pitchFamily="2" charset="2"/>
              <a:buChar char="v"/>
            </a:pPr>
            <a:r>
              <a:rPr lang="de-DE" dirty="0"/>
              <a:t>Investitionen: Nachhaltige Investitionen, Gebäude, Fuhrpark usw.</a:t>
            </a:r>
          </a:p>
          <a:p>
            <a:pPr algn="ctr">
              <a:buFont typeface="Wingdings" panose="05000000000000000000" pitchFamily="2" charset="2"/>
              <a:buChar char="v"/>
            </a:pPr>
            <a:r>
              <a:rPr lang="de-DE" dirty="0"/>
              <a:t>Berichterstattung: Richtlinie zur Nachhaltigkeitsberichterstattung von Unternehmen, Europäische Standards für die Nachhaltigkeitsberichterstattung</a:t>
            </a:r>
            <a:r>
              <a:rPr lang="en-US" dirty="0"/>
              <a:t>.</a:t>
            </a:r>
          </a:p>
        </p:txBody>
      </p:sp>
    </p:spTree>
    <p:extLst>
      <p:ext uri="{BB962C8B-B14F-4D97-AF65-F5344CB8AC3E}">
        <p14:creationId xmlns:p14="http://schemas.microsoft.com/office/powerpoint/2010/main" val="1289291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240FF-1062-B608-6D46-A4EF7D1D153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283018-A459-DFD6-8CF5-2FBA425E9E92}"/>
              </a:ext>
            </a:extLst>
          </p:cNvPr>
          <p:cNvSpPr>
            <a:spLocks noGrp="1"/>
          </p:cNvSpPr>
          <p:nvPr>
            <p:ph type="title"/>
          </p:nvPr>
        </p:nvSpPr>
        <p:spPr>
          <a:xfrm>
            <a:off x="399369" y="788988"/>
            <a:ext cx="8596668" cy="660400"/>
          </a:xfrm>
        </p:spPr>
        <p:txBody>
          <a:bodyPr>
            <a:normAutofit fontScale="90000"/>
          </a:bodyPr>
          <a:lstStyle/>
          <a:p>
            <a:r>
              <a:rPr lang="en-US" sz="3200" dirty="0">
                <a:solidFill>
                  <a:srgbClr val="255839"/>
                </a:solidFill>
              </a:rPr>
              <a:t>Modul 7: CO₂-</a:t>
            </a:r>
            <a:r>
              <a:rPr lang="en-US" sz="3200" dirty="0" err="1">
                <a:solidFill>
                  <a:srgbClr val="255839"/>
                </a:solidFill>
              </a:rPr>
              <a:t>Bilanzierung</a:t>
            </a:r>
            <a:r>
              <a:rPr lang="en-US" sz="3200" dirty="0">
                <a:solidFill>
                  <a:srgbClr val="255839"/>
                </a:solidFill>
              </a:rPr>
              <a:t> und -</a:t>
            </a:r>
            <a:r>
              <a:rPr lang="en-US" sz="3200" dirty="0" err="1">
                <a:solidFill>
                  <a:srgbClr val="255839"/>
                </a:solidFill>
              </a:rPr>
              <a:t>Berichterstattung</a:t>
            </a:r>
            <a:r>
              <a:rPr lang="en-US" sz="3200" dirty="0">
                <a:solidFill>
                  <a:srgbClr val="255839"/>
                </a:solidFill>
              </a:rPr>
              <a:t> </a:t>
            </a:r>
            <a:endParaRPr lang="el-GR" sz="3200" dirty="0">
              <a:solidFill>
                <a:srgbClr val="255839"/>
              </a:solidFill>
            </a:endParaRPr>
          </a:p>
        </p:txBody>
      </p:sp>
      <p:sp>
        <p:nvSpPr>
          <p:cNvPr id="7" name="Content Placeholder 6">
            <a:extLst>
              <a:ext uri="{FF2B5EF4-FFF2-40B4-BE49-F238E27FC236}">
                <a16:creationId xmlns:a16="http://schemas.microsoft.com/office/drawing/2014/main" id="{B2ADC256-8448-36E8-BFD9-10FCE82A6B22}"/>
              </a:ext>
            </a:extLst>
          </p:cNvPr>
          <p:cNvSpPr>
            <a:spLocks noGrp="1"/>
          </p:cNvSpPr>
          <p:nvPr>
            <p:ph sz="quarter" idx="12"/>
          </p:nvPr>
        </p:nvSpPr>
        <p:spPr>
          <a:xfrm>
            <a:off x="399369" y="1449388"/>
            <a:ext cx="9313591" cy="5157229"/>
          </a:xfrm>
        </p:spPr>
        <p:txBody>
          <a:bodyPr/>
          <a:lstStyle/>
          <a:p>
            <a:pPr marL="0" indent="0">
              <a:buNone/>
            </a:pPr>
            <a:r>
              <a:rPr lang="de-DE" dirty="0"/>
              <a:t>In dieser Lerneinheit werden zentrale Themen der CO₂-Bilanzierung und -Berichterstattung vorgestellt, darunter</a:t>
            </a:r>
            <a:r>
              <a:rPr lang="en-US" dirty="0"/>
              <a:t>:</a:t>
            </a:r>
          </a:p>
          <a:p>
            <a:pPr marL="0" indent="0">
              <a:buNone/>
            </a:pPr>
            <a:endParaRPr lang="en-US" dirty="0"/>
          </a:p>
          <a:p>
            <a:pPr algn="ctr">
              <a:buFont typeface="Wingdings" panose="05000000000000000000" pitchFamily="2" charset="2"/>
              <a:buChar char="v"/>
            </a:pPr>
            <a:r>
              <a:rPr lang="de-DE" dirty="0"/>
              <a:t>Treibhausgasemissionen (THG);</a:t>
            </a:r>
          </a:p>
          <a:p>
            <a:pPr algn="ctr">
              <a:buFont typeface="Wingdings" panose="05000000000000000000" pitchFamily="2" charset="2"/>
              <a:buChar char="v"/>
            </a:pPr>
            <a:r>
              <a:rPr lang="de-DE" dirty="0"/>
              <a:t>Globale Erwärmung;</a:t>
            </a:r>
          </a:p>
          <a:p>
            <a:pPr algn="ctr">
              <a:buFont typeface="Wingdings" panose="05000000000000000000" pitchFamily="2" charset="2"/>
              <a:buChar char="v"/>
            </a:pPr>
            <a:r>
              <a:rPr lang="de-DE" dirty="0"/>
              <a:t>Potenzial;</a:t>
            </a:r>
          </a:p>
          <a:p>
            <a:pPr algn="ctr">
              <a:buFont typeface="Wingdings" panose="05000000000000000000" pitchFamily="2" charset="2"/>
              <a:buChar char="v"/>
            </a:pPr>
            <a:r>
              <a:rPr lang="de-DE" dirty="0"/>
              <a:t>CO₂-Fußabdruck;</a:t>
            </a:r>
          </a:p>
          <a:p>
            <a:pPr algn="ctr">
              <a:buFont typeface="Wingdings" panose="05000000000000000000" pitchFamily="2" charset="2"/>
              <a:buChar char="v"/>
            </a:pPr>
            <a:r>
              <a:rPr lang="de-DE" dirty="0"/>
              <a:t>Dekarbonisierung</a:t>
            </a:r>
            <a:r>
              <a:rPr lang="en-US" dirty="0"/>
              <a:t>.</a:t>
            </a:r>
          </a:p>
          <a:p>
            <a:pPr algn="ctr">
              <a:buFont typeface="Wingdings" panose="05000000000000000000" pitchFamily="2" charset="2"/>
              <a:buChar char="v"/>
            </a:pPr>
            <a:endParaRPr lang="en-US" dirty="0"/>
          </a:p>
          <a:p>
            <a:pPr marL="0" indent="0">
              <a:buNone/>
            </a:pPr>
            <a:r>
              <a:rPr lang="de-DE" dirty="0"/>
              <a:t>Die Teilnehmenden lernen, wie Emissionen anhand anerkannter Standards in die Kategorien 1, 2 und 3 eingeteilt werden. Das Modul behandelt außerdem Strategien zur Emissionsminderung, Berichterstattungsrahmen der EU und auf internationaler Ebene sowie die Anforderungen an die Berichterstattung im Bereich Environmental, </a:t>
            </a:r>
            <a:r>
              <a:rPr lang="de-DE" dirty="0" err="1"/>
              <a:t>Social</a:t>
            </a:r>
            <a:r>
              <a:rPr lang="de-DE" dirty="0"/>
              <a:t> and </a:t>
            </a:r>
            <a:r>
              <a:rPr lang="de-DE" dirty="0" err="1"/>
              <a:t>Governance</a:t>
            </a:r>
            <a:r>
              <a:rPr lang="de-DE" dirty="0"/>
              <a:t> (ESG).</a:t>
            </a:r>
            <a:endParaRPr lang="en-GB" noProof="0" dirty="0"/>
          </a:p>
        </p:txBody>
      </p:sp>
    </p:spTree>
    <p:extLst>
      <p:ext uri="{BB962C8B-B14F-4D97-AF65-F5344CB8AC3E}">
        <p14:creationId xmlns:p14="http://schemas.microsoft.com/office/powerpoint/2010/main" val="1432505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2AECC-816E-DD1B-540A-CCA6EC67D4E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1D5C319-1E5E-7BF0-B05A-7E3CA4FF613F}"/>
              </a:ext>
            </a:extLst>
          </p:cNvPr>
          <p:cNvSpPr>
            <a:spLocks noGrp="1"/>
          </p:cNvSpPr>
          <p:nvPr>
            <p:ph type="title"/>
          </p:nvPr>
        </p:nvSpPr>
        <p:spPr>
          <a:xfrm>
            <a:off x="399369" y="788988"/>
            <a:ext cx="8596668" cy="660400"/>
          </a:xfrm>
        </p:spPr>
        <p:txBody>
          <a:bodyPr>
            <a:normAutofit fontScale="90000"/>
          </a:bodyPr>
          <a:lstStyle/>
          <a:p>
            <a:r>
              <a:rPr lang="en-US" sz="3200" dirty="0">
                <a:solidFill>
                  <a:srgbClr val="255839"/>
                </a:solidFill>
              </a:rPr>
              <a:t>Modul 8: </a:t>
            </a:r>
            <a:r>
              <a:rPr lang="en-US" sz="3200" dirty="0" err="1">
                <a:solidFill>
                  <a:srgbClr val="255839"/>
                </a:solidFill>
              </a:rPr>
              <a:t>Veränderungsmanagement</a:t>
            </a:r>
            <a:r>
              <a:rPr lang="en-US" sz="3200" dirty="0">
                <a:solidFill>
                  <a:srgbClr val="255839"/>
                </a:solidFill>
              </a:rPr>
              <a:t> und </a:t>
            </a:r>
            <a:r>
              <a:rPr lang="en-US" sz="3200" dirty="0" err="1">
                <a:solidFill>
                  <a:srgbClr val="255839"/>
                </a:solidFill>
              </a:rPr>
              <a:t>Transdisziplinarität</a:t>
            </a:r>
            <a:endParaRPr lang="el-GR" sz="3200" dirty="0">
              <a:solidFill>
                <a:srgbClr val="255839"/>
              </a:solidFill>
            </a:endParaRPr>
          </a:p>
        </p:txBody>
      </p:sp>
      <p:sp>
        <p:nvSpPr>
          <p:cNvPr id="7" name="Content Placeholder 6">
            <a:extLst>
              <a:ext uri="{FF2B5EF4-FFF2-40B4-BE49-F238E27FC236}">
                <a16:creationId xmlns:a16="http://schemas.microsoft.com/office/drawing/2014/main" id="{48A28CEC-816B-639D-BC2C-CBE032DC70A0}"/>
              </a:ext>
            </a:extLst>
          </p:cNvPr>
          <p:cNvSpPr>
            <a:spLocks noGrp="1"/>
          </p:cNvSpPr>
          <p:nvPr>
            <p:ph sz="quarter" idx="12"/>
          </p:nvPr>
        </p:nvSpPr>
        <p:spPr>
          <a:xfrm>
            <a:off x="399369" y="1816768"/>
            <a:ext cx="9313591" cy="4789849"/>
          </a:xfrm>
        </p:spPr>
        <p:txBody>
          <a:bodyPr/>
          <a:lstStyle/>
          <a:p>
            <a:pPr marL="0" indent="0">
              <a:buNone/>
            </a:pPr>
            <a:endParaRPr lang="en-US" dirty="0"/>
          </a:p>
          <a:p>
            <a:pPr marL="0" indent="0">
              <a:buNone/>
            </a:pPr>
            <a:r>
              <a:rPr lang="de-DE" dirty="0"/>
              <a:t>In dieser Lerneinheit lernen die Teilnehmenden, wie sie zu selbstbewussten Wegweisern im Wandel werden können. Die Teilnehmenden lernen, wie sie Teams und Gemeinschaften beim Übergang zu nachhaltigeren Arbeits- und Lebensweisen unterstützen können.</a:t>
            </a:r>
          </a:p>
          <a:p>
            <a:pPr marL="0" indent="0">
              <a:buNone/>
            </a:pPr>
            <a:endParaRPr lang="en-US" dirty="0"/>
          </a:p>
          <a:p>
            <a:pPr marL="0" indent="0">
              <a:buNone/>
            </a:pPr>
            <a:r>
              <a:rPr lang="en-US" dirty="0"/>
              <a:t>Das Modul </a:t>
            </a:r>
            <a:r>
              <a:rPr lang="en-US" dirty="0" err="1"/>
              <a:t>behandelt</a:t>
            </a:r>
            <a:r>
              <a:rPr lang="en-US" dirty="0"/>
              <a:t> </a:t>
            </a:r>
            <a:r>
              <a:rPr lang="en-US" dirty="0" err="1"/>
              <a:t>außerdem</a:t>
            </a:r>
            <a:r>
              <a:rPr lang="en-US" dirty="0"/>
              <a:t>: </a:t>
            </a:r>
          </a:p>
          <a:p>
            <a:pPr algn="ctr">
              <a:buFont typeface="Wingdings" panose="05000000000000000000" pitchFamily="2" charset="2"/>
              <a:buChar char="v"/>
            </a:pPr>
            <a:r>
              <a:rPr lang="de-DE" dirty="0"/>
              <a:t>Was macht Veränderungen erfolgreich (oder lässt sie scheitern)?</a:t>
            </a:r>
          </a:p>
          <a:p>
            <a:pPr algn="ctr">
              <a:buFont typeface="Wingdings" panose="05000000000000000000" pitchFamily="2" charset="2"/>
              <a:buChar char="v"/>
            </a:pPr>
            <a:r>
              <a:rPr lang="de-DE" dirty="0"/>
              <a:t>Wie man andere effektiv einbindet</a:t>
            </a:r>
          </a:p>
          <a:p>
            <a:pPr algn="ctr">
              <a:buFont typeface="Wingdings" panose="05000000000000000000" pitchFamily="2" charset="2"/>
              <a:buChar char="v"/>
            </a:pPr>
            <a:r>
              <a:rPr lang="de-DE" dirty="0"/>
              <a:t>Wie man branchen- und fachübergreifend zusammenarbeitet,</a:t>
            </a:r>
          </a:p>
          <a:p>
            <a:pPr algn="ctr">
              <a:buFont typeface="Wingdings" panose="05000000000000000000" pitchFamily="2" charset="2"/>
              <a:buChar char="v"/>
            </a:pPr>
            <a:r>
              <a:rPr lang="de-DE" dirty="0"/>
              <a:t>um reale Probleme anzugehen</a:t>
            </a:r>
            <a:r>
              <a:rPr lang="en-US" dirty="0"/>
              <a:t>.</a:t>
            </a:r>
            <a:endParaRPr lang="en-GB" noProof="0" dirty="0"/>
          </a:p>
        </p:txBody>
      </p:sp>
    </p:spTree>
    <p:extLst>
      <p:ext uri="{BB962C8B-B14F-4D97-AF65-F5344CB8AC3E}">
        <p14:creationId xmlns:p14="http://schemas.microsoft.com/office/powerpoint/2010/main" val="153214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9DA60-9276-B139-FBCF-D23C9F3573B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891DB88-56DA-2738-D52D-CF5D3817566F}"/>
              </a:ext>
            </a:extLst>
          </p:cNvPr>
          <p:cNvSpPr>
            <a:spLocks noGrp="1"/>
          </p:cNvSpPr>
          <p:nvPr>
            <p:ph type="title"/>
          </p:nvPr>
        </p:nvSpPr>
        <p:spPr>
          <a:xfrm>
            <a:off x="399369" y="788988"/>
            <a:ext cx="8596668" cy="660400"/>
          </a:xfrm>
        </p:spPr>
        <p:txBody>
          <a:bodyPr>
            <a:normAutofit fontScale="90000"/>
          </a:bodyPr>
          <a:lstStyle/>
          <a:p>
            <a:r>
              <a:rPr lang="en-US" sz="3200" dirty="0">
                <a:solidFill>
                  <a:srgbClr val="255839"/>
                </a:solidFill>
              </a:rPr>
              <a:t>Modul 9: </a:t>
            </a:r>
            <a:r>
              <a:rPr lang="de-DE" sz="3200" dirty="0">
                <a:solidFill>
                  <a:srgbClr val="255839"/>
                </a:solidFill>
              </a:rPr>
              <a:t>Umweltgesetzgebung sowie ESG-Berichterstattung und -Prüfung</a:t>
            </a:r>
            <a:endParaRPr lang="el-GR" sz="3200" dirty="0">
              <a:solidFill>
                <a:srgbClr val="255839"/>
              </a:solidFill>
            </a:endParaRPr>
          </a:p>
        </p:txBody>
      </p:sp>
      <p:sp>
        <p:nvSpPr>
          <p:cNvPr id="7" name="Content Placeholder 6">
            <a:extLst>
              <a:ext uri="{FF2B5EF4-FFF2-40B4-BE49-F238E27FC236}">
                <a16:creationId xmlns:a16="http://schemas.microsoft.com/office/drawing/2014/main" id="{0A57D227-7602-8841-F1FA-1EBAD425D8AB}"/>
              </a:ext>
            </a:extLst>
          </p:cNvPr>
          <p:cNvSpPr>
            <a:spLocks noGrp="1"/>
          </p:cNvSpPr>
          <p:nvPr>
            <p:ph sz="quarter" idx="12"/>
          </p:nvPr>
        </p:nvSpPr>
        <p:spPr>
          <a:xfrm>
            <a:off x="399369" y="1876926"/>
            <a:ext cx="9313591" cy="4729691"/>
          </a:xfrm>
        </p:spPr>
        <p:txBody>
          <a:bodyPr/>
          <a:lstStyle/>
          <a:p>
            <a:pPr marL="0" indent="0">
              <a:buNone/>
            </a:pPr>
            <a:r>
              <a:rPr lang="de-DE" dirty="0"/>
              <a:t>Dieser Kurs vermittelt den Europäischen </a:t>
            </a:r>
            <a:r>
              <a:rPr lang="de-DE" dirty="0" err="1"/>
              <a:t>Nachhaltigkeitsexpert</a:t>
            </a:r>
            <a:r>
              <a:rPr lang="de-DE" dirty="0"/>
              <a:t>*innen (ESEs) ein tiefgreifendes Verständnis von</a:t>
            </a:r>
            <a:r>
              <a:rPr lang="en-US" dirty="0"/>
              <a:t>:</a:t>
            </a:r>
          </a:p>
          <a:p>
            <a:pPr marL="0" indent="0">
              <a:buNone/>
            </a:pPr>
            <a:endParaRPr lang="en-US" dirty="0"/>
          </a:p>
          <a:p>
            <a:pPr>
              <a:buFont typeface="Wingdings" panose="05000000000000000000" pitchFamily="2" charset="2"/>
              <a:buChar char="v"/>
            </a:pPr>
            <a:r>
              <a:rPr lang="de-DE" dirty="0"/>
              <a:t>Europäische und internationale umweltrechtliche Rahmenbedingungen;</a:t>
            </a:r>
          </a:p>
          <a:p>
            <a:pPr>
              <a:buFont typeface="Wingdings" panose="05000000000000000000" pitchFamily="2" charset="2"/>
              <a:buChar char="v"/>
            </a:pPr>
            <a:r>
              <a:rPr lang="de-DE" dirty="0"/>
              <a:t>ESG-Berichtsstandards;</a:t>
            </a:r>
          </a:p>
          <a:p>
            <a:pPr>
              <a:buFont typeface="Wingdings" panose="05000000000000000000" pitchFamily="2" charset="2"/>
              <a:buChar char="v"/>
            </a:pPr>
            <a:r>
              <a:rPr lang="de-DE" dirty="0"/>
              <a:t>Prüfungsverfahren</a:t>
            </a:r>
            <a:r>
              <a:rPr lang="en-US" dirty="0"/>
              <a:t>.</a:t>
            </a:r>
          </a:p>
          <a:p>
            <a:pPr marL="0" indent="0">
              <a:buNone/>
            </a:pPr>
            <a:endParaRPr lang="en-US" dirty="0"/>
          </a:p>
          <a:p>
            <a:pPr marL="0" indent="0">
              <a:buNone/>
            </a:pPr>
            <a:r>
              <a:rPr lang="de-DE" dirty="0"/>
              <a:t>Die Teilnehmenden erwerben praktische Fähigkeiten zur Analyse von Rechtsvorschriften, zur Anwendung von ESG-Rahmenwerken (z. B. Global Reporting Initiative, Richtlinie zur Nachhaltigkeitsberichterstattung von Unternehmen) sowie zur Durchführung interner Audits, um die Einhaltung von Nachhaltigkeitsvorschriften und die Wahrnehmung der unternehmerischen Verantwortung sicherzustellen.</a:t>
            </a:r>
            <a:endParaRPr lang="en-US" dirty="0"/>
          </a:p>
        </p:txBody>
      </p:sp>
    </p:spTree>
    <p:extLst>
      <p:ext uri="{BB962C8B-B14F-4D97-AF65-F5344CB8AC3E}">
        <p14:creationId xmlns:p14="http://schemas.microsoft.com/office/powerpoint/2010/main" val="1028622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Diskussion</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dirty="0"/>
              <a:t>Kurze </a:t>
            </a:r>
            <a:r>
              <a:rPr lang="en-US" dirty="0" err="1"/>
              <a:t>Diskussion</a:t>
            </a:r>
            <a:r>
              <a:rPr lang="en-US" dirty="0"/>
              <a:t>:</a:t>
            </a:r>
          </a:p>
          <a:p>
            <a:pPr marL="0" indent="0">
              <a:buNone/>
            </a:pPr>
            <a:r>
              <a:rPr lang="de-DE" dirty="0"/>
              <a:t>Im Anschluss an die Übersicht über die ESE-Module</a:t>
            </a:r>
            <a:r>
              <a:rPr lang="en-US" dirty="0"/>
              <a:t>: </a:t>
            </a:r>
          </a:p>
          <a:p>
            <a:r>
              <a:rPr lang="de-DE" dirty="0"/>
              <a:t>Welches Thema oder Konzept im Bereich Nachhaltigkeit halten Sie für Lernende für am relevantesten oder wirkungsvollsten? </a:t>
            </a:r>
          </a:p>
          <a:p>
            <a:r>
              <a:rPr lang="de-DE" dirty="0"/>
              <a:t>Wie könnten Sie dieses Thema für Lernende in der beruflichen Bildung mit unterschiedlichen Hintergründen oder Erfahrungsniveaus erklären oder vereinfachen? </a:t>
            </a:r>
          </a:p>
          <a:p>
            <a:r>
              <a:rPr lang="de-DE" dirty="0"/>
              <a:t>Welche ESE-Ressourcen, -Tools oder -Lernmaterialien könnten die Vermittlung dieses Themas am besten unterstützen? </a:t>
            </a:r>
          </a:p>
          <a:p>
            <a:r>
              <a:rPr lang="de-DE" dirty="0"/>
              <a:t>Welche Herausforderungen könnten Lernende bei der Auseinandersetzung mit diesen Nachhaltigkeitsthemen erleben, und wie könnten Sie sie dabei unterstützen?</a:t>
            </a:r>
          </a:p>
        </p:txBody>
      </p:sp>
    </p:spTree>
    <p:extLst>
      <p:ext uri="{BB962C8B-B14F-4D97-AF65-F5344CB8AC3E}">
        <p14:creationId xmlns:p14="http://schemas.microsoft.com/office/powerpoint/2010/main" val="1426687552"/>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697479"/>
            <a:ext cx="6371016" cy="3909137"/>
          </a:xfrm>
        </p:spPr>
        <p:txBody>
          <a:bodyPr>
            <a:normAutofit/>
          </a:bodyPr>
          <a:lstStyle/>
          <a:p>
            <a:pPr marL="0" indent="0">
              <a:buNone/>
            </a:pPr>
            <a:r>
              <a:rPr lang="en-US" dirty="0" err="1"/>
              <a:t>Arbeitsformat</a:t>
            </a:r>
            <a:r>
              <a:rPr lang="en-US" dirty="0"/>
              <a:t>: </a:t>
            </a:r>
          </a:p>
          <a:p>
            <a:r>
              <a:rPr lang="de-DE" dirty="0"/>
              <a:t>45-minütige Aktivität </a:t>
            </a:r>
          </a:p>
          <a:p>
            <a:r>
              <a:rPr lang="de-DE" dirty="0"/>
              <a:t>In Zweiergruppen (empfohlene Rollen: ein Moderator + ein Protokollführer)</a:t>
            </a:r>
          </a:p>
          <a:p>
            <a:r>
              <a:rPr lang="de-DE" dirty="0"/>
              <a:t>Jedes Paar wählt ein ESE-Modul aus</a:t>
            </a:r>
          </a:p>
          <a:p>
            <a:r>
              <a:rPr lang="de-DE" dirty="0"/>
              <a:t>Benötigte Materialien: leeres Blatt Papier und Stift + Zugang zu einem Tablet oder Computer, ausgedrucktes Arbeitsblatt „10 Fragen der Lernenden &amp; Antworten des Trainers“.</a:t>
            </a:r>
          </a:p>
          <a:p>
            <a:pPr marL="0" indent="0">
              <a:buNone/>
            </a:pPr>
            <a:endParaRPr lang="en-US" dirty="0"/>
          </a:p>
          <a:p>
            <a:endParaRPr lang="en-US" dirty="0"/>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13539" y="811618"/>
            <a:ext cx="8596668" cy="839788"/>
          </a:xfrm>
        </p:spPr>
        <p:txBody>
          <a:bodyPr>
            <a:normAutofit fontScale="90000"/>
          </a:bodyPr>
          <a:lstStyle/>
          <a:p>
            <a:r>
              <a:rPr lang="de-DE" dirty="0">
                <a:solidFill>
                  <a:srgbClr val="255839"/>
                </a:solidFill>
              </a:rPr>
              <a:t>Praktische Übung</a:t>
            </a:r>
            <a:r>
              <a:rPr lang="en-IE" dirty="0">
                <a:solidFill>
                  <a:srgbClr val="255839"/>
                </a:solidFill>
              </a:rPr>
              <a:t>: </a:t>
            </a:r>
            <a:br>
              <a:rPr lang="en-IE" dirty="0">
                <a:solidFill>
                  <a:srgbClr val="255839"/>
                </a:solidFill>
              </a:rPr>
            </a:br>
            <a:r>
              <a:rPr lang="de-DE" dirty="0">
                <a:solidFill>
                  <a:srgbClr val="255839"/>
                </a:solidFill>
              </a:rPr>
              <a:t>Die 10 häufigsten Fragen der Lernenden und die Antworten der Trainer</a:t>
            </a:r>
            <a:endParaRPr lang="hr-HR" dirty="0">
              <a:solidFill>
                <a:srgbClr val="255839"/>
              </a:solidFill>
            </a:endParaRPr>
          </a:p>
        </p:txBody>
      </p:sp>
    </p:spTree>
    <p:extLst>
      <p:ext uri="{BB962C8B-B14F-4D97-AF65-F5344CB8AC3E}">
        <p14:creationId xmlns:p14="http://schemas.microsoft.com/office/powerpoint/2010/main" val="112339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Ergebnis</a:t>
            </a:r>
            <a:r>
              <a:rPr lang="en-US" dirty="0">
                <a:solidFill>
                  <a:srgbClr val="255839"/>
                </a:solidFill>
              </a:rPr>
              <a:t> der </a:t>
            </a:r>
            <a:r>
              <a:rPr lang="en-US" dirty="0" err="1">
                <a:solidFill>
                  <a:srgbClr val="255839"/>
                </a:solidFill>
              </a:rPr>
              <a:t>praktischen</a:t>
            </a:r>
            <a:r>
              <a:rPr lang="en-US" dirty="0">
                <a:solidFill>
                  <a:srgbClr val="255839"/>
                </a:solidFill>
              </a:rPr>
              <a:t> </a:t>
            </a:r>
            <a:r>
              <a:rPr lang="en-US" dirty="0" err="1">
                <a:solidFill>
                  <a:srgbClr val="255839"/>
                </a:solidFill>
              </a:rPr>
              <a:t>Übung</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pPr marL="0" indent="0">
              <a:buNone/>
            </a:pPr>
            <a:r>
              <a:rPr lang="de-DE" dirty="0"/>
              <a:t>Am Ende der Aktivität sollten die Teilnehmenden Folgendes erstellen</a:t>
            </a:r>
            <a:r>
              <a:rPr lang="en-US" dirty="0"/>
              <a:t>:</a:t>
            </a:r>
          </a:p>
          <a:p>
            <a:pPr marL="0" indent="0">
              <a:buNone/>
            </a:pPr>
            <a:endParaRPr lang="en-US" dirty="0"/>
          </a:p>
          <a:p>
            <a:pPr marL="0" indent="0" algn="ctr">
              <a:buNone/>
            </a:pPr>
            <a:r>
              <a:rPr lang="de-DE" b="1" dirty="0"/>
              <a:t>Eine praktische „Top 10 der Fragen von Lernenden und Antworten der Lehrenden“</a:t>
            </a:r>
          </a:p>
          <a:p>
            <a:pPr marL="0" indent="0" algn="ctr">
              <a:buNone/>
            </a:pPr>
            <a:r>
              <a:rPr lang="de-DE" b="1" dirty="0"/>
              <a:t> – eine wiederverwendbare FAQ-Ressource zur Unterstützung von Lehrenden</a:t>
            </a:r>
            <a:endParaRPr lang="en-US" b="1" dirty="0"/>
          </a:p>
          <a:p>
            <a:pPr marL="0" indent="0" algn="ctr">
              <a:buNone/>
            </a:pPr>
            <a:endParaRPr lang="en-US" sz="1400" dirty="0">
              <a:solidFill>
                <a:schemeClr val="tx2"/>
              </a:solidFill>
              <a:latin typeface="+mj-lt"/>
            </a:endParaRPr>
          </a:p>
          <a:p>
            <a:pPr marL="0" indent="0" algn="ctr">
              <a:buNone/>
            </a:pPr>
            <a:endParaRPr lang="en-US" sz="1400" dirty="0">
              <a:solidFill>
                <a:schemeClr val="tx2"/>
              </a:solidFill>
              <a:latin typeface="+mj-lt"/>
            </a:endParaRPr>
          </a:p>
          <a:p>
            <a:pPr marL="57150" indent="0">
              <a:buNone/>
            </a:pPr>
            <a:r>
              <a:rPr lang="de-DE" sz="1400" dirty="0"/>
              <a:t>Am Ende dieser Übung werden Sie in der Lage sein,</a:t>
            </a:r>
            <a:r>
              <a:rPr lang="en-US" sz="1400" dirty="0">
                <a:solidFill>
                  <a:schemeClr val="tx2"/>
                </a:solidFill>
                <a:latin typeface="+mj-lt"/>
              </a:rPr>
              <a:t>: </a:t>
            </a:r>
          </a:p>
          <a:p>
            <a:pPr lvl="1">
              <a:buFont typeface="Courier New" panose="02070309020205020404" pitchFamily="49" charset="0"/>
              <a:buChar char="o"/>
            </a:pPr>
            <a:r>
              <a:rPr lang="de-DE" sz="1800" dirty="0">
                <a:solidFill>
                  <a:schemeClr val="tx2"/>
                </a:solidFill>
                <a:latin typeface="+mj-lt"/>
              </a:rPr>
              <a:t>Häufige Herausforderungen der Lernenden zu erkennen,</a:t>
            </a:r>
          </a:p>
          <a:p>
            <a:pPr lvl="1">
              <a:buFont typeface="Courier New" panose="02070309020205020404" pitchFamily="49" charset="0"/>
              <a:buChar char="o"/>
            </a:pPr>
            <a:r>
              <a:rPr lang="de-DE" sz="1800" dirty="0">
                <a:solidFill>
                  <a:schemeClr val="tx2"/>
                </a:solidFill>
                <a:latin typeface="+mj-lt"/>
              </a:rPr>
              <a:t>Fragen der Lernenden vorwegzunehmen,</a:t>
            </a:r>
          </a:p>
          <a:p>
            <a:pPr lvl="1">
              <a:buFont typeface="Courier New" panose="02070309020205020404" pitchFamily="49" charset="0"/>
              <a:buChar char="o"/>
            </a:pPr>
            <a:r>
              <a:rPr lang="de-DE" sz="1800" dirty="0">
                <a:solidFill>
                  <a:schemeClr val="tx2"/>
                </a:solidFill>
                <a:latin typeface="+mj-lt"/>
              </a:rPr>
              <a:t>Wirksame Unterstützungsmaßnahmen vorzubereiten.</a:t>
            </a:r>
          </a:p>
        </p:txBody>
      </p:sp>
    </p:spTree>
    <p:extLst>
      <p:ext uri="{BB962C8B-B14F-4D97-AF65-F5344CB8AC3E}">
        <p14:creationId xmlns:p14="http://schemas.microsoft.com/office/powerpoint/2010/main" val="4088512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68B0A-8FEB-6D60-84C0-2E4A1475E9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0FB541-ADD6-C36E-D081-54196A2BC92C}"/>
              </a:ext>
            </a:extLst>
          </p:cNvPr>
          <p:cNvSpPr>
            <a:spLocks noGrp="1"/>
          </p:cNvSpPr>
          <p:nvPr>
            <p:ph sz="quarter" idx="12"/>
          </p:nvPr>
        </p:nvSpPr>
        <p:spPr>
          <a:xfrm>
            <a:off x="5396977" y="1106905"/>
            <a:ext cx="5383317" cy="2577537"/>
          </a:xfrm>
          <a:ln w="19050">
            <a:solidFill>
              <a:schemeClr val="tx1"/>
            </a:solidFill>
          </a:ln>
        </p:spPr>
        <p:txBody>
          <a:bodyPr>
            <a:normAutofit fontScale="40000" lnSpcReduction="20000"/>
          </a:bodyPr>
          <a:lstStyle/>
          <a:p>
            <a:endParaRPr lang="en-US" dirty="0"/>
          </a:p>
          <a:p>
            <a:r>
              <a:rPr lang="en-US" sz="2800" dirty="0"/>
              <a:t>Schritt 2: </a:t>
            </a:r>
            <a:r>
              <a:rPr lang="en-US" sz="2800" dirty="0" err="1"/>
              <a:t>Besuchen</a:t>
            </a:r>
            <a:r>
              <a:rPr lang="en-US" sz="2800" dirty="0"/>
              <a:t> Sie die Website </a:t>
            </a:r>
            <a:r>
              <a:rPr lang="en-US" sz="2800" dirty="0" err="1"/>
              <a:t>als</a:t>
            </a:r>
            <a:r>
              <a:rPr lang="en-US" sz="2800" dirty="0"/>
              <a:t> </a:t>
            </a:r>
            <a:r>
              <a:rPr lang="en-US" sz="2800" dirty="0" err="1"/>
              <a:t>ein</a:t>
            </a:r>
            <a:r>
              <a:rPr lang="en-US" sz="2800" dirty="0"/>
              <a:t> </a:t>
            </a:r>
            <a:r>
              <a:rPr lang="en-US" sz="2800" dirty="0" err="1"/>
              <a:t>Neuling</a:t>
            </a:r>
            <a:r>
              <a:rPr lang="en-US" sz="2800" dirty="0"/>
              <a:t> (15 Min)</a:t>
            </a:r>
          </a:p>
          <a:p>
            <a:pPr marL="0" indent="0" algn="ctr">
              <a:buNone/>
            </a:pPr>
            <a:r>
              <a:rPr lang="en-US" sz="2800" dirty="0" err="1"/>
              <a:t>Gehe</a:t>
            </a:r>
            <a:r>
              <a:rPr lang="en-US" sz="2800" dirty="0"/>
              <a:t> Sie </a:t>
            </a:r>
            <a:r>
              <a:rPr lang="en-US" sz="2800" dirty="0" err="1"/>
              <a:t>Folgendes</a:t>
            </a:r>
            <a:r>
              <a:rPr lang="en-US" sz="2800" dirty="0"/>
              <a:t> </a:t>
            </a:r>
            <a:r>
              <a:rPr lang="en-US" sz="2800" dirty="0" err="1"/>
              <a:t>durch</a:t>
            </a:r>
            <a:r>
              <a:rPr lang="en-US" sz="2800" dirty="0"/>
              <a:t>:</a:t>
            </a:r>
          </a:p>
          <a:p>
            <a:pPr algn="ctr">
              <a:buFont typeface="Wingdings" panose="05000000000000000000" pitchFamily="2" charset="2"/>
              <a:buChar char="v"/>
            </a:pPr>
            <a:r>
              <a:rPr lang="en-US" sz="2800" dirty="0" err="1"/>
              <a:t>Registrieren</a:t>
            </a:r>
            <a:r>
              <a:rPr lang="en-US" sz="2800" dirty="0"/>
              <a:t> Sie </a:t>
            </a:r>
            <a:r>
              <a:rPr lang="en-US" sz="2800" dirty="0" err="1"/>
              <a:t>sich</a:t>
            </a:r>
            <a:r>
              <a:rPr lang="en-US" sz="2800" dirty="0"/>
              <a:t> auf der </a:t>
            </a:r>
            <a:r>
              <a:rPr lang="en-US" sz="2800" dirty="0" err="1"/>
              <a:t>Plattform</a:t>
            </a:r>
            <a:endParaRPr lang="en-US" sz="2800" dirty="0">
              <a:highlight>
                <a:srgbClr val="FFFF00"/>
              </a:highlight>
            </a:endParaRPr>
          </a:p>
          <a:p>
            <a:pPr algn="ctr">
              <a:buFont typeface="Wingdings" panose="05000000000000000000" pitchFamily="2" charset="2"/>
              <a:buChar char="v"/>
            </a:pPr>
            <a:r>
              <a:rPr lang="en-US" sz="2800" dirty="0" err="1"/>
              <a:t>Öffnen</a:t>
            </a:r>
            <a:r>
              <a:rPr lang="en-US" sz="2800" dirty="0"/>
              <a:t> Sie </a:t>
            </a:r>
            <a:r>
              <a:rPr lang="en-US" sz="2800" dirty="0" err="1"/>
              <a:t>Ihr</a:t>
            </a:r>
            <a:r>
              <a:rPr lang="en-US" sz="2800" dirty="0"/>
              <a:t> </a:t>
            </a:r>
            <a:r>
              <a:rPr lang="en-US" sz="2800" dirty="0" err="1"/>
              <a:t>zugewiesenes</a:t>
            </a:r>
            <a:r>
              <a:rPr lang="en-US" sz="2800" dirty="0"/>
              <a:t> Modul </a:t>
            </a:r>
          </a:p>
          <a:p>
            <a:pPr algn="ctr">
              <a:buFont typeface="Wingdings" panose="05000000000000000000" pitchFamily="2" charset="2"/>
              <a:buChar char="v"/>
            </a:pPr>
            <a:r>
              <a:rPr lang="en-US" sz="2800" dirty="0" err="1"/>
              <a:t>Öffnen</a:t>
            </a:r>
            <a:r>
              <a:rPr lang="en-US" sz="2800" dirty="0"/>
              <a:t> Sie das Quiz</a:t>
            </a:r>
          </a:p>
          <a:p>
            <a:pPr algn="ctr">
              <a:buFont typeface="Wingdings" panose="05000000000000000000" pitchFamily="2" charset="2"/>
              <a:buChar char="v"/>
            </a:pPr>
            <a:r>
              <a:rPr lang="en-US" sz="2800" dirty="0" err="1"/>
              <a:t>Prüfen</a:t>
            </a:r>
            <a:r>
              <a:rPr lang="en-US" sz="2800" dirty="0"/>
              <a:t> Sie die </a:t>
            </a:r>
            <a:r>
              <a:rPr lang="en-US" sz="2800" dirty="0" err="1"/>
              <a:t>Fortschrittsanzeige</a:t>
            </a:r>
            <a:endParaRPr lang="en-US" sz="2800" dirty="0"/>
          </a:p>
          <a:p>
            <a:pPr algn="ctr">
              <a:buFont typeface="Wingdings" panose="05000000000000000000" pitchFamily="2" charset="2"/>
              <a:buChar char="v"/>
            </a:pPr>
            <a:r>
              <a:rPr lang="en-US" sz="2800" dirty="0" err="1"/>
              <a:t>Öffnen</a:t>
            </a:r>
            <a:r>
              <a:rPr lang="en-US" sz="2800" dirty="0"/>
              <a:t> Sie die </a:t>
            </a:r>
            <a:r>
              <a:rPr lang="en-US" sz="2800" dirty="0" err="1"/>
              <a:t>unterschiedlichen</a:t>
            </a:r>
            <a:r>
              <a:rPr lang="en-US" sz="2800" dirty="0"/>
              <a:t> </a:t>
            </a:r>
            <a:r>
              <a:rPr lang="en-US" sz="2800" dirty="0" err="1"/>
              <a:t>Schlüsselthemen</a:t>
            </a:r>
            <a:endParaRPr lang="en-US" sz="2800" dirty="0"/>
          </a:p>
          <a:p>
            <a:pPr algn="ctr">
              <a:buFont typeface="Wingdings" panose="05000000000000000000" pitchFamily="2" charset="2"/>
              <a:buChar char="v"/>
            </a:pPr>
            <a:r>
              <a:rPr lang="en-US" sz="2800" dirty="0" err="1"/>
              <a:t>Nutzen</a:t>
            </a:r>
            <a:r>
              <a:rPr lang="en-US" sz="2800" dirty="0"/>
              <a:t> Sie den KI-Bot-Helfer</a:t>
            </a:r>
          </a:p>
          <a:p>
            <a:pPr marL="0" indent="0">
              <a:buNone/>
            </a:pPr>
            <a:r>
              <a:rPr lang="en-US" sz="2800" dirty="0" err="1"/>
              <a:t>Fragen</a:t>
            </a:r>
            <a:r>
              <a:rPr lang="en-US" sz="2800" dirty="0"/>
              <a:t> Sie </a:t>
            </a:r>
            <a:r>
              <a:rPr lang="en-US" sz="2800" dirty="0" err="1"/>
              <a:t>sich</a:t>
            </a:r>
            <a:r>
              <a:rPr lang="en-US" sz="2800" dirty="0"/>
              <a:t>: Was </a:t>
            </a:r>
            <a:r>
              <a:rPr lang="en-US" sz="2800" dirty="0" err="1"/>
              <a:t>könnten</a:t>
            </a:r>
            <a:r>
              <a:rPr lang="en-US" sz="2800" dirty="0"/>
              <a:t> </a:t>
            </a:r>
            <a:r>
              <a:rPr lang="en-US" sz="2800" dirty="0" err="1"/>
              <a:t>Lernende</a:t>
            </a:r>
            <a:r>
              <a:rPr lang="en-US" sz="2800" dirty="0"/>
              <a:t> </a:t>
            </a:r>
            <a:r>
              <a:rPr lang="en-US" sz="2800" dirty="0" err="1"/>
              <a:t>hierbei</a:t>
            </a:r>
            <a:r>
              <a:rPr lang="en-US" sz="2800" dirty="0"/>
              <a:t> für </a:t>
            </a:r>
            <a:r>
              <a:rPr lang="en-US" sz="2800" dirty="0" err="1"/>
              <a:t>Fragen</a:t>
            </a:r>
            <a:r>
              <a:rPr lang="en-US" sz="2800" dirty="0"/>
              <a:t> </a:t>
            </a:r>
            <a:r>
              <a:rPr lang="en-US" sz="2800" dirty="0" err="1"/>
              <a:t>haben</a:t>
            </a:r>
            <a:r>
              <a:rPr lang="en-US" sz="2800" dirty="0"/>
              <a:t>? </a:t>
            </a:r>
          </a:p>
          <a:p>
            <a:endParaRPr lang="en-US" dirty="0"/>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D8F85029-1302-17DA-A3E5-AE97DEA57C84}"/>
              </a:ext>
            </a:extLst>
          </p:cNvPr>
          <p:cNvSpPr>
            <a:spLocks noGrp="1"/>
          </p:cNvSpPr>
          <p:nvPr>
            <p:ph type="title"/>
          </p:nvPr>
        </p:nvSpPr>
        <p:spPr>
          <a:xfrm>
            <a:off x="677333" y="573504"/>
            <a:ext cx="9006993" cy="839788"/>
          </a:xfrm>
        </p:spPr>
        <p:txBody>
          <a:bodyPr>
            <a:normAutofit fontScale="90000"/>
          </a:bodyPr>
          <a:lstStyle/>
          <a:p>
            <a:r>
              <a:rPr lang="de-DE" dirty="0">
                <a:solidFill>
                  <a:srgbClr val="255839"/>
                </a:solidFill>
              </a:rPr>
              <a:t>Praktische Übung</a:t>
            </a:r>
            <a:r>
              <a:rPr lang="en-IE" dirty="0">
                <a:solidFill>
                  <a:srgbClr val="255839"/>
                </a:solidFill>
              </a:rPr>
              <a:t>: Schritt-für-Schritt-</a:t>
            </a:r>
            <a:r>
              <a:rPr lang="en-IE" dirty="0" err="1">
                <a:solidFill>
                  <a:srgbClr val="255839"/>
                </a:solidFill>
              </a:rPr>
              <a:t>Anleitung</a:t>
            </a:r>
            <a:endParaRPr lang="hr-HR" dirty="0">
              <a:solidFill>
                <a:srgbClr val="255839"/>
              </a:solidFill>
            </a:endParaRPr>
          </a:p>
        </p:txBody>
      </p:sp>
      <p:sp>
        <p:nvSpPr>
          <p:cNvPr id="8" name="Content Placeholder 2">
            <a:extLst>
              <a:ext uri="{FF2B5EF4-FFF2-40B4-BE49-F238E27FC236}">
                <a16:creationId xmlns:a16="http://schemas.microsoft.com/office/drawing/2014/main" id="{816632AE-C7C0-FD7A-8343-6853BD4C5319}"/>
              </a:ext>
            </a:extLst>
          </p:cNvPr>
          <p:cNvSpPr txBox="1">
            <a:spLocks/>
          </p:cNvSpPr>
          <p:nvPr/>
        </p:nvSpPr>
        <p:spPr>
          <a:xfrm>
            <a:off x="5380762" y="4076074"/>
            <a:ext cx="2690341" cy="2268372"/>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Schritt 4: </a:t>
            </a:r>
            <a:r>
              <a:rPr lang="en-US" sz="1200" dirty="0" err="1"/>
              <a:t>Erstellen</a:t>
            </a:r>
            <a:r>
              <a:rPr lang="en-US" sz="1200" dirty="0"/>
              <a:t> Sie </a:t>
            </a:r>
            <a:r>
              <a:rPr lang="en-US" sz="1200" dirty="0" err="1"/>
              <a:t>Antworten</a:t>
            </a:r>
            <a:r>
              <a:rPr lang="en-US" sz="1200" dirty="0"/>
              <a:t> </a:t>
            </a:r>
            <a:r>
              <a:rPr lang="en-US" sz="1200" dirty="0" err="1"/>
              <a:t>eines</a:t>
            </a:r>
            <a:r>
              <a:rPr lang="en-US" sz="1200" dirty="0"/>
              <a:t> Trainers (10 Min)</a:t>
            </a:r>
          </a:p>
          <a:p>
            <a:pPr marL="0" indent="0">
              <a:buNone/>
            </a:pPr>
            <a:r>
              <a:rPr lang="de-DE" sz="1200" dirty="0"/>
              <a:t>Verfassen Sie zu jeder Frage eines Teilnehmers eine klare Antwort als Kursleitung, die praktische Hinweise enthält. Achten Sie dabei auf Klarheit, einfache Erklärungen und aufmunternde Worte.</a:t>
            </a:r>
            <a:r>
              <a:rPr lang="en-US" sz="1200" dirty="0"/>
              <a:t> </a:t>
            </a:r>
          </a:p>
          <a:p>
            <a:pPr marL="0" indent="0">
              <a:buNone/>
            </a:pPr>
            <a:r>
              <a:rPr lang="de-DE" sz="1200" dirty="0"/>
              <a:t>Verwenden Sie das Arbeitsblatt „Die 10 häufigsten Fragen der Lernenden und Antworten der Trainer“.</a:t>
            </a:r>
            <a:endParaRPr lang="en-US" sz="1200" dirty="0">
              <a:highlight>
                <a:srgbClr val="FFFF00"/>
              </a:highlight>
            </a:endParaRPr>
          </a:p>
          <a:p>
            <a:endParaRPr lang="en-US" dirty="0"/>
          </a:p>
          <a:p>
            <a:endParaRPr lang="en-US" dirty="0"/>
          </a:p>
          <a:p>
            <a:endParaRPr lang="en-US" dirty="0"/>
          </a:p>
          <a:p>
            <a:endParaRPr lang="en-US" dirty="0"/>
          </a:p>
          <a:p>
            <a:endParaRPr lang="en-US" dirty="0"/>
          </a:p>
        </p:txBody>
      </p:sp>
      <p:sp>
        <p:nvSpPr>
          <p:cNvPr id="9" name="Content Placeholder 2">
            <a:extLst>
              <a:ext uri="{FF2B5EF4-FFF2-40B4-BE49-F238E27FC236}">
                <a16:creationId xmlns:a16="http://schemas.microsoft.com/office/drawing/2014/main" id="{CE5AFECA-6544-40C5-E673-FEB5405AD30A}"/>
              </a:ext>
            </a:extLst>
          </p:cNvPr>
          <p:cNvSpPr txBox="1">
            <a:spLocks/>
          </p:cNvSpPr>
          <p:nvPr/>
        </p:nvSpPr>
        <p:spPr>
          <a:xfrm>
            <a:off x="204570" y="1595254"/>
            <a:ext cx="4087014" cy="1600837"/>
          </a:xfrm>
          <a:prstGeom prst="rect">
            <a:avLst/>
          </a:prstGeom>
          <a:ln w="19050">
            <a:solidFill>
              <a:schemeClr val="tx1"/>
            </a:solidFill>
          </a:ln>
        </p:spPr>
        <p:txBody>
          <a:bodyPr vert="horz" lIns="0" tIns="0" rIns="0" bIns="0" rtlCol="0">
            <a:normAutofit/>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Schritt 1: </a:t>
            </a:r>
            <a:r>
              <a:rPr lang="de-DE" dirty="0"/>
              <a:t>Machen Sie sich bereit für die Übung </a:t>
            </a:r>
            <a:r>
              <a:rPr lang="en-US" dirty="0"/>
              <a:t>(5 Min)</a:t>
            </a:r>
          </a:p>
          <a:p>
            <a:pPr algn="ctr">
              <a:buFont typeface="Wingdings" panose="05000000000000000000" pitchFamily="2" charset="2"/>
              <a:buChar char="v"/>
            </a:pPr>
            <a:r>
              <a:rPr lang="en-US" dirty="0"/>
              <a:t>Bilden Sie </a:t>
            </a:r>
            <a:r>
              <a:rPr lang="en-US" dirty="0" err="1"/>
              <a:t>Paare</a:t>
            </a:r>
            <a:endParaRPr lang="en-US" dirty="0"/>
          </a:p>
          <a:p>
            <a:pPr algn="ctr">
              <a:buFont typeface="Wingdings" panose="05000000000000000000" pitchFamily="2" charset="2"/>
              <a:buChar char="v"/>
            </a:pPr>
            <a:r>
              <a:rPr lang="de-DE" dirty="0"/>
              <a:t>Weisen Sie jeder Gruppe ein Modul zu</a:t>
            </a:r>
          </a:p>
          <a:p>
            <a:pPr algn="ctr">
              <a:buFont typeface="Wingdings" panose="05000000000000000000" pitchFamily="2" charset="2"/>
              <a:buChar char="v"/>
            </a:pPr>
            <a:r>
              <a:rPr lang="de-DE" dirty="0"/>
              <a:t>Nutzen Sie einen Computer oder ein Tablet</a:t>
            </a:r>
          </a:p>
          <a:p>
            <a:pPr algn="ctr">
              <a:buFont typeface="Wingdings" panose="05000000000000000000" pitchFamily="2" charset="2"/>
              <a:buChar char="v"/>
            </a:pPr>
            <a:r>
              <a:rPr lang="de-DE" dirty="0"/>
              <a:t>Rufen Sie die Plattform auf</a:t>
            </a:r>
            <a:endParaRPr lang="en-US" dirty="0"/>
          </a:p>
          <a:p>
            <a:endParaRPr lang="en-US" dirty="0"/>
          </a:p>
          <a:p>
            <a:endParaRPr lang="en-US" dirty="0"/>
          </a:p>
          <a:p>
            <a:endParaRPr lang="en-US" dirty="0"/>
          </a:p>
        </p:txBody>
      </p:sp>
      <p:cxnSp>
        <p:nvCxnSpPr>
          <p:cNvPr id="11" name="Connector: Curved 10">
            <a:extLst>
              <a:ext uri="{FF2B5EF4-FFF2-40B4-BE49-F238E27FC236}">
                <a16:creationId xmlns:a16="http://schemas.microsoft.com/office/drawing/2014/main" id="{027955F0-0A0C-75D2-3E86-856577204FB0}"/>
              </a:ext>
            </a:extLst>
          </p:cNvPr>
          <p:cNvCxnSpPr>
            <a:cxnSpLocks/>
          </p:cNvCxnSpPr>
          <p:nvPr/>
        </p:nvCxnSpPr>
        <p:spPr>
          <a:xfrm flipV="1">
            <a:off x="4529890" y="2034830"/>
            <a:ext cx="728401" cy="251567"/>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E0021655-538A-76BF-40D3-ECB5991B60F6}"/>
              </a:ext>
            </a:extLst>
          </p:cNvPr>
          <p:cNvCxnSpPr>
            <a:cxnSpLocks/>
          </p:cNvCxnSpPr>
          <p:nvPr/>
        </p:nvCxnSpPr>
        <p:spPr>
          <a:xfrm rot="10800000" flipV="1">
            <a:off x="4363644" y="3654145"/>
            <a:ext cx="788389" cy="55126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61DC3644-5976-61CB-571A-BB4372EEFC41}"/>
              </a:ext>
            </a:extLst>
          </p:cNvPr>
          <p:cNvCxnSpPr>
            <a:cxnSpLocks/>
          </p:cNvCxnSpPr>
          <p:nvPr/>
        </p:nvCxnSpPr>
        <p:spPr>
          <a:xfrm>
            <a:off x="4363643" y="4752474"/>
            <a:ext cx="894648" cy="6615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EE80383C-E702-D65E-9EA7-23CF214D8A45}"/>
              </a:ext>
            </a:extLst>
          </p:cNvPr>
          <p:cNvSpPr txBox="1">
            <a:spLocks/>
          </p:cNvSpPr>
          <p:nvPr/>
        </p:nvSpPr>
        <p:spPr>
          <a:xfrm>
            <a:off x="224951" y="3684442"/>
            <a:ext cx="4016220" cy="2268372"/>
          </a:xfrm>
          <a:prstGeom prst="rect">
            <a:avLst/>
          </a:prstGeom>
          <a:ln w="19050">
            <a:solidFill>
              <a:schemeClr val="tx1"/>
            </a:solidFill>
          </a:ln>
        </p:spPr>
        <p:txBody>
          <a:bodyPr vert="horz" lIns="0" tIns="0" rIns="0" bIns="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Schritt 3: </a:t>
            </a:r>
            <a:r>
              <a:rPr lang="en-US" sz="1200" dirty="0" err="1"/>
              <a:t>Fragen</a:t>
            </a:r>
            <a:r>
              <a:rPr lang="en-US" sz="1200" dirty="0"/>
              <a:t> der </a:t>
            </a:r>
            <a:r>
              <a:rPr lang="en-US" sz="1200" dirty="0" err="1"/>
              <a:t>Lernenden</a:t>
            </a:r>
            <a:r>
              <a:rPr lang="en-US" sz="1200" dirty="0"/>
              <a:t> </a:t>
            </a:r>
            <a:r>
              <a:rPr lang="en-US" sz="1200" dirty="0" err="1"/>
              <a:t>sammeln</a:t>
            </a:r>
            <a:r>
              <a:rPr lang="en-US" sz="1200" dirty="0"/>
              <a:t> (10 Min)</a:t>
            </a:r>
          </a:p>
          <a:p>
            <a:pPr marL="0" indent="0">
              <a:buNone/>
            </a:pPr>
            <a:r>
              <a:rPr lang="en-US" sz="1200" dirty="0"/>
              <a:t>Listen Sie </a:t>
            </a:r>
            <a:r>
              <a:rPr lang="en-US" sz="1200" dirty="0" err="1"/>
              <a:t>mindestens</a:t>
            </a:r>
            <a:r>
              <a:rPr lang="en-US" sz="1200" dirty="0"/>
              <a:t> 10 </a:t>
            </a:r>
            <a:r>
              <a:rPr lang="en-US" sz="1200" dirty="0" err="1"/>
              <a:t>Fragen</a:t>
            </a:r>
            <a:r>
              <a:rPr lang="en-US" sz="1200" dirty="0"/>
              <a:t> auf. </a:t>
            </a:r>
            <a:r>
              <a:rPr lang="en-US" sz="1200" dirty="0" err="1"/>
              <a:t>Beispiele</a:t>
            </a:r>
            <a:r>
              <a:rPr lang="en-US" sz="1200" dirty="0"/>
              <a:t>: </a:t>
            </a:r>
          </a:p>
          <a:p>
            <a:pPr algn="ctr">
              <a:buFont typeface="Wingdings" panose="05000000000000000000" pitchFamily="2" charset="2"/>
              <a:buChar char="v"/>
            </a:pPr>
            <a:r>
              <a:rPr lang="en-US" sz="1200" dirty="0"/>
              <a:t>Muss ich die Module in der </a:t>
            </a:r>
            <a:r>
              <a:rPr lang="en-US" sz="1200" dirty="0" err="1"/>
              <a:t>Reihenfolge</a:t>
            </a:r>
            <a:r>
              <a:rPr lang="en-US" sz="1200" dirty="0"/>
              <a:t> </a:t>
            </a:r>
            <a:r>
              <a:rPr lang="en-US" sz="1200" dirty="0" err="1"/>
              <a:t>bearbeiten</a:t>
            </a:r>
            <a:r>
              <a:rPr lang="en-US" sz="1200" dirty="0"/>
              <a:t>?</a:t>
            </a:r>
          </a:p>
          <a:p>
            <a:pPr algn="ctr">
              <a:buFont typeface="Wingdings" panose="05000000000000000000" pitchFamily="2" charset="2"/>
              <a:buChar char="v"/>
            </a:pPr>
            <a:r>
              <a:rPr lang="en-US" sz="1200" dirty="0"/>
              <a:t>Kann ich </a:t>
            </a:r>
            <a:r>
              <a:rPr lang="en-US" sz="1200" dirty="0" err="1"/>
              <a:t>nur</a:t>
            </a:r>
            <a:r>
              <a:rPr lang="en-US" sz="1200" dirty="0"/>
              <a:t> </a:t>
            </a:r>
            <a:r>
              <a:rPr lang="en-US" sz="1200" dirty="0" err="1"/>
              <a:t>ein</a:t>
            </a:r>
            <a:r>
              <a:rPr lang="en-US" sz="1200" dirty="0"/>
              <a:t> Modul </a:t>
            </a:r>
            <a:r>
              <a:rPr lang="en-US" sz="1200" dirty="0" err="1"/>
              <a:t>abschließen</a:t>
            </a:r>
            <a:r>
              <a:rPr lang="en-US" sz="1200" dirty="0"/>
              <a:t>?</a:t>
            </a:r>
          </a:p>
          <a:p>
            <a:pPr algn="ctr">
              <a:buFont typeface="Wingdings" panose="05000000000000000000" pitchFamily="2" charset="2"/>
              <a:buChar char="v"/>
            </a:pPr>
            <a:r>
              <a:rPr lang="en-US" sz="1200" dirty="0"/>
              <a:t>Wo </a:t>
            </a:r>
            <a:r>
              <a:rPr lang="en-US" sz="1200" dirty="0" err="1"/>
              <a:t>bekomme</a:t>
            </a:r>
            <a:r>
              <a:rPr lang="en-US" sz="1200" dirty="0"/>
              <a:t> ich </a:t>
            </a:r>
            <a:r>
              <a:rPr lang="en-US" sz="1200" dirty="0" err="1"/>
              <a:t>Unterstützung</a:t>
            </a:r>
            <a:r>
              <a:rPr lang="en-US" sz="1200" dirty="0"/>
              <a:t>?</a:t>
            </a:r>
          </a:p>
          <a:p>
            <a:pPr algn="ctr">
              <a:buFont typeface="Wingdings" panose="05000000000000000000" pitchFamily="2" charset="2"/>
              <a:buChar char="v"/>
            </a:pPr>
            <a:r>
              <a:rPr lang="en-US" sz="1200" dirty="0"/>
              <a:t>Was </a:t>
            </a:r>
            <a:r>
              <a:rPr lang="en-US" sz="1200" dirty="0" err="1"/>
              <a:t>brauche</a:t>
            </a:r>
            <a:r>
              <a:rPr lang="en-US" sz="1200" dirty="0"/>
              <a:t> ich, um das </a:t>
            </a:r>
            <a:r>
              <a:rPr lang="en-US" sz="1200" dirty="0" err="1"/>
              <a:t>Zertifikat</a:t>
            </a:r>
            <a:r>
              <a:rPr lang="en-US" sz="1200" dirty="0"/>
              <a:t> </a:t>
            </a:r>
            <a:r>
              <a:rPr lang="en-US" sz="1200" dirty="0" err="1"/>
              <a:t>zu</a:t>
            </a:r>
            <a:r>
              <a:rPr lang="en-US" sz="1200" dirty="0"/>
              <a:t> </a:t>
            </a:r>
            <a:r>
              <a:rPr lang="en-US" sz="1200" dirty="0" err="1"/>
              <a:t>bekommen</a:t>
            </a:r>
            <a:r>
              <a:rPr lang="en-US" sz="1200" dirty="0"/>
              <a:t>?</a:t>
            </a:r>
          </a:p>
          <a:p>
            <a:pPr marL="0" indent="0">
              <a:buNone/>
            </a:pPr>
            <a:r>
              <a:rPr lang="en-US" sz="1200" dirty="0" err="1"/>
              <a:t>Fragen</a:t>
            </a:r>
            <a:r>
              <a:rPr lang="en-US" sz="1200" dirty="0"/>
              <a:t> Sie </a:t>
            </a:r>
            <a:r>
              <a:rPr lang="en-US" sz="1200" dirty="0" err="1"/>
              <a:t>sich</a:t>
            </a:r>
            <a:r>
              <a:rPr lang="en-US" sz="1200" dirty="0"/>
              <a:t>: </a:t>
            </a:r>
            <a:r>
              <a:rPr lang="de-DE" sz="1200" dirty="0"/>
              <a:t>Was müsste einem neuen Lernenden klar erklärt werden? Tragen Sie die Fragen in das Arbeitsblatt „Die 10 häufigsten Fragen von Lernenden und Antworten der Trainer“ ein.</a:t>
            </a:r>
            <a:endParaRPr lang="en-US" sz="1200" dirty="0">
              <a:highlight>
                <a:srgbClr val="FFFF00"/>
              </a:highlight>
            </a:endParaRPr>
          </a:p>
          <a:p>
            <a:endParaRPr lang="en-US" dirty="0"/>
          </a:p>
          <a:p>
            <a:endParaRPr lang="en-US" dirty="0"/>
          </a:p>
          <a:p>
            <a:endParaRPr lang="en-US" dirty="0"/>
          </a:p>
          <a:p>
            <a:endParaRPr lang="en-US" dirty="0"/>
          </a:p>
          <a:p>
            <a:endParaRPr lang="en-US" dirty="0"/>
          </a:p>
        </p:txBody>
      </p:sp>
      <p:sp>
        <p:nvSpPr>
          <p:cNvPr id="19" name="Content Placeholder 2">
            <a:extLst>
              <a:ext uri="{FF2B5EF4-FFF2-40B4-BE49-F238E27FC236}">
                <a16:creationId xmlns:a16="http://schemas.microsoft.com/office/drawing/2014/main" id="{08D3C523-366E-97AF-C25F-6242B2DDA854}"/>
              </a:ext>
            </a:extLst>
          </p:cNvPr>
          <p:cNvSpPr txBox="1">
            <a:spLocks/>
          </p:cNvSpPr>
          <p:nvPr/>
        </p:nvSpPr>
        <p:spPr>
          <a:xfrm>
            <a:off x="8612265" y="4156593"/>
            <a:ext cx="1590514" cy="1305834"/>
          </a:xfrm>
          <a:prstGeom prst="rect">
            <a:avLst/>
          </a:prstGeom>
          <a:ln w="19050">
            <a:solidFill>
              <a:schemeClr val="tx1"/>
            </a:solidFill>
          </a:ln>
        </p:spPr>
        <p:txBody>
          <a:bodyPr vert="horz" lIns="0" tIns="0" rIns="0" bIns="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Schritt 5: </a:t>
            </a:r>
            <a:r>
              <a:rPr lang="en-US" sz="1200" dirty="0" err="1"/>
              <a:t>Teilen</a:t>
            </a:r>
            <a:r>
              <a:rPr lang="en-US" sz="1200" dirty="0"/>
              <a:t> Sie </a:t>
            </a:r>
            <a:r>
              <a:rPr lang="en-US" sz="1200" dirty="0" err="1"/>
              <a:t>Ihre</a:t>
            </a:r>
            <a:r>
              <a:rPr lang="en-US" sz="1200" dirty="0"/>
              <a:t> </a:t>
            </a:r>
            <a:r>
              <a:rPr lang="en-US" sz="1200" dirty="0" err="1"/>
              <a:t>Ergebnisse</a:t>
            </a:r>
            <a:r>
              <a:rPr lang="en-US" sz="1200" dirty="0"/>
              <a:t> in der Gruppe (5 Min)</a:t>
            </a:r>
          </a:p>
          <a:p>
            <a:pPr marL="0" indent="0">
              <a:buNone/>
            </a:pPr>
            <a:r>
              <a:rPr lang="de-DE" sz="1200" dirty="0"/>
              <a:t>Jedes Paar hat eine gemeinsame Leitfrage und eine Antwort des Trainers.</a:t>
            </a:r>
            <a:r>
              <a:rPr lang="en-US" sz="1200" dirty="0"/>
              <a:t> </a:t>
            </a:r>
          </a:p>
          <a:p>
            <a:endParaRPr lang="en-US" dirty="0"/>
          </a:p>
          <a:p>
            <a:endParaRPr lang="en-US" dirty="0"/>
          </a:p>
          <a:p>
            <a:endParaRPr lang="en-US" dirty="0"/>
          </a:p>
          <a:p>
            <a:endParaRPr lang="en-US" dirty="0"/>
          </a:p>
          <a:p>
            <a:endParaRPr lang="en-US" dirty="0"/>
          </a:p>
        </p:txBody>
      </p:sp>
      <p:cxnSp>
        <p:nvCxnSpPr>
          <p:cNvPr id="24" name="Connector: Curved 23">
            <a:extLst>
              <a:ext uri="{FF2B5EF4-FFF2-40B4-BE49-F238E27FC236}">
                <a16:creationId xmlns:a16="http://schemas.microsoft.com/office/drawing/2014/main" id="{D56B27B4-E999-A5D0-B80F-2CBC3322CB47}"/>
              </a:ext>
            </a:extLst>
          </p:cNvPr>
          <p:cNvCxnSpPr>
            <a:cxnSpLocks/>
          </p:cNvCxnSpPr>
          <p:nvPr/>
        </p:nvCxnSpPr>
        <p:spPr>
          <a:xfrm>
            <a:off x="7941997" y="4715850"/>
            <a:ext cx="571367" cy="20555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5119437"/>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A543-99AC-AC3A-A6E2-77CAA2310943}"/>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26297ED-359C-86DE-5412-217C779B677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8C678C0-AE1B-4A4C-646B-7B1DDAAE170A}"/>
              </a:ext>
            </a:extLst>
          </p:cNvPr>
          <p:cNvSpPr>
            <a:spLocks noGrp="1"/>
          </p:cNvSpPr>
          <p:nvPr>
            <p:ph type="title"/>
          </p:nvPr>
        </p:nvSpPr>
        <p:spPr>
          <a:xfrm>
            <a:off x="645765" y="939539"/>
            <a:ext cx="8596668" cy="1320800"/>
          </a:xfrm>
        </p:spPr>
        <p:txBody>
          <a:bodyPr/>
          <a:lstStyle/>
          <a:p>
            <a:r>
              <a:rPr lang="de-DE" dirty="0">
                <a:solidFill>
                  <a:srgbClr val="255839"/>
                </a:solidFill>
              </a:rPr>
              <a:t>In der Gruppe teilen </a:t>
            </a:r>
            <a:r>
              <a:rPr lang="hr-HR" dirty="0">
                <a:solidFill>
                  <a:srgbClr val="255839"/>
                </a:solidFill>
              </a:rPr>
              <a:t>/ Nachbesprechung</a:t>
            </a:r>
            <a:endParaRPr lang="el-GR" dirty="0">
              <a:solidFill>
                <a:srgbClr val="255839"/>
              </a:solidFill>
            </a:endParaRPr>
          </a:p>
        </p:txBody>
      </p:sp>
      <p:sp>
        <p:nvSpPr>
          <p:cNvPr id="7" name="Content Placeholder 6">
            <a:extLst>
              <a:ext uri="{FF2B5EF4-FFF2-40B4-BE49-F238E27FC236}">
                <a16:creationId xmlns:a16="http://schemas.microsoft.com/office/drawing/2014/main" id="{408171FF-390A-C491-90C0-25EBE6E78A56}"/>
              </a:ext>
            </a:extLst>
          </p:cNvPr>
          <p:cNvSpPr>
            <a:spLocks noGrp="1"/>
          </p:cNvSpPr>
          <p:nvPr>
            <p:ph sz="quarter" idx="12"/>
          </p:nvPr>
        </p:nvSpPr>
        <p:spPr>
          <a:xfrm>
            <a:off x="645765" y="2066412"/>
            <a:ext cx="5792984" cy="4156588"/>
          </a:xfrm>
        </p:spPr>
        <p:txBody>
          <a:bodyPr/>
          <a:lstStyle/>
          <a:p>
            <a:pPr marL="0" indent="0">
              <a:buNone/>
            </a:pPr>
            <a:r>
              <a:rPr lang="en-US" dirty="0"/>
              <a:t>Laden Sie die </a:t>
            </a:r>
            <a:r>
              <a:rPr lang="en-US" dirty="0" err="1"/>
              <a:t>Teilnehmenden</a:t>
            </a:r>
            <a:r>
              <a:rPr lang="en-US" dirty="0"/>
              <a:t> </a:t>
            </a:r>
            <a:r>
              <a:rPr lang="en-US" dirty="0" err="1"/>
              <a:t>ein</a:t>
            </a:r>
            <a:r>
              <a:rPr lang="en-US" dirty="0"/>
              <a:t>, </a:t>
            </a:r>
            <a:r>
              <a:rPr lang="en-US" dirty="0" err="1"/>
              <a:t>folgendes</a:t>
            </a:r>
            <a:r>
              <a:rPr lang="en-US" dirty="0"/>
              <a:t> </a:t>
            </a:r>
            <a:r>
              <a:rPr lang="en-US" dirty="0" err="1"/>
              <a:t>zu</a:t>
            </a:r>
            <a:r>
              <a:rPr lang="en-US" dirty="0"/>
              <a:t> </a:t>
            </a:r>
            <a:r>
              <a:rPr lang="en-US" dirty="0" err="1"/>
              <a:t>teilen</a:t>
            </a:r>
            <a:r>
              <a:rPr lang="en-US" dirty="0"/>
              <a:t>:</a:t>
            </a:r>
          </a:p>
          <a:p>
            <a:r>
              <a:rPr lang="de-DE" dirty="0"/>
              <a:t>Wie haben Sie sich als Lernende gefühlt, als Sie den ESE-Kurs zum ersten Mal entdeckt haben? (Denken Sie dabei an Barrierefreiheit, Gestaltung und Benutzerfreundlichkeit.)</a:t>
            </a:r>
          </a:p>
          <a:p>
            <a:r>
              <a:rPr lang="de-DE" dirty="0"/>
              <a:t>Fallen Ihnen Verbesserungen ein, die die Plattform umsetzen könnte?</a:t>
            </a:r>
          </a:p>
          <a:p>
            <a:r>
              <a:rPr lang="de-DE" dirty="0"/>
              <a:t>Wie könnten Sie Ihrer Meinung nach Ihre Lernenden dabei anleiten, die SUSTAIN-EU-Plattform zu entdecken?</a:t>
            </a:r>
            <a:endParaRPr lang="en-US" dirty="0"/>
          </a:p>
        </p:txBody>
      </p:sp>
      <p:pic>
        <p:nvPicPr>
          <p:cNvPr id="2" name="Picture Placeholder 4">
            <a:extLst>
              <a:ext uri="{FF2B5EF4-FFF2-40B4-BE49-F238E27FC236}">
                <a16:creationId xmlns:a16="http://schemas.microsoft.com/office/drawing/2014/main" id="{DBAC9CC7-932A-108A-BFBA-93671EA028D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705894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5F7A6-5AD9-1D70-E55B-D6DC89FB61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344274-BBDD-6914-2586-5772FB4E9CDB}"/>
              </a:ext>
            </a:extLst>
          </p:cNvPr>
          <p:cNvSpPr>
            <a:spLocks noGrp="1"/>
          </p:cNvSpPr>
          <p:nvPr>
            <p:ph sz="quarter" idx="12"/>
          </p:nvPr>
        </p:nvSpPr>
        <p:spPr>
          <a:xfrm>
            <a:off x="399370" y="2177491"/>
            <a:ext cx="6371016" cy="4429126"/>
          </a:xfrm>
        </p:spPr>
        <p:txBody>
          <a:bodyPr>
            <a:normAutofit/>
          </a:bodyPr>
          <a:lstStyle/>
          <a:p>
            <a:pPr marL="0" indent="0">
              <a:buNone/>
            </a:pPr>
            <a:r>
              <a:rPr lang="en-US" dirty="0" err="1"/>
              <a:t>Arbeitsformat</a:t>
            </a:r>
            <a:r>
              <a:rPr lang="en-US" dirty="0"/>
              <a:t>: </a:t>
            </a:r>
          </a:p>
          <a:p>
            <a:r>
              <a:rPr lang="de-DE" dirty="0"/>
              <a:t>40-minütige Übung </a:t>
            </a:r>
          </a:p>
          <a:p>
            <a:r>
              <a:rPr lang="de-DE" dirty="0"/>
              <a:t>In Zweiergruppen (empfohlene Rollen: ein Navigator + ein Protokollführer)</a:t>
            </a:r>
          </a:p>
          <a:p>
            <a:r>
              <a:rPr lang="de-DE" dirty="0"/>
              <a:t>Jede Zweiergruppe arbeitet an demselben Modul wie bei der praktischen Übung.</a:t>
            </a:r>
          </a:p>
          <a:p>
            <a:r>
              <a:rPr lang="de-DE" dirty="0"/>
              <a:t>Benötigte Materialien: leeres Blatt Papier und Stift, Zugang zu einem Tablet oder Computer, ausgedrucktes Arbeitsblatt „Vorlage für den Unterrichtsplan“.</a:t>
            </a:r>
            <a:endParaRPr lang="en-US" dirty="0"/>
          </a:p>
        </p:txBody>
      </p:sp>
      <p:sp>
        <p:nvSpPr>
          <p:cNvPr id="4" name="Title 3">
            <a:extLst>
              <a:ext uri="{FF2B5EF4-FFF2-40B4-BE49-F238E27FC236}">
                <a16:creationId xmlns:a16="http://schemas.microsoft.com/office/drawing/2014/main" id="{7E3CA361-3500-F40A-AFA4-1038BE227654}"/>
              </a:ext>
            </a:extLst>
          </p:cNvPr>
          <p:cNvSpPr>
            <a:spLocks noGrp="1"/>
          </p:cNvSpPr>
          <p:nvPr>
            <p:ph type="title"/>
          </p:nvPr>
        </p:nvSpPr>
        <p:spPr>
          <a:xfrm>
            <a:off x="677334" y="907312"/>
            <a:ext cx="8596668" cy="839788"/>
          </a:xfrm>
        </p:spPr>
        <p:txBody>
          <a:bodyPr>
            <a:normAutofit fontScale="90000"/>
          </a:bodyPr>
          <a:lstStyle/>
          <a:p>
            <a:r>
              <a:rPr lang="de-DE" dirty="0">
                <a:solidFill>
                  <a:srgbClr val="255839"/>
                </a:solidFill>
              </a:rPr>
              <a:t>Anwendung in der Praxis: Unterrichtsplan</a:t>
            </a:r>
            <a:endParaRPr lang="hr-HR" dirty="0">
              <a:solidFill>
                <a:srgbClr val="255839"/>
              </a:solidFill>
            </a:endParaRPr>
          </a:p>
        </p:txBody>
      </p:sp>
    </p:spTree>
    <p:extLst>
      <p:ext uri="{BB962C8B-B14F-4D97-AF65-F5344CB8AC3E}">
        <p14:creationId xmlns:p14="http://schemas.microsoft.com/office/powerpoint/2010/main" val="95237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B4D35-62FD-858A-9C78-F33FA6E1184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A65F73E-CB36-39B7-BB6E-2D93D5D9E466}"/>
              </a:ext>
            </a:extLst>
          </p:cNvPr>
          <p:cNvSpPr>
            <a:spLocks noGrp="1"/>
          </p:cNvSpPr>
          <p:nvPr>
            <p:ph type="title"/>
          </p:nvPr>
        </p:nvSpPr>
        <p:spPr>
          <a:xfrm>
            <a:off x="399369" y="788988"/>
            <a:ext cx="8596668" cy="660400"/>
          </a:xfrm>
        </p:spPr>
        <p:txBody>
          <a:bodyPr>
            <a:normAutofit/>
          </a:bodyPr>
          <a:lstStyle/>
          <a:p>
            <a:r>
              <a:rPr lang="de-DE" dirty="0">
                <a:solidFill>
                  <a:srgbClr val="255839"/>
                </a:solidFill>
              </a:rPr>
              <a:t>Anwendung in der Praxis – Ergebnis</a:t>
            </a:r>
            <a:endParaRPr lang="el-GR" dirty="0">
              <a:solidFill>
                <a:srgbClr val="255839"/>
              </a:solidFill>
            </a:endParaRPr>
          </a:p>
        </p:txBody>
      </p:sp>
      <p:sp>
        <p:nvSpPr>
          <p:cNvPr id="7" name="Content Placeholder 6">
            <a:extLst>
              <a:ext uri="{FF2B5EF4-FFF2-40B4-BE49-F238E27FC236}">
                <a16:creationId xmlns:a16="http://schemas.microsoft.com/office/drawing/2014/main" id="{1C4D8EA1-A993-20A7-B784-9122519A3A7C}"/>
              </a:ext>
            </a:extLst>
          </p:cNvPr>
          <p:cNvSpPr>
            <a:spLocks noGrp="1"/>
          </p:cNvSpPr>
          <p:nvPr>
            <p:ph sz="quarter" idx="12"/>
          </p:nvPr>
        </p:nvSpPr>
        <p:spPr>
          <a:xfrm>
            <a:off x="263546" y="2363848"/>
            <a:ext cx="9313591" cy="4015747"/>
          </a:xfrm>
        </p:spPr>
        <p:txBody>
          <a:bodyPr>
            <a:normAutofit/>
          </a:bodyPr>
          <a:lstStyle/>
          <a:p>
            <a:pPr marL="0" indent="0">
              <a:buNone/>
            </a:pPr>
            <a:r>
              <a:rPr lang="de-DE" dirty="0"/>
              <a:t>Am Ende der Übung sollten die Teilnehmenden Folgendes erstellen:</a:t>
            </a:r>
            <a:endParaRPr lang="en-US" dirty="0"/>
          </a:p>
          <a:p>
            <a:pPr marL="0" indent="0">
              <a:buNone/>
            </a:pPr>
            <a:endParaRPr lang="en-US" dirty="0"/>
          </a:p>
          <a:p>
            <a:pPr marL="0" indent="0">
              <a:buNone/>
            </a:pPr>
            <a:endParaRPr lang="en-US" dirty="0"/>
          </a:p>
          <a:p>
            <a:pPr marL="0" indent="0" algn="ctr">
              <a:buNone/>
            </a:pPr>
            <a:r>
              <a:rPr lang="de-DE" dirty="0"/>
              <a:t>Ein einstündiger Unterrichtsplan zum Thema „Navigation auf der Plattform“</a:t>
            </a:r>
            <a:endParaRPr lang="en-US" dirty="0"/>
          </a:p>
          <a:p>
            <a:pPr algn="ctr">
              <a:buFont typeface="Courier New" panose="02070309020205020404" pitchFamily="49" charset="0"/>
              <a:buChar char="o"/>
            </a:pPr>
            <a:r>
              <a:rPr lang="de-DE" sz="1400" dirty="0"/>
              <a:t>So greifen Sie auf den Kurs zu</a:t>
            </a:r>
          </a:p>
          <a:p>
            <a:pPr algn="ctr">
              <a:buFont typeface="Courier New" panose="02070309020205020404" pitchFamily="49" charset="0"/>
              <a:buChar char="o"/>
            </a:pPr>
            <a:r>
              <a:rPr lang="de-DE" sz="1400" dirty="0"/>
              <a:t>Wo Sie beginnen sollten</a:t>
            </a:r>
          </a:p>
          <a:p>
            <a:pPr algn="ctr">
              <a:buFont typeface="Courier New" panose="02070309020205020404" pitchFamily="49" charset="0"/>
              <a:buChar char="o"/>
            </a:pPr>
            <a:r>
              <a:rPr lang="de-DE" sz="1400" dirty="0"/>
              <a:t>So navigieren Sie durch die Module</a:t>
            </a:r>
          </a:p>
          <a:p>
            <a:pPr algn="ctr">
              <a:buFont typeface="Courier New" panose="02070309020205020404" pitchFamily="49" charset="0"/>
              <a:buChar char="o"/>
            </a:pPr>
            <a:r>
              <a:rPr lang="de-DE" sz="1400" dirty="0"/>
              <a:t>So greifen Sie auf die Ressourcen zu</a:t>
            </a:r>
          </a:p>
          <a:p>
            <a:pPr algn="ctr">
              <a:buFont typeface="Courier New" panose="02070309020205020404" pitchFamily="49" charset="0"/>
              <a:buChar char="o"/>
            </a:pPr>
            <a:r>
              <a:rPr lang="de-DE" sz="1400" dirty="0"/>
              <a:t>Wo Sie Hilfe erhalten</a:t>
            </a:r>
            <a:endParaRPr lang="en-US" sz="1400" dirty="0">
              <a:solidFill>
                <a:schemeClr val="tx2"/>
              </a:solidFill>
              <a:latin typeface="+mj-lt"/>
            </a:endParaRPr>
          </a:p>
          <a:p>
            <a:pPr lvl="1">
              <a:buFont typeface="Courier New" panose="02070309020205020404" pitchFamily="49" charset="0"/>
              <a:buChar char="o"/>
            </a:pPr>
            <a:endParaRPr lang="en-US" sz="1800" dirty="0">
              <a:solidFill>
                <a:schemeClr val="tx2"/>
              </a:solidFill>
              <a:latin typeface="+mj-lt"/>
            </a:endParaRPr>
          </a:p>
          <a:p>
            <a:endParaRPr lang="en-US" dirty="0"/>
          </a:p>
        </p:txBody>
      </p:sp>
      <p:sp>
        <p:nvSpPr>
          <p:cNvPr id="2" name="Rectangle: Rounded Corners 1">
            <a:extLst>
              <a:ext uri="{FF2B5EF4-FFF2-40B4-BE49-F238E27FC236}">
                <a16:creationId xmlns:a16="http://schemas.microsoft.com/office/drawing/2014/main" id="{29178C7D-A05E-1E84-71D2-DB36E6CA6FEC}"/>
              </a:ext>
            </a:extLst>
          </p:cNvPr>
          <p:cNvSpPr/>
          <p:nvPr/>
        </p:nvSpPr>
        <p:spPr>
          <a:xfrm>
            <a:off x="7844589" y="251383"/>
            <a:ext cx="3465096" cy="3177617"/>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8C9C9B52-19B4-5A2D-A1F3-DAAA0CCC509F}"/>
              </a:ext>
            </a:extLst>
          </p:cNvPr>
          <p:cNvPicPr>
            <a:picLocks noChangeAspect="1"/>
          </p:cNvPicPr>
          <p:nvPr/>
        </p:nvPicPr>
        <p:blipFill>
          <a:blip r:embed="rId3" cstate="print">
            <a:extLst>
              <a:ext uri="{28A0092B-C50C-407E-A947-70E740481C1C}">
                <a14:useLocalDpi xmlns:a14="http://schemas.microsoft.com/office/drawing/2010/main" val="0"/>
              </a:ext>
            </a:extLst>
          </a:blip>
          <a:srcRect l="2052" r="2052"/>
          <a:stretch/>
        </p:blipFill>
        <p:spPr>
          <a:xfrm>
            <a:off x="8211523" y="297646"/>
            <a:ext cx="3002873" cy="3131354"/>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964438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B0FD1-297E-AA7B-472F-C0FD499C45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72A25E-80C3-7206-BBE9-39FB21242761}"/>
              </a:ext>
            </a:extLst>
          </p:cNvPr>
          <p:cNvSpPr>
            <a:spLocks noGrp="1"/>
          </p:cNvSpPr>
          <p:nvPr>
            <p:ph type="title"/>
          </p:nvPr>
        </p:nvSpPr>
        <p:spPr>
          <a:xfrm>
            <a:off x="352585" y="759033"/>
            <a:ext cx="10075547" cy="839788"/>
          </a:xfrm>
        </p:spPr>
        <p:txBody>
          <a:bodyPr>
            <a:normAutofit fontScale="90000"/>
          </a:bodyPr>
          <a:lstStyle/>
          <a:p>
            <a:r>
              <a:rPr lang="en-IE" dirty="0" err="1">
                <a:solidFill>
                  <a:srgbClr val="255839"/>
                </a:solidFill>
              </a:rPr>
              <a:t>Anwendung</a:t>
            </a:r>
            <a:r>
              <a:rPr lang="en-IE" dirty="0">
                <a:solidFill>
                  <a:srgbClr val="255839"/>
                </a:solidFill>
              </a:rPr>
              <a:t> in der Praxis: Schritt-für-Schritt-</a:t>
            </a:r>
            <a:r>
              <a:rPr lang="en-IE" dirty="0" err="1">
                <a:solidFill>
                  <a:srgbClr val="255839"/>
                </a:solidFill>
              </a:rPr>
              <a:t>Anleitung</a:t>
            </a:r>
            <a:endParaRPr lang="hr-HR" dirty="0">
              <a:solidFill>
                <a:srgbClr val="255839"/>
              </a:solidFill>
            </a:endParaRPr>
          </a:p>
        </p:txBody>
      </p:sp>
      <p:sp>
        <p:nvSpPr>
          <p:cNvPr id="7" name="Content Placeholder 2">
            <a:extLst>
              <a:ext uri="{FF2B5EF4-FFF2-40B4-BE49-F238E27FC236}">
                <a16:creationId xmlns:a16="http://schemas.microsoft.com/office/drawing/2014/main" id="{9D3C0352-3035-3990-8EAC-1946E3EF25A6}"/>
              </a:ext>
            </a:extLst>
          </p:cNvPr>
          <p:cNvSpPr txBox="1">
            <a:spLocks/>
          </p:cNvSpPr>
          <p:nvPr/>
        </p:nvSpPr>
        <p:spPr>
          <a:xfrm>
            <a:off x="5857696" y="1449388"/>
            <a:ext cx="4016220" cy="2268372"/>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Schritt 2: </a:t>
            </a:r>
            <a:r>
              <a:rPr lang="de-DE" sz="1200" dirty="0"/>
              <a:t>Legen Sie Ihr Sitzungsziel fest </a:t>
            </a:r>
            <a:r>
              <a:rPr lang="en-US" sz="1200" dirty="0"/>
              <a:t>(5 Min)</a:t>
            </a:r>
          </a:p>
          <a:p>
            <a:pPr marL="0" indent="0">
              <a:buNone/>
            </a:pPr>
            <a:r>
              <a:rPr lang="en-US" sz="1200" dirty="0" err="1"/>
              <a:t>Fragen</a:t>
            </a:r>
            <a:r>
              <a:rPr lang="en-US" sz="1200" dirty="0"/>
              <a:t> Sie </a:t>
            </a:r>
            <a:r>
              <a:rPr lang="en-US" sz="1200" dirty="0" err="1"/>
              <a:t>sich</a:t>
            </a:r>
            <a:r>
              <a:rPr lang="en-US" sz="1200" dirty="0"/>
              <a:t>: </a:t>
            </a:r>
            <a:r>
              <a:rPr lang="de-DE" sz="1200" dirty="0"/>
              <a:t>Was sollten die Lernenden am Ende der Unterrichtseinheit können?</a:t>
            </a:r>
          </a:p>
          <a:p>
            <a:pPr marL="0" indent="0">
              <a:buNone/>
            </a:pPr>
            <a:r>
              <a:rPr lang="de-DE" sz="1200" dirty="0"/>
              <a:t>Vervollständigen Sie den folgenden Satz mit einigen Stichpunkten und tragen Sie diese in den Abschnitt „Lernziele“ des Arbeitsblatts „Vorlage für den Unterrichtsplan“ ein. </a:t>
            </a:r>
          </a:p>
          <a:p>
            <a:pPr marL="0" indent="0">
              <a:buNone/>
            </a:pPr>
            <a:r>
              <a:rPr lang="de-DE" sz="1200" dirty="0"/>
              <a:t>„Am Ende dieser Unterrichtseinheit werden die Lernenden in der Lage sein, …“</a:t>
            </a:r>
            <a:endParaRPr lang="en-US" sz="1200" dirty="0"/>
          </a:p>
          <a:p>
            <a:pPr marL="0" indent="0">
              <a:buNone/>
            </a:pPr>
            <a:endParaRPr lang="en-US" dirty="0"/>
          </a:p>
          <a:p>
            <a:endParaRPr lang="en-US" dirty="0"/>
          </a:p>
          <a:p>
            <a:endParaRPr lang="en-US" dirty="0"/>
          </a:p>
          <a:p>
            <a:endParaRPr lang="en-US" dirty="0"/>
          </a:p>
          <a:p>
            <a:endParaRPr lang="en-US" dirty="0"/>
          </a:p>
        </p:txBody>
      </p:sp>
      <p:sp>
        <p:nvSpPr>
          <p:cNvPr id="8" name="Content Placeholder 2">
            <a:extLst>
              <a:ext uri="{FF2B5EF4-FFF2-40B4-BE49-F238E27FC236}">
                <a16:creationId xmlns:a16="http://schemas.microsoft.com/office/drawing/2014/main" id="{37801BDD-91F9-9B41-75A5-465690D3C652}"/>
              </a:ext>
            </a:extLst>
          </p:cNvPr>
          <p:cNvSpPr txBox="1">
            <a:spLocks/>
          </p:cNvSpPr>
          <p:nvPr/>
        </p:nvSpPr>
        <p:spPr>
          <a:xfrm>
            <a:off x="352585" y="3429000"/>
            <a:ext cx="4016220" cy="1815180"/>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Schritt 3: </a:t>
            </a:r>
            <a:r>
              <a:rPr lang="en-US" sz="1200" dirty="0" err="1"/>
              <a:t>Planung</a:t>
            </a:r>
            <a:r>
              <a:rPr lang="en-US" sz="1200" dirty="0"/>
              <a:t> der </a:t>
            </a:r>
            <a:r>
              <a:rPr lang="en-US" sz="1200" dirty="0" err="1"/>
              <a:t>Eröffnung</a:t>
            </a:r>
            <a:r>
              <a:rPr lang="en-US" sz="1200" dirty="0"/>
              <a:t> und </a:t>
            </a:r>
            <a:r>
              <a:rPr lang="en-US" sz="1200" dirty="0" err="1"/>
              <a:t>Einführung</a:t>
            </a:r>
            <a:r>
              <a:rPr lang="en-US" sz="1200" dirty="0"/>
              <a:t> (5 Min)</a:t>
            </a:r>
          </a:p>
          <a:p>
            <a:pPr marL="0" indent="0">
              <a:buNone/>
            </a:pPr>
            <a:r>
              <a:rPr lang="de-DE" sz="1200" dirty="0"/>
              <a:t>Fragen Sie sich: Wie werden Sie die Lernenden begrüßen und ihnen die Plattform vorstellen? </a:t>
            </a:r>
          </a:p>
          <a:p>
            <a:pPr marL="0" indent="0">
              <a:buNone/>
            </a:pPr>
            <a:r>
              <a:rPr lang="de-DE" sz="1200" dirty="0"/>
              <a:t>Wie fördern Sie die Teilnahme und wecken das Interesse?</a:t>
            </a:r>
          </a:p>
          <a:p>
            <a:pPr marL="0" indent="0">
              <a:buNone/>
            </a:pPr>
            <a:r>
              <a:rPr lang="de-DE" sz="1200" dirty="0"/>
              <a:t>Füllen Sie den Abschnitt „Einführung &amp; Kennenlernrunde“ des Arbeitsblatts „Vorlage für den Unterrichtsplan“ aus.</a:t>
            </a:r>
            <a:endParaRPr lang="en-US" dirty="0"/>
          </a:p>
          <a:p>
            <a:endParaRPr lang="en-US" dirty="0"/>
          </a:p>
        </p:txBody>
      </p:sp>
      <p:sp>
        <p:nvSpPr>
          <p:cNvPr id="9" name="Content Placeholder 2">
            <a:extLst>
              <a:ext uri="{FF2B5EF4-FFF2-40B4-BE49-F238E27FC236}">
                <a16:creationId xmlns:a16="http://schemas.microsoft.com/office/drawing/2014/main" id="{73C8FB55-B085-8252-6451-7254E5B6909F}"/>
              </a:ext>
            </a:extLst>
          </p:cNvPr>
          <p:cNvSpPr txBox="1">
            <a:spLocks/>
          </p:cNvSpPr>
          <p:nvPr/>
        </p:nvSpPr>
        <p:spPr>
          <a:xfrm>
            <a:off x="5857696" y="3803904"/>
            <a:ext cx="5773472" cy="2987546"/>
          </a:xfrm>
          <a:prstGeom prst="rect">
            <a:avLst/>
          </a:prstGeom>
          <a:ln w="19050">
            <a:solidFill>
              <a:schemeClr val="tx1"/>
            </a:solidFill>
          </a:ln>
        </p:spPr>
        <p:txBody>
          <a:bodyPr vert="horz" lIns="0" tIns="0" rIns="0" bIns="0" rtlCol="0">
            <a:normAutofit fontScale="92500" lnSpcReduction="10000"/>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Schritt 4: </a:t>
            </a:r>
            <a:r>
              <a:rPr lang="en-US" dirty="0" err="1"/>
              <a:t>Planen</a:t>
            </a:r>
            <a:r>
              <a:rPr lang="en-US" dirty="0"/>
              <a:t> Sie die </a:t>
            </a:r>
            <a:r>
              <a:rPr lang="en-US" dirty="0" err="1"/>
              <a:t>Sitzungsaktivitäten</a:t>
            </a:r>
            <a:r>
              <a:rPr lang="en-US" dirty="0"/>
              <a:t> (20 Min)</a:t>
            </a:r>
          </a:p>
          <a:p>
            <a:pPr marL="0" indent="0">
              <a:buNone/>
            </a:pPr>
            <a:r>
              <a:rPr lang="de-DE" dirty="0"/>
              <a:t>Da die Unterrichtseinheit eine Stunde dauert, sollte die Zeit in drei 15-minütige Aktivitäten oder zwei 22-minütige Aktivitäten unterteilt werden</a:t>
            </a:r>
            <a:r>
              <a:rPr lang="en-US" dirty="0"/>
              <a:t>.</a:t>
            </a:r>
          </a:p>
          <a:p>
            <a:pPr lvl="1">
              <a:buFont typeface="Wingdings" panose="05000000000000000000" pitchFamily="2" charset="2"/>
              <a:buChar char="v"/>
            </a:pPr>
            <a:r>
              <a:rPr lang="en-US" sz="1200" dirty="0">
                <a:solidFill>
                  <a:schemeClr val="tx2"/>
                </a:solidFill>
                <a:latin typeface="+mj-lt"/>
              </a:rPr>
              <a:t>Aktivität 1: Demonstration der </a:t>
            </a:r>
            <a:r>
              <a:rPr lang="en-US" sz="1200" dirty="0" err="1">
                <a:solidFill>
                  <a:schemeClr val="tx2"/>
                </a:solidFill>
                <a:latin typeface="+mj-lt"/>
              </a:rPr>
              <a:t>Plattformnavigation</a:t>
            </a:r>
            <a:endParaRPr lang="en-US" sz="1200" dirty="0">
              <a:solidFill>
                <a:schemeClr val="tx2"/>
              </a:solidFill>
              <a:latin typeface="+mj-lt"/>
            </a:endParaRPr>
          </a:p>
          <a:p>
            <a:pPr marL="0" indent="0">
              <a:buNone/>
            </a:pPr>
            <a:r>
              <a:rPr lang="de-DE" dirty="0"/>
              <a:t>Fragen Sie sich: Welche Funktionen der Plattform werden Sie vorführen? Füllen Sie den Abschnitt „Aktivität 1“ des Arbeitsblatts „Vorlage für den Unterrichtsplan“ aus</a:t>
            </a:r>
            <a:r>
              <a:rPr lang="en-US" dirty="0"/>
              <a:t>. </a:t>
            </a:r>
          </a:p>
          <a:p>
            <a:pPr lvl="1">
              <a:buFont typeface="Wingdings" panose="05000000000000000000" pitchFamily="2" charset="2"/>
              <a:buChar char="v"/>
            </a:pPr>
            <a:r>
              <a:rPr lang="en-US" sz="1200" dirty="0" err="1">
                <a:solidFill>
                  <a:schemeClr val="tx2"/>
                </a:solidFill>
                <a:latin typeface="+mj-lt"/>
              </a:rPr>
              <a:t>Planen</a:t>
            </a:r>
            <a:r>
              <a:rPr lang="en-US" sz="1200" dirty="0">
                <a:solidFill>
                  <a:schemeClr val="tx2"/>
                </a:solidFill>
                <a:latin typeface="+mj-lt"/>
              </a:rPr>
              <a:t> Sie </a:t>
            </a:r>
            <a:r>
              <a:rPr lang="en-US" sz="1200" dirty="0" err="1">
                <a:solidFill>
                  <a:schemeClr val="tx2"/>
                </a:solidFill>
                <a:latin typeface="+mj-lt"/>
              </a:rPr>
              <a:t>andere</a:t>
            </a:r>
            <a:r>
              <a:rPr lang="en-US" sz="1200" dirty="0">
                <a:solidFill>
                  <a:schemeClr val="tx2"/>
                </a:solidFill>
                <a:latin typeface="+mj-lt"/>
              </a:rPr>
              <a:t> </a:t>
            </a:r>
            <a:r>
              <a:rPr lang="en-US" sz="1200" dirty="0" err="1">
                <a:solidFill>
                  <a:schemeClr val="tx2"/>
                </a:solidFill>
                <a:latin typeface="+mj-lt"/>
              </a:rPr>
              <a:t>Aktivitäten</a:t>
            </a:r>
            <a:endParaRPr lang="en-US" sz="1200" dirty="0">
              <a:solidFill>
                <a:schemeClr val="tx2"/>
              </a:solidFill>
              <a:latin typeface="+mj-lt"/>
            </a:endParaRPr>
          </a:p>
          <a:p>
            <a:pPr marL="0" indent="0">
              <a:buNone/>
            </a:pPr>
            <a:r>
              <a:rPr lang="de-DE" dirty="0"/>
              <a:t>Fragen Sie sich: Wie werden die Lernenden den Umgang mit der Plattform üben? Entwerfen Sie einige Aktivitäten, bei denen die Lernenden sich auf der Plattform zurechtfinden können (z. B. auf Ressourcen wie das Quiz und das Expertenvideo zugreifen, verschiedene Module öffnen usw.). Füllen Sie die Abschnitte „Aktivität 2 und 3“ des Arbeitsblatts „Vorlage für den Unterrichtsplan“ aus.</a:t>
            </a:r>
          </a:p>
          <a:p>
            <a:pPr marL="0" indent="0">
              <a:buNone/>
            </a:pPr>
            <a:r>
              <a:rPr lang="de-DE" dirty="0"/>
              <a:t>Füllen Sie während der gesamten Entwicklung der Aktivitäten die Spalte „Aktive Teilnahme fördern“ aus.</a:t>
            </a:r>
            <a:endParaRPr lang="en-US" dirty="0"/>
          </a:p>
          <a:p>
            <a:endParaRPr lang="en-US" dirty="0"/>
          </a:p>
          <a:p>
            <a:endParaRPr lang="en-US" dirty="0"/>
          </a:p>
        </p:txBody>
      </p:sp>
      <p:cxnSp>
        <p:nvCxnSpPr>
          <p:cNvPr id="11" name="Connector: Curved 10">
            <a:extLst>
              <a:ext uri="{FF2B5EF4-FFF2-40B4-BE49-F238E27FC236}">
                <a16:creationId xmlns:a16="http://schemas.microsoft.com/office/drawing/2014/main" id="{B5CCB899-EC39-06F0-F0CB-79E4CC65D3AC}"/>
              </a:ext>
            </a:extLst>
          </p:cNvPr>
          <p:cNvCxnSpPr>
            <a:cxnSpLocks/>
          </p:cNvCxnSpPr>
          <p:nvPr/>
        </p:nvCxnSpPr>
        <p:spPr>
          <a:xfrm flipV="1">
            <a:off x="4529890" y="1641893"/>
            <a:ext cx="1185110" cy="64450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3891B64E-4B3A-12AB-40F2-53A8C1F37EB7}"/>
              </a:ext>
            </a:extLst>
          </p:cNvPr>
          <p:cNvCxnSpPr>
            <a:cxnSpLocks/>
          </p:cNvCxnSpPr>
          <p:nvPr/>
        </p:nvCxnSpPr>
        <p:spPr>
          <a:xfrm rot="10800000" flipV="1">
            <a:off x="4472740" y="2939516"/>
            <a:ext cx="1253450" cy="1086257"/>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4F70D8C8-0B98-12CD-D285-C692CD55AE7F}"/>
              </a:ext>
            </a:extLst>
          </p:cNvPr>
          <p:cNvCxnSpPr>
            <a:cxnSpLocks/>
          </p:cNvCxnSpPr>
          <p:nvPr/>
        </p:nvCxnSpPr>
        <p:spPr>
          <a:xfrm flipV="1">
            <a:off x="4513064" y="4561367"/>
            <a:ext cx="1213126" cy="37279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132CA962-62D0-4F05-78B6-24BDD1EA8536}"/>
              </a:ext>
            </a:extLst>
          </p:cNvPr>
          <p:cNvSpPr txBox="1">
            <a:spLocks/>
          </p:cNvSpPr>
          <p:nvPr/>
        </p:nvSpPr>
        <p:spPr>
          <a:xfrm>
            <a:off x="352585" y="1641893"/>
            <a:ext cx="3930997" cy="1600837"/>
          </a:xfrm>
          <a:prstGeom prst="rect">
            <a:avLst/>
          </a:prstGeom>
          <a:ln w="19050">
            <a:solidFill>
              <a:schemeClr val="tx1"/>
            </a:solidFill>
          </a:ln>
        </p:spPr>
        <p:txBody>
          <a:bodyPr vert="horz" lIns="0" tIns="0" rIns="0" bIns="0" rtlCol="0">
            <a:normAutofit/>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Schritt 1: </a:t>
            </a:r>
            <a:r>
              <a:rPr lang="de-DE" dirty="0"/>
              <a:t>Machen Sie sich bereit für die Übung </a:t>
            </a:r>
            <a:r>
              <a:rPr lang="en-US" dirty="0"/>
              <a:t>(5 Min)</a:t>
            </a:r>
          </a:p>
          <a:p>
            <a:pPr algn="ctr">
              <a:buFont typeface="Wingdings" panose="05000000000000000000" pitchFamily="2" charset="2"/>
              <a:buChar char="v"/>
            </a:pPr>
            <a:r>
              <a:rPr lang="en-US" dirty="0"/>
              <a:t>Bilden Sie </a:t>
            </a:r>
            <a:r>
              <a:rPr lang="en-US" dirty="0" err="1"/>
              <a:t>Paare</a:t>
            </a:r>
            <a:endParaRPr lang="en-US" dirty="0"/>
          </a:p>
          <a:p>
            <a:pPr algn="ctr">
              <a:buFont typeface="Wingdings" panose="05000000000000000000" pitchFamily="2" charset="2"/>
              <a:buChar char="v"/>
            </a:pPr>
            <a:r>
              <a:rPr lang="en-US" dirty="0"/>
              <a:t>Sie </a:t>
            </a:r>
            <a:r>
              <a:rPr lang="en-US" dirty="0" err="1"/>
              <a:t>benötigen</a:t>
            </a:r>
            <a:r>
              <a:rPr lang="en-US" dirty="0"/>
              <a:t> </a:t>
            </a:r>
            <a:r>
              <a:rPr lang="en-US" dirty="0" err="1"/>
              <a:t>einen</a:t>
            </a:r>
            <a:r>
              <a:rPr lang="en-US" dirty="0"/>
              <a:t> Computer </a:t>
            </a:r>
            <a:r>
              <a:rPr lang="en-US" dirty="0" err="1"/>
              <a:t>oder</a:t>
            </a:r>
            <a:r>
              <a:rPr lang="en-US" dirty="0"/>
              <a:t> </a:t>
            </a:r>
            <a:r>
              <a:rPr lang="en-US" dirty="0" err="1"/>
              <a:t>ein</a:t>
            </a:r>
            <a:r>
              <a:rPr lang="en-US" dirty="0"/>
              <a:t> Tablet</a:t>
            </a:r>
          </a:p>
          <a:p>
            <a:pPr algn="ctr">
              <a:buFont typeface="Wingdings" panose="05000000000000000000" pitchFamily="2" charset="2"/>
              <a:buChar char="v"/>
            </a:pPr>
            <a:r>
              <a:rPr lang="en-US" dirty="0"/>
              <a:t>Gehen Sie auf die </a:t>
            </a:r>
            <a:r>
              <a:rPr lang="en-US" dirty="0" err="1"/>
              <a:t>Plattform</a:t>
            </a:r>
            <a:endParaRPr lang="en-US" dirty="0"/>
          </a:p>
        </p:txBody>
      </p:sp>
      <p:sp>
        <p:nvSpPr>
          <p:cNvPr id="10" name="Content Placeholder 2">
            <a:extLst>
              <a:ext uri="{FF2B5EF4-FFF2-40B4-BE49-F238E27FC236}">
                <a16:creationId xmlns:a16="http://schemas.microsoft.com/office/drawing/2014/main" id="{8FE17073-DF01-0D7D-7825-9ADE26E30971}"/>
              </a:ext>
            </a:extLst>
          </p:cNvPr>
          <p:cNvSpPr txBox="1">
            <a:spLocks/>
          </p:cNvSpPr>
          <p:nvPr/>
        </p:nvSpPr>
        <p:spPr>
          <a:xfrm>
            <a:off x="352585" y="5430450"/>
            <a:ext cx="4016220" cy="1248488"/>
          </a:xfrm>
          <a:prstGeom prst="rect">
            <a:avLst/>
          </a:prstGeom>
          <a:ln w="19050">
            <a:solidFill>
              <a:schemeClr val="tx1"/>
            </a:solidFill>
          </a:ln>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Schritt 5: </a:t>
            </a:r>
            <a:r>
              <a:rPr lang="en-US" sz="1200" dirty="0" err="1"/>
              <a:t>Teilen</a:t>
            </a:r>
            <a:r>
              <a:rPr lang="en-US" sz="1200" dirty="0"/>
              <a:t> und </a:t>
            </a:r>
            <a:r>
              <a:rPr lang="en-US" sz="1200" dirty="0" err="1"/>
              <a:t>Reflexion</a:t>
            </a:r>
            <a:r>
              <a:rPr lang="en-US" sz="1200" dirty="0"/>
              <a:t> (5 Min)</a:t>
            </a:r>
          </a:p>
          <a:p>
            <a:pPr marL="0" indent="0">
              <a:buNone/>
            </a:pPr>
            <a:r>
              <a:rPr lang="en-US" sz="1200" dirty="0" err="1"/>
              <a:t>Arbeiten</a:t>
            </a:r>
            <a:r>
              <a:rPr lang="en-US" sz="1200" dirty="0"/>
              <a:t> Sie in Paaren: </a:t>
            </a:r>
          </a:p>
          <a:p>
            <a:pPr lvl="1">
              <a:buFont typeface="Wingdings" panose="05000000000000000000" pitchFamily="2" charset="2"/>
              <a:buChar char="v"/>
            </a:pPr>
            <a:r>
              <a:rPr lang="de-DE" sz="1200" dirty="0">
                <a:solidFill>
                  <a:schemeClr val="tx2"/>
                </a:solidFill>
                <a:latin typeface="+mj-lt"/>
              </a:rPr>
              <a:t>Eine Moderationsstrategie</a:t>
            </a:r>
          </a:p>
          <a:p>
            <a:pPr lvl="1">
              <a:buFont typeface="Wingdings" panose="05000000000000000000" pitchFamily="2" charset="2"/>
              <a:buChar char="v"/>
            </a:pPr>
            <a:r>
              <a:rPr lang="de-DE" sz="1200" dirty="0">
                <a:solidFill>
                  <a:schemeClr val="tx2"/>
                </a:solidFill>
                <a:latin typeface="+mj-lt"/>
              </a:rPr>
              <a:t>Eine Idee zur Einbindung der Lernenden</a:t>
            </a:r>
          </a:p>
        </p:txBody>
      </p:sp>
      <p:cxnSp>
        <p:nvCxnSpPr>
          <p:cNvPr id="13" name="Connector: Curved 12">
            <a:extLst>
              <a:ext uri="{FF2B5EF4-FFF2-40B4-BE49-F238E27FC236}">
                <a16:creationId xmlns:a16="http://schemas.microsoft.com/office/drawing/2014/main" id="{10BF85A5-D1C5-90C7-041D-A13E1746BB87}"/>
              </a:ext>
            </a:extLst>
          </p:cNvPr>
          <p:cNvCxnSpPr>
            <a:cxnSpLocks/>
          </p:cNvCxnSpPr>
          <p:nvPr/>
        </p:nvCxnSpPr>
        <p:spPr>
          <a:xfrm rot="10800000" flipV="1">
            <a:off x="4529890" y="5805376"/>
            <a:ext cx="1196300" cy="47175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7146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de-DE" dirty="0">
                <a:solidFill>
                  <a:srgbClr val="255839"/>
                </a:solidFill>
              </a:rPr>
              <a:t>Trainer-</a:t>
            </a:r>
            <a:r>
              <a:rPr lang="hr-HR" dirty="0">
                <a:solidFill>
                  <a:srgbClr val="255839"/>
                </a:solidFill>
              </a:rPr>
              <a:t>Portfoli</a:t>
            </a:r>
            <a:r>
              <a:rPr lang="de-DE" dirty="0">
                <a:solidFill>
                  <a:srgbClr val="255839"/>
                </a:solidFill>
              </a:rPr>
              <a:t>o</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lstStyle/>
          <a:p>
            <a:pPr marL="0" indent="0">
              <a:buNone/>
            </a:pPr>
            <a:r>
              <a:rPr lang="de-DE" dirty="0"/>
              <a:t>Dieses Modul trägt zum Trainer-Portfolio bei durch</a:t>
            </a:r>
            <a:r>
              <a:rPr lang="en-US" dirty="0"/>
              <a:t>:</a:t>
            </a:r>
          </a:p>
          <a:p>
            <a:pPr marL="0" indent="0">
              <a:buNone/>
            </a:pPr>
            <a:endParaRPr lang="en-US" dirty="0"/>
          </a:p>
          <a:p>
            <a:pPr marL="0" indent="0">
              <a:buNone/>
            </a:pPr>
            <a:endParaRPr lang="en-US" dirty="0"/>
          </a:p>
          <a:p>
            <a:r>
              <a:rPr lang="de-DE" b="1" dirty="0"/>
              <a:t>Navigation im LMS/Lehrplan und Gliederung des Unterrichtsplans</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Reflexionsfragen</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lstStyle/>
          <a:p>
            <a:pPr marL="0" indent="0">
              <a:buNone/>
            </a:pPr>
            <a:r>
              <a:rPr lang="en-US" dirty="0" err="1"/>
              <a:t>Reflexionsfragen</a:t>
            </a:r>
            <a:r>
              <a:rPr lang="en-US" dirty="0"/>
              <a:t>:</a:t>
            </a:r>
          </a:p>
          <a:p>
            <a:r>
              <a:rPr lang="de-DE" dirty="0"/>
              <a:t>Was haben Sie durch diese Aktivität über die Moderation von Online- oder </a:t>
            </a:r>
            <a:r>
              <a:rPr lang="de-DE" dirty="0" err="1"/>
              <a:t>Blended</a:t>
            </a:r>
            <a:r>
              <a:rPr lang="de-DE" dirty="0"/>
              <a:t>-Learning-Kursen gelernt? </a:t>
            </a:r>
          </a:p>
          <a:p>
            <a:r>
              <a:rPr lang="de-DE" dirty="0"/>
              <a:t>Welche Strategien oder Ansätze wären am effektivsten, um die Lernenden bei der Bewältigung des ESE-Kurses zu unterstützen? </a:t>
            </a:r>
          </a:p>
          <a:p>
            <a:r>
              <a:rPr lang="de-DE" dirty="0"/>
              <a:t>Wie könnten Sie Ihren Moderationsansatz an die Bedürfnisse, digitalen Kompetenzen oder Lernpräferenzen Ihrer eigenen Lernenden anpassen? </a:t>
            </a:r>
          </a:p>
          <a:p>
            <a:r>
              <a:rPr lang="de-DE" dirty="0"/>
              <a:t>Welche Elemente Ihres Moderationsplans wären am wichtigsten, um das Engagement, das Selbstvertrauen und die Beteiligung der Lernenden zu fördern?</a:t>
            </a:r>
          </a:p>
        </p:txBody>
      </p:sp>
    </p:spTree>
    <p:extLst>
      <p:ext uri="{BB962C8B-B14F-4D97-AF65-F5344CB8AC3E}">
        <p14:creationId xmlns:p14="http://schemas.microsoft.com/office/powerpoint/2010/main" val="2504075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normAutofit fontScale="90000"/>
          </a:bodyPr>
          <a:lstStyle/>
          <a:p>
            <a:r>
              <a:rPr lang="de-DE" dirty="0">
                <a:solidFill>
                  <a:srgbClr val="255839"/>
                </a:solidFill>
              </a:rPr>
              <a:t>Aufgabe zum selbstgesteuerten Lernen: – Unterstützung von Lernenden in Online-Lernumgebungen</a:t>
            </a:r>
            <a:endParaRPr lang="hr-HR" dirty="0">
              <a:solidFill>
                <a:srgbClr val="255839"/>
              </a:solidFill>
            </a:endParaRP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
        <p:nvSpPr>
          <p:cNvPr id="9" name="Content Placeholder 2">
            <a:extLst>
              <a:ext uri="{FF2B5EF4-FFF2-40B4-BE49-F238E27FC236}">
                <a16:creationId xmlns:a16="http://schemas.microsoft.com/office/drawing/2014/main" id="{687F5429-FBDA-AA98-7620-83E0D977E4FD}"/>
              </a:ext>
            </a:extLst>
          </p:cNvPr>
          <p:cNvSpPr txBox="1">
            <a:spLocks/>
          </p:cNvSpPr>
          <p:nvPr/>
        </p:nvSpPr>
        <p:spPr>
          <a:xfrm>
            <a:off x="551770" y="2329891"/>
            <a:ext cx="5852547" cy="1508183"/>
          </a:xfrm>
          <a:prstGeom prst="rect">
            <a:avLst/>
          </a:prstGeom>
        </p:spPr>
        <p:txBody>
          <a:bodyPr vert="horz" lIns="0" tIns="0" rIns="0" bIns="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err="1"/>
              <a:t>Arbeitsformat</a:t>
            </a:r>
            <a:r>
              <a:rPr lang="en-US" dirty="0"/>
              <a:t>: </a:t>
            </a:r>
          </a:p>
          <a:p>
            <a:r>
              <a:rPr lang="en-US" dirty="0"/>
              <a:t>Dauer: 1 </a:t>
            </a:r>
            <a:r>
              <a:rPr lang="en-US" dirty="0" err="1"/>
              <a:t>Stunde</a:t>
            </a:r>
            <a:endParaRPr lang="en-US" dirty="0"/>
          </a:p>
          <a:p>
            <a:r>
              <a:rPr lang="de-DE" dirty="0"/>
              <a:t>Benötigte Materialien: ein leeres Blatt Papier und ein Stift + Zugang zu einem Tablet oder Computer + das Arbeitsblatt „Strategien zur Unterstützung der Lernenden“ und das Arbeitsblatt „Checkliste zur Unterstützung der Trainer“.</a:t>
            </a:r>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124577601"/>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B62A1-CA4B-834C-B044-D6CA935E42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B3575D2-4413-B454-E5A8-2D8F25D81419}"/>
              </a:ext>
            </a:extLst>
          </p:cNvPr>
          <p:cNvSpPr>
            <a:spLocks noGrp="1"/>
          </p:cNvSpPr>
          <p:nvPr>
            <p:ph type="title"/>
          </p:nvPr>
        </p:nvSpPr>
        <p:spPr>
          <a:xfrm>
            <a:off x="399369" y="788988"/>
            <a:ext cx="8596668" cy="660400"/>
          </a:xfrm>
        </p:spPr>
        <p:txBody>
          <a:bodyPr>
            <a:normAutofit fontScale="90000"/>
          </a:bodyPr>
          <a:lstStyle/>
          <a:p>
            <a:r>
              <a:rPr lang="en-US" dirty="0" err="1">
                <a:solidFill>
                  <a:srgbClr val="255839"/>
                </a:solidFill>
              </a:rPr>
              <a:t>Ergebnis</a:t>
            </a:r>
            <a:r>
              <a:rPr lang="en-US" dirty="0">
                <a:solidFill>
                  <a:srgbClr val="255839"/>
                </a:solidFill>
              </a:rPr>
              <a:t> der </a:t>
            </a:r>
            <a:r>
              <a:rPr lang="en-US" dirty="0" err="1">
                <a:solidFill>
                  <a:srgbClr val="255839"/>
                </a:solidFill>
              </a:rPr>
              <a:t>selbstgesteuerten</a:t>
            </a:r>
            <a:r>
              <a:rPr lang="en-US" dirty="0">
                <a:solidFill>
                  <a:srgbClr val="255839"/>
                </a:solidFill>
              </a:rPr>
              <a:t> </a:t>
            </a:r>
            <a:r>
              <a:rPr lang="en-US" dirty="0" err="1">
                <a:solidFill>
                  <a:srgbClr val="255839"/>
                </a:solidFill>
              </a:rPr>
              <a:t>Lernaufgabe</a:t>
            </a:r>
            <a:endParaRPr lang="el-GR" dirty="0">
              <a:solidFill>
                <a:srgbClr val="255839"/>
              </a:solidFill>
            </a:endParaRPr>
          </a:p>
        </p:txBody>
      </p:sp>
      <p:sp>
        <p:nvSpPr>
          <p:cNvPr id="7" name="Content Placeholder 6">
            <a:extLst>
              <a:ext uri="{FF2B5EF4-FFF2-40B4-BE49-F238E27FC236}">
                <a16:creationId xmlns:a16="http://schemas.microsoft.com/office/drawing/2014/main" id="{25939367-A808-863A-7FE2-B2809397FCF0}"/>
              </a:ext>
            </a:extLst>
          </p:cNvPr>
          <p:cNvSpPr>
            <a:spLocks noGrp="1"/>
          </p:cNvSpPr>
          <p:nvPr>
            <p:ph sz="quarter" idx="12"/>
          </p:nvPr>
        </p:nvSpPr>
        <p:spPr>
          <a:xfrm>
            <a:off x="399369" y="1449388"/>
            <a:ext cx="9313591" cy="5157229"/>
          </a:xfrm>
        </p:spPr>
        <p:txBody>
          <a:bodyPr>
            <a:normAutofit fontScale="92500" lnSpcReduction="20000"/>
          </a:bodyPr>
          <a:lstStyle/>
          <a:p>
            <a:pPr marL="0" indent="0">
              <a:buNone/>
            </a:pPr>
            <a:endParaRPr lang="en-US" dirty="0"/>
          </a:p>
          <a:p>
            <a:pPr marL="0" indent="0">
              <a:buNone/>
            </a:pPr>
            <a:endParaRPr lang="en-US" dirty="0"/>
          </a:p>
          <a:p>
            <a:pPr marL="0" indent="0">
              <a:buNone/>
            </a:pPr>
            <a:r>
              <a:rPr lang="de-DE" dirty="0"/>
              <a:t>Am Ende der Aktivität sollten die Teilnehmenden Folgendes erstellen</a:t>
            </a:r>
            <a:r>
              <a:rPr lang="en-US" dirty="0"/>
              <a:t>:</a:t>
            </a:r>
          </a:p>
          <a:p>
            <a:pPr marL="0" indent="0">
              <a:buNone/>
            </a:pPr>
            <a:endParaRPr lang="en-US" dirty="0"/>
          </a:p>
          <a:p>
            <a:pPr marL="0" indent="0" algn="ctr">
              <a:buNone/>
            </a:pPr>
            <a:r>
              <a:rPr lang="de-DE" b="1" dirty="0"/>
              <a:t>Eine „Vorlage zur Planung der </a:t>
            </a:r>
            <a:r>
              <a:rPr lang="de-DE" b="1" dirty="0" err="1"/>
              <a:t>Lernendenbetreuung</a:t>
            </a:r>
            <a:r>
              <a:rPr lang="de-DE" b="1" dirty="0"/>
              <a:t>“ –</a:t>
            </a:r>
          </a:p>
          <a:p>
            <a:pPr marL="0" indent="0" algn="ctr">
              <a:buNone/>
            </a:pPr>
            <a:r>
              <a:rPr lang="de-DE" b="1" dirty="0"/>
              <a:t> Eine praktische Planungshilfe, die Lehrenden dabei helfen soll, Herausforderungen für Lernende in Online-Lernumgebungen zu antizipieren und geeignete Unterstützungsstrategien und -</a:t>
            </a:r>
            <a:r>
              <a:rPr lang="de-DE" b="1" dirty="0" err="1"/>
              <a:t>maßnahmen</a:t>
            </a:r>
            <a:r>
              <a:rPr lang="de-DE" b="1" dirty="0"/>
              <a:t> zu ermitteln</a:t>
            </a:r>
            <a:r>
              <a:rPr lang="en-US" dirty="0"/>
              <a:t>.</a:t>
            </a:r>
          </a:p>
          <a:p>
            <a:pPr marL="0" indent="0" algn="ctr">
              <a:buNone/>
            </a:pPr>
            <a:endParaRPr lang="en-US" sz="1400" dirty="0">
              <a:solidFill>
                <a:schemeClr val="tx2"/>
              </a:solidFill>
              <a:latin typeface="+mj-lt"/>
            </a:endParaRPr>
          </a:p>
          <a:p>
            <a:pPr marL="0" indent="0" algn="ctr">
              <a:buNone/>
            </a:pPr>
            <a:endParaRPr lang="en-US" sz="1400" dirty="0">
              <a:solidFill>
                <a:schemeClr val="tx2"/>
              </a:solidFill>
              <a:latin typeface="+mj-lt"/>
            </a:endParaRPr>
          </a:p>
          <a:p>
            <a:pPr marL="57150" indent="0">
              <a:buNone/>
            </a:pPr>
            <a:r>
              <a:rPr lang="de-DE" sz="1400" dirty="0"/>
              <a:t>Am Ende dieser Übung werden Sie in der Lage sein,</a:t>
            </a:r>
            <a:r>
              <a:rPr lang="en-US" sz="1400" dirty="0">
                <a:solidFill>
                  <a:schemeClr val="tx2"/>
                </a:solidFill>
                <a:latin typeface="+mj-lt"/>
              </a:rPr>
              <a:t>: </a:t>
            </a:r>
          </a:p>
          <a:p>
            <a:pPr lvl="1">
              <a:buFont typeface="Courier New" panose="02070309020205020404" pitchFamily="49" charset="0"/>
              <a:buChar char="o"/>
            </a:pPr>
            <a:r>
              <a:rPr lang="de-DE" sz="1800" dirty="0">
                <a:solidFill>
                  <a:schemeClr val="tx2"/>
                </a:solidFill>
                <a:latin typeface="+mj-lt"/>
              </a:rPr>
              <a:t>Häufige Herausforderungen zu e</a:t>
            </a:r>
            <a:r>
              <a:rPr lang="de-DE" sz="1800" dirty="0">
                <a:solidFill>
                  <a:schemeClr val="tx2"/>
                </a:solidFill>
              </a:rPr>
              <a:t>rkennen und zu antizipieren</a:t>
            </a:r>
            <a:r>
              <a:rPr lang="de-DE" sz="1800" dirty="0">
                <a:solidFill>
                  <a:schemeClr val="tx2"/>
                </a:solidFill>
                <a:latin typeface="+mj-lt"/>
              </a:rPr>
              <a:t>, denen Lernende in Online- und selbstgesteuerten Lernumgebungen begegnen können,</a:t>
            </a:r>
          </a:p>
          <a:p>
            <a:pPr lvl="1">
              <a:buFont typeface="Courier New" panose="02070309020205020404" pitchFamily="49" charset="0"/>
              <a:buChar char="o"/>
            </a:pPr>
            <a:r>
              <a:rPr lang="de-DE" sz="1800" dirty="0">
                <a:solidFill>
                  <a:schemeClr val="tx2"/>
                </a:solidFill>
                <a:latin typeface="+mj-lt"/>
              </a:rPr>
              <a:t>Mögliche Ursachen und Hindernisse reflektieren, die die Beteiligung und das Engagement der Lernenden beeinträchtigen,</a:t>
            </a:r>
          </a:p>
          <a:p>
            <a:pPr lvl="1">
              <a:buFont typeface="Courier New" panose="02070309020205020404" pitchFamily="49" charset="0"/>
              <a:buChar char="o"/>
            </a:pPr>
            <a:r>
              <a:rPr lang="de-DE" sz="1800" dirty="0">
                <a:solidFill>
                  <a:schemeClr val="tx2"/>
                </a:solidFill>
                <a:latin typeface="+mj-lt"/>
              </a:rPr>
              <a:t>Praktische, </a:t>
            </a:r>
            <a:r>
              <a:rPr lang="de-DE" sz="1800" dirty="0" err="1">
                <a:solidFill>
                  <a:schemeClr val="tx2"/>
                </a:solidFill>
                <a:latin typeface="+mj-lt"/>
              </a:rPr>
              <a:t>lernerzentrierte</a:t>
            </a:r>
            <a:r>
              <a:rPr lang="de-DE" sz="1800" dirty="0">
                <a:solidFill>
                  <a:schemeClr val="tx2"/>
                </a:solidFill>
                <a:latin typeface="+mj-lt"/>
              </a:rPr>
              <a:t> Unterstützungsstrategien entwickeln, </a:t>
            </a:r>
          </a:p>
          <a:p>
            <a:pPr lvl="1">
              <a:buFont typeface="Courier New" panose="02070309020205020404" pitchFamily="49" charset="0"/>
              <a:buChar char="o"/>
            </a:pPr>
            <a:r>
              <a:rPr lang="de-DE" sz="1800" dirty="0">
                <a:solidFill>
                  <a:schemeClr val="tx2"/>
                </a:solidFill>
                <a:latin typeface="+mj-lt"/>
              </a:rPr>
              <a:t>Ressourcen und Maßnahmen ermitteln, die das Selbstvertrauen, die Beteiligung und das Engagement der Lernenden in E-Learning-Kontexten verbessern können.</a:t>
            </a:r>
          </a:p>
          <a:p>
            <a:endParaRPr lang="en-US" dirty="0"/>
          </a:p>
        </p:txBody>
      </p:sp>
    </p:spTree>
    <p:extLst>
      <p:ext uri="{BB962C8B-B14F-4D97-AF65-F5344CB8AC3E}">
        <p14:creationId xmlns:p14="http://schemas.microsoft.com/office/powerpoint/2010/main" val="3255641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B0ADF-4EC0-556D-6FB5-B4C1688F6C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A9DFB4-A912-6BD6-4F18-0EC4DF2D9CBC}"/>
              </a:ext>
            </a:extLst>
          </p:cNvPr>
          <p:cNvSpPr>
            <a:spLocks noGrp="1"/>
          </p:cNvSpPr>
          <p:nvPr>
            <p:ph sz="quarter" idx="12"/>
          </p:nvPr>
        </p:nvSpPr>
        <p:spPr>
          <a:xfrm>
            <a:off x="5601519" y="1595254"/>
            <a:ext cx="4248456" cy="1448735"/>
          </a:xfrm>
          <a:ln w="19050">
            <a:solidFill>
              <a:schemeClr val="tx1"/>
            </a:solidFill>
          </a:ln>
        </p:spPr>
        <p:txBody>
          <a:bodyPr>
            <a:normAutofit fontScale="92500" lnSpcReduction="20000"/>
          </a:bodyPr>
          <a:lstStyle/>
          <a:p>
            <a:r>
              <a:rPr lang="en-US" sz="1100" dirty="0"/>
              <a:t>Schritt 2: </a:t>
            </a:r>
            <a:r>
              <a:rPr lang="en-US" sz="1100" dirty="0" err="1"/>
              <a:t>Reflexion</a:t>
            </a:r>
            <a:r>
              <a:rPr lang="en-US" sz="1100" dirty="0"/>
              <a:t> des Videos (10 Min)</a:t>
            </a:r>
          </a:p>
          <a:p>
            <a:pPr algn="ctr">
              <a:buFont typeface="Wingdings" panose="05000000000000000000" pitchFamily="2" charset="2"/>
              <a:buChar char="v"/>
            </a:pPr>
            <a:r>
              <a:rPr lang="de-DE" sz="1100" dirty="0"/>
              <a:t>Welche Herausforderungen sind für Ihre Lernenden relevant? </a:t>
            </a:r>
          </a:p>
          <a:p>
            <a:pPr algn="ctr">
              <a:buFont typeface="Wingdings" panose="05000000000000000000" pitchFamily="2" charset="2"/>
              <a:buChar char="v"/>
            </a:pPr>
            <a:r>
              <a:rPr lang="de-DE" sz="1100" dirty="0"/>
              <a:t>Haben Ihre Lernenden diese Herausforderungen bereits erlebt? </a:t>
            </a:r>
          </a:p>
          <a:p>
            <a:pPr algn="ctr">
              <a:buFont typeface="Wingdings" panose="05000000000000000000" pitchFamily="2" charset="2"/>
              <a:buChar char="v"/>
            </a:pPr>
            <a:r>
              <a:rPr lang="de-DE" sz="1100" dirty="0"/>
              <a:t>Fallen Ihnen noch andere Herausforderungen ein?</a:t>
            </a:r>
            <a:endParaRPr lang="en-US" sz="1100" dirty="0"/>
          </a:p>
          <a:p>
            <a:pPr marL="0" indent="0">
              <a:buNone/>
            </a:pPr>
            <a:r>
              <a:rPr lang="de-DE" sz="1100" dirty="0"/>
              <a:t>Tragen Sie in Spalte 1 des Arbeitsblatts „Strategie zur </a:t>
            </a:r>
            <a:r>
              <a:rPr lang="de-DE" sz="1100" dirty="0" err="1"/>
              <a:t>Lernendenunterstützung</a:t>
            </a:r>
            <a:r>
              <a:rPr lang="de-DE" sz="1100" dirty="0"/>
              <a:t>“ fünf zentrale Herausforderungen ein, mit denen Ihre Lernenden konfrontiert sein könnten.</a:t>
            </a:r>
            <a:endParaRPr lang="en-US" dirty="0"/>
          </a:p>
        </p:txBody>
      </p:sp>
      <p:sp>
        <p:nvSpPr>
          <p:cNvPr id="4" name="Title 3">
            <a:extLst>
              <a:ext uri="{FF2B5EF4-FFF2-40B4-BE49-F238E27FC236}">
                <a16:creationId xmlns:a16="http://schemas.microsoft.com/office/drawing/2014/main" id="{C7A4C5AF-F282-17D4-9172-610ABD809181}"/>
              </a:ext>
            </a:extLst>
          </p:cNvPr>
          <p:cNvSpPr>
            <a:spLocks noGrp="1"/>
          </p:cNvSpPr>
          <p:nvPr>
            <p:ph type="title"/>
          </p:nvPr>
        </p:nvSpPr>
        <p:spPr>
          <a:xfrm>
            <a:off x="50056" y="741003"/>
            <a:ext cx="11130354" cy="810528"/>
          </a:xfrm>
        </p:spPr>
        <p:txBody>
          <a:bodyPr>
            <a:normAutofit fontScale="90000"/>
          </a:bodyPr>
          <a:lstStyle/>
          <a:p>
            <a:r>
              <a:rPr lang="en-IE" dirty="0" err="1">
                <a:solidFill>
                  <a:srgbClr val="255839"/>
                </a:solidFill>
              </a:rPr>
              <a:t>Selbstgesteuerte</a:t>
            </a:r>
            <a:r>
              <a:rPr lang="en-IE" dirty="0">
                <a:solidFill>
                  <a:srgbClr val="255839"/>
                </a:solidFill>
              </a:rPr>
              <a:t> </a:t>
            </a:r>
            <a:r>
              <a:rPr lang="en-IE" dirty="0" err="1">
                <a:solidFill>
                  <a:srgbClr val="255839"/>
                </a:solidFill>
              </a:rPr>
              <a:t>Lernaufgabe</a:t>
            </a:r>
            <a:r>
              <a:rPr lang="en-IE" dirty="0">
                <a:solidFill>
                  <a:srgbClr val="255839"/>
                </a:solidFill>
              </a:rPr>
              <a:t>: Schritt-für-Schritt-</a:t>
            </a:r>
            <a:r>
              <a:rPr lang="en-IE" dirty="0" err="1">
                <a:solidFill>
                  <a:srgbClr val="255839"/>
                </a:solidFill>
              </a:rPr>
              <a:t>Anleitung</a:t>
            </a:r>
            <a:endParaRPr lang="hr-HR" dirty="0">
              <a:solidFill>
                <a:srgbClr val="255839"/>
              </a:solidFill>
            </a:endParaRPr>
          </a:p>
        </p:txBody>
      </p:sp>
      <p:sp>
        <p:nvSpPr>
          <p:cNvPr id="8" name="Content Placeholder 2">
            <a:extLst>
              <a:ext uri="{FF2B5EF4-FFF2-40B4-BE49-F238E27FC236}">
                <a16:creationId xmlns:a16="http://schemas.microsoft.com/office/drawing/2014/main" id="{ED91112C-31DA-80D2-A4F1-7872E44485ED}"/>
              </a:ext>
            </a:extLst>
          </p:cNvPr>
          <p:cNvSpPr txBox="1">
            <a:spLocks/>
          </p:cNvSpPr>
          <p:nvPr/>
        </p:nvSpPr>
        <p:spPr>
          <a:xfrm>
            <a:off x="266236" y="3885978"/>
            <a:ext cx="4447550" cy="1072397"/>
          </a:xfrm>
          <a:prstGeom prst="rect">
            <a:avLst/>
          </a:prstGeom>
          <a:ln w="19050">
            <a:solidFill>
              <a:schemeClr val="tx1"/>
            </a:solidFill>
          </a:ln>
        </p:spPr>
        <p:txBody>
          <a:bodyPr vert="horz" lIns="0" tIns="0" rIns="0" bIns="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100" dirty="0"/>
              <a:t>Schritt 3: </a:t>
            </a:r>
            <a:r>
              <a:rPr lang="de-DE" sz="1100" dirty="0"/>
              <a:t>Ermitteln Sie die Herausforderungen und möglichen Ursachen</a:t>
            </a:r>
            <a:r>
              <a:rPr lang="en-US" sz="1100" dirty="0"/>
              <a:t> (5 Min) </a:t>
            </a:r>
          </a:p>
          <a:p>
            <a:pPr algn="ctr">
              <a:buFont typeface="Wingdings" panose="05000000000000000000" pitchFamily="2" charset="2"/>
              <a:buChar char="v"/>
            </a:pPr>
            <a:r>
              <a:rPr lang="de-DE" sz="1100" dirty="0"/>
              <a:t>Was könnte Ihrer Erfahrung nach die Ursache für diese Probleme sein?</a:t>
            </a:r>
            <a:endParaRPr lang="en-US" sz="1100" dirty="0"/>
          </a:p>
          <a:p>
            <a:pPr marL="0" indent="0">
              <a:buNone/>
            </a:pPr>
            <a:r>
              <a:rPr lang="de-DE" sz="1100" dirty="0"/>
              <a:t>Führen Sie in Spalte 2 des Arbeitsblatts „Strategie zur Unterstützung der Lernenden“ die möglichen Ursachen für die identifizierten Herausforderungen auf.</a:t>
            </a:r>
          </a:p>
        </p:txBody>
      </p:sp>
      <p:sp>
        <p:nvSpPr>
          <p:cNvPr id="9" name="Content Placeholder 2">
            <a:extLst>
              <a:ext uri="{FF2B5EF4-FFF2-40B4-BE49-F238E27FC236}">
                <a16:creationId xmlns:a16="http://schemas.microsoft.com/office/drawing/2014/main" id="{39A3CCBD-5DC6-72CF-4F12-061C091CF2B8}"/>
              </a:ext>
            </a:extLst>
          </p:cNvPr>
          <p:cNvSpPr txBox="1">
            <a:spLocks/>
          </p:cNvSpPr>
          <p:nvPr/>
        </p:nvSpPr>
        <p:spPr>
          <a:xfrm>
            <a:off x="409112" y="1595254"/>
            <a:ext cx="3930997" cy="1833746"/>
          </a:xfrm>
          <a:prstGeom prst="rect">
            <a:avLst/>
          </a:prstGeom>
          <a:ln w="19050">
            <a:solidFill>
              <a:schemeClr val="tx1"/>
            </a:solidFill>
          </a:ln>
        </p:spPr>
        <p:txBody>
          <a:bodyPr vert="horz" lIns="0" tIns="0" rIns="0" bIns="0" rtlCol="0">
            <a:normAutofit lnSpcReduction="10000"/>
          </a:bodyPr>
          <a:lstStyle>
            <a:defPPr>
              <a:defRPr lang="el-GR"/>
            </a:defPPr>
            <a:lvl1pPr marL="342900" indent="-342900" defTabSz="457200">
              <a:spcBef>
                <a:spcPts val="1000"/>
              </a:spcBef>
              <a:spcAft>
                <a:spcPts val="0"/>
              </a:spcAft>
              <a:buClr>
                <a:schemeClr val="accent1"/>
              </a:buClr>
              <a:buSzPct val="80000"/>
              <a:buFont typeface="Wingdings 3" charset="2"/>
              <a:buChar char=""/>
              <a:defRPr sz="1200">
                <a:solidFill>
                  <a:schemeClr val="tx2"/>
                </a:solidFill>
                <a:latin typeface="+mj-lt"/>
              </a:defRPr>
            </a:lvl1pPr>
            <a:lvl2pPr marL="742950" indent="-28575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2pPr>
            <a:lvl3pPr marL="11430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3pPr>
            <a:lvl4pPr marL="16002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4pPr>
            <a:lvl5pPr marL="2057400" indent="-228600" defTabSz="457200">
              <a:spcBef>
                <a:spcPts val="1000"/>
              </a:spcBef>
              <a:spcAft>
                <a:spcPts val="0"/>
              </a:spcAft>
              <a:buClr>
                <a:schemeClr val="accent1"/>
              </a:buClr>
              <a:buSzPct val="80000"/>
              <a:buFont typeface="Wingdings 3" charset="2"/>
              <a:buChar char=""/>
              <a:defRPr sz="2200">
                <a:solidFill>
                  <a:schemeClr val="tx1">
                    <a:lumMod val="75000"/>
                    <a:lumOff val="25000"/>
                  </a:schemeClr>
                </a:solidFill>
              </a:defRPr>
            </a:lvl5pPr>
            <a:lvl6pPr marL="25146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defTabSz="4572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Schritt 1: Video </a:t>
            </a:r>
            <a:r>
              <a:rPr lang="en-US" dirty="0" err="1"/>
              <a:t>schauen</a:t>
            </a:r>
            <a:r>
              <a:rPr lang="en-US" dirty="0"/>
              <a:t> (5 Min) </a:t>
            </a:r>
            <a:r>
              <a:rPr lang="en-US" dirty="0">
                <a:hlinkClick r:id="rId4"/>
              </a:rPr>
              <a:t>https://www.youtube.com/watch?v=06LoQ2Zg8Y8</a:t>
            </a:r>
            <a:endParaRPr lang="en-US" dirty="0"/>
          </a:p>
          <a:p>
            <a:pPr marL="0" indent="0">
              <a:buNone/>
            </a:pPr>
            <a:r>
              <a:rPr lang="en-US" dirty="0" err="1"/>
              <a:t>Identifizieren</a:t>
            </a:r>
            <a:r>
              <a:rPr lang="en-US" dirty="0"/>
              <a:t> Sie: </a:t>
            </a:r>
          </a:p>
          <a:p>
            <a:pPr algn="ctr">
              <a:buFont typeface="Wingdings" panose="05000000000000000000" pitchFamily="2" charset="2"/>
              <a:buChar char="v"/>
            </a:pPr>
            <a:r>
              <a:rPr lang="de-DE" dirty="0"/>
              <a:t>Emotionale Herausforderungen</a:t>
            </a:r>
          </a:p>
          <a:p>
            <a:pPr algn="ctr">
              <a:buFont typeface="Wingdings" panose="05000000000000000000" pitchFamily="2" charset="2"/>
              <a:buChar char="v"/>
            </a:pPr>
            <a:r>
              <a:rPr lang="de-DE" dirty="0"/>
              <a:t>Technische Herausforderungen</a:t>
            </a:r>
          </a:p>
          <a:p>
            <a:pPr algn="ctr">
              <a:buFont typeface="Wingdings" panose="05000000000000000000" pitchFamily="2" charset="2"/>
              <a:buChar char="v"/>
            </a:pPr>
            <a:r>
              <a:rPr lang="de-DE" dirty="0"/>
              <a:t>Motivationsbezogene Herausforderungen</a:t>
            </a:r>
          </a:p>
          <a:p>
            <a:pPr algn="ctr">
              <a:buFont typeface="Wingdings" panose="05000000000000000000" pitchFamily="2" charset="2"/>
              <a:buChar char="v"/>
            </a:pPr>
            <a:r>
              <a:rPr lang="de-DE" dirty="0"/>
              <a:t>Kommunikationsbezogene Herausforderungen</a:t>
            </a:r>
            <a:endParaRPr lang="en-US" dirty="0"/>
          </a:p>
        </p:txBody>
      </p:sp>
      <p:cxnSp>
        <p:nvCxnSpPr>
          <p:cNvPr id="11" name="Connector: Curved 10">
            <a:extLst>
              <a:ext uri="{FF2B5EF4-FFF2-40B4-BE49-F238E27FC236}">
                <a16:creationId xmlns:a16="http://schemas.microsoft.com/office/drawing/2014/main" id="{980D6CA4-2B79-8117-3591-DF539EA12C90}"/>
              </a:ext>
            </a:extLst>
          </p:cNvPr>
          <p:cNvCxnSpPr>
            <a:cxnSpLocks/>
          </p:cNvCxnSpPr>
          <p:nvPr/>
        </p:nvCxnSpPr>
        <p:spPr>
          <a:xfrm flipV="1">
            <a:off x="4445713" y="2105526"/>
            <a:ext cx="1017120" cy="41592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25E1FD83-73AE-A8B8-4CE6-2B2B857112EF}"/>
              </a:ext>
            </a:extLst>
          </p:cNvPr>
          <p:cNvCxnSpPr>
            <a:cxnSpLocks/>
          </p:cNvCxnSpPr>
          <p:nvPr/>
        </p:nvCxnSpPr>
        <p:spPr>
          <a:xfrm flipV="1">
            <a:off x="4954273" y="4272101"/>
            <a:ext cx="771099" cy="18793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0C9BDBE0-D688-7682-F128-024EAA9DEE99}"/>
              </a:ext>
            </a:extLst>
          </p:cNvPr>
          <p:cNvSpPr txBox="1">
            <a:spLocks/>
          </p:cNvSpPr>
          <p:nvPr/>
        </p:nvSpPr>
        <p:spPr>
          <a:xfrm>
            <a:off x="5763219" y="3390545"/>
            <a:ext cx="3938770" cy="1708652"/>
          </a:xfrm>
          <a:prstGeom prst="rect">
            <a:avLst/>
          </a:prstGeom>
          <a:ln w="19050">
            <a:solidFill>
              <a:schemeClr val="tx1"/>
            </a:solidFill>
          </a:ln>
        </p:spPr>
        <p:txBody>
          <a:bodyPr vert="horz" lIns="0" tIns="0" rIns="0" bIns="0" rtlCol="0">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Schritt 4: </a:t>
            </a:r>
            <a:r>
              <a:rPr lang="en-US" sz="1200" dirty="0" err="1"/>
              <a:t>Reaktion</a:t>
            </a:r>
            <a:r>
              <a:rPr lang="en-US" sz="1200" dirty="0"/>
              <a:t> des Trainers </a:t>
            </a:r>
            <a:r>
              <a:rPr lang="en-US" sz="1200" dirty="0" err="1"/>
              <a:t>identifizieren</a:t>
            </a:r>
            <a:r>
              <a:rPr lang="en-US" sz="1200" dirty="0"/>
              <a:t> (10 Min)</a:t>
            </a:r>
          </a:p>
          <a:p>
            <a:pPr marL="0" indent="0">
              <a:buNone/>
            </a:pPr>
            <a:r>
              <a:rPr lang="de-DE" sz="1200" dirty="0"/>
              <a:t>Fragen Sie sich bei jeder identifizierten Herausforderung</a:t>
            </a:r>
            <a:r>
              <a:rPr lang="en-US" sz="1200" dirty="0"/>
              <a:t>: </a:t>
            </a:r>
          </a:p>
          <a:p>
            <a:pPr algn="ctr">
              <a:buFont typeface="Wingdings" panose="05000000000000000000" pitchFamily="2" charset="2"/>
              <a:buChar char="v"/>
            </a:pPr>
            <a:r>
              <a:rPr lang="de-DE" sz="1200" dirty="0"/>
              <a:t>Welche Unterstützung könnte den Lernenden helfen, diese Herausforderungen zu bewältigen?</a:t>
            </a:r>
          </a:p>
          <a:p>
            <a:pPr algn="ctr">
              <a:buFont typeface="Wingdings" panose="05000000000000000000" pitchFamily="2" charset="2"/>
              <a:buChar char="v"/>
            </a:pPr>
            <a:r>
              <a:rPr lang="de-DE" sz="1200" dirty="0"/>
              <a:t>Denken Sie dabei an materielle Unterstützung (eigener Raum) und pädagogische Unterstützung (regelmäßige Rücksprache).</a:t>
            </a:r>
            <a:endParaRPr lang="en-US" sz="1200" dirty="0"/>
          </a:p>
          <a:p>
            <a:pPr marL="0" indent="0">
              <a:buNone/>
            </a:pPr>
            <a:r>
              <a:rPr lang="de-DE" sz="1200" dirty="0">
                <a:sym typeface="Wingdings" panose="05000000000000000000" pitchFamily="2" charset="2"/>
              </a:rPr>
              <a:t>Beschreiben Sie in Spalte 3 des Arbeitsblatts „Strategie zur Unterstützung der Lernenden“ konkret, welche praktische Unterstützung die Lernenden von Ihnen erhalten könnten. Konzentrieren Sie sich dabei auf konkrete Maßnahmen und proaktive Unterstützung.</a:t>
            </a:r>
            <a:endParaRPr lang="en-US" sz="1200" dirty="0"/>
          </a:p>
        </p:txBody>
      </p:sp>
      <p:sp>
        <p:nvSpPr>
          <p:cNvPr id="10" name="Content Placeholder 2">
            <a:extLst>
              <a:ext uri="{FF2B5EF4-FFF2-40B4-BE49-F238E27FC236}">
                <a16:creationId xmlns:a16="http://schemas.microsoft.com/office/drawing/2014/main" id="{67F42B1B-6F55-6EAC-10FF-10B820D8E17C}"/>
              </a:ext>
            </a:extLst>
          </p:cNvPr>
          <p:cNvSpPr txBox="1">
            <a:spLocks/>
          </p:cNvSpPr>
          <p:nvPr/>
        </p:nvSpPr>
        <p:spPr>
          <a:xfrm>
            <a:off x="6270172" y="5537073"/>
            <a:ext cx="3666929" cy="994356"/>
          </a:xfrm>
          <a:prstGeom prst="rect">
            <a:avLst/>
          </a:prstGeom>
          <a:ln w="19050">
            <a:solidFill>
              <a:schemeClr val="tx1"/>
            </a:solidFill>
          </a:ln>
        </p:spPr>
        <p:txBody>
          <a:bodyPr vert="horz" lIns="0" tIns="0" rIns="0" bIns="0" rtlCol="0">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200" dirty="0"/>
              <a:t>Schritt 5: </a:t>
            </a:r>
            <a:r>
              <a:rPr lang="de-DE" sz="1200" dirty="0"/>
              <a:t>Checkliste zur Unterstützung von Trainern </a:t>
            </a:r>
            <a:r>
              <a:rPr lang="en-US" sz="1200" dirty="0"/>
              <a:t>(10 Min)</a:t>
            </a:r>
          </a:p>
          <a:p>
            <a:pPr marL="0" indent="0">
              <a:buNone/>
            </a:pPr>
            <a:r>
              <a:rPr lang="de-DE" sz="1100" dirty="0"/>
              <a:t>Skizzieren Sie anhand dieser „Checkliste zur Unterstützung von Lehrkräften“ etwa fünf praktische Maßnahmen oder Strategien, die Sie umsetzen könnten, um Lernende zu unterstützen, die während E-Learning-Sitzungen möglicherweise Schwierigkeiten haben. Bewahren Sie diese Checkliste als Gedächtnisstütze auf, bevor Sie Online-Inhalte vermitteln.</a:t>
            </a:r>
            <a:endParaRPr lang="en-IE" sz="1100" dirty="0"/>
          </a:p>
        </p:txBody>
      </p:sp>
      <p:cxnSp>
        <p:nvCxnSpPr>
          <p:cNvPr id="13" name="Connector: Curved 12">
            <a:extLst>
              <a:ext uri="{FF2B5EF4-FFF2-40B4-BE49-F238E27FC236}">
                <a16:creationId xmlns:a16="http://schemas.microsoft.com/office/drawing/2014/main" id="{4CDCCD61-ABA8-45E6-43C0-5D5D1C8B008F}"/>
              </a:ext>
            </a:extLst>
          </p:cNvPr>
          <p:cNvCxnSpPr>
            <a:cxnSpLocks/>
          </p:cNvCxnSpPr>
          <p:nvPr/>
        </p:nvCxnSpPr>
        <p:spPr>
          <a:xfrm>
            <a:off x="7425798" y="5116217"/>
            <a:ext cx="613611" cy="32953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id="{AA2B7FE6-3573-9BD1-D735-1A37FE3AE2CF}"/>
              </a:ext>
            </a:extLst>
          </p:cNvPr>
          <p:cNvCxnSpPr>
            <a:cxnSpLocks/>
          </p:cNvCxnSpPr>
          <p:nvPr/>
        </p:nvCxnSpPr>
        <p:spPr>
          <a:xfrm rot="5400000">
            <a:off x="4570475" y="2760315"/>
            <a:ext cx="1072396" cy="101712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1127022"/>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de-DE" dirty="0" err="1">
                <a:solidFill>
                  <a:srgbClr val="255839"/>
                </a:solidFill>
              </a:rPr>
              <a:t>Zusamenfassung</a:t>
            </a:r>
            <a:r>
              <a:rPr lang="de-DE" dirty="0">
                <a:solidFill>
                  <a:srgbClr val="255839"/>
                </a:solidFill>
              </a:rPr>
              <a:t> und nächste Schritte</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1716833"/>
            <a:ext cx="5978970" cy="5075853"/>
          </a:xfrm>
        </p:spPr>
        <p:txBody>
          <a:bodyPr>
            <a:normAutofit fontScale="92500"/>
          </a:bodyPr>
          <a:lstStyle/>
          <a:p>
            <a:pPr marL="0" indent="0">
              <a:buNone/>
            </a:pPr>
            <a:r>
              <a:rPr lang="de-DE" dirty="0"/>
              <a:t>In diesem Modul haben wir folgende Themen behandelt:</a:t>
            </a:r>
            <a:endParaRPr lang="en-US" dirty="0"/>
          </a:p>
          <a:p>
            <a:r>
              <a:rPr lang="de-DE" dirty="0"/>
              <a:t>1) Die Entwicklung, Struktur und der pädagogische Ansatz des Kurses „European </a:t>
            </a:r>
            <a:r>
              <a:rPr lang="de-DE" dirty="0" err="1"/>
              <a:t>Sustainability</a:t>
            </a:r>
            <a:r>
              <a:rPr lang="de-DE" dirty="0"/>
              <a:t> Expert (ESE)“… </a:t>
            </a:r>
            <a:br>
              <a:rPr lang="de-DE" dirty="0"/>
            </a:br>
            <a:r>
              <a:rPr lang="de-DE" dirty="0"/>
              <a:t>2) Die Navigation und Nutzung der SUSTAIN-EU-E-Learning-Plattform und ihrer digitalen Tools… </a:t>
            </a:r>
            <a:br>
              <a:rPr lang="de-DE" dirty="0"/>
            </a:br>
            <a:r>
              <a:rPr lang="de-DE" dirty="0"/>
              <a:t>3) Praktische Strategien zur Unterstützung der Lernenden in Online- und selbstgesteuerten Lernumgebungen… </a:t>
            </a:r>
            <a:br>
              <a:rPr lang="de-DE" dirty="0"/>
            </a:br>
            <a:r>
              <a:rPr lang="de-DE" dirty="0"/>
              <a:t>4) Ansätze zur Planung und Moderation </a:t>
            </a:r>
            <a:r>
              <a:rPr lang="de-DE" dirty="0" err="1"/>
              <a:t>lernerzentrierter</a:t>
            </a:r>
            <a:r>
              <a:rPr lang="de-DE" dirty="0"/>
              <a:t> Online-Lernaktivitäten</a:t>
            </a:r>
          </a:p>
          <a:p>
            <a:pPr marL="0" indent="0">
              <a:buNone/>
            </a:pPr>
            <a:r>
              <a:rPr lang="en-US" dirty="0" err="1"/>
              <a:t>Nächste</a:t>
            </a:r>
            <a:r>
              <a:rPr lang="en-US" dirty="0"/>
              <a:t> </a:t>
            </a:r>
            <a:r>
              <a:rPr lang="en-US" dirty="0" err="1"/>
              <a:t>Schritte</a:t>
            </a:r>
            <a:r>
              <a:rPr lang="en-US" dirty="0"/>
              <a:t>:</a:t>
            </a:r>
          </a:p>
          <a:p>
            <a:r>
              <a:rPr lang="de-DE" dirty="0"/>
              <a:t>Erledigen Sie die SDL-Aufgabe </a:t>
            </a:r>
          </a:p>
          <a:p>
            <a:r>
              <a:rPr lang="de-DE" dirty="0"/>
              <a:t>Fügen Sie den Unterrichtsplan dem Trainer-Portfolio hinzu Überlegen Sie, wie Sie diese Moderations- und Lernunterstützungsstrategien in Ihrer eigenen Unterrichtspraxis anwenden können</a:t>
            </a:r>
          </a:p>
          <a:p>
            <a:r>
              <a:rPr lang="de-DE" dirty="0"/>
              <a:t>Bereiten Sie sich auf das nächste Modul des CPD-Programms vor</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1877D-FBFD-3DE9-F464-9DFB79A585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1873C7C-B5B4-FC57-6F4E-F0A087367234}"/>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Referenzen</a:t>
            </a:r>
            <a:endParaRPr lang="el-GR" dirty="0">
              <a:solidFill>
                <a:srgbClr val="255839"/>
              </a:solidFill>
            </a:endParaRPr>
          </a:p>
        </p:txBody>
      </p:sp>
      <p:sp>
        <p:nvSpPr>
          <p:cNvPr id="7" name="Content Placeholder 6">
            <a:extLst>
              <a:ext uri="{FF2B5EF4-FFF2-40B4-BE49-F238E27FC236}">
                <a16:creationId xmlns:a16="http://schemas.microsoft.com/office/drawing/2014/main" id="{63BAA2A6-1EA2-5151-4B12-8D4993811135}"/>
              </a:ext>
            </a:extLst>
          </p:cNvPr>
          <p:cNvSpPr>
            <a:spLocks noGrp="1"/>
          </p:cNvSpPr>
          <p:nvPr>
            <p:ph sz="quarter" idx="12"/>
          </p:nvPr>
        </p:nvSpPr>
        <p:spPr>
          <a:xfrm>
            <a:off x="399369" y="1449388"/>
            <a:ext cx="9313591" cy="5157229"/>
          </a:xfrm>
        </p:spPr>
        <p:txBody>
          <a:bodyPr/>
          <a:lstStyle/>
          <a:p>
            <a:r>
              <a:rPr lang="en-US" dirty="0"/>
              <a:t>World Economic Forum. (2023). </a:t>
            </a:r>
            <a:r>
              <a:rPr lang="en-US" i="1" dirty="0"/>
              <a:t>The Future of Jobs Report 2023</a:t>
            </a:r>
            <a:r>
              <a:rPr lang="en-US" dirty="0"/>
              <a:t>. </a:t>
            </a:r>
            <a:r>
              <a:rPr lang="en-US" dirty="0">
                <a:hlinkClick r:id="rId2"/>
              </a:rPr>
              <a:t>https://www.weforum.org/publications/the-future-of-jobs-report-2023/</a:t>
            </a:r>
            <a:endParaRPr lang="en-US" dirty="0"/>
          </a:p>
          <a:p>
            <a:r>
              <a:rPr lang="en-US" dirty="0"/>
              <a:t>LinkedIn. (2022). </a:t>
            </a:r>
            <a:r>
              <a:rPr lang="en-US" i="1" dirty="0"/>
              <a:t>Global green skills report 2022</a:t>
            </a:r>
            <a:r>
              <a:rPr lang="en-US" dirty="0"/>
              <a:t>. LinkedIn Economic Graph. </a:t>
            </a:r>
            <a:r>
              <a:rPr lang="en-US" dirty="0">
                <a:hlinkClick r:id="rId3"/>
              </a:rPr>
              <a:t>https://news.linkedin.com/2022/february/our-2022-global-green-skills-report</a:t>
            </a:r>
            <a:endParaRPr lang="en-US" dirty="0"/>
          </a:p>
          <a:p>
            <a:r>
              <a:rPr lang="en-US" dirty="0" err="1"/>
              <a:t>Cedefop</a:t>
            </a:r>
            <a:r>
              <a:rPr lang="en-US" dirty="0"/>
              <a:t>. (2021). </a:t>
            </a:r>
            <a:r>
              <a:rPr lang="en-US" i="1" dirty="0"/>
              <a:t>The green employment and skills transformation: Insights from a European Green Deal skills forecast scenario</a:t>
            </a:r>
            <a:r>
              <a:rPr lang="en-US" dirty="0"/>
              <a:t>. Publications Office of the European Union. </a:t>
            </a:r>
            <a:r>
              <a:rPr lang="en-US" dirty="0">
                <a:hlinkClick r:id="rId4"/>
              </a:rPr>
              <a:t>https://doi.org/10.2801/112540</a:t>
            </a:r>
            <a:endParaRPr lang="en-US" dirty="0"/>
          </a:p>
          <a:p>
            <a:endParaRPr lang="en-US" dirty="0"/>
          </a:p>
        </p:txBody>
      </p:sp>
    </p:spTree>
    <p:extLst>
      <p:ext uri="{BB962C8B-B14F-4D97-AF65-F5344CB8AC3E}">
        <p14:creationId xmlns:p14="http://schemas.microsoft.com/office/powerpoint/2010/main" val="1951287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C12F7BBD19C4F74885900C14105EFAAA" ma:contentTypeVersion="13" ma:contentTypeDescription="Ein neues Dokument erstellen." ma:contentTypeScope="" ma:versionID="b0252836f1d0738b871b82fa3f6b3db9">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bab9b02854b3d0035dafc6841c36a9b"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2.xml><?xml version="1.0" encoding="utf-8"?>
<ds:datastoreItem xmlns:ds="http://schemas.openxmlformats.org/officeDocument/2006/customXml" ds:itemID="{8B101248-8741-4A11-92B8-BBFA15082C99}"/>
</file>

<file path=customXml/itemProps3.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docProps/app.xml><?xml version="1.0" encoding="utf-8"?>
<Properties xmlns="http://schemas.openxmlformats.org/officeDocument/2006/extended-properties" xmlns:vt="http://schemas.openxmlformats.org/officeDocument/2006/docPropsVTypes">
  <Template/>
  <TotalTime>0</TotalTime>
  <Words>5112</Words>
  <Application>Microsoft Office PowerPoint</Application>
  <PresentationFormat>Breitbild</PresentationFormat>
  <Paragraphs>477</Paragraphs>
  <Slides>37</Slides>
  <Notes>29</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37</vt:i4>
      </vt:variant>
    </vt:vector>
  </HeadingPairs>
  <TitlesOfParts>
    <vt:vector size="46" baseType="lpstr">
      <vt:lpstr>Arial</vt:lpstr>
      <vt:lpstr>Calibri</vt:lpstr>
      <vt:lpstr>Courier New</vt:lpstr>
      <vt:lpstr>Open Sans</vt:lpstr>
      <vt:lpstr>Trebuchet MS</vt:lpstr>
      <vt:lpstr>Wingdings</vt:lpstr>
      <vt:lpstr>Wingdings 3</vt:lpstr>
      <vt:lpstr>CARDET Course template</vt:lpstr>
      <vt:lpstr>Facet</vt:lpstr>
      <vt:lpstr>PowerPoint-Präsentation</vt:lpstr>
      <vt:lpstr>Ablaufplan der Sitzung</vt:lpstr>
      <vt:lpstr>Modulübersicht</vt:lpstr>
      <vt:lpstr>Lernergebnisse</vt:lpstr>
      <vt:lpstr>Einleitende Reflexion / Aufwärmübung</vt:lpstr>
      <vt:lpstr>Thema 1: Entwicklung und Hintergrund des Kurses „ Europäischer Nachhaltigkeitsexperte“ (ESE)</vt:lpstr>
      <vt:lpstr>PowerPoint-Präsentation</vt:lpstr>
      <vt:lpstr>PowerPoint-Präsentation</vt:lpstr>
      <vt:lpstr>PowerPoint-Präsentation</vt:lpstr>
      <vt:lpstr>PowerPoint-Präsentation</vt:lpstr>
      <vt:lpstr>Thema 2: Aufbau und Struktur des ESE-Kurses (European Sustainability Expert – Europäische*r Nachhaltigkeitsexpert*in)</vt:lpstr>
      <vt:lpstr>PowerPoint-Präsentation</vt:lpstr>
      <vt:lpstr>Modul 1: Einführung in die unternehmerische Nachhaltigkeit</vt:lpstr>
      <vt:lpstr>Modul 2: Nachhaltigkeitswissenschaft</vt:lpstr>
      <vt:lpstr>Modul 3: Denkweisen</vt:lpstr>
      <vt:lpstr>Modul 4: Datenerfassung und -verwaltung </vt:lpstr>
      <vt:lpstr>Modul 5: Entwicklung und Umsetzung eines Nachhaltigkeitsplans</vt:lpstr>
      <vt:lpstr>Modul 6: Nachhaltige Finanzen und Betriebsabläufe</vt:lpstr>
      <vt:lpstr>Modul 7: CO₂-Bilanzierung und -Berichterstattung </vt:lpstr>
      <vt:lpstr>Modul 8: Veränderungsmanagement und Transdisziplinarität</vt:lpstr>
      <vt:lpstr>Modul 9: Umweltgesetzgebung sowie ESG-Berichterstattung und -Prüfung</vt:lpstr>
      <vt:lpstr>Diskussion</vt:lpstr>
      <vt:lpstr>Praktische Übung:  Die 10 häufigsten Fragen der Lernenden und die Antworten der Trainer</vt:lpstr>
      <vt:lpstr>Ergebnis der praktischen Übung</vt:lpstr>
      <vt:lpstr>Praktische Übung: Schritt-für-Schritt-Anleitung</vt:lpstr>
      <vt:lpstr>In der Gruppe teilen / Nachbesprechung</vt:lpstr>
      <vt:lpstr>Anwendung in der Praxis: Unterrichtsplan</vt:lpstr>
      <vt:lpstr>Anwendung in der Praxis – Ergebnis</vt:lpstr>
      <vt:lpstr>Anwendung in der Praxis: Schritt-für-Schritt-Anleitung</vt:lpstr>
      <vt:lpstr>Trainer-Portfolio</vt:lpstr>
      <vt:lpstr>Reflexionsfragen</vt:lpstr>
      <vt:lpstr>Aufgabe zum selbstgesteuerten Lernen: – Unterstützung von Lernenden in Online-Lernumgebungen</vt:lpstr>
      <vt:lpstr>Ergebnis der selbstgesteuerten Lernaufgabe</vt:lpstr>
      <vt:lpstr>Selbstgesteuerte Lernaufgabe: Schritt-für-Schritt-Anleitung</vt:lpstr>
      <vt:lpstr>Zusamenfassung und nächste Schritte</vt:lpstr>
      <vt:lpstr>Referenzen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Anonym</cp:lastModifiedBy>
  <cp:revision>203</cp:revision>
  <cp:lastPrinted>2018-07-25T11:23:29Z</cp:lastPrinted>
  <dcterms:created xsi:type="dcterms:W3CDTF">2014-07-11T09:12:14Z</dcterms:created>
  <dcterms:modified xsi:type="dcterms:W3CDTF">2026-08-20T06:52:56Z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