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theme/themeOverride1.xml" ContentType="application/vnd.openxmlformats-officedocument.themeOverride+xml"/>
  <Override PartName="/ppt/tags/tag15.xml" ContentType="application/vnd.openxmlformats-officedocument.presentationml.tags+xml"/>
  <Override PartName="/ppt/notesSlides/notesSlide7.xml" ContentType="application/vnd.openxmlformats-officedocument.presentationml.notesSlide+xml"/>
  <Override PartName="/ppt/tags/tag16.xml" ContentType="application/vnd.openxmlformats-officedocument.presentationml.tags+xml"/>
  <Override PartName="/ppt/notesSlides/notesSlide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0.xml" ContentType="application/vnd.openxmlformats-officedocument.presentationml.notesSlide+xml"/>
  <Override PartName="/ppt/tags/tag21.xml" ContentType="application/vnd.openxmlformats-officedocument.presentationml.tags+xml"/>
  <Override PartName="/ppt/notesSlides/notesSlide11.xml" ContentType="application/vnd.openxmlformats-officedocument.presentationml.notesSlide+xml"/>
  <Override PartName="/ppt/tags/tag22.xml" ContentType="application/vnd.openxmlformats-officedocument.presentationml.tags+xml"/>
  <Override PartName="/ppt/notesSlides/notesSlide12.xml" ContentType="application/vnd.openxmlformats-officedocument.presentationml.notesSlide+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notesSlides/notesSlide14.xml" ContentType="application/vnd.openxmlformats-officedocument.presentationml.notesSlide+xml"/>
  <Override PartName="/ppt/tags/tag25.xml" ContentType="application/vnd.openxmlformats-officedocument.presentationml.tags+xml"/>
  <Override PartName="/ppt/notesSlides/notesSlide15.xml" ContentType="application/vnd.openxmlformats-officedocument.presentationml.notesSlide+xml"/>
  <Override PartName="/ppt/tags/tag26.xml" ContentType="application/vnd.openxmlformats-officedocument.presentationml.tags+xml"/>
  <Override PartName="/ppt/notesSlides/notesSlide16.xml" ContentType="application/vnd.openxmlformats-officedocument.presentationml.notesSlide+xml"/>
  <Override PartName="/ppt/tags/tag27.xml" ContentType="application/vnd.openxmlformats-officedocument.presentationml.tags+xml"/>
  <Override PartName="/ppt/notesSlides/notesSlide17.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8.xml" ContentType="application/vnd.openxmlformats-officedocument.presentationml.notesSlide+xml"/>
  <Override PartName="/ppt/tags/tag39.xml" ContentType="application/vnd.openxmlformats-officedocument.presentationml.tags+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44"/>
  </p:notesMasterIdLst>
  <p:handoutMasterIdLst>
    <p:handoutMasterId r:id="rId45"/>
  </p:handoutMasterIdLst>
  <p:sldIdLst>
    <p:sldId id="276" r:id="rId6"/>
    <p:sldId id="263" r:id="rId7"/>
    <p:sldId id="353" r:id="rId8"/>
    <p:sldId id="337" r:id="rId9"/>
    <p:sldId id="361" r:id="rId10"/>
    <p:sldId id="377" r:id="rId11"/>
    <p:sldId id="264" r:id="rId12"/>
    <p:sldId id="324" r:id="rId13"/>
    <p:sldId id="319" r:id="rId14"/>
    <p:sldId id="349" r:id="rId15"/>
    <p:sldId id="328" r:id="rId16"/>
    <p:sldId id="325" r:id="rId17"/>
    <p:sldId id="378" r:id="rId18"/>
    <p:sldId id="369" r:id="rId19"/>
    <p:sldId id="370" r:id="rId20"/>
    <p:sldId id="379" r:id="rId21"/>
    <p:sldId id="359" r:id="rId22"/>
    <p:sldId id="362" r:id="rId23"/>
    <p:sldId id="288" r:id="rId24"/>
    <p:sldId id="289" r:id="rId25"/>
    <p:sldId id="294" r:id="rId26"/>
    <p:sldId id="295" r:id="rId27"/>
    <p:sldId id="350" r:id="rId28"/>
    <p:sldId id="372" r:id="rId29"/>
    <p:sldId id="272" r:id="rId30"/>
    <p:sldId id="374" r:id="rId31"/>
    <p:sldId id="380" r:id="rId32"/>
    <p:sldId id="375" r:id="rId33"/>
    <p:sldId id="376" r:id="rId34"/>
    <p:sldId id="342" r:id="rId35"/>
    <p:sldId id="354" r:id="rId36"/>
    <p:sldId id="344" r:id="rId37"/>
    <p:sldId id="345" r:id="rId38"/>
    <p:sldId id="358" r:id="rId39"/>
    <p:sldId id="347" r:id="rId40"/>
    <p:sldId id="381" r:id="rId41"/>
    <p:sldId id="351" r:id="rId42"/>
    <p:sldId id="270" r:id="rId43"/>
  </p:sldIdLst>
  <p:sldSz cx="12192000" cy="6858000"/>
  <p:notesSz cx="6858000" cy="9144000"/>
  <p:custDataLst>
    <p:tags r:id="rId46"/>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8BADB5-F190-ED11-419F-4158102F67D3}" name="Sandra Moura" initials="SM" userId="S::sandra.moura@nyusi.eu::3d9ea4e1-697b-468d-8d13-c7a654e9a05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39"/>
    <a:srgbClr val="000000"/>
    <a:srgbClr val="DDEFBF"/>
    <a:srgbClr val="7FB22C"/>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9BD05A-DF84-4859-94BB-D791E3AA8B70}" v="194" dt="2026-08-11T10:19:29.9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946" y="-5"/>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3" Type="http://schemas.microsoft.com/office/2018/10/relationships/authors" Target="author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gs" Target="tags/tag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e Maja Lindenthal" userId="57c1d7fe-e47e-49bf-aa4e-3d16ff6603a8" providerId="ADAL" clId="{6E35E8AE-B9BA-487D-9642-A35EF4B913BC}"/>
    <pc:docChg chg="undo custSel modSld">
      <pc:chgData name="Helene Maja Lindenthal" userId="57c1d7fe-e47e-49bf-aa4e-3d16ff6603a8" providerId="ADAL" clId="{6E35E8AE-B9BA-487D-9642-A35EF4B913BC}" dt="2026-08-11T10:19:43.911" v="1333" actId="20577"/>
      <pc:docMkLst>
        <pc:docMk/>
      </pc:docMkLst>
      <pc:sldChg chg="modSp mod">
        <pc:chgData name="Helene Maja Lindenthal" userId="57c1d7fe-e47e-49bf-aa4e-3d16ff6603a8" providerId="ADAL" clId="{6E35E8AE-B9BA-487D-9642-A35EF4B913BC}" dt="2026-08-11T09:05:46.103" v="23"/>
        <pc:sldMkLst>
          <pc:docMk/>
          <pc:sldMk cId="211038544" sldId="263"/>
        </pc:sldMkLst>
        <pc:spChg chg="mod">
          <ac:chgData name="Helene Maja Lindenthal" userId="57c1d7fe-e47e-49bf-aa4e-3d16ff6603a8" providerId="ADAL" clId="{6E35E8AE-B9BA-487D-9642-A35EF4B913BC}" dt="2026-08-11T09:05:24.664" v="20"/>
          <ac:spMkLst>
            <pc:docMk/>
            <pc:sldMk cId="211038544" sldId="263"/>
            <ac:spMk id="6" creationId="{00000000-0000-0000-0000-000000000000}"/>
          </ac:spMkLst>
        </pc:spChg>
        <pc:spChg chg="mod">
          <ac:chgData name="Helene Maja Lindenthal" userId="57c1d7fe-e47e-49bf-aa4e-3d16ff6603a8" providerId="ADAL" clId="{6E35E8AE-B9BA-487D-9642-A35EF4B913BC}" dt="2026-08-11T09:05:46.103" v="23"/>
          <ac:spMkLst>
            <pc:docMk/>
            <pc:sldMk cId="211038544" sldId="263"/>
            <ac:spMk id="7" creationId="{00000000-0000-0000-0000-000000000000}"/>
          </ac:spMkLst>
        </pc:spChg>
      </pc:sldChg>
      <pc:sldChg chg="modSp mod">
        <pc:chgData name="Helene Maja Lindenthal" userId="57c1d7fe-e47e-49bf-aa4e-3d16ff6603a8" providerId="ADAL" clId="{6E35E8AE-B9BA-487D-9642-A35EF4B913BC}" dt="2026-08-11T09:23:41.660" v="308" actId="20577"/>
        <pc:sldMkLst>
          <pc:docMk/>
          <pc:sldMk cId="3181268407" sldId="264"/>
        </pc:sldMkLst>
        <pc:spChg chg="mod">
          <ac:chgData name="Helene Maja Lindenthal" userId="57c1d7fe-e47e-49bf-aa4e-3d16ff6603a8" providerId="ADAL" clId="{6E35E8AE-B9BA-487D-9642-A35EF4B913BC}" dt="2026-08-11T09:22:44.532" v="296" actId="20577"/>
          <ac:spMkLst>
            <pc:docMk/>
            <pc:sldMk cId="3181268407" sldId="264"/>
            <ac:spMk id="5" creationId="{00000000-0000-0000-0000-000000000000}"/>
          </ac:spMkLst>
        </pc:spChg>
        <pc:spChg chg="mod">
          <ac:chgData name="Helene Maja Lindenthal" userId="57c1d7fe-e47e-49bf-aa4e-3d16ff6603a8" providerId="ADAL" clId="{6E35E8AE-B9BA-487D-9642-A35EF4B913BC}" dt="2026-08-11T09:22:59.639" v="299"/>
          <ac:spMkLst>
            <pc:docMk/>
            <pc:sldMk cId="3181268407" sldId="264"/>
            <ac:spMk id="6" creationId="{00000000-0000-0000-0000-000000000000}"/>
          </ac:spMkLst>
        </pc:spChg>
        <pc:spChg chg="mod">
          <ac:chgData name="Helene Maja Lindenthal" userId="57c1d7fe-e47e-49bf-aa4e-3d16ff6603a8" providerId="ADAL" clId="{6E35E8AE-B9BA-487D-9642-A35EF4B913BC}" dt="2026-08-11T09:23:41.660" v="308" actId="20577"/>
          <ac:spMkLst>
            <pc:docMk/>
            <pc:sldMk cId="3181268407" sldId="264"/>
            <ac:spMk id="7" creationId="{00000000-0000-0000-0000-000000000000}"/>
          </ac:spMkLst>
        </pc:spChg>
      </pc:sldChg>
      <pc:sldChg chg="modSp mod">
        <pc:chgData name="Helene Maja Lindenthal" userId="57c1d7fe-e47e-49bf-aa4e-3d16ff6603a8" providerId="ADAL" clId="{6E35E8AE-B9BA-487D-9642-A35EF4B913BC}" dt="2026-08-11T09:04:38.019" v="19"/>
        <pc:sldMkLst>
          <pc:docMk/>
          <pc:sldMk cId="3081729103" sldId="270"/>
        </pc:sldMkLst>
        <pc:spChg chg="mod">
          <ac:chgData name="Helene Maja Lindenthal" userId="57c1d7fe-e47e-49bf-aa4e-3d16ff6603a8" providerId="ADAL" clId="{6E35E8AE-B9BA-487D-9642-A35EF4B913BC}" dt="2026-08-11T09:04:38.019" v="19"/>
          <ac:spMkLst>
            <pc:docMk/>
            <pc:sldMk cId="3081729103" sldId="270"/>
            <ac:spMk id="5" creationId="{C9EDD999-BF8E-F61C-3A42-D9775D0585FE}"/>
          </ac:spMkLst>
        </pc:spChg>
      </pc:sldChg>
      <pc:sldChg chg="modSp mod">
        <pc:chgData name="Helene Maja Lindenthal" userId="57c1d7fe-e47e-49bf-aa4e-3d16ff6603a8" providerId="ADAL" clId="{6E35E8AE-B9BA-487D-9642-A35EF4B913BC}" dt="2026-08-11T10:06:03.766" v="977" actId="404"/>
        <pc:sldMkLst>
          <pc:docMk/>
          <pc:sldMk cId="205556917" sldId="272"/>
        </pc:sldMkLst>
        <pc:spChg chg="mod">
          <ac:chgData name="Helene Maja Lindenthal" userId="57c1d7fe-e47e-49bf-aa4e-3d16ff6603a8" providerId="ADAL" clId="{6E35E8AE-B9BA-487D-9642-A35EF4B913BC}" dt="2026-08-11T10:05:14.552" v="966"/>
          <ac:spMkLst>
            <pc:docMk/>
            <pc:sldMk cId="205556917" sldId="272"/>
            <ac:spMk id="3" creationId="{EC073A44-FCD7-AABD-A6F8-2D5954B0CD4F}"/>
          </ac:spMkLst>
        </pc:spChg>
        <pc:spChg chg="mod">
          <ac:chgData name="Helene Maja Lindenthal" userId="57c1d7fe-e47e-49bf-aa4e-3d16ff6603a8" providerId="ADAL" clId="{6E35E8AE-B9BA-487D-9642-A35EF4B913BC}" dt="2026-08-11T10:05:24.502" v="968"/>
          <ac:spMkLst>
            <pc:docMk/>
            <pc:sldMk cId="205556917" sldId="272"/>
            <ac:spMk id="6" creationId="{4CB94E64-C409-77AF-35C1-922634CC279A}"/>
          </ac:spMkLst>
        </pc:spChg>
        <pc:spChg chg="mod">
          <ac:chgData name="Helene Maja Lindenthal" userId="57c1d7fe-e47e-49bf-aa4e-3d16ff6603a8" providerId="ADAL" clId="{6E35E8AE-B9BA-487D-9642-A35EF4B913BC}" dt="2026-08-11T10:05:19.780" v="967"/>
          <ac:spMkLst>
            <pc:docMk/>
            <pc:sldMk cId="205556917" sldId="272"/>
            <ac:spMk id="7" creationId="{F44DCAFF-D4E4-EC3D-955D-FA74D72C735C}"/>
          </ac:spMkLst>
        </pc:spChg>
        <pc:spChg chg="mod">
          <ac:chgData name="Helene Maja Lindenthal" userId="57c1d7fe-e47e-49bf-aa4e-3d16ff6603a8" providerId="ADAL" clId="{6E35E8AE-B9BA-487D-9642-A35EF4B913BC}" dt="2026-08-11T10:06:03.766" v="977" actId="404"/>
          <ac:spMkLst>
            <pc:docMk/>
            <pc:sldMk cId="205556917" sldId="272"/>
            <ac:spMk id="8" creationId="{16F59478-2BA5-8F7B-EF36-D1757D7615DF}"/>
          </ac:spMkLst>
        </pc:spChg>
      </pc:sldChg>
      <pc:sldChg chg="modSp mod">
        <pc:chgData name="Helene Maja Lindenthal" userId="57c1d7fe-e47e-49bf-aa4e-3d16ff6603a8" providerId="ADAL" clId="{6E35E8AE-B9BA-487D-9642-A35EF4B913BC}" dt="2026-08-11T09:04:22.055" v="17"/>
        <pc:sldMkLst>
          <pc:docMk/>
          <pc:sldMk cId="802677390" sldId="276"/>
        </pc:sldMkLst>
        <pc:spChg chg="mod">
          <ac:chgData name="Helene Maja Lindenthal" userId="57c1d7fe-e47e-49bf-aa4e-3d16ff6603a8" providerId="ADAL" clId="{6E35E8AE-B9BA-487D-9642-A35EF4B913BC}" dt="2026-08-11T09:02:57.774" v="1"/>
          <ac:spMkLst>
            <pc:docMk/>
            <pc:sldMk cId="802677390" sldId="276"/>
            <ac:spMk id="2" creationId="{5AF82C0A-0D2B-4964-0107-34A5C0FB8401}"/>
          </ac:spMkLst>
        </pc:spChg>
        <pc:spChg chg="mod">
          <ac:chgData name="Helene Maja Lindenthal" userId="57c1d7fe-e47e-49bf-aa4e-3d16ff6603a8" providerId="ADAL" clId="{6E35E8AE-B9BA-487D-9642-A35EF4B913BC}" dt="2026-08-11T09:03:15.915" v="3"/>
          <ac:spMkLst>
            <pc:docMk/>
            <pc:sldMk cId="802677390" sldId="276"/>
            <ac:spMk id="3" creationId="{D14C7FFA-44E3-31F7-06A7-D629C7EFAFD9}"/>
          </ac:spMkLst>
        </pc:spChg>
        <pc:spChg chg="mod">
          <ac:chgData name="Helene Maja Lindenthal" userId="57c1d7fe-e47e-49bf-aa4e-3d16ff6603a8" providerId="ADAL" clId="{6E35E8AE-B9BA-487D-9642-A35EF4B913BC}" dt="2026-08-11T09:03:22.441" v="15" actId="20577"/>
          <ac:spMkLst>
            <pc:docMk/>
            <pc:sldMk cId="802677390" sldId="276"/>
            <ac:spMk id="5" creationId="{E86ED180-700C-85F3-2ED8-2BE0AE7FBFAB}"/>
          </ac:spMkLst>
        </pc:spChg>
        <pc:spChg chg="mod">
          <ac:chgData name="Helene Maja Lindenthal" userId="57c1d7fe-e47e-49bf-aa4e-3d16ff6603a8" providerId="ADAL" clId="{6E35E8AE-B9BA-487D-9642-A35EF4B913BC}" dt="2026-08-11T09:04:22.055" v="17"/>
          <ac:spMkLst>
            <pc:docMk/>
            <pc:sldMk cId="802677390" sldId="276"/>
            <ac:spMk id="7" creationId="{F1BB0DB2-0110-4F2D-06CF-2D60620D4BBC}"/>
          </ac:spMkLst>
        </pc:spChg>
      </pc:sldChg>
      <pc:sldChg chg="modSp mod">
        <pc:chgData name="Helene Maja Lindenthal" userId="57c1d7fe-e47e-49bf-aa4e-3d16ff6603a8" providerId="ADAL" clId="{6E35E8AE-B9BA-487D-9642-A35EF4B913BC}" dt="2026-08-11T09:46:39.856" v="637"/>
        <pc:sldMkLst>
          <pc:docMk/>
          <pc:sldMk cId="119728933" sldId="288"/>
        </pc:sldMkLst>
        <pc:spChg chg="mod">
          <ac:chgData name="Helene Maja Lindenthal" userId="57c1d7fe-e47e-49bf-aa4e-3d16ff6603a8" providerId="ADAL" clId="{6E35E8AE-B9BA-487D-9642-A35EF4B913BC}" dt="2026-08-11T09:45:22.303" v="605"/>
          <ac:spMkLst>
            <pc:docMk/>
            <pc:sldMk cId="119728933" sldId="288"/>
            <ac:spMk id="3" creationId="{6720926C-66C2-4496-25B2-33566CEADDEB}"/>
          </ac:spMkLst>
        </pc:spChg>
        <pc:spChg chg="mod">
          <ac:chgData name="Helene Maja Lindenthal" userId="57c1d7fe-e47e-49bf-aa4e-3d16ff6603a8" providerId="ADAL" clId="{6E35E8AE-B9BA-487D-9642-A35EF4B913BC}" dt="2026-08-11T09:45:26.810" v="606"/>
          <ac:spMkLst>
            <pc:docMk/>
            <pc:sldMk cId="119728933" sldId="288"/>
            <ac:spMk id="4" creationId="{99474362-5CAA-2E69-123A-9C23033D87C2}"/>
          </ac:spMkLst>
        </pc:spChg>
        <pc:spChg chg="mod">
          <ac:chgData name="Helene Maja Lindenthal" userId="57c1d7fe-e47e-49bf-aa4e-3d16ff6603a8" providerId="ADAL" clId="{6E35E8AE-B9BA-487D-9642-A35EF4B913BC}" dt="2026-08-11T09:46:39.856" v="637"/>
          <ac:spMkLst>
            <pc:docMk/>
            <pc:sldMk cId="119728933" sldId="288"/>
            <ac:spMk id="5" creationId="{28797FEB-CE81-DD90-404F-89FAF91DC867}"/>
          </ac:spMkLst>
        </pc:spChg>
      </pc:sldChg>
      <pc:sldChg chg="modSp mod">
        <pc:chgData name="Helene Maja Lindenthal" userId="57c1d7fe-e47e-49bf-aa4e-3d16ff6603a8" providerId="ADAL" clId="{6E35E8AE-B9BA-487D-9642-A35EF4B913BC}" dt="2026-08-11T09:47:44.057" v="646" actId="27636"/>
        <pc:sldMkLst>
          <pc:docMk/>
          <pc:sldMk cId="2541993948" sldId="289"/>
        </pc:sldMkLst>
        <pc:spChg chg="mod">
          <ac:chgData name="Helene Maja Lindenthal" userId="57c1d7fe-e47e-49bf-aa4e-3d16ff6603a8" providerId="ADAL" clId="{6E35E8AE-B9BA-487D-9642-A35EF4B913BC}" dt="2026-08-11T09:47:02.687" v="638"/>
          <ac:spMkLst>
            <pc:docMk/>
            <pc:sldMk cId="2541993948" sldId="289"/>
            <ac:spMk id="2" creationId="{99729372-8E14-82E4-89F6-7264BDC0B1F1}"/>
          </ac:spMkLst>
        </pc:spChg>
        <pc:spChg chg="mod">
          <ac:chgData name="Helene Maja Lindenthal" userId="57c1d7fe-e47e-49bf-aa4e-3d16ff6603a8" providerId="ADAL" clId="{6E35E8AE-B9BA-487D-9642-A35EF4B913BC}" dt="2026-08-11T09:47:07.561" v="639"/>
          <ac:spMkLst>
            <pc:docMk/>
            <pc:sldMk cId="2541993948" sldId="289"/>
            <ac:spMk id="6" creationId="{312ECAA3-B4D7-2C3C-8FE8-D32AB7912254}"/>
          </ac:spMkLst>
        </pc:spChg>
        <pc:spChg chg="mod">
          <ac:chgData name="Helene Maja Lindenthal" userId="57c1d7fe-e47e-49bf-aa4e-3d16ff6603a8" providerId="ADAL" clId="{6E35E8AE-B9BA-487D-9642-A35EF4B913BC}" dt="2026-08-11T09:47:44.057" v="646" actId="27636"/>
          <ac:spMkLst>
            <pc:docMk/>
            <pc:sldMk cId="2541993948" sldId="289"/>
            <ac:spMk id="7" creationId="{EC7932C3-64D9-AD7E-E29F-007598520DA0}"/>
          </ac:spMkLst>
        </pc:spChg>
        <pc:grpChg chg="mod">
          <ac:chgData name="Helene Maja Lindenthal" userId="57c1d7fe-e47e-49bf-aa4e-3d16ff6603a8" providerId="ADAL" clId="{6E35E8AE-B9BA-487D-9642-A35EF4B913BC}" dt="2026-08-11T09:47:13.894" v="640" actId="14100"/>
          <ac:grpSpMkLst>
            <pc:docMk/>
            <pc:sldMk cId="2541993948" sldId="289"/>
            <ac:grpSpMk id="9" creationId="{74AA2F6B-5128-B161-D7E6-CC108BF72AE2}"/>
          </ac:grpSpMkLst>
        </pc:grpChg>
      </pc:sldChg>
      <pc:sldChg chg="modSp mod">
        <pc:chgData name="Helene Maja Lindenthal" userId="57c1d7fe-e47e-49bf-aa4e-3d16ff6603a8" providerId="ADAL" clId="{6E35E8AE-B9BA-487D-9642-A35EF4B913BC}" dt="2026-08-11T09:50:23.730" v="656" actId="20577"/>
        <pc:sldMkLst>
          <pc:docMk/>
          <pc:sldMk cId="1711207896" sldId="294"/>
        </pc:sldMkLst>
        <pc:spChg chg="mod">
          <ac:chgData name="Helene Maja Lindenthal" userId="57c1d7fe-e47e-49bf-aa4e-3d16ff6603a8" providerId="ADAL" clId="{6E35E8AE-B9BA-487D-9642-A35EF4B913BC}" dt="2026-08-11T09:49:39.567" v="647"/>
          <ac:spMkLst>
            <pc:docMk/>
            <pc:sldMk cId="1711207896" sldId="294"/>
            <ac:spMk id="2" creationId="{DB52E411-0E3A-9000-283C-8AFA58BA5CD2}"/>
          </ac:spMkLst>
        </pc:spChg>
        <pc:spChg chg="mod">
          <ac:chgData name="Helene Maja Lindenthal" userId="57c1d7fe-e47e-49bf-aa4e-3d16ff6603a8" providerId="ADAL" clId="{6E35E8AE-B9BA-487D-9642-A35EF4B913BC}" dt="2026-08-11T09:50:23.730" v="656" actId="20577"/>
          <ac:spMkLst>
            <pc:docMk/>
            <pc:sldMk cId="1711207896" sldId="294"/>
            <ac:spMk id="5" creationId="{E47EAAF8-B922-6C25-4436-1389DFEB99DE}"/>
          </ac:spMkLst>
        </pc:spChg>
        <pc:spChg chg="mod">
          <ac:chgData name="Helene Maja Lindenthal" userId="57c1d7fe-e47e-49bf-aa4e-3d16ff6603a8" providerId="ADAL" clId="{6E35E8AE-B9BA-487D-9642-A35EF4B913BC}" dt="2026-08-11T09:49:46.624" v="648"/>
          <ac:spMkLst>
            <pc:docMk/>
            <pc:sldMk cId="1711207896" sldId="294"/>
            <ac:spMk id="6" creationId="{DF96A11D-F266-2189-2815-2E46DF5F941A}"/>
          </ac:spMkLst>
        </pc:spChg>
      </pc:sldChg>
      <pc:sldChg chg="modSp mod">
        <pc:chgData name="Helene Maja Lindenthal" userId="57c1d7fe-e47e-49bf-aa4e-3d16ff6603a8" providerId="ADAL" clId="{6E35E8AE-B9BA-487D-9642-A35EF4B913BC}" dt="2026-08-11T09:56:13.048" v="890" actId="20577"/>
        <pc:sldMkLst>
          <pc:docMk/>
          <pc:sldMk cId="1044052913" sldId="295"/>
        </pc:sldMkLst>
        <pc:spChg chg="mod">
          <ac:chgData name="Helene Maja Lindenthal" userId="57c1d7fe-e47e-49bf-aa4e-3d16ff6603a8" providerId="ADAL" clId="{6E35E8AE-B9BA-487D-9642-A35EF4B913BC}" dt="2026-08-11T09:50:31.993" v="657"/>
          <ac:spMkLst>
            <pc:docMk/>
            <pc:sldMk cId="1044052913" sldId="295"/>
            <ac:spMk id="3" creationId="{65363719-8E3E-7796-4A06-5FC5A33CFC32}"/>
          </ac:spMkLst>
        </pc:spChg>
        <pc:spChg chg="mod">
          <ac:chgData name="Helene Maja Lindenthal" userId="57c1d7fe-e47e-49bf-aa4e-3d16ff6603a8" providerId="ADAL" clId="{6E35E8AE-B9BA-487D-9642-A35EF4B913BC}" dt="2026-08-11T09:56:13.048" v="890" actId="20577"/>
          <ac:spMkLst>
            <pc:docMk/>
            <pc:sldMk cId="1044052913" sldId="295"/>
            <ac:spMk id="4" creationId="{CD1AC7DF-73AE-0FE3-6BD3-1FEEA72767D6}"/>
          </ac:spMkLst>
        </pc:spChg>
        <pc:spChg chg="mod">
          <ac:chgData name="Helene Maja Lindenthal" userId="57c1d7fe-e47e-49bf-aa4e-3d16ff6603a8" providerId="ADAL" clId="{6E35E8AE-B9BA-487D-9642-A35EF4B913BC}" dt="2026-08-11T09:50:38.335" v="658"/>
          <ac:spMkLst>
            <pc:docMk/>
            <pc:sldMk cId="1044052913" sldId="295"/>
            <ac:spMk id="5" creationId="{E4653084-BDE9-C302-CD97-7E3513AB5733}"/>
          </ac:spMkLst>
        </pc:spChg>
        <pc:spChg chg="mod">
          <ac:chgData name="Helene Maja Lindenthal" userId="57c1d7fe-e47e-49bf-aa4e-3d16ff6603a8" providerId="ADAL" clId="{6E35E8AE-B9BA-487D-9642-A35EF4B913BC}" dt="2026-08-11T09:50:46.075" v="659"/>
          <ac:spMkLst>
            <pc:docMk/>
            <pc:sldMk cId="1044052913" sldId="295"/>
            <ac:spMk id="6" creationId="{D381B18A-2EE7-3F57-E8EA-E6DA557BADAF}"/>
          </ac:spMkLst>
        </pc:spChg>
        <pc:graphicFrameChg chg="mod modGraphic">
          <ac:chgData name="Helene Maja Lindenthal" userId="57c1d7fe-e47e-49bf-aa4e-3d16ff6603a8" providerId="ADAL" clId="{6E35E8AE-B9BA-487D-9642-A35EF4B913BC}" dt="2026-08-11T09:55:46.332" v="885"/>
          <ac:graphicFrameMkLst>
            <pc:docMk/>
            <pc:sldMk cId="1044052913" sldId="295"/>
            <ac:graphicFrameMk id="2" creationId="{3E6A6458-6D54-0978-547E-07F6EBDB738C}"/>
          </ac:graphicFrameMkLst>
        </pc:graphicFrameChg>
      </pc:sldChg>
      <pc:sldChg chg="modSp mod">
        <pc:chgData name="Helene Maja Lindenthal" userId="57c1d7fe-e47e-49bf-aa4e-3d16ff6603a8" providerId="ADAL" clId="{6E35E8AE-B9BA-487D-9642-A35EF4B913BC}" dt="2026-08-11T09:26:02.929" v="346"/>
        <pc:sldMkLst>
          <pc:docMk/>
          <pc:sldMk cId="3448287708" sldId="319"/>
        </pc:sldMkLst>
        <pc:spChg chg="mod">
          <ac:chgData name="Helene Maja Lindenthal" userId="57c1d7fe-e47e-49bf-aa4e-3d16ff6603a8" providerId="ADAL" clId="{6E35E8AE-B9BA-487D-9642-A35EF4B913BC}" dt="2026-08-11T09:26:02.929" v="346"/>
          <ac:spMkLst>
            <pc:docMk/>
            <pc:sldMk cId="3448287708" sldId="319"/>
            <ac:spMk id="4" creationId="{3DC9BC75-E19A-011D-4D46-9D4B947137EB}"/>
          </ac:spMkLst>
        </pc:spChg>
        <pc:spChg chg="mod">
          <ac:chgData name="Helene Maja Lindenthal" userId="57c1d7fe-e47e-49bf-aa4e-3d16ff6603a8" providerId="ADAL" clId="{6E35E8AE-B9BA-487D-9642-A35EF4B913BC}" dt="2026-08-11T09:24:55.081" v="340"/>
          <ac:spMkLst>
            <pc:docMk/>
            <pc:sldMk cId="3448287708" sldId="319"/>
            <ac:spMk id="5" creationId="{DFE9787F-CAF7-F95F-E7FE-B3D8A23BB5E3}"/>
          </ac:spMkLst>
        </pc:spChg>
        <pc:spChg chg="mod">
          <ac:chgData name="Helene Maja Lindenthal" userId="57c1d7fe-e47e-49bf-aa4e-3d16ff6603a8" providerId="ADAL" clId="{6E35E8AE-B9BA-487D-9642-A35EF4B913BC}" dt="2026-08-11T09:25:09.186" v="341"/>
          <ac:spMkLst>
            <pc:docMk/>
            <pc:sldMk cId="3448287708" sldId="319"/>
            <ac:spMk id="6" creationId="{2CD2EBD3-AE13-8148-6121-FA2624812F0D}"/>
          </ac:spMkLst>
        </pc:spChg>
        <pc:spChg chg="mod">
          <ac:chgData name="Helene Maja Lindenthal" userId="57c1d7fe-e47e-49bf-aa4e-3d16ff6603a8" providerId="ADAL" clId="{6E35E8AE-B9BA-487D-9642-A35EF4B913BC}" dt="2026-08-11T09:25:55.737" v="345" actId="108"/>
          <ac:spMkLst>
            <pc:docMk/>
            <pc:sldMk cId="3448287708" sldId="319"/>
            <ac:spMk id="7" creationId="{9503E976-56FF-3630-7F7F-C53E612DA414}"/>
          </ac:spMkLst>
        </pc:spChg>
      </pc:sldChg>
      <pc:sldChg chg="modSp mod">
        <pc:chgData name="Helene Maja Lindenthal" userId="57c1d7fe-e47e-49bf-aa4e-3d16ff6603a8" providerId="ADAL" clId="{6E35E8AE-B9BA-487D-9642-A35EF4B913BC}" dt="2026-08-11T09:24:30.784" v="339"/>
        <pc:sldMkLst>
          <pc:docMk/>
          <pc:sldMk cId="3525769299" sldId="324"/>
        </pc:sldMkLst>
        <pc:spChg chg="mod">
          <ac:chgData name="Helene Maja Lindenthal" userId="57c1d7fe-e47e-49bf-aa4e-3d16ff6603a8" providerId="ADAL" clId="{6E35E8AE-B9BA-487D-9642-A35EF4B913BC}" dt="2026-08-11T09:23:51.802" v="309"/>
          <ac:spMkLst>
            <pc:docMk/>
            <pc:sldMk cId="3525769299" sldId="324"/>
            <ac:spMk id="5" creationId="{816D8798-028B-4FA8-CE90-C2B5ADFF94FA}"/>
          </ac:spMkLst>
        </pc:spChg>
        <pc:spChg chg="mod">
          <ac:chgData name="Helene Maja Lindenthal" userId="57c1d7fe-e47e-49bf-aa4e-3d16ff6603a8" providerId="ADAL" clId="{6E35E8AE-B9BA-487D-9642-A35EF4B913BC}" dt="2026-08-11T09:23:57.364" v="310"/>
          <ac:spMkLst>
            <pc:docMk/>
            <pc:sldMk cId="3525769299" sldId="324"/>
            <ac:spMk id="6" creationId="{1BC97A1C-3745-7191-5CCA-0E001EF17C70}"/>
          </ac:spMkLst>
        </pc:spChg>
        <pc:spChg chg="mod">
          <ac:chgData name="Helene Maja Lindenthal" userId="57c1d7fe-e47e-49bf-aa4e-3d16ff6603a8" providerId="ADAL" clId="{6E35E8AE-B9BA-487D-9642-A35EF4B913BC}" dt="2026-08-11T09:24:30.784" v="339"/>
          <ac:spMkLst>
            <pc:docMk/>
            <pc:sldMk cId="3525769299" sldId="324"/>
            <ac:spMk id="7" creationId="{42CDE054-53AD-6581-86A5-903FD55B8936}"/>
          </ac:spMkLst>
        </pc:spChg>
      </pc:sldChg>
      <pc:sldChg chg="modSp mod">
        <pc:chgData name="Helene Maja Lindenthal" userId="57c1d7fe-e47e-49bf-aa4e-3d16ff6603a8" providerId="ADAL" clId="{6E35E8AE-B9BA-487D-9642-A35EF4B913BC}" dt="2026-08-11T09:31:00.020" v="444"/>
        <pc:sldMkLst>
          <pc:docMk/>
          <pc:sldMk cId="1439539754" sldId="325"/>
        </pc:sldMkLst>
        <pc:spChg chg="mod">
          <ac:chgData name="Helene Maja Lindenthal" userId="57c1d7fe-e47e-49bf-aa4e-3d16ff6603a8" providerId="ADAL" clId="{6E35E8AE-B9BA-487D-9642-A35EF4B913BC}" dt="2026-08-11T09:29:59.410" v="438" actId="20577"/>
          <ac:spMkLst>
            <pc:docMk/>
            <pc:sldMk cId="1439539754" sldId="325"/>
            <ac:spMk id="5" creationId="{00D91021-F16A-A78F-E3B7-3FAA453E5BEC}"/>
          </ac:spMkLst>
        </pc:spChg>
        <pc:spChg chg="mod">
          <ac:chgData name="Helene Maja Lindenthal" userId="57c1d7fe-e47e-49bf-aa4e-3d16ff6603a8" providerId="ADAL" clId="{6E35E8AE-B9BA-487D-9642-A35EF4B913BC}" dt="2026-08-11T09:30:11.747" v="439"/>
          <ac:spMkLst>
            <pc:docMk/>
            <pc:sldMk cId="1439539754" sldId="325"/>
            <ac:spMk id="6" creationId="{BC49C865-39D5-95BF-76A4-DA632235C5FB}"/>
          </ac:spMkLst>
        </pc:spChg>
        <pc:spChg chg="mod">
          <ac:chgData name="Helene Maja Lindenthal" userId="57c1d7fe-e47e-49bf-aa4e-3d16ff6603a8" providerId="ADAL" clId="{6E35E8AE-B9BA-487D-9642-A35EF4B913BC}" dt="2026-08-11T09:31:00.020" v="444"/>
          <ac:spMkLst>
            <pc:docMk/>
            <pc:sldMk cId="1439539754" sldId="325"/>
            <ac:spMk id="7" creationId="{2139F5EC-3F4F-91C6-E7C6-7910D2146A34}"/>
          </ac:spMkLst>
        </pc:spChg>
        <pc:grpChg chg="mod">
          <ac:chgData name="Helene Maja Lindenthal" userId="57c1d7fe-e47e-49bf-aa4e-3d16ff6603a8" providerId="ADAL" clId="{6E35E8AE-B9BA-487D-9642-A35EF4B913BC}" dt="2026-08-11T09:30:21.122" v="440" actId="14100"/>
          <ac:grpSpMkLst>
            <pc:docMk/>
            <pc:sldMk cId="1439539754" sldId="325"/>
            <ac:grpSpMk id="4" creationId="{BAD2EB8B-9B2C-C827-2C08-B148D944B64C}"/>
          </ac:grpSpMkLst>
        </pc:grpChg>
      </pc:sldChg>
      <pc:sldChg chg="modSp mod">
        <pc:chgData name="Helene Maja Lindenthal" userId="57c1d7fe-e47e-49bf-aa4e-3d16ff6603a8" providerId="ADAL" clId="{6E35E8AE-B9BA-487D-9642-A35EF4B913BC}" dt="2026-08-11T09:29:50.083" v="416" actId="404"/>
        <pc:sldMkLst>
          <pc:docMk/>
          <pc:sldMk cId="1130895808" sldId="328"/>
        </pc:sldMkLst>
        <pc:spChg chg="mod">
          <ac:chgData name="Helene Maja Lindenthal" userId="57c1d7fe-e47e-49bf-aa4e-3d16ff6603a8" providerId="ADAL" clId="{6E35E8AE-B9BA-487D-9642-A35EF4B913BC}" dt="2026-08-11T09:29:50.083" v="416" actId="404"/>
          <ac:spMkLst>
            <pc:docMk/>
            <pc:sldMk cId="1130895808" sldId="328"/>
            <ac:spMk id="5" creationId="{82267812-F5FF-EF4D-84A8-EBEF694673B6}"/>
          </ac:spMkLst>
        </pc:spChg>
      </pc:sldChg>
      <pc:sldChg chg="modSp mod">
        <pc:chgData name="Helene Maja Lindenthal" userId="57c1d7fe-e47e-49bf-aa4e-3d16ff6603a8" providerId="ADAL" clId="{6E35E8AE-B9BA-487D-9642-A35EF4B913BC}" dt="2026-08-11T09:21:47.690" v="239"/>
        <pc:sldMkLst>
          <pc:docMk/>
          <pc:sldMk cId="3620290725" sldId="337"/>
        </pc:sldMkLst>
        <pc:spChg chg="mod">
          <ac:chgData name="Helene Maja Lindenthal" userId="57c1d7fe-e47e-49bf-aa4e-3d16ff6603a8" providerId="ADAL" clId="{6E35E8AE-B9BA-487D-9642-A35EF4B913BC}" dt="2026-08-11T09:20:57.519" v="229" actId="6549"/>
          <ac:spMkLst>
            <pc:docMk/>
            <pc:sldMk cId="3620290725" sldId="337"/>
            <ac:spMk id="5" creationId="{E8F6E89B-0807-6CC8-A06B-994F264580CF}"/>
          </ac:spMkLst>
        </pc:spChg>
        <pc:spChg chg="mod">
          <ac:chgData name="Helene Maja Lindenthal" userId="57c1d7fe-e47e-49bf-aa4e-3d16ff6603a8" providerId="ADAL" clId="{6E35E8AE-B9BA-487D-9642-A35EF4B913BC}" dt="2026-08-11T09:21:47.690" v="239"/>
          <ac:spMkLst>
            <pc:docMk/>
            <pc:sldMk cId="3620290725" sldId="337"/>
            <ac:spMk id="7" creationId="{B2650833-0E98-8E4D-71C7-92C67758819D}"/>
          </ac:spMkLst>
        </pc:spChg>
      </pc:sldChg>
      <pc:sldChg chg="modSp mod">
        <pc:chgData name="Helene Maja Lindenthal" userId="57c1d7fe-e47e-49bf-aa4e-3d16ff6603a8" providerId="ADAL" clId="{6E35E8AE-B9BA-487D-9642-A35EF4B913BC}" dt="2026-08-11T10:10:12.058" v="1046" actId="20577"/>
        <pc:sldMkLst>
          <pc:docMk/>
          <pc:sldMk cId="290038441" sldId="342"/>
        </pc:sldMkLst>
        <pc:spChg chg="mod">
          <ac:chgData name="Helene Maja Lindenthal" userId="57c1d7fe-e47e-49bf-aa4e-3d16ff6603a8" providerId="ADAL" clId="{6E35E8AE-B9BA-487D-9642-A35EF4B913BC}" dt="2026-08-11T10:09:39.056" v="1016"/>
          <ac:spMkLst>
            <pc:docMk/>
            <pc:sldMk cId="290038441" sldId="342"/>
            <ac:spMk id="5" creationId="{1458AA47-80AB-C12A-4F8D-CCD0B4ADC17A}"/>
          </ac:spMkLst>
        </pc:spChg>
        <pc:spChg chg="mod">
          <ac:chgData name="Helene Maja Lindenthal" userId="57c1d7fe-e47e-49bf-aa4e-3d16ff6603a8" providerId="ADAL" clId="{6E35E8AE-B9BA-487D-9642-A35EF4B913BC}" dt="2026-08-11T10:10:12.058" v="1046" actId="20577"/>
          <ac:spMkLst>
            <pc:docMk/>
            <pc:sldMk cId="290038441" sldId="342"/>
            <ac:spMk id="7" creationId="{74FB7228-261D-1457-DA3B-7B346D4AD4A6}"/>
          </ac:spMkLst>
        </pc:spChg>
      </pc:sldChg>
      <pc:sldChg chg="modSp mod">
        <pc:chgData name="Helene Maja Lindenthal" userId="57c1d7fe-e47e-49bf-aa4e-3d16ff6603a8" providerId="ADAL" clId="{6E35E8AE-B9BA-487D-9642-A35EF4B913BC}" dt="2026-08-11T10:12:46.297" v="1113" actId="20577"/>
        <pc:sldMkLst>
          <pc:docMk/>
          <pc:sldMk cId="112339422" sldId="344"/>
        </pc:sldMkLst>
        <pc:spChg chg="mod">
          <ac:chgData name="Helene Maja Lindenthal" userId="57c1d7fe-e47e-49bf-aa4e-3d16ff6603a8" providerId="ADAL" clId="{6E35E8AE-B9BA-487D-9642-A35EF4B913BC}" dt="2026-08-11T10:11:28.242" v="1065" actId="27636"/>
          <ac:spMkLst>
            <pc:docMk/>
            <pc:sldMk cId="112339422" sldId="344"/>
            <ac:spMk id="2" creationId="{04BDD4DE-BAEA-C01E-E4B5-B9D7CE80E01E}"/>
          </ac:spMkLst>
        </pc:spChg>
        <pc:spChg chg="mod">
          <ac:chgData name="Helene Maja Lindenthal" userId="57c1d7fe-e47e-49bf-aa4e-3d16ff6603a8" providerId="ADAL" clId="{6E35E8AE-B9BA-487D-9642-A35EF4B913BC}" dt="2026-08-11T10:12:46.297" v="1113" actId="20577"/>
          <ac:spMkLst>
            <pc:docMk/>
            <pc:sldMk cId="112339422" sldId="344"/>
            <ac:spMk id="3" creationId="{08ECE7DC-EFA2-F869-CD13-0164B66C2F86}"/>
          </ac:spMkLst>
        </pc:spChg>
        <pc:spChg chg="mod">
          <ac:chgData name="Helene Maja Lindenthal" userId="57c1d7fe-e47e-49bf-aa4e-3d16ff6603a8" providerId="ADAL" clId="{6E35E8AE-B9BA-487D-9642-A35EF4B913BC}" dt="2026-08-11T10:11:23.793" v="1063"/>
          <ac:spMkLst>
            <pc:docMk/>
            <pc:sldMk cId="112339422" sldId="344"/>
            <ac:spMk id="4" creationId="{736C243B-0B5A-BE5D-B392-AA41F9ADA348}"/>
          </ac:spMkLst>
        </pc:spChg>
      </pc:sldChg>
      <pc:sldChg chg="modSp mod">
        <pc:chgData name="Helene Maja Lindenthal" userId="57c1d7fe-e47e-49bf-aa4e-3d16ff6603a8" providerId="ADAL" clId="{6E35E8AE-B9BA-487D-9642-A35EF4B913BC}" dt="2026-08-11T10:14:28.319" v="1195"/>
        <pc:sldMkLst>
          <pc:docMk/>
          <pc:sldMk cId="4088512984" sldId="345"/>
        </pc:sldMkLst>
        <pc:spChg chg="mod">
          <ac:chgData name="Helene Maja Lindenthal" userId="57c1d7fe-e47e-49bf-aa4e-3d16ff6603a8" providerId="ADAL" clId="{6E35E8AE-B9BA-487D-9642-A35EF4B913BC}" dt="2026-08-11T10:12:56.469" v="1114"/>
          <ac:spMkLst>
            <pc:docMk/>
            <pc:sldMk cId="4088512984" sldId="345"/>
            <ac:spMk id="5" creationId="{521477A9-5D28-6AC1-8818-6299F08E2DAD}"/>
          </ac:spMkLst>
        </pc:spChg>
        <pc:spChg chg="mod">
          <ac:chgData name="Helene Maja Lindenthal" userId="57c1d7fe-e47e-49bf-aa4e-3d16ff6603a8" providerId="ADAL" clId="{6E35E8AE-B9BA-487D-9642-A35EF4B913BC}" dt="2026-08-11T10:14:28.319" v="1195"/>
          <ac:spMkLst>
            <pc:docMk/>
            <pc:sldMk cId="4088512984" sldId="345"/>
            <ac:spMk id="7" creationId="{EAF6C9C1-2DAB-0134-0538-E083D4948353}"/>
          </ac:spMkLst>
        </pc:spChg>
      </pc:sldChg>
      <pc:sldChg chg="modSp mod">
        <pc:chgData name="Helene Maja Lindenthal" userId="57c1d7fe-e47e-49bf-aa4e-3d16ff6603a8" providerId="ADAL" clId="{6E35E8AE-B9BA-487D-9642-A35EF4B913BC}" dt="2026-08-11T10:17:15.896" v="1257" actId="20577"/>
        <pc:sldMkLst>
          <pc:docMk/>
          <pc:sldMk cId="2124577601" sldId="347"/>
        </pc:sldMkLst>
        <pc:spChg chg="mod">
          <ac:chgData name="Helene Maja Lindenthal" userId="57c1d7fe-e47e-49bf-aa4e-3d16ff6603a8" providerId="ADAL" clId="{6E35E8AE-B9BA-487D-9642-A35EF4B913BC}" dt="2026-08-11T10:15:51.333" v="1221" actId="20577"/>
          <ac:spMkLst>
            <pc:docMk/>
            <pc:sldMk cId="2124577601" sldId="347"/>
            <ac:spMk id="2" creationId="{69E9659B-BE75-D446-3938-8DBFBFD22664}"/>
          </ac:spMkLst>
        </pc:spChg>
        <pc:spChg chg="mod">
          <ac:chgData name="Helene Maja Lindenthal" userId="57c1d7fe-e47e-49bf-aa4e-3d16ff6603a8" providerId="ADAL" clId="{6E35E8AE-B9BA-487D-9642-A35EF4B913BC}" dt="2026-08-11T10:17:15.896" v="1257" actId="20577"/>
          <ac:spMkLst>
            <pc:docMk/>
            <pc:sldMk cId="2124577601" sldId="347"/>
            <ac:spMk id="3" creationId="{93147C4A-6D28-F71B-560D-804E20692A11}"/>
          </ac:spMkLst>
        </pc:spChg>
        <pc:spChg chg="mod">
          <ac:chgData name="Helene Maja Lindenthal" userId="57c1d7fe-e47e-49bf-aa4e-3d16ff6603a8" providerId="ADAL" clId="{6E35E8AE-B9BA-487D-9642-A35EF4B913BC}" dt="2026-08-11T10:15:39.722" v="1206"/>
          <ac:spMkLst>
            <pc:docMk/>
            <pc:sldMk cId="2124577601" sldId="347"/>
            <ac:spMk id="4" creationId="{91D14536-165D-AB66-369E-2483E810BF72}"/>
          </ac:spMkLst>
        </pc:spChg>
      </pc:sldChg>
      <pc:sldChg chg="modSp mod">
        <pc:chgData name="Helene Maja Lindenthal" userId="57c1d7fe-e47e-49bf-aa4e-3d16ff6603a8" providerId="ADAL" clId="{6E35E8AE-B9BA-487D-9642-A35EF4B913BC}" dt="2026-08-11T09:29:32.679" v="411"/>
        <pc:sldMkLst>
          <pc:docMk/>
          <pc:sldMk cId="2840733762" sldId="349"/>
        </pc:sldMkLst>
        <pc:spChg chg="mod">
          <ac:chgData name="Helene Maja Lindenthal" userId="57c1d7fe-e47e-49bf-aa4e-3d16ff6603a8" providerId="ADAL" clId="{6E35E8AE-B9BA-487D-9642-A35EF4B913BC}" dt="2026-08-11T09:26:24.181" v="350" actId="404"/>
          <ac:spMkLst>
            <pc:docMk/>
            <pc:sldMk cId="2840733762" sldId="349"/>
            <ac:spMk id="5" creationId="{15D15302-46B5-FC3D-4D45-BDBE658BF3D9}"/>
          </ac:spMkLst>
        </pc:spChg>
        <pc:spChg chg="mod">
          <ac:chgData name="Helene Maja Lindenthal" userId="57c1d7fe-e47e-49bf-aa4e-3d16ff6603a8" providerId="ADAL" clId="{6E35E8AE-B9BA-487D-9642-A35EF4B913BC}" dt="2026-08-11T09:26:29.005" v="351"/>
          <ac:spMkLst>
            <pc:docMk/>
            <pc:sldMk cId="2840733762" sldId="349"/>
            <ac:spMk id="6" creationId="{200256BC-1624-0FF6-C588-FE5F4C0BE930}"/>
          </ac:spMkLst>
        </pc:spChg>
        <pc:spChg chg="mod">
          <ac:chgData name="Helene Maja Lindenthal" userId="57c1d7fe-e47e-49bf-aa4e-3d16ff6603a8" providerId="ADAL" clId="{6E35E8AE-B9BA-487D-9642-A35EF4B913BC}" dt="2026-08-11T09:29:32.679" v="411"/>
          <ac:spMkLst>
            <pc:docMk/>
            <pc:sldMk cId="2840733762" sldId="349"/>
            <ac:spMk id="7" creationId="{57027EB6-0E39-15F1-A12A-A9CBE32B0ECC}"/>
          </ac:spMkLst>
        </pc:spChg>
      </pc:sldChg>
      <pc:sldChg chg="modSp mod">
        <pc:chgData name="Helene Maja Lindenthal" userId="57c1d7fe-e47e-49bf-aa4e-3d16ff6603a8" providerId="ADAL" clId="{6E35E8AE-B9BA-487D-9642-A35EF4B913BC}" dt="2026-08-11T09:57:26.781" v="927" actId="27636"/>
        <pc:sldMkLst>
          <pc:docMk/>
          <pc:sldMk cId="3858450449" sldId="350"/>
        </pc:sldMkLst>
        <pc:spChg chg="mod">
          <ac:chgData name="Helene Maja Lindenthal" userId="57c1d7fe-e47e-49bf-aa4e-3d16ff6603a8" providerId="ADAL" clId="{6E35E8AE-B9BA-487D-9642-A35EF4B913BC}" dt="2026-08-11T09:56:30.040" v="891"/>
          <ac:spMkLst>
            <pc:docMk/>
            <pc:sldMk cId="3858450449" sldId="350"/>
            <ac:spMk id="2" creationId="{1CC32779-0223-DC79-5436-591A0A674E94}"/>
          </ac:spMkLst>
        </pc:spChg>
        <pc:spChg chg="mod">
          <ac:chgData name="Helene Maja Lindenthal" userId="57c1d7fe-e47e-49bf-aa4e-3d16ff6603a8" providerId="ADAL" clId="{6E35E8AE-B9BA-487D-9642-A35EF4B913BC}" dt="2026-08-11T09:57:26.781" v="927" actId="27636"/>
          <ac:spMkLst>
            <pc:docMk/>
            <pc:sldMk cId="3858450449" sldId="350"/>
            <ac:spMk id="5" creationId="{0E291888-2D21-CB2D-0BB8-A0A192FFE725}"/>
          </ac:spMkLst>
        </pc:spChg>
        <pc:spChg chg="mod">
          <ac:chgData name="Helene Maja Lindenthal" userId="57c1d7fe-e47e-49bf-aa4e-3d16ff6603a8" providerId="ADAL" clId="{6E35E8AE-B9BA-487D-9642-A35EF4B913BC}" dt="2026-08-11T09:56:35.584" v="892"/>
          <ac:spMkLst>
            <pc:docMk/>
            <pc:sldMk cId="3858450449" sldId="350"/>
            <ac:spMk id="6" creationId="{A4AD4638-2E78-C22C-DF02-7E929758285A}"/>
          </ac:spMkLst>
        </pc:spChg>
      </pc:sldChg>
      <pc:sldChg chg="modSp mod">
        <pc:chgData name="Helene Maja Lindenthal" userId="57c1d7fe-e47e-49bf-aa4e-3d16ff6603a8" providerId="ADAL" clId="{6E35E8AE-B9BA-487D-9642-A35EF4B913BC}" dt="2026-08-11T10:19:43.911" v="1333" actId="20577"/>
        <pc:sldMkLst>
          <pc:docMk/>
          <pc:sldMk cId="2227744553" sldId="351"/>
        </pc:sldMkLst>
        <pc:spChg chg="mod">
          <ac:chgData name="Helene Maja Lindenthal" userId="57c1d7fe-e47e-49bf-aa4e-3d16ff6603a8" providerId="ADAL" clId="{6E35E8AE-B9BA-487D-9642-A35EF4B913BC}" dt="2026-08-11T10:18:35.183" v="1294"/>
          <ac:spMkLst>
            <pc:docMk/>
            <pc:sldMk cId="2227744553" sldId="351"/>
            <ac:spMk id="6" creationId="{3E1715DC-1827-4904-B062-2C63C36CD72C}"/>
          </ac:spMkLst>
        </pc:spChg>
        <pc:spChg chg="mod">
          <ac:chgData name="Helene Maja Lindenthal" userId="57c1d7fe-e47e-49bf-aa4e-3d16ff6603a8" providerId="ADAL" clId="{6E35E8AE-B9BA-487D-9642-A35EF4B913BC}" dt="2026-08-11T10:19:43.911" v="1333" actId="20577"/>
          <ac:spMkLst>
            <pc:docMk/>
            <pc:sldMk cId="2227744553" sldId="351"/>
            <ac:spMk id="7" creationId="{2411DCB7-809D-EF42-7B39-7CF333D051B8}"/>
          </ac:spMkLst>
        </pc:spChg>
      </pc:sldChg>
      <pc:sldChg chg="modSp mod">
        <pc:chgData name="Helene Maja Lindenthal" userId="57c1d7fe-e47e-49bf-aa4e-3d16ff6603a8" providerId="ADAL" clId="{6E35E8AE-B9BA-487D-9642-A35EF4B913BC}" dt="2026-08-11T09:20:47.387" v="202" actId="20577"/>
        <pc:sldMkLst>
          <pc:docMk/>
          <pc:sldMk cId="4252658627" sldId="353"/>
        </pc:sldMkLst>
        <pc:spChg chg="mod">
          <ac:chgData name="Helene Maja Lindenthal" userId="57c1d7fe-e47e-49bf-aa4e-3d16ff6603a8" providerId="ADAL" clId="{6E35E8AE-B9BA-487D-9642-A35EF4B913BC}" dt="2026-08-11T09:18:19.818" v="36" actId="20577"/>
          <ac:spMkLst>
            <pc:docMk/>
            <pc:sldMk cId="4252658627" sldId="353"/>
            <ac:spMk id="6" creationId="{9241B546-9A8A-74D6-1B4E-DFB5AE058303}"/>
          </ac:spMkLst>
        </pc:spChg>
        <pc:spChg chg="mod">
          <ac:chgData name="Helene Maja Lindenthal" userId="57c1d7fe-e47e-49bf-aa4e-3d16ff6603a8" providerId="ADAL" clId="{6E35E8AE-B9BA-487D-9642-A35EF4B913BC}" dt="2026-08-11T09:20:47.387" v="202" actId="20577"/>
          <ac:spMkLst>
            <pc:docMk/>
            <pc:sldMk cId="4252658627" sldId="353"/>
            <ac:spMk id="7" creationId="{EF4960F0-6AF5-32AF-80C2-7AED39A824F0}"/>
          </ac:spMkLst>
        </pc:spChg>
      </pc:sldChg>
      <pc:sldChg chg="modSp mod">
        <pc:chgData name="Helene Maja Lindenthal" userId="57c1d7fe-e47e-49bf-aa4e-3d16ff6603a8" providerId="ADAL" clId="{6E35E8AE-B9BA-487D-9642-A35EF4B913BC}" dt="2026-08-11T10:11:16.895" v="1062" actId="5793"/>
        <pc:sldMkLst>
          <pc:docMk/>
          <pc:sldMk cId="1426687552" sldId="354"/>
        </pc:sldMkLst>
        <pc:spChg chg="mod">
          <ac:chgData name="Helene Maja Lindenthal" userId="57c1d7fe-e47e-49bf-aa4e-3d16ff6603a8" providerId="ADAL" clId="{6E35E8AE-B9BA-487D-9642-A35EF4B913BC}" dt="2026-08-11T10:10:39.216" v="1047"/>
          <ac:spMkLst>
            <pc:docMk/>
            <pc:sldMk cId="1426687552" sldId="354"/>
            <ac:spMk id="5" creationId="{CAF2AE3D-5BAE-8FB2-83A7-C33E6FDDBF60}"/>
          </ac:spMkLst>
        </pc:spChg>
        <pc:spChg chg="mod">
          <ac:chgData name="Helene Maja Lindenthal" userId="57c1d7fe-e47e-49bf-aa4e-3d16ff6603a8" providerId="ADAL" clId="{6E35E8AE-B9BA-487D-9642-A35EF4B913BC}" dt="2026-08-11T10:11:16.895" v="1062" actId="5793"/>
          <ac:spMkLst>
            <pc:docMk/>
            <pc:sldMk cId="1426687552" sldId="354"/>
            <ac:spMk id="7" creationId="{18C100C2-44AE-4F69-CF74-D964DF96001C}"/>
          </ac:spMkLst>
        </pc:spChg>
      </pc:sldChg>
      <pc:sldChg chg="modSp mod">
        <pc:chgData name="Helene Maja Lindenthal" userId="57c1d7fe-e47e-49bf-aa4e-3d16ff6603a8" providerId="ADAL" clId="{6E35E8AE-B9BA-487D-9642-A35EF4B913BC}" dt="2026-08-11T10:15:09.089" v="1205" actId="20577"/>
        <pc:sldMkLst>
          <pc:docMk/>
          <pc:sldMk cId="2504075685" sldId="358"/>
        </pc:sldMkLst>
        <pc:spChg chg="mod">
          <ac:chgData name="Helene Maja Lindenthal" userId="57c1d7fe-e47e-49bf-aa4e-3d16ff6603a8" providerId="ADAL" clId="{6E35E8AE-B9BA-487D-9642-A35EF4B913BC}" dt="2026-08-11T10:14:35.971" v="1196"/>
          <ac:spMkLst>
            <pc:docMk/>
            <pc:sldMk cId="2504075685" sldId="358"/>
            <ac:spMk id="5" creationId="{C5609740-1153-285C-28D3-CAA1121E6CE0}"/>
          </ac:spMkLst>
        </pc:spChg>
        <pc:spChg chg="mod">
          <ac:chgData name="Helene Maja Lindenthal" userId="57c1d7fe-e47e-49bf-aa4e-3d16ff6603a8" providerId="ADAL" clId="{6E35E8AE-B9BA-487D-9642-A35EF4B913BC}" dt="2026-08-11T10:15:09.089" v="1205" actId="20577"/>
          <ac:spMkLst>
            <pc:docMk/>
            <pc:sldMk cId="2504075685" sldId="358"/>
            <ac:spMk id="7" creationId="{7E578BE5-6F58-BF97-EAE1-11944E671361}"/>
          </ac:spMkLst>
        </pc:spChg>
      </pc:sldChg>
      <pc:sldChg chg="modSp mod">
        <pc:chgData name="Helene Maja Lindenthal" userId="57c1d7fe-e47e-49bf-aa4e-3d16ff6603a8" providerId="ADAL" clId="{6E35E8AE-B9BA-487D-9642-A35EF4B913BC}" dt="2026-08-11T09:41:53.308" v="567" actId="20577"/>
        <pc:sldMkLst>
          <pc:docMk/>
          <pc:sldMk cId="3762238424" sldId="359"/>
        </pc:sldMkLst>
        <pc:spChg chg="mod">
          <ac:chgData name="Helene Maja Lindenthal" userId="57c1d7fe-e47e-49bf-aa4e-3d16ff6603a8" providerId="ADAL" clId="{6E35E8AE-B9BA-487D-9642-A35EF4B913BC}" dt="2026-08-11T09:39:26.806" v="551"/>
          <ac:spMkLst>
            <pc:docMk/>
            <pc:sldMk cId="3762238424" sldId="359"/>
            <ac:spMk id="3" creationId="{6B99B699-5818-B141-3251-FDD3895205DE}"/>
          </ac:spMkLst>
        </pc:spChg>
        <pc:spChg chg="mod">
          <ac:chgData name="Helene Maja Lindenthal" userId="57c1d7fe-e47e-49bf-aa4e-3d16ff6603a8" providerId="ADAL" clId="{6E35E8AE-B9BA-487D-9642-A35EF4B913BC}" dt="2026-08-11T09:41:53.308" v="567" actId="20577"/>
          <ac:spMkLst>
            <pc:docMk/>
            <pc:sldMk cId="3762238424" sldId="359"/>
            <ac:spMk id="7" creationId="{0104F95E-50F5-16D6-D2B5-93744679E352}"/>
          </ac:spMkLst>
        </pc:spChg>
        <pc:picChg chg="mod">
          <ac:chgData name="Helene Maja Lindenthal" userId="57c1d7fe-e47e-49bf-aa4e-3d16ff6603a8" providerId="ADAL" clId="{6E35E8AE-B9BA-487D-9642-A35EF4B913BC}" dt="2026-08-11T09:39:59.962" v="556" actId="1076"/>
          <ac:picMkLst>
            <pc:docMk/>
            <pc:sldMk cId="3762238424" sldId="359"/>
            <ac:picMk id="2" creationId="{FEF0E17B-6975-B66C-5BB1-915EC2A47172}"/>
          </ac:picMkLst>
        </pc:picChg>
      </pc:sldChg>
      <pc:sldChg chg="modSp mod">
        <pc:chgData name="Helene Maja Lindenthal" userId="57c1d7fe-e47e-49bf-aa4e-3d16ff6603a8" providerId="ADAL" clId="{6E35E8AE-B9BA-487D-9642-A35EF4B913BC}" dt="2026-08-11T09:22:26.190" v="246" actId="20577"/>
        <pc:sldMkLst>
          <pc:docMk/>
          <pc:sldMk cId="607218429" sldId="361"/>
        </pc:sldMkLst>
        <pc:spChg chg="mod">
          <ac:chgData name="Helene Maja Lindenthal" userId="57c1d7fe-e47e-49bf-aa4e-3d16ff6603a8" providerId="ADAL" clId="{6E35E8AE-B9BA-487D-9642-A35EF4B913BC}" dt="2026-08-11T09:21:59.216" v="240"/>
          <ac:spMkLst>
            <pc:docMk/>
            <pc:sldMk cId="607218429" sldId="361"/>
            <ac:spMk id="5" creationId="{9EEF6B67-7E01-60BE-EA7C-0FF4DA9E5879}"/>
          </ac:spMkLst>
        </pc:spChg>
        <pc:spChg chg="mod">
          <ac:chgData name="Helene Maja Lindenthal" userId="57c1d7fe-e47e-49bf-aa4e-3d16ff6603a8" providerId="ADAL" clId="{6E35E8AE-B9BA-487D-9642-A35EF4B913BC}" dt="2026-08-11T09:22:26.190" v="246" actId="20577"/>
          <ac:spMkLst>
            <pc:docMk/>
            <pc:sldMk cId="607218429" sldId="361"/>
            <ac:spMk id="7" creationId="{EE4FD453-550F-6097-9A2E-90C9A7F87CD4}"/>
          </ac:spMkLst>
        </pc:spChg>
      </pc:sldChg>
      <pc:sldChg chg="modSp mod">
        <pc:chgData name="Helene Maja Lindenthal" userId="57c1d7fe-e47e-49bf-aa4e-3d16ff6603a8" providerId="ADAL" clId="{6E35E8AE-B9BA-487D-9642-A35EF4B913BC}" dt="2026-08-11T09:43:23.827" v="604" actId="20577"/>
        <pc:sldMkLst>
          <pc:docMk/>
          <pc:sldMk cId="1853767951" sldId="362"/>
        </pc:sldMkLst>
        <pc:spChg chg="mod">
          <ac:chgData name="Helene Maja Lindenthal" userId="57c1d7fe-e47e-49bf-aa4e-3d16ff6603a8" providerId="ADAL" clId="{6E35E8AE-B9BA-487D-9642-A35EF4B913BC}" dt="2026-08-11T09:42:03.645" v="568"/>
          <ac:spMkLst>
            <pc:docMk/>
            <pc:sldMk cId="1853767951" sldId="362"/>
            <ac:spMk id="2" creationId="{C2984840-3ECF-DC51-B344-A86D722682E8}"/>
          </ac:spMkLst>
        </pc:spChg>
        <pc:spChg chg="mod">
          <ac:chgData name="Helene Maja Lindenthal" userId="57c1d7fe-e47e-49bf-aa4e-3d16ff6603a8" providerId="ADAL" clId="{6E35E8AE-B9BA-487D-9642-A35EF4B913BC}" dt="2026-08-11T09:43:23.827" v="604" actId="20577"/>
          <ac:spMkLst>
            <pc:docMk/>
            <pc:sldMk cId="1853767951" sldId="362"/>
            <ac:spMk id="7" creationId="{DEC94C9E-D2EA-DAFF-DA55-CA471F2B11C3}"/>
          </ac:spMkLst>
        </pc:spChg>
      </pc:sldChg>
      <pc:sldChg chg="modSp mod">
        <pc:chgData name="Helene Maja Lindenthal" userId="57c1d7fe-e47e-49bf-aa4e-3d16ff6603a8" providerId="ADAL" clId="{6E35E8AE-B9BA-487D-9642-A35EF4B913BC}" dt="2026-08-11T09:33:44.926" v="467"/>
        <pc:sldMkLst>
          <pc:docMk/>
          <pc:sldMk cId="3540572003" sldId="369"/>
        </pc:sldMkLst>
        <pc:spChg chg="mod">
          <ac:chgData name="Helene Maja Lindenthal" userId="57c1d7fe-e47e-49bf-aa4e-3d16ff6603a8" providerId="ADAL" clId="{6E35E8AE-B9BA-487D-9642-A35EF4B913BC}" dt="2026-08-11T09:31:21.274" v="447"/>
          <ac:spMkLst>
            <pc:docMk/>
            <pc:sldMk cId="3540572003" sldId="369"/>
            <ac:spMk id="4" creationId="{321CDCD5-0C85-A132-82C9-AA2B92325850}"/>
          </ac:spMkLst>
        </pc:spChg>
        <pc:spChg chg="mod">
          <ac:chgData name="Helene Maja Lindenthal" userId="57c1d7fe-e47e-49bf-aa4e-3d16ff6603a8" providerId="ADAL" clId="{6E35E8AE-B9BA-487D-9642-A35EF4B913BC}" dt="2026-08-11T09:31:14.467" v="446"/>
          <ac:spMkLst>
            <pc:docMk/>
            <pc:sldMk cId="3540572003" sldId="369"/>
            <ac:spMk id="5" creationId="{91E6DF0A-7DE0-3613-C927-26E1D8424BAC}"/>
          </ac:spMkLst>
        </pc:spChg>
        <pc:spChg chg="mod">
          <ac:chgData name="Helene Maja Lindenthal" userId="57c1d7fe-e47e-49bf-aa4e-3d16ff6603a8" providerId="ADAL" clId="{6E35E8AE-B9BA-487D-9642-A35EF4B913BC}" dt="2026-08-11T09:33:44.926" v="467"/>
          <ac:spMkLst>
            <pc:docMk/>
            <pc:sldMk cId="3540572003" sldId="369"/>
            <ac:spMk id="7" creationId="{DB44AE65-D7A5-A447-9173-3F0E1FF56CEE}"/>
          </ac:spMkLst>
        </pc:spChg>
      </pc:sldChg>
      <pc:sldChg chg="modSp mod">
        <pc:chgData name="Helene Maja Lindenthal" userId="57c1d7fe-e47e-49bf-aa4e-3d16ff6603a8" providerId="ADAL" clId="{6E35E8AE-B9BA-487D-9642-A35EF4B913BC}" dt="2026-08-11T09:36:45.386" v="539" actId="20577"/>
        <pc:sldMkLst>
          <pc:docMk/>
          <pc:sldMk cId="4126938969" sldId="370"/>
        </pc:sldMkLst>
        <pc:spChg chg="mod">
          <ac:chgData name="Helene Maja Lindenthal" userId="57c1d7fe-e47e-49bf-aa4e-3d16ff6603a8" providerId="ADAL" clId="{6E35E8AE-B9BA-487D-9642-A35EF4B913BC}" dt="2026-08-11T09:34:13.648" v="469"/>
          <ac:spMkLst>
            <pc:docMk/>
            <pc:sldMk cId="4126938969" sldId="370"/>
            <ac:spMk id="4" creationId="{F50824EF-7BE3-A922-6B41-AA6008C09A8C}"/>
          </ac:spMkLst>
        </pc:spChg>
        <pc:spChg chg="mod">
          <ac:chgData name="Helene Maja Lindenthal" userId="57c1d7fe-e47e-49bf-aa4e-3d16ff6603a8" providerId="ADAL" clId="{6E35E8AE-B9BA-487D-9642-A35EF4B913BC}" dt="2026-08-11T09:36:45.386" v="539" actId="20577"/>
          <ac:spMkLst>
            <pc:docMk/>
            <pc:sldMk cId="4126938969" sldId="370"/>
            <ac:spMk id="7" creationId="{73107CC2-0727-31A3-F02F-53144F782341}"/>
          </ac:spMkLst>
        </pc:spChg>
        <pc:spChg chg="mod">
          <ac:chgData name="Helene Maja Lindenthal" userId="57c1d7fe-e47e-49bf-aa4e-3d16ff6603a8" providerId="ADAL" clId="{6E35E8AE-B9BA-487D-9642-A35EF4B913BC}" dt="2026-08-11T09:34:06.525" v="468"/>
          <ac:spMkLst>
            <pc:docMk/>
            <pc:sldMk cId="4126938969" sldId="370"/>
            <ac:spMk id="10" creationId="{4521CE0E-79FF-55B3-7F49-3EAB29E467AE}"/>
          </ac:spMkLst>
        </pc:spChg>
      </pc:sldChg>
      <pc:sldChg chg="modSp mod">
        <pc:chgData name="Helene Maja Lindenthal" userId="57c1d7fe-e47e-49bf-aa4e-3d16ff6603a8" providerId="ADAL" clId="{6E35E8AE-B9BA-487D-9642-A35EF4B913BC}" dt="2026-08-11T10:03:52.062" v="965" actId="20577"/>
        <pc:sldMkLst>
          <pc:docMk/>
          <pc:sldMk cId="2592477382" sldId="372"/>
        </pc:sldMkLst>
        <pc:spChg chg="mod">
          <ac:chgData name="Helene Maja Lindenthal" userId="57c1d7fe-e47e-49bf-aa4e-3d16ff6603a8" providerId="ADAL" clId="{6E35E8AE-B9BA-487D-9642-A35EF4B913BC}" dt="2026-08-11T09:57:42.411" v="928"/>
          <ac:spMkLst>
            <pc:docMk/>
            <pc:sldMk cId="2592477382" sldId="372"/>
            <ac:spMk id="2" creationId="{614AB2D7-8548-74F3-2410-F4FD1F0A0FB9}"/>
          </ac:spMkLst>
        </pc:spChg>
        <pc:spChg chg="mod">
          <ac:chgData name="Helene Maja Lindenthal" userId="57c1d7fe-e47e-49bf-aa4e-3d16ff6603a8" providerId="ADAL" clId="{6E35E8AE-B9BA-487D-9642-A35EF4B913BC}" dt="2026-08-11T09:57:47.799" v="929"/>
          <ac:spMkLst>
            <pc:docMk/>
            <pc:sldMk cId="2592477382" sldId="372"/>
            <ac:spMk id="5" creationId="{4687C06C-EB35-9C57-5638-EBA836BB9170}"/>
          </ac:spMkLst>
        </pc:spChg>
        <pc:spChg chg="mod">
          <ac:chgData name="Helene Maja Lindenthal" userId="57c1d7fe-e47e-49bf-aa4e-3d16ff6603a8" providerId="ADAL" clId="{6E35E8AE-B9BA-487D-9642-A35EF4B913BC}" dt="2026-08-11T09:57:52.723" v="930"/>
          <ac:spMkLst>
            <pc:docMk/>
            <pc:sldMk cId="2592477382" sldId="372"/>
            <ac:spMk id="6" creationId="{A2DD33D1-F428-7AD3-3E41-47A26142F693}"/>
          </ac:spMkLst>
        </pc:spChg>
        <pc:spChg chg="mod">
          <ac:chgData name="Helene Maja Lindenthal" userId="57c1d7fe-e47e-49bf-aa4e-3d16ff6603a8" providerId="ADAL" clId="{6E35E8AE-B9BA-487D-9642-A35EF4B913BC}" dt="2026-08-11T10:03:52.062" v="965" actId="20577"/>
          <ac:spMkLst>
            <pc:docMk/>
            <pc:sldMk cId="2592477382" sldId="372"/>
            <ac:spMk id="7" creationId="{2C50A7BC-F5DA-693D-2E95-AFB784470A00}"/>
          </ac:spMkLst>
        </pc:spChg>
      </pc:sldChg>
      <pc:sldChg chg="modSp mod">
        <pc:chgData name="Helene Maja Lindenthal" userId="57c1d7fe-e47e-49bf-aa4e-3d16ff6603a8" providerId="ADAL" clId="{6E35E8AE-B9BA-487D-9642-A35EF4B913BC}" dt="2026-08-11T10:06:53.778" v="987" actId="20577"/>
        <pc:sldMkLst>
          <pc:docMk/>
          <pc:sldMk cId="201187295" sldId="374"/>
        </pc:sldMkLst>
        <pc:spChg chg="mod">
          <ac:chgData name="Helene Maja Lindenthal" userId="57c1d7fe-e47e-49bf-aa4e-3d16ff6603a8" providerId="ADAL" clId="{6E35E8AE-B9BA-487D-9642-A35EF4B913BC}" dt="2026-08-11T10:06:17.020" v="978"/>
          <ac:spMkLst>
            <pc:docMk/>
            <pc:sldMk cId="201187295" sldId="374"/>
            <ac:spMk id="2" creationId="{C8C712A9-8315-A6AA-8950-A9F7F7EB25B4}"/>
          </ac:spMkLst>
        </pc:spChg>
        <pc:spChg chg="mod">
          <ac:chgData name="Helene Maja Lindenthal" userId="57c1d7fe-e47e-49bf-aa4e-3d16ff6603a8" providerId="ADAL" clId="{6E35E8AE-B9BA-487D-9642-A35EF4B913BC}" dt="2026-08-11T10:06:21.985" v="979"/>
          <ac:spMkLst>
            <pc:docMk/>
            <pc:sldMk cId="201187295" sldId="374"/>
            <ac:spMk id="5" creationId="{00000000-0000-0000-0000-000000000000}"/>
          </ac:spMkLst>
        </pc:spChg>
        <pc:spChg chg="mod">
          <ac:chgData name="Helene Maja Lindenthal" userId="57c1d7fe-e47e-49bf-aa4e-3d16ff6603a8" providerId="ADAL" clId="{6E35E8AE-B9BA-487D-9642-A35EF4B913BC}" dt="2026-08-11T10:06:29.388" v="980"/>
          <ac:spMkLst>
            <pc:docMk/>
            <pc:sldMk cId="201187295" sldId="374"/>
            <ac:spMk id="6" creationId="{00000000-0000-0000-0000-000000000000}"/>
          </ac:spMkLst>
        </pc:spChg>
        <pc:spChg chg="mod">
          <ac:chgData name="Helene Maja Lindenthal" userId="57c1d7fe-e47e-49bf-aa4e-3d16ff6603a8" providerId="ADAL" clId="{6E35E8AE-B9BA-487D-9642-A35EF4B913BC}" dt="2026-08-11T10:06:53.778" v="987" actId="20577"/>
          <ac:spMkLst>
            <pc:docMk/>
            <pc:sldMk cId="201187295" sldId="374"/>
            <ac:spMk id="7" creationId="{00000000-0000-0000-0000-000000000000}"/>
          </ac:spMkLst>
        </pc:spChg>
      </pc:sldChg>
      <pc:sldChg chg="modSp mod">
        <pc:chgData name="Helene Maja Lindenthal" userId="57c1d7fe-e47e-49bf-aa4e-3d16ff6603a8" providerId="ADAL" clId="{6E35E8AE-B9BA-487D-9642-A35EF4B913BC}" dt="2026-08-11T10:08:53.410" v="1013" actId="404"/>
        <pc:sldMkLst>
          <pc:docMk/>
          <pc:sldMk cId="620003561" sldId="375"/>
        </pc:sldMkLst>
        <pc:spChg chg="mod">
          <ac:chgData name="Helene Maja Lindenthal" userId="57c1d7fe-e47e-49bf-aa4e-3d16ff6603a8" providerId="ADAL" clId="{6E35E8AE-B9BA-487D-9642-A35EF4B913BC}" dt="2026-08-11T10:07:24.981" v="992"/>
          <ac:spMkLst>
            <pc:docMk/>
            <pc:sldMk cId="620003561" sldId="375"/>
            <ac:spMk id="2" creationId="{B22756C2-818F-5F0D-B051-2C15C0421462}"/>
          </ac:spMkLst>
        </pc:spChg>
        <pc:spChg chg="mod">
          <ac:chgData name="Helene Maja Lindenthal" userId="57c1d7fe-e47e-49bf-aa4e-3d16ff6603a8" providerId="ADAL" clId="{6E35E8AE-B9BA-487D-9642-A35EF4B913BC}" dt="2026-08-11T10:07:57.802" v="1005"/>
          <ac:spMkLst>
            <pc:docMk/>
            <pc:sldMk cId="620003561" sldId="375"/>
            <ac:spMk id="3" creationId="{07C8E22F-FEB0-8108-5AAA-E65D3B5BC756}"/>
          </ac:spMkLst>
        </pc:spChg>
        <pc:spChg chg="mod">
          <ac:chgData name="Helene Maja Lindenthal" userId="57c1d7fe-e47e-49bf-aa4e-3d16ff6603a8" providerId="ADAL" clId="{6E35E8AE-B9BA-487D-9642-A35EF4B913BC}" dt="2026-08-11T10:07:18.933" v="991" actId="14100"/>
          <ac:spMkLst>
            <pc:docMk/>
            <pc:sldMk cId="620003561" sldId="375"/>
            <ac:spMk id="4" creationId="{06A9F24E-4ABF-E0A7-FB08-84992C20FEAA}"/>
          </ac:spMkLst>
        </pc:spChg>
        <pc:spChg chg="mod">
          <ac:chgData name="Helene Maja Lindenthal" userId="57c1d7fe-e47e-49bf-aa4e-3d16ff6603a8" providerId="ADAL" clId="{6E35E8AE-B9BA-487D-9642-A35EF4B913BC}" dt="2026-08-11T10:07:35.627" v="997" actId="20577"/>
          <ac:spMkLst>
            <pc:docMk/>
            <pc:sldMk cId="620003561" sldId="375"/>
            <ac:spMk id="5" creationId="{F720A651-EDAA-95D7-5A13-EE2DB5941927}"/>
          </ac:spMkLst>
        </pc:spChg>
        <pc:spChg chg="mod">
          <ac:chgData name="Helene Maja Lindenthal" userId="57c1d7fe-e47e-49bf-aa4e-3d16ff6603a8" providerId="ADAL" clId="{6E35E8AE-B9BA-487D-9642-A35EF4B913BC}" dt="2026-08-11T10:08:24.803" v="1007" actId="6549"/>
          <ac:spMkLst>
            <pc:docMk/>
            <pc:sldMk cId="620003561" sldId="375"/>
            <ac:spMk id="6" creationId="{AEFA2DD8-2E0A-CE66-F7E7-B721B34C5B63}"/>
          </ac:spMkLst>
        </pc:spChg>
        <pc:spChg chg="mod">
          <ac:chgData name="Helene Maja Lindenthal" userId="57c1d7fe-e47e-49bf-aa4e-3d16ff6603a8" providerId="ADAL" clId="{6E35E8AE-B9BA-487D-9642-A35EF4B913BC}" dt="2026-08-11T10:07:47.630" v="1004" actId="20577"/>
          <ac:spMkLst>
            <pc:docMk/>
            <pc:sldMk cId="620003561" sldId="375"/>
            <ac:spMk id="7" creationId="{F26B6B91-22C4-D396-A8AC-1D8D9B243413}"/>
          </ac:spMkLst>
        </pc:spChg>
        <pc:spChg chg="mod">
          <ac:chgData name="Helene Maja Lindenthal" userId="57c1d7fe-e47e-49bf-aa4e-3d16ff6603a8" providerId="ADAL" clId="{6E35E8AE-B9BA-487D-9642-A35EF4B913BC}" dt="2026-08-11T10:08:53.410" v="1013" actId="404"/>
          <ac:spMkLst>
            <pc:docMk/>
            <pc:sldMk cId="620003561" sldId="375"/>
            <ac:spMk id="8" creationId="{0585D980-4F15-F39B-A01A-C9B6F5B975CD}"/>
          </ac:spMkLst>
        </pc:spChg>
      </pc:sldChg>
      <pc:sldChg chg="modSp">
        <pc:chgData name="Helene Maja Lindenthal" userId="57c1d7fe-e47e-49bf-aa4e-3d16ff6603a8" providerId="ADAL" clId="{6E35E8AE-B9BA-487D-9642-A35EF4B913BC}" dt="2026-08-11T10:09:29.265" v="1015"/>
        <pc:sldMkLst>
          <pc:docMk/>
          <pc:sldMk cId="2481524391" sldId="376"/>
        </pc:sldMkLst>
        <pc:spChg chg="mod">
          <ac:chgData name="Helene Maja Lindenthal" userId="57c1d7fe-e47e-49bf-aa4e-3d16ff6603a8" providerId="ADAL" clId="{6E35E8AE-B9BA-487D-9642-A35EF4B913BC}" dt="2026-08-11T10:09:29.265" v="1015"/>
          <ac:spMkLst>
            <pc:docMk/>
            <pc:sldMk cId="2481524391" sldId="376"/>
            <ac:spMk id="3" creationId="{F17C7C1E-8830-D317-48FB-2DEE33E73203}"/>
          </ac:spMkLst>
        </pc:spChg>
        <pc:spChg chg="mod">
          <ac:chgData name="Helene Maja Lindenthal" userId="57c1d7fe-e47e-49bf-aa4e-3d16ff6603a8" providerId="ADAL" clId="{6E35E8AE-B9BA-487D-9642-A35EF4B913BC}" dt="2026-08-11T10:09:20.411" v="1014"/>
          <ac:spMkLst>
            <pc:docMk/>
            <pc:sldMk cId="2481524391" sldId="376"/>
            <ac:spMk id="4" creationId="{E6B9AEAF-84D9-0D5B-DCDD-4D3906AF7801}"/>
          </ac:spMkLst>
        </pc:spChg>
      </pc:sldChg>
      <pc:sldChg chg="modSp mod">
        <pc:chgData name="Helene Maja Lindenthal" userId="57c1d7fe-e47e-49bf-aa4e-3d16ff6603a8" providerId="ADAL" clId="{6E35E8AE-B9BA-487D-9642-A35EF4B913BC}" dt="2026-08-11T09:22:35.086" v="270" actId="20577"/>
        <pc:sldMkLst>
          <pc:docMk/>
          <pc:sldMk cId="3638265958" sldId="377"/>
        </pc:sldMkLst>
        <pc:spChg chg="mod">
          <ac:chgData name="Helene Maja Lindenthal" userId="57c1d7fe-e47e-49bf-aa4e-3d16ff6603a8" providerId="ADAL" clId="{6E35E8AE-B9BA-487D-9642-A35EF4B913BC}" dt="2026-08-11T09:22:35.086" v="270" actId="20577"/>
          <ac:spMkLst>
            <pc:docMk/>
            <pc:sldMk cId="3638265958" sldId="377"/>
            <ac:spMk id="5" creationId="{2C865289-70EF-4E34-BAA9-5C8ACD69E177}"/>
          </ac:spMkLst>
        </pc:spChg>
      </pc:sldChg>
      <pc:sldChg chg="modSp">
        <pc:chgData name="Helene Maja Lindenthal" userId="57c1d7fe-e47e-49bf-aa4e-3d16ff6603a8" providerId="ADAL" clId="{6E35E8AE-B9BA-487D-9642-A35EF4B913BC}" dt="2026-08-11T09:31:08.165" v="445"/>
        <pc:sldMkLst>
          <pc:docMk/>
          <pc:sldMk cId="2314027483" sldId="378"/>
        </pc:sldMkLst>
        <pc:spChg chg="mod">
          <ac:chgData name="Helene Maja Lindenthal" userId="57c1d7fe-e47e-49bf-aa4e-3d16ff6603a8" providerId="ADAL" clId="{6E35E8AE-B9BA-487D-9642-A35EF4B913BC}" dt="2026-08-11T09:31:08.165" v="445"/>
          <ac:spMkLst>
            <pc:docMk/>
            <pc:sldMk cId="2314027483" sldId="378"/>
            <ac:spMk id="5" creationId="{8888D124-51F7-9938-AC65-0425BFBE8615}"/>
          </ac:spMkLst>
        </pc:spChg>
      </pc:sldChg>
      <pc:sldChg chg="addSp modSp mod">
        <pc:chgData name="Helene Maja Lindenthal" userId="57c1d7fe-e47e-49bf-aa4e-3d16ff6603a8" providerId="ADAL" clId="{6E35E8AE-B9BA-487D-9642-A35EF4B913BC}" dt="2026-08-11T09:38:56.964" v="550" actId="20577"/>
        <pc:sldMkLst>
          <pc:docMk/>
          <pc:sldMk cId="1967557994" sldId="379"/>
        </pc:sldMkLst>
        <pc:spChg chg="mod">
          <ac:chgData name="Helene Maja Lindenthal" userId="57c1d7fe-e47e-49bf-aa4e-3d16ff6603a8" providerId="ADAL" clId="{6E35E8AE-B9BA-487D-9642-A35EF4B913BC}" dt="2026-08-11T09:37:17.096" v="540"/>
          <ac:spMkLst>
            <pc:docMk/>
            <pc:sldMk cId="1967557994" sldId="379"/>
            <ac:spMk id="2" creationId="{543B77BA-E9C7-665A-5E18-46AEBCD0E304}"/>
          </ac:spMkLst>
        </pc:spChg>
        <pc:spChg chg="add mod">
          <ac:chgData name="Helene Maja Lindenthal" userId="57c1d7fe-e47e-49bf-aa4e-3d16ff6603a8" providerId="ADAL" clId="{6E35E8AE-B9BA-487D-9642-A35EF4B913BC}" dt="2026-08-11T09:38:19.090" v="543" actId="767"/>
          <ac:spMkLst>
            <pc:docMk/>
            <pc:sldMk cId="1967557994" sldId="379"/>
            <ac:spMk id="4" creationId="{E910DE35-5F08-F7D1-6E4C-021A22F09C63}"/>
          </ac:spMkLst>
        </pc:spChg>
        <pc:spChg chg="mod">
          <ac:chgData name="Helene Maja Lindenthal" userId="57c1d7fe-e47e-49bf-aa4e-3d16ff6603a8" providerId="ADAL" clId="{6E35E8AE-B9BA-487D-9642-A35EF4B913BC}" dt="2026-08-11T09:38:56.964" v="550" actId="20577"/>
          <ac:spMkLst>
            <pc:docMk/>
            <pc:sldMk cId="1967557994" sldId="379"/>
            <ac:spMk id="7" creationId="{E9608FA4-61E4-E0E8-D98B-D4666DBAEB20}"/>
          </ac:spMkLst>
        </pc:spChg>
        <pc:spChg chg="mod">
          <ac:chgData name="Helene Maja Lindenthal" userId="57c1d7fe-e47e-49bf-aa4e-3d16ff6603a8" providerId="ADAL" clId="{6E35E8AE-B9BA-487D-9642-A35EF4B913BC}" dt="2026-08-11T09:38:27.079" v="544"/>
          <ac:spMkLst>
            <pc:docMk/>
            <pc:sldMk cId="1967557994" sldId="379"/>
            <ac:spMk id="8" creationId="{181D5147-B8B8-DE73-7932-D1474D74691F}"/>
          </ac:spMkLst>
        </pc:spChg>
      </pc:sldChg>
      <pc:sldChg chg="modSp">
        <pc:chgData name="Helene Maja Lindenthal" userId="57c1d7fe-e47e-49bf-aa4e-3d16ff6603a8" providerId="ADAL" clId="{6E35E8AE-B9BA-487D-9642-A35EF4B913BC}" dt="2026-08-11T10:07:05.953" v="988"/>
        <pc:sldMkLst>
          <pc:docMk/>
          <pc:sldMk cId="1662405121" sldId="380"/>
        </pc:sldMkLst>
        <pc:spChg chg="mod">
          <ac:chgData name="Helene Maja Lindenthal" userId="57c1d7fe-e47e-49bf-aa4e-3d16ff6603a8" providerId="ADAL" clId="{6E35E8AE-B9BA-487D-9642-A35EF4B913BC}" dt="2026-08-11T10:07:05.953" v="988"/>
          <ac:spMkLst>
            <pc:docMk/>
            <pc:sldMk cId="1662405121" sldId="380"/>
            <ac:spMk id="5" creationId="{33E0ED07-8FDA-9810-1113-4B1BED5A11D9}"/>
          </ac:spMkLst>
        </pc:spChg>
      </pc:sldChg>
      <pc:sldChg chg="modSp mod">
        <pc:chgData name="Helene Maja Lindenthal" userId="57c1d7fe-e47e-49bf-aa4e-3d16ff6603a8" providerId="ADAL" clId="{6E35E8AE-B9BA-487D-9642-A35EF4B913BC}" dt="2026-08-11T10:18:23.530" v="1293" actId="20577"/>
        <pc:sldMkLst>
          <pc:docMk/>
          <pc:sldMk cId="63620808" sldId="381"/>
        </pc:sldMkLst>
        <pc:spChg chg="mod">
          <ac:chgData name="Helene Maja Lindenthal" userId="57c1d7fe-e47e-49bf-aa4e-3d16ff6603a8" providerId="ADAL" clId="{6E35E8AE-B9BA-487D-9642-A35EF4B913BC}" dt="2026-08-11T10:17:38.163" v="1259"/>
          <ac:spMkLst>
            <pc:docMk/>
            <pc:sldMk cId="63620808" sldId="381"/>
            <ac:spMk id="2" creationId="{C830C153-625A-CC9D-2899-E5A937B520D6}"/>
          </ac:spMkLst>
        </pc:spChg>
        <pc:spChg chg="mod">
          <ac:chgData name="Helene Maja Lindenthal" userId="57c1d7fe-e47e-49bf-aa4e-3d16ff6603a8" providerId="ADAL" clId="{6E35E8AE-B9BA-487D-9642-A35EF4B913BC}" dt="2026-08-11T10:18:23.530" v="1293" actId="20577"/>
          <ac:spMkLst>
            <pc:docMk/>
            <pc:sldMk cId="63620808" sldId="381"/>
            <ac:spMk id="3" creationId="{FC312D18-F19B-26B3-438E-E2ABCCBC2448}"/>
          </ac:spMkLst>
        </pc:spChg>
        <pc:spChg chg="mod">
          <ac:chgData name="Helene Maja Lindenthal" userId="57c1d7fe-e47e-49bf-aa4e-3d16ff6603a8" providerId="ADAL" clId="{6E35E8AE-B9BA-487D-9642-A35EF4B913BC}" dt="2026-08-11T10:17:31.810" v="1258"/>
          <ac:spMkLst>
            <pc:docMk/>
            <pc:sldMk cId="63620808" sldId="381"/>
            <ac:spMk id="4" creationId="{EB0C0D63-EA3D-9D37-B793-C48C9A2B7B6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11/8/2026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‹Nr.›</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11/8/2026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‹Nr.›</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un-documents.net/our-common-future.pdf" TargetMode="External"/><Relationship Id="rId7" Type="http://schemas.openxmlformats.org/officeDocument/2006/relationships/hyperlink" Target="http://www.un.org/sustainabledevelopment/biodiversity/"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www.un.org/sustainabledevelopment/oceans/" TargetMode="External"/><Relationship Id="rId5" Type="http://schemas.openxmlformats.org/officeDocument/2006/relationships/hyperlink" Target="http://www.un.org/sustainabledevelopment/climate-change-2/" TargetMode="External"/><Relationship Id="rId4" Type="http://schemas.openxmlformats.org/officeDocument/2006/relationships/hyperlink" Target="http://www.un.org/sustainabledevelopment/sustainable-development-goals/"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hbr.org/search?term=John%20Elkington"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www.un.org/sustainabledevelopment/financing-for-development/" TargetMode="External"/><Relationship Id="rId3" Type="http://schemas.openxmlformats.org/officeDocument/2006/relationships/hyperlink" Target="https://www.un.org/sustainabledevelopment/development-agenda/" TargetMode="External"/><Relationship Id="rId7" Type="http://schemas.openxmlformats.org/officeDocument/2006/relationships/hyperlink" Target="https://hlpf.un.org/2023/vnrs"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ipcc.ch/" TargetMode="External"/><Relationship Id="rId5" Type="http://schemas.openxmlformats.org/officeDocument/2006/relationships/hyperlink" Target="https://unstats.un.org/sdgs/report/2023/" TargetMode="External"/><Relationship Id="rId4" Type="http://schemas.openxmlformats.org/officeDocument/2006/relationships/hyperlink" Target="https://www.un.org/sustainabledevelopment/" TargetMode="External"/><Relationship Id="rId9" Type="http://schemas.openxmlformats.org/officeDocument/2006/relationships/hyperlink" Target="https://www.un.org/en/actnow"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unglobalcompact.org/docs/issues_doc/Financial_markets/who_cares_who_wins.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europarl.europa.eu/RegData/etudes/BRIE/2016/573899/EPRS_BRI%282016%29573899_EN.pdf"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europarl.europa.eu/news/en/headlines/economy/20201119STO92005/how-to-promote-sustainable-consumption"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ur-lex.europa.eu/legal-content/EN/TXT/?qid=1583933814386&amp;uri=COM:2020:98:FIN"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eur-lex.europa.eu/legal-content/EN/TXT/PDF/?uri=CELEX%3A52022XC1229%2802%29&amp;from=EN"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en-IE" b="1"/>
              <a:t>Image source:</a:t>
            </a:r>
          </a:p>
          <a:p>
            <a:r>
              <a:rPr lang="en-US"/>
              <a:t>Image created with Sora (AI‑generated), for SUSTAIN‑EU CU4 “Module Aim &amp; Introduction”. No third‑party content; no identifiable people or brands. Prompt archived in project records.</a:t>
            </a:r>
            <a:endParaRPr lang="en-IE" b="1"/>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en-IE" b="1"/>
              <a:t>Image source:</a:t>
            </a:r>
          </a:p>
          <a:p>
            <a:r>
              <a:rPr lang="en-US"/>
              <a:t>Image created with Sora (AI‑generated), for SUSTAIN‑EU CU4 “Module Aim &amp; Introduction”. No third‑party content; no identifiable people or brands. Prompt archived in project records.</a:t>
            </a:r>
            <a:endParaRPr lang="en-IE" b="1"/>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UC1</a:t>
            </a:r>
          </a:p>
          <a:p>
            <a:endParaRPr lang="en-US" sz="1200" b="1"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Image source: https://media.un.org/photo/en/asset/oun7/oun7702229</a:t>
            </a:r>
          </a:p>
          <a:p>
            <a:r>
              <a:rPr lang="en-US" sz="1200" b="0" i="0" kern="1200">
                <a:solidFill>
                  <a:schemeClr val="tx1"/>
                </a:solidFill>
                <a:effectLst/>
                <a:latin typeface="+mn-lt"/>
                <a:ea typeface="+mn-ea"/>
                <a:cs typeface="+mn-cs"/>
              </a:rPr>
              <a:t>https://digitallibrary.un.org/record/139811?ln=en&amp;v=pdf#files</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Sustainable development requires an integrated approach that takes into consideration environmental concerns along with economic development.  </a:t>
            </a:r>
          </a:p>
          <a:p>
            <a:r>
              <a:rPr lang="en-US" sz="1200" b="0" i="0" kern="1200">
                <a:solidFill>
                  <a:schemeClr val="tx1"/>
                </a:solidFill>
                <a:effectLst/>
                <a:latin typeface="+mn-lt"/>
                <a:ea typeface="+mn-ea"/>
                <a:cs typeface="+mn-cs"/>
              </a:rPr>
              <a:t>In 1987, the </a:t>
            </a:r>
            <a:r>
              <a:rPr lang="en-US" sz="1200" b="0" i="0" u="none" strike="noStrike" kern="1200">
                <a:solidFill>
                  <a:schemeClr val="tx1"/>
                </a:solidFill>
                <a:effectLst/>
                <a:latin typeface="+mn-lt"/>
                <a:ea typeface="+mn-ea"/>
                <a:cs typeface="+mn-cs"/>
                <a:hlinkClick r:id="rId3"/>
              </a:rPr>
              <a:t>United Nations Brundtland Commission</a:t>
            </a:r>
            <a:r>
              <a:rPr lang="en-US" sz="1200" b="0" i="0" kern="1200">
                <a:solidFill>
                  <a:schemeClr val="tx1"/>
                </a:solidFill>
                <a:effectLst/>
                <a:latin typeface="+mn-lt"/>
                <a:ea typeface="+mn-ea"/>
                <a:cs typeface="+mn-cs"/>
              </a:rPr>
              <a:t> defined sustainability as “meeting the needs of the present without compromising the ability of future generations to meet their own needs.” Today, there are almost 140 developing countries in the world seeking ways of meeting their development needs, but with the increasing threat of climate change, concrete efforts must be made to ensure development today does not negatively affect future generations.</a:t>
            </a:r>
          </a:p>
          <a:p>
            <a:r>
              <a:rPr lang="en-US" sz="1200" b="0" i="0" u="none" strike="noStrike" kern="1200">
                <a:solidFill>
                  <a:schemeClr val="tx1"/>
                </a:solidFill>
                <a:effectLst/>
                <a:latin typeface="+mn-lt"/>
                <a:ea typeface="+mn-ea"/>
                <a:cs typeface="+mn-cs"/>
                <a:hlinkClick r:id="rId4"/>
              </a:rPr>
              <a:t>The Sustainable Development Goals</a:t>
            </a:r>
            <a:r>
              <a:rPr lang="en-US" sz="1200" b="0" i="0" kern="1200">
                <a:solidFill>
                  <a:schemeClr val="tx1"/>
                </a:solidFill>
                <a:effectLst/>
                <a:latin typeface="+mn-lt"/>
                <a:ea typeface="+mn-ea"/>
                <a:cs typeface="+mn-cs"/>
              </a:rPr>
              <a:t> form the framework for improving the lives of populations around the world and mitigating the hazardous man-made effects of climate change.  </a:t>
            </a:r>
            <a:r>
              <a:rPr lang="en-US" sz="1200" b="0" i="0" u="none" strike="noStrike" kern="1200">
                <a:solidFill>
                  <a:schemeClr val="tx1"/>
                </a:solidFill>
                <a:effectLst/>
                <a:latin typeface="+mn-lt"/>
                <a:ea typeface="+mn-ea"/>
                <a:cs typeface="+mn-cs"/>
                <a:hlinkClick r:id="rId5"/>
              </a:rPr>
              <a:t>SDG 13: Climate Action</a:t>
            </a:r>
            <a:r>
              <a:rPr lang="en-US" sz="1200" b="0" i="0" kern="1200">
                <a:solidFill>
                  <a:schemeClr val="tx1"/>
                </a:solidFill>
                <a:effectLst/>
                <a:latin typeface="+mn-lt"/>
                <a:ea typeface="+mn-ea"/>
                <a:cs typeface="+mn-cs"/>
              </a:rPr>
              <a:t>, calls for integrating measures to prevent climate change within development frameworks. </a:t>
            </a:r>
            <a:r>
              <a:rPr lang="en-US" sz="1200" b="0" i="0" u="none" strike="noStrike" kern="1200">
                <a:solidFill>
                  <a:schemeClr val="tx1"/>
                </a:solidFill>
                <a:effectLst/>
                <a:latin typeface="+mn-lt"/>
                <a:ea typeface="+mn-ea"/>
                <a:cs typeface="+mn-cs"/>
                <a:hlinkClick r:id="rId6"/>
              </a:rPr>
              <a:t>SDG 14: Life Below Water</a:t>
            </a:r>
            <a:r>
              <a:rPr lang="en-US" sz="1200" b="0" i="0" kern="1200">
                <a:solidFill>
                  <a:schemeClr val="tx1"/>
                </a:solidFill>
                <a:effectLst/>
                <a:latin typeface="+mn-lt"/>
                <a:ea typeface="+mn-ea"/>
                <a:cs typeface="+mn-cs"/>
              </a:rPr>
              <a:t>, and </a:t>
            </a:r>
            <a:r>
              <a:rPr lang="en-US" sz="1200" b="0" i="0" u="none" strike="noStrike" kern="1200">
                <a:solidFill>
                  <a:schemeClr val="tx1"/>
                </a:solidFill>
                <a:effectLst/>
                <a:latin typeface="+mn-lt"/>
                <a:ea typeface="+mn-ea"/>
                <a:cs typeface="+mn-cs"/>
                <a:hlinkClick r:id="rId7"/>
              </a:rPr>
              <a:t>SDG 15: Life on Land</a:t>
            </a:r>
            <a:r>
              <a:rPr lang="en-US" sz="1200" b="0" i="0" kern="1200">
                <a:solidFill>
                  <a:schemeClr val="tx1"/>
                </a:solidFill>
                <a:effectLst/>
                <a:latin typeface="+mn-lt"/>
                <a:ea typeface="+mn-ea"/>
                <a:cs typeface="+mn-cs"/>
              </a:rPr>
              <a:t>, also call for more sustainable practices in using the earth’s natural resources.</a:t>
            </a:r>
          </a:p>
          <a:p>
            <a:endParaRPr lang="en-GB"/>
          </a:p>
          <a:p>
            <a:r>
              <a:rPr lang="en-GB"/>
              <a:t>https://www.un.org/en/academic-impact/sustainability</a:t>
            </a:r>
          </a:p>
        </p:txBody>
      </p:sp>
      <p:sp>
        <p:nvSpPr>
          <p:cNvPr id="4" name="Slide Number Placeholder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1705577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UC1</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The triple bottom line is a business concept that states firms should commit to measuring their social and environmental impact—in addition to their financial performance—rather than solely focusing on generating profit, or the standard “bottom line.”</a:t>
            </a:r>
          </a:p>
          <a:p>
            <a:endParaRPr lang="en-US"/>
          </a:p>
          <a:p>
            <a:r>
              <a:rPr lang="en-US"/>
              <a:t>In 1994, the concept of triple bottom line was introduced into the business world as the new sustainability taxonomy embracing new guidelines for industries to undertake and address the set of sustainable development goals (SDGs) established in the United Nations Rio+20 summit and the following Millennium Development Goals (MDGs) from 2015 on. The concept was introduced as a new challenge for businesses to include security of people and the planet in the strategic business model and to develop new instruments and taxonomies to assess the prejudices that are being caused to society and environment (Griggs et al., 2013). In Cannibals with forks: The triple bottom line of 21st century business, Elkington (1997) postulates the 3Ps designation for people, planet, and profits as a triple goal toward true sustainability. By his definition, industries should assess the three segments when planning their strategies as all three of them are characterized by the same importance, not only accounting for the financial returns (Moneva, Archel, &amp; Correa, 2006). To be successful in a truthful triple bottom line development, a company should consider having all three aspects with positive returns. Decreasing the level of negative outcomes is not considered by Elkington (1998) a solution to the environmental and societal problems we have been facing, as settled and established in the MDGs. </a:t>
            </a:r>
          </a:p>
          <a:p>
            <a:endParaRPr lang="en-US"/>
          </a:p>
          <a:p>
            <a:r>
              <a:rPr lang="en-US"/>
              <a:t>Dating back from 1997, Elkington’s concept has been constantly applied and reformulated in several contexts. </a:t>
            </a:r>
          </a:p>
          <a:p>
            <a:endParaRPr lang="en-US"/>
          </a:p>
          <a:p>
            <a:r>
              <a:rPr lang="en-US"/>
              <a:t>First published in 1997, </a:t>
            </a:r>
            <a:r>
              <a:rPr lang="en-US" i="1"/>
              <a:t>Cannibals with forks: The triple bottom line of 21st century business</a:t>
            </a:r>
            <a:r>
              <a:rPr lang="en-US"/>
              <a:t> (Elkington, 1997) depicts a business world with outstanding performances in three main areas: s</a:t>
            </a:r>
            <a:r>
              <a:rPr lang="en-US" sz="2000"/>
              <a:t>ocial, environmental, and economic</a:t>
            </a:r>
            <a:r>
              <a:rPr lang="en-US"/>
              <a:t>.</a:t>
            </a:r>
            <a:endParaRPr lang="el-GR"/>
          </a:p>
          <a:p>
            <a:endParaRPr lang="en-US" sz="1200" b="1"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25 Years Ago I Coined the Phrase “Triple Bottom Line.” Here’s Why It’s Time to Rethink It.</a:t>
            </a:r>
          </a:p>
          <a:p>
            <a:r>
              <a:rPr lang="en-US" sz="1200" kern="1200">
                <a:solidFill>
                  <a:schemeClr val="tx1"/>
                </a:solidFill>
                <a:effectLst/>
                <a:latin typeface="+mn-lt"/>
                <a:ea typeface="+mn-ea"/>
                <a:cs typeface="+mn-cs"/>
              </a:rPr>
              <a:t>by </a:t>
            </a:r>
            <a:r>
              <a:rPr lang="en-US" sz="1200" u="none" strike="noStrike" kern="1200">
                <a:solidFill>
                  <a:schemeClr val="tx1"/>
                </a:solidFill>
                <a:effectLst/>
                <a:latin typeface="+mn-lt"/>
                <a:ea typeface="+mn-ea"/>
                <a:cs typeface="+mn-cs"/>
                <a:hlinkClick r:id="rId3"/>
              </a:rPr>
              <a:t>John Elkington</a:t>
            </a:r>
            <a:endParaRPr lang="en-US">
              <a:effectLst/>
            </a:endParaRPr>
          </a:p>
          <a:p>
            <a:r>
              <a:rPr lang="en-US" sz="1200" b="0" kern="1200">
                <a:solidFill>
                  <a:schemeClr val="tx1"/>
                </a:solidFill>
                <a:effectLst/>
                <a:latin typeface="+mn-lt"/>
                <a:ea typeface="+mn-ea"/>
                <a:cs typeface="+mn-cs"/>
              </a:rPr>
              <a:t>June 25, 2018</a:t>
            </a:r>
            <a:endParaRPr lang="en-US">
              <a:effectLst/>
            </a:endParaRPr>
          </a:p>
          <a:p>
            <a:r>
              <a:rPr lang="en-GB"/>
              <a:t>https://hbr.org/2018/06/25-years-ago-i-coined-the-phrase-triple-bottom-line-heres-why-im-giving-up-on-it</a:t>
            </a:r>
          </a:p>
          <a:p>
            <a:endParaRPr lang="en-GB"/>
          </a:p>
          <a:p>
            <a:endParaRPr lang="en-GB"/>
          </a:p>
          <a:p>
            <a:r>
              <a:rPr lang="en-GB" b="1"/>
              <a:t>Image source: </a:t>
            </a:r>
            <a:r>
              <a:rPr lang="en-US" b="1"/>
              <a:t>https://www.researchgate.net/publication/299535510_Finding_the_Copper_Mine_of_the_21_st_Century_Conceptual_Exploration_Targeting_for_Hypothetical_Copper_Reserves</a:t>
            </a:r>
            <a:endParaRPr lang="en-GB" b="1"/>
          </a:p>
        </p:txBody>
      </p:sp>
      <p:sp>
        <p:nvSpPr>
          <p:cNvPr id="4" name="Slide Number Placeholder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334109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UC1</a:t>
            </a:r>
          </a:p>
          <a:p>
            <a:endParaRPr lang="en-US" sz="1200" b="1" i="0" kern="1200">
              <a:solidFill>
                <a:schemeClr val="tx1"/>
              </a:solidFill>
              <a:effectLst/>
              <a:latin typeface="+mn-lt"/>
              <a:ea typeface="+mn-ea"/>
              <a:cs typeface="+mn-cs"/>
            </a:endParaRPr>
          </a:p>
          <a:p>
            <a:r>
              <a:rPr lang="en-US" sz="1200" b="1" i="0" kern="1200">
                <a:solidFill>
                  <a:schemeClr val="tx1"/>
                </a:solidFill>
                <a:effectLst/>
                <a:latin typeface="+mn-lt"/>
                <a:ea typeface="+mn-ea"/>
                <a:cs typeface="+mn-cs"/>
              </a:rPr>
              <a:t>A blueprint for our common future</a:t>
            </a:r>
          </a:p>
          <a:p>
            <a:r>
              <a:rPr lang="en-US" sz="1200" b="0" i="0" kern="1200">
                <a:solidFill>
                  <a:schemeClr val="tx1"/>
                </a:solidFill>
                <a:effectLst/>
                <a:latin typeface="+mn-lt"/>
                <a:ea typeface="+mn-ea"/>
                <a:cs typeface="+mn-cs"/>
              </a:rPr>
              <a:t>In 2015, UN Member States translated their vision of sustainable development into a blueprint for achieving it: </a:t>
            </a:r>
            <a:r>
              <a:rPr lang="en-US" sz="1200" b="0" i="0" u="sng" kern="1200">
                <a:solidFill>
                  <a:schemeClr val="tx1"/>
                </a:solidFill>
                <a:effectLst/>
                <a:latin typeface="+mn-lt"/>
                <a:ea typeface="+mn-ea"/>
                <a:cs typeface="+mn-cs"/>
                <a:hlinkClick r:id="rId3"/>
              </a:rPr>
              <a:t>the 2030 Agenda for Sustainable Development</a:t>
            </a:r>
            <a:r>
              <a:rPr lang="en-US" sz="1200" b="0" i="0" kern="1200">
                <a:solidFill>
                  <a:schemeClr val="tx1"/>
                </a:solidFill>
                <a:effectLst/>
                <a:latin typeface="+mn-lt"/>
                <a:ea typeface="+mn-ea"/>
                <a:cs typeface="+mn-cs"/>
              </a:rPr>
              <a:t>. Its </a:t>
            </a:r>
            <a:r>
              <a:rPr lang="en-US" sz="1200" b="0" i="0" u="sng" kern="1200">
                <a:solidFill>
                  <a:schemeClr val="tx1"/>
                </a:solidFill>
                <a:effectLst/>
                <a:latin typeface="+mn-lt"/>
                <a:ea typeface="+mn-ea"/>
                <a:cs typeface="+mn-cs"/>
                <a:hlinkClick r:id="rId4"/>
              </a:rPr>
              <a:t>17 Sustainable Development Goals</a:t>
            </a:r>
            <a:r>
              <a:rPr lang="en-US" sz="1200" b="0" i="0" kern="1200">
                <a:solidFill>
                  <a:schemeClr val="tx1"/>
                </a:solidFill>
                <a:effectLst/>
                <a:latin typeface="+mn-lt"/>
                <a:ea typeface="+mn-ea"/>
                <a:cs typeface="+mn-cs"/>
              </a:rPr>
              <a:t> —with ambitious targets to achieve by 2030— cover the three dimensions of sustainable development: the economy, social development and the environment.</a:t>
            </a:r>
          </a:p>
          <a:p>
            <a:r>
              <a:rPr lang="en-US" sz="1200" b="0" i="0" kern="1200">
                <a:solidFill>
                  <a:schemeClr val="tx1"/>
                </a:solidFill>
                <a:effectLst/>
                <a:latin typeface="+mn-lt"/>
                <a:ea typeface="+mn-ea"/>
                <a:cs typeface="+mn-cs"/>
              </a:rPr>
              <a:t>However, halfway to our 2030 deadline, the climate crisis, a weak global economy, conflicts and the lingering impact of COVID-19 have put the Goals in jeopardy.</a:t>
            </a:r>
          </a:p>
          <a:p>
            <a:r>
              <a:rPr lang="en-US" sz="1200" b="0" i="0" kern="1200">
                <a:solidFill>
                  <a:schemeClr val="tx1"/>
                </a:solidFill>
                <a:effectLst/>
                <a:latin typeface="+mn-lt"/>
                <a:ea typeface="+mn-ea"/>
                <a:cs typeface="+mn-cs"/>
              </a:rPr>
              <a:t>According to </a:t>
            </a:r>
            <a:r>
              <a:rPr lang="en-US" sz="1200" b="0" i="0" u="sng" kern="1200">
                <a:solidFill>
                  <a:schemeClr val="tx1"/>
                </a:solidFill>
                <a:effectLst/>
                <a:latin typeface="+mn-lt"/>
                <a:ea typeface="+mn-ea"/>
                <a:cs typeface="+mn-cs"/>
                <a:hlinkClick r:id="rId5"/>
              </a:rPr>
              <a:t>the UN SDGs Report 2023: Special Edition</a:t>
            </a:r>
            <a:r>
              <a:rPr lang="en-US" sz="1200" b="0" i="0" kern="1200">
                <a:solidFill>
                  <a:schemeClr val="tx1"/>
                </a:solidFill>
                <a:effectLst/>
                <a:latin typeface="+mn-lt"/>
                <a:ea typeface="+mn-ea"/>
                <a:cs typeface="+mn-cs"/>
              </a:rPr>
              <a:t>, the number of people living in extreme poverty in 2020 rose to 724 million, and now gender equality is some 300 years away.  </a:t>
            </a:r>
            <a:r>
              <a:rPr lang="en-US" sz="1200" b="0" i="0" u="sng" kern="1200">
                <a:solidFill>
                  <a:schemeClr val="tx1"/>
                </a:solidFill>
                <a:effectLst/>
                <a:latin typeface="+mn-lt"/>
                <a:ea typeface="+mn-ea"/>
                <a:cs typeface="+mn-cs"/>
                <a:hlinkClick r:id="rId6"/>
              </a:rPr>
              <a:t>The Intergovernmental Panel on Climate Change (IPCC)</a:t>
            </a:r>
            <a:r>
              <a:rPr lang="en-US" sz="1200" b="0" i="0" kern="1200">
                <a:solidFill>
                  <a:schemeClr val="tx1"/>
                </a:solidFill>
                <a:effectLst/>
                <a:latin typeface="+mn-lt"/>
                <a:ea typeface="+mn-ea"/>
                <a:cs typeface="+mn-cs"/>
              </a:rPr>
              <a:t> warns that without more robust policies across all sectors, the world is likely to surpass the critical 1.5°C tipping point by 2035.</a:t>
            </a:r>
          </a:p>
          <a:p>
            <a:r>
              <a:rPr lang="en-US" sz="1200" b="0" i="0" kern="1200">
                <a:solidFill>
                  <a:schemeClr val="tx1"/>
                </a:solidFill>
                <a:effectLst/>
                <a:latin typeface="+mn-lt"/>
                <a:ea typeface="+mn-ea"/>
                <a:cs typeface="+mn-cs"/>
              </a:rPr>
              <a:t>It is not too late to reset efforts to reach them, however. To advance the sustainable development agenda, governments are integrating the Goals into </a:t>
            </a:r>
            <a:r>
              <a:rPr lang="en-US" sz="1200" b="0" i="0" u="sng" kern="1200">
                <a:solidFill>
                  <a:schemeClr val="tx1"/>
                </a:solidFill>
                <a:effectLst/>
                <a:latin typeface="+mn-lt"/>
                <a:ea typeface="+mn-ea"/>
                <a:cs typeface="+mn-cs"/>
                <a:hlinkClick r:id="rId7"/>
              </a:rPr>
              <a:t>national plans</a:t>
            </a:r>
            <a:r>
              <a:rPr lang="en-US" sz="1200" b="0" i="0" kern="1200">
                <a:solidFill>
                  <a:schemeClr val="tx1"/>
                </a:solidFill>
                <a:effectLst/>
                <a:latin typeface="+mn-lt"/>
                <a:ea typeface="+mn-ea"/>
                <a:cs typeface="+mn-cs"/>
              </a:rPr>
              <a:t>. However, a fundamental shift is needed to put the world on a better path. And with a few years left to achieve the 2030 Agenda, it is needed now.</a:t>
            </a:r>
          </a:p>
          <a:p>
            <a:r>
              <a:rPr lang="en-US" sz="1200" b="1" i="0" kern="1200">
                <a:solidFill>
                  <a:schemeClr val="tx1"/>
                </a:solidFill>
                <a:effectLst/>
                <a:latin typeface="+mn-lt"/>
                <a:ea typeface="+mn-ea"/>
                <a:cs typeface="+mn-cs"/>
              </a:rPr>
              <a:t>Anyone can act</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It is not only up to our world leaders. Every person can benefit from a more prosperous, inclusive and resilient world. We can all do something about it, regardless of whether we are in a government or civil society, run a business or a home, are in school or out of it.</a:t>
            </a:r>
          </a:p>
          <a:p>
            <a:r>
              <a:rPr lang="en-US" sz="1200" b="0" i="0" kern="1200">
                <a:solidFill>
                  <a:schemeClr val="tx1"/>
                </a:solidFill>
                <a:effectLst/>
                <a:latin typeface="+mn-lt"/>
                <a:ea typeface="+mn-ea"/>
                <a:cs typeface="+mn-cs"/>
              </a:rPr>
              <a:t>While governments set policies to steer sustainable development, and both the public and private sectors have to </a:t>
            </a:r>
            <a:r>
              <a:rPr lang="en-US" sz="1200" b="0" i="0" u="sng" kern="1200">
                <a:solidFill>
                  <a:schemeClr val="tx1"/>
                </a:solidFill>
                <a:effectLst/>
                <a:latin typeface="+mn-lt"/>
                <a:ea typeface="+mn-ea"/>
                <a:cs typeface="+mn-cs"/>
                <a:hlinkClick r:id="rId8"/>
              </a:rPr>
              <a:t>finance the major shifts</a:t>
            </a:r>
            <a:r>
              <a:rPr lang="en-US" sz="1200" b="0" i="0" kern="1200">
                <a:solidFill>
                  <a:schemeClr val="tx1"/>
                </a:solidFill>
                <a:effectLst/>
                <a:latin typeface="+mn-lt"/>
                <a:ea typeface="+mn-ea"/>
                <a:cs typeface="+mn-cs"/>
              </a:rPr>
              <a:t> it requires, individual decisions add up fast. Your choices to earn a living, move around, make friends or advocate for justice can all make an impact. Want to know more? Find out how you can </a:t>
            </a:r>
            <a:r>
              <a:rPr lang="en-US" sz="1200" b="0" i="0" u="sng" kern="1200">
                <a:solidFill>
                  <a:schemeClr val="tx1"/>
                </a:solidFill>
                <a:effectLst/>
                <a:latin typeface="+mn-lt"/>
                <a:ea typeface="+mn-ea"/>
                <a:cs typeface="+mn-cs"/>
                <a:hlinkClick r:id="rId9"/>
              </a:rPr>
              <a:t>act now</a:t>
            </a:r>
            <a:r>
              <a:rPr lang="en-US" sz="1200" b="0" i="0" kern="1200">
                <a:solidFill>
                  <a:schemeClr val="tx1"/>
                </a:solidFill>
                <a:effectLst/>
                <a:latin typeface="+mn-lt"/>
                <a:ea typeface="+mn-ea"/>
                <a:cs typeface="+mn-cs"/>
              </a:rPr>
              <a:t> for our common future. Embrace the possible.</a:t>
            </a:r>
          </a:p>
          <a:p>
            <a:endParaRPr lang="en-US" sz="1200" b="1" i="0" kern="1200">
              <a:solidFill>
                <a:schemeClr val="tx1"/>
              </a:solidFill>
              <a:effectLst/>
              <a:latin typeface="+mn-lt"/>
              <a:ea typeface="+mn-ea"/>
              <a:cs typeface="+mn-cs"/>
            </a:endParaRPr>
          </a:p>
          <a:p>
            <a:r>
              <a:rPr lang="en-GB"/>
              <a:t>https://www.un.org/sustainabledevelopment/blog/2023/08/what-is-sustainable-development/</a:t>
            </a:r>
          </a:p>
          <a:p>
            <a:r>
              <a:rPr lang="en-GB"/>
              <a:t>https://www.un.org/en/climatechange/act-our-common-future-working-together-sustainable-development-goals</a:t>
            </a:r>
          </a:p>
        </p:txBody>
      </p:sp>
      <p:sp>
        <p:nvSpPr>
          <p:cNvPr id="4" name="Slide Number Placehold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2481620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r>
              <a:rPr lang="en-US">
                <a:hlinkClick r:id="rId3"/>
              </a:rPr>
              <a:t>UC1</a:t>
            </a:r>
          </a:p>
          <a:p>
            <a:endParaRPr lang="en-US">
              <a:hlinkClick r:id="rId3"/>
            </a:endParaRPr>
          </a:p>
          <a:p>
            <a:r>
              <a:rPr lang="en-US">
                <a:hlinkClick r:id="rId3"/>
              </a:rPr>
              <a:t>https://www.unglobalcompact.org/docs/issues_doc/Financial_markets/who_cares_who_wins.pdf</a:t>
            </a:r>
            <a:endParaRPr lang="en-US"/>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The Who Cares Wins conference in 2005 first brought together institutional investors, asset managers, buy-side and sell-side research analysts, global consultants and government bodies and regulators to examine the role of environmental, social and governance (ESG) value drivers in asset management and financial research. There was a remarkable degree of agreement among participants that ESG factors play an important role in the context of longer-term investment.</a:t>
            </a:r>
            <a:endParaRPr lang="en-GB"/>
          </a:p>
        </p:txBody>
      </p:sp>
      <p:sp>
        <p:nvSpPr>
          <p:cNvPr id="4" name="Slide Number Placeholder 3"/>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329622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r>
              <a:rPr lang="pt-PT"/>
              <a:t>M2 - 49</a:t>
            </a:r>
          </a:p>
        </p:txBody>
      </p:sp>
      <p:sp>
        <p:nvSpPr>
          <p:cNvPr id="4" name="Slide Number Placeholder 3"/>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2044717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r>
              <a:rPr lang="pt-PT"/>
              <a:t>M2-50</a:t>
            </a:r>
          </a:p>
        </p:txBody>
      </p:sp>
      <p:sp>
        <p:nvSpPr>
          <p:cNvPr id="4" name="Slide Number Placeholder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3143431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r>
              <a:rPr lang="en-US" b="1"/>
              <a:t>Image source: </a:t>
            </a:r>
            <a:r>
              <a:rPr lang="en-US" sz="1200" b="1" kern="1200">
                <a:solidFill>
                  <a:schemeClr val="tx1"/>
                </a:solidFill>
                <a:effectLst/>
                <a:latin typeface="+mn-lt"/>
                <a:ea typeface="+mn-ea"/>
                <a:cs typeface="+mn-cs"/>
              </a:rPr>
              <a:t>Mike Berners-Lee, (2020). The carbon Footprint of Everything. Profile Books Ltd., London. ISBN 978-1788163811, </a:t>
            </a:r>
            <a:r>
              <a:rPr lang="en-US" sz="1200" b="1" kern="1200" err="1">
                <a:solidFill>
                  <a:schemeClr val="tx1"/>
                </a:solidFill>
                <a:effectLst/>
                <a:latin typeface="+mn-lt"/>
                <a:ea typeface="+mn-ea"/>
                <a:cs typeface="+mn-cs"/>
              </a:rPr>
              <a:t>eISBN</a:t>
            </a:r>
            <a:r>
              <a:rPr lang="en-US" sz="1200" b="1" kern="1200">
                <a:solidFill>
                  <a:schemeClr val="tx1"/>
                </a:solidFill>
                <a:effectLst/>
                <a:latin typeface="+mn-lt"/>
                <a:ea typeface="+mn-ea"/>
                <a:cs typeface="+mn-cs"/>
              </a:rPr>
              <a:t>  978-1782837114 </a:t>
            </a:r>
            <a:endParaRPr lang="en-US" b="1"/>
          </a:p>
        </p:txBody>
      </p:sp>
      <p:sp>
        <p:nvSpPr>
          <p:cNvPr id="4" name="Slide Number Placeholder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2105670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1676A-D88A-28A2-531C-2EF3D2FCFF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49EB1A-4061-8E4B-7277-FDA23884BA85}"/>
              </a:ext>
            </a:extLst>
          </p:cNvPr>
          <p:cNvSpPr>
            <a:spLocks noGrp="1" noRot="1" noChangeAspect="1"/>
          </p:cNvSpPr>
          <p:nvPr>
            <p:ph type="sldImg"/>
          </p:nvPr>
        </p:nvSpPr>
        <p:spPr/>
        <p:txBody>
          <a:bodyPr/>
          <a:lstStyle/>
          <a:p>
            <a:endParaRPr lang="de-DE"/>
          </a:p>
        </p:txBody>
      </p:sp>
      <p:sp>
        <p:nvSpPr>
          <p:cNvPr id="3" name="Notes Placeholder 2">
            <a:extLst>
              <a:ext uri="{FF2B5EF4-FFF2-40B4-BE49-F238E27FC236}">
                <a16:creationId xmlns:a16="http://schemas.microsoft.com/office/drawing/2014/main" id="{E7E22C14-BC05-E2CB-B067-329A0E0CF258}"/>
              </a:ext>
            </a:extLst>
          </p:cNvPr>
          <p:cNvSpPr>
            <a:spLocks noGrp="1"/>
          </p:cNvSpPr>
          <p:nvPr>
            <p:ph type="body" idx="1"/>
          </p:nvPr>
        </p:nvSpPr>
        <p:spPr/>
        <p:txBody>
          <a:bodyPr/>
          <a:lstStyle/>
          <a:p>
            <a:r>
              <a:rPr lang="en-IE"/>
              <a:t>UC3</a:t>
            </a:r>
          </a:p>
          <a:p>
            <a:endParaRPr lang="en-IE"/>
          </a:p>
          <a:p>
            <a:r>
              <a:rPr lang="en-IE"/>
              <a:t>Image source: European Parliament Research Service</a:t>
            </a:r>
          </a:p>
          <a:p>
            <a:endParaRPr lang="en-IE"/>
          </a:p>
          <a:p>
            <a:pPr marL="0" marR="0" lvl="0" indent="0" algn="l" defTabSz="914400" rtl="0" eaLnBrk="1" fontAlgn="auto" latinLnBrk="0" hangingPunct="1">
              <a:lnSpc>
                <a:spcPct val="100000"/>
              </a:lnSpc>
              <a:spcBef>
                <a:spcPts val="0"/>
              </a:spcBef>
              <a:spcAft>
                <a:spcPts val="0"/>
              </a:spcAft>
              <a:buClrTx/>
              <a:buSzTx/>
              <a:buFontTx/>
              <a:buNone/>
              <a:tabLst/>
              <a:defRPr/>
            </a:pPr>
            <a:r>
              <a:rPr lang="en-US"/>
              <a:t>Circular economy is a model of production and consumption, which involves sharing, leasing, reusing, repairing, refurbishing and recycling existing materials and products</a:t>
            </a:r>
          </a:p>
          <a:p>
            <a:r>
              <a:rPr lang="en-US" sz="1200" b="0" i="0" kern="1200">
                <a:solidFill>
                  <a:schemeClr val="tx1"/>
                </a:solidFill>
                <a:effectLst/>
                <a:latin typeface="+mn-lt"/>
                <a:ea typeface="+mn-ea"/>
                <a:cs typeface="+mn-cs"/>
              </a:rPr>
              <a:t>The circular economy is a </a:t>
            </a:r>
            <a:r>
              <a:rPr lang="en-US" sz="1200" b="0" i="0" kern="1200">
                <a:solidFill>
                  <a:schemeClr val="tx1"/>
                </a:solidFill>
                <a:effectLst/>
                <a:latin typeface="+mn-lt"/>
                <a:ea typeface="+mn-ea"/>
                <a:cs typeface="+mn-cs"/>
                <a:hlinkClick r:id="rId3"/>
              </a:rPr>
              <a:t>model of production and consumption</a:t>
            </a:r>
            <a:r>
              <a:rPr lang="en-US" sz="1200" b="0" i="0" kern="1200">
                <a:solidFill>
                  <a:schemeClr val="tx1"/>
                </a:solidFill>
                <a:effectLst/>
                <a:latin typeface="+mn-lt"/>
                <a:ea typeface="+mn-ea"/>
                <a:cs typeface="+mn-cs"/>
              </a:rPr>
              <a:t>, which involves sharing, leasing, reusing, repairing, refurbishing and recycling existing materials and products as long as possible. In this way, the </a:t>
            </a:r>
            <a:r>
              <a:rPr lang="en-US" sz="1200" b="1" i="0" kern="1200">
                <a:solidFill>
                  <a:schemeClr val="tx1"/>
                </a:solidFill>
                <a:effectLst/>
                <a:latin typeface="+mn-lt"/>
                <a:ea typeface="+mn-ea"/>
                <a:cs typeface="+mn-cs"/>
              </a:rPr>
              <a:t>life cycle of products is extended.</a:t>
            </a:r>
            <a:br>
              <a:rPr lang="en-US" sz="1200" b="1" i="0" kern="1200">
                <a:solidFill>
                  <a:schemeClr val="tx1"/>
                </a:solidFill>
                <a:effectLst/>
                <a:latin typeface="+mn-lt"/>
                <a:ea typeface="+mn-ea"/>
                <a:cs typeface="+mn-cs"/>
              </a:rPr>
            </a:b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In practice, it implies </a:t>
            </a:r>
            <a:r>
              <a:rPr lang="en-US" sz="1200" b="1" i="0" kern="1200">
                <a:solidFill>
                  <a:schemeClr val="tx1"/>
                </a:solidFill>
                <a:effectLst/>
                <a:latin typeface="+mn-lt"/>
                <a:ea typeface="+mn-ea"/>
                <a:cs typeface="+mn-cs"/>
              </a:rPr>
              <a:t>reducing waste</a:t>
            </a:r>
            <a:r>
              <a:rPr lang="en-US" sz="1200" b="0" i="0" kern="1200">
                <a:solidFill>
                  <a:schemeClr val="tx1"/>
                </a:solidFill>
                <a:effectLst/>
                <a:latin typeface="+mn-lt"/>
                <a:ea typeface="+mn-ea"/>
                <a:cs typeface="+mn-cs"/>
              </a:rPr>
              <a:t> to a minimum. When a product reaches the end of its life, its materials are kept within the economy wherever possible thanks to recycling. These can be productively used again and again, thereby </a:t>
            </a:r>
            <a:r>
              <a:rPr lang="en-US" sz="1200" b="1" i="0" kern="1200">
                <a:solidFill>
                  <a:schemeClr val="tx1"/>
                </a:solidFill>
                <a:effectLst/>
                <a:latin typeface="+mn-lt"/>
                <a:ea typeface="+mn-ea"/>
                <a:cs typeface="+mn-cs"/>
              </a:rPr>
              <a:t>creating further value</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This is a departure from the traditional, </a:t>
            </a:r>
            <a:r>
              <a:rPr lang="en-US" sz="1200" b="0" i="1" kern="1200">
                <a:solidFill>
                  <a:schemeClr val="tx1"/>
                </a:solidFill>
                <a:effectLst/>
                <a:latin typeface="+mn-lt"/>
                <a:ea typeface="+mn-ea"/>
                <a:cs typeface="+mn-cs"/>
              </a:rPr>
              <a:t>linear</a:t>
            </a:r>
            <a:r>
              <a:rPr lang="en-US" sz="1200" b="0" i="0" kern="1200">
                <a:solidFill>
                  <a:schemeClr val="tx1"/>
                </a:solidFill>
                <a:effectLst/>
                <a:latin typeface="+mn-lt"/>
                <a:ea typeface="+mn-ea"/>
                <a:cs typeface="+mn-cs"/>
              </a:rPr>
              <a:t> economic model, which is based on a take-make-consume-throw away pattern. This model relies on large quantities of cheap, easily accessible materials and energy.</a:t>
            </a:r>
            <a:br>
              <a:rPr lang="en-US" sz="1200" b="0" i="0" kern="1200">
                <a:solidFill>
                  <a:schemeClr val="tx1"/>
                </a:solidFill>
                <a:effectLst/>
                <a:latin typeface="+mn-lt"/>
                <a:ea typeface="+mn-ea"/>
                <a:cs typeface="+mn-cs"/>
              </a:rPr>
            </a:b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Also part of this model is </a:t>
            </a:r>
            <a:r>
              <a:rPr lang="en-US" sz="1200" b="0" i="0" kern="1200">
                <a:solidFill>
                  <a:schemeClr val="tx1"/>
                </a:solidFill>
                <a:effectLst/>
                <a:latin typeface="+mn-lt"/>
                <a:ea typeface="+mn-ea"/>
                <a:cs typeface="+mn-cs"/>
                <a:hlinkClick r:id="rId4"/>
              </a:rPr>
              <a:t>planned obsolescence</a:t>
            </a:r>
            <a:r>
              <a:rPr lang="en-US" sz="1200" b="0" i="0" kern="1200">
                <a:solidFill>
                  <a:schemeClr val="tx1"/>
                </a:solidFill>
                <a:effectLst/>
                <a:latin typeface="+mn-lt"/>
                <a:ea typeface="+mn-ea"/>
                <a:cs typeface="+mn-cs"/>
              </a:rPr>
              <a:t>, when a product has been designed to have a limited lifespan to encourage consumers to buy it again. The European Parliament has called for measures to tackle this practice.</a:t>
            </a:r>
          </a:p>
          <a:p>
            <a:endParaRPr lang="en-IE"/>
          </a:p>
          <a:p>
            <a:endParaRPr lang="en-IE"/>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Circular economy: definition, importance and benefits</a:t>
            </a:r>
          </a:p>
          <a:p>
            <a:r>
              <a:rPr lang="en-IE"/>
              <a:t>https://www.europarl.europa.eu/topics/en/article/20151201STO05603/circular-economy-definition-importance-and-benefits</a:t>
            </a:r>
          </a:p>
          <a:p>
            <a:endParaRPr lang="en-IE"/>
          </a:p>
        </p:txBody>
      </p:sp>
      <p:sp>
        <p:nvSpPr>
          <p:cNvPr id="4" name="Slide Number Placeholder 3">
            <a:extLst>
              <a:ext uri="{FF2B5EF4-FFF2-40B4-BE49-F238E27FC236}">
                <a16:creationId xmlns:a16="http://schemas.microsoft.com/office/drawing/2014/main" id="{5E889787-889E-0D71-352D-955EB6C22214}"/>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41345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UC3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Suggestion of practical activity (Activity 4): </a:t>
            </a:r>
            <a:r>
              <a:rPr lang="en-GB" sz="1200" i="1" kern="1200">
                <a:solidFill>
                  <a:schemeClr val="tx1"/>
                </a:solidFill>
                <a:effectLst/>
                <a:latin typeface="+mn-lt"/>
                <a:ea typeface="+mn-ea"/>
                <a:cs typeface="+mn-cs"/>
              </a:rPr>
              <a:t>Circular economy – Stakeholders mapping in the textile sector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Image source: European Environmental Agency (EEA)</a:t>
            </a:r>
          </a:p>
          <a:p>
            <a:r>
              <a:rPr lang="en-US" sz="1200" b="0" i="0" kern="1200">
                <a:solidFill>
                  <a:schemeClr val="tx1"/>
                </a:solidFill>
                <a:effectLst/>
                <a:latin typeface="+mn-lt"/>
                <a:ea typeface="+mn-ea"/>
                <a:cs typeface="+mn-cs"/>
              </a:rPr>
              <a:t>https://www.eea.europa.eu/publications/capturing-the-climate-change-mitigation</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The European Commission </a:t>
            </a:r>
            <a:r>
              <a:rPr lang="en-US" sz="1200" b="1" i="0" kern="1200">
                <a:solidFill>
                  <a:schemeClr val="tx1"/>
                </a:solidFill>
                <a:effectLst/>
                <a:latin typeface="+mn-lt"/>
                <a:ea typeface="+mn-ea"/>
                <a:cs typeface="+mn-cs"/>
              </a:rPr>
              <a:t>Circular Economy action Plan </a:t>
            </a:r>
            <a:r>
              <a:rPr lang="en-US" sz="1200" b="0" i="0" kern="1200">
                <a:solidFill>
                  <a:schemeClr val="tx1"/>
                </a:solidFill>
                <a:effectLst/>
                <a:latin typeface="+mn-lt"/>
                <a:ea typeface="+mn-ea"/>
                <a:cs typeface="+mn-cs"/>
              </a:rPr>
              <a:t>(2020)</a:t>
            </a:r>
          </a:p>
          <a:p>
            <a:r>
              <a:rPr lang="en-US" sz="1200" b="0" i="0" kern="1200">
                <a:solidFill>
                  <a:schemeClr val="tx1"/>
                </a:solidFill>
                <a:effectLst/>
                <a:latin typeface="+mn-lt"/>
                <a:ea typeface="+mn-ea"/>
                <a:cs typeface="+mn-cs"/>
              </a:rPr>
              <a:t>COMMUNICATION FROM THE COMMISSION TO THE EUROPEAN PARLIAMENT, THE COUNCIL, THE EUROPEAN ECONOMIC AND SOCIAL COMMITTEE AND THE COMMITTEE OF THE REGIONS A new Circular Economy Action Plan For a cleaner and more competitive Europe</a:t>
            </a:r>
          </a:p>
          <a:p>
            <a:r>
              <a:rPr lang="en-US" sz="1200" b="0" i="0" kern="1200">
                <a:solidFill>
                  <a:schemeClr val="tx1"/>
                </a:solidFill>
                <a:effectLst/>
                <a:latin typeface="+mn-lt"/>
                <a:ea typeface="+mn-ea"/>
                <a:cs typeface="+mn-cs"/>
              </a:rPr>
              <a:t>https://eur-lex.europa.eu/legal-content/EN/TXT/?qid=1583933814386&amp;uri=COM:2020:98:FIN</a:t>
            </a:r>
          </a:p>
          <a:p>
            <a:endParaRPr lang="en-US" sz="1200" b="0" i="0" kern="1200">
              <a:solidFill>
                <a:schemeClr val="tx1"/>
              </a:solidFill>
              <a:effectLst/>
              <a:latin typeface="+mn-lt"/>
              <a:ea typeface="+mn-ea"/>
              <a:cs typeface="+mn-cs"/>
            </a:endParaRPr>
          </a:p>
          <a:p>
            <a:r>
              <a:rPr lang="en-US" sz="1200" b="1" i="0" kern="1200">
                <a:solidFill>
                  <a:schemeClr val="tx1"/>
                </a:solidFill>
                <a:effectLst/>
                <a:latin typeface="+mn-lt"/>
                <a:ea typeface="+mn-ea"/>
                <a:cs typeface="+mn-cs"/>
              </a:rPr>
              <a:t>Circular economy’s potential key role in climate change mitigation</a:t>
            </a:r>
          </a:p>
          <a:p>
            <a:r>
              <a:rPr lang="en-US" sz="1200" b="0" i="0" kern="1200">
                <a:solidFill>
                  <a:schemeClr val="tx1"/>
                </a:solidFill>
                <a:effectLst/>
                <a:latin typeface="+mn-lt"/>
                <a:ea typeface="+mn-ea"/>
                <a:cs typeface="+mn-cs"/>
              </a:rPr>
              <a:t>The International Resource Panel (IRP, 2019) highlights that the extraction and processing of materials (fossil fuels, biomass, metals and non-metallic minerals) account for around 50% of global GHG emissions. A key aim of the circular economy is to retain the value of products and materials in use for as long as possible.</a:t>
            </a:r>
          </a:p>
          <a:p>
            <a:r>
              <a:rPr lang="en-US" sz="1200" b="0" i="0" kern="1200">
                <a:solidFill>
                  <a:schemeClr val="tx1"/>
                </a:solidFill>
                <a:effectLst/>
                <a:latin typeface="+mn-lt"/>
                <a:ea typeface="+mn-ea"/>
                <a:cs typeface="+mn-cs"/>
              </a:rPr>
              <a:t>This key aim would reduce the demand for virgin materials and the GHGs emitted during their extraction and processing. In addition, the energy-intensive parts of the circular economy should be powered by renewable energy.</a:t>
            </a:r>
          </a:p>
          <a:p>
            <a:r>
              <a:rPr lang="en-US" sz="1200" b="0" i="0" kern="1200">
                <a:solidFill>
                  <a:schemeClr val="tx1"/>
                </a:solidFill>
                <a:effectLst/>
                <a:latin typeface="+mn-lt"/>
                <a:ea typeface="+mn-ea"/>
                <a:cs typeface="+mn-cs"/>
              </a:rPr>
              <a:t>This can happen through a series of actions along the whole value chain, including via safe and sustainable design, efficient production, sustainable consumption, longer and better use of products and  using waste as a resource (Figure 1). By 2022, about 22 Member States had adopted a dedicated circular economy strategy.</a:t>
            </a:r>
          </a:p>
          <a:p>
            <a:r>
              <a:rPr lang="en-US" sz="1200" b="0" i="0" kern="1200">
                <a:solidFill>
                  <a:schemeClr val="tx1"/>
                </a:solidFill>
                <a:effectLst/>
                <a:latin typeface="+mn-lt"/>
                <a:ea typeface="+mn-ea"/>
                <a:cs typeface="+mn-cs"/>
              </a:rPr>
              <a:t>The 2020 </a:t>
            </a:r>
            <a:r>
              <a:rPr lang="en-US" sz="1200" b="0" i="0" u="none" strike="noStrike" kern="1200">
                <a:solidFill>
                  <a:schemeClr val="tx1"/>
                </a:solidFill>
                <a:effectLst/>
                <a:latin typeface="+mn-lt"/>
                <a:ea typeface="+mn-ea"/>
                <a:cs typeface="+mn-cs"/>
                <a:hlinkClick r:id="rId3"/>
              </a:rPr>
              <a:t>circular economy action plan</a:t>
            </a:r>
            <a:r>
              <a:rPr lang="en-US" sz="1200" b="0" i="0" kern="1200">
                <a:solidFill>
                  <a:schemeClr val="tx1"/>
                </a:solidFill>
                <a:effectLst/>
                <a:latin typeface="+mn-lt"/>
                <a:ea typeface="+mn-ea"/>
                <a:cs typeface="+mn-cs"/>
              </a:rPr>
              <a:t> (COM/2020/98 final) of the European Commission </a:t>
            </a:r>
            <a:r>
              <a:rPr lang="en-US" sz="1200" b="0" i="0" kern="1200" err="1">
                <a:solidFill>
                  <a:schemeClr val="tx1"/>
                </a:solidFill>
                <a:effectLst/>
                <a:latin typeface="+mn-lt"/>
                <a:ea typeface="+mn-ea"/>
                <a:cs typeface="+mn-cs"/>
              </a:rPr>
              <a:t>recognises</a:t>
            </a:r>
            <a:r>
              <a:rPr lang="en-US" sz="1200" b="0" i="0" kern="1200">
                <a:solidFill>
                  <a:schemeClr val="tx1"/>
                </a:solidFill>
                <a:effectLst/>
                <a:latin typeface="+mn-lt"/>
                <a:ea typeface="+mn-ea"/>
                <a:cs typeface="+mn-cs"/>
              </a:rPr>
              <a:t> this interlinkage between the circular economy and climate policies, presenting circularity as a prerequisite for climate neutrality.</a:t>
            </a:r>
          </a:p>
          <a:p>
            <a:r>
              <a:rPr lang="en-US" sz="1200" b="0" i="0" kern="1200">
                <a:solidFill>
                  <a:schemeClr val="tx1"/>
                </a:solidFill>
                <a:effectLst/>
                <a:latin typeface="+mn-lt"/>
                <a:ea typeface="+mn-ea"/>
                <a:cs typeface="+mn-cs"/>
              </a:rPr>
              <a:t>This approach is further acknowledged from the climate perspective, where </a:t>
            </a:r>
            <a:r>
              <a:rPr lang="en-US" sz="1200" b="0" i="0" u="none" strike="noStrike" kern="1200">
                <a:solidFill>
                  <a:schemeClr val="tx1"/>
                </a:solidFill>
                <a:effectLst/>
                <a:latin typeface="+mn-lt"/>
                <a:ea typeface="+mn-ea"/>
                <a:cs typeface="+mn-cs"/>
                <a:hlinkClick r:id="rId4"/>
              </a:rPr>
              <a:t>guidelines</a:t>
            </a:r>
            <a:r>
              <a:rPr lang="en-US" sz="1200" b="0" i="0" kern="1200">
                <a:solidFill>
                  <a:schemeClr val="tx1"/>
                </a:solidFill>
                <a:effectLst/>
                <a:latin typeface="+mn-lt"/>
                <a:ea typeface="+mn-ea"/>
                <a:cs typeface="+mn-cs"/>
              </a:rPr>
              <a:t> for updating national energy and climate plans (NECPs) </a:t>
            </a:r>
            <a:r>
              <a:rPr lang="en-US" sz="1200" b="0" i="0" kern="1200" err="1">
                <a:solidFill>
                  <a:schemeClr val="tx1"/>
                </a:solidFill>
                <a:effectLst/>
                <a:latin typeface="+mn-lt"/>
                <a:ea typeface="+mn-ea"/>
                <a:cs typeface="+mn-cs"/>
              </a:rPr>
              <a:t>emphasise</a:t>
            </a:r>
            <a:r>
              <a:rPr lang="en-US" sz="1200" b="0" i="0" kern="1200">
                <a:solidFill>
                  <a:schemeClr val="tx1"/>
                </a:solidFill>
                <a:effectLst/>
                <a:latin typeface="+mn-lt"/>
                <a:ea typeface="+mn-ea"/>
                <a:cs typeface="+mn-cs"/>
              </a:rPr>
              <a:t> the importance for Member States to start ‘integrating and modelling the contribution of the circular economy to the climate transition’.</a:t>
            </a:r>
          </a:p>
          <a:p>
            <a:endParaRPr lang="en-GB"/>
          </a:p>
        </p:txBody>
      </p:sp>
      <p:sp>
        <p:nvSpPr>
          <p:cNvPr id="4" name="Slide Number Placeholder 3"/>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31149180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77FF2-DA82-CB7B-112E-1742D7175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CD88AD-18A8-DAF1-8E93-9CAE91893DB7}"/>
              </a:ext>
            </a:extLst>
          </p:cNvPr>
          <p:cNvSpPr>
            <a:spLocks noGrp="1" noRot="1" noChangeAspect="1"/>
          </p:cNvSpPr>
          <p:nvPr>
            <p:ph type="sldImg"/>
          </p:nvPr>
        </p:nvSpPr>
        <p:spPr/>
        <p:txBody>
          <a:bodyPr/>
          <a:lstStyle/>
          <a:p>
            <a:endParaRPr lang="de-DE"/>
          </a:p>
        </p:txBody>
      </p:sp>
      <p:sp>
        <p:nvSpPr>
          <p:cNvPr id="3" name="Notes Placeholder 2">
            <a:extLst>
              <a:ext uri="{FF2B5EF4-FFF2-40B4-BE49-F238E27FC236}">
                <a16:creationId xmlns:a16="http://schemas.microsoft.com/office/drawing/2014/main" id="{C2E18477-0F79-D062-FEE1-9C52AAAC3E53}"/>
              </a:ext>
            </a:extLst>
          </p:cNvPr>
          <p:cNvSpPr>
            <a:spLocks noGrp="1"/>
          </p:cNvSpPr>
          <p:nvPr>
            <p:ph type="body" idx="1"/>
          </p:nvPr>
        </p:nvSpPr>
        <p:spPr/>
        <p:txBody>
          <a:bodyPr/>
          <a:lstStyle/>
          <a:p>
            <a:r>
              <a:rPr lang="en-IE"/>
              <a:t>UC3</a:t>
            </a:r>
          </a:p>
          <a:p>
            <a:endParaRPr lang="en-IE"/>
          </a:p>
          <a:p>
            <a:r>
              <a:rPr lang="en-IE"/>
              <a:t>Image Source: Ellen MacArthur Foundation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The butterfly diagram: </a:t>
            </a:r>
            <a:r>
              <a:rPr lang="en-US" sz="1200" b="1" i="0" kern="1200" err="1">
                <a:solidFill>
                  <a:schemeClr val="tx1"/>
                </a:solidFill>
                <a:effectLst/>
                <a:latin typeface="+mn-lt"/>
                <a:ea typeface="+mn-ea"/>
                <a:cs typeface="+mn-cs"/>
              </a:rPr>
              <a:t>visualising</a:t>
            </a:r>
            <a:r>
              <a:rPr lang="en-US" sz="1200" b="1" i="0" kern="1200">
                <a:solidFill>
                  <a:schemeClr val="tx1"/>
                </a:solidFill>
                <a:effectLst/>
                <a:latin typeface="+mn-lt"/>
                <a:ea typeface="+mn-ea"/>
                <a:cs typeface="+mn-cs"/>
              </a:rPr>
              <a:t> the circular economy</a:t>
            </a:r>
          </a:p>
          <a:p>
            <a:r>
              <a:rPr lang="en-IE"/>
              <a:t>https://www.ellenmacarthurfoundation.org/circular-economy-diagram</a:t>
            </a:r>
          </a:p>
          <a:p>
            <a:endParaRPr lang="en-IE"/>
          </a:p>
        </p:txBody>
      </p:sp>
      <p:sp>
        <p:nvSpPr>
          <p:cNvPr id="4" name="Slide Number Placeholder 3">
            <a:extLst>
              <a:ext uri="{FF2B5EF4-FFF2-40B4-BE49-F238E27FC236}">
                <a16:creationId xmlns:a16="http://schemas.microsoft.com/office/drawing/2014/main" id="{3929257C-08A4-C6B4-36DF-CBEE2C918942}"/>
              </a:ext>
            </a:extLst>
          </p:cNvPr>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324031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UC3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Image source: Kupfer, R., et. al. 2022. </a:t>
            </a:r>
            <a:r>
              <a:rPr lang="en-US"/>
              <a:t>Neutral lightweight engineering: a holistic approach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towards sustainability driven engineering. Discover Sustainability. </a:t>
            </a:r>
            <a:r>
              <a:rPr lang="en-GB" sz="1200" b="0" i="0" u="none" strike="noStrike" kern="1200" baseline="0">
                <a:solidFill>
                  <a:schemeClr val="tx1"/>
                </a:solidFill>
                <a:latin typeface="+mn-lt"/>
                <a:ea typeface="+mn-ea"/>
                <a:cs typeface="+mn-cs"/>
              </a:rPr>
              <a:t>DOI: 10.1007/s43621-022-00084-9</a:t>
            </a:r>
          </a:p>
          <a:p>
            <a:r>
              <a:rPr lang="en-GB" sz="1200" b="0" i="0" u="none" strike="noStrike" kern="1200" baseline="0">
                <a:solidFill>
                  <a:schemeClr val="tx1"/>
                </a:solidFill>
                <a:latin typeface="+mn-lt"/>
                <a:ea typeface="+mn-ea"/>
                <a:cs typeface="+mn-cs"/>
              </a:rPr>
              <a:t>10 R-strategies ordered </a:t>
            </a:r>
            <a:r>
              <a:rPr lang="en-US" sz="1200" b="0" i="0" u="none" strike="noStrike" kern="1200" baseline="0">
                <a:solidFill>
                  <a:schemeClr val="tx1"/>
                </a:solidFill>
                <a:latin typeface="+mn-lt"/>
                <a:ea typeface="+mn-ea"/>
                <a:cs typeface="+mn-cs"/>
              </a:rPr>
              <a:t>for priority according to their </a:t>
            </a:r>
            <a:r>
              <a:rPr lang="en-GB" sz="1200" b="0" i="0" u="none" strike="noStrike" kern="1200" baseline="0">
                <a:solidFill>
                  <a:schemeClr val="tx1"/>
                </a:solidFill>
                <a:latin typeface="+mn-lt"/>
                <a:ea typeface="+mn-ea"/>
                <a:cs typeface="+mn-cs"/>
              </a:rPr>
              <a:t>levels of circularity</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EEA - </a:t>
            </a:r>
            <a:r>
              <a:rPr lang="en-US" sz="1200" b="1" i="0" kern="1200">
                <a:solidFill>
                  <a:schemeClr val="tx1"/>
                </a:solidFill>
                <a:effectLst/>
                <a:latin typeface="+mn-lt"/>
                <a:ea typeface="+mn-ea"/>
                <a:cs typeface="+mn-cs"/>
              </a:rPr>
              <a:t>Strategies for increased circularity within the product chain</a:t>
            </a:r>
          </a:p>
          <a:p>
            <a:r>
              <a:rPr lang="en-GB"/>
              <a:t>https://www.eea.europa.eu/publications/capturing-the-climate-change-mitigation</a:t>
            </a:r>
          </a:p>
          <a:p>
            <a:endParaRPr lang="en-GB"/>
          </a:p>
          <a:p>
            <a:endParaRPr lang="en-GB"/>
          </a:p>
        </p:txBody>
      </p:sp>
      <p:sp>
        <p:nvSpPr>
          <p:cNvPr id="4" name="Slide Number Placeholder 3"/>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359633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7BDCE-3B7B-F831-BBFF-511DBFD463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671396-8B18-9514-8333-566C884DCB86}"/>
              </a:ext>
            </a:extLst>
          </p:cNvPr>
          <p:cNvSpPr>
            <a:spLocks noGrp="1" noRot="1" noChangeAspect="1"/>
          </p:cNvSpPr>
          <p:nvPr>
            <p:ph type="sldImg"/>
          </p:nvPr>
        </p:nvSpPr>
        <p:spPr/>
        <p:txBody>
          <a:bodyPr/>
          <a:lstStyle/>
          <a:p>
            <a:endParaRPr lang="de-DE"/>
          </a:p>
        </p:txBody>
      </p:sp>
      <p:sp>
        <p:nvSpPr>
          <p:cNvPr id="3" name="Notes Placeholder 2">
            <a:extLst>
              <a:ext uri="{FF2B5EF4-FFF2-40B4-BE49-F238E27FC236}">
                <a16:creationId xmlns:a16="http://schemas.microsoft.com/office/drawing/2014/main" id="{5DAE29AD-46DC-AB9F-B3C2-0A90198474EC}"/>
              </a:ext>
            </a:extLst>
          </p:cNvPr>
          <p:cNvSpPr>
            <a:spLocks noGrp="1"/>
          </p:cNvSpPr>
          <p:nvPr>
            <p:ph type="body" idx="1"/>
          </p:nvPr>
        </p:nvSpPr>
        <p:spPr/>
        <p:txBody>
          <a:bodyPr/>
          <a:lstStyle/>
          <a:p>
            <a:r>
              <a:rPr lang="en-IE" b="1"/>
              <a:t>UC1 - 36</a:t>
            </a:r>
          </a:p>
          <a:p>
            <a:endParaRPr lang="en-IE" b="1"/>
          </a:p>
          <a:p>
            <a:endParaRPr lang="en-IE" b="1"/>
          </a:p>
          <a:p>
            <a:r>
              <a:rPr lang="en-IE" b="1"/>
              <a:t>Image Source: https://sustainabledevelopment.un.org/partnerships/greeneconomy</a:t>
            </a:r>
          </a:p>
          <a:p>
            <a:endParaRPr lang="en-IE" b="1"/>
          </a:p>
          <a:p>
            <a:r>
              <a:rPr lang="en-IE" b="1"/>
              <a:t>https://www.unep.org/regions/asia-and-pacific/regional-initiatives/supporting-resource-efficiency/green-economy</a:t>
            </a:r>
          </a:p>
          <a:p>
            <a:r>
              <a:rPr lang="en-US" sz="1200" b="0" i="0" kern="1200">
                <a:solidFill>
                  <a:schemeClr val="tx1"/>
                </a:solidFill>
                <a:effectLst/>
                <a:latin typeface="+mn-lt"/>
                <a:ea typeface="+mn-ea"/>
                <a:cs typeface="+mn-cs"/>
              </a:rPr>
              <a:t>A green economy is defined as low carbon, resource efficient and socially inclusive. In a green economy, growth in employment and income are driven by public and private investment into such economic activities, infrastructure and assets that allow reduced carbon emissions and pollution, enhanced energy and resource efficiency, and prevention of the loss of biodiversity and ecosystem services.</a:t>
            </a:r>
          </a:p>
          <a:p>
            <a:r>
              <a:rPr lang="en-US" sz="1200" b="0" i="0" kern="1200">
                <a:solidFill>
                  <a:schemeClr val="tx1"/>
                </a:solidFill>
                <a:effectLst/>
                <a:latin typeface="+mn-lt"/>
                <a:ea typeface="+mn-ea"/>
                <a:cs typeface="+mn-cs"/>
              </a:rPr>
              <a:t>These green investments need to be enabled and supported through targeted public expenditure, policy reforms and changes in taxation and regulation. UN Environment promotes a development path that understands natural capital as a critical economic asset and a source of public benefits, especially for poor people whose livelihoods depend on natural resources. The notion of green economy does not replace sustainable development, but creates a new focus on the economy, investment, capital and infrastructure, employment and skills and positive social and environmental outcomes across Asia and the Pacific.</a:t>
            </a:r>
            <a:endParaRPr lang="en-IE" b="1"/>
          </a:p>
        </p:txBody>
      </p:sp>
      <p:sp>
        <p:nvSpPr>
          <p:cNvPr id="4" name="Slide Number Placeholder 3">
            <a:extLst>
              <a:ext uri="{FF2B5EF4-FFF2-40B4-BE49-F238E27FC236}">
                <a16:creationId xmlns:a16="http://schemas.microsoft.com/office/drawing/2014/main" id="{062EE1B8-1DEA-3C21-1B71-AA1D37A5238C}"/>
              </a:ext>
            </a:extLst>
          </p:cNvPr>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1198041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7D2B0-9E8F-C793-4EA0-E050DB089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831FD6-0B82-F5DA-9968-561ADBD78C5B}"/>
              </a:ext>
            </a:extLst>
          </p:cNvPr>
          <p:cNvSpPr>
            <a:spLocks noGrp="1" noRot="1" noChangeAspect="1"/>
          </p:cNvSpPr>
          <p:nvPr>
            <p:ph type="sldImg"/>
          </p:nvPr>
        </p:nvSpPr>
        <p:spPr/>
        <p:txBody>
          <a:bodyPr/>
          <a:lstStyle/>
          <a:p>
            <a:endParaRPr lang="de-DE"/>
          </a:p>
        </p:txBody>
      </p:sp>
      <p:sp>
        <p:nvSpPr>
          <p:cNvPr id="3" name="Notes Placeholder 2">
            <a:extLst>
              <a:ext uri="{FF2B5EF4-FFF2-40B4-BE49-F238E27FC236}">
                <a16:creationId xmlns:a16="http://schemas.microsoft.com/office/drawing/2014/main" id="{688BAFF1-2161-8437-6E7A-7D1AE2F7B73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a:t>UC1 - 38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Image source: https://www.greeneconomycoalition.org/news-and-resources/the-5-principles-of-green-economy</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https://www.greeneconomycoalition.org/news-and-resources/the-5-principles-of-green-economy</a:t>
            </a:r>
          </a:p>
          <a:p>
            <a:r>
              <a:rPr lang="en-US" sz="1200" b="1" i="0" kern="1200">
                <a:solidFill>
                  <a:schemeClr val="tx1"/>
                </a:solidFill>
                <a:effectLst/>
                <a:latin typeface="+mn-lt"/>
                <a:ea typeface="+mn-ea"/>
                <a:cs typeface="+mn-cs"/>
              </a:rPr>
              <a:t>The 5 Principles of Green Economy</a:t>
            </a:r>
          </a:p>
          <a:p>
            <a:r>
              <a:rPr lang="en-US" sz="1200" b="0" i="0" kern="1200">
                <a:solidFill>
                  <a:schemeClr val="tx1"/>
                </a:solidFill>
                <a:effectLst/>
                <a:latin typeface="+mn-lt"/>
                <a:ea typeface="+mn-ea"/>
                <a:cs typeface="+mn-cs"/>
              </a:rPr>
              <a:t>Exploring what a green and fair economy looks like in principle - and in practice</a:t>
            </a:r>
          </a:p>
          <a:p>
            <a:r>
              <a:rPr lang="en-US" sz="1200" b="0" i="0" kern="1200">
                <a:solidFill>
                  <a:schemeClr val="tx1"/>
                </a:solidFill>
                <a:effectLst/>
                <a:latin typeface="+mn-lt"/>
                <a:ea typeface="+mn-ea"/>
                <a:cs typeface="+mn-cs"/>
              </a:rPr>
              <a:t>Humanity faces serious challenges in the coming decades: climate change, biodiversity loss, growing inequality, and more. These systemic global crises cannot be tackled in isolation, because they are all interconnected. But our economic systems are not fit enough to deliver a good balance of environmental and social goals</a:t>
            </a:r>
            <a:br>
              <a:rPr lang="en-US" sz="1200" b="0" i="0" kern="1200">
                <a:solidFill>
                  <a:schemeClr val="tx1"/>
                </a:solidFill>
                <a:effectLst/>
                <a:latin typeface="+mn-lt"/>
                <a:ea typeface="+mn-ea"/>
                <a:cs typeface="+mn-cs"/>
              </a:rPr>
            </a:b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Economies are, at heart, a collection of rules and norms that reward some </a:t>
            </a:r>
            <a:r>
              <a:rPr lang="en-US" sz="1200" b="0" i="0" kern="1200" err="1">
                <a:solidFill>
                  <a:schemeClr val="tx1"/>
                </a:solidFill>
                <a:effectLst/>
                <a:latin typeface="+mn-lt"/>
                <a:ea typeface="+mn-ea"/>
                <a:cs typeface="+mn-cs"/>
              </a:rPr>
              <a:t>behaviours</a:t>
            </a:r>
            <a:r>
              <a:rPr lang="en-US" sz="1200" b="0" i="0" kern="1200">
                <a:solidFill>
                  <a:schemeClr val="tx1"/>
                </a:solidFill>
                <a:effectLst/>
                <a:latin typeface="+mn-lt"/>
                <a:ea typeface="+mn-ea"/>
                <a:cs typeface="+mn-cs"/>
              </a:rPr>
              <a:t> and punish others. In their current form, our economies </a:t>
            </a:r>
            <a:r>
              <a:rPr lang="en-US" sz="1200" b="0" i="0" kern="1200" err="1">
                <a:solidFill>
                  <a:schemeClr val="tx1"/>
                </a:solidFill>
                <a:effectLst/>
                <a:latin typeface="+mn-lt"/>
                <a:ea typeface="+mn-ea"/>
                <a:cs typeface="+mn-cs"/>
              </a:rPr>
              <a:t>incentivise</a:t>
            </a:r>
            <a:r>
              <a:rPr lang="en-US" sz="1200" b="0" i="0" kern="1200">
                <a:solidFill>
                  <a:schemeClr val="tx1"/>
                </a:solidFill>
                <a:effectLst/>
                <a:latin typeface="+mn-lt"/>
                <a:ea typeface="+mn-ea"/>
                <a:cs typeface="+mn-cs"/>
              </a:rPr>
              <a:t> overconsumption, degrade communal bonds, and destroy natural wealth. But this is not inevitable or unavoidable; it is simply how our economies have evolved to operate. To solve these problems, a new economic vision is required.</a:t>
            </a:r>
          </a:p>
          <a:p>
            <a:r>
              <a:rPr lang="en-US" sz="1200" b="1" i="0" kern="1200">
                <a:solidFill>
                  <a:schemeClr val="tx1"/>
                </a:solidFill>
                <a:effectLst/>
                <a:latin typeface="+mn-lt"/>
                <a:ea typeface="+mn-ea"/>
                <a:cs typeface="+mn-cs"/>
              </a:rPr>
              <a:t>The vision: a fair, green economic future</a:t>
            </a:r>
          </a:p>
          <a:p>
            <a:r>
              <a:rPr lang="en-US" sz="1200" b="0" i="0" kern="1200">
                <a:solidFill>
                  <a:schemeClr val="tx1"/>
                </a:solidFill>
                <a:effectLst/>
                <a:latin typeface="+mn-lt"/>
                <a:ea typeface="+mn-ea"/>
                <a:cs typeface="+mn-cs"/>
              </a:rPr>
              <a:t>Our vision of a green economy is one that provides prosperity for all within the ecological limits of the planet. It follows five key principles, each of which draws on important precedents in international policy, and which together can guide economic reform in diverse contexts.</a:t>
            </a:r>
          </a:p>
          <a:p>
            <a:r>
              <a:rPr lang="en-US" sz="1200" b="1" i="0" kern="1200">
                <a:solidFill>
                  <a:schemeClr val="tx1"/>
                </a:solidFill>
                <a:effectLst/>
                <a:latin typeface="+mn-lt"/>
                <a:ea typeface="+mn-ea"/>
                <a:cs typeface="+mn-cs"/>
              </a:rPr>
              <a:t>1. The Wellbeing Principle</a:t>
            </a:r>
          </a:p>
          <a:p>
            <a:r>
              <a:rPr lang="en-US" sz="1200" b="0" i="0" kern="1200">
                <a:solidFill>
                  <a:schemeClr val="tx1"/>
                </a:solidFill>
                <a:effectLst/>
                <a:latin typeface="+mn-lt"/>
                <a:ea typeface="+mn-ea"/>
                <a:cs typeface="+mn-cs"/>
              </a:rPr>
              <a:t>A green economy enables </a:t>
            </a:r>
            <a:r>
              <a:rPr lang="en-US" sz="1200" b="1" i="0" kern="1200">
                <a:solidFill>
                  <a:schemeClr val="tx1"/>
                </a:solidFill>
                <a:effectLst/>
                <a:latin typeface="+mn-lt"/>
                <a:ea typeface="+mn-ea"/>
                <a:cs typeface="+mn-cs"/>
              </a:rPr>
              <a:t>all people to create and enjoy prosperity</a:t>
            </a:r>
            <a:r>
              <a:rPr lang="en-US" sz="1200" b="0" i="0" kern="1200">
                <a:solidFill>
                  <a:schemeClr val="tx1"/>
                </a:solidFill>
                <a:effectLst/>
                <a:latin typeface="+mn-lt"/>
                <a:ea typeface="+mn-ea"/>
                <a:cs typeface="+mn-cs"/>
              </a:rPr>
              <a:t>.</a:t>
            </a:r>
          </a:p>
          <a:p>
            <a:r>
              <a:rPr lang="en-US" sz="1200" b="0" i="0" kern="1200">
                <a:solidFill>
                  <a:schemeClr val="tx1"/>
                </a:solidFill>
                <a:effectLst/>
                <a:latin typeface="+mn-lt"/>
                <a:ea typeface="+mn-ea"/>
                <a:cs typeface="+mn-cs"/>
              </a:rPr>
              <a:t>. The green economy is </a:t>
            </a:r>
            <a:r>
              <a:rPr lang="en-US" sz="1200" b="0" i="1" kern="1200">
                <a:solidFill>
                  <a:schemeClr val="tx1"/>
                </a:solidFill>
                <a:effectLst/>
                <a:latin typeface="+mn-lt"/>
                <a:ea typeface="+mn-ea"/>
                <a:cs typeface="+mn-cs"/>
              </a:rPr>
              <a:t>people-</a:t>
            </a:r>
            <a:r>
              <a:rPr lang="en-US" sz="1200" b="0" i="1" kern="1200" err="1">
                <a:solidFill>
                  <a:schemeClr val="tx1"/>
                </a:solidFill>
                <a:effectLst/>
                <a:latin typeface="+mn-lt"/>
                <a:ea typeface="+mn-ea"/>
                <a:cs typeface="+mn-cs"/>
              </a:rPr>
              <a:t>centred</a:t>
            </a:r>
            <a:r>
              <a:rPr lang="en-US" sz="1200" b="0" i="0" kern="1200">
                <a:solidFill>
                  <a:schemeClr val="tx1"/>
                </a:solidFill>
                <a:effectLst/>
                <a:latin typeface="+mn-lt"/>
                <a:ea typeface="+mn-ea"/>
                <a:cs typeface="+mn-cs"/>
              </a:rPr>
              <a:t>. Its purpose is to create genuine, shared prosperity.</a:t>
            </a:r>
          </a:p>
          <a:p>
            <a:r>
              <a:rPr lang="en-US" sz="1200" b="0" i="0" kern="1200">
                <a:solidFill>
                  <a:schemeClr val="tx1"/>
                </a:solidFill>
                <a:effectLst/>
                <a:latin typeface="+mn-lt"/>
                <a:ea typeface="+mn-ea"/>
                <a:cs typeface="+mn-cs"/>
              </a:rPr>
              <a:t>. It focuses on </a:t>
            </a:r>
            <a:r>
              <a:rPr lang="en-US" sz="1200" b="0" i="1" kern="1200">
                <a:solidFill>
                  <a:schemeClr val="tx1"/>
                </a:solidFill>
                <a:effectLst/>
                <a:latin typeface="+mn-lt"/>
                <a:ea typeface="+mn-ea"/>
                <a:cs typeface="+mn-cs"/>
              </a:rPr>
              <a:t>growing wealth</a:t>
            </a:r>
            <a:r>
              <a:rPr lang="en-US" sz="1200" b="0" i="0" kern="1200">
                <a:solidFill>
                  <a:schemeClr val="tx1"/>
                </a:solidFill>
                <a:effectLst/>
                <a:latin typeface="+mn-lt"/>
                <a:ea typeface="+mn-ea"/>
                <a:cs typeface="+mn-cs"/>
              </a:rPr>
              <a:t> </a:t>
            </a:r>
            <a:r>
              <a:rPr lang="en-US" sz="1200" b="0" i="1" kern="1200">
                <a:solidFill>
                  <a:schemeClr val="tx1"/>
                </a:solidFill>
                <a:effectLst/>
                <a:latin typeface="+mn-lt"/>
                <a:ea typeface="+mn-ea"/>
                <a:cs typeface="+mn-cs"/>
              </a:rPr>
              <a:t>that will support wellbeing.</a:t>
            </a:r>
            <a:r>
              <a:rPr lang="en-US" sz="1200" b="0" i="0" kern="1200">
                <a:solidFill>
                  <a:schemeClr val="tx1"/>
                </a:solidFill>
                <a:effectLst/>
                <a:latin typeface="+mn-lt"/>
                <a:ea typeface="+mn-ea"/>
                <a:cs typeface="+mn-cs"/>
              </a:rPr>
              <a:t> This wealth is not merely financial, but includes the full range of human, social, physical and natural capitals.</a:t>
            </a:r>
          </a:p>
          <a:p>
            <a:r>
              <a:rPr lang="en-US" sz="1200" b="0" i="0" kern="1200">
                <a:solidFill>
                  <a:schemeClr val="tx1"/>
                </a:solidFill>
                <a:effectLst/>
                <a:latin typeface="+mn-lt"/>
                <a:ea typeface="+mn-ea"/>
                <a:cs typeface="+mn-cs"/>
              </a:rPr>
              <a:t>. It prioritizes investment and access to the </a:t>
            </a:r>
            <a:r>
              <a:rPr lang="en-US" sz="1200" b="0" i="1" kern="1200">
                <a:solidFill>
                  <a:schemeClr val="tx1"/>
                </a:solidFill>
                <a:effectLst/>
                <a:latin typeface="+mn-lt"/>
                <a:ea typeface="+mn-ea"/>
                <a:cs typeface="+mn-cs"/>
              </a:rPr>
              <a:t>sustainable natural systems, infrastructure, knowledge and education</a:t>
            </a:r>
            <a:r>
              <a:rPr lang="en-US" sz="1200" b="0" i="0" kern="1200">
                <a:solidFill>
                  <a:schemeClr val="tx1"/>
                </a:solidFill>
                <a:effectLst/>
                <a:latin typeface="+mn-lt"/>
                <a:ea typeface="+mn-ea"/>
                <a:cs typeface="+mn-cs"/>
              </a:rPr>
              <a:t> needed for all people to prosper.</a:t>
            </a:r>
          </a:p>
          <a:p>
            <a:r>
              <a:rPr lang="en-US" sz="1200" b="0" i="0" kern="1200">
                <a:solidFill>
                  <a:schemeClr val="tx1"/>
                </a:solidFill>
                <a:effectLst/>
                <a:latin typeface="+mn-lt"/>
                <a:ea typeface="+mn-ea"/>
                <a:cs typeface="+mn-cs"/>
              </a:rPr>
              <a:t>. It offers </a:t>
            </a:r>
            <a:r>
              <a:rPr lang="en-US" sz="1200" b="0" i="1" kern="1200">
                <a:solidFill>
                  <a:schemeClr val="tx1"/>
                </a:solidFill>
                <a:effectLst/>
                <a:latin typeface="+mn-lt"/>
                <a:ea typeface="+mn-ea"/>
                <a:cs typeface="+mn-cs"/>
              </a:rPr>
              <a:t>opportunities for green and decent livelihoods, enterprises and job</a:t>
            </a:r>
            <a:r>
              <a:rPr lang="en-US" sz="1200" b="0" i="0" kern="1200">
                <a:solidFill>
                  <a:schemeClr val="tx1"/>
                </a:solidFill>
                <a:effectLst/>
                <a:latin typeface="+mn-lt"/>
                <a:ea typeface="+mn-ea"/>
                <a:cs typeface="+mn-cs"/>
              </a:rPr>
              <a:t>s.</a:t>
            </a:r>
          </a:p>
          <a:p>
            <a:r>
              <a:rPr lang="en-US" sz="1200" b="0" i="0" kern="1200">
                <a:solidFill>
                  <a:schemeClr val="tx1"/>
                </a:solidFill>
                <a:effectLst/>
                <a:latin typeface="+mn-lt"/>
                <a:ea typeface="+mn-ea"/>
                <a:cs typeface="+mn-cs"/>
              </a:rPr>
              <a:t>. It is built on </a:t>
            </a:r>
            <a:r>
              <a:rPr lang="en-US" sz="1200" b="0" i="1" kern="1200">
                <a:solidFill>
                  <a:schemeClr val="tx1"/>
                </a:solidFill>
                <a:effectLst/>
                <a:latin typeface="+mn-lt"/>
                <a:ea typeface="+mn-ea"/>
                <a:cs typeface="+mn-cs"/>
              </a:rPr>
              <a:t>collective action</a:t>
            </a:r>
            <a:r>
              <a:rPr lang="en-US" sz="1200" b="0" i="0" kern="1200">
                <a:solidFill>
                  <a:schemeClr val="tx1"/>
                </a:solidFill>
                <a:effectLst/>
                <a:latin typeface="+mn-lt"/>
                <a:ea typeface="+mn-ea"/>
                <a:cs typeface="+mn-cs"/>
              </a:rPr>
              <a:t> for public goods, yet is based on individual choices</a:t>
            </a:r>
          </a:p>
          <a:p>
            <a:r>
              <a:rPr lang="en-US" sz="1200" b="1" i="0" kern="1200">
                <a:solidFill>
                  <a:schemeClr val="tx1"/>
                </a:solidFill>
                <a:effectLst/>
                <a:latin typeface="+mn-lt"/>
                <a:ea typeface="+mn-ea"/>
                <a:cs typeface="+mn-cs"/>
              </a:rPr>
              <a:t>2. The Justice Principle</a:t>
            </a:r>
          </a:p>
          <a:p>
            <a:r>
              <a:rPr lang="en-US" sz="1200" b="0" i="0" kern="1200">
                <a:solidFill>
                  <a:schemeClr val="tx1"/>
                </a:solidFill>
                <a:effectLst/>
                <a:latin typeface="+mn-lt"/>
                <a:ea typeface="+mn-ea"/>
                <a:cs typeface="+mn-cs"/>
              </a:rPr>
              <a:t>The green economy promotes </a:t>
            </a:r>
            <a:r>
              <a:rPr lang="en-US" sz="1200" b="1" i="0" kern="1200">
                <a:solidFill>
                  <a:schemeClr val="tx1"/>
                </a:solidFill>
                <a:effectLst/>
                <a:latin typeface="+mn-lt"/>
                <a:ea typeface="+mn-ea"/>
                <a:cs typeface="+mn-cs"/>
              </a:rPr>
              <a:t>equity within and between generations</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 The green economy is </a:t>
            </a:r>
            <a:r>
              <a:rPr lang="en-US" sz="1200" b="0" i="1" kern="1200">
                <a:solidFill>
                  <a:schemeClr val="tx1"/>
                </a:solidFill>
                <a:effectLst/>
                <a:latin typeface="+mn-lt"/>
                <a:ea typeface="+mn-ea"/>
                <a:cs typeface="+mn-cs"/>
              </a:rPr>
              <a:t>inclusive and non-discriminatory. </a:t>
            </a:r>
            <a:r>
              <a:rPr lang="en-US" sz="1200" b="0" i="0" kern="1200">
                <a:solidFill>
                  <a:schemeClr val="tx1"/>
                </a:solidFill>
                <a:effectLst/>
                <a:latin typeface="+mn-lt"/>
                <a:ea typeface="+mn-ea"/>
                <a:cs typeface="+mn-cs"/>
              </a:rPr>
              <a:t>It shares decision-making, benefits and costs fairly; avoids elite capture; and especially supports </a:t>
            </a:r>
            <a:r>
              <a:rPr lang="en-US" sz="1200" b="0" i="1" kern="1200">
                <a:solidFill>
                  <a:schemeClr val="tx1"/>
                </a:solidFill>
                <a:effectLst/>
                <a:latin typeface="+mn-lt"/>
                <a:ea typeface="+mn-ea"/>
                <a:cs typeface="+mn-cs"/>
              </a:rPr>
              <a:t>women’s empowerment</a:t>
            </a:r>
            <a:r>
              <a:rPr lang="en-US" sz="1200" b="0" i="0" kern="1200">
                <a:solidFill>
                  <a:schemeClr val="tx1"/>
                </a:solidFill>
                <a:effectLst/>
                <a:latin typeface="+mn-lt"/>
                <a:ea typeface="+mn-ea"/>
                <a:cs typeface="+mn-cs"/>
              </a:rPr>
              <a:t>.</a:t>
            </a:r>
          </a:p>
          <a:p>
            <a:r>
              <a:rPr lang="en-US" sz="1200" b="0" i="0" kern="1200">
                <a:solidFill>
                  <a:schemeClr val="tx1"/>
                </a:solidFill>
                <a:effectLst/>
                <a:latin typeface="+mn-lt"/>
                <a:ea typeface="+mn-ea"/>
                <a:cs typeface="+mn-cs"/>
              </a:rPr>
              <a:t>. It promotes the </a:t>
            </a:r>
            <a:r>
              <a:rPr lang="en-US" sz="1200" b="0" i="1" kern="1200">
                <a:solidFill>
                  <a:schemeClr val="tx1"/>
                </a:solidFill>
                <a:effectLst/>
                <a:latin typeface="+mn-lt"/>
                <a:ea typeface="+mn-ea"/>
                <a:cs typeface="+mn-cs"/>
              </a:rPr>
              <a:t>equitable</a:t>
            </a:r>
            <a:r>
              <a:rPr lang="en-US" sz="1200" b="0" i="0" kern="1200">
                <a:solidFill>
                  <a:schemeClr val="tx1"/>
                </a:solidFill>
                <a:effectLst/>
                <a:latin typeface="+mn-lt"/>
                <a:ea typeface="+mn-ea"/>
                <a:cs typeface="+mn-cs"/>
              </a:rPr>
              <a:t> </a:t>
            </a:r>
            <a:r>
              <a:rPr lang="en-US" sz="1200" b="0" i="1" kern="1200">
                <a:solidFill>
                  <a:schemeClr val="tx1"/>
                </a:solidFill>
                <a:effectLst/>
                <a:latin typeface="+mn-lt"/>
                <a:ea typeface="+mn-ea"/>
                <a:cs typeface="+mn-cs"/>
              </a:rPr>
              <a:t>distribution</a:t>
            </a:r>
            <a:r>
              <a:rPr lang="en-US" sz="1200" b="0" i="0" kern="1200">
                <a:solidFill>
                  <a:schemeClr val="tx1"/>
                </a:solidFill>
                <a:effectLst/>
                <a:latin typeface="+mn-lt"/>
                <a:ea typeface="+mn-ea"/>
                <a:cs typeface="+mn-cs"/>
              </a:rPr>
              <a:t> </a:t>
            </a:r>
            <a:r>
              <a:rPr lang="en-US" sz="1200" b="0" i="1" kern="1200">
                <a:solidFill>
                  <a:schemeClr val="tx1"/>
                </a:solidFill>
                <a:effectLst/>
                <a:latin typeface="+mn-lt"/>
                <a:ea typeface="+mn-ea"/>
                <a:cs typeface="+mn-cs"/>
              </a:rPr>
              <a:t>of opportunity and outcome</a:t>
            </a:r>
            <a:r>
              <a:rPr lang="en-US" sz="1200" b="0" i="0" kern="1200">
                <a:solidFill>
                  <a:schemeClr val="tx1"/>
                </a:solidFill>
                <a:effectLst/>
                <a:latin typeface="+mn-lt"/>
                <a:ea typeface="+mn-ea"/>
                <a:cs typeface="+mn-cs"/>
              </a:rPr>
              <a:t>, reducing disparities between people, while also giving sufficient space for wildlife and wilderness.</a:t>
            </a:r>
          </a:p>
          <a:p>
            <a:r>
              <a:rPr lang="en-US" sz="1200" b="0" i="0" kern="1200">
                <a:solidFill>
                  <a:schemeClr val="tx1"/>
                </a:solidFill>
                <a:effectLst/>
                <a:latin typeface="+mn-lt"/>
                <a:ea typeface="+mn-ea"/>
                <a:cs typeface="+mn-cs"/>
              </a:rPr>
              <a:t>. It takes a </a:t>
            </a:r>
            <a:r>
              <a:rPr lang="en-US" sz="1200" b="0" i="1" kern="1200">
                <a:solidFill>
                  <a:schemeClr val="tx1"/>
                </a:solidFill>
                <a:effectLst/>
                <a:latin typeface="+mn-lt"/>
                <a:ea typeface="+mn-ea"/>
                <a:cs typeface="+mn-cs"/>
              </a:rPr>
              <a:t>long-term perspective</a:t>
            </a:r>
            <a:r>
              <a:rPr lang="en-US" sz="1200" b="0" i="0" kern="1200">
                <a:solidFill>
                  <a:schemeClr val="tx1"/>
                </a:solidFill>
                <a:effectLst/>
                <a:latin typeface="+mn-lt"/>
                <a:ea typeface="+mn-ea"/>
                <a:cs typeface="+mn-cs"/>
              </a:rPr>
              <a:t> on the economy, creating wealth and resilience that serve the interests of </a:t>
            </a:r>
            <a:r>
              <a:rPr lang="en-US" sz="1200" b="0" i="1" kern="1200">
                <a:solidFill>
                  <a:schemeClr val="tx1"/>
                </a:solidFill>
                <a:effectLst/>
                <a:latin typeface="+mn-lt"/>
                <a:ea typeface="+mn-ea"/>
                <a:cs typeface="+mn-cs"/>
              </a:rPr>
              <a:t>future citizens</a:t>
            </a:r>
            <a:r>
              <a:rPr lang="en-US" sz="1200" b="0" i="0" kern="1200">
                <a:solidFill>
                  <a:schemeClr val="tx1"/>
                </a:solidFill>
                <a:effectLst/>
                <a:latin typeface="+mn-lt"/>
                <a:ea typeface="+mn-ea"/>
                <a:cs typeface="+mn-cs"/>
              </a:rPr>
              <a:t>, while also acting urgently to tackle today’s multi-dimensional poverty and injustice.</a:t>
            </a:r>
          </a:p>
          <a:p>
            <a:r>
              <a:rPr lang="en-US" sz="1200" b="0" i="0" kern="1200">
                <a:solidFill>
                  <a:schemeClr val="tx1"/>
                </a:solidFill>
                <a:effectLst/>
                <a:latin typeface="+mn-lt"/>
                <a:ea typeface="+mn-ea"/>
                <a:cs typeface="+mn-cs"/>
              </a:rPr>
              <a:t>. It is based on </a:t>
            </a:r>
            <a:r>
              <a:rPr lang="en-US" sz="1200" b="0" i="1" kern="1200">
                <a:solidFill>
                  <a:schemeClr val="tx1"/>
                </a:solidFill>
                <a:effectLst/>
                <a:latin typeface="+mn-lt"/>
                <a:ea typeface="+mn-ea"/>
                <a:cs typeface="+mn-cs"/>
              </a:rPr>
              <a:t>solidarity and social justice</a:t>
            </a:r>
            <a:r>
              <a:rPr lang="en-US" sz="1200" b="0" i="0" kern="1200">
                <a:solidFill>
                  <a:schemeClr val="tx1"/>
                </a:solidFill>
                <a:effectLst/>
                <a:latin typeface="+mn-lt"/>
                <a:ea typeface="+mn-ea"/>
                <a:cs typeface="+mn-cs"/>
              </a:rPr>
              <a:t>, strengthening trust and social ties, and supporting human rights, the rights of workers, indigenous peoples and minorities, and the right to sustainable development.</a:t>
            </a:r>
          </a:p>
          <a:p>
            <a:r>
              <a:rPr lang="en-US" sz="1200" b="0" i="0" kern="1200">
                <a:solidFill>
                  <a:schemeClr val="tx1"/>
                </a:solidFill>
                <a:effectLst/>
                <a:latin typeface="+mn-lt"/>
                <a:ea typeface="+mn-ea"/>
                <a:cs typeface="+mn-cs"/>
              </a:rPr>
              <a:t>. It promotes </a:t>
            </a:r>
            <a:r>
              <a:rPr lang="en-US" sz="1200" b="0" i="1" kern="1200">
                <a:solidFill>
                  <a:schemeClr val="tx1"/>
                </a:solidFill>
                <a:effectLst/>
                <a:latin typeface="+mn-lt"/>
                <a:ea typeface="+mn-ea"/>
                <a:cs typeface="+mn-cs"/>
              </a:rPr>
              <a:t>empowerment</a:t>
            </a:r>
            <a:r>
              <a:rPr lang="en-US" sz="1200" b="0" i="0" kern="1200">
                <a:solidFill>
                  <a:schemeClr val="tx1"/>
                </a:solidFill>
                <a:effectLst/>
                <a:latin typeface="+mn-lt"/>
                <a:ea typeface="+mn-ea"/>
                <a:cs typeface="+mn-cs"/>
              </a:rPr>
              <a:t> of MSMEs, social enterprises, and sustainable livelihoods.</a:t>
            </a:r>
          </a:p>
          <a:p>
            <a:r>
              <a:rPr lang="en-US" sz="1200" b="0" i="0" kern="1200">
                <a:solidFill>
                  <a:schemeClr val="tx1"/>
                </a:solidFill>
                <a:effectLst/>
                <a:latin typeface="+mn-lt"/>
                <a:ea typeface="+mn-ea"/>
                <a:cs typeface="+mn-cs"/>
              </a:rPr>
              <a:t>. It seeks a </a:t>
            </a:r>
            <a:r>
              <a:rPr lang="en-US" sz="1200" b="0" i="1" kern="1200">
                <a:solidFill>
                  <a:schemeClr val="tx1"/>
                </a:solidFill>
                <a:effectLst/>
                <a:latin typeface="+mn-lt"/>
                <a:ea typeface="+mn-ea"/>
                <a:cs typeface="+mn-cs"/>
              </a:rPr>
              <a:t>fast and fair transition</a:t>
            </a:r>
            <a:r>
              <a:rPr lang="en-US" sz="1200" b="0" i="0" kern="1200">
                <a:solidFill>
                  <a:schemeClr val="tx1"/>
                </a:solidFill>
                <a:effectLst/>
                <a:latin typeface="+mn-lt"/>
                <a:ea typeface="+mn-ea"/>
                <a:cs typeface="+mn-cs"/>
              </a:rPr>
              <a:t> and covers its costs – leaving no-one behind, enabling vulnerable groups to be agents of transition, and innovating in </a:t>
            </a:r>
            <a:r>
              <a:rPr lang="en-US" sz="1200" b="0" i="1" kern="1200">
                <a:solidFill>
                  <a:schemeClr val="tx1"/>
                </a:solidFill>
                <a:effectLst/>
                <a:latin typeface="+mn-lt"/>
                <a:ea typeface="+mn-ea"/>
                <a:cs typeface="+mn-cs"/>
              </a:rPr>
              <a:t>social protection </a:t>
            </a:r>
            <a:r>
              <a:rPr lang="en-US" sz="1200" b="0" i="0" kern="1200">
                <a:solidFill>
                  <a:schemeClr val="tx1"/>
                </a:solidFill>
                <a:effectLst/>
                <a:latin typeface="+mn-lt"/>
                <a:ea typeface="+mn-ea"/>
                <a:cs typeface="+mn-cs"/>
              </a:rPr>
              <a:t>and reskilling.</a:t>
            </a:r>
          </a:p>
          <a:p>
            <a:r>
              <a:rPr lang="en-US" sz="1200" b="1" i="0" kern="1200">
                <a:solidFill>
                  <a:schemeClr val="tx1"/>
                </a:solidFill>
                <a:effectLst/>
                <a:latin typeface="+mn-lt"/>
                <a:ea typeface="+mn-ea"/>
                <a:cs typeface="+mn-cs"/>
              </a:rPr>
              <a:t>3. The Planetary Boundaries Principle</a:t>
            </a:r>
          </a:p>
          <a:p>
            <a:r>
              <a:rPr lang="en-US" sz="1200" b="0" i="0" kern="1200">
                <a:solidFill>
                  <a:schemeClr val="tx1"/>
                </a:solidFill>
                <a:effectLst/>
                <a:latin typeface="+mn-lt"/>
                <a:ea typeface="+mn-ea"/>
                <a:cs typeface="+mn-cs"/>
              </a:rPr>
              <a:t>The green economy </a:t>
            </a:r>
            <a:r>
              <a:rPr lang="en-US" sz="1200" b="1" i="0" kern="1200">
                <a:solidFill>
                  <a:schemeClr val="tx1"/>
                </a:solidFill>
                <a:effectLst/>
                <a:latin typeface="+mn-lt"/>
                <a:ea typeface="+mn-ea"/>
                <a:cs typeface="+mn-cs"/>
              </a:rPr>
              <a:t>safeguards, restores and invests in nature.</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 An inclusive green economy </a:t>
            </a:r>
            <a:r>
              <a:rPr lang="en-US" sz="1200" b="0" i="1" kern="1200">
                <a:solidFill>
                  <a:schemeClr val="tx1"/>
                </a:solidFill>
                <a:effectLst/>
                <a:latin typeface="+mn-lt"/>
                <a:ea typeface="+mn-ea"/>
                <a:cs typeface="+mn-cs"/>
              </a:rPr>
              <a:t>recognizes and nurtures</a:t>
            </a:r>
            <a:r>
              <a:rPr lang="en-US" sz="1200" b="0" i="0" kern="1200">
                <a:solidFill>
                  <a:schemeClr val="tx1"/>
                </a:solidFill>
                <a:effectLst/>
                <a:latin typeface="+mn-lt"/>
                <a:ea typeface="+mn-ea"/>
                <a:cs typeface="+mn-cs"/>
              </a:rPr>
              <a:t> nature’s diverse values – </a:t>
            </a:r>
            <a:r>
              <a:rPr lang="en-US" sz="1200" b="0" i="1" kern="1200">
                <a:solidFill>
                  <a:schemeClr val="tx1"/>
                </a:solidFill>
                <a:effectLst/>
                <a:latin typeface="+mn-lt"/>
                <a:ea typeface="+mn-ea"/>
                <a:cs typeface="+mn-cs"/>
              </a:rPr>
              <a:t>functional values</a:t>
            </a:r>
            <a:r>
              <a:rPr lang="en-US" sz="1200" b="0" i="0" kern="1200">
                <a:solidFill>
                  <a:schemeClr val="tx1"/>
                </a:solidFill>
                <a:effectLst/>
                <a:latin typeface="+mn-lt"/>
                <a:ea typeface="+mn-ea"/>
                <a:cs typeface="+mn-cs"/>
              </a:rPr>
              <a:t> of providing goods and services that underpin the economy, nature’s </a:t>
            </a:r>
            <a:r>
              <a:rPr lang="en-US" sz="1200" b="0" i="1" kern="1200">
                <a:solidFill>
                  <a:schemeClr val="tx1"/>
                </a:solidFill>
                <a:effectLst/>
                <a:latin typeface="+mn-lt"/>
                <a:ea typeface="+mn-ea"/>
                <a:cs typeface="+mn-cs"/>
              </a:rPr>
              <a:t>cultural values </a:t>
            </a:r>
            <a:r>
              <a:rPr lang="en-US" sz="1200" b="0" i="0" kern="1200">
                <a:solidFill>
                  <a:schemeClr val="tx1"/>
                </a:solidFill>
                <a:effectLst/>
                <a:latin typeface="+mn-lt"/>
                <a:ea typeface="+mn-ea"/>
                <a:cs typeface="+mn-cs"/>
              </a:rPr>
              <a:t>that underpin societies, and nature’s </a:t>
            </a:r>
            <a:r>
              <a:rPr lang="en-US" sz="1200" b="0" i="1" kern="1200">
                <a:solidFill>
                  <a:schemeClr val="tx1"/>
                </a:solidFill>
                <a:effectLst/>
                <a:latin typeface="+mn-lt"/>
                <a:ea typeface="+mn-ea"/>
                <a:cs typeface="+mn-cs"/>
              </a:rPr>
              <a:t>ecological</a:t>
            </a:r>
            <a:r>
              <a:rPr lang="en-US" sz="1200" b="0" i="0" kern="1200">
                <a:solidFill>
                  <a:schemeClr val="tx1"/>
                </a:solidFill>
                <a:effectLst/>
                <a:latin typeface="+mn-lt"/>
                <a:ea typeface="+mn-ea"/>
                <a:cs typeface="+mn-cs"/>
              </a:rPr>
              <a:t> </a:t>
            </a:r>
            <a:r>
              <a:rPr lang="en-US" sz="1200" b="0" i="1" kern="1200">
                <a:solidFill>
                  <a:schemeClr val="tx1"/>
                </a:solidFill>
                <a:effectLst/>
                <a:latin typeface="+mn-lt"/>
                <a:ea typeface="+mn-ea"/>
                <a:cs typeface="+mn-cs"/>
              </a:rPr>
              <a:t>values </a:t>
            </a:r>
            <a:r>
              <a:rPr lang="en-US" sz="1200" b="0" i="0" kern="1200">
                <a:solidFill>
                  <a:schemeClr val="tx1"/>
                </a:solidFill>
                <a:effectLst/>
                <a:latin typeface="+mn-lt"/>
                <a:ea typeface="+mn-ea"/>
                <a:cs typeface="+mn-cs"/>
              </a:rPr>
              <a:t>that underpin all of life itself.</a:t>
            </a:r>
          </a:p>
          <a:p>
            <a:r>
              <a:rPr lang="en-US" sz="1200" b="0" i="0" kern="1200">
                <a:solidFill>
                  <a:schemeClr val="tx1"/>
                </a:solidFill>
                <a:effectLst/>
                <a:latin typeface="+mn-lt"/>
                <a:ea typeface="+mn-ea"/>
                <a:cs typeface="+mn-cs"/>
              </a:rPr>
              <a:t>. It acknowledges the </a:t>
            </a:r>
            <a:r>
              <a:rPr lang="en-US" sz="1200" b="0" i="1" kern="1200">
                <a:solidFill>
                  <a:schemeClr val="tx1"/>
                </a:solidFill>
                <a:effectLst/>
                <a:latin typeface="+mn-lt"/>
                <a:ea typeface="+mn-ea"/>
                <a:cs typeface="+mn-cs"/>
              </a:rPr>
              <a:t>limited substitutability</a:t>
            </a:r>
            <a:r>
              <a:rPr lang="en-US" sz="1200" b="0" i="0" kern="1200">
                <a:solidFill>
                  <a:schemeClr val="tx1"/>
                </a:solidFill>
                <a:effectLst/>
                <a:latin typeface="+mn-lt"/>
                <a:ea typeface="+mn-ea"/>
                <a:cs typeface="+mn-cs"/>
              </a:rPr>
              <a:t> of natural capital with other capitals, employing the </a:t>
            </a:r>
            <a:r>
              <a:rPr lang="en-US" sz="1200" b="0" i="1" kern="1200">
                <a:solidFill>
                  <a:schemeClr val="tx1"/>
                </a:solidFill>
                <a:effectLst/>
                <a:latin typeface="+mn-lt"/>
                <a:ea typeface="+mn-ea"/>
                <a:cs typeface="+mn-cs"/>
              </a:rPr>
              <a:t>precautionary principle</a:t>
            </a:r>
            <a:r>
              <a:rPr lang="en-US" sz="1200" b="0" i="0" kern="1200">
                <a:solidFill>
                  <a:schemeClr val="tx1"/>
                </a:solidFill>
                <a:effectLst/>
                <a:latin typeface="+mn-lt"/>
                <a:ea typeface="+mn-ea"/>
                <a:cs typeface="+mn-cs"/>
              </a:rPr>
              <a:t> to avoid loss of critical natural capital and breaching ecological limits.</a:t>
            </a:r>
          </a:p>
          <a:p>
            <a:r>
              <a:rPr lang="en-US" sz="1200" b="0" i="0" kern="1200">
                <a:solidFill>
                  <a:schemeClr val="tx1"/>
                </a:solidFill>
                <a:effectLst/>
                <a:latin typeface="+mn-lt"/>
                <a:ea typeface="+mn-ea"/>
                <a:cs typeface="+mn-cs"/>
              </a:rPr>
              <a:t>. It </a:t>
            </a:r>
            <a:r>
              <a:rPr lang="en-US" sz="1200" b="0" i="1" kern="1200">
                <a:solidFill>
                  <a:schemeClr val="tx1"/>
                </a:solidFill>
                <a:effectLst/>
                <a:latin typeface="+mn-lt"/>
                <a:ea typeface="+mn-ea"/>
                <a:cs typeface="+mn-cs"/>
              </a:rPr>
              <a:t>invests</a:t>
            </a:r>
            <a:r>
              <a:rPr lang="en-US" sz="1200" b="0" i="0" kern="1200">
                <a:solidFill>
                  <a:schemeClr val="tx1"/>
                </a:solidFill>
                <a:effectLst/>
                <a:latin typeface="+mn-lt"/>
                <a:ea typeface="+mn-ea"/>
                <a:cs typeface="+mn-cs"/>
              </a:rPr>
              <a:t> in protecting, growing and restoring biodiversity, soil, water, air, and natural systems.</a:t>
            </a:r>
          </a:p>
          <a:p>
            <a:r>
              <a:rPr lang="en-US" sz="1200" b="0" i="0" kern="1200">
                <a:solidFill>
                  <a:schemeClr val="tx1"/>
                </a:solidFill>
                <a:effectLst/>
                <a:latin typeface="+mn-lt"/>
                <a:ea typeface="+mn-ea"/>
                <a:cs typeface="+mn-cs"/>
              </a:rPr>
              <a:t>. It is </a:t>
            </a:r>
            <a:r>
              <a:rPr lang="en-US" sz="1200" b="0" i="1" kern="1200">
                <a:solidFill>
                  <a:schemeClr val="tx1"/>
                </a:solidFill>
                <a:effectLst/>
                <a:latin typeface="+mn-lt"/>
                <a:ea typeface="+mn-ea"/>
                <a:cs typeface="+mn-cs"/>
              </a:rPr>
              <a:t>innovative</a:t>
            </a:r>
            <a:r>
              <a:rPr lang="en-US" sz="1200" b="0" i="0" kern="1200">
                <a:solidFill>
                  <a:schemeClr val="tx1"/>
                </a:solidFill>
                <a:effectLst/>
                <a:latin typeface="+mn-lt"/>
                <a:ea typeface="+mn-ea"/>
                <a:cs typeface="+mn-cs"/>
              </a:rPr>
              <a:t> in managing natural systems, informed by their properties such as circularity, and aligning with local community livelihoods based on biodiversity and natural systems.</a:t>
            </a:r>
          </a:p>
          <a:p>
            <a:r>
              <a:rPr lang="en-US" sz="1200" b="1" i="0" kern="1200">
                <a:solidFill>
                  <a:schemeClr val="tx1"/>
                </a:solidFill>
                <a:effectLst/>
                <a:latin typeface="+mn-lt"/>
                <a:ea typeface="+mn-ea"/>
                <a:cs typeface="+mn-cs"/>
              </a:rPr>
              <a:t>4. The Efficiency and Sufficiency Principle</a:t>
            </a:r>
          </a:p>
          <a:p>
            <a:r>
              <a:rPr lang="en-US" sz="1200" b="0" i="0" kern="1200">
                <a:solidFill>
                  <a:schemeClr val="tx1"/>
                </a:solidFill>
                <a:effectLst/>
                <a:latin typeface="+mn-lt"/>
                <a:ea typeface="+mn-ea"/>
                <a:cs typeface="+mn-cs"/>
              </a:rPr>
              <a:t>The green economy is geared to </a:t>
            </a:r>
            <a:r>
              <a:rPr lang="en-US" sz="1200" b="1" i="0" kern="1200">
                <a:solidFill>
                  <a:schemeClr val="tx1"/>
                </a:solidFill>
                <a:effectLst/>
                <a:latin typeface="+mn-lt"/>
                <a:ea typeface="+mn-ea"/>
                <a:cs typeface="+mn-cs"/>
              </a:rPr>
              <a:t>support sustainable consumption and production.</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 An inclusive green economy is low-carbon, resource-conserving, diverse and circular. It embraces new models of economic development that address the challenge of </a:t>
            </a:r>
            <a:r>
              <a:rPr lang="en-US" sz="1200" b="0" i="1" kern="1200">
                <a:solidFill>
                  <a:schemeClr val="tx1"/>
                </a:solidFill>
                <a:effectLst/>
                <a:latin typeface="+mn-lt"/>
                <a:ea typeface="+mn-ea"/>
                <a:cs typeface="+mn-cs"/>
              </a:rPr>
              <a:t>creating prosperity within planetary boundaries.</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 It </a:t>
            </a:r>
            <a:r>
              <a:rPr lang="en-US" sz="1200" b="0" i="0" kern="1200" err="1">
                <a:solidFill>
                  <a:schemeClr val="tx1"/>
                </a:solidFill>
                <a:effectLst/>
                <a:latin typeface="+mn-lt"/>
                <a:ea typeface="+mn-ea"/>
                <a:cs typeface="+mn-cs"/>
              </a:rPr>
              <a:t>recognises</a:t>
            </a:r>
            <a:r>
              <a:rPr lang="en-US" sz="1200" b="0" i="0" kern="1200">
                <a:solidFill>
                  <a:schemeClr val="tx1"/>
                </a:solidFill>
                <a:effectLst/>
                <a:latin typeface="+mn-lt"/>
                <a:ea typeface="+mn-ea"/>
                <a:cs typeface="+mn-cs"/>
              </a:rPr>
              <a:t> there must be </a:t>
            </a:r>
            <a:r>
              <a:rPr lang="en-US" sz="1200" b="0" i="1" kern="1200">
                <a:solidFill>
                  <a:schemeClr val="tx1"/>
                </a:solidFill>
                <a:effectLst/>
                <a:latin typeface="+mn-lt"/>
                <a:ea typeface="+mn-ea"/>
                <a:cs typeface="+mn-cs"/>
              </a:rPr>
              <a:t>a significant global shift to limit consumption of natural resources to physically sustainable levels </a:t>
            </a:r>
            <a:r>
              <a:rPr lang="en-US" sz="1200" b="0" i="0" kern="1200">
                <a:solidFill>
                  <a:schemeClr val="tx1"/>
                </a:solidFill>
                <a:effectLst/>
                <a:latin typeface="+mn-lt"/>
                <a:ea typeface="+mn-ea"/>
                <a:cs typeface="+mn-cs"/>
              </a:rPr>
              <a:t>if we are to remain within planetary boundaries.</a:t>
            </a:r>
          </a:p>
          <a:p>
            <a:r>
              <a:rPr lang="en-US" sz="1200" b="0" i="0" kern="1200">
                <a:solidFill>
                  <a:schemeClr val="tx1"/>
                </a:solidFill>
                <a:effectLst/>
                <a:latin typeface="+mn-lt"/>
                <a:ea typeface="+mn-ea"/>
                <a:cs typeface="+mn-cs"/>
              </a:rPr>
              <a:t>. It recognizes a </a:t>
            </a:r>
            <a:r>
              <a:rPr lang="en-US" sz="1200" b="0" i="1" kern="1200">
                <a:solidFill>
                  <a:schemeClr val="tx1"/>
                </a:solidFill>
                <a:effectLst/>
                <a:latin typeface="+mn-lt"/>
                <a:ea typeface="+mn-ea"/>
                <a:cs typeface="+mn-cs"/>
              </a:rPr>
              <a:t>‘social floor’</a:t>
            </a:r>
            <a:r>
              <a:rPr lang="en-US" sz="1200" b="0" i="0" kern="1200">
                <a:solidFill>
                  <a:schemeClr val="tx1"/>
                </a:solidFill>
                <a:effectLst/>
                <a:latin typeface="+mn-lt"/>
                <a:ea typeface="+mn-ea"/>
                <a:cs typeface="+mn-cs"/>
              </a:rPr>
              <a:t> of basic goods and services consumption that is essential to meet people’s wellbeing and dignity, as well as unacceptable ‘peaks’ of consumption.</a:t>
            </a:r>
          </a:p>
          <a:p>
            <a:r>
              <a:rPr lang="en-US" sz="1200" b="0" i="0" kern="1200">
                <a:solidFill>
                  <a:schemeClr val="tx1"/>
                </a:solidFill>
                <a:effectLst/>
                <a:latin typeface="+mn-lt"/>
                <a:ea typeface="+mn-ea"/>
                <a:cs typeface="+mn-cs"/>
              </a:rPr>
              <a:t>. It aligns prices, subsidies and incentives with </a:t>
            </a:r>
            <a:r>
              <a:rPr lang="en-US" sz="1200" b="0" i="1" kern="1200">
                <a:solidFill>
                  <a:schemeClr val="tx1"/>
                </a:solidFill>
                <a:effectLst/>
                <a:latin typeface="+mn-lt"/>
                <a:ea typeface="+mn-ea"/>
                <a:cs typeface="+mn-cs"/>
              </a:rPr>
              <a:t>true costs</a:t>
            </a:r>
            <a:r>
              <a:rPr lang="en-US" sz="1200" b="0" i="0" kern="1200">
                <a:solidFill>
                  <a:schemeClr val="tx1"/>
                </a:solidFill>
                <a:effectLst/>
                <a:latin typeface="+mn-lt"/>
                <a:ea typeface="+mn-ea"/>
                <a:cs typeface="+mn-cs"/>
              </a:rPr>
              <a:t> </a:t>
            </a:r>
            <a:r>
              <a:rPr lang="en-US" sz="1200" b="0" i="1" kern="1200">
                <a:solidFill>
                  <a:schemeClr val="tx1"/>
                </a:solidFill>
                <a:effectLst/>
                <a:latin typeface="+mn-lt"/>
                <a:ea typeface="+mn-ea"/>
                <a:cs typeface="+mn-cs"/>
              </a:rPr>
              <a:t>to society</a:t>
            </a:r>
            <a:r>
              <a:rPr lang="en-US" sz="1200" b="0" i="0" kern="1200">
                <a:solidFill>
                  <a:schemeClr val="tx1"/>
                </a:solidFill>
                <a:effectLst/>
                <a:latin typeface="+mn-lt"/>
                <a:ea typeface="+mn-ea"/>
                <a:cs typeface="+mn-cs"/>
              </a:rPr>
              <a:t>, through mechanisms where the ‘polluter pays’ and/or where benefits accrue to those who deliver inclusive green outcomes.</a:t>
            </a:r>
          </a:p>
          <a:p>
            <a:r>
              <a:rPr lang="en-US" b="1">
                <a:effectLst/>
              </a:rPr>
              <a:t>5. The Good Governance Principle</a:t>
            </a:r>
          </a:p>
          <a:p>
            <a:r>
              <a:rPr lang="en-US">
                <a:effectLst/>
              </a:rPr>
              <a:t>The green economy is guided by</a:t>
            </a:r>
            <a:r>
              <a:rPr lang="en-US" b="1">
                <a:effectLst/>
              </a:rPr>
              <a:t> integrated, accountable and resilient institutions.</a:t>
            </a:r>
            <a:br>
              <a:rPr lang="en-US">
                <a:effectLst/>
              </a:rPr>
            </a:br>
            <a:r>
              <a:rPr lang="en-US">
                <a:effectLst/>
              </a:rPr>
              <a:t>. An inclusive green economy is </a:t>
            </a:r>
            <a:r>
              <a:rPr lang="en-US" i="1">
                <a:effectLst/>
              </a:rPr>
              <a:t>evidence-based</a:t>
            </a:r>
            <a:r>
              <a:rPr lang="en-US">
                <a:effectLst/>
              </a:rPr>
              <a:t> – its norms and institutions are interdisciplinary, deploying both sound science and economics along with local knowledge for adaptive strategy.</a:t>
            </a:r>
          </a:p>
          <a:p>
            <a:r>
              <a:rPr lang="en-US">
                <a:effectLst/>
              </a:rPr>
              <a:t>. It is supported by institutions that are </a:t>
            </a:r>
            <a:r>
              <a:rPr lang="en-US" i="1">
                <a:effectLst/>
              </a:rPr>
              <a:t>integrated, collaborative and coherent</a:t>
            </a:r>
            <a:r>
              <a:rPr lang="en-US">
                <a:effectLst/>
              </a:rPr>
              <a:t> – horizontally across sectors and vertically across governance levels – and with adequate capacity to meet their respective roles in effective, efficient and accountable ways</a:t>
            </a:r>
          </a:p>
          <a:p>
            <a:r>
              <a:rPr lang="en-US">
                <a:effectLst/>
              </a:rPr>
              <a:t>. It requires </a:t>
            </a:r>
            <a:r>
              <a:rPr lang="en-US" i="1">
                <a:effectLst/>
              </a:rPr>
              <a:t>public participation</a:t>
            </a:r>
            <a:r>
              <a:rPr lang="en-US">
                <a:effectLst/>
              </a:rPr>
              <a:t>, prior informed consent, transparency, social dialogue, democratic accountability, and freedom from vested interests in all institutions – public, private and civil society – so that enlightened leadership is complemented by societal demand.</a:t>
            </a:r>
          </a:p>
          <a:p>
            <a:r>
              <a:rPr lang="en-US">
                <a:effectLst/>
              </a:rPr>
              <a:t>. It promotes </a:t>
            </a:r>
            <a:r>
              <a:rPr lang="en-US" i="1">
                <a:effectLst/>
              </a:rPr>
              <a:t>devolved decision-making </a:t>
            </a:r>
            <a:r>
              <a:rPr lang="en-US">
                <a:effectLst/>
              </a:rPr>
              <a:t>for local economies and management of natural systems while maintaining strong common, centralized standards, procedures, and compliance systems.</a:t>
            </a:r>
          </a:p>
          <a:p>
            <a:r>
              <a:rPr lang="en-US">
                <a:effectLst/>
              </a:rPr>
              <a:t>. It builds a</a:t>
            </a:r>
            <a:r>
              <a:rPr lang="en-US" i="1">
                <a:effectLst/>
              </a:rPr>
              <a:t> financial system</a:t>
            </a:r>
            <a:r>
              <a:rPr lang="en-US">
                <a:effectLst/>
              </a:rPr>
              <a:t> with the purpose of delivering wellbeing and sustainability, set up in ways that </a:t>
            </a:r>
            <a:r>
              <a:rPr lang="en-US" i="1">
                <a:effectLst/>
              </a:rPr>
              <a:t>safely serve the interests of society.</a:t>
            </a:r>
            <a:endParaRPr lang="en-US">
              <a:effectLst/>
            </a:endParaRPr>
          </a:p>
          <a:p>
            <a:br>
              <a:rPr lang="en-US">
                <a:effectLst/>
              </a:rPr>
            </a:br>
            <a:br>
              <a:rPr lang="en-US"/>
            </a:br>
            <a:br>
              <a:rPr lang="en-US"/>
            </a:br>
            <a:endParaRPr lang="en-US" sz="1200" b="0" i="0" kern="1200">
              <a:solidFill>
                <a:schemeClr val="tx1"/>
              </a:solidFill>
              <a:effectLst/>
              <a:latin typeface="+mn-lt"/>
              <a:ea typeface="+mn-ea"/>
              <a:cs typeface="+mn-cs"/>
            </a:endParaRPr>
          </a:p>
          <a:p>
            <a:endParaRPr lang="en-GB"/>
          </a:p>
        </p:txBody>
      </p:sp>
      <p:sp>
        <p:nvSpPr>
          <p:cNvPr id="4" name="Slide Number Placeholder 3">
            <a:extLst>
              <a:ext uri="{FF2B5EF4-FFF2-40B4-BE49-F238E27FC236}">
                <a16:creationId xmlns:a16="http://schemas.microsoft.com/office/drawing/2014/main" id="{03650685-182F-AAF0-6E56-11638609C51F}"/>
              </a:ext>
            </a:extLst>
          </p:cNvPr>
          <p:cNvSpPr>
            <a:spLocks noGrp="1"/>
          </p:cNvSpPr>
          <p:nvPr>
            <p:ph type="sldNum" sz="quarter" idx="5"/>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830172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r>
              <a:rPr lang="en-IE"/>
              <a:t>UC3 - 34</a:t>
            </a:r>
          </a:p>
          <a:p>
            <a:endParaRPr lang="en-IE"/>
          </a:p>
          <a:p>
            <a:r>
              <a:rPr lang="en-IE"/>
              <a:t>Image source: Numen (https://www.numen.fr/quest-ce-que-la-dematerialisation-definition)</a:t>
            </a:r>
          </a:p>
          <a:p>
            <a:endParaRPr lang="en-IE"/>
          </a:p>
          <a:p>
            <a:r>
              <a:rPr lang="en-IE"/>
              <a:t>World Economic Forum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Digital solutions can reduce global emissions by up to 20%. Here’s how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(2022)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https://www.weforum.org/stories/2022/05/how-digital-solutions-can-reduce-global-emissions/#:~:text=If%20brought%20to%20scale%2C%20digital,the%20adoption%20of%20digital%20technologies.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a:p>
          <a:p>
            <a:r>
              <a:rPr lang="en-IE"/>
              <a:t>European Green Deal – https://commission.europa.eu/strategy-and-policy/priorities-2019-2024/european-green-deal_en</a:t>
            </a:r>
          </a:p>
          <a:p>
            <a:r>
              <a:rPr lang="en-US" sz="1200" b="0" i="0" kern="1200">
                <a:solidFill>
                  <a:schemeClr val="tx1"/>
                </a:solidFill>
                <a:effectLst/>
                <a:latin typeface="+mn-lt"/>
                <a:ea typeface="+mn-ea"/>
                <a:cs typeface="+mn-cs"/>
              </a:rPr>
              <a:t>The </a:t>
            </a:r>
            <a:r>
              <a:rPr lang="en-US" sz="1200" b="1" i="0" kern="1200">
                <a:solidFill>
                  <a:schemeClr val="tx1"/>
                </a:solidFill>
                <a:effectLst/>
                <a:latin typeface="+mn-lt"/>
                <a:ea typeface="+mn-ea"/>
                <a:cs typeface="+mn-cs"/>
              </a:rPr>
              <a:t>European Green Deal</a:t>
            </a:r>
            <a:r>
              <a:rPr lang="en-US" sz="1200" b="0" i="0" kern="1200">
                <a:solidFill>
                  <a:schemeClr val="tx1"/>
                </a:solidFill>
                <a:effectLst/>
                <a:latin typeface="+mn-lt"/>
                <a:ea typeface="+mn-ea"/>
                <a:cs typeface="+mn-cs"/>
              </a:rPr>
              <a:t> will transform the EU into a modern, resource-efficient and competitive economy.</a:t>
            </a:r>
          </a:p>
          <a:p>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a:solidFill>
                  <a:schemeClr val="tx1"/>
                </a:solidFill>
                <a:effectLst/>
                <a:latin typeface="+mn-lt"/>
                <a:ea typeface="+mn-ea"/>
                <a:cs typeface="+mn-cs"/>
              </a:rPr>
              <a:t>Green digital sector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a:solidFill>
                  <a:schemeClr val="tx1"/>
                </a:solidFill>
                <a:effectLst/>
                <a:latin typeface="+mn-lt"/>
                <a:ea typeface="+mn-ea"/>
                <a:cs typeface="+mn-cs"/>
              </a:rPr>
              <a:t>https://digital-strategy.ec.europa.eu/en/policies/green-digital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a:solidFill>
                  <a:schemeClr val="tx1"/>
                </a:solidFill>
                <a:effectLst/>
                <a:latin typeface="+mn-lt"/>
                <a:ea typeface="+mn-ea"/>
                <a:cs typeface="+mn-cs"/>
              </a:rPr>
              <a:t>Shaping Europe's digital future</a:t>
            </a:r>
          </a:p>
          <a:p>
            <a:r>
              <a:rPr lang="en-IE"/>
              <a:t>https://commission.europa.eu/strategy-and-policy/priorities-2019-2024/europe-fit-digital-age/shaping-europes-digital-future_en</a:t>
            </a:r>
          </a:p>
        </p:txBody>
      </p:sp>
      <p:sp>
        <p:nvSpPr>
          <p:cNvPr id="4" name="Slide Number Placeholder 3"/>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3209434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a:t>UC3 - 35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a:p>
          <a:p>
            <a:pPr marL="0" marR="0" lvl="0" indent="0" algn="l" defTabSz="914400" rtl="0" eaLnBrk="1" fontAlgn="auto" latinLnBrk="0" hangingPunct="1">
              <a:lnSpc>
                <a:spcPct val="100000"/>
              </a:lnSpc>
              <a:spcBef>
                <a:spcPts val="0"/>
              </a:spcBef>
              <a:spcAft>
                <a:spcPts val="0"/>
              </a:spcAft>
              <a:buClrTx/>
              <a:buSzTx/>
              <a:buFontTx/>
              <a:buNone/>
              <a:tabLst/>
              <a:defRPr/>
            </a:pPr>
            <a:endParaRPr lang="en-IE"/>
          </a:p>
          <a:p>
            <a:pPr marL="0" marR="0" lvl="0" indent="0" algn="l" defTabSz="914400" rtl="0" eaLnBrk="1" fontAlgn="auto" latinLnBrk="0" hangingPunct="1">
              <a:lnSpc>
                <a:spcPct val="100000"/>
              </a:lnSpc>
              <a:spcBef>
                <a:spcPts val="0"/>
              </a:spcBef>
              <a:spcAft>
                <a:spcPts val="0"/>
              </a:spcAft>
              <a:buClrTx/>
              <a:buSzTx/>
              <a:buFontTx/>
              <a:buNone/>
              <a:tabLst/>
              <a:defRPr/>
            </a:pPr>
            <a:r>
              <a:rPr lang="en-IE"/>
              <a:t>Image source: </a:t>
            </a:r>
            <a:r>
              <a:rPr lang="en-IE" err="1"/>
              <a:t>GreenOffice</a:t>
            </a:r>
            <a:r>
              <a:rPr lang="en-IE"/>
              <a:t> (https://greenoffice.co.za/digitalisation/)</a:t>
            </a:r>
          </a:p>
          <a:p>
            <a:endParaRPr lang="en-GB"/>
          </a:p>
          <a:p>
            <a:r>
              <a:rPr lang="en-US" sz="1200" b="0" i="0" kern="1200">
                <a:solidFill>
                  <a:schemeClr val="tx1"/>
                </a:solidFill>
                <a:effectLst/>
                <a:latin typeface="+mn-lt"/>
                <a:ea typeface="+mn-ea"/>
                <a:cs typeface="+mn-cs"/>
              </a:rPr>
              <a:t>Shaping Europe's digital future</a:t>
            </a:r>
          </a:p>
          <a:p>
            <a:r>
              <a:rPr lang="en-US" sz="1200" b="0" i="0" kern="1200">
                <a:solidFill>
                  <a:schemeClr val="tx1"/>
                </a:solidFill>
                <a:effectLst/>
                <a:latin typeface="+mn-lt"/>
                <a:ea typeface="+mn-ea"/>
                <a:cs typeface="+mn-cs"/>
              </a:rPr>
              <a:t>The digital transition should work for all, putting people first and opening new opportunities for business. Digital solutions are also key to fighting climate change and achieving the green transition.</a:t>
            </a:r>
          </a:p>
          <a:p>
            <a:r>
              <a:rPr lang="en-GB"/>
              <a:t>https://commission.europa.eu/strategy-and-policy/priorities-2019-2024/europe-fit-digital-age/shaping-europes-digital-future_en</a:t>
            </a:r>
          </a:p>
        </p:txBody>
      </p:sp>
      <p:sp>
        <p:nvSpPr>
          <p:cNvPr id="4" name="Slide Number Placeholder 3"/>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123328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en-IE" b="1"/>
              <a:t>Image source:</a:t>
            </a:r>
          </a:p>
          <a:p>
            <a:r>
              <a:rPr lang="en-US"/>
              <a:t>Image created with Sora (AI‑generated), for SUSTAIN‑EU CU4 “Module Aim &amp; Introduction”. No third‑party content; no identifiable people or brands. Prompt archived in project records.</a:t>
            </a:r>
            <a:endParaRPr lang="en-IE" b="1"/>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37</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a:t>Subtitle title goes here</a:t>
            </a:r>
            <a:endParaRPr lang="el-GR"/>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a:t>Subtitle title goes here</a:t>
            </a:r>
            <a:endParaRPr lang="el-GR"/>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a:t>Unit 2</a:t>
            </a:r>
            <a:endParaRPr lang="el-GR"/>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a:t>Subtitle title goes here</a:t>
            </a:r>
            <a:endParaRPr lang="el-GR"/>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a:t>Unit 2</a:t>
            </a:r>
            <a:endParaRPr lang="el-GR"/>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712588-04B1-427B-82EE-E8DB90309F08}" type="datetimeFigureOut">
              <a:rPr lang="en-US" dirty="0"/>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9F0C5-380F-41C2-899A-BAC0F0927E16}" type="slidenum">
              <a:rPr lang="en-US" dirty="0"/>
              <a:t>‹Nr.›</a:t>
            </a:fld>
            <a:endParaRPr lang="en-US"/>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8/11/2026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8/11/2026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‹Nr.›</a:t>
            </a:fld>
            <a:endParaRPr lang="en-US"/>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6B4A9-1611-4792-9094-5F34BCA07E0B}" type="datetimeFigureOut">
              <a:rPr lang="en-US" dirty="0"/>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‹Nr.›</a:t>
            </a:fld>
            <a:endParaRPr lang="en-US"/>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a:t>Subtitle title goes here</a:t>
            </a:r>
            <a:endParaRPr lang="el-GR"/>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a:t>Unit 2</a:t>
            </a:r>
            <a:endParaRPr lang="el-GR"/>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a:p>
        </p:txBody>
      </p:sp>
      <p:pic>
        <p:nvPicPr>
          <p:cNvPr id="4" name="Picture 3" descr="A green and black logo  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  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8/11/2026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‹Nr.›</a:t>
            </a:fld>
            <a:endParaRPr lang="en-US"/>
          </a:p>
        </p:txBody>
      </p:sp>
      <p:pic>
        <p:nvPicPr>
          <p:cNvPr id="9" name="Picture 8" descr="A green and black logo  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31.xml"/><Relationship Id="rId1" Type="http://schemas.openxmlformats.org/officeDocument/2006/relationships/tags" Target="../tags/tag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1.xml"/><Relationship Id="rId1" Type="http://schemas.openxmlformats.org/officeDocument/2006/relationships/tags" Target="../tags/tag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1.xml"/><Relationship Id="rId1" Type="http://schemas.openxmlformats.org/officeDocument/2006/relationships/tags" Target="../tags/tag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2.xml"/><Relationship Id="rId1" Type="http://schemas.openxmlformats.org/officeDocument/2006/relationships/tags" Target="../tags/tag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2.xml"/><Relationship Id="rId1" Type="http://schemas.openxmlformats.org/officeDocument/2006/relationships/tags" Target="../tags/tag9.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2.xml"/><Relationship Id="rId1" Type="http://schemas.openxmlformats.org/officeDocument/2006/relationships/tags" Target="../tags/tag10.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32.xml"/><Relationship Id="rId1" Type="http://schemas.openxmlformats.org/officeDocument/2006/relationships/tags" Target="../tags/tag12.xml"/><Relationship Id="rId4" Type="http://schemas.openxmlformats.org/officeDocument/2006/relationships/hyperlink" Target="https://youtu.be/0XTBYMfZyrM?si=MiepkXaPSvUXZIDp"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2.xml"/><Relationship Id="rId1" Type="http://schemas.openxmlformats.org/officeDocument/2006/relationships/tags" Target="../tags/tag13.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15.xml"/><Relationship Id="rId1" Type="http://schemas.openxmlformats.org/officeDocument/2006/relationships/themeOverride" Target="../theme/themeOverride1.xml"/><Relationship Id="rId6" Type="http://schemas.openxmlformats.org/officeDocument/2006/relationships/hyperlink" Target="https://climate.ec.europa.eu/areas-action/climate-strategies-targets_en?prefLang=de" TargetMode="External"/><Relationship Id="rId5" Type="http://schemas.openxmlformats.org/officeDocument/2006/relationships/hyperlink" Target="https://commission.europa.eu/strategy-and-policy/priorities-2019-2024/european-green-deal_de" TargetMode="External"/><Relationship Id="rId4"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2.xml"/><Relationship Id="rId1" Type="http://schemas.openxmlformats.org/officeDocument/2006/relationships/tags" Target="../tags/tag16.xml"/><Relationship Id="rId5" Type="http://schemas.openxmlformats.org/officeDocument/2006/relationships/hyperlink" Target="https://climate.ec.europa.eu/areas-action/eu-competences-field-climate-action_de" TargetMode="External"/><Relationship Id="rId4" Type="http://schemas.openxmlformats.org/officeDocument/2006/relationships/hyperlink" Target="https://www.consilium.europa.eu/de/policies/climate-change/eu-climate-action/"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3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2.xml"/><Relationship Id="rId1" Type="http://schemas.openxmlformats.org/officeDocument/2006/relationships/tags" Target="../tags/tag18.xml"/><Relationship Id="rId6" Type="http://schemas.openxmlformats.org/officeDocument/2006/relationships/image" Target="../media/image15.png"/><Relationship Id="rId5" Type="http://schemas.openxmlformats.org/officeDocument/2006/relationships/hyperlink" Target="https://www3.epa.gov/carbon-footprint-calculator/" TargetMode="External"/><Relationship Id="rId4" Type="http://schemas.openxmlformats.org/officeDocument/2006/relationships/hyperlink" Target="https://www.nature.org/en-us/get-involved/how-to-help/carbon-footprint-calculator/"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eTyM5qUEI_M&amp;t=8s" TargetMode="External"/><Relationship Id="rId2" Type="http://schemas.openxmlformats.org/officeDocument/2006/relationships/slideLayout" Target="../slideLayouts/slideLayout32.xml"/><Relationship Id="rId1" Type="http://schemas.openxmlformats.org/officeDocument/2006/relationships/tags" Target="../tags/tag19.xml"/><Relationship Id="rId4" Type="http://schemas.openxmlformats.org/officeDocument/2006/relationships/hyperlink" Target="https://offsetguide.org/what-are-carbon-credits/"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1.xml"/><Relationship Id="rId1" Type="http://schemas.openxmlformats.org/officeDocument/2006/relationships/tags" Target="../tags/tag20.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2.xml"/><Relationship Id="rId1" Type="http://schemas.openxmlformats.org/officeDocument/2006/relationships/tags" Target="../tags/tag21.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1.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2.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1.xml"/><Relationship Id="rId1" Type="http://schemas.openxmlformats.org/officeDocument/2006/relationships/tags" Target="../tags/tag24.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2.xml"/><Relationship Id="rId1" Type="http://schemas.openxmlformats.org/officeDocument/2006/relationships/tags" Target="../tags/tag25.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1.xml"/><Relationship Id="rId1" Type="http://schemas.openxmlformats.org/officeDocument/2006/relationships/tags" Target="../tags/tag26.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2.xml"/><Relationship Id="rId1" Type="http://schemas.openxmlformats.org/officeDocument/2006/relationships/tags" Target="../tags/tag27.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hyperlink" Target="https://joint-research-centre.ec.europa.eu/greencomp-european-sustainability-competence-framework_en?prefLang=pt" TargetMode="External"/><Relationship Id="rId2" Type="http://schemas.openxmlformats.org/officeDocument/2006/relationships/slideLayout" Target="../slideLayouts/slideLayout32.xml"/><Relationship Id="rId1" Type="http://schemas.openxmlformats.org/officeDocument/2006/relationships/tags" Target="../tags/tag29.xml"/><Relationship Id="rId5" Type="http://schemas.openxmlformats.org/officeDocument/2006/relationships/hyperlink" Target="https://joint-research-centre.ec.europa.eu/lifecomp_en" TargetMode="External"/><Relationship Id="rId4" Type="http://schemas.openxmlformats.org/officeDocument/2006/relationships/hyperlink" Target="https://joint-research-centre.ec.europa.eu/digcompedu_en" TargetMode="Externa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32.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1.xml"/><Relationship Id="rId1" Type="http://schemas.openxmlformats.org/officeDocument/2006/relationships/tags" Target="../tags/tag38.xml"/><Relationship Id="rId4" Type="http://schemas.openxmlformats.org/officeDocument/2006/relationships/image" Target="../media/image22.png"/></Relationships>
</file>

<file path=ppt/slides/_rels/slide38.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jpeg"/><Relationship Id="rId18" Type="http://schemas.openxmlformats.org/officeDocument/2006/relationships/image" Target="../media/image37.png"/><Relationship Id="rId3" Type="http://schemas.openxmlformats.org/officeDocument/2006/relationships/notesSlide" Target="../notesSlides/notesSlide19.xml"/><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slideLayout" Target="../slideLayouts/slideLayout33.xml"/><Relationship Id="rId16" Type="http://schemas.openxmlformats.org/officeDocument/2006/relationships/image" Target="../media/image35.jpeg"/><Relationship Id="rId1" Type="http://schemas.openxmlformats.org/officeDocument/2006/relationships/tags" Target="../tags/tag39.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jpeg"/><Relationship Id="rId19" Type="http://schemas.openxmlformats.org/officeDocument/2006/relationships/image" Target="../media/image38.png"/><Relationship Id="rId4" Type="http://schemas.openxmlformats.org/officeDocument/2006/relationships/image" Target="../media/image23.jpeg"/><Relationship Id="rId9" Type="http://schemas.openxmlformats.org/officeDocument/2006/relationships/image" Target="../media/image28.jpeg"/><Relationship Id="rId1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de-DE"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Von der Europäischen Union finanziert. Die geäußerten Ansichten und Meinungen entsprechen jedoch ausschließlich denen des Autors bzw. der Autoren und spiegeln nicht zwingend die der Europäischen Union oder der Europäischen Exekutivagentur für Bildung und Kultur (EACEA) wider. Weder die Europäische Union noch die EACEA können dafür verantwortlich gemacht werden.</a:t>
            </a:r>
            <a:endPar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E86ED180-700C-85F3-2ED8-2BE0AE7FBFAB}"/>
              </a:ext>
            </a:extLst>
          </p:cNvPr>
          <p:cNvSpPr/>
          <p:nvPr/>
        </p:nvSpPr>
        <p:spPr>
          <a:xfrm>
            <a:off x="3834618" y="4750419"/>
            <a:ext cx="4522763"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Erstellt</a:t>
            </a:r>
            <a:r>
              <a:rPr lang="en-US" dirty="0">
                <a:solidFill>
                  <a:schemeClr val="tx1"/>
                </a:solidFill>
              </a:rPr>
              <a:t> von: ISQ (Portugal)</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  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3"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2536370" y="2138264"/>
            <a:ext cx="711925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dirty="0" err="1">
                <a:solidFill>
                  <a:srgbClr val="255839"/>
                </a:solidFill>
              </a:rPr>
              <a:t>Weiterbildungsprogramm</a:t>
            </a:r>
            <a:r>
              <a:rPr lang="en-US" sz="4400" dirty="0">
                <a:solidFill>
                  <a:srgbClr val="255839"/>
                </a:solidFill>
              </a:rPr>
              <a:t> für </a:t>
            </a:r>
            <a:r>
              <a:rPr lang="en-US" sz="4400" dirty="0" err="1">
                <a:solidFill>
                  <a:srgbClr val="255839"/>
                </a:solidFill>
              </a:rPr>
              <a:t>Ausbilder</a:t>
            </a:r>
            <a:r>
              <a:rPr lang="en-US" sz="4400" dirty="0">
                <a:solidFill>
                  <a:srgbClr val="255839"/>
                </a:solidFill>
              </a:rPr>
              <a:t>*</a:t>
            </a:r>
            <a:r>
              <a:rPr lang="en-US" sz="4400" dirty="0" err="1">
                <a:solidFill>
                  <a:srgbClr val="255839"/>
                </a:solidFill>
              </a:rPr>
              <a:t>innen</a:t>
            </a:r>
            <a:endParaRPr lang="el-GR" sz="4400" dirty="0">
              <a:solidFill>
                <a:srgbClr val="255839"/>
              </a:solidFill>
            </a:endParaRPr>
          </a:p>
        </p:txBody>
      </p:sp>
      <p:pic>
        <p:nvPicPr>
          <p:cNvPr id="13" name="Picture 12" descr="A blue text on a black background  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2536370" y="3919154"/>
            <a:ext cx="7119256" cy="454281"/>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dirty="0">
                <a:solidFill>
                  <a:srgbClr val="92D050"/>
                </a:solidFill>
              </a:rPr>
              <a:t>Modul 1: </a:t>
            </a:r>
            <a:r>
              <a:rPr lang="de-DE" sz="2400" b="1" dirty="0">
                <a:solidFill>
                  <a:srgbClr val="92D050"/>
                </a:solidFill>
              </a:rPr>
              <a:t>Einführung in Konzepte und Trends der Nachhaltigkeit</a:t>
            </a:r>
            <a:endParaRPr lang="el-GR" sz="2400" b="1" dirty="0">
              <a:solidFill>
                <a:srgbClr val="92D050"/>
              </a:solidFill>
            </a:endParaRPr>
          </a:p>
        </p:txBody>
      </p:sp>
    </p:spTree>
    <p:custDataLst>
      <p:tags r:id="rId1"/>
    </p:custDataLst>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hr-HR" dirty="0">
                <a:solidFill>
                  <a:srgbClr val="255839"/>
                </a:solidFill>
              </a:rPr>
              <a:t>Ablaufplan der Sitzung</a:t>
            </a:r>
            <a:endParaRPr lang="el-GR" dirty="0">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de-DE" dirty="0"/>
              <a:t>Die heutige dreistündige Sitzung umfasst</a:t>
            </a:r>
            <a:r>
              <a:rPr lang="en-US" dirty="0"/>
              <a:t>:</a:t>
            </a:r>
          </a:p>
          <a:p>
            <a:r>
              <a:rPr lang="de-DE" dirty="0"/>
              <a:t>Begrüßung, Modulübersicht und Lernergebnisse (0–30 Min.)</a:t>
            </a:r>
          </a:p>
          <a:p>
            <a:r>
              <a:rPr lang="de-DE" dirty="0"/>
              <a:t>Kerninhalte: Konzepte, Trends und Rahmenbedingungen der Nachhaltigkeit (30–75 Min.)</a:t>
            </a:r>
          </a:p>
          <a:p>
            <a:r>
              <a:rPr lang="de-DE" dirty="0"/>
              <a:t>Praktische Übung: Erstellung eines Unterrichtsplans + Mikro-Unterricht (75–160 Min.)</a:t>
            </a:r>
          </a:p>
          <a:p>
            <a:r>
              <a:rPr lang="de-DE" dirty="0"/>
              <a:t>Reflexion und Diskussion (160–175 Min.)</a:t>
            </a:r>
          </a:p>
          <a:p>
            <a:r>
              <a:rPr lang="de-DE" dirty="0"/>
              <a:t>Einweisung in die Aufgabe zum selbstgesteuerten Lernen (175–180 Min.)</a:t>
            </a:r>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645765" y="1022669"/>
            <a:ext cx="8596668" cy="1320800"/>
          </a:xfrm>
        </p:spPr>
        <p:txBody>
          <a:bodyPr/>
          <a:lstStyle/>
          <a:p>
            <a:r>
              <a:rPr lang="hr-HR" dirty="0">
                <a:solidFill>
                  <a:srgbClr val="255839"/>
                </a:solidFill>
              </a:rPr>
              <a:t>Modu</a:t>
            </a:r>
            <a:r>
              <a:rPr lang="de-DE" dirty="0" err="1">
                <a:solidFill>
                  <a:srgbClr val="255839"/>
                </a:solidFill>
              </a:rPr>
              <a:t>lübersicht</a:t>
            </a:r>
            <a:endParaRPr lang="el-GR" dirty="0">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477519" y="1683068"/>
            <a:ext cx="6203835" cy="4958080"/>
          </a:xfrm>
        </p:spPr>
        <p:txBody>
          <a:bodyPr>
            <a:normAutofit fontScale="92500" lnSpcReduction="10000"/>
          </a:bodyPr>
          <a:lstStyle/>
          <a:p>
            <a:endParaRPr lang="en-US" dirty="0"/>
          </a:p>
          <a:p>
            <a:r>
              <a:rPr lang="de-DE" dirty="0"/>
              <a:t>Stellen Sie Nachhaltigkeitsthemen klar, praxisnah und inklusiv dar</a:t>
            </a:r>
          </a:p>
          <a:p>
            <a:r>
              <a:rPr lang="de-DE" dirty="0"/>
              <a:t>Entwerfen und halten Sie eine kurze Unterrichtseinheit zum Thema Nachhaltigkeit, wobei Sie sich auf ESE*-Inhalte stützen</a:t>
            </a:r>
            <a:endParaRPr lang="en-US" dirty="0"/>
          </a:p>
          <a:p>
            <a:endParaRPr lang="en-US" dirty="0"/>
          </a:p>
          <a:p>
            <a:pPr marL="0" indent="0">
              <a:buNone/>
            </a:pPr>
            <a:r>
              <a:rPr lang="de-DE" dirty="0"/>
              <a:t>Nach Abschluss dieses Moduls sind die Lehrenden besser darauf vorbereitet,</a:t>
            </a:r>
            <a:r>
              <a:rPr lang="en-US" dirty="0"/>
              <a:t>:</a:t>
            </a:r>
          </a:p>
          <a:p>
            <a:pPr marL="0" indent="0">
              <a:buNone/>
            </a:pPr>
            <a:r>
              <a:rPr lang="en-US" dirty="0"/>
              <a:t> </a:t>
            </a:r>
          </a:p>
          <a:p>
            <a:pPr>
              <a:buFont typeface="Wingdings" panose="05000000000000000000" pitchFamily="2" charset="2"/>
              <a:buChar char="ü"/>
            </a:pPr>
            <a:r>
              <a:rPr lang="de-DE" dirty="0"/>
              <a:t>die Nachhaltigkeitskonzepte mithilfe von ESE-Materialien souverän einzuführen</a:t>
            </a:r>
          </a:p>
          <a:p>
            <a:pPr>
              <a:buFont typeface="Wingdings" panose="05000000000000000000" pitchFamily="2" charset="2"/>
              <a:buChar char="ü"/>
            </a:pPr>
            <a:r>
              <a:rPr lang="de-DE" dirty="0"/>
              <a:t>einen Bezug zu realen Kontexten der beruflichen Bildung herzustellen und </a:t>
            </a:r>
          </a:p>
          <a:p>
            <a:pPr>
              <a:buFont typeface="Wingdings" panose="05000000000000000000" pitchFamily="2" charset="2"/>
              <a:buChar char="ü"/>
            </a:pPr>
            <a:r>
              <a:rPr lang="de-DE" dirty="0"/>
              <a:t>einen inklusiven, unterrichtsfertigen Lehrplan zu entwerfen</a:t>
            </a:r>
            <a:endParaRPr lang="en-US" b="1" dirty="0"/>
          </a:p>
          <a:p>
            <a:pPr marL="0" indent="0">
              <a:buNone/>
            </a:pPr>
            <a:r>
              <a:rPr lang="en-US" sz="900" b="1" dirty="0"/>
              <a:t>*European Sustainability Expert Course / </a:t>
            </a:r>
            <a:r>
              <a:rPr lang="en-US" sz="900" b="1" dirty="0" err="1"/>
              <a:t>Europäische</a:t>
            </a:r>
            <a:r>
              <a:rPr lang="en-US" sz="900" b="1" dirty="0"/>
              <a:t>*r </a:t>
            </a:r>
            <a:r>
              <a:rPr lang="en-US" sz="900" b="1" dirty="0" err="1"/>
              <a:t>Nachhaltigkeitsexpert</a:t>
            </a:r>
            <a:r>
              <a:rPr lang="en-US" sz="900" b="1" dirty="0"/>
              <a:t>*in Kurs</a:t>
            </a:r>
            <a:endParaRPr lang="en-US" sz="900" dirty="0"/>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dirty="0">
                <a:solidFill>
                  <a:srgbClr val="255839"/>
                </a:solidFill>
              </a:rPr>
              <a:t>Le</a:t>
            </a:r>
            <a:r>
              <a:rPr lang="de-DE" dirty="0" err="1">
                <a:solidFill>
                  <a:srgbClr val="255839"/>
                </a:solidFill>
              </a:rPr>
              <a:t>rnergebnisse</a:t>
            </a:r>
            <a:endParaRPr lang="el-GR" dirty="0">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700771"/>
            <a:ext cx="9313591" cy="4090429"/>
          </a:xfrm>
        </p:spPr>
        <p:txBody>
          <a:bodyPr/>
          <a:lstStyle/>
          <a:p>
            <a:pPr marL="0" indent="0">
              <a:buNone/>
            </a:pPr>
            <a:r>
              <a:rPr lang="de-DE" dirty="0"/>
              <a:t>Dieses Modul befasst sich mit den folgenden Lernergebnissen</a:t>
            </a:r>
            <a:r>
              <a:rPr lang="en-US" noProof="0" dirty="0"/>
              <a:t>:</a:t>
            </a:r>
          </a:p>
          <a:p>
            <a:r>
              <a:rPr lang="en-US" b="1" noProof="0" dirty="0"/>
              <a:t>K2</a:t>
            </a:r>
            <a:r>
              <a:rPr lang="en-US" noProof="0" dirty="0"/>
              <a:t> – </a:t>
            </a:r>
            <a:r>
              <a:rPr lang="de-DE" dirty="0"/>
              <a:t>Beschreiben Sie Nachhaltigkeitskonzepte, -trends und -rahmenwerke, die für den Bereich der beruflichen Bildung relevant sind</a:t>
            </a:r>
            <a:endParaRPr lang="en-US" noProof="0" dirty="0"/>
          </a:p>
          <a:p>
            <a:r>
              <a:rPr lang="en-US" b="1" noProof="0" dirty="0"/>
              <a:t>K8</a:t>
            </a:r>
            <a:r>
              <a:rPr lang="en-US" noProof="0" dirty="0"/>
              <a:t> – </a:t>
            </a:r>
            <a:r>
              <a:rPr lang="de-DE" noProof="0" dirty="0"/>
              <a:t>Fassen Sie die Anforderungen hinsichtlich Barrierefreiheit, Inklusion, Datenschutz und Ethik im Online-Unterricht und bei der Online-Prüfung zusammen</a:t>
            </a:r>
            <a:endParaRPr lang="en-US" noProof="0" dirty="0"/>
          </a:p>
          <a:p>
            <a:r>
              <a:rPr lang="en-US" b="1" noProof="0" dirty="0"/>
              <a:t>S1</a:t>
            </a:r>
            <a:r>
              <a:rPr lang="en-US" noProof="0" dirty="0"/>
              <a:t> – </a:t>
            </a:r>
            <a:r>
              <a:rPr lang="de-DE" noProof="0" dirty="0"/>
              <a:t>Entwerfen und führen Sie kurze Lerneinheiten unter Verwendung der Vorlagen, Ressourcen und Qualitätsstandards von SUSTAIN-EU durch</a:t>
            </a:r>
            <a:endParaRPr lang="en-US" noProof="0" dirty="0"/>
          </a:p>
          <a:p>
            <a:r>
              <a:rPr lang="en-US" b="1" noProof="0" dirty="0"/>
              <a:t>AR5</a:t>
            </a:r>
            <a:r>
              <a:rPr lang="en-US" noProof="0" dirty="0"/>
              <a:t> – </a:t>
            </a:r>
            <a:r>
              <a:rPr lang="de-DE" noProof="0" dirty="0"/>
              <a:t>Die Barrierefreiheit und Inklusion im digitalen Lernen fördern und die reflektierende Praxis der Lernenden unterstützen</a:t>
            </a:r>
            <a:endParaRPr lang="en-US" noProof="0" dirty="0"/>
          </a:p>
        </p:txBody>
      </p:sp>
    </p:spTree>
    <p:custDataLst>
      <p:tags r:id="rId1"/>
    </p:custDataLst>
    <p:extLst>
      <p:ext uri="{BB962C8B-B14F-4D97-AF65-F5344CB8AC3E}">
        <p14:creationId xmlns:p14="http://schemas.microsoft.com/office/powerpoint/2010/main" val="362029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Einleitende</a:t>
            </a:r>
            <a:r>
              <a:rPr lang="en-US" dirty="0">
                <a:solidFill>
                  <a:srgbClr val="255839"/>
                </a:solidFill>
              </a:rPr>
              <a:t> </a:t>
            </a:r>
            <a:r>
              <a:rPr lang="en-US" dirty="0" err="1">
                <a:solidFill>
                  <a:srgbClr val="255839"/>
                </a:solidFill>
              </a:rPr>
              <a:t>Reflexion</a:t>
            </a:r>
            <a:r>
              <a:rPr lang="en-US" dirty="0">
                <a:solidFill>
                  <a:srgbClr val="255839"/>
                </a:solidFill>
              </a:rPr>
              <a:t> / </a:t>
            </a:r>
            <a:r>
              <a:rPr lang="en-US" dirty="0" err="1">
                <a:solidFill>
                  <a:srgbClr val="255839"/>
                </a:solidFill>
              </a:rPr>
              <a:t>Aufwärmübung</a:t>
            </a:r>
            <a:endParaRPr lang="el-GR" dirty="0">
              <a:solidFill>
                <a:srgbClr val="255839"/>
              </a:solidFill>
            </a:endParaRP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1700772"/>
            <a:ext cx="9313591" cy="3057496"/>
          </a:xfrm>
        </p:spPr>
        <p:txBody>
          <a:bodyPr/>
          <a:lstStyle/>
          <a:p>
            <a:r>
              <a:rPr lang="de-DE" dirty="0"/>
              <a:t>Denken Sie an ein Nachhaltigkeitskonzept, das Sie in Ihrem Unterricht bereits – wenn auch nur kurz – angesprochen haben. Wie erklären Sie es Lernenden, die noch nie davon gehört haben?</a:t>
            </a:r>
          </a:p>
          <a:p>
            <a:r>
              <a:rPr lang="de-DE" dirty="0"/>
              <a:t>Bei welchem Nachhaltigkeitsthema fühlen Sie sich am wenigsten sicher? Was würde Ihnen helfen?</a:t>
            </a:r>
          </a:p>
          <a:p>
            <a:r>
              <a:rPr lang="de-DE" dirty="0"/>
              <a:t>Welche Frage erwarten Sie von Ihren Lernenden, bei der Sie sich noch nicht sicher sind, wie Sie sie beantworten sollen?</a:t>
            </a:r>
          </a:p>
        </p:txBody>
      </p:sp>
    </p:spTree>
    <p:custDataLst>
      <p:tags r:id="rId1"/>
    </p:custDataLst>
    <p:extLst>
      <p:ext uri="{BB962C8B-B14F-4D97-AF65-F5344CB8AC3E}">
        <p14:creationId xmlns:p14="http://schemas.microsoft.com/office/powerpoint/2010/main" val="607218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865289-70EF-4E34-BAA9-5C8ACD69E177}"/>
              </a:ext>
            </a:extLst>
          </p:cNvPr>
          <p:cNvSpPr>
            <a:spLocks noGrp="1"/>
          </p:cNvSpPr>
          <p:nvPr>
            <p:ph type="ctrTitle"/>
          </p:nvPr>
        </p:nvSpPr>
        <p:spPr/>
        <p:txBody>
          <a:bodyPr/>
          <a:lstStyle/>
          <a:p>
            <a:r>
              <a:rPr lang="en-US" dirty="0">
                <a:solidFill>
                  <a:srgbClr val="255839"/>
                </a:solidFill>
              </a:rPr>
              <a:t>Was </a:t>
            </a:r>
            <a:r>
              <a:rPr lang="en-US" dirty="0" err="1">
                <a:solidFill>
                  <a:srgbClr val="255839"/>
                </a:solidFill>
              </a:rPr>
              <a:t>ist</a:t>
            </a:r>
            <a:r>
              <a:rPr lang="en-US" dirty="0">
                <a:solidFill>
                  <a:srgbClr val="255839"/>
                </a:solidFill>
              </a:rPr>
              <a:t> </a:t>
            </a:r>
            <a:r>
              <a:rPr lang="en-US" dirty="0" err="1">
                <a:solidFill>
                  <a:srgbClr val="255839"/>
                </a:solidFill>
              </a:rPr>
              <a:t>Nachhaltigkeit</a:t>
            </a:r>
            <a:r>
              <a:rPr lang="en-US" dirty="0">
                <a:solidFill>
                  <a:srgbClr val="255839"/>
                </a:solidFill>
              </a:rPr>
              <a:t>?</a:t>
            </a:r>
            <a:endParaRPr lang="pt-PT" b="1" dirty="0"/>
          </a:p>
        </p:txBody>
      </p:sp>
    </p:spTree>
    <p:custDataLst>
      <p:tags r:id="rId1"/>
    </p:custDataLst>
    <p:extLst>
      <p:ext uri="{BB962C8B-B14F-4D97-AF65-F5344CB8AC3E}">
        <p14:creationId xmlns:p14="http://schemas.microsoft.com/office/powerpoint/2010/main" val="3638265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en-GB" dirty="0" err="1">
                <a:solidFill>
                  <a:srgbClr val="92D050"/>
                </a:solidFill>
              </a:rPr>
              <a:t>Nachhaltige</a:t>
            </a:r>
            <a:r>
              <a:rPr lang="en-GB" dirty="0">
                <a:solidFill>
                  <a:srgbClr val="92D050"/>
                </a:solidFill>
              </a:rPr>
              <a:t> </a:t>
            </a:r>
            <a:r>
              <a:rPr lang="en-GB" dirty="0" err="1">
                <a:solidFill>
                  <a:srgbClr val="92D050"/>
                </a:solidFill>
              </a:rPr>
              <a:t>Entwicklung</a:t>
            </a:r>
            <a:endParaRPr lang="en-GB" dirty="0">
              <a:solidFill>
                <a:srgbClr val="92D050"/>
              </a:solidFill>
            </a:endParaRPr>
          </a:p>
        </p:txBody>
      </p:sp>
      <p:sp>
        <p:nvSpPr>
          <p:cNvPr id="7" name="Content Placeholder 6"/>
          <p:cNvSpPr>
            <a:spLocks noGrp="1"/>
          </p:cNvSpPr>
          <p:nvPr>
            <p:ph sz="quarter" idx="12"/>
          </p:nvPr>
        </p:nvSpPr>
        <p:spPr>
          <a:xfrm>
            <a:off x="399369" y="2068804"/>
            <a:ext cx="9313591" cy="4429126"/>
          </a:xfrm>
        </p:spPr>
        <p:txBody>
          <a:bodyPr/>
          <a:lstStyle/>
          <a:p>
            <a:r>
              <a:rPr lang="de-DE" sz="1600" dirty="0"/>
              <a:t>Im Jahr 1987 definierte die </a:t>
            </a:r>
            <a:r>
              <a:rPr lang="de-DE" sz="1600" i="1" dirty="0">
                <a:solidFill>
                  <a:srgbClr val="5693D5"/>
                </a:solidFill>
              </a:rPr>
              <a:t>Brundtland-Kommission der Vereinten Nationen</a:t>
            </a:r>
            <a:r>
              <a:rPr lang="de-DE" sz="1600" dirty="0"/>
              <a:t> nachhaltige Entwicklung als „Entwicklung, die den Bedürfnissen der Gegenwart gerecht wird, ohne die Fähigkeit künftiger Generationen zu beeinträchtigen, ihre eigenen Bedürfnisse zu befriedigen“.</a:t>
            </a:r>
          </a:p>
        </p:txBody>
      </p:sp>
      <p:sp>
        <p:nvSpPr>
          <p:cNvPr id="5" name="Title 4"/>
          <p:cNvSpPr>
            <a:spLocks noGrp="1"/>
          </p:cNvSpPr>
          <p:nvPr>
            <p:ph type="title"/>
          </p:nvPr>
        </p:nvSpPr>
        <p:spPr>
          <a:xfrm>
            <a:off x="399369" y="788988"/>
            <a:ext cx="8596668" cy="1320800"/>
          </a:xfrm>
        </p:spPr>
        <p:txBody>
          <a:bodyPr/>
          <a:lstStyle/>
          <a:p>
            <a:r>
              <a:rPr lang="en-US" dirty="0">
                <a:solidFill>
                  <a:srgbClr val="255839"/>
                </a:solidFill>
              </a:rPr>
              <a:t>Was </a:t>
            </a:r>
            <a:r>
              <a:rPr lang="en-US" dirty="0" err="1">
                <a:solidFill>
                  <a:srgbClr val="255839"/>
                </a:solidFill>
              </a:rPr>
              <a:t>ist</a:t>
            </a:r>
            <a:r>
              <a:rPr lang="en-US" dirty="0">
                <a:solidFill>
                  <a:srgbClr val="255839"/>
                </a:solidFill>
              </a:rPr>
              <a:t> </a:t>
            </a:r>
            <a:r>
              <a:rPr lang="en-US" dirty="0" err="1">
                <a:solidFill>
                  <a:srgbClr val="255839"/>
                </a:solidFill>
              </a:rPr>
              <a:t>Nachhaltigkeit</a:t>
            </a:r>
            <a:r>
              <a:rPr lang="en-US" dirty="0">
                <a:solidFill>
                  <a:srgbClr val="255839"/>
                </a:solidFill>
              </a:rPr>
              <a:t>?</a:t>
            </a:r>
            <a:endParaRPr lang="el-GR" dirty="0">
              <a:solidFill>
                <a:srgbClr val="255839"/>
              </a:solidFill>
            </a:endParaRPr>
          </a:p>
        </p:txBody>
      </p:sp>
      <p:grpSp>
        <p:nvGrpSpPr>
          <p:cNvPr id="9" name="Group 8">
            <a:extLst>
              <a:ext uri="{FF2B5EF4-FFF2-40B4-BE49-F238E27FC236}">
                <a16:creationId xmlns:a16="http://schemas.microsoft.com/office/drawing/2014/main" id="{5A6E878B-D5CE-3126-A891-4CA2FA25C8C1}"/>
              </a:ext>
            </a:extLst>
          </p:cNvPr>
          <p:cNvGrpSpPr/>
          <p:nvPr/>
        </p:nvGrpSpPr>
        <p:grpSpPr>
          <a:xfrm>
            <a:off x="787676" y="3156401"/>
            <a:ext cx="3655685" cy="3341529"/>
            <a:chOff x="787676" y="3156401"/>
            <a:chExt cx="3655685" cy="3341529"/>
          </a:xfrm>
        </p:grpSpPr>
        <p:pic>
          <p:nvPicPr>
            <p:cNvPr id="3" name="Picture 2">
              <a:extLst>
                <a:ext uri="{FF2B5EF4-FFF2-40B4-BE49-F238E27FC236}">
                  <a16:creationId xmlns:a16="http://schemas.microsoft.com/office/drawing/2014/main" id="{E9EA28FD-5E93-3A76-9C3E-CF318EBBCFA3}"/>
                </a:ext>
              </a:extLst>
            </p:cNvPr>
            <p:cNvPicPr>
              <a:picLocks noChangeAspect="1"/>
            </p:cNvPicPr>
            <p:nvPr/>
          </p:nvPicPr>
          <p:blipFill>
            <a:blip r:embed="rId4"/>
            <a:srcRect t="1" r="17756" b="1408"/>
            <a:stretch>
              <a:fillRect/>
            </a:stretch>
          </p:blipFill>
          <p:spPr>
            <a:xfrm>
              <a:off x="787676" y="3156401"/>
              <a:ext cx="3655685" cy="3341529"/>
            </a:xfrm>
            <a:prstGeom prst="rect">
              <a:avLst/>
            </a:prstGeom>
          </p:spPr>
        </p:pic>
        <p:sp>
          <p:nvSpPr>
            <p:cNvPr id="8" name="TextBox 7">
              <a:extLst>
                <a:ext uri="{FF2B5EF4-FFF2-40B4-BE49-F238E27FC236}">
                  <a16:creationId xmlns:a16="http://schemas.microsoft.com/office/drawing/2014/main" id="{2860F032-B14C-F86F-B70B-49D4CA1C3B69}"/>
                </a:ext>
              </a:extLst>
            </p:cNvPr>
            <p:cNvSpPr txBox="1"/>
            <p:nvPr/>
          </p:nvSpPr>
          <p:spPr>
            <a:xfrm>
              <a:off x="3035272" y="3156401"/>
              <a:ext cx="1407941" cy="1277273"/>
            </a:xfrm>
            <a:prstGeom prst="rect">
              <a:avLst/>
            </a:prstGeom>
            <a:noFill/>
          </p:spPr>
          <p:txBody>
            <a:bodyPr wrap="square">
              <a:spAutoFit/>
            </a:bodyPr>
            <a:lstStyle/>
            <a:p>
              <a:pPr algn="ctr"/>
              <a:r>
                <a:rPr lang="en-US" sz="1100">
                  <a:solidFill>
                    <a:schemeClr val="bg1"/>
                  </a:solidFill>
                </a:rPr>
                <a:t>Gro Harlem Brundtland, Prime Minister of Norway, addressing the UN General Assembly on Environment and Development</a:t>
              </a:r>
              <a:endParaRPr lang="en-GB" sz="1100">
                <a:solidFill>
                  <a:schemeClr val="bg1"/>
                </a:solidFill>
              </a:endParaRPr>
            </a:p>
          </p:txBody>
        </p:sp>
      </p:grpSp>
      <p:pic>
        <p:nvPicPr>
          <p:cNvPr id="10" name="Picture 9">
            <a:extLst>
              <a:ext uri="{FF2B5EF4-FFF2-40B4-BE49-F238E27FC236}">
                <a16:creationId xmlns:a16="http://schemas.microsoft.com/office/drawing/2014/main" id="{6A24FEDA-AA93-C825-0149-88C9B93B512D}"/>
              </a:ext>
            </a:extLst>
          </p:cNvPr>
          <p:cNvPicPr>
            <a:picLocks noChangeAspect="1"/>
          </p:cNvPicPr>
          <p:nvPr/>
        </p:nvPicPr>
        <p:blipFill>
          <a:blip r:embed="rId5"/>
          <a:srcRect l="6594" r="62010" b="61070"/>
          <a:stretch>
            <a:fillRect/>
          </a:stretch>
        </p:blipFill>
        <p:spPr>
          <a:xfrm>
            <a:off x="4949379" y="3275649"/>
            <a:ext cx="1410472" cy="1158025"/>
          </a:xfrm>
          <a:prstGeom prst="rect">
            <a:avLst/>
          </a:prstGeom>
        </p:spPr>
      </p:pic>
      <p:pic>
        <p:nvPicPr>
          <p:cNvPr id="12" name="Picture 11">
            <a:extLst>
              <a:ext uri="{FF2B5EF4-FFF2-40B4-BE49-F238E27FC236}">
                <a16:creationId xmlns:a16="http://schemas.microsoft.com/office/drawing/2014/main" id="{C7CE1908-B9B1-5A0E-3A17-6E2A230780E6}"/>
              </a:ext>
            </a:extLst>
          </p:cNvPr>
          <p:cNvPicPr>
            <a:picLocks noChangeAspect="1"/>
          </p:cNvPicPr>
          <p:nvPr/>
        </p:nvPicPr>
        <p:blipFill>
          <a:blip r:embed="rId6"/>
          <a:stretch>
            <a:fillRect/>
          </a:stretch>
        </p:blipFill>
        <p:spPr>
          <a:xfrm>
            <a:off x="6537386" y="2873451"/>
            <a:ext cx="2746362" cy="3743111"/>
          </a:xfrm>
          <a:prstGeom prst="rect">
            <a:avLst/>
          </a:prstGeom>
        </p:spPr>
      </p:pic>
      <p:sp>
        <p:nvSpPr>
          <p:cNvPr id="14" name="TextBox 13">
            <a:extLst>
              <a:ext uri="{FF2B5EF4-FFF2-40B4-BE49-F238E27FC236}">
                <a16:creationId xmlns:a16="http://schemas.microsoft.com/office/drawing/2014/main" id="{951F863E-9960-A485-26EA-7DD668D0239F}"/>
              </a:ext>
            </a:extLst>
          </p:cNvPr>
          <p:cNvSpPr txBox="1"/>
          <p:nvPr/>
        </p:nvSpPr>
        <p:spPr>
          <a:xfrm>
            <a:off x="4785064" y="5361039"/>
            <a:ext cx="1727559" cy="923330"/>
          </a:xfrm>
          <a:prstGeom prst="rect">
            <a:avLst/>
          </a:prstGeom>
          <a:noFill/>
        </p:spPr>
        <p:txBody>
          <a:bodyPr wrap="square">
            <a:spAutoFit/>
          </a:bodyPr>
          <a:lstStyle/>
          <a:p>
            <a:pPr algn="ctr"/>
            <a:r>
              <a:rPr lang="en-GB">
                <a:solidFill>
                  <a:srgbClr val="5693D5"/>
                </a:solidFill>
              </a:rPr>
              <a:t>“Our Common Future” </a:t>
            </a:r>
          </a:p>
          <a:p>
            <a:pPr algn="ctr"/>
            <a:r>
              <a:rPr lang="en-GB">
                <a:solidFill>
                  <a:srgbClr val="5693D5"/>
                </a:solidFill>
              </a:rPr>
              <a:t>UN report </a:t>
            </a:r>
          </a:p>
        </p:txBody>
      </p:sp>
    </p:spTree>
    <p:custDataLst>
      <p:tags r:id="rId1"/>
    </p:custDataLst>
    <p:extLst>
      <p:ext uri="{BB962C8B-B14F-4D97-AF65-F5344CB8AC3E}">
        <p14:creationId xmlns:p14="http://schemas.microsoft.com/office/powerpoint/2010/main" val="3181268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DE84B-5BAC-7C6D-E3C1-0ADEA0C64D1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BC97A1C-3745-7191-5CCA-0E001EF17C70}"/>
              </a:ext>
            </a:extLst>
          </p:cNvPr>
          <p:cNvSpPr>
            <a:spLocks noGrp="1"/>
          </p:cNvSpPr>
          <p:nvPr>
            <p:ph type="body" sz="quarter" idx="10"/>
          </p:nvPr>
        </p:nvSpPr>
        <p:spPr/>
        <p:txBody>
          <a:bodyPr/>
          <a:lstStyle/>
          <a:p>
            <a:r>
              <a:rPr lang="en-GB" dirty="0" err="1">
                <a:solidFill>
                  <a:srgbClr val="92D050"/>
                </a:solidFill>
              </a:rPr>
              <a:t>Nachhaltigkeit</a:t>
            </a:r>
            <a:r>
              <a:rPr lang="en-GB" dirty="0">
                <a:solidFill>
                  <a:srgbClr val="92D050"/>
                </a:solidFill>
              </a:rPr>
              <a:t> – </a:t>
            </a:r>
            <a:r>
              <a:rPr lang="en-GB" dirty="0" err="1">
                <a:solidFill>
                  <a:srgbClr val="92D050"/>
                </a:solidFill>
              </a:rPr>
              <a:t>Elkingtons</a:t>
            </a:r>
            <a:r>
              <a:rPr lang="en-GB" dirty="0">
                <a:solidFill>
                  <a:srgbClr val="92D050"/>
                </a:solidFill>
              </a:rPr>
              <a:t> „Triple Bottom Line“</a:t>
            </a:r>
          </a:p>
        </p:txBody>
      </p:sp>
      <p:sp>
        <p:nvSpPr>
          <p:cNvPr id="7" name="Content Placeholder 6">
            <a:extLst>
              <a:ext uri="{FF2B5EF4-FFF2-40B4-BE49-F238E27FC236}">
                <a16:creationId xmlns:a16="http://schemas.microsoft.com/office/drawing/2014/main" id="{42CDE054-53AD-6581-86A5-903FD55B8936}"/>
              </a:ext>
            </a:extLst>
          </p:cNvPr>
          <p:cNvSpPr>
            <a:spLocks noGrp="1"/>
          </p:cNvSpPr>
          <p:nvPr>
            <p:ph sz="quarter" idx="12"/>
          </p:nvPr>
        </p:nvSpPr>
        <p:spPr>
          <a:xfrm>
            <a:off x="399370" y="2177491"/>
            <a:ext cx="4674906" cy="4429126"/>
          </a:xfrm>
        </p:spPr>
        <p:txBody>
          <a:bodyPr/>
          <a:lstStyle/>
          <a:p>
            <a:r>
              <a:rPr lang="de-DE" dirty="0"/>
              <a:t>Das 1997 erstmals veröffentlichte „Triple-Bottom-Line“-Konzept von John Elkington beschreibt eine Geschäftswelt, die in drei Hauptbereichen herausragende Leistungen erbringt</a:t>
            </a:r>
            <a:r>
              <a:rPr lang="en-US" dirty="0"/>
              <a:t>: </a:t>
            </a:r>
          </a:p>
          <a:p>
            <a:pPr lvl="1">
              <a:buFont typeface="Arial" panose="020B0604020202020204" pitchFamily="34" charset="0"/>
              <a:buChar char="•"/>
            </a:pPr>
            <a:r>
              <a:rPr lang="en-US" sz="1800" dirty="0" err="1"/>
              <a:t>Sozial</a:t>
            </a:r>
            <a:endParaRPr lang="en-US" sz="1800" dirty="0"/>
          </a:p>
          <a:p>
            <a:pPr lvl="1">
              <a:buFont typeface="Arial" panose="020B0604020202020204" pitchFamily="34" charset="0"/>
              <a:buChar char="•"/>
            </a:pPr>
            <a:r>
              <a:rPr lang="en-US" sz="1800" dirty="0"/>
              <a:t>Umwelt, und </a:t>
            </a:r>
          </a:p>
          <a:p>
            <a:pPr lvl="1">
              <a:spcAft>
                <a:spcPts val="1800"/>
              </a:spcAft>
              <a:buFont typeface="Arial" panose="020B0604020202020204" pitchFamily="34" charset="0"/>
              <a:buChar char="•"/>
            </a:pPr>
            <a:r>
              <a:rPr lang="en-US" sz="1800" dirty="0" err="1"/>
              <a:t>Wirtschaft</a:t>
            </a:r>
            <a:endParaRPr lang="en-US" sz="2000" dirty="0"/>
          </a:p>
          <a:p>
            <a:pPr marL="0" indent="0">
              <a:spcBef>
                <a:spcPts val="0"/>
              </a:spcBef>
              <a:buNone/>
            </a:pPr>
            <a:r>
              <a:rPr lang="en-US" dirty="0"/>
              <a:t>     </a:t>
            </a:r>
            <a:r>
              <a:rPr lang="de-DE" dirty="0"/>
              <a:t>anstatt sich ausschließlich auf die Erzielung von Gewinn zu konzentrieren,     oder auf das übliche „Endergebnis“.</a:t>
            </a:r>
          </a:p>
        </p:txBody>
      </p:sp>
      <p:sp>
        <p:nvSpPr>
          <p:cNvPr id="5" name="Title 4">
            <a:extLst>
              <a:ext uri="{FF2B5EF4-FFF2-40B4-BE49-F238E27FC236}">
                <a16:creationId xmlns:a16="http://schemas.microsoft.com/office/drawing/2014/main" id="{816D8798-028B-4FA8-CE90-C2B5ADFF94FA}"/>
              </a:ext>
            </a:extLst>
          </p:cNvPr>
          <p:cNvSpPr>
            <a:spLocks noGrp="1"/>
          </p:cNvSpPr>
          <p:nvPr>
            <p:ph type="title"/>
          </p:nvPr>
        </p:nvSpPr>
        <p:spPr>
          <a:xfrm>
            <a:off x="399369" y="788988"/>
            <a:ext cx="8596668" cy="660400"/>
          </a:xfrm>
        </p:spPr>
        <p:txBody>
          <a:bodyPr/>
          <a:lstStyle/>
          <a:p>
            <a:r>
              <a:rPr lang="en-US" dirty="0">
                <a:solidFill>
                  <a:srgbClr val="255839"/>
                </a:solidFill>
              </a:rPr>
              <a:t>Was </a:t>
            </a:r>
            <a:r>
              <a:rPr lang="en-US" dirty="0" err="1">
                <a:solidFill>
                  <a:srgbClr val="255839"/>
                </a:solidFill>
              </a:rPr>
              <a:t>ist</a:t>
            </a:r>
            <a:r>
              <a:rPr lang="en-US" dirty="0">
                <a:solidFill>
                  <a:srgbClr val="255839"/>
                </a:solidFill>
              </a:rPr>
              <a:t> </a:t>
            </a:r>
            <a:r>
              <a:rPr lang="en-US" dirty="0" err="1">
                <a:solidFill>
                  <a:srgbClr val="255839"/>
                </a:solidFill>
              </a:rPr>
              <a:t>Nachhaltigkeit</a:t>
            </a:r>
            <a:r>
              <a:rPr lang="en-US" dirty="0">
                <a:solidFill>
                  <a:srgbClr val="255839"/>
                </a:solidFill>
              </a:rPr>
              <a:t>?</a:t>
            </a:r>
            <a:endParaRPr lang="el-GR" dirty="0">
              <a:solidFill>
                <a:srgbClr val="255839"/>
              </a:solidFill>
            </a:endParaRPr>
          </a:p>
        </p:txBody>
      </p:sp>
      <p:pic>
        <p:nvPicPr>
          <p:cNvPr id="4" name="Picture 3">
            <a:extLst>
              <a:ext uri="{FF2B5EF4-FFF2-40B4-BE49-F238E27FC236}">
                <a16:creationId xmlns:a16="http://schemas.microsoft.com/office/drawing/2014/main" id="{6B3D3509-6FCB-450E-046B-575160DDF9E8}"/>
              </a:ext>
            </a:extLst>
          </p:cNvPr>
          <p:cNvPicPr>
            <a:picLocks noChangeAspect="1"/>
          </p:cNvPicPr>
          <p:nvPr/>
        </p:nvPicPr>
        <p:blipFill>
          <a:blip r:embed="rId4"/>
          <a:stretch>
            <a:fillRect/>
          </a:stretch>
        </p:blipFill>
        <p:spPr>
          <a:xfrm>
            <a:off x="5074276" y="2337315"/>
            <a:ext cx="5526008" cy="3684005"/>
          </a:xfrm>
          <a:prstGeom prst="rect">
            <a:avLst/>
          </a:prstGeom>
          <a:noFill/>
        </p:spPr>
      </p:pic>
      <p:sp>
        <p:nvSpPr>
          <p:cNvPr id="8" name="Rectangle 7">
            <a:extLst>
              <a:ext uri="{FF2B5EF4-FFF2-40B4-BE49-F238E27FC236}">
                <a16:creationId xmlns:a16="http://schemas.microsoft.com/office/drawing/2014/main" id="{42FA69FF-C205-1A5E-F046-55FFBB6D4927}"/>
              </a:ext>
            </a:extLst>
          </p:cNvPr>
          <p:cNvSpPr/>
          <p:nvPr/>
        </p:nvSpPr>
        <p:spPr>
          <a:xfrm>
            <a:off x="6957860" y="2756859"/>
            <a:ext cx="14650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003585"/>
                </a:solidFill>
              </a:rPr>
              <a:t>“</a:t>
            </a:r>
            <a:r>
              <a:rPr lang="pt-PT" err="1">
                <a:solidFill>
                  <a:srgbClr val="003585"/>
                </a:solidFill>
              </a:rPr>
              <a:t>Society</a:t>
            </a:r>
            <a:r>
              <a:rPr lang="pt-PT">
                <a:solidFill>
                  <a:srgbClr val="003585"/>
                </a:solidFill>
              </a:rPr>
              <a:t>”</a:t>
            </a:r>
            <a:endParaRPr lang="en-GB">
              <a:solidFill>
                <a:srgbClr val="003585"/>
              </a:solidFill>
            </a:endParaRPr>
          </a:p>
        </p:txBody>
      </p:sp>
      <p:sp>
        <p:nvSpPr>
          <p:cNvPr id="9" name="Rectangle 8">
            <a:extLst>
              <a:ext uri="{FF2B5EF4-FFF2-40B4-BE49-F238E27FC236}">
                <a16:creationId xmlns:a16="http://schemas.microsoft.com/office/drawing/2014/main" id="{E0C0A38E-854A-BF8F-3118-DB9BBBDA8D3E}"/>
              </a:ext>
            </a:extLst>
          </p:cNvPr>
          <p:cNvSpPr/>
          <p:nvPr/>
        </p:nvSpPr>
        <p:spPr>
          <a:xfrm>
            <a:off x="7993743" y="4492252"/>
            <a:ext cx="14650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C00000"/>
                </a:solidFill>
              </a:rPr>
              <a:t>“</a:t>
            </a:r>
            <a:r>
              <a:rPr lang="pt-PT" err="1">
                <a:solidFill>
                  <a:srgbClr val="C00000"/>
                </a:solidFill>
              </a:rPr>
              <a:t>Economy</a:t>
            </a:r>
            <a:r>
              <a:rPr lang="pt-PT">
                <a:solidFill>
                  <a:srgbClr val="C00000"/>
                </a:solidFill>
              </a:rPr>
              <a:t>”</a:t>
            </a:r>
            <a:endParaRPr lang="en-GB">
              <a:solidFill>
                <a:srgbClr val="C00000"/>
              </a:solidFill>
            </a:endParaRPr>
          </a:p>
        </p:txBody>
      </p:sp>
      <p:sp>
        <p:nvSpPr>
          <p:cNvPr id="10" name="Rectangle 9">
            <a:extLst>
              <a:ext uri="{FF2B5EF4-FFF2-40B4-BE49-F238E27FC236}">
                <a16:creationId xmlns:a16="http://schemas.microsoft.com/office/drawing/2014/main" id="{2C0628C5-5D29-5D09-B8A4-C2901E15781D}"/>
              </a:ext>
            </a:extLst>
          </p:cNvPr>
          <p:cNvSpPr/>
          <p:nvPr/>
        </p:nvSpPr>
        <p:spPr>
          <a:xfrm>
            <a:off x="6038755" y="4607993"/>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chemeClr val="accent2"/>
                </a:solidFill>
              </a:rPr>
              <a:t>“</a:t>
            </a:r>
            <a:r>
              <a:rPr lang="pt-PT" err="1">
                <a:solidFill>
                  <a:schemeClr val="accent2"/>
                </a:solidFill>
              </a:rPr>
              <a:t>Environment</a:t>
            </a:r>
            <a:r>
              <a:rPr lang="pt-PT">
                <a:solidFill>
                  <a:schemeClr val="accent2"/>
                </a:solidFill>
              </a:rPr>
              <a:t>”</a:t>
            </a:r>
            <a:endParaRPr lang="en-GB">
              <a:solidFill>
                <a:schemeClr val="accent2"/>
              </a:solidFill>
            </a:endParaRPr>
          </a:p>
        </p:txBody>
      </p:sp>
      <p:grpSp>
        <p:nvGrpSpPr>
          <p:cNvPr id="24" name="Group 23">
            <a:extLst>
              <a:ext uri="{FF2B5EF4-FFF2-40B4-BE49-F238E27FC236}">
                <a16:creationId xmlns:a16="http://schemas.microsoft.com/office/drawing/2014/main" id="{8D2F4FD8-415E-C58A-A930-D4036BC115E0}"/>
              </a:ext>
            </a:extLst>
          </p:cNvPr>
          <p:cNvGrpSpPr/>
          <p:nvPr/>
        </p:nvGrpSpPr>
        <p:grpSpPr>
          <a:xfrm>
            <a:off x="5047023" y="3027020"/>
            <a:ext cx="2032203" cy="709238"/>
            <a:chOff x="5047023" y="3027020"/>
            <a:chExt cx="2032203" cy="709238"/>
          </a:xfrm>
        </p:grpSpPr>
        <p:sp>
          <p:nvSpPr>
            <p:cNvPr id="12" name="Rectangle 11">
              <a:extLst>
                <a:ext uri="{FF2B5EF4-FFF2-40B4-BE49-F238E27FC236}">
                  <a16:creationId xmlns:a16="http://schemas.microsoft.com/office/drawing/2014/main" id="{77A907B7-E95A-CAF6-44F6-D29147DB9C8D}"/>
                </a:ext>
              </a:extLst>
            </p:cNvPr>
            <p:cNvSpPr/>
            <p:nvPr/>
          </p:nvSpPr>
          <p:spPr>
            <a:xfrm>
              <a:off x="5047023" y="3027020"/>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C00000"/>
                  </a:solidFill>
                </a:rPr>
                <a:t>“B</a:t>
              </a:r>
              <a:r>
                <a:rPr lang="en-US" noProof="0" err="1">
                  <a:solidFill>
                    <a:srgbClr val="C00000"/>
                  </a:solidFill>
                </a:rPr>
                <a:t>earable</a:t>
              </a:r>
              <a:r>
                <a:rPr lang="pt-PT">
                  <a:solidFill>
                    <a:srgbClr val="C00000"/>
                  </a:solidFill>
                </a:rPr>
                <a:t>”</a:t>
              </a:r>
              <a:endParaRPr lang="en-GB">
                <a:solidFill>
                  <a:srgbClr val="C00000"/>
                </a:solidFill>
              </a:endParaRPr>
            </a:p>
          </p:txBody>
        </p:sp>
        <p:cxnSp>
          <p:nvCxnSpPr>
            <p:cNvPr id="16" name="Straight Arrow Connector 15">
              <a:extLst>
                <a:ext uri="{FF2B5EF4-FFF2-40B4-BE49-F238E27FC236}">
                  <a16:creationId xmlns:a16="http://schemas.microsoft.com/office/drawing/2014/main" id="{3E3EF477-97CD-C5E4-8D04-C2DF77D13DFD}"/>
                </a:ext>
              </a:extLst>
            </p:cNvPr>
            <p:cNvCxnSpPr/>
            <p:nvPr/>
          </p:nvCxnSpPr>
          <p:spPr>
            <a:xfrm>
              <a:off x="6508955" y="3390156"/>
              <a:ext cx="570271" cy="346102"/>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grpSp>
      <p:grpSp>
        <p:nvGrpSpPr>
          <p:cNvPr id="25" name="Group 24">
            <a:extLst>
              <a:ext uri="{FF2B5EF4-FFF2-40B4-BE49-F238E27FC236}">
                <a16:creationId xmlns:a16="http://schemas.microsoft.com/office/drawing/2014/main" id="{98B6FB18-4197-AB0F-DF9B-F81C6915167C}"/>
              </a:ext>
            </a:extLst>
          </p:cNvPr>
          <p:cNvGrpSpPr/>
          <p:nvPr/>
        </p:nvGrpSpPr>
        <p:grpSpPr>
          <a:xfrm>
            <a:off x="8368312" y="3003013"/>
            <a:ext cx="1984840" cy="692073"/>
            <a:chOff x="8368312" y="3003013"/>
            <a:chExt cx="1984840" cy="692073"/>
          </a:xfrm>
        </p:grpSpPr>
        <p:sp>
          <p:nvSpPr>
            <p:cNvPr id="11" name="Rectangle 10">
              <a:extLst>
                <a:ext uri="{FF2B5EF4-FFF2-40B4-BE49-F238E27FC236}">
                  <a16:creationId xmlns:a16="http://schemas.microsoft.com/office/drawing/2014/main" id="{6CC065FE-E4D9-EC00-192C-E37DF9B1F26C}"/>
                </a:ext>
              </a:extLst>
            </p:cNvPr>
            <p:cNvSpPr/>
            <p:nvPr/>
          </p:nvSpPr>
          <p:spPr>
            <a:xfrm>
              <a:off x="8726246" y="3003013"/>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7BB54D"/>
                  </a:solidFill>
                </a:rPr>
                <a:t>“</a:t>
              </a:r>
              <a:r>
                <a:rPr lang="pt-PT" err="1">
                  <a:solidFill>
                    <a:srgbClr val="7BB54D"/>
                  </a:solidFill>
                </a:rPr>
                <a:t>Equitable</a:t>
              </a:r>
              <a:r>
                <a:rPr lang="pt-PT">
                  <a:solidFill>
                    <a:srgbClr val="7BB54D"/>
                  </a:solidFill>
                </a:rPr>
                <a:t>”</a:t>
              </a:r>
              <a:endParaRPr lang="en-GB">
                <a:solidFill>
                  <a:srgbClr val="7BB54D"/>
                </a:solidFill>
              </a:endParaRPr>
            </a:p>
          </p:txBody>
        </p:sp>
        <p:cxnSp>
          <p:nvCxnSpPr>
            <p:cNvPr id="17" name="Straight Arrow Connector 16">
              <a:extLst>
                <a:ext uri="{FF2B5EF4-FFF2-40B4-BE49-F238E27FC236}">
                  <a16:creationId xmlns:a16="http://schemas.microsoft.com/office/drawing/2014/main" id="{BA87743A-C7CE-74E1-F41F-45A038C6FCCA}"/>
                </a:ext>
              </a:extLst>
            </p:cNvPr>
            <p:cNvCxnSpPr>
              <a:cxnSpLocks/>
            </p:cNvCxnSpPr>
            <p:nvPr/>
          </p:nvCxnSpPr>
          <p:spPr>
            <a:xfrm flipH="1">
              <a:off x="8368312" y="3307943"/>
              <a:ext cx="565355" cy="387143"/>
            </a:xfrm>
            <a:prstGeom prst="straightConnector1">
              <a:avLst/>
            </a:prstGeom>
            <a:ln>
              <a:solidFill>
                <a:srgbClr val="7BB54D"/>
              </a:solidFill>
              <a:tailEnd type="triangle"/>
            </a:ln>
          </p:spPr>
          <p:style>
            <a:lnRef idx="1">
              <a:schemeClr val="accent5"/>
            </a:lnRef>
            <a:fillRef idx="0">
              <a:schemeClr val="accent5"/>
            </a:fillRef>
            <a:effectRef idx="0">
              <a:schemeClr val="accent5"/>
            </a:effectRef>
            <a:fontRef idx="minor">
              <a:schemeClr val="tx1"/>
            </a:fontRef>
          </p:style>
        </p:cxnSp>
      </p:grpSp>
      <p:grpSp>
        <p:nvGrpSpPr>
          <p:cNvPr id="23" name="Group 22">
            <a:extLst>
              <a:ext uri="{FF2B5EF4-FFF2-40B4-BE49-F238E27FC236}">
                <a16:creationId xmlns:a16="http://schemas.microsoft.com/office/drawing/2014/main" id="{682FB677-C0B9-4867-C3E4-6DF377010535}"/>
              </a:ext>
            </a:extLst>
          </p:cNvPr>
          <p:cNvGrpSpPr/>
          <p:nvPr/>
        </p:nvGrpSpPr>
        <p:grpSpPr>
          <a:xfrm>
            <a:off x="6901154" y="4879395"/>
            <a:ext cx="1626906" cy="1102096"/>
            <a:chOff x="6901154" y="4879395"/>
            <a:chExt cx="1626906" cy="1102096"/>
          </a:xfrm>
        </p:grpSpPr>
        <p:sp>
          <p:nvSpPr>
            <p:cNvPr id="13" name="Rectangle 12">
              <a:extLst>
                <a:ext uri="{FF2B5EF4-FFF2-40B4-BE49-F238E27FC236}">
                  <a16:creationId xmlns:a16="http://schemas.microsoft.com/office/drawing/2014/main" id="{5F3E9E87-D55E-3DDB-5FF1-39254ABB1E14}"/>
                </a:ext>
              </a:extLst>
            </p:cNvPr>
            <p:cNvSpPr/>
            <p:nvPr/>
          </p:nvSpPr>
          <p:spPr>
            <a:xfrm>
              <a:off x="6901154" y="5594348"/>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003585"/>
                  </a:solidFill>
                </a:rPr>
                <a:t>“</a:t>
              </a:r>
              <a:r>
                <a:rPr lang="pt-PT" err="1">
                  <a:solidFill>
                    <a:srgbClr val="003585"/>
                  </a:solidFill>
                </a:rPr>
                <a:t>Viable</a:t>
              </a:r>
              <a:r>
                <a:rPr lang="pt-PT">
                  <a:solidFill>
                    <a:srgbClr val="003585"/>
                  </a:solidFill>
                </a:rPr>
                <a:t>”</a:t>
              </a:r>
              <a:endParaRPr lang="en-GB">
                <a:solidFill>
                  <a:srgbClr val="003585"/>
                </a:solidFill>
              </a:endParaRPr>
            </a:p>
          </p:txBody>
        </p:sp>
        <p:cxnSp>
          <p:nvCxnSpPr>
            <p:cNvPr id="19" name="Straight Arrow Connector 18">
              <a:extLst>
                <a:ext uri="{FF2B5EF4-FFF2-40B4-BE49-F238E27FC236}">
                  <a16:creationId xmlns:a16="http://schemas.microsoft.com/office/drawing/2014/main" id="{DE4A5E17-BAC3-F6D2-135C-D524364368F7}"/>
                </a:ext>
              </a:extLst>
            </p:cNvPr>
            <p:cNvCxnSpPr>
              <a:cxnSpLocks/>
            </p:cNvCxnSpPr>
            <p:nvPr/>
          </p:nvCxnSpPr>
          <p:spPr>
            <a:xfrm flipH="1" flipV="1">
              <a:off x="7716144" y="4879395"/>
              <a:ext cx="5773" cy="672316"/>
            </a:xfrm>
            <a:prstGeom prst="straightConnector1">
              <a:avLst/>
            </a:prstGeom>
            <a:ln>
              <a:solidFill>
                <a:srgbClr val="003585"/>
              </a:solidFill>
              <a:tailEnd type="triangle"/>
            </a:ln>
          </p:spPr>
          <p:style>
            <a:lnRef idx="1">
              <a:schemeClr val="accent5"/>
            </a:lnRef>
            <a:fillRef idx="0">
              <a:schemeClr val="accent5"/>
            </a:fillRef>
            <a:effectRef idx="0">
              <a:schemeClr val="accent5"/>
            </a:effectRef>
            <a:fontRef idx="minor">
              <a:schemeClr val="tx1"/>
            </a:fontRef>
          </p:style>
        </p:cxnSp>
      </p:grpSp>
    </p:spTree>
    <p:custDataLst>
      <p:tags r:id="rId1"/>
    </p:custDataLst>
    <p:extLst>
      <p:ext uri="{BB962C8B-B14F-4D97-AF65-F5344CB8AC3E}">
        <p14:creationId xmlns:p14="http://schemas.microsoft.com/office/powerpoint/2010/main" val="3525769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AC1D5-97EC-2A29-D887-958B2D4E3FF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CD2EBD3-AE13-8148-6121-FA2624812F0D}"/>
              </a:ext>
            </a:extLst>
          </p:cNvPr>
          <p:cNvSpPr>
            <a:spLocks noGrp="1"/>
          </p:cNvSpPr>
          <p:nvPr>
            <p:ph type="body" sz="quarter" idx="10"/>
          </p:nvPr>
        </p:nvSpPr>
        <p:spPr/>
        <p:txBody>
          <a:bodyPr/>
          <a:lstStyle/>
          <a:p>
            <a:r>
              <a:rPr lang="de-DE" dirty="0">
                <a:solidFill>
                  <a:srgbClr val="92D050"/>
                </a:solidFill>
              </a:rPr>
              <a:t>Die Agenda 2030 für nachhaltige Entwicklung – Ziele für nachhaltige Entwicklung</a:t>
            </a:r>
          </a:p>
        </p:txBody>
      </p:sp>
      <p:sp>
        <p:nvSpPr>
          <p:cNvPr id="7" name="Content Placeholder 6">
            <a:extLst>
              <a:ext uri="{FF2B5EF4-FFF2-40B4-BE49-F238E27FC236}">
                <a16:creationId xmlns:a16="http://schemas.microsoft.com/office/drawing/2014/main" id="{9503E976-56FF-3630-7F7F-C53E612DA414}"/>
              </a:ext>
            </a:extLst>
          </p:cNvPr>
          <p:cNvSpPr>
            <a:spLocks noGrp="1"/>
          </p:cNvSpPr>
          <p:nvPr>
            <p:ph sz="quarter" idx="12"/>
          </p:nvPr>
        </p:nvSpPr>
        <p:spPr>
          <a:xfrm>
            <a:off x="399370" y="2177491"/>
            <a:ext cx="5865130" cy="4429126"/>
          </a:xfrm>
        </p:spPr>
        <p:txBody>
          <a:bodyPr/>
          <a:lstStyle/>
          <a:p>
            <a:r>
              <a:rPr lang="de-DE" dirty="0"/>
              <a:t>Im Jahr 2015 haben die UN-Mitgliedstaaten ihre Vision einer nachhaltigen Entwicklung in einen Fahrplan zur Verwirklichung dieser Vision umgesetzt: die </a:t>
            </a:r>
            <a:r>
              <a:rPr lang="de-DE" dirty="0">
                <a:solidFill>
                  <a:srgbClr val="5693D5"/>
                </a:solidFill>
              </a:rPr>
              <a:t>Agenda 2030 für nachhaltige Entwicklung</a:t>
            </a:r>
            <a:r>
              <a:rPr lang="de-DE" dirty="0"/>
              <a:t>. </a:t>
            </a:r>
          </a:p>
          <a:p>
            <a:r>
              <a:rPr lang="de-DE" dirty="0"/>
              <a:t>Die </a:t>
            </a:r>
            <a:r>
              <a:rPr lang="de-DE" dirty="0">
                <a:solidFill>
                  <a:srgbClr val="5693D5"/>
                </a:solidFill>
              </a:rPr>
              <a:t>17 Ziele für nachhaltige Entwicklung </a:t>
            </a:r>
            <a:r>
              <a:rPr lang="de-DE" dirty="0"/>
              <a:t>– mit ehrgeizigen Vorgaben, die bis 2030 erreicht werden sollen – decken die drei Dimensionen der nachhaltigen Entwicklung ab: Wirtschaft, soziale Entwicklung und Umwelt</a:t>
            </a:r>
            <a:r>
              <a:rPr lang="en-US" dirty="0"/>
              <a:t>.</a:t>
            </a:r>
            <a:endParaRPr lang="el-GR" dirty="0"/>
          </a:p>
        </p:txBody>
      </p:sp>
      <p:sp>
        <p:nvSpPr>
          <p:cNvPr id="5" name="Title 4">
            <a:extLst>
              <a:ext uri="{FF2B5EF4-FFF2-40B4-BE49-F238E27FC236}">
                <a16:creationId xmlns:a16="http://schemas.microsoft.com/office/drawing/2014/main" id="{DFE9787F-CAF7-F95F-E7FE-B3D8A23BB5E3}"/>
              </a:ext>
            </a:extLst>
          </p:cNvPr>
          <p:cNvSpPr>
            <a:spLocks noGrp="1"/>
          </p:cNvSpPr>
          <p:nvPr>
            <p:ph type="title"/>
          </p:nvPr>
        </p:nvSpPr>
        <p:spPr>
          <a:xfrm>
            <a:off x="399369" y="788988"/>
            <a:ext cx="8596668" cy="660400"/>
          </a:xfrm>
        </p:spPr>
        <p:txBody>
          <a:bodyPr/>
          <a:lstStyle/>
          <a:p>
            <a:r>
              <a:rPr lang="en-US" dirty="0">
                <a:solidFill>
                  <a:srgbClr val="255839"/>
                </a:solidFill>
              </a:rPr>
              <a:t>Was </a:t>
            </a:r>
            <a:r>
              <a:rPr lang="en-US" dirty="0" err="1">
                <a:solidFill>
                  <a:srgbClr val="255839"/>
                </a:solidFill>
              </a:rPr>
              <a:t>ist</a:t>
            </a:r>
            <a:r>
              <a:rPr lang="en-US" dirty="0">
                <a:solidFill>
                  <a:srgbClr val="255839"/>
                </a:solidFill>
              </a:rPr>
              <a:t> </a:t>
            </a:r>
            <a:r>
              <a:rPr lang="en-US" dirty="0" err="1">
                <a:solidFill>
                  <a:srgbClr val="255839"/>
                </a:solidFill>
              </a:rPr>
              <a:t>Nachhaltigkeit</a:t>
            </a:r>
            <a:r>
              <a:rPr lang="en-US" dirty="0">
                <a:solidFill>
                  <a:srgbClr val="255839"/>
                </a:solidFill>
              </a:rPr>
              <a:t>?</a:t>
            </a:r>
            <a:endParaRPr lang="el-GR" dirty="0">
              <a:solidFill>
                <a:srgbClr val="255839"/>
              </a:solidFill>
            </a:endParaRPr>
          </a:p>
        </p:txBody>
      </p:sp>
      <p:pic>
        <p:nvPicPr>
          <p:cNvPr id="3" name="Picture 2">
            <a:extLst>
              <a:ext uri="{FF2B5EF4-FFF2-40B4-BE49-F238E27FC236}">
                <a16:creationId xmlns:a16="http://schemas.microsoft.com/office/drawing/2014/main" id="{48F0539E-CBF5-42D9-66D9-7FFE1EE5E33D}"/>
              </a:ext>
            </a:extLst>
          </p:cNvPr>
          <p:cNvPicPr>
            <a:picLocks noChangeAspect="1"/>
          </p:cNvPicPr>
          <p:nvPr/>
        </p:nvPicPr>
        <p:blipFill>
          <a:blip r:embed="rId4"/>
          <a:stretch>
            <a:fillRect/>
          </a:stretch>
        </p:blipFill>
        <p:spPr>
          <a:xfrm>
            <a:off x="6264499" y="2177491"/>
            <a:ext cx="3810000" cy="3810000"/>
          </a:xfrm>
          <a:prstGeom prst="rect">
            <a:avLst/>
          </a:prstGeom>
        </p:spPr>
      </p:pic>
      <p:sp>
        <p:nvSpPr>
          <p:cNvPr id="4" name="TextBox 3">
            <a:extLst>
              <a:ext uri="{FF2B5EF4-FFF2-40B4-BE49-F238E27FC236}">
                <a16:creationId xmlns:a16="http://schemas.microsoft.com/office/drawing/2014/main" id="{3DC9BC75-E19A-011D-4D46-9D4B947137EB}"/>
              </a:ext>
            </a:extLst>
          </p:cNvPr>
          <p:cNvSpPr txBox="1"/>
          <p:nvPr/>
        </p:nvSpPr>
        <p:spPr>
          <a:xfrm>
            <a:off x="734096" y="5559173"/>
            <a:ext cx="4597757" cy="830997"/>
          </a:xfrm>
          <a:prstGeom prst="rect">
            <a:avLst/>
          </a:prstGeom>
          <a:noFill/>
        </p:spPr>
        <p:txBody>
          <a:bodyPr wrap="square" rtlCol="0">
            <a:spAutoFit/>
          </a:bodyPr>
          <a:lstStyle/>
          <a:p>
            <a:r>
              <a:rPr lang="de-DE" sz="1600" i="1" dirty="0">
                <a:solidFill>
                  <a:schemeClr val="bg1">
                    <a:lumMod val="50000"/>
                  </a:schemeClr>
                </a:solidFill>
              </a:rPr>
              <a:t>Hinweis: Auf die Ziele der Vereinten Nationen für nachhaltige Entwicklung (SDGs) wird im Abschnitt UC2 näher eingegangen.</a:t>
            </a:r>
          </a:p>
        </p:txBody>
      </p:sp>
    </p:spTree>
    <p:custDataLst>
      <p:tags r:id="rId1"/>
    </p:custDataLst>
    <p:extLst>
      <p:ext uri="{BB962C8B-B14F-4D97-AF65-F5344CB8AC3E}">
        <p14:creationId xmlns:p14="http://schemas.microsoft.com/office/powerpoint/2010/main" val="3448287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4B234-C00A-0448-E3F3-82AAA43137F9}"/>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00256BC-1624-0FF6-C588-FE5F4C0BE930}"/>
              </a:ext>
            </a:extLst>
          </p:cNvPr>
          <p:cNvSpPr>
            <a:spLocks noGrp="1"/>
          </p:cNvSpPr>
          <p:nvPr>
            <p:ph type="body" sz="quarter" idx="10"/>
          </p:nvPr>
        </p:nvSpPr>
        <p:spPr>
          <a:xfrm>
            <a:off x="399369" y="1183329"/>
            <a:ext cx="11393261" cy="500784"/>
          </a:xfrm>
        </p:spPr>
        <p:txBody>
          <a:bodyPr/>
          <a:lstStyle/>
          <a:p>
            <a:pPr marL="0" indent="0">
              <a:buNone/>
            </a:pPr>
            <a:r>
              <a:rPr lang="en-US" dirty="0">
                <a:solidFill>
                  <a:srgbClr val="92D050"/>
                </a:solidFill>
              </a:rPr>
              <a:t>	 Zweck, Sinn und </a:t>
            </a:r>
            <a:r>
              <a:rPr lang="en-US" dirty="0" err="1">
                <a:solidFill>
                  <a:srgbClr val="92D050"/>
                </a:solidFill>
              </a:rPr>
              <a:t>Bedeutung</a:t>
            </a:r>
            <a:endParaRPr lang="el-GR" dirty="0">
              <a:solidFill>
                <a:srgbClr val="92D050"/>
              </a:solidFill>
            </a:endParaRPr>
          </a:p>
        </p:txBody>
      </p:sp>
      <p:sp>
        <p:nvSpPr>
          <p:cNvPr id="7" name="Content Placeholder 6">
            <a:extLst>
              <a:ext uri="{FF2B5EF4-FFF2-40B4-BE49-F238E27FC236}">
                <a16:creationId xmlns:a16="http://schemas.microsoft.com/office/drawing/2014/main" id="{57027EB6-0E39-15F1-A12A-A9CBE32B0ECC}"/>
              </a:ext>
            </a:extLst>
          </p:cNvPr>
          <p:cNvSpPr>
            <a:spLocks noGrp="1"/>
          </p:cNvSpPr>
          <p:nvPr>
            <p:ph sz="quarter" idx="12"/>
          </p:nvPr>
        </p:nvSpPr>
        <p:spPr>
          <a:xfrm>
            <a:off x="399369" y="1836513"/>
            <a:ext cx="9612648" cy="5021487"/>
          </a:xfrm>
        </p:spPr>
        <p:txBody>
          <a:bodyPr>
            <a:normAutofit fontScale="70000" lnSpcReduction="20000"/>
          </a:bodyPr>
          <a:lstStyle/>
          <a:p>
            <a:pPr algn="just"/>
            <a:r>
              <a:rPr lang="de-DE" sz="2300" dirty="0"/>
              <a:t>Die Ziele der Vereinten Nationen für nachhaltige Entwicklung (UN-SDGs) sind </a:t>
            </a:r>
            <a:r>
              <a:rPr lang="de-DE" sz="2300" b="1" i="1" dirty="0">
                <a:solidFill>
                  <a:schemeClr val="accent1"/>
                </a:solidFill>
              </a:rPr>
              <a:t>17 globale Ziele</a:t>
            </a:r>
            <a:r>
              <a:rPr lang="de-DE" sz="2300" dirty="0"/>
              <a:t>, die 2015 von allen UN-Mitgliedstaaten im Rahmen der Agenda 2030 für nachhaltige Entwicklung verabschiedet wurden.</a:t>
            </a:r>
            <a:endParaRPr lang="en-US" sz="2300" dirty="0"/>
          </a:p>
          <a:p>
            <a:pPr algn="just"/>
            <a:r>
              <a:rPr lang="de-DE" sz="2300" dirty="0"/>
              <a:t>Die SDGs bieten einen </a:t>
            </a:r>
            <a:r>
              <a:rPr lang="de-DE" sz="2300" b="1" i="1" dirty="0">
                <a:solidFill>
                  <a:schemeClr val="accent1"/>
                </a:solidFill>
              </a:rPr>
              <a:t>universellen Rahmen</a:t>
            </a:r>
            <a:r>
              <a:rPr lang="de-DE" sz="2300" dirty="0"/>
              <a:t>, innerhalb dessen Länder, Organisationen und Einzelpersonen gemeinsam auf eine bessere Zukunft hinarbeiten können.</a:t>
            </a:r>
            <a:endParaRPr lang="en-US" sz="2300" dirty="0"/>
          </a:p>
          <a:p>
            <a:pPr algn="just"/>
            <a:r>
              <a:rPr lang="de-DE" sz="2300" dirty="0"/>
              <a:t>Ihr Ziel ist es, bis </a:t>
            </a:r>
            <a:r>
              <a:rPr lang="de-DE" sz="2300" b="1" i="1" dirty="0">
                <a:solidFill>
                  <a:schemeClr val="accent1"/>
                </a:solidFill>
              </a:rPr>
              <a:t>2030</a:t>
            </a:r>
            <a:r>
              <a:rPr lang="de-DE" sz="2300" dirty="0"/>
              <a:t> die </a:t>
            </a:r>
            <a:r>
              <a:rPr lang="de-DE" sz="2300" b="1" i="1" dirty="0">
                <a:solidFill>
                  <a:schemeClr val="accent1"/>
                </a:solidFill>
              </a:rPr>
              <a:t>Armut zu beenden, den Planeten zu schützen und Wohlstand und Frieden</a:t>
            </a:r>
            <a:r>
              <a:rPr lang="de-DE" sz="2300" dirty="0"/>
              <a:t> für alle zu gewährleisten.</a:t>
            </a:r>
            <a:endParaRPr lang="en-US" sz="2300" dirty="0">
              <a:solidFill>
                <a:schemeClr val="accent1"/>
              </a:solidFill>
            </a:endParaRPr>
          </a:p>
          <a:p>
            <a:pPr marL="0" indent="0" algn="just">
              <a:buNone/>
            </a:pPr>
            <a:r>
              <a:rPr lang="en-US" sz="2300" b="1" dirty="0"/>
              <a:t>	</a:t>
            </a:r>
            <a:r>
              <a:rPr lang="de-DE" sz="2300" dirty="0">
                <a:solidFill>
                  <a:schemeClr val="tx1"/>
                </a:solidFill>
              </a:rPr>
              <a:t> Die </a:t>
            </a:r>
            <a:r>
              <a:rPr lang="de-DE" sz="2300" b="1" dirty="0">
                <a:solidFill>
                  <a:schemeClr val="tx1"/>
                </a:solidFill>
              </a:rPr>
              <a:t>Bedeutung</a:t>
            </a:r>
            <a:r>
              <a:rPr lang="de-DE" sz="2300" dirty="0">
                <a:solidFill>
                  <a:schemeClr val="tx1"/>
                </a:solidFill>
              </a:rPr>
              <a:t> der SDGs erstreckt sich auf mehrere Ebenen </a:t>
            </a:r>
            <a:r>
              <a:rPr lang="en-US" sz="2300" dirty="0">
                <a:solidFill>
                  <a:schemeClr val="tx1"/>
                </a:solidFill>
              </a:rPr>
              <a:t>:</a:t>
            </a:r>
          </a:p>
          <a:p>
            <a:pPr lvl="0" algn="just"/>
            <a:r>
              <a:rPr lang="en-US" sz="2300" b="1" i="1" dirty="0" err="1">
                <a:solidFill>
                  <a:schemeClr val="accent1"/>
                </a:solidFill>
              </a:rPr>
              <a:t>Umfassend</a:t>
            </a:r>
            <a:r>
              <a:rPr lang="en-US" sz="2300" b="1" i="1" dirty="0">
                <a:solidFill>
                  <a:schemeClr val="accent1"/>
                </a:solidFill>
              </a:rPr>
              <a:t>:</a:t>
            </a:r>
            <a:r>
              <a:rPr lang="en-US" sz="2300" dirty="0"/>
              <a:t> </a:t>
            </a:r>
            <a:r>
              <a:rPr lang="de-DE" sz="2300" dirty="0"/>
              <a:t>sie decken soziale, wirtschaftliche und ökologische Aspekte der Entwicklung ab – von der Beseitigung von Armut und Hunger bis hin zur Förderung von Bildung, Gleichberechtigung, sauberer Energie und Klimaschutz.</a:t>
            </a:r>
          </a:p>
          <a:p>
            <a:pPr lvl="0" algn="just"/>
            <a:r>
              <a:rPr lang="en-US" sz="2300" b="1" i="1" dirty="0">
                <a:solidFill>
                  <a:schemeClr val="accent1"/>
                </a:solidFill>
              </a:rPr>
              <a:t>Universal:</a:t>
            </a:r>
            <a:r>
              <a:rPr lang="en-US" sz="2300" dirty="0"/>
              <a:t> </a:t>
            </a:r>
            <a:r>
              <a:rPr lang="de-DE" sz="2300" dirty="0"/>
              <a:t>sie gelten für alle Länder, ob reich oder arm, und betonen die gemeinsame Verantwortung.</a:t>
            </a:r>
            <a:endParaRPr lang="en-US" sz="2300" dirty="0"/>
          </a:p>
          <a:p>
            <a:pPr lvl="0" algn="just"/>
            <a:r>
              <a:rPr lang="en-US" sz="2300" b="1" i="1" dirty="0" err="1">
                <a:solidFill>
                  <a:schemeClr val="accent1"/>
                </a:solidFill>
              </a:rPr>
              <a:t>Messbar</a:t>
            </a:r>
            <a:r>
              <a:rPr lang="en-US" sz="2300" b="1" i="1" dirty="0">
                <a:solidFill>
                  <a:schemeClr val="accent1"/>
                </a:solidFill>
              </a:rPr>
              <a:t>:</a:t>
            </a:r>
            <a:r>
              <a:rPr lang="en-US" sz="2300" dirty="0"/>
              <a:t> </a:t>
            </a:r>
            <a:r>
              <a:rPr lang="de-DE" sz="2300" dirty="0"/>
              <a:t>Jedes Ziel verfügt über konkrete Zielvorgaben und Indikatoren, um den Fortschritt zu messen</a:t>
            </a:r>
            <a:r>
              <a:rPr lang="en-US" sz="2300" dirty="0"/>
              <a:t>.</a:t>
            </a:r>
          </a:p>
          <a:p>
            <a:pPr lvl="0" algn="just"/>
            <a:r>
              <a:rPr lang="en-US" sz="2300" b="1" i="1" dirty="0">
                <a:solidFill>
                  <a:schemeClr val="accent1"/>
                </a:solidFill>
              </a:rPr>
              <a:t> </a:t>
            </a:r>
            <a:r>
              <a:rPr lang="en-US" sz="2300" b="1" i="1" dirty="0" err="1">
                <a:solidFill>
                  <a:schemeClr val="accent1"/>
                </a:solidFill>
              </a:rPr>
              <a:t>Transformativ</a:t>
            </a:r>
            <a:r>
              <a:rPr lang="en-US" sz="2300" b="1" i="1" dirty="0">
                <a:solidFill>
                  <a:schemeClr val="accent1"/>
                </a:solidFill>
              </a:rPr>
              <a:t>:</a:t>
            </a:r>
            <a:r>
              <a:rPr lang="en-US" sz="2300" dirty="0"/>
              <a:t> </a:t>
            </a:r>
            <a:r>
              <a:rPr lang="de-DE" sz="2300" dirty="0"/>
              <a:t>Die SDGs fördern einen systemischen Wandel – nachhaltige Volkswirtschaften, inklusive Gesellschaften und verantwortungsvollen Umgang mit der Umwelt.</a:t>
            </a:r>
          </a:p>
          <a:p>
            <a:pPr marL="0" indent="0" algn="ctr">
              <a:buNone/>
            </a:pPr>
            <a:r>
              <a:rPr lang="en-US" sz="2300" dirty="0"/>
              <a:t>	</a:t>
            </a:r>
            <a:r>
              <a:rPr lang="de-DE" sz="2300" b="1" i="1" dirty="0"/>
              <a:t>Die UN-Ziele für nachhaltige Entwicklung dienen als globaler Fahrplan für den Aufbau einer gerechteren, gleichberechtigteren und nachhaltigeren Welt bis zum Jahr 2030!</a:t>
            </a:r>
          </a:p>
          <a:p>
            <a:pPr marL="0" indent="0">
              <a:buNone/>
            </a:pPr>
            <a:endParaRPr lang="el-GR" dirty="0"/>
          </a:p>
        </p:txBody>
      </p:sp>
      <p:sp>
        <p:nvSpPr>
          <p:cNvPr id="5" name="Title 4">
            <a:extLst>
              <a:ext uri="{FF2B5EF4-FFF2-40B4-BE49-F238E27FC236}">
                <a16:creationId xmlns:a16="http://schemas.microsoft.com/office/drawing/2014/main" id="{15D15302-46B5-FC3D-4D45-BDBE658BF3D9}"/>
              </a:ext>
            </a:extLst>
          </p:cNvPr>
          <p:cNvSpPr>
            <a:spLocks noGrp="1"/>
          </p:cNvSpPr>
          <p:nvPr>
            <p:ph type="title"/>
          </p:nvPr>
        </p:nvSpPr>
        <p:spPr>
          <a:xfrm>
            <a:off x="399369" y="675329"/>
            <a:ext cx="9758422" cy="660400"/>
          </a:xfrm>
        </p:spPr>
        <p:txBody>
          <a:bodyPr>
            <a:noAutofit/>
          </a:bodyPr>
          <a:lstStyle/>
          <a:p>
            <a:r>
              <a:rPr lang="de-DE" sz="2400" dirty="0">
                <a:solidFill>
                  <a:srgbClr val="255839"/>
                </a:solidFill>
              </a:rPr>
              <a:t>Ziele der Vereinten Nationen für nachhaltige Entwicklung</a:t>
            </a:r>
            <a:r>
              <a:rPr lang="en-US" sz="2400" dirty="0">
                <a:solidFill>
                  <a:srgbClr val="255839"/>
                </a:solidFill>
              </a:rPr>
              <a:t>(SDGs)</a:t>
            </a:r>
            <a:endParaRPr lang="el-GR" sz="2400" dirty="0">
              <a:solidFill>
                <a:srgbClr val="255839"/>
              </a:solidFill>
            </a:endParaRPr>
          </a:p>
        </p:txBody>
      </p:sp>
    </p:spTree>
    <p:custDataLst>
      <p:tags r:id="rId1"/>
    </p:custDataLst>
    <p:extLst>
      <p:ext uri="{BB962C8B-B14F-4D97-AF65-F5344CB8AC3E}">
        <p14:creationId xmlns:p14="http://schemas.microsoft.com/office/powerpoint/2010/main" val="2840733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56588-AA24-A3A8-86D3-BEEA20FE646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2267812-F5FF-EF4D-84A8-EBEF694673B6}"/>
              </a:ext>
            </a:extLst>
          </p:cNvPr>
          <p:cNvSpPr>
            <a:spLocks noGrp="1"/>
          </p:cNvSpPr>
          <p:nvPr>
            <p:ph type="title"/>
          </p:nvPr>
        </p:nvSpPr>
        <p:spPr>
          <a:xfrm>
            <a:off x="399369" y="675329"/>
            <a:ext cx="9758422" cy="660400"/>
          </a:xfrm>
        </p:spPr>
        <p:txBody>
          <a:bodyPr>
            <a:noAutofit/>
          </a:bodyPr>
          <a:lstStyle/>
          <a:p>
            <a:r>
              <a:rPr lang="de-DE" sz="2400" dirty="0">
                <a:solidFill>
                  <a:srgbClr val="255839"/>
                </a:solidFill>
              </a:rPr>
              <a:t>Ziele der Vereinten Nationen für nachhaltige Entwicklung </a:t>
            </a:r>
            <a:r>
              <a:rPr lang="en-US" sz="2400" dirty="0">
                <a:solidFill>
                  <a:srgbClr val="255839"/>
                </a:solidFill>
              </a:rPr>
              <a:t>(SDGs)</a:t>
            </a:r>
            <a:endParaRPr lang="el-GR" sz="2400" dirty="0">
              <a:solidFill>
                <a:srgbClr val="255839"/>
              </a:solidFill>
            </a:endParaRPr>
          </a:p>
        </p:txBody>
      </p:sp>
      <p:pic>
        <p:nvPicPr>
          <p:cNvPr id="8" name="Picture 7">
            <a:extLst>
              <a:ext uri="{FF2B5EF4-FFF2-40B4-BE49-F238E27FC236}">
                <a16:creationId xmlns:a16="http://schemas.microsoft.com/office/drawing/2014/main" id="{4AFBF682-73AA-10BD-9F17-946F43F0AF7F}"/>
              </a:ext>
            </a:extLst>
          </p:cNvPr>
          <p:cNvPicPr>
            <a:picLocks noChangeAspect="1"/>
          </p:cNvPicPr>
          <p:nvPr/>
        </p:nvPicPr>
        <p:blipFill>
          <a:blip r:embed="rId3"/>
          <a:stretch>
            <a:fillRect/>
          </a:stretch>
        </p:blipFill>
        <p:spPr>
          <a:xfrm>
            <a:off x="1435689" y="1536192"/>
            <a:ext cx="6673577" cy="4281513"/>
          </a:xfrm>
          <a:prstGeom prst="rect">
            <a:avLst/>
          </a:prstGeom>
        </p:spPr>
      </p:pic>
      <p:sp>
        <p:nvSpPr>
          <p:cNvPr id="3" name="TextBox 2">
            <a:extLst>
              <a:ext uri="{FF2B5EF4-FFF2-40B4-BE49-F238E27FC236}">
                <a16:creationId xmlns:a16="http://schemas.microsoft.com/office/drawing/2014/main" id="{AE8C5DEC-E189-40C2-26C4-E8D95A0BAD01}"/>
              </a:ext>
            </a:extLst>
          </p:cNvPr>
          <p:cNvSpPr txBox="1"/>
          <p:nvPr/>
        </p:nvSpPr>
        <p:spPr>
          <a:xfrm>
            <a:off x="1721429" y="6018168"/>
            <a:ext cx="6102096" cy="369332"/>
          </a:xfrm>
          <a:prstGeom prst="rect">
            <a:avLst/>
          </a:prstGeom>
          <a:noFill/>
        </p:spPr>
        <p:txBody>
          <a:bodyPr wrap="square">
            <a:spAutoFit/>
          </a:bodyPr>
          <a:lstStyle/>
          <a:p>
            <a:r>
              <a:rPr lang="pt-PT">
                <a:hlinkClick r:id="rId4" tooltip="https://youtu.be/0xtbymfzyrm?si=miepkxapsvuxzidp"/>
              </a:rPr>
              <a:t>https://youtu.be/0XTBYMfZyrM?si=MiepkXaPSvUXZIDp</a:t>
            </a:r>
            <a:endParaRPr lang="pt-PT"/>
          </a:p>
        </p:txBody>
      </p:sp>
    </p:spTree>
    <p:custDataLst>
      <p:tags r:id="rId1"/>
    </p:custDataLst>
    <p:extLst>
      <p:ext uri="{BB962C8B-B14F-4D97-AF65-F5344CB8AC3E}">
        <p14:creationId xmlns:p14="http://schemas.microsoft.com/office/powerpoint/2010/main" val="1130895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C7825-9F8A-4535-A348-86A57427E74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C49C865-39D5-95BF-76A4-DA632235C5FB}"/>
              </a:ext>
            </a:extLst>
          </p:cNvPr>
          <p:cNvSpPr>
            <a:spLocks noGrp="1"/>
          </p:cNvSpPr>
          <p:nvPr>
            <p:ph type="body" sz="quarter" idx="10"/>
          </p:nvPr>
        </p:nvSpPr>
        <p:spPr/>
        <p:txBody>
          <a:bodyPr/>
          <a:lstStyle/>
          <a:p>
            <a:r>
              <a:rPr lang="de-DE" dirty="0">
                <a:solidFill>
                  <a:srgbClr val="92D050"/>
                </a:solidFill>
              </a:rPr>
              <a:t>ESG – Umwelt, Soziales und Unternehmensführung</a:t>
            </a:r>
          </a:p>
        </p:txBody>
      </p:sp>
      <p:sp>
        <p:nvSpPr>
          <p:cNvPr id="7" name="Content Placeholder 6">
            <a:extLst>
              <a:ext uri="{FF2B5EF4-FFF2-40B4-BE49-F238E27FC236}">
                <a16:creationId xmlns:a16="http://schemas.microsoft.com/office/drawing/2014/main" id="{2139F5EC-3F4F-91C6-E7C6-7910D2146A34}"/>
              </a:ext>
            </a:extLst>
          </p:cNvPr>
          <p:cNvSpPr>
            <a:spLocks noGrp="1"/>
          </p:cNvSpPr>
          <p:nvPr>
            <p:ph sz="quarter" idx="12"/>
          </p:nvPr>
        </p:nvSpPr>
        <p:spPr>
          <a:xfrm>
            <a:off x="399369" y="2177491"/>
            <a:ext cx="4971121" cy="4429126"/>
          </a:xfrm>
        </p:spPr>
        <p:txBody>
          <a:bodyPr/>
          <a:lstStyle/>
          <a:p>
            <a:r>
              <a:rPr lang="de-DE" dirty="0"/>
              <a:t>Das Akronym ESG wurde 2004 geprägt. Der Bericht des UN Global Compact mit dem Titel „Who Cares Wins“ entstand aus einer gemeinsamen Initiative von 18 Finanzinstituten.</a:t>
            </a:r>
          </a:p>
          <a:p>
            <a:r>
              <a:rPr lang="de-DE" dirty="0"/>
              <a:t>Diese entwickelten Leitlinien und Empfehlungen dazu, wie sich die Werttreiber Umwelt, Soziales und Unternehmensführung (ESG) am besten in die Vermögensverwaltung und die Finanzanalyse integrieren lassen</a:t>
            </a:r>
            <a:r>
              <a:rPr lang="en-US" dirty="0"/>
              <a:t> – </a:t>
            </a:r>
            <a:r>
              <a:rPr lang="en-US" b="1" dirty="0" err="1">
                <a:solidFill>
                  <a:srgbClr val="5693D5"/>
                </a:solidFill>
              </a:rPr>
              <a:t>Investieren</a:t>
            </a:r>
            <a:r>
              <a:rPr lang="en-US" b="1" dirty="0">
                <a:solidFill>
                  <a:srgbClr val="5693D5"/>
                </a:solidFill>
              </a:rPr>
              <a:t> für </a:t>
            </a:r>
            <a:r>
              <a:rPr lang="en-US" b="1" dirty="0" err="1">
                <a:solidFill>
                  <a:srgbClr val="5693D5"/>
                </a:solidFill>
              </a:rPr>
              <a:t>langfristigen</a:t>
            </a:r>
            <a:r>
              <a:rPr lang="en-US" b="1" dirty="0">
                <a:solidFill>
                  <a:srgbClr val="5693D5"/>
                </a:solidFill>
              </a:rPr>
              <a:t> Wert</a:t>
            </a:r>
            <a:r>
              <a:rPr lang="en-US" dirty="0"/>
              <a:t>.</a:t>
            </a:r>
            <a:endParaRPr lang="el-GR" dirty="0"/>
          </a:p>
        </p:txBody>
      </p:sp>
      <p:sp>
        <p:nvSpPr>
          <p:cNvPr id="5" name="Title 4">
            <a:extLst>
              <a:ext uri="{FF2B5EF4-FFF2-40B4-BE49-F238E27FC236}">
                <a16:creationId xmlns:a16="http://schemas.microsoft.com/office/drawing/2014/main" id="{00D91021-F16A-A78F-E3B7-3FAA453E5BEC}"/>
              </a:ext>
            </a:extLst>
          </p:cNvPr>
          <p:cNvSpPr>
            <a:spLocks noGrp="1"/>
          </p:cNvSpPr>
          <p:nvPr>
            <p:ph type="title"/>
          </p:nvPr>
        </p:nvSpPr>
        <p:spPr>
          <a:xfrm>
            <a:off x="399369" y="788988"/>
            <a:ext cx="8596668" cy="660400"/>
          </a:xfrm>
        </p:spPr>
        <p:txBody>
          <a:bodyPr/>
          <a:lstStyle/>
          <a:p>
            <a:r>
              <a:rPr lang="en-US" dirty="0">
                <a:solidFill>
                  <a:srgbClr val="255839"/>
                </a:solidFill>
              </a:rPr>
              <a:t>Was </a:t>
            </a:r>
            <a:r>
              <a:rPr lang="en-US" dirty="0" err="1">
                <a:solidFill>
                  <a:srgbClr val="255839"/>
                </a:solidFill>
              </a:rPr>
              <a:t>ist</a:t>
            </a:r>
            <a:r>
              <a:rPr lang="en-US" dirty="0">
                <a:solidFill>
                  <a:srgbClr val="255839"/>
                </a:solidFill>
              </a:rPr>
              <a:t> </a:t>
            </a:r>
            <a:r>
              <a:rPr lang="en-US" dirty="0" err="1">
                <a:solidFill>
                  <a:srgbClr val="255839"/>
                </a:solidFill>
              </a:rPr>
              <a:t>Nachhaltigkeit</a:t>
            </a:r>
            <a:r>
              <a:rPr lang="en-US" dirty="0">
                <a:solidFill>
                  <a:srgbClr val="255839"/>
                </a:solidFill>
              </a:rPr>
              <a:t>?</a:t>
            </a:r>
            <a:endParaRPr lang="el-GR" dirty="0">
              <a:solidFill>
                <a:srgbClr val="255839"/>
              </a:solidFill>
            </a:endParaRPr>
          </a:p>
        </p:txBody>
      </p:sp>
      <p:grpSp>
        <p:nvGrpSpPr>
          <p:cNvPr id="4" name="Group 3">
            <a:extLst>
              <a:ext uri="{FF2B5EF4-FFF2-40B4-BE49-F238E27FC236}">
                <a16:creationId xmlns:a16="http://schemas.microsoft.com/office/drawing/2014/main" id="{BAD2EB8B-9B2C-C827-2C08-B148D944B64C}"/>
              </a:ext>
            </a:extLst>
          </p:cNvPr>
          <p:cNvGrpSpPr/>
          <p:nvPr/>
        </p:nvGrpSpPr>
        <p:grpSpPr>
          <a:xfrm>
            <a:off x="6400800" y="2109788"/>
            <a:ext cx="5507862" cy="4483390"/>
            <a:chOff x="6186803" y="1964602"/>
            <a:chExt cx="5938275" cy="4893398"/>
          </a:xfrm>
        </p:grpSpPr>
        <p:pic>
          <p:nvPicPr>
            <p:cNvPr id="8" name="Picture 7">
              <a:extLst>
                <a:ext uri="{FF2B5EF4-FFF2-40B4-BE49-F238E27FC236}">
                  <a16:creationId xmlns:a16="http://schemas.microsoft.com/office/drawing/2014/main" id="{A2D4CDBF-3918-1D32-8C64-0AD892DFCC1E}"/>
                </a:ext>
              </a:extLst>
            </p:cNvPr>
            <p:cNvPicPr>
              <a:picLocks noChangeAspect="1"/>
            </p:cNvPicPr>
            <p:nvPr/>
          </p:nvPicPr>
          <p:blipFill>
            <a:blip r:embed="rId4"/>
            <a:stretch>
              <a:fillRect/>
            </a:stretch>
          </p:blipFill>
          <p:spPr>
            <a:xfrm>
              <a:off x="6186803" y="1964602"/>
              <a:ext cx="5938275" cy="4893398"/>
            </a:xfrm>
            <a:prstGeom prst="rect">
              <a:avLst/>
            </a:prstGeom>
          </p:spPr>
        </p:pic>
        <p:pic>
          <p:nvPicPr>
            <p:cNvPr id="9" name="Picture 8">
              <a:extLst>
                <a:ext uri="{FF2B5EF4-FFF2-40B4-BE49-F238E27FC236}">
                  <a16:creationId xmlns:a16="http://schemas.microsoft.com/office/drawing/2014/main" id="{339B769C-F878-BF41-EADC-F24B8DE42C73}"/>
                </a:ext>
              </a:extLst>
            </p:cNvPr>
            <p:cNvPicPr>
              <a:picLocks noChangeAspect="1"/>
            </p:cNvPicPr>
            <p:nvPr/>
          </p:nvPicPr>
          <p:blipFill>
            <a:blip r:embed="rId5"/>
            <a:stretch>
              <a:fillRect/>
            </a:stretch>
          </p:blipFill>
          <p:spPr>
            <a:xfrm>
              <a:off x="8593197" y="4411301"/>
              <a:ext cx="1125485" cy="1394719"/>
            </a:xfrm>
            <a:prstGeom prst="rect">
              <a:avLst/>
            </a:prstGeom>
          </p:spPr>
        </p:pic>
      </p:grpSp>
    </p:spTree>
    <p:custDataLst>
      <p:tags r:id="rId1"/>
    </p:custDataLst>
    <p:extLst>
      <p:ext uri="{BB962C8B-B14F-4D97-AF65-F5344CB8AC3E}">
        <p14:creationId xmlns:p14="http://schemas.microsoft.com/office/powerpoint/2010/main" val="1439539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BB5FD-9B15-ED99-3AED-CFF2884A8A7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888D124-51F7-9938-AC65-0425BFBE8615}"/>
              </a:ext>
            </a:extLst>
          </p:cNvPr>
          <p:cNvSpPr>
            <a:spLocks noGrp="1"/>
          </p:cNvSpPr>
          <p:nvPr>
            <p:ph type="ctrTitle"/>
          </p:nvPr>
        </p:nvSpPr>
        <p:spPr/>
        <p:txBody>
          <a:bodyPr/>
          <a:lstStyle/>
          <a:p>
            <a:r>
              <a:rPr lang="pt-PT" dirty="0">
                <a:solidFill>
                  <a:srgbClr val="255839"/>
                </a:solidFill>
              </a:rPr>
              <a:t>Wichtige Nachhaltigkeitstrends</a:t>
            </a:r>
            <a:endParaRPr lang="pt-PT" b="1" dirty="0"/>
          </a:p>
        </p:txBody>
      </p:sp>
    </p:spTree>
    <p:custDataLst>
      <p:tags r:id="rId1"/>
    </p:custDataLst>
    <p:extLst>
      <p:ext uri="{BB962C8B-B14F-4D97-AF65-F5344CB8AC3E}">
        <p14:creationId xmlns:p14="http://schemas.microsoft.com/office/powerpoint/2010/main" val="2314027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3EA40839-84BD-3107-9DC4-6BF4DA43A67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21CDCD5-0C85-A132-82C9-AA2B92325850}"/>
              </a:ext>
            </a:extLst>
          </p:cNvPr>
          <p:cNvSpPr>
            <a:spLocks noGrp="1"/>
          </p:cNvSpPr>
          <p:nvPr>
            <p:ph type="body" sz="quarter" idx="10"/>
          </p:nvPr>
        </p:nvSpPr>
        <p:spPr>
          <a:xfrm>
            <a:off x="224707" y="1454100"/>
            <a:ext cx="11393261" cy="500784"/>
          </a:xfrm>
        </p:spPr>
        <p:txBody>
          <a:bodyPr/>
          <a:lstStyle/>
          <a:p>
            <a:r>
              <a:rPr lang="de-DE" dirty="0"/>
              <a:t>EU-Klimaziele bis 2030, 2040 und 2050</a:t>
            </a:r>
          </a:p>
        </p:txBody>
      </p:sp>
      <p:sp>
        <p:nvSpPr>
          <p:cNvPr id="7" name="Content Placeholder 6">
            <a:extLst>
              <a:ext uri="{FF2B5EF4-FFF2-40B4-BE49-F238E27FC236}">
                <a16:creationId xmlns:a16="http://schemas.microsoft.com/office/drawing/2014/main" id="{DB44AE65-D7A5-A447-9173-3F0E1FF56CEE}"/>
              </a:ext>
            </a:extLst>
          </p:cNvPr>
          <p:cNvSpPr>
            <a:spLocks noGrp="1"/>
          </p:cNvSpPr>
          <p:nvPr>
            <p:ph sz="quarter" idx="12"/>
          </p:nvPr>
        </p:nvSpPr>
        <p:spPr>
          <a:xfrm>
            <a:off x="399369" y="2234349"/>
            <a:ext cx="9833691" cy="4397619"/>
          </a:xfrm>
        </p:spPr>
        <p:txBody>
          <a:bodyPr>
            <a:normAutofit fontScale="92500" lnSpcReduction="10000"/>
          </a:bodyPr>
          <a:lstStyle/>
          <a:p>
            <a:pPr algn="just"/>
            <a:r>
              <a:rPr lang="de-DE" dirty="0"/>
              <a:t>Im Jahr 2023 verabschiedete die EU eine Reihe von Vorschlägen der Kommission, um die Klima-, Energie-, Verkehrs- und Steuerpolitik der EU so auszurichten, dass die Netto-Treibhausgasemissionen </a:t>
            </a:r>
            <a:r>
              <a:rPr lang="de-DE" b="1" dirty="0">
                <a:solidFill>
                  <a:schemeClr val="accent1"/>
                </a:solidFill>
              </a:rPr>
              <a:t>bis 2030 </a:t>
            </a:r>
            <a:r>
              <a:rPr lang="de-DE" dirty="0"/>
              <a:t>um mindestens 55 % gegenüber dem Stand von 1990 gesenkt werden können.</a:t>
            </a:r>
          </a:p>
          <a:p>
            <a:pPr algn="just"/>
            <a:endParaRPr lang="en-US" dirty="0"/>
          </a:p>
          <a:p>
            <a:pPr algn="just"/>
            <a:r>
              <a:rPr lang="de-DE" dirty="0"/>
              <a:t>Im Jahr 2025 schlug die Europäische Kommission vor, die Netto-Treibhausgasemissionen der EU </a:t>
            </a:r>
            <a:r>
              <a:rPr lang="de-DE" b="1" dirty="0">
                <a:solidFill>
                  <a:schemeClr val="accent1"/>
                </a:solidFill>
              </a:rPr>
              <a:t>bis 2040 </a:t>
            </a:r>
            <a:r>
              <a:rPr lang="de-DE" dirty="0"/>
              <a:t>um 90 % gegenüber dem Stand von 1990 zu senken</a:t>
            </a:r>
            <a:r>
              <a:rPr lang="en-US" dirty="0"/>
              <a:t>.</a:t>
            </a:r>
          </a:p>
          <a:p>
            <a:pPr algn="just"/>
            <a:endParaRPr lang="en-US" dirty="0"/>
          </a:p>
          <a:p>
            <a:pPr algn="just"/>
            <a:r>
              <a:rPr lang="de-DE" dirty="0"/>
              <a:t>Die EU strebt an, </a:t>
            </a:r>
            <a:r>
              <a:rPr lang="de-DE" b="1" dirty="0">
                <a:solidFill>
                  <a:schemeClr val="accent1"/>
                </a:solidFill>
              </a:rPr>
              <a:t>bis 2050 </a:t>
            </a:r>
            <a:r>
              <a:rPr lang="de-DE" dirty="0"/>
              <a:t>klimaneutral zu sein – also eine Wirtschaft mit Netto-Null-Treibhausgasemissionen zu erreichen. Dieses Ziel steht im Mittelpunkt des </a:t>
            </a:r>
            <a:r>
              <a:rPr lang="de-DE" dirty="0">
                <a:hlinkClick r:id="rId5"/>
              </a:rPr>
              <a:t>Europäischen Grünen Deals </a:t>
            </a:r>
            <a:r>
              <a:rPr lang="de-DE" dirty="0"/>
              <a:t>und ist dank des Europäischen Klimagesetzes rechtsverbindlich.</a:t>
            </a:r>
          </a:p>
          <a:p>
            <a:pPr algn="just"/>
            <a:endParaRPr lang="en-US" dirty="0"/>
          </a:p>
          <a:p>
            <a:pPr marL="0" indent="0" algn="just">
              <a:buNone/>
            </a:pPr>
            <a:endParaRPr lang="en-US" dirty="0"/>
          </a:p>
          <a:p>
            <a:r>
              <a:rPr lang="en-US" dirty="0"/>
              <a:t>Lies </a:t>
            </a:r>
            <a:r>
              <a:rPr lang="en-US" dirty="0" err="1"/>
              <a:t>hier</a:t>
            </a:r>
            <a:r>
              <a:rPr lang="en-US" dirty="0"/>
              <a:t>: </a:t>
            </a:r>
            <a:r>
              <a:rPr lang="de-DE" dirty="0">
                <a:hlinkClick r:id="rId6"/>
              </a:rPr>
              <a:t>Climate </a:t>
            </a:r>
            <a:r>
              <a:rPr lang="de-DE" dirty="0" err="1">
                <a:hlinkClick r:id="rId6"/>
              </a:rPr>
              <a:t>strategies</a:t>
            </a:r>
            <a:r>
              <a:rPr lang="de-DE" dirty="0">
                <a:hlinkClick r:id="rId6"/>
              </a:rPr>
              <a:t> &amp; </a:t>
            </a:r>
            <a:r>
              <a:rPr lang="de-DE" dirty="0" err="1">
                <a:hlinkClick r:id="rId6"/>
              </a:rPr>
              <a:t>targets</a:t>
            </a:r>
            <a:r>
              <a:rPr lang="de-DE" dirty="0">
                <a:hlinkClick r:id="rId6"/>
              </a:rPr>
              <a:t> - Climate Action - European </a:t>
            </a:r>
            <a:r>
              <a:rPr lang="de-DE" dirty="0" err="1">
                <a:hlinkClick r:id="rId6"/>
              </a:rPr>
              <a:t>Commission</a:t>
            </a:r>
            <a:endParaRPr lang="el-GR" i="1" dirty="0"/>
          </a:p>
        </p:txBody>
      </p:sp>
      <p:sp>
        <p:nvSpPr>
          <p:cNvPr id="5" name="Title 4">
            <a:extLst>
              <a:ext uri="{FF2B5EF4-FFF2-40B4-BE49-F238E27FC236}">
                <a16:creationId xmlns:a16="http://schemas.microsoft.com/office/drawing/2014/main" id="{91E6DF0A-7DE0-3613-C927-26E1D8424BAC}"/>
              </a:ext>
            </a:extLst>
          </p:cNvPr>
          <p:cNvSpPr>
            <a:spLocks noGrp="1"/>
          </p:cNvSpPr>
          <p:nvPr>
            <p:ph type="title"/>
          </p:nvPr>
        </p:nvSpPr>
        <p:spPr>
          <a:xfrm>
            <a:off x="399369" y="743032"/>
            <a:ext cx="8596668" cy="706356"/>
          </a:xfrm>
        </p:spPr>
        <p:txBody>
          <a:bodyPr/>
          <a:lstStyle/>
          <a:p>
            <a:r>
              <a:rPr lang="pt-PT" dirty="0">
                <a:solidFill>
                  <a:srgbClr val="255839"/>
                </a:solidFill>
              </a:rPr>
              <a:t>Wichtige Nachhaltigkeitstrends</a:t>
            </a:r>
            <a:endParaRPr lang="el-GR" dirty="0">
              <a:solidFill>
                <a:srgbClr val="255839"/>
              </a:solidFill>
            </a:endParaRPr>
          </a:p>
        </p:txBody>
      </p:sp>
    </p:spTree>
    <p:custDataLst>
      <p:tags r:id="rId2"/>
    </p:custDataLst>
    <p:extLst>
      <p:ext uri="{BB962C8B-B14F-4D97-AF65-F5344CB8AC3E}">
        <p14:creationId xmlns:p14="http://schemas.microsoft.com/office/powerpoint/2010/main" val="3540572003"/>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27AE3-4D13-00C9-F5B3-89BC3C679A38}"/>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3107CC2-0727-31A3-F02F-53144F782341}"/>
              </a:ext>
            </a:extLst>
          </p:cNvPr>
          <p:cNvSpPr>
            <a:spLocks noGrp="1"/>
          </p:cNvSpPr>
          <p:nvPr>
            <p:ph sz="quarter" idx="12"/>
          </p:nvPr>
        </p:nvSpPr>
        <p:spPr>
          <a:xfrm>
            <a:off x="399369" y="1736823"/>
            <a:ext cx="11087139" cy="5007220"/>
          </a:xfrm>
        </p:spPr>
        <p:txBody>
          <a:bodyPr>
            <a:noAutofit/>
          </a:bodyPr>
          <a:lstStyle/>
          <a:p>
            <a:pPr marL="0" indent="0" algn="ctr">
              <a:buNone/>
            </a:pPr>
            <a:r>
              <a:rPr lang="en-US" sz="1600" b="1" dirty="0"/>
              <a:t>	</a:t>
            </a:r>
            <a:r>
              <a:rPr lang="en-US" sz="1600" b="1" dirty="0">
                <a:solidFill>
                  <a:schemeClr val="accent1"/>
                </a:solidFill>
              </a:rPr>
              <a:t> </a:t>
            </a:r>
            <a:r>
              <a:rPr lang="en-US" sz="1600" b="1" dirty="0" err="1">
                <a:solidFill>
                  <a:schemeClr val="accent1"/>
                </a:solidFill>
              </a:rPr>
              <a:t>Europäisches</a:t>
            </a:r>
            <a:r>
              <a:rPr lang="en-US" sz="1600" b="1" dirty="0">
                <a:solidFill>
                  <a:schemeClr val="accent1"/>
                </a:solidFill>
              </a:rPr>
              <a:t> </a:t>
            </a:r>
            <a:r>
              <a:rPr lang="en-US" sz="1600" b="1" dirty="0" err="1">
                <a:solidFill>
                  <a:schemeClr val="accent1"/>
                </a:solidFill>
              </a:rPr>
              <a:t>Klimagesetz</a:t>
            </a:r>
            <a:r>
              <a:rPr lang="en-US" sz="1600" b="1" dirty="0">
                <a:solidFill>
                  <a:schemeClr val="accent1"/>
                </a:solidFill>
              </a:rPr>
              <a:t> </a:t>
            </a:r>
            <a:r>
              <a:rPr lang="en-US" sz="1600" dirty="0"/>
              <a:t>(2021) + die </a:t>
            </a:r>
            <a:r>
              <a:rPr lang="en-US" sz="1600" dirty="0" err="1"/>
              <a:t>folgenden</a:t>
            </a:r>
            <a:r>
              <a:rPr lang="en-US" sz="1600" dirty="0"/>
              <a:t>:</a:t>
            </a:r>
          </a:p>
          <a:p>
            <a:pPr algn="just"/>
            <a:r>
              <a:rPr lang="de-DE" sz="1600" dirty="0"/>
              <a:t>Europäischer Green Deal (2019): Zielt darauf ab, die Emissionen bis 2030 um mindestens 50 % zu senken, mit einer Anhebung auf 55 %, und das Ziel der Klimaneutralität bis 2050 durch das Europäische Klimagesetz rechtsverbindlich zu verankern. „Fit for 55“: Ein Gesetzespaket, das darauf abzielt, die Treibhausgasemissionen der EU bis 2030 um mindestens 55 % zu reduzieren.</a:t>
            </a:r>
          </a:p>
          <a:p>
            <a:pPr algn="just"/>
            <a:r>
              <a:rPr lang="de-DE" sz="1600" dirty="0"/>
              <a:t>EU-Anpassungsstrategie (2021): zielt darauf ab, die EU dabei zu unterstützen, klimaresilient zu werden.</a:t>
            </a:r>
          </a:p>
          <a:p>
            <a:pPr algn="just"/>
            <a:r>
              <a:rPr lang="de-DE" sz="1600" dirty="0"/>
              <a:t>CO₂-Emissionen aus dem Verkehrssektor (2019): neue Vorschriften und strengere Emissionsgrenzwerte für Pkw und Transporter. EU-Emissionshandelssystem – EU-EHS (2018): legt eine Obergrenze für die CO₂-Emissionen der Schwerindustrie und von Kraftwerken fest. </a:t>
            </a:r>
          </a:p>
          <a:p>
            <a:pPr algn="just"/>
            <a:r>
              <a:rPr lang="de-DE" sz="1600" dirty="0"/>
              <a:t>Verordnung über die Lastenteilung (2018): Legt verbindliche Ziele für die jährliche Reduzierung der Treibhausgasemissionen in Sektoren fest, die nicht unter das EU-Emissionshandelssystem fallen.</a:t>
            </a:r>
          </a:p>
          <a:p>
            <a:pPr algn="just"/>
            <a:r>
              <a:rPr lang="de-DE" sz="1600" dirty="0"/>
              <a:t>Landnutzung und Forstwirtschaft (2018): Vorschriften zur Verbesserung des Schutzes und der Bewirtschaftung von Land und Wäldern.</a:t>
            </a:r>
          </a:p>
          <a:p>
            <a:pPr algn="just"/>
            <a:r>
              <a:rPr lang="de-DE" sz="1600" dirty="0"/>
              <a:t>Saubere Energie (2020): Legt Strategien für die Dekarbonisierung des Energiesektors fest.</a:t>
            </a:r>
          </a:p>
          <a:p>
            <a:r>
              <a:rPr lang="en-US" sz="1600" dirty="0"/>
              <a:t>Lies </a:t>
            </a:r>
            <a:r>
              <a:rPr lang="en-US" sz="1600" dirty="0" err="1"/>
              <a:t>hier</a:t>
            </a:r>
            <a:r>
              <a:rPr lang="en-US" sz="1600" dirty="0"/>
              <a:t>: </a:t>
            </a:r>
            <a:r>
              <a:rPr lang="de-DE" sz="1600" dirty="0">
                <a:hlinkClick r:id="rId4"/>
              </a:rPr>
              <a:t>Jüngste politische Maßnahmen der EU zum Klimawandel - Consilium</a:t>
            </a:r>
            <a:r>
              <a:rPr lang="en-US" sz="1600" dirty="0"/>
              <a:t> ; </a:t>
            </a:r>
            <a:br>
              <a:rPr lang="en-US" sz="1600" dirty="0"/>
            </a:br>
            <a:r>
              <a:rPr lang="de-DE" sz="1600" dirty="0">
                <a:hlinkClick r:id="rId5"/>
              </a:rPr>
              <a:t>Die klimapolitischen Zuständigkeiten der EU - Climate Action</a:t>
            </a:r>
            <a:br>
              <a:rPr lang="en-US" sz="1600" dirty="0"/>
            </a:br>
            <a:endParaRPr lang="el-GR" sz="1600" i="1" dirty="0"/>
          </a:p>
        </p:txBody>
      </p:sp>
      <p:sp>
        <p:nvSpPr>
          <p:cNvPr id="4" name="Text Placeholder 3">
            <a:extLst>
              <a:ext uri="{FF2B5EF4-FFF2-40B4-BE49-F238E27FC236}">
                <a16:creationId xmlns:a16="http://schemas.microsoft.com/office/drawing/2014/main" id="{F50824EF-7BE3-A922-6B41-AA6008C09A8C}"/>
              </a:ext>
            </a:extLst>
          </p:cNvPr>
          <p:cNvSpPr>
            <a:spLocks noGrp="1"/>
          </p:cNvSpPr>
          <p:nvPr>
            <p:ph type="body" sz="quarter" idx="10"/>
          </p:nvPr>
        </p:nvSpPr>
        <p:spPr>
          <a:xfrm>
            <a:off x="300879" y="1236039"/>
            <a:ext cx="11393261" cy="500784"/>
          </a:xfrm>
        </p:spPr>
        <p:txBody>
          <a:bodyPr/>
          <a:lstStyle/>
          <a:p>
            <a:r>
              <a:rPr lang="en-US" dirty="0"/>
              <a:t>EU-</a:t>
            </a:r>
            <a:r>
              <a:rPr lang="en-US" dirty="0" err="1"/>
              <a:t>Rechtsrahmen</a:t>
            </a:r>
            <a:r>
              <a:rPr lang="en-US" dirty="0"/>
              <a:t> </a:t>
            </a:r>
            <a:r>
              <a:rPr lang="en-US" dirty="0" err="1"/>
              <a:t>zum</a:t>
            </a:r>
            <a:r>
              <a:rPr lang="en-US" dirty="0"/>
              <a:t> </a:t>
            </a:r>
            <a:r>
              <a:rPr lang="en-US" dirty="0" err="1"/>
              <a:t>Klimawandel</a:t>
            </a:r>
            <a:endParaRPr lang="en-US" dirty="0"/>
          </a:p>
        </p:txBody>
      </p:sp>
      <p:sp>
        <p:nvSpPr>
          <p:cNvPr id="10" name="Title 4">
            <a:extLst>
              <a:ext uri="{FF2B5EF4-FFF2-40B4-BE49-F238E27FC236}">
                <a16:creationId xmlns:a16="http://schemas.microsoft.com/office/drawing/2014/main" id="{4521CE0E-79FF-55B3-7F49-3EAB29E467AE}"/>
              </a:ext>
            </a:extLst>
          </p:cNvPr>
          <p:cNvSpPr txBox="1">
            <a:spLocks/>
          </p:cNvSpPr>
          <p:nvPr/>
        </p:nvSpPr>
        <p:spPr>
          <a:xfrm>
            <a:off x="399369" y="673521"/>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Wichtige Nachhaltigkeitstrends</a:t>
            </a:r>
            <a:endParaRPr lang="el-GR" dirty="0">
              <a:solidFill>
                <a:srgbClr val="255839"/>
              </a:solidFill>
            </a:endParaRPr>
          </a:p>
        </p:txBody>
      </p:sp>
    </p:spTree>
    <p:custDataLst>
      <p:tags r:id="rId1"/>
    </p:custDataLst>
    <p:extLst>
      <p:ext uri="{BB962C8B-B14F-4D97-AF65-F5344CB8AC3E}">
        <p14:creationId xmlns:p14="http://schemas.microsoft.com/office/powerpoint/2010/main" val="4126938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350F9-84DA-0869-756B-213A803FE0AF}"/>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E9608FA4-61E4-E0E8-D98B-D4666DBAEB20}"/>
              </a:ext>
            </a:extLst>
          </p:cNvPr>
          <p:cNvSpPr>
            <a:spLocks noGrp="1"/>
          </p:cNvSpPr>
          <p:nvPr>
            <p:ph sz="quarter" idx="12"/>
          </p:nvPr>
        </p:nvSpPr>
        <p:spPr>
          <a:xfrm>
            <a:off x="399369" y="1864033"/>
            <a:ext cx="10030092" cy="4491611"/>
          </a:xfrm>
        </p:spPr>
        <p:txBody>
          <a:bodyPr>
            <a:normAutofit/>
          </a:bodyPr>
          <a:lstStyle/>
          <a:p>
            <a:pPr algn="just"/>
            <a:r>
              <a:rPr lang="de-DE" dirty="0"/>
              <a:t>Treibhausgase (THG) sind Gase in der Atmosphäre, die die Sonnenwärme zurückhalten, sodass diese nicht ins All entweichen kann, was zu einer Erwärmung des Planeten führt – ein Vorgang, der als Treibhauseffekt bekannt ist.</a:t>
            </a:r>
          </a:p>
          <a:p>
            <a:pPr algn="just"/>
            <a:r>
              <a:rPr lang="de-DE" dirty="0"/>
              <a:t>Zu den wichtigsten Treibhausgasen zählen Kohlendioxid (CO₂), Methan (CH₄), Lachgas (N₂O) und fluorierte Gase, die vor allem durch die Verbrennung fossiler Brennstoffe, die Landwirtschaft und industrielle Prozesse entstehen. </a:t>
            </a:r>
          </a:p>
          <a:p>
            <a:pPr algn="just"/>
            <a:r>
              <a:rPr lang="de-DE" dirty="0"/>
              <a:t>Der rasante Anstieg der Treibhausgaskonzentrationen seit der industriellen Revolution ist die Hauptursache des Klimawandels und hat weitreichende Folgen für Ökosysteme, die menschliche Gesundheit, die Ernährungssicherheit und die Weltwirtschaft.</a:t>
            </a:r>
          </a:p>
        </p:txBody>
      </p:sp>
      <p:sp>
        <p:nvSpPr>
          <p:cNvPr id="2" name="Title 4">
            <a:extLst>
              <a:ext uri="{FF2B5EF4-FFF2-40B4-BE49-F238E27FC236}">
                <a16:creationId xmlns:a16="http://schemas.microsoft.com/office/drawing/2014/main" id="{543B77BA-E9C7-665A-5E18-46AEBCD0E304}"/>
              </a:ext>
            </a:extLst>
          </p:cNvPr>
          <p:cNvSpPr txBox="1">
            <a:spLocks/>
          </p:cNvSpPr>
          <p:nvPr/>
        </p:nvSpPr>
        <p:spPr>
          <a:xfrm>
            <a:off x="399369" y="812666"/>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Wichtige Nachhaltigkeitstrends</a:t>
            </a:r>
            <a:endParaRPr lang="el-GR" dirty="0">
              <a:solidFill>
                <a:srgbClr val="255839"/>
              </a:solidFill>
            </a:endParaRPr>
          </a:p>
        </p:txBody>
      </p:sp>
      <p:pic>
        <p:nvPicPr>
          <p:cNvPr id="3" name="Picture 2">
            <a:extLst>
              <a:ext uri="{FF2B5EF4-FFF2-40B4-BE49-F238E27FC236}">
                <a16:creationId xmlns:a16="http://schemas.microsoft.com/office/drawing/2014/main" id="{86BCE54D-5770-E337-A943-03ADAEC9F15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8533" y="4693023"/>
            <a:ext cx="3305098" cy="1888452"/>
          </a:xfrm>
          <a:prstGeom prst="rect">
            <a:avLst/>
          </a:prstGeom>
          <a:noFill/>
        </p:spPr>
      </p:pic>
      <p:sp>
        <p:nvSpPr>
          <p:cNvPr id="8" name="Text Placeholder 7">
            <a:extLst>
              <a:ext uri="{FF2B5EF4-FFF2-40B4-BE49-F238E27FC236}">
                <a16:creationId xmlns:a16="http://schemas.microsoft.com/office/drawing/2014/main" id="{181D5147-B8B8-DE73-7932-D1474D74691F}"/>
              </a:ext>
            </a:extLst>
          </p:cNvPr>
          <p:cNvSpPr>
            <a:spLocks noGrp="1"/>
          </p:cNvSpPr>
          <p:nvPr>
            <p:ph type="body" sz="quarter" idx="10"/>
          </p:nvPr>
        </p:nvSpPr>
        <p:spPr/>
        <p:txBody>
          <a:bodyPr/>
          <a:lstStyle/>
          <a:p>
            <a:r>
              <a:rPr lang="en-US" dirty="0" err="1"/>
              <a:t>Treibhausgase</a:t>
            </a:r>
            <a:r>
              <a:rPr lang="en-US" dirty="0"/>
              <a:t> (THG)</a:t>
            </a:r>
          </a:p>
        </p:txBody>
      </p:sp>
    </p:spTree>
    <p:custDataLst>
      <p:tags r:id="rId1"/>
    </p:custDataLst>
    <p:extLst>
      <p:ext uri="{BB962C8B-B14F-4D97-AF65-F5344CB8AC3E}">
        <p14:creationId xmlns:p14="http://schemas.microsoft.com/office/powerpoint/2010/main" val="1967557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B0826-AF65-6363-59C5-D47C161616A2}"/>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104F95E-50F5-16D6-D2B5-93744679E352}"/>
              </a:ext>
            </a:extLst>
          </p:cNvPr>
          <p:cNvSpPr>
            <a:spLocks noGrp="1"/>
          </p:cNvSpPr>
          <p:nvPr>
            <p:ph sz="quarter" idx="12"/>
          </p:nvPr>
        </p:nvSpPr>
        <p:spPr>
          <a:xfrm>
            <a:off x="365504" y="1634083"/>
            <a:ext cx="10049970" cy="4907827"/>
          </a:xfrm>
        </p:spPr>
        <p:txBody>
          <a:bodyPr>
            <a:normAutofit/>
          </a:bodyPr>
          <a:lstStyle/>
          <a:p>
            <a:r>
              <a:rPr lang="en-US" dirty="0"/>
              <a:t>Der CO₂-</a:t>
            </a:r>
            <a:r>
              <a:rPr lang="en-US" dirty="0" err="1"/>
              <a:t>Fußabdruck</a:t>
            </a:r>
            <a:r>
              <a:rPr lang="en-US" dirty="0"/>
              <a:t> </a:t>
            </a:r>
            <a:r>
              <a:rPr lang="en-US" dirty="0" err="1"/>
              <a:t>beträgt</a:t>
            </a:r>
            <a:r>
              <a:rPr lang="en-US" dirty="0"/>
              <a:t> </a:t>
            </a:r>
            <a:r>
              <a:rPr lang="en-US" b="1" i="1" dirty="0">
                <a:solidFill>
                  <a:srgbClr val="7FB22C"/>
                </a:solidFill>
              </a:rPr>
              <a:t>“</a:t>
            </a:r>
            <a:r>
              <a:rPr lang="de-DE" b="1" i="1" dirty="0">
                <a:solidFill>
                  <a:srgbClr val="7FB22C"/>
                </a:solidFill>
              </a:rPr>
              <a:t>die Gesamtsumme aller Treibhausgasemissionen, die entstehen mussten, damit ein Produkt hergestellt oder eine Tätigkeit durchgeführt werden konnte</a:t>
            </a:r>
            <a:r>
              <a:rPr lang="en-US" b="1" i="1" dirty="0">
                <a:solidFill>
                  <a:srgbClr val="7FB22C"/>
                </a:solidFill>
              </a:rPr>
              <a:t>.” </a:t>
            </a:r>
            <a:r>
              <a:rPr lang="en-US" i="1" dirty="0"/>
              <a:t>(Berners-Lee, 2020)</a:t>
            </a:r>
          </a:p>
          <a:p>
            <a:r>
              <a:rPr lang="de-DE" dirty="0"/>
              <a:t>Produkte und Aktivitäten, die einen CO₂-Fußabdruck verursachen </a:t>
            </a:r>
            <a:r>
              <a:rPr lang="en-US" dirty="0"/>
              <a:t>: </a:t>
            </a:r>
          </a:p>
          <a:p>
            <a:pPr marL="0" indent="0">
              <a:buNone/>
            </a:pPr>
            <a:r>
              <a:rPr lang="en-US" b="1" i="1" dirty="0">
                <a:solidFill>
                  <a:srgbClr val="7FB22C"/>
                </a:solidFill>
              </a:rPr>
              <a:t>		</a:t>
            </a:r>
            <a:r>
              <a:rPr lang="de-DE" b="1" i="1" dirty="0">
                <a:solidFill>
                  <a:srgbClr val="7FB22C"/>
                </a:solidFill>
              </a:rPr>
              <a:t>Energieverbrauch im Haushalt </a:t>
            </a:r>
          </a:p>
          <a:p>
            <a:pPr marL="0" indent="0">
              <a:buNone/>
            </a:pPr>
            <a:r>
              <a:rPr lang="de-DE" b="1" i="1" dirty="0">
                <a:solidFill>
                  <a:srgbClr val="7FB22C"/>
                </a:solidFill>
              </a:rPr>
              <a:t>        	Verkehr </a:t>
            </a:r>
          </a:p>
          <a:p>
            <a:pPr marL="0" indent="0">
              <a:buNone/>
            </a:pPr>
            <a:r>
              <a:rPr lang="de-DE" b="1" i="1" dirty="0">
                <a:solidFill>
                  <a:srgbClr val="7FB22C"/>
                </a:solidFill>
              </a:rPr>
              <a:t>        	Lebensmittel </a:t>
            </a:r>
          </a:p>
          <a:p>
            <a:pPr marL="0" indent="0">
              <a:buNone/>
            </a:pPr>
            <a:r>
              <a:rPr lang="de-DE" b="1" i="1" dirty="0">
                <a:solidFill>
                  <a:srgbClr val="7FB22C"/>
                </a:solidFill>
              </a:rPr>
              <a:t>        	Sonstiges</a:t>
            </a:r>
          </a:p>
          <a:p>
            <a:r>
              <a:rPr lang="de-DE" dirty="0"/>
              <a:t>Der </a:t>
            </a:r>
            <a:r>
              <a:rPr lang="de-DE" u="sng" dirty="0"/>
              <a:t>CO₂-Fußabdruck einer Person </a:t>
            </a:r>
            <a:r>
              <a:rPr lang="de-DE" dirty="0"/>
              <a:t>ergibt sich aus der Summe der von ihr gekauften und genutzten Produkte sowie der von ihr ausgeübten Aktivitäten.</a:t>
            </a:r>
          </a:p>
          <a:p>
            <a:r>
              <a:rPr lang="de-DE" dirty="0"/>
              <a:t>Es überrascht nicht, dass der CO₂-Fußabdruck einer Person im Allgemeinen </a:t>
            </a:r>
            <a:r>
              <a:rPr lang="de-DE" u="sng" dirty="0"/>
              <a:t>mit zunehmendem Wohlstand tendenziell größer</a:t>
            </a:r>
            <a:r>
              <a:rPr lang="de-DE" dirty="0"/>
              <a:t> wird.</a:t>
            </a:r>
          </a:p>
          <a:p>
            <a:r>
              <a:rPr lang="de-DE" dirty="0"/>
              <a:t>Rechner zur Ermittlung des CO₂-Fußabdrucks</a:t>
            </a:r>
            <a:r>
              <a:rPr lang="en-US" i="1" dirty="0"/>
              <a:t>: </a:t>
            </a:r>
            <a:r>
              <a:rPr lang="en-US" dirty="0">
                <a:hlinkClick r:id="rId4"/>
              </a:rPr>
              <a:t>von The Nature Conservancy</a:t>
            </a:r>
            <a:r>
              <a:rPr lang="en-US" dirty="0"/>
              <a:t>; </a:t>
            </a:r>
            <a:br>
              <a:rPr lang="en-US" dirty="0"/>
            </a:br>
            <a:r>
              <a:rPr lang="en-US" dirty="0">
                <a:hlinkClick r:id="rId5"/>
              </a:rPr>
              <a:t>von The United States Environmental Protection Agency</a:t>
            </a:r>
            <a:endParaRPr lang="el-GR" i="1" dirty="0"/>
          </a:p>
        </p:txBody>
      </p:sp>
      <p:pic>
        <p:nvPicPr>
          <p:cNvPr id="2" name="Picture 1">
            <a:extLst>
              <a:ext uri="{FF2B5EF4-FFF2-40B4-BE49-F238E27FC236}">
                <a16:creationId xmlns:a16="http://schemas.microsoft.com/office/drawing/2014/main" id="{FEF0E17B-6975-B66C-5BB1-915EC2A4717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46996" y="2358353"/>
            <a:ext cx="3845455" cy="2141294"/>
          </a:xfrm>
          <a:prstGeom prst="rect">
            <a:avLst/>
          </a:prstGeom>
        </p:spPr>
      </p:pic>
      <p:sp>
        <p:nvSpPr>
          <p:cNvPr id="3" name="Title 4">
            <a:extLst>
              <a:ext uri="{FF2B5EF4-FFF2-40B4-BE49-F238E27FC236}">
                <a16:creationId xmlns:a16="http://schemas.microsoft.com/office/drawing/2014/main" id="{6B99B699-5818-B141-3251-FDD3895205DE}"/>
              </a:ext>
            </a:extLst>
          </p:cNvPr>
          <p:cNvSpPr txBox="1">
            <a:spLocks/>
          </p:cNvSpPr>
          <p:nvPr/>
        </p:nvSpPr>
        <p:spPr>
          <a:xfrm>
            <a:off x="553482" y="743032"/>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Wichtige Nachhaltigkeitstrends</a:t>
            </a:r>
            <a:endParaRPr lang="el-GR" dirty="0">
              <a:solidFill>
                <a:srgbClr val="255839"/>
              </a:solidFill>
            </a:endParaRPr>
          </a:p>
        </p:txBody>
      </p:sp>
    </p:spTree>
    <p:custDataLst>
      <p:tags r:id="rId1"/>
    </p:custDataLst>
    <p:extLst>
      <p:ext uri="{BB962C8B-B14F-4D97-AF65-F5344CB8AC3E}">
        <p14:creationId xmlns:p14="http://schemas.microsoft.com/office/powerpoint/2010/main" val="3762238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56C2E-2F5A-1648-0370-233E3AAFD7B1}"/>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EC94C9E-D2EA-DAFF-DA55-CA471F2B11C3}"/>
              </a:ext>
            </a:extLst>
          </p:cNvPr>
          <p:cNvSpPr>
            <a:spLocks noGrp="1"/>
          </p:cNvSpPr>
          <p:nvPr>
            <p:ph sz="quarter" idx="12"/>
          </p:nvPr>
        </p:nvSpPr>
        <p:spPr>
          <a:xfrm>
            <a:off x="295358" y="1723793"/>
            <a:ext cx="10149361" cy="4397619"/>
          </a:xfrm>
        </p:spPr>
        <p:txBody>
          <a:bodyPr>
            <a:normAutofit fontScale="92500" lnSpcReduction="20000"/>
          </a:bodyPr>
          <a:lstStyle/>
          <a:p>
            <a:pPr algn="just"/>
            <a:r>
              <a:rPr lang="de-DE" dirty="0"/>
              <a:t>Emissionszertifikate sind handelbare Instrumente (in der Regel ein virtuelles Zertifikat), die einen Anspruch auf vermiedene Treibhausgasemissionen oder einen erhöhten Abbau von Treibhausgasen verbriefen</a:t>
            </a:r>
            <a:r>
              <a:rPr lang="en-US" dirty="0"/>
              <a:t>.</a:t>
            </a:r>
          </a:p>
          <a:p>
            <a:pPr marL="0" indent="0" algn="ctr">
              <a:buNone/>
            </a:pPr>
            <a:r>
              <a:rPr lang="de-DE" dirty="0">
                <a:solidFill>
                  <a:srgbClr val="7FB22C"/>
                </a:solidFill>
              </a:rPr>
              <a:t>1 Emissionszertifikat = eine Tonne Kohlendioxidäquivalent</a:t>
            </a:r>
            <a:r>
              <a:rPr lang="en-US" dirty="0">
                <a:solidFill>
                  <a:srgbClr val="7FB22C"/>
                </a:solidFill>
              </a:rPr>
              <a:t> (𝐶𝑂</a:t>
            </a:r>
            <a:r>
              <a:rPr lang="en-US" baseline="-25000" dirty="0">
                <a:solidFill>
                  <a:srgbClr val="7FB22C"/>
                </a:solidFill>
              </a:rPr>
              <a:t>2</a:t>
            </a:r>
            <a:r>
              <a:rPr lang="en-US" dirty="0">
                <a:solidFill>
                  <a:srgbClr val="7FB22C"/>
                </a:solidFill>
              </a:rPr>
              <a:t>𝑒 )</a:t>
            </a:r>
          </a:p>
          <a:p>
            <a:pPr marL="0" indent="0" algn="ctr">
              <a:buNone/>
            </a:pPr>
            <a:r>
              <a:rPr lang="de-DE" dirty="0"/>
              <a:t>(Ein einzelner Emissionszertifikat entspricht der Bindung oder Vermeidung von einer Tonne Kohlendioxid oder dem entsprechenden Äquivalent in anderen Treibhausgasen).</a:t>
            </a:r>
            <a:r>
              <a:rPr lang="en-US" dirty="0"/>
              <a:t> </a:t>
            </a:r>
          </a:p>
          <a:p>
            <a:pPr marL="0" indent="0" algn="ctr">
              <a:buNone/>
            </a:pPr>
            <a:endParaRPr lang="en-US" dirty="0"/>
          </a:p>
          <a:p>
            <a:pPr algn="just"/>
            <a:r>
              <a:rPr lang="de-DE" dirty="0"/>
              <a:t>Kohlenstoffgutschriften entstehen durch Projekte wie erneuerbare Energien oder Wiederaufforstung, und Unternehmen kaufen sie, um ihre eigenen Emissionen auszugleichen und den Klimaschutz zu unterstützen. </a:t>
            </a:r>
          </a:p>
          <a:p>
            <a:pPr algn="just"/>
            <a:r>
              <a:rPr lang="de-DE" dirty="0"/>
              <a:t>Sobald eine Gutschrift gekauft und aus dem Verkehr gezogen wurde, ist sichergestellt, dass die Emissionsminderung dauerhaft ist und nicht wiederverwendet werden kann. </a:t>
            </a:r>
          </a:p>
          <a:p>
            <a:pPr algn="just"/>
            <a:endParaRPr lang="en-US" dirty="0"/>
          </a:p>
          <a:p>
            <a:r>
              <a:rPr lang="en-US" dirty="0" err="1"/>
              <a:t>Schaue</a:t>
            </a:r>
            <a:r>
              <a:rPr lang="en-US" dirty="0"/>
              <a:t> dieses Video: </a:t>
            </a:r>
            <a:r>
              <a:rPr lang="en-US" u="sng" dirty="0">
                <a:hlinkClick r:id="rId3"/>
              </a:rPr>
              <a:t>What are Carbon Credits and How Do They Work?</a:t>
            </a:r>
            <a:r>
              <a:rPr lang="en-US" dirty="0"/>
              <a:t> </a:t>
            </a:r>
          </a:p>
          <a:p>
            <a:r>
              <a:rPr lang="en-US" dirty="0"/>
              <a:t>Lies </a:t>
            </a:r>
            <a:r>
              <a:rPr lang="en-US" dirty="0" err="1"/>
              <a:t>hier</a:t>
            </a:r>
            <a:r>
              <a:rPr lang="en-US" dirty="0"/>
              <a:t>: </a:t>
            </a:r>
            <a:r>
              <a:rPr lang="en-US" u="sng" dirty="0">
                <a:hlinkClick r:id="rId4"/>
              </a:rPr>
              <a:t>Was </a:t>
            </a:r>
            <a:r>
              <a:rPr lang="en-US" u="sng" dirty="0" err="1">
                <a:hlinkClick r:id="rId4"/>
              </a:rPr>
              <a:t>sind</a:t>
            </a:r>
            <a:r>
              <a:rPr lang="en-US" u="sng" dirty="0">
                <a:hlinkClick r:id="rId4"/>
              </a:rPr>
              <a:t> CO2-Zertifikate?</a:t>
            </a:r>
            <a:br>
              <a:rPr lang="en-US" dirty="0"/>
            </a:br>
            <a:endParaRPr lang="el-GR" i="1" dirty="0"/>
          </a:p>
        </p:txBody>
      </p:sp>
      <p:sp>
        <p:nvSpPr>
          <p:cNvPr id="2" name="Title 4">
            <a:extLst>
              <a:ext uri="{FF2B5EF4-FFF2-40B4-BE49-F238E27FC236}">
                <a16:creationId xmlns:a16="http://schemas.microsoft.com/office/drawing/2014/main" id="{C2984840-3ECF-DC51-B344-A86D722682E8}"/>
              </a:ext>
            </a:extLst>
          </p:cNvPr>
          <p:cNvSpPr txBox="1">
            <a:spLocks/>
          </p:cNvSpPr>
          <p:nvPr/>
        </p:nvSpPr>
        <p:spPr>
          <a:xfrm>
            <a:off x="295358" y="736588"/>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Wichtige Nachhaltigkeitstrends</a:t>
            </a:r>
            <a:endParaRPr lang="el-GR" dirty="0">
              <a:solidFill>
                <a:srgbClr val="255839"/>
              </a:solidFill>
            </a:endParaRPr>
          </a:p>
        </p:txBody>
      </p:sp>
    </p:spTree>
    <p:custDataLst>
      <p:tags r:id="rId1"/>
    </p:custDataLst>
    <p:extLst>
      <p:ext uri="{BB962C8B-B14F-4D97-AF65-F5344CB8AC3E}">
        <p14:creationId xmlns:p14="http://schemas.microsoft.com/office/powerpoint/2010/main" val="1853767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75200-9EEE-DDAB-5A5B-B58F29C2B271}"/>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8797FEB-CE81-DD90-404F-89FAF91DC867}"/>
              </a:ext>
            </a:extLst>
          </p:cNvPr>
          <p:cNvSpPr>
            <a:spLocks noGrp="1"/>
          </p:cNvSpPr>
          <p:nvPr>
            <p:ph sz="quarter" idx="12"/>
          </p:nvPr>
        </p:nvSpPr>
        <p:spPr>
          <a:xfrm>
            <a:off x="4829130" y="1579306"/>
            <a:ext cx="6143670" cy="5096388"/>
          </a:xfrm>
        </p:spPr>
        <p:txBody>
          <a:bodyPr>
            <a:normAutofit fontScale="85000" lnSpcReduction="20000"/>
          </a:bodyPr>
          <a:lstStyle/>
          <a:p>
            <a:r>
              <a:rPr lang="de-DE" dirty="0"/>
              <a:t>Die Kreislaufwirtschaft ist ein Produktions- und Konsummodell</a:t>
            </a:r>
          </a:p>
          <a:p>
            <a:r>
              <a:rPr lang="de-DE" dirty="0"/>
              <a:t>Der Lebenszyklus von Produkten wird verlängert</a:t>
            </a:r>
          </a:p>
          <a:p>
            <a:r>
              <a:rPr lang="de-DE" dirty="0"/>
              <a:t>Dies bedeutet beispielsweise</a:t>
            </a:r>
            <a:r>
              <a:rPr lang="en-US" dirty="0"/>
              <a:t>:</a:t>
            </a:r>
          </a:p>
          <a:p>
            <a:pPr lvl="1">
              <a:buFont typeface="Wingdings" panose="05000000000000000000" pitchFamily="2" charset="2"/>
              <a:buChar char="§"/>
            </a:pPr>
            <a:r>
              <a:rPr lang="de-DE" sz="1800" dirty="0"/>
              <a:t>Abfall auf ein Minimum reduzieren</a:t>
            </a:r>
          </a:p>
          <a:p>
            <a:pPr lvl="1">
              <a:buFont typeface="Wingdings" panose="05000000000000000000" pitchFamily="2" charset="2"/>
              <a:buChar char="§"/>
            </a:pPr>
            <a:r>
              <a:rPr lang="de-DE" sz="1800" dirty="0"/>
              <a:t>Recycling von Materialien aus Produkten, die das Ende ihrer Lebensdauer erreicht haben</a:t>
            </a:r>
          </a:p>
          <a:p>
            <a:r>
              <a:rPr lang="de-DE" dirty="0"/>
              <a:t>Und bringt Vorteile mit sich, wie zum Beispiel</a:t>
            </a:r>
            <a:r>
              <a:rPr lang="en-US" dirty="0"/>
              <a:t>:</a:t>
            </a:r>
          </a:p>
          <a:p>
            <a:pPr lvl="1">
              <a:buFont typeface="Wingdings" panose="05000000000000000000" pitchFamily="2" charset="2"/>
              <a:buChar char="§"/>
            </a:pPr>
            <a:r>
              <a:rPr lang="de-DE" sz="1800" dirty="0"/>
              <a:t>verlangsamt den Verbrauch natürlicher Ressourcen, </a:t>
            </a:r>
          </a:p>
          <a:p>
            <a:pPr lvl="1">
              <a:buFont typeface="Wingdings" panose="05000000000000000000" pitchFamily="2" charset="2"/>
              <a:buChar char="§"/>
            </a:pPr>
            <a:r>
              <a:rPr lang="de-DE" sz="1800" dirty="0"/>
              <a:t>verringert die Beeinträchtigung von Landschaften und Lebensräumen und trägt dazu bei, den Verlust der biologischen Vielfalt einzudämmen,</a:t>
            </a:r>
          </a:p>
          <a:p>
            <a:pPr lvl="1">
              <a:buFont typeface="Wingdings" panose="05000000000000000000" pitchFamily="2" charset="2"/>
              <a:buChar char="§"/>
            </a:pPr>
            <a:r>
              <a:rPr lang="de-DE" sz="1800" dirty="0"/>
              <a:t>trägt zur Verringerung der Treibhausgasemissionen bei,</a:t>
            </a:r>
          </a:p>
          <a:p>
            <a:pPr lvl="1">
              <a:buFont typeface="Wingdings" panose="05000000000000000000" pitchFamily="2" charset="2"/>
              <a:buChar char="§"/>
            </a:pPr>
            <a:r>
              <a:rPr lang="de-DE" sz="1800" dirty="0"/>
              <a:t>verringert die Abhängigkeit von Rohstoffen und hilft, die mit Lieferketten verbundenen Risiken zu mindern</a:t>
            </a:r>
          </a:p>
          <a:p>
            <a:pPr marL="0" indent="0">
              <a:buNone/>
            </a:pPr>
            <a:endParaRPr lang="en-US" sz="1600" dirty="0"/>
          </a:p>
          <a:p>
            <a:pPr marL="0" indent="0">
              <a:buNone/>
            </a:pPr>
            <a:r>
              <a:rPr lang="en-US" sz="1600" b="1" dirty="0">
                <a:solidFill>
                  <a:srgbClr val="255839"/>
                </a:solidFill>
              </a:rPr>
              <a:t>Tipp für </a:t>
            </a:r>
            <a:r>
              <a:rPr lang="en-US" sz="1600" b="1" dirty="0" err="1">
                <a:solidFill>
                  <a:srgbClr val="255839"/>
                </a:solidFill>
              </a:rPr>
              <a:t>Lehrende</a:t>
            </a:r>
            <a:r>
              <a:rPr lang="en-US" sz="1600" b="1" dirty="0">
                <a:solidFill>
                  <a:srgbClr val="255839"/>
                </a:solidFill>
              </a:rPr>
              <a:t>: </a:t>
            </a:r>
            <a:r>
              <a:rPr lang="de-DE" sz="1600" dirty="0"/>
              <a:t>Bitten Sie die Lernenden, ein Produkt zu nennen, das sie bei der Arbeit verwenden, und nachzuvollziehen, wohin es am Ende seiner Lebensdauer gelangt. Dadurch wird die Kreislaufwirtschaft greifbar und branchenspezifisch. Das „10-R“-Modell bietet den Lernenden ein praktisches Instrument zur Entscheidungsfindung – verweisen Sie sie darauf.</a:t>
            </a:r>
            <a:endParaRPr lang="en-US" sz="1600" dirty="0"/>
          </a:p>
        </p:txBody>
      </p:sp>
      <p:sp>
        <p:nvSpPr>
          <p:cNvPr id="10" name="Isosceles Triangle 9">
            <a:extLst>
              <a:ext uri="{FF2B5EF4-FFF2-40B4-BE49-F238E27FC236}">
                <a16:creationId xmlns:a16="http://schemas.microsoft.com/office/drawing/2014/main" id="{8F2A96E7-2537-CF16-388D-10EBFB11F8C9}"/>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 name="Rectangle: Rounded Corners 13">
            <a:extLst>
              <a:ext uri="{FF2B5EF4-FFF2-40B4-BE49-F238E27FC236}">
                <a16:creationId xmlns:a16="http://schemas.microsoft.com/office/drawing/2014/main" id="{0E17DA3D-DF1E-7349-6C3F-6D04585F27ED}"/>
              </a:ext>
            </a:extLst>
          </p:cNvPr>
          <p:cNvSpPr/>
          <p:nvPr/>
        </p:nvSpPr>
        <p:spPr>
          <a:xfrm>
            <a:off x="0" y="1579306"/>
            <a:ext cx="4549698"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a:t>Picture</a:t>
            </a:r>
          </a:p>
        </p:txBody>
      </p:sp>
      <p:pic>
        <p:nvPicPr>
          <p:cNvPr id="1026" name="Picture 2" descr="Infographic explaining the circular economy model">
            <a:extLst>
              <a:ext uri="{FF2B5EF4-FFF2-40B4-BE49-F238E27FC236}">
                <a16:creationId xmlns:a16="http://schemas.microsoft.com/office/drawing/2014/main" id="{762AB9B6-9341-3CF8-0046-17FA8F8F8C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99" t="11255" r="4073" b="12554"/>
          <a:stretch>
            <a:fillRect/>
          </a:stretch>
        </p:blipFill>
        <p:spPr bwMode="auto">
          <a:xfrm>
            <a:off x="-4872" y="1558872"/>
            <a:ext cx="4809507" cy="499894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4">
            <a:extLst>
              <a:ext uri="{FF2B5EF4-FFF2-40B4-BE49-F238E27FC236}">
                <a16:creationId xmlns:a16="http://schemas.microsoft.com/office/drawing/2014/main" id="{6720926C-66C2-4496-25B2-33566CEADDEB}"/>
              </a:ext>
            </a:extLst>
          </p:cNvPr>
          <p:cNvSpPr txBox="1">
            <a:spLocks/>
          </p:cNvSpPr>
          <p:nvPr/>
        </p:nvSpPr>
        <p:spPr>
          <a:xfrm>
            <a:off x="1930218" y="34919"/>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Wichtige Nachhaltigkeitstrends</a:t>
            </a:r>
            <a:endParaRPr lang="el-GR" dirty="0">
              <a:solidFill>
                <a:srgbClr val="255839"/>
              </a:solidFill>
            </a:endParaRPr>
          </a:p>
        </p:txBody>
      </p:sp>
      <p:sp>
        <p:nvSpPr>
          <p:cNvPr id="4" name="Title 4">
            <a:extLst>
              <a:ext uri="{FF2B5EF4-FFF2-40B4-BE49-F238E27FC236}">
                <a16:creationId xmlns:a16="http://schemas.microsoft.com/office/drawing/2014/main" id="{99474362-5CAA-2E69-123A-9C23033D87C2}"/>
              </a:ext>
            </a:extLst>
          </p:cNvPr>
          <p:cNvSpPr txBox="1">
            <a:spLocks/>
          </p:cNvSpPr>
          <p:nvPr/>
        </p:nvSpPr>
        <p:spPr>
          <a:xfrm>
            <a:off x="4991919" y="1058088"/>
            <a:ext cx="8596668" cy="50078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dirty="0" err="1">
                <a:solidFill>
                  <a:srgbClr val="00ADBB"/>
                </a:solidFill>
                <a:latin typeface="+mn-lt"/>
                <a:ea typeface="+mn-ea"/>
                <a:cs typeface="+mn-cs"/>
              </a:rPr>
              <a:t>Kreislaufwirtschaft</a:t>
            </a:r>
            <a:endParaRPr lang="en-US" sz="2000" dirty="0">
              <a:solidFill>
                <a:srgbClr val="00ADBB"/>
              </a:solidFill>
              <a:latin typeface="+mn-lt"/>
              <a:ea typeface="+mn-ea"/>
              <a:cs typeface="+mn-cs"/>
            </a:endParaRPr>
          </a:p>
        </p:txBody>
      </p:sp>
    </p:spTree>
    <p:custDataLst>
      <p:tags r:id="rId1"/>
    </p:custDataLst>
    <p:extLst>
      <p:ext uri="{BB962C8B-B14F-4D97-AF65-F5344CB8AC3E}">
        <p14:creationId xmlns:p14="http://schemas.microsoft.com/office/powerpoint/2010/main" val="119728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1D6E3-A61A-655B-3BFD-6E922B9C3F5F}"/>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12ECAA3-B4D7-2C3C-8FE8-D32AB7912254}"/>
              </a:ext>
            </a:extLst>
          </p:cNvPr>
          <p:cNvSpPr>
            <a:spLocks noGrp="1"/>
          </p:cNvSpPr>
          <p:nvPr>
            <p:ph type="body" sz="quarter" idx="10"/>
          </p:nvPr>
        </p:nvSpPr>
        <p:spPr/>
        <p:txBody>
          <a:bodyPr/>
          <a:lstStyle/>
          <a:p>
            <a:r>
              <a:rPr lang="de-DE" dirty="0">
                <a:solidFill>
                  <a:srgbClr val="92D050"/>
                </a:solidFill>
              </a:rPr>
              <a:t>Der Aktionsplan der Europäischen Kommission zur Kreislaufwirtschaft</a:t>
            </a:r>
          </a:p>
        </p:txBody>
      </p:sp>
      <p:sp>
        <p:nvSpPr>
          <p:cNvPr id="7" name="Content Placeholder 6">
            <a:extLst>
              <a:ext uri="{FF2B5EF4-FFF2-40B4-BE49-F238E27FC236}">
                <a16:creationId xmlns:a16="http://schemas.microsoft.com/office/drawing/2014/main" id="{EC7932C3-64D9-AD7E-E29F-007598520DA0}"/>
              </a:ext>
            </a:extLst>
          </p:cNvPr>
          <p:cNvSpPr>
            <a:spLocks noGrp="1"/>
          </p:cNvSpPr>
          <p:nvPr>
            <p:ph sz="quarter" idx="12"/>
          </p:nvPr>
        </p:nvSpPr>
        <p:spPr>
          <a:xfrm>
            <a:off x="399368" y="1993444"/>
            <a:ext cx="5205785" cy="4429126"/>
          </a:xfrm>
        </p:spPr>
        <p:txBody>
          <a:bodyPr>
            <a:normAutofit fontScale="85000" lnSpcReduction="10000"/>
          </a:bodyPr>
          <a:lstStyle/>
          <a:p>
            <a:r>
              <a:rPr lang="de-DE" dirty="0"/>
              <a:t>erkennt die Kreislaufwirtschaft als Voraussetzung für Klimaneutralität an.</a:t>
            </a:r>
          </a:p>
          <a:p>
            <a:pPr marL="0" indent="0">
              <a:buNone/>
            </a:pPr>
            <a:r>
              <a:rPr lang="de-DE" dirty="0"/>
              <a:t>Die Gewinnung und Verarbeitung von Rohstoffen macht rund 50 % der weltweiten Treibhausgasemissionen aus – ein zentrales Ziel der Kreislaufwirtschaft ist es, </a:t>
            </a:r>
            <a:r>
              <a:rPr lang="de-DE" dirty="0">
                <a:solidFill>
                  <a:schemeClr val="accent2"/>
                </a:solidFill>
              </a:rPr>
              <a:t>den Wert der im Einsatz befindlichen Produkte und Materialien so lange wie möglich zu erhalten</a:t>
            </a:r>
          </a:p>
          <a:p>
            <a:pPr lvl="1">
              <a:buFont typeface="Wingdings" panose="05000000000000000000" pitchFamily="2" charset="2"/>
              <a:buChar char="§"/>
            </a:pPr>
            <a:r>
              <a:rPr lang="de-DE" sz="1800" dirty="0"/>
              <a:t>Verringerung des Bedarfs an Neu-Rohstoffen</a:t>
            </a:r>
          </a:p>
          <a:p>
            <a:pPr lvl="1">
              <a:buFont typeface="Wingdings" panose="05000000000000000000" pitchFamily="2" charset="2"/>
              <a:buChar char="§"/>
            </a:pPr>
            <a:r>
              <a:rPr lang="de-DE" sz="1800" dirty="0"/>
              <a:t>sichere und nachhaltige Produktgestaltung</a:t>
            </a:r>
          </a:p>
          <a:p>
            <a:pPr lvl="1">
              <a:buFont typeface="Wingdings" panose="05000000000000000000" pitchFamily="2" charset="2"/>
              <a:buChar char="§"/>
            </a:pPr>
            <a:r>
              <a:rPr lang="de-DE" sz="1800" dirty="0"/>
              <a:t>effiziente Produktion</a:t>
            </a:r>
          </a:p>
          <a:p>
            <a:pPr lvl="1">
              <a:buFont typeface="Wingdings" panose="05000000000000000000" pitchFamily="2" charset="2"/>
              <a:buChar char="§"/>
            </a:pPr>
            <a:r>
              <a:rPr lang="de-DE" sz="1800" dirty="0"/>
              <a:t>nachhaltiger Konsum</a:t>
            </a:r>
          </a:p>
          <a:p>
            <a:pPr lvl="1">
              <a:buFont typeface="Wingdings" panose="05000000000000000000" pitchFamily="2" charset="2"/>
              <a:buChar char="§"/>
            </a:pPr>
            <a:r>
              <a:rPr lang="de-DE" sz="1800" dirty="0"/>
              <a:t>längere und bessere Nutzung von Produkten </a:t>
            </a:r>
          </a:p>
          <a:p>
            <a:pPr lvl="1">
              <a:buFont typeface="Wingdings" panose="05000000000000000000" pitchFamily="2" charset="2"/>
              <a:buChar char="§"/>
            </a:pPr>
            <a:r>
              <a:rPr lang="de-DE" sz="1800" dirty="0"/>
              <a:t>Nutzung von Abfällen als Ressource</a:t>
            </a:r>
          </a:p>
          <a:p>
            <a:pPr lvl="1">
              <a:buFont typeface="Wingdings" panose="05000000000000000000" pitchFamily="2" charset="2"/>
              <a:buChar char="§"/>
            </a:pPr>
            <a:r>
              <a:rPr lang="de-DE" sz="1800" dirty="0"/>
              <a:t>energieintensive Bereiche der Kreislaufwirtschaft werden mit erneuerbaren Energien betrieben</a:t>
            </a:r>
          </a:p>
        </p:txBody>
      </p:sp>
      <p:grpSp>
        <p:nvGrpSpPr>
          <p:cNvPr id="9" name="Group 8">
            <a:extLst>
              <a:ext uri="{FF2B5EF4-FFF2-40B4-BE49-F238E27FC236}">
                <a16:creationId xmlns:a16="http://schemas.microsoft.com/office/drawing/2014/main" id="{74AA2F6B-5128-B161-D7E6-CC108BF72AE2}"/>
              </a:ext>
            </a:extLst>
          </p:cNvPr>
          <p:cNvGrpSpPr/>
          <p:nvPr/>
        </p:nvGrpSpPr>
        <p:grpSpPr>
          <a:xfrm>
            <a:off x="6096000" y="1950172"/>
            <a:ext cx="6096000" cy="4450316"/>
            <a:chOff x="5486400" y="1492660"/>
            <a:chExt cx="6705600" cy="4907828"/>
          </a:xfrm>
        </p:grpSpPr>
        <p:pic>
          <p:nvPicPr>
            <p:cNvPr id="4" name="Picture 3">
              <a:extLst>
                <a:ext uri="{FF2B5EF4-FFF2-40B4-BE49-F238E27FC236}">
                  <a16:creationId xmlns:a16="http://schemas.microsoft.com/office/drawing/2014/main" id="{46D8487E-EC7B-99AC-2E84-A603B8024E78}"/>
                </a:ext>
              </a:extLst>
            </p:cNvPr>
            <p:cNvPicPr>
              <a:picLocks noChangeAspect="1"/>
            </p:cNvPicPr>
            <p:nvPr/>
          </p:nvPicPr>
          <p:blipFill>
            <a:blip r:embed="rId4"/>
            <a:srcRect l="10731" t="3637" r="7167"/>
            <a:stretch>
              <a:fillRect/>
            </a:stretch>
          </p:blipFill>
          <p:spPr>
            <a:xfrm>
              <a:off x="5486400" y="1492660"/>
              <a:ext cx="6705600" cy="4907828"/>
            </a:xfrm>
            <a:prstGeom prst="rect">
              <a:avLst/>
            </a:prstGeom>
          </p:spPr>
        </p:pic>
        <p:pic>
          <p:nvPicPr>
            <p:cNvPr id="8" name="Picture 7">
              <a:extLst>
                <a:ext uri="{FF2B5EF4-FFF2-40B4-BE49-F238E27FC236}">
                  <a16:creationId xmlns:a16="http://schemas.microsoft.com/office/drawing/2014/main" id="{BDF8D6F8-7710-C8CA-221D-E9079F656EE8}"/>
                </a:ext>
              </a:extLst>
            </p:cNvPr>
            <p:cNvPicPr>
              <a:picLocks noChangeAspect="1"/>
            </p:cNvPicPr>
            <p:nvPr/>
          </p:nvPicPr>
          <p:blipFill>
            <a:blip r:embed="rId4"/>
            <a:srcRect l="2904" t="20639" r="89681" b="69070"/>
            <a:stretch>
              <a:fillRect/>
            </a:stretch>
          </p:blipFill>
          <p:spPr>
            <a:xfrm>
              <a:off x="5605153" y="2068982"/>
              <a:ext cx="605641" cy="524125"/>
            </a:xfrm>
            <a:prstGeom prst="rect">
              <a:avLst/>
            </a:prstGeom>
          </p:spPr>
        </p:pic>
      </p:grpSp>
      <p:sp>
        <p:nvSpPr>
          <p:cNvPr id="2" name="Title 4">
            <a:extLst>
              <a:ext uri="{FF2B5EF4-FFF2-40B4-BE49-F238E27FC236}">
                <a16:creationId xmlns:a16="http://schemas.microsoft.com/office/drawing/2014/main" id="{99729372-8E14-82E4-89F6-7264BDC0B1F1}"/>
              </a:ext>
            </a:extLst>
          </p:cNvPr>
          <p:cNvSpPr txBox="1">
            <a:spLocks/>
          </p:cNvSpPr>
          <p:nvPr/>
        </p:nvSpPr>
        <p:spPr>
          <a:xfrm>
            <a:off x="2032960" y="117826"/>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Wichtige Nachhaltigkeitstrends</a:t>
            </a:r>
            <a:endParaRPr lang="el-GR" dirty="0">
              <a:solidFill>
                <a:srgbClr val="255839"/>
              </a:solidFill>
            </a:endParaRPr>
          </a:p>
        </p:txBody>
      </p:sp>
    </p:spTree>
    <p:custDataLst>
      <p:tags r:id="rId1"/>
    </p:custDataLst>
    <p:extLst>
      <p:ext uri="{BB962C8B-B14F-4D97-AF65-F5344CB8AC3E}">
        <p14:creationId xmlns:p14="http://schemas.microsoft.com/office/powerpoint/2010/main" val="2541993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AC3E9-2C97-F0ED-9337-00D8D498C6A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F96A11D-F266-2189-2815-2E46DF5F941A}"/>
              </a:ext>
            </a:extLst>
          </p:cNvPr>
          <p:cNvSpPr>
            <a:spLocks noGrp="1"/>
          </p:cNvSpPr>
          <p:nvPr>
            <p:ph type="title"/>
          </p:nvPr>
        </p:nvSpPr>
        <p:spPr>
          <a:xfrm>
            <a:off x="224366" y="950520"/>
            <a:ext cx="8596668" cy="1320800"/>
          </a:xfrm>
        </p:spPr>
        <p:txBody>
          <a:bodyPr/>
          <a:lstStyle/>
          <a:p>
            <a:r>
              <a:rPr lang="de-DE" dirty="0">
                <a:solidFill>
                  <a:srgbClr val="255839"/>
                </a:solidFill>
              </a:rPr>
              <a:t>Die 10 „R“ der Kreislaufwirtschaft</a:t>
            </a:r>
            <a:endParaRPr lang="el-GR" dirty="0">
              <a:solidFill>
                <a:srgbClr val="255839"/>
              </a:solidFill>
            </a:endParaRPr>
          </a:p>
        </p:txBody>
      </p:sp>
      <p:sp>
        <p:nvSpPr>
          <p:cNvPr id="5" name="Content Placeholder 4">
            <a:extLst>
              <a:ext uri="{FF2B5EF4-FFF2-40B4-BE49-F238E27FC236}">
                <a16:creationId xmlns:a16="http://schemas.microsoft.com/office/drawing/2014/main" id="{E47EAAF8-B922-6C25-4436-1389DFEB99DE}"/>
              </a:ext>
            </a:extLst>
          </p:cNvPr>
          <p:cNvSpPr>
            <a:spLocks noGrp="1"/>
          </p:cNvSpPr>
          <p:nvPr>
            <p:ph sz="quarter" idx="12"/>
          </p:nvPr>
        </p:nvSpPr>
        <p:spPr>
          <a:xfrm>
            <a:off x="224366" y="1850240"/>
            <a:ext cx="9945510" cy="5096388"/>
          </a:xfrm>
        </p:spPr>
        <p:txBody>
          <a:bodyPr/>
          <a:lstStyle/>
          <a:p>
            <a:pPr marL="0" indent="0">
              <a:buNone/>
            </a:pPr>
            <a:r>
              <a:rPr lang="de-DE" dirty="0"/>
              <a:t>Die 10 „R“-Strategien als Leitfaden für zirkuläres Denken</a:t>
            </a:r>
            <a:r>
              <a:rPr lang="en-GB" noProof="0" dirty="0"/>
              <a:t>.</a:t>
            </a:r>
          </a:p>
          <a:p>
            <a:r>
              <a:rPr lang="de-DE" dirty="0"/>
              <a:t>Diese 10 „</a:t>
            </a:r>
            <a:r>
              <a:rPr lang="de-DE" dirty="0" err="1"/>
              <a:t>Rs</a:t>
            </a:r>
            <a:r>
              <a:rPr lang="de-DE" dirty="0"/>
              <a:t>“ stehen für praktische Maßnahmen zur Minimierung des Ressourcenverbrauchs, zur Verlängerung der Produktlebensdauer und zur Schließung des Kreislaufs.</a:t>
            </a:r>
          </a:p>
          <a:p>
            <a:r>
              <a:rPr lang="de-DE" dirty="0"/>
              <a:t>Sie sollen Organisationen dabei helfen, Maßnahmen zur Steigerung ihrer Kreislaufwirtschaftsleistung zu priorisieren.</a:t>
            </a:r>
          </a:p>
          <a:p>
            <a:r>
              <a:rPr lang="de-DE" dirty="0"/>
              <a:t>Sie bieten eine Lebenszyklusperspektive, die der Organisation als Orientierungshilfe bei der Ermittlung der effektivsten Strategie dient.</a:t>
            </a:r>
          </a:p>
          <a:p>
            <a:r>
              <a:rPr lang="de-DE" dirty="0"/>
              <a:t>Verschiedene Instrumente, wie beispielsweise die ISO-Normen zur Kreislaufwirtschaft (ISO-Reihe 59000), bieten einen strategischen Rahmen zur Unterstützung dieses Wandels.</a:t>
            </a:r>
          </a:p>
          <a:p>
            <a:endParaRPr lang="en-GB" noProof="0" dirty="0"/>
          </a:p>
        </p:txBody>
      </p:sp>
      <p:sp>
        <p:nvSpPr>
          <p:cNvPr id="10" name="Isosceles Triangle 9">
            <a:extLst>
              <a:ext uri="{FF2B5EF4-FFF2-40B4-BE49-F238E27FC236}">
                <a16:creationId xmlns:a16="http://schemas.microsoft.com/office/drawing/2014/main" id="{279CB56B-15C1-595E-6C80-2BF780D7E24D}"/>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 name="Title 4">
            <a:extLst>
              <a:ext uri="{FF2B5EF4-FFF2-40B4-BE49-F238E27FC236}">
                <a16:creationId xmlns:a16="http://schemas.microsoft.com/office/drawing/2014/main" id="{DB52E411-0E3A-9000-283C-8AFA58BA5CD2}"/>
              </a:ext>
            </a:extLst>
          </p:cNvPr>
          <p:cNvSpPr txBox="1">
            <a:spLocks/>
          </p:cNvSpPr>
          <p:nvPr/>
        </p:nvSpPr>
        <p:spPr>
          <a:xfrm>
            <a:off x="2015518" y="17198"/>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Wichtige Nachhaltigkeitstrends</a:t>
            </a:r>
            <a:endParaRPr lang="el-GR" dirty="0">
              <a:solidFill>
                <a:srgbClr val="255839"/>
              </a:solidFill>
            </a:endParaRPr>
          </a:p>
        </p:txBody>
      </p:sp>
    </p:spTree>
    <p:custDataLst>
      <p:tags r:id="rId1"/>
    </p:custDataLst>
    <p:extLst>
      <p:ext uri="{BB962C8B-B14F-4D97-AF65-F5344CB8AC3E}">
        <p14:creationId xmlns:p14="http://schemas.microsoft.com/office/powerpoint/2010/main" val="1711207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4B878-5703-A479-3BF3-5C0326498CB2}"/>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381B18A-2EE7-3F57-E8EA-E6DA557BADAF}"/>
              </a:ext>
            </a:extLst>
          </p:cNvPr>
          <p:cNvSpPr>
            <a:spLocks noGrp="1"/>
          </p:cNvSpPr>
          <p:nvPr>
            <p:ph type="body" sz="quarter" idx="10"/>
          </p:nvPr>
        </p:nvSpPr>
        <p:spPr>
          <a:xfrm>
            <a:off x="399368" y="1609003"/>
            <a:ext cx="1619438" cy="825439"/>
          </a:xfrm>
        </p:spPr>
        <p:txBody>
          <a:bodyPr>
            <a:normAutofit fontScale="85000" lnSpcReduction="10000"/>
          </a:bodyPr>
          <a:lstStyle/>
          <a:p>
            <a:pPr marL="0" indent="0">
              <a:buNone/>
            </a:pPr>
            <a:r>
              <a:rPr lang="de-DE" dirty="0">
                <a:solidFill>
                  <a:srgbClr val="92D050"/>
                </a:solidFill>
              </a:rPr>
              <a:t>Ein Kompass für nachhaltigen Wandel </a:t>
            </a:r>
          </a:p>
        </p:txBody>
      </p:sp>
      <p:sp>
        <p:nvSpPr>
          <p:cNvPr id="5" name="Title 4">
            <a:extLst>
              <a:ext uri="{FF2B5EF4-FFF2-40B4-BE49-F238E27FC236}">
                <a16:creationId xmlns:a16="http://schemas.microsoft.com/office/drawing/2014/main" id="{E4653084-BDE9-C302-CD97-7E3513AB5733}"/>
              </a:ext>
            </a:extLst>
          </p:cNvPr>
          <p:cNvSpPr>
            <a:spLocks noGrp="1"/>
          </p:cNvSpPr>
          <p:nvPr>
            <p:ph type="title"/>
          </p:nvPr>
        </p:nvSpPr>
        <p:spPr>
          <a:xfrm>
            <a:off x="399369" y="788988"/>
            <a:ext cx="8596668" cy="660400"/>
          </a:xfrm>
        </p:spPr>
        <p:txBody>
          <a:bodyPr/>
          <a:lstStyle/>
          <a:p>
            <a:r>
              <a:rPr lang="de-DE" dirty="0">
                <a:solidFill>
                  <a:srgbClr val="255839"/>
                </a:solidFill>
              </a:rPr>
              <a:t>Die 10 „R“ der Kreislaufwirtschaft</a:t>
            </a:r>
            <a:endParaRPr lang="el-GR" dirty="0">
              <a:solidFill>
                <a:srgbClr val="255839"/>
              </a:solidFill>
            </a:endParaRPr>
          </a:p>
        </p:txBody>
      </p:sp>
      <p:graphicFrame>
        <p:nvGraphicFramePr>
          <p:cNvPr id="2" name="Table 1">
            <a:extLst>
              <a:ext uri="{FF2B5EF4-FFF2-40B4-BE49-F238E27FC236}">
                <a16:creationId xmlns:a16="http://schemas.microsoft.com/office/drawing/2014/main" id="{3E6A6458-6D54-0978-547E-07F6EBDB738C}"/>
              </a:ext>
            </a:extLst>
          </p:cNvPr>
          <p:cNvGraphicFramePr>
            <a:graphicFrameLocks noGrp="1"/>
          </p:cNvGraphicFramePr>
          <p:nvPr>
            <p:extLst>
              <p:ext uri="{D42A27DB-BD31-4B8C-83A1-F6EECF244321}">
                <p14:modId xmlns:p14="http://schemas.microsoft.com/office/powerpoint/2010/main" val="4229763426"/>
              </p:ext>
            </p:extLst>
          </p:nvPr>
        </p:nvGraphicFramePr>
        <p:xfrm>
          <a:off x="2530440" y="1449387"/>
          <a:ext cx="7518231" cy="4621711"/>
        </p:xfrm>
        <a:graphic>
          <a:graphicData uri="http://schemas.openxmlformats.org/drawingml/2006/table">
            <a:tbl>
              <a:tblPr/>
              <a:tblGrid>
                <a:gridCol w="1174221">
                  <a:extLst>
                    <a:ext uri="{9D8B030D-6E8A-4147-A177-3AD203B41FA5}">
                      <a16:colId xmlns:a16="http://schemas.microsoft.com/office/drawing/2014/main" val="2120379088"/>
                    </a:ext>
                  </a:extLst>
                </a:gridCol>
                <a:gridCol w="1628592">
                  <a:extLst>
                    <a:ext uri="{9D8B030D-6E8A-4147-A177-3AD203B41FA5}">
                      <a16:colId xmlns:a16="http://schemas.microsoft.com/office/drawing/2014/main" val="4246528678"/>
                    </a:ext>
                  </a:extLst>
                </a:gridCol>
                <a:gridCol w="4715418">
                  <a:extLst>
                    <a:ext uri="{9D8B030D-6E8A-4147-A177-3AD203B41FA5}">
                      <a16:colId xmlns:a16="http://schemas.microsoft.com/office/drawing/2014/main" val="2014498020"/>
                    </a:ext>
                  </a:extLst>
                </a:gridCol>
              </a:tblGrid>
              <a:tr h="195301">
                <a:tc>
                  <a:txBody>
                    <a:bodyPr/>
                    <a:lstStyle/>
                    <a:p>
                      <a:pPr algn="ctr"/>
                      <a:r>
                        <a:rPr lang="pt-PT" sz="1000" b="1" dirty="0">
                          <a:solidFill>
                            <a:srgbClr val="18436C"/>
                          </a:solidFill>
                        </a:rPr>
                        <a:t>Ziel</a:t>
                      </a:r>
                      <a:endParaRPr lang="pt-PT" sz="1000" dirty="0">
                        <a:solidFill>
                          <a:srgbClr val="18436C"/>
                        </a:solidFill>
                      </a:endParaRPr>
                    </a:p>
                  </a:txBody>
                  <a:tcPr marL="32617" marR="32617" marT="16309" marB="16309" anchor="ctr">
                    <a:lnL>
                      <a:noFill/>
                    </a:lnL>
                    <a:lnR>
                      <a:noFill/>
                    </a:lnR>
                    <a:lnT>
                      <a:noFill/>
                    </a:lnT>
                    <a:lnB>
                      <a:noFill/>
                    </a:lnB>
                    <a:noFill/>
                  </a:tcPr>
                </a:tc>
                <a:tc>
                  <a:txBody>
                    <a:bodyPr/>
                    <a:lstStyle/>
                    <a:p>
                      <a:pPr algn="ctr"/>
                      <a:r>
                        <a:rPr lang="pt-PT" sz="1000" b="1" dirty="0">
                          <a:solidFill>
                            <a:srgbClr val="18436C"/>
                          </a:solidFill>
                        </a:rPr>
                        <a:t>Strategie</a:t>
                      </a:r>
                      <a:endParaRPr lang="pt-PT" sz="1000" dirty="0">
                        <a:solidFill>
                          <a:srgbClr val="18436C"/>
                        </a:solidFill>
                      </a:endParaRPr>
                    </a:p>
                  </a:txBody>
                  <a:tcPr marL="32617" marR="32617" marT="16309" marB="16309" anchor="ctr">
                    <a:lnL>
                      <a:noFill/>
                    </a:lnL>
                    <a:lnR>
                      <a:noFill/>
                    </a:lnR>
                    <a:lnT>
                      <a:noFill/>
                    </a:lnT>
                    <a:lnB>
                      <a:noFill/>
                    </a:lnB>
                    <a:noFill/>
                  </a:tcPr>
                </a:tc>
                <a:tc>
                  <a:txBody>
                    <a:bodyPr/>
                    <a:lstStyle/>
                    <a:p>
                      <a:pPr algn="ctr"/>
                      <a:r>
                        <a:rPr lang="pt-PT" sz="1000" b="1" dirty="0">
                          <a:solidFill>
                            <a:srgbClr val="18436C"/>
                          </a:solidFill>
                        </a:rPr>
                        <a:t>Beschreibung</a:t>
                      </a:r>
                      <a:endParaRPr lang="pt-PT" sz="1000" dirty="0">
                        <a:solidFill>
                          <a:srgbClr val="18436C"/>
                        </a:solidFill>
                      </a:endParaRPr>
                    </a:p>
                  </a:txBody>
                  <a:tcPr marL="32617" marR="32617" marT="16309" marB="16309" anchor="ctr">
                    <a:lnL>
                      <a:noFill/>
                    </a:lnL>
                    <a:lnR>
                      <a:noFill/>
                    </a:lnR>
                    <a:lnT>
                      <a:noFill/>
                    </a:lnT>
                    <a:lnB>
                      <a:noFill/>
                    </a:lnB>
                    <a:noFill/>
                  </a:tcPr>
                </a:tc>
                <a:extLst>
                  <a:ext uri="{0D108BD9-81ED-4DB2-BD59-A6C34878D82A}">
                    <a16:rowId xmlns:a16="http://schemas.microsoft.com/office/drawing/2014/main" val="1878269492"/>
                  </a:ext>
                </a:extLst>
              </a:tr>
              <a:tr h="550879">
                <a:tc>
                  <a:txBody>
                    <a:bodyPr/>
                    <a:lstStyle/>
                    <a:p>
                      <a:r>
                        <a:rPr lang="en-GB" sz="1000" b="1" dirty="0" err="1">
                          <a:solidFill>
                            <a:schemeClr val="bg1"/>
                          </a:solidFill>
                        </a:rPr>
                        <a:t>Intelligente</a:t>
                      </a:r>
                      <a:r>
                        <a:rPr lang="en-GB" sz="1000" b="1" dirty="0">
                          <a:solidFill>
                            <a:schemeClr val="bg1"/>
                          </a:solidFill>
                        </a:rPr>
                        <a:t> </a:t>
                      </a:r>
                      <a:r>
                        <a:rPr lang="en-GB" sz="1000" b="1" dirty="0" err="1">
                          <a:solidFill>
                            <a:schemeClr val="bg1"/>
                          </a:solidFill>
                        </a:rPr>
                        <a:t>Produktnutzung</a:t>
                      </a:r>
                      <a:r>
                        <a:rPr lang="en-GB" sz="1000" b="1" dirty="0">
                          <a:solidFill>
                            <a:schemeClr val="bg1"/>
                          </a:solidFill>
                        </a:rPr>
                        <a:t> und -</a:t>
                      </a:r>
                      <a:r>
                        <a:rPr lang="en-GB" sz="1000" b="1" dirty="0" err="1">
                          <a:solidFill>
                            <a:schemeClr val="bg1"/>
                          </a:solidFill>
                        </a:rPr>
                        <a:t>herstellung</a:t>
                      </a:r>
                      <a:endParaRPr lang="en-GB" sz="1000" b="1" dirty="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R0 – Refuse / Lehne ab</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de-DE" sz="1050" dirty="0">
                          <a:solidFill>
                            <a:srgbClr val="18436C"/>
                          </a:solidFill>
                        </a:rPr>
                        <a:t>Machen Sie das Produkt überflüssig, indem Sie seine Funktion aufgeben oder dieselbe Funktion mit einem völlig anderen Produkt anbieten.</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972147174"/>
                  </a:ext>
                </a:extLst>
              </a:tr>
              <a:tr h="44758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R1 – Rethink / Denke neu</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n-GB" sz="1050" dirty="0">
                          <a:solidFill>
                            <a:srgbClr val="18436C"/>
                          </a:solidFill>
                        </a:rPr>
                        <a:t>Make product use more intense (e.g., product-sharing, multi-functional product).</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1553041282"/>
                  </a:ext>
                </a:extLst>
              </a:tr>
              <a:tr h="55087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R2 – Reduce / Reduziere</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de-DE" sz="1050" dirty="0">
                          <a:solidFill>
                            <a:srgbClr val="18436C"/>
                          </a:solidFill>
                        </a:rPr>
                        <a:t>Steigerung der Effizienz bei der Herstellung oder Nutzung von Produkten durch einen geringeren Verbrauch an natürlichen Ressourcen und Materialien.</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855890779"/>
                  </a:ext>
                </a:extLst>
              </a:tr>
              <a:tr h="517041">
                <a:tc>
                  <a:txBody>
                    <a:bodyPr/>
                    <a:lstStyle/>
                    <a:p>
                      <a:r>
                        <a:rPr lang="en-GB" sz="1000" b="1">
                          <a:solidFill>
                            <a:schemeClr val="bg1"/>
                          </a:solidFill>
                        </a:rPr>
                        <a:t>Extend lifespan of product and its part</a:t>
                      </a:r>
                      <a:endParaRPr lang="en-GB"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R3 – Reuse / Verwende nochmal</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de-DE" sz="1050" dirty="0">
                          <a:solidFill>
                            <a:srgbClr val="18436C"/>
                          </a:solidFill>
                        </a:rPr>
                        <a:t>Wiederverwendung eines funktionsfähigen, ausrangierten Produkts durch einen anderen Verbraucher.</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244954469"/>
                  </a:ext>
                </a:extLst>
              </a:tr>
              <a:tr h="44758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R4 – Repair / Repariere</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de-DE" sz="1050" dirty="0">
                          <a:solidFill>
                            <a:srgbClr val="18436C"/>
                          </a:solidFill>
                        </a:rPr>
                        <a:t>Reparatur und Wartung eines defekten Produkts zur Wiederherstellung seiner ursprünglichen Funktion.</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290464712"/>
                  </a:ext>
                </a:extLst>
              </a:tr>
              <a:tr h="24100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R5 – Refurbish / Renoviere</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de-DE" sz="1050" dirty="0">
                          <a:solidFill>
                            <a:srgbClr val="18436C"/>
                          </a:solidFill>
                        </a:rPr>
                        <a:t>Ein altes Produkt wiederherstellen, um es auf den neuesten Stand zu bringen.</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1447061806"/>
                  </a:ext>
                </a:extLst>
              </a:tr>
              <a:tr h="34429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R6 – Remanufacture / Bereite auf</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de-DE" sz="1050" dirty="0">
                          <a:solidFill>
                            <a:srgbClr val="18436C"/>
                          </a:solidFill>
                        </a:rPr>
                        <a:t>Verwenden Sie das Produkt oder die Teile in einem neuen Produkt, das die ursprüngliche Funktion erfüllt.</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587845610"/>
                  </a:ext>
                </a:extLst>
              </a:tr>
              <a:tr h="34429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R7 – Repurpose / Umnutzung</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de-DE" sz="1050" dirty="0">
                          <a:solidFill>
                            <a:srgbClr val="18436C"/>
                          </a:solidFill>
                        </a:rPr>
                        <a:t>Das Produkt oder Teile davon in einem neuen Produkt mit einer anderen Funktion verwenden.</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867634818"/>
                  </a:ext>
                </a:extLst>
              </a:tr>
              <a:tr h="517041">
                <a:tc>
                  <a:txBody>
                    <a:bodyPr/>
                    <a:lstStyle/>
                    <a:p>
                      <a:r>
                        <a:rPr lang="pt-PT" sz="1000" b="1" err="1">
                          <a:solidFill>
                            <a:schemeClr val="bg1"/>
                          </a:solidFill>
                        </a:rPr>
                        <a:t>Useful</a:t>
                      </a:r>
                      <a:r>
                        <a:rPr lang="pt-PT" sz="1000" b="1">
                          <a:solidFill>
                            <a:schemeClr val="bg1"/>
                          </a:solidFill>
                        </a:rPr>
                        <a:t> </a:t>
                      </a:r>
                      <a:r>
                        <a:rPr lang="pt-PT" sz="1000" b="1" err="1">
                          <a:solidFill>
                            <a:schemeClr val="bg1"/>
                          </a:solidFill>
                        </a:rPr>
                        <a:t>application</a:t>
                      </a:r>
                      <a:r>
                        <a:rPr lang="pt-PT" sz="1000" b="1">
                          <a:solidFill>
                            <a:schemeClr val="bg1"/>
                          </a:solidFill>
                        </a:rPr>
                        <a:t> </a:t>
                      </a:r>
                      <a:r>
                        <a:rPr lang="pt-PT" sz="1000" b="1" err="1">
                          <a:solidFill>
                            <a:schemeClr val="bg1"/>
                          </a:solidFill>
                        </a:rPr>
                        <a:t>of</a:t>
                      </a:r>
                      <a:r>
                        <a:rPr lang="pt-PT" sz="1000" b="1">
                          <a:solidFill>
                            <a:schemeClr val="bg1"/>
                          </a:solidFill>
                        </a:rPr>
                        <a:t> </a:t>
                      </a:r>
                      <a:r>
                        <a:rPr lang="pt-PT" sz="1000" b="1" err="1">
                          <a:solidFill>
                            <a:schemeClr val="bg1"/>
                          </a:solidFill>
                        </a:rPr>
                        <a:t>materials</a:t>
                      </a:r>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R8 – Recycle / Recyceln</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de-DE" sz="1050" dirty="0">
                          <a:solidFill>
                            <a:srgbClr val="18436C"/>
                          </a:solidFill>
                        </a:rPr>
                        <a:t>Verarbeiten Sie die Materialien so, dass eine gleichbleibende (hohe Qualität) oder geringere (niedrige Qualität) Qualität erzielt wird.</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4260078164"/>
                  </a:ext>
                </a:extLst>
              </a:tr>
              <a:tr h="24100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R9 – Recover / Wiederherstellen</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de-DE" sz="1050" dirty="0">
                          <a:solidFill>
                            <a:srgbClr val="18436C"/>
                          </a:solidFill>
                        </a:rPr>
                        <a:t>Materialien verbrennen, um Energie zurückzugewinnen.</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194011012"/>
                  </a:ext>
                </a:extLst>
              </a:tr>
            </a:tbl>
          </a:graphicData>
        </a:graphic>
      </p:graphicFrame>
      <p:sp>
        <p:nvSpPr>
          <p:cNvPr id="4" name="TextBox 3">
            <a:extLst>
              <a:ext uri="{FF2B5EF4-FFF2-40B4-BE49-F238E27FC236}">
                <a16:creationId xmlns:a16="http://schemas.microsoft.com/office/drawing/2014/main" id="{CD1AC7DF-73AE-0FE3-6BD3-1FEEA72767D6}"/>
              </a:ext>
            </a:extLst>
          </p:cNvPr>
          <p:cNvSpPr txBox="1"/>
          <p:nvPr/>
        </p:nvSpPr>
        <p:spPr>
          <a:xfrm>
            <a:off x="399368" y="6104504"/>
            <a:ext cx="8676899" cy="584775"/>
          </a:xfrm>
          <a:prstGeom prst="rect">
            <a:avLst/>
          </a:prstGeom>
          <a:noFill/>
        </p:spPr>
        <p:txBody>
          <a:bodyPr wrap="square">
            <a:spAutoFit/>
          </a:bodyPr>
          <a:lstStyle/>
          <a:p>
            <a:pPr lvl="0">
              <a:defRPr/>
            </a:pPr>
            <a:r>
              <a:rPr lang="en-GB" sz="800" dirty="0" err="1"/>
              <a:t>Bildquelle</a:t>
            </a:r>
            <a:r>
              <a:rPr lang="en-GB" sz="800" dirty="0"/>
              <a:t>: Kupfer, R. et al. 2022. Neutral lightweight engineering: a holistic approach towards sustainability driven engineering. Discover Sustainability. DOI: 10.1007/s43621-022-00084-9 10 R-</a:t>
            </a:r>
            <a:r>
              <a:rPr lang="en-GB" sz="800" dirty="0" err="1"/>
              <a:t>Strategien</a:t>
            </a:r>
            <a:r>
              <a:rPr lang="en-GB" sz="800" dirty="0"/>
              <a:t>, </a:t>
            </a:r>
            <a:r>
              <a:rPr lang="en-GB" sz="800" dirty="0" err="1"/>
              <a:t>geordnet</a:t>
            </a:r>
            <a:r>
              <a:rPr lang="en-GB" sz="800" dirty="0"/>
              <a:t> </a:t>
            </a:r>
            <a:r>
              <a:rPr lang="en-GB" sz="800" dirty="0" err="1"/>
              <a:t>nach</a:t>
            </a:r>
            <a:r>
              <a:rPr lang="en-GB" sz="800" dirty="0"/>
              <a:t> </a:t>
            </a:r>
            <a:r>
              <a:rPr lang="en-GB" sz="800" dirty="0" err="1"/>
              <a:t>ihrer</a:t>
            </a:r>
            <a:r>
              <a:rPr lang="en-GB" sz="800" dirty="0"/>
              <a:t> </a:t>
            </a:r>
            <a:r>
              <a:rPr lang="en-GB" sz="800" dirty="0" err="1"/>
              <a:t>Kreislaufwirtschaftswirksamkeit</a:t>
            </a:r>
            <a:endParaRPr lang="en-GB" sz="800" dirty="0"/>
          </a:p>
          <a:p>
            <a:pPr lvl="0">
              <a:defRPr/>
            </a:pPr>
            <a:endParaRPr lang="en-GB" sz="800" dirty="0"/>
          </a:p>
          <a:p>
            <a:pPr lvl="0">
              <a:defRPr/>
            </a:pPr>
            <a:r>
              <a:rPr lang="en-GB" sz="800" dirty="0"/>
              <a:t>EEA – </a:t>
            </a:r>
            <a:r>
              <a:rPr lang="en-GB" sz="800" dirty="0" err="1"/>
              <a:t>Strategien</a:t>
            </a:r>
            <a:r>
              <a:rPr lang="en-GB" sz="800" dirty="0"/>
              <a:t> für </a:t>
            </a:r>
            <a:r>
              <a:rPr lang="en-GB" sz="800" dirty="0" err="1"/>
              <a:t>mehr</a:t>
            </a:r>
            <a:r>
              <a:rPr lang="en-GB" sz="800" dirty="0"/>
              <a:t> </a:t>
            </a:r>
            <a:r>
              <a:rPr lang="en-GB" sz="800" dirty="0" err="1"/>
              <a:t>Kreislaufwirtschaft</a:t>
            </a:r>
            <a:r>
              <a:rPr lang="en-GB" sz="800" dirty="0"/>
              <a:t> in der </a:t>
            </a:r>
            <a:r>
              <a:rPr lang="en-GB" sz="800" dirty="0" err="1"/>
              <a:t>Produktkette</a:t>
            </a:r>
            <a:r>
              <a:rPr lang="en-GB" sz="800" dirty="0"/>
              <a:t> https://www.eea.europa.eu/publications/capturing-the-climate-change-mitigation</a:t>
            </a:r>
          </a:p>
        </p:txBody>
      </p:sp>
      <p:sp>
        <p:nvSpPr>
          <p:cNvPr id="3" name="Title 4">
            <a:extLst>
              <a:ext uri="{FF2B5EF4-FFF2-40B4-BE49-F238E27FC236}">
                <a16:creationId xmlns:a16="http://schemas.microsoft.com/office/drawing/2014/main" id="{65363719-8E3E-7796-4A06-5FC5A33CFC32}"/>
              </a:ext>
            </a:extLst>
          </p:cNvPr>
          <p:cNvSpPr txBox="1">
            <a:spLocks/>
          </p:cNvSpPr>
          <p:nvPr/>
        </p:nvSpPr>
        <p:spPr>
          <a:xfrm>
            <a:off x="2530440" y="0"/>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Wichtige Nachhaltigkeitstrends</a:t>
            </a:r>
            <a:endParaRPr lang="el-GR" dirty="0">
              <a:solidFill>
                <a:srgbClr val="255839"/>
              </a:solidFill>
            </a:endParaRPr>
          </a:p>
        </p:txBody>
      </p:sp>
    </p:spTree>
    <p:custDataLst>
      <p:tags r:id="rId1"/>
    </p:custDataLst>
    <p:extLst>
      <p:ext uri="{BB962C8B-B14F-4D97-AF65-F5344CB8AC3E}">
        <p14:creationId xmlns:p14="http://schemas.microsoft.com/office/powerpoint/2010/main" val="1044052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C70C6-202F-F05B-F6A9-5C3450004FC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4AD4638-2E78-C22C-DF02-7E929758285A}"/>
              </a:ext>
            </a:extLst>
          </p:cNvPr>
          <p:cNvSpPr>
            <a:spLocks noGrp="1"/>
          </p:cNvSpPr>
          <p:nvPr>
            <p:ph type="title"/>
          </p:nvPr>
        </p:nvSpPr>
        <p:spPr>
          <a:xfrm>
            <a:off x="4458506" y="653361"/>
            <a:ext cx="8895009" cy="1320800"/>
          </a:xfrm>
        </p:spPr>
        <p:txBody>
          <a:bodyPr/>
          <a:lstStyle/>
          <a:p>
            <a:r>
              <a:rPr lang="en-US" dirty="0">
                <a:solidFill>
                  <a:srgbClr val="255839"/>
                </a:solidFill>
              </a:rPr>
              <a:t>Grüne </a:t>
            </a:r>
            <a:r>
              <a:rPr lang="en-US" dirty="0" err="1">
                <a:solidFill>
                  <a:srgbClr val="255839"/>
                </a:solidFill>
              </a:rPr>
              <a:t>Wirtschaft</a:t>
            </a:r>
            <a:endParaRPr lang="el-GR" dirty="0">
              <a:solidFill>
                <a:srgbClr val="255839"/>
              </a:solidFill>
            </a:endParaRPr>
          </a:p>
        </p:txBody>
      </p:sp>
      <p:sp>
        <p:nvSpPr>
          <p:cNvPr id="5" name="Content Placeholder 4">
            <a:extLst>
              <a:ext uri="{FF2B5EF4-FFF2-40B4-BE49-F238E27FC236}">
                <a16:creationId xmlns:a16="http://schemas.microsoft.com/office/drawing/2014/main" id="{0E291888-2D21-CB2D-0BB8-A0A192FFE725}"/>
              </a:ext>
            </a:extLst>
          </p:cNvPr>
          <p:cNvSpPr>
            <a:spLocks noGrp="1"/>
          </p:cNvSpPr>
          <p:nvPr>
            <p:ph sz="quarter" idx="12"/>
          </p:nvPr>
        </p:nvSpPr>
        <p:spPr>
          <a:xfrm>
            <a:off x="4564120" y="1881250"/>
            <a:ext cx="4930610" cy="3882353"/>
          </a:xfrm>
        </p:spPr>
        <p:txBody>
          <a:bodyPr>
            <a:normAutofit fontScale="85000" lnSpcReduction="20000"/>
          </a:bodyPr>
          <a:lstStyle/>
          <a:p>
            <a:r>
              <a:rPr lang="de-DE" dirty="0"/>
              <a:t>Eine grüne Wirtschaft zeichnet sich durch geringe CO₂-Emissionen, Ressourceneffizienz und soziale Inklusion aus. </a:t>
            </a:r>
          </a:p>
          <a:p>
            <a:r>
              <a:rPr lang="de-DE" dirty="0"/>
              <a:t>In einer grünen Wirtschaft werden das Beschäftigungs- und Einkommenswachstum durch öffentliche und private Investitionen in solche wirtschaftlichen Aktivitäten, Infrastrukturen und Vermögenswerte vorangetrieben, die eine Verringerung der CO₂-Emissionen und der Umweltverschmutzung, eine Steigerung der Energie- und Ressourceneffizienz sowie die Verhinderung des Verlusts an biologischer Vielfalt und Ökosystemleistungen ermöglichen.</a:t>
            </a:r>
            <a:endParaRPr lang="en-US" dirty="0"/>
          </a:p>
          <a:p>
            <a:pPr marL="0" indent="0">
              <a:buNone/>
            </a:pPr>
            <a:r>
              <a:rPr lang="en-US" b="1" dirty="0">
                <a:solidFill>
                  <a:srgbClr val="255839"/>
                </a:solidFill>
              </a:rPr>
              <a:t>Tipp für </a:t>
            </a:r>
            <a:r>
              <a:rPr lang="en-US" b="1" dirty="0" err="1">
                <a:solidFill>
                  <a:srgbClr val="255839"/>
                </a:solidFill>
              </a:rPr>
              <a:t>Lehrende</a:t>
            </a:r>
            <a:r>
              <a:rPr lang="en-US" b="1" dirty="0">
                <a:solidFill>
                  <a:srgbClr val="255839"/>
                </a:solidFill>
              </a:rPr>
              <a:t>: </a:t>
            </a:r>
            <a:r>
              <a:rPr lang="de-DE" dirty="0"/>
              <a:t>Stellen Sie einen Bezug zwischen der grünen Wirtschaft und den Branchen Ihrer Lernenden her: Welche grünen Arbeitsplätze entstehen in Ihrem Land in den Bereichen Bauwesen, Energie, Logistik oder Landwirtschaft? </a:t>
            </a:r>
            <a:endParaRPr lang="en-US" dirty="0"/>
          </a:p>
        </p:txBody>
      </p:sp>
      <p:sp>
        <p:nvSpPr>
          <p:cNvPr id="10" name="Isosceles Triangle 9">
            <a:extLst>
              <a:ext uri="{FF2B5EF4-FFF2-40B4-BE49-F238E27FC236}">
                <a16:creationId xmlns:a16="http://schemas.microsoft.com/office/drawing/2014/main" id="{2E2BEC84-4DB5-5E37-D69B-20AB3AD92908}"/>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3" name="Picture 2">
            <a:extLst>
              <a:ext uri="{FF2B5EF4-FFF2-40B4-BE49-F238E27FC236}">
                <a16:creationId xmlns:a16="http://schemas.microsoft.com/office/drawing/2014/main" id="{311FAB27-5F16-CC23-DD84-10BE0C10E218}"/>
              </a:ext>
            </a:extLst>
          </p:cNvPr>
          <p:cNvPicPr>
            <a:picLocks noChangeAspect="1"/>
          </p:cNvPicPr>
          <p:nvPr/>
        </p:nvPicPr>
        <p:blipFill>
          <a:blip r:embed="rId4"/>
          <a:stretch>
            <a:fillRect/>
          </a:stretch>
        </p:blipFill>
        <p:spPr>
          <a:xfrm>
            <a:off x="604450" y="1604046"/>
            <a:ext cx="3685778" cy="3882353"/>
          </a:xfrm>
          <a:prstGeom prst="rect">
            <a:avLst/>
          </a:prstGeom>
        </p:spPr>
      </p:pic>
      <p:sp>
        <p:nvSpPr>
          <p:cNvPr id="2" name="Title 4">
            <a:extLst>
              <a:ext uri="{FF2B5EF4-FFF2-40B4-BE49-F238E27FC236}">
                <a16:creationId xmlns:a16="http://schemas.microsoft.com/office/drawing/2014/main" id="{1CC32779-0223-DC79-5436-591A0A674E94}"/>
              </a:ext>
            </a:extLst>
          </p:cNvPr>
          <p:cNvSpPr txBox="1">
            <a:spLocks/>
          </p:cNvSpPr>
          <p:nvPr/>
        </p:nvSpPr>
        <p:spPr>
          <a:xfrm>
            <a:off x="2258991" y="108442"/>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Wichtige Nachhaltigkeitstrends</a:t>
            </a:r>
            <a:endParaRPr lang="el-GR" dirty="0">
              <a:solidFill>
                <a:srgbClr val="255839"/>
              </a:solidFill>
            </a:endParaRPr>
          </a:p>
        </p:txBody>
      </p:sp>
    </p:spTree>
    <p:custDataLst>
      <p:tags r:id="rId1"/>
    </p:custDataLst>
    <p:extLst>
      <p:ext uri="{BB962C8B-B14F-4D97-AF65-F5344CB8AC3E}">
        <p14:creationId xmlns:p14="http://schemas.microsoft.com/office/powerpoint/2010/main" val="38584504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36240-54E2-1211-9945-D311089D338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2DD33D1-F428-7AD3-3E41-47A26142F693}"/>
              </a:ext>
            </a:extLst>
          </p:cNvPr>
          <p:cNvSpPr>
            <a:spLocks noGrp="1"/>
          </p:cNvSpPr>
          <p:nvPr>
            <p:ph type="body" sz="quarter" idx="10"/>
          </p:nvPr>
        </p:nvSpPr>
        <p:spPr/>
        <p:txBody>
          <a:bodyPr/>
          <a:lstStyle/>
          <a:p>
            <a:r>
              <a:rPr lang="de-DE" dirty="0">
                <a:solidFill>
                  <a:srgbClr val="92D050"/>
                </a:solidFill>
              </a:rPr>
              <a:t>Die 5 Grundsätze der grünen Wirtschaft</a:t>
            </a:r>
          </a:p>
        </p:txBody>
      </p:sp>
      <p:sp>
        <p:nvSpPr>
          <p:cNvPr id="7" name="Content Placeholder 6">
            <a:extLst>
              <a:ext uri="{FF2B5EF4-FFF2-40B4-BE49-F238E27FC236}">
                <a16:creationId xmlns:a16="http://schemas.microsoft.com/office/drawing/2014/main" id="{2C50A7BC-F5DA-693D-2E95-AFB784470A00}"/>
              </a:ext>
            </a:extLst>
          </p:cNvPr>
          <p:cNvSpPr>
            <a:spLocks noGrp="1"/>
          </p:cNvSpPr>
          <p:nvPr>
            <p:ph sz="quarter" idx="12"/>
          </p:nvPr>
        </p:nvSpPr>
        <p:spPr>
          <a:xfrm>
            <a:off x="399369" y="2068804"/>
            <a:ext cx="5696631" cy="4429126"/>
          </a:xfrm>
        </p:spPr>
        <p:txBody>
          <a:bodyPr>
            <a:normAutofit fontScale="92500" lnSpcReduction="20000"/>
          </a:bodyPr>
          <a:lstStyle/>
          <a:p>
            <a:pPr marL="0" indent="0">
              <a:buNone/>
            </a:pPr>
            <a:r>
              <a:rPr lang="de-DE" dirty="0"/>
              <a:t>Untersuchung, wie eine grüne und faire Wirtschaft im Prinzip – und in der Praxis – aussieht</a:t>
            </a:r>
            <a:endParaRPr lang="en-US" dirty="0"/>
          </a:p>
          <a:p>
            <a:r>
              <a:rPr lang="de-DE" b="1" dirty="0"/>
              <a:t>Das Wohlfahrtsprinzip </a:t>
            </a:r>
            <a:r>
              <a:rPr lang="de-DE" dirty="0"/>
              <a:t>– Eine grüne Wirtschaft ermöglicht es allen Menschen, Wohlstand zu schaffen und zu genießen.</a:t>
            </a:r>
          </a:p>
          <a:p>
            <a:r>
              <a:rPr lang="de-DE" b="1" dirty="0"/>
              <a:t>Das Gerechtigkeitsprinzip </a:t>
            </a:r>
            <a:r>
              <a:rPr lang="de-DE" dirty="0"/>
              <a:t>– Die grüne Wirtschaft fördert Gerechtigkeit innerhalb und zwischen den Generationen.</a:t>
            </a:r>
          </a:p>
          <a:p>
            <a:r>
              <a:rPr lang="de-DE" b="1" dirty="0"/>
              <a:t>Das Prinzip der planetarischen Grenzen </a:t>
            </a:r>
            <a:r>
              <a:rPr lang="de-DE" dirty="0"/>
              <a:t>– Die grüne Wirtschaft schützt die Natur, stellt sie wieder her und investiert in sie.</a:t>
            </a:r>
          </a:p>
          <a:p>
            <a:r>
              <a:rPr lang="de-DE" b="1" dirty="0"/>
              <a:t>Das Prinzip der Effizienz und Suffizienz </a:t>
            </a:r>
            <a:r>
              <a:rPr lang="de-DE" dirty="0"/>
              <a:t>– Die grüne Wirtschaft ist darauf ausgerichtet, nachhaltigen Konsum und nachhaltige Produktion zu fördern.</a:t>
            </a:r>
          </a:p>
          <a:p>
            <a:r>
              <a:rPr lang="de-DE" b="1" dirty="0"/>
              <a:t>Der Grundsatz der guten Regierungsführung </a:t>
            </a:r>
            <a:r>
              <a:rPr lang="de-DE" dirty="0"/>
              <a:t>– die grüne Wirtschaft wird von </a:t>
            </a:r>
            <a:r>
              <a:rPr lang="de-DE" b="1" dirty="0"/>
              <a:t>integrierten, rechenschaftspflichtigen und widerstandsfähigen Institutionen </a:t>
            </a:r>
            <a:r>
              <a:rPr lang="de-DE" dirty="0"/>
              <a:t>geleitet.</a:t>
            </a:r>
            <a:endParaRPr lang="en-US" dirty="0"/>
          </a:p>
          <a:p>
            <a:endParaRPr lang="en-US" dirty="0"/>
          </a:p>
          <a:p>
            <a:endParaRPr lang="el-GR" dirty="0"/>
          </a:p>
        </p:txBody>
      </p:sp>
      <p:sp>
        <p:nvSpPr>
          <p:cNvPr id="5" name="Title 4">
            <a:extLst>
              <a:ext uri="{FF2B5EF4-FFF2-40B4-BE49-F238E27FC236}">
                <a16:creationId xmlns:a16="http://schemas.microsoft.com/office/drawing/2014/main" id="{4687C06C-EB35-9C57-5638-EBA836BB9170}"/>
              </a:ext>
            </a:extLst>
          </p:cNvPr>
          <p:cNvSpPr>
            <a:spLocks noGrp="1"/>
          </p:cNvSpPr>
          <p:nvPr>
            <p:ph type="title"/>
          </p:nvPr>
        </p:nvSpPr>
        <p:spPr>
          <a:xfrm>
            <a:off x="399369" y="788988"/>
            <a:ext cx="8596668" cy="660400"/>
          </a:xfrm>
        </p:spPr>
        <p:txBody>
          <a:bodyPr/>
          <a:lstStyle/>
          <a:p>
            <a:r>
              <a:rPr lang="en-US" dirty="0">
                <a:solidFill>
                  <a:srgbClr val="255839"/>
                </a:solidFill>
              </a:rPr>
              <a:t>Grüne </a:t>
            </a:r>
            <a:r>
              <a:rPr lang="en-US" dirty="0" err="1">
                <a:solidFill>
                  <a:srgbClr val="255839"/>
                </a:solidFill>
              </a:rPr>
              <a:t>Wirtschaft</a:t>
            </a:r>
            <a:endParaRPr lang="el-GR" dirty="0">
              <a:solidFill>
                <a:srgbClr val="255839"/>
              </a:solidFill>
            </a:endParaRPr>
          </a:p>
        </p:txBody>
      </p:sp>
      <p:pic>
        <p:nvPicPr>
          <p:cNvPr id="21" name="Picture 20">
            <a:extLst>
              <a:ext uri="{FF2B5EF4-FFF2-40B4-BE49-F238E27FC236}">
                <a16:creationId xmlns:a16="http://schemas.microsoft.com/office/drawing/2014/main" id="{43800F4B-9A67-F8AF-E6B2-2E9B91615F16}"/>
              </a:ext>
            </a:extLst>
          </p:cNvPr>
          <p:cNvPicPr>
            <a:picLocks noChangeAspect="1"/>
          </p:cNvPicPr>
          <p:nvPr/>
        </p:nvPicPr>
        <p:blipFill>
          <a:blip r:embed="rId4"/>
          <a:stretch>
            <a:fillRect/>
          </a:stretch>
        </p:blipFill>
        <p:spPr>
          <a:xfrm>
            <a:off x="6277816" y="2530114"/>
            <a:ext cx="5436442" cy="3506505"/>
          </a:xfrm>
          <a:prstGeom prst="rect">
            <a:avLst/>
          </a:prstGeom>
        </p:spPr>
      </p:pic>
      <p:sp>
        <p:nvSpPr>
          <p:cNvPr id="2" name="Title 4">
            <a:extLst>
              <a:ext uri="{FF2B5EF4-FFF2-40B4-BE49-F238E27FC236}">
                <a16:creationId xmlns:a16="http://schemas.microsoft.com/office/drawing/2014/main" id="{614AB2D7-8548-74F3-2410-F4FD1F0A0FB9}"/>
              </a:ext>
            </a:extLst>
          </p:cNvPr>
          <p:cNvSpPr txBox="1">
            <a:spLocks/>
          </p:cNvSpPr>
          <p:nvPr/>
        </p:nvSpPr>
        <p:spPr>
          <a:xfrm>
            <a:off x="2207621" y="145839"/>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Wichtige Nachhaltigkeitstrends</a:t>
            </a:r>
            <a:endParaRPr lang="el-GR" dirty="0">
              <a:solidFill>
                <a:srgbClr val="255839"/>
              </a:solidFill>
            </a:endParaRPr>
          </a:p>
        </p:txBody>
      </p:sp>
    </p:spTree>
    <p:custDataLst>
      <p:tags r:id="rId1"/>
    </p:custDataLst>
    <p:extLst>
      <p:ext uri="{BB962C8B-B14F-4D97-AF65-F5344CB8AC3E}">
        <p14:creationId xmlns:p14="http://schemas.microsoft.com/office/powerpoint/2010/main" val="2592477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8DD71-390C-D721-5C69-B4E2C25A525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CB94E64-C409-77AF-35C1-922634CC279A}"/>
              </a:ext>
            </a:extLst>
          </p:cNvPr>
          <p:cNvSpPr>
            <a:spLocks noGrp="1"/>
          </p:cNvSpPr>
          <p:nvPr>
            <p:ph type="title"/>
          </p:nvPr>
        </p:nvSpPr>
        <p:spPr>
          <a:xfrm>
            <a:off x="4790629" y="1058607"/>
            <a:ext cx="8596668" cy="1320800"/>
          </a:xfrm>
        </p:spPr>
        <p:txBody>
          <a:bodyPr/>
          <a:lstStyle/>
          <a:p>
            <a:r>
              <a:rPr lang="en-US" dirty="0" err="1">
                <a:solidFill>
                  <a:srgbClr val="255839"/>
                </a:solidFill>
              </a:rPr>
              <a:t>Digitaler</a:t>
            </a:r>
            <a:r>
              <a:rPr lang="en-US" dirty="0">
                <a:solidFill>
                  <a:srgbClr val="255839"/>
                </a:solidFill>
              </a:rPr>
              <a:t> Wandel</a:t>
            </a:r>
          </a:p>
        </p:txBody>
      </p:sp>
      <p:sp>
        <p:nvSpPr>
          <p:cNvPr id="10" name="Isosceles Triangle 9">
            <a:extLst>
              <a:ext uri="{FF2B5EF4-FFF2-40B4-BE49-F238E27FC236}">
                <a16:creationId xmlns:a16="http://schemas.microsoft.com/office/drawing/2014/main" id="{72A9BD7C-70DC-B03D-C557-230AD5C4DDEC}"/>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 name="Rectangle: Rounded Corners 13">
            <a:extLst>
              <a:ext uri="{FF2B5EF4-FFF2-40B4-BE49-F238E27FC236}">
                <a16:creationId xmlns:a16="http://schemas.microsoft.com/office/drawing/2014/main" id="{0ADCC2BF-9D4A-AEF8-C638-36C3F4737349}"/>
              </a:ext>
            </a:extLst>
          </p:cNvPr>
          <p:cNvSpPr/>
          <p:nvPr/>
        </p:nvSpPr>
        <p:spPr>
          <a:xfrm>
            <a:off x="0" y="1579306"/>
            <a:ext cx="4549698"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a:t>Picture</a:t>
            </a:r>
          </a:p>
        </p:txBody>
      </p:sp>
      <p:pic>
        <p:nvPicPr>
          <p:cNvPr id="4" name="Content Placeholder 3">
            <a:extLst>
              <a:ext uri="{FF2B5EF4-FFF2-40B4-BE49-F238E27FC236}">
                <a16:creationId xmlns:a16="http://schemas.microsoft.com/office/drawing/2014/main" id="{E4773654-4D97-31EB-BF25-F769867FCAF1}"/>
              </a:ext>
            </a:extLst>
          </p:cNvPr>
          <p:cNvPicPr>
            <a:picLocks noGrp="1" noChangeAspect="1"/>
          </p:cNvPicPr>
          <p:nvPr>
            <p:ph sz="quarter" idx="12"/>
          </p:nvPr>
        </p:nvPicPr>
        <p:blipFill>
          <a:blip r:embed="rId4"/>
          <a:stretch>
            <a:fillRect/>
          </a:stretch>
        </p:blipFill>
        <p:spPr>
          <a:xfrm>
            <a:off x="0" y="2998632"/>
            <a:ext cx="4560125" cy="2280062"/>
          </a:xfrm>
          <a:prstGeom prst="rect">
            <a:avLst/>
          </a:prstGeom>
        </p:spPr>
      </p:pic>
      <p:sp>
        <p:nvSpPr>
          <p:cNvPr id="7" name="TextBox 6">
            <a:extLst>
              <a:ext uri="{FF2B5EF4-FFF2-40B4-BE49-F238E27FC236}">
                <a16:creationId xmlns:a16="http://schemas.microsoft.com/office/drawing/2014/main" id="{F44DCAFF-D4E4-EC3D-955D-FA74D72C735C}"/>
              </a:ext>
            </a:extLst>
          </p:cNvPr>
          <p:cNvSpPr txBox="1"/>
          <p:nvPr/>
        </p:nvSpPr>
        <p:spPr>
          <a:xfrm>
            <a:off x="237506" y="2101932"/>
            <a:ext cx="4073237" cy="707886"/>
          </a:xfrm>
          <a:prstGeom prst="rect">
            <a:avLst/>
          </a:prstGeom>
          <a:noFill/>
        </p:spPr>
        <p:txBody>
          <a:bodyPr wrap="square" rtlCol="0">
            <a:spAutoFit/>
          </a:bodyPr>
          <a:lstStyle/>
          <a:p>
            <a:pPr algn="ctr"/>
            <a:r>
              <a:rPr lang="de-DE" sz="2000" dirty="0">
                <a:solidFill>
                  <a:schemeClr val="bg1"/>
                </a:solidFill>
              </a:rPr>
              <a:t>Die Digitalisierung fördert die Entmaterialisierung</a:t>
            </a:r>
          </a:p>
        </p:txBody>
      </p:sp>
      <p:sp>
        <p:nvSpPr>
          <p:cNvPr id="8" name="Content Placeholder 4">
            <a:extLst>
              <a:ext uri="{FF2B5EF4-FFF2-40B4-BE49-F238E27FC236}">
                <a16:creationId xmlns:a16="http://schemas.microsoft.com/office/drawing/2014/main" id="{16F59478-2BA5-8F7B-EF36-D1757D7615DF}"/>
              </a:ext>
            </a:extLst>
          </p:cNvPr>
          <p:cNvSpPr txBox="1">
            <a:spLocks/>
          </p:cNvSpPr>
          <p:nvPr/>
        </p:nvSpPr>
        <p:spPr>
          <a:xfrm>
            <a:off x="4560125" y="2379407"/>
            <a:ext cx="5739909" cy="5096388"/>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de-DE" dirty="0"/>
              <a:t>Der digitale Wandel in Europa geht Hand in Hand mit dem Europäischen Grünen Deal</a:t>
            </a:r>
          </a:p>
          <a:p>
            <a:r>
              <a:rPr lang="de-DE" dirty="0"/>
              <a:t>Digitale Technologien </a:t>
            </a:r>
            <a:r>
              <a:rPr lang="en-GB" dirty="0"/>
              <a:t>(WEF, 2022):</a:t>
            </a:r>
          </a:p>
          <a:p>
            <a:pPr lvl="1">
              <a:buFont typeface="Wingdings" panose="05000000000000000000" pitchFamily="2" charset="2"/>
              <a:buChar char="§"/>
            </a:pPr>
            <a:r>
              <a:rPr lang="de-DE" sz="1600" dirty="0"/>
              <a:t>könnte die Emissionen bis 2050 in den drei Sektoren mit den höchsten Emissionen – Energie, Rohstoffe und Mobilität – um 20 % senken;</a:t>
            </a:r>
          </a:p>
          <a:p>
            <a:pPr lvl="1">
              <a:buFont typeface="Wingdings" panose="05000000000000000000" pitchFamily="2" charset="2"/>
              <a:buChar char="§"/>
            </a:pPr>
            <a:r>
              <a:rPr lang="de-DE" sz="1600" dirty="0"/>
              <a:t>diese Branchen können ihre Emissionen bereits bis 2030 um 4–10 % senken, indem sie die Einführung digitaler Technologien beschleunigen;</a:t>
            </a:r>
          </a:p>
          <a:p>
            <a:pPr lvl="1">
              <a:buFont typeface="Wingdings" panose="05000000000000000000" pitchFamily="2" charset="2"/>
              <a:buChar char="§"/>
            </a:pPr>
            <a:r>
              <a:rPr lang="de-DE" sz="1600" dirty="0"/>
              <a:t>Datentransparenz, digitale Fachkräfte und Partnerschaften werden entscheidende Faktoren für die groß angelegte Einführung dieser Technologien sein</a:t>
            </a:r>
          </a:p>
        </p:txBody>
      </p:sp>
      <p:sp>
        <p:nvSpPr>
          <p:cNvPr id="3" name="Title 4">
            <a:extLst>
              <a:ext uri="{FF2B5EF4-FFF2-40B4-BE49-F238E27FC236}">
                <a16:creationId xmlns:a16="http://schemas.microsoft.com/office/drawing/2014/main" id="{EC073A44-FCD7-AABD-A6F8-2D5954B0CD4F}"/>
              </a:ext>
            </a:extLst>
          </p:cNvPr>
          <p:cNvSpPr txBox="1">
            <a:spLocks/>
          </p:cNvSpPr>
          <p:nvPr/>
        </p:nvSpPr>
        <p:spPr>
          <a:xfrm>
            <a:off x="2258991" y="108442"/>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Wichtige Nachhaltigkeitstrends</a:t>
            </a:r>
            <a:endParaRPr lang="el-GR" dirty="0">
              <a:solidFill>
                <a:srgbClr val="255839"/>
              </a:solidFill>
            </a:endParaRPr>
          </a:p>
        </p:txBody>
      </p:sp>
    </p:spTree>
    <p:custDataLst>
      <p:tags r:id="rId1"/>
    </p:custDataLst>
    <p:extLst>
      <p:ext uri="{BB962C8B-B14F-4D97-AF65-F5344CB8AC3E}">
        <p14:creationId xmlns:p14="http://schemas.microsoft.com/office/powerpoint/2010/main" val="2055569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de-DE" dirty="0">
                <a:solidFill>
                  <a:srgbClr val="92D050"/>
                </a:solidFill>
              </a:rPr>
              <a:t>Die Digitalisierung fördert die Entmaterialisierung</a:t>
            </a:r>
          </a:p>
        </p:txBody>
      </p:sp>
      <p:sp>
        <p:nvSpPr>
          <p:cNvPr id="7" name="Content Placeholder 6"/>
          <p:cNvSpPr>
            <a:spLocks noGrp="1"/>
          </p:cNvSpPr>
          <p:nvPr>
            <p:ph sz="quarter" idx="12"/>
          </p:nvPr>
        </p:nvSpPr>
        <p:spPr>
          <a:xfrm>
            <a:off x="399369" y="2177491"/>
            <a:ext cx="5027654" cy="4429126"/>
          </a:xfrm>
        </p:spPr>
        <p:txBody>
          <a:bodyPr/>
          <a:lstStyle/>
          <a:p>
            <a:r>
              <a:rPr lang="de-DE" dirty="0"/>
              <a:t>Digitale Lösungen:</a:t>
            </a:r>
          </a:p>
          <a:p>
            <a:pPr>
              <a:buFont typeface="Arial" panose="020B0604020202020204" pitchFamily="34" charset="0"/>
              <a:buChar char="•"/>
            </a:pPr>
            <a:r>
              <a:rPr lang="de-DE" dirty="0"/>
              <a:t>eröffnen Unternehmen neue Möglichkeiten</a:t>
            </a:r>
          </a:p>
          <a:p>
            <a:pPr>
              <a:buFont typeface="Arial" panose="020B0604020202020204" pitchFamily="34" charset="0"/>
              <a:buChar char="•"/>
            </a:pPr>
            <a:r>
              <a:rPr lang="de-DE" dirty="0"/>
              <a:t>fördern die Entwicklung vertrauenswürdiger Technologien</a:t>
            </a:r>
          </a:p>
          <a:p>
            <a:pPr>
              <a:buFont typeface="Arial" panose="020B0604020202020204" pitchFamily="34" charset="0"/>
              <a:buChar char="•"/>
            </a:pPr>
            <a:r>
              <a:rPr lang="de-DE" dirty="0"/>
              <a:t>stärken eine offene und demokratische Gesellschaft</a:t>
            </a:r>
          </a:p>
          <a:p>
            <a:pPr>
              <a:buFont typeface="Arial" panose="020B0604020202020204" pitchFamily="34" charset="0"/>
              <a:buChar char="•"/>
            </a:pPr>
            <a:r>
              <a:rPr lang="de-DE" dirty="0"/>
              <a:t>ermöglichen eine dynamische und nachhaltige Wirtschaft</a:t>
            </a:r>
          </a:p>
          <a:p>
            <a:pPr>
              <a:buFont typeface="Arial" panose="020B0604020202020204" pitchFamily="34" charset="0"/>
              <a:buChar char="•"/>
            </a:pPr>
            <a:r>
              <a:rPr lang="de-DE" dirty="0"/>
              <a:t>tragen zur Bekämpfung des Klimawandels und zur Verwirklichung der grünen Wende bei</a:t>
            </a:r>
          </a:p>
          <a:p>
            <a:endParaRPr lang="de-DE" dirty="0"/>
          </a:p>
        </p:txBody>
      </p:sp>
      <p:sp>
        <p:nvSpPr>
          <p:cNvPr id="5" name="Title 4"/>
          <p:cNvSpPr>
            <a:spLocks noGrp="1"/>
          </p:cNvSpPr>
          <p:nvPr>
            <p:ph type="title"/>
          </p:nvPr>
        </p:nvSpPr>
        <p:spPr>
          <a:xfrm>
            <a:off x="399369" y="788988"/>
            <a:ext cx="8596668" cy="1320800"/>
          </a:xfrm>
        </p:spPr>
        <p:txBody>
          <a:bodyPr/>
          <a:lstStyle/>
          <a:p>
            <a:r>
              <a:rPr lang="en-US" dirty="0" err="1">
                <a:solidFill>
                  <a:srgbClr val="255839"/>
                </a:solidFill>
              </a:rPr>
              <a:t>Digitaler</a:t>
            </a:r>
            <a:r>
              <a:rPr lang="en-US" dirty="0">
                <a:solidFill>
                  <a:srgbClr val="255839"/>
                </a:solidFill>
              </a:rPr>
              <a:t> Wandel</a:t>
            </a:r>
            <a:endParaRPr lang="el-GR" dirty="0">
              <a:solidFill>
                <a:srgbClr val="255839"/>
              </a:solidFill>
            </a:endParaRPr>
          </a:p>
        </p:txBody>
      </p:sp>
      <p:pic>
        <p:nvPicPr>
          <p:cNvPr id="3" name="Picture 2">
            <a:extLst>
              <a:ext uri="{FF2B5EF4-FFF2-40B4-BE49-F238E27FC236}">
                <a16:creationId xmlns:a16="http://schemas.microsoft.com/office/drawing/2014/main" id="{EDBCEDFD-CDC4-54D6-D1C4-F8FCC6F5D664}"/>
              </a:ext>
            </a:extLst>
          </p:cNvPr>
          <p:cNvPicPr>
            <a:picLocks noChangeAspect="1"/>
          </p:cNvPicPr>
          <p:nvPr/>
        </p:nvPicPr>
        <p:blipFill>
          <a:blip r:embed="rId4"/>
          <a:srcRect l="4605" r="1984"/>
          <a:stretch>
            <a:fillRect/>
          </a:stretch>
        </p:blipFill>
        <p:spPr>
          <a:xfrm>
            <a:off x="5683302" y="1950172"/>
            <a:ext cx="5880727" cy="4496829"/>
          </a:xfrm>
          <a:prstGeom prst="rect">
            <a:avLst/>
          </a:prstGeom>
        </p:spPr>
      </p:pic>
      <p:sp>
        <p:nvSpPr>
          <p:cNvPr id="2" name="Title 4">
            <a:extLst>
              <a:ext uri="{FF2B5EF4-FFF2-40B4-BE49-F238E27FC236}">
                <a16:creationId xmlns:a16="http://schemas.microsoft.com/office/drawing/2014/main" id="{C8C712A9-8315-A6AA-8950-A9F7F7EB25B4}"/>
              </a:ext>
            </a:extLst>
          </p:cNvPr>
          <p:cNvSpPr txBox="1">
            <a:spLocks/>
          </p:cNvSpPr>
          <p:nvPr/>
        </p:nvSpPr>
        <p:spPr>
          <a:xfrm>
            <a:off x="2258991" y="108442"/>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Wichtige Nachhaltigkeitstrends</a:t>
            </a:r>
            <a:endParaRPr lang="el-GR" dirty="0">
              <a:solidFill>
                <a:srgbClr val="255839"/>
              </a:solidFill>
            </a:endParaRPr>
          </a:p>
        </p:txBody>
      </p:sp>
    </p:spTree>
    <p:custDataLst>
      <p:tags r:id="rId1"/>
    </p:custDataLst>
    <p:extLst>
      <p:ext uri="{BB962C8B-B14F-4D97-AF65-F5344CB8AC3E}">
        <p14:creationId xmlns:p14="http://schemas.microsoft.com/office/powerpoint/2010/main" val="201187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D133D-D3BD-465D-5304-AE2CE52E684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3E0ED07-8FDA-9810-1113-4B1BED5A11D9}"/>
              </a:ext>
            </a:extLst>
          </p:cNvPr>
          <p:cNvSpPr>
            <a:spLocks noGrp="1"/>
          </p:cNvSpPr>
          <p:nvPr>
            <p:ph type="ctrTitle"/>
          </p:nvPr>
        </p:nvSpPr>
        <p:spPr/>
        <p:txBody>
          <a:bodyPr/>
          <a:lstStyle/>
          <a:p>
            <a:r>
              <a:rPr lang="de-DE" dirty="0">
                <a:solidFill>
                  <a:srgbClr val="255839"/>
                </a:solidFill>
              </a:rPr>
              <a:t>Nachhaltigkeitskonzepte für die berufliche Bildung</a:t>
            </a:r>
            <a:endParaRPr lang="pt-PT" b="1" dirty="0"/>
          </a:p>
        </p:txBody>
      </p:sp>
    </p:spTree>
    <p:custDataLst>
      <p:tags r:id="rId1"/>
    </p:custDataLst>
    <p:extLst>
      <p:ext uri="{BB962C8B-B14F-4D97-AF65-F5344CB8AC3E}">
        <p14:creationId xmlns:p14="http://schemas.microsoft.com/office/powerpoint/2010/main" val="16624051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2756C2-818F-5F0D-B051-2C15C0421462}"/>
              </a:ext>
            </a:extLst>
          </p:cNvPr>
          <p:cNvSpPr>
            <a:spLocks noGrp="1"/>
          </p:cNvSpPr>
          <p:nvPr>
            <p:ph type="body" sz="quarter" idx="10"/>
          </p:nvPr>
        </p:nvSpPr>
        <p:spPr>
          <a:xfrm>
            <a:off x="399369" y="1447338"/>
            <a:ext cx="11393261" cy="500784"/>
          </a:xfrm>
        </p:spPr>
        <p:txBody>
          <a:bodyPr/>
          <a:lstStyle/>
          <a:p>
            <a:r>
              <a:rPr lang="en-US" dirty="0" err="1"/>
              <a:t>GreenComp</a:t>
            </a:r>
            <a:r>
              <a:rPr lang="en-US" dirty="0"/>
              <a:t> | </a:t>
            </a:r>
            <a:r>
              <a:rPr lang="de-DE" dirty="0"/>
              <a:t>Der europäische Kompetenzrahmen für Nachhaltigkeit</a:t>
            </a:r>
            <a:endParaRPr lang="pt-PT" dirty="0"/>
          </a:p>
        </p:txBody>
      </p:sp>
      <p:sp>
        <p:nvSpPr>
          <p:cNvPr id="3" name="Content Placeholder 2">
            <a:extLst>
              <a:ext uri="{FF2B5EF4-FFF2-40B4-BE49-F238E27FC236}">
                <a16:creationId xmlns:a16="http://schemas.microsoft.com/office/drawing/2014/main" id="{07C8E22F-FEB0-8108-5AAA-E65D3B5BC756}"/>
              </a:ext>
            </a:extLst>
          </p:cNvPr>
          <p:cNvSpPr>
            <a:spLocks noGrp="1"/>
          </p:cNvSpPr>
          <p:nvPr>
            <p:ph sz="quarter" idx="12"/>
          </p:nvPr>
        </p:nvSpPr>
        <p:spPr>
          <a:xfrm>
            <a:off x="399369" y="1985227"/>
            <a:ext cx="11393260" cy="925473"/>
          </a:xfrm>
        </p:spPr>
        <p:txBody>
          <a:bodyPr/>
          <a:lstStyle/>
          <a:p>
            <a:r>
              <a:rPr lang="en-US" dirty="0" err="1">
                <a:hlinkClick r:id="rId3"/>
              </a:rPr>
              <a:t>GreenComp</a:t>
            </a:r>
            <a:r>
              <a:rPr lang="en-US" dirty="0"/>
              <a:t> </a:t>
            </a:r>
            <a:r>
              <a:rPr lang="de-DE" dirty="0"/>
              <a:t>definiert wesentliche Nachhaltigkeitskompetenzen und dient als Leitfaden für Lehrpläne und pädagogische Praktiken in ganz Europa. Es dient als Referenz für die Entwicklung ökologischer Kompetenzen in verschiedenen Bildungskontexten.</a:t>
            </a:r>
          </a:p>
          <a:p>
            <a:endParaRPr lang="en-US" dirty="0"/>
          </a:p>
        </p:txBody>
      </p:sp>
      <p:sp>
        <p:nvSpPr>
          <p:cNvPr id="4" name="Title 3">
            <a:extLst>
              <a:ext uri="{FF2B5EF4-FFF2-40B4-BE49-F238E27FC236}">
                <a16:creationId xmlns:a16="http://schemas.microsoft.com/office/drawing/2014/main" id="{06A9F24E-4ABF-E0A7-FB08-84992C20FEAA}"/>
              </a:ext>
            </a:extLst>
          </p:cNvPr>
          <p:cNvSpPr>
            <a:spLocks noGrp="1"/>
          </p:cNvSpPr>
          <p:nvPr>
            <p:ph type="title"/>
          </p:nvPr>
        </p:nvSpPr>
        <p:spPr>
          <a:xfrm>
            <a:off x="264454" y="703741"/>
            <a:ext cx="9905706" cy="612469"/>
          </a:xfrm>
        </p:spPr>
        <p:txBody>
          <a:bodyPr>
            <a:normAutofit fontScale="90000"/>
          </a:bodyPr>
          <a:lstStyle/>
          <a:p>
            <a:r>
              <a:rPr lang="de-DE" dirty="0">
                <a:solidFill>
                  <a:srgbClr val="255839"/>
                </a:solidFill>
              </a:rPr>
              <a:t>Nachhaltigkeitskonzepte für die berufliche Bildung</a:t>
            </a:r>
            <a:endParaRPr lang="pt-PT" dirty="0"/>
          </a:p>
        </p:txBody>
      </p:sp>
      <p:sp>
        <p:nvSpPr>
          <p:cNvPr id="5" name="Text Placeholder 1">
            <a:extLst>
              <a:ext uri="{FF2B5EF4-FFF2-40B4-BE49-F238E27FC236}">
                <a16:creationId xmlns:a16="http://schemas.microsoft.com/office/drawing/2014/main" id="{F720A651-EDAA-95D7-5A13-EE2DB5941927}"/>
              </a:ext>
            </a:extLst>
          </p:cNvPr>
          <p:cNvSpPr txBox="1">
            <a:spLocks/>
          </p:cNvSpPr>
          <p:nvPr/>
        </p:nvSpPr>
        <p:spPr>
          <a:xfrm>
            <a:off x="264456" y="2859953"/>
            <a:ext cx="11393261" cy="500784"/>
          </a:xfrm>
          <a:prstGeom prst="rect">
            <a:avLst/>
          </a:prstGeom>
          <a:noFill/>
        </p:spPr>
        <p:txBody>
          <a:bodyPr vert="horz" lIns="0" tIns="0" rIns="0" bIns="0" rtlCol="0" anchor="ctr"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kern="1200" baseline="0">
                <a:solidFill>
                  <a:srgbClr val="00ADBB"/>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err="1"/>
              <a:t>DigCompEdu</a:t>
            </a:r>
            <a:r>
              <a:rPr lang="en-US" dirty="0"/>
              <a:t> |</a:t>
            </a:r>
            <a:r>
              <a:rPr lang="de-DE" dirty="0"/>
              <a:t> Rahmenwerk für digitale Kompetenz für </a:t>
            </a:r>
            <a:r>
              <a:rPr lang="de-DE" dirty="0" err="1"/>
              <a:t>Pädagog</a:t>
            </a:r>
            <a:r>
              <a:rPr lang="de-DE" dirty="0"/>
              <a:t>*innen</a:t>
            </a:r>
            <a:endParaRPr lang="en-US" dirty="0"/>
          </a:p>
        </p:txBody>
      </p:sp>
      <p:sp>
        <p:nvSpPr>
          <p:cNvPr id="6" name="Content Placeholder 2">
            <a:extLst>
              <a:ext uri="{FF2B5EF4-FFF2-40B4-BE49-F238E27FC236}">
                <a16:creationId xmlns:a16="http://schemas.microsoft.com/office/drawing/2014/main" id="{AEFA2DD8-2E0A-CE66-F7E7-B721B34C5B63}"/>
              </a:ext>
            </a:extLst>
          </p:cNvPr>
          <p:cNvSpPr txBox="1">
            <a:spLocks/>
          </p:cNvSpPr>
          <p:nvPr/>
        </p:nvSpPr>
        <p:spPr>
          <a:xfrm>
            <a:off x="264456" y="3363792"/>
            <a:ext cx="11393260" cy="1361204"/>
          </a:xfrm>
          <a:prstGeom prst="rect">
            <a:avLst/>
          </a:prstGeom>
        </p:spPr>
        <p:txBody>
          <a:bodyPr vert="horz" lIns="0" tIns="0" rIns="0" bIns="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err="1">
                <a:solidFill>
                  <a:schemeClr val="accent1"/>
                </a:solidFill>
                <a:hlinkClick r:id="rId4"/>
              </a:rPr>
              <a:t>DigCompEdu</a:t>
            </a:r>
            <a:r>
              <a:rPr lang="en-US" dirty="0"/>
              <a:t> </a:t>
            </a:r>
            <a:r>
              <a:rPr lang="de-DE" dirty="0"/>
              <a:t>ist der europäische Rahmen für die digitale Kompetenz von Lehrkräften, der 22 Kompetenzen in sechs Bereichen beschreibt und als Leitfaden für den pädagogischen Einsatz von Technologien in den Bereichen Unterricht, Leistungsbewertung, Inklusion sowie Erstellung und Austausch von Ressourcen dient. Er bietet Lehrkräften didaktisch-digitale Instrumente (Planung, Vermittlung, Bewertung), um Nachhaltigkeit in effektive und barrierefreie Praktiken in der beruflichen Bildung zu integrieren.</a:t>
            </a:r>
            <a:endParaRPr lang="en-US" dirty="0"/>
          </a:p>
        </p:txBody>
      </p:sp>
      <p:sp>
        <p:nvSpPr>
          <p:cNvPr id="7" name="Text Placeholder 1">
            <a:extLst>
              <a:ext uri="{FF2B5EF4-FFF2-40B4-BE49-F238E27FC236}">
                <a16:creationId xmlns:a16="http://schemas.microsoft.com/office/drawing/2014/main" id="{F26B6B91-22C4-D396-A8AC-1D8D9B243413}"/>
              </a:ext>
            </a:extLst>
          </p:cNvPr>
          <p:cNvSpPr txBox="1">
            <a:spLocks/>
          </p:cNvSpPr>
          <p:nvPr/>
        </p:nvSpPr>
        <p:spPr>
          <a:xfrm>
            <a:off x="264454" y="4743788"/>
            <a:ext cx="11393261" cy="500784"/>
          </a:xfrm>
          <a:prstGeom prst="rect">
            <a:avLst/>
          </a:prstGeom>
          <a:noFill/>
        </p:spPr>
        <p:txBody>
          <a:bodyPr vert="horz" lIns="0" tIns="0" rIns="0" bIns="0" rtlCol="0" anchor="ctr"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kern="1200" baseline="0">
                <a:solidFill>
                  <a:srgbClr val="00ADBB"/>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err="1"/>
              <a:t>DigCompEdu</a:t>
            </a:r>
            <a:r>
              <a:rPr lang="en-US" dirty="0"/>
              <a:t> |</a:t>
            </a:r>
            <a:r>
              <a:rPr lang="de-DE" dirty="0"/>
              <a:t> Rahmenwerk für digitale Kompetenz für </a:t>
            </a:r>
            <a:r>
              <a:rPr lang="de-DE" dirty="0" err="1"/>
              <a:t>Pädagog</a:t>
            </a:r>
            <a:r>
              <a:rPr lang="de-DE" dirty="0"/>
              <a:t>*innen</a:t>
            </a:r>
            <a:endParaRPr lang="en-US" dirty="0"/>
          </a:p>
        </p:txBody>
      </p:sp>
      <p:sp>
        <p:nvSpPr>
          <p:cNvPr id="8" name="Content Placeholder 2">
            <a:extLst>
              <a:ext uri="{FF2B5EF4-FFF2-40B4-BE49-F238E27FC236}">
                <a16:creationId xmlns:a16="http://schemas.microsoft.com/office/drawing/2014/main" id="{0585D980-4F15-F39B-A01A-C9B6F5B975CD}"/>
              </a:ext>
            </a:extLst>
          </p:cNvPr>
          <p:cNvSpPr txBox="1">
            <a:spLocks/>
          </p:cNvSpPr>
          <p:nvPr/>
        </p:nvSpPr>
        <p:spPr>
          <a:xfrm>
            <a:off x="264455" y="5244572"/>
            <a:ext cx="11393260" cy="1361204"/>
          </a:xfrm>
          <a:prstGeom prst="rect">
            <a:avLst/>
          </a:prstGeom>
        </p:spPr>
        <p:txBody>
          <a:bodyPr vert="horz" lIns="0" tIns="0" rIns="0" bIns="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400" dirty="0" err="1">
                <a:solidFill>
                  <a:schemeClr val="accent1"/>
                </a:solidFill>
                <a:hlinkClick r:id="rId5"/>
              </a:rPr>
              <a:t>LifeComp</a:t>
            </a:r>
            <a:r>
              <a:rPr lang="en-US" sz="1400" dirty="0"/>
              <a:t> </a:t>
            </a:r>
            <a:r>
              <a:rPr lang="de-DE" sz="1400" dirty="0"/>
              <a:t>ist der vom Gemeinsamen Forschungszentrum (JRC) entwickelte europäische Rahmen für persönliche, soziale und Lernkompetenzen. Er definiert neun Kompetenzen in drei Bereichen: persönliche Kompetenzen (Wachstumsdenken, Wohlbefinden, Selbstregulierung), soziale Kompetenzen (Empathie, Kommunikation, Zusammenarbeit) und Lernkompetenzen (Reflexion, kritisches Denken, flexibles Denken). Im Kontext der beruflichen Bildung und der Nachhaltigkeit unterstützt LifeComp die Lernenden dabei, die persönliche Resilienz, die Fähigkeit zur Zusammenarbeit und die reflexive Praxis zu entwickeln, die erforderlich sind, um komplexe Herausforderungen und Übergänge im Bereich der Nachhaltigkeit am Arbeitsplatz zu meistern.</a:t>
            </a:r>
            <a:endParaRPr lang="en-US" sz="1400" dirty="0"/>
          </a:p>
        </p:txBody>
      </p:sp>
    </p:spTree>
    <p:custDataLst>
      <p:tags r:id="rId1"/>
    </p:custDataLst>
    <p:extLst>
      <p:ext uri="{BB962C8B-B14F-4D97-AF65-F5344CB8AC3E}">
        <p14:creationId xmlns:p14="http://schemas.microsoft.com/office/powerpoint/2010/main" val="6200035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7C7C1E-8830-D317-48FB-2DEE33E73203}"/>
              </a:ext>
            </a:extLst>
          </p:cNvPr>
          <p:cNvSpPr>
            <a:spLocks noGrp="1"/>
          </p:cNvSpPr>
          <p:nvPr>
            <p:ph sz="quarter" idx="12"/>
          </p:nvPr>
        </p:nvSpPr>
        <p:spPr/>
        <p:txBody>
          <a:bodyPr/>
          <a:lstStyle/>
          <a:p>
            <a:r>
              <a:rPr lang="de-DE" dirty="0" err="1">
                <a:solidFill>
                  <a:srgbClr val="255839"/>
                </a:solidFill>
              </a:rPr>
              <a:t>GreenComp</a:t>
            </a:r>
            <a:r>
              <a:rPr lang="de-DE" dirty="0">
                <a:solidFill>
                  <a:srgbClr val="255839"/>
                </a:solidFill>
              </a:rPr>
              <a:t> sagt Ihnen, WAS Sie unterrichten sollen.</a:t>
            </a:r>
          </a:p>
          <a:p>
            <a:endParaRPr lang="de-DE" dirty="0">
              <a:solidFill>
                <a:srgbClr val="255839"/>
              </a:solidFill>
            </a:endParaRPr>
          </a:p>
          <a:p>
            <a:r>
              <a:rPr lang="de-DE" dirty="0" err="1">
                <a:solidFill>
                  <a:srgbClr val="255839"/>
                </a:solidFill>
              </a:rPr>
              <a:t>DigCompEdu</a:t>
            </a:r>
            <a:r>
              <a:rPr lang="de-DE" dirty="0">
                <a:solidFill>
                  <a:srgbClr val="255839"/>
                </a:solidFill>
              </a:rPr>
              <a:t> sagt Ihnen, WIE Sie es unterrichten sollen. </a:t>
            </a:r>
          </a:p>
          <a:p>
            <a:endParaRPr lang="de-DE" dirty="0">
              <a:solidFill>
                <a:srgbClr val="255839"/>
              </a:solidFill>
            </a:endParaRPr>
          </a:p>
          <a:p>
            <a:r>
              <a:rPr lang="de-DE" dirty="0">
                <a:solidFill>
                  <a:srgbClr val="255839"/>
                </a:solidFill>
              </a:rPr>
              <a:t>LifeComp sagt Ihnen, WEN Sie unterrichten.</a:t>
            </a:r>
          </a:p>
        </p:txBody>
      </p:sp>
      <p:sp>
        <p:nvSpPr>
          <p:cNvPr id="4" name="Title 3">
            <a:extLst>
              <a:ext uri="{FF2B5EF4-FFF2-40B4-BE49-F238E27FC236}">
                <a16:creationId xmlns:a16="http://schemas.microsoft.com/office/drawing/2014/main" id="{E6B9AEAF-84D9-0D5B-DCDD-4D3906AF7801}"/>
              </a:ext>
            </a:extLst>
          </p:cNvPr>
          <p:cNvSpPr>
            <a:spLocks noGrp="1"/>
          </p:cNvSpPr>
          <p:nvPr>
            <p:ph type="title"/>
          </p:nvPr>
        </p:nvSpPr>
        <p:spPr/>
        <p:txBody>
          <a:bodyPr/>
          <a:lstStyle/>
          <a:p>
            <a:r>
              <a:rPr lang="de-DE" dirty="0">
                <a:solidFill>
                  <a:srgbClr val="255839"/>
                </a:solidFill>
              </a:rPr>
              <a:t>Nachhaltigkeitskonzepte für die berufliche Bildung</a:t>
            </a:r>
            <a:endParaRPr lang="pt-PT" b="1" dirty="0"/>
          </a:p>
        </p:txBody>
      </p:sp>
    </p:spTree>
    <p:custDataLst>
      <p:tags r:id="rId1"/>
    </p:custDataLst>
    <p:extLst>
      <p:ext uri="{BB962C8B-B14F-4D97-AF65-F5344CB8AC3E}">
        <p14:creationId xmlns:p14="http://schemas.microsoft.com/office/powerpoint/2010/main" val="2481524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DC4F-BD1C-6774-8B44-BD59DF5A35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58AA47-80AB-C12A-4F8D-CCD0B4ADC17A}"/>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Nachhaltigkeit</a:t>
            </a:r>
            <a:r>
              <a:rPr lang="en-US" dirty="0">
                <a:solidFill>
                  <a:srgbClr val="255839"/>
                </a:solidFill>
              </a:rPr>
              <a:t> </a:t>
            </a:r>
            <a:r>
              <a:rPr lang="en-US" dirty="0" err="1">
                <a:solidFill>
                  <a:srgbClr val="255839"/>
                </a:solidFill>
              </a:rPr>
              <a:t>inklusiv</a:t>
            </a:r>
            <a:r>
              <a:rPr lang="en-US" dirty="0">
                <a:solidFill>
                  <a:srgbClr val="255839"/>
                </a:solidFill>
              </a:rPr>
              <a:t> </a:t>
            </a:r>
            <a:r>
              <a:rPr lang="en-US" dirty="0" err="1">
                <a:solidFill>
                  <a:srgbClr val="255839"/>
                </a:solidFill>
              </a:rPr>
              <a:t>vermitteln</a:t>
            </a:r>
            <a:endParaRPr lang="el-GR" dirty="0">
              <a:solidFill>
                <a:srgbClr val="255839"/>
              </a:solidFill>
            </a:endParaRPr>
          </a:p>
        </p:txBody>
      </p:sp>
      <p:sp>
        <p:nvSpPr>
          <p:cNvPr id="7" name="Content Placeholder 6">
            <a:extLst>
              <a:ext uri="{FF2B5EF4-FFF2-40B4-BE49-F238E27FC236}">
                <a16:creationId xmlns:a16="http://schemas.microsoft.com/office/drawing/2014/main" id="{74FB7228-261D-1457-DA3B-7B346D4AD4A6}"/>
              </a:ext>
            </a:extLst>
          </p:cNvPr>
          <p:cNvSpPr>
            <a:spLocks noGrp="1"/>
          </p:cNvSpPr>
          <p:nvPr>
            <p:ph sz="quarter" idx="12"/>
          </p:nvPr>
        </p:nvSpPr>
        <p:spPr>
          <a:xfrm>
            <a:off x="399369" y="1691229"/>
            <a:ext cx="9313591" cy="4377783"/>
          </a:xfrm>
        </p:spPr>
        <p:txBody>
          <a:bodyPr/>
          <a:lstStyle/>
          <a:p>
            <a:pPr marL="0" indent="0">
              <a:buNone/>
            </a:pPr>
            <a:r>
              <a:rPr lang="de-DE" dirty="0"/>
              <a:t>Praktische Tipps für Ihren Unterricht</a:t>
            </a:r>
            <a:r>
              <a:rPr lang="en-US" dirty="0"/>
              <a:t>:</a:t>
            </a:r>
          </a:p>
          <a:p>
            <a:r>
              <a:rPr lang="de-DE" dirty="0"/>
              <a:t>Nutzen Sie das ESE-Glossar – definieren Sie Begriffe einheitlich und erfinden Sie keine neuen Definitionen.</a:t>
            </a:r>
          </a:p>
          <a:p>
            <a:r>
              <a:rPr lang="de-DE" dirty="0"/>
              <a:t>Wählen Sie Beispiele aus den Branchen Ihrer Lernenden – der ESE-Kurs deckt zahlreiche Branchen ab; stellen Sie einen Bezug zum Bauwesen, zur Logistik, zum Gastgewerbe oder zu anderen Bereichen her, mit denen sich Ihre Gruppe auskennt.</a:t>
            </a:r>
          </a:p>
          <a:p>
            <a:r>
              <a:rPr lang="de-DE" dirty="0"/>
              <a:t>Weisen Sie auf die Komplexität hin, ohne dabei Ängste zu schüren. Vermitteln Sie, dass die Herausforderung ganz normal ist, gliedern Sie sie in einzelne Schritte und konzentrieren Sie sich darauf, was die Lernenden bereits können.</a:t>
            </a:r>
          </a:p>
          <a:p>
            <a:endParaRPr lang="en-US" dirty="0"/>
          </a:p>
        </p:txBody>
      </p:sp>
    </p:spTree>
    <p:custDataLst>
      <p:tags r:id="rId1"/>
    </p:custDataLst>
    <p:extLst>
      <p:ext uri="{BB962C8B-B14F-4D97-AF65-F5344CB8AC3E}">
        <p14:creationId xmlns:p14="http://schemas.microsoft.com/office/powerpoint/2010/main" val="2900384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DB5CC-9945-E7E6-1E0A-A1C51D89161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AF2AE3D-5BAE-8FB2-83A7-C33E6FDDBF60}"/>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Diskussion</a:t>
            </a:r>
            <a:r>
              <a:rPr lang="en-US" dirty="0">
                <a:solidFill>
                  <a:srgbClr val="255839"/>
                </a:solidFill>
              </a:rPr>
              <a:t> </a:t>
            </a:r>
            <a:r>
              <a:rPr lang="en-US" dirty="0" err="1">
                <a:solidFill>
                  <a:srgbClr val="255839"/>
                </a:solidFill>
              </a:rPr>
              <a:t>zum</a:t>
            </a:r>
            <a:r>
              <a:rPr lang="en-US" dirty="0">
                <a:solidFill>
                  <a:srgbClr val="255839"/>
                </a:solidFill>
              </a:rPr>
              <a:t> Checkpoint</a:t>
            </a:r>
            <a:endParaRPr lang="el-GR" dirty="0">
              <a:solidFill>
                <a:srgbClr val="255839"/>
              </a:solidFill>
            </a:endParaRPr>
          </a:p>
        </p:txBody>
      </p:sp>
      <p:sp>
        <p:nvSpPr>
          <p:cNvPr id="7" name="Content Placeholder 6">
            <a:extLst>
              <a:ext uri="{FF2B5EF4-FFF2-40B4-BE49-F238E27FC236}">
                <a16:creationId xmlns:a16="http://schemas.microsoft.com/office/drawing/2014/main" id="{18C100C2-44AE-4F69-CF74-D964DF96001C}"/>
              </a:ext>
            </a:extLst>
          </p:cNvPr>
          <p:cNvSpPr>
            <a:spLocks noGrp="1"/>
          </p:cNvSpPr>
          <p:nvPr>
            <p:ph sz="quarter" idx="12"/>
          </p:nvPr>
        </p:nvSpPr>
        <p:spPr>
          <a:xfrm>
            <a:off x="399369" y="1449388"/>
            <a:ext cx="9313591" cy="5157229"/>
          </a:xfrm>
        </p:spPr>
        <p:txBody>
          <a:bodyPr>
            <a:normAutofit/>
          </a:bodyPr>
          <a:lstStyle/>
          <a:p>
            <a:pPr marL="0" indent="0">
              <a:buNone/>
            </a:pPr>
            <a:endParaRPr lang="en-US" dirty="0"/>
          </a:p>
          <a:p>
            <a:r>
              <a:rPr lang="de-DE" dirty="0"/>
              <a:t>Welches Nachhaltigkeitskonzept können Sie den Lernenden in der beruflichen Bildung am besten vermitteln? Warum?</a:t>
            </a:r>
          </a:p>
          <a:p>
            <a:r>
              <a:rPr lang="de-DE" dirty="0"/>
              <a:t>Welches Konzept fällt es Ihnen am schwersten, für Ihre </a:t>
            </a:r>
            <a:r>
              <a:rPr lang="de-DE" dirty="0" err="1"/>
              <a:t>Lernendengruppe</a:t>
            </a:r>
            <a:r>
              <a:rPr lang="de-DE" dirty="0"/>
              <a:t> relevant zu machen, und wie könnten Sie dieses Problem angehen?</a:t>
            </a:r>
          </a:p>
          <a:p>
            <a:r>
              <a:rPr lang="de-DE" dirty="0"/>
              <a:t>Inwiefern lässt sich das „Triple Bottom Line“- oder „</a:t>
            </a:r>
            <a:r>
              <a:rPr lang="de-DE" dirty="0" err="1"/>
              <a:t>GreenComp</a:t>
            </a:r>
            <a:r>
              <a:rPr lang="de-DE" dirty="0"/>
              <a:t>“-Konzept mit einer konkreten beruflichen Tätigkeit Ihrer Lernenden in Verbindung bringen?</a:t>
            </a:r>
          </a:p>
          <a:p>
            <a:pPr marL="0" indent="0">
              <a:buNone/>
            </a:pPr>
            <a:endParaRPr lang="de-DE" dirty="0"/>
          </a:p>
          <a:p>
            <a:endParaRPr lang="en-US" dirty="0"/>
          </a:p>
        </p:txBody>
      </p:sp>
    </p:spTree>
    <p:custDataLst>
      <p:tags r:id="rId1"/>
    </p:custDataLst>
    <p:extLst>
      <p:ext uri="{BB962C8B-B14F-4D97-AF65-F5344CB8AC3E}">
        <p14:creationId xmlns:p14="http://schemas.microsoft.com/office/powerpoint/2010/main" val="14266875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BDD4DE-BAEA-C01E-E4B5-B9D7CE80E01E}"/>
              </a:ext>
            </a:extLst>
          </p:cNvPr>
          <p:cNvSpPr>
            <a:spLocks noGrp="1"/>
          </p:cNvSpPr>
          <p:nvPr>
            <p:ph type="body" sz="quarter" idx="10"/>
          </p:nvPr>
        </p:nvSpPr>
        <p:spPr>
          <a:xfrm>
            <a:off x="399370" y="1449388"/>
            <a:ext cx="6371016" cy="500784"/>
          </a:xfrm>
        </p:spPr>
        <p:txBody>
          <a:bodyPr>
            <a:normAutofit fontScale="92500" lnSpcReduction="20000"/>
          </a:bodyPr>
          <a:lstStyle/>
          <a:p>
            <a:r>
              <a:rPr lang="de-DE" dirty="0"/>
              <a:t>Entwerfen Sie Ihren Unterrichtsentwurf zum Thema Nachhaltigkeit</a:t>
            </a:r>
          </a:p>
        </p:txBody>
      </p:sp>
      <p:sp>
        <p:nvSpPr>
          <p:cNvPr id="3" name="Content Placeholder 2">
            <a:extLst>
              <a:ext uri="{FF2B5EF4-FFF2-40B4-BE49-F238E27FC236}">
                <a16:creationId xmlns:a16="http://schemas.microsoft.com/office/drawing/2014/main" id="{08ECE7DC-EFA2-F869-CD13-0164B66C2F86}"/>
              </a:ext>
            </a:extLst>
          </p:cNvPr>
          <p:cNvSpPr>
            <a:spLocks noGrp="1"/>
          </p:cNvSpPr>
          <p:nvPr>
            <p:ph sz="quarter" idx="12"/>
          </p:nvPr>
        </p:nvSpPr>
        <p:spPr>
          <a:xfrm>
            <a:off x="399370" y="2177491"/>
            <a:ext cx="6371016" cy="4429126"/>
          </a:xfrm>
        </p:spPr>
        <p:txBody>
          <a:bodyPr>
            <a:normAutofit fontScale="92500"/>
          </a:bodyPr>
          <a:lstStyle/>
          <a:p>
            <a:pPr marL="0" indent="0">
              <a:buNone/>
            </a:pPr>
            <a:r>
              <a:rPr lang="en-US" dirty="0" err="1"/>
              <a:t>Teilnehmende</a:t>
            </a:r>
            <a:r>
              <a:rPr lang="en-US" dirty="0"/>
              <a:t> </a:t>
            </a:r>
            <a:r>
              <a:rPr lang="en-US" dirty="0" err="1"/>
              <a:t>werden</a:t>
            </a:r>
            <a:r>
              <a:rPr lang="en-US" dirty="0"/>
              <a:t>:</a:t>
            </a:r>
          </a:p>
          <a:p>
            <a:r>
              <a:rPr lang="de-DE" dirty="0"/>
              <a:t>Wählen Sie ein Konzept aus: Triple Bottom Line | Kreislaufwirtschaft | Grüne Wirtschaft </a:t>
            </a:r>
            <a:r>
              <a:rPr lang="en-US" dirty="0"/>
              <a:t>| SDGs| ESG …</a:t>
            </a:r>
          </a:p>
          <a:p>
            <a:r>
              <a:rPr lang="de-DE" dirty="0"/>
              <a:t>Füllen Sie die Vorlage für den Unterrichtsplan (Anhang 1) aus: Lernziel, Beispiel aus der Praxis, Leitfrage für die Lernenden</a:t>
            </a:r>
          </a:p>
          <a:p>
            <a:r>
              <a:rPr lang="de-DE" dirty="0"/>
              <a:t>Präsentieren Sie der Gruppe Ihren 5-minütigen Unterrichtsplan (Mikro-Unterricht); die Kommilitonen geben anhand des Feedback-Bogens strukturiertes Feedback.</a:t>
            </a:r>
          </a:p>
          <a:p>
            <a:pPr marL="0" indent="0">
              <a:buNone/>
            </a:pPr>
            <a:r>
              <a:rPr lang="de-DE" dirty="0"/>
              <a:t>Arbeitsform: Gruppen zu je 3–4 Personen.</a:t>
            </a:r>
            <a:br>
              <a:rPr lang="de-DE" dirty="0"/>
            </a:br>
            <a:r>
              <a:rPr lang="de-DE" dirty="0"/>
              <a:t>Dauer: insgesamt 85 Minuten (30 Min. Unterrichtsvorbereitung + 30 Min. </a:t>
            </a:r>
            <a:br>
              <a:rPr lang="de-DE" dirty="0"/>
            </a:br>
            <a:r>
              <a:rPr lang="de-DE" dirty="0"/>
              <a:t>Mikro-Unterricht + 25 Min. Nachbesprechung). </a:t>
            </a:r>
            <a:br>
              <a:rPr lang="de-DE" dirty="0"/>
            </a:br>
            <a:r>
              <a:rPr lang="de-DE" dirty="0"/>
              <a:t>Materialien: Vorlage für den Unterrichtsplan (Anhang 1), Feedbackbogen</a:t>
            </a:r>
          </a:p>
        </p:txBody>
      </p:sp>
      <p:sp>
        <p:nvSpPr>
          <p:cNvPr id="4" name="Title 3">
            <a:extLst>
              <a:ext uri="{FF2B5EF4-FFF2-40B4-BE49-F238E27FC236}">
                <a16:creationId xmlns:a16="http://schemas.microsoft.com/office/drawing/2014/main" id="{736C243B-0B5A-BE5D-B392-AA41F9ADA348}"/>
              </a:ext>
            </a:extLst>
          </p:cNvPr>
          <p:cNvSpPr>
            <a:spLocks noGrp="1"/>
          </p:cNvSpPr>
          <p:nvPr>
            <p:ph type="title"/>
          </p:nvPr>
        </p:nvSpPr>
        <p:spPr>
          <a:xfrm>
            <a:off x="677334" y="609600"/>
            <a:ext cx="8596668" cy="839788"/>
          </a:xfrm>
        </p:spPr>
        <p:txBody>
          <a:bodyPr/>
          <a:lstStyle/>
          <a:p>
            <a:r>
              <a:rPr lang="hr-HR" dirty="0">
                <a:solidFill>
                  <a:srgbClr val="255839"/>
                </a:solidFill>
              </a:rPr>
              <a:t>Praktische Übung</a:t>
            </a:r>
          </a:p>
        </p:txBody>
      </p:sp>
      <p:sp>
        <p:nvSpPr>
          <p:cNvPr id="5" name="Rectangle: Rounded Corners 4">
            <a:extLst>
              <a:ext uri="{FF2B5EF4-FFF2-40B4-BE49-F238E27FC236}">
                <a16:creationId xmlns:a16="http://schemas.microsoft.com/office/drawing/2014/main" id="{689C1AE2-DE56-915F-72DC-B7634EFA2A4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4CDCD515-3D9A-F631-24A3-7A4B8309BA7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112339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6E01-DBFB-0090-33FD-29A3084E88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1477A9-5D28-6AC1-8818-6299F08E2DAD}"/>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Ergebnis</a:t>
            </a:r>
            <a:r>
              <a:rPr lang="en-US" dirty="0">
                <a:solidFill>
                  <a:srgbClr val="255839"/>
                </a:solidFill>
              </a:rPr>
              <a:t> der </a:t>
            </a:r>
            <a:r>
              <a:rPr lang="en-US" dirty="0" err="1">
                <a:solidFill>
                  <a:srgbClr val="255839"/>
                </a:solidFill>
              </a:rPr>
              <a:t>praktischen</a:t>
            </a:r>
            <a:r>
              <a:rPr lang="en-US" dirty="0">
                <a:solidFill>
                  <a:srgbClr val="255839"/>
                </a:solidFill>
              </a:rPr>
              <a:t> </a:t>
            </a:r>
            <a:r>
              <a:rPr lang="en-US" dirty="0" err="1">
                <a:solidFill>
                  <a:srgbClr val="255839"/>
                </a:solidFill>
              </a:rPr>
              <a:t>Übung</a:t>
            </a:r>
            <a:endParaRPr lang="el-GR" dirty="0">
              <a:solidFill>
                <a:srgbClr val="255839"/>
              </a:solidFill>
            </a:endParaRPr>
          </a:p>
        </p:txBody>
      </p:sp>
      <p:sp>
        <p:nvSpPr>
          <p:cNvPr id="7" name="Content Placeholder 6">
            <a:extLst>
              <a:ext uri="{FF2B5EF4-FFF2-40B4-BE49-F238E27FC236}">
                <a16:creationId xmlns:a16="http://schemas.microsoft.com/office/drawing/2014/main" id="{EAF6C9C1-2DAB-0134-0538-E083D4948353}"/>
              </a:ext>
            </a:extLst>
          </p:cNvPr>
          <p:cNvSpPr>
            <a:spLocks noGrp="1"/>
          </p:cNvSpPr>
          <p:nvPr>
            <p:ph sz="quarter" idx="12"/>
          </p:nvPr>
        </p:nvSpPr>
        <p:spPr>
          <a:xfrm>
            <a:off x="399369" y="1680955"/>
            <a:ext cx="9313591" cy="5157229"/>
          </a:xfrm>
        </p:spPr>
        <p:txBody>
          <a:bodyPr/>
          <a:lstStyle/>
          <a:p>
            <a:pPr marL="0" indent="0">
              <a:buNone/>
            </a:pPr>
            <a:r>
              <a:rPr lang="de-DE" dirty="0"/>
              <a:t>Am Ende der Übung sollten die Teilnehmenden Folgendes erstellen:</a:t>
            </a:r>
            <a:endParaRPr lang="en-US" dirty="0"/>
          </a:p>
          <a:p>
            <a:r>
              <a:rPr lang="de-DE" dirty="0"/>
              <a:t>Fertiggestellter Unterrichtsplan (Lernziel + Definition + Beispiel + Hinweis zur Inklusion)</a:t>
            </a:r>
          </a:p>
          <a:p>
            <a:r>
              <a:rPr lang="de-DE" dirty="0"/>
              <a:t>Durchführung des Mikro-Unterrichts – 5-minütige Präsentation Ihres Unterrichtsplans vor der Gruppe</a:t>
            </a:r>
          </a:p>
          <a:p>
            <a:r>
              <a:rPr lang="de-DE" dirty="0"/>
              <a:t>Von den anderen erhaltenes Feedback zu Ihrer Präsentation</a:t>
            </a:r>
          </a:p>
          <a:p>
            <a:pPr marL="0" indent="0">
              <a:buNone/>
            </a:pPr>
            <a:r>
              <a:rPr lang="de-DE" dirty="0"/>
              <a:t>Diese Ausgabe kann zum Trainer-Portfolio beitragen</a:t>
            </a:r>
            <a:r>
              <a:rPr lang="en-US" dirty="0"/>
              <a:t>.</a:t>
            </a:r>
          </a:p>
          <a:p>
            <a:endParaRPr lang="en-US" dirty="0"/>
          </a:p>
          <a:p>
            <a:pPr marL="0" indent="0">
              <a:buNone/>
            </a:pPr>
            <a:r>
              <a:rPr lang="en-US" dirty="0" err="1"/>
              <a:t>Beispiele</a:t>
            </a:r>
            <a:r>
              <a:rPr lang="en-US" dirty="0"/>
              <a:t>:</a:t>
            </a:r>
          </a:p>
          <a:p>
            <a:r>
              <a:rPr lang="en-US" dirty="0" err="1"/>
              <a:t>Unterrichtsplan</a:t>
            </a:r>
            <a:r>
              <a:rPr lang="en-US" dirty="0"/>
              <a:t>→ Trainer Portfolio (</a:t>
            </a:r>
            <a:r>
              <a:rPr lang="en-US" dirty="0" err="1"/>
              <a:t>Mindestens</a:t>
            </a:r>
            <a:r>
              <a:rPr lang="en-US" dirty="0"/>
              <a:t>)</a:t>
            </a:r>
          </a:p>
          <a:p>
            <a:r>
              <a:rPr lang="en-US" dirty="0" err="1"/>
              <a:t>Mikro-Unterrichtsaktivität</a:t>
            </a:r>
            <a:r>
              <a:rPr lang="en-US" dirty="0"/>
              <a:t> → Trainer Portfolio (</a:t>
            </a:r>
            <a:r>
              <a:rPr lang="en-US" dirty="0" err="1"/>
              <a:t>Mindestens</a:t>
            </a:r>
            <a:r>
              <a:rPr lang="en-US" dirty="0"/>
              <a:t>)</a:t>
            </a:r>
          </a:p>
          <a:p>
            <a:r>
              <a:rPr lang="en-US" dirty="0" err="1"/>
              <a:t>Reflexionsnotiz</a:t>
            </a:r>
            <a:r>
              <a:rPr lang="en-US" dirty="0"/>
              <a:t> </a:t>
            </a:r>
            <a:r>
              <a:rPr lang="en-US" dirty="0" err="1"/>
              <a:t>zum</a:t>
            </a:r>
            <a:r>
              <a:rPr lang="en-US" dirty="0"/>
              <a:t> </a:t>
            </a:r>
            <a:r>
              <a:rPr lang="en-US" dirty="0" err="1"/>
              <a:t>inklusiven</a:t>
            </a:r>
            <a:r>
              <a:rPr lang="en-US" dirty="0"/>
              <a:t> </a:t>
            </a:r>
            <a:r>
              <a:rPr lang="en-US" dirty="0" err="1"/>
              <a:t>Unterricht</a:t>
            </a:r>
            <a:r>
              <a:rPr lang="en-US" dirty="0"/>
              <a:t> → Trainer Portfolio</a:t>
            </a:r>
          </a:p>
          <a:p>
            <a:endParaRPr lang="en-US" dirty="0"/>
          </a:p>
        </p:txBody>
      </p:sp>
    </p:spTree>
    <p:custDataLst>
      <p:tags r:id="rId1"/>
    </p:custDataLst>
    <p:extLst>
      <p:ext uri="{BB962C8B-B14F-4D97-AF65-F5344CB8AC3E}">
        <p14:creationId xmlns:p14="http://schemas.microsoft.com/office/powerpoint/2010/main" val="40885129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646F6-5312-DC8D-708F-111A15161B2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5609740-1153-285C-28D3-CAA1121E6CE0}"/>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Fragen</a:t>
            </a:r>
            <a:r>
              <a:rPr lang="en-US" dirty="0">
                <a:solidFill>
                  <a:srgbClr val="255839"/>
                </a:solidFill>
              </a:rPr>
              <a:t> </a:t>
            </a:r>
            <a:r>
              <a:rPr lang="en-US" dirty="0" err="1">
                <a:solidFill>
                  <a:srgbClr val="255839"/>
                </a:solidFill>
              </a:rPr>
              <a:t>zur</a:t>
            </a:r>
            <a:r>
              <a:rPr lang="en-US" dirty="0">
                <a:solidFill>
                  <a:srgbClr val="255839"/>
                </a:solidFill>
              </a:rPr>
              <a:t> </a:t>
            </a:r>
            <a:r>
              <a:rPr lang="en-US" dirty="0" err="1">
                <a:solidFill>
                  <a:srgbClr val="255839"/>
                </a:solidFill>
              </a:rPr>
              <a:t>Reflexion</a:t>
            </a:r>
            <a:endParaRPr lang="el-GR" dirty="0">
              <a:solidFill>
                <a:srgbClr val="255839"/>
              </a:solidFill>
            </a:endParaRPr>
          </a:p>
        </p:txBody>
      </p:sp>
      <p:sp>
        <p:nvSpPr>
          <p:cNvPr id="7" name="Content Placeholder 6">
            <a:extLst>
              <a:ext uri="{FF2B5EF4-FFF2-40B4-BE49-F238E27FC236}">
                <a16:creationId xmlns:a16="http://schemas.microsoft.com/office/drawing/2014/main" id="{7E578BE5-6F58-BF97-EAE1-11944E671361}"/>
              </a:ext>
            </a:extLst>
          </p:cNvPr>
          <p:cNvSpPr>
            <a:spLocks noGrp="1"/>
          </p:cNvSpPr>
          <p:nvPr>
            <p:ph sz="quarter" idx="12"/>
          </p:nvPr>
        </p:nvSpPr>
        <p:spPr>
          <a:xfrm>
            <a:off x="399369" y="1449388"/>
            <a:ext cx="9313591" cy="5157229"/>
          </a:xfrm>
        </p:spPr>
        <p:txBody>
          <a:bodyPr>
            <a:normAutofit/>
          </a:bodyPr>
          <a:lstStyle/>
          <a:p>
            <a:pPr marL="0" indent="0">
              <a:buNone/>
            </a:pPr>
            <a:endParaRPr lang="en-US" dirty="0"/>
          </a:p>
          <a:p>
            <a:r>
              <a:rPr lang="de-DE" dirty="0"/>
              <a:t>Wie sicher fühlen Sie sich dabei, das von Ihnen gewählte Konzept einem Lernenden zu erklären, der noch nie davon gehört hat? Was müssten Sie besser wissen?</a:t>
            </a:r>
          </a:p>
          <a:p>
            <a:r>
              <a:rPr lang="de-DE" dirty="0"/>
              <a:t>ESE CU1 beginnt mit dem Thema „Nachhaltigkeit in Organisationen“ – Ihre Lernenden könnten skeptisch, überfordert oder bereits engagiert sein. Wie werden Sie in den ersten 10 Minuten die Stimmung im Raum einschätzen?</a:t>
            </a:r>
          </a:p>
          <a:p>
            <a:r>
              <a:rPr lang="de-DE" dirty="0"/>
              <a:t>Welches ESE-Konzept wird es am schwierigsten sein, für Ihre spezifische </a:t>
            </a:r>
            <a:r>
              <a:rPr lang="de-DE" dirty="0" err="1"/>
              <a:t>Lernendengruppe</a:t>
            </a:r>
            <a:r>
              <a:rPr lang="de-DE" dirty="0"/>
              <a:t> relevant zu machen – und warum?</a:t>
            </a:r>
          </a:p>
          <a:p>
            <a:r>
              <a:rPr lang="de-DE" dirty="0"/>
              <a:t>Inklusionscheck: Gibt es etwas in der Art und Weise, wie Sie Ihr Konzept heute erklärt haben, das einen Lernenden mit einem anderen Hintergrund, aus einem anderen Sektor oder mit einem anderen Sprachniveau möglicherweise ausgeschlossen haben könnte?</a:t>
            </a:r>
          </a:p>
          <a:p>
            <a:endParaRPr lang="en-US" dirty="0"/>
          </a:p>
        </p:txBody>
      </p:sp>
    </p:spTree>
    <p:custDataLst>
      <p:tags r:id="rId1"/>
    </p:custDataLst>
    <p:extLst>
      <p:ext uri="{BB962C8B-B14F-4D97-AF65-F5344CB8AC3E}">
        <p14:creationId xmlns:p14="http://schemas.microsoft.com/office/powerpoint/2010/main" val="25040756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FBE00-DFE4-C41F-5B3B-3356BDB123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E9659B-BE75-D446-3938-8DBFBFD22664}"/>
              </a:ext>
            </a:extLst>
          </p:cNvPr>
          <p:cNvSpPr>
            <a:spLocks noGrp="1"/>
          </p:cNvSpPr>
          <p:nvPr>
            <p:ph type="body" sz="quarter" idx="10"/>
          </p:nvPr>
        </p:nvSpPr>
        <p:spPr>
          <a:xfrm>
            <a:off x="399370" y="1449388"/>
            <a:ext cx="6371016" cy="500784"/>
          </a:xfrm>
        </p:spPr>
        <p:txBody>
          <a:bodyPr/>
          <a:lstStyle/>
          <a:p>
            <a:r>
              <a:rPr lang="de-DE" dirty="0"/>
              <a:t>Meine Lernübung zum Thema Nachhaltigkeit</a:t>
            </a:r>
          </a:p>
        </p:txBody>
      </p:sp>
      <p:sp>
        <p:nvSpPr>
          <p:cNvPr id="3" name="Content Placeholder 2">
            <a:extLst>
              <a:ext uri="{FF2B5EF4-FFF2-40B4-BE49-F238E27FC236}">
                <a16:creationId xmlns:a16="http://schemas.microsoft.com/office/drawing/2014/main" id="{93147C4A-6D28-F71B-560D-804E20692A11}"/>
              </a:ext>
            </a:extLst>
          </p:cNvPr>
          <p:cNvSpPr>
            <a:spLocks noGrp="1"/>
          </p:cNvSpPr>
          <p:nvPr>
            <p:ph sz="quarter" idx="12"/>
          </p:nvPr>
        </p:nvSpPr>
        <p:spPr>
          <a:xfrm>
            <a:off x="509098" y="1950172"/>
            <a:ext cx="10402742" cy="4804196"/>
          </a:xfrm>
        </p:spPr>
        <p:txBody>
          <a:bodyPr>
            <a:normAutofit fontScale="85000" lnSpcReduction="20000"/>
          </a:bodyPr>
          <a:lstStyle/>
          <a:p>
            <a:pPr marL="0" indent="0">
              <a:buNone/>
            </a:pPr>
            <a:r>
              <a:rPr lang="en-US" b="1" dirty="0"/>
              <a:t>Dauer:</a:t>
            </a:r>
            <a:r>
              <a:rPr lang="en-US" dirty="0"/>
              <a:t> 1 </a:t>
            </a:r>
            <a:r>
              <a:rPr lang="en-US" dirty="0" err="1"/>
              <a:t>Stunde</a:t>
            </a:r>
            <a:endParaRPr lang="en-US" dirty="0"/>
          </a:p>
          <a:p>
            <a:r>
              <a:rPr lang="de-DE" dirty="0"/>
              <a:t>Wählen Sie ein Konzept aus, bei dem Sie sich am wenigsten sicher fühlen. Sehen Sie sich die Folien und die Definition im Fachglossar noch einmal an</a:t>
            </a:r>
            <a:r>
              <a:rPr lang="en-US" dirty="0"/>
              <a:t>.</a:t>
            </a:r>
          </a:p>
          <a:p>
            <a:r>
              <a:rPr lang="de-DE" dirty="0"/>
              <a:t>Entwerfen Sie eine kurze Lernaktivität, die auf Ihren eigenen beruflichen Kontext in der beruflichen Bildung zugeschnitten ist und durch die Ihre Lernenden ein Nachhaltigkeitskonzept verstehen und anwenden können</a:t>
            </a:r>
            <a:r>
              <a:rPr lang="en-US" dirty="0"/>
              <a:t>.</a:t>
            </a:r>
          </a:p>
          <a:p>
            <a:pPr lvl="1"/>
            <a:r>
              <a:rPr lang="de-DE" dirty="0"/>
              <a:t>Das Nachhaltigkeitskonzept, das die Lernenden verstehen sollen (z. B. Energieeffizienz, Kreislaufwirtschaft, CO₂-Fußabdruck).</a:t>
            </a:r>
          </a:p>
          <a:p>
            <a:pPr lvl="1"/>
            <a:r>
              <a:rPr lang="de-DE" dirty="0"/>
              <a:t>Die von Ihnen vorgeschlagene Lernaktivität (z. B. Diskussion, Fallanalyse, praktische Aufgabe, problemorientiertes Szenario) mit einer Erläuterung, was die Lernenden tun werden.</a:t>
            </a:r>
          </a:p>
          <a:p>
            <a:pPr lvl="1"/>
            <a:r>
              <a:rPr lang="de-DE" dirty="0"/>
              <a:t>Eine Verbindung zu einem realen oder lokalen Kontext, um die Relevanz für den Fachbereich oder die Branche Ihrer Lernenden sicherzustellen.</a:t>
            </a:r>
          </a:p>
          <a:p>
            <a:pPr lvl="1"/>
            <a:r>
              <a:rPr lang="de-DE" dirty="0"/>
              <a:t>Wie Sie Inklusivität gewährleisten werden, unter Berücksichtigung unterschiedlicher Bedürfnisse, Hintergründe oder Vorkenntnisse der Lernenden.</a:t>
            </a:r>
            <a:endParaRPr lang="en-US" dirty="0"/>
          </a:p>
          <a:p>
            <a:r>
              <a:rPr lang="de-DE" dirty="0"/>
              <a:t>Die Übung sollte einfach und praxisnah sein und sich direkt in Ihrer Unterrichtspraxis anwenden lassen, damit die Lernenden das Konzept nicht nur verstehen, sondern auch einen Bezug zu ihrer beruflichen Realität herstellen können.</a:t>
            </a:r>
            <a:endParaRPr lang="en-US" dirty="0"/>
          </a:p>
          <a:p>
            <a:endParaRPr lang="en-US" dirty="0"/>
          </a:p>
        </p:txBody>
      </p:sp>
      <p:sp>
        <p:nvSpPr>
          <p:cNvPr id="4" name="Title 3">
            <a:extLst>
              <a:ext uri="{FF2B5EF4-FFF2-40B4-BE49-F238E27FC236}">
                <a16:creationId xmlns:a16="http://schemas.microsoft.com/office/drawing/2014/main" id="{91D14536-165D-AB66-369E-2483E810BF72}"/>
              </a:ext>
            </a:extLst>
          </p:cNvPr>
          <p:cNvSpPr>
            <a:spLocks noGrp="1"/>
          </p:cNvSpPr>
          <p:nvPr>
            <p:ph type="title"/>
          </p:nvPr>
        </p:nvSpPr>
        <p:spPr>
          <a:xfrm>
            <a:off x="677334" y="609600"/>
            <a:ext cx="8596668" cy="839788"/>
          </a:xfrm>
        </p:spPr>
        <p:txBody>
          <a:bodyPr/>
          <a:lstStyle/>
          <a:p>
            <a:r>
              <a:rPr lang="hr-HR" dirty="0">
                <a:solidFill>
                  <a:srgbClr val="255839"/>
                </a:solidFill>
              </a:rPr>
              <a:t>Aufgabe zum selbstgesteuerten Lernen</a:t>
            </a:r>
          </a:p>
        </p:txBody>
      </p:sp>
    </p:spTree>
    <p:custDataLst>
      <p:tags r:id="rId1"/>
    </p:custDataLst>
    <p:extLst>
      <p:ext uri="{BB962C8B-B14F-4D97-AF65-F5344CB8AC3E}">
        <p14:creationId xmlns:p14="http://schemas.microsoft.com/office/powerpoint/2010/main" val="21245776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970A7-A5B2-C4A5-BF9C-320306599AF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830C153-625A-CC9D-2899-E5A937B520D6}"/>
              </a:ext>
            </a:extLst>
          </p:cNvPr>
          <p:cNvSpPr>
            <a:spLocks noGrp="1"/>
          </p:cNvSpPr>
          <p:nvPr>
            <p:ph type="body" sz="quarter" idx="10"/>
          </p:nvPr>
        </p:nvSpPr>
        <p:spPr>
          <a:xfrm>
            <a:off x="399370" y="1449388"/>
            <a:ext cx="6371016" cy="500784"/>
          </a:xfrm>
        </p:spPr>
        <p:txBody>
          <a:bodyPr/>
          <a:lstStyle/>
          <a:p>
            <a:r>
              <a:rPr lang="de-DE" dirty="0"/>
              <a:t>Meine Lernübung zum Thema Nachhaltigkeit</a:t>
            </a:r>
          </a:p>
        </p:txBody>
      </p:sp>
      <p:sp>
        <p:nvSpPr>
          <p:cNvPr id="3" name="Content Placeholder 2">
            <a:extLst>
              <a:ext uri="{FF2B5EF4-FFF2-40B4-BE49-F238E27FC236}">
                <a16:creationId xmlns:a16="http://schemas.microsoft.com/office/drawing/2014/main" id="{FC312D18-F19B-26B3-438E-E2ABCCBC2448}"/>
              </a:ext>
            </a:extLst>
          </p:cNvPr>
          <p:cNvSpPr>
            <a:spLocks noGrp="1"/>
          </p:cNvSpPr>
          <p:nvPr>
            <p:ph sz="quarter" idx="12"/>
          </p:nvPr>
        </p:nvSpPr>
        <p:spPr>
          <a:xfrm>
            <a:off x="399370" y="2092147"/>
            <a:ext cx="9744374" cy="4429126"/>
          </a:xfrm>
        </p:spPr>
        <p:txBody>
          <a:bodyPr>
            <a:normAutofit/>
          </a:bodyPr>
          <a:lstStyle/>
          <a:p>
            <a:pPr marL="0" indent="0">
              <a:buNone/>
            </a:pPr>
            <a:r>
              <a:rPr lang="en-US" b="1" dirty="0"/>
              <a:t>Dauer:</a:t>
            </a:r>
            <a:r>
              <a:rPr lang="en-US" dirty="0"/>
              <a:t> 1 </a:t>
            </a:r>
            <a:r>
              <a:rPr lang="en-US" dirty="0" err="1"/>
              <a:t>Stunde</a:t>
            </a:r>
            <a:endParaRPr lang="en-US" dirty="0"/>
          </a:p>
          <a:p>
            <a:pPr>
              <a:buNone/>
            </a:pPr>
            <a:endParaRPr lang="en-GB" dirty="0"/>
          </a:p>
          <a:p>
            <a:pPr>
              <a:buNone/>
            </a:pPr>
            <a:r>
              <a:rPr lang="de-DE" dirty="0"/>
              <a:t>Eine kurze Beschreibung einer maßgeschneiderten Lernaktivität (ca. 150–200 Wörter), die für den eigenen Berufsbildungskontext des Ausbilders konzipiert wurde und in der sich die Lernenden mit einem Nachhaltigkeitskonzept auseinandersetzen und dieses anwenden.</a:t>
            </a:r>
          </a:p>
          <a:p>
            <a:pPr>
              <a:buNone/>
            </a:pPr>
            <a:endParaRPr lang="pt-PT" sz="1400" dirty="0"/>
          </a:p>
          <a:p>
            <a:pPr>
              <a:buNone/>
            </a:pPr>
            <a:r>
              <a:rPr lang="de-DE" dirty="0"/>
              <a:t>Das Ergebnis sollte Folgendes enthalten</a:t>
            </a:r>
            <a:r>
              <a:rPr lang="en-GB" dirty="0"/>
              <a:t>:</a:t>
            </a:r>
            <a:endParaRPr lang="pt-PT" sz="1400" dirty="0"/>
          </a:p>
          <a:p>
            <a:pPr lvl="0">
              <a:buFont typeface="Wingdings" panose="05000000000000000000" pitchFamily="2" charset="2"/>
              <a:buChar char=""/>
            </a:pPr>
            <a:r>
              <a:rPr lang="de-DE" dirty="0"/>
              <a:t>eine klare Beschreibung der Aktivität (was die Lernenden tun werden)</a:t>
            </a:r>
          </a:p>
          <a:p>
            <a:pPr lvl="0">
              <a:buFont typeface="Wingdings" panose="05000000000000000000" pitchFamily="2" charset="2"/>
              <a:buChar char=""/>
            </a:pPr>
            <a:r>
              <a:rPr lang="de-DE" dirty="0"/>
              <a:t>ein Bezug zu einem relevanten realen oder branchenspezifischen Kontext sowie ein Hinweis darauf, wie Inklusion gewährleistet wird</a:t>
            </a:r>
          </a:p>
          <a:p>
            <a:pPr lvl="0">
              <a:buFont typeface="Wingdings" panose="05000000000000000000" pitchFamily="2" charset="2"/>
              <a:buChar char=""/>
            </a:pPr>
            <a:r>
              <a:rPr lang="de-DE" dirty="0"/>
              <a:t>Die Aktivität sollte praxisorientiert und sofort umsetzbar sein und die Lernenden dabei unterstützen, Nachhaltigkeitskonzepte zu verstehen und in ihrer beruflichen Praxis anzuwenden</a:t>
            </a:r>
            <a:endParaRPr lang="en-US" dirty="0"/>
          </a:p>
          <a:p>
            <a:endParaRPr lang="en-US" dirty="0"/>
          </a:p>
        </p:txBody>
      </p:sp>
      <p:sp>
        <p:nvSpPr>
          <p:cNvPr id="4" name="Title 3">
            <a:extLst>
              <a:ext uri="{FF2B5EF4-FFF2-40B4-BE49-F238E27FC236}">
                <a16:creationId xmlns:a16="http://schemas.microsoft.com/office/drawing/2014/main" id="{EB0C0D63-EA3D-9D37-B793-C48C9A2B7B61}"/>
              </a:ext>
            </a:extLst>
          </p:cNvPr>
          <p:cNvSpPr>
            <a:spLocks noGrp="1"/>
          </p:cNvSpPr>
          <p:nvPr>
            <p:ph type="title"/>
          </p:nvPr>
        </p:nvSpPr>
        <p:spPr>
          <a:xfrm>
            <a:off x="677334" y="609600"/>
            <a:ext cx="8596668" cy="839788"/>
          </a:xfrm>
        </p:spPr>
        <p:txBody>
          <a:bodyPr/>
          <a:lstStyle/>
          <a:p>
            <a:r>
              <a:rPr lang="hr-HR" dirty="0">
                <a:solidFill>
                  <a:srgbClr val="255839"/>
                </a:solidFill>
              </a:rPr>
              <a:t>Aufgabe zum selbstgesteuerten Lernen</a:t>
            </a:r>
          </a:p>
        </p:txBody>
      </p:sp>
    </p:spTree>
    <p:custDataLst>
      <p:tags r:id="rId1"/>
    </p:custDataLst>
    <p:extLst>
      <p:ext uri="{BB962C8B-B14F-4D97-AF65-F5344CB8AC3E}">
        <p14:creationId xmlns:p14="http://schemas.microsoft.com/office/powerpoint/2010/main" val="636208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645765" y="1022669"/>
            <a:ext cx="8596668" cy="1320800"/>
          </a:xfrm>
        </p:spPr>
        <p:txBody>
          <a:bodyPr/>
          <a:lstStyle/>
          <a:p>
            <a:r>
              <a:rPr lang="hr-HR" dirty="0">
                <a:solidFill>
                  <a:srgbClr val="255839"/>
                </a:solidFill>
              </a:rPr>
              <a:t>Zusammenfassung und nächste Schritte</a:t>
            </a:r>
            <a:endParaRPr lang="el-GR" dirty="0">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11333" y="2066412"/>
            <a:ext cx="5792984" cy="4156588"/>
          </a:xfrm>
        </p:spPr>
        <p:txBody>
          <a:bodyPr>
            <a:normAutofit fontScale="85000" lnSpcReduction="10000"/>
          </a:bodyPr>
          <a:lstStyle/>
          <a:p>
            <a:pPr marL="0" indent="0">
              <a:buNone/>
            </a:pPr>
            <a:r>
              <a:rPr lang="en-US" dirty="0"/>
              <a:t>In </a:t>
            </a:r>
            <a:r>
              <a:rPr lang="de-DE" dirty="0"/>
              <a:t>diesem Modul haben wir folgende Themen behandelt:</a:t>
            </a:r>
            <a:endParaRPr lang="en-US" dirty="0"/>
          </a:p>
          <a:p>
            <a:r>
              <a:rPr lang="de-DE" dirty="0"/>
              <a:t>Nachhaltigkeit = TBL (Umwelt + Soziales + Wirtschaft) + SDGs + ESG</a:t>
            </a:r>
          </a:p>
          <a:p>
            <a:r>
              <a:rPr lang="de-DE" dirty="0"/>
              <a:t>Behandelte Schlüsselthemen: Europäischer Green Deal, Treibhausgase, Kreislaufwirtschaft (die 10 „R“), grüne Wirtschaft, digital-grüner Wandel</a:t>
            </a:r>
          </a:p>
          <a:p>
            <a:r>
              <a:rPr lang="de-DE" dirty="0"/>
              <a:t>Drei EU-Rahmenwerke dienen als Leitfaden für den Unterricht: </a:t>
            </a:r>
            <a:r>
              <a:rPr lang="de-DE" dirty="0" err="1"/>
              <a:t>GreenComp</a:t>
            </a:r>
            <a:r>
              <a:rPr lang="de-DE" dirty="0"/>
              <a:t> (WAS), </a:t>
            </a:r>
            <a:r>
              <a:rPr lang="de-DE" dirty="0" err="1"/>
              <a:t>DigCompEdu</a:t>
            </a:r>
            <a:r>
              <a:rPr lang="de-DE" dirty="0"/>
              <a:t> (WIE), LifeComp (WER).</a:t>
            </a:r>
            <a:endParaRPr lang="en-US" dirty="0"/>
          </a:p>
          <a:p>
            <a:pPr marL="0" indent="0">
              <a:buNone/>
            </a:pPr>
            <a:r>
              <a:rPr lang="en-US" dirty="0" err="1"/>
              <a:t>Nächste</a:t>
            </a:r>
            <a:r>
              <a:rPr lang="en-US" dirty="0"/>
              <a:t> </a:t>
            </a:r>
            <a:r>
              <a:rPr lang="en-US" dirty="0" err="1"/>
              <a:t>Schritte</a:t>
            </a:r>
            <a:r>
              <a:rPr lang="en-US" dirty="0"/>
              <a:t>:</a:t>
            </a:r>
          </a:p>
          <a:p>
            <a:r>
              <a:rPr lang="de-DE" dirty="0"/>
              <a:t>Erledigen Sie die SDL-Aufgabe: „Meine Unterrichtsanregung zum Thema Nachhaltigkeit“ (1 Stunde)</a:t>
            </a:r>
          </a:p>
          <a:p>
            <a:r>
              <a:rPr lang="de-DE" dirty="0"/>
              <a:t>Reichen Sie Ihren Unterrichtsplan und Ihre Reflexionsnotizen im </a:t>
            </a:r>
            <a:r>
              <a:rPr lang="de-DE"/>
              <a:t>Trainer-Portfolio ein</a:t>
            </a:r>
          </a:p>
          <a:p>
            <a:r>
              <a:rPr lang="de-DE"/>
              <a:t>Bereiten </a:t>
            </a:r>
            <a:r>
              <a:rPr lang="de-DE" dirty="0"/>
              <a:t>Sie sich auf Modul 2 vor: „Einführung in den SUSTAIN-EU-Lehrplan und den E-Learning-Kurs (SRC)“</a:t>
            </a:r>
          </a:p>
          <a:p>
            <a:endParaRPr lang="en-US" dirty="0"/>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22277445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de-DE"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Von der Europäischen Union finanziert. Die geäußerten Ansichten und Meinungen entsprechen jedoch ausschließlich denen des Autors bzw. der Autoren und spiegeln nicht zwingend die der Europäischen Union oder der Europäischen Exekutivagentur für Bildung und Kultur (EACEA) wider. Weder die Europäische Union noch die EACEA können dafür verantwortlich gemacht werden.</a:t>
            </a:r>
            <a:endPar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  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  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  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  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  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  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  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  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custDataLst>
      <p:tags r:id="rId1"/>
    </p:custDataLst>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FACET" val="yJ3wfFQa"/>
  <p:tag name="ARTICULATE_SLIDE_COUNT" val="3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C12F7BBD19C4F74885900C14105EFAAA" ma:contentTypeVersion="13" ma:contentTypeDescription="Ein neues Dokument erstellen." ma:contentTypeScope="" ma:versionID="b0252836f1d0738b871b82fa3f6b3db9">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bab9b02854b3d0035dafc6841c36a9b"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DEA3FC-96CC-43BA-806E-2CF52D696D57}">
  <ds:schemaRefs>
    <ds:schemaRef ds:uri="aa394546-8d08-47b8-b65b-6cfd0f54d94c"/>
    <ds:schemaRef ds:uri="ae859902-f1fd-4f3a-8fb9-c0cffbef4f8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8F13D2B-3CB5-4727-AD0B-9996CE4312A5}"/>
</file>

<file path=customXml/itemProps3.xml><?xml version="1.0" encoding="utf-8"?>
<ds:datastoreItem xmlns:ds="http://schemas.openxmlformats.org/officeDocument/2006/customXml" ds:itemID="{737D992C-8333-415C-9E55-2886E01CDB8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7402</Words>
  <Application>Microsoft Office PowerPoint</Application>
  <PresentationFormat>Breitbild</PresentationFormat>
  <Paragraphs>486</Paragraphs>
  <Slides>38</Slides>
  <Notes>19</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38</vt:i4>
      </vt:variant>
    </vt:vector>
  </HeadingPairs>
  <TitlesOfParts>
    <vt:vector size="46" baseType="lpstr">
      <vt:lpstr>Arial</vt:lpstr>
      <vt:lpstr>Calibri</vt:lpstr>
      <vt:lpstr>Open Sans</vt:lpstr>
      <vt:lpstr>Trebuchet MS</vt:lpstr>
      <vt:lpstr>Wingdings</vt:lpstr>
      <vt:lpstr>Wingdings 3</vt:lpstr>
      <vt:lpstr>CARDET Course template</vt:lpstr>
      <vt:lpstr>Facet</vt:lpstr>
      <vt:lpstr>PowerPoint-Präsentation</vt:lpstr>
      <vt:lpstr>Ablaufplan der Sitzung</vt:lpstr>
      <vt:lpstr>Modulübersicht</vt:lpstr>
      <vt:lpstr>Lernergebnisse</vt:lpstr>
      <vt:lpstr>Einleitende Reflexion / Aufwärmübung</vt:lpstr>
      <vt:lpstr>Was ist Nachhaltigkeit?</vt:lpstr>
      <vt:lpstr>Was ist Nachhaltigkeit?</vt:lpstr>
      <vt:lpstr>Was ist Nachhaltigkeit?</vt:lpstr>
      <vt:lpstr>Was ist Nachhaltigkeit?</vt:lpstr>
      <vt:lpstr>Ziele der Vereinten Nationen für nachhaltige Entwicklung(SDGs)</vt:lpstr>
      <vt:lpstr>Ziele der Vereinten Nationen für nachhaltige Entwicklung (SDGs)</vt:lpstr>
      <vt:lpstr>Was ist Nachhaltigkeit?</vt:lpstr>
      <vt:lpstr>Wichtige Nachhaltigkeitstrends</vt:lpstr>
      <vt:lpstr>Wichtige Nachhaltigkeitstrends</vt:lpstr>
      <vt:lpstr>PowerPoint-Präsentation</vt:lpstr>
      <vt:lpstr>PowerPoint-Präsentation</vt:lpstr>
      <vt:lpstr>PowerPoint-Präsentation</vt:lpstr>
      <vt:lpstr>PowerPoint-Präsentation</vt:lpstr>
      <vt:lpstr>PowerPoint-Präsentation</vt:lpstr>
      <vt:lpstr>PowerPoint-Präsentation</vt:lpstr>
      <vt:lpstr>Die 10 „R“ der Kreislaufwirtschaft</vt:lpstr>
      <vt:lpstr>Die 10 „R“ der Kreislaufwirtschaft</vt:lpstr>
      <vt:lpstr>Grüne Wirtschaft</vt:lpstr>
      <vt:lpstr>Grüne Wirtschaft</vt:lpstr>
      <vt:lpstr>Digitaler Wandel</vt:lpstr>
      <vt:lpstr>Digitaler Wandel</vt:lpstr>
      <vt:lpstr>Nachhaltigkeitskonzepte für die berufliche Bildung</vt:lpstr>
      <vt:lpstr>Nachhaltigkeitskonzepte für die berufliche Bildung</vt:lpstr>
      <vt:lpstr>Nachhaltigkeitskonzepte für die berufliche Bildung</vt:lpstr>
      <vt:lpstr>Nachhaltigkeit inklusiv vermitteln</vt:lpstr>
      <vt:lpstr>Diskussion zum Checkpoint</vt:lpstr>
      <vt:lpstr>Praktische Übung</vt:lpstr>
      <vt:lpstr>Ergebnis der praktischen Übung</vt:lpstr>
      <vt:lpstr>Fragen zur Reflexion</vt:lpstr>
      <vt:lpstr>Aufgabe zum selbstgesteuerten Lernen</vt:lpstr>
      <vt:lpstr>Aufgabe zum selbstgesteuerten Lernen</vt:lpstr>
      <vt:lpstr>Zusammenfassung und nächste Schritte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Anonym</cp:lastModifiedBy>
  <cp:revision>1</cp:revision>
  <cp:lastPrinted>2018-07-25T11:23:29Z</cp:lastPrinted>
  <dcterms:created xsi:type="dcterms:W3CDTF">2014-07-11T09:12:14Z</dcterms:created>
  <dcterms:modified xsi:type="dcterms:W3CDTF">2026-08-11T10:19:46Z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y fmtid="{D5CDD505-2E9C-101B-9397-08002B2CF9AE}" pid="4" name="ArticulateGUID">
    <vt:lpwstr>2AE1AEE5-8667-403A-BAB6-C8E76F226BAE</vt:lpwstr>
  </property>
  <property fmtid="{D5CDD505-2E9C-101B-9397-08002B2CF9AE}" pid="5" name="ArticulatePath">
    <vt:lpwstr>https://isqpt-my.sharepoint.com/personal/sfsoares_isq_pt/Documents/Desktop/SUSTAIN/CPD_Train the Trainers/Module1_ToT_CPD_ISQ  -  Repaired</vt:lpwstr>
  </property>
</Properties>
</file>