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media/image46.jpg" ContentType="image/jpe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35" r:id="rId5"/>
  </p:sldMasterIdLst>
  <p:notesMasterIdLst>
    <p:notesMasterId r:id="rId64"/>
  </p:notesMasterIdLst>
  <p:handoutMasterIdLst>
    <p:handoutMasterId r:id="rId65"/>
  </p:handoutMasterIdLst>
  <p:sldIdLst>
    <p:sldId id="276" r:id="rId6"/>
    <p:sldId id="263" r:id="rId7"/>
    <p:sldId id="353" r:id="rId8"/>
    <p:sldId id="339" r:id="rId9"/>
    <p:sldId id="340" r:id="rId10"/>
    <p:sldId id="341" r:id="rId11"/>
    <p:sldId id="337" r:id="rId12"/>
    <p:sldId id="393" r:id="rId13"/>
    <p:sldId id="324" r:id="rId14"/>
    <p:sldId id="395" r:id="rId15"/>
    <p:sldId id="396" r:id="rId16"/>
    <p:sldId id="338" r:id="rId17"/>
    <p:sldId id="394" r:id="rId18"/>
    <p:sldId id="281" r:id="rId19"/>
    <p:sldId id="282" r:id="rId20"/>
    <p:sldId id="302" r:id="rId21"/>
    <p:sldId id="397" r:id="rId22"/>
    <p:sldId id="398" r:id="rId23"/>
    <p:sldId id="366" r:id="rId24"/>
    <p:sldId id="420" r:id="rId25"/>
    <p:sldId id="400" r:id="rId26"/>
    <p:sldId id="348" r:id="rId27"/>
    <p:sldId id="401" r:id="rId28"/>
    <p:sldId id="402" r:id="rId29"/>
    <p:sldId id="403" r:id="rId30"/>
    <p:sldId id="404" r:id="rId31"/>
    <p:sldId id="405" r:id="rId32"/>
    <p:sldId id="336" r:id="rId33"/>
    <p:sldId id="350" r:id="rId34"/>
    <p:sldId id="406" r:id="rId35"/>
    <p:sldId id="407" r:id="rId36"/>
    <p:sldId id="293" r:id="rId37"/>
    <p:sldId id="294" r:id="rId38"/>
    <p:sldId id="320" r:id="rId39"/>
    <p:sldId id="408" r:id="rId40"/>
    <p:sldId id="412" r:id="rId41"/>
    <p:sldId id="409" r:id="rId42"/>
    <p:sldId id="410" r:id="rId43"/>
    <p:sldId id="411" r:id="rId44"/>
    <p:sldId id="413" r:id="rId45"/>
    <p:sldId id="415" r:id="rId46"/>
    <p:sldId id="365" r:id="rId47"/>
    <p:sldId id="414" r:id="rId48"/>
    <p:sldId id="268" r:id="rId49"/>
    <p:sldId id="269" r:id="rId50"/>
    <p:sldId id="416" r:id="rId51"/>
    <p:sldId id="271" r:id="rId52"/>
    <p:sldId id="417" r:id="rId53"/>
    <p:sldId id="418" r:id="rId54"/>
    <p:sldId id="347" r:id="rId55"/>
    <p:sldId id="342" r:id="rId56"/>
    <p:sldId id="344" r:id="rId57"/>
    <p:sldId id="345" r:id="rId58"/>
    <p:sldId id="357" r:id="rId59"/>
    <p:sldId id="351" r:id="rId60"/>
    <p:sldId id="419" r:id="rId61"/>
    <p:sldId id="298" r:id="rId62"/>
    <p:sldId id="270" r:id="rId63"/>
  </p:sldIdLst>
  <p:sldSz cx="12192000" cy="6858000"/>
  <p:notesSz cx="6858000" cy="9144000"/>
  <p:custDataLst>
    <p:tags r:id="rId66"/>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5839"/>
    <a:srgbClr val="000000"/>
    <a:srgbClr val="DDEFBF"/>
    <a:srgbClr val="7FB22C"/>
    <a:srgbClr val="C0E28A"/>
    <a:srgbClr val="00ADBB"/>
    <a:srgbClr val="D9CCF8"/>
    <a:srgbClr val="CCCCFF"/>
    <a:srgbClr val="E7D9F9"/>
    <a:srgbClr val="CAE6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20" autoAdjust="0"/>
    <p:restoredTop sz="80141" autoAdjust="0"/>
  </p:normalViewPr>
  <p:slideViewPr>
    <p:cSldViewPr snapToGrid="0">
      <p:cViewPr varScale="1">
        <p:scale>
          <a:sx n="91" d="100"/>
          <a:sy n="91" d="100"/>
        </p:scale>
        <p:origin x="1386" y="84"/>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3" d="100"/>
          <a:sy n="83" d="100"/>
        </p:scale>
        <p:origin x="3852" y="9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tags" Target="tags/tag1.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notesMaster" Target="notesMasters/notesMaster1.xml"/><Relationship Id="rId69"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19/8/2026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‹Nr.›</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19/8/2026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Zum Bearbeiten der Master-Textstile hier klicken</a:t>
            </a:r>
          </a:p>
          <a:p>
            <a:pPr lvl="1"/>
            <a:r>
              <a:rPr lang="en-US"/>
              <a:t>Zweite Ebene</a:t>
            </a:r>
          </a:p>
          <a:p>
            <a:pPr lvl="2"/>
            <a:r>
              <a:rPr lang="en-US"/>
              <a:t>Dritte Ebene</a:t>
            </a:r>
          </a:p>
          <a:p>
            <a:pPr lvl="3"/>
            <a:r>
              <a:rPr lang="en-US"/>
              <a:t>Vierte Ebene</a:t>
            </a:r>
          </a:p>
          <a:p>
            <a:pPr lvl="4"/>
            <a:r>
              <a:rPr lang="en-US"/>
              <a:t>Fünfte Ebene</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‹Nr.›</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hbr.org/search?term=John%20Elkington"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nbs.net/climate-change/"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„Willkommen zum Modul </a:t>
            </a:r>
            <a:r>
              <a:rPr lang="en-US" sz="1200" b="1" i="1" kern="1200" dirty="0">
                <a:solidFill>
                  <a:schemeClr val="tx1"/>
                </a:solidFill>
                <a:effectLst/>
                <a:latin typeface="+mn-lt"/>
                <a:ea typeface="+mn-ea"/>
                <a:cs typeface="+mn-cs"/>
              </a:rPr>
              <a:t>‚Integration von Nachhaltigkeit in </a:t>
            </a:r>
            <a:r>
              <a:rPr lang="en-US" sz="1200" b="1" i="1" kern="1200" dirty="0" err="1">
                <a:solidFill>
                  <a:schemeClr val="tx1"/>
                </a:solidFill>
                <a:effectLst/>
                <a:latin typeface="+mn-lt"/>
                <a:ea typeface="+mn-ea"/>
                <a:cs typeface="+mn-cs"/>
              </a:rPr>
              <a:t>Berufsbildungsprogramme</a:t>
            </a:r>
            <a:r>
              <a:rPr lang="en-US" sz="1200" i="1" kern="1200" dirty="0">
                <a:solidFill>
                  <a:schemeClr val="tx1"/>
                </a:solidFill>
                <a:effectLst/>
                <a:latin typeface="+mn-lt"/>
                <a:ea typeface="+mn-ea"/>
                <a:cs typeface="+mn-cs"/>
              </a:rPr>
              <a:t>‘.</a:t>
            </a:r>
            <a:br>
              <a:rPr lang="en-US" sz="1200" i="1" kern="1200" dirty="0">
                <a:solidFill>
                  <a:schemeClr val="tx1"/>
                </a:solidFill>
                <a:effectLst/>
                <a:latin typeface="+mn-lt"/>
                <a:ea typeface="+mn-ea"/>
                <a:cs typeface="+mn-cs"/>
              </a:rPr>
            </a:br>
            <a:r>
              <a:rPr lang="en-US" sz="1200" i="1" kern="1200" dirty="0">
                <a:solidFill>
                  <a:schemeClr val="tx1"/>
                </a:solidFill>
                <a:effectLst/>
                <a:latin typeface="+mn-lt"/>
                <a:ea typeface="+mn-ea"/>
                <a:cs typeface="+mn-cs"/>
              </a:rPr>
              <a:t>Heute werden wir untersuchen, wie Nachhaltigkeit in Ausbildungssysteme integriert werden kann und wie Sie als Ausbilder*innen nachhaltigkeitsorientiertes Lernen effektiv vermitteln können.“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Der Ausbilder stellt sich vor.</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1</a:t>
            </a:fld>
            <a:endParaRPr lang="el-GR"/>
          </a:p>
        </p:txBody>
      </p:sp>
    </p:spTree>
    <p:extLst>
      <p:ext uri="{BB962C8B-B14F-4D97-AF65-F5344CB8AC3E}">
        <p14:creationId xmlns:p14="http://schemas.microsoft.com/office/powerpoint/2010/main" val="1788296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r-HR"/>
          </a:p>
        </p:txBody>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Auf den Folien 2, 3 und 4 stellt der Kursleiter die Modulübersicht vor …</a:t>
            </a:r>
          </a:p>
          <a:p>
            <a:r>
              <a:rPr lang="en-US" sz="1200" kern="1200" dirty="0">
                <a:solidFill>
                  <a:schemeClr val="tx1"/>
                </a:solidFill>
                <a:effectLst/>
                <a:latin typeface="+mn-lt"/>
                <a:ea typeface="+mn-ea"/>
                <a:cs typeface="+mn-cs"/>
              </a:rPr>
              <a:t>Er/sie erklärt:</a:t>
            </a:r>
          </a:p>
          <a:p>
            <a:r>
              <a:rPr lang="en-US" sz="1200" kern="1200" dirty="0">
                <a:solidFill>
                  <a:schemeClr val="tx1"/>
                </a:solidFill>
                <a:effectLst/>
                <a:latin typeface="+mn-lt"/>
                <a:ea typeface="+mn-ea"/>
                <a:cs typeface="+mn-cs"/>
              </a:rPr>
              <a:t>✔ 3 Themen</a:t>
            </a:r>
          </a:p>
          <a:p>
            <a:r>
              <a:rPr lang="en-US" sz="1200" kern="1200" dirty="0">
                <a:solidFill>
                  <a:schemeClr val="tx1"/>
                </a:solidFill>
                <a:effectLst/>
                <a:latin typeface="+mn-lt"/>
                <a:ea typeface="+mn-ea"/>
                <a:cs typeface="+mn-cs"/>
              </a:rPr>
              <a:t>✔ Ablauf der Sitzung</a:t>
            </a:r>
          </a:p>
          <a:p>
            <a:r>
              <a:rPr lang="en-US" sz="1200" kern="1200" dirty="0">
                <a:solidFill>
                  <a:schemeClr val="tx1"/>
                </a:solidFill>
                <a:effectLst/>
                <a:latin typeface="+mn-lt"/>
                <a:ea typeface="+mn-ea"/>
                <a:cs typeface="+mn-cs"/>
              </a:rPr>
              <a:t>✔ Erwartete Ergebnisse</a:t>
            </a:r>
          </a:p>
          <a:p>
            <a:endParaRPr lang="en-IE" b="1" dirty="0"/>
          </a:p>
          <a:p>
            <a:r>
              <a:rPr lang="en-IE" b="1" dirty="0"/>
              <a:t>Bildquelle:</a:t>
            </a:r>
          </a:p>
          <a:p>
            <a:r>
              <a:rPr lang="en-US" dirty="0"/>
              <a:t>Mit Sora erstelltes Bild (KI-generiert) für SUSTAIN-EU CU4 „Modusziele &amp; Einführung“. Keine Inhalte von Dritten; keine identifizierbaren Personen oder Marken. Die Eingabeaufforderung ist in den Projektunterlagen archiviert.</a:t>
            </a:r>
            <a:endParaRPr lang="en-IE" b="1" dirty="0"/>
          </a:p>
        </p:txBody>
      </p:sp>
      <p:sp>
        <p:nvSpPr>
          <p:cNvPr id="4" name="Slide Number Placeholder 3"/>
          <p:cNvSpPr>
            <a:spLocks noGrp="1"/>
          </p:cNvSpPr>
          <p:nvPr>
            <p:ph type="sldNum" sz="quarter" idx="5"/>
          </p:nvPr>
        </p:nvSpPr>
        <p:spPr/>
        <p:txBody>
          <a:bodyPr/>
          <a:lstStyle/>
          <a:p>
            <a:fld id="{C6CF91B0-25AB-4DFA-B184-293DD156034C}" type="slidenum">
              <a:rPr lang="el-GR" smtClean="0"/>
              <a:t>2</a:t>
            </a:fld>
            <a:endParaRPr lang="el-GR"/>
          </a:p>
        </p:txBody>
      </p:sp>
    </p:spTree>
    <p:extLst>
      <p:ext uri="{BB962C8B-B14F-4D97-AF65-F5344CB8AC3E}">
        <p14:creationId xmlns:p14="http://schemas.microsoft.com/office/powerpoint/2010/main" val="461051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B3374-5578-40A3-06D5-28CF44D456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0D9B3D-2DAC-9AA9-78FD-768BAF3C4D5D}"/>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86103D42-BDBB-700D-C18D-3B421A7C7242}"/>
              </a:ext>
            </a:extLst>
          </p:cNvPr>
          <p:cNvSpPr>
            <a:spLocks noGrp="1"/>
          </p:cNvSpPr>
          <p:nvPr>
            <p:ph type="body" idx="1"/>
          </p:nvPr>
        </p:nvSpPr>
        <p:spPr/>
        <p:txBody>
          <a:bodyPr/>
          <a:lstStyle/>
          <a:p>
            <a:r>
              <a:rPr lang="en-US" i="0" dirty="0"/>
              <a:t>Der Ausbilder sagt: </a:t>
            </a:r>
            <a:r>
              <a:rPr lang="en-US" i="1" dirty="0"/>
              <a:t>„Im Rahmen des Moduls werden die drei Themen nicht als separate, aufeinanderfolgende Einheiten vermittelt, sondern als miteinander verbundene und sich ergänzende Lernbereiche behandelt, wobei sich Konzepte, Aktivitäten und Reflexionen bewusst überschneiden, um ein ganzheitliches Verständnis von Nachhaltigkeit in der Berufsbildung zu fördern.“</a:t>
            </a:r>
            <a:endParaRPr lang="en-IE" b="0" i="1" dirty="0"/>
          </a:p>
          <a:p>
            <a:endParaRPr lang="en-IE" b="1" dirty="0"/>
          </a:p>
          <a:p>
            <a:r>
              <a:rPr lang="en-IE" b="1" dirty="0"/>
              <a:t>Bildquelle: </a:t>
            </a:r>
            <a:r>
              <a:rPr lang="en-US" dirty="0"/>
              <a:t>Mit Sora erstelltes Bild (KI-generiert) für SUSTAIN-EU CU4 „Modusziel &amp; Einführung“. Keine Inhalte von Dritten; keine identifizierbaren Personen oder Marken. Prompt in den Projektunterlagen archiviert.</a:t>
            </a:r>
            <a:endParaRPr lang="en-IE" b="1" dirty="0"/>
          </a:p>
        </p:txBody>
      </p:sp>
      <p:sp>
        <p:nvSpPr>
          <p:cNvPr id="4" name="Slide Number Placeholder 3">
            <a:extLst>
              <a:ext uri="{FF2B5EF4-FFF2-40B4-BE49-F238E27FC236}">
                <a16:creationId xmlns:a16="http://schemas.microsoft.com/office/drawing/2014/main" id="{413DAF34-502B-5C0F-5459-53917547B418}"/>
              </a:ext>
            </a:extLst>
          </p:cNvPr>
          <p:cNvSpPr>
            <a:spLocks noGrp="1"/>
          </p:cNvSpPr>
          <p:nvPr>
            <p:ph type="sldNum" sz="quarter" idx="5"/>
          </p:nvPr>
        </p:nvSpPr>
        <p:spPr/>
        <p:txBody>
          <a:bodyPr/>
          <a:lstStyle/>
          <a:p>
            <a:fld id="{C6CF91B0-25AB-4DFA-B184-293DD156034C}" type="slidenum">
              <a:rPr lang="el-GR" smtClean="0"/>
              <a:t>3</a:t>
            </a:fld>
            <a:endParaRPr lang="el-GR"/>
          </a:p>
        </p:txBody>
      </p:sp>
    </p:spTree>
    <p:extLst>
      <p:ext uri="{BB962C8B-B14F-4D97-AF65-F5344CB8AC3E}">
        <p14:creationId xmlns:p14="http://schemas.microsoft.com/office/powerpoint/2010/main" val="669032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Bildquelle: </a:t>
            </a:r>
            <a:r>
              <a:rPr lang="en-IE" b="0" dirty="0"/>
              <a:t>Mit BING erstelltes Bild von Georgeta Chirlesan</a:t>
            </a:r>
          </a:p>
        </p:txBody>
      </p:sp>
      <p:sp>
        <p:nvSpPr>
          <p:cNvPr id="4" name="Slide Number Placeholder 3"/>
          <p:cNvSpPr>
            <a:spLocks noGrp="1"/>
          </p:cNvSpPr>
          <p:nvPr>
            <p:ph type="sldNum" sz="quarter" idx="5"/>
          </p:nvPr>
        </p:nvSpPr>
        <p:spPr/>
        <p:txBody>
          <a:bodyPr/>
          <a:lstStyle/>
          <a:p>
            <a:fld id="{C6CF91B0-25AB-4DFA-B184-293DD156034C}" type="slidenum">
              <a:rPr lang="el-GR" smtClean="0"/>
              <a:t>4</a:t>
            </a:fld>
            <a:endParaRPr lang="el-GR"/>
          </a:p>
        </p:txBody>
      </p:sp>
    </p:spTree>
    <p:extLst>
      <p:ext uri="{BB962C8B-B14F-4D97-AF65-F5344CB8AC3E}">
        <p14:creationId xmlns:p14="http://schemas.microsoft.com/office/powerpoint/2010/main" val="37991434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Bildquelle: </a:t>
            </a:r>
            <a:r>
              <a:rPr lang="en-IE" b="0" dirty="0"/>
              <a:t>Mit BING erstelltes Bild von Georgeta Chirlesan</a:t>
            </a:r>
          </a:p>
        </p:txBody>
      </p:sp>
      <p:sp>
        <p:nvSpPr>
          <p:cNvPr id="4" name="Slide Number Placeholder 3"/>
          <p:cNvSpPr>
            <a:spLocks noGrp="1"/>
          </p:cNvSpPr>
          <p:nvPr>
            <p:ph type="sldNum" sz="quarter" idx="5"/>
          </p:nvPr>
        </p:nvSpPr>
        <p:spPr/>
        <p:txBody>
          <a:bodyPr/>
          <a:lstStyle/>
          <a:p>
            <a:fld id="{C6CF91B0-25AB-4DFA-B184-293DD156034C}" type="slidenum">
              <a:rPr lang="el-GR" smtClean="0"/>
              <a:t>5</a:t>
            </a:fld>
            <a:endParaRPr lang="el-GR"/>
          </a:p>
        </p:txBody>
      </p:sp>
    </p:spTree>
    <p:extLst>
      <p:ext uri="{BB962C8B-B14F-4D97-AF65-F5344CB8AC3E}">
        <p14:creationId xmlns:p14="http://schemas.microsoft.com/office/powerpoint/2010/main" val="23603562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Am Ende dieser Folie sagt der Kursleiter: </a:t>
            </a:r>
            <a:r>
              <a:rPr lang="en-US" sz="1200" i="1" kern="1200" dirty="0">
                <a:solidFill>
                  <a:schemeClr val="tx1"/>
                </a:solidFill>
                <a:effectLst/>
                <a:latin typeface="+mn-lt"/>
                <a:ea typeface="+mn-ea"/>
                <a:cs typeface="+mn-cs"/>
              </a:rPr>
              <a:t>„Dieses Modul wird Ihnen dabei helfen, die erforderlichen Kompetenzen zu entwickeln, um Nachhaltigkeit in Ihre </a:t>
            </a:r>
            <a:r>
              <a:rPr lang="en-US" sz="1200" i="1" kern="1200" dirty="0" err="1">
                <a:solidFill>
                  <a:schemeClr val="tx1"/>
                </a:solidFill>
                <a:effectLst/>
                <a:latin typeface="+mn-lt"/>
                <a:ea typeface="+mn-ea"/>
                <a:cs typeface="+mn-cs"/>
              </a:rPr>
              <a:t>Programme</a:t>
            </a:r>
            <a:r>
              <a:rPr lang="en-US" sz="1200" i="1" kern="1200" dirty="0">
                <a:solidFill>
                  <a:schemeClr val="tx1"/>
                </a:solidFill>
                <a:effectLst/>
                <a:latin typeface="+mn-lt"/>
                <a:ea typeface="+mn-ea"/>
                <a:cs typeface="+mn-cs"/>
              </a:rPr>
              <a:t> zu integrieren und ESE-Lernen effektiv zu vermitteln.“</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7</a:t>
            </a:fld>
            <a:endParaRPr lang="el-GR"/>
          </a:p>
        </p:txBody>
      </p:sp>
    </p:spTree>
    <p:extLst>
      <p:ext uri="{BB962C8B-B14F-4D97-AF65-F5344CB8AC3E}">
        <p14:creationId xmlns:p14="http://schemas.microsoft.com/office/powerpoint/2010/main" val="21620492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17A24-DBCD-0774-8193-C8BBB97F58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F6C715-E276-C48D-0A5A-06E981F96D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C18FA5-94A5-1F5C-C9AB-75BB525C01C4}"/>
              </a:ext>
            </a:extLst>
          </p:cNvPr>
          <p:cNvSpPr>
            <a:spLocks noGrp="1"/>
          </p:cNvSpPr>
          <p:nvPr>
            <p:ph type="body" idx="1"/>
          </p:nvPr>
        </p:nvSpPr>
        <p:spPr/>
        <p:txBody>
          <a:bodyPr/>
          <a:lstStyle/>
          <a:p>
            <a:r>
              <a:rPr lang="en-IE" b="0" dirty="0"/>
              <a:t>Mit dieser und der nächsten Folie möchte der Trainer </a:t>
            </a:r>
            <a:r>
              <a:rPr lang="en-US" sz="1200" b="0" kern="1200" dirty="0">
                <a:solidFill>
                  <a:schemeClr val="tx1"/>
                </a:solidFill>
                <a:effectLst/>
                <a:latin typeface="+mn-lt"/>
                <a:ea typeface="+mn-ea"/>
                <a:cs typeface="+mn-cs"/>
              </a:rPr>
              <a:t>das Thema Nachhaltigkeit als strukturiertes System vorstellen…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effectLst/>
                <a:latin typeface="+mn-lt"/>
                <a:ea typeface="+mn-ea"/>
                <a:cs typeface="+mn-cs"/>
              </a:rPr>
              <a:t>Zu Beginn dieser Folie sagt der Kursleiter: </a:t>
            </a:r>
            <a:r>
              <a:rPr lang="en-US" sz="1200" i="1" kern="1200" dirty="0">
                <a:solidFill>
                  <a:schemeClr val="tx1"/>
                </a:solidFill>
                <a:effectLst/>
                <a:latin typeface="+mn-lt"/>
                <a:ea typeface="+mn-ea"/>
                <a:cs typeface="+mn-cs"/>
              </a:rPr>
              <a:t>„Wir beginnen damit, darüber nachzudenken, was Nachhaltigkeit in Wirtschaft, Bildung und Ausbildung eigentlich bedeutet.“</a:t>
            </a:r>
            <a:endParaRPr lang="en-US" sz="1200" kern="1200" dirty="0">
              <a:solidFill>
                <a:schemeClr val="tx1"/>
              </a:solidFill>
              <a:effectLst/>
              <a:latin typeface="+mn-lt"/>
              <a:ea typeface="+mn-ea"/>
              <a:cs typeface="+mn-cs"/>
            </a:endParaRPr>
          </a:p>
          <a:p>
            <a:endParaRPr lang="en-US" sz="1200" b="0" kern="1200" dirty="0">
              <a:solidFill>
                <a:schemeClr val="tx1"/>
              </a:solidFill>
              <a:effectLst/>
              <a:latin typeface="+mn-lt"/>
              <a:ea typeface="+mn-ea"/>
              <a:cs typeface="+mn-cs"/>
            </a:endParaRPr>
          </a:p>
          <a:p>
            <a:endParaRPr lang="en-US" sz="1200" b="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Hinweis: </a:t>
            </a:r>
            <a:r>
              <a:rPr lang="en-US" sz="1200" b="0" kern="1200" dirty="0">
                <a:solidFill>
                  <a:schemeClr val="tx1"/>
                </a:solidFill>
                <a:effectLst/>
                <a:latin typeface="+mn-lt"/>
                <a:ea typeface="+mn-ea"/>
                <a:cs typeface="+mn-cs"/>
              </a:rPr>
              <a:t>Inhalt entnommen aus Folie 4 / CU1 des ESE-Kurses</a:t>
            </a:r>
            <a:endParaRPr lang="en-IE" b="0" dirty="0"/>
          </a:p>
        </p:txBody>
      </p:sp>
      <p:sp>
        <p:nvSpPr>
          <p:cNvPr id="4" name="Slide Number Placeholder 3">
            <a:extLst>
              <a:ext uri="{FF2B5EF4-FFF2-40B4-BE49-F238E27FC236}">
                <a16:creationId xmlns:a16="http://schemas.microsoft.com/office/drawing/2014/main" id="{43C130D2-B9BD-C66E-1D91-C240E9ED253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CF91B0-25AB-4DFA-B184-293DD156034C}"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t>8</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88329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Hinweis: </a:t>
            </a:r>
            <a:r>
              <a:rPr lang="en-US" sz="1200" b="0" kern="1200" dirty="0">
                <a:solidFill>
                  <a:schemeClr val="tx1"/>
                </a:solidFill>
                <a:effectLst/>
                <a:latin typeface="+mn-lt"/>
                <a:ea typeface="+mn-ea"/>
                <a:cs typeface="+mn-cs"/>
              </a:rPr>
              <a:t>Dies ist Folie 6 / CU1 aus dem ESE-Kurs</a:t>
            </a:r>
            <a:endParaRPr lang="en-IE" b="0" dirty="0"/>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Das „Triple Bottom Line“-Konzept ist ein betriebswirtschaftliches Konzept, das besagt, dass sich Unternehmen dazu verpflichten sollten, neben ihrer finanziellen Leistung auch ihre sozialen und ökologischen Auswirkungen zu messen, anstatt sich ausschließlich auf die Erzielung von Gewinn – also das übliche „Bottom Line“ – zu konzentrieren.</a:t>
            </a:r>
          </a:p>
          <a:p>
            <a:endParaRPr lang="en-US" dirty="0"/>
          </a:p>
          <a:p>
            <a:r>
              <a:rPr lang="en-US" dirty="0"/>
              <a:t>Im Jahr 1994 wurde das Konzept der „Triple Bottom Line“ in die Geschäftswelt eingeführt – als neue Nachhaltigkeitstaxonomie, die neue Leitlinien für die Industrie umfasst, um die auf dem Rio+20-Gipfel der Vereinten Nationen festgelegten Ziele für nachhaltige Entwicklung (SDGs) sowie die darauf folgenden Millenniums-Entwicklungsziele (MDGs) ab 2015 umzusetzen und anzugehen. Das Konzept wurde als neue Herausforderung für Unternehmen eingeführt, die Sicherheit der Menschen und des Planeten in das strategische Geschäftsmodell einzubeziehen und neue Instrumente und Taxonomien zu entwickeln, um die Schäden zu bewerten, die der Gesellschaft und der Umwelt zugefügt werden (Griggs et al., 2013). In „Cannibals with forks“: The triple bottom line of 21st century business“ postuliert Elkington (1997) die 3Ps-Bezeichnung für Menschen, Planet und Gewinn als dreifaches Ziel auf dem Weg zu wahrer Nachhaltigkeit. Seiner Definition zufolge sollten Unternehmen bei der Planung ihrer Strategien diese drei Bereiche berücksichtigen, da alle drei von gleicher Bedeutung sind und nicht nur die finanziellen Erträge im Vordergrund stehen dürfen (Moneva, Archel &amp; Correa, 2006). Um bei einer authentischen Umsetzung der „Triple Bottom Line“ erfolgreich zu sein, sollte ein Unternehmen darauf achten, dass alle drei Aspekte positive Ergebnisse erzielen. Die Verringerung negativer Auswirkungen wird von Elkington (1998) nicht als Lösung für die ökologischen und gesellschaftlichen Probleme angesehen, mit denen wir konfrontiert sind und die in den Millenniums-Entwicklungszielen (MDGs) festgeschrieben sind. </a:t>
            </a:r>
          </a:p>
          <a:p>
            <a:endParaRPr lang="en-US" dirty="0"/>
          </a:p>
          <a:p>
            <a:r>
              <a:rPr lang="en-US" dirty="0"/>
              <a:t>Elkingtons Konzept stammt aus dem Jahr 1997 und wurde seitdem in verschiedenen Kontexten kontinuierlich angewendet und weiterentwickelt. </a:t>
            </a:r>
          </a:p>
          <a:p>
            <a:endParaRPr lang="en-US" dirty="0"/>
          </a:p>
          <a:p>
            <a:r>
              <a:rPr lang="en-US" dirty="0"/>
              <a:t>Das 1997 erstmals veröffentlichte Werk </a:t>
            </a:r>
            <a:r>
              <a:rPr lang="en-US" i="1" dirty="0"/>
              <a:t>„Cannibals with forks: The triple bottom line of 21st century business</a:t>
            </a:r>
            <a:r>
              <a:rPr lang="en-US" dirty="0"/>
              <a:t>“ (Elkington, 1997) beschreibt eine Geschäftswelt mit herausragenden Leistungen in drei Hauptbereichen: </a:t>
            </a:r>
            <a:r>
              <a:rPr lang="en-US" sz="2000" dirty="0"/>
              <a:t>sozial, ökologisch und wirtschaftlich</a:t>
            </a:r>
            <a:r>
              <a:rPr lang="en-US" dirty="0"/>
              <a:t>.</a:t>
            </a:r>
            <a:endParaRPr lang="el-GR" dirty="0"/>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Vor 25 Jahren habe ich den Begriff „Triple Bottom Line“ geprägt. Hier ist der Grund, warum es an der Zeit ist, ihn zu überdenken.</a:t>
            </a:r>
          </a:p>
          <a:p>
            <a:r>
              <a:rPr lang="en-US" sz="1200" kern="1200" dirty="0">
                <a:solidFill>
                  <a:schemeClr val="tx1"/>
                </a:solidFill>
                <a:effectLst/>
                <a:latin typeface="+mn-lt"/>
                <a:ea typeface="+mn-ea"/>
                <a:cs typeface="+mn-cs"/>
              </a:rPr>
              <a:t>von </a:t>
            </a:r>
            <a:r>
              <a:rPr lang="en-US" sz="1200" u="none" strike="noStrike" kern="1200" dirty="0">
                <a:solidFill>
                  <a:schemeClr val="tx1"/>
                </a:solidFill>
                <a:effectLst/>
                <a:latin typeface="+mn-lt"/>
                <a:ea typeface="+mn-ea"/>
                <a:cs typeface="+mn-cs"/>
                <a:hlinkClick r:id="rId3"/>
              </a:rPr>
              <a:t>John Elkington</a:t>
            </a:r>
            <a:endParaRPr lang="en-US" dirty="0">
              <a:effectLst/>
            </a:endParaRPr>
          </a:p>
          <a:p>
            <a:r>
              <a:rPr lang="en-US" sz="1200" b="0" kern="1200" dirty="0">
                <a:solidFill>
                  <a:schemeClr val="tx1"/>
                </a:solidFill>
                <a:effectLst/>
                <a:latin typeface="+mn-lt"/>
                <a:ea typeface="+mn-ea"/>
                <a:cs typeface="+mn-cs"/>
              </a:rPr>
              <a:t>25. Juni 2018</a:t>
            </a:r>
            <a:endParaRPr lang="en-US" dirty="0">
              <a:effectLst/>
            </a:endParaRPr>
          </a:p>
          <a:p>
            <a:r>
              <a:rPr lang="en-GB" dirty="0"/>
              <a:t>https://hbr.org/2018/06/25-years-ago-i-coined-the-phrase-triple-bottom-line-heres-why-im-giving-up-on-it</a:t>
            </a:r>
          </a:p>
          <a:p>
            <a:endParaRPr lang="en-GB" dirty="0"/>
          </a:p>
          <a:p>
            <a:endParaRPr lang="en-GB" dirty="0"/>
          </a:p>
          <a:p>
            <a:r>
              <a:rPr lang="en-GB" b="1" dirty="0"/>
              <a:t>Bildquelle:</a:t>
            </a:r>
            <a:r>
              <a:rPr lang="en-US" b="1" dirty="0"/>
              <a:t> https://www.researchgate.net/publication/299535510_Finding_the_Copper_Mine_of_the_21_st_Century_Conceptual_Exploration_Targeting_for_Hypothetical_Copper_Reserves</a:t>
            </a:r>
            <a:endParaRPr lang="en-GB" b="1" dirty="0"/>
          </a:p>
        </p:txBody>
      </p:sp>
      <p:sp>
        <p:nvSpPr>
          <p:cNvPr id="4" name="Slide Number Placeholder 3"/>
          <p:cNvSpPr>
            <a:spLocks noGrp="1"/>
          </p:cNvSpPr>
          <p:nvPr>
            <p:ph type="sldNum" sz="quarter" idx="5"/>
          </p:nvPr>
        </p:nvSpPr>
        <p:spPr/>
        <p:txBody>
          <a:bodyPr/>
          <a:lstStyle/>
          <a:p>
            <a:fld id="{C6CF91B0-25AB-4DFA-B184-293DD156034C}" type="slidenum">
              <a:rPr lang="el-GR" smtClean="0"/>
              <a:t>9</a:t>
            </a:fld>
            <a:endParaRPr lang="el-GR"/>
          </a:p>
        </p:txBody>
      </p:sp>
    </p:spTree>
    <p:extLst>
      <p:ext uri="{BB962C8B-B14F-4D97-AF65-F5344CB8AC3E}">
        <p14:creationId xmlns:p14="http://schemas.microsoft.com/office/powerpoint/2010/main" val="3341097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Hinweis: </a:t>
            </a:r>
            <a:r>
              <a:rPr lang="en-IE" b="0" dirty="0"/>
              <a:t>Der Inhalt ist ein Auszug aus Folie 7 / CU2 des ESE-Kurses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Bildquelle:</a:t>
            </a:r>
            <a:r>
              <a:rPr lang="en-IE" b="0" dirty="0"/>
              <a:t> https://www.freepik.com/free-photo/mini-globe-top-textbook-pile_4924061.htm#fromView=keyword&amp;page=1&amp;position=1&amp;uuid=7bd5765a-b99f-4724-8f73-5746420709fd&amp;query=Nachhaltige+Bildung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b="0" dirty="0"/>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10</a:t>
            </a:fld>
            <a:endParaRPr lang="el-GR"/>
          </a:p>
        </p:txBody>
      </p:sp>
    </p:spTree>
    <p:extLst>
      <p:ext uri="{BB962C8B-B14F-4D97-AF65-F5344CB8AC3E}">
        <p14:creationId xmlns:p14="http://schemas.microsoft.com/office/powerpoint/2010/main" val="22911158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AC785-328E-52EE-0946-466C506ED9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D029E2-4182-E432-EDB5-5CBD06EF4B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DC4735-7D1C-D4B2-2EE4-2724CE2D057B}"/>
              </a:ext>
            </a:extLst>
          </p:cNvPr>
          <p:cNvSpPr>
            <a:spLocks noGrp="1"/>
          </p:cNvSpPr>
          <p:nvPr>
            <p:ph type="body" idx="1"/>
          </p:nvPr>
        </p:nvSpPr>
        <p:spPr/>
        <p:txBody>
          <a:bodyPr/>
          <a:lstStyle/>
          <a:p>
            <a:r>
              <a:rPr lang="en-US" b="1" dirty="0"/>
              <a:t>Hinweis: </a:t>
            </a:r>
            <a:r>
              <a:rPr lang="en-US" dirty="0"/>
              <a:t>Der Inhalt umfasst Auszüge aus den Folien 8, 9 und 10 / CU2 des ESE-Kurses</a:t>
            </a:r>
          </a:p>
          <a:p>
            <a:endParaRPr lang="en-US" dirty="0"/>
          </a:p>
          <a:p>
            <a:r>
              <a:rPr lang="en-US" dirty="0"/>
              <a:t>Nach der Präsentation dieser Folie betont der Kursleiter, dass </a:t>
            </a:r>
            <a:r>
              <a:rPr lang="en-US" i="1" dirty="0"/>
              <a:t>„nachhaltige Bildung“ und „Bildung für Nachhaltigkeit“ zwar unterschiedliche Konzepte sind, jedoch eng miteinander verbunden und beide sehr wichtig sind!</a:t>
            </a:r>
          </a:p>
          <a:p>
            <a:r>
              <a:rPr lang="en-US" sz="1200" kern="1200" dirty="0">
                <a:solidFill>
                  <a:schemeClr val="tx1"/>
                </a:solidFill>
                <a:effectLst/>
                <a:latin typeface="+mn-lt"/>
                <a:ea typeface="+mn-ea"/>
                <a:cs typeface="+mn-cs"/>
              </a:rPr>
              <a:t>Der Kursleiter fasst zusammen: </a:t>
            </a:r>
          </a:p>
          <a:p>
            <a:r>
              <a:rPr lang="en-US" sz="1200" i="1" kern="1200" dirty="0">
                <a:solidFill>
                  <a:schemeClr val="tx1"/>
                </a:solidFill>
                <a:effectLst/>
                <a:latin typeface="+mn-lt"/>
                <a:ea typeface="+mn-ea"/>
                <a:cs typeface="+mn-cs"/>
              </a:rPr>
              <a:t>„Obwohl sie sich in ihrem Schwerpunkt unterscheiden – das eine als Bestandteil des Lehrplans (</a:t>
            </a:r>
            <a:r>
              <a:rPr lang="en-US" sz="1200" b="1" i="1" kern="1200" dirty="0">
                <a:solidFill>
                  <a:schemeClr val="tx1"/>
                </a:solidFill>
                <a:effectLst/>
                <a:latin typeface="+mn-lt"/>
                <a:ea typeface="+mn-ea"/>
                <a:cs typeface="+mn-cs"/>
              </a:rPr>
              <a:t>Nachhaltigkeitsbildung) </a:t>
            </a:r>
            <a:r>
              <a:rPr lang="en-US" sz="1200" i="1" kern="1200" dirty="0">
                <a:solidFill>
                  <a:schemeClr val="tx1"/>
                </a:solidFill>
                <a:effectLst/>
                <a:latin typeface="+mn-lt"/>
                <a:ea typeface="+mn-ea"/>
                <a:cs typeface="+mn-cs"/>
              </a:rPr>
              <a:t>und das andere als ganzheitlicher Rahmen (</a:t>
            </a:r>
            <a:r>
              <a:rPr lang="en-US" sz="1200" b="1" i="1" kern="1200" dirty="0">
                <a:solidFill>
                  <a:schemeClr val="tx1"/>
                </a:solidFill>
                <a:effectLst/>
                <a:latin typeface="+mn-lt"/>
                <a:ea typeface="+mn-ea"/>
                <a:cs typeface="+mn-cs"/>
              </a:rPr>
              <a:t>nachhaltige Bildung) </a:t>
            </a:r>
            <a:r>
              <a:rPr lang="en-US" sz="1200" i="1" kern="1200" dirty="0">
                <a:solidFill>
                  <a:schemeClr val="tx1"/>
                </a:solidFill>
                <a:effectLst/>
                <a:latin typeface="+mn-lt"/>
                <a:ea typeface="+mn-ea"/>
                <a:cs typeface="+mn-cs"/>
              </a:rPr>
              <a:t>–, sind beide miteinander verbunden, unverzichtbar und gleichermaßen wichtig, um aktive, informierte Bürger zu fördern, die in der Lage sind, eine nachhaltige Zukunft zu gestalten.“</a:t>
            </a:r>
            <a:endParaRPr lang="en-US" sz="1200" kern="1200" dirty="0">
              <a:solidFill>
                <a:schemeClr val="tx1"/>
              </a:solidFill>
              <a:effectLst/>
              <a:latin typeface="+mn-lt"/>
              <a:ea typeface="+mn-ea"/>
              <a:cs typeface="+mn-cs"/>
            </a:endParaRPr>
          </a:p>
          <a:p>
            <a:endParaRPr lang="en-US" i="1" dirty="0"/>
          </a:p>
        </p:txBody>
      </p:sp>
      <p:sp>
        <p:nvSpPr>
          <p:cNvPr id="4" name="Slide Number Placeholder 3">
            <a:extLst>
              <a:ext uri="{FF2B5EF4-FFF2-40B4-BE49-F238E27FC236}">
                <a16:creationId xmlns:a16="http://schemas.microsoft.com/office/drawing/2014/main" id="{424E6FEE-D5EE-5458-EB9D-C3A154084E19}"/>
              </a:ext>
            </a:extLst>
          </p:cNvPr>
          <p:cNvSpPr>
            <a:spLocks noGrp="1"/>
          </p:cNvSpPr>
          <p:nvPr>
            <p:ph type="sldNum" sz="quarter" idx="5"/>
          </p:nvPr>
        </p:nvSpPr>
        <p:spPr/>
        <p:txBody>
          <a:bodyPr/>
          <a:lstStyle/>
          <a:p>
            <a:fld id="{C6CF91B0-25AB-4DFA-B184-293DD156034C}" type="slidenum">
              <a:rPr lang="el-GR" smtClean="0"/>
              <a:t>11</a:t>
            </a:fld>
            <a:endParaRPr lang="el-GR"/>
          </a:p>
        </p:txBody>
      </p:sp>
    </p:spTree>
    <p:extLst>
      <p:ext uri="{BB962C8B-B14F-4D97-AF65-F5344CB8AC3E}">
        <p14:creationId xmlns:p14="http://schemas.microsoft.com/office/powerpoint/2010/main" val="21505253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Der Trainer </a:t>
            </a:r>
            <a:r>
              <a:rPr lang="en-US" sz="1200" kern="1200" dirty="0">
                <a:solidFill>
                  <a:schemeClr val="tx1"/>
                </a:solidFill>
                <a:effectLst/>
                <a:latin typeface="+mn-lt"/>
                <a:ea typeface="+mn-ea"/>
                <a:cs typeface="+mn-cs"/>
              </a:rPr>
              <a:t>lässt 2–3 Antworten zu … (die Teilnehmer können beispielsweise antworten: Umweltverantwortung; Ressourceneffizienz; ethisches Verhalten; soziale Inklusion).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Bildquelle: </a:t>
            </a:r>
            <a:r>
              <a:rPr lang="en-IE" b="0" dirty="0"/>
              <a:t>Mit BING erstelltes Bild von Georgeta Chirlesan</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12</a:t>
            </a:fld>
            <a:endParaRPr lang="el-GR"/>
          </a:p>
        </p:txBody>
      </p:sp>
    </p:spTree>
    <p:extLst>
      <p:ext uri="{BB962C8B-B14F-4D97-AF65-F5344CB8AC3E}">
        <p14:creationId xmlns:p14="http://schemas.microsoft.com/office/powerpoint/2010/main" val="6244556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Der Trainer sagt: </a:t>
            </a:r>
            <a:r>
              <a:rPr lang="en-US" sz="1200" i="1" kern="1200" dirty="0">
                <a:solidFill>
                  <a:schemeClr val="tx1"/>
                </a:solidFill>
                <a:effectLst/>
                <a:latin typeface="+mn-lt"/>
                <a:ea typeface="+mn-ea"/>
                <a:cs typeface="+mn-cs"/>
              </a:rPr>
              <a:t>„Bevor wir neue Ansätze kennenlernen, müssen wir verstehen, wo Nachhaltigkeit in unserem Training bereits vorhanden ist.“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Der Trainer verteilt </a:t>
            </a:r>
            <a:r>
              <a:rPr lang="en-US" sz="1200" b="1" kern="1200" dirty="0">
                <a:solidFill>
                  <a:schemeClr val="tx1"/>
                </a:solidFill>
                <a:effectLst/>
                <a:latin typeface="+mn-lt"/>
                <a:ea typeface="+mn-ea"/>
                <a:cs typeface="+mn-cs"/>
              </a:rPr>
              <a:t>Arbeitsblatt 1 </a:t>
            </a:r>
            <a:r>
              <a:rPr lang="en-US" sz="1200" kern="1200" dirty="0">
                <a:solidFill>
                  <a:schemeClr val="tx1"/>
                </a:solidFill>
                <a:effectLst/>
                <a:latin typeface="+mn-lt"/>
                <a:ea typeface="+mn-ea"/>
                <a:cs typeface="+mn-cs"/>
              </a:rPr>
              <a:t>und erklärt die Aufgabe. Er lässt den Teilnehmern einige Minuten Zeit zum Arbeiten.</a:t>
            </a:r>
          </a:p>
          <a:p>
            <a:r>
              <a:rPr lang="en-US" sz="1200" kern="1200" dirty="0">
                <a:solidFill>
                  <a:schemeClr val="tx1"/>
                </a:solidFill>
                <a:effectLst/>
                <a:latin typeface="+mn-lt"/>
                <a:ea typeface="+mn-ea"/>
                <a:cs typeface="+mn-cs"/>
              </a:rPr>
              <a:t>Er sammelt die Arbeitsblätter ein und fragt: </a:t>
            </a:r>
            <a:r>
              <a:rPr lang="en-US" sz="1200" i="1" kern="1200" dirty="0">
                <a:solidFill>
                  <a:schemeClr val="tx1"/>
                </a:solidFill>
                <a:effectLst/>
                <a:latin typeface="+mn-lt"/>
                <a:ea typeface="+mn-ea"/>
                <a:cs typeface="+mn-cs"/>
              </a:rPr>
              <a:t>„Wer möchte eine Herausforderung vorstellen?“, </a:t>
            </a:r>
            <a:r>
              <a:rPr lang="en-US" sz="1200" kern="1200" dirty="0">
                <a:solidFill>
                  <a:schemeClr val="tx1"/>
                </a:solidFill>
                <a:effectLst/>
                <a:latin typeface="+mn-lt"/>
                <a:ea typeface="+mn-ea"/>
                <a:cs typeface="+mn-cs"/>
              </a:rPr>
              <a:t>und bittet 2–3 Teilnehmer, zu antworten.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Typische Herausforderungen, die die Teilnehmer hervorheben könnten, sind: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Begrenzte Lehrmaterialien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Zeitmangel</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Widerstand seitens der Institution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Mangel an Beispielen</a:t>
            </a:r>
          </a:p>
          <a:p>
            <a:r>
              <a:rPr lang="en-US" sz="1200" kern="1200" dirty="0">
                <a:solidFill>
                  <a:schemeClr val="tx1"/>
                </a:solidFill>
                <a:effectLst/>
                <a:latin typeface="+mn-lt"/>
                <a:ea typeface="+mn-ea"/>
                <a:cs typeface="+mn-cs"/>
              </a:rPr>
              <a:t>Der Trainer kommt zu dem Schluss: </a:t>
            </a:r>
            <a:r>
              <a:rPr lang="en-US" sz="1200" i="1" kern="1200" dirty="0">
                <a:solidFill>
                  <a:schemeClr val="tx1"/>
                </a:solidFill>
                <a:effectLst/>
                <a:latin typeface="+mn-lt"/>
                <a:ea typeface="+mn-ea"/>
                <a:cs typeface="+mn-cs"/>
              </a:rPr>
              <a:t>„Diese Antworten spiegeln häufige Hindernisse für den Übergang zur Nachhaltigkeit wider, darunter Widerstand gegen Veränderungen und mangelndes Bewusstsein.“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Bildquelle: </a:t>
            </a:r>
            <a:r>
              <a:rPr lang="en-US" sz="1200" kern="1200" dirty="0">
                <a:solidFill>
                  <a:schemeClr val="tx1"/>
                </a:solidFill>
                <a:effectLst/>
                <a:latin typeface="+mn-lt"/>
                <a:ea typeface="+mn-ea"/>
                <a:cs typeface="+mn-cs"/>
              </a:rPr>
              <a:t>kostenloses Emoji von </a:t>
            </a:r>
            <a:r>
              <a:rPr lang="en-US" sz="1200" kern="1200" dirty="0" err="1">
                <a:solidFill>
                  <a:schemeClr val="tx1"/>
                </a:solidFill>
                <a:effectLst/>
                <a:latin typeface="+mn-lt"/>
                <a:ea typeface="+mn-ea"/>
                <a:cs typeface="+mn-cs"/>
              </a:rPr>
              <a:t>Vecteezy</a:t>
            </a:r>
            <a:r>
              <a:rPr lang="en-US" sz="1200" kern="1200" dirty="0">
                <a:solidFill>
                  <a:schemeClr val="tx1"/>
                </a:solidFill>
                <a:effectLst/>
                <a:latin typeface="+mn-lt"/>
                <a:ea typeface="+mn-ea"/>
                <a:cs typeface="+mn-cs"/>
              </a:rPr>
              <a:t>: https://www.vecteezy.com/free-png/think-emoji</a:t>
            </a:r>
          </a:p>
        </p:txBody>
      </p:sp>
      <p:sp>
        <p:nvSpPr>
          <p:cNvPr id="4" name="Slide Number Placeholder 3"/>
          <p:cNvSpPr>
            <a:spLocks noGrp="1"/>
          </p:cNvSpPr>
          <p:nvPr>
            <p:ph type="sldNum" sz="quarter" idx="5"/>
          </p:nvPr>
        </p:nvSpPr>
        <p:spPr/>
        <p:txBody>
          <a:bodyPr/>
          <a:lstStyle/>
          <a:p>
            <a:fld id="{C6CF91B0-25AB-4DFA-B184-293DD156034C}" type="slidenum">
              <a:rPr lang="el-GR" smtClean="0"/>
              <a:t>13</a:t>
            </a:fld>
            <a:endParaRPr lang="el-GR"/>
          </a:p>
        </p:txBody>
      </p:sp>
    </p:spTree>
    <p:extLst>
      <p:ext uri="{BB962C8B-B14F-4D97-AF65-F5344CB8AC3E}">
        <p14:creationId xmlns:p14="http://schemas.microsoft.com/office/powerpoint/2010/main" val="23497757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393E7-DC4F-66A9-A593-D41387DF7D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A012B7-6E6B-6A1B-D2EE-E583318F2C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3708AB-A8C4-2366-54E5-378EA0A3923F}"/>
              </a:ext>
            </a:extLst>
          </p:cNvPr>
          <p:cNvSpPr>
            <a:spLocks noGrp="1"/>
          </p:cNvSpPr>
          <p:nvPr>
            <p:ph type="body" idx="1"/>
          </p:nvPr>
        </p:nvSpPr>
        <p:spPr/>
        <p:txBody>
          <a:bodyPr/>
          <a:lstStyle/>
          <a:p>
            <a:r>
              <a:rPr lang="en-IE" b="1" dirty="0"/>
              <a:t>Hinweis: </a:t>
            </a:r>
            <a:r>
              <a:rPr lang="en-IE" dirty="0"/>
              <a:t>Dies ist Folie 9 / CU3 aus dem ESE-Kurs</a:t>
            </a:r>
          </a:p>
          <a:p>
            <a:endParaRPr lang="en-IE" dirty="0"/>
          </a:p>
          <a:p>
            <a:r>
              <a:rPr lang="en-US" sz="1200" kern="1200" dirty="0">
                <a:solidFill>
                  <a:schemeClr val="tx1"/>
                </a:solidFill>
                <a:effectLst/>
                <a:latin typeface="+mn-lt"/>
                <a:ea typeface="+mn-ea"/>
                <a:cs typeface="+mn-cs"/>
              </a:rPr>
              <a:t>Mit dieser Folie führt der Kursleiter die Teilnehmer in das Systemdenken ein … er/sie kann mündlich Beispiele für Systeme nennen, die aus Folie 10/CU3 des ESE-Kurses stammen (unser Körper, unsere globalen Handels- und Transportsysteme) … </a:t>
            </a:r>
            <a:endParaRPr lang="en-IE" dirty="0"/>
          </a:p>
        </p:txBody>
      </p:sp>
      <p:sp>
        <p:nvSpPr>
          <p:cNvPr id="4" name="Slide Number Placeholder 3">
            <a:extLst>
              <a:ext uri="{FF2B5EF4-FFF2-40B4-BE49-F238E27FC236}">
                <a16:creationId xmlns:a16="http://schemas.microsoft.com/office/drawing/2014/main" id="{EBA9CBD8-A084-4D30-8C34-A8D94FDD2A2B}"/>
              </a:ext>
            </a:extLst>
          </p:cNvPr>
          <p:cNvSpPr>
            <a:spLocks noGrp="1"/>
          </p:cNvSpPr>
          <p:nvPr>
            <p:ph type="sldNum" sz="quarter" idx="5"/>
          </p:nvPr>
        </p:nvSpPr>
        <p:spPr/>
        <p:txBody>
          <a:bodyPr/>
          <a:lstStyle/>
          <a:p>
            <a:fld id="{C6CF91B0-25AB-4DFA-B184-293DD156034C}" type="slidenum">
              <a:rPr lang="el-GR" smtClean="0"/>
              <a:t>14</a:t>
            </a:fld>
            <a:endParaRPr lang="el-GR"/>
          </a:p>
        </p:txBody>
      </p:sp>
    </p:spTree>
    <p:extLst>
      <p:ext uri="{BB962C8B-B14F-4D97-AF65-F5344CB8AC3E}">
        <p14:creationId xmlns:p14="http://schemas.microsoft.com/office/powerpoint/2010/main" val="41132094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Hinweis: </a:t>
            </a:r>
            <a:r>
              <a:rPr lang="en-IE" dirty="0"/>
              <a:t>Dies ist Folie 13 / CU3 aus dem ESE-Kurs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Der Kursleiter stellt die Kernprinzipien vor…</a:t>
            </a:r>
            <a:endParaRPr lang="en-I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Große globale Krisen wie </a:t>
            </a:r>
            <a:r>
              <a:rPr lang="en-US" sz="1200" b="0" i="0" u="none" strike="noStrike" kern="1200" dirty="0">
                <a:solidFill>
                  <a:schemeClr val="tx1"/>
                </a:solidFill>
                <a:effectLst/>
                <a:latin typeface="+mn-lt"/>
                <a:ea typeface="+mn-ea"/>
                <a:cs typeface="+mn-cs"/>
                <a:hlinkClick r:id="rId3"/>
              </a:rPr>
              <a:t>Klimawandel, </a:t>
            </a:r>
            <a:r>
              <a:rPr lang="en-US" sz="1200" b="0" i="0" kern="1200" dirty="0">
                <a:solidFill>
                  <a:schemeClr val="tx1"/>
                </a:solidFill>
                <a:effectLst/>
                <a:latin typeface="+mn-lt"/>
                <a:ea typeface="+mn-ea"/>
                <a:cs typeface="+mn-cs"/>
              </a:rPr>
              <a:t>Pandemien, Ungleichheiten, Polarisierung und geopolitische Spannungen machen das Geschäftsumfeld komplexer und turbulenter als je zuvor. Deshalb betrachten viele Vordenker das Systemdenken als eine der wichtigsten Managementkompetenzen des 21. Jahrhunderts.  </a:t>
            </a:r>
            <a:endParaRPr lang="en-GB" dirty="0"/>
          </a:p>
        </p:txBody>
      </p:sp>
      <p:sp>
        <p:nvSpPr>
          <p:cNvPr id="4" name="Slide Number Placeholder 3"/>
          <p:cNvSpPr>
            <a:spLocks noGrp="1"/>
          </p:cNvSpPr>
          <p:nvPr>
            <p:ph type="sldNum" sz="quarter" idx="5"/>
          </p:nvPr>
        </p:nvSpPr>
        <p:spPr/>
        <p:txBody>
          <a:bodyPr/>
          <a:lstStyle/>
          <a:p>
            <a:fld id="{C6CF91B0-25AB-4DFA-B184-293DD156034C}" type="slidenum">
              <a:rPr lang="el-GR" smtClean="0"/>
              <a:t>15</a:t>
            </a:fld>
            <a:endParaRPr lang="el-GR"/>
          </a:p>
        </p:txBody>
      </p:sp>
    </p:spTree>
    <p:extLst>
      <p:ext uri="{BB962C8B-B14F-4D97-AF65-F5344CB8AC3E}">
        <p14:creationId xmlns:p14="http://schemas.microsoft.com/office/powerpoint/2010/main" val="32490800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0A6CA-9E3F-B1F7-58B5-57453B3EF8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65E708-EE6B-DFCB-0F43-F1D25C0545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9C46DF-C00E-40D6-5E9F-34D56CF93E3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Hinweis: </a:t>
            </a:r>
            <a:r>
              <a:rPr lang="en-IE" dirty="0"/>
              <a:t>Dies ist Folie 14 / CU3 aus dem ESE-Kurs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dirty="0"/>
          </a:p>
          <a:p>
            <a:pPr marL="0" marR="0" lvl="0" indent="0" algn="l" defTabSz="914400" rtl="0" eaLnBrk="1" fontAlgn="auto" latinLnBrk="0" hangingPunct="1">
              <a:lnSpc>
                <a:spcPct val="100000"/>
              </a:lnSpc>
              <a:spcBef>
                <a:spcPts val="0"/>
              </a:spcBef>
              <a:spcAft>
                <a:spcPts val="0"/>
              </a:spcAft>
              <a:buClrTx/>
              <a:buSzTx/>
              <a:buFontTx/>
              <a:buNone/>
              <a:tabLst/>
              <a:defRPr/>
            </a:pPr>
            <a:r>
              <a:rPr lang="en-IE" dirty="0"/>
              <a:t>In den Folien 14, 15 und 16 </a:t>
            </a:r>
            <a:r>
              <a:rPr lang="en-US" sz="1200" kern="1200" dirty="0">
                <a:solidFill>
                  <a:schemeClr val="tx1"/>
                </a:solidFill>
                <a:effectLst/>
                <a:latin typeface="+mn-lt"/>
                <a:ea typeface="+mn-ea"/>
                <a:cs typeface="+mn-cs"/>
              </a:rPr>
              <a:t>betont</a:t>
            </a:r>
            <a:r>
              <a:rPr lang="en-IE" dirty="0"/>
              <a:t> der Kursleiter, dass </a:t>
            </a:r>
            <a:r>
              <a:rPr lang="en-US" sz="1200" kern="1200" dirty="0">
                <a:solidFill>
                  <a:schemeClr val="tx1"/>
                </a:solidFill>
                <a:effectLst/>
                <a:latin typeface="+mn-lt"/>
                <a:ea typeface="+mn-ea"/>
                <a:cs typeface="+mn-cs"/>
              </a:rPr>
              <a:t>Nachhaltigkeitsprobleme als miteinander verbundene Systeme verstanden werden müssen, die eine ganzheitliche Betrachtung erfordern.</a:t>
            </a:r>
          </a:p>
          <a:p>
            <a:r>
              <a:rPr lang="en-US" sz="1200" kern="1200" dirty="0">
                <a:solidFill>
                  <a:schemeClr val="tx1"/>
                </a:solidFill>
                <a:effectLst/>
                <a:latin typeface="+mn-lt"/>
                <a:ea typeface="+mn-ea"/>
                <a:cs typeface="+mn-cs"/>
              </a:rPr>
              <a:t>Der Kursleiter sagt</a:t>
            </a:r>
            <a:r>
              <a:rPr lang="en-US" sz="1200" i="1" kern="1200" dirty="0">
                <a:solidFill>
                  <a:schemeClr val="tx1"/>
                </a:solidFill>
                <a:effectLst/>
                <a:latin typeface="+mn-lt"/>
                <a:ea typeface="+mn-ea"/>
                <a:cs typeface="+mn-cs"/>
              </a:rPr>
              <a:t>: „Nachhaltigkeitsherausforderungen sind selten einfach – sie sind Systeme.“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Er/sie verweist auf das Eisberg-Diagramm.</a:t>
            </a:r>
          </a:p>
          <a:p>
            <a:r>
              <a:rPr lang="en-US" sz="1200" kern="1200" dirty="0">
                <a:solidFill>
                  <a:schemeClr val="tx1"/>
                </a:solidFill>
                <a:effectLst/>
                <a:latin typeface="+mn-lt"/>
                <a:ea typeface="+mn-ea"/>
                <a:cs typeface="+mn-cs"/>
              </a:rPr>
              <a:t>Dann sagt er/sie</a:t>
            </a:r>
            <a:r>
              <a:rPr lang="en-US" sz="1200" i="1" kern="1200" dirty="0">
                <a:solidFill>
                  <a:schemeClr val="tx1"/>
                </a:solidFill>
                <a:effectLst/>
                <a:latin typeface="+mn-lt"/>
                <a:ea typeface="+mn-ea"/>
                <a:cs typeface="+mn-cs"/>
              </a:rPr>
              <a:t>: „Was wir sehen, ist nur der sichtbare Teil.“</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Er/sie erläutert die Systemkomponenten (Ereignisse, Muster, Strukturen, mentale Modelle – und betont, dass diese Ebenen dabei helfen, Grundursachen und Möglichkeiten für systemische Veränderungen zu identifizieren).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Ein anschauliches Beispiel für alle – </a:t>
            </a:r>
            <a:r>
              <a:rPr lang="en-US" dirty="0"/>
              <a:t>das Verständnis von Kausalzusammenhängen und Auswirkungen während der COVID-19-Pandemie in einer Bankfiliale ist zugleich ein Beispiel </a:t>
            </a:r>
            <a:r>
              <a:rPr lang="en-US" dirty="0" err="1"/>
              <a:t>für Digitalisierung </a:t>
            </a:r>
            <a:r>
              <a:rPr lang="en-US" dirty="0"/>
              <a:t>und </a:t>
            </a:r>
            <a:r>
              <a:rPr lang="en-US" dirty="0" err="1"/>
              <a:t>Dematerialisierung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Kartierungsübung</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Weltwirtschaftsforum – </a:t>
            </a:r>
            <a:r>
              <a:rPr lang="en-US" sz="1200" b="1" i="0" kern="1200" dirty="0">
                <a:solidFill>
                  <a:schemeClr val="tx1"/>
                </a:solidFill>
                <a:effectLst/>
                <a:latin typeface="+mn-lt"/>
                <a:ea typeface="+mn-ea"/>
                <a:cs typeface="+mn-cs"/>
              </a:rPr>
              <a:t>Was „Systemdenken“ eigentlich bedeutet – und warum es heute für Innovationen wichtig ist</a:t>
            </a:r>
          </a:p>
          <a:p>
            <a:r>
              <a:rPr lang="en-GB" dirty="0"/>
              <a:t>(https://www.weforum.org/stories/2021/01/what-systems-thinking-actually-means-and-why-it-matters-today/)</a:t>
            </a:r>
          </a:p>
          <a:p>
            <a:r>
              <a:rPr lang="en-US" sz="1200" b="0" i="0" kern="1200" dirty="0">
                <a:solidFill>
                  <a:schemeClr val="tx1"/>
                </a:solidFill>
                <a:effectLst/>
                <a:latin typeface="+mn-lt"/>
                <a:ea typeface="+mn-ea"/>
                <a:cs typeface="+mn-cs"/>
              </a:rPr>
              <a:t>Um zu veranschaulichen, wie Systemdenken in der Wirtschaft angewendet wird, nehmen wir ein vereinfachtes Beispiel einer Bankfiliale.</a:t>
            </a:r>
          </a:p>
          <a:p>
            <a:r>
              <a:rPr lang="en-US" sz="1200" b="0" i="0" kern="1200" dirty="0">
                <a:solidFill>
                  <a:schemeClr val="tx1"/>
                </a:solidFill>
                <a:effectLst/>
                <a:latin typeface="+mn-lt"/>
                <a:ea typeface="+mn-ea"/>
                <a:cs typeface="+mn-cs"/>
              </a:rPr>
              <a:t>Ereignis: COVID-19 wurde zur Pandemie erklärt, es wurde ein Lockdown für alle Menschen und Unternehmen verhängt, mit Ausnahme von systemrelevanten Arbeitskräften und unverzichtbaren Betrieben. Filialen schließen, die Menschen haben Angst, nicht lebensnotwendige Einrichtungen aufzusuchen.</a:t>
            </a:r>
          </a:p>
          <a:p>
            <a:r>
              <a:rPr lang="en-US" sz="1200" b="0" i="0" kern="1200" dirty="0">
                <a:solidFill>
                  <a:schemeClr val="tx1"/>
                </a:solidFill>
                <a:effectLst/>
                <a:latin typeface="+mn-lt"/>
                <a:ea typeface="+mn-ea"/>
                <a:cs typeface="+mn-cs"/>
              </a:rPr>
              <a:t>Muster/Trends: Welche Trends haben sich im Laufe der Zeit abgezeichnet? Wissenschaftler warnen uns schon seit Jahren, dass wir auf Pandemien vorbereitet sein müssen, doch es gab Fehlinformationen oder mangelnde Transparenz seitens anderer „Systeme“, die dies eigentlich hätten vorantreiben sollen.</a:t>
            </a:r>
          </a:p>
          <a:p>
            <a:r>
              <a:rPr lang="en-US" sz="1200" b="0" i="0" kern="1200" dirty="0">
                <a:solidFill>
                  <a:schemeClr val="tx1"/>
                </a:solidFill>
                <a:effectLst/>
                <a:latin typeface="+mn-lt"/>
                <a:ea typeface="+mn-ea"/>
                <a:cs typeface="+mn-cs"/>
              </a:rPr>
              <a:t>Wie sieht es jedoch mit den Verhaltensmustern im Bankwesen aus? Ein größerer Teil des Kundenservices hat sich ins Internet verlagert, und digitale Banken sowie Fintech-Entwicklungen haben die Notwendigkeit persönlicher Geschäfte in Filialen verringert. Gibt es Trends im </a:t>
            </a:r>
            <a:r>
              <a:rPr lang="en-US" sz="1200" b="0" i="0" kern="1200" dirty="0" err="1">
                <a:solidFill>
                  <a:schemeClr val="tx1"/>
                </a:solidFill>
                <a:effectLst/>
                <a:latin typeface="+mn-lt"/>
                <a:ea typeface="+mn-ea"/>
                <a:cs typeface="+mn-cs"/>
              </a:rPr>
              <a:t>Kundenverhalten</a:t>
            </a:r>
            <a:r>
              <a:rPr lang="en-US" sz="1200" b="0" i="0" kern="1200" dirty="0">
                <a:solidFill>
                  <a:schemeClr val="tx1"/>
                </a:solidFill>
                <a:effectLst/>
                <a:latin typeface="+mn-lt"/>
                <a:ea typeface="+mn-ea"/>
                <a:cs typeface="+mn-cs"/>
              </a:rPr>
              <a:t>? Immer mehr Verbraucher suchen online nach allen Produkten und Dienstleistungen, und dies war bereits vor Beginn der Pandemie weit verbreitet.</a:t>
            </a:r>
          </a:p>
          <a:p>
            <a:r>
              <a:rPr lang="en-US" sz="1200" b="0" i="0" kern="1200" dirty="0">
                <a:solidFill>
                  <a:schemeClr val="tx1"/>
                </a:solidFill>
                <a:effectLst/>
                <a:latin typeface="+mn-lt"/>
                <a:ea typeface="+mn-ea"/>
                <a:cs typeface="+mn-cs"/>
              </a:rPr>
              <a:t>Zugrundeliegende Strukturen: Was hat diese Muster beeinflusst und wie hängen sie miteinander zusammen? Der wachsende Wunsch nach </a:t>
            </a:r>
            <a:r>
              <a:rPr lang="en-US" sz="1200" b="0" i="0" kern="1200" dirty="0" err="1">
                <a:solidFill>
                  <a:schemeClr val="tx1"/>
                </a:solidFill>
                <a:effectLst/>
                <a:latin typeface="+mn-lt"/>
                <a:ea typeface="+mn-ea"/>
                <a:cs typeface="+mn-cs"/>
              </a:rPr>
              <a:t>digitalisierten </a:t>
            </a:r>
            <a:r>
              <a:rPr lang="en-US" sz="1200" b="0" i="0" kern="1200" dirty="0">
                <a:solidFill>
                  <a:schemeClr val="tx1"/>
                </a:solidFill>
                <a:effectLst/>
                <a:latin typeface="+mn-lt"/>
                <a:ea typeface="+mn-ea"/>
                <a:cs typeface="+mn-cs"/>
              </a:rPr>
              <a:t>Erlebnissen und Komfort ist im Finanzdienstleistungssektor weit verbreitet, und Kunden werden zunehmend nur noch Unternehmen aufsuchen und mit ihnen interagieren, die über die entsprechende Infrastruktur verfügen, um auf diese Weise zu agieren. Eine minimale Anzahl von Kontaktpunkten wird als wünschenswert angesehen, da sie schnellere und stressfreie Erlebnisse ermöglichen. Verbraucher möchten weniger Zeit für diese Interaktionen aufwenden, da die Vereinbarkeit von Beruf und Privatleben immer mehr in den Vordergrund rückt und daher unbedingt gewahrt bleiben muss.</a:t>
            </a:r>
          </a:p>
          <a:p>
            <a:r>
              <a:rPr lang="en-US" sz="1200" b="0" i="0" kern="1200" dirty="0">
                <a:solidFill>
                  <a:schemeClr val="tx1"/>
                </a:solidFill>
                <a:effectLst/>
                <a:latin typeface="+mn-lt"/>
                <a:ea typeface="+mn-ea"/>
                <a:cs typeface="+mn-cs"/>
              </a:rPr>
              <a:t>Mentale Modelle: Welche Annahmen, Überzeugungen und Werte haben die Menschen in Bezug auf das System? Die Verhaltensökonomie lehrt uns, dass Kunden sich anpassen und ihre Konsumgewohnheiten ändern werden. Da sie an den Komfort des Online-Bankings gewöhnt sind, werden Filialen an Bedeutung verlieren, und Banken müssen sich weiter anpassen. Die „neue Normalität“ wird alte und neue Überzeugungen vereinen. Welche davon sichern den Fortbestand von Bankfilialen? Der menschliche Kontakt und der Kundenservice? Die Möglichkeit, seine Finanzen persönlich zu regeln? Wird es einer neuen Erfahrung oder eines neuen Dienstes bedürfen, um Bankfilialen relevant zu halten, oder sind digitale Online-Banken alles, was Verbraucher benötigen?</a:t>
            </a:r>
          </a:p>
          <a:p>
            <a:r>
              <a:rPr lang="en-US" sz="1200" b="0" i="0" kern="1200" dirty="0">
                <a:solidFill>
                  <a:schemeClr val="tx1"/>
                </a:solidFill>
                <a:effectLst/>
                <a:latin typeface="+mn-lt"/>
                <a:ea typeface="+mn-ea"/>
                <a:cs typeface="+mn-cs"/>
              </a:rPr>
              <a:t>Darüber hinaus stellt sich die Frage: Haben Banken eine ethische Verpflichtung, das Ausgabeverhalten zu überwachen, um Anzeichen für Verschuldung und zugrunde liegende psychische Probleme zu erkennen? In welcher Beziehung sollten Banken zu Daten stehen? Wie schaffen sie den Spagat zwischen intuitivem Service und dem Datenschutz der Verbraucher?</a:t>
            </a:r>
          </a:p>
          <a:p>
            <a:r>
              <a:rPr lang="en-US" sz="1200" b="0" i="0" kern="1200" dirty="0">
                <a:solidFill>
                  <a:schemeClr val="tx1"/>
                </a:solidFill>
                <a:effectLst/>
                <a:latin typeface="+mn-lt"/>
                <a:ea typeface="+mn-ea"/>
                <a:cs typeface="+mn-cs"/>
              </a:rPr>
              <a:t>Wenn man die Schichten dieses Eisbergs durchforstet, deckt man einen Teil der Kraft des Systemdenkens auf und veranschaulicht, wie man seine Strategie auf nachhaltige Weise ausrichten kann.</a:t>
            </a:r>
          </a:p>
          <a:p>
            <a:r>
              <a:rPr lang="en-US" sz="1200" b="0" i="0" kern="1200" dirty="0">
                <a:solidFill>
                  <a:schemeClr val="tx1"/>
                </a:solidFill>
                <a:effectLst/>
                <a:latin typeface="+mn-lt"/>
                <a:ea typeface="+mn-ea"/>
                <a:cs typeface="+mn-cs"/>
              </a:rPr>
              <a:t>Sie konzentrieren sich nur auf Ereignisse? Dann reagieren Sie lediglich.</a:t>
            </a:r>
          </a:p>
          <a:p>
            <a:r>
              <a:rPr lang="en-US" sz="1200" b="0" i="0" kern="1200" dirty="0">
                <a:solidFill>
                  <a:schemeClr val="tx1"/>
                </a:solidFill>
                <a:effectLst/>
                <a:latin typeface="+mn-lt"/>
                <a:ea typeface="+mn-ea"/>
                <a:cs typeface="+mn-cs"/>
              </a:rPr>
              <a:t>Denken Sie über Muster und Trends nach? Dann antizipieren Sie.</a:t>
            </a:r>
          </a:p>
          <a:p>
            <a:r>
              <a:rPr lang="en-US" sz="1200" b="0" i="0" kern="1200" dirty="0">
                <a:solidFill>
                  <a:schemeClr val="tx1"/>
                </a:solidFill>
                <a:effectLst/>
                <a:latin typeface="+mn-lt"/>
                <a:ea typeface="+mn-ea"/>
                <a:cs typeface="+mn-cs"/>
              </a:rPr>
              <a:t>Untersuchen Sie zugrunde liegende Strukturen? Dann gestalten Sie.</a:t>
            </a:r>
          </a:p>
          <a:p>
            <a:r>
              <a:rPr lang="en-US" sz="1200" b="0" i="0" kern="1200" dirty="0">
                <a:solidFill>
                  <a:schemeClr val="tx1"/>
                </a:solidFill>
                <a:effectLst/>
                <a:latin typeface="+mn-lt"/>
                <a:ea typeface="+mn-ea"/>
                <a:cs typeface="+mn-cs"/>
              </a:rPr>
              <a:t>Verstehen Sie mentale Modelle? Dann gestalten Sie den Wandel.</a:t>
            </a:r>
          </a:p>
          <a:p>
            <a:r>
              <a:rPr lang="en-US" sz="1200" b="0" i="0" kern="1200" dirty="0">
                <a:solidFill>
                  <a:schemeClr val="tx1"/>
                </a:solidFill>
                <a:effectLst/>
                <a:latin typeface="+mn-lt"/>
                <a:ea typeface="+mn-ea"/>
                <a:cs typeface="+mn-cs"/>
              </a:rPr>
              <a:t>Transformatives Denken ist der Weg zur Innovation, und Systemdenken ist für diesen Weg unverzichtbar.</a:t>
            </a:r>
            <a:endParaRPr lang="en-I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a:extLst>
              <a:ext uri="{FF2B5EF4-FFF2-40B4-BE49-F238E27FC236}">
                <a16:creationId xmlns:a16="http://schemas.microsoft.com/office/drawing/2014/main" id="{DD0A98B0-BC22-C506-3D18-C11D0FE18203}"/>
              </a:ext>
            </a:extLst>
          </p:cNvPr>
          <p:cNvSpPr>
            <a:spLocks noGrp="1"/>
          </p:cNvSpPr>
          <p:nvPr>
            <p:ph type="sldNum" sz="quarter" idx="5"/>
          </p:nvPr>
        </p:nvSpPr>
        <p:spPr/>
        <p:txBody>
          <a:bodyPr/>
          <a:lstStyle/>
          <a:p>
            <a:fld id="{C6CF91B0-25AB-4DFA-B184-293DD156034C}" type="slidenum">
              <a:rPr lang="el-GR" smtClean="0"/>
              <a:t>16</a:t>
            </a:fld>
            <a:endParaRPr lang="el-GR"/>
          </a:p>
        </p:txBody>
      </p:sp>
    </p:spTree>
    <p:extLst>
      <p:ext uri="{BB962C8B-B14F-4D97-AF65-F5344CB8AC3E}">
        <p14:creationId xmlns:p14="http://schemas.microsoft.com/office/powerpoint/2010/main" val="35397208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386FA-06DF-7E6E-03AC-43A550C74E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4F786F-977D-CD68-2149-0F9B296C92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CC5F64-04FB-D708-B67C-41F6E381E08A}"/>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Der Trainer fragt die Teilnehmer: </a:t>
            </a:r>
            <a:r>
              <a:rPr lang="en-US" sz="1200" i="1" kern="1200" dirty="0">
                <a:solidFill>
                  <a:schemeClr val="tx1"/>
                </a:solidFill>
                <a:effectLst/>
                <a:latin typeface="+mn-lt"/>
                <a:ea typeface="+mn-ea"/>
                <a:cs typeface="+mn-cs"/>
              </a:rPr>
              <a:t>„Welche versteckten Systeme beeinflussen die Nachhaltigkeit in Ihrem </a:t>
            </a:r>
            <a:r>
              <a:rPr lang="en-US" sz="1200" i="1" kern="1200" dirty="0" err="1">
                <a:solidFill>
                  <a:schemeClr val="tx1"/>
                </a:solidFill>
                <a:effectLst/>
                <a:latin typeface="+mn-lt"/>
                <a:ea typeface="+mn-ea"/>
                <a:cs typeface="+mn-cs"/>
              </a:rPr>
              <a:t>Berufsbildungsprogramm</a:t>
            </a:r>
            <a:r>
              <a:rPr lang="en-US" sz="1200" i="1"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Mögliche Antworten (Beispiele für Antworten):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Richtlinien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Gewohnheiten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Infrastruktur</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Kultur</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Bildquelle: </a:t>
            </a:r>
            <a:r>
              <a:rPr lang="en-IE" b="0" dirty="0"/>
              <a:t>Mit BING erstelltes Bild von Georgeta Chirlesan</a:t>
            </a:r>
          </a:p>
        </p:txBody>
      </p:sp>
      <p:sp>
        <p:nvSpPr>
          <p:cNvPr id="4" name="Slide Number Placeholder 3">
            <a:extLst>
              <a:ext uri="{FF2B5EF4-FFF2-40B4-BE49-F238E27FC236}">
                <a16:creationId xmlns:a16="http://schemas.microsoft.com/office/drawing/2014/main" id="{CF6F7002-A1B4-1F89-D38F-B8A044D0DDFD}"/>
              </a:ext>
            </a:extLst>
          </p:cNvPr>
          <p:cNvSpPr>
            <a:spLocks noGrp="1"/>
          </p:cNvSpPr>
          <p:nvPr>
            <p:ph type="sldNum" sz="quarter" idx="5"/>
          </p:nvPr>
        </p:nvSpPr>
        <p:spPr/>
        <p:txBody>
          <a:bodyPr/>
          <a:lstStyle/>
          <a:p>
            <a:fld id="{C6CF91B0-25AB-4DFA-B184-293DD156034C}" type="slidenum">
              <a:rPr lang="el-GR" smtClean="0"/>
              <a:t>17</a:t>
            </a:fld>
            <a:endParaRPr lang="el-GR"/>
          </a:p>
        </p:txBody>
      </p:sp>
    </p:spTree>
    <p:extLst>
      <p:ext uri="{BB962C8B-B14F-4D97-AF65-F5344CB8AC3E}">
        <p14:creationId xmlns:p14="http://schemas.microsoft.com/office/powerpoint/2010/main" val="23169131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AC814-EA8D-6055-3703-48F5CE6761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5FAF33-6263-A0E6-D5E6-40F6630051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5F40DF-CC34-E2D2-827A-40719CBB0B11}"/>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Der Trainer sagt: </a:t>
            </a:r>
            <a:r>
              <a:rPr lang="en-US" sz="1200" i="1" kern="1200" dirty="0">
                <a:solidFill>
                  <a:schemeClr val="tx1"/>
                </a:solidFill>
                <a:effectLst/>
                <a:latin typeface="+mn-lt"/>
                <a:ea typeface="+mn-ea"/>
                <a:cs typeface="+mn-cs"/>
              </a:rPr>
              <a:t>„Das Eisberg-Modell hilft uns dabei, nicht mehr nur auf Probleme zu reagieren, sondern deren Ursachen zu verstehen.“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Und liefert die Erläuterungen aus den Anmerkungen zu Folie 16 („Ein anschauliches Beispiel für alle usw.“)…</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Er/sie fragt die Teilnehmer: </a:t>
            </a:r>
            <a:r>
              <a:rPr lang="en-US" sz="1200" i="1" kern="1200" dirty="0">
                <a:solidFill>
                  <a:schemeClr val="tx1"/>
                </a:solidFill>
                <a:effectLst/>
                <a:latin typeface="+mn-lt"/>
                <a:ea typeface="+mn-ea"/>
                <a:cs typeface="+mn-cs"/>
              </a:rPr>
              <a:t>„Welche Muster beobachten Sie bei Herausforderungen im Bereich Nachhaltigkeit?“</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Mögliche Antworten (Beispiele):</a:t>
            </a:r>
          </a:p>
          <a:p>
            <a:r>
              <a:rPr lang="en-US" sz="1200" kern="1200" dirty="0">
                <a:solidFill>
                  <a:schemeClr val="tx1"/>
                </a:solidFill>
                <a:effectLst/>
                <a:latin typeface="+mn-lt"/>
                <a:ea typeface="+mn-ea"/>
                <a:cs typeface="+mn-cs"/>
              </a:rPr>
              <a:t>•    Zunehmende Abfallmengen</a:t>
            </a:r>
          </a:p>
          <a:p>
            <a:r>
              <a:rPr lang="en-US" sz="1200" kern="1200" dirty="0">
                <a:solidFill>
                  <a:schemeClr val="tx1"/>
                </a:solidFill>
                <a:effectLst/>
                <a:latin typeface="+mn-lt"/>
                <a:ea typeface="+mn-ea"/>
                <a:cs typeface="+mn-cs"/>
              </a:rPr>
              <a:t>•    Ineffiziente Ressourcennutzung</a:t>
            </a:r>
          </a:p>
          <a:p>
            <a:r>
              <a:rPr lang="en-US" sz="1200" kern="1200" dirty="0">
                <a:solidFill>
                  <a:schemeClr val="tx1"/>
                </a:solidFill>
                <a:effectLst/>
                <a:latin typeface="+mn-lt"/>
                <a:ea typeface="+mn-ea"/>
                <a:cs typeface="+mn-cs"/>
              </a:rPr>
              <a:t>•    Wiederkehrende </a:t>
            </a:r>
            <a:r>
              <a:rPr lang="en-US" sz="1200" kern="1200" dirty="0" err="1">
                <a:solidFill>
                  <a:schemeClr val="tx1"/>
                </a:solidFill>
                <a:effectLst/>
                <a:latin typeface="+mn-lt"/>
                <a:ea typeface="+mn-ea"/>
                <a:cs typeface="+mn-cs"/>
              </a:rPr>
              <a:t>Verhaltensweisen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E"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Bildquelle: </a:t>
            </a:r>
            <a:r>
              <a:rPr lang="en-IE" b="0" dirty="0"/>
              <a:t>Mit BING erstelltes Bild von Georgeta Chirlesan</a:t>
            </a:r>
          </a:p>
          <a:p>
            <a:endParaRPr lang="en-US" dirty="0"/>
          </a:p>
        </p:txBody>
      </p:sp>
      <p:sp>
        <p:nvSpPr>
          <p:cNvPr id="4" name="Slide Number Placeholder 3">
            <a:extLst>
              <a:ext uri="{FF2B5EF4-FFF2-40B4-BE49-F238E27FC236}">
                <a16:creationId xmlns:a16="http://schemas.microsoft.com/office/drawing/2014/main" id="{58F7B9EB-8BA2-AAB6-B796-7F483FAB2D2F}"/>
              </a:ext>
            </a:extLst>
          </p:cNvPr>
          <p:cNvSpPr>
            <a:spLocks noGrp="1"/>
          </p:cNvSpPr>
          <p:nvPr>
            <p:ph type="sldNum" sz="quarter" idx="5"/>
          </p:nvPr>
        </p:nvSpPr>
        <p:spPr/>
        <p:txBody>
          <a:bodyPr/>
          <a:lstStyle/>
          <a:p>
            <a:fld id="{C6CF91B0-25AB-4DFA-B184-293DD156034C}" type="slidenum">
              <a:rPr lang="el-GR" smtClean="0"/>
              <a:t>18</a:t>
            </a:fld>
            <a:endParaRPr lang="el-GR"/>
          </a:p>
        </p:txBody>
      </p:sp>
    </p:spTree>
    <p:extLst>
      <p:ext uri="{BB962C8B-B14F-4D97-AF65-F5344CB8AC3E}">
        <p14:creationId xmlns:p14="http://schemas.microsoft.com/office/powerpoint/2010/main" val="16664841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F1067-F29C-714E-A343-11EA651C3A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DA6237-3935-4604-CC88-4D102866CCC6}"/>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61B0A153-88D8-B3CB-95A1-385C5C03F609}"/>
              </a:ext>
            </a:extLst>
          </p:cNvPr>
          <p:cNvSpPr>
            <a:spLocks noGrp="1"/>
          </p:cNvSpPr>
          <p:nvPr>
            <p:ph type="body" idx="1"/>
          </p:nvPr>
        </p:nvSpPr>
        <p:spPr/>
        <p:txBody>
          <a:bodyPr/>
          <a:lstStyle/>
          <a:p>
            <a:r>
              <a:rPr lang="en-US" b="1" dirty="0"/>
              <a:t>Hinweis: </a:t>
            </a:r>
            <a:r>
              <a:rPr lang="en-US" dirty="0"/>
              <a:t>Dies ist Folie 8/CU5 aus dem ESE-Kurs</a:t>
            </a:r>
          </a:p>
          <a:p>
            <a:endParaRPr lang="en-US" dirty="0"/>
          </a:p>
          <a:p>
            <a:r>
              <a:rPr lang="en-US" sz="1200" kern="1200" dirty="0">
                <a:solidFill>
                  <a:schemeClr val="tx1"/>
                </a:solidFill>
                <a:effectLst/>
                <a:latin typeface="+mn-lt"/>
                <a:ea typeface="+mn-ea"/>
                <a:cs typeface="+mn-cs"/>
              </a:rPr>
              <a:t>Der Kursleiter sagt</a:t>
            </a:r>
            <a:r>
              <a:rPr lang="en-US" sz="1200" i="1" kern="1200" dirty="0">
                <a:solidFill>
                  <a:schemeClr val="tx1"/>
                </a:solidFill>
                <a:effectLst/>
                <a:latin typeface="+mn-lt"/>
                <a:ea typeface="+mn-ea"/>
                <a:cs typeface="+mn-cs"/>
              </a:rPr>
              <a:t>: „Keine Nachhaltigkeitsinitiative ist ohne die Einbindung der Stakeholder erfolgreich. Daher muss man immer eine Stakeholder-Identifizierung und eine Stakeholder-Kartierung durchführen.“</a:t>
            </a:r>
            <a:endParaRPr lang="en-US" sz="1200" kern="1200" dirty="0">
              <a:solidFill>
                <a:schemeClr val="tx1"/>
              </a:solidFill>
              <a:effectLst/>
              <a:latin typeface="+mn-lt"/>
              <a:ea typeface="+mn-ea"/>
              <a:cs typeface="+mn-cs"/>
            </a:endParaRPr>
          </a:p>
          <a:p>
            <a:r>
              <a:rPr lang="hr-HR" sz="1200" kern="1200" dirty="0">
                <a:solidFill>
                  <a:schemeClr val="tx1"/>
                </a:solidFill>
                <a:effectLst/>
                <a:latin typeface="+mn-lt"/>
                <a:ea typeface="+mn-ea"/>
                <a:cs typeface="+mn-cs"/>
              </a:rPr>
              <a:t>Anschließend zeigt er/sie </a:t>
            </a:r>
            <a:r>
              <a:rPr lang="en-US" sz="1200" kern="1200" dirty="0">
                <a:solidFill>
                  <a:schemeClr val="tx1"/>
                </a:solidFill>
                <a:effectLst/>
                <a:latin typeface="+mn-lt"/>
                <a:ea typeface="+mn-ea"/>
                <a:cs typeface="+mn-cs"/>
              </a:rPr>
              <a:t>diese Folie </a:t>
            </a:r>
            <a:r>
              <a:rPr lang="hr-HR" sz="1200" kern="1200" dirty="0">
                <a:solidFill>
                  <a:schemeClr val="tx1"/>
                </a:solidFill>
                <a:effectLst/>
                <a:latin typeface="+mn-lt"/>
                <a:ea typeface="+mn-ea"/>
                <a:cs typeface="+mn-cs"/>
              </a:rPr>
              <a:t>„Stakeholder-Mapping“ und erklärt:</a:t>
            </a:r>
            <a:endParaRPr lang="en-US" sz="1200" kern="1200" dirty="0">
              <a:solidFill>
                <a:schemeClr val="tx1"/>
              </a:solidFill>
              <a:effectLst/>
              <a:latin typeface="+mn-lt"/>
              <a:ea typeface="+mn-ea"/>
              <a:cs typeface="+mn-cs"/>
            </a:endParaRPr>
          </a:p>
          <a:p>
            <a:r>
              <a:rPr lang="hr-HR" sz="1200" kern="1200" dirty="0">
                <a:solidFill>
                  <a:schemeClr val="tx1"/>
                </a:solidFill>
                <a:effectLst/>
                <a:latin typeface="+mn-lt"/>
                <a:ea typeface="+mn-ea"/>
                <a:cs typeface="+mn-cs"/>
              </a:rPr>
              <a:t>•    Interne Stakeholder</a:t>
            </a:r>
            <a:endParaRPr lang="en-US" sz="1200" kern="1200" dirty="0">
              <a:solidFill>
                <a:schemeClr val="tx1"/>
              </a:solidFill>
              <a:effectLst/>
              <a:latin typeface="+mn-lt"/>
              <a:ea typeface="+mn-ea"/>
              <a:cs typeface="+mn-cs"/>
            </a:endParaRPr>
          </a:p>
          <a:p>
            <a:r>
              <a:rPr lang="hr-HR" sz="1200" kern="1200" dirty="0">
                <a:solidFill>
                  <a:schemeClr val="tx1"/>
                </a:solidFill>
                <a:effectLst/>
                <a:latin typeface="+mn-lt"/>
                <a:ea typeface="+mn-ea"/>
                <a:cs typeface="+mn-cs"/>
              </a:rPr>
              <a:t>•    Externe Stakeholder</a:t>
            </a:r>
            <a:endParaRPr lang="en-US" sz="1200" kern="1200" dirty="0">
              <a:solidFill>
                <a:schemeClr val="tx1"/>
              </a:solidFill>
              <a:effectLst/>
              <a:latin typeface="+mn-lt"/>
              <a:ea typeface="+mn-ea"/>
              <a:cs typeface="+mn-cs"/>
            </a:endParaRPr>
          </a:p>
          <a:p>
            <a:r>
              <a:rPr lang="hr-HR" sz="1200" kern="1200" dirty="0">
                <a:solidFill>
                  <a:schemeClr val="tx1"/>
                </a:solidFill>
                <a:effectLst/>
                <a:latin typeface="+mn-lt"/>
                <a:ea typeface="+mn-ea"/>
                <a:cs typeface="+mn-cs"/>
              </a:rPr>
              <a:t>•    Nachhaltigkeitsbeziehungen</a:t>
            </a:r>
            <a:endParaRPr lang="hr-HR" dirty="0"/>
          </a:p>
        </p:txBody>
      </p:sp>
      <p:sp>
        <p:nvSpPr>
          <p:cNvPr id="4" name="Slide Number Placeholder 3">
            <a:extLst>
              <a:ext uri="{FF2B5EF4-FFF2-40B4-BE49-F238E27FC236}">
                <a16:creationId xmlns:a16="http://schemas.microsoft.com/office/drawing/2014/main" id="{B00B8440-8BF1-BC78-A3DD-E601399BD1A8}"/>
              </a:ext>
            </a:extLst>
          </p:cNvPr>
          <p:cNvSpPr>
            <a:spLocks noGrp="1"/>
          </p:cNvSpPr>
          <p:nvPr>
            <p:ph type="sldNum" sz="quarter" idx="5"/>
          </p:nvPr>
        </p:nvSpPr>
        <p:spPr/>
        <p:txBody>
          <a:bodyPr/>
          <a:lstStyle/>
          <a:p>
            <a:fld id="{C6CF91B0-25AB-4DFA-B184-293DD156034C}" type="slidenum">
              <a:rPr lang="el-GR" smtClean="0"/>
              <a:t>19</a:t>
            </a:fld>
            <a:endParaRPr lang="el-GR"/>
          </a:p>
        </p:txBody>
      </p:sp>
    </p:spTree>
    <p:extLst>
      <p:ext uri="{BB962C8B-B14F-4D97-AF65-F5344CB8AC3E}">
        <p14:creationId xmlns:p14="http://schemas.microsoft.com/office/powerpoint/2010/main" val="27122456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1B13C-3203-09A0-B48D-AA4CC9BE9C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CCFB24-1F8A-EF71-FE2A-B869507881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B64BB4-B494-4A5A-8358-6D66497ADC92}"/>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Der Kursleiter verteilt </a:t>
            </a:r>
            <a:r>
              <a:rPr lang="en-US" sz="1200" b="1" kern="1200" dirty="0">
                <a:solidFill>
                  <a:schemeClr val="tx1"/>
                </a:solidFill>
                <a:effectLst/>
                <a:latin typeface="+mn-lt"/>
                <a:ea typeface="+mn-ea"/>
                <a:cs typeface="+mn-cs"/>
              </a:rPr>
              <a:t>Arbeitsblatt 2 </a:t>
            </a:r>
            <a:r>
              <a:rPr lang="en-US" sz="1200" kern="1200" dirty="0">
                <a:solidFill>
                  <a:schemeClr val="tx1"/>
                </a:solidFill>
                <a:effectLst/>
                <a:latin typeface="+mn-lt"/>
                <a:ea typeface="+mn-ea"/>
                <a:cs typeface="+mn-cs"/>
              </a:rPr>
              <a:t>und erklärt die Aufgabe.   </a:t>
            </a:r>
          </a:p>
          <a:p>
            <a:r>
              <a:rPr lang="en-US" sz="1200" kern="1200" dirty="0">
                <a:solidFill>
                  <a:schemeClr val="tx1"/>
                </a:solidFill>
                <a:effectLst/>
                <a:latin typeface="+mn-lt"/>
                <a:ea typeface="+mn-ea"/>
                <a:cs typeface="+mn-cs"/>
              </a:rPr>
              <a:t>Er/sie geht durch die Gruppe und unterstützt die Teilnehmer, indem er/sie fragt</a:t>
            </a:r>
            <a:r>
              <a:rPr lang="en-US" sz="1200" i="1" kern="1200" dirty="0">
                <a:solidFill>
                  <a:schemeClr val="tx1"/>
                </a:solidFill>
                <a:effectLst/>
                <a:latin typeface="+mn-lt"/>
                <a:ea typeface="+mn-ea"/>
                <a:cs typeface="+mn-cs"/>
              </a:rPr>
              <a:t>: „Wer beeinflusst die Nachhaltigkeit in Ihrer Ausbildung?“ </a:t>
            </a:r>
            <a:r>
              <a:rPr lang="en-US" sz="1200" kern="1200" dirty="0">
                <a:solidFill>
                  <a:schemeClr val="tx1"/>
                </a:solidFill>
                <a:effectLst/>
                <a:latin typeface="+mn-lt"/>
                <a:ea typeface="+mn-ea"/>
                <a:cs typeface="+mn-cs"/>
              </a:rPr>
              <a:t>und ihnen Hilfestellung bei der Bearbeitung der Aufgaben im Arbeitsblatt gibt.</a:t>
            </a:r>
          </a:p>
          <a:p>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Bildquelle: </a:t>
            </a:r>
            <a:r>
              <a:rPr lang="en-US" sz="1200" kern="1200" dirty="0">
                <a:solidFill>
                  <a:schemeClr val="tx1"/>
                </a:solidFill>
                <a:effectLst/>
                <a:latin typeface="+mn-lt"/>
                <a:ea typeface="+mn-ea"/>
                <a:cs typeface="+mn-cs"/>
              </a:rPr>
              <a:t>kostenloses Emoji von https://walkingyn.com/wp-content/uploads/2017/06/exercise-cliparts-exercise-cliparts-exercise-workout-clip-art-workout-clip-art-573_363.jpg</a:t>
            </a:r>
          </a:p>
        </p:txBody>
      </p:sp>
      <p:sp>
        <p:nvSpPr>
          <p:cNvPr id="4" name="Slide Number Placeholder 3">
            <a:extLst>
              <a:ext uri="{FF2B5EF4-FFF2-40B4-BE49-F238E27FC236}">
                <a16:creationId xmlns:a16="http://schemas.microsoft.com/office/drawing/2014/main" id="{2C80C21F-82EF-2757-334F-3EBDDED4E07B}"/>
              </a:ext>
            </a:extLst>
          </p:cNvPr>
          <p:cNvSpPr>
            <a:spLocks noGrp="1"/>
          </p:cNvSpPr>
          <p:nvPr>
            <p:ph type="sldNum" sz="quarter" idx="5"/>
          </p:nvPr>
        </p:nvSpPr>
        <p:spPr/>
        <p:txBody>
          <a:bodyPr/>
          <a:lstStyle/>
          <a:p>
            <a:fld id="{C6CF91B0-25AB-4DFA-B184-293DD156034C}" type="slidenum">
              <a:rPr lang="el-GR" smtClean="0"/>
              <a:t>20</a:t>
            </a:fld>
            <a:endParaRPr lang="el-GR"/>
          </a:p>
        </p:txBody>
      </p:sp>
    </p:spTree>
    <p:extLst>
      <p:ext uri="{BB962C8B-B14F-4D97-AF65-F5344CB8AC3E}">
        <p14:creationId xmlns:p14="http://schemas.microsoft.com/office/powerpoint/2010/main" val="21233211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7F484-F939-2908-D0D9-77BEA253F8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1219C4-4434-F638-7B5D-5C0D032E8D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0CC3BC-85A3-34A4-0136-21F0250291F7}"/>
              </a:ext>
            </a:extLst>
          </p:cNvPr>
          <p:cNvSpPr>
            <a:spLocks noGrp="1"/>
          </p:cNvSpPr>
          <p:nvPr>
            <p:ph type="body" idx="1"/>
          </p:nvPr>
        </p:nvSpPr>
        <p:spPr/>
        <p:txBody>
          <a:bodyPr/>
          <a:lstStyle/>
          <a:p>
            <a:r>
              <a:rPr lang="en-GB" b="1" dirty="0"/>
              <a:t>Hinweis: </a:t>
            </a:r>
            <a:r>
              <a:rPr lang="en-GB" dirty="0"/>
              <a:t>Dies ist Folie 21/CU7 aus dem ESE-Kurs</a:t>
            </a:r>
          </a:p>
          <a:p>
            <a:endParaRPr lang="en-GB" dirty="0"/>
          </a:p>
          <a:p>
            <a:r>
              <a:rPr lang="en-US" sz="1200" kern="1200" dirty="0">
                <a:solidFill>
                  <a:schemeClr val="tx1"/>
                </a:solidFill>
                <a:effectLst/>
                <a:latin typeface="+mn-lt"/>
                <a:ea typeface="+mn-ea"/>
                <a:cs typeface="+mn-cs"/>
              </a:rPr>
              <a:t>Der Kursleiter sagt: </a:t>
            </a:r>
            <a:r>
              <a:rPr lang="en-US" sz="1200" i="1" kern="1200" dirty="0">
                <a:solidFill>
                  <a:schemeClr val="tx1"/>
                </a:solidFill>
                <a:effectLst/>
                <a:latin typeface="+mn-lt"/>
                <a:ea typeface="+mn-ea"/>
                <a:cs typeface="+mn-cs"/>
              </a:rPr>
              <a:t>„Nachhaltigkeit muss messbar sein.“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Er/sie erläutert anhand der Folien 20 und 21 die Scope-Logik und betont: </a:t>
            </a:r>
            <a:r>
              <a:rPr lang="en-US" sz="1200" i="1" kern="1200" dirty="0">
                <a:solidFill>
                  <a:schemeClr val="tx1"/>
                </a:solidFill>
                <a:effectLst/>
                <a:latin typeface="+mn-lt"/>
                <a:ea typeface="+mn-ea"/>
                <a:cs typeface="+mn-cs"/>
              </a:rPr>
              <a:t>„Diese Scopes klassifizieren Emissionen in direkte und indirekte Quellen, wodurch </a:t>
            </a:r>
            <a:r>
              <a:rPr lang="en-US" sz="1200" i="1" kern="1200" dirty="0" err="1">
                <a:solidFill>
                  <a:schemeClr val="tx1"/>
                </a:solidFill>
                <a:effectLst/>
                <a:latin typeface="+mn-lt"/>
                <a:ea typeface="+mn-ea"/>
                <a:cs typeface="+mn-cs"/>
              </a:rPr>
              <a:t>Organisationen </a:t>
            </a:r>
            <a:r>
              <a:rPr lang="en-US" sz="1200" i="1" kern="1200" dirty="0">
                <a:solidFill>
                  <a:schemeClr val="tx1"/>
                </a:solidFill>
                <a:effectLst/>
                <a:latin typeface="+mn-lt"/>
                <a:ea typeface="+mn-ea"/>
                <a:cs typeface="+mn-cs"/>
              </a:rPr>
              <a:t>Prioritäten für die Reduzierung festlegen können. Somit unterscheiden diese Emissionskategorien zwischen direkten und indirekten Emissionen und unterstützen die Nachverfolgung der Nachhaltigkeit sowie die Entscheidungsfindung.“</a:t>
            </a:r>
            <a:endParaRPr lang="en-GB" dirty="0"/>
          </a:p>
        </p:txBody>
      </p:sp>
      <p:sp>
        <p:nvSpPr>
          <p:cNvPr id="4" name="Slide Number Placeholder 3">
            <a:extLst>
              <a:ext uri="{FF2B5EF4-FFF2-40B4-BE49-F238E27FC236}">
                <a16:creationId xmlns:a16="http://schemas.microsoft.com/office/drawing/2014/main" id="{B76FB09E-E23F-4C69-A49D-D199F65D40BA}"/>
              </a:ext>
            </a:extLst>
          </p:cNvPr>
          <p:cNvSpPr>
            <a:spLocks noGrp="1"/>
          </p:cNvSpPr>
          <p:nvPr>
            <p:ph type="sldNum" sz="quarter" idx="5"/>
          </p:nvPr>
        </p:nvSpPr>
        <p:spPr/>
        <p:txBody>
          <a:bodyPr/>
          <a:lstStyle/>
          <a:p>
            <a:fld id="{C6CF91B0-25AB-4DFA-B184-293DD156034C}" type="slidenum">
              <a:rPr lang="el-GR" smtClean="0"/>
              <a:t>21</a:t>
            </a:fld>
            <a:endParaRPr lang="el-GR"/>
          </a:p>
        </p:txBody>
      </p:sp>
    </p:spTree>
    <p:extLst>
      <p:ext uri="{BB962C8B-B14F-4D97-AF65-F5344CB8AC3E}">
        <p14:creationId xmlns:p14="http://schemas.microsoft.com/office/powerpoint/2010/main" val="22362746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10962-50EB-DE8E-DC01-DD91D013C5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D74D06-4553-5FF1-1687-9EA3A4BE30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7EB667-7948-6C52-D944-7DFADC2ECBA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Hinweis: </a:t>
            </a:r>
            <a:r>
              <a:rPr lang="en-GB" dirty="0"/>
              <a:t>Dies ist Folie 22/CU7 aus dem ESE-Kurs</a:t>
            </a:r>
          </a:p>
          <a:p>
            <a:endParaRPr lang="en-GB" dirty="0"/>
          </a:p>
        </p:txBody>
      </p:sp>
      <p:sp>
        <p:nvSpPr>
          <p:cNvPr id="4" name="Slide Number Placeholder 3">
            <a:extLst>
              <a:ext uri="{FF2B5EF4-FFF2-40B4-BE49-F238E27FC236}">
                <a16:creationId xmlns:a16="http://schemas.microsoft.com/office/drawing/2014/main" id="{34CAE55E-4D0E-113F-D4F4-5D63D00E5698}"/>
              </a:ext>
            </a:extLst>
          </p:cNvPr>
          <p:cNvSpPr>
            <a:spLocks noGrp="1"/>
          </p:cNvSpPr>
          <p:nvPr>
            <p:ph type="sldNum" sz="quarter" idx="5"/>
          </p:nvPr>
        </p:nvSpPr>
        <p:spPr/>
        <p:txBody>
          <a:bodyPr/>
          <a:lstStyle/>
          <a:p>
            <a:fld id="{C6CF91B0-25AB-4DFA-B184-293DD156034C}" type="slidenum">
              <a:rPr lang="el-GR" smtClean="0"/>
              <a:t>22</a:t>
            </a:fld>
            <a:endParaRPr lang="el-GR"/>
          </a:p>
        </p:txBody>
      </p:sp>
    </p:spTree>
    <p:extLst>
      <p:ext uri="{BB962C8B-B14F-4D97-AF65-F5344CB8AC3E}">
        <p14:creationId xmlns:p14="http://schemas.microsoft.com/office/powerpoint/2010/main" val="34864318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Hinweis: </a:t>
            </a:r>
            <a:r>
              <a:rPr lang="en-GB" dirty="0"/>
              <a:t>Dies ist Folie 11/CU8 aus dem ESE-Kurs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r>
              <a:rPr lang="en-US" sz="1200" kern="1200" dirty="0">
                <a:solidFill>
                  <a:schemeClr val="tx1"/>
                </a:solidFill>
                <a:effectLst/>
                <a:latin typeface="+mn-lt"/>
                <a:ea typeface="+mn-ea"/>
                <a:cs typeface="+mn-cs"/>
              </a:rPr>
              <a:t>Der Kursleiter sagt: „</a:t>
            </a:r>
            <a:r>
              <a:rPr lang="en-US" sz="1200" i="1" kern="1200" dirty="0">
                <a:solidFill>
                  <a:schemeClr val="tx1"/>
                </a:solidFill>
                <a:effectLst/>
                <a:latin typeface="+mn-lt"/>
                <a:ea typeface="+mn-ea"/>
                <a:cs typeface="+mn-cs"/>
              </a:rPr>
              <a:t>Die Integration von Nachhaltigkeit erfordert strukturierte Veränderungen.</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Im Bereich der Nachhaltigkeit kann Veränderung bedeuten, Abfall zu reduzieren, den Energieverbrauch zu verbessern oder Denkweisen zu ändern.</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Zu den wichtigsten Phasen des Wandels gehören:</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b="1" i="1" kern="1200" dirty="0">
                <a:solidFill>
                  <a:schemeClr val="tx1"/>
                </a:solidFill>
                <a:effectLst/>
                <a:latin typeface="+mn-lt"/>
                <a:ea typeface="+mn-ea"/>
                <a:cs typeface="+mn-cs"/>
              </a:rPr>
              <a:t>Erkennen der Notwendigkeit: </a:t>
            </a:r>
            <a:r>
              <a:rPr lang="en-US" sz="1200" i="1" kern="1200" dirty="0">
                <a:solidFill>
                  <a:schemeClr val="tx1"/>
                </a:solidFill>
                <a:effectLst/>
                <a:latin typeface="+mn-lt"/>
                <a:ea typeface="+mn-ea"/>
                <a:cs typeface="+mn-cs"/>
              </a:rPr>
              <a:t>Verstehen, warum Veränderungen notwendig sind.</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b="1" i="1" kern="1200" dirty="0">
                <a:solidFill>
                  <a:schemeClr val="tx1"/>
                </a:solidFill>
                <a:effectLst/>
                <a:latin typeface="+mn-lt"/>
                <a:ea typeface="+mn-ea"/>
                <a:cs typeface="+mn-cs"/>
              </a:rPr>
              <a:t>Planung des Übergangs: </a:t>
            </a:r>
            <a:r>
              <a:rPr lang="en-US" sz="1200" i="1" kern="1200" dirty="0">
                <a:solidFill>
                  <a:schemeClr val="tx1"/>
                </a:solidFill>
                <a:effectLst/>
                <a:latin typeface="+mn-lt"/>
                <a:ea typeface="+mn-ea"/>
                <a:cs typeface="+mn-cs"/>
              </a:rPr>
              <a:t>Festlegung von Schritten, Verantwortlichen und Ressourcen.</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b="1" i="1" kern="1200" dirty="0">
                <a:solidFill>
                  <a:schemeClr val="tx1"/>
                </a:solidFill>
                <a:effectLst/>
                <a:latin typeface="+mn-lt"/>
                <a:ea typeface="+mn-ea"/>
                <a:cs typeface="+mn-cs"/>
              </a:rPr>
              <a:t>Umsetzung des Wandels: </a:t>
            </a:r>
            <a:r>
              <a:rPr lang="en-US" sz="1200" i="1" kern="1200" dirty="0">
                <a:solidFill>
                  <a:schemeClr val="tx1"/>
                </a:solidFill>
                <a:effectLst/>
                <a:latin typeface="+mn-lt"/>
                <a:ea typeface="+mn-ea"/>
                <a:cs typeface="+mn-cs"/>
              </a:rPr>
              <a:t>Kommunikation, Schulung und Unterstützung der Mitarbeiter.</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b="1" i="1" kern="1200" dirty="0">
                <a:solidFill>
                  <a:schemeClr val="tx1"/>
                </a:solidFill>
                <a:effectLst/>
                <a:latin typeface="+mn-lt"/>
                <a:ea typeface="+mn-ea"/>
                <a:cs typeface="+mn-cs"/>
              </a:rPr>
              <a:t>Verankerung neuer Gewohnheiten: </a:t>
            </a:r>
            <a:r>
              <a:rPr lang="en-US" sz="1200" i="1" kern="1200" dirty="0">
                <a:solidFill>
                  <a:schemeClr val="tx1"/>
                </a:solidFill>
                <a:effectLst/>
                <a:latin typeface="+mn-lt"/>
                <a:ea typeface="+mn-ea"/>
                <a:cs typeface="+mn-cs"/>
              </a:rPr>
              <a:t>Erfolge festigen und feiern.</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Veränderungen können auf verschiedenen Ebenen stattfinden: auf </a:t>
            </a:r>
            <a:r>
              <a:rPr lang="en-US" sz="1200" b="1" i="1" kern="1200" dirty="0">
                <a:solidFill>
                  <a:schemeClr val="tx1"/>
                </a:solidFill>
                <a:effectLst/>
                <a:latin typeface="+mn-lt"/>
                <a:ea typeface="+mn-ea"/>
                <a:cs typeface="+mn-cs"/>
              </a:rPr>
              <a:t>individueller, auf Team- </a:t>
            </a:r>
            <a:r>
              <a:rPr lang="en-US" sz="1200" i="1" kern="1200" dirty="0">
                <a:solidFill>
                  <a:schemeClr val="tx1"/>
                </a:solidFill>
                <a:effectLst/>
                <a:latin typeface="+mn-lt"/>
                <a:ea typeface="+mn-ea"/>
                <a:cs typeface="+mn-cs"/>
              </a:rPr>
              <a:t>und auf </a:t>
            </a:r>
            <a:r>
              <a:rPr lang="en-US" sz="1200" b="1" i="1" kern="1200" dirty="0">
                <a:solidFill>
                  <a:schemeClr val="tx1"/>
                </a:solidFill>
                <a:effectLst/>
                <a:latin typeface="+mn-lt"/>
                <a:ea typeface="+mn-ea"/>
                <a:cs typeface="+mn-cs"/>
              </a:rPr>
              <a:t>systemischer Ebene</a:t>
            </a:r>
            <a:r>
              <a:rPr lang="en-US" sz="1200" i="1"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Veränderungsmanagement-Modelle sind Konzepte, Theorien und Methoden, die einen fundierten Ansatz für organisatorische Veränderungen bieten.“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Anschließend stellt der Trainer die drei Modelle in den Folien 23, 24 und 25 vor.</a:t>
            </a:r>
          </a:p>
          <a:p>
            <a:r>
              <a:rPr lang="en-US" sz="1200" kern="1200" dirty="0">
                <a:solidFill>
                  <a:schemeClr val="tx1"/>
                </a:solidFill>
                <a:effectLst/>
                <a:latin typeface="+mn-lt"/>
                <a:ea typeface="+mn-ea"/>
                <a:cs typeface="+mn-cs"/>
              </a:rPr>
              <a:t>Der Trainer sagt: </a:t>
            </a:r>
            <a:r>
              <a:rPr lang="en-US" sz="1200" i="1" kern="1200" dirty="0">
                <a:solidFill>
                  <a:schemeClr val="tx1"/>
                </a:solidFill>
                <a:effectLst/>
                <a:latin typeface="+mn-lt"/>
                <a:ea typeface="+mn-ea"/>
                <a:cs typeface="+mn-cs"/>
              </a:rPr>
              <a:t>„Diese Modelle unterstützen die strukturierte Umsetzung von Nachhaltigkeitsveränderungen in Ihren </a:t>
            </a:r>
            <a:r>
              <a:rPr lang="en-US" sz="1200" i="1" kern="1200" dirty="0" err="1">
                <a:solidFill>
                  <a:schemeClr val="tx1"/>
                </a:solidFill>
                <a:effectLst/>
                <a:latin typeface="+mn-lt"/>
                <a:ea typeface="+mn-ea"/>
                <a:cs typeface="+mn-cs"/>
              </a:rPr>
              <a:t>Organisationen</a:t>
            </a:r>
            <a:r>
              <a:rPr lang="en-US" sz="1200" i="1" kern="1200" dirty="0">
                <a:solidFill>
                  <a:schemeClr val="tx1"/>
                </a:solidFill>
                <a:effectLst/>
                <a:latin typeface="+mn-lt"/>
                <a:ea typeface="+mn-ea"/>
                <a:cs typeface="+mn-cs"/>
              </a:rPr>
              <a:t>.“</a:t>
            </a:r>
            <a:endParaRPr lang="en-GB" dirty="0"/>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23</a:t>
            </a:fld>
            <a:endParaRPr lang="el-GR"/>
          </a:p>
        </p:txBody>
      </p:sp>
    </p:spTree>
    <p:extLst>
      <p:ext uri="{BB962C8B-B14F-4D97-AF65-F5344CB8AC3E}">
        <p14:creationId xmlns:p14="http://schemas.microsoft.com/office/powerpoint/2010/main" val="32772891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5232D-6A54-4D69-125C-C1DA520493B4}"/>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50945E97-2FAB-556B-EA31-FB0B3DDC9A4E}"/>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0643188B-C3FD-ECB9-933A-A644121B40C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Hinweis: </a:t>
            </a:r>
            <a:r>
              <a:rPr lang="en-GB" dirty="0"/>
              <a:t>Dies ist Folie 13/CU8 aus dem ESE-Kurs</a:t>
            </a:r>
          </a:p>
          <a:p>
            <a:endParaRPr lang="it-IT" dirty="0"/>
          </a:p>
        </p:txBody>
      </p:sp>
      <p:sp>
        <p:nvSpPr>
          <p:cNvPr id="4" name="Segnaposto numero diapositiva 3">
            <a:extLst>
              <a:ext uri="{FF2B5EF4-FFF2-40B4-BE49-F238E27FC236}">
                <a16:creationId xmlns:a16="http://schemas.microsoft.com/office/drawing/2014/main" id="{3978712C-427E-72F2-9BB7-168A05170E08}"/>
              </a:ext>
            </a:extLst>
          </p:cNvPr>
          <p:cNvSpPr>
            <a:spLocks noGrp="1"/>
          </p:cNvSpPr>
          <p:nvPr>
            <p:ph type="sldNum" sz="quarter" idx="5"/>
          </p:nvPr>
        </p:nvSpPr>
        <p:spPr/>
        <p:txBody>
          <a:bodyPr/>
          <a:lstStyle/>
          <a:p>
            <a:fld id="{C6CF91B0-25AB-4DFA-B184-293DD156034C}" type="slidenum">
              <a:rPr lang="el-GR" smtClean="0"/>
              <a:t>24</a:t>
            </a:fld>
            <a:endParaRPr lang="el-GR"/>
          </a:p>
        </p:txBody>
      </p:sp>
    </p:spTree>
    <p:extLst>
      <p:ext uri="{BB962C8B-B14F-4D97-AF65-F5344CB8AC3E}">
        <p14:creationId xmlns:p14="http://schemas.microsoft.com/office/powerpoint/2010/main" val="20067172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CFF17-BB2D-E226-F7DD-A598DFDB8F08}"/>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F7B2F6D1-0C39-5F74-3205-EBB8E93B349C}"/>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704D4E5A-2310-F647-088F-C7333468E21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Hinweis: </a:t>
            </a:r>
            <a:r>
              <a:rPr lang="en-GB" dirty="0"/>
              <a:t>Dies ist Folie 16/CU8 aus dem ESE-Kurs</a:t>
            </a:r>
          </a:p>
          <a:p>
            <a:endParaRPr lang="it-IT" dirty="0"/>
          </a:p>
        </p:txBody>
      </p:sp>
      <p:sp>
        <p:nvSpPr>
          <p:cNvPr id="4" name="Segnaposto numero diapositiva 3">
            <a:extLst>
              <a:ext uri="{FF2B5EF4-FFF2-40B4-BE49-F238E27FC236}">
                <a16:creationId xmlns:a16="http://schemas.microsoft.com/office/drawing/2014/main" id="{3969D9F4-EB4C-9BC3-7019-E666447BC39A}"/>
              </a:ext>
            </a:extLst>
          </p:cNvPr>
          <p:cNvSpPr>
            <a:spLocks noGrp="1"/>
          </p:cNvSpPr>
          <p:nvPr>
            <p:ph type="sldNum" sz="quarter" idx="5"/>
          </p:nvPr>
        </p:nvSpPr>
        <p:spPr/>
        <p:txBody>
          <a:bodyPr/>
          <a:lstStyle/>
          <a:p>
            <a:fld id="{C6CF91B0-25AB-4DFA-B184-293DD156034C}" type="slidenum">
              <a:rPr lang="el-GR" smtClean="0"/>
              <a:t>25</a:t>
            </a:fld>
            <a:endParaRPr lang="el-GR"/>
          </a:p>
        </p:txBody>
      </p:sp>
    </p:spTree>
    <p:extLst>
      <p:ext uri="{BB962C8B-B14F-4D97-AF65-F5344CB8AC3E}">
        <p14:creationId xmlns:p14="http://schemas.microsoft.com/office/powerpoint/2010/main" val="40959771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F4BF7-7D0F-58F7-E861-60AA152CD8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D50E47-F971-7446-AC6C-DE2D73EF75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D8A7E7-17F1-C70A-4A1B-5830475DE193}"/>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Der Trainer fragt die Teilnehmer: </a:t>
            </a:r>
            <a:r>
              <a:rPr lang="en-US" sz="1200" i="1" kern="1200" dirty="0">
                <a:solidFill>
                  <a:schemeClr val="tx1"/>
                </a:solidFill>
                <a:effectLst/>
                <a:latin typeface="+mn-lt"/>
                <a:ea typeface="+mn-ea"/>
                <a:cs typeface="+mn-cs"/>
              </a:rPr>
              <a:t>„Welche Phase des Veränderungsprozesses ist in Ihrer </a:t>
            </a:r>
            <a:r>
              <a:rPr lang="en-US" sz="1200" i="1" kern="1200" dirty="0" err="1">
                <a:solidFill>
                  <a:schemeClr val="tx1"/>
                </a:solidFill>
                <a:effectLst/>
                <a:latin typeface="+mn-lt"/>
                <a:ea typeface="+mn-ea"/>
                <a:cs typeface="+mn-cs"/>
              </a:rPr>
              <a:t>Organisation</a:t>
            </a:r>
            <a:r>
              <a:rPr lang="en-US" sz="1200" i="1" kern="1200" dirty="0">
                <a:solidFill>
                  <a:schemeClr val="tx1"/>
                </a:solidFill>
                <a:effectLst/>
                <a:latin typeface="+mn-lt"/>
                <a:ea typeface="+mn-ea"/>
                <a:cs typeface="+mn-cs"/>
              </a:rPr>
              <a:t> am schwierigsten?“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Mögliche Antworten (Beispiele für erwartete Antworten):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Widerstand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Bewusstsein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Verfestigung</a:t>
            </a:r>
          </a:p>
          <a:p>
            <a:r>
              <a:rPr lang="en-US" sz="1200" kern="1200" dirty="0">
                <a:solidFill>
                  <a:schemeClr val="tx1"/>
                </a:solidFill>
                <a:effectLst/>
                <a:latin typeface="+mn-lt"/>
                <a:ea typeface="+mn-ea"/>
                <a:cs typeface="+mn-cs"/>
              </a:rPr>
              <a:t>Diese Antworten spiegeln bekannte Phasen von Veränderungsprozessen </a:t>
            </a:r>
            <a:r>
              <a:rPr lang="en-US" sz="1200" kern="1200" dirty="0" err="1">
                <a:solidFill>
                  <a:schemeClr val="tx1"/>
                </a:solidFill>
                <a:effectLst/>
                <a:latin typeface="+mn-lt"/>
                <a:ea typeface="+mn-ea"/>
                <a:cs typeface="+mn-cs"/>
              </a:rPr>
              <a:t>in Organisationen</a:t>
            </a:r>
            <a:r>
              <a:rPr lang="en-US" sz="1200" kern="1200" dirty="0">
                <a:solidFill>
                  <a:schemeClr val="tx1"/>
                </a:solidFill>
                <a:effectLst/>
                <a:latin typeface="+mn-lt"/>
                <a:ea typeface="+mn-ea"/>
                <a:cs typeface="+mn-cs"/>
              </a:rPr>
              <a:t> wider.</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Bildquelle: </a:t>
            </a:r>
            <a:r>
              <a:rPr lang="en-IE" b="0" dirty="0"/>
              <a:t>Mit BING erstelltes Bild von Georgeta Chirlesan</a:t>
            </a:r>
          </a:p>
        </p:txBody>
      </p:sp>
      <p:sp>
        <p:nvSpPr>
          <p:cNvPr id="4" name="Slide Number Placeholder 3">
            <a:extLst>
              <a:ext uri="{FF2B5EF4-FFF2-40B4-BE49-F238E27FC236}">
                <a16:creationId xmlns:a16="http://schemas.microsoft.com/office/drawing/2014/main" id="{9FB0EA87-FF8A-22C9-701C-BBFE6C5F04F1}"/>
              </a:ext>
            </a:extLst>
          </p:cNvPr>
          <p:cNvSpPr>
            <a:spLocks noGrp="1"/>
          </p:cNvSpPr>
          <p:nvPr>
            <p:ph type="sldNum" sz="quarter" idx="5"/>
          </p:nvPr>
        </p:nvSpPr>
        <p:spPr/>
        <p:txBody>
          <a:bodyPr/>
          <a:lstStyle/>
          <a:p>
            <a:fld id="{C6CF91B0-25AB-4DFA-B184-293DD156034C}" type="slidenum">
              <a:rPr lang="el-GR" smtClean="0"/>
              <a:t>26</a:t>
            </a:fld>
            <a:endParaRPr lang="el-GR"/>
          </a:p>
        </p:txBody>
      </p:sp>
    </p:spTree>
    <p:extLst>
      <p:ext uri="{BB962C8B-B14F-4D97-AF65-F5344CB8AC3E}">
        <p14:creationId xmlns:p14="http://schemas.microsoft.com/office/powerpoint/2010/main" val="21287700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AF8D4-3AB9-3F83-B21A-72E64EB95A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FB7B45-E7F5-2DD5-7255-F1C04D239D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F24CF0-2C3F-C50F-0BC4-7FAC3527D0AF}"/>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Der Trainer sagt</a:t>
            </a:r>
            <a:r>
              <a:rPr lang="en-US" sz="1200" i="1" kern="1200" dirty="0">
                <a:solidFill>
                  <a:schemeClr val="tx1"/>
                </a:solidFill>
                <a:effectLst/>
                <a:latin typeface="+mn-lt"/>
                <a:ea typeface="+mn-ea"/>
                <a:cs typeface="+mn-cs"/>
              </a:rPr>
              <a:t>: „Nun gehen wir von der Theorie zur Praxis über“</a:t>
            </a:r>
            <a:r>
              <a:rPr lang="en-US" sz="1200" kern="1200" dirty="0">
                <a:solidFill>
                  <a:schemeClr val="tx1"/>
                </a:solidFill>
                <a:effectLst/>
                <a:latin typeface="+mn-lt"/>
                <a:ea typeface="+mn-ea"/>
                <a:cs typeface="+mn-cs"/>
              </a:rPr>
              <a:t>, erläutert die Gruppenarbeit und die erwarteten Ergebnisse und verteilt Arbeitsblatt 3, anhand dessen die Teilnehmer in Gruppen das Eisbergmodell anwenden werden.</a:t>
            </a:r>
          </a:p>
          <a:p>
            <a:r>
              <a:rPr lang="en-US" sz="1200" kern="1200" dirty="0">
                <a:solidFill>
                  <a:schemeClr val="tx1"/>
                </a:solidFill>
                <a:effectLst/>
                <a:latin typeface="+mn-lt"/>
                <a:ea typeface="+mn-ea"/>
                <a:cs typeface="+mn-cs"/>
              </a:rPr>
              <a:t>Während der Übung geht der Trainer zwischen den Teilnehmern umher und stellt Leitfragen wie:</a:t>
            </a:r>
          </a:p>
          <a:p>
            <a:pPr lvl="0"/>
            <a:r>
              <a:rPr lang="en-US" sz="1200" i="1" kern="1200" dirty="0">
                <a:solidFill>
                  <a:schemeClr val="tx1"/>
                </a:solidFill>
                <a:effectLst/>
                <a:latin typeface="+mn-lt"/>
                <a:ea typeface="+mn-ea"/>
                <a:cs typeface="+mn-cs"/>
              </a:rPr>
              <a:t>„Welche Muster erkennt ihr?“</a:t>
            </a:r>
            <a:endParaRPr lang="en-US" sz="1200" kern="1200" dirty="0">
              <a:solidFill>
                <a:schemeClr val="tx1"/>
              </a:solidFill>
              <a:effectLst/>
              <a:latin typeface="+mn-lt"/>
              <a:ea typeface="+mn-ea"/>
              <a:cs typeface="+mn-cs"/>
            </a:endParaRPr>
          </a:p>
          <a:p>
            <a:pPr lvl="0"/>
            <a:r>
              <a:rPr lang="en-US" sz="1200" i="1" kern="1200" dirty="0">
                <a:solidFill>
                  <a:schemeClr val="tx1"/>
                </a:solidFill>
                <a:effectLst/>
                <a:latin typeface="+mn-lt"/>
                <a:ea typeface="+mn-ea"/>
                <a:cs typeface="+mn-cs"/>
              </a:rPr>
              <a:t>„Welche Strukturen beeinflussen das?“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Erwartete Ergebnisse dieser Aktivität sind, dass die Gruppen Folgendes identifizieren:</a:t>
            </a:r>
          </a:p>
          <a:p>
            <a:r>
              <a:rPr lang="en-US" sz="1200" kern="1200" dirty="0">
                <a:solidFill>
                  <a:schemeClr val="tx1"/>
                </a:solidFill>
                <a:effectLst/>
                <a:latin typeface="+mn-lt"/>
                <a:ea typeface="+mn-ea"/>
                <a:cs typeface="+mn-cs"/>
              </a:rPr>
              <a:t>✔ Grundursachen</a:t>
            </a:r>
          </a:p>
          <a:p>
            <a:r>
              <a:rPr lang="en-US" sz="1200" kern="1200" dirty="0">
                <a:solidFill>
                  <a:schemeClr val="tx1"/>
                </a:solidFill>
                <a:effectLst/>
                <a:latin typeface="+mn-lt"/>
                <a:ea typeface="+mn-ea"/>
                <a:cs typeface="+mn-cs"/>
              </a:rPr>
              <a:t>✔ Systemmuster/Zusammenhänge</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Bildquelle: </a:t>
            </a:r>
            <a:r>
              <a:rPr lang="en-IE" b="0" dirty="0"/>
              <a:t>Mit BING erstelltes Bild von Georgeta Chirlesan</a:t>
            </a:r>
          </a:p>
        </p:txBody>
      </p:sp>
      <p:sp>
        <p:nvSpPr>
          <p:cNvPr id="4" name="Slide Number Placeholder 3">
            <a:extLst>
              <a:ext uri="{FF2B5EF4-FFF2-40B4-BE49-F238E27FC236}">
                <a16:creationId xmlns:a16="http://schemas.microsoft.com/office/drawing/2014/main" id="{19C42B9E-8819-17FD-48B0-454F2FDBBDB4}"/>
              </a:ext>
            </a:extLst>
          </p:cNvPr>
          <p:cNvSpPr>
            <a:spLocks noGrp="1"/>
          </p:cNvSpPr>
          <p:nvPr>
            <p:ph type="sldNum" sz="quarter" idx="5"/>
          </p:nvPr>
        </p:nvSpPr>
        <p:spPr/>
        <p:txBody>
          <a:bodyPr/>
          <a:lstStyle/>
          <a:p>
            <a:fld id="{C6CF91B0-25AB-4DFA-B184-293DD156034C}" type="slidenum">
              <a:rPr lang="el-GR" smtClean="0"/>
              <a:t>27</a:t>
            </a:fld>
            <a:endParaRPr lang="el-GR"/>
          </a:p>
        </p:txBody>
      </p:sp>
    </p:spTree>
    <p:extLst>
      <p:ext uri="{BB962C8B-B14F-4D97-AF65-F5344CB8AC3E}">
        <p14:creationId xmlns:p14="http://schemas.microsoft.com/office/powerpoint/2010/main" val="19164195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Hinweis: </a:t>
            </a:r>
            <a:r>
              <a:rPr lang="en-US" dirty="0"/>
              <a:t>Dies ist Folie 22/CU6 aus dem ESE-Kurs</a:t>
            </a:r>
          </a:p>
          <a:p>
            <a:endParaRPr lang="en-US" dirty="0"/>
          </a:p>
          <a:p>
            <a:r>
              <a:rPr lang="en-US" sz="1200" kern="1200" dirty="0">
                <a:solidFill>
                  <a:schemeClr val="tx1"/>
                </a:solidFill>
                <a:effectLst/>
                <a:latin typeface="+mn-lt"/>
                <a:ea typeface="+mn-ea"/>
                <a:cs typeface="+mn-cs"/>
              </a:rPr>
              <a:t>Der Kursleiter sagt: </a:t>
            </a:r>
            <a:r>
              <a:rPr lang="en-US" sz="1200" i="1" kern="1200" dirty="0">
                <a:solidFill>
                  <a:schemeClr val="tx1"/>
                </a:solidFill>
                <a:effectLst/>
                <a:latin typeface="+mn-lt"/>
                <a:ea typeface="+mn-ea"/>
                <a:cs typeface="+mn-cs"/>
              </a:rPr>
              <a:t>„Als Nächstes </a:t>
            </a:r>
            <a:r>
              <a:rPr lang="en-US" sz="1200" i="1" kern="1200" dirty="0" err="1">
                <a:solidFill>
                  <a:schemeClr val="tx1"/>
                </a:solidFill>
                <a:effectLst/>
                <a:latin typeface="+mn-lt"/>
                <a:ea typeface="+mn-ea"/>
                <a:cs typeface="+mn-cs"/>
              </a:rPr>
              <a:t>analysieren</a:t>
            </a:r>
            <a:r>
              <a:rPr lang="en-US" sz="1200" i="1" kern="1200" dirty="0">
                <a:solidFill>
                  <a:schemeClr val="tx1"/>
                </a:solidFill>
                <a:effectLst/>
                <a:latin typeface="+mn-lt"/>
                <a:ea typeface="+mn-ea"/>
                <a:cs typeface="+mn-cs"/>
              </a:rPr>
              <a:t> wir die Situation strategisch.“</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Und erklärt SWOT anhand der Folien 28, 29, 30 und 31</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28</a:t>
            </a:fld>
            <a:endParaRPr lang="el-GR"/>
          </a:p>
        </p:txBody>
      </p:sp>
    </p:spTree>
    <p:extLst>
      <p:ext uri="{BB962C8B-B14F-4D97-AF65-F5344CB8AC3E}">
        <p14:creationId xmlns:p14="http://schemas.microsoft.com/office/powerpoint/2010/main" val="22802184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Hinweis: </a:t>
            </a:r>
            <a:r>
              <a:rPr lang="en-US" dirty="0"/>
              <a:t>Dies ist Folie 23/CU6 aus dem ESE-Kurs</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29</a:t>
            </a:fld>
            <a:endParaRPr lang="el-GR"/>
          </a:p>
        </p:txBody>
      </p:sp>
    </p:spTree>
    <p:extLst>
      <p:ext uri="{BB962C8B-B14F-4D97-AF65-F5344CB8AC3E}">
        <p14:creationId xmlns:p14="http://schemas.microsoft.com/office/powerpoint/2010/main" val="11739532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Hinweis: </a:t>
            </a:r>
            <a:r>
              <a:rPr lang="en-US" dirty="0"/>
              <a:t>Dies ist Folie 24/CU6 aus dem ESE-Kurs</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30</a:t>
            </a:fld>
            <a:endParaRPr lang="el-GR"/>
          </a:p>
        </p:txBody>
      </p:sp>
    </p:spTree>
    <p:extLst>
      <p:ext uri="{BB962C8B-B14F-4D97-AF65-F5344CB8AC3E}">
        <p14:creationId xmlns:p14="http://schemas.microsoft.com/office/powerpoint/2010/main" val="17905446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Hinweis: </a:t>
            </a:r>
            <a:r>
              <a:rPr lang="en-US" dirty="0"/>
              <a:t>Dies ist Folie 25/CU6 aus dem ESE-Kurs</a:t>
            </a:r>
          </a:p>
          <a:p>
            <a:endParaRPr lang="en-US" dirty="0"/>
          </a:p>
          <a:p>
            <a:r>
              <a:rPr lang="en-US" sz="1200" kern="1200" dirty="0">
                <a:solidFill>
                  <a:schemeClr val="tx1"/>
                </a:solidFill>
                <a:effectLst/>
                <a:latin typeface="+mn-lt"/>
                <a:ea typeface="+mn-ea"/>
                <a:cs typeface="+mn-cs"/>
              </a:rPr>
              <a:t>Nach der Präsentation von Folie 31 sagt der Kursleiter: </a:t>
            </a:r>
            <a:r>
              <a:rPr lang="en-US" sz="1200" i="1" kern="1200" dirty="0">
                <a:solidFill>
                  <a:schemeClr val="tx1"/>
                </a:solidFill>
                <a:effectLst/>
                <a:latin typeface="+mn-lt"/>
                <a:ea typeface="+mn-ea"/>
                <a:cs typeface="+mn-cs"/>
              </a:rPr>
              <a:t>„Diese Analyseinstrumente unterstützen eine strukturierte Nachhaltigkeitsplanung und das Risikobewusstsein. Zur nachhaltigen Investitionsplanung gehört </a:t>
            </a:r>
            <a:r>
              <a:rPr lang="en-US" sz="1200" i="1" kern="1200" dirty="0" err="1">
                <a:solidFill>
                  <a:schemeClr val="tx1"/>
                </a:solidFill>
                <a:effectLst/>
                <a:latin typeface="+mn-lt"/>
                <a:ea typeface="+mn-ea"/>
                <a:cs typeface="+mn-cs"/>
              </a:rPr>
              <a:t>die Analyse </a:t>
            </a:r>
            <a:r>
              <a:rPr lang="en-US" sz="1200" i="1" kern="1200" dirty="0">
                <a:solidFill>
                  <a:schemeClr val="tx1"/>
                </a:solidFill>
                <a:effectLst/>
                <a:latin typeface="+mn-lt"/>
                <a:ea typeface="+mn-ea"/>
                <a:cs typeface="+mn-cs"/>
              </a:rPr>
              <a:t>von Stärken, Schwächen, Chancen und Risiken, um die Umsetzungsstrategien zu verbessern.</a:t>
            </a:r>
          </a:p>
          <a:p>
            <a:r>
              <a:rPr lang="en-US" sz="1200" i="0" kern="1200" dirty="0">
                <a:solidFill>
                  <a:schemeClr val="tx1"/>
                </a:solidFill>
                <a:effectLst/>
                <a:latin typeface="+mn-lt"/>
                <a:ea typeface="+mn-ea"/>
                <a:cs typeface="+mn-cs"/>
              </a:rPr>
              <a:t>Nun können Sie zu Arbeitsblatt 3 zurückkehren und Schritt 4 ausführen!“</a:t>
            </a:r>
            <a:endParaRPr lang="en-US" i="0" dirty="0"/>
          </a:p>
        </p:txBody>
      </p:sp>
      <p:sp>
        <p:nvSpPr>
          <p:cNvPr id="4" name="Slide Number Placeholder 3"/>
          <p:cNvSpPr>
            <a:spLocks noGrp="1"/>
          </p:cNvSpPr>
          <p:nvPr>
            <p:ph type="sldNum" sz="quarter" idx="5"/>
          </p:nvPr>
        </p:nvSpPr>
        <p:spPr/>
        <p:txBody>
          <a:bodyPr/>
          <a:lstStyle/>
          <a:p>
            <a:fld id="{C6CF91B0-25AB-4DFA-B184-293DD156034C}" type="slidenum">
              <a:rPr lang="el-GR" smtClean="0"/>
              <a:t>31</a:t>
            </a:fld>
            <a:endParaRPr lang="el-GR"/>
          </a:p>
        </p:txBody>
      </p:sp>
    </p:spTree>
    <p:extLst>
      <p:ext uri="{BB962C8B-B14F-4D97-AF65-F5344CB8AC3E}">
        <p14:creationId xmlns:p14="http://schemas.microsoft.com/office/powerpoint/2010/main" val="26540877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BD8D0-738D-3194-EFB1-E09061338D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137876-A9AA-4977-D3DC-28E25C6026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E5420B-552B-17FD-C2FA-D52BCB6997AF}"/>
              </a:ext>
            </a:extLst>
          </p:cNvPr>
          <p:cNvSpPr>
            <a:spLocks noGrp="1"/>
          </p:cNvSpPr>
          <p:nvPr>
            <p:ph type="body" idx="1"/>
          </p:nvPr>
        </p:nvSpPr>
        <p:spPr/>
        <p:txBody>
          <a:bodyPr/>
          <a:lstStyle/>
          <a:p>
            <a:r>
              <a:rPr lang="en-IE" b="1" dirty="0"/>
              <a:t>Bildquelle: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Hinweis: </a:t>
            </a:r>
            <a:r>
              <a:rPr lang="en-US" dirty="0"/>
              <a:t>Dies ist Folie 12/CU6 aus dem ESE-Kurs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Der Kursleiter stellt den Triodos-Fall anhand der Folien 32, 33 und 34 vor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IE" b="1" dirty="0"/>
          </a:p>
        </p:txBody>
      </p:sp>
      <p:sp>
        <p:nvSpPr>
          <p:cNvPr id="4" name="Slide Number Placeholder 3">
            <a:extLst>
              <a:ext uri="{FF2B5EF4-FFF2-40B4-BE49-F238E27FC236}">
                <a16:creationId xmlns:a16="http://schemas.microsoft.com/office/drawing/2014/main" id="{F955927F-77C5-1901-3557-2496E0F5433A}"/>
              </a:ext>
            </a:extLst>
          </p:cNvPr>
          <p:cNvSpPr>
            <a:spLocks noGrp="1"/>
          </p:cNvSpPr>
          <p:nvPr>
            <p:ph type="sldNum" sz="quarter" idx="5"/>
          </p:nvPr>
        </p:nvSpPr>
        <p:spPr/>
        <p:txBody>
          <a:bodyPr/>
          <a:lstStyle/>
          <a:p>
            <a:fld id="{C6CF91B0-25AB-4DFA-B184-293DD156034C}" type="slidenum">
              <a:rPr lang="el-GR" smtClean="0"/>
              <a:t>32</a:t>
            </a:fld>
            <a:endParaRPr lang="el-GR"/>
          </a:p>
        </p:txBody>
      </p:sp>
    </p:spTree>
    <p:extLst>
      <p:ext uri="{BB962C8B-B14F-4D97-AF65-F5344CB8AC3E}">
        <p14:creationId xmlns:p14="http://schemas.microsoft.com/office/powerpoint/2010/main" val="634005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Hinweis: </a:t>
            </a:r>
            <a:r>
              <a:rPr lang="en-US" dirty="0"/>
              <a:t>Dies ist Folie 13/CU6 aus dem ESE-Kurs</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33</a:t>
            </a:fld>
            <a:endParaRPr lang="el-GR"/>
          </a:p>
        </p:txBody>
      </p:sp>
    </p:spTree>
    <p:extLst>
      <p:ext uri="{BB962C8B-B14F-4D97-AF65-F5344CB8AC3E}">
        <p14:creationId xmlns:p14="http://schemas.microsoft.com/office/powerpoint/2010/main" val="38187495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Hinweis: </a:t>
            </a:r>
            <a:r>
              <a:rPr lang="en-US" dirty="0"/>
              <a:t>Dies ist Folie 14/CU6 aus dem ESE-Kurs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Nach der Präsentation der Folien 32, 33 und 34 sagt der Kursleiter: </a:t>
            </a:r>
            <a:r>
              <a:rPr lang="en-US" sz="1200" i="1" kern="1200" dirty="0">
                <a:solidFill>
                  <a:schemeClr val="tx1"/>
                </a:solidFill>
                <a:effectLst/>
                <a:latin typeface="+mn-lt"/>
                <a:ea typeface="+mn-ea"/>
                <a:cs typeface="+mn-cs"/>
              </a:rPr>
              <a:t>„Dieses </a:t>
            </a:r>
            <a:r>
              <a:rPr lang="en-US" sz="1200" i="1" kern="1200" dirty="0" err="1">
                <a:solidFill>
                  <a:schemeClr val="tx1"/>
                </a:solidFill>
                <a:effectLst/>
                <a:latin typeface="+mn-lt"/>
                <a:ea typeface="+mn-ea"/>
                <a:cs typeface="+mn-cs"/>
              </a:rPr>
              <a:t>Unternehmen </a:t>
            </a:r>
            <a:r>
              <a:rPr lang="en-US" sz="1200" i="1" kern="1200" dirty="0">
                <a:solidFill>
                  <a:schemeClr val="tx1"/>
                </a:solidFill>
                <a:effectLst/>
                <a:latin typeface="+mn-lt"/>
                <a:ea typeface="+mn-ea"/>
                <a:cs typeface="+mn-cs"/>
              </a:rPr>
              <a:t>hat Nachhaltigkeit erfolgreich in die finanzielle Entscheidungsfindung integriert.“</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r>
              <a:rPr lang="de-DE" dirty="0"/>
              <a:t>Frage 1: Glaubwürdigkeit</a:t>
            </a:r>
          </a:p>
          <a:p>
            <a:r>
              <a:rPr lang="en-US" dirty="0" err="1"/>
              <a:t>Triodos </a:t>
            </a:r>
            <a:r>
              <a:rPr lang="en-US" dirty="0"/>
              <a:t>gewährleistet Glaubwürdigkeit durch strenge Kreditvergabekriterien und vollständige Transparenz bei allen finanzierten Projekten.</a:t>
            </a:r>
            <a:br>
              <a:rPr lang="en-US" dirty="0"/>
            </a:br>
            <a:r>
              <a:rPr lang="en-US" dirty="0"/>
              <a:t>Jede Investition wird öffentlich in der Wirkungsdatenbank aufgeführt.</a:t>
            </a:r>
            <a:br>
              <a:rPr lang="en-US" dirty="0"/>
            </a:br>
            <a:r>
              <a:rPr lang="en-US" dirty="0"/>
              <a:t>Die Bank hält sich zudem an externe Prüfungsstandards wie GRI, die EU-Taxonomie und die B-Corp-Zertifizierung.</a:t>
            </a:r>
            <a:br>
              <a:rPr lang="en-US" dirty="0"/>
            </a:br>
            <a:r>
              <a:rPr lang="en-US" dirty="0"/>
              <a:t>Diese Offenheit schafft Vertrauen und verhindert Greenwashing.</a:t>
            </a:r>
            <a:endParaRPr lang="de-DE" dirty="0"/>
          </a:p>
          <a:p>
            <a:endParaRPr lang="de-DE" dirty="0"/>
          </a:p>
          <a:p>
            <a:r>
              <a:rPr lang="de-DE" dirty="0"/>
              <a:t>Frage 2: Wirkung</a:t>
            </a:r>
          </a:p>
          <a:p>
            <a:r>
              <a:rPr lang="en-US" dirty="0"/>
              <a:t>Die Bank erfasst Indikatoren wie die eingesparten CO₂-Emissionen, die erzeugten MWh erneuerbarer Energie und die Anzahl der geförderten Bildungs- oder Kulturprojekte.</a:t>
            </a:r>
            <a:br>
              <a:rPr lang="en-US" dirty="0"/>
            </a:br>
            <a:r>
              <a:rPr lang="en-US" dirty="0"/>
              <a:t>Diese Zahlen werden im jährlichen Wirkungsbericht veröffentlicht.</a:t>
            </a:r>
            <a:br>
              <a:rPr lang="en-US" dirty="0"/>
            </a:br>
            <a:r>
              <a:rPr lang="en-US" dirty="0"/>
              <a:t>Für andere </a:t>
            </a:r>
            <a:r>
              <a:rPr lang="en-US" dirty="0" err="1"/>
              <a:t>Organisationen </a:t>
            </a:r>
            <a:r>
              <a:rPr lang="en-US" dirty="0"/>
              <a:t>könnten relevante Kennzahlen Energieeffizienz, das Wohlbefinden der Mitarbeiter oder die lokale Wertschöpfung sein.</a:t>
            </a:r>
            <a:endParaRPr lang="de-DE" dirty="0"/>
          </a:p>
          <a:p>
            <a:endParaRPr lang="de-DE" dirty="0"/>
          </a:p>
          <a:p>
            <a:r>
              <a:rPr lang="de-DE" dirty="0"/>
              <a:t>Frage 3: </a:t>
            </a:r>
            <a:r>
              <a:rPr lang="de-DE" dirty="0" err="1"/>
              <a:t>Übertragbarkeit</a:t>
            </a:r>
            <a:endParaRPr lang="de-DE" dirty="0"/>
          </a:p>
          <a:p>
            <a:r>
              <a:rPr lang="en-US" dirty="0"/>
              <a:t>Zu den übertragbaren Elementen gehören die transparente Offenlegung von Anlagekriterien, klare ESG-Screening-Prozesse und eine regelmäßige Nachhaltigkeitsberichterstattung.</a:t>
            </a:r>
            <a:br>
              <a:rPr lang="en-US" dirty="0"/>
            </a:br>
            <a:r>
              <a:rPr lang="en-US" dirty="0" err="1"/>
              <a:t>Organisationen </a:t>
            </a:r>
            <a:r>
              <a:rPr lang="en-US" dirty="0"/>
              <a:t>könnten zudem interne Projektbewertungssysteme einführen, die auf soziale und ökologische Ziele abgestimmt sind.</a:t>
            </a:r>
            <a:endParaRPr lang="de-DE" dirty="0"/>
          </a:p>
        </p:txBody>
      </p:sp>
      <p:sp>
        <p:nvSpPr>
          <p:cNvPr id="4" name="Foliennummernplatzhalter 3"/>
          <p:cNvSpPr>
            <a:spLocks noGrp="1"/>
          </p:cNvSpPr>
          <p:nvPr>
            <p:ph type="sldNum" sz="quarter" idx="5"/>
          </p:nvPr>
        </p:nvSpPr>
        <p:spPr/>
        <p:txBody>
          <a:bodyPr/>
          <a:lstStyle/>
          <a:p>
            <a:fld id="{C6CF91B0-25AB-4DFA-B184-293DD156034C}" type="slidenum">
              <a:rPr lang="el-GR" smtClean="0"/>
              <a:t>34</a:t>
            </a:fld>
            <a:endParaRPr lang="el-GR"/>
          </a:p>
        </p:txBody>
      </p:sp>
    </p:spTree>
    <p:extLst>
      <p:ext uri="{BB962C8B-B14F-4D97-AF65-F5344CB8AC3E}">
        <p14:creationId xmlns:p14="http://schemas.microsoft.com/office/powerpoint/2010/main" val="12377737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25B6C-4FFD-AB54-3038-5CA5B9112C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F32F07-8515-819C-04E5-DBD65C1B28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798AEE-5C9F-07EB-B98B-F9194FDB14D9}"/>
              </a:ext>
            </a:extLst>
          </p:cNvPr>
          <p:cNvSpPr>
            <a:spLocks noGrp="1"/>
          </p:cNvSpPr>
          <p:nvPr>
            <p:ph type="body" idx="1"/>
          </p:nvPr>
        </p:nvSpPr>
        <p:spPr/>
        <p:txBody>
          <a:bodyPr/>
          <a:lstStyle/>
          <a:p>
            <a:r>
              <a:rPr lang="en-IE" b="1" dirty="0"/>
              <a:t>Zu den Folien 35–47:</a:t>
            </a:r>
          </a:p>
          <a:p>
            <a:r>
              <a:rPr lang="en-US" sz="1200" kern="1200" dirty="0">
                <a:solidFill>
                  <a:schemeClr val="tx1"/>
                </a:solidFill>
                <a:effectLst/>
                <a:latin typeface="+mn-lt"/>
                <a:ea typeface="+mn-ea"/>
                <a:cs typeface="+mn-cs"/>
              </a:rPr>
              <a:t>Der Kursleiter erläutert die Aufgaben und die erwarteten Ergebnisse und verteilt Arbeitsblatt 4. </a:t>
            </a:r>
          </a:p>
          <a:p>
            <a:r>
              <a:rPr lang="en-US" sz="1200" kern="1200" dirty="0">
                <a:solidFill>
                  <a:schemeClr val="tx1"/>
                </a:solidFill>
                <a:effectLst/>
                <a:latin typeface="+mn-lt"/>
                <a:ea typeface="+mn-ea"/>
                <a:cs typeface="+mn-cs"/>
              </a:rPr>
              <a:t>Er/sie teilt die Teilnehmer in drei Gruppen ein und weist jeder Gruppe eine Fallstudie zu (Treibhausgasberichterstattung, Abfallfall Slowenien und ILVA-Fall).</a:t>
            </a:r>
          </a:p>
          <a:p>
            <a:r>
              <a:rPr lang="en-US" sz="1200" kern="1200" dirty="0">
                <a:solidFill>
                  <a:schemeClr val="tx1"/>
                </a:solidFill>
                <a:effectLst/>
                <a:latin typeface="+mn-lt"/>
                <a:ea typeface="+mn-ea"/>
                <a:cs typeface="+mn-cs"/>
              </a:rPr>
              <a:t>Die Teilnehmenden </a:t>
            </a:r>
            <a:r>
              <a:rPr lang="en-US" sz="1200" kern="1200" dirty="0" err="1">
                <a:solidFill>
                  <a:schemeClr val="tx1"/>
                </a:solidFill>
                <a:effectLst/>
                <a:latin typeface="+mn-lt"/>
                <a:ea typeface="+mn-ea"/>
                <a:cs typeface="+mn-cs"/>
              </a:rPr>
              <a:t>analysieren</a:t>
            </a:r>
            <a:r>
              <a:rPr lang="en-US" sz="1200" kern="1200" dirty="0">
                <a:solidFill>
                  <a:schemeClr val="tx1"/>
                </a:solidFill>
                <a:effectLst/>
                <a:latin typeface="+mn-lt"/>
                <a:ea typeface="+mn-ea"/>
                <a:cs typeface="+mn-cs"/>
              </a:rPr>
              <a: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Maßnahmen zur Nachhaltigkeit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übertragbare Erkenntnisse</a:t>
            </a:r>
          </a:p>
          <a:p>
            <a:r>
              <a:rPr lang="en-US" sz="1200" kern="1200" dirty="0">
                <a:solidFill>
                  <a:schemeClr val="tx1"/>
                </a:solidFill>
                <a:effectLst/>
                <a:latin typeface="+mn-lt"/>
                <a:ea typeface="+mn-ea"/>
                <a:cs typeface="+mn-cs"/>
              </a:rPr>
              <a:t>Der/die Trainer*in geht zwischen den Teilnehmer*innen umher und fragt: </a:t>
            </a:r>
            <a:r>
              <a:rPr lang="en-US" sz="1200" i="1" kern="1200" dirty="0">
                <a:solidFill>
                  <a:schemeClr val="tx1"/>
                </a:solidFill>
                <a:effectLst/>
                <a:latin typeface="+mn-lt"/>
                <a:ea typeface="+mn-ea"/>
                <a:cs typeface="+mn-cs"/>
              </a:rPr>
              <a:t>„Was hat zum Erfolg geführt?“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Mögliche Antworten (Beispiele für erwartete Antworten):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Führung</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Transparenz</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Messung</a:t>
            </a:r>
          </a:p>
          <a:p>
            <a:pPr marL="0" indent="0">
              <a:buFont typeface="Arial" panose="020B0604020202020204" pitchFamily="34" charset="0"/>
              <a:buNone/>
            </a:pPr>
            <a:r>
              <a:rPr lang="en-US" sz="1200" kern="1200" dirty="0">
                <a:solidFill>
                  <a:schemeClr val="tx1"/>
                </a:solidFill>
                <a:effectLst/>
                <a:latin typeface="+mn-lt"/>
                <a:ea typeface="+mn-ea"/>
                <a:cs typeface="+mn-cs"/>
              </a:rPr>
              <a:t>Jede Gruppe präsentiert ihre Ergebnisse (jeweils 3–4 Minuten pro Gruppe)</a:t>
            </a:r>
            <a:endParaRPr lang="en-IE" b="0" dirty="0"/>
          </a:p>
          <a:p>
            <a:endParaRPr lang="en-IE" b="1" dirty="0"/>
          </a:p>
          <a:p>
            <a:r>
              <a:rPr lang="en-IE" b="1" dirty="0"/>
              <a:t>Bildquelle:</a:t>
            </a:r>
          </a:p>
          <a:p>
            <a:r>
              <a:rPr lang="en-US" dirty="0"/>
              <a:t>Bild erstellt mit Sora (KI-generiert) für SUSTAIN-EU CU4 „Modusziel &amp; Einführung“. Keine Inhalte von Dritten; keine identifizierbaren Personen oder Marken. Eingabeaufforderung in den Projektunterlagen archiviert.</a:t>
            </a:r>
            <a:endParaRPr lang="en-IE" b="1" dirty="0"/>
          </a:p>
          <a:p>
            <a:endParaRPr lang="en-US" dirty="0"/>
          </a:p>
        </p:txBody>
      </p:sp>
      <p:sp>
        <p:nvSpPr>
          <p:cNvPr id="4" name="Slide Number Placeholder 3">
            <a:extLst>
              <a:ext uri="{FF2B5EF4-FFF2-40B4-BE49-F238E27FC236}">
                <a16:creationId xmlns:a16="http://schemas.microsoft.com/office/drawing/2014/main" id="{822F719E-19D1-A7D8-D2D9-B7FF290384FF}"/>
              </a:ext>
            </a:extLst>
          </p:cNvPr>
          <p:cNvSpPr>
            <a:spLocks noGrp="1"/>
          </p:cNvSpPr>
          <p:nvPr>
            <p:ph type="sldNum" sz="quarter" idx="5"/>
          </p:nvPr>
        </p:nvSpPr>
        <p:spPr/>
        <p:txBody>
          <a:bodyPr/>
          <a:lstStyle/>
          <a:p>
            <a:fld id="{C6CF91B0-25AB-4DFA-B184-293DD156034C}" type="slidenum">
              <a:rPr lang="el-GR" smtClean="0"/>
              <a:t>35</a:t>
            </a:fld>
            <a:endParaRPr lang="el-GR"/>
          </a:p>
        </p:txBody>
      </p:sp>
    </p:spTree>
    <p:extLst>
      <p:ext uri="{BB962C8B-B14F-4D97-AF65-F5344CB8AC3E}">
        <p14:creationId xmlns:p14="http://schemas.microsoft.com/office/powerpoint/2010/main" val="35421280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BD8D0-738D-3194-EFB1-E09061338D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137876-A9AA-4977-D3DC-28E25C6026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E5420B-552B-17FD-C2FA-D52BCB6997A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Hinweis: </a:t>
            </a:r>
            <a:r>
              <a:rPr lang="en-US" dirty="0"/>
              <a:t>Dies ist Folie 15/CU7 aus dem ESE-Kurs</a:t>
            </a:r>
          </a:p>
          <a:p>
            <a:endParaRPr lang="en-IE" b="1" dirty="0"/>
          </a:p>
          <a:p>
            <a:r>
              <a:rPr lang="en-IE" b="1" dirty="0"/>
              <a:t>Bildquelle:</a:t>
            </a:r>
            <a:r>
              <a:rPr lang="en-IE" b="0" dirty="0"/>
              <a:t> https://unsplash.com/photos/person-in-black-suit-jacket-holding-white-tablet-computer-nApaSgkzaxg</a:t>
            </a:r>
          </a:p>
        </p:txBody>
      </p:sp>
      <p:sp>
        <p:nvSpPr>
          <p:cNvPr id="4" name="Slide Number Placeholder 3">
            <a:extLst>
              <a:ext uri="{FF2B5EF4-FFF2-40B4-BE49-F238E27FC236}">
                <a16:creationId xmlns:a16="http://schemas.microsoft.com/office/drawing/2014/main" id="{F955927F-77C5-1901-3557-2496E0F5433A}"/>
              </a:ext>
            </a:extLst>
          </p:cNvPr>
          <p:cNvSpPr>
            <a:spLocks noGrp="1"/>
          </p:cNvSpPr>
          <p:nvPr>
            <p:ph type="sldNum" sz="quarter" idx="5"/>
          </p:nvPr>
        </p:nvSpPr>
        <p:spPr/>
        <p:txBody>
          <a:bodyPr/>
          <a:lstStyle/>
          <a:p>
            <a:fld id="{C6CF91B0-25AB-4DFA-B184-293DD156034C}" type="slidenum">
              <a:rPr lang="el-GR" smtClean="0"/>
              <a:t>37</a:t>
            </a:fld>
            <a:endParaRPr lang="el-GR"/>
          </a:p>
        </p:txBody>
      </p:sp>
    </p:spTree>
    <p:extLst>
      <p:ext uri="{BB962C8B-B14F-4D97-AF65-F5344CB8AC3E}">
        <p14:creationId xmlns:p14="http://schemas.microsoft.com/office/powerpoint/2010/main" val="634005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Hinweis: </a:t>
            </a:r>
            <a:r>
              <a:rPr lang="en-US" dirty="0"/>
              <a:t>Dies ist Folie 16/CU7 aus dem ESE-Kurs</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38</a:t>
            </a:fld>
            <a:endParaRPr lang="el-GR"/>
          </a:p>
        </p:txBody>
      </p:sp>
    </p:spTree>
    <p:extLst>
      <p:ext uri="{BB962C8B-B14F-4D97-AF65-F5344CB8AC3E}">
        <p14:creationId xmlns:p14="http://schemas.microsoft.com/office/powerpoint/2010/main" val="35196352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Hinweis: </a:t>
            </a:r>
            <a:r>
              <a:rPr lang="en-US" dirty="0"/>
              <a:t>Dies ist Folie 17/CU7 aus dem ESE-Kurs</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39</a:t>
            </a:fld>
            <a:endParaRPr lang="el-GR"/>
          </a:p>
        </p:txBody>
      </p:sp>
    </p:spTree>
    <p:extLst>
      <p:ext uri="{BB962C8B-B14F-4D97-AF65-F5344CB8AC3E}">
        <p14:creationId xmlns:p14="http://schemas.microsoft.com/office/powerpoint/2010/main" val="21884321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Hinweis: </a:t>
            </a:r>
            <a:r>
              <a:rPr lang="en-US" dirty="0"/>
              <a:t>Dies ist Folie 38/CU8 aus dem ESE-Kurs</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41</a:t>
            </a:fld>
            <a:endParaRPr lang="el-GR"/>
          </a:p>
        </p:txBody>
      </p:sp>
    </p:spTree>
    <p:extLst>
      <p:ext uri="{BB962C8B-B14F-4D97-AF65-F5344CB8AC3E}">
        <p14:creationId xmlns:p14="http://schemas.microsoft.com/office/powerpoint/2010/main" val="12415275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Hinweis: </a:t>
            </a:r>
            <a:r>
              <a:rPr lang="en-US" dirty="0"/>
              <a:t>Dies ist Folie 39/CU8 aus dem ESE-Kurs</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42</a:t>
            </a:fld>
            <a:endParaRPr lang="el-GR"/>
          </a:p>
        </p:txBody>
      </p:sp>
    </p:spTree>
    <p:extLst>
      <p:ext uri="{BB962C8B-B14F-4D97-AF65-F5344CB8AC3E}">
        <p14:creationId xmlns:p14="http://schemas.microsoft.com/office/powerpoint/2010/main" val="36117252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Hinweis: </a:t>
            </a:r>
            <a:r>
              <a:rPr lang="en-US" dirty="0"/>
              <a:t>Dies ist Folie 13/CU9 aus dem ESE-Kurs</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44</a:t>
            </a:fld>
            <a:endParaRPr lang="el-GR"/>
          </a:p>
        </p:txBody>
      </p:sp>
    </p:spTree>
    <p:extLst>
      <p:ext uri="{BB962C8B-B14F-4D97-AF65-F5344CB8AC3E}">
        <p14:creationId xmlns:p14="http://schemas.microsoft.com/office/powerpoint/2010/main" val="25668002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Hinweis: </a:t>
            </a:r>
            <a:r>
              <a:rPr lang="en-US" dirty="0"/>
              <a:t>Dies ist Folie 14/CU9 aus dem ESE-Kurs</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45</a:t>
            </a:fld>
            <a:endParaRPr lang="el-GR"/>
          </a:p>
        </p:txBody>
      </p:sp>
    </p:spTree>
    <p:extLst>
      <p:ext uri="{BB962C8B-B14F-4D97-AF65-F5344CB8AC3E}">
        <p14:creationId xmlns:p14="http://schemas.microsoft.com/office/powerpoint/2010/main" val="21129852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Hinweis: </a:t>
            </a:r>
            <a:r>
              <a:rPr lang="en-US" dirty="0"/>
              <a:t>Dies ist Folie 15/CU9 aus dem ESE-Kurs</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46</a:t>
            </a:fld>
            <a:endParaRPr lang="el-GR"/>
          </a:p>
        </p:txBody>
      </p:sp>
    </p:spTree>
    <p:extLst>
      <p:ext uri="{BB962C8B-B14F-4D97-AF65-F5344CB8AC3E}">
        <p14:creationId xmlns:p14="http://schemas.microsoft.com/office/powerpoint/2010/main" val="32918594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Hinweis: </a:t>
            </a:r>
            <a:r>
              <a:rPr lang="en-US" dirty="0"/>
              <a:t>Dies ist Folie 16/CU9 aus dem ESE-Kurs</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47</a:t>
            </a:fld>
            <a:endParaRPr lang="el-GR"/>
          </a:p>
        </p:txBody>
      </p:sp>
    </p:spTree>
    <p:extLst>
      <p:ext uri="{BB962C8B-B14F-4D97-AF65-F5344CB8AC3E}">
        <p14:creationId xmlns:p14="http://schemas.microsoft.com/office/powerpoint/2010/main" val="27358982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873FE-6DCF-A1A4-AB0B-0206802A9E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C65596-CA42-12D8-E05B-7947A4732B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4631F2-CE5E-A94C-BDF0-BF0427163CE9}"/>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Der Trainer sagt: </a:t>
            </a:r>
            <a:r>
              <a:rPr lang="en-US" sz="1200" i="1" kern="1200" dirty="0">
                <a:solidFill>
                  <a:schemeClr val="tx1"/>
                </a:solidFill>
                <a:effectLst/>
                <a:latin typeface="+mn-lt"/>
                <a:ea typeface="+mn-ea"/>
                <a:cs typeface="+mn-cs"/>
              </a:rPr>
              <a:t>„Reflexion verwandelt Lernen in Handeln.“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Der Trainer verteilt Arbeitsblatt 5 und erklärt die Aufgabe. Er gibt den Teilnehmern 10 Minuten Zeit zum Bearbeiten.</a:t>
            </a:r>
          </a:p>
          <a:p>
            <a:r>
              <a:rPr lang="en-US" sz="1200" kern="1200" dirty="0">
                <a:solidFill>
                  <a:schemeClr val="tx1"/>
                </a:solidFill>
                <a:effectLst/>
                <a:latin typeface="+mn-lt"/>
                <a:ea typeface="+mn-ea"/>
                <a:cs typeface="+mn-cs"/>
              </a:rPr>
              <a:t>Anschließend sammelt er die ausgefüllten Arbeitsblätter ein.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Bildquelle: </a:t>
            </a:r>
            <a:r>
              <a:rPr lang="en-US" sz="1200" kern="1200" dirty="0">
                <a:solidFill>
                  <a:schemeClr val="tx1"/>
                </a:solidFill>
                <a:effectLst/>
                <a:latin typeface="+mn-lt"/>
                <a:ea typeface="+mn-ea"/>
                <a:cs typeface="+mn-cs"/>
              </a:rPr>
              <a:t>kostenloses Emoji von </a:t>
            </a:r>
            <a:r>
              <a:rPr lang="en-US" sz="1200" kern="1200" dirty="0" err="1">
                <a:solidFill>
                  <a:schemeClr val="tx1"/>
                </a:solidFill>
                <a:effectLst/>
                <a:latin typeface="+mn-lt"/>
                <a:ea typeface="+mn-ea"/>
                <a:cs typeface="+mn-cs"/>
              </a:rPr>
              <a:t>Vecteezy</a:t>
            </a:r>
            <a:r>
              <a:rPr lang="en-US" sz="1200" kern="1200" dirty="0">
                <a:solidFill>
                  <a:schemeClr val="tx1"/>
                </a:solidFill>
                <a:effectLst/>
                <a:latin typeface="+mn-lt"/>
                <a:ea typeface="+mn-ea"/>
                <a:cs typeface="+mn-cs"/>
              </a:rPr>
              <a:t>: https://www.vecteezy.com/free-png/think-emoji</a:t>
            </a:r>
          </a:p>
        </p:txBody>
      </p:sp>
      <p:sp>
        <p:nvSpPr>
          <p:cNvPr id="4" name="Slide Number Placeholder 3">
            <a:extLst>
              <a:ext uri="{FF2B5EF4-FFF2-40B4-BE49-F238E27FC236}">
                <a16:creationId xmlns:a16="http://schemas.microsoft.com/office/drawing/2014/main" id="{00F27061-72F4-94ED-AE7B-7C37DACF18F7}"/>
              </a:ext>
            </a:extLst>
          </p:cNvPr>
          <p:cNvSpPr>
            <a:spLocks noGrp="1"/>
          </p:cNvSpPr>
          <p:nvPr>
            <p:ph type="sldNum" sz="quarter" idx="5"/>
          </p:nvPr>
        </p:nvSpPr>
        <p:spPr/>
        <p:txBody>
          <a:bodyPr/>
          <a:lstStyle/>
          <a:p>
            <a:fld id="{C6CF91B0-25AB-4DFA-B184-293DD156034C}" type="slidenum">
              <a:rPr lang="el-GR" smtClean="0"/>
              <a:t>48</a:t>
            </a:fld>
            <a:endParaRPr lang="el-GR"/>
          </a:p>
        </p:txBody>
      </p:sp>
    </p:spTree>
    <p:extLst>
      <p:ext uri="{BB962C8B-B14F-4D97-AF65-F5344CB8AC3E}">
        <p14:creationId xmlns:p14="http://schemas.microsoft.com/office/powerpoint/2010/main" val="40138880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39776-FC44-1105-9672-9B6258F03E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3279DC-1B8E-E3DC-28DC-E04790005B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911E38-7F42-C0E9-50E5-C8213069690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Der Trainer moderiert eine Gruppendiskussion zu folgender Frage: </a:t>
            </a:r>
            <a:r>
              <a:rPr lang="en-US" sz="1200" i="1" kern="1200" dirty="0">
                <a:solidFill>
                  <a:schemeClr val="tx1"/>
                </a:solidFill>
                <a:effectLst/>
                <a:latin typeface="+mn-lt"/>
                <a:ea typeface="+mn-ea"/>
                <a:cs typeface="+mn-cs"/>
              </a:rPr>
              <a:t>„Welche Veränderung werden Sie als Erstes umsetzen?“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Bildquelle: </a:t>
            </a:r>
            <a:r>
              <a:rPr lang="en-US" sz="1200" kern="1200" dirty="0">
                <a:solidFill>
                  <a:schemeClr val="tx1"/>
                </a:solidFill>
                <a:effectLst/>
                <a:latin typeface="+mn-lt"/>
                <a:ea typeface="+mn-ea"/>
                <a:cs typeface="+mn-cs"/>
              </a:rPr>
              <a:t>kostenloses Bild von Magnific, https://www.magnific.com/free-vector/group-therapy-illustration-concept_9907640.htm#fromView=keyword&amp;page=1&amp;position=1&amp;uuid=ed4099ab-ad61-46ac-b825-d60c380893b2&amp;query=Group+reflection </a:t>
            </a:r>
          </a:p>
        </p:txBody>
      </p:sp>
      <p:sp>
        <p:nvSpPr>
          <p:cNvPr id="4" name="Slide Number Placeholder 3">
            <a:extLst>
              <a:ext uri="{FF2B5EF4-FFF2-40B4-BE49-F238E27FC236}">
                <a16:creationId xmlns:a16="http://schemas.microsoft.com/office/drawing/2014/main" id="{C784F614-39A2-92D6-274B-389DB7FCC101}"/>
              </a:ext>
            </a:extLst>
          </p:cNvPr>
          <p:cNvSpPr>
            <a:spLocks noGrp="1"/>
          </p:cNvSpPr>
          <p:nvPr>
            <p:ph type="sldNum" sz="quarter" idx="5"/>
          </p:nvPr>
        </p:nvSpPr>
        <p:spPr/>
        <p:txBody>
          <a:bodyPr/>
          <a:lstStyle/>
          <a:p>
            <a:fld id="{C6CF91B0-25AB-4DFA-B184-293DD156034C}" type="slidenum">
              <a:rPr lang="el-GR" smtClean="0"/>
              <a:t>49</a:t>
            </a:fld>
            <a:endParaRPr lang="el-GR"/>
          </a:p>
        </p:txBody>
      </p:sp>
    </p:spTree>
    <p:extLst>
      <p:ext uri="{BB962C8B-B14F-4D97-AF65-F5344CB8AC3E}">
        <p14:creationId xmlns:p14="http://schemas.microsoft.com/office/powerpoint/2010/main" val="41058591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Der Trainer sagt</a:t>
            </a:r>
            <a:r>
              <a:rPr lang="en-US" sz="1200" i="1" kern="1200" dirty="0">
                <a:solidFill>
                  <a:schemeClr val="tx1"/>
                </a:solidFill>
                <a:effectLst/>
                <a:latin typeface="+mn-lt"/>
                <a:ea typeface="+mn-ea"/>
                <a:cs typeface="+mn-cs"/>
              </a:rPr>
              <a:t>: „Ihr Lernprozess geht über diese Sitzung hinaus.“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Er/sie verteilt Arbeitsblatt 6 und erklärt die Mini-Trainingsaufgabe, nämlich die Konzeption einer ESE-Schulung.</a:t>
            </a:r>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50</a:t>
            </a:fld>
            <a:endParaRPr lang="el-GR"/>
          </a:p>
        </p:txBody>
      </p:sp>
    </p:spTree>
    <p:extLst>
      <p:ext uri="{BB962C8B-B14F-4D97-AF65-F5344CB8AC3E}">
        <p14:creationId xmlns:p14="http://schemas.microsoft.com/office/powerpoint/2010/main" val="22960561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51</a:t>
            </a:fld>
            <a:endParaRPr lang="el-GR"/>
          </a:p>
        </p:txBody>
      </p:sp>
    </p:spTree>
    <p:extLst>
      <p:ext uri="{BB962C8B-B14F-4D97-AF65-F5344CB8AC3E}">
        <p14:creationId xmlns:p14="http://schemas.microsoft.com/office/powerpoint/2010/main" val="87223579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B902A-23E9-E6B5-86FB-850AE8BDAE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9775B3-2EE7-B49A-F7AA-04AFFBDF27DF}"/>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3209125F-B915-D58A-29EE-FEC0A115871A}"/>
              </a:ext>
            </a:extLst>
          </p:cNvPr>
          <p:cNvSpPr>
            <a:spLocks noGrp="1"/>
          </p:cNvSpPr>
          <p:nvPr>
            <p:ph type="body" idx="1"/>
          </p:nvPr>
        </p:nvSpPr>
        <p:spPr/>
        <p:txBody>
          <a:bodyPr/>
          <a:lstStyle/>
          <a:p>
            <a:r>
              <a:rPr lang="en-IE" b="1" dirty="0"/>
              <a:t>Bildquelle:</a:t>
            </a:r>
          </a:p>
          <a:p>
            <a:r>
              <a:rPr lang="en-US" dirty="0"/>
              <a:t>Mit Sora erstelltes Bild (KI-generiert) für SUSTAIN-EU CU4 „Modusziele und Einführung“. Keine Inhalte von Dritten; keine identifizierbaren Personen oder Marken. Die Eingabeaufforderung ist in den Projektunterlagen archiviert.</a:t>
            </a:r>
            <a:endParaRPr lang="en-IE" b="1" dirty="0"/>
          </a:p>
        </p:txBody>
      </p:sp>
      <p:sp>
        <p:nvSpPr>
          <p:cNvPr id="4" name="Slide Number Placeholder 3">
            <a:extLst>
              <a:ext uri="{FF2B5EF4-FFF2-40B4-BE49-F238E27FC236}">
                <a16:creationId xmlns:a16="http://schemas.microsoft.com/office/drawing/2014/main" id="{3A8BE014-9EB3-F687-32E9-4013EB56B1A4}"/>
              </a:ext>
            </a:extLst>
          </p:cNvPr>
          <p:cNvSpPr>
            <a:spLocks noGrp="1"/>
          </p:cNvSpPr>
          <p:nvPr>
            <p:ph type="sldNum" sz="quarter" idx="5"/>
          </p:nvPr>
        </p:nvSpPr>
        <p:spPr/>
        <p:txBody>
          <a:bodyPr/>
          <a:lstStyle/>
          <a:p>
            <a:fld id="{C6CF91B0-25AB-4DFA-B184-293DD156034C}" type="slidenum">
              <a:rPr lang="el-GR" smtClean="0"/>
              <a:t>54</a:t>
            </a:fld>
            <a:endParaRPr lang="el-GR"/>
          </a:p>
        </p:txBody>
      </p:sp>
    </p:spTree>
    <p:extLst>
      <p:ext uri="{BB962C8B-B14F-4D97-AF65-F5344CB8AC3E}">
        <p14:creationId xmlns:p14="http://schemas.microsoft.com/office/powerpoint/2010/main" val="26736985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79C6C-6F4B-3A35-A115-3DFD0AE85C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E38EFE-5FC5-2C0B-AB25-C01E92057420}"/>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A94920BF-E04A-7192-7BFF-2065CB4DE07E}"/>
              </a:ext>
            </a:extLst>
          </p:cNvPr>
          <p:cNvSpPr>
            <a:spLocks noGrp="1"/>
          </p:cNvSpPr>
          <p:nvPr>
            <p:ph type="body" idx="1"/>
          </p:nvPr>
        </p:nvSpPr>
        <p:spPr/>
        <p:txBody>
          <a:bodyPr/>
          <a:lstStyle/>
          <a:p>
            <a:r>
              <a:rPr lang="en-IE" b="1" dirty="0"/>
              <a:t>Bildquelle:</a:t>
            </a:r>
          </a:p>
          <a:p>
            <a:r>
              <a:rPr lang="en-US" dirty="0"/>
              <a:t>Mit Sora erstelltes Bild (KI-generiert) für SUSTAIN-EU CU4 „Modusziele und Einführung“. Keine Inhalte von Dritten; keine identifizierbaren Personen oder Marken. Die Eingabeaufforderung ist in den Projektunterlagen archiviert.</a:t>
            </a:r>
            <a:endParaRPr lang="en-IE" b="1" dirty="0"/>
          </a:p>
        </p:txBody>
      </p:sp>
      <p:sp>
        <p:nvSpPr>
          <p:cNvPr id="4" name="Slide Number Placeholder 3">
            <a:extLst>
              <a:ext uri="{FF2B5EF4-FFF2-40B4-BE49-F238E27FC236}">
                <a16:creationId xmlns:a16="http://schemas.microsoft.com/office/drawing/2014/main" id="{1E75F307-5BD6-2070-698D-761F051C8887}"/>
              </a:ext>
            </a:extLst>
          </p:cNvPr>
          <p:cNvSpPr>
            <a:spLocks noGrp="1"/>
          </p:cNvSpPr>
          <p:nvPr>
            <p:ph type="sldNum" sz="quarter" idx="5"/>
          </p:nvPr>
        </p:nvSpPr>
        <p:spPr/>
        <p:txBody>
          <a:bodyPr/>
          <a:lstStyle/>
          <a:p>
            <a:fld id="{C6CF91B0-25AB-4DFA-B184-293DD156034C}" type="slidenum">
              <a:rPr lang="el-GR" smtClean="0"/>
              <a:t>55</a:t>
            </a:fld>
            <a:endParaRPr lang="el-GR"/>
          </a:p>
        </p:txBody>
      </p:sp>
    </p:spTree>
    <p:extLst>
      <p:ext uri="{BB962C8B-B14F-4D97-AF65-F5344CB8AC3E}">
        <p14:creationId xmlns:p14="http://schemas.microsoft.com/office/powerpoint/2010/main" val="262245434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10A7B-B593-1219-8870-5303CE511B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9C311B-0F51-C31E-1EDD-6ED7FAF6CA87}"/>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9747579E-0EFB-69EE-AE01-E4D2A17FC1AF}"/>
              </a:ext>
            </a:extLst>
          </p:cNvPr>
          <p:cNvSpPr>
            <a:spLocks noGrp="1"/>
          </p:cNvSpPr>
          <p:nvPr>
            <p:ph type="body" idx="1"/>
          </p:nvPr>
        </p:nvSpPr>
        <p:spPr/>
        <p:txBody>
          <a:bodyPr/>
          <a:lstStyle/>
          <a:p>
            <a:r>
              <a:rPr lang="en-IE" sz="1200" kern="1200" dirty="0">
                <a:solidFill>
                  <a:schemeClr val="tx1"/>
                </a:solidFill>
                <a:effectLst/>
                <a:latin typeface="+mn-lt"/>
                <a:ea typeface="+mn-ea"/>
                <a:cs typeface="+mn-cs"/>
              </a:rPr>
              <a:t>Der Ausbilder sagt: </a:t>
            </a:r>
            <a:r>
              <a:rPr lang="en-US" sz="1200" i="1" kern="1200" dirty="0">
                <a:solidFill>
                  <a:schemeClr val="tx1"/>
                </a:solidFill>
                <a:effectLst/>
                <a:latin typeface="+mn-lt"/>
                <a:ea typeface="+mn-ea"/>
                <a:cs typeface="+mn-cs"/>
              </a:rPr>
              <a:t>„Die Einbindung von Nachhaltigkeit in alle </a:t>
            </a:r>
            <a:r>
              <a:rPr lang="en-US" sz="1200" i="1" kern="1200" dirty="0" err="1">
                <a:solidFill>
                  <a:schemeClr val="tx1"/>
                </a:solidFill>
                <a:effectLst/>
                <a:latin typeface="+mn-lt"/>
                <a:ea typeface="+mn-ea"/>
                <a:cs typeface="+mn-cs"/>
              </a:rPr>
              <a:t>Berufsbildungsprogramme </a:t>
            </a:r>
            <a:r>
              <a:rPr lang="en-US" sz="1200" i="1" kern="1200" dirty="0">
                <a:solidFill>
                  <a:schemeClr val="tx1"/>
                </a:solidFill>
                <a:effectLst/>
                <a:latin typeface="+mn-lt"/>
                <a:ea typeface="+mn-ea"/>
                <a:cs typeface="+mn-cs"/>
              </a:rPr>
              <a:t>ist ein kontinuierlicher, gemeinschaftlicher Prozess, der Ausbilder und Lernende befähigt, einen sinnvollen Beitrag zu einer nachhaltigeren Zukunft zu leisten.“</a:t>
            </a:r>
            <a:endParaRPr lang="en-US" sz="1200" kern="1200" dirty="0">
              <a:solidFill>
                <a:schemeClr val="tx1"/>
              </a:solidFill>
              <a:effectLst/>
              <a:latin typeface="+mn-lt"/>
              <a:ea typeface="+mn-ea"/>
              <a:cs typeface="+mn-cs"/>
            </a:endParaRPr>
          </a:p>
          <a:p>
            <a:endParaRPr lang="en-IE" b="1" dirty="0"/>
          </a:p>
          <a:p>
            <a:r>
              <a:rPr lang="en-IE" b="1" dirty="0"/>
              <a:t>Bildquelle:</a:t>
            </a:r>
          </a:p>
          <a:p>
            <a:r>
              <a:rPr lang="en-US" dirty="0"/>
              <a:t>Bild erstellt mit Sora (KI-generiert) für SUSTAIN-EU CU4 „Modusziel &amp; Einführung“. Keine Inhalte von Dritten; keine identifizierbaren Personen oder Marken. Prompt in den Projektunterlagen archiviert.</a:t>
            </a:r>
            <a:endParaRPr lang="en-IE" b="1" dirty="0"/>
          </a:p>
        </p:txBody>
      </p:sp>
      <p:sp>
        <p:nvSpPr>
          <p:cNvPr id="4" name="Slide Number Placeholder 3">
            <a:extLst>
              <a:ext uri="{FF2B5EF4-FFF2-40B4-BE49-F238E27FC236}">
                <a16:creationId xmlns:a16="http://schemas.microsoft.com/office/drawing/2014/main" id="{82927F32-DDD6-86AB-D791-506E25755AF7}"/>
              </a:ext>
            </a:extLst>
          </p:cNvPr>
          <p:cNvSpPr>
            <a:spLocks noGrp="1"/>
          </p:cNvSpPr>
          <p:nvPr>
            <p:ph type="sldNum" sz="quarter" idx="5"/>
          </p:nvPr>
        </p:nvSpPr>
        <p:spPr/>
        <p:txBody>
          <a:bodyPr/>
          <a:lstStyle/>
          <a:p>
            <a:fld id="{C6CF91B0-25AB-4DFA-B184-293DD156034C}" type="slidenum">
              <a:rPr lang="el-GR" smtClean="0"/>
              <a:t>56</a:t>
            </a:fld>
            <a:endParaRPr lang="el-GR"/>
          </a:p>
        </p:txBody>
      </p:sp>
    </p:spTree>
    <p:extLst>
      <p:ext uri="{BB962C8B-B14F-4D97-AF65-F5344CB8AC3E}">
        <p14:creationId xmlns:p14="http://schemas.microsoft.com/office/powerpoint/2010/main" val="383966987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r-HR"/>
          </a:p>
        </p:txBody>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C6CF91B0-25AB-4DFA-B184-293DD156034C}" type="slidenum">
              <a:rPr lang="el-GR" smtClean="0"/>
              <a:t>58</a:t>
            </a:fld>
            <a:endParaRPr lang="el-GR"/>
          </a:p>
        </p:txBody>
      </p:sp>
    </p:spTree>
    <p:extLst>
      <p:ext uri="{BB962C8B-B14F-4D97-AF65-F5344CB8AC3E}">
        <p14:creationId xmlns:p14="http://schemas.microsoft.com/office/powerpoint/2010/main" val="2045426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169850163"/>
      </p:ext>
    </p:extLst>
  </p:cSld>
  <p:clrMapOvr>
    <a:masterClrMapping/>
  </p:clrMapOvr>
  <p:extLst>
    <p:ext uri="{DCECCB84-F9BA-43D5-87BE-67443E8EF086}">
      <p15:sldGuideLst xmlns:p15="http://schemas.microsoft.com/office/powerpoint/2012/main">
        <p15:guide id="1" orient="horz" pos="913"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928767173"/>
      </p:ext>
    </p:extLst>
  </p:cSld>
  <p:clrMapOvr>
    <a:masterClrMapping/>
  </p:clrMapOvr>
  <p:extLst>
    <p:ext uri="{DCECCB84-F9BA-43D5-87BE-67443E8EF086}">
      <p15:sldGuideLst xmlns:p15="http://schemas.microsoft.com/office/powerpoint/2012/main">
        <p15:guide id="1" orient="horz" pos="1366"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913"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536706619"/>
      </p:ext>
    </p:extLst>
  </p:cSld>
  <p:clrMapOvr>
    <a:masterClrMapping/>
  </p:clrMapOvr>
  <p:extLst>
    <p:ext uri="{DCECCB84-F9BA-43D5-87BE-67443E8EF086}">
      <p15:sldGuideLst xmlns:p15="http://schemas.microsoft.com/office/powerpoint/2012/main">
        <p15:guide id="1" orient="horz" pos="1366"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684457938"/>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059304463"/>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638133791"/>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265490857"/>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1575811028"/>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320394704"/>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783120964"/>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007355172"/>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594256937"/>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464154184"/>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40008053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37951904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4175636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8/19/2026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‹Nr.›</a:t>
            </a:fld>
            <a:endParaRPr lang="en-US" dirty="0"/>
          </a:p>
        </p:txBody>
      </p:sp>
    </p:spTree>
    <p:extLst>
      <p:ext uri="{BB962C8B-B14F-4D97-AF65-F5344CB8AC3E}">
        <p14:creationId xmlns:p14="http://schemas.microsoft.com/office/powerpoint/2010/main" val="2968031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8/19/2026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3492175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8/19/2026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14794682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8/19/2026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33385590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8/19/2026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‹Nr.›</a:t>
            </a:fld>
            <a:endParaRPr lang="en-US" dirty="0"/>
          </a:p>
        </p:txBody>
      </p:sp>
    </p:spTree>
    <p:extLst>
      <p:ext uri="{BB962C8B-B14F-4D97-AF65-F5344CB8AC3E}">
        <p14:creationId xmlns:p14="http://schemas.microsoft.com/office/powerpoint/2010/main" val="9238119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28889843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13833593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21911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12599143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301864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1390231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8/19/2026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‹Nr.›</a:t>
            </a:fld>
            <a:endParaRPr lang="en-US" dirty="0"/>
          </a:p>
        </p:txBody>
      </p:sp>
    </p:spTree>
    <p:extLst>
      <p:ext uri="{BB962C8B-B14F-4D97-AF65-F5344CB8AC3E}">
        <p14:creationId xmlns:p14="http://schemas.microsoft.com/office/powerpoint/2010/main" val="38813741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8159358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p:txBody>
          <a:bodyPr/>
          <a:lstStyle/>
          <a:p>
            <a:r>
              <a:rPr lang="en-US"/>
              <a:t>Click to edit Master title style</a:t>
            </a:r>
            <a:endParaRPr lang="el-GR"/>
          </a:p>
        </p:txBody>
      </p:sp>
    </p:spTree>
    <p:extLst>
      <p:ext uri="{BB962C8B-B14F-4D97-AF65-F5344CB8AC3E}">
        <p14:creationId xmlns:p14="http://schemas.microsoft.com/office/powerpoint/2010/main" val="3798867200"/>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69" y="2177491"/>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p:txBody>
          <a:bodyPr/>
          <a:lstStyle/>
          <a:p>
            <a:r>
              <a:rPr lang="en-US"/>
              <a:t>Click to edit Master title style</a:t>
            </a:r>
            <a:endParaRPr lang="el-GR"/>
          </a:p>
        </p:txBody>
      </p:sp>
    </p:spTree>
    <p:extLst>
      <p:ext uri="{BB962C8B-B14F-4D97-AF65-F5344CB8AC3E}">
        <p14:creationId xmlns:p14="http://schemas.microsoft.com/office/powerpoint/2010/main" val="2767633352"/>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998071127"/>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image" Target="../media/image1.png"/><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Title Placeholder 7"/>
          <p:cNvSpPr>
            <a:spLocks noGrp="1"/>
          </p:cNvSpPr>
          <p:nvPr>
            <p:ph type="title"/>
          </p:nvPr>
        </p:nvSpPr>
        <p:spPr>
          <a:xfrm>
            <a:off x="399370" y="252828"/>
            <a:ext cx="11393260" cy="675444"/>
          </a:xfrm>
          <a:prstGeom prst="rect">
            <a:avLst/>
          </a:prstGeom>
        </p:spPr>
        <p:txBody>
          <a:bodyPr vert="horz" lIns="0" tIns="0" rIns="0" bIns="0" rtlCol="0" anchor="ctr">
            <a:noAutofit/>
          </a:bodyPr>
          <a:lstStyle/>
          <a:p>
            <a:endParaRPr lang="el-GR" dirty="0"/>
          </a:p>
        </p:txBody>
      </p:sp>
      <p:pic>
        <p:nvPicPr>
          <p:cNvPr id="4" name="Picture 3" descr="A green and black logo&#10;&#10;AI-generated content may be incorrect.">
            <a:extLst>
              <a:ext uri="{FF2B5EF4-FFF2-40B4-BE49-F238E27FC236}">
                <a16:creationId xmlns:a16="http://schemas.microsoft.com/office/drawing/2014/main" id="{8C069B2D-4BD6-BC6E-1D7A-A46DE36F4E9A}"/>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273423" y="-166137"/>
            <a:ext cx="1408173" cy="1408173"/>
          </a:xfrm>
          <a:prstGeom prst="rect">
            <a:avLst/>
          </a:prstGeom>
        </p:spPr>
      </p:pic>
      <p:pic>
        <p:nvPicPr>
          <p:cNvPr id="6" name="Picture 5" descr="A blue text on a black background&#10;&#10;AI-generated content may be incorrect.">
            <a:extLst>
              <a:ext uri="{FF2B5EF4-FFF2-40B4-BE49-F238E27FC236}">
                <a16:creationId xmlns:a16="http://schemas.microsoft.com/office/drawing/2014/main" id="{B2C69923-7095-74F7-2308-B56C8A8AC0D6}"/>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0674759" y="420687"/>
            <a:ext cx="1117871" cy="234524"/>
          </a:xfrm>
          <a:prstGeom prst="rect">
            <a:avLst/>
          </a:prstGeom>
        </p:spPr>
      </p:pic>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 id="2147483708" r:id="rId5"/>
    <p:sldLayoutId id="2147483709" r:id="rId6"/>
    <p:sldLayoutId id="2147483710" r:id="rId7"/>
    <p:sldLayoutId id="2147483711" r:id="rId8"/>
    <p:sldLayoutId id="2147483712" r:id="rId9"/>
    <p:sldLayoutId id="2147483730" r:id="rId10"/>
    <p:sldLayoutId id="2147483731" r:id="rId11"/>
    <p:sldLayoutId id="2147483732" r:id="rId12"/>
    <p:sldLayoutId id="2147483733" r:id="rId13"/>
    <p:sldLayoutId id="2147483734" r:id="rId14"/>
  </p:sldLayoutIdLst>
  <p:txStyles>
    <p:titleStyle>
      <a:lvl1pPr algn="l" defTabSz="914377" rtl="0" eaLnBrk="1" latinLnBrk="0" hangingPunct="1">
        <a:lnSpc>
          <a:spcPct val="100000"/>
        </a:lnSpc>
        <a:spcBef>
          <a:spcPct val="0"/>
        </a:spcBef>
        <a:buNone/>
        <a:defRPr sz="2800" kern="1200">
          <a:solidFill>
            <a:schemeClr val="bg1"/>
          </a:solidFill>
          <a:latin typeface="+mn-lt"/>
          <a:ea typeface="Roboto Slab" pitchFamily="2" charset="0"/>
          <a:cs typeface="+mj-cs"/>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dirty="0"/>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Zum Bearbeiten des Master-Titelstils hier klicken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Klicken Sie hier, um die Master-Textstile zu bearbeiten</a:t>
            </a:r>
          </a:p>
          <a:p>
            <a:pPr lvl="1"/>
            <a:r>
              <a:rPr lang="en-US"/>
              <a:t>Zweite Ebene</a:t>
            </a:r>
          </a:p>
          <a:p>
            <a:pPr lvl="2"/>
            <a:r>
              <a:rPr lang="en-US"/>
              <a:t>Dritte Ebene</a:t>
            </a:r>
          </a:p>
          <a:p>
            <a:pPr lvl="3"/>
            <a:r>
              <a:rPr lang="en-US"/>
              <a:t>Vierte Ebene</a:t>
            </a:r>
          </a:p>
          <a:p>
            <a:pPr lvl="4"/>
            <a:r>
              <a:rPr lang="en-US"/>
              <a:t>Fünfte Ebene</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t>8/19/2026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t>‹Nr.›</a:t>
            </a:fld>
            <a:endParaRPr lang="en-US" dirty="0"/>
          </a:p>
        </p:txBody>
      </p:sp>
      <p:pic>
        <p:nvPicPr>
          <p:cNvPr id="9" name="Picture 8" descr="A green and black logo&#10;&#10;AI-generated content may be incorrect.">
            <a:extLst>
              <a:ext uri="{FF2B5EF4-FFF2-40B4-BE49-F238E27FC236}">
                <a16:creationId xmlns:a16="http://schemas.microsoft.com/office/drawing/2014/main" id="{57A1E77D-F83C-59FA-490D-751F43AFA355}"/>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68816" y="-252574"/>
            <a:ext cx="1408173" cy="1408173"/>
          </a:xfrm>
          <a:prstGeom prst="rect">
            <a:avLst/>
          </a:prstGeom>
        </p:spPr>
      </p:pic>
    </p:spTree>
    <p:extLst>
      <p:ext uri="{BB962C8B-B14F-4D97-AF65-F5344CB8AC3E}">
        <p14:creationId xmlns:p14="http://schemas.microsoft.com/office/powerpoint/2010/main" val="928940682"/>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 id="2147483751" r:id="rId16"/>
    <p:sldLayoutId id="2147483752" r:id="rId17"/>
    <p:sldLayoutId id="2147483753" r:id="rId18"/>
    <p:sldLayoutId id="2147483756" r:id="rId19"/>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1.xml"/><Relationship Id="rId4" Type="http://schemas.openxmlformats.org/officeDocument/2006/relationships/image" Target="../media/image10.sv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3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3" Type="http://schemas.openxmlformats.org/officeDocument/2006/relationships/hyperlink" Target="https://www.youtube.com/watch?v=22coAwMD9M0" TargetMode="External"/><Relationship Id="rId2" Type="http://schemas.openxmlformats.org/officeDocument/2006/relationships/notesSlide" Target="../notesSlides/notesSlide24.xml"/><Relationship Id="rId1" Type="http://schemas.openxmlformats.org/officeDocument/2006/relationships/slideLayout" Target="../slideLayouts/slideLayout32.xml"/><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32.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6.xml"/><Relationship Id="rId1" Type="http://schemas.openxmlformats.org/officeDocument/2006/relationships/slideLayout" Target="../slideLayouts/slideLayout3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2.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32.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9.xml"/><Relationship Id="rId1" Type="http://schemas.openxmlformats.org/officeDocument/2006/relationships/slideLayout" Target="../slideLayouts/slideLayout3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3" Type="http://schemas.openxmlformats.org/officeDocument/2006/relationships/hyperlink" Target="https://www.triodos.com/" TargetMode="External"/><Relationship Id="rId2" Type="http://schemas.openxmlformats.org/officeDocument/2006/relationships/notesSlide" Target="../notesSlides/notesSlide31.xml"/><Relationship Id="rId1" Type="http://schemas.openxmlformats.org/officeDocument/2006/relationships/slideLayout" Target="../slideLayouts/slideLayout31.xml"/><Relationship Id="rId4" Type="http://schemas.openxmlformats.org/officeDocument/2006/relationships/image" Target="../media/image26.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1.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4.xml"/><Relationship Id="rId1" Type="http://schemas.openxmlformats.org/officeDocument/2006/relationships/slideLayout" Target="../slideLayouts/slideLayout3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3" Type="http://schemas.openxmlformats.org/officeDocument/2006/relationships/hyperlink" Target="https://environment.govt.nz/assets/Publications/Files/example-ghg-report.pdf" TargetMode="External"/><Relationship Id="rId2" Type="http://schemas.openxmlformats.org/officeDocument/2006/relationships/notesSlide" Target="../notesSlides/notesSlide35.xml"/><Relationship Id="rId1" Type="http://schemas.openxmlformats.org/officeDocument/2006/relationships/slideLayout" Target="../slideLayouts/slideLayout31.xml"/><Relationship Id="rId4" Type="http://schemas.openxmlformats.org/officeDocument/2006/relationships/image" Target="../media/image28.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8.xml"/><Relationship Id="rId1" Type="http://schemas.openxmlformats.org/officeDocument/2006/relationships/slideLayout" Target="../slideLayouts/slideLayout3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3" Type="http://schemas.openxmlformats.org/officeDocument/2006/relationships/hyperlink" Target="https://www.europarl.europa.eu/RegData/etudes/IDAN/2015/563471/IPOL_IDA(2015)563471_EN.pdf" TargetMode="External"/><Relationship Id="rId2" Type="http://schemas.openxmlformats.org/officeDocument/2006/relationships/notesSlide" Target="../notesSlides/notesSlide40.xml"/><Relationship Id="rId1" Type="http://schemas.openxmlformats.org/officeDocument/2006/relationships/slideLayout" Target="../slideLayouts/slideLayout16.xml"/><Relationship Id="rId5" Type="http://schemas.openxmlformats.org/officeDocument/2006/relationships/image" Target="../media/image31.png"/><Relationship Id="rId4" Type="http://schemas.openxmlformats.org/officeDocument/2006/relationships/image" Target="../media/image30.jpg"/></Relationships>
</file>

<file path=ppt/slides/_rels/slide4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1.xml"/><Relationship Id="rId1" Type="http://schemas.openxmlformats.org/officeDocument/2006/relationships/slideLayout" Target="../slideLayouts/slideLayout16.xml"/><Relationship Id="rId4" Type="http://schemas.openxmlformats.org/officeDocument/2006/relationships/image" Target="../media/image33.png"/></Relationships>
</file>

<file path=ppt/slides/_rels/slide4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2.xml"/><Relationship Id="rId1" Type="http://schemas.openxmlformats.org/officeDocument/2006/relationships/slideLayout" Target="../slideLayouts/slideLayout16.xml"/><Relationship Id="rId4" Type="http://schemas.openxmlformats.org/officeDocument/2006/relationships/image" Target="../media/image33.png"/></Relationships>
</file>

<file path=ppt/slides/_rels/slide4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3.xml"/><Relationship Id="rId1" Type="http://schemas.openxmlformats.org/officeDocument/2006/relationships/slideLayout" Target="../slideLayouts/slideLayout16.xml"/><Relationship Id="rId4" Type="http://schemas.openxmlformats.org/officeDocument/2006/relationships/image" Target="../media/image33.png"/></Relationships>
</file>

<file path=ppt/slides/_rels/slide4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4.xml"/><Relationship Id="rId1" Type="http://schemas.openxmlformats.org/officeDocument/2006/relationships/slideLayout" Target="../slideLayouts/slideLayout32.xml"/></Relationships>
</file>

<file path=ppt/slides/_rels/slide4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5.xml"/><Relationship Id="rId1" Type="http://schemas.openxmlformats.org/officeDocument/2006/relationships/slideLayout" Target="../slideLayouts/slideLayout32.xml"/></Relationships>
</file>

<file path=ppt/slides/_rels/slide5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6.xml"/><Relationship Id="rId1" Type="http://schemas.openxmlformats.org/officeDocument/2006/relationships/slideLayout" Target="../slideLayouts/slideLayout3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2.xml"/></Relationships>
</file>

<file path=ppt/slides/_rels/slide5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5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8.xml"/><Relationship Id="rId1" Type="http://schemas.openxmlformats.org/officeDocument/2006/relationships/slideLayout" Target="../slideLayouts/slideLayout31.xml"/></Relationships>
</file>

<file path=ppt/slides/_rels/slide5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9.xml"/><Relationship Id="rId1" Type="http://schemas.openxmlformats.org/officeDocument/2006/relationships/slideLayout" Target="../slideLayouts/slideLayout31.xml"/></Relationships>
</file>

<file path=ppt/slides/_rels/slide5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0.xml"/><Relationship Id="rId1" Type="http://schemas.openxmlformats.org/officeDocument/2006/relationships/slideLayout" Target="../slideLayouts/slideLayout31.xml"/></Relationships>
</file>

<file path=ppt/slides/_rels/slide57.xml.rels><?xml version="1.0" encoding="UTF-8" standalone="yes"?>
<Relationships xmlns="http://schemas.openxmlformats.org/package/2006/relationships"><Relationship Id="rId3" Type="http://schemas.openxmlformats.org/officeDocument/2006/relationships/hyperlink" Target="https://www.21kschool.com/in/blog/sustainable-education/" TargetMode="External"/><Relationship Id="rId2" Type="http://schemas.openxmlformats.org/officeDocument/2006/relationships/hyperlink" Target="https://doi.org/10.1007/978-3-030-02006-4_128-1" TargetMode="External"/><Relationship Id="rId1" Type="http://schemas.openxmlformats.org/officeDocument/2006/relationships/slideLayout" Target="../slideLayouts/slideLayout32.xml"/><Relationship Id="rId5" Type="http://schemas.openxmlformats.org/officeDocument/2006/relationships/hyperlink" Target="https://www.unesco.org/en/sustainable-development/education" TargetMode="External"/><Relationship Id="rId4" Type="http://schemas.openxmlformats.org/officeDocument/2006/relationships/hyperlink" Target="https://teachwitheuropeana.eun.org/updates/sustainable-education/" TargetMode="External"/></Relationships>
</file>

<file path=ppt/slides/_rels/slide58.xml.rels><?xml version="1.0" encoding="UTF-8" standalone="yes"?>
<Relationships xmlns="http://schemas.openxmlformats.org/package/2006/relationships"><Relationship Id="rId8" Type="http://schemas.openxmlformats.org/officeDocument/2006/relationships/image" Target="../media/image42.jpeg"/><Relationship Id="rId13" Type="http://schemas.openxmlformats.org/officeDocument/2006/relationships/image" Target="../media/image47.jpeg"/><Relationship Id="rId18" Type="http://schemas.openxmlformats.org/officeDocument/2006/relationships/image" Target="../media/image52.png"/><Relationship Id="rId3" Type="http://schemas.openxmlformats.org/officeDocument/2006/relationships/image" Target="../media/image37.jpeg"/><Relationship Id="rId7" Type="http://schemas.openxmlformats.org/officeDocument/2006/relationships/image" Target="../media/image41.jpeg"/><Relationship Id="rId12" Type="http://schemas.openxmlformats.org/officeDocument/2006/relationships/image" Target="../media/image46.jpg"/><Relationship Id="rId17" Type="http://schemas.openxmlformats.org/officeDocument/2006/relationships/image" Target="../media/image51.png"/><Relationship Id="rId2" Type="http://schemas.openxmlformats.org/officeDocument/2006/relationships/notesSlide" Target="../notesSlides/notesSlide51.xml"/><Relationship Id="rId16" Type="http://schemas.openxmlformats.org/officeDocument/2006/relationships/image" Target="../media/image50.png"/><Relationship Id="rId1" Type="http://schemas.openxmlformats.org/officeDocument/2006/relationships/slideLayout" Target="../slideLayouts/slideLayout33.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jpeg"/><Relationship Id="rId15" Type="http://schemas.openxmlformats.org/officeDocument/2006/relationships/image" Target="../media/image49.jpeg"/><Relationship Id="rId10" Type="http://schemas.openxmlformats.org/officeDocument/2006/relationships/image" Target="../media/image44.jpeg"/><Relationship Id="rId4" Type="http://schemas.openxmlformats.org/officeDocument/2006/relationships/image" Target="../media/image38.png"/><Relationship Id="rId9" Type="http://schemas.openxmlformats.org/officeDocument/2006/relationships/image" Target="../media/image43.jpeg"/><Relationship Id="rId14"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7C218-D3EA-B6DA-E8CD-1A03058E4C23}"/>
            </a:ext>
          </a:extLst>
        </p:cNvPr>
        <p:cNvGrpSpPr/>
        <p:nvPr/>
      </p:nvGrpSpPr>
      <p:grpSpPr>
        <a:xfrm>
          <a:off x="0" y="0"/>
          <a:ext cx="0" cy="0"/>
          <a:chOff x="0" y="0"/>
          <a:chExt cx="0" cy="0"/>
        </a:xfrm>
      </p:grpSpPr>
      <p:sp>
        <p:nvSpPr>
          <p:cNvPr id="7" name="Text Box 8">
            <a:extLst>
              <a:ext uri="{FF2B5EF4-FFF2-40B4-BE49-F238E27FC236}">
                <a16:creationId xmlns:a16="http://schemas.microsoft.com/office/drawing/2014/main" id="{F1BB0DB2-0110-4F2D-06CF-2D60620D4BBC}"/>
              </a:ext>
            </a:extLst>
          </p:cNvPr>
          <p:cNvSpPr txBox="1"/>
          <p:nvPr/>
        </p:nvSpPr>
        <p:spPr>
          <a:xfrm>
            <a:off x="3169920" y="5687475"/>
            <a:ext cx="5090160" cy="1010595"/>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600"/>
              </a:spcAft>
            </a:pP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Finanziert von der Europäischen Union. Die geäußerten Ansichten und Meinungen sind jedoch ausschließlich die der Autoren und spiegeln nicht unbedingt die der Europäischen Union oder der Exekutivagentur für Bildung und Kultur (EACEA) wider. Weder die Europäische Union noch die EACEA können dafür haftbar gemacht werden. Projektnummer: 2024-1-PT01-KA220-VET-000252771</a:t>
            </a:r>
          </a:p>
        </p:txBody>
      </p:sp>
      <p:sp>
        <p:nvSpPr>
          <p:cNvPr id="5" name="Rectangle 4">
            <a:extLst>
              <a:ext uri="{FF2B5EF4-FFF2-40B4-BE49-F238E27FC236}">
                <a16:creationId xmlns:a16="http://schemas.microsoft.com/office/drawing/2014/main" id="{E86ED180-700C-85F3-2ED8-2BE0AE7FBFAB}"/>
              </a:ext>
            </a:extLst>
          </p:cNvPr>
          <p:cNvSpPr/>
          <p:nvPr/>
        </p:nvSpPr>
        <p:spPr>
          <a:xfrm>
            <a:off x="2843306" y="4668184"/>
            <a:ext cx="6010137" cy="4301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Erstellt von: </a:t>
            </a:r>
            <a:r>
              <a:rPr lang="en-US" b="1" dirty="0">
                <a:solidFill>
                  <a:schemeClr val="tx1"/>
                </a:solidFill>
              </a:rPr>
              <a:t>Gruppe für europäische Integration [GIE]</a:t>
            </a:r>
          </a:p>
        </p:txBody>
      </p:sp>
      <p:sp>
        <p:nvSpPr>
          <p:cNvPr id="11" name="Rectangle 10">
            <a:extLst>
              <a:ext uri="{FF2B5EF4-FFF2-40B4-BE49-F238E27FC236}">
                <a16:creationId xmlns:a16="http://schemas.microsoft.com/office/drawing/2014/main" id="{0392EBFC-D59C-FF5A-3BB4-25ED93413AF5}"/>
              </a:ext>
            </a:extLst>
          </p:cNvPr>
          <p:cNvSpPr/>
          <p:nvPr/>
        </p:nvSpPr>
        <p:spPr>
          <a:xfrm>
            <a:off x="314960" y="182880"/>
            <a:ext cx="1757680" cy="5892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0" name="Picture 9" descr="A green and black logo&#10;&#10;AI-generated content may be incorrect.">
            <a:extLst>
              <a:ext uri="{FF2B5EF4-FFF2-40B4-BE49-F238E27FC236}">
                <a16:creationId xmlns:a16="http://schemas.microsoft.com/office/drawing/2014/main" id="{A13D9625-7008-506B-65B7-BF20D3312170}"/>
              </a:ext>
            </a:extLst>
          </p:cNvPr>
          <p:cNvPicPr>
            <a:picLocks noChangeAspect="1"/>
          </p:cNvPicPr>
          <p:nvPr/>
        </p:nvPicPr>
        <p:blipFill>
          <a:blip r:embed="rId3" cstate="print">
            <a:extLst>
              <a:ext uri="{28A0092B-C50C-407E-A947-70E740481C1C}">
                <a14:useLocalDpi xmlns:a14="http://schemas.microsoft.com/office/drawing/2010/main" val="0"/>
              </a:ext>
            </a:extLst>
          </a:blip>
          <a:srcRect t="32394" b="29006"/>
          <a:stretch>
            <a:fillRect/>
          </a:stretch>
        </p:blipFill>
        <p:spPr>
          <a:xfrm>
            <a:off x="0" y="0"/>
            <a:ext cx="4506769" cy="1739590"/>
          </a:xfrm>
          <a:prstGeom prst="rect">
            <a:avLst/>
          </a:prstGeom>
        </p:spPr>
      </p:pic>
      <p:sp>
        <p:nvSpPr>
          <p:cNvPr id="2" name="Title 3">
            <a:extLst>
              <a:ext uri="{FF2B5EF4-FFF2-40B4-BE49-F238E27FC236}">
                <a16:creationId xmlns:a16="http://schemas.microsoft.com/office/drawing/2014/main" id="{5AF82C0A-0D2B-4964-0107-34A5C0FB8401}"/>
              </a:ext>
            </a:extLst>
          </p:cNvPr>
          <p:cNvSpPr txBox="1">
            <a:spLocks/>
          </p:cNvSpPr>
          <p:nvPr/>
        </p:nvSpPr>
        <p:spPr>
          <a:xfrm>
            <a:off x="2356908" y="1420969"/>
            <a:ext cx="7119257" cy="2008031"/>
          </a:xfrm>
          <a:prstGeom prst="rect">
            <a:avLst/>
          </a:prstGeom>
        </p:spPr>
        <p:txBody>
          <a:bodyPr vert="horz" lIns="0" tIns="0" rIns="0" bIns="0" rtlCol="0" anchor="ctr">
            <a:noAutofit/>
          </a:bodyPr>
          <a:lstStyle>
            <a:lvl1pPr algn="l" defTabSz="914377" rtl="0" eaLnBrk="1" latinLnBrk="0" hangingPunct="1">
              <a:lnSpc>
                <a:spcPct val="100000"/>
              </a:lnSpc>
              <a:spcBef>
                <a:spcPct val="0"/>
              </a:spcBef>
              <a:buNone/>
              <a:defRPr sz="2800" kern="1200">
                <a:solidFill>
                  <a:schemeClr val="bg1"/>
                </a:solidFill>
                <a:latin typeface="+mn-lt"/>
                <a:ea typeface="Roboto Slab" pitchFamily="2" charset="0"/>
                <a:cs typeface="+mj-cs"/>
              </a:defRPr>
            </a:lvl1pPr>
          </a:lstStyle>
          <a:p>
            <a:pPr algn="ctr"/>
            <a:r>
              <a:rPr lang="en-US" sz="4400" dirty="0">
                <a:solidFill>
                  <a:srgbClr val="255839"/>
                </a:solidFill>
              </a:rPr>
              <a:t>WP4: Train-the-Trainer</a:t>
            </a:r>
          </a:p>
          <a:p>
            <a:pPr algn="ctr"/>
            <a:r>
              <a:rPr lang="en-US" sz="4400" dirty="0" err="1">
                <a:solidFill>
                  <a:srgbClr val="255839"/>
                </a:solidFill>
              </a:rPr>
              <a:t>Weiterbildungsprogramm</a:t>
            </a:r>
            <a:endParaRPr lang="el-GR" sz="4400" dirty="0">
              <a:solidFill>
                <a:srgbClr val="255839"/>
              </a:solidFill>
            </a:endParaRPr>
          </a:p>
        </p:txBody>
      </p:sp>
      <p:pic>
        <p:nvPicPr>
          <p:cNvPr id="13" name="Picture 12" descr="A blue text on a black background&#10;&#10;AI-generated content may be incorrect.">
            <a:extLst>
              <a:ext uri="{FF2B5EF4-FFF2-40B4-BE49-F238E27FC236}">
                <a16:creationId xmlns:a16="http://schemas.microsoft.com/office/drawing/2014/main" id="{E7E71B36-4085-29B1-2962-A1D83842A7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852" y="5754709"/>
            <a:ext cx="2554068" cy="535831"/>
          </a:xfrm>
          <a:prstGeom prst="rect">
            <a:avLst/>
          </a:prstGeom>
        </p:spPr>
      </p:pic>
      <p:sp>
        <p:nvSpPr>
          <p:cNvPr id="3" name="Subtitle 4">
            <a:extLst>
              <a:ext uri="{FF2B5EF4-FFF2-40B4-BE49-F238E27FC236}">
                <a16:creationId xmlns:a16="http://schemas.microsoft.com/office/drawing/2014/main" id="{D14C7FFA-44E3-31F7-06A7-D629C7EFAFD9}"/>
              </a:ext>
            </a:extLst>
          </p:cNvPr>
          <p:cNvSpPr txBox="1">
            <a:spLocks/>
          </p:cNvSpPr>
          <p:nvPr/>
        </p:nvSpPr>
        <p:spPr>
          <a:xfrm>
            <a:off x="1196649" y="3520009"/>
            <a:ext cx="8365211" cy="992170"/>
          </a:xfrm>
          <a:prstGeom prst="rect">
            <a:avLst/>
          </a:prstGeom>
        </p:spPr>
        <p:txBody>
          <a:bodyPr/>
          <a:lst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1" dirty="0">
                <a:solidFill>
                  <a:srgbClr val="92D050"/>
                </a:solidFill>
              </a:rPr>
              <a:t>Modul 6: Integration von Nachhaltigkeit in alle </a:t>
            </a:r>
            <a:r>
              <a:rPr lang="en-US" sz="2400" b="1" dirty="0" err="1">
                <a:solidFill>
                  <a:srgbClr val="92D050"/>
                </a:solidFill>
              </a:rPr>
              <a:t>Berufsbildungsprogramme</a:t>
            </a:r>
            <a:r>
              <a:rPr lang="en-US" sz="2400" b="1" dirty="0">
                <a:solidFill>
                  <a:srgbClr val="92D050"/>
                </a:solidFill>
              </a:rPr>
              <a:t> </a:t>
            </a:r>
            <a:endParaRPr lang="el-GR" sz="2400" b="1" dirty="0">
              <a:solidFill>
                <a:srgbClr val="92D050"/>
              </a:solidFill>
            </a:endParaRPr>
          </a:p>
        </p:txBody>
      </p:sp>
    </p:spTree>
    <p:extLst>
      <p:ext uri="{BB962C8B-B14F-4D97-AF65-F5344CB8AC3E}">
        <p14:creationId xmlns:p14="http://schemas.microsoft.com/office/powerpoint/2010/main" val="802677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0624EAA9-126D-0EFC-E637-38541F7D4964}"/>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p:cNvSpPr>
            <a:spLocks noGrp="1"/>
          </p:cNvSpPr>
          <p:nvPr>
            <p:ph type="title"/>
          </p:nvPr>
        </p:nvSpPr>
        <p:spPr>
          <a:xfrm>
            <a:off x="645765" y="1022669"/>
            <a:ext cx="8596668" cy="1320800"/>
          </a:xfrm>
        </p:spPr>
        <p:txBody>
          <a:bodyPr/>
          <a:lstStyle/>
          <a:p>
            <a:r>
              <a:rPr lang="hr-HR" dirty="0">
                <a:solidFill>
                  <a:srgbClr val="255839"/>
                </a:solidFill>
              </a:rPr>
              <a:t>Ablaufplan der Sitzung</a:t>
            </a:r>
            <a:endParaRPr lang="el-GR" dirty="0">
              <a:solidFill>
                <a:srgbClr val="255839"/>
              </a:solidFill>
            </a:endParaRPr>
          </a:p>
        </p:txBody>
      </p:sp>
      <p:sp>
        <p:nvSpPr>
          <p:cNvPr id="7" name="Content Placeholder 6"/>
          <p:cNvSpPr>
            <a:spLocks noGrp="1"/>
          </p:cNvSpPr>
          <p:nvPr>
            <p:ph sz="quarter" idx="12"/>
          </p:nvPr>
        </p:nvSpPr>
        <p:spPr>
          <a:xfrm>
            <a:off x="645765" y="2066412"/>
            <a:ext cx="5792984" cy="4156588"/>
          </a:xfrm>
        </p:spPr>
        <p:txBody>
          <a:bodyPr/>
          <a:lstStyle/>
          <a:p>
            <a:pPr marL="0" indent="0">
              <a:buNone/>
            </a:pPr>
            <a:r>
              <a:rPr lang="en-US" dirty="0"/>
              <a:t>Die heutige dreistündige Sitzung umfasst:</a:t>
            </a:r>
          </a:p>
          <a:p>
            <a:r>
              <a:rPr lang="en-US" dirty="0"/>
              <a:t>Einführung in das Modul und Lernziele </a:t>
            </a:r>
          </a:p>
          <a:p>
            <a:r>
              <a:rPr lang="en-US" dirty="0"/>
              <a:t>Wichtige Konzepte und Beispiele </a:t>
            </a:r>
          </a:p>
          <a:p>
            <a:r>
              <a:rPr lang="en-US" dirty="0"/>
              <a:t>Praktische Übung </a:t>
            </a:r>
          </a:p>
          <a:p>
            <a:r>
              <a:rPr lang="en-US" dirty="0"/>
              <a:t>Anwendung in der Trainingspraxis </a:t>
            </a:r>
          </a:p>
          <a:p>
            <a:r>
              <a:rPr lang="en-US" dirty="0"/>
              <a:t>Reflexion und Aufgabe zum selbstgesteuerten Lernen</a:t>
            </a:r>
          </a:p>
        </p:txBody>
      </p:sp>
      <p:pic>
        <p:nvPicPr>
          <p:cNvPr id="2" name="Picture Placeholder 4">
            <a:extLst>
              <a:ext uri="{FF2B5EF4-FFF2-40B4-BE49-F238E27FC236}">
                <a16:creationId xmlns:a16="http://schemas.microsoft.com/office/drawing/2014/main" id="{EBAC9A2E-9643-03B4-0291-AACEFE675097}"/>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6D3EC-F969-99CE-4A88-097A485AB9BA}"/>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6D9E68A5-D97B-F6DF-BB46-C3DD41F7ED98}"/>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9241B546-9A8A-74D6-1B4E-DFB5AE058303}"/>
              </a:ext>
            </a:extLst>
          </p:cNvPr>
          <p:cNvSpPr>
            <a:spLocks noGrp="1"/>
          </p:cNvSpPr>
          <p:nvPr>
            <p:ph type="title"/>
          </p:nvPr>
        </p:nvSpPr>
        <p:spPr>
          <a:xfrm>
            <a:off x="2166897" y="635000"/>
            <a:ext cx="7279694" cy="629920"/>
          </a:xfrm>
        </p:spPr>
        <p:txBody>
          <a:bodyPr>
            <a:normAutofit fontScale="90000"/>
          </a:bodyPr>
          <a:lstStyle/>
          <a:p>
            <a:r>
              <a:rPr lang="hr-HR" dirty="0">
                <a:solidFill>
                  <a:srgbClr val="255839"/>
                </a:solidFill>
              </a:rPr>
              <a:t>Modulübersicht</a:t>
            </a:r>
            <a:endParaRPr lang="el-GR" dirty="0">
              <a:solidFill>
                <a:srgbClr val="255839"/>
              </a:solidFill>
            </a:endParaRPr>
          </a:p>
        </p:txBody>
      </p:sp>
      <p:sp>
        <p:nvSpPr>
          <p:cNvPr id="7" name="Content Placeholder 6">
            <a:extLst>
              <a:ext uri="{FF2B5EF4-FFF2-40B4-BE49-F238E27FC236}">
                <a16:creationId xmlns:a16="http://schemas.microsoft.com/office/drawing/2014/main" id="{EF4960F0-6AF5-32AF-80C2-7AED39A824F0}"/>
              </a:ext>
            </a:extLst>
          </p:cNvPr>
          <p:cNvSpPr>
            <a:spLocks noGrp="1"/>
          </p:cNvSpPr>
          <p:nvPr>
            <p:ph sz="quarter" idx="12"/>
          </p:nvPr>
        </p:nvSpPr>
        <p:spPr>
          <a:xfrm>
            <a:off x="262936" y="1264920"/>
            <a:ext cx="7279694" cy="5378824"/>
          </a:xfrm>
        </p:spPr>
        <p:txBody>
          <a:bodyPr>
            <a:normAutofit fontScale="92500" lnSpcReduction="10000"/>
          </a:bodyPr>
          <a:lstStyle/>
          <a:p>
            <a:pPr marL="0" indent="0">
              <a:buNone/>
            </a:pPr>
            <a:r>
              <a:rPr lang="en-US" dirty="0"/>
              <a:t>Dieses Modul konzentriert sich auf:</a:t>
            </a:r>
          </a:p>
          <a:p>
            <a:r>
              <a:rPr lang="en-US" b="1" dirty="0"/>
              <a:t>Thema 1: </a:t>
            </a:r>
            <a:r>
              <a:rPr lang="en-US" dirty="0"/>
              <a:t>Strategien zur Verankerung von Nachhaltigkeit in </a:t>
            </a:r>
            <a:r>
              <a:rPr lang="en-US" dirty="0" err="1"/>
              <a:t>Berufsbildungsprogrammen </a:t>
            </a:r>
            <a:r>
              <a:rPr lang="en-US" dirty="0"/>
              <a:t> </a:t>
            </a:r>
          </a:p>
          <a:p>
            <a:r>
              <a:rPr lang="en-US" b="1" dirty="0"/>
              <a:t>Thema 2: </a:t>
            </a:r>
            <a:r>
              <a:rPr lang="en-US" dirty="0"/>
              <a:t>Planung und Durchführung von ESE-Schulungen </a:t>
            </a:r>
          </a:p>
          <a:p>
            <a:r>
              <a:rPr lang="en-US" b="1" dirty="0"/>
              <a:t>Thema 3: </a:t>
            </a:r>
            <a:r>
              <a:rPr lang="en-US" dirty="0"/>
              <a:t>Berufspraxis, Zusammenarbeit und kontinuierliche Verbesserung  </a:t>
            </a:r>
          </a:p>
          <a:p>
            <a:pPr marL="0" indent="0">
              <a:buNone/>
            </a:pPr>
            <a:r>
              <a:rPr lang="en-US" b="1" dirty="0"/>
              <a:t>Nach Abschluss dieses Moduls sind die Ausbilder besser darauf vorbereitet:</a:t>
            </a:r>
          </a:p>
          <a:p>
            <a:pPr>
              <a:buFont typeface="Wingdings" panose="05000000000000000000" pitchFamily="2" charset="2"/>
              <a:buChar char="ü"/>
            </a:pPr>
            <a:r>
              <a:rPr lang="en-US" dirty="0"/>
              <a:t>Nachhaltigkeit in alle </a:t>
            </a:r>
            <a:r>
              <a:rPr lang="en-US" dirty="0" err="1"/>
              <a:t>Berufsbildungsprogramme</a:t>
            </a:r>
            <a:r>
              <a:rPr lang="en-US" dirty="0"/>
              <a:t> zu integrieren</a:t>
            </a:r>
          </a:p>
          <a:p>
            <a:pPr>
              <a:buFont typeface="Wingdings" panose="05000000000000000000" pitchFamily="2" charset="2"/>
              <a:buChar char="ü"/>
            </a:pPr>
            <a:r>
              <a:rPr lang="en-US" dirty="0"/>
              <a:t>ESE-Schulungen zu konzipieren und zu leiten</a:t>
            </a:r>
          </a:p>
          <a:p>
            <a:pPr>
              <a:buFont typeface="Wingdings" panose="05000000000000000000" pitchFamily="2" charset="2"/>
              <a:buChar char="ü"/>
            </a:pPr>
            <a:r>
              <a:rPr lang="en-US" dirty="0"/>
              <a:t>Systemisches Denken und Nachhaltigkeitsansätze anzuwenden</a:t>
            </a:r>
          </a:p>
          <a:p>
            <a:pPr>
              <a:buFont typeface="Wingdings" panose="05000000000000000000" pitchFamily="2" charset="2"/>
              <a:buChar char="ü"/>
            </a:pPr>
            <a:r>
              <a:rPr lang="en-US" dirty="0"/>
              <a:t>Schulungsmaterialien an lokale Gegebenheiten anzupassen</a:t>
            </a:r>
          </a:p>
          <a:p>
            <a:pPr>
              <a:buFont typeface="Wingdings" panose="05000000000000000000" pitchFamily="2" charset="2"/>
              <a:buChar char="ü"/>
            </a:pPr>
            <a:r>
              <a:rPr lang="en-US" dirty="0"/>
              <a:t>Methoden zur Überwachung und kontinuierlichen Verbesserung anzuwenden</a:t>
            </a:r>
          </a:p>
          <a:p>
            <a:pPr>
              <a:buFont typeface="Wingdings" panose="05000000000000000000" pitchFamily="2" charset="2"/>
              <a:buChar char="ü"/>
            </a:pPr>
            <a:r>
              <a:rPr lang="en-US" dirty="0"/>
              <a:t>Zusammenarbeit und gegenseitiges Lernen pflegen</a:t>
            </a:r>
          </a:p>
          <a:p>
            <a:pPr>
              <a:buFont typeface="Wingdings" panose="05000000000000000000" pitchFamily="2" charset="2"/>
              <a:buChar char="ü"/>
            </a:pPr>
            <a:r>
              <a:rPr lang="en-US" dirty="0"/>
              <a:t>Unterstützung einer auf Nachhaltigkeit ausgerichteten beruflichen Praxis</a:t>
            </a:r>
          </a:p>
        </p:txBody>
      </p:sp>
      <p:pic>
        <p:nvPicPr>
          <p:cNvPr id="2" name="Picture Placeholder 4">
            <a:extLst>
              <a:ext uri="{FF2B5EF4-FFF2-40B4-BE49-F238E27FC236}">
                <a16:creationId xmlns:a16="http://schemas.microsoft.com/office/drawing/2014/main" id="{FABF261C-60C4-8843-2C88-3C7EDB47C3B1}"/>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4252658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670BC-FFB1-C372-2CBC-C58D404F443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628E9BE-EDBD-08C3-1F50-3709349CD752}"/>
              </a:ext>
            </a:extLst>
          </p:cNvPr>
          <p:cNvSpPr>
            <a:spLocks noGrp="1"/>
          </p:cNvSpPr>
          <p:nvPr>
            <p:ph type="title"/>
          </p:nvPr>
        </p:nvSpPr>
        <p:spPr>
          <a:xfrm>
            <a:off x="399369" y="788987"/>
            <a:ext cx="9198678" cy="1058731"/>
          </a:xfrm>
        </p:spPr>
        <p:txBody>
          <a:bodyPr>
            <a:normAutofit fontScale="90000"/>
          </a:bodyPr>
          <a:lstStyle/>
          <a:p>
            <a:r>
              <a:rPr lang="en-US" b="1" dirty="0">
                <a:solidFill>
                  <a:srgbClr val="255839"/>
                </a:solidFill>
              </a:rPr>
              <a:t>Thema 1: </a:t>
            </a:r>
            <a:r>
              <a:rPr lang="en-US" dirty="0">
                <a:solidFill>
                  <a:srgbClr val="255839"/>
                </a:solidFill>
              </a:rPr>
              <a:t>Strategien zur Verankerung von Nachhaltigkeit in </a:t>
            </a:r>
            <a:r>
              <a:rPr lang="en-US" dirty="0" err="1">
                <a:solidFill>
                  <a:srgbClr val="255839"/>
                </a:solidFill>
              </a:rPr>
              <a:t>Berufsbildungsprogrammen</a:t>
            </a:r>
            <a:r>
              <a:rPr lang="en-US" dirty="0">
                <a:solidFill>
                  <a:srgbClr val="255839"/>
                </a:solidFill>
              </a:rPr>
              <a:t> </a:t>
            </a:r>
            <a:endParaRPr lang="el-GR" dirty="0">
              <a:solidFill>
                <a:srgbClr val="255839"/>
              </a:solidFill>
            </a:endParaRPr>
          </a:p>
        </p:txBody>
      </p:sp>
      <p:sp>
        <p:nvSpPr>
          <p:cNvPr id="7" name="Content Placeholder 6">
            <a:extLst>
              <a:ext uri="{FF2B5EF4-FFF2-40B4-BE49-F238E27FC236}">
                <a16:creationId xmlns:a16="http://schemas.microsoft.com/office/drawing/2014/main" id="{CDCB34E0-9DDD-3B8C-0B6D-CA58F859D43A}"/>
              </a:ext>
            </a:extLst>
          </p:cNvPr>
          <p:cNvSpPr>
            <a:spLocks noGrp="1"/>
          </p:cNvSpPr>
          <p:nvPr>
            <p:ph sz="quarter" idx="12"/>
          </p:nvPr>
        </p:nvSpPr>
        <p:spPr>
          <a:xfrm>
            <a:off x="4666593" y="2560320"/>
            <a:ext cx="5467482" cy="1999068"/>
          </a:xfrm>
        </p:spPr>
        <p:txBody>
          <a:bodyPr/>
          <a:lstStyle/>
          <a:p>
            <a:pPr algn="just"/>
            <a:r>
              <a:rPr lang="en-IE" dirty="0"/>
              <a:t>Das Schwerpunktthema 1 </a:t>
            </a:r>
            <a:r>
              <a:rPr lang="en-US" b="1" dirty="0"/>
              <a:t>„Strategien zur Verankerung von Nachhaltigkeit in </a:t>
            </a:r>
            <a:r>
              <a:rPr lang="en-US" b="1" dirty="0" err="1"/>
              <a:t>Berufsbildungsprogrammen</a:t>
            </a:r>
            <a:r>
              <a:rPr lang="en-US" b="1" dirty="0"/>
              <a:t>“ </a:t>
            </a:r>
            <a:r>
              <a:rPr lang="en-US" dirty="0"/>
              <a:t>konzentriert sich auf praktische Methoden zur Integration von Nachhaltigkeit in Lehrpläne, darunter Lehrplananalyse, Systemdenken, Einbindung von Interessengruppen und Ansätze zur kontinuierlichen Verbesserung.</a:t>
            </a:r>
            <a:endParaRPr lang="el-GR" dirty="0"/>
          </a:p>
          <a:p>
            <a:pPr marL="0" indent="0">
              <a:buNone/>
            </a:pPr>
            <a:endParaRPr lang="en-US" noProof="0" dirty="0"/>
          </a:p>
        </p:txBody>
      </p:sp>
      <p:pic>
        <p:nvPicPr>
          <p:cNvPr id="2" name="Picture 1">
            <a:extLst>
              <a:ext uri="{FF2B5EF4-FFF2-40B4-BE49-F238E27FC236}">
                <a16:creationId xmlns:a16="http://schemas.microsoft.com/office/drawing/2014/main" id="{F9D19C42-5FA0-9C96-3290-D901243BDB0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1903" y="2213478"/>
            <a:ext cx="4288221" cy="4288221"/>
          </a:xfrm>
          <a:prstGeom prst="rect">
            <a:avLst/>
          </a:prstGeom>
          <a:noFill/>
          <a:ln>
            <a:noFill/>
          </a:ln>
        </p:spPr>
      </p:pic>
    </p:spTree>
    <p:extLst>
      <p:ext uri="{BB962C8B-B14F-4D97-AF65-F5344CB8AC3E}">
        <p14:creationId xmlns:p14="http://schemas.microsoft.com/office/powerpoint/2010/main" val="18026427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5BAA5-A7E7-9DBC-E4F1-825211F7722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9AAFFAD-5EAF-8827-A2ED-39443BA77B73}"/>
              </a:ext>
            </a:extLst>
          </p:cNvPr>
          <p:cNvSpPr>
            <a:spLocks noGrp="1"/>
          </p:cNvSpPr>
          <p:nvPr>
            <p:ph type="title"/>
          </p:nvPr>
        </p:nvSpPr>
        <p:spPr>
          <a:xfrm>
            <a:off x="399369" y="788988"/>
            <a:ext cx="8596668" cy="1078232"/>
          </a:xfrm>
        </p:spPr>
        <p:txBody>
          <a:bodyPr>
            <a:normAutofit fontScale="90000"/>
          </a:bodyPr>
          <a:lstStyle/>
          <a:p>
            <a:r>
              <a:rPr lang="en-US" b="1" dirty="0">
                <a:solidFill>
                  <a:srgbClr val="255839"/>
                </a:solidFill>
              </a:rPr>
              <a:t>Thema 2: </a:t>
            </a:r>
            <a:r>
              <a:rPr lang="en-US" dirty="0">
                <a:solidFill>
                  <a:srgbClr val="255839"/>
                </a:solidFill>
              </a:rPr>
              <a:t>Planung und Durchführung von ESE-Schulungen </a:t>
            </a:r>
            <a:endParaRPr lang="el-GR" dirty="0">
              <a:solidFill>
                <a:srgbClr val="255839"/>
              </a:solidFill>
            </a:endParaRPr>
          </a:p>
        </p:txBody>
      </p:sp>
      <p:sp>
        <p:nvSpPr>
          <p:cNvPr id="7" name="Content Placeholder 6">
            <a:extLst>
              <a:ext uri="{FF2B5EF4-FFF2-40B4-BE49-F238E27FC236}">
                <a16:creationId xmlns:a16="http://schemas.microsoft.com/office/drawing/2014/main" id="{DF10C62B-0025-B1EE-E7FF-726ED76949C8}"/>
              </a:ext>
            </a:extLst>
          </p:cNvPr>
          <p:cNvSpPr>
            <a:spLocks noGrp="1"/>
          </p:cNvSpPr>
          <p:nvPr>
            <p:ph sz="quarter" idx="12"/>
          </p:nvPr>
        </p:nvSpPr>
        <p:spPr>
          <a:xfrm>
            <a:off x="343711" y="2743199"/>
            <a:ext cx="5496156" cy="1677725"/>
          </a:xfrm>
        </p:spPr>
        <p:txBody>
          <a:bodyPr/>
          <a:lstStyle/>
          <a:p>
            <a:pPr algn="just"/>
            <a:r>
              <a:rPr lang="en-IE" dirty="0"/>
              <a:t>Schwerpunktthema 2 </a:t>
            </a:r>
            <a:r>
              <a:rPr lang="en-US" b="1" i="1" dirty="0"/>
              <a:t>„Planung und Durchführung von ESE-Schulungen“ </a:t>
            </a:r>
            <a:r>
              <a:rPr lang="en-US" dirty="0"/>
              <a:t>konzentriert sich auf die Erstellung von Moderationsplänen, die auf den ESE-Lehrplan abgestimmt sind, die Auswahl geeigneter Lernmethoden und die Anpassung von Materialien an unterschiedliche Lernkontexte.</a:t>
            </a:r>
          </a:p>
        </p:txBody>
      </p:sp>
      <p:sp>
        <p:nvSpPr>
          <p:cNvPr id="3" name="Content Placeholder 6">
            <a:extLst>
              <a:ext uri="{FF2B5EF4-FFF2-40B4-BE49-F238E27FC236}">
                <a16:creationId xmlns:a16="http://schemas.microsoft.com/office/drawing/2014/main" id="{E5B45F37-7921-0B81-99E8-494E9CD84AC6}"/>
              </a:ext>
            </a:extLst>
          </p:cNvPr>
          <p:cNvSpPr txBox="1">
            <a:spLocks/>
          </p:cNvSpPr>
          <p:nvPr/>
        </p:nvSpPr>
        <p:spPr>
          <a:xfrm>
            <a:off x="6293225" y="2128477"/>
            <a:ext cx="3795912" cy="3282407"/>
          </a:xfrm>
          <a:prstGeom prst="rect">
            <a:avLst/>
          </a:prstGeom>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dirty="0">
              <a:solidFill>
                <a:srgbClr val="FF0000"/>
              </a:solidFill>
            </a:endParaRPr>
          </a:p>
        </p:txBody>
      </p:sp>
      <p:pic>
        <p:nvPicPr>
          <p:cNvPr id="6" name="Picture 5">
            <a:extLst>
              <a:ext uri="{FF2B5EF4-FFF2-40B4-BE49-F238E27FC236}">
                <a16:creationId xmlns:a16="http://schemas.microsoft.com/office/drawing/2014/main" id="{9FB2D4E2-01BC-E524-D62A-40D5D27829E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5526" y="1867220"/>
            <a:ext cx="3963611" cy="3963611"/>
          </a:xfrm>
          <a:prstGeom prst="rect">
            <a:avLst/>
          </a:prstGeom>
          <a:noFill/>
          <a:ln>
            <a:noFill/>
          </a:ln>
        </p:spPr>
      </p:pic>
    </p:spTree>
    <p:extLst>
      <p:ext uri="{BB962C8B-B14F-4D97-AF65-F5344CB8AC3E}">
        <p14:creationId xmlns:p14="http://schemas.microsoft.com/office/powerpoint/2010/main" val="862611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22AAF-F6C7-72E5-F1BC-7D9C06EDADE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D55A45F-CEF6-998B-DB3F-FDF6035A6EEB}"/>
              </a:ext>
            </a:extLst>
          </p:cNvPr>
          <p:cNvSpPr>
            <a:spLocks noGrp="1"/>
          </p:cNvSpPr>
          <p:nvPr>
            <p:ph type="title"/>
          </p:nvPr>
        </p:nvSpPr>
        <p:spPr>
          <a:xfrm>
            <a:off x="399369" y="788988"/>
            <a:ext cx="8596668" cy="1024444"/>
          </a:xfrm>
        </p:spPr>
        <p:txBody>
          <a:bodyPr>
            <a:normAutofit fontScale="90000"/>
          </a:bodyPr>
          <a:lstStyle/>
          <a:p>
            <a:r>
              <a:rPr lang="en-US" b="1" dirty="0">
                <a:solidFill>
                  <a:srgbClr val="255839"/>
                </a:solidFill>
              </a:rPr>
              <a:t>Thema 3: </a:t>
            </a:r>
            <a:r>
              <a:rPr lang="en-US" dirty="0">
                <a:solidFill>
                  <a:srgbClr val="255839"/>
                </a:solidFill>
              </a:rPr>
              <a:t>Berufspraxis, Zusammenarbeit und kontinuierliche Verbesserung </a:t>
            </a:r>
            <a:endParaRPr lang="el-GR" dirty="0">
              <a:solidFill>
                <a:srgbClr val="255839"/>
              </a:solidFill>
            </a:endParaRPr>
          </a:p>
        </p:txBody>
      </p:sp>
      <p:sp>
        <p:nvSpPr>
          <p:cNvPr id="7" name="Content Placeholder 6">
            <a:extLst>
              <a:ext uri="{FF2B5EF4-FFF2-40B4-BE49-F238E27FC236}">
                <a16:creationId xmlns:a16="http://schemas.microsoft.com/office/drawing/2014/main" id="{C5BEDE2F-5615-B030-D7B8-A6E9F72B772D}"/>
              </a:ext>
            </a:extLst>
          </p:cNvPr>
          <p:cNvSpPr>
            <a:spLocks noGrp="1"/>
          </p:cNvSpPr>
          <p:nvPr>
            <p:ph sz="quarter" idx="12"/>
          </p:nvPr>
        </p:nvSpPr>
        <p:spPr>
          <a:xfrm>
            <a:off x="4890052" y="2023744"/>
            <a:ext cx="5798969" cy="4575839"/>
          </a:xfrm>
        </p:spPr>
        <p:txBody>
          <a:bodyPr>
            <a:normAutofit lnSpcReduction="10000"/>
          </a:bodyPr>
          <a:lstStyle/>
          <a:p>
            <a:pPr algn="just"/>
            <a:r>
              <a:rPr lang="en-IE" dirty="0"/>
              <a:t>Das Schlüsselthema 3 </a:t>
            </a:r>
            <a:r>
              <a:rPr lang="en-IE" b="1" i="1" dirty="0"/>
              <a:t>„Berufliche Praxis, Zusammenarbeit und kontinuierliche Verbesserung“ </a:t>
            </a:r>
            <a:r>
              <a:rPr lang="en-US" dirty="0"/>
              <a:t>unterstützt Trainer dabei, ihre berufliche Praxis durch reflektierendes Lernen, Zusammenarbeit mit Kollegen und Qualitätssicherungsprozesse zu stärken. Die Trainer setzen sich damit auseinander, wie sie ihre Moderationspraktiken dokumentieren und bewerten, Belege für ihr fortlaufendes Trainerportfolio beisteuern, sich an der gegenseitigen Moderation beteiligen, neue Trainer betreuen und sich in nationalen und transnationalen Trainernetzwerken engagieren können. Der Schwerpunkt liegt auf der kontinuierlichen Verbesserung sowie der Aufrechterhaltung der Qualität und Wirkung von ESE-Schulungen in unterschiedlichen institutionellen Kontexten.</a:t>
            </a:r>
            <a:endParaRPr lang="el-GR" dirty="0"/>
          </a:p>
        </p:txBody>
      </p:sp>
      <p:sp>
        <p:nvSpPr>
          <p:cNvPr id="2" name="Content Placeholder 6">
            <a:extLst>
              <a:ext uri="{FF2B5EF4-FFF2-40B4-BE49-F238E27FC236}">
                <a16:creationId xmlns:a16="http://schemas.microsoft.com/office/drawing/2014/main" id="{58917C1C-97BE-B314-177E-7C7EC07F37EF}"/>
              </a:ext>
            </a:extLst>
          </p:cNvPr>
          <p:cNvSpPr txBox="1">
            <a:spLocks/>
          </p:cNvSpPr>
          <p:nvPr/>
        </p:nvSpPr>
        <p:spPr>
          <a:xfrm>
            <a:off x="901791" y="2478358"/>
            <a:ext cx="3795912" cy="3282407"/>
          </a:xfrm>
          <a:prstGeom prst="rect">
            <a:avLst/>
          </a:prstGeom>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dirty="0">
              <a:solidFill>
                <a:srgbClr val="FF0000"/>
              </a:solidFill>
            </a:endParaRPr>
          </a:p>
        </p:txBody>
      </p:sp>
      <p:pic>
        <p:nvPicPr>
          <p:cNvPr id="3" name="Picture 2">
            <a:extLst>
              <a:ext uri="{FF2B5EF4-FFF2-40B4-BE49-F238E27FC236}">
                <a16:creationId xmlns:a16="http://schemas.microsoft.com/office/drawing/2014/main" id="{0D456A68-50FF-2C0D-B24C-4967ABCC71A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2682" y="2258665"/>
            <a:ext cx="3619621" cy="3619621"/>
          </a:xfrm>
          <a:prstGeom prst="rect">
            <a:avLst/>
          </a:prstGeom>
          <a:noFill/>
          <a:ln>
            <a:noFill/>
          </a:ln>
        </p:spPr>
      </p:pic>
    </p:spTree>
    <p:extLst>
      <p:ext uri="{BB962C8B-B14F-4D97-AF65-F5344CB8AC3E}">
        <p14:creationId xmlns:p14="http://schemas.microsoft.com/office/powerpoint/2010/main" val="31395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93ECD-1F18-D1A6-35D4-6DAA8DDB3C5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8F6E89B-0807-6CC8-A06B-994F264580CF}"/>
              </a:ext>
            </a:extLst>
          </p:cNvPr>
          <p:cNvSpPr>
            <a:spLocks noGrp="1"/>
          </p:cNvSpPr>
          <p:nvPr>
            <p:ph type="title"/>
          </p:nvPr>
        </p:nvSpPr>
        <p:spPr>
          <a:xfrm>
            <a:off x="399369" y="788988"/>
            <a:ext cx="8596668" cy="660400"/>
          </a:xfrm>
        </p:spPr>
        <p:txBody>
          <a:bodyPr/>
          <a:lstStyle/>
          <a:p>
            <a:r>
              <a:rPr lang="hr-HR" dirty="0">
                <a:solidFill>
                  <a:srgbClr val="255839"/>
                </a:solidFill>
              </a:rPr>
              <a:t>Lernziele</a:t>
            </a:r>
            <a:endParaRPr lang="el-GR" dirty="0">
              <a:solidFill>
                <a:srgbClr val="255839"/>
              </a:solidFill>
            </a:endParaRPr>
          </a:p>
        </p:txBody>
      </p:sp>
      <p:sp>
        <p:nvSpPr>
          <p:cNvPr id="7" name="Content Placeholder 6">
            <a:extLst>
              <a:ext uri="{FF2B5EF4-FFF2-40B4-BE49-F238E27FC236}">
                <a16:creationId xmlns:a16="http://schemas.microsoft.com/office/drawing/2014/main" id="{B2650833-0E98-8E4D-71C7-92C67758819D}"/>
              </a:ext>
            </a:extLst>
          </p:cNvPr>
          <p:cNvSpPr>
            <a:spLocks noGrp="1"/>
          </p:cNvSpPr>
          <p:nvPr>
            <p:ph sz="quarter" idx="12"/>
          </p:nvPr>
        </p:nvSpPr>
        <p:spPr>
          <a:xfrm>
            <a:off x="399369" y="1449388"/>
            <a:ext cx="9313591" cy="5157229"/>
          </a:xfrm>
        </p:spPr>
        <p:txBody>
          <a:bodyPr/>
          <a:lstStyle/>
          <a:p>
            <a:pPr marL="0" indent="0">
              <a:buNone/>
            </a:pPr>
            <a:r>
              <a:rPr lang="en-US" noProof="0" dirty="0"/>
              <a:t>Dieses Modul befasst sich mit den folgenden Lernergebnissen:</a:t>
            </a:r>
          </a:p>
          <a:p>
            <a:r>
              <a:rPr lang="en-US" dirty="0"/>
              <a:t>K7: </a:t>
            </a:r>
            <a:r>
              <a:rPr lang="en-US" noProof="0" dirty="0"/>
              <a:t>Methoden zur Integration von Nachhaltigkeit in alle </a:t>
            </a:r>
            <a:r>
              <a:rPr lang="en-US" noProof="0" dirty="0" err="1"/>
              <a:t>Berufsbildungsprogramme</a:t>
            </a:r>
            <a:r>
              <a:rPr lang="en-US" noProof="0" dirty="0"/>
              <a:t> skizzieren, einschließlich Überwachung, Berichterstattung und kontinuierlicher Verbesserung.</a:t>
            </a:r>
          </a:p>
          <a:p>
            <a:r>
              <a:rPr lang="en-US" dirty="0"/>
              <a:t>S6: Entwicklungs und Umsetzung von Moderationsplänen, die auf die sechs Module des ESE-Lehrplans abgestimmt sind.</a:t>
            </a:r>
          </a:p>
          <a:p>
            <a:r>
              <a:rPr lang="en-US" noProof="0" dirty="0"/>
              <a:t>S7</a:t>
            </a:r>
            <a:r>
              <a:rPr lang="en-US" dirty="0"/>
              <a:t>: Ein Trainerportfolio zusammenstellen und verwalten, das Lernkonzeption, Qualitätssicherung, Barrierefreiheit und Reflexion veranschaulicht.</a:t>
            </a:r>
          </a:p>
          <a:p>
            <a:r>
              <a:rPr lang="en-US" dirty="0"/>
              <a:t>AR1: Den ESE-Kurs eigenständig leiten und dabei die pädagogische, ethische und technische Qualität sicherstellen.</a:t>
            </a:r>
          </a:p>
          <a:p>
            <a:r>
              <a:rPr lang="en-US" dirty="0"/>
              <a:t>AR2: Materialien und Beispiele an lokale oder institutionelle Kontexte anpassen und dabei den europäischen Qualitätssicherungsrahmen einhalten.</a:t>
            </a:r>
          </a:p>
          <a:p>
            <a:r>
              <a:rPr lang="en-US" dirty="0"/>
              <a:t>AR3: Neue Ausbilder betreuen und zu nationalen und transnationalen ESE-Ausbildernetzwerken beitragen.</a:t>
            </a:r>
          </a:p>
          <a:p>
            <a:r>
              <a:rPr lang="en-US" dirty="0"/>
              <a:t>AR6: Sich an der gegenseitigen Moderation und der kontinuierlichen Verbesserung beteiligen und so zur Nachhaltigkeit des ESE-Ausbildungsökosystems beitragen.</a:t>
            </a:r>
            <a:endParaRPr lang="en-US" noProof="0" dirty="0"/>
          </a:p>
          <a:p>
            <a:pPr marL="0" indent="0">
              <a:buNone/>
            </a:pPr>
            <a:endParaRPr lang="en-US" b="1" dirty="0"/>
          </a:p>
        </p:txBody>
      </p:sp>
    </p:spTree>
    <p:extLst>
      <p:ext uri="{BB962C8B-B14F-4D97-AF65-F5344CB8AC3E}">
        <p14:creationId xmlns:p14="http://schemas.microsoft.com/office/powerpoint/2010/main" val="36202907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D6EFD-D2C1-9DCC-D682-86DADF87619A}"/>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4D713E24-4DDC-B384-DE94-6729EA15AC17}"/>
              </a:ext>
            </a:extLst>
          </p:cNvPr>
          <p:cNvSpPr/>
          <p:nvPr/>
        </p:nvSpPr>
        <p:spPr>
          <a:xfrm>
            <a:off x="9721318" y="1734819"/>
            <a:ext cx="2339252" cy="3727319"/>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7" name="Content Placeholder 6">
            <a:extLst>
              <a:ext uri="{FF2B5EF4-FFF2-40B4-BE49-F238E27FC236}">
                <a16:creationId xmlns:a16="http://schemas.microsoft.com/office/drawing/2014/main" id="{0A60AAED-37AF-4423-CB73-B62482B0611E}"/>
              </a:ext>
            </a:extLst>
          </p:cNvPr>
          <p:cNvSpPr>
            <a:spLocks noGrp="1"/>
          </p:cNvSpPr>
          <p:nvPr>
            <p:ph sz="quarter" idx="12"/>
          </p:nvPr>
        </p:nvSpPr>
        <p:spPr>
          <a:xfrm>
            <a:off x="489495" y="2386985"/>
            <a:ext cx="8593120" cy="3537406"/>
          </a:xfrm>
        </p:spPr>
        <p:txBody>
          <a:bodyPr>
            <a:normAutofit/>
          </a:bodyPr>
          <a:lstStyle/>
          <a:p>
            <a:pPr algn="just"/>
            <a:r>
              <a:rPr lang="en-GB" b="1" i="1" dirty="0"/>
              <a:t>Nachhaltigkeit: </a:t>
            </a:r>
            <a:r>
              <a:rPr lang="en-GB" dirty="0"/>
              <a:t>Die Fähigkeit, die Bedürfnisse der Gegenwart zu befriedigen, ohne die Möglichkeiten künftiger Generationen zu beeinträchtigen, wobei ökologische, soziale und wirtschaftliche Aspekte in Einklang gebracht werden.</a:t>
            </a:r>
          </a:p>
          <a:p>
            <a:pPr algn="just"/>
            <a:r>
              <a:rPr lang="en-GB" b="1" i="1" dirty="0"/>
              <a:t>Nachhaltige Entwicklung: </a:t>
            </a:r>
            <a:r>
              <a:rPr lang="en-GB" dirty="0"/>
              <a:t>Ein Entwicklungsmodell, das auf Wirtschaftswachstum in Verbindung mit Umweltschutz und sozialer Inklusion abzielt.</a:t>
            </a:r>
          </a:p>
          <a:p>
            <a:pPr algn="just"/>
            <a:r>
              <a:rPr lang="en-GB" b="1" i="1" dirty="0"/>
              <a:t>Nachhaltige Gemeinschaften: </a:t>
            </a:r>
            <a:r>
              <a:rPr lang="en-GB" dirty="0"/>
              <a:t>Gemeinschaften, die natürliche, menschliche und finanzielle Ressourcen so verwalten, dass die Lebensqualität heute und in Zukunft gesichert ist, und die dabei Inklusion und soziale Teilhabe fördern.</a:t>
            </a:r>
          </a:p>
          <a:p>
            <a:pPr algn="just"/>
            <a:r>
              <a:rPr lang="en-GB" b="1" i="1" dirty="0"/>
              <a:t>Triple Bottom Line: </a:t>
            </a:r>
            <a:r>
              <a:rPr lang="en-GB" dirty="0"/>
              <a:t>Ein Ansatz, der die Leistung einer Organisation unter Berücksichtigung von drei Dimensionen bewertet: sozial (Menschen), ökologisch (Planet) und wirtschaftlich (Gewinn).</a:t>
            </a:r>
          </a:p>
        </p:txBody>
      </p:sp>
      <p:sp>
        <p:nvSpPr>
          <p:cNvPr id="6" name="Title 5">
            <a:extLst>
              <a:ext uri="{FF2B5EF4-FFF2-40B4-BE49-F238E27FC236}">
                <a16:creationId xmlns:a16="http://schemas.microsoft.com/office/drawing/2014/main" id="{E3F8F967-AFDD-6BF3-392A-6E4F2E33DA5D}"/>
              </a:ext>
            </a:extLst>
          </p:cNvPr>
          <p:cNvSpPr>
            <a:spLocks noGrp="1"/>
          </p:cNvSpPr>
          <p:nvPr>
            <p:ph type="title"/>
          </p:nvPr>
        </p:nvSpPr>
        <p:spPr>
          <a:xfrm>
            <a:off x="1928032" y="1134683"/>
            <a:ext cx="5716045" cy="666983"/>
          </a:xfrm>
        </p:spPr>
        <p:txBody>
          <a:bodyPr>
            <a:normAutofit/>
          </a:bodyPr>
          <a:lstStyle/>
          <a:p>
            <a:r>
              <a:rPr lang="en-US" dirty="0">
                <a:solidFill>
                  <a:srgbClr val="255839"/>
                </a:solidFill>
              </a:rPr>
              <a:t>Was ist Nachhaltigkeit?</a:t>
            </a:r>
            <a:endParaRPr lang="el-GR" dirty="0">
              <a:solidFill>
                <a:srgbClr val="255839"/>
              </a:solidFill>
            </a:endParaRPr>
          </a:p>
        </p:txBody>
      </p:sp>
      <p:pic>
        <p:nvPicPr>
          <p:cNvPr id="4" name="Graphic 3" descr="Books with solid fill">
            <a:extLst>
              <a:ext uri="{FF2B5EF4-FFF2-40B4-BE49-F238E27FC236}">
                <a16:creationId xmlns:a16="http://schemas.microsoft.com/office/drawing/2014/main" id="{36C6B890-446C-35E5-E327-0DCA0C2B529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41071" y="2648606"/>
            <a:ext cx="1899746" cy="1899746"/>
          </a:xfrm>
          <a:prstGeom prst="rect">
            <a:avLst/>
          </a:prstGeom>
        </p:spPr>
      </p:pic>
    </p:spTree>
    <p:extLst>
      <p:ext uri="{BB962C8B-B14F-4D97-AF65-F5344CB8AC3E}">
        <p14:creationId xmlns:p14="http://schemas.microsoft.com/office/powerpoint/2010/main" val="10240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DE84B-5BAC-7C6D-E3C1-0ADEA0C64D1C}"/>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1BC97A1C-3745-7191-5CCA-0E001EF17C70}"/>
              </a:ext>
            </a:extLst>
          </p:cNvPr>
          <p:cNvSpPr>
            <a:spLocks noGrp="1"/>
          </p:cNvSpPr>
          <p:nvPr>
            <p:ph type="body" sz="quarter" idx="10"/>
          </p:nvPr>
        </p:nvSpPr>
        <p:spPr/>
        <p:txBody>
          <a:bodyPr/>
          <a:lstStyle/>
          <a:p>
            <a:r>
              <a:rPr lang="en-GB" dirty="0">
                <a:solidFill>
                  <a:srgbClr val="92D050"/>
                </a:solidFill>
              </a:rPr>
              <a:t>Nachhaltigkeit – Elkingtons „Triple Bottom Line“</a:t>
            </a:r>
            <a:endParaRPr lang="el-GR" dirty="0">
              <a:solidFill>
                <a:srgbClr val="92D050"/>
              </a:solidFill>
            </a:endParaRPr>
          </a:p>
        </p:txBody>
      </p:sp>
      <p:sp>
        <p:nvSpPr>
          <p:cNvPr id="7" name="Content Placeholder 6">
            <a:extLst>
              <a:ext uri="{FF2B5EF4-FFF2-40B4-BE49-F238E27FC236}">
                <a16:creationId xmlns:a16="http://schemas.microsoft.com/office/drawing/2014/main" id="{42CDE054-53AD-6581-86A5-903FD55B8936}"/>
              </a:ext>
            </a:extLst>
          </p:cNvPr>
          <p:cNvSpPr>
            <a:spLocks noGrp="1"/>
          </p:cNvSpPr>
          <p:nvPr>
            <p:ph sz="quarter" idx="12"/>
          </p:nvPr>
        </p:nvSpPr>
        <p:spPr>
          <a:xfrm>
            <a:off x="399370" y="2177491"/>
            <a:ext cx="4674906" cy="4429126"/>
          </a:xfrm>
        </p:spPr>
        <p:txBody>
          <a:bodyPr/>
          <a:lstStyle/>
          <a:p>
            <a:r>
              <a:rPr lang="en-US" i="1" dirty="0"/>
              <a:t>John </a:t>
            </a:r>
            <a:r>
              <a:rPr lang="en-US" dirty="0"/>
              <a:t>Elkingtons 1997 erstmals veröffentlichtes Konzept der „Triple Bottom Line“ beschreibt eine Geschäftswelt, die in drei Hauptbereichen herausragende Leistungen erbringt: </a:t>
            </a:r>
          </a:p>
          <a:p>
            <a:pPr lvl="1">
              <a:buFont typeface="Arial" panose="020B0604020202020204" pitchFamily="34" charset="0"/>
              <a:buChar char="•"/>
            </a:pPr>
            <a:r>
              <a:rPr lang="en-US" sz="1800" dirty="0"/>
              <a:t>Soziales</a:t>
            </a:r>
          </a:p>
          <a:p>
            <a:pPr lvl="1">
              <a:buFont typeface="Arial" panose="020B0604020202020204" pitchFamily="34" charset="0"/>
              <a:buChar char="•"/>
            </a:pPr>
            <a:r>
              <a:rPr lang="en-US" sz="1800" dirty="0"/>
              <a:t>ökologisch und </a:t>
            </a:r>
          </a:p>
          <a:p>
            <a:pPr lvl="1">
              <a:spcAft>
                <a:spcPts val="1800"/>
              </a:spcAft>
              <a:buFont typeface="Arial" panose="020B0604020202020204" pitchFamily="34" charset="0"/>
              <a:buChar char="•"/>
            </a:pPr>
            <a:r>
              <a:rPr lang="en-US" sz="1800" dirty="0"/>
              <a:t>Wirtschaft</a:t>
            </a:r>
            <a:endParaRPr lang="en-US" sz="2000" dirty="0"/>
          </a:p>
          <a:p>
            <a:pPr marL="0" indent="0">
              <a:spcBef>
                <a:spcPts val="0"/>
              </a:spcBef>
              <a:buNone/>
            </a:pPr>
            <a:r>
              <a:rPr lang="en-US" dirty="0"/>
              <a:t>     anstatt sich ausschließlich auf die Erzielung von</a:t>
            </a:r>
          </a:p>
          <a:p>
            <a:pPr marL="0" indent="0">
              <a:spcBef>
                <a:spcPts val="0"/>
              </a:spcBef>
              <a:buNone/>
            </a:pPr>
            <a:r>
              <a:rPr lang="en-US" dirty="0"/>
              <a:t>     Gewinn oder das übliche „Endergebnis“.</a:t>
            </a:r>
            <a:endParaRPr lang="el-GR" dirty="0"/>
          </a:p>
        </p:txBody>
      </p:sp>
      <p:sp>
        <p:nvSpPr>
          <p:cNvPr id="5" name="Title 4">
            <a:extLst>
              <a:ext uri="{FF2B5EF4-FFF2-40B4-BE49-F238E27FC236}">
                <a16:creationId xmlns:a16="http://schemas.microsoft.com/office/drawing/2014/main" id="{816D8798-028B-4FA8-CE90-C2B5ADFF94FA}"/>
              </a:ext>
            </a:extLst>
          </p:cNvPr>
          <p:cNvSpPr>
            <a:spLocks noGrp="1"/>
          </p:cNvSpPr>
          <p:nvPr>
            <p:ph type="title"/>
          </p:nvPr>
        </p:nvSpPr>
        <p:spPr>
          <a:xfrm>
            <a:off x="399369" y="788988"/>
            <a:ext cx="8596668" cy="660400"/>
          </a:xfrm>
        </p:spPr>
        <p:txBody>
          <a:bodyPr/>
          <a:lstStyle/>
          <a:p>
            <a:r>
              <a:rPr lang="en-US" dirty="0">
                <a:solidFill>
                  <a:srgbClr val="255839"/>
                </a:solidFill>
              </a:rPr>
              <a:t>Überblick über die Nachhaltigkeitsvision</a:t>
            </a:r>
            <a:endParaRPr lang="el-GR" dirty="0">
              <a:solidFill>
                <a:srgbClr val="255839"/>
              </a:solidFill>
            </a:endParaRPr>
          </a:p>
        </p:txBody>
      </p:sp>
      <p:pic>
        <p:nvPicPr>
          <p:cNvPr id="4" name="Picture 3">
            <a:extLst>
              <a:ext uri="{FF2B5EF4-FFF2-40B4-BE49-F238E27FC236}">
                <a16:creationId xmlns:a16="http://schemas.microsoft.com/office/drawing/2014/main" id="{6B3D3509-6FCB-450E-046B-575160DDF9E8}"/>
              </a:ext>
            </a:extLst>
          </p:cNvPr>
          <p:cNvPicPr>
            <a:picLocks noChangeAspect="1"/>
          </p:cNvPicPr>
          <p:nvPr/>
        </p:nvPicPr>
        <p:blipFill>
          <a:blip r:embed="rId3"/>
          <a:stretch>
            <a:fillRect/>
          </a:stretch>
        </p:blipFill>
        <p:spPr>
          <a:xfrm>
            <a:off x="5074276" y="2337315"/>
            <a:ext cx="5526008" cy="3684005"/>
          </a:xfrm>
          <a:prstGeom prst="rect">
            <a:avLst/>
          </a:prstGeom>
          <a:noFill/>
        </p:spPr>
      </p:pic>
      <p:sp>
        <p:nvSpPr>
          <p:cNvPr id="8" name="Rectangle 7">
            <a:extLst>
              <a:ext uri="{FF2B5EF4-FFF2-40B4-BE49-F238E27FC236}">
                <a16:creationId xmlns:a16="http://schemas.microsoft.com/office/drawing/2014/main" id="{42FA69FF-C205-1A5E-F046-55FFBB6D4927}"/>
              </a:ext>
            </a:extLst>
          </p:cNvPr>
          <p:cNvSpPr/>
          <p:nvPr/>
        </p:nvSpPr>
        <p:spPr>
          <a:xfrm>
            <a:off x="6957860" y="2756859"/>
            <a:ext cx="1465006"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dirty="0" err="1">
                <a:solidFill>
                  <a:srgbClr val="003585"/>
                </a:solidFill>
              </a:rPr>
              <a:t>„Gesellschaft</a:t>
            </a:r>
            <a:r>
              <a:rPr lang="pt-PT" dirty="0">
                <a:solidFill>
                  <a:srgbClr val="003585"/>
                </a:solidFill>
              </a:rPr>
              <a:t>“</a:t>
            </a:r>
            <a:endParaRPr lang="en-GB" dirty="0">
              <a:solidFill>
                <a:srgbClr val="003585"/>
              </a:solidFill>
            </a:endParaRPr>
          </a:p>
        </p:txBody>
      </p:sp>
      <p:sp>
        <p:nvSpPr>
          <p:cNvPr id="9" name="Rectangle 8">
            <a:extLst>
              <a:ext uri="{FF2B5EF4-FFF2-40B4-BE49-F238E27FC236}">
                <a16:creationId xmlns:a16="http://schemas.microsoft.com/office/drawing/2014/main" id="{E0C0A38E-854A-BF8F-3118-DB9BBBDA8D3E}"/>
              </a:ext>
            </a:extLst>
          </p:cNvPr>
          <p:cNvSpPr/>
          <p:nvPr/>
        </p:nvSpPr>
        <p:spPr>
          <a:xfrm>
            <a:off x="7993743" y="4492252"/>
            <a:ext cx="1465006"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dirty="0" err="1">
                <a:solidFill>
                  <a:srgbClr val="C00000"/>
                </a:solidFill>
              </a:rPr>
              <a:t>„Wir</a:t>
            </a:r>
            <a:r>
              <a:rPr lang="pt-PT" dirty="0">
                <a:solidFill>
                  <a:srgbClr val="C00000"/>
                </a:solidFill>
              </a:rPr>
              <a:t>tschaft</a:t>
            </a:r>
            <a:r>
              <a:rPr lang="pt-PT" dirty="0" err="1">
                <a:solidFill>
                  <a:srgbClr val="C00000"/>
                </a:solidFill>
              </a:rPr>
              <a:t>“</a:t>
            </a:r>
            <a:endParaRPr lang="en-GB" dirty="0">
              <a:solidFill>
                <a:srgbClr val="C00000"/>
              </a:solidFill>
            </a:endParaRPr>
          </a:p>
        </p:txBody>
      </p:sp>
      <p:sp>
        <p:nvSpPr>
          <p:cNvPr id="10" name="Rectangle 9">
            <a:extLst>
              <a:ext uri="{FF2B5EF4-FFF2-40B4-BE49-F238E27FC236}">
                <a16:creationId xmlns:a16="http://schemas.microsoft.com/office/drawing/2014/main" id="{2C0628C5-5D29-5D09-B8A4-C2901E15781D}"/>
              </a:ext>
            </a:extLst>
          </p:cNvPr>
          <p:cNvSpPr/>
          <p:nvPr/>
        </p:nvSpPr>
        <p:spPr>
          <a:xfrm>
            <a:off x="5986306" y="4614949"/>
            <a:ext cx="1829695"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dirty="0">
                <a:solidFill>
                  <a:schemeClr val="accent2"/>
                </a:solidFill>
              </a:rPr>
              <a:t>„Umwelt“</a:t>
            </a:r>
            <a:endParaRPr lang="en-GB" dirty="0">
              <a:solidFill>
                <a:schemeClr val="accent2"/>
              </a:solidFill>
            </a:endParaRPr>
          </a:p>
        </p:txBody>
      </p:sp>
      <p:grpSp>
        <p:nvGrpSpPr>
          <p:cNvPr id="24" name="Group 23">
            <a:extLst>
              <a:ext uri="{FF2B5EF4-FFF2-40B4-BE49-F238E27FC236}">
                <a16:creationId xmlns:a16="http://schemas.microsoft.com/office/drawing/2014/main" id="{8D2F4FD8-415E-C58A-A930-D4036BC115E0}"/>
              </a:ext>
            </a:extLst>
          </p:cNvPr>
          <p:cNvGrpSpPr/>
          <p:nvPr/>
        </p:nvGrpSpPr>
        <p:grpSpPr>
          <a:xfrm>
            <a:off x="5047023" y="3027020"/>
            <a:ext cx="2032203" cy="709238"/>
            <a:chOff x="5047023" y="3027020"/>
            <a:chExt cx="2032203" cy="709238"/>
          </a:xfrm>
        </p:grpSpPr>
        <p:sp>
          <p:nvSpPr>
            <p:cNvPr id="12" name="Rectangle 11">
              <a:extLst>
                <a:ext uri="{FF2B5EF4-FFF2-40B4-BE49-F238E27FC236}">
                  <a16:creationId xmlns:a16="http://schemas.microsoft.com/office/drawing/2014/main" id="{77A907B7-E95A-CAF6-44F6-D29147DB9C8D}"/>
                </a:ext>
              </a:extLst>
            </p:cNvPr>
            <p:cNvSpPr/>
            <p:nvPr/>
          </p:nvSpPr>
          <p:spPr>
            <a:xfrm>
              <a:off x="5047023" y="3027020"/>
              <a:ext cx="1626906"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noProof="0" dirty="0" err="1">
                  <a:solidFill>
                    <a:srgbClr val="C00000"/>
                  </a:solidFill>
                </a:rPr>
                <a:t>„</a:t>
              </a:r>
              <a:r>
                <a:rPr lang="pt-PT" dirty="0">
                  <a:solidFill>
                    <a:srgbClr val="C00000"/>
                  </a:solidFill>
                </a:rPr>
                <a:t>Erträglich“</a:t>
              </a:r>
              <a:endParaRPr lang="en-GB" dirty="0">
                <a:solidFill>
                  <a:srgbClr val="C00000"/>
                </a:solidFill>
              </a:endParaRPr>
            </a:p>
          </p:txBody>
        </p:sp>
        <p:cxnSp>
          <p:nvCxnSpPr>
            <p:cNvPr id="16" name="Straight Arrow Connector 15">
              <a:extLst>
                <a:ext uri="{FF2B5EF4-FFF2-40B4-BE49-F238E27FC236}">
                  <a16:creationId xmlns:a16="http://schemas.microsoft.com/office/drawing/2014/main" id="{3E3EF477-97CD-C5E4-8D04-C2DF77D13DFD}"/>
                </a:ext>
              </a:extLst>
            </p:cNvPr>
            <p:cNvCxnSpPr/>
            <p:nvPr/>
          </p:nvCxnSpPr>
          <p:spPr>
            <a:xfrm>
              <a:off x="6508955" y="3390156"/>
              <a:ext cx="570271" cy="346102"/>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grpSp>
      <p:grpSp>
        <p:nvGrpSpPr>
          <p:cNvPr id="25" name="Group 24">
            <a:extLst>
              <a:ext uri="{FF2B5EF4-FFF2-40B4-BE49-F238E27FC236}">
                <a16:creationId xmlns:a16="http://schemas.microsoft.com/office/drawing/2014/main" id="{98B6FB18-4197-AB0F-DF9B-F81C6915167C}"/>
              </a:ext>
            </a:extLst>
          </p:cNvPr>
          <p:cNvGrpSpPr/>
          <p:nvPr/>
        </p:nvGrpSpPr>
        <p:grpSpPr>
          <a:xfrm>
            <a:off x="8368312" y="3003013"/>
            <a:ext cx="1984840" cy="692073"/>
            <a:chOff x="8368312" y="3003013"/>
            <a:chExt cx="1984840" cy="692073"/>
          </a:xfrm>
        </p:grpSpPr>
        <p:sp>
          <p:nvSpPr>
            <p:cNvPr id="11" name="Rectangle 10">
              <a:extLst>
                <a:ext uri="{FF2B5EF4-FFF2-40B4-BE49-F238E27FC236}">
                  <a16:creationId xmlns:a16="http://schemas.microsoft.com/office/drawing/2014/main" id="{6CC065FE-E4D9-EC00-192C-E37DF9B1F26C}"/>
                </a:ext>
              </a:extLst>
            </p:cNvPr>
            <p:cNvSpPr/>
            <p:nvPr/>
          </p:nvSpPr>
          <p:spPr>
            <a:xfrm>
              <a:off x="8726246" y="3003013"/>
              <a:ext cx="1626906"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noProof="0" dirty="0">
                  <a:solidFill>
                    <a:srgbClr val="7BB54D"/>
                  </a:solidFill>
                </a:rPr>
                <a:t>„Gerecht“</a:t>
              </a:r>
            </a:p>
          </p:txBody>
        </p:sp>
        <p:cxnSp>
          <p:nvCxnSpPr>
            <p:cNvPr id="17" name="Straight Arrow Connector 16">
              <a:extLst>
                <a:ext uri="{FF2B5EF4-FFF2-40B4-BE49-F238E27FC236}">
                  <a16:creationId xmlns:a16="http://schemas.microsoft.com/office/drawing/2014/main" id="{BA87743A-C7CE-74E1-F41F-45A038C6FCCA}"/>
                </a:ext>
              </a:extLst>
            </p:cNvPr>
            <p:cNvCxnSpPr>
              <a:cxnSpLocks/>
            </p:cNvCxnSpPr>
            <p:nvPr/>
          </p:nvCxnSpPr>
          <p:spPr>
            <a:xfrm flipH="1">
              <a:off x="8368312" y="3307943"/>
              <a:ext cx="565355" cy="387143"/>
            </a:xfrm>
            <a:prstGeom prst="straightConnector1">
              <a:avLst/>
            </a:prstGeom>
            <a:ln>
              <a:solidFill>
                <a:srgbClr val="7BB54D"/>
              </a:solidFill>
              <a:tailEnd type="triangle"/>
            </a:ln>
          </p:spPr>
          <p:style>
            <a:lnRef idx="1">
              <a:schemeClr val="accent5"/>
            </a:lnRef>
            <a:fillRef idx="0">
              <a:schemeClr val="accent5"/>
            </a:fillRef>
            <a:effectRef idx="0">
              <a:schemeClr val="accent5"/>
            </a:effectRef>
            <a:fontRef idx="minor">
              <a:schemeClr val="tx1"/>
            </a:fontRef>
          </p:style>
        </p:cxnSp>
      </p:grpSp>
      <p:grpSp>
        <p:nvGrpSpPr>
          <p:cNvPr id="23" name="Group 22">
            <a:extLst>
              <a:ext uri="{FF2B5EF4-FFF2-40B4-BE49-F238E27FC236}">
                <a16:creationId xmlns:a16="http://schemas.microsoft.com/office/drawing/2014/main" id="{682FB677-C0B9-4867-C3E4-6DF377010535}"/>
              </a:ext>
            </a:extLst>
          </p:cNvPr>
          <p:cNvGrpSpPr/>
          <p:nvPr/>
        </p:nvGrpSpPr>
        <p:grpSpPr>
          <a:xfrm>
            <a:off x="6901154" y="4879395"/>
            <a:ext cx="1626906" cy="1102096"/>
            <a:chOff x="6901154" y="4879395"/>
            <a:chExt cx="1626906" cy="1102096"/>
          </a:xfrm>
        </p:grpSpPr>
        <p:sp>
          <p:nvSpPr>
            <p:cNvPr id="13" name="Rectangle 12">
              <a:extLst>
                <a:ext uri="{FF2B5EF4-FFF2-40B4-BE49-F238E27FC236}">
                  <a16:creationId xmlns:a16="http://schemas.microsoft.com/office/drawing/2014/main" id="{5F3E9E87-D55E-3DDB-5FF1-39254ABB1E14}"/>
                </a:ext>
              </a:extLst>
            </p:cNvPr>
            <p:cNvSpPr/>
            <p:nvPr/>
          </p:nvSpPr>
          <p:spPr>
            <a:xfrm>
              <a:off x="6901154" y="5594348"/>
              <a:ext cx="1626906"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dirty="0">
                  <a:solidFill>
                    <a:srgbClr val="003585"/>
                  </a:solidFill>
                </a:rPr>
                <a:t>„Tragfähig“</a:t>
              </a:r>
              <a:endParaRPr lang="en-GB" dirty="0">
                <a:solidFill>
                  <a:srgbClr val="003585"/>
                </a:solidFill>
              </a:endParaRPr>
            </a:p>
          </p:txBody>
        </p:sp>
        <p:cxnSp>
          <p:nvCxnSpPr>
            <p:cNvPr id="19" name="Straight Arrow Connector 18">
              <a:extLst>
                <a:ext uri="{FF2B5EF4-FFF2-40B4-BE49-F238E27FC236}">
                  <a16:creationId xmlns:a16="http://schemas.microsoft.com/office/drawing/2014/main" id="{DE4A5E17-BAC3-F6D2-135C-D524364368F7}"/>
                </a:ext>
              </a:extLst>
            </p:cNvPr>
            <p:cNvCxnSpPr>
              <a:cxnSpLocks/>
            </p:cNvCxnSpPr>
            <p:nvPr/>
          </p:nvCxnSpPr>
          <p:spPr>
            <a:xfrm flipH="1" flipV="1">
              <a:off x="7716144" y="4879395"/>
              <a:ext cx="5773" cy="672316"/>
            </a:xfrm>
            <a:prstGeom prst="straightConnector1">
              <a:avLst/>
            </a:prstGeom>
            <a:ln>
              <a:solidFill>
                <a:srgbClr val="003585"/>
              </a:solidFill>
              <a:tailEnd type="triangle"/>
            </a:ln>
          </p:spPr>
          <p:style>
            <a:lnRef idx="1">
              <a:schemeClr val="accent5"/>
            </a:lnRef>
            <a:fillRef idx="0">
              <a:schemeClr val="accent5"/>
            </a:fillRef>
            <a:effectRef idx="0">
              <a:schemeClr val="accent5"/>
            </a:effectRef>
            <a:fontRef idx="minor">
              <a:schemeClr val="tx1"/>
            </a:fontRef>
          </p:style>
        </p:cxnSp>
      </p:grpSp>
    </p:spTree>
    <p:extLst>
      <p:ext uri="{BB962C8B-B14F-4D97-AF65-F5344CB8AC3E}">
        <p14:creationId xmlns:p14="http://schemas.microsoft.com/office/powerpoint/2010/main" val="35257692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6D73B-BEFD-63F3-64A1-310647F4550E}"/>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A2283722-C95F-D8C3-6BC7-0956201A1B38}"/>
              </a:ext>
            </a:extLst>
          </p:cNvPr>
          <p:cNvSpPr>
            <a:spLocks noGrp="1"/>
          </p:cNvSpPr>
          <p:nvPr>
            <p:ph type="body" sz="quarter" idx="10"/>
          </p:nvPr>
        </p:nvSpPr>
        <p:spPr>
          <a:xfrm>
            <a:off x="314845" y="1827909"/>
            <a:ext cx="11393261" cy="500784"/>
          </a:xfrm>
        </p:spPr>
        <p:txBody>
          <a:bodyPr/>
          <a:lstStyle/>
          <a:p>
            <a:pPr marL="0" indent="0">
              <a:buNone/>
            </a:pPr>
            <a:r>
              <a:rPr lang="en-US" dirty="0">
                <a:solidFill>
                  <a:srgbClr val="92D050"/>
                </a:solidFill>
              </a:rPr>
              <a:t>	Begriffliche Abgrenzungen        (1)</a:t>
            </a:r>
            <a:endParaRPr lang="el-GR" dirty="0">
              <a:solidFill>
                <a:srgbClr val="92D050"/>
              </a:solidFill>
            </a:endParaRPr>
          </a:p>
        </p:txBody>
      </p:sp>
      <p:sp>
        <p:nvSpPr>
          <p:cNvPr id="7" name="Content Placeholder 6">
            <a:extLst>
              <a:ext uri="{FF2B5EF4-FFF2-40B4-BE49-F238E27FC236}">
                <a16:creationId xmlns:a16="http://schemas.microsoft.com/office/drawing/2014/main" id="{A7BFB027-4227-673D-B4F1-634417D3E1B1}"/>
              </a:ext>
            </a:extLst>
          </p:cNvPr>
          <p:cNvSpPr>
            <a:spLocks noGrp="1"/>
          </p:cNvSpPr>
          <p:nvPr>
            <p:ph sz="quarter" idx="12"/>
          </p:nvPr>
        </p:nvSpPr>
        <p:spPr>
          <a:xfrm>
            <a:off x="399369" y="2659106"/>
            <a:ext cx="7592026" cy="2827724"/>
          </a:xfrm>
        </p:spPr>
        <p:txBody>
          <a:bodyPr>
            <a:normAutofit/>
          </a:bodyPr>
          <a:lstStyle/>
          <a:p>
            <a:pPr algn="just">
              <a:buFont typeface="Wingdings" panose="05000000000000000000" pitchFamily="2" charset="2"/>
              <a:buChar char="Ø"/>
            </a:pPr>
            <a:r>
              <a:rPr lang="en-US" b="1" i="1" dirty="0">
                <a:solidFill>
                  <a:schemeClr val="accent1"/>
                </a:solidFill>
              </a:rPr>
              <a:t>Nachhaltige Bildung </a:t>
            </a:r>
            <a:r>
              <a:rPr lang="en-US" dirty="0"/>
              <a:t>und </a:t>
            </a:r>
            <a:r>
              <a:rPr lang="en-US" b="1" i="1" dirty="0">
                <a:solidFill>
                  <a:schemeClr val="accent1"/>
                </a:solidFill>
              </a:rPr>
              <a:t>Nachhaltigkeitsbildung </a:t>
            </a:r>
            <a:r>
              <a:rPr lang="en-US" dirty="0"/>
              <a:t>(oder </a:t>
            </a:r>
            <a:r>
              <a:rPr lang="en-US" b="1" i="1" dirty="0">
                <a:solidFill>
                  <a:schemeClr val="accent1"/>
                </a:solidFill>
              </a:rPr>
              <a:t>Bildung für nachhaltige Entwicklung </a:t>
            </a:r>
            <a:r>
              <a:rPr lang="en-US" dirty="0"/>
              <a:t>– BNE) sind eng miteinander verbundene Begriffe, die im allgemeinen Sprachgebrauch oft synonym verwendet werden; in wissenschaftlichen und fachspezifischen Kontexten wird jedoch zwischen ihnen unterschieden. </a:t>
            </a:r>
          </a:p>
          <a:p>
            <a:pPr algn="just">
              <a:buFont typeface="Wingdings" panose="05000000000000000000" pitchFamily="2" charset="2"/>
              <a:buChar char="Ø"/>
            </a:pPr>
            <a:endParaRPr lang="en-US" dirty="0"/>
          </a:p>
          <a:p>
            <a:pPr algn="just">
              <a:buFont typeface="Wingdings" panose="05000000000000000000" pitchFamily="2" charset="2"/>
              <a:buChar char="Ø"/>
            </a:pPr>
            <a:r>
              <a:rPr lang="en-US" dirty="0"/>
              <a:t>Der Begriff „nachhaltige Bildung“ bezieht sich auf die Nachhaltigkeit des Bildungssystems und nicht auf die Vermittlung </a:t>
            </a:r>
            <a:r>
              <a:rPr lang="en-US" i="1" dirty="0">
                <a:solidFill>
                  <a:schemeClr val="accent1"/>
                </a:solidFill>
              </a:rPr>
              <a:t>von Wissen über </a:t>
            </a:r>
            <a:r>
              <a:rPr lang="en-US" dirty="0"/>
              <a:t>Nachhaltigkeit. </a:t>
            </a:r>
          </a:p>
          <a:p>
            <a:pPr algn="just">
              <a:buFont typeface="Wingdings" panose="05000000000000000000" pitchFamily="2" charset="2"/>
              <a:buChar char="Ø"/>
            </a:pPr>
            <a:endParaRPr lang="en-US" dirty="0"/>
          </a:p>
        </p:txBody>
      </p:sp>
      <p:sp>
        <p:nvSpPr>
          <p:cNvPr id="5" name="Title 4">
            <a:extLst>
              <a:ext uri="{FF2B5EF4-FFF2-40B4-BE49-F238E27FC236}">
                <a16:creationId xmlns:a16="http://schemas.microsoft.com/office/drawing/2014/main" id="{1760F7C4-F569-DAED-A4EA-2F442704AFC2}"/>
              </a:ext>
            </a:extLst>
          </p:cNvPr>
          <p:cNvSpPr>
            <a:spLocks noGrp="1"/>
          </p:cNvSpPr>
          <p:nvPr>
            <p:ph type="title"/>
          </p:nvPr>
        </p:nvSpPr>
        <p:spPr>
          <a:xfrm>
            <a:off x="399369" y="788988"/>
            <a:ext cx="8596668" cy="708508"/>
          </a:xfrm>
        </p:spPr>
        <p:txBody>
          <a:bodyPr/>
          <a:lstStyle/>
          <a:p>
            <a:r>
              <a:rPr lang="en-US" dirty="0">
                <a:solidFill>
                  <a:srgbClr val="255839"/>
                </a:solidFill>
              </a:rPr>
              <a:t>Nachhaltige Bildung </a:t>
            </a:r>
            <a:endParaRPr lang="el-GR" dirty="0">
              <a:solidFill>
                <a:srgbClr val="255839"/>
              </a:solidFill>
            </a:endParaRPr>
          </a:p>
        </p:txBody>
      </p:sp>
      <p:pic>
        <p:nvPicPr>
          <p:cNvPr id="3" name="Picture 2">
            <a:extLst>
              <a:ext uri="{FF2B5EF4-FFF2-40B4-BE49-F238E27FC236}">
                <a16:creationId xmlns:a16="http://schemas.microsoft.com/office/drawing/2014/main" id="{1B4FFC5E-BC79-01A5-733C-8E3BC240261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80932" y="2596054"/>
            <a:ext cx="3798884" cy="2764450"/>
          </a:xfrm>
          <a:prstGeom prst="rect">
            <a:avLst/>
          </a:prstGeom>
          <a:noFill/>
          <a:ln>
            <a:noFill/>
          </a:ln>
        </p:spPr>
      </p:pic>
    </p:spTree>
    <p:extLst>
      <p:ext uri="{BB962C8B-B14F-4D97-AF65-F5344CB8AC3E}">
        <p14:creationId xmlns:p14="http://schemas.microsoft.com/office/powerpoint/2010/main" val="28919702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0AF99-EA94-AC3B-2740-790C9A770ED0}"/>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984C2004-437A-350E-9296-C23A586A040F}"/>
              </a:ext>
            </a:extLst>
          </p:cNvPr>
          <p:cNvSpPr>
            <a:spLocks noGrp="1"/>
          </p:cNvSpPr>
          <p:nvPr>
            <p:ph type="body" sz="quarter" idx="10"/>
          </p:nvPr>
        </p:nvSpPr>
        <p:spPr>
          <a:xfrm>
            <a:off x="3088782" y="1408467"/>
            <a:ext cx="4848826" cy="500784"/>
          </a:xfrm>
        </p:spPr>
        <p:txBody>
          <a:bodyPr/>
          <a:lstStyle/>
          <a:p>
            <a:pPr marL="0" indent="0">
              <a:buNone/>
            </a:pPr>
            <a:r>
              <a:rPr lang="en-US" dirty="0">
                <a:solidFill>
                  <a:srgbClr val="92D050"/>
                </a:solidFill>
              </a:rPr>
              <a:t>	Begriffliche Abgrenzungen        (2)</a:t>
            </a:r>
            <a:endParaRPr lang="el-GR" dirty="0">
              <a:solidFill>
                <a:srgbClr val="92D050"/>
              </a:solidFill>
            </a:endParaRPr>
          </a:p>
        </p:txBody>
      </p:sp>
      <p:sp>
        <p:nvSpPr>
          <p:cNvPr id="7" name="Content Placeholder 6">
            <a:extLst>
              <a:ext uri="{FF2B5EF4-FFF2-40B4-BE49-F238E27FC236}">
                <a16:creationId xmlns:a16="http://schemas.microsoft.com/office/drawing/2014/main" id="{4815F170-281E-E1E6-036A-6EC9C82E237D}"/>
              </a:ext>
            </a:extLst>
          </p:cNvPr>
          <p:cNvSpPr>
            <a:spLocks noGrp="1"/>
          </p:cNvSpPr>
          <p:nvPr>
            <p:ph sz="quarter" idx="12"/>
          </p:nvPr>
        </p:nvSpPr>
        <p:spPr>
          <a:xfrm>
            <a:off x="399369" y="1909251"/>
            <a:ext cx="4403152" cy="4565208"/>
          </a:xfrm>
        </p:spPr>
        <p:txBody>
          <a:bodyPr>
            <a:normAutofit fontScale="92500" lnSpcReduction="20000"/>
          </a:bodyPr>
          <a:lstStyle/>
          <a:p>
            <a:pPr marL="0" indent="0" algn="ctr">
              <a:buNone/>
            </a:pPr>
            <a:r>
              <a:rPr lang="en-IE" b="1" dirty="0"/>
              <a:t>	Nachhaltige Bildung </a:t>
            </a:r>
          </a:p>
          <a:p>
            <a:pPr marL="0" indent="0" algn="just">
              <a:buNone/>
            </a:pPr>
            <a:endParaRPr lang="en-IE" b="1" dirty="0"/>
          </a:p>
          <a:p>
            <a:pPr algn="just"/>
            <a:r>
              <a:rPr lang="en-US" dirty="0"/>
              <a:t>Ist ein Lernsystem, das darauf abzielt, das soziale, wirtschaftliche und physische Umfeld zu thematisieren, und dessen angestrebte Lernergebnisse darin bestehen, die Lernenden mit den Kenntnissen, Fähigkeiten, Einstellungen und Werten auszustatten, die für eine nachhaltige Zukunft erforderlich sind </a:t>
            </a:r>
            <a:r>
              <a:rPr lang="en-US" i="1" dirty="0"/>
              <a:t>(Shivam, 2025).</a:t>
            </a:r>
          </a:p>
          <a:p>
            <a:pPr algn="just"/>
            <a:r>
              <a:rPr lang="en-US" dirty="0"/>
              <a:t>Integriert die Prinzipien der Nachhaltigkeit in den Lehrplan und die Pädagogik und vermittelt nicht nur die ökologischen, sondern auch die wirtschaftlichen und sozialen Dimensionen der Nachhaltigkeit sowie deren Zusammenhänge </a:t>
            </a:r>
            <a:r>
              <a:rPr lang="en-US" i="1" dirty="0"/>
              <a:t>(Teaching with </a:t>
            </a:r>
            <a:r>
              <a:rPr lang="en-US" i="1" dirty="0" err="1"/>
              <a:t>Europeana</a:t>
            </a:r>
            <a:r>
              <a:rPr lang="en-US" i="1" dirty="0"/>
              <a:t>, 2024). </a:t>
            </a:r>
          </a:p>
          <a:p>
            <a:pPr algn="just">
              <a:buFont typeface="Wingdings" panose="05000000000000000000" pitchFamily="2" charset="2"/>
              <a:buChar char="Ø"/>
            </a:pPr>
            <a:endParaRPr lang="en-US" dirty="0">
              <a:solidFill>
                <a:schemeClr val="tx1"/>
              </a:solidFill>
            </a:endParaRPr>
          </a:p>
          <a:p>
            <a:pPr algn="just">
              <a:buFont typeface="Wingdings" panose="05000000000000000000" pitchFamily="2" charset="2"/>
              <a:buChar char="Ø"/>
            </a:pPr>
            <a:endParaRPr lang="en-US" dirty="0"/>
          </a:p>
        </p:txBody>
      </p:sp>
      <p:sp>
        <p:nvSpPr>
          <p:cNvPr id="5" name="Title 4">
            <a:extLst>
              <a:ext uri="{FF2B5EF4-FFF2-40B4-BE49-F238E27FC236}">
                <a16:creationId xmlns:a16="http://schemas.microsoft.com/office/drawing/2014/main" id="{106A2821-6EEF-2C92-6DC6-EBFA6E87C0E6}"/>
              </a:ext>
            </a:extLst>
          </p:cNvPr>
          <p:cNvSpPr>
            <a:spLocks noGrp="1"/>
          </p:cNvSpPr>
          <p:nvPr>
            <p:ph type="title"/>
          </p:nvPr>
        </p:nvSpPr>
        <p:spPr>
          <a:xfrm>
            <a:off x="399369" y="788988"/>
            <a:ext cx="8596668" cy="708508"/>
          </a:xfrm>
        </p:spPr>
        <p:txBody>
          <a:bodyPr/>
          <a:lstStyle/>
          <a:p>
            <a:r>
              <a:rPr lang="en-US" dirty="0">
                <a:solidFill>
                  <a:srgbClr val="255839"/>
                </a:solidFill>
              </a:rPr>
              <a:t>Nachhaltigkeitsbildung </a:t>
            </a:r>
            <a:endParaRPr lang="el-GR" dirty="0">
              <a:solidFill>
                <a:srgbClr val="255839"/>
              </a:solidFill>
            </a:endParaRPr>
          </a:p>
        </p:txBody>
      </p:sp>
      <p:sp>
        <p:nvSpPr>
          <p:cNvPr id="2" name="Content Placeholder 6">
            <a:extLst>
              <a:ext uri="{FF2B5EF4-FFF2-40B4-BE49-F238E27FC236}">
                <a16:creationId xmlns:a16="http://schemas.microsoft.com/office/drawing/2014/main" id="{02E9C87D-4842-5D71-FC66-BDD0706909DF}"/>
              </a:ext>
            </a:extLst>
          </p:cNvPr>
          <p:cNvSpPr txBox="1">
            <a:spLocks/>
          </p:cNvSpPr>
          <p:nvPr/>
        </p:nvSpPr>
        <p:spPr>
          <a:xfrm>
            <a:off x="4900128" y="1909251"/>
            <a:ext cx="4650322" cy="4565208"/>
          </a:xfrm>
          <a:prstGeom prst="rect">
            <a:avLst/>
          </a:prstGeom>
        </p:spPr>
        <p:txBody>
          <a:bodyPr vert="horz" lIns="0" tIns="0" rIns="0" bIns="0" rtlCol="0">
            <a:normAutofit fontScale="850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Font typeface="Wingdings 3" charset="2"/>
              <a:buNone/>
            </a:pPr>
            <a:r>
              <a:rPr lang="en-IE" b="1" dirty="0"/>
              <a:t>	Nachhaltigkeitsbildung</a:t>
            </a:r>
          </a:p>
          <a:p>
            <a:pPr marL="0" indent="0" algn="ctr">
              <a:buFont typeface="Wingdings 3" charset="2"/>
              <a:buNone/>
            </a:pPr>
            <a:r>
              <a:rPr lang="en-US" b="1" dirty="0"/>
              <a:t>(oder Bildung für nachhaltige Entwicklung – BNE)</a:t>
            </a:r>
          </a:p>
          <a:p>
            <a:pPr algn="just"/>
            <a:r>
              <a:rPr lang="en-US" dirty="0"/>
              <a:t>Ist ein Bildungsansatz, der darauf abzielt, Schüler*innen, Schulen und Gemeinschaften mit den Werten und der Motivation auszustatten, sich für Nachhaltigkeit einzusetzen – in ihrem persönlichen Leben, innerhalb ihrer Gemeinschaft und auf globaler Ebene, jetzt und in Zukunft. </a:t>
            </a:r>
            <a:r>
              <a:rPr lang="en-US" i="1" dirty="0"/>
              <a:t>(Elegbede et al., 2023)</a:t>
            </a:r>
          </a:p>
          <a:p>
            <a:pPr algn="just"/>
            <a:r>
              <a:rPr lang="en-US" dirty="0"/>
              <a:t>Sie befähigt Menschen mit dem Wissen, den Fähigkeiten, den Werten, den Einstellungen und den Verhaltensweisen, so zu leben, dass es der Umwelt, der Wirtschaft und der Gesellschaft zugutekommt. Sie ermutigt Menschen, kluge und verantwortungsbewusste Entscheidungen zu treffen, die dazu beitragen, eine bessere Zukunft für alle zu schaffen. </a:t>
            </a:r>
            <a:r>
              <a:rPr lang="en-US" i="1" dirty="0"/>
              <a:t>(UNESCO, 2025)</a:t>
            </a:r>
          </a:p>
          <a:p>
            <a:pPr marL="0" indent="0" algn="just">
              <a:buNone/>
            </a:pPr>
            <a:endParaRPr lang="en-US" i="1" dirty="0"/>
          </a:p>
          <a:p>
            <a:pPr algn="just">
              <a:buFont typeface="Wingdings" panose="05000000000000000000" pitchFamily="2" charset="2"/>
              <a:buChar char="Ø"/>
            </a:pPr>
            <a:endParaRPr lang="en-US" dirty="0">
              <a:solidFill>
                <a:schemeClr val="tx1"/>
              </a:solidFill>
            </a:endParaRPr>
          </a:p>
          <a:p>
            <a:pPr algn="just">
              <a:buFont typeface="Wingdings" panose="05000000000000000000" pitchFamily="2" charset="2"/>
              <a:buChar char="Ø"/>
            </a:pPr>
            <a:endParaRPr lang="en-US" dirty="0"/>
          </a:p>
        </p:txBody>
      </p:sp>
    </p:spTree>
    <p:extLst>
      <p:ext uri="{BB962C8B-B14F-4D97-AF65-F5344CB8AC3E}">
        <p14:creationId xmlns:p14="http://schemas.microsoft.com/office/powerpoint/2010/main" val="37146108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9CC42-B29F-8105-98DD-B624A375B97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EEF6B67-7E01-60BE-EA7C-0FF4DA9E5879}"/>
              </a:ext>
            </a:extLst>
          </p:cNvPr>
          <p:cNvSpPr>
            <a:spLocks noGrp="1"/>
          </p:cNvSpPr>
          <p:nvPr>
            <p:ph type="title"/>
          </p:nvPr>
        </p:nvSpPr>
        <p:spPr>
          <a:xfrm>
            <a:off x="399369" y="1396028"/>
            <a:ext cx="6276940" cy="660400"/>
          </a:xfrm>
        </p:spPr>
        <p:txBody>
          <a:bodyPr>
            <a:normAutofit fontScale="90000"/>
          </a:bodyPr>
          <a:lstStyle/>
          <a:p>
            <a:r>
              <a:rPr lang="en-US" dirty="0">
                <a:solidFill>
                  <a:srgbClr val="255839"/>
                </a:solidFill>
              </a:rPr>
              <a:t>Kurze einleitende Gruppenreflexion</a:t>
            </a:r>
            <a:endParaRPr lang="el-GR" dirty="0">
              <a:solidFill>
                <a:srgbClr val="255839"/>
              </a:solidFill>
            </a:endParaRPr>
          </a:p>
        </p:txBody>
      </p:sp>
      <p:sp>
        <p:nvSpPr>
          <p:cNvPr id="7" name="Content Placeholder 6">
            <a:extLst>
              <a:ext uri="{FF2B5EF4-FFF2-40B4-BE49-F238E27FC236}">
                <a16:creationId xmlns:a16="http://schemas.microsoft.com/office/drawing/2014/main" id="{EE4FD453-550F-6097-9A2E-90C9A7F87CD4}"/>
              </a:ext>
            </a:extLst>
          </p:cNvPr>
          <p:cNvSpPr>
            <a:spLocks noGrp="1"/>
          </p:cNvSpPr>
          <p:nvPr>
            <p:ph sz="quarter" idx="12"/>
          </p:nvPr>
        </p:nvSpPr>
        <p:spPr>
          <a:xfrm>
            <a:off x="399369" y="2056428"/>
            <a:ext cx="6377949" cy="3084192"/>
          </a:xfrm>
        </p:spPr>
        <p:txBody>
          <a:bodyPr/>
          <a:lstStyle/>
          <a:p>
            <a:endParaRPr lang="en-US" dirty="0"/>
          </a:p>
          <a:p>
            <a:endParaRPr lang="en-US" dirty="0"/>
          </a:p>
          <a:p>
            <a:endParaRPr lang="en-US" dirty="0"/>
          </a:p>
          <a:p>
            <a:r>
              <a:rPr lang="en-US" sz="2800" b="1" i="1" dirty="0"/>
              <a:t>Was bedeutet Nachhaltigkeit in Ihrem Ausbildungskontext?</a:t>
            </a:r>
          </a:p>
        </p:txBody>
      </p:sp>
      <p:sp>
        <p:nvSpPr>
          <p:cNvPr id="3" name="Rectangle: Rounded Corners 2">
            <a:extLst>
              <a:ext uri="{FF2B5EF4-FFF2-40B4-BE49-F238E27FC236}">
                <a16:creationId xmlns:a16="http://schemas.microsoft.com/office/drawing/2014/main" id="{3277D108-6F9C-B70D-1802-E2E405855C3E}"/>
              </a:ext>
            </a:extLst>
          </p:cNvPr>
          <p:cNvSpPr/>
          <p:nvPr/>
        </p:nvSpPr>
        <p:spPr>
          <a:xfrm>
            <a:off x="7155278" y="99839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4" name="Picture 3">
            <a:extLst>
              <a:ext uri="{FF2B5EF4-FFF2-40B4-BE49-F238E27FC236}">
                <a16:creationId xmlns:a16="http://schemas.microsoft.com/office/drawing/2014/main" id="{6A102DD2-8C57-87BD-2E5D-2A878943C56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05286" y="1535923"/>
            <a:ext cx="4008783" cy="4008783"/>
          </a:xfrm>
          <a:prstGeom prst="rect">
            <a:avLst/>
          </a:prstGeom>
          <a:noFill/>
          <a:ln>
            <a:noFill/>
          </a:ln>
        </p:spPr>
      </p:pic>
    </p:spTree>
    <p:extLst>
      <p:ext uri="{BB962C8B-B14F-4D97-AF65-F5344CB8AC3E}">
        <p14:creationId xmlns:p14="http://schemas.microsoft.com/office/powerpoint/2010/main" val="10458242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CEF697-9056-5473-D25F-423EFBD0A3C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58201E9-4BFC-E385-12F3-A0BBC7BB6E94}"/>
              </a:ext>
            </a:extLst>
          </p:cNvPr>
          <p:cNvSpPr>
            <a:spLocks noGrp="1"/>
          </p:cNvSpPr>
          <p:nvPr>
            <p:ph type="title"/>
          </p:nvPr>
        </p:nvSpPr>
        <p:spPr>
          <a:xfrm>
            <a:off x="1504000" y="1055036"/>
            <a:ext cx="8070306" cy="696924"/>
          </a:xfrm>
        </p:spPr>
        <p:txBody>
          <a:bodyPr>
            <a:noAutofit/>
          </a:bodyPr>
          <a:lstStyle/>
          <a:p>
            <a:r>
              <a:rPr lang="en-US" dirty="0">
                <a:solidFill>
                  <a:srgbClr val="255839"/>
                </a:solidFill>
              </a:rPr>
              <a:t>ÜBUNG ZUR PERSÖNLICHEN REFLEXION</a:t>
            </a:r>
            <a:endParaRPr lang="el-GR" b="1" dirty="0">
              <a:solidFill>
                <a:srgbClr val="92D050"/>
              </a:solidFill>
            </a:endParaRPr>
          </a:p>
        </p:txBody>
      </p:sp>
      <p:sp>
        <p:nvSpPr>
          <p:cNvPr id="7" name="Content Placeholder 6">
            <a:extLst>
              <a:ext uri="{FF2B5EF4-FFF2-40B4-BE49-F238E27FC236}">
                <a16:creationId xmlns:a16="http://schemas.microsoft.com/office/drawing/2014/main" id="{EE99A53A-9BE3-70F1-0260-73D31B67A221}"/>
              </a:ext>
            </a:extLst>
          </p:cNvPr>
          <p:cNvSpPr>
            <a:spLocks noGrp="1"/>
          </p:cNvSpPr>
          <p:nvPr>
            <p:ph sz="quarter" idx="12"/>
          </p:nvPr>
        </p:nvSpPr>
        <p:spPr>
          <a:xfrm>
            <a:off x="3094595" y="3588443"/>
            <a:ext cx="7916626" cy="1677725"/>
          </a:xfrm>
        </p:spPr>
        <p:txBody>
          <a:bodyPr>
            <a:normAutofit fontScale="92500" lnSpcReduction="10000"/>
          </a:bodyPr>
          <a:lstStyle/>
          <a:p>
            <a:r>
              <a:rPr lang="en-US" sz="3600" b="1" dirty="0"/>
              <a:t>Arbeitsblatt 1:</a:t>
            </a:r>
          </a:p>
          <a:p>
            <a:endParaRPr lang="en-US" sz="3600" b="1" dirty="0"/>
          </a:p>
          <a:p>
            <a:r>
              <a:rPr lang="en-US" sz="3600" b="1" i="1" dirty="0"/>
              <a:t>Nachhaltigkeit in meiner Ausbildungspraxis</a:t>
            </a:r>
            <a:endParaRPr lang="en-US" sz="3600" i="1" dirty="0"/>
          </a:p>
          <a:p>
            <a:endParaRPr lang="en-US" dirty="0"/>
          </a:p>
        </p:txBody>
      </p:sp>
      <p:pic>
        <p:nvPicPr>
          <p:cNvPr id="1026" name="Picture 2" descr="Think Emoji PNGs for Free Download">
            <a:extLst>
              <a:ext uri="{FF2B5EF4-FFF2-40B4-BE49-F238E27FC236}">
                <a16:creationId xmlns:a16="http://schemas.microsoft.com/office/drawing/2014/main" id="{4D26CA91-529A-E372-F410-77EF8B7217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87271"/>
            <a:ext cx="3021386" cy="30213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94218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6DE63-A94D-750A-8232-620B7DF9B49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50B354A-28D8-8461-2FDD-15CF56A607EE}"/>
              </a:ext>
            </a:extLst>
          </p:cNvPr>
          <p:cNvSpPr>
            <a:spLocks noGrp="1"/>
          </p:cNvSpPr>
          <p:nvPr>
            <p:ph type="title"/>
          </p:nvPr>
        </p:nvSpPr>
        <p:spPr>
          <a:xfrm>
            <a:off x="4829130" y="609600"/>
            <a:ext cx="8596668" cy="1320800"/>
          </a:xfrm>
        </p:spPr>
        <p:txBody>
          <a:bodyPr>
            <a:normAutofit/>
          </a:bodyPr>
          <a:lstStyle/>
          <a:p>
            <a:r>
              <a:rPr lang="en-US" dirty="0">
                <a:solidFill>
                  <a:srgbClr val="255839"/>
                </a:solidFill>
              </a:rPr>
              <a:t>Kreatives Denken</a:t>
            </a:r>
            <a:br>
              <a:rPr lang="en-US" dirty="0">
                <a:solidFill>
                  <a:srgbClr val="255839"/>
                </a:solidFill>
              </a:rPr>
            </a:br>
            <a:endParaRPr lang="el-GR" dirty="0">
              <a:solidFill>
                <a:srgbClr val="255839"/>
              </a:solidFill>
            </a:endParaRPr>
          </a:p>
        </p:txBody>
      </p:sp>
      <p:sp>
        <p:nvSpPr>
          <p:cNvPr id="5" name="Content Placeholder 4">
            <a:extLst>
              <a:ext uri="{FF2B5EF4-FFF2-40B4-BE49-F238E27FC236}">
                <a16:creationId xmlns:a16="http://schemas.microsoft.com/office/drawing/2014/main" id="{513A228D-2668-5A58-A662-5BECFF1F97B3}"/>
              </a:ext>
            </a:extLst>
          </p:cNvPr>
          <p:cNvSpPr>
            <a:spLocks noGrp="1"/>
          </p:cNvSpPr>
          <p:nvPr>
            <p:ph sz="quarter" idx="12"/>
          </p:nvPr>
        </p:nvSpPr>
        <p:spPr>
          <a:xfrm>
            <a:off x="4829130" y="1579306"/>
            <a:ext cx="6437960" cy="5096388"/>
          </a:xfrm>
        </p:spPr>
        <p:txBody>
          <a:bodyPr>
            <a:normAutofit lnSpcReduction="10000"/>
          </a:bodyPr>
          <a:lstStyle/>
          <a:p>
            <a:r>
              <a:rPr lang="en-US" dirty="0"/>
              <a:t>Kreatives Denken vereint wesentliche Eigenschaften, um komplexe Herausforderungen im Bereich der Nachhaltigkeit anzugehen und sinnvolle Veränderungen voranzutreiben.</a:t>
            </a:r>
          </a:p>
          <a:p>
            <a:r>
              <a:rPr lang="en-US" dirty="0"/>
              <a:t>Durch die Kombination der folgenden Ansätze ermöglicht es kreative, systemische und resiliente Lösungen:</a:t>
            </a:r>
          </a:p>
          <a:p>
            <a:pPr marL="914400" lvl="1" indent="-457200">
              <a:buFont typeface="+mj-lt"/>
              <a:buAutoNum type="arabicPeriod"/>
            </a:pPr>
            <a:r>
              <a:rPr lang="en-IE" sz="2000" dirty="0"/>
              <a:t>Systemdenken </a:t>
            </a:r>
            <a:r>
              <a:rPr lang="en-IE" sz="1800" dirty="0"/>
              <a:t>– ermöglicht systemische Einblicke in Rückkopplungsschleifen und die Widerstandsfähigkeit von Systemen </a:t>
            </a:r>
          </a:p>
          <a:p>
            <a:pPr marL="914400" lvl="1" indent="-457200">
              <a:buFont typeface="+mj-lt"/>
              <a:buAutoNum type="arabicPeriod"/>
            </a:pPr>
            <a:r>
              <a:rPr lang="en-US" sz="2000" dirty="0"/>
              <a:t>Design Thinking </a:t>
            </a:r>
            <a:r>
              <a:rPr lang="en-US" sz="1800" dirty="0"/>
              <a:t>– hin zu empathiegeleiteten, kontextsensitiven Lösungen</a:t>
            </a:r>
          </a:p>
          <a:p>
            <a:pPr marL="914400" lvl="1" indent="-457200">
              <a:buFont typeface="+mj-lt"/>
              <a:buAutoNum type="arabicPeriod"/>
            </a:pPr>
            <a:r>
              <a:rPr lang="en-IE" sz="2000" dirty="0"/>
              <a:t>Zukunftskompetenz </a:t>
            </a:r>
            <a:r>
              <a:rPr lang="en-IE" sz="1800" dirty="0"/>
              <a:t>– fördert eine vorausschauende und anpassungsfähige Denkweise.</a:t>
            </a:r>
            <a:endParaRPr lang="en-IE" sz="2000" dirty="0"/>
          </a:p>
          <a:p>
            <a:pPr marL="457200" lvl="1" indent="0">
              <a:buNone/>
            </a:pPr>
            <a:r>
              <a:rPr lang="en-IE" sz="1800" dirty="0"/>
              <a:t>Diese Ansätze – Design Thinking, Systemdenken und Zukunftskompetenz – können den Weg zu Nachhaltigkeitswandel ebnen.</a:t>
            </a:r>
            <a:endParaRPr lang="en-IE" sz="1600" dirty="0"/>
          </a:p>
        </p:txBody>
      </p:sp>
      <p:sp>
        <p:nvSpPr>
          <p:cNvPr id="10" name="Isosceles Triangle 9">
            <a:extLst>
              <a:ext uri="{FF2B5EF4-FFF2-40B4-BE49-F238E27FC236}">
                <a16:creationId xmlns:a16="http://schemas.microsoft.com/office/drawing/2014/main" id="{2E3119EB-AB1B-395A-FC81-B29B934A74B8}"/>
              </a:ext>
            </a:extLst>
          </p:cNvPr>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a:p>
        </p:txBody>
      </p:sp>
      <p:sp>
        <p:nvSpPr>
          <p:cNvPr id="2" name="Rectangle: Rounded Corners 13">
            <a:extLst>
              <a:ext uri="{FF2B5EF4-FFF2-40B4-BE49-F238E27FC236}">
                <a16:creationId xmlns:a16="http://schemas.microsoft.com/office/drawing/2014/main" id="{A64820AC-A5EA-6842-0D39-8272D7C6C34F}"/>
              </a:ext>
            </a:extLst>
          </p:cNvPr>
          <p:cNvSpPr/>
          <p:nvPr/>
        </p:nvSpPr>
        <p:spPr>
          <a:xfrm>
            <a:off x="0" y="1579306"/>
            <a:ext cx="4549698"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dirty="0"/>
              <a:t>Bild</a:t>
            </a:r>
          </a:p>
        </p:txBody>
      </p:sp>
      <p:pic>
        <p:nvPicPr>
          <p:cNvPr id="3" name="Picture 2">
            <a:extLst>
              <a:ext uri="{FF2B5EF4-FFF2-40B4-BE49-F238E27FC236}">
                <a16:creationId xmlns:a16="http://schemas.microsoft.com/office/drawing/2014/main" id="{1700AA44-4BEB-9637-54DE-4FA26B771D2C}"/>
              </a:ext>
            </a:extLst>
          </p:cNvPr>
          <p:cNvPicPr>
            <a:picLocks noChangeAspect="1"/>
          </p:cNvPicPr>
          <p:nvPr/>
        </p:nvPicPr>
        <p:blipFill>
          <a:blip r:embed="rId3"/>
          <a:stretch>
            <a:fillRect/>
          </a:stretch>
        </p:blipFill>
        <p:spPr>
          <a:xfrm>
            <a:off x="20667" y="2478478"/>
            <a:ext cx="4570365" cy="2889168"/>
          </a:xfrm>
          <a:prstGeom prst="rect">
            <a:avLst/>
          </a:prstGeom>
        </p:spPr>
      </p:pic>
      <p:sp>
        <p:nvSpPr>
          <p:cNvPr id="4" name="Rectangle 3">
            <a:extLst>
              <a:ext uri="{FF2B5EF4-FFF2-40B4-BE49-F238E27FC236}">
                <a16:creationId xmlns:a16="http://schemas.microsoft.com/office/drawing/2014/main" id="{575F1348-E84D-8A37-D58F-17369F090642}"/>
              </a:ext>
            </a:extLst>
          </p:cNvPr>
          <p:cNvSpPr/>
          <p:nvPr/>
        </p:nvSpPr>
        <p:spPr>
          <a:xfrm>
            <a:off x="170122" y="2478478"/>
            <a:ext cx="3157870" cy="636861"/>
          </a:xfrm>
          <a:prstGeom prst="rect">
            <a:avLst/>
          </a:prstGeom>
          <a:solidFill>
            <a:schemeClr val="bg1"/>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pt-PT" sz="3600" b="1" dirty="0">
                <a:solidFill>
                  <a:srgbClr val="FBAF3F"/>
                </a:solidFill>
                <a:latin typeface="72 Black" panose="020B0A04030603020204" pitchFamily="34" charset="0"/>
                <a:cs typeface="72 Black" panose="020B0A04030603020204" pitchFamily="34" charset="0"/>
              </a:rPr>
              <a:t>KREATIVITÄT </a:t>
            </a:r>
            <a:endParaRPr lang="en-GB" b="1" dirty="0">
              <a:solidFill>
                <a:srgbClr val="FBAF3F"/>
              </a:solidFill>
              <a:latin typeface="72 Black" panose="020B0A04030603020204" pitchFamily="34" charset="0"/>
              <a:cs typeface="72 Black" panose="020B0A04030603020204" pitchFamily="34" charset="0"/>
            </a:endParaRPr>
          </a:p>
        </p:txBody>
      </p:sp>
    </p:spTree>
    <p:extLst>
      <p:ext uri="{BB962C8B-B14F-4D97-AF65-F5344CB8AC3E}">
        <p14:creationId xmlns:p14="http://schemas.microsoft.com/office/powerpoint/2010/main" val="38462037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54823-DF1E-62CA-7C07-CB9B35400F0D}"/>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B9EF9A94-FCCE-D225-A36E-466F99586342}"/>
              </a:ext>
            </a:extLst>
          </p:cNvPr>
          <p:cNvSpPr>
            <a:spLocks noGrp="1"/>
          </p:cNvSpPr>
          <p:nvPr>
            <p:ph type="body" sz="quarter" idx="10"/>
          </p:nvPr>
        </p:nvSpPr>
        <p:spPr/>
        <p:txBody>
          <a:bodyPr/>
          <a:lstStyle/>
          <a:p>
            <a:r>
              <a:rPr lang="en-GB" dirty="0">
                <a:solidFill>
                  <a:srgbClr val="92D050"/>
                </a:solidFill>
              </a:rPr>
              <a:t>Systemdenken</a:t>
            </a:r>
            <a:endParaRPr lang="el-GR" dirty="0">
              <a:solidFill>
                <a:srgbClr val="92D050"/>
              </a:solidFill>
            </a:endParaRPr>
          </a:p>
        </p:txBody>
      </p:sp>
      <p:sp>
        <p:nvSpPr>
          <p:cNvPr id="7" name="Content Placeholder 6">
            <a:extLst>
              <a:ext uri="{FF2B5EF4-FFF2-40B4-BE49-F238E27FC236}">
                <a16:creationId xmlns:a16="http://schemas.microsoft.com/office/drawing/2014/main" id="{BD84BCCC-5BA0-C1DC-87D6-0C2B96D2A338}"/>
              </a:ext>
            </a:extLst>
          </p:cNvPr>
          <p:cNvSpPr>
            <a:spLocks noGrp="1"/>
          </p:cNvSpPr>
          <p:nvPr>
            <p:ph sz="quarter" idx="12"/>
          </p:nvPr>
        </p:nvSpPr>
        <p:spPr>
          <a:xfrm>
            <a:off x="399369" y="2109788"/>
            <a:ext cx="11393260" cy="4429126"/>
          </a:xfrm>
        </p:spPr>
        <p:txBody>
          <a:bodyPr/>
          <a:lstStyle/>
          <a:p>
            <a:pPr marL="0" indent="0">
              <a:buNone/>
            </a:pPr>
            <a:r>
              <a:rPr lang="en-GB" b="1" noProof="0" dirty="0"/>
              <a:t>Grundprinzipien:</a:t>
            </a:r>
          </a:p>
          <a:p>
            <a:r>
              <a:rPr lang="en-GB" u="sng" noProof="0" dirty="0"/>
              <a:t>Ganzheitliche Perspektive</a:t>
            </a:r>
            <a:r>
              <a:rPr lang="en-GB" noProof="0" dirty="0"/>
              <a:t>: Fokus auf Systeme als miteinander verbundene Ganzheiten statt auf isolierte Teile </a:t>
            </a:r>
          </a:p>
          <a:p>
            <a:r>
              <a:rPr lang="en-GB" u="sng" noProof="0" dirty="0"/>
              <a:t>Rückkopplungsschleifen und Wechselwirkungen</a:t>
            </a:r>
            <a:r>
              <a:rPr lang="en-GB" noProof="0" dirty="0"/>
              <a:t>: Erfasst Kausalketten und dynamische Beziehungen, die das Systemverhalten prägen </a:t>
            </a:r>
          </a:p>
          <a:p>
            <a:r>
              <a:rPr lang="en-GB" u="sng" noProof="0" dirty="0"/>
              <a:t>Identifizierung von Hebelpunkten</a:t>
            </a:r>
            <a:r>
              <a:rPr lang="en-GB" noProof="0" dirty="0"/>
              <a:t>: Zeigt auf, wo kleine Eingriffe bedeutende Veränderungen bewirken – entscheidend für systemische Transformation.</a:t>
            </a:r>
          </a:p>
          <a:p>
            <a:pPr marL="0" indent="0">
              <a:buNone/>
            </a:pPr>
            <a:endParaRPr lang="en-GB" sz="500" noProof="0" dirty="0"/>
          </a:p>
          <a:p>
            <a:pPr marL="0" indent="0">
              <a:buNone/>
            </a:pPr>
            <a:r>
              <a:rPr lang="en-GB" b="1" noProof="0" dirty="0"/>
              <a:t>Anwendung auf Nachhaltigkeit:</a:t>
            </a:r>
          </a:p>
          <a:p>
            <a:r>
              <a:rPr lang="en-GB" noProof="0" dirty="0"/>
              <a:t>Systembasierte Modelle (z. B. Rahmenwerke zu den SDG-Wechselwirkungen) helfen bei der Bewertung komplexer SDG-Abwägungen</a:t>
            </a:r>
          </a:p>
          <a:p>
            <a:r>
              <a:rPr lang="en-GB" noProof="0" dirty="0"/>
              <a:t>Neue KI-gestützte Plattformen wie SYMBIOSIS nutzen systemisches Denken, um gesellschaftliche Herausforderungen und die SDGs zu bewältigen, indem sie Kausalstrukturen abbilden und das Verständnis der Interessengruppen verbessern</a:t>
            </a:r>
          </a:p>
        </p:txBody>
      </p:sp>
      <p:sp>
        <p:nvSpPr>
          <p:cNvPr id="5" name="Title 4">
            <a:extLst>
              <a:ext uri="{FF2B5EF4-FFF2-40B4-BE49-F238E27FC236}">
                <a16:creationId xmlns:a16="http://schemas.microsoft.com/office/drawing/2014/main" id="{F0A9FCB1-5218-565B-B262-6A4BD7B90E58}"/>
              </a:ext>
            </a:extLst>
          </p:cNvPr>
          <p:cNvSpPr>
            <a:spLocks noGrp="1"/>
          </p:cNvSpPr>
          <p:nvPr>
            <p:ph type="title"/>
          </p:nvPr>
        </p:nvSpPr>
        <p:spPr>
          <a:xfrm>
            <a:off x="399369" y="788988"/>
            <a:ext cx="8596668" cy="660400"/>
          </a:xfrm>
        </p:spPr>
        <p:txBody>
          <a:bodyPr/>
          <a:lstStyle/>
          <a:p>
            <a:r>
              <a:rPr lang="en-US" dirty="0">
                <a:solidFill>
                  <a:srgbClr val="255839"/>
                </a:solidFill>
              </a:rPr>
              <a:t>Kreatives Denken</a:t>
            </a:r>
            <a:endParaRPr lang="el-GR" dirty="0">
              <a:solidFill>
                <a:srgbClr val="255839"/>
              </a:solidFill>
            </a:endParaRPr>
          </a:p>
        </p:txBody>
      </p:sp>
    </p:spTree>
    <p:extLst>
      <p:ext uri="{BB962C8B-B14F-4D97-AF65-F5344CB8AC3E}">
        <p14:creationId xmlns:p14="http://schemas.microsoft.com/office/powerpoint/2010/main" val="34618202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AA89E-2E86-9210-49F0-FABCA5D5F0D2}"/>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4EFAA1F2-A7BA-5A4A-AB2F-566908AB3C8F}"/>
              </a:ext>
            </a:extLst>
          </p:cNvPr>
          <p:cNvSpPr>
            <a:spLocks noGrp="1"/>
          </p:cNvSpPr>
          <p:nvPr>
            <p:ph type="body" sz="quarter" idx="10"/>
          </p:nvPr>
        </p:nvSpPr>
        <p:spPr/>
        <p:txBody>
          <a:bodyPr/>
          <a:lstStyle/>
          <a:p>
            <a:r>
              <a:rPr lang="en-GB" dirty="0">
                <a:solidFill>
                  <a:srgbClr val="92D050"/>
                </a:solidFill>
              </a:rPr>
              <a:t>Systemdenken</a:t>
            </a:r>
            <a:endParaRPr lang="el-GR" dirty="0">
              <a:solidFill>
                <a:srgbClr val="92D050"/>
              </a:solidFill>
            </a:endParaRPr>
          </a:p>
        </p:txBody>
      </p:sp>
      <p:sp>
        <p:nvSpPr>
          <p:cNvPr id="5" name="Title 4">
            <a:extLst>
              <a:ext uri="{FF2B5EF4-FFF2-40B4-BE49-F238E27FC236}">
                <a16:creationId xmlns:a16="http://schemas.microsoft.com/office/drawing/2014/main" id="{CE639137-5E7B-6860-D80A-9A3DF408C938}"/>
              </a:ext>
            </a:extLst>
          </p:cNvPr>
          <p:cNvSpPr>
            <a:spLocks noGrp="1"/>
          </p:cNvSpPr>
          <p:nvPr>
            <p:ph type="title"/>
          </p:nvPr>
        </p:nvSpPr>
        <p:spPr>
          <a:xfrm>
            <a:off x="399369" y="788988"/>
            <a:ext cx="8596668" cy="660400"/>
          </a:xfrm>
        </p:spPr>
        <p:txBody>
          <a:bodyPr/>
          <a:lstStyle/>
          <a:p>
            <a:r>
              <a:rPr lang="en-US" dirty="0">
                <a:solidFill>
                  <a:srgbClr val="255839"/>
                </a:solidFill>
              </a:rPr>
              <a:t>Kreatives Denken</a:t>
            </a:r>
            <a:endParaRPr lang="el-GR" dirty="0">
              <a:solidFill>
                <a:srgbClr val="255839"/>
              </a:solidFill>
            </a:endParaRPr>
          </a:p>
        </p:txBody>
      </p:sp>
      <p:pic>
        <p:nvPicPr>
          <p:cNvPr id="9" name="Picture 8">
            <a:extLst>
              <a:ext uri="{FF2B5EF4-FFF2-40B4-BE49-F238E27FC236}">
                <a16:creationId xmlns:a16="http://schemas.microsoft.com/office/drawing/2014/main" id="{2286CD79-D337-739D-CE0C-67241849CF7E}"/>
              </a:ext>
            </a:extLst>
          </p:cNvPr>
          <p:cNvPicPr>
            <a:picLocks noChangeAspect="1"/>
          </p:cNvPicPr>
          <p:nvPr/>
        </p:nvPicPr>
        <p:blipFill>
          <a:blip r:embed="rId3"/>
          <a:stretch>
            <a:fillRect/>
          </a:stretch>
        </p:blipFill>
        <p:spPr>
          <a:xfrm>
            <a:off x="5509395" y="2061359"/>
            <a:ext cx="6283233" cy="4441103"/>
          </a:xfrm>
          <a:prstGeom prst="rect">
            <a:avLst/>
          </a:prstGeom>
          <a:solidFill>
            <a:srgbClr val="97B4F0"/>
          </a:solidFill>
        </p:spPr>
      </p:pic>
      <p:sp>
        <p:nvSpPr>
          <p:cNvPr id="11" name="Content Placeholder 10">
            <a:extLst>
              <a:ext uri="{FF2B5EF4-FFF2-40B4-BE49-F238E27FC236}">
                <a16:creationId xmlns:a16="http://schemas.microsoft.com/office/drawing/2014/main" id="{4492B408-D903-0DB3-0733-2DDD05EADA9A}"/>
              </a:ext>
            </a:extLst>
          </p:cNvPr>
          <p:cNvSpPr>
            <a:spLocks noGrp="1"/>
          </p:cNvSpPr>
          <p:nvPr>
            <p:ph sz="quarter" idx="12"/>
          </p:nvPr>
        </p:nvSpPr>
        <p:spPr>
          <a:xfrm>
            <a:off x="399369" y="2082491"/>
            <a:ext cx="5110027" cy="4429126"/>
          </a:xfrm>
        </p:spPr>
        <p:txBody>
          <a:bodyPr>
            <a:normAutofit/>
          </a:bodyPr>
          <a:lstStyle/>
          <a:p>
            <a:pPr marL="0" indent="0">
              <a:buNone/>
            </a:pPr>
            <a:r>
              <a:rPr lang="en-GB" noProof="0" dirty="0"/>
              <a:t>Das Eisberg-Modell</a:t>
            </a:r>
          </a:p>
          <a:p>
            <a:r>
              <a:rPr lang="en-GB" noProof="0" dirty="0"/>
              <a:t>Ereignis: Was ist das konkrete Problem oder die konkrete Chance?</a:t>
            </a:r>
          </a:p>
          <a:p>
            <a:r>
              <a:rPr lang="en-GB" noProof="0" dirty="0"/>
              <a:t>Muster/Trends: Welche Trends/Muster haben sich im Laufe der Zeit gezeigt? </a:t>
            </a:r>
          </a:p>
          <a:p>
            <a:r>
              <a:rPr lang="en-GB" noProof="0" dirty="0"/>
              <a:t>Zugrundeliegende Strukturen: </a:t>
            </a:r>
            <a:r>
              <a:rPr lang="en-US" noProof="0" dirty="0"/>
              <a:t>Was hat diese Muster beeinflusst und wie sind sie miteinander verbunden?</a:t>
            </a:r>
            <a:endParaRPr lang="en-GB" noProof="0" dirty="0"/>
          </a:p>
          <a:p>
            <a:r>
              <a:rPr lang="en-GB" noProof="0" dirty="0"/>
              <a:t>Denkweisen: </a:t>
            </a:r>
            <a:r>
              <a:rPr lang="en-US" noProof="0" dirty="0"/>
              <a:t>Welche Annahmen, Überzeugungen und Werte haben die Menschen in Bezug auf das System?</a:t>
            </a:r>
            <a:endParaRPr lang="en-GB" noProof="0" dirty="0"/>
          </a:p>
        </p:txBody>
      </p:sp>
      <p:sp>
        <p:nvSpPr>
          <p:cNvPr id="2" name="Rectangle 1">
            <a:extLst>
              <a:ext uri="{FF2B5EF4-FFF2-40B4-BE49-F238E27FC236}">
                <a16:creationId xmlns:a16="http://schemas.microsoft.com/office/drawing/2014/main" id="{988BC0B7-7BA9-D2B6-41B4-C4991F634E17}"/>
              </a:ext>
            </a:extLst>
          </p:cNvPr>
          <p:cNvSpPr/>
          <p:nvPr/>
        </p:nvSpPr>
        <p:spPr>
          <a:xfrm>
            <a:off x="5596269" y="2195043"/>
            <a:ext cx="2346252" cy="707645"/>
          </a:xfrm>
          <a:prstGeom prst="rect">
            <a:avLst/>
          </a:prstGeom>
          <a:solidFill>
            <a:srgbClr val="EEF0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noProof="0" dirty="0">
                <a:solidFill>
                  <a:schemeClr val="tx1"/>
                </a:solidFill>
                <a:latin typeface="Ink Free" panose="03080402000500000000" pitchFamily="66" charset="0"/>
              </a:rPr>
              <a:t>Was von außen sichtbar ist</a:t>
            </a:r>
          </a:p>
        </p:txBody>
      </p:sp>
      <p:sp>
        <p:nvSpPr>
          <p:cNvPr id="3" name="Rectangle 2">
            <a:extLst>
              <a:ext uri="{FF2B5EF4-FFF2-40B4-BE49-F238E27FC236}">
                <a16:creationId xmlns:a16="http://schemas.microsoft.com/office/drawing/2014/main" id="{A486EFE3-E805-DFFF-E084-80BFE180CF3B}"/>
              </a:ext>
            </a:extLst>
          </p:cNvPr>
          <p:cNvSpPr/>
          <p:nvPr/>
        </p:nvSpPr>
        <p:spPr>
          <a:xfrm>
            <a:off x="8996036" y="2195042"/>
            <a:ext cx="2657247" cy="1047888"/>
          </a:xfrm>
          <a:prstGeom prst="rect">
            <a:avLst/>
          </a:prstGeom>
          <a:solidFill>
            <a:srgbClr val="EEF0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noProof="0" dirty="0">
                <a:solidFill>
                  <a:schemeClr val="tx1"/>
                </a:solidFill>
                <a:latin typeface="Ink Free" panose="03080402000500000000" pitchFamily="66" charset="0"/>
              </a:rPr>
              <a:t>EISBERG-MODELL</a:t>
            </a:r>
          </a:p>
        </p:txBody>
      </p:sp>
      <p:sp>
        <p:nvSpPr>
          <p:cNvPr id="4" name="Rectangle 3">
            <a:extLst>
              <a:ext uri="{FF2B5EF4-FFF2-40B4-BE49-F238E27FC236}">
                <a16:creationId xmlns:a16="http://schemas.microsoft.com/office/drawing/2014/main" id="{A0CD97F6-7DCA-AEF8-A51D-4930C2B2F3A9}"/>
              </a:ext>
            </a:extLst>
          </p:cNvPr>
          <p:cNvSpPr/>
          <p:nvPr/>
        </p:nvSpPr>
        <p:spPr>
          <a:xfrm>
            <a:off x="9922990" y="4026123"/>
            <a:ext cx="1584252" cy="1047888"/>
          </a:xfrm>
          <a:prstGeom prst="rect">
            <a:avLst/>
          </a:prstGeom>
          <a:solidFill>
            <a:srgbClr val="85A9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noProof="0" dirty="0">
                <a:solidFill>
                  <a:schemeClr val="tx1"/>
                </a:solidFill>
                <a:latin typeface="Ink Free" panose="03080402000500000000" pitchFamily="66" charset="0"/>
              </a:rPr>
              <a:t>Was unter der Oberfläche vor sich geht</a:t>
            </a:r>
          </a:p>
        </p:txBody>
      </p:sp>
      <p:sp>
        <p:nvSpPr>
          <p:cNvPr id="7" name="Rectangle 6">
            <a:extLst>
              <a:ext uri="{FF2B5EF4-FFF2-40B4-BE49-F238E27FC236}">
                <a16:creationId xmlns:a16="http://schemas.microsoft.com/office/drawing/2014/main" id="{65E7404D-F881-8FFC-DCAF-6ABE0C2E1EB0}"/>
              </a:ext>
            </a:extLst>
          </p:cNvPr>
          <p:cNvSpPr/>
          <p:nvPr/>
        </p:nvSpPr>
        <p:spPr>
          <a:xfrm>
            <a:off x="7411784" y="4026123"/>
            <a:ext cx="1584252" cy="331088"/>
          </a:xfrm>
          <a:prstGeom prst="rect">
            <a:avLst/>
          </a:prstGeom>
          <a:solidFill>
            <a:srgbClr val="8DAE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Ink Free" panose="03080402000500000000" pitchFamily="66" charset="0"/>
              </a:rPr>
              <a:t>MUSTER</a:t>
            </a:r>
            <a:endParaRPr lang="en-US" sz="2000" b="1" noProof="0" dirty="0">
              <a:solidFill>
                <a:schemeClr val="tx1"/>
              </a:solidFill>
              <a:latin typeface="Ink Free" panose="03080402000500000000" pitchFamily="66" charset="0"/>
            </a:endParaRPr>
          </a:p>
        </p:txBody>
      </p:sp>
      <p:sp>
        <p:nvSpPr>
          <p:cNvPr id="8" name="Rectangle 7">
            <a:extLst>
              <a:ext uri="{FF2B5EF4-FFF2-40B4-BE49-F238E27FC236}">
                <a16:creationId xmlns:a16="http://schemas.microsoft.com/office/drawing/2014/main" id="{585D8064-7D88-AC8E-008A-1C2A090A7AB2}"/>
              </a:ext>
            </a:extLst>
          </p:cNvPr>
          <p:cNvSpPr/>
          <p:nvPr/>
        </p:nvSpPr>
        <p:spPr>
          <a:xfrm>
            <a:off x="7503148" y="3559785"/>
            <a:ext cx="1147864" cy="252191"/>
          </a:xfrm>
          <a:prstGeom prst="rect">
            <a:avLst/>
          </a:prstGeom>
          <a:solidFill>
            <a:srgbClr val="E4E4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noProof="0" dirty="0">
                <a:solidFill>
                  <a:schemeClr val="tx1"/>
                </a:solidFill>
                <a:latin typeface="Ink Free" panose="03080402000500000000" pitchFamily="66" charset="0"/>
              </a:rPr>
              <a:t>EREIGNISSE</a:t>
            </a:r>
          </a:p>
        </p:txBody>
      </p:sp>
      <p:sp>
        <p:nvSpPr>
          <p:cNvPr id="10" name="Rectangle 9">
            <a:extLst>
              <a:ext uri="{FF2B5EF4-FFF2-40B4-BE49-F238E27FC236}">
                <a16:creationId xmlns:a16="http://schemas.microsoft.com/office/drawing/2014/main" id="{702163C9-3923-09D2-71AD-282BA20BB258}"/>
              </a:ext>
            </a:extLst>
          </p:cNvPr>
          <p:cNvSpPr/>
          <p:nvPr/>
        </p:nvSpPr>
        <p:spPr>
          <a:xfrm>
            <a:off x="7303755" y="4701908"/>
            <a:ext cx="1800310" cy="331088"/>
          </a:xfrm>
          <a:prstGeom prst="rect">
            <a:avLst/>
          </a:prstGeom>
          <a:solidFill>
            <a:srgbClr val="85A9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noProof="0" dirty="0">
                <a:solidFill>
                  <a:schemeClr val="tx1"/>
                </a:solidFill>
                <a:latin typeface="Ink Free" panose="03080402000500000000" pitchFamily="66" charset="0"/>
              </a:rPr>
              <a:t>STRUKTUREN</a:t>
            </a:r>
          </a:p>
        </p:txBody>
      </p:sp>
      <p:sp>
        <p:nvSpPr>
          <p:cNvPr id="13" name="Rectangle 12">
            <a:extLst>
              <a:ext uri="{FF2B5EF4-FFF2-40B4-BE49-F238E27FC236}">
                <a16:creationId xmlns:a16="http://schemas.microsoft.com/office/drawing/2014/main" id="{40F96394-18C2-82DA-67DC-5F9705C2FB7A}"/>
              </a:ext>
            </a:extLst>
          </p:cNvPr>
          <p:cNvSpPr/>
          <p:nvPr/>
        </p:nvSpPr>
        <p:spPr>
          <a:xfrm>
            <a:off x="7468100" y="5445652"/>
            <a:ext cx="1527935" cy="331088"/>
          </a:xfrm>
          <a:prstGeom prst="rect">
            <a:avLst/>
          </a:prstGeom>
          <a:solidFill>
            <a:srgbClr val="85A9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Ink Free" panose="03080402000500000000" pitchFamily="66" charset="0"/>
              </a:rPr>
              <a:t>MENTALE </a:t>
            </a:r>
          </a:p>
          <a:p>
            <a:pPr algn="ctr"/>
            <a:r>
              <a:rPr lang="en-US" sz="2000" b="1" dirty="0">
                <a:solidFill>
                  <a:schemeClr val="tx1"/>
                </a:solidFill>
                <a:latin typeface="Ink Free" panose="03080402000500000000" pitchFamily="66" charset="0"/>
              </a:rPr>
              <a:t>MODELLE</a:t>
            </a:r>
            <a:endParaRPr lang="en-US" sz="2000" b="1" noProof="0" dirty="0">
              <a:solidFill>
                <a:schemeClr val="tx1"/>
              </a:solidFill>
              <a:latin typeface="Ink Free" panose="03080402000500000000" pitchFamily="66" charset="0"/>
            </a:endParaRPr>
          </a:p>
        </p:txBody>
      </p:sp>
    </p:spTree>
    <p:extLst>
      <p:ext uri="{BB962C8B-B14F-4D97-AF65-F5344CB8AC3E}">
        <p14:creationId xmlns:p14="http://schemas.microsoft.com/office/powerpoint/2010/main" val="32787135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3798A-66E0-2D1D-832E-E57371FAF19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E5926FB-54F9-8F86-14CD-D782E3B59068}"/>
              </a:ext>
            </a:extLst>
          </p:cNvPr>
          <p:cNvSpPr>
            <a:spLocks noGrp="1"/>
          </p:cNvSpPr>
          <p:nvPr>
            <p:ph type="title"/>
          </p:nvPr>
        </p:nvSpPr>
        <p:spPr>
          <a:xfrm>
            <a:off x="622206" y="1626549"/>
            <a:ext cx="5696631" cy="660400"/>
          </a:xfrm>
        </p:spPr>
        <p:txBody>
          <a:bodyPr>
            <a:normAutofit/>
          </a:bodyPr>
          <a:lstStyle/>
          <a:p>
            <a:r>
              <a:rPr lang="en-US" dirty="0">
                <a:solidFill>
                  <a:srgbClr val="255839"/>
                </a:solidFill>
              </a:rPr>
              <a:t>KURZE DISKUSSION</a:t>
            </a:r>
            <a:endParaRPr lang="el-GR" dirty="0">
              <a:solidFill>
                <a:srgbClr val="255839"/>
              </a:solidFill>
            </a:endParaRPr>
          </a:p>
        </p:txBody>
      </p:sp>
      <p:sp>
        <p:nvSpPr>
          <p:cNvPr id="7" name="Content Placeholder 6">
            <a:extLst>
              <a:ext uri="{FF2B5EF4-FFF2-40B4-BE49-F238E27FC236}">
                <a16:creationId xmlns:a16="http://schemas.microsoft.com/office/drawing/2014/main" id="{B0AE1BA8-D592-8869-491A-B63AA3364899}"/>
              </a:ext>
            </a:extLst>
          </p:cNvPr>
          <p:cNvSpPr>
            <a:spLocks noGrp="1"/>
          </p:cNvSpPr>
          <p:nvPr>
            <p:ph sz="quarter" idx="12"/>
          </p:nvPr>
        </p:nvSpPr>
        <p:spPr>
          <a:xfrm>
            <a:off x="399369" y="2056428"/>
            <a:ext cx="6377949" cy="3084192"/>
          </a:xfrm>
        </p:spPr>
        <p:txBody>
          <a:bodyPr/>
          <a:lstStyle/>
          <a:p>
            <a:endParaRPr lang="en-US" dirty="0"/>
          </a:p>
          <a:p>
            <a:endParaRPr lang="en-US" dirty="0"/>
          </a:p>
          <a:p>
            <a:endParaRPr lang="en-US" dirty="0"/>
          </a:p>
          <a:p>
            <a:r>
              <a:rPr lang="en-US" sz="2800" b="1" i="1" dirty="0"/>
              <a:t>Welche verborgenen Systeme beeinflussen die Nachhaltigkeit in Ihrem </a:t>
            </a:r>
            <a:r>
              <a:rPr lang="en-US" sz="2800" b="1" i="1" dirty="0" err="1"/>
              <a:t>Berufsbildungsprogramm</a:t>
            </a:r>
            <a:r>
              <a:rPr lang="en-US" sz="2800" b="1" i="1" dirty="0"/>
              <a:t>?</a:t>
            </a:r>
          </a:p>
        </p:txBody>
      </p:sp>
      <p:sp>
        <p:nvSpPr>
          <p:cNvPr id="3" name="Rectangle: Rounded Corners 2">
            <a:extLst>
              <a:ext uri="{FF2B5EF4-FFF2-40B4-BE49-F238E27FC236}">
                <a16:creationId xmlns:a16="http://schemas.microsoft.com/office/drawing/2014/main" id="{BF231369-7418-1DCA-B84F-9790DD9FFD0B}"/>
              </a:ext>
            </a:extLst>
          </p:cNvPr>
          <p:cNvSpPr/>
          <p:nvPr/>
        </p:nvSpPr>
        <p:spPr>
          <a:xfrm>
            <a:off x="7155278" y="99839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pic>
        <p:nvPicPr>
          <p:cNvPr id="2" name="Picture 1">
            <a:extLst>
              <a:ext uri="{FF2B5EF4-FFF2-40B4-BE49-F238E27FC236}">
                <a16:creationId xmlns:a16="http://schemas.microsoft.com/office/drawing/2014/main" id="{20722A8D-9A3F-90C3-7976-01FF542FE64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9074" y="1527108"/>
            <a:ext cx="4166762" cy="4166762"/>
          </a:xfrm>
          <a:prstGeom prst="rect">
            <a:avLst/>
          </a:prstGeom>
          <a:noFill/>
          <a:ln>
            <a:noFill/>
          </a:ln>
        </p:spPr>
      </p:pic>
    </p:spTree>
    <p:extLst>
      <p:ext uri="{BB962C8B-B14F-4D97-AF65-F5344CB8AC3E}">
        <p14:creationId xmlns:p14="http://schemas.microsoft.com/office/powerpoint/2010/main" val="25653454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44247-75E4-F14F-BCBF-8F490B861AF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A613A0F-288F-00FB-54AA-6F2C7C228015}"/>
              </a:ext>
            </a:extLst>
          </p:cNvPr>
          <p:cNvSpPr>
            <a:spLocks noGrp="1"/>
          </p:cNvSpPr>
          <p:nvPr>
            <p:ph type="title"/>
          </p:nvPr>
        </p:nvSpPr>
        <p:spPr>
          <a:xfrm>
            <a:off x="622206" y="1626549"/>
            <a:ext cx="5696631" cy="660400"/>
          </a:xfrm>
        </p:spPr>
        <p:txBody>
          <a:bodyPr>
            <a:normAutofit/>
          </a:bodyPr>
          <a:lstStyle/>
          <a:p>
            <a:r>
              <a:rPr lang="en-US" dirty="0">
                <a:solidFill>
                  <a:srgbClr val="255839"/>
                </a:solidFill>
              </a:rPr>
              <a:t>ANGEWANDTE DISKUSSION</a:t>
            </a:r>
            <a:endParaRPr lang="el-GR" dirty="0">
              <a:solidFill>
                <a:srgbClr val="255839"/>
              </a:solidFill>
            </a:endParaRPr>
          </a:p>
        </p:txBody>
      </p:sp>
      <p:sp>
        <p:nvSpPr>
          <p:cNvPr id="7" name="Content Placeholder 6">
            <a:extLst>
              <a:ext uri="{FF2B5EF4-FFF2-40B4-BE49-F238E27FC236}">
                <a16:creationId xmlns:a16="http://schemas.microsoft.com/office/drawing/2014/main" id="{295A10B3-C34B-8FA4-F7B7-1B4D7796153A}"/>
              </a:ext>
            </a:extLst>
          </p:cNvPr>
          <p:cNvSpPr>
            <a:spLocks noGrp="1"/>
          </p:cNvSpPr>
          <p:nvPr>
            <p:ph sz="quarter" idx="12"/>
          </p:nvPr>
        </p:nvSpPr>
        <p:spPr>
          <a:xfrm>
            <a:off x="399369" y="2366682"/>
            <a:ext cx="6377949" cy="2773938"/>
          </a:xfrm>
        </p:spPr>
        <p:txBody>
          <a:bodyPr/>
          <a:lstStyle/>
          <a:p>
            <a:endParaRPr lang="en-US" dirty="0"/>
          </a:p>
          <a:p>
            <a:endParaRPr lang="en-US" dirty="0"/>
          </a:p>
          <a:p>
            <a:endParaRPr lang="en-US" dirty="0"/>
          </a:p>
          <a:p>
            <a:r>
              <a:rPr lang="en-US" sz="2800" b="1" i="1" dirty="0"/>
              <a:t>Welche Muster lassen sich bei Herausforderungen im Bereich der Nachhaltigkeit beobachten?</a:t>
            </a:r>
          </a:p>
        </p:txBody>
      </p:sp>
      <p:sp>
        <p:nvSpPr>
          <p:cNvPr id="3" name="Rectangle: Rounded Corners 2">
            <a:extLst>
              <a:ext uri="{FF2B5EF4-FFF2-40B4-BE49-F238E27FC236}">
                <a16:creationId xmlns:a16="http://schemas.microsoft.com/office/drawing/2014/main" id="{84B9C216-41CB-76B6-D8B9-E6EB15DE0AF6}"/>
              </a:ext>
            </a:extLst>
          </p:cNvPr>
          <p:cNvSpPr/>
          <p:nvPr/>
        </p:nvSpPr>
        <p:spPr>
          <a:xfrm>
            <a:off x="7155278" y="99839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pic>
        <p:nvPicPr>
          <p:cNvPr id="2" name="Picture 1">
            <a:extLst>
              <a:ext uri="{FF2B5EF4-FFF2-40B4-BE49-F238E27FC236}">
                <a16:creationId xmlns:a16="http://schemas.microsoft.com/office/drawing/2014/main" id="{DB7F51DB-555A-AC87-4DE8-821318E154F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91056" y="1515238"/>
            <a:ext cx="4209367" cy="4209367"/>
          </a:xfrm>
          <a:prstGeom prst="rect">
            <a:avLst/>
          </a:prstGeom>
          <a:noFill/>
          <a:ln>
            <a:noFill/>
          </a:ln>
        </p:spPr>
      </p:pic>
    </p:spTree>
    <p:extLst>
      <p:ext uri="{BB962C8B-B14F-4D97-AF65-F5344CB8AC3E}">
        <p14:creationId xmlns:p14="http://schemas.microsoft.com/office/powerpoint/2010/main" val="8602694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23ADF-BA5B-850E-56FE-B5368DA4EE55}"/>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E064203-5680-C5DF-C21D-53BCA7EA72A5}"/>
              </a:ext>
            </a:extLst>
          </p:cNvPr>
          <p:cNvSpPr>
            <a:spLocks noGrp="1"/>
          </p:cNvSpPr>
          <p:nvPr>
            <p:ph sz="half" idx="2"/>
          </p:nvPr>
        </p:nvSpPr>
        <p:spPr>
          <a:xfrm>
            <a:off x="422664" y="2160589"/>
            <a:ext cx="8596668" cy="3880773"/>
          </a:xfrm>
        </p:spPr>
        <p:txBody>
          <a:bodyPr>
            <a:normAutofit/>
          </a:bodyPr>
          <a:lstStyle/>
          <a:p>
            <a:r>
              <a:rPr lang="en-US" dirty="0"/>
              <a:t>Erfassen Sie interne und externe Interessengruppen (z. B. Mitarbeiter, Gewerkschaften, Kunden, Lieferanten, Aufsichtsbehörden, Gemeinden).</a:t>
            </a:r>
          </a:p>
          <a:p>
            <a:r>
              <a:rPr lang="en-US" dirty="0"/>
              <a:t>Ordnen Sie jede Gruppe mithilfe eines Macht-Interessen-Rasters dem entsprechenden Quadranten zu.</a:t>
            </a:r>
          </a:p>
          <a:p>
            <a:r>
              <a:rPr lang="en-US" dirty="0"/>
              <a:t>Definieren Sie pro Quadrant Maßnahmen zur Einbindung – z. B. informieren, konsultieren, einbeziehen, zusammenarbeiten/partnerschaftlich agieren.</a:t>
            </a:r>
          </a:p>
          <a:p>
            <a:r>
              <a:rPr lang="en-US" dirty="0"/>
              <a:t>Erfassen Sie die wichtigsten Erwartungen, Bedenken und Chancen jeder Gruppe in einem einfachen Protokoll.</a:t>
            </a:r>
          </a:p>
          <a:p>
            <a:r>
              <a:rPr lang="en-US" dirty="0"/>
              <a:t>Nutzen Sie die Übersicht, um Ihren Kommunikationsplan zu entwerfen und zu entscheiden, wen Sie in die gemeinsame Ausarbeitung des Plans einbeziehen möchten.</a:t>
            </a:r>
            <a:endParaRPr lang="en-GB" dirty="0"/>
          </a:p>
        </p:txBody>
      </p:sp>
      <p:sp>
        <p:nvSpPr>
          <p:cNvPr id="5" name="Title 4">
            <a:extLst>
              <a:ext uri="{FF2B5EF4-FFF2-40B4-BE49-F238E27FC236}">
                <a16:creationId xmlns:a16="http://schemas.microsoft.com/office/drawing/2014/main" id="{3FAA1251-640E-AFCF-F182-632A7FF5C108}"/>
              </a:ext>
            </a:extLst>
          </p:cNvPr>
          <p:cNvSpPr>
            <a:spLocks noGrp="1"/>
          </p:cNvSpPr>
          <p:nvPr>
            <p:ph type="title"/>
          </p:nvPr>
        </p:nvSpPr>
        <p:spPr>
          <a:xfrm>
            <a:off x="399369" y="788988"/>
            <a:ext cx="8596668" cy="1320800"/>
          </a:xfrm>
        </p:spPr>
        <p:txBody>
          <a:bodyPr/>
          <a:lstStyle/>
          <a:p>
            <a:r>
              <a:rPr lang="en-US" dirty="0">
                <a:solidFill>
                  <a:srgbClr val="255839"/>
                </a:solidFill>
              </a:rPr>
              <a:t>Strategie &amp; Stakeholder</a:t>
            </a:r>
            <a:endParaRPr lang="el-GR" dirty="0">
              <a:solidFill>
                <a:srgbClr val="255839"/>
              </a:solidFill>
            </a:endParaRPr>
          </a:p>
        </p:txBody>
      </p:sp>
      <p:sp>
        <p:nvSpPr>
          <p:cNvPr id="6" name="Text Placeholder 5">
            <a:extLst>
              <a:ext uri="{FF2B5EF4-FFF2-40B4-BE49-F238E27FC236}">
                <a16:creationId xmlns:a16="http://schemas.microsoft.com/office/drawing/2014/main" id="{A2D12F94-D457-5068-E40D-3BCCB9CEC937}"/>
              </a:ext>
            </a:extLst>
          </p:cNvPr>
          <p:cNvSpPr txBox="1">
            <a:spLocks/>
          </p:cNvSpPr>
          <p:nvPr/>
        </p:nvSpPr>
        <p:spPr>
          <a:xfrm>
            <a:off x="399369" y="1449388"/>
            <a:ext cx="11393261" cy="500784"/>
          </a:xfrm>
          <a:prstGeom prst="rect">
            <a:avLst/>
          </a:prstGeom>
        </p:spPr>
        <p:txBody>
          <a:bodyPr vert="horz" lIns="91440" tIns="45720" rIns="91440" bIns="45720" rtlCol="0" anchor="ctr"/>
          <a:lstStyle>
            <a:defPPr>
              <a:defRPr lang="el-GR"/>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hr-HR" sz="2000" dirty="0">
                <a:solidFill>
                  <a:srgbClr val="92D050"/>
                </a:solidFill>
              </a:rPr>
              <a:t>Stakeholder-Kartierung</a:t>
            </a:r>
            <a:endParaRPr lang="el-GR" sz="2000" dirty="0">
              <a:solidFill>
                <a:srgbClr val="92D050"/>
              </a:solidFill>
            </a:endParaRPr>
          </a:p>
        </p:txBody>
      </p:sp>
    </p:spTree>
    <p:extLst>
      <p:ext uri="{BB962C8B-B14F-4D97-AF65-F5344CB8AC3E}">
        <p14:creationId xmlns:p14="http://schemas.microsoft.com/office/powerpoint/2010/main" val="23006099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7A68D-BF85-23A9-EA80-5F81CB09DD5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BB0BACB-FEC4-EE2E-6694-CD60D3672516}"/>
              </a:ext>
            </a:extLst>
          </p:cNvPr>
          <p:cNvSpPr>
            <a:spLocks noGrp="1"/>
          </p:cNvSpPr>
          <p:nvPr>
            <p:ph type="title"/>
          </p:nvPr>
        </p:nvSpPr>
        <p:spPr>
          <a:xfrm>
            <a:off x="3501848" y="796203"/>
            <a:ext cx="4935221" cy="660400"/>
          </a:xfrm>
        </p:spPr>
        <p:txBody>
          <a:bodyPr>
            <a:normAutofit/>
          </a:bodyPr>
          <a:lstStyle/>
          <a:p>
            <a:r>
              <a:rPr lang="en-US" dirty="0">
                <a:solidFill>
                  <a:srgbClr val="255839"/>
                </a:solidFill>
              </a:rPr>
              <a:t>PRAKTISCHE ÜBUNG</a:t>
            </a:r>
            <a:endParaRPr lang="en-US" b="1" dirty="0"/>
          </a:p>
        </p:txBody>
      </p:sp>
      <p:sp>
        <p:nvSpPr>
          <p:cNvPr id="7" name="Content Placeholder 6">
            <a:extLst>
              <a:ext uri="{FF2B5EF4-FFF2-40B4-BE49-F238E27FC236}">
                <a16:creationId xmlns:a16="http://schemas.microsoft.com/office/drawing/2014/main" id="{D2B567FE-80BB-D1C8-4E50-18452AE83B9B}"/>
              </a:ext>
            </a:extLst>
          </p:cNvPr>
          <p:cNvSpPr>
            <a:spLocks noGrp="1"/>
          </p:cNvSpPr>
          <p:nvPr>
            <p:ph sz="quarter" idx="12"/>
          </p:nvPr>
        </p:nvSpPr>
        <p:spPr>
          <a:xfrm>
            <a:off x="2756497" y="3980328"/>
            <a:ext cx="7916626" cy="2205318"/>
          </a:xfrm>
        </p:spPr>
        <p:txBody>
          <a:bodyPr>
            <a:normAutofit fontScale="92500" lnSpcReduction="10000"/>
          </a:bodyPr>
          <a:lstStyle/>
          <a:p>
            <a:r>
              <a:rPr lang="en-US" sz="3600" b="1" dirty="0"/>
              <a:t>Arbeitsblatt 2:</a:t>
            </a:r>
          </a:p>
          <a:p>
            <a:endParaRPr lang="en-US" sz="3600" b="1" dirty="0"/>
          </a:p>
          <a:p>
            <a:r>
              <a:rPr lang="en-US" sz="3600" b="1" i="1" dirty="0"/>
              <a:t>Nachhaltigkeit in Ihrem Berufsbildungssystem abbilden</a:t>
            </a:r>
            <a:endParaRPr lang="en-US" dirty="0"/>
          </a:p>
        </p:txBody>
      </p:sp>
      <p:pic>
        <p:nvPicPr>
          <p:cNvPr id="3" name="Picture 2">
            <a:extLst>
              <a:ext uri="{FF2B5EF4-FFF2-40B4-BE49-F238E27FC236}">
                <a16:creationId xmlns:a16="http://schemas.microsoft.com/office/drawing/2014/main" id="{5A857EE7-32DF-1C8F-E188-33EFA2BFDC7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9640" y="1390810"/>
            <a:ext cx="3480443" cy="2205317"/>
          </a:xfrm>
          <a:prstGeom prst="rect">
            <a:avLst/>
          </a:prstGeom>
          <a:noFill/>
          <a:ln>
            <a:noFill/>
          </a:ln>
        </p:spPr>
      </p:pic>
    </p:spTree>
    <p:extLst>
      <p:ext uri="{BB962C8B-B14F-4D97-AF65-F5344CB8AC3E}">
        <p14:creationId xmlns:p14="http://schemas.microsoft.com/office/powerpoint/2010/main" val="12531275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680DA-59E7-9634-FB29-E0808E07DBC6}"/>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CDC917E7-8980-396F-7CE4-716E0F5B144C}"/>
              </a:ext>
            </a:extLst>
          </p:cNvPr>
          <p:cNvSpPr>
            <a:spLocks noGrp="1"/>
          </p:cNvSpPr>
          <p:nvPr>
            <p:ph type="body" sz="quarter" idx="10"/>
          </p:nvPr>
        </p:nvSpPr>
        <p:spPr>
          <a:xfrm>
            <a:off x="400805" y="1173255"/>
            <a:ext cx="11393261" cy="500784"/>
          </a:xfrm>
        </p:spPr>
        <p:txBody>
          <a:bodyPr/>
          <a:lstStyle/>
          <a:p>
            <a:r>
              <a:rPr lang="en-US" dirty="0">
                <a:solidFill>
                  <a:srgbClr val="92D050"/>
                </a:solidFill>
              </a:rPr>
              <a:t>Scope 1, 2 und 3</a:t>
            </a:r>
            <a:endParaRPr lang="el-GR" b="1" dirty="0">
              <a:solidFill>
                <a:srgbClr val="92D050"/>
              </a:solidFill>
            </a:endParaRPr>
          </a:p>
        </p:txBody>
      </p:sp>
      <p:sp>
        <p:nvSpPr>
          <p:cNvPr id="7" name="Content Placeholder 6">
            <a:extLst>
              <a:ext uri="{FF2B5EF4-FFF2-40B4-BE49-F238E27FC236}">
                <a16:creationId xmlns:a16="http://schemas.microsoft.com/office/drawing/2014/main" id="{0F228EF9-E915-155B-F744-94E3260AA9E3}"/>
              </a:ext>
            </a:extLst>
          </p:cNvPr>
          <p:cNvSpPr>
            <a:spLocks noGrp="1"/>
          </p:cNvSpPr>
          <p:nvPr>
            <p:ph sz="quarter" idx="12"/>
          </p:nvPr>
        </p:nvSpPr>
        <p:spPr>
          <a:xfrm>
            <a:off x="397934" y="1610979"/>
            <a:ext cx="11794066" cy="4421752"/>
          </a:xfrm>
        </p:spPr>
        <p:txBody>
          <a:bodyPr>
            <a:noAutofit/>
          </a:bodyPr>
          <a:lstStyle/>
          <a:p>
            <a:r>
              <a:rPr lang="en-GB" b="1" dirty="0"/>
              <a:t>Treibhausgasemissionen werden in drei Bereichen ausgewiesen (IBM, o. J.):</a:t>
            </a:r>
          </a:p>
          <a:p>
            <a:pPr lvl="1"/>
            <a:r>
              <a:rPr lang="en-GB" sz="1800" b="1" dirty="0"/>
              <a:t>Scope 1: </a:t>
            </a:r>
            <a:r>
              <a:rPr lang="en-GB" sz="1800" dirty="0"/>
              <a:t>Direkte Emissionen aus Quellen, die sich im Besitz der Organisation befinden oder von ihr kontrolliert werden, wie z. B. der Brennstoffverbrauch am Standort, Fertigungsprozesse oder diffuse Emissionen.</a:t>
            </a:r>
          </a:p>
          <a:p>
            <a:pPr lvl="1"/>
            <a:r>
              <a:rPr lang="en-GB" sz="1800" b="1" dirty="0"/>
              <a:t>Scope 2: </a:t>
            </a:r>
            <a:r>
              <a:rPr lang="en-GB" sz="1800" dirty="0"/>
              <a:t>Indirekte Emissionen aus bezogenem Strom, Wärme oder Dampf. Die Berichterstattung kann auf </a:t>
            </a:r>
            <a:r>
              <a:rPr lang="en-GB" sz="1800" b="1" dirty="0"/>
              <a:t>standortbezogenen </a:t>
            </a:r>
            <a:r>
              <a:rPr lang="en-GB" sz="1800" dirty="0"/>
              <a:t>oder </a:t>
            </a:r>
            <a:r>
              <a:rPr lang="en-GB" sz="1800" b="1" dirty="0"/>
              <a:t>marktbasierten </a:t>
            </a:r>
            <a:r>
              <a:rPr lang="en-GB" sz="1800" dirty="0"/>
              <a:t>Berechnungen beruhen.</a:t>
            </a:r>
          </a:p>
          <a:p>
            <a:pPr lvl="1"/>
            <a:r>
              <a:rPr lang="en-GB" sz="1800" b="1" dirty="0"/>
              <a:t>Scope 3: </a:t>
            </a:r>
            <a:r>
              <a:rPr lang="en-GB" sz="1800" dirty="0"/>
              <a:t>Indirekte Emissionen aus der gesamten Wertschöpfungskette, einschließlich Lieferanten, Geschäftsreisen und Produktnutzung. Die Berichterstattung ist gemäß dem GHG Corporate Protocol nicht vorgeschrieben.</a:t>
            </a:r>
          </a:p>
          <a:p>
            <a:r>
              <a:rPr lang="en-GB" dirty="0"/>
              <a:t>Die Treibhausgasbilanzierung umfasst sieben Hauptgase (CO₂, CH₄, N₂O, HFKW, PFKW, SF₆, NF₃), die alle in </a:t>
            </a:r>
            <a:r>
              <a:rPr lang="en-GB" b="1" dirty="0"/>
              <a:t>CO₂-Äquivalente</a:t>
            </a:r>
            <a:r>
              <a:rPr lang="en-GB" dirty="0"/>
              <a:t> umgerechnet werden. Scope 3 ist gemäß dem Unternehmensstandard optional, kann jedoch unter Verwendung des </a:t>
            </a:r>
            <a:r>
              <a:rPr lang="en-GB" b="1" dirty="0"/>
              <a:t>Scope-3-Standards </a:t>
            </a:r>
            <a:r>
              <a:rPr lang="en-GB" dirty="0"/>
              <a:t>berichtet werden.</a:t>
            </a:r>
          </a:p>
          <a:p>
            <a:r>
              <a:rPr lang="en-US" dirty="0"/>
              <a:t>Die Verwendung von Emissionsbereichen hilft </a:t>
            </a:r>
            <a:r>
              <a:rPr lang="en-US" dirty="0" err="1"/>
              <a:t>Organisationen</a:t>
            </a:r>
            <a:r>
              <a:rPr lang="en-US" dirty="0"/>
              <a:t> dabei, Risiken und Chancen zu identifizieren, Reduktionsziele festzulegen und zu verfolgen sowie die Transparenz zu verbessern. Sie bieten zudem eine Grundlage für die Bewertung von Umweltauswirkungen wie CO₂-Fußabdruck, Energie- und Wasserverbrauch sowie Abfallaufkommen und für </a:t>
            </a:r>
            <a:r>
              <a:rPr lang="en-US" dirty="0" err="1"/>
              <a:t>die Priorisierung </a:t>
            </a:r>
            <a:r>
              <a:rPr lang="en-US" dirty="0"/>
              <a:t>von Minderungsstrategien (Beyond Team, 2025; </a:t>
            </a:r>
            <a:r>
              <a:rPr lang="en-US" dirty="0" err="1"/>
              <a:t>Fiveable</a:t>
            </a:r>
            <a:r>
              <a:rPr lang="en-US" dirty="0"/>
              <a:t>, 2025)</a:t>
            </a:r>
            <a:endParaRPr lang="en-GB" dirty="0"/>
          </a:p>
        </p:txBody>
      </p:sp>
      <p:sp>
        <p:nvSpPr>
          <p:cNvPr id="5" name="Title 4">
            <a:extLst>
              <a:ext uri="{FF2B5EF4-FFF2-40B4-BE49-F238E27FC236}">
                <a16:creationId xmlns:a16="http://schemas.microsoft.com/office/drawing/2014/main" id="{01F09800-B346-B87D-C8D5-7E8EF82D2996}"/>
              </a:ext>
            </a:extLst>
          </p:cNvPr>
          <p:cNvSpPr>
            <a:spLocks noGrp="1"/>
          </p:cNvSpPr>
          <p:nvPr>
            <p:ph type="title"/>
          </p:nvPr>
        </p:nvSpPr>
        <p:spPr>
          <a:xfrm>
            <a:off x="397934" y="534537"/>
            <a:ext cx="10448740" cy="660400"/>
          </a:xfrm>
        </p:spPr>
        <p:txBody>
          <a:bodyPr/>
          <a:lstStyle/>
          <a:p>
            <a:r>
              <a:rPr lang="en-US" dirty="0" err="1">
                <a:solidFill>
                  <a:srgbClr val="255839"/>
                </a:solidFill>
              </a:rPr>
              <a:t>Organisationsemissionen </a:t>
            </a:r>
            <a:r>
              <a:rPr lang="en-US" dirty="0">
                <a:solidFill>
                  <a:srgbClr val="255839"/>
                </a:solidFill>
              </a:rPr>
              <a:t>und Berichterstattung</a:t>
            </a:r>
            <a:endParaRPr lang="el-GR" dirty="0">
              <a:solidFill>
                <a:srgbClr val="255839"/>
              </a:solidFill>
            </a:endParaRPr>
          </a:p>
        </p:txBody>
      </p:sp>
    </p:spTree>
    <p:extLst>
      <p:ext uri="{BB962C8B-B14F-4D97-AF65-F5344CB8AC3E}">
        <p14:creationId xmlns:p14="http://schemas.microsoft.com/office/powerpoint/2010/main" val="7714980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82B4C-80CB-D020-F613-54DAB3302218}"/>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597FF4D9-0811-97FA-2A8B-4F409148A393}"/>
              </a:ext>
            </a:extLst>
          </p:cNvPr>
          <p:cNvSpPr>
            <a:spLocks noGrp="1"/>
          </p:cNvSpPr>
          <p:nvPr>
            <p:ph type="body" sz="quarter" idx="10"/>
          </p:nvPr>
        </p:nvSpPr>
        <p:spPr/>
        <p:txBody>
          <a:bodyPr/>
          <a:lstStyle/>
          <a:p>
            <a:r>
              <a:rPr lang="en-US" dirty="0">
                <a:solidFill>
                  <a:srgbClr val="92D050"/>
                </a:solidFill>
              </a:rPr>
              <a:t>Grenzen des Inventars: </a:t>
            </a:r>
            <a:r>
              <a:rPr lang="en-US" b="1" dirty="0" err="1">
                <a:solidFill>
                  <a:srgbClr val="92D050"/>
                </a:solidFill>
              </a:rPr>
              <a:t>organisatorisch </a:t>
            </a:r>
            <a:r>
              <a:rPr lang="en-US" dirty="0">
                <a:solidFill>
                  <a:srgbClr val="92D050"/>
                </a:solidFill>
              </a:rPr>
              <a:t>und betrieblich</a:t>
            </a:r>
          </a:p>
        </p:txBody>
      </p:sp>
      <p:sp>
        <p:nvSpPr>
          <p:cNvPr id="7" name="Content Placeholder 6">
            <a:extLst>
              <a:ext uri="{FF2B5EF4-FFF2-40B4-BE49-F238E27FC236}">
                <a16:creationId xmlns:a16="http://schemas.microsoft.com/office/drawing/2014/main" id="{C864A7DE-5F39-0A2A-C274-EF86D80A27D0}"/>
              </a:ext>
            </a:extLst>
          </p:cNvPr>
          <p:cNvSpPr>
            <a:spLocks noGrp="1"/>
          </p:cNvSpPr>
          <p:nvPr>
            <p:ph sz="quarter" idx="12"/>
          </p:nvPr>
        </p:nvSpPr>
        <p:spPr>
          <a:xfrm>
            <a:off x="399369" y="1950172"/>
            <a:ext cx="11393260" cy="4980017"/>
          </a:xfrm>
        </p:spPr>
        <p:txBody>
          <a:bodyPr>
            <a:noAutofit/>
          </a:bodyPr>
          <a:lstStyle/>
          <a:p>
            <a:r>
              <a:rPr lang="en-GB" dirty="0"/>
              <a:t>Die Grenzen des Inventars legen fest, welche Emissionen in das Treibhausgasinventar (THG-Inventar) eines Unternehmens einbezogen werden. Sie werden auf zwei Ebenen festgelegt:</a:t>
            </a:r>
          </a:p>
          <a:p>
            <a:pPr lvl="1"/>
            <a:r>
              <a:rPr lang="en-GB" sz="1800" b="1" dirty="0"/>
              <a:t>Organisatorische Grenzen: </a:t>
            </a:r>
            <a:r>
              <a:rPr lang="en-GB" sz="1800" dirty="0"/>
              <a:t>Legen fest, welche Geschäftsbereiche in das Inventar einbezogen werden.</a:t>
            </a:r>
          </a:p>
          <a:p>
            <a:pPr lvl="1"/>
            <a:r>
              <a:rPr lang="en-GB" sz="1800" b="1" dirty="0"/>
              <a:t>Betriebliche Grenzen: </a:t>
            </a:r>
            <a:r>
              <a:rPr lang="en-US" sz="1800" dirty="0"/>
              <a:t>Betriebliche Grenzen legen fest, welche Emissionsquellen in das THG-Inventar eines Unternehmens einbezogen werden und wie sie in die Bereiche 1, 2 und 3 </a:t>
            </a:r>
            <a:r>
              <a:rPr lang="en-US" sz="1800" dirty="0" err="1"/>
              <a:t>eingeteilt</a:t>
            </a:r>
            <a:r>
              <a:rPr lang="en-US" sz="1800" dirty="0"/>
              <a:t> werden, je nachdem, ob es sich um direkte oder indirekte Emissionen handelt. </a:t>
            </a:r>
          </a:p>
          <a:p>
            <a:r>
              <a:rPr lang="en-GB" b="1" dirty="0"/>
              <a:t>Organisatorische Grenzen</a:t>
            </a:r>
          </a:p>
          <a:p>
            <a:r>
              <a:rPr lang="en-GB" dirty="0"/>
              <a:t>Unternehmen wählen einen Konsolidierungsansatz für ihr Inventar und müssen diesen unternehmensweit einheitlich anwenden. Dabei kommen zwei Hauptansätze zum Einsatz:</a:t>
            </a:r>
          </a:p>
          <a:p>
            <a:pPr lvl="1"/>
            <a:r>
              <a:rPr lang="en-GB" sz="1800" b="1" dirty="0"/>
              <a:t>Beteiligungsanteil: </a:t>
            </a:r>
            <a:r>
              <a:rPr lang="en-GB" sz="1800" dirty="0"/>
              <a:t>Emissionen werden entsprechend dem prozentualen Beteiligungsanteil des Unternehmens an einem Betrieb ausgewiesen, unabhängig von der Kontrolle. Dies ist in Branchen wie Öl und Gas üblich.</a:t>
            </a:r>
          </a:p>
          <a:p>
            <a:pPr lvl="1"/>
            <a:r>
              <a:rPr lang="en-GB" sz="1800" b="1" dirty="0"/>
              <a:t>Kontrollansatz: </a:t>
            </a:r>
            <a:r>
              <a:rPr lang="en-GB" sz="1800" dirty="0"/>
              <a:t>Unternehmen melden 100 % der Emissionen aus Betrieben, die sie entweder finanziell oder operativ kontrollieren, dürfen diese beiden Aspekte jedoch nicht miteinander vermischen. Die operative Kontrolle ist die gängigste Methode.</a:t>
            </a:r>
          </a:p>
        </p:txBody>
      </p:sp>
      <p:sp>
        <p:nvSpPr>
          <p:cNvPr id="5" name="Title 4">
            <a:extLst>
              <a:ext uri="{FF2B5EF4-FFF2-40B4-BE49-F238E27FC236}">
                <a16:creationId xmlns:a16="http://schemas.microsoft.com/office/drawing/2014/main" id="{B29E8BED-541C-643F-101B-02A7FE5D8100}"/>
              </a:ext>
            </a:extLst>
          </p:cNvPr>
          <p:cNvSpPr>
            <a:spLocks noGrp="1"/>
          </p:cNvSpPr>
          <p:nvPr>
            <p:ph type="title"/>
          </p:nvPr>
        </p:nvSpPr>
        <p:spPr>
          <a:xfrm>
            <a:off x="399368" y="788988"/>
            <a:ext cx="11193541" cy="660400"/>
          </a:xfrm>
        </p:spPr>
        <p:txBody>
          <a:bodyPr/>
          <a:lstStyle/>
          <a:p>
            <a:r>
              <a:rPr lang="en-US" dirty="0" err="1">
                <a:solidFill>
                  <a:srgbClr val="255839"/>
                </a:solidFill>
              </a:rPr>
              <a:t>Organisatorische </a:t>
            </a:r>
            <a:r>
              <a:rPr lang="en-US" dirty="0">
                <a:solidFill>
                  <a:srgbClr val="255839"/>
                </a:solidFill>
              </a:rPr>
              <a:t>Emissionen und Berichterstattung</a:t>
            </a:r>
            <a:endParaRPr lang="el-GR" dirty="0">
              <a:solidFill>
                <a:srgbClr val="255839"/>
              </a:solidFill>
            </a:endParaRPr>
          </a:p>
        </p:txBody>
      </p:sp>
    </p:spTree>
    <p:extLst>
      <p:ext uri="{BB962C8B-B14F-4D97-AF65-F5344CB8AC3E}">
        <p14:creationId xmlns:p14="http://schemas.microsoft.com/office/powerpoint/2010/main" val="22501666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9876F-26EF-CDD3-08E2-025099939348}"/>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5533D7E4-AF77-4378-3507-12F7BFD33C8F}"/>
              </a:ext>
            </a:extLst>
          </p:cNvPr>
          <p:cNvSpPr>
            <a:spLocks noGrp="1"/>
          </p:cNvSpPr>
          <p:nvPr>
            <p:ph type="body" sz="quarter" idx="10"/>
          </p:nvPr>
        </p:nvSpPr>
        <p:spPr>
          <a:xfrm>
            <a:off x="552449" y="1304925"/>
            <a:ext cx="8982075" cy="500784"/>
          </a:xfrm>
        </p:spPr>
        <p:txBody>
          <a:bodyPr/>
          <a:lstStyle/>
          <a:p>
            <a:pPr marL="0" indent="0">
              <a:buNone/>
            </a:pPr>
            <a:r>
              <a:rPr lang="en-US" dirty="0">
                <a:solidFill>
                  <a:srgbClr val="92D050"/>
                </a:solidFill>
              </a:rPr>
              <a:t>Lewins Modell zum Veränderungsmanagement</a:t>
            </a:r>
            <a:endParaRPr lang="el-GR" dirty="0">
              <a:solidFill>
                <a:srgbClr val="92D050"/>
              </a:solidFill>
            </a:endParaRPr>
          </a:p>
        </p:txBody>
      </p:sp>
      <p:sp>
        <p:nvSpPr>
          <p:cNvPr id="5" name="Title 4">
            <a:extLst>
              <a:ext uri="{FF2B5EF4-FFF2-40B4-BE49-F238E27FC236}">
                <a16:creationId xmlns:a16="http://schemas.microsoft.com/office/drawing/2014/main" id="{FE590C0B-25FD-C31E-487D-AA61BDCF4B19}"/>
              </a:ext>
            </a:extLst>
          </p:cNvPr>
          <p:cNvSpPr>
            <a:spLocks noGrp="1"/>
          </p:cNvSpPr>
          <p:nvPr>
            <p:ph type="title"/>
          </p:nvPr>
        </p:nvSpPr>
        <p:spPr>
          <a:xfrm>
            <a:off x="552449" y="660274"/>
            <a:ext cx="8982075" cy="644651"/>
          </a:xfrm>
        </p:spPr>
        <p:txBody>
          <a:bodyPr>
            <a:normAutofit fontScale="90000"/>
          </a:bodyPr>
          <a:lstStyle/>
          <a:p>
            <a:r>
              <a:rPr lang="en-US" dirty="0">
                <a:solidFill>
                  <a:srgbClr val="255839"/>
                </a:solidFill>
              </a:rPr>
              <a:t>Veränderung im Kontext der Nachhaltigkeit verstehen</a:t>
            </a:r>
            <a:endParaRPr lang="el-GR" dirty="0">
              <a:solidFill>
                <a:srgbClr val="255839"/>
              </a:solidFill>
            </a:endParaRPr>
          </a:p>
        </p:txBody>
      </p:sp>
      <p:sp>
        <p:nvSpPr>
          <p:cNvPr id="2" name="Content Placeholder 4">
            <a:extLst>
              <a:ext uri="{FF2B5EF4-FFF2-40B4-BE49-F238E27FC236}">
                <a16:creationId xmlns:a16="http://schemas.microsoft.com/office/drawing/2014/main" id="{FAE46092-1DDE-533A-256E-68D886871AF3}"/>
              </a:ext>
            </a:extLst>
          </p:cNvPr>
          <p:cNvSpPr txBox="1">
            <a:spLocks/>
          </p:cNvSpPr>
          <p:nvPr/>
        </p:nvSpPr>
        <p:spPr>
          <a:xfrm>
            <a:off x="449368" y="1949576"/>
            <a:ext cx="7018231" cy="4489324"/>
          </a:xfrm>
          <a:prstGeom prst="rect">
            <a:avLst/>
          </a:prstGeom>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buNone/>
            </a:pPr>
            <a:r>
              <a:rPr lang="en-US" dirty="0"/>
              <a:t>Kurt Lewins dreistufiges Modell ist trotz seiner Einfachheit nach wie vor relevant:</a:t>
            </a:r>
          </a:p>
          <a:p>
            <a:pPr algn="just"/>
            <a:r>
              <a:rPr lang="en-US" b="1" dirty="0"/>
              <a:t>Aufbrechen</a:t>
            </a:r>
            <a:r>
              <a:rPr lang="en-US" dirty="0"/>
              <a:t>: Schaffung von Motivation für Veränderungen durch das Durchbrechen des Status quo.</a:t>
            </a:r>
          </a:p>
          <a:p>
            <a:pPr algn="just"/>
            <a:r>
              <a:rPr lang="en-US" b="1" dirty="0"/>
              <a:t>Veränderung</a:t>
            </a:r>
            <a:r>
              <a:rPr lang="en-US" dirty="0"/>
              <a:t>: Umsetzung der neuen Ansätze durch Unterstützung und Kommunikation.</a:t>
            </a:r>
          </a:p>
          <a:p>
            <a:pPr algn="just"/>
            <a:r>
              <a:rPr lang="en-US" b="1" dirty="0"/>
              <a:t>Refreeze</a:t>
            </a:r>
            <a:r>
              <a:rPr lang="en-US" dirty="0"/>
              <a:t>: Verankerung der Veränderung in neuen Normen und Praktiken.</a:t>
            </a:r>
          </a:p>
          <a:p>
            <a:pPr marL="0" indent="0" algn="just">
              <a:buNone/>
            </a:pPr>
            <a:endParaRPr lang="en-US" dirty="0"/>
          </a:p>
          <a:p>
            <a:pPr marL="0" indent="0" algn="just">
              <a:buNone/>
            </a:pPr>
            <a:r>
              <a:rPr lang="en-US" dirty="0"/>
              <a:t>Dieses Modell berücksichtigt, dass Organisationen und Menschen etablierte Gleichgewichte haben, die gestört werden müssen, bevor Veränderung stattfinden kann, und dass anschließend neue Gleichgewichte hergestellt werden müssen.</a:t>
            </a:r>
          </a:p>
          <a:p>
            <a:pPr marL="0" indent="0" algn="just">
              <a:buNone/>
            </a:pPr>
            <a:endParaRPr lang="en-IE" dirty="0"/>
          </a:p>
        </p:txBody>
      </p:sp>
      <p:pic>
        <p:nvPicPr>
          <p:cNvPr id="2052" name="Picture 4">
            <a:extLst>
              <a:ext uri="{FF2B5EF4-FFF2-40B4-BE49-F238E27FC236}">
                <a16:creationId xmlns:a16="http://schemas.microsoft.com/office/drawing/2014/main" id="{C2B35A08-EA45-B37B-F48C-7D7F3BEDF5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5250" y="2442986"/>
            <a:ext cx="4476750" cy="2609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82059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061D5-F4F9-308F-5A09-1697E3F4997B}"/>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3F10844C-4ADA-14E7-4774-405FBFE861A7}"/>
              </a:ext>
            </a:extLst>
          </p:cNvPr>
          <p:cNvSpPr>
            <a:spLocks noGrp="1"/>
          </p:cNvSpPr>
          <p:nvPr>
            <p:ph type="body" sz="quarter" idx="10"/>
          </p:nvPr>
        </p:nvSpPr>
        <p:spPr>
          <a:xfrm>
            <a:off x="552449" y="1304925"/>
            <a:ext cx="8982075" cy="500784"/>
          </a:xfrm>
        </p:spPr>
        <p:txBody>
          <a:bodyPr/>
          <a:lstStyle/>
          <a:p>
            <a:pPr marL="0" indent="0">
              <a:buNone/>
            </a:pPr>
            <a:r>
              <a:rPr lang="en-US" dirty="0">
                <a:solidFill>
                  <a:srgbClr val="92D050"/>
                </a:solidFill>
              </a:rPr>
              <a:t>Das ADKAR-Modell zum Veränderungsmanagement</a:t>
            </a:r>
            <a:endParaRPr lang="el-GR" dirty="0">
              <a:solidFill>
                <a:srgbClr val="92D050"/>
              </a:solidFill>
            </a:endParaRPr>
          </a:p>
        </p:txBody>
      </p:sp>
      <p:sp>
        <p:nvSpPr>
          <p:cNvPr id="5" name="Title 4">
            <a:extLst>
              <a:ext uri="{FF2B5EF4-FFF2-40B4-BE49-F238E27FC236}">
                <a16:creationId xmlns:a16="http://schemas.microsoft.com/office/drawing/2014/main" id="{EC1A006B-6A63-3EA8-5A41-846C9DBFC1F9}"/>
              </a:ext>
            </a:extLst>
          </p:cNvPr>
          <p:cNvSpPr>
            <a:spLocks noGrp="1"/>
          </p:cNvSpPr>
          <p:nvPr>
            <p:ph type="title"/>
          </p:nvPr>
        </p:nvSpPr>
        <p:spPr>
          <a:xfrm>
            <a:off x="552449" y="660274"/>
            <a:ext cx="8982075" cy="644651"/>
          </a:xfrm>
        </p:spPr>
        <p:txBody>
          <a:bodyPr>
            <a:normAutofit fontScale="90000"/>
          </a:bodyPr>
          <a:lstStyle/>
          <a:p>
            <a:r>
              <a:rPr lang="en-US" dirty="0">
                <a:solidFill>
                  <a:srgbClr val="255839"/>
                </a:solidFill>
              </a:rPr>
              <a:t>Veränderungen im Kontext der Nachhaltigkeit verstehen</a:t>
            </a:r>
            <a:endParaRPr lang="el-GR" dirty="0">
              <a:solidFill>
                <a:srgbClr val="255839"/>
              </a:solidFill>
            </a:endParaRPr>
          </a:p>
        </p:txBody>
      </p:sp>
      <p:sp>
        <p:nvSpPr>
          <p:cNvPr id="2" name="Content Placeholder 4">
            <a:extLst>
              <a:ext uri="{FF2B5EF4-FFF2-40B4-BE49-F238E27FC236}">
                <a16:creationId xmlns:a16="http://schemas.microsoft.com/office/drawing/2014/main" id="{07F0A470-FCF1-CD42-0686-1ABA0F3E79E2}"/>
              </a:ext>
            </a:extLst>
          </p:cNvPr>
          <p:cNvSpPr txBox="1">
            <a:spLocks/>
          </p:cNvSpPr>
          <p:nvPr/>
        </p:nvSpPr>
        <p:spPr>
          <a:xfrm>
            <a:off x="449368" y="1949576"/>
            <a:ext cx="10437707" cy="4489324"/>
          </a:xfrm>
          <a:prstGeom prst="rect">
            <a:avLst/>
          </a:prstGeom>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dirty="0"/>
              <a:t>Das Modell wurde vor fast zwei Jahrzehnten von Jeff Hiatt, dem Gründer </a:t>
            </a:r>
            <a:r>
              <a:rPr lang="en-US" dirty="0" err="1"/>
              <a:t>von Prosci</a:t>
            </a:r>
            <a:r>
              <a:rPr lang="en-US" dirty="0"/>
              <a:t>, entwickelt, nachdem er die Veränderungsmuster von mehr als 700 Organisationen untersucht hatte. Das ADKAR-Modell wird von Tausenden von Veränderungsführern auf der ganzen Welt genutzt.</a:t>
            </a:r>
          </a:p>
          <a:p>
            <a:pPr marL="0" indent="0">
              <a:buNone/>
            </a:pPr>
            <a:r>
              <a:rPr lang="en-US" dirty="0"/>
              <a:t>Dieses wirkungsvolle Modell basiert auf der Erkenntnis, dass organisatorischer Wandel nur dann stattfinden kann, wenn sich der Einzelne verändert.</a:t>
            </a:r>
          </a:p>
          <a:p>
            <a:pPr marL="0" indent="0">
              <a:buNone/>
            </a:pPr>
            <a:r>
              <a:rPr lang="en-US" dirty="0"/>
              <a:t>ADKAR ist ein Akronym für:</a:t>
            </a:r>
          </a:p>
          <a:p>
            <a:r>
              <a:rPr lang="en-US" b="1" dirty="0"/>
              <a:t>A         Awareness </a:t>
            </a:r>
            <a:r>
              <a:rPr lang="en-US" dirty="0"/>
              <a:t> – Bewusstsein für die Notwendigkeit von Veränderungen</a:t>
            </a:r>
          </a:p>
          <a:p>
            <a:r>
              <a:rPr lang="en-US" b="1" dirty="0"/>
              <a:t>D        Wunsch </a:t>
            </a:r>
            <a:r>
              <a:rPr lang="en-US" dirty="0"/>
              <a:t>– </a:t>
            </a:r>
            <a:r>
              <a:rPr lang="en-US" dirty="0" err="1"/>
              <a:t>sich</a:t>
            </a:r>
            <a:r>
              <a:rPr lang="en-US" dirty="0"/>
              <a:t> an der Veränderung </a:t>
            </a:r>
            <a:r>
              <a:rPr lang="en-US" dirty="0" err="1"/>
              <a:t>zu</a:t>
            </a:r>
            <a:r>
              <a:rPr lang="en-US" dirty="0"/>
              <a:t> </a:t>
            </a:r>
            <a:r>
              <a:rPr lang="en-US" dirty="0" err="1"/>
              <a:t>beteiligen</a:t>
            </a:r>
            <a:r>
              <a:rPr lang="en-US" dirty="0"/>
              <a:t> und sie zu unterstützen</a:t>
            </a:r>
          </a:p>
          <a:p>
            <a:r>
              <a:rPr lang="en-US" b="1" dirty="0"/>
              <a:t>K         Wissen </a:t>
            </a:r>
            <a:r>
              <a:rPr lang="en-US" dirty="0"/>
              <a:t> – darüber, wie Veränderungen umgesetzt werden</a:t>
            </a:r>
          </a:p>
          <a:p>
            <a:r>
              <a:rPr lang="en-US" b="1" dirty="0"/>
              <a:t>A         Fähigkeit </a:t>
            </a:r>
            <a:r>
              <a:rPr lang="en-US" dirty="0"/>
              <a:t> – die erforderlichen Kompetenzen und Verhaltensweisen umzusetzen</a:t>
            </a:r>
          </a:p>
          <a:p>
            <a:r>
              <a:rPr lang="en-US" b="1" dirty="0"/>
              <a:t>R         Verstärkung </a:t>
            </a:r>
            <a:r>
              <a:rPr lang="en-US" dirty="0"/>
              <a:t>– um den Wandel aufrechtzuerhalten</a:t>
            </a:r>
          </a:p>
          <a:p>
            <a:pPr marL="0" indent="0">
              <a:buNone/>
            </a:pPr>
            <a:endParaRPr lang="en-US" dirty="0"/>
          </a:p>
        </p:txBody>
      </p:sp>
      <p:sp>
        <p:nvSpPr>
          <p:cNvPr id="3" name="AutoShape 2" descr="McKinsey's 7S: Hard and Soft Strategies (Ravanfar, Analyzing Organizational Structure Based on 7s Model of, 2015)">
            <a:extLst>
              <a:ext uri="{FF2B5EF4-FFF2-40B4-BE49-F238E27FC236}">
                <a16:creationId xmlns:a16="http://schemas.microsoft.com/office/drawing/2014/main" id="{CA53EC47-3505-AFC0-6A4E-FD4B44223CA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10" name="Content Placeholder 4">
            <a:extLst>
              <a:ext uri="{FF2B5EF4-FFF2-40B4-BE49-F238E27FC236}">
                <a16:creationId xmlns:a16="http://schemas.microsoft.com/office/drawing/2014/main" id="{C7A04BDA-2DAF-DFEA-4C7D-7A5DC2C3D239}"/>
              </a:ext>
            </a:extLst>
          </p:cNvPr>
          <p:cNvSpPr txBox="1">
            <a:spLocks/>
          </p:cNvSpPr>
          <p:nvPr/>
        </p:nvSpPr>
        <p:spPr>
          <a:xfrm>
            <a:off x="7801025" y="5305424"/>
            <a:ext cx="4467175" cy="742951"/>
          </a:xfrm>
          <a:prstGeom prst="rect">
            <a:avLst/>
          </a:prstGeom>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buNone/>
            </a:pPr>
            <a:endParaRPr lang="en-IE" dirty="0"/>
          </a:p>
        </p:txBody>
      </p:sp>
      <p:sp>
        <p:nvSpPr>
          <p:cNvPr id="4" name="Freccia a destra 3">
            <a:extLst>
              <a:ext uri="{FF2B5EF4-FFF2-40B4-BE49-F238E27FC236}">
                <a16:creationId xmlns:a16="http://schemas.microsoft.com/office/drawing/2014/main" id="{1F7002ED-ED7F-FF74-E2A8-B2885838B0C9}"/>
              </a:ext>
            </a:extLst>
          </p:cNvPr>
          <p:cNvSpPr/>
          <p:nvPr/>
        </p:nvSpPr>
        <p:spPr>
          <a:xfrm>
            <a:off x="1057275" y="4025552"/>
            <a:ext cx="393152" cy="15240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Freccia a destra 6">
            <a:extLst>
              <a:ext uri="{FF2B5EF4-FFF2-40B4-BE49-F238E27FC236}">
                <a16:creationId xmlns:a16="http://schemas.microsoft.com/office/drawing/2014/main" id="{624DD30C-6579-B2A3-D78C-2B3C1DC68469}"/>
              </a:ext>
            </a:extLst>
          </p:cNvPr>
          <p:cNvSpPr/>
          <p:nvPr/>
        </p:nvSpPr>
        <p:spPr>
          <a:xfrm>
            <a:off x="1057276" y="4439640"/>
            <a:ext cx="393152" cy="15240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Freccia a destra 8">
            <a:extLst>
              <a:ext uri="{FF2B5EF4-FFF2-40B4-BE49-F238E27FC236}">
                <a16:creationId xmlns:a16="http://schemas.microsoft.com/office/drawing/2014/main" id="{C349FECC-FB9C-99D3-6469-FC7E71510485}"/>
              </a:ext>
            </a:extLst>
          </p:cNvPr>
          <p:cNvSpPr/>
          <p:nvPr/>
        </p:nvSpPr>
        <p:spPr>
          <a:xfrm>
            <a:off x="1057276" y="4877296"/>
            <a:ext cx="393152" cy="15240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Freccia a destra 10">
            <a:extLst>
              <a:ext uri="{FF2B5EF4-FFF2-40B4-BE49-F238E27FC236}">
                <a16:creationId xmlns:a16="http://schemas.microsoft.com/office/drawing/2014/main" id="{D8BFC4F7-4EAB-96CF-2B56-BD350D1E314A}"/>
              </a:ext>
            </a:extLst>
          </p:cNvPr>
          <p:cNvSpPr/>
          <p:nvPr/>
        </p:nvSpPr>
        <p:spPr>
          <a:xfrm>
            <a:off x="1057274" y="5314952"/>
            <a:ext cx="393153" cy="10526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Freccia a destra 12">
            <a:extLst>
              <a:ext uri="{FF2B5EF4-FFF2-40B4-BE49-F238E27FC236}">
                <a16:creationId xmlns:a16="http://schemas.microsoft.com/office/drawing/2014/main" id="{59B068F1-43E8-D238-0869-BB6FCD5829D2}"/>
              </a:ext>
            </a:extLst>
          </p:cNvPr>
          <p:cNvSpPr/>
          <p:nvPr/>
        </p:nvSpPr>
        <p:spPr>
          <a:xfrm flipV="1">
            <a:off x="1057274" y="5666633"/>
            <a:ext cx="393153" cy="10526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3067993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C1854-4DE5-47ED-802A-259ECA95E5FD}"/>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2F98BF76-7B07-4094-A521-6C4BBF888C43}"/>
              </a:ext>
            </a:extLst>
          </p:cNvPr>
          <p:cNvSpPr>
            <a:spLocks noGrp="1"/>
          </p:cNvSpPr>
          <p:nvPr>
            <p:ph type="body" sz="quarter" idx="10"/>
          </p:nvPr>
        </p:nvSpPr>
        <p:spPr>
          <a:xfrm>
            <a:off x="552449" y="1161058"/>
            <a:ext cx="8982075" cy="500784"/>
          </a:xfrm>
        </p:spPr>
        <p:txBody>
          <a:bodyPr/>
          <a:lstStyle/>
          <a:p>
            <a:pPr marL="0" indent="0" algn="ctr">
              <a:buNone/>
            </a:pPr>
            <a:r>
              <a:rPr lang="en-US" dirty="0">
                <a:solidFill>
                  <a:srgbClr val="92D050"/>
                </a:solidFill>
              </a:rPr>
              <a:t>Kotters 8-Stufen-Modell für Veränderungen</a:t>
            </a:r>
            <a:endParaRPr lang="el-GR" dirty="0">
              <a:solidFill>
                <a:srgbClr val="92D050"/>
              </a:solidFill>
            </a:endParaRPr>
          </a:p>
        </p:txBody>
      </p:sp>
      <p:sp>
        <p:nvSpPr>
          <p:cNvPr id="5" name="Title 4">
            <a:extLst>
              <a:ext uri="{FF2B5EF4-FFF2-40B4-BE49-F238E27FC236}">
                <a16:creationId xmlns:a16="http://schemas.microsoft.com/office/drawing/2014/main" id="{539961FB-3568-FB2C-883D-290DCB52955F}"/>
              </a:ext>
            </a:extLst>
          </p:cNvPr>
          <p:cNvSpPr>
            <a:spLocks noGrp="1"/>
          </p:cNvSpPr>
          <p:nvPr>
            <p:ph type="title"/>
          </p:nvPr>
        </p:nvSpPr>
        <p:spPr>
          <a:xfrm>
            <a:off x="552449" y="660274"/>
            <a:ext cx="8982075" cy="644651"/>
          </a:xfrm>
        </p:spPr>
        <p:txBody>
          <a:bodyPr>
            <a:normAutofit fontScale="90000"/>
          </a:bodyPr>
          <a:lstStyle/>
          <a:p>
            <a:r>
              <a:rPr lang="en-US" dirty="0">
                <a:solidFill>
                  <a:srgbClr val="255839"/>
                </a:solidFill>
              </a:rPr>
              <a:t>Veränderungen im Kontext der Nachhaltigkeit verstehen</a:t>
            </a:r>
            <a:endParaRPr lang="el-GR" dirty="0">
              <a:solidFill>
                <a:srgbClr val="255839"/>
              </a:solidFill>
            </a:endParaRPr>
          </a:p>
        </p:txBody>
      </p:sp>
      <p:sp>
        <p:nvSpPr>
          <p:cNvPr id="2" name="Content Placeholder 4">
            <a:extLst>
              <a:ext uri="{FF2B5EF4-FFF2-40B4-BE49-F238E27FC236}">
                <a16:creationId xmlns:a16="http://schemas.microsoft.com/office/drawing/2014/main" id="{3C99D09D-C0A1-EF3C-5776-9D56A9CE2ED8}"/>
              </a:ext>
            </a:extLst>
          </p:cNvPr>
          <p:cNvSpPr txBox="1">
            <a:spLocks/>
          </p:cNvSpPr>
          <p:nvPr/>
        </p:nvSpPr>
        <p:spPr>
          <a:xfrm>
            <a:off x="639867" y="1661842"/>
            <a:ext cx="5951433" cy="4860800"/>
          </a:xfrm>
          <a:prstGeom prst="rect">
            <a:avLst/>
          </a:prstGeom>
        </p:spPr>
        <p:txBody>
          <a:bodyPr vert="horz" lIns="0" tIns="0" rIns="0" bIns="0" rtlCol="0" anchor="t">
            <a:normAutofit fontScale="925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buNone/>
            </a:pPr>
            <a:r>
              <a:rPr lang="en-US" dirty="0"/>
              <a:t>Kotters 8-Stufen-Modell bietet Organisationen einen Weg, die Hindernisse für einen erfolgreichen Wandel zu überwinden. Es basiert auf den Forschungsergebnissen von Dr. John Kotter, emeritierter Professor der Harvard Business School und späterer Gründer von Kotter International.</a:t>
            </a:r>
          </a:p>
          <a:p>
            <a:pPr marL="0" indent="0" algn="just">
              <a:buNone/>
            </a:pPr>
            <a:r>
              <a:rPr lang="en-US" dirty="0"/>
              <a:t>Es versetzt Organisationen in die Lage, organisatorische Veränderungen durch sorgfältige Planung, die Mobilisierung der Mitarbeiter, die Beseitigung von Reibungspunkten und die Verankerung des Wandels in der Unternehmenskultur zu beschleunigen. Dieser Prozess ermöglicht es Unternehmen, die Herausforderungen zu meistern, die mit ständigem Wandel einhergehen – von der Einführung neuer Technologien über Änderungen der Organisationsstruktur bis hin zu neuen Produktlinien, Übernahmen und Fusionen und vielem mehr.</a:t>
            </a:r>
          </a:p>
          <a:p>
            <a:pPr marL="0" indent="0" algn="just">
              <a:buNone/>
            </a:pPr>
            <a:r>
              <a:rPr lang="en-US" dirty="0"/>
              <a:t>Kotters Rahmenkonzept für Veränderungen umfasst acht Schritte (heute als „Beschleuniger“ bezeichnet), die dazu dienen, die Akzeptanz von Veränderungen voranzutreiben und Organisationen in die Lage zu versetzen, neue Strategien erfolgreich umzusetzen. </a:t>
            </a:r>
          </a:p>
          <a:p>
            <a:pPr marL="0" indent="0" algn="just">
              <a:buNone/>
            </a:pPr>
            <a:r>
              <a:rPr lang="en-US" b="1" dirty="0"/>
              <a:t>Weitere Informationen: </a:t>
            </a:r>
            <a:endParaRPr lang="en-US" b="1" dirty="0">
              <a:ea typeface="+mj-lt"/>
              <a:cs typeface="+mj-lt"/>
            </a:endParaRPr>
          </a:p>
          <a:p>
            <a:pPr marL="0" indent="0" algn="just">
              <a:buNone/>
            </a:pPr>
            <a:r>
              <a:rPr lang="en-US" dirty="0">
                <a:ea typeface="+mj-lt"/>
                <a:cs typeface="+mj-lt"/>
                <a:hlinkClick r:id="rId3"/>
              </a:rPr>
              <a:t>https://www.youtube.com/watch?v=22coAwMD9M0</a:t>
            </a:r>
            <a:r>
              <a:rPr lang="en-US" dirty="0">
                <a:ea typeface="+mj-lt"/>
                <a:cs typeface="+mj-lt"/>
              </a:rPr>
              <a:t> </a:t>
            </a:r>
            <a:endParaRPr lang="en-US" dirty="0"/>
          </a:p>
          <a:p>
            <a:pPr marL="0" indent="0">
              <a:buNone/>
            </a:pPr>
            <a:endParaRPr lang="en-US" dirty="0"/>
          </a:p>
        </p:txBody>
      </p:sp>
      <p:sp>
        <p:nvSpPr>
          <p:cNvPr id="3" name="AutoShape 2" descr="McKinsey's 7S: Hard and Soft Strategies (Ravanfar, Analyzing Organizational Structure Based on 7s Model of, 2015)">
            <a:extLst>
              <a:ext uri="{FF2B5EF4-FFF2-40B4-BE49-F238E27FC236}">
                <a16:creationId xmlns:a16="http://schemas.microsoft.com/office/drawing/2014/main" id="{134063EA-0D9D-F602-B28E-C4509965EC2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10" name="Content Placeholder 4">
            <a:extLst>
              <a:ext uri="{FF2B5EF4-FFF2-40B4-BE49-F238E27FC236}">
                <a16:creationId xmlns:a16="http://schemas.microsoft.com/office/drawing/2014/main" id="{07D28DA7-451F-EF5D-7178-2652B98E8CFE}"/>
              </a:ext>
            </a:extLst>
          </p:cNvPr>
          <p:cNvSpPr txBox="1">
            <a:spLocks/>
          </p:cNvSpPr>
          <p:nvPr/>
        </p:nvSpPr>
        <p:spPr>
          <a:xfrm>
            <a:off x="7801025" y="5305424"/>
            <a:ext cx="4467175" cy="742951"/>
          </a:xfrm>
          <a:prstGeom prst="rect">
            <a:avLst/>
          </a:prstGeom>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buNone/>
            </a:pPr>
            <a:endParaRPr lang="en-IE" dirty="0"/>
          </a:p>
        </p:txBody>
      </p:sp>
      <p:pic>
        <p:nvPicPr>
          <p:cNvPr id="3076" name="Picture 4" descr="Kotter's 8-step change model | Frameworks explained [with diagram] —  BiteSize Learning">
            <a:extLst>
              <a:ext uri="{FF2B5EF4-FFF2-40B4-BE49-F238E27FC236}">
                <a16:creationId xmlns:a16="http://schemas.microsoft.com/office/drawing/2014/main" id="{21D694BA-05FC-3DEA-8F0D-FF4708C8965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43419" y="2515257"/>
            <a:ext cx="4982210" cy="2790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443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76297-F1CD-C637-0BF7-838D0EE201A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FB9C016-656E-AB64-B7C8-24E342546F9D}"/>
              </a:ext>
            </a:extLst>
          </p:cNvPr>
          <p:cNvSpPr>
            <a:spLocks noGrp="1"/>
          </p:cNvSpPr>
          <p:nvPr>
            <p:ph type="title"/>
          </p:nvPr>
        </p:nvSpPr>
        <p:spPr>
          <a:xfrm>
            <a:off x="622206" y="1626549"/>
            <a:ext cx="5696631" cy="660400"/>
          </a:xfrm>
        </p:spPr>
        <p:txBody>
          <a:bodyPr>
            <a:normAutofit/>
          </a:bodyPr>
          <a:lstStyle/>
          <a:p>
            <a:r>
              <a:rPr lang="en-US" dirty="0">
                <a:solidFill>
                  <a:srgbClr val="255839"/>
                </a:solidFill>
              </a:rPr>
              <a:t>KURZE DISKUSSION</a:t>
            </a:r>
            <a:endParaRPr lang="el-GR" dirty="0">
              <a:solidFill>
                <a:srgbClr val="255839"/>
              </a:solidFill>
            </a:endParaRPr>
          </a:p>
        </p:txBody>
      </p:sp>
      <p:sp>
        <p:nvSpPr>
          <p:cNvPr id="7" name="Content Placeholder 6">
            <a:extLst>
              <a:ext uri="{FF2B5EF4-FFF2-40B4-BE49-F238E27FC236}">
                <a16:creationId xmlns:a16="http://schemas.microsoft.com/office/drawing/2014/main" id="{3EB5FA47-23F9-785B-0682-6D3FC526EBEB}"/>
              </a:ext>
            </a:extLst>
          </p:cNvPr>
          <p:cNvSpPr>
            <a:spLocks noGrp="1"/>
          </p:cNvSpPr>
          <p:nvPr>
            <p:ph sz="quarter" idx="12"/>
          </p:nvPr>
        </p:nvSpPr>
        <p:spPr>
          <a:xfrm>
            <a:off x="399369" y="2056428"/>
            <a:ext cx="6377949" cy="3084192"/>
          </a:xfrm>
        </p:spPr>
        <p:txBody>
          <a:bodyPr/>
          <a:lstStyle/>
          <a:p>
            <a:endParaRPr lang="en-US" dirty="0"/>
          </a:p>
          <a:p>
            <a:endParaRPr lang="en-US" dirty="0"/>
          </a:p>
          <a:p>
            <a:endParaRPr lang="en-US" dirty="0"/>
          </a:p>
          <a:p>
            <a:r>
              <a:rPr lang="en-US" sz="2800" b="1" i="1" dirty="0"/>
              <a:t>Welche Phase des Wandels ist in Ihrem </a:t>
            </a:r>
            <a:r>
              <a:rPr lang="en-US" sz="2800" b="1" i="1" dirty="0" err="1"/>
              <a:t>Unternehmen</a:t>
            </a:r>
            <a:r>
              <a:rPr lang="en-US" sz="2800" b="1" i="1" dirty="0"/>
              <a:t> am schwierigsten?</a:t>
            </a:r>
          </a:p>
        </p:txBody>
      </p:sp>
      <p:sp>
        <p:nvSpPr>
          <p:cNvPr id="3" name="Rectangle: Rounded Corners 2">
            <a:extLst>
              <a:ext uri="{FF2B5EF4-FFF2-40B4-BE49-F238E27FC236}">
                <a16:creationId xmlns:a16="http://schemas.microsoft.com/office/drawing/2014/main" id="{3BF49B46-BA0C-81CE-D730-482E7CD8257F}"/>
              </a:ext>
            </a:extLst>
          </p:cNvPr>
          <p:cNvSpPr/>
          <p:nvPr/>
        </p:nvSpPr>
        <p:spPr>
          <a:xfrm>
            <a:off x="7155278" y="99839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pic>
        <p:nvPicPr>
          <p:cNvPr id="2" name="Picture 1">
            <a:extLst>
              <a:ext uri="{FF2B5EF4-FFF2-40B4-BE49-F238E27FC236}">
                <a16:creationId xmlns:a16="http://schemas.microsoft.com/office/drawing/2014/main" id="{23A190FC-6010-85CF-20E0-E1FD143AC00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5395" y="1533901"/>
            <a:ext cx="4053599" cy="4053599"/>
          </a:xfrm>
          <a:prstGeom prst="rect">
            <a:avLst/>
          </a:prstGeom>
          <a:noFill/>
          <a:ln>
            <a:noFill/>
          </a:ln>
        </p:spPr>
      </p:pic>
    </p:spTree>
    <p:extLst>
      <p:ext uri="{BB962C8B-B14F-4D97-AF65-F5344CB8AC3E}">
        <p14:creationId xmlns:p14="http://schemas.microsoft.com/office/powerpoint/2010/main" val="40060750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48AD5-75C8-7A74-37BB-CCFD3018EC0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B82E29F-68EA-F7A2-D1A1-83840E0DC8E4}"/>
              </a:ext>
            </a:extLst>
          </p:cNvPr>
          <p:cNvSpPr>
            <a:spLocks noGrp="1"/>
          </p:cNvSpPr>
          <p:nvPr>
            <p:ph type="title"/>
          </p:nvPr>
        </p:nvSpPr>
        <p:spPr>
          <a:xfrm>
            <a:off x="668311" y="1157822"/>
            <a:ext cx="5696631" cy="801607"/>
          </a:xfrm>
        </p:spPr>
        <p:txBody>
          <a:bodyPr>
            <a:normAutofit/>
          </a:bodyPr>
          <a:lstStyle/>
          <a:p>
            <a:r>
              <a:rPr lang="en-US" dirty="0">
                <a:solidFill>
                  <a:srgbClr val="255839"/>
                </a:solidFill>
              </a:rPr>
              <a:t>PRAKTISCHE ÜBUNG</a:t>
            </a:r>
            <a:endParaRPr lang="el-GR" dirty="0">
              <a:solidFill>
                <a:srgbClr val="255839"/>
              </a:solidFill>
            </a:endParaRPr>
          </a:p>
        </p:txBody>
      </p:sp>
      <p:sp>
        <p:nvSpPr>
          <p:cNvPr id="7" name="Content Placeholder 6">
            <a:extLst>
              <a:ext uri="{FF2B5EF4-FFF2-40B4-BE49-F238E27FC236}">
                <a16:creationId xmlns:a16="http://schemas.microsoft.com/office/drawing/2014/main" id="{84200129-CF77-041F-A1F3-87AD1042ABDC}"/>
              </a:ext>
            </a:extLst>
          </p:cNvPr>
          <p:cNvSpPr>
            <a:spLocks noGrp="1"/>
          </p:cNvSpPr>
          <p:nvPr>
            <p:ph sz="quarter" idx="12"/>
          </p:nvPr>
        </p:nvSpPr>
        <p:spPr>
          <a:xfrm>
            <a:off x="399369" y="2635624"/>
            <a:ext cx="6377949" cy="2504996"/>
          </a:xfrm>
        </p:spPr>
        <p:txBody>
          <a:bodyPr/>
          <a:lstStyle/>
          <a:p>
            <a:endParaRPr lang="en-US" dirty="0"/>
          </a:p>
          <a:p>
            <a:r>
              <a:rPr lang="en-US" sz="2800" b="1" i="1" dirty="0"/>
              <a:t>Arbeitsblatt 3: Gestaltung der Integration von Nachhaltigkeit</a:t>
            </a:r>
          </a:p>
        </p:txBody>
      </p:sp>
      <p:sp>
        <p:nvSpPr>
          <p:cNvPr id="3" name="Rectangle: Rounded Corners 2">
            <a:extLst>
              <a:ext uri="{FF2B5EF4-FFF2-40B4-BE49-F238E27FC236}">
                <a16:creationId xmlns:a16="http://schemas.microsoft.com/office/drawing/2014/main" id="{941072D9-48EC-15EE-6DD8-8D593B4629D6}"/>
              </a:ext>
            </a:extLst>
          </p:cNvPr>
          <p:cNvSpPr/>
          <p:nvPr/>
        </p:nvSpPr>
        <p:spPr>
          <a:xfrm>
            <a:off x="7155278" y="99839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pic>
        <p:nvPicPr>
          <p:cNvPr id="2" name="Picture 1">
            <a:extLst>
              <a:ext uri="{FF2B5EF4-FFF2-40B4-BE49-F238E27FC236}">
                <a16:creationId xmlns:a16="http://schemas.microsoft.com/office/drawing/2014/main" id="{0B824C97-DA6D-2129-A375-ACCB9A684DC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67654" y="1541290"/>
            <a:ext cx="3998899" cy="3998899"/>
          </a:xfrm>
          <a:prstGeom prst="rect">
            <a:avLst/>
          </a:prstGeom>
          <a:noFill/>
          <a:ln>
            <a:noFill/>
          </a:ln>
        </p:spPr>
      </p:pic>
    </p:spTree>
    <p:extLst>
      <p:ext uri="{BB962C8B-B14F-4D97-AF65-F5344CB8AC3E}">
        <p14:creationId xmlns:p14="http://schemas.microsoft.com/office/powerpoint/2010/main" val="37703164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5">
            <a:extLst>
              <a:ext uri="{FF2B5EF4-FFF2-40B4-BE49-F238E27FC236}">
                <a16:creationId xmlns:a16="http://schemas.microsoft.com/office/drawing/2014/main" id="{E748C399-427F-DD0C-743A-029C2664F194}"/>
              </a:ext>
            </a:extLst>
          </p:cNvPr>
          <p:cNvSpPr txBox="1">
            <a:spLocks/>
          </p:cNvSpPr>
          <p:nvPr/>
        </p:nvSpPr>
        <p:spPr>
          <a:xfrm>
            <a:off x="1619866" y="635199"/>
            <a:ext cx="8596668" cy="814189"/>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kumimoji="0" lang="en-US" sz="3600" b="0" i="0" u="none" strike="noStrike" kern="1200" cap="none" spc="0" normalizeH="0" baseline="0" noProof="0" dirty="0">
                <a:ln>
                  <a:noFill/>
                </a:ln>
                <a:solidFill>
                  <a:srgbClr val="255839"/>
                </a:solidFill>
                <a:effectLst/>
                <a:uLnTx/>
                <a:uFillTx/>
                <a:latin typeface="Trebuchet MS" panose="020B0603020202020204"/>
                <a:ea typeface="+mj-ea"/>
                <a:cs typeface="+mj-cs"/>
              </a:rPr>
              <a:t>Interaktives Diagramm </a:t>
            </a:r>
            <a:r>
              <a:rPr lang="en-US" dirty="0">
                <a:solidFill>
                  <a:srgbClr val="255839"/>
                </a:solidFill>
                <a:latin typeface="Trebuchet MS" panose="020B0603020202020204"/>
              </a:rPr>
              <a:t>– SWOT-Analyse</a:t>
            </a:r>
            <a:endParaRPr kumimoji="0" lang="el-GR" sz="3600" b="0" i="0" u="none" strike="noStrike" kern="1200" cap="none" spc="0" normalizeH="0" baseline="0" noProof="0" dirty="0">
              <a:ln>
                <a:noFill/>
              </a:ln>
              <a:solidFill>
                <a:srgbClr val="255839"/>
              </a:solidFill>
              <a:effectLst/>
              <a:uLnTx/>
              <a:uFillTx/>
              <a:latin typeface="Trebuchet MS" panose="020B0603020202020204"/>
              <a:ea typeface="+mj-ea"/>
              <a:cs typeface="+mj-cs"/>
            </a:endParaRPr>
          </a:p>
        </p:txBody>
      </p:sp>
      <p:sp>
        <p:nvSpPr>
          <p:cNvPr id="6" name="Content Placeholder 7">
            <a:extLst>
              <a:ext uri="{FF2B5EF4-FFF2-40B4-BE49-F238E27FC236}">
                <a16:creationId xmlns:a16="http://schemas.microsoft.com/office/drawing/2014/main" id="{D8C651FE-F1B5-7AD7-03E4-74BBEBBD7DA1}"/>
              </a:ext>
            </a:extLst>
          </p:cNvPr>
          <p:cNvSpPr txBox="1">
            <a:spLocks/>
          </p:cNvSpPr>
          <p:nvPr/>
        </p:nvSpPr>
        <p:spPr>
          <a:xfrm>
            <a:off x="389745" y="1449388"/>
            <a:ext cx="10727434" cy="4429124"/>
          </a:xfrm>
          <a:prstGeom prst="rect">
            <a:avLst/>
          </a:prstGeom>
        </p:spPr>
        <p:txBody>
          <a:bodyPr vert="horz" lIns="0" tIns="0" rIns="0" bIns="0" rtlCol="0" anchor="t">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ysClr val="windowText" lastClr="000000"/>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Clr>
                <a:srgbClr val="90C226"/>
              </a:buClr>
              <a:buNone/>
              <a:defRPr/>
            </a:pPr>
            <a:r>
              <a:rPr lang="en-IE" b="1" dirty="0">
                <a:latin typeface="Trebuchet MS" panose="020B0603020202020204"/>
              </a:rPr>
              <a:t>Titel: </a:t>
            </a:r>
            <a:r>
              <a:rPr lang="en-IE" dirty="0">
                <a:latin typeface="Trebuchet MS" panose="020B0603020202020204"/>
              </a:rPr>
              <a:t>Stärken nachhaltiger Investitionen</a:t>
            </a:r>
          </a:p>
          <a:p>
            <a:pPr marL="0" indent="0">
              <a:buClr>
                <a:srgbClr val="90C226"/>
              </a:buClr>
              <a:buNone/>
              <a:defRPr/>
            </a:pPr>
            <a:r>
              <a:rPr kumimoji="0" lang="en-IE" sz="1800" b="1" i="0" u="none" strike="noStrike" kern="1200" cap="none" spc="0" normalizeH="0" baseline="0" noProof="0" dirty="0">
                <a:ln>
                  <a:noFill/>
                </a:ln>
                <a:effectLst/>
                <a:uLnTx/>
                <a:uFillTx/>
                <a:latin typeface="Trebuchet MS" panose="020B0603020202020204"/>
                <a:ea typeface="+mn-ea"/>
                <a:cs typeface="+mn-cs"/>
              </a:rPr>
              <a:t>Untertitel: </a:t>
            </a:r>
            <a:r>
              <a:rPr lang="en-IE" dirty="0">
                <a:latin typeface="Trebuchet MS"/>
                <a:ea typeface="+mj-lt"/>
                <a:cs typeface="+mj-lt"/>
              </a:rPr>
              <a:t>Strategische Vorteile und langfristige Werttreiber</a:t>
            </a:r>
            <a:endParaRPr lang="en-IE" sz="1800" i="0" u="none" strike="noStrike" kern="1200" cap="none" spc="0" normalizeH="0" baseline="0" noProof="0" dirty="0">
              <a:ln>
                <a:noFill/>
              </a:ln>
              <a:effectLst/>
              <a:uLnTx/>
              <a:uFillTx/>
              <a:latin typeface="Trebuchet MS"/>
              <a:ea typeface="+mj-lt"/>
              <a:cs typeface="+mj-lt"/>
            </a:endParaRPr>
          </a:p>
          <a:p>
            <a:pPr marL="0" marR="0" lvl="0" indent="0" algn="l" defTabSz="457200" rtl="0" eaLnBrk="1" fontAlgn="auto" latinLnBrk="0" hangingPunct="1">
              <a:lnSpc>
                <a:spcPct val="100000"/>
              </a:lnSpc>
              <a:spcBef>
                <a:spcPts val="1000"/>
              </a:spcBef>
              <a:spcAft>
                <a:spcPts val="0"/>
              </a:spcAft>
              <a:buClr>
                <a:srgbClr val="90C226"/>
              </a:buClr>
              <a:buSzPct val="80000"/>
              <a:buFont typeface="Wingdings 3" charset="2"/>
              <a:buNone/>
              <a:tabLst/>
              <a:defRPr/>
            </a:pPr>
            <a:endParaRPr lang="en-IE" b="1" dirty="0">
              <a:latin typeface="Trebuchet MS" panose="020B0603020202020204"/>
            </a:endParaRPr>
          </a:p>
          <a:p>
            <a:pPr marL="0" marR="0" lvl="0" indent="0" algn="l" defTabSz="457200" rtl="0" eaLnBrk="1" fontAlgn="auto" latinLnBrk="0" hangingPunct="1">
              <a:lnSpc>
                <a:spcPct val="100000"/>
              </a:lnSpc>
              <a:spcBef>
                <a:spcPts val="1000"/>
              </a:spcBef>
              <a:spcAft>
                <a:spcPts val="0"/>
              </a:spcAft>
              <a:buClr>
                <a:srgbClr val="90C226"/>
              </a:buClr>
              <a:buSzPct val="80000"/>
              <a:buFont typeface="Wingdings 3" charset="2"/>
              <a:buNone/>
              <a:tabLst/>
              <a:defRPr/>
            </a:pPr>
            <a:r>
              <a:rPr lang="en-IE" b="1" dirty="0" err="1">
                <a:highlight>
                  <a:srgbClr val="FFFF00"/>
                </a:highlight>
                <a:latin typeface="Trebuchet MS" panose="020B0603020202020204"/>
              </a:rPr>
              <a:t>Stärken</a:t>
            </a:r>
            <a:endParaRPr lang="en-IE" dirty="0" err="1">
              <a:highlight>
                <a:srgbClr val="FFFF00"/>
              </a:highlight>
              <a:latin typeface="Trebuchet MS" panose="020B0603020202020204"/>
            </a:endParaRPr>
          </a:p>
          <a:p>
            <a:pPr lvl="1">
              <a:buClr>
                <a:srgbClr val="90C226"/>
              </a:buClr>
              <a:defRPr/>
            </a:pPr>
            <a:r>
              <a:rPr kumimoji="0" lang="en-IE" b="1" i="0" u="none" strike="noStrike" kern="1200" cap="none" spc="0" normalizeH="0" baseline="0" noProof="0" dirty="0">
                <a:ln>
                  <a:noFill/>
                </a:ln>
                <a:solidFill>
                  <a:schemeClr val="tx2">
                    <a:lumMod val="50000"/>
                  </a:schemeClr>
                </a:solidFill>
                <a:effectLst/>
                <a:uLnTx/>
                <a:uFillTx/>
                <a:latin typeface="Trebuchet MS" panose="020B0603020202020204"/>
                <a:ea typeface="+mn-ea"/>
                <a:cs typeface="+mn-cs"/>
              </a:rPr>
              <a:t>Überschrift 1: </a:t>
            </a:r>
            <a:r>
              <a:rPr lang="en-IE" dirty="0">
                <a:solidFill>
                  <a:schemeClr val="tx2">
                    <a:lumMod val="50000"/>
                  </a:schemeClr>
                </a:solidFill>
                <a:latin typeface="Trebuchet MS"/>
                <a:ea typeface="+mn-lt"/>
                <a:cs typeface="+mn-lt"/>
              </a:rPr>
              <a:t>Stärken nachhaltiger Investitionen</a:t>
            </a:r>
            <a:endParaRPr lang="en-IE" i="0" u="none" strike="noStrike" kern="1200" cap="none" spc="0" normalizeH="0" baseline="0" noProof="0" dirty="0">
              <a:ln>
                <a:noFill/>
              </a:ln>
              <a:solidFill>
                <a:schemeClr val="tx2">
                  <a:lumMod val="50000"/>
                </a:schemeClr>
              </a:solidFill>
              <a:effectLst/>
              <a:uLnTx/>
              <a:uFillTx/>
              <a:latin typeface="Trebuchet MS"/>
              <a:ea typeface="+mn-lt"/>
              <a:cs typeface="+mn-lt"/>
            </a:endParaRPr>
          </a:p>
          <a:p>
            <a:pPr lvl="1">
              <a:buClr>
                <a:srgbClr val="90C226"/>
              </a:buClr>
              <a:defRPr/>
            </a:pPr>
            <a:r>
              <a:rPr lang="en-IE" b="1" dirty="0">
                <a:solidFill>
                  <a:schemeClr val="tx2">
                    <a:lumMod val="50000"/>
                  </a:schemeClr>
                </a:solidFill>
                <a:latin typeface="Trebuchet MS" panose="020B0603020202020204"/>
              </a:rPr>
              <a:t>Unterüberschrift 1: </a:t>
            </a:r>
            <a:r>
              <a:rPr lang="en-IE" dirty="0">
                <a:solidFill>
                  <a:schemeClr val="tx2">
                    <a:lumMod val="50000"/>
                  </a:schemeClr>
                </a:solidFill>
                <a:latin typeface="Trebuchet MS"/>
                <a:ea typeface="+mn-lt"/>
                <a:cs typeface="+mn-lt"/>
              </a:rPr>
              <a:t>Strategische Vorteile</a:t>
            </a:r>
          </a:p>
          <a:p>
            <a:pPr lvl="1">
              <a:buClr>
                <a:srgbClr val="90C226"/>
              </a:buClr>
              <a:defRPr/>
            </a:pPr>
            <a:r>
              <a:rPr lang="en-IE" b="1" dirty="0">
                <a:solidFill>
                  <a:schemeClr val="tx2">
                    <a:lumMod val="50000"/>
                  </a:schemeClr>
                </a:solidFill>
                <a:latin typeface="Trebuchet MS" panose="020B0603020202020204"/>
              </a:rPr>
              <a:t>Popup-Beschreibung: </a:t>
            </a:r>
            <a:r>
              <a:rPr lang="en-IE" dirty="0">
                <a:solidFill>
                  <a:schemeClr val="tx2">
                    <a:lumMod val="50000"/>
                  </a:schemeClr>
                </a:solidFill>
                <a:latin typeface="Trebuchet MS"/>
                <a:ea typeface="+mn-lt"/>
                <a:cs typeface="+mn-lt"/>
              </a:rPr>
              <a:t>Nachhaltige Investitionen verbessern den Ruf einer Marke, ziehen „grünes“ Kapital an und stärken das Vertrauen der Stakeholder. Sie treiben Innovationen voran, verbessern die Widerstandsfähigkeit und richten die Unternehmensstrategie auf die Nachhaltigkeitsziele der EU aus, um langfristige Wettbewerbsfähigkeit zu sichern.</a:t>
            </a:r>
          </a:p>
          <a:p>
            <a:pPr lvl="1">
              <a:buClr>
                <a:srgbClr val="90C226"/>
              </a:buClr>
              <a:defRPr/>
            </a:pPr>
            <a:r>
              <a:rPr lang="en-IE" b="1" dirty="0">
                <a:solidFill>
                  <a:schemeClr val="tx2">
                    <a:lumMod val="50000"/>
                  </a:schemeClr>
                </a:solidFill>
                <a:latin typeface="Trebuchet MS" panose="020B0603020202020204"/>
              </a:rPr>
              <a:t>Multimedia: </a:t>
            </a:r>
            <a:r>
              <a:rPr lang="en-IE" dirty="0">
                <a:solidFill>
                  <a:schemeClr val="tx2">
                    <a:lumMod val="50000"/>
                  </a:schemeClr>
                </a:solidFill>
                <a:highlight>
                  <a:srgbClr val="FFFF00"/>
                </a:highlight>
                <a:latin typeface="Trebuchet MS"/>
                <a:ea typeface="+mn-lt"/>
                <a:cs typeface="+mn-lt"/>
              </a:rPr>
              <a:t>Infografik zur Veranschaulichung der ESG-Wertschöpfungskette (Innovation → Vertrauen → Wachstum).</a:t>
            </a:r>
            <a:endParaRPr lang="en-IE" b="1" dirty="0">
              <a:solidFill>
                <a:schemeClr val="tx2">
                  <a:lumMod val="50000"/>
                </a:schemeClr>
              </a:solidFill>
              <a:highlight>
                <a:srgbClr val="FFFF00"/>
              </a:highlight>
              <a:latin typeface="Trebuchet MS"/>
            </a:endParaRPr>
          </a:p>
          <a:p>
            <a:pPr marL="0" indent="0">
              <a:buClr>
                <a:srgbClr val="90C226"/>
              </a:buClr>
              <a:buNone/>
              <a:defRPr/>
            </a:pPr>
            <a:endParaRPr lang="en-IE" b="1" dirty="0">
              <a:latin typeface="Trebuchet MS" panose="020B0603020202020204"/>
            </a:endParaRPr>
          </a:p>
          <a:p>
            <a:pPr marL="0" indent="0">
              <a:buClr>
                <a:srgbClr val="90C226"/>
              </a:buClr>
              <a:buNone/>
              <a:defRPr/>
            </a:pPr>
            <a:endParaRPr lang="en-US" dirty="0">
              <a:latin typeface="Trebuchet MS" panose="020B0603020202020204"/>
            </a:endParaRPr>
          </a:p>
        </p:txBody>
      </p:sp>
    </p:spTree>
    <p:extLst>
      <p:ext uri="{BB962C8B-B14F-4D97-AF65-F5344CB8AC3E}">
        <p14:creationId xmlns:p14="http://schemas.microsoft.com/office/powerpoint/2010/main" val="1351551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62938-FF61-93DF-B84B-4244D29F7C2C}"/>
            </a:ext>
          </a:extLst>
        </p:cNvPr>
        <p:cNvGrpSpPr/>
        <p:nvPr/>
      </p:nvGrpSpPr>
      <p:grpSpPr>
        <a:xfrm>
          <a:off x="0" y="0"/>
          <a:ext cx="0" cy="0"/>
          <a:chOff x="0" y="0"/>
          <a:chExt cx="0" cy="0"/>
        </a:xfrm>
      </p:grpSpPr>
      <p:sp>
        <p:nvSpPr>
          <p:cNvPr id="5" name="Title 5">
            <a:extLst>
              <a:ext uri="{FF2B5EF4-FFF2-40B4-BE49-F238E27FC236}">
                <a16:creationId xmlns:a16="http://schemas.microsoft.com/office/drawing/2014/main" id="{6D8A0C2F-9B8D-F6FB-6811-A41795B3B022}"/>
              </a:ext>
            </a:extLst>
          </p:cNvPr>
          <p:cNvSpPr txBox="1">
            <a:spLocks/>
          </p:cNvSpPr>
          <p:nvPr/>
        </p:nvSpPr>
        <p:spPr>
          <a:xfrm>
            <a:off x="1619866" y="635199"/>
            <a:ext cx="8596668" cy="814189"/>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en-US" dirty="0">
                <a:solidFill>
                  <a:srgbClr val="255839"/>
                </a:solidFill>
                <a:latin typeface="Trebuchet MS" panose="020B0603020202020204"/>
              </a:rPr>
              <a:t>Interaktives </a:t>
            </a:r>
            <a:r>
              <a:rPr kumimoji="0" lang="en-US" sz="3600" b="0" i="0" u="none" strike="noStrike" kern="1200" cap="none" spc="0" normalizeH="0" baseline="0" noProof="0" dirty="0">
                <a:ln>
                  <a:noFill/>
                </a:ln>
                <a:solidFill>
                  <a:srgbClr val="255839"/>
                </a:solidFill>
                <a:effectLst/>
                <a:uLnTx/>
                <a:uFillTx/>
                <a:latin typeface="Trebuchet MS" panose="020B0603020202020204"/>
                <a:ea typeface="+mj-ea"/>
                <a:cs typeface="+mj-cs"/>
              </a:rPr>
              <a:t>Diagramm </a:t>
            </a:r>
            <a:r>
              <a:rPr lang="en-US" dirty="0">
                <a:solidFill>
                  <a:srgbClr val="255839"/>
                </a:solidFill>
                <a:latin typeface="Trebuchet MS" panose="020B0603020202020204"/>
              </a:rPr>
              <a:t>– SWOT-Analyse</a:t>
            </a:r>
            <a:endParaRPr lang="en-US" dirty="0">
              <a:ea typeface="+mj-ea"/>
              <a:cs typeface="+mj-cs"/>
            </a:endParaRPr>
          </a:p>
        </p:txBody>
      </p:sp>
      <p:sp>
        <p:nvSpPr>
          <p:cNvPr id="6" name="Content Placeholder 7">
            <a:extLst>
              <a:ext uri="{FF2B5EF4-FFF2-40B4-BE49-F238E27FC236}">
                <a16:creationId xmlns:a16="http://schemas.microsoft.com/office/drawing/2014/main" id="{4D581F27-619E-8DA2-82EC-09F198D1CCC1}"/>
              </a:ext>
            </a:extLst>
          </p:cNvPr>
          <p:cNvSpPr txBox="1">
            <a:spLocks/>
          </p:cNvSpPr>
          <p:nvPr/>
        </p:nvSpPr>
        <p:spPr>
          <a:xfrm>
            <a:off x="389745" y="1449388"/>
            <a:ext cx="5533977" cy="4429124"/>
          </a:xfrm>
          <a:prstGeom prst="rect">
            <a:avLst/>
          </a:prstGeom>
        </p:spPr>
        <p:txBody>
          <a:bodyPr vert="horz" lIns="0" tIns="0" rIns="0" bIns="0" rtlCol="0" anchor="t">
            <a:normAutofit fontScale="850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ysClr val="windowText" lastClr="000000"/>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Clr>
                <a:srgbClr val="90C226"/>
              </a:buClr>
              <a:buNone/>
              <a:defRPr/>
            </a:pPr>
            <a:r>
              <a:rPr lang="en-IE" b="1" dirty="0">
                <a:latin typeface="Trebuchet MS" panose="020B0603020202020204"/>
              </a:rPr>
              <a:t>Titel: </a:t>
            </a:r>
            <a:r>
              <a:rPr lang="en-IE" b="1" dirty="0">
                <a:latin typeface="Trebuchet MS"/>
                <a:ea typeface="+mj-lt"/>
                <a:cs typeface="+mj-lt"/>
              </a:rPr>
              <a:t>Schwächen nachhaltiger Investitionen</a:t>
            </a:r>
            <a:endParaRPr lang="en-IE" dirty="0">
              <a:latin typeface="Trebuchet MS"/>
            </a:endParaRPr>
          </a:p>
          <a:p>
            <a:pPr marL="0" indent="0">
              <a:buClr>
                <a:srgbClr val="90C226"/>
              </a:buClr>
              <a:buNone/>
              <a:defRPr/>
            </a:pPr>
            <a:r>
              <a:rPr kumimoji="0" lang="en-IE" sz="1800" b="1" i="0" u="none" strike="noStrike" kern="1200" cap="none" spc="0" normalizeH="0" baseline="0" noProof="0" dirty="0">
                <a:ln>
                  <a:noFill/>
                </a:ln>
                <a:effectLst/>
                <a:uLnTx/>
                <a:uFillTx/>
                <a:latin typeface="Trebuchet MS" panose="020B0603020202020204"/>
                <a:ea typeface="+mn-ea"/>
                <a:cs typeface="+mn-cs"/>
              </a:rPr>
              <a:t>Untertitel: </a:t>
            </a:r>
            <a:r>
              <a:rPr lang="en-IE" b="1" dirty="0">
                <a:latin typeface="Trebuchet MS"/>
                <a:ea typeface="+mj-lt"/>
                <a:cs typeface="+mj-lt"/>
              </a:rPr>
              <a:t>Interne Hindernisse und Kompetenzlücken</a:t>
            </a:r>
            <a:endParaRPr lang="en-IE" sz="1800" b="1" i="0" u="none" strike="noStrike" kern="1200" cap="none" spc="0" normalizeH="0" baseline="0" noProof="0" dirty="0">
              <a:ln>
                <a:noFill/>
              </a:ln>
              <a:effectLst/>
              <a:uLnTx/>
              <a:uFillTx/>
              <a:latin typeface="Trebuchet MS"/>
              <a:ea typeface="+mj-lt"/>
              <a:cs typeface="+mj-lt"/>
            </a:endParaRPr>
          </a:p>
          <a:p>
            <a:pPr marL="0" marR="0" lvl="0" indent="0" algn="l" defTabSz="457200" rtl="0" eaLnBrk="1" fontAlgn="auto" latinLnBrk="0" hangingPunct="1">
              <a:lnSpc>
                <a:spcPct val="100000"/>
              </a:lnSpc>
              <a:spcBef>
                <a:spcPts val="1000"/>
              </a:spcBef>
              <a:spcAft>
                <a:spcPts val="0"/>
              </a:spcAft>
              <a:buClr>
                <a:srgbClr val="90C226"/>
              </a:buClr>
              <a:buSzPct val="80000"/>
              <a:buFont typeface="Wingdings 3" charset="2"/>
              <a:buNone/>
              <a:tabLst/>
              <a:defRPr/>
            </a:pPr>
            <a:endParaRPr lang="en-IE" b="1" dirty="0">
              <a:latin typeface="Trebuchet MS" panose="020B0603020202020204"/>
            </a:endParaRPr>
          </a:p>
          <a:p>
            <a:pPr marL="0" marR="0" lvl="0" indent="0" algn="l" defTabSz="457200">
              <a:lnSpc>
                <a:spcPct val="100000"/>
              </a:lnSpc>
              <a:spcBef>
                <a:spcPts val="1000"/>
              </a:spcBef>
              <a:spcAft>
                <a:spcPts val="0"/>
              </a:spcAft>
              <a:buNone/>
              <a:tabLst/>
              <a:defRPr/>
            </a:pPr>
            <a:r>
              <a:rPr lang="en-IE" b="1" dirty="0">
                <a:highlight>
                  <a:srgbClr val="FFFF00"/>
                </a:highlight>
                <a:latin typeface="Trebuchet MS"/>
                <a:ea typeface="+mj-lt"/>
                <a:cs typeface="+mj-lt"/>
              </a:rPr>
              <a:t>Schwächen</a:t>
            </a:r>
            <a:endParaRPr lang="en-IE" b="1" dirty="0"/>
          </a:p>
          <a:p>
            <a:pPr lvl="1">
              <a:buClr>
                <a:srgbClr val="90C226"/>
              </a:buClr>
              <a:defRPr/>
            </a:pPr>
            <a:r>
              <a:rPr kumimoji="0" lang="en-IE" b="1" i="0" u="none" strike="noStrike" kern="1200" cap="none" spc="0" normalizeH="0" baseline="0" noProof="0" dirty="0">
                <a:ln>
                  <a:noFill/>
                </a:ln>
                <a:solidFill>
                  <a:schemeClr val="tx2">
                    <a:lumMod val="50000"/>
                  </a:schemeClr>
                </a:solidFill>
                <a:effectLst/>
                <a:uLnTx/>
                <a:uFillTx/>
                <a:latin typeface="Trebuchet MS" panose="020B0603020202020204"/>
                <a:ea typeface="+mn-ea"/>
                <a:cs typeface="+mn-cs"/>
              </a:rPr>
              <a:t>Überschrift 1: </a:t>
            </a:r>
            <a:r>
              <a:rPr lang="en-IE" dirty="0">
                <a:solidFill>
                  <a:schemeClr val="tx2">
                    <a:lumMod val="50000"/>
                  </a:schemeClr>
                </a:solidFill>
                <a:latin typeface="Trebuchet MS"/>
                <a:ea typeface="+mn-lt"/>
                <a:cs typeface="+mn-lt"/>
              </a:rPr>
              <a:t>Schwächen nachhaltiger Investitionen</a:t>
            </a:r>
            <a:endParaRPr lang="en-IE" i="0" u="none" strike="noStrike" kern="1200" cap="none" spc="0" normalizeH="0" baseline="0" noProof="0" dirty="0">
              <a:ln>
                <a:noFill/>
              </a:ln>
              <a:solidFill>
                <a:schemeClr val="tx2">
                  <a:lumMod val="50000"/>
                </a:schemeClr>
              </a:solidFill>
              <a:effectLst/>
              <a:uLnTx/>
              <a:uFillTx/>
              <a:latin typeface="Trebuchet MS"/>
              <a:ea typeface="+mn-lt"/>
              <a:cs typeface="+mn-lt"/>
            </a:endParaRPr>
          </a:p>
          <a:p>
            <a:pPr lvl="1">
              <a:buClr>
                <a:srgbClr val="90C226"/>
              </a:buClr>
              <a:defRPr/>
            </a:pPr>
            <a:r>
              <a:rPr lang="en-IE" b="1" dirty="0">
                <a:solidFill>
                  <a:schemeClr val="tx2">
                    <a:lumMod val="50000"/>
                  </a:schemeClr>
                </a:solidFill>
                <a:latin typeface="Trebuchet MS" panose="020B0603020202020204"/>
              </a:rPr>
              <a:t>Unterüberschrift 1: </a:t>
            </a:r>
            <a:r>
              <a:rPr lang="en-IE" dirty="0">
                <a:solidFill>
                  <a:schemeClr val="tx2">
                    <a:lumMod val="50000"/>
                  </a:schemeClr>
                </a:solidFill>
                <a:latin typeface="Trebuchet MS"/>
                <a:ea typeface="+mn-lt"/>
                <a:cs typeface="+mn-lt"/>
              </a:rPr>
              <a:t>Interne Herausforderungen</a:t>
            </a:r>
          </a:p>
          <a:p>
            <a:pPr lvl="1">
              <a:buClr>
                <a:srgbClr val="90C226"/>
              </a:buClr>
              <a:defRPr/>
            </a:pPr>
            <a:r>
              <a:rPr lang="en-IE" b="1" dirty="0">
                <a:solidFill>
                  <a:schemeClr val="tx2">
                    <a:lumMod val="50000"/>
                  </a:schemeClr>
                </a:solidFill>
                <a:latin typeface="Trebuchet MS" panose="020B0603020202020204"/>
              </a:rPr>
              <a:t>Popup-Beschreibung: </a:t>
            </a:r>
            <a:r>
              <a:rPr lang="en-IE" dirty="0">
                <a:solidFill>
                  <a:schemeClr val="tx2">
                    <a:lumMod val="50000"/>
                  </a:schemeClr>
                </a:solidFill>
                <a:latin typeface="Trebuchet MS"/>
                <a:ea typeface="+mn-lt"/>
                <a:cs typeface="+mn-lt"/>
              </a:rPr>
              <a:t>Hohe Anfangskosten, begrenztes ESG-Fachwissen und uneinheitliche Datenqualität beeinträchtigen die Effizienz. Komplexe Berichtspflichten und knappe Ressourcen verlangsamen oft die Umsetzung und schränken die Nachhaltigkeitsleistung ein.</a:t>
            </a:r>
          </a:p>
          <a:p>
            <a:pPr lvl="1">
              <a:buClr>
                <a:srgbClr val="90C226"/>
              </a:buClr>
              <a:defRPr/>
            </a:pPr>
            <a:r>
              <a:rPr lang="en-IE" b="1" dirty="0">
                <a:solidFill>
                  <a:schemeClr val="tx2">
                    <a:lumMod val="50000"/>
                  </a:schemeClr>
                </a:solidFill>
                <a:latin typeface="Trebuchet MS" panose="020B0603020202020204"/>
              </a:rPr>
              <a:t>Multimedia: </a:t>
            </a:r>
            <a:r>
              <a:rPr lang="en-IE" dirty="0">
                <a:solidFill>
                  <a:schemeClr val="tx2">
                    <a:lumMod val="50000"/>
                  </a:schemeClr>
                </a:solidFill>
                <a:highlight>
                  <a:srgbClr val="FFFF00"/>
                </a:highlight>
                <a:latin typeface="Trebuchet MS"/>
                <a:ea typeface="+mn-lt"/>
                <a:cs typeface="+mn-lt"/>
              </a:rPr>
              <a:t>Symbolbild von sich kreuzenden Autobahnen, das die interne Komplexität und mangelnde Integration veranschaulicht.</a:t>
            </a:r>
            <a:endParaRPr lang="en-IE" b="1" dirty="0">
              <a:solidFill>
                <a:schemeClr val="tx2">
                  <a:lumMod val="50000"/>
                </a:schemeClr>
              </a:solidFill>
              <a:latin typeface="Trebuchet MS"/>
              <a:ea typeface="+mn-lt"/>
              <a:cs typeface="+mn-lt"/>
            </a:endParaRPr>
          </a:p>
          <a:p>
            <a:pPr marL="0" indent="0">
              <a:buClr>
                <a:srgbClr val="90C226"/>
              </a:buClr>
              <a:buNone/>
              <a:defRPr/>
            </a:pPr>
            <a:endParaRPr lang="en-IE" b="1" dirty="0">
              <a:latin typeface="Trebuchet MS" panose="020B0603020202020204"/>
            </a:endParaRPr>
          </a:p>
          <a:p>
            <a:pPr marL="0" indent="0">
              <a:buClr>
                <a:srgbClr val="90C226"/>
              </a:buClr>
              <a:buNone/>
              <a:defRPr/>
            </a:pPr>
            <a:endParaRPr lang="en-US" dirty="0">
              <a:latin typeface="Trebuchet MS" panose="020B0603020202020204"/>
            </a:endParaRPr>
          </a:p>
        </p:txBody>
      </p:sp>
      <p:pic>
        <p:nvPicPr>
          <p:cNvPr id="8" name="Grafik 7" descr="Ein Bild, das Spaghetti-Kreuzung, Verkehrsknotenpunkt, Infrastruktur, Transportkorridor enthält.&#10;&#10;KI-generierte Inhalte können fehlerhaft sein.">
            <a:extLst>
              <a:ext uri="{FF2B5EF4-FFF2-40B4-BE49-F238E27FC236}">
                <a16:creationId xmlns:a16="http://schemas.microsoft.com/office/drawing/2014/main" id="{877FB8F3-B960-B9C5-5955-F01B47EC8A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53844" y="1449388"/>
            <a:ext cx="4648412" cy="4450045"/>
          </a:xfrm>
          <a:prstGeom prst="rect">
            <a:avLst/>
          </a:prstGeom>
        </p:spPr>
      </p:pic>
      <p:sp>
        <p:nvSpPr>
          <p:cNvPr id="10" name="Textfeld 9">
            <a:extLst>
              <a:ext uri="{FF2B5EF4-FFF2-40B4-BE49-F238E27FC236}">
                <a16:creationId xmlns:a16="http://schemas.microsoft.com/office/drawing/2014/main" id="{686819F0-1D28-E34A-0A80-3F2049341047}"/>
              </a:ext>
            </a:extLst>
          </p:cNvPr>
          <p:cNvSpPr txBox="1"/>
          <p:nvPr/>
        </p:nvSpPr>
        <p:spPr>
          <a:xfrm>
            <a:off x="7153844" y="5974958"/>
            <a:ext cx="4648412" cy="830997"/>
          </a:xfrm>
          <a:prstGeom prst="rect">
            <a:avLst/>
          </a:prstGeom>
          <a:noFill/>
        </p:spPr>
        <p:txBody>
          <a:bodyPr wrap="square">
            <a:spAutoFit/>
          </a:bodyPr>
          <a:lstStyle/>
          <a:p>
            <a:r>
              <a:rPr lang="de-DE" sz="1200" dirty="0">
                <a:solidFill>
                  <a:schemeClr val="tx2"/>
                </a:solidFill>
              </a:rPr>
              <a:t>https://images.unsplash.com/photo-1625232169171-772503cc56ba?q=80&amp;w=1206&amp;auto=format&amp;fit=crop&amp;ixlib=rb-4.1.0&amp;ixid=M3wxMjA3fDB8MHxwaG90by1wYWdlfHx8fGVufDB8fHx8fA%3D%3D</a:t>
            </a:r>
          </a:p>
        </p:txBody>
      </p:sp>
    </p:spTree>
    <p:extLst>
      <p:ext uri="{BB962C8B-B14F-4D97-AF65-F5344CB8AC3E}">
        <p14:creationId xmlns:p14="http://schemas.microsoft.com/office/powerpoint/2010/main" val="17584637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6F45C-8408-29DA-EBD2-577F1A8FA012}"/>
            </a:ext>
          </a:extLst>
        </p:cNvPr>
        <p:cNvGrpSpPr/>
        <p:nvPr/>
      </p:nvGrpSpPr>
      <p:grpSpPr>
        <a:xfrm>
          <a:off x="0" y="0"/>
          <a:ext cx="0" cy="0"/>
          <a:chOff x="0" y="0"/>
          <a:chExt cx="0" cy="0"/>
        </a:xfrm>
      </p:grpSpPr>
      <p:sp>
        <p:nvSpPr>
          <p:cNvPr id="5" name="Title 5">
            <a:extLst>
              <a:ext uri="{FF2B5EF4-FFF2-40B4-BE49-F238E27FC236}">
                <a16:creationId xmlns:a16="http://schemas.microsoft.com/office/drawing/2014/main" id="{CD5D78FC-CB09-90CA-9AE4-3322F761D591}"/>
              </a:ext>
            </a:extLst>
          </p:cNvPr>
          <p:cNvSpPr txBox="1">
            <a:spLocks/>
          </p:cNvSpPr>
          <p:nvPr/>
        </p:nvSpPr>
        <p:spPr>
          <a:xfrm>
            <a:off x="1619866" y="635199"/>
            <a:ext cx="8596668" cy="814189"/>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kumimoji="0" lang="en-US" sz="3600" b="0" i="0" u="none" strike="noStrike" kern="1200" cap="none" spc="0" normalizeH="0" baseline="0" noProof="0" dirty="0">
                <a:ln>
                  <a:noFill/>
                </a:ln>
                <a:solidFill>
                  <a:srgbClr val="255839"/>
                </a:solidFill>
                <a:effectLst/>
                <a:uLnTx/>
                <a:uFillTx/>
                <a:latin typeface="Trebuchet MS" panose="020B0603020202020204"/>
                <a:ea typeface="+mj-ea"/>
                <a:cs typeface="+mj-cs"/>
              </a:rPr>
              <a:t>Interaktives Diagramm </a:t>
            </a:r>
            <a:r>
              <a:rPr lang="en-US" dirty="0">
                <a:solidFill>
                  <a:srgbClr val="255839"/>
                </a:solidFill>
                <a:latin typeface="Trebuchet MS" panose="020B0603020202020204"/>
              </a:rPr>
              <a:t>– SWOT-Analyse</a:t>
            </a:r>
            <a:endParaRPr lang="en-US" dirty="0">
              <a:solidFill>
                <a:srgbClr val="000000"/>
              </a:solidFill>
              <a:latin typeface="Trebuchet MS" panose="020B0603020202020204"/>
            </a:endParaRPr>
          </a:p>
          <a:p>
            <a:pPr marL="0" marR="0" lvl="0" indent="0" algn="ctr" defTabSz="457200">
              <a:lnSpc>
                <a:spcPct val="100000"/>
              </a:lnSpc>
              <a:spcBef>
                <a:spcPct val="0"/>
              </a:spcBef>
              <a:spcAft>
                <a:spcPts val="0"/>
              </a:spcAft>
              <a:buClrTx/>
              <a:buSzTx/>
              <a:buFontTx/>
              <a:buNone/>
              <a:tabLst/>
              <a:defRPr/>
            </a:pPr>
            <a:endParaRPr lang="en-US" sz="3600" b="0" i="0" u="none" strike="noStrike" kern="1200" cap="none" spc="0" normalizeH="0" baseline="0" noProof="0" dirty="0">
              <a:ln>
                <a:noFill/>
              </a:ln>
              <a:solidFill>
                <a:srgbClr val="255839"/>
              </a:solidFill>
              <a:effectLst/>
              <a:uLnTx/>
              <a:uFillTx/>
              <a:latin typeface="Trebuchet MS" panose="020B0603020202020204"/>
            </a:endParaRPr>
          </a:p>
        </p:txBody>
      </p:sp>
      <p:sp>
        <p:nvSpPr>
          <p:cNvPr id="6" name="Content Placeholder 7">
            <a:extLst>
              <a:ext uri="{FF2B5EF4-FFF2-40B4-BE49-F238E27FC236}">
                <a16:creationId xmlns:a16="http://schemas.microsoft.com/office/drawing/2014/main" id="{071A4188-0DDA-6E86-B767-E5C29014CF67}"/>
              </a:ext>
            </a:extLst>
          </p:cNvPr>
          <p:cNvSpPr txBox="1">
            <a:spLocks/>
          </p:cNvSpPr>
          <p:nvPr/>
        </p:nvSpPr>
        <p:spPr>
          <a:xfrm>
            <a:off x="389745" y="1449388"/>
            <a:ext cx="5706255" cy="4429124"/>
          </a:xfrm>
          <a:prstGeom prst="rect">
            <a:avLst/>
          </a:prstGeom>
        </p:spPr>
        <p:txBody>
          <a:bodyPr vert="horz" lIns="0" tIns="0" rIns="0" bIns="0" rtlCol="0" anchor="t">
            <a:normAutofit fontScale="850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ysClr val="windowText" lastClr="000000"/>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Clr>
                <a:srgbClr val="90C226"/>
              </a:buClr>
              <a:buNone/>
              <a:defRPr/>
            </a:pPr>
            <a:r>
              <a:rPr lang="en-IE" b="1" dirty="0">
                <a:latin typeface="Trebuchet MS" panose="020B0603020202020204"/>
              </a:rPr>
              <a:t>Titel: </a:t>
            </a:r>
            <a:r>
              <a:rPr lang="en-IE" dirty="0">
                <a:latin typeface="Trebuchet MS"/>
                <a:ea typeface="+mj-lt"/>
                <a:cs typeface="+mj-lt"/>
              </a:rPr>
              <a:t>Chancen bei nachhaltigen Investitionen</a:t>
            </a:r>
            <a:endParaRPr lang="en-IE" dirty="0">
              <a:latin typeface="Trebuchet MS"/>
            </a:endParaRPr>
          </a:p>
          <a:p>
            <a:pPr marL="0" indent="0">
              <a:buClr>
                <a:srgbClr val="90C226"/>
              </a:buClr>
              <a:buNone/>
              <a:defRPr/>
            </a:pPr>
            <a:r>
              <a:rPr kumimoji="0" lang="en-IE" sz="1800" b="1" i="0" u="none" strike="noStrike" kern="1200" cap="none" spc="0" normalizeH="0" baseline="0" noProof="0" dirty="0">
                <a:ln>
                  <a:noFill/>
                </a:ln>
                <a:effectLst/>
                <a:uLnTx/>
                <a:uFillTx/>
                <a:latin typeface="Trebuchet MS" panose="020B0603020202020204"/>
                <a:ea typeface="+mn-ea"/>
                <a:cs typeface="+mn-cs"/>
              </a:rPr>
              <a:t>Untertitel: </a:t>
            </a:r>
            <a:r>
              <a:rPr lang="en-IE" dirty="0">
                <a:latin typeface="Trebuchet MS"/>
                <a:ea typeface="+mj-lt"/>
                <a:cs typeface="+mj-lt"/>
              </a:rPr>
              <a:t>Innovation und Marktpotenzial</a:t>
            </a:r>
            <a:endParaRPr lang="en-IE" sz="1800" i="0" u="none" strike="noStrike" kern="1200" cap="none" spc="0" normalizeH="0" baseline="0" noProof="0" dirty="0">
              <a:ln>
                <a:noFill/>
              </a:ln>
              <a:effectLst/>
              <a:uLnTx/>
              <a:uFillTx/>
              <a:latin typeface="Trebuchet MS"/>
              <a:ea typeface="+mj-lt"/>
              <a:cs typeface="+mj-lt"/>
            </a:endParaRPr>
          </a:p>
          <a:p>
            <a:pPr marL="0" marR="0" lvl="0" indent="0" algn="l" defTabSz="457200" rtl="0" eaLnBrk="1" fontAlgn="auto" latinLnBrk="0" hangingPunct="1">
              <a:lnSpc>
                <a:spcPct val="100000"/>
              </a:lnSpc>
              <a:spcBef>
                <a:spcPts val="1000"/>
              </a:spcBef>
              <a:spcAft>
                <a:spcPts val="0"/>
              </a:spcAft>
              <a:buClr>
                <a:srgbClr val="90C226"/>
              </a:buClr>
              <a:buSzPct val="80000"/>
              <a:buFont typeface="Wingdings 3" charset="2"/>
              <a:buNone/>
              <a:tabLst/>
              <a:defRPr/>
            </a:pPr>
            <a:endParaRPr lang="en-IE" b="1" dirty="0">
              <a:latin typeface="Trebuchet MS" panose="020B0603020202020204"/>
            </a:endParaRPr>
          </a:p>
          <a:p>
            <a:pPr marL="0" indent="0">
              <a:buClr>
                <a:srgbClr val="90C226"/>
              </a:buClr>
              <a:buNone/>
              <a:defRPr/>
            </a:pPr>
            <a:r>
              <a:rPr lang="en-IE" b="1" dirty="0">
                <a:highlight>
                  <a:srgbClr val="FFFF00"/>
                </a:highlight>
                <a:latin typeface="Trebuchet MS" panose="020B0603020202020204"/>
              </a:rPr>
              <a:t>Chancen</a:t>
            </a:r>
            <a:endParaRPr lang="en-IE" dirty="0">
              <a:highlight>
                <a:srgbClr val="FFFF00"/>
              </a:highlight>
              <a:latin typeface="Trebuchet MS" panose="020B0603020202020204"/>
            </a:endParaRPr>
          </a:p>
          <a:p>
            <a:pPr lvl="1">
              <a:buClr>
                <a:srgbClr val="90C226"/>
              </a:buClr>
              <a:defRPr/>
            </a:pPr>
            <a:r>
              <a:rPr lang="en-IE" b="1" dirty="0">
                <a:solidFill>
                  <a:schemeClr val="tx2">
                    <a:lumMod val="50000"/>
                  </a:schemeClr>
                </a:solidFill>
                <a:latin typeface="Trebuchet MS" panose="020B0603020202020204"/>
              </a:rPr>
              <a:t>Überschrift</a:t>
            </a:r>
            <a:r>
              <a:rPr kumimoji="0" lang="en-IE" b="1" i="0" u="none" strike="noStrike" kern="1200" cap="none" spc="0" normalizeH="0" baseline="0" noProof="0" dirty="0">
                <a:ln>
                  <a:noFill/>
                </a:ln>
                <a:solidFill>
                  <a:schemeClr val="tx2">
                    <a:lumMod val="50000"/>
                  </a:schemeClr>
                </a:solidFill>
                <a:effectLst/>
                <a:uLnTx/>
                <a:uFillTx/>
                <a:latin typeface="Trebuchet MS" panose="020B0603020202020204"/>
                <a:ea typeface="+mn-ea"/>
                <a:cs typeface="+mn-cs"/>
              </a:rPr>
              <a:t> 1: </a:t>
            </a:r>
            <a:r>
              <a:rPr lang="en-IE" dirty="0">
                <a:solidFill>
                  <a:schemeClr val="tx2">
                    <a:lumMod val="50000"/>
                  </a:schemeClr>
                </a:solidFill>
                <a:latin typeface="Trebuchet MS"/>
                <a:ea typeface="+mn-lt"/>
                <a:cs typeface="+mn-lt"/>
              </a:rPr>
              <a:t>Chancen bei nachhaltigen Investitionen</a:t>
            </a:r>
            <a:endParaRPr lang="en-IE" dirty="0">
              <a:solidFill>
                <a:schemeClr val="tx2">
                  <a:lumMod val="50000"/>
                </a:schemeClr>
              </a:solidFill>
              <a:latin typeface="Trebuchet MS"/>
              <a:ea typeface="Calibri" panose="020F0502020204030204"/>
              <a:cs typeface="Calibri" panose="020F0502020204030204"/>
            </a:endParaRPr>
          </a:p>
          <a:p>
            <a:pPr lvl="1">
              <a:buClr>
                <a:srgbClr val="90C226"/>
              </a:buClr>
              <a:defRPr/>
            </a:pPr>
            <a:r>
              <a:rPr lang="en-IE" b="1" dirty="0">
                <a:solidFill>
                  <a:schemeClr val="tx2">
                    <a:lumMod val="50000"/>
                  </a:schemeClr>
                </a:solidFill>
                <a:latin typeface="Trebuchet MS" panose="020B0603020202020204"/>
              </a:rPr>
              <a:t>Unterüberschrift 1: </a:t>
            </a:r>
            <a:r>
              <a:rPr lang="en-IE" dirty="0">
                <a:solidFill>
                  <a:schemeClr val="tx2">
                    <a:lumMod val="50000"/>
                  </a:schemeClr>
                </a:solidFill>
                <a:latin typeface="Trebuchet MS"/>
                <a:ea typeface="+mn-lt"/>
                <a:cs typeface="+mn-lt"/>
              </a:rPr>
              <a:t>Marktinnovation</a:t>
            </a:r>
          </a:p>
          <a:p>
            <a:pPr lvl="1">
              <a:buClr>
                <a:srgbClr val="90C226"/>
              </a:buClr>
              <a:defRPr/>
            </a:pPr>
            <a:r>
              <a:rPr lang="en-IE" b="1" dirty="0">
                <a:solidFill>
                  <a:schemeClr val="tx2">
                    <a:lumMod val="50000"/>
                  </a:schemeClr>
                </a:solidFill>
                <a:latin typeface="Trebuchet MS" panose="020B0603020202020204"/>
              </a:rPr>
              <a:t>Popup-Beschreibung: </a:t>
            </a:r>
            <a:r>
              <a:rPr lang="en-IE" dirty="0">
                <a:solidFill>
                  <a:schemeClr val="tx2">
                    <a:lumMod val="50000"/>
                  </a:schemeClr>
                </a:solidFill>
                <a:latin typeface="Trebuchet MS"/>
                <a:ea typeface="+mn-lt"/>
                <a:cs typeface="+mn-lt"/>
              </a:rPr>
              <a:t>Nachhaltigkeit eröffnet den Zugang zu Wachstumsbranchen wie erneuerbaren Energien, Kreislaufwirtschaft und grüner Mobilität. Sie zieht verantwortungsbewusste Investoren an, treibt Innovationen voran und schafft langfristige Wettbewerbsvorteile.</a:t>
            </a:r>
          </a:p>
          <a:p>
            <a:pPr lvl="1">
              <a:buClr>
                <a:srgbClr val="90C226"/>
              </a:buClr>
              <a:defRPr/>
            </a:pPr>
            <a:r>
              <a:rPr lang="en-IE" b="1" dirty="0">
                <a:solidFill>
                  <a:schemeClr val="tx2">
                    <a:lumMod val="50000"/>
                  </a:schemeClr>
                </a:solidFill>
                <a:latin typeface="Trebuchet MS" panose="020B0603020202020204"/>
              </a:rPr>
              <a:t>Multimedia: </a:t>
            </a:r>
            <a:r>
              <a:rPr lang="en-US" dirty="0">
                <a:solidFill>
                  <a:schemeClr val="tx2">
                    <a:lumMod val="50000"/>
                  </a:schemeClr>
                </a:solidFill>
                <a:highlight>
                  <a:srgbClr val="FFFF00"/>
                </a:highlight>
                <a:latin typeface="Trebuchet MS"/>
                <a:ea typeface="+mn-lt"/>
                <a:cs typeface="+mn-lt"/>
              </a:rPr>
              <a:t>Sämlinge in Form von Münzen symbolisieren nachhaltige Investitionen</a:t>
            </a:r>
            <a:r>
              <a:rPr lang="en-IE" dirty="0">
                <a:solidFill>
                  <a:schemeClr val="tx2">
                    <a:lumMod val="50000"/>
                  </a:schemeClr>
                </a:solidFill>
                <a:highlight>
                  <a:srgbClr val="FFFF00"/>
                </a:highlight>
                <a:latin typeface="Trebuchet MS"/>
                <a:ea typeface="+mn-lt"/>
                <a:cs typeface="+mn-lt"/>
              </a:rPr>
              <a:t>.</a:t>
            </a:r>
            <a:endParaRPr lang="en-IE" b="1" dirty="0">
              <a:solidFill>
                <a:schemeClr val="tx2">
                  <a:lumMod val="50000"/>
                </a:schemeClr>
              </a:solidFill>
              <a:highlight>
                <a:srgbClr val="FFFF00"/>
              </a:highlight>
              <a:latin typeface="Trebuchet MS"/>
              <a:ea typeface="+mn-lt"/>
              <a:cs typeface="+mn-lt"/>
            </a:endParaRPr>
          </a:p>
          <a:p>
            <a:pPr marL="0" indent="0">
              <a:buClr>
                <a:srgbClr val="90C226"/>
              </a:buClr>
              <a:buNone/>
              <a:defRPr/>
            </a:pPr>
            <a:endParaRPr lang="en-IE" b="1" dirty="0">
              <a:latin typeface="Trebuchet MS" panose="020B0603020202020204"/>
            </a:endParaRPr>
          </a:p>
          <a:p>
            <a:pPr marL="0" indent="0">
              <a:buClr>
                <a:srgbClr val="90C226"/>
              </a:buClr>
              <a:buNone/>
              <a:defRPr/>
            </a:pPr>
            <a:endParaRPr lang="en-US" dirty="0">
              <a:latin typeface="Trebuchet MS" panose="020B0603020202020204"/>
            </a:endParaRPr>
          </a:p>
        </p:txBody>
      </p:sp>
      <p:pic>
        <p:nvPicPr>
          <p:cNvPr id="1026" name="Picture 2" descr="Free Money Profit photo and picture">
            <a:extLst>
              <a:ext uri="{FF2B5EF4-FFF2-40B4-BE49-F238E27FC236}">
                <a16:creationId xmlns:a16="http://schemas.microsoft.com/office/drawing/2014/main" id="{053DF7D4-3FD3-AE70-2A6A-B65959CEAB3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54952" y="1449388"/>
            <a:ext cx="5147303" cy="2915478"/>
          </a:xfrm>
          <a:prstGeom prst="rect">
            <a:avLst/>
          </a:prstGeom>
          <a:noFill/>
          <a:extLst>
            <a:ext uri="{909E8E84-426E-40DD-AFC4-6F175D3DCCD1}">
              <a14:hiddenFill xmlns:a14="http://schemas.microsoft.com/office/drawing/2010/main">
                <a:solidFill>
                  <a:srgbClr val="FFFFFF"/>
                </a:solidFill>
              </a14:hiddenFill>
            </a:ext>
          </a:extLst>
        </p:spPr>
      </p:pic>
      <p:sp>
        <p:nvSpPr>
          <p:cNvPr id="3" name="Textfeld 2">
            <a:extLst>
              <a:ext uri="{FF2B5EF4-FFF2-40B4-BE49-F238E27FC236}">
                <a16:creationId xmlns:a16="http://schemas.microsoft.com/office/drawing/2014/main" id="{93CA2CCB-7DEB-8327-FFCD-24D0FFB05CFA}"/>
              </a:ext>
            </a:extLst>
          </p:cNvPr>
          <p:cNvSpPr txBox="1"/>
          <p:nvPr/>
        </p:nvSpPr>
        <p:spPr>
          <a:xfrm>
            <a:off x="6654952" y="4364866"/>
            <a:ext cx="5147303" cy="276999"/>
          </a:xfrm>
          <a:prstGeom prst="rect">
            <a:avLst/>
          </a:prstGeom>
          <a:noFill/>
        </p:spPr>
        <p:txBody>
          <a:bodyPr wrap="square">
            <a:spAutoFit/>
          </a:bodyPr>
          <a:lstStyle/>
          <a:p>
            <a:r>
              <a:rPr lang="de-DE" sz="1200" dirty="0">
                <a:solidFill>
                  <a:schemeClr val="tx2"/>
                </a:solidFill>
              </a:rPr>
              <a:t>https://cdn.pixabay.com/photo/2017/08/30/07/56/money-2696228_1280.jpg</a:t>
            </a:r>
          </a:p>
        </p:txBody>
      </p:sp>
    </p:spTree>
    <p:extLst>
      <p:ext uri="{BB962C8B-B14F-4D97-AF65-F5344CB8AC3E}">
        <p14:creationId xmlns:p14="http://schemas.microsoft.com/office/powerpoint/2010/main" val="17485052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0D29E-49D5-FA32-F1C3-BEC502D92E7A}"/>
            </a:ext>
          </a:extLst>
        </p:cNvPr>
        <p:cNvGrpSpPr/>
        <p:nvPr/>
      </p:nvGrpSpPr>
      <p:grpSpPr>
        <a:xfrm>
          <a:off x="0" y="0"/>
          <a:ext cx="0" cy="0"/>
          <a:chOff x="0" y="0"/>
          <a:chExt cx="0" cy="0"/>
        </a:xfrm>
      </p:grpSpPr>
      <p:sp>
        <p:nvSpPr>
          <p:cNvPr id="5" name="Title 5">
            <a:extLst>
              <a:ext uri="{FF2B5EF4-FFF2-40B4-BE49-F238E27FC236}">
                <a16:creationId xmlns:a16="http://schemas.microsoft.com/office/drawing/2014/main" id="{B5D75F08-9519-26C5-22CF-28836BDFCA8B}"/>
              </a:ext>
            </a:extLst>
          </p:cNvPr>
          <p:cNvSpPr txBox="1">
            <a:spLocks/>
          </p:cNvSpPr>
          <p:nvPr/>
        </p:nvSpPr>
        <p:spPr>
          <a:xfrm>
            <a:off x="1619866" y="635199"/>
            <a:ext cx="8596668" cy="814189"/>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kumimoji="0" lang="en-US" sz="3600" b="0" i="0" u="none" strike="noStrike" kern="1200" cap="none" spc="0" normalizeH="0" baseline="0" noProof="0" dirty="0">
                <a:ln>
                  <a:noFill/>
                </a:ln>
                <a:solidFill>
                  <a:srgbClr val="255839"/>
                </a:solidFill>
                <a:effectLst/>
                <a:uLnTx/>
                <a:uFillTx/>
                <a:latin typeface="Trebuchet MS" panose="020B0603020202020204"/>
                <a:ea typeface="+mj-ea"/>
                <a:cs typeface="+mj-cs"/>
              </a:rPr>
              <a:t>Interaktives Diagramm </a:t>
            </a:r>
            <a:r>
              <a:rPr lang="en-US" dirty="0">
                <a:solidFill>
                  <a:srgbClr val="255839"/>
                </a:solidFill>
                <a:latin typeface="Trebuchet MS" panose="020B0603020202020204"/>
              </a:rPr>
              <a:t>– SWOT-Analyse</a:t>
            </a:r>
            <a:endParaRPr lang="en-US" dirty="0">
              <a:solidFill>
                <a:srgbClr val="000000"/>
              </a:solidFill>
              <a:latin typeface="Trebuchet MS" panose="020B0603020202020204"/>
            </a:endParaRPr>
          </a:p>
          <a:p>
            <a:pPr marL="0" marR="0" lvl="0" indent="0" algn="ctr" defTabSz="457200">
              <a:lnSpc>
                <a:spcPct val="100000"/>
              </a:lnSpc>
              <a:spcBef>
                <a:spcPct val="0"/>
              </a:spcBef>
              <a:spcAft>
                <a:spcPts val="0"/>
              </a:spcAft>
              <a:buClrTx/>
              <a:buSzTx/>
              <a:buFontTx/>
              <a:buNone/>
              <a:tabLst/>
              <a:defRPr/>
            </a:pPr>
            <a:endParaRPr lang="en-US" sz="3600" b="0" i="0" u="none" strike="noStrike" kern="1200" cap="none" spc="0" normalizeH="0" baseline="0" noProof="0" dirty="0">
              <a:ln>
                <a:noFill/>
              </a:ln>
              <a:solidFill>
                <a:srgbClr val="255839"/>
              </a:solidFill>
              <a:effectLst/>
              <a:uLnTx/>
              <a:uFillTx/>
              <a:latin typeface="Trebuchet MS" panose="020B0603020202020204"/>
            </a:endParaRPr>
          </a:p>
        </p:txBody>
      </p:sp>
      <p:sp>
        <p:nvSpPr>
          <p:cNvPr id="6" name="Content Placeholder 7">
            <a:extLst>
              <a:ext uri="{FF2B5EF4-FFF2-40B4-BE49-F238E27FC236}">
                <a16:creationId xmlns:a16="http://schemas.microsoft.com/office/drawing/2014/main" id="{6E40AC51-1CA9-ED0B-E848-571349DCEBBE}"/>
              </a:ext>
            </a:extLst>
          </p:cNvPr>
          <p:cNvSpPr txBox="1">
            <a:spLocks/>
          </p:cNvSpPr>
          <p:nvPr/>
        </p:nvSpPr>
        <p:spPr>
          <a:xfrm>
            <a:off x="389745" y="1449388"/>
            <a:ext cx="11417942" cy="4429124"/>
          </a:xfrm>
          <a:prstGeom prst="rect">
            <a:avLst/>
          </a:prstGeom>
        </p:spPr>
        <p:txBody>
          <a:bodyPr vert="horz" lIns="0" tIns="0" rIns="0" bIns="0" rtlCol="0" anchor="t">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ysClr val="windowText" lastClr="000000"/>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Clr>
                <a:srgbClr val="90C226"/>
              </a:buClr>
              <a:buNone/>
              <a:defRPr/>
            </a:pPr>
            <a:r>
              <a:rPr lang="en-IE" b="1" dirty="0">
                <a:latin typeface="Trebuchet MS" panose="020B0603020202020204"/>
              </a:rPr>
              <a:t>Titel: </a:t>
            </a:r>
            <a:r>
              <a:rPr lang="en-IE" dirty="0">
                <a:latin typeface="Trebuchet MS"/>
                <a:ea typeface="+mj-lt"/>
                <a:cs typeface="+mj-lt"/>
              </a:rPr>
              <a:t>Risiken für nachhaltige Investitionen</a:t>
            </a:r>
            <a:endParaRPr lang="en-US" dirty="0">
              <a:latin typeface="Trebuchet MS"/>
              <a:ea typeface="Calibri Light" panose="020F0302020204030204"/>
              <a:cs typeface="Calibri Light" panose="020F0302020204030204"/>
            </a:endParaRPr>
          </a:p>
          <a:p>
            <a:pPr marL="0" indent="0">
              <a:buNone/>
              <a:defRPr/>
            </a:pPr>
            <a:r>
              <a:rPr kumimoji="0" lang="en-IE" sz="1800" b="1" i="0" u="none" strike="noStrike" kern="1200" cap="none" spc="0" normalizeH="0" baseline="0" noProof="0" dirty="0">
                <a:ln>
                  <a:noFill/>
                </a:ln>
                <a:effectLst/>
                <a:uLnTx/>
                <a:uFillTx/>
                <a:latin typeface="Trebuchet MS" panose="020B0603020202020204"/>
                <a:ea typeface="+mn-ea"/>
                <a:cs typeface="+mn-cs"/>
              </a:rPr>
              <a:t>Untertitel: </a:t>
            </a:r>
            <a:r>
              <a:rPr lang="en-IE" dirty="0">
                <a:latin typeface="Trebuchet MS"/>
                <a:ea typeface="+mj-lt"/>
                <a:cs typeface="+mj-lt"/>
              </a:rPr>
              <a:t>Externe Risiken und Unsicherheitsfaktoren</a:t>
            </a:r>
            <a:endParaRPr lang="en-US" dirty="0">
              <a:latin typeface="Trebuchet MS"/>
              <a:ea typeface="Calibri Light" panose="020F0302020204030204"/>
              <a:cs typeface="Calibri Light" panose="020F0302020204030204"/>
            </a:endParaRPr>
          </a:p>
          <a:p>
            <a:pPr marL="0" marR="0" lvl="0" indent="0" algn="l" defTabSz="457200" rtl="0" eaLnBrk="1" fontAlgn="auto" latinLnBrk="0" hangingPunct="1">
              <a:lnSpc>
                <a:spcPct val="100000"/>
              </a:lnSpc>
              <a:spcBef>
                <a:spcPts val="1000"/>
              </a:spcBef>
              <a:spcAft>
                <a:spcPts val="0"/>
              </a:spcAft>
              <a:buClr>
                <a:srgbClr val="90C226"/>
              </a:buClr>
              <a:buSzPct val="80000"/>
              <a:buFont typeface="Wingdings 3" charset="2"/>
              <a:buNone/>
              <a:tabLst/>
              <a:defRPr/>
            </a:pPr>
            <a:endParaRPr lang="en-IE" b="1" dirty="0">
              <a:latin typeface="Trebuchet MS" panose="020B0603020202020204"/>
            </a:endParaRPr>
          </a:p>
          <a:p>
            <a:pPr marL="0" marR="0" lvl="0" indent="0" algn="l" defTabSz="457200" rtl="0" eaLnBrk="1" fontAlgn="auto" latinLnBrk="0" hangingPunct="1">
              <a:lnSpc>
                <a:spcPct val="100000"/>
              </a:lnSpc>
              <a:spcBef>
                <a:spcPts val="1000"/>
              </a:spcBef>
              <a:spcAft>
                <a:spcPts val="0"/>
              </a:spcAft>
              <a:buClr>
                <a:srgbClr val="90C226"/>
              </a:buClr>
              <a:buSzPct val="80000"/>
              <a:buFont typeface="Wingdings 3" charset="2"/>
              <a:buNone/>
              <a:tabLst/>
              <a:defRPr/>
            </a:pPr>
            <a:r>
              <a:rPr lang="en-IE" b="1" dirty="0">
                <a:highlight>
                  <a:srgbClr val="FFFF00"/>
                </a:highlight>
                <a:latin typeface="Trebuchet MS" panose="020B0603020202020204"/>
              </a:rPr>
              <a:t>Risiken</a:t>
            </a:r>
            <a:endParaRPr lang="en-IE" dirty="0">
              <a:highlight>
                <a:srgbClr val="FFFF00"/>
              </a:highlight>
              <a:latin typeface="Trebuchet MS" panose="020B0603020202020204"/>
            </a:endParaRPr>
          </a:p>
          <a:p>
            <a:pPr lvl="1">
              <a:buClr>
                <a:srgbClr val="90C226"/>
              </a:buClr>
              <a:defRPr/>
            </a:pPr>
            <a:r>
              <a:rPr kumimoji="0" lang="en-IE" b="1" i="0" u="none" strike="noStrike" kern="1200" cap="none" spc="0" normalizeH="0" baseline="0" noProof="0" dirty="0">
                <a:ln>
                  <a:noFill/>
                </a:ln>
                <a:solidFill>
                  <a:schemeClr val="tx2">
                    <a:lumMod val="50000"/>
                  </a:schemeClr>
                </a:solidFill>
                <a:effectLst/>
                <a:uLnTx/>
                <a:uFillTx/>
                <a:latin typeface="Trebuchet MS" panose="020B0603020202020204"/>
                <a:ea typeface="+mn-ea"/>
                <a:cs typeface="+mn-cs"/>
              </a:rPr>
              <a:t>Überschrift 1: </a:t>
            </a:r>
            <a:r>
              <a:rPr lang="en-IE" dirty="0">
                <a:solidFill>
                  <a:schemeClr val="tx2">
                    <a:lumMod val="50000"/>
                  </a:schemeClr>
                </a:solidFill>
                <a:latin typeface="Trebuchet MS"/>
                <a:ea typeface="+mn-lt"/>
                <a:cs typeface="+mn-lt"/>
              </a:rPr>
              <a:t>Risiken für nachhaltige Investitionen</a:t>
            </a:r>
            <a:endParaRPr lang="en-IE" i="0" u="none" strike="noStrike" kern="1200" cap="none" spc="0" normalizeH="0" baseline="0" noProof="0" dirty="0">
              <a:ln>
                <a:noFill/>
              </a:ln>
              <a:solidFill>
                <a:schemeClr val="tx2">
                  <a:lumMod val="50000"/>
                </a:schemeClr>
              </a:solidFill>
              <a:effectLst/>
              <a:uLnTx/>
              <a:uFillTx/>
              <a:latin typeface="Trebuchet MS"/>
              <a:ea typeface="+mn-lt"/>
              <a:cs typeface="+mn-lt"/>
            </a:endParaRPr>
          </a:p>
          <a:p>
            <a:pPr lvl="1">
              <a:buClr>
                <a:srgbClr val="90C226"/>
              </a:buClr>
              <a:defRPr/>
            </a:pPr>
            <a:r>
              <a:rPr lang="en-IE" b="1" dirty="0">
                <a:solidFill>
                  <a:schemeClr val="tx2">
                    <a:lumMod val="50000"/>
                  </a:schemeClr>
                </a:solidFill>
                <a:latin typeface="Trebuchet MS" panose="020B0603020202020204"/>
              </a:rPr>
              <a:t>Unterüberschrift 1: </a:t>
            </a:r>
            <a:r>
              <a:rPr lang="en-IE" dirty="0">
                <a:solidFill>
                  <a:schemeClr val="tx2">
                    <a:lumMod val="50000"/>
                  </a:schemeClr>
                </a:solidFill>
                <a:latin typeface="Trebuchet MS"/>
                <a:ea typeface="+mn-lt"/>
                <a:cs typeface="+mn-lt"/>
              </a:rPr>
              <a:t>Externe Risiken</a:t>
            </a:r>
          </a:p>
          <a:p>
            <a:pPr lvl="1">
              <a:buClr>
                <a:srgbClr val="90C226"/>
              </a:buClr>
              <a:defRPr/>
            </a:pPr>
            <a:r>
              <a:rPr lang="en-IE" b="1" dirty="0">
                <a:solidFill>
                  <a:schemeClr val="tx2">
                    <a:lumMod val="50000"/>
                  </a:schemeClr>
                </a:solidFill>
                <a:latin typeface="Trebuchet MS" panose="020B0603020202020204"/>
              </a:rPr>
              <a:t>Popup-Beschreibung: </a:t>
            </a:r>
            <a:r>
              <a:rPr lang="en-IE" dirty="0">
                <a:solidFill>
                  <a:schemeClr val="tx2">
                    <a:lumMod val="50000"/>
                  </a:schemeClr>
                </a:solidFill>
                <a:latin typeface="Trebuchet MS"/>
                <a:ea typeface="+mn-lt"/>
                <a:cs typeface="+mn-lt"/>
              </a:rPr>
              <a:t>Regulatorische Unsicherheit, Greenwashing und Marktvolatilität gefährden die Glaubwürdigkeit. Uneinheitliche ESG-Standards oder unklare Definitionen können das Vertrauen der Anleger schwächen und die Einführung nachhaltiger Finanzierungen verlangsamen.</a:t>
            </a:r>
          </a:p>
          <a:p>
            <a:pPr lvl="1">
              <a:buClr>
                <a:srgbClr val="90C226"/>
              </a:buClr>
              <a:defRPr/>
            </a:pPr>
            <a:r>
              <a:rPr lang="en-IE" b="1" dirty="0">
                <a:solidFill>
                  <a:schemeClr val="tx2">
                    <a:lumMod val="50000"/>
                  </a:schemeClr>
                </a:solidFill>
                <a:latin typeface="Trebuchet MS" panose="020B0603020202020204"/>
              </a:rPr>
              <a:t>Multimedia: </a:t>
            </a:r>
            <a:r>
              <a:rPr lang="en-IE" dirty="0">
                <a:solidFill>
                  <a:schemeClr val="tx2">
                    <a:lumMod val="50000"/>
                  </a:schemeClr>
                </a:solidFill>
                <a:highlight>
                  <a:srgbClr val="FFFF00"/>
                </a:highlight>
                <a:latin typeface="Trebuchet MS" panose="020B0603020202020204"/>
              </a:rPr>
              <a:t>Kreisförmige Infografik, die den Kreislauf veranschaulicht:</a:t>
            </a:r>
            <a:br>
              <a:rPr lang="en-IE" dirty="0">
                <a:highlight>
                  <a:srgbClr val="FFFF00"/>
                </a:highlight>
                <a:latin typeface="Trebuchet MS" panose="020B0603020202020204"/>
              </a:rPr>
            </a:br>
            <a:r>
              <a:rPr lang="en-IE" dirty="0">
                <a:solidFill>
                  <a:schemeClr val="tx2">
                    <a:lumMod val="50000"/>
                  </a:schemeClr>
                </a:solidFill>
                <a:highlight>
                  <a:srgbClr val="FFFF00"/>
                </a:highlight>
                <a:latin typeface="Trebuchet MS" panose="020B0603020202020204"/>
              </a:rPr>
              <a:t> Marketingaussage → </a:t>
            </a:r>
            <a:r>
              <a:rPr lang="en-IE" dirty="0" err="1">
                <a:solidFill>
                  <a:schemeClr val="tx2">
                    <a:lumMod val="50000"/>
                  </a:schemeClr>
                </a:solidFill>
                <a:highlight>
                  <a:srgbClr val="FFFF00"/>
                </a:highlight>
                <a:latin typeface="Trebuchet MS" panose="020B0603020202020204"/>
              </a:rPr>
              <a:t>Skepsis</a:t>
            </a:r>
            <a:r>
              <a:rPr lang="en-IE" dirty="0">
                <a:solidFill>
                  <a:schemeClr val="tx2">
                    <a:lumMod val="50000"/>
                  </a:schemeClr>
                </a:solidFill>
                <a:highlight>
                  <a:srgbClr val="FFFF00"/>
                </a:highlight>
                <a:latin typeface="Trebuchet MS" panose="020B0603020202020204"/>
              </a:rPr>
              <a:t> in der Öffentlichkeit → Reaktion der Regulierungsbehörden → Vertrauensverlust → Reform → Neue Aussage.</a:t>
            </a:r>
          </a:p>
          <a:p>
            <a:pPr marL="0" indent="0">
              <a:buClr>
                <a:srgbClr val="90C226"/>
              </a:buClr>
              <a:buNone/>
              <a:defRPr/>
            </a:pPr>
            <a:endParaRPr lang="en-IE" b="1" dirty="0">
              <a:latin typeface="Trebuchet MS" panose="020B0603020202020204"/>
            </a:endParaRPr>
          </a:p>
          <a:p>
            <a:pPr marL="0" indent="0">
              <a:buClr>
                <a:srgbClr val="90C226"/>
              </a:buClr>
              <a:buNone/>
              <a:defRPr/>
            </a:pPr>
            <a:endParaRPr lang="en-US" dirty="0">
              <a:latin typeface="Trebuchet MS" panose="020B0603020202020204"/>
            </a:endParaRPr>
          </a:p>
        </p:txBody>
      </p:sp>
    </p:spTree>
    <p:extLst>
      <p:ext uri="{BB962C8B-B14F-4D97-AF65-F5344CB8AC3E}">
        <p14:creationId xmlns:p14="http://schemas.microsoft.com/office/powerpoint/2010/main" val="38060892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2DC72-3E7C-FEC8-6A6F-9F11BF468354}"/>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80949CAF-E6B2-44D0-89C7-6179C95BA607}"/>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 name="Content Placeholder 6">
            <a:extLst>
              <a:ext uri="{FF2B5EF4-FFF2-40B4-BE49-F238E27FC236}">
                <a16:creationId xmlns:a16="http://schemas.microsoft.com/office/drawing/2014/main" id="{53DC40BD-5CA3-91F0-F6C8-E81671EEFF39}"/>
              </a:ext>
            </a:extLst>
          </p:cNvPr>
          <p:cNvSpPr>
            <a:spLocks noGrp="1"/>
          </p:cNvSpPr>
          <p:nvPr>
            <p:ph sz="quarter" idx="12"/>
          </p:nvPr>
        </p:nvSpPr>
        <p:spPr>
          <a:xfrm>
            <a:off x="645765" y="1825780"/>
            <a:ext cx="5792984" cy="4446148"/>
          </a:xfrm>
        </p:spPr>
        <p:txBody>
          <a:bodyPr>
            <a:normAutofit/>
          </a:bodyPr>
          <a:lstStyle/>
          <a:p>
            <a:pPr marL="0" indent="0" algn="just">
              <a:buNone/>
            </a:pPr>
            <a:r>
              <a:rPr lang="en-IE" b="1" dirty="0"/>
              <a:t>Titel: </a:t>
            </a:r>
            <a:r>
              <a:rPr lang="en-IE" dirty="0" err="1"/>
              <a:t>Triodos </a:t>
            </a:r>
            <a:r>
              <a:rPr lang="en-IE" dirty="0"/>
              <a:t>Bank – Vorreiter im Bereich der nachhaltigen Finanzwirtschaft</a:t>
            </a:r>
          </a:p>
          <a:p>
            <a:pPr marL="0" indent="0" algn="just">
              <a:buNone/>
            </a:pPr>
            <a:endParaRPr lang="en-IE" b="1" dirty="0"/>
          </a:p>
          <a:p>
            <a:pPr marL="0" indent="0" algn="just">
              <a:buNone/>
            </a:pPr>
            <a:r>
              <a:rPr lang="en-IE" b="1" dirty="0"/>
              <a:t>Überblick: </a:t>
            </a:r>
            <a:r>
              <a:rPr lang="en-US" dirty="0"/>
              <a:t>Die niederländische </a:t>
            </a:r>
            <a:r>
              <a:rPr lang="en-US" dirty="0" err="1"/>
              <a:t>Triodos </a:t>
            </a:r>
            <a:r>
              <a:rPr lang="en-US" dirty="0"/>
              <a:t>Bank ist ein führender Vorreiter im Bereich der nachhaltigen Finanzwirtschaft.</a:t>
            </a:r>
            <a:br>
              <a:rPr lang="en-US" dirty="0"/>
            </a:br>
            <a:r>
              <a:rPr lang="en-US" dirty="0"/>
              <a:t>Sie investiert ausschließlich in Projekte mit sozialem, kulturellem oder ökologischem Mehrwert und zeigt damit, wie Banken messbare Nachhaltigkeit in ihre Geschäftsstrategien integrieren können.</a:t>
            </a:r>
          </a:p>
          <a:p>
            <a:pPr marL="0" indent="0" algn="just">
              <a:buNone/>
            </a:pPr>
            <a:endParaRPr lang="en-IE" dirty="0"/>
          </a:p>
          <a:p>
            <a:pPr marL="0" indent="0" algn="just">
              <a:buNone/>
            </a:pPr>
            <a:r>
              <a:rPr lang="en-IE" b="1" dirty="0">
                <a:solidFill>
                  <a:srgbClr val="2C3C43"/>
                </a:solidFill>
              </a:rPr>
              <a:t>Links:</a:t>
            </a:r>
            <a:r>
              <a:rPr lang="en-IE" dirty="0">
                <a:solidFill>
                  <a:srgbClr val="2C3C43"/>
                </a:solidFill>
                <a:hlinkClick r:id="rId3"/>
              </a:rPr>
              <a:t> https://www.triodos.com</a:t>
            </a:r>
            <a:r>
              <a:rPr lang="en-IE" dirty="0">
                <a:solidFill>
                  <a:srgbClr val="2C3C43"/>
                </a:solidFill>
              </a:rPr>
              <a:t> </a:t>
            </a:r>
            <a:endParaRPr lang="en-IE" b="1" dirty="0"/>
          </a:p>
          <a:p>
            <a:pPr marL="0" indent="0" algn="just">
              <a:buNone/>
            </a:pPr>
            <a:endParaRPr lang="en-IE" b="1" dirty="0"/>
          </a:p>
        </p:txBody>
      </p:sp>
      <p:sp>
        <p:nvSpPr>
          <p:cNvPr id="6" name="Title 5">
            <a:extLst>
              <a:ext uri="{FF2B5EF4-FFF2-40B4-BE49-F238E27FC236}">
                <a16:creationId xmlns:a16="http://schemas.microsoft.com/office/drawing/2014/main" id="{5FC1C9A6-0995-AB52-8839-D813382BE43A}"/>
              </a:ext>
            </a:extLst>
          </p:cNvPr>
          <p:cNvSpPr>
            <a:spLocks noGrp="1"/>
          </p:cNvSpPr>
          <p:nvPr>
            <p:ph type="title"/>
          </p:nvPr>
        </p:nvSpPr>
        <p:spPr>
          <a:xfrm>
            <a:off x="645765" y="1022669"/>
            <a:ext cx="8596668" cy="674051"/>
          </a:xfrm>
        </p:spPr>
        <p:txBody>
          <a:bodyPr/>
          <a:lstStyle/>
          <a:p>
            <a:r>
              <a:rPr lang="en-US" dirty="0">
                <a:solidFill>
                  <a:srgbClr val="255839"/>
                </a:solidFill>
              </a:rPr>
              <a:t>Fallstudie</a:t>
            </a:r>
            <a:endParaRPr lang="el-GR" dirty="0">
              <a:solidFill>
                <a:srgbClr val="255839"/>
              </a:solidFill>
            </a:endParaRPr>
          </a:p>
        </p:txBody>
      </p:sp>
      <p:pic>
        <p:nvPicPr>
          <p:cNvPr id="3" name="Grafik 2" descr="Ein Bild, das draußen, Gras, Wolke, Himmel enthält.&#10;&#10;KI-generierte Inhalte können fehlerhaft sein.">
            <a:extLst>
              <a:ext uri="{FF2B5EF4-FFF2-40B4-BE49-F238E27FC236}">
                <a16:creationId xmlns:a16="http://schemas.microsoft.com/office/drawing/2014/main" id="{A06B3D4F-A585-E290-7E68-3896A26603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56558" y="2063582"/>
            <a:ext cx="3771749" cy="3771749"/>
          </a:xfrm>
          <a:prstGeom prst="rect">
            <a:avLst/>
          </a:prstGeom>
        </p:spPr>
      </p:pic>
      <p:sp>
        <p:nvSpPr>
          <p:cNvPr id="4" name="Textfeld 3">
            <a:extLst>
              <a:ext uri="{FF2B5EF4-FFF2-40B4-BE49-F238E27FC236}">
                <a16:creationId xmlns:a16="http://schemas.microsoft.com/office/drawing/2014/main" id="{47BEF062-2101-DDD5-530F-E2FAA21BF2FD}"/>
              </a:ext>
            </a:extLst>
          </p:cNvPr>
          <p:cNvSpPr txBox="1"/>
          <p:nvPr/>
        </p:nvSpPr>
        <p:spPr>
          <a:xfrm>
            <a:off x="7454096" y="5813872"/>
            <a:ext cx="3345084" cy="461665"/>
          </a:xfrm>
          <a:prstGeom prst="rect">
            <a:avLst/>
          </a:prstGeom>
          <a:noFill/>
        </p:spPr>
        <p:txBody>
          <a:bodyPr wrap="square" rtlCol="0">
            <a:spAutoFit/>
          </a:bodyPr>
          <a:lstStyle/>
          <a:p>
            <a:r>
              <a:rPr lang="de-DE" sz="1200" dirty="0"/>
              <a:t>https://decmyk.blogspot.com/2021/02/triodos-bank-is-reversible-timber.html</a:t>
            </a:r>
          </a:p>
        </p:txBody>
      </p:sp>
    </p:spTree>
    <p:extLst>
      <p:ext uri="{BB962C8B-B14F-4D97-AF65-F5344CB8AC3E}">
        <p14:creationId xmlns:p14="http://schemas.microsoft.com/office/powerpoint/2010/main" val="7698755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407E4-866D-C1E0-B633-5558719B7554}"/>
            </a:ext>
          </a:extLst>
        </p:cNvPr>
        <p:cNvGrpSpPr/>
        <p:nvPr/>
      </p:nvGrpSpPr>
      <p:grpSpPr>
        <a:xfrm>
          <a:off x="0" y="0"/>
          <a:ext cx="0" cy="0"/>
          <a:chOff x="0" y="0"/>
          <a:chExt cx="0" cy="0"/>
        </a:xfrm>
      </p:grpSpPr>
      <p:sp>
        <p:nvSpPr>
          <p:cNvPr id="41" name="Google Shape;93;p3">
            <a:extLst>
              <a:ext uri="{FF2B5EF4-FFF2-40B4-BE49-F238E27FC236}">
                <a16:creationId xmlns:a16="http://schemas.microsoft.com/office/drawing/2014/main" id="{571EE987-0F0C-F2F4-C8F7-826EFA20FE9C}"/>
              </a:ext>
            </a:extLst>
          </p:cNvPr>
          <p:cNvSpPr/>
          <p:nvPr/>
        </p:nvSpPr>
        <p:spPr>
          <a:xfrm rot="1800000">
            <a:off x="9334783" y="2717603"/>
            <a:ext cx="1266311" cy="1336992"/>
          </a:xfrm>
          <a:custGeom>
            <a:avLst/>
            <a:gdLst/>
            <a:ahLst/>
            <a:cxnLst/>
            <a:rect l="l" t="t" r="r" b="b"/>
            <a:pathLst>
              <a:path w="1285410" h="1030961" extrusionOk="0">
                <a:moveTo>
                  <a:pt x="1257632" y="144261"/>
                </a:moveTo>
                <a:cubicBezTo>
                  <a:pt x="1339547" y="278564"/>
                  <a:pt x="1228104" y="530976"/>
                  <a:pt x="1089992" y="718619"/>
                </a:cubicBezTo>
                <a:cubicBezTo>
                  <a:pt x="952832" y="906261"/>
                  <a:pt x="789954" y="1029134"/>
                  <a:pt x="622314" y="1031039"/>
                </a:cubicBezTo>
                <a:cubicBezTo>
                  <a:pt x="455627" y="1032944"/>
                  <a:pt x="285129" y="914834"/>
                  <a:pt x="158447" y="732906"/>
                </a:cubicBezTo>
                <a:cubicBezTo>
                  <a:pt x="32717" y="551931"/>
                  <a:pt x="-50151" y="307139"/>
                  <a:pt x="34622" y="171884"/>
                </a:cubicBezTo>
                <a:cubicBezTo>
                  <a:pt x="120347" y="35676"/>
                  <a:pt x="372759" y="7101"/>
                  <a:pt x="636602" y="1386"/>
                </a:cubicBezTo>
                <a:cubicBezTo>
                  <a:pt x="901397" y="-5281"/>
                  <a:pt x="1175717" y="9959"/>
                  <a:pt x="1257632" y="144261"/>
                </a:cubicBezTo>
                <a:close/>
              </a:path>
            </a:pathLst>
          </a:custGeom>
          <a:noFill/>
          <a:ln w="9525" cap="flat" cmpd="sng">
            <a:solidFill>
              <a:sysClr val="window" lastClr="FFFFFF"/>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Calibri" panose="020F0502020204030204"/>
              <a:ea typeface="Calibri"/>
              <a:cs typeface="Calibri"/>
              <a:sym typeface="Calibri"/>
            </a:endParaRPr>
          </a:p>
        </p:txBody>
      </p:sp>
      <p:sp>
        <p:nvSpPr>
          <p:cNvPr id="2" name="Title 5">
            <a:extLst>
              <a:ext uri="{FF2B5EF4-FFF2-40B4-BE49-F238E27FC236}">
                <a16:creationId xmlns:a16="http://schemas.microsoft.com/office/drawing/2014/main" id="{C3D08DB2-E933-A286-4EF5-0E1410FD858B}"/>
              </a:ext>
            </a:extLst>
          </p:cNvPr>
          <p:cNvSpPr txBox="1">
            <a:spLocks/>
          </p:cNvSpPr>
          <p:nvPr/>
        </p:nvSpPr>
        <p:spPr>
          <a:xfrm>
            <a:off x="1619866" y="635199"/>
            <a:ext cx="8596668" cy="731588"/>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255839"/>
                </a:solidFill>
                <a:effectLst/>
                <a:uLnTx/>
                <a:uFillTx/>
                <a:latin typeface="Trebuchet MS" panose="020B0603020202020204"/>
                <a:ea typeface="+mj-ea"/>
                <a:cs typeface="+mj-cs"/>
              </a:rPr>
              <a:t>Fallstudie</a:t>
            </a:r>
            <a:r>
              <a:rPr lang="en-US" dirty="0">
                <a:solidFill>
                  <a:srgbClr val="255839"/>
                </a:solidFill>
                <a:latin typeface="Trebuchet MS" panose="020B0603020202020204"/>
              </a:rPr>
              <a:t>: Beschreibung und Relevanz</a:t>
            </a:r>
            <a:endParaRPr kumimoji="0" lang="el-GR" sz="3600" b="0" i="0" u="none" strike="noStrike" kern="1200" cap="none" spc="0" normalizeH="0" baseline="0" noProof="0" dirty="0">
              <a:ln>
                <a:noFill/>
              </a:ln>
              <a:solidFill>
                <a:srgbClr val="255839"/>
              </a:solidFill>
              <a:effectLst/>
              <a:uLnTx/>
              <a:uFillTx/>
              <a:latin typeface="Trebuchet MS" panose="020B0603020202020204"/>
              <a:ea typeface="+mj-ea"/>
              <a:cs typeface="+mj-cs"/>
            </a:endParaRPr>
          </a:p>
        </p:txBody>
      </p:sp>
      <p:sp>
        <p:nvSpPr>
          <p:cNvPr id="6" name="Content Placeholder 6">
            <a:extLst>
              <a:ext uri="{FF2B5EF4-FFF2-40B4-BE49-F238E27FC236}">
                <a16:creationId xmlns:a16="http://schemas.microsoft.com/office/drawing/2014/main" id="{61C7B26F-6A32-7D91-2177-FCC8466185A3}"/>
              </a:ext>
            </a:extLst>
          </p:cNvPr>
          <p:cNvSpPr txBox="1">
            <a:spLocks/>
          </p:cNvSpPr>
          <p:nvPr/>
        </p:nvSpPr>
        <p:spPr>
          <a:xfrm>
            <a:off x="494324" y="1668421"/>
            <a:ext cx="11203351" cy="4847881"/>
          </a:xfrm>
          <a:prstGeom prst="rect">
            <a:avLst/>
          </a:prstGeom>
        </p:spPr>
        <p:txBody>
          <a:bodyPr vert="horz" lIns="0" tIns="0" rIns="0" bIns="0" rtlCol="0">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lvl="0" indent="0">
              <a:buClr>
                <a:srgbClr val="90C226"/>
              </a:buClr>
              <a:buNone/>
              <a:defRPr/>
            </a:pPr>
            <a:r>
              <a:rPr kumimoji="0" lang="en-IE" sz="1800" b="1" i="0" u="none" strike="noStrike" kern="1200" cap="none" spc="0" normalizeH="0" baseline="0" noProof="0" dirty="0">
                <a:ln>
                  <a:noFill/>
                </a:ln>
                <a:solidFill>
                  <a:srgbClr val="2C3C43"/>
                </a:solidFill>
                <a:effectLst/>
                <a:uLnTx/>
                <a:uFillTx/>
                <a:latin typeface="Trebuchet MS" panose="020B0603020202020204"/>
                <a:ea typeface="+mn-ea"/>
                <a:cs typeface="+mn-cs"/>
              </a:rPr>
              <a:t>Beschreibung: </a:t>
            </a:r>
          </a:p>
          <a:p>
            <a:pPr marL="0" lvl="0" indent="0">
              <a:buClr>
                <a:srgbClr val="90C226"/>
              </a:buClr>
              <a:buNone/>
              <a:defRPr/>
            </a:pPr>
            <a:r>
              <a:rPr lang="en-US" dirty="0"/>
              <a:t>Die </a:t>
            </a:r>
            <a:r>
              <a:rPr lang="en-US" dirty="0" err="1"/>
              <a:t>Triodos </a:t>
            </a:r>
            <a:r>
              <a:rPr lang="en-US" dirty="0"/>
              <a:t>Bank wurde 1980 in Zeist, Niederlande, gegründet und hat es sich zur Aufgabe gemacht, Geld als Motor für positive Veränderungen zum Wohle der Menschen und des Planeten einzusetzen.</a:t>
            </a:r>
            <a:br>
              <a:rPr lang="en-US" dirty="0"/>
            </a:br>
            <a:r>
              <a:rPr lang="en-US" dirty="0"/>
              <a:t>Sie finanziert ausschließlich Projekte mit nachweisbarem sozialem und ökologischem Nutzen, darunter erneuerbare Energien, ökologischer Landbau, Bildung und Gesundheit.</a:t>
            </a:r>
            <a:br>
              <a:rPr lang="en-US" dirty="0"/>
            </a:br>
            <a:r>
              <a:rPr lang="en-US" dirty="0"/>
              <a:t>Ihr Geschäftsmodell verbindet finanzielle Solidität mit messbarer Nachhaltigkeitsleistung.</a:t>
            </a:r>
            <a:br>
              <a:rPr lang="en-US" dirty="0"/>
            </a:br>
            <a:r>
              <a:rPr lang="en-US" dirty="0" err="1"/>
              <a:t>Triodos </a:t>
            </a:r>
            <a:r>
              <a:rPr lang="en-US" dirty="0"/>
              <a:t>veröffentlicht jährlich einen </a:t>
            </a:r>
            <a:r>
              <a:rPr lang="en-US" b="1" dirty="0"/>
              <a:t>Wirkungsbericht, in dem </a:t>
            </a:r>
            <a:r>
              <a:rPr lang="en-US" dirty="0"/>
              <a:t>detaillierte ESG-Daten, CO₂-Einsparungen und soziale Indikatoren offengelegt werden.</a:t>
            </a:r>
            <a:endParaRPr kumimoji="0" lang="en-IE" sz="1800" b="0" i="0" u="none" strike="noStrike" kern="1200" cap="none" spc="0" normalizeH="0" baseline="0" noProof="0" dirty="0">
              <a:ln>
                <a:noFill/>
              </a:ln>
              <a:solidFill>
                <a:srgbClr val="2C3C43"/>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1000"/>
              </a:spcBef>
              <a:spcAft>
                <a:spcPts val="0"/>
              </a:spcAft>
              <a:buClr>
                <a:srgbClr val="90C226"/>
              </a:buClr>
              <a:buSzPct val="80000"/>
              <a:buNone/>
              <a:tabLst/>
              <a:defRPr/>
            </a:pPr>
            <a:r>
              <a:rPr kumimoji="0" lang="en-IE" sz="1800" b="0" i="0" u="none" strike="noStrike" kern="1200" cap="none" spc="0" normalizeH="0" baseline="0" noProof="0" dirty="0">
                <a:ln>
                  <a:noFill/>
                </a:ln>
                <a:solidFill>
                  <a:srgbClr val="2C3C43"/>
                </a:solidFill>
                <a:effectLst/>
                <a:uLnTx/>
                <a:uFillTx/>
                <a:latin typeface="Trebuchet MS" panose="020B0603020202020204"/>
                <a:ea typeface="+mn-ea"/>
                <a:cs typeface="+mn-cs"/>
              </a:rPr>
              <a:t>Relevanz für das Modul: </a:t>
            </a:r>
          </a:p>
          <a:p>
            <a:pPr marL="0" lvl="0" indent="0">
              <a:buClr>
                <a:srgbClr val="90C226"/>
              </a:buClr>
              <a:buNone/>
              <a:defRPr/>
            </a:pPr>
            <a:r>
              <a:rPr lang="en-US" dirty="0"/>
              <a:t>Dieser Fall veranschaulicht, wie Prinzipien der nachhaltigen Finanzierung in der Praxis umgesetzt werden können.</a:t>
            </a:r>
            <a:br>
              <a:rPr lang="en-US" dirty="0"/>
            </a:br>
            <a:r>
              <a:rPr lang="en-US" dirty="0"/>
              <a:t>Er zeigt, dass Transparenz, Wirkungsmessung und Wertorientierung wesentliche Bestandteile glaubwürdiger Strategien für nachhaltige Finanzwirtschaft sind – zentrale Lernergebnisse von </a:t>
            </a:r>
            <a:r>
              <a:rPr lang="en-US" i="1" dirty="0"/>
              <a:t>CU6 – Nachhaltige Finanzwirtschaft und Betriebsabläufe</a:t>
            </a:r>
            <a:r>
              <a:rPr lang="en-US" dirty="0"/>
              <a:t>.</a:t>
            </a:r>
          </a:p>
          <a:p>
            <a:pPr marL="0" lvl="0" indent="0">
              <a:buClr>
                <a:srgbClr val="90C226"/>
              </a:buClr>
              <a:buNone/>
              <a:defRPr/>
            </a:pPr>
            <a:r>
              <a:rPr kumimoji="0" lang="en-US" sz="1800" b="0" i="0" u="none" strike="noStrike" kern="1200" cap="none" spc="0" normalizeH="0" baseline="0" noProof="0" dirty="0">
                <a:ln>
                  <a:noFill/>
                </a:ln>
                <a:solidFill>
                  <a:srgbClr val="2C3C43"/>
                </a:solidFill>
                <a:effectLst/>
                <a:uLnTx/>
                <a:uFillTx/>
                <a:latin typeface="Trebuchet MS" panose="020B0603020202020204"/>
                <a:ea typeface="+mn-ea"/>
                <a:cs typeface="+mn-cs"/>
              </a:rPr>
              <a:t>Standort: </a:t>
            </a:r>
            <a:r>
              <a:rPr lang="en-US" dirty="0">
                <a:solidFill>
                  <a:srgbClr val="2C3C43"/>
                </a:solidFill>
                <a:latin typeface="Trebuchet MS" panose="020B0603020202020204"/>
              </a:rPr>
              <a:t>Zeist, Niederlande</a:t>
            </a:r>
          </a:p>
          <a:p>
            <a:pPr marL="0" lvl="0" indent="0">
              <a:buClr>
                <a:srgbClr val="90C226"/>
              </a:buClr>
              <a:buNone/>
              <a:defRPr/>
            </a:pPr>
            <a:r>
              <a:rPr kumimoji="0" lang="en-US" sz="1800" b="0" i="0" u="none" strike="noStrike" kern="1200" cap="none" spc="0" normalizeH="0" baseline="0" noProof="0" dirty="0">
                <a:ln>
                  <a:noFill/>
                </a:ln>
                <a:solidFill>
                  <a:srgbClr val="2C3C43"/>
                </a:solidFill>
                <a:effectLst/>
                <a:uLnTx/>
                <a:uFillTx/>
                <a:latin typeface="Trebuchet MS" panose="020B0603020202020204"/>
                <a:ea typeface="+mn-ea"/>
                <a:cs typeface="+mn-cs"/>
              </a:rPr>
              <a:t>Zeitraum: Seit 1980 – </a:t>
            </a:r>
            <a:r>
              <a:rPr lang="en-US" dirty="0">
                <a:solidFill>
                  <a:srgbClr val="2C3C43"/>
                </a:solidFill>
                <a:latin typeface="Trebuchet MS" panose="020B0603020202020204"/>
              </a:rPr>
              <a:t>laufend</a:t>
            </a:r>
          </a:p>
          <a:p>
            <a:pPr marL="0" lvl="0" indent="0">
              <a:buClr>
                <a:srgbClr val="90C226"/>
              </a:buClr>
              <a:buNone/>
              <a:defRPr/>
            </a:pPr>
            <a:r>
              <a:rPr kumimoji="0" lang="en-US" sz="1800" b="0" i="0" u="none" strike="noStrike" kern="1200" cap="none" spc="0" normalizeH="0" baseline="0" noProof="0" dirty="0">
                <a:ln>
                  <a:noFill/>
                </a:ln>
                <a:solidFill>
                  <a:srgbClr val="2C3C43"/>
                </a:solidFill>
                <a:effectLst/>
                <a:uLnTx/>
                <a:uFillTx/>
                <a:latin typeface="Trebuchet MS" panose="020B0603020202020204"/>
                <a:ea typeface="+mn-ea"/>
                <a:cs typeface="+mn-cs"/>
              </a:rPr>
              <a:t>Organisation: </a:t>
            </a:r>
            <a:r>
              <a:rPr kumimoji="0" lang="en-US" sz="1800" b="0" i="0" u="none" strike="noStrike" kern="1200" cap="none" spc="0" normalizeH="0" baseline="0" noProof="0" dirty="0" err="1">
                <a:ln>
                  <a:noFill/>
                </a:ln>
                <a:solidFill>
                  <a:srgbClr val="2C3C43"/>
                </a:solidFill>
                <a:effectLst/>
                <a:uLnTx/>
                <a:uFillTx/>
                <a:latin typeface="Trebuchet MS" panose="020B0603020202020204"/>
                <a:ea typeface="+mn-ea"/>
                <a:cs typeface="+mn-cs"/>
              </a:rPr>
              <a:t>Triodos </a:t>
            </a:r>
            <a:r>
              <a:rPr kumimoji="0" lang="en-US" sz="1800" b="0" i="0" u="none" strike="noStrike" kern="1200" cap="none" spc="0" normalizeH="0" baseline="0" noProof="0" dirty="0">
                <a:ln>
                  <a:noFill/>
                </a:ln>
                <a:solidFill>
                  <a:srgbClr val="2C3C43"/>
                </a:solidFill>
                <a:effectLst/>
                <a:uLnTx/>
                <a:uFillTx/>
                <a:latin typeface="Trebuchet MS" panose="020B0603020202020204"/>
                <a:ea typeface="+mn-ea"/>
                <a:cs typeface="+mn-cs"/>
              </a:rPr>
              <a:t>Bank N.V.</a:t>
            </a:r>
            <a:endParaRPr kumimoji="0" lang="en-IE" sz="1800" b="0" i="0" u="none" strike="noStrike" kern="1200" cap="none" spc="0" normalizeH="0" baseline="0" noProof="0" dirty="0">
              <a:ln>
                <a:noFill/>
              </a:ln>
              <a:solidFill>
                <a:srgbClr val="2C3C43"/>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4058721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C3622-E42D-BD4D-7CAC-A4D8B03AE599}"/>
            </a:ext>
          </a:extLst>
        </p:cNvPr>
        <p:cNvGrpSpPr/>
        <p:nvPr/>
      </p:nvGrpSpPr>
      <p:grpSpPr>
        <a:xfrm>
          <a:off x="0" y="0"/>
          <a:ext cx="0" cy="0"/>
          <a:chOff x="0" y="0"/>
          <a:chExt cx="0" cy="0"/>
        </a:xfrm>
      </p:grpSpPr>
      <p:sp>
        <p:nvSpPr>
          <p:cNvPr id="41" name="Google Shape;93;p3">
            <a:extLst>
              <a:ext uri="{FF2B5EF4-FFF2-40B4-BE49-F238E27FC236}">
                <a16:creationId xmlns:a16="http://schemas.microsoft.com/office/drawing/2014/main" id="{1CD81FCB-0656-6F7E-9AC3-778E03D2B6E3}"/>
              </a:ext>
            </a:extLst>
          </p:cNvPr>
          <p:cNvSpPr/>
          <p:nvPr/>
        </p:nvSpPr>
        <p:spPr>
          <a:xfrm rot="1800000">
            <a:off x="9334783" y="2717603"/>
            <a:ext cx="1266311" cy="1336992"/>
          </a:xfrm>
          <a:custGeom>
            <a:avLst/>
            <a:gdLst/>
            <a:ahLst/>
            <a:cxnLst/>
            <a:rect l="l" t="t" r="r" b="b"/>
            <a:pathLst>
              <a:path w="1285410" h="1030961" extrusionOk="0">
                <a:moveTo>
                  <a:pt x="1257632" y="144261"/>
                </a:moveTo>
                <a:cubicBezTo>
                  <a:pt x="1339547" y="278564"/>
                  <a:pt x="1228104" y="530976"/>
                  <a:pt x="1089992" y="718619"/>
                </a:cubicBezTo>
                <a:cubicBezTo>
                  <a:pt x="952832" y="906261"/>
                  <a:pt x="789954" y="1029134"/>
                  <a:pt x="622314" y="1031039"/>
                </a:cubicBezTo>
                <a:cubicBezTo>
                  <a:pt x="455627" y="1032944"/>
                  <a:pt x="285129" y="914834"/>
                  <a:pt x="158447" y="732906"/>
                </a:cubicBezTo>
                <a:cubicBezTo>
                  <a:pt x="32717" y="551931"/>
                  <a:pt x="-50151" y="307139"/>
                  <a:pt x="34622" y="171884"/>
                </a:cubicBezTo>
                <a:cubicBezTo>
                  <a:pt x="120347" y="35676"/>
                  <a:pt x="372759" y="7101"/>
                  <a:pt x="636602" y="1386"/>
                </a:cubicBezTo>
                <a:cubicBezTo>
                  <a:pt x="901397" y="-5281"/>
                  <a:pt x="1175717" y="9959"/>
                  <a:pt x="1257632" y="144261"/>
                </a:cubicBezTo>
                <a:close/>
              </a:path>
            </a:pathLst>
          </a:custGeom>
          <a:noFill/>
          <a:ln w="9525" cap="flat" cmpd="sng">
            <a:solidFill>
              <a:sysClr val="window" lastClr="FFFFFF"/>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Calibri" panose="020F0502020204030204"/>
              <a:ea typeface="Calibri"/>
              <a:cs typeface="Calibri"/>
              <a:sym typeface="Calibri"/>
            </a:endParaRPr>
          </a:p>
        </p:txBody>
      </p:sp>
      <p:sp>
        <p:nvSpPr>
          <p:cNvPr id="6" name="Content Placeholder 6">
            <a:extLst>
              <a:ext uri="{FF2B5EF4-FFF2-40B4-BE49-F238E27FC236}">
                <a16:creationId xmlns:a16="http://schemas.microsoft.com/office/drawing/2014/main" id="{BB88095A-61ED-F16A-7DFF-FAE4C4A49805}"/>
              </a:ext>
            </a:extLst>
          </p:cNvPr>
          <p:cNvSpPr txBox="1">
            <a:spLocks/>
          </p:cNvSpPr>
          <p:nvPr/>
        </p:nvSpPr>
        <p:spPr>
          <a:xfrm>
            <a:off x="494324" y="2197811"/>
            <a:ext cx="11203351" cy="4429126"/>
          </a:xfrm>
          <a:prstGeom prst="rect">
            <a:avLst/>
          </a:prstGeom>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lvl="0" indent="0">
              <a:buClr>
                <a:srgbClr val="90C226"/>
              </a:buClr>
              <a:buNone/>
              <a:defRPr/>
            </a:pPr>
            <a:r>
              <a:rPr lang="en-US" b="1" dirty="0"/>
              <a:t>Einleitung:</a:t>
            </a:r>
            <a:br>
              <a:rPr lang="en-US" dirty="0"/>
            </a:br>
            <a:r>
              <a:rPr lang="en-US" dirty="0"/>
              <a:t>Diese Reflexion zielt darauf ab, die Erkenntnisse aus der Fallstudie mit den eigenen beruflichen Kontexten der Teilnehmer zu verknüpfen.</a:t>
            </a:r>
            <a:br>
              <a:rPr lang="en-US" dirty="0"/>
            </a:br>
            <a:r>
              <a:rPr lang="en-US" dirty="0"/>
              <a:t>Sie regt zum kritischen Nachdenken über die Glaubwürdigkeit, die Wirkung und die Übertragbarkeit von Praktiken im Bereich der nachhaltigen Finanzwirtschaft an.</a:t>
            </a:r>
            <a:endParaRPr kumimoji="0" lang="en-IE" sz="1800" b="0" i="0" u="none" strike="noStrike" kern="1200" cap="none" spc="0" normalizeH="0" baseline="0" noProof="0" dirty="0">
              <a:ln>
                <a:noFill/>
              </a:ln>
              <a:solidFill>
                <a:srgbClr val="2C3C43"/>
              </a:solidFill>
              <a:effectLst/>
              <a:uLnTx/>
              <a:uFillTx/>
              <a:latin typeface="Trebuchet MS" panose="020B0603020202020204"/>
              <a:ea typeface="+mn-ea"/>
              <a:cs typeface="+mn-cs"/>
            </a:endParaRPr>
          </a:p>
          <a:p>
            <a:pPr lvl="0">
              <a:buClr>
                <a:srgbClr val="90C226"/>
              </a:buClr>
              <a:defRPr/>
            </a:pPr>
            <a:r>
              <a:rPr lang="en-IE" b="1" dirty="0">
                <a:solidFill>
                  <a:srgbClr val="2C3C43"/>
                </a:solidFill>
                <a:latin typeface="Trebuchet MS" panose="020B0603020202020204"/>
              </a:rPr>
              <a:t>Frage 1: </a:t>
            </a:r>
            <a:r>
              <a:rPr lang="en-US" b="1" dirty="0"/>
              <a:t>Glaubwürdigkeit: </a:t>
            </a:r>
            <a:r>
              <a:rPr lang="en-US" dirty="0"/>
              <a:t>Welche Maßnahmen stellen sicher, dass die Nachhaltigkeitsstrategie der </a:t>
            </a:r>
            <a:r>
              <a:rPr lang="en-US" dirty="0" err="1"/>
              <a:t>Triodos </a:t>
            </a:r>
            <a:r>
              <a:rPr lang="en-US" dirty="0"/>
              <a:t>Bank authentisch und überprüfbar ist?</a:t>
            </a:r>
            <a:endParaRPr lang="en-IE" b="1" dirty="0">
              <a:solidFill>
                <a:srgbClr val="2C3C43"/>
              </a:solidFill>
              <a:latin typeface="Trebuchet MS" panose="020B0603020202020204"/>
            </a:endParaRPr>
          </a:p>
          <a:p>
            <a:pPr lvl="0">
              <a:buClr>
                <a:srgbClr val="90C226"/>
              </a:buClr>
              <a:defRPr/>
            </a:pPr>
            <a:r>
              <a:rPr kumimoji="0" lang="en-IE" sz="1800" b="1" i="0" u="none" strike="noStrike" kern="1200" cap="none" spc="0" normalizeH="0" baseline="0" noProof="0" dirty="0">
                <a:ln>
                  <a:noFill/>
                </a:ln>
                <a:solidFill>
                  <a:srgbClr val="2C3C43"/>
                </a:solidFill>
                <a:effectLst/>
                <a:uLnTx/>
                <a:uFillTx/>
                <a:latin typeface="Trebuchet MS" panose="020B0603020202020204"/>
                <a:ea typeface="+mn-ea"/>
                <a:cs typeface="+mn-cs"/>
              </a:rPr>
              <a:t>Frage 2: </a:t>
            </a:r>
            <a:r>
              <a:rPr lang="en-US" b="1" dirty="0"/>
              <a:t>Wirkung: </a:t>
            </a:r>
            <a:r>
              <a:rPr lang="en-US" dirty="0"/>
              <a:t>Wie misst die Bank die sozialen und ökologischen Auswirkungen ihrer Investitionen – und welche Kennzahlen wären für Ihre Organisation relevant?</a:t>
            </a:r>
            <a:endParaRPr kumimoji="0" lang="en-IE" sz="1800" b="1" i="0" u="none" strike="noStrike" kern="1200" cap="none" spc="0" normalizeH="0" baseline="0" noProof="0" dirty="0">
              <a:ln>
                <a:noFill/>
              </a:ln>
              <a:solidFill>
                <a:srgbClr val="2C3C43"/>
              </a:solidFill>
              <a:effectLst/>
              <a:uLnTx/>
              <a:uFillTx/>
              <a:latin typeface="Trebuchet MS" panose="020B0603020202020204"/>
              <a:ea typeface="+mn-ea"/>
              <a:cs typeface="+mn-cs"/>
            </a:endParaRPr>
          </a:p>
          <a:p>
            <a:pPr lvl="0">
              <a:buClr>
                <a:srgbClr val="90C226"/>
              </a:buClr>
              <a:defRPr/>
            </a:pPr>
            <a:r>
              <a:rPr kumimoji="0" lang="en-IE" sz="1800" b="1" i="0" u="none" strike="noStrike" kern="1200" cap="none" spc="0" normalizeH="0" baseline="0" noProof="0" dirty="0">
                <a:ln>
                  <a:noFill/>
                </a:ln>
                <a:solidFill>
                  <a:srgbClr val="2C3C43"/>
                </a:solidFill>
                <a:effectLst/>
                <a:uLnTx/>
                <a:uFillTx/>
                <a:latin typeface="Trebuchet MS" panose="020B0603020202020204"/>
                <a:ea typeface="+mn-ea"/>
                <a:cs typeface="+mn-cs"/>
              </a:rPr>
              <a:t>Frage 3: </a:t>
            </a:r>
            <a:r>
              <a:rPr lang="en-US" dirty="0"/>
              <a:t>Welche Elemente des Triodos-Modells könnten angepasst werden, um nachhaltige Finanzentscheidungen in Ihrer Organisation zu fördern?</a:t>
            </a:r>
            <a:endParaRPr kumimoji="0" lang="el-GR" sz="1800" b="1" i="0" u="none" strike="noStrike" kern="1200" cap="none" spc="0" normalizeH="0" baseline="0" noProof="0" dirty="0">
              <a:ln>
                <a:noFill/>
              </a:ln>
              <a:solidFill>
                <a:srgbClr val="2C3C43"/>
              </a:solidFill>
              <a:effectLst/>
              <a:uLnTx/>
              <a:uFillTx/>
              <a:latin typeface="Trebuchet MS" panose="020B0603020202020204"/>
              <a:ea typeface="+mn-ea"/>
              <a:cs typeface="+mn-cs"/>
            </a:endParaRPr>
          </a:p>
        </p:txBody>
      </p:sp>
      <p:sp>
        <p:nvSpPr>
          <p:cNvPr id="4" name="Text Placeholder 6">
            <a:extLst>
              <a:ext uri="{FF2B5EF4-FFF2-40B4-BE49-F238E27FC236}">
                <a16:creationId xmlns:a16="http://schemas.microsoft.com/office/drawing/2014/main" id="{777D3F91-FC80-EF82-D6AD-1759963B83DF}"/>
              </a:ext>
            </a:extLst>
          </p:cNvPr>
          <p:cNvSpPr txBox="1">
            <a:spLocks/>
          </p:cNvSpPr>
          <p:nvPr/>
        </p:nvSpPr>
        <p:spPr>
          <a:xfrm>
            <a:off x="399370" y="1449388"/>
            <a:ext cx="11393260" cy="506611"/>
          </a:xfrm>
          <a:prstGeom prst="rect">
            <a:avLst/>
          </a:prstGeom>
          <a:noFill/>
        </p:spPr>
        <p:txBody>
          <a:bodyPr vert="horz" lIns="0" tIns="0" rIns="0" bIns="0" rtlCol="0" anchor="ctr" anchorCtr="0">
            <a:normAutofit/>
          </a:bodyPr>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kern="1200" baseline="0">
                <a:solidFill>
                  <a:schemeClr val="accent6"/>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b="1" dirty="0">
                <a:solidFill>
                  <a:srgbClr val="92D050"/>
                </a:solidFill>
                <a:latin typeface="Trebuchet MS" panose="020B0603020202020204"/>
              </a:rPr>
              <a:t>Fragen zur Fallstudie</a:t>
            </a:r>
            <a:endParaRPr kumimoji="0" lang="el-GR" sz="2000" b="1" i="0" u="none" strike="noStrike" kern="1200" cap="none" spc="0" normalizeH="0" baseline="0" noProof="0" dirty="0">
              <a:ln>
                <a:noFill/>
              </a:ln>
              <a:solidFill>
                <a:srgbClr val="92D050"/>
              </a:solidFill>
              <a:effectLst/>
              <a:uLnTx/>
              <a:uFillTx/>
              <a:latin typeface="Trebuchet MS" panose="020B0603020202020204"/>
              <a:ea typeface="+mn-ea"/>
              <a:cs typeface="+mn-cs"/>
            </a:endParaRPr>
          </a:p>
        </p:txBody>
      </p:sp>
      <p:sp>
        <p:nvSpPr>
          <p:cNvPr id="3" name="Title 5">
            <a:extLst>
              <a:ext uri="{FF2B5EF4-FFF2-40B4-BE49-F238E27FC236}">
                <a16:creationId xmlns:a16="http://schemas.microsoft.com/office/drawing/2014/main" id="{AD543A42-BFB8-6150-133D-1544F968C2D5}"/>
              </a:ext>
            </a:extLst>
          </p:cNvPr>
          <p:cNvSpPr txBox="1">
            <a:spLocks/>
          </p:cNvSpPr>
          <p:nvPr/>
        </p:nvSpPr>
        <p:spPr>
          <a:xfrm>
            <a:off x="1619866" y="635199"/>
            <a:ext cx="8596668" cy="731588"/>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255839"/>
                </a:solidFill>
                <a:effectLst/>
                <a:uLnTx/>
                <a:uFillTx/>
                <a:latin typeface="Trebuchet MS" panose="020B0603020202020204"/>
                <a:ea typeface="+mj-ea"/>
                <a:cs typeface="+mj-cs"/>
              </a:rPr>
              <a:t>Fallstudie</a:t>
            </a:r>
            <a:r>
              <a:rPr lang="en-US" dirty="0">
                <a:solidFill>
                  <a:srgbClr val="255839"/>
                </a:solidFill>
                <a:latin typeface="Trebuchet MS" panose="020B0603020202020204"/>
              </a:rPr>
              <a:t>: Fragen zur Reflexion</a:t>
            </a:r>
            <a:endParaRPr kumimoji="0" lang="el-GR" sz="3600" b="0" i="0" u="none" strike="noStrike" kern="1200" cap="none" spc="0" normalizeH="0" baseline="0" noProof="0" dirty="0">
              <a:ln>
                <a:noFill/>
              </a:ln>
              <a:solidFill>
                <a:srgbClr val="255839"/>
              </a:solidFill>
              <a:effectLst/>
              <a:uLnTx/>
              <a:uFillTx/>
              <a:latin typeface="Trebuchet MS" panose="020B0603020202020204"/>
              <a:ea typeface="+mj-ea"/>
              <a:cs typeface="+mj-cs"/>
            </a:endParaRPr>
          </a:p>
        </p:txBody>
      </p:sp>
    </p:spTree>
    <p:extLst>
      <p:ext uri="{BB962C8B-B14F-4D97-AF65-F5344CB8AC3E}">
        <p14:creationId xmlns:p14="http://schemas.microsoft.com/office/powerpoint/2010/main" val="17917234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12E4A-763C-F213-4B4C-5DEC5422E94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9EA4616-8C9D-66C8-61F0-C96B0D7F0E8E}"/>
              </a:ext>
            </a:extLst>
          </p:cNvPr>
          <p:cNvSpPr>
            <a:spLocks noGrp="1"/>
          </p:cNvSpPr>
          <p:nvPr>
            <p:ph type="title"/>
          </p:nvPr>
        </p:nvSpPr>
        <p:spPr>
          <a:xfrm>
            <a:off x="622206" y="1626549"/>
            <a:ext cx="5696631" cy="660400"/>
          </a:xfrm>
        </p:spPr>
        <p:txBody>
          <a:bodyPr>
            <a:normAutofit/>
          </a:bodyPr>
          <a:lstStyle/>
          <a:p>
            <a:r>
              <a:rPr lang="en-US" dirty="0">
                <a:solidFill>
                  <a:srgbClr val="255839"/>
                </a:solidFill>
              </a:rPr>
              <a:t>PRAKTISCHE AUFGABE</a:t>
            </a:r>
            <a:endParaRPr lang="el-GR" dirty="0">
              <a:solidFill>
                <a:srgbClr val="255839"/>
              </a:solidFill>
            </a:endParaRPr>
          </a:p>
        </p:txBody>
      </p:sp>
      <p:sp>
        <p:nvSpPr>
          <p:cNvPr id="7" name="Content Placeholder 6">
            <a:extLst>
              <a:ext uri="{FF2B5EF4-FFF2-40B4-BE49-F238E27FC236}">
                <a16:creationId xmlns:a16="http://schemas.microsoft.com/office/drawing/2014/main" id="{BECD7A74-7643-8A98-FF9D-0DBE3EE5D07B}"/>
              </a:ext>
            </a:extLst>
          </p:cNvPr>
          <p:cNvSpPr>
            <a:spLocks noGrp="1"/>
          </p:cNvSpPr>
          <p:nvPr>
            <p:ph sz="quarter" idx="12"/>
          </p:nvPr>
        </p:nvSpPr>
        <p:spPr>
          <a:xfrm>
            <a:off x="399369" y="2635624"/>
            <a:ext cx="6377949" cy="2504996"/>
          </a:xfrm>
        </p:spPr>
        <p:txBody>
          <a:bodyPr/>
          <a:lstStyle/>
          <a:p>
            <a:endParaRPr lang="en-US" dirty="0"/>
          </a:p>
          <a:p>
            <a:endParaRPr lang="en-US" dirty="0"/>
          </a:p>
          <a:p>
            <a:endParaRPr lang="en-US" dirty="0"/>
          </a:p>
          <a:p>
            <a:r>
              <a:rPr lang="en-US" sz="2800" b="1" i="1" dirty="0"/>
              <a:t>Arbeitsblatt 4: Fallstudienanalyse</a:t>
            </a:r>
          </a:p>
        </p:txBody>
      </p:sp>
      <p:sp>
        <p:nvSpPr>
          <p:cNvPr id="3" name="Rectangle: Rounded Corners 2">
            <a:extLst>
              <a:ext uri="{FF2B5EF4-FFF2-40B4-BE49-F238E27FC236}">
                <a16:creationId xmlns:a16="http://schemas.microsoft.com/office/drawing/2014/main" id="{A331B325-29BB-507C-44D2-F7205ED7CB6C}"/>
              </a:ext>
            </a:extLst>
          </p:cNvPr>
          <p:cNvSpPr/>
          <p:nvPr/>
        </p:nvSpPr>
        <p:spPr>
          <a:xfrm>
            <a:off x="7155278" y="99839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pic>
        <p:nvPicPr>
          <p:cNvPr id="2" name="Picture Placeholder 4">
            <a:extLst>
              <a:ext uri="{FF2B5EF4-FFF2-40B4-BE49-F238E27FC236}">
                <a16:creationId xmlns:a16="http://schemas.microsoft.com/office/drawing/2014/main" id="{76E727DD-6DF0-F5F4-7230-1F88A79A70EC}"/>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524513" y="128795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38111695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009D6-6519-8C3A-EC7D-495FB4440036}"/>
              </a:ext>
            </a:extLst>
          </p:cNvPr>
          <p:cNvSpPr>
            <a:spLocks noGrp="1"/>
          </p:cNvSpPr>
          <p:nvPr>
            <p:ph type="ctrTitle"/>
          </p:nvPr>
        </p:nvSpPr>
        <p:spPr>
          <a:xfrm>
            <a:off x="622408" y="2404534"/>
            <a:ext cx="9220840" cy="1646302"/>
          </a:xfrm>
        </p:spPr>
        <p:txBody>
          <a:bodyPr/>
          <a:lstStyle/>
          <a:p>
            <a:pPr algn="l"/>
            <a:r>
              <a:rPr lang="en-US" sz="4800" i="1" dirty="0"/>
              <a:t>Fallstudie</a:t>
            </a:r>
            <a:r>
              <a:rPr lang="en-US" sz="4800" dirty="0"/>
              <a:t> 1: </a:t>
            </a:r>
            <a:r>
              <a:rPr lang="en-US" sz="4800" b="1" dirty="0"/>
              <a:t>Berichterstattung über Treibhausgasemissionen</a:t>
            </a:r>
          </a:p>
        </p:txBody>
      </p:sp>
      <p:sp>
        <p:nvSpPr>
          <p:cNvPr id="3" name="Subtitle 2">
            <a:extLst>
              <a:ext uri="{FF2B5EF4-FFF2-40B4-BE49-F238E27FC236}">
                <a16:creationId xmlns:a16="http://schemas.microsoft.com/office/drawing/2014/main" id="{EBFE7AAF-7313-2B95-DCB3-6885FDBBD480}"/>
              </a:ext>
            </a:extLst>
          </p:cNvPr>
          <p:cNvSpPr>
            <a:spLocks noGrp="1"/>
          </p:cNvSpPr>
          <p:nvPr>
            <p:ph type="subTitle" idx="1"/>
          </p:nvPr>
        </p:nvSpPr>
        <p:spPr>
          <a:xfrm>
            <a:off x="714615" y="4050833"/>
            <a:ext cx="8559388" cy="1096899"/>
          </a:xfrm>
        </p:spPr>
        <p:txBody>
          <a:bodyPr>
            <a:normAutofit/>
          </a:bodyPr>
          <a:lstStyle/>
          <a:p>
            <a:pPr algn="l"/>
            <a:endParaRPr lang="en-US" sz="2800" dirty="0"/>
          </a:p>
          <a:p>
            <a:pPr algn="l"/>
            <a:r>
              <a:rPr lang="en-US" sz="2800" dirty="0">
                <a:solidFill>
                  <a:schemeClr val="tx1"/>
                </a:solidFill>
              </a:rPr>
              <a:t>Für Arbeitsblatt 4 – Gruppe 1</a:t>
            </a:r>
          </a:p>
        </p:txBody>
      </p:sp>
    </p:spTree>
    <p:extLst>
      <p:ext uri="{BB962C8B-B14F-4D97-AF65-F5344CB8AC3E}">
        <p14:creationId xmlns:p14="http://schemas.microsoft.com/office/powerpoint/2010/main" val="10560925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2DC72-3E7C-FEC8-6A6F-9F11BF468354}"/>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80949CAF-E6B2-44D0-89C7-6179C95BA607}"/>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 name="Content Placeholder 6">
            <a:extLst>
              <a:ext uri="{FF2B5EF4-FFF2-40B4-BE49-F238E27FC236}">
                <a16:creationId xmlns:a16="http://schemas.microsoft.com/office/drawing/2014/main" id="{53DC40BD-5CA3-91F0-F6C8-E81671EEFF39}"/>
              </a:ext>
            </a:extLst>
          </p:cNvPr>
          <p:cNvSpPr>
            <a:spLocks noGrp="1"/>
          </p:cNvSpPr>
          <p:nvPr>
            <p:ph sz="quarter" idx="12"/>
          </p:nvPr>
        </p:nvSpPr>
        <p:spPr>
          <a:xfrm>
            <a:off x="645765" y="1825780"/>
            <a:ext cx="5792984" cy="4446148"/>
          </a:xfrm>
        </p:spPr>
        <p:txBody>
          <a:bodyPr>
            <a:normAutofit/>
          </a:bodyPr>
          <a:lstStyle/>
          <a:p>
            <a:pPr marL="0" indent="0" algn="just">
              <a:buNone/>
            </a:pPr>
            <a:r>
              <a:rPr lang="en-IE" b="1" dirty="0"/>
              <a:t>Titel: </a:t>
            </a:r>
            <a:r>
              <a:rPr lang="en-US" dirty="0"/>
              <a:t>Emissionsmessung: Ein Leitfaden für </a:t>
            </a:r>
            <a:r>
              <a:rPr lang="en-US" dirty="0" err="1"/>
              <a:t>Organisationen</a:t>
            </a:r>
            <a:endParaRPr lang="en-US" dirty="0"/>
          </a:p>
          <a:p>
            <a:pPr marL="0" indent="0" algn="just">
              <a:buNone/>
            </a:pPr>
            <a:r>
              <a:rPr lang="en-IE" b="1" dirty="0"/>
              <a:t>Überblick: </a:t>
            </a:r>
            <a:r>
              <a:rPr lang="en-US" dirty="0"/>
              <a:t>Diese Fallstudie untersucht den Muster-Treibhausgasbericht des neuseeländischen Umweltministeriums und veranschaulicht, wie ein fiktives Bauunternehmen, OPQ Construction Ltd, und seine Tochtergesellschaften ein umfassendes Treibhausgasinventar erstellen. </a:t>
            </a:r>
          </a:p>
          <a:p>
            <a:pPr marL="0" indent="0" algn="just">
              <a:buNone/>
            </a:pPr>
            <a:r>
              <a:rPr lang="en-US" dirty="0"/>
              <a:t>Sie beleuchtet die praktische Anwendung des GHG-Protokolls und der Norm ISO 14064-1 bei der Messung, </a:t>
            </a:r>
            <a:r>
              <a:rPr lang="en-US" dirty="0" err="1"/>
              <a:t>Kategorisierung </a:t>
            </a:r>
            <a:r>
              <a:rPr lang="en-US" dirty="0"/>
              <a:t>und Berichterstattung sowohl direkter als auch indirekter Emissionen über mehrere Geschäftsbereiche hinweg. </a:t>
            </a:r>
          </a:p>
          <a:p>
            <a:pPr marL="0" indent="0" algn="just">
              <a:buNone/>
            </a:pPr>
            <a:r>
              <a:rPr lang="en-IE" b="1" dirty="0">
                <a:solidFill>
                  <a:srgbClr val="2C3C43"/>
                </a:solidFill>
              </a:rPr>
              <a:t>Links:</a:t>
            </a:r>
            <a:r>
              <a:rPr lang="en-IE" b="1" dirty="0">
                <a:solidFill>
                  <a:srgbClr val="2C3C43"/>
                </a:solidFill>
                <a:hlinkClick r:id="rId3"/>
              </a:rPr>
              <a:t> https://environment.govt.nz/assets/Publications/Files/example-ghg-report.pdf</a:t>
            </a:r>
            <a:r>
              <a:rPr lang="en-IE" b="1" dirty="0">
                <a:solidFill>
                  <a:srgbClr val="2C3C43"/>
                </a:solidFill>
              </a:rPr>
              <a:t> </a:t>
            </a:r>
            <a:endParaRPr lang="en-IE" dirty="0"/>
          </a:p>
        </p:txBody>
      </p:sp>
      <p:sp>
        <p:nvSpPr>
          <p:cNvPr id="6" name="Title 5">
            <a:extLst>
              <a:ext uri="{FF2B5EF4-FFF2-40B4-BE49-F238E27FC236}">
                <a16:creationId xmlns:a16="http://schemas.microsoft.com/office/drawing/2014/main" id="{5FC1C9A6-0995-AB52-8839-D813382BE43A}"/>
              </a:ext>
            </a:extLst>
          </p:cNvPr>
          <p:cNvSpPr>
            <a:spLocks noGrp="1"/>
          </p:cNvSpPr>
          <p:nvPr>
            <p:ph type="title"/>
          </p:nvPr>
        </p:nvSpPr>
        <p:spPr>
          <a:xfrm>
            <a:off x="645765" y="1022669"/>
            <a:ext cx="8596668" cy="674051"/>
          </a:xfrm>
        </p:spPr>
        <p:txBody>
          <a:bodyPr/>
          <a:lstStyle/>
          <a:p>
            <a:r>
              <a:rPr lang="en-US" dirty="0">
                <a:solidFill>
                  <a:srgbClr val="255839"/>
                </a:solidFill>
              </a:rPr>
              <a:t>Fallstudie</a:t>
            </a:r>
            <a:endParaRPr lang="el-GR" dirty="0">
              <a:solidFill>
                <a:srgbClr val="255839"/>
              </a:solidFill>
            </a:endParaRPr>
          </a:p>
        </p:txBody>
      </p:sp>
      <p:pic>
        <p:nvPicPr>
          <p:cNvPr id="3" name="Picture 2" descr="A person using a tablet&#10;&#10;AI-generated content may be incorrect.">
            <a:extLst>
              <a:ext uri="{FF2B5EF4-FFF2-40B4-BE49-F238E27FC236}">
                <a16:creationId xmlns:a16="http://schemas.microsoft.com/office/drawing/2014/main" id="{77AB122B-D662-E8E6-5919-438E3095B5D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07635" y="2542177"/>
            <a:ext cx="4469595" cy="2982686"/>
          </a:xfrm>
          <a:prstGeom prst="rect">
            <a:avLst/>
          </a:prstGeom>
        </p:spPr>
      </p:pic>
    </p:spTree>
    <p:extLst>
      <p:ext uri="{BB962C8B-B14F-4D97-AF65-F5344CB8AC3E}">
        <p14:creationId xmlns:p14="http://schemas.microsoft.com/office/powerpoint/2010/main" val="2101375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407E4-866D-C1E0-B633-5558719B7554}"/>
            </a:ext>
          </a:extLst>
        </p:cNvPr>
        <p:cNvGrpSpPr/>
        <p:nvPr/>
      </p:nvGrpSpPr>
      <p:grpSpPr>
        <a:xfrm>
          <a:off x="0" y="0"/>
          <a:ext cx="0" cy="0"/>
          <a:chOff x="0" y="0"/>
          <a:chExt cx="0" cy="0"/>
        </a:xfrm>
      </p:grpSpPr>
      <p:sp>
        <p:nvSpPr>
          <p:cNvPr id="41" name="Google Shape;93;p3">
            <a:extLst>
              <a:ext uri="{FF2B5EF4-FFF2-40B4-BE49-F238E27FC236}">
                <a16:creationId xmlns:a16="http://schemas.microsoft.com/office/drawing/2014/main" id="{571EE987-0F0C-F2F4-C8F7-826EFA20FE9C}"/>
              </a:ext>
            </a:extLst>
          </p:cNvPr>
          <p:cNvSpPr/>
          <p:nvPr/>
        </p:nvSpPr>
        <p:spPr>
          <a:xfrm rot="1800000">
            <a:off x="9334783" y="2717603"/>
            <a:ext cx="1266311" cy="1336992"/>
          </a:xfrm>
          <a:custGeom>
            <a:avLst/>
            <a:gdLst/>
            <a:ahLst/>
            <a:cxnLst/>
            <a:rect l="l" t="t" r="r" b="b"/>
            <a:pathLst>
              <a:path w="1285410" h="1030961" extrusionOk="0">
                <a:moveTo>
                  <a:pt x="1257632" y="144261"/>
                </a:moveTo>
                <a:cubicBezTo>
                  <a:pt x="1339547" y="278564"/>
                  <a:pt x="1228104" y="530976"/>
                  <a:pt x="1089992" y="718619"/>
                </a:cubicBezTo>
                <a:cubicBezTo>
                  <a:pt x="952832" y="906261"/>
                  <a:pt x="789954" y="1029134"/>
                  <a:pt x="622314" y="1031039"/>
                </a:cubicBezTo>
                <a:cubicBezTo>
                  <a:pt x="455627" y="1032944"/>
                  <a:pt x="285129" y="914834"/>
                  <a:pt x="158447" y="732906"/>
                </a:cubicBezTo>
                <a:cubicBezTo>
                  <a:pt x="32717" y="551931"/>
                  <a:pt x="-50151" y="307139"/>
                  <a:pt x="34622" y="171884"/>
                </a:cubicBezTo>
                <a:cubicBezTo>
                  <a:pt x="120347" y="35676"/>
                  <a:pt x="372759" y="7101"/>
                  <a:pt x="636602" y="1386"/>
                </a:cubicBezTo>
                <a:cubicBezTo>
                  <a:pt x="901397" y="-5281"/>
                  <a:pt x="1175717" y="9959"/>
                  <a:pt x="1257632" y="144261"/>
                </a:cubicBezTo>
                <a:close/>
              </a:path>
            </a:pathLst>
          </a:custGeom>
          <a:noFill/>
          <a:ln w="9525" cap="flat" cmpd="sng">
            <a:solidFill>
              <a:sysClr val="window" lastClr="FFFFFF"/>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Calibri" panose="020F0502020204030204"/>
              <a:ea typeface="Calibri"/>
              <a:cs typeface="Calibri"/>
              <a:sym typeface="Calibri"/>
            </a:endParaRPr>
          </a:p>
        </p:txBody>
      </p:sp>
      <p:sp>
        <p:nvSpPr>
          <p:cNvPr id="2" name="Title 5">
            <a:extLst>
              <a:ext uri="{FF2B5EF4-FFF2-40B4-BE49-F238E27FC236}">
                <a16:creationId xmlns:a16="http://schemas.microsoft.com/office/drawing/2014/main" id="{C3D08DB2-E933-A286-4EF5-0E1410FD858B}"/>
              </a:ext>
            </a:extLst>
          </p:cNvPr>
          <p:cNvSpPr txBox="1">
            <a:spLocks/>
          </p:cNvSpPr>
          <p:nvPr/>
        </p:nvSpPr>
        <p:spPr>
          <a:xfrm>
            <a:off x="1619866" y="635199"/>
            <a:ext cx="8596668" cy="584001"/>
          </a:xfrm>
          <a:prstGeom prst="rect">
            <a:avLst/>
          </a:prstGeom>
        </p:spPr>
        <p:txBody>
          <a:bodyPr vert="horz" lIns="91440" tIns="45720" rIns="91440" bIns="45720" rtlCol="0" anchor="t">
            <a:normAutofit fontScale="700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255839"/>
                </a:solidFill>
                <a:effectLst/>
                <a:uLnTx/>
                <a:uFillTx/>
                <a:latin typeface="Trebuchet MS" panose="020B0603020202020204"/>
                <a:ea typeface="+mj-ea"/>
                <a:cs typeface="+mj-cs"/>
              </a:rPr>
              <a:t>Fallstudie</a:t>
            </a:r>
            <a:r>
              <a:rPr lang="en-US" dirty="0">
                <a:solidFill>
                  <a:srgbClr val="255839"/>
                </a:solidFill>
                <a:latin typeface="Trebuchet MS" panose="020B0603020202020204"/>
              </a:rPr>
              <a:t>: Emissionsmessung: Ein Leitfaden für </a:t>
            </a:r>
            <a:r>
              <a:rPr lang="en-US" dirty="0" err="1">
                <a:solidFill>
                  <a:srgbClr val="255839"/>
                </a:solidFill>
                <a:latin typeface="Trebuchet MS" panose="020B0603020202020204"/>
              </a:rPr>
              <a:t>Unternehmen</a:t>
            </a:r>
            <a:endParaRPr kumimoji="0" lang="el-GR" sz="3600" b="0" i="0" u="none" strike="noStrike" kern="1200" cap="none" spc="0" normalizeH="0" baseline="0" noProof="0" dirty="0">
              <a:ln>
                <a:noFill/>
              </a:ln>
              <a:solidFill>
                <a:srgbClr val="255839"/>
              </a:solidFill>
              <a:effectLst/>
              <a:uLnTx/>
              <a:uFillTx/>
              <a:latin typeface="Trebuchet MS" panose="020B0603020202020204"/>
              <a:ea typeface="+mj-ea"/>
              <a:cs typeface="+mj-cs"/>
            </a:endParaRPr>
          </a:p>
        </p:txBody>
      </p:sp>
      <p:sp>
        <p:nvSpPr>
          <p:cNvPr id="6" name="Content Placeholder 6">
            <a:extLst>
              <a:ext uri="{FF2B5EF4-FFF2-40B4-BE49-F238E27FC236}">
                <a16:creationId xmlns:a16="http://schemas.microsoft.com/office/drawing/2014/main" id="{61C7B26F-6A32-7D91-2177-FCC8466185A3}"/>
              </a:ext>
            </a:extLst>
          </p:cNvPr>
          <p:cNvSpPr txBox="1">
            <a:spLocks/>
          </p:cNvSpPr>
          <p:nvPr/>
        </p:nvSpPr>
        <p:spPr>
          <a:xfrm>
            <a:off x="494324" y="1668421"/>
            <a:ext cx="11203351" cy="4847881"/>
          </a:xfrm>
          <a:prstGeom prst="rect">
            <a:avLst/>
          </a:prstGeom>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just" defTabSz="457200" rtl="0" eaLnBrk="1" fontAlgn="auto" latinLnBrk="0" hangingPunct="1">
              <a:lnSpc>
                <a:spcPct val="100000"/>
              </a:lnSpc>
              <a:spcBef>
                <a:spcPts val="1000"/>
              </a:spcBef>
              <a:spcAft>
                <a:spcPts val="0"/>
              </a:spcAft>
              <a:buClr>
                <a:srgbClr val="90C226"/>
              </a:buClr>
              <a:buSzPct val="80000"/>
              <a:buFont typeface="Wingdings 3" charset="2"/>
              <a:buNone/>
              <a:tabLst/>
              <a:defRPr/>
            </a:pPr>
            <a:r>
              <a:rPr kumimoji="0" lang="en-IE" sz="1800" b="1" i="0" u="none" strike="noStrike" kern="1200" cap="none" spc="0" normalizeH="0" baseline="0" noProof="0" dirty="0">
                <a:ln>
                  <a:noFill/>
                </a:ln>
                <a:solidFill>
                  <a:srgbClr val="2C3C43"/>
                </a:solidFill>
                <a:effectLst/>
                <a:uLnTx/>
                <a:uFillTx/>
                <a:latin typeface="Trebuchet MS" panose="020B0603020202020204"/>
                <a:ea typeface="+mn-ea"/>
                <a:cs typeface="+mn-cs"/>
              </a:rPr>
              <a:t>Beschreibung: </a:t>
            </a:r>
            <a:r>
              <a:rPr kumimoji="0" lang="en-US" sz="1800" i="0" u="none" strike="noStrike" kern="1200" cap="none" spc="0" normalizeH="0" baseline="0" noProof="0" dirty="0">
                <a:ln>
                  <a:noFill/>
                </a:ln>
                <a:solidFill>
                  <a:srgbClr val="2C3C43"/>
                </a:solidFill>
                <a:effectLst/>
                <a:uLnTx/>
                <a:uFillTx/>
                <a:latin typeface="Trebuchet MS" panose="020B0603020202020204"/>
                <a:ea typeface="+mn-ea"/>
                <a:cs typeface="+mn-cs"/>
              </a:rPr>
              <a:t>Die Fallstudie gibt einen Überblick über die Struktur von OPQ Construction Ltd und ihrer Tochtergesellschaften und beleuchtet dabei die Vielfalt der Geschäftsbereiche, Betriebsabläufe und Emissionsquellen. Sie </a:t>
            </a:r>
            <a:r>
              <a:rPr kumimoji="0" lang="en-US" sz="1800" i="0" u="none" strike="noStrike" kern="1200" cap="none" spc="0" normalizeH="0" baseline="0" noProof="0" dirty="0" err="1">
                <a:ln>
                  <a:noFill/>
                </a:ln>
                <a:solidFill>
                  <a:srgbClr val="2C3C43"/>
                </a:solidFill>
                <a:effectLst/>
                <a:uLnTx/>
                <a:uFillTx/>
                <a:latin typeface="Trebuchet MS" panose="020B0603020202020204"/>
                <a:ea typeface="+mn-ea"/>
                <a:cs typeface="+mn-cs"/>
              </a:rPr>
              <a:t>hebt </a:t>
            </a:r>
            <a:r>
              <a:rPr kumimoji="0" lang="en-US" sz="1800" i="0" u="none" strike="noStrike" kern="1200" cap="none" spc="0" normalizeH="0" baseline="0" noProof="0" dirty="0">
                <a:ln>
                  <a:noFill/>
                </a:ln>
                <a:solidFill>
                  <a:srgbClr val="2C3C43"/>
                </a:solidFill>
                <a:effectLst/>
                <a:uLnTx/>
                <a:uFillTx/>
                <a:latin typeface="Trebuchet MS" panose="020B0603020202020204"/>
                <a:ea typeface="+mn-ea"/>
                <a:cs typeface="+mn-cs"/>
              </a:rPr>
              <a:t>Aspekte wie Methoden der Datenerhebung, den Umgang mit Unsicherheiten sowie Entscheidungen über die Einbeziehung oder den Ausschluss bestimmter Emissionen </a:t>
            </a:r>
            <a:r>
              <a:rPr kumimoji="0" lang="en-US" sz="1800" i="0" u="none" strike="noStrike" kern="1200" cap="none" spc="0" normalizeH="0" baseline="0" noProof="0" dirty="0" err="1">
                <a:ln>
                  <a:noFill/>
                </a:ln>
                <a:solidFill>
                  <a:srgbClr val="2C3C43"/>
                </a:solidFill>
                <a:effectLst/>
                <a:uLnTx/>
                <a:uFillTx/>
                <a:latin typeface="Trebuchet MS" panose="020B0603020202020204"/>
                <a:ea typeface="+mn-ea"/>
                <a:cs typeface="+mn-cs"/>
              </a:rPr>
              <a:t>hervor </a:t>
            </a:r>
            <a:r>
              <a:rPr kumimoji="0" lang="en-US" sz="1800" i="0" u="none" strike="noStrike" kern="1200" cap="none" spc="0" normalizeH="0" baseline="0" noProof="0" dirty="0">
                <a:ln>
                  <a:noFill/>
                </a:ln>
                <a:solidFill>
                  <a:srgbClr val="2C3C43"/>
                </a:solidFill>
                <a:effectLst/>
                <a:uLnTx/>
                <a:uFillTx/>
                <a:latin typeface="Trebuchet MS" panose="020B0603020202020204"/>
                <a:ea typeface="+mn-ea"/>
                <a:cs typeface="+mn-cs"/>
              </a:rPr>
              <a:t>und bietet damit einen praktischen Kontext zum Verständnis von Treibhausgasinventaren in realen </a:t>
            </a:r>
            <a:r>
              <a:rPr kumimoji="0" lang="en-US" sz="1800" i="0" u="none" strike="noStrike" kern="1200" cap="none" spc="0" normalizeH="0" baseline="0" noProof="0" dirty="0" err="1">
                <a:ln>
                  <a:noFill/>
                </a:ln>
                <a:solidFill>
                  <a:srgbClr val="2C3C43"/>
                </a:solidFill>
                <a:effectLst/>
                <a:uLnTx/>
                <a:uFillTx/>
                <a:latin typeface="Trebuchet MS" panose="020B0603020202020204"/>
                <a:ea typeface="+mn-ea"/>
                <a:cs typeface="+mn-cs"/>
              </a:rPr>
              <a:t>Organisationen</a:t>
            </a:r>
            <a:r>
              <a:rPr kumimoji="0" lang="en-US" sz="1800" i="0" u="none" strike="noStrike" kern="1200" cap="none" spc="0" normalizeH="0" baseline="0" noProof="0" dirty="0">
                <a:ln>
                  <a:noFill/>
                </a:ln>
                <a:solidFill>
                  <a:srgbClr val="2C3C43"/>
                </a:solidFill>
                <a:effectLst/>
                <a:uLnTx/>
                <a:uFillTx/>
                <a:latin typeface="Trebuchet MS" panose="020B0603020202020204"/>
                <a:ea typeface="+mn-ea"/>
                <a:cs typeface="+mn-cs"/>
              </a:rPr>
              <a:t>.</a:t>
            </a:r>
            <a:endParaRPr kumimoji="0" lang="en-IE" sz="1800" i="0" u="none" strike="noStrike" kern="1200" cap="none" spc="0" normalizeH="0" baseline="0" noProof="0" dirty="0">
              <a:ln>
                <a:noFill/>
              </a:ln>
              <a:solidFill>
                <a:srgbClr val="2C3C43"/>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1000"/>
              </a:spcBef>
              <a:spcAft>
                <a:spcPts val="0"/>
              </a:spcAft>
              <a:buClr>
                <a:srgbClr val="90C226"/>
              </a:buClr>
              <a:buSzPct val="80000"/>
              <a:buNone/>
              <a:tabLst/>
              <a:defRPr/>
            </a:pPr>
            <a:r>
              <a:rPr kumimoji="0" lang="en-US" sz="1800" b="1" i="0" u="none" strike="noStrike" kern="1200" cap="none" spc="0" normalizeH="0" baseline="0" noProof="0" dirty="0">
                <a:ln>
                  <a:noFill/>
                </a:ln>
                <a:solidFill>
                  <a:srgbClr val="2C3C43"/>
                </a:solidFill>
                <a:effectLst/>
                <a:uLnTx/>
                <a:uFillTx/>
                <a:latin typeface="Trebuchet MS" panose="020B0603020202020204"/>
                <a:ea typeface="+mn-ea"/>
                <a:cs typeface="+mn-cs"/>
              </a:rPr>
              <a:t>Datum und Ort:</a:t>
            </a:r>
            <a:r>
              <a:rPr kumimoji="0" lang="en-US" sz="1800" i="0" u="none" strike="noStrike" kern="1200" cap="none" spc="0" normalizeH="0" baseline="0" noProof="0" dirty="0">
                <a:ln>
                  <a:noFill/>
                </a:ln>
                <a:solidFill>
                  <a:srgbClr val="2C3C43"/>
                </a:solidFill>
                <a:effectLst/>
                <a:uLnTx/>
                <a:uFillTx/>
                <a:latin typeface="Trebuchet MS" panose="020B0603020202020204"/>
                <a:ea typeface="+mn-ea"/>
                <a:cs typeface="+mn-cs"/>
              </a:rPr>
              <a:t> 2019, Wellington, Neuseeland.</a:t>
            </a:r>
          </a:p>
        </p:txBody>
      </p:sp>
    </p:spTree>
    <p:extLst>
      <p:ext uri="{BB962C8B-B14F-4D97-AF65-F5344CB8AC3E}">
        <p14:creationId xmlns:p14="http://schemas.microsoft.com/office/powerpoint/2010/main" val="15048849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C3622-E42D-BD4D-7CAC-A4D8B03AE599}"/>
            </a:ext>
          </a:extLst>
        </p:cNvPr>
        <p:cNvGrpSpPr/>
        <p:nvPr/>
      </p:nvGrpSpPr>
      <p:grpSpPr>
        <a:xfrm>
          <a:off x="0" y="0"/>
          <a:ext cx="0" cy="0"/>
          <a:chOff x="0" y="0"/>
          <a:chExt cx="0" cy="0"/>
        </a:xfrm>
      </p:grpSpPr>
      <p:sp>
        <p:nvSpPr>
          <p:cNvPr id="41" name="Google Shape;93;p3">
            <a:extLst>
              <a:ext uri="{FF2B5EF4-FFF2-40B4-BE49-F238E27FC236}">
                <a16:creationId xmlns:a16="http://schemas.microsoft.com/office/drawing/2014/main" id="{1CD81FCB-0656-6F7E-9AC3-778E03D2B6E3}"/>
              </a:ext>
            </a:extLst>
          </p:cNvPr>
          <p:cNvSpPr/>
          <p:nvPr/>
        </p:nvSpPr>
        <p:spPr>
          <a:xfrm rot="1800000">
            <a:off x="9334783" y="2717603"/>
            <a:ext cx="1266311" cy="1336992"/>
          </a:xfrm>
          <a:custGeom>
            <a:avLst/>
            <a:gdLst/>
            <a:ahLst/>
            <a:cxnLst/>
            <a:rect l="l" t="t" r="r" b="b"/>
            <a:pathLst>
              <a:path w="1285410" h="1030961" extrusionOk="0">
                <a:moveTo>
                  <a:pt x="1257632" y="144261"/>
                </a:moveTo>
                <a:cubicBezTo>
                  <a:pt x="1339547" y="278564"/>
                  <a:pt x="1228104" y="530976"/>
                  <a:pt x="1089992" y="718619"/>
                </a:cubicBezTo>
                <a:cubicBezTo>
                  <a:pt x="952832" y="906261"/>
                  <a:pt x="789954" y="1029134"/>
                  <a:pt x="622314" y="1031039"/>
                </a:cubicBezTo>
                <a:cubicBezTo>
                  <a:pt x="455627" y="1032944"/>
                  <a:pt x="285129" y="914834"/>
                  <a:pt x="158447" y="732906"/>
                </a:cubicBezTo>
                <a:cubicBezTo>
                  <a:pt x="32717" y="551931"/>
                  <a:pt x="-50151" y="307139"/>
                  <a:pt x="34622" y="171884"/>
                </a:cubicBezTo>
                <a:cubicBezTo>
                  <a:pt x="120347" y="35676"/>
                  <a:pt x="372759" y="7101"/>
                  <a:pt x="636602" y="1386"/>
                </a:cubicBezTo>
                <a:cubicBezTo>
                  <a:pt x="901397" y="-5281"/>
                  <a:pt x="1175717" y="9959"/>
                  <a:pt x="1257632" y="144261"/>
                </a:cubicBezTo>
                <a:close/>
              </a:path>
            </a:pathLst>
          </a:custGeom>
          <a:noFill/>
          <a:ln w="9525" cap="flat" cmpd="sng">
            <a:solidFill>
              <a:sysClr val="window" lastClr="FFFFFF"/>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Calibri" panose="020F0502020204030204"/>
              <a:ea typeface="Calibri"/>
              <a:cs typeface="Calibri"/>
              <a:sym typeface="Calibri"/>
            </a:endParaRPr>
          </a:p>
        </p:txBody>
      </p:sp>
      <p:sp>
        <p:nvSpPr>
          <p:cNvPr id="6" name="Content Placeholder 6">
            <a:extLst>
              <a:ext uri="{FF2B5EF4-FFF2-40B4-BE49-F238E27FC236}">
                <a16:creationId xmlns:a16="http://schemas.microsoft.com/office/drawing/2014/main" id="{BB88095A-61ED-F16A-7DFF-FAE4C4A49805}"/>
              </a:ext>
            </a:extLst>
          </p:cNvPr>
          <p:cNvSpPr txBox="1">
            <a:spLocks/>
          </p:cNvSpPr>
          <p:nvPr/>
        </p:nvSpPr>
        <p:spPr>
          <a:xfrm>
            <a:off x="494324" y="2197811"/>
            <a:ext cx="11203351" cy="4429126"/>
          </a:xfrm>
          <a:prstGeom prst="rect">
            <a:avLst/>
          </a:prstGeom>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00000"/>
              </a:lnSpc>
              <a:spcBef>
                <a:spcPts val="1000"/>
              </a:spcBef>
              <a:spcAft>
                <a:spcPts val="0"/>
              </a:spcAft>
              <a:buClr>
                <a:srgbClr val="90C226"/>
              </a:buClr>
              <a:buSzPct val="80000"/>
              <a:buNone/>
              <a:tabLst/>
              <a:defRPr/>
            </a:pPr>
            <a:r>
              <a:rPr kumimoji="0" lang="en-US" sz="1800" b="0" i="0" u="none" strike="noStrike" kern="1200" cap="none" spc="0" normalizeH="0" baseline="0" noProof="0" dirty="0">
                <a:ln>
                  <a:noFill/>
                </a:ln>
                <a:solidFill>
                  <a:srgbClr val="2C3C43"/>
                </a:solidFill>
                <a:effectLst/>
                <a:uLnTx/>
                <a:uFillTx/>
                <a:latin typeface="Trebuchet MS" panose="020B0603020202020204"/>
                <a:ea typeface="+mn-ea"/>
                <a:cs typeface="+mn-cs"/>
              </a:rPr>
              <a:t>Sehen Sie sich den Beispiel-Treibhausgasbericht über den angegebenen Link sorgfältig an. Achten Sie dabei besonders darauf, wie Emissionsquellen in den verschiedenen Geschäftsbereichen von OPQ Construction Ltd. ermittelt, klassifiziert und ausgewiesen werden. Beantworten Sie nach der Durchsicht die folgenden Fragen.</a:t>
            </a:r>
            <a:endParaRPr kumimoji="0" lang="en-IE" sz="1800" b="0" i="0" u="none" strike="noStrike" kern="1200" cap="none" spc="0" normalizeH="0" baseline="0" noProof="0" dirty="0">
              <a:ln>
                <a:noFill/>
              </a:ln>
              <a:solidFill>
                <a:srgbClr val="2C3C43"/>
              </a:solidFill>
              <a:effectLst/>
              <a:uLnTx/>
              <a:uFillTx/>
              <a:latin typeface="Trebuchet MS" panose="020B0603020202020204"/>
              <a:ea typeface="+mn-ea"/>
              <a:cs typeface="+mn-cs"/>
            </a:endParaRPr>
          </a:p>
          <a:p>
            <a:pPr marL="342900" marR="0" lvl="0" indent="-342900" algn="l" defTabSz="457200" rtl="0" eaLnBrk="1" fontAlgn="auto" latinLnBrk="0" hangingPunct="1">
              <a:lnSpc>
                <a:spcPct val="100000"/>
              </a:lnSpc>
              <a:spcBef>
                <a:spcPts val="1000"/>
              </a:spcBef>
              <a:spcAft>
                <a:spcPts val="0"/>
              </a:spcAft>
              <a:buClr>
                <a:srgbClr val="90C226"/>
              </a:buClr>
              <a:buSzPct val="80000"/>
              <a:buFont typeface="Wingdings 3" charset="2"/>
              <a:buChar char=""/>
              <a:tabLst/>
              <a:defRPr/>
            </a:pPr>
            <a:r>
              <a:rPr lang="en-IE" b="1" dirty="0">
                <a:solidFill>
                  <a:srgbClr val="2C3C43"/>
                </a:solidFill>
                <a:latin typeface="Trebuchet MS" panose="020B0603020202020204"/>
              </a:rPr>
              <a:t>Frage 1: </a:t>
            </a:r>
            <a:r>
              <a:rPr lang="en-US" dirty="0">
                <a:solidFill>
                  <a:srgbClr val="2C3C43"/>
                </a:solidFill>
                <a:latin typeface="Trebuchet MS" panose="020B0603020202020204"/>
              </a:rPr>
              <a:t>Welche Geschäftsbereiche tragen am meisten zu den Treibhausgasemissionen </a:t>
            </a:r>
            <a:r>
              <a:rPr lang="en-US" dirty="0" err="1">
                <a:solidFill>
                  <a:srgbClr val="2C3C43"/>
                </a:solidFill>
                <a:latin typeface="Trebuchet MS" panose="020B0603020202020204"/>
              </a:rPr>
              <a:t>von</a:t>
            </a:r>
            <a:r>
              <a:rPr lang="en-US" dirty="0">
                <a:solidFill>
                  <a:srgbClr val="2C3C43"/>
                </a:solidFill>
                <a:latin typeface="Trebuchet MS" panose="020B0603020202020204"/>
              </a:rPr>
              <a:t> OPQ Construction </a:t>
            </a:r>
            <a:r>
              <a:rPr lang="en-US" dirty="0" err="1">
                <a:solidFill>
                  <a:srgbClr val="2C3C43"/>
                </a:solidFill>
                <a:latin typeface="Trebuchet MS" panose="020B0603020202020204"/>
              </a:rPr>
              <a:t>Ltd.</a:t>
            </a:r>
            <a:r>
              <a:rPr lang="en-US" dirty="0">
                <a:solidFill>
                  <a:srgbClr val="2C3C43"/>
                </a:solidFill>
                <a:latin typeface="Trebuchet MS" panose="020B0603020202020204"/>
              </a:rPr>
              <a:t> bei, und warum könnte dies der Fall sein?</a:t>
            </a:r>
            <a:endParaRPr lang="en-IE" dirty="0">
              <a:solidFill>
                <a:srgbClr val="2C3C43"/>
              </a:solidFill>
              <a:latin typeface="Trebuchet MS" panose="020B0603020202020204"/>
            </a:endParaRPr>
          </a:p>
          <a:p>
            <a:pPr marL="342900" marR="0" lvl="0" indent="-342900" algn="l" defTabSz="457200" rtl="0" eaLnBrk="1" fontAlgn="auto" latinLnBrk="0" hangingPunct="1">
              <a:lnSpc>
                <a:spcPct val="100000"/>
              </a:lnSpc>
              <a:spcBef>
                <a:spcPts val="1000"/>
              </a:spcBef>
              <a:spcAft>
                <a:spcPts val="0"/>
              </a:spcAft>
              <a:buClr>
                <a:srgbClr val="90C226"/>
              </a:buClr>
              <a:buSzPct val="80000"/>
              <a:buFont typeface="Wingdings 3" charset="2"/>
              <a:buChar char=""/>
              <a:tabLst/>
              <a:defRPr/>
            </a:pPr>
            <a:r>
              <a:rPr kumimoji="0" lang="en-IE" sz="1800" b="1" i="0" u="none" strike="noStrike" kern="1200" cap="none" spc="0" normalizeH="0" baseline="0" noProof="0" dirty="0">
                <a:ln>
                  <a:noFill/>
                </a:ln>
                <a:solidFill>
                  <a:srgbClr val="2C3C43"/>
                </a:solidFill>
                <a:effectLst/>
                <a:uLnTx/>
                <a:uFillTx/>
                <a:latin typeface="Trebuchet MS" panose="020B0603020202020204"/>
                <a:ea typeface="+mn-ea"/>
                <a:cs typeface="+mn-cs"/>
              </a:rPr>
              <a:t>Frage 2: </a:t>
            </a:r>
            <a:r>
              <a:rPr kumimoji="0" lang="en-US" sz="1800" i="0" u="none" strike="noStrike" kern="1200" cap="none" spc="0" normalizeH="0" baseline="0" noProof="0" dirty="0">
                <a:ln>
                  <a:noFill/>
                </a:ln>
                <a:solidFill>
                  <a:srgbClr val="2C3C43"/>
                </a:solidFill>
                <a:effectLst/>
                <a:uLnTx/>
                <a:uFillTx/>
                <a:latin typeface="Trebuchet MS" panose="020B0603020202020204"/>
                <a:ea typeface="+mn-ea"/>
                <a:cs typeface="+mn-cs"/>
              </a:rPr>
              <a:t>Wie werden in der Fallstudie die Emissionen der Bereiche Scope 1, Scope 2 und Scope 3 unterschieden? Nennen Sie jeweils Beispiele.</a:t>
            </a:r>
          </a:p>
          <a:p>
            <a:pPr lvl="0">
              <a:buClr>
                <a:srgbClr val="90C226"/>
              </a:buClr>
              <a:defRPr/>
            </a:pPr>
            <a:r>
              <a:rPr lang="en-IE" b="1" dirty="0">
                <a:solidFill>
                  <a:srgbClr val="2C3C43"/>
                </a:solidFill>
                <a:latin typeface="Trebuchet MS" panose="020B0603020202020204"/>
              </a:rPr>
              <a:t>Frage 3: </a:t>
            </a:r>
            <a:r>
              <a:rPr kumimoji="0" lang="en-US" sz="1800" i="0" u="none" strike="noStrike" kern="1200" cap="none" spc="0" normalizeH="0" baseline="0" noProof="0" dirty="0">
                <a:ln>
                  <a:noFill/>
                </a:ln>
                <a:solidFill>
                  <a:srgbClr val="2C3C43"/>
                </a:solidFill>
                <a:effectLst/>
                <a:uLnTx/>
                <a:uFillTx/>
                <a:latin typeface="Trebuchet MS" panose="020B0603020202020204"/>
                <a:ea typeface="+mn-ea"/>
                <a:cs typeface="+mn-cs"/>
              </a:rPr>
              <a:t>Vor welchen Herausforderungen könnte ein </a:t>
            </a:r>
            <a:r>
              <a:rPr kumimoji="0" lang="en-US" sz="1800" i="0" u="none" strike="noStrike" kern="1200" cap="none" spc="0" normalizeH="0" baseline="0" noProof="0" dirty="0" err="1">
                <a:ln>
                  <a:noFill/>
                </a:ln>
                <a:solidFill>
                  <a:srgbClr val="2C3C43"/>
                </a:solidFill>
                <a:effectLst/>
                <a:uLnTx/>
                <a:uFillTx/>
                <a:latin typeface="Trebuchet MS" panose="020B0603020202020204"/>
                <a:ea typeface="+mn-ea"/>
                <a:cs typeface="+mn-cs"/>
              </a:rPr>
              <a:t>Unternehmen </a:t>
            </a:r>
            <a:r>
              <a:rPr kumimoji="0" lang="en-US" sz="1800" i="0" u="none" strike="noStrike" kern="1200" cap="none" spc="0" normalizeH="0" baseline="0" noProof="0" dirty="0">
                <a:ln>
                  <a:noFill/>
                </a:ln>
                <a:solidFill>
                  <a:srgbClr val="2C3C43"/>
                </a:solidFill>
                <a:effectLst/>
                <a:uLnTx/>
                <a:uFillTx/>
                <a:latin typeface="Trebuchet MS" panose="020B0603020202020204"/>
                <a:ea typeface="+mn-ea"/>
                <a:cs typeface="+mn-cs"/>
              </a:rPr>
              <a:t>bei der Erhebung von Daten zu Scope-3-Emissionen stehen, und wie geht die Fallstudie auf diese Herausforderungen ein?</a:t>
            </a:r>
            <a:endParaRPr kumimoji="0" lang="en-IE" sz="1800" i="0" u="none" strike="noStrike" kern="1200" cap="none" spc="0" normalizeH="0" baseline="0" noProof="0" dirty="0">
              <a:ln>
                <a:noFill/>
              </a:ln>
              <a:solidFill>
                <a:srgbClr val="2C3C43"/>
              </a:solidFill>
              <a:effectLst/>
              <a:uLnTx/>
              <a:uFillTx/>
              <a:latin typeface="Trebuchet MS" panose="020B0603020202020204"/>
              <a:ea typeface="+mn-ea"/>
              <a:cs typeface="+mn-cs"/>
            </a:endParaRPr>
          </a:p>
          <a:p>
            <a:pPr marL="342900" marR="0" lvl="0" indent="-342900" algn="l" defTabSz="457200" rtl="0" eaLnBrk="1" fontAlgn="auto" latinLnBrk="0" hangingPunct="1">
              <a:lnSpc>
                <a:spcPct val="100000"/>
              </a:lnSpc>
              <a:spcBef>
                <a:spcPts val="1000"/>
              </a:spcBef>
              <a:spcAft>
                <a:spcPts val="0"/>
              </a:spcAft>
              <a:buClr>
                <a:srgbClr val="90C226"/>
              </a:buClr>
              <a:buSzPct val="80000"/>
              <a:buFont typeface="Wingdings 3" charset="2"/>
              <a:buChar char=""/>
              <a:tabLst/>
              <a:defRPr/>
            </a:pPr>
            <a:r>
              <a:rPr kumimoji="0" lang="en-IE" sz="1800" b="1" i="0" u="none" strike="noStrike" kern="1200" cap="none" spc="0" normalizeH="0" baseline="0" noProof="0" dirty="0">
                <a:ln>
                  <a:noFill/>
                </a:ln>
                <a:solidFill>
                  <a:srgbClr val="2C3C43"/>
                </a:solidFill>
                <a:effectLst/>
                <a:uLnTx/>
                <a:uFillTx/>
                <a:latin typeface="Trebuchet MS" panose="020B0603020202020204"/>
                <a:ea typeface="+mn-ea"/>
                <a:cs typeface="+mn-cs"/>
              </a:rPr>
              <a:t>Frage 4: </a:t>
            </a:r>
            <a:r>
              <a:rPr kumimoji="0" lang="en-US" sz="1800" i="0" u="none" strike="noStrike" kern="1200" cap="none" spc="0" normalizeH="0" baseline="0" noProof="0" dirty="0">
                <a:ln>
                  <a:noFill/>
                </a:ln>
                <a:solidFill>
                  <a:srgbClr val="2C3C43"/>
                </a:solidFill>
                <a:effectLst/>
                <a:uLnTx/>
                <a:uFillTx/>
                <a:latin typeface="Trebuchet MS" panose="020B0603020202020204"/>
                <a:ea typeface="+mn-ea"/>
                <a:cs typeface="+mn-cs"/>
              </a:rPr>
              <a:t>Nennen Sie eine Emissionsquelle, die aus dem Emissionskataster ausgeschlossen wurde. Erläutern Sie die Gründe dafür und diskutieren Sie die möglichen Auswirkungen dieses Ausschlusses.</a:t>
            </a:r>
          </a:p>
        </p:txBody>
      </p:sp>
      <p:sp>
        <p:nvSpPr>
          <p:cNvPr id="4" name="Text Placeholder 6">
            <a:extLst>
              <a:ext uri="{FF2B5EF4-FFF2-40B4-BE49-F238E27FC236}">
                <a16:creationId xmlns:a16="http://schemas.microsoft.com/office/drawing/2014/main" id="{777D3F91-FC80-EF82-D6AD-1759963B83DF}"/>
              </a:ext>
            </a:extLst>
          </p:cNvPr>
          <p:cNvSpPr txBox="1">
            <a:spLocks/>
          </p:cNvSpPr>
          <p:nvPr/>
        </p:nvSpPr>
        <p:spPr>
          <a:xfrm>
            <a:off x="399370" y="1449388"/>
            <a:ext cx="11393260" cy="506611"/>
          </a:xfrm>
          <a:prstGeom prst="rect">
            <a:avLst/>
          </a:prstGeom>
          <a:noFill/>
        </p:spPr>
        <p:txBody>
          <a:bodyPr vert="horz" lIns="0" tIns="0" rIns="0" bIns="0" rtlCol="0" anchor="ctr" anchorCtr="0">
            <a:normAutofit/>
          </a:bodyPr>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kern="1200" baseline="0">
                <a:solidFill>
                  <a:schemeClr val="accent6"/>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b="1" dirty="0">
                <a:solidFill>
                  <a:srgbClr val="92D050"/>
                </a:solidFill>
                <a:latin typeface="Trebuchet MS" panose="020B0603020202020204"/>
              </a:rPr>
              <a:t>Fragen zur Fallstudie</a:t>
            </a:r>
            <a:endParaRPr kumimoji="0" lang="el-GR" sz="2000" b="1" i="0" u="none" strike="noStrike" kern="1200" cap="none" spc="0" normalizeH="0" baseline="0" noProof="0" dirty="0">
              <a:ln>
                <a:noFill/>
              </a:ln>
              <a:solidFill>
                <a:srgbClr val="92D050"/>
              </a:solidFill>
              <a:effectLst/>
              <a:uLnTx/>
              <a:uFillTx/>
              <a:latin typeface="Trebuchet MS" panose="020B0603020202020204"/>
              <a:ea typeface="+mn-ea"/>
              <a:cs typeface="+mn-cs"/>
            </a:endParaRPr>
          </a:p>
        </p:txBody>
      </p:sp>
      <p:sp>
        <p:nvSpPr>
          <p:cNvPr id="3" name="Title 5">
            <a:extLst>
              <a:ext uri="{FF2B5EF4-FFF2-40B4-BE49-F238E27FC236}">
                <a16:creationId xmlns:a16="http://schemas.microsoft.com/office/drawing/2014/main" id="{AD543A42-BFB8-6150-133D-1544F968C2D5}"/>
              </a:ext>
            </a:extLst>
          </p:cNvPr>
          <p:cNvSpPr txBox="1">
            <a:spLocks/>
          </p:cNvSpPr>
          <p:nvPr/>
        </p:nvSpPr>
        <p:spPr>
          <a:xfrm>
            <a:off x="1619866" y="635199"/>
            <a:ext cx="8596668" cy="731588"/>
          </a:xfrm>
          <a:prstGeom prst="rect">
            <a:avLst/>
          </a:prstGeom>
        </p:spPr>
        <p:txBody>
          <a:bodyPr vert="horz" lIns="91440" tIns="45720" rIns="91440" bIns="45720" rtlCol="0" anchor="t">
            <a:normAutofit fontScale="700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255839"/>
                </a:solidFill>
                <a:effectLst/>
                <a:uLnTx/>
                <a:uFillTx/>
                <a:latin typeface="Trebuchet MS" panose="020B0603020202020204"/>
                <a:ea typeface="+mj-ea"/>
                <a:cs typeface="+mj-cs"/>
              </a:rPr>
              <a:t>Fallstudie</a:t>
            </a:r>
            <a:r>
              <a:rPr lang="en-US" dirty="0">
                <a:solidFill>
                  <a:srgbClr val="255839"/>
                </a:solidFill>
                <a:latin typeface="Trebuchet MS" panose="020B0603020202020204"/>
              </a:rPr>
              <a:t>: Emissionsmessung: Ein Leitfaden für </a:t>
            </a:r>
            <a:r>
              <a:rPr lang="en-US" dirty="0" err="1">
                <a:solidFill>
                  <a:srgbClr val="255839"/>
                </a:solidFill>
                <a:latin typeface="Trebuchet MS" panose="020B0603020202020204"/>
              </a:rPr>
              <a:t>Organisationen</a:t>
            </a:r>
            <a:endParaRPr kumimoji="0" lang="el-GR" sz="3600" b="0" i="0" u="none" strike="noStrike" kern="1200" cap="none" spc="0" normalizeH="0" baseline="0" noProof="0" dirty="0">
              <a:ln>
                <a:noFill/>
              </a:ln>
              <a:solidFill>
                <a:srgbClr val="255839"/>
              </a:solidFill>
              <a:effectLst/>
              <a:uLnTx/>
              <a:uFillTx/>
              <a:latin typeface="Trebuchet MS" panose="020B0603020202020204"/>
              <a:ea typeface="+mj-ea"/>
              <a:cs typeface="+mj-cs"/>
            </a:endParaRPr>
          </a:p>
        </p:txBody>
      </p:sp>
    </p:spTree>
    <p:extLst>
      <p:ext uri="{BB962C8B-B14F-4D97-AF65-F5344CB8AC3E}">
        <p14:creationId xmlns:p14="http://schemas.microsoft.com/office/powerpoint/2010/main" val="18851225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D562A-6B9D-3615-D52A-4A78D8F2C0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7B66C5-1845-6D1F-D9F5-E52F9425136F}"/>
              </a:ext>
            </a:extLst>
          </p:cNvPr>
          <p:cNvSpPr>
            <a:spLocks noGrp="1"/>
          </p:cNvSpPr>
          <p:nvPr>
            <p:ph type="ctrTitle"/>
          </p:nvPr>
        </p:nvSpPr>
        <p:spPr>
          <a:xfrm>
            <a:off x="261258" y="2051069"/>
            <a:ext cx="9973874" cy="1646302"/>
          </a:xfrm>
        </p:spPr>
        <p:txBody>
          <a:bodyPr/>
          <a:lstStyle/>
          <a:p>
            <a:pPr algn="l"/>
            <a:r>
              <a:rPr lang="en-US" sz="4800" i="1" dirty="0"/>
              <a:t>Fallstudie 2</a:t>
            </a:r>
            <a:r>
              <a:rPr lang="en-US" sz="4800" dirty="0"/>
              <a:t>: </a:t>
            </a:r>
            <a:r>
              <a:rPr lang="en-US" sz="4800" b="1" dirty="0"/>
              <a:t>Der Abfallfall in Slowenien</a:t>
            </a:r>
          </a:p>
        </p:txBody>
      </p:sp>
      <p:sp>
        <p:nvSpPr>
          <p:cNvPr id="3" name="Subtitle 2">
            <a:extLst>
              <a:ext uri="{FF2B5EF4-FFF2-40B4-BE49-F238E27FC236}">
                <a16:creationId xmlns:a16="http://schemas.microsoft.com/office/drawing/2014/main" id="{42A008F3-4812-71AF-8C25-BB5E8CFBD22A}"/>
              </a:ext>
            </a:extLst>
          </p:cNvPr>
          <p:cNvSpPr>
            <a:spLocks noGrp="1"/>
          </p:cNvSpPr>
          <p:nvPr>
            <p:ph type="subTitle" idx="1"/>
          </p:nvPr>
        </p:nvSpPr>
        <p:spPr>
          <a:xfrm>
            <a:off x="714615" y="4050833"/>
            <a:ext cx="8559388" cy="1096899"/>
          </a:xfrm>
        </p:spPr>
        <p:txBody>
          <a:bodyPr>
            <a:normAutofit/>
          </a:bodyPr>
          <a:lstStyle/>
          <a:p>
            <a:pPr algn="l"/>
            <a:endParaRPr lang="en-US" sz="2800" dirty="0"/>
          </a:p>
          <a:p>
            <a:pPr algn="l"/>
            <a:r>
              <a:rPr lang="en-US" sz="2800" dirty="0">
                <a:solidFill>
                  <a:schemeClr val="tx1"/>
                </a:solidFill>
              </a:rPr>
              <a:t>Für Arbeitsblatt 4 – Gruppe 2</a:t>
            </a:r>
          </a:p>
        </p:txBody>
      </p:sp>
    </p:spTree>
    <p:extLst>
      <p:ext uri="{BB962C8B-B14F-4D97-AF65-F5344CB8AC3E}">
        <p14:creationId xmlns:p14="http://schemas.microsoft.com/office/powerpoint/2010/main" val="25412499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407E4-866D-C1E0-B633-5558719B7554}"/>
            </a:ext>
          </a:extLst>
        </p:cNvPr>
        <p:cNvGrpSpPr/>
        <p:nvPr/>
      </p:nvGrpSpPr>
      <p:grpSpPr>
        <a:xfrm>
          <a:off x="0" y="0"/>
          <a:ext cx="0" cy="0"/>
          <a:chOff x="0" y="0"/>
          <a:chExt cx="0" cy="0"/>
        </a:xfrm>
      </p:grpSpPr>
      <p:sp>
        <p:nvSpPr>
          <p:cNvPr id="41" name="Google Shape;93;p3">
            <a:extLst>
              <a:ext uri="{FF2B5EF4-FFF2-40B4-BE49-F238E27FC236}">
                <a16:creationId xmlns:a16="http://schemas.microsoft.com/office/drawing/2014/main" id="{571EE987-0F0C-F2F4-C8F7-826EFA20FE9C}"/>
              </a:ext>
            </a:extLst>
          </p:cNvPr>
          <p:cNvSpPr/>
          <p:nvPr/>
        </p:nvSpPr>
        <p:spPr>
          <a:xfrm rot="1800000">
            <a:off x="9334783" y="2717603"/>
            <a:ext cx="1266311" cy="1336992"/>
          </a:xfrm>
          <a:custGeom>
            <a:avLst/>
            <a:gdLst/>
            <a:ahLst/>
            <a:cxnLst/>
            <a:rect l="l" t="t" r="r" b="b"/>
            <a:pathLst>
              <a:path w="1285410" h="1030961" extrusionOk="0">
                <a:moveTo>
                  <a:pt x="1257632" y="144261"/>
                </a:moveTo>
                <a:cubicBezTo>
                  <a:pt x="1339547" y="278564"/>
                  <a:pt x="1228104" y="530976"/>
                  <a:pt x="1089992" y="718619"/>
                </a:cubicBezTo>
                <a:cubicBezTo>
                  <a:pt x="952832" y="906261"/>
                  <a:pt x="789954" y="1029134"/>
                  <a:pt x="622314" y="1031039"/>
                </a:cubicBezTo>
                <a:cubicBezTo>
                  <a:pt x="455627" y="1032944"/>
                  <a:pt x="285129" y="914834"/>
                  <a:pt x="158447" y="732906"/>
                </a:cubicBezTo>
                <a:cubicBezTo>
                  <a:pt x="32717" y="551931"/>
                  <a:pt x="-50151" y="307139"/>
                  <a:pt x="34622" y="171884"/>
                </a:cubicBezTo>
                <a:cubicBezTo>
                  <a:pt x="120347" y="35676"/>
                  <a:pt x="372759" y="7101"/>
                  <a:pt x="636602" y="1386"/>
                </a:cubicBezTo>
                <a:cubicBezTo>
                  <a:pt x="901397" y="-5281"/>
                  <a:pt x="1175717" y="9959"/>
                  <a:pt x="1257632" y="144261"/>
                </a:cubicBezTo>
                <a:close/>
              </a:path>
            </a:pathLst>
          </a:custGeom>
          <a:noFill/>
          <a:ln w="9525" cap="flat" cmpd="sng">
            <a:solidFill>
              <a:sysClr val="window" lastClr="FFFFFF"/>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Calibri" panose="020F0502020204030204"/>
              <a:ea typeface="Calibri"/>
              <a:cs typeface="Calibri"/>
              <a:sym typeface="Calibri"/>
            </a:endParaRPr>
          </a:p>
        </p:txBody>
      </p:sp>
      <p:sp>
        <p:nvSpPr>
          <p:cNvPr id="2" name="Title 5">
            <a:extLst>
              <a:ext uri="{FF2B5EF4-FFF2-40B4-BE49-F238E27FC236}">
                <a16:creationId xmlns:a16="http://schemas.microsoft.com/office/drawing/2014/main" id="{C3D08DB2-E933-A286-4EF5-0E1410FD858B}"/>
              </a:ext>
            </a:extLst>
          </p:cNvPr>
          <p:cNvSpPr txBox="1">
            <a:spLocks/>
          </p:cNvSpPr>
          <p:nvPr/>
        </p:nvSpPr>
        <p:spPr>
          <a:xfrm>
            <a:off x="1231395" y="978846"/>
            <a:ext cx="9455785" cy="731588"/>
          </a:xfrm>
          <a:prstGeom prst="rect">
            <a:avLst/>
          </a:prstGeom>
        </p:spPr>
        <p:txBody>
          <a:bodyPr vert="horz" lIns="91440" tIns="45720" rIns="91440" bIns="45720" rtlCol="0" anchor="t">
            <a:normAutofit fontScale="700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kumimoji="0" lang="en-US" sz="3600" b="0" i="0" u="none" strike="noStrike" kern="1200" cap="none" spc="0" normalizeH="0" baseline="0" noProof="0" dirty="0">
                <a:ln>
                  <a:noFill/>
                </a:ln>
                <a:solidFill>
                  <a:srgbClr val="255839"/>
                </a:solidFill>
                <a:effectLst/>
                <a:uLnTx/>
                <a:uFillTx/>
                <a:latin typeface="Trebuchet MS" panose="020B0603020202020204"/>
                <a:ea typeface="+mj-ea"/>
                <a:cs typeface="+mj-cs"/>
              </a:rPr>
              <a:t>Fallstudie</a:t>
            </a:r>
            <a:r>
              <a:rPr lang="en-US" dirty="0">
                <a:solidFill>
                  <a:srgbClr val="255839"/>
                </a:solidFill>
                <a:latin typeface="Trebuchet MS" panose="020B0603020202020204"/>
              </a:rPr>
              <a:t>: </a:t>
            </a:r>
            <a:r>
              <a:rPr lang="en-US" sz="3700" dirty="0">
                <a:solidFill>
                  <a:srgbClr val="255839"/>
                </a:solidFill>
                <a:latin typeface="Trebuchet MS" panose="020B0603020202020204"/>
              </a:rPr>
              <a:t>Ein innovativer Ansatz für organisatorische Veränderungen im Hinblick auf nachhaltige Prozesse zur Abfallminimierung (Slowenien)</a:t>
            </a:r>
            <a:endParaRPr lang="el-GR" sz="3700" dirty="0">
              <a:solidFill>
                <a:srgbClr val="255839"/>
              </a:solidFill>
              <a:latin typeface="Trebuchet MS" panose="020B0603020202020204"/>
            </a:endParaRPr>
          </a:p>
        </p:txBody>
      </p:sp>
      <p:sp>
        <p:nvSpPr>
          <p:cNvPr id="6" name="Content Placeholder 6">
            <a:extLst>
              <a:ext uri="{FF2B5EF4-FFF2-40B4-BE49-F238E27FC236}">
                <a16:creationId xmlns:a16="http://schemas.microsoft.com/office/drawing/2014/main" id="{61C7B26F-6A32-7D91-2177-FCC8466185A3}"/>
              </a:ext>
            </a:extLst>
          </p:cNvPr>
          <p:cNvSpPr txBox="1">
            <a:spLocks/>
          </p:cNvSpPr>
          <p:nvPr/>
        </p:nvSpPr>
        <p:spPr>
          <a:xfrm>
            <a:off x="494324" y="2116656"/>
            <a:ext cx="11203351" cy="4847881"/>
          </a:xfrm>
          <a:prstGeom prst="rect">
            <a:avLst/>
          </a:prstGeom>
        </p:spPr>
        <p:txBody>
          <a:bodyPr vert="horz" lIns="0" tIns="0" rIns="0" bIns="0" rtlCol="0" anchor="t">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buClr>
                <a:srgbClr val="90C226"/>
              </a:buClr>
              <a:buNone/>
              <a:defRPr/>
            </a:pPr>
            <a:r>
              <a:rPr kumimoji="0" lang="en-IE" sz="1800" b="1" i="0" u="none" strike="noStrike" kern="1200" cap="none" spc="0" normalizeH="0" baseline="0" noProof="0" dirty="0">
                <a:ln>
                  <a:noFill/>
                </a:ln>
                <a:solidFill>
                  <a:srgbClr val="2C3C43"/>
                </a:solidFill>
                <a:effectLst/>
                <a:uLnTx/>
                <a:uFillTx/>
                <a:latin typeface="Trebuchet MS" panose="020B0603020202020204"/>
                <a:ea typeface="+mn-ea"/>
                <a:cs typeface="+mn-cs"/>
              </a:rPr>
              <a:t>Beschreibung: </a:t>
            </a:r>
            <a:r>
              <a:rPr lang="en-IE" dirty="0">
                <a:solidFill>
                  <a:srgbClr val="2C3C43"/>
                </a:solidFill>
                <a:latin typeface="Trebuchet MS" panose="020B0603020202020204"/>
              </a:rPr>
              <a:t>Diese Studie untersucht, wie ein slowenisches Unternehmen der Lackindustrie strukturierte organisatorische Veränderungen im Sinne der Nachhaltigkeit umgesetzt und dabei eine Reduzierung des Abfallaufkommens um 88 % sowie eine Einsparung von bis zu 48 % bei Kosten und Zeitaufwand in den Prozessen erreicht hat.</a:t>
            </a:r>
          </a:p>
          <a:p>
            <a:pPr marL="0" marR="0" lvl="0" indent="0" algn="l" defTabSz="457200" rtl="0" eaLnBrk="1" fontAlgn="auto" latinLnBrk="0" hangingPunct="1">
              <a:lnSpc>
                <a:spcPct val="100000"/>
              </a:lnSpc>
              <a:spcBef>
                <a:spcPts val="1000"/>
              </a:spcBef>
              <a:spcAft>
                <a:spcPts val="0"/>
              </a:spcAft>
              <a:buClr>
                <a:srgbClr val="90C226"/>
              </a:buClr>
              <a:buSzPct val="80000"/>
              <a:buNone/>
              <a:tabLst/>
              <a:defRPr/>
            </a:pPr>
            <a:endParaRPr kumimoji="0" lang="en-IE" sz="1800" b="0" i="0" u="none" strike="noStrike" kern="1200" cap="none" spc="0" normalizeH="0" baseline="0" noProof="0" dirty="0">
              <a:ln>
                <a:noFill/>
              </a:ln>
              <a:solidFill>
                <a:srgbClr val="2C3C43"/>
              </a:solidFill>
              <a:effectLst/>
              <a:uLnTx/>
              <a:uFillTx/>
              <a:latin typeface="Trebuchet MS" panose="020B0603020202020204"/>
              <a:ea typeface="+mn-ea"/>
              <a:cs typeface="+mn-cs"/>
            </a:endParaRPr>
          </a:p>
          <a:p>
            <a:pPr marL="0" indent="0" algn="just">
              <a:buNone/>
              <a:defRPr/>
            </a:pPr>
            <a:r>
              <a:rPr lang="en-US" b="1" dirty="0">
                <a:solidFill>
                  <a:srgbClr val="2C3C43"/>
                </a:solidFill>
                <a:latin typeface="Trebuchet MS" panose="020B0603020202020204"/>
              </a:rPr>
              <a:t>Link: </a:t>
            </a:r>
            <a:r>
              <a:rPr lang="en-US" dirty="0" err="1">
                <a:solidFill>
                  <a:srgbClr val="2C3C43"/>
                </a:solidFill>
                <a:latin typeface="Trebuchet MS" panose="020B0603020202020204"/>
              </a:rPr>
              <a:t>Krhač Andrašec</a:t>
            </a:r>
            <a:r>
              <a:rPr lang="en-US" dirty="0">
                <a:solidFill>
                  <a:srgbClr val="2C3C43"/>
                </a:solidFill>
                <a:latin typeface="Trebuchet MS" panose="020B0603020202020204"/>
              </a:rPr>
              <a:t>, E., Kern, T., &amp; Urh, B. (2023). Ein innovativer Ansatz für organisatorische Veränderungen im Hinblick auf nachhaltige Prozesse: Eine Fallstudie zur Abfallminimierung. Sustainability, 15(22), 15706. https://doi.org/10.3390/su152215706 </a:t>
            </a:r>
          </a:p>
        </p:txBody>
      </p:sp>
      <p:pic>
        <p:nvPicPr>
          <p:cNvPr id="3" name="Immagine 2" descr="Immagine che contiene cielo, aria aperta, persona, acqua&#10;&#10;Il contenuto generato dall&amp;#39;IA potrebbe non essere corretto.">
            <a:extLst>
              <a:ext uri="{FF2B5EF4-FFF2-40B4-BE49-F238E27FC236}">
                <a16:creationId xmlns:a16="http://schemas.microsoft.com/office/drawing/2014/main" id="{10899EB5-62F2-3B38-AA78-34AEF4CC38C8}"/>
              </a:ext>
            </a:extLst>
          </p:cNvPr>
          <p:cNvPicPr>
            <a:picLocks noChangeAspect="1"/>
          </p:cNvPicPr>
          <p:nvPr/>
        </p:nvPicPr>
        <p:blipFill>
          <a:blip r:embed="rId3"/>
          <a:stretch>
            <a:fillRect/>
          </a:stretch>
        </p:blipFill>
        <p:spPr>
          <a:xfrm>
            <a:off x="7186976" y="4168587"/>
            <a:ext cx="3928987" cy="2689413"/>
          </a:xfrm>
          <a:prstGeom prst="rect">
            <a:avLst/>
          </a:prstGeom>
        </p:spPr>
      </p:pic>
    </p:spTree>
    <p:extLst>
      <p:ext uri="{BB962C8B-B14F-4D97-AF65-F5344CB8AC3E}">
        <p14:creationId xmlns:p14="http://schemas.microsoft.com/office/powerpoint/2010/main" val="40533753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41DF0-4F21-A348-F6B8-B4E5721A0F36}"/>
            </a:ext>
          </a:extLst>
        </p:cNvPr>
        <p:cNvGrpSpPr/>
        <p:nvPr/>
      </p:nvGrpSpPr>
      <p:grpSpPr>
        <a:xfrm>
          <a:off x="0" y="0"/>
          <a:ext cx="0" cy="0"/>
          <a:chOff x="0" y="0"/>
          <a:chExt cx="0" cy="0"/>
        </a:xfrm>
      </p:grpSpPr>
      <p:sp>
        <p:nvSpPr>
          <p:cNvPr id="41" name="Google Shape;93;p3">
            <a:extLst>
              <a:ext uri="{FF2B5EF4-FFF2-40B4-BE49-F238E27FC236}">
                <a16:creationId xmlns:a16="http://schemas.microsoft.com/office/drawing/2014/main" id="{97840333-4117-A298-BF64-356F8D87CBD6}"/>
              </a:ext>
            </a:extLst>
          </p:cNvPr>
          <p:cNvSpPr/>
          <p:nvPr/>
        </p:nvSpPr>
        <p:spPr>
          <a:xfrm rot="1800000">
            <a:off x="9334783" y="2717603"/>
            <a:ext cx="1266311" cy="1336992"/>
          </a:xfrm>
          <a:custGeom>
            <a:avLst/>
            <a:gdLst/>
            <a:ahLst/>
            <a:cxnLst/>
            <a:rect l="l" t="t" r="r" b="b"/>
            <a:pathLst>
              <a:path w="1285410" h="1030961" extrusionOk="0">
                <a:moveTo>
                  <a:pt x="1257632" y="144261"/>
                </a:moveTo>
                <a:cubicBezTo>
                  <a:pt x="1339547" y="278564"/>
                  <a:pt x="1228104" y="530976"/>
                  <a:pt x="1089992" y="718619"/>
                </a:cubicBezTo>
                <a:cubicBezTo>
                  <a:pt x="952832" y="906261"/>
                  <a:pt x="789954" y="1029134"/>
                  <a:pt x="622314" y="1031039"/>
                </a:cubicBezTo>
                <a:cubicBezTo>
                  <a:pt x="455627" y="1032944"/>
                  <a:pt x="285129" y="914834"/>
                  <a:pt x="158447" y="732906"/>
                </a:cubicBezTo>
                <a:cubicBezTo>
                  <a:pt x="32717" y="551931"/>
                  <a:pt x="-50151" y="307139"/>
                  <a:pt x="34622" y="171884"/>
                </a:cubicBezTo>
                <a:cubicBezTo>
                  <a:pt x="120347" y="35676"/>
                  <a:pt x="372759" y="7101"/>
                  <a:pt x="636602" y="1386"/>
                </a:cubicBezTo>
                <a:cubicBezTo>
                  <a:pt x="901397" y="-5281"/>
                  <a:pt x="1175717" y="9959"/>
                  <a:pt x="1257632" y="144261"/>
                </a:cubicBezTo>
                <a:close/>
              </a:path>
            </a:pathLst>
          </a:custGeom>
          <a:noFill/>
          <a:ln w="9525" cap="flat" cmpd="sng">
            <a:solidFill>
              <a:sysClr val="window" lastClr="FFFFFF"/>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Calibri" panose="020F0502020204030204"/>
              <a:ea typeface="Calibri"/>
              <a:cs typeface="Calibri"/>
              <a:sym typeface="Calibri"/>
            </a:endParaRPr>
          </a:p>
        </p:txBody>
      </p:sp>
      <p:sp>
        <p:nvSpPr>
          <p:cNvPr id="2" name="Title 5">
            <a:extLst>
              <a:ext uri="{FF2B5EF4-FFF2-40B4-BE49-F238E27FC236}">
                <a16:creationId xmlns:a16="http://schemas.microsoft.com/office/drawing/2014/main" id="{3FF29E9F-4858-8DE7-1F48-23EB9047D2FA}"/>
              </a:ext>
            </a:extLst>
          </p:cNvPr>
          <p:cNvSpPr txBox="1">
            <a:spLocks/>
          </p:cNvSpPr>
          <p:nvPr/>
        </p:nvSpPr>
        <p:spPr>
          <a:xfrm>
            <a:off x="1231395" y="702434"/>
            <a:ext cx="9455785" cy="731588"/>
          </a:xfrm>
          <a:prstGeom prst="rect">
            <a:avLst/>
          </a:prstGeom>
        </p:spPr>
        <p:txBody>
          <a:bodyPr vert="horz" lIns="91440" tIns="45720" rIns="91440" bIns="45720" rtlCol="0" anchor="t">
            <a:normAutofit fontScale="700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kumimoji="0" lang="en-US" sz="3600" b="0" i="0" u="none" strike="noStrike" kern="1200" cap="none" spc="0" normalizeH="0" baseline="0" noProof="0" dirty="0">
                <a:ln>
                  <a:noFill/>
                </a:ln>
                <a:solidFill>
                  <a:srgbClr val="255839"/>
                </a:solidFill>
                <a:effectLst/>
                <a:uLnTx/>
                <a:uFillTx/>
                <a:latin typeface="Trebuchet MS" panose="020B0603020202020204"/>
                <a:ea typeface="+mj-ea"/>
                <a:cs typeface="+mj-cs"/>
              </a:rPr>
              <a:t>Fallstudie</a:t>
            </a:r>
            <a:r>
              <a:rPr lang="en-US" dirty="0">
                <a:solidFill>
                  <a:srgbClr val="255839"/>
                </a:solidFill>
                <a:latin typeface="Trebuchet MS" panose="020B0603020202020204"/>
              </a:rPr>
              <a:t>: </a:t>
            </a:r>
            <a:r>
              <a:rPr lang="en-US" sz="3700" dirty="0">
                <a:solidFill>
                  <a:srgbClr val="255839"/>
                </a:solidFill>
                <a:latin typeface="Trebuchet MS" panose="020B0603020202020204"/>
              </a:rPr>
              <a:t>Ein innovativer Ansatz für organisatorische Veränderungen im Hinblick auf nachhaltige Prozesse zur Abfallminimierung (Slowenien)</a:t>
            </a:r>
            <a:endParaRPr lang="el-GR" sz="3700" dirty="0">
              <a:solidFill>
                <a:srgbClr val="255839"/>
              </a:solidFill>
              <a:latin typeface="Trebuchet MS" panose="020B0603020202020204"/>
            </a:endParaRPr>
          </a:p>
        </p:txBody>
      </p:sp>
      <p:sp>
        <p:nvSpPr>
          <p:cNvPr id="6" name="Content Placeholder 6">
            <a:extLst>
              <a:ext uri="{FF2B5EF4-FFF2-40B4-BE49-F238E27FC236}">
                <a16:creationId xmlns:a16="http://schemas.microsoft.com/office/drawing/2014/main" id="{4603E506-5D81-CDEA-8C23-9CC35B2D8F92}"/>
              </a:ext>
            </a:extLst>
          </p:cNvPr>
          <p:cNvSpPr txBox="1">
            <a:spLocks/>
          </p:cNvSpPr>
          <p:nvPr/>
        </p:nvSpPr>
        <p:spPr>
          <a:xfrm>
            <a:off x="348188" y="1437344"/>
            <a:ext cx="11495624" cy="4847881"/>
          </a:xfrm>
          <a:prstGeom prst="rect">
            <a:avLst/>
          </a:prstGeom>
        </p:spPr>
        <p:txBody>
          <a:bodyPr vert="horz" lIns="0" tIns="0" rIns="0" bIns="0" rtlCol="0" anchor="t">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just">
              <a:buNone/>
              <a:defRPr/>
            </a:pPr>
            <a:r>
              <a:rPr lang="en-IE" b="1" dirty="0"/>
              <a:t>Reflexionsfragen – Fallstudie</a:t>
            </a:r>
            <a:r>
              <a:rPr kumimoji="0" lang="en-IE" b="1" dirty="0"/>
              <a:t>: </a:t>
            </a:r>
            <a:r>
              <a:rPr lang="en-IE" b="1" dirty="0"/>
              <a:t>Abfallminimierung und organisatorischer Wandel (Slowenien)</a:t>
            </a:r>
            <a:endParaRPr lang="en-US" dirty="0"/>
          </a:p>
          <a:p>
            <a:pPr algn="just">
              <a:buFont typeface="Wingdings 3"/>
              <a:buChar char=""/>
              <a:defRPr/>
            </a:pPr>
            <a:r>
              <a:rPr lang="en-IE" sz="1400" b="1" dirty="0">
                <a:solidFill>
                  <a:srgbClr val="7FB22C"/>
                </a:solidFill>
                <a:latin typeface="Aptos"/>
                <a:ea typeface="Calibri Light" panose="020F0302020204030204"/>
                <a:cs typeface="Calibri Light" panose="020F0302020204030204"/>
              </a:rPr>
              <a:t>Den Kontext des Wandels verstehen</a:t>
            </a:r>
            <a:r>
              <a:rPr lang="en-IE" sz="1400" dirty="0">
                <a:solidFill>
                  <a:srgbClr val="7FB22C"/>
                </a:solidFill>
                <a:latin typeface="Aptos"/>
                <a:ea typeface="Calibri Light" panose="020F0302020204030204"/>
                <a:cs typeface="Calibri Light" panose="020F0302020204030204"/>
              </a:rPr>
              <a:t> </a:t>
            </a:r>
            <a:endParaRPr lang="en-IE" sz="1400">
              <a:latin typeface="Aptos"/>
              <a:ea typeface="Calibri Light"/>
              <a:cs typeface="Calibri Light"/>
            </a:endParaRPr>
          </a:p>
          <a:p>
            <a:pPr indent="0" algn="just">
              <a:buNone/>
              <a:defRPr/>
            </a:pPr>
            <a:r>
              <a:rPr lang="en-IE" sz="1400" dirty="0">
                <a:solidFill>
                  <a:srgbClr val="2C3C43"/>
                </a:solidFill>
                <a:latin typeface="Aptos"/>
                <a:ea typeface="Calibri Light" panose="020F0302020204030204"/>
                <a:cs typeface="Calibri Light" panose="020F0302020204030204"/>
              </a:rPr>
              <a:t>Das Unternehmen führte organisatorische Veränderungen ein, um Abfall zu reduzieren und die Prozesseffizienz zu verbessern.</a:t>
            </a:r>
            <a:r>
              <a:rPr lang="en-IE" sz="1400" dirty="0">
                <a:solidFill>
                  <a:srgbClr val="7FB22C"/>
                </a:solidFill>
                <a:latin typeface="Aptos"/>
                <a:ea typeface="Calibri Light" panose="020F0302020204030204"/>
                <a:cs typeface="Calibri Light" panose="020F0302020204030204"/>
              </a:rPr>
              <a:t> </a:t>
            </a:r>
            <a:endParaRPr lang="en-IE" sz="1400">
              <a:latin typeface="Aptos"/>
              <a:ea typeface="Calibri Light"/>
              <a:cs typeface="Calibri Light"/>
            </a:endParaRPr>
          </a:p>
          <a:p>
            <a:pPr algn="just">
              <a:buNone/>
              <a:defRPr/>
            </a:pPr>
            <a:r>
              <a:rPr lang="en-IE" sz="1400" dirty="0">
                <a:solidFill>
                  <a:srgbClr val="2C3C43"/>
                </a:solidFill>
                <a:latin typeface="Aptos"/>
                <a:ea typeface="+mj-lt"/>
                <a:cs typeface="+mj-lt"/>
              </a:rPr>
              <a:t>→ </a:t>
            </a:r>
            <a:r>
              <a:rPr lang="en-IE" sz="1400" dirty="0">
                <a:solidFill>
                  <a:srgbClr val="2C3C43"/>
                </a:solidFill>
                <a:latin typeface="Aptos"/>
                <a:ea typeface="Calibri Light" panose="020F0302020204030204"/>
                <a:cs typeface="Calibri Light" panose="020F0302020204030204"/>
              </a:rPr>
              <a:t>Welche internen oder externen Faktoren haben die Notwendigkeit dieser Veränderung hervorgerufen?</a:t>
            </a:r>
            <a:r>
              <a:rPr lang="en-US" sz="1400" dirty="0">
                <a:solidFill>
                  <a:srgbClr val="7FB22C"/>
                </a:solidFill>
                <a:latin typeface="Aptos"/>
                <a:ea typeface="Calibri Light" panose="020F0302020204030204"/>
                <a:cs typeface="Calibri Light" panose="020F0302020204030204"/>
              </a:rPr>
              <a:t> </a:t>
            </a:r>
            <a:endParaRPr lang="en-IE" sz="1400">
              <a:latin typeface="Aptos"/>
              <a:ea typeface="Calibri Light"/>
              <a:cs typeface="Calibri Light"/>
            </a:endParaRPr>
          </a:p>
          <a:p>
            <a:pPr algn="just">
              <a:buNone/>
              <a:defRPr/>
            </a:pPr>
            <a:r>
              <a:rPr lang="en-IE" sz="1400" dirty="0">
                <a:solidFill>
                  <a:srgbClr val="2C3C43"/>
                </a:solidFill>
                <a:latin typeface="Aptos"/>
                <a:ea typeface="Calibri Light" panose="020F0302020204030204"/>
                <a:cs typeface="Calibri Light" panose="020F0302020204030204"/>
              </a:rPr>
              <a:t>💬 </a:t>
            </a:r>
            <a:r>
              <a:rPr lang="en-IE" sz="1400" dirty="0">
                <a:solidFill>
                  <a:srgbClr val="2C3C43"/>
                </a:solidFill>
                <a:latin typeface="Aptos"/>
                <a:ea typeface="+mj-lt"/>
                <a:cs typeface="+mj-lt"/>
              </a:rPr>
              <a:t>Nennen Sie mindestens einen </a:t>
            </a:r>
            <a:r>
              <a:rPr lang="en-IE" sz="1400" err="1">
                <a:solidFill>
                  <a:srgbClr val="2C3C43"/>
                </a:solidFill>
                <a:latin typeface="Aptos"/>
                <a:ea typeface="Calibri Light" panose="020F0302020204030204"/>
                <a:cs typeface="Calibri Light" panose="020F0302020204030204"/>
              </a:rPr>
              <a:t>ökologischen </a:t>
            </a:r>
            <a:r>
              <a:rPr lang="en-IE" sz="1400" dirty="0">
                <a:solidFill>
                  <a:srgbClr val="2C3C43"/>
                </a:solidFill>
                <a:latin typeface="Aptos"/>
                <a:ea typeface="Calibri Light" panose="020F0302020204030204"/>
                <a:cs typeface="Calibri Light" panose="020F0302020204030204"/>
              </a:rPr>
              <a:t>und einen wirtschaftlichen Treiber, die die Entscheidung beeinflusst haben.</a:t>
            </a:r>
            <a:r>
              <a:rPr lang="en-IE" sz="1400" dirty="0">
                <a:solidFill>
                  <a:srgbClr val="7FB22C"/>
                </a:solidFill>
                <a:latin typeface="Aptos"/>
                <a:ea typeface="Calibri Light" panose="020F0302020204030204"/>
                <a:cs typeface="Calibri Light" panose="020F0302020204030204"/>
              </a:rPr>
              <a:t> </a:t>
            </a:r>
            <a:endParaRPr lang="en-IE" sz="1400">
              <a:latin typeface="Aptos"/>
              <a:ea typeface="Calibri Light"/>
              <a:cs typeface="Calibri Light"/>
            </a:endParaRPr>
          </a:p>
          <a:p>
            <a:pPr algn="just">
              <a:buFont typeface="Wingdings 3"/>
              <a:buChar char=""/>
              <a:defRPr/>
            </a:pPr>
            <a:r>
              <a:rPr lang="en-IE" sz="1400" b="1" dirty="0">
                <a:solidFill>
                  <a:srgbClr val="7FB22C"/>
                </a:solidFill>
                <a:latin typeface="Aptos"/>
                <a:ea typeface="+mj-lt"/>
                <a:cs typeface="+mj-lt"/>
              </a:rPr>
              <a:t>Veränderungsprozess und Strategie </a:t>
            </a:r>
            <a:endParaRPr lang="en-IE" sz="1400">
              <a:latin typeface="Aptos"/>
              <a:ea typeface="Calibri Light"/>
              <a:cs typeface="Calibri Light"/>
            </a:endParaRPr>
          </a:p>
          <a:p>
            <a:pPr indent="0" algn="just">
              <a:buNone/>
              <a:defRPr/>
            </a:pPr>
            <a:r>
              <a:rPr lang="en-IE" sz="1400" dirty="0">
                <a:solidFill>
                  <a:srgbClr val="2C3C43"/>
                </a:solidFill>
                <a:latin typeface="Aptos"/>
                <a:ea typeface="Calibri Light" panose="020F0302020204030204"/>
                <a:cs typeface="Calibri Light" panose="020F0302020204030204"/>
              </a:rPr>
              <a:t>Im Rahmen des Projekts wurde ein strukturierter Ansatz zur Neugestaltung der Produktions- und Managementsysteme angewendet.</a:t>
            </a:r>
            <a:r>
              <a:rPr lang="en-US" sz="1400" dirty="0">
                <a:solidFill>
                  <a:srgbClr val="7FB22C"/>
                </a:solidFill>
                <a:latin typeface="Aptos"/>
                <a:ea typeface="Calibri Light" panose="020F0302020204030204"/>
                <a:cs typeface="Calibri Light" panose="020F0302020204030204"/>
              </a:rPr>
              <a:t> </a:t>
            </a:r>
            <a:br>
              <a:rPr lang="en-US" sz="1400" dirty="0">
                <a:latin typeface="Aptos"/>
                <a:ea typeface="Calibri Light" panose="020F0302020204030204"/>
                <a:cs typeface="Calibri Light" panose="020F0302020204030204"/>
              </a:rPr>
            </a:br>
            <a:r>
              <a:rPr lang="en-US" sz="1400" dirty="0">
                <a:solidFill>
                  <a:srgbClr val="7FB22C"/>
                </a:solidFill>
                <a:latin typeface="Aptos"/>
                <a:ea typeface="Calibri Light" panose="020F0302020204030204"/>
                <a:cs typeface="Calibri Light" panose="020F0302020204030204"/>
              </a:rPr>
              <a:t> </a:t>
            </a:r>
            <a:r>
              <a:rPr lang="en-IE" sz="1400" dirty="0">
                <a:solidFill>
                  <a:srgbClr val="2C3C43"/>
                </a:solidFill>
                <a:latin typeface="Aptos"/>
                <a:ea typeface="Calibri Light" panose="020F0302020204030204"/>
                <a:cs typeface="Calibri Light" panose="020F0302020204030204"/>
              </a:rPr>
              <a:t>→ Welches Change-Management-Modell (Lewin, Kotter oder ADKAR) erklärt diese Transformation am besten?</a:t>
            </a:r>
            <a:r>
              <a:rPr lang="en-US" sz="1400" dirty="0">
                <a:solidFill>
                  <a:srgbClr val="7FB22C"/>
                </a:solidFill>
                <a:latin typeface="Aptos"/>
                <a:ea typeface="Calibri Light" panose="020F0302020204030204"/>
                <a:cs typeface="Calibri Light" panose="020F0302020204030204"/>
              </a:rPr>
              <a:t> </a:t>
            </a:r>
            <a:br>
              <a:rPr lang="en-US" sz="1400" dirty="0">
                <a:latin typeface="Aptos"/>
                <a:ea typeface="Calibri Light" panose="020F0302020204030204"/>
                <a:cs typeface="Calibri Light" panose="020F0302020204030204"/>
              </a:rPr>
            </a:br>
            <a:r>
              <a:rPr lang="en-US" sz="1400" dirty="0">
                <a:solidFill>
                  <a:srgbClr val="7FB22C"/>
                </a:solidFill>
                <a:latin typeface="Aptos"/>
                <a:ea typeface="Calibri Light" panose="020F0302020204030204"/>
                <a:cs typeface="Calibri Light" panose="020F0302020204030204"/>
              </a:rPr>
              <a:t> </a:t>
            </a:r>
            <a:r>
              <a:rPr lang="en-IE" sz="1400" dirty="0">
                <a:solidFill>
                  <a:srgbClr val="2C3C43"/>
                </a:solidFill>
                <a:latin typeface="Aptos"/>
                <a:ea typeface="Calibri Light" panose="020F0302020204030204"/>
                <a:cs typeface="Calibri Light" panose="020F0302020204030204"/>
              </a:rPr>
              <a:t>💬 Erläutern Sie anhand der im Fall beschriebenen Maßnahmen oder Abläufe, warum das Modell zutrifft.</a:t>
            </a:r>
            <a:r>
              <a:rPr lang="en-US" sz="1400" dirty="0">
                <a:solidFill>
                  <a:srgbClr val="7FB22C"/>
                </a:solidFill>
                <a:latin typeface="Aptos"/>
                <a:ea typeface="Calibri Light" panose="020F0302020204030204"/>
                <a:cs typeface="Calibri Light" panose="020F0302020204030204"/>
              </a:rPr>
              <a:t> </a:t>
            </a:r>
            <a:endParaRPr lang="en-IE" sz="1400">
              <a:latin typeface="Aptos"/>
              <a:ea typeface="Calibri Light"/>
              <a:cs typeface="Calibri Light"/>
            </a:endParaRPr>
          </a:p>
          <a:p>
            <a:pPr algn="just">
              <a:buFont typeface="Wingdings 3"/>
              <a:buChar char=""/>
              <a:defRPr/>
            </a:pPr>
            <a:r>
              <a:rPr lang="en-IE" sz="1400" b="1" dirty="0">
                <a:solidFill>
                  <a:srgbClr val="7FB22C"/>
                </a:solidFill>
                <a:latin typeface="Aptos"/>
                <a:ea typeface="Calibri Light" panose="020F0302020204030204"/>
                <a:cs typeface="Calibri Light" panose="020F0302020204030204"/>
              </a:rPr>
              <a:t>Führung und Kommunikation</a:t>
            </a:r>
            <a:endParaRPr lang="en-IE" sz="1400">
              <a:latin typeface="Aptos"/>
              <a:ea typeface="Calibri Light"/>
              <a:cs typeface="Calibri Light"/>
            </a:endParaRPr>
          </a:p>
          <a:p>
            <a:pPr indent="0" algn="just">
              <a:buNone/>
              <a:defRPr/>
            </a:pPr>
            <a:r>
              <a:rPr lang="en-IE" sz="1400" dirty="0">
                <a:solidFill>
                  <a:srgbClr val="32323B"/>
                </a:solidFill>
                <a:latin typeface="Aptos"/>
                <a:ea typeface="Calibri Light" panose="020F0302020204030204"/>
                <a:cs typeface="Calibri Light" panose="020F0302020204030204"/>
              </a:rPr>
              <a:t>Ein erfolgreicher Wandel erforderte das Engagement der Führungsebene und die Einbindung der Mitarbeiter.</a:t>
            </a:r>
            <a:br>
              <a:rPr lang="en-IE" sz="1400" dirty="0">
                <a:latin typeface="Aptos"/>
                <a:ea typeface="Calibri Light" panose="020F0302020204030204"/>
                <a:cs typeface="Calibri Light" panose="020F0302020204030204"/>
              </a:rPr>
            </a:br>
            <a:r>
              <a:rPr lang="en-IE" sz="1400" dirty="0">
                <a:solidFill>
                  <a:srgbClr val="32323B"/>
                </a:solidFill>
                <a:latin typeface="Aptos"/>
                <a:ea typeface="Calibri Light" panose="020F0302020204030204"/>
                <a:cs typeface="Calibri Light" panose="020F0302020204030204"/>
              </a:rPr>
              <a:t> </a:t>
            </a:r>
            <a:r>
              <a:rPr lang="en-IE" sz="1400" dirty="0">
                <a:solidFill>
                  <a:srgbClr val="2C3C43"/>
                </a:solidFill>
                <a:latin typeface="Aptos"/>
                <a:ea typeface="+mj-lt"/>
                <a:cs typeface="+mj-lt"/>
              </a:rPr>
              <a:t>→ Inwiefern trugen das Führungsverhalten und die Kommunikation dazu bei, die Mitarbeiter zu motivieren und einzubinden?</a:t>
            </a:r>
            <a:br>
              <a:rPr lang="en-IE" sz="1400" dirty="0">
                <a:latin typeface="Aptos"/>
                <a:ea typeface="+mj-lt"/>
                <a:cs typeface="+mj-lt"/>
              </a:rPr>
            </a:br>
            <a:r>
              <a:rPr lang="en-IE" sz="1400" dirty="0">
                <a:solidFill>
                  <a:srgbClr val="2C3C43"/>
                </a:solidFill>
                <a:latin typeface="Aptos"/>
                <a:ea typeface="+mj-lt"/>
                <a:cs typeface="+mj-lt"/>
              </a:rPr>
              <a:t> </a:t>
            </a:r>
            <a:r>
              <a:rPr lang="en-IE" sz="1400" dirty="0">
                <a:solidFill>
                  <a:srgbClr val="32323B"/>
                </a:solidFill>
                <a:latin typeface="Aptos"/>
                <a:ea typeface="Calibri Light" panose="020F0302020204030204"/>
                <a:cs typeface="Calibri Light" panose="020F0302020204030204"/>
              </a:rPr>
              <a:t>💬 </a:t>
            </a:r>
            <a:r>
              <a:rPr lang="en-IE" sz="1400" dirty="0">
                <a:solidFill>
                  <a:srgbClr val="2C3C43"/>
                </a:solidFill>
                <a:latin typeface="Aptos"/>
                <a:ea typeface="+mj-lt"/>
                <a:cs typeface="+mj-lt"/>
              </a:rPr>
              <a:t> Nennen Sie eine Führungsmaßnahme, die das gemeinsame Verantwortungsbewusstsein für den Wandel fördert.</a:t>
            </a:r>
            <a:endParaRPr lang="en-IE" sz="1400">
              <a:latin typeface="Aptos"/>
              <a:ea typeface="Calibri Light"/>
              <a:cs typeface="Calibri Light"/>
            </a:endParaRPr>
          </a:p>
          <a:p>
            <a:pPr algn="just">
              <a:buNone/>
              <a:defRPr/>
            </a:pPr>
            <a:endParaRPr lang="en-IE" sz="1400" dirty="0">
              <a:latin typeface="Aptos"/>
              <a:ea typeface="Calibri Light"/>
              <a:cs typeface="Calibri Light"/>
            </a:endParaRPr>
          </a:p>
          <a:p>
            <a:pPr algn="just">
              <a:buNone/>
              <a:defRPr/>
            </a:pPr>
            <a:endParaRPr lang="en-IE" b="1" dirty="0">
              <a:solidFill>
                <a:srgbClr val="7FB22C"/>
              </a:solidFill>
              <a:latin typeface="Calibri Light" panose="020F0302020204030204"/>
              <a:ea typeface="Calibri Light" panose="020F0302020204030204"/>
              <a:cs typeface="Calibri Light" panose="020F0302020204030204"/>
            </a:endParaRPr>
          </a:p>
        </p:txBody>
      </p:sp>
    </p:spTree>
    <p:extLst>
      <p:ext uri="{BB962C8B-B14F-4D97-AF65-F5344CB8AC3E}">
        <p14:creationId xmlns:p14="http://schemas.microsoft.com/office/powerpoint/2010/main" val="4569997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FCA59-4BD0-02B6-D8EE-B315DD6800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5725B2-F9F3-31BC-85EB-AD716DEDD1C1}"/>
              </a:ext>
            </a:extLst>
          </p:cNvPr>
          <p:cNvSpPr>
            <a:spLocks noGrp="1"/>
          </p:cNvSpPr>
          <p:nvPr>
            <p:ph type="ctrTitle"/>
          </p:nvPr>
        </p:nvSpPr>
        <p:spPr>
          <a:xfrm>
            <a:off x="622408" y="2404534"/>
            <a:ext cx="9220840" cy="1646302"/>
          </a:xfrm>
        </p:spPr>
        <p:txBody>
          <a:bodyPr/>
          <a:lstStyle/>
          <a:p>
            <a:pPr algn="l"/>
            <a:r>
              <a:rPr lang="en-US" sz="4800" i="1" dirty="0"/>
              <a:t>Fallstudie 3</a:t>
            </a:r>
            <a:r>
              <a:rPr lang="en-US" sz="4800" dirty="0"/>
              <a:t>: </a:t>
            </a:r>
            <a:r>
              <a:rPr lang="en-US" sz="4800" b="1" dirty="0"/>
              <a:t>Der Fall ILVA</a:t>
            </a:r>
          </a:p>
        </p:txBody>
      </p:sp>
      <p:sp>
        <p:nvSpPr>
          <p:cNvPr id="3" name="Subtitle 2">
            <a:extLst>
              <a:ext uri="{FF2B5EF4-FFF2-40B4-BE49-F238E27FC236}">
                <a16:creationId xmlns:a16="http://schemas.microsoft.com/office/drawing/2014/main" id="{802AB5DB-A0BA-3031-2E35-C21762293ED9}"/>
              </a:ext>
            </a:extLst>
          </p:cNvPr>
          <p:cNvSpPr>
            <a:spLocks noGrp="1"/>
          </p:cNvSpPr>
          <p:nvPr>
            <p:ph type="subTitle" idx="1"/>
          </p:nvPr>
        </p:nvSpPr>
        <p:spPr>
          <a:xfrm>
            <a:off x="714615" y="4050833"/>
            <a:ext cx="8559388" cy="1096899"/>
          </a:xfrm>
        </p:spPr>
        <p:txBody>
          <a:bodyPr>
            <a:normAutofit/>
          </a:bodyPr>
          <a:lstStyle/>
          <a:p>
            <a:pPr algn="l"/>
            <a:endParaRPr lang="en-US" sz="2800" dirty="0"/>
          </a:p>
          <a:p>
            <a:pPr algn="l"/>
            <a:r>
              <a:rPr lang="en-US" sz="2800" dirty="0">
                <a:solidFill>
                  <a:schemeClr val="tx1"/>
                </a:solidFill>
              </a:rPr>
              <a:t>Für Arbeitsblatt 4 – Gruppe 3</a:t>
            </a:r>
          </a:p>
        </p:txBody>
      </p:sp>
    </p:spTree>
    <p:extLst>
      <p:ext uri="{BB962C8B-B14F-4D97-AF65-F5344CB8AC3E}">
        <p14:creationId xmlns:p14="http://schemas.microsoft.com/office/powerpoint/2010/main" val="12736555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8183880" y="2907792"/>
            <a:ext cx="3530600" cy="3604895"/>
          </a:xfrm>
          <a:custGeom>
            <a:avLst/>
            <a:gdLst/>
            <a:ahLst/>
            <a:cxnLst/>
            <a:rect l="l" t="t" r="r" b="b"/>
            <a:pathLst>
              <a:path w="3530600" h="3604895">
                <a:moveTo>
                  <a:pt x="2942155" y="0"/>
                </a:moveTo>
                <a:lnTo>
                  <a:pt x="588445" y="0"/>
                </a:lnTo>
                <a:lnTo>
                  <a:pt x="540183" y="1950"/>
                </a:lnTo>
                <a:lnTo>
                  <a:pt x="492996" y="7701"/>
                </a:lnTo>
                <a:lnTo>
                  <a:pt x="447035" y="17101"/>
                </a:lnTo>
                <a:lnTo>
                  <a:pt x="402451" y="29999"/>
                </a:lnTo>
                <a:lnTo>
                  <a:pt x="359396" y="46243"/>
                </a:lnTo>
                <a:lnTo>
                  <a:pt x="318021" y="65681"/>
                </a:lnTo>
                <a:lnTo>
                  <a:pt x="278477" y="88162"/>
                </a:lnTo>
                <a:lnTo>
                  <a:pt x="240917" y="113535"/>
                </a:lnTo>
                <a:lnTo>
                  <a:pt x="205491" y="141649"/>
                </a:lnTo>
                <a:lnTo>
                  <a:pt x="172351" y="172351"/>
                </a:lnTo>
                <a:lnTo>
                  <a:pt x="141649" y="205491"/>
                </a:lnTo>
                <a:lnTo>
                  <a:pt x="113535" y="240917"/>
                </a:lnTo>
                <a:lnTo>
                  <a:pt x="88162" y="278477"/>
                </a:lnTo>
                <a:lnTo>
                  <a:pt x="65681" y="318021"/>
                </a:lnTo>
                <a:lnTo>
                  <a:pt x="46243" y="359396"/>
                </a:lnTo>
                <a:lnTo>
                  <a:pt x="29999" y="402451"/>
                </a:lnTo>
                <a:lnTo>
                  <a:pt x="17101" y="447035"/>
                </a:lnTo>
                <a:lnTo>
                  <a:pt x="7701" y="492996"/>
                </a:lnTo>
                <a:lnTo>
                  <a:pt x="1950" y="540183"/>
                </a:lnTo>
                <a:lnTo>
                  <a:pt x="0" y="588445"/>
                </a:lnTo>
                <a:lnTo>
                  <a:pt x="0" y="3016322"/>
                </a:lnTo>
                <a:lnTo>
                  <a:pt x="1950" y="3064584"/>
                </a:lnTo>
                <a:lnTo>
                  <a:pt x="7701" y="3111771"/>
                </a:lnTo>
                <a:lnTo>
                  <a:pt x="17101" y="3157733"/>
                </a:lnTo>
                <a:lnTo>
                  <a:pt x="29999" y="3202317"/>
                </a:lnTo>
                <a:lnTo>
                  <a:pt x="46243" y="3245372"/>
                </a:lnTo>
                <a:lnTo>
                  <a:pt x="65681" y="3286747"/>
                </a:lnTo>
                <a:lnTo>
                  <a:pt x="88162" y="3326290"/>
                </a:lnTo>
                <a:lnTo>
                  <a:pt x="113535" y="3363850"/>
                </a:lnTo>
                <a:lnTo>
                  <a:pt x="141649" y="3399276"/>
                </a:lnTo>
                <a:lnTo>
                  <a:pt x="172351" y="3432416"/>
                </a:lnTo>
                <a:lnTo>
                  <a:pt x="205491" y="3463118"/>
                </a:lnTo>
                <a:lnTo>
                  <a:pt x="240917" y="3491232"/>
                </a:lnTo>
                <a:lnTo>
                  <a:pt x="278477" y="3516605"/>
                </a:lnTo>
                <a:lnTo>
                  <a:pt x="318021" y="3539086"/>
                </a:lnTo>
                <a:lnTo>
                  <a:pt x="359396" y="3558525"/>
                </a:lnTo>
                <a:lnTo>
                  <a:pt x="402451" y="3574768"/>
                </a:lnTo>
                <a:lnTo>
                  <a:pt x="447035" y="3587666"/>
                </a:lnTo>
                <a:lnTo>
                  <a:pt x="492996" y="3597066"/>
                </a:lnTo>
                <a:lnTo>
                  <a:pt x="540183" y="3602817"/>
                </a:lnTo>
                <a:lnTo>
                  <a:pt x="588445" y="3604768"/>
                </a:lnTo>
                <a:lnTo>
                  <a:pt x="2942155" y="3604768"/>
                </a:lnTo>
                <a:lnTo>
                  <a:pt x="2990417" y="3602817"/>
                </a:lnTo>
                <a:lnTo>
                  <a:pt x="3037604" y="3597066"/>
                </a:lnTo>
                <a:lnTo>
                  <a:pt x="3083565" y="3587666"/>
                </a:lnTo>
                <a:lnTo>
                  <a:pt x="3128149" y="3574768"/>
                </a:lnTo>
                <a:lnTo>
                  <a:pt x="3171204" y="3558525"/>
                </a:lnTo>
                <a:lnTo>
                  <a:pt x="3212579" y="3539086"/>
                </a:lnTo>
                <a:lnTo>
                  <a:pt x="3252123" y="3516605"/>
                </a:lnTo>
                <a:lnTo>
                  <a:pt x="3289683" y="3491232"/>
                </a:lnTo>
                <a:lnTo>
                  <a:pt x="3325109" y="3463118"/>
                </a:lnTo>
                <a:lnTo>
                  <a:pt x="3358248" y="3432416"/>
                </a:lnTo>
                <a:lnTo>
                  <a:pt x="3388951" y="3399276"/>
                </a:lnTo>
                <a:lnTo>
                  <a:pt x="3417064" y="3363850"/>
                </a:lnTo>
                <a:lnTo>
                  <a:pt x="3442437" y="3326290"/>
                </a:lnTo>
                <a:lnTo>
                  <a:pt x="3464918" y="3286747"/>
                </a:lnTo>
                <a:lnTo>
                  <a:pt x="3484357" y="3245372"/>
                </a:lnTo>
                <a:lnTo>
                  <a:pt x="3500600" y="3202317"/>
                </a:lnTo>
                <a:lnTo>
                  <a:pt x="3513498" y="3157733"/>
                </a:lnTo>
                <a:lnTo>
                  <a:pt x="3522898" y="3111771"/>
                </a:lnTo>
                <a:lnTo>
                  <a:pt x="3528649" y="3064584"/>
                </a:lnTo>
                <a:lnTo>
                  <a:pt x="3530600" y="3016322"/>
                </a:lnTo>
                <a:lnTo>
                  <a:pt x="3530600" y="588445"/>
                </a:lnTo>
                <a:lnTo>
                  <a:pt x="3528649" y="540183"/>
                </a:lnTo>
                <a:lnTo>
                  <a:pt x="3522898" y="492996"/>
                </a:lnTo>
                <a:lnTo>
                  <a:pt x="3513498" y="447035"/>
                </a:lnTo>
                <a:lnTo>
                  <a:pt x="3500600" y="402451"/>
                </a:lnTo>
                <a:lnTo>
                  <a:pt x="3484357" y="359396"/>
                </a:lnTo>
                <a:lnTo>
                  <a:pt x="3464918" y="318021"/>
                </a:lnTo>
                <a:lnTo>
                  <a:pt x="3442437" y="278477"/>
                </a:lnTo>
                <a:lnTo>
                  <a:pt x="3417064" y="240917"/>
                </a:lnTo>
                <a:lnTo>
                  <a:pt x="3388951" y="205491"/>
                </a:lnTo>
                <a:lnTo>
                  <a:pt x="3358248" y="172351"/>
                </a:lnTo>
                <a:lnTo>
                  <a:pt x="3325109" y="141649"/>
                </a:lnTo>
                <a:lnTo>
                  <a:pt x="3289683" y="113535"/>
                </a:lnTo>
                <a:lnTo>
                  <a:pt x="3252123" y="88162"/>
                </a:lnTo>
                <a:lnTo>
                  <a:pt x="3212579" y="65681"/>
                </a:lnTo>
                <a:lnTo>
                  <a:pt x="3171204" y="46243"/>
                </a:lnTo>
                <a:lnTo>
                  <a:pt x="3128149" y="29999"/>
                </a:lnTo>
                <a:lnTo>
                  <a:pt x="3083565" y="17101"/>
                </a:lnTo>
                <a:lnTo>
                  <a:pt x="3037604" y="7701"/>
                </a:lnTo>
                <a:lnTo>
                  <a:pt x="2990417" y="1950"/>
                </a:lnTo>
                <a:lnTo>
                  <a:pt x="2942155" y="0"/>
                </a:lnTo>
                <a:close/>
              </a:path>
            </a:pathLst>
          </a:custGeom>
          <a:solidFill>
            <a:srgbClr val="3F7819"/>
          </a:solidFill>
        </p:spPr>
        <p:txBody>
          <a:bodyPr wrap="square" lIns="0" tIns="0" rIns="0" bIns="0" rtlCol="0"/>
          <a:lstStyle/>
          <a:p>
            <a:endParaRPr/>
          </a:p>
        </p:txBody>
      </p:sp>
      <p:sp>
        <p:nvSpPr>
          <p:cNvPr id="3" name="object 3"/>
          <p:cNvSpPr txBox="1"/>
          <p:nvPr/>
        </p:nvSpPr>
        <p:spPr>
          <a:xfrm>
            <a:off x="557279" y="1475200"/>
            <a:ext cx="8323580" cy="4362450"/>
          </a:xfrm>
          <a:prstGeom prst="rect">
            <a:avLst/>
          </a:prstGeom>
        </p:spPr>
        <p:txBody>
          <a:bodyPr vert="horz" wrap="square" lIns="0" tIns="43180" rIns="0" bIns="0" rtlCol="0">
            <a:spAutoFit/>
          </a:bodyPr>
          <a:lstStyle/>
          <a:p>
            <a:pPr marL="25400" marR="17780">
              <a:lnSpc>
                <a:spcPts val="4200"/>
              </a:lnSpc>
              <a:spcBef>
                <a:spcPts val="340"/>
              </a:spcBef>
              <a:tabLst>
                <a:tab pos="5335270" algn="l"/>
              </a:tabLst>
            </a:pPr>
            <a:r>
              <a:rPr sz="3600" dirty="0">
                <a:solidFill>
                  <a:srgbClr val="94DE61"/>
                </a:solidFill>
                <a:latin typeface="Trebuchet MS"/>
                <a:cs typeface="Trebuchet MS"/>
              </a:rPr>
              <a:t>Der Fall </a:t>
            </a:r>
            <a:r>
              <a:rPr sz="3600" spc="-15" dirty="0">
                <a:solidFill>
                  <a:srgbClr val="94DE61"/>
                </a:solidFill>
                <a:latin typeface="Trebuchet MS"/>
                <a:cs typeface="Trebuchet MS"/>
              </a:rPr>
              <a:t>ILVA </a:t>
            </a:r>
            <a:r>
              <a:rPr sz="3600" dirty="0">
                <a:solidFill>
                  <a:srgbClr val="94DE61"/>
                </a:solidFill>
                <a:latin typeface="Trebuchet MS"/>
                <a:cs typeface="Trebuchet MS"/>
              </a:rPr>
              <a:t>in </a:t>
            </a:r>
            <a:r>
              <a:rPr sz="3600" spc="-35" dirty="0">
                <a:solidFill>
                  <a:srgbClr val="94DE61"/>
                </a:solidFill>
                <a:latin typeface="Trebuchet MS"/>
                <a:cs typeface="Trebuchet MS"/>
              </a:rPr>
              <a:t>Taranto </a:t>
            </a:r>
            <a:r>
              <a:rPr sz="3600" dirty="0">
                <a:solidFill>
                  <a:srgbClr val="94DE61"/>
                </a:solidFill>
                <a:latin typeface="Trebuchet MS"/>
                <a:cs typeface="Trebuchet MS"/>
              </a:rPr>
              <a:t>– </a:t>
            </a:r>
            <a:r>
              <a:rPr sz="3600" spc="-10" dirty="0">
                <a:solidFill>
                  <a:srgbClr val="94DE61"/>
                </a:solidFill>
                <a:latin typeface="Trebuchet MS"/>
                <a:cs typeface="Trebuchet MS"/>
              </a:rPr>
              <a:t>zwischen </a:t>
            </a:r>
            <a:r>
              <a:rPr sz="3600" dirty="0">
                <a:solidFill>
                  <a:srgbClr val="94DE61"/>
                </a:solidFill>
                <a:latin typeface="Trebuchet MS"/>
                <a:cs typeface="Trebuchet MS"/>
              </a:rPr>
              <a:t>industrieller Produktion </a:t>
            </a:r>
            <a:r>
              <a:rPr sz="3600" spc="-25" dirty="0">
                <a:solidFill>
                  <a:srgbClr val="94DE61"/>
                </a:solidFill>
                <a:latin typeface="Trebuchet MS"/>
                <a:cs typeface="Trebuchet MS"/>
              </a:rPr>
              <a:t>und </a:t>
            </a:r>
            <a:r>
              <a:rPr sz="3600" spc="-10" dirty="0">
                <a:solidFill>
                  <a:srgbClr val="94DE61"/>
                </a:solidFill>
                <a:latin typeface="Trebuchet MS"/>
                <a:cs typeface="Trebuchet MS"/>
              </a:rPr>
              <a:t>   Umweltverantwortung</a:t>
            </a:r>
            <a:endParaRPr sz="3600" dirty="0">
              <a:latin typeface="Trebuchet MS"/>
              <a:cs typeface="Trebuchet MS"/>
            </a:endParaRPr>
          </a:p>
          <a:p>
            <a:pPr marL="88265">
              <a:lnSpc>
                <a:spcPct val="100000"/>
              </a:lnSpc>
              <a:spcBef>
                <a:spcPts val="1025"/>
              </a:spcBef>
              <a:tabLst>
                <a:tab pos="431165" algn="l"/>
              </a:tabLst>
            </a:pPr>
            <a:r>
              <a:rPr sz="2625" spc="150" baseline="6349" dirty="0">
                <a:solidFill>
                  <a:srgbClr val="90C226"/>
                </a:solidFill>
                <a:latin typeface="Lucida Sans Unicode"/>
                <a:cs typeface="Lucida Sans Unicode"/>
              </a:rPr>
              <a:t>▶</a:t>
            </a:r>
            <a:r>
              <a:rPr sz="2625" baseline="6349" dirty="0">
                <a:solidFill>
                  <a:srgbClr val="90C226"/>
                </a:solidFill>
                <a:latin typeface="Lucida Sans Unicode"/>
                <a:cs typeface="Lucida Sans Unicode"/>
              </a:rPr>
              <a:t>	</a:t>
            </a:r>
            <a:r>
              <a:rPr sz="2200" b="1" spc="-10" dirty="0">
                <a:solidFill>
                  <a:srgbClr val="2C3C43"/>
                </a:solidFill>
                <a:latin typeface="Trebuchet MS"/>
                <a:cs typeface="Trebuchet MS"/>
              </a:rPr>
              <a:t>Überblick:</a:t>
            </a:r>
            <a:endParaRPr sz="2200" dirty="0">
              <a:latin typeface="Trebuchet MS"/>
              <a:cs typeface="Trebuchet MS"/>
            </a:endParaRPr>
          </a:p>
          <a:p>
            <a:pPr marL="431165" marR="2779395" indent="-342900">
              <a:lnSpc>
                <a:spcPct val="78800"/>
              </a:lnSpc>
              <a:spcBef>
                <a:spcPts val="1000"/>
              </a:spcBef>
              <a:tabLst>
                <a:tab pos="431165" algn="l"/>
              </a:tabLst>
            </a:pPr>
            <a:r>
              <a:rPr sz="2625" spc="150" baseline="6349" dirty="0">
                <a:solidFill>
                  <a:srgbClr val="90C226"/>
                </a:solidFill>
                <a:latin typeface="Lucida Sans Unicode"/>
                <a:cs typeface="Lucida Sans Unicode"/>
              </a:rPr>
              <a:t>▶</a:t>
            </a:r>
            <a:r>
              <a:rPr sz="2625" baseline="6349" dirty="0">
                <a:solidFill>
                  <a:srgbClr val="90C226"/>
                </a:solidFill>
                <a:latin typeface="Lucida Sans Unicode"/>
                <a:cs typeface="Lucida Sans Unicode"/>
              </a:rPr>
              <a:t>	</a:t>
            </a:r>
            <a:r>
              <a:rPr sz="2200" dirty="0">
                <a:solidFill>
                  <a:srgbClr val="2C3C43"/>
                </a:solidFill>
                <a:latin typeface="Trebuchet MS"/>
                <a:cs typeface="Trebuchet MS"/>
              </a:rPr>
              <a:t>Das ILVA-Stahlwerk in </a:t>
            </a:r>
            <a:r>
              <a:rPr sz="2200" spc="-25" dirty="0">
                <a:solidFill>
                  <a:srgbClr val="2C3C43"/>
                </a:solidFill>
                <a:latin typeface="Trebuchet MS"/>
                <a:cs typeface="Trebuchet MS"/>
              </a:rPr>
              <a:t>Taranto </a:t>
            </a:r>
            <a:r>
              <a:rPr sz="2200" dirty="0">
                <a:solidFill>
                  <a:srgbClr val="2C3C43"/>
                </a:solidFill>
                <a:latin typeface="Trebuchet MS"/>
                <a:cs typeface="Trebuchet MS"/>
              </a:rPr>
              <a:t>ist ein Paradebeispiel für </a:t>
            </a:r>
            <a:r>
              <a:rPr sz="2200" b="1" dirty="0">
                <a:solidFill>
                  <a:srgbClr val="2C3C43"/>
                </a:solidFill>
                <a:latin typeface="Trebuchet MS"/>
                <a:cs typeface="Trebuchet MS"/>
              </a:rPr>
              <a:t>den Konflikt </a:t>
            </a:r>
            <a:r>
              <a:rPr sz="2200" b="1" spc="-10" dirty="0">
                <a:solidFill>
                  <a:srgbClr val="2C3C43"/>
                </a:solidFill>
                <a:latin typeface="Trebuchet MS"/>
                <a:cs typeface="Trebuchet MS"/>
              </a:rPr>
              <a:t>zwischen </a:t>
            </a:r>
            <a:r>
              <a:rPr sz="2200" b="1" dirty="0">
                <a:solidFill>
                  <a:srgbClr val="2C3C43"/>
                </a:solidFill>
                <a:latin typeface="Trebuchet MS"/>
                <a:cs typeface="Trebuchet MS"/>
              </a:rPr>
              <a:t>wirtschaftlicher Entwicklung </a:t>
            </a:r>
            <a:r>
              <a:rPr sz="2200" b="1" spc="-25" dirty="0">
                <a:solidFill>
                  <a:srgbClr val="2C3C43"/>
                </a:solidFill>
                <a:latin typeface="Trebuchet MS"/>
                <a:cs typeface="Trebuchet MS"/>
              </a:rPr>
              <a:t>und </a:t>
            </a:r>
            <a:r>
              <a:rPr sz="2200" b="1" spc="-10" dirty="0">
                <a:solidFill>
                  <a:srgbClr val="2C3C43"/>
                </a:solidFill>
                <a:latin typeface="Trebuchet MS"/>
                <a:cs typeface="Trebuchet MS"/>
              </a:rPr>
              <a:t>Umweltschutz</a:t>
            </a:r>
            <a:r>
              <a:rPr sz="2200" spc="-10" dirty="0">
                <a:solidFill>
                  <a:srgbClr val="2C3C43"/>
                </a:solidFill>
                <a:latin typeface="Trebuchet MS"/>
                <a:cs typeface="Trebuchet MS"/>
              </a:rPr>
              <a:t>.</a:t>
            </a:r>
            <a:endParaRPr sz="2200" dirty="0">
              <a:latin typeface="Trebuchet MS"/>
              <a:cs typeface="Trebuchet MS"/>
            </a:endParaRPr>
          </a:p>
          <a:p>
            <a:pPr marL="431165" marR="3191510">
              <a:lnSpc>
                <a:spcPct val="78800"/>
              </a:lnSpc>
            </a:pPr>
            <a:r>
              <a:rPr sz="2200" dirty="0">
                <a:solidFill>
                  <a:srgbClr val="2C3C43"/>
                </a:solidFill>
                <a:latin typeface="Trebuchet MS"/>
                <a:cs typeface="Trebuchet MS"/>
              </a:rPr>
              <a:t>Verstöße gegen Vorschriften haben </a:t>
            </a:r>
            <a:r>
              <a:rPr sz="2200" spc="-25" dirty="0">
                <a:solidFill>
                  <a:srgbClr val="2C3C43"/>
                </a:solidFill>
                <a:latin typeface="Trebuchet MS"/>
                <a:cs typeface="Trebuchet MS"/>
              </a:rPr>
              <a:t>zu </a:t>
            </a:r>
            <a:r>
              <a:rPr sz="2200" b="1" dirty="0">
                <a:solidFill>
                  <a:srgbClr val="2C3C43"/>
                </a:solidFill>
                <a:latin typeface="Trebuchet MS"/>
                <a:cs typeface="Trebuchet MS"/>
              </a:rPr>
              <a:t>Strafen, Beschlagnahmungen und Sanierungsplänen </a:t>
            </a:r>
            <a:r>
              <a:rPr sz="2200" dirty="0">
                <a:solidFill>
                  <a:srgbClr val="2C3C43"/>
                </a:solidFill>
                <a:latin typeface="Trebuchet MS"/>
                <a:cs typeface="Trebuchet MS"/>
              </a:rPr>
              <a:t>geführt, was den Wert </a:t>
            </a:r>
            <a:r>
              <a:rPr sz="2200" b="1" dirty="0">
                <a:solidFill>
                  <a:srgbClr val="2C3C43"/>
                </a:solidFill>
                <a:latin typeface="Trebuchet MS"/>
                <a:cs typeface="Trebuchet MS"/>
              </a:rPr>
              <a:t>der Einhaltung von </a:t>
            </a:r>
            <a:r>
              <a:rPr sz="2200" b="1" spc="-25" dirty="0">
                <a:solidFill>
                  <a:srgbClr val="2C3C43"/>
                </a:solidFill>
                <a:latin typeface="Trebuchet MS"/>
                <a:cs typeface="Trebuchet MS"/>
              </a:rPr>
              <a:t>ESG-Kriterien </a:t>
            </a:r>
            <a:r>
              <a:rPr sz="2200" b="1" dirty="0">
                <a:solidFill>
                  <a:srgbClr val="2C3C43"/>
                </a:solidFill>
                <a:latin typeface="Trebuchet MS"/>
                <a:cs typeface="Trebuchet MS"/>
              </a:rPr>
              <a:t>und </a:t>
            </a:r>
            <a:r>
              <a:rPr sz="2200" b="1" spc="-10" dirty="0">
                <a:solidFill>
                  <a:srgbClr val="2C3C43"/>
                </a:solidFill>
                <a:latin typeface="Trebuchet MS"/>
                <a:cs typeface="Trebuchet MS"/>
              </a:rPr>
              <a:t>der Transparenz </a:t>
            </a:r>
            <a:r>
              <a:rPr sz="2200" dirty="0">
                <a:solidFill>
                  <a:srgbClr val="2C3C43"/>
                </a:solidFill>
                <a:latin typeface="Trebuchet MS"/>
                <a:cs typeface="Trebuchet MS"/>
              </a:rPr>
              <a:t>unterstreicht</a:t>
            </a:r>
            <a:r>
              <a:rPr sz="2200" spc="-10" dirty="0">
                <a:solidFill>
                  <a:srgbClr val="2C3C43"/>
                </a:solidFill>
                <a:latin typeface="Trebuchet MS"/>
                <a:cs typeface="Trebuchet MS"/>
              </a:rPr>
              <a:t>.</a:t>
            </a:r>
            <a:endParaRPr sz="2200" dirty="0">
              <a:latin typeface="Trebuchet MS"/>
              <a:cs typeface="Trebuchet MS"/>
            </a:endParaRPr>
          </a:p>
        </p:txBody>
      </p:sp>
      <p:sp>
        <p:nvSpPr>
          <p:cNvPr id="4" name="object 4"/>
          <p:cNvSpPr txBox="1">
            <a:spLocks noGrp="1"/>
          </p:cNvSpPr>
          <p:nvPr>
            <p:ph type="title"/>
          </p:nvPr>
        </p:nvSpPr>
        <p:spPr>
          <a:xfrm>
            <a:off x="678784" y="675157"/>
            <a:ext cx="2207260" cy="574040"/>
          </a:xfrm>
          <a:prstGeom prst="rect">
            <a:avLst/>
          </a:prstGeom>
        </p:spPr>
        <p:txBody>
          <a:bodyPr vert="horz" wrap="square" lIns="0" tIns="12700" rIns="0" bIns="0" rtlCol="0">
            <a:spAutoFit/>
          </a:bodyPr>
          <a:lstStyle/>
          <a:p>
            <a:pPr marL="12700">
              <a:lnSpc>
                <a:spcPct val="100000"/>
              </a:lnSpc>
              <a:spcBef>
                <a:spcPts val="100"/>
              </a:spcBef>
            </a:pPr>
            <a:r>
              <a:rPr spc="-10" dirty="0"/>
              <a:t>Fallstudie</a:t>
            </a:r>
          </a:p>
        </p:txBody>
      </p:sp>
      <p:pic>
        <p:nvPicPr>
          <p:cNvPr id="5" name="object 5">
            <a:hlinkClick r:id="rId3"/>
          </p:cNvPr>
          <p:cNvPicPr/>
          <p:nvPr/>
        </p:nvPicPr>
        <p:blipFill>
          <a:blip r:embed="rId4" cstate="print"/>
          <a:stretch>
            <a:fillRect/>
          </a:stretch>
        </p:blipFill>
        <p:spPr>
          <a:xfrm>
            <a:off x="8601964" y="3362959"/>
            <a:ext cx="2694431" cy="2694432"/>
          </a:xfrm>
          <a:prstGeom prst="rect">
            <a:avLst/>
          </a:prstGeom>
        </p:spPr>
      </p:pic>
      <p:pic>
        <p:nvPicPr>
          <p:cNvPr id="6" name="Immagine 5">
            <a:extLst>
              <a:ext uri="{FF2B5EF4-FFF2-40B4-BE49-F238E27FC236}">
                <a16:creationId xmlns:a16="http://schemas.microsoft.com/office/drawing/2014/main" id="{72C3231A-8560-4D29-8981-B89E46233E85}"/>
              </a:ext>
            </a:extLst>
          </p:cNvPr>
          <p:cNvPicPr>
            <a:picLocks noChangeAspect="1"/>
          </p:cNvPicPr>
          <p:nvPr/>
        </p:nvPicPr>
        <p:blipFill>
          <a:blip r:embed="rId5"/>
          <a:stretch>
            <a:fillRect/>
          </a:stretch>
        </p:blipFill>
        <p:spPr>
          <a:xfrm>
            <a:off x="10363200" y="6160060"/>
            <a:ext cx="1066892" cy="249958"/>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375515" y="390555"/>
            <a:ext cx="1236376" cy="338481"/>
          </a:xfrm>
          <a:prstGeom prst="rect">
            <a:avLst/>
          </a:prstGeom>
        </p:spPr>
      </p:pic>
      <p:pic>
        <p:nvPicPr>
          <p:cNvPr id="3" name="object 3"/>
          <p:cNvPicPr/>
          <p:nvPr/>
        </p:nvPicPr>
        <p:blipFill>
          <a:blip r:embed="rId4" cstate="print"/>
          <a:stretch>
            <a:fillRect/>
          </a:stretch>
        </p:blipFill>
        <p:spPr>
          <a:xfrm>
            <a:off x="10674759" y="420686"/>
            <a:ext cx="1117871" cy="234524"/>
          </a:xfrm>
          <a:prstGeom prst="rect">
            <a:avLst/>
          </a:prstGeom>
        </p:spPr>
      </p:pic>
      <p:sp>
        <p:nvSpPr>
          <p:cNvPr id="4" name="object 4"/>
          <p:cNvSpPr txBox="1">
            <a:spLocks noGrp="1"/>
          </p:cNvSpPr>
          <p:nvPr>
            <p:ph type="title"/>
          </p:nvPr>
        </p:nvSpPr>
        <p:spPr>
          <a:xfrm>
            <a:off x="581659" y="707202"/>
            <a:ext cx="7702550" cy="1640839"/>
          </a:xfrm>
          <a:prstGeom prst="rect">
            <a:avLst/>
          </a:prstGeom>
        </p:spPr>
        <p:txBody>
          <a:bodyPr vert="horz" wrap="square" lIns="0" tIns="40640" rIns="0" bIns="0" rtlCol="0">
            <a:spAutoFit/>
          </a:bodyPr>
          <a:lstStyle/>
          <a:p>
            <a:pPr marL="12700" marR="5080">
              <a:lnSpc>
                <a:spcPts val="4200"/>
              </a:lnSpc>
              <a:spcBef>
                <a:spcPts val="320"/>
              </a:spcBef>
              <a:tabLst>
                <a:tab pos="3996054" algn="l"/>
              </a:tabLst>
            </a:pPr>
            <a:r>
              <a:rPr dirty="0"/>
              <a:t>Fallstudie: Der Fall </a:t>
            </a:r>
            <a:r>
              <a:rPr spc="-15" dirty="0"/>
              <a:t>ILVA </a:t>
            </a:r>
            <a:r>
              <a:rPr dirty="0"/>
              <a:t>in </a:t>
            </a:r>
            <a:r>
              <a:rPr spc="-35" dirty="0"/>
              <a:t>Taranto </a:t>
            </a:r>
            <a:r>
              <a:rPr spc="-50" dirty="0"/>
              <a:t>– </a:t>
            </a:r>
            <a:r>
              <a:rPr dirty="0"/>
              <a:t>zwischen </a:t>
            </a:r>
            <a:r>
              <a:rPr spc="-10" dirty="0"/>
              <a:t>industrieller </a:t>
            </a:r>
            <a:r>
              <a:rPr dirty="0"/>
              <a:t>Produktion </a:t>
            </a:r>
            <a:r>
              <a:rPr spc="-25" dirty="0"/>
              <a:t>und </a:t>
            </a:r>
            <a:r>
              <a:rPr dirty="0"/>
              <a:t>ökologischer </a:t>
            </a:r>
            <a:r>
              <a:rPr spc="-10" dirty="0"/>
              <a:t>Verantwortung</a:t>
            </a:r>
          </a:p>
        </p:txBody>
      </p:sp>
      <p:sp>
        <p:nvSpPr>
          <p:cNvPr id="5" name="object 5"/>
          <p:cNvSpPr txBox="1"/>
          <p:nvPr/>
        </p:nvSpPr>
        <p:spPr>
          <a:xfrm>
            <a:off x="490220" y="2491379"/>
            <a:ext cx="186690" cy="245110"/>
          </a:xfrm>
          <a:prstGeom prst="rect">
            <a:avLst/>
          </a:prstGeom>
        </p:spPr>
        <p:txBody>
          <a:bodyPr vert="horz" wrap="square" lIns="0" tIns="11430" rIns="0" bIns="0" rtlCol="0">
            <a:spAutoFit/>
          </a:bodyPr>
          <a:lstStyle/>
          <a:p>
            <a:pPr marL="12700">
              <a:lnSpc>
                <a:spcPct val="100000"/>
              </a:lnSpc>
              <a:spcBef>
                <a:spcPts val="90"/>
              </a:spcBef>
            </a:pPr>
            <a:r>
              <a:rPr sz="1450" spc="65" dirty="0">
                <a:solidFill>
                  <a:srgbClr val="F47521"/>
                </a:solidFill>
                <a:latin typeface="Lucida Sans Unicode"/>
                <a:cs typeface="Lucida Sans Unicode"/>
              </a:rPr>
              <a:t>▶</a:t>
            </a:r>
            <a:endParaRPr sz="1450">
              <a:latin typeface="Lucida Sans Unicode"/>
              <a:cs typeface="Lucida Sans Unicode"/>
            </a:endParaRPr>
          </a:p>
        </p:txBody>
      </p:sp>
      <p:sp>
        <p:nvSpPr>
          <p:cNvPr id="6" name="object 6"/>
          <p:cNvSpPr txBox="1"/>
          <p:nvPr/>
        </p:nvSpPr>
        <p:spPr>
          <a:xfrm>
            <a:off x="833120" y="2345816"/>
            <a:ext cx="8745220" cy="1612900"/>
          </a:xfrm>
          <a:prstGeom prst="rect">
            <a:avLst/>
          </a:prstGeom>
        </p:spPr>
        <p:txBody>
          <a:bodyPr vert="horz" wrap="square" lIns="0" tIns="132080" rIns="0" bIns="0" rtlCol="0">
            <a:spAutoFit/>
          </a:bodyPr>
          <a:lstStyle/>
          <a:p>
            <a:pPr marL="12700">
              <a:lnSpc>
                <a:spcPct val="100000"/>
              </a:lnSpc>
              <a:spcBef>
                <a:spcPts val="1040"/>
              </a:spcBef>
            </a:pPr>
            <a:r>
              <a:rPr sz="1800" b="1" spc="-10" dirty="0">
                <a:solidFill>
                  <a:srgbClr val="32323B"/>
                </a:solidFill>
                <a:latin typeface="Trebuchet MS"/>
                <a:cs typeface="Trebuchet MS"/>
              </a:rPr>
              <a:t>Beschreibung:</a:t>
            </a:r>
            <a:endParaRPr sz="1800">
              <a:latin typeface="Trebuchet MS"/>
              <a:cs typeface="Trebuchet MS"/>
            </a:endParaRPr>
          </a:p>
          <a:p>
            <a:pPr marL="12700" marR="5715">
              <a:lnSpc>
                <a:spcPts val="2100"/>
              </a:lnSpc>
              <a:spcBef>
                <a:spcPts val="1060"/>
              </a:spcBef>
            </a:pPr>
            <a:r>
              <a:rPr sz="1800" b="1" spc="-10" dirty="0">
                <a:solidFill>
                  <a:srgbClr val="32323B"/>
                </a:solidFill>
                <a:latin typeface="Trebuchet MS"/>
                <a:cs typeface="Trebuchet MS"/>
              </a:rPr>
              <a:t>ILVA </a:t>
            </a:r>
            <a:r>
              <a:rPr sz="1800" b="1" dirty="0">
                <a:solidFill>
                  <a:srgbClr val="32323B"/>
                </a:solidFill>
                <a:latin typeface="Trebuchet MS"/>
                <a:cs typeface="Trebuchet MS"/>
              </a:rPr>
              <a:t>in </a:t>
            </a:r>
            <a:r>
              <a:rPr sz="1800" b="1" spc="-10" dirty="0">
                <a:solidFill>
                  <a:srgbClr val="32323B"/>
                </a:solidFill>
                <a:latin typeface="Trebuchet MS"/>
                <a:cs typeface="Trebuchet MS"/>
              </a:rPr>
              <a:t>Taranto</a:t>
            </a:r>
            <a:r>
              <a:rPr sz="1800" spc="-10" dirty="0">
                <a:solidFill>
                  <a:srgbClr val="32323B"/>
                </a:solidFill>
                <a:latin typeface="Trebuchet MS"/>
                <a:cs typeface="Trebuchet MS"/>
              </a:rPr>
              <a:t>, </a:t>
            </a:r>
            <a:r>
              <a:rPr sz="1800" dirty="0">
                <a:solidFill>
                  <a:srgbClr val="32323B"/>
                </a:solidFill>
                <a:latin typeface="Trebuchet MS"/>
                <a:cs typeface="Trebuchet MS"/>
              </a:rPr>
              <a:t>eines der größten Stahlwerke Europas, steht aufgrund der Verschmutzung durch Staub und </a:t>
            </a:r>
            <a:r>
              <a:rPr sz="1800" spc="-10" dirty="0">
                <a:solidFill>
                  <a:srgbClr val="32323B"/>
                </a:solidFill>
                <a:latin typeface="Trebuchet MS"/>
                <a:cs typeface="Trebuchet MS"/>
              </a:rPr>
              <a:t>Dioxine </a:t>
            </a:r>
            <a:r>
              <a:rPr sz="1800" dirty="0">
                <a:solidFill>
                  <a:srgbClr val="32323B"/>
                </a:solidFill>
                <a:latin typeface="Trebuchet MS"/>
                <a:cs typeface="Trebuchet MS"/>
              </a:rPr>
              <a:t>im Zentrum </a:t>
            </a:r>
            <a:r>
              <a:rPr sz="1800" spc="-50" dirty="0">
                <a:solidFill>
                  <a:srgbClr val="32323B"/>
                </a:solidFill>
                <a:latin typeface="Trebuchet MS"/>
                <a:cs typeface="Trebuchet MS"/>
              </a:rPr>
              <a:t>einer </a:t>
            </a:r>
            <a:r>
              <a:rPr sz="1800" dirty="0">
                <a:solidFill>
                  <a:srgbClr val="32323B"/>
                </a:solidFill>
                <a:latin typeface="Trebuchet MS"/>
                <a:cs typeface="Trebuchet MS"/>
              </a:rPr>
              <a:t>schweren </a:t>
            </a:r>
            <a:r>
              <a:rPr sz="1800" b="1" dirty="0">
                <a:solidFill>
                  <a:srgbClr val="32323B"/>
                </a:solidFill>
                <a:latin typeface="Trebuchet MS"/>
                <a:cs typeface="Trebuchet MS"/>
              </a:rPr>
              <a:t>Umwelt- und Gesundheitskrise</a:t>
            </a:r>
            <a:r>
              <a:rPr sz="1800" spc="-10" dirty="0">
                <a:solidFill>
                  <a:srgbClr val="32323B"/>
                </a:solidFill>
                <a:latin typeface="Trebuchet MS"/>
                <a:cs typeface="Trebuchet MS"/>
              </a:rPr>
              <a:t>.</a:t>
            </a:r>
            <a:endParaRPr sz="1800">
              <a:latin typeface="Trebuchet MS"/>
              <a:cs typeface="Trebuchet MS"/>
            </a:endParaRPr>
          </a:p>
          <a:p>
            <a:pPr marL="12700">
              <a:lnSpc>
                <a:spcPts val="2010"/>
              </a:lnSpc>
            </a:pPr>
            <a:r>
              <a:rPr sz="1800" dirty="0">
                <a:solidFill>
                  <a:srgbClr val="32323B"/>
                </a:solidFill>
                <a:latin typeface="Trebuchet MS"/>
                <a:cs typeface="Trebuchet MS"/>
              </a:rPr>
              <a:t>Gerichtliche Ermittlungen haben bestätigt, </a:t>
            </a:r>
            <a:r>
              <a:rPr sz="1800" b="1" dirty="0">
                <a:solidFill>
                  <a:srgbClr val="32323B"/>
                </a:solidFill>
                <a:latin typeface="Trebuchet MS"/>
                <a:cs typeface="Trebuchet MS"/>
              </a:rPr>
              <a:t>dass die Emissionsgrenzwerte </a:t>
            </a:r>
            <a:r>
              <a:rPr sz="1800" b="1" spc="-10" dirty="0">
                <a:solidFill>
                  <a:srgbClr val="32323B"/>
                </a:solidFill>
                <a:latin typeface="Trebuchet MS"/>
                <a:cs typeface="Trebuchet MS"/>
              </a:rPr>
              <a:t>überschritten </a:t>
            </a:r>
            <a:r>
              <a:rPr sz="1800" b="1" dirty="0">
                <a:solidFill>
                  <a:srgbClr val="32323B"/>
                </a:solidFill>
                <a:latin typeface="Trebuchet MS"/>
                <a:cs typeface="Trebuchet MS"/>
              </a:rPr>
              <a:t>wurden</a:t>
            </a:r>
            <a:endParaRPr sz="1800">
              <a:latin typeface="Trebuchet MS"/>
              <a:cs typeface="Trebuchet MS"/>
            </a:endParaRPr>
          </a:p>
          <a:p>
            <a:pPr marL="12700">
              <a:lnSpc>
                <a:spcPts val="2130"/>
              </a:lnSpc>
            </a:pPr>
            <a:r>
              <a:rPr sz="1800" dirty="0">
                <a:solidFill>
                  <a:srgbClr val="32323B"/>
                </a:solidFill>
                <a:latin typeface="Trebuchet MS"/>
                <a:cs typeface="Trebuchet MS"/>
              </a:rPr>
              <a:t>und </a:t>
            </a:r>
            <a:r>
              <a:rPr sz="1800" b="1" dirty="0">
                <a:solidFill>
                  <a:srgbClr val="32323B"/>
                </a:solidFill>
                <a:latin typeface="Trebuchet MS"/>
                <a:cs typeface="Trebuchet MS"/>
              </a:rPr>
              <a:t>dass das Gesetzesdekret 152/2006 – das konsolidierte Umweltgesetz </a:t>
            </a:r>
            <a:r>
              <a:rPr sz="1800" b="1" spc="-20" dirty="0">
                <a:solidFill>
                  <a:srgbClr val="32323B"/>
                </a:solidFill>
                <a:latin typeface="Trebuchet MS"/>
                <a:cs typeface="Trebuchet MS"/>
              </a:rPr>
              <a:t>–</a:t>
            </a:r>
            <a:endParaRPr sz="1800">
              <a:latin typeface="Trebuchet MS"/>
              <a:cs typeface="Trebuchet MS"/>
            </a:endParaRPr>
          </a:p>
        </p:txBody>
      </p:sp>
      <p:sp>
        <p:nvSpPr>
          <p:cNvPr id="7" name="object 7"/>
          <p:cNvSpPr txBox="1"/>
          <p:nvPr/>
        </p:nvSpPr>
        <p:spPr>
          <a:xfrm>
            <a:off x="490220" y="2885079"/>
            <a:ext cx="186690" cy="245110"/>
          </a:xfrm>
          <a:prstGeom prst="rect">
            <a:avLst/>
          </a:prstGeom>
        </p:spPr>
        <p:txBody>
          <a:bodyPr vert="horz" wrap="square" lIns="0" tIns="11430" rIns="0" bIns="0" rtlCol="0">
            <a:spAutoFit/>
          </a:bodyPr>
          <a:lstStyle/>
          <a:p>
            <a:pPr marL="12700">
              <a:lnSpc>
                <a:spcPct val="100000"/>
              </a:lnSpc>
              <a:spcBef>
                <a:spcPts val="90"/>
              </a:spcBef>
            </a:pPr>
            <a:r>
              <a:rPr sz="1450" spc="65" dirty="0">
                <a:solidFill>
                  <a:srgbClr val="F47521"/>
                </a:solidFill>
                <a:latin typeface="Lucida Sans Unicode"/>
                <a:cs typeface="Lucida Sans Unicode"/>
              </a:rPr>
              <a:t>▶</a:t>
            </a:r>
            <a:endParaRPr sz="1450">
              <a:latin typeface="Lucida Sans Unicode"/>
              <a:cs typeface="Lucida Sans Unicode"/>
            </a:endParaRPr>
          </a:p>
        </p:txBody>
      </p:sp>
      <p:sp>
        <p:nvSpPr>
          <p:cNvPr id="8" name="object 8"/>
          <p:cNvSpPr txBox="1"/>
          <p:nvPr/>
        </p:nvSpPr>
        <p:spPr>
          <a:xfrm>
            <a:off x="833120" y="3925696"/>
            <a:ext cx="8745855" cy="566420"/>
          </a:xfrm>
          <a:prstGeom prst="rect">
            <a:avLst/>
          </a:prstGeom>
        </p:spPr>
        <p:txBody>
          <a:bodyPr vert="horz" wrap="square" lIns="0" tIns="27939" rIns="0" bIns="0" rtlCol="0">
            <a:spAutoFit/>
          </a:bodyPr>
          <a:lstStyle/>
          <a:p>
            <a:pPr marL="12700" marR="5080">
              <a:lnSpc>
                <a:spcPts val="2100"/>
              </a:lnSpc>
              <a:spcBef>
                <a:spcPts val="219"/>
              </a:spcBef>
              <a:tabLst>
                <a:tab pos="1283970" algn="l"/>
                <a:tab pos="2527300" algn="l"/>
                <a:tab pos="3090545" algn="l"/>
                <a:tab pos="5116830" algn="l"/>
                <a:tab pos="5531485" algn="l"/>
                <a:tab pos="6973570" algn="l"/>
              </a:tabLst>
            </a:pPr>
            <a:r>
              <a:rPr sz="1800" b="1" spc="100" dirty="0">
                <a:solidFill>
                  <a:srgbClr val="32323B"/>
                </a:solidFill>
                <a:latin typeface="Trebuchet MS"/>
                <a:cs typeface="Trebuchet MS"/>
              </a:rPr>
              <a:t>verletzt wurde</a:t>
            </a:r>
            <a:r>
              <a:rPr sz="1800" spc="100" dirty="0">
                <a:solidFill>
                  <a:srgbClr val="32323B"/>
                </a:solidFill>
                <a:latin typeface="Trebuchet MS"/>
                <a:cs typeface="Trebuchet MS"/>
              </a:rPr>
              <a:t>, </a:t>
            </a:r>
            <a:r>
              <a:rPr sz="1800" spc="95" dirty="0">
                <a:solidFill>
                  <a:srgbClr val="32323B"/>
                </a:solidFill>
                <a:latin typeface="Trebuchet MS"/>
                <a:cs typeface="Trebuchet MS"/>
              </a:rPr>
              <a:t>was </a:t>
            </a:r>
            <a:r>
              <a:rPr sz="1800" spc="50" dirty="0">
                <a:solidFill>
                  <a:srgbClr val="32323B"/>
                </a:solidFill>
                <a:latin typeface="Trebuchet MS"/>
                <a:cs typeface="Trebuchet MS"/>
              </a:rPr>
              <a:t>die </a:t>
            </a:r>
            <a:r>
              <a:rPr sz="1800" spc="100" dirty="0">
                <a:solidFill>
                  <a:srgbClr val="32323B"/>
                </a:solidFill>
                <a:latin typeface="Trebuchet MS"/>
                <a:cs typeface="Trebuchet MS"/>
              </a:rPr>
              <a:t>Umsetzung </a:t>
            </a:r>
            <a:r>
              <a:rPr sz="1800" spc="35" dirty="0">
                <a:solidFill>
                  <a:srgbClr val="32323B"/>
                </a:solidFill>
                <a:latin typeface="Trebuchet MS"/>
                <a:cs typeface="Trebuchet MS"/>
              </a:rPr>
              <a:t>von </a:t>
            </a:r>
            <a:r>
              <a:rPr sz="1800" b="1" spc="85" dirty="0">
                <a:solidFill>
                  <a:srgbClr val="32323B"/>
                </a:solidFill>
                <a:latin typeface="Trebuchet MS"/>
                <a:cs typeface="Trebuchet MS"/>
              </a:rPr>
              <a:t>integrierten </a:t>
            </a:r>
            <a:r>
              <a:rPr sz="1800" b="1" dirty="0">
                <a:solidFill>
                  <a:srgbClr val="32323B"/>
                </a:solidFill>
                <a:latin typeface="Trebuchet MS"/>
                <a:cs typeface="Trebuchet MS"/>
              </a:rPr>
              <a:t>Umweltgenehmigungen (IEA) </a:t>
            </a:r>
            <a:r>
              <a:rPr sz="1800" dirty="0">
                <a:solidFill>
                  <a:srgbClr val="32323B"/>
                </a:solidFill>
                <a:latin typeface="Trebuchet MS"/>
                <a:cs typeface="Trebuchet MS"/>
              </a:rPr>
              <a:t>und </a:t>
            </a:r>
            <a:r>
              <a:rPr sz="1800" b="1" spc="-10" dirty="0">
                <a:solidFill>
                  <a:srgbClr val="32323B"/>
                </a:solidFill>
                <a:latin typeface="Trebuchet MS"/>
                <a:cs typeface="Trebuchet MS"/>
              </a:rPr>
              <a:t>Sanierungsplänen </a:t>
            </a:r>
            <a:r>
              <a:rPr sz="1800" spc="95" dirty="0">
                <a:solidFill>
                  <a:srgbClr val="32323B"/>
                </a:solidFill>
                <a:latin typeface="Trebuchet MS"/>
                <a:cs typeface="Trebuchet MS"/>
              </a:rPr>
              <a:t>erforderlich macht</a:t>
            </a:r>
            <a:r>
              <a:rPr sz="1800" spc="-10" dirty="0">
                <a:solidFill>
                  <a:srgbClr val="32323B"/>
                </a:solidFill>
                <a:latin typeface="Trebuchet MS"/>
                <a:cs typeface="Trebuchet MS"/>
              </a:rPr>
              <a:t>.</a:t>
            </a:r>
            <a:endParaRPr sz="1800">
              <a:latin typeface="Trebuchet MS"/>
              <a:cs typeface="Trebuchet MS"/>
            </a:endParaRPr>
          </a:p>
        </p:txBody>
      </p:sp>
      <p:sp>
        <p:nvSpPr>
          <p:cNvPr id="9" name="object 9"/>
          <p:cNvSpPr txBox="1"/>
          <p:nvPr/>
        </p:nvSpPr>
        <p:spPr>
          <a:xfrm>
            <a:off x="490220" y="4612279"/>
            <a:ext cx="186690" cy="245110"/>
          </a:xfrm>
          <a:prstGeom prst="rect">
            <a:avLst/>
          </a:prstGeom>
        </p:spPr>
        <p:txBody>
          <a:bodyPr vert="horz" wrap="square" lIns="0" tIns="11430" rIns="0" bIns="0" rtlCol="0">
            <a:spAutoFit/>
          </a:bodyPr>
          <a:lstStyle/>
          <a:p>
            <a:pPr marL="12700">
              <a:lnSpc>
                <a:spcPct val="100000"/>
              </a:lnSpc>
              <a:spcBef>
                <a:spcPts val="90"/>
              </a:spcBef>
            </a:pPr>
            <a:r>
              <a:rPr sz="1450" spc="65" dirty="0">
                <a:solidFill>
                  <a:srgbClr val="F47521"/>
                </a:solidFill>
                <a:latin typeface="Lucida Sans Unicode"/>
                <a:cs typeface="Lucida Sans Unicode"/>
              </a:rPr>
              <a:t>▶</a:t>
            </a:r>
            <a:endParaRPr sz="1450">
              <a:latin typeface="Lucida Sans Unicode"/>
              <a:cs typeface="Lucida Sans Unicode"/>
            </a:endParaRPr>
          </a:p>
        </p:txBody>
      </p:sp>
      <p:sp>
        <p:nvSpPr>
          <p:cNvPr id="10" name="object 10"/>
          <p:cNvSpPr txBox="1"/>
          <p:nvPr/>
        </p:nvSpPr>
        <p:spPr>
          <a:xfrm>
            <a:off x="833120" y="4586096"/>
            <a:ext cx="8744585" cy="1099820"/>
          </a:xfrm>
          <a:prstGeom prst="rect">
            <a:avLst/>
          </a:prstGeom>
        </p:spPr>
        <p:txBody>
          <a:bodyPr vert="horz" wrap="square" lIns="0" tIns="27939" rIns="0" bIns="0" rtlCol="0">
            <a:spAutoFit/>
          </a:bodyPr>
          <a:lstStyle/>
          <a:p>
            <a:pPr marL="12700" marR="5080">
              <a:lnSpc>
                <a:spcPts val="2100"/>
              </a:lnSpc>
              <a:spcBef>
                <a:spcPts val="219"/>
              </a:spcBef>
            </a:pPr>
            <a:r>
              <a:rPr sz="1800" dirty="0">
                <a:solidFill>
                  <a:srgbClr val="32323B"/>
                </a:solidFill>
                <a:latin typeface="Trebuchet MS"/>
                <a:cs typeface="Trebuchet MS"/>
              </a:rPr>
              <a:t>Die Regierung und die Justiz griffen mit </a:t>
            </a:r>
            <a:r>
              <a:rPr sz="1800" b="1" dirty="0">
                <a:solidFill>
                  <a:srgbClr val="32323B"/>
                </a:solidFill>
                <a:latin typeface="Trebuchet MS"/>
                <a:cs typeface="Trebuchet MS"/>
              </a:rPr>
              <a:t>Sofortmaßnahmen </a:t>
            </a:r>
            <a:r>
              <a:rPr sz="1800" dirty="0">
                <a:solidFill>
                  <a:srgbClr val="32323B"/>
                </a:solidFill>
                <a:latin typeface="Trebuchet MS"/>
                <a:cs typeface="Trebuchet MS"/>
              </a:rPr>
              <a:t>ein, um einen Ausgleich</a:t>
            </a:r>
            <a:r>
              <a:rPr sz="1800" spc="-25" dirty="0">
                <a:solidFill>
                  <a:srgbClr val="32323B"/>
                </a:solidFill>
                <a:latin typeface="Trebuchet MS"/>
                <a:cs typeface="Trebuchet MS"/>
              </a:rPr>
              <a:t> zwischen </a:t>
            </a:r>
            <a:r>
              <a:rPr sz="1800" b="1" dirty="0">
                <a:solidFill>
                  <a:srgbClr val="32323B"/>
                </a:solidFill>
                <a:latin typeface="Trebuchet MS"/>
                <a:cs typeface="Trebuchet MS"/>
              </a:rPr>
              <a:t>Umweltschutz, Produktionsfortführung und </a:t>
            </a:r>
            <a:r>
              <a:rPr sz="1800" b="1" spc="-10" dirty="0">
                <a:solidFill>
                  <a:srgbClr val="32323B"/>
                </a:solidFill>
                <a:latin typeface="Trebuchet MS"/>
                <a:cs typeface="Trebuchet MS"/>
              </a:rPr>
              <a:t>Beschäftigung </a:t>
            </a:r>
            <a:r>
              <a:rPr sz="1800" dirty="0">
                <a:solidFill>
                  <a:srgbClr val="32323B"/>
                </a:solidFill>
                <a:latin typeface="Trebuchet MS"/>
                <a:cs typeface="Trebuchet MS"/>
              </a:rPr>
              <a:t>herzustellen</a:t>
            </a:r>
            <a:r>
              <a:rPr sz="1800" spc="-10" dirty="0">
                <a:solidFill>
                  <a:srgbClr val="32323B"/>
                </a:solidFill>
                <a:latin typeface="Trebuchet MS"/>
                <a:cs typeface="Trebuchet MS"/>
              </a:rPr>
              <a:t>.</a:t>
            </a:r>
            <a:endParaRPr sz="1800">
              <a:latin typeface="Trebuchet MS"/>
              <a:cs typeface="Trebuchet MS"/>
            </a:endParaRPr>
          </a:p>
          <a:p>
            <a:pPr marL="12700">
              <a:lnSpc>
                <a:spcPts val="2010"/>
              </a:lnSpc>
            </a:pPr>
            <a:r>
              <a:rPr sz="1800" dirty="0">
                <a:solidFill>
                  <a:srgbClr val="32323B"/>
                </a:solidFill>
                <a:latin typeface="Trebuchet MS"/>
                <a:cs typeface="Trebuchet MS"/>
              </a:rPr>
              <a:t>Dieser Fall zeigt, wie entscheidend es für Unternehmen ist, </a:t>
            </a:r>
            <a:r>
              <a:rPr sz="1800" b="1" spc="-10" dirty="0">
                <a:solidFill>
                  <a:srgbClr val="32323B"/>
                </a:solidFill>
                <a:latin typeface="Trebuchet MS"/>
                <a:cs typeface="Trebuchet MS"/>
              </a:rPr>
              <a:t>eine </a:t>
            </a:r>
            <a:r>
              <a:rPr sz="1800" b="1" dirty="0">
                <a:solidFill>
                  <a:srgbClr val="32323B"/>
                </a:solidFill>
                <a:latin typeface="Trebuchet MS"/>
                <a:cs typeface="Trebuchet MS"/>
              </a:rPr>
              <a:t>nachhaltige </a:t>
            </a:r>
            <a:r>
              <a:rPr sz="1800" b="1" spc="-10" dirty="0">
                <a:solidFill>
                  <a:srgbClr val="32323B"/>
                </a:solidFill>
                <a:latin typeface="Trebuchet MS"/>
                <a:cs typeface="Trebuchet MS"/>
              </a:rPr>
              <a:t>Unternehmensführung</a:t>
            </a:r>
            <a:endParaRPr sz="1800">
              <a:latin typeface="Trebuchet MS"/>
              <a:cs typeface="Trebuchet MS"/>
            </a:endParaRPr>
          </a:p>
          <a:p>
            <a:pPr marL="12700">
              <a:lnSpc>
                <a:spcPts val="2130"/>
              </a:lnSpc>
            </a:pPr>
            <a:r>
              <a:rPr sz="1800" dirty="0">
                <a:solidFill>
                  <a:srgbClr val="32323B"/>
                </a:solidFill>
                <a:latin typeface="Trebuchet MS"/>
                <a:cs typeface="Trebuchet MS"/>
              </a:rPr>
              <a:t>sowie wirksame </a:t>
            </a:r>
            <a:r>
              <a:rPr sz="1800" b="1" dirty="0">
                <a:solidFill>
                  <a:srgbClr val="32323B"/>
                </a:solidFill>
                <a:latin typeface="Trebuchet MS"/>
                <a:cs typeface="Trebuchet MS"/>
              </a:rPr>
              <a:t>Umweltkontroll- und </a:t>
            </a:r>
            <a:r>
              <a:rPr sz="1800" spc="-10" dirty="0">
                <a:solidFill>
                  <a:srgbClr val="32323B"/>
                </a:solidFill>
                <a:latin typeface="Trebuchet MS"/>
                <a:cs typeface="Trebuchet MS"/>
              </a:rPr>
              <a:t>Berichtssysteme einzuführen.</a:t>
            </a:r>
            <a:endParaRPr sz="1800">
              <a:latin typeface="Trebuchet MS"/>
              <a:cs typeface="Trebuchet M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375515" y="390555"/>
            <a:ext cx="1236376" cy="338481"/>
          </a:xfrm>
          <a:prstGeom prst="rect">
            <a:avLst/>
          </a:prstGeom>
        </p:spPr>
      </p:pic>
      <p:pic>
        <p:nvPicPr>
          <p:cNvPr id="3" name="object 3"/>
          <p:cNvPicPr/>
          <p:nvPr/>
        </p:nvPicPr>
        <p:blipFill>
          <a:blip r:embed="rId4" cstate="print"/>
          <a:stretch>
            <a:fillRect/>
          </a:stretch>
        </p:blipFill>
        <p:spPr>
          <a:xfrm>
            <a:off x="10674759" y="420686"/>
            <a:ext cx="1117871" cy="234524"/>
          </a:xfrm>
          <a:prstGeom prst="rect">
            <a:avLst/>
          </a:prstGeom>
        </p:spPr>
      </p:pic>
      <p:sp>
        <p:nvSpPr>
          <p:cNvPr id="4" name="object 4"/>
          <p:cNvSpPr txBox="1">
            <a:spLocks noGrp="1"/>
          </p:cNvSpPr>
          <p:nvPr>
            <p:ph type="title"/>
          </p:nvPr>
        </p:nvSpPr>
        <p:spPr>
          <a:xfrm>
            <a:off x="386668" y="1415369"/>
            <a:ext cx="11421110" cy="763905"/>
          </a:xfrm>
          <a:prstGeom prst="rect">
            <a:avLst/>
          </a:prstGeom>
        </p:spPr>
        <p:txBody>
          <a:bodyPr vert="horz" wrap="square" lIns="0" tIns="67310" rIns="0" bIns="0" rtlCol="0">
            <a:spAutoFit/>
          </a:bodyPr>
          <a:lstStyle/>
          <a:p>
            <a:pPr marL="12700" marR="5080">
              <a:lnSpc>
                <a:spcPts val="2700"/>
              </a:lnSpc>
              <a:spcBef>
                <a:spcPts val="530"/>
              </a:spcBef>
            </a:pPr>
            <a:r>
              <a:rPr sz="2600" dirty="0">
                <a:solidFill>
                  <a:srgbClr val="92D050"/>
                </a:solidFill>
              </a:rPr>
              <a:t>Der Fall </a:t>
            </a:r>
            <a:r>
              <a:rPr sz="2600" spc="-160" dirty="0">
                <a:solidFill>
                  <a:srgbClr val="92D050"/>
                </a:solidFill>
              </a:rPr>
              <a:t>ILVA </a:t>
            </a:r>
            <a:r>
              <a:rPr sz="2600" dirty="0">
                <a:solidFill>
                  <a:srgbClr val="92D050"/>
                </a:solidFill>
              </a:rPr>
              <a:t>in </a:t>
            </a:r>
            <a:r>
              <a:rPr sz="2600" spc="-20" dirty="0">
                <a:solidFill>
                  <a:srgbClr val="92D050"/>
                </a:solidFill>
              </a:rPr>
              <a:t>Taranto </a:t>
            </a:r>
            <a:r>
              <a:rPr sz="2600" dirty="0">
                <a:solidFill>
                  <a:srgbClr val="92D050"/>
                </a:solidFill>
              </a:rPr>
              <a:t>– zwischen industrieller Produktion und </a:t>
            </a:r>
            <a:r>
              <a:rPr sz="2600" spc="-10" dirty="0">
                <a:solidFill>
                  <a:srgbClr val="92D050"/>
                </a:solidFill>
              </a:rPr>
              <a:t>ökologischer Verantwortung</a:t>
            </a:r>
            <a:endParaRPr sz="2600"/>
          </a:p>
        </p:txBody>
      </p:sp>
      <p:sp>
        <p:nvSpPr>
          <p:cNvPr id="5" name="object 5"/>
          <p:cNvSpPr txBox="1"/>
          <p:nvPr/>
        </p:nvSpPr>
        <p:spPr>
          <a:xfrm>
            <a:off x="386669" y="2624810"/>
            <a:ext cx="8113395" cy="2820670"/>
          </a:xfrm>
          <a:prstGeom prst="rect">
            <a:avLst/>
          </a:prstGeom>
        </p:spPr>
        <p:txBody>
          <a:bodyPr vert="horz" wrap="square" lIns="0" tIns="105410" rIns="0" bIns="0" rtlCol="0">
            <a:spAutoFit/>
          </a:bodyPr>
          <a:lstStyle/>
          <a:p>
            <a:pPr marL="12700">
              <a:lnSpc>
                <a:spcPct val="100000"/>
              </a:lnSpc>
              <a:spcBef>
                <a:spcPts val="830"/>
              </a:spcBef>
            </a:pPr>
            <a:r>
              <a:rPr sz="1800" b="1" dirty="0">
                <a:solidFill>
                  <a:srgbClr val="32323B"/>
                </a:solidFill>
                <a:latin typeface="Trebuchet MS"/>
                <a:cs typeface="Trebuchet MS"/>
              </a:rPr>
              <a:t>Relevante Aspekte für das </a:t>
            </a:r>
            <a:r>
              <a:rPr sz="1800" b="1" spc="-10" dirty="0">
                <a:solidFill>
                  <a:srgbClr val="32323B"/>
                </a:solidFill>
                <a:latin typeface="Trebuchet MS"/>
                <a:cs typeface="Trebuchet MS"/>
              </a:rPr>
              <a:t>Modul:</a:t>
            </a:r>
            <a:endParaRPr sz="1800">
              <a:latin typeface="Trebuchet MS"/>
              <a:cs typeface="Trebuchet MS"/>
            </a:endParaRPr>
          </a:p>
          <a:p>
            <a:pPr marL="12700" marR="6350" indent="-8890">
              <a:lnSpc>
                <a:spcPts val="1889"/>
              </a:lnSpc>
              <a:spcBef>
                <a:spcPts val="1015"/>
              </a:spcBef>
              <a:buSzPct val="94444"/>
              <a:buFont typeface="Arial MT"/>
              <a:buChar char="•"/>
              <a:tabLst>
                <a:tab pos="92710" algn="l"/>
              </a:tabLst>
            </a:pPr>
            <a:r>
              <a:rPr sz="1800" dirty="0">
                <a:solidFill>
                  <a:srgbClr val="32323B"/>
                </a:solidFill>
                <a:latin typeface="Trebuchet MS"/>
                <a:cs typeface="Trebuchet MS"/>
              </a:rPr>
              <a:t>	Die Bedeutung der </a:t>
            </a:r>
            <a:r>
              <a:rPr sz="1800" b="1" dirty="0">
                <a:solidFill>
                  <a:srgbClr val="32323B"/>
                </a:solidFill>
                <a:latin typeface="Trebuchet MS"/>
                <a:cs typeface="Trebuchet MS"/>
              </a:rPr>
              <a:t>Einhaltung von Umweltvorschriften </a:t>
            </a:r>
            <a:r>
              <a:rPr sz="1800" dirty="0">
                <a:solidFill>
                  <a:srgbClr val="32323B"/>
                </a:solidFill>
                <a:latin typeface="Trebuchet MS"/>
                <a:cs typeface="Trebuchet MS"/>
              </a:rPr>
              <a:t>als Garantie </a:t>
            </a:r>
            <a:r>
              <a:rPr sz="1800" spc="-25" dirty="0">
                <a:solidFill>
                  <a:srgbClr val="32323B"/>
                </a:solidFill>
                <a:latin typeface="Trebuchet MS"/>
                <a:cs typeface="Trebuchet MS"/>
              </a:rPr>
              <a:t>für </a:t>
            </a:r>
            <a:r>
              <a:rPr sz="1800" dirty="0">
                <a:solidFill>
                  <a:srgbClr val="32323B"/>
                </a:solidFill>
                <a:latin typeface="Trebuchet MS"/>
                <a:cs typeface="Trebuchet MS"/>
              </a:rPr>
              <a:t>unternehmerische </a:t>
            </a:r>
            <a:r>
              <a:rPr sz="1800" spc="-10" dirty="0">
                <a:solidFill>
                  <a:srgbClr val="32323B"/>
                </a:solidFill>
                <a:latin typeface="Trebuchet MS"/>
                <a:cs typeface="Trebuchet MS"/>
              </a:rPr>
              <a:t>Verantwortung.</a:t>
            </a:r>
            <a:endParaRPr sz="1800">
              <a:latin typeface="Trebuchet MS"/>
              <a:cs typeface="Trebuchet MS"/>
            </a:endParaRPr>
          </a:p>
          <a:p>
            <a:pPr marL="12700" marR="6350" indent="-8890">
              <a:lnSpc>
                <a:spcPts val="1889"/>
              </a:lnSpc>
              <a:spcBef>
                <a:spcPts val="1000"/>
              </a:spcBef>
              <a:buSzPct val="94444"/>
              <a:buFont typeface="Arial MT"/>
              <a:buChar char="•"/>
              <a:tabLst>
                <a:tab pos="92710" algn="l"/>
              </a:tabLst>
            </a:pPr>
            <a:r>
              <a:rPr sz="1800" dirty="0">
                <a:solidFill>
                  <a:srgbClr val="32323B"/>
                </a:solidFill>
                <a:latin typeface="Trebuchet MS"/>
                <a:cs typeface="Trebuchet MS"/>
              </a:rPr>
              <a:t>	Die Rolle von </a:t>
            </a:r>
            <a:r>
              <a:rPr sz="1800" b="1" dirty="0">
                <a:solidFill>
                  <a:srgbClr val="32323B"/>
                </a:solidFill>
                <a:latin typeface="Trebuchet MS"/>
                <a:cs typeface="Trebuchet MS"/>
              </a:rPr>
              <a:t>Bewertungs- und Genehmigungsinstrumenten </a:t>
            </a:r>
            <a:r>
              <a:rPr sz="1800" dirty="0">
                <a:solidFill>
                  <a:srgbClr val="32323B"/>
                </a:solidFill>
                <a:latin typeface="Trebuchet MS"/>
                <a:cs typeface="Trebuchet MS"/>
              </a:rPr>
              <a:t>(UVP, SUP, IEA) bei </a:t>
            </a:r>
            <a:r>
              <a:rPr sz="1800" spc="-10" dirty="0">
                <a:solidFill>
                  <a:srgbClr val="32323B"/>
                </a:solidFill>
                <a:latin typeface="Trebuchet MS"/>
                <a:cs typeface="Trebuchet MS"/>
              </a:rPr>
              <a:t>der Vermeidung </a:t>
            </a:r>
            <a:r>
              <a:rPr sz="1800" dirty="0">
                <a:solidFill>
                  <a:srgbClr val="32323B"/>
                </a:solidFill>
                <a:latin typeface="Trebuchet MS"/>
                <a:cs typeface="Trebuchet MS"/>
              </a:rPr>
              <a:t>und Verringerung industrieller </a:t>
            </a:r>
            <a:r>
              <a:rPr sz="1800" spc="-10" dirty="0">
                <a:solidFill>
                  <a:srgbClr val="32323B"/>
                </a:solidFill>
                <a:latin typeface="Trebuchet MS"/>
                <a:cs typeface="Trebuchet MS"/>
              </a:rPr>
              <a:t>Auswirkungen.</a:t>
            </a:r>
            <a:endParaRPr sz="1800">
              <a:latin typeface="Trebuchet MS"/>
              <a:cs typeface="Trebuchet MS"/>
            </a:endParaRPr>
          </a:p>
          <a:p>
            <a:pPr marL="12700" marR="5080" indent="-8890">
              <a:lnSpc>
                <a:spcPts val="1889"/>
              </a:lnSpc>
              <a:spcBef>
                <a:spcPts val="1000"/>
              </a:spcBef>
              <a:buSzPct val="94444"/>
              <a:buFont typeface="Arial MT"/>
              <a:buChar char="•"/>
              <a:tabLst>
                <a:tab pos="92710" algn="l"/>
              </a:tabLst>
            </a:pPr>
            <a:r>
              <a:rPr sz="1800" dirty="0">
                <a:solidFill>
                  <a:srgbClr val="32323B"/>
                </a:solidFill>
                <a:latin typeface="Trebuchet MS"/>
                <a:cs typeface="Trebuchet MS"/>
              </a:rPr>
              <a:t>	Die Notwendigkeit von </a:t>
            </a:r>
            <a:r>
              <a:rPr sz="1800" b="1" dirty="0">
                <a:solidFill>
                  <a:srgbClr val="32323B"/>
                </a:solidFill>
                <a:latin typeface="Trebuchet MS"/>
                <a:cs typeface="Trebuchet MS"/>
              </a:rPr>
              <a:t>ESG-Prüfungen und einer transparenten Berichterstattung </a:t>
            </a:r>
            <a:r>
              <a:rPr sz="1800" dirty="0">
                <a:solidFill>
                  <a:srgbClr val="32323B"/>
                </a:solidFill>
                <a:latin typeface="Trebuchet MS"/>
                <a:cs typeface="Trebuchet MS"/>
              </a:rPr>
              <a:t>zur Überwachung von Risiken </a:t>
            </a:r>
            <a:r>
              <a:rPr sz="1800" spc="-25" dirty="0">
                <a:solidFill>
                  <a:srgbClr val="32323B"/>
                </a:solidFill>
                <a:latin typeface="Trebuchet MS"/>
                <a:cs typeface="Trebuchet MS"/>
              </a:rPr>
              <a:t>und </a:t>
            </a:r>
            <a:r>
              <a:rPr sz="1800" dirty="0">
                <a:solidFill>
                  <a:srgbClr val="32323B"/>
                </a:solidFill>
                <a:latin typeface="Trebuchet MS"/>
                <a:cs typeface="Trebuchet MS"/>
              </a:rPr>
              <a:t>zur Stärkung </a:t>
            </a:r>
            <a:r>
              <a:rPr sz="1800" spc="-10" dirty="0">
                <a:solidFill>
                  <a:srgbClr val="32323B"/>
                </a:solidFill>
                <a:latin typeface="Trebuchet MS"/>
                <a:cs typeface="Trebuchet MS"/>
              </a:rPr>
              <a:t>des Vertrauens </a:t>
            </a:r>
            <a:r>
              <a:rPr sz="1800" dirty="0">
                <a:solidFill>
                  <a:srgbClr val="32323B"/>
                </a:solidFill>
                <a:latin typeface="Trebuchet MS"/>
                <a:cs typeface="Trebuchet MS"/>
              </a:rPr>
              <a:t>der Stakeholder</a:t>
            </a:r>
            <a:r>
              <a:rPr sz="1800" spc="-10" dirty="0">
                <a:solidFill>
                  <a:srgbClr val="32323B"/>
                </a:solidFill>
                <a:latin typeface="Trebuchet MS"/>
                <a:cs typeface="Trebuchet MS"/>
              </a:rPr>
              <a:t>.</a:t>
            </a:r>
            <a:endParaRPr sz="1800">
              <a:latin typeface="Trebuchet MS"/>
              <a:cs typeface="Trebuchet MS"/>
            </a:endParaRPr>
          </a:p>
          <a:p>
            <a:pPr marL="12700" marR="6350" indent="-8890">
              <a:lnSpc>
                <a:spcPts val="1889"/>
              </a:lnSpc>
              <a:spcBef>
                <a:spcPts val="1000"/>
              </a:spcBef>
              <a:buSzPct val="94444"/>
              <a:buFont typeface="Arial MT"/>
              <a:buChar char="•"/>
              <a:tabLst>
                <a:tab pos="92710" algn="l"/>
              </a:tabLst>
            </a:pPr>
            <a:r>
              <a:rPr sz="1800" spc="-95" dirty="0">
                <a:solidFill>
                  <a:srgbClr val="32323B"/>
                </a:solidFill>
                <a:latin typeface="Trebuchet MS"/>
                <a:cs typeface="Trebuchet MS"/>
              </a:rPr>
              <a:t>	ILVA </a:t>
            </a:r>
            <a:r>
              <a:rPr sz="1800" dirty="0">
                <a:solidFill>
                  <a:srgbClr val="32323B"/>
                </a:solidFill>
                <a:latin typeface="Trebuchet MS"/>
                <a:cs typeface="Trebuchet MS"/>
              </a:rPr>
              <a:t>als Beispiel für </a:t>
            </a:r>
            <a:r>
              <a:rPr sz="1800" b="1" dirty="0">
                <a:solidFill>
                  <a:srgbClr val="32323B"/>
                </a:solidFill>
                <a:latin typeface="Trebuchet MS"/>
                <a:cs typeface="Trebuchet MS"/>
              </a:rPr>
              <a:t>die mangelnde Integration von </a:t>
            </a:r>
            <a:r>
              <a:rPr sz="1800" b="1" spc="-10" dirty="0">
                <a:solidFill>
                  <a:srgbClr val="32323B"/>
                </a:solidFill>
                <a:latin typeface="Trebuchet MS"/>
                <a:cs typeface="Trebuchet MS"/>
              </a:rPr>
              <a:t>Nachhaltigkeit, </a:t>
            </a:r>
            <a:r>
              <a:rPr sz="1800" b="1" dirty="0">
                <a:solidFill>
                  <a:srgbClr val="32323B"/>
                </a:solidFill>
                <a:latin typeface="Trebuchet MS"/>
                <a:cs typeface="Trebuchet MS"/>
              </a:rPr>
              <a:t>Unternehmensführung </a:t>
            </a:r>
            <a:r>
              <a:rPr sz="1800" b="1" spc="-25" dirty="0">
                <a:solidFill>
                  <a:srgbClr val="32323B"/>
                </a:solidFill>
                <a:latin typeface="Trebuchet MS"/>
                <a:cs typeface="Trebuchet MS"/>
              </a:rPr>
              <a:t>und </a:t>
            </a:r>
            <a:r>
              <a:rPr sz="1800" b="1" spc="-10" dirty="0">
                <a:solidFill>
                  <a:srgbClr val="32323B"/>
                </a:solidFill>
                <a:latin typeface="Trebuchet MS"/>
                <a:cs typeface="Trebuchet MS"/>
              </a:rPr>
              <a:t>Industriestrategie</a:t>
            </a:r>
            <a:r>
              <a:rPr sz="1800" spc="-10" dirty="0">
                <a:solidFill>
                  <a:srgbClr val="32323B"/>
                </a:solidFill>
                <a:latin typeface="Trebuchet MS"/>
                <a:cs typeface="Trebuchet MS"/>
              </a:rPr>
              <a:t>.</a:t>
            </a:r>
            <a:endParaRPr sz="1800">
              <a:latin typeface="Trebuchet MS"/>
              <a:cs typeface="Trebuchet M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375515" y="390555"/>
            <a:ext cx="1236376" cy="338481"/>
          </a:xfrm>
          <a:prstGeom prst="rect">
            <a:avLst/>
          </a:prstGeom>
        </p:spPr>
      </p:pic>
      <p:pic>
        <p:nvPicPr>
          <p:cNvPr id="3" name="object 3"/>
          <p:cNvPicPr/>
          <p:nvPr/>
        </p:nvPicPr>
        <p:blipFill>
          <a:blip r:embed="rId4" cstate="print"/>
          <a:stretch>
            <a:fillRect/>
          </a:stretch>
        </p:blipFill>
        <p:spPr>
          <a:xfrm>
            <a:off x="10674759" y="420686"/>
            <a:ext cx="1117871" cy="234524"/>
          </a:xfrm>
          <a:prstGeom prst="rect">
            <a:avLst/>
          </a:prstGeom>
        </p:spPr>
      </p:pic>
      <p:sp>
        <p:nvSpPr>
          <p:cNvPr id="4" name="object 4"/>
          <p:cNvSpPr txBox="1"/>
          <p:nvPr/>
        </p:nvSpPr>
        <p:spPr>
          <a:xfrm>
            <a:off x="481623" y="2077644"/>
            <a:ext cx="186690" cy="606425"/>
          </a:xfrm>
          <a:prstGeom prst="rect">
            <a:avLst/>
          </a:prstGeom>
        </p:spPr>
        <p:txBody>
          <a:bodyPr vert="horz" wrap="square" lIns="0" tIns="11430" rIns="0" bIns="0" rtlCol="0">
            <a:spAutoFit/>
          </a:bodyPr>
          <a:lstStyle/>
          <a:p>
            <a:pPr marL="12700">
              <a:lnSpc>
                <a:spcPct val="100000"/>
              </a:lnSpc>
              <a:spcBef>
                <a:spcPts val="90"/>
              </a:spcBef>
            </a:pPr>
            <a:r>
              <a:rPr sz="1450" spc="65" dirty="0">
                <a:solidFill>
                  <a:srgbClr val="F47521"/>
                </a:solidFill>
                <a:latin typeface="Lucida Sans Unicode"/>
                <a:cs typeface="Lucida Sans Unicode"/>
              </a:rPr>
              <a:t>▶</a:t>
            </a:r>
            <a:endParaRPr sz="1450">
              <a:latin typeface="Lucida Sans Unicode"/>
              <a:cs typeface="Lucida Sans Unicode"/>
            </a:endParaRPr>
          </a:p>
          <a:p>
            <a:pPr marL="12700">
              <a:lnSpc>
                <a:spcPct val="100000"/>
              </a:lnSpc>
              <a:spcBef>
                <a:spcPts val="1105"/>
              </a:spcBef>
            </a:pPr>
            <a:r>
              <a:rPr sz="1450" spc="65" dirty="0">
                <a:solidFill>
                  <a:srgbClr val="F47521"/>
                </a:solidFill>
                <a:latin typeface="Lucida Sans Unicode"/>
                <a:cs typeface="Lucida Sans Unicode"/>
              </a:rPr>
              <a:t>▶</a:t>
            </a:r>
            <a:endParaRPr sz="1450">
              <a:latin typeface="Lucida Sans Unicode"/>
              <a:cs typeface="Lucida Sans Unicode"/>
            </a:endParaRPr>
          </a:p>
        </p:txBody>
      </p:sp>
      <p:sp>
        <p:nvSpPr>
          <p:cNvPr id="5" name="object 5"/>
          <p:cNvSpPr txBox="1"/>
          <p:nvPr/>
        </p:nvSpPr>
        <p:spPr>
          <a:xfrm>
            <a:off x="807379" y="2051302"/>
            <a:ext cx="1266190" cy="300990"/>
          </a:xfrm>
          <a:prstGeom prst="rect">
            <a:avLst/>
          </a:prstGeom>
        </p:spPr>
        <p:txBody>
          <a:bodyPr vert="horz" wrap="square" lIns="0" tIns="13335" rIns="0" bIns="0" rtlCol="0">
            <a:spAutoFit/>
          </a:bodyPr>
          <a:lstStyle/>
          <a:p>
            <a:pPr marL="12700">
              <a:lnSpc>
                <a:spcPct val="100000"/>
              </a:lnSpc>
              <a:spcBef>
                <a:spcPts val="105"/>
              </a:spcBef>
            </a:pPr>
            <a:r>
              <a:rPr sz="1800" b="1" dirty="0">
                <a:solidFill>
                  <a:srgbClr val="2C3C43"/>
                </a:solidFill>
                <a:latin typeface="Trebuchet MS"/>
                <a:cs typeface="Trebuchet MS"/>
              </a:rPr>
              <a:t>Frage</a:t>
            </a:r>
            <a:r>
              <a:rPr sz="1800" b="1" spc="-25" dirty="0">
                <a:solidFill>
                  <a:srgbClr val="2C3C43"/>
                </a:solidFill>
                <a:latin typeface="Trebuchet MS"/>
                <a:cs typeface="Trebuchet MS"/>
              </a:rPr>
              <a:t> 1:</a:t>
            </a:r>
            <a:endParaRPr sz="1800">
              <a:latin typeface="Trebuchet MS"/>
              <a:cs typeface="Trebuchet MS"/>
            </a:endParaRPr>
          </a:p>
        </p:txBody>
      </p:sp>
      <p:sp>
        <p:nvSpPr>
          <p:cNvPr id="6" name="object 6"/>
          <p:cNvSpPr txBox="1"/>
          <p:nvPr/>
        </p:nvSpPr>
        <p:spPr>
          <a:xfrm>
            <a:off x="807379" y="2411982"/>
            <a:ext cx="10630535" cy="781050"/>
          </a:xfrm>
          <a:prstGeom prst="rect">
            <a:avLst/>
          </a:prstGeom>
        </p:spPr>
        <p:txBody>
          <a:bodyPr vert="horz" wrap="square" lIns="0" tIns="49530" rIns="0" bIns="0" rtlCol="0">
            <a:spAutoFit/>
          </a:bodyPr>
          <a:lstStyle/>
          <a:p>
            <a:pPr marL="12700" marR="5080">
              <a:lnSpc>
                <a:spcPts val="1889"/>
              </a:lnSpc>
              <a:spcBef>
                <a:spcPts val="390"/>
              </a:spcBef>
            </a:pPr>
            <a:r>
              <a:rPr sz="1800" dirty="0">
                <a:solidFill>
                  <a:srgbClr val="32323B"/>
                </a:solidFill>
                <a:latin typeface="Trebuchet MS"/>
                <a:cs typeface="Trebuchet MS"/>
              </a:rPr>
              <a:t>Welche Management- und Governance-Fehler haben zur Umweltkrise bei </a:t>
            </a:r>
            <a:r>
              <a:rPr sz="1800" spc="-120" dirty="0">
                <a:solidFill>
                  <a:srgbClr val="32323B"/>
                </a:solidFill>
                <a:latin typeface="Trebuchet MS"/>
                <a:cs typeface="Trebuchet MS"/>
              </a:rPr>
              <a:t>ILVA </a:t>
            </a:r>
            <a:r>
              <a:rPr sz="1800" dirty="0">
                <a:solidFill>
                  <a:srgbClr val="32323B"/>
                </a:solidFill>
                <a:latin typeface="Trebuchet MS"/>
                <a:cs typeface="Trebuchet MS"/>
              </a:rPr>
              <a:t>in </a:t>
            </a:r>
            <a:r>
              <a:rPr sz="1800" spc="-10" dirty="0">
                <a:solidFill>
                  <a:srgbClr val="32323B"/>
                </a:solidFill>
                <a:latin typeface="Trebuchet MS"/>
                <a:cs typeface="Trebuchet MS"/>
              </a:rPr>
              <a:t>Taranto </a:t>
            </a:r>
            <a:r>
              <a:rPr sz="1800" dirty="0">
                <a:solidFill>
                  <a:srgbClr val="32323B"/>
                </a:solidFill>
                <a:latin typeface="Trebuchet MS"/>
                <a:cs typeface="Trebuchet MS"/>
              </a:rPr>
              <a:t>beigetragen</a:t>
            </a:r>
            <a:r>
              <a:rPr sz="1800" spc="-10" dirty="0">
                <a:solidFill>
                  <a:srgbClr val="32323B"/>
                </a:solidFill>
                <a:latin typeface="Trebuchet MS"/>
                <a:cs typeface="Trebuchet MS"/>
              </a:rPr>
              <a:t>? </a:t>
            </a:r>
            <a:r>
              <a:rPr sz="1800" dirty="0">
                <a:solidFill>
                  <a:srgbClr val="32323B"/>
                </a:solidFill>
                <a:latin typeface="Trebuchet MS"/>
                <a:cs typeface="Trebuchet MS"/>
              </a:rPr>
              <a:t>Nennen Sie mindestens zwei Bereiche, in denen die ordnungsgemäße Anwendung von Umweltvorschriften (UVP, SUP, IEA) den </a:t>
            </a:r>
            <a:r>
              <a:rPr sz="1800" spc="-10" dirty="0">
                <a:solidFill>
                  <a:srgbClr val="32323B"/>
                </a:solidFill>
                <a:latin typeface="Trebuchet MS"/>
                <a:cs typeface="Trebuchet MS"/>
              </a:rPr>
              <a:t>Schaden </a:t>
            </a:r>
            <a:r>
              <a:rPr sz="1800" dirty="0">
                <a:solidFill>
                  <a:srgbClr val="32323B"/>
                </a:solidFill>
                <a:latin typeface="Trebuchet MS"/>
                <a:cs typeface="Trebuchet MS"/>
              </a:rPr>
              <a:t>hätte verhindern oder mindern können</a:t>
            </a:r>
            <a:r>
              <a:rPr sz="1800" spc="-10" dirty="0">
                <a:solidFill>
                  <a:srgbClr val="32323B"/>
                </a:solidFill>
                <a:latin typeface="Trebuchet MS"/>
                <a:cs typeface="Trebuchet MS"/>
              </a:rPr>
              <a:t>.</a:t>
            </a:r>
            <a:endParaRPr sz="1800">
              <a:latin typeface="Trebuchet MS"/>
              <a:cs typeface="Trebuchet MS"/>
            </a:endParaRPr>
          </a:p>
        </p:txBody>
      </p:sp>
      <p:sp>
        <p:nvSpPr>
          <p:cNvPr id="7" name="object 7"/>
          <p:cNvSpPr txBox="1"/>
          <p:nvPr/>
        </p:nvSpPr>
        <p:spPr>
          <a:xfrm>
            <a:off x="481623" y="3279064"/>
            <a:ext cx="186690" cy="967105"/>
          </a:xfrm>
          <a:prstGeom prst="rect">
            <a:avLst/>
          </a:prstGeom>
        </p:spPr>
        <p:txBody>
          <a:bodyPr vert="horz" wrap="square" lIns="0" tIns="11430" rIns="0" bIns="0" rtlCol="0">
            <a:spAutoFit/>
          </a:bodyPr>
          <a:lstStyle/>
          <a:p>
            <a:pPr marL="12700">
              <a:lnSpc>
                <a:spcPct val="100000"/>
              </a:lnSpc>
              <a:spcBef>
                <a:spcPts val="90"/>
              </a:spcBef>
            </a:pPr>
            <a:r>
              <a:rPr sz="1450" spc="65" dirty="0">
                <a:solidFill>
                  <a:srgbClr val="90C226"/>
                </a:solidFill>
                <a:latin typeface="Lucida Sans Unicode"/>
                <a:cs typeface="Lucida Sans Unicode"/>
              </a:rPr>
              <a:t>▶</a:t>
            </a:r>
            <a:endParaRPr sz="1450">
              <a:latin typeface="Lucida Sans Unicode"/>
              <a:cs typeface="Lucida Sans Unicode"/>
            </a:endParaRPr>
          </a:p>
          <a:p>
            <a:pPr marL="12700">
              <a:lnSpc>
                <a:spcPct val="100000"/>
              </a:lnSpc>
              <a:spcBef>
                <a:spcPts val="1105"/>
              </a:spcBef>
            </a:pPr>
            <a:r>
              <a:rPr sz="1450" spc="65" dirty="0">
                <a:solidFill>
                  <a:srgbClr val="F47521"/>
                </a:solidFill>
                <a:latin typeface="Lucida Sans Unicode"/>
                <a:cs typeface="Lucida Sans Unicode"/>
              </a:rPr>
              <a:t>▶</a:t>
            </a:r>
            <a:endParaRPr sz="1450">
              <a:latin typeface="Lucida Sans Unicode"/>
              <a:cs typeface="Lucida Sans Unicode"/>
            </a:endParaRPr>
          </a:p>
          <a:p>
            <a:pPr marL="12700">
              <a:lnSpc>
                <a:spcPct val="100000"/>
              </a:lnSpc>
              <a:spcBef>
                <a:spcPts val="1100"/>
              </a:spcBef>
            </a:pPr>
            <a:r>
              <a:rPr sz="1450" spc="65" dirty="0">
                <a:solidFill>
                  <a:srgbClr val="F47521"/>
                </a:solidFill>
                <a:latin typeface="Lucida Sans Unicode"/>
                <a:cs typeface="Lucida Sans Unicode"/>
              </a:rPr>
              <a:t>▶</a:t>
            </a:r>
            <a:endParaRPr sz="1450">
              <a:latin typeface="Lucida Sans Unicode"/>
              <a:cs typeface="Lucida Sans Unicode"/>
            </a:endParaRPr>
          </a:p>
        </p:txBody>
      </p:sp>
      <p:sp>
        <p:nvSpPr>
          <p:cNvPr id="8" name="object 8"/>
          <p:cNvSpPr txBox="1"/>
          <p:nvPr/>
        </p:nvSpPr>
        <p:spPr>
          <a:xfrm>
            <a:off x="807379" y="3527804"/>
            <a:ext cx="10332720" cy="1226820"/>
          </a:xfrm>
          <a:prstGeom prst="rect">
            <a:avLst/>
          </a:prstGeom>
        </p:spPr>
        <p:txBody>
          <a:bodyPr vert="horz" wrap="square" lIns="0" tIns="98425" rIns="0" bIns="0" rtlCol="0">
            <a:spAutoFit/>
          </a:bodyPr>
          <a:lstStyle/>
          <a:p>
            <a:pPr marL="12700">
              <a:lnSpc>
                <a:spcPct val="100000"/>
              </a:lnSpc>
              <a:spcBef>
                <a:spcPts val="775"/>
              </a:spcBef>
            </a:pPr>
            <a:r>
              <a:rPr sz="1800" b="1" dirty="0">
                <a:solidFill>
                  <a:srgbClr val="32323B"/>
                </a:solidFill>
                <a:latin typeface="Trebuchet MS"/>
                <a:cs typeface="Trebuchet MS"/>
              </a:rPr>
              <a:t>Frage</a:t>
            </a:r>
            <a:r>
              <a:rPr sz="1800" b="1" spc="-25" dirty="0">
                <a:solidFill>
                  <a:srgbClr val="2C3C43"/>
                </a:solidFill>
                <a:latin typeface="Trebuchet MS"/>
                <a:cs typeface="Trebuchet MS"/>
              </a:rPr>
              <a:t> 2:</a:t>
            </a:r>
            <a:endParaRPr sz="1800">
              <a:latin typeface="Trebuchet MS"/>
              <a:cs typeface="Trebuchet MS"/>
            </a:endParaRPr>
          </a:p>
          <a:p>
            <a:pPr marL="12700" marR="5080">
              <a:lnSpc>
                <a:spcPts val="1889"/>
              </a:lnSpc>
              <a:spcBef>
                <a:spcPts val="969"/>
              </a:spcBef>
            </a:pPr>
            <a:r>
              <a:rPr sz="1800" dirty="0">
                <a:solidFill>
                  <a:srgbClr val="32323B"/>
                </a:solidFill>
                <a:latin typeface="Trebuchet MS"/>
                <a:cs typeface="Trebuchet MS"/>
              </a:rPr>
              <a:t>Wie hätte eine wirksame ESG-Strategie in das Unternehmen integriert werden können, um </a:t>
            </a:r>
            <a:r>
              <a:rPr sz="1800" spc="-10" dirty="0">
                <a:solidFill>
                  <a:srgbClr val="32323B"/>
                </a:solidFill>
                <a:latin typeface="Trebuchet MS"/>
                <a:cs typeface="Trebuchet MS"/>
              </a:rPr>
              <a:t>industrielle </a:t>
            </a:r>
            <a:r>
              <a:rPr sz="1800" dirty="0">
                <a:solidFill>
                  <a:srgbClr val="32323B"/>
                </a:solidFill>
                <a:latin typeface="Trebuchet MS"/>
                <a:cs typeface="Trebuchet MS"/>
              </a:rPr>
              <a:t>Entwicklung und </a:t>
            </a:r>
            <a:r>
              <a:rPr sz="1800" spc="-10" dirty="0">
                <a:solidFill>
                  <a:srgbClr val="32323B"/>
                </a:solidFill>
                <a:latin typeface="Trebuchet MS"/>
                <a:cs typeface="Trebuchet MS"/>
              </a:rPr>
              <a:t>Umweltschutz </a:t>
            </a:r>
            <a:r>
              <a:rPr sz="1800" dirty="0">
                <a:solidFill>
                  <a:srgbClr val="32323B"/>
                </a:solidFill>
                <a:latin typeface="Trebuchet MS"/>
                <a:cs typeface="Trebuchet MS"/>
              </a:rPr>
              <a:t>in Einklang zu bringen</a:t>
            </a:r>
            <a:r>
              <a:rPr sz="1800" spc="-10" dirty="0">
                <a:solidFill>
                  <a:srgbClr val="32323B"/>
                </a:solidFill>
                <a:latin typeface="Trebuchet MS"/>
                <a:cs typeface="Trebuchet MS"/>
              </a:rPr>
              <a:t>?</a:t>
            </a:r>
            <a:endParaRPr sz="1800">
              <a:latin typeface="Trebuchet MS"/>
              <a:cs typeface="Trebuchet MS"/>
            </a:endParaRPr>
          </a:p>
          <a:p>
            <a:pPr marL="12700">
              <a:lnSpc>
                <a:spcPts val="1870"/>
              </a:lnSpc>
            </a:pPr>
            <a:r>
              <a:rPr sz="1800" dirty="0">
                <a:solidFill>
                  <a:srgbClr val="32323B"/>
                </a:solidFill>
                <a:latin typeface="Trebuchet MS"/>
                <a:cs typeface="Trebuchet MS"/>
              </a:rPr>
              <a:t>Schlagen Sie zwei praktische Verbesserungsmaßnahmen im Hinblick auf die Nachhaltigkeitsberichterstattung und </a:t>
            </a:r>
            <a:r>
              <a:rPr sz="1800" spc="-10" dirty="0">
                <a:solidFill>
                  <a:srgbClr val="32323B"/>
                </a:solidFill>
                <a:latin typeface="Trebuchet MS"/>
                <a:cs typeface="Trebuchet MS"/>
              </a:rPr>
              <a:t>-prüfung </a:t>
            </a:r>
            <a:r>
              <a:rPr sz="1800" dirty="0">
                <a:solidFill>
                  <a:srgbClr val="32323B"/>
                </a:solidFill>
                <a:latin typeface="Trebuchet MS"/>
                <a:cs typeface="Trebuchet MS"/>
              </a:rPr>
              <a:t>vor</a:t>
            </a:r>
            <a:r>
              <a:rPr sz="1800" spc="-10" dirty="0">
                <a:solidFill>
                  <a:srgbClr val="32323B"/>
                </a:solidFill>
                <a:latin typeface="Trebuchet MS"/>
                <a:cs typeface="Trebuchet MS"/>
              </a:rPr>
              <a:t>.</a:t>
            </a:r>
            <a:endParaRPr sz="1800">
              <a:latin typeface="Trebuchet MS"/>
              <a:cs typeface="Trebuchet MS"/>
            </a:endParaRPr>
          </a:p>
        </p:txBody>
      </p:sp>
      <p:sp>
        <p:nvSpPr>
          <p:cNvPr id="9" name="object 9"/>
          <p:cNvSpPr txBox="1"/>
          <p:nvPr/>
        </p:nvSpPr>
        <p:spPr>
          <a:xfrm>
            <a:off x="481623" y="5224705"/>
            <a:ext cx="186690" cy="606425"/>
          </a:xfrm>
          <a:prstGeom prst="rect">
            <a:avLst/>
          </a:prstGeom>
        </p:spPr>
        <p:txBody>
          <a:bodyPr vert="horz" wrap="square" lIns="0" tIns="11430" rIns="0" bIns="0" rtlCol="0">
            <a:spAutoFit/>
          </a:bodyPr>
          <a:lstStyle/>
          <a:p>
            <a:pPr marL="12700">
              <a:lnSpc>
                <a:spcPct val="100000"/>
              </a:lnSpc>
              <a:spcBef>
                <a:spcPts val="90"/>
              </a:spcBef>
            </a:pPr>
            <a:r>
              <a:rPr sz="1450" spc="65" dirty="0">
                <a:solidFill>
                  <a:srgbClr val="F47521"/>
                </a:solidFill>
                <a:latin typeface="Lucida Sans Unicode"/>
                <a:cs typeface="Lucida Sans Unicode"/>
              </a:rPr>
              <a:t>▶</a:t>
            </a:r>
            <a:endParaRPr sz="1450">
              <a:latin typeface="Lucida Sans Unicode"/>
              <a:cs typeface="Lucida Sans Unicode"/>
            </a:endParaRPr>
          </a:p>
          <a:p>
            <a:pPr marL="12700">
              <a:lnSpc>
                <a:spcPct val="100000"/>
              </a:lnSpc>
              <a:spcBef>
                <a:spcPts val="1100"/>
              </a:spcBef>
            </a:pPr>
            <a:r>
              <a:rPr sz="1450" spc="65" dirty="0">
                <a:solidFill>
                  <a:srgbClr val="F47521"/>
                </a:solidFill>
                <a:latin typeface="Lucida Sans Unicode"/>
                <a:cs typeface="Lucida Sans Unicode"/>
              </a:rPr>
              <a:t>▶</a:t>
            </a:r>
            <a:endParaRPr sz="1450">
              <a:latin typeface="Lucida Sans Unicode"/>
              <a:cs typeface="Lucida Sans Unicode"/>
            </a:endParaRPr>
          </a:p>
        </p:txBody>
      </p:sp>
      <p:sp>
        <p:nvSpPr>
          <p:cNvPr id="10" name="object 10"/>
          <p:cNvSpPr txBox="1"/>
          <p:nvPr/>
        </p:nvSpPr>
        <p:spPr>
          <a:xfrm>
            <a:off x="807379" y="5112765"/>
            <a:ext cx="10331450" cy="1226820"/>
          </a:xfrm>
          <a:prstGeom prst="rect">
            <a:avLst/>
          </a:prstGeom>
        </p:spPr>
        <p:txBody>
          <a:bodyPr vert="horz" wrap="square" lIns="0" tIns="98425" rIns="0" bIns="0" rtlCol="0">
            <a:spAutoFit/>
          </a:bodyPr>
          <a:lstStyle/>
          <a:p>
            <a:pPr marL="12700">
              <a:lnSpc>
                <a:spcPct val="100000"/>
              </a:lnSpc>
              <a:spcBef>
                <a:spcPts val="775"/>
              </a:spcBef>
            </a:pPr>
            <a:r>
              <a:rPr sz="1800" b="1" dirty="0">
                <a:solidFill>
                  <a:srgbClr val="2C3C43"/>
                </a:solidFill>
                <a:latin typeface="Trebuchet MS"/>
                <a:cs typeface="Trebuchet MS"/>
              </a:rPr>
              <a:t>Frage 3: </a:t>
            </a:r>
            <a:r>
              <a:rPr sz="1800" b="1" dirty="0">
                <a:solidFill>
                  <a:srgbClr val="32323B"/>
                </a:solidFill>
                <a:latin typeface="Trebuchet MS"/>
                <a:cs typeface="Trebuchet MS"/>
              </a:rPr>
              <a:t>Frage</a:t>
            </a:r>
            <a:r>
              <a:rPr sz="1800" b="1" spc="-25" dirty="0">
                <a:solidFill>
                  <a:srgbClr val="32323B"/>
                </a:solidFill>
                <a:latin typeface="Trebuchet MS"/>
                <a:cs typeface="Trebuchet MS"/>
              </a:rPr>
              <a:t> 3:</a:t>
            </a:r>
            <a:endParaRPr sz="1800">
              <a:latin typeface="Trebuchet MS"/>
              <a:cs typeface="Trebuchet MS"/>
            </a:endParaRPr>
          </a:p>
          <a:p>
            <a:pPr marL="12700" marR="5080">
              <a:lnSpc>
                <a:spcPts val="1889"/>
              </a:lnSpc>
              <a:spcBef>
                <a:spcPts val="969"/>
              </a:spcBef>
            </a:pPr>
            <a:r>
              <a:rPr sz="1800" dirty="0">
                <a:solidFill>
                  <a:srgbClr val="32323B"/>
                </a:solidFill>
                <a:latin typeface="Trebuchet MS"/>
                <a:cs typeface="Trebuchet MS"/>
              </a:rPr>
              <a:t>Welche Lehren kann ein modernes </a:t>
            </a:r>
            <a:r>
              <a:rPr sz="1800" spc="-10" dirty="0">
                <a:solidFill>
                  <a:srgbClr val="32323B"/>
                </a:solidFill>
                <a:latin typeface="Trebuchet MS"/>
                <a:cs typeface="Trebuchet MS"/>
              </a:rPr>
              <a:t>Unternehmen </a:t>
            </a:r>
            <a:r>
              <a:rPr sz="1800" dirty="0">
                <a:solidFill>
                  <a:srgbClr val="32323B"/>
                </a:solidFill>
                <a:latin typeface="Trebuchet MS"/>
                <a:cs typeface="Trebuchet MS"/>
              </a:rPr>
              <a:t>aus Sicht der sozialen Verantwortung und der Unternehmensführung aus dem </a:t>
            </a:r>
            <a:r>
              <a:rPr sz="1800" spc="-20" dirty="0">
                <a:solidFill>
                  <a:srgbClr val="32323B"/>
                </a:solidFill>
                <a:latin typeface="Trebuchet MS"/>
                <a:cs typeface="Trebuchet MS"/>
              </a:rPr>
              <a:t>Fall </a:t>
            </a:r>
            <a:r>
              <a:rPr sz="1800" spc="-120" dirty="0">
                <a:solidFill>
                  <a:srgbClr val="32323B"/>
                </a:solidFill>
                <a:latin typeface="Trebuchet MS"/>
                <a:cs typeface="Trebuchet MS"/>
              </a:rPr>
              <a:t>ILVA </a:t>
            </a:r>
            <a:r>
              <a:rPr sz="1800" dirty="0">
                <a:solidFill>
                  <a:srgbClr val="32323B"/>
                </a:solidFill>
                <a:latin typeface="Trebuchet MS"/>
                <a:cs typeface="Trebuchet MS"/>
              </a:rPr>
              <a:t>ziehen</a:t>
            </a:r>
            <a:r>
              <a:rPr sz="1800" spc="-20" dirty="0">
                <a:solidFill>
                  <a:srgbClr val="32323B"/>
                </a:solidFill>
                <a:latin typeface="Trebuchet MS"/>
                <a:cs typeface="Trebuchet MS"/>
              </a:rPr>
              <a:t>?</a:t>
            </a:r>
            <a:endParaRPr sz="1800">
              <a:latin typeface="Trebuchet MS"/>
              <a:cs typeface="Trebuchet MS"/>
            </a:endParaRPr>
          </a:p>
          <a:p>
            <a:pPr marL="12700">
              <a:lnSpc>
                <a:spcPts val="1870"/>
              </a:lnSpc>
            </a:pPr>
            <a:r>
              <a:rPr sz="1800" dirty="0">
                <a:solidFill>
                  <a:srgbClr val="32323B"/>
                </a:solidFill>
                <a:latin typeface="Trebuchet MS"/>
                <a:cs typeface="Trebuchet MS"/>
              </a:rPr>
              <a:t>Reflektieren Sie, wie Transparenz und ESG-Berichterstattung den Ruf und </a:t>
            </a:r>
            <a:r>
              <a:rPr sz="1800" spc="-10" dirty="0">
                <a:solidFill>
                  <a:srgbClr val="32323B"/>
                </a:solidFill>
                <a:latin typeface="Trebuchet MS"/>
                <a:cs typeface="Trebuchet MS"/>
              </a:rPr>
              <a:t>das Vertrauen </a:t>
            </a:r>
            <a:r>
              <a:rPr sz="1800" dirty="0">
                <a:solidFill>
                  <a:srgbClr val="32323B"/>
                </a:solidFill>
                <a:latin typeface="Trebuchet MS"/>
                <a:cs typeface="Trebuchet MS"/>
              </a:rPr>
              <a:t>der Stakeholder beeinflussen können</a:t>
            </a:r>
            <a:r>
              <a:rPr sz="1800" spc="-10" dirty="0">
                <a:solidFill>
                  <a:srgbClr val="32323B"/>
                </a:solidFill>
                <a:latin typeface="Trebuchet MS"/>
                <a:cs typeface="Trebuchet MS"/>
              </a:rPr>
              <a:t>.</a:t>
            </a:r>
            <a:endParaRPr sz="1800">
              <a:latin typeface="Trebuchet MS"/>
              <a:cs typeface="Trebuchet MS"/>
            </a:endParaRPr>
          </a:p>
        </p:txBody>
      </p:sp>
      <p:sp>
        <p:nvSpPr>
          <p:cNvPr id="11" name="object 11"/>
          <p:cNvSpPr txBox="1"/>
          <p:nvPr/>
        </p:nvSpPr>
        <p:spPr>
          <a:xfrm>
            <a:off x="4420331" y="1786084"/>
            <a:ext cx="3351529" cy="330200"/>
          </a:xfrm>
          <a:prstGeom prst="rect">
            <a:avLst/>
          </a:prstGeom>
        </p:spPr>
        <p:txBody>
          <a:bodyPr vert="horz" wrap="square" lIns="0" tIns="12700" rIns="0" bIns="0" rtlCol="0">
            <a:spAutoFit/>
          </a:bodyPr>
          <a:lstStyle/>
          <a:p>
            <a:pPr marL="12700">
              <a:lnSpc>
                <a:spcPct val="100000"/>
              </a:lnSpc>
              <a:spcBef>
                <a:spcPts val="100"/>
              </a:spcBef>
            </a:pPr>
            <a:r>
              <a:rPr sz="2000" b="1" dirty="0">
                <a:solidFill>
                  <a:srgbClr val="92D050"/>
                </a:solidFill>
                <a:latin typeface="Trebuchet MS"/>
                <a:cs typeface="Trebuchet MS"/>
              </a:rPr>
              <a:t>Fragen zur </a:t>
            </a:r>
            <a:r>
              <a:rPr sz="2000" b="1" spc="-20" dirty="0">
                <a:solidFill>
                  <a:srgbClr val="92D050"/>
                </a:solidFill>
                <a:latin typeface="Trebuchet MS"/>
                <a:cs typeface="Trebuchet MS"/>
              </a:rPr>
              <a:t>Fallstudie</a:t>
            </a:r>
            <a:endParaRPr sz="2000">
              <a:latin typeface="Trebuchet MS"/>
              <a:cs typeface="Trebuchet MS"/>
            </a:endParaRPr>
          </a:p>
        </p:txBody>
      </p:sp>
      <p:sp>
        <p:nvSpPr>
          <p:cNvPr id="12" name="object 12"/>
          <p:cNvSpPr txBox="1">
            <a:spLocks noGrp="1"/>
          </p:cNvSpPr>
          <p:nvPr>
            <p:ph type="title"/>
          </p:nvPr>
        </p:nvSpPr>
        <p:spPr>
          <a:xfrm>
            <a:off x="2897014" y="573294"/>
            <a:ext cx="7214234" cy="654050"/>
          </a:xfrm>
          <a:prstGeom prst="rect">
            <a:avLst/>
          </a:prstGeom>
        </p:spPr>
        <p:txBody>
          <a:bodyPr vert="horz" wrap="square" lIns="0" tIns="91440" rIns="0" bIns="0" rtlCol="0">
            <a:spAutoFit/>
          </a:bodyPr>
          <a:lstStyle/>
          <a:p>
            <a:pPr marL="12700" marR="5080" indent="499745">
              <a:lnSpc>
                <a:spcPct val="78300"/>
              </a:lnSpc>
              <a:spcBef>
                <a:spcPts val="720"/>
              </a:spcBef>
            </a:pPr>
            <a:r>
              <a:rPr sz="2300" dirty="0"/>
              <a:t>Fallstudie: </a:t>
            </a:r>
            <a:r>
              <a:rPr sz="2300" dirty="0">
                <a:solidFill>
                  <a:srgbClr val="92D050"/>
                </a:solidFill>
              </a:rPr>
              <a:t>Der Fall </a:t>
            </a:r>
            <a:r>
              <a:rPr sz="2300" spc="-140" dirty="0">
                <a:solidFill>
                  <a:srgbClr val="92D050"/>
                </a:solidFill>
              </a:rPr>
              <a:t>ILVA </a:t>
            </a:r>
            <a:r>
              <a:rPr sz="2300" dirty="0">
                <a:solidFill>
                  <a:srgbClr val="92D050"/>
                </a:solidFill>
              </a:rPr>
              <a:t>in </a:t>
            </a:r>
            <a:r>
              <a:rPr sz="2300" spc="-25" dirty="0">
                <a:solidFill>
                  <a:srgbClr val="92D050"/>
                </a:solidFill>
              </a:rPr>
              <a:t>Taranto </a:t>
            </a:r>
            <a:r>
              <a:rPr sz="2300" dirty="0">
                <a:solidFill>
                  <a:srgbClr val="92D050"/>
                </a:solidFill>
              </a:rPr>
              <a:t>– </a:t>
            </a:r>
            <a:r>
              <a:rPr sz="2300" spc="-10" dirty="0">
                <a:solidFill>
                  <a:srgbClr val="92D050"/>
                </a:solidFill>
              </a:rPr>
              <a:t>zwischen </a:t>
            </a:r>
            <a:r>
              <a:rPr sz="2300" dirty="0">
                <a:solidFill>
                  <a:srgbClr val="92D050"/>
                </a:solidFill>
              </a:rPr>
              <a:t>industrieller Produktion und ökologischer </a:t>
            </a:r>
            <a:r>
              <a:rPr sz="2300" spc="-10" dirty="0">
                <a:solidFill>
                  <a:srgbClr val="92D050"/>
                </a:solidFill>
              </a:rPr>
              <a:t>Verantwortung</a:t>
            </a:r>
            <a:endParaRPr sz="230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E92A0-105D-0323-6DCB-0C1152E6800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2173C71-E14B-1EFF-0A23-0ED78B0CAB8A}"/>
              </a:ext>
            </a:extLst>
          </p:cNvPr>
          <p:cNvSpPr>
            <a:spLocks noGrp="1"/>
          </p:cNvSpPr>
          <p:nvPr>
            <p:ph type="title"/>
          </p:nvPr>
        </p:nvSpPr>
        <p:spPr>
          <a:xfrm>
            <a:off x="343710" y="1119402"/>
            <a:ext cx="8596668" cy="660400"/>
          </a:xfrm>
        </p:spPr>
        <p:txBody>
          <a:bodyPr>
            <a:normAutofit fontScale="90000"/>
          </a:bodyPr>
          <a:lstStyle/>
          <a:p>
            <a:r>
              <a:rPr lang="en-US" dirty="0">
                <a:solidFill>
                  <a:srgbClr val="255839"/>
                </a:solidFill>
              </a:rPr>
              <a:t>REFLEXIONSÜBUNG FÜR INDIVIDUELLE TRAINER</a:t>
            </a:r>
            <a:endParaRPr lang="el-GR" dirty="0">
              <a:solidFill>
                <a:srgbClr val="255839"/>
              </a:solidFill>
            </a:endParaRPr>
          </a:p>
        </p:txBody>
      </p:sp>
      <p:sp>
        <p:nvSpPr>
          <p:cNvPr id="7" name="Content Placeholder 6">
            <a:extLst>
              <a:ext uri="{FF2B5EF4-FFF2-40B4-BE49-F238E27FC236}">
                <a16:creationId xmlns:a16="http://schemas.microsoft.com/office/drawing/2014/main" id="{E7E51FB7-7949-3BFA-6151-097E4345E6DF}"/>
              </a:ext>
            </a:extLst>
          </p:cNvPr>
          <p:cNvSpPr>
            <a:spLocks noGrp="1"/>
          </p:cNvSpPr>
          <p:nvPr>
            <p:ph sz="quarter" idx="12"/>
          </p:nvPr>
        </p:nvSpPr>
        <p:spPr>
          <a:xfrm>
            <a:off x="2748813" y="3596127"/>
            <a:ext cx="7916626" cy="1677725"/>
          </a:xfrm>
        </p:spPr>
        <p:txBody>
          <a:bodyPr>
            <a:normAutofit fontScale="92500" lnSpcReduction="10000"/>
          </a:bodyPr>
          <a:lstStyle/>
          <a:p>
            <a:r>
              <a:rPr lang="en-US" sz="3600" b="1" dirty="0"/>
              <a:t>Arbeitsblatt 5:</a:t>
            </a:r>
          </a:p>
          <a:p>
            <a:endParaRPr lang="en-US" sz="3600" b="1" dirty="0"/>
          </a:p>
          <a:p>
            <a:r>
              <a:rPr lang="en-US" sz="3600" b="1" i="1" dirty="0"/>
              <a:t>Reflexion und nächste Schritte</a:t>
            </a:r>
            <a:endParaRPr lang="en-US" dirty="0"/>
          </a:p>
        </p:txBody>
      </p:sp>
      <p:pic>
        <p:nvPicPr>
          <p:cNvPr id="1026" name="Picture 2" descr="Think Emoji PNGs for Free Download">
            <a:extLst>
              <a:ext uri="{FF2B5EF4-FFF2-40B4-BE49-F238E27FC236}">
                <a16:creationId xmlns:a16="http://schemas.microsoft.com/office/drawing/2014/main" id="{18A166E9-971B-4E80-F48A-D50E3501E2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79802"/>
            <a:ext cx="3021386" cy="30213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41853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496AA0-87DF-B7B3-DA1F-C49C516A6E2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7AC0514-BFAF-E6FA-81F4-824AB3934038}"/>
              </a:ext>
            </a:extLst>
          </p:cNvPr>
          <p:cNvSpPr>
            <a:spLocks noGrp="1"/>
          </p:cNvSpPr>
          <p:nvPr>
            <p:ph type="title"/>
          </p:nvPr>
        </p:nvSpPr>
        <p:spPr>
          <a:xfrm>
            <a:off x="343710" y="1119402"/>
            <a:ext cx="8596668" cy="660400"/>
          </a:xfrm>
        </p:spPr>
        <p:txBody>
          <a:bodyPr>
            <a:normAutofit/>
          </a:bodyPr>
          <a:lstStyle/>
          <a:p>
            <a:r>
              <a:rPr lang="en-US" dirty="0">
                <a:solidFill>
                  <a:srgbClr val="255839"/>
                </a:solidFill>
              </a:rPr>
              <a:t>GRUPPENREFLEXION</a:t>
            </a:r>
            <a:endParaRPr lang="el-GR" dirty="0">
              <a:solidFill>
                <a:srgbClr val="255839"/>
              </a:solidFill>
            </a:endParaRPr>
          </a:p>
        </p:txBody>
      </p:sp>
      <p:sp>
        <p:nvSpPr>
          <p:cNvPr id="7" name="Content Placeholder 6">
            <a:extLst>
              <a:ext uri="{FF2B5EF4-FFF2-40B4-BE49-F238E27FC236}">
                <a16:creationId xmlns:a16="http://schemas.microsoft.com/office/drawing/2014/main" id="{7461757E-C1BE-7FCE-2ECF-272D57EC6A21}"/>
              </a:ext>
            </a:extLst>
          </p:cNvPr>
          <p:cNvSpPr>
            <a:spLocks noGrp="1"/>
          </p:cNvSpPr>
          <p:nvPr>
            <p:ph sz="quarter" idx="12"/>
          </p:nvPr>
        </p:nvSpPr>
        <p:spPr>
          <a:xfrm>
            <a:off x="589600" y="3859306"/>
            <a:ext cx="7916626" cy="1677725"/>
          </a:xfrm>
        </p:spPr>
        <p:txBody>
          <a:bodyPr>
            <a:normAutofit/>
          </a:bodyPr>
          <a:lstStyle/>
          <a:p>
            <a:r>
              <a:rPr lang="en-US" sz="3600" b="1" i="1" dirty="0"/>
              <a:t>Welche Veränderung werden Sie als Erstes umsetzen?</a:t>
            </a:r>
            <a:endParaRPr lang="en-US" dirty="0"/>
          </a:p>
        </p:txBody>
      </p:sp>
      <p:pic>
        <p:nvPicPr>
          <p:cNvPr id="2" name="Picture 1">
            <a:extLst>
              <a:ext uri="{FF2B5EF4-FFF2-40B4-BE49-F238E27FC236}">
                <a16:creationId xmlns:a16="http://schemas.microsoft.com/office/drawing/2014/main" id="{CBC5BE8F-5DDA-8DC7-2FDC-645C277C6FB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83334" y="815137"/>
            <a:ext cx="3921493" cy="2613863"/>
          </a:xfrm>
          <a:prstGeom prst="rect">
            <a:avLst/>
          </a:prstGeom>
          <a:noFill/>
          <a:ln>
            <a:noFill/>
          </a:ln>
        </p:spPr>
      </p:pic>
    </p:spTree>
    <p:extLst>
      <p:ext uri="{BB962C8B-B14F-4D97-AF65-F5344CB8AC3E}">
        <p14:creationId xmlns:p14="http://schemas.microsoft.com/office/powerpoint/2010/main" val="29180726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FBE00-DFE4-C41F-5B3B-3356BDB1237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9E9659B-BE75-D446-3938-8DBFBFD22664}"/>
              </a:ext>
            </a:extLst>
          </p:cNvPr>
          <p:cNvSpPr>
            <a:spLocks noGrp="1"/>
          </p:cNvSpPr>
          <p:nvPr>
            <p:ph type="body" sz="quarter" idx="10"/>
          </p:nvPr>
        </p:nvSpPr>
        <p:spPr>
          <a:xfrm>
            <a:off x="330214" y="1864624"/>
            <a:ext cx="6371016" cy="500784"/>
          </a:xfrm>
        </p:spPr>
        <p:txBody>
          <a:bodyPr/>
          <a:lstStyle/>
          <a:p>
            <a:r>
              <a:rPr lang="en-US" b="1" dirty="0"/>
              <a:t>Gestaltung einer ESE-Schulung</a:t>
            </a:r>
            <a:endParaRPr lang="hr-HR" dirty="0"/>
          </a:p>
        </p:txBody>
      </p:sp>
      <p:sp>
        <p:nvSpPr>
          <p:cNvPr id="3" name="Content Placeholder 2">
            <a:extLst>
              <a:ext uri="{FF2B5EF4-FFF2-40B4-BE49-F238E27FC236}">
                <a16:creationId xmlns:a16="http://schemas.microsoft.com/office/drawing/2014/main" id="{93147C4A-6D28-F71B-560D-804E20692A11}"/>
              </a:ext>
            </a:extLst>
          </p:cNvPr>
          <p:cNvSpPr>
            <a:spLocks noGrp="1"/>
          </p:cNvSpPr>
          <p:nvPr>
            <p:ph sz="quarter" idx="12"/>
          </p:nvPr>
        </p:nvSpPr>
        <p:spPr>
          <a:xfrm>
            <a:off x="399369" y="2884422"/>
            <a:ext cx="6371016" cy="3109124"/>
          </a:xfrm>
        </p:spPr>
        <p:txBody>
          <a:bodyPr/>
          <a:lstStyle/>
          <a:p>
            <a:pPr marL="0" indent="0">
              <a:buNone/>
            </a:pPr>
            <a:r>
              <a:rPr lang="en-US" b="1" dirty="0"/>
              <a:t>Dauer:</a:t>
            </a:r>
            <a:r>
              <a:rPr lang="en-US" dirty="0"/>
              <a:t> 1 Stunde</a:t>
            </a:r>
          </a:p>
          <a:p>
            <a:pPr marL="0" indent="0">
              <a:buNone/>
            </a:pPr>
            <a:endParaRPr lang="en-US" dirty="0"/>
          </a:p>
          <a:p>
            <a:pPr marL="0" indent="0">
              <a:buNone/>
            </a:pPr>
            <a:r>
              <a:rPr lang="en-US" dirty="0"/>
              <a:t>Die Teilnehmer sollten:</a:t>
            </a:r>
          </a:p>
          <a:p>
            <a:r>
              <a:rPr lang="en-US" b="1" dirty="0"/>
              <a:t>eine ESE-Einheit </a:t>
            </a:r>
            <a:r>
              <a:rPr lang="en-US" dirty="0"/>
              <a:t>auswählen und mithilfe von Arbeitsblatt 6 eine kurze Schulungsaktivität entwerfen</a:t>
            </a:r>
          </a:p>
          <a:p>
            <a:pPr marL="0" indent="0">
              <a:buNone/>
            </a:pPr>
            <a:endParaRPr lang="en-US" b="1" dirty="0"/>
          </a:p>
          <a:p>
            <a:pPr marL="0" indent="0">
              <a:buNone/>
            </a:pPr>
            <a:r>
              <a:rPr lang="en-US" b="1" dirty="0"/>
              <a:t>Erwartetes Ergebnis: </a:t>
            </a:r>
            <a:r>
              <a:rPr lang="en-US" dirty="0"/>
              <a:t>ein Unterrichtsentwurf für eine Mini-Schulungsaktivität</a:t>
            </a:r>
          </a:p>
        </p:txBody>
      </p:sp>
      <p:sp>
        <p:nvSpPr>
          <p:cNvPr id="4" name="Title 3">
            <a:extLst>
              <a:ext uri="{FF2B5EF4-FFF2-40B4-BE49-F238E27FC236}">
                <a16:creationId xmlns:a16="http://schemas.microsoft.com/office/drawing/2014/main" id="{91D14536-165D-AB66-369E-2483E810BF72}"/>
              </a:ext>
            </a:extLst>
          </p:cNvPr>
          <p:cNvSpPr>
            <a:spLocks noGrp="1"/>
          </p:cNvSpPr>
          <p:nvPr>
            <p:ph type="title"/>
          </p:nvPr>
        </p:nvSpPr>
        <p:spPr>
          <a:xfrm>
            <a:off x="645764" y="925716"/>
            <a:ext cx="6055466" cy="839788"/>
          </a:xfrm>
        </p:spPr>
        <p:txBody>
          <a:bodyPr/>
          <a:lstStyle/>
          <a:p>
            <a:r>
              <a:rPr lang="hr-HR" dirty="0">
                <a:solidFill>
                  <a:srgbClr val="255839"/>
                </a:solidFill>
              </a:rPr>
              <a:t>Aufgabe zum selbstgesteuerten Lernen</a:t>
            </a:r>
          </a:p>
        </p:txBody>
      </p:sp>
      <p:sp>
        <p:nvSpPr>
          <p:cNvPr id="5" name="Rectangle: Rounded Corners 4">
            <a:extLst>
              <a:ext uri="{FF2B5EF4-FFF2-40B4-BE49-F238E27FC236}">
                <a16:creationId xmlns:a16="http://schemas.microsoft.com/office/drawing/2014/main" id="{6EF289BB-EA75-0582-C736-47687EEF1E4B}"/>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FE4A23BC-CA76-92A6-2637-B289B7E0BFAC}"/>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4365925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BDC4F-BD1C-6774-8B44-BD59DF5A359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458AA47-80AB-C12A-4F8D-CCD0B4ADC17A}"/>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Verwendung von ESE-Materialien in diesem Modul</a:t>
            </a:r>
            <a:endParaRPr lang="el-GR" dirty="0">
              <a:solidFill>
                <a:srgbClr val="255839"/>
              </a:solidFill>
            </a:endParaRPr>
          </a:p>
        </p:txBody>
      </p:sp>
      <p:sp>
        <p:nvSpPr>
          <p:cNvPr id="7" name="Content Placeholder 6">
            <a:extLst>
              <a:ext uri="{FF2B5EF4-FFF2-40B4-BE49-F238E27FC236}">
                <a16:creationId xmlns:a16="http://schemas.microsoft.com/office/drawing/2014/main" id="{74FB7228-261D-1457-DA3B-7B346D4AD4A6}"/>
              </a:ext>
            </a:extLst>
          </p:cNvPr>
          <p:cNvSpPr>
            <a:spLocks noGrp="1"/>
          </p:cNvSpPr>
          <p:nvPr>
            <p:ph sz="quarter" idx="12"/>
          </p:nvPr>
        </p:nvSpPr>
        <p:spPr>
          <a:xfrm>
            <a:off x="399369" y="2109789"/>
            <a:ext cx="9313591" cy="3114928"/>
          </a:xfrm>
        </p:spPr>
        <p:txBody>
          <a:bodyPr/>
          <a:lstStyle/>
          <a:p>
            <a:pPr marL="0" indent="0">
              <a:buNone/>
            </a:pPr>
            <a:r>
              <a:rPr lang="en-US" dirty="0"/>
              <a:t>In diesem Modul werden die folgenden ESE-Materialien verwendet:</a:t>
            </a:r>
          </a:p>
          <a:p>
            <a:r>
              <a:rPr lang="en-US" dirty="0"/>
              <a:t>Fallstudien aus CU6</a:t>
            </a:r>
          </a:p>
          <a:p>
            <a:r>
              <a:rPr lang="en-US" dirty="0"/>
              <a:t>Präsentationen aus allen Einheiten (CU1–CU9)</a:t>
            </a:r>
          </a:p>
          <a:p>
            <a:r>
              <a:rPr lang="en-US" dirty="0"/>
              <a:t>Interaktives Diagramm aus CU6 </a:t>
            </a:r>
          </a:p>
          <a:p>
            <a:pPr marL="0" indent="0">
              <a:buNone/>
            </a:pPr>
            <a:endParaRPr lang="en-US" dirty="0"/>
          </a:p>
          <a:p>
            <a:pPr marL="0" indent="0">
              <a:buNone/>
            </a:pPr>
            <a:r>
              <a:rPr lang="en-US" dirty="0"/>
              <a:t>Diese Materialien sind durchgehend in das Modul integriert und werden, wie in den Trainerhinweisen beschrieben, bei Präsentationen, Diskussionen, praktischen Übungen und der Analyse von Fallstudien eingesetzt.</a:t>
            </a:r>
          </a:p>
        </p:txBody>
      </p:sp>
    </p:spTree>
    <p:extLst>
      <p:ext uri="{BB962C8B-B14F-4D97-AF65-F5344CB8AC3E}">
        <p14:creationId xmlns:p14="http://schemas.microsoft.com/office/powerpoint/2010/main" val="2900384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ECE7DC-EFA2-F869-CD13-0164B66C2F86}"/>
              </a:ext>
            </a:extLst>
          </p:cNvPr>
          <p:cNvSpPr>
            <a:spLocks noGrp="1"/>
          </p:cNvSpPr>
          <p:nvPr>
            <p:ph sz="quarter" idx="12"/>
          </p:nvPr>
        </p:nvSpPr>
        <p:spPr>
          <a:xfrm>
            <a:off x="399370" y="2177491"/>
            <a:ext cx="6371016" cy="2479033"/>
          </a:xfrm>
        </p:spPr>
        <p:txBody>
          <a:bodyPr/>
          <a:lstStyle/>
          <a:p>
            <a:pPr marL="0" indent="0">
              <a:buNone/>
            </a:pPr>
            <a:r>
              <a:rPr lang="en-US" dirty="0"/>
              <a:t>Die Teilnehmer führen bestimmte Aufgaben durch, wie sie in den Folien und Arbeitsblättern beschrieben sind</a:t>
            </a:r>
          </a:p>
          <a:p>
            <a:pPr marL="0" indent="0">
              <a:buNone/>
            </a:pPr>
            <a:r>
              <a:rPr lang="en-US" dirty="0"/>
              <a:t>Arbeitsform: Je nach Aufgabe arbeiten die Teilnehmer einzeln, zu zweit oder in Gruppen</a:t>
            </a:r>
            <a:br>
              <a:rPr lang="en-US" dirty="0"/>
            </a:br>
            <a:r>
              <a:rPr lang="en-US" dirty="0"/>
              <a:t>Dauer: zwischen 10 und 45 Minuten, je nach Komplexität der Aufgabe</a:t>
            </a:r>
          </a:p>
          <a:p>
            <a:pPr marL="0" indent="0">
              <a:buNone/>
            </a:pPr>
            <a:r>
              <a:rPr lang="en-US" dirty="0"/>
              <a:t>Benötigtes Material: Arbeitsblätter und Fallstudien</a:t>
            </a:r>
          </a:p>
        </p:txBody>
      </p:sp>
      <p:sp>
        <p:nvSpPr>
          <p:cNvPr id="4" name="Title 3">
            <a:extLst>
              <a:ext uri="{FF2B5EF4-FFF2-40B4-BE49-F238E27FC236}">
                <a16:creationId xmlns:a16="http://schemas.microsoft.com/office/drawing/2014/main" id="{736C243B-0B5A-BE5D-B392-AA41F9ADA348}"/>
              </a:ext>
            </a:extLst>
          </p:cNvPr>
          <p:cNvSpPr>
            <a:spLocks noGrp="1"/>
          </p:cNvSpPr>
          <p:nvPr>
            <p:ph type="title"/>
          </p:nvPr>
        </p:nvSpPr>
        <p:spPr>
          <a:xfrm>
            <a:off x="477520" y="971837"/>
            <a:ext cx="8596668" cy="727423"/>
          </a:xfrm>
        </p:spPr>
        <p:txBody>
          <a:bodyPr>
            <a:normAutofit/>
          </a:bodyPr>
          <a:lstStyle/>
          <a:p>
            <a:r>
              <a:rPr lang="hr-HR" dirty="0">
                <a:solidFill>
                  <a:srgbClr val="255839"/>
                </a:solidFill>
              </a:rPr>
              <a:t>Praktische </a:t>
            </a:r>
            <a:r>
              <a:rPr lang="en-US" dirty="0" err="1">
                <a:solidFill>
                  <a:srgbClr val="255839"/>
                </a:solidFill>
              </a:rPr>
              <a:t>Übungen </a:t>
            </a:r>
            <a:r>
              <a:rPr lang="en-US" dirty="0">
                <a:solidFill>
                  <a:srgbClr val="255839"/>
                </a:solidFill>
              </a:rPr>
              <a:t>in diesem Modul</a:t>
            </a:r>
            <a:endParaRPr lang="hr-HR" dirty="0">
              <a:solidFill>
                <a:srgbClr val="255839"/>
              </a:solidFill>
            </a:endParaRPr>
          </a:p>
        </p:txBody>
      </p:sp>
      <p:sp>
        <p:nvSpPr>
          <p:cNvPr id="5" name="Rectangle: Rounded Corners 4">
            <a:extLst>
              <a:ext uri="{FF2B5EF4-FFF2-40B4-BE49-F238E27FC236}">
                <a16:creationId xmlns:a16="http://schemas.microsoft.com/office/drawing/2014/main" id="{689C1AE2-DE56-915F-72DC-B7634EFA2A46}"/>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4CDCD515-3D9A-F631-24A3-7A4B8309BA77}"/>
              </a:ext>
            </a:extLst>
          </p:cNvPr>
          <p:cNvPicPr>
            <a:picLocks noChangeAspect="1"/>
          </p:cNvPicPr>
          <p:nvPr/>
        </p:nvPicPr>
        <p:blipFill>
          <a:blip r:embed="rId2">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1123394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46E01-DBFB-0090-33FD-29A3084E880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21477A9-5D28-6AC1-8818-6299F08E2DAD}"/>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Ergebnisse der praktischen Übungen</a:t>
            </a:r>
            <a:endParaRPr lang="el-GR" dirty="0">
              <a:solidFill>
                <a:srgbClr val="255839"/>
              </a:solidFill>
            </a:endParaRPr>
          </a:p>
        </p:txBody>
      </p:sp>
      <p:sp>
        <p:nvSpPr>
          <p:cNvPr id="7" name="Content Placeholder 6">
            <a:extLst>
              <a:ext uri="{FF2B5EF4-FFF2-40B4-BE49-F238E27FC236}">
                <a16:creationId xmlns:a16="http://schemas.microsoft.com/office/drawing/2014/main" id="{EAF6C9C1-2DAB-0134-0538-E083D4948353}"/>
              </a:ext>
            </a:extLst>
          </p:cNvPr>
          <p:cNvSpPr>
            <a:spLocks noGrp="1"/>
          </p:cNvSpPr>
          <p:nvPr>
            <p:ph sz="quarter" idx="12"/>
          </p:nvPr>
        </p:nvSpPr>
        <p:spPr>
          <a:xfrm>
            <a:off x="284109" y="2018008"/>
            <a:ext cx="9313591" cy="3176400"/>
          </a:xfrm>
        </p:spPr>
        <p:txBody>
          <a:bodyPr/>
          <a:lstStyle/>
          <a:p>
            <a:pPr marL="0" indent="0">
              <a:buNone/>
            </a:pPr>
            <a:r>
              <a:rPr lang="en-US" dirty="0"/>
              <a:t>Am Ende dieses Moduls sollten die Teilnehmer Folgendes erstellen:</a:t>
            </a:r>
          </a:p>
          <a:p>
            <a:r>
              <a:rPr lang="en-US" b="1" dirty="0"/>
              <a:t>Arbeitsblatt zur Gestaltung der Programmintegration</a:t>
            </a:r>
            <a:r>
              <a:rPr lang="en-US" dirty="0"/>
              <a:t> </a:t>
            </a:r>
          </a:p>
          <a:p>
            <a:r>
              <a:rPr lang="en-US" b="1" dirty="0"/>
              <a:t>Fallstudienanalyse</a:t>
            </a:r>
            <a:r>
              <a:rPr lang="en-US" dirty="0"/>
              <a:t> </a:t>
            </a:r>
          </a:p>
          <a:p>
            <a:r>
              <a:rPr lang="en-US" b="1" dirty="0"/>
              <a:t>Reflexionsarbeitsblatt</a:t>
            </a:r>
          </a:p>
          <a:p>
            <a:r>
              <a:rPr lang="en-US" b="1" dirty="0"/>
              <a:t>SDL-Mini-Schulungsentwurf</a:t>
            </a:r>
          </a:p>
          <a:p>
            <a:r>
              <a:rPr lang="en-US" b="1" dirty="0"/>
              <a:t>Nachweis der Moderationsplanung</a:t>
            </a:r>
            <a:r>
              <a:rPr lang="en-US" dirty="0"/>
              <a:t> </a:t>
            </a:r>
          </a:p>
          <a:p>
            <a:pPr marL="0" indent="0">
              <a:buNone/>
            </a:pPr>
            <a:r>
              <a:rPr lang="en-US" dirty="0"/>
              <a:t>Diese Ergebnisse können in das Trainerportfolio einfließen.</a:t>
            </a:r>
          </a:p>
          <a:p>
            <a:pPr marL="0" indent="0">
              <a:buNone/>
            </a:pPr>
            <a:endParaRPr lang="en-US" dirty="0"/>
          </a:p>
        </p:txBody>
      </p:sp>
    </p:spTree>
    <p:extLst>
      <p:ext uri="{BB962C8B-B14F-4D97-AF65-F5344CB8AC3E}">
        <p14:creationId xmlns:p14="http://schemas.microsoft.com/office/powerpoint/2010/main" val="40885129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73E60-A5D3-FD46-EBED-4E622129EDB0}"/>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92D6E2CF-1F0F-EE57-0AE4-251E83D7C0A0}"/>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3C2A5D72-DDD2-4507-D76A-D056FED57204}"/>
              </a:ext>
            </a:extLst>
          </p:cNvPr>
          <p:cNvSpPr>
            <a:spLocks noGrp="1"/>
          </p:cNvSpPr>
          <p:nvPr>
            <p:ph type="title"/>
          </p:nvPr>
        </p:nvSpPr>
        <p:spPr>
          <a:xfrm>
            <a:off x="645765" y="1022669"/>
            <a:ext cx="8596668" cy="1320800"/>
          </a:xfrm>
        </p:spPr>
        <p:txBody>
          <a:bodyPr/>
          <a:lstStyle/>
          <a:p>
            <a:r>
              <a:rPr lang="hr-HR" dirty="0">
                <a:solidFill>
                  <a:srgbClr val="255839"/>
                </a:solidFill>
              </a:rPr>
              <a:t>Link zum Trainer-Portfolio</a:t>
            </a:r>
            <a:endParaRPr lang="el-GR" dirty="0">
              <a:solidFill>
                <a:srgbClr val="255839"/>
              </a:solidFill>
            </a:endParaRPr>
          </a:p>
        </p:txBody>
      </p:sp>
      <p:sp>
        <p:nvSpPr>
          <p:cNvPr id="7" name="Content Placeholder 6">
            <a:extLst>
              <a:ext uri="{FF2B5EF4-FFF2-40B4-BE49-F238E27FC236}">
                <a16:creationId xmlns:a16="http://schemas.microsoft.com/office/drawing/2014/main" id="{7F764720-6AE9-98FE-5417-0DB8CCA84769}"/>
              </a:ext>
            </a:extLst>
          </p:cNvPr>
          <p:cNvSpPr>
            <a:spLocks noGrp="1"/>
          </p:cNvSpPr>
          <p:nvPr>
            <p:ph sz="quarter" idx="12"/>
          </p:nvPr>
        </p:nvSpPr>
        <p:spPr>
          <a:xfrm>
            <a:off x="645765" y="2066412"/>
            <a:ext cx="5792984" cy="4156588"/>
          </a:xfrm>
        </p:spPr>
        <p:txBody>
          <a:bodyPr/>
          <a:lstStyle/>
          <a:p>
            <a:pPr marL="0" indent="0">
              <a:buNone/>
            </a:pPr>
            <a:r>
              <a:rPr lang="en-US" dirty="0"/>
              <a:t>Dieses Modul trägt auf folgende Weise zum Trainer-Portfolio bei:</a:t>
            </a:r>
          </a:p>
          <a:p>
            <a:r>
              <a:rPr lang="en-US" dirty="0"/>
              <a:t>Systemkarte zur Nachhaltigkeit</a:t>
            </a:r>
          </a:p>
          <a:p>
            <a:r>
              <a:rPr lang="en-US" dirty="0"/>
              <a:t>Integrationsplan</a:t>
            </a:r>
          </a:p>
          <a:p>
            <a:r>
              <a:rPr lang="en-US" dirty="0"/>
              <a:t>Fallanalyse</a:t>
            </a:r>
          </a:p>
          <a:p>
            <a:r>
              <a:rPr lang="en-US" dirty="0"/>
              <a:t>Reflexion</a:t>
            </a:r>
          </a:p>
          <a:p>
            <a:r>
              <a:rPr lang="en-US" dirty="0"/>
              <a:t>SDL-Schulungskonzeption (Unterrichtsplan für ein Mini-Training)</a:t>
            </a:r>
          </a:p>
        </p:txBody>
      </p:sp>
      <p:pic>
        <p:nvPicPr>
          <p:cNvPr id="2" name="Picture Placeholder 4">
            <a:extLst>
              <a:ext uri="{FF2B5EF4-FFF2-40B4-BE49-F238E27FC236}">
                <a16:creationId xmlns:a16="http://schemas.microsoft.com/office/drawing/2014/main" id="{1693099E-7390-4B42-0994-97A3C4731D86}"/>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9608045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9258A-F7A0-4869-E600-9F1F411A6455}"/>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C3761EE7-392C-E5CF-3BD1-2718E2CBBA1B}"/>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3E1715DC-1827-4904-B062-2C63C36CD72C}"/>
              </a:ext>
            </a:extLst>
          </p:cNvPr>
          <p:cNvSpPr>
            <a:spLocks noGrp="1"/>
          </p:cNvSpPr>
          <p:nvPr>
            <p:ph type="title"/>
          </p:nvPr>
        </p:nvSpPr>
        <p:spPr>
          <a:xfrm>
            <a:off x="1859843" y="546292"/>
            <a:ext cx="7568466" cy="741680"/>
          </a:xfrm>
        </p:spPr>
        <p:txBody>
          <a:bodyPr/>
          <a:lstStyle/>
          <a:p>
            <a:r>
              <a:rPr lang="hr-HR" dirty="0">
                <a:solidFill>
                  <a:srgbClr val="255839"/>
                </a:solidFill>
              </a:rPr>
              <a:t>Zusammenfassung und nächste Schritte </a:t>
            </a:r>
            <a:r>
              <a:rPr lang="en-US" dirty="0">
                <a:solidFill>
                  <a:srgbClr val="255839"/>
                </a:solidFill>
              </a:rPr>
              <a:t>       (1)</a:t>
            </a:r>
            <a:endParaRPr lang="el-GR" dirty="0">
              <a:solidFill>
                <a:srgbClr val="255839"/>
              </a:solidFill>
            </a:endParaRPr>
          </a:p>
        </p:txBody>
      </p:sp>
      <p:sp>
        <p:nvSpPr>
          <p:cNvPr id="7" name="Content Placeholder 6">
            <a:extLst>
              <a:ext uri="{FF2B5EF4-FFF2-40B4-BE49-F238E27FC236}">
                <a16:creationId xmlns:a16="http://schemas.microsoft.com/office/drawing/2014/main" id="{2411DCB7-809D-EF42-7B39-7CF333D051B8}"/>
              </a:ext>
            </a:extLst>
          </p:cNvPr>
          <p:cNvSpPr>
            <a:spLocks noGrp="1"/>
          </p:cNvSpPr>
          <p:nvPr>
            <p:ph sz="quarter" idx="12"/>
          </p:nvPr>
        </p:nvSpPr>
        <p:spPr>
          <a:xfrm>
            <a:off x="645765" y="1721224"/>
            <a:ext cx="5993240" cy="4590484"/>
          </a:xfrm>
        </p:spPr>
        <p:txBody>
          <a:bodyPr>
            <a:normAutofit/>
          </a:bodyPr>
          <a:lstStyle/>
          <a:p>
            <a:pPr marL="0" indent="0">
              <a:buNone/>
            </a:pPr>
            <a:r>
              <a:rPr lang="en-US" dirty="0"/>
              <a:t>In diesem Modul haben wir folgende Themen behandelt:</a:t>
            </a:r>
          </a:p>
          <a:p>
            <a:pPr lvl="0"/>
            <a:r>
              <a:rPr lang="en-US" dirty="0"/>
              <a:t>Die Integration von Nachhaltigkeit in die berufliche Bildung erfordert einen systemweiten Ansatz.</a:t>
            </a:r>
          </a:p>
          <a:p>
            <a:pPr lvl="0"/>
            <a:r>
              <a:rPr lang="en-US" dirty="0"/>
              <a:t>Ausbilder in der beruflichen Bildung spielen eine Schlüsselrolle bei der Förderung nachhaltiger Praktiken.</a:t>
            </a:r>
          </a:p>
          <a:p>
            <a:pPr lvl="0"/>
            <a:r>
              <a:rPr lang="en-US" dirty="0"/>
              <a:t>Systemisches Denken hilft dabei, komplexe Herausforderungen im Bereich der Nachhaltigkeit anzugehen.</a:t>
            </a:r>
          </a:p>
          <a:p>
            <a:pPr lvl="0"/>
            <a:r>
              <a:rPr lang="en-US" dirty="0"/>
              <a:t>Nachhaltigkeitsbildung sollte interaktiv, reflektierend und </a:t>
            </a:r>
            <a:r>
              <a:rPr lang="en-US" dirty="0" err="1"/>
              <a:t>lernerzentriert</a:t>
            </a:r>
            <a:r>
              <a:rPr lang="en-US" dirty="0"/>
              <a:t> sein.</a:t>
            </a:r>
          </a:p>
          <a:p>
            <a:pPr lvl="0"/>
            <a:r>
              <a:rPr lang="en-US" dirty="0"/>
              <a:t>Die Einbindung von Interessengruppen unterstützt die erfolgreiche Integration von Nachhaltigkeit.</a:t>
            </a:r>
          </a:p>
          <a:p>
            <a:pPr lvl="0"/>
            <a:r>
              <a:rPr lang="en-US" dirty="0"/>
              <a:t>Planung, Überwachung und kontinuierliche Verbesserung sind für die Wirksamkeit unerlässlich.</a:t>
            </a:r>
          </a:p>
        </p:txBody>
      </p:sp>
      <p:pic>
        <p:nvPicPr>
          <p:cNvPr id="2" name="Picture Placeholder 4">
            <a:extLst>
              <a:ext uri="{FF2B5EF4-FFF2-40B4-BE49-F238E27FC236}">
                <a16:creationId xmlns:a16="http://schemas.microsoft.com/office/drawing/2014/main" id="{D7C422AB-07D1-5056-7244-58B396B1639B}"/>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2277445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72365-80A3-2757-1404-645C2B6CE881}"/>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626037D0-1885-83E2-2FD2-C66136A485EF}"/>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B8BCF4FD-F3AF-46E7-B969-3C8206423EEC}"/>
              </a:ext>
            </a:extLst>
          </p:cNvPr>
          <p:cNvSpPr>
            <a:spLocks noGrp="1"/>
          </p:cNvSpPr>
          <p:nvPr>
            <p:ph type="title"/>
          </p:nvPr>
        </p:nvSpPr>
        <p:spPr>
          <a:xfrm>
            <a:off x="1859843" y="546292"/>
            <a:ext cx="7568466" cy="741680"/>
          </a:xfrm>
        </p:spPr>
        <p:txBody>
          <a:bodyPr/>
          <a:lstStyle/>
          <a:p>
            <a:r>
              <a:rPr lang="hr-HR" dirty="0">
                <a:solidFill>
                  <a:srgbClr val="255839"/>
                </a:solidFill>
              </a:rPr>
              <a:t>Zusammenfassung und nächste Schritte </a:t>
            </a:r>
            <a:r>
              <a:rPr lang="en-US" dirty="0">
                <a:solidFill>
                  <a:srgbClr val="255839"/>
                </a:solidFill>
              </a:rPr>
              <a:t>       (2)</a:t>
            </a:r>
            <a:endParaRPr lang="el-GR" dirty="0">
              <a:solidFill>
                <a:srgbClr val="255839"/>
              </a:solidFill>
            </a:endParaRPr>
          </a:p>
        </p:txBody>
      </p:sp>
      <p:sp>
        <p:nvSpPr>
          <p:cNvPr id="7" name="Content Placeholder 6">
            <a:extLst>
              <a:ext uri="{FF2B5EF4-FFF2-40B4-BE49-F238E27FC236}">
                <a16:creationId xmlns:a16="http://schemas.microsoft.com/office/drawing/2014/main" id="{8588D10F-2DEF-96A6-C777-E976616D6378}"/>
              </a:ext>
            </a:extLst>
          </p:cNvPr>
          <p:cNvSpPr>
            <a:spLocks noGrp="1"/>
          </p:cNvSpPr>
          <p:nvPr>
            <p:ph sz="quarter" idx="12"/>
          </p:nvPr>
        </p:nvSpPr>
        <p:spPr>
          <a:xfrm>
            <a:off x="645765" y="1721224"/>
            <a:ext cx="5993240" cy="4958080"/>
          </a:xfrm>
        </p:spPr>
        <p:txBody>
          <a:bodyPr>
            <a:normAutofit fontScale="92500" lnSpcReduction="20000"/>
          </a:bodyPr>
          <a:lstStyle/>
          <a:p>
            <a:pPr marL="0" indent="0">
              <a:buNone/>
            </a:pPr>
            <a:r>
              <a:rPr lang="en-US" b="1" dirty="0"/>
              <a:t>Die wichtigsten Erkenntnisse </a:t>
            </a:r>
            <a:r>
              <a:rPr lang="en-US" dirty="0"/>
              <a:t>aus diesem Modul:</a:t>
            </a:r>
          </a:p>
          <a:p>
            <a:pPr lvl="0"/>
            <a:r>
              <a:rPr lang="en-US" dirty="0"/>
              <a:t>Change-Management-Modelle unterstützen den Nachhaltigkeitswandel in </a:t>
            </a:r>
            <a:r>
              <a:rPr lang="en-US" dirty="0" err="1"/>
              <a:t>Organisationen</a:t>
            </a:r>
            <a:r>
              <a:rPr lang="en-US" dirty="0"/>
              <a:t>.</a:t>
            </a:r>
          </a:p>
          <a:p>
            <a:pPr lvl="0"/>
            <a:r>
              <a:rPr lang="en-US" dirty="0"/>
              <a:t>Fallstudien aus der Praxis vertiefen das Verständnis für Nachhaltigkeit.</a:t>
            </a:r>
          </a:p>
          <a:p>
            <a:pPr lvl="0"/>
            <a:r>
              <a:rPr lang="en-US" dirty="0"/>
              <a:t>ESE-Materialien sollten an lokale und branchenspezifische Kontexte angepasst werden.</a:t>
            </a:r>
          </a:p>
          <a:p>
            <a:pPr lvl="0"/>
            <a:r>
              <a:rPr lang="en-US" dirty="0"/>
              <a:t>Reflexion und Zusammenarbeit fördern die kontinuierliche berufliche Weiterentwicklung.</a:t>
            </a:r>
          </a:p>
          <a:p>
            <a:pPr lvl="0"/>
            <a:r>
              <a:rPr lang="en-US" dirty="0"/>
              <a:t>Das Trainer-Portfolio dokumentiert Lernen, Praxis und Verbesserung.</a:t>
            </a:r>
          </a:p>
          <a:p>
            <a:pPr lvl="0"/>
            <a:r>
              <a:rPr lang="en-US" dirty="0"/>
              <a:t>Nachhaltigkeitsbildung befähigt die Lernenden, zu einer nachhaltigen Entwicklung beizutragen.</a:t>
            </a:r>
          </a:p>
          <a:p>
            <a:pPr marL="0" indent="0">
              <a:buNone/>
            </a:pPr>
            <a:endParaRPr lang="en-US" dirty="0"/>
          </a:p>
          <a:p>
            <a:pPr marL="0" indent="0">
              <a:buNone/>
            </a:pPr>
            <a:r>
              <a:rPr lang="en-US" b="1" dirty="0"/>
              <a:t>Nächste Schritte:</a:t>
            </a:r>
          </a:p>
          <a:p>
            <a:r>
              <a:rPr lang="en-US" dirty="0"/>
              <a:t>Führen Sie die SDL-Aufgabe durch </a:t>
            </a:r>
          </a:p>
          <a:p>
            <a:r>
              <a:rPr lang="en-US" dirty="0"/>
              <a:t>die Ergebnisse in das Trainer-Portfolio aufnehmen </a:t>
            </a:r>
          </a:p>
        </p:txBody>
      </p:sp>
      <p:pic>
        <p:nvPicPr>
          <p:cNvPr id="2" name="Picture Placeholder 4">
            <a:extLst>
              <a:ext uri="{FF2B5EF4-FFF2-40B4-BE49-F238E27FC236}">
                <a16:creationId xmlns:a16="http://schemas.microsoft.com/office/drawing/2014/main" id="{A5F35860-C695-C330-8002-3BB957BCA770}"/>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30966128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B928C-DEDE-9E19-61D6-498A97B32AA6}"/>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D66CE546-1562-A2D5-D474-F97920764875}"/>
              </a:ext>
            </a:extLst>
          </p:cNvPr>
          <p:cNvSpPr>
            <a:spLocks noGrp="1"/>
          </p:cNvSpPr>
          <p:nvPr>
            <p:ph sz="quarter" idx="12"/>
          </p:nvPr>
        </p:nvSpPr>
        <p:spPr>
          <a:xfrm>
            <a:off x="152401" y="1543877"/>
            <a:ext cx="11748052" cy="5234609"/>
          </a:xfrm>
        </p:spPr>
        <p:txBody>
          <a:bodyPr>
            <a:noAutofit/>
          </a:bodyPr>
          <a:lstStyle/>
          <a:p>
            <a:r>
              <a:rPr lang="en-US" dirty="0"/>
              <a:t>Elegbede, I., Matti-Sanni, R., Moriam, O., Emily Osa, I. (2023). </a:t>
            </a:r>
            <a:r>
              <a:rPr lang="en-US" i="1" dirty="0"/>
              <a:t>Nachhaltigkeitsbildung und Umweltbewusstsein</a:t>
            </a:r>
            <a:r>
              <a:rPr lang="en-US" dirty="0"/>
              <a:t>. In: Idowu, S., </a:t>
            </a:r>
            <a:r>
              <a:rPr lang="en-US" dirty="0" err="1"/>
              <a:t>Schmidpeter</a:t>
            </a:r>
            <a:r>
              <a:rPr lang="en-US" dirty="0"/>
              <a:t>, R., Capaldi, N., Zu, L., Del Baldo, M., Abreu, R. (Hrsg.) Enzyklopädie des nachhaltigen Managements. Springer, Cham.</a:t>
            </a:r>
            <a:r>
              <a:rPr lang="en-US" u="sng" dirty="0">
                <a:hlinkClick r:id="rId2"/>
              </a:rPr>
              <a:t> https://doi.org/10.1007/978-3-030-02006-4_128-1</a:t>
            </a:r>
            <a:r>
              <a:rPr lang="en-US" dirty="0"/>
              <a:t>;</a:t>
            </a:r>
          </a:p>
          <a:p>
            <a:r>
              <a:rPr lang="en-US" dirty="0"/>
              <a:t>Shivam, K. (2025). </a:t>
            </a:r>
            <a:r>
              <a:rPr lang="en-US" i="1" dirty="0"/>
              <a:t>Nachhaltige Bildung: Vorteile, Beispiele und mehr</a:t>
            </a:r>
            <a:r>
              <a:rPr lang="en-US" dirty="0"/>
              <a:t>.</a:t>
            </a:r>
            <a:r>
              <a:rPr lang="en-US" dirty="0">
                <a:hlinkClick r:id="rId3" tooltip="https://www.21kschool.com/in/blog/sustainable-education/"/>
              </a:rPr>
              <a:t> https://www.21kschool.com/in/blog/sustainable-education/</a:t>
            </a:r>
            <a:r>
              <a:rPr lang="en-US" dirty="0"/>
              <a:t> </a:t>
            </a:r>
            <a:endParaRPr lang="el-GR" dirty="0"/>
          </a:p>
          <a:p>
            <a:r>
              <a:rPr lang="en-US" dirty="0"/>
              <a:t>Unterrichten mit </a:t>
            </a:r>
            <a:r>
              <a:rPr lang="en-US" dirty="0" err="1"/>
              <a:t>Europeana </a:t>
            </a:r>
            <a:r>
              <a:rPr lang="en-US" dirty="0"/>
              <a:t>(2024). </a:t>
            </a:r>
            <a:r>
              <a:rPr lang="en-US" i="1" dirty="0"/>
              <a:t>Nachhaltige Bildung.</a:t>
            </a:r>
            <a:r>
              <a:rPr lang="fr-FR" i="1" u="sng" dirty="0">
                <a:hlinkClick r:id="rId4"/>
              </a:rPr>
              <a:t> https://teachwitheuropeana.eun.org/updates/sustainable-education/</a:t>
            </a:r>
            <a:r>
              <a:rPr lang="en-US" i="1" dirty="0"/>
              <a:t> </a:t>
            </a:r>
            <a:endParaRPr lang="en-US" dirty="0"/>
          </a:p>
          <a:p>
            <a:r>
              <a:rPr lang="fr-FR" dirty="0"/>
              <a:t>UNESCO (</a:t>
            </a:r>
            <a:r>
              <a:rPr lang="fr-FR" dirty="0" err="1"/>
              <a:t>o. J</a:t>
            </a:r>
            <a:r>
              <a:rPr lang="fr-FR" dirty="0"/>
              <a:t>.).</a:t>
            </a:r>
            <a:r>
              <a:rPr lang="fr-FR" u="sng" dirty="0">
                <a:hlinkClick r:id="rId5"/>
              </a:rPr>
              <a:t> https://www.unesco.org/en/sustainable-development/education</a:t>
            </a:r>
            <a:endParaRPr lang="en-US" dirty="0"/>
          </a:p>
          <a:p>
            <a:pPr marL="0" indent="0">
              <a:buNone/>
            </a:pPr>
            <a:endParaRPr lang="en-US" sz="1300" dirty="0">
              <a:highlight>
                <a:srgbClr val="FFFF00"/>
              </a:highlight>
            </a:endParaRPr>
          </a:p>
        </p:txBody>
      </p:sp>
      <p:sp>
        <p:nvSpPr>
          <p:cNvPr id="5" name="Title 4">
            <a:extLst>
              <a:ext uri="{FF2B5EF4-FFF2-40B4-BE49-F238E27FC236}">
                <a16:creationId xmlns:a16="http://schemas.microsoft.com/office/drawing/2014/main" id="{36317A4A-AF73-43E9-DE3B-B385184CD27F}"/>
              </a:ext>
            </a:extLst>
          </p:cNvPr>
          <p:cNvSpPr>
            <a:spLocks noGrp="1"/>
          </p:cNvSpPr>
          <p:nvPr>
            <p:ph type="title"/>
          </p:nvPr>
        </p:nvSpPr>
        <p:spPr>
          <a:xfrm>
            <a:off x="425874" y="709475"/>
            <a:ext cx="8596668" cy="677862"/>
          </a:xfrm>
        </p:spPr>
        <p:txBody>
          <a:bodyPr/>
          <a:lstStyle/>
          <a:p>
            <a:r>
              <a:rPr lang="en-US" dirty="0">
                <a:solidFill>
                  <a:srgbClr val="255839"/>
                </a:solidFill>
              </a:rPr>
              <a:t>Literaturverzeichnis</a:t>
            </a:r>
            <a:endParaRPr lang="el-GR" dirty="0">
              <a:solidFill>
                <a:srgbClr val="255839"/>
              </a:solidFill>
            </a:endParaRPr>
          </a:p>
        </p:txBody>
      </p:sp>
    </p:spTree>
    <p:extLst>
      <p:ext uri="{BB962C8B-B14F-4D97-AF65-F5344CB8AC3E}">
        <p14:creationId xmlns:p14="http://schemas.microsoft.com/office/powerpoint/2010/main" val="38081285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8">
            <a:extLst>
              <a:ext uri="{FF2B5EF4-FFF2-40B4-BE49-F238E27FC236}">
                <a16:creationId xmlns:a16="http://schemas.microsoft.com/office/drawing/2014/main" id="{C9EDD999-BF8E-F61C-3A42-D9775D0585FE}"/>
              </a:ext>
            </a:extLst>
          </p:cNvPr>
          <p:cNvSpPr txBox="1"/>
          <p:nvPr/>
        </p:nvSpPr>
        <p:spPr>
          <a:xfrm>
            <a:off x="6096000" y="5843277"/>
            <a:ext cx="5333999" cy="61069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600"/>
              </a:spcAft>
            </a:pP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Finanziert von der Europäischen Union. Die geäußerten Ansichten und Meinungen sind jedoch ausschließlich die der Autor(en) und spiegeln nicht unbedingt die der Europäischen Union oder der Exekutivagentur für Bildung und Kultur (EACEA) wider. Weder die Europäische Union noch die EACEA können dafür haftbar gemacht werden. Projektnummer: 2024-1-PT01-KA220-VET-000252771</a:t>
            </a:r>
          </a:p>
        </p:txBody>
      </p:sp>
      <p:pic>
        <p:nvPicPr>
          <p:cNvPr id="6" name="Picture 5">
            <a:extLst>
              <a:ext uri="{FF2B5EF4-FFF2-40B4-BE49-F238E27FC236}">
                <a16:creationId xmlns:a16="http://schemas.microsoft.com/office/drawing/2014/main" id="{5F8D988B-F133-1F7F-CE56-051629D4E4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8500" y="5634772"/>
            <a:ext cx="614055" cy="229388"/>
          </a:xfrm>
          <a:prstGeom prst="rect">
            <a:avLst/>
          </a:prstGeom>
        </p:spPr>
      </p:pic>
      <p:pic>
        <p:nvPicPr>
          <p:cNvPr id="7" name="Picture 6" descr="A blue text on a black background&#10;&#10;AI-generated content may be incorrect.">
            <a:extLst>
              <a:ext uri="{FF2B5EF4-FFF2-40B4-BE49-F238E27FC236}">
                <a16:creationId xmlns:a16="http://schemas.microsoft.com/office/drawing/2014/main" id="{823C101C-890E-C9A2-BDD9-6A617B23E0E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5095" y="5938636"/>
            <a:ext cx="2717175" cy="570050"/>
          </a:xfrm>
          <a:prstGeom prst="rect">
            <a:avLst/>
          </a:prstGeom>
        </p:spPr>
      </p:pic>
      <p:pic>
        <p:nvPicPr>
          <p:cNvPr id="3" name="Picture 2" descr="A blue and red logo&#10;&#10;AI-generated content may be incorrect.">
            <a:extLst>
              <a:ext uri="{FF2B5EF4-FFF2-40B4-BE49-F238E27FC236}">
                <a16:creationId xmlns:a16="http://schemas.microsoft.com/office/drawing/2014/main" id="{538B7EB2-4411-5DEA-4573-004E893FC2B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90691" y="3636691"/>
            <a:ext cx="1196231" cy="507092"/>
          </a:xfrm>
          <a:prstGeom prst="rect">
            <a:avLst/>
          </a:prstGeom>
        </p:spPr>
      </p:pic>
      <p:pic>
        <p:nvPicPr>
          <p:cNvPr id="8" name="Picture 7" descr="A blue and black logo&#10;&#10;AI-generated content may be incorrect.">
            <a:extLst>
              <a:ext uri="{FF2B5EF4-FFF2-40B4-BE49-F238E27FC236}">
                <a16:creationId xmlns:a16="http://schemas.microsoft.com/office/drawing/2014/main" id="{49168D81-7235-BB13-AFBE-799AEEF6FC4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04557" y="4516070"/>
            <a:ext cx="1263458" cy="507092"/>
          </a:xfrm>
          <a:prstGeom prst="rect">
            <a:avLst/>
          </a:prstGeom>
        </p:spPr>
      </p:pic>
      <p:pic>
        <p:nvPicPr>
          <p:cNvPr id="11" name="Picture 10" descr="A close-up of a map&#10;&#10;AI-generated content may be incorrect.">
            <a:extLst>
              <a:ext uri="{FF2B5EF4-FFF2-40B4-BE49-F238E27FC236}">
                <a16:creationId xmlns:a16="http://schemas.microsoft.com/office/drawing/2014/main" id="{9154AB86-1E79-83E5-4784-F9865194EE1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66101" y="3393200"/>
            <a:ext cx="1075499" cy="805838"/>
          </a:xfrm>
          <a:prstGeom prst="rect">
            <a:avLst/>
          </a:prstGeom>
        </p:spPr>
      </p:pic>
      <p:pic>
        <p:nvPicPr>
          <p:cNvPr id="13" name="Picture 12" descr="A red rectangular sign with a white background&#10;&#10;AI-generated content may be incorrect.">
            <a:extLst>
              <a:ext uri="{FF2B5EF4-FFF2-40B4-BE49-F238E27FC236}">
                <a16:creationId xmlns:a16="http://schemas.microsoft.com/office/drawing/2014/main" id="{74AD0903-D037-AB60-B775-338714F1B74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34163" y="3393200"/>
            <a:ext cx="846957" cy="805838"/>
          </a:xfrm>
          <a:prstGeom prst="rect">
            <a:avLst/>
          </a:prstGeom>
        </p:spPr>
      </p:pic>
      <p:pic>
        <p:nvPicPr>
          <p:cNvPr id="15" name="Picture 14" descr="A logo with colored circles&#10;&#10;AI-generated content may be incorrect.">
            <a:extLst>
              <a:ext uri="{FF2B5EF4-FFF2-40B4-BE49-F238E27FC236}">
                <a16:creationId xmlns:a16="http://schemas.microsoft.com/office/drawing/2014/main" id="{7075F283-EAE7-DEF5-E7EA-8D11781BC28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00174" y="4516087"/>
            <a:ext cx="1302096" cy="492999"/>
          </a:xfrm>
          <a:prstGeom prst="rect">
            <a:avLst/>
          </a:prstGeom>
        </p:spPr>
      </p:pic>
      <p:pic>
        <p:nvPicPr>
          <p:cNvPr id="17" name="Picture 16" descr="A blue text on a white background&#10;&#10;AI-generated content may be incorrect.">
            <a:extLst>
              <a:ext uri="{FF2B5EF4-FFF2-40B4-BE49-F238E27FC236}">
                <a16:creationId xmlns:a16="http://schemas.microsoft.com/office/drawing/2014/main" id="{67E4E6D6-AC30-F729-D7E4-2A395BF7174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279179" y="3577041"/>
            <a:ext cx="1415399" cy="575427"/>
          </a:xfrm>
          <a:prstGeom prst="rect">
            <a:avLst/>
          </a:prstGeom>
        </p:spPr>
      </p:pic>
      <p:pic>
        <p:nvPicPr>
          <p:cNvPr id="4" name="Picture 3">
            <a:extLst>
              <a:ext uri="{FF2B5EF4-FFF2-40B4-BE49-F238E27FC236}">
                <a16:creationId xmlns:a16="http://schemas.microsoft.com/office/drawing/2014/main" id="{E0C043F8-0814-1BD4-BB9F-438D52D3780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962555" y="2065379"/>
            <a:ext cx="3072174" cy="697925"/>
          </a:xfrm>
          <a:prstGeom prst="rect">
            <a:avLst/>
          </a:prstGeom>
        </p:spPr>
      </p:pic>
      <p:pic>
        <p:nvPicPr>
          <p:cNvPr id="12" name="Picture 11">
            <a:extLst>
              <a:ext uri="{FF2B5EF4-FFF2-40B4-BE49-F238E27FC236}">
                <a16:creationId xmlns:a16="http://schemas.microsoft.com/office/drawing/2014/main" id="{483FD574-1BA1-ED95-64F3-120B51DE3E9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658300" y="106070"/>
            <a:ext cx="5847471" cy="1658822"/>
          </a:xfrm>
          <a:prstGeom prst="rect">
            <a:avLst/>
          </a:prstGeom>
        </p:spPr>
      </p:pic>
      <p:grpSp>
        <p:nvGrpSpPr>
          <p:cNvPr id="2" name="Group 1">
            <a:extLst>
              <a:ext uri="{FF2B5EF4-FFF2-40B4-BE49-F238E27FC236}">
                <a16:creationId xmlns:a16="http://schemas.microsoft.com/office/drawing/2014/main" id="{B66DA20B-B02C-12D9-2454-22662AD45968}"/>
              </a:ext>
            </a:extLst>
          </p:cNvPr>
          <p:cNvGrpSpPr/>
          <p:nvPr/>
        </p:nvGrpSpPr>
        <p:grpSpPr>
          <a:xfrm>
            <a:off x="639092" y="3746526"/>
            <a:ext cx="1631316" cy="2329179"/>
            <a:chOff x="0" y="0"/>
            <a:chExt cx="1631376" cy="2329344"/>
          </a:xfrm>
        </p:grpSpPr>
        <p:grpSp>
          <p:nvGrpSpPr>
            <p:cNvPr id="9" name="Group 8">
              <a:extLst>
                <a:ext uri="{FF2B5EF4-FFF2-40B4-BE49-F238E27FC236}">
                  <a16:creationId xmlns:a16="http://schemas.microsoft.com/office/drawing/2014/main" id="{5CF82FA3-5E5B-0485-9E77-39312F26FDFD}"/>
                </a:ext>
              </a:extLst>
            </p:cNvPr>
            <p:cNvGrpSpPr>
              <a:grpSpLocks noChangeAspect="1"/>
            </p:cNvGrpSpPr>
            <p:nvPr/>
          </p:nvGrpSpPr>
          <p:grpSpPr>
            <a:xfrm>
              <a:off x="69494" y="0"/>
              <a:ext cx="1537201" cy="720000"/>
              <a:chOff x="0" y="0"/>
              <a:chExt cx="817861" cy="383204"/>
            </a:xfrm>
          </p:grpSpPr>
          <p:pic>
            <p:nvPicPr>
              <p:cNvPr id="22" name="Picture 21" descr="More Than a 'Like': The Story of the Facebook Logo | Looka">
                <a:extLst>
                  <a:ext uri="{FF2B5EF4-FFF2-40B4-BE49-F238E27FC236}">
                    <a16:creationId xmlns:a16="http://schemas.microsoft.com/office/drawing/2014/main" id="{D1988C10-6BAB-3F89-8DC3-3D616D6606D8}"/>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0" y="0"/>
                <a:ext cx="389890" cy="372110"/>
              </a:xfrm>
              <a:prstGeom prst="rect">
                <a:avLst/>
              </a:prstGeom>
              <a:noFill/>
              <a:ln>
                <a:noFill/>
              </a:ln>
            </p:spPr>
          </p:pic>
          <p:pic>
            <p:nvPicPr>
              <p:cNvPr id="24" name="Picture 23">
                <a:extLst>
                  <a:ext uri="{FF2B5EF4-FFF2-40B4-BE49-F238E27FC236}">
                    <a16:creationId xmlns:a16="http://schemas.microsoft.com/office/drawing/2014/main" id="{65D3BFDB-2FCE-17A9-8CE5-FB067FF2F397}"/>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52101" y="23794"/>
                <a:ext cx="365760" cy="359410"/>
              </a:xfrm>
              <a:prstGeom prst="rect">
                <a:avLst/>
              </a:prstGeom>
            </p:spPr>
          </p:pic>
        </p:grpSp>
        <p:grpSp>
          <p:nvGrpSpPr>
            <p:cNvPr id="10" name="Group 9">
              <a:extLst>
                <a:ext uri="{FF2B5EF4-FFF2-40B4-BE49-F238E27FC236}">
                  <a16:creationId xmlns:a16="http://schemas.microsoft.com/office/drawing/2014/main" id="{40C90422-0447-BEBA-0F18-980F8825BFAF}"/>
                </a:ext>
              </a:extLst>
            </p:cNvPr>
            <p:cNvGrpSpPr>
              <a:grpSpLocks noChangeAspect="1"/>
            </p:cNvGrpSpPr>
            <p:nvPr/>
          </p:nvGrpSpPr>
          <p:grpSpPr>
            <a:xfrm>
              <a:off x="36576" y="793700"/>
              <a:ext cx="1594800" cy="720000"/>
              <a:chOff x="0" y="0"/>
              <a:chExt cx="825108" cy="373007"/>
            </a:xfrm>
          </p:grpSpPr>
          <p:pic>
            <p:nvPicPr>
              <p:cNvPr id="19" name="Picture 18" descr="O imagine care conține Grafică, Color, cerc, design grafic&#10;&#10;Conținutul generat de inteligența artificială poate fi incorect.">
                <a:extLst>
                  <a:ext uri="{FF2B5EF4-FFF2-40B4-BE49-F238E27FC236}">
                    <a16:creationId xmlns:a16="http://schemas.microsoft.com/office/drawing/2014/main" id="{0522DE8A-FB5C-44EE-47E6-B888475B3E5F}"/>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0" y="0"/>
                <a:ext cx="394970" cy="372110"/>
              </a:xfrm>
              <a:prstGeom prst="rect">
                <a:avLst/>
              </a:prstGeom>
              <a:noFill/>
              <a:ln>
                <a:noFill/>
              </a:ln>
            </p:spPr>
          </p:pic>
          <p:pic>
            <p:nvPicPr>
              <p:cNvPr id="21" name="Picture 20">
                <a:extLst>
                  <a:ext uri="{FF2B5EF4-FFF2-40B4-BE49-F238E27FC236}">
                    <a16:creationId xmlns:a16="http://schemas.microsoft.com/office/drawing/2014/main" id="{DC1A7A13-5362-CB8C-FA43-88775FF97611}"/>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65698" y="13597"/>
                <a:ext cx="359410" cy="359410"/>
              </a:xfrm>
              <a:prstGeom prst="rect">
                <a:avLst/>
              </a:prstGeom>
            </p:spPr>
          </p:pic>
        </p:grpSp>
        <p:grpSp>
          <p:nvGrpSpPr>
            <p:cNvPr id="14" name="Group 13">
              <a:extLst>
                <a:ext uri="{FF2B5EF4-FFF2-40B4-BE49-F238E27FC236}">
                  <a16:creationId xmlns:a16="http://schemas.microsoft.com/office/drawing/2014/main" id="{36EC0976-2C4D-558D-4F04-9B15C39613DE}"/>
                </a:ext>
              </a:extLst>
            </p:cNvPr>
            <p:cNvGrpSpPr>
              <a:grpSpLocks noChangeAspect="1"/>
            </p:cNvGrpSpPr>
            <p:nvPr/>
          </p:nvGrpSpPr>
          <p:grpSpPr>
            <a:xfrm>
              <a:off x="0" y="1609344"/>
              <a:ext cx="1598400" cy="720000"/>
              <a:chOff x="0" y="0"/>
              <a:chExt cx="827200" cy="372110"/>
            </a:xfrm>
          </p:grpSpPr>
          <p:pic>
            <p:nvPicPr>
              <p:cNvPr id="16" name="Picture 15" descr="Linkedin logo vector, Linkedin symbol, Linkedin icon free ...">
                <a:extLst>
                  <a:ext uri="{FF2B5EF4-FFF2-40B4-BE49-F238E27FC236}">
                    <a16:creationId xmlns:a16="http://schemas.microsoft.com/office/drawing/2014/main" id="{2961F795-5C52-E304-A5A1-A002D816CCF7}"/>
                  </a:ext>
                </a:extLst>
              </p:cNvPr>
              <p:cNvPicPr>
                <a:picLocks noChangeAspect="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0" y="0"/>
                <a:ext cx="394970" cy="372110"/>
              </a:xfrm>
              <a:prstGeom prst="rect">
                <a:avLst/>
              </a:prstGeom>
              <a:noFill/>
              <a:ln>
                <a:noFill/>
              </a:ln>
            </p:spPr>
          </p:pic>
          <p:pic>
            <p:nvPicPr>
              <p:cNvPr id="18" name="Picture 17">
                <a:extLst>
                  <a:ext uri="{FF2B5EF4-FFF2-40B4-BE49-F238E27FC236}">
                    <a16:creationId xmlns:a16="http://schemas.microsoft.com/office/drawing/2014/main" id="{04E239E2-2AD7-6DFE-18AE-E03EAA2F9500}"/>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458900" y="10198"/>
                <a:ext cx="368300" cy="359410"/>
              </a:xfrm>
              <a:prstGeom prst="rect">
                <a:avLst/>
              </a:prstGeom>
            </p:spPr>
          </p:pic>
        </p:grpSp>
      </p:grpSp>
    </p:spTree>
    <p:extLst>
      <p:ext uri="{BB962C8B-B14F-4D97-AF65-F5344CB8AC3E}">
        <p14:creationId xmlns:p14="http://schemas.microsoft.com/office/powerpoint/2010/main" val="30817291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ProW">
      <a:dk1>
        <a:srgbClr val="FFFFFF"/>
      </a:dk1>
      <a:lt1>
        <a:srgbClr val="FFFFFF"/>
      </a:lt1>
      <a:dk2>
        <a:srgbClr val="32323B"/>
      </a:dk2>
      <a:lt2>
        <a:srgbClr val="4175BA"/>
      </a:lt2>
      <a:accent1>
        <a:srgbClr val="F47521"/>
      </a:accent1>
      <a:accent2>
        <a:srgbClr val="5FCAEA"/>
      </a:accent2>
      <a:accent3>
        <a:srgbClr val="FFCD05"/>
      </a:accent3>
      <a:accent4>
        <a:srgbClr val="D64577"/>
      </a:accent4>
      <a:accent5>
        <a:srgbClr val="4175BA"/>
      </a:accent5>
      <a:accent6>
        <a:srgbClr val="F47521"/>
      </a:accent6>
      <a:hlink>
        <a:srgbClr val="5FCAEA"/>
      </a:hlink>
      <a:folHlink>
        <a:srgbClr val="4175BA"/>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ae859902-f1fd-4f3a-8fb9-c0cffbef4f8c" xsi:nil="true"/>
    <lcf76f155ced4ddcb4097134ff3c332f xmlns="aa394546-8d08-47b8-b65b-6cfd0f54d94c">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C12F7BBD19C4F74885900C14105EFAAA" ma:contentTypeVersion="13" ma:contentTypeDescription="Ein neues Dokument erstellen." ma:contentTypeScope="" ma:versionID="b0252836f1d0738b871b82fa3f6b3db9">
  <xsd:schema xmlns:xsd="http://www.w3.org/2001/XMLSchema" xmlns:xs="http://www.w3.org/2001/XMLSchema" xmlns:p="http://schemas.microsoft.com/office/2006/metadata/properties" xmlns:ns2="aa394546-8d08-47b8-b65b-6cfd0f54d94c" xmlns:ns3="ae859902-f1fd-4f3a-8fb9-c0cffbef4f8c" targetNamespace="http://schemas.microsoft.com/office/2006/metadata/properties" ma:root="true" ma:fieldsID="6bab9b02854b3d0035dafc6841c36a9b" ns2:_="" ns3:_="">
    <xsd:import namespace="aa394546-8d08-47b8-b65b-6cfd0f54d94c"/>
    <xsd:import namespace="ae859902-f1fd-4f3a-8fb9-c0cffbef4f8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394546-8d08-47b8-b65b-6cfd0f54d9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ildmarkierungen" ma:readOnly="false" ma:fieldId="{5cf76f15-5ced-4ddc-b409-7134ff3c332f}" ma:taxonomyMulti="true" ma:sspId="3acfc87d-b216-43e9-8131-bd188375553e"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859902-f1fd-4f3a-8fb9-c0cffbef4f8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2f00b76-1017-4ede-a1d2-904542c725e2}" ma:internalName="TaxCatchAll" ma:showField="CatchAllData" ma:web="ae859902-f1fd-4f3a-8fb9-c0cffbef4f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37D992C-8333-415C-9E55-2886E01CDB81}">
  <ds:schemaRefs>
    <ds:schemaRef ds:uri="http://schemas.microsoft.com/sharepoint/v3/contenttype/forms"/>
  </ds:schemaRefs>
</ds:datastoreItem>
</file>

<file path=customXml/itemProps2.xml><?xml version="1.0" encoding="utf-8"?>
<ds:datastoreItem xmlns:ds="http://schemas.openxmlformats.org/officeDocument/2006/customXml" ds:itemID="{29DEA3FC-96CC-43BA-806E-2CF52D696D57}">
  <ds:schemaRefs>
    <ds:schemaRef ds:uri="http://schemas.microsoft.com/office/2006/metadata/properties"/>
    <ds:schemaRef ds:uri="http://schemas.microsoft.com/office/infopath/2007/PartnerControls"/>
    <ds:schemaRef ds:uri="ae859902-f1fd-4f3a-8fb9-c0cffbef4f8c"/>
    <ds:schemaRef ds:uri="aa394546-8d08-47b8-b65b-6cfd0f54d94c"/>
  </ds:schemaRefs>
</ds:datastoreItem>
</file>

<file path=customXml/itemProps3.xml><?xml version="1.0" encoding="utf-8"?>
<ds:datastoreItem xmlns:ds="http://schemas.openxmlformats.org/officeDocument/2006/customXml" ds:itemID="{7AA954EA-D0CF-4FAA-8FA3-3A2CA0FADFAC}"/>
</file>

<file path=docProps/app.xml><?xml version="1.0" encoding="utf-8"?>
<Properties xmlns="http://schemas.openxmlformats.org/officeDocument/2006/extended-properties" xmlns:vt="http://schemas.openxmlformats.org/officeDocument/2006/docPropsVTypes">
  <Template/>
  <TotalTime>0</TotalTime>
  <Words>8271</Words>
  <Application>Microsoft Office PowerPoint</Application>
  <PresentationFormat>Breitbild</PresentationFormat>
  <Paragraphs>684</Paragraphs>
  <Slides>58</Slides>
  <Notes>51</Notes>
  <HiddenSlides>0</HiddenSlides>
  <MMClips>0</MMClips>
  <ScaleCrop>false</ScaleCrop>
  <HeadingPairs>
    <vt:vector size="6" baseType="variant">
      <vt:variant>
        <vt:lpstr>Verwendete Schriftarten</vt:lpstr>
      </vt:variant>
      <vt:variant>
        <vt:i4>13</vt:i4>
      </vt:variant>
      <vt:variant>
        <vt:lpstr>Design</vt:lpstr>
      </vt:variant>
      <vt:variant>
        <vt:i4>2</vt:i4>
      </vt:variant>
      <vt:variant>
        <vt:lpstr>Folientitel</vt:lpstr>
      </vt:variant>
      <vt:variant>
        <vt:i4>58</vt:i4>
      </vt:variant>
    </vt:vector>
  </HeadingPairs>
  <TitlesOfParts>
    <vt:vector size="73" baseType="lpstr">
      <vt:lpstr>72 Black</vt:lpstr>
      <vt:lpstr>Aptos</vt:lpstr>
      <vt:lpstr>Arial</vt:lpstr>
      <vt:lpstr>Arial MT</vt:lpstr>
      <vt:lpstr>Calibri</vt:lpstr>
      <vt:lpstr>Calibri Light</vt:lpstr>
      <vt:lpstr>Ink Free</vt:lpstr>
      <vt:lpstr>Lucida Sans Unicode</vt:lpstr>
      <vt:lpstr>Open Sans</vt:lpstr>
      <vt:lpstr>Roboto Slab</vt:lpstr>
      <vt:lpstr>Trebuchet MS</vt:lpstr>
      <vt:lpstr>Wingdings</vt:lpstr>
      <vt:lpstr>Wingdings 3</vt:lpstr>
      <vt:lpstr>CARDET Course template</vt:lpstr>
      <vt:lpstr>Facet</vt:lpstr>
      <vt:lpstr>PowerPoint-Präsentation</vt:lpstr>
      <vt:lpstr>Ablaufplan der Sitzung</vt:lpstr>
      <vt:lpstr>Modulübersicht</vt:lpstr>
      <vt:lpstr>Thema 1: Strategien zur Verankerung von Nachhaltigkeit in Berufsbildungsprogrammen </vt:lpstr>
      <vt:lpstr>Thema 2: Planung und Durchführung von ESE-Schulungen </vt:lpstr>
      <vt:lpstr>Thema 3: Berufspraxis, Zusammenarbeit und kontinuierliche Verbesserung </vt:lpstr>
      <vt:lpstr>Lernziele</vt:lpstr>
      <vt:lpstr>Was ist Nachhaltigkeit?</vt:lpstr>
      <vt:lpstr>Überblick über die Nachhaltigkeitsvision</vt:lpstr>
      <vt:lpstr>Nachhaltige Bildung </vt:lpstr>
      <vt:lpstr>Nachhaltigkeitsbildung </vt:lpstr>
      <vt:lpstr>Kurze einleitende Gruppenreflexion</vt:lpstr>
      <vt:lpstr>ÜBUNG ZUR PERSÖNLICHEN REFLEXION</vt:lpstr>
      <vt:lpstr>Kreatives Denken </vt:lpstr>
      <vt:lpstr>Kreatives Denken</vt:lpstr>
      <vt:lpstr>Kreatives Denken</vt:lpstr>
      <vt:lpstr>KURZE DISKUSSION</vt:lpstr>
      <vt:lpstr>ANGEWANDTE DISKUSSION</vt:lpstr>
      <vt:lpstr>Strategie &amp; Stakeholder</vt:lpstr>
      <vt:lpstr>PRAKTISCHE ÜBUNG</vt:lpstr>
      <vt:lpstr>Organisationsemissionen und Berichterstattung</vt:lpstr>
      <vt:lpstr>Organisatorische Emissionen und Berichterstattung</vt:lpstr>
      <vt:lpstr>Veränderung im Kontext der Nachhaltigkeit verstehen</vt:lpstr>
      <vt:lpstr>Veränderungen im Kontext der Nachhaltigkeit verstehen</vt:lpstr>
      <vt:lpstr>Veränderungen im Kontext der Nachhaltigkeit verstehen</vt:lpstr>
      <vt:lpstr>KURZE DISKUSSION</vt:lpstr>
      <vt:lpstr>PRAKTISCHE ÜBUNG</vt:lpstr>
      <vt:lpstr>PowerPoint-Präsentation</vt:lpstr>
      <vt:lpstr>PowerPoint-Präsentation</vt:lpstr>
      <vt:lpstr>PowerPoint-Präsentation</vt:lpstr>
      <vt:lpstr>PowerPoint-Präsentation</vt:lpstr>
      <vt:lpstr>Fallstudie</vt:lpstr>
      <vt:lpstr>PowerPoint-Präsentation</vt:lpstr>
      <vt:lpstr>PowerPoint-Präsentation</vt:lpstr>
      <vt:lpstr>PRAKTISCHE AUFGABE</vt:lpstr>
      <vt:lpstr>Fallstudie 1: Berichterstattung über Treibhausgasemissionen</vt:lpstr>
      <vt:lpstr>Fallstudie</vt:lpstr>
      <vt:lpstr>PowerPoint-Präsentation</vt:lpstr>
      <vt:lpstr>PowerPoint-Präsentation</vt:lpstr>
      <vt:lpstr>Fallstudie 2: Der Abfallfall in Slowenien</vt:lpstr>
      <vt:lpstr>PowerPoint-Präsentation</vt:lpstr>
      <vt:lpstr>PowerPoint-Präsentation</vt:lpstr>
      <vt:lpstr>Fallstudie 3: Der Fall ILVA</vt:lpstr>
      <vt:lpstr>Fallstudie</vt:lpstr>
      <vt:lpstr>Fallstudie: Der Fall ILVA in Taranto – zwischen industrieller Produktion und ökologischer Verantwortung</vt:lpstr>
      <vt:lpstr>Der Fall ILVA in Taranto – zwischen industrieller Produktion und ökologischer Verantwortung</vt:lpstr>
      <vt:lpstr>Fallstudie: Der Fall ILVA in Taranto – zwischen industrieller Produktion und ökologischer Verantwortung</vt:lpstr>
      <vt:lpstr>REFLEXIONSÜBUNG FÜR INDIVIDUELLE TRAINER</vt:lpstr>
      <vt:lpstr>GRUPPENREFLEXION</vt:lpstr>
      <vt:lpstr>Aufgabe zum selbstgesteuerten Lernen</vt:lpstr>
      <vt:lpstr>Verwendung von ESE-Materialien in diesem Modul</vt:lpstr>
      <vt:lpstr>Praktische Übungen in diesem Modul</vt:lpstr>
      <vt:lpstr>Ergebnisse der praktischen Übungen</vt:lpstr>
      <vt:lpstr>Link zum Trainer-Portfolio</vt:lpstr>
      <vt:lpstr>Zusammenfassung und nächste Schritte        (1)</vt:lpstr>
      <vt:lpstr>Zusammenfassung und nächste Schritte        (2)</vt:lpstr>
      <vt:lpstr>Literaturverzeichnis</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keywords>, docId:A0863DF300D830354A95B63377E4D4C0</cp:keywords>
  <cp:lastModifiedBy>René BISCHOF</cp:lastModifiedBy>
  <cp:revision>335</cp:revision>
  <cp:lastPrinted>2018-07-25T11:23:29Z</cp:lastPrinted>
  <dcterms:created xsi:type="dcterms:W3CDTF">2014-07-11T09:12:14Z</dcterms:created>
  <dcterms:modified xsi:type="dcterms:W3CDTF">2026-08-19T11:38:08Z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0x010100C12F7BBD19C4F74885900C14105EFAAA</vt:lpwstr>
  </property>
  <property fmtid="{D5CDD505-2E9C-101B-9397-08002B2CF9AE}" pid="3" name="MediaServiceImageTags">
    <vt:lpwstr/>
  </property>
</Properties>
</file>