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notesSlides/notesSlide4.xml" ContentType="application/vnd.openxmlformats-officedocument.presentationml.notesSlide+xml"/>
  <Override PartName="/ppt/tags/tag6.xml" ContentType="application/vnd.openxmlformats-officedocument.presentationml.tags+xml"/>
  <Override PartName="/ppt/notesSlides/notesSlide5.xml" ContentType="application/vnd.openxmlformats-officedocument.presentationml.notesSlide+xml"/>
  <Override PartName="/ppt/tags/tag7.xml" ContentType="application/vnd.openxmlformats-officedocument.presentationml.tags+xml"/>
  <Override PartName="/ppt/notesSlides/notesSlide6.xml" ContentType="application/vnd.openxmlformats-officedocument.presentationml.notesSlide+xml"/>
  <Override PartName="/ppt/tags/tag8.xml" ContentType="application/vnd.openxmlformats-officedocument.presentationml.tags+xml"/>
  <Override PartName="/ppt/notesSlides/notesSlide7.xml" ContentType="application/vnd.openxmlformats-officedocument.presentationml.notesSlide+xml"/>
  <Override PartName="/ppt/tags/tag9.xml" ContentType="application/vnd.openxmlformats-officedocument.presentationml.tags+xml"/>
  <Override PartName="/ppt/notesSlides/notesSlide8.xml" ContentType="application/vnd.openxmlformats-officedocument.presentationml.notesSlide+xml"/>
  <Override PartName="/ppt/tags/tag10.xml" ContentType="application/vnd.openxmlformats-officedocument.presentationml.tags+xml"/>
  <Override PartName="/ppt/notesSlides/notesSlide9.xml" ContentType="application/vnd.openxmlformats-officedocument.presentationml.notesSlide+xml"/>
  <Override PartName="/ppt/tags/tag11.xml" ContentType="application/vnd.openxmlformats-officedocument.presentationml.tags+xml"/>
  <Override PartName="/ppt/notesSlides/notesSlide10.xml" ContentType="application/vnd.openxmlformats-officedocument.presentationml.notesSlide+xml"/>
  <Override PartName="/ppt/tags/tag12.xml" ContentType="application/vnd.openxmlformats-officedocument.presentationml.tags+xml"/>
  <Override PartName="/ppt/notesSlides/notesSlide11.xml" ContentType="application/vnd.openxmlformats-officedocument.presentationml.notesSlide+xml"/>
  <Override PartName="/ppt/tags/tag13.xml" ContentType="application/vnd.openxmlformats-officedocument.presentationml.tags+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tags/tag18.xml" ContentType="application/vnd.openxmlformats-officedocument.presentationml.tags+xml"/>
  <Override PartName="/ppt/notesSlides/notesSlide17.xml" ContentType="application/vnd.openxmlformats-officedocument.presentationml.notesSlide+xml"/>
  <Override PartName="/ppt/tags/tag19.xml" ContentType="application/vnd.openxmlformats-officedocument.presentationml.tags+xml"/>
  <Override PartName="/ppt/notesSlides/notesSlide18.xml" ContentType="application/vnd.openxmlformats-officedocument.presentationml.notesSlide+xml"/>
  <Override PartName="/ppt/tags/tag20.xml" ContentType="application/vnd.openxmlformats-officedocument.presentationml.tags+xml"/>
  <Override PartName="/ppt/notesSlides/notesSlide19.xml" ContentType="application/vnd.openxmlformats-officedocument.presentationml.notesSlide+xml"/>
  <Override PartName="/ppt/tags/tag21.xml" ContentType="application/vnd.openxmlformats-officedocument.presentationml.tags+xml"/>
  <Override PartName="/ppt/notesSlides/notesSlide20.xml" ContentType="application/vnd.openxmlformats-officedocument.presentationml.notesSlide+xml"/>
  <Override PartName="/ppt/tags/tag22.xml" ContentType="application/vnd.openxmlformats-officedocument.presentationml.tags+xml"/>
  <Override PartName="/ppt/notesSlides/notesSlide21.xml" ContentType="application/vnd.openxmlformats-officedocument.presentationml.notesSlide+xml"/>
  <Override PartName="/ppt/tags/tag23.xml" ContentType="application/vnd.openxmlformats-officedocument.presentationml.tags+xml"/>
  <Override PartName="/ppt/notesSlides/notesSlide22.xml" ContentType="application/vnd.openxmlformats-officedocument.presentationml.notesSlide+xml"/>
  <Override PartName="/ppt/tags/tag24.xml" ContentType="application/vnd.openxmlformats-officedocument.presentationml.tags+xml"/>
  <Override PartName="/ppt/notesSlides/notesSlide23.xml" ContentType="application/vnd.openxmlformats-officedocument.presentationml.notesSlide+xml"/>
  <Override PartName="/ppt/tags/tag25.xml" ContentType="application/vnd.openxmlformats-officedocument.presentationml.tags+xml"/>
  <Override PartName="/ppt/notesSlides/notesSlide24.xml" ContentType="application/vnd.openxmlformats-officedocument.presentationml.notesSlide+xml"/>
  <Override PartName="/ppt/tags/tag26.xml" ContentType="application/vnd.openxmlformats-officedocument.presentationml.tags+xml"/>
  <Override PartName="/ppt/notesSlides/notesSlide25.xml" ContentType="application/vnd.openxmlformats-officedocument.presentationml.notesSlide+xml"/>
  <Override PartName="/ppt/tags/tag27.xml" ContentType="application/vnd.openxmlformats-officedocument.presentationml.tags+xml"/>
  <Override PartName="/ppt/notesSlides/notesSlide26.xml" ContentType="application/vnd.openxmlformats-officedocument.presentationml.notesSlide+xml"/>
  <Override PartName="/ppt/tags/tag28.xml" ContentType="application/vnd.openxmlformats-officedocument.presentationml.tags+xml"/>
  <Override PartName="/ppt/notesSlides/notesSlide27.xml" ContentType="application/vnd.openxmlformats-officedocument.presentationml.notesSlide+xml"/>
  <Override PartName="/ppt/tags/tag29.xml" ContentType="application/vnd.openxmlformats-officedocument.presentationml.tags+xml"/>
  <Override PartName="/ppt/notesSlides/notesSlide28.xml" ContentType="application/vnd.openxmlformats-officedocument.presentationml.notesSlide+xml"/>
  <Override PartName="/ppt/tags/tag30.xml" ContentType="application/vnd.openxmlformats-officedocument.presentationml.tags+xml"/>
  <Override PartName="/ppt/notesSlides/notesSlide29.xml" ContentType="application/vnd.openxmlformats-officedocument.presentationml.notesSlide+xml"/>
  <Override PartName="/ppt/tags/tag31.xml" ContentType="application/vnd.openxmlformats-officedocument.presentationml.tags+xml"/>
  <Override PartName="/ppt/notesSlides/notesSlide30.xml" ContentType="application/vnd.openxmlformats-officedocument.presentationml.notesSlide+xml"/>
  <Override PartName="/ppt/tags/tag32.xml" ContentType="application/vnd.openxmlformats-officedocument.presentationml.tags+xml"/>
  <Override PartName="/ppt/notesSlides/notesSlide31.xml" ContentType="application/vnd.openxmlformats-officedocument.presentationml.notesSlide+xml"/>
  <Override PartName="/ppt/tags/tag33.xml" ContentType="application/vnd.openxmlformats-officedocument.presentationml.tags+xml"/>
  <Override PartName="/ppt/notesSlides/notesSlide32.xml" ContentType="application/vnd.openxmlformats-officedocument.presentationml.notesSlide+xml"/>
  <Override PartName="/ppt/tags/tag34.xml" ContentType="application/vnd.openxmlformats-officedocument.presentationml.tags+xml"/>
  <Override PartName="/ppt/notesSlides/notesSlide33.xml" ContentType="application/vnd.openxmlformats-officedocument.presentationml.notesSlide+xml"/>
  <Override PartName="/ppt/tags/tag35.xml" ContentType="application/vnd.openxmlformats-officedocument.presentationml.tags+xml"/>
  <Override PartName="/ppt/notesSlides/notesSlide34.xml" ContentType="application/vnd.openxmlformats-officedocument.presentationml.notesSlide+xml"/>
  <Override PartName="/ppt/tags/tag36.xml" ContentType="application/vnd.openxmlformats-officedocument.presentationml.tags+xml"/>
  <Override PartName="/ppt/notesSlides/notesSlide35.xml" ContentType="application/vnd.openxmlformats-officedocument.presentationml.notesSlide+xml"/>
  <Override PartName="/ppt/tags/tag37.xml" ContentType="application/vnd.openxmlformats-officedocument.presentationml.tags+xml"/>
  <Override PartName="/ppt/notesSlides/notesSlide36.xml" ContentType="application/vnd.openxmlformats-officedocument.presentationml.notesSlide+xml"/>
  <Override PartName="/ppt/tags/tag38.xml" ContentType="application/vnd.openxmlformats-officedocument.presentationml.tags+xml"/>
  <Override PartName="/ppt/notesSlides/notesSlide37.xml" ContentType="application/vnd.openxmlformats-officedocument.presentationml.notesSlide+xml"/>
  <Override PartName="/ppt/tags/tag39.xml" ContentType="application/vnd.openxmlformats-officedocument.presentationml.tags+xml"/>
  <Override PartName="/ppt/notesSlides/notesSlide38.xml" ContentType="application/vnd.openxmlformats-officedocument.presentationml.notesSlide+xml"/>
  <Override PartName="/ppt/tags/tag40.xml" ContentType="application/vnd.openxmlformats-officedocument.presentationml.tags+xml"/>
  <Override PartName="/ppt/notesSlides/notesSlide39.xml" ContentType="application/vnd.openxmlformats-officedocument.presentationml.notesSlide+xml"/>
  <Override PartName="/ppt/tags/tag41.xml" ContentType="application/vnd.openxmlformats-officedocument.presentationml.tags+xml"/>
  <Override PartName="/ppt/notesSlides/notesSlide40.xml" ContentType="application/vnd.openxmlformats-officedocument.presentationml.notesSlide+xml"/>
  <Override PartName="/ppt/tags/tag42.xml" ContentType="application/vnd.openxmlformats-officedocument.presentationml.tags+xml"/>
  <Override PartName="/ppt/notesSlides/notesSlide41.xml" ContentType="application/vnd.openxmlformats-officedocument.presentationml.notesSlide+xml"/>
  <Override PartName="/ppt/tags/tag43.xml" ContentType="application/vnd.openxmlformats-officedocument.presentationml.tags+xml"/>
  <Override PartName="/ppt/notesSlides/notesSlide42.xml" ContentType="application/vnd.openxmlformats-officedocument.presentationml.notesSlide+xml"/>
  <Override PartName="/ppt/tags/tag44.xml" ContentType="application/vnd.openxmlformats-officedocument.presentationml.tags+xml"/>
  <Override PartName="/ppt/notesSlides/notesSlide43.xml" ContentType="application/vnd.openxmlformats-officedocument.presentationml.notesSlide+xml"/>
  <Override PartName="/ppt/tags/tag45.xml" ContentType="application/vnd.openxmlformats-officedocument.presentationml.tags+xml"/>
  <Override PartName="/ppt/notesSlides/notesSlide44.xml" ContentType="application/vnd.openxmlformats-officedocument.presentationml.notesSlide+xml"/>
  <Override PartName="/ppt/tags/tag46.xml" ContentType="application/vnd.openxmlformats-officedocument.presentationml.tags+xml"/>
  <Override PartName="/ppt/notesSlides/notesSlide45.xml" ContentType="application/vnd.openxmlformats-officedocument.presentationml.notesSlide+xml"/>
  <Override PartName="/ppt/tags/tag47.xml" ContentType="application/vnd.openxmlformats-officedocument.presentationml.tags+xml"/>
  <Override PartName="/ppt/notesSlides/notesSlide46.xml" ContentType="application/vnd.openxmlformats-officedocument.presentationml.notesSlide+xml"/>
  <Override PartName="/ppt/tags/tag48.xml" ContentType="application/vnd.openxmlformats-officedocument.presentationml.tags+xml"/>
  <Override PartName="/ppt/notesSlides/notesSlide47.xml" ContentType="application/vnd.openxmlformats-officedocument.presentationml.notesSlide+xml"/>
  <Override PartName="/ppt/tags/tag49.xml" ContentType="application/vnd.openxmlformats-officedocument.presentationml.tags+xml"/>
  <Override PartName="/ppt/notesSlides/notesSlide48.xml" ContentType="application/vnd.openxmlformats-officedocument.presentationml.notesSlide+xml"/>
  <Override PartName="/ppt/tags/tag50.xml" ContentType="application/vnd.openxmlformats-officedocument.presentationml.tags+xml"/>
  <Override PartName="/ppt/notesSlides/notesSlide49.xml" ContentType="application/vnd.openxmlformats-officedocument.presentationml.notesSlide+xml"/>
  <Override PartName="/ppt/tags/tag51.xml" ContentType="application/vnd.openxmlformats-officedocument.presentationml.tags+xml"/>
  <Override PartName="/ppt/notesSlides/notesSlide50.xml" ContentType="application/vnd.openxmlformats-officedocument.presentationml.notesSlide+xml"/>
  <Override PartName="/ppt/tags/tag52.xml" ContentType="application/vnd.openxmlformats-officedocument.presentationml.tags+xml"/>
  <Override PartName="/ppt/notesSlides/notesSlide51.xml" ContentType="application/vnd.openxmlformats-officedocument.presentationml.notesSlide+xml"/>
  <Override PartName="/ppt/tags/tag53.xml" ContentType="application/vnd.openxmlformats-officedocument.presentationml.tags+xml"/>
  <Override PartName="/ppt/notesSlides/notesSlide52.xml" ContentType="application/vnd.openxmlformats-officedocument.presentationml.notesSlide+xml"/>
  <Override PartName="/ppt/tags/tag54.xml" ContentType="application/vnd.openxmlformats-officedocument.presentationml.tags+xml"/>
  <Override PartName="/ppt/notesSlides/notesSlide53.xml" ContentType="application/vnd.openxmlformats-officedocument.presentationml.notesSlide+xml"/>
  <Override PartName="/ppt/tags/tag55.xml" ContentType="application/vnd.openxmlformats-officedocument.presentationml.tags+xml"/>
  <Override PartName="/ppt/notesSlides/notesSlide54.xml" ContentType="application/vnd.openxmlformats-officedocument.presentationml.notesSlide+xml"/>
  <Override PartName="/ppt/tags/tag56.xml" ContentType="application/vnd.openxmlformats-officedocument.presentationml.tags+xml"/>
  <Override PartName="/ppt/notesSlides/notesSlide55.xml" ContentType="application/vnd.openxmlformats-officedocument.presentationml.notesSlide+xml"/>
  <Override PartName="/ppt/tags/tag57.xml" ContentType="application/vnd.openxmlformats-officedocument.presentationml.tags+xml"/>
  <Override PartName="/ppt/notesSlides/notesSlide56.xml" ContentType="application/vnd.openxmlformats-officedocument.presentationml.notesSlide+xml"/>
  <Override PartName="/ppt/tags/tag58.xml" ContentType="application/vnd.openxmlformats-officedocument.presentationml.tags+xml"/>
  <Override PartName="/ppt/notesSlides/notesSlide57.xml" ContentType="application/vnd.openxmlformats-officedocument.presentationml.notesSlide+xml"/>
  <Override PartName="/ppt/tags/tag59.xml" ContentType="application/vnd.openxmlformats-officedocument.presentationml.tags+xml"/>
  <Override PartName="/ppt/notesSlides/notesSlide58.xml" ContentType="application/vnd.openxmlformats-officedocument.presentationml.notesSlide+xml"/>
  <Override PartName="/ppt/tags/tag60.xml" ContentType="application/vnd.openxmlformats-officedocument.presentationml.tags+xml"/>
  <Override PartName="/ppt/notesSlides/notesSlide59.xml" ContentType="application/vnd.openxmlformats-officedocument.presentationml.notesSlide+xml"/>
  <Override PartName="/ppt/tags/tag61.xml" ContentType="application/vnd.openxmlformats-officedocument.presentationml.tags+xml"/>
  <Override PartName="/ppt/notesSlides/notesSlide6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735" r:id="rId5"/>
  </p:sldMasterIdLst>
  <p:notesMasterIdLst>
    <p:notesMasterId r:id="rId66"/>
  </p:notesMasterIdLst>
  <p:handoutMasterIdLst>
    <p:handoutMasterId r:id="rId67"/>
  </p:handoutMasterIdLst>
  <p:sldIdLst>
    <p:sldId id="276" r:id="rId6"/>
    <p:sldId id="263" r:id="rId7"/>
    <p:sldId id="353" r:id="rId8"/>
    <p:sldId id="337" r:id="rId9"/>
    <p:sldId id="338" r:id="rId10"/>
    <p:sldId id="339" r:id="rId11"/>
    <p:sldId id="340" r:id="rId12"/>
    <p:sldId id="341" r:id="rId13"/>
    <p:sldId id="361" r:id="rId14"/>
    <p:sldId id="362" r:id="rId15"/>
    <p:sldId id="363" r:id="rId16"/>
    <p:sldId id="364" r:id="rId17"/>
    <p:sldId id="354" r:id="rId18"/>
    <p:sldId id="365" r:id="rId19"/>
    <p:sldId id="366" r:id="rId20"/>
    <p:sldId id="367" r:id="rId21"/>
    <p:sldId id="368" r:id="rId22"/>
    <p:sldId id="369" r:id="rId23"/>
    <p:sldId id="370" r:id="rId24"/>
    <p:sldId id="371" r:id="rId25"/>
    <p:sldId id="372" r:id="rId26"/>
    <p:sldId id="373" r:id="rId27"/>
    <p:sldId id="374" r:id="rId28"/>
    <p:sldId id="375" r:id="rId29"/>
    <p:sldId id="376" r:id="rId30"/>
    <p:sldId id="377" r:id="rId31"/>
    <p:sldId id="378" r:id="rId32"/>
    <p:sldId id="379" r:id="rId33"/>
    <p:sldId id="380" r:id="rId34"/>
    <p:sldId id="381" r:id="rId35"/>
    <p:sldId id="382" r:id="rId36"/>
    <p:sldId id="383" r:id="rId37"/>
    <p:sldId id="384" r:id="rId38"/>
    <p:sldId id="385" r:id="rId39"/>
    <p:sldId id="386" r:id="rId40"/>
    <p:sldId id="387" r:id="rId41"/>
    <p:sldId id="388" r:id="rId42"/>
    <p:sldId id="389" r:id="rId43"/>
    <p:sldId id="390" r:id="rId44"/>
    <p:sldId id="391" r:id="rId45"/>
    <p:sldId id="392" r:id="rId46"/>
    <p:sldId id="393" r:id="rId47"/>
    <p:sldId id="394" r:id="rId48"/>
    <p:sldId id="395" r:id="rId49"/>
    <p:sldId id="396" r:id="rId50"/>
    <p:sldId id="397" r:id="rId51"/>
    <p:sldId id="398" r:id="rId52"/>
    <p:sldId id="399" r:id="rId53"/>
    <p:sldId id="400" r:id="rId54"/>
    <p:sldId id="401" r:id="rId55"/>
    <p:sldId id="402" r:id="rId56"/>
    <p:sldId id="342" r:id="rId57"/>
    <p:sldId id="403" r:id="rId58"/>
    <p:sldId id="404" r:id="rId59"/>
    <p:sldId id="357" r:id="rId60"/>
    <p:sldId id="351" r:id="rId61"/>
    <p:sldId id="405" r:id="rId62"/>
    <p:sldId id="352" r:id="rId63"/>
    <p:sldId id="406" r:id="rId64"/>
    <p:sldId id="270" r:id="rId65"/>
  </p:sldIdLst>
  <p:sldSz cx="12192000" cy="6858000"/>
  <p:notesSz cx="6858000" cy="9144000"/>
  <p:custDataLst>
    <p:tags r:id="rId68"/>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55839"/>
    <a:srgbClr val="000000"/>
    <a:srgbClr val="DDEFBF"/>
    <a:srgbClr val="7FB22C"/>
    <a:srgbClr val="C0E28A"/>
    <a:srgbClr val="00ADBB"/>
    <a:srgbClr val="D9CCF8"/>
    <a:srgbClr val="CCCCFF"/>
    <a:srgbClr val="E7D9F9"/>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54F7139-1614-42C4-87C0-14D2291453DB}" v="1" dt="2026-08-14T13:06:06.56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03" autoAdjust="0"/>
    <p:restoredTop sz="61900" autoAdjust="0"/>
  </p:normalViewPr>
  <p:slideViewPr>
    <p:cSldViewPr snapToGrid="0">
      <p:cViewPr varScale="1">
        <p:scale>
          <a:sx n="65" d="100"/>
          <a:sy n="65" d="100"/>
        </p:scale>
        <p:origin x="1590" y="60"/>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3" d="100"/>
          <a:sy n="83" d="100"/>
        </p:scale>
        <p:origin x="3852" y="96"/>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notesMaster" Target="notesMasters/notesMaster1.xml"/><Relationship Id="rId74" Type="http://schemas.microsoft.com/office/2015/10/relationships/revisionInfo" Target="revisionInfo.xml"/><Relationship Id="rId5" Type="http://schemas.openxmlformats.org/officeDocument/2006/relationships/slideMaster" Target="slideMasters/slideMaster2.xml"/><Relationship Id="rId61" Type="http://schemas.openxmlformats.org/officeDocument/2006/relationships/slide" Target="slides/slide56.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 Type="http://schemas.openxmlformats.org/officeDocument/2006/relationships/slide" Target="slides/slide2.xml"/><Relationship Id="rId71"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ilvia F. Soares" userId="b612f564-9dd7-466b-92ad-9671c06ebc73" providerId="ADAL" clId="{E8C7CD77-9A9B-44BF-8E45-A7FF8B4744C8}"/>
    <pc:docChg chg="undo custSel mod modSld">
      <pc:chgData name="Silvia F. Soares" userId="b612f564-9dd7-466b-92ad-9671c06ebc73" providerId="ADAL" clId="{E8C7CD77-9A9B-44BF-8E45-A7FF8B4744C8}" dt="2026-08-14T13:12:19.117" v="229" actId="20577"/>
      <pc:docMkLst>
        <pc:docMk/>
      </pc:docMkLst>
      <pc:sldChg chg="addSp delSp modSp mod">
        <pc:chgData name="Silvia F. Soares" userId="b612f564-9dd7-466b-92ad-9671c06ebc73" providerId="ADAL" clId="{E8C7CD77-9A9B-44BF-8E45-A7FF8B4744C8}" dt="2026-08-14T13:09:26.069" v="200" actId="1076"/>
        <pc:sldMkLst>
          <pc:docMk/>
          <pc:sldMk cId="802677390" sldId="276"/>
        </pc:sldMkLst>
        <pc:spChg chg="mod">
          <ac:chgData name="Silvia F. Soares" userId="b612f564-9dd7-466b-92ad-9671c06ebc73" providerId="ADAL" clId="{E8C7CD77-9A9B-44BF-8E45-A7FF8B4744C8}" dt="2026-08-14T13:09:26.069" v="200" actId="1076"/>
          <ac:spMkLst>
            <pc:docMk/>
            <pc:sldMk cId="802677390" sldId="276"/>
            <ac:spMk id="2" creationId="{5AF82C0A-0D2B-4964-0107-34A5C0FB8401}"/>
          </ac:spMkLst>
        </pc:spChg>
        <pc:spChg chg="mod">
          <ac:chgData name="Silvia F. Soares" userId="b612f564-9dd7-466b-92ad-9671c06ebc73" providerId="ADAL" clId="{E8C7CD77-9A9B-44BF-8E45-A7FF8B4744C8}" dt="2026-08-14T13:09:22.661" v="199" actId="790"/>
          <ac:spMkLst>
            <pc:docMk/>
            <pc:sldMk cId="802677390" sldId="276"/>
            <ac:spMk id="3" creationId="{D14C7FFA-44E3-31F7-06A7-D629C7EFAFD9}"/>
          </ac:spMkLst>
        </pc:spChg>
        <pc:spChg chg="mod">
          <ac:chgData name="Silvia F. Soares" userId="b612f564-9dd7-466b-92ad-9671c06ebc73" providerId="ADAL" clId="{E8C7CD77-9A9B-44BF-8E45-A7FF8B4744C8}" dt="2026-08-14T13:09:22.661" v="199" actId="790"/>
          <ac:spMkLst>
            <pc:docMk/>
            <pc:sldMk cId="802677390" sldId="276"/>
            <ac:spMk id="5" creationId="{E86ED180-700C-85F3-2ED8-2BE0AE7FBFAB}"/>
          </ac:spMkLst>
        </pc:spChg>
        <pc:spChg chg="add del">
          <ac:chgData name="Silvia F. Soares" userId="b612f564-9dd7-466b-92ad-9671c06ebc73" providerId="ADAL" clId="{E8C7CD77-9A9B-44BF-8E45-A7FF8B4744C8}" dt="2026-08-14T13:06:02.198" v="57" actId="22"/>
          <ac:spMkLst>
            <pc:docMk/>
            <pc:sldMk cId="802677390" sldId="276"/>
            <ac:spMk id="6" creationId="{37C2590D-2C51-49A4-A9BE-89E7C25D7158}"/>
          </ac:spMkLst>
        </pc:spChg>
        <pc:spChg chg="mod">
          <ac:chgData name="Silvia F. Soares" userId="b612f564-9dd7-466b-92ad-9671c06ebc73" providerId="ADAL" clId="{E8C7CD77-9A9B-44BF-8E45-A7FF8B4744C8}" dt="2026-08-14T13:09:22.661" v="199" actId="790"/>
          <ac:spMkLst>
            <pc:docMk/>
            <pc:sldMk cId="802677390" sldId="276"/>
            <ac:spMk id="7" creationId="{F1BB0DB2-0110-4F2D-06CF-2D60620D4BBC}"/>
          </ac:spMkLst>
        </pc:spChg>
        <pc:spChg chg="mod">
          <ac:chgData name="Silvia F. Soares" userId="b612f564-9dd7-466b-92ad-9671c06ebc73" providerId="ADAL" clId="{E8C7CD77-9A9B-44BF-8E45-A7FF8B4744C8}" dt="2026-08-14T13:09:22.661" v="199" actId="790"/>
          <ac:spMkLst>
            <pc:docMk/>
            <pc:sldMk cId="802677390" sldId="276"/>
            <ac:spMk id="11" creationId="{0392EBFC-D59C-FF5A-3BB4-25ED93413AF5}"/>
          </ac:spMkLst>
        </pc:spChg>
      </pc:sldChg>
      <pc:sldChg chg="modSp mod">
        <pc:chgData name="Silvia F. Soares" userId="b612f564-9dd7-466b-92ad-9671c06ebc73" providerId="ADAL" clId="{E8C7CD77-9A9B-44BF-8E45-A7FF8B4744C8}" dt="2026-08-14T13:10:40.596" v="201" actId="1076"/>
        <pc:sldMkLst>
          <pc:docMk/>
          <pc:sldMk cId="2618540715" sldId="340"/>
        </pc:sldMkLst>
        <pc:spChg chg="mod">
          <ac:chgData name="Silvia F. Soares" userId="b612f564-9dd7-466b-92ad-9671c06ebc73" providerId="ADAL" clId="{E8C7CD77-9A9B-44BF-8E45-A7FF8B4744C8}" dt="2026-08-14T13:10:40.596" v="201" actId="1076"/>
          <ac:spMkLst>
            <pc:docMk/>
            <pc:sldMk cId="2618540715" sldId="340"/>
            <ac:spMk id="7" creationId="{DF10C62B-0025-B1EE-E7FF-726ED76949C8}"/>
          </ac:spMkLst>
        </pc:spChg>
      </pc:sldChg>
      <pc:sldChg chg="modSp mod">
        <pc:chgData name="Silvia F. Soares" userId="b612f564-9dd7-466b-92ad-9671c06ebc73" providerId="ADAL" clId="{E8C7CD77-9A9B-44BF-8E45-A7FF8B4744C8}" dt="2026-08-14T13:06:06.882" v="84" actId="27636"/>
        <pc:sldMkLst>
          <pc:docMk/>
          <pc:sldMk cId="2227744553" sldId="351"/>
        </pc:sldMkLst>
        <pc:spChg chg="mod">
          <ac:chgData name="Silvia F. Soares" userId="b612f564-9dd7-466b-92ad-9671c06ebc73" providerId="ADAL" clId="{E8C7CD77-9A9B-44BF-8E45-A7FF8B4744C8}" dt="2026-08-14T13:06:06.882" v="84" actId="27636"/>
          <ac:spMkLst>
            <pc:docMk/>
            <pc:sldMk cId="2227744553" sldId="351"/>
            <ac:spMk id="7" creationId="{2411DCB7-809D-EF42-7B39-7CF333D051B8}"/>
          </ac:spMkLst>
        </pc:spChg>
      </pc:sldChg>
      <pc:sldChg chg="modSp mod">
        <pc:chgData name="Silvia F. Soares" userId="b612f564-9dd7-466b-92ad-9671c06ebc73" providerId="ADAL" clId="{E8C7CD77-9A9B-44BF-8E45-A7FF8B4744C8}" dt="2026-08-14T13:12:12.806" v="218" actId="20577"/>
        <pc:sldMkLst>
          <pc:docMk/>
          <pc:sldMk cId="1492902051" sldId="352"/>
        </pc:sldMkLst>
        <pc:spChg chg="mod">
          <ac:chgData name="Silvia F. Soares" userId="b612f564-9dd7-466b-92ad-9671c06ebc73" providerId="ADAL" clId="{E8C7CD77-9A9B-44BF-8E45-A7FF8B4744C8}" dt="2026-08-14T13:12:12.806" v="218" actId="20577"/>
          <ac:spMkLst>
            <pc:docMk/>
            <pc:sldMk cId="1492902051" sldId="352"/>
            <ac:spMk id="5" creationId="{B996AA43-68D5-3739-9281-B0BA02DA3100}"/>
          </ac:spMkLst>
        </pc:spChg>
      </pc:sldChg>
      <pc:sldChg chg="modSp mod">
        <pc:chgData name="Silvia F. Soares" userId="b612f564-9dd7-466b-92ad-9671c06ebc73" providerId="ADAL" clId="{E8C7CD77-9A9B-44BF-8E45-A7FF8B4744C8}" dt="2026-08-14T13:06:06.611" v="59" actId="27636"/>
        <pc:sldMkLst>
          <pc:docMk/>
          <pc:sldMk cId="4252658627" sldId="353"/>
        </pc:sldMkLst>
        <pc:spChg chg="mod">
          <ac:chgData name="Silvia F. Soares" userId="b612f564-9dd7-466b-92ad-9671c06ebc73" providerId="ADAL" clId="{E8C7CD77-9A9B-44BF-8E45-A7FF8B4744C8}" dt="2026-08-14T13:06:06.611" v="59" actId="27636"/>
          <ac:spMkLst>
            <pc:docMk/>
            <pc:sldMk cId="4252658627" sldId="353"/>
            <ac:spMk id="7" creationId="{EF4960F0-6AF5-32AF-80C2-7AED39A824F0}"/>
          </ac:spMkLst>
        </pc:spChg>
      </pc:sldChg>
      <pc:sldChg chg="modSp mod">
        <pc:chgData name="Silvia F. Soares" userId="b612f564-9dd7-466b-92ad-9671c06ebc73" providerId="ADAL" clId="{E8C7CD77-9A9B-44BF-8E45-A7FF8B4744C8}" dt="2026-08-14T13:06:06.627" v="60" actId="27636"/>
        <pc:sldMkLst>
          <pc:docMk/>
          <pc:sldMk cId="4184252738" sldId="363"/>
        </pc:sldMkLst>
        <pc:spChg chg="mod">
          <ac:chgData name="Silvia F. Soares" userId="b612f564-9dd7-466b-92ad-9671c06ebc73" providerId="ADAL" clId="{E8C7CD77-9A9B-44BF-8E45-A7FF8B4744C8}" dt="2026-08-14T13:06:06.627" v="60" actId="27636"/>
          <ac:spMkLst>
            <pc:docMk/>
            <pc:sldMk cId="4184252738" sldId="363"/>
            <ac:spMk id="5" creationId="{0066CCE7-3D28-FD2F-88FA-5B2DF87E2AF6}"/>
          </ac:spMkLst>
        </pc:spChg>
      </pc:sldChg>
      <pc:sldChg chg="modSp mod">
        <pc:chgData name="Silvia F. Soares" userId="b612f564-9dd7-466b-92ad-9671c06ebc73" providerId="ADAL" clId="{E8C7CD77-9A9B-44BF-8E45-A7FF8B4744C8}" dt="2026-08-14T13:06:06.647" v="61" actId="27636"/>
        <pc:sldMkLst>
          <pc:docMk/>
          <pc:sldMk cId="2985457594" sldId="364"/>
        </pc:sldMkLst>
        <pc:spChg chg="mod">
          <ac:chgData name="Silvia F. Soares" userId="b612f564-9dd7-466b-92ad-9671c06ebc73" providerId="ADAL" clId="{E8C7CD77-9A9B-44BF-8E45-A7FF8B4744C8}" dt="2026-08-14T13:06:06.647" v="61" actId="27636"/>
          <ac:spMkLst>
            <pc:docMk/>
            <pc:sldMk cId="2985457594" sldId="364"/>
            <ac:spMk id="5" creationId="{EB2CE7D9-E6A2-9C30-040C-9D2CF81A1F3E}"/>
          </ac:spMkLst>
        </pc:spChg>
      </pc:sldChg>
      <pc:sldChg chg="modSp mod">
        <pc:chgData name="Silvia F. Soares" userId="b612f564-9dd7-466b-92ad-9671c06ebc73" providerId="ADAL" clId="{E8C7CD77-9A9B-44BF-8E45-A7FF8B4744C8}" dt="2026-08-14T13:06:06.659" v="63" actId="27636"/>
        <pc:sldMkLst>
          <pc:docMk/>
          <pc:sldMk cId="1233376469" sldId="365"/>
        </pc:sldMkLst>
        <pc:spChg chg="mod">
          <ac:chgData name="Silvia F. Soares" userId="b612f564-9dd7-466b-92ad-9671c06ebc73" providerId="ADAL" clId="{E8C7CD77-9A9B-44BF-8E45-A7FF8B4744C8}" dt="2026-08-14T13:06:06.647" v="62" actId="27636"/>
          <ac:spMkLst>
            <pc:docMk/>
            <pc:sldMk cId="1233376469" sldId="365"/>
            <ac:spMk id="2" creationId="{FE334450-9643-2FFC-1E46-1F1DF3F26277}"/>
          </ac:spMkLst>
        </pc:spChg>
        <pc:spChg chg="mod">
          <ac:chgData name="Silvia F. Soares" userId="b612f564-9dd7-466b-92ad-9671c06ebc73" providerId="ADAL" clId="{E8C7CD77-9A9B-44BF-8E45-A7FF8B4744C8}" dt="2026-08-14T13:06:06.659" v="63" actId="27636"/>
          <ac:spMkLst>
            <pc:docMk/>
            <pc:sldMk cId="1233376469" sldId="365"/>
            <ac:spMk id="3" creationId="{D66552A4-FD25-D3F2-E4D6-F13A41EAF314}"/>
          </ac:spMkLst>
        </pc:spChg>
      </pc:sldChg>
      <pc:sldChg chg="modSp mod">
        <pc:chgData name="Silvia F. Soares" userId="b612f564-9dd7-466b-92ad-9671c06ebc73" providerId="ADAL" clId="{E8C7CD77-9A9B-44BF-8E45-A7FF8B4744C8}" dt="2026-08-14T13:06:06.667" v="64" actId="27636"/>
        <pc:sldMkLst>
          <pc:docMk/>
          <pc:sldMk cId="2068900721" sldId="367"/>
        </pc:sldMkLst>
        <pc:spChg chg="mod">
          <ac:chgData name="Silvia F. Soares" userId="b612f564-9dd7-466b-92ad-9671c06ebc73" providerId="ADAL" clId="{E8C7CD77-9A9B-44BF-8E45-A7FF8B4744C8}" dt="2026-08-14T13:06:06.667" v="64" actId="27636"/>
          <ac:spMkLst>
            <pc:docMk/>
            <pc:sldMk cId="2068900721" sldId="367"/>
            <ac:spMk id="5" creationId="{9F0EE0A2-7C50-C43E-DE03-0DC2143F8B7D}"/>
          </ac:spMkLst>
        </pc:spChg>
      </pc:sldChg>
      <pc:sldChg chg="modSp mod">
        <pc:chgData name="Silvia F. Soares" userId="b612f564-9dd7-466b-92ad-9671c06ebc73" providerId="ADAL" clId="{E8C7CD77-9A9B-44BF-8E45-A7FF8B4744C8}" dt="2026-08-14T13:10:52.973" v="202" actId="1076"/>
        <pc:sldMkLst>
          <pc:docMk/>
          <pc:sldMk cId="1167256008" sldId="368"/>
        </pc:sldMkLst>
        <pc:spChg chg="mod">
          <ac:chgData name="Silvia F. Soares" userId="b612f564-9dd7-466b-92ad-9671c06ebc73" providerId="ADAL" clId="{E8C7CD77-9A9B-44BF-8E45-A7FF8B4744C8}" dt="2026-08-14T13:10:52.973" v="202" actId="1076"/>
          <ac:spMkLst>
            <pc:docMk/>
            <pc:sldMk cId="1167256008" sldId="368"/>
            <ac:spMk id="7" creationId="{EC9DDBF5-A133-90B3-5012-6A4C4DA43C3A}"/>
          </ac:spMkLst>
        </pc:spChg>
      </pc:sldChg>
      <pc:sldChg chg="modSp mod">
        <pc:chgData name="Silvia F. Soares" userId="b612f564-9dd7-466b-92ad-9671c06ebc73" providerId="ADAL" clId="{E8C7CD77-9A9B-44BF-8E45-A7FF8B4744C8}" dt="2026-08-14T13:11:00.029" v="203" actId="1076"/>
        <pc:sldMkLst>
          <pc:docMk/>
          <pc:sldMk cId="4293344389" sldId="369"/>
        </pc:sldMkLst>
        <pc:spChg chg="mod">
          <ac:chgData name="Silvia F. Soares" userId="b612f564-9dd7-466b-92ad-9671c06ebc73" providerId="ADAL" clId="{E8C7CD77-9A9B-44BF-8E45-A7FF8B4744C8}" dt="2026-08-14T13:11:00.029" v="203" actId="1076"/>
          <ac:spMkLst>
            <pc:docMk/>
            <pc:sldMk cId="4293344389" sldId="369"/>
            <ac:spMk id="7" creationId="{3047F767-EFF5-D51E-F854-EC55570F4E92}"/>
          </ac:spMkLst>
        </pc:spChg>
      </pc:sldChg>
      <pc:sldChg chg="modSp mod">
        <pc:chgData name="Silvia F. Soares" userId="b612f564-9dd7-466b-92ad-9671c06ebc73" providerId="ADAL" clId="{E8C7CD77-9A9B-44BF-8E45-A7FF8B4744C8}" dt="2026-08-14T13:11:03.650" v="204" actId="1076"/>
        <pc:sldMkLst>
          <pc:docMk/>
          <pc:sldMk cId="2388090170" sldId="370"/>
        </pc:sldMkLst>
        <pc:spChg chg="mod">
          <ac:chgData name="Silvia F. Soares" userId="b612f564-9dd7-466b-92ad-9671c06ebc73" providerId="ADAL" clId="{E8C7CD77-9A9B-44BF-8E45-A7FF8B4744C8}" dt="2026-08-14T13:06:06.675" v="65" actId="27636"/>
          <ac:spMkLst>
            <pc:docMk/>
            <pc:sldMk cId="2388090170" sldId="370"/>
            <ac:spMk id="5" creationId="{F69B0CD2-D817-5BF6-A231-766FAF75DFA3}"/>
          </ac:spMkLst>
        </pc:spChg>
        <pc:spChg chg="mod">
          <ac:chgData name="Silvia F. Soares" userId="b612f564-9dd7-466b-92ad-9671c06ebc73" providerId="ADAL" clId="{E8C7CD77-9A9B-44BF-8E45-A7FF8B4744C8}" dt="2026-08-14T13:11:03.650" v="204" actId="1076"/>
          <ac:spMkLst>
            <pc:docMk/>
            <pc:sldMk cId="2388090170" sldId="370"/>
            <ac:spMk id="7" creationId="{9316A08D-28AF-7873-7A4C-CF23729CDCCC}"/>
          </ac:spMkLst>
        </pc:spChg>
      </pc:sldChg>
      <pc:sldChg chg="modSp mod">
        <pc:chgData name="Silvia F. Soares" userId="b612f564-9dd7-466b-92ad-9671c06ebc73" providerId="ADAL" clId="{E8C7CD77-9A9B-44BF-8E45-A7FF8B4744C8}" dt="2026-08-14T13:11:08.633" v="205" actId="1076"/>
        <pc:sldMkLst>
          <pc:docMk/>
          <pc:sldMk cId="243585139" sldId="371"/>
        </pc:sldMkLst>
        <pc:spChg chg="mod">
          <ac:chgData name="Silvia F. Soares" userId="b612f564-9dd7-466b-92ad-9671c06ebc73" providerId="ADAL" clId="{E8C7CD77-9A9B-44BF-8E45-A7FF8B4744C8}" dt="2026-08-14T13:06:06.691" v="66" actId="27636"/>
          <ac:spMkLst>
            <pc:docMk/>
            <pc:sldMk cId="243585139" sldId="371"/>
            <ac:spMk id="5" creationId="{01A2AE47-DA5B-9429-5AF3-B3209CEF5EF2}"/>
          </ac:spMkLst>
        </pc:spChg>
        <pc:spChg chg="mod">
          <ac:chgData name="Silvia F. Soares" userId="b612f564-9dd7-466b-92ad-9671c06ebc73" providerId="ADAL" clId="{E8C7CD77-9A9B-44BF-8E45-A7FF8B4744C8}" dt="2026-08-14T13:11:08.633" v="205" actId="1076"/>
          <ac:spMkLst>
            <pc:docMk/>
            <pc:sldMk cId="243585139" sldId="371"/>
            <ac:spMk id="7" creationId="{1FE36951-E9A7-BC98-B581-2327227FBA30}"/>
          </ac:spMkLst>
        </pc:spChg>
      </pc:sldChg>
      <pc:sldChg chg="modSp mod">
        <pc:chgData name="Silvia F. Soares" userId="b612f564-9dd7-466b-92ad-9671c06ebc73" providerId="ADAL" clId="{E8C7CD77-9A9B-44BF-8E45-A7FF8B4744C8}" dt="2026-08-14T13:06:06.698" v="67" actId="27636"/>
        <pc:sldMkLst>
          <pc:docMk/>
          <pc:sldMk cId="779992312" sldId="372"/>
        </pc:sldMkLst>
        <pc:spChg chg="mod">
          <ac:chgData name="Silvia F. Soares" userId="b612f564-9dd7-466b-92ad-9671c06ebc73" providerId="ADAL" clId="{E8C7CD77-9A9B-44BF-8E45-A7FF8B4744C8}" dt="2026-08-14T13:06:06.698" v="67" actId="27636"/>
          <ac:spMkLst>
            <pc:docMk/>
            <pc:sldMk cId="779992312" sldId="372"/>
            <ac:spMk id="2" creationId="{6AF700CD-FEB6-83AC-6C09-72E3153FC0A7}"/>
          </ac:spMkLst>
        </pc:spChg>
      </pc:sldChg>
      <pc:sldChg chg="modSp mod">
        <pc:chgData name="Silvia F. Soares" userId="b612f564-9dd7-466b-92ad-9671c06ebc73" providerId="ADAL" clId="{E8C7CD77-9A9B-44BF-8E45-A7FF8B4744C8}" dt="2026-08-14T13:11:17.350" v="207" actId="27636"/>
        <pc:sldMkLst>
          <pc:docMk/>
          <pc:sldMk cId="3294528710" sldId="375"/>
        </pc:sldMkLst>
        <pc:spChg chg="mod">
          <ac:chgData name="Silvia F. Soares" userId="b612f564-9dd7-466b-92ad-9671c06ebc73" providerId="ADAL" clId="{E8C7CD77-9A9B-44BF-8E45-A7FF8B4744C8}" dt="2026-08-14T13:11:17.350" v="207" actId="27636"/>
          <ac:spMkLst>
            <pc:docMk/>
            <pc:sldMk cId="3294528710" sldId="375"/>
            <ac:spMk id="5" creationId="{2457042B-56AE-4FB0-BEFD-BA08EFD34C02}"/>
          </ac:spMkLst>
        </pc:spChg>
      </pc:sldChg>
      <pc:sldChg chg="modSp mod">
        <pc:chgData name="Silvia F. Soares" userId="b612f564-9dd7-466b-92ad-9671c06ebc73" providerId="ADAL" clId="{E8C7CD77-9A9B-44BF-8E45-A7FF8B4744C8}" dt="2026-08-14T13:06:06.722" v="69" actId="27636"/>
        <pc:sldMkLst>
          <pc:docMk/>
          <pc:sldMk cId="3450980638" sldId="376"/>
        </pc:sldMkLst>
        <pc:spChg chg="mod">
          <ac:chgData name="Silvia F. Soares" userId="b612f564-9dd7-466b-92ad-9671c06ebc73" providerId="ADAL" clId="{E8C7CD77-9A9B-44BF-8E45-A7FF8B4744C8}" dt="2026-08-14T13:06:06.722" v="69" actId="27636"/>
          <ac:spMkLst>
            <pc:docMk/>
            <pc:sldMk cId="3450980638" sldId="376"/>
            <ac:spMk id="5" creationId="{F34131DA-82C8-621E-265A-313538411CBA}"/>
          </ac:spMkLst>
        </pc:spChg>
      </pc:sldChg>
      <pc:sldChg chg="modSp mod">
        <pc:chgData name="Silvia F. Soares" userId="b612f564-9dd7-466b-92ad-9671c06ebc73" providerId="ADAL" clId="{E8C7CD77-9A9B-44BF-8E45-A7FF8B4744C8}" dt="2026-08-14T13:11:28.661" v="211" actId="27636"/>
        <pc:sldMkLst>
          <pc:docMk/>
          <pc:sldMk cId="3527363358" sldId="377"/>
        </pc:sldMkLst>
        <pc:spChg chg="mod">
          <ac:chgData name="Silvia F. Soares" userId="b612f564-9dd7-466b-92ad-9671c06ebc73" providerId="ADAL" clId="{E8C7CD77-9A9B-44BF-8E45-A7FF8B4744C8}" dt="2026-08-14T13:11:28.661" v="211" actId="27636"/>
          <ac:spMkLst>
            <pc:docMk/>
            <pc:sldMk cId="3527363358" sldId="377"/>
            <ac:spMk id="5" creationId="{BF7004D4-8977-8E56-D8EE-47D44D1B3F6D}"/>
          </ac:spMkLst>
        </pc:spChg>
      </pc:sldChg>
      <pc:sldChg chg="modSp mod">
        <pc:chgData name="Silvia F. Soares" userId="b612f564-9dd7-466b-92ad-9671c06ebc73" providerId="ADAL" clId="{E8C7CD77-9A9B-44BF-8E45-A7FF8B4744C8}" dt="2026-08-14T13:06:06.738" v="72" actId="27636"/>
        <pc:sldMkLst>
          <pc:docMk/>
          <pc:sldMk cId="3865925325" sldId="379"/>
        </pc:sldMkLst>
        <pc:spChg chg="mod">
          <ac:chgData name="Silvia F. Soares" userId="b612f564-9dd7-466b-92ad-9671c06ebc73" providerId="ADAL" clId="{E8C7CD77-9A9B-44BF-8E45-A7FF8B4744C8}" dt="2026-08-14T13:06:06.738" v="72" actId="27636"/>
          <ac:spMkLst>
            <pc:docMk/>
            <pc:sldMk cId="3865925325" sldId="379"/>
            <ac:spMk id="2" creationId="{E5C0938B-67EE-7EAE-6DF1-851329A890A3}"/>
          </ac:spMkLst>
        </pc:spChg>
        <pc:spChg chg="mod">
          <ac:chgData name="Silvia F. Soares" userId="b612f564-9dd7-466b-92ad-9671c06ebc73" providerId="ADAL" clId="{E8C7CD77-9A9B-44BF-8E45-A7FF8B4744C8}" dt="2026-08-14T13:06:06.738" v="71" actId="27636"/>
          <ac:spMkLst>
            <pc:docMk/>
            <pc:sldMk cId="3865925325" sldId="379"/>
            <ac:spMk id="3" creationId="{E1A7C877-E9EF-8862-C539-F034CD9C5CC4}"/>
          </ac:spMkLst>
        </pc:spChg>
      </pc:sldChg>
      <pc:sldChg chg="modSp mod">
        <pc:chgData name="Silvia F. Soares" userId="b612f564-9dd7-466b-92ad-9671c06ebc73" providerId="ADAL" clId="{E8C7CD77-9A9B-44BF-8E45-A7FF8B4744C8}" dt="2026-08-14T13:06:06.738" v="73" actId="27636"/>
        <pc:sldMkLst>
          <pc:docMk/>
          <pc:sldMk cId="2603557734" sldId="381"/>
        </pc:sldMkLst>
        <pc:spChg chg="mod">
          <ac:chgData name="Silvia F. Soares" userId="b612f564-9dd7-466b-92ad-9671c06ebc73" providerId="ADAL" clId="{E8C7CD77-9A9B-44BF-8E45-A7FF8B4744C8}" dt="2026-08-14T13:06:06.738" v="73" actId="27636"/>
          <ac:spMkLst>
            <pc:docMk/>
            <pc:sldMk cId="2603557734" sldId="381"/>
            <ac:spMk id="5" creationId="{ACA79E2F-27D8-1796-BAB7-94DF0F2CAAFC}"/>
          </ac:spMkLst>
        </pc:spChg>
        <pc:spChg chg="mod">
          <ac:chgData name="Silvia F. Soares" userId="b612f564-9dd7-466b-92ad-9671c06ebc73" providerId="ADAL" clId="{E8C7CD77-9A9B-44BF-8E45-A7FF8B4744C8}" dt="2026-08-14T13:01:50.639" v="1" actId="1076"/>
          <ac:spMkLst>
            <pc:docMk/>
            <pc:sldMk cId="2603557734" sldId="381"/>
            <ac:spMk id="7" creationId="{05B7228B-40D8-9267-4F23-E65C0AB4E5B4}"/>
          </ac:spMkLst>
        </pc:spChg>
      </pc:sldChg>
      <pc:sldChg chg="modSp mod">
        <pc:chgData name="Silvia F. Soares" userId="b612f564-9dd7-466b-92ad-9671c06ebc73" providerId="ADAL" clId="{E8C7CD77-9A9B-44BF-8E45-A7FF8B4744C8}" dt="2026-08-14T13:06:06.762" v="74" actId="27636"/>
        <pc:sldMkLst>
          <pc:docMk/>
          <pc:sldMk cId="1902523615" sldId="382"/>
        </pc:sldMkLst>
        <pc:spChg chg="mod">
          <ac:chgData name="Silvia F. Soares" userId="b612f564-9dd7-466b-92ad-9671c06ebc73" providerId="ADAL" clId="{E8C7CD77-9A9B-44BF-8E45-A7FF8B4744C8}" dt="2026-08-14T13:06:06.762" v="74" actId="27636"/>
          <ac:spMkLst>
            <pc:docMk/>
            <pc:sldMk cId="1902523615" sldId="382"/>
            <ac:spMk id="3" creationId="{19FB58A8-EB42-3B32-B1D4-D1F4316586DF}"/>
          </ac:spMkLst>
        </pc:spChg>
      </pc:sldChg>
      <pc:sldChg chg="modSp mod">
        <pc:chgData name="Silvia F. Soares" userId="b612f564-9dd7-466b-92ad-9671c06ebc73" providerId="ADAL" clId="{E8C7CD77-9A9B-44BF-8E45-A7FF8B4744C8}" dt="2026-08-14T13:06:06.770" v="75" actId="27636"/>
        <pc:sldMkLst>
          <pc:docMk/>
          <pc:sldMk cId="387965163" sldId="385"/>
        </pc:sldMkLst>
        <pc:spChg chg="mod">
          <ac:chgData name="Silvia F. Soares" userId="b612f564-9dd7-466b-92ad-9671c06ebc73" providerId="ADAL" clId="{E8C7CD77-9A9B-44BF-8E45-A7FF8B4744C8}" dt="2026-08-14T13:06:06.770" v="75" actId="27636"/>
          <ac:spMkLst>
            <pc:docMk/>
            <pc:sldMk cId="387965163" sldId="385"/>
            <ac:spMk id="5" creationId="{84F47F4C-0C0D-5677-2EBA-659006C370D1}"/>
          </ac:spMkLst>
        </pc:spChg>
        <pc:spChg chg="mod">
          <ac:chgData name="Silvia F. Soares" userId="b612f564-9dd7-466b-92ad-9671c06ebc73" providerId="ADAL" clId="{E8C7CD77-9A9B-44BF-8E45-A7FF8B4744C8}" dt="2026-08-14T13:02:19.479" v="5" actId="20577"/>
          <ac:spMkLst>
            <pc:docMk/>
            <pc:sldMk cId="387965163" sldId="385"/>
            <ac:spMk id="7" creationId="{02A23164-175A-FA2A-9D85-624038420A50}"/>
          </ac:spMkLst>
        </pc:spChg>
      </pc:sldChg>
      <pc:sldChg chg="modSp mod">
        <pc:chgData name="Silvia F. Soares" userId="b612f564-9dd7-466b-92ad-9671c06ebc73" providerId="ADAL" clId="{E8C7CD77-9A9B-44BF-8E45-A7FF8B4744C8}" dt="2026-08-14T13:06:06.770" v="76" actId="27636"/>
        <pc:sldMkLst>
          <pc:docMk/>
          <pc:sldMk cId="2930935002" sldId="390"/>
        </pc:sldMkLst>
        <pc:spChg chg="mod">
          <ac:chgData name="Silvia F. Soares" userId="b612f564-9dd7-466b-92ad-9671c06ebc73" providerId="ADAL" clId="{E8C7CD77-9A9B-44BF-8E45-A7FF8B4744C8}" dt="2026-08-14T13:06:06.770" v="76" actId="27636"/>
          <ac:spMkLst>
            <pc:docMk/>
            <pc:sldMk cId="2930935002" sldId="390"/>
            <ac:spMk id="5" creationId="{E65DDA15-B0C4-2FE8-F7ED-57B6CD3C5BEB}"/>
          </ac:spMkLst>
        </pc:spChg>
        <pc:spChg chg="mod">
          <ac:chgData name="Silvia F. Soares" userId="b612f564-9dd7-466b-92ad-9671c06ebc73" providerId="ADAL" clId="{E8C7CD77-9A9B-44BF-8E45-A7FF8B4744C8}" dt="2026-08-14T13:02:10.323" v="3" actId="1076"/>
          <ac:spMkLst>
            <pc:docMk/>
            <pc:sldMk cId="2930935002" sldId="390"/>
            <ac:spMk id="7" creationId="{473A0A60-047B-06FD-FD78-053000183C9C}"/>
          </ac:spMkLst>
        </pc:spChg>
      </pc:sldChg>
      <pc:sldChg chg="modSp mod">
        <pc:chgData name="Silvia F. Soares" userId="b612f564-9dd7-466b-92ad-9671c06ebc73" providerId="ADAL" clId="{E8C7CD77-9A9B-44BF-8E45-A7FF8B4744C8}" dt="2026-08-14T13:06:06.786" v="77" actId="27636"/>
        <pc:sldMkLst>
          <pc:docMk/>
          <pc:sldMk cId="2737129403" sldId="391"/>
        </pc:sldMkLst>
        <pc:spChg chg="mod">
          <ac:chgData name="Silvia F. Soares" userId="b612f564-9dd7-466b-92ad-9671c06ebc73" providerId="ADAL" clId="{E8C7CD77-9A9B-44BF-8E45-A7FF8B4744C8}" dt="2026-08-14T13:06:06.786" v="77" actId="27636"/>
          <ac:spMkLst>
            <pc:docMk/>
            <pc:sldMk cId="2737129403" sldId="391"/>
            <ac:spMk id="5" creationId="{ACB49108-347A-E037-F167-E08DD2C5AF87}"/>
          </ac:spMkLst>
        </pc:spChg>
        <pc:spChg chg="mod">
          <ac:chgData name="Silvia F. Soares" userId="b612f564-9dd7-466b-92ad-9671c06ebc73" providerId="ADAL" clId="{E8C7CD77-9A9B-44BF-8E45-A7FF8B4744C8}" dt="2026-08-14T13:03:00.449" v="7" actId="1076"/>
          <ac:spMkLst>
            <pc:docMk/>
            <pc:sldMk cId="2737129403" sldId="391"/>
            <ac:spMk id="7" creationId="{B404822E-7361-9894-1EC9-F3BA895C3370}"/>
          </ac:spMkLst>
        </pc:spChg>
      </pc:sldChg>
      <pc:sldChg chg="modSp mod">
        <pc:chgData name="Silvia F. Soares" userId="b612f564-9dd7-466b-92ad-9671c06ebc73" providerId="ADAL" clId="{E8C7CD77-9A9B-44BF-8E45-A7FF8B4744C8}" dt="2026-08-14T13:06:06.798" v="78" actId="27636"/>
        <pc:sldMkLst>
          <pc:docMk/>
          <pc:sldMk cId="3464760431" sldId="392"/>
        </pc:sldMkLst>
        <pc:spChg chg="mod">
          <ac:chgData name="Silvia F. Soares" userId="b612f564-9dd7-466b-92ad-9671c06ebc73" providerId="ADAL" clId="{E8C7CD77-9A9B-44BF-8E45-A7FF8B4744C8}" dt="2026-08-14T13:06:06.798" v="78" actId="27636"/>
          <ac:spMkLst>
            <pc:docMk/>
            <pc:sldMk cId="3464760431" sldId="392"/>
            <ac:spMk id="3" creationId="{F24517AC-63FB-6BF9-1B9C-B2FC8EE190A4}"/>
          </ac:spMkLst>
        </pc:spChg>
      </pc:sldChg>
      <pc:sldChg chg="modSp mod">
        <pc:chgData name="Silvia F. Soares" userId="b612f564-9dd7-466b-92ad-9671c06ebc73" providerId="ADAL" clId="{E8C7CD77-9A9B-44BF-8E45-A7FF8B4744C8}" dt="2026-08-14T13:06:06.802" v="79" actId="27636"/>
        <pc:sldMkLst>
          <pc:docMk/>
          <pc:sldMk cId="3127543019" sldId="393"/>
        </pc:sldMkLst>
        <pc:spChg chg="mod">
          <ac:chgData name="Silvia F. Soares" userId="b612f564-9dd7-466b-92ad-9671c06ebc73" providerId="ADAL" clId="{E8C7CD77-9A9B-44BF-8E45-A7FF8B4744C8}" dt="2026-08-14T13:06:06.802" v="79" actId="27636"/>
          <ac:spMkLst>
            <pc:docMk/>
            <pc:sldMk cId="3127543019" sldId="393"/>
            <ac:spMk id="5" creationId="{6335296B-6EA3-2BF1-1CB8-1E386D364E52}"/>
          </ac:spMkLst>
        </pc:spChg>
      </pc:sldChg>
      <pc:sldChg chg="modSp mod">
        <pc:chgData name="Silvia F. Soares" userId="b612f564-9dd7-466b-92ad-9671c06ebc73" providerId="ADAL" clId="{E8C7CD77-9A9B-44BF-8E45-A7FF8B4744C8}" dt="2026-08-14T13:06:06.818" v="80" actId="27636"/>
        <pc:sldMkLst>
          <pc:docMk/>
          <pc:sldMk cId="1058504108" sldId="395"/>
        </pc:sldMkLst>
        <pc:spChg chg="mod">
          <ac:chgData name="Silvia F. Soares" userId="b612f564-9dd7-466b-92ad-9671c06ebc73" providerId="ADAL" clId="{E8C7CD77-9A9B-44BF-8E45-A7FF8B4744C8}" dt="2026-08-14T13:06:06.818" v="80" actId="27636"/>
          <ac:spMkLst>
            <pc:docMk/>
            <pc:sldMk cId="1058504108" sldId="395"/>
            <ac:spMk id="3" creationId="{4715B8C2-BBAB-407E-E7E5-5BD4474DD9C5}"/>
          </ac:spMkLst>
        </pc:spChg>
      </pc:sldChg>
      <pc:sldChg chg="modSp mod">
        <pc:chgData name="Silvia F. Soares" userId="b612f564-9dd7-466b-92ad-9671c06ebc73" providerId="ADAL" clId="{E8C7CD77-9A9B-44BF-8E45-A7FF8B4744C8}" dt="2026-08-14T13:06:06.825" v="81" actId="27636"/>
        <pc:sldMkLst>
          <pc:docMk/>
          <pc:sldMk cId="1294142510" sldId="396"/>
        </pc:sldMkLst>
        <pc:spChg chg="mod">
          <ac:chgData name="Silvia F. Soares" userId="b612f564-9dd7-466b-92ad-9671c06ebc73" providerId="ADAL" clId="{E8C7CD77-9A9B-44BF-8E45-A7FF8B4744C8}" dt="2026-08-14T13:06:06.825" v="81" actId="27636"/>
          <ac:spMkLst>
            <pc:docMk/>
            <pc:sldMk cId="1294142510" sldId="396"/>
            <ac:spMk id="7" creationId="{057D625B-9A76-0989-C7A3-3D155936047C}"/>
          </ac:spMkLst>
        </pc:spChg>
      </pc:sldChg>
      <pc:sldChg chg="modSp mod">
        <pc:chgData name="Silvia F. Soares" userId="b612f564-9dd7-466b-92ad-9671c06ebc73" providerId="ADAL" clId="{E8C7CD77-9A9B-44BF-8E45-A7FF8B4744C8}" dt="2026-08-14T13:06:06.834" v="82" actId="27636"/>
        <pc:sldMkLst>
          <pc:docMk/>
          <pc:sldMk cId="686758106" sldId="400"/>
        </pc:sldMkLst>
        <pc:spChg chg="mod">
          <ac:chgData name="Silvia F. Soares" userId="b612f564-9dd7-466b-92ad-9671c06ebc73" providerId="ADAL" clId="{E8C7CD77-9A9B-44BF-8E45-A7FF8B4744C8}" dt="2026-08-14T13:06:06.834" v="82" actId="27636"/>
          <ac:spMkLst>
            <pc:docMk/>
            <pc:sldMk cId="686758106" sldId="400"/>
            <ac:spMk id="5" creationId="{BD20F9A6-5E25-DFAF-54B5-98628397E002}"/>
          </ac:spMkLst>
        </pc:spChg>
        <pc:spChg chg="mod">
          <ac:chgData name="Silvia F. Soares" userId="b612f564-9dd7-466b-92ad-9671c06ebc73" providerId="ADAL" clId="{E8C7CD77-9A9B-44BF-8E45-A7FF8B4744C8}" dt="2026-08-14T13:02:28.070" v="6" actId="1076"/>
          <ac:spMkLst>
            <pc:docMk/>
            <pc:sldMk cId="686758106" sldId="400"/>
            <ac:spMk id="7" creationId="{D3D08479-5F36-2293-EAE9-BE2CDCE3315E}"/>
          </ac:spMkLst>
        </pc:spChg>
      </pc:sldChg>
      <pc:sldChg chg="modSp mod">
        <pc:chgData name="Silvia F. Soares" userId="b612f564-9dd7-466b-92ad-9671c06ebc73" providerId="ADAL" clId="{E8C7CD77-9A9B-44BF-8E45-A7FF8B4744C8}" dt="2026-08-14T13:06:06.866" v="83" actId="27636"/>
        <pc:sldMkLst>
          <pc:docMk/>
          <pc:sldMk cId="2956354129" sldId="402"/>
        </pc:sldMkLst>
        <pc:spChg chg="mod">
          <ac:chgData name="Silvia F. Soares" userId="b612f564-9dd7-466b-92ad-9671c06ebc73" providerId="ADAL" clId="{E8C7CD77-9A9B-44BF-8E45-A7FF8B4744C8}" dt="2026-08-14T13:06:06.866" v="83" actId="27636"/>
          <ac:spMkLst>
            <pc:docMk/>
            <pc:sldMk cId="2956354129" sldId="402"/>
            <ac:spMk id="2" creationId="{E7BBF2B9-0122-5F48-1D82-3D37760136D6}"/>
          </ac:spMkLst>
        </pc:spChg>
      </pc:sldChg>
      <pc:sldChg chg="modSp mod">
        <pc:chgData name="Silvia F. Soares" userId="b612f564-9dd7-466b-92ad-9671c06ebc73" providerId="ADAL" clId="{E8C7CD77-9A9B-44BF-8E45-A7FF8B4744C8}" dt="2026-08-14T13:06:06.898" v="85" actId="27636"/>
        <pc:sldMkLst>
          <pc:docMk/>
          <pc:sldMk cId="3770117481" sldId="405"/>
        </pc:sldMkLst>
        <pc:spChg chg="mod">
          <ac:chgData name="Silvia F. Soares" userId="b612f564-9dd7-466b-92ad-9671c06ebc73" providerId="ADAL" clId="{E8C7CD77-9A9B-44BF-8E45-A7FF8B4744C8}" dt="2026-08-14T13:06:06.898" v="85" actId="27636"/>
          <ac:spMkLst>
            <pc:docMk/>
            <pc:sldMk cId="3770117481" sldId="405"/>
            <ac:spMk id="7" creationId="{CC88C75E-43CF-AB4F-ABCF-E3E66F033A5E}"/>
          </ac:spMkLst>
        </pc:spChg>
      </pc:sldChg>
      <pc:sldChg chg="modSp mod">
        <pc:chgData name="Silvia F. Soares" userId="b612f564-9dd7-466b-92ad-9671c06ebc73" providerId="ADAL" clId="{E8C7CD77-9A9B-44BF-8E45-A7FF8B4744C8}" dt="2026-08-14T13:12:19.117" v="229" actId="20577"/>
        <pc:sldMkLst>
          <pc:docMk/>
          <pc:sldMk cId="442206472" sldId="406"/>
        </pc:sldMkLst>
        <pc:spChg chg="mod">
          <ac:chgData name="Silvia F. Soares" userId="b612f564-9dd7-466b-92ad-9671c06ebc73" providerId="ADAL" clId="{E8C7CD77-9A9B-44BF-8E45-A7FF8B4744C8}" dt="2026-08-14T13:12:19.117" v="229" actId="20577"/>
          <ac:spMkLst>
            <pc:docMk/>
            <pc:sldMk cId="442206472" sldId="406"/>
            <ac:spMk id="5" creationId="{8652690D-9C32-55CF-AACE-473B03C76A98}"/>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14/8/2026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14/8/2026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Dar as boas-vindas aos participantes ao Módulo 3, Economia Verde e Perspetivas do Mercado de Trabalho.</a:t>
            </a:r>
          </a:p>
          <a:p>
            <a:r>
              <a:rPr lang="en-US" dirty="0"/>
              <a:t>Explicar que este módulo faz parte do Train-the-Trainer CPD Programme do SUSTAIN-EU. O objetivo não é testar os conhecimentos especializados que os participantes já possuem, mas sim construir uma compreensão partilhada sobre a economia verde, as competências verdes e as necessidades em mudança do mercado de trabalho.</a:t>
            </a:r>
          </a:p>
          <a:p>
            <a:r>
              <a:rPr lang="en-US" dirty="0"/>
              <a:t>Mencionar que o módulo combinará explicação, discussão, atividades práticas de mapeamento e trabalho com estudos de caso.</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1</a:t>
            </a:fld>
            <a:endParaRPr lang="el-GR"/>
          </a:p>
        </p:txBody>
      </p:sp>
    </p:spTree>
    <p:extLst>
      <p:ext uri="{BB962C8B-B14F-4D97-AF65-F5344CB8AC3E}">
        <p14:creationId xmlns:p14="http://schemas.microsoft.com/office/powerpoint/2010/main" val="9024716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r>
              <a:rPr lang="en-US" dirty="0"/>
              <a:t>Utilizar este slide para orientar os participantes.</a:t>
            </a:r>
          </a:p>
          <a:p>
            <a:r>
              <a:rPr lang="en-US" dirty="0"/>
              <a:t>Explicar que a sessão tem a duração de três horas e evolui dos conceitos para a aplicação prática.</a:t>
            </a:r>
          </a:p>
          <a:p>
            <a:r>
              <a:rPr lang="en-US" dirty="0"/>
              <a:t>Primeiro, o grupo constrói uma compreensão comum sobre a economia verde. Em segundo lugar, explora as competências verdes e a mudança no mercado de trabalho. Em terceiro lugar, analisa as profissões relacionadas com a sustentabilidade e os percursos de carreira.</a:t>
            </a:r>
          </a:p>
          <a:p>
            <a:r>
              <a:rPr lang="en-US" dirty="0"/>
              <a:t>A sessão avança depois para atividades práticas, trabalho com estudos de caso, reflexão e a SDL task.</a:t>
            </a:r>
          </a:p>
          <a:p>
            <a:br>
              <a:rPr lang="hr-HR" b="1" dirty="0"/>
            </a:br>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p:txBody>
      </p:sp>
      <p:sp>
        <p:nvSpPr>
          <p:cNvPr id="4" name="Slide Number Placeholder 3"/>
          <p:cNvSpPr>
            <a:spLocks noGrp="1"/>
          </p:cNvSpPr>
          <p:nvPr>
            <p:ph type="sldNum" sz="quarter" idx="5"/>
          </p:nvPr>
        </p:nvSpPr>
        <p:spPr/>
        <p:txBody>
          <a:bodyPr/>
          <a:lstStyle/>
          <a:p>
            <a:fld id="{C6CF91B0-25AB-4DFA-B184-293DD156034C}" type="slidenum">
              <a:rPr lang="el-GR" smtClean="0"/>
              <a:t>2</a:t>
            </a:fld>
            <a:endParaRPr lang="el-GR"/>
          </a:p>
        </p:txBody>
      </p:sp>
    </p:spTree>
    <p:extLst>
      <p:ext uri="{BB962C8B-B14F-4D97-AF65-F5344CB8AC3E}">
        <p14:creationId xmlns:p14="http://schemas.microsoft.com/office/powerpoint/2010/main" val="4610519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DB3374-5578-40A3-06D5-28CF44D456C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0D9B3D-2DAC-9AA9-78FD-768BAF3C4D5D}"/>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86103D42-BDBB-700D-C18D-3B421A7C7242}"/>
              </a:ext>
            </a:extLst>
          </p:cNvPr>
          <p:cNvSpPr>
            <a:spLocks noGrp="1"/>
          </p:cNvSpPr>
          <p:nvPr>
            <p:ph type="body" idx="1"/>
          </p:nvPr>
        </p:nvSpPr>
        <p:spPr/>
        <p:txBody>
          <a:bodyPr/>
          <a:lstStyle/>
          <a:p>
            <a:r>
              <a:rPr lang="en-US" dirty="0"/>
              <a:t>Explicar que este módulo tem três tópicos interligados.</a:t>
            </a:r>
          </a:p>
          <a:p>
            <a:r>
              <a:rPr lang="en-US" dirty="0"/>
              <a:t>O Tópico 1 fornece a base concetual: o que é a economia verde e porque é relevante para o VET.</a:t>
            </a:r>
          </a:p>
          <a:p>
            <a:r>
              <a:rPr lang="en-US" dirty="0"/>
              <a:t>O Tópico 2 centra-se nas competências: que tipo de competências são necessárias e como podem ser interpretados os sinais do mercado de trabalho.</a:t>
            </a:r>
          </a:p>
          <a:p>
            <a:r>
              <a:rPr lang="en-US" dirty="0"/>
              <a:t>O Tópico 3 centra-se nas profissões e percursos: como as profissões estão a mudar e como os professores podem apoiar a consciência de carreira dos formandos.</a:t>
            </a:r>
          </a:p>
          <a:p>
            <a:r>
              <a:rPr lang="en-US" dirty="0" err="1"/>
              <a:t>Sublinhar que não se espera que os participantes já dominem todo este conteúdo.</a:t>
            </a:r>
          </a:p>
          <a:p>
            <a:br>
              <a:rPr lang="hr-HR" b="1" dirty="0"/>
            </a:br>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413DAF34-502B-5C0F-5459-53917547B418}"/>
              </a:ext>
            </a:extLst>
          </p:cNvPr>
          <p:cNvSpPr>
            <a:spLocks noGrp="1"/>
          </p:cNvSpPr>
          <p:nvPr>
            <p:ph type="sldNum" sz="quarter" idx="5"/>
          </p:nvPr>
        </p:nvSpPr>
        <p:spPr/>
        <p:txBody>
          <a:bodyPr/>
          <a:lstStyle/>
          <a:p>
            <a:fld id="{C6CF91B0-25AB-4DFA-B184-293DD156034C}" type="slidenum">
              <a:rPr lang="el-GR" smtClean="0"/>
              <a:t>3</a:t>
            </a:fld>
            <a:endParaRPr lang="el-GR"/>
          </a:p>
        </p:txBody>
      </p:sp>
    </p:spTree>
    <p:extLst>
      <p:ext uri="{BB962C8B-B14F-4D97-AF65-F5344CB8AC3E}">
        <p14:creationId xmlns:p14="http://schemas.microsoft.com/office/powerpoint/2010/main" val="6690320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Utilizar este slide para explicar o que se espera que os participantes alcancem até ao final do Módulo 3.</a:t>
            </a:r>
          </a:p>
          <a:p>
            <a:r>
              <a:rPr lang="en-US" dirty="0"/>
              <a:t>Clarificar que o módulo não incide apenas na compreensão teórica da economia verde. Centra-se também em ajudar os professores VET a relacionar a economia verde e as perspetivas do mercado de trabalho com a sua própria prática de ensino.</a:t>
            </a:r>
            <a:endParaRPr lang="hr-HR" dirty="0"/>
          </a:p>
          <a:p>
            <a:endParaRPr lang="en-US" dirty="0"/>
          </a:p>
          <a:p>
            <a:r>
              <a:rPr lang="en-US" dirty="0"/>
              <a:t>Explicar brevemente cada Resultado de Aprendizagem:</a:t>
            </a:r>
          </a:p>
          <a:p>
            <a:r>
              <a:rPr lang="en-US" b="1" dirty="0"/>
              <a:t>K2 significa que os participantes devem ser capazes de explicar conceitos e tendências de sustentabilidade relevantes num contexto VET. </a:t>
            </a:r>
          </a:p>
          <a:p>
            <a:r>
              <a:rPr lang="en-US" b="1" dirty="0"/>
              <a:t>K6 significa que devem compreender como as perspetivas do mercado de trabalho e a orientação de carreira se relacionam com as profissões ligadas à sustentabilidade. </a:t>
            </a:r>
          </a:p>
          <a:p>
            <a:r>
              <a:rPr lang="en-US" b="1" dirty="0"/>
              <a:t>S5 significa que devem ser capazes de relacionar empregos verdes e competências verdes com a orientação dos formandos. </a:t>
            </a:r>
          </a:p>
          <a:p>
            <a:r>
              <a:rPr lang="en-US" b="1" dirty="0"/>
              <a:t>AR2 significa que devem ser capazes de adaptar exemplos ao seu próprio país, setor ou instituição, mantendo o quadro comum de qualidade do SUSTAIN-EU. </a:t>
            </a:r>
            <a:endParaRPr lang="hr-HR" dirty="0"/>
          </a:p>
          <a:p>
            <a:endParaRPr lang="en-US" dirty="0"/>
          </a:p>
          <a:p>
            <a:r>
              <a:rPr lang="en-US" dirty="0"/>
              <a:t>Dizer aos participantes que estes resultados serão retomados durante as atividades práticas, a SDL task e o contributo para o Portefólio do Formador.</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4</a:t>
            </a:fld>
            <a:endParaRPr lang="el-GR"/>
          </a:p>
        </p:txBody>
      </p:sp>
    </p:spTree>
    <p:extLst>
      <p:ext uri="{BB962C8B-B14F-4D97-AF65-F5344CB8AC3E}">
        <p14:creationId xmlns:p14="http://schemas.microsoft.com/office/powerpoint/2010/main" val="36797064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Utilizar este slide para ativar os conhecimentos prévios dos participantes e tornar o tema prático desde o início.</a:t>
            </a:r>
            <a:endParaRPr lang="hr-HR" dirty="0"/>
          </a:p>
          <a:p>
            <a:endParaRPr lang="en-US" dirty="0"/>
          </a:p>
          <a:p>
            <a:r>
              <a:rPr lang="en-US" dirty="0"/>
              <a:t>Convidar os participantes a pensar na sua própria área de ensino ou setor. Não precisam de ser especialistas em economia verde. O objetivo é identificar o que já observam no seu contexto.</a:t>
            </a:r>
            <a:endParaRPr lang="hr-HR" dirty="0"/>
          </a:p>
          <a:p>
            <a:endParaRPr lang="en-US" dirty="0"/>
          </a:p>
          <a:p>
            <a:r>
              <a:rPr lang="en-US" dirty="0"/>
              <a:t>Pedir-lhes que reflitam individualmente durante um ou dois minutos e depois convidar respostas breves em pares ou em plenário.</a:t>
            </a:r>
            <a:endParaRPr lang="hr-HR" dirty="0"/>
          </a:p>
          <a:p>
            <a:endParaRPr lang="en-US" dirty="0"/>
          </a:p>
          <a:p>
            <a:r>
              <a:rPr lang="en-US" dirty="0"/>
              <a:t>Incentivar exemplos concretos, como:</a:t>
            </a:r>
          </a:p>
          <a:p>
            <a:pPr marL="171450" indent="-171450">
              <a:buFont typeface="Arial" panose="020B0604020202020204" pitchFamily="34" charset="0"/>
              <a:buChar char="•"/>
            </a:pPr>
            <a:r>
              <a:rPr lang="en-US" dirty="0"/>
              <a:t>poupança de energia em edifícios ou locais de trabalho; </a:t>
            </a:r>
          </a:p>
          <a:p>
            <a:pPr marL="171450" indent="-171450">
              <a:buFont typeface="Arial" panose="020B0604020202020204" pitchFamily="34" charset="0"/>
              <a:buChar char="•"/>
            </a:pPr>
            <a:r>
              <a:rPr lang="en-US" dirty="0"/>
              <a:t>redução de resíduos na restauração, turismo ou indústria; </a:t>
            </a:r>
          </a:p>
          <a:p>
            <a:pPr marL="171450" indent="-171450">
              <a:buFont typeface="Arial" panose="020B0604020202020204" pitchFamily="34" charset="0"/>
              <a:buChar char="•"/>
            </a:pPr>
            <a:r>
              <a:rPr lang="en-US" dirty="0"/>
              <a:t>materiais sustentáveis na construção; </a:t>
            </a:r>
          </a:p>
          <a:p>
            <a:pPr marL="171450" indent="-171450">
              <a:buFont typeface="Arial" panose="020B0604020202020204" pitchFamily="34" charset="0"/>
              <a:buChar char="•"/>
            </a:pPr>
            <a:r>
              <a:rPr lang="en-US" dirty="0"/>
              <a:t>mobilidade elétrica nos transportes; </a:t>
            </a:r>
          </a:p>
          <a:p>
            <a:pPr marL="171450" indent="-171450">
              <a:buFont typeface="Arial" panose="020B0604020202020204" pitchFamily="34" charset="0"/>
              <a:buChar char="•"/>
            </a:pPr>
            <a:r>
              <a:rPr lang="en-US" dirty="0"/>
              <a:t>relato ambiental na administração; </a:t>
            </a:r>
          </a:p>
          <a:p>
            <a:pPr marL="171450" indent="-171450">
              <a:buFont typeface="Arial" panose="020B0604020202020204" pitchFamily="34" charset="0"/>
              <a:buChar char="•"/>
            </a:pPr>
            <a:r>
              <a:rPr lang="en-US" dirty="0"/>
              <a:t>aprovisionamento local na hotelaria; </a:t>
            </a:r>
          </a:p>
          <a:p>
            <a:pPr marL="171450" indent="-171450">
              <a:buFont typeface="Arial" panose="020B0604020202020204" pitchFamily="34" charset="0"/>
              <a:buChar char="•"/>
            </a:pPr>
            <a:r>
              <a:rPr lang="en-US" dirty="0"/>
              <a:t>ferramentas digitais para monitorizar energia, resíduos ou emissões. </a:t>
            </a:r>
            <a:endParaRPr lang="hr-HR" dirty="0"/>
          </a:p>
          <a:p>
            <a:endParaRPr lang="en-US" dirty="0"/>
          </a:p>
          <a:p>
            <a:r>
              <a:rPr lang="en-US" dirty="0"/>
              <a:t>Explicar que estes exemplos serão úteis ao longo da sessão, especialmente durante as atividades práticas e a SDL task.</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a:t>
            </a:fld>
            <a:endParaRPr lang="el-GR"/>
          </a:p>
        </p:txBody>
      </p:sp>
    </p:spTree>
    <p:extLst>
      <p:ext uri="{BB962C8B-B14F-4D97-AF65-F5344CB8AC3E}">
        <p14:creationId xmlns:p14="http://schemas.microsoft.com/office/powerpoint/2010/main" val="2539370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Introduzir o Tópico 1.</a:t>
            </a:r>
            <a:endParaRPr lang="hr-HR" dirty="0"/>
          </a:p>
          <a:p>
            <a:endParaRPr lang="en-US" dirty="0"/>
          </a:p>
          <a:p>
            <a:r>
              <a:rPr lang="en-US" dirty="0"/>
              <a:t>Explicar que a economia verde deve ser entendida como uma transição transversal a toda a economia.</a:t>
            </a:r>
            <a:endParaRPr lang="hr-HR" dirty="0"/>
          </a:p>
          <a:p>
            <a:endParaRPr lang="en-US" dirty="0"/>
          </a:p>
          <a:p>
            <a:r>
              <a:rPr lang="en-US" dirty="0"/>
              <a:t>Inclui objetivos ambientais, mas também mudanças na produção, nos serviços, no investimento, no emprego, na regulamentação e na inclusão social.</a:t>
            </a:r>
            <a:endParaRPr lang="hr-HR" dirty="0"/>
          </a:p>
          <a:p>
            <a:endParaRPr lang="en-US" dirty="0"/>
          </a:p>
          <a:p>
            <a:r>
              <a:rPr lang="en-US" dirty="0"/>
              <a:t>Ajudar os participantes a perceber que a sustentabilidade não é um tema isolado; molda cada vez mais o modo como os setores funcionam e o que os trabalhadores precisam de saber.</a:t>
            </a:r>
            <a:endParaRPr lang="hr-HR" dirty="0"/>
          </a:p>
          <a:p>
            <a:endParaRPr lang="en-US" dirty="0"/>
          </a:p>
          <a:p>
            <a:r>
              <a:rPr lang="en-US" dirty="0"/>
              <a:t>Nota de fonte: definição de economia verde da UNEP.</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6</a:t>
            </a:fld>
            <a:endParaRPr lang="el-GR"/>
          </a:p>
        </p:txBody>
      </p:sp>
    </p:spTree>
    <p:extLst>
      <p:ext uri="{BB962C8B-B14F-4D97-AF65-F5344CB8AC3E}">
        <p14:creationId xmlns:p14="http://schemas.microsoft.com/office/powerpoint/2010/main" val="2255443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Introduzir o Tópico 2.</a:t>
            </a:r>
            <a:endParaRPr lang="hr-HR" dirty="0"/>
          </a:p>
          <a:p>
            <a:endParaRPr lang="en-US" dirty="0"/>
          </a:p>
          <a:p>
            <a:r>
              <a:rPr lang="en-US" dirty="0"/>
              <a:t>Explicar que as competências verdes não se limitam a empregos ambientais altamente técnicos.</a:t>
            </a:r>
            <a:endParaRPr lang="hr-HR" dirty="0"/>
          </a:p>
          <a:p>
            <a:endParaRPr lang="en-US" dirty="0"/>
          </a:p>
          <a:p>
            <a:r>
              <a:rPr lang="en-US" dirty="0"/>
              <a:t>Algumas competências verdes são transversais e úteis em muitas profissões. Outras são específicas de setores, como a renovação energética de edifícios. Outras ainda são competências especializadas usadas por peritos.</a:t>
            </a:r>
            <a:endParaRPr lang="hr-HR" dirty="0"/>
          </a:p>
          <a:p>
            <a:endParaRPr lang="en-US" dirty="0"/>
          </a:p>
          <a:p>
            <a:r>
              <a:rPr lang="en-US" dirty="0"/>
              <a:t>Mencionar que os sinais do mercado de trabalho ajudam os professores a compreender que exemplos são relevantes para os seus formandos.</a:t>
            </a:r>
            <a:endParaRPr lang="hr-HR" dirty="0"/>
          </a:p>
          <a:p>
            <a:endParaRPr lang="en-US" dirty="0"/>
          </a:p>
          <a:p>
            <a:r>
              <a:rPr lang="en-US" dirty="0"/>
              <a:t>Nota de fonte: competências para a economia verde da Cedefop; classificação de competências verdes da ESCO.</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7</a:t>
            </a:fld>
            <a:endParaRPr lang="el-GR"/>
          </a:p>
        </p:txBody>
      </p:sp>
    </p:spTree>
    <p:extLst>
      <p:ext uri="{BB962C8B-B14F-4D97-AF65-F5344CB8AC3E}">
        <p14:creationId xmlns:p14="http://schemas.microsoft.com/office/powerpoint/2010/main" val="1964940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Introduzir o Tópico 3.</a:t>
            </a:r>
            <a:endParaRPr lang="hr-HR" dirty="0"/>
          </a:p>
          <a:p>
            <a:endParaRPr lang="en-US" dirty="0"/>
          </a:p>
          <a:p>
            <a:r>
              <a:rPr lang="en-US" dirty="0"/>
              <a:t>Explicar que a mudança do mercado de trabalho verde pode criar novas profissões, mas frequentemente altera as já existentes.</a:t>
            </a:r>
            <a:endParaRPr lang="hr-HR" dirty="0"/>
          </a:p>
          <a:p>
            <a:endParaRPr lang="en-US" dirty="0"/>
          </a:p>
          <a:p>
            <a:r>
              <a:rPr lang="en-US" dirty="0"/>
              <a:t>Por exemplo, os trabalhadores da construção podem precisar de conhecimentos sobre eficiência energética, os trabalhadores da hotelaria podem precisar de práticas de gestão de resíduos e eficiência de recursos, e o pessoal administrativo pode precisar de conhecimentos sobre relato de sustentabilidade.</a:t>
            </a:r>
            <a:endParaRPr lang="hr-HR" dirty="0"/>
          </a:p>
          <a:p>
            <a:endParaRPr lang="en-US" dirty="0"/>
          </a:p>
          <a:p>
            <a:r>
              <a:rPr lang="en-US" dirty="0"/>
              <a:t>O objetivo é ajudar os professores a tornar os percursos de carreira visíveis para os formandos.</a:t>
            </a:r>
            <a:endParaRPr lang="hr-HR" dirty="0"/>
          </a:p>
          <a:p>
            <a:endParaRPr lang="en-US" dirty="0"/>
          </a:p>
          <a:p>
            <a:r>
              <a:rPr lang="en-US" dirty="0"/>
              <a:t>Nota de fonte: empregos verdes da ILO; trabalho da Cedefop sobre competências para a transição verde.</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8</a:t>
            </a:fld>
            <a:endParaRPr lang="el-GR"/>
          </a:p>
        </p:txBody>
      </p:sp>
    </p:spTree>
    <p:extLst>
      <p:ext uri="{BB962C8B-B14F-4D97-AF65-F5344CB8AC3E}">
        <p14:creationId xmlns:p14="http://schemas.microsoft.com/office/powerpoint/2010/main" val="7261292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CF4D86-C1F5-DFF3-79B9-A74774B3B2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716F2E-0924-D876-37A5-6BDB0434B68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72368378-FCAB-89F3-9F0E-3B21161E047D}"/>
              </a:ext>
            </a:extLst>
          </p:cNvPr>
          <p:cNvSpPr>
            <a:spLocks noGrp="1"/>
          </p:cNvSpPr>
          <p:nvPr>
            <p:ph type="body" idx="1"/>
          </p:nvPr>
        </p:nvSpPr>
        <p:spPr/>
        <p:txBody>
          <a:bodyPr/>
          <a:lstStyle/>
          <a:p>
            <a:r>
              <a:rPr lang="en-US" dirty="0"/>
              <a:t>Ensinar a definição de forma clara.</a:t>
            </a:r>
            <a:endParaRPr lang="hr-HR" dirty="0"/>
          </a:p>
          <a:p>
            <a:endParaRPr lang="en-US" dirty="0"/>
          </a:p>
          <a:p>
            <a:r>
              <a:rPr lang="en-US" dirty="0"/>
              <a:t>A UNEP descreve uma economia verde como de baixo carbono, eficiente em recursos e socialmente inclusiva.</a:t>
            </a:r>
            <a:endParaRPr lang="hr-HR" dirty="0"/>
          </a:p>
          <a:p>
            <a:endParaRPr lang="en-US" dirty="0"/>
          </a:p>
          <a:p>
            <a:r>
              <a:rPr lang="en-US" dirty="0"/>
              <a:t>Explicar cada elemento:</a:t>
            </a:r>
          </a:p>
          <a:p>
            <a:pPr marL="171450" indent="-171450">
              <a:buFont typeface="Arial" panose="020B0604020202020204" pitchFamily="34" charset="0"/>
              <a:buChar char="•"/>
            </a:pPr>
            <a:r>
              <a:rPr lang="en-US" dirty="0"/>
              <a:t>Baixo carbono significa reduzir as emissões de gases com efeito de estufa.</a:t>
            </a:r>
          </a:p>
          <a:p>
            <a:pPr marL="171450" indent="-171450">
              <a:buFont typeface="Arial" panose="020B0604020202020204" pitchFamily="34" charset="0"/>
              <a:buChar char="•"/>
            </a:pPr>
            <a:r>
              <a:rPr lang="en-US" dirty="0"/>
              <a:t>Eficiente em recursos significa utilizar energia, materiais, água e solo com maior cuidado.</a:t>
            </a:r>
          </a:p>
          <a:p>
            <a:pPr marL="171450" indent="-171450">
              <a:buFont typeface="Arial" panose="020B0604020202020204" pitchFamily="34" charset="0"/>
              <a:buChar char="•"/>
            </a:pPr>
            <a:r>
              <a:rPr lang="en-US" dirty="0"/>
              <a:t>Socialmente inclusiva significa que a transição deve beneficiar as pessoas e as comunidades, em vez de criar exclusão.</a:t>
            </a:r>
            <a:endParaRPr lang="hr-HR" dirty="0"/>
          </a:p>
          <a:p>
            <a:endParaRPr lang="en-US" dirty="0"/>
          </a:p>
          <a:p>
            <a:r>
              <a:rPr lang="en-US" dirty="0"/>
              <a:t>Nota de fonte: Economia Verde da UNEP.</a:t>
            </a:r>
          </a:p>
          <a:p>
            <a:endParaRPr lang="hr-HR" b="1" dirty="0"/>
          </a:p>
          <a:p>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F30C0DF3-DD82-68EC-CA16-D92409AFF9BB}"/>
              </a:ext>
            </a:extLst>
          </p:cNvPr>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35542373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D3014-8B5B-88FA-5F52-C95E3844D6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D78DD46-1C4D-AC0F-5824-0C3B1039B5F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028091-7A17-5025-6BC4-6BC2912833AB}"/>
              </a:ext>
            </a:extLst>
          </p:cNvPr>
          <p:cNvSpPr>
            <a:spLocks noGrp="1"/>
          </p:cNvSpPr>
          <p:nvPr>
            <p:ph type="body" idx="1"/>
          </p:nvPr>
        </p:nvSpPr>
        <p:spPr/>
        <p:txBody>
          <a:bodyPr/>
          <a:lstStyle/>
          <a:p>
            <a:r>
              <a:rPr lang="en-US" dirty="0"/>
              <a:t>Utilizar este slide para relacionar a economia verde com o desenvolvimento sustentável.</a:t>
            </a:r>
            <a:endParaRPr lang="hr-HR" dirty="0"/>
          </a:p>
          <a:p>
            <a:endParaRPr lang="en-US" dirty="0"/>
          </a:p>
          <a:p>
            <a:r>
              <a:rPr lang="en-US" dirty="0"/>
              <a:t>Explicar que a economia verde não diz respeito apenas à proteção ambiental. Liga também a atividade económica, a inovação, a inclusão social e o trabalho digno.</a:t>
            </a:r>
            <a:endParaRPr lang="hr-HR" dirty="0"/>
          </a:p>
          <a:p>
            <a:endParaRPr lang="en-US" dirty="0"/>
          </a:p>
          <a:p>
            <a:r>
              <a:rPr lang="en-US" dirty="0"/>
              <a:t>Deixar claro que a economia verde não é um "setor verde" separado. Afeta os processos do dia a dia em setores já existentes, incluindo a forma como as organizações produzem, compram, vendem, transportam, reparam, fazem manutenção, elaboram relatos e gerem recursos.</a:t>
            </a:r>
            <a:endParaRPr lang="hr-HR" dirty="0"/>
          </a:p>
          <a:p>
            <a:endParaRPr lang="en-US" dirty="0"/>
          </a:p>
          <a:p>
            <a:r>
              <a:rPr lang="en-US" dirty="0"/>
              <a:t>Pedir aos participantes que pensem num setor que conhecem bem e identifiquem quais destes processos podem já estar a mudar devido a requisitos de sustentabilidade.</a:t>
            </a:r>
            <a:endParaRPr lang="hr-HR" dirty="0"/>
          </a:p>
          <a:p>
            <a:endParaRPr lang="en-US" dirty="0"/>
          </a:p>
          <a:p>
            <a:r>
              <a:rPr lang="en-US" dirty="0"/>
              <a:t>Nota de fonte: visão geral da Economia Verde da UNEP; empregos verdes e trabalho digno da ILO.</a:t>
            </a:r>
          </a:p>
        </p:txBody>
      </p:sp>
      <p:sp>
        <p:nvSpPr>
          <p:cNvPr id="4" name="Slide Number Placeholder 3">
            <a:extLst>
              <a:ext uri="{FF2B5EF4-FFF2-40B4-BE49-F238E27FC236}">
                <a16:creationId xmlns:a16="http://schemas.microsoft.com/office/drawing/2014/main" id="{9FBCEC5B-57E8-80B8-BBFB-8DB7F5134CCB}"/>
              </a:ext>
            </a:extLst>
          </p:cNvPr>
          <p:cNvSpPr>
            <a:spLocks noGrp="1"/>
          </p:cNvSpPr>
          <p:nvPr>
            <p:ph type="sldNum" sz="quarter" idx="5"/>
          </p:nvPr>
        </p:nvSpPr>
        <p:spPr/>
        <p:txBody>
          <a:bodyPr/>
          <a:lstStyle/>
          <a:p>
            <a:fld id="{C6CF91B0-25AB-4DFA-B184-293DD156034C}" type="slidenum">
              <a:rPr lang="el-GR" smtClean="0"/>
              <a:t>10</a:t>
            </a:fld>
            <a:endParaRPr lang="el-GR"/>
          </a:p>
        </p:txBody>
      </p:sp>
    </p:spTree>
    <p:extLst>
      <p:ext uri="{BB962C8B-B14F-4D97-AF65-F5344CB8AC3E}">
        <p14:creationId xmlns:p14="http://schemas.microsoft.com/office/powerpoint/2010/main" val="2287801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F2ECAC-412C-444C-E10B-CA51E5C9EC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FE5A46-115A-A520-9D5E-385F11B394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278F1-E0F0-7E5D-5D64-5C460169E08E}"/>
              </a:ext>
            </a:extLst>
          </p:cNvPr>
          <p:cNvSpPr>
            <a:spLocks noGrp="1"/>
          </p:cNvSpPr>
          <p:nvPr>
            <p:ph type="body" idx="1"/>
          </p:nvPr>
        </p:nvSpPr>
        <p:spPr/>
        <p:txBody>
          <a:bodyPr/>
          <a:lstStyle/>
          <a:p>
            <a:r>
              <a:rPr lang="en-US" dirty="0"/>
              <a:t>Tornar explícita a ligação com o VET.</a:t>
            </a:r>
            <a:endParaRPr lang="hr-HR" dirty="0"/>
          </a:p>
          <a:p>
            <a:endParaRPr lang="hr-HR" dirty="0"/>
          </a:p>
          <a:p>
            <a:r>
              <a:rPr lang="en-US" dirty="0"/>
              <a:t>O VET existe para preparar os formandos para o trabalho e o desenvolvimento profissional.</a:t>
            </a:r>
            <a:endParaRPr lang="hr-HR" dirty="0"/>
          </a:p>
          <a:p>
            <a:endParaRPr lang="hr-HR" dirty="0"/>
          </a:p>
          <a:p>
            <a:r>
              <a:rPr lang="en-US" dirty="0"/>
              <a:t>Se os locais de trabalho precisam de novas normas, materiais, tecnologias, práticas de relato ou comportamentos, o VET tem de ajudar os formandos a desenvolver as competências correspondentes.</a:t>
            </a:r>
            <a:endParaRPr lang="hr-HR" dirty="0"/>
          </a:p>
          <a:p>
            <a:endParaRPr lang="hr-HR" dirty="0"/>
          </a:p>
          <a:p>
            <a:r>
              <a:rPr lang="en-US" dirty="0"/>
              <a:t>Pedir aos participantes que pensem numa área vocacional que conhecem e como a sustentabilidade pode já estar a mudar ferramentas ou processos de trabalho.</a:t>
            </a:r>
            <a:endParaRPr lang="hr-HR" dirty="0"/>
          </a:p>
        </p:txBody>
      </p:sp>
      <p:sp>
        <p:nvSpPr>
          <p:cNvPr id="4" name="Slide Number Placeholder 3">
            <a:extLst>
              <a:ext uri="{FF2B5EF4-FFF2-40B4-BE49-F238E27FC236}">
                <a16:creationId xmlns:a16="http://schemas.microsoft.com/office/drawing/2014/main" id="{AC4F3A6B-FFCF-7FE4-1CB1-FA03579DDCFC}"/>
              </a:ext>
            </a:extLst>
          </p:cNvPr>
          <p:cNvSpPr>
            <a:spLocks noGrp="1"/>
          </p:cNvSpPr>
          <p:nvPr>
            <p:ph type="sldNum" sz="quarter" idx="5"/>
          </p:nvPr>
        </p:nvSpPr>
        <p:spPr/>
        <p:txBody>
          <a:bodyPr/>
          <a:lstStyle/>
          <a:p>
            <a:fld id="{C6CF91B0-25AB-4DFA-B184-293DD156034C}" type="slidenum">
              <a:rPr lang="el-GR" smtClean="0"/>
              <a:t>11</a:t>
            </a:fld>
            <a:endParaRPr lang="el-GR"/>
          </a:p>
        </p:txBody>
      </p:sp>
    </p:spTree>
    <p:extLst>
      <p:ext uri="{BB962C8B-B14F-4D97-AF65-F5344CB8AC3E}">
        <p14:creationId xmlns:p14="http://schemas.microsoft.com/office/powerpoint/2010/main" val="3095030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6B3C99-EDE0-2D90-717E-4537B9FE24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D1C234-A1CD-7DFC-8CD1-69522337C5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1EA41F5-1BAA-2D0B-812F-EAA453B00C47}"/>
              </a:ext>
            </a:extLst>
          </p:cNvPr>
          <p:cNvSpPr>
            <a:spLocks noGrp="1"/>
          </p:cNvSpPr>
          <p:nvPr>
            <p:ph type="body" idx="1"/>
          </p:nvPr>
        </p:nvSpPr>
        <p:spPr/>
        <p:txBody>
          <a:bodyPr/>
          <a:lstStyle/>
          <a:p>
            <a:r>
              <a:rPr lang="en-US" dirty="0"/>
              <a:t>Utilizar este slide para passar da linguagem política para a relevância para o formando.</a:t>
            </a:r>
            <a:endParaRPr lang="hr-HR" dirty="0"/>
          </a:p>
          <a:p>
            <a:endParaRPr lang="en-US" dirty="0"/>
          </a:p>
          <a:p>
            <a:r>
              <a:rPr lang="en-US" dirty="0"/>
              <a:t>Os professores precisam frequentemente de explicar por que razão um tema é importante.</a:t>
            </a:r>
            <a:endParaRPr lang="hr-HR" dirty="0"/>
          </a:p>
          <a:p>
            <a:endParaRPr lang="en-US" dirty="0"/>
          </a:p>
          <a:p>
            <a:r>
              <a:rPr lang="en-US" dirty="0"/>
              <a:t>O conteúdo sobre economia verde ajuda a responder a perguntas práticas dos formandos:</a:t>
            </a:r>
          </a:p>
          <a:p>
            <a:pPr marL="171450" indent="-171450">
              <a:buFont typeface="Arial" panose="020B0604020202020204" pitchFamily="34" charset="0"/>
              <a:buChar char="•"/>
            </a:pPr>
            <a:r>
              <a:rPr lang="en-US" dirty="0"/>
              <a:t>Por que precisamos de aprender isto?</a:t>
            </a:r>
          </a:p>
          <a:p>
            <a:pPr marL="171450" indent="-171450">
              <a:buFont typeface="Arial" panose="020B0604020202020204" pitchFamily="34" charset="0"/>
              <a:buChar char="•"/>
            </a:pPr>
            <a:r>
              <a:rPr lang="en-US" dirty="0"/>
              <a:t>Que tarefas de trabalho afeta?</a:t>
            </a:r>
          </a:p>
          <a:p>
            <a:pPr marL="171450" indent="-171450">
              <a:buFont typeface="Arial" panose="020B0604020202020204" pitchFamily="34" charset="0"/>
              <a:buChar char="•"/>
            </a:pPr>
            <a:r>
              <a:rPr lang="en-US" dirty="0"/>
              <a:t>Que empregadores se preocupam com isto?</a:t>
            </a:r>
          </a:p>
          <a:p>
            <a:pPr marL="171450" indent="-171450">
              <a:buFont typeface="Arial" panose="020B0604020202020204" pitchFamily="34" charset="0"/>
              <a:buChar char="•"/>
            </a:pPr>
            <a:r>
              <a:rPr lang="en-US" dirty="0"/>
              <a:t>Que opções de carreira pode abrir?</a:t>
            </a:r>
            <a:endParaRPr lang="hr-HR" dirty="0"/>
          </a:p>
          <a:p>
            <a:endParaRPr lang="en-US" dirty="0"/>
          </a:p>
          <a:p>
            <a:r>
              <a:rPr lang="en-US" dirty="0"/>
              <a:t>Incentivar os professores a tornar a sustentabilidade concreta e relacionada com o trabalho.</a:t>
            </a:r>
          </a:p>
        </p:txBody>
      </p:sp>
      <p:sp>
        <p:nvSpPr>
          <p:cNvPr id="4" name="Slide Number Placeholder 3">
            <a:extLst>
              <a:ext uri="{FF2B5EF4-FFF2-40B4-BE49-F238E27FC236}">
                <a16:creationId xmlns:a16="http://schemas.microsoft.com/office/drawing/2014/main" id="{1C5DD346-9C56-026F-7134-DD5DE7CD5A17}"/>
              </a:ext>
            </a:extLst>
          </p:cNvPr>
          <p:cNvSpPr>
            <a:spLocks noGrp="1"/>
          </p:cNvSpPr>
          <p:nvPr>
            <p:ph type="sldNum" sz="quarter" idx="5"/>
          </p:nvPr>
        </p:nvSpPr>
        <p:spPr/>
        <p:txBody>
          <a:bodyPr/>
          <a:lstStyle/>
          <a:p>
            <a:fld id="{C6CF91B0-25AB-4DFA-B184-293DD156034C}" type="slidenum">
              <a:rPr lang="el-GR" smtClean="0"/>
              <a:t>12</a:t>
            </a:fld>
            <a:endParaRPr lang="el-GR"/>
          </a:p>
        </p:txBody>
      </p:sp>
    </p:spTree>
    <p:extLst>
      <p:ext uri="{BB962C8B-B14F-4D97-AF65-F5344CB8AC3E}">
        <p14:creationId xmlns:p14="http://schemas.microsoft.com/office/powerpoint/2010/main" val="41685068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Utilizar este slide para ajudar os participantes a relacionar a economia verde com o seu próprio contexto de ensino ou profissional.</a:t>
            </a:r>
            <a:endParaRPr lang="hr-HR" dirty="0"/>
          </a:p>
          <a:p>
            <a:endParaRPr lang="en-US" dirty="0"/>
          </a:p>
          <a:p>
            <a:r>
              <a:rPr lang="en-US" dirty="0"/>
              <a:t>Pedir aos participantes que trabalhem em pares durante alguns minutos. Devem escolher um setor que conheçam bem, como a construção, o turismo, a restauração, a indústria, a logística, a administração, a agricultura, o retalho ou as TIC.</a:t>
            </a:r>
            <a:endParaRPr lang="hr-HR" dirty="0"/>
          </a:p>
          <a:p>
            <a:endParaRPr lang="en-US" dirty="0"/>
          </a:p>
          <a:p>
            <a:r>
              <a:rPr lang="en-US" dirty="0"/>
              <a:t>Incentivá-los a centrarem-se em exemplos concretos do local de trabalho, e não em ideias abstratas de sustentabilidade. Os exemplos podem incluir práticas de poupança de energia, redução de resíduos, materiais sustentáveis, mobilidade elétrica, aprovisionamento local, relato ambiental, monitorização digital de energia ou emissões, ou mudanças nas expectativas dos clientes.</a:t>
            </a:r>
            <a:endParaRPr lang="hr-HR" dirty="0"/>
          </a:p>
          <a:p>
            <a:endParaRPr lang="en-US" dirty="0"/>
          </a:p>
          <a:p>
            <a:r>
              <a:rPr lang="en-US" dirty="0"/>
              <a:t>Após a discussão em pares, convidar alguns participantes a partilhar um exemplo com todo o grupo. Utilizar estes exemplos para mostrar que as mudanças da economia verde já são visíveis em muitas áreas do VET.</a:t>
            </a:r>
          </a:p>
        </p:txBody>
      </p:sp>
      <p:sp>
        <p:nvSpPr>
          <p:cNvPr id="4" name="Slide Number Placeholder 3"/>
          <p:cNvSpPr>
            <a:spLocks noGrp="1"/>
          </p:cNvSpPr>
          <p:nvPr>
            <p:ph type="sldNum" sz="quarter" idx="5"/>
          </p:nvPr>
        </p:nvSpPr>
        <p:spPr/>
        <p:txBody>
          <a:bodyPr/>
          <a:lstStyle/>
          <a:p>
            <a:fld id="{C6CF91B0-25AB-4DFA-B184-293DD156034C}" type="slidenum">
              <a:rPr lang="el-GR" smtClean="0"/>
              <a:t>13</a:t>
            </a:fld>
            <a:endParaRPr lang="el-GR"/>
          </a:p>
        </p:txBody>
      </p:sp>
    </p:spTree>
    <p:extLst>
      <p:ext uri="{BB962C8B-B14F-4D97-AF65-F5344CB8AC3E}">
        <p14:creationId xmlns:p14="http://schemas.microsoft.com/office/powerpoint/2010/main" val="35465436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Introduzir esta atividade como a primeira atividade prática breve do módulo.</a:t>
            </a:r>
          </a:p>
          <a:p>
            <a:r>
              <a:rPr lang="en-US" dirty="0"/>
              <a:t>Explicar que os participantes não precisam de produzir uma análise perfeita. O objetivo é começar a relacionar os conceitos de economia verde com contextos reais de ensino VET.</a:t>
            </a:r>
            <a:endParaRPr lang="hr-HR" dirty="0"/>
          </a:p>
          <a:p>
            <a:endParaRPr lang="en-US" dirty="0"/>
          </a:p>
          <a:p>
            <a:r>
              <a:rPr lang="en-US" dirty="0"/>
              <a:t>Pedir aos participantes que pensem no seu próprio setor, disciplina ou grupo de formandos. Devem identificar uma mudança concreta relacionada com a sustentabilidade e considerar como afeta as tarefas de trabalho ou as necessidades dos formandos.</a:t>
            </a:r>
            <a:endParaRPr lang="hr-HR" dirty="0"/>
          </a:p>
          <a:p>
            <a:endParaRPr lang="en-US" dirty="0"/>
          </a:p>
          <a:p>
            <a:r>
              <a:rPr lang="en-US" dirty="0"/>
              <a:t>Após o trabalho individual, pedir aos participantes que troquem as suas respostas em pares. Convidar um ou dois exemplos em plenário. Manter a discussão prática e relacionada com o trabalho.</a:t>
            </a:r>
            <a:endParaRPr lang="hr-HR" dirty="0"/>
          </a:p>
          <a:p>
            <a:endParaRPr lang="en-US" dirty="0"/>
          </a:p>
          <a:p>
            <a:r>
              <a:rPr lang="en-US" dirty="0"/>
              <a:t>Esta atividade prepara os participantes para as atividades de mapeamento seguintes e ajuda-os a perceber como os temas de economia verde podem ser introduzidos através de exemplos ocupacionais familiares.</a:t>
            </a:r>
            <a:endParaRPr lang="hr-HR" dirty="0"/>
          </a:p>
          <a:p>
            <a:endParaRPr lang="hr-HR" dirty="0"/>
          </a:p>
          <a:p>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14</a:t>
            </a:fld>
            <a:endParaRPr lang="el-GR"/>
          </a:p>
        </p:txBody>
      </p:sp>
    </p:spTree>
    <p:extLst>
      <p:ext uri="{BB962C8B-B14F-4D97-AF65-F5344CB8AC3E}">
        <p14:creationId xmlns:p14="http://schemas.microsoft.com/office/powerpoint/2010/main" val="282405564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59D3D-8C6C-B107-FCCC-5AE99CB7F3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E3C28-5556-9B5B-B541-0C0C7EA713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0D939A-7215-E6C4-73A5-85025A70C182}"/>
              </a:ext>
            </a:extLst>
          </p:cNvPr>
          <p:cNvSpPr>
            <a:spLocks noGrp="1"/>
          </p:cNvSpPr>
          <p:nvPr>
            <p:ph type="body" idx="1"/>
          </p:nvPr>
        </p:nvSpPr>
        <p:spPr/>
        <p:txBody>
          <a:bodyPr/>
          <a:lstStyle/>
          <a:p>
            <a:r>
              <a:rPr lang="en-US" dirty="0"/>
              <a:t>Apresentar as áreas de transição como exemplos, não como uma lista exaustiva.</a:t>
            </a:r>
            <a:endParaRPr lang="hr-HR" dirty="0"/>
          </a:p>
          <a:p>
            <a:endParaRPr lang="en-US" dirty="0"/>
          </a:p>
          <a:p>
            <a:r>
              <a:rPr lang="en-US" dirty="0"/>
              <a:t>Explicar que setores diferentes se relacionam com áreas diferentes.</a:t>
            </a:r>
            <a:endParaRPr lang="hr-HR" dirty="0"/>
          </a:p>
          <a:p>
            <a:endParaRPr lang="en-US" dirty="0"/>
          </a:p>
          <a:p>
            <a:r>
              <a:rPr lang="en-US" dirty="0"/>
              <a:t>Por exemplo:</a:t>
            </a:r>
          </a:p>
          <a:p>
            <a:pPr marL="171450" indent="-171450">
              <a:buFont typeface="Arial" panose="020B0604020202020204" pitchFamily="34" charset="0"/>
              <a:buChar char="•"/>
            </a:pPr>
            <a:r>
              <a:rPr lang="en-US" dirty="0"/>
              <a:t>A construção liga-se fortemente à renovação e à eficiência energética.</a:t>
            </a:r>
          </a:p>
          <a:p>
            <a:pPr marL="171450" indent="-171450">
              <a:buFont typeface="Arial" panose="020B0604020202020204" pitchFamily="34" charset="0"/>
              <a:buChar char="•"/>
            </a:pPr>
            <a:r>
              <a:rPr lang="en-US" dirty="0"/>
              <a:t>A restauração liga-se ao desperdício alimentar e ao aprovisionamento local.</a:t>
            </a:r>
          </a:p>
          <a:p>
            <a:pPr marL="171450" indent="-171450">
              <a:buFont typeface="Arial" panose="020B0604020202020204" pitchFamily="34" charset="0"/>
              <a:buChar char="•"/>
            </a:pPr>
            <a:r>
              <a:rPr lang="en-US" dirty="0"/>
              <a:t>A logística liga-se à otimização de rotas e às emissões.</a:t>
            </a:r>
          </a:p>
          <a:p>
            <a:pPr marL="171450" indent="-171450">
              <a:buFont typeface="Arial" panose="020B0604020202020204" pitchFamily="34" charset="0"/>
              <a:buChar char="•"/>
            </a:pPr>
            <a:r>
              <a:rPr lang="en-US" dirty="0"/>
              <a:t>A indústria liga-se à circularidade e à eficiência de recursos.</a:t>
            </a:r>
            <a:endParaRPr lang="hr-HR" dirty="0"/>
          </a:p>
          <a:p>
            <a:endParaRPr lang="en-US" dirty="0"/>
          </a:p>
          <a:p>
            <a:r>
              <a:rPr lang="en-US" dirty="0"/>
              <a:t>O objetivo é alargar a compreensão dos participantes sobre onde podem surgir competências verdes.</a:t>
            </a:r>
          </a:p>
        </p:txBody>
      </p:sp>
      <p:sp>
        <p:nvSpPr>
          <p:cNvPr id="4" name="Slide Number Placeholder 3">
            <a:extLst>
              <a:ext uri="{FF2B5EF4-FFF2-40B4-BE49-F238E27FC236}">
                <a16:creationId xmlns:a16="http://schemas.microsoft.com/office/drawing/2014/main" id="{D8B938E3-508F-39AE-1609-546AB19FE942}"/>
              </a:ext>
            </a:extLst>
          </p:cNvPr>
          <p:cNvSpPr>
            <a:spLocks noGrp="1"/>
          </p:cNvSpPr>
          <p:nvPr>
            <p:ph type="sldNum" sz="quarter" idx="5"/>
          </p:nvPr>
        </p:nvSpPr>
        <p:spPr/>
        <p:txBody>
          <a:bodyPr/>
          <a:lstStyle/>
          <a:p>
            <a:fld id="{C6CF91B0-25AB-4DFA-B184-293DD156034C}" type="slidenum">
              <a:rPr lang="el-GR" smtClean="0"/>
              <a:t>15</a:t>
            </a:fld>
            <a:endParaRPr lang="el-GR"/>
          </a:p>
        </p:txBody>
      </p:sp>
    </p:spTree>
    <p:extLst>
      <p:ext uri="{BB962C8B-B14F-4D97-AF65-F5344CB8AC3E}">
        <p14:creationId xmlns:p14="http://schemas.microsoft.com/office/powerpoint/2010/main" val="66570226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5DCE2D-DEDE-015E-EE86-D2A04BF53D8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520B18B-1918-6E90-6D26-7CB0D39F93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FEFE7E3-27C2-0D7D-A770-3228DE2637F5}"/>
              </a:ext>
            </a:extLst>
          </p:cNvPr>
          <p:cNvSpPr>
            <a:spLocks noGrp="1"/>
          </p:cNvSpPr>
          <p:nvPr>
            <p:ph type="body" idx="1"/>
          </p:nvPr>
        </p:nvSpPr>
        <p:spPr/>
        <p:txBody>
          <a:bodyPr/>
          <a:lstStyle/>
          <a:p>
            <a:r>
              <a:rPr lang="en-US" dirty="0"/>
              <a:t>Explicar que a mudança da economia verde é impulsionada por várias forças.</a:t>
            </a:r>
            <a:endParaRPr lang="hr-HR" dirty="0"/>
          </a:p>
          <a:p>
            <a:endParaRPr lang="en-US" dirty="0"/>
          </a:p>
          <a:p>
            <a:r>
              <a:rPr lang="en-US" dirty="0"/>
              <a:t>A política e a regulamentação são importantes, mas não são os únicos fatores impulsionadores.</a:t>
            </a:r>
            <a:endParaRPr lang="hr-HR" dirty="0"/>
          </a:p>
          <a:p>
            <a:endParaRPr lang="en-US" dirty="0"/>
          </a:p>
          <a:p>
            <a:r>
              <a:rPr lang="en-US" dirty="0"/>
              <a:t>As empresas também respondem aos custos dos recursos, às expectativas dos clientes, aos requisitos da cadeia de abastecimento e à contratação pública.</a:t>
            </a:r>
            <a:endParaRPr lang="hr-HR" dirty="0"/>
          </a:p>
          <a:p>
            <a:endParaRPr lang="en-US" dirty="0"/>
          </a:p>
          <a:p>
            <a:r>
              <a:rPr lang="en-US" dirty="0"/>
              <a:t>Os professores podem usar estes fatores para explicar por que razão os empregadores procuram novas competências.</a:t>
            </a:r>
            <a:endParaRPr lang="hr-HR" dirty="0"/>
          </a:p>
          <a:p>
            <a:endParaRPr lang="en-US" dirty="0"/>
          </a:p>
          <a:p>
            <a:r>
              <a:rPr lang="en-US" dirty="0"/>
              <a:t>Nota de fonte: Cedefop, Meeting skill needs for the green transition; Pacto para as Competências da Comissão Europeia.</a:t>
            </a:r>
          </a:p>
          <a:p>
            <a:endParaRPr lang="en-US" dirty="0"/>
          </a:p>
        </p:txBody>
      </p:sp>
      <p:sp>
        <p:nvSpPr>
          <p:cNvPr id="4" name="Slide Number Placeholder 3">
            <a:extLst>
              <a:ext uri="{FF2B5EF4-FFF2-40B4-BE49-F238E27FC236}">
                <a16:creationId xmlns:a16="http://schemas.microsoft.com/office/drawing/2014/main" id="{3768608E-DD66-95BC-2668-336CFBEFB651}"/>
              </a:ext>
            </a:extLst>
          </p:cNvPr>
          <p:cNvSpPr>
            <a:spLocks noGrp="1"/>
          </p:cNvSpPr>
          <p:nvPr>
            <p:ph type="sldNum" sz="quarter" idx="5"/>
          </p:nvPr>
        </p:nvSpPr>
        <p:spPr/>
        <p:txBody>
          <a:bodyPr/>
          <a:lstStyle/>
          <a:p>
            <a:fld id="{C6CF91B0-25AB-4DFA-B184-293DD156034C}" type="slidenum">
              <a:rPr lang="el-GR" smtClean="0"/>
              <a:t>16</a:t>
            </a:fld>
            <a:endParaRPr lang="el-GR"/>
          </a:p>
        </p:txBody>
      </p:sp>
    </p:spTree>
    <p:extLst>
      <p:ext uri="{BB962C8B-B14F-4D97-AF65-F5344CB8AC3E}">
        <p14:creationId xmlns:p14="http://schemas.microsoft.com/office/powerpoint/2010/main" val="3364216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427BC9-422B-8872-A1B8-E417F5761FD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CAF5D40-6352-0C35-7FE2-81AF194F3C5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0405079-9CAE-7656-28AB-14DF8EBC5BA1}"/>
              </a:ext>
            </a:extLst>
          </p:cNvPr>
          <p:cNvSpPr>
            <a:spLocks noGrp="1"/>
          </p:cNvSpPr>
          <p:nvPr>
            <p:ph type="body" idx="1"/>
          </p:nvPr>
        </p:nvSpPr>
        <p:spPr/>
        <p:txBody>
          <a:bodyPr/>
          <a:lstStyle/>
          <a:p>
            <a:r>
              <a:rPr lang="en-US" dirty="0"/>
              <a:t>Utilizar a metáfora do icebergue para mostrar que a mudança do mercado de trabalho é mais profunda do que os títulos profissionais visíveis.</a:t>
            </a:r>
            <a:endParaRPr lang="hr-HR" dirty="0"/>
          </a:p>
          <a:p>
            <a:endParaRPr lang="en-US" dirty="0"/>
          </a:p>
          <a:p>
            <a:r>
              <a:rPr lang="en-US" dirty="0"/>
              <a:t>Os novos títulos profissionais são visíveis, mas por baixo há padrões de procura em mudança, regulamentos, tecnologias, estratégias empresariais e pressupostos sobre valor e desperdício.</a:t>
            </a:r>
            <a:endParaRPr lang="hr-HR" dirty="0"/>
          </a:p>
          <a:p>
            <a:endParaRPr lang="en-US" dirty="0"/>
          </a:p>
          <a:p>
            <a:r>
              <a:rPr lang="en-US" dirty="0"/>
              <a:t>Pedir aos participantes que pensem para além de "novos empregos verdes" e considerem tarefas e mentalidades em mudança em profissões familiares.</a:t>
            </a:r>
          </a:p>
          <a:p>
            <a:endParaRPr lang="en-US" dirty="0"/>
          </a:p>
        </p:txBody>
      </p:sp>
      <p:sp>
        <p:nvSpPr>
          <p:cNvPr id="4" name="Slide Number Placeholder 3">
            <a:extLst>
              <a:ext uri="{FF2B5EF4-FFF2-40B4-BE49-F238E27FC236}">
                <a16:creationId xmlns:a16="http://schemas.microsoft.com/office/drawing/2014/main" id="{43002535-83B0-9130-97AA-078DAF3D03E3}"/>
              </a:ext>
            </a:extLst>
          </p:cNvPr>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2097256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E6B61F-2FE1-3AB8-4D40-43627076A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C779CA2-7EEE-3C58-154B-388E2DC89E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F440DDD-A44F-1D27-5CDD-767EF6E88045}"/>
              </a:ext>
            </a:extLst>
          </p:cNvPr>
          <p:cNvSpPr>
            <a:spLocks noGrp="1"/>
          </p:cNvSpPr>
          <p:nvPr>
            <p:ph type="body" idx="1"/>
          </p:nvPr>
        </p:nvSpPr>
        <p:spPr/>
        <p:txBody>
          <a:bodyPr/>
          <a:lstStyle/>
          <a:p>
            <a:r>
              <a:rPr lang="en-US" dirty="0"/>
              <a:t>Utilizar este slide depois de explicar a mudança visível e oculta do mercado de trabalho.</a:t>
            </a:r>
            <a:endParaRPr lang="hr-HR" dirty="0"/>
          </a:p>
          <a:p>
            <a:endParaRPr lang="en-US" dirty="0"/>
          </a:p>
          <a:p>
            <a:r>
              <a:rPr lang="en-US" dirty="0"/>
              <a:t>Incentivar os participantes a pensar para além dos "empregos verdes" apenas como novos títulos profissionais. Muitas mudanças da economia verde surgem como alterações em tarefas de trabalho, ferramentas, normas, expectativas dos clientes ou requisitos de documentação já existentes.</a:t>
            </a:r>
            <a:endParaRPr lang="hr-HR" dirty="0"/>
          </a:p>
          <a:p>
            <a:endParaRPr lang="en-US" dirty="0"/>
          </a:p>
          <a:p>
            <a:r>
              <a:rPr lang="en-US" dirty="0"/>
              <a:t>Pedir aos participantes que indiquem exemplos dos seus próprios setores. Se necessário, sugerir a construção, o turismo, a agricultura, a alimentação, a logística, a administração, a indústria, o retalho ou as TI.</a:t>
            </a:r>
            <a:endParaRPr lang="hr-HR" dirty="0"/>
          </a:p>
          <a:p>
            <a:endParaRPr lang="en-US" dirty="0"/>
          </a:p>
          <a:p>
            <a:r>
              <a:rPr lang="en-US" dirty="0"/>
              <a:t>Orientar a discussão para a implicação no VET: o que os formandos deverão ser capazes de compreender, fazer, decidir ou explicar em resultado destas mudanças?</a:t>
            </a:r>
          </a:p>
          <a:p>
            <a:endParaRPr lang="hr-HR" dirty="0"/>
          </a:p>
        </p:txBody>
      </p:sp>
      <p:sp>
        <p:nvSpPr>
          <p:cNvPr id="4" name="Slide Number Placeholder 3">
            <a:extLst>
              <a:ext uri="{FF2B5EF4-FFF2-40B4-BE49-F238E27FC236}">
                <a16:creationId xmlns:a16="http://schemas.microsoft.com/office/drawing/2014/main" id="{8B732D63-1DE0-7BB8-7DFA-08DB0CBC6233}"/>
              </a:ext>
            </a:extLst>
          </p:cNvPr>
          <p:cNvSpPr>
            <a:spLocks noGrp="1"/>
          </p:cNvSpPr>
          <p:nvPr>
            <p:ph type="sldNum" sz="quarter" idx="5"/>
          </p:nvPr>
        </p:nvSpPr>
        <p:spPr/>
        <p:txBody>
          <a:bodyPr/>
          <a:lstStyle/>
          <a:p>
            <a:fld id="{C6CF91B0-25AB-4DFA-B184-293DD156034C}" type="slidenum">
              <a:rPr lang="el-GR" smtClean="0"/>
              <a:t>18</a:t>
            </a:fld>
            <a:endParaRPr lang="el-GR"/>
          </a:p>
        </p:txBody>
      </p:sp>
    </p:spTree>
    <p:extLst>
      <p:ext uri="{BB962C8B-B14F-4D97-AF65-F5344CB8AC3E}">
        <p14:creationId xmlns:p14="http://schemas.microsoft.com/office/powerpoint/2010/main" val="326317733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6090C9-33A2-4E8B-BA0D-74B6B77F8F9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52EDF3-9475-E16C-291A-7803CC419B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C73C573-9BEA-53A8-ACFE-7836D7035932}"/>
              </a:ext>
            </a:extLst>
          </p:cNvPr>
          <p:cNvSpPr>
            <a:spLocks noGrp="1"/>
          </p:cNvSpPr>
          <p:nvPr>
            <p:ph type="body" idx="1"/>
          </p:nvPr>
        </p:nvSpPr>
        <p:spPr/>
        <p:txBody>
          <a:bodyPr/>
          <a:lstStyle/>
          <a:p>
            <a:r>
              <a:rPr lang="en-US" dirty="0"/>
              <a:t>Utilizar este slide para ajudar os participantes a traduzir uma tendência geral de sustentabilidade numa necessidade concreta de formação.</a:t>
            </a:r>
            <a:endParaRPr lang="hr-HR" dirty="0"/>
          </a:p>
          <a:p>
            <a:endParaRPr lang="en-US" dirty="0"/>
          </a:p>
          <a:p>
            <a:r>
              <a:rPr lang="en-US" dirty="0"/>
              <a:t>Pedir-lhes que escolham um setor e sigam a cadeia passo a passo. O objetivo é mostrar que as tendências de sustentabilidade se tornam relevantes para o VET quando são relacionadas com profissões, tarefas de trabalho e competências.</a:t>
            </a:r>
            <a:endParaRPr lang="hr-HR" dirty="0"/>
          </a:p>
          <a:p>
            <a:endParaRPr lang="en-US" dirty="0"/>
          </a:p>
          <a:p>
            <a:r>
              <a:rPr lang="en-US" dirty="0"/>
              <a:t>Dar primeiro um exemplo, como a renovação energética na construção. Depois pedir aos participantes que criem o seu próprio exemplo. Podem trabalhar individualmente, em pares ou em pequenos grupos.</a:t>
            </a:r>
            <a:endParaRPr lang="hr-HR" dirty="0"/>
          </a:p>
          <a:p>
            <a:endParaRPr lang="en-US" dirty="0"/>
          </a:p>
          <a:p>
            <a:r>
              <a:rPr lang="en-US" dirty="0"/>
              <a:t>Registar alguns exemplos num flipchart ou quadro partilhado. Estes exemplos podem mais tarde apoiar a SDL task e o contributo para o Portefólio do Formador.</a:t>
            </a:r>
          </a:p>
          <a:p>
            <a:endParaRPr lang="hr-HR" dirty="0"/>
          </a:p>
        </p:txBody>
      </p:sp>
      <p:sp>
        <p:nvSpPr>
          <p:cNvPr id="4" name="Slide Number Placeholder 3">
            <a:extLst>
              <a:ext uri="{FF2B5EF4-FFF2-40B4-BE49-F238E27FC236}">
                <a16:creationId xmlns:a16="http://schemas.microsoft.com/office/drawing/2014/main" id="{DD392C26-6F36-B0E0-AB5F-FA79728AD1CF}"/>
              </a:ext>
            </a:extLst>
          </p:cNvPr>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16118201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D984F-44F0-5718-AD88-AEDAF672C2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7F284B-EE9B-E00D-53A9-B01E8EFC7D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1F71A9D-5081-A841-32A4-4DACA80783EE}"/>
              </a:ext>
            </a:extLst>
          </p:cNvPr>
          <p:cNvSpPr>
            <a:spLocks noGrp="1"/>
          </p:cNvSpPr>
          <p:nvPr>
            <p:ph type="body" idx="1"/>
          </p:nvPr>
        </p:nvSpPr>
        <p:spPr/>
        <p:txBody>
          <a:bodyPr/>
          <a:lstStyle/>
          <a:p>
            <a:r>
              <a:rPr lang="en-US" dirty="0"/>
              <a:t>Explicar que a informação sobre o mercado de trabalho provém de muitas fontes.</a:t>
            </a:r>
            <a:endParaRPr lang="hr-HR" dirty="0"/>
          </a:p>
          <a:p>
            <a:endParaRPr lang="en-US" dirty="0"/>
          </a:p>
          <a:p>
            <a:r>
              <a:rPr lang="en-US" dirty="0"/>
              <a:t>Os professores não precisam de se tornar analistas do mercado de trabalho, mas devem saber onde encontrar sinais relevantes.</a:t>
            </a:r>
            <a:endParaRPr lang="hr-HR" dirty="0"/>
          </a:p>
          <a:p>
            <a:endParaRPr lang="en-US" dirty="0"/>
          </a:p>
          <a:p>
            <a:r>
              <a:rPr lang="en-US" dirty="0"/>
              <a:t>Os empregadores, os organismos setoriais, os anúncios de emprego, os serviços públicos de emprego, as bases de dados de competências e os próprios formandos podem todos fornecer evidências sobre o que está a mudar.</a:t>
            </a:r>
            <a:endParaRPr lang="hr-HR" dirty="0"/>
          </a:p>
          <a:p>
            <a:endParaRPr lang="en-US" dirty="0"/>
          </a:p>
          <a:p>
            <a:r>
              <a:rPr lang="en-US" dirty="0"/>
              <a:t>Isto prepara os participantes para a atividade seguinte.</a:t>
            </a:r>
          </a:p>
          <a:p>
            <a:endParaRPr lang="en-US" dirty="0"/>
          </a:p>
        </p:txBody>
      </p:sp>
      <p:sp>
        <p:nvSpPr>
          <p:cNvPr id="4" name="Slide Number Placeholder 3">
            <a:extLst>
              <a:ext uri="{FF2B5EF4-FFF2-40B4-BE49-F238E27FC236}">
                <a16:creationId xmlns:a16="http://schemas.microsoft.com/office/drawing/2014/main" id="{6538CC05-808A-031C-F8C0-DD237BB7147E}"/>
              </a:ext>
            </a:extLst>
          </p:cNvPr>
          <p:cNvSpPr>
            <a:spLocks noGrp="1"/>
          </p:cNvSpPr>
          <p:nvPr>
            <p:ph type="sldNum" sz="quarter" idx="5"/>
          </p:nvPr>
        </p:nvSpPr>
        <p:spPr/>
        <p:txBody>
          <a:bodyPr/>
          <a:lstStyle/>
          <a:p>
            <a:fld id="{C6CF91B0-25AB-4DFA-B184-293DD156034C}" type="slidenum">
              <a:rPr lang="el-GR" smtClean="0"/>
              <a:t>20</a:t>
            </a:fld>
            <a:endParaRPr lang="el-GR"/>
          </a:p>
        </p:txBody>
      </p:sp>
    </p:spTree>
    <p:extLst>
      <p:ext uri="{BB962C8B-B14F-4D97-AF65-F5344CB8AC3E}">
        <p14:creationId xmlns:p14="http://schemas.microsoft.com/office/powerpoint/2010/main" val="2977827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Introduzir a Ficha de Trabalho 2 como uma atividade mais aprofundada de mapeamento setorial.</a:t>
            </a:r>
            <a:endParaRPr lang="hr-HR" dirty="0"/>
          </a:p>
          <a:p>
            <a:endParaRPr lang="en-US" dirty="0"/>
          </a:p>
          <a:p>
            <a:r>
              <a:rPr lang="en-US" dirty="0"/>
              <a:t>Explicar que os participantes devem passar de uma mudança de sustentabilidade ampla para uma necessidade de aprendizagem VET concreta. Por exemplo, uma mudança como a economia circular, a eficiência energética, o turismo sustentável ou o relato ambiental deve ser relacionada com profissões, tarefas de trabalho e competências.</a:t>
            </a:r>
            <a:endParaRPr lang="hr-HR" dirty="0"/>
          </a:p>
          <a:p>
            <a:endParaRPr lang="en-US" dirty="0"/>
          </a:p>
          <a:p>
            <a:r>
              <a:rPr lang="en-US" dirty="0"/>
              <a:t>Pedir aos grupos que evitem afirmações vagas como "os formandos precisam de sensibilização para a sustentabilidade". Devem, em vez disso, identificar tarefas ou decisões específicas que os formandos possam enfrentar no futuro trabalho.</a:t>
            </a:r>
            <a:endParaRPr lang="hr-HR" dirty="0"/>
          </a:p>
          <a:p>
            <a:endParaRPr lang="en-US" dirty="0"/>
          </a:p>
          <a:p>
            <a:r>
              <a:rPr lang="en-US" dirty="0"/>
              <a:t>No final, pedir aos grupos que partilhem um exemplo de ensino que poderiam usar com formandos VET.</a:t>
            </a:r>
            <a:endParaRPr lang="hr-HR" dirty="0"/>
          </a:p>
          <a:p>
            <a:endParaRPr lang="hr-HR" dirty="0"/>
          </a:p>
          <a:p>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a:p>
            <a:endParaRPr lang="en-US" dirty="0"/>
          </a:p>
        </p:txBody>
      </p:sp>
      <p:sp>
        <p:nvSpPr>
          <p:cNvPr id="4" name="Slide Number Placeholder 3"/>
          <p:cNvSpPr>
            <a:spLocks noGrp="1"/>
          </p:cNvSpPr>
          <p:nvPr>
            <p:ph type="sldNum" sz="quarter" idx="5"/>
          </p:nvPr>
        </p:nvSpPr>
        <p:spPr/>
        <p:txBody>
          <a:bodyPr/>
          <a:lstStyle/>
          <a:p>
            <a:fld id="{C6CF91B0-25AB-4DFA-B184-293DD156034C}" type="slidenum">
              <a:rPr lang="el-GR" smtClean="0"/>
              <a:t>21</a:t>
            </a:fld>
            <a:endParaRPr lang="el-GR"/>
          </a:p>
        </p:txBody>
      </p:sp>
    </p:spTree>
    <p:extLst>
      <p:ext uri="{BB962C8B-B14F-4D97-AF65-F5344CB8AC3E}">
        <p14:creationId xmlns:p14="http://schemas.microsoft.com/office/powerpoint/2010/main" val="31919922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413791-3F79-D053-2F1D-FD5A88F68A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3728C-487B-0CB0-E5CA-B46D6B7BB8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4ECD6B-3ED9-76EE-F23A-315BF8555E80}"/>
              </a:ext>
            </a:extLst>
          </p:cNvPr>
          <p:cNvSpPr>
            <a:spLocks noGrp="1"/>
          </p:cNvSpPr>
          <p:nvPr>
            <p:ph type="body" idx="1"/>
          </p:nvPr>
        </p:nvSpPr>
        <p:spPr/>
        <p:txBody>
          <a:bodyPr/>
          <a:lstStyle/>
          <a:p>
            <a:r>
              <a:rPr lang="en-US" dirty="0"/>
              <a:t>Iniciar o Tópico 2.</a:t>
            </a:r>
            <a:endParaRPr lang="hr-HR" dirty="0"/>
          </a:p>
          <a:p>
            <a:endParaRPr lang="en-US" dirty="0"/>
          </a:p>
          <a:p>
            <a:r>
              <a:rPr lang="en-US" dirty="0"/>
              <a:t>Definir as competências verdes de forma abrangente.</a:t>
            </a:r>
            <a:endParaRPr lang="hr-HR" dirty="0"/>
          </a:p>
          <a:p>
            <a:endParaRPr lang="en-US" dirty="0"/>
          </a:p>
          <a:p>
            <a:r>
              <a:rPr lang="en-US" dirty="0"/>
              <a:t>Explicar que as competências verdes incluem conhecimentos, capacidades, valores e atitudes. Isto evita reduzir as competências verdes apenas a competências técnicas.</a:t>
            </a:r>
            <a:endParaRPr lang="hr-HR" dirty="0"/>
          </a:p>
          <a:p>
            <a:endParaRPr lang="en-US" dirty="0"/>
          </a:p>
          <a:p>
            <a:r>
              <a:rPr lang="en-US" dirty="0"/>
              <a:t>Usar exemplos:</a:t>
            </a:r>
          </a:p>
          <a:p>
            <a:pPr marL="171450" indent="-171450">
              <a:buFont typeface="Arial" panose="020B0604020202020204" pitchFamily="34" charset="0"/>
              <a:buChar char="•"/>
            </a:pPr>
            <a:r>
              <a:rPr lang="en-US" dirty="0"/>
              <a:t>Saber como reduzir o desperdício é conhecimento.</a:t>
            </a:r>
          </a:p>
          <a:p>
            <a:pPr marL="171450" indent="-171450">
              <a:buFont typeface="Arial" panose="020B0604020202020204" pitchFamily="34" charset="0"/>
              <a:buChar char="•"/>
            </a:pPr>
            <a:r>
              <a:rPr lang="en-US" dirty="0"/>
              <a:t>Realizar uma reparação é uma competência prática.</a:t>
            </a:r>
          </a:p>
          <a:p>
            <a:pPr marL="171450" indent="-171450">
              <a:buFont typeface="Arial" panose="020B0604020202020204" pitchFamily="34" charset="0"/>
              <a:buChar char="•"/>
            </a:pPr>
            <a:r>
              <a:rPr lang="en-US" dirty="0"/>
              <a:t>Valorizar a eficiência de recursos é uma atitude.</a:t>
            </a:r>
          </a:p>
          <a:p>
            <a:pPr marL="171450" indent="-171450">
              <a:buFont typeface="Arial" panose="020B0604020202020204" pitchFamily="34" charset="0"/>
              <a:buChar char="•"/>
            </a:pPr>
            <a:r>
              <a:rPr lang="en-US" dirty="0"/>
              <a:t>Tomar decisões responsáveis é uma competência.</a:t>
            </a:r>
            <a:endParaRPr lang="hr-HR" dirty="0"/>
          </a:p>
          <a:p>
            <a:endParaRPr lang="en-US" dirty="0"/>
          </a:p>
          <a:p>
            <a:r>
              <a:rPr lang="en-US" dirty="0"/>
              <a:t>Nota de fonte: competências para a economia verde da Cedefop; GreenComp.</a:t>
            </a:r>
          </a:p>
          <a:p>
            <a:endParaRPr lang="en-US" dirty="0"/>
          </a:p>
        </p:txBody>
      </p:sp>
      <p:sp>
        <p:nvSpPr>
          <p:cNvPr id="4" name="Slide Number Placeholder 3">
            <a:extLst>
              <a:ext uri="{FF2B5EF4-FFF2-40B4-BE49-F238E27FC236}">
                <a16:creationId xmlns:a16="http://schemas.microsoft.com/office/drawing/2014/main" id="{A8375698-B0D3-EB02-4A1E-63D419E406D9}"/>
              </a:ext>
            </a:extLst>
          </p:cNvPr>
          <p:cNvSpPr>
            <a:spLocks noGrp="1"/>
          </p:cNvSpPr>
          <p:nvPr>
            <p:ph type="sldNum" sz="quarter" idx="5"/>
          </p:nvPr>
        </p:nvSpPr>
        <p:spPr/>
        <p:txBody>
          <a:bodyPr/>
          <a:lstStyle/>
          <a:p>
            <a:fld id="{C6CF91B0-25AB-4DFA-B184-293DD156034C}" type="slidenum">
              <a:rPr lang="el-GR" smtClean="0"/>
              <a:t>22</a:t>
            </a:fld>
            <a:endParaRPr lang="el-GR"/>
          </a:p>
        </p:txBody>
      </p:sp>
    </p:spTree>
    <p:extLst>
      <p:ext uri="{BB962C8B-B14F-4D97-AF65-F5344CB8AC3E}">
        <p14:creationId xmlns:p14="http://schemas.microsoft.com/office/powerpoint/2010/main" val="412464276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95D9B-C514-9F51-A14C-5789435FF9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B1052D-A94E-6CD7-A439-3CB0D7E11E4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C2F61-C9A0-13E6-CFFE-7286C7E7894D}"/>
              </a:ext>
            </a:extLst>
          </p:cNvPr>
          <p:cNvSpPr>
            <a:spLocks noGrp="1"/>
          </p:cNvSpPr>
          <p:nvPr>
            <p:ph type="body" idx="1"/>
          </p:nvPr>
        </p:nvSpPr>
        <p:spPr/>
        <p:txBody>
          <a:bodyPr/>
          <a:lstStyle/>
          <a:p>
            <a:r>
              <a:rPr lang="en-US" dirty="0"/>
              <a:t>Explicar as três categorias.</a:t>
            </a:r>
            <a:endParaRPr lang="hr-HR" dirty="0"/>
          </a:p>
          <a:p>
            <a:endParaRPr lang="en-US" dirty="0"/>
          </a:p>
          <a:p>
            <a:r>
              <a:rPr lang="en-US" dirty="0"/>
              <a:t>As competências transversais são relevantes em muitas profissões.</a:t>
            </a:r>
            <a:endParaRPr lang="hr-HR" dirty="0"/>
          </a:p>
          <a:p>
            <a:endParaRPr lang="en-US" dirty="0"/>
          </a:p>
          <a:p>
            <a:r>
              <a:rPr lang="en-US" dirty="0"/>
              <a:t>As competências específicas relacionam-se com processos e normas setoriais.</a:t>
            </a:r>
            <a:endParaRPr lang="hr-HR" dirty="0"/>
          </a:p>
          <a:p>
            <a:endParaRPr lang="en-US" dirty="0"/>
          </a:p>
          <a:p>
            <a:r>
              <a:rPr lang="en-US" dirty="0"/>
              <a:t>As competências altamente especializadas são necessárias para funções técnicas ou especializadas.</a:t>
            </a:r>
            <a:endParaRPr lang="hr-HR" dirty="0"/>
          </a:p>
          <a:p>
            <a:endParaRPr lang="en-US" dirty="0"/>
          </a:p>
          <a:p>
            <a:r>
              <a:rPr lang="en-US" dirty="0"/>
              <a:t>Dizer aos participantes que a maioria dos professores VET vai lidar com as três categorias, mas em proporções diferentes consoante a área vocacional.</a:t>
            </a:r>
          </a:p>
          <a:p>
            <a:endParaRPr lang="en-US" dirty="0"/>
          </a:p>
        </p:txBody>
      </p:sp>
      <p:sp>
        <p:nvSpPr>
          <p:cNvPr id="4" name="Slide Number Placeholder 3">
            <a:extLst>
              <a:ext uri="{FF2B5EF4-FFF2-40B4-BE49-F238E27FC236}">
                <a16:creationId xmlns:a16="http://schemas.microsoft.com/office/drawing/2014/main" id="{B0E063CD-B66B-2082-5911-826367C57599}"/>
              </a:ext>
            </a:extLst>
          </p:cNvPr>
          <p:cNvSpPr>
            <a:spLocks noGrp="1"/>
          </p:cNvSpPr>
          <p:nvPr>
            <p:ph type="sldNum" sz="quarter" idx="5"/>
          </p:nvPr>
        </p:nvSpPr>
        <p:spPr/>
        <p:txBody>
          <a:bodyPr/>
          <a:lstStyle/>
          <a:p>
            <a:fld id="{C6CF91B0-25AB-4DFA-B184-293DD156034C}" type="slidenum">
              <a:rPr lang="el-GR" smtClean="0"/>
              <a:t>23</a:t>
            </a:fld>
            <a:endParaRPr lang="el-GR"/>
          </a:p>
        </p:txBody>
      </p:sp>
    </p:spTree>
    <p:extLst>
      <p:ext uri="{BB962C8B-B14F-4D97-AF65-F5344CB8AC3E}">
        <p14:creationId xmlns:p14="http://schemas.microsoft.com/office/powerpoint/2010/main" val="323354283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FC434B-1363-AD16-5191-087487B68C7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6E2A07-8F42-192D-8241-CBD87470AB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BFB6C6-9BD2-0482-4178-AD67A4A41D61}"/>
              </a:ext>
            </a:extLst>
          </p:cNvPr>
          <p:cNvSpPr>
            <a:spLocks noGrp="1"/>
          </p:cNvSpPr>
          <p:nvPr>
            <p:ph type="body" idx="1"/>
          </p:nvPr>
        </p:nvSpPr>
        <p:spPr/>
        <p:txBody>
          <a:bodyPr/>
          <a:lstStyle/>
          <a:p>
            <a:r>
              <a:rPr lang="en-US" dirty="0"/>
              <a:t>Ensinar as competências transversais de sustentabilidade.</a:t>
            </a:r>
            <a:endParaRPr lang="hr-HR" dirty="0"/>
          </a:p>
          <a:p>
            <a:endParaRPr lang="en-US" dirty="0"/>
          </a:p>
          <a:p>
            <a:r>
              <a:rPr lang="en-US" dirty="0"/>
              <a:t>Relacionar este slide com o GreenComp, que descreve a sustentabilidade como uma competência que envolve conhecimentos, capacidades e atitudes.</a:t>
            </a:r>
            <a:endParaRPr lang="hr-HR" dirty="0"/>
          </a:p>
          <a:p>
            <a:endParaRPr lang="en-US" dirty="0"/>
          </a:p>
          <a:p>
            <a:r>
              <a:rPr lang="en-US" dirty="0"/>
              <a:t>Explicar que os formandos precisam de compreender sistemas, pensar de forma crítica, imaginar futuros e adotar ações responsáveis.</a:t>
            </a:r>
            <a:endParaRPr lang="hr-HR" dirty="0"/>
          </a:p>
          <a:p>
            <a:endParaRPr lang="en-US" dirty="0"/>
          </a:p>
          <a:p>
            <a:r>
              <a:rPr lang="en-US" dirty="0"/>
              <a:t>Estas competências podem ser desenvolvidas através da discussão, da resolução de problemas, de projetos e da reflexão.</a:t>
            </a:r>
            <a:endParaRPr lang="hr-HR" dirty="0"/>
          </a:p>
          <a:p>
            <a:endParaRPr lang="en-US" dirty="0"/>
          </a:p>
          <a:p>
            <a:r>
              <a:rPr lang="en-US" dirty="0"/>
              <a:t>Nota de fonte: GreenComp, Comissão Europeia/JRC.</a:t>
            </a:r>
          </a:p>
          <a:p>
            <a:endParaRPr lang="en-US" dirty="0"/>
          </a:p>
        </p:txBody>
      </p:sp>
      <p:sp>
        <p:nvSpPr>
          <p:cNvPr id="4" name="Slide Number Placeholder 3">
            <a:extLst>
              <a:ext uri="{FF2B5EF4-FFF2-40B4-BE49-F238E27FC236}">
                <a16:creationId xmlns:a16="http://schemas.microsoft.com/office/drawing/2014/main" id="{2D9197F7-5258-9F39-6D10-C8F751F08D94}"/>
              </a:ext>
            </a:extLst>
          </p:cNvPr>
          <p:cNvSpPr>
            <a:spLocks noGrp="1"/>
          </p:cNvSpPr>
          <p:nvPr>
            <p:ph type="sldNum" sz="quarter" idx="5"/>
          </p:nvPr>
        </p:nvSpPr>
        <p:spPr/>
        <p:txBody>
          <a:bodyPr/>
          <a:lstStyle/>
          <a:p>
            <a:fld id="{C6CF91B0-25AB-4DFA-B184-293DD156034C}" type="slidenum">
              <a:rPr lang="el-GR" smtClean="0"/>
              <a:t>24</a:t>
            </a:fld>
            <a:endParaRPr lang="el-GR"/>
          </a:p>
        </p:txBody>
      </p:sp>
    </p:spTree>
    <p:extLst>
      <p:ext uri="{BB962C8B-B14F-4D97-AF65-F5344CB8AC3E}">
        <p14:creationId xmlns:p14="http://schemas.microsoft.com/office/powerpoint/2010/main" val="428463810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8D9F12-A72A-A957-0469-96319997D6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F1079C-51D4-542C-6A68-046F058BE95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EDB8ED5-5A98-8AE3-C65F-2EDAA4068DCC}"/>
              </a:ext>
            </a:extLst>
          </p:cNvPr>
          <p:cNvSpPr>
            <a:spLocks noGrp="1"/>
          </p:cNvSpPr>
          <p:nvPr>
            <p:ph type="body" idx="1"/>
          </p:nvPr>
        </p:nvSpPr>
        <p:spPr/>
        <p:txBody>
          <a:bodyPr/>
          <a:lstStyle/>
          <a:p>
            <a:r>
              <a:rPr lang="en-US" dirty="0"/>
              <a:t>Ensinar as competências verdes específicas da profissão.</a:t>
            </a:r>
            <a:endParaRPr lang="hr-HR" dirty="0"/>
          </a:p>
          <a:p>
            <a:endParaRPr lang="en-US" dirty="0"/>
          </a:p>
          <a:p>
            <a:r>
              <a:rPr lang="en-US" dirty="0"/>
              <a:t>Usar exemplos práticos de diferentes áreas.</a:t>
            </a:r>
            <a:endParaRPr lang="hr-HR" dirty="0"/>
          </a:p>
          <a:p>
            <a:endParaRPr lang="en-US" dirty="0"/>
          </a:p>
          <a:p>
            <a:r>
              <a:rPr lang="en-US" dirty="0" err="1"/>
              <a:t>Sublinhar que estas são competências que os formandos conseguem ver em tarefas de trabalho concretas:</a:t>
            </a:r>
          </a:p>
          <a:p>
            <a:pPr marL="171450" indent="-171450">
              <a:buFont typeface="Arial" panose="020B0604020202020204" pitchFamily="34" charset="0"/>
              <a:buChar char="•"/>
            </a:pPr>
            <a:r>
              <a:rPr lang="en-US" dirty="0"/>
              <a:t>escolher materiais </a:t>
            </a:r>
          </a:p>
          <a:p>
            <a:pPr marL="171450" indent="-171450">
              <a:buFont typeface="Arial" panose="020B0604020202020204" pitchFamily="34" charset="0"/>
              <a:buChar char="•"/>
            </a:pPr>
            <a:r>
              <a:rPr lang="en-US" dirty="0"/>
              <a:t>poupar energia </a:t>
            </a:r>
          </a:p>
          <a:p>
            <a:pPr marL="171450" indent="-171450">
              <a:buFont typeface="Arial" panose="020B0604020202020204" pitchFamily="34" charset="0"/>
              <a:buChar char="•"/>
            </a:pPr>
            <a:r>
              <a:rPr lang="en-US" dirty="0"/>
              <a:t>reduzir resíduos </a:t>
            </a:r>
          </a:p>
          <a:p>
            <a:pPr marL="171450" indent="-171450">
              <a:buFont typeface="Arial" panose="020B0604020202020204" pitchFamily="34" charset="0"/>
              <a:buChar char="•"/>
            </a:pPr>
            <a:r>
              <a:rPr lang="en-US" dirty="0"/>
              <a:t>fazer manutenção de equipamentos </a:t>
            </a:r>
          </a:p>
          <a:p>
            <a:pPr marL="171450" indent="-171450">
              <a:buFont typeface="Arial" panose="020B0604020202020204" pitchFamily="34" charset="0"/>
              <a:buChar char="•"/>
            </a:pPr>
            <a:r>
              <a:rPr lang="en-US" dirty="0"/>
              <a:t>seguir normas ambientais </a:t>
            </a:r>
          </a:p>
          <a:p>
            <a:pPr marL="171450" indent="-171450">
              <a:buFont typeface="Arial" panose="020B0604020202020204" pitchFamily="34" charset="0"/>
              <a:buChar char="•"/>
            </a:pPr>
            <a:r>
              <a:rPr lang="en-US" dirty="0"/>
              <a:t>explicar opções sustentáveis aos clientes </a:t>
            </a:r>
            <a:endParaRPr lang="hr-HR" dirty="0"/>
          </a:p>
          <a:p>
            <a:endParaRPr lang="en-US" dirty="0"/>
          </a:p>
          <a:p>
            <a:r>
              <a:rPr lang="en-US" dirty="0"/>
              <a:t>Pedir aos participantes que acrescentem exemplos das suas próprias áreas de ensino.</a:t>
            </a:r>
          </a:p>
          <a:p>
            <a:endParaRPr lang="en-US" dirty="0"/>
          </a:p>
        </p:txBody>
      </p:sp>
      <p:sp>
        <p:nvSpPr>
          <p:cNvPr id="4" name="Slide Number Placeholder 3">
            <a:extLst>
              <a:ext uri="{FF2B5EF4-FFF2-40B4-BE49-F238E27FC236}">
                <a16:creationId xmlns:a16="http://schemas.microsoft.com/office/drawing/2014/main" id="{1B0AE9E2-CA7C-2877-98D1-22A611664E8D}"/>
              </a:ext>
            </a:extLst>
          </p:cNvPr>
          <p:cNvSpPr>
            <a:spLocks noGrp="1"/>
          </p:cNvSpPr>
          <p:nvPr>
            <p:ph type="sldNum" sz="quarter" idx="5"/>
          </p:nvPr>
        </p:nvSpPr>
        <p:spPr/>
        <p:txBody>
          <a:bodyPr/>
          <a:lstStyle/>
          <a:p>
            <a:fld id="{C6CF91B0-25AB-4DFA-B184-293DD156034C}" type="slidenum">
              <a:rPr lang="el-GR" smtClean="0"/>
              <a:t>25</a:t>
            </a:fld>
            <a:endParaRPr lang="el-GR"/>
          </a:p>
        </p:txBody>
      </p:sp>
    </p:spTree>
    <p:extLst>
      <p:ext uri="{BB962C8B-B14F-4D97-AF65-F5344CB8AC3E}">
        <p14:creationId xmlns:p14="http://schemas.microsoft.com/office/powerpoint/2010/main" val="3928005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D4961A-DA50-153F-923A-43FF3296AA6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C84603-F03D-3C66-6FAB-0F59006BB19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A2FA176-B3E9-94BC-C42E-08E56854D1E9}"/>
              </a:ext>
            </a:extLst>
          </p:cNvPr>
          <p:cNvSpPr>
            <a:spLocks noGrp="1"/>
          </p:cNvSpPr>
          <p:nvPr>
            <p:ph type="body" idx="1"/>
          </p:nvPr>
        </p:nvSpPr>
        <p:spPr/>
        <p:txBody>
          <a:bodyPr/>
          <a:lstStyle/>
          <a:p>
            <a:r>
              <a:rPr lang="en-US" dirty="0"/>
              <a:t>Ensinar as competências verdes altamente especializadas.</a:t>
            </a:r>
            <a:endParaRPr lang="hr-HR" dirty="0"/>
          </a:p>
          <a:p>
            <a:endParaRPr lang="en-US" dirty="0"/>
          </a:p>
          <a:p>
            <a:r>
              <a:rPr lang="en-US" dirty="0"/>
              <a:t>Explicar que nem todos os formandos se vão tornar técnicos de energias renováveis ou auditores de sustentabilidade, mas estes exemplos ajudam a mostrar onde podem surgir qualificações especializadas e percursos de carreira.</a:t>
            </a:r>
            <a:endParaRPr lang="hr-HR" dirty="0"/>
          </a:p>
          <a:p>
            <a:endParaRPr lang="en-US" dirty="0"/>
          </a:p>
          <a:p>
            <a:r>
              <a:rPr lang="en-US" dirty="0"/>
              <a:t>São úteis para a consciência de carreira e para formandos que possam querer especializar-se mais tarde.</a:t>
            </a:r>
          </a:p>
          <a:p>
            <a:endParaRPr lang="en-US" dirty="0"/>
          </a:p>
        </p:txBody>
      </p:sp>
      <p:sp>
        <p:nvSpPr>
          <p:cNvPr id="4" name="Slide Number Placeholder 3">
            <a:extLst>
              <a:ext uri="{FF2B5EF4-FFF2-40B4-BE49-F238E27FC236}">
                <a16:creationId xmlns:a16="http://schemas.microsoft.com/office/drawing/2014/main" id="{6B24DFF8-C004-5761-676C-880F25F5FBCD}"/>
              </a:ext>
            </a:extLst>
          </p:cNvPr>
          <p:cNvSpPr>
            <a:spLocks noGrp="1"/>
          </p:cNvSpPr>
          <p:nvPr>
            <p:ph type="sldNum" sz="quarter" idx="5"/>
          </p:nvPr>
        </p:nvSpPr>
        <p:spPr/>
        <p:txBody>
          <a:bodyPr/>
          <a:lstStyle/>
          <a:p>
            <a:fld id="{C6CF91B0-25AB-4DFA-B184-293DD156034C}" type="slidenum">
              <a:rPr lang="el-GR" smtClean="0"/>
              <a:t>26</a:t>
            </a:fld>
            <a:endParaRPr lang="el-GR"/>
          </a:p>
        </p:txBody>
      </p:sp>
    </p:spTree>
    <p:extLst>
      <p:ext uri="{BB962C8B-B14F-4D97-AF65-F5344CB8AC3E}">
        <p14:creationId xmlns:p14="http://schemas.microsoft.com/office/powerpoint/2010/main" val="8394672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E0AFFB-B326-517E-2E23-4B0764DA3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E54E4A-FBCB-E84F-D643-AA5344B6B2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A75B162-01E7-56C8-C645-971D7409BC05}"/>
              </a:ext>
            </a:extLst>
          </p:cNvPr>
          <p:cNvSpPr>
            <a:spLocks noGrp="1"/>
          </p:cNvSpPr>
          <p:nvPr>
            <p:ph type="body" idx="1"/>
          </p:nvPr>
        </p:nvSpPr>
        <p:spPr/>
        <p:txBody>
          <a:bodyPr/>
          <a:lstStyle/>
          <a:p>
            <a:r>
              <a:rPr lang="en-US" dirty="0"/>
              <a:t>Facilitar uma discussão breve.</a:t>
            </a:r>
            <a:endParaRPr lang="hr-HR" dirty="0"/>
          </a:p>
          <a:p>
            <a:endParaRPr lang="en-US" dirty="0"/>
          </a:p>
          <a:p>
            <a:r>
              <a:rPr lang="en-US" dirty="0"/>
              <a:t>Pedir aos participantes que identifiquem competências verdes que já possam estar incorporadas nas suas aulas sem serem rotuladas como verdes.</a:t>
            </a:r>
            <a:endParaRPr lang="hr-HR" dirty="0"/>
          </a:p>
          <a:p>
            <a:endParaRPr lang="en-US" dirty="0"/>
          </a:p>
          <a:p>
            <a:r>
              <a:rPr lang="en-US" dirty="0"/>
              <a:t>Os exemplos podem incluir:</a:t>
            </a:r>
          </a:p>
          <a:p>
            <a:pPr marL="171450" indent="-171450">
              <a:buFont typeface="Arial" panose="020B0604020202020204" pitchFamily="34" charset="0"/>
              <a:buChar char="•"/>
            </a:pPr>
            <a:r>
              <a:rPr lang="en-US" dirty="0"/>
              <a:t>uso cuidadoso de materiais </a:t>
            </a:r>
          </a:p>
          <a:p>
            <a:pPr marL="171450" indent="-171450">
              <a:buFont typeface="Arial" panose="020B0604020202020204" pitchFamily="34" charset="0"/>
              <a:buChar char="•"/>
            </a:pPr>
            <a:r>
              <a:rPr lang="en-US" dirty="0"/>
              <a:t>segurança </a:t>
            </a:r>
          </a:p>
          <a:p>
            <a:pPr marL="171450" indent="-171450">
              <a:buFont typeface="Arial" panose="020B0604020202020204" pitchFamily="34" charset="0"/>
              <a:buChar char="•"/>
            </a:pPr>
            <a:r>
              <a:rPr lang="en-US" dirty="0"/>
              <a:t>manutenção </a:t>
            </a:r>
          </a:p>
          <a:p>
            <a:pPr marL="171450" indent="-171450">
              <a:buFont typeface="Arial" panose="020B0604020202020204" pitchFamily="34" charset="0"/>
              <a:buChar char="•"/>
            </a:pPr>
            <a:r>
              <a:rPr lang="en-US" dirty="0"/>
              <a:t>reparação </a:t>
            </a:r>
          </a:p>
          <a:p>
            <a:pPr marL="171450" indent="-171450">
              <a:buFont typeface="Arial" panose="020B0604020202020204" pitchFamily="34" charset="0"/>
              <a:buChar char="•"/>
            </a:pPr>
            <a:r>
              <a:rPr lang="en-US" dirty="0"/>
              <a:t>planeamento eficiente </a:t>
            </a:r>
          </a:p>
          <a:p>
            <a:pPr marL="171450" indent="-171450">
              <a:buFont typeface="Arial" panose="020B0604020202020204" pitchFamily="34" charset="0"/>
              <a:buChar char="•"/>
            </a:pPr>
            <a:r>
              <a:rPr lang="en-US" dirty="0"/>
              <a:t>documentação </a:t>
            </a:r>
            <a:endParaRPr lang="hr-HR" dirty="0"/>
          </a:p>
          <a:p>
            <a:endParaRPr lang="en-US" dirty="0"/>
          </a:p>
          <a:p>
            <a:r>
              <a:rPr lang="en-US" dirty="0"/>
              <a:t>Isto ajuda os professores a reconhecer que a sustentabilidade pode frequentemente basear-se em práticas vocacionais já existentes.</a:t>
            </a:r>
          </a:p>
          <a:p>
            <a:endParaRPr lang="hr-HR" dirty="0"/>
          </a:p>
        </p:txBody>
      </p:sp>
      <p:sp>
        <p:nvSpPr>
          <p:cNvPr id="4" name="Slide Number Placeholder 3">
            <a:extLst>
              <a:ext uri="{FF2B5EF4-FFF2-40B4-BE49-F238E27FC236}">
                <a16:creationId xmlns:a16="http://schemas.microsoft.com/office/drawing/2014/main" id="{718201BB-92E3-8A72-5CBD-AEC62EFB967E}"/>
              </a:ext>
            </a:extLst>
          </p:cNvPr>
          <p:cNvSpPr>
            <a:spLocks noGrp="1"/>
          </p:cNvSpPr>
          <p:nvPr>
            <p:ph type="sldNum" sz="quarter" idx="5"/>
          </p:nvPr>
        </p:nvSpPr>
        <p:spPr/>
        <p:txBody>
          <a:bodyPr/>
          <a:lstStyle/>
          <a:p>
            <a:fld id="{C6CF91B0-25AB-4DFA-B184-293DD156034C}" type="slidenum">
              <a:rPr lang="el-GR" smtClean="0"/>
              <a:t>27</a:t>
            </a:fld>
            <a:endParaRPr lang="el-GR"/>
          </a:p>
        </p:txBody>
      </p:sp>
    </p:spTree>
    <p:extLst>
      <p:ext uri="{BB962C8B-B14F-4D97-AF65-F5344CB8AC3E}">
        <p14:creationId xmlns:p14="http://schemas.microsoft.com/office/powerpoint/2010/main" val="1790672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Usar esta atividade para tornar concretas as categorias de competências verdes.</a:t>
            </a:r>
            <a:endParaRPr lang="hr-HR" dirty="0"/>
          </a:p>
          <a:p>
            <a:endParaRPr lang="en-US" dirty="0"/>
          </a:p>
          <a:p>
            <a:r>
              <a:rPr lang="en-US" dirty="0"/>
              <a:t>Recordar aos participantes as três categorias discutidas anteriormente: competências verdes transversais, específicas da profissão e altamente especializadas.</a:t>
            </a:r>
            <a:endParaRPr lang="hr-HR" dirty="0"/>
          </a:p>
          <a:p>
            <a:endParaRPr lang="en-US" dirty="0"/>
          </a:p>
          <a:p>
            <a:r>
              <a:rPr lang="en-US" dirty="0"/>
              <a:t>Pedir aos participantes que escolham uma profissão que conheçam bem. Devem evitar listar competências de forma abstrata. Cada competência deve ser relacionada com algo que um trabalhador efetivamente faz, decide, explica, documenta ou melhora.</a:t>
            </a:r>
            <a:endParaRPr lang="hr-HR" dirty="0"/>
          </a:p>
          <a:p>
            <a:endParaRPr lang="en-US" dirty="0"/>
          </a:p>
          <a:p>
            <a:r>
              <a:rPr lang="en-US" dirty="0"/>
              <a:t>Por exemplo, "consciência sobre os recursos" torna-se mais concreta quando relacionada com a redução do desperdício de materiais numa oficina, o planeamento mais eficiente de stocks na restauração ou a seleção de produtos sustentáveis no retalho.</a:t>
            </a:r>
            <a:endParaRPr lang="hr-HR" dirty="0"/>
          </a:p>
          <a:p>
            <a:endParaRPr lang="hr-HR" dirty="0"/>
          </a:p>
          <a:p>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a:p>
            <a:endParaRPr lang="en-US" dirty="0"/>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28</a:t>
            </a:fld>
            <a:endParaRPr lang="el-GR"/>
          </a:p>
        </p:txBody>
      </p:sp>
    </p:spTree>
    <p:extLst>
      <p:ext uri="{BB962C8B-B14F-4D97-AF65-F5344CB8AC3E}">
        <p14:creationId xmlns:p14="http://schemas.microsoft.com/office/powerpoint/2010/main" val="341915974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D2B54A-F671-C62F-5B73-73A49C2E97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4F1D7D-83A6-F85D-3566-89F9FA37EF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4897AFF-E4CD-E76E-0C58-EFBFCBB8FA3B}"/>
              </a:ext>
            </a:extLst>
          </p:cNvPr>
          <p:cNvSpPr>
            <a:spLocks noGrp="1"/>
          </p:cNvSpPr>
          <p:nvPr>
            <p:ph type="body" idx="1"/>
          </p:nvPr>
        </p:nvSpPr>
        <p:spPr/>
        <p:txBody>
          <a:bodyPr/>
          <a:lstStyle/>
          <a:p>
            <a:r>
              <a:rPr lang="en-US" dirty="0"/>
              <a:t>Explicar a ESCO como um ponto de referência europeu.</a:t>
            </a:r>
            <a:endParaRPr lang="hr-HR" dirty="0"/>
          </a:p>
          <a:p>
            <a:endParaRPr lang="en-US" dirty="0"/>
          </a:p>
          <a:p>
            <a:r>
              <a:rPr lang="en-US" dirty="0"/>
              <a:t>A ESCO fornece uma linguagem comum para profissões, competências e aptidões. Rotula também conceitos de competências e conhecimentos verdes.</a:t>
            </a:r>
            <a:endParaRPr lang="hr-HR" dirty="0"/>
          </a:p>
          <a:p>
            <a:endParaRPr lang="en-US" dirty="0"/>
          </a:p>
          <a:p>
            <a:r>
              <a:rPr lang="en-US" dirty="0"/>
              <a:t>Os professores podem usar a terminologia da ESCO para relacionar o conteúdo de aprendizagem com a linguagem do mercado de trabalho e tornar a orientação de carreira mais clara para os formandos.</a:t>
            </a:r>
            <a:endParaRPr lang="hr-HR" dirty="0"/>
          </a:p>
          <a:p>
            <a:endParaRPr lang="en-US" dirty="0"/>
          </a:p>
          <a:p>
            <a:r>
              <a:rPr lang="en-US" dirty="0"/>
              <a:t>Nota de fonte: classificação de competências verdes da ESCO.</a:t>
            </a:r>
          </a:p>
          <a:p>
            <a:endParaRPr lang="en-US" dirty="0"/>
          </a:p>
        </p:txBody>
      </p:sp>
      <p:sp>
        <p:nvSpPr>
          <p:cNvPr id="4" name="Slide Number Placeholder 3">
            <a:extLst>
              <a:ext uri="{FF2B5EF4-FFF2-40B4-BE49-F238E27FC236}">
                <a16:creationId xmlns:a16="http://schemas.microsoft.com/office/drawing/2014/main" id="{BA32BBC5-40D7-204E-78E7-9C2F3C63E87B}"/>
              </a:ext>
            </a:extLst>
          </p:cNvPr>
          <p:cNvSpPr>
            <a:spLocks noGrp="1"/>
          </p:cNvSpPr>
          <p:nvPr>
            <p:ph type="sldNum" sz="quarter" idx="5"/>
          </p:nvPr>
        </p:nvSpPr>
        <p:spPr/>
        <p:txBody>
          <a:bodyPr/>
          <a:lstStyle/>
          <a:p>
            <a:fld id="{C6CF91B0-25AB-4DFA-B184-293DD156034C}" type="slidenum">
              <a:rPr lang="el-GR" smtClean="0"/>
              <a:t>29</a:t>
            </a:fld>
            <a:endParaRPr lang="el-GR"/>
          </a:p>
        </p:txBody>
      </p:sp>
    </p:spTree>
    <p:extLst>
      <p:ext uri="{BB962C8B-B14F-4D97-AF65-F5344CB8AC3E}">
        <p14:creationId xmlns:p14="http://schemas.microsoft.com/office/powerpoint/2010/main" val="217272338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2C56CF-EA21-5C28-D7EB-789A90A503F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AE3EF62-CAEA-42DE-BDFD-BBC54EB67EC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3C7E765-A7DD-F586-BDC3-CDDC1E07E59D}"/>
              </a:ext>
            </a:extLst>
          </p:cNvPr>
          <p:cNvSpPr>
            <a:spLocks noGrp="1"/>
          </p:cNvSpPr>
          <p:nvPr>
            <p:ph type="body" idx="1"/>
          </p:nvPr>
        </p:nvSpPr>
        <p:spPr/>
        <p:txBody>
          <a:bodyPr/>
          <a:lstStyle/>
          <a:p>
            <a:r>
              <a:rPr lang="en-US" dirty="0"/>
              <a:t>Explicar a inteligência sobre competências em linguagem simples: significa ler sinais sobre a procura em mudança de competências.</a:t>
            </a:r>
            <a:endParaRPr lang="hr-HR" dirty="0"/>
          </a:p>
          <a:p>
            <a:endParaRPr lang="en-US" dirty="0"/>
          </a:p>
          <a:p>
            <a:r>
              <a:rPr lang="en-US" dirty="0"/>
              <a:t>Os professores não precisam de produzir previsões, mas podem usar a inteligência disponível para atualizar exemplos e relacionar a aprendizagem com o mercado de trabalho.</a:t>
            </a:r>
            <a:endParaRPr lang="hr-HR" dirty="0"/>
          </a:p>
          <a:p>
            <a:endParaRPr lang="en-US" dirty="0"/>
          </a:p>
          <a:p>
            <a:r>
              <a:rPr lang="en-US" dirty="0"/>
              <a:t>Mencionar que a Cedefop destaca a inteligência sobre competências e a governação como importantes para a transição verde.</a:t>
            </a:r>
            <a:endParaRPr lang="hr-HR" dirty="0"/>
          </a:p>
          <a:p>
            <a:endParaRPr lang="en-US" dirty="0"/>
          </a:p>
          <a:p>
            <a:r>
              <a:rPr lang="en-US" dirty="0"/>
              <a:t>Nota de fonte: guia da Cedefop de 2025.</a:t>
            </a:r>
          </a:p>
          <a:p>
            <a:endParaRPr lang="en-US" dirty="0"/>
          </a:p>
        </p:txBody>
      </p:sp>
      <p:sp>
        <p:nvSpPr>
          <p:cNvPr id="4" name="Slide Number Placeholder 3">
            <a:extLst>
              <a:ext uri="{FF2B5EF4-FFF2-40B4-BE49-F238E27FC236}">
                <a16:creationId xmlns:a16="http://schemas.microsoft.com/office/drawing/2014/main" id="{3D43A8B6-CF88-5F39-4623-9A318BCA91F8}"/>
              </a:ext>
            </a:extLst>
          </p:cNvPr>
          <p:cNvSpPr>
            <a:spLocks noGrp="1"/>
          </p:cNvSpPr>
          <p:nvPr>
            <p:ph type="sldNum" sz="quarter" idx="5"/>
          </p:nvPr>
        </p:nvSpPr>
        <p:spPr/>
        <p:txBody>
          <a:bodyPr/>
          <a:lstStyle/>
          <a:p>
            <a:fld id="{C6CF91B0-25AB-4DFA-B184-293DD156034C}" type="slidenum">
              <a:rPr lang="el-GR" smtClean="0"/>
              <a:t>30</a:t>
            </a:fld>
            <a:endParaRPr lang="el-GR"/>
          </a:p>
        </p:txBody>
      </p:sp>
    </p:spTree>
    <p:extLst>
      <p:ext uri="{BB962C8B-B14F-4D97-AF65-F5344CB8AC3E}">
        <p14:creationId xmlns:p14="http://schemas.microsoft.com/office/powerpoint/2010/main" val="135938791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Explicar que os sinais do mercado de trabalho são evidências que mostram como o trabalho e as competências estão a mudar.</a:t>
            </a:r>
            <a:endParaRPr lang="hr-HR" dirty="0"/>
          </a:p>
          <a:p>
            <a:endParaRPr lang="en-US" dirty="0"/>
          </a:p>
          <a:p>
            <a:r>
              <a:rPr lang="en-US" dirty="0"/>
              <a:t>Os exemplos incluem anúncios de emprego, retorno de empregadores, dados públicos de emprego, mudanças políticas, relatórios setoriais ou conversas com empresas locais.</a:t>
            </a:r>
            <a:endParaRPr lang="hr-HR" dirty="0"/>
          </a:p>
          <a:p>
            <a:endParaRPr lang="en-US" dirty="0"/>
          </a:p>
          <a:p>
            <a:r>
              <a:rPr lang="en-US" dirty="0"/>
              <a:t>Os participantes devem escolher um sinal e perguntar: o que é que isto nos diz sobre as necessidades de competências? Devem depois traduzi-lo num exemplo de aprendizagem simples para formandos VET.</a:t>
            </a:r>
            <a:endParaRPr lang="hr-HR" dirty="0"/>
          </a:p>
          <a:p>
            <a:endParaRPr lang="en-US" dirty="0"/>
          </a:p>
          <a:p>
            <a:r>
              <a:rPr lang="en-US" dirty="0"/>
              <a:t>O objetivo é ajudar os professores a usar a informação do mercado de trabalho de forma prática, sem precisarem de se tornar investigadores do mercado de trabalho.</a:t>
            </a:r>
            <a:endParaRPr lang="hr-HR" dirty="0"/>
          </a:p>
          <a:p>
            <a:endParaRPr lang="hr-HR" dirty="0"/>
          </a:p>
          <a:p>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a:p>
            <a:endParaRPr lang="en-US" dirty="0"/>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31</a:t>
            </a:fld>
            <a:endParaRPr lang="el-GR"/>
          </a:p>
        </p:txBody>
      </p:sp>
    </p:spTree>
    <p:extLst>
      <p:ext uri="{BB962C8B-B14F-4D97-AF65-F5344CB8AC3E}">
        <p14:creationId xmlns:p14="http://schemas.microsoft.com/office/powerpoint/2010/main" val="379366475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1B861D-E23D-2C32-2252-3F8779023C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DF2F3-8E29-6FC8-0EBB-DADF2475EC3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2577DCE-F3F6-9CFA-53A8-9C7F2843AF1A}"/>
              </a:ext>
            </a:extLst>
          </p:cNvPr>
          <p:cNvSpPr>
            <a:spLocks noGrp="1"/>
          </p:cNvSpPr>
          <p:nvPr>
            <p:ph type="body" idx="1"/>
          </p:nvPr>
        </p:nvSpPr>
        <p:spPr/>
        <p:txBody>
          <a:bodyPr/>
          <a:lstStyle/>
          <a:p>
            <a:r>
              <a:rPr lang="en-US" dirty="0"/>
              <a:t>Iniciar o Tópico 3.</a:t>
            </a:r>
            <a:endParaRPr lang="hr-HR" dirty="0"/>
          </a:p>
          <a:p>
            <a:endParaRPr lang="en-US" dirty="0"/>
          </a:p>
          <a:p>
            <a:r>
              <a:rPr lang="en-US" dirty="0"/>
              <a:t>Definir os empregos verdes usando a definição da ILO: os empregos verdes são empregos dignos que preservam ou restauram o ambiente.</a:t>
            </a:r>
            <a:endParaRPr lang="hr-HR" dirty="0"/>
          </a:p>
          <a:p>
            <a:endParaRPr lang="en-US" dirty="0"/>
          </a:p>
          <a:p>
            <a:r>
              <a:rPr lang="en-US" dirty="0"/>
              <a:t>Sublinhar que os empregos verdes existem em setores tradicionais e em setores emergentes.</a:t>
            </a:r>
            <a:endParaRPr lang="hr-HR" dirty="0"/>
          </a:p>
          <a:p>
            <a:endParaRPr lang="en-US" dirty="0"/>
          </a:p>
          <a:p>
            <a:r>
              <a:rPr lang="en-US" dirty="0"/>
              <a:t>Pedir aos participantes que pensem em profissões existentes que estão a tornar-se mais verdes, como eletricistas, trabalhadores da construção, cozinheiros, motoristas, administrativos ou pessoal do turismo.</a:t>
            </a:r>
            <a:endParaRPr lang="hr-HR" dirty="0"/>
          </a:p>
          <a:p>
            <a:endParaRPr lang="en-US" dirty="0"/>
          </a:p>
          <a:p>
            <a:r>
              <a:rPr lang="en-US" dirty="0"/>
              <a:t>Nota de fonte: What is a green job, ILO.</a:t>
            </a:r>
          </a:p>
          <a:p>
            <a:endParaRPr lang="en-US" dirty="0"/>
          </a:p>
        </p:txBody>
      </p:sp>
      <p:sp>
        <p:nvSpPr>
          <p:cNvPr id="4" name="Slide Number Placeholder 3">
            <a:extLst>
              <a:ext uri="{FF2B5EF4-FFF2-40B4-BE49-F238E27FC236}">
                <a16:creationId xmlns:a16="http://schemas.microsoft.com/office/drawing/2014/main" id="{13A95CED-3BAF-CAE7-EAC1-BA3C4494F57B}"/>
              </a:ext>
            </a:extLst>
          </p:cNvPr>
          <p:cNvSpPr>
            <a:spLocks noGrp="1"/>
          </p:cNvSpPr>
          <p:nvPr>
            <p:ph type="sldNum" sz="quarter" idx="5"/>
          </p:nvPr>
        </p:nvSpPr>
        <p:spPr/>
        <p:txBody>
          <a:bodyPr/>
          <a:lstStyle/>
          <a:p>
            <a:fld id="{C6CF91B0-25AB-4DFA-B184-293DD156034C}" type="slidenum">
              <a:rPr lang="el-GR" smtClean="0"/>
              <a:t>32</a:t>
            </a:fld>
            <a:endParaRPr lang="el-GR"/>
          </a:p>
        </p:txBody>
      </p:sp>
    </p:spTree>
    <p:extLst>
      <p:ext uri="{BB962C8B-B14F-4D97-AF65-F5344CB8AC3E}">
        <p14:creationId xmlns:p14="http://schemas.microsoft.com/office/powerpoint/2010/main" val="404060836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AB52C-15D7-1CAF-E765-B8667E8D1F6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7BBE1B-F6E0-8FF7-C422-6D01D3F2984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2A61BD3-1C2C-3AD6-51D7-DEADBB8532BD}"/>
              </a:ext>
            </a:extLst>
          </p:cNvPr>
          <p:cNvSpPr>
            <a:spLocks noGrp="1"/>
          </p:cNvSpPr>
          <p:nvPr>
            <p:ph type="body" idx="1"/>
          </p:nvPr>
        </p:nvSpPr>
        <p:spPr/>
        <p:txBody>
          <a:bodyPr/>
          <a:lstStyle/>
          <a:p>
            <a:r>
              <a:rPr lang="en-US" dirty="0"/>
              <a:t>Explicar a dimensão do trabalho digno.</a:t>
            </a:r>
            <a:endParaRPr lang="hr-HR" dirty="0"/>
          </a:p>
          <a:p>
            <a:endParaRPr lang="en-US" dirty="0"/>
          </a:p>
          <a:p>
            <a:r>
              <a:rPr lang="en-US" dirty="0"/>
              <a:t>Um emprego não é automaticamente bom só por estar relacionado com o ambiente. A ILO sublinha que os empregos verdes devem também ser dignos.</a:t>
            </a:r>
            <a:endParaRPr lang="hr-HR" dirty="0"/>
          </a:p>
          <a:p>
            <a:endParaRPr lang="en-US" dirty="0"/>
          </a:p>
          <a:p>
            <a:r>
              <a:rPr lang="en-US" dirty="0"/>
              <a:t>Isto ajuda os professores a abordar a vertente social da sustentabilidade:</a:t>
            </a:r>
          </a:p>
          <a:p>
            <a:pPr marL="171450" indent="-171450">
              <a:buFont typeface="Arial" panose="020B0604020202020204" pitchFamily="34" charset="0"/>
              <a:buChar char="•"/>
            </a:pPr>
            <a:r>
              <a:rPr lang="en-US" dirty="0"/>
              <a:t>trabalho justo </a:t>
            </a:r>
          </a:p>
          <a:p>
            <a:pPr marL="171450" indent="-171450">
              <a:buFont typeface="Arial" panose="020B0604020202020204" pitchFamily="34" charset="0"/>
              <a:buChar char="•"/>
            </a:pPr>
            <a:r>
              <a:rPr lang="en-US" dirty="0"/>
              <a:t>segurança </a:t>
            </a:r>
          </a:p>
          <a:p>
            <a:pPr marL="171450" indent="-171450">
              <a:buFont typeface="Arial" panose="020B0604020202020204" pitchFamily="34" charset="0"/>
              <a:buChar char="•"/>
            </a:pPr>
            <a:r>
              <a:rPr lang="en-US" dirty="0"/>
              <a:t>inclusão </a:t>
            </a:r>
          </a:p>
          <a:p>
            <a:pPr marL="171450" indent="-171450">
              <a:buFont typeface="Arial" panose="020B0604020202020204" pitchFamily="34" charset="0"/>
              <a:buChar char="•"/>
            </a:pPr>
            <a:r>
              <a:rPr lang="en-US" dirty="0"/>
              <a:t>emprego de qualidade </a:t>
            </a:r>
            <a:endParaRPr lang="hr-HR" dirty="0"/>
          </a:p>
          <a:p>
            <a:endParaRPr lang="en-US" dirty="0"/>
          </a:p>
          <a:p>
            <a:r>
              <a:rPr lang="en-US" dirty="0"/>
              <a:t>Liga-se também às discussões sobre transição justa.</a:t>
            </a:r>
          </a:p>
          <a:p>
            <a:endParaRPr lang="en-US" dirty="0"/>
          </a:p>
        </p:txBody>
      </p:sp>
      <p:sp>
        <p:nvSpPr>
          <p:cNvPr id="4" name="Slide Number Placeholder 3">
            <a:extLst>
              <a:ext uri="{FF2B5EF4-FFF2-40B4-BE49-F238E27FC236}">
                <a16:creationId xmlns:a16="http://schemas.microsoft.com/office/drawing/2014/main" id="{1FFC7EF2-C467-E483-38D1-6F5330B56F85}"/>
              </a:ext>
            </a:extLst>
          </p:cNvPr>
          <p:cNvSpPr>
            <a:spLocks noGrp="1"/>
          </p:cNvSpPr>
          <p:nvPr>
            <p:ph type="sldNum" sz="quarter" idx="5"/>
          </p:nvPr>
        </p:nvSpPr>
        <p:spPr/>
        <p:txBody>
          <a:bodyPr/>
          <a:lstStyle/>
          <a:p>
            <a:fld id="{C6CF91B0-25AB-4DFA-B184-293DD156034C}" type="slidenum">
              <a:rPr lang="el-GR" smtClean="0"/>
              <a:t>33</a:t>
            </a:fld>
            <a:endParaRPr lang="el-GR"/>
          </a:p>
        </p:txBody>
      </p:sp>
    </p:spTree>
    <p:extLst>
      <p:ext uri="{BB962C8B-B14F-4D97-AF65-F5344CB8AC3E}">
        <p14:creationId xmlns:p14="http://schemas.microsoft.com/office/powerpoint/2010/main" val="118855515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39938-3417-CF5E-A3C8-6CC5623870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13D109D-5511-C241-3005-E1099545DF6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A4E2501-996F-6F53-261B-32E2BF874E3E}"/>
              </a:ext>
            </a:extLst>
          </p:cNvPr>
          <p:cNvSpPr>
            <a:spLocks noGrp="1"/>
          </p:cNvSpPr>
          <p:nvPr>
            <p:ph type="body" idx="1"/>
          </p:nvPr>
        </p:nvSpPr>
        <p:spPr/>
        <p:txBody>
          <a:bodyPr/>
          <a:lstStyle/>
          <a:p>
            <a:r>
              <a:rPr lang="en-US" dirty="0"/>
              <a:t>Ensinar a distinção entre novos empregos, empregos em mudança e tarefas em mudança.</a:t>
            </a:r>
            <a:endParaRPr lang="hr-HR" dirty="0"/>
          </a:p>
          <a:p>
            <a:endParaRPr lang="en-US" dirty="0"/>
          </a:p>
          <a:p>
            <a:r>
              <a:rPr lang="en-US" dirty="0"/>
              <a:t>Isto é importante porque os formandos podem pensar que as carreiras verdes significam apenas novas funções especializadas.</a:t>
            </a:r>
            <a:endParaRPr lang="hr-HR" dirty="0"/>
          </a:p>
          <a:p>
            <a:endParaRPr lang="en-US" dirty="0"/>
          </a:p>
          <a:p>
            <a:r>
              <a:rPr lang="en-US" dirty="0"/>
              <a:t>Na realidade, muitas profissões familiares tornam-se mais verdes através de novas tarefas, normas ou ferramentas.</a:t>
            </a:r>
            <a:endParaRPr lang="hr-HR" dirty="0"/>
          </a:p>
          <a:p>
            <a:endParaRPr lang="en-US" dirty="0"/>
          </a:p>
          <a:p>
            <a:r>
              <a:rPr lang="en-US" dirty="0"/>
              <a:t>Este enquadramento ajuda os professores a dar uma orientação de carreira mais realista.</a:t>
            </a:r>
          </a:p>
          <a:p>
            <a:endParaRPr lang="en-US" dirty="0"/>
          </a:p>
        </p:txBody>
      </p:sp>
      <p:sp>
        <p:nvSpPr>
          <p:cNvPr id="4" name="Slide Number Placeholder 3">
            <a:extLst>
              <a:ext uri="{FF2B5EF4-FFF2-40B4-BE49-F238E27FC236}">
                <a16:creationId xmlns:a16="http://schemas.microsoft.com/office/drawing/2014/main" id="{1C7A2213-FD29-585E-4147-7FD14BDE6D37}"/>
              </a:ext>
            </a:extLst>
          </p:cNvPr>
          <p:cNvSpPr>
            <a:spLocks noGrp="1"/>
          </p:cNvSpPr>
          <p:nvPr>
            <p:ph type="sldNum" sz="quarter" idx="5"/>
          </p:nvPr>
        </p:nvSpPr>
        <p:spPr/>
        <p:txBody>
          <a:bodyPr/>
          <a:lstStyle/>
          <a:p>
            <a:fld id="{C6CF91B0-25AB-4DFA-B184-293DD156034C}" type="slidenum">
              <a:rPr lang="el-GR" smtClean="0"/>
              <a:t>34</a:t>
            </a:fld>
            <a:endParaRPr lang="el-GR"/>
          </a:p>
        </p:txBody>
      </p:sp>
    </p:spTree>
    <p:extLst>
      <p:ext uri="{BB962C8B-B14F-4D97-AF65-F5344CB8AC3E}">
        <p14:creationId xmlns:p14="http://schemas.microsoft.com/office/powerpoint/2010/main" val="333561972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ED74A7-671D-0485-3CFA-DE02B2F334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399061-C4E4-ADA7-9DD3-4A0F453D4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87FDA44-C0AB-1434-4023-59AE12002484}"/>
              </a:ext>
            </a:extLst>
          </p:cNvPr>
          <p:cNvSpPr>
            <a:spLocks noGrp="1"/>
          </p:cNvSpPr>
          <p:nvPr>
            <p:ph type="body" idx="1"/>
          </p:nvPr>
        </p:nvSpPr>
        <p:spPr/>
        <p:txBody>
          <a:bodyPr/>
          <a:lstStyle/>
          <a:p>
            <a:r>
              <a:rPr lang="en-US" dirty="0"/>
              <a:t>Usar exemplos setoriais para mostrar a abrangência.</a:t>
            </a:r>
            <a:endParaRPr lang="hr-HR" dirty="0"/>
          </a:p>
          <a:p>
            <a:endParaRPr lang="en-US" dirty="0"/>
          </a:p>
          <a:p>
            <a:r>
              <a:rPr lang="en-US" dirty="0"/>
              <a:t>Pedir aos participantes que identifiquem os setores representados nos seus grupos de formandos.</a:t>
            </a:r>
            <a:endParaRPr lang="hr-HR" dirty="0"/>
          </a:p>
          <a:p>
            <a:endParaRPr lang="en-US" dirty="0"/>
          </a:p>
          <a:p>
            <a:r>
              <a:rPr lang="en-US" dirty="0"/>
              <a:t>Para cada setor, discutir uma competência verde ou uma tarefa de trabalho alterada.</a:t>
            </a:r>
            <a:endParaRPr lang="hr-HR" dirty="0"/>
          </a:p>
          <a:p>
            <a:endParaRPr lang="en-US" dirty="0"/>
          </a:p>
          <a:p>
            <a:r>
              <a:rPr lang="en-US" dirty="0"/>
              <a:t>O objetivo é mostrar que a relevância da economia verde pode ser encontrada em áreas técnicas, de serviços, administrativas e criativas.</a:t>
            </a:r>
          </a:p>
          <a:p>
            <a:endParaRPr lang="en-US" dirty="0"/>
          </a:p>
        </p:txBody>
      </p:sp>
      <p:sp>
        <p:nvSpPr>
          <p:cNvPr id="4" name="Slide Number Placeholder 3">
            <a:extLst>
              <a:ext uri="{FF2B5EF4-FFF2-40B4-BE49-F238E27FC236}">
                <a16:creationId xmlns:a16="http://schemas.microsoft.com/office/drawing/2014/main" id="{ED1BA753-0555-F636-FC56-9CE20BD6F795}"/>
              </a:ext>
            </a:extLst>
          </p:cNvPr>
          <p:cNvSpPr>
            <a:spLocks noGrp="1"/>
          </p:cNvSpPr>
          <p:nvPr>
            <p:ph type="sldNum" sz="quarter" idx="5"/>
          </p:nvPr>
        </p:nvSpPr>
        <p:spPr/>
        <p:txBody>
          <a:bodyPr/>
          <a:lstStyle/>
          <a:p>
            <a:fld id="{C6CF91B0-25AB-4DFA-B184-293DD156034C}" type="slidenum">
              <a:rPr lang="el-GR" smtClean="0"/>
              <a:t>35</a:t>
            </a:fld>
            <a:endParaRPr lang="el-GR"/>
          </a:p>
        </p:txBody>
      </p:sp>
    </p:spTree>
    <p:extLst>
      <p:ext uri="{BB962C8B-B14F-4D97-AF65-F5344CB8AC3E}">
        <p14:creationId xmlns:p14="http://schemas.microsoft.com/office/powerpoint/2010/main" val="358292515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0AD5C1-48A0-FDB4-C5A7-37F6D34BBF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DD28001-47C2-009B-E041-DB840436B9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B8316B-3B88-AE10-3958-4080091B720B}"/>
              </a:ext>
            </a:extLst>
          </p:cNvPr>
          <p:cNvSpPr>
            <a:spLocks noGrp="1"/>
          </p:cNvSpPr>
          <p:nvPr>
            <p:ph type="body" idx="1"/>
          </p:nvPr>
        </p:nvSpPr>
        <p:spPr/>
        <p:txBody>
          <a:bodyPr/>
          <a:lstStyle/>
          <a:p>
            <a:r>
              <a:rPr lang="en-US" dirty="0"/>
              <a:t>Explicar os percursos de carreira.</a:t>
            </a:r>
            <a:endParaRPr lang="hr-HR" dirty="0"/>
          </a:p>
          <a:p>
            <a:endParaRPr lang="en-US" dirty="0"/>
          </a:p>
          <a:p>
            <a:r>
              <a:rPr lang="en-US" dirty="0"/>
              <a:t>Alguns formandos podem entrar numa profissão verde especializada. Outros podem acrescentar competências verdes a um emprego já existente. Outros podem passar a ser responsáveis pela coordenação ou relato de sustentabilidade.</a:t>
            </a:r>
            <a:endParaRPr lang="hr-HR" dirty="0"/>
          </a:p>
          <a:p>
            <a:endParaRPr lang="en-US" dirty="0"/>
          </a:p>
          <a:p>
            <a:r>
              <a:rPr lang="en-US" dirty="0"/>
              <a:t>Os professores podem ajudar os formandos a perceber que a sustentabilidade pode fazer parte de muitos percursos de carreira, e não de uma única via estreita.</a:t>
            </a:r>
          </a:p>
          <a:p>
            <a:endParaRPr lang="en-US" dirty="0"/>
          </a:p>
        </p:txBody>
      </p:sp>
      <p:sp>
        <p:nvSpPr>
          <p:cNvPr id="4" name="Slide Number Placeholder 3">
            <a:extLst>
              <a:ext uri="{FF2B5EF4-FFF2-40B4-BE49-F238E27FC236}">
                <a16:creationId xmlns:a16="http://schemas.microsoft.com/office/drawing/2014/main" id="{F7A81066-4407-17A6-812D-A4AD2C3DCFB2}"/>
              </a:ext>
            </a:extLst>
          </p:cNvPr>
          <p:cNvSpPr>
            <a:spLocks noGrp="1"/>
          </p:cNvSpPr>
          <p:nvPr>
            <p:ph type="sldNum" sz="quarter" idx="5"/>
          </p:nvPr>
        </p:nvSpPr>
        <p:spPr/>
        <p:txBody>
          <a:bodyPr/>
          <a:lstStyle/>
          <a:p>
            <a:fld id="{C6CF91B0-25AB-4DFA-B184-293DD156034C}" type="slidenum">
              <a:rPr lang="el-GR" smtClean="0"/>
              <a:t>36</a:t>
            </a:fld>
            <a:endParaRPr lang="el-GR"/>
          </a:p>
        </p:txBody>
      </p:sp>
    </p:spTree>
    <p:extLst>
      <p:ext uri="{BB962C8B-B14F-4D97-AF65-F5344CB8AC3E}">
        <p14:creationId xmlns:p14="http://schemas.microsoft.com/office/powerpoint/2010/main" val="28503424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682B38-4E3C-9087-0A47-D90D4479940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19469D9-3C88-F411-0309-42672F7BD7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A9B361B-EE18-C6A2-5EAB-49E00ECE73BC}"/>
              </a:ext>
            </a:extLst>
          </p:cNvPr>
          <p:cNvSpPr>
            <a:spLocks noGrp="1"/>
          </p:cNvSpPr>
          <p:nvPr>
            <p:ph type="body" idx="1"/>
          </p:nvPr>
        </p:nvSpPr>
        <p:spPr/>
        <p:txBody>
          <a:bodyPr/>
          <a:lstStyle/>
          <a:p>
            <a:r>
              <a:rPr lang="en-US" dirty="0"/>
              <a:t>Introduzir a transição justa.</a:t>
            </a:r>
            <a:endParaRPr lang="hr-HR" dirty="0"/>
          </a:p>
          <a:p>
            <a:endParaRPr lang="en-US" dirty="0"/>
          </a:p>
          <a:p>
            <a:r>
              <a:rPr lang="en-US" dirty="0"/>
              <a:t>Explicar que a transição verde cria oportunidades, mas também riscos. Alguns setores ou trabalhadores podem enfrentar disrupção.</a:t>
            </a:r>
            <a:endParaRPr lang="hr-HR" dirty="0"/>
          </a:p>
          <a:p>
            <a:endParaRPr lang="en-US" dirty="0"/>
          </a:p>
          <a:p>
            <a:r>
              <a:rPr lang="en-US" dirty="0"/>
              <a:t>O VET pode apoiar a inclusão proporcionando atualização de competências, requalificação e percursos de aprendizagem acessíveis.</a:t>
            </a:r>
          </a:p>
          <a:p>
            <a:r>
              <a:rPr lang="en-US" dirty="0"/>
              <a:t>Incentivar os participantes a considerar formandos que possam precisar de apoio adicional para aceder às oportunidades verdes.</a:t>
            </a:r>
            <a:endParaRPr lang="hr-HR" dirty="0"/>
          </a:p>
          <a:p>
            <a:endParaRPr lang="en-US" dirty="0"/>
          </a:p>
          <a:p>
            <a:r>
              <a:rPr lang="en-US" dirty="0"/>
              <a:t>Nota de fonte: transição justa da ILO; trabalho da Cedefop sobre competências verdes.</a:t>
            </a:r>
          </a:p>
          <a:p>
            <a:endParaRPr lang="en-US" dirty="0"/>
          </a:p>
        </p:txBody>
      </p:sp>
      <p:sp>
        <p:nvSpPr>
          <p:cNvPr id="4" name="Slide Number Placeholder 3">
            <a:extLst>
              <a:ext uri="{FF2B5EF4-FFF2-40B4-BE49-F238E27FC236}">
                <a16:creationId xmlns:a16="http://schemas.microsoft.com/office/drawing/2014/main" id="{171011B7-9E0A-6917-2C3A-40A15FF49E72}"/>
              </a:ext>
            </a:extLst>
          </p:cNvPr>
          <p:cNvSpPr>
            <a:spLocks noGrp="1"/>
          </p:cNvSpPr>
          <p:nvPr>
            <p:ph type="sldNum" sz="quarter" idx="5"/>
          </p:nvPr>
        </p:nvSpPr>
        <p:spPr/>
        <p:txBody>
          <a:bodyPr/>
          <a:lstStyle/>
          <a:p>
            <a:fld id="{C6CF91B0-25AB-4DFA-B184-293DD156034C}" type="slidenum">
              <a:rPr lang="el-GR" smtClean="0"/>
              <a:t>37</a:t>
            </a:fld>
            <a:endParaRPr lang="el-GR"/>
          </a:p>
        </p:txBody>
      </p:sp>
    </p:spTree>
    <p:extLst>
      <p:ext uri="{BB962C8B-B14F-4D97-AF65-F5344CB8AC3E}">
        <p14:creationId xmlns:p14="http://schemas.microsoft.com/office/powerpoint/2010/main" val="384654356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Esta atividade de estudo de caso deve ser realizada em paralelo com os outros estudos de caso. Cada grupo trabalha apenas num caso e depois partilha as principais conclusões em plenário.</a:t>
            </a:r>
            <a:endParaRPr lang="hr-HR" b="1" dirty="0"/>
          </a:p>
          <a:p>
            <a:endParaRPr lang="hr-HR" dirty="0"/>
          </a:p>
          <a:p>
            <a:r>
              <a:rPr lang="en-US" dirty="0"/>
              <a:t>Introduzir isto como a primeira tarefa de grupo com estudo de caso.</a:t>
            </a:r>
            <a:endParaRPr lang="hr-HR" dirty="0"/>
          </a:p>
          <a:p>
            <a:endParaRPr lang="en-US" dirty="0"/>
          </a:p>
          <a:p>
            <a:r>
              <a:rPr lang="en-US" dirty="0"/>
              <a:t>Explicar que a renovação de edifícios e a eficiência energética são exemplos úteis porque relacionam prioridades políticas com competências vocacionais práticas. O caso pode ser relevante para a construção, instalações, serviços de edifícios, gestão de instalações, consultoria energética e coordenação de projetos.</a:t>
            </a:r>
            <a:endParaRPr lang="hr-HR" dirty="0"/>
          </a:p>
          <a:p>
            <a:endParaRPr lang="en-US" dirty="0"/>
          </a:p>
          <a:p>
            <a:r>
              <a:rPr lang="en-US" dirty="0"/>
              <a:t>Pedir ao grupo que identifique competências técnicas e transversais. Os exemplos podem incluir compreender o isolamento, reduzir a perda de energia, selecionar materiais adequados, comunicar com clientes, coordenar trabalhos de renovação, documentar normas ou trabalhar em segurança.</a:t>
            </a:r>
            <a:endParaRPr lang="hr-HR" dirty="0"/>
          </a:p>
          <a:p>
            <a:endParaRPr lang="hr-HR" dirty="0"/>
          </a:p>
          <a:p>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a:p>
            <a:endParaRPr lang="hr-HR" dirty="0"/>
          </a:p>
          <a:p>
            <a:endParaRPr lang="en-US" dirty="0"/>
          </a:p>
          <a:p>
            <a:r>
              <a:rPr lang="en-US" dirty="0"/>
              <a:t>O grupo deve terminar com uma atividade ou pergunta para formandos que um professor VET possa utilizar.</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38</a:t>
            </a:fld>
            <a:endParaRPr lang="el-GR"/>
          </a:p>
        </p:txBody>
      </p:sp>
    </p:spTree>
    <p:extLst>
      <p:ext uri="{BB962C8B-B14F-4D97-AF65-F5344CB8AC3E}">
        <p14:creationId xmlns:p14="http://schemas.microsoft.com/office/powerpoint/2010/main" val="217448812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4004BF-D2B2-D00D-A055-3003211E13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A8D34-5938-8BCA-B88F-F07AE4CB3E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55E495B-3598-9F7B-FC07-703C4FD4E192}"/>
              </a:ext>
            </a:extLst>
          </p:cNvPr>
          <p:cNvSpPr>
            <a:spLocks noGrp="1"/>
          </p:cNvSpPr>
          <p:nvPr>
            <p:ph type="body" idx="1"/>
          </p:nvPr>
        </p:nvSpPr>
        <p:spPr/>
        <p:txBody>
          <a:bodyPr/>
          <a:lstStyle/>
          <a:p>
            <a:r>
              <a:rPr lang="en-US" dirty="0"/>
              <a:t>Explicar o caso.</a:t>
            </a:r>
            <a:endParaRPr lang="hr-HR" dirty="0"/>
          </a:p>
          <a:p>
            <a:endParaRPr lang="en-US" dirty="0"/>
          </a:p>
          <a:p>
            <a:r>
              <a:rPr lang="en-US" dirty="0"/>
              <a:t>A Vaga de Renovação visa melhorar os edifícios e aumentar as renovações energéticas.</a:t>
            </a:r>
            <a:endParaRPr lang="hr-HR" dirty="0"/>
          </a:p>
          <a:p>
            <a:endParaRPr lang="en-US" dirty="0"/>
          </a:p>
          <a:p>
            <a:r>
              <a:rPr lang="en-US" dirty="0"/>
              <a:t>Para o VET, o caso relaciona os objetivos climáticos com competências práticas:</a:t>
            </a:r>
          </a:p>
          <a:p>
            <a:pPr marL="171450" indent="-171450">
              <a:buFont typeface="Arial" panose="020B0604020202020204" pitchFamily="34" charset="0"/>
              <a:buChar char="•"/>
            </a:pPr>
            <a:r>
              <a:rPr lang="en-US" dirty="0"/>
              <a:t>isolamento </a:t>
            </a:r>
          </a:p>
          <a:p>
            <a:pPr marL="171450" indent="-171450">
              <a:buFont typeface="Arial" panose="020B0604020202020204" pitchFamily="34" charset="0"/>
              <a:buChar char="•"/>
            </a:pPr>
            <a:r>
              <a:rPr lang="en-US" dirty="0"/>
              <a:t>sistemas de aquecimento </a:t>
            </a:r>
          </a:p>
          <a:p>
            <a:pPr marL="171450" indent="-171450">
              <a:buFont typeface="Arial" panose="020B0604020202020204" pitchFamily="34" charset="0"/>
              <a:buChar char="•"/>
            </a:pPr>
            <a:r>
              <a:rPr lang="en-US" dirty="0"/>
              <a:t>desempenho energético </a:t>
            </a:r>
          </a:p>
          <a:p>
            <a:pPr marL="171450" indent="-171450">
              <a:buFont typeface="Arial" panose="020B0604020202020204" pitchFamily="34" charset="0"/>
              <a:buChar char="•"/>
            </a:pPr>
            <a:r>
              <a:rPr lang="en-US" dirty="0"/>
              <a:t>materiais sustentáveis </a:t>
            </a:r>
          </a:p>
          <a:p>
            <a:pPr marL="171450" indent="-171450">
              <a:buFont typeface="Arial" panose="020B0604020202020204" pitchFamily="34" charset="0"/>
              <a:buChar char="•"/>
            </a:pPr>
            <a:r>
              <a:rPr lang="en-US" dirty="0"/>
              <a:t>coordenação de projetos </a:t>
            </a:r>
          </a:p>
          <a:p>
            <a:pPr marL="171450" indent="-171450">
              <a:buFont typeface="Arial" panose="020B0604020202020204" pitchFamily="34" charset="0"/>
              <a:buChar char="•"/>
            </a:pPr>
            <a:r>
              <a:rPr lang="en-US" dirty="0"/>
              <a:t>garantia da qualidade </a:t>
            </a:r>
            <a:endParaRPr lang="hr-HR" dirty="0"/>
          </a:p>
          <a:p>
            <a:endParaRPr lang="en-US" dirty="0"/>
          </a:p>
          <a:p>
            <a:r>
              <a:rPr lang="en-US" dirty="0"/>
              <a:t>Pedir aos participantes que identifiquem que formandos ou programas poderiam estar relacionados com este caso.</a:t>
            </a:r>
          </a:p>
          <a:p>
            <a:endParaRPr lang="en-US" dirty="0"/>
          </a:p>
        </p:txBody>
      </p:sp>
      <p:sp>
        <p:nvSpPr>
          <p:cNvPr id="4" name="Slide Number Placeholder 3">
            <a:extLst>
              <a:ext uri="{FF2B5EF4-FFF2-40B4-BE49-F238E27FC236}">
                <a16:creationId xmlns:a16="http://schemas.microsoft.com/office/drawing/2014/main" id="{8043B4E6-089C-0979-CCB9-8BE4F736312F}"/>
              </a:ext>
            </a:extLst>
          </p:cNvPr>
          <p:cNvSpPr>
            <a:spLocks noGrp="1"/>
          </p:cNvSpPr>
          <p:nvPr>
            <p:ph type="sldNum" sz="quarter" idx="5"/>
          </p:nvPr>
        </p:nvSpPr>
        <p:spPr/>
        <p:txBody>
          <a:bodyPr/>
          <a:lstStyle/>
          <a:p>
            <a:fld id="{C6CF91B0-25AB-4DFA-B184-293DD156034C}" type="slidenum">
              <a:rPr lang="el-GR" smtClean="0"/>
              <a:t>39</a:t>
            </a:fld>
            <a:endParaRPr lang="el-GR"/>
          </a:p>
        </p:txBody>
      </p:sp>
    </p:spTree>
    <p:extLst>
      <p:ext uri="{BB962C8B-B14F-4D97-AF65-F5344CB8AC3E}">
        <p14:creationId xmlns:p14="http://schemas.microsoft.com/office/powerpoint/2010/main" val="6228579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E631D6-B461-5DD1-E507-897DF286859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FFDFA6-A248-EDB7-884E-7B626C68B98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966E4D-A979-1BDF-E00B-CAE54A394ACA}"/>
              </a:ext>
            </a:extLst>
          </p:cNvPr>
          <p:cNvSpPr>
            <a:spLocks noGrp="1"/>
          </p:cNvSpPr>
          <p:nvPr>
            <p:ph type="body" idx="1"/>
          </p:nvPr>
        </p:nvSpPr>
        <p:spPr/>
        <p:txBody>
          <a:bodyPr/>
          <a:lstStyle/>
          <a:p>
            <a:r>
              <a:rPr lang="en-US" dirty="0"/>
              <a:t>Usar estas perguntas para o trabalho em grupo.</a:t>
            </a:r>
            <a:endParaRPr lang="hr-HR" dirty="0"/>
          </a:p>
          <a:p>
            <a:endParaRPr lang="en-US" dirty="0"/>
          </a:p>
          <a:p>
            <a:r>
              <a:rPr lang="en-US" dirty="0"/>
              <a:t>Incentivar os participantes a responder na perspetiva de um professor:</a:t>
            </a:r>
          </a:p>
          <a:p>
            <a:r>
              <a:rPr lang="en-US" dirty="0"/>
              <a:t>O que precisariam os formandos de compreender e praticar?</a:t>
            </a:r>
            <a:endParaRPr lang="hr-HR" dirty="0"/>
          </a:p>
          <a:p>
            <a:endParaRPr lang="en-US" dirty="0"/>
          </a:p>
          <a:p>
            <a:r>
              <a:rPr lang="en-US" dirty="0"/>
              <a:t>Pedir-lhes que distingam entre competências transversais, específicas da profissão e altamente especializadas.</a:t>
            </a:r>
            <a:endParaRPr lang="hr-HR" dirty="0"/>
          </a:p>
          <a:p>
            <a:endParaRPr lang="en-US" dirty="0"/>
          </a:p>
          <a:p>
            <a:r>
              <a:rPr lang="en-US" dirty="0"/>
              <a:t>A última pergunta pede-lhes que localizem o caso, o que apoia o AR2: adaptar exemplos a contextos locais ou institucionais.</a:t>
            </a:r>
          </a:p>
          <a:p>
            <a:endParaRPr lang="en-US" dirty="0"/>
          </a:p>
        </p:txBody>
      </p:sp>
      <p:sp>
        <p:nvSpPr>
          <p:cNvPr id="4" name="Slide Number Placeholder 3">
            <a:extLst>
              <a:ext uri="{FF2B5EF4-FFF2-40B4-BE49-F238E27FC236}">
                <a16:creationId xmlns:a16="http://schemas.microsoft.com/office/drawing/2014/main" id="{A2C92261-6463-B7EE-B37D-2F29598CE812}"/>
              </a:ext>
            </a:extLst>
          </p:cNvPr>
          <p:cNvSpPr>
            <a:spLocks noGrp="1"/>
          </p:cNvSpPr>
          <p:nvPr>
            <p:ph type="sldNum" sz="quarter" idx="5"/>
          </p:nvPr>
        </p:nvSpPr>
        <p:spPr/>
        <p:txBody>
          <a:bodyPr/>
          <a:lstStyle/>
          <a:p>
            <a:fld id="{C6CF91B0-25AB-4DFA-B184-293DD156034C}" type="slidenum">
              <a:rPr lang="el-GR" smtClean="0"/>
              <a:t>40</a:t>
            </a:fld>
            <a:endParaRPr lang="el-GR"/>
          </a:p>
        </p:txBody>
      </p:sp>
    </p:spTree>
    <p:extLst>
      <p:ext uri="{BB962C8B-B14F-4D97-AF65-F5344CB8AC3E}">
        <p14:creationId xmlns:p14="http://schemas.microsoft.com/office/powerpoint/2010/main" val="400793107"/>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B80A7D-C467-1B9A-F1BB-D0025536E4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C90E5-3008-0ED1-8AAC-F8A6A29F91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5C48E8-8C98-C831-DCD8-84363B78097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Esta atividade de estudo de caso deve ser realizada em paralelo com os outros estudos de caso. Cada grupo trabalha apenas num caso e depois partilha as principais conclusões em plenário.</a:t>
            </a:r>
            <a:endParaRPr lang="hr-HR" dirty="0"/>
          </a:p>
          <a:p>
            <a:endParaRPr lang="hr-HR" dirty="0"/>
          </a:p>
          <a:p>
            <a:r>
              <a:rPr lang="en-US" dirty="0"/>
              <a:t>Introduzir este caso como um exemplo de como os princípios da economia circular influenciam a indústria, a reparação, o design, a logística, o retalho e o serviço ao cliente.</a:t>
            </a:r>
            <a:endParaRPr lang="hr-HR" dirty="0"/>
          </a:p>
          <a:p>
            <a:endParaRPr lang="en-US" dirty="0"/>
          </a:p>
          <a:p>
            <a:r>
              <a:rPr lang="en-US" dirty="0"/>
              <a:t>Explicar que a economia circular não diz respeito apenas à reciclagem. Pode também incluir a reparação, a reutilização, a remanufatura, o design sustentável, a prevenção de resíduos e a manutenção de produtos ou materiais em uso durante mais tempo.</a:t>
            </a:r>
            <a:endParaRPr lang="hr-HR" dirty="0"/>
          </a:p>
          <a:p>
            <a:endParaRPr lang="en-US" dirty="0"/>
          </a:p>
          <a:p>
            <a:r>
              <a:rPr lang="en-US" dirty="0"/>
              <a:t>Pedir ao grupo que se centre nas tarefas de trabalho alteradas. Por exemplo: verificar se um produto pode ser reparado, separar materiais, aconselhar clientes sobre reutilização, melhorar a durabilidade dos produtos ou documentar fluxos de materiais.</a:t>
            </a:r>
            <a:endParaRPr lang="hr-HR" dirty="0"/>
          </a:p>
          <a:p>
            <a:endParaRPr lang="hr-HR" dirty="0"/>
          </a:p>
          <a:p>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a:p>
            <a:endParaRPr lang="hr-HR" dirty="0"/>
          </a:p>
          <a:p>
            <a:endParaRPr lang="en-US" dirty="0"/>
          </a:p>
          <a:p>
            <a:r>
              <a:rPr lang="en-US" dirty="0"/>
              <a:t>O resultado final deve ser uma atividade prática para formandos que torne visível o pensamento de economia circular num contexto VET.</a:t>
            </a:r>
          </a:p>
        </p:txBody>
      </p:sp>
      <p:sp>
        <p:nvSpPr>
          <p:cNvPr id="4" name="Slide Number Placeholder 3">
            <a:extLst>
              <a:ext uri="{FF2B5EF4-FFF2-40B4-BE49-F238E27FC236}">
                <a16:creationId xmlns:a16="http://schemas.microsoft.com/office/drawing/2014/main" id="{45F1C3FB-0A1E-696E-720F-40EA6797D60D}"/>
              </a:ext>
            </a:extLst>
          </p:cNvPr>
          <p:cNvSpPr>
            <a:spLocks noGrp="1"/>
          </p:cNvSpPr>
          <p:nvPr>
            <p:ph type="sldNum" sz="quarter" idx="5"/>
          </p:nvPr>
        </p:nvSpPr>
        <p:spPr/>
        <p:txBody>
          <a:bodyPr/>
          <a:lstStyle/>
          <a:p>
            <a:fld id="{C6CF91B0-25AB-4DFA-B184-293DD156034C}" type="slidenum">
              <a:rPr lang="el-GR" smtClean="0"/>
              <a:t>41</a:t>
            </a:fld>
            <a:endParaRPr lang="el-GR"/>
          </a:p>
        </p:txBody>
      </p:sp>
    </p:spTree>
    <p:extLst>
      <p:ext uri="{BB962C8B-B14F-4D97-AF65-F5344CB8AC3E}">
        <p14:creationId xmlns:p14="http://schemas.microsoft.com/office/powerpoint/2010/main" val="2307201386"/>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0943CE-E6C9-C05B-7DFB-0B1661E832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CEB5EA-5F85-2F6C-E756-C9333C7A412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17438DF-7797-BC55-6556-337CC2AB637B}"/>
              </a:ext>
            </a:extLst>
          </p:cNvPr>
          <p:cNvSpPr>
            <a:spLocks noGrp="1"/>
          </p:cNvSpPr>
          <p:nvPr>
            <p:ph type="body" idx="1"/>
          </p:nvPr>
        </p:nvSpPr>
        <p:spPr/>
        <p:txBody>
          <a:bodyPr/>
          <a:lstStyle/>
          <a:p>
            <a:r>
              <a:rPr lang="en-US" dirty="0"/>
              <a:t>Explicar o caso.</a:t>
            </a:r>
            <a:endParaRPr lang="hr-HR" dirty="0"/>
          </a:p>
          <a:p>
            <a:endParaRPr lang="en-US" dirty="0"/>
          </a:p>
          <a:p>
            <a:r>
              <a:rPr lang="en-US" dirty="0"/>
              <a:t>A economia circular afasta-se do pensamento "extrair-produzir-eliminar" e aproxima-se de manter o valor nos produtos e materiais durante mais tempo.</a:t>
            </a:r>
            <a:endParaRPr lang="hr-HR" dirty="0"/>
          </a:p>
          <a:p>
            <a:endParaRPr lang="en-US" dirty="0"/>
          </a:p>
          <a:p>
            <a:r>
              <a:rPr lang="en-US" dirty="0"/>
              <a:t>Isto afeta a indústria, o design, a reparação, a logística, o retalho e o serviço ao cliente.</a:t>
            </a:r>
            <a:endParaRPr lang="hr-HR" dirty="0"/>
          </a:p>
          <a:p>
            <a:endParaRPr lang="en-US" dirty="0"/>
          </a:p>
          <a:p>
            <a:r>
              <a:rPr lang="en-US" dirty="0"/>
              <a:t>Os professores podem usar este caso para discutir a eficiência de recursos, a prevenção de resíduos e novos modelos de negócio.</a:t>
            </a:r>
          </a:p>
          <a:p>
            <a:endParaRPr lang="en-US" dirty="0"/>
          </a:p>
        </p:txBody>
      </p:sp>
      <p:sp>
        <p:nvSpPr>
          <p:cNvPr id="4" name="Slide Number Placeholder 3">
            <a:extLst>
              <a:ext uri="{FF2B5EF4-FFF2-40B4-BE49-F238E27FC236}">
                <a16:creationId xmlns:a16="http://schemas.microsoft.com/office/drawing/2014/main" id="{0173919F-C6CD-C991-D4A7-526471EAE3C5}"/>
              </a:ext>
            </a:extLst>
          </p:cNvPr>
          <p:cNvSpPr>
            <a:spLocks noGrp="1"/>
          </p:cNvSpPr>
          <p:nvPr>
            <p:ph type="sldNum" sz="quarter" idx="5"/>
          </p:nvPr>
        </p:nvSpPr>
        <p:spPr/>
        <p:txBody>
          <a:bodyPr/>
          <a:lstStyle/>
          <a:p>
            <a:fld id="{C6CF91B0-25AB-4DFA-B184-293DD156034C}" type="slidenum">
              <a:rPr lang="el-GR" smtClean="0"/>
              <a:t>42</a:t>
            </a:fld>
            <a:endParaRPr lang="el-GR"/>
          </a:p>
        </p:txBody>
      </p:sp>
    </p:spTree>
    <p:extLst>
      <p:ext uri="{BB962C8B-B14F-4D97-AF65-F5344CB8AC3E}">
        <p14:creationId xmlns:p14="http://schemas.microsoft.com/office/powerpoint/2010/main" val="219256179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D61463-DA2A-B7B5-5940-92E911AEF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59DA43-419C-2C04-306D-F4A37A49712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4B5628-9A5A-31E4-EBE8-FF16368E6DBE}"/>
              </a:ext>
            </a:extLst>
          </p:cNvPr>
          <p:cNvSpPr>
            <a:spLocks noGrp="1"/>
          </p:cNvSpPr>
          <p:nvPr>
            <p:ph type="body" idx="1"/>
          </p:nvPr>
        </p:nvSpPr>
        <p:spPr/>
        <p:txBody>
          <a:bodyPr/>
          <a:lstStyle/>
          <a:p>
            <a:r>
              <a:rPr lang="en-US" dirty="0"/>
              <a:t>Usar estas perguntas de reflexão para o trabalho em grupo.</a:t>
            </a:r>
            <a:endParaRPr lang="hr-HR" dirty="0"/>
          </a:p>
          <a:p>
            <a:endParaRPr lang="en-US" dirty="0"/>
          </a:p>
          <a:p>
            <a:r>
              <a:rPr lang="en-US" dirty="0"/>
              <a:t>Pedir aos participantes que identifiquem:</a:t>
            </a:r>
          </a:p>
          <a:p>
            <a:pPr marL="171450" indent="-171450">
              <a:buFont typeface="Arial" panose="020B0604020202020204" pitchFamily="34" charset="0"/>
              <a:buChar char="•"/>
            </a:pPr>
            <a:r>
              <a:rPr lang="en-US" dirty="0"/>
              <a:t>o problema </a:t>
            </a:r>
          </a:p>
          <a:p>
            <a:pPr marL="171450" indent="-171450">
              <a:buFont typeface="Arial" panose="020B0604020202020204" pitchFamily="34" charset="0"/>
              <a:buChar char="•"/>
            </a:pPr>
            <a:r>
              <a:rPr lang="en-US" dirty="0"/>
              <a:t>as tarefas de trabalho alteradas </a:t>
            </a:r>
          </a:p>
          <a:p>
            <a:pPr marL="171450" indent="-171450">
              <a:buFont typeface="Arial" panose="020B0604020202020204" pitchFamily="34" charset="0"/>
              <a:buChar char="•"/>
            </a:pPr>
            <a:r>
              <a:rPr lang="en-US" dirty="0"/>
              <a:t>a oportunidade de aprendizagem </a:t>
            </a:r>
            <a:endParaRPr lang="hr-HR" dirty="0"/>
          </a:p>
          <a:p>
            <a:endParaRPr lang="en-US" dirty="0"/>
          </a:p>
          <a:p>
            <a:r>
              <a:rPr lang="en-US" dirty="0"/>
              <a:t>Incentivá-los a pensar em atividades práticas, como redesenhar um produto para facilitar a reparação, comparar opções descartáveis e reutilizáveis, ou planear um fluxo de trabalho de reparação e manutenção.</a:t>
            </a:r>
          </a:p>
          <a:p>
            <a:endParaRPr lang="en-US" dirty="0"/>
          </a:p>
        </p:txBody>
      </p:sp>
      <p:sp>
        <p:nvSpPr>
          <p:cNvPr id="4" name="Slide Number Placeholder 3">
            <a:extLst>
              <a:ext uri="{FF2B5EF4-FFF2-40B4-BE49-F238E27FC236}">
                <a16:creationId xmlns:a16="http://schemas.microsoft.com/office/drawing/2014/main" id="{50786C77-D861-BE99-0042-04417BC30D50}"/>
              </a:ext>
            </a:extLst>
          </p:cNvPr>
          <p:cNvSpPr>
            <a:spLocks noGrp="1"/>
          </p:cNvSpPr>
          <p:nvPr>
            <p:ph type="sldNum" sz="quarter" idx="5"/>
          </p:nvPr>
        </p:nvSpPr>
        <p:spPr/>
        <p:txBody>
          <a:bodyPr/>
          <a:lstStyle/>
          <a:p>
            <a:fld id="{C6CF91B0-25AB-4DFA-B184-293DD156034C}" type="slidenum">
              <a:rPr lang="el-GR" smtClean="0"/>
              <a:t>43</a:t>
            </a:fld>
            <a:endParaRPr lang="el-GR"/>
          </a:p>
        </p:txBody>
      </p:sp>
    </p:spTree>
    <p:extLst>
      <p:ext uri="{BB962C8B-B14F-4D97-AF65-F5344CB8AC3E}">
        <p14:creationId xmlns:p14="http://schemas.microsoft.com/office/powerpoint/2010/main" val="373223402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72DD8C-2C53-FEFB-01C6-23F612EA3DE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FB9F21-A096-FF26-8B4A-120F9CE7DB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C9DC52-945A-F86C-5AB5-C1756674608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Esta atividade de estudo de caso deve ser realizada em paralelo com os outros estudos de caso. Cada grupo trabalha apenas num caso e depois partilha as principais conclusões em plenário.</a:t>
            </a:r>
            <a:endParaRPr lang="hr-HR" b="1" dirty="0"/>
          </a:p>
          <a:p>
            <a:endParaRPr lang="hr-HR" dirty="0"/>
          </a:p>
          <a:p>
            <a:r>
              <a:rPr lang="en-US" dirty="0"/>
              <a:t>Introduzir este caso como um exemplo de competências verdes em profissões de serviços.</a:t>
            </a:r>
            <a:endParaRPr lang="hr-HR" dirty="0"/>
          </a:p>
          <a:p>
            <a:endParaRPr lang="en-US" dirty="0"/>
          </a:p>
          <a:p>
            <a:r>
              <a:rPr lang="en-US" dirty="0"/>
              <a:t>Explicar que a sustentabilidade no turismo e nos serviços locais não é apenas técnica. Envolve também comunicação, planeamento, orientação ao cliente, aprovisionamento local, redução de resíduos, escolhas de mobilidade, uso de energia e cooperação com comunidades locais.</a:t>
            </a:r>
            <a:endParaRPr lang="hr-HR" dirty="0"/>
          </a:p>
          <a:p>
            <a:endParaRPr lang="en-US" dirty="0"/>
          </a:p>
          <a:p>
            <a:r>
              <a:rPr lang="en-US" dirty="0"/>
              <a:t>Pedir ao grupo que identifique competências verdes transversais e específicas da profissão. Por exemplo: explicar opções sustentáveis aos visitantes, reduzir materiais de utilização única, planear cadeias de abastecimento locais, gerir resíduos ou apoiar um comportamento responsável dos visitantes.</a:t>
            </a:r>
            <a:endParaRPr lang="hr-HR" dirty="0"/>
          </a:p>
          <a:p>
            <a:endParaRPr lang="en-US" dirty="0"/>
          </a:p>
          <a:p>
            <a:r>
              <a:rPr lang="en-US" dirty="0"/>
              <a:t>O grupo deve preparar uma atividade para formandos ou sugestão de orientação ao cliente que possa ser usada numa sala de aula ou sessão de formação VET.</a:t>
            </a:r>
            <a:endParaRPr lang="hr-HR" dirty="0"/>
          </a:p>
          <a:p>
            <a:endParaRPr lang="hr-HR" dirty="0"/>
          </a:p>
          <a:p>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a:p>
            <a:endParaRPr lang="hr-HR" dirty="0"/>
          </a:p>
          <a:p>
            <a:endParaRPr lang="hr-HR" dirty="0"/>
          </a:p>
          <a:p>
            <a:r>
              <a:rPr lang="en-US" dirty="0"/>
              <a:t>Fonte da imagem: Imagem criada com Sora (gerada por IA), para o SUSTAIN-EU WP4 Train-the-Trainer CPD Programme, Módulo 3 "Green Economy and Labour Market Insights". Sem conteúdos de terceiros; sem pessoas ou marcas identificáveis. Prompt arquivado nos registos do projeto.</a:t>
            </a:r>
          </a:p>
          <a:p>
            <a:endParaRPr lang="hr-HR" dirty="0"/>
          </a:p>
        </p:txBody>
      </p:sp>
      <p:sp>
        <p:nvSpPr>
          <p:cNvPr id="4" name="Slide Number Placeholder 3">
            <a:extLst>
              <a:ext uri="{FF2B5EF4-FFF2-40B4-BE49-F238E27FC236}">
                <a16:creationId xmlns:a16="http://schemas.microsoft.com/office/drawing/2014/main" id="{069383FC-6306-1EC0-3EF1-FD4EE3AA6CCF}"/>
              </a:ext>
            </a:extLst>
          </p:cNvPr>
          <p:cNvSpPr>
            <a:spLocks noGrp="1"/>
          </p:cNvSpPr>
          <p:nvPr>
            <p:ph type="sldNum" sz="quarter" idx="5"/>
          </p:nvPr>
        </p:nvSpPr>
        <p:spPr/>
        <p:txBody>
          <a:bodyPr/>
          <a:lstStyle/>
          <a:p>
            <a:fld id="{C6CF91B0-25AB-4DFA-B184-293DD156034C}" type="slidenum">
              <a:rPr lang="el-GR" smtClean="0"/>
              <a:t>44</a:t>
            </a:fld>
            <a:endParaRPr lang="el-GR"/>
          </a:p>
        </p:txBody>
      </p:sp>
    </p:spTree>
    <p:extLst>
      <p:ext uri="{BB962C8B-B14F-4D97-AF65-F5344CB8AC3E}">
        <p14:creationId xmlns:p14="http://schemas.microsoft.com/office/powerpoint/2010/main" val="3816433283"/>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769050-B211-C39B-A3E2-9ABBFD0A5F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37DF5D-E5C6-BB37-4CF4-EABA60843CE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60372C-63BB-0A6A-D7C5-2737FB08ABE5}"/>
              </a:ext>
            </a:extLst>
          </p:cNvPr>
          <p:cNvSpPr>
            <a:spLocks noGrp="1"/>
          </p:cNvSpPr>
          <p:nvPr>
            <p:ph type="body" idx="1"/>
          </p:nvPr>
        </p:nvSpPr>
        <p:spPr/>
        <p:txBody>
          <a:bodyPr/>
          <a:lstStyle/>
          <a:p>
            <a:r>
              <a:rPr lang="en-US" dirty="0"/>
              <a:t>Explicar o caso.</a:t>
            </a:r>
            <a:endParaRPr lang="hr-HR" dirty="0"/>
          </a:p>
          <a:p>
            <a:endParaRPr lang="en-US" dirty="0"/>
          </a:p>
          <a:p>
            <a:r>
              <a:rPr lang="en-US" dirty="0"/>
              <a:t>O turismo e os serviços locais envolvem energia, mobilidade, alimentação, resíduos, cultura, comunicação e impacte comunitário.</a:t>
            </a:r>
            <a:endParaRPr lang="hr-HR" dirty="0"/>
          </a:p>
          <a:p>
            <a:endParaRPr lang="en-US" dirty="0"/>
          </a:p>
          <a:p>
            <a:r>
              <a:rPr lang="en-US" dirty="0"/>
              <a:t>As competências verdes aqui podem incluir:</a:t>
            </a:r>
          </a:p>
          <a:p>
            <a:pPr marL="171450" indent="-171450">
              <a:buFont typeface="Arial" panose="020B0604020202020204" pitchFamily="34" charset="0"/>
              <a:buChar char="•"/>
            </a:pPr>
            <a:r>
              <a:rPr lang="en-US" dirty="0"/>
              <a:t>planeamento </a:t>
            </a:r>
          </a:p>
          <a:p>
            <a:pPr marL="171450" indent="-171450">
              <a:buFont typeface="Arial" panose="020B0604020202020204" pitchFamily="34" charset="0"/>
              <a:buChar char="•"/>
            </a:pPr>
            <a:r>
              <a:rPr lang="en-US" dirty="0"/>
              <a:t>comunicação com clientes </a:t>
            </a:r>
          </a:p>
          <a:p>
            <a:pPr marL="171450" indent="-171450">
              <a:buFont typeface="Arial" panose="020B0604020202020204" pitchFamily="34" charset="0"/>
              <a:buChar char="•"/>
            </a:pPr>
            <a:r>
              <a:rPr lang="en-US" dirty="0"/>
              <a:t>consciência sobre os recursos </a:t>
            </a:r>
          </a:p>
          <a:p>
            <a:pPr marL="171450" indent="-171450">
              <a:buFont typeface="Arial" panose="020B0604020202020204" pitchFamily="34" charset="0"/>
              <a:buChar char="•"/>
            </a:pPr>
            <a:r>
              <a:rPr lang="en-US" dirty="0"/>
              <a:t>cooperação </a:t>
            </a:r>
          </a:p>
          <a:p>
            <a:pPr marL="171450" indent="-171450">
              <a:buFont typeface="Arial" panose="020B0604020202020204" pitchFamily="34" charset="0"/>
              <a:buChar char="•"/>
            </a:pPr>
            <a:r>
              <a:rPr lang="en-US" dirty="0"/>
              <a:t>tomada de decisão responsável </a:t>
            </a:r>
            <a:endParaRPr lang="hr-HR" dirty="0"/>
          </a:p>
          <a:p>
            <a:endParaRPr lang="en-US" dirty="0"/>
          </a:p>
          <a:p>
            <a:r>
              <a:rPr lang="en-US" dirty="0"/>
              <a:t>Isto ajuda os professores de áreas VET ligadas a serviços a perceber a relevância do módulo.</a:t>
            </a:r>
          </a:p>
          <a:p>
            <a:endParaRPr lang="en-US" dirty="0"/>
          </a:p>
        </p:txBody>
      </p:sp>
      <p:sp>
        <p:nvSpPr>
          <p:cNvPr id="4" name="Slide Number Placeholder 3">
            <a:extLst>
              <a:ext uri="{FF2B5EF4-FFF2-40B4-BE49-F238E27FC236}">
                <a16:creationId xmlns:a16="http://schemas.microsoft.com/office/drawing/2014/main" id="{7901E7F3-E24E-02E0-4C48-C1FD61C04F73}"/>
              </a:ext>
            </a:extLst>
          </p:cNvPr>
          <p:cNvSpPr>
            <a:spLocks noGrp="1"/>
          </p:cNvSpPr>
          <p:nvPr>
            <p:ph type="sldNum" sz="quarter" idx="5"/>
          </p:nvPr>
        </p:nvSpPr>
        <p:spPr/>
        <p:txBody>
          <a:bodyPr/>
          <a:lstStyle/>
          <a:p>
            <a:fld id="{C6CF91B0-25AB-4DFA-B184-293DD156034C}" type="slidenum">
              <a:rPr lang="el-GR" smtClean="0"/>
              <a:t>45</a:t>
            </a:fld>
            <a:endParaRPr lang="el-GR"/>
          </a:p>
        </p:txBody>
      </p:sp>
    </p:spTree>
    <p:extLst>
      <p:ext uri="{BB962C8B-B14F-4D97-AF65-F5344CB8AC3E}">
        <p14:creationId xmlns:p14="http://schemas.microsoft.com/office/powerpoint/2010/main" val="1217816381"/>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A6DAAB-615D-F817-E555-698BE7DF2F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D3BC546-1ECD-979B-073F-E71AC3DF3B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47F02A-5579-D0FE-A6F6-7E79BF1BF5E6}"/>
              </a:ext>
            </a:extLst>
          </p:cNvPr>
          <p:cNvSpPr>
            <a:spLocks noGrp="1"/>
          </p:cNvSpPr>
          <p:nvPr>
            <p:ph type="body" idx="1"/>
          </p:nvPr>
        </p:nvSpPr>
        <p:spPr/>
        <p:txBody>
          <a:bodyPr/>
          <a:lstStyle/>
          <a:p>
            <a:r>
              <a:rPr lang="en-US" dirty="0"/>
              <a:t>Explicar o cenário.</a:t>
            </a:r>
            <a:endParaRPr lang="hr-HR" dirty="0"/>
          </a:p>
          <a:p>
            <a:endParaRPr lang="en-US" dirty="0"/>
          </a:p>
          <a:p>
            <a:r>
              <a:rPr lang="en-US" dirty="0"/>
              <a:t>Um operador turístico quer reduzir o impacte ambiental, melhorando a experiência do visitante.</a:t>
            </a:r>
            <a:endParaRPr lang="hr-HR" dirty="0"/>
          </a:p>
          <a:p>
            <a:endParaRPr lang="en-US" dirty="0"/>
          </a:p>
          <a:p>
            <a:r>
              <a:rPr lang="en-US" dirty="0"/>
              <a:t>Pedir aos participantes que reparem que algumas ações são técnicas, como a eficiência energética, enquanto outras são organizacionais ou comunicativas, como explicar as escolhas sustentáveis aos visitantes.</a:t>
            </a:r>
            <a:endParaRPr lang="hr-HR" dirty="0"/>
          </a:p>
          <a:p>
            <a:endParaRPr lang="en-US" dirty="0"/>
          </a:p>
          <a:p>
            <a:r>
              <a:rPr lang="en-US" dirty="0"/>
              <a:t>Isto alarga a compreensão sobre competências verdes.</a:t>
            </a:r>
          </a:p>
          <a:p>
            <a:endParaRPr lang="en-US" dirty="0"/>
          </a:p>
        </p:txBody>
      </p:sp>
      <p:sp>
        <p:nvSpPr>
          <p:cNvPr id="4" name="Slide Number Placeholder 3">
            <a:extLst>
              <a:ext uri="{FF2B5EF4-FFF2-40B4-BE49-F238E27FC236}">
                <a16:creationId xmlns:a16="http://schemas.microsoft.com/office/drawing/2014/main" id="{CF280E21-AE35-D811-DB85-EB8CDEBBEA47}"/>
              </a:ext>
            </a:extLst>
          </p:cNvPr>
          <p:cNvSpPr>
            <a:spLocks noGrp="1"/>
          </p:cNvSpPr>
          <p:nvPr>
            <p:ph type="sldNum" sz="quarter" idx="5"/>
          </p:nvPr>
        </p:nvSpPr>
        <p:spPr/>
        <p:txBody>
          <a:bodyPr/>
          <a:lstStyle/>
          <a:p>
            <a:fld id="{C6CF91B0-25AB-4DFA-B184-293DD156034C}" type="slidenum">
              <a:rPr lang="el-GR" smtClean="0"/>
              <a:t>46</a:t>
            </a:fld>
            <a:endParaRPr lang="el-GR"/>
          </a:p>
        </p:txBody>
      </p:sp>
    </p:spTree>
    <p:extLst>
      <p:ext uri="{BB962C8B-B14F-4D97-AF65-F5344CB8AC3E}">
        <p14:creationId xmlns:p14="http://schemas.microsoft.com/office/powerpoint/2010/main" val="300638765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739210-99FB-1546-EC92-979C2A3E2D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7B4F02D-5D01-FE23-45BD-7A50B4F853F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C713466-6B85-12C0-6710-111ABE77A47F}"/>
              </a:ext>
            </a:extLst>
          </p:cNvPr>
          <p:cNvSpPr>
            <a:spLocks noGrp="1"/>
          </p:cNvSpPr>
          <p:nvPr>
            <p:ph type="body" idx="1"/>
          </p:nvPr>
        </p:nvSpPr>
        <p:spPr/>
        <p:txBody>
          <a:bodyPr/>
          <a:lstStyle/>
          <a:p>
            <a:r>
              <a:rPr lang="en-US" dirty="0"/>
              <a:t>Usar este slide para relacionar o caso de novo com o Módulo 3.</a:t>
            </a:r>
            <a:endParaRPr lang="hr-HR" dirty="0"/>
          </a:p>
          <a:p>
            <a:endParaRPr lang="en-US" dirty="0"/>
          </a:p>
          <a:p>
            <a:r>
              <a:rPr lang="en-US" dirty="0"/>
              <a:t>Sublinhar que as competências verdes não são apenas para engenheiros ou peritos ambientais.</a:t>
            </a:r>
            <a:endParaRPr lang="hr-HR" dirty="0"/>
          </a:p>
          <a:p>
            <a:endParaRPr lang="en-US" dirty="0"/>
          </a:p>
          <a:p>
            <a:r>
              <a:rPr lang="en-US" dirty="0"/>
              <a:t>Os trabalhadores de serviços também precisam de compreensão sobre sustentabilidade, comunicação e tomada de decisão.</a:t>
            </a:r>
            <a:endParaRPr lang="hr-HR" dirty="0"/>
          </a:p>
          <a:p>
            <a:endParaRPr lang="en-US" dirty="0"/>
          </a:p>
          <a:p>
            <a:r>
              <a:rPr lang="en-US" dirty="0"/>
              <a:t>Este caso ajuda os professores a discutir a relevância de carreiras verdes na hotelaria, no turismo, no retalho, nos transportes e nos serviços locais.</a:t>
            </a:r>
          </a:p>
          <a:p>
            <a:endParaRPr lang="en-US" dirty="0"/>
          </a:p>
        </p:txBody>
      </p:sp>
      <p:sp>
        <p:nvSpPr>
          <p:cNvPr id="4" name="Slide Number Placeholder 3">
            <a:extLst>
              <a:ext uri="{FF2B5EF4-FFF2-40B4-BE49-F238E27FC236}">
                <a16:creationId xmlns:a16="http://schemas.microsoft.com/office/drawing/2014/main" id="{77B12CFF-FEB1-EBF1-2B36-2D763B8E91E8}"/>
              </a:ext>
            </a:extLst>
          </p:cNvPr>
          <p:cNvSpPr>
            <a:spLocks noGrp="1"/>
          </p:cNvSpPr>
          <p:nvPr>
            <p:ph type="sldNum" sz="quarter" idx="5"/>
          </p:nvPr>
        </p:nvSpPr>
        <p:spPr/>
        <p:txBody>
          <a:bodyPr/>
          <a:lstStyle/>
          <a:p>
            <a:fld id="{C6CF91B0-25AB-4DFA-B184-293DD156034C}" type="slidenum">
              <a:rPr lang="el-GR" smtClean="0"/>
              <a:t>47</a:t>
            </a:fld>
            <a:endParaRPr lang="el-GR"/>
          </a:p>
        </p:txBody>
      </p:sp>
    </p:spTree>
    <p:extLst>
      <p:ext uri="{BB962C8B-B14F-4D97-AF65-F5344CB8AC3E}">
        <p14:creationId xmlns:p14="http://schemas.microsoft.com/office/powerpoint/2010/main" val="2815096536"/>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FE4654-5D9F-3FF1-8EEF-3946115DB6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DA45D31-96BF-F4E1-B9B3-F1A2AF44702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7DB9D76-326A-F31D-427C-1A8DCF5A74F2}"/>
              </a:ext>
            </a:extLst>
          </p:cNvPr>
          <p:cNvSpPr>
            <a:spLocks noGrp="1"/>
          </p:cNvSpPr>
          <p:nvPr>
            <p:ph type="body" idx="1"/>
          </p:nvPr>
        </p:nvSpPr>
        <p:spPr/>
        <p:txBody>
          <a:bodyPr/>
          <a:lstStyle/>
          <a:p>
            <a:r>
              <a:rPr lang="en-US" dirty="0"/>
              <a:t>Usar as perguntas para o trabalho em grupo com o estudo de caso.</a:t>
            </a:r>
            <a:endParaRPr lang="hr-HR" dirty="0"/>
          </a:p>
          <a:p>
            <a:endParaRPr lang="en-US" dirty="0"/>
          </a:p>
          <a:p>
            <a:r>
              <a:rPr lang="en-US" dirty="0"/>
              <a:t>Pedir aos participantes que identifiquem pelo menos uma competência transversal e uma específica da profissão.</a:t>
            </a:r>
            <a:endParaRPr lang="hr-HR" dirty="0"/>
          </a:p>
          <a:p>
            <a:endParaRPr lang="en-US" dirty="0"/>
          </a:p>
          <a:p>
            <a:r>
              <a:rPr lang="en-US" dirty="0"/>
              <a:t>Depois, pedir-lhes que criem uma atividade para formandos.</a:t>
            </a:r>
            <a:endParaRPr lang="hr-HR" dirty="0"/>
          </a:p>
          <a:p>
            <a:endParaRPr lang="en-US" dirty="0"/>
          </a:p>
          <a:p>
            <a:r>
              <a:rPr lang="en-US" dirty="0"/>
              <a:t>Isto mantém a atividade prática e ligada ao ensino, garantindo ao mesmo tempo que os participantes aprendem o conteúdo do caso.</a:t>
            </a:r>
          </a:p>
          <a:p>
            <a:endParaRPr lang="en-US" dirty="0"/>
          </a:p>
        </p:txBody>
      </p:sp>
      <p:sp>
        <p:nvSpPr>
          <p:cNvPr id="4" name="Slide Number Placeholder 3">
            <a:extLst>
              <a:ext uri="{FF2B5EF4-FFF2-40B4-BE49-F238E27FC236}">
                <a16:creationId xmlns:a16="http://schemas.microsoft.com/office/drawing/2014/main" id="{742763A5-AE41-2EA6-03C4-EB25469478D1}"/>
              </a:ext>
            </a:extLst>
          </p:cNvPr>
          <p:cNvSpPr>
            <a:spLocks noGrp="1"/>
          </p:cNvSpPr>
          <p:nvPr>
            <p:ph type="sldNum" sz="quarter" idx="5"/>
          </p:nvPr>
        </p:nvSpPr>
        <p:spPr/>
        <p:txBody>
          <a:bodyPr/>
          <a:lstStyle/>
          <a:p>
            <a:fld id="{C6CF91B0-25AB-4DFA-B184-293DD156034C}" type="slidenum">
              <a:rPr lang="el-GR" smtClean="0"/>
              <a:t>48</a:t>
            </a:fld>
            <a:endParaRPr lang="el-GR"/>
          </a:p>
        </p:txBody>
      </p:sp>
    </p:spTree>
    <p:extLst>
      <p:ext uri="{BB962C8B-B14F-4D97-AF65-F5344CB8AC3E}">
        <p14:creationId xmlns:p14="http://schemas.microsoft.com/office/powerpoint/2010/main" val="340185516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Utilizar este slide para passar do trabalho em grupo para a reflexão individual.</a:t>
            </a:r>
            <a:endParaRPr lang="hr-HR" dirty="0"/>
          </a:p>
          <a:p>
            <a:endParaRPr lang="en-US" dirty="0"/>
          </a:p>
          <a:p>
            <a:r>
              <a:rPr lang="en-US" dirty="0"/>
              <a:t>Explicar que a Ficha de Trabalho 6 ajuda os participantes a consolidar o que aprenderam durante o módulo. O foco está na transferência prática para o seu próprio contexto de ensino ou formação.</a:t>
            </a:r>
            <a:endParaRPr lang="hr-HR" dirty="0"/>
          </a:p>
          <a:p>
            <a:endParaRPr lang="en-US" dirty="0"/>
          </a:p>
          <a:p>
            <a:r>
              <a:rPr lang="en-US" dirty="0"/>
              <a:t>Pedir aos participantes que escrevam respostas curtas e concretas. Não precisam de escrever parágrafos longos. A reflexão deve ajudá-los a identificar o que podem usar de imediato e o que ainda podem precisar de adaptar.</a:t>
            </a:r>
            <a:endParaRPr lang="hr-HR" dirty="0"/>
          </a:p>
          <a:p>
            <a:endParaRPr lang="en-US" dirty="0"/>
          </a:p>
          <a:p>
            <a:r>
              <a:rPr lang="en-US" dirty="0"/>
              <a:t>Recordar aos participantes que esta reflexão pode apoiar o seu Portefólio do Formador, especialmente a secção sobre adaptação local e relevância para o formando.</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49</a:t>
            </a:fld>
            <a:endParaRPr lang="el-GR"/>
          </a:p>
        </p:txBody>
      </p:sp>
    </p:spTree>
    <p:extLst>
      <p:ext uri="{BB962C8B-B14F-4D97-AF65-F5344CB8AC3E}">
        <p14:creationId xmlns:p14="http://schemas.microsoft.com/office/powerpoint/2010/main" val="362492440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13B359-7613-8813-4465-AE8763A3BF9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FE78A05-2F1B-7F67-731A-542D27B6D5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84553AE-B0C7-C476-1C0F-AFCC3663AB0D}"/>
              </a:ext>
            </a:extLst>
          </p:cNvPr>
          <p:cNvSpPr>
            <a:spLocks noGrp="1"/>
          </p:cNvSpPr>
          <p:nvPr>
            <p:ph type="body" idx="1"/>
          </p:nvPr>
        </p:nvSpPr>
        <p:spPr/>
        <p:txBody>
          <a:bodyPr/>
          <a:lstStyle/>
          <a:p>
            <a:r>
              <a:rPr lang="en-US" dirty="0"/>
              <a:t>Utilizar este slide para ajudar os participantes a aprender com as reflexões uns dos outros.</a:t>
            </a:r>
            <a:endParaRPr lang="hr-HR" dirty="0"/>
          </a:p>
          <a:p>
            <a:endParaRPr lang="en-US" dirty="0"/>
          </a:p>
          <a:p>
            <a:r>
              <a:rPr lang="en-US" dirty="0"/>
              <a:t>Pedir aos participantes que formem grupos de três. Cada pessoa partilha brevemente um exemplo da sua reflexão individual. Pode ser uma competência verde, um exemplo do mercado de trabalho, uma atividade de ensino ou uma ideia de adaptação local.</a:t>
            </a:r>
            <a:endParaRPr lang="hr-HR" dirty="0"/>
          </a:p>
          <a:p>
            <a:endParaRPr lang="en-US" dirty="0"/>
          </a:p>
          <a:p>
            <a:r>
              <a:rPr lang="en-US" dirty="0"/>
              <a:t>O grupo deve depois identificar uma oportunidade comum e um desafio comum. Por exemplo, uma oportunidade pode ser o facto de as competências verdes já se encaixarem em aulas existentes. Um desafio pode ser o tempo limitado, a falta de exemplos locais ou diferentes pontos de partida dos formandos.</a:t>
            </a:r>
            <a:endParaRPr lang="hr-HR" dirty="0"/>
          </a:p>
          <a:p>
            <a:endParaRPr lang="en-US" dirty="0"/>
          </a:p>
          <a:p>
            <a:r>
              <a:rPr lang="en-US" dirty="0"/>
              <a:t>Cada grupo deve selecionar uma ideia prática para partilhar com todo o grupo. Registar estas ideias num flipchart ou quadro digital. Isto cria um conjunto partilhado de exemplos que os participantes podem usar mais tarde.</a:t>
            </a:r>
          </a:p>
          <a:p>
            <a:endParaRPr lang="hr-HR" dirty="0"/>
          </a:p>
        </p:txBody>
      </p:sp>
      <p:sp>
        <p:nvSpPr>
          <p:cNvPr id="4" name="Slide Number Placeholder 3">
            <a:extLst>
              <a:ext uri="{FF2B5EF4-FFF2-40B4-BE49-F238E27FC236}">
                <a16:creationId xmlns:a16="http://schemas.microsoft.com/office/drawing/2014/main" id="{EE52F4F4-CFBC-A149-6D8B-6E6AE3C8F733}"/>
              </a:ext>
            </a:extLst>
          </p:cNvPr>
          <p:cNvSpPr>
            <a:spLocks noGrp="1"/>
          </p:cNvSpPr>
          <p:nvPr>
            <p:ph type="sldNum" sz="quarter" idx="5"/>
          </p:nvPr>
        </p:nvSpPr>
        <p:spPr/>
        <p:txBody>
          <a:bodyPr/>
          <a:lstStyle/>
          <a:p>
            <a:fld id="{C6CF91B0-25AB-4DFA-B184-293DD156034C}" type="slidenum">
              <a:rPr lang="el-GR" smtClean="0"/>
              <a:t>50</a:t>
            </a:fld>
            <a:endParaRPr lang="el-GR"/>
          </a:p>
        </p:txBody>
      </p:sp>
    </p:spTree>
    <p:extLst>
      <p:ext uri="{BB962C8B-B14F-4D97-AF65-F5344CB8AC3E}">
        <p14:creationId xmlns:p14="http://schemas.microsoft.com/office/powerpoint/2010/main" val="182993497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Explicar a SDL task.</a:t>
            </a:r>
            <a:endParaRPr lang="hr-HR" dirty="0"/>
          </a:p>
          <a:p>
            <a:endParaRPr lang="en-US" dirty="0"/>
          </a:p>
          <a:p>
            <a:r>
              <a:rPr lang="en-US" dirty="0"/>
              <a:t>Os participantes dispõem de uma hora após a sessão presencial.</a:t>
            </a:r>
          </a:p>
          <a:p>
            <a:r>
              <a:rPr lang="en-US" dirty="0"/>
              <a:t>Selecionam um emprego verde, uma competência verde ou uma tendência do mercado de trabalho e relacionam-na com um tópico ou atividade ESE.</a:t>
            </a:r>
            <a:endParaRPr lang="hr-HR" dirty="0"/>
          </a:p>
          <a:p>
            <a:endParaRPr lang="en-US" dirty="0"/>
          </a:p>
          <a:p>
            <a:r>
              <a:rPr lang="en-US" dirty="0"/>
              <a:t>O resultado esperado é uma Nota de Ensino sobre Competências Verdes.</a:t>
            </a:r>
            <a:endParaRPr lang="hr-HR" dirty="0"/>
          </a:p>
          <a:p>
            <a:endParaRPr lang="en-US" dirty="0"/>
          </a:p>
          <a:p>
            <a:r>
              <a:rPr lang="en-US" dirty="0"/>
              <a:t>Clarificar que não se trata de um ensaio longo; é um resultado conciso para o portefólio.</a:t>
            </a:r>
            <a:endParaRPr lang="hr-HR" dirty="0"/>
          </a:p>
          <a:p>
            <a:endParaRPr lang="hr-HR" dirty="0"/>
          </a:p>
          <a:p>
            <a:r>
              <a:rPr lang="en-IE" b="1" dirty="0"/>
              <a:t>Fonte da imagem:</a:t>
            </a:r>
          </a:p>
          <a:p>
            <a:r>
              <a:rPr lang="en-US" dirty="0"/>
              <a:t>Imagem criada com Sora (gerada por IA), para o SUSTAIN-EU WP4 Train-the-Trainer CPD Programme, Módulo 3 "Green Economy and Labour Market Insights". Sem conteúdos de terceiros; sem pessoas ou marcas identificáveis. Prompt arquivado nos registos do projeto.</a:t>
            </a:r>
            <a:endParaRPr lang="en-IE" b="1" dirty="0"/>
          </a:p>
          <a:p>
            <a:endParaRPr lang="en-US" dirty="0"/>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51</a:t>
            </a:fld>
            <a:endParaRPr lang="el-GR"/>
          </a:p>
        </p:txBody>
      </p:sp>
    </p:spTree>
    <p:extLst>
      <p:ext uri="{BB962C8B-B14F-4D97-AF65-F5344CB8AC3E}">
        <p14:creationId xmlns:p14="http://schemas.microsoft.com/office/powerpoint/2010/main" val="44801393"/>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Explicar como os materiais ESE são utilizados neste módulo.</a:t>
            </a:r>
            <a:endParaRPr lang="hr-HR" dirty="0"/>
          </a:p>
          <a:p>
            <a:endParaRPr lang="en-US" dirty="0"/>
          </a:p>
          <a:p>
            <a:r>
              <a:rPr lang="en-US" dirty="0"/>
              <a:t>Os participantes devem usar os planos de aula, atividades ou modelos existentes do SUSTAIN-EU/ESE como ponto de partida.</a:t>
            </a:r>
            <a:endParaRPr lang="hr-HR" dirty="0"/>
          </a:p>
          <a:p>
            <a:endParaRPr lang="en-US" dirty="0"/>
          </a:p>
          <a:p>
            <a:r>
              <a:rPr lang="en-US" dirty="0"/>
              <a:t>Não devem criar um novo curso do zero.</a:t>
            </a:r>
          </a:p>
          <a:p>
            <a:r>
              <a:rPr lang="en-US" dirty="0"/>
              <a:t>A tarefa consiste em relacionar o conteúdo existente com a relevância para o mercado de trabalho e exemplos de competências verdes.</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52</a:t>
            </a:fld>
            <a:endParaRPr lang="el-GR"/>
          </a:p>
        </p:txBody>
      </p:sp>
    </p:spTree>
    <p:extLst>
      <p:ext uri="{BB962C8B-B14F-4D97-AF65-F5344CB8AC3E}">
        <p14:creationId xmlns:p14="http://schemas.microsoft.com/office/powerpoint/2010/main" val="1176893568"/>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C0F0F8-DC89-0EBB-9E1D-A2710589FDD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7527B5-B2B4-34EC-F4E8-891EE4F5FD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44F630C-5E81-A465-C4C5-EEC3AD5036A6}"/>
              </a:ext>
            </a:extLst>
          </p:cNvPr>
          <p:cNvSpPr>
            <a:spLocks noGrp="1"/>
          </p:cNvSpPr>
          <p:nvPr>
            <p:ph type="body" idx="1"/>
          </p:nvPr>
        </p:nvSpPr>
        <p:spPr/>
        <p:txBody>
          <a:bodyPr/>
          <a:lstStyle/>
          <a:p>
            <a:r>
              <a:rPr lang="en-US" dirty="0" err="1"/>
              <a:t>Sintetizar as atividades práticas.</a:t>
            </a:r>
            <a:endParaRPr lang="hr-HR" dirty="0"/>
          </a:p>
          <a:p>
            <a:endParaRPr lang="en-US" dirty="0"/>
          </a:p>
          <a:p>
            <a:r>
              <a:rPr lang="en-US" dirty="0"/>
              <a:t>Explicar que as atividades constroem progressivamente a compreensão:</a:t>
            </a:r>
          </a:p>
          <a:p>
            <a:pPr marL="171450" indent="-171450">
              <a:buFont typeface="Arial" panose="020B0604020202020204" pitchFamily="34" charset="0"/>
              <a:buChar char="•"/>
            </a:pPr>
            <a:r>
              <a:rPr lang="en-US" dirty="0"/>
              <a:t>primeiro reflexão pessoal </a:t>
            </a:r>
          </a:p>
          <a:p>
            <a:pPr marL="171450" indent="-171450">
              <a:buFont typeface="Arial" panose="020B0604020202020204" pitchFamily="34" charset="0"/>
              <a:buChar char="•"/>
            </a:pPr>
            <a:r>
              <a:rPr lang="en-US" dirty="0"/>
              <a:t>depois mapeamento setorial </a:t>
            </a:r>
          </a:p>
          <a:p>
            <a:pPr marL="171450" indent="-171450">
              <a:buFont typeface="Arial" panose="020B0604020202020204" pitchFamily="34" charset="0"/>
              <a:buChar char="•"/>
            </a:pPr>
            <a:r>
              <a:rPr lang="en-US" dirty="0"/>
              <a:t>mapeamento de competências </a:t>
            </a:r>
          </a:p>
          <a:p>
            <a:pPr marL="171450" indent="-171450">
              <a:buFont typeface="Arial" panose="020B0604020202020204" pitchFamily="34" charset="0"/>
              <a:buChar char="•"/>
            </a:pPr>
            <a:r>
              <a:rPr lang="en-US" dirty="0" err="1"/>
              <a:t>interpretação de sinais do mercado de trabalho </a:t>
            </a:r>
          </a:p>
          <a:p>
            <a:pPr marL="171450" indent="-171450">
              <a:buFont typeface="Arial" panose="020B0604020202020204" pitchFamily="34" charset="0"/>
              <a:buChar char="•"/>
            </a:pPr>
            <a:r>
              <a:rPr lang="en-US" dirty="0"/>
              <a:t>análise de casos </a:t>
            </a:r>
          </a:p>
          <a:p>
            <a:pPr marL="171450" indent="-171450">
              <a:buFont typeface="Arial" panose="020B0604020202020204" pitchFamily="34" charset="0"/>
              <a:buChar char="•"/>
            </a:pPr>
            <a:r>
              <a:rPr lang="en-US" dirty="0"/>
              <a:t>reflexão final </a:t>
            </a:r>
            <a:endParaRPr lang="hr-HR" dirty="0"/>
          </a:p>
          <a:p>
            <a:endParaRPr lang="en-US" dirty="0"/>
          </a:p>
          <a:p>
            <a:r>
              <a:rPr lang="en-US" dirty="0"/>
              <a:t>Isto ajuda os participantes a perceber a lógica da sessão.</a:t>
            </a:r>
          </a:p>
          <a:p>
            <a:endParaRPr lang="hr-HR" dirty="0"/>
          </a:p>
        </p:txBody>
      </p:sp>
      <p:sp>
        <p:nvSpPr>
          <p:cNvPr id="4" name="Slide Number Placeholder 3">
            <a:extLst>
              <a:ext uri="{FF2B5EF4-FFF2-40B4-BE49-F238E27FC236}">
                <a16:creationId xmlns:a16="http://schemas.microsoft.com/office/drawing/2014/main" id="{CC80833C-A89D-8BBB-E7C7-E3E6FB5C59F8}"/>
              </a:ext>
            </a:extLst>
          </p:cNvPr>
          <p:cNvSpPr>
            <a:spLocks noGrp="1"/>
          </p:cNvSpPr>
          <p:nvPr>
            <p:ph type="sldNum" sz="quarter" idx="5"/>
          </p:nvPr>
        </p:nvSpPr>
        <p:spPr/>
        <p:txBody>
          <a:bodyPr/>
          <a:lstStyle/>
          <a:p>
            <a:fld id="{C6CF91B0-25AB-4DFA-B184-293DD156034C}" type="slidenum">
              <a:rPr lang="el-GR" smtClean="0"/>
              <a:t>53</a:t>
            </a:fld>
            <a:endParaRPr lang="el-GR"/>
          </a:p>
        </p:txBody>
      </p:sp>
    </p:spTree>
    <p:extLst>
      <p:ext uri="{BB962C8B-B14F-4D97-AF65-F5344CB8AC3E}">
        <p14:creationId xmlns:p14="http://schemas.microsoft.com/office/powerpoint/2010/main" val="603139423"/>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Explicar os resultados.</a:t>
            </a:r>
            <a:endParaRPr lang="hr-HR" dirty="0"/>
          </a:p>
          <a:p>
            <a:endParaRPr lang="en-US" dirty="0"/>
          </a:p>
          <a:p>
            <a:r>
              <a:rPr lang="en-US" dirty="0"/>
              <a:t>Estes resultados são evidência de aprendizagem e podem apoiar o Portefólio do Formador.</a:t>
            </a:r>
            <a:endParaRPr lang="hr-HR" dirty="0"/>
          </a:p>
          <a:p>
            <a:endParaRPr lang="en-US" dirty="0"/>
          </a:p>
          <a:p>
            <a:r>
              <a:rPr lang="en-US" dirty="0" err="1"/>
              <a:t>Sublinhar que nem todos os resultados precisam de ser perfeitos.</a:t>
            </a:r>
            <a:endParaRPr lang="hr-HR" dirty="0"/>
          </a:p>
          <a:p>
            <a:endParaRPr lang="en-US" dirty="0"/>
          </a:p>
          <a:p>
            <a:r>
              <a:rPr lang="en-US" dirty="0"/>
              <a:t>O objetivo é demonstrar que os participantes conseguem compreender os conceitos de economia verde e mercado de trabalho e traduzi-los em exemplos relevantes para o ensino.</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54</a:t>
            </a:fld>
            <a:endParaRPr lang="el-GR"/>
          </a:p>
        </p:txBody>
      </p:sp>
    </p:spTree>
    <p:extLst>
      <p:ext uri="{BB962C8B-B14F-4D97-AF65-F5344CB8AC3E}">
        <p14:creationId xmlns:p14="http://schemas.microsoft.com/office/powerpoint/2010/main" val="3465565252"/>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9B902A-23E9-E6B5-86FB-850AE8BDAE0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9775B3-2EE7-B49A-F7AA-04AFFBDF27DF}"/>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3209125F-B915-D58A-29EE-FEC0A115871A}"/>
              </a:ext>
            </a:extLst>
          </p:cNvPr>
          <p:cNvSpPr>
            <a:spLocks noGrp="1"/>
          </p:cNvSpPr>
          <p:nvPr>
            <p:ph type="body" idx="1"/>
          </p:nvPr>
        </p:nvSpPr>
        <p:spPr/>
        <p:txBody>
          <a:bodyPr/>
          <a:lstStyle/>
          <a:p>
            <a:r>
              <a:rPr lang="en-US" dirty="0"/>
              <a:t>Clarificar a ligação ao Portefólio do Formador.</a:t>
            </a:r>
            <a:endParaRPr lang="hr-HR" dirty="0"/>
          </a:p>
          <a:p>
            <a:endParaRPr lang="en-US" dirty="0"/>
          </a:p>
          <a:p>
            <a:r>
              <a:rPr lang="en-US" dirty="0"/>
              <a:t>O Módulo 3 contribui principalmente através da Nota de Ensino sobre Competências Verdes.</a:t>
            </a:r>
            <a:endParaRPr lang="hr-HR" dirty="0"/>
          </a:p>
          <a:p>
            <a:endParaRPr lang="en-US" dirty="0"/>
          </a:p>
          <a:p>
            <a:r>
              <a:rPr lang="en-US" dirty="0"/>
              <a:t>Esta nota deve incluir:</a:t>
            </a:r>
          </a:p>
          <a:p>
            <a:pPr marL="171450" indent="-171450">
              <a:buFont typeface="Arial" panose="020B0604020202020204" pitchFamily="34" charset="0"/>
              <a:buChar char="•"/>
            </a:pPr>
            <a:r>
              <a:rPr lang="en-US" dirty="0"/>
              <a:t>um emprego, competência ou tendência do mercado de trabalho selecionado </a:t>
            </a:r>
          </a:p>
          <a:p>
            <a:pPr marL="171450" indent="-171450">
              <a:buFont typeface="Arial" panose="020B0604020202020204" pitchFamily="34" charset="0"/>
              <a:buChar char="•"/>
            </a:pPr>
            <a:r>
              <a:rPr lang="en-US" dirty="0"/>
              <a:t>uma ligação ao conteúdo ESE </a:t>
            </a:r>
          </a:p>
          <a:p>
            <a:pPr marL="171450" indent="-171450">
              <a:buFont typeface="Arial" panose="020B0604020202020204" pitchFamily="34" charset="0"/>
              <a:buChar char="•"/>
            </a:pPr>
            <a:r>
              <a:rPr lang="en-US" dirty="0"/>
              <a:t>uma explicação orientada para o formando </a:t>
            </a:r>
          </a:p>
          <a:p>
            <a:pPr marL="171450" indent="-171450">
              <a:buFont typeface="Arial" panose="020B0604020202020204" pitchFamily="34" charset="0"/>
              <a:buChar char="•"/>
            </a:pPr>
            <a:r>
              <a:rPr lang="en-US" dirty="0"/>
              <a:t>uma possível sugestão de ensino ou orientação </a:t>
            </a:r>
          </a:p>
          <a:p>
            <a:pPr marL="171450" indent="-171450">
              <a:buFont typeface="Arial" panose="020B0604020202020204" pitchFamily="34" charset="0"/>
              <a:buChar char="•"/>
            </a:pPr>
            <a:r>
              <a:rPr lang="en-US" dirty="0"/>
              <a:t>uma breve reflexão sobre adaptação local</a:t>
            </a:r>
          </a:p>
          <a:p>
            <a:endParaRPr lang="hr-HR" b="1" dirty="0"/>
          </a:p>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3A8BE014-9EB3-F687-32E9-4013EB56B1A4}"/>
              </a:ext>
            </a:extLst>
          </p:cNvPr>
          <p:cNvSpPr>
            <a:spLocks noGrp="1"/>
          </p:cNvSpPr>
          <p:nvPr>
            <p:ph type="sldNum" sz="quarter" idx="5"/>
          </p:nvPr>
        </p:nvSpPr>
        <p:spPr/>
        <p:txBody>
          <a:bodyPr/>
          <a:lstStyle/>
          <a:p>
            <a:fld id="{C6CF91B0-25AB-4DFA-B184-293DD156034C}" type="slidenum">
              <a:rPr lang="el-GR" smtClean="0"/>
              <a:t>55</a:t>
            </a:fld>
            <a:endParaRPr lang="el-GR"/>
          </a:p>
        </p:txBody>
      </p:sp>
    </p:spTree>
    <p:extLst>
      <p:ext uri="{BB962C8B-B14F-4D97-AF65-F5344CB8AC3E}">
        <p14:creationId xmlns:p14="http://schemas.microsoft.com/office/powerpoint/2010/main" val="267369854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79C6C-6F4B-3A35-A115-3DFD0AE85CD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9E38EFE-5FC5-2C0B-AB25-C01E92057420}"/>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A94920BF-E04A-7192-7BFF-2065CB4DE07E}"/>
              </a:ext>
            </a:extLst>
          </p:cNvPr>
          <p:cNvSpPr>
            <a:spLocks noGrp="1"/>
          </p:cNvSpPr>
          <p:nvPr>
            <p:ph type="body" idx="1"/>
          </p:nvPr>
        </p:nvSpPr>
        <p:spPr/>
        <p:txBody>
          <a:bodyPr/>
          <a:lstStyle/>
          <a:p>
            <a:r>
              <a:rPr lang="en-US" dirty="0" err="1"/>
              <a:t>Sintetizar o primeiro conjunto de mensagens-chave.</a:t>
            </a:r>
            <a:endParaRPr lang="hr-HR" dirty="0"/>
          </a:p>
          <a:p>
            <a:endParaRPr lang="en-US" dirty="0"/>
          </a:p>
          <a:p>
            <a:r>
              <a:rPr lang="en-US" dirty="0"/>
              <a:t>Retomar a definição de economia verde e a importância do VET.</a:t>
            </a:r>
            <a:endParaRPr lang="hr-HR" dirty="0"/>
          </a:p>
          <a:p>
            <a:endParaRPr lang="en-US" dirty="0"/>
          </a:p>
          <a:p>
            <a:r>
              <a:rPr lang="en-US" dirty="0"/>
              <a:t>Recordar aos participantes que a sustentabilidade não é um tema separado, mas sim uma mudança que afeta setores, profissões, competências e percursos de carreira.</a:t>
            </a:r>
            <a:endParaRPr lang="hr-HR" dirty="0"/>
          </a:p>
          <a:p>
            <a:endParaRPr lang="en-US" dirty="0"/>
          </a:p>
          <a:p>
            <a:r>
              <a:rPr lang="en-US" dirty="0"/>
              <a:t>Reforçar o papel dos estudos de caso em tornar os conceitos práticos.</a:t>
            </a:r>
          </a:p>
          <a:p>
            <a:endParaRPr lang="hr-HR" b="1" dirty="0"/>
          </a:p>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1E75F307-5BD6-2070-698D-761F051C8887}"/>
              </a:ext>
            </a:extLst>
          </p:cNvPr>
          <p:cNvSpPr>
            <a:spLocks noGrp="1"/>
          </p:cNvSpPr>
          <p:nvPr>
            <p:ph type="sldNum" sz="quarter" idx="5"/>
          </p:nvPr>
        </p:nvSpPr>
        <p:spPr/>
        <p:txBody>
          <a:bodyPr/>
          <a:lstStyle/>
          <a:p>
            <a:fld id="{C6CF91B0-25AB-4DFA-B184-293DD156034C}" type="slidenum">
              <a:rPr lang="el-GR" smtClean="0"/>
              <a:t>56</a:t>
            </a:fld>
            <a:endParaRPr lang="el-GR"/>
          </a:p>
        </p:txBody>
      </p:sp>
    </p:spTree>
    <p:extLst>
      <p:ext uri="{BB962C8B-B14F-4D97-AF65-F5344CB8AC3E}">
        <p14:creationId xmlns:p14="http://schemas.microsoft.com/office/powerpoint/2010/main" val="2622454342"/>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E6A79A-C12D-CBDF-F81A-713E6704A94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8F82A5C-748E-1098-2FF1-2412D9EC15C3}"/>
              </a:ext>
            </a:extLst>
          </p:cNvPr>
          <p:cNvSpPr>
            <a:spLocks noGrp="1" noRot="1" noChangeAspect="1"/>
          </p:cNvSpPr>
          <p:nvPr>
            <p:ph type="sldImg"/>
          </p:nvPr>
        </p:nvSpPr>
        <p:spPr/>
        <p:txBody>
          <a:bodyPr/>
          <a:lstStyle/>
          <a:p>
            <a:endParaRPr lang="hr-HR"/>
          </a:p>
        </p:txBody>
      </p:sp>
      <p:sp>
        <p:nvSpPr>
          <p:cNvPr id="3" name="Notes Placeholder 2">
            <a:extLst>
              <a:ext uri="{FF2B5EF4-FFF2-40B4-BE49-F238E27FC236}">
                <a16:creationId xmlns:a16="http://schemas.microsoft.com/office/drawing/2014/main" id="{00C0CBFB-7CE5-948E-F63E-35EEE962AEC8}"/>
              </a:ext>
            </a:extLst>
          </p:cNvPr>
          <p:cNvSpPr>
            <a:spLocks noGrp="1"/>
          </p:cNvSpPr>
          <p:nvPr>
            <p:ph type="body" idx="1"/>
          </p:nvPr>
        </p:nvSpPr>
        <p:spPr/>
        <p:txBody>
          <a:bodyPr/>
          <a:lstStyle/>
          <a:p>
            <a:r>
              <a:rPr lang="en-US" dirty="0"/>
              <a:t>Encerrar o módulo destacando a dimensão do formando e da carreira.</a:t>
            </a:r>
            <a:endParaRPr lang="hr-HR" dirty="0"/>
          </a:p>
          <a:p>
            <a:endParaRPr lang="en-US" dirty="0"/>
          </a:p>
          <a:p>
            <a:r>
              <a:rPr lang="en-US" dirty="0"/>
              <a:t>Os empregos verdes devem ser dignos e inclusivos.</a:t>
            </a:r>
            <a:endParaRPr lang="hr-HR" dirty="0"/>
          </a:p>
          <a:p>
            <a:endParaRPr lang="en-US" dirty="0"/>
          </a:p>
          <a:p>
            <a:r>
              <a:rPr lang="en-US" dirty="0"/>
              <a:t>Os professores podem ajudar os formandos a compreender tanto as novas oportunidades como o esverdeamento de profissões familiares.</a:t>
            </a:r>
            <a:endParaRPr lang="hr-HR" dirty="0"/>
          </a:p>
          <a:p>
            <a:endParaRPr lang="en-US" dirty="0"/>
          </a:p>
          <a:p>
            <a:r>
              <a:rPr lang="en-US" dirty="0"/>
              <a:t>Explicar os próximos passos imediatos: concluir a SDL task e acrescentar a Nota de Ensino sobre Competências Verdes ao Portefólio do Formador.</a:t>
            </a:r>
          </a:p>
          <a:p>
            <a:endParaRPr lang="hr-HR" b="1" dirty="0"/>
          </a:p>
          <a:p>
            <a:r>
              <a:rPr lang="en-IE" b="1" dirty="0"/>
              <a:t>Fonte da imagem:</a:t>
            </a:r>
          </a:p>
          <a:p>
            <a:r>
              <a:rPr lang="en-US" dirty="0"/>
              <a:t>Imagem criada com Sora (gerada por IA), para o SUSTAIN-EU CU4 "Module Aim &amp; Introduction". Sem conteúdos de terceiros; sem pessoas ou marcas identificáveis. Prompt arquivado nos registos do projeto.</a:t>
            </a:r>
            <a:endParaRPr lang="en-IE" b="1" dirty="0"/>
          </a:p>
        </p:txBody>
      </p:sp>
      <p:sp>
        <p:nvSpPr>
          <p:cNvPr id="4" name="Slide Number Placeholder 3">
            <a:extLst>
              <a:ext uri="{FF2B5EF4-FFF2-40B4-BE49-F238E27FC236}">
                <a16:creationId xmlns:a16="http://schemas.microsoft.com/office/drawing/2014/main" id="{A570D7DF-E6E3-F2AC-AAA6-DA084BB6E589}"/>
              </a:ext>
            </a:extLst>
          </p:cNvPr>
          <p:cNvSpPr>
            <a:spLocks noGrp="1"/>
          </p:cNvSpPr>
          <p:nvPr>
            <p:ph type="sldNum" sz="quarter" idx="5"/>
          </p:nvPr>
        </p:nvSpPr>
        <p:spPr/>
        <p:txBody>
          <a:bodyPr/>
          <a:lstStyle/>
          <a:p>
            <a:fld id="{C6CF91B0-25AB-4DFA-B184-293DD156034C}" type="slidenum">
              <a:rPr lang="el-GR" smtClean="0"/>
              <a:t>57</a:t>
            </a:fld>
            <a:endParaRPr lang="el-GR"/>
          </a:p>
        </p:txBody>
      </p:sp>
    </p:spTree>
    <p:extLst>
      <p:ext uri="{BB962C8B-B14F-4D97-AF65-F5344CB8AC3E}">
        <p14:creationId xmlns:p14="http://schemas.microsoft.com/office/powerpoint/2010/main" val="4230793536"/>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main sources used to develop the Module 3 content.</a:t>
            </a:r>
            <a:endParaRPr lang="hr-HR" dirty="0"/>
          </a:p>
          <a:p>
            <a:endParaRPr lang="en-US" dirty="0"/>
          </a:p>
          <a:p>
            <a:r>
              <a:rPr lang="en-US" dirty="0"/>
              <a:t>The trainer may mention that the module draws on official European and international sources, including UNEP, </a:t>
            </a:r>
            <a:r>
              <a:rPr lang="en-US" dirty="0" err="1"/>
              <a:t>Cedefop</a:t>
            </a:r>
            <a:r>
              <a:rPr lang="en-US" dirty="0"/>
              <a:t>, ESCO, </a:t>
            </a:r>
            <a:r>
              <a:rPr lang="en-US" dirty="0" err="1"/>
              <a:t>GreenComp</a:t>
            </a:r>
            <a:r>
              <a:rPr lang="en-US" dirty="0"/>
              <a:t>, ILO and European Commission policy pages.</a:t>
            </a:r>
            <a:endParaRPr lang="hr-HR" dirty="0"/>
          </a:p>
          <a:p>
            <a:endParaRPr lang="en-US" dirty="0"/>
          </a:p>
          <a:p>
            <a:r>
              <a:rPr lang="en-US" dirty="0"/>
              <a:t>Sources should also be retained in the notes for transparency and evaluation.</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58</a:t>
            </a:fld>
            <a:endParaRPr lang="el-GR"/>
          </a:p>
        </p:txBody>
      </p:sp>
    </p:spTree>
    <p:extLst>
      <p:ext uri="{BB962C8B-B14F-4D97-AF65-F5344CB8AC3E}">
        <p14:creationId xmlns:p14="http://schemas.microsoft.com/office/powerpoint/2010/main" val="447321183"/>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main sources used to develop the Module 3 content.</a:t>
            </a:r>
            <a:endParaRPr lang="hr-HR" dirty="0"/>
          </a:p>
          <a:p>
            <a:endParaRPr lang="en-US" dirty="0"/>
          </a:p>
          <a:p>
            <a:r>
              <a:rPr lang="en-US" dirty="0"/>
              <a:t>The trainer may mention that the module draws on official European and international sources, including UNEP, </a:t>
            </a:r>
            <a:r>
              <a:rPr lang="en-US" dirty="0" err="1"/>
              <a:t>Cedefop</a:t>
            </a:r>
            <a:r>
              <a:rPr lang="en-US" dirty="0"/>
              <a:t>, ESCO, </a:t>
            </a:r>
            <a:r>
              <a:rPr lang="en-US" dirty="0" err="1"/>
              <a:t>GreenComp</a:t>
            </a:r>
            <a:r>
              <a:rPr lang="en-US" dirty="0"/>
              <a:t>, ILO and European Commission policy pages.</a:t>
            </a:r>
            <a:endParaRPr lang="hr-HR" dirty="0"/>
          </a:p>
          <a:p>
            <a:endParaRPr lang="en-US" dirty="0"/>
          </a:p>
          <a:p>
            <a:r>
              <a:rPr lang="en-US" dirty="0"/>
              <a:t>Sources should also be retained in the notes for transparency and evaluation.</a:t>
            </a:r>
          </a:p>
          <a:p>
            <a:endParaRPr lang="hr-HR" dirty="0"/>
          </a:p>
        </p:txBody>
      </p:sp>
      <p:sp>
        <p:nvSpPr>
          <p:cNvPr id="4" name="Slide Number Placeholder 3"/>
          <p:cNvSpPr>
            <a:spLocks noGrp="1"/>
          </p:cNvSpPr>
          <p:nvPr>
            <p:ph type="sldNum" sz="quarter" idx="5"/>
          </p:nvPr>
        </p:nvSpPr>
        <p:spPr/>
        <p:txBody>
          <a:bodyPr/>
          <a:lstStyle/>
          <a:p>
            <a:fld id="{C6CF91B0-25AB-4DFA-B184-293DD156034C}" type="slidenum">
              <a:rPr lang="el-GR" smtClean="0"/>
              <a:t>59</a:t>
            </a:fld>
            <a:endParaRPr lang="el-GR"/>
          </a:p>
        </p:txBody>
      </p:sp>
    </p:spTree>
    <p:extLst>
      <p:ext uri="{BB962C8B-B14F-4D97-AF65-F5344CB8AC3E}">
        <p14:creationId xmlns:p14="http://schemas.microsoft.com/office/powerpoint/2010/main" val="1762296662"/>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hr-HR"/>
          </a:p>
        </p:txBody>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C6CF91B0-25AB-4DFA-B184-293DD156034C}" type="slidenum">
              <a:rPr lang="el-GR" smtClean="0"/>
              <a:t>60</a:t>
            </a:fld>
            <a:endParaRPr lang="el-GR"/>
          </a:p>
        </p:txBody>
      </p:sp>
    </p:spTree>
    <p:extLst>
      <p:ext uri="{BB962C8B-B14F-4D97-AF65-F5344CB8AC3E}">
        <p14:creationId xmlns:p14="http://schemas.microsoft.com/office/powerpoint/2010/main" val="204542687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169850163"/>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928767173"/>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913"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536706619"/>
      </p:ext>
    </p:extLst>
  </p:cSld>
  <p:clrMapOvr>
    <a:masterClrMapping/>
  </p:clrMapOvr>
  <p:extLst>
    <p:ext uri="{DCECCB84-F9BA-43D5-87BE-67443E8EF086}">
      <p15:sldGuideLst xmlns:p15="http://schemas.microsoft.com/office/powerpoint/2012/main">
        <p15:guide id="1" orient="horz" pos="1366"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684457938"/>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059304463"/>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638133791"/>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1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26549085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4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1575811028"/>
      </p:ext>
    </p:extLst>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2_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320394704"/>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2_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70" y="2168526"/>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3783120964"/>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Content - 2col">
    <p:spTree>
      <p:nvGrpSpPr>
        <p:cNvPr id="1" name=""/>
        <p:cNvGrpSpPr/>
        <p:nvPr/>
      </p:nvGrpSpPr>
      <p:grpSpPr>
        <a:xfrm>
          <a:off x="0" y="0"/>
          <a:ext cx="0" cy="0"/>
          <a:chOff x="0" y="0"/>
          <a:chExt cx="0" cy="0"/>
        </a:xfrm>
      </p:grpSpPr>
      <p:sp>
        <p:nvSpPr>
          <p:cNvPr id="5" name="Content Placeholder 3"/>
          <p:cNvSpPr>
            <a:spLocks noGrp="1"/>
          </p:cNvSpPr>
          <p:nvPr>
            <p:ph sz="quarter" idx="11" hasCustomPrompt="1"/>
          </p:nvPr>
        </p:nvSpPr>
        <p:spPr>
          <a:xfrm>
            <a:off x="399370"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6" name="Content Placeholder 3"/>
          <p:cNvSpPr>
            <a:spLocks noGrp="1"/>
          </p:cNvSpPr>
          <p:nvPr>
            <p:ph sz="quarter" idx="12" hasCustomPrompt="1"/>
          </p:nvPr>
        </p:nvSpPr>
        <p:spPr>
          <a:xfrm>
            <a:off x="6273801" y="1449389"/>
            <a:ext cx="5518830" cy="5148262"/>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1007355172"/>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2_Title Subtitle Text - 1col">
    <p:spTree>
      <p:nvGrpSpPr>
        <p:cNvPr id="1" name=""/>
        <p:cNvGrpSpPr/>
        <p:nvPr/>
      </p:nvGrpSpPr>
      <p:grpSpPr>
        <a:xfrm>
          <a:off x="0" y="0"/>
          <a:ext cx="0" cy="0"/>
          <a:chOff x="0" y="0"/>
          <a:chExt cx="0" cy="0"/>
        </a:xfrm>
      </p:grpSpPr>
      <p:sp>
        <p:nvSpPr>
          <p:cNvPr id="10" name="Text Placeholder 9"/>
          <p:cNvSpPr>
            <a:spLocks noGrp="1"/>
          </p:cNvSpPr>
          <p:nvPr>
            <p:ph type="body" sz="quarter" idx="10"/>
          </p:nvPr>
        </p:nvSpPr>
        <p:spPr>
          <a:xfrm>
            <a:off x="399370" y="1449388"/>
            <a:ext cx="11393260" cy="506611"/>
          </a:xfrm>
          <a:prstGeom prst="rect">
            <a:avLst/>
          </a:prstGeom>
          <a:noFill/>
        </p:spPr>
        <p:txBody>
          <a:bodyPr lIns="0" tIns="0" rIns="0" bIns="0" anchor="ctr" anchorCtr="0"/>
          <a:lstStyle>
            <a:lvl1pPr marL="0" marR="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sz="2000" baseline="0">
                <a:solidFill>
                  <a:schemeClr val="accent6"/>
                </a:solidFill>
                <a:latin typeface="+mn-lt"/>
              </a:defRPr>
            </a:lvl1pPr>
          </a:lstStyle>
          <a:p>
            <a:pPr marL="0" marR="0" lvl="0" indent="0" algn="just"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endParaRPr lang="el-GR" dirty="0"/>
          </a:p>
        </p:txBody>
      </p:sp>
      <p:sp>
        <p:nvSpPr>
          <p:cNvPr id="9" name="Content Placeholder 3"/>
          <p:cNvSpPr>
            <a:spLocks noGrp="1"/>
          </p:cNvSpPr>
          <p:nvPr>
            <p:ph sz="quarter" idx="11" hasCustomPrompt="1"/>
          </p:nvPr>
        </p:nvSpPr>
        <p:spPr>
          <a:xfrm>
            <a:off x="399370"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11" name="Content Placeholder 3"/>
          <p:cNvSpPr>
            <a:spLocks noGrp="1"/>
          </p:cNvSpPr>
          <p:nvPr>
            <p:ph sz="quarter" idx="12" hasCustomPrompt="1"/>
          </p:nvPr>
        </p:nvSpPr>
        <p:spPr>
          <a:xfrm>
            <a:off x="6273801" y="2168525"/>
            <a:ext cx="5518830" cy="4429124"/>
          </a:xfrm>
          <a:prstGeom prst="rect">
            <a:avLst/>
          </a:prstGeom>
        </p:spPr>
        <p:txBody>
          <a:bodyPr lIns="0" tIns="0" rIns="0" bIns="0"/>
          <a:lstStyle>
            <a:lvl1pPr>
              <a:defRPr sz="1800">
                <a:solidFill>
                  <a:sysClr val="windowText" lastClr="000000"/>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a:xfrm>
            <a:off x="399370" y="252828"/>
            <a:ext cx="11393260" cy="675444"/>
          </a:xfrm>
          <a:prstGeom prst="rect">
            <a:avLst/>
          </a:prstGeom>
        </p:spPr>
        <p:txBody>
          <a:bodyPr/>
          <a:lstStyle/>
          <a:p>
            <a:r>
              <a:rPr lang="en-US"/>
              <a:t>Click to edit Master title style</a:t>
            </a:r>
            <a:endParaRPr lang="el-GR"/>
          </a:p>
        </p:txBody>
      </p:sp>
    </p:spTree>
    <p:extLst>
      <p:ext uri="{BB962C8B-B14F-4D97-AF65-F5344CB8AC3E}">
        <p14:creationId xmlns:p14="http://schemas.microsoft.com/office/powerpoint/2010/main" val="2594256937"/>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5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464154184"/>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hr-HR"/>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00080539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79519045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4175636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extLst>
      <p:ext uri="{BB962C8B-B14F-4D97-AF65-F5344CB8AC3E}">
        <p14:creationId xmlns:p14="http://schemas.microsoft.com/office/powerpoint/2010/main" val="2968031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4921756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47946827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33385590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extLst>
      <p:ext uri="{BB962C8B-B14F-4D97-AF65-F5344CB8AC3E}">
        <p14:creationId xmlns:p14="http://schemas.microsoft.com/office/powerpoint/2010/main" val="92381194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288898437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833593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219111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25991431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33018642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13902315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extLst>
      <p:ext uri="{BB962C8B-B14F-4D97-AF65-F5344CB8AC3E}">
        <p14:creationId xmlns:p14="http://schemas.microsoft.com/office/powerpoint/2010/main" val="388137419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8/14/2026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extLst>
      <p:ext uri="{BB962C8B-B14F-4D97-AF65-F5344CB8AC3E}">
        <p14:creationId xmlns:p14="http://schemas.microsoft.com/office/powerpoint/2010/main" val="81593589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Title Text - 1col">
    <p:spTree>
      <p:nvGrpSpPr>
        <p:cNvPr id="1" name=""/>
        <p:cNvGrpSpPr/>
        <p:nvPr/>
      </p:nvGrpSpPr>
      <p:grpSpPr>
        <a:xfrm>
          <a:off x="0" y="0"/>
          <a:ext cx="0" cy="0"/>
          <a:chOff x="0" y="0"/>
          <a:chExt cx="0" cy="0"/>
        </a:xfrm>
      </p:grpSpPr>
      <p:sp>
        <p:nvSpPr>
          <p:cNvPr id="5" name="Content Placeholder 3"/>
          <p:cNvSpPr>
            <a:spLocks noGrp="1"/>
          </p:cNvSpPr>
          <p:nvPr>
            <p:ph sz="quarter" idx="12" hasCustomPrompt="1"/>
          </p:nvPr>
        </p:nvSpPr>
        <p:spPr>
          <a:xfrm>
            <a:off x="399370" y="1449389"/>
            <a:ext cx="11393260" cy="5096388"/>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3798867200"/>
      </p:ext>
    </p:extLst>
  </p:cSld>
  <p:clrMapOvr>
    <a:masterClrMapping/>
  </p:clrMapOvr>
  <p:extLst>
    <p:ext uri="{DCECCB84-F9BA-43D5-87BE-67443E8EF086}">
      <p15:sldGuideLst xmlns:p15="http://schemas.microsoft.com/office/powerpoint/2012/main">
        <p15:guide id="1" orient="horz" pos="913">
          <p15:clr>
            <a:srgbClr val="FBAE40"/>
          </p15:clr>
        </p15:guide>
        <p15:guide id="2" pos="3840">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Subtitle Content - 2col">
    <p:spTree>
      <p:nvGrpSpPr>
        <p:cNvPr id="1" name=""/>
        <p:cNvGrpSpPr/>
        <p:nvPr/>
      </p:nvGrpSpPr>
      <p:grpSpPr>
        <a:xfrm>
          <a:off x="0" y="0"/>
          <a:ext cx="0" cy="0"/>
          <a:chOff x="0" y="0"/>
          <a:chExt cx="0" cy="0"/>
        </a:xfrm>
      </p:grpSpPr>
      <p:sp>
        <p:nvSpPr>
          <p:cNvPr id="6" name="Text Placeholder 9"/>
          <p:cNvSpPr>
            <a:spLocks noGrp="1"/>
          </p:cNvSpPr>
          <p:nvPr>
            <p:ph type="body" sz="quarter" idx="10" hasCustomPrompt="1"/>
          </p:nvPr>
        </p:nvSpPr>
        <p:spPr>
          <a:xfrm>
            <a:off x="399369" y="1449388"/>
            <a:ext cx="11393261" cy="500784"/>
          </a:xfrm>
          <a:prstGeom prst="rect">
            <a:avLst/>
          </a:prstGeom>
          <a:noFill/>
        </p:spPr>
        <p:txBody>
          <a:bodyPr lIns="0" tIns="0" rIns="0" bIns="0" anchor="ctr" anchorCtr="0"/>
          <a:lstStyle>
            <a:lvl1pPr>
              <a:defRPr sz="2000" baseline="0">
                <a:solidFill>
                  <a:srgbClr val="00ADBB"/>
                </a:solidFill>
                <a:latin typeface="+mn-lt"/>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399369" y="2177491"/>
            <a:ext cx="11393260" cy="4429126"/>
          </a:xfrm>
          <a:prstGeom prst="rect">
            <a:avLst/>
          </a:prstGeom>
        </p:spPr>
        <p:txBody>
          <a:bodyPr lIns="0" tIns="0" rIns="0" bIns="0"/>
          <a:lstStyle>
            <a:lvl1pPr>
              <a:defRPr sz="1800">
                <a:solidFill>
                  <a:schemeClr val="tx2"/>
                </a:solidFill>
                <a:latin typeface="+mj-lt"/>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
        <p:nvSpPr>
          <p:cNvPr id="2" name="Title 1"/>
          <p:cNvSpPr>
            <a:spLocks noGrp="1"/>
          </p:cNvSpPr>
          <p:nvPr>
            <p:ph type="title"/>
          </p:nvPr>
        </p:nvSpPr>
        <p:spPr/>
        <p:txBody>
          <a:bodyPr/>
          <a:lstStyle/>
          <a:p>
            <a:r>
              <a:rPr lang="en-US"/>
              <a:t>Click to edit Master title style</a:t>
            </a:r>
            <a:endParaRPr lang="el-GR"/>
          </a:p>
        </p:txBody>
      </p:sp>
    </p:spTree>
    <p:extLst>
      <p:ext uri="{BB962C8B-B14F-4D97-AF65-F5344CB8AC3E}">
        <p14:creationId xmlns:p14="http://schemas.microsoft.com/office/powerpoint/2010/main" val="2767633352"/>
      </p:ext>
    </p:extLst>
  </p:cSld>
  <p:clrMapOvr>
    <a:masterClrMapping/>
  </p:clrMapOvr>
  <p:extLst>
    <p:ext uri="{DCECCB84-F9BA-43D5-87BE-67443E8EF086}">
      <p15:sldGuideLst xmlns:p15="http://schemas.microsoft.com/office/powerpoint/2012/main">
        <p15:guide id="1" orient="horz" pos="1366">
          <p15:clr>
            <a:srgbClr val="FBAE40"/>
          </p15:clr>
        </p15:guide>
        <p15:guide id="2" pos="3840">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rgbClr val="DDE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628902"/>
            <a:ext cx="7832271" cy="1600197"/>
          </a:xfrm>
          <a:prstGeom prst="rect">
            <a:avLst/>
          </a:prstGeom>
        </p:spPr>
        <p:txBody>
          <a:bodyPr anchor="ctr">
            <a:normAutofit/>
          </a:bodyPr>
          <a:lstStyle>
            <a:lvl1pPr algn="ctr">
              <a:defRPr sz="3200">
                <a:solidFill>
                  <a:srgbClr val="00ADBB"/>
                </a:solidFill>
                <a:latin typeface="+mn-lt"/>
                <a:ea typeface="Roboto Slab" pitchFamily="2" charset="0"/>
              </a:defRPr>
            </a:lvl1pPr>
          </a:lstStyle>
          <a:p>
            <a:r>
              <a:rPr lang="en-US" dirty="0"/>
              <a:t>Unit 2</a:t>
            </a:r>
            <a:endParaRPr lang="el-GR" dirty="0"/>
          </a:p>
        </p:txBody>
      </p:sp>
    </p:spTree>
    <p:extLst>
      <p:ext uri="{BB962C8B-B14F-4D97-AF65-F5344CB8AC3E}">
        <p14:creationId xmlns:p14="http://schemas.microsoft.com/office/powerpoint/2010/main" val="998071127"/>
      </p:ext>
    </p:extLst>
  </p:cSld>
  <p:clrMapOvr>
    <a:overrideClrMapping bg1="dk1" tx1="lt1" bg2="dk2" tx2="lt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slideLayout" Target="../slideLayouts/slideLayout32.xml"/><Relationship Id="rId3" Type="http://schemas.openxmlformats.org/officeDocument/2006/relationships/slideLayout" Target="../slideLayouts/slideLayout17.xml"/><Relationship Id="rId21" Type="http://schemas.openxmlformats.org/officeDocument/2006/relationships/image" Target="../media/image1.png"/><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theme" Target="../theme/theme2.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slideLayout" Target="../slideLayouts/slideLayout33.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8" name="Title Placeholder 7"/>
          <p:cNvSpPr>
            <a:spLocks noGrp="1"/>
          </p:cNvSpPr>
          <p:nvPr>
            <p:ph type="title"/>
          </p:nvPr>
        </p:nvSpPr>
        <p:spPr>
          <a:xfrm>
            <a:off x="399370" y="252828"/>
            <a:ext cx="11393260" cy="675444"/>
          </a:xfrm>
          <a:prstGeom prst="rect">
            <a:avLst/>
          </a:prstGeom>
        </p:spPr>
        <p:txBody>
          <a:bodyPr vert="horz" lIns="0" tIns="0" rIns="0" bIns="0" rtlCol="0" anchor="ctr">
            <a:noAutofit/>
          </a:bodyPr>
          <a:lstStyle/>
          <a:p>
            <a:endParaRPr lang="el-GR" dirty="0"/>
          </a:p>
        </p:txBody>
      </p:sp>
      <p:pic>
        <p:nvPicPr>
          <p:cNvPr id="4" name="Picture 3" descr="A green and black logo&#10;&#10;AI-generated content may be incorrect.">
            <a:extLst>
              <a:ext uri="{FF2B5EF4-FFF2-40B4-BE49-F238E27FC236}">
                <a16:creationId xmlns:a16="http://schemas.microsoft.com/office/drawing/2014/main" id="{8C069B2D-4BD6-BC6E-1D7A-A46DE36F4E9A}"/>
              </a:ext>
            </a:extLst>
          </p:cNvPr>
          <p:cNvPicPr>
            <a:picLocks noChangeAspect="1"/>
          </p:cNvPicPr>
          <p:nvPr userDrawn="1"/>
        </p:nvPicPr>
        <p:blipFill>
          <a:blip r:embed="rId16" cstate="print">
            <a:extLst>
              <a:ext uri="{28A0092B-C50C-407E-A947-70E740481C1C}">
                <a14:useLocalDpi xmlns:a14="http://schemas.microsoft.com/office/drawing/2010/main" val="0"/>
              </a:ext>
            </a:extLst>
          </a:blip>
          <a:stretch>
            <a:fillRect/>
          </a:stretch>
        </p:blipFill>
        <p:spPr>
          <a:xfrm>
            <a:off x="273423" y="-166137"/>
            <a:ext cx="1408173" cy="1408173"/>
          </a:xfrm>
          <a:prstGeom prst="rect">
            <a:avLst/>
          </a:prstGeom>
        </p:spPr>
      </p:pic>
      <p:pic>
        <p:nvPicPr>
          <p:cNvPr id="6" name="Picture 5" descr="A blue text on a black background&#10;&#10;AI-generated content may be incorrect.">
            <a:extLst>
              <a:ext uri="{FF2B5EF4-FFF2-40B4-BE49-F238E27FC236}">
                <a16:creationId xmlns:a16="http://schemas.microsoft.com/office/drawing/2014/main" id="{B2C69923-7095-74F7-2308-B56C8A8AC0D6}"/>
              </a:ext>
            </a:extLst>
          </p:cNvPr>
          <p:cNvPicPr>
            <a:picLocks noChangeAspect="1"/>
          </p:cNvPicPr>
          <p:nvPr userDrawn="1"/>
        </p:nvPicPr>
        <p:blipFill>
          <a:blip r:embed="rId17" cstate="print">
            <a:extLst>
              <a:ext uri="{28A0092B-C50C-407E-A947-70E740481C1C}">
                <a14:useLocalDpi xmlns:a14="http://schemas.microsoft.com/office/drawing/2010/main" val="0"/>
              </a:ext>
            </a:extLst>
          </a:blip>
          <a:stretch>
            <a:fillRect/>
          </a:stretch>
        </p:blipFill>
        <p:spPr>
          <a:xfrm>
            <a:off x="10674759" y="420687"/>
            <a:ext cx="1117871" cy="234524"/>
          </a:xfrm>
          <a:prstGeom prst="rect">
            <a:avLst/>
          </a:prstGeom>
        </p:spPr>
      </p:pic>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708" r:id="rId5"/>
    <p:sldLayoutId id="2147483709" r:id="rId6"/>
    <p:sldLayoutId id="2147483710" r:id="rId7"/>
    <p:sldLayoutId id="2147483711" r:id="rId8"/>
    <p:sldLayoutId id="2147483712" r:id="rId9"/>
    <p:sldLayoutId id="2147483730" r:id="rId10"/>
    <p:sldLayoutId id="2147483731" r:id="rId11"/>
    <p:sldLayoutId id="2147483732" r:id="rId12"/>
    <p:sldLayoutId id="2147483733" r:id="rId13"/>
    <p:sldLayoutId id="2147483734" r:id="rId14"/>
  </p:sldLayoutIdLst>
  <p:txStyles>
    <p:title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IE" dirty="0"/>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8/14/2026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pic>
        <p:nvPicPr>
          <p:cNvPr id="9" name="Picture 8" descr="A green and black logo&#10;&#10;AI-generated content may be incorrect.">
            <a:extLst>
              <a:ext uri="{FF2B5EF4-FFF2-40B4-BE49-F238E27FC236}">
                <a16:creationId xmlns:a16="http://schemas.microsoft.com/office/drawing/2014/main" id="{57A1E77D-F83C-59FA-490D-751F43AFA355}"/>
              </a:ext>
            </a:extLst>
          </p:cNvPr>
          <p:cNvPicPr>
            <a:picLocks noChangeAspect="1"/>
          </p:cNvPicPr>
          <p:nvPr userDrawn="1"/>
        </p:nvPicPr>
        <p:blipFill>
          <a:blip r:embed="rId21" cstate="print">
            <a:extLst>
              <a:ext uri="{28A0092B-C50C-407E-A947-70E740481C1C}">
                <a14:useLocalDpi xmlns:a14="http://schemas.microsoft.com/office/drawing/2010/main" val="0"/>
              </a:ext>
            </a:extLst>
          </a:blip>
          <a:stretch>
            <a:fillRect/>
          </a:stretch>
        </p:blipFill>
        <p:spPr>
          <a:xfrm>
            <a:off x="368816" y="-252574"/>
            <a:ext cx="1408173" cy="1408173"/>
          </a:xfrm>
          <a:prstGeom prst="rect">
            <a:avLst/>
          </a:prstGeom>
        </p:spPr>
      </p:pic>
    </p:spTree>
    <p:extLst>
      <p:ext uri="{BB962C8B-B14F-4D97-AF65-F5344CB8AC3E}">
        <p14:creationId xmlns:p14="http://schemas.microsoft.com/office/powerpoint/2010/main" val="928940682"/>
      </p:ext>
    </p:extLst>
  </p:cSld>
  <p:clrMap bg1="lt1" tx1="dk1" bg2="lt2" tx2="dk2" accent1="accent1" accent2="accent2" accent3="accent3" accent4="accent4" accent5="accent5" accent6="accent6" hlink="hlink" folHlink="folHlink"/>
  <p:sldLayoutIdLst>
    <p:sldLayoutId id="2147483736" r:id="rId1"/>
    <p:sldLayoutId id="2147483737" r:id="rId2"/>
    <p:sldLayoutId id="2147483738" r:id="rId3"/>
    <p:sldLayoutId id="2147483739" r:id="rId4"/>
    <p:sldLayoutId id="2147483740" r:id="rId5"/>
    <p:sldLayoutId id="2147483741" r:id="rId6"/>
    <p:sldLayoutId id="2147483742" r:id="rId7"/>
    <p:sldLayoutId id="2147483743" r:id="rId8"/>
    <p:sldLayoutId id="2147483744" r:id="rId9"/>
    <p:sldLayoutId id="2147483745" r:id="rId10"/>
    <p:sldLayoutId id="2147483746" r:id="rId11"/>
    <p:sldLayoutId id="2147483747" r:id="rId12"/>
    <p:sldLayoutId id="2147483748" r:id="rId13"/>
    <p:sldLayoutId id="2147483749" r:id="rId14"/>
    <p:sldLayoutId id="2147483750" r:id="rId15"/>
    <p:sldLayoutId id="2147483751" r:id="rId16"/>
    <p:sldLayoutId id="2147483752" r:id="rId17"/>
    <p:sldLayoutId id="2147483753" r:id="rId18"/>
    <p:sldLayoutId id="2147483756" r:id="rId19"/>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31.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31.xml"/><Relationship Id="rId1" Type="http://schemas.openxmlformats.org/officeDocument/2006/relationships/tags" Target="../tags/tag3.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1.xml"/><Relationship Id="rId1" Type="http://schemas.openxmlformats.org/officeDocument/2006/relationships/tags" Target="../tags/tag4.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32.xml"/><Relationship Id="rId1" Type="http://schemas.openxmlformats.org/officeDocument/2006/relationships/tags" Target="../tags/tag5.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32.xml"/><Relationship Id="rId1" Type="http://schemas.openxmlformats.org/officeDocument/2006/relationships/tags" Target="../tags/tag6.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3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3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32.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31.xml"/><Relationship Id="rId1" Type="http://schemas.openxmlformats.org/officeDocument/2006/relationships/tags" Target="../tags/tag10.xml"/><Relationship Id="rId4" Type="http://schemas.openxmlformats.org/officeDocument/2006/relationships/image" Target="../media/image6.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32.xml"/><Relationship Id="rId1" Type="http://schemas.openxmlformats.org/officeDocument/2006/relationships/tags" Target="../tags/tag11.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32.xml"/><Relationship Id="rId1" Type="http://schemas.openxmlformats.org/officeDocument/2006/relationships/tags" Target="../tags/tag12.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32.xml"/><Relationship Id="rId1" Type="http://schemas.openxmlformats.org/officeDocument/2006/relationships/tags" Target="../tags/tag13.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32.xml"/><Relationship Id="rId1" Type="http://schemas.openxmlformats.org/officeDocument/2006/relationships/tags" Target="../tags/tag14.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32.xml"/><Relationship Id="rId1" Type="http://schemas.openxmlformats.org/officeDocument/2006/relationships/tags" Target="../tags/tag15.xml"/><Relationship Id="rId4" Type="http://schemas.openxmlformats.org/officeDocument/2006/relationships/image" Target="../media/image7.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32.xml"/><Relationship Id="rId1" Type="http://schemas.openxmlformats.org/officeDocument/2006/relationships/tags" Target="../tags/tag16.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32.xml"/><Relationship Id="rId1" Type="http://schemas.openxmlformats.org/officeDocument/2006/relationships/tags" Target="../tags/tag17.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32.xml"/><Relationship Id="rId1" Type="http://schemas.openxmlformats.org/officeDocument/2006/relationships/tags" Target="../tags/tag18.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32.xml"/><Relationship Id="rId1" Type="http://schemas.openxmlformats.org/officeDocument/2006/relationships/tags" Target="../tags/tag19.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32.xml"/><Relationship Id="rId1" Type="http://schemas.openxmlformats.org/officeDocument/2006/relationships/tags" Target="../tags/tag20.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32.xml"/><Relationship Id="rId1" Type="http://schemas.openxmlformats.org/officeDocument/2006/relationships/tags" Target="../tags/tag21.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32.xml"/><Relationship Id="rId1" Type="http://schemas.openxmlformats.org/officeDocument/2006/relationships/tags" Target="../tags/tag22.xml"/><Relationship Id="rId4" Type="http://schemas.openxmlformats.org/officeDocument/2006/relationships/image" Target="../media/image7.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32.xml"/><Relationship Id="rId1" Type="http://schemas.openxmlformats.org/officeDocument/2006/relationships/tags" Target="../tags/tag23.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32.xml"/><Relationship Id="rId1" Type="http://schemas.openxmlformats.org/officeDocument/2006/relationships/tags" Target="../tags/tag24.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32.xml"/><Relationship Id="rId1" Type="http://schemas.openxmlformats.org/officeDocument/2006/relationships/tags" Target="../tags/tag25.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32.xml"/><Relationship Id="rId1" Type="http://schemas.openxmlformats.org/officeDocument/2006/relationships/tags" Target="../tags/tag26.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32.xml"/><Relationship Id="rId1" Type="http://schemas.openxmlformats.org/officeDocument/2006/relationships/tags" Target="../tags/tag27.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32.xml"/><Relationship Id="rId1" Type="http://schemas.openxmlformats.org/officeDocument/2006/relationships/tags" Target="../tags/tag28.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32.xml"/><Relationship Id="rId1" Type="http://schemas.openxmlformats.org/officeDocument/2006/relationships/tags" Target="../tags/tag29.xml"/><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32.xml"/><Relationship Id="rId1" Type="http://schemas.openxmlformats.org/officeDocument/2006/relationships/tags" Target="../tags/tag30.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32.xml"/><Relationship Id="rId1" Type="http://schemas.openxmlformats.org/officeDocument/2006/relationships/tags" Target="../tags/tag31.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32.xml"/><Relationship Id="rId1" Type="http://schemas.openxmlformats.org/officeDocument/2006/relationships/tags" Target="../tags/tag32.xml"/><Relationship Id="rId4" Type="http://schemas.openxmlformats.org/officeDocument/2006/relationships/image" Target="../media/image7.png"/></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32.xml"/><Relationship Id="rId1" Type="http://schemas.openxmlformats.org/officeDocument/2006/relationships/tags" Target="../tags/tag33.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32.xml"/><Relationship Id="rId1" Type="http://schemas.openxmlformats.org/officeDocument/2006/relationships/tags" Target="../tags/tag34.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32.xml"/><Relationship Id="rId1" Type="http://schemas.openxmlformats.org/officeDocument/2006/relationships/tags" Target="../tags/tag35.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32.xml"/><Relationship Id="rId1" Type="http://schemas.openxmlformats.org/officeDocument/2006/relationships/tags" Target="../tags/tag3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32.xml"/><Relationship Id="rId1" Type="http://schemas.openxmlformats.org/officeDocument/2006/relationships/tags" Target="../tags/tag37.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2.xml"/><Relationship Id="rId1" Type="http://schemas.openxmlformats.org/officeDocument/2006/relationships/tags" Target="../tags/tag38.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2.xml"/><Relationship Id="rId1" Type="http://schemas.openxmlformats.org/officeDocument/2006/relationships/tags" Target="../tags/tag39.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2.xml"/><Relationship Id="rId1" Type="http://schemas.openxmlformats.org/officeDocument/2006/relationships/tags" Target="../tags/tag40.xml"/></Relationships>
</file>

<file path=ppt/slides/_rels/slide40.xml.rels><?xml version="1.0" encoding="UTF-8" standalone="yes"?>
<Relationships xmlns="http://schemas.openxmlformats.org/package/2006/relationships"><Relationship Id="rId3" Type="http://schemas.openxmlformats.org/officeDocument/2006/relationships/notesSlide" Target="../notesSlides/notesSlide40.xml"/><Relationship Id="rId2" Type="http://schemas.openxmlformats.org/officeDocument/2006/relationships/slideLayout" Target="../slideLayouts/slideLayout32.xml"/><Relationship Id="rId1" Type="http://schemas.openxmlformats.org/officeDocument/2006/relationships/tags" Target="../tags/tag41.xml"/></Relationships>
</file>

<file path=ppt/slides/_rels/slide41.xml.rels><?xml version="1.0" encoding="UTF-8" standalone="yes"?>
<Relationships xmlns="http://schemas.openxmlformats.org/package/2006/relationships"><Relationship Id="rId3" Type="http://schemas.openxmlformats.org/officeDocument/2006/relationships/notesSlide" Target="../notesSlides/notesSlide41.xml"/><Relationship Id="rId2" Type="http://schemas.openxmlformats.org/officeDocument/2006/relationships/slideLayout" Target="../slideLayouts/slideLayout32.xml"/><Relationship Id="rId1" Type="http://schemas.openxmlformats.org/officeDocument/2006/relationships/tags" Target="../tags/tag42.xml"/><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notesSlide" Target="../notesSlides/notesSlide42.xml"/><Relationship Id="rId2" Type="http://schemas.openxmlformats.org/officeDocument/2006/relationships/slideLayout" Target="../slideLayouts/slideLayout32.xml"/><Relationship Id="rId1" Type="http://schemas.openxmlformats.org/officeDocument/2006/relationships/tags" Target="../tags/tag43.xml"/></Relationships>
</file>

<file path=ppt/slides/_rels/slide43.xml.rels><?xml version="1.0" encoding="UTF-8" standalone="yes"?>
<Relationships xmlns="http://schemas.openxmlformats.org/package/2006/relationships"><Relationship Id="rId3" Type="http://schemas.openxmlformats.org/officeDocument/2006/relationships/notesSlide" Target="../notesSlides/notesSlide43.xml"/><Relationship Id="rId2" Type="http://schemas.openxmlformats.org/officeDocument/2006/relationships/slideLayout" Target="../slideLayouts/slideLayout32.xml"/><Relationship Id="rId1" Type="http://schemas.openxmlformats.org/officeDocument/2006/relationships/tags" Target="../tags/tag44.xml"/></Relationships>
</file>

<file path=ppt/slides/_rels/slide44.xml.rels><?xml version="1.0" encoding="UTF-8" standalone="yes"?>
<Relationships xmlns="http://schemas.openxmlformats.org/package/2006/relationships"><Relationship Id="rId3" Type="http://schemas.openxmlformats.org/officeDocument/2006/relationships/notesSlide" Target="../notesSlides/notesSlide44.xml"/><Relationship Id="rId2" Type="http://schemas.openxmlformats.org/officeDocument/2006/relationships/slideLayout" Target="../slideLayouts/slideLayout32.xml"/><Relationship Id="rId1" Type="http://schemas.openxmlformats.org/officeDocument/2006/relationships/tags" Target="../tags/tag45.xml"/><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notesSlide" Target="../notesSlides/notesSlide45.xml"/><Relationship Id="rId2" Type="http://schemas.openxmlformats.org/officeDocument/2006/relationships/slideLayout" Target="../slideLayouts/slideLayout32.xml"/><Relationship Id="rId1" Type="http://schemas.openxmlformats.org/officeDocument/2006/relationships/tags" Target="../tags/tag46.xml"/></Relationships>
</file>

<file path=ppt/slides/_rels/slide46.xml.rels><?xml version="1.0" encoding="UTF-8" standalone="yes"?>
<Relationships xmlns="http://schemas.openxmlformats.org/package/2006/relationships"><Relationship Id="rId3" Type="http://schemas.openxmlformats.org/officeDocument/2006/relationships/notesSlide" Target="../notesSlides/notesSlide46.xml"/><Relationship Id="rId2" Type="http://schemas.openxmlformats.org/officeDocument/2006/relationships/slideLayout" Target="../slideLayouts/slideLayout32.xml"/><Relationship Id="rId1" Type="http://schemas.openxmlformats.org/officeDocument/2006/relationships/tags" Target="../tags/tag47.xml"/></Relationships>
</file>

<file path=ppt/slides/_rels/slide47.xml.rels><?xml version="1.0" encoding="UTF-8" standalone="yes"?>
<Relationships xmlns="http://schemas.openxmlformats.org/package/2006/relationships"><Relationship Id="rId3" Type="http://schemas.openxmlformats.org/officeDocument/2006/relationships/notesSlide" Target="../notesSlides/notesSlide47.xml"/><Relationship Id="rId2" Type="http://schemas.openxmlformats.org/officeDocument/2006/relationships/slideLayout" Target="../slideLayouts/slideLayout32.xml"/><Relationship Id="rId1" Type="http://schemas.openxmlformats.org/officeDocument/2006/relationships/tags" Target="../tags/tag48.xml"/></Relationships>
</file>

<file path=ppt/slides/_rels/slide48.xml.rels><?xml version="1.0" encoding="UTF-8" standalone="yes"?>
<Relationships xmlns="http://schemas.openxmlformats.org/package/2006/relationships"><Relationship Id="rId3" Type="http://schemas.openxmlformats.org/officeDocument/2006/relationships/notesSlide" Target="../notesSlides/notesSlide48.xml"/><Relationship Id="rId2" Type="http://schemas.openxmlformats.org/officeDocument/2006/relationships/slideLayout" Target="../slideLayouts/slideLayout32.xml"/><Relationship Id="rId1" Type="http://schemas.openxmlformats.org/officeDocument/2006/relationships/tags" Target="../tags/tag49.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49.xml"/><Relationship Id="rId2" Type="http://schemas.openxmlformats.org/officeDocument/2006/relationships/slideLayout" Target="../slideLayouts/slideLayout32.xml"/><Relationship Id="rId1" Type="http://schemas.openxmlformats.org/officeDocument/2006/relationships/tags" Target="../tags/tag50.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50.xml"/><Relationship Id="rId2" Type="http://schemas.openxmlformats.org/officeDocument/2006/relationships/slideLayout" Target="../slideLayouts/slideLayout32.xml"/><Relationship Id="rId1" Type="http://schemas.openxmlformats.org/officeDocument/2006/relationships/tags" Target="../tags/tag51.xml"/></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51.xml"/><Relationship Id="rId2" Type="http://schemas.openxmlformats.org/officeDocument/2006/relationships/slideLayout" Target="../slideLayouts/slideLayout32.xml"/><Relationship Id="rId1" Type="http://schemas.openxmlformats.org/officeDocument/2006/relationships/tags" Target="../tags/tag52.xml"/><Relationship Id="rId4" Type="http://schemas.openxmlformats.org/officeDocument/2006/relationships/image" Target="../media/image8.png"/></Relationships>
</file>

<file path=ppt/slides/_rels/slide52.xml.rels><?xml version="1.0" encoding="UTF-8" standalone="yes"?>
<Relationships xmlns="http://schemas.openxmlformats.org/package/2006/relationships"><Relationship Id="rId3" Type="http://schemas.openxmlformats.org/officeDocument/2006/relationships/notesSlide" Target="../notesSlides/notesSlide52.xml"/><Relationship Id="rId2" Type="http://schemas.openxmlformats.org/officeDocument/2006/relationships/slideLayout" Target="../slideLayouts/slideLayout32.xml"/><Relationship Id="rId1" Type="http://schemas.openxmlformats.org/officeDocument/2006/relationships/tags" Target="../tags/tag53.xml"/></Relationships>
</file>

<file path=ppt/slides/_rels/slide53.xml.rels><?xml version="1.0" encoding="UTF-8" standalone="yes"?>
<Relationships xmlns="http://schemas.openxmlformats.org/package/2006/relationships"><Relationship Id="rId3" Type="http://schemas.openxmlformats.org/officeDocument/2006/relationships/notesSlide" Target="../notesSlides/notesSlide53.xml"/><Relationship Id="rId2" Type="http://schemas.openxmlformats.org/officeDocument/2006/relationships/slideLayout" Target="../slideLayouts/slideLayout32.xml"/><Relationship Id="rId1" Type="http://schemas.openxmlformats.org/officeDocument/2006/relationships/tags" Target="../tags/tag54.xml"/></Relationships>
</file>

<file path=ppt/slides/_rels/slide54.xml.rels><?xml version="1.0" encoding="UTF-8" standalone="yes"?>
<Relationships xmlns="http://schemas.openxmlformats.org/package/2006/relationships"><Relationship Id="rId3" Type="http://schemas.openxmlformats.org/officeDocument/2006/relationships/notesSlide" Target="../notesSlides/notesSlide54.xml"/><Relationship Id="rId2" Type="http://schemas.openxmlformats.org/officeDocument/2006/relationships/slideLayout" Target="../slideLayouts/slideLayout32.xml"/><Relationship Id="rId1" Type="http://schemas.openxmlformats.org/officeDocument/2006/relationships/tags" Target="../tags/tag55.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55.xml"/><Relationship Id="rId2" Type="http://schemas.openxmlformats.org/officeDocument/2006/relationships/slideLayout" Target="../slideLayouts/slideLayout31.xml"/><Relationship Id="rId1" Type="http://schemas.openxmlformats.org/officeDocument/2006/relationships/tags" Target="../tags/tag56.xml"/><Relationship Id="rId4" Type="http://schemas.openxmlformats.org/officeDocument/2006/relationships/image" Target="../media/image9.png"/></Relationships>
</file>

<file path=ppt/slides/_rels/slide56.xml.rels><?xml version="1.0" encoding="UTF-8" standalone="yes"?>
<Relationships xmlns="http://schemas.openxmlformats.org/package/2006/relationships"><Relationship Id="rId3" Type="http://schemas.openxmlformats.org/officeDocument/2006/relationships/notesSlide" Target="../notesSlides/notesSlide56.xml"/><Relationship Id="rId2" Type="http://schemas.openxmlformats.org/officeDocument/2006/relationships/slideLayout" Target="../slideLayouts/slideLayout31.xml"/><Relationship Id="rId1" Type="http://schemas.openxmlformats.org/officeDocument/2006/relationships/tags" Target="../tags/tag57.xml"/><Relationship Id="rId4" Type="http://schemas.openxmlformats.org/officeDocument/2006/relationships/image" Target="../media/image7.png"/></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7.xml"/><Relationship Id="rId2" Type="http://schemas.openxmlformats.org/officeDocument/2006/relationships/slideLayout" Target="../slideLayouts/slideLayout31.xml"/><Relationship Id="rId1" Type="http://schemas.openxmlformats.org/officeDocument/2006/relationships/tags" Target="../tags/tag58.xml"/><Relationship Id="rId4" Type="http://schemas.openxmlformats.org/officeDocument/2006/relationships/image" Target="../media/image7.png"/></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58.xml"/><Relationship Id="rId2" Type="http://schemas.openxmlformats.org/officeDocument/2006/relationships/slideLayout" Target="../slideLayouts/slideLayout32.xml"/><Relationship Id="rId1" Type="http://schemas.openxmlformats.org/officeDocument/2006/relationships/tags" Target="../tags/tag59.xml"/><Relationship Id="rId6" Type="http://schemas.openxmlformats.org/officeDocument/2006/relationships/hyperlink" Target="https://www.cedefop.europa.eu/en/tools/vet-glossary/glossary/vaardigheden-voor-de-groene-economie?utm_source=chatgpt.com" TargetMode="External"/><Relationship Id="rId5" Type="http://schemas.openxmlformats.org/officeDocument/2006/relationships/hyperlink" Target="https://www.cedefop.europa.eu/en/publications/4220?utm_source=chatgpt.com" TargetMode="External"/><Relationship Id="rId4" Type="http://schemas.openxmlformats.org/officeDocument/2006/relationships/hyperlink" Target="https://www.unep.org/regions/asia-and-pacific/regional-initiatives/supporting-resource-efficiency/green-economy?utm_source=chatgpt.com" TargetMode="External"/></Relationships>
</file>

<file path=ppt/slides/_rels/slide59.xml.rels><?xml version="1.0" encoding="UTF-8" standalone="yes"?>
<Relationships xmlns="http://schemas.openxmlformats.org/package/2006/relationships"><Relationship Id="rId8" Type="http://schemas.openxmlformats.org/officeDocument/2006/relationships/hyperlink" Target="https://transport.ec.europa.eu/tourism/transition-eu-tourism_en?utm_source=chatgpt.com" TargetMode="External"/><Relationship Id="rId3" Type="http://schemas.openxmlformats.org/officeDocument/2006/relationships/notesSlide" Target="../notesSlides/notesSlide59.xml"/><Relationship Id="rId7" Type="http://schemas.openxmlformats.org/officeDocument/2006/relationships/hyperlink" Target="https://environment.ec.europa.eu/strategy/circular-economy_en?utm_source=chatgpt.com" TargetMode="External"/><Relationship Id="rId2" Type="http://schemas.openxmlformats.org/officeDocument/2006/relationships/slideLayout" Target="../slideLayouts/slideLayout32.xml"/><Relationship Id="rId1" Type="http://schemas.openxmlformats.org/officeDocument/2006/relationships/tags" Target="../tags/tag60.xml"/><Relationship Id="rId6" Type="http://schemas.openxmlformats.org/officeDocument/2006/relationships/hyperlink" Target="https://energy.ec.europa.eu/topics/energy-efficiency/energy-performance-buildings/renovation-wave_en?utm_source=chatgpt.com" TargetMode="External"/><Relationship Id="rId5" Type="http://schemas.openxmlformats.org/officeDocument/2006/relationships/hyperlink" Target="https://www.ilo.org/topics-and-sectors/just-transition-towards-environmentally-sustainable-economies-and-societies/what-green-job?utm_source=chatgpt.com" TargetMode="External"/><Relationship Id="rId4" Type="http://schemas.openxmlformats.org/officeDocument/2006/relationships/hyperlink" Target="https://esco.ec.europa.eu/en/about-esco/publications/publication/green-skills-and-knowledge-concepts-labelling-esco?utm_source=chatgpt.com" TargetMode="External"/></Relationships>
</file>

<file path=ppt/slides/_rels/slide60.xml.rels><?xml version="1.0" encoding="UTF-8" standalone="yes"?>
<Relationships xmlns="http://schemas.openxmlformats.org/package/2006/relationships"><Relationship Id="rId8" Type="http://schemas.openxmlformats.org/officeDocument/2006/relationships/image" Target="../media/image14.jpeg"/><Relationship Id="rId13" Type="http://schemas.openxmlformats.org/officeDocument/2006/relationships/image" Target="../media/image19.jpg"/><Relationship Id="rId18" Type="http://schemas.openxmlformats.org/officeDocument/2006/relationships/image" Target="../media/image24.png"/><Relationship Id="rId3" Type="http://schemas.openxmlformats.org/officeDocument/2006/relationships/notesSlide" Target="../notesSlides/notesSlide60.xml"/><Relationship Id="rId7" Type="http://schemas.openxmlformats.org/officeDocument/2006/relationships/image" Target="../media/image13.png"/><Relationship Id="rId12" Type="http://schemas.openxmlformats.org/officeDocument/2006/relationships/image" Target="../media/image18.png"/><Relationship Id="rId17" Type="http://schemas.openxmlformats.org/officeDocument/2006/relationships/image" Target="../media/image23.png"/><Relationship Id="rId2" Type="http://schemas.openxmlformats.org/officeDocument/2006/relationships/slideLayout" Target="../slideLayouts/slideLayout33.xml"/><Relationship Id="rId16" Type="http://schemas.openxmlformats.org/officeDocument/2006/relationships/image" Target="../media/image22.jpeg"/><Relationship Id="rId1" Type="http://schemas.openxmlformats.org/officeDocument/2006/relationships/tags" Target="../tags/tag61.xml"/><Relationship Id="rId6" Type="http://schemas.openxmlformats.org/officeDocument/2006/relationships/image" Target="../media/image12.jpeg"/><Relationship Id="rId11" Type="http://schemas.openxmlformats.org/officeDocument/2006/relationships/image" Target="../media/image17.jpeg"/><Relationship Id="rId5" Type="http://schemas.openxmlformats.org/officeDocument/2006/relationships/image" Target="../media/image11.png"/><Relationship Id="rId15" Type="http://schemas.openxmlformats.org/officeDocument/2006/relationships/image" Target="../media/image21.png"/><Relationship Id="rId10" Type="http://schemas.openxmlformats.org/officeDocument/2006/relationships/image" Target="../media/image16.jpeg"/><Relationship Id="rId19" Type="http://schemas.openxmlformats.org/officeDocument/2006/relationships/image" Target="../media/image25.png"/><Relationship Id="rId4" Type="http://schemas.openxmlformats.org/officeDocument/2006/relationships/image" Target="../media/image10.jpeg"/><Relationship Id="rId9" Type="http://schemas.openxmlformats.org/officeDocument/2006/relationships/image" Target="../media/image15.jpeg"/><Relationship Id="rId14"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7C218-D3EA-B6DA-E8CD-1A03058E4C23}"/>
            </a:ext>
          </a:extLst>
        </p:cNvPr>
        <p:cNvGrpSpPr/>
        <p:nvPr/>
      </p:nvGrpSpPr>
      <p:grpSpPr>
        <a:xfrm>
          <a:off x="0" y="0"/>
          <a:ext cx="0" cy="0"/>
          <a:chOff x="0" y="0"/>
          <a:chExt cx="0" cy="0"/>
        </a:xfrm>
      </p:grpSpPr>
      <p:sp>
        <p:nvSpPr>
          <p:cNvPr id="7" name="Text Box 8">
            <a:extLst>
              <a:ext uri="{FF2B5EF4-FFF2-40B4-BE49-F238E27FC236}">
                <a16:creationId xmlns:a16="http://schemas.microsoft.com/office/drawing/2014/main" id="{F1BB0DB2-0110-4F2D-06CF-2D60620D4BBC}"/>
              </a:ext>
            </a:extLst>
          </p:cNvPr>
          <p:cNvSpPr txBox="1"/>
          <p:nvPr/>
        </p:nvSpPr>
        <p:spPr>
          <a:xfrm>
            <a:off x="3169920" y="5687475"/>
            <a:ext cx="5090160" cy="1010595"/>
          </a:xfrm>
          <a:prstGeom prst="rect">
            <a:avLst/>
          </a:prstGeom>
          <a:solidFill>
            <a:schemeClr val="lt1"/>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pt-PT" sz="900" noProof="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a:t>
            </a:r>
            <a:r>
              <a:rPr lang="pt-PT" sz="900" noProof="0" dirty="0" err="1">
                <a:solidFill>
                  <a:srgbClr val="383842"/>
                </a:solidFill>
                <a:effectLst/>
                <a:latin typeface="Open Sans" panose="020B0606030504020204" pitchFamily="34" charset="0"/>
                <a:ea typeface="Calibri" panose="020F0502020204030204" pitchFamily="34" charset="0"/>
                <a:cs typeface="Calibri" panose="020F0502020204030204" pitchFamily="34" charset="0"/>
              </a:rPr>
              <a:t>es</a:t>
            </a:r>
            <a:r>
              <a:rPr lang="pt-PT" sz="900" noProof="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sp>
        <p:nvSpPr>
          <p:cNvPr id="5" name="Rectangle 4">
            <a:extLst>
              <a:ext uri="{FF2B5EF4-FFF2-40B4-BE49-F238E27FC236}">
                <a16:creationId xmlns:a16="http://schemas.microsoft.com/office/drawing/2014/main" id="{E86ED180-700C-85F3-2ED8-2BE0AE7FBFAB}"/>
              </a:ext>
            </a:extLst>
          </p:cNvPr>
          <p:cNvSpPr/>
          <p:nvPr/>
        </p:nvSpPr>
        <p:spPr>
          <a:xfrm>
            <a:off x="3834618" y="4750419"/>
            <a:ext cx="4522763" cy="430169"/>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pt-PT" noProof="0" dirty="0">
                <a:solidFill>
                  <a:schemeClr val="tx1"/>
                </a:solidFill>
              </a:rPr>
              <a:t>Elaborado por: BFI</a:t>
            </a:r>
          </a:p>
        </p:txBody>
      </p:sp>
      <p:sp>
        <p:nvSpPr>
          <p:cNvPr id="11" name="Rectangle 10">
            <a:extLst>
              <a:ext uri="{FF2B5EF4-FFF2-40B4-BE49-F238E27FC236}">
                <a16:creationId xmlns:a16="http://schemas.microsoft.com/office/drawing/2014/main" id="{0392EBFC-D59C-FF5A-3BB4-25ED93413AF5}"/>
              </a:ext>
            </a:extLst>
          </p:cNvPr>
          <p:cNvSpPr/>
          <p:nvPr/>
        </p:nvSpPr>
        <p:spPr>
          <a:xfrm>
            <a:off x="314960" y="182880"/>
            <a:ext cx="1757680" cy="589280"/>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pt-PT" noProof="0" dirty="0"/>
          </a:p>
        </p:txBody>
      </p:sp>
      <p:pic>
        <p:nvPicPr>
          <p:cNvPr id="10" name="Picture 9" descr="A green and black logo&#10;&#10;AI-generated content may be incorrect.">
            <a:extLst>
              <a:ext uri="{FF2B5EF4-FFF2-40B4-BE49-F238E27FC236}">
                <a16:creationId xmlns:a16="http://schemas.microsoft.com/office/drawing/2014/main" id="{A13D9625-7008-506B-65B7-BF20D3312170}"/>
              </a:ext>
            </a:extLst>
          </p:cNvPr>
          <p:cNvPicPr>
            <a:picLocks noChangeAspect="1"/>
          </p:cNvPicPr>
          <p:nvPr/>
        </p:nvPicPr>
        <p:blipFill>
          <a:blip r:embed="rId4" cstate="print">
            <a:extLst>
              <a:ext uri="{28A0092B-C50C-407E-A947-70E740481C1C}">
                <a14:useLocalDpi xmlns:a14="http://schemas.microsoft.com/office/drawing/2010/main" val="0"/>
              </a:ext>
            </a:extLst>
          </a:blip>
          <a:srcRect t="32394" b="29006"/>
          <a:stretch>
            <a:fillRect/>
          </a:stretch>
        </p:blipFill>
        <p:spPr>
          <a:xfrm>
            <a:off x="0" y="0"/>
            <a:ext cx="4506769" cy="1739590"/>
          </a:xfrm>
          <a:prstGeom prst="rect">
            <a:avLst/>
          </a:prstGeom>
        </p:spPr>
      </p:pic>
      <p:sp>
        <p:nvSpPr>
          <p:cNvPr id="2" name="Title 3">
            <a:extLst>
              <a:ext uri="{FF2B5EF4-FFF2-40B4-BE49-F238E27FC236}">
                <a16:creationId xmlns:a16="http://schemas.microsoft.com/office/drawing/2014/main" id="{5AF82C0A-0D2B-4964-0107-34A5C0FB8401}"/>
              </a:ext>
            </a:extLst>
          </p:cNvPr>
          <p:cNvSpPr txBox="1">
            <a:spLocks/>
          </p:cNvSpPr>
          <p:nvPr/>
        </p:nvSpPr>
        <p:spPr>
          <a:xfrm>
            <a:off x="1425664" y="2085368"/>
            <a:ext cx="9340667" cy="2008031"/>
          </a:xfrm>
          <a:prstGeom prst="rect">
            <a:avLst/>
          </a:prstGeom>
        </p:spPr>
        <p:txBody>
          <a:bodyPr vert="horz" lIns="0" tIns="0" rIns="0" bIns="0" rtlCol="0" anchor="ctr">
            <a:noAutofit/>
          </a:bodyPr>
          <a:lstStyle>
            <a:lvl1pPr algn="l" defTabSz="914377" rtl="0" eaLnBrk="1" latinLnBrk="0" hangingPunct="1">
              <a:lnSpc>
                <a:spcPct val="100000"/>
              </a:lnSpc>
              <a:spcBef>
                <a:spcPct val="0"/>
              </a:spcBef>
              <a:buNone/>
              <a:defRPr sz="2800" kern="1200">
                <a:solidFill>
                  <a:schemeClr val="bg1"/>
                </a:solidFill>
                <a:latin typeface="+mn-lt"/>
                <a:ea typeface="Roboto Slab" pitchFamily="2" charset="0"/>
                <a:cs typeface="+mj-cs"/>
              </a:defRPr>
            </a:lvl1pPr>
          </a:lstStyle>
          <a:p>
            <a:pPr algn="ctr"/>
            <a:r>
              <a:rPr lang="pt-PT" sz="4400" noProof="0" dirty="0">
                <a:solidFill>
                  <a:srgbClr val="255839"/>
                </a:solidFill>
              </a:rPr>
              <a:t>Formação de Formadores</a:t>
            </a:r>
          </a:p>
        </p:txBody>
      </p:sp>
      <p:pic>
        <p:nvPicPr>
          <p:cNvPr id="13" name="Picture 12" descr="A blue text on a black background&#10;&#10;AI-generated content may be incorrect.">
            <a:extLst>
              <a:ext uri="{FF2B5EF4-FFF2-40B4-BE49-F238E27FC236}">
                <a16:creationId xmlns:a16="http://schemas.microsoft.com/office/drawing/2014/main" id="{E7E71B36-4085-29B1-2962-A1D83842A744}"/>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5852" y="5754709"/>
            <a:ext cx="2554068" cy="535831"/>
          </a:xfrm>
          <a:prstGeom prst="rect">
            <a:avLst/>
          </a:prstGeom>
        </p:spPr>
      </p:pic>
      <p:sp>
        <p:nvSpPr>
          <p:cNvPr id="3" name="Subtitle 4">
            <a:extLst>
              <a:ext uri="{FF2B5EF4-FFF2-40B4-BE49-F238E27FC236}">
                <a16:creationId xmlns:a16="http://schemas.microsoft.com/office/drawing/2014/main" id="{D14C7FFA-44E3-31F7-06A7-D629C7EFAFD9}"/>
              </a:ext>
            </a:extLst>
          </p:cNvPr>
          <p:cNvSpPr txBox="1">
            <a:spLocks/>
          </p:cNvSpPr>
          <p:nvPr/>
        </p:nvSpPr>
        <p:spPr>
          <a:xfrm>
            <a:off x="2072640" y="3919154"/>
            <a:ext cx="8046716" cy="454281"/>
          </a:xfrm>
          <a:prstGeom prst="rect">
            <a:avLst/>
          </a:prstGeom>
        </p:spPr>
        <p:txBody>
          <a:bodyPr lIns="91440" tIns="45720" rIns="91440" bIns="45720" anchor="t"/>
          <a:lst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pt-PT" sz="2400" b="1" noProof="0" dirty="0">
                <a:solidFill>
                  <a:srgbClr val="92D050"/>
                </a:solidFill>
              </a:rPr>
              <a:t>Módulo 3: Economia Verde e Perspetivas do Mercado de Trabalho</a:t>
            </a:r>
          </a:p>
        </p:txBody>
      </p:sp>
    </p:spTree>
    <p:custDataLst>
      <p:tags r:id="rId1"/>
    </p:custDataLst>
    <p:extLst>
      <p:ext uri="{BB962C8B-B14F-4D97-AF65-F5344CB8AC3E}">
        <p14:creationId xmlns:p14="http://schemas.microsoft.com/office/powerpoint/2010/main" val="8026773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24EAA9-126D-0EFC-E637-38541F7D4964}"/>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p:cNvSpPr>
            <a:spLocks noGrp="1"/>
          </p:cNvSpPr>
          <p:nvPr>
            <p:ph type="title"/>
          </p:nvPr>
        </p:nvSpPr>
        <p:spPr>
          <a:xfrm>
            <a:off x="645765" y="1022669"/>
            <a:ext cx="8596668" cy="1320800"/>
          </a:xfrm>
        </p:spPr>
        <p:txBody>
          <a:bodyPr/>
          <a:lstStyle/>
          <a:p>
            <a:r>
              <a:rPr lang="hr-HR" dirty="0">
                <a:solidFill>
                  <a:srgbClr val="255839"/>
                </a:solidFill>
              </a:rPr>
              <a:t>Roteiro da Sessão</a:t>
            </a:r>
            <a:endParaRPr lang="el-GR" dirty="0">
              <a:solidFill>
                <a:srgbClr val="255839"/>
              </a:solidFill>
            </a:endParaRPr>
          </a:p>
        </p:txBody>
      </p:sp>
      <p:sp>
        <p:nvSpPr>
          <p:cNvPr id="7" name="Content Placeholder 6"/>
          <p:cNvSpPr>
            <a:spLocks noGrp="1"/>
          </p:cNvSpPr>
          <p:nvPr>
            <p:ph sz="quarter" idx="12"/>
          </p:nvPr>
        </p:nvSpPr>
        <p:spPr>
          <a:xfrm>
            <a:off x="645765" y="2066412"/>
            <a:ext cx="5792984" cy="4156588"/>
          </a:xfrm>
        </p:spPr>
        <p:txBody>
          <a:bodyPr/>
          <a:lstStyle/>
          <a:p>
            <a:pPr marL="0" indent="0">
              <a:buNone/>
            </a:pPr>
            <a:r>
              <a:rPr lang="en-US" dirty="0"/>
              <a:t>A sessão de hoje, com 3 horas de duração, inclui:</a:t>
            </a:r>
          </a:p>
          <a:p>
            <a:r>
              <a:rPr lang="en-US" dirty="0"/>
              <a:t>Introdução ao módulo e resultados de aprendizagem</a:t>
            </a:r>
            <a:endParaRPr lang="hr-HR" dirty="0"/>
          </a:p>
          <a:p>
            <a:r>
              <a:rPr lang="en-US" dirty="0"/>
              <a:t>Conceitos e exemplos de economia verde</a:t>
            </a:r>
            <a:endParaRPr lang="hr-HR" dirty="0"/>
          </a:p>
          <a:p>
            <a:r>
              <a:rPr lang="en-US" dirty="0"/>
              <a:t>Competências verdes e necessidades do mercado de trabalho</a:t>
            </a:r>
            <a:endParaRPr lang="hr-HR" dirty="0"/>
          </a:p>
          <a:p>
            <a:r>
              <a:rPr lang="en-US" dirty="0"/>
              <a:t>Profissões relacionadas com a sustentabilidade e percursos de carreira</a:t>
            </a:r>
            <a:endParaRPr lang="hr-HR" dirty="0"/>
          </a:p>
          <a:p>
            <a:r>
              <a:rPr lang="en-US" dirty="0"/>
              <a:t>Atividades práticas e trabalho com estudos de caso</a:t>
            </a:r>
            <a:endParaRPr lang="hr-HR" dirty="0"/>
          </a:p>
          <a:p>
            <a:r>
              <a:rPr lang="en-US" dirty="0"/>
              <a:t>Reflexão, ligação ao portefólio e tarefa de aprendizagem autodirigida</a:t>
            </a:r>
          </a:p>
        </p:txBody>
      </p:sp>
      <p:pic>
        <p:nvPicPr>
          <p:cNvPr id="2" name="Picture Placeholder 4">
            <a:extLst>
              <a:ext uri="{FF2B5EF4-FFF2-40B4-BE49-F238E27FC236}">
                <a16:creationId xmlns:a16="http://schemas.microsoft.com/office/drawing/2014/main" id="{EBAC9A2E-9643-03B4-0291-AACEFE675097}"/>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6D3EC-F969-99CE-4A88-097A485AB9BA}"/>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6D9E68A5-D97B-F6DF-BB46-C3DD41F7ED9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9241B546-9A8A-74D6-1B4E-DFB5AE058303}"/>
              </a:ext>
            </a:extLst>
          </p:cNvPr>
          <p:cNvSpPr>
            <a:spLocks noGrp="1"/>
          </p:cNvSpPr>
          <p:nvPr>
            <p:ph type="title"/>
          </p:nvPr>
        </p:nvSpPr>
        <p:spPr>
          <a:xfrm>
            <a:off x="645765" y="1022669"/>
            <a:ext cx="8596668" cy="1320800"/>
          </a:xfrm>
        </p:spPr>
        <p:txBody>
          <a:bodyPr/>
          <a:lstStyle/>
          <a:p>
            <a:r>
              <a:rPr lang="hr-HR" dirty="0">
                <a:solidFill>
                  <a:srgbClr val="255839"/>
                </a:solidFill>
              </a:rPr>
              <a:t>Visão Geral do Módulo</a:t>
            </a:r>
            <a:endParaRPr lang="el-GR" dirty="0">
              <a:solidFill>
                <a:srgbClr val="255839"/>
              </a:solidFill>
            </a:endParaRPr>
          </a:p>
        </p:txBody>
      </p:sp>
      <p:sp>
        <p:nvSpPr>
          <p:cNvPr id="7" name="Content Placeholder 6">
            <a:extLst>
              <a:ext uri="{FF2B5EF4-FFF2-40B4-BE49-F238E27FC236}">
                <a16:creationId xmlns:a16="http://schemas.microsoft.com/office/drawing/2014/main" id="{EF4960F0-6AF5-32AF-80C2-7AED39A824F0}"/>
              </a:ext>
            </a:extLst>
          </p:cNvPr>
          <p:cNvSpPr>
            <a:spLocks noGrp="1"/>
          </p:cNvSpPr>
          <p:nvPr>
            <p:ph sz="quarter" idx="12"/>
          </p:nvPr>
        </p:nvSpPr>
        <p:spPr>
          <a:xfrm>
            <a:off x="645765" y="2066412"/>
            <a:ext cx="5792984" cy="4156588"/>
          </a:xfrm>
        </p:spPr>
        <p:txBody>
          <a:bodyPr>
            <a:normAutofit fontScale="85000" lnSpcReduction="20000"/>
          </a:bodyPr>
          <a:lstStyle/>
          <a:p>
            <a:pPr marL="0" indent="0">
              <a:buNone/>
            </a:pPr>
            <a:r>
              <a:rPr lang="en-US" dirty="0"/>
              <a:t>Este módulo centra-se em:</a:t>
            </a:r>
          </a:p>
          <a:p>
            <a:r>
              <a:rPr lang="en-US" dirty="0"/>
              <a:t>Tópico 1: A economia verde e a sua relevância para o VET</a:t>
            </a:r>
            <a:endParaRPr lang="hr-HR" dirty="0"/>
          </a:p>
          <a:p>
            <a:r>
              <a:rPr lang="en-US" dirty="0"/>
              <a:t>Tópico 2: Competências verdes e necessidades em mudança do mercado de trabalho</a:t>
            </a:r>
            <a:endParaRPr lang="hr-HR" dirty="0"/>
          </a:p>
          <a:p>
            <a:r>
              <a:rPr lang="en-US" dirty="0"/>
              <a:t>Tópico 3: Profissões relacionadas com a sustentabilidade e percursos de carreira</a:t>
            </a:r>
            <a:endParaRPr lang="hr-HR" dirty="0"/>
          </a:p>
          <a:p>
            <a:pPr marL="0" indent="0">
              <a:buNone/>
            </a:pPr>
            <a:r>
              <a:rPr lang="en-US" dirty="0"/>
              <a:t>Ao concluir este módulo, os formadores estarão melhor preparados para:</a:t>
            </a:r>
            <a:endParaRPr lang="hr-HR" dirty="0"/>
          </a:p>
          <a:p>
            <a:r>
              <a:rPr lang="en-US" dirty="0"/>
              <a:t>explicar os conceitos de economia verde em linguagem clara </a:t>
            </a:r>
            <a:endParaRPr lang="hr-HR" dirty="0"/>
          </a:p>
          <a:p>
            <a:r>
              <a:rPr lang="en-US" dirty="0" err="1"/>
              <a:t>reconhecer como o mercado de trabalho está a mudar</a:t>
            </a:r>
            <a:endParaRPr lang="hr-HR" dirty="0"/>
          </a:p>
          <a:p>
            <a:r>
              <a:rPr lang="en-US" dirty="0"/>
              <a:t>identificar competências verdes em diferentes profissões</a:t>
            </a:r>
          </a:p>
          <a:p>
            <a:r>
              <a:rPr lang="en-US" dirty="0"/>
              <a:t>relacionar a aprendizagem sobre sustentabilidade com contextos reais de trabalho</a:t>
            </a:r>
            <a:endParaRPr lang="hr-HR" dirty="0"/>
          </a:p>
          <a:p>
            <a:r>
              <a:rPr lang="en-US" dirty="0"/>
              <a:t>apoiar os formandos na compreensão das oportunidades de carreira verde</a:t>
            </a:r>
          </a:p>
        </p:txBody>
      </p:sp>
      <p:pic>
        <p:nvPicPr>
          <p:cNvPr id="2" name="Picture Placeholder 4">
            <a:extLst>
              <a:ext uri="{FF2B5EF4-FFF2-40B4-BE49-F238E27FC236}">
                <a16:creationId xmlns:a16="http://schemas.microsoft.com/office/drawing/2014/main" id="{FABF261C-60C4-8843-2C88-3C7EDB47C3B1}"/>
              </a:ext>
            </a:extLst>
          </p:cNvPr>
          <p:cNvPicPr>
            <a:picLocks noChangeAspect="1"/>
          </p:cNvPicPr>
          <p:nvPr/>
        </p:nvPicPr>
        <p:blipFill>
          <a:blip r:embed="rId4" cstate="print">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2526586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93ECD-1F18-D1A6-35D4-6DAA8DDB3C5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8F6E89B-0807-6CC8-A06B-994F264580CF}"/>
              </a:ext>
            </a:extLst>
          </p:cNvPr>
          <p:cNvSpPr>
            <a:spLocks noGrp="1"/>
          </p:cNvSpPr>
          <p:nvPr>
            <p:ph type="title"/>
          </p:nvPr>
        </p:nvSpPr>
        <p:spPr>
          <a:xfrm>
            <a:off x="399369" y="788988"/>
            <a:ext cx="8596668" cy="660400"/>
          </a:xfrm>
        </p:spPr>
        <p:txBody>
          <a:bodyPr/>
          <a:lstStyle/>
          <a:p>
            <a:r>
              <a:rPr lang="hr-HR" dirty="0">
                <a:solidFill>
                  <a:srgbClr val="255839"/>
                </a:solidFill>
              </a:rPr>
              <a:t>Resultados de Aprendizagem</a:t>
            </a:r>
            <a:endParaRPr lang="el-GR" dirty="0">
              <a:solidFill>
                <a:srgbClr val="255839"/>
              </a:solidFill>
            </a:endParaRPr>
          </a:p>
        </p:txBody>
      </p:sp>
      <p:sp>
        <p:nvSpPr>
          <p:cNvPr id="7" name="Content Placeholder 6">
            <a:extLst>
              <a:ext uri="{FF2B5EF4-FFF2-40B4-BE49-F238E27FC236}">
                <a16:creationId xmlns:a16="http://schemas.microsoft.com/office/drawing/2014/main" id="{B2650833-0E98-8E4D-71C7-92C67758819D}"/>
              </a:ext>
            </a:extLst>
          </p:cNvPr>
          <p:cNvSpPr>
            <a:spLocks noGrp="1"/>
          </p:cNvSpPr>
          <p:nvPr>
            <p:ph sz="quarter" idx="12"/>
          </p:nvPr>
        </p:nvSpPr>
        <p:spPr>
          <a:xfrm>
            <a:off x="399369" y="1449388"/>
            <a:ext cx="9313591" cy="5157229"/>
          </a:xfrm>
        </p:spPr>
        <p:txBody>
          <a:bodyPr/>
          <a:lstStyle/>
          <a:p>
            <a:pPr marL="0" indent="0">
              <a:buNone/>
            </a:pPr>
            <a:r>
              <a:rPr lang="en-US" noProof="0" dirty="0"/>
              <a:t>Este módulo aborda os seguintes Resultados de Aprendizagem:</a:t>
            </a:r>
          </a:p>
          <a:p>
            <a:r>
              <a:rPr lang="hr-HR" noProof="0" dirty="0"/>
              <a:t>LO1-K2 – Descrever conceitos, tendências e enquadramentos de sustentabilidade relevantes para o contexto VET.</a:t>
            </a:r>
          </a:p>
          <a:p>
            <a:r>
              <a:rPr lang="hr-HR" noProof="0" dirty="0"/>
              <a:t>LO2-K6 – Reconhecer estratégias de orientação de carreira e perspetivas do mercado de trabalho para profissões ligadas à sustentabilidade.</a:t>
            </a:r>
          </a:p>
          <a:p>
            <a:r>
              <a:rPr lang="hr-HR" noProof="0" dirty="0"/>
              <a:t>LO3-S5 – Integrar estratégias de orientação de carreira e mentoria que apoiem a progressão dos formandos para empregos verdes.</a:t>
            </a:r>
          </a:p>
          <a:p>
            <a:r>
              <a:rPr lang="hr-HR" noProof="0" dirty="0"/>
              <a:t>LO4-AR2 – Adaptar materiais e exemplos a contextos locais ou institucionais, mantendo o quadro europeu de garantia da qualidade.</a:t>
            </a:r>
            <a:endParaRPr lang="en-US" b="1" dirty="0"/>
          </a:p>
        </p:txBody>
      </p:sp>
    </p:spTree>
    <p:custDataLst>
      <p:tags r:id="rId1"/>
    </p:custDataLst>
    <p:extLst>
      <p:ext uri="{BB962C8B-B14F-4D97-AF65-F5344CB8AC3E}">
        <p14:creationId xmlns:p14="http://schemas.microsoft.com/office/powerpoint/2010/main" val="36202907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09CC42-B29F-8105-98DD-B624A375B971}"/>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EEF6B67-7E01-60BE-EA7C-0FF4DA9E5879}"/>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Reflexão Inicial / Aquecimento</a:t>
            </a:r>
            <a:endParaRPr lang="el-GR" dirty="0">
              <a:solidFill>
                <a:srgbClr val="255839"/>
              </a:solidFill>
            </a:endParaRPr>
          </a:p>
        </p:txBody>
      </p:sp>
      <p:sp>
        <p:nvSpPr>
          <p:cNvPr id="7" name="Content Placeholder 6">
            <a:extLst>
              <a:ext uri="{FF2B5EF4-FFF2-40B4-BE49-F238E27FC236}">
                <a16:creationId xmlns:a16="http://schemas.microsoft.com/office/drawing/2014/main" id="{EE4FD453-550F-6097-9A2E-90C9A7F87CD4}"/>
              </a:ext>
            </a:extLst>
          </p:cNvPr>
          <p:cNvSpPr>
            <a:spLocks noGrp="1"/>
          </p:cNvSpPr>
          <p:nvPr>
            <p:ph sz="quarter" idx="12"/>
          </p:nvPr>
        </p:nvSpPr>
        <p:spPr>
          <a:xfrm>
            <a:off x="399369" y="1449388"/>
            <a:ext cx="9313591" cy="5157229"/>
          </a:xfrm>
        </p:spPr>
        <p:txBody>
          <a:bodyPr/>
          <a:lstStyle/>
          <a:p>
            <a:pPr marL="0" indent="0">
              <a:buNone/>
            </a:pPr>
            <a:r>
              <a:rPr lang="en-US" dirty="0"/>
              <a:t>Pergunta de discussão:</a:t>
            </a:r>
          </a:p>
          <a:p>
            <a:r>
              <a:rPr lang="en-US" dirty="0"/>
              <a:t>Que experiência já tens com a economia verde, as competências verdes ou a mudança do mercado de trabalho na tua prática de ensino ou formação?</a:t>
            </a:r>
            <a:endParaRPr lang="hr-HR" dirty="0"/>
          </a:p>
          <a:p>
            <a:pPr marL="0" indent="0">
              <a:buNone/>
            </a:pPr>
            <a:r>
              <a:rPr lang="en-US" dirty="0"/>
              <a:t>Sugestões opcionais:</a:t>
            </a:r>
          </a:p>
          <a:p>
            <a:r>
              <a:rPr lang="en-US" dirty="0"/>
              <a:t>Onde já vês a sustentabilidade a mudar tarefas de trabalho?</a:t>
            </a:r>
            <a:endParaRPr lang="hr-HR" dirty="0"/>
          </a:p>
          <a:p>
            <a:r>
              <a:rPr lang="en-US" dirty="0"/>
              <a:t>Que competências verdes podem ser relevantes para os teus formandos?</a:t>
            </a:r>
            <a:endParaRPr lang="hr-HR" dirty="0"/>
          </a:p>
          <a:p>
            <a:r>
              <a:rPr lang="en-US" dirty="0"/>
              <a:t>Que exemplos do teu setor poderiam ajudar os formandos a compreender os empregos verdes?</a:t>
            </a:r>
            <a:endParaRPr lang="hr-HR" dirty="0"/>
          </a:p>
          <a:p>
            <a:r>
              <a:rPr lang="en-US" dirty="0"/>
              <a:t>Que desafios esperas ao ensinar este tema?</a:t>
            </a:r>
          </a:p>
        </p:txBody>
      </p:sp>
    </p:spTree>
    <p:custDataLst>
      <p:tags r:id="rId1"/>
    </p:custDataLst>
    <p:extLst>
      <p:ext uri="{BB962C8B-B14F-4D97-AF65-F5344CB8AC3E}">
        <p14:creationId xmlns:p14="http://schemas.microsoft.com/office/powerpoint/2010/main" val="10458242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D670BC-FFB1-C372-2CBC-C58D404F443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628E9BE-EDBD-08C3-1F50-3709349CD752}"/>
              </a:ext>
            </a:extLst>
          </p:cNvPr>
          <p:cNvSpPr>
            <a:spLocks noGrp="1"/>
          </p:cNvSpPr>
          <p:nvPr>
            <p:ph type="title"/>
          </p:nvPr>
        </p:nvSpPr>
        <p:spPr>
          <a:xfrm>
            <a:off x="399368" y="788988"/>
            <a:ext cx="9685925" cy="660400"/>
          </a:xfrm>
        </p:spPr>
        <p:txBody>
          <a:bodyPr>
            <a:normAutofit fontScale="90000"/>
          </a:bodyPr>
          <a:lstStyle/>
          <a:p>
            <a:r>
              <a:rPr lang="en-US" dirty="0">
                <a:solidFill>
                  <a:srgbClr val="255839"/>
                </a:solidFill>
              </a:rPr>
              <a:t>Tópico 1: A Economia Verde e a Sua Relevância para o VET</a:t>
            </a:r>
            <a:endParaRPr lang="el-GR" dirty="0">
              <a:solidFill>
                <a:srgbClr val="255839"/>
              </a:solidFill>
            </a:endParaRPr>
          </a:p>
        </p:txBody>
      </p:sp>
      <p:sp>
        <p:nvSpPr>
          <p:cNvPr id="7" name="Content Placeholder 6">
            <a:extLst>
              <a:ext uri="{FF2B5EF4-FFF2-40B4-BE49-F238E27FC236}">
                <a16:creationId xmlns:a16="http://schemas.microsoft.com/office/drawing/2014/main" id="{CDCB34E0-9DDD-3B8C-0B6D-CA58F859D43A}"/>
              </a:ext>
            </a:extLst>
          </p:cNvPr>
          <p:cNvSpPr>
            <a:spLocks noGrp="1"/>
          </p:cNvSpPr>
          <p:nvPr>
            <p:ph sz="quarter" idx="12"/>
          </p:nvPr>
        </p:nvSpPr>
        <p:spPr>
          <a:xfrm>
            <a:off x="399369" y="1449388"/>
            <a:ext cx="9313591" cy="5157229"/>
          </a:xfrm>
        </p:spPr>
        <p:txBody>
          <a:bodyPr/>
          <a:lstStyle/>
          <a:p>
            <a:pPr marL="0" indent="0">
              <a:buNone/>
            </a:pPr>
            <a:endParaRPr lang="en-US" noProof="0" dirty="0"/>
          </a:p>
          <a:p>
            <a:r>
              <a:rPr lang="en-US" noProof="0" dirty="0"/>
              <a:t>O Tópico-chave 1 introduz a economia verde como uma transição económica e social, e não apenas como um tema ambiental.</a:t>
            </a:r>
            <a:endParaRPr lang="hr-HR" dirty="0"/>
          </a:p>
          <a:p>
            <a:r>
              <a:rPr lang="en-US" noProof="0" dirty="0"/>
              <a:t>Os formadores exploram como a ação climática, a eficiência de recursos, a circularidade e a proteção da biodiversidade influenciam a produção, os serviços, a organização do trabalho e as competências.</a:t>
            </a:r>
            <a:endParaRPr lang="hr-HR" noProof="0" dirty="0"/>
          </a:p>
          <a:p>
            <a:r>
              <a:rPr lang="en-US" noProof="0" dirty="0"/>
              <a:t>O foco está em ajudar os educadores VET a compreender porque é que a sustentabilidade se está a tornar parte de muitos setores e que novas expectativas isso cria para a aprendizagem vocacional.</a:t>
            </a:r>
            <a:endParaRPr lang="en-GB" noProof="0" dirty="0"/>
          </a:p>
        </p:txBody>
      </p:sp>
    </p:spTree>
    <p:custDataLst>
      <p:tags r:id="rId1"/>
    </p:custDataLst>
    <p:extLst>
      <p:ext uri="{BB962C8B-B14F-4D97-AF65-F5344CB8AC3E}">
        <p14:creationId xmlns:p14="http://schemas.microsoft.com/office/powerpoint/2010/main" val="10704721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5BAA5-A7E7-9DBC-E4F1-825211F772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49AAFFAD-5EAF-8827-A2ED-39443BA77B73}"/>
              </a:ext>
            </a:extLst>
          </p:cNvPr>
          <p:cNvSpPr>
            <a:spLocks noGrp="1"/>
          </p:cNvSpPr>
          <p:nvPr>
            <p:ph type="title"/>
          </p:nvPr>
        </p:nvSpPr>
        <p:spPr>
          <a:xfrm>
            <a:off x="399368" y="788988"/>
            <a:ext cx="10775137" cy="660400"/>
          </a:xfrm>
        </p:spPr>
        <p:txBody>
          <a:bodyPr>
            <a:normAutofit fontScale="90000"/>
          </a:bodyPr>
          <a:lstStyle/>
          <a:p>
            <a:r>
              <a:rPr lang="en-US" dirty="0">
                <a:solidFill>
                  <a:srgbClr val="255839"/>
                </a:solidFill>
              </a:rPr>
              <a:t>Tópico 2: Competências Verdes e Necessidades em Mudança do Mercado de Trabalho</a:t>
            </a:r>
            <a:endParaRPr lang="el-GR" dirty="0">
              <a:solidFill>
                <a:srgbClr val="255839"/>
              </a:solidFill>
            </a:endParaRPr>
          </a:p>
        </p:txBody>
      </p:sp>
      <p:sp>
        <p:nvSpPr>
          <p:cNvPr id="7" name="Content Placeholder 6">
            <a:extLst>
              <a:ext uri="{FF2B5EF4-FFF2-40B4-BE49-F238E27FC236}">
                <a16:creationId xmlns:a16="http://schemas.microsoft.com/office/drawing/2014/main" id="{DF10C62B-0025-B1EE-E7FF-726ED76949C8}"/>
              </a:ext>
            </a:extLst>
          </p:cNvPr>
          <p:cNvSpPr>
            <a:spLocks noGrp="1"/>
          </p:cNvSpPr>
          <p:nvPr>
            <p:ph sz="quarter" idx="12"/>
          </p:nvPr>
        </p:nvSpPr>
        <p:spPr>
          <a:xfrm>
            <a:off x="532104" y="2172059"/>
            <a:ext cx="9313591" cy="5157229"/>
          </a:xfrm>
        </p:spPr>
        <p:txBody>
          <a:bodyPr/>
          <a:lstStyle/>
          <a:p>
            <a:pPr marL="0" indent="0">
              <a:buNone/>
            </a:pPr>
            <a:r>
              <a:rPr lang="en-US" noProof="0" dirty="0"/>
              <a:t>O Tópico-chave 2 centra-se na dimensão das competências da transição verde.</a:t>
            </a:r>
            <a:endParaRPr lang="hr-HR" noProof="0" dirty="0"/>
          </a:p>
          <a:p>
            <a:pPr marL="0" indent="0">
              <a:buNone/>
            </a:pPr>
            <a:r>
              <a:rPr lang="en-US" noProof="0" dirty="0"/>
              <a:t>Os formadores aprendem que as competências verdes incluem:</a:t>
            </a:r>
            <a:endParaRPr lang="hr-HR" noProof="0" dirty="0"/>
          </a:p>
          <a:p>
            <a:r>
              <a:rPr lang="en-US" noProof="0" dirty="0"/>
              <a:t>competências transversais de sustentabilidade</a:t>
            </a:r>
            <a:endParaRPr lang="hr-HR" noProof="0" dirty="0"/>
          </a:p>
          <a:p>
            <a:r>
              <a:rPr lang="en-US" noProof="0" dirty="0"/>
              <a:t>competências específicas da profissão</a:t>
            </a:r>
            <a:endParaRPr lang="hr-HR" noProof="0" dirty="0"/>
          </a:p>
          <a:p>
            <a:r>
              <a:rPr lang="en-US" noProof="0" dirty="0"/>
              <a:t>competências técnicas altamente especializadas</a:t>
            </a:r>
            <a:endParaRPr lang="hr-HR" noProof="0" dirty="0"/>
          </a:p>
          <a:p>
            <a:pPr marL="0" indent="0">
              <a:buNone/>
            </a:pPr>
            <a:r>
              <a:rPr lang="en-US" noProof="0" dirty="0"/>
              <a:t>O tópico introduz ainda os sinais do mercado de trabalho e a inteligência sobre competências, para que os formadores consigam reconhecer o que está a mudar nos setores, nas profissões e nas qualificações.</a:t>
            </a:r>
            <a:endParaRPr lang="en-GB" noProof="0" dirty="0"/>
          </a:p>
        </p:txBody>
      </p:sp>
    </p:spTree>
    <p:custDataLst>
      <p:tags r:id="rId1"/>
    </p:custDataLst>
    <p:extLst>
      <p:ext uri="{BB962C8B-B14F-4D97-AF65-F5344CB8AC3E}">
        <p14:creationId xmlns:p14="http://schemas.microsoft.com/office/powerpoint/2010/main" val="261854071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822AAF-F6C7-72E5-F1BC-7D9C06EDADE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D55A45F-CEF6-998B-DB3F-FDF6035A6EEB}"/>
              </a:ext>
            </a:extLst>
          </p:cNvPr>
          <p:cNvSpPr>
            <a:spLocks noGrp="1"/>
          </p:cNvSpPr>
          <p:nvPr>
            <p:ph type="title"/>
          </p:nvPr>
        </p:nvSpPr>
        <p:spPr>
          <a:xfrm>
            <a:off x="399369" y="788988"/>
            <a:ext cx="9313590" cy="660400"/>
          </a:xfrm>
        </p:spPr>
        <p:txBody>
          <a:bodyPr>
            <a:normAutofit fontScale="90000"/>
          </a:bodyPr>
          <a:lstStyle/>
          <a:p>
            <a:r>
              <a:rPr lang="en-US" dirty="0">
                <a:solidFill>
                  <a:srgbClr val="255839"/>
                </a:solidFill>
              </a:rPr>
              <a:t>Tópico 3: Profissões Relacionadas com a Sustentabilidade e Percursos de Carreira</a:t>
            </a:r>
            <a:endParaRPr lang="el-GR" dirty="0">
              <a:solidFill>
                <a:srgbClr val="255839"/>
              </a:solidFill>
            </a:endParaRPr>
          </a:p>
        </p:txBody>
      </p:sp>
      <p:sp>
        <p:nvSpPr>
          <p:cNvPr id="7" name="Content Placeholder 6">
            <a:extLst>
              <a:ext uri="{FF2B5EF4-FFF2-40B4-BE49-F238E27FC236}">
                <a16:creationId xmlns:a16="http://schemas.microsoft.com/office/drawing/2014/main" id="{C5BEDE2F-5615-B030-D7B8-A6E9F72B772D}"/>
              </a:ext>
            </a:extLst>
          </p:cNvPr>
          <p:cNvSpPr>
            <a:spLocks noGrp="1"/>
          </p:cNvSpPr>
          <p:nvPr>
            <p:ph sz="quarter" idx="12"/>
          </p:nvPr>
        </p:nvSpPr>
        <p:spPr>
          <a:xfrm>
            <a:off x="399369" y="1976718"/>
            <a:ext cx="9313591" cy="4629899"/>
          </a:xfrm>
        </p:spPr>
        <p:txBody>
          <a:bodyPr/>
          <a:lstStyle/>
          <a:p>
            <a:pPr marL="0" indent="0">
              <a:buNone/>
            </a:pPr>
            <a:r>
              <a:rPr lang="en-US" noProof="0" dirty="0"/>
              <a:t>O Tópico-chave 3 explora como se estão a desenvolver os empregos verdes e as profissões ligadas à sustentabilidade.</a:t>
            </a:r>
            <a:endParaRPr lang="hr-HR" noProof="0" dirty="0"/>
          </a:p>
          <a:p>
            <a:pPr marL="0" indent="0">
              <a:buNone/>
            </a:pPr>
            <a:r>
              <a:rPr lang="en-US" noProof="0" dirty="0"/>
              <a:t>Os formadores aprendem a diferença entre:</a:t>
            </a:r>
            <a:endParaRPr lang="hr-HR" noProof="0" dirty="0"/>
          </a:p>
          <a:p>
            <a:r>
              <a:rPr lang="en-US" noProof="0" dirty="0"/>
              <a:t>novos empregos verdes</a:t>
            </a:r>
            <a:endParaRPr lang="hr-HR" noProof="0" dirty="0"/>
          </a:p>
          <a:p>
            <a:r>
              <a:rPr lang="en-US" noProof="0" dirty="0"/>
              <a:t>empregos existentes que estão a mudar</a:t>
            </a:r>
            <a:endParaRPr lang="hr-HR" noProof="0" dirty="0"/>
          </a:p>
          <a:p>
            <a:r>
              <a:rPr lang="en-US" noProof="0" dirty="0"/>
              <a:t>tarefas de trabalho que exigem novas competências de sustentabilidade</a:t>
            </a:r>
            <a:endParaRPr lang="hr-HR" noProof="0" dirty="0"/>
          </a:p>
          <a:p>
            <a:pPr marL="0" indent="0">
              <a:buNone/>
            </a:pPr>
            <a:r>
              <a:rPr lang="en-US" noProof="0" dirty="0"/>
              <a:t>A ênfase está na consciência prática de carreira: ajudar os formandos a perceber como a sustentabilidade se relaciona com o emprego futuro, as responsabilidades no local de trabalho e o desenvolvimento profissional.</a:t>
            </a:r>
            <a:endParaRPr lang="en-GB" noProof="0" dirty="0"/>
          </a:p>
        </p:txBody>
      </p:sp>
    </p:spTree>
    <p:custDataLst>
      <p:tags r:id="rId1"/>
    </p:custDataLst>
    <p:extLst>
      <p:ext uri="{BB962C8B-B14F-4D97-AF65-F5344CB8AC3E}">
        <p14:creationId xmlns:p14="http://schemas.microsoft.com/office/powerpoint/2010/main" val="20628360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5967A3-63A6-549A-99A7-661CF1051854}"/>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06DDBA2D-7680-EEBB-3EA4-821CF75D361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D30BDAC9-0678-0AB4-4580-0A53F65311C9}"/>
              </a:ext>
            </a:extLst>
          </p:cNvPr>
          <p:cNvSpPr>
            <a:spLocks noGrp="1"/>
          </p:cNvSpPr>
          <p:nvPr>
            <p:ph type="title"/>
          </p:nvPr>
        </p:nvSpPr>
        <p:spPr>
          <a:xfrm>
            <a:off x="645765" y="1022669"/>
            <a:ext cx="8596668" cy="658213"/>
          </a:xfrm>
        </p:spPr>
        <p:txBody>
          <a:bodyPr/>
          <a:lstStyle/>
          <a:p>
            <a:r>
              <a:rPr lang="en-US" dirty="0">
                <a:solidFill>
                  <a:srgbClr val="255839"/>
                </a:solidFill>
              </a:rPr>
              <a:t>O Que É a Economia Verde?</a:t>
            </a:r>
            <a:endParaRPr lang="el-GR" dirty="0">
              <a:solidFill>
                <a:srgbClr val="255839"/>
              </a:solidFill>
            </a:endParaRPr>
          </a:p>
        </p:txBody>
      </p:sp>
      <p:sp>
        <p:nvSpPr>
          <p:cNvPr id="7" name="Content Placeholder 6">
            <a:extLst>
              <a:ext uri="{FF2B5EF4-FFF2-40B4-BE49-F238E27FC236}">
                <a16:creationId xmlns:a16="http://schemas.microsoft.com/office/drawing/2014/main" id="{FCF7C089-148C-8DB1-1A16-0CA90FEE7DBC}"/>
              </a:ext>
            </a:extLst>
          </p:cNvPr>
          <p:cNvSpPr>
            <a:spLocks noGrp="1"/>
          </p:cNvSpPr>
          <p:nvPr>
            <p:ph sz="quarter" idx="12"/>
          </p:nvPr>
        </p:nvSpPr>
        <p:spPr>
          <a:xfrm>
            <a:off x="645765" y="2066412"/>
            <a:ext cx="5792984" cy="4156588"/>
          </a:xfrm>
        </p:spPr>
        <p:txBody>
          <a:bodyPr/>
          <a:lstStyle/>
          <a:p>
            <a:pPr marL="0" indent="0">
              <a:buNone/>
            </a:pPr>
            <a:r>
              <a:rPr lang="en-US" dirty="0"/>
              <a:t>Uma economia verde é geralmente entendida como uma economia que é:</a:t>
            </a:r>
            <a:endParaRPr lang="hr-HR" dirty="0"/>
          </a:p>
          <a:p>
            <a:r>
              <a:rPr lang="en-US" dirty="0"/>
              <a:t>de baixo carbono</a:t>
            </a:r>
            <a:endParaRPr lang="hr-HR" dirty="0"/>
          </a:p>
          <a:p>
            <a:r>
              <a:rPr lang="en-US" dirty="0"/>
              <a:t>eficiente em recursos</a:t>
            </a:r>
            <a:endParaRPr lang="hr-HR" dirty="0"/>
          </a:p>
          <a:p>
            <a:r>
              <a:rPr lang="en-US" dirty="0"/>
              <a:t>socialmente inclusiva</a:t>
            </a:r>
            <a:endParaRPr lang="hr-HR" dirty="0"/>
          </a:p>
          <a:p>
            <a:pPr marL="0" indent="0">
              <a:buNone/>
            </a:pPr>
            <a:r>
              <a:rPr lang="en-US" dirty="0"/>
              <a:t>Visa melhorar o bem-estar humano e a equidade social, reduzindo simultaneamente os riscos ambientais e as escassezes ecológicas.</a:t>
            </a:r>
            <a:endParaRPr lang="hr-HR" dirty="0"/>
          </a:p>
          <a:p>
            <a:pPr marL="0" indent="0">
              <a:buNone/>
            </a:pPr>
            <a:r>
              <a:rPr lang="en-US" dirty="0"/>
              <a:t>Para o VET, isto significa que os formandos precisam de compreender como a atividade económica pode criar valor reduzindo o impacte no clima, nos recursos, nos ecossistemas e nas comunidades.</a:t>
            </a:r>
          </a:p>
        </p:txBody>
      </p:sp>
      <p:pic>
        <p:nvPicPr>
          <p:cNvPr id="2" name="Picture Placeholder 4">
            <a:extLst>
              <a:ext uri="{FF2B5EF4-FFF2-40B4-BE49-F238E27FC236}">
                <a16:creationId xmlns:a16="http://schemas.microsoft.com/office/drawing/2014/main" id="{B0DDAA6C-ED6C-C2D4-69AC-F342EC2BEEE2}"/>
              </a:ext>
            </a:extLst>
          </p:cNvPr>
          <p:cNvPicPr>
            <a:picLocks noChangeAspect="1"/>
          </p:cNvPicPr>
          <p:nvPr/>
        </p:nvPicPr>
        <p:blipFill>
          <a:blip r:embed="rId4" cstate="print">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19731585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EF504C-485E-46EA-F3FD-CFBF3AE50EB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A672619-83E3-21D5-1730-55A589F4305E}"/>
              </a:ext>
            </a:extLst>
          </p:cNvPr>
          <p:cNvSpPr>
            <a:spLocks noGrp="1"/>
          </p:cNvSpPr>
          <p:nvPr>
            <p:ph type="title"/>
          </p:nvPr>
        </p:nvSpPr>
        <p:spPr>
          <a:xfrm>
            <a:off x="399369" y="788988"/>
            <a:ext cx="9313590" cy="660400"/>
          </a:xfrm>
        </p:spPr>
        <p:txBody>
          <a:bodyPr>
            <a:normAutofit fontScale="90000"/>
          </a:bodyPr>
          <a:lstStyle/>
          <a:p>
            <a:r>
              <a:rPr lang="en-US" dirty="0">
                <a:solidFill>
                  <a:srgbClr val="255839"/>
                </a:solidFill>
              </a:rPr>
              <a:t>Economia Verde e Desenvolvimento Sustentável</a:t>
            </a:r>
            <a:endParaRPr lang="el-GR" dirty="0">
              <a:solidFill>
                <a:srgbClr val="255839"/>
              </a:solidFill>
            </a:endParaRPr>
          </a:p>
        </p:txBody>
      </p:sp>
      <p:sp>
        <p:nvSpPr>
          <p:cNvPr id="7" name="Content Placeholder 6">
            <a:extLst>
              <a:ext uri="{FF2B5EF4-FFF2-40B4-BE49-F238E27FC236}">
                <a16:creationId xmlns:a16="http://schemas.microsoft.com/office/drawing/2014/main" id="{DED14F40-2269-FB12-9386-C649121C0CB1}"/>
              </a:ext>
            </a:extLst>
          </p:cNvPr>
          <p:cNvSpPr>
            <a:spLocks noGrp="1"/>
          </p:cNvSpPr>
          <p:nvPr>
            <p:ph sz="quarter" idx="12"/>
          </p:nvPr>
        </p:nvSpPr>
        <p:spPr>
          <a:xfrm>
            <a:off x="399369" y="1449388"/>
            <a:ext cx="4656725" cy="5157229"/>
          </a:xfrm>
        </p:spPr>
        <p:txBody>
          <a:bodyPr/>
          <a:lstStyle/>
          <a:p>
            <a:pPr marL="0" indent="0">
              <a:buNone/>
            </a:pPr>
            <a:r>
              <a:rPr lang="en-US" noProof="0" dirty="0"/>
              <a:t>Uma economia verde apoia o desenvolvimento sustentável ao ligar três dimensões:</a:t>
            </a:r>
            <a:endParaRPr lang="hr-HR" noProof="0" dirty="0"/>
          </a:p>
          <a:p>
            <a:r>
              <a:rPr lang="en-US" noProof="0" dirty="0"/>
              <a:t>proteção ambiental</a:t>
            </a:r>
            <a:endParaRPr lang="hr-HR" noProof="0" dirty="0"/>
          </a:p>
          <a:p>
            <a:r>
              <a:rPr lang="en-US" noProof="0" dirty="0"/>
              <a:t>atividade económica e inovação</a:t>
            </a:r>
            <a:endParaRPr lang="hr-HR" noProof="0" dirty="0"/>
          </a:p>
          <a:p>
            <a:r>
              <a:rPr lang="en-US" noProof="0" dirty="0"/>
              <a:t>inclusão social e trabalho digno</a:t>
            </a:r>
            <a:endParaRPr lang="hr-HR" noProof="0" dirty="0"/>
          </a:p>
          <a:p>
            <a:pPr marL="0" indent="0">
              <a:buNone/>
            </a:pPr>
            <a:r>
              <a:rPr lang="en-US" noProof="0" dirty="0"/>
              <a:t>Não é apenas um "setor verde" separado.</a:t>
            </a:r>
            <a:endParaRPr lang="en-GB" noProof="0" dirty="0"/>
          </a:p>
        </p:txBody>
      </p:sp>
      <p:sp>
        <p:nvSpPr>
          <p:cNvPr id="2" name="Content Placeholder 6">
            <a:extLst>
              <a:ext uri="{FF2B5EF4-FFF2-40B4-BE49-F238E27FC236}">
                <a16:creationId xmlns:a16="http://schemas.microsoft.com/office/drawing/2014/main" id="{B2275178-DB56-0035-C7EF-3DFC0EF5A787}"/>
              </a:ext>
            </a:extLst>
          </p:cNvPr>
          <p:cNvSpPr txBox="1">
            <a:spLocks/>
          </p:cNvSpPr>
          <p:nvPr/>
        </p:nvSpPr>
        <p:spPr>
          <a:xfrm>
            <a:off x="5056094" y="1449387"/>
            <a:ext cx="4656725" cy="5157229"/>
          </a:xfrm>
          <a:prstGeom prst="rect">
            <a:avLst/>
          </a:prstGeom>
        </p:spPr>
        <p:txBody>
          <a:bodyPr vert="horz" lIns="0" tIns="0" rIns="0" bIns="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2"/>
                </a:solidFill>
                <a:latin typeface="+mj-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2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buFont typeface="Wingdings 3" charset="2"/>
              <a:buNone/>
            </a:pPr>
            <a:r>
              <a:rPr lang="en-US" dirty="0"/>
              <a:t>Afeta a forma como os setores existentes:</a:t>
            </a:r>
            <a:endParaRPr lang="hr-HR" dirty="0"/>
          </a:p>
          <a:p>
            <a:r>
              <a:rPr lang="en-US" dirty="0"/>
              <a:t>Produzem</a:t>
            </a:r>
            <a:endParaRPr lang="hr-HR" dirty="0"/>
          </a:p>
          <a:p>
            <a:r>
              <a:rPr lang="en-US" dirty="0"/>
              <a:t>Compram</a:t>
            </a:r>
            <a:endParaRPr lang="hr-HR" dirty="0"/>
          </a:p>
          <a:p>
            <a:r>
              <a:rPr lang="en-US" dirty="0"/>
              <a:t>Vendem</a:t>
            </a:r>
            <a:endParaRPr lang="hr-HR" dirty="0"/>
          </a:p>
          <a:p>
            <a:r>
              <a:rPr lang="en-US" dirty="0"/>
              <a:t>Transportam</a:t>
            </a:r>
            <a:endParaRPr lang="hr-HR" dirty="0"/>
          </a:p>
          <a:p>
            <a:r>
              <a:rPr lang="en-US" dirty="0"/>
              <a:t>Reparam</a:t>
            </a:r>
            <a:endParaRPr lang="hr-HR" dirty="0"/>
          </a:p>
          <a:p>
            <a:r>
              <a:rPr lang="en-US" dirty="0"/>
              <a:t>Fazem manutenção</a:t>
            </a:r>
            <a:endParaRPr lang="hr-HR" dirty="0"/>
          </a:p>
          <a:p>
            <a:r>
              <a:rPr lang="en-US" dirty="0"/>
              <a:t>Elaboram relatos</a:t>
            </a:r>
            <a:endParaRPr lang="hr-HR" dirty="0"/>
          </a:p>
          <a:p>
            <a:r>
              <a:rPr lang="en-US" dirty="0"/>
              <a:t>gerem recursos</a:t>
            </a:r>
            <a:endParaRPr lang="en-GB" dirty="0"/>
          </a:p>
        </p:txBody>
      </p:sp>
    </p:spTree>
    <p:custDataLst>
      <p:tags r:id="rId1"/>
    </p:custDataLst>
    <p:extLst>
      <p:ext uri="{BB962C8B-B14F-4D97-AF65-F5344CB8AC3E}">
        <p14:creationId xmlns:p14="http://schemas.microsoft.com/office/powerpoint/2010/main" val="197700106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F5F711-51E2-E5D4-AC06-921D620A596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066CCE7-3D28-FD2F-88FA-5B2DF87E2AF6}"/>
              </a:ext>
            </a:extLst>
          </p:cNvPr>
          <p:cNvSpPr>
            <a:spLocks noGrp="1"/>
          </p:cNvSpPr>
          <p:nvPr>
            <p:ph type="title"/>
          </p:nvPr>
        </p:nvSpPr>
        <p:spPr>
          <a:xfrm>
            <a:off x="399369" y="788988"/>
            <a:ext cx="9313590" cy="660400"/>
          </a:xfrm>
        </p:spPr>
        <p:txBody>
          <a:bodyPr>
            <a:normAutofit fontScale="90000"/>
          </a:bodyPr>
          <a:lstStyle/>
          <a:p>
            <a:r>
              <a:rPr lang="en-US" dirty="0">
                <a:solidFill>
                  <a:srgbClr val="255839"/>
                </a:solidFill>
              </a:rPr>
              <a:t>Por Que a Economia Verde Importa para o VET (1)</a:t>
            </a:r>
            <a:endParaRPr lang="el-GR" dirty="0">
              <a:solidFill>
                <a:srgbClr val="255839"/>
              </a:solidFill>
            </a:endParaRPr>
          </a:p>
        </p:txBody>
      </p:sp>
      <p:sp>
        <p:nvSpPr>
          <p:cNvPr id="7" name="Content Placeholder 6">
            <a:extLst>
              <a:ext uri="{FF2B5EF4-FFF2-40B4-BE49-F238E27FC236}">
                <a16:creationId xmlns:a16="http://schemas.microsoft.com/office/drawing/2014/main" id="{0EB18FD5-66FC-A34E-61FF-460F9A773E4C}"/>
              </a:ext>
            </a:extLst>
          </p:cNvPr>
          <p:cNvSpPr>
            <a:spLocks noGrp="1"/>
          </p:cNvSpPr>
          <p:nvPr>
            <p:ph sz="quarter" idx="12"/>
          </p:nvPr>
        </p:nvSpPr>
        <p:spPr>
          <a:xfrm>
            <a:off x="399369" y="1976718"/>
            <a:ext cx="9313591" cy="4629899"/>
          </a:xfrm>
        </p:spPr>
        <p:txBody>
          <a:bodyPr/>
          <a:lstStyle/>
          <a:p>
            <a:pPr marL="0" indent="0">
              <a:buNone/>
            </a:pPr>
            <a:r>
              <a:rPr lang="en-US" noProof="0" dirty="0"/>
              <a:t>O VET prepara as pessoas para o trabalho. Quando o trabalho muda, o VET também tem de responder.</a:t>
            </a:r>
            <a:endParaRPr lang="hr-HR" noProof="0" dirty="0"/>
          </a:p>
          <a:p>
            <a:pPr marL="0" indent="0">
              <a:buNone/>
            </a:pPr>
            <a:r>
              <a:rPr lang="en-US" noProof="0" dirty="0"/>
              <a:t>A economia verde importa para o VET porque altera:</a:t>
            </a:r>
            <a:endParaRPr lang="hr-HR" noProof="0" dirty="0"/>
          </a:p>
          <a:p>
            <a:r>
              <a:rPr lang="en-US" noProof="0" dirty="0"/>
              <a:t>os conhecimentos de que os formandos precisam</a:t>
            </a:r>
            <a:endParaRPr lang="hr-HR" noProof="0" dirty="0"/>
          </a:p>
          <a:p>
            <a:r>
              <a:rPr lang="en-US" noProof="0" dirty="0"/>
              <a:t>as competências práticas utilizadas nos locais de trabalho</a:t>
            </a:r>
            <a:endParaRPr lang="hr-HR" noProof="0" dirty="0"/>
          </a:p>
          <a:p>
            <a:r>
              <a:rPr lang="en-US" noProof="0" dirty="0"/>
              <a:t>as ferramentas, materiais e tecnologias utilizados nas profissões</a:t>
            </a:r>
            <a:endParaRPr lang="hr-HR" noProof="0" dirty="0"/>
          </a:p>
          <a:p>
            <a:r>
              <a:rPr lang="en-US" noProof="0" dirty="0"/>
              <a:t>as normas, regulamentos e requisitos de relato aplicados pelas organizações</a:t>
            </a:r>
            <a:endParaRPr lang="hr-HR" noProof="0" dirty="0"/>
          </a:p>
          <a:p>
            <a:r>
              <a:rPr lang="en-US" noProof="0" dirty="0"/>
              <a:t>a forma como os formandos compreendem as oportunidades de carreira</a:t>
            </a:r>
            <a:endParaRPr lang="en-GB" noProof="0" dirty="0"/>
          </a:p>
        </p:txBody>
      </p:sp>
    </p:spTree>
    <p:custDataLst>
      <p:tags r:id="rId1"/>
    </p:custDataLst>
    <p:extLst>
      <p:ext uri="{BB962C8B-B14F-4D97-AF65-F5344CB8AC3E}">
        <p14:creationId xmlns:p14="http://schemas.microsoft.com/office/powerpoint/2010/main" val="418425273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43C86-B818-4EE9-BBAB-BC1C1E730B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B2CE7D9-E6A2-9C30-040C-9D2CF81A1F3E}"/>
              </a:ext>
            </a:extLst>
          </p:cNvPr>
          <p:cNvSpPr>
            <a:spLocks noGrp="1"/>
          </p:cNvSpPr>
          <p:nvPr>
            <p:ph type="title"/>
          </p:nvPr>
        </p:nvSpPr>
        <p:spPr>
          <a:xfrm>
            <a:off x="399369" y="788988"/>
            <a:ext cx="9313590" cy="660400"/>
          </a:xfrm>
        </p:spPr>
        <p:txBody>
          <a:bodyPr>
            <a:normAutofit fontScale="90000"/>
          </a:bodyPr>
          <a:lstStyle/>
          <a:p>
            <a:r>
              <a:rPr lang="en-US" dirty="0">
                <a:solidFill>
                  <a:srgbClr val="255839"/>
                </a:solidFill>
              </a:rPr>
              <a:t>Por Que a Economia Verde Importa para o VET (2)</a:t>
            </a:r>
            <a:endParaRPr lang="el-GR" dirty="0">
              <a:solidFill>
                <a:srgbClr val="255839"/>
              </a:solidFill>
            </a:endParaRPr>
          </a:p>
        </p:txBody>
      </p:sp>
      <p:sp>
        <p:nvSpPr>
          <p:cNvPr id="7" name="Content Placeholder 6">
            <a:extLst>
              <a:ext uri="{FF2B5EF4-FFF2-40B4-BE49-F238E27FC236}">
                <a16:creationId xmlns:a16="http://schemas.microsoft.com/office/drawing/2014/main" id="{8BCA4809-1C49-C0DE-741C-2C60764D8EDB}"/>
              </a:ext>
            </a:extLst>
          </p:cNvPr>
          <p:cNvSpPr>
            <a:spLocks noGrp="1"/>
          </p:cNvSpPr>
          <p:nvPr>
            <p:ph sz="quarter" idx="12"/>
          </p:nvPr>
        </p:nvSpPr>
        <p:spPr>
          <a:xfrm>
            <a:off x="399369" y="1976718"/>
            <a:ext cx="9313591" cy="4629899"/>
          </a:xfrm>
        </p:spPr>
        <p:txBody>
          <a:bodyPr/>
          <a:lstStyle/>
          <a:p>
            <a:pPr marL="0" indent="0">
              <a:buNone/>
            </a:pPr>
            <a:r>
              <a:rPr lang="en-US" dirty="0"/>
              <a:t>Para os professores VET, o conhecimento sobre economia verde é útil porque ajuda a explicar a sustentabilidade como algo concreto e relacionado com o trabalho.</a:t>
            </a:r>
          </a:p>
          <a:p>
            <a:pPr marL="0" indent="0">
              <a:buNone/>
            </a:pPr>
            <a:r>
              <a:rPr lang="en-US" dirty="0"/>
              <a:t>Permite aos professores responder a perguntas dos formandos como:</a:t>
            </a:r>
          </a:p>
          <a:p>
            <a:r>
              <a:rPr lang="en-US" dirty="0"/>
              <a:t>Por que razão este tema é relevante para a minha profissão? </a:t>
            </a:r>
          </a:p>
          <a:p>
            <a:r>
              <a:rPr lang="en-US" dirty="0"/>
              <a:t>Que competências os empregadores estão a procurar? </a:t>
            </a:r>
          </a:p>
          <a:p>
            <a:r>
              <a:rPr lang="en-US" dirty="0"/>
              <a:t>Como é que a sustentabilidade vai mudar o meu futuro local de trabalho? </a:t>
            </a:r>
          </a:p>
          <a:p>
            <a:r>
              <a:rPr lang="en-US" dirty="0"/>
              <a:t>Que percursos de carreira podem estar ligados a esta área? </a:t>
            </a:r>
            <a:endParaRPr lang="hr-HR" dirty="0"/>
          </a:p>
          <a:p>
            <a:endParaRPr lang="en-US" dirty="0"/>
          </a:p>
          <a:p>
            <a:pPr marL="0" indent="0">
              <a:buNone/>
            </a:pPr>
            <a:r>
              <a:rPr lang="en-US" b="1" dirty="0"/>
              <a:t>Papel do professor: Relacionar os temas de sustentabilidade com a relevância para o formando, as tarefas de trabalho, as necessidades dos empregadores e os percursos de carreira.</a:t>
            </a:r>
            <a:br>
              <a:rPr lang="en-US" dirty="0"/>
            </a:br>
            <a:endParaRPr lang="en-US" dirty="0"/>
          </a:p>
        </p:txBody>
      </p:sp>
    </p:spTree>
    <p:custDataLst>
      <p:tags r:id="rId1"/>
    </p:custDataLst>
    <p:extLst>
      <p:ext uri="{BB962C8B-B14F-4D97-AF65-F5344CB8AC3E}">
        <p14:creationId xmlns:p14="http://schemas.microsoft.com/office/powerpoint/2010/main" val="29854575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DDB5CC-9945-E7E6-1E0A-A1C51D89161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AF2AE3D-5BAE-8FB2-83A7-C33E6FDDBF60}"/>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Discussão de Ponto de Situação</a:t>
            </a:r>
            <a:endParaRPr lang="el-GR" dirty="0">
              <a:solidFill>
                <a:srgbClr val="255839"/>
              </a:solidFill>
            </a:endParaRPr>
          </a:p>
        </p:txBody>
      </p:sp>
      <p:sp>
        <p:nvSpPr>
          <p:cNvPr id="7" name="Content Placeholder 6">
            <a:extLst>
              <a:ext uri="{FF2B5EF4-FFF2-40B4-BE49-F238E27FC236}">
                <a16:creationId xmlns:a16="http://schemas.microsoft.com/office/drawing/2014/main" id="{18C100C2-44AE-4F69-CF74-D964DF96001C}"/>
              </a:ext>
            </a:extLst>
          </p:cNvPr>
          <p:cNvSpPr>
            <a:spLocks noGrp="1"/>
          </p:cNvSpPr>
          <p:nvPr>
            <p:ph sz="quarter" idx="12"/>
          </p:nvPr>
        </p:nvSpPr>
        <p:spPr>
          <a:xfrm>
            <a:off x="399369" y="1449388"/>
            <a:ext cx="9313591" cy="5157229"/>
          </a:xfrm>
        </p:spPr>
        <p:txBody>
          <a:bodyPr/>
          <a:lstStyle/>
          <a:p>
            <a:pPr marL="0" indent="0">
              <a:buNone/>
            </a:pPr>
            <a:r>
              <a:rPr lang="en-US" b="1" dirty="0"/>
              <a:t>Reflexão em pares + partilha breve em grupo</a:t>
            </a:r>
            <a:endParaRPr lang="hr-HR" b="1" dirty="0"/>
          </a:p>
          <a:p>
            <a:pPr marL="0" indent="0">
              <a:buNone/>
            </a:pPr>
            <a:endParaRPr lang="en-US" dirty="0"/>
          </a:p>
          <a:p>
            <a:pPr marL="0" indent="0">
              <a:buNone/>
            </a:pPr>
            <a:r>
              <a:rPr lang="en-US" dirty="0"/>
              <a:t>Escolhe um setor vocacional que conheças bem e identifica:</a:t>
            </a:r>
          </a:p>
          <a:p>
            <a:r>
              <a:rPr lang="en-US" dirty="0"/>
              <a:t>uma mudança de sustentabilidade já visível no setor; </a:t>
            </a:r>
          </a:p>
          <a:p>
            <a:r>
              <a:rPr lang="en-US" dirty="0"/>
              <a:t>uma tarefa de trabalho afetada por essa mudança; </a:t>
            </a:r>
          </a:p>
          <a:p>
            <a:r>
              <a:rPr lang="en-US" dirty="0"/>
              <a:t>uma competência de que os formandos podem precisar; </a:t>
            </a:r>
          </a:p>
          <a:p>
            <a:r>
              <a:rPr lang="en-US" dirty="0"/>
              <a:t>um exemplo que poderias usar na aula.</a:t>
            </a:r>
          </a:p>
        </p:txBody>
      </p:sp>
    </p:spTree>
    <p:custDataLst>
      <p:tags r:id="rId1"/>
    </p:custDataLst>
    <p:extLst>
      <p:ext uri="{BB962C8B-B14F-4D97-AF65-F5344CB8AC3E}">
        <p14:creationId xmlns:p14="http://schemas.microsoft.com/office/powerpoint/2010/main" val="142668755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770C13-C96D-2DE8-7821-F046C8CDC2E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E334450-9643-2FFC-1E46-1F1DF3F26277}"/>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a:t>Ficha de Trabalho 1: A Economia Verde no Meu Contexto VET</a:t>
            </a:r>
            <a:endParaRPr lang="hr-HR" dirty="0"/>
          </a:p>
        </p:txBody>
      </p:sp>
      <p:sp>
        <p:nvSpPr>
          <p:cNvPr id="3" name="Content Placeholder 2">
            <a:extLst>
              <a:ext uri="{FF2B5EF4-FFF2-40B4-BE49-F238E27FC236}">
                <a16:creationId xmlns:a16="http://schemas.microsoft.com/office/drawing/2014/main" id="{D66552A4-FD25-D3F2-E4D6-F13A41EAF314}"/>
              </a:ext>
            </a:extLst>
          </p:cNvPr>
          <p:cNvSpPr>
            <a:spLocks noGrp="1"/>
          </p:cNvSpPr>
          <p:nvPr>
            <p:ph sz="quarter" idx="12"/>
          </p:nvPr>
        </p:nvSpPr>
        <p:spPr>
          <a:xfrm>
            <a:off x="399370" y="2177491"/>
            <a:ext cx="6371016" cy="4429126"/>
          </a:xfrm>
        </p:spPr>
        <p:txBody>
          <a:bodyPr>
            <a:normAutofit lnSpcReduction="10000"/>
          </a:bodyPr>
          <a:lstStyle/>
          <a:p>
            <a:pPr marL="0" indent="0">
              <a:buNone/>
            </a:pPr>
            <a:r>
              <a:rPr lang="en-US" dirty="0"/>
              <a:t>Os participantes vão:</a:t>
            </a:r>
          </a:p>
          <a:p>
            <a:r>
              <a:rPr lang="en-US" dirty="0"/>
              <a:t>Selecionar um setor, disciplina ou grupo de formandos VET que conheçam bem. </a:t>
            </a:r>
          </a:p>
          <a:p>
            <a:r>
              <a:rPr lang="en-US" dirty="0"/>
              <a:t>Identificar uma mudança de economia verde que já afete este contexto. </a:t>
            </a:r>
          </a:p>
          <a:p>
            <a:r>
              <a:rPr lang="en-US" dirty="0"/>
              <a:t>Registar uma profissão ou tarefa de trabalho influenciada pela mudança. </a:t>
            </a:r>
          </a:p>
          <a:p>
            <a:r>
              <a:rPr lang="en-US" dirty="0"/>
              <a:t>Escrever uma pergunta para os formandos que possa iniciar uma discussão na aula. </a:t>
            </a:r>
          </a:p>
          <a:p>
            <a:pPr marL="0" indent="0">
              <a:buNone/>
            </a:pPr>
            <a:r>
              <a:rPr lang="en-US" b="1" dirty="0"/>
              <a:t>Formato de trabalho: individual, seguido de troca em pares Tempo: 10–15 minutos Material necessário: Ficha de Trabalho 1</a:t>
            </a:r>
            <a:br>
              <a:rPr lang="en-US" dirty="0"/>
            </a:br>
            <a:br>
              <a:rPr lang="en-US" dirty="0"/>
            </a:br>
            <a:endParaRPr lang="en-US" dirty="0"/>
          </a:p>
        </p:txBody>
      </p:sp>
      <p:sp>
        <p:nvSpPr>
          <p:cNvPr id="4" name="Title 3">
            <a:extLst>
              <a:ext uri="{FF2B5EF4-FFF2-40B4-BE49-F238E27FC236}">
                <a16:creationId xmlns:a16="http://schemas.microsoft.com/office/drawing/2014/main" id="{6F34EB38-707D-2034-F360-701694E784C7}"/>
              </a:ext>
            </a:extLst>
          </p:cNvPr>
          <p:cNvSpPr>
            <a:spLocks noGrp="1"/>
          </p:cNvSpPr>
          <p:nvPr>
            <p:ph type="title"/>
          </p:nvPr>
        </p:nvSpPr>
        <p:spPr>
          <a:xfrm>
            <a:off x="677334" y="609600"/>
            <a:ext cx="8596668" cy="839788"/>
          </a:xfrm>
        </p:spPr>
        <p:txBody>
          <a:bodyPr/>
          <a:lstStyle/>
          <a:p>
            <a:r>
              <a:rPr lang="hr-HR" dirty="0">
                <a:solidFill>
                  <a:srgbClr val="255839"/>
                </a:solidFill>
              </a:rPr>
              <a:t>Atividade Prática</a:t>
            </a:r>
          </a:p>
        </p:txBody>
      </p:sp>
      <p:sp>
        <p:nvSpPr>
          <p:cNvPr id="5" name="Rectangle: Rounded Corners 4">
            <a:extLst>
              <a:ext uri="{FF2B5EF4-FFF2-40B4-BE49-F238E27FC236}">
                <a16:creationId xmlns:a16="http://schemas.microsoft.com/office/drawing/2014/main" id="{F0125D06-F409-D795-A792-FB102E716A43}"/>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383A50F1-2960-8CC9-0EA6-5AEB9A4B4C01}"/>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123337646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EFAF5E-029E-32CC-3599-07A6CED525E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CA56289-3B16-048E-C731-C14509EB6E8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Áreas de Transição da Economia Verde</a:t>
            </a:r>
            <a:endParaRPr lang="el-GR" dirty="0">
              <a:solidFill>
                <a:srgbClr val="255839"/>
              </a:solidFill>
            </a:endParaRPr>
          </a:p>
        </p:txBody>
      </p:sp>
      <p:sp>
        <p:nvSpPr>
          <p:cNvPr id="7" name="Content Placeholder 6">
            <a:extLst>
              <a:ext uri="{FF2B5EF4-FFF2-40B4-BE49-F238E27FC236}">
                <a16:creationId xmlns:a16="http://schemas.microsoft.com/office/drawing/2014/main" id="{2089A6B9-F03B-2698-DA17-11266047AF6C}"/>
              </a:ext>
            </a:extLst>
          </p:cNvPr>
          <p:cNvSpPr>
            <a:spLocks noGrp="1"/>
          </p:cNvSpPr>
          <p:nvPr>
            <p:ph sz="quarter" idx="12"/>
          </p:nvPr>
        </p:nvSpPr>
        <p:spPr>
          <a:xfrm>
            <a:off x="399369" y="1449388"/>
            <a:ext cx="9313591" cy="5157229"/>
          </a:xfrm>
        </p:spPr>
        <p:txBody>
          <a:bodyPr/>
          <a:lstStyle/>
          <a:p>
            <a:pPr marL="0" indent="0">
              <a:buNone/>
            </a:pPr>
            <a:r>
              <a:rPr lang="en-US" dirty="0"/>
              <a:t>A economia verde é visível através de várias áreas de transição que influenciam empregos e competências:</a:t>
            </a:r>
          </a:p>
          <a:p>
            <a:r>
              <a:rPr lang="en-US" dirty="0"/>
              <a:t>eficiência energética e energias renováveis </a:t>
            </a:r>
          </a:p>
          <a:p>
            <a:r>
              <a:rPr lang="en-US" dirty="0"/>
              <a:t>economia circular e redução de resíduos </a:t>
            </a:r>
          </a:p>
          <a:p>
            <a:r>
              <a:rPr lang="en-US" dirty="0"/>
              <a:t>construção e renovação sustentáveis </a:t>
            </a:r>
          </a:p>
          <a:p>
            <a:r>
              <a:rPr lang="en-US" dirty="0"/>
              <a:t>mobilidade e logística sustentáveis </a:t>
            </a:r>
          </a:p>
          <a:p>
            <a:r>
              <a:rPr lang="en-US" dirty="0"/>
              <a:t>biodiversidade e soluções baseadas na natureza </a:t>
            </a:r>
          </a:p>
          <a:p>
            <a:r>
              <a:rPr lang="en-US" dirty="0"/>
              <a:t>alimentação, turismo e serviços sustentáveis </a:t>
            </a:r>
          </a:p>
          <a:p>
            <a:r>
              <a:rPr lang="en-US" dirty="0"/>
              <a:t>relato e conformidade ambiental </a:t>
            </a:r>
            <a:endParaRPr lang="hr-HR" dirty="0"/>
          </a:p>
          <a:p>
            <a:endParaRPr lang="en-US" dirty="0"/>
          </a:p>
          <a:p>
            <a:pPr marL="0" indent="0">
              <a:buNone/>
            </a:pPr>
            <a:r>
              <a:rPr lang="en-US" dirty="0"/>
              <a:t>Estas áreas podem surgir em muitas áreas do VET, não apenas em programas ambientais.</a:t>
            </a:r>
          </a:p>
        </p:txBody>
      </p:sp>
    </p:spTree>
    <p:custDataLst>
      <p:tags r:id="rId1"/>
    </p:custDataLst>
    <p:extLst>
      <p:ext uri="{BB962C8B-B14F-4D97-AF65-F5344CB8AC3E}">
        <p14:creationId xmlns:p14="http://schemas.microsoft.com/office/powerpoint/2010/main" val="18829635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37B296-EC09-B0B7-2197-02260614EF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9F0EE0A2-7C50-C43E-DE03-0DC2143F8B7D}"/>
              </a:ext>
            </a:extLst>
          </p:cNvPr>
          <p:cNvSpPr>
            <a:spLocks noGrp="1"/>
          </p:cNvSpPr>
          <p:nvPr>
            <p:ph type="title"/>
          </p:nvPr>
        </p:nvSpPr>
        <p:spPr>
          <a:xfrm>
            <a:off x="399369" y="788988"/>
            <a:ext cx="8596668" cy="660400"/>
          </a:xfrm>
        </p:spPr>
        <p:txBody>
          <a:bodyPr>
            <a:normAutofit fontScale="90000"/>
          </a:bodyPr>
          <a:lstStyle/>
          <a:p>
            <a:r>
              <a:rPr lang="en-US" dirty="0">
                <a:solidFill>
                  <a:srgbClr val="255839"/>
                </a:solidFill>
              </a:rPr>
              <a:t>Fatores Impulsionadores da Economia Verde</a:t>
            </a:r>
            <a:endParaRPr lang="el-GR" dirty="0">
              <a:solidFill>
                <a:srgbClr val="255839"/>
              </a:solidFill>
            </a:endParaRPr>
          </a:p>
        </p:txBody>
      </p:sp>
      <p:sp>
        <p:nvSpPr>
          <p:cNvPr id="7" name="Content Placeholder 6">
            <a:extLst>
              <a:ext uri="{FF2B5EF4-FFF2-40B4-BE49-F238E27FC236}">
                <a16:creationId xmlns:a16="http://schemas.microsoft.com/office/drawing/2014/main" id="{20FB3656-BC3A-3090-D17D-8131BA321F03}"/>
              </a:ext>
            </a:extLst>
          </p:cNvPr>
          <p:cNvSpPr>
            <a:spLocks noGrp="1"/>
          </p:cNvSpPr>
          <p:nvPr>
            <p:ph sz="quarter" idx="12"/>
          </p:nvPr>
        </p:nvSpPr>
        <p:spPr>
          <a:xfrm>
            <a:off x="399369" y="1449388"/>
            <a:ext cx="9313591" cy="5157229"/>
          </a:xfrm>
        </p:spPr>
        <p:txBody>
          <a:bodyPr/>
          <a:lstStyle/>
          <a:p>
            <a:pPr marL="0" indent="0">
              <a:buNone/>
            </a:pPr>
            <a:r>
              <a:rPr lang="en-US" dirty="0"/>
              <a:t>Os principais fatores impulsionadores incluem:</a:t>
            </a:r>
          </a:p>
          <a:p>
            <a:r>
              <a:rPr lang="en-US" dirty="0"/>
              <a:t>política climática e energética </a:t>
            </a:r>
          </a:p>
          <a:p>
            <a:r>
              <a:rPr lang="en-US" dirty="0"/>
              <a:t>inovação tecnológica </a:t>
            </a:r>
          </a:p>
          <a:p>
            <a:r>
              <a:rPr lang="en-US" dirty="0"/>
              <a:t>escassez de recursos e aumento dos custos dos materiais </a:t>
            </a:r>
          </a:p>
          <a:p>
            <a:r>
              <a:rPr lang="en-US" dirty="0"/>
              <a:t>expectativas de consumidores e clientes </a:t>
            </a:r>
          </a:p>
          <a:p>
            <a:r>
              <a:rPr lang="en-US" dirty="0"/>
              <a:t>regulamentação e requisitos de relato </a:t>
            </a:r>
          </a:p>
          <a:p>
            <a:r>
              <a:rPr lang="en-US" dirty="0"/>
              <a:t>estratégias de sustentabilidade das empresas </a:t>
            </a:r>
          </a:p>
          <a:p>
            <a:r>
              <a:rPr lang="en-US" dirty="0"/>
              <a:t>investimento público e contratação pública </a:t>
            </a:r>
            <a:endParaRPr lang="hr-HR" dirty="0"/>
          </a:p>
          <a:p>
            <a:endParaRPr lang="en-US" dirty="0"/>
          </a:p>
          <a:p>
            <a:pPr marL="0" indent="0">
              <a:buNone/>
            </a:pPr>
            <a:r>
              <a:rPr lang="en-US" dirty="0"/>
              <a:t>Estes fatores criam pressão para novas competências, novas tarefas de trabalho e qualificações atualizadas.</a:t>
            </a:r>
          </a:p>
        </p:txBody>
      </p:sp>
    </p:spTree>
    <p:custDataLst>
      <p:tags r:id="rId1"/>
    </p:custDataLst>
    <p:extLst>
      <p:ext uri="{BB962C8B-B14F-4D97-AF65-F5344CB8AC3E}">
        <p14:creationId xmlns:p14="http://schemas.microsoft.com/office/powerpoint/2010/main" val="20689007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B23C99-B5B3-ACCC-3BA1-661837B118F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F4E5C1-6717-16E1-718E-E7B2A3242C64}"/>
              </a:ext>
            </a:extLst>
          </p:cNvPr>
          <p:cNvSpPr>
            <a:spLocks noGrp="1"/>
          </p:cNvSpPr>
          <p:nvPr>
            <p:ph type="title"/>
          </p:nvPr>
        </p:nvSpPr>
        <p:spPr>
          <a:xfrm>
            <a:off x="399369" y="788988"/>
            <a:ext cx="8596668" cy="660400"/>
          </a:xfrm>
        </p:spPr>
        <p:txBody>
          <a:bodyPr>
            <a:normAutofit fontScale="90000"/>
          </a:bodyPr>
          <a:lstStyle/>
          <a:p>
            <a:r>
              <a:rPr lang="en-US" dirty="0">
                <a:solidFill>
                  <a:srgbClr val="255839"/>
                </a:solidFill>
              </a:rPr>
              <a:t>Mudança Visível e Oculta do Mercado de Trabalho</a:t>
            </a:r>
            <a:endParaRPr lang="el-GR" dirty="0">
              <a:solidFill>
                <a:srgbClr val="255839"/>
              </a:solidFill>
            </a:endParaRPr>
          </a:p>
        </p:txBody>
      </p:sp>
      <p:sp>
        <p:nvSpPr>
          <p:cNvPr id="7" name="Content Placeholder 6">
            <a:extLst>
              <a:ext uri="{FF2B5EF4-FFF2-40B4-BE49-F238E27FC236}">
                <a16:creationId xmlns:a16="http://schemas.microsoft.com/office/drawing/2014/main" id="{EC9DDBF5-A133-90B3-5012-6A4C4DA43C3A}"/>
              </a:ext>
            </a:extLst>
          </p:cNvPr>
          <p:cNvSpPr>
            <a:spLocks noGrp="1"/>
          </p:cNvSpPr>
          <p:nvPr>
            <p:ph sz="quarter" idx="12"/>
          </p:nvPr>
        </p:nvSpPr>
        <p:spPr>
          <a:xfrm>
            <a:off x="399369" y="2231052"/>
            <a:ext cx="9313591" cy="5157229"/>
          </a:xfrm>
        </p:spPr>
        <p:txBody>
          <a:bodyPr/>
          <a:lstStyle/>
          <a:p>
            <a:pPr marL="0" indent="0">
              <a:buNone/>
            </a:pPr>
            <a:r>
              <a:rPr lang="en-US" dirty="0"/>
              <a:t>A mudança verde é frequentemente visível primeiro como novas tecnologias ou novos títulos profissionais. Por baixo, também estão a acontecer mudanças mais profundas:</a:t>
            </a:r>
          </a:p>
          <a:p>
            <a:r>
              <a:rPr lang="en-US" b="1" dirty="0"/>
              <a:t>Visível: novas ferramentas, produtos, serviços e títulos profissionais</a:t>
            </a:r>
            <a:endParaRPr lang="hr-HR" dirty="0"/>
          </a:p>
          <a:p>
            <a:r>
              <a:rPr lang="en-US" b="1" dirty="0"/>
              <a:t>Padrões: mudança da procura por parte dos empregadores e das expectativas dos clientes</a:t>
            </a:r>
            <a:endParaRPr lang="hr-HR" dirty="0"/>
          </a:p>
          <a:p>
            <a:r>
              <a:rPr lang="en-US" b="1" dirty="0"/>
              <a:t>Estruturas: regulamentos, normas, cadeias de abastecimento e investimento</a:t>
            </a:r>
            <a:endParaRPr lang="hr-HR" dirty="0"/>
          </a:p>
          <a:p>
            <a:r>
              <a:rPr lang="en-US" b="1" dirty="0"/>
              <a:t>Modelos mentais: pressupostos sobre crescimento, desperdício, valor e responsabilidade</a:t>
            </a:r>
          </a:p>
        </p:txBody>
      </p:sp>
    </p:spTree>
    <p:custDataLst>
      <p:tags r:id="rId1"/>
    </p:custDataLst>
    <p:extLst>
      <p:ext uri="{BB962C8B-B14F-4D97-AF65-F5344CB8AC3E}">
        <p14:creationId xmlns:p14="http://schemas.microsoft.com/office/powerpoint/2010/main" val="1167256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F1123F-A996-7820-EAFF-2EE671C3A73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0BB4D95-6C2E-5007-9AE9-2572D27152CC}"/>
              </a:ext>
            </a:extLst>
          </p:cNvPr>
          <p:cNvSpPr>
            <a:spLocks noGrp="1"/>
          </p:cNvSpPr>
          <p:nvPr>
            <p:ph type="title"/>
          </p:nvPr>
        </p:nvSpPr>
        <p:spPr>
          <a:xfrm>
            <a:off x="399369" y="788988"/>
            <a:ext cx="11393262" cy="660400"/>
          </a:xfrm>
        </p:spPr>
        <p:txBody>
          <a:bodyPr>
            <a:normAutofit fontScale="90000"/>
          </a:bodyPr>
          <a:lstStyle/>
          <a:p>
            <a:r>
              <a:rPr lang="en-US" dirty="0">
                <a:solidFill>
                  <a:srgbClr val="255839"/>
                </a:solidFill>
              </a:rPr>
              <a:t>Discussão de Ponto de Situação: O Que Está a Mudar no Teu Setor?</a:t>
            </a:r>
            <a:endParaRPr lang="el-GR" dirty="0">
              <a:solidFill>
                <a:srgbClr val="255839"/>
              </a:solidFill>
            </a:endParaRPr>
          </a:p>
        </p:txBody>
      </p:sp>
      <p:sp>
        <p:nvSpPr>
          <p:cNvPr id="7" name="Content Placeholder 6">
            <a:extLst>
              <a:ext uri="{FF2B5EF4-FFF2-40B4-BE49-F238E27FC236}">
                <a16:creationId xmlns:a16="http://schemas.microsoft.com/office/drawing/2014/main" id="{3047F767-EFF5-D51E-F854-EC55570F4E92}"/>
              </a:ext>
            </a:extLst>
          </p:cNvPr>
          <p:cNvSpPr>
            <a:spLocks noGrp="1"/>
          </p:cNvSpPr>
          <p:nvPr>
            <p:ph sz="quarter" idx="12"/>
          </p:nvPr>
        </p:nvSpPr>
        <p:spPr>
          <a:xfrm>
            <a:off x="399369" y="2024575"/>
            <a:ext cx="9313591" cy="5157229"/>
          </a:xfrm>
        </p:spPr>
        <p:txBody>
          <a:bodyPr/>
          <a:lstStyle/>
          <a:p>
            <a:pPr marL="0" indent="0">
              <a:buNone/>
            </a:pPr>
            <a:r>
              <a:rPr lang="en-US" dirty="0"/>
              <a:t>Olha para além dos novos títulos profissionais.</a:t>
            </a:r>
          </a:p>
          <a:p>
            <a:pPr marL="0" indent="0">
              <a:buNone/>
            </a:pPr>
            <a:r>
              <a:rPr lang="en-US" dirty="0"/>
              <a:t>Discutir:</a:t>
            </a:r>
          </a:p>
          <a:p>
            <a:r>
              <a:rPr lang="en-US" dirty="0"/>
              <a:t>mudanças visíveis: ferramentas, produtos, serviços ou tecnologias; </a:t>
            </a:r>
          </a:p>
          <a:p>
            <a:r>
              <a:rPr lang="en-US" dirty="0"/>
              <a:t>mudanças de tarefas: materiais, uso de energia, resíduos, documentação ou conformidade; </a:t>
            </a:r>
          </a:p>
          <a:p>
            <a:r>
              <a:rPr lang="en-US" dirty="0" err="1"/>
              <a:t>mudanças organizacionais: normas, cadeias de abastecimento ou expectativas dos clientes; </a:t>
            </a:r>
          </a:p>
          <a:p>
            <a:r>
              <a:rPr lang="en-US" dirty="0"/>
              <a:t>impacte no VET: o que os formandos podem precisar de compreender ou praticar.</a:t>
            </a:r>
          </a:p>
        </p:txBody>
      </p:sp>
    </p:spTree>
    <p:custDataLst>
      <p:tags r:id="rId1"/>
    </p:custDataLst>
    <p:extLst>
      <p:ext uri="{BB962C8B-B14F-4D97-AF65-F5344CB8AC3E}">
        <p14:creationId xmlns:p14="http://schemas.microsoft.com/office/powerpoint/2010/main" val="42933443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08DCB-4F70-5589-6A3E-371214CAAC3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69B0CD2-D817-5BF6-A231-766FAF75DFA3}"/>
              </a:ext>
            </a:extLst>
          </p:cNvPr>
          <p:cNvSpPr>
            <a:spLocks noGrp="1"/>
          </p:cNvSpPr>
          <p:nvPr>
            <p:ph type="title"/>
          </p:nvPr>
        </p:nvSpPr>
        <p:spPr>
          <a:xfrm>
            <a:off x="399369" y="788988"/>
            <a:ext cx="11393262" cy="660400"/>
          </a:xfrm>
        </p:spPr>
        <p:txBody>
          <a:bodyPr>
            <a:normAutofit fontScale="90000"/>
          </a:bodyPr>
          <a:lstStyle/>
          <a:p>
            <a:r>
              <a:rPr lang="en-US" dirty="0">
                <a:solidFill>
                  <a:srgbClr val="255839"/>
                </a:solidFill>
              </a:rPr>
              <a:t>Discussão Aplicada: Da Tendência à Necessidade de Formação</a:t>
            </a:r>
            <a:endParaRPr lang="el-GR" dirty="0">
              <a:solidFill>
                <a:srgbClr val="255839"/>
              </a:solidFill>
            </a:endParaRPr>
          </a:p>
        </p:txBody>
      </p:sp>
      <p:sp>
        <p:nvSpPr>
          <p:cNvPr id="7" name="Content Placeholder 6">
            <a:extLst>
              <a:ext uri="{FF2B5EF4-FFF2-40B4-BE49-F238E27FC236}">
                <a16:creationId xmlns:a16="http://schemas.microsoft.com/office/drawing/2014/main" id="{9316A08D-28AF-7873-7A4C-CF23729CDCCC}"/>
              </a:ext>
            </a:extLst>
          </p:cNvPr>
          <p:cNvSpPr>
            <a:spLocks noGrp="1"/>
          </p:cNvSpPr>
          <p:nvPr>
            <p:ph sz="quarter" idx="12"/>
          </p:nvPr>
        </p:nvSpPr>
        <p:spPr>
          <a:xfrm>
            <a:off x="399369" y="2024575"/>
            <a:ext cx="9313591" cy="5157229"/>
          </a:xfrm>
        </p:spPr>
        <p:txBody>
          <a:bodyPr/>
          <a:lstStyle/>
          <a:p>
            <a:pPr marL="0" indent="0">
              <a:buNone/>
            </a:pPr>
            <a:r>
              <a:rPr lang="hr-HR" dirty="0"/>
              <a:t>Escolhe um setor que conheças bem.</a:t>
            </a:r>
          </a:p>
          <a:p>
            <a:pPr marL="0" indent="0">
              <a:buNone/>
            </a:pPr>
            <a:r>
              <a:rPr lang="hr-HR" dirty="0"/>
              <a:t>Completa a cadeia:</a:t>
            </a:r>
          </a:p>
          <a:p>
            <a:r>
              <a:rPr lang="hr-HR" b="1" dirty="0"/>
              <a:t>Tendência de sustentabilidade</a:t>
            </a:r>
          </a:p>
          <a:p>
            <a:r>
              <a:rPr lang="hr-HR" b="1" dirty="0"/>
              <a:t>Profissão afetada</a:t>
            </a:r>
          </a:p>
          <a:p>
            <a:r>
              <a:rPr lang="hr-HR" b="1" dirty="0"/>
              <a:t>Tarefa de trabalho alterada</a:t>
            </a:r>
          </a:p>
          <a:p>
            <a:r>
              <a:rPr lang="hr-HR" b="1" dirty="0"/>
              <a:t>Competência necessária</a:t>
            </a:r>
          </a:p>
          <a:p>
            <a:r>
              <a:rPr lang="hr-HR" b="1" dirty="0"/>
              <a:t>Possível necessidade de formação</a:t>
            </a:r>
          </a:p>
          <a:p>
            <a:endParaRPr lang="hr-HR" dirty="0"/>
          </a:p>
          <a:p>
            <a:pPr marL="0" indent="0">
              <a:buNone/>
            </a:pPr>
            <a:r>
              <a:rPr lang="hr-HR" b="1" dirty="0"/>
              <a:t>Exemplo: Renovação energética → trabalhadores da construção → instalar corretamente o isolamento → compreender o desempenho térmico → atividade prática em oficina</a:t>
            </a:r>
            <a:br>
              <a:rPr lang="hr-HR" dirty="0"/>
            </a:br>
            <a:endParaRPr lang="hr-HR" dirty="0"/>
          </a:p>
        </p:txBody>
      </p:sp>
    </p:spTree>
    <p:custDataLst>
      <p:tags r:id="rId1"/>
    </p:custDataLst>
    <p:extLst>
      <p:ext uri="{BB962C8B-B14F-4D97-AF65-F5344CB8AC3E}">
        <p14:creationId xmlns:p14="http://schemas.microsoft.com/office/powerpoint/2010/main" val="23880901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41950B-6EE7-6731-FD6F-DEE690438E6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1A2AE47-DA5B-9429-5AF3-B3209CEF5EF2}"/>
              </a:ext>
            </a:extLst>
          </p:cNvPr>
          <p:cNvSpPr>
            <a:spLocks noGrp="1"/>
          </p:cNvSpPr>
          <p:nvPr>
            <p:ph type="title"/>
          </p:nvPr>
        </p:nvSpPr>
        <p:spPr>
          <a:xfrm>
            <a:off x="399369" y="788988"/>
            <a:ext cx="8596668" cy="660400"/>
          </a:xfrm>
        </p:spPr>
        <p:txBody>
          <a:bodyPr>
            <a:normAutofit fontScale="90000"/>
          </a:bodyPr>
          <a:lstStyle/>
          <a:p>
            <a:r>
              <a:rPr lang="en-US" dirty="0" err="1">
                <a:solidFill>
                  <a:srgbClr val="255839"/>
                </a:solidFill>
              </a:rPr>
              <a:t>Sinais do Mercado de Trabalho e Partes Interessadas</a:t>
            </a:r>
            <a:endParaRPr lang="el-GR" dirty="0">
              <a:solidFill>
                <a:srgbClr val="255839"/>
              </a:solidFill>
            </a:endParaRPr>
          </a:p>
        </p:txBody>
      </p:sp>
      <p:sp>
        <p:nvSpPr>
          <p:cNvPr id="7" name="Content Placeholder 6">
            <a:extLst>
              <a:ext uri="{FF2B5EF4-FFF2-40B4-BE49-F238E27FC236}">
                <a16:creationId xmlns:a16="http://schemas.microsoft.com/office/drawing/2014/main" id="{1FE36951-E9A7-BC98-B581-2327227FBA30}"/>
              </a:ext>
            </a:extLst>
          </p:cNvPr>
          <p:cNvSpPr>
            <a:spLocks noGrp="1"/>
          </p:cNvSpPr>
          <p:nvPr>
            <p:ph sz="quarter" idx="12"/>
          </p:nvPr>
        </p:nvSpPr>
        <p:spPr>
          <a:xfrm>
            <a:off x="532105" y="2054072"/>
            <a:ext cx="9313591" cy="5157229"/>
          </a:xfrm>
        </p:spPr>
        <p:txBody>
          <a:bodyPr/>
          <a:lstStyle/>
          <a:p>
            <a:pPr marL="0" indent="0">
              <a:buNone/>
            </a:pPr>
            <a:r>
              <a:rPr lang="en-US" dirty="0" err="1"/>
              <a:t>As perspetivas do mercado de trabalho não provêm de uma única fonte.</a:t>
            </a:r>
          </a:p>
          <a:p>
            <a:pPr marL="0" indent="0">
              <a:buNone/>
            </a:pPr>
            <a:r>
              <a:rPr lang="en-US" dirty="0"/>
              <a:t>Sinais úteis podem vir de:</a:t>
            </a:r>
          </a:p>
          <a:p>
            <a:r>
              <a:rPr lang="en-US" dirty="0"/>
              <a:t>empregadores e organizações setoriais </a:t>
            </a:r>
          </a:p>
          <a:p>
            <a:r>
              <a:rPr lang="en-US" dirty="0"/>
              <a:t>anúncios de emprego e bases de dados de competências </a:t>
            </a:r>
          </a:p>
          <a:p>
            <a:r>
              <a:rPr lang="en-US" dirty="0"/>
              <a:t>serviços públicos de emprego </a:t>
            </a:r>
          </a:p>
          <a:p>
            <a:r>
              <a:rPr lang="en-US" dirty="0"/>
              <a:t>prioridades políticas e regulamentos </a:t>
            </a:r>
          </a:p>
          <a:p>
            <a:r>
              <a:rPr lang="en-US" dirty="0"/>
              <a:t>empresas locais e parceiros sociais </a:t>
            </a:r>
          </a:p>
          <a:p>
            <a:r>
              <a:rPr lang="en-US" dirty="0"/>
              <a:t>interesses de carreira dos formandos </a:t>
            </a:r>
          </a:p>
          <a:p>
            <a:r>
              <a:rPr lang="en-US" dirty="0"/>
              <a:t>instituições VET e entidades de qualificação </a:t>
            </a:r>
            <a:endParaRPr lang="hr-HR" dirty="0"/>
          </a:p>
          <a:p>
            <a:endParaRPr lang="en-US" dirty="0"/>
          </a:p>
          <a:p>
            <a:pPr marL="0" indent="0">
              <a:buNone/>
            </a:pPr>
            <a:r>
              <a:rPr lang="hr-HR" dirty="0"/>
              <a:t>Os formadores VET podem usar estes sinais para manter os exemplos realistas e atuais.</a:t>
            </a:r>
          </a:p>
        </p:txBody>
      </p:sp>
    </p:spTree>
    <p:custDataLst>
      <p:tags r:id="rId1"/>
    </p:custDataLst>
    <p:extLst>
      <p:ext uri="{BB962C8B-B14F-4D97-AF65-F5344CB8AC3E}">
        <p14:creationId xmlns:p14="http://schemas.microsoft.com/office/powerpoint/2010/main" val="2435851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9AE549-AAF1-80DA-78A8-4C45C0D59D6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AF700CD-FEB6-83AC-6C09-72E3153FC0A7}"/>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a:t>Ficha de Trabalho 2: Mudança da Economia Verde num Setor VET</a:t>
            </a:r>
            <a:endParaRPr lang="hr-HR" dirty="0"/>
          </a:p>
        </p:txBody>
      </p:sp>
      <p:sp>
        <p:nvSpPr>
          <p:cNvPr id="3" name="Content Placeholder 2">
            <a:extLst>
              <a:ext uri="{FF2B5EF4-FFF2-40B4-BE49-F238E27FC236}">
                <a16:creationId xmlns:a16="http://schemas.microsoft.com/office/drawing/2014/main" id="{30A5E5CC-6B88-9F60-3B67-E3759F795227}"/>
              </a:ext>
            </a:extLst>
          </p:cNvPr>
          <p:cNvSpPr>
            <a:spLocks noGrp="1"/>
          </p:cNvSpPr>
          <p:nvPr>
            <p:ph sz="quarter" idx="12"/>
          </p:nvPr>
        </p:nvSpPr>
        <p:spPr>
          <a:xfrm>
            <a:off x="399370" y="2177491"/>
            <a:ext cx="6371016" cy="4429126"/>
          </a:xfrm>
        </p:spPr>
        <p:txBody>
          <a:bodyPr/>
          <a:lstStyle/>
          <a:p>
            <a:pPr marL="0" indent="0">
              <a:buNone/>
            </a:pPr>
            <a:r>
              <a:rPr lang="en-US" dirty="0"/>
              <a:t>Os participantes vão:</a:t>
            </a:r>
          </a:p>
          <a:p>
            <a:r>
              <a:rPr lang="en-US" dirty="0"/>
              <a:t>Escolher um setor ou área ocupacional VET. </a:t>
            </a:r>
          </a:p>
          <a:p>
            <a:r>
              <a:rPr lang="en-US" dirty="0"/>
              <a:t>Identificar uma mudança ou fator impulsionador da economia verde que afete este setor. </a:t>
            </a:r>
          </a:p>
          <a:p>
            <a:r>
              <a:rPr lang="en-US" dirty="0"/>
              <a:t>Mapear as profissões, tarefas e competências influenciadas pela mudança. </a:t>
            </a:r>
          </a:p>
          <a:p>
            <a:r>
              <a:rPr lang="en-US" dirty="0"/>
              <a:t>Criar um exemplo de ensino prático com base no mapeamento. </a:t>
            </a:r>
          </a:p>
          <a:p>
            <a:pPr marL="0" indent="0">
              <a:buNone/>
            </a:pPr>
            <a:r>
              <a:rPr lang="en-US" b="1" dirty="0"/>
              <a:t>Formato de trabalho: pequenos grupos Tempo: 20 minutos Material necessário: Ficha de Trabalho 2, exemplos setoriais, flipchart ou quadro digital</a:t>
            </a:r>
            <a:br>
              <a:rPr lang="en-US" dirty="0"/>
            </a:br>
            <a:br>
              <a:rPr lang="en-US" dirty="0"/>
            </a:br>
            <a:endParaRPr lang="en-US" dirty="0"/>
          </a:p>
        </p:txBody>
      </p:sp>
      <p:sp>
        <p:nvSpPr>
          <p:cNvPr id="4" name="Title 3">
            <a:extLst>
              <a:ext uri="{FF2B5EF4-FFF2-40B4-BE49-F238E27FC236}">
                <a16:creationId xmlns:a16="http://schemas.microsoft.com/office/drawing/2014/main" id="{DB909957-304F-3595-68CF-3EBF0CCA73FD}"/>
              </a:ext>
            </a:extLst>
          </p:cNvPr>
          <p:cNvSpPr>
            <a:spLocks noGrp="1"/>
          </p:cNvSpPr>
          <p:nvPr>
            <p:ph type="title"/>
          </p:nvPr>
        </p:nvSpPr>
        <p:spPr>
          <a:xfrm>
            <a:off x="677334" y="609600"/>
            <a:ext cx="8596668" cy="839788"/>
          </a:xfrm>
        </p:spPr>
        <p:txBody>
          <a:bodyPr/>
          <a:lstStyle/>
          <a:p>
            <a:r>
              <a:rPr lang="hr-HR" dirty="0">
                <a:solidFill>
                  <a:srgbClr val="255839"/>
                </a:solidFill>
              </a:rPr>
              <a:t>Atividade Prática</a:t>
            </a:r>
          </a:p>
        </p:txBody>
      </p:sp>
      <p:sp>
        <p:nvSpPr>
          <p:cNvPr id="5" name="Rectangle: Rounded Corners 4">
            <a:extLst>
              <a:ext uri="{FF2B5EF4-FFF2-40B4-BE49-F238E27FC236}">
                <a16:creationId xmlns:a16="http://schemas.microsoft.com/office/drawing/2014/main" id="{90D33A89-1D82-9761-4CB1-86DA86E42347}"/>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271B3B99-C413-AB84-CF4E-6C9526DD34F6}"/>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77999231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45CF3C-85C4-DD8E-4CDC-61AB52EC46B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B34105D-41BC-B674-24B3-B8C3809CBEE6}"/>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O Que São Competências Verdes?</a:t>
            </a:r>
            <a:endParaRPr lang="el-GR" dirty="0">
              <a:solidFill>
                <a:srgbClr val="255839"/>
              </a:solidFill>
            </a:endParaRPr>
          </a:p>
        </p:txBody>
      </p:sp>
      <p:sp>
        <p:nvSpPr>
          <p:cNvPr id="7" name="Content Placeholder 6">
            <a:extLst>
              <a:ext uri="{FF2B5EF4-FFF2-40B4-BE49-F238E27FC236}">
                <a16:creationId xmlns:a16="http://schemas.microsoft.com/office/drawing/2014/main" id="{AF960EC8-0BF1-AA45-7BF1-ECDD91669157}"/>
              </a:ext>
            </a:extLst>
          </p:cNvPr>
          <p:cNvSpPr>
            <a:spLocks noGrp="1"/>
          </p:cNvSpPr>
          <p:nvPr>
            <p:ph sz="quarter" idx="12"/>
          </p:nvPr>
        </p:nvSpPr>
        <p:spPr>
          <a:xfrm>
            <a:off x="399369" y="1449388"/>
            <a:ext cx="9313591" cy="5157229"/>
          </a:xfrm>
        </p:spPr>
        <p:txBody>
          <a:bodyPr/>
          <a:lstStyle/>
          <a:p>
            <a:pPr marL="0" indent="0">
              <a:buNone/>
            </a:pPr>
            <a:r>
              <a:rPr lang="en-US" dirty="0"/>
              <a:t>As competências verdes são os conhecimentos, capacidades, valores e atitudes necessários para viver, trabalhar e agir de forma a reduzir o impacte ambiental e apoiar o desenvolvimento sustentável.</a:t>
            </a:r>
          </a:p>
          <a:p>
            <a:pPr marL="0" indent="0">
              <a:buNone/>
            </a:pPr>
            <a:r>
              <a:rPr lang="en-US" dirty="0"/>
              <a:t>No VET, as competências verdes podem ser práticas e específicas de uma profissão, mas também podem ser competências transversais como:</a:t>
            </a:r>
          </a:p>
          <a:p>
            <a:r>
              <a:rPr lang="en-US" dirty="0"/>
              <a:t>pensamento sistémico </a:t>
            </a:r>
          </a:p>
          <a:p>
            <a:r>
              <a:rPr lang="en-US" dirty="0"/>
              <a:t>tomada de decisão responsável </a:t>
            </a:r>
          </a:p>
          <a:p>
            <a:r>
              <a:rPr lang="en-US" dirty="0"/>
              <a:t>resolução de problemas </a:t>
            </a:r>
          </a:p>
          <a:p>
            <a:r>
              <a:rPr lang="en-US" dirty="0"/>
              <a:t>cooperação</a:t>
            </a:r>
          </a:p>
          <a:p>
            <a:pPr marL="0" indent="0">
              <a:buNone/>
            </a:pPr>
            <a:endParaRPr lang="en-US" dirty="0"/>
          </a:p>
        </p:txBody>
      </p:sp>
    </p:spTree>
    <p:custDataLst>
      <p:tags r:id="rId1"/>
    </p:custDataLst>
    <p:extLst>
      <p:ext uri="{BB962C8B-B14F-4D97-AF65-F5344CB8AC3E}">
        <p14:creationId xmlns:p14="http://schemas.microsoft.com/office/powerpoint/2010/main" val="31723296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83D0EC-CE8A-DDAA-D37F-0050F764DF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D507A29F-43D5-676A-3DEF-79EE19C952CF}"/>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Categorias de Competências Verdes</a:t>
            </a:r>
            <a:endParaRPr lang="el-GR" dirty="0">
              <a:solidFill>
                <a:srgbClr val="255839"/>
              </a:solidFill>
            </a:endParaRPr>
          </a:p>
        </p:txBody>
      </p:sp>
      <p:sp>
        <p:nvSpPr>
          <p:cNvPr id="7" name="Content Placeholder 6">
            <a:extLst>
              <a:ext uri="{FF2B5EF4-FFF2-40B4-BE49-F238E27FC236}">
                <a16:creationId xmlns:a16="http://schemas.microsoft.com/office/drawing/2014/main" id="{9B61EAC4-BA2D-51CD-3E00-071BDE951975}"/>
              </a:ext>
            </a:extLst>
          </p:cNvPr>
          <p:cNvSpPr>
            <a:spLocks noGrp="1"/>
          </p:cNvSpPr>
          <p:nvPr>
            <p:ph sz="quarter" idx="12"/>
          </p:nvPr>
        </p:nvSpPr>
        <p:spPr>
          <a:xfrm>
            <a:off x="399369" y="1449388"/>
            <a:ext cx="9313591" cy="5157229"/>
          </a:xfrm>
        </p:spPr>
        <p:txBody>
          <a:bodyPr/>
          <a:lstStyle/>
          <a:p>
            <a:pPr marL="0" indent="0">
              <a:buNone/>
            </a:pPr>
            <a:r>
              <a:rPr lang="en-US" dirty="0"/>
              <a:t>As competências verdes podem ser agrupadas em três categorias amplas:</a:t>
            </a:r>
          </a:p>
          <a:p>
            <a:pPr marL="0" indent="0">
              <a:buNone/>
            </a:pPr>
            <a:r>
              <a:rPr lang="en-US" b="1" dirty="0"/>
              <a:t>Competências verdes transversais</a:t>
            </a:r>
            <a:endParaRPr lang="en-US" dirty="0"/>
          </a:p>
          <a:p>
            <a:r>
              <a:rPr lang="en-US" dirty="0"/>
              <a:t>relevantes em diferentes setores e profissões </a:t>
            </a:r>
          </a:p>
          <a:p>
            <a:r>
              <a:rPr lang="en-US" dirty="0"/>
              <a:t>relacionadas com o pensamento e a ação sustentáveis </a:t>
            </a:r>
            <a:endParaRPr lang="hr-HR" dirty="0"/>
          </a:p>
          <a:p>
            <a:endParaRPr lang="en-US" dirty="0"/>
          </a:p>
          <a:p>
            <a:pPr marL="0" indent="0">
              <a:buNone/>
            </a:pPr>
            <a:r>
              <a:rPr lang="en-US" b="1" dirty="0"/>
              <a:t>Competências verdes específicas</a:t>
            </a:r>
            <a:endParaRPr lang="en-US" dirty="0"/>
          </a:p>
          <a:p>
            <a:r>
              <a:rPr lang="en-US" dirty="0"/>
              <a:t>necessárias para adaptar processos, normas e serviços </a:t>
            </a:r>
          </a:p>
          <a:p>
            <a:r>
              <a:rPr lang="en-US" dirty="0"/>
              <a:t>frequentemente relacionadas com a redução do uso de energia, materiais, água ou poluição </a:t>
            </a:r>
            <a:endParaRPr lang="hr-HR" dirty="0"/>
          </a:p>
          <a:p>
            <a:endParaRPr lang="en-US" dirty="0"/>
          </a:p>
          <a:p>
            <a:pPr marL="0" indent="0">
              <a:buNone/>
            </a:pPr>
            <a:r>
              <a:rPr lang="en-US" b="1" dirty="0"/>
              <a:t>Competências verdes altamente especializadas</a:t>
            </a:r>
            <a:endParaRPr lang="en-US" dirty="0"/>
          </a:p>
          <a:p>
            <a:r>
              <a:rPr lang="en-US" dirty="0"/>
              <a:t>necessárias para tecnologias verdes, sistemas técnicos avançados ou funções especializadas</a:t>
            </a:r>
          </a:p>
        </p:txBody>
      </p:sp>
    </p:spTree>
    <p:custDataLst>
      <p:tags r:id="rId1"/>
    </p:custDataLst>
    <p:extLst>
      <p:ext uri="{BB962C8B-B14F-4D97-AF65-F5344CB8AC3E}">
        <p14:creationId xmlns:p14="http://schemas.microsoft.com/office/powerpoint/2010/main" val="347402453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72EB51-167E-80C6-98C6-DD13FD3D80C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2457042B-56AE-4FB0-BEFD-BA08EFD34C02}"/>
              </a:ext>
            </a:extLst>
          </p:cNvPr>
          <p:cNvSpPr>
            <a:spLocks noGrp="1"/>
          </p:cNvSpPr>
          <p:nvPr>
            <p:ph type="title"/>
          </p:nvPr>
        </p:nvSpPr>
        <p:spPr>
          <a:xfrm>
            <a:off x="399369" y="788988"/>
            <a:ext cx="10086734" cy="660400"/>
          </a:xfrm>
        </p:spPr>
        <p:txBody>
          <a:bodyPr>
            <a:normAutofit/>
          </a:bodyPr>
          <a:lstStyle/>
          <a:p>
            <a:r>
              <a:rPr lang="hr-HR" dirty="0">
                <a:solidFill>
                  <a:srgbClr val="255839"/>
                </a:solidFill>
              </a:rPr>
              <a:t>Competências Transversais de Sustentabilidade</a:t>
            </a:r>
            <a:endParaRPr lang="el-GR" dirty="0">
              <a:solidFill>
                <a:srgbClr val="255839"/>
              </a:solidFill>
            </a:endParaRPr>
          </a:p>
        </p:txBody>
      </p:sp>
      <p:sp>
        <p:nvSpPr>
          <p:cNvPr id="7" name="Content Placeholder 6">
            <a:extLst>
              <a:ext uri="{FF2B5EF4-FFF2-40B4-BE49-F238E27FC236}">
                <a16:creationId xmlns:a16="http://schemas.microsoft.com/office/drawing/2014/main" id="{ED5DB726-ACCE-1871-6C50-2557A8066B3B}"/>
              </a:ext>
            </a:extLst>
          </p:cNvPr>
          <p:cNvSpPr>
            <a:spLocks noGrp="1"/>
          </p:cNvSpPr>
          <p:nvPr>
            <p:ph sz="quarter" idx="12"/>
          </p:nvPr>
        </p:nvSpPr>
        <p:spPr>
          <a:xfrm>
            <a:off x="399369" y="1449388"/>
            <a:ext cx="9313591" cy="5157229"/>
          </a:xfrm>
        </p:spPr>
        <p:txBody>
          <a:bodyPr/>
          <a:lstStyle/>
          <a:p>
            <a:pPr marL="0" indent="0">
              <a:buNone/>
            </a:pPr>
            <a:r>
              <a:rPr lang="en-US" dirty="0"/>
              <a:t>As competências transversais ajudam os formandos a agir de forma sustentável em muitos contextos profissionais. Exemplos incluem:</a:t>
            </a:r>
          </a:p>
          <a:p>
            <a:r>
              <a:rPr lang="en-US" dirty="0"/>
              <a:t>pensamento sistémico </a:t>
            </a:r>
          </a:p>
          <a:p>
            <a:r>
              <a:rPr lang="en-US" dirty="0"/>
              <a:t>pensamento crítico </a:t>
            </a:r>
          </a:p>
          <a:p>
            <a:r>
              <a:rPr lang="en-US" dirty="0"/>
              <a:t>pensamento sobre o futuro </a:t>
            </a:r>
          </a:p>
          <a:p>
            <a:r>
              <a:rPr lang="en-US" dirty="0"/>
              <a:t>colaboração </a:t>
            </a:r>
          </a:p>
          <a:p>
            <a:r>
              <a:rPr lang="en-US" dirty="0"/>
              <a:t>enquadramento de problemas </a:t>
            </a:r>
          </a:p>
          <a:p>
            <a:r>
              <a:rPr lang="en-US" dirty="0"/>
              <a:t>responsabilidade ética </a:t>
            </a:r>
          </a:p>
          <a:p>
            <a:r>
              <a:rPr lang="en-US" dirty="0"/>
              <a:t>consciência sobre os recursos </a:t>
            </a:r>
          </a:p>
          <a:p>
            <a:r>
              <a:rPr lang="en-US" dirty="0"/>
              <a:t>aprender a agir em contexto de incerteza </a:t>
            </a:r>
          </a:p>
          <a:p>
            <a:pPr marL="0" indent="0">
              <a:buNone/>
            </a:pPr>
            <a:r>
              <a:rPr lang="en-US" dirty="0"/>
              <a:t>Estas competências são importantes porque muitos problemas de sustentabilidade são complexos e não podem ser resolvidos apenas com conhecimento técnico.</a:t>
            </a:r>
          </a:p>
        </p:txBody>
      </p:sp>
    </p:spTree>
    <p:custDataLst>
      <p:tags r:id="rId1"/>
    </p:custDataLst>
    <p:extLst>
      <p:ext uri="{BB962C8B-B14F-4D97-AF65-F5344CB8AC3E}">
        <p14:creationId xmlns:p14="http://schemas.microsoft.com/office/powerpoint/2010/main" val="329452871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6C58A-F77D-600A-16B9-88C6D690880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34131DA-82C8-621E-265A-313538411CBA}"/>
              </a:ext>
            </a:extLst>
          </p:cNvPr>
          <p:cNvSpPr>
            <a:spLocks noGrp="1"/>
          </p:cNvSpPr>
          <p:nvPr>
            <p:ph type="title"/>
          </p:nvPr>
        </p:nvSpPr>
        <p:spPr>
          <a:xfrm>
            <a:off x="399369" y="788988"/>
            <a:ext cx="8596668" cy="660400"/>
          </a:xfrm>
        </p:spPr>
        <p:txBody>
          <a:bodyPr>
            <a:normAutofit fontScale="90000"/>
          </a:bodyPr>
          <a:lstStyle/>
          <a:p>
            <a:r>
              <a:rPr lang="hr-HR" dirty="0">
                <a:solidFill>
                  <a:srgbClr val="255839"/>
                </a:solidFill>
              </a:rPr>
              <a:t>Competências Verdes Específicas da Profissão</a:t>
            </a:r>
            <a:endParaRPr lang="el-GR" dirty="0">
              <a:solidFill>
                <a:srgbClr val="255839"/>
              </a:solidFill>
            </a:endParaRPr>
          </a:p>
        </p:txBody>
      </p:sp>
      <p:sp>
        <p:nvSpPr>
          <p:cNvPr id="7" name="Content Placeholder 6">
            <a:extLst>
              <a:ext uri="{FF2B5EF4-FFF2-40B4-BE49-F238E27FC236}">
                <a16:creationId xmlns:a16="http://schemas.microsoft.com/office/drawing/2014/main" id="{3D6D4886-FE9E-6F21-93A8-6B53E9B874C6}"/>
              </a:ext>
            </a:extLst>
          </p:cNvPr>
          <p:cNvSpPr>
            <a:spLocks noGrp="1"/>
          </p:cNvSpPr>
          <p:nvPr>
            <p:ph sz="quarter" idx="12"/>
          </p:nvPr>
        </p:nvSpPr>
        <p:spPr>
          <a:xfrm>
            <a:off x="399369" y="1449388"/>
            <a:ext cx="9313591" cy="5157229"/>
          </a:xfrm>
        </p:spPr>
        <p:txBody>
          <a:bodyPr/>
          <a:lstStyle/>
          <a:p>
            <a:pPr marL="0" indent="0">
              <a:buNone/>
            </a:pPr>
            <a:r>
              <a:rPr lang="en-US" dirty="0"/>
              <a:t>As competências verdes específicas da profissão estão ligadas a um emprego, setor ou processo de trabalho em particular. Exemplos incluem:</a:t>
            </a:r>
          </a:p>
          <a:p>
            <a:r>
              <a:rPr lang="en-US" dirty="0"/>
              <a:t>selecionar materiais sustentáveis na construção </a:t>
            </a:r>
          </a:p>
          <a:p>
            <a:r>
              <a:rPr lang="en-US" dirty="0"/>
              <a:t>aplicar práticas de poupança de energia na hotelaria </a:t>
            </a:r>
          </a:p>
          <a:p>
            <a:r>
              <a:rPr lang="en-US" dirty="0"/>
              <a:t>reduzir o desperdício alimentar na restauração </a:t>
            </a:r>
          </a:p>
          <a:p>
            <a:r>
              <a:rPr lang="en-US" dirty="0"/>
              <a:t>fazer a manutenção de veículos elétricos </a:t>
            </a:r>
          </a:p>
          <a:p>
            <a:r>
              <a:rPr lang="en-US" dirty="0"/>
              <a:t>utilizar sistemas de poupança de água na agricultura </a:t>
            </a:r>
          </a:p>
          <a:p>
            <a:r>
              <a:rPr lang="en-US" dirty="0"/>
              <a:t>documentar o desempenho ambiental na administração</a:t>
            </a:r>
            <a:endParaRPr lang="hr-HR" dirty="0"/>
          </a:p>
          <a:p>
            <a:endParaRPr lang="en-US" dirty="0"/>
          </a:p>
          <a:p>
            <a:pPr marL="0" indent="0">
              <a:buNone/>
            </a:pPr>
            <a:r>
              <a:rPr lang="en-US" dirty="0"/>
              <a:t>Estas competências tornam a sustentabilidade visível nas tarefas de trabalho do dia a dia.</a:t>
            </a:r>
          </a:p>
        </p:txBody>
      </p:sp>
    </p:spTree>
    <p:custDataLst>
      <p:tags r:id="rId1"/>
    </p:custDataLst>
    <p:extLst>
      <p:ext uri="{BB962C8B-B14F-4D97-AF65-F5344CB8AC3E}">
        <p14:creationId xmlns:p14="http://schemas.microsoft.com/office/powerpoint/2010/main" val="345098063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7E6A9B-81F3-B6C0-2F06-EFA6B5968DF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F7004D4-8977-8E56-D8EE-47D44D1B3F6D}"/>
              </a:ext>
            </a:extLst>
          </p:cNvPr>
          <p:cNvSpPr>
            <a:spLocks noGrp="1"/>
          </p:cNvSpPr>
          <p:nvPr>
            <p:ph type="title"/>
          </p:nvPr>
        </p:nvSpPr>
        <p:spPr>
          <a:xfrm>
            <a:off x="399368" y="788988"/>
            <a:ext cx="9777019" cy="660400"/>
          </a:xfrm>
        </p:spPr>
        <p:txBody>
          <a:bodyPr>
            <a:normAutofit fontScale="90000"/>
          </a:bodyPr>
          <a:lstStyle/>
          <a:p>
            <a:r>
              <a:rPr lang="hr-HR" dirty="0">
                <a:solidFill>
                  <a:srgbClr val="255839"/>
                </a:solidFill>
              </a:rPr>
              <a:t>Competências Verdes Altamente Especializadas</a:t>
            </a:r>
            <a:endParaRPr lang="el-GR" dirty="0">
              <a:solidFill>
                <a:srgbClr val="255839"/>
              </a:solidFill>
            </a:endParaRPr>
          </a:p>
        </p:txBody>
      </p:sp>
      <p:sp>
        <p:nvSpPr>
          <p:cNvPr id="7" name="Content Placeholder 6">
            <a:extLst>
              <a:ext uri="{FF2B5EF4-FFF2-40B4-BE49-F238E27FC236}">
                <a16:creationId xmlns:a16="http://schemas.microsoft.com/office/drawing/2014/main" id="{7A376D8A-E195-5046-61E9-BE0AFE9277A6}"/>
              </a:ext>
            </a:extLst>
          </p:cNvPr>
          <p:cNvSpPr>
            <a:spLocks noGrp="1"/>
          </p:cNvSpPr>
          <p:nvPr>
            <p:ph sz="quarter" idx="12"/>
          </p:nvPr>
        </p:nvSpPr>
        <p:spPr>
          <a:xfrm>
            <a:off x="399369" y="1449388"/>
            <a:ext cx="9313591" cy="5157229"/>
          </a:xfrm>
        </p:spPr>
        <p:txBody>
          <a:bodyPr/>
          <a:lstStyle/>
          <a:p>
            <a:pPr marL="0" indent="0">
              <a:buNone/>
            </a:pPr>
            <a:r>
              <a:rPr lang="en-US" dirty="0"/>
              <a:t>Algumas competências verdes exigem conhecimentos técnicos especializados. Exemplos incluem:</a:t>
            </a:r>
          </a:p>
          <a:p>
            <a:r>
              <a:rPr lang="en-US" dirty="0"/>
              <a:t>instalar sistemas de energia renovável </a:t>
            </a:r>
          </a:p>
          <a:p>
            <a:r>
              <a:rPr lang="en-US" dirty="0"/>
              <a:t>realizar auditorias energéticas </a:t>
            </a:r>
          </a:p>
          <a:p>
            <a:r>
              <a:rPr lang="en-US" dirty="0"/>
              <a:t>gerir o tratamento de resíduos industriais </a:t>
            </a:r>
          </a:p>
          <a:p>
            <a:r>
              <a:rPr lang="en-US" dirty="0"/>
              <a:t>aplicar métodos de avaliação do ciclo de vida </a:t>
            </a:r>
          </a:p>
          <a:p>
            <a:r>
              <a:rPr lang="en-US" dirty="0"/>
              <a:t>utilizar ferramentas de contabilização de carbono </a:t>
            </a:r>
          </a:p>
          <a:p>
            <a:r>
              <a:rPr lang="en-US" dirty="0"/>
              <a:t>conceber sistemas de produtos circulares </a:t>
            </a:r>
          </a:p>
          <a:p>
            <a:r>
              <a:rPr lang="en-US" dirty="0"/>
              <a:t>monitorizar impactes na biodiversidade </a:t>
            </a:r>
          </a:p>
          <a:p>
            <a:pPr marL="0" indent="0">
              <a:buNone/>
            </a:pPr>
            <a:endParaRPr lang="hr-HR" dirty="0"/>
          </a:p>
          <a:p>
            <a:pPr marL="0" indent="0">
              <a:buNone/>
            </a:pPr>
            <a:r>
              <a:rPr lang="en-US" dirty="0"/>
              <a:t>Nem todos os formandos precisam destas competências, mas mostram onde podem surgir novas funções especializadas e percursos de formação.</a:t>
            </a:r>
          </a:p>
        </p:txBody>
      </p:sp>
    </p:spTree>
    <p:custDataLst>
      <p:tags r:id="rId1"/>
    </p:custDataLst>
    <p:extLst>
      <p:ext uri="{BB962C8B-B14F-4D97-AF65-F5344CB8AC3E}">
        <p14:creationId xmlns:p14="http://schemas.microsoft.com/office/powerpoint/2010/main" val="35273633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AE4F07-D92E-A21F-1159-745EB4EAC0F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00B7CF3-17BA-092C-0EFE-D817412E039E}"/>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Discussão de Ponto de Situação</a:t>
            </a:r>
            <a:endParaRPr lang="el-GR" dirty="0">
              <a:solidFill>
                <a:srgbClr val="255839"/>
              </a:solidFill>
            </a:endParaRPr>
          </a:p>
        </p:txBody>
      </p:sp>
      <p:sp>
        <p:nvSpPr>
          <p:cNvPr id="7" name="Content Placeholder 6">
            <a:extLst>
              <a:ext uri="{FF2B5EF4-FFF2-40B4-BE49-F238E27FC236}">
                <a16:creationId xmlns:a16="http://schemas.microsoft.com/office/drawing/2014/main" id="{4698FCA7-F59D-20F4-608A-8B8EB6F94AC4}"/>
              </a:ext>
            </a:extLst>
          </p:cNvPr>
          <p:cNvSpPr>
            <a:spLocks noGrp="1"/>
          </p:cNvSpPr>
          <p:nvPr>
            <p:ph sz="quarter" idx="12"/>
          </p:nvPr>
        </p:nvSpPr>
        <p:spPr>
          <a:xfrm>
            <a:off x="399369" y="1449388"/>
            <a:ext cx="9313591" cy="5157229"/>
          </a:xfrm>
        </p:spPr>
        <p:txBody>
          <a:bodyPr/>
          <a:lstStyle/>
          <a:p>
            <a:pPr marL="0" indent="0">
              <a:buNone/>
            </a:pPr>
            <a:r>
              <a:rPr lang="en-US" dirty="0"/>
              <a:t>Discussão breve:</a:t>
            </a:r>
          </a:p>
          <a:p>
            <a:r>
              <a:rPr lang="en-US" dirty="0"/>
              <a:t>Que competências verdes já estão presentes na tua área de ensino, mesmo que ainda não sejam designadas como "competências verdes"?</a:t>
            </a:r>
          </a:p>
        </p:txBody>
      </p:sp>
    </p:spTree>
    <p:custDataLst>
      <p:tags r:id="rId1"/>
    </p:custDataLst>
    <p:extLst>
      <p:ext uri="{BB962C8B-B14F-4D97-AF65-F5344CB8AC3E}">
        <p14:creationId xmlns:p14="http://schemas.microsoft.com/office/powerpoint/2010/main" val="7352854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DB0F9A-2EAF-7A6E-2345-AEFC6BA45C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5C0938B-67EE-7EAE-6DF1-851329A890A3}"/>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a:t>Ficha de Trabalho 3: Mapear Competências Verdes para Profissões</a:t>
            </a:r>
            <a:endParaRPr lang="hr-HR" dirty="0"/>
          </a:p>
        </p:txBody>
      </p:sp>
      <p:sp>
        <p:nvSpPr>
          <p:cNvPr id="3" name="Content Placeholder 2">
            <a:extLst>
              <a:ext uri="{FF2B5EF4-FFF2-40B4-BE49-F238E27FC236}">
                <a16:creationId xmlns:a16="http://schemas.microsoft.com/office/drawing/2014/main" id="{E1A7C877-E9EF-8862-C539-F034CD9C5CC4}"/>
              </a:ext>
            </a:extLst>
          </p:cNvPr>
          <p:cNvSpPr>
            <a:spLocks noGrp="1"/>
          </p:cNvSpPr>
          <p:nvPr>
            <p:ph sz="quarter" idx="12"/>
          </p:nvPr>
        </p:nvSpPr>
        <p:spPr>
          <a:xfrm>
            <a:off x="399370" y="2177491"/>
            <a:ext cx="6371016" cy="4429126"/>
          </a:xfrm>
        </p:spPr>
        <p:txBody>
          <a:bodyPr>
            <a:normAutofit fontScale="92500" lnSpcReduction="10000"/>
          </a:bodyPr>
          <a:lstStyle/>
          <a:p>
            <a:pPr marL="0" indent="0">
              <a:buNone/>
            </a:pPr>
            <a:r>
              <a:rPr lang="en-US" dirty="0"/>
              <a:t>Os participantes vão:</a:t>
            </a:r>
          </a:p>
          <a:p>
            <a:r>
              <a:rPr lang="en-US" dirty="0"/>
              <a:t>Escolher uma profissão familiar aos seus formandos. </a:t>
            </a:r>
          </a:p>
          <a:p>
            <a:r>
              <a:rPr lang="en-US" dirty="0"/>
              <a:t>Identificar pelo menos duas competências verdes transversais. </a:t>
            </a:r>
          </a:p>
          <a:p>
            <a:r>
              <a:rPr lang="en-US" dirty="0"/>
              <a:t>Identificar pelo menos duas competências verdes específicas da profissão. </a:t>
            </a:r>
          </a:p>
          <a:p>
            <a:r>
              <a:rPr lang="en-US" dirty="0"/>
              <a:t>Acrescentar uma competência verde especializada, se relevante. </a:t>
            </a:r>
          </a:p>
          <a:p>
            <a:r>
              <a:rPr lang="en-US" dirty="0"/>
              <a:t>Relacionar cada competência com uma tarefa ou decisão real de trabalho. </a:t>
            </a:r>
          </a:p>
          <a:p>
            <a:pPr marL="0" indent="0">
              <a:buNone/>
            </a:pPr>
            <a:r>
              <a:rPr lang="en-US" b="1" dirty="0"/>
              <a:t>Formato de trabalho: pares ou pequenos grupos Tempo: 20 minutos Material necessário: Ficha de Trabalho 3, exemplos de profissões, categorias de competências verdes</a:t>
            </a:r>
            <a:br>
              <a:rPr lang="en-US" dirty="0"/>
            </a:br>
            <a:br>
              <a:rPr lang="en-US" dirty="0"/>
            </a:br>
            <a:endParaRPr lang="en-US" dirty="0"/>
          </a:p>
        </p:txBody>
      </p:sp>
      <p:sp>
        <p:nvSpPr>
          <p:cNvPr id="4" name="Title 3">
            <a:extLst>
              <a:ext uri="{FF2B5EF4-FFF2-40B4-BE49-F238E27FC236}">
                <a16:creationId xmlns:a16="http://schemas.microsoft.com/office/drawing/2014/main" id="{FFACB117-0F6B-F61C-BDA9-06DA3094441E}"/>
              </a:ext>
            </a:extLst>
          </p:cNvPr>
          <p:cNvSpPr>
            <a:spLocks noGrp="1"/>
          </p:cNvSpPr>
          <p:nvPr>
            <p:ph type="title"/>
          </p:nvPr>
        </p:nvSpPr>
        <p:spPr>
          <a:xfrm>
            <a:off x="677334" y="609600"/>
            <a:ext cx="8596668" cy="839788"/>
          </a:xfrm>
        </p:spPr>
        <p:txBody>
          <a:bodyPr/>
          <a:lstStyle/>
          <a:p>
            <a:r>
              <a:rPr lang="hr-HR" dirty="0">
                <a:solidFill>
                  <a:srgbClr val="255839"/>
                </a:solidFill>
              </a:rPr>
              <a:t>Atividade Prática</a:t>
            </a:r>
          </a:p>
        </p:txBody>
      </p:sp>
      <p:sp>
        <p:nvSpPr>
          <p:cNvPr id="5" name="Rectangle: Rounded Corners 4">
            <a:extLst>
              <a:ext uri="{FF2B5EF4-FFF2-40B4-BE49-F238E27FC236}">
                <a16:creationId xmlns:a16="http://schemas.microsoft.com/office/drawing/2014/main" id="{5D90FCEF-EAE2-0EF6-CDD7-1D4E9EE7A136}"/>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35CD7781-F5C0-B553-D4D3-98DF6273ACB1}"/>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38659253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E40CEB-C97F-2AA5-966A-10BFF89286E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8031BA6-C0E9-6AD4-0AA9-4D3D33661F26}"/>
              </a:ext>
            </a:extLst>
          </p:cNvPr>
          <p:cNvSpPr>
            <a:spLocks noGrp="1"/>
          </p:cNvSpPr>
          <p:nvPr>
            <p:ph type="title"/>
          </p:nvPr>
        </p:nvSpPr>
        <p:spPr>
          <a:xfrm>
            <a:off x="399369" y="788988"/>
            <a:ext cx="8596668" cy="660400"/>
          </a:xfrm>
        </p:spPr>
        <p:txBody>
          <a:bodyPr>
            <a:normAutofit/>
          </a:bodyPr>
          <a:lstStyle/>
          <a:p>
            <a:r>
              <a:rPr lang="hr-HR" dirty="0">
                <a:solidFill>
                  <a:srgbClr val="255839"/>
                </a:solidFill>
              </a:rPr>
              <a:t>Competências Verdes na ESCO</a:t>
            </a:r>
            <a:endParaRPr lang="el-GR" dirty="0">
              <a:solidFill>
                <a:srgbClr val="255839"/>
              </a:solidFill>
            </a:endParaRPr>
          </a:p>
        </p:txBody>
      </p:sp>
      <p:sp>
        <p:nvSpPr>
          <p:cNvPr id="7" name="Content Placeholder 6">
            <a:extLst>
              <a:ext uri="{FF2B5EF4-FFF2-40B4-BE49-F238E27FC236}">
                <a16:creationId xmlns:a16="http://schemas.microsoft.com/office/drawing/2014/main" id="{4A5FB3F0-1B08-C429-D8D4-94FF31E922EB}"/>
              </a:ext>
            </a:extLst>
          </p:cNvPr>
          <p:cNvSpPr>
            <a:spLocks noGrp="1"/>
          </p:cNvSpPr>
          <p:nvPr>
            <p:ph sz="quarter" idx="12"/>
          </p:nvPr>
        </p:nvSpPr>
        <p:spPr>
          <a:xfrm>
            <a:off x="399369" y="1449388"/>
            <a:ext cx="9313591" cy="5157229"/>
          </a:xfrm>
        </p:spPr>
        <p:txBody>
          <a:bodyPr/>
          <a:lstStyle/>
          <a:p>
            <a:pPr marL="0" indent="0">
              <a:buNone/>
            </a:pPr>
            <a:r>
              <a:rPr lang="en-US" dirty="0"/>
              <a:t>A ESCO é a classificação europeia multilingue de competências, aptidões e profissões.</a:t>
            </a:r>
          </a:p>
          <a:p>
            <a:pPr marL="0" indent="0">
              <a:buNone/>
            </a:pPr>
            <a:r>
              <a:rPr lang="en-US" dirty="0"/>
              <a:t>Inclui conceitos de competências e conhecimentos verdes que podem ajudar os professores a relacionar os resultados de aprendizagem com a linguagem do mercado de trabalho.</a:t>
            </a:r>
          </a:p>
          <a:p>
            <a:pPr marL="0" indent="0">
              <a:buNone/>
            </a:pPr>
            <a:r>
              <a:rPr lang="en-US" dirty="0"/>
              <a:t>O uso de classificações como a ESCO pode ajudar os formadores VET a:</a:t>
            </a:r>
          </a:p>
          <a:p>
            <a:r>
              <a:rPr lang="en-US" dirty="0"/>
              <a:t>identificar terminologia relevante </a:t>
            </a:r>
          </a:p>
          <a:p>
            <a:r>
              <a:rPr lang="en-US" dirty="0"/>
              <a:t>comparar competências entre setores </a:t>
            </a:r>
          </a:p>
          <a:p>
            <a:r>
              <a:rPr lang="en-US" dirty="0"/>
              <a:t>relacionar o conteúdo de formação com profissões </a:t>
            </a:r>
          </a:p>
          <a:p>
            <a:r>
              <a:rPr lang="en-US" dirty="0"/>
              <a:t>tornar a orientação de carreira mais concreta para os formandos</a:t>
            </a:r>
          </a:p>
        </p:txBody>
      </p:sp>
    </p:spTree>
    <p:custDataLst>
      <p:tags r:id="rId1"/>
    </p:custDataLst>
    <p:extLst>
      <p:ext uri="{BB962C8B-B14F-4D97-AF65-F5344CB8AC3E}">
        <p14:creationId xmlns:p14="http://schemas.microsoft.com/office/powerpoint/2010/main" val="3882854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FDEA8-DD32-C3B8-47B9-443EE701D09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A79E2F-27D8-1796-BAB7-94DF0F2CAAFC}"/>
              </a:ext>
            </a:extLst>
          </p:cNvPr>
          <p:cNvSpPr>
            <a:spLocks noGrp="1"/>
          </p:cNvSpPr>
          <p:nvPr>
            <p:ph type="title"/>
          </p:nvPr>
        </p:nvSpPr>
        <p:spPr>
          <a:xfrm>
            <a:off x="399369" y="788988"/>
            <a:ext cx="11393262" cy="660400"/>
          </a:xfrm>
        </p:spPr>
        <p:txBody>
          <a:bodyPr>
            <a:normAutofit fontScale="90000"/>
          </a:bodyPr>
          <a:lstStyle/>
          <a:p>
            <a:r>
              <a:rPr lang="en-US" dirty="0">
                <a:solidFill>
                  <a:srgbClr val="255839"/>
                </a:solidFill>
              </a:rPr>
              <a:t>Inteligência sobre Competências: Ler a Mudança do Mercado de Trabalho</a:t>
            </a:r>
            <a:endParaRPr lang="el-GR" dirty="0">
              <a:solidFill>
                <a:srgbClr val="255839"/>
              </a:solidFill>
            </a:endParaRPr>
          </a:p>
        </p:txBody>
      </p:sp>
      <p:sp>
        <p:nvSpPr>
          <p:cNvPr id="7" name="Content Placeholder 6">
            <a:extLst>
              <a:ext uri="{FF2B5EF4-FFF2-40B4-BE49-F238E27FC236}">
                <a16:creationId xmlns:a16="http://schemas.microsoft.com/office/drawing/2014/main" id="{05B7228B-40D8-9267-4F23-E65C0AB4E5B4}"/>
              </a:ext>
            </a:extLst>
          </p:cNvPr>
          <p:cNvSpPr>
            <a:spLocks noGrp="1"/>
          </p:cNvSpPr>
          <p:nvPr>
            <p:ph sz="quarter" idx="12"/>
          </p:nvPr>
        </p:nvSpPr>
        <p:spPr>
          <a:xfrm>
            <a:off x="627969" y="2020888"/>
            <a:ext cx="9313591" cy="5157229"/>
          </a:xfrm>
        </p:spPr>
        <p:txBody>
          <a:bodyPr/>
          <a:lstStyle/>
          <a:p>
            <a:pPr marL="0" indent="0">
              <a:buNone/>
            </a:pPr>
            <a:r>
              <a:rPr lang="en-US" dirty="0"/>
              <a:t>A inteligência sobre competências significa recolher e interpretar informação sobre as necessidades em mudança de competências.</a:t>
            </a:r>
          </a:p>
          <a:p>
            <a:pPr marL="0" indent="0">
              <a:buNone/>
            </a:pPr>
            <a:r>
              <a:rPr lang="en-US" dirty="0"/>
              <a:t>Para a transição verde, isto pode incluir:</a:t>
            </a:r>
          </a:p>
          <a:p>
            <a:r>
              <a:rPr lang="en-US" dirty="0"/>
              <a:t>tendências de anúncios de emprego </a:t>
            </a:r>
          </a:p>
          <a:p>
            <a:r>
              <a:rPr lang="en-US" dirty="0"/>
              <a:t>inquéritos a empregadores </a:t>
            </a:r>
          </a:p>
          <a:p>
            <a:r>
              <a:rPr lang="en-US" dirty="0"/>
              <a:t>prospetiva setorial </a:t>
            </a:r>
          </a:p>
          <a:p>
            <a:r>
              <a:rPr lang="en-US" dirty="0"/>
              <a:t>prioridades políticas </a:t>
            </a:r>
          </a:p>
          <a:p>
            <a:r>
              <a:rPr lang="en-US" dirty="0"/>
              <a:t>previsões de competências </a:t>
            </a:r>
          </a:p>
          <a:p>
            <a:r>
              <a:rPr lang="en-US" dirty="0"/>
              <a:t>retorno de partes interessadas locais </a:t>
            </a:r>
          </a:p>
          <a:p>
            <a:pPr marL="0" indent="0">
              <a:buNone/>
            </a:pPr>
            <a:endParaRPr lang="hr-HR" dirty="0"/>
          </a:p>
          <a:p>
            <a:pPr marL="0" indent="0">
              <a:buNone/>
            </a:pPr>
            <a:r>
              <a:rPr lang="en-US" dirty="0"/>
              <a:t>Para os formadores VET, a inteligência sobre competências é útil para atualizar exemplos, atividades e orientação de carreira.</a:t>
            </a:r>
          </a:p>
        </p:txBody>
      </p:sp>
    </p:spTree>
    <p:custDataLst>
      <p:tags r:id="rId1"/>
    </p:custDataLst>
    <p:extLst>
      <p:ext uri="{BB962C8B-B14F-4D97-AF65-F5344CB8AC3E}">
        <p14:creationId xmlns:p14="http://schemas.microsoft.com/office/powerpoint/2010/main" val="260355773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C4F7A2-9C67-1ABF-3FA4-8E88CD805F70}"/>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2FEC7EB-D4F0-F482-7C12-E980D3D82F62}"/>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a:t>Ficha de Trabalho 4: De Sinal do Mercado de Trabalho a Exemplo de Aprendizagem</a:t>
            </a:r>
            <a:endParaRPr lang="hr-HR" dirty="0"/>
          </a:p>
        </p:txBody>
      </p:sp>
      <p:sp>
        <p:nvSpPr>
          <p:cNvPr id="3" name="Content Placeholder 2">
            <a:extLst>
              <a:ext uri="{FF2B5EF4-FFF2-40B4-BE49-F238E27FC236}">
                <a16:creationId xmlns:a16="http://schemas.microsoft.com/office/drawing/2014/main" id="{19FB58A8-EB42-3B32-B1D4-D1F4316586DF}"/>
              </a:ext>
            </a:extLst>
          </p:cNvPr>
          <p:cNvSpPr>
            <a:spLocks noGrp="1"/>
          </p:cNvSpPr>
          <p:nvPr>
            <p:ph sz="quarter" idx="12"/>
          </p:nvPr>
        </p:nvSpPr>
        <p:spPr>
          <a:xfrm>
            <a:off x="399370" y="2177491"/>
            <a:ext cx="6371016" cy="4429126"/>
          </a:xfrm>
        </p:spPr>
        <p:txBody>
          <a:bodyPr>
            <a:normAutofit fontScale="92500" lnSpcReduction="10000"/>
          </a:bodyPr>
          <a:lstStyle/>
          <a:p>
            <a:pPr marL="0" indent="0">
              <a:buNone/>
            </a:pPr>
            <a:r>
              <a:rPr lang="en-US" dirty="0"/>
              <a:t>Os participantes vão:</a:t>
            </a:r>
          </a:p>
          <a:p>
            <a:r>
              <a:rPr lang="en-US" dirty="0"/>
              <a:t>Selecionar um sinal do mercado de trabalho. </a:t>
            </a:r>
          </a:p>
          <a:p>
            <a:r>
              <a:rPr lang="en-US" dirty="0"/>
              <a:t>Identificar o que o sinal indica sobre necessidades em mudança de competências. </a:t>
            </a:r>
          </a:p>
          <a:p>
            <a:r>
              <a:rPr lang="en-US" dirty="0"/>
              <a:t>Traduzir o sinal numa atividade para formandos ou pergunta de discussão. </a:t>
            </a:r>
          </a:p>
          <a:p>
            <a:r>
              <a:rPr lang="en-US" dirty="0"/>
              <a:t>Relacionar a atividade com um tópico ou material ESE. </a:t>
            </a:r>
          </a:p>
          <a:p>
            <a:pPr marL="0" indent="0">
              <a:buNone/>
            </a:pPr>
            <a:r>
              <a:rPr lang="en-US" b="1" dirty="0"/>
              <a:t>Exemplos de sinais: anúncio de emprego, pedido de empregador, mudança política, tendência setorial, necessidade de empresa local</a:t>
            </a:r>
          </a:p>
          <a:p>
            <a:pPr marL="0" indent="0">
              <a:buNone/>
            </a:pPr>
            <a:r>
              <a:rPr lang="en-US" b="1" dirty="0"/>
              <a:t>Formato de trabalho: pequenos grupos Tempo: 20 minutos Material necessário: Ficha de Trabalho 4, exemplos do mercado de trabalho, materiais ESE</a:t>
            </a:r>
            <a:br>
              <a:rPr lang="en-US" dirty="0"/>
            </a:br>
            <a:br>
              <a:rPr lang="en-US" dirty="0"/>
            </a:br>
            <a:endParaRPr lang="en-US" dirty="0"/>
          </a:p>
        </p:txBody>
      </p:sp>
      <p:sp>
        <p:nvSpPr>
          <p:cNvPr id="4" name="Title 3">
            <a:extLst>
              <a:ext uri="{FF2B5EF4-FFF2-40B4-BE49-F238E27FC236}">
                <a16:creationId xmlns:a16="http://schemas.microsoft.com/office/drawing/2014/main" id="{7872DD9B-D969-88C8-A21C-6D7533481DBC}"/>
              </a:ext>
            </a:extLst>
          </p:cNvPr>
          <p:cNvSpPr>
            <a:spLocks noGrp="1"/>
          </p:cNvSpPr>
          <p:nvPr>
            <p:ph type="title"/>
          </p:nvPr>
        </p:nvSpPr>
        <p:spPr>
          <a:xfrm>
            <a:off x="677334" y="609600"/>
            <a:ext cx="8596668" cy="839788"/>
          </a:xfrm>
        </p:spPr>
        <p:txBody>
          <a:bodyPr/>
          <a:lstStyle/>
          <a:p>
            <a:r>
              <a:rPr lang="hr-HR" dirty="0">
                <a:solidFill>
                  <a:srgbClr val="255839"/>
                </a:solidFill>
              </a:rPr>
              <a:t>Atividade Prática</a:t>
            </a:r>
          </a:p>
        </p:txBody>
      </p:sp>
      <p:sp>
        <p:nvSpPr>
          <p:cNvPr id="5" name="Rectangle: Rounded Corners 4">
            <a:extLst>
              <a:ext uri="{FF2B5EF4-FFF2-40B4-BE49-F238E27FC236}">
                <a16:creationId xmlns:a16="http://schemas.microsoft.com/office/drawing/2014/main" id="{25B32FDE-0EC4-9987-D8FB-A8500DA5DAC5}"/>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BADE8571-E12C-055F-AC1F-E51AE7FA9270}"/>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19025236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50664A-D198-6746-849B-D542F94B441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B1AB710-6B57-6FD3-5554-A5D9B4EDD5DB}"/>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O Que É um Emprego Verde?</a:t>
            </a:r>
            <a:endParaRPr lang="el-GR" dirty="0">
              <a:solidFill>
                <a:srgbClr val="255839"/>
              </a:solidFill>
            </a:endParaRPr>
          </a:p>
        </p:txBody>
      </p:sp>
      <p:sp>
        <p:nvSpPr>
          <p:cNvPr id="7" name="Content Placeholder 6">
            <a:extLst>
              <a:ext uri="{FF2B5EF4-FFF2-40B4-BE49-F238E27FC236}">
                <a16:creationId xmlns:a16="http://schemas.microsoft.com/office/drawing/2014/main" id="{3DE3FB1E-D0DC-37A6-9406-A792EAD37471}"/>
              </a:ext>
            </a:extLst>
          </p:cNvPr>
          <p:cNvSpPr>
            <a:spLocks noGrp="1"/>
          </p:cNvSpPr>
          <p:nvPr>
            <p:ph sz="quarter" idx="12"/>
          </p:nvPr>
        </p:nvSpPr>
        <p:spPr>
          <a:xfrm>
            <a:off x="399369" y="1449388"/>
            <a:ext cx="9313591" cy="5157229"/>
          </a:xfrm>
        </p:spPr>
        <p:txBody>
          <a:bodyPr/>
          <a:lstStyle/>
          <a:p>
            <a:pPr marL="0" indent="0">
              <a:buNone/>
            </a:pPr>
            <a:r>
              <a:rPr lang="en-US" dirty="0"/>
              <a:t>Os empregos verdes são empregos que contribuem para preservar ou restaurar o ambiente.</a:t>
            </a:r>
          </a:p>
          <a:p>
            <a:pPr marL="0" indent="0">
              <a:buNone/>
            </a:pPr>
            <a:r>
              <a:rPr lang="en-US" dirty="0"/>
              <a:t>Podem existir em setores tradicionais, como a indústria e a construção, e em setores mais recentes, como as energias renováveis e a eficiência energética.</a:t>
            </a:r>
          </a:p>
          <a:p>
            <a:pPr marL="0" indent="0">
              <a:buNone/>
            </a:pPr>
            <a:endParaRPr lang="hr-HR" dirty="0"/>
          </a:p>
          <a:p>
            <a:pPr marL="0" indent="0">
              <a:buNone/>
            </a:pPr>
            <a:r>
              <a:rPr lang="en-US" dirty="0"/>
              <a:t>Um ponto-chave para o VET:</a:t>
            </a:r>
          </a:p>
          <a:p>
            <a:pPr marL="0" indent="0">
              <a:buNone/>
            </a:pPr>
            <a:r>
              <a:rPr lang="en-US" dirty="0"/>
              <a:t>Os empregos verdes não são apenas novos títulos profissionais. Muitas profissões já existentes estão a tornar-se mais verdes porque as tarefas, as ferramentas, as normas e as responsabilidades estão a mudar.</a:t>
            </a:r>
          </a:p>
        </p:txBody>
      </p:sp>
    </p:spTree>
    <p:custDataLst>
      <p:tags r:id="rId1"/>
    </p:custDataLst>
    <p:extLst>
      <p:ext uri="{BB962C8B-B14F-4D97-AF65-F5344CB8AC3E}">
        <p14:creationId xmlns:p14="http://schemas.microsoft.com/office/powerpoint/2010/main" val="17855673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0F8889-0DAB-B065-6442-B92A6D845EF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4D180F2-5835-B1F1-302B-8DF338CE26FB}"/>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Empregos Verdes e Trabalho Digno</a:t>
            </a:r>
            <a:endParaRPr lang="el-GR" dirty="0">
              <a:solidFill>
                <a:srgbClr val="255839"/>
              </a:solidFill>
            </a:endParaRPr>
          </a:p>
        </p:txBody>
      </p:sp>
      <p:sp>
        <p:nvSpPr>
          <p:cNvPr id="7" name="Content Placeholder 6">
            <a:extLst>
              <a:ext uri="{FF2B5EF4-FFF2-40B4-BE49-F238E27FC236}">
                <a16:creationId xmlns:a16="http://schemas.microsoft.com/office/drawing/2014/main" id="{88D6E70B-A946-AA7E-220F-2BF4E68D6F86}"/>
              </a:ext>
            </a:extLst>
          </p:cNvPr>
          <p:cNvSpPr>
            <a:spLocks noGrp="1"/>
          </p:cNvSpPr>
          <p:nvPr>
            <p:ph sz="quarter" idx="12"/>
          </p:nvPr>
        </p:nvSpPr>
        <p:spPr>
          <a:xfrm>
            <a:off x="399369" y="1449388"/>
            <a:ext cx="9313591" cy="5157229"/>
          </a:xfrm>
        </p:spPr>
        <p:txBody>
          <a:bodyPr/>
          <a:lstStyle/>
          <a:p>
            <a:pPr marL="0" indent="0">
              <a:buNone/>
            </a:pPr>
            <a:r>
              <a:rPr lang="en-US" dirty="0"/>
              <a:t>A transição verde não deve apenas reduzir os danos ambientais. Deve também apoiar o trabalho digno.</a:t>
            </a:r>
            <a:endParaRPr lang="hr-HR" dirty="0"/>
          </a:p>
          <a:p>
            <a:pPr marL="0" indent="0">
              <a:buNone/>
            </a:pPr>
            <a:r>
              <a:rPr lang="en-US" dirty="0"/>
              <a:t>Os empregos verdes devem contribuir para:</a:t>
            </a:r>
            <a:endParaRPr lang="hr-HR" dirty="0"/>
          </a:p>
          <a:p>
            <a:r>
              <a:rPr lang="en-US" dirty="0"/>
              <a:t>reduzir o consumo de energia e matérias-primas</a:t>
            </a:r>
            <a:endParaRPr lang="hr-HR" dirty="0"/>
          </a:p>
          <a:p>
            <a:r>
              <a:rPr lang="en-US" dirty="0"/>
              <a:t>limitar as emissões de gases com efeito de estufa</a:t>
            </a:r>
            <a:endParaRPr lang="hr-HR" dirty="0"/>
          </a:p>
          <a:p>
            <a:r>
              <a:rPr lang="en-US" dirty="0" err="1"/>
              <a:t>minimizar resíduos e poluição</a:t>
            </a:r>
            <a:endParaRPr lang="hr-HR" dirty="0"/>
          </a:p>
          <a:p>
            <a:r>
              <a:rPr lang="en-US" dirty="0"/>
              <a:t>proteger e restaurar ecossistemas</a:t>
            </a:r>
            <a:endParaRPr lang="hr-HR" dirty="0"/>
          </a:p>
          <a:p>
            <a:r>
              <a:rPr lang="en-US" dirty="0"/>
              <a:t>proporcionar emprego seguro, justo e produtivo</a:t>
            </a:r>
            <a:endParaRPr lang="hr-HR" dirty="0"/>
          </a:p>
          <a:p>
            <a:pPr marL="0" indent="0">
              <a:buNone/>
            </a:pPr>
            <a:endParaRPr lang="hr-HR" dirty="0"/>
          </a:p>
          <a:p>
            <a:pPr marL="0" indent="0">
              <a:buNone/>
            </a:pPr>
            <a:r>
              <a:rPr lang="en-US" dirty="0"/>
              <a:t>Isto ajuda os professores a discutir a sustentabilidade como uma questão simultaneamente ambiental e social.</a:t>
            </a:r>
          </a:p>
        </p:txBody>
      </p:sp>
    </p:spTree>
    <p:custDataLst>
      <p:tags r:id="rId1"/>
    </p:custDataLst>
    <p:extLst>
      <p:ext uri="{BB962C8B-B14F-4D97-AF65-F5344CB8AC3E}">
        <p14:creationId xmlns:p14="http://schemas.microsoft.com/office/powerpoint/2010/main" val="223726048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C505B-F958-A6B5-DA26-C3D5965FCC3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4F47F4C-0C0D-5677-2EBA-659006C370D1}"/>
              </a:ext>
            </a:extLst>
          </p:cNvPr>
          <p:cNvSpPr>
            <a:spLocks noGrp="1"/>
          </p:cNvSpPr>
          <p:nvPr>
            <p:ph type="title"/>
          </p:nvPr>
        </p:nvSpPr>
        <p:spPr>
          <a:xfrm>
            <a:off x="399369" y="788988"/>
            <a:ext cx="11393262" cy="660400"/>
          </a:xfrm>
        </p:spPr>
        <p:txBody>
          <a:bodyPr>
            <a:normAutofit fontScale="90000"/>
          </a:bodyPr>
          <a:lstStyle/>
          <a:p>
            <a:r>
              <a:rPr lang="en-US" dirty="0">
                <a:solidFill>
                  <a:srgbClr val="255839"/>
                </a:solidFill>
              </a:rPr>
              <a:t>Novos Empregos, Empregos em Mudança e Tarefas em Mudança</a:t>
            </a:r>
            <a:endParaRPr lang="el-GR" dirty="0">
              <a:solidFill>
                <a:srgbClr val="255839"/>
              </a:solidFill>
            </a:endParaRPr>
          </a:p>
        </p:txBody>
      </p:sp>
      <p:sp>
        <p:nvSpPr>
          <p:cNvPr id="7" name="Content Placeholder 6">
            <a:extLst>
              <a:ext uri="{FF2B5EF4-FFF2-40B4-BE49-F238E27FC236}">
                <a16:creationId xmlns:a16="http://schemas.microsoft.com/office/drawing/2014/main" id="{02A23164-175A-FA2A-9D85-624038420A50}"/>
              </a:ext>
            </a:extLst>
          </p:cNvPr>
          <p:cNvSpPr>
            <a:spLocks noGrp="1"/>
          </p:cNvSpPr>
          <p:nvPr>
            <p:ph sz="quarter" idx="12"/>
          </p:nvPr>
        </p:nvSpPr>
        <p:spPr>
          <a:xfrm>
            <a:off x="399369" y="2135188"/>
            <a:ext cx="9313591" cy="5157229"/>
          </a:xfrm>
        </p:spPr>
        <p:txBody>
          <a:bodyPr/>
          <a:lstStyle/>
          <a:p>
            <a:pPr marL="0" indent="0">
              <a:buNone/>
            </a:pPr>
            <a:r>
              <a:rPr lang="en-US" dirty="0"/>
              <a:t>O </a:t>
            </a:r>
            <a:r>
              <a:rPr lang="en-US" dirty="0" err="1"/>
              <a:t>impacto</a:t>
            </a:r>
            <a:r>
              <a:rPr lang="en-US" dirty="0"/>
              <a:t> da transição verde no mercado de trabalho pode ser entendido de três formas:</a:t>
            </a:r>
          </a:p>
          <a:p>
            <a:pPr marL="0" indent="0">
              <a:buNone/>
            </a:pPr>
            <a:r>
              <a:rPr lang="en-US" b="1" dirty="0"/>
              <a:t>Novos empregos</a:t>
            </a:r>
            <a:endParaRPr lang="en-US" dirty="0"/>
          </a:p>
          <a:p>
            <a:r>
              <a:rPr lang="en-US" dirty="0"/>
              <a:t>funções criadas pelas energias renováveis, a economia circular, os serviços ambientais ou o relato de sustentabilidade </a:t>
            </a:r>
            <a:endParaRPr lang="hr-HR" dirty="0"/>
          </a:p>
          <a:p>
            <a:endParaRPr lang="en-US" dirty="0"/>
          </a:p>
          <a:p>
            <a:pPr marL="0" indent="0">
              <a:buNone/>
            </a:pPr>
            <a:r>
              <a:rPr lang="en-US" b="1" dirty="0"/>
              <a:t>Empregos em mudança</a:t>
            </a:r>
            <a:endParaRPr lang="en-US" dirty="0"/>
          </a:p>
          <a:p>
            <a:r>
              <a:rPr lang="en-US" dirty="0"/>
              <a:t>profissões existentes que exigem novas ferramentas, materiais, normas ou conhecimentos </a:t>
            </a:r>
            <a:endParaRPr lang="hr-HR" dirty="0"/>
          </a:p>
          <a:p>
            <a:endParaRPr lang="en-US" dirty="0"/>
          </a:p>
          <a:p>
            <a:pPr marL="0" indent="0">
              <a:buNone/>
            </a:pPr>
            <a:r>
              <a:rPr lang="en-US" b="1" dirty="0"/>
              <a:t>Tarefas em mudança</a:t>
            </a:r>
            <a:endParaRPr lang="en-US" dirty="0"/>
          </a:p>
          <a:p>
            <a:r>
              <a:rPr lang="en-US" dirty="0"/>
              <a:t>atividades de trabalho específicas que se tornam mais verdes, como a triagem de resíduos, a monitorização de energia ou as compras sustentáveis</a:t>
            </a:r>
          </a:p>
        </p:txBody>
      </p:sp>
    </p:spTree>
    <p:custDataLst>
      <p:tags r:id="rId1"/>
    </p:custDataLst>
    <p:extLst>
      <p:ext uri="{BB962C8B-B14F-4D97-AF65-F5344CB8AC3E}">
        <p14:creationId xmlns:p14="http://schemas.microsoft.com/office/powerpoint/2010/main" val="38796516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34C170-F809-4E4F-6175-B6D30FCD6459}"/>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2817544-DA72-8ADC-516B-BDEF94010E28}"/>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Exemplos Setoriais</a:t>
            </a:r>
            <a:endParaRPr lang="el-GR" dirty="0">
              <a:solidFill>
                <a:srgbClr val="255839"/>
              </a:solidFill>
            </a:endParaRPr>
          </a:p>
        </p:txBody>
      </p:sp>
      <p:sp>
        <p:nvSpPr>
          <p:cNvPr id="7" name="Content Placeholder 6">
            <a:extLst>
              <a:ext uri="{FF2B5EF4-FFF2-40B4-BE49-F238E27FC236}">
                <a16:creationId xmlns:a16="http://schemas.microsoft.com/office/drawing/2014/main" id="{7A3A72E2-59D5-94A3-A0F1-D27119A33675}"/>
              </a:ext>
            </a:extLst>
          </p:cNvPr>
          <p:cNvSpPr>
            <a:spLocks noGrp="1"/>
          </p:cNvSpPr>
          <p:nvPr>
            <p:ph sz="quarter" idx="12"/>
          </p:nvPr>
        </p:nvSpPr>
        <p:spPr>
          <a:xfrm>
            <a:off x="399369" y="1449388"/>
            <a:ext cx="9313591" cy="5157229"/>
          </a:xfrm>
        </p:spPr>
        <p:txBody>
          <a:bodyPr/>
          <a:lstStyle/>
          <a:p>
            <a:pPr marL="0" indent="0">
              <a:buNone/>
            </a:pPr>
            <a:r>
              <a:rPr lang="en-US" dirty="0"/>
              <a:t>As competências verdes podem ser relevantes em muitos setores:</a:t>
            </a:r>
            <a:endParaRPr lang="hr-HR" dirty="0"/>
          </a:p>
          <a:p>
            <a:r>
              <a:rPr lang="en-US" dirty="0"/>
              <a:t>Construção: renovação energética, isolamento, materiais sustentáveis</a:t>
            </a:r>
            <a:endParaRPr lang="hr-HR" dirty="0"/>
          </a:p>
          <a:p>
            <a:r>
              <a:rPr lang="en-US" dirty="0"/>
              <a:t>Indústria: eficiência de recursos, redução de resíduos, design circular</a:t>
            </a:r>
            <a:endParaRPr lang="hr-HR" dirty="0"/>
          </a:p>
          <a:p>
            <a:r>
              <a:rPr lang="en-US" dirty="0"/>
              <a:t>Hotelaria e turismo: poupança de energia, aprovisionamento local, gestão sustentável de visitantes</a:t>
            </a:r>
            <a:endParaRPr lang="hr-HR" dirty="0"/>
          </a:p>
          <a:p>
            <a:r>
              <a:rPr lang="en-US" dirty="0"/>
              <a:t>Agricultura e alimentação: saúde do solo, uso de água, prevenção do desperdício alimentar</a:t>
            </a:r>
            <a:endParaRPr lang="hr-HR" dirty="0"/>
          </a:p>
          <a:p>
            <a:r>
              <a:rPr lang="en-US" dirty="0"/>
              <a:t>Transportes e logística: otimização de rotas, mobilidade elétrica, redução de emissões</a:t>
            </a:r>
            <a:endParaRPr lang="hr-HR" dirty="0"/>
          </a:p>
          <a:p>
            <a:r>
              <a:rPr lang="en-US" dirty="0"/>
              <a:t>Administração: relato ambiental, contratação pública sustentável, gestão de dados</a:t>
            </a:r>
          </a:p>
        </p:txBody>
      </p:sp>
    </p:spTree>
    <p:custDataLst>
      <p:tags r:id="rId1"/>
    </p:custDataLst>
    <p:extLst>
      <p:ext uri="{BB962C8B-B14F-4D97-AF65-F5344CB8AC3E}">
        <p14:creationId xmlns:p14="http://schemas.microsoft.com/office/powerpoint/2010/main" val="14145579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63012-4444-39A2-20FB-3C1B590D5E2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25FAC24-C2F8-3825-A74F-F44ACC0D7875}"/>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Percursos de Carreira na Transição Verde</a:t>
            </a:r>
            <a:endParaRPr lang="el-GR" dirty="0">
              <a:solidFill>
                <a:srgbClr val="255839"/>
              </a:solidFill>
            </a:endParaRPr>
          </a:p>
        </p:txBody>
      </p:sp>
      <p:sp>
        <p:nvSpPr>
          <p:cNvPr id="7" name="Content Placeholder 6">
            <a:extLst>
              <a:ext uri="{FF2B5EF4-FFF2-40B4-BE49-F238E27FC236}">
                <a16:creationId xmlns:a16="http://schemas.microsoft.com/office/drawing/2014/main" id="{28A3EF32-AC94-DA0E-D63C-CB02B9A18DC4}"/>
              </a:ext>
            </a:extLst>
          </p:cNvPr>
          <p:cNvSpPr>
            <a:spLocks noGrp="1"/>
          </p:cNvSpPr>
          <p:nvPr>
            <p:ph sz="quarter" idx="12"/>
          </p:nvPr>
        </p:nvSpPr>
        <p:spPr>
          <a:xfrm>
            <a:off x="399369" y="1449388"/>
            <a:ext cx="9313591" cy="5157229"/>
          </a:xfrm>
        </p:spPr>
        <p:txBody>
          <a:bodyPr/>
          <a:lstStyle/>
          <a:p>
            <a:pPr marL="0" indent="0">
              <a:buNone/>
            </a:pPr>
            <a:r>
              <a:rPr lang="en-US" dirty="0"/>
              <a:t>Os percursos de carreira verde podem desenvolver-se de diferentes formas:</a:t>
            </a:r>
          </a:p>
          <a:p>
            <a:r>
              <a:rPr lang="en-US" dirty="0"/>
              <a:t>os formandos entram numa nova profissão verde </a:t>
            </a:r>
          </a:p>
          <a:p>
            <a:r>
              <a:rPr lang="en-US" dirty="0"/>
              <a:t>os trabalhadores atualizam competências dentro de uma profissão existente </a:t>
            </a:r>
          </a:p>
          <a:p>
            <a:r>
              <a:rPr lang="en-US" dirty="0"/>
              <a:t>os trabalhadores especializam-se em tarefas de sustentabilidade </a:t>
            </a:r>
          </a:p>
          <a:p>
            <a:r>
              <a:rPr lang="en-US" dirty="0"/>
              <a:t>os profissionais passam para funções de coordenação, relato ou consultoria </a:t>
            </a:r>
          </a:p>
          <a:p>
            <a:r>
              <a:rPr lang="en-US" dirty="0"/>
              <a:t>os empreendedores criam produtos ou serviços mais verdes </a:t>
            </a:r>
            <a:endParaRPr lang="hr-HR" dirty="0"/>
          </a:p>
          <a:p>
            <a:endParaRPr lang="en-US" dirty="0"/>
          </a:p>
          <a:p>
            <a:pPr marL="0" indent="0">
              <a:buNone/>
            </a:pPr>
            <a:r>
              <a:rPr lang="en-US" dirty="0"/>
              <a:t>A orientação de carreira deve, por isso, mostrar tanto novas oportunidades como o esverdeamento de profissões já familiares.</a:t>
            </a:r>
          </a:p>
        </p:txBody>
      </p:sp>
    </p:spTree>
    <p:custDataLst>
      <p:tags r:id="rId1"/>
    </p:custDataLst>
    <p:extLst>
      <p:ext uri="{BB962C8B-B14F-4D97-AF65-F5344CB8AC3E}">
        <p14:creationId xmlns:p14="http://schemas.microsoft.com/office/powerpoint/2010/main" val="10194322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2AE98A-7F34-F3BD-EB3E-F5E20158D6F8}"/>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DC16531-5FE8-36AB-FA0A-8917EEB0EE53}"/>
              </a:ext>
            </a:extLst>
          </p:cNvPr>
          <p:cNvSpPr>
            <a:spLocks noGrp="1"/>
          </p:cNvSpPr>
          <p:nvPr>
            <p:ph type="title"/>
          </p:nvPr>
        </p:nvSpPr>
        <p:spPr>
          <a:xfrm>
            <a:off x="399369" y="788988"/>
            <a:ext cx="11393262" cy="660400"/>
          </a:xfrm>
        </p:spPr>
        <p:txBody>
          <a:bodyPr>
            <a:normAutofit/>
          </a:bodyPr>
          <a:lstStyle/>
          <a:p>
            <a:r>
              <a:rPr lang="en-US" dirty="0">
                <a:solidFill>
                  <a:srgbClr val="255839"/>
                </a:solidFill>
              </a:rPr>
              <a:t>Transição Justa e Inclusão</a:t>
            </a:r>
            <a:endParaRPr lang="el-GR" dirty="0">
              <a:solidFill>
                <a:srgbClr val="255839"/>
              </a:solidFill>
            </a:endParaRPr>
          </a:p>
        </p:txBody>
      </p:sp>
      <p:sp>
        <p:nvSpPr>
          <p:cNvPr id="7" name="Content Placeholder 6">
            <a:extLst>
              <a:ext uri="{FF2B5EF4-FFF2-40B4-BE49-F238E27FC236}">
                <a16:creationId xmlns:a16="http://schemas.microsoft.com/office/drawing/2014/main" id="{34A8B18D-E463-3932-B5AB-0C8AC22E97EC}"/>
              </a:ext>
            </a:extLst>
          </p:cNvPr>
          <p:cNvSpPr>
            <a:spLocks noGrp="1"/>
          </p:cNvSpPr>
          <p:nvPr>
            <p:ph sz="quarter" idx="12"/>
          </p:nvPr>
        </p:nvSpPr>
        <p:spPr>
          <a:xfrm>
            <a:off x="399369" y="1449388"/>
            <a:ext cx="9313591" cy="5157229"/>
          </a:xfrm>
        </p:spPr>
        <p:txBody>
          <a:bodyPr/>
          <a:lstStyle/>
          <a:p>
            <a:pPr marL="0" indent="0">
              <a:buNone/>
            </a:pPr>
            <a:r>
              <a:rPr lang="en-US" dirty="0"/>
              <a:t>Uma transição justa significa que a passagem para uma economia mais verde deve ser justa e inclusiva.</a:t>
            </a:r>
          </a:p>
          <a:p>
            <a:pPr marL="0" indent="0">
              <a:buNone/>
            </a:pPr>
            <a:r>
              <a:rPr lang="en-US" dirty="0"/>
              <a:t>Para o VET, isto significa prestar atenção a:</a:t>
            </a:r>
          </a:p>
          <a:p>
            <a:r>
              <a:rPr lang="en-US" dirty="0"/>
              <a:t>formandos com diferentes pontos de partida </a:t>
            </a:r>
          </a:p>
          <a:p>
            <a:r>
              <a:rPr lang="en-US" dirty="0"/>
              <a:t>trabalhadores em setores que possam entrar em declínio ou mudar </a:t>
            </a:r>
          </a:p>
          <a:p>
            <a:r>
              <a:rPr lang="en-US" dirty="0"/>
              <a:t>acesso à requalificação e à atualização de competências </a:t>
            </a:r>
          </a:p>
          <a:p>
            <a:r>
              <a:rPr lang="en-US" dirty="0"/>
              <a:t>inclusão de género e social nas carreiras verdes </a:t>
            </a:r>
          </a:p>
          <a:p>
            <a:r>
              <a:rPr lang="en-US" dirty="0"/>
              <a:t>diferenças regionais nas oportunidades de emprego </a:t>
            </a:r>
          </a:p>
          <a:p>
            <a:pPr marL="0" indent="0">
              <a:buNone/>
            </a:pPr>
            <a:endParaRPr lang="hr-HR" dirty="0"/>
          </a:p>
          <a:p>
            <a:pPr marL="0" indent="0">
              <a:buNone/>
            </a:pPr>
            <a:r>
              <a:rPr lang="en-US" dirty="0"/>
              <a:t>O desenvolvimento de competências verdes deve apoiar a oportunidade, e não a exclusão.</a:t>
            </a:r>
          </a:p>
        </p:txBody>
      </p:sp>
    </p:spTree>
    <p:custDataLst>
      <p:tags r:id="rId1"/>
    </p:custDataLst>
    <p:extLst>
      <p:ext uri="{BB962C8B-B14F-4D97-AF65-F5344CB8AC3E}">
        <p14:creationId xmlns:p14="http://schemas.microsoft.com/office/powerpoint/2010/main" val="8196762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A4C3D3-5A49-5344-0F4F-AC6873D23871}"/>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6D189B1-CC90-5566-599E-E6F1BE352FF8}"/>
              </a:ext>
            </a:extLst>
          </p:cNvPr>
          <p:cNvSpPr>
            <a:spLocks noGrp="1"/>
          </p:cNvSpPr>
          <p:nvPr>
            <p:ph type="body" sz="quarter" idx="10"/>
          </p:nvPr>
        </p:nvSpPr>
        <p:spPr>
          <a:xfrm>
            <a:off x="399370" y="1449387"/>
            <a:ext cx="6371016" cy="728103"/>
          </a:xfrm>
        </p:spPr>
        <p:txBody>
          <a:bodyPr>
            <a:normAutofit/>
          </a:bodyPr>
          <a:lstStyle/>
          <a:p>
            <a:r>
              <a:rPr lang="en-US" dirty="0"/>
              <a:t>Estudo de Caso 1: Renovação de Edifícios e Eficiência Energética</a:t>
            </a:r>
            <a:endParaRPr lang="hr-HR" dirty="0"/>
          </a:p>
        </p:txBody>
      </p:sp>
      <p:sp>
        <p:nvSpPr>
          <p:cNvPr id="3" name="Content Placeholder 2">
            <a:extLst>
              <a:ext uri="{FF2B5EF4-FFF2-40B4-BE49-F238E27FC236}">
                <a16:creationId xmlns:a16="http://schemas.microsoft.com/office/drawing/2014/main" id="{D0769B3D-0A32-42AF-983A-2BD4509B2D79}"/>
              </a:ext>
            </a:extLst>
          </p:cNvPr>
          <p:cNvSpPr>
            <a:spLocks noGrp="1"/>
          </p:cNvSpPr>
          <p:nvPr>
            <p:ph sz="quarter" idx="12"/>
          </p:nvPr>
        </p:nvSpPr>
        <p:spPr>
          <a:xfrm>
            <a:off x="399370" y="2177491"/>
            <a:ext cx="6371016" cy="4429126"/>
          </a:xfrm>
        </p:spPr>
        <p:txBody>
          <a:bodyPr/>
          <a:lstStyle/>
          <a:p>
            <a:pPr marL="0" indent="0">
              <a:buNone/>
            </a:pPr>
            <a:r>
              <a:rPr lang="en-US" dirty="0"/>
              <a:t>Para a Ficha de Trabalho 5 – Grupo 1</a:t>
            </a:r>
            <a:endParaRPr lang="hr-HR" dirty="0"/>
          </a:p>
          <a:p>
            <a:pPr marL="0" indent="0">
              <a:buNone/>
            </a:pPr>
            <a:r>
              <a:rPr lang="en-US" dirty="0"/>
              <a:t>Os participantes vão:</a:t>
            </a:r>
          </a:p>
          <a:p>
            <a:r>
              <a:rPr lang="en-US" dirty="0"/>
              <a:t>Ler o caso de renovação de edifícios. </a:t>
            </a:r>
          </a:p>
          <a:p>
            <a:r>
              <a:rPr lang="en-US" dirty="0"/>
              <a:t>Identificar as profissões e tarefas de trabalho afetadas. </a:t>
            </a:r>
          </a:p>
          <a:p>
            <a:r>
              <a:rPr lang="en-US" dirty="0"/>
              <a:t>Mapear as competências verdes necessárias neste caso. </a:t>
            </a:r>
          </a:p>
          <a:p>
            <a:r>
              <a:rPr lang="en-US" dirty="0"/>
              <a:t>Conceber uma atividade para formandos ou pergunta de orientação relacionada com o caso. </a:t>
            </a:r>
          </a:p>
          <a:p>
            <a:pPr marL="0" indent="0">
              <a:buNone/>
            </a:pPr>
            <a:r>
              <a:rPr lang="en-US" b="1" dirty="0"/>
              <a:t>Formato de trabalho: Grupo 1 Tempo: 20–25 minutos Material necessário: Ficha de Trabalho 5, Estudo de Caso 1, categorias de competências verdes</a:t>
            </a:r>
            <a:br>
              <a:rPr lang="en-US" dirty="0"/>
            </a:br>
            <a:br>
              <a:rPr lang="en-US" dirty="0"/>
            </a:br>
            <a:endParaRPr lang="en-US" dirty="0"/>
          </a:p>
        </p:txBody>
      </p:sp>
      <p:sp>
        <p:nvSpPr>
          <p:cNvPr id="4" name="Title 3">
            <a:extLst>
              <a:ext uri="{FF2B5EF4-FFF2-40B4-BE49-F238E27FC236}">
                <a16:creationId xmlns:a16="http://schemas.microsoft.com/office/drawing/2014/main" id="{6F5DDE0C-E11C-1A45-4FD4-43E925EDFB3C}"/>
              </a:ext>
            </a:extLst>
          </p:cNvPr>
          <p:cNvSpPr>
            <a:spLocks noGrp="1"/>
          </p:cNvSpPr>
          <p:nvPr>
            <p:ph type="title"/>
          </p:nvPr>
        </p:nvSpPr>
        <p:spPr>
          <a:xfrm>
            <a:off x="677334" y="609600"/>
            <a:ext cx="8596668" cy="839788"/>
          </a:xfrm>
        </p:spPr>
        <p:txBody>
          <a:bodyPr/>
          <a:lstStyle/>
          <a:p>
            <a:r>
              <a:rPr lang="hr-HR" dirty="0">
                <a:solidFill>
                  <a:srgbClr val="255839"/>
                </a:solidFill>
              </a:rPr>
              <a:t>Atividade Prática</a:t>
            </a:r>
          </a:p>
        </p:txBody>
      </p:sp>
      <p:sp>
        <p:nvSpPr>
          <p:cNvPr id="5" name="Rectangle: Rounded Corners 4">
            <a:extLst>
              <a:ext uri="{FF2B5EF4-FFF2-40B4-BE49-F238E27FC236}">
                <a16:creationId xmlns:a16="http://schemas.microsoft.com/office/drawing/2014/main" id="{5D5E29AA-8EB8-654B-6F38-8F39BE243928}"/>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E69786BF-9C4D-7233-6A11-114E851FA679}"/>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48617659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A71272-DE68-828A-840A-31CD70CAEA34}"/>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65DDA15-B0C4-2FE8-F7ED-57B6CD3C5BEB}"/>
              </a:ext>
            </a:extLst>
          </p:cNvPr>
          <p:cNvSpPr>
            <a:spLocks noGrp="1"/>
          </p:cNvSpPr>
          <p:nvPr>
            <p:ph type="title"/>
          </p:nvPr>
        </p:nvSpPr>
        <p:spPr>
          <a:xfrm>
            <a:off x="399369" y="788988"/>
            <a:ext cx="11393262" cy="660400"/>
          </a:xfrm>
        </p:spPr>
        <p:txBody>
          <a:bodyPr>
            <a:normAutofit fontScale="90000"/>
          </a:bodyPr>
          <a:lstStyle/>
          <a:p>
            <a:r>
              <a:rPr lang="en-US" dirty="0">
                <a:solidFill>
                  <a:srgbClr val="255839"/>
                </a:solidFill>
              </a:rPr>
              <a:t>Estudo de Caso: Renovação de Edifícios e Eficiência Energética</a:t>
            </a:r>
            <a:endParaRPr lang="el-GR" dirty="0">
              <a:solidFill>
                <a:srgbClr val="255839"/>
              </a:solidFill>
            </a:endParaRPr>
          </a:p>
        </p:txBody>
      </p:sp>
      <p:sp>
        <p:nvSpPr>
          <p:cNvPr id="7" name="Content Placeholder 6">
            <a:extLst>
              <a:ext uri="{FF2B5EF4-FFF2-40B4-BE49-F238E27FC236}">
                <a16:creationId xmlns:a16="http://schemas.microsoft.com/office/drawing/2014/main" id="{473A0A60-047B-06FD-FD78-053000183C9C}"/>
              </a:ext>
            </a:extLst>
          </p:cNvPr>
          <p:cNvSpPr>
            <a:spLocks noGrp="1"/>
          </p:cNvSpPr>
          <p:nvPr>
            <p:ph sz="quarter" idx="12"/>
          </p:nvPr>
        </p:nvSpPr>
        <p:spPr>
          <a:xfrm>
            <a:off x="399369" y="2053545"/>
            <a:ext cx="9313591" cy="5157229"/>
          </a:xfrm>
        </p:spPr>
        <p:txBody>
          <a:bodyPr/>
          <a:lstStyle/>
          <a:p>
            <a:pPr marL="0" indent="0">
              <a:buNone/>
            </a:pPr>
            <a:r>
              <a:rPr lang="en-US" b="1" dirty="0"/>
              <a:t>Descrição: A Vaga de Renovação da UE visa melhorar o desempenho energético dos edifícios e aumentar a taxa de renovação.</a:t>
            </a:r>
            <a:br>
              <a:rPr lang="en-US" dirty="0"/>
            </a:br>
            <a:endParaRPr lang="en-US" dirty="0"/>
          </a:p>
          <a:p>
            <a:pPr marL="0" indent="0">
              <a:buNone/>
            </a:pPr>
            <a:r>
              <a:rPr lang="en-US" dirty="0"/>
              <a:t>Isto cria procura por competências em:</a:t>
            </a:r>
          </a:p>
          <a:p>
            <a:r>
              <a:rPr lang="en-US" dirty="0"/>
              <a:t>construção energeticamente eficiente </a:t>
            </a:r>
          </a:p>
          <a:p>
            <a:r>
              <a:rPr lang="en-US" dirty="0"/>
              <a:t>isolamento </a:t>
            </a:r>
          </a:p>
          <a:p>
            <a:r>
              <a:rPr lang="en-US" dirty="0"/>
              <a:t>sistemas de aquecimento e arrefecimento </a:t>
            </a:r>
          </a:p>
          <a:p>
            <a:r>
              <a:rPr lang="en-US" dirty="0"/>
              <a:t>avaliação de edifícios </a:t>
            </a:r>
          </a:p>
          <a:p>
            <a:r>
              <a:rPr lang="en-US" dirty="0"/>
              <a:t>coordenação de projetos </a:t>
            </a:r>
          </a:p>
          <a:p>
            <a:r>
              <a:rPr lang="en-US" dirty="0"/>
              <a:t>materiais sustentáveis</a:t>
            </a:r>
            <a:endParaRPr lang="hr-HR" dirty="0"/>
          </a:p>
          <a:p>
            <a:pPr marL="0" indent="0">
              <a:buNone/>
            </a:pPr>
            <a:r>
              <a:rPr lang="en-US" b="1" dirty="0"/>
              <a:t>Relevância para o VET: Os programas de construção e formação técnica podem usar este caso para mostrar como os objetivos climáticos e energéticos se traduzem em tarefas de trabalho e competências práticas.</a:t>
            </a:r>
            <a:br>
              <a:rPr lang="en-US" dirty="0"/>
            </a:br>
            <a:endParaRPr lang="hr-HR" dirty="0"/>
          </a:p>
        </p:txBody>
      </p:sp>
    </p:spTree>
    <p:custDataLst>
      <p:tags r:id="rId1"/>
    </p:custDataLst>
    <p:extLst>
      <p:ext uri="{BB962C8B-B14F-4D97-AF65-F5344CB8AC3E}">
        <p14:creationId xmlns:p14="http://schemas.microsoft.com/office/powerpoint/2010/main" val="29309350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CBC58D-1690-0F36-5094-1559755E96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ACB49108-347A-E037-F167-E08DD2C5AF87}"/>
              </a:ext>
            </a:extLst>
          </p:cNvPr>
          <p:cNvSpPr>
            <a:spLocks noGrp="1"/>
          </p:cNvSpPr>
          <p:nvPr>
            <p:ph type="title"/>
          </p:nvPr>
        </p:nvSpPr>
        <p:spPr>
          <a:xfrm>
            <a:off x="399369" y="788988"/>
            <a:ext cx="11393262" cy="660400"/>
          </a:xfrm>
        </p:spPr>
        <p:txBody>
          <a:bodyPr>
            <a:normAutofit fontScale="90000"/>
          </a:bodyPr>
          <a:lstStyle/>
          <a:p>
            <a:r>
              <a:rPr lang="en-US" dirty="0">
                <a:solidFill>
                  <a:srgbClr val="255839"/>
                </a:solidFill>
              </a:rPr>
              <a:t>Estudo de Caso: Renovação de Edifícios e Eficiência Energética</a:t>
            </a:r>
            <a:endParaRPr lang="el-GR" dirty="0">
              <a:solidFill>
                <a:srgbClr val="255839"/>
              </a:solidFill>
            </a:endParaRPr>
          </a:p>
        </p:txBody>
      </p:sp>
      <p:sp>
        <p:nvSpPr>
          <p:cNvPr id="7" name="Content Placeholder 6">
            <a:extLst>
              <a:ext uri="{FF2B5EF4-FFF2-40B4-BE49-F238E27FC236}">
                <a16:creationId xmlns:a16="http://schemas.microsoft.com/office/drawing/2014/main" id="{B404822E-7361-9894-1EC9-F3BA895C3370}"/>
              </a:ext>
            </a:extLst>
          </p:cNvPr>
          <p:cNvSpPr>
            <a:spLocks noGrp="1"/>
          </p:cNvSpPr>
          <p:nvPr>
            <p:ph sz="quarter" idx="12"/>
          </p:nvPr>
        </p:nvSpPr>
        <p:spPr>
          <a:xfrm>
            <a:off x="529997" y="2184174"/>
            <a:ext cx="9313591" cy="5157229"/>
          </a:xfrm>
        </p:spPr>
        <p:txBody>
          <a:bodyPr/>
          <a:lstStyle/>
          <a:p>
            <a:r>
              <a:rPr lang="en-US" b="1" dirty="0"/>
              <a:t>Pergunta 1: Que profissões ou grupos de formandos podem ser afetados pela procura de renovação de edifícios e eficiência energética?</a:t>
            </a:r>
            <a:br>
              <a:rPr lang="en-US" dirty="0"/>
            </a:br>
            <a:endParaRPr lang="hr-HR" dirty="0"/>
          </a:p>
          <a:p>
            <a:endParaRPr lang="en-US" dirty="0"/>
          </a:p>
          <a:p>
            <a:r>
              <a:rPr lang="en-US" b="1" dirty="0"/>
              <a:t>Pergunta 2: Que competências verdes são necessárias: transversais, específicas da profissão ou altamente especializadas?</a:t>
            </a:r>
            <a:br>
              <a:rPr lang="en-US" dirty="0"/>
            </a:br>
            <a:endParaRPr lang="hr-HR" dirty="0"/>
          </a:p>
          <a:p>
            <a:endParaRPr lang="en-US" dirty="0"/>
          </a:p>
          <a:p>
            <a:r>
              <a:rPr lang="en-US" b="1" dirty="0"/>
              <a:t>Pergunta 3: Como pode um professor VET relacionar este caso com uma atividade prática de aula ou oficina?</a:t>
            </a:r>
            <a:br>
              <a:rPr lang="en-US" dirty="0"/>
            </a:br>
            <a:endParaRPr lang="hr-HR" dirty="0"/>
          </a:p>
          <a:p>
            <a:endParaRPr lang="en-US" dirty="0"/>
          </a:p>
          <a:p>
            <a:r>
              <a:rPr lang="en-US" b="1" dirty="0"/>
              <a:t>Pergunta 4: Que exemplos locais poderiam tornar este caso mais relevante para os formandos?</a:t>
            </a:r>
            <a:br>
              <a:rPr lang="en-US" dirty="0"/>
            </a:br>
            <a:endParaRPr lang="en-US" dirty="0"/>
          </a:p>
        </p:txBody>
      </p:sp>
    </p:spTree>
    <p:custDataLst>
      <p:tags r:id="rId1"/>
    </p:custDataLst>
    <p:extLst>
      <p:ext uri="{BB962C8B-B14F-4D97-AF65-F5344CB8AC3E}">
        <p14:creationId xmlns:p14="http://schemas.microsoft.com/office/powerpoint/2010/main" val="27371294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8FE806-FE19-A7D0-F8C5-763135C8D77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20DBF6C-1AA1-5E5B-CC07-86F5AA8F75DF}"/>
              </a:ext>
            </a:extLst>
          </p:cNvPr>
          <p:cNvSpPr>
            <a:spLocks noGrp="1"/>
          </p:cNvSpPr>
          <p:nvPr>
            <p:ph type="body" sz="quarter" idx="10"/>
          </p:nvPr>
        </p:nvSpPr>
        <p:spPr>
          <a:xfrm>
            <a:off x="399370" y="1449387"/>
            <a:ext cx="6371016" cy="728103"/>
          </a:xfrm>
        </p:spPr>
        <p:txBody>
          <a:bodyPr>
            <a:normAutofit/>
          </a:bodyPr>
          <a:lstStyle/>
          <a:p>
            <a:r>
              <a:rPr lang="hr-HR" dirty="0"/>
              <a:t>Estudo de Caso 2: Economia Circular na Indústria e Reparação</a:t>
            </a:r>
          </a:p>
        </p:txBody>
      </p:sp>
      <p:sp>
        <p:nvSpPr>
          <p:cNvPr id="3" name="Content Placeholder 2">
            <a:extLst>
              <a:ext uri="{FF2B5EF4-FFF2-40B4-BE49-F238E27FC236}">
                <a16:creationId xmlns:a16="http://schemas.microsoft.com/office/drawing/2014/main" id="{F24517AC-63FB-6BF9-1B9C-B2FC8EE190A4}"/>
              </a:ext>
            </a:extLst>
          </p:cNvPr>
          <p:cNvSpPr>
            <a:spLocks noGrp="1"/>
          </p:cNvSpPr>
          <p:nvPr>
            <p:ph sz="quarter" idx="12"/>
          </p:nvPr>
        </p:nvSpPr>
        <p:spPr>
          <a:xfrm>
            <a:off x="399370" y="2282582"/>
            <a:ext cx="6371016" cy="4324035"/>
          </a:xfrm>
        </p:spPr>
        <p:txBody>
          <a:bodyPr>
            <a:normAutofit lnSpcReduction="10000"/>
          </a:bodyPr>
          <a:lstStyle/>
          <a:p>
            <a:pPr marL="0" indent="0">
              <a:buNone/>
            </a:pPr>
            <a:r>
              <a:rPr lang="en-US" dirty="0"/>
              <a:t>Para a Ficha de Trabalho 5 – Grupo 2</a:t>
            </a:r>
            <a:endParaRPr lang="hr-HR" dirty="0"/>
          </a:p>
          <a:p>
            <a:pPr marL="0" indent="0">
              <a:buNone/>
            </a:pPr>
            <a:r>
              <a:rPr lang="en-US" dirty="0"/>
              <a:t>Os participantes vão:</a:t>
            </a:r>
          </a:p>
          <a:p>
            <a:r>
              <a:rPr lang="en-US" dirty="0"/>
              <a:t>Ler o caso de economia circular. </a:t>
            </a:r>
          </a:p>
          <a:p>
            <a:r>
              <a:rPr lang="en-US" dirty="0"/>
              <a:t>Identificar como a reparação, a reutilização, a reciclagem ou o design sustentável alteram as tarefas de trabalho. </a:t>
            </a:r>
          </a:p>
          <a:p>
            <a:r>
              <a:rPr lang="en-US" dirty="0"/>
              <a:t>Mapear as competências verdes transversais, específicas e especializadas relevantes. </a:t>
            </a:r>
          </a:p>
          <a:p>
            <a:r>
              <a:rPr lang="en-US" dirty="0"/>
              <a:t>Propor uma atividade de oficina ou de aula para os formandos. </a:t>
            </a:r>
          </a:p>
          <a:p>
            <a:pPr marL="0" indent="0">
              <a:buNone/>
            </a:pPr>
            <a:r>
              <a:rPr lang="en-US" b="1" dirty="0"/>
              <a:t>Formato de trabalho: Grupo 2 Tempo: 20–25 minutos Material necessário: Ficha de Trabalho 5, Estudo de Caso 2, exemplos de economia circular</a:t>
            </a:r>
            <a:br>
              <a:rPr lang="en-US" dirty="0"/>
            </a:br>
            <a:br>
              <a:rPr lang="en-US" dirty="0"/>
            </a:br>
            <a:endParaRPr lang="en-US" dirty="0"/>
          </a:p>
        </p:txBody>
      </p:sp>
      <p:sp>
        <p:nvSpPr>
          <p:cNvPr id="4" name="Title 3">
            <a:extLst>
              <a:ext uri="{FF2B5EF4-FFF2-40B4-BE49-F238E27FC236}">
                <a16:creationId xmlns:a16="http://schemas.microsoft.com/office/drawing/2014/main" id="{C77EDC21-78EE-3382-1F39-21FD9275F71D}"/>
              </a:ext>
            </a:extLst>
          </p:cNvPr>
          <p:cNvSpPr>
            <a:spLocks noGrp="1"/>
          </p:cNvSpPr>
          <p:nvPr>
            <p:ph type="title"/>
          </p:nvPr>
        </p:nvSpPr>
        <p:spPr>
          <a:xfrm>
            <a:off x="677334" y="609600"/>
            <a:ext cx="8596668" cy="839788"/>
          </a:xfrm>
        </p:spPr>
        <p:txBody>
          <a:bodyPr/>
          <a:lstStyle/>
          <a:p>
            <a:r>
              <a:rPr lang="hr-HR" dirty="0">
                <a:solidFill>
                  <a:srgbClr val="255839"/>
                </a:solidFill>
              </a:rPr>
              <a:t>Atividade Prática</a:t>
            </a:r>
          </a:p>
        </p:txBody>
      </p:sp>
      <p:sp>
        <p:nvSpPr>
          <p:cNvPr id="5" name="Rectangle: Rounded Corners 4">
            <a:extLst>
              <a:ext uri="{FF2B5EF4-FFF2-40B4-BE49-F238E27FC236}">
                <a16:creationId xmlns:a16="http://schemas.microsoft.com/office/drawing/2014/main" id="{F4CCB26E-AC40-0D56-7421-2BBFBF39238D}"/>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8C8981E9-A5D1-90C7-C90E-E624D8E0177F}"/>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346476043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DD70BA-6EF7-1DDA-B021-D5FF113D454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6335296B-6EA3-2BF1-1CB8-1E386D364E52}"/>
              </a:ext>
            </a:extLst>
          </p:cNvPr>
          <p:cNvSpPr>
            <a:spLocks noGrp="1"/>
          </p:cNvSpPr>
          <p:nvPr>
            <p:ph type="title"/>
          </p:nvPr>
        </p:nvSpPr>
        <p:spPr>
          <a:xfrm>
            <a:off x="399369" y="788988"/>
            <a:ext cx="11393262" cy="1039812"/>
          </a:xfrm>
        </p:spPr>
        <p:txBody>
          <a:bodyPr>
            <a:normAutofit/>
          </a:bodyPr>
          <a:lstStyle/>
          <a:p>
            <a:r>
              <a:rPr lang="en-US" sz="2600" dirty="0">
                <a:solidFill>
                  <a:srgbClr val="255839"/>
                </a:solidFill>
              </a:rPr>
              <a:t>Estudo de Caso: Economia Circular na Indústria e Reparação</a:t>
            </a:r>
            <a:endParaRPr lang="el-GR" dirty="0">
              <a:solidFill>
                <a:srgbClr val="255839"/>
              </a:solidFill>
            </a:endParaRPr>
          </a:p>
        </p:txBody>
      </p:sp>
      <p:sp>
        <p:nvSpPr>
          <p:cNvPr id="7" name="Content Placeholder 6">
            <a:extLst>
              <a:ext uri="{FF2B5EF4-FFF2-40B4-BE49-F238E27FC236}">
                <a16:creationId xmlns:a16="http://schemas.microsoft.com/office/drawing/2014/main" id="{3C404FE9-007D-935A-628B-13A3C4F02A7D}"/>
              </a:ext>
            </a:extLst>
          </p:cNvPr>
          <p:cNvSpPr>
            <a:spLocks noGrp="1"/>
          </p:cNvSpPr>
          <p:nvPr>
            <p:ph sz="quarter" idx="12"/>
          </p:nvPr>
        </p:nvSpPr>
        <p:spPr>
          <a:xfrm>
            <a:off x="399369" y="1425388"/>
            <a:ext cx="9313591" cy="5181229"/>
          </a:xfrm>
        </p:spPr>
        <p:txBody>
          <a:bodyPr>
            <a:normAutofit lnSpcReduction="10000"/>
          </a:bodyPr>
          <a:lstStyle/>
          <a:p>
            <a:pPr marL="0" indent="0">
              <a:buNone/>
            </a:pPr>
            <a:r>
              <a:rPr lang="en-US" b="1" dirty="0"/>
              <a:t>Descrição: As abordagens de economia circular visam manter produtos, materiais e recursos em uso durante mais tempo.</a:t>
            </a:r>
            <a:br>
              <a:rPr lang="en-US" dirty="0"/>
            </a:br>
            <a:endParaRPr lang="en-US" dirty="0"/>
          </a:p>
          <a:p>
            <a:pPr marL="0" indent="0">
              <a:buNone/>
            </a:pPr>
            <a:r>
              <a:rPr lang="en-US" dirty="0"/>
              <a:t>Isto pode envolver:</a:t>
            </a:r>
          </a:p>
          <a:p>
            <a:r>
              <a:rPr lang="en-US" dirty="0"/>
              <a:t>reparação </a:t>
            </a:r>
          </a:p>
          <a:p>
            <a:r>
              <a:rPr lang="en-US" dirty="0"/>
              <a:t>reutilização </a:t>
            </a:r>
          </a:p>
          <a:p>
            <a:r>
              <a:rPr lang="en-US" dirty="0"/>
              <a:t>remanufatura </a:t>
            </a:r>
          </a:p>
          <a:p>
            <a:r>
              <a:rPr lang="en-US" dirty="0"/>
              <a:t>reciclagem </a:t>
            </a:r>
          </a:p>
          <a:p>
            <a:r>
              <a:rPr lang="en-US" dirty="0"/>
              <a:t>design sustentável </a:t>
            </a:r>
          </a:p>
          <a:p>
            <a:r>
              <a:rPr lang="en-US" dirty="0"/>
              <a:t>prevenção de resíduos </a:t>
            </a:r>
          </a:p>
          <a:p>
            <a:r>
              <a:rPr lang="en-US" dirty="0"/>
              <a:t>matérias-primas secundárias </a:t>
            </a:r>
          </a:p>
          <a:p>
            <a:pPr marL="0" indent="0">
              <a:buNone/>
            </a:pPr>
            <a:r>
              <a:rPr lang="en-US" b="1" dirty="0"/>
              <a:t>Relevância para o VET: Os programas de indústria, técnicos, de design, retalho e serviços podem usar este caso para mostrar como o pensamento circular altera as escolhas de produtos, a manutenção, o serviço ao cliente, a logística e os modelos de negócio.</a:t>
            </a:r>
            <a:br>
              <a:rPr lang="en-US" dirty="0"/>
            </a:br>
            <a:endParaRPr lang="en-US" dirty="0"/>
          </a:p>
        </p:txBody>
      </p:sp>
    </p:spTree>
    <p:custDataLst>
      <p:tags r:id="rId1"/>
    </p:custDataLst>
    <p:extLst>
      <p:ext uri="{BB962C8B-B14F-4D97-AF65-F5344CB8AC3E}">
        <p14:creationId xmlns:p14="http://schemas.microsoft.com/office/powerpoint/2010/main" val="312754301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4A4F76-6A18-67AB-F5B4-D2A33E38DA6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E07A212-93C5-57CF-84FA-B197B23AAEA0}"/>
              </a:ext>
            </a:extLst>
          </p:cNvPr>
          <p:cNvSpPr>
            <a:spLocks noGrp="1"/>
          </p:cNvSpPr>
          <p:nvPr>
            <p:ph type="title"/>
          </p:nvPr>
        </p:nvSpPr>
        <p:spPr>
          <a:xfrm>
            <a:off x="399369" y="788988"/>
            <a:ext cx="11393262" cy="1039812"/>
          </a:xfrm>
        </p:spPr>
        <p:txBody>
          <a:bodyPr>
            <a:normAutofit/>
          </a:bodyPr>
          <a:lstStyle/>
          <a:p>
            <a:r>
              <a:rPr lang="en-US" sz="2600" dirty="0">
                <a:solidFill>
                  <a:srgbClr val="255839"/>
                </a:solidFill>
              </a:rPr>
              <a:t>Perguntas de Reflexão – Estudo de Caso da Economia Circular</a:t>
            </a:r>
            <a:endParaRPr lang="el-GR" dirty="0">
              <a:solidFill>
                <a:srgbClr val="255839"/>
              </a:solidFill>
            </a:endParaRPr>
          </a:p>
        </p:txBody>
      </p:sp>
      <p:sp>
        <p:nvSpPr>
          <p:cNvPr id="7" name="Content Placeholder 6">
            <a:extLst>
              <a:ext uri="{FF2B5EF4-FFF2-40B4-BE49-F238E27FC236}">
                <a16:creationId xmlns:a16="http://schemas.microsoft.com/office/drawing/2014/main" id="{F418CFEA-9BD3-B045-C0BF-DEBAF720A4F1}"/>
              </a:ext>
            </a:extLst>
          </p:cNvPr>
          <p:cNvSpPr>
            <a:spLocks noGrp="1"/>
          </p:cNvSpPr>
          <p:nvPr>
            <p:ph sz="quarter" idx="12"/>
          </p:nvPr>
        </p:nvSpPr>
        <p:spPr>
          <a:xfrm>
            <a:off x="399369" y="1425388"/>
            <a:ext cx="9313591" cy="5181229"/>
          </a:xfrm>
        </p:spPr>
        <p:txBody>
          <a:bodyPr>
            <a:normAutofit/>
          </a:bodyPr>
          <a:lstStyle/>
          <a:p>
            <a:r>
              <a:rPr lang="en-US" b="1" dirty="0"/>
              <a:t>Compreender o contexto da mudança Que problema é que a economia circular tenta resolver neste setor?</a:t>
            </a:r>
            <a:br>
              <a:rPr lang="en-US" dirty="0"/>
            </a:br>
            <a:endParaRPr lang="en-US" dirty="0"/>
          </a:p>
          <a:p>
            <a:r>
              <a:rPr lang="en-US" b="1" dirty="0"/>
              <a:t>Competências e profissões Que tarefas de trabalho podem mudar quando a reparação, a reutilização ou a reciclagem se tornam mais importantes?</a:t>
            </a:r>
            <a:br>
              <a:rPr lang="en-US" dirty="0"/>
            </a:br>
            <a:endParaRPr lang="en-US" dirty="0"/>
          </a:p>
          <a:p>
            <a:r>
              <a:rPr lang="en-US" b="1" dirty="0"/>
              <a:t>Aplicação ao ensino Como podem os formandos praticar o pensamento circular numa oficina, sala de aula ou contexto de aprendizagem em ambiente de trabalho?</a:t>
            </a:r>
            <a:br>
              <a:rPr lang="en-US" dirty="0"/>
            </a:br>
            <a:endParaRPr lang="en-US" dirty="0"/>
          </a:p>
          <a:p>
            <a:r>
              <a:rPr lang="en-US" b="1" dirty="0"/>
              <a:t>Adaptação local Que empresa, produto ou serviço local poderia ser usado como exemplo?</a:t>
            </a:r>
            <a:br>
              <a:rPr lang="en-US" dirty="0"/>
            </a:br>
            <a:endParaRPr lang="en-US" dirty="0"/>
          </a:p>
        </p:txBody>
      </p:sp>
    </p:spTree>
    <p:custDataLst>
      <p:tags r:id="rId1"/>
    </p:custDataLst>
    <p:extLst>
      <p:ext uri="{BB962C8B-B14F-4D97-AF65-F5344CB8AC3E}">
        <p14:creationId xmlns:p14="http://schemas.microsoft.com/office/powerpoint/2010/main" val="56943155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400EB8-455F-1717-9A31-8042A8C0658E}"/>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C7EF79CE-161D-3DE5-39E5-9234D89BF262}"/>
              </a:ext>
            </a:extLst>
          </p:cNvPr>
          <p:cNvSpPr>
            <a:spLocks noGrp="1"/>
          </p:cNvSpPr>
          <p:nvPr>
            <p:ph type="body" sz="quarter" idx="10"/>
          </p:nvPr>
        </p:nvSpPr>
        <p:spPr>
          <a:xfrm>
            <a:off x="399370" y="1449387"/>
            <a:ext cx="6371016" cy="728103"/>
          </a:xfrm>
        </p:spPr>
        <p:txBody>
          <a:bodyPr>
            <a:normAutofit/>
          </a:bodyPr>
          <a:lstStyle/>
          <a:p>
            <a:r>
              <a:rPr lang="en-US" dirty="0"/>
              <a:t>Estudo de Caso 3: Turismo Sustentável e Serviços Locais</a:t>
            </a:r>
            <a:endParaRPr lang="hr-HR" dirty="0"/>
          </a:p>
        </p:txBody>
      </p:sp>
      <p:sp>
        <p:nvSpPr>
          <p:cNvPr id="3" name="Content Placeholder 2">
            <a:extLst>
              <a:ext uri="{FF2B5EF4-FFF2-40B4-BE49-F238E27FC236}">
                <a16:creationId xmlns:a16="http://schemas.microsoft.com/office/drawing/2014/main" id="{4715B8C2-BBAB-407E-E7E5-5BD4474DD9C5}"/>
              </a:ext>
            </a:extLst>
          </p:cNvPr>
          <p:cNvSpPr>
            <a:spLocks noGrp="1"/>
          </p:cNvSpPr>
          <p:nvPr>
            <p:ph sz="quarter" idx="12"/>
          </p:nvPr>
        </p:nvSpPr>
        <p:spPr>
          <a:xfrm>
            <a:off x="399370" y="2177490"/>
            <a:ext cx="6371016" cy="4429127"/>
          </a:xfrm>
        </p:spPr>
        <p:txBody>
          <a:bodyPr>
            <a:normAutofit fontScale="92500" lnSpcReduction="20000"/>
          </a:bodyPr>
          <a:lstStyle/>
          <a:p>
            <a:pPr marL="0" indent="0">
              <a:buNone/>
            </a:pPr>
            <a:r>
              <a:rPr lang="en-US" dirty="0"/>
              <a:t>Para a Ficha de Trabalho 5 – Grupo 3</a:t>
            </a:r>
          </a:p>
          <a:p>
            <a:pPr marL="0" indent="0">
              <a:buNone/>
            </a:pPr>
            <a:r>
              <a:rPr lang="en-US" dirty="0"/>
              <a:t>Os participantes vão:</a:t>
            </a:r>
          </a:p>
          <a:p>
            <a:r>
              <a:rPr lang="en-US" dirty="0"/>
              <a:t>Ler o caso de turismo sustentável e serviços locais. </a:t>
            </a:r>
          </a:p>
          <a:p>
            <a:r>
              <a:rPr lang="en-US" dirty="0"/>
              <a:t>Identificar as escolhas de sustentabilidade feitas por trabalhadores ou prestadores de serviços. </a:t>
            </a:r>
          </a:p>
          <a:p>
            <a:r>
              <a:rPr lang="en-US" dirty="0"/>
              <a:t>Mapear as competências verdes necessárias, incluindo competências de comunicação e de tomada de decisão. </a:t>
            </a:r>
          </a:p>
          <a:p>
            <a:r>
              <a:rPr lang="en-US" dirty="0"/>
              <a:t>Conceber uma atividade para formandos ou sugestão de orientação ao cliente. </a:t>
            </a:r>
          </a:p>
          <a:p>
            <a:r>
              <a:rPr lang="en-US" dirty="0"/>
              <a:t>Considerar como o caso poderia ser adaptado a outro setor de serviços. </a:t>
            </a:r>
          </a:p>
          <a:p>
            <a:pPr marL="0" indent="0">
              <a:buNone/>
            </a:pPr>
            <a:r>
              <a:rPr lang="en-US" b="1" dirty="0"/>
              <a:t>Formato de trabalho: Grupo 3 Tempo: 20–25 minutos Material necessário: Ficha de Trabalho 5, Estudo de Caso 3, exemplos do setor de serviços</a:t>
            </a:r>
            <a:br>
              <a:rPr lang="en-US" dirty="0"/>
            </a:br>
            <a:br>
              <a:rPr lang="en-US" dirty="0"/>
            </a:br>
            <a:endParaRPr lang="en-US" dirty="0"/>
          </a:p>
        </p:txBody>
      </p:sp>
      <p:sp>
        <p:nvSpPr>
          <p:cNvPr id="4" name="Title 3">
            <a:extLst>
              <a:ext uri="{FF2B5EF4-FFF2-40B4-BE49-F238E27FC236}">
                <a16:creationId xmlns:a16="http://schemas.microsoft.com/office/drawing/2014/main" id="{772DAE71-5310-BD03-F458-F2F61E4AC7FC}"/>
              </a:ext>
            </a:extLst>
          </p:cNvPr>
          <p:cNvSpPr>
            <a:spLocks noGrp="1"/>
          </p:cNvSpPr>
          <p:nvPr>
            <p:ph type="title"/>
          </p:nvPr>
        </p:nvSpPr>
        <p:spPr>
          <a:xfrm>
            <a:off x="677334" y="609600"/>
            <a:ext cx="8596668" cy="839788"/>
          </a:xfrm>
        </p:spPr>
        <p:txBody>
          <a:bodyPr/>
          <a:lstStyle/>
          <a:p>
            <a:r>
              <a:rPr lang="hr-HR" dirty="0">
                <a:solidFill>
                  <a:srgbClr val="255839"/>
                </a:solidFill>
              </a:rPr>
              <a:t>Atividade Prática</a:t>
            </a:r>
          </a:p>
        </p:txBody>
      </p:sp>
      <p:sp>
        <p:nvSpPr>
          <p:cNvPr id="5" name="Rectangle: Rounded Corners 4">
            <a:extLst>
              <a:ext uri="{FF2B5EF4-FFF2-40B4-BE49-F238E27FC236}">
                <a16:creationId xmlns:a16="http://schemas.microsoft.com/office/drawing/2014/main" id="{4EA1E267-3FFF-8D9F-0191-5E630EBE155E}"/>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1EE24105-769F-4126-113B-6F1A56A6B55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105850410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34AA3E-2AA0-2382-A4E4-B1B8F0CA7CF3}"/>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7A86528-E3D6-4397-561A-8CED066B4390}"/>
              </a:ext>
            </a:extLst>
          </p:cNvPr>
          <p:cNvSpPr>
            <a:spLocks noGrp="1"/>
          </p:cNvSpPr>
          <p:nvPr>
            <p:ph type="title"/>
          </p:nvPr>
        </p:nvSpPr>
        <p:spPr>
          <a:xfrm>
            <a:off x="399369" y="788988"/>
            <a:ext cx="11393262" cy="1039812"/>
          </a:xfrm>
        </p:spPr>
        <p:txBody>
          <a:bodyPr>
            <a:normAutofit/>
          </a:bodyPr>
          <a:lstStyle/>
          <a:p>
            <a:r>
              <a:rPr lang="en-US" sz="2600" dirty="0">
                <a:solidFill>
                  <a:srgbClr val="255839"/>
                </a:solidFill>
              </a:rPr>
              <a:t>Estudo de Caso: Turismo Sustentável e Serviços Locais</a:t>
            </a:r>
            <a:endParaRPr lang="el-GR" dirty="0">
              <a:solidFill>
                <a:srgbClr val="255839"/>
              </a:solidFill>
            </a:endParaRPr>
          </a:p>
        </p:txBody>
      </p:sp>
      <p:sp>
        <p:nvSpPr>
          <p:cNvPr id="7" name="Content Placeholder 6">
            <a:extLst>
              <a:ext uri="{FF2B5EF4-FFF2-40B4-BE49-F238E27FC236}">
                <a16:creationId xmlns:a16="http://schemas.microsoft.com/office/drawing/2014/main" id="{057D625B-9A76-0989-C7A3-3D155936047C}"/>
              </a:ext>
            </a:extLst>
          </p:cNvPr>
          <p:cNvSpPr>
            <a:spLocks noGrp="1"/>
          </p:cNvSpPr>
          <p:nvPr>
            <p:ph sz="quarter" idx="12"/>
          </p:nvPr>
        </p:nvSpPr>
        <p:spPr>
          <a:xfrm>
            <a:off x="399369" y="1600200"/>
            <a:ext cx="9313591" cy="5006417"/>
          </a:xfrm>
        </p:spPr>
        <p:txBody>
          <a:bodyPr>
            <a:normAutofit lnSpcReduction="10000"/>
          </a:bodyPr>
          <a:lstStyle/>
          <a:p>
            <a:pPr marL="0" indent="0">
              <a:buNone/>
            </a:pPr>
            <a:r>
              <a:rPr lang="en-US" b="1" dirty="0"/>
              <a:t>Overview: O turismo e os serviços locais são influenciados pelas transições verde e digital.</a:t>
            </a:r>
            <a:br>
              <a:rPr lang="en-US" dirty="0"/>
            </a:br>
            <a:endParaRPr lang="en-US" dirty="0"/>
          </a:p>
          <a:p>
            <a:pPr marL="0" indent="0">
              <a:buNone/>
            </a:pPr>
            <a:r>
              <a:rPr lang="en-US" dirty="0"/>
              <a:t>A sustentabilidade pode afetar:</a:t>
            </a:r>
          </a:p>
          <a:p>
            <a:r>
              <a:rPr lang="en-US" dirty="0"/>
              <a:t>uso de energia </a:t>
            </a:r>
          </a:p>
          <a:p>
            <a:r>
              <a:rPr lang="en-US" dirty="0"/>
              <a:t>mobilidade </a:t>
            </a:r>
          </a:p>
          <a:p>
            <a:r>
              <a:rPr lang="en-US" dirty="0"/>
              <a:t>aprovisionamento alimentar </a:t>
            </a:r>
          </a:p>
          <a:p>
            <a:r>
              <a:rPr lang="en-US" dirty="0"/>
              <a:t>gestão de resíduos </a:t>
            </a:r>
          </a:p>
          <a:p>
            <a:r>
              <a:rPr lang="en-US" dirty="0"/>
              <a:t>comportamento dos visitantes </a:t>
            </a:r>
          </a:p>
          <a:p>
            <a:r>
              <a:rPr lang="en-US" dirty="0"/>
              <a:t>património cultural </a:t>
            </a:r>
          </a:p>
          <a:p>
            <a:r>
              <a:rPr lang="en-US" dirty="0"/>
              <a:t>comunidades locais </a:t>
            </a:r>
          </a:p>
          <a:p>
            <a:r>
              <a:rPr lang="en-US" dirty="0"/>
              <a:t>qualidade do serviço </a:t>
            </a:r>
          </a:p>
          <a:p>
            <a:pPr marL="0" indent="0">
              <a:buNone/>
            </a:pPr>
            <a:r>
              <a:rPr lang="en-US" dirty="0"/>
              <a:t>Para o VET, este caso é útil porque relaciona a sustentabilidade com decisões do dia a dia tomadas por trabalhadores de serviços, gestores, guias, pessoal da hotelaria e empresas locais.</a:t>
            </a:r>
          </a:p>
        </p:txBody>
      </p:sp>
    </p:spTree>
    <p:custDataLst>
      <p:tags r:id="rId1"/>
    </p:custDataLst>
    <p:extLst>
      <p:ext uri="{BB962C8B-B14F-4D97-AF65-F5344CB8AC3E}">
        <p14:creationId xmlns:p14="http://schemas.microsoft.com/office/powerpoint/2010/main" val="129414251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B7CAA-EA80-CAD6-8B6F-86FEFCC08575}"/>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5E89463-131F-CFA8-F690-F112763E0964}"/>
              </a:ext>
            </a:extLst>
          </p:cNvPr>
          <p:cNvSpPr>
            <a:spLocks noGrp="1"/>
          </p:cNvSpPr>
          <p:nvPr>
            <p:ph type="title"/>
          </p:nvPr>
        </p:nvSpPr>
        <p:spPr>
          <a:xfrm>
            <a:off x="399369" y="788988"/>
            <a:ext cx="11393262" cy="1039812"/>
          </a:xfrm>
        </p:spPr>
        <p:txBody>
          <a:bodyPr>
            <a:normAutofit/>
          </a:bodyPr>
          <a:lstStyle/>
          <a:p>
            <a:r>
              <a:rPr lang="en-US" sz="2600" dirty="0">
                <a:solidFill>
                  <a:srgbClr val="255839"/>
                </a:solidFill>
              </a:rPr>
              <a:t>Estudo de Caso: Turismo Sustentável e Serviços Locais</a:t>
            </a:r>
            <a:endParaRPr lang="el-GR" dirty="0">
              <a:solidFill>
                <a:srgbClr val="255839"/>
              </a:solidFill>
            </a:endParaRPr>
          </a:p>
        </p:txBody>
      </p:sp>
      <p:sp>
        <p:nvSpPr>
          <p:cNvPr id="7" name="Content Placeholder 6">
            <a:extLst>
              <a:ext uri="{FF2B5EF4-FFF2-40B4-BE49-F238E27FC236}">
                <a16:creationId xmlns:a16="http://schemas.microsoft.com/office/drawing/2014/main" id="{416683FD-9F80-3AD1-C023-39D931C5F3DD}"/>
              </a:ext>
            </a:extLst>
          </p:cNvPr>
          <p:cNvSpPr>
            <a:spLocks noGrp="1"/>
          </p:cNvSpPr>
          <p:nvPr>
            <p:ph sz="quarter" idx="12"/>
          </p:nvPr>
        </p:nvSpPr>
        <p:spPr>
          <a:xfrm>
            <a:off x="399369" y="1600200"/>
            <a:ext cx="9313591" cy="5006417"/>
          </a:xfrm>
        </p:spPr>
        <p:txBody>
          <a:bodyPr>
            <a:normAutofit/>
          </a:bodyPr>
          <a:lstStyle/>
          <a:p>
            <a:pPr marL="0" indent="0">
              <a:buNone/>
            </a:pPr>
            <a:r>
              <a:rPr lang="en-US" b="1" dirty="0"/>
              <a:t>Descrição: Um operador turístico quer reduzir o impacte ambiental, melhorando ao mesmo tempo a experiência do visitante e apoiando a comunidade local.</a:t>
            </a:r>
            <a:br>
              <a:rPr lang="en-US" dirty="0"/>
            </a:br>
            <a:endParaRPr lang="en-US" dirty="0"/>
          </a:p>
          <a:p>
            <a:r>
              <a:rPr lang="en-US" dirty="0"/>
              <a:t>Ações possíveis incluem:</a:t>
            </a:r>
          </a:p>
          <a:p>
            <a:r>
              <a:rPr lang="en-US" dirty="0"/>
              <a:t>reduzir materiais de utilização única </a:t>
            </a:r>
          </a:p>
          <a:p>
            <a:r>
              <a:rPr lang="en-US" dirty="0"/>
              <a:t>melhorar a eficiência energética </a:t>
            </a:r>
          </a:p>
          <a:p>
            <a:r>
              <a:rPr lang="en-US" dirty="0"/>
              <a:t>promover fornecedores locais </a:t>
            </a:r>
          </a:p>
          <a:p>
            <a:r>
              <a:rPr lang="en-US" dirty="0"/>
              <a:t>incentivar a mobilidade de baixo impacte </a:t>
            </a:r>
          </a:p>
          <a:p>
            <a:r>
              <a:rPr lang="en-US" dirty="0"/>
              <a:t>comunicar claramente as escolhas de sustentabilidade aos visitantes </a:t>
            </a:r>
          </a:p>
          <a:p>
            <a:pPr marL="0" indent="0">
              <a:buNone/>
            </a:pPr>
            <a:r>
              <a:rPr lang="en-US" dirty="0"/>
              <a:t>Este caso mostra que as competências verdes não são apenas técnicas. Incluem também comunicação, orientação ao cliente, planeamento, cooperação e tomada de decisão responsável.</a:t>
            </a:r>
          </a:p>
        </p:txBody>
      </p:sp>
    </p:spTree>
    <p:custDataLst>
      <p:tags r:id="rId1"/>
    </p:custDataLst>
    <p:extLst>
      <p:ext uri="{BB962C8B-B14F-4D97-AF65-F5344CB8AC3E}">
        <p14:creationId xmlns:p14="http://schemas.microsoft.com/office/powerpoint/2010/main" val="11869393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380C4E-FA88-DA1B-3E72-47A1866B96B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E4EEF581-4308-9161-8171-A51889E3883E}"/>
              </a:ext>
            </a:extLst>
          </p:cNvPr>
          <p:cNvSpPr>
            <a:spLocks noGrp="1"/>
          </p:cNvSpPr>
          <p:nvPr>
            <p:ph type="title"/>
          </p:nvPr>
        </p:nvSpPr>
        <p:spPr>
          <a:xfrm>
            <a:off x="399369" y="788988"/>
            <a:ext cx="11393262" cy="1039812"/>
          </a:xfrm>
        </p:spPr>
        <p:txBody>
          <a:bodyPr>
            <a:normAutofit/>
          </a:bodyPr>
          <a:lstStyle/>
          <a:p>
            <a:r>
              <a:rPr lang="en-US" dirty="0">
                <a:solidFill>
                  <a:srgbClr val="255839"/>
                </a:solidFill>
              </a:rPr>
              <a:t>Aspetos Relevantes para o Módulo 3</a:t>
            </a:r>
            <a:endParaRPr lang="el-GR" dirty="0">
              <a:solidFill>
                <a:srgbClr val="255839"/>
              </a:solidFill>
            </a:endParaRPr>
          </a:p>
        </p:txBody>
      </p:sp>
      <p:sp>
        <p:nvSpPr>
          <p:cNvPr id="7" name="Content Placeholder 6">
            <a:extLst>
              <a:ext uri="{FF2B5EF4-FFF2-40B4-BE49-F238E27FC236}">
                <a16:creationId xmlns:a16="http://schemas.microsoft.com/office/drawing/2014/main" id="{88F38094-15C6-3FAF-44BA-AD5466650D19}"/>
              </a:ext>
            </a:extLst>
          </p:cNvPr>
          <p:cNvSpPr>
            <a:spLocks noGrp="1"/>
          </p:cNvSpPr>
          <p:nvPr>
            <p:ph sz="quarter" idx="12"/>
          </p:nvPr>
        </p:nvSpPr>
        <p:spPr>
          <a:xfrm>
            <a:off x="399369" y="1600200"/>
            <a:ext cx="9313591" cy="5006417"/>
          </a:xfrm>
        </p:spPr>
        <p:txBody>
          <a:bodyPr>
            <a:normAutofit/>
          </a:bodyPr>
          <a:lstStyle/>
          <a:p>
            <a:pPr marL="0" indent="0">
              <a:buNone/>
            </a:pPr>
            <a:r>
              <a:rPr lang="en-US" dirty="0"/>
              <a:t>Este caso ajuda os professores a discutir:</a:t>
            </a:r>
          </a:p>
          <a:p>
            <a:r>
              <a:rPr lang="en-US" dirty="0"/>
              <a:t>como a sustentabilidade afeta as profissões de serviços </a:t>
            </a:r>
          </a:p>
          <a:p>
            <a:r>
              <a:rPr lang="en-US" dirty="0"/>
              <a:t>por que razão as competências verdes são também competências de comunicação e tomada de decisão </a:t>
            </a:r>
          </a:p>
          <a:p>
            <a:r>
              <a:rPr lang="en-US" dirty="0"/>
              <a:t>como a relevância para o mercado de trabalho pode ser mostrada através de exemplos do dia a dia no local de trabalho </a:t>
            </a:r>
          </a:p>
          <a:p>
            <a:r>
              <a:rPr lang="en-US" dirty="0"/>
              <a:t>como os formandos podem compreender carreiras verdes para além dos setores técnicos </a:t>
            </a:r>
            <a:endParaRPr lang="hr-HR" dirty="0"/>
          </a:p>
          <a:p>
            <a:r>
              <a:rPr lang="en-US" dirty="0"/>
              <a:t>como o contexto local, os clientes e as necessidades da comunidade influenciam a prática de sustentabilidade</a:t>
            </a:r>
          </a:p>
        </p:txBody>
      </p:sp>
    </p:spTree>
    <p:custDataLst>
      <p:tags r:id="rId1"/>
    </p:custDataLst>
    <p:extLst>
      <p:ext uri="{BB962C8B-B14F-4D97-AF65-F5344CB8AC3E}">
        <p14:creationId xmlns:p14="http://schemas.microsoft.com/office/powerpoint/2010/main" val="401592220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AD1641-1EDC-7F05-7D6E-EA70184CFDA6}"/>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3D61D18A-80FC-58DD-288E-028E6432688C}"/>
              </a:ext>
            </a:extLst>
          </p:cNvPr>
          <p:cNvSpPr>
            <a:spLocks noGrp="1"/>
          </p:cNvSpPr>
          <p:nvPr>
            <p:ph type="title"/>
          </p:nvPr>
        </p:nvSpPr>
        <p:spPr>
          <a:xfrm>
            <a:off x="399369" y="788988"/>
            <a:ext cx="11393262" cy="1039812"/>
          </a:xfrm>
        </p:spPr>
        <p:txBody>
          <a:bodyPr>
            <a:normAutofit/>
          </a:bodyPr>
          <a:lstStyle/>
          <a:p>
            <a:r>
              <a:rPr lang="en-US" sz="2600" dirty="0">
                <a:solidFill>
                  <a:srgbClr val="255839"/>
                </a:solidFill>
              </a:rPr>
              <a:t>Estudo de Caso: Turismo Sustentável e Serviços Locais</a:t>
            </a:r>
            <a:endParaRPr lang="el-GR" dirty="0">
              <a:solidFill>
                <a:srgbClr val="255839"/>
              </a:solidFill>
            </a:endParaRPr>
          </a:p>
        </p:txBody>
      </p:sp>
      <p:sp>
        <p:nvSpPr>
          <p:cNvPr id="7" name="Content Placeholder 6">
            <a:extLst>
              <a:ext uri="{FF2B5EF4-FFF2-40B4-BE49-F238E27FC236}">
                <a16:creationId xmlns:a16="http://schemas.microsoft.com/office/drawing/2014/main" id="{7A754A3F-39C4-BACD-EB5E-CAA56F223F34}"/>
              </a:ext>
            </a:extLst>
          </p:cNvPr>
          <p:cNvSpPr>
            <a:spLocks noGrp="1"/>
          </p:cNvSpPr>
          <p:nvPr>
            <p:ph sz="quarter" idx="12"/>
          </p:nvPr>
        </p:nvSpPr>
        <p:spPr>
          <a:xfrm>
            <a:off x="399369" y="1600200"/>
            <a:ext cx="9313591" cy="5006417"/>
          </a:xfrm>
        </p:spPr>
        <p:txBody>
          <a:bodyPr>
            <a:normAutofit/>
          </a:bodyPr>
          <a:lstStyle/>
          <a:p>
            <a:r>
              <a:rPr lang="en-US" b="1" dirty="0"/>
              <a:t>Pergunta 1: Que competências verdes são necessárias aos trabalhadores neste exemplo? Identifica pelo menos uma competência transversal e uma específica da profissão.</a:t>
            </a:r>
            <a:br>
              <a:rPr lang="en-US" dirty="0"/>
            </a:br>
            <a:endParaRPr lang="hr-HR" dirty="0"/>
          </a:p>
          <a:p>
            <a:endParaRPr lang="en-US" dirty="0"/>
          </a:p>
          <a:p>
            <a:r>
              <a:rPr lang="en-US" b="1" dirty="0"/>
              <a:t>Pergunta 2: Como poderia um professor VET transformar este caso numa atividade para formandos?</a:t>
            </a:r>
            <a:br>
              <a:rPr lang="en-US" dirty="0"/>
            </a:br>
            <a:endParaRPr lang="hr-HR" dirty="0"/>
          </a:p>
          <a:p>
            <a:endParaRPr lang="en-US" dirty="0"/>
          </a:p>
          <a:p>
            <a:r>
              <a:rPr lang="en-US" b="1" dirty="0"/>
              <a:t>Pergunta 3: Como poderia este caso ser adaptado a outro setor, como o retalho, a restauração, a administração ou os transportes?</a:t>
            </a:r>
            <a:br>
              <a:rPr lang="en-US" dirty="0"/>
            </a:br>
            <a:endParaRPr lang="en-US" dirty="0"/>
          </a:p>
        </p:txBody>
      </p:sp>
    </p:spTree>
    <p:custDataLst>
      <p:tags r:id="rId1"/>
    </p:custDataLst>
    <p:extLst>
      <p:ext uri="{BB962C8B-B14F-4D97-AF65-F5344CB8AC3E}">
        <p14:creationId xmlns:p14="http://schemas.microsoft.com/office/powerpoint/2010/main" val="321123255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15BA72-1060-3AD5-7B19-759E36B9BB1E}"/>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D20F9A6-5E25-DFAF-54B5-98628397E002}"/>
              </a:ext>
            </a:extLst>
          </p:cNvPr>
          <p:cNvSpPr>
            <a:spLocks noGrp="1"/>
          </p:cNvSpPr>
          <p:nvPr>
            <p:ph type="title"/>
          </p:nvPr>
        </p:nvSpPr>
        <p:spPr>
          <a:xfrm>
            <a:off x="399369" y="788988"/>
            <a:ext cx="8596668" cy="660400"/>
          </a:xfrm>
        </p:spPr>
        <p:txBody>
          <a:bodyPr>
            <a:normAutofit fontScale="90000"/>
          </a:bodyPr>
          <a:lstStyle/>
          <a:p>
            <a:r>
              <a:rPr lang="en-US" dirty="0">
                <a:solidFill>
                  <a:srgbClr val="255839"/>
                </a:solidFill>
              </a:rPr>
              <a:t>Atividade Individual de Reflexão do Formador</a:t>
            </a:r>
            <a:endParaRPr lang="el-GR" dirty="0">
              <a:solidFill>
                <a:srgbClr val="255839"/>
              </a:solidFill>
            </a:endParaRPr>
          </a:p>
        </p:txBody>
      </p:sp>
      <p:sp>
        <p:nvSpPr>
          <p:cNvPr id="7" name="Content Placeholder 6">
            <a:extLst>
              <a:ext uri="{FF2B5EF4-FFF2-40B4-BE49-F238E27FC236}">
                <a16:creationId xmlns:a16="http://schemas.microsoft.com/office/drawing/2014/main" id="{D3D08479-5F36-2293-EAE9-BE2CDCE3315E}"/>
              </a:ext>
            </a:extLst>
          </p:cNvPr>
          <p:cNvSpPr>
            <a:spLocks noGrp="1"/>
          </p:cNvSpPr>
          <p:nvPr>
            <p:ph sz="quarter" idx="12"/>
          </p:nvPr>
        </p:nvSpPr>
        <p:spPr>
          <a:xfrm>
            <a:off x="595312" y="2200502"/>
            <a:ext cx="9313591" cy="5157229"/>
          </a:xfrm>
        </p:spPr>
        <p:txBody>
          <a:bodyPr/>
          <a:lstStyle/>
          <a:p>
            <a:pPr marL="0" indent="0">
              <a:buNone/>
            </a:pPr>
            <a:r>
              <a:rPr lang="en-US" b="1" dirty="0"/>
              <a:t>Ficha de Trabalho 6: Reflexão e Próximos Passos</a:t>
            </a:r>
            <a:br>
              <a:rPr lang="en-US" dirty="0"/>
            </a:br>
            <a:endParaRPr lang="hr-HR" dirty="0"/>
          </a:p>
          <a:p>
            <a:pPr marL="0" indent="0">
              <a:buNone/>
            </a:pPr>
            <a:endParaRPr lang="hr-HR" dirty="0"/>
          </a:p>
          <a:p>
            <a:pPr marL="0" indent="0">
              <a:buNone/>
            </a:pPr>
            <a:r>
              <a:rPr lang="en-US" dirty="0"/>
              <a:t>Completa a reflexão individualmente:</a:t>
            </a:r>
          </a:p>
          <a:p>
            <a:r>
              <a:rPr lang="en-US" dirty="0"/>
              <a:t>Um conceito que agora consigo explicar com mais clareza é… </a:t>
            </a:r>
          </a:p>
          <a:p>
            <a:r>
              <a:rPr lang="en-US" dirty="0"/>
              <a:t>Uma competência verde relevante para os meus formandos é… </a:t>
            </a:r>
          </a:p>
          <a:p>
            <a:r>
              <a:rPr lang="en-US" dirty="0"/>
              <a:t>Um exemplo do mercado de trabalho que posso usar é… </a:t>
            </a:r>
          </a:p>
          <a:p>
            <a:r>
              <a:rPr lang="en-US" dirty="0"/>
              <a:t>Uma atividade que poderia adaptar ao meu contexto é… </a:t>
            </a:r>
          </a:p>
          <a:p>
            <a:r>
              <a:rPr lang="en-US" dirty="0"/>
              <a:t>Uma pergunta ou necessidade de apoio que ainda tenho é… </a:t>
            </a:r>
          </a:p>
          <a:p>
            <a:r>
              <a:rPr lang="en-US" b="1" dirty="0"/>
              <a:t>Tempo: 8–10 minutos Resultado: nota de reflexão pessoal</a:t>
            </a:r>
            <a:br>
              <a:rPr lang="en-US" dirty="0"/>
            </a:br>
            <a:endParaRPr lang="en-US" dirty="0"/>
          </a:p>
          <a:p>
            <a:pPr marL="0" indent="0">
              <a:buNone/>
            </a:pPr>
            <a:endParaRPr lang="en-US" dirty="0"/>
          </a:p>
        </p:txBody>
      </p:sp>
    </p:spTree>
    <p:custDataLst>
      <p:tags r:id="rId1"/>
    </p:custDataLst>
    <p:extLst>
      <p:ext uri="{BB962C8B-B14F-4D97-AF65-F5344CB8AC3E}">
        <p14:creationId xmlns:p14="http://schemas.microsoft.com/office/powerpoint/2010/main" val="6867581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64FFA1-180D-11FA-FBAC-08F00402EC6A}"/>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CFC82C00-8A4E-1BFB-122A-52B898878EBD}"/>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Atividade de Reflexão em Grupo</a:t>
            </a:r>
            <a:endParaRPr lang="el-GR" dirty="0">
              <a:solidFill>
                <a:srgbClr val="255839"/>
              </a:solidFill>
            </a:endParaRPr>
          </a:p>
        </p:txBody>
      </p:sp>
      <p:sp>
        <p:nvSpPr>
          <p:cNvPr id="7" name="Content Placeholder 6">
            <a:extLst>
              <a:ext uri="{FF2B5EF4-FFF2-40B4-BE49-F238E27FC236}">
                <a16:creationId xmlns:a16="http://schemas.microsoft.com/office/drawing/2014/main" id="{322BE918-993E-522B-1E1E-EACE4D2BC304}"/>
              </a:ext>
            </a:extLst>
          </p:cNvPr>
          <p:cNvSpPr>
            <a:spLocks noGrp="1"/>
          </p:cNvSpPr>
          <p:nvPr>
            <p:ph sz="quarter" idx="12"/>
          </p:nvPr>
        </p:nvSpPr>
        <p:spPr>
          <a:xfrm>
            <a:off x="399369" y="1449388"/>
            <a:ext cx="9313591" cy="5157229"/>
          </a:xfrm>
        </p:spPr>
        <p:txBody>
          <a:bodyPr/>
          <a:lstStyle/>
          <a:p>
            <a:pPr marL="0" indent="0">
              <a:buNone/>
            </a:pPr>
            <a:r>
              <a:rPr lang="en-US" b="1" dirty="0"/>
              <a:t>Da reflexão individual à transferência prática</a:t>
            </a:r>
            <a:endParaRPr lang="en-US" dirty="0"/>
          </a:p>
          <a:p>
            <a:pPr marL="0" indent="0">
              <a:buNone/>
            </a:pPr>
            <a:r>
              <a:rPr lang="en-US" dirty="0"/>
              <a:t>Em grupos de três:</a:t>
            </a:r>
          </a:p>
          <a:p>
            <a:r>
              <a:rPr lang="en-US" dirty="0"/>
              <a:t>Cada participante partilha um exemplo da Ficha de Trabalho 6. </a:t>
            </a:r>
          </a:p>
          <a:p>
            <a:r>
              <a:rPr lang="en-US" dirty="0"/>
              <a:t>O grupo identifica uma oportunidade comum. </a:t>
            </a:r>
          </a:p>
          <a:p>
            <a:r>
              <a:rPr lang="en-US" dirty="0"/>
              <a:t>O grupo identifica um desafio comum. </a:t>
            </a:r>
          </a:p>
          <a:p>
            <a:r>
              <a:rPr lang="en-US" dirty="0"/>
              <a:t>O grupo seleciona uma ideia de transferência prática para partilhar em plenário. </a:t>
            </a:r>
          </a:p>
          <a:p>
            <a:pPr marL="0" indent="0">
              <a:buNone/>
            </a:pPr>
            <a:endParaRPr lang="hr-HR" b="1" dirty="0"/>
          </a:p>
          <a:p>
            <a:pPr marL="0" indent="0">
              <a:buNone/>
            </a:pPr>
            <a:r>
              <a:rPr lang="en-US" b="1" dirty="0"/>
              <a:t>Resultado: uma ideia de transferência prática por grupo</a:t>
            </a:r>
          </a:p>
        </p:txBody>
      </p:sp>
    </p:spTree>
    <p:custDataLst>
      <p:tags r:id="rId1"/>
    </p:custDataLst>
    <p:extLst>
      <p:ext uri="{BB962C8B-B14F-4D97-AF65-F5344CB8AC3E}">
        <p14:creationId xmlns:p14="http://schemas.microsoft.com/office/powerpoint/2010/main" val="2072404667"/>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98C2BA-38FD-3556-6C2C-8796184602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7BBF2B9-0122-5F48-1D82-3D37760136D6}"/>
              </a:ext>
            </a:extLst>
          </p:cNvPr>
          <p:cNvSpPr>
            <a:spLocks noGrp="1"/>
          </p:cNvSpPr>
          <p:nvPr>
            <p:ph type="body" sz="quarter" idx="10"/>
          </p:nvPr>
        </p:nvSpPr>
        <p:spPr>
          <a:xfrm>
            <a:off x="399370" y="1449388"/>
            <a:ext cx="6371016" cy="500784"/>
          </a:xfrm>
        </p:spPr>
        <p:txBody>
          <a:bodyPr>
            <a:normAutofit fontScale="92500" lnSpcReduction="20000"/>
          </a:bodyPr>
          <a:lstStyle/>
          <a:p>
            <a:r>
              <a:rPr lang="en-US" dirty="0"/>
              <a:t>A Relacionar Conteúdo ESE com um Emprego Verde ou uma Competência Verde</a:t>
            </a:r>
            <a:endParaRPr lang="hr-HR" dirty="0"/>
          </a:p>
        </p:txBody>
      </p:sp>
      <p:sp>
        <p:nvSpPr>
          <p:cNvPr id="3" name="Content Placeholder 2">
            <a:extLst>
              <a:ext uri="{FF2B5EF4-FFF2-40B4-BE49-F238E27FC236}">
                <a16:creationId xmlns:a16="http://schemas.microsoft.com/office/drawing/2014/main" id="{00F19EBB-D001-EA6F-9518-C9C9DC73AAF3}"/>
              </a:ext>
            </a:extLst>
          </p:cNvPr>
          <p:cNvSpPr>
            <a:spLocks noGrp="1"/>
          </p:cNvSpPr>
          <p:nvPr>
            <p:ph sz="quarter" idx="12"/>
          </p:nvPr>
        </p:nvSpPr>
        <p:spPr>
          <a:xfrm>
            <a:off x="399370" y="2177491"/>
            <a:ext cx="6216583" cy="4429126"/>
          </a:xfrm>
        </p:spPr>
        <p:txBody>
          <a:bodyPr/>
          <a:lstStyle/>
          <a:p>
            <a:pPr marL="0" indent="0">
              <a:buNone/>
            </a:pPr>
            <a:r>
              <a:rPr lang="en-US" sz="1600" b="1" dirty="0"/>
              <a:t>Duração: 1 hora</a:t>
            </a:r>
          </a:p>
          <a:p>
            <a:pPr marL="0" indent="0">
              <a:buNone/>
            </a:pPr>
            <a:endParaRPr lang="en-US" dirty="0"/>
          </a:p>
          <a:p>
            <a:pPr marL="0" indent="0">
              <a:buNone/>
            </a:pPr>
            <a:r>
              <a:rPr lang="en-US" sz="1600" dirty="0"/>
              <a:t>Os participantes devem:</a:t>
            </a:r>
          </a:p>
          <a:p>
            <a:r>
              <a:rPr lang="en-US" sz="1600" dirty="0"/>
              <a:t>Selecionar uma profissão relacionada com a sustentabilidade, uma competência verde ou uma tendência do mercado de trabalho relevante para o seu contexto nacional, regional ou setorial.</a:t>
            </a:r>
          </a:p>
          <a:p>
            <a:r>
              <a:rPr lang="en-US" sz="1600" dirty="0"/>
              <a:t>Identificar a que tópico ou atividade do curso ESE se relaciona.</a:t>
            </a:r>
          </a:p>
          <a:p>
            <a:r>
              <a:rPr lang="en-US" sz="1600" dirty="0"/>
              <a:t>Preparar uma nota breve de ensino ou orientação, explicando como o exemplo poderia ser usado com formandos VET.</a:t>
            </a:r>
          </a:p>
          <a:p>
            <a:endParaRPr lang="en-US" dirty="0"/>
          </a:p>
          <a:p>
            <a:pPr marL="0" indent="0">
              <a:buNone/>
            </a:pPr>
            <a:r>
              <a:rPr lang="en-US" sz="1600" b="1" dirty="0"/>
              <a:t>Resultado esperado: Nota de Ensino sobre Competências Verdes</a:t>
            </a:r>
            <a:endParaRPr lang="en-US" dirty="0"/>
          </a:p>
        </p:txBody>
      </p:sp>
      <p:sp>
        <p:nvSpPr>
          <p:cNvPr id="4" name="Title 3">
            <a:extLst>
              <a:ext uri="{FF2B5EF4-FFF2-40B4-BE49-F238E27FC236}">
                <a16:creationId xmlns:a16="http://schemas.microsoft.com/office/drawing/2014/main" id="{91C2DA19-9BC1-D765-232C-8C4ED6F59424}"/>
              </a:ext>
            </a:extLst>
          </p:cNvPr>
          <p:cNvSpPr>
            <a:spLocks noGrp="1"/>
          </p:cNvSpPr>
          <p:nvPr>
            <p:ph type="title"/>
          </p:nvPr>
        </p:nvSpPr>
        <p:spPr>
          <a:xfrm>
            <a:off x="677334" y="609600"/>
            <a:ext cx="8596668" cy="839788"/>
          </a:xfrm>
        </p:spPr>
        <p:txBody>
          <a:bodyPr/>
          <a:lstStyle/>
          <a:p>
            <a:r>
              <a:rPr lang="hr-HR" dirty="0">
                <a:solidFill>
                  <a:srgbClr val="255839"/>
                </a:solidFill>
              </a:rPr>
              <a:t>SDL Task</a:t>
            </a:r>
          </a:p>
        </p:txBody>
      </p:sp>
      <p:sp>
        <p:nvSpPr>
          <p:cNvPr id="5" name="Rectangle: Rounded Corners 4">
            <a:extLst>
              <a:ext uri="{FF2B5EF4-FFF2-40B4-BE49-F238E27FC236}">
                <a16:creationId xmlns:a16="http://schemas.microsoft.com/office/drawing/2014/main" id="{5B675395-87DE-E727-3E5C-1F4E8ACC27BA}"/>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pic>
        <p:nvPicPr>
          <p:cNvPr id="6" name="Picture Placeholder 4">
            <a:extLst>
              <a:ext uri="{FF2B5EF4-FFF2-40B4-BE49-F238E27FC236}">
                <a16:creationId xmlns:a16="http://schemas.microsoft.com/office/drawing/2014/main" id="{686D1903-B56E-0B6B-59A5-E83BC705FAA5}"/>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956354129"/>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7BDC4F-BD1C-6774-8B44-BD59DF5A359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458AA47-80AB-C12A-4F8D-CCD0B4ADC17A}"/>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Utilizar Materiais ESE Neste Módulo</a:t>
            </a:r>
            <a:endParaRPr lang="el-GR" dirty="0">
              <a:solidFill>
                <a:srgbClr val="255839"/>
              </a:solidFill>
            </a:endParaRPr>
          </a:p>
        </p:txBody>
      </p:sp>
      <p:sp>
        <p:nvSpPr>
          <p:cNvPr id="7" name="Content Placeholder 6">
            <a:extLst>
              <a:ext uri="{FF2B5EF4-FFF2-40B4-BE49-F238E27FC236}">
                <a16:creationId xmlns:a16="http://schemas.microsoft.com/office/drawing/2014/main" id="{74FB7228-261D-1457-DA3B-7B346D4AD4A6}"/>
              </a:ext>
            </a:extLst>
          </p:cNvPr>
          <p:cNvSpPr>
            <a:spLocks noGrp="1"/>
          </p:cNvSpPr>
          <p:nvPr>
            <p:ph sz="quarter" idx="12"/>
          </p:nvPr>
        </p:nvSpPr>
        <p:spPr>
          <a:xfrm>
            <a:off x="399369" y="1449388"/>
            <a:ext cx="9313591" cy="5157229"/>
          </a:xfrm>
        </p:spPr>
        <p:txBody>
          <a:bodyPr/>
          <a:lstStyle/>
          <a:p>
            <a:pPr marL="0" indent="0">
              <a:buNone/>
            </a:pPr>
            <a:r>
              <a:rPr lang="en-US" dirty="0"/>
              <a:t>Neste módulo, são utilizados os seguintes materiais ESE:</a:t>
            </a:r>
          </a:p>
          <a:p>
            <a:r>
              <a:rPr lang="en-US" dirty="0"/>
              <a:t>planos de aula e conteúdos de módulo ESE relevantes </a:t>
            </a:r>
          </a:p>
          <a:p>
            <a:r>
              <a:rPr lang="en-US" dirty="0"/>
              <a:t>fichas de trabalho e modelos de atividades </a:t>
            </a:r>
          </a:p>
          <a:p>
            <a:r>
              <a:rPr lang="en-US" dirty="0"/>
              <a:t>formatos de aprendizagem autodirigida </a:t>
            </a:r>
          </a:p>
          <a:p>
            <a:r>
              <a:rPr lang="en-US" dirty="0"/>
              <a:t>orientação sobre o Portefólio do Formador </a:t>
            </a:r>
          </a:p>
          <a:p>
            <a:r>
              <a:rPr lang="en-US" dirty="0"/>
              <a:t>exemplos de casos e sugestões de discussão </a:t>
            </a:r>
          </a:p>
          <a:p>
            <a:pPr marL="0" indent="0">
              <a:buNone/>
            </a:pPr>
            <a:endParaRPr lang="hr-HR" dirty="0"/>
          </a:p>
          <a:p>
            <a:pPr marL="0" indent="0">
              <a:buNone/>
            </a:pPr>
            <a:r>
              <a:rPr lang="en-US" dirty="0"/>
              <a:t>Estes materiais são utilizados para relacionar os conceitos de sustentabilidade com exemplos de economia verde, relevância para o mercado de trabalho e orientação dos formandos.</a:t>
            </a:r>
          </a:p>
        </p:txBody>
      </p:sp>
    </p:spTree>
    <p:custDataLst>
      <p:tags r:id="rId1"/>
    </p:custDataLst>
    <p:extLst>
      <p:ext uri="{BB962C8B-B14F-4D97-AF65-F5344CB8AC3E}">
        <p14:creationId xmlns:p14="http://schemas.microsoft.com/office/powerpoint/2010/main" val="2900384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B180DA-3776-BF7C-E757-11FB500D57FD}"/>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0FD1C7C7-0D5B-70A8-D02C-5C8B4164E3FC}"/>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Atividades Práticas Neste Módulo</a:t>
            </a:r>
            <a:endParaRPr lang="el-GR" dirty="0">
              <a:solidFill>
                <a:srgbClr val="255839"/>
              </a:solidFill>
            </a:endParaRPr>
          </a:p>
        </p:txBody>
      </p:sp>
      <p:sp>
        <p:nvSpPr>
          <p:cNvPr id="7" name="Content Placeholder 6">
            <a:extLst>
              <a:ext uri="{FF2B5EF4-FFF2-40B4-BE49-F238E27FC236}">
                <a16:creationId xmlns:a16="http://schemas.microsoft.com/office/drawing/2014/main" id="{32DC6B58-B6E3-CA52-66EB-D79255537770}"/>
              </a:ext>
            </a:extLst>
          </p:cNvPr>
          <p:cNvSpPr>
            <a:spLocks noGrp="1"/>
          </p:cNvSpPr>
          <p:nvPr>
            <p:ph sz="quarter" idx="12"/>
          </p:nvPr>
        </p:nvSpPr>
        <p:spPr>
          <a:xfrm>
            <a:off x="399369" y="1449388"/>
            <a:ext cx="9313591" cy="5157229"/>
          </a:xfrm>
        </p:spPr>
        <p:txBody>
          <a:bodyPr/>
          <a:lstStyle/>
          <a:p>
            <a:pPr marL="0" indent="0">
              <a:buNone/>
            </a:pPr>
            <a:r>
              <a:rPr lang="en-US" dirty="0"/>
              <a:t>Os participantes realizam atividades práticas ao longo do módulo:</a:t>
            </a:r>
          </a:p>
          <a:p>
            <a:r>
              <a:rPr lang="en-US" dirty="0"/>
              <a:t>Ficha de Trabalho 1: A Economia Verde no Meu Contexto VET </a:t>
            </a:r>
          </a:p>
          <a:p>
            <a:r>
              <a:rPr lang="en-US" dirty="0"/>
              <a:t>Ficha de Trabalho 2: Mudança da Economia Verde num Setor VET </a:t>
            </a:r>
          </a:p>
          <a:p>
            <a:r>
              <a:rPr lang="en-US" dirty="0"/>
              <a:t>Ficha de Trabalho 3: Mapear Competências Verdes para Profissões </a:t>
            </a:r>
          </a:p>
          <a:p>
            <a:r>
              <a:rPr lang="en-US" dirty="0"/>
              <a:t>Ficha de Trabalho 4: De Sinal do Mercado de Trabalho a Exemplo de Aprendizagem </a:t>
            </a:r>
          </a:p>
          <a:p>
            <a:r>
              <a:rPr lang="en-US" dirty="0"/>
              <a:t>Ficha de Trabalho 5: Análise de Estudo de Caso </a:t>
            </a:r>
          </a:p>
          <a:p>
            <a:r>
              <a:rPr lang="en-US" dirty="0"/>
              <a:t>Ficha de Trabalho 6: Reflexão e Próximos Passos </a:t>
            </a:r>
          </a:p>
          <a:p>
            <a:pPr marL="0" indent="0">
              <a:buNone/>
            </a:pPr>
            <a:endParaRPr lang="hr-HR" dirty="0"/>
          </a:p>
          <a:p>
            <a:pPr marL="0" indent="0">
              <a:buNone/>
            </a:pPr>
            <a:r>
              <a:rPr lang="en-US" dirty="0"/>
              <a:t>Formato de trabalho: individual, pares ou grupos, consoante a atividade.</a:t>
            </a:r>
          </a:p>
        </p:txBody>
      </p:sp>
    </p:spTree>
    <p:custDataLst>
      <p:tags r:id="rId1"/>
    </p:custDataLst>
    <p:extLst>
      <p:ext uri="{BB962C8B-B14F-4D97-AF65-F5344CB8AC3E}">
        <p14:creationId xmlns:p14="http://schemas.microsoft.com/office/powerpoint/2010/main" val="19565258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32A3FE-F75C-033E-FB5B-C636B996F78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E051CB6-4F06-35F2-D746-3DC13B771E3B}"/>
              </a:ext>
            </a:extLst>
          </p:cNvPr>
          <p:cNvSpPr>
            <a:spLocks noGrp="1"/>
          </p:cNvSpPr>
          <p:nvPr>
            <p:ph type="title"/>
          </p:nvPr>
        </p:nvSpPr>
        <p:spPr>
          <a:xfrm>
            <a:off x="399369" y="788988"/>
            <a:ext cx="8596668" cy="660400"/>
          </a:xfrm>
        </p:spPr>
        <p:txBody>
          <a:bodyPr>
            <a:normAutofit/>
          </a:bodyPr>
          <a:lstStyle/>
          <a:p>
            <a:r>
              <a:rPr lang="en-US" dirty="0">
                <a:solidFill>
                  <a:srgbClr val="255839"/>
                </a:solidFill>
              </a:rPr>
              <a:t>Resultados das Atividades Práticas</a:t>
            </a:r>
            <a:endParaRPr lang="el-GR" dirty="0">
              <a:solidFill>
                <a:srgbClr val="255839"/>
              </a:solidFill>
            </a:endParaRPr>
          </a:p>
        </p:txBody>
      </p:sp>
      <p:sp>
        <p:nvSpPr>
          <p:cNvPr id="7" name="Content Placeholder 6">
            <a:extLst>
              <a:ext uri="{FF2B5EF4-FFF2-40B4-BE49-F238E27FC236}">
                <a16:creationId xmlns:a16="http://schemas.microsoft.com/office/drawing/2014/main" id="{903DED18-6ED1-D249-E510-1C310252C493}"/>
              </a:ext>
            </a:extLst>
          </p:cNvPr>
          <p:cNvSpPr>
            <a:spLocks noGrp="1"/>
          </p:cNvSpPr>
          <p:nvPr>
            <p:ph sz="quarter" idx="12"/>
          </p:nvPr>
        </p:nvSpPr>
        <p:spPr>
          <a:xfrm>
            <a:off x="399369" y="1449388"/>
            <a:ext cx="9313591" cy="5157229"/>
          </a:xfrm>
        </p:spPr>
        <p:txBody>
          <a:bodyPr/>
          <a:lstStyle/>
          <a:p>
            <a:pPr marL="0" indent="0">
              <a:buNone/>
            </a:pPr>
            <a:r>
              <a:rPr lang="en-US" dirty="0"/>
              <a:t>Até ao final deste módulo, os participantes devem produzir:</a:t>
            </a:r>
          </a:p>
          <a:p>
            <a:r>
              <a:rPr lang="en-US" dirty="0"/>
              <a:t>reflexão pessoal sobre a relevância da economia verde </a:t>
            </a:r>
          </a:p>
          <a:p>
            <a:r>
              <a:rPr lang="en-US" dirty="0"/>
              <a:t>mapeamento setorial da economia verde </a:t>
            </a:r>
          </a:p>
          <a:p>
            <a:r>
              <a:rPr lang="en-US" dirty="0"/>
              <a:t>mapeamento de competências verdes para profissões </a:t>
            </a:r>
          </a:p>
          <a:p>
            <a:r>
              <a:rPr lang="en-US" dirty="0" err="1"/>
              <a:t>sinal do mercado de trabalho traduzido num exemplo de ensino </a:t>
            </a:r>
          </a:p>
          <a:p>
            <a:r>
              <a:rPr lang="en-US" dirty="0"/>
              <a:t>análise de estudo de caso </a:t>
            </a:r>
          </a:p>
          <a:p>
            <a:r>
              <a:rPr lang="en-US" dirty="0"/>
              <a:t>Nota de Ensino sobre Competências Verdes para a SDL task </a:t>
            </a:r>
          </a:p>
          <a:p>
            <a:pPr marL="0" indent="0">
              <a:buNone/>
            </a:pPr>
            <a:endParaRPr lang="hr-HR" dirty="0"/>
          </a:p>
          <a:p>
            <a:pPr marL="0" indent="0">
              <a:buNone/>
            </a:pPr>
            <a:r>
              <a:rPr lang="en-US" dirty="0"/>
              <a:t>Estes resultados podem contribuir para o Portefólio do Formador.</a:t>
            </a:r>
          </a:p>
        </p:txBody>
      </p:sp>
    </p:spTree>
    <p:custDataLst>
      <p:tags r:id="rId1"/>
    </p:custDataLst>
    <p:extLst>
      <p:ext uri="{BB962C8B-B14F-4D97-AF65-F5344CB8AC3E}">
        <p14:creationId xmlns:p14="http://schemas.microsoft.com/office/powerpoint/2010/main" val="6216153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D73E60-A5D3-FD46-EBED-4E622129EDB0}"/>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92D6E2CF-1F0F-EE57-0AE4-251E83D7C0A0}"/>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C2A5D72-DDD2-4507-D76A-D056FED57204}"/>
              </a:ext>
            </a:extLst>
          </p:cNvPr>
          <p:cNvSpPr>
            <a:spLocks noGrp="1"/>
          </p:cNvSpPr>
          <p:nvPr>
            <p:ph type="title"/>
          </p:nvPr>
        </p:nvSpPr>
        <p:spPr>
          <a:xfrm>
            <a:off x="645765" y="1022669"/>
            <a:ext cx="8596668" cy="1320800"/>
          </a:xfrm>
        </p:spPr>
        <p:txBody>
          <a:bodyPr/>
          <a:lstStyle/>
          <a:p>
            <a:r>
              <a:rPr lang="hr-HR" dirty="0">
                <a:solidFill>
                  <a:srgbClr val="255839"/>
                </a:solidFill>
              </a:rPr>
              <a:t>Ligação ao Portefólio do Formador</a:t>
            </a:r>
            <a:endParaRPr lang="el-GR" dirty="0">
              <a:solidFill>
                <a:srgbClr val="255839"/>
              </a:solidFill>
            </a:endParaRPr>
          </a:p>
        </p:txBody>
      </p:sp>
      <p:sp>
        <p:nvSpPr>
          <p:cNvPr id="7" name="Content Placeholder 6">
            <a:extLst>
              <a:ext uri="{FF2B5EF4-FFF2-40B4-BE49-F238E27FC236}">
                <a16:creationId xmlns:a16="http://schemas.microsoft.com/office/drawing/2014/main" id="{7F764720-6AE9-98FE-5417-0DB8CCA84769}"/>
              </a:ext>
            </a:extLst>
          </p:cNvPr>
          <p:cNvSpPr>
            <a:spLocks noGrp="1"/>
          </p:cNvSpPr>
          <p:nvPr>
            <p:ph sz="quarter" idx="12"/>
          </p:nvPr>
        </p:nvSpPr>
        <p:spPr>
          <a:xfrm>
            <a:off x="645765" y="2066412"/>
            <a:ext cx="5792984" cy="4156588"/>
          </a:xfrm>
        </p:spPr>
        <p:txBody>
          <a:bodyPr/>
          <a:lstStyle/>
          <a:p>
            <a:pPr marL="0" indent="0">
              <a:buNone/>
            </a:pPr>
            <a:r>
              <a:rPr lang="en-US" dirty="0"/>
              <a:t>Este módulo contribui para o Portefólio do Formador através de:</a:t>
            </a:r>
          </a:p>
          <a:p>
            <a:r>
              <a:rPr lang="en-US" dirty="0"/>
              <a:t>Nota de Ensino sobre Competências Verdes </a:t>
            </a:r>
          </a:p>
          <a:p>
            <a:r>
              <a:rPr lang="en-US" dirty="0"/>
              <a:t>exemplo de setor ou profissão </a:t>
            </a:r>
          </a:p>
          <a:p>
            <a:r>
              <a:rPr lang="en-US" dirty="0" err="1"/>
              <a:t>explicação da relevância para o mercado de trabalho </a:t>
            </a:r>
          </a:p>
          <a:p>
            <a:r>
              <a:rPr lang="en-US" dirty="0"/>
              <a:t>sugestão de orientação para formandos </a:t>
            </a:r>
          </a:p>
          <a:p>
            <a:r>
              <a:rPr lang="en-US" dirty="0"/>
              <a:t>reflexão sobre adaptação local </a:t>
            </a:r>
          </a:p>
          <a:p>
            <a:pPr marL="0" indent="0">
              <a:buNone/>
            </a:pPr>
            <a:r>
              <a:rPr lang="en-US" dirty="0"/>
              <a:t>O resultado do portefólio demonstra que os participantes conseguem relacionar o conteúdo ESE com as competências verdes, a relevância para o mercado de trabalho e a progressão dos formandos.</a:t>
            </a:r>
          </a:p>
        </p:txBody>
      </p:sp>
      <p:pic>
        <p:nvPicPr>
          <p:cNvPr id="2" name="Picture Placeholder 4">
            <a:extLst>
              <a:ext uri="{FF2B5EF4-FFF2-40B4-BE49-F238E27FC236}">
                <a16:creationId xmlns:a16="http://schemas.microsoft.com/office/drawing/2014/main" id="{1693099E-7390-4B42-0994-97A3C4731D86}"/>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960804534"/>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49258A-F7A0-4869-E600-9F1F411A6455}"/>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C3761EE7-392C-E5CF-3BD1-2718E2CBBA1B}"/>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3E1715DC-1827-4904-B062-2C63C36CD72C}"/>
              </a:ext>
            </a:extLst>
          </p:cNvPr>
          <p:cNvSpPr>
            <a:spLocks noGrp="1"/>
          </p:cNvSpPr>
          <p:nvPr>
            <p:ph type="title"/>
          </p:nvPr>
        </p:nvSpPr>
        <p:spPr>
          <a:xfrm>
            <a:off x="645765" y="1022669"/>
            <a:ext cx="8596668" cy="1320800"/>
          </a:xfrm>
        </p:spPr>
        <p:txBody>
          <a:bodyPr/>
          <a:lstStyle/>
          <a:p>
            <a:r>
              <a:rPr lang="hr-HR" dirty="0">
                <a:solidFill>
                  <a:srgbClr val="255839"/>
                </a:solidFill>
              </a:rPr>
              <a:t>Síntese e Próximos Passos (1)</a:t>
            </a:r>
            <a:endParaRPr lang="el-GR" dirty="0">
              <a:solidFill>
                <a:srgbClr val="255839"/>
              </a:solidFill>
            </a:endParaRPr>
          </a:p>
        </p:txBody>
      </p:sp>
      <p:sp>
        <p:nvSpPr>
          <p:cNvPr id="7" name="Content Placeholder 6">
            <a:extLst>
              <a:ext uri="{FF2B5EF4-FFF2-40B4-BE49-F238E27FC236}">
                <a16:creationId xmlns:a16="http://schemas.microsoft.com/office/drawing/2014/main" id="{2411DCB7-809D-EF42-7B39-7CF333D051B8}"/>
              </a:ext>
            </a:extLst>
          </p:cNvPr>
          <p:cNvSpPr>
            <a:spLocks noGrp="1"/>
          </p:cNvSpPr>
          <p:nvPr>
            <p:ph sz="quarter" idx="12"/>
          </p:nvPr>
        </p:nvSpPr>
        <p:spPr>
          <a:xfrm>
            <a:off x="645765" y="2066412"/>
            <a:ext cx="5792984" cy="4156588"/>
          </a:xfrm>
        </p:spPr>
        <p:txBody>
          <a:bodyPr>
            <a:normAutofit fontScale="92500" lnSpcReduction="10000"/>
          </a:bodyPr>
          <a:lstStyle/>
          <a:p>
            <a:pPr marL="0" indent="0">
              <a:buNone/>
            </a:pPr>
            <a:r>
              <a:rPr lang="en-US" dirty="0"/>
              <a:t>Neste módulo, abordámos:</a:t>
            </a:r>
          </a:p>
          <a:p>
            <a:r>
              <a:rPr lang="en-US" dirty="0"/>
              <a:t>A economia verde é de baixo carbono, eficiente em recursos e socialmente inclusiva. </a:t>
            </a:r>
          </a:p>
          <a:p>
            <a:r>
              <a:rPr lang="en-US" dirty="0"/>
              <a:t>A transição verde afeta tanto profissões novas como já existentes. </a:t>
            </a:r>
          </a:p>
          <a:p>
            <a:r>
              <a:rPr lang="en-US" dirty="0"/>
              <a:t>O VET desempenha um papel importante na preparação dos formandos para tarefas de trabalho em mudança. </a:t>
            </a:r>
          </a:p>
          <a:p>
            <a:r>
              <a:rPr lang="en-US" dirty="0"/>
              <a:t>As competências verdes incluem competências transversais, específicas e altamente especializadas. </a:t>
            </a:r>
          </a:p>
          <a:p>
            <a:r>
              <a:rPr lang="en-US" dirty="0" err="1"/>
              <a:t>A inteligência sobre o mercado de trabalho ajuda os professores a manter os exemplos realistas e relevantes. </a:t>
            </a:r>
          </a:p>
          <a:p>
            <a:r>
              <a:rPr lang="en-US" dirty="0"/>
              <a:t>Os estudos de caso ajudam a relacionar conceitos abstratos com a prática no local de trabalho.</a:t>
            </a:r>
          </a:p>
        </p:txBody>
      </p:sp>
      <p:pic>
        <p:nvPicPr>
          <p:cNvPr id="2" name="Picture Placeholder 4">
            <a:extLst>
              <a:ext uri="{FF2B5EF4-FFF2-40B4-BE49-F238E27FC236}">
                <a16:creationId xmlns:a16="http://schemas.microsoft.com/office/drawing/2014/main" id="{D7C422AB-07D1-5056-7244-58B396B1639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22277445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835CBB-6872-E583-F78E-848450CB7612}"/>
            </a:ext>
          </a:extLst>
        </p:cNvPr>
        <p:cNvGrpSpPr/>
        <p:nvPr/>
      </p:nvGrpSpPr>
      <p:grpSpPr>
        <a:xfrm>
          <a:off x="0" y="0"/>
          <a:ext cx="0" cy="0"/>
          <a:chOff x="0" y="0"/>
          <a:chExt cx="0" cy="0"/>
        </a:xfrm>
      </p:grpSpPr>
      <p:sp>
        <p:nvSpPr>
          <p:cNvPr id="14" name="Rectangle: Rounded Corners 13">
            <a:extLst>
              <a:ext uri="{FF2B5EF4-FFF2-40B4-BE49-F238E27FC236}">
                <a16:creationId xmlns:a16="http://schemas.microsoft.com/office/drawing/2014/main" id="{8585C6F7-E6C7-8F87-4FCE-BB961B8BAE75}"/>
              </a:ext>
            </a:extLst>
          </p:cNvPr>
          <p:cNvSpPr/>
          <p:nvPr/>
        </p:nvSpPr>
        <p:spPr>
          <a:xfrm>
            <a:off x="6776720" y="1554480"/>
            <a:ext cx="4937760" cy="4958080"/>
          </a:xfrm>
          <a:prstGeom prst="roundRect">
            <a:avLst/>
          </a:prstGeom>
          <a:solidFill>
            <a:schemeClr val="accent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6" name="Title 5">
            <a:extLst>
              <a:ext uri="{FF2B5EF4-FFF2-40B4-BE49-F238E27FC236}">
                <a16:creationId xmlns:a16="http://schemas.microsoft.com/office/drawing/2014/main" id="{C348FC91-0B87-DFC8-77A4-50DFCAF79833}"/>
              </a:ext>
            </a:extLst>
          </p:cNvPr>
          <p:cNvSpPr>
            <a:spLocks noGrp="1"/>
          </p:cNvSpPr>
          <p:nvPr>
            <p:ph type="title"/>
          </p:nvPr>
        </p:nvSpPr>
        <p:spPr>
          <a:xfrm>
            <a:off x="645765" y="1022669"/>
            <a:ext cx="8596668" cy="1320800"/>
          </a:xfrm>
        </p:spPr>
        <p:txBody>
          <a:bodyPr/>
          <a:lstStyle/>
          <a:p>
            <a:r>
              <a:rPr lang="hr-HR" dirty="0">
                <a:solidFill>
                  <a:srgbClr val="255839"/>
                </a:solidFill>
              </a:rPr>
              <a:t>Síntese e Próximos Passos (2)</a:t>
            </a:r>
            <a:endParaRPr lang="el-GR" dirty="0">
              <a:solidFill>
                <a:srgbClr val="255839"/>
              </a:solidFill>
            </a:endParaRPr>
          </a:p>
        </p:txBody>
      </p:sp>
      <p:sp>
        <p:nvSpPr>
          <p:cNvPr id="7" name="Content Placeholder 6">
            <a:extLst>
              <a:ext uri="{FF2B5EF4-FFF2-40B4-BE49-F238E27FC236}">
                <a16:creationId xmlns:a16="http://schemas.microsoft.com/office/drawing/2014/main" id="{CC88C75E-43CF-AB4F-ABCF-E3E66F033A5E}"/>
              </a:ext>
            </a:extLst>
          </p:cNvPr>
          <p:cNvSpPr>
            <a:spLocks noGrp="1"/>
          </p:cNvSpPr>
          <p:nvPr>
            <p:ph sz="quarter" idx="12"/>
          </p:nvPr>
        </p:nvSpPr>
        <p:spPr>
          <a:xfrm>
            <a:off x="645765" y="1844040"/>
            <a:ext cx="5792984" cy="4668520"/>
          </a:xfrm>
        </p:spPr>
        <p:txBody>
          <a:bodyPr>
            <a:normAutofit fontScale="92500" lnSpcReduction="20000"/>
          </a:bodyPr>
          <a:lstStyle/>
          <a:p>
            <a:pPr marL="0" indent="0">
              <a:buNone/>
            </a:pPr>
            <a:r>
              <a:rPr lang="en-US" dirty="0"/>
              <a:t>Principais conclusões deste módulo:</a:t>
            </a:r>
          </a:p>
          <a:p>
            <a:r>
              <a:rPr lang="en-US" dirty="0"/>
              <a:t>Os empregos verdes devem também ser empregos dignos e inclusivos. </a:t>
            </a:r>
          </a:p>
          <a:p>
            <a:r>
              <a:rPr lang="en-US" dirty="0"/>
              <a:t>As profissões relacionadas com a sustentabilidade existem em muitos setores. </a:t>
            </a:r>
          </a:p>
          <a:p>
            <a:r>
              <a:rPr lang="en-US" dirty="0"/>
              <a:t>A orientação de carreira deve mostrar tanto novos empregos como o esverdeamento de profissões familiares. </a:t>
            </a:r>
          </a:p>
          <a:p>
            <a:r>
              <a:rPr lang="en-US" dirty="0"/>
              <a:t>Os exemplos locais tornam as competências verdes mais fáceis de compreender para os formandos. </a:t>
            </a:r>
          </a:p>
          <a:p>
            <a:r>
              <a:rPr lang="en-US" dirty="0"/>
              <a:t>O Portefólio do Formador documenta como os professores relacionam o conteúdo ESE com a relevância para o mercado de trabalho. </a:t>
            </a:r>
          </a:p>
          <a:p>
            <a:pPr marL="0" indent="0">
              <a:buNone/>
            </a:pPr>
            <a:r>
              <a:rPr lang="en-US" b="1" dirty="0"/>
              <a:t>Próximos passos:</a:t>
            </a:r>
            <a:endParaRPr lang="en-US" dirty="0"/>
          </a:p>
          <a:p>
            <a:r>
              <a:rPr lang="en-US" dirty="0"/>
              <a:t>concluir a SDL task </a:t>
            </a:r>
          </a:p>
          <a:p>
            <a:r>
              <a:rPr lang="en-US" dirty="0"/>
              <a:t>acrescentar o resultado ao Portefólio do Formador</a:t>
            </a:r>
          </a:p>
        </p:txBody>
      </p:sp>
      <p:pic>
        <p:nvPicPr>
          <p:cNvPr id="2" name="Picture Placeholder 4">
            <a:extLst>
              <a:ext uri="{FF2B5EF4-FFF2-40B4-BE49-F238E27FC236}">
                <a16:creationId xmlns:a16="http://schemas.microsoft.com/office/drawing/2014/main" id="{1B8168B5-8B59-A6C0-66A0-4A737684ABAB}"/>
              </a:ext>
            </a:extLst>
          </p:cNvPr>
          <p:cNvPicPr>
            <a:picLocks noChangeAspect="1"/>
          </p:cNvPicPr>
          <p:nvPr/>
        </p:nvPicPr>
        <p:blipFill>
          <a:blip r:embed="rId4">
            <a:extLst>
              <a:ext uri="{28A0092B-C50C-407E-A947-70E740481C1C}">
                <a14:useLocalDpi xmlns:a14="http://schemas.microsoft.com/office/drawing/2010/main" val="0"/>
              </a:ext>
            </a:extLst>
          </a:blip>
          <a:srcRect l="2052" r="2052"/>
          <a:stretch/>
        </p:blipFill>
        <p:spPr>
          <a:xfrm>
            <a:off x="7142788" y="1844040"/>
            <a:ext cx="4199289" cy="4378960"/>
          </a:xfrm>
          <a:custGeom>
            <a:avLst/>
            <a:gdLst>
              <a:gd name="T0" fmla="*/ 99324 w 3191634"/>
              <a:gd name="T1" fmla="*/ 0 h 1727676"/>
              <a:gd name="T2" fmla="*/ 3092310 w 3191634"/>
              <a:gd name="T3" fmla="*/ 0 h 1727676"/>
              <a:gd name="T4" fmla="*/ 3191634 w 3191634"/>
              <a:gd name="T5" fmla="*/ 99324 h 1727676"/>
              <a:gd name="T6" fmla="*/ 3191634 w 3191634"/>
              <a:gd name="T7" fmla="*/ 1628352 h 1727676"/>
              <a:gd name="T8" fmla="*/ 3092310 w 3191634"/>
              <a:gd name="T9" fmla="*/ 1727676 h 1727676"/>
              <a:gd name="T10" fmla="*/ 99324 w 3191634"/>
              <a:gd name="T11" fmla="*/ 1727676 h 1727676"/>
              <a:gd name="T12" fmla="*/ 0 w 3191634"/>
              <a:gd name="T13" fmla="*/ 1628352 h 1727676"/>
              <a:gd name="T14" fmla="*/ 0 w 3191634"/>
              <a:gd name="T15" fmla="*/ 99324 h 1727676"/>
              <a:gd name="T16" fmla="*/ 99324 w 3191634"/>
              <a:gd name="T17" fmla="*/ 0 h 17276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3191634" h="1727676">
                <a:moveTo>
                  <a:pt x="99324" y="0"/>
                </a:moveTo>
                <a:lnTo>
                  <a:pt x="3092310" y="0"/>
                </a:lnTo>
                <a:cubicBezTo>
                  <a:pt x="3147165" y="0"/>
                  <a:pt x="3191634" y="44469"/>
                  <a:pt x="3191634" y="99324"/>
                </a:cubicBezTo>
                <a:lnTo>
                  <a:pt x="3191634" y="1628352"/>
                </a:lnTo>
                <a:cubicBezTo>
                  <a:pt x="3191634" y="1683207"/>
                  <a:pt x="3147165" y="1727676"/>
                  <a:pt x="3092310" y="1727676"/>
                </a:cubicBezTo>
                <a:lnTo>
                  <a:pt x="99324" y="1727676"/>
                </a:lnTo>
                <a:cubicBezTo>
                  <a:pt x="44469" y="1727676"/>
                  <a:pt x="0" y="1683207"/>
                  <a:pt x="0" y="1628352"/>
                </a:cubicBezTo>
                <a:lnTo>
                  <a:pt x="0" y="99324"/>
                </a:lnTo>
                <a:cubicBezTo>
                  <a:pt x="0" y="44469"/>
                  <a:pt x="44469" y="0"/>
                  <a:pt x="99324" y="0"/>
                </a:cubicBezTo>
                <a:close/>
              </a:path>
            </a:pathLst>
          </a:custGeom>
        </p:spPr>
      </p:pic>
    </p:spTree>
    <p:custDataLst>
      <p:tags r:id="rId1"/>
    </p:custDataLst>
    <p:extLst>
      <p:ext uri="{BB962C8B-B14F-4D97-AF65-F5344CB8AC3E}">
        <p14:creationId xmlns:p14="http://schemas.microsoft.com/office/powerpoint/2010/main" val="377011748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BA6366-342D-98E6-B92C-320ACD80CCD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B996AA43-68D5-3739-9281-B0BA02DA3100}"/>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Referências</a:t>
            </a:r>
            <a:endParaRPr lang="el-GR" dirty="0">
              <a:solidFill>
                <a:srgbClr val="255839"/>
              </a:solidFill>
            </a:endParaRPr>
          </a:p>
        </p:txBody>
      </p:sp>
      <p:sp>
        <p:nvSpPr>
          <p:cNvPr id="7" name="Content Placeholder 6">
            <a:extLst>
              <a:ext uri="{FF2B5EF4-FFF2-40B4-BE49-F238E27FC236}">
                <a16:creationId xmlns:a16="http://schemas.microsoft.com/office/drawing/2014/main" id="{318DA251-0F0C-DE94-92DC-8F10AD4F4B67}"/>
              </a:ext>
            </a:extLst>
          </p:cNvPr>
          <p:cNvSpPr>
            <a:spLocks noGrp="1"/>
          </p:cNvSpPr>
          <p:nvPr>
            <p:ph sz="quarter" idx="12"/>
          </p:nvPr>
        </p:nvSpPr>
        <p:spPr>
          <a:xfrm>
            <a:off x="399369" y="1449388"/>
            <a:ext cx="9313591" cy="5157229"/>
          </a:xfrm>
        </p:spPr>
        <p:txBody>
          <a:bodyPr/>
          <a:lstStyle/>
          <a:p>
            <a:r>
              <a:rPr lang="en-US" dirty="0"/>
              <a:t>UNEP (n.d.). </a:t>
            </a:r>
            <a:r>
              <a:rPr lang="en-US" i="1" dirty="0"/>
              <a:t>Green Economy.</a:t>
            </a:r>
            <a:br>
              <a:rPr lang="en-US" dirty="0"/>
            </a:br>
            <a:r>
              <a:rPr lang="en-US" dirty="0">
                <a:hlinkClick r:id="rId4"/>
              </a:rPr>
              <a:t>https://www.unep.org/regions/asia-and-pacific/regional-initiatives/supporting-resource-efficiency/green-economy</a:t>
            </a:r>
            <a:endParaRPr lang="en-US" dirty="0"/>
          </a:p>
          <a:p>
            <a:r>
              <a:rPr lang="en-US" dirty="0" err="1"/>
              <a:t>Cedefop</a:t>
            </a:r>
            <a:r>
              <a:rPr lang="en-US" dirty="0"/>
              <a:t> (2025). </a:t>
            </a:r>
            <a:r>
              <a:rPr lang="en-US" i="1" dirty="0"/>
              <a:t>Meeting skill needs for the green transition.</a:t>
            </a:r>
            <a:br>
              <a:rPr lang="en-US" dirty="0"/>
            </a:br>
            <a:r>
              <a:rPr lang="en-US" dirty="0">
                <a:hlinkClick r:id="rId5"/>
              </a:rPr>
              <a:t>https://www.cedefop.europa.eu/en/publications/4220</a:t>
            </a:r>
            <a:endParaRPr lang="en-US" dirty="0"/>
          </a:p>
          <a:p>
            <a:r>
              <a:rPr lang="en-US" dirty="0" err="1"/>
              <a:t>Cedefop</a:t>
            </a:r>
            <a:r>
              <a:rPr lang="en-US" dirty="0"/>
              <a:t> (n.d.). </a:t>
            </a:r>
            <a:r>
              <a:rPr lang="en-US" i="1" dirty="0"/>
              <a:t>Skills for the green economy.</a:t>
            </a:r>
            <a:br>
              <a:rPr lang="en-US" dirty="0"/>
            </a:br>
            <a:r>
              <a:rPr lang="en-US" dirty="0">
                <a:hlinkClick r:id="rId6"/>
              </a:rPr>
              <a:t>https://www.cedefop.europa.eu/en/tools/vet-glossary/glossary/vaardigheden-voor-de-groene-economie</a:t>
            </a:r>
            <a:endParaRPr lang="en-US" dirty="0"/>
          </a:p>
          <a:p>
            <a:r>
              <a:rPr lang="en-US" dirty="0"/>
              <a:t>European Commission / JRC (2022). </a:t>
            </a:r>
            <a:r>
              <a:rPr lang="en-US" i="1" dirty="0" err="1"/>
              <a:t>GreenComp</a:t>
            </a:r>
            <a:r>
              <a:rPr lang="en-US" i="1" dirty="0"/>
              <a:t>: The European sustainability competence framework.</a:t>
            </a:r>
            <a:br>
              <a:rPr lang="en-US" dirty="0"/>
            </a:br>
            <a:r>
              <a:rPr lang="en-US" dirty="0"/>
              <a:t>https://joint-research-centre.ec.europa.eu/greencomp_en</a:t>
            </a:r>
          </a:p>
        </p:txBody>
      </p:sp>
    </p:spTree>
    <p:custDataLst>
      <p:tags r:id="rId1"/>
    </p:custDataLst>
    <p:extLst>
      <p:ext uri="{BB962C8B-B14F-4D97-AF65-F5344CB8AC3E}">
        <p14:creationId xmlns:p14="http://schemas.microsoft.com/office/powerpoint/2010/main" val="14929020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4E776B-778D-A2EB-35C0-60E44847EC9C}"/>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8652690D-9C32-55CF-AACE-473B03C76A98}"/>
              </a:ext>
            </a:extLst>
          </p:cNvPr>
          <p:cNvSpPr>
            <a:spLocks noGrp="1"/>
          </p:cNvSpPr>
          <p:nvPr>
            <p:ph type="title"/>
          </p:nvPr>
        </p:nvSpPr>
        <p:spPr>
          <a:xfrm>
            <a:off x="399369" y="788988"/>
            <a:ext cx="11393262" cy="660400"/>
          </a:xfrm>
        </p:spPr>
        <p:txBody>
          <a:bodyPr>
            <a:normAutofit/>
          </a:bodyPr>
          <a:lstStyle/>
          <a:p>
            <a:r>
              <a:rPr lang="en-US" dirty="0" err="1">
                <a:solidFill>
                  <a:srgbClr val="255839"/>
                </a:solidFill>
              </a:rPr>
              <a:t>Referências</a:t>
            </a:r>
            <a:endParaRPr lang="el-GR" dirty="0">
              <a:solidFill>
                <a:srgbClr val="255839"/>
              </a:solidFill>
            </a:endParaRPr>
          </a:p>
        </p:txBody>
      </p:sp>
      <p:sp>
        <p:nvSpPr>
          <p:cNvPr id="7" name="Content Placeholder 6">
            <a:extLst>
              <a:ext uri="{FF2B5EF4-FFF2-40B4-BE49-F238E27FC236}">
                <a16:creationId xmlns:a16="http://schemas.microsoft.com/office/drawing/2014/main" id="{ECE6BE88-6199-BD57-9C74-AF9852B717A0}"/>
              </a:ext>
            </a:extLst>
          </p:cNvPr>
          <p:cNvSpPr>
            <a:spLocks noGrp="1"/>
          </p:cNvSpPr>
          <p:nvPr>
            <p:ph sz="quarter" idx="12"/>
          </p:nvPr>
        </p:nvSpPr>
        <p:spPr>
          <a:xfrm>
            <a:off x="399369" y="1449388"/>
            <a:ext cx="9313591" cy="5157229"/>
          </a:xfrm>
        </p:spPr>
        <p:txBody>
          <a:bodyPr/>
          <a:lstStyle/>
          <a:p>
            <a:r>
              <a:rPr lang="en-US" dirty="0"/>
              <a:t>ESCO (2022). </a:t>
            </a:r>
            <a:r>
              <a:rPr lang="en-US" i="1" dirty="0"/>
              <a:t>Green skills and knowledge concepts: labelling the ESCO classification.</a:t>
            </a:r>
            <a:br>
              <a:rPr lang="en-US" dirty="0"/>
            </a:br>
            <a:r>
              <a:rPr lang="en-US" dirty="0">
                <a:hlinkClick r:id="rId4"/>
              </a:rPr>
              <a:t>https://esco.ec.europa.eu/en/about-esco/publications/publication/green-skills-and-knowledge-concepts-labelling-esco</a:t>
            </a:r>
            <a:endParaRPr lang="en-US" dirty="0"/>
          </a:p>
          <a:p>
            <a:r>
              <a:rPr lang="en-US" dirty="0"/>
              <a:t>ILO (2024). </a:t>
            </a:r>
            <a:r>
              <a:rPr lang="en-US" i="1" dirty="0"/>
              <a:t>What is a green job?</a:t>
            </a:r>
            <a:br>
              <a:rPr lang="en-US" dirty="0"/>
            </a:br>
            <a:r>
              <a:rPr lang="en-US" dirty="0">
                <a:hlinkClick r:id="rId5"/>
              </a:rPr>
              <a:t>https://www.ilo.org/topics-and-sectors/just-transition-towards-environmentally-sustainable-economies-and-societies/what-green-job</a:t>
            </a:r>
            <a:endParaRPr lang="en-US" dirty="0"/>
          </a:p>
          <a:p>
            <a:r>
              <a:rPr lang="en-US" dirty="0"/>
              <a:t>European Commission (n.d.). </a:t>
            </a:r>
            <a:r>
              <a:rPr lang="en-US" i="1" dirty="0"/>
              <a:t>Renovation Wave.</a:t>
            </a:r>
            <a:br>
              <a:rPr lang="en-US" dirty="0"/>
            </a:br>
            <a:r>
              <a:rPr lang="en-US" dirty="0">
                <a:hlinkClick r:id="rId6"/>
              </a:rPr>
              <a:t>https://energy.ec.europa.eu/topics/energy-efficiency/energy-performance-buildings/renovation-wave_en</a:t>
            </a:r>
            <a:endParaRPr lang="en-US" dirty="0"/>
          </a:p>
          <a:p>
            <a:r>
              <a:rPr lang="en-US" dirty="0"/>
              <a:t>European Commission (n.d.). </a:t>
            </a:r>
            <a:r>
              <a:rPr lang="en-US" i="1" dirty="0"/>
              <a:t>Circular Economy.</a:t>
            </a:r>
            <a:br>
              <a:rPr lang="en-US" dirty="0"/>
            </a:br>
            <a:r>
              <a:rPr lang="en-US" dirty="0">
                <a:hlinkClick r:id="rId7"/>
              </a:rPr>
              <a:t>https://environment.ec.europa.eu/strategy/circular-economy_en</a:t>
            </a:r>
            <a:endParaRPr lang="en-US" dirty="0"/>
          </a:p>
          <a:p>
            <a:r>
              <a:rPr lang="en-US" dirty="0"/>
              <a:t>European Commission (n.d.). </a:t>
            </a:r>
            <a:r>
              <a:rPr lang="en-US" i="1" dirty="0"/>
              <a:t>The transition of EU tourism.</a:t>
            </a:r>
            <a:br>
              <a:rPr lang="en-US" dirty="0"/>
            </a:br>
            <a:r>
              <a:rPr lang="en-US" dirty="0">
                <a:hlinkClick r:id="rId8"/>
              </a:rPr>
              <a:t>https://transport.ec.europa.eu/tourism/transition-eu-tourism_en</a:t>
            </a:r>
            <a:endParaRPr lang="en-US" dirty="0"/>
          </a:p>
        </p:txBody>
      </p:sp>
    </p:spTree>
    <p:custDataLst>
      <p:tags r:id="rId1"/>
    </p:custDataLst>
    <p:extLst>
      <p:ext uri="{BB962C8B-B14F-4D97-AF65-F5344CB8AC3E}">
        <p14:creationId xmlns:p14="http://schemas.microsoft.com/office/powerpoint/2010/main" val="44220647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Box 8">
            <a:extLst>
              <a:ext uri="{FF2B5EF4-FFF2-40B4-BE49-F238E27FC236}">
                <a16:creationId xmlns:a16="http://schemas.microsoft.com/office/drawing/2014/main" id="{C9EDD999-BF8E-F61C-3A42-D9775D0585FE}"/>
              </a:ext>
            </a:extLst>
          </p:cNvPr>
          <p:cNvSpPr txBox="1"/>
          <p:nvPr/>
        </p:nvSpPr>
        <p:spPr>
          <a:xfrm>
            <a:off x="6096000" y="5843277"/>
            <a:ext cx="5333999" cy="610690"/>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just">
              <a:spcAft>
                <a:spcPts val="600"/>
              </a:spcAft>
            </a:pPr>
            <a:r>
              <a:rPr lang="en-US" sz="900" dirty="0">
                <a:solidFill>
                  <a:srgbClr val="383842"/>
                </a:solidFill>
                <a:effectLst/>
                <a:latin typeface="Open Sans" panose="020B0606030504020204" pitchFamily="34" charset="0"/>
                <a:ea typeface="Calibri" panose="020F0502020204030204" pitchFamily="34" charset="0"/>
                <a:cs typeface="Calibri" panose="020F0502020204030204" pitchFamily="34" charset="0"/>
              </a:rPr>
              <a:t>Financiado pela União Europeia. As opiniões e pontos de vista expressos vinculam apenas o(s) autor(es), não refletindo necessariamente as opiniões da União Europeia ou da Agência de Execução Europeia da Educação e da Cultura (EACEA). Nem a União Europeia nem a EACEA poderão ser consideradas responsáveis por eles. Número do Projeto: 2024-1-PT01-KA220-VET-000252771</a:t>
            </a:r>
          </a:p>
        </p:txBody>
      </p:sp>
      <p:pic>
        <p:nvPicPr>
          <p:cNvPr id="6" name="Picture 5">
            <a:extLst>
              <a:ext uri="{FF2B5EF4-FFF2-40B4-BE49-F238E27FC236}">
                <a16:creationId xmlns:a16="http://schemas.microsoft.com/office/drawing/2014/main" id="{5F8D988B-F133-1F7F-CE56-051629D4E49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348500" y="5634772"/>
            <a:ext cx="614055" cy="229388"/>
          </a:xfrm>
          <a:prstGeom prst="rect">
            <a:avLst/>
          </a:prstGeom>
        </p:spPr>
      </p:pic>
      <p:pic>
        <p:nvPicPr>
          <p:cNvPr id="7" name="Picture 6" descr="A blue text on a black background&#10;&#10;AI-generated content may be incorrect.">
            <a:extLst>
              <a:ext uri="{FF2B5EF4-FFF2-40B4-BE49-F238E27FC236}">
                <a16:creationId xmlns:a16="http://schemas.microsoft.com/office/drawing/2014/main" id="{823C101C-890E-C9A2-BDD9-6A617B23E0E6}"/>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285095" y="5938636"/>
            <a:ext cx="2717175" cy="570050"/>
          </a:xfrm>
          <a:prstGeom prst="rect">
            <a:avLst/>
          </a:prstGeom>
        </p:spPr>
      </p:pic>
      <p:pic>
        <p:nvPicPr>
          <p:cNvPr id="3" name="Picture 2" descr="A blue and red logo&#10;&#10;AI-generated content may be incorrect.">
            <a:extLst>
              <a:ext uri="{FF2B5EF4-FFF2-40B4-BE49-F238E27FC236}">
                <a16:creationId xmlns:a16="http://schemas.microsoft.com/office/drawing/2014/main" id="{538B7EB2-4411-5DEA-4573-004E893FC2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490691" y="3636691"/>
            <a:ext cx="1196231" cy="507092"/>
          </a:xfrm>
          <a:prstGeom prst="rect">
            <a:avLst/>
          </a:prstGeom>
        </p:spPr>
      </p:pic>
      <p:pic>
        <p:nvPicPr>
          <p:cNvPr id="8" name="Picture 7" descr="A blue and black logo&#10;&#10;AI-generated content may be incorrect.">
            <a:extLst>
              <a:ext uri="{FF2B5EF4-FFF2-40B4-BE49-F238E27FC236}">
                <a16:creationId xmlns:a16="http://schemas.microsoft.com/office/drawing/2014/main" id="{49168D81-7235-BB13-AFBE-799AEEF6FC4A}"/>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604557" y="4516070"/>
            <a:ext cx="1263458" cy="507092"/>
          </a:xfrm>
          <a:prstGeom prst="rect">
            <a:avLst/>
          </a:prstGeom>
        </p:spPr>
      </p:pic>
      <p:pic>
        <p:nvPicPr>
          <p:cNvPr id="11" name="Picture 10" descr="A close-up of a map&#10;&#10;AI-generated content may be incorrect.">
            <a:extLst>
              <a:ext uri="{FF2B5EF4-FFF2-40B4-BE49-F238E27FC236}">
                <a16:creationId xmlns:a16="http://schemas.microsoft.com/office/drawing/2014/main" id="{9154AB86-1E79-83E5-4784-F9865194EE13}"/>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066101" y="3393200"/>
            <a:ext cx="1075499" cy="805838"/>
          </a:xfrm>
          <a:prstGeom prst="rect">
            <a:avLst/>
          </a:prstGeom>
        </p:spPr>
      </p:pic>
      <p:pic>
        <p:nvPicPr>
          <p:cNvPr id="13" name="Picture 12" descr="A red rectangular sign with a white background&#10;&#10;AI-generated content may be incorrect.">
            <a:extLst>
              <a:ext uri="{FF2B5EF4-FFF2-40B4-BE49-F238E27FC236}">
                <a16:creationId xmlns:a16="http://schemas.microsoft.com/office/drawing/2014/main" id="{74AD0903-D037-AB60-B775-338714F1B74C}"/>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3034163" y="3393200"/>
            <a:ext cx="846957" cy="805838"/>
          </a:xfrm>
          <a:prstGeom prst="rect">
            <a:avLst/>
          </a:prstGeom>
        </p:spPr>
      </p:pic>
      <p:pic>
        <p:nvPicPr>
          <p:cNvPr id="15" name="Picture 14" descr="A logo with colored circles&#10;&#10;AI-generated content may be incorrect.">
            <a:extLst>
              <a:ext uri="{FF2B5EF4-FFF2-40B4-BE49-F238E27FC236}">
                <a16:creationId xmlns:a16="http://schemas.microsoft.com/office/drawing/2014/main" id="{7075F283-EAE7-DEF5-E7EA-8D11781BC283}"/>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4700174" y="4516087"/>
            <a:ext cx="1302096" cy="492999"/>
          </a:xfrm>
          <a:prstGeom prst="rect">
            <a:avLst/>
          </a:prstGeom>
        </p:spPr>
      </p:pic>
      <p:pic>
        <p:nvPicPr>
          <p:cNvPr id="17" name="Picture 16" descr="A blue text on a white background&#10;&#10;AI-generated content may be incorrect.">
            <a:extLst>
              <a:ext uri="{FF2B5EF4-FFF2-40B4-BE49-F238E27FC236}">
                <a16:creationId xmlns:a16="http://schemas.microsoft.com/office/drawing/2014/main" id="{67E4E6D6-AC30-F729-D7E4-2A395BF71748}"/>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279179" y="3577041"/>
            <a:ext cx="1415399" cy="575427"/>
          </a:xfrm>
          <a:prstGeom prst="rect">
            <a:avLst/>
          </a:prstGeom>
        </p:spPr>
      </p:pic>
      <p:pic>
        <p:nvPicPr>
          <p:cNvPr id="4" name="Picture 3">
            <a:extLst>
              <a:ext uri="{FF2B5EF4-FFF2-40B4-BE49-F238E27FC236}">
                <a16:creationId xmlns:a16="http://schemas.microsoft.com/office/drawing/2014/main" id="{E0C043F8-0814-1BD4-BB9F-438D52D37800}"/>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3962555" y="2065379"/>
            <a:ext cx="3072174" cy="697925"/>
          </a:xfrm>
          <a:prstGeom prst="rect">
            <a:avLst/>
          </a:prstGeom>
        </p:spPr>
      </p:pic>
      <p:pic>
        <p:nvPicPr>
          <p:cNvPr id="12" name="Picture 11">
            <a:extLst>
              <a:ext uri="{FF2B5EF4-FFF2-40B4-BE49-F238E27FC236}">
                <a16:creationId xmlns:a16="http://schemas.microsoft.com/office/drawing/2014/main" id="{483FD574-1BA1-ED95-64F3-120B51DE3E9A}"/>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658300" y="106070"/>
            <a:ext cx="5847471" cy="1658822"/>
          </a:xfrm>
          <a:prstGeom prst="rect">
            <a:avLst/>
          </a:prstGeom>
        </p:spPr>
      </p:pic>
      <p:grpSp>
        <p:nvGrpSpPr>
          <p:cNvPr id="2" name="Group 1">
            <a:extLst>
              <a:ext uri="{FF2B5EF4-FFF2-40B4-BE49-F238E27FC236}">
                <a16:creationId xmlns:a16="http://schemas.microsoft.com/office/drawing/2014/main" id="{B66DA20B-B02C-12D9-2454-22662AD45968}"/>
              </a:ext>
            </a:extLst>
          </p:cNvPr>
          <p:cNvGrpSpPr/>
          <p:nvPr/>
        </p:nvGrpSpPr>
        <p:grpSpPr>
          <a:xfrm>
            <a:off x="639092" y="3746526"/>
            <a:ext cx="1631316" cy="2329179"/>
            <a:chOff x="0" y="0"/>
            <a:chExt cx="1631376" cy="2329344"/>
          </a:xfrm>
        </p:grpSpPr>
        <p:grpSp>
          <p:nvGrpSpPr>
            <p:cNvPr id="9" name="Group 8">
              <a:extLst>
                <a:ext uri="{FF2B5EF4-FFF2-40B4-BE49-F238E27FC236}">
                  <a16:creationId xmlns:a16="http://schemas.microsoft.com/office/drawing/2014/main" id="{5CF82FA3-5E5B-0485-9E77-39312F26FDFD}"/>
                </a:ext>
              </a:extLst>
            </p:cNvPr>
            <p:cNvGrpSpPr>
              <a:grpSpLocks noChangeAspect="1"/>
            </p:cNvGrpSpPr>
            <p:nvPr/>
          </p:nvGrpSpPr>
          <p:grpSpPr>
            <a:xfrm>
              <a:off x="69494" y="0"/>
              <a:ext cx="1537201" cy="720000"/>
              <a:chOff x="0" y="0"/>
              <a:chExt cx="817861" cy="383204"/>
            </a:xfrm>
          </p:grpSpPr>
          <p:pic>
            <p:nvPicPr>
              <p:cNvPr id="22" name="Picture 21" descr="More Than a 'Like': The Story of the Facebook Logo | Looka">
                <a:extLst>
                  <a:ext uri="{FF2B5EF4-FFF2-40B4-BE49-F238E27FC236}">
                    <a16:creationId xmlns:a16="http://schemas.microsoft.com/office/drawing/2014/main" id="{D1988C10-6BAB-3F89-8DC3-3D616D6606D8}"/>
                  </a:ext>
                </a:extLst>
              </p:cNvPr>
              <p:cNvPicPr>
                <a:picLocks noChangeAspect="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0" y="0"/>
                <a:ext cx="389890" cy="372110"/>
              </a:xfrm>
              <a:prstGeom prst="rect">
                <a:avLst/>
              </a:prstGeom>
              <a:noFill/>
              <a:ln>
                <a:noFill/>
              </a:ln>
            </p:spPr>
          </p:pic>
          <p:pic>
            <p:nvPicPr>
              <p:cNvPr id="24" name="Picture 23">
                <a:extLst>
                  <a:ext uri="{FF2B5EF4-FFF2-40B4-BE49-F238E27FC236}">
                    <a16:creationId xmlns:a16="http://schemas.microsoft.com/office/drawing/2014/main" id="{65D3BFDB-2FCE-17A9-8CE5-FB067FF2F397}"/>
                  </a:ext>
                </a:extLst>
              </p:cNvPr>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452101" y="23794"/>
                <a:ext cx="365760" cy="359410"/>
              </a:xfrm>
              <a:prstGeom prst="rect">
                <a:avLst/>
              </a:prstGeom>
            </p:spPr>
          </p:pic>
        </p:grpSp>
        <p:grpSp>
          <p:nvGrpSpPr>
            <p:cNvPr id="10" name="Group 9">
              <a:extLst>
                <a:ext uri="{FF2B5EF4-FFF2-40B4-BE49-F238E27FC236}">
                  <a16:creationId xmlns:a16="http://schemas.microsoft.com/office/drawing/2014/main" id="{40C90422-0447-BEBA-0F18-980F8825BFAF}"/>
                </a:ext>
              </a:extLst>
            </p:cNvPr>
            <p:cNvGrpSpPr>
              <a:grpSpLocks noChangeAspect="1"/>
            </p:cNvGrpSpPr>
            <p:nvPr/>
          </p:nvGrpSpPr>
          <p:grpSpPr>
            <a:xfrm>
              <a:off x="36576" y="793700"/>
              <a:ext cx="1594800" cy="720000"/>
              <a:chOff x="0" y="0"/>
              <a:chExt cx="825108" cy="373007"/>
            </a:xfrm>
          </p:grpSpPr>
          <p:pic>
            <p:nvPicPr>
              <p:cNvPr id="19" name="Picture 18" descr="O imagine care conține Grafică, Color, cerc, design grafic&#10;&#10;Conținutul generat de inteligența artificială poate fi incorect.">
                <a:extLst>
                  <a:ext uri="{FF2B5EF4-FFF2-40B4-BE49-F238E27FC236}">
                    <a16:creationId xmlns:a16="http://schemas.microsoft.com/office/drawing/2014/main" id="{0522DE8A-FB5C-44EE-47E6-B888475B3E5F}"/>
                  </a:ext>
                </a:extLst>
              </p:cNvPr>
              <p:cNvPicPr>
                <a:picLocks noChangeAspect="1"/>
              </p:cNvPicPr>
              <p:nvPr/>
            </p:nvPicPr>
            <p:blipFill>
              <a:blip r:embed="rId16"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21" name="Picture 20">
                <a:extLst>
                  <a:ext uri="{FF2B5EF4-FFF2-40B4-BE49-F238E27FC236}">
                    <a16:creationId xmlns:a16="http://schemas.microsoft.com/office/drawing/2014/main" id="{DC1A7A13-5362-CB8C-FA43-88775FF97611}"/>
                  </a:ext>
                </a:extLst>
              </p:cNvPr>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a:off x="465698" y="13597"/>
                <a:ext cx="359410" cy="359410"/>
              </a:xfrm>
              <a:prstGeom prst="rect">
                <a:avLst/>
              </a:prstGeom>
            </p:spPr>
          </p:pic>
        </p:grpSp>
        <p:grpSp>
          <p:nvGrpSpPr>
            <p:cNvPr id="14" name="Group 13">
              <a:extLst>
                <a:ext uri="{FF2B5EF4-FFF2-40B4-BE49-F238E27FC236}">
                  <a16:creationId xmlns:a16="http://schemas.microsoft.com/office/drawing/2014/main" id="{36EC0976-2C4D-558D-4F04-9B15C39613DE}"/>
                </a:ext>
              </a:extLst>
            </p:cNvPr>
            <p:cNvGrpSpPr>
              <a:grpSpLocks noChangeAspect="1"/>
            </p:cNvGrpSpPr>
            <p:nvPr/>
          </p:nvGrpSpPr>
          <p:grpSpPr>
            <a:xfrm>
              <a:off x="0" y="1609344"/>
              <a:ext cx="1598400" cy="720000"/>
              <a:chOff x="0" y="0"/>
              <a:chExt cx="827200" cy="372110"/>
            </a:xfrm>
          </p:grpSpPr>
          <p:pic>
            <p:nvPicPr>
              <p:cNvPr id="16" name="Picture 15" descr="Linkedin logo vector, Linkedin symbol, Linkedin icon free ...">
                <a:extLst>
                  <a:ext uri="{FF2B5EF4-FFF2-40B4-BE49-F238E27FC236}">
                    <a16:creationId xmlns:a16="http://schemas.microsoft.com/office/drawing/2014/main" id="{2961F795-5C52-E304-A5A1-A002D816CCF7}"/>
                  </a:ext>
                </a:extLst>
              </p:cNvPr>
              <p:cNvPicPr>
                <a:picLocks noChangeAspect="1"/>
              </p:cNvPicPr>
              <p:nvPr/>
            </p:nvPicPr>
            <p:blipFill>
              <a:blip r:embed="rId18" cstate="print">
                <a:extLst>
                  <a:ext uri="{28A0092B-C50C-407E-A947-70E740481C1C}">
                    <a14:useLocalDpi xmlns:a14="http://schemas.microsoft.com/office/drawing/2010/main" val="0"/>
                  </a:ext>
                </a:extLst>
              </a:blip>
              <a:srcRect/>
              <a:stretch>
                <a:fillRect/>
              </a:stretch>
            </p:blipFill>
            <p:spPr bwMode="auto">
              <a:xfrm>
                <a:off x="0" y="0"/>
                <a:ext cx="394970" cy="372110"/>
              </a:xfrm>
              <a:prstGeom prst="rect">
                <a:avLst/>
              </a:prstGeom>
              <a:noFill/>
              <a:ln>
                <a:noFill/>
              </a:ln>
            </p:spPr>
          </p:pic>
          <p:pic>
            <p:nvPicPr>
              <p:cNvPr id="18" name="Picture 17">
                <a:extLst>
                  <a:ext uri="{FF2B5EF4-FFF2-40B4-BE49-F238E27FC236}">
                    <a16:creationId xmlns:a16="http://schemas.microsoft.com/office/drawing/2014/main" id="{04E239E2-2AD7-6DFE-18AE-E03EAA2F9500}"/>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458900" y="10198"/>
                <a:ext cx="368300" cy="359410"/>
              </a:xfrm>
              <a:prstGeom prst="rect">
                <a:avLst/>
              </a:prstGeom>
            </p:spPr>
          </p:pic>
        </p:grpSp>
      </p:grpSp>
    </p:spTree>
    <p:custDataLst>
      <p:tags r:id="rId1"/>
    </p:custDataLst>
    <p:extLst>
      <p:ext uri="{BB962C8B-B14F-4D97-AF65-F5344CB8AC3E}">
        <p14:creationId xmlns:p14="http://schemas.microsoft.com/office/powerpoint/2010/main" val="3081729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6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CARDET Course template">
  <a:themeElements>
    <a:clrScheme name="ProW">
      <a:dk1>
        <a:srgbClr val="FFFFFF"/>
      </a:dk1>
      <a:lt1>
        <a:srgbClr val="FFFFFF"/>
      </a:lt1>
      <a:dk2>
        <a:srgbClr val="32323B"/>
      </a:dk2>
      <a:lt2>
        <a:srgbClr val="4175BA"/>
      </a:lt2>
      <a:accent1>
        <a:srgbClr val="F47521"/>
      </a:accent1>
      <a:accent2>
        <a:srgbClr val="5FCAEA"/>
      </a:accent2>
      <a:accent3>
        <a:srgbClr val="FFCD05"/>
      </a:accent3>
      <a:accent4>
        <a:srgbClr val="D64577"/>
      </a:accent4>
      <a:accent5>
        <a:srgbClr val="4175BA"/>
      </a:accent5>
      <a:accent6>
        <a:srgbClr val="F47521"/>
      </a:accent6>
      <a:hlink>
        <a:srgbClr val="5FCAEA"/>
      </a:hlink>
      <a:folHlink>
        <a:srgbClr val="4175BA"/>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12F7BBD19C4F74885900C14105EFAAA" ma:contentTypeVersion="13" ma:contentTypeDescription="Create a new document." ma:contentTypeScope="" ma:versionID="2b86ba73e8e38013f5b57b999714f49a">
  <xsd:schema xmlns:xsd="http://www.w3.org/2001/XMLSchema" xmlns:xs="http://www.w3.org/2001/XMLSchema" xmlns:p="http://schemas.microsoft.com/office/2006/metadata/properties" xmlns:ns2="aa394546-8d08-47b8-b65b-6cfd0f54d94c" xmlns:ns3="ae859902-f1fd-4f3a-8fb9-c0cffbef4f8c" targetNamespace="http://schemas.microsoft.com/office/2006/metadata/properties" ma:root="true" ma:fieldsID="67b32dd7d972f0c54d41d900e32dc86e" ns2:_="" ns3:_="">
    <xsd:import namespace="aa394546-8d08-47b8-b65b-6cfd0f54d94c"/>
    <xsd:import namespace="ae859902-f1fd-4f3a-8fb9-c0cffbef4f8c"/>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394546-8d08-47b8-b65b-6cfd0f54d94c"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acfc87d-b216-43e9-8131-bd188375553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Location" ma:index="20"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ae859902-f1fd-4f3a-8fb9-c0cffbef4f8c"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42f00b76-1017-4ede-a1d2-904542c725e2}" ma:internalName="TaxCatchAll" ma:showField="CatchAllData" ma:web="ae859902-f1fd-4f3a-8fb9-c0cffbef4f8c">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ae859902-f1fd-4f3a-8fb9-c0cffbef4f8c" xsi:nil="true"/>
    <lcf76f155ced4ddcb4097134ff3c332f xmlns="aa394546-8d08-47b8-b65b-6cfd0f54d94c">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7D445BE3-04C8-4887-AEC4-0FEF3D046D64}"/>
</file>

<file path=customXml/itemProps2.xml><?xml version="1.0" encoding="utf-8"?>
<ds:datastoreItem xmlns:ds="http://schemas.openxmlformats.org/officeDocument/2006/customXml" ds:itemID="{737D992C-8333-415C-9E55-2886E01CDB81}">
  <ds:schemaRefs>
    <ds:schemaRef ds:uri="http://schemas.microsoft.com/sharepoint/v3/contenttype/forms"/>
  </ds:schemaRefs>
</ds:datastoreItem>
</file>

<file path=customXml/itemProps3.xml><?xml version="1.0" encoding="utf-8"?>
<ds:datastoreItem xmlns:ds="http://schemas.openxmlformats.org/officeDocument/2006/customXml" ds:itemID="{29DEA3FC-96CC-43BA-806E-2CF52D696D57}">
  <ds:schemaRefs>
    <ds:schemaRef ds:uri="http://schemas.microsoft.com/office/2006/metadata/properties"/>
    <ds:schemaRef ds:uri="http://schemas.microsoft.com/office/infopath/2007/PartnerControls"/>
    <ds:schemaRef ds:uri="ae859902-f1fd-4f3a-8fb9-c0cffbef4f8c"/>
    <ds:schemaRef ds:uri="aa394546-8d08-47b8-b65b-6cfd0f54d94c"/>
  </ds:schemaRefs>
</ds:datastoreItem>
</file>

<file path=docProps/app.xml><?xml version="1.0" encoding="utf-8"?>
<Properties xmlns="http://schemas.openxmlformats.org/officeDocument/2006/extended-properties" xmlns:vt="http://schemas.openxmlformats.org/officeDocument/2006/docPropsVTypes">
  <Template/>
  <TotalTime>10</TotalTime>
  <Words>11240</Words>
  <Application>Microsoft Office PowerPoint</Application>
  <PresentationFormat>Widescreen</PresentationFormat>
  <Paragraphs>1100</Paragraphs>
  <Slides>60</Slides>
  <Notes>60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60</vt:i4>
      </vt:variant>
    </vt:vector>
  </HeadingPairs>
  <TitlesOfParts>
    <vt:vector size="67" baseType="lpstr">
      <vt:lpstr>Arial</vt:lpstr>
      <vt:lpstr>Calibri</vt:lpstr>
      <vt:lpstr>Open Sans</vt:lpstr>
      <vt:lpstr>Trebuchet MS</vt:lpstr>
      <vt:lpstr>Wingdings 3</vt:lpstr>
      <vt:lpstr>CARDET Course template</vt:lpstr>
      <vt:lpstr>Facet</vt:lpstr>
      <vt:lpstr>PowerPoint Presentation</vt:lpstr>
      <vt:lpstr>Roteiro da Sessão</vt:lpstr>
      <vt:lpstr>Visão Geral do Módulo</vt:lpstr>
      <vt:lpstr>Resultados de Aprendizagem</vt:lpstr>
      <vt:lpstr>Reflexão Inicial / Aquecimento</vt:lpstr>
      <vt:lpstr>Tópico 1: A Economia Verde e a Sua Relevância para o VET</vt:lpstr>
      <vt:lpstr>Tópico 2: Competências Verdes e Necessidades em Mudança do Mercado de Trabalho</vt:lpstr>
      <vt:lpstr>Tópico 3: Profissões Relacionadas com a Sustentabilidade e Percursos de Carreira</vt:lpstr>
      <vt:lpstr>O Que É a Economia Verde?</vt:lpstr>
      <vt:lpstr>Economia Verde e Desenvolvimento Sustentável</vt:lpstr>
      <vt:lpstr>Por Que a Economia Verde Importa para o VET (1)</vt:lpstr>
      <vt:lpstr>Por Que a Economia Verde Importa para o VET (2)</vt:lpstr>
      <vt:lpstr>Discussão de Ponto de Situação</vt:lpstr>
      <vt:lpstr>Atividade Prática</vt:lpstr>
      <vt:lpstr>Áreas de Transição da Economia Verde</vt:lpstr>
      <vt:lpstr>Fatores Impulsionadores da Economia Verde</vt:lpstr>
      <vt:lpstr>Mudança Visível e Oculta do Mercado de Trabalho</vt:lpstr>
      <vt:lpstr>Discussão de Ponto de Situação: O Que Está a Mudar no Teu Setor?</vt:lpstr>
      <vt:lpstr>Discussão Aplicada: Da Tendência à Necessidade de Formação</vt:lpstr>
      <vt:lpstr>Sinais do Mercado de Trabalho e Partes Interessadas</vt:lpstr>
      <vt:lpstr>Atividade Prática</vt:lpstr>
      <vt:lpstr>O Que São Competências Verdes?</vt:lpstr>
      <vt:lpstr>Categorias de Competências Verdes</vt:lpstr>
      <vt:lpstr>Competências Transversais de Sustentabilidade</vt:lpstr>
      <vt:lpstr>Competências Verdes Específicas da Profissão</vt:lpstr>
      <vt:lpstr>Competências Verdes Altamente Especializadas</vt:lpstr>
      <vt:lpstr>Discussão de Ponto de Situação</vt:lpstr>
      <vt:lpstr>Atividade Prática</vt:lpstr>
      <vt:lpstr>Competências Verdes na ESCO</vt:lpstr>
      <vt:lpstr>Inteligência sobre Competências: Ler a Mudança do Mercado de Trabalho</vt:lpstr>
      <vt:lpstr>Atividade Prática</vt:lpstr>
      <vt:lpstr>O Que É um Emprego Verde?</vt:lpstr>
      <vt:lpstr>Empregos Verdes e Trabalho Digno</vt:lpstr>
      <vt:lpstr>Novos Empregos, Empregos em Mudança e Tarefas em Mudança</vt:lpstr>
      <vt:lpstr>Exemplos Setoriais</vt:lpstr>
      <vt:lpstr>Percursos de Carreira na Transição Verde</vt:lpstr>
      <vt:lpstr>Transição Justa e Inclusão</vt:lpstr>
      <vt:lpstr>Atividade Prática</vt:lpstr>
      <vt:lpstr>Estudo de Caso: Renovação de Edifícios e Eficiência Energética</vt:lpstr>
      <vt:lpstr>Estudo de Caso: Renovação de Edifícios e Eficiência Energética</vt:lpstr>
      <vt:lpstr>Atividade Prática</vt:lpstr>
      <vt:lpstr>Estudo de Caso: Economia Circular na Indústria e Reparação</vt:lpstr>
      <vt:lpstr>Perguntas de Reflexão – Estudo de Caso da Economia Circular</vt:lpstr>
      <vt:lpstr>Atividade Prática</vt:lpstr>
      <vt:lpstr>Estudo de Caso: Turismo Sustentável e Serviços Locais</vt:lpstr>
      <vt:lpstr>Estudo de Caso: Turismo Sustentável e Serviços Locais</vt:lpstr>
      <vt:lpstr>Aspetos Relevantes para o Módulo 3</vt:lpstr>
      <vt:lpstr>Estudo de Caso: Turismo Sustentável e Serviços Locais</vt:lpstr>
      <vt:lpstr>Atividade Individual de Reflexão do Formador</vt:lpstr>
      <vt:lpstr>Atividade de Reflexão em Grupo</vt:lpstr>
      <vt:lpstr>SDL Task</vt:lpstr>
      <vt:lpstr>Utilizar Materiais ESE Neste Módulo</vt:lpstr>
      <vt:lpstr>Atividades Práticas Neste Módulo</vt:lpstr>
      <vt:lpstr>Resultados das Atividades Práticas</vt:lpstr>
      <vt:lpstr>Ligação ao Portefólio do Formador</vt:lpstr>
      <vt:lpstr>Síntese e Próximos Passos (1)</vt:lpstr>
      <vt:lpstr>Síntese e Próximos Passos (2)</vt:lpstr>
      <vt:lpstr>Referências</vt:lpstr>
      <vt:lpstr>Referências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Silvia F. Soares</cp:lastModifiedBy>
  <cp:revision>221</cp:revision>
  <cp:lastPrinted>2018-07-25T11:23:29Z</cp:lastPrinted>
  <dcterms:created xsi:type="dcterms:W3CDTF">2014-07-11T09:12:14Z</dcterms:created>
  <dcterms:modified xsi:type="dcterms:W3CDTF">2026-08-14T13:12:23Z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0x010100C12F7BBD19C4F74885900C14105EFAAA</vt:lpwstr>
  </property>
  <property fmtid="{D5CDD505-2E9C-101B-9397-08002B2CF9AE}" pid="3" name="MediaServiceImageTags">
    <vt:lpwstr/>
  </property>
  <property fmtid="{D5CDD505-2E9C-101B-9397-08002B2CF9AE}" pid="4" name="ArticulateGUID">
    <vt:lpwstr>93FDDD87-9B11-4E8D-BA10-13FD2BD1E6A2</vt:lpwstr>
  </property>
  <property fmtid="{D5CDD505-2E9C-101B-9397-08002B2CF9AE}" pid="5" name="ArticulatePath">
    <vt:lpwstr>https://isqpt-my.sharepoint.com/personal/sfsoares_isq_pt/Documents/SS_Work/2026 DIDI/SUSTAIN EU/WP4 CPD_TOT_Translations/M3/SUSTAIN-EU_ToT_CPD_Programme-F2F-PPT-M3_by_BFI_PT</vt:lpwstr>
  </property>
  <property fmtid="{D5CDD505-2E9C-101B-9397-08002B2CF9AE}" pid="6" name="MSIP_Label_4a8276b4-0059-4be2-a028-30b7516da34c_Enabled">
    <vt:lpwstr>true</vt:lpwstr>
  </property>
  <property fmtid="{D5CDD505-2E9C-101B-9397-08002B2CF9AE}" pid="7" name="MSIP_Label_4a8276b4-0059-4be2-a028-30b7516da34c_SetDate">
    <vt:lpwstr>2026-08-14T13:01:37Z</vt:lpwstr>
  </property>
  <property fmtid="{D5CDD505-2E9C-101B-9397-08002B2CF9AE}" pid="8" name="MSIP_Label_4a8276b4-0059-4be2-a028-30b7516da34c_Method">
    <vt:lpwstr>Privileged</vt:lpwstr>
  </property>
  <property fmtid="{D5CDD505-2E9C-101B-9397-08002B2CF9AE}" pid="9" name="MSIP_Label_4a8276b4-0059-4be2-a028-30b7516da34c_Name">
    <vt:lpwstr>Público</vt:lpwstr>
  </property>
  <property fmtid="{D5CDD505-2E9C-101B-9397-08002B2CF9AE}" pid="10" name="MSIP_Label_4a8276b4-0059-4be2-a028-30b7516da34c_SiteId">
    <vt:lpwstr>04c314e4-a5d0-4fc5-a82e-69a2c49d1461</vt:lpwstr>
  </property>
  <property fmtid="{D5CDD505-2E9C-101B-9397-08002B2CF9AE}" pid="11" name="MSIP_Label_4a8276b4-0059-4be2-a028-30b7516da34c_ActionId">
    <vt:lpwstr>cdaf232f-850a-4769-a5d2-d1450f36bccf</vt:lpwstr>
  </property>
  <property fmtid="{D5CDD505-2E9C-101B-9397-08002B2CF9AE}" pid="12" name="MSIP_Label_4a8276b4-0059-4be2-a028-30b7516da34c_ContentBits">
    <vt:lpwstr>0</vt:lpwstr>
  </property>
  <property fmtid="{D5CDD505-2E9C-101B-9397-08002B2CF9AE}" pid="13" name="MSIP_Label_4a8276b4-0059-4be2-a028-30b7516da34c_Tag">
    <vt:lpwstr>10, 0, 1, 1</vt:lpwstr>
  </property>
</Properties>
</file>