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66"/>
  </p:notesMasterIdLst>
  <p:handoutMasterIdLst>
    <p:handoutMasterId r:id="rId67"/>
  </p:handoutMasterIdLst>
  <p:sldIdLst>
    <p:sldId id="276" r:id="rId6"/>
    <p:sldId id="263" r:id="rId7"/>
    <p:sldId id="353" r:id="rId8"/>
    <p:sldId id="337" r:id="rId9"/>
    <p:sldId id="338" r:id="rId10"/>
    <p:sldId id="339" r:id="rId11"/>
    <p:sldId id="340" r:id="rId12"/>
    <p:sldId id="341" r:id="rId13"/>
    <p:sldId id="361" r:id="rId14"/>
    <p:sldId id="362" r:id="rId15"/>
    <p:sldId id="363" r:id="rId16"/>
    <p:sldId id="364" r:id="rId17"/>
    <p:sldId id="354" r:id="rId18"/>
    <p:sldId id="365" r:id="rId19"/>
    <p:sldId id="366" r:id="rId20"/>
    <p:sldId id="367" r:id="rId21"/>
    <p:sldId id="368" r:id="rId22"/>
    <p:sldId id="369" r:id="rId23"/>
    <p:sldId id="370" r:id="rId24"/>
    <p:sldId id="371" r:id="rId25"/>
    <p:sldId id="372" r:id="rId26"/>
    <p:sldId id="373" r:id="rId27"/>
    <p:sldId id="374" r:id="rId28"/>
    <p:sldId id="375" r:id="rId29"/>
    <p:sldId id="376" r:id="rId30"/>
    <p:sldId id="377" r:id="rId31"/>
    <p:sldId id="378" r:id="rId32"/>
    <p:sldId id="379" r:id="rId33"/>
    <p:sldId id="380" r:id="rId34"/>
    <p:sldId id="381" r:id="rId35"/>
    <p:sldId id="382" r:id="rId36"/>
    <p:sldId id="383" r:id="rId37"/>
    <p:sldId id="384" r:id="rId38"/>
    <p:sldId id="385" r:id="rId39"/>
    <p:sldId id="386" r:id="rId40"/>
    <p:sldId id="387" r:id="rId41"/>
    <p:sldId id="388" r:id="rId42"/>
    <p:sldId id="389" r:id="rId43"/>
    <p:sldId id="390" r:id="rId44"/>
    <p:sldId id="391" r:id="rId45"/>
    <p:sldId id="392" r:id="rId46"/>
    <p:sldId id="393" r:id="rId47"/>
    <p:sldId id="394" r:id="rId48"/>
    <p:sldId id="395" r:id="rId49"/>
    <p:sldId id="396" r:id="rId50"/>
    <p:sldId id="397" r:id="rId51"/>
    <p:sldId id="398" r:id="rId52"/>
    <p:sldId id="399" r:id="rId53"/>
    <p:sldId id="400" r:id="rId54"/>
    <p:sldId id="401" r:id="rId55"/>
    <p:sldId id="402" r:id="rId56"/>
    <p:sldId id="342" r:id="rId57"/>
    <p:sldId id="403" r:id="rId58"/>
    <p:sldId id="404" r:id="rId59"/>
    <p:sldId id="357" r:id="rId60"/>
    <p:sldId id="351" r:id="rId61"/>
    <p:sldId id="405" r:id="rId62"/>
    <p:sldId id="352" r:id="rId63"/>
    <p:sldId id="406" r:id="rId64"/>
    <p:sldId id="270" r:id="rId65"/>
  </p:sldIdLst>
  <p:sldSz cx="12192000" cy="6858000"/>
  <p:notesSz cx="6858000" cy="9144000"/>
  <p:custDataLst>
    <p:tags r:id="rId68"/>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39"/>
    <a:srgbClr val="000000"/>
    <a:srgbClr val="DDEFBF"/>
    <a:srgbClr val="7FB22C"/>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61900" autoAdjust="0"/>
  </p:normalViewPr>
  <p:slideViewPr>
    <p:cSldViewPr snapToGrid="0">
      <p:cViewPr varScale="1">
        <p:scale>
          <a:sx n="48" d="100"/>
          <a:sy n="48" d="100"/>
        </p:scale>
        <p:origin x="489" y="3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tags" Target="tags/tag1.xml"/><Relationship Id="rId7" Type="http://schemas.openxmlformats.org/officeDocument/2006/relationships/slide" Target="slides/slide2.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1/9/2026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1/9/2026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Adresează</a:t>
            </a:r>
            <a:r>
              <a:rPr lang="en-US" dirty="0"/>
              <a:t> bun </a:t>
            </a:r>
            <a:r>
              <a:rPr lang="en-US" dirty="0" err="1"/>
              <a:t>venit</a:t>
            </a:r>
            <a:r>
              <a:rPr lang="en-US" dirty="0"/>
              <a:t> </a:t>
            </a:r>
            <a:r>
              <a:rPr lang="en-US" dirty="0" err="1"/>
              <a:t>participanților</a:t>
            </a:r>
            <a:r>
              <a:rPr lang="en-US" dirty="0"/>
              <a:t> la </a:t>
            </a:r>
            <a:r>
              <a:rPr lang="en-US" dirty="0" err="1"/>
              <a:t>Modulul</a:t>
            </a:r>
            <a:r>
              <a:rPr lang="en-US" dirty="0"/>
              <a:t> 3, </a:t>
            </a:r>
            <a:r>
              <a:rPr lang="en-US" b="1" dirty="0" err="1"/>
              <a:t>Economie</a:t>
            </a:r>
            <a:r>
              <a:rPr lang="en-US" b="1" dirty="0"/>
              <a:t> Verde </a:t>
            </a:r>
            <a:r>
              <a:rPr lang="en-US" b="1" dirty="0" err="1"/>
              <a:t>și</a:t>
            </a:r>
            <a:r>
              <a:rPr lang="en-US" b="1" dirty="0"/>
              <a:t> Perspective </a:t>
            </a:r>
            <a:r>
              <a:rPr lang="en-US" b="1" dirty="0" err="1"/>
              <a:t>asupra</a:t>
            </a:r>
            <a:r>
              <a:rPr lang="en-US" b="1" dirty="0"/>
              <a:t> </a:t>
            </a:r>
            <a:r>
              <a:rPr lang="en-US" b="1" dirty="0" err="1"/>
              <a:t>Pieței</a:t>
            </a:r>
            <a:r>
              <a:rPr lang="en-US" b="1" dirty="0"/>
              <a:t> </a:t>
            </a:r>
            <a:r>
              <a:rPr lang="en-US" b="1" dirty="0" err="1"/>
              <a:t>Muncii</a:t>
            </a:r>
            <a:r>
              <a:rPr lang="en-US" b="1" dirty="0"/>
              <a:t>.</a:t>
            </a:r>
            <a:r>
              <a:rPr lang="en-US" dirty="0"/>
              <a:t>
</a:t>
            </a:r>
            <a:r>
              <a:rPr lang="en-US" dirty="0" err="1"/>
              <a:t>Explică</a:t>
            </a:r>
            <a:r>
              <a:rPr lang="en-US" dirty="0"/>
              <a:t> </a:t>
            </a:r>
            <a:r>
              <a:rPr lang="en-US" dirty="0" err="1"/>
              <a:t>faptul</a:t>
            </a:r>
            <a:r>
              <a:rPr lang="en-US" dirty="0"/>
              <a:t> </a:t>
            </a:r>
            <a:r>
              <a:rPr lang="en-US" dirty="0" err="1"/>
              <a:t>că</a:t>
            </a:r>
            <a:r>
              <a:rPr lang="en-US" dirty="0"/>
              <a:t> </a:t>
            </a:r>
            <a:r>
              <a:rPr lang="en-US" dirty="0" err="1"/>
              <a:t>acest</a:t>
            </a:r>
            <a:r>
              <a:rPr lang="en-US" dirty="0"/>
              <a:t> </a:t>
            </a:r>
            <a:r>
              <a:rPr lang="en-US" dirty="0" err="1"/>
              <a:t>modul</a:t>
            </a:r>
            <a:r>
              <a:rPr lang="en-US" dirty="0"/>
              <a:t> face </a:t>
            </a:r>
            <a:r>
              <a:rPr lang="en-US" dirty="0" err="1"/>
              <a:t>parte</a:t>
            </a:r>
            <a:r>
              <a:rPr lang="en-US" dirty="0"/>
              <a:t> din </a:t>
            </a:r>
            <a:r>
              <a:rPr lang="en-US" dirty="0" err="1"/>
              <a:t>Programul</a:t>
            </a:r>
            <a:r>
              <a:rPr lang="en-US" dirty="0"/>
              <a:t> SUSTAIN-EU de DPC </a:t>
            </a:r>
            <a:r>
              <a:rPr lang="en-US" dirty="0" err="1"/>
              <a:t>Formarea-Formatorilor</a:t>
            </a:r>
            <a:r>
              <a:rPr lang="en-US" dirty="0"/>
              <a:t>. </a:t>
            </a:r>
            <a:r>
              <a:rPr lang="en-US" dirty="0" err="1"/>
              <a:t>Scopul</a:t>
            </a:r>
            <a:r>
              <a:rPr lang="en-US" dirty="0"/>
              <a:t> nu </a:t>
            </a:r>
            <a:r>
              <a:rPr lang="en-US" dirty="0" err="1"/>
              <a:t>este</a:t>
            </a:r>
            <a:r>
              <a:rPr lang="en-US" dirty="0"/>
              <a:t> de a </a:t>
            </a:r>
            <a:r>
              <a:rPr lang="en-US" dirty="0" err="1"/>
              <a:t>testa</a:t>
            </a:r>
            <a:r>
              <a:rPr lang="en-US" dirty="0"/>
              <a:t> </a:t>
            </a:r>
            <a:r>
              <a:rPr lang="en-US" dirty="0" err="1"/>
              <a:t>cunoștințele</a:t>
            </a:r>
            <a:r>
              <a:rPr lang="en-US" dirty="0"/>
              <a:t>-expert </a:t>
            </a:r>
            <a:r>
              <a:rPr lang="en-US" dirty="0" err="1"/>
              <a:t>existente</a:t>
            </a:r>
            <a:r>
              <a:rPr lang="en-US" dirty="0"/>
              <a:t> ale </a:t>
            </a:r>
            <a:r>
              <a:rPr lang="en-US" dirty="0" err="1"/>
              <a:t>participanților</a:t>
            </a:r>
            <a:r>
              <a:rPr lang="en-US" dirty="0"/>
              <a:t>, ci de a </a:t>
            </a:r>
            <a:r>
              <a:rPr lang="en-US" dirty="0" err="1"/>
              <a:t>construi</a:t>
            </a:r>
            <a:r>
              <a:rPr lang="en-US" dirty="0"/>
              <a:t> o </a:t>
            </a:r>
            <a:r>
              <a:rPr lang="en-US" dirty="0" err="1"/>
              <a:t>înțelegere</a:t>
            </a:r>
            <a:r>
              <a:rPr lang="en-US" dirty="0"/>
              <a:t> </a:t>
            </a:r>
            <a:r>
              <a:rPr lang="en-US" dirty="0" err="1"/>
              <a:t>comună</a:t>
            </a:r>
            <a:r>
              <a:rPr lang="en-US" dirty="0"/>
              <a:t> a </a:t>
            </a:r>
            <a:r>
              <a:rPr lang="en-US" dirty="0" err="1"/>
              <a:t>economiei</a:t>
            </a:r>
            <a:r>
              <a:rPr lang="en-US" dirty="0"/>
              <a:t> </a:t>
            </a:r>
            <a:r>
              <a:rPr lang="en-US" dirty="0" err="1"/>
              <a:t>verzi</a:t>
            </a:r>
            <a:r>
              <a:rPr lang="en-US" dirty="0"/>
              <a:t>, a </a:t>
            </a:r>
            <a:r>
              <a:rPr lang="en-US" dirty="0" err="1"/>
              <a:t>competențelor</a:t>
            </a:r>
            <a:r>
              <a:rPr lang="en-US" dirty="0"/>
              <a:t> </a:t>
            </a:r>
            <a:r>
              <a:rPr lang="en-US" dirty="0" err="1"/>
              <a:t>verzi</a:t>
            </a:r>
            <a:r>
              <a:rPr lang="en-US" dirty="0"/>
              <a:t> </a:t>
            </a:r>
            <a:r>
              <a:rPr lang="en-US" dirty="0" err="1"/>
              <a:t>și</a:t>
            </a:r>
            <a:r>
              <a:rPr lang="en-US" dirty="0"/>
              <a:t> a </a:t>
            </a:r>
            <a:r>
              <a:rPr lang="en-US" dirty="0" err="1"/>
              <a:t>nevoilor</a:t>
            </a:r>
            <a:r>
              <a:rPr lang="en-US" dirty="0"/>
              <a:t> </a:t>
            </a:r>
            <a:r>
              <a:rPr lang="en-US" dirty="0" err="1"/>
              <a:t>în</a:t>
            </a:r>
            <a:r>
              <a:rPr lang="en-US" dirty="0"/>
              <a:t> </a:t>
            </a:r>
            <a:r>
              <a:rPr lang="en-US" dirty="0" err="1"/>
              <a:t>schimbare</a:t>
            </a:r>
            <a:r>
              <a:rPr lang="en-US" dirty="0"/>
              <a:t> ale </a:t>
            </a:r>
            <a:r>
              <a:rPr lang="en-US" dirty="0" err="1"/>
              <a:t>pieței</a:t>
            </a:r>
            <a:r>
              <a:rPr lang="en-US" dirty="0"/>
              <a:t> </a:t>
            </a:r>
            <a:r>
              <a:rPr lang="en-US" dirty="0" err="1"/>
              <a:t>muncii</a:t>
            </a:r>
            <a:r>
              <a:rPr lang="en-US" dirty="0"/>
              <a:t>.
</a:t>
            </a:r>
            <a:r>
              <a:rPr lang="en-US" dirty="0" err="1"/>
              <a:t>Menționează</a:t>
            </a:r>
            <a:r>
              <a:rPr lang="en-US" dirty="0"/>
              <a:t> </a:t>
            </a:r>
            <a:r>
              <a:rPr lang="en-US" dirty="0" err="1"/>
              <a:t>că</a:t>
            </a:r>
            <a:r>
              <a:rPr lang="en-US" dirty="0"/>
              <a:t> </a:t>
            </a:r>
            <a:r>
              <a:rPr lang="en-US" dirty="0" err="1"/>
              <a:t>modulul</a:t>
            </a:r>
            <a:r>
              <a:rPr lang="en-US" dirty="0"/>
              <a:t> </a:t>
            </a:r>
            <a:r>
              <a:rPr lang="en-US" dirty="0" err="1"/>
              <a:t>va</a:t>
            </a:r>
            <a:r>
              <a:rPr lang="en-US" dirty="0"/>
              <a:t> </a:t>
            </a:r>
            <a:r>
              <a:rPr lang="en-US" dirty="0" err="1"/>
              <a:t>combina</a:t>
            </a:r>
            <a:r>
              <a:rPr lang="en-US" dirty="0"/>
              <a:t> </a:t>
            </a:r>
            <a:r>
              <a:rPr lang="en-US" dirty="0" err="1"/>
              <a:t>explicații</a:t>
            </a:r>
            <a:r>
              <a:rPr lang="en-US" dirty="0"/>
              <a:t>, </a:t>
            </a:r>
            <a:r>
              <a:rPr lang="en-US" dirty="0" err="1"/>
              <a:t>discuții</a:t>
            </a:r>
            <a:r>
              <a:rPr lang="en-US" dirty="0"/>
              <a:t>, </a:t>
            </a:r>
            <a:r>
              <a:rPr lang="en-US" dirty="0" err="1"/>
              <a:t>activități</a:t>
            </a:r>
            <a:r>
              <a:rPr lang="en-US" dirty="0"/>
              <a:t> practice de </a:t>
            </a:r>
            <a:r>
              <a:rPr lang="en-US" dirty="0" err="1"/>
              <a:t>cartografiere</a:t>
            </a:r>
            <a:r>
              <a:rPr lang="en-US" dirty="0"/>
              <a:t> </a:t>
            </a:r>
            <a:r>
              <a:rPr lang="en-US" dirty="0" err="1"/>
              <a:t>și</a:t>
            </a:r>
            <a:r>
              <a:rPr lang="en-US" dirty="0"/>
              <a:t> </a:t>
            </a:r>
            <a:r>
              <a:rPr lang="en-US" dirty="0" err="1"/>
              <a:t>studii</a:t>
            </a:r>
            <a:r>
              <a:rPr lang="en-US" dirty="0"/>
              <a:t> de </a:t>
            </a:r>
            <a:r>
              <a:rPr lang="en-US" dirty="0" err="1"/>
              <a:t>caz</a:t>
            </a:r>
            <a:r>
              <a:rPr lang="en-US" dirty="0"/>
              <a:t>.</a:t>
            </a:r>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1</a:t>
            </a:fld>
            <a:endParaRPr lang="el-GR"/>
          </a:p>
        </p:txBody>
      </p:sp>
    </p:spTree>
    <p:extLst>
      <p:ext uri="{BB962C8B-B14F-4D97-AF65-F5344CB8AC3E}">
        <p14:creationId xmlns:p14="http://schemas.microsoft.com/office/powerpoint/2010/main" val="902471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en-US" dirty="0" err="1"/>
              <a:t>Folosește</a:t>
            </a:r>
            <a:r>
              <a:rPr lang="en-US" dirty="0"/>
              <a:t> </a:t>
            </a:r>
            <a:r>
              <a:rPr lang="en-US" dirty="0" err="1"/>
              <a:t>acest</a:t>
            </a:r>
            <a:r>
              <a:rPr lang="en-US" dirty="0"/>
              <a:t> slide </a:t>
            </a:r>
            <a:r>
              <a:rPr lang="en-US" dirty="0" err="1"/>
              <a:t>pentru</a:t>
            </a:r>
            <a:r>
              <a:rPr lang="en-US" dirty="0"/>
              <a:t> a </a:t>
            </a:r>
            <a:r>
              <a:rPr lang="en-US" dirty="0" err="1"/>
              <a:t>orienta</a:t>
            </a:r>
            <a:r>
              <a:rPr lang="en-US" dirty="0"/>
              <a:t> </a:t>
            </a:r>
            <a:r>
              <a:rPr lang="en-US" dirty="0" err="1"/>
              <a:t>participanții</a:t>
            </a:r>
            <a:r>
              <a:rPr lang="en-US" dirty="0"/>
              <a:t>.
</a:t>
            </a:r>
            <a:r>
              <a:rPr lang="en-US" dirty="0" err="1"/>
              <a:t>Explică</a:t>
            </a:r>
            <a:r>
              <a:rPr lang="en-US" dirty="0"/>
              <a:t> </a:t>
            </a:r>
            <a:r>
              <a:rPr lang="en-US" dirty="0" err="1"/>
              <a:t>faptul</a:t>
            </a:r>
            <a:r>
              <a:rPr lang="en-US" dirty="0"/>
              <a:t> </a:t>
            </a:r>
            <a:r>
              <a:rPr lang="en-US" dirty="0" err="1"/>
              <a:t>că</a:t>
            </a:r>
            <a:r>
              <a:rPr lang="en-US" dirty="0"/>
              <a:t> </a:t>
            </a:r>
            <a:r>
              <a:rPr lang="en-US" dirty="0" err="1"/>
              <a:t>sesiunea</a:t>
            </a:r>
            <a:r>
              <a:rPr lang="en-US" dirty="0"/>
              <a:t> </a:t>
            </a:r>
            <a:r>
              <a:rPr lang="en-US" dirty="0" err="1"/>
              <a:t>durează</a:t>
            </a:r>
            <a:r>
              <a:rPr lang="en-US" dirty="0"/>
              <a:t> </a:t>
            </a:r>
            <a:r>
              <a:rPr lang="en-US" dirty="0" err="1"/>
              <a:t>trei</a:t>
            </a:r>
            <a:r>
              <a:rPr lang="en-US" dirty="0"/>
              <a:t> ore </a:t>
            </a:r>
            <a:r>
              <a:rPr lang="en-US" dirty="0" err="1"/>
              <a:t>și</a:t>
            </a:r>
            <a:r>
              <a:rPr lang="en-US" dirty="0"/>
              <a:t> </a:t>
            </a:r>
            <a:r>
              <a:rPr lang="en-US" dirty="0" err="1"/>
              <a:t>trece</a:t>
            </a:r>
            <a:r>
              <a:rPr lang="en-US" dirty="0"/>
              <a:t> de la </a:t>
            </a:r>
            <a:r>
              <a:rPr lang="en-US" dirty="0" err="1"/>
              <a:t>concepte</a:t>
            </a:r>
            <a:r>
              <a:rPr lang="en-US" dirty="0"/>
              <a:t> la </a:t>
            </a:r>
            <a:r>
              <a:rPr lang="en-US" dirty="0" err="1"/>
              <a:t>aplicație</a:t>
            </a:r>
            <a:r>
              <a:rPr lang="en-US" dirty="0"/>
              <a:t>.
</a:t>
            </a:r>
            <a:r>
              <a:rPr lang="en-US" dirty="0" err="1"/>
              <a:t>În</a:t>
            </a:r>
            <a:r>
              <a:rPr lang="en-US" dirty="0"/>
              <a:t> </a:t>
            </a:r>
            <a:r>
              <a:rPr lang="en-US" dirty="0" err="1"/>
              <a:t>primul</a:t>
            </a:r>
            <a:r>
              <a:rPr lang="en-US" dirty="0"/>
              <a:t> </a:t>
            </a:r>
            <a:r>
              <a:rPr lang="en-US" dirty="0" err="1"/>
              <a:t>rând</a:t>
            </a:r>
            <a:r>
              <a:rPr lang="en-US" dirty="0"/>
              <a:t>, </a:t>
            </a:r>
            <a:r>
              <a:rPr lang="en-US" dirty="0" err="1"/>
              <a:t>grupul</a:t>
            </a:r>
            <a:r>
              <a:rPr lang="en-US" dirty="0"/>
              <a:t> </a:t>
            </a:r>
            <a:r>
              <a:rPr lang="en-US" dirty="0" err="1"/>
              <a:t>construiește</a:t>
            </a:r>
            <a:r>
              <a:rPr lang="en-US" dirty="0"/>
              <a:t> o </a:t>
            </a:r>
            <a:r>
              <a:rPr lang="en-US" dirty="0" err="1"/>
              <a:t>înțelegere</a:t>
            </a:r>
            <a:r>
              <a:rPr lang="en-US" dirty="0"/>
              <a:t> </a:t>
            </a:r>
            <a:r>
              <a:rPr lang="en-US" dirty="0" err="1"/>
              <a:t>comună</a:t>
            </a:r>
            <a:r>
              <a:rPr lang="en-US" dirty="0"/>
              <a:t> a </a:t>
            </a:r>
            <a:r>
              <a:rPr lang="en-US" dirty="0" err="1"/>
              <a:t>economiei</a:t>
            </a:r>
            <a:r>
              <a:rPr lang="en-US" dirty="0"/>
              <a:t> </a:t>
            </a:r>
            <a:r>
              <a:rPr lang="en-US" dirty="0" err="1"/>
              <a:t>verzi</a:t>
            </a:r>
            <a:r>
              <a:rPr lang="en-US" dirty="0"/>
              <a:t>. </a:t>
            </a:r>
            <a:r>
              <a:rPr lang="en-US" dirty="0" err="1"/>
              <a:t>În</a:t>
            </a:r>
            <a:r>
              <a:rPr lang="en-US" dirty="0"/>
              <a:t> al </a:t>
            </a:r>
            <a:r>
              <a:rPr lang="en-US" dirty="0" err="1"/>
              <a:t>doilea</a:t>
            </a:r>
            <a:r>
              <a:rPr lang="en-US" dirty="0"/>
              <a:t> </a:t>
            </a:r>
            <a:r>
              <a:rPr lang="en-US" dirty="0" err="1"/>
              <a:t>rând</a:t>
            </a:r>
            <a:r>
              <a:rPr lang="en-US" dirty="0"/>
              <a:t>, </a:t>
            </a:r>
            <a:r>
              <a:rPr lang="en-US" dirty="0" err="1"/>
              <a:t>explorează</a:t>
            </a:r>
            <a:r>
              <a:rPr lang="en-US" dirty="0"/>
              <a:t> </a:t>
            </a:r>
            <a:r>
              <a:rPr lang="en-US" dirty="0" err="1"/>
              <a:t>abilitățile</a:t>
            </a:r>
            <a:r>
              <a:rPr lang="en-US" dirty="0"/>
              <a:t> </a:t>
            </a:r>
            <a:r>
              <a:rPr lang="en-US" dirty="0" err="1"/>
              <a:t>verzi</a:t>
            </a:r>
            <a:r>
              <a:rPr lang="en-US" dirty="0"/>
              <a:t> </a:t>
            </a:r>
            <a:r>
              <a:rPr lang="en-US" dirty="0" err="1"/>
              <a:t>și</a:t>
            </a:r>
            <a:r>
              <a:rPr lang="en-US" dirty="0"/>
              <a:t> </a:t>
            </a:r>
            <a:r>
              <a:rPr lang="en-US" dirty="0" err="1"/>
              <a:t>schimbările</a:t>
            </a:r>
            <a:r>
              <a:rPr lang="en-US" dirty="0"/>
              <a:t> pe </a:t>
            </a:r>
            <a:r>
              <a:rPr lang="en-US" dirty="0" err="1"/>
              <a:t>piața</a:t>
            </a:r>
            <a:r>
              <a:rPr lang="en-US" dirty="0"/>
              <a:t> </a:t>
            </a:r>
            <a:r>
              <a:rPr lang="en-US" dirty="0" err="1"/>
              <a:t>muncii</a:t>
            </a:r>
            <a:r>
              <a:rPr lang="en-US" dirty="0"/>
              <a:t>. </a:t>
            </a:r>
            <a:r>
              <a:rPr lang="en-US" dirty="0" err="1"/>
              <a:t>În</a:t>
            </a:r>
            <a:r>
              <a:rPr lang="en-US" dirty="0"/>
              <a:t> al </a:t>
            </a:r>
            <a:r>
              <a:rPr lang="en-US" dirty="0" err="1"/>
              <a:t>treilea</a:t>
            </a:r>
            <a:r>
              <a:rPr lang="en-US" dirty="0"/>
              <a:t> </a:t>
            </a:r>
            <a:r>
              <a:rPr lang="en-US" dirty="0" err="1"/>
              <a:t>rând</a:t>
            </a:r>
            <a:r>
              <a:rPr lang="en-US" dirty="0"/>
              <a:t>, se </a:t>
            </a:r>
            <a:r>
              <a:rPr lang="en-US" dirty="0" err="1"/>
              <a:t>analizează</a:t>
            </a:r>
            <a:r>
              <a:rPr lang="en-US" dirty="0"/>
              <a:t> </a:t>
            </a:r>
            <a:r>
              <a:rPr lang="en-US" dirty="0" err="1"/>
              <a:t>ocupațiile</a:t>
            </a:r>
            <a:r>
              <a:rPr lang="en-US" dirty="0"/>
              <a:t> </a:t>
            </a:r>
            <a:r>
              <a:rPr lang="en-US" dirty="0" err="1"/>
              <a:t>și</a:t>
            </a:r>
            <a:r>
              <a:rPr lang="en-US" dirty="0"/>
              <a:t> </a:t>
            </a:r>
            <a:r>
              <a:rPr lang="en-US" dirty="0" err="1"/>
              <a:t>traseele</a:t>
            </a:r>
            <a:r>
              <a:rPr lang="en-US" dirty="0"/>
              <a:t> de </a:t>
            </a:r>
            <a:r>
              <a:rPr lang="en-US" dirty="0" err="1"/>
              <a:t>carieră</a:t>
            </a:r>
            <a:r>
              <a:rPr lang="en-US" dirty="0"/>
              <a:t> legate de </a:t>
            </a:r>
            <a:r>
              <a:rPr lang="en-US" dirty="0" err="1"/>
              <a:t>sustenabilitate</a:t>
            </a:r>
            <a:r>
              <a:rPr lang="en-US" dirty="0"/>
              <a:t>.
</a:t>
            </a:r>
            <a:r>
              <a:rPr lang="en-US" dirty="0" err="1"/>
              <a:t>Sesiunea</a:t>
            </a:r>
            <a:r>
              <a:rPr lang="en-US" dirty="0"/>
              <a:t> </a:t>
            </a:r>
            <a:r>
              <a:rPr lang="en-US" dirty="0" err="1"/>
              <a:t>trece</a:t>
            </a:r>
            <a:r>
              <a:rPr lang="en-US" dirty="0"/>
              <a:t> </a:t>
            </a:r>
            <a:r>
              <a:rPr lang="en-US" dirty="0" err="1"/>
              <a:t>apoi</a:t>
            </a:r>
            <a:r>
              <a:rPr lang="en-US" dirty="0"/>
              <a:t> la </a:t>
            </a:r>
            <a:r>
              <a:rPr lang="en-US" dirty="0" err="1"/>
              <a:t>activități</a:t>
            </a:r>
            <a:r>
              <a:rPr lang="en-US" dirty="0"/>
              <a:t> practice, </a:t>
            </a:r>
            <a:r>
              <a:rPr lang="en-US" dirty="0" err="1"/>
              <a:t>studiu</a:t>
            </a:r>
            <a:r>
              <a:rPr lang="en-US" dirty="0"/>
              <a:t> de </a:t>
            </a:r>
            <a:r>
              <a:rPr lang="en-US" dirty="0" err="1"/>
              <a:t>caz</a:t>
            </a:r>
            <a:r>
              <a:rPr lang="en-US" dirty="0"/>
              <a:t>, </a:t>
            </a:r>
            <a:r>
              <a:rPr lang="en-US" dirty="0" err="1"/>
              <a:t>reflecție</a:t>
            </a:r>
            <a:r>
              <a:rPr lang="en-US" dirty="0"/>
              <a:t> </a:t>
            </a:r>
            <a:r>
              <a:rPr lang="en-US" dirty="0" err="1"/>
              <a:t>și</a:t>
            </a:r>
            <a:r>
              <a:rPr lang="en-US" dirty="0"/>
              <a:t> sarcina de </a:t>
            </a:r>
            <a:r>
              <a:rPr lang="en-US" dirty="0" err="1"/>
              <a:t>învățare</a:t>
            </a:r>
            <a:r>
              <a:rPr lang="en-US" dirty="0"/>
              <a:t> </a:t>
            </a:r>
            <a:r>
              <a:rPr lang="en-US" dirty="0" err="1"/>
              <a:t>autodirijată</a:t>
            </a:r>
            <a:r>
              <a:rPr lang="en-US" dirty="0"/>
              <a:t>.</a:t>
            </a:r>
          </a:p>
          <a:p>
            <a:br>
              <a:rPr lang="hr-HR" b="1" dirty="0"/>
            </a:br>
            <a:r>
              <a:rPr lang="en-IE" b="1" dirty="0"/>
              <a:t>Sursa </a:t>
            </a:r>
            <a:r>
              <a:rPr lang="en-IE" b="1" dirty="0" err="1"/>
              <a:t>imaginii</a:t>
            </a:r>
            <a:r>
              <a:rPr lang="en-IE" b="1" dirty="0"/>
              <a:t>:</a:t>
            </a:r>
          </a:p>
          <a:p>
            <a:r>
              <a:rPr lang="en-US" dirty="0"/>
              <a:t>Imagine </a:t>
            </a:r>
            <a:r>
              <a:rPr lang="en-US" dirty="0" err="1"/>
              <a:t>creată</a:t>
            </a:r>
            <a:r>
              <a:rPr lang="en-US" dirty="0"/>
              <a:t> </a:t>
            </a:r>
            <a:r>
              <a:rPr lang="en-US" dirty="0" err="1"/>
              <a:t>împreună</a:t>
            </a:r>
            <a:r>
              <a:rPr lang="en-US" dirty="0"/>
              <a:t> cu Sora (</a:t>
            </a:r>
            <a:r>
              <a:rPr lang="en-US" dirty="0" err="1"/>
              <a:t>generată</a:t>
            </a:r>
            <a:r>
              <a:rPr lang="en-US" dirty="0"/>
              <a:t> de AI), </a:t>
            </a:r>
            <a:r>
              <a:rPr lang="en-US" dirty="0" err="1"/>
              <a:t>pentru</a:t>
            </a:r>
            <a:r>
              <a:rPr lang="en-US" dirty="0"/>
              <a:t> </a:t>
            </a:r>
            <a:r>
              <a:rPr lang="en-US" dirty="0" err="1"/>
              <a:t>programul</a:t>
            </a:r>
            <a:r>
              <a:rPr lang="en-US" dirty="0"/>
              <a:t> SUSTAIN-EU WP4 </a:t>
            </a:r>
            <a:r>
              <a:rPr lang="en-US" dirty="0" err="1"/>
              <a:t>ToT</a:t>
            </a:r>
            <a:r>
              <a:rPr lang="en-US" dirty="0"/>
              <a:t> CPD, </a:t>
            </a:r>
            <a:r>
              <a:rPr lang="en-US" dirty="0" err="1"/>
              <a:t>Modulul</a:t>
            </a:r>
            <a:r>
              <a:rPr lang="en-US" dirty="0"/>
              <a:t> 3 "Economia </a:t>
            </a:r>
            <a:r>
              <a:rPr lang="en-US" dirty="0" err="1"/>
              <a:t>verde</a:t>
            </a:r>
            <a:r>
              <a:rPr lang="en-US" dirty="0"/>
              <a:t> </a:t>
            </a:r>
            <a:r>
              <a:rPr lang="en-US" dirty="0" err="1"/>
              <a:t>și</a:t>
            </a:r>
            <a:r>
              <a:rPr lang="en-US" dirty="0"/>
              <a:t> </a:t>
            </a:r>
            <a:r>
              <a:rPr lang="en-US" dirty="0" err="1"/>
              <a:t>perspectivele</a:t>
            </a:r>
            <a:r>
              <a:rPr lang="en-US" dirty="0"/>
              <a:t> </a:t>
            </a:r>
            <a:r>
              <a:rPr lang="en-US" dirty="0" err="1"/>
              <a:t>pieței</a:t>
            </a:r>
            <a:r>
              <a:rPr lang="en-US" dirty="0"/>
              <a:t> </a:t>
            </a:r>
            <a:r>
              <a:rPr lang="en-US" dirty="0" err="1"/>
              <a:t>muncii</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en-US" dirty="0" err="1"/>
              <a:t>Explică</a:t>
            </a:r>
            <a:r>
              <a:rPr lang="en-US" dirty="0"/>
              <a:t> </a:t>
            </a:r>
            <a:r>
              <a:rPr lang="en-US" dirty="0" err="1"/>
              <a:t>faptul</a:t>
            </a:r>
            <a:r>
              <a:rPr lang="en-US" dirty="0"/>
              <a:t> </a:t>
            </a:r>
            <a:r>
              <a:rPr lang="en-US" dirty="0" err="1"/>
              <a:t>că</a:t>
            </a:r>
            <a:r>
              <a:rPr lang="en-US" dirty="0"/>
              <a:t> </a:t>
            </a:r>
            <a:r>
              <a:rPr lang="en-US" dirty="0" err="1"/>
              <a:t>acest</a:t>
            </a:r>
            <a:r>
              <a:rPr lang="en-US" dirty="0"/>
              <a:t> </a:t>
            </a:r>
            <a:r>
              <a:rPr lang="en-US" dirty="0" err="1"/>
              <a:t>modul</a:t>
            </a:r>
            <a:r>
              <a:rPr lang="en-US" dirty="0"/>
              <a:t> are </a:t>
            </a:r>
            <a:r>
              <a:rPr lang="en-US" dirty="0" err="1"/>
              <a:t>trei</a:t>
            </a:r>
            <a:r>
              <a:rPr lang="en-US" dirty="0"/>
              <a:t> </a:t>
            </a:r>
            <a:r>
              <a:rPr lang="en-US" dirty="0" err="1"/>
              <a:t>subiecte</a:t>
            </a:r>
            <a:r>
              <a:rPr lang="en-US" dirty="0"/>
              <a:t> </a:t>
            </a:r>
            <a:r>
              <a:rPr lang="en-US" dirty="0" err="1"/>
              <a:t>conectate</a:t>
            </a:r>
            <a:r>
              <a:rPr lang="en-US" dirty="0"/>
              <a:t>.
</a:t>
            </a:r>
            <a:r>
              <a:rPr lang="en-US" dirty="0" err="1"/>
              <a:t>Subiectul</a:t>
            </a:r>
            <a:r>
              <a:rPr lang="en-US" dirty="0"/>
              <a:t> 1 </a:t>
            </a:r>
            <a:r>
              <a:rPr lang="en-US" dirty="0" err="1"/>
              <a:t>oferă</a:t>
            </a:r>
            <a:r>
              <a:rPr lang="en-US" dirty="0"/>
              <a:t> </a:t>
            </a:r>
            <a:r>
              <a:rPr lang="en-US" dirty="0" err="1"/>
              <a:t>baza</a:t>
            </a:r>
            <a:r>
              <a:rPr lang="en-US" dirty="0"/>
              <a:t> </a:t>
            </a:r>
            <a:r>
              <a:rPr lang="en-US" dirty="0" err="1"/>
              <a:t>conceptuală</a:t>
            </a:r>
            <a:r>
              <a:rPr lang="en-US" dirty="0"/>
              <a:t>: </a:t>
            </a:r>
            <a:r>
              <a:rPr lang="en-US" dirty="0" err="1"/>
              <a:t>ce</a:t>
            </a:r>
            <a:r>
              <a:rPr lang="en-US" dirty="0"/>
              <a:t> </a:t>
            </a:r>
            <a:r>
              <a:rPr lang="en-US" dirty="0" err="1"/>
              <a:t>este</a:t>
            </a:r>
            <a:r>
              <a:rPr lang="en-US" dirty="0"/>
              <a:t> </a:t>
            </a:r>
            <a:r>
              <a:rPr lang="en-US" dirty="0" err="1"/>
              <a:t>economia</a:t>
            </a:r>
            <a:r>
              <a:rPr lang="en-US" dirty="0"/>
              <a:t> </a:t>
            </a:r>
            <a:r>
              <a:rPr lang="en-US" dirty="0" err="1"/>
              <a:t>verde</a:t>
            </a:r>
            <a:r>
              <a:rPr lang="en-US" dirty="0"/>
              <a:t> </a:t>
            </a:r>
            <a:r>
              <a:rPr lang="en-US" dirty="0" err="1"/>
              <a:t>și</a:t>
            </a:r>
            <a:r>
              <a:rPr lang="en-US" dirty="0"/>
              <a:t> de </a:t>
            </a:r>
            <a:r>
              <a:rPr lang="en-US" dirty="0" err="1"/>
              <a:t>ce</a:t>
            </a:r>
            <a:r>
              <a:rPr lang="en-US" dirty="0"/>
              <a:t> </a:t>
            </a:r>
            <a:r>
              <a:rPr lang="en-US" dirty="0" err="1"/>
              <a:t>contează</a:t>
            </a:r>
            <a:r>
              <a:rPr lang="en-US" dirty="0"/>
              <a:t> </a:t>
            </a:r>
            <a:r>
              <a:rPr lang="en-US" dirty="0" err="1"/>
              <a:t>pentru</a:t>
            </a:r>
            <a:r>
              <a:rPr lang="en-US" dirty="0"/>
              <a:t> VET.
</a:t>
            </a:r>
            <a:r>
              <a:rPr lang="en-US" dirty="0" err="1"/>
              <a:t>Subiectul</a:t>
            </a:r>
            <a:r>
              <a:rPr lang="en-US" dirty="0"/>
              <a:t> 2 se </a:t>
            </a:r>
            <a:r>
              <a:rPr lang="en-US" dirty="0" err="1"/>
              <a:t>concentrează</a:t>
            </a:r>
            <a:r>
              <a:rPr lang="en-US" dirty="0"/>
              <a:t> pe </a:t>
            </a:r>
            <a:r>
              <a:rPr lang="en-US" dirty="0" err="1"/>
              <a:t>abilități</a:t>
            </a:r>
            <a:r>
              <a:rPr lang="en-US" dirty="0"/>
              <a:t>: </a:t>
            </a:r>
            <a:r>
              <a:rPr lang="en-US" dirty="0" err="1"/>
              <a:t>ce</a:t>
            </a:r>
            <a:r>
              <a:rPr lang="en-US" dirty="0"/>
              <a:t> </a:t>
            </a:r>
            <a:r>
              <a:rPr lang="en-US" dirty="0" err="1"/>
              <a:t>tipuri</a:t>
            </a:r>
            <a:r>
              <a:rPr lang="en-US" dirty="0"/>
              <a:t> de </a:t>
            </a:r>
            <a:r>
              <a:rPr lang="en-US" dirty="0" err="1"/>
              <a:t>competențe</a:t>
            </a:r>
            <a:r>
              <a:rPr lang="en-US" dirty="0"/>
              <a:t> sunt </a:t>
            </a:r>
            <a:r>
              <a:rPr lang="en-US" dirty="0" err="1"/>
              <a:t>necesare</a:t>
            </a:r>
            <a:r>
              <a:rPr lang="en-US" dirty="0"/>
              <a:t> </a:t>
            </a:r>
            <a:r>
              <a:rPr lang="en-US" dirty="0" err="1"/>
              <a:t>și</a:t>
            </a:r>
            <a:r>
              <a:rPr lang="en-US" dirty="0"/>
              <a:t> cum pot fi interpretate </a:t>
            </a:r>
            <a:r>
              <a:rPr lang="en-US" dirty="0" err="1"/>
              <a:t>semnalele</a:t>
            </a:r>
            <a:r>
              <a:rPr lang="en-US" dirty="0"/>
              <a:t> de pe </a:t>
            </a:r>
            <a:r>
              <a:rPr lang="en-US" dirty="0" err="1"/>
              <a:t>piața</a:t>
            </a:r>
            <a:r>
              <a:rPr lang="en-US" dirty="0"/>
              <a:t> </a:t>
            </a:r>
            <a:r>
              <a:rPr lang="en-US" dirty="0" err="1"/>
              <a:t>muncii</a:t>
            </a:r>
            <a:r>
              <a:rPr lang="en-US" dirty="0"/>
              <a:t>.
</a:t>
            </a:r>
            <a:r>
              <a:rPr lang="en-US" dirty="0" err="1"/>
              <a:t>Subiectul</a:t>
            </a:r>
            <a:r>
              <a:rPr lang="en-US" dirty="0"/>
              <a:t> 3 se </a:t>
            </a:r>
            <a:r>
              <a:rPr lang="en-US" dirty="0" err="1"/>
              <a:t>concentrează</a:t>
            </a:r>
            <a:r>
              <a:rPr lang="en-US" dirty="0"/>
              <a:t> pe </a:t>
            </a:r>
            <a:r>
              <a:rPr lang="en-US" dirty="0" err="1"/>
              <a:t>locuri</a:t>
            </a:r>
            <a:r>
              <a:rPr lang="en-US" dirty="0"/>
              <a:t> de </a:t>
            </a:r>
            <a:r>
              <a:rPr lang="en-US" dirty="0" err="1"/>
              <a:t>muncă</a:t>
            </a:r>
            <a:r>
              <a:rPr lang="en-US" dirty="0"/>
              <a:t> </a:t>
            </a:r>
            <a:r>
              <a:rPr lang="en-US" dirty="0" err="1"/>
              <a:t>și</a:t>
            </a:r>
            <a:r>
              <a:rPr lang="en-US" dirty="0"/>
              <a:t> </a:t>
            </a:r>
            <a:r>
              <a:rPr lang="en-US" dirty="0" err="1"/>
              <a:t>trasee</a:t>
            </a:r>
            <a:r>
              <a:rPr lang="en-US" dirty="0"/>
              <a:t> de </a:t>
            </a:r>
            <a:r>
              <a:rPr lang="en-US" dirty="0" err="1"/>
              <a:t>cariera</a:t>
            </a:r>
            <a:r>
              <a:rPr lang="en-US" dirty="0"/>
              <a:t>: cum se </a:t>
            </a:r>
            <a:r>
              <a:rPr lang="en-US" dirty="0" err="1"/>
              <a:t>schimbă</a:t>
            </a:r>
            <a:r>
              <a:rPr lang="en-US" dirty="0"/>
              <a:t> </a:t>
            </a:r>
            <a:r>
              <a:rPr lang="en-US" dirty="0" err="1"/>
              <a:t>ocupațiile</a:t>
            </a:r>
            <a:r>
              <a:rPr lang="en-US" dirty="0"/>
              <a:t> </a:t>
            </a:r>
            <a:r>
              <a:rPr lang="en-US" dirty="0" err="1"/>
              <a:t>și</a:t>
            </a:r>
            <a:r>
              <a:rPr lang="en-US" dirty="0"/>
              <a:t> cum pot </a:t>
            </a:r>
            <a:r>
              <a:rPr lang="en-US" dirty="0" err="1"/>
              <a:t>profesorii</a:t>
            </a:r>
            <a:r>
              <a:rPr lang="en-US" dirty="0"/>
              <a:t> </a:t>
            </a:r>
            <a:r>
              <a:rPr lang="en-US" dirty="0" err="1"/>
              <a:t>să</a:t>
            </a:r>
            <a:r>
              <a:rPr lang="en-US" dirty="0"/>
              <a:t> </a:t>
            </a:r>
            <a:r>
              <a:rPr lang="en-US" dirty="0" err="1"/>
              <a:t>sprijine</a:t>
            </a:r>
            <a:r>
              <a:rPr lang="en-US" dirty="0"/>
              <a:t> </a:t>
            </a:r>
            <a:r>
              <a:rPr lang="en-US" dirty="0" err="1"/>
              <a:t>conștientizarea</a:t>
            </a:r>
            <a:r>
              <a:rPr lang="en-US" dirty="0"/>
              <a:t> </a:t>
            </a:r>
            <a:r>
              <a:rPr lang="en-US" dirty="0" err="1"/>
              <a:t>carierei</a:t>
            </a:r>
            <a:r>
              <a:rPr lang="en-US" dirty="0"/>
              <a:t> </a:t>
            </a:r>
            <a:r>
              <a:rPr lang="en-US" dirty="0" err="1"/>
              <a:t>cursanților</a:t>
            </a:r>
            <a:r>
              <a:rPr lang="en-US" dirty="0"/>
              <a:t>.
</a:t>
            </a:r>
            <a:r>
              <a:rPr lang="en-US" dirty="0" err="1"/>
              <a:t>Subliniază</a:t>
            </a:r>
            <a:r>
              <a:rPr lang="en-US" dirty="0"/>
              <a:t> </a:t>
            </a:r>
            <a:r>
              <a:rPr lang="en-US" dirty="0" err="1"/>
              <a:t>că</a:t>
            </a:r>
            <a:r>
              <a:rPr lang="en-US" dirty="0"/>
              <a:t> </a:t>
            </a:r>
            <a:r>
              <a:rPr lang="en-US" dirty="0" err="1"/>
              <a:t>participanții</a:t>
            </a:r>
            <a:r>
              <a:rPr lang="en-US" dirty="0"/>
              <a:t> nu sunt </a:t>
            </a:r>
            <a:r>
              <a:rPr lang="en-US" dirty="0" err="1"/>
              <a:t>așteptați</a:t>
            </a:r>
            <a:r>
              <a:rPr lang="en-US" dirty="0"/>
              <a:t> </a:t>
            </a:r>
            <a:r>
              <a:rPr lang="en-US" dirty="0" err="1"/>
              <a:t>să</a:t>
            </a:r>
            <a:r>
              <a:rPr lang="en-US" dirty="0"/>
              <a:t> </a:t>
            </a:r>
            <a:r>
              <a:rPr lang="en-US" dirty="0" err="1"/>
              <a:t>cunoască</a:t>
            </a:r>
            <a:r>
              <a:rPr lang="en-US" dirty="0"/>
              <a:t> </a:t>
            </a:r>
            <a:r>
              <a:rPr lang="en-US" dirty="0" err="1"/>
              <a:t>deja</a:t>
            </a:r>
            <a:r>
              <a:rPr lang="en-US" dirty="0"/>
              <a:t> tot </a:t>
            </a:r>
            <a:r>
              <a:rPr lang="en-US" dirty="0" err="1"/>
              <a:t>acest</a:t>
            </a:r>
            <a:r>
              <a:rPr lang="en-US" dirty="0"/>
              <a:t> </a:t>
            </a:r>
            <a:r>
              <a:rPr lang="en-US" dirty="0" err="1"/>
              <a:t>conținut</a:t>
            </a:r>
            <a:r>
              <a:rPr lang="en-US" dirty="0"/>
              <a:t>.</a:t>
            </a:r>
          </a:p>
          <a:p>
            <a:br>
              <a:rPr lang="hr-HR" b="1" dirty="0"/>
            </a:br>
            <a:r>
              <a:rPr lang="en-IE" b="1" dirty="0"/>
              <a:t>Sursa </a:t>
            </a:r>
            <a:r>
              <a:rPr lang="en-IE" b="1" dirty="0" err="1"/>
              <a:t>imaginii</a:t>
            </a:r>
            <a:r>
              <a:rPr lang="en-IE" b="1" dirty="0"/>
              <a:t>:</a:t>
            </a:r>
          </a:p>
          <a:p>
            <a:r>
              <a:rPr lang="en-US" dirty="0"/>
              <a:t>Imagine </a:t>
            </a:r>
            <a:r>
              <a:rPr lang="en-US" dirty="0" err="1"/>
              <a:t>creată</a:t>
            </a:r>
            <a:r>
              <a:rPr lang="en-US" dirty="0"/>
              <a:t> </a:t>
            </a:r>
            <a:r>
              <a:rPr lang="en-US" dirty="0" err="1"/>
              <a:t>împreună</a:t>
            </a:r>
            <a:r>
              <a:rPr lang="en-US" dirty="0"/>
              <a:t> cu Sora (</a:t>
            </a:r>
            <a:r>
              <a:rPr lang="en-US" dirty="0" err="1"/>
              <a:t>generată</a:t>
            </a:r>
            <a:r>
              <a:rPr lang="en-US" dirty="0"/>
              <a:t> de AI), </a:t>
            </a:r>
            <a:r>
              <a:rPr lang="en-US" dirty="0" err="1"/>
              <a:t>pentru</a:t>
            </a:r>
            <a:r>
              <a:rPr lang="en-US" dirty="0"/>
              <a:t> </a:t>
            </a:r>
            <a:r>
              <a:rPr lang="en-US" dirty="0" err="1"/>
              <a:t>programul</a:t>
            </a:r>
            <a:r>
              <a:rPr lang="en-US" dirty="0"/>
              <a:t> SUSTAIN-EU WP4 </a:t>
            </a:r>
            <a:r>
              <a:rPr lang="en-US" dirty="0" err="1"/>
              <a:t>ToT</a:t>
            </a:r>
            <a:r>
              <a:rPr lang="en-US" dirty="0"/>
              <a:t> CPD, </a:t>
            </a:r>
            <a:r>
              <a:rPr lang="en-US" dirty="0" err="1"/>
              <a:t>Modulul</a:t>
            </a:r>
            <a:r>
              <a:rPr lang="en-US" dirty="0"/>
              <a:t> 3 "Economia </a:t>
            </a:r>
            <a:r>
              <a:rPr lang="en-US" dirty="0" err="1"/>
              <a:t>verde</a:t>
            </a:r>
            <a:r>
              <a:rPr lang="en-US" dirty="0"/>
              <a:t> </a:t>
            </a:r>
            <a:r>
              <a:rPr lang="en-US" dirty="0" err="1"/>
              <a:t>și</a:t>
            </a:r>
            <a:r>
              <a:rPr lang="en-US" dirty="0"/>
              <a:t> </a:t>
            </a:r>
            <a:r>
              <a:rPr lang="en-US" dirty="0" err="1"/>
              <a:t>perspectivele</a:t>
            </a:r>
            <a:r>
              <a:rPr lang="en-US" dirty="0"/>
              <a:t> </a:t>
            </a:r>
            <a:r>
              <a:rPr lang="en-US" dirty="0" err="1"/>
              <a:t>pieței</a:t>
            </a:r>
            <a:r>
              <a:rPr lang="en-US" dirty="0"/>
              <a:t> </a:t>
            </a:r>
            <a:r>
              <a:rPr lang="en-US" dirty="0" err="1"/>
              <a:t>muncii</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Foloseste</a:t>
            </a:r>
            <a:r>
              <a:rPr lang="en-US" dirty="0"/>
              <a:t> </a:t>
            </a:r>
            <a:r>
              <a:rPr lang="en-US" dirty="0" err="1"/>
              <a:t>acest</a:t>
            </a:r>
            <a:r>
              <a:rPr lang="en-US" dirty="0"/>
              <a:t> slide </a:t>
            </a:r>
            <a:r>
              <a:rPr lang="en-US" dirty="0" err="1"/>
              <a:t>pentru</a:t>
            </a:r>
            <a:r>
              <a:rPr lang="en-US" dirty="0"/>
              <a:t> a </a:t>
            </a:r>
            <a:r>
              <a:rPr lang="en-US" dirty="0" err="1"/>
              <a:t>explica</a:t>
            </a:r>
            <a:r>
              <a:rPr lang="en-US" dirty="0"/>
              <a:t> </a:t>
            </a:r>
            <a:r>
              <a:rPr lang="en-US" dirty="0" err="1"/>
              <a:t>ce</a:t>
            </a:r>
            <a:r>
              <a:rPr lang="en-US" dirty="0"/>
              <a:t> se </a:t>
            </a:r>
            <a:r>
              <a:rPr lang="en-US" dirty="0" err="1"/>
              <a:t>așteaptă</a:t>
            </a:r>
            <a:r>
              <a:rPr lang="en-US" dirty="0"/>
              <a:t> </a:t>
            </a:r>
            <a:r>
              <a:rPr lang="en-US" dirty="0" err="1"/>
              <a:t>să</a:t>
            </a:r>
            <a:r>
              <a:rPr lang="en-US" dirty="0"/>
              <a:t> </a:t>
            </a:r>
            <a:r>
              <a:rPr lang="en-US" dirty="0" err="1"/>
              <a:t>realizeze</a:t>
            </a:r>
            <a:r>
              <a:rPr lang="en-US" dirty="0"/>
              <a:t> </a:t>
            </a:r>
            <a:r>
              <a:rPr lang="en-US" dirty="0" err="1"/>
              <a:t>participanții</a:t>
            </a:r>
            <a:r>
              <a:rPr lang="en-US" dirty="0"/>
              <a:t> </a:t>
            </a:r>
            <a:r>
              <a:rPr lang="en-US" dirty="0" err="1"/>
              <a:t>până</a:t>
            </a:r>
            <a:r>
              <a:rPr lang="en-US" dirty="0"/>
              <a:t> la </a:t>
            </a:r>
            <a:r>
              <a:rPr lang="en-US" dirty="0" err="1"/>
              <a:t>finalul</a:t>
            </a:r>
            <a:r>
              <a:rPr lang="en-US" dirty="0"/>
              <a:t> </a:t>
            </a:r>
            <a:r>
              <a:rPr lang="en-US" dirty="0" err="1"/>
              <a:t>Modulului</a:t>
            </a:r>
            <a:r>
              <a:rPr lang="en-US" dirty="0"/>
              <a:t> 3.
Clarifică </a:t>
            </a:r>
            <a:r>
              <a:rPr lang="en-US" dirty="0" err="1"/>
              <a:t>faptul</a:t>
            </a:r>
            <a:r>
              <a:rPr lang="en-US" dirty="0"/>
              <a:t> </a:t>
            </a:r>
            <a:r>
              <a:rPr lang="en-US" dirty="0" err="1"/>
              <a:t>că</a:t>
            </a:r>
            <a:r>
              <a:rPr lang="en-US" dirty="0"/>
              <a:t> </a:t>
            </a:r>
            <a:r>
              <a:rPr lang="en-US" dirty="0" err="1"/>
              <a:t>modulul</a:t>
            </a:r>
            <a:r>
              <a:rPr lang="en-US" dirty="0"/>
              <a:t> nu </a:t>
            </a:r>
            <a:r>
              <a:rPr lang="en-US" dirty="0" err="1"/>
              <a:t>este</a:t>
            </a:r>
            <a:r>
              <a:rPr lang="en-US" dirty="0"/>
              <a:t> </a:t>
            </a:r>
            <a:r>
              <a:rPr lang="en-US" dirty="0" err="1"/>
              <a:t>doar</a:t>
            </a:r>
            <a:r>
              <a:rPr lang="en-US" dirty="0"/>
              <a:t> </a:t>
            </a:r>
            <a:r>
              <a:rPr lang="en-US" dirty="0" err="1"/>
              <a:t>despre</a:t>
            </a:r>
            <a:r>
              <a:rPr lang="en-US" dirty="0"/>
              <a:t> </a:t>
            </a:r>
            <a:r>
              <a:rPr lang="en-US" dirty="0" err="1"/>
              <a:t>înțelegerea</a:t>
            </a:r>
            <a:r>
              <a:rPr lang="en-US" dirty="0"/>
              <a:t> </a:t>
            </a:r>
            <a:r>
              <a:rPr lang="en-US" dirty="0" err="1"/>
              <a:t>teoretică</a:t>
            </a:r>
            <a:r>
              <a:rPr lang="en-US" dirty="0"/>
              <a:t> a </a:t>
            </a:r>
            <a:r>
              <a:rPr lang="en-US" dirty="0" err="1"/>
              <a:t>economiei</a:t>
            </a:r>
            <a:r>
              <a:rPr lang="en-US" dirty="0"/>
              <a:t> </a:t>
            </a:r>
            <a:r>
              <a:rPr lang="en-US" dirty="0" err="1"/>
              <a:t>verzi</a:t>
            </a:r>
            <a:r>
              <a:rPr lang="en-US" dirty="0"/>
              <a:t>. De </a:t>
            </a:r>
            <a:r>
              <a:rPr lang="en-US" dirty="0" err="1"/>
              <a:t>asemenea</a:t>
            </a:r>
            <a:r>
              <a:rPr lang="en-US" dirty="0"/>
              <a:t>, se </a:t>
            </a:r>
            <a:r>
              <a:rPr lang="en-US" dirty="0" err="1"/>
              <a:t>concentrează</a:t>
            </a:r>
            <a:r>
              <a:rPr lang="en-US" dirty="0"/>
              <a:t> pe </a:t>
            </a:r>
            <a:r>
              <a:rPr lang="en-US" dirty="0" err="1"/>
              <a:t>ajutorarea</a:t>
            </a:r>
            <a:r>
              <a:rPr lang="en-US" dirty="0"/>
              <a:t> </a:t>
            </a:r>
            <a:r>
              <a:rPr lang="en-US" dirty="0" err="1"/>
              <a:t>formatorilor</a:t>
            </a:r>
            <a:r>
              <a:rPr lang="en-US" dirty="0"/>
              <a:t> VET </a:t>
            </a:r>
            <a:r>
              <a:rPr lang="en-US" dirty="0" err="1"/>
              <a:t>să</a:t>
            </a:r>
            <a:r>
              <a:rPr lang="en-US" dirty="0"/>
              <a:t> </a:t>
            </a:r>
            <a:r>
              <a:rPr lang="en-US" dirty="0" err="1"/>
              <a:t>conecteze</a:t>
            </a:r>
            <a:r>
              <a:rPr lang="en-US" dirty="0"/>
              <a:t> </a:t>
            </a:r>
            <a:r>
              <a:rPr lang="en-US" dirty="0" err="1"/>
              <a:t>economia</a:t>
            </a:r>
            <a:r>
              <a:rPr lang="en-US" dirty="0"/>
              <a:t> </a:t>
            </a:r>
            <a:r>
              <a:rPr lang="en-US" dirty="0" err="1"/>
              <a:t>verde</a:t>
            </a:r>
            <a:r>
              <a:rPr lang="en-US" dirty="0"/>
              <a:t> </a:t>
            </a:r>
            <a:r>
              <a:rPr lang="en-US" dirty="0" err="1"/>
              <a:t>și</a:t>
            </a:r>
            <a:r>
              <a:rPr lang="en-US" dirty="0"/>
              <a:t> </a:t>
            </a:r>
            <a:r>
              <a:rPr lang="en-US" dirty="0" err="1"/>
              <a:t>perspectivele</a:t>
            </a:r>
            <a:r>
              <a:rPr lang="en-US" dirty="0"/>
              <a:t> </a:t>
            </a:r>
            <a:r>
              <a:rPr lang="en-US" dirty="0" err="1"/>
              <a:t>pieței</a:t>
            </a:r>
            <a:r>
              <a:rPr lang="en-US" dirty="0"/>
              <a:t> </a:t>
            </a:r>
            <a:r>
              <a:rPr lang="en-US" dirty="0" err="1"/>
              <a:t>muncii</a:t>
            </a:r>
            <a:r>
              <a:rPr lang="en-US" dirty="0"/>
              <a:t> cu propria lor </a:t>
            </a:r>
            <a:r>
              <a:rPr lang="en-US" dirty="0" err="1"/>
              <a:t>practică</a:t>
            </a:r>
            <a:r>
              <a:rPr lang="en-US" dirty="0"/>
              <a:t> </a:t>
            </a:r>
            <a:r>
              <a:rPr lang="en-US" dirty="0" err="1"/>
              <a:t>didactică</a:t>
            </a:r>
            <a:r>
              <a:rPr lang="en-US" dirty="0"/>
              <a:t>.</a:t>
            </a:r>
            <a:endParaRPr lang="hr-HR" dirty="0"/>
          </a:p>
          <a:p>
            <a:endParaRPr lang="en-US" dirty="0"/>
          </a:p>
          <a:p>
            <a:r>
              <a:rPr lang="en-US" dirty="0" err="1"/>
              <a:t>Explică</a:t>
            </a:r>
            <a:r>
              <a:rPr lang="en-US" dirty="0"/>
              <a:t> pe </a:t>
            </a:r>
            <a:r>
              <a:rPr lang="en-US" dirty="0" err="1"/>
              <a:t>scurt</a:t>
            </a:r>
            <a:r>
              <a:rPr lang="en-US" dirty="0"/>
              <a:t> </a:t>
            </a:r>
            <a:r>
              <a:rPr lang="en-US" dirty="0" err="1"/>
              <a:t>fiecare</a:t>
            </a:r>
            <a:r>
              <a:rPr lang="en-US" dirty="0"/>
              <a:t> </a:t>
            </a:r>
            <a:r>
              <a:rPr lang="en-US" dirty="0" err="1"/>
              <a:t>rezultat</a:t>
            </a:r>
            <a:r>
              <a:rPr lang="en-US" dirty="0"/>
              <a:t> al </a:t>
            </a:r>
            <a:r>
              <a:rPr lang="en-US" dirty="0" err="1"/>
              <a:t>învățării</a:t>
            </a:r>
            <a:r>
              <a:rPr lang="en-US" dirty="0"/>
              <a:t>:</a:t>
            </a:r>
          </a:p>
          <a:p>
            <a:r>
              <a:rPr lang="en-US" b="1" dirty="0"/>
              <a:t>K2</a:t>
            </a:r>
            <a:r>
              <a:rPr lang="en-US" dirty="0"/>
              <a:t> </a:t>
            </a:r>
            <a:r>
              <a:rPr lang="en-US" dirty="0" err="1"/>
              <a:t>înseamnă</a:t>
            </a:r>
            <a:r>
              <a:rPr lang="en-US" dirty="0"/>
              <a:t> </a:t>
            </a:r>
            <a:r>
              <a:rPr lang="en-US" dirty="0" err="1"/>
              <a:t>că</a:t>
            </a:r>
            <a:r>
              <a:rPr lang="en-US" dirty="0"/>
              <a:t> </a:t>
            </a:r>
            <a:r>
              <a:rPr lang="en-US" dirty="0" err="1"/>
              <a:t>participanții</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poată</a:t>
            </a:r>
            <a:r>
              <a:rPr lang="en-US" dirty="0"/>
              <a:t> </a:t>
            </a:r>
            <a:r>
              <a:rPr lang="en-US" dirty="0" err="1"/>
              <a:t>explica</a:t>
            </a:r>
            <a:r>
              <a:rPr lang="en-US" dirty="0"/>
              <a:t> </a:t>
            </a:r>
            <a:r>
              <a:rPr lang="en-US" dirty="0" err="1"/>
              <a:t>concepte</a:t>
            </a:r>
            <a:r>
              <a:rPr lang="en-US" dirty="0"/>
              <a:t> </a:t>
            </a:r>
            <a:r>
              <a:rPr lang="en-US" dirty="0" err="1"/>
              <a:t>și</a:t>
            </a:r>
            <a:r>
              <a:rPr lang="en-US" dirty="0"/>
              <a:t> </a:t>
            </a:r>
            <a:r>
              <a:rPr lang="en-US" dirty="0" err="1"/>
              <a:t>tendințe</a:t>
            </a:r>
            <a:r>
              <a:rPr lang="en-US" dirty="0"/>
              <a:t> </a:t>
            </a:r>
            <a:r>
              <a:rPr lang="en-US" dirty="0" err="1"/>
              <a:t>relevante</a:t>
            </a:r>
            <a:r>
              <a:rPr lang="en-US" dirty="0"/>
              <a:t> de </a:t>
            </a:r>
            <a:r>
              <a:rPr lang="en-US" dirty="0" err="1"/>
              <a:t>sustenabilitate</a:t>
            </a:r>
            <a:r>
              <a:rPr lang="en-US" dirty="0"/>
              <a:t> </a:t>
            </a:r>
            <a:r>
              <a:rPr lang="en-US" dirty="0" err="1"/>
              <a:t>într</a:t>
            </a:r>
            <a:r>
              <a:rPr lang="en-US" dirty="0"/>
              <a:t>-un context VET. 
</a:t>
            </a:r>
            <a:r>
              <a:rPr lang="en-US" b="1" dirty="0"/>
              <a:t>K6</a:t>
            </a:r>
            <a:r>
              <a:rPr lang="en-US" dirty="0"/>
              <a:t> </a:t>
            </a:r>
            <a:r>
              <a:rPr lang="en-US" dirty="0" err="1"/>
              <a:t>înseamnă</a:t>
            </a:r>
            <a:r>
              <a:rPr lang="en-US" dirty="0"/>
              <a:t> </a:t>
            </a:r>
            <a:r>
              <a:rPr lang="en-US" dirty="0" err="1"/>
              <a:t>că</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înțeleagă</a:t>
            </a:r>
            <a:r>
              <a:rPr lang="en-US" dirty="0"/>
              <a:t> cum se </a:t>
            </a:r>
            <a:r>
              <a:rPr lang="en-US" dirty="0" err="1"/>
              <a:t>raportează</a:t>
            </a:r>
            <a:r>
              <a:rPr lang="en-US" dirty="0"/>
              <a:t> </a:t>
            </a:r>
            <a:r>
              <a:rPr lang="en-US" dirty="0" err="1"/>
              <a:t>perspectivele</a:t>
            </a:r>
            <a:r>
              <a:rPr lang="en-US" dirty="0"/>
              <a:t> </a:t>
            </a:r>
            <a:r>
              <a:rPr lang="en-US" dirty="0" err="1"/>
              <a:t>despre</a:t>
            </a:r>
            <a:r>
              <a:rPr lang="en-US" dirty="0"/>
              <a:t> </a:t>
            </a:r>
            <a:r>
              <a:rPr lang="en-US" dirty="0" err="1"/>
              <a:t>piața</a:t>
            </a:r>
            <a:r>
              <a:rPr lang="en-US" dirty="0"/>
              <a:t> </a:t>
            </a:r>
            <a:r>
              <a:rPr lang="en-US" dirty="0" err="1"/>
              <a:t>muncii</a:t>
            </a:r>
            <a:r>
              <a:rPr lang="en-US" dirty="0"/>
              <a:t> </a:t>
            </a:r>
            <a:r>
              <a:rPr lang="en-US" dirty="0" err="1"/>
              <a:t>și</a:t>
            </a:r>
            <a:r>
              <a:rPr lang="en-US" dirty="0"/>
              <a:t> </a:t>
            </a:r>
            <a:r>
              <a:rPr lang="en-US" dirty="0" err="1"/>
              <a:t>orientarea</a:t>
            </a:r>
            <a:r>
              <a:rPr lang="en-US" dirty="0"/>
              <a:t> </a:t>
            </a:r>
            <a:r>
              <a:rPr lang="en-US" dirty="0" err="1"/>
              <a:t>în</a:t>
            </a:r>
            <a:r>
              <a:rPr lang="en-US" dirty="0"/>
              <a:t> </a:t>
            </a:r>
            <a:r>
              <a:rPr lang="en-US" dirty="0" err="1"/>
              <a:t>carieră</a:t>
            </a:r>
            <a:r>
              <a:rPr lang="en-US" dirty="0"/>
              <a:t> cu </a:t>
            </a:r>
            <a:r>
              <a:rPr lang="en-US" dirty="0" err="1"/>
              <a:t>profesiile</a:t>
            </a:r>
            <a:r>
              <a:rPr lang="en-US" dirty="0"/>
              <a:t> </a:t>
            </a:r>
            <a:r>
              <a:rPr lang="en-US" dirty="0" err="1"/>
              <a:t>în</a:t>
            </a:r>
            <a:r>
              <a:rPr lang="en-US" dirty="0"/>
              <a:t> </a:t>
            </a:r>
            <a:r>
              <a:rPr lang="en-US" dirty="0" err="1"/>
              <a:t>domeniul</a:t>
            </a:r>
            <a:r>
              <a:rPr lang="en-US" dirty="0"/>
              <a:t> </a:t>
            </a:r>
            <a:r>
              <a:rPr lang="en-US" dirty="0" err="1"/>
              <a:t>sustenabilității</a:t>
            </a:r>
            <a:r>
              <a:rPr lang="en-US" dirty="0"/>
              <a:t>. 
</a:t>
            </a:r>
            <a:r>
              <a:rPr lang="en-US" b="1" dirty="0"/>
              <a:t>S5</a:t>
            </a:r>
            <a:r>
              <a:rPr lang="en-US" dirty="0"/>
              <a:t> </a:t>
            </a:r>
            <a:r>
              <a:rPr lang="en-US" dirty="0" err="1"/>
              <a:t>înseamnă</a:t>
            </a:r>
            <a:r>
              <a:rPr lang="en-US" dirty="0"/>
              <a:t> </a:t>
            </a:r>
            <a:r>
              <a:rPr lang="en-US" dirty="0" err="1"/>
              <a:t>că</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poată</a:t>
            </a:r>
            <a:r>
              <a:rPr lang="en-US" dirty="0"/>
              <a:t> </a:t>
            </a:r>
            <a:r>
              <a:rPr lang="en-US" dirty="0" err="1"/>
              <a:t>conecta</a:t>
            </a:r>
            <a:r>
              <a:rPr lang="en-US" dirty="0"/>
              <a:t> </a:t>
            </a:r>
            <a:r>
              <a:rPr lang="en-US" dirty="0" err="1"/>
              <a:t>joburile</a:t>
            </a:r>
            <a:r>
              <a:rPr lang="en-US" dirty="0"/>
              <a:t> </a:t>
            </a:r>
            <a:r>
              <a:rPr lang="en-US" dirty="0" err="1"/>
              <a:t>verzi</a:t>
            </a:r>
            <a:r>
              <a:rPr lang="en-US" dirty="0"/>
              <a:t> </a:t>
            </a:r>
            <a:r>
              <a:rPr lang="en-US" dirty="0" err="1"/>
              <a:t>și</a:t>
            </a:r>
            <a:r>
              <a:rPr lang="en-US" dirty="0"/>
              <a:t> </a:t>
            </a:r>
            <a:r>
              <a:rPr lang="en-US" dirty="0" err="1"/>
              <a:t>abilitățile</a:t>
            </a:r>
            <a:r>
              <a:rPr lang="en-US" dirty="0"/>
              <a:t> </a:t>
            </a:r>
            <a:r>
              <a:rPr lang="en-US" dirty="0" err="1"/>
              <a:t>verzi</a:t>
            </a:r>
            <a:r>
              <a:rPr lang="en-US" dirty="0"/>
              <a:t> cu </a:t>
            </a:r>
            <a:r>
              <a:rPr lang="en-US" dirty="0" err="1"/>
              <a:t>ghidarea</a:t>
            </a:r>
            <a:r>
              <a:rPr lang="en-US" dirty="0"/>
              <a:t> </a:t>
            </a:r>
            <a:r>
              <a:rPr lang="en-US" dirty="0" err="1"/>
              <a:t>cursanților</a:t>
            </a:r>
            <a:r>
              <a:rPr lang="en-US" dirty="0"/>
              <a:t>. 
</a:t>
            </a:r>
            <a:r>
              <a:rPr lang="en-US" b="1" dirty="0"/>
              <a:t>AR2</a:t>
            </a:r>
            <a:r>
              <a:rPr lang="en-US" dirty="0"/>
              <a:t> </a:t>
            </a:r>
            <a:r>
              <a:rPr lang="en-US" dirty="0" err="1"/>
              <a:t>înseamnă</a:t>
            </a:r>
            <a:r>
              <a:rPr lang="en-US" dirty="0"/>
              <a:t> </a:t>
            </a:r>
            <a:r>
              <a:rPr lang="en-US" dirty="0" err="1"/>
              <a:t>că</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poată</a:t>
            </a:r>
            <a:r>
              <a:rPr lang="en-US" dirty="0"/>
              <a:t> </a:t>
            </a:r>
            <a:r>
              <a:rPr lang="en-US" dirty="0" err="1"/>
              <a:t>adapta</a:t>
            </a:r>
            <a:r>
              <a:rPr lang="en-US" dirty="0"/>
              <a:t> </a:t>
            </a:r>
            <a:r>
              <a:rPr lang="en-US" dirty="0" err="1"/>
              <a:t>exemplele</a:t>
            </a:r>
            <a:r>
              <a:rPr lang="en-US" dirty="0"/>
              <a:t> la propria </a:t>
            </a:r>
            <a:r>
              <a:rPr lang="en-US" dirty="0" err="1"/>
              <a:t>țară</a:t>
            </a:r>
            <a:r>
              <a:rPr lang="en-US" dirty="0"/>
              <a:t>, sector </a:t>
            </a:r>
            <a:r>
              <a:rPr lang="en-US" dirty="0" err="1"/>
              <a:t>sau</a:t>
            </a:r>
            <a:r>
              <a:rPr lang="en-US" dirty="0"/>
              <a:t> </a:t>
            </a:r>
            <a:r>
              <a:rPr lang="en-US" dirty="0" err="1"/>
              <a:t>instituție</a:t>
            </a:r>
            <a:r>
              <a:rPr lang="en-US" dirty="0"/>
              <a:t>, </a:t>
            </a:r>
            <a:r>
              <a:rPr lang="en-US" dirty="0" err="1"/>
              <a:t>păstrând</a:t>
            </a:r>
            <a:r>
              <a:rPr lang="en-US" dirty="0"/>
              <a:t> </a:t>
            </a:r>
            <a:r>
              <a:rPr lang="en-US" dirty="0" err="1"/>
              <a:t>în</a:t>
            </a:r>
            <a:r>
              <a:rPr lang="en-US" dirty="0"/>
              <a:t> </a:t>
            </a:r>
            <a:r>
              <a:rPr lang="en-US" dirty="0" err="1"/>
              <a:t>același</a:t>
            </a:r>
            <a:r>
              <a:rPr lang="en-US" dirty="0"/>
              <a:t> </a:t>
            </a:r>
            <a:r>
              <a:rPr lang="en-US" dirty="0" err="1"/>
              <a:t>timp</a:t>
            </a:r>
            <a:r>
              <a:rPr lang="en-US" dirty="0"/>
              <a:t> </a:t>
            </a:r>
            <a:r>
              <a:rPr lang="en-US" dirty="0" err="1"/>
              <a:t>cadrul</a:t>
            </a:r>
            <a:r>
              <a:rPr lang="en-US" dirty="0"/>
              <a:t> </a:t>
            </a:r>
            <a:r>
              <a:rPr lang="en-US" dirty="0" err="1"/>
              <a:t>comun</a:t>
            </a:r>
            <a:r>
              <a:rPr lang="en-US" dirty="0"/>
              <a:t> de </a:t>
            </a:r>
            <a:r>
              <a:rPr lang="en-US" dirty="0" err="1"/>
              <a:t>calitate</a:t>
            </a:r>
            <a:r>
              <a:rPr lang="en-US" dirty="0"/>
              <a:t> SUSTAIN-EU. </a:t>
            </a:r>
            <a:endParaRPr lang="hr-HR" dirty="0"/>
          </a:p>
          <a:p>
            <a:endParaRPr lang="en-US" dirty="0"/>
          </a:p>
          <a:p>
            <a:r>
              <a:rPr lang="en-US" dirty="0" err="1"/>
              <a:t>Spune</a:t>
            </a:r>
            <a:r>
              <a:rPr lang="en-US" dirty="0"/>
              <a:t> </a:t>
            </a:r>
            <a:r>
              <a:rPr lang="en-US" dirty="0" err="1"/>
              <a:t>participanților</a:t>
            </a:r>
            <a:r>
              <a:rPr lang="en-US" dirty="0"/>
              <a:t> </a:t>
            </a:r>
            <a:r>
              <a:rPr lang="en-US" dirty="0" err="1"/>
              <a:t>că</a:t>
            </a:r>
            <a:r>
              <a:rPr lang="en-US" dirty="0"/>
              <a:t> </a:t>
            </a:r>
            <a:r>
              <a:rPr lang="en-US" dirty="0" err="1"/>
              <a:t>aceste</a:t>
            </a:r>
            <a:r>
              <a:rPr lang="en-US" dirty="0"/>
              <a:t> </a:t>
            </a:r>
            <a:r>
              <a:rPr lang="en-US" dirty="0" err="1"/>
              <a:t>rezultate</a:t>
            </a:r>
            <a:r>
              <a:rPr lang="en-US" dirty="0"/>
              <a:t> </a:t>
            </a:r>
            <a:r>
              <a:rPr lang="en-US" dirty="0" err="1"/>
              <a:t>vor</a:t>
            </a:r>
            <a:r>
              <a:rPr lang="en-US" dirty="0"/>
              <a:t> fi </a:t>
            </a:r>
            <a:r>
              <a:rPr lang="en-US" dirty="0" err="1"/>
              <a:t>reluate</a:t>
            </a:r>
            <a:r>
              <a:rPr lang="en-US" dirty="0"/>
              <a:t> </a:t>
            </a:r>
            <a:r>
              <a:rPr lang="en-US" dirty="0" err="1"/>
              <a:t>în</a:t>
            </a:r>
            <a:r>
              <a:rPr lang="en-US" dirty="0"/>
              <a:t> </a:t>
            </a:r>
            <a:r>
              <a:rPr lang="en-US" dirty="0" err="1"/>
              <a:t>timpul</a:t>
            </a:r>
            <a:r>
              <a:rPr lang="en-US" dirty="0"/>
              <a:t> </a:t>
            </a:r>
            <a:r>
              <a:rPr lang="en-US" dirty="0" err="1"/>
              <a:t>activităților</a:t>
            </a:r>
            <a:r>
              <a:rPr lang="en-US" dirty="0"/>
              <a:t> practice, </a:t>
            </a:r>
            <a:r>
              <a:rPr lang="en-US" dirty="0" err="1"/>
              <a:t>sarcinii</a:t>
            </a:r>
            <a:r>
              <a:rPr lang="en-US" dirty="0"/>
              <a:t> de </a:t>
            </a:r>
            <a:r>
              <a:rPr lang="en-US" dirty="0" err="1"/>
              <a:t>învățare</a:t>
            </a:r>
            <a:r>
              <a:rPr lang="en-US" dirty="0"/>
              <a:t> auto-</a:t>
            </a:r>
            <a:r>
              <a:rPr lang="en-US" dirty="0" err="1"/>
              <a:t>dirijate</a:t>
            </a:r>
            <a:r>
              <a:rPr lang="en-US" dirty="0"/>
              <a:t> </a:t>
            </a:r>
            <a:r>
              <a:rPr lang="en-US" dirty="0" err="1"/>
              <a:t>și</a:t>
            </a:r>
            <a:r>
              <a:rPr lang="en-US" dirty="0"/>
              <a:t> </a:t>
            </a:r>
            <a:r>
              <a:rPr lang="en-US" dirty="0" err="1"/>
              <a:t>contribuției</a:t>
            </a:r>
            <a:r>
              <a:rPr lang="en-US" dirty="0"/>
              <a:t> la </a:t>
            </a:r>
            <a:r>
              <a:rPr lang="en-US" dirty="0" err="1"/>
              <a:t>Portofoliul</a:t>
            </a:r>
            <a:r>
              <a:rPr lang="en-US" dirty="0"/>
              <a:t> </a:t>
            </a:r>
            <a:r>
              <a:rPr lang="en-US" dirty="0" err="1"/>
              <a:t>Formatorului</a:t>
            </a:r>
            <a:r>
              <a:rPr lang="en-US" dirty="0"/>
              <a:t>.</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3679706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Folosește</a:t>
            </a:r>
            <a:r>
              <a:rPr lang="en-US" dirty="0"/>
              <a:t> </a:t>
            </a:r>
            <a:r>
              <a:rPr lang="en-US" dirty="0" err="1"/>
              <a:t>acest</a:t>
            </a:r>
            <a:r>
              <a:rPr lang="en-US" dirty="0"/>
              <a:t> slide </a:t>
            </a:r>
            <a:r>
              <a:rPr lang="en-US" dirty="0" err="1"/>
              <a:t>pentru</a:t>
            </a:r>
            <a:r>
              <a:rPr lang="en-US" dirty="0"/>
              <a:t> a </a:t>
            </a:r>
            <a:r>
              <a:rPr lang="en-US" dirty="0" err="1"/>
              <a:t>activa</a:t>
            </a:r>
            <a:r>
              <a:rPr lang="en-US" dirty="0"/>
              <a:t> </a:t>
            </a:r>
            <a:r>
              <a:rPr lang="en-US" dirty="0" err="1"/>
              <a:t>cunoștințele</a:t>
            </a:r>
            <a:r>
              <a:rPr lang="en-US" dirty="0"/>
              <a:t> </a:t>
            </a:r>
            <a:r>
              <a:rPr lang="en-US" dirty="0" err="1"/>
              <a:t>anterioare</a:t>
            </a:r>
            <a:r>
              <a:rPr lang="en-US" dirty="0"/>
              <a:t> ale </a:t>
            </a:r>
            <a:r>
              <a:rPr lang="en-US" dirty="0" err="1"/>
              <a:t>participanților</a:t>
            </a:r>
            <a:r>
              <a:rPr lang="en-US" dirty="0"/>
              <a:t> </a:t>
            </a:r>
            <a:r>
              <a:rPr lang="en-US" dirty="0" err="1"/>
              <a:t>și</a:t>
            </a:r>
            <a:r>
              <a:rPr lang="en-US" dirty="0"/>
              <a:t> </a:t>
            </a:r>
            <a:r>
              <a:rPr lang="en-US" dirty="0" err="1"/>
              <a:t>pentru</a:t>
            </a:r>
            <a:r>
              <a:rPr lang="en-US" dirty="0"/>
              <a:t> a face </a:t>
            </a:r>
            <a:r>
              <a:rPr lang="en-US" dirty="0" err="1"/>
              <a:t>subiectul</a:t>
            </a:r>
            <a:r>
              <a:rPr lang="en-US" dirty="0"/>
              <a:t> </a:t>
            </a:r>
            <a:r>
              <a:rPr lang="en-US" dirty="0" err="1"/>
              <a:t>practic</a:t>
            </a:r>
            <a:r>
              <a:rPr lang="en-US" dirty="0"/>
              <a:t> </a:t>
            </a:r>
            <a:r>
              <a:rPr lang="en-US" dirty="0" err="1"/>
              <a:t>încă</a:t>
            </a:r>
            <a:r>
              <a:rPr lang="en-US" dirty="0"/>
              <a:t> de la </a:t>
            </a:r>
            <a:r>
              <a:rPr lang="en-US" dirty="0" err="1"/>
              <a:t>început</a:t>
            </a:r>
            <a:r>
              <a:rPr lang="en-US" dirty="0"/>
              <a:t>.
</a:t>
            </a:r>
          </a:p>
          <a:p>
            <a:r>
              <a:rPr lang="en-US" dirty="0" err="1"/>
              <a:t>Invită</a:t>
            </a:r>
            <a:r>
              <a:rPr lang="en-US" dirty="0"/>
              <a:t> </a:t>
            </a:r>
            <a:r>
              <a:rPr lang="en-US" dirty="0" err="1"/>
              <a:t>participanții</a:t>
            </a:r>
            <a:r>
              <a:rPr lang="en-US" dirty="0"/>
              <a:t> </a:t>
            </a:r>
            <a:r>
              <a:rPr lang="en-US" dirty="0" err="1"/>
              <a:t>să</a:t>
            </a:r>
            <a:r>
              <a:rPr lang="en-US" dirty="0"/>
              <a:t> </a:t>
            </a:r>
            <a:r>
              <a:rPr lang="en-US" dirty="0" err="1"/>
              <a:t>reflecteze</a:t>
            </a:r>
            <a:r>
              <a:rPr lang="en-US" dirty="0"/>
              <a:t> </a:t>
            </a:r>
            <a:r>
              <a:rPr lang="en-US" dirty="0" err="1"/>
              <a:t>asupra</a:t>
            </a:r>
            <a:r>
              <a:rPr lang="en-US" dirty="0"/>
              <a:t> </a:t>
            </a:r>
            <a:r>
              <a:rPr lang="en-US" dirty="0" err="1"/>
              <a:t>propriului</a:t>
            </a:r>
            <a:r>
              <a:rPr lang="en-US" dirty="0"/>
              <a:t> </a:t>
            </a:r>
            <a:r>
              <a:rPr lang="en-US" dirty="0" err="1"/>
              <a:t>domeniu</a:t>
            </a:r>
            <a:r>
              <a:rPr lang="en-US" dirty="0"/>
              <a:t> </a:t>
            </a:r>
            <a:r>
              <a:rPr lang="en-US" dirty="0" err="1"/>
              <a:t>sau</a:t>
            </a:r>
            <a:r>
              <a:rPr lang="en-US" dirty="0"/>
              <a:t> sector de </a:t>
            </a:r>
            <a:r>
              <a:rPr lang="en-US" dirty="0" err="1"/>
              <a:t>predare</a:t>
            </a:r>
            <a:r>
              <a:rPr lang="en-US" dirty="0"/>
              <a:t>. Nu </a:t>
            </a:r>
            <a:r>
              <a:rPr lang="en-US" dirty="0" err="1"/>
              <a:t>trebuie</a:t>
            </a:r>
            <a:r>
              <a:rPr lang="en-US" dirty="0"/>
              <a:t> </a:t>
            </a:r>
            <a:r>
              <a:rPr lang="en-US" dirty="0" err="1"/>
              <a:t>să</a:t>
            </a:r>
            <a:r>
              <a:rPr lang="en-US" dirty="0"/>
              <a:t> fie </a:t>
            </a:r>
            <a:r>
              <a:rPr lang="en-US" dirty="0" err="1"/>
              <a:t>experți</a:t>
            </a:r>
            <a:r>
              <a:rPr lang="en-US" dirty="0"/>
              <a:t> </a:t>
            </a:r>
            <a:r>
              <a:rPr lang="en-US" dirty="0" err="1"/>
              <a:t>în</a:t>
            </a:r>
            <a:r>
              <a:rPr lang="en-US" dirty="0"/>
              <a:t> </a:t>
            </a:r>
            <a:r>
              <a:rPr lang="en-US" dirty="0" err="1"/>
              <a:t>economia</a:t>
            </a:r>
            <a:r>
              <a:rPr lang="en-US" dirty="0"/>
              <a:t> </a:t>
            </a:r>
            <a:r>
              <a:rPr lang="en-US" dirty="0" err="1"/>
              <a:t>verde</a:t>
            </a:r>
            <a:r>
              <a:rPr lang="en-US" dirty="0"/>
              <a:t>. </a:t>
            </a:r>
            <a:r>
              <a:rPr lang="en-US" dirty="0" err="1"/>
              <a:t>Scopul</a:t>
            </a:r>
            <a:r>
              <a:rPr lang="en-US" dirty="0"/>
              <a:t> </a:t>
            </a:r>
            <a:r>
              <a:rPr lang="en-US" dirty="0" err="1"/>
              <a:t>este</a:t>
            </a:r>
            <a:r>
              <a:rPr lang="en-US" dirty="0"/>
              <a:t> </a:t>
            </a:r>
            <a:r>
              <a:rPr lang="en-US" dirty="0" err="1"/>
              <a:t>să</a:t>
            </a:r>
            <a:r>
              <a:rPr lang="en-US" dirty="0"/>
              <a:t> </a:t>
            </a:r>
            <a:r>
              <a:rPr lang="en-US" dirty="0" err="1"/>
              <a:t>identifice</a:t>
            </a:r>
            <a:r>
              <a:rPr lang="en-US" dirty="0"/>
              <a:t> </a:t>
            </a:r>
            <a:r>
              <a:rPr lang="en-US" dirty="0" err="1"/>
              <a:t>ceea</a:t>
            </a:r>
            <a:r>
              <a:rPr lang="en-US" dirty="0"/>
              <a:t> </a:t>
            </a:r>
            <a:r>
              <a:rPr lang="en-US" dirty="0" err="1"/>
              <a:t>ce</a:t>
            </a:r>
            <a:r>
              <a:rPr lang="en-US" dirty="0"/>
              <a:t> </a:t>
            </a:r>
            <a:r>
              <a:rPr lang="en-US" dirty="0" err="1"/>
              <a:t>observă</a:t>
            </a:r>
            <a:r>
              <a:rPr lang="en-US" dirty="0"/>
              <a:t> </a:t>
            </a:r>
            <a:r>
              <a:rPr lang="en-US" dirty="0" err="1"/>
              <a:t>deja</a:t>
            </a:r>
            <a:r>
              <a:rPr lang="en-US" dirty="0"/>
              <a:t> </a:t>
            </a:r>
            <a:r>
              <a:rPr lang="en-US" dirty="0" err="1"/>
              <a:t>în</a:t>
            </a:r>
            <a:r>
              <a:rPr lang="en-US" dirty="0"/>
              <a:t> </a:t>
            </a:r>
            <a:r>
              <a:rPr lang="en-US" dirty="0" err="1"/>
              <a:t>contextul</a:t>
            </a:r>
            <a:r>
              <a:rPr lang="en-US" dirty="0"/>
              <a:t> lor.
</a:t>
            </a:r>
          </a:p>
          <a:p>
            <a:r>
              <a:rPr lang="en-US" dirty="0"/>
              <a:t>Le cere </a:t>
            </a:r>
            <a:r>
              <a:rPr lang="en-US" dirty="0" err="1"/>
              <a:t>să</a:t>
            </a:r>
            <a:r>
              <a:rPr lang="en-US" dirty="0"/>
              <a:t> </a:t>
            </a:r>
            <a:r>
              <a:rPr lang="en-US" dirty="0" err="1"/>
              <a:t>reflecteze</a:t>
            </a:r>
            <a:r>
              <a:rPr lang="en-US" dirty="0"/>
              <a:t> individual </a:t>
            </a:r>
            <a:r>
              <a:rPr lang="en-US" dirty="0" err="1"/>
              <a:t>timp</a:t>
            </a:r>
            <a:r>
              <a:rPr lang="en-US" dirty="0"/>
              <a:t> de </a:t>
            </a:r>
            <a:r>
              <a:rPr lang="en-US" dirty="0" err="1"/>
              <a:t>unul</a:t>
            </a:r>
            <a:r>
              <a:rPr lang="en-US" dirty="0"/>
              <a:t> </a:t>
            </a:r>
            <a:r>
              <a:rPr lang="en-US" dirty="0" err="1"/>
              <a:t>sau</a:t>
            </a:r>
            <a:r>
              <a:rPr lang="en-US" dirty="0"/>
              <a:t> </a:t>
            </a:r>
            <a:r>
              <a:rPr lang="en-US" dirty="0" err="1"/>
              <a:t>două</a:t>
            </a:r>
            <a:r>
              <a:rPr lang="en-US" dirty="0"/>
              <a:t> minute, </a:t>
            </a:r>
            <a:r>
              <a:rPr lang="en-US" dirty="0" err="1"/>
              <a:t>apoi</a:t>
            </a:r>
            <a:r>
              <a:rPr lang="en-US" dirty="0"/>
              <a:t> invite la </a:t>
            </a:r>
            <a:r>
              <a:rPr lang="en-US" dirty="0" err="1"/>
              <a:t>răspunsuri</a:t>
            </a:r>
            <a:r>
              <a:rPr lang="en-US" dirty="0"/>
              <a:t> </a:t>
            </a:r>
            <a:r>
              <a:rPr lang="en-US" dirty="0" err="1"/>
              <a:t>scurte</a:t>
            </a:r>
            <a:r>
              <a:rPr lang="en-US" dirty="0"/>
              <a:t> </a:t>
            </a:r>
            <a:r>
              <a:rPr lang="en-US" dirty="0" err="1"/>
              <a:t>în</a:t>
            </a:r>
            <a:r>
              <a:rPr lang="en-US" dirty="0"/>
              <a:t> </a:t>
            </a:r>
            <a:r>
              <a:rPr lang="en-US" dirty="0" err="1"/>
              <a:t>perechi</a:t>
            </a:r>
            <a:r>
              <a:rPr lang="en-US" dirty="0"/>
              <a:t> </a:t>
            </a:r>
            <a:r>
              <a:rPr lang="en-US" dirty="0" err="1"/>
              <a:t>sau</a:t>
            </a:r>
            <a:r>
              <a:rPr lang="en-US" dirty="0"/>
              <a:t> </a:t>
            </a:r>
            <a:r>
              <a:rPr lang="en-US" dirty="0" err="1"/>
              <a:t>în</a:t>
            </a:r>
            <a:r>
              <a:rPr lang="en-US" dirty="0"/>
              <a:t> </a:t>
            </a:r>
            <a:r>
              <a:rPr lang="en-US" dirty="0" err="1"/>
              <a:t>plen</a:t>
            </a:r>
            <a:r>
              <a:rPr lang="en-US" dirty="0"/>
              <a:t>.
</a:t>
            </a:r>
          </a:p>
          <a:p>
            <a:pPr marL="171450" indent="-171450">
              <a:buFont typeface="Arial" panose="020B0604020202020204" pitchFamily="34" charset="0"/>
              <a:buChar char="•"/>
            </a:pPr>
            <a:r>
              <a:rPr lang="en-US" dirty="0" err="1"/>
              <a:t>Încurajează</a:t>
            </a:r>
            <a:r>
              <a:rPr lang="en-US" dirty="0"/>
              <a:t> </a:t>
            </a:r>
            <a:r>
              <a:rPr lang="en-US" dirty="0" err="1"/>
              <a:t>exemple</a:t>
            </a:r>
            <a:r>
              <a:rPr lang="en-US" dirty="0"/>
              <a:t> concrete, cum </a:t>
            </a:r>
            <a:r>
              <a:rPr lang="en-US" dirty="0" err="1"/>
              <a:t>ar</a:t>
            </a:r>
            <a:r>
              <a:rPr lang="en-US" dirty="0"/>
              <a:t> fi:
</a:t>
            </a:r>
            <a:r>
              <a:rPr lang="en-US" dirty="0" err="1"/>
              <a:t>economisirea</a:t>
            </a:r>
            <a:r>
              <a:rPr lang="en-US" dirty="0"/>
              <a:t> </a:t>
            </a:r>
            <a:r>
              <a:rPr lang="en-US" dirty="0" err="1"/>
              <a:t>energiei</a:t>
            </a:r>
            <a:r>
              <a:rPr lang="en-US" dirty="0"/>
              <a:t> </a:t>
            </a:r>
            <a:r>
              <a:rPr lang="en-US" dirty="0" err="1"/>
              <a:t>în</a:t>
            </a:r>
            <a:r>
              <a:rPr lang="en-US" dirty="0"/>
              <a:t> </a:t>
            </a:r>
            <a:r>
              <a:rPr lang="en-US" dirty="0" err="1"/>
              <a:t>clădiri</a:t>
            </a:r>
            <a:r>
              <a:rPr lang="en-US" dirty="0"/>
              <a:t> </a:t>
            </a:r>
            <a:r>
              <a:rPr lang="en-US" dirty="0" err="1"/>
              <a:t>sau</a:t>
            </a:r>
            <a:r>
              <a:rPr lang="en-US" dirty="0"/>
              <a:t> </a:t>
            </a:r>
            <a:r>
              <a:rPr lang="en-US" dirty="0" err="1"/>
              <a:t>locuri</a:t>
            </a:r>
            <a:r>
              <a:rPr lang="en-US" dirty="0"/>
              <a:t> de </a:t>
            </a:r>
            <a:r>
              <a:rPr lang="en-US" dirty="0" err="1"/>
              <a:t>muncă</a:t>
            </a:r>
            <a:r>
              <a:rPr lang="en-US" dirty="0"/>
              <a:t>; 
</a:t>
            </a:r>
            <a:r>
              <a:rPr lang="en-US" dirty="0" err="1"/>
              <a:t>reducerea</a:t>
            </a:r>
            <a:r>
              <a:rPr lang="en-US" dirty="0"/>
              <a:t> </a:t>
            </a:r>
            <a:r>
              <a:rPr lang="en-US" dirty="0" err="1"/>
              <a:t>deșeurilor</a:t>
            </a:r>
            <a:r>
              <a:rPr lang="en-US" dirty="0"/>
              <a:t> </a:t>
            </a:r>
            <a:r>
              <a:rPr lang="en-US" dirty="0" err="1"/>
              <a:t>în</a:t>
            </a:r>
            <a:r>
              <a:rPr lang="en-US" dirty="0"/>
              <a:t> catering, </a:t>
            </a:r>
            <a:r>
              <a:rPr lang="en-US" dirty="0" err="1"/>
              <a:t>turism</a:t>
            </a:r>
            <a:r>
              <a:rPr lang="en-US" dirty="0"/>
              <a:t> </a:t>
            </a:r>
            <a:r>
              <a:rPr lang="en-US" dirty="0" err="1"/>
              <a:t>sau</a:t>
            </a:r>
            <a:r>
              <a:rPr lang="en-US" dirty="0"/>
              <a:t> </a:t>
            </a:r>
            <a:r>
              <a:rPr lang="en-US" dirty="0" err="1"/>
              <a:t>producție</a:t>
            </a:r>
            <a:r>
              <a:rPr lang="en-US" dirty="0"/>
              <a:t>; 
</a:t>
            </a:r>
            <a:r>
              <a:rPr lang="en-US" dirty="0" err="1"/>
              <a:t>materiale</a:t>
            </a:r>
            <a:r>
              <a:rPr lang="en-US" dirty="0"/>
              <a:t> </a:t>
            </a:r>
            <a:r>
              <a:rPr lang="en-US" dirty="0" err="1"/>
              <a:t>durabile</a:t>
            </a:r>
            <a:r>
              <a:rPr lang="en-US" dirty="0"/>
              <a:t> </a:t>
            </a:r>
            <a:r>
              <a:rPr lang="en-US" dirty="0" err="1"/>
              <a:t>în</a:t>
            </a:r>
            <a:r>
              <a:rPr lang="en-US" dirty="0"/>
              <a:t> </a:t>
            </a:r>
            <a:r>
              <a:rPr lang="en-US" dirty="0" err="1"/>
              <a:t>construcții</a:t>
            </a:r>
            <a:r>
              <a:rPr lang="en-US" dirty="0"/>
              <a:t>; 
</a:t>
            </a:r>
            <a:r>
              <a:rPr lang="en-US" dirty="0" err="1"/>
              <a:t>mobilitate</a:t>
            </a:r>
            <a:r>
              <a:rPr lang="en-US" dirty="0"/>
              <a:t> </a:t>
            </a:r>
            <a:r>
              <a:rPr lang="en-US" dirty="0" err="1"/>
              <a:t>electrică</a:t>
            </a:r>
            <a:r>
              <a:rPr lang="en-US" dirty="0"/>
              <a:t> </a:t>
            </a:r>
            <a:r>
              <a:rPr lang="en-US" dirty="0" err="1"/>
              <a:t>în</a:t>
            </a:r>
            <a:r>
              <a:rPr lang="en-US" dirty="0"/>
              <a:t> transport; 
</a:t>
            </a:r>
            <a:r>
              <a:rPr lang="en-US" dirty="0" err="1"/>
              <a:t>raportarea</a:t>
            </a:r>
            <a:r>
              <a:rPr lang="en-US" dirty="0"/>
              <a:t> de </a:t>
            </a:r>
            <a:r>
              <a:rPr lang="en-US" dirty="0" err="1"/>
              <a:t>mediu</a:t>
            </a:r>
            <a:r>
              <a:rPr lang="en-US" dirty="0"/>
              <a:t> </a:t>
            </a:r>
            <a:r>
              <a:rPr lang="en-US" dirty="0" err="1"/>
              <a:t>în</a:t>
            </a:r>
            <a:r>
              <a:rPr lang="en-US" dirty="0"/>
              <a:t> </a:t>
            </a:r>
            <a:r>
              <a:rPr lang="en-US" dirty="0" err="1"/>
              <a:t>administrație</a:t>
            </a:r>
            <a:r>
              <a:rPr lang="en-US" dirty="0"/>
              <a:t>; 
</a:t>
            </a:r>
            <a:r>
              <a:rPr lang="en-US" dirty="0" err="1"/>
              <a:t>aprovizionare</a:t>
            </a:r>
            <a:r>
              <a:rPr lang="en-US" dirty="0"/>
              <a:t> </a:t>
            </a:r>
            <a:r>
              <a:rPr lang="en-US" dirty="0" err="1"/>
              <a:t>locală</a:t>
            </a:r>
            <a:r>
              <a:rPr lang="en-US" dirty="0"/>
              <a:t> </a:t>
            </a:r>
            <a:r>
              <a:rPr lang="en-US" dirty="0" err="1"/>
              <a:t>în</a:t>
            </a:r>
            <a:r>
              <a:rPr lang="en-US" dirty="0"/>
              <a:t> </a:t>
            </a:r>
            <a:r>
              <a:rPr lang="en-US" dirty="0" err="1"/>
              <a:t>ospitalitate</a:t>
            </a:r>
            <a:r>
              <a:rPr lang="en-US" dirty="0"/>
              <a:t>; 
</a:t>
            </a:r>
            <a:r>
              <a:rPr lang="en-US" dirty="0" err="1"/>
              <a:t>instrumente</a:t>
            </a:r>
            <a:r>
              <a:rPr lang="en-US" dirty="0"/>
              <a:t> </a:t>
            </a:r>
            <a:r>
              <a:rPr lang="en-US" dirty="0" err="1"/>
              <a:t>digitale</a:t>
            </a:r>
            <a:r>
              <a:rPr lang="en-US" dirty="0"/>
              <a:t> </a:t>
            </a:r>
            <a:r>
              <a:rPr lang="en-US" dirty="0" err="1"/>
              <a:t>pentru</a:t>
            </a:r>
            <a:r>
              <a:rPr lang="en-US" dirty="0"/>
              <a:t> </a:t>
            </a:r>
            <a:r>
              <a:rPr lang="en-US" dirty="0" err="1"/>
              <a:t>monitorizarea</a:t>
            </a:r>
            <a:r>
              <a:rPr lang="en-US" dirty="0"/>
              <a:t> </a:t>
            </a:r>
            <a:r>
              <a:rPr lang="en-US" dirty="0" err="1"/>
              <a:t>energiei</a:t>
            </a:r>
            <a:r>
              <a:rPr lang="en-US" dirty="0"/>
              <a:t>, </a:t>
            </a:r>
            <a:r>
              <a:rPr lang="en-US" dirty="0" err="1"/>
              <a:t>deșeurilor</a:t>
            </a:r>
            <a:r>
              <a:rPr lang="en-US" dirty="0"/>
              <a:t> </a:t>
            </a:r>
            <a:r>
              <a:rPr lang="en-US" dirty="0" err="1"/>
              <a:t>sau</a:t>
            </a:r>
            <a:r>
              <a:rPr lang="en-US" dirty="0"/>
              <a:t> </a:t>
            </a:r>
            <a:r>
              <a:rPr lang="en-US" dirty="0" err="1"/>
              <a:t>emisiilor</a:t>
            </a:r>
            <a:r>
              <a:rPr lang="en-US" dirty="0"/>
              <a:t>. </a:t>
            </a:r>
          </a:p>
          <a:p>
            <a:pPr marL="0" indent="0">
              <a:buFont typeface="Arial" panose="020B0604020202020204" pitchFamily="34" charset="0"/>
              <a:buNone/>
            </a:pPr>
            <a:r>
              <a:rPr lang="en-US" dirty="0"/>
              <a:t>
</a:t>
            </a:r>
            <a:r>
              <a:rPr lang="en-US" dirty="0" err="1"/>
              <a:t>Explică</a:t>
            </a:r>
            <a:r>
              <a:rPr lang="en-US" dirty="0"/>
              <a:t> </a:t>
            </a:r>
            <a:r>
              <a:rPr lang="en-US" dirty="0" err="1"/>
              <a:t>faptul</a:t>
            </a:r>
            <a:r>
              <a:rPr lang="en-US" dirty="0"/>
              <a:t> </a:t>
            </a:r>
            <a:r>
              <a:rPr lang="en-US" dirty="0" err="1"/>
              <a:t>că</a:t>
            </a:r>
            <a:r>
              <a:rPr lang="en-US" dirty="0"/>
              <a:t> </a:t>
            </a:r>
            <a:r>
              <a:rPr lang="en-US" dirty="0" err="1"/>
              <a:t>aceste</a:t>
            </a:r>
            <a:r>
              <a:rPr lang="en-US" dirty="0"/>
              <a:t> </a:t>
            </a:r>
            <a:r>
              <a:rPr lang="en-US" dirty="0" err="1"/>
              <a:t>exemple</a:t>
            </a:r>
            <a:r>
              <a:rPr lang="en-US" dirty="0"/>
              <a:t> </a:t>
            </a:r>
            <a:r>
              <a:rPr lang="en-US" dirty="0" err="1"/>
              <a:t>vor</a:t>
            </a:r>
            <a:r>
              <a:rPr lang="en-US" dirty="0"/>
              <a:t> fi utile pe tot </a:t>
            </a:r>
            <a:r>
              <a:rPr lang="en-US" dirty="0" err="1"/>
              <a:t>parcursul</a:t>
            </a:r>
            <a:r>
              <a:rPr lang="en-US" dirty="0"/>
              <a:t> </a:t>
            </a:r>
            <a:r>
              <a:rPr lang="en-US" dirty="0" err="1"/>
              <a:t>sesiunii</a:t>
            </a:r>
            <a:r>
              <a:rPr lang="en-US" dirty="0"/>
              <a:t>, </a:t>
            </a:r>
            <a:r>
              <a:rPr lang="en-US" dirty="0" err="1"/>
              <a:t>mai</a:t>
            </a:r>
            <a:r>
              <a:rPr lang="en-US" dirty="0"/>
              <a:t> ales </a:t>
            </a:r>
            <a:r>
              <a:rPr lang="en-US" dirty="0" err="1"/>
              <a:t>în</a:t>
            </a:r>
            <a:r>
              <a:rPr lang="en-US" dirty="0"/>
              <a:t> </a:t>
            </a:r>
            <a:r>
              <a:rPr lang="en-US" dirty="0" err="1"/>
              <a:t>timpul</a:t>
            </a:r>
            <a:r>
              <a:rPr lang="en-US" dirty="0"/>
              <a:t> </a:t>
            </a:r>
            <a:r>
              <a:rPr lang="en-US" dirty="0" err="1"/>
              <a:t>activităților</a:t>
            </a:r>
            <a:r>
              <a:rPr lang="en-US" dirty="0"/>
              <a:t> practice </a:t>
            </a:r>
            <a:r>
              <a:rPr lang="en-US" dirty="0" err="1"/>
              <a:t>și</a:t>
            </a:r>
            <a:r>
              <a:rPr lang="en-US" dirty="0"/>
              <a:t> al </a:t>
            </a:r>
            <a:r>
              <a:rPr lang="en-US" dirty="0" err="1"/>
              <a:t>sarcinii</a:t>
            </a:r>
            <a:r>
              <a:rPr lang="en-US" dirty="0"/>
              <a:t> de </a:t>
            </a:r>
            <a:r>
              <a:rPr lang="en-US" dirty="0" err="1"/>
              <a:t>învățare</a:t>
            </a:r>
            <a:r>
              <a:rPr lang="en-US" dirty="0"/>
              <a:t> auto-</a:t>
            </a:r>
            <a:r>
              <a:rPr lang="en-US" dirty="0" err="1"/>
              <a:t>dirijată</a:t>
            </a:r>
            <a:r>
              <a:rPr lang="en-US" dirty="0"/>
              <a:t>.</a:t>
            </a:r>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5</a:t>
            </a:fld>
            <a:endParaRPr lang="el-GR"/>
          </a:p>
        </p:txBody>
      </p:sp>
    </p:spTree>
    <p:extLst>
      <p:ext uri="{BB962C8B-B14F-4D97-AF65-F5344CB8AC3E}">
        <p14:creationId xmlns:p14="http://schemas.microsoft.com/office/powerpoint/2010/main" val="2539370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a:t>
            </a:r>
            <a:r>
              <a:rPr lang="en-US" dirty="0" err="1"/>
              <a:t>Subiectul</a:t>
            </a:r>
            <a:r>
              <a:rPr lang="en-US" dirty="0"/>
              <a:t> 1.</a:t>
            </a:r>
          </a:p>
          <a:p>
            <a:r>
              <a:rPr lang="en-US" dirty="0"/>
              <a:t>
</a:t>
            </a:r>
            <a:r>
              <a:rPr lang="en-US" dirty="0" err="1"/>
              <a:t>Explică</a:t>
            </a:r>
            <a:r>
              <a:rPr lang="en-US" dirty="0"/>
              <a:t> </a:t>
            </a:r>
            <a:r>
              <a:rPr lang="en-US" dirty="0" err="1"/>
              <a:t>faptul</a:t>
            </a:r>
            <a:r>
              <a:rPr lang="en-US" dirty="0"/>
              <a:t> </a:t>
            </a:r>
            <a:r>
              <a:rPr lang="en-US" dirty="0" err="1"/>
              <a:t>că</a:t>
            </a:r>
            <a:r>
              <a:rPr lang="en-US" dirty="0"/>
              <a:t> </a:t>
            </a:r>
            <a:r>
              <a:rPr lang="en-US" dirty="0" err="1"/>
              <a:t>economia</a:t>
            </a:r>
            <a:r>
              <a:rPr lang="en-US" dirty="0"/>
              <a:t> </a:t>
            </a:r>
            <a:r>
              <a:rPr lang="en-US" dirty="0" err="1"/>
              <a:t>verde</a:t>
            </a:r>
            <a:r>
              <a:rPr lang="en-US" dirty="0"/>
              <a:t> </a:t>
            </a:r>
            <a:r>
              <a:rPr lang="en-US" dirty="0" err="1"/>
              <a:t>ar</a:t>
            </a:r>
            <a:r>
              <a:rPr lang="en-US" dirty="0"/>
              <a:t> </a:t>
            </a:r>
            <a:r>
              <a:rPr lang="en-US" dirty="0" err="1"/>
              <a:t>trebui</a:t>
            </a:r>
            <a:r>
              <a:rPr lang="en-US" dirty="0"/>
              <a:t> </a:t>
            </a:r>
            <a:r>
              <a:rPr lang="en-US" dirty="0" err="1"/>
              <a:t>înțeleasă</a:t>
            </a:r>
            <a:r>
              <a:rPr lang="en-US" dirty="0"/>
              <a:t> ca o </a:t>
            </a:r>
            <a:r>
              <a:rPr lang="en-US" dirty="0" err="1"/>
              <a:t>tranziție</a:t>
            </a:r>
            <a:r>
              <a:rPr lang="en-US" dirty="0"/>
              <a:t> la </a:t>
            </a:r>
            <a:r>
              <a:rPr lang="en-US" dirty="0" err="1"/>
              <a:t>nivelul</a:t>
            </a:r>
            <a:r>
              <a:rPr lang="en-US" dirty="0"/>
              <a:t> </a:t>
            </a:r>
            <a:r>
              <a:rPr lang="en-US" dirty="0" err="1"/>
              <a:t>întregii</a:t>
            </a:r>
            <a:r>
              <a:rPr lang="en-US" dirty="0"/>
              <a:t> </a:t>
            </a:r>
            <a:r>
              <a:rPr lang="en-US" dirty="0" err="1"/>
              <a:t>economii</a:t>
            </a:r>
            <a:r>
              <a:rPr lang="en-US" dirty="0"/>
              <a:t>.</a:t>
            </a:r>
          </a:p>
          <a:p>
            <a:r>
              <a:rPr lang="en-US" dirty="0"/>
              <a:t>
Include </a:t>
            </a:r>
            <a:r>
              <a:rPr lang="en-US" dirty="0" err="1"/>
              <a:t>obiective</a:t>
            </a:r>
            <a:r>
              <a:rPr lang="en-US" dirty="0"/>
              <a:t> de </a:t>
            </a:r>
            <a:r>
              <a:rPr lang="en-US" dirty="0" err="1"/>
              <a:t>mediu</a:t>
            </a:r>
            <a:r>
              <a:rPr lang="en-US" dirty="0"/>
              <a:t>, </a:t>
            </a:r>
            <a:r>
              <a:rPr lang="en-US" dirty="0" err="1"/>
              <a:t>dar</a:t>
            </a:r>
            <a:r>
              <a:rPr lang="en-US" dirty="0"/>
              <a:t> </a:t>
            </a:r>
            <a:r>
              <a:rPr lang="en-US" dirty="0" err="1"/>
              <a:t>și</a:t>
            </a:r>
            <a:r>
              <a:rPr lang="en-US" dirty="0"/>
              <a:t> </a:t>
            </a:r>
            <a:r>
              <a:rPr lang="en-US" dirty="0" err="1"/>
              <a:t>schimbări</a:t>
            </a:r>
            <a:r>
              <a:rPr lang="en-US" dirty="0"/>
              <a:t> </a:t>
            </a:r>
            <a:r>
              <a:rPr lang="en-US" dirty="0" err="1"/>
              <a:t>în</a:t>
            </a:r>
            <a:r>
              <a:rPr lang="en-US" dirty="0"/>
              <a:t> </a:t>
            </a:r>
            <a:r>
              <a:rPr lang="en-US" dirty="0" err="1"/>
              <a:t>producție</a:t>
            </a:r>
            <a:r>
              <a:rPr lang="en-US" dirty="0"/>
              <a:t>, </a:t>
            </a:r>
            <a:r>
              <a:rPr lang="en-US" dirty="0" err="1"/>
              <a:t>servicii</a:t>
            </a:r>
            <a:r>
              <a:rPr lang="en-US" dirty="0"/>
              <a:t>, </a:t>
            </a:r>
            <a:r>
              <a:rPr lang="en-US" dirty="0" err="1"/>
              <a:t>investiții</a:t>
            </a:r>
            <a:r>
              <a:rPr lang="en-US" dirty="0"/>
              <a:t>, </a:t>
            </a:r>
            <a:r>
              <a:rPr lang="en-US" dirty="0" err="1"/>
              <a:t>ocuparea</a:t>
            </a:r>
            <a:r>
              <a:rPr lang="en-US" dirty="0"/>
              <a:t> </a:t>
            </a:r>
            <a:r>
              <a:rPr lang="en-US" dirty="0" err="1"/>
              <a:t>forței</a:t>
            </a:r>
            <a:r>
              <a:rPr lang="en-US" dirty="0"/>
              <a:t> de </a:t>
            </a:r>
            <a:r>
              <a:rPr lang="en-US" dirty="0" err="1"/>
              <a:t>muncă</a:t>
            </a:r>
            <a:r>
              <a:rPr lang="en-US" dirty="0"/>
              <a:t>, </a:t>
            </a:r>
            <a:r>
              <a:rPr lang="en-US" dirty="0" err="1"/>
              <a:t>reglementări</a:t>
            </a:r>
            <a:r>
              <a:rPr lang="en-US" dirty="0"/>
              <a:t> </a:t>
            </a:r>
            <a:r>
              <a:rPr lang="en-US" dirty="0" err="1"/>
              <a:t>și</a:t>
            </a:r>
            <a:r>
              <a:rPr lang="en-US" dirty="0"/>
              <a:t> </a:t>
            </a:r>
            <a:r>
              <a:rPr lang="en-US" dirty="0" err="1"/>
              <a:t>incluziune</a:t>
            </a:r>
            <a:r>
              <a:rPr lang="en-US" dirty="0"/>
              <a:t> </a:t>
            </a:r>
            <a:r>
              <a:rPr lang="en-US" dirty="0" err="1"/>
              <a:t>socială</a:t>
            </a:r>
            <a:r>
              <a:rPr lang="en-US" dirty="0"/>
              <a:t>.
</a:t>
            </a:r>
          </a:p>
          <a:p>
            <a:r>
              <a:rPr lang="en-US" dirty="0" err="1"/>
              <a:t>Îi</a:t>
            </a:r>
            <a:r>
              <a:rPr lang="en-US" dirty="0"/>
              <a:t> </a:t>
            </a:r>
            <a:r>
              <a:rPr lang="en-US" dirty="0" err="1"/>
              <a:t>ajută</a:t>
            </a:r>
            <a:r>
              <a:rPr lang="en-US" dirty="0"/>
              <a:t> pe </a:t>
            </a:r>
            <a:r>
              <a:rPr lang="en-US" dirty="0" err="1"/>
              <a:t>participanți</a:t>
            </a:r>
            <a:r>
              <a:rPr lang="en-US" dirty="0"/>
              <a:t> </a:t>
            </a:r>
            <a:r>
              <a:rPr lang="en-US" dirty="0" err="1"/>
              <a:t>să</a:t>
            </a:r>
            <a:r>
              <a:rPr lang="en-US" dirty="0"/>
              <a:t> </a:t>
            </a:r>
            <a:r>
              <a:rPr lang="en-US" dirty="0" err="1"/>
              <a:t>vadă</a:t>
            </a:r>
            <a:r>
              <a:rPr lang="en-US" dirty="0"/>
              <a:t> </a:t>
            </a:r>
            <a:r>
              <a:rPr lang="en-US" dirty="0" err="1"/>
              <a:t>că</a:t>
            </a:r>
            <a:r>
              <a:rPr lang="en-US" dirty="0"/>
              <a:t> </a:t>
            </a:r>
            <a:r>
              <a:rPr lang="en-US" dirty="0" err="1"/>
              <a:t>sustenabilitatea</a:t>
            </a:r>
            <a:r>
              <a:rPr lang="en-US" dirty="0"/>
              <a:t> nu </a:t>
            </a:r>
            <a:r>
              <a:rPr lang="en-US" dirty="0" err="1"/>
              <a:t>este</a:t>
            </a:r>
            <a:r>
              <a:rPr lang="en-US" dirty="0"/>
              <a:t> un </a:t>
            </a:r>
            <a:r>
              <a:rPr lang="en-US" dirty="0" err="1"/>
              <a:t>subiect</a:t>
            </a:r>
            <a:r>
              <a:rPr lang="en-US" dirty="0"/>
              <a:t> </a:t>
            </a:r>
            <a:r>
              <a:rPr lang="en-US" dirty="0" err="1"/>
              <a:t>izolat</a:t>
            </a:r>
            <a:r>
              <a:rPr lang="en-US" dirty="0"/>
              <a:t>; </a:t>
            </a:r>
            <a:r>
              <a:rPr lang="en-US" dirty="0" err="1"/>
              <a:t>Modelează</a:t>
            </a:r>
            <a:r>
              <a:rPr lang="en-US" dirty="0"/>
              <a:t> tot </a:t>
            </a:r>
            <a:r>
              <a:rPr lang="en-US" dirty="0" err="1"/>
              <a:t>mai</a:t>
            </a:r>
            <a:r>
              <a:rPr lang="en-US" dirty="0"/>
              <a:t> </a:t>
            </a:r>
            <a:r>
              <a:rPr lang="en-US" dirty="0" err="1"/>
              <a:t>mult</a:t>
            </a:r>
            <a:r>
              <a:rPr lang="en-US" dirty="0"/>
              <a:t> </a:t>
            </a:r>
            <a:r>
              <a:rPr lang="en-US" dirty="0" err="1"/>
              <a:t>modul</a:t>
            </a:r>
            <a:r>
              <a:rPr lang="en-US" dirty="0"/>
              <a:t> </a:t>
            </a:r>
            <a:r>
              <a:rPr lang="en-US" dirty="0" err="1"/>
              <a:t>în</a:t>
            </a:r>
            <a:r>
              <a:rPr lang="en-US" dirty="0"/>
              <a:t> care </a:t>
            </a:r>
            <a:r>
              <a:rPr lang="en-US" dirty="0" err="1"/>
              <a:t>operează</a:t>
            </a:r>
            <a:r>
              <a:rPr lang="en-US" dirty="0"/>
              <a:t> </a:t>
            </a:r>
            <a:r>
              <a:rPr lang="en-US" dirty="0" err="1"/>
              <a:t>sectoarele</a:t>
            </a:r>
            <a:r>
              <a:rPr lang="en-US" dirty="0"/>
              <a:t> </a:t>
            </a:r>
            <a:r>
              <a:rPr lang="en-US" dirty="0" err="1"/>
              <a:t>și</a:t>
            </a:r>
            <a:r>
              <a:rPr lang="en-US" dirty="0"/>
              <a:t> </a:t>
            </a:r>
            <a:r>
              <a:rPr lang="en-US" dirty="0" err="1"/>
              <a:t>ce</a:t>
            </a:r>
            <a:r>
              <a:rPr lang="en-US" dirty="0"/>
              <a:t> </a:t>
            </a:r>
            <a:r>
              <a:rPr lang="en-US" dirty="0" err="1"/>
              <a:t>trebuie</a:t>
            </a:r>
            <a:r>
              <a:rPr lang="en-US" dirty="0"/>
              <a:t> </a:t>
            </a:r>
            <a:r>
              <a:rPr lang="en-US" dirty="0" err="1"/>
              <a:t>să</a:t>
            </a:r>
            <a:r>
              <a:rPr lang="en-US" dirty="0"/>
              <a:t> </a:t>
            </a:r>
            <a:r>
              <a:rPr lang="en-US" dirty="0" err="1"/>
              <a:t>știe</a:t>
            </a:r>
            <a:r>
              <a:rPr lang="en-US" dirty="0"/>
              <a:t> </a:t>
            </a:r>
            <a:r>
              <a:rPr lang="en-US" dirty="0" err="1"/>
              <a:t>lucrătorii</a:t>
            </a:r>
            <a:r>
              <a:rPr lang="en-US" dirty="0"/>
              <a:t>.</a:t>
            </a:r>
            <a:endParaRPr lang="hr-HR" dirty="0"/>
          </a:p>
          <a:p>
            <a:endParaRPr lang="en-US" dirty="0"/>
          </a:p>
          <a:p>
            <a:r>
              <a:rPr lang="en-US" dirty="0" err="1"/>
              <a:t>Notă</a:t>
            </a:r>
            <a:r>
              <a:rPr lang="en-US" dirty="0"/>
              <a:t> </a:t>
            </a:r>
            <a:r>
              <a:rPr lang="en-US" dirty="0" err="1"/>
              <a:t>legata</a:t>
            </a:r>
            <a:r>
              <a:rPr lang="en-US" dirty="0"/>
              <a:t> de </a:t>
            </a:r>
            <a:r>
              <a:rPr lang="en-US" dirty="0" err="1"/>
              <a:t>sursă</a:t>
            </a:r>
            <a:r>
              <a:rPr lang="en-US" dirty="0"/>
              <a:t>: </a:t>
            </a:r>
            <a:r>
              <a:rPr lang="en-US" dirty="0" err="1"/>
              <a:t>Definiția</a:t>
            </a:r>
            <a:r>
              <a:rPr lang="en-US" dirty="0"/>
              <a:t> UNEP a </a:t>
            </a:r>
            <a:r>
              <a:rPr lang="en-US" dirty="0" err="1"/>
              <a:t>economiei</a:t>
            </a:r>
            <a:r>
              <a:rPr lang="en-US" dirty="0"/>
              <a:t> </a:t>
            </a:r>
            <a:r>
              <a:rPr lang="en-US" dirty="0" err="1"/>
              <a:t>verzi</a:t>
            </a:r>
            <a:r>
              <a:rPr lang="en-US" dirty="0"/>
              <a:t>.</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6</a:t>
            </a:fld>
            <a:endParaRPr lang="el-GR"/>
          </a:p>
        </p:txBody>
      </p:sp>
    </p:spTree>
    <p:extLst>
      <p:ext uri="{BB962C8B-B14F-4D97-AF65-F5344CB8AC3E}">
        <p14:creationId xmlns:p14="http://schemas.microsoft.com/office/powerpoint/2010/main" val="2255443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a:t>
            </a:r>
            <a:r>
              <a:rPr lang="en-US" dirty="0" err="1"/>
              <a:t>Subiectul</a:t>
            </a:r>
            <a:r>
              <a:rPr lang="en-US" dirty="0"/>
              <a:t> 2.</a:t>
            </a:r>
          </a:p>
          <a:p>
            <a:r>
              <a:rPr lang="en-US" dirty="0"/>
              <a:t>
</a:t>
            </a:r>
            <a:r>
              <a:rPr lang="en-US" dirty="0" err="1"/>
              <a:t>Explică</a:t>
            </a:r>
            <a:r>
              <a:rPr lang="en-US" dirty="0"/>
              <a:t> </a:t>
            </a:r>
            <a:r>
              <a:rPr lang="en-US" dirty="0" err="1"/>
              <a:t>faptul</a:t>
            </a:r>
            <a:r>
              <a:rPr lang="en-US" dirty="0"/>
              <a:t> </a:t>
            </a:r>
            <a:r>
              <a:rPr lang="en-US" dirty="0" err="1"/>
              <a:t>că</a:t>
            </a:r>
            <a:r>
              <a:rPr lang="en-US" dirty="0"/>
              <a:t> </a:t>
            </a:r>
            <a:r>
              <a:rPr lang="en-US" dirty="0" err="1"/>
              <a:t>abilitățile</a:t>
            </a:r>
            <a:r>
              <a:rPr lang="en-US" dirty="0"/>
              <a:t> </a:t>
            </a:r>
            <a:r>
              <a:rPr lang="en-US" dirty="0" err="1"/>
              <a:t>verzi</a:t>
            </a:r>
            <a:r>
              <a:rPr lang="en-US" dirty="0"/>
              <a:t> nu se </a:t>
            </a:r>
            <a:r>
              <a:rPr lang="en-US" dirty="0" err="1"/>
              <a:t>limitează</a:t>
            </a:r>
            <a:r>
              <a:rPr lang="en-US" dirty="0"/>
              <a:t> la </a:t>
            </a:r>
            <a:r>
              <a:rPr lang="en-US" dirty="0" err="1"/>
              <a:t>joburi</a:t>
            </a:r>
            <a:r>
              <a:rPr lang="en-US" dirty="0"/>
              <a:t> de </a:t>
            </a:r>
            <a:r>
              <a:rPr lang="en-US" dirty="0" err="1"/>
              <a:t>mediu</a:t>
            </a:r>
            <a:r>
              <a:rPr lang="en-US" dirty="0"/>
              <a:t> </a:t>
            </a:r>
            <a:r>
              <a:rPr lang="en-US" dirty="0" err="1"/>
              <a:t>foarte</a:t>
            </a:r>
            <a:r>
              <a:rPr lang="en-US" dirty="0"/>
              <a:t> </a:t>
            </a:r>
            <a:r>
              <a:rPr lang="en-US" dirty="0" err="1"/>
              <a:t>tehnice</a:t>
            </a:r>
            <a:r>
              <a:rPr lang="en-US" dirty="0"/>
              <a:t>.
</a:t>
            </a:r>
            <a:r>
              <a:rPr lang="en-US" dirty="0" err="1"/>
              <a:t>Unele</a:t>
            </a:r>
            <a:r>
              <a:rPr lang="en-US" dirty="0"/>
              <a:t> </a:t>
            </a:r>
            <a:r>
              <a:rPr lang="en-US" dirty="0" err="1"/>
              <a:t>abilități</a:t>
            </a:r>
            <a:r>
              <a:rPr lang="en-US" dirty="0"/>
              <a:t> </a:t>
            </a:r>
            <a:r>
              <a:rPr lang="en-US" dirty="0" err="1"/>
              <a:t>ecologice</a:t>
            </a:r>
            <a:r>
              <a:rPr lang="en-US" dirty="0"/>
              <a:t> sunt </a:t>
            </a:r>
            <a:r>
              <a:rPr lang="en-US" dirty="0" err="1"/>
              <a:t>transversale</a:t>
            </a:r>
            <a:r>
              <a:rPr lang="en-US" dirty="0"/>
              <a:t> </a:t>
            </a:r>
            <a:r>
              <a:rPr lang="en-US" dirty="0" err="1"/>
              <a:t>și</a:t>
            </a:r>
            <a:r>
              <a:rPr lang="en-US" dirty="0"/>
              <a:t> utile </a:t>
            </a:r>
            <a:r>
              <a:rPr lang="en-US" dirty="0" err="1"/>
              <a:t>în</a:t>
            </a:r>
            <a:r>
              <a:rPr lang="en-US" dirty="0"/>
              <a:t> </a:t>
            </a:r>
            <a:r>
              <a:rPr lang="en-US" dirty="0" err="1"/>
              <a:t>multe</a:t>
            </a:r>
            <a:r>
              <a:rPr lang="en-US" dirty="0"/>
              <a:t> </a:t>
            </a:r>
            <a:r>
              <a:rPr lang="en-US" dirty="0" err="1"/>
              <a:t>ocupații</a:t>
            </a:r>
            <a:r>
              <a:rPr lang="en-US" dirty="0"/>
              <a:t>. </a:t>
            </a:r>
            <a:r>
              <a:rPr lang="en-US" dirty="0" err="1"/>
              <a:t>Altele</a:t>
            </a:r>
            <a:r>
              <a:rPr lang="en-US" dirty="0"/>
              <a:t> sunt </a:t>
            </a:r>
            <a:r>
              <a:rPr lang="en-US" dirty="0" err="1"/>
              <a:t>specifice</a:t>
            </a:r>
            <a:r>
              <a:rPr lang="en-US" dirty="0"/>
              <a:t> </a:t>
            </a:r>
            <a:r>
              <a:rPr lang="en-US" dirty="0" err="1"/>
              <a:t>sectoarelor</a:t>
            </a:r>
            <a:r>
              <a:rPr lang="en-US" dirty="0"/>
              <a:t>, cum </a:t>
            </a:r>
            <a:r>
              <a:rPr lang="en-US" dirty="0" err="1"/>
              <a:t>ar</a:t>
            </a:r>
            <a:r>
              <a:rPr lang="en-US" dirty="0"/>
              <a:t> fi </a:t>
            </a:r>
            <a:r>
              <a:rPr lang="en-US" dirty="0" err="1"/>
              <a:t>renovarea</a:t>
            </a:r>
            <a:r>
              <a:rPr lang="en-US" dirty="0"/>
              <a:t> </a:t>
            </a:r>
            <a:r>
              <a:rPr lang="en-US" dirty="0" err="1"/>
              <a:t>clădirilor</a:t>
            </a:r>
            <a:r>
              <a:rPr lang="en-US" dirty="0"/>
              <a:t> </a:t>
            </a:r>
            <a:r>
              <a:rPr lang="en-US" dirty="0" err="1"/>
              <a:t>eficiente</a:t>
            </a:r>
            <a:r>
              <a:rPr lang="en-US" dirty="0"/>
              <a:t> energetic. </a:t>
            </a:r>
            <a:r>
              <a:rPr lang="en-US" dirty="0" err="1"/>
              <a:t>Altele</a:t>
            </a:r>
            <a:r>
              <a:rPr lang="en-US" dirty="0"/>
              <a:t> sunt </a:t>
            </a:r>
            <a:r>
              <a:rPr lang="en-US" dirty="0" err="1"/>
              <a:t>abilități</a:t>
            </a:r>
            <a:r>
              <a:rPr lang="en-US" dirty="0"/>
              <a:t> </a:t>
            </a:r>
            <a:r>
              <a:rPr lang="en-US" dirty="0" err="1"/>
              <a:t>specializate</a:t>
            </a:r>
            <a:r>
              <a:rPr lang="en-US" dirty="0"/>
              <a:t> </a:t>
            </a:r>
            <a:r>
              <a:rPr lang="en-US" dirty="0" err="1"/>
              <a:t>folosite</a:t>
            </a:r>
            <a:r>
              <a:rPr lang="en-US" dirty="0"/>
              <a:t> de </a:t>
            </a:r>
            <a:r>
              <a:rPr lang="en-US" dirty="0" err="1"/>
              <a:t>experți</a:t>
            </a:r>
            <a:r>
              <a:rPr lang="en-US" dirty="0"/>
              <a:t>.
</a:t>
            </a:r>
          </a:p>
          <a:p>
            <a:r>
              <a:rPr lang="en-US" dirty="0"/>
              <a:t>Se </a:t>
            </a:r>
            <a:r>
              <a:rPr lang="en-US" dirty="0" err="1"/>
              <a:t>menționează</a:t>
            </a:r>
            <a:r>
              <a:rPr lang="en-US" dirty="0"/>
              <a:t> </a:t>
            </a:r>
            <a:r>
              <a:rPr lang="en-US" dirty="0" err="1"/>
              <a:t>că</a:t>
            </a:r>
            <a:r>
              <a:rPr lang="en-US" dirty="0"/>
              <a:t> </a:t>
            </a:r>
            <a:r>
              <a:rPr lang="en-US" dirty="0" err="1"/>
              <a:t>semnalele</a:t>
            </a:r>
            <a:r>
              <a:rPr lang="en-US" dirty="0"/>
              <a:t> de pe </a:t>
            </a:r>
            <a:r>
              <a:rPr lang="en-US" dirty="0" err="1"/>
              <a:t>piața</a:t>
            </a:r>
            <a:r>
              <a:rPr lang="en-US" dirty="0"/>
              <a:t> </a:t>
            </a:r>
            <a:r>
              <a:rPr lang="en-US" dirty="0" err="1"/>
              <a:t>muncii</a:t>
            </a:r>
            <a:r>
              <a:rPr lang="en-US" dirty="0"/>
              <a:t> </a:t>
            </a:r>
            <a:r>
              <a:rPr lang="en-US" dirty="0" err="1"/>
              <a:t>îi</a:t>
            </a:r>
            <a:r>
              <a:rPr lang="en-US" dirty="0"/>
              <a:t> </a:t>
            </a:r>
            <a:r>
              <a:rPr lang="en-US" dirty="0" err="1"/>
              <a:t>ajută</a:t>
            </a:r>
            <a:r>
              <a:rPr lang="en-US" dirty="0"/>
              <a:t> pe </a:t>
            </a:r>
            <a:r>
              <a:rPr lang="en-US" dirty="0" err="1"/>
              <a:t>profesori</a:t>
            </a:r>
            <a:r>
              <a:rPr lang="en-US" dirty="0"/>
              <a:t> </a:t>
            </a:r>
            <a:r>
              <a:rPr lang="en-US" dirty="0" err="1"/>
              <a:t>să</a:t>
            </a:r>
            <a:r>
              <a:rPr lang="en-US" dirty="0"/>
              <a:t> </a:t>
            </a:r>
            <a:r>
              <a:rPr lang="en-US" dirty="0" err="1"/>
              <a:t>înțeleagă</a:t>
            </a:r>
            <a:r>
              <a:rPr lang="en-US" dirty="0"/>
              <a:t> care </a:t>
            </a:r>
            <a:r>
              <a:rPr lang="en-US" dirty="0" err="1"/>
              <a:t>exemple</a:t>
            </a:r>
            <a:r>
              <a:rPr lang="en-US" dirty="0"/>
              <a:t> sunt </a:t>
            </a:r>
            <a:r>
              <a:rPr lang="en-US" dirty="0" err="1"/>
              <a:t>relevante</a:t>
            </a:r>
            <a:r>
              <a:rPr lang="en-US" dirty="0"/>
              <a:t> </a:t>
            </a:r>
            <a:r>
              <a:rPr lang="en-US" dirty="0" err="1"/>
              <a:t>pentru</a:t>
            </a:r>
            <a:r>
              <a:rPr lang="en-US" dirty="0"/>
              <a:t> </a:t>
            </a:r>
            <a:r>
              <a:rPr lang="en-US" dirty="0" err="1"/>
              <a:t>elevii</a:t>
            </a:r>
            <a:r>
              <a:rPr lang="en-US" dirty="0"/>
              <a:t> lor.</a:t>
            </a:r>
          </a:p>
          <a:p>
            <a:endParaRPr lang="en-US" dirty="0"/>
          </a:p>
          <a:p>
            <a:r>
              <a:rPr lang="en-US" dirty="0" err="1"/>
              <a:t>Notă</a:t>
            </a:r>
            <a:r>
              <a:rPr lang="en-US" dirty="0"/>
              <a:t> </a:t>
            </a:r>
            <a:r>
              <a:rPr lang="en-US" dirty="0" err="1"/>
              <a:t>legata</a:t>
            </a:r>
            <a:r>
              <a:rPr lang="en-US" dirty="0"/>
              <a:t> de </a:t>
            </a:r>
            <a:r>
              <a:rPr lang="en-US" dirty="0" err="1"/>
              <a:t>sursă</a:t>
            </a:r>
            <a:r>
              <a:rPr lang="it-IT" dirty="0"/>
              <a:t>: Competențe Cedefop pentru economia verde; Etichetarea competențelor verzi ESCO.</a:t>
            </a:r>
            <a:endParaRPr lang="en-US" dirty="0"/>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196494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Topic 3.</a:t>
            </a:r>
            <a:endParaRPr lang="hr-HR" dirty="0"/>
          </a:p>
          <a:p>
            <a:endParaRPr lang="en-US" dirty="0"/>
          </a:p>
          <a:p>
            <a:r>
              <a:rPr lang="en-US" dirty="0" err="1"/>
              <a:t>Explică</a:t>
            </a:r>
            <a:r>
              <a:rPr lang="en-US" dirty="0"/>
              <a:t> </a:t>
            </a:r>
            <a:r>
              <a:rPr lang="en-US" dirty="0" err="1"/>
              <a:t>faptul</a:t>
            </a:r>
            <a:r>
              <a:rPr lang="en-US" dirty="0"/>
              <a:t> </a:t>
            </a:r>
            <a:r>
              <a:rPr lang="en-US" dirty="0" err="1"/>
              <a:t>că</a:t>
            </a:r>
            <a:r>
              <a:rPr lang="en-US" dirty="0"/>
              <a:t> </a:t>
            </a:r>
            <a:r>
              <a:rPr lang="en-US" dirty="0" err="1"/>
              <a:t>schimbarea</a:t>
            </a:r>
            <a:r>
              <a:rPr lang="en-US" dirty="0"/>
              <a:t> </a:t>
            </a:r>
            <a:r>
              <a:rPr lang="en-US" dirty="0" err="1"/>
              <a:t>verde</a:t>
            </a:r>
            <a:r>
              <a:rPr lang="en-US" dirty="0"/>
              <a:t> a </a:t>
            </a:r>
            <a:r>
              <a:rPr lang="en-US" dirty="0" err="1"/>
              <a:t>pieței</a:t>
            </a:r>
            <a:r>
              <a:rPr lang="en-US" dirty="0"/>
              <a:t> </a:t>
            </a:r>
            <a:r>
              <a:rPr lang="en-US" dirty="0" err="1"/>
              <a:t>muncii</a:t>
            </a:r>
            <a:r>
              <a:rPr lang="en-US" dirty="0"/>
              <a:t> </a:t>
            </a:r>
            <a:r>
              <a:rPr lang="en-US" dirty="0" err="1"/>
              <a:t>poate</a:t>
            </a:r>
            <a:r>
              <a:rPr lang="en-US" dirty="0"/>
              <a:t> </a:t>
            </a:r>
            <a:r>
              <a:rPr lang="en-US" dirty="0" err="1"/>
              <a:t>crea</a:t>
            </a:r>
            <a:r>
              <a:rPr lang="en-US" dirty="0"/>
              <a:t> </a:t>
            </a:r>
            <a:r>
              <a:rPr lang="en-US" dirty="0" err="1"/>
              <a:t>noi</a:t>
            </a:r>
            <a:r>
              <a:rPr lang="en-US" dirty="0"/>
              <a:t> </a:t>
            </a:r>
            <a:r>
              <a:rPr lang="en-US" dirty="0" err="1"/>
              <a:t>ocupații</a:t>
            </a:r>
            <a:r>
              <a:rPr lang="en-US" dirty="0"/>
              <a:t>, </a:t>
            </a:r>
            <a:r>
              <a:rPr lang="en-US" dirty="0" err="1"/>
              <a:t>dar</a:t>
            </a:r>
            <a:r>
              <a:rPr lang="en-US" dirty="0"/>
              <a:t> </a:t>
            </a:r>
            <a:r>
              <a:rPr lang="en-US" dirty="0" err="1"/>
              <a:t>adesea</a:t>
            </a:r>
            <a:r>
              <a:rPr lang="en-US" dirty="0"/>
              <a:t> le </a:t>
            </a:r>
            <a:r>
              <a:rPr lang="en-US" dirty="0" err="1"/>
              <a:t>schimbă</a:t>
            </a:r>
            <a:r>
              <a:rPr lang="en-US" dirty="0"/>
              <a:t> pe </a:t>
            </a:r>
            <a:r>
              <a:rPr lang="en-US" dirty="0" err="1"/>
              <a:t>cele</a:t>
            </a:r>
            <a:r>
              <a:rPr lang="en-US" dirty="0"/>
              <a:t> </a:t>
            </a:r>
            <a:r>
              <a:rPr lang="en-US" dirty="0" err="1"/>
              <a:t>existente</a:t>
            </a:r>
            <a:r>
              <a:rPr lang="en-US" dirty="0"/>
              <a:t>.</a:t>
            </a:r>
          </a:p>
          <a:p>
            <a:r>
              <a:rPr lang="en-US" dirty="0"/>
              <a:t>
De </a:t>
            </a:r>
            <a:r>
              <a:rPr lang="en-US" dirty="0" err="1"/>
              <a:t>exemplu</a:t>
            </a:r>
            <a:r>
              <a:rPr lang="en-US" dirty="0"/>
              <a:t>, </a:t>
            </a:r>
            <a:r>
              <a:rPr lang="en-US" dirty="0" err="1"/>
              <a:t>muncitorii</a:t>
            </a:r>
            <a:r>
              <a:rPr lang="en-US" dirty="0"/>
              <a:t> din </a:t>
            </a:r>
            <a:r>
              <a:rPr lang="en-US" dirty="0" err="1"/>
              <a:t>construcții</a:t>
            </a:r>
            <a:r>
              <a:rPr lang="en-US" dirty="0"/>
              <a:t> pot </a:t>
            </a:r>
            <a:r>
              <a:rPr lang="en-US" dirty="0" err="1"/>
              <a:t>avea</a:t>
            </a:r>
            <a:r>
              <a:rPr lang="en-US" dirty="0"/>
              <a:t> </a:t>
            </a:r>
            <a:r>
              <a:rPr lang="en-US" dirty="0" err="1"/>
              <a:t>nevoie</a:t>
            </a:r>
            <a:r>
              <a:rPr lang="en-US" dirty="0"/>
              <a:t> de </a:t>
            </a:r>
            <a:r>
              <a:rPr lang="en-US" dirty="0" err="1"/>
              <a:t>cunoștințe</a:t>
            </a:r>
            <a:r>
              <a:rPr lang="en-US" dirty="0"/>
              <a:t> </a:t>
            </a:r>
            <a:r>
              <a:rPr lang="en-US" dirty="0" err="1"/>
              <a:t>despre</a:t>
            </a:r>
            <a:r>
              <a:rPr lang="en-US" dirty="0"/>
              <a:t> </a:t>
            </a:r>
            <a:r>
              <a:rPr lang="en-US" dirty="0" err="1"/>
              <a:t>eficiența</a:t>
            </a:r>
            <a:r>
              <a:rPr lang="en-US" dirty="0"/>
              <a:t> </a:t>
            </a:r>
            <a:r>
              <a:rPr lang="en-US" dirty="0" err="1"/>
              <a:t>energetică</a:t>
            </a:r>
            <a:r>
              <a:rPr lang="en-US" dirty="0"/>
              <a:t>, </a:t>
            </a:r>
            <a:r>
              <a:rPr lang="en-US" dirty="0" err="1"/>
              <a:t>lucrătorii</a:t>
            </a:r>
            <a:r>
              <a:rPr lang="en-US" dirty="0"/>
              <a:t> din </a:t>
            </a:r>
            <a:r>
              <a:rPr lang="en-US" dirty="0" err="1"/>
              <a:t>domeniul</a:t>
            </a:r>
            <a:r>
              <a:rPr lang="en-US" dirty="0"/>
              <a:t> </a:t>
            </a:r>
            <a:r>
              <a:rPr lang="en-US" dirty="0" err="1"/>
              <a:t>ospitalității</a:t>
            </a:r>
            <a:r>
              <a:rPr lang="en-US" dirty="0"/>
              <a:t> pot </a:t>
            </a:r>
            <a:r>
              <a:rPr lang="en-US" dirty="0" err="1"/>
              <a:t>avea</a:t>
            </a:r>
            <a:r>
              <a:rPr lang="en-US" dirty="0"/>
              <a:t> </a:t>
            </a:r>
            <a:r>
              <a:rPr lang="en-US" dirty="0" err="1"/>
              <a:t>nevoie</a:t>
            </a:r>
            <a:r>
              <a:rPr lang="en-US" dirty="0"/>
              <a:t> de </a:t>
            </a:r>
            <a:r>
              <a:rPr lang="en-US" dirty="0" err="1"/>
              <a:t>practici</a:t>
            </a:r>
            <a:r>
              <a:rPr lang="en-US" dirty="0"/>
              <a:t> de </a:t>
            </a:r>
            <a:r>
              <a:rPr lang="en-US" dirty="0" err="1"/>
              <a:t>eficiență</a:t>
            </a:r>
            <a:r>
              <a:rPr lang="en-US" dirty="0"/>
              <a:t> a </a:t>
            </a:r>
            <a:r>
              <a:rPr lang="en-US" dirty="0" err="1"/>
              <a:t>deșeurilor</a:t>
            </a:r>
            <a:r>
              <a:rPr lang="en-US" dirty="0"/>
              <a:t> </a:t>
            </a:r>
            <a:r>
              <a:rPr lang="en-US" dirty="0" err="1"/>
              <a:t>și</a:t>
            </a:r>
            <a:r>
              <a:rPr lang="en-US" dirty="0"/>
              <a:t> a </a:t>
            </a:r>
            <a:r>
              <a:rPr lang="en-US" dirty="0" err="1"/>
              <a:t>resurselor</a:t>
            </a:r>
            <a:r>
              <a:rPr lang="en-US" dirty="0"/>
              <a:t>, </a:t>
            </a:r>
            <a:r>
              <a:rPr lang="en-US" dirty="0" err="1"/>
              <a:t>iar</a:t>
            </a:r>
            <a:r>
              <a:rPr lang="en-US" dirty="0"/>
              <a:t> </a:t>
            </a:r>
            <a:r>
              <a:rPr lang="en-US" dirty="0" err="1"/>
              <a:t>personalul</a:t>
            </a:r>
            <a:r>
              <a:rPr lang="en-US" dirty="0"/>
              <a:t> </a:t>
            </a:r>
            <a:r>
              <a:rPr lang="en-US" dirty="0" err="1"/>
              <a:t>administrativ</a:t>
            </a:r>
            <a:r>
              <a:rPr lang="en-US" dirty="0"/>
              <a:t> </a:t>
            </a:r>
            <a:r>
              <a:rPr lang="en-US" dirty="0" err="1"/>
              <a:t>poate</a:t>
            </a:r>
            <a:r>
              <a:rPr lang="en-US" dirty="0"/>
              <a:t> </a:t>
            </a:r>
            <a:r>
              <a:rPr lang="en-US" dirty="0" err="1"/>
              <a:t>avea</a:t>
            </a:r>
            <a:r>
              <a:rPr lang="en-US" dirty="0"/>
              <a:t> </a:t>
            </a:r>
            <a:r>
              <a:rPr lang="en-US" dirty="0" err="1"/>
              <a:t>nevoie</a:t>
            </a:r>
            <a:r>
              <a:rPr lang="en-US" dirty="0"/>
              <a:t> de </a:t>
            </a:r>
            <a:r>
              <a:rPr lang="en-US" dirty="0" err="1"/>
              <a:t>conștientizare</a:t>
            </a:r>
            <a:r>
              <a:rPr lang="en-US" dirty="0"/>
              <a:t> </a:t>
            </a:r>
            <a:r>
              <a:rPr lang="en-US" dirty="0" err="1"/>
              <a:t>privind</a:t>
            </a:r>
            <a:r>
              <a:rPr lang="en-US" dirty="0"/>
              <a:t> </a:t>
            </a:r>
            <a:r>
              <a:rPr lang="en-US" dirty="0" err="1"/>
              <a:t>raportarea</a:t>
            </a:r>
            <a:r>
              <a:rPr lang="en-US" dirty="0"/>
              <a:t> </a:t>
            </a:r>
            <a:r>
              <a:rPr lang="en-US" dirty="0" err="1"/>
              <a:t>sustenabilității</a:t>
            </a:r>
            <a:r>
              <a:rPr lang="en-US" dirty="0"/>
              <a:t>.</a:t>
            </a:r>
          </a:p>
          <a:p>
            <a:r>
              <a:rPr lang="en-US" dirty="0"/>
              <a:t>
</a:t>
            </a:r>
            <a:r>
              <a:rPr lang="en-US" dirty="0" err="1"/>
              <a:t>Scopul</a:t>
            </a:r>
            <a:r>
              <a:rPr lang="en-US" dirty="0"/>
              <a:t> </a:t>
            </a:r>
            <a:r>
              <a:rPr lang="en-US" dirty="0" err="1"/>
              <a:t>este</a:t>
            </a:r>
            <a:r>
              <a:rPr lang="en-US" dirty="0"/>
              <a:t> de a </a:t>
            </a:r>
            <a:r>
              <a:rPr lang="en-US" dirty="0" err="1"/>
              <a:t>ajuta</a:t>
            </a:r>
            <a:r>
              <a:rPr lang="en-US" dirty="0"/>
              <a:t> </a:t>
            </a:r>
            <a:r>
              <a:rPr lang="en-US" dirty="0" err="1"/>
              <a:t>profesorii</a:t>
            </a:r>
            <a:r>
              <a:rPr lang="en-US" dirty="0"/>
              <a:t> </a:t>
            </a:r>
            <a:r>
              <a:rPr lang="en-US" dirty="0" err="1"/>
              <a:t>să</a:t>
            </a:r>
            <a:r>
              <a:rPr lang="en-US" dirty="0"/>
              <a:t> </a:t>
            </a:r>
            <a:r>
              <a:rPr lang="en-US" dirty="0" err="1"/>
              <a:t>facă</a:t>
            </a:r>
            <a:r>
              <a:rPr lang="en-US" dirty="0"/>
              <a:t> </a:t>
            </a:r>
            <a:r>
              <a:rPr lang="en-US" dirty="0" err="1"/>
              <a:t>traseele</a:t>
            </a:r>
            <a:r>
              <a:rPr lang="en-US" dirty="0"/>
              <a:t> </a:t>
            </a:r>
            <a:r>
              <a:rPr lang="en-US" dirty="0" err="1"/>
              <a:t>profesionale</a:t>
            </a:r>
            <a:r>
              <a:rPr lang="en-US" dirty="0"/>
              <a:t> </a:t>
            </a:r>
            <a:r>
              <a:rPr lang="en-US" dirty="0" err="1"/>
              <a:t>vizibile</a:t>
            </a:r>
            <a:r>
              <a:rPr lang="en-US" dirty="0"/>
              <a:t> </a:t>
            </a:r>
            <a:r>
              <a:rPr lang="en-US" dirty="0" err="1"/>
              <a:t>pentru</a:t>
            </a:r>
            <a:r>
              <a:rPr lang="en-US" dirty="0"/>
              <a:t> </a:t>
            </a:r>
            <a:r>
              <a:rPr lang="en-US" dirty="0" err="1"/>
              <a:t>cursanți</a:t>
            </a:r>
            <a:r>
              <a:rPr lang="en-US" dirty="0"/>
              <a:t>.</a:t>
            </a:r>
            <a:endParaRPr lang="hr-HR" dirty="0"/>
          </a:p>
          <a:p>
            <a:endParaRPr lang="en-US" dirty="0"/>
          </a:p>
          <a:p>
            <a:r>
              <a:rPr lang="en-US" dirty="0" err="1"/>
              <a:t>Notă</a:t>
            </a:r>
            <a:r>
              <a:rPr lang="en-US" dirty="0"/>
              <a:t> </a:t>
            </a:r>
            <a:r>
              <a:rPr lang="en-US" dirty="0" err="1"/>
              <a:t>legata</a:t>
            </a:r>
            <a:r>
              <a:rPr lang="en-US" dirty="0"/>
              <a:t> de </a:t>
            </a:r>
            <a:r>
              <a:rPr lang="en-US" dirty="0" err="1"/>
              <a:t>sursă</a:t>
            </a:r>
            <a:r>
              <a:rPr lang="en-US" dirty="0"/>
              <a:t>: </a:t>
            </a:r>
            <a:r>
              <a:rPr lang="en-US" dirty="0" err="1"/>
              <a:t>locuri</a:t>
            </a:r>
            <a:r>
              <a:rPr lang="en-US" dirty="0"/>
              <a:t> de </a:t>
            </a:r>
            <a:r>
              <a:rPr lang="en-US" dirty="0" err="1"/>
              <a:t>muncă</a:t>
            </a:r>
            <a:r>
              <a:rPr lang="en-US" dirty="0"/>
              <a:t> </a:t>
            </a:r>
            <a:r>
              <a:rPr lang="en-US" dirty="0" err="1"/>
              <a:t>verzi</a:t>
            </a:r>
            <a:r>
              <a:rPr lang="en-US" dirty="0"/>
              <a:t> la ILO; </a:t>
            </a:r>
            <a:r>
              <a:rPr lang="en-US" dirty="0" err="1"/>
              <a:t>Activitatea</a:t>
            </a:r>
            <a:r>
              <a:rPr lang="en-US" dirty="0"/>
              <a:t> de </a:t>
            </a:r>
            <a:r>
              <a:rPr lang="en-US" dirty="0" err="1"/>
              <a:t>abilități</a:t>
            </a:r>
            <a:r>
              <a:rPr lang="en-US" dirty="0"/>
              <a:t> de </a:t>
            </a:r>
            <a:r>
              <a:rPr lang="en-US" dirty="0" err="1"/>
              <a:t>tranziție</a:t>
            </a:r>
            <a:r>
              <a:rPr lang="en-US" dirty="0"/>
              <a:t> </a:t>
            </a:r>
            <a:r>
              <a:rPr lang="en-US" dirty="0" err="1"/>
              <a:t>verde</a:t>
            </a:r>
            <a:r>
              <a:rPr lang="en-US" dirty="0"/>
              <a:t> la </a:t>
            </a:r>
            <a:r>
              <a:rPr lang="en-US" dirty="0" err="1"/>
              <a:t>Cedefop</a:t>
            </a:r>
            <a:r>
              <a:rPr lang="en-US" dirty="0"/>
              <a:t>.</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726129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F4D86-C1F5-DFF3-79B9-A74774B3B2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716F2E-0924-D876-37A5-6BDB0434B68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72368378-FCAB-89F3-9F0E-3B21161E047D}"/>
              </a:ext>
            </a:extLst>
          </p:cNvPr>
          <p:cNvSpPr>
            <a:spLocks noGrp="1"/>
          </p:cNvSpPr>
          <p:nvPr>
            <p:ph type="body" idx="1"/>
          </p:nvPr>
        </p:nvSpPr>
        <p:spPr/>
        <p:txBody>
          <a:bodyPr/>
          <a:lstStyle/>
          <a:p>
            <a:r>
              <a:rPr lang="en-US" dirty="0" err="1"/>
              <a:t>Predă</a:t>
            </a:r>
            <a:r>
              <a:rPr lang="en-US" dirty="0"/>
              <a:t> </a:t>
            </a:r>
            <a:r>
              <a:rPr lang="en-US" dirty="0" err="1"/>
              <a:t>clar</a:t>
            </a:r>
            <a:r>
              <a:rPr lang="en-US" dirty="0"/>
              <a:t> </a:t>
            </a:r>
            <a:r>
              <a:rPr lang="en-US" dirty="0" err="1"/>
              <a:t>definiția</a:t>
            </a:r>
            <a:r>
              <a:rPr lang="en-US" dirty="0"/>
              <a:t>.</a:t>
            </a:r>
          </a:p>
          <a:p>
            <a:r>
              <a:rPr lang="en-US" dirty="0"/>
              <a:t>
UNEP </a:t>
            </a:r>
            <a:r>
              <a:rPr lang="en-US" dirty="0" err="1"/>
              <a:t>descrie</a:t>
            </a:r>
            <a:r>
              <a:rPr lang="en-US" dirty="0"/>
              <a:t> o </a:t>
            </a:r>
            <a:r>
              <a:rPr lang="en-US" dirty="0" err="1"/>
              <a:t>economie</a:t>
            </a:r>
            <a:r>
              <a:rPr lang="en-US" dirty="0"/>
              <a:t> </a:t>
            </a:r>
            <a:r>
              <a:rPr lang="en-US" dirty="0" err="1"/>
              <a:t>verde</a:t>
            </a:r>
            <a:r>
              <a:rPr lang="en-US" dirty="0"/>
              <a:t> ca </a:t>
            </a:r>
            <a:r>
              <a:rPr lang="en-US" dirty="0" err="1"/>
              <a:t>fiind</a:t>
            </a:r>
            <a:r>
              <a:rPr lang="en-US" dirty="0"/>
              <a:t> cu </a:t>
            </a:r>
            <a:r>
              <a:rPr lang="en-US" dirty="0" err="1"/>
              <a:t>emisii</a:t>
            </a:r>
            <a:r>
              <a:rPr lang="en-US" dirty="0"/>
              <a:t> </a:t>
            </a:r>
            <a:r>
              <a:rPr lang="en-US" dirty="0" err="1"/>
              <a:t>scăzute</a:t>
            </a:r>
            <a:r>
              <a:rPr lang="en-US" dirty="0"/>
              <a:t> de carbon, </a:t>
            </a:r>
            <a:r>
              <a:rPr lang="en-US" dirty="0" err="1"/>
              <a:t>eficientă</a:t>
            </a:r>
            <a:r>
              <a:rPr lang="en-US" dirty="0"/>
              <a:t> </a:t>
            </a:r>
            <a:r>
              <a:rPr lang="en-US" dirty="0" err="1"/>
              <a:t>în</a:t>
            </a:r>
            <a:r>
              <a:rPr lang="en-US" dirty="0"/>
              <a:t> </a:t>
            </a:r>
            <a:r>
              <a:rPr lang="en-US" dirty="0" err="1"/>
              <a:t>resurse</a:t>
            </a:r>
            <a:r>
              <a:rPr lang="en-US" dirty="0"/>
              <a:t> </a:t>
            </a:r>
            <a:r>
              <a:rPr lang="en-US" dirty="0" err="1"/>
              <a:t>și</a:t>
            </a:r>
            <a:r>
              <a:rPr lang="en-US" dirty="0"/>
              <a:t> </a:t>
            </a:r>
            <a:r>
              <a:rPr lang="en-US" dirty="0" err="1"/>
              <a:t>incluzivă</a:t>
            </a:r>
            <a:r>
              <a:rPr lang="en-US" dirty="0"/>
              <a:t> social.</a:t>
            </a:r>
          </a:p>
          <a:p>
            <a:pPr marL="0" indent="0">
              <a:buFont typeface="Arial" panose="020B0604020202020204" pitchFamily="34" charset="0"/>
              <a:buNone/>
            </a:pPr>
            <a:r>
              <a:rPr lang="en-US" dirty="0"/>
              <a:t>
</a:t>
            </a:r>
            <a:r>
              <a:rPr lang="en-US" dirty="0" err="1"/>
              <a:t>Explică</a:t>
            </a:r>
            <a:r>
              <a:rPr lang="en-US" dirty="0"/>
              <a:t> </a:t>
            </a:r>
            <a:r>
              <a:rPr lang="en-US" dirty="0" err="1"/>
              <a:t>fiecare</a:t>
            </a:r>
            <a:r>
              <a:rPr lang="en-US" dirty="0"/>
              <a:t> element:
</a:t>
            </a:r>
          </a:p>
          <a:p>
            <a:pPr marL="171450" indent="-171450">
              <a:buFont typeface="Arial" panose="020B0604020202020204" pitchFamily="34" charset="0"/>
              <a:buChar char="•"/>
            </a:pPr>
            <a:r>
              <a:rPr lang="en-US" dirty="0" err="1"/>
              <a:t>Emisii</a:t>
            </a:r>
            <a:r>
              <a:rPr lang="en-US" dirty="0"/>
              <a:t> </a:t>
            </a:r>
            <a:r>
              <a:rPr lang="en-US" dirty="0" err="1"/>
              <a:t>scăzute</a:t>
            </a:r>
            <a:r>
              <a:rPr lang="en-US" dirty="0"/>
              <a:t> de carbon </a:t>
            </a:r>
            <a:r>
              <a:rPr lang="en-US" dirty="0" err="1"/>
              <a:t>înseamnă</a:t>
            </a:r>
            <a:r>
              <a:rPr lang="en-US" dirty="0"/>
              <a:t> </a:t>
            </a:r>
            <a:r>
              <a:rPr lang="en-US" dirty="0" err="1"/>
              <a:t>reducerea</a:t>
            </a:r>
            <a:r>
              <a:rPr lang="en-US" dirty="0"/>
              <a:t> </a:t>
            </a:r>
            <a:r>
              <a:rPr lang="en-US" dirty="0" err="1"/>
              <a:t>emisiilor</a:t>
            </a:r>
            <a:r>
              <a:rPr lang="en-US" dirty="0"/>
              <a:t> de gaze cu </a:t>
            </a:r>
            <a:r>
              <a:rPr lang="en-US" dirty="0" err="1"/>
              <a:t>efect</a:t>
            </a:r>
            <a:r>
              <a:rPr lang="en-US" dirty="0"/>
              <a:t> de </a:t>
            </a:r>
            <a:r>
              <a:rPr lang="en-US" dirty="0" err="1"/>
              <a:t>seră</a:t>
            </a:r>
            <a:r>
              <a:rPr lang="en-US" dirty="0"/>
              <a:t>.
</a:t>
            </a:r>
            <a:r>
              <a:rPr lang="en-US" dirty="0" err="1"/>
              <a:t>Eficient</a:t>
            </a:r>
            <a:r>
              <a:rPr lang="en-US" dirty="0"/>
              <a:t> </a:t>
            </a:r>
            <a:r>
              <a:rPr lang="en-US" dirty="0" err="1"/>
              <a:t>în</a:t>
            </a:r>
            <a:r>
              <a:rPr lang="en-US" dirty="0"/>
              <a:t> </a:t>
            </a:r>
            <a:r>
              <a:rPr lang="en-US" dirty="0" err="1"/>
              <a:t>resurse</a:t>
            </a:r>
            <a:r>
              <a:rPr lang="en-US" dirty="0"/>
              <a:t> </a:t>
            </a:r>
            <a:r>
              <a:rPr lang="en-US" dirty="0" err="1"/>
              <a:t>înseamnă</a:t>
            </a:r>
            <a:r>
              <a:rPr lang="en-US" dirty="0"/>
              <a:t> </a:t>
            </a:r>
            <a:r>
              <a:rPr lang="en-US" dirty="0" err="1"/>
              <a:t>folosirea</a:t>
            </a:r>
            <a:r>
              <a:rPr lang="en-US" dirty="0"/>
              <a:t> </a:t>
            </a:r>
            <a:r>
              <a:rPr lang="en-US" dirty="0" err="1"/>
              <a:t>mai</a:t>
            </a:r>
            <a:r>
              <a:rPr lang="en-US" dirty="0"/>
              <a:t> </a:t>
            </a:r>
            <a:r>
              <a:rPr lang="en-US" dirty="0" err="1"/>
              <a:t>atentă</a:t>
            </a:r>
            <a:r>
              <a:rPr lang="en-US" dirty="0"/>
              <a:t> a </a:t>
            </a:r>
            <a:r>
              <a:rPr lang="en-US" dirty="0" err="1"/>
              <a:t>energiei</a:t>
            </a:r>
            <a:r>
              <a:rPr lang="en-US" dirty="0"/>
              <a:t>, </a:t>
            </a:r>
            <a:r>
              <a:rPr lang="en-US" dirty="0" err="1"/>
              <a:t>materialelor</a:t>
            </a:r>
            <a:r>
              <a:rPr lang="en-US" dirty="0"/>
              <a:t>, </a:t>
            </a:r>
            <a:r>
              <a:rPr lang="en-US" dirty="0" err="1"/>
              <a:t>apei</a:t>
            </a:r>
            <a:r>
              <a:rPr lang="en-US" dirty="0"/>
              <a:t> </a:t>
            </a:r>
            <a:r>
              <a:rPr lang="en-US" dirty="0" err="1"/>
              <a:t>și</a:t>
            </a:r>
            <a:r>
              <a:rPr lang="en-US" dirty="0"/>
              <a:t> </a:t>
            </a:r>
            <a:r>
              <a:rPr lang="en-US" dirty="0" err="1"/>
              <a:t>terenului</a:t>
            </a:r>
            <a:r>
              <a:rPr lang="en-US" dirty="0"/>
              <a:t>.
</a:t>
            </a:r>
            <a:r>
              <a:rPr lang="en-US" dirty="0" err="1"/>
              <a:t>Incluzivă</a:t>
            </a:r>
            <a:r>
              <a:rPr lang="en-US" dirty="0"/>
              <a:t> social </a:t>
            </a:r>
            <a:r>
              <a:rPr lang="en-US" dirty="0" err="1"/>
              <a:t>înseamnă</a:t>
            </a:r>
            <a:r>
              <a:rPr lang="en-US" dirty="0"/>
              <a:t> </a:t>
            </a:r>
            <a:r>
              <a:rPr lang="en-US" dirty="0" err="1"/>
              <a:t>că</a:t>
            </a:r>
            <a:r>
              <a:rPr lang="en-US" dirty="0"/>
              <a:t> </a:t>
            </a:r>
            <a:r>
              <a:rPr lang="en-US" dirty="0" err="1"/>
              <a:t>tranziția</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aducă</a:t>
            </a:r>
            <a:r>
              <a:rPr lang="en-US" dirty="0"/>
              <a:t> </a:t>
            </a:r>
            <a:r>
              <a:rPr lang="en-US" dirty="0" err="1"/>
              <a:t>beneficii</a:t>
            </a:r>
            <a:r>
              <a:rPr lang="en-US" dirty="0"/>
              <a:t> </a:t>
            </a:r>
            <a:r>
              <a:rPr lang="en-US" dirty="0" err="1"/>
              <a:t>oamenilor</a:t>
            </a:r>
            <a:r>
              <a:rPr lang="en-US" dirty="0"/>
              <a:t> </a:t>
            </a:r>
            <a:r>
              <a:rPr lang="en-US" dirty="0" err="1"/>
              <a:t>și</a:t>
            </a:r>
            <a:r>
              <a:rPr lang="en-US" dirty="0"/>
              <a:t> </a:t>
            </a:r>
            <a:r>
              <a:rPr lang="en-US" dirty="0" err="1"/>
              <a:t>comunităților</a:t>
            </a:r>
            <a:r>
              <a:rPr lang="en-US" dirty="0"/>
              <a:t>, nu </a:t>
            </a:r>
            <a:r>
              <a:rPr lang="en-US" dirty="0" err="1"/>
              <a:t>să</a:t>
            </a:r>
            <a:r>
              <a:rPr lang="en-US" dirty="0"/>
              <a:t> </a:t>
            </a:r>
            <a:r>
              <a:rPr lang="en-US" dirty="0" err="1"/>
              <a:t>creeze</a:t>
            </a:r>
            <a:r>
              <a:rPr lang="en-US" dirty="0"/>
              <a:t> </a:t>
            </a:r>
            <a:r>
              <a:rPr lang="en-US" dirty="0" err="1"/>
              <a:t>excludere</a:t>
            </a:r>
            <a:r>
              <a:rPr lang="en-US" dirty="0"/>
              <a:t>.</a:t>
            </a:r>
            <a:endParaRPr lang="hr-HR" dirty="0"/>
          </a:p>
          <a:p>
            <a:endParaRPr lang="en-US" dirty="0"/>
          </a:p>
          <a:p>
            <a:r>
              <a:rPr lang="en-US" dirty="0" err="1"/>
              <a:t>Notă</a:t>
            </a:r>
            <a:r>
              <a:rPr lang="en-US" dirty="0"/>
              <a:t> </a:t>
            </a:r>
            <a:r>
              <a:rPr lang="en-US" dirty="0" err="1"/>
              <a:t>legată</a:t>
            </a:r>
            <a:r>
              <a:rPr lang="en-US" dirty="0"/>
              <a:t> de </a:t>
            </a:r>
            <a:r>
              <a:rPr lang="en-US" dirty="0" err="1"/>
              <a:t>sursă</a:t>
            </a:r>
            <a:r>
              <a:rPr lang="en-US" dirty="0"/>
              <a:t>: Economia Verde UNEP.</a:t>
            </a:r>
          </a:p>
          <a:p>
            <a:endParaRPr lang="hr-HR" b="1" dirty="0"/>
          </a:p>
          <a:p>
            <a:r>
              <a:rPr lang="en-IE" b="1" dirty="0"/>
              <a:t>Sursa </a:t>
            </a:r>
            <a:r>
              <a:rPr lang="en-IE" b="1" dirty="0" err="1"/>
              <a:t>imaginii</a:t>
            </a:r>
            <a:r>
              <a:rPr lang="en-IE" b="1" dirty="0"/>
              <a:t>:
</a:t>
            </a:r>
            <a:r>
              <a:rPr lang="en-IE" b="0" dirty="0"/>
              <a:t>Imagine </a:t>
            </a:r>
            <a:r>
              <a:rPr lang="en-IE" b="0" dirty="0" err="1"/>
              <a:t>creată</a:t>
            </a:r>
            <a:r>
              <a:rPr lang="en-IE" b="0" dirty="0"/>
              <a:t> </a:t>
            </a:r>
            <a:r>
              <a:rPr lang="en-IE" b="0" dirty="0" err="1"/>
              <a:t>împreună</a:t>
            </a:r>
            <a:r>
              <a:rPr lang="en-IE" b="0" dirty="0"/>
              <a:t> cu Sora (</a:t>
            </a:r>
            <a:r>
              <a:rPr lang="en-IE" b="0" dirty="0" err="1"/>
              <a:t>generată</a:t>
            </a:r>
            <a:r>
              <a:rPr lang="en-IE" b="0" dirty="0"/>
              <a:t> de AI), </a:t>
            </a:r>
            <a:r>
              <a:rPr lang="en-IE" b="0" dirty="0" err="1"/>
              <a:t>pentru</a:t>
            </a:r>
            <a:r>
              <a:rPr lang="en-IE" b="0" dirty="0"/>
              <a:t> </a:t>
            </a:r>
            <a:r>
              <a:rPr lang="en-IE" b="0" dirty="0" err="1"/>
              <a:t>programul</a:t>
            </a:r>
            <a:r>
              <a:rPr lang="en-IE" b="0" dirty="0"/>
              <a:t> SUSTAIN-EU WP4 </a:t>
            </a:r>
            <a:r>
              <a:rPr lang="en-IE" b="0" dirty="0" err="1"/>
              <a:t>ToT</a:t>
            </a:r>
            <a:r>
              <a:rPr lang="en-IE" b="0" dirty="0"/>
              <a:t> CPD, </a:t>
            </a:r>
            <a:r>
              <a:rPr lang="en-IE" b="0" dirty="0" err="1"/>
              <a:t>Modulul</a:t>
            </a:r>
            <a:r>
              <a:rPr lang="en-IE" b="0" dirty="0"/>
              <a:t> 3 "Economia </a:t>
            </a:r>
            <a:r>
              <a:rPr lang="en-IE" b="0" dirty="0" err="1"/>
              <a:t>verde</a:t>
            </a:r>
            <a:r>
              <a:rPr lang="en-IE" b="0" dirty="0"/>
              <a:t> </a:t>
            </a:r>
            <a:r>
              <a:rPr lang="en-IE" b="0" dirty="0" err="1"/>
              <a:t>și</a:t>
            </a:r>
            <a:r>
              <a:rPr lang="en-IE" b="0" dirty="0"/>
              <a:t> </a:t>
            </a:r>
            <a:r>
              <a:rPr lang="en-IE" b="0" dirty="0" err="1"/>
              <a:t>perspectivele</a:t>
            </a:r>
            <a:r>
              <a:rPr lang="en-IE" b="0" dirty="0"/>
              <a:t> </a:t>
            </a:r>
            <a:r>
              <a:rPr lang="en-IE" b="0" dirty="0" err="1"/>
              <a:t>pieței</a:t>
            </a:r>
            <a:r>
              <a:rPr lang="en-IE" b="0" dirty="0"/>
              <a:t> </a:t>
            </a:r>
            <a:r>
              <a:rPr lang="en-IE" b="0" dirty="0" err="1"/>
              <a:t>muncii</a:t>
            </a:r>
            <a:r>
              <a:rPr lang="en-IE" b="0" dirty="0"/>
              <a:t>". </a:t>
            </a:r>
            <a:r>
              <a:rPr lang="en-IE" b="0" dirty="0" err="1"/>
              <a:t>Fără</a:t>
            </a:r>
            <a:r>
              <a:rPr lang="en-IE" b="0" dirty="0"/>
              <a:t> </a:t>
            </a:r>
            <a:r>
              <a:rPr lang="en-IE" b="0" dirty="0" err="1"/>
              <a:t>conținut</a:t>
            </a:r>
            <a:r>
              <a:rPr lang="en-IE" b="0" dirty="0"/>
              <a:t> de la </a:t>
            </a:r>
            <a:r>
              <a:rPr lang="en-IE" b="0" dirty="0" err="1"/>
              <a:t>terți</a:t>
            </a:r>
            <a:r>
              <a:rPr lang="en-IE" b="0" dirty="0"/>
              <a:t>; </a:t>
            </a:r>
            <a:r>
              <a:rPr lang="en-IE" b="0" dirty="0" err="1"/>
              <a:t>Fără</a:t>
            </a:r>
            <a:r>
              <a:rPr lang="en-IE" b="0" dirty="0"/>
              <a:t> </a:t>
            </a:r>
            <a:r>
              <a:rPr lang="en-IE" b="0" dirty="0" err="1"/>
              <a:t>persoane</a:t>
            </a:r>
            <a:r>
              <a:rPr lang="en-IE" b="0" dirty="0"/>
              <a:t> </a:t>
            </a:r>
            <a:r>
              <a:rPr lang="en-IE" b="0" dirty="0" err="1"/>
              <a:t>sau</a:t>
            </a:r>
            <a:r>
              <a:rPr lang="en-IE" b="0" dirty="0"/>
              <a:t> </a:t>
            </a:r>
            <a:r>
              <a:rPr lang="en-IE" b="0" dirty="0" err="1"/>
              <a:t>branduri</a:t>
            </a:r>
            <a:r>
              <a:rPr lang="en-IE" b="0" dirty="0"/>
              <a:t> </a:t>
            </a:r>
            <a:r>
              <a:rPr lang="en-IE" b="0" dirty="0" err="1"/>
              <a:t>identificabile</a:t>
            </a:r>
            <a:r>
              <a:rPr lang="en-IE" b="0" dirty="0"/>
              <a:t>. Prompt </a:t>
            </a:r>
            <a:r>
              <a:rPr lang="en-IE" b="0" dirty="0" err="1"/>
              <a:t>arhivat</a:t>
            </a:r>
            <a:r>
              <a:rPr lang="en-IE" b="0" dirty="0"/>
              <a:t> </a:t>
            </a:r>
            <a:r>
              <a:rPr lang="en-IE" b="0" dirty="0" err="1"/>
              <a:t>în</a:t>
            </a:r>
            <a:r>
              <a:rPr lang="en-IE" b="0" dirty="0"/>
              <a:t> </a:t>
            </a:r>
            <a:r>
              <a:rPr lang="en-IE" b="0" dirty="0" err="1"/>
              <a:t>înregistrările</a:t>
            </a:r>
            <a:r>
              <a:rPr lang="en-IE" b="0" dirty="0"/>
              <a:t> </a:t>
            </a:r>
            <a:r>
              <a:rPr lang="en-IE" b="0" dirty="0" err="1"/>
              <a:t>proiectului</a:t>
            </a:r>
            <a:r>
              <a:rPr lang="en-IE" b="0" dirty="0"/>
              <a:t>.</a:t>
            </a:r>
          </a:p>
        </p:txBody>
      </p:sp>
      <p:sp>
        <p:nvSpPr>
          <p:cNvPr id="4" name="Slide Number Placeholder 3">
            <a:extLst>
              <a:ext uri="{FF2B5EF4-FFF2-40B4-BE49-F238E27FC236}">
                <a16:creationId xmlns:a16="http://schemas.microsoft.com/office/drawing/2014/main" id="{F30C0DF3-DD82-68EC-CA16-D92409AFF9BB}"/>
              </a:ext>
            </a:extLst>
          </p:cNvPr>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3554237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D3014-8B5B-88FA-5F52-C95E3844D6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78DD46-1C4D-AC0F-5824-0C3B1039B5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028091-7A17-5025-6BC4-6BC2912833AB}"/>
              </a:ext>
            </a:extLst>
          </p:cNvPr>
          <p:cNvSpPr>
            <a:spLocks noGrp="1"/>
          </p:cNvSpPr>
          <p:nvPr>
            <p:ph type="body" idx="1"/>
          </p:nvPr>
        </p:nvSpPr>
        <p:spPr/>
        <p:txBody>
          <a:bodyPr/>
          <a:lstStyle/>
          <a:p>
            <a:r>
              <a:rPr lang="en-US" dirty="0" err="1"/>
              <a:t>Folosește</a:t>
            </a:r>
            <a:r>
              <a:rPr lang="en-US" dirty="0"/>
              <a:t> </a:t>
            </a:r>
            <a:r>
              <a:rPr lang="en-US" dirty="0" err="1"/>
              <a:t>acest</a:t>
            </a:r>
            <a:r>
              <a:rPr lang="en-US" dirty="0"/>
              <a:t> slide </a:t>
            </a:r>
            <a:r>
              <a:rPr lang="en-US" dirty="0" err="1"/>
              <a:t>pentru</a:t>
            </a:r>
            <a:r>
              <a:rPr lang="en-US" dirty="0"/>
              <a:t> a </a:t>
            </a:r>
            <a:r>
              <a:rPr lang="en-US" dirty="0" err="1"/>
              <a:t>conecta</a:t>
            </a:r>
            <a:r>
              <a:rPr lang="en-US" dirty="0"/>
              <a:t> </a:t>
            </a:r>
            <a:r>
              <a:rPr lang="en-US" dirty="0" err="1"/>
              <a:t>economia</a:t>
            </a:r>
            <a:r>
              <a:rPr lang="en-US" dirty="0"/>
              <a:t> </a:t>
            </a:r>
            <a:r>
              <a:rPr lang="en-US" dirty="0" err="1"/>
              <a:t>verde</a:t>
            </a:r>
            <a:r>
              <a:rPr lang="en-US" dirty="0"/>
              <a:t> cu </a:t>
            </a:r>
            <a:r>
              <a:rPr lang="en-US" dirty="0" err="1"/>
              <a:t>dezvoltarea</a:t>
            </a:r>
            <a:r>
              <a:rPr lang="en-US" dirty="0"/>
              <a:t> </a:t>
            </a:r>
            <a:r>
              <a:rPr lang="en-US" dirty="0" err="1"/>
              <a:t>durabilă</a:t>
            </a:r>
            <a:r>
              <a:rPr lang="en-US" dirty="0"/>
              <a:t>.</a:t>
            </a:r>
          </a:p>
          <a:p>
            <a:r>
              <a:rPr lang="en-US" dirty="0"/>
              <a:t>
</a:t>
            </a:r>
            <a:r>
              <a:rPr lang="en-US" dirty="0" err="1"/>
              <a:t>Explică</a:t>
            </a:r>
            <a:r>
              <a:rPr lang="en-US" dirty="0"/>
              <a:t> </a:t>
            </a:r>
            <a:r>
              <a:rPr lang="en-US" dirty="0" err="1"/>
              <a:t>faptul</a:t>
            </a:r>
            <a:r>
              <a:rPr lang="en-US" dirty="0"/>
              <a:t> </a:t>
            </a:r>
            <a:r>
              <a:rPr lang="en-US" dirty="0" err="1"/>
              <a:t>că</a:t>
            </a:r>
            <a:r>
              <a:rPr lang="en-US" dirty="0"/>
              <a:t> </a:t>
            </a:r>
            <a:r>
              <a:rPr lang="en-US" dirty="0" err="1"/>
              <a:t>economia</a:t>
            </a:r>
            <a:r>
              <a:rPr lang="en-US" dirty="0"/>
              <a:t> </a:t>
            </a:r>
            <a:r>
              <a:rPr lang="en-US" dirty="0" err="1"/>
              <a:t>verde</a:t>
            </a:r>
            <a:r>
              <a:rPr lang="en-US" dirty="0"/>
              <a:t> nu </a:t>
            </a:r>
            <a:r>
              <a:rPr lang="en-US" dirty="0" err="1"/>
              <a:t>înseamnă</a:t>
            </a:r>
            <a:r>
              <a:rPr lang="en-US" dirty="0"/>
              <a:t> </a:t>
            </a:r>
            <a:r>
              <a:rPr lang="en-US" dirty="0" err="1"/>
              <a:t>doar</a:t>
            </a:r>
            <a:r>
              <a:rPr lang="en-US" dirty="0"/>
              <a:t> </a:t>
            </a:r>
            <a:r>
              <a:rPr lang="en-US" dirty="0" err="1"/>
              <a:t>protecția</a:t>
            </a:r>
            <a:r>
              <a:rPr lang="en-US" dirty="0"/>
              <a:t> </a:t>
            </a:r>
            <a:r>
              <a:rPr lang="en-US" dirty="0" err="1"/>
              <a:t>mediului</a:t>
            </a:r>
            <a:r>
              <a:rPr lang="en-US" dirty="0"/>
              <a:t>. De </a:t>
            </a:r>
            <a:r>
              <a:rPr lang="en-US" dirty="0" err="1"/>
              <a:t>asemenea</a:t>
            </a:r>
            <a:r>
              <a:rPr lang="en-US" dirty="0"/>
              <a:t>, </a:t>
            </a:r>
            <a:r>
              <a:rPr lang="en-US" dirty="0" err="1"/>
              <a:t>conectează</a:t>
            </a:r>
            <a:r>
              <a:rPr lang="en-US" dirty="0"/>
              <a:t> </a:t>
            </a:r>
            <a:r>
              <a:rPr lang="en-US" dirty="0" err="1"/>
              <a:t>activitatea</a:t>
            </a:r>
            <a:r>
              <a:rPr lang="en-US" dirty="0"/>
              <a:t> </a:t>
            </a:r>
            <a:r>
              <a:rPr lang="en-US" dirty="0" err="1"/>
              <a:t>economică</a:t>
            </a:r>
            <a:r>
              <a:rPr lang="en-US" dirty="0"/>
              <a:t>, </a:t>
            </a:r>
            <a:r>
              <a:rPr lang="en-US" dirty="0" err="1"/>
              <a:t>inovația</a:t>
            </a:r>
            <a:r>
              <a:rPr lang="en-US" dirty="0"/>
              <a:t>, </a:t>
            </a:r>
            <a:r>
              <a:rPr lang="en-US" dirty="0" err="1"/>
              <a:t>incluziunea</a:t>
            </a:r>
            <a:r>
              <a:rPr lang="en-US" dirty="0"/>
              <a:t> </a:t>
            </a:r>
            <a:r>
              <a:rPr lang="en-US" dirty="0" err="1"/>
              <a:t>socială</a:t>
            </a:r>
            <a:r>
              <a:rPr lang="en-US" dirty="0"/>
              <a:t> </a:t>
            </a:r>
            <a:r>
              <a:rPr lang="en-US" dirty="0" err="1"/>
              <a:t>și</a:t>
            </a:r>
            <a:r>
              <a:rPr lang="en-US" dirty="0"/>
              <a:t> </a:t>
            </a:r>
            <a:r>
              <a:rPr lang="en-US" dirty="0" err="1"/>
              <a:t>munca</a:t>
            </a:r>
            <a:r>
              <a:rPr lang="en-US" dirty="0"/>
              <a:t> </a:t>
            </a:r>
            <a:r>
              <a:rPr lang="en-US" dirty="0" err="1"/>
              <a:t>decentă</a:t>
            </a:r>
            <a:r>
              <a:rPr lang="en-US" dirty="0"/>
              <a:t>.</a:t>
            </a:r>
          </a:p>
          <a:p>
            <a:r>
              <a:rPr lang="en-US" dirty="0"/>
              <a:t>
</a:t>
            </a:r>
            <a:r>
              <a:rPr lang="en-US" dirty="0" err="1"/>
              <a:t>Arată</a:t>
            </a:r>
            <a:r>
              <a:rPr lang="en-US" dirty="0"/>
              <a:t> </a:t>
            </a:r>
            <a:r>
              <a:rPr lang="en-US" dirty="0" err="1"/>
              <a:t>clar</a:t>
            </a:r>
            <a:r>
              <a:rPr lang="en-US" dirty="0"/>
              <a:t> </a:t>
            </a:r>
            <a:r>
              <a:rPr lang="en-US" dirty="0" err="1"/>
              <a:t>că</a:t>
            </a:r>
            <a:r>
              <a:rPr lang="en-US" dirty="0"/>
              <a:t> </a:t>
            </a:r>
            <a:r>
              <a:rPr lang="en-US" dirty="0" err="1"/>
              <a:t>economia</a:t>
            </a:r>
            <a:r>
              <a:rPr lang="en-US" dirty="0"/>
              <a:t> </a:t>
            </a:r>
            <a:r>
              <a:rPr lang="en-US" dirty="0" err="1"/>
              <a:t>verde</a:t>
            </a:r>
            <a:r>
              <a:rPr lang="en-US" dirty="0"/>
              <a:t> nu </a:t>
            </a:r>
            <a:r>
              <a:rPr lang="en-US" dirty="0" err="1"/>
              <a:t>este</a:t>
            </a:r>
            <a:r>
              <a:rPr lang="en-US" dirty="0"/>
              <a:t> un "sector </a:t>
            </a:r>
            <a:r>
              <a:rPr lang="en-US" dirty="0" err="1"/>
              <a:t>verde</a:t>
            </a:r>
            <a:r>
              <a:rPr lang="en-US" dirty="0"/>
              <a:t>" </a:t>
            </a:r>
            <a:r>
              <a:rPr lang="en-US" dirty="0" err="1"/>
              <a:t>separat</a:t>
            </a:r>
            <a:r>
              <a:rPr lang="en-US" dirty="0"/>
              <a:t>. </a:t>
            </a:r>
            <a:r>
              <a:rPr lang="en-US" dirty="0" err="1"/>
              <a:t>Afectează</a:t>
            </a:r>
            <a:r>
              <a:rPr lang="en-US" dirty="0"/>
              <a:t> </a:t>
            </a:r>
            <a:r>
              <a:rPr lang="en-US" dirty="0" err="1"/>
              <a:t>procesele</a:t>
            </a:r>
            <a:r>
              <a:rPr lang="en-US" dirty="0"/>
              <a:t> </a:t>
            </a:r>
            <a:r>
              <a:rPr lang="en-US" dirty="0" err="1"/>
              <a:t>zilnice</a:t>
            </a:r>
            <a:r>
              <a:rPr lang="en-US" dirty="0"/>
              <a:t> din </a:t>
            </a:r>
            <a:r>
              <a:rPr lang="en-US" dirty="0" err="1"/>
              <a:t>sectoarele</a:t>
            </a:r>
            <a:r>
              <a:rPr lang="en-US" dirty="0"/>
              <a:t> </a:t>
            </a:r>
            <a:r>
              <a:rPr lang="en-US" dirty="0" err="1"/>
              <a:t>existente</a:t>
            </a:r>
            <a:r>
              <a:rPr lang="en-US" dirty="0"/>
              <a:t>, </a:t>
            </a:r>
            <a:r>
              <a:rPr lang="en-US" dirty="0" err="1"/>
              <a:t>inclusiv</a:t>
            </a:r>
            <a:r>
              <a:rPr lang="en-US" dirty="0"/>
              <a:t> </a:t>
            </a:r>
            <a:r>
              <a:rPr lang="en-US" dirty="0" err="1"/>
              <a:t>modul</a:t>
            </a:r>
            <a:r>
              <a:rPr lang="en-US" dirty="0"/>
              <a:t> </a:t>
            </a:r>
            <a:r>
              <a:rPr lang="en-US" dirty="0" err="1"/>
              <a:t>în</a:t>
            </a:r>
            <a:r>
              <a:rPr lang="en-US" dirty="0"/>
              <a:t> care </a:t>
            </a:r>
            <a:r>
              <a:rPr lang="en-US" dirty="0" err="1"/>
              <a:t>organizațiile</a:t>
            </a:r>
            <a:r>
              <a:rPr lang="en-US" dirty="0"/>
              <a:t> </a:t>
            </a:r>
            <a:r>
              <a:rPr lang="en-US" dirty="0" err="1"/>
              <a:t>produc</a:t>
            </a:r>
            <a:r>
              <a:rPr lang="en-US" dirty="0"/>
              <a:t>, </a:t>
            </a:r>
            <a:r>
              <a:rPr lang="en-US" dirty="0" err="1"/>
              <a:t>cumpără</a:t>
            </a:r>
            <a:r>
              <a:rPr lang="en-US" dirty="0"/>
              <a:t>, </a:t>
            </a:r>
            <a:r>
              <a:rPr lang="en-US" dirty="0" err="1"/>
              <a:t>vând</a:t>
            </a:r>
            <a:r>
              <a:rPr lang="en-US" dirty="0"/>
              <a:t>, </a:t>
            </a:r>
            <a:r>
              <a:rPr lang="en-US" dirty="0" err="1"/>
              <a:t>transportă</a:t>
            </a:r>
            <a:r>
              <a:rPr lang="en-US" dirty="0"/>
              <a:t>, </a:t>
            </a:r>
            <a:r>
              <a:rPr lang="en-US" dirty="0" err="1"/>
              <a:t>repară</a:t>
            </a:r>
            <a:r>
              <a:rPr lang="en-US" dirty="0"/>
              <a:t>, </a:t>
            </a:r>
            <a:r>
              <a:rPr lang="en-US" dirty="0" err="1"/>
              <a:t>întrețin</a:t>
            </a:r>
            <a:r>
              <a:rPr lang="en-US" dirty="0"/>
              <a:t>, </a:t>
            </a:r>
            <a:r>
              <a:rPr lang="en-US" dirty="0" err="1"/>
              <a:t>raportează</a:t>
            </a:r>
            <a:r>
              <a:rPr lang="en-US" dirty="0"/>
              <a:t> </a:t>
            </a:r>
            <a:r>
              <a:rPr lang="en-US" dirty="0" err="1"/>
              <a:t>și</a:t>
            </a:r>
            <a:r>
              <a:rPr lang="en-US" dirty="0"/>
              <a:t> </a:t>
            </a:r>
            <a:r>
              <a:rPr lang="en-US" dirty="0" err="1"/>
              <a:t>gestionează</a:t>
            </a:r>
            <a:r>
              <a:rPr lang="en-US" dirty="0"/>
              <a:t> </a:t>
            </a:r>
            <a:r>
              <a:rPr lang="en-US" dirty="0" err="1"/>
              <a:t>resursele</a:t>
            </a:r>
            <a:r>
              <a:rPr lang="en-US" dirty="0"/>
              <a:t>.</a:t>
            </a:r>
          </a:p>
          <a:p>
            <a:r>
              <a:rPr lang="en-US" dirty="0"/>
              <a:t>
Le cere </a:t>
            </a:r>
            <a:r>
              <a:rPr lang="en-US" dirty="0" err="1"/>
              <a:t>participanților</a:t>
            </a:r>
            <a:r>
              <a:rPr lang="en-US" dirty="0"/>
              <a:t> </a:t>
            </a:r>
            <a:r>
              <a:rPr lang="en-US" dirty="0" err="1"/>
              <a:t>să</a:t>
            </a:r>
            <a:r>
              <a:rPr lang="en-US" dirty="0"/>
              <a:t> se </a:t>
            </a:r>
            <a:r>
              <a:rPr lang="en-US" dirty="0" err="1"/>
              <a:t>gândească</a:t>
            </a:r>
            <a:r>
              <a:rPr lang="en-US" dirty="0"/>
              <a:t> la un sector pe care </a:t>
            </a:r>
            <a:r>
              <a:rPr lang="en-US" dirty="0" err="1"/>
              <a:t>îl</a:t>
            </a:r>
            <a:r>
              <a:rPr lang="en-US" dirty="0"/>
              <a:t> </a:t>
            </a:r>
            <a:r>
              <a:rPr lang="en-US" dirty="0" err="1"/>
              <a:t>cunosc</a:t>
            </a:r>
            <a:r>
              <a:rPr lang="en-US" dirty="0"/>
              <a:t> bine </a:t>
            </a:r>
            <a:r>
              <a:rPr lang="en-US" dirty="0" err="1"/>
              <a:t>și</a:t>
            </a:r>
            <a:r>
              <a:rPr lang="en-US" dirty="0"/>
              <a:t> </a:t>
            </a:r>
            <a:r>
              <a:rPr lang="en-US" dirty="0" err="1"/>
              <a:t>să</a:t>
            </a:r>
            <a:r>
              <a:rPr lang="en-US" dirty="0"/>
              <a:t> </a:t>
            </a:r>
            <a:r>
              <a:rPr lang="en-US" dirty="0" err="1"/>
              <a:t>identifice</a:t>
            </a:r>
            <a:r>
              <a:rPr lang="en-US" dirty="0"/>
              <a:t> care </a:t>
            </a:r>
            <a:r>
              <a:rPr lang="en-US" dirty="0" err="1"/>
              <a:t>dintre</a:t>
            </a:r>
            <a:r>
              <a:rPr lang="en-US" dirty="0"/>
              <a:t> </a:t>
            </a:r>
            <a:r>
              <a:rPr lang="en-US" dirty="0" err="1"/>
              <a:t>aceste</a:t>
            </a:r>
            <a:r>
              <a:rPr lang="en-US" dirty="0"/>
              <a:t> </a:t>
            </a:r>
            <a:r>
              <a:rPr lang="en-US" dirty="0" err="1"/>
              <a:t>procese</a:t>
            </a:r>
            <a:r>
              <a:rPr lang="en-US" dirty="0"/>
              <a:t> s-</a:t>
            </a:r>
            <a:r>
              <a:rPr lang="en-US" dirty="0" err="1"/>
              <a:t>ar</a:t>
            </a:r>
            <a:r>
              <a:rPr lang="en-US" dirty="0"/>
              <a:t> </a:t>
            </a:r>
            <a:r>
              <a:rPr lang="en-US" dirty="0" err="1"/>
              <a:t>putea</a:t>
            </a:r>
            <a:r>
              <a:rPr lang="en-US" dirty="0"/>
              <a:t> </a:t>
            </a:r>
            <a:r>
              <a:rPr lang="en-US" dirty="0" err="1"/>
              <a:t>schimba</a:t>
            </a:r>
            <a:r>
              <a:rPr lang="en-US" dirty="0"/>
              <a:t> </a:t>
            </a:r>
            <a:r>
              <a:rPr lang="en-US" dirty="0" err="1"/>
              <a:t>deja</a:t>
            </a:r>
            <a:r>
              <a:rPr lang="en-US" dirty="0"/>
              <a:t> din </a:t>
            </a:r>
            <a:r>
              <a:rPr lang="en-US" dirty="0" err="1"/>
              <a:t>cauza</a:t>
            </a:r>
            <a:r>
              <a:rPr lang="en-US" dirty="0"/>
              <a:t> </a:t>
            </a:r>
            <a:r>
              <a:rPr lang="en-US" dirty="0" err="1"/>
              <a:t>cerințelor</a:t>
            </a:r>
            <a:r>
              <a:rPr lang="en-US" dirty="0"/>
              <a:t> de </a:t>
            </a:r>
            <a:r>
              <a:rPr lang="en-US" dirty="0" err="1"/>
              <a:t>sustenabilitate</a:t>
            </a:r>
            <a:r>
              <a:rPr lang="en-US" dirty="0"/>
              <a:t>.</a:t>
            </a:r>
          </a:p>
          <a:p>
            <a:endParaRPr lang="en-US" dirty="0"/>
          </a:p>
          <a:p>
            <a:r>
              <a:rPr lang="en-US" dirty="0" err="1"/>
              <a:t>Notă</a:t>
            </a:r>
            <a:r>
              <a:rPr lang="en-US" dirty="0"/>
              <a:t> </a:t>
            </a:r>
            <a:r>
              <a:rPr lang="en-US" dirty="0" err="1"/>
              <a:t>legată</a:t>
            </a:r>
            <a:r>
              <a:rPr lang="en-US" dirty="0"/>
              <a:t> de </a:t>
            </a:r>
            <a:r>
              <a:rPr lang="en-US" dirty="0" err="1"/>
              <a:t>sursă</a:t>
            </a:r>
            <a:r>
              <a:rPr lang="en-US" dirty="0"/>
              <a:t>: </a:t>
            </a:r>
            <a:r>
              <a:rPr lang="en-US" dirty="0" err="1"/>
              <a:t>Prezentare</a:t>
            </a:r>
            <a:r>
              <a:rPr lang="en-US" dirty="0"/>
              <a:t> </a:t>
            </a:r>
            <a:r>
              <a:rPr lang="en-US" dirty="0" err="1"/>
              <a:t>generală</a:t>
            </a:r>
            <a:r>
              <a:rPr lang="en-US" dirty="0"/>
              <a:t> a </a:t>
            </a:r>
            <a:r>
              <a:rPr lang="en-US" dirty="0" err="1"/>
              <a:t>economiei</a:t>
            </a:r>
            <a:r>
              <a:rPr lang="en-US" dirty="0"/>
              <a:t> </a:t>
            </a:r>
            <a:r>
              <a:rPr lang="en-US" dirty="0" err="1"/>
              <a:t>verzi</a:t>
            </a:r>
            <a:r>
              <a:rPr lang="en-US" dirty="0"/>
              <a:t> UNEP; </a:t>
            </a:r>
            <a:r>
              <a:rPr lang="en-US" dirty="0" err="1"/>
              <a:t>Locuri</a:t>
            </a:r>
            <a:r>
              <a:rPr lang="en-US" dirty="0"/>
              <a:t> de </a:t>
            </a:r>
            <a:r>
              <a:rPr lang="en-US" dirty="0" err="1"/>
              <a:t>muncă</a:t>
            </a:r>
            <a:r>
              <a:rPr lang="en-US" dirty="0"/>
              <a:t> </a:t>
            </a:r>
            <a:r>
              <a:rPr lang="en-US" dirty="0" err="1"/>
              <a:t>verzi</a:t>
            </a:r>
            <a:r>
              <a:rPr lang="en-US" dirty="0"/>
              <a:t> </a:t>
            </a:r>
            <a:r>
              <a:rPr lang="en-US" dirty="0" err="1"/>
              <a:t>și</a:t>
            </a:r>
            <a:r>
              <a:rPr lang="en-US" dirty="0"/>
              <a:t> </a:t>
            </a:r>
            <a:r>
              <a:rPr lang="en-US" dirty="0" err="1"/>
              <a:t>muncă</a:t>
            </a:r>
            <a:r>
              <a:rPr lang="en-US" dirty="0"/>
              <a:t> </a:t>
            </a:r>
            <a:r>
              <a:rPr lang="en-US" dirty="0" err="1"/>
              <a:t>decentă</a:t>
            </a:r>
            <a:r>
              <a:rPr lang="en-US" dirty="0"/>
              <a:t> la ILO.</a:t>
            </a:r>
          </a:p>
        </p:txBody>
      </p:sp>
      <p:sp>
        <p:nvSpPr>
          <p:cNvPr id="4" name="Slide Number Placeholder 3">
            <a:extLst>
              <a:ext uri="{FF2B5EF4-FFF2-40B4-BE49-F238E27FC236}">
                <a16:creationId xmlns:a16="http://schemas.microsoft.com/office/drawing/2014/main" id="{9FBCEC5B-57E8-80B8-BBFB-8DB7F5134CCB}"/>
              </a:ext>
            </a:extLst>
          </p:cNvPr>
          <p:cNvSpPr>
            <a:spLocks noGrp="1"/>
          </p:cNvSpPr>
          <p:nvPr>
            <p:ph type="sldNum" sz="quarter" idx="5"/>
          </p:nvPr>
        </p:nvSpPr>
        <p:spPr/>
        <p:txBody>
          <a:bodyPr/>
          <a:lstStyle/>
          <a:p>
            <a:fld id="{C6CF91B0-25AB-4DFA-B184-293DD156034C}" type="slidenum">
              <a:rPr lang="el-GR" smtClean="0"/>
              <a:t>10</a:t>
            </a:fld>
            <a:endParaRPr lang="el-GR"/>
          </a:p>
        </p:txBody>
      </p:sp>
    </p:spTree>
    <p:extLst>
      <p:ext uri="{BB962C8B-B14F-4D97-AF65-F5344CB8AC3E}">
        <p14:creationId xmlns:p14="http://schemas.microsoft.com/office/powerpoint/2010/main" val="228780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2ECAC-412C-444C-E10B-CA51E5C9EC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FE5A46-115A-A520-9D5E-385F11B394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0278F1-E0F0-7E5D-5D64-5C460169E08E}"/>
              </a:ext>
            </a:extLst>
          </p:cNvPr>
          <p:cNvSpPr>
            <a:spLocks noGrp="1"/>
          </p:cNvSpPr>
          <p:nvPr>
            <p:ph type="body" idx="1"/>
          </p:nvPr>
        </p:nvSpPr>
        <p:spPr/>
        <p:txBody>
          <a:bodyPr/>
          <a:lstStyle/>
          <a:p>
            <a:r>
              <a:rPr lang="en-US" dirty="0"/>
              <a:t>Face </a:t>
            </a:r>
            <a:r>
              <a:rPr lang="en-US" dirty="0" err="1"/>
              <a:t>explicită</a:t>
            </a:r>
            <a:r>
              <a:rPr lang="en-US" dirty="0"/>
              <a:t> </a:t>
            </a:r>
            <a:r>
              <a:rPr lang="en-US" dirty="0" err="1"/>
              <a:t>legătura</a:t>
            </a:r>
            <a:r>
              <a:rPr lang="en-US" dirty="0"/>
              <a:t> cu VET-ul.</a:t>
            </a:r>
          </a:p>
          <a:p>
            <a:r>
              <a:rPr lang="en-US" dirty="0"/>
              <a:t>
VET </a:t>
            </a:r>
            <a:r>
              <a:rPr lang="en-US" dirty="0" err="1"/>
              <a:t>există</a:t>
            </a:r>
            <a:r>
              <a:rPr lang="en-US" dirty="0"/>
              <a:t> </a:t>
            </a:r>
            <a:r>
              <a:rPr lang="en-US" dirty="0" err="1"/>
              <a:t>pentru</a:t>
            </a:r>
            <a:r>
              <a:rPr lang="en-US" dirty="0"/>
              <a:t> a </a:t>
            </a:r>
            <a:r>
              <a:rPr lang="en-US" dirty="0" err="1"/>
              <a:t>pregăti</a:t>
            </a:r>
            <a:r>
              <a:rPr lang="en-US" dirty="0"/>
              <a:t> </a:t>
            </a:r>
            <a:r>
              <a:rPr lang="en-US" dirty="0" err="1"/>
              <a:t>cursanții</a:t>
            </a:r>
            <a:r>
              <a:rPr lang="en-US" dirty="0"/>
              <a:t> </a:t>
            </a:r>
            <a:r>
              <a:rPr lang="en-US" dirty="0" err="1"/>
              <a:t>pentru</a:t>
            </a:r>
            <a:r>
              <a:rPr lang="en-US" dirty="0"/>
              <a:t> </a:t>
            </a:r>
            <a:r>
              <a:rPr lang="en-US" dirty="0" err="1"/>
              <a:t>muncă</a:t>
            </a:r>
            <a:r>
              <a:rPr lang="en-US" dirty="0"/>
              <a:t> </a:t>
            </a:r>
            <a:r>
              <a:rPr lang="en-US" dirty="0" err="1"/>
              <a:t>și</a:t>
            </a:r>
            <a:r>
              <a:rPr lang="en-US" dirty="0"/>
              <a:t> </a:t>
            </a:r>
            <a:r>
              <a:rPr lang="en-US" dirty="0" err="1"/>
              <a:t>dezvoltare</a:t>
            </a:r>
            <a:r>
              <a:rPr lang="en-US" dirty="0"/>
              <a:t> </a:t>
            </a:r>
            <a:r>
              <a:rPr lang="en-US" dirty="0" err="1"/>
              <a:t>profesională</a:t>
            </a:r>
            <a:r>
              <a:rPr lang="en-US" dirty="0"/>
              <a:t>.</a:t>
            </a:r>
          </a:p>
          <a:p>
            <a:r>
              <a:rPr lang="en-US" dirty="0"/>
              <a:t>
</a:t>
            </a:r>
            <a:r>
              <a:rPr lang="en-US" dirty="0" err="1"/>
              <a:t>Dacă</a:t>
            </a:r>
            <a:r>
              <a:rPr lang="en-US" dirty="0"/>
              <a:t> </a:t>
            </a:r>
            <a:r>
              <a:rPr lang="en-US" dirty="0" err="1"/>
              <a:t>locurile</a:t>
            </a:r>
            <a:r>
              <a:rPr lang="en-US" dirty="0"/>
              <a:t> de </a:t>
            </a:r>
            <a:r>
              <a:rPr lang="en-US" dirty="0" err="1"/>
              <a:t>muncă</a:t>
            </a:r>
            <a:r>
              <a:rPr lang="en-US" dirty="0"/>
              <a:t> au </a:t>
            </a:r>
            <a:r>
              <a:rPr lang="en-US" dirty="0" err="1"/>
              <a:t>nevoie</a:t>
            </a:r>
            <a:r>
              <a:rPr lang="en-US" dirty="0"/>
              <a:t> de </a:t>
            </a:r>
            <a:r>
              <a:rPr lang="en-US" dirty="0" err="1"/>
              <a:t>noi</a:t>
            </a:r>
            <a:r>
              <a:rPr lang="en-US" dirty="0"/>
              <a:t> </a:t>
            </a:r>
            <a:r>
              <a:rPr lang="en-US" dirty="0" err="1"/>
              <a:t>standarde</a:t>
            </a:r>
            <a:r>
              <a:rPr lang="en-US" dirty="0"/>
              <a:t>, </a:t>
            </a:r>
            <a:r>
              <a:rPr lang="en-US" dirty="0" err="1"/>
              <a:t>materiale</a:t>
            </a:r>
            <a:r>
              <a:rPr lang="en-US" dirty="0"/>
              <a:t>, </a:t>
            </a:r>
            <a:r>
              <a:rPr lang="en-US" dirty="0" err="1"/>
              <a:t>tehnologii</a:t>
            </a:r>
            <a:r>
              <a:rPr lang="en-US" dirty="0"/>
              <a:t>, </a:t>
            </a:r>
            <a:r>
              <a:rPr lang="en-US" dirty="0" err="1"/>
              <a:t>practici</a:t>
            </a:r>
            <a:r>
              <a:rPr lang="en-US" dirty="0"/>
              <a:t> </a:t>
            </a:r>
            <a:r>
              <a:rPr lang="en-US" dirty="0" err="1"/>
              <a:t>sau</a:t>
            </a:r>
            <a:r>
              <a:rPr lang="en-US" dirty="0"/>
              <a:t> </a:t>
            </a:r>
            <a:r>
              <a:rPr lang="en-US" dirty="0" err="1"/>
              <a:t>comportamente</a:t>
            </a:r>
            <a:r>
              <a:rPr lang="en-US" dirty="0"/>
              <a:t> de </a:t>
            </a:r>
            <a:r>
              <a:rPr lang="en-US" dirty="0" err="1"/>
              <a:t>raportare</a:t>
            </a:r>
            <a:r>
              <a:rPr lang="en-US" dirty="0"/>
              <a:t>, VET-ul </a:t>
            </a:r>
            <a:r>
              <a:rPr lang="en-US" dirty="0" err="1"/>
              <a:t>trebuie</a:t>
            </a:r>
            <a:r>
              <a:rPr lang="en-US" dirty="0"/>
              <a:t> </a:t>
            </a:r>
            <a:r>
              <a:rPr lang="en-US" dirty="0" err="1"/>
              <a:t>să</a:t>
            </a:r>
            <a:r>
              <a:rPr lang="en-US" dirty="0"/>
              <a:t> </a:t>
            </a:r>
            <a:r>
              <a:rPr lang="en-US" dirty="0" err="1"/>
              <a:t>ajute</a:t>
            </a:r>
            <a:r>
              <a:rPr lang="en-US" dirty="0"/>
              <a:t> </a:t>
            </a:r>
            <a:r>
              <a:rPr lang="en-US" dirty="0" err="1"/>
              <a:t>cursanții</a:t>
            </a:r>
            <a:r>
              <a:rPr lang="en-US" dirty="0"/>
              <a:t> </a:t>
            </a:r>
            <a:r>
              <a:rPr lang="en-US" dirty="0" err="1"/>
              <a:t>să-și</a:t>
            </a:r>
            <a:r>
              <a:rPr lang="en-US" dirty="0"/>
              <a:t> </a:t>
            </a:r>
            <a:r>
              <a:rPr lang="en-US" dirty="0" err="1"/>
              <a:t>dezvolte</a:t>
            </a:r>
            <a:r>
              <a:rPr lang="en-US" dirty="0"/>
              <a:t> </a:t>
            </a:r>
            <a:r>
              <a:rPr lang="en-US" dirty="0" err="1"/>
              <a:t>competențele</a:t>
            </a:r>
            <a:r>
              <a:rPr lang="en-US" dirty="0"/>
              <a:t> </a:t>
            </a:r>
            <a:r>
              <a:rPr lang="en-US" dirty="0" err="1"/>
              <a:t>aferente</a:t>
            </a:r>
            <a:r>
              <a:rPr lang="en-US" dirty="0"/>
              <a:t>.</a:t>
            </a:r>
          </a:p>
          <a:p>
            <a:r>
              <a:rPr lang="en-US" dirty="0"/>
              <a:t>
Le cere </a:t>
            </a:r>
            <a:r>
              <a:rPr lang="en-US" dirty="0" err="1"/>
              <a:t>participanților</a:t>
            </a:r>
            <a:r>
              <a:rPr lang="en-US" dirty="0"/>
              <a:t> </a:t>
            </a:r>
            <a:r>
              <a:rPr lang="en-US" dirty="0" err="1"/>
              <a:t>să</a:t>
            </a:r>
            <a:r>
              <a:rPr lang="en-US" dirty="0"/>
              <a:t> se </a:t>
            </a:r>
            <a:r>
              <a:rPr lang="en-US" dirty="0" err="1"/>
              <a:t>gândească</a:t>
            </a:r>
            <a:r>
              <a:rPr lang="en-US" dirty="0"/>
              <a:t> la un </a:t>
            </a:r>
            <a:r>
              <a:rPr lang="en-US" dirty="0" err="1"/>
              <a:t>domeniu</a:t>
            </a:r>
            <a:r>
              <a:rPr lang="en-US" dirty="0"/>
              <a:t> </a:t>
            </a:r>
            <a:r>
              <a:rPr lang="en-US" dirty="0" err="1"/>
              <a:t>vocațional</a:t>
            </a:r>
            <a:r>
              <a:rPr lang="en-US" dirty="0"/>
              <a:t> pe care </a:t>
            </a:r>
            <a:r>
              <a:rPr lang="en-US" dirty="0" err="1"/>
              <a:t>îl</a:t>
            </a:r>
            <a:r>
              <a:rPr lang="en-US" dirty="0"/>
              <a:t> </a:t>
            </a:r>
            <a:r>
              <a:rPr lang="en-US" dirty="0" err="1"/>
              <a:t>cunosc</a:t>
            </a:r>
            <a:r>
              <a:rPr lang="en-US" dirty="0"/>
              <a:t> </a:t>
            </a:r>
            <a:r>
              <a:rPr lang="en-US" dirty="0" err="1"/>
              <a:t>și</a:t>
            </a:r>
            <a:r>
              <a:rPr lang="en-US" dirty="0"/>
              <a:t> la </a:t>
            </a:r>
            <a:r>
              <a:rPr lang="en-US" dirty="0" err="1"/>
              <a:t>modul</a:t>
            </a:r>
            <a:r>
              <a:rPr lang="en-US" dirty="0"/>
              <a:t> in care </a:t>
            </a:r>
            <a:r>
              <a:rPr lang="en-US" dirty="0" err="1"/>
              <a:t>sustenabilitatea</a:t>
            </a:r>
            <a:r>
              <a:rPr lang="en-US" dirty="0"/>
              <a:t> </a:t>
            </a:r>
            <a:r>
              <a:rPr lang="en-US" dirty="0" err="1"/>
              <a:t>ar</a:t>
            </a:r>
            <a:r>
              <a:rPr lang="en-US" dirty="0"/>
              <a:t> </a:t>
            </a:r>
            <a:r>
              <a:rPr lang="en-US" dirty="0" err="1"/>
              <a:t>putea</a:t>
            </a:r>
            <a:r>
              <a:rPr lang="en-US" dirty="0"/>
              <a:t> </a:t>
            </a:r>
            <a:r>
              <a:rPr lang="en-US" dirty="0" err="1"/>
              <a:t>deja</a:t>
            </a:r>
            <a:r>
              <a:rPr lang="en-US" dirty="0"/>
              <a:t> </a:t>
            </a:r>
            <a:r>
              <a:rPr lang="en-US" dirty="0" err="1"/>
              <a:t>schimba</a:t>
            </a:r>
            <a:r>
              <a:rPr lang="en-US" dirty="0"/>
              <a:t> </a:t>
            </a:r>
            <a:r>
              <a:rPr lang="en-US" dirty="0" err="1"/>
              <a:t>instrumentele</a:t>
            </a:r>
            <a:r>
              <a:rPr lang="en-US" dirty="0"/>
              <a:t> </a:t>
            </a:r>
            <a:r>
              <a:rPr lang="en-US" dirty="0" err="1"/>
              <a:t>sau</a:t>
            </a:r>
            <a:r>
              <a:rPr lang="en-US" dirty="0"/>
              <a:t> </a:t>
            </a:r>
            <a:r>
              <a:rPr lang="en-US" dirty="0" err="1"/>
              <a:t>procesele</a:t>
            </a:r>
            <a:r>
              <a:rPr lang="en-US" dirty="0"/>
              <a:t> de </a:t>
            </a:r>
            <a:r>
              <a:rPr lang="en-US" dirty="0" err="1"/>
              <a:t>lucru</a:t>
            </a:r>
            <a:r>
              <a:rPr lang="en-US" dirty="0"/>
              <a:t>.</a:t>
            </a:r>
            <a:endParaRPr lang="hr-HR" dirty="0"/>
          </a:p>
        </p:txBody>
      </p:sp>
      <p:sp>
        <p:nvSpPr>
          <p:cNvPr id="4" name="Slide Number Placeholder 3">
            <a:extLst>
              <a:ext uri="{FF2B5EF4-FFF2-40B4-BE49-F238E27FC236}">
                <a16:creationId xmlns:a16="http://schemas.microsoft.com/office/drawing/2014/main" id="{AC4F3A6B-FFCF-7FE4-1CB1-FA03579DDCFC}"/>
              </a:ext>
            </a:extLst>
          </p:cNvPr>
          <p:cNvSpPr>
            <a:spLocks noGrp="1"/>
          </p:cNvSpPr>
          <p:nvPr>
            <p:ph type="sldNum" sz="quarter" idx="5"/>
          </p:nvPr>
        </p:nvSpPr>
        <p:spPr/>
        <p:txBody>
          <a:bodyPr/>
          <a:lstStyle/>
          <a:p>
            <a:fld id="{C6CF91B0-25AB-4DFA-B184-293DD156034C}" type="slidenum">
              <a:rPr lang="el-GR" smtClean="0"/>
              <a:t>11</a:t>
            </a:fld>
            <a:endParaRPr lang="el-GR"/>
          </a:p>
        </p:txBody>
      </p:sp>
    </p:spTree>
    <p:extLst>
      <p:ext uri="{BB962C8B-B14F-4D97-AF65-F5344CB8AC3E}">
        <p14:creationId xmlns:p14="http://schemas.microsoft.com/office/powerpoint/2010/main" val="3095030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B3C99-EDE0-2D90-717E-4537B9FE24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D1C234-A1CD-7DFC-8CD1-69522337C5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EA41F5-1BAA-2D0B-812F-EAA453B00C47}"/>
              </a:ext>
            </a:extLst>
          </p:cNvPr>
          <p:cNvSpPr>
            <a:spLocks noGrp="1"/>
          </p:cNvSpPr>
          <p:nvPr>
            <p:ph type="body" idx="1"/>
          </p:nvPr>
        </p:nvSpPr>
        <p:spPr/>
        <p:txBody>
          <a:bodyPr/>
          <a:lstStyle/>
          <a:p>
            <a:r>
              <a:rPr lang="en-US" dirty="0" err="1"/>
              <a:t>Folosește</a:t>
            </a:r>
            <a:r>
              <a:rPr lang="en-US" dirty="0"/>
              <a:t> </a:t>
            </a:r>
            <a:r>
              <a:rPr lang="en-US" dirty="0" err="1"/>
              <a:t>acest</a:t>
            </a:r>
            <a:r>
              <a:rPr lang="en-US" dirty="0"/>
              <a:t> slide </a:t>
            </a:r>
            <a:r>
              <a:rPr lang="en-US" dirty="0" err="1"/>
              <a:t>pentru</a:t>
            </a:r>
            <a:r>
              <a:rPr lang="en-US" dirty="0"/>
              <a:t> a </a:t>
            </a:r>
            <a:r>
              <a:rPr lang="en-US" dirty="0" err="1"/>
              <a:t>trece</a:t>
            </a:r>
            <a:r>
              <a:rPr lang="en-US" dirty="0"/>
              <a:t> de la </a:t>
            </a:r>
            <a:r>
              <a:rPr lang="en-US" dirty="0" err="1"/>
              <a:t>limbajul</a:t>
            </a:r>
            <a:r>
              <a:rPr lang="en-US" dirty="0"/>
              <a:t> </a:t>
            </a:r>
            <a:r>
              <a:rPr lang="en-US" dirty="0" err="1"/>
              <a:t>politicilor</a:t>
            </a:r>
            <a:r>
              <a:rPr lang="en-US" dirty="0"/>
              <a:t> la </a:t>
            </a:r>
            <a:r>
              <a:rPr lang="en-US" dirty="0" err="1"/>
              <a:t>relevanța</a:t>
            </a:r>
            <a:r>
              <a:rPr lang="en-US" dirty="0"/>
              <a:t> </a:t>
            </a:r>
            <a:r>
              <a:rPr lang="en-US" dirty="0" err="1"/>
              <a:t>pentru</a:t>
            </a:r>
            <a:r>
              <a:rPr lang="en-US" dirty="0"/>
              <a:t> </a:t>
            </a:r>
            <a:r>
              <a:rPr lang="en-US" dirty="0" err="1"/>
              <a:t>cursanți</a:t>
            </a:r>
            <a:r>
              <a:rPr lang="en-US" dirty="0"/>
              <a:t>.</a:t>
            </a:r>
          </a:p>
          <a:p>
            <a:r>
              <a:rPr lang="en-US" dirty="0"/>
              <a:t>
</a:t>
            </a:r>
            <a:r>
              <a:rPr lang="en-US" dirty="0" err="1"/>
              <a:t>Profesorii</a:t>
            </a:r>
            <a:r>
              <a:rPr lang="en-US" dirty="0"/>
              <a:t> </a:t>
            </a:r>
            <a:r>
              <a:rPr lang="en-US" dirty="0" err="1"/>
              <a:t>trebuie</a:t>
            </a:r>
            <a:r>
              <a:rPr lang="en-US" dirty="0"/>
              <a:t> </a:t>
            </a:r>
            <a:r>
              <a:rPr lang="en-US" dirty="0" err="1"/>
              <a:t>adesea</a:t>
            </a:r>
            <a:r>
              <a:rPr lang="en-US" dirty="0"/>
              <a:t> </a:t>
            </a:r>
            <a:r>
              <a:rPr lang="en-US" dirty="0" err="1"/>
              <a:t>să</a:t>
            </a:r>
            <a:r>
              <a:rPr lang="en-US" dirty="0"/>
              <a:t> </a:t>
            </a:r>
            <a:r>
              <a:rPr lang="en-US" dirty="0" err="1"/>
              <a:t>explice</a:t>
            </a:r>
            <a:r>
              <a:rPr lang="en-US" dirty="0"/>
              <a:t> de </a:t>
            </a:r>
            <a:r>
              <a:rPr lang="en-US" dirty="0" err="1"/>
              <a:t>ce</a:t>
            </a:r>
            <a:r>
              <a:rPr lang="en-US" dirty="0"/>
              <a:t> un </a:t>
            </a:r>
            <a:r>
              <a:rPr lang="en-US" dirty="0" err="1"/>
              <a:t>subiect</a:t>
            </a:r>
            <a:r>
              <a:rPr lang="en-US" dirty="0"/>
              <a:t> </a:t>
            </a:r>
            <a:r>
              <a:rPr lang="en-US" dirty="0" err="1"/>
              <a:t>contează</a:t>
            </a:r>
            <a:r>
              <a:rPr lang="en-US" dirty="0"/>
              <a:t>.</a:t>
            </a:r>
          </a:p>
          <a:p>
            <a:r>
              <a:rPr lang="en-US" dirty="0"/>
              <a:t>
</a:t>
            </a:r>
            <a:r>
              <a:rPr lang="en-US" dirty="0" err="1"/>
              <a:t>Conținutul</a:t>
            </a:r>
            <a:r>
              <a:rPr lang="en-US" dirty="0"/>
              <a:t> din </a:t>
            </a:r>
            <a:r>
              <a:rPr lang="en-US" dirty="0" err="1"/>
              <a:t>economia</a:t>
            </a:r>
            <a:r>
              <a:rPr lang="en-US" dirty="0"/>
              <a:t> </a:t>
            </a:r>
            <a:r>
              <a:rPr lang="en-US" dirty="0" err="1"/>
              <a:t>verde</a:t>
            </a:r>
            <a:r>
              <a:rPr lang="en-US" dirty="0"/>
              <a:t> </a:t>
            </a:r>
            <a:r>
              <a:rPr lang="en-US" dirty="0" err="1"/>
              <a:t>ajută</a:t>
            </a:r>
            <a:r>
              <a:rPr lang="en-US" dirty="0"/>
              <a:t> la </a:t>
            </a:r>
            <a:r>
              <a:rPr lang="en-US" dirty="0" err="1"/>
              <a:t>răspunsul</a:t>
            </a:r>
            <a:r>
              <a:rPr lang="en-US" dirty="0"/>
              <a:t> la </a:t>
            </a:r>
            <a:r>
              <a:rPr lang="en-US" dirty="0" err="1"/>
              <a:t>întrebările</a:t>
            </a:r>
            <a:r>
              <a:rPr lang="en-US" dirty="0"/>
              <a:t> practice ale </a:t>
            </a:r>
            <a:r>
              <a:rPr lang="en-US" dirty="0" err="1"/>
              <a:t>cursanților</a:t>
            </a:r>
            <a:r>
              <a:rPr lang="en-US" dirty="0"/>
              <a:t>:</a:t>
            </a:r>
          </a:p>
          <a:p>
            <a:pPr marL="171450" indent="-171450">
              <a:buFont typeface="Arial" panose="020B0604020202020204" pitchFamily="34" charset="0"/>
              <a:buChar char="•"/>
            </a:pPr>
            <a:r>
              <a:rPr lang="en-US" dirty="0"/>
              <a:t>De </a:t>
            </a:r>
            <a:r>
              <a:rPr lang="en-US" dirty="0" err="1"/>
              <a:t>ce</a:t>
            </a:r>
            <a:r>
              <a:rPr lang="en-US" dirty="0"/>
              <a:t> </a:t>
            </a:r>
            <a:r>
              <a:rPr lang="en-US" dirty="0" err="1"/>
              <a:t>trebuie</a:t>
            </a:r>
            <a:r>
              <a:rPr lang="en-US" dirty="0"/>
              <a:t> </a:t>
            </a:r>
            <a:r>
              <a:rPr lang="en-US" dirty="0" err="1"/>
              <a:t>să</a:t>
            </a:r>
            <a:r>
              <a:rPr lang="en-US" dirty="0"/>
              <a:t> </a:t>
            </a:r>
            <a:r>
              <a:rPr lang="en-US" dirty="0" err="1"/>
              <a:t>învățăm</a:t>
            </a:r>
            <a:r>
              <a:rPr lang="en-US" dirty="0"/>
              <a:t> </a:t>
            </a:r>
            <a:r>
              <a:rPr lang="en-US" dirty="0" err="1"/>
              <a:t>asta</a:t>
            </a:r>
            <a:r>
              <a:rPr lang="en-US" dirty="0"/>
              <a:t>?
Ce </a:t>
            </a:r>
            <a:r>
              <a:rPr lang="en-US" dirty="0" err="1"/>
              <a:t>sarcini</a:t>
            </a:r>
            <a:r>
              <a:rPr lang="en-US" dirty="0"/>
              <a:t> de job </a:t>
            </a:r>
            <a:r>
              <a:rPr lang="en-US" dirty="0" err="1"/>
              <a:t>afectează</a:t>
            </a:r>
            <a:r>
              <a:rPr lang="en-US" dirty="0"/>
              <a:t>?
Ce </a:t>
            </a:r>
            <a:r>
              <a:rPr lang="en-US" dirty="0" err="1"/>
              <a:t>angajatori</a:t>
            </a:r>
            <a:r>
              <a:rPr lang="en-US" dirty="0"/>
              <a:t> </a:t>
            </a:r>
            <a:r>
              <a:rPr lang="en-US" dirty="0" err="1"/>
              <a:t>țin</a:t>
            </a:r>
            <a:r>
              <a:rPr lang="en-US" dirty="0"/>
              <a:t> la </a:t>
            </a:r>
            <a:r>
              <a:rPr lang="en-US" dirty="0" err="1"/>
              <a:t>asta</a:t>
            </a:r>
            <a:r>
              <a:rPr lang="en-US" dirty="0"/>
              <a:t>?
Ce </a:t>
            </a:r>
            <a:r>
              <a:rPr lang="en-US" dirty="0" err="1"/>
              <a:t>opțiuni</a:t>
            </a:r>
            <a:r>
              <a:rPr lang="en-US" dirty="0"/>
              <a:t> de </a:t>
            </a:r>
            <a:r>
              <a:rPr lang="en-US" dirty="0" err="1"/>
              <a:t>carieră</a:t>
            </a:r>
            <a:r>
              <a:rPr lang="en-US" dirty="0"/>
              <a:t> </a:t>
            </a:r>
            <a:r>
              <a:rPr lang="en-US" dirty="0" err="1"/>
              <a:t>ar</a:t>
            </a:r>
            <a:r>
              <a:rPr lang="en-US" dirty="0"/>
              <a:t> </a:t>
            </a:r>
            <a:r>
              <a:rPr lang="en-US" dirty="0" err="1"/>
              <a:t>putea</a:t>
            </a:r>
            <a:r>
              <a:rPr lang="en-US" dirty="0"/>
              <a:t> </a:t>
            </a:r>
            <a:r>
              <a:rPr lang="en-US" dirty="0" err="1"/>
              <a:t>deschide</a:t>
            </a:r>
            <a:r>
              <a:rPr lang="en-US" dirty="0"/>
              <a:t>?</a:t>
            </a:r>
          </a:p>
          <a:p>
            <a:r>
              <a:rPr lang="en-US" dirty="0"/>
              <a:t>
</a:t>
            </a:r>
            <a:r>
              <a:rPr lang="en-US" dirty="0" err="1"/>
              <a:t>Încurajează</a:t>
            </a:r>
            <a:r>
              <a:rPr lang="en-US" dirty="0"/>
              <a:t> </a:t>
            </a:r>
            <a:r>
              <a:rPr lang="en-US" dirty="0" err="1"/>
              <a:t>profesorii</a:t>
            </a:r>
            <a:r>
              <a:rPr lang="en-US" dirty="0"/>
              <a:t> </a:t>
            </a:r>
            <a:r>
              <a:rPr lang="en-US" dirty="0" err="1"/>
              <a:t>să</a:t>
            </a:r>
            <a:r>
              <a:rPr lang="en-US" dirty="0"/>
              <a:t> </a:t>
            </a:r>
            <a:r>
              <a:rPr lang="en-US" dirty="0" err="1"/>
              <a:t>facă</a:t>
            </a:r>
            <a:r>
              <a:rPr lang="en-US" dirty="0"/>
              <a:t> </a:t>
            </a:r>
            <a:r>
              <a:rPr lang="en-US" dirty="0" err="1"/>
              <a:t>sustenabilitatea</a:t>
            </a:r>
            <a:r>
              <a:rPr lang="en-US" dirty="0"/>
              <a:t> </a:t>
            </a:r>
            <a:r>
              <a:rPr lang="en-US" dirty="0" err="1"/>
              <a:t>concretă</a:t>
            </a:r>
            <a:r>
              <a:rPr lang="en-US" dirty="0"/>
              <a:t> </a:t>
            </a:r>
            <a:r>
              <a:rPr lang="en-US" dirty="0" err="1"/>
              <a:t>și</a:t>
            </a:r>
            <a:r>
              <a:rPr lang="en-US" dirty="0"/>
              <a:t> </a:t>
            </a:r>
            <a:r>
              <a:rPr lang="en-US" dirty="0" err="1"/>
              <a:t>legată</a:t>
            </a:r>
            <a:r>
              <a:rPr lang="en-US" dirty="0"/>
              <a:t> de </a:t>
            </a:r>
            <a:r>
              <a:rPr lang="en-US" dirty="0" err="1"/>
              <a:t>muncă</a:t>
            </a:r>
            <a:r>
              <a:rPr lang="en-US" dirty="0"/>
              <a:t>.</a:t>
            </a:r>
          </a:p>
        </p:txBody>
      </p:sp>
      <p:sp>
        <p:nvSpPr>
          <p:cNvPr id="4" name="Slide Number Placeholder 3">
            <a:extLst>
              <a:ext uri="{FF2B5EF4-FFF2-40B4-BE49-F238E27FC236}">
                <a16:creationId xmlns:a16="http://schemas.microsoft.com/office/drawing/2014/main" id="{1C5DD346-9C56-026F-7134-DD5DE7CD5A17}"/>
              </a:ext>
            </a:extLst>
          </p:cNvPr>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4168506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Folosește</a:t>
            </a:r>
            <a:r>
              <a:rPr lang="en-US" dirty="0"/>
              <a:t> </a:t>
            </a:r>
            <a:r>
              <a:rPr lang="en-US" dirty="0" err="1"/>
              <a:t>acest</a:t>
            </a:r>
            <a:r>
              <a:rPr lang="en-US" dirty="0"/>
              <a:t> slide </a:t>
            </a:r>
            <a:r>
              <a:rPr lang="en-US" dirty="0" err="1"/>
              <a:t>pentru</a:t>
            </a:r>
            <a:r>
              <a:rPr lang="en-US" dirty="0"/>
              <a:t> a </a:t>
            </a:r>
            <a:r>
              <a:rPr lang="en-US" dirty="0" err="1"/>
              <a:t>ajuta</a:t>
            </a:r>
            <a:r>
              <a:rPr lang="en-US" dirty="0"/>
              <a:t> </a:t>
            </a:r>
            <a:r>
              <a:rPr lang="en-US" dirty="0" err="1"/>
              <a:t>participanții</a:t>
            </a:r>
            <a:r>
              <a:rPr lang="en-US" dirty="0"/>
              <a:t> </a:t>
            </a:r>
            <a:r>
              <a:rPr lang="en-US" dirty="0" err="1"/>
              <a:t>să</a:t>
            </a:r>
            <a:r>
              <a:rPr lang="en-US" dirty="0"/>
              <a:t> </a:t>
            </a:r>
            <a:r>
              <a:rPr lang="en-US" dirty="0" err="1"/>
              <a:t>conecteze</a:t>
            </a:r>
            <a:r>
              <a:rPr lang="en-US" dirty="0"/>
              <a:t> </a:t>
            </a:r>
            <a:r>
              <a:rPr lang="en-US" dirty="0" err="1"/>
              <a:t>economia</a:t>
            </a:r>
            <a:r>
              <a:rPr lang="en-US" dirty="0"/>
              <a:t> </a:t>
            </a:r>
            <a:r>
              <a:rPr lang="en-US" dirty="0" err="1"/>
              <a:t>verde</a:t>
            </a:r>
            <a:r>
              <a:rPr lang="en-US" dirty="0"/>
              <a:t> cu </a:t>
            </a:r>
            <a:r>
              <a:rPr lang="en-US" dirty="0" err="1"/>
              <a:t>propriul</a:t>
            </a:r>
            <a:r>
              <a:rPr lang="en-US" dirty="0"/>
              <a:t> lor context didactic </a:t>
            </a:r>
            <a:r>
              <a:rPr lang="en-US" dirty="0" err="1"/>
              <a:t>sau</a:t>
            </a:r>
            <a:r>
              <a:rPr lang="en-US" dirty="0"/>
              <a:t> </a:t>
            </a:r>
            <a:r>
              <a:rPr lang="en-US" dirty="0" err="1"/>
              <a:t>profesional</a:t>
            </a:r>
            <a:r>
              <a:rPr lang="en-US" dirty="0"/>
              <a:t>.</a:t>
            </a:r>
          </a:p>
          <a:p>
            <a:r>
              <a:rPr lang="en-US" dirty="0"/>
              <a:t>
Le cere </a:t>
            </a:r>
            <a:r>
              <a:rPr lang="en-US" dirty="0" err="1"/>
              <a:t>participanților</a:t>
            </a:r>
            <a:r>
              <a:rPr lang="en-US" dirty="0"/>
              <a:t> </a:t>
            </a:r>
            <a:r>
              <a:rPr lang="en-US" dirty="0" err="1"/>
              <a:t>să</a:t>
            </a:r>
            <a:r>
              <a:rPr lang="en-US" dirty="0"/>
              <a:t> </a:t>
            </a:r>
            <a:r>
              <a:rPr lang="en-US" dirty="0" err="1"/>
              <a:t>lucreze</a:t>
            </a:r>
            <a:r>
              <a:rPr lang="en-US" dirty="0"/>
              <a:t> </a:t>
            </a:r>
            <a:r>
              <a:rPr lang="en-US" dirty="0" err="1"/>
              <a:t>în</a:t>
            </a:r>
            <a:r>
              <a:rPr lang="en-US" dirty="0"/>
              <a:t> </a:t>
            </a:r>
            <a:r>
              <a:rPr lang="en-US" dirty="0" err="1"/>
              <a:t>perechi</a:t>
            </a:r>
            <a:r>
              <a:rPr lang="en-US" dirty="0"/>
              <a:t> </a:t>
            </a:r>
            <a:r>
              <a:rPr lang="en-US" dirty="0" err="1"/>
              <a:t>câteva</a:t>
            </a:r>
            <a:r>
              <a:rPr lang="en-US" dirty="0"/>
              <a:t> minute. </a:t>
            </a:r>
            <a:r>
              <a:rPr lang="en-US" dirty="0" err="1"/>
              <a:t>Ar</a:t>
            </a:r>
            <a:r>
              <a:rPr lang="en-US" dirty="0"/>
              <a:t> </a:t>
            </a:r>
            <a:r>
              <a:rPr lang="en-US" dirty="0" err="1"/>
              <a:t>trebui</a:t>
            </a:r>
            <a:r>
              <a:rPr lang="en-US" dirty="0"/>
              <a:t> </a:t>
            </a:r>
            <a:r>
              <a:rPr lang="en-US" dirty="0" err="1"/>
              <a:t>să</a:t>
            </a:r>
            <a:r>
              <a:rPr lang="en-US" dirty="0"/>
              <a:t> </a:t>
            </a:r>
            <a:r>
              <a:rPr lang="en-US" dirty="0" err="1"/>
              <a:t>aleagă</a:t>
            </a:r>
            <a:r>
              <a:rPr lang="en-US" dirty="0"/>
              <a:t> un sector pe care </a:t>
            </a:r>
            <a:r>
              <a:rPr lang="en-US" dirty="0" err="1"/>
              <a:t>îl</a:t>
            </a:r>
            <a:r>
              <a:rPr lang="en-US" dirty="0"/>
              <a:t> </a:t>
            </a:r>
            <a:r>
              <a:rPr lang="en-US" dirty="0" err="1"/>
              <a:t>cunosc</a:t>
            </a:r>
            <a:r>
              <a:rPr lang="en-US" dirty="0"/>
              <a:t> bine, cum </a:t>
            </a:r>
            <a:r>
              <a:rPr lang="en-US" dirty="0" err="1"/>
              <a:t>ar</a:t>
            </a:r>
            <a:r>
              <a:rPr lang="en-US" dirty="0"/>
              <a:t> fi </a:t>
            </a:r>
            <a:r>
              <a:rPr lang="en-US" dirty="0" err="1"/>
              <a:t>construcțiile</a:t>
            </a:r>
            <a:r>
              <a:rPr lang="en-US" dirty="0"/>
              <a:t>, </a:t>
            </a:r>
            <a:r>
              <a:rPr lang="en-US" dirty="0" err="1"/>
              <a:t>turismul</a:t>
            </a:r>
            <a:r>
              <a:rPr lang="en-US" dirty="0"/>
              <a:t>, </a:t>
            </a:r>
            <a:r>
              <a:rPr lang="en-US" dirty="0" err="1"/>
              <a:t>cateringul</a:t>
            </a:r>
            <a:r>
              <a:rPr lang="en-US" dirty="0"/>
              <a:t>, </a:t>
            </a:r>
            <a:r>
              <a:rPr lang="en-US" dirty="0" err="1"/>
              <a:t>producția</a:t>
            </a:r>
            <a:r>
              <a:rPr lang="en-US" dirty="0"/>
              <a:t>, </a:t>
            </a:r>
            <a:r>
              <a:rPr lang="en-US" dirty="0" err="1"/>
              <a:t>logistica</a:t>
            </a:r>
            <a:r>
              <a:rPr lang="en-US" dirty="0"/>
              <a:t>, </a:t>
            </a:r>
            <a:r>
              <a:rPr lang="en-US" dirty="0" err="1"/>
              <a:t>administrația</a:t>
            </a:r>
            <a:r>
              <a:rPr lang="en-US" dirty="0"/>
              <a:t>, </a:t>
            </a:r>
            <a:r>
              <a:rPr lang="en-US" dirty="0" err="1"/>
              <a:t>agricultura</a:t>
            </a:r>
            <a:r>
              <a:rPr lang="en-US" dirty="0"/>
              <a:t>, </a:t>
            </a:r>
            <a:r>
              <a:rPr lang="en-US" dirty="0" err="1"/>
              <a:t>retailul</a:t>
            </a:r>
            <a:r>
              <a:rPr lang="en-US" dirty="0"/>
              <a:t> </a:t>
            </a:r>
            <a:r>
              <a:rPr lang="en-US" dirty="0" err="1"/>
              <a:t>sau</a:t>
            </a:r>
            <a:r>
              <a:rPr lang="en-US" dirty="0"/>
              <a:t> TIC.</a:t>
            </a:r>
          </a:p>
          <a:p>
            <a:r>
              <a:rPr lang="en-US" dirty="0"/>
              <a:t>
</a:t>
            </a:r>
            <a:r>
              <a:rPr lang="en-US" dirty="0" err="1"/>
              <a:t>Îi</a:t>
            </a:r>
            <a:r>
              <a:rPr lang="en-US" dirty="0"/>
              <a:t> </a:t>
            </a:r>
            <a:r>
              <a:rPr lang="en-US" dirty="0" err="1"/>
              <a:t>încurajează</a:t>
            </a:r>
            <a:r>
              <a:rPr lang="en-US" dirty="0"/>
              <a:t> </a:t>
            </a:r>
            <a:r>
              <a:rPr lang="en-US" dirty="0" err="1"/>
              <a:t>să</a:t>
            </a:r>
            <a:r>
              <a:rPr lang="en-US" dirty="0"/>
              <a:t> se </a:t>
            </a:r>
            <a:r>
              <a:rPr lang="en-US" dirty="0" err="1"/>
              <a:t>concentreze</a:t>
            </a:r>
            <a:r>
              <a:rPr lang="en-US" dirty="0"/>
              <a:t> pe </a:t>
            </a:r>
            <a:r>
              <a:rPr lang="en-US" dirty="0" err="1"/>
              <a:t>exemple</a:t>
            </a:r>
            <a:r>
              <a:rPr lang="en-US" dirty="0"/>
              <a:t> concrete la </a:t>
            </a:r>
            <a:r>
              <a:rPr lang="en-US" dirty="0" err="1"/>
              <a:t>locul</a:t>
            </a:r>
            <a:r>
              <a:rPr lang="en-US" dirty="0"/>
              <a:t> de </a:t>
            </a:r>
            <a:r>
              <a:rPr lang="en-US" dirty="0" err="1"/>
              <a:t>muncă</a:t>
            </a:r>
            <a:r>
              <a:rPr lang="en-US" dirty="0"/>
              <a:t>, nu pe </a:t>
            </a:r>
            <a:r>
              <a:rPr lang="en-US" dirty="0" err="1"/>
              <a:t>idei</a:t>
            </a:r>
            <a:r>
              <a:rPr lang="en-US" dirty="0"/>
              <a:t> </a:t>
            </a:r>
            <a:r>
              <a:rPr lang="en-US" dirty="0" err="1"/>
              <a:t>abstracte</a:t>
            </a:r>
            <a:r>
              <a:rPr lang="en-US" dirty="0"/>
              <a:t> de </a:t>
            </a:r>
            <a:r>
              <a:rPr lang="en-US" dirty="0" err="1"/>
              <a:t>sustenabilitate</a:t>
            </a:r>
            <a:r>
              <a:rPr lang="en-US" dirty="0"/>
              <a:t>. </a:t>
            </a:r>
            <a:r>
              <a:rPr lang="en-US" dirty="0" err="1"/>
              <a:t>Exemple</a:t>
            </a:r>
            <a:r>
              <a:rPr lang="en-US" dirty="0"/>
              <a:t> pot include </a:t>
            </a:r>
            <a:r>
              <a:rPr lang="en-US" dirty="0" err="1"/>
              <a:t>practici</a:t>
            </a:r>
            <a:r>
              <a:rPr lang="en-US" dirty="0"/>
              <a:t> de </a:t>
            </a:r>
            <a:r>
              <a:rPr lang="en-US" dirty="0" err="1"/>
              <a:t>economisire</a:t>
            </a:r>
            <a:r>
              <a:rPr lang="en-US" dirty="0"/>
              <a:t> a </a:t>
            </a:r>
            <a:r>
              <a:rPr lang="en-US" dirty="0" err="1"/>
              <a:t>energiei</a:t>
            </a:r>
            <a:r>
              <a:rPr lang="en-US" dirty="0"/>
              <a:t>, </a:t>
            </a:r>
            <a:r>
              <a:rPr lang="en-US" dirty="0" err="1"/>
              <a:t>reducerea</a:t>
            </a:r>
            <a:r>
              <a:rPr lang="en-US" dirty="0"/>
              <a:t> </a:t>
            </a:r>
            <a:r>
              <a:rPr lang="en-US" dirty="0" err="1"/>
              <a:t>deșeurilor</a:t>
            </a:r>
            <a:r>
              <a:rPr lang="en-US" dirty="0"/>
              <a:t>, </a:t>
            </a:r>
            <a:r>
              <a:rPr lang="en-US" dirty="0" err="1"/>
              <a:t>materiale</a:t>
            </a:r>
            <a:r>
              <a:rPr lang="en-US" dirty="0"/>
              <a:t> </a:t>
            </a:r>
            <a:r>
              <a:rPr lang="en-US" dirty="0" err="1"/>
              <a:t>sustenabile</a:t>
            </a:r>
            <a:r>
              <a:rPr lang="en-US" dirty="0"/>
              <a:t>, </a:t>
            </a:r>
            <a:r>
              <a:rPr lang="en-US" dirty="0" err="1"/>
              <a:t>mobilitate</a:t>
            </a:r>
            <a:r>
              <a:rPr lang="en-US" dirty="0"/>
              <a:t> </a:t>
            </a:r>
            <a:r>
              <a:rPr lang="en-US" dirty="0" err="1"/>
              <a:t>electrică</a:t>
            </a:r>
            <a:r>
              <a:rPr lang="en-US" dirty="0"/>
              <a:t>, </a:t>
            </a:r>
            <a:r>
              <a:rPr lang="en-US" dirty="0" err="1"/>
              <a:t>aprovizionare</a:t>
            </a:r>
            <a:r>
              <a:rPr lang="en-US" dirty="0"/>
              <a:t> </a:t>
            </a:r>
            <a:r>
              <a:rPr lang="en-US" dirty="0" err="1"/>
              <a:t>locală</a:t>
            </a:r>
            <a:r>
              <a:rPr lang="en-US" dirty="0"/>
              <a:t>, </a:t>
            </a:r>
            <a:r>
              <a:rPr lang="en-US" dirty="0" err="1"/>
              <a:t>raportare</a:t>
            </a:r>
            <a:r>
              <a:rPr lang="en-US" dirty="0"/>
              <a:t> de </a:t>
            </a:r>
            <a:r>
              <a:rPr lang="en-US" dirty="0" err="1"/>
              <a:t>mediu</a:t>
            </a:r>
            <a:r>
              <a:rPr lang="en-US" dirty="0"/>
              <a:t>, </a:t>
            </a:r>
            <a:r>
              <a:rPr lang="en-US" dirty="0" err="1"/>
              <a:t>monitorizarea</a:t>
            </a:r>
            <a:r>
              <a:rPr lang="en-US" dirty="0"/>
              <a:t> </a:t>
            </a:r>
            <a:r>
              <a:rPr lang="en-US" dirty="0" err="1"/>
              <a:t>digitală</a:t>
            </a:r>
            <a:r>
              <a:rPr lang="en-US" dirty="0"/>
              <a:t> a </a:t>
            </a:r>
            <a:r>
              <a:rPr lang="en-US" dirty="0" err="1"/>
              <a:t>energiei</a:t>
            </a:r>
            <a:r>
              <a:rPr lang="en-US" dirty="0"/>
              <a:t> </a:t>
            </a:r>
            <a:r>
              <a:rPr lang="en-US" dirty="0" err="1"/>
              <a:t>sau</a:t>
            </a:r>
            <a:r>
              <a:rPr lang="en-US" dirty="0"/>
              <a:t> a </a:t>
            </a:r>
            <a:r>
              <a:rPr lang="en-US" dirty="0" err="1"/>
              <a:t>emisiilor</a:t>
            </a:r>
            <a:r>
              <a:rPr lang="en-US" dirty="0"/>
              <a:t> </a:t>
            </a:r>
            <a:r>
              <a:rPr lang="en-US" dirty="0" err="1"/>
              <a:t>sau</a:t>
            </a:r>
            <a:r>
              <a:rPr lang="en-US" dirty="0"/>
              <a:t> </a:t>
            </a:r>
            <a:r>
              <a:rPr lang="en-US" dirty="0" err="1"/>
              <a:t>schimbările</a:t>
            </a:r>
            <a:r>
              <a:rPr lang="en-US" dirty="0"/>
              <a:t> </a:t>
            </a:r>
            <a:r>
              <a:rPr lang="en-US" dirty="0" err="1"/>
              <a:t>în</a:t>
            </a:r>
            <a:r>
              <a:rPr lang="en-US" dirty="0"/>
              <a:t> </a:t>
            </a:r>
            <a:r>
              <a:rPr lang="en-US" dirty="0" err="1"/>
              <a:t>așteptările</a:t>
            </a:r>
            <a:r>
              <a:rPr lang="en-US" dirty="0"/>
              <a:t> </a:t>
            </a:r>
            <a:r>
              <a:rPr lang="en-US" dirty="0" err="1"/>
              <a:t>clienților</a:t>
            </a:r>
            <a:r>
              <a:rPr lang="en-US" dirty="0"/>
              <a:t>.</a:t>
            </a:r>
          </a:p>
          <a:p>
            <a:r>
              <a:rPr lang="en-US" dirty="0"/>
              <a:t>
</a:t>
            </a:r>
            <a:r>
              <a:rPr lang="en-US" dirty="0" err="1"/>
              <a:t>După</a:t>
            </a:r>
            <a:r>
              <a:rPr lang="en-US" dirty="0"/>
              <a:t> </a:t>
            </a:r>
            <a:r>
              <a:rPr lang="en-US" dirty="0" err="1"/>
              <a:t>discuția</a:t>
            </a:r>
            <a:r>
              <a:rPr lang="en-US" dirty="0"/>
              <a:t> </a:t>
            </a:r>
            <a:r>
              <a:rPr lang="en-US" dirty="0" err="1"/>
              <a:t>în</a:t>
            </a:r>
            <a:r>
              <a:rPr lang="en-US" dirty="0"/>
              <a:t> </a:t>
            </a:r>
            <a:r>
              <a:rPr lang="en-US" dirty="0" err="1"/>
              <a:t>perechi</a:t>
            </a:r>
            <a:r>
              <a:rPr lang="en-US" dirty="0"/>
              <a:t>, </a:t>
            </a:r>
            <a:r>
              <a:rPr lang="en-US" dirty="0" err="1"/>
              <a:t>invită</a:t>
            </a:r>
            <a:r>
              <a:rPr lang="en-US" dirty="0"/>
              <a:t> </a:t>
            </a:r>
            <a:r>
              <a:rPr lang="en-US" dirty="0" err="1"/>
              <a:t>câțiva</a:t>
            </a:r>
            <a:r>
              <a:rPr lang="en-US" dirty="0"/>
              <a:t> </a:t>
            </a:r>
            <a:r>
              <a:rPr lang="en-US" dirty="0" err="1"/>
              <a:t>participanți</a:t>
            </a:r>
            <a:r>
              <a:rPr lang="en-US" dirty="0"/>
              <a:t> </a:t>
            </a:r>
            <a:r>
              <a:rPr lang="en-US" dirty="0" err="1"/>
              <a:t>să</a:t>
            </a:r>
            <a:r>
              <a:rPr lang="en-US" dirty="0"/>
              <a:t> </a:t>
            </a:r>
            <a:r>
              <a:rPr lang="en-US" dirty="0" err="1"/>
              <a:t>împărtășească</a:t>
            </a:r>
            <a:r>
              <a:rPr lang="en-US" dirty="0"/>
              <a:t> un </a:t>
            </a:r>
            <a:r>
              <a:rPr lang="en-US" dirty="0" err="1"/>
              <a:t>exemplu</a:t>
            </a:r>
            <a:r>
              <a:rPr lang="en-US" dirty="0"/>
              <a:t> </a:t>
            </a:r>
            <a:r>
              <a:rPr lang="en-US" dirty="0" err="1"/>
              <a:t>întregului</a:t>
            </a:r>
            <a:r>
              <a:rPr lang="en-US" dirty="0"/>
              <a:t> </a:t>
            </a:r>
            <a:r>
              <a:rPr lang="en-US" dirty="0" err="1"/>
              <a:t>grup</a:t>
            </a:r>
            <a:r>
              <a:rPr lang="en-US" dirty="0"/>
              <a:t>. </a:t>
            </a:r>
            <a:r>
              <a:rPr lang="en-US" dirty="0" err="1"/>
              <a:t>Foloseste</a:t>
            </a:r>
            <a:r>
              <a:rPr lang="en-US" dirty="0"/>
              <a:t> </a:t>
            </a:r>
            <a:r>
              <a:rPr lang="en-US" dirty="0" err="1"/>
              <a:t>aceste</a:t>
            </a:r>
            <a:r>
              <a:rPr lang="en-US" dirty="0"/>
              <a:t> </a:t>
            </a:r>
            <a:r>
              <a:rPr lang="en-US" dirty="0" err="1"/>
              <a:t>exemple</a:t>
            </a:r>
            <a:r>
              <a:rPr lang="en-US" dirty="0"/>
              <a:t> </a:t>
            </a:r>
            <a:r>
              <a:rPr lang="en-US" dirty="0" err="1"/>
              <a:t>pentru</a:t>
            </a:r>
            <a:r>
              <a:rPr lang="en-US" dirty="0"/>
              <a:t> a </a:t>
            </a:r>
            <a:r>
              <a:rPr lang="en-US" dirty="0" err="1"/>
              <a:t>arăta</a:t>
            </a:r>
            <a:r>
              <a:rPr lang="en-US" dirty="0"/>
              <a:t> </a:t>
            </a:r>
            <a:r>
              <a:rPr lang="en-US" dirty="0" err="1"/>
              <a:t>că</a:t>
            </a:r>
            <a:r>
              <a:rPr lang="en-US" dirty="0"/>
              <a:t> </a:t>
            </a:r>
            <a:r>
              <a:rPr lang="en-US" dirty="0" err="1"/>
              <a:t>schimbările</a:t>
            </a:r>
            <a:r>
              <a:rPr lang="en-US" dirty="0"/>
              <a:t> din </a:t>
            </a:r>
            <a:r>
              <a:rPr lang="en-US" dirty="0" err="1"/>
              <a:t>economia</a:t>
            </a:r>
            <a:r>
              <a:rPr lang="en-US" dirty="0"/>
              <a:t> </a:t>
            </a:r>
            <a:r>
              <a:rPr lang="en-US" dirty="0" err="1"/>
              <a:t>verde</a:t>
            </a:r>
            <a:r>
              <a:rPr lang="en-US" dirty="0"/>
              <a:t> sunt </a:t>
            </a:r>
            <a:r>
              <a:rPr lang="en-US" dirty="0" err="1"/>
              <a:t>deja</a:t>
            </a:r>
            <a:r>
              <a:rPr lang="en-US" dirty="0"/>
              <a:t> </a:t>
            </a:r>
            <a:r>
              <a:rPr lang="en-US" dirty="0" err="1"/>
              <a:t>vizibile</a:t>
            </a:r>
            <a:r>
              <a:rPr lang="en-US" dirty="0"/>
              <a:t> </a:t>
            </a:r>
            <a:r>
              <a:rPr lang="en-US" dirty="0" err="1"/>
              <a:t>în</a:t>
            </a:r>
            <a:r>
              <a:rPr lang="en-US" dirty="0"/>
              <a:t> </a:t>
            </a:r>
            <a:r>
              <a:rPr lang="en-US" dirty="0" err="1"/>
              <a:t>multe</a:t>
            </a:r>
            <a:r>
              <a:rPr lang="en-US" dirty="0"/>
              <a:t> </a:t>
            </a:r>
            <a:r>
              <a:rPr lang="en-US" dirty="0" err="1"/>
              <a:t>domenii</a:t>
            </a:r>
            <a:r>
              <a:rPr lang="en-US" dirty="0"/>
              <a:t> VET.</a:t>
            </a:r>
          </a:p>
        </p:txBody>
      </p:sp>
      <p:sp>
        <p:nvSpPr>
          <p:cNvPr id="4" name="Slide Number Placeholder 3"/>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3546543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a:t>
            </a:r>
            <a:r>
              <a:rPr lang="en-US" dirty="0" err="1"/>
              <a:t>aceasta</a:t>
            </a:r>
            <a:r>
              <a:rPr lang="en-US" dirty="0"/>
              <a:t> ca prima </a:t>
            </a:r>
            <a:r>
              <a:rPr lang="en-US" dirty="0" err="1"/>
              <a:t>activitate</a:t>
            </a:r>
            <a:r>
              <a:rPr lang="en-US" dirty="0"/>
              <a:t> </a:t>
            </a:r>
            <a:r>
              <a:rPr lang="en-US" dirty="0" err="1"/>
              <a:t>practică</a:t>
            </a:r>
            <a:r>
              <a:rPr lang="en-US" dirty="0"/>
              <a:t> </a:t>
            </a:r>
            <a:r>
              <a:rPr lang="en-US" dirty="0" err="1"/>
              <a:t>scurtă</a:t>
            </a:r>
            <a:r>
              <a:rPr lang="en-US" dirty="0"/>
              <a:t> a </a:t>
            </a:r>
            <a:r>
              <a:rPr lang="en-US" dirty="0" err="1"/>
              <a:t>modulului</a:t>
            </a:r>
            <a:r>
              <a:rPr lang="en-US" dirty="0"/>
              <a:t>.</a:t>
            </a:r>
          </a:p>
          <a:p>
            <a:r>
              <a:rPr lang="en-US" dirty="0"/>
              <a:t>
</a:t>
            </a:r>
            <a:r>
              <a:rPr lang="en-US" dirty="0" err="1"/>
              <a:t>Explică</a:t>
            </a:r>
            <a:r>
              <a:rPr lang="en-US" dirty="0"/>
              <a:t> </a:t>
            </a:r>
            <a:r>
              <a:rPr lang="en-US" dirty="0" err="1"/>
              <a:t>faptul</a:t>
            </a:r>
            <a:r>
              <a:rPr lang="en-US" dirty="0"/>
              <a:t> </a:t>
            </a:r>
            <a:r>
              <a:rPr lang="en-US" dirty="0" err="1"/>
              <a:t>că</a:t>
            </a:r>
            <a:r>
              <a:rPr lang="en-US" dirty="0"/>
              <a:t> </a:t>
            </a:r>
            <a:r>
              <a:rPr lang="en-US" dirty="0" err="1"/>
              <a:t>participanții</a:t>
            </a:r>
            <a:r>
              <a:rPr lang="en-US" dirty="0"/>
              <a:t> nu </a:t>
            </a:r>
            <a:r>
              <a:rPr lang="en-US" dirty="0" err="1"/>
              <a:t>trebuie</a:t>
            </a:r>
            <a:r>
              <a:rPr lang="en-US" dirty="0"/>
              <a:t> </a:t>
            </a:r>
            <a:r>
              <a:rPr lang="en-US" dirty="0" err="1"/>
              <a:t>să</a:t>
            </a:r>
            <a:r>
              <a:rPr lang="en-US" dirty="0"/>
              <a:t> </a:t>
            </a:r>
            <a:r>
              <a:rPr lang="en-US" dirty="0" err="1"/>
              <a:t>producă</a:t>
            </a:r>
            <a:r>
              <a:rPr lang="en-US" dirty="0"/>
              <a:t> o </a:t>
            </a:r>
            <a:r>
              <a:rPr lang="en-US" dirty="0" err="1"/>
              <a:t>analiză</a:t>
            </a:r>
            <a:r>
              <a:rPr lang="en-US" dirty="0"/>
              <a:t> </a:t>
            </a:r>
            <a:r>
              <a:rPr lang="en-US" dirty="0" err="1"/>
              <a:t>perfectă</a:t>
            </a:r>
            <a:r>
              <a:rPr lang="en-US" dirty="0"/>
              <a:t>. </a:t>
            </a:r>
            <a:r>
              <a:rPr lang="en-US" dirty="0" err="1"/>
              <a:t>Scopul</a:t>
            </a:r>
            <a:r>
              <a:rPr lang="en-US" dirty="0"/>
              <a:t> </a:t>
            </a:r>
            <a:r>
              <a:rPr lang="en-US" dirty="0" err="1"/>
              <a:t>este</a:t>
            </a:r>
            <a:r>
              <a:rPr lang="en-US" dirty="0"/>
              <a:t> de a </a:t>
            </a:r>
            <a:r>
              <a:rPr lang="en-US" dirty="0" err="1"/>
              <a:t>începe</a:t>
            </a:r>
            <a:r>
              <a:rPr lang="en-US" dirty="0"/>
              <a:t> </a:t>
            </a:r>
            <a:r>
              <a:rPr lang="en-US" dirty="0" err="1"/>
              <a:t>conectarea</a:t>
            </a:r>
            <a:r>
              <a:rPr lang="en-US" dirty="0"/>
              <a:t> </a:t>
            </a:r>
            <a:r>
              <a:rPr lang="en-US" dirty="0" err="1"/>
              <a:t>conceptelor</a:t>
            </a:r>
            <a:r>
              <a:rPr lang="en-US" dirty="0"/>
              <a:t> de </a:t>
            </a:r>
            <a:r>
              <a:rPr lang="en-US" dirty="0" err="1"/>
              <a:t>economie</a:t>
            </a:r>
            <a:r>
              <a:rPr lang="en-US" dirty="0"/>
              <a:t> </a:t>
            </a:r>
            <a:r>
              <a:rPr lang="en-US" dirty="0" err="1"/>
              <a:t>verde</a:t>
            </a:r>
            <a:r>
              <a:rPr lang="en-US" dirty="0"/>
              <a:t> cu </a:t>
            </a:r>
            <a:r>
              <a:rPr lang="en-US" dirty="0" err="1"/>
              <a:t>contexte</a:t>
            </a:r>
            <a:r>
              <a:rPr lang="en-US" dirty="0"/>
              <a:t> </a:t>
            </a:r>
            <a:r>
              <a:rPr lang="en-US" dirty="0" err="1"/>
              <a:t>reale</a:t>
            </a:r>
            <a:r>
              <a:rPr lang="en-US" dirty="0"/>
              <a:t> de </a:t>
            </a:r>
            <a:r>
              <a:rPr lang="en-US" dirty="0" err="1"/>
              <a:t>predare</a:t>
            </a:r>
            <a:r>
              <a:rPr lang="en-US" dirty="0"/>
              <a:t> VET.</a:t>
            </a:r>
          </a:p>
          <a:p>
            <a:r>
              <a:rPr lang="en-US" dirty="0"/>
              <a:t>
Le cere </a:t>
            </a:r>
            <a:r>
              <a:rPr lang="en-US" dirty="0" err="1"/>
              <a:t>participanților</a:t>
            </a:r>
            <a:r>
              <a:rPr lang="en-US" dirty="0"/>
              <a:t> </a:t>
            </a:r>
            <a:r>
              <a:rPr lang="en-US" dirty="0" err="1"/>
              <a:t>să</a:t>
            </a:r>
            <a:r>
              <a:rPr lang="en-US" dirty="0"/>
              <a:t> </a:t>
            </a:r>
            <a:r>
              <a:rPr lang="en-US" dirty="0" err="1"/>
              <a:t>reflecteze</a:t>
            </a:r>
            <a:r>
              <a:rPr lang="en-US" dirty="0"/>
              <a:t> </a:t>
            </a:r>
            <a:r>
              <a:rPr lang="en-US" dirty="0" err="1"/>
              <a:t>asupra</a:t>
            </a:r>
            <a:r>
              <a:rPr lang="en-US" dirty="0"/>
              <a:t> </a:t>
            </a:r>
            <a:r>
              <a:rPr lang="en-US" dirty="0" err="1"/>
              <a:t>propriului</a:t>
            </a:r>
            <a:r>
              <a:rPr lang="en-US" dirty="0"/>
              <a:t> sector, </a:t>
            </a:r>
            <a:r>
              <a:rPr lang="en-US" dirty="0" err="1"/>
              <a:t>domeniu</a:t>
            </a:r>
            <a:r>
              <a:rPr lang="en-US" dirty="0"/>
              <a:t> de </a:t>
            </a:r>
            <a:r>
              <a:rPr lang="en-US" dirty="0" err="1"/>
              <a:t>studiu</a:t>
            </a:r>
            <a:r>
              <a:rPr lang="en-US" dirty="0"/>
              <a:t> </a:t>
            </a:r>
            <a:r>
              <a:rPr lang="en-US" dirty="0" err="1"/>
              <a:t>sau</a:t>
            </a:r>
            <a:r>
              <a:rPr lang="en-US" dirty="0"/>
              <a:t> </a:t>
            </a:r>
            <a:r>
              <a:rPr lang="en-US" dirty="0" err="1"/>
              <a:t>grup</a:t>
            </a:r>
            <a:r>
              <a:rPr lang="en-US" dirty="0"/>
              <a:t> de </a:t>
            </a:r>
            <a:r>
              <a:rPr lang="en-US" dirty="0" err="1"/>
              <a:t>cursanți</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identifice</a:t>
            </a:r>
            <a:r>
              <a:rPr lang="en-US" dirty="0"/>
              <a:t> o </a:t>
            </a:r>
            <a:r>
              <a:rPr lang="en-US" dirty="0" err="1"/>
              <a:t>schimbare</a:t>
            </a:r>
            <a:r>
              <a:rPr lang="en-US" dirty="0"/>
              <a:t> </a:t>
            </a:r>
            <a:r>
              <a:rPr lang="en-US" dirty="0" err="1"/>
              <a:t>concretă</a:t>
            </a:r>
            <a:r>
              <a:rPr lang="en-US" dirty="0"/>
              <a:t> </a:t>
            </a:r>
            <a:r>
              <a:rPr lang="en-US" dirty="0" err="1"/>
              <a:t>legată</a:t>
            </a:r>
            <a:r>
              <a:rPr lang="en-US" dirty="0"/>
              <a:t> de </a:t>
            </a:r>
            <a:r>
              <a:rPr lang="en-US" dirty="0" err="1"/>
              <a:t>sustenabilitate</a:t>
            </a:r>
            <a:r>
              <a:rPr lang="en-US" dirty="0"/>
              <a:t> </a:t>
            </a:r>
            <a:r>
              <a:rPr lang="en-US" dirty="0" err="1"/>
              <a:t>și</a:t>
            </a:r>
            <a:r>
              <a:rPr lang="en-US" dirty="0"/>
              <a:t> </a:t>
            </a:r>
            <a:r>
              <a:rPr lang="en-US" dirty="0" err="1"/>
              <a:t>să</a:t>
            </a:r>
            <a:r>
              <a:rPr lang="en-US" dirty="0"/>
              <a:t> </a:t>
            </a:r>
            <a:r>
              <a:rPr lang="en-US" dirty="0" err="1"/>
              <a:t>ia</a:t>
            </a:r>
            <a:r>
              <a:rPr lang="en-US" dirty="0"/>
              <a:t> </a:t>
            </a:r>
            <a:r>
              <a:rPr lang="en-US" dirty="0" err="1"/>
              <a:t>în</a:t>
            </a:r>
            <a:r>
              <a:rPr lang="en-US" dirty="0"/>
              <a:t> </a:t>
            </a:r>
            <a:r>
              <a:rPr lang="en-US" dirty="0" err="1"/>
              <a:t>considerare</a:t>
            </a:r>
            <a:r>
              <a:rPr lang="en-US" dirty="0"/>
              <a:t> </a:t>
            </a:r>
            <a:r>
              <a:rPr lang="en-US" dirty="0" err="1"/>
              <a:t>modul</a:t>
            </a:r>
            <a:r>
              <a:rPr lang="en-US" dirty="0"/>
              <a:t> </a:t>
            </a:r>
            <a:r>
              <a:rPr lang="en-US" dirty="0" err="1"/>
              <a:t>în</a:t>
            </a:r>
            <a:r>
              <a:rPr lang="en-US" dirty="0"/>
              <a:t> care </a:t>
            </a:r>
            <a:r>
              <a:rPr lang="en-US" dirty="0" err="1"/>
              <a:t>aceasta</a:t>
            </a:r>
            <a:r>
              <a:rPr lang="en-US" dirty="0"/>
              <a:t> </a:t>
            </a:r>
            <a:r>
              <a:rPr lang="en-US" dirty="0" err="1"/>
              <a:t>afectează</a:t>
            </a:r>
            <a:r>
              <a:rPr lang="en-US" dirty="0"/>
              <a:t> </a:t>
            </a:r>
            <a:r>
              <a:rPr lang="en-US" dirty="0" err="1"/>
              <a:t>sarcinile</a:t>
            </a:r>
            <a:r>
              <a:rPr lang="en-US" dirty="0"/>
              <a:t> de la </a:t>
            </a:r>
            <a:r>
              <a:rPr lang="en-US" dirty="0" err="1"/>
              <a:t>locul</a:t>
            </a:r>
            <a:r>
              <a:rPr lang="en-US" dirty="0"/>
              <a:t> de </a:t>
            </a:r>
            <a:r>
              <a:rPr lang="en-US" dirty="0" err="1"/>
              <a:t>muncă</a:t>
            </a:r>
            <a:r>
              <a:rPr lang="en-US" dirty="0"/>
              <a:t> </a:t>
            </a:r>
            <a:r>
              <a:rPr lang="en-US" dirty="0" err="1"/>
              <a:t>sau</a:t>
            </a:r>
            <a:r>
              <a:rPr lang="en-US" dirty="0"/>
              <a:t> </a:t>
            </a:r>
            <a:r>
              <a:rPr lang="en-US" dirty="0" err="1"/>
              <a:t>nevoile</a:t>
            </a:r>
            <a:r>
              <a:rPr lang="en-US" dirty="0"/>
              <a:t> </a:t>
            </a:r>
            <a:r>
              <a:rPr lang="en-US" dirty="0" err="1"/>
              <a:t>cursanților</a:t>
            </a:r>
            <a:r>
              <a:rPr lang="en-US" dirty="0"/>
              <a:t>.</a:t>
            </a:r>
          </a:p>
          <a:p>
            <a:r>
              <a:rPr lang="en-US" dirty="0"/>
              <a:t>
</a:t>
            </a:r>
            <a:r>
              <a:rPr lang="en-US" dirty="0" err="1"/>
              <a:t>După</a:t>
            </a:r>
            <a:r>
              <a:rPr lang="en-US" dirty="0"/>
              <a:t> </a:t>
            </a:r>
            <a:r>
              <a:rPr lang="en-US" dirty="0" err="1"/>
              <a:t>lucrul</a:t>
            </a:r>
            <a:r>
              <a:rPr lang="en-US" dirty="0"/>
              <a:t> </a:t>
            </a:r>
            <a:r>
              <a:rPr lang="en-US" dirty="0" err="1"/>
              <a:t>individuale</a:t>
            </a:r>
            <a:r>
              <a:rPr lang="en-US" dirty="0"/>
              <a:t>, cere </a:t>
            </a:r>
            <a:r>
              <a:rPr lang="en-US" dirty="0" err="1"/>
              <a:t>participanților</a:t>
            </a:r>
            <a:r>
              <a:rPr lang="en-US" dirty="0"/>
              <a:t> </a:t>
            </a:r>
            <a:r>
              <a:rPr lang="en-US" dirty="0" err="1"/>
              <a:t>să</a:t>
            </a:r>
            <a:r>
              <a:rPr lang="en-US" dirty="0"/>
              <a:t> </a:t>
            </a:r>
            <a:r>
              <a:rPr lang="en-US" dirty="0" err="1"/>
              <a:t>schimbe</a:t>
            </a:r>
            <a:r>
              <a:rPr lang="en-US" dirty="0"/>
              <a:t> </a:t>
            </a:r>
            <a:r>
              <a:rPr lang="en-US" dirty="0" err="1"/>
              <a:t>răspunsurile</a:t>
            </a:r>
            <a:r>
              <a:rPr lang="en-US" dirty="0"/>
              <a:t> </a:t>
            </a:r>
            <a:r>
              <a:rPr lang="en-US" dirty="0" err="1"/>
              <a:t>în</a:t>
            </a:r>
            <a:r>
              <a:rPr lang="en-US" dirty="0"/>
              <a:t> </a:t>
            </a:r>
            <a:r>
              <a:rPr lang="en-US" dirty="0" err="1"/>
              <a:t>cadrul</a:t>
            </a:r>
            <a:r>
              <a:rPr lang="en-US" dirty="0"/>
              <a:t> </a:t>
            </a:r>
            <a:r>
              <a:rPr lang="en-US" dirty="0" err="1"/>
              <a:t>perechilor</a:t>
            </a:r>
            <a:r>
              <a:rPr lang="en-US" dirty="0"/>
              <a:t>. </a:t>
            </a:r>
            <a:r>
              <a:rPr lang="en-US" dirty="0" err="1"/>
              <a:t>Invită</a:t>
            </a:r>
            <a:r>
              <a:rPr lang="en-US" dirty="0"/>
              <a:t> </a:t>
            </a:r>
            <a:r>
              <a:rPr lang="en-US" dirty="0" err="1"/>
              <a:t>unul</a:t>
            </a:r>
            <a:r>
              <a:rPr lang="en-US" dirty="0"/>
              <a:t> </a:t>
            </a:r>
            <a:r>
              <a:rPr lang="en-US" dirty="0" err="1"/>
              <a:t>sau</a:t>
            </a:r>
            <a:r>
              <a:rPr lang="en-US" dirty="0"/>
              <a:t> </a:t>
            </a:r>
            <a:r>
              <a:rPr lang="en-US" dirty="0" err="1"/>
              <a:t>două</a:t>
            </a:r>
            <a:r>
              <a:rPr lang="en-US" dirty="0"/>
              <a:t> </a:t>
            </a:r>
            <a:r>
              <a:rPr lang="en-US" dirty="0" err="1"/>
              <a:t>exemple</a:t>
            </a:r>
            <a:r>
              <a:rPr lang="en-US" dirty="0"/>
              <a:t> </a:t>
            </a:r>
            <a:r>
              <a:rPr lang="en-US" dirty="0" err="1"/>
              <a:t>în</a:t>
            </a:r>
            <a:r>
              <a:rPr lang="en-US" dirty="0"/>
              <a:t> </a:t>
            </a:r>
            <a:r>
              <a:rPr lang="en-US" dirty="0" err="1"/>
              <a:t>plen</a:t>
            </a:r>
            <a:r>
              <a:rPr lang="en-US" dirty="0"/>
              <a:t>. </a:t>
            </a:r>
            <a:r>
              <a:rPr lang="en-US" dirty="0" err="1"/>
              <a:t>Menține</a:t>
            </a:r>
            <a:r>
              <a:rPr lang="en-US" dirty="0"/>
              <a:t> </a:t>
            </a:r>
            <a:r>
              <a:rPr lang="en-US" dirty="0" err="1"/>
              <a:t>discuția</a:t>
            </a:r>
            <a:r>
              <a:rPr lang="en-US" dirty="0"/>
              <a:t> </a:t>
            </a:r>
            <a:r>
              <a:rPr lang="en-US" dirty="0" err="1"/>
              <a:t>practică</a:t>
            </a:r>
            <a:r>
              <a:rPr lang="en-US" dirty="0"/>
              <a:t> </a:t>
            </a:r>
            <a:r>
              <a:rPr lang="en-US" dirty="0" err="1"/>
              <a:t>și</a:t>
            </a:r>
            <a:r>
              <a:rPr lang="en-US" dirty="0"/>
              <a:t> </a:t>
            </a:r>
            <a:r>
              <a:rPr lang="en-US" dirty="0" err="1"/>
              <a:t>legată</a:t>
            </a:r>
            <a:r>
              <a:rPr lang="en-US" dirty="0"/>
              <a:t> de </a:t>
            </a:r>
            <a:r>
              <a:rPr lang="en-US" dirty="0" err="1"/>
              <a:t>muncă</a:t>
            </a:r>
            <a:r>
              <a:rPr lang="en-US" dirty="0"/>
              <a:t>.</a:t>
            </a:r>
          </a:p>
          <a:p>
            <a:r>
              <a:rPr lang="en-US" dirty="0"/>
              <a:t>
</a:t>
            </a:r>
            <a:r>
              <a:rPr lang="en-US" dirty="0" err="1"/>
              <a:t>Această</a:t>
            </a:r>
            <a:r>
              <a:rPr lang="en-US" dirty="0"/>
              <a:t> </a:t>
            </a:r>
            <a:r>
              <a:rPr lang="en-US" dirty="0" err="1"/>
              <a:t>activitate</a:t>
            </a:r>
            <a:r>
              <a:rPr lang="en-US" dirty="0"/>
              <a:t> </a:t>
            </a:r>
            <a:r>
              <a:rPr lang="en-US" dirty="0" err="1"/>
              <a:t>pregătește</a:t>
            </a:r>
            <a:r>
              <a:rPr lang="en-US" dirty="0"/>
              <a:t> </a:t>
            </a:r>
            <a:r>
              <a:rPr lang="en-US" dirty="0" err="1"/>
              <a:t>participanții</a:t>
            </a:r>
            <a:r>
              <a:rPr lang="en-US" dirty="0"/>
              <a:t> </a:t>
            </a:r>
            <a:r>
              <a:rPr lang="en-US" dirty="0" err="1"/>
              <a:t>pentru</a:t>
            </a:r>
            <a:r>
              <a:rPr lang="en-US" dirty="0"/>
              <a:t> </a:t>
            </a:r>
            <a:r>
              <a:rPr lang="en-US" dirty="0" err="1"/>
              <a:t>activități</a:t>
            </a:r>
            <a:r>
              <a:rPr lang="en-US" dirty="0"/>
              <a:t> </a:t>
            </a:r>
            <a:r>
              <a:rPr lang="en-US" dirty="0" err="1"/>
              <a:t>viitoare</a:t>
            </a:r>
            <a:r>
              <a:rPr lang="en-US" dirty="0"/>
              <a:t> de </a:t>
            </a:r>
            <a:r>
              <a:rPr lang="en-US" dirty="0" err="1"/>
              <a:t>cartografiere</a:t>
            </a:r>
            <a:r>
              <a:rPr lang="en-US" dirty="0"/>
              <a:t> </a:t>
            </a:r>
            <a:r>
              <a:rPr lang="en-US" dirty="0" err="1"/>
              <a:t>și</a:t>
            </a:r>
            <a:r>
              <a:rPr lang="en-US" dirty="0"/>
              <a:t> </a:t>
            </a:r>
            <a:r>
              <a:rPr lang="en-US" dirty="0" err="1"/>
              <a:t>îi</a:t>
            </a:r>
            <a:r>
              <a:rPr lang="en-US" dirty="0"/>
              <a:t> </a:t>
            </a:r>
            <a:r>
              <a:rPr lang="en-US" dirty="0" err="1"/>
              <a:t>ajută</a:t>
            </a:r>
            <a:r>
              <a:rPr lang="en-US" dirty="0"/>
              <a:t> </a:t>
            </a:r>
            <a:r>
              <a:rPr lang="en-US" dirty="0" err="1"/>
              <a:t>să</a:t>
            </a:r>
            <a:r>
              <a:rPr lang="en-US" dirty="0"/>
              <a:t> </a:t>
            </a:r>
            <a:r>
              <a:rPr lang="en-US" dirty="0" err="1"/>
              <a:t>vadă</a:t>
            </a:r>
            <a:r>
              <a:rPr lang="en-US" dirty="0"/>
              <a:t> cum pot fi </a:t>
            </a:r>
            <a:r>
              <a:rPr lang="en-US" dirty="0" err="1"/>
              <a:t>introduse</a:t>
            </a:r>
            <a:r>
              <a:rPr lang="en-US" dirty="0"/>
              <a:t> </a:t>
            </a:r>
            <a:r>
              <a:rPr lang="en-US" dirty="0" err="1"/>
              <a:t>subiectele</a:t>
            </a:r>
            <a:r>
              <a:rPr lang="en-US" dirty="0"/>
              <a:t> </a:t>
            </a:r>
            <a:r>
              <a:rPr lang="en-US" dirty="0" err="1"/>
              <a:t>economiei</a:t>
            </a:r>
            <a:r>
              <a:rPr lang="en-US" dirty="0"/>
              <a:t> </a:t>
            </a:r>
            <a:r>
              <a:rPr lang="en-US" dirty="0" err="1"/>
              <a:t>verzi</a:t>
            </a:r>
            <a:r>
              <a:rPr lang="en-US" dirty="0"/>
              <a:t> </a:t>
            </a:r>
            <a:r>
              <a:rPr lang="en-US" dirty="0" err="1"/>
              <a:t>prin</a:t>
            </a:r>
            <a:r>
              <a:rPr lang="en-US" dirty="0"/>
              <a:t> </a:t>
            </a:r>
            <a:r>
              <a:rPr lang="en-US" dirty="0" err="1"/>
              <a:t>exemple</a:t>
            </a:r>
            <a:r>
              <a:rPr lang="en-US" dirty="0"/>
              <a:t> </a:t>
            </a:r>
            <a:r>
              <a:rPr lang="en-US" dirty="0" err="1"/>
              <a:t>ocupaționale</a:t>
            </a:r>
            <a:r>
              <a:rPr lang="en-US" dirty="0"/>
              <a:t> </a:t>
            </a:r>
            <a:r>
              <a:rPr lang="en-US" dirty="0" err="1"/>
              <a:t>familiare</a:t>
            </a:r>
            <a:r>
              <a:rPr lang="en-US" dirty="0"/>
              <a:t>.</a:t>
            </a:r>
            <a:endParaRPr lang="hr-HR" dirty="0"/>
          </a:p>
          <a:p>
            <a:endParaRPr lang="hr-HR" dirty="0"/>
          </a:p>
          <a:p>
            <a:r>
              <a:rPr lang="en-IE" b="1" dirty="0"/>
              <a:t>Sursa </a:t>
            </a:r>
            <a:r>
              <a:rPr lang="en-IE" b="1" dirty="0" err="1"/>
              <a:t>imaginii</a:t>
            </a:r>
            <a:r>
              <a:rPr lang="en-IE" b="1" dirty="0"/>
              <a:t>:</a:t>
            </a:r>
          </a:p>
          <a:p>
            <a:r>
              <a:rPr lang="en-US" dirty="0"/>
              <a:t>Imagine </a:t>
            </a:r>
            <a:r>
              <a:rPr lang="en-US" dirty="0" err="1"/>
              <a:t>creată</a:t>
            </a:r>
            <a:r>
              <a:rPr lang="en-US" dirty="0"/>
              <a:t> </a:t>
            </a:r>
            <a:r>
              <a:rPr lang="en-US" dirty="0" err="1"/>
              <a:t>împreună</a:t>
            </a:r>
            <a:r>
              <a:rPr lang="en-US" dirty="0"/>
              <a:t> cu Sora (</a:t>
            </a:r>
            <a:r>
              <a:rPr lang="en-US" dirty="0" err="1"/>
              <a:t>generată</a:t>
            </a:r>
            <a:r>
              <a:rPr lang="en-US" dirty="0"/>
              <a:t> de AI), </a:t>
            </a:r>
            <a:r>
              <a:rPr lang="en-US" dirty="0" err="1"/>
              <a:t>pentru</a:t>
            </a:r>
            <a:r>
              <a:rPr lang="en-US" dirty="0"/>
              <a:t> </a:t>
            </a:r>
            <a:r>
              <a:rPr lang="en-US" dirty="0" err="1"/>
              <a:t>programul</a:t>
            </a:r>
            <a:r>
              <a:rPr lang="en-US" dirty="0"/>
              <a:t> SUSTAIN-EU WP4 </a:t>
            </a:r>
            <a:r>
              <a:rPr lang="en-US" dirty="0" err="1"/>
              <a:t>ToT</a:t>
            </a:r>
            <a:r>
              <a:rPr lang="en-US" dirty="0"/>
              <a:t> CPD, </a:t>
            </a:r>
            <a:r>
              <a:rPr lang="en-US" dirty="0" err="1"/>
              <a:t>Modulul</a:t>
            </a:r>
            <a:r>
              <a:rPr lang="en-US" dirty="0"/>
              <a:t> 3 "Economia </a:t>
            </a:r>
            <a:r>
              <a:rPr lang="en-US" dirty="0" err="1"/>
              <a:t>verde</a:t>
            </a:r>
            <a:r>
              <a:rPr lang="en-US" dirty="0"/>
              <a:t> </a:t>
            </a:r>
            <a:r>
              <a:rPr lang="en-US" dirty="0" err="1"/>
              <a:t>și</a:t>
            </a:r>
            <a:r>
              <a:rPr lang="en-US" dirty="0"/>
              <a:t> </a:t>
            </a:r>
            <a:r>
              <a:rPr lang="en-US" dirty="0" err="1"/>
              <a:t>perspectivele</a:t>
            </a:r>
            <a:r>
              <a:rPr lang="en-US" dirty="0"/>
              <a:t> </a:t>
            </a:r>
            <a:r>
              <a:rPr lang="en-US" dirty="0" err="1"/>
              <a:t>pieței</a:t>
            </a:r>
            <a:r>
              <a:rPr lang="en-US" dirty="0"/>
              <a:t> </a:t>
            </a:r>
            <a:r>
              <a:rPr lang="en-US" dirty="0" err="1"/>
              <a:t>muncii</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28240556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59D3D-8C6C-B107-FCCC-5AE99CB7F3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E3C28-5556-9B5B-B541-0C0C7EA713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0D939A-7215-E6C4-73A5-85025A70C182}"/>
              </a:ext>
            </a:extLst>
          </p:cNvPr>
          <p:cNvSpPr>
            <a:spLocks noGrp="1"/>
          </p:cNvSpPr>
          <p:nvPr>
            <p:ph type="body" idx="1"/>
          </p:nvPr>
        </p:nvSpPr>
        <p:spPr/>
        <p:txBody>
          <a:bodyPr/>
          <a:lstStyle/>
          <a:p>
            <a:r>
              <a:rPr lang="en-US" dirty="0" err="1"/>
              <a:t>Prezintă</a:t>
            </a:r>
            <a:r>
              <a:rPr lang="en-US" dirty="0"/>
              <a:t> </a:t>
            </a:r>
            <a:r>
              <a:rPr lang="en-US" dirty="0" err="1"/>
              <a:t>zonele</a:t>
            </a:r>
            <a:r>
              <a:rPr lang="en-US" dirty="0"/>
              <a:t> de </a:t>
            </a:r>
            <a:r>
              <a:rPr lang="en-US" dirty="0" err="1"/>
              <a:t>tranziție</a:t>
            </a:r>
            <a:r>
              <a:rPr lang="en-US" dirty="0"/>
              <a:t> ca </a:t>
            </a:r>
            <a:r>
              <a:rPr lang="en-US" dirty="0" err="1"/>
              <a:t>exemple</a:t>
            </a:r>
            <a:r>
              <a:rPr lang="en-US" dirty="0"/>
              <a:t>, nu ca o </a:t>
            </a:r>
            <a:r>
              <a:rPr lang="en-US" dirty="0" err="1"/>
              <a:t>listă</a:t>
            </a:r>
            <a:r>
              <a:rPr lang="en-US" dirty="0"/>
              <a:t> </a:t>
            </a:r>
            <a:r>
              <a:rPr lang="en-US" dirty="0" err="1"/>
              <a:t>exhaustivă</a:t>
            </a:r>
            <a:r>
              <a:rPr lang="en-US" dirty="0"/>
              <a:t>.</a:t>
            </a:r>
          </a:p>
          <a:p>
            <a:r>
              <a:rPr lang="en-US" dirty="0"/>
              <a:t>
</a:t>
            </a:r>
            <a:r>
              <a:rPr lang="en-US" dirty="0" err="1"/>
              <a:t>Explică</a:t>
            </a:r>
            <a:r>
              <a:rPr lang="en-US" dirty="0"/>
              <a:t> </a:t>
            </a:r>
            <a:r>
              <a:rPr lang="en-US" dirty="0" err="1"/>
              <a:t>faptul</a:t>
            </a:r>
            <a:r>
              <a:rPr lang="en-US" dirty="0"/>
              <a:t> </a:t>
            </a:r>
            <a:r>
              <a:rPr lang="en-US" dirty="0" err="1"/>
              <a:t>că</a:t>
            </a:r>
            <a:r>
              <a:rPr lang="en-US" dirty="0"/>
              <a:t> </a:t>
            </a:r>
            <a:r>
              <a:rPr lang="en-US" dirty="0" err="1"/>
              <a:t>diferite</a:t>
            </a:r>
            <a:r>
              <a:rPr lang="en-US" dirty="0"/>
              <a:t> </a:t>
            </a:r>
            <a:r>
              <a:rPr lang="en-US" dirty="0" err="1"/>
              <a:t>sectoare</a:t>
            </a:r>
            <a:r>
              <a:rPr lang="en-US" dirty="0"/>
              <a:t> se </a:t>
            </a:r>
            <a:r>
              <a:rPr lang="en-US" dirty="0" err="1"/>
              <a:t>vor</a:t>
            </a:r>
            <a:r>
              <a:rPr lang="en-US" dirty="0"/>
              <a:t> </a:t>
            </a:r>
            <a:r>
              <a:rPr lang="en-US" dirty="0" err="1"/>
              <a:t>conecta</a:t>
            </a:r>
            <a:r>
              <a:rPr lang="en-US" dirty="0"/>
              <a:t> la zone </a:t>
            </a:r>
            <a:r>
              <a:rPr lang="en-US" dirty="0" err="1"/>
              <a:t>diferite</a:t>
            </a:r>
            <a:r>
              <a:rPr lang="en-US" dirty="0"/>
              <a:t>.
De </a:t>
            </a:r>
            <a:r>
              <a:rPr lang="en-US" dirty="0" err="1"/>
              <a:t>exemplu</a:t>
            </a:r>
            <a:r>
              <a:rPr lang="en-US" dirty="0"/>
              <a:t>:
</a:t>
            </a:r>
          </a:p>
          <a:p>
            <a:pPr marL="171450" indent="-171450">
              <a:buFont typeface="Arial" panose="020B0604020202020204" pitchFamily="34" charset="0"/>
              <a:buChar char="•"/>
            </a:pPr>
            <a:r>
              <a:rPr lang="en-US" dirty="0" err="1"/>
              <a:t>Construcția</a:t>
            </a:r>
            <a:r>
              <a:rPr lang="en-US" dirty="0"/>
              <a:t> </a:t>
            </a:r>
            <a:r>
              <a:rPr lang="en-US" dirty="0" err="1"/>
              <a:t>este</a:t>
            </a:r>
            <a:r>
              <a:rPr lang="en-US" dirty="0"/>
              <a:t> </a:t>
            </a:r>
            <a:r>
              <a:rPr lang="en-US" dirty="0" err="1"/>
              <a:t>strâns</a:t>
            </a:r>
            <a:r>
              <a:rPr lang="en-US" dirty="0"/>
              <a:t> </a:t>
            </a:r>
            <a:r>
              <a:rPr lang="en-US" dirty="0" err="1"/>
              <a:t>legată</a:t>
            </a:r>
            <a:r>
              <a:rPr lang="en-US" dirty="0"/>
              <a:t> de </a:t>
            </a:r>
            <a:r>
              <a:rPr lang="en-US" dirty="0" err="1"/>
              <a:t>renovare</a:t>
            </a:r>
            <a:r>
              <a:rPr lang="en-US" dirty="0"/>
              <a:t> </a:t>
            </a:r>
            <a:r>
              <a:rPr lang="en-US" dirty="0" err="1"/>
              <a:t>și</a:t>
            </a:r>
            <a:r>
              <a:rPr lang="en-US" dirty="0"/>
              <a:t> </a:t>
            </a:r>
            <a:r>
              <a:rPr lang="en-US" dirty="0" err="1"/>
              <a:t>eficiență</a:t>
            </a:r>
            <a:r>
              <a:rPr lang="en-US" dirty="0"/>
              <a:t> </a:t>
            </a:r>
            <a:r>
              <a:rPr lang="en-US" dirty="0" err="1"/>
              <a:t>energetică</a:t>
            </a:r>
            <a:r>
              <a:rPr lang="en-US" dirty="0"/>
              <a:t>.
</a:t>
            </a:r>
            <a:r>
              <a:rPr lang="en-US" dirty="0" err="1"/>
              <a:t>Cateringul</a:t>
            </a:r>
            <a:r>
              <a:rPr lang="en-US" dirty="0"/>
              <a:t> se </a:t>
            </a:r>
            <a:r>
              <a:rPr lang="en-US" dirty="0" err="1"/>
              <a:t>leagă</a:t>
            </a:r>
            <a:r>
              <a:rPr lang="en-US" dirty="0"/>
              <a:t> de </a:t>
            </a:r>
            <a:r>
              <a:rPr lang="en-US" dirty="0" err="1"/>
              <a:t>risipa</a:t>
            </a:r>
            <a:r>
              <a:rPr lang="en-US" dirty="0"/>
              <a:t> </a:t>
            </a:r>
            <a:r>
              <a:rPr lang="en-US" dirty="0" err="1"/>
              <a:t>alimentară</a:t>
            </a:r>
            <a:r>
              <a:rPr lang="en-US" dirty="0"/>
              <a:t> </a:t>
            </a:r>
            <a:r>
              <a:rPr lang="en-US" dirty="0" err="1"/>
              <a:t>și</a:t>
            </a:r>
            <a:r>
              <a:rPr lang="en-US" dirty="0"/>
              <a:t> </a:t>
            </a:r>
            <a:r>
              <a:rPr lang="en-US" dirty="0" err="1"/>
              <a:t>aprovizionarea</a:t>
            </a:r>
            <a:r>
              <a:rPr lang="en-US" dirty="0"/>
              <a:t> </a:t>
            </a:r>
            <a:r>
              <a:rPr lang="en-US" dirty="0" err="1"/>
              <a:t>locală</a:t>
            </a:r>
            <a:r>
              <a:rPr lang="en-US" dirty="0"/>
              <a:t>.
Logistica se </a:t>
            </a:r>
            <a:r>
              <a:rPr lang="en-US" dirty="0" err="1"/>
              <a:t>leagă</a:t>
            </a:r>
            <a:r>
              <a:rPr lang="en-US" dirty="0"/>
              <a:t> de </a:t>
            </a:r>
            <a:r>
              <a:rPr lang="en-US" dirty="0" err="1"/>
              <a:t>optimizarea</a:t>
            </a:r>
            <a:r>
              <a:rPr lang="en-US" dirty="0"/>
              <a:t> </a:t>
            </a:r>
            <a:r>
              <a:rPr lang="en-US" dirty="0" err="1"/>
              <a:t>rutelor</a:t>
            </a:r>
            <a:r>
              <a:rPr lang="en-US" dirty="0"/>
              <a:t> </a:t>
            </a:r>
            <a:r>
              <a:rPr lang="en-US" dirty="0" err="1"/>
              <a:t>și</a:t>
            </a:r>
            <a:r>
              <a:rPr lang="en-US" dirty="0"/>
              <a:t> </a:t>
            </a:r>
            <a:r>
              <a:rPr lang="en-US" dirty="0" err="1"/>
              <a:t>emisii</a:t>
            </a:r>
            <a:r>
              <a:rPr lang="en-US" dirty="0"/>
              <a:t>.
</a:t>
            </a:r>
            <a:r>
              <a:rPr lang="en-US" dirty="0" err="1"/>
              <a:t>Producția</a:t>
            </a:r>
            <a:r>
              <a:rPr lang="en-US" dirty="0"/>
              <a:t> se </a:t>
            </a:r>
            <a:r>
              <a:rPr lang="en-US" dirty="0" err="1"/>
              <a:t>leagă</a:t>
            </a:r>
            <a:r>
              <a:rPr lang="en-US" dirty="0"/>
              <a:t> de </a:t>
            </a:r>
            <a:r>
              <a:rPr lang="en-US" dirty="0" err="1"/>
              <a:t>circularitate</a:t>
            </a:r>
            <a:r>
              <a:rPr lang="en-US" dirty="0"/>
              <a:t> </a:t>
            </a:r>
            <a:r>
              <a:rPr lang="en-US" dirty="0" err="1"/>
              <a:t>și</a:t>
            </a:r>
            <a:r>
              <a:rPr lang="en-US" dirty="0"/>
              <a:t> </a:t>
            </a:r>
            <a:r>
              <a:rPr lang="en-US" dirty="0" err="1"/>
              <a:t>eficiența</a:t>
            </a:r>
            <a:r>
              <a:rPr lang="en-US" dirty="0"/>
              <a:t> </a:t>
            </a:r>
            <a:r>
              <a:rPr lang="en-US" dirty="0" err="1"/>
              <a:t>resurselor</a:t>
            </a:r>
            <a:r>
              <a:rPr lang="en-US" dirty="0"/>
              <a:t>.</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err="1"/>
              <a:t>Scopul</a:t>
            </a:r>
            <a:r>
              <a:rPr lang="en-US" dirty="0"/>
              <a:t> </a:t>
            </a:r>
            <a:r>
              <a:rPr lang="en-US" dirty="0" err="1"/>
              <a:t>este</a:t>
            </a:r>
            <a:r>
              <a:rPr lang="en-US" dirty="0"/>
              <a:t> de a </a:t>
            </a:r>
            <a:r>
              <a:rPr lang="en-US" dirty="0" err="1"/>
              <a:t>lărgi</a:t>
            </a:r>
            <a:r>
              <a:rPr lang="en-US" dirty="0"/>
              <a:t> </a:t>
            </a:r>
            <a:r>
              <a:rPr lang="en-US" dirty="0" err="1"/>
              <a:t>înțelegerea</a:t>
            </a:r>
            <a:r>
              <a:rPr lang="en-US" dirty="0"/>
              <a:t> </a:t>
            </a:r>
            <a:r>
              <a:rPr lang="en-US" dirty="0" err="1"/>
              <a:t>participanților</a:t>
            </a:r>
            <a:r>
              <a:rPr lang="en-US" dirty="0"/>
              <a:t> </a:t>
            </a:r>
            <a:r>
              <a:rPr lang="en-US" dirty="0" err="1"/>
              <a:t>despre</a:t>
            </a:r>
            <a:r>
              <a:rPr lang="en-US" dirty="0"/>
              <a:t> </a:t>
            </a:r>
            <a:r>
              <a:rPr lang="en-US" dirty="0" err="1"/>
              <a:t>unde</a:t>
            </a:r>
            <a:r>
              <a:rPr lang="en-US" dirty="0"/>
              <a:t> pot </a:t>
            </a:r>
            <a:r>
              <a:rPr lang="en-US" dirty="0" err="1"/>
              <a:t>apărea</a:t>
            </a:r>
            <a:r>
              <a:rPr lang="en-US" dirty="0"/>
              <a:t> </a:t>
            </a:r>
            <a:r>
              <a:rPr lang="en-US" dirty="0" err="1"/>
              <a:t>abilitățile</a:t>
            </a:r>
            <a:r>
              <a:rPr lang="en-US" dirty="0"/>
              <a:t> </a:t>
            </a:r>
            <a:r>
              <a:rPr lang="en-US" dirty="0" err="1"/>
              <a:t>verzi</a:t>
            </a:r>
            <a:r>
              <a:rPr lang="en-US" dirty="0"/>
              <a:t>.</a:t>
            </a:r>
          </a:p>
        </p:txBody>
      </p:sp>
      <p:sp>
        <p:nvSpPr>
          <p:cNvPr id="4" name="Slide Number Placeholder 3">
            <a:extLst>
              <a:ext uri="{FF2B5EF4-FFF2-40B4-BE49-F238E27FC236}">
                <a16:creationId xmlns:a16="http://schemas.microsoft.com/office/drawing/2014/main" id="{D8B938E3-508F-39AE-1609-546AB19FE942}"/>
              </a:ext>
            </a:extLst>
          </p:cNvPr>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665702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DCE2D-DEDE-015E-EE86-D2A04BF53D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20B18B-1918-6E90-6D26-7CB0D39F93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EFE7E3-27C2-0D7D-A770-3228DE2637F5}"/>
              </a:ext>
            </a:extLst>
          </p:cNvPr>
          <p:cNvSpPr>
            <a:spLocks noGrp="1"/>
          </p:cNvSpPr>
          <p:nvPr>
            <p:ph type="body" idx="1"/>
          </p:nvPr>
        </p:nvSpPr>
        <p:spPr/>
        <p:txBody>
          <a:bodyPr/>
          <a:lstStyle/>
          <a:p>
            <a:r>
              <a:rPr lang="en-US" dirty="0" err="1"/>
              <a:t>Explică</a:t>
            </a:r>
            <a:r>
              <a:rPr lang="en-US" dirty="0"/>
              <a:t> </a:t>
            </a:r>
            <a:r>
              <a:rPr lang="en-US" dirty="0" err="1"/>
              <a:t>faptul</a:t>
            </a:r>
            <a:r>
              <a:rPr lang="en-US" dirty="0"/>
              <a:t> </a:t>
            </a:r>
            <a:r>
              <a:rPr lang="en-US" dirty="0" err="1"/>
              <a:t>că</a:t>
            </a:r>
            <a:r>
              <a:rPr lang="en-US" dirty="0"/>
              <a:t> </a:t>
            </a:r>
            <a:r>
              <a:rPr lang="en-US" dirty="0" err="1"/>
              <a:t>schimbarea</a:t>
            </a:r>
            <a:r>
              <a:rPr lang="en-US" dirty="0"/>
              <a:t> </a:t>
            </a:r>
            <a:r>
              <a:rPr lang="en-US" dirty="0" err="1"/>
              <a:t>economiei</a:t>
            </a:r>
            <a:r>
              <a:rPr lang="en-US" dirty="0"/>
              <a:t> </a:t>
            </a:r>
            <a:r>
              <a:rPr lang="en-US" dirty="0" err="1"/>
              <a:t>verzi</a:t>
            </a:r>
            <a:r>
              <a:rPr lang="en-US" dirty="0"/>
              <a:t> </a:t>
            </a:r>
            <a:r>
              <a:rPr lang="en-US" dirty="0" err="1"/>
              <a:t>este</a:t>
            </a:r>
            <a:r>
              <a:rPr lang="en-US" dirty="0"/>
              <a:t> </a:t>
            </a:r>
            <a:r>
              <a:rPr lang="en-US" dirty="0" err="1"/>
              <a:t>determinată</a:t>
            </a:r>
            <a:r>
              <a:rPr lang="en-US" dirty="0"/>
              <a:t> de </a:t>
            </a:r>
            <a:r>
              <a:rPr lang="en-US" dirty="0" err="1"/>
              <a:t>mai</a:t>
            </a:r>
            <a:r>
              <a:rPr lang="en-US" dirty="0"/>
              <a:t> </a:t>
            </a:r>
            <a:r>
              <a:rPr lang="en-US" dirty="0" err="1"/>
              <a:t>multe</a:t>
            </a:r>
            <a:r>
              <a:rPr lang="en-US" dirty="0"/>
              <a:t> </a:t>
            </a:r>
            <a:r>
              <a:rPr lang="en-US" dirty="0" err="1"/>
              <a:t>forțe</a:t>
            </a:r>
            <a:r>
              <a:rPr lang="en-US" dirty="0"/>
              <a:t>.</a:t>
            </a:r>
          </a:p>
          <a:p>
            <a:r>
              <a:rPr lang="en-US" dirty="0"/>
              <a:t>
</a:t>
            </a:r>
            <a:r>
              <a:rPr lang="en-US" dirty="0" err="1"/>
              <a:t>Politicile</a:t>
            </a:r>
            <a:r>
              <a:rPr lang="en-US" dirty="0"/>
              <a:t> </a:t>
            </a:r>
            <a:r>
              <a:rPr lang="en-US" dirty="0" err="1"/>
              <a:t>și</a:t>
            </a:r>
            <a:r>
              <a:rPr lang="en-US" dirty="0"/>
              <a:t> </a:t>
            </a:r>
            <a:r>
              <a:rPr lang="en-US" dirty="0" err="1"/>
              <a:t>reglementările</a:t>
            </a:r>
            <a:r>
              <a:rPr lang="en-US" dirty="0"/>
              <a:t> </a:t>
            </a:r>
            <a:r>
              <a:rPr lang="en-US" dirty="0" err="1"/>
              <a:t>contează</a:t>
            </a:r>
            <a:r>
              <a:rPr lang="en-US" dirty="0"/>
              <a:t>, </a:t>
            </a:r>
            <a:r>
              <a:rPr lang="en-US" dirty="0" err="1"/>
              <a:t>dar</a:t>
            </a:r>
            <a:r>
              <a:rPr lang="en-US" dirty="0"/>
              <a:t> nu sunt </a:t>
            </a:r>
            <a:r>
              <a:rPr lang="en-US" dirty="0" err="1"/>
              <a:t>singurele</a:t>
            </a:r>
            <a:r>
              <a:rPr lang="en-US" dirty="0"/>
              <a:t> </a:t>
            </a:r>
            <a:r>
              <a:rPr lang="en-US" dirty="0" err="1"/>
              <a:t>motoare</a:t>
            </a:r>
            <a:r>
              <a:rPr lang="en-US" dirty="0"/>
              <a:t>.</a:t>
            </a:r>
          </a:p>
          <a:p>
            <a:r>
              <a:rPr lang="en-US" dirty="0"/>
              <a:t>
</a:t>
            </a:r>
            <a:r>
              <a:rPr lang="en-US" dirty="0" err="1"/>
              <a:t>Companiile</a:t>
            </a:r>
            <a:r>
              <a:rPr lang="en-US" dirty="0"/>
              <a:t> </a:t>
            </a:r>
            <a:r>
              <a:rPr lang="en-US" dirty="0" err="1"/>
              <a:t>răspund</a:t>
            </a:r>
            <a:r>
              <a:rPr lang="en-US" dirty="0"/>
              <a:t>, de </a:t>
            </a:r>
            <a:r>
              <a:rPr lang="en-US" dirty="0" err="1"/>
              <a:t>asemenea</a:t>
            </a:r>
            <a:r>
              <a:rPr lang="en-US" dirty="0"/>
              <a:t>, la </a:t>
            </a:r>
            <a:r>
              <a:rPr lang="en-US" dirty="0" err="1"/>
              <a:t>costurile</a:t>
            </a:r>
            <a:r>
              <a:rPr lang="en-US" dirty="0"/>
              <a:t> </a:t>
            </a:r>
            <a:r>
              <a:rPr lang="en-US" dirty="0" err="1"/>
              <a:t>resurselor</a:t>
            </a:r>
            <a:r>
              <a:rPr lang="en-US" dirty="0"/>
              <a:t>, </a:t>
            </a:r>
            <a:r>
              <a:rPr lang="en-US" dirty="0" err="1"/>
              <a:t>așteptările</a:t>
            </a:r>
            <a:r>
              <a:rPr lang="en-US" dirty="0"/>
              <a:t> </a:t>
            </a:r>
            <a:r>
              <a:rPr lang="en-US" dirty="0" err="1"/>
              <a:t>clienților</a:t>
            </a:r>
            <a:r>
              <a:rPr lang="en-US" dirty="0"/>
              <a:t>, </a:t>
            </a:r>
            <a:r>
              <a:rPr lang="en-US" dirty="0" err="1"/>
              <a:t>cerințele</a:t>
            </a:r>
            <a:r>
              <a:rPr lang="en-US" dirty="0"/>
              <a:t> </a:t>
            </a:r>
            <a:r>
              <a:rPr lang="en-US" dirty="0" err="1"/>
              <a:t>lanțului</a:t>
            </a:r>
            <a:r>
              <a:rPr lang="en-US" dirty="0"/>
              <a:t> de </a:t>
            </a:r>
            <a:r>
              <a:rPr lang="en-US" dirty="0" err="1"/>
              <a:t>aprovizionare</a:t>
            </a:r>
            <a:r>
              <a:rPr lang="en-US" dirty="0"/>
              <a:t> </a:t>
            </a:r>
            <a:r>
              <a:rPr lang="en-US" dirty="0" err="1"/>
              <a:t>și</a:t>
            </a:r>
            <a:r>
              <a:rPr lang="en-US" dirty="0"/>
              <a:t> </a:t>
            </a:r>
            <a:r>
              <a:rPr lang="en-US" dirty="0" err="1"/>
              <a:t>achizițiile</a:t>
            </a:r>
            <a:r>
              <a:rPr lang="en-US" dirty="0"/>
              <a:t> </a:t>
            </a:r>
            <a:r>
              <a:rPr lang="en-US" dirty="0" err="1"/>
              <a:t>publice</a:t>
            </a:r>
            <a:r>
              <a:rPr lang="en-US" dirty="0"/>
              <a:t>.</a:t>
            </a:r>
          </a:p>
          <a:p>
            <a:r>
              <a:rPr lang="en-US" dirty="0"/>
              <a:t>
</a:t>
            </a:r>
            <a:r>
              <a:rPr lang="en-US" dirty="0" err="1"/>
              <a:t>Profesorii</a:t>
            </a:r>
            <a:r>
              <a:rPr lang="en-US" dirty="0"/>
              <a:t> pot </a:t>
            </a:r>
            <a:r>
              <a:rPr lang="en-US" dirty="0" err="1"/>
              <a:t>folosi</a:t>
            </a:r>
            <a:r>
              <a:rPr lang="en-US" dirty="0"/>
              <a:t> </a:t>
            </a:r>
            <a:r>
              <a:rPr lang="en-US" dirty="0" err="1"/>
              <a:t>acești</a:t>
            </a:r>
            <a:r>
              <a:rPr lang="en-US" dirty="0"/>
              <a:t> </a:t>
            </a:r>
            <a:r>
              <a:rPr lang="en-US" dirty="0" err="1"/>
              <a:t>factori</a:t>
            </a:r>
            <a:r>
              <a:rPr lang="en-US" dirty="0"/>
              <a:t> </a:t>
            </a:r>
            <a:r>
              <a:rPr lang="en-US" dirty="0" err="1"/>
              <a:t>pentru</a:t>
            </a:r>
            <a:r>
              <a:rPr lang="en-US" dirty="0"/>
              <a:t> a </a:t>
            </a:r>
            <a:r>
              <a:rPr lang="en-US" dirty="0" err="1"/>
              <a:t>explica</a:t>
            </a:r>
            <a:r>
              <a:rPr lang="en-US" dirty="0"/>
              <a:t> de </a:t>
            </a:r>
            <a:r>
              <a:rPr lang="en-US" dirty="0" err="1"/>
              <a:t>ce</a:t>
            </a:r>
            <a:r>
              <a:rPr lang="en-US" dirty="0"/>
              <a:t> </a:t>
            </a:r>
            <a:r>
              <a:rPr lang="en-US" dirty="0" err="1"/>
              <a:t>angajatorii</a:t>
            </a:r>
            <a:r>
              <a:rPr lang="en-US" dirty="0"/>
              <a:t> </a:t>
            </a:r>
            <a:r>
              <a:rPr lang="en-US" dirty="0" err="1"/>
              <a:t>solicită</a:t>
            </a:r>
            <a:r>
              <a:rPr lang="en-US" dirty="0"/>
              <a:t> </a:t>
            </a:r>
            <a:r>
              <a:rPr lang="en-US" dirty="0" err="1"/>
              <a:t>noi</a:t>
            </a:r>
            <a:r>
              <a:rPr lang="en-US" dirty="0"/>
              <a:t> </a:t>
            </a:r>
            <a:r>
              <a:rPr lang="en-US" dirty="0" err="1"/>
              <a:t>competențe</a:t>
            </a:r>
            <a:r>
              <a:rPr lang="en-US" dirty="0"/>
              <a:t>.</a:t>
            </a:r>
            <a:endParaRPr lang="hr-HR" dirty="0"/>
          </a:p>
          <a:p>
            <a:endParaRPr lang="en-US" dirty="0"/>
          </a:p>
          <a:p>
            <a:r>
              <a:rPr lang="en-US" dirty="0" err="1"/>
              <a:t>Notă</a:t>
            </a:r>
            <a:r>
              <a:rPr lang="en-US" dirty="0"/>
              <a:t> </a:t>
            </a:r>
            <a:r>
              <a:rPr lang="en-US" dirty="0" err="1"/>
              <a:t>legată</a:t>
            </a:r>
            <a:r>
              <a:rPr lang="en-US" dirty="0"/>
              <a:t> </a:t>
            </a:r>
            <a:r>
              <a:rPr lang="en-US" dirty="0" err="1"/>
              <a:t>sursă</a:t>
            </a:r>
            <a:r>
              <a:rPr lang="en-US" dirty="0"/>
              <a:t>: </a:t>
            </a:r>
            <a:r>
              <a:rPr lang="en-US" dirty="0" err="1"/>
              <a:t>Cedefop</a:t>
            </a:r>
            <a:r>
              <a:rPr lang="en-US" dirty="0"/>
              <a:t>, </a:t>
            </a:r>
            <a:r>
              <a:rPr lang="en-US" dirty="0" err="1"/>
              <a:t>Satisfacerea</a:t>
            </a:r>
            <a:r>
              <a:rPr lang="en-US" dirty="0"/>
              <a:t> </a:t>
            </a:r>
            <a:r>
              <a:rPr lang="en-US" dirty="0" err="1"/>
              <a:t>nevoilor</a:t>
            </a:r>
            <a:r>
              <a:rPr lang="en-US" dirty="0"/>
              <a:t> de </a:t>
            </a:r>
            <a:r>
              <a:rPr lang="en-US" dirty="0" err="1"/>
              <a:t>competențe</a:t>
            </a:r>
            <a:r>
              <a:rPr lang="en-US" dirty="0"/>
              <a:t> </a:t>
            </a:r>
            <a:r>
              <a:rPr lang="en-US" dirty="0" err="1"/>
              <a:t>pentru</a:t>
            </a:r>
            <a:r>
              <a:rPr lang="en-US" dirty="0"/>
              <a:t> </a:t>
            </a:r>
            <a:r>
              <a:rPr lang="en-US" dirty="0" err="1"/>
              <a:t>tranziția</a:t>
            </a:r>
            <a:r>
              <a:rPr lang="en-US" dirty="0"/>
              <a:t> </a:t>
            </a:r>
            <a:r>
              <a:rPr lang="en-US" dirty="0" err="1"/>
              <a:t>verde</a:t>
            </a:r>
            <a:r>
              <a:rPr lang="en-US" dirty="0"/>
              <a:t>; </a:t>
            </a:r>
            <a:r>
              <a:rPr lang="en-US" dirty="0" err="1"/>
              <a:t>Pactul</a:t>
            </a:r>
            <a:r>
              <a:rPr lang="en-US" dirty="0"/>
              <a:t> </a:t>
            </a:r>
            <a:r>
              <a:rPr lang="en-US" dirty="0" err="1"/>
              <a:t>Comisiei</a:t>
            </a:r>
            <a:r>
              <a:rPr lang="en-US" dirty="0"/>
              <a:t> </a:t>
            </a:r>
            <a:r>
              <a:rPr lang="en-US" dirty="0" err="1"/>
              <a:t>Europene</a:t>
            </a:r>
            <a:r>
              <a:rPr lang="en-US" dirty="0"/>
              <a:t> </a:t>
            </a:r>
            <a:r>
              <a:rPr lang="en-US" dirty="0" err="1"/>
              <a:t>pentru</a:t>
            </a:r>
            <a:r>
              <a:rPr lang="en-US" dirty="0"/>
              <a:t> </a:t>
            </a:r>
            <a:r>
              <a:rPr lang="en-US" dirty="0" err="1"/>
              <a:t>Competențe</a:t>
            </a:r>
            <a:r>
              <a:rPr lang="en-US" dirty="0"/>
              <a:t>.</a:t>
            </a:r>
          </a:p>
          <a:p>
            <a:endParaRPr lang="en-US" dirty="0"/>
          </a:p>
        </p:txBody>
      </p:sp>
      <p:sp>
        <p:nvSpPr>
          <p:cNvPr id="4" name="Slide Number Placeholder 3">
            <a:extLst>
              <a:ext uri="{FF2B5EF4-FFF2-40B4-BE49-F238E27FC236}">
                <a16:creationId xmlns:a16="http://schemas.microsoft.com/office/drawing/2014/main" id="{3768608E-DD66-95BC-2668-336CFBEFB651}"/>
              </a:ext>
            </a:extLst>
          </p:cNvPr>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3364216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27BC9-422B-8872-A1B8-E417F5761F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AF5D40-6352-0C35-7FE2-81AF194F3C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405079-9CAE-7656-28AB-14DF8EBC5BA1}"/>
              </a:ext>
            </a:extLst>
          </p:cNvPr>
          <p:cNvSpPr>
            <a:spLocks noGrp="1"/>
          </p:cNvSpPr>
          <p:nvPr>
            <p:ph type="body" idx="1"/>
          </p:nvPr>
        </p:nvSpPr>
        <p:spPr/>
        <p:txBody>
          <a:bodyPr/>
          <a:lstStyle/>
          <a:p>
            <a:r>
              <a:rPr lang="en-US" dirty="0" err="1"/>
              <a:t>Folosește</a:t>
            </a:r>
            <a:r>
              <a:rPr lang="en-US" dirty="0"/>
              <a:t> </a:t>
            </a:r>
            <a:r>
              <a:rPr lang="en-US" dirty="0" err="1"/>
              <a:t>metafora</a:t>
            </a:r>
            <a:r>
              <a:rPr lang="en-US" dirty="0"/>
              <a:t> </a:t>
            </a:r>
            <a:r>
              <a:rPr lang="en-US" dirty="0" err="1"/>
              <a:t>aisbergului</a:t>
            </a:r>
            <a:r>
              <a:rPr lang="en-US" dirty="0"/>
              <a:t> </a:t>
            </a:r>
            <a:r>
              <a:rPr lang="en-US" dirty="0" err="1"/>
              <a:t>pentru</a:t>
            </a:r>
            <a:r>
              <a:rPr lang="en-US" dirty="0"/>
              <a:t> a </a:t>
            </a:r>
            <a:r>
              <a:rPr lang="en-US" dirty="0" err="1"/>
              <a:t>arăta</a:t>
            </a:r>
            <a:r>
              <a:rPr lang="en-US" dirty="0"/>
              <a:t> </a:t>
            </a:r>
            <a:r>
              <a:rPr lang="en-US" dirty="0" err="1"/>
              <a:t>că</a:t>
            </a:r>
            <a:r>
              <a:rPr lang="en-US" dirty="0"/>
              <a:t> </a:t>
            </a:r>
            <a:r>
              <a:rPr lang="en-US" dirty="0" err="1"/>
              <a:t>schimbarea</a:t>
            </a:r>
            <a:r>
              <a:rPr lang="en-US" dirty="0"/>
              <a:t> </a:t>
            </a:r>
            <a:r>
              <a:rPr lang="en-US" dirty="0" err="1"/>
              <a:t>pieței</a:t>
            </a:r>
            <a:r>
              <a:rPr lang="en-US" dirty="0"/>
              <a:t> </a:t>
            </a:r>
            <a:r>
              <a:rPr lang="en-US" dirty="0" err="1"/>
              <a:t>muncii</a:t>
            </a:r>
            <a:r>
              <a:rPr lang="en-US" dirty="0"/>
              <a:t> </a:t>
            </a:r>
            <a:r>
              <a:rPr lang="en-US" dirty="0" err="1"/>
              <a:t>este</a:t>
            </a:r>
            <a:r>
              <a:rPr lang="en-US" dirty="0"/>
              <a:t> </a:t>
            </a:r>
            <a:r>
              <a:rPr lang="en-US" dirty="0" err="1"/>
              <a:t>mai</a:t>
            </a:r>
            <a:r>
              <a:rPr lang="en-US" dirty="0"/>
              <a:t> </a:t>
            </a:r>
            <a:r>
              <a:rPr lang="en-US" dirty="0" err="1"/>
              <a:t>profundă</a:t>
            </a:r>
            <a:r>
              <a:rPr lang="en-US" dirty="0"/>
              <a:t> </a:t>
            </a:r>
            <a:r>
              <a:rPr lang="en-US" dirty="0" err="1"/>
              <a:t>decât</a:t>
            </a:r>
            <a:r>
              <a:rPr lang="en-US" dirty="0"/>
              <a:t> </a:t>
            </a:r>
            <a:r>
              <a:rPr lang="en-US" dirty="0" err="1"/>
              <a:t>titlurile</a:t>
            </a:r>
            <a:r>
              <a:rPr lang="en-US" dirty="0"/>
              <a:t> </a:t>
            </a:r>
            <a:r>
              <a:rPr lang="en-US" dirty="0" err="1"/>
              <a:t>vizibile</a:t>
            </a:r>
            <a:r>
              <a:rPr lang="en-US" dirty="0"/>
              <a:t> ale </a:t>
            </a:r>
            <a:r>
              <a:rPr lang="en-US" dirty="0" err="1"/>
              <a:t>posturilor</a:t>
            </a:r>
            <a:r>
              <a:rPr lang="en-US" dirty="0"/>
              <a:t>.</a:t>
            </a:r>
          </a:p>
          <a:p>
            <a:r>
              <a:rPr lang="en-US" dirty="0"/>
              <a:t>
</a:t>
            </a:r>
            <a:r>
              <a:rPr lang="en-US" dirty="0" err="1"/>
              <a:t>Noile</a:t>
            </a:r>
            <a:r>
              <a:rPr lang="en-US" dirty="0"/>
              <a:t> </a:t>
            </a:r>
            <a:r>
              <a:rPr lang="en-US" dirty="0" err="1"/>
              <a:t>titluri</a:t>
            </a:r>
            <a:r>
              <a:rPr lang="en-US" dirty="0"/>
              <a:t> de </a:t>
            </a:r>
            <a:r>
              <a:rPr lang="en-US" dirty="0" err="1"/>
              <a:t>posturi</a:t>
            </a:r>
            <a:r>
              <a:rPr lang="en-US" dirty="0"/>
              <a:t> sunt </a:t>
            </a:r>
            <a:r>
              <a:rPr lang="en-US" dirty="0" err="1"/>
              <a:t>vizibile</a:t>
            </a:r>
            <a:r>
              <a:rPr lang="en-US" dirty="0"/>
              <a:t>, </a:t>
            </a:r>
            <a:r>
              <a:rPr lang="en-US" dirty="0" err="1"/>
              <a:t>dar</a:t>
            </a:r>
            <a:r>
              <a:rPr lang="en-US" dirty="0"/>
              <a:t> </a:t>
            </a:r>
            <a:r>
              <a:rPr lang="en-US" dirty="0" err="1"/>
              <a:t>dedesubtul</a:t>
            </a:r>
            <a:r>
              <a:rPr lang="en-US" dirty="0"/>
              <a:t> lor, </a:t>
            </a:r>
            <a:r>
              <a:rPr lang="en-US" dirty="0" err="1"/>
              <a:t>în</a:t>
            </a:r>
            <a:r>
              <a:rPr lang="en-US" dirty="0"/>
              <a:t> </a:t>
            </a:r>
            <a:r>
              <a:rPr lang="en-US" dirty="0" err="1"/>
              <a:t>schimbare</a:t>
            </a:r>
            <a:r>
              <a:rPr lang="en-US" dirty="0"/>
              <a:t>, </a:t>
            </a:r>
            <a:r>
              <a:rPr lang="en-US" dirty="0" err="1"/>
              <a:t>există</a:t>
            </a:r>
            <a:r>
              <a:rPr lang="en-US" dirty="0"/>
              <a:t> </a:t>
            </a:r>
            <a:r>
              <a:rPr lang="en-US" dirty="0" err="1"/>
              <a:t>modele</a:t>
            </a:r>
            <a:r>
              <a:rPr lang="en-US" dirty="0"/>
              <a:t> de </a:t>
            </a:r>
            <a:r>
              <a:rPr lang="en-US" dirty="0" err="1"/>
              <a:t>cerere</a:t>
            </a:r>
            <a:r>
              <a:rPr lang="en-US" dirty="0"/>
              <a:t>, </a:t>
            </a:r>
            <a:r>
              <a:rPr lang="en-US" dirty="0" err="1"/>
              <a:t>reglementări</a:t>
            </a:r>
            <a:r>
              <a:rPr lang="en-US" dirty="0"/>
              <a:t>, </a:t>
            </a:r>
            <a:r>
              <a:rPr lang="en-US" dirty="0" err="1"/>
              <a:t>tehnologii</a:t>
            </a:r>
            <a:r>
              <a:rPr lang="en-US" dirty="0"/>
              <a:t>, </a:t>
            </a:r>
            <a:r>
              <a:rPr lang="en-US" dirty="0" err="1"/>
              <a:t>strategii</a:t>
            </a:r>
            <a:r>
              <a:rPr lang="en-US" dirty="0"/>
              <a:t> ale </a:t>
            </a:r>
            <a:r>
              <a:rPr lang="en-US" dirty="0" err="1"/>
              <a:t>companiei</a:t>
            </a:r>
            <a:r>
              <a:rPr lang="en-US" dirty="0"/>
              <a:t> </a:t>
            </a:r>
            <a:r>
              <a:rPr lang="en-US" dirty="0" err="1"/>
              <a:t>și</a:t>
            </a:r>
            <a:r>
              <a:rPr lang="en-US" dirty="0"/>
              <a:t> </a:t>
            </a:r>
            <a:r>
              <a:rPr lang="en-US" dirty="0" err="1"/>
              <a:t>presupuneri</a:t>
            </a:r>
            <a:r>
              <a:rPr lang="en-US" dirty="0"/>
              <a:t> </a:t>
            </a:r>
            <a:r>
              <a:rPr lang="en-US" dirty="0" err="1"/>
              <a:t>despre</a:t>
            </a:r>
            <a:r>
              <a:rPr lang="en-US" dirty="0"/>
              <a:t> </a:t>
            </a:r>
            <a:r>
              <a:rPr lang="en-US" dirty="0" err="1"/>
              <a:t>valoare</a:t>
            </a:r>
            <a:r>
              <a:rPr lang="en-US" dirty="0"/>
              <a:t> </a:t>
            </a:r>
            <a:r>
              <a:rPr lang="en-US" dirty="0" err="1"/>
              <a:t>și</a:t>
            </a:r>
            <a:r>
              <a:rPr lang="en-US" dirty="0"/>
              <a:t> </a:t>
            </a:r>
            <a:r>
              <a:rPr lang="en-US" dirty="0" err="1"/>
              <a:t>risipă</a:t>
            </a:r>
            <a:r>
              <a:rPr lang="en-US" dirty="0"/>
              <a:t>.</a:t>
            </a:r>
          </a:p>
          <a:p>
            <a:r>
              <a:rPr lang="en-US" dirty="0"/>
              <a:t>
Le cere </a:t>
            </a:r>
            <a:r>
              <a:rPr lang="en-US" dirty="0" err="1"/>
              <a:t>participanților</a:t>
            </a:r>
            <a:r>
              <a:rPr lang="en-US" dirty="0"/>
              <a:t> </a:t>
            </a:r>
            <a:r>
              <a:rPr lang="en-US" dirty="0" err="1"/>
              <a:t>să</a:t>
            </a:r>
            <a:r>
              <a:rPr lang="en-US" dirty="0"/>
              <a:t> </a:t>
            </a:r>
            <a:r>
              <a:rPr lang="en-US" dirty="0" err="1"/>
              <a:t>gândească</a:t>
            </a:r>
            <a:r>
              <a:rPr lang="en-US" dirty="0"/>
              <a:t> </a:t>
            </a:r>
            <a:r>
              <a:rPr lang="en-US" dirty="0" err="1"/>
              <a:t>dincolo</a:t>
            </a:r>
            <a:r>
              <a:rPr lang="en-US" dirty="0"/>
              <a:t> de "</a:t>
            </a:r>
            <a:r>
              <a:rPr lang="en-US" dirty="0" err="1"/>
              <a:t>noile</a:t>
            </a:r>
            <a:r>
              <a:rPr lang="en-US" dirty="0"/>
              <a:t> </a:t>
            </a:r>
            <a:r>
              <a:rPr lang="en-US" dirty="0" err="1"/>
              <a:t>joburi</a:t>
            </a:r>
            <a:r>
              <a:rPr lang="en-US" dirty="0"/>
              <a:t> </a:t>
            </a:r>
            <a:r>
              <a:rPr lang="en-US" dirty="0" err="1"/>
              <a:t>verzi</a:t>
            </a:r>
            <a:r>
              <a:rPr lang="en-US" dirty="0"/>
              <a:t>" </a:t>
            </a:r>
            <a:r>
              <a:rPr lang="en-US" dirty="0" err="1"/>
              <a:t>și</a:t>
            </a:r>
            <a:r>
              <a:rPr lang="en-US" dirty="0"/>
              <a:t> </a:t>
            </a:r>
            <a:r>
              <a:rPr lang="en-US" dirty="0" err="1"/>
              <a:t>să</a:t>
            </a:r>
            <a:r>
              <a:rPr lang="en-US" dirty="0"/>
              <a:t> </a:t>
            </a:r>
            <a:r>
              <a:rPr lang="en-US" dirty="0" err="1"/>
              <a:t>ia</a:t>
            </a:r>
            <a:r>
              <a:rPr lang="en-US" dirty="0"/>
              <a:t> </a:t>
            </a:r>
            <a:r>
              <a:rPr lang="en-US" dirty="0" err="1"/>
              <a:t>în</a:t>
            </a:r>
            <a:r>
              <a:rPr lang="en-US" dirty="0"/>
              <a:t> </a:t>
            </a:r>
            <a:r>
              <a:rPr lang="en-US" dirty="0" err="1"/>
              <a:t>considerare</a:t>
            </a:r>
            <a:r>
              <a:rPr lang="en-US" dirty="0"/>
              <a:t> </a:t>
            </a:r>
            <a:r>
              <a:rPr lang="en-US" dirty="0" err="1"/>
              <a:t>schimbarea</a:t>
            </a:r>
            <a:r>
              <a:rPr lang="en-US" dirty="0"/>
              <a:t> </a:t>
            </a:r>
            <a:r>
              <a:rPr lang="en-US" dirty="0" err="1"/>
              <a:t>sarcinilor</a:t>
            </a:r>
            <a:r>
              <a:rPr lang="en-US" dirty="0"/>
              <a:t> </a:t>
            </a:r>
            <a:r>
              <a:rPr lang="en-US" dirty="0" err="1"/>
              <a:t>și</a:t>
            </a:r>
            <a:r>
              <a:rPr lang="en-US" dirty="0"/>
              <a:t> </a:t>
            </a:r>
            <a:r>
              <a:rPr lang="en-US" dirty="0" err="1"/>
              <a:t>mentalităților</a:t>
            </a:r>
            <a:r>
              <a:rPr lang="en-US" dirty="0"/>
              <a:t> </a:t>
            </a:r>
            <a:r>
              <a:rPr lang="en-US" dirty="0" err="1"/>
              <a:t>în</a:t>
            </a:r>
            <a:r>
              <a:rPr lang="en-US" dirty="0"/>
              <a:t> </a:t>
            </a:r>
            <a:r>
              <a:rPr lang="en-US" dirty="0" err="1"/>
              <a:t>ocupațiile</a:t>
            </a:r>
            <a:r>
              <a:rPr lang="en-US" dirty="0"/>
              <a:t> </a:t>
            </a:r>
            <a:r>
              <a:rPr lang="en-US" dirty="0" err="1"/>
              <a:t>familiare</a:t>
            </a:r>
            <a:r>
              <a:rPr lang="en-US" dirty="0"/>
              <a:t>.</a:t>
            </a:r>
          </a:p>
        </p:txBody>
      </p:sp>
      <p:sp>
        <p:nvSpPr>
          <p:cNvPr id="4" name="Slide Number Placeholder 3">
            <a:extLst>
              <a:ext uri="{FF2B5EF4-FFF2-40B4-BE49-F238E27FC236}">
                <a16:creationId xmlns:a16="http://schemas.microsoft.com/office/drawing/2014/main" id="{43002535-83B0-9130-97AA-078DAF3D03E3}"/>
              </a:ext>
            </a:extLst>
          </p:cNvPr>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209725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6B61F-2FE1-3AB8-4D40-43627076A5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779CA2-7EEE-3C58-154B-388E2DC89E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440DDD-A44F-1D27-5CDD-767EF6E88045}"/>
              </a:ext>
            </a:extLst>
          </p:cNvPr>
          <p:cNvSpPr>
            <a:spLocks noGrp="1"/>
          </p:cNvSpPr>
          <p:nvPr>
            <p:ph type="body" idx="1"/>
          </p:nvPr>
        </p:nvSpPr>
        <p:spPr/>
        <p:txBody>
          <a:bodyPr/>
          <a:lstStyle/>
          <a:p>
            <a:r>
              <a:rPr lang="en-US" dirty="0" err="1"/>
              <a:t>Folosește</a:t>
            </a:r>
            <a:r>
              <a:rPr lang="en-US" dirty="0"/>
              <a:t> </a:t>
            </a:r>
            <a:r>
              <a:rPr lang="en-US" dirty="0" err="1"/>
              <a:t>acest</a:t>
            </a:r>
            <a:r>
              <a:rPr lang="en-US" dirty="0"/>
              <a:t> slide </a:t>
            </a:r>
            <a:r>
              <a:rPr lang="en-US" dirty="0" err="1"/>
              <a:t>după</a:t>
            </a:r>
            <a:r>
              <a:rPr lang="en-US" dirty="0"/>
              <a:t> </a:t>
            </a:r>
            <a:r>
              <a:rPr lang="en-US" dirty="0" err="1"/>
              <a:t>ce</a:t>
            </a:r>
            <a:r>
              <a:rPr lang="en-US" dirty="0"/>
              <a:t> </a:t>
            </a:r>
            <a:r>
              <a:rPr lang="en-US" dirty="0" err="1"/>
              <a:t>explică</a:t>
            </a:r>
            <a:r>
              <a:rPr lang="en-US" dirty="0"/>
              <a:t> </a:t>
            </a:r>
            <a:r>
              <a:rPr lang="en-US" dirty="0" err="1"/>
              <a:t>schimbările</a:t>
            </a:r>
            <a:r>
              <a:rPr lang="en-US" dirty="0"/>
              <a:t> </a:t>
            </a:r>
            <a:r>
              <a:rPr lang="en-US" dirty="0" err="1"/>
              <a:t>vizibile</a:t>
            </a:r>
            <a:r>
              <a:rPr lang="en-US" dirty="0"/>
              <a:t> </a:t>
            </a:r>
            <a:r>
              <a:rPr lang="en-US" dirty="0" err="1"/>
              <a:t>și</a:t>
            </a:r>
            <a:r>
              <a:rPr lang="en-US" dirty="0"/>
              <a:t> </a:t>
            </a:r>
            <a:r>
              <a:rPr lang="en-US" dirty="0" err="1"/>
              <a:t>ascunse</a:t>
            </a:r>
            <a:r>
              <a:rPr lang="en-US" dirty="0"/>
              <a:t> ale </a:t>
            </a:r>
            <a:r>
              <a:rPr lang="en-US" dirty="0" err="1"/>
              <a:t>pieței</a:t>
            </a:r>
            <a:r>
              <a:rPr lang="en-US" dirty="0"/>
              <a:t> </a:t>
            </a:r>
            <a:r>
              <a:rPr lang="en-US" dirty="0" err="1"/>
              <a:t>muncii</a:t>
            </a:r>
            <a:r>
              <a:rPr lang="en-US" dirty="0"/>
              <a:t>.</a:t>
            </a:r>
          </a:p>
          <a:p>
            <a:r>
              <a:rPr lang="en-US" dirty="0"/>
              <a:t>
</a:t>
            </a:r>
            <a:r>
              <a:rPr lang="en-US" dirty="0" err="1"/>
              <a:t>Încurajează</a:t>
            </a:r>
            <a:r>
              <a:rPr lang="en-US" dirty="0"/>
              <a:t> </a:t>
            </a:r>
            <a:r>
              <a:rPr lang="en-US" dirty="0" err="1"/>
              <a:t>participanții</a:t>
            </a:r>
            <a:r>
              <a:rPr lang="en-US" dirty="0"/>
              <a:t> </a:t>
            </a:r>
            <a:r>
              <a:rPr lang="en-US" dirty="0" err="1"/>
              <a:t>să</a:t>
            </a:r>
            <a:r>
              <a:rPr lang="en-US" dirty="0"/>
              <a:t> </a:t>
            </a:r>
            <a:r>
              <a:rPr lang="en-US" dirty="0" err="1"/>
              <a:t>gândească</a:t>
            </a:r>
            <a:r>
              <a:rPr lang="en-US" dirty="0"/>
              <a:t> </a:t>
            </a:r>
            <a:r>
              <a:rPr lang="en-US" dirty="0" err="1"/>
              <a:t>dincolo</a:t>
            </a:r>
            <a:r>
              <a:rPr lang="en-US" dirty="0"/>
              <a:t> de "</a:t>
            </a:r>
            <a:r>
              <a:rPr lang="en-US" dirty="0" err="1"/>
              <a:t>joburile</a:t>
            </a:r>
            <a:r>
              <a:rPr lang="en-US" dirty="0"/>
              <a:t> </a:t>
            </a:r>
            <a:r>
              <a:rPr lang="en-US" dirty="0" err="1"/>
              <a:t>verzi</a:t>
            </a:r>
            <a:r>
              <a:rPr lang="en-US" dirty="0"/>
              <a:t>" ca </a:t>
            </a:r>
            <a:r>
              <a:rPr lang="en-US" dirty="0" err="1"/>
              <a:t>fiind</a:t>
            </a:r>
            <a:r>
              <a:rPr lang="en-US" dirty="0"/>
              <a:t> </a:t>
            </a:r>
            <a:r>
              <a:rPr lang="en-US" dirty="0" err="1"/>
              <a:t>doar</a:t>
            </a:r>
            <a:r>
              <a:rPr lang="en-US" dirty="0"/>
              <a:t> </a:t>
            </a:r>
            <a:r>
              <a:rPr lang="en-US" dirty="0" err="1"/>
              <a:t>noi</a:t>
            </a:r>
            <a:r>
              <a:rPr lang="en-US" dirty="0"/>
              <a:t> </a:t>
            </a:r>
            <a:r>
              <a:rPr lang="en-US" dirty="0" err="1"/>
              <a:t>titluri</a:t>
            </a:r>
            <a:r>
              <a:rPr lang="en-US" dirty="0"/>
              <a:t> de post. Multe </a:t>
            </a:r>
            <a:r>
              <a:rPr lang="en-US" dirty="0" err="1"/>
              <a:t>schimbări</a:t>
            </a:r>
            <a:r>
              <a:rPr lang="en-US" dirty="0"/>
              <a:t> </a:t>
            </a:r>
            <a:r>
              <a:rPr lang="en-US" dirty="0" err="1"/>
              <a:t>în</a:t>
            </a:r>
            <a:r>
              <a:rPr lang="en-US" dirty="0"/>
              <a:t> </a:t>
            </a:r>
            <a:r>
              <a:rPr lang="en-US" dirty="0" err="1"/>
              <a:t>economia</a:t>
            </a:r>
            <a:r>
              <a:rPr lang="en-US" dirty="0"/>
              <a:t> </a:t>
            </a:r>
            <a:r>
              <a:rPr lang="en-US" dirty="0" err="1"/>
              <a:t>verde</a:t>
            </a:r>
            <a:r>
              <a:rPr lang="en-US" dirty="0"/>
              <a:t> apar ca </a:t>
            </a:r>
            <a:r>
              <a:rPr lang="en-US" dirty="0" err="1"/>
              <a:t>modificări</a:t>
            </a:r>
            <a:r>
              <a:rPr lang="en-US" dirty="0"/>
              <a:t> ale </a:t>
            </a:r>
            <a:r>
              <a:rPr lang="en-US" dirty="0" err="1"/>
              <a:t>sarcinilor</a:t>
            </a:r>
            <a:r>
              <a:rPr lang="en-US" dirty="0"/>
              <a:t> de </a:t>
            </a:r>
            <a:r>
              <a:rPr lang="en-US" dirty="0" err="1"/>
              <a:t>lucru</a:t>
            </a:r>
            <a:r>
              <a:rPr lang="en-US" dirty="0"/>
              <a:t> </a:t>
            </a:r>
            <a:r>
              <a:rPr lang="en-US" dirty="0" err="1"/>
              <a:t>existente</a:t>
            </a:r>
            <a:r>
              <a:rPr lang="en-US" dirty="0"/>
              <a:t>, </a:t>
            </a:r>
            <a:r>
              <a:rPr lang="en-US" dirty="0" err="1"/>
              <a:t>uneltelor</a:t>
            </a:r>
            <a:r>
              <a:rPr lang="en-US" dirty="0"/>
              <a:t>, </a:t>
            </a:r>
            <a:r>
              <a:rPr lang="en-US" dirty="0" err="1"/>
              <a:t>standardelor</a:t>
            </a:r>
            <a:r>
              <a:rPr lang="en-US" dirty="0"/>
              <a:t>, </a:t>
            </a:r>
            <a:r>
              <a:rPr lang="en-US" dirty="0" err="1"/>
              <a:t>așteptărilor</a:t>
            </a:r>
            <a:r>
              <a:rPr lang="en-US" dirty="0"/>
              <a:t> </a:t>
            </a:r>
            <a:r>
              <a:rPr lang="en-US" dirty="0" err="1"/>
              <a:t>clienților</a:t>
            </a:r>
            <a:r>
              <a:rPr lang="en-US" dirty="0"/>
              <a:t> </a:t>
            </a:r>
            <a:r>
              <a:rPr lang="en-US" dirty="0" err="1"/>
              <a:t>sau</a:t>
            </a:r>
            <a:r>
              <a:rPr lang="en-US" dirty="0"/>
              <a:t> </a:t>
            </a:r>
            <a:r>
              <a:rPr lang="en-US" dirty="0" err="1"/>
              <a:t>cerințelor</a:t>
            </a:r>
            <a:r>
              <a:rPr lang="en-US" dirty="0"/>
              <a:t> de </a:t>
            </a:r>
            <a:r>
              <a:rPr lang="en-US" dirty="0" err="1"/>
              <a:t>documentare</a:t>
            </a:r>
            <a:r>
              <a:rPr lang="en-US" dirty="0"/>
              <a:t>.</a:t>
            </a:r>
          </a:p>
          <a:p>
            <a:r>
              <a:rPr lang="en-US" dirty="0"/>
              <a:t>
Le cere </a:t>
            </a:r>
            <a:r>
              <a:rPr lang="en-US" dirty="0" err="1"/>
              <a:t>participanților</a:t>
            </a:r>
            <a:r>
              <a:rPr lang="en-US" dirty="0"/>
              <a:t> </a:t>
            </a:r>
            <a:r>
              <a:rPr lang="en-US" dirty="0" err="1"/>
              <a:t>să</a:t>
            </a:r>
            <a:r>
              <a:rPr lang="en-US" dirty="0"/>
              <a:t> </a:t>
            </a:r>
            <a:r>
              <a:rPr lang="en-US" dirty="0" err="1"/>
              <a:t>numească</a:t>
            </a:r>
            <a:r>
              <a:rPr lang="en-US" dirty="0"/>
              <a:t> </a:t>
            </a:r>
            <a:r>
              <a:rPr lang="en-US" dirty="0" err="1"/>
              <a:t>exemple</a:t>
            </a:r>
            <a:r>
              <a:rPr lang="en-US" dirty="0"/>
              <a:t> din </a:t>
            </a:r>
            <a:r>
              <a:rPr lang="en-US" dirty="0" err="1"/>
              <a:t>propriile</a:t>
            </a:r>
            <a:r>
              <a:rPr lang="en-US" dirty="0"/>
              <a:t> </a:t>
            </a:r>
            <a:r>
              <a:rPr lang="en-US" dirty="0" err="1"/>
              <a:t>sectoare</a:t>
            </a:r>
            <a:r>
              <a:rPr lang="en-US" dirty="0"/>
              <a:t>. </a:t>
            </a:r>
            <a:r>
              <a:rPr lang="en-US" dirty="0" err="1"/>
              <a:t>Dacă</a:t>
            </a:r>
            <a:r>
              <a:rPr lang="en-US" dirty="0"/>
              <a:t> </a:t>
            </a:r>
            <a:r>
              <a:rPr lang="en-US" dirty="0" err="1"/>
              <a:t>este</a:t>
            </a:r>
            <a:r>
              <a:rPr lang="en-US" dirty="0"/>
              <a:t> </a:t>
            </a:r>
            <a:r>
              <a:rPr lang="en-US" dirty="0" err="1"/>
              <a:t>nevoie</a:t>
            </a:r>
            <a:r>
              <a:rPr lang="en-US" dirty="0"/>
              <a:t>, </a:t>
            </a:r>
            <a:r>
              <a:rPr lang="en-US" dirty="0" err="1"/>
              <a:t>îi</a:t>
            </a:r>
            <a:r>
              <a:rPr lang="en-US" dirty="0"/>
              <a:t> </a:t>
            </a:r>
            <a:r>
              <a:rPr lang="en-US" dirty="0" err="1"/>
              <a:t>încurajează</a:t>
            </a:r>
            <a:r>
              <a:rPr lang="en-US" dirty="0"/>
              <a:t> cu </a:t>
            </a:r>
            <a:r>
              <a:rPr lang="en-US" dirty="0" err="1"/>
              <a:t>construcții</a:t>
            </a:r>
            <a:r>
              <a:rPr lang="en-US" dirty="0"/>
              <a:t>, </a:t>
            </a:r>
            <a:r>
              <a:rPr lang="en-US" dirty="0" err="1"/>
              <a:t>turism</a:t>
            </a:r>
            <a:r>
              <a:rPr lang="en-US" dirty="0"/>
              <a:t>, </a:t>
            </a:r>
            <a:r>
              <a:rPr lang="en-US" dirty="0" err="1"/>
              <a:t>agricultură</a:t>
            </a:r>
            <a:r>
              <a:rPr lang="en-US" dirty="0"/>
              <a:t>, </a:t>
            </a:r>
            <a:r>
              <a:rPr lang="en-US" dirty="0" err="1"/>
              <a:t>alimentație</a:t>
            </a:r>
            <a:r>
              <a:rPr lang="en-US" dirty="0"/>
              <a:t>, </a:t>
            </a:r>
            <a:r>
              <a:rPr lang="en-US" dirty="0" err="1"/>
              <a:t>logistică</a:t>
            </a:r>
            <a:r>
              <a:rPr lang="en-US" dirty="0"/>
              <a:t>, </a:t>
            </a:r>
            <a:r>
              <a:rPr lang="en-US" dirty="0" err="1"/>
              <a:t>administrație</a:t>
            </a:r>
            <a:r>
              <a:rPr lang="en-US" dirty="0"/>
              <a:t>, </a:t>
            </a:r>
            <a:r>
              <a:rPr lang="en-US" dirty="0" err="1"/>
              <a:t>producție</a:t>
            </a:r>
            <a:r>
              <a:rPr lang="en-US" dirty="0"/>
              <a:t>, retail </a:t>
            </a:r>
            <a:r>
              <a:rPr lang="en-US" dirty="0" err="1"/>
              <a:t>sau</a:t>
            </a:r>
            <a:r>
              <a:rPr lang="en-US" dirty="0"/>
              <a:t> IT.</a:t>
            </a:r>
          </a:p>
          <a:p>
            <a:r>
              <a:rPr lang="en-US" dirty="0"/>
              <a:t>
</a:t>
            </a:r>
            <a:r>
              <a:rPr lang="en-US" dirty="0" err="1"/>
              <a:t>Ghidează</a:t>
            </a:r>
            <a:r>
              <a:rPr lang="en-US" dirty="0"/>
              <a:t> </a:t>
            </a:r>
            <a:r>
              <a:rPr lang="en-US" dirty="0" err="1"/>
              <a:t>discuția</a:t>
            </a:r>
            <a:r>
              <a:rPr lang="en-US" dirty="0"/>
              <a:t> </a:t>
            </a:r>
            <a:r>
              <a:rPr lang="en-US" dirty="0" err="1"/>
              <a:t>către</a:t>
            </a:r>
            <a:r>
              <a:rPr lang="en-US" dirty="0"/>
              <a:t> </a:t>
            </a:r>
            <a:r>
              <a:rPr lang="en-US" dirty="0" err="1"/>
              <a:t>implicația</a:t>
            </a:r>
            <a:r>
              <a:rPr lang="en-US" dirty="0"/>
              <a:t> VET: </a:t>
            </a:r>
            <a:r>
              <a:rPr lang="en-US" dirty="0" err="1"/>
              <a:t>ce</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poată</a:t>
            </a:r>
            <a:r>
              <a:rPr lang="en-US" dirty="0"/>
              <a:t> </a:t>
            </a:r>
            <a:r>
              <a:rPr lang="en-US" dirty="0" err="1"/>
              <a:t>învăța</a:t>
            </a:r>
            <a:r>
              <a:rPr lang="en-US" dirty="0"/>
              <a:t> </a:t>
            </a:r>
            <a:r>
              <a:rPr lang="en-US" dirty="0" err="1"/>
              <a:t>cursanții</a:t>
            </a:r>
            <a:r>
              <a:rPr lang="en-US" dirty="0"/>
              <a:t> </a:t>
            </a:r>
            <a:r>
              <a:rPr lang="en-US" dirty="0" err="1"/>
              <a:t>să</a:t>
            </a:r>
            <a:r>
              <a:rPr lang="en-US" dirty="0"/>
              <a:t> </a:t>
            </a:r>
            <a:r>
              <a:rPr lang="en-US" dirty="0" err="1"/>
              <a:t>poată</a:t>
            </a:r>
            <a:r>
              <a:rPr lang="en-US" dirty="0"/>
              <a:t> </a:t>
            </a:r>
            <a:r>
              <a:rPr lang="en-US" dirty="0" err="1"/>
              <a:t>înțelege</a:t>
            </a:r>
            <a:r>
              <a:rPr lang="en-US" dirty="0"/>
              <a:t>, face, decide </a:t>
            </a:r>
            <a:r>
              <a:rPr lang="en-US" dirty="0" err="1"/>
              <a:t>sau</a:t>
            </a:r>
            <a:r>
              <a:rPr lang="en-US" dirty="0"/>
              <a:t> </a:t>
            </a:r>
            <a:r>
              <a:rPr lang="en-US" dirty="0" err="1"/>
              <a:t>explica</a:t>
            </a:r>
            <a:r>
              <a:rPr lang="en-US" dirty="0"/>
              <a:t> ca </a:t>
            </a:r>
            <a:r>
              <a:rPr lang="en-US" dirty="0" err="1"/>
              <a:t>urmare</a:t>
            </a:r>
            <a:r>
              <a:rPr lang="en-US" dirty="0"/>
              <a:t> a </a:t>
            </a:r>
            <a:r>
              <a:rPr lang="en-US" dirty="0" err="1"/>
              <a:t>acestor</a:t>
            </a:r>
            <a:r>
              <a:rPr lang="en-US" dirty="0"/>
              <a:t> </a:t>
            </a:r>
            <a:r>
              <a:rPr lang="en-US" dirty="0" err="1"/>
              <a:t>schimbări</a:t>
            </a:r>
            <a:r>
              <a:rPr lang="en-US" dirty="0"/>
              <a:t>?</a:t>
            </a:r>
            <a:endParaRPr lang="hr-HR" dirty="0"/>
          </a:p>
        </p:txBody>
      </p:sp>
      <p:sp>
        <p:nvSpPr>
          <p:cNvPr id="4" name="Slide Number Placeholder 3">
            <a:extLst>
              <a:ext uri="{FF2B5EF4-FFF2-40B4-BE49-F238E27FC236}">
                <a16:creationId xmlns:a16="http://schemas.microsoft.com/office/drawing/2014/main" id="{8B732D63-1DE0-7BB8-7DFA-08DB0CBC6233}"/>
              </a:ext>
            </a:extLst>
          </p:cNvPr>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3263177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090C9-33A2-4E8B-BA0D-74B6B77F8F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52EDF3-9475-E16C-291A-7803CC419B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73C573-9BEA-53A8-ACFE-7836D7035932}"/>
              </a:ext>
            </a:extLst>
          </p:cNvPr>
          <p:cNvSpPr>
            <a:spLocks noGrp="1"/>
          </p:cNvSpPr>
          <p:nvPr>
            <p:ph type="body" idx="1"/>
          </p:nvPr>
        </p:nvSpPr>
        <p:spPr/>
        <p:txBody>
          <a:bodyPr/>
          <a:lstStyle/>
          <a:p>
            <a:r>
              <a:rPr lang="en-US" dirty="0" err="1"/>
              <a:t>Folosește</a:t>
            </a:r>
            <a:r>
              <a:rPr lang="en-US" dirty="0"/>
              <a:t> </a:t>
            </a:r>
            <a:r>
              <a:rPr lang="en-US" dirty="0" err="1"/>
              <a:t>acest</a:t>
            </a:r>
            <a:r>
              <a:rPr lang="en-US" dirty="0"/>
              <a:t> slide </a:t>
            </a:r>
            <a:r>
              <a:rPr lang="en-US" dirty="0" err="1"/>
              <a:t>pentru</a:t>
            </a:r>
            <a:r>
              <a:rPr lang="en-US" dirty="0"/>
              <a:t> a </a:t>
            </a:r>
            <a:r>
              <a:rPr lang="en-US" dirty="0" err="1"/>
              <a:t>ajuta</a:t>
            </a:r>
            <a:r>
              <a:rPr lang="en-US" dirty="0"/>
              <a:t> </a:t>
            </a:r>
            <a:r>
              <a:rPr lang="en-US" dirty="0" err="1"/>
              <a:t>participanții</a:t>
            </a:r>
            <a:r>
              <a:rPr lang="en-US" dirty="0"/>
              <a:t> </a:t>
            </a:r>
            <a:r>
              <a:rPr lang="en-US" dirty="0" err="1"/>
              <a:t>să</a:t>
            </a:r>
            <a:r>
              <a:rPr lang="en-US" dirty="0"/>
              <a:t> </a:t>
            </a:r>
            <a:r>
              <a:rPr lang="en-US" dirty="0" err="1"/>
              <a:t>transforme</a:t>
            </a:r>
            <a:r>
              <a:rPr lang="en-US" dirty="0"/>
              <a:t> o </a:t>
            </a:r>
            <a:r>
              <a:rPr lang="en-US" dirty="0" err="1"/>
              <a:t>tendință</a:t>
            </a:r>
            <a:r>
              <a:rPr lang="en-US" dirty="0"/>
              <a:t> </a:t>
            </a:r>
            <a:r>
              <a:rPr lang="en-US" dirty="0" err="1"/>
              <a:t>generală</a:t>
            </a:r>
            <a:r>
              <a:rPr lang="en-US" dirty="0"/>
              <a:t> de </a:t>
            </a:r>
            <a:r>
              <a:rPr lang="en-US" dirty="0" err="1"/>
              <a:t>sustenabilitate</a:t>
            </a:r>
            <a:r>
              <a:rPr lang="en-US" dirty="0"/>
              <a:t> </a:t>
            </a:r>
            <a:r>
              <a:rPr lang="en-US" dirty="0" err="1"/>
              <a:t>într</a:t>
            </a:r>
            <a:r>
              <a:rPr lang="en-US" dirty="0"/>
              <a:t>-o </a:t>
            </a:r>
            <a:r>
              <a:rPr lang="en-US" dirty="0" err="1"/>
              <a:t>nevoie</a:t>
            </a:r>
            <a:r>
              <a:rPr lang="en-US" dirty="0"/>
              <a:t> </a:t>
            </a:r>
            <a:r>
              <a:rPr lang="en-US" dirty="0" err="1"/>
              <a:t>concretă</a:t>
            </a:r>
            <a:r>
              <a:rPr lang="en-US" dirty="0"/>
              <a:t> de </a:t>
            </a:r>
            <a:r>
              <a:rPr lang="en-US" dirty="0" err="1"/>
              <a:t>formare</a:t>
            </a:r>
            <a:r>
              <a:rPr lang="en-US" dirty="0"/>
              <a:t>.</a:t>
            </a:r>
          </a:p>
          <a:p>
            <a:r>
              <a:rPr lang="en-US" dirty="0"/>
              <a:t>
Le cere </a:t>
            </a:r>
            <a:r>
              <a:rPr lang="en-US" dirty="0" err="1"/>
              <a:t>să</a:t>
            </a:r>
            <a:r>
              <a:rPr lang="en-US" dirty="0"/>
              <a:t> </a:t>
            </a:r>
            <a:r>
              <a:rPr lang="en-US" dirty="0" err="1"/>
              <a:t>aleagă</a:t>
            </a:r>
            <a:r>
              <a:rPr lang="en-US" dirty="0"/>
              <a:t> un sector </a:t>
            </a:r>
            <a:r>
              <a:rPr lang="en-US" dirty="0" err="1"/>
              <a:t>și</a:t>
            </a:r>
            <a:r>
              <a:rPr lang="en-US" dirty="0"/>
              <a:t> </a:t>
            </a:r>
            <a:r>
              <a:rPr lang="en-US" dirty="0" err="1"/>
              <a:t>să</a:t>
            </a:r>
            <a:r>
              <a:rPr lang="en-US" dirty="0"/>
              <a:t> </a:t>
            </a:r>
            <a:r>
              <a:rPr lang="en-US" dirty="0" err="1"/>
              <a:t>urmeze</a:t>
            </a:r>
            <a:r>
              <a:rPr lang="en-US" dirty="0"/>
              <a:t> </a:t>
            </a:r>
            <a:r>
              <a:rPr lang="en-US" dirty="0" err="1"/>
              <a:t>lanțul</a:t>
            </a:r>
            <a:r>
              <a:rPr lang="en-US" dirty="0"/>
              <a:t> pas cu pas. </a:t>
            </a:r>
            <a:r>
              <a:rPr lang="en-US" dirty="0" err="1"/>
              <a:t>Scopul</a:t>
            </a:r>
            <a:r>
              <a:rPr lang="en-US" dirty="0"/>
              <a:t> </a:t>
            </a:r>
            <a:r>
              <a:rPr lang="en-US" dirty="0" err="1"/>
              <a:t>este</a:t>
            </a:r>
            <a:r>
              <a:rPr lang="en-US" dirty="0"/>
              <a:t> de a </a:t>
            </a:r>
            <a:r>
              <a:rPr lang="en-US" dirty="0" err="1"/>
              <a:t>arăta</a:t>
            </a:r>
            <a:r>
              <a:rPr lang="en-US" dirty="0"/>
              <a:t> </a:t>
            </a:r>
            <a:r>
              <a:rPr lang="en-US" dirty="0" err="1"/>
              <a:t>că</a:t>
            </a:r>
            <a:r>
              <a:rPr lang="en-US" dirty="0"/>
              <a:t> </a:t>
            </a:r>
            <a:r>
              <a:rPr lang="en-US" dirty="0" err="1"/>
              <a:t>tendințele</a:t>
            </a:r>
            <a:r>
              <a:rPr lang="en-US" dirty="0"/>
              <a:t> de </a:t>
            </a:r>
            <a:r>
              <a:rPr lang="en-US" dirty="0" err="1"/>
              <a:t>sustenabilitate</a:t>
            </a:r>
            <a:r>
              <a:rPr lang="en-US" dirty="0"/>
              <a:t> </a:t>
            </a:r>
            <a:r>
              <a:rPr lang="en-US" dirty="0" err="1"/>
              <a:t>devin</a:t>
            </a:r>
            <a:r>
              <a:rPr lang="en-US" dirty="0"/>
              <a:t> </a:t>
            </a:r>
            <a:r>
              <a:rPr lang="en-US" dirty="0" err="1"/>
              <a:t>relevante</a:t>
            </a:r>
            <a:r>
              <a:rPr lang="en-US" dirty="0"/>
              <a:t> </a:t>
            </a:r>
            <a:r>
              <a:rPr lang="en-US" dirty="0" err="1"/>
              <a:t>pentru</a:t>
            </a:r>
            <a:r>
              <a:rPr lang="en-US" dirty="0"/>
              <a:t> VET </a:t>
            </a:r>
            <a:r>
              <a:rPr lang="en-US" dirty="0" err="1"/>
              <a:t>atunci</a:t>
            </a:r>
            <a:r>
              <a:rPr lang="en-US" dirty="0"/>
              <a:t> </a:t>
            </a:r>
            <a:r>
              <a:rPr lang="en-US" dirty="0" err="1"/>
              <a:t>când</a:t>
            </a:r>
            <a:r>
              <a:rPr lang="en-US" dirty="0"/>
              <a:t> sunt legate de </a:t>
            </a:r>
            <a:r>
              <a:rPr lang="en-US" dirty="0" err="1"/>
              <a:t>ocupații</a:t>
            </a:r>
            <a:r>
              <a:rPr lang="en-US" dirty="0"/>
              <a:t>, </a:t>
            </a:r>
            <a:r>
              <a:rPr lang="en-US" dirty="0" err="1"/>
              <a:t>sarcini</a:t>
            </a:r>
            <a:r>
              <a:rPr lang="en-US" dirty="0"/>
              <a:t> de </a:t>
            </a:r>
            <a:r>
              <a:rPr lang="en-US" dirty="0" err="1"/>
              <a:t>muncă</a:t>
            </a:r>
            <a:r>
              <a:rPr lang="en-US" dirty="0"/>
              <a:t> </a:t>
            </a:r>
            <a:r>
              <a:rPr lang="en-US" dirty="0" err="1"/>
              <a:t>și</a:t>
            </a:r>
            <a:r>
              <a:rPr lang="en-US" dirty="0"/>
              <a:t> </a:t>
            </a:r>
            <a:r>
              <a:rPr lang="en-US" dirty="0" err="1"/>
              <a:t>competențe</a:t>
            </a:r>
            <a:r>
              <a:rPr lang="en-US" dirty="0"/>
              <a:t>.</a:t>
            </a:r>
          </a:p>
          <a:p>
            <a:r>
              <a:rPr lang="en-US" dirty="0"/>
              <a:t>
</a:t>
            </a:r>
            <a:r>
              <a:rPr lang="en-US" dirty="0" err="1"/>
              <a:t>Dă</a:t>
            </a:r>
            <a:r>
              <a:rPr lang="en-US" dirty="0"/>
              <a:t> un </a:t>
            </a:r>
            <a:r>
              <a:rPr lang="en-US" dirty="0" err="1"/>
              <a:t>exemplu</a:t>
            </a:r>
            <a:r>
              <a:rPr lang="en-US" dirty="0"/>
              <a:t> </a:t>
            </a:r>
            <a:r>
              <a:rPr lang="en-US" dirty="0" err="1"/>
              <a:t>mai</a:t>
            </a:r>
            <a:r>
              <a:rPr lang="en-US" dirty="0"/>
              <a:t> </a:t>
            </a:r>
            <a:r>
              <a:rPr lang="en-US" dirty="0" err="1"/>
              <a:t>întâi</a:t>
            </a:r>
            <a:r>
              <a:rPr lang="en-US" dirty="0"/>
              <a:t>, cum </a:t>
            </a:r>
            <a:r>
              <a:rPr lang="en-US" dirty="0" err="1"/>
              <a:t>ar</a:t>
            </a:r>
            <a:r>
              <a:rPr lang="en-US" dirty="0"/>
              <a:t> fi </a:t>
            </a:r>
            <a:r>
              <a:rPr lang="en-US" dirty="0" err="1"/>
              <a:t>renovarea</a:t>
            </a:r>
            <a:r>
              <a:rPr lang="en-US" dirty="0"/>
              <a:t> </a:t>
            </a:r>
            <a:r>
              <a:rPr lang="en-US" dirty="0" err="1"/>
              <a:t>energetică</a:t>
            </a:r>
            <a:r>
              <a:rPr lang="en-US" dirty="0"/>
              <a:t> </a:t>
            </a:r>
            <a:r>
              <a:rPr lang="en-US" dirty="0" err="1"/>
              <a:t>în</a:t>
            </a:r>
            <a:r>
              <a:rPr lang="en-US" dirty="0"/>
              <a:t> </a:t>
            </a:r>
            <a:r>
              <a:rPr lang="en-US" dirty="0" err="1"/>
              <a:t>construcții</a:t>
            </a:r>
            <a:r>
              <a:rPr lang="en-US" dirty="0"/>
              <a:t>. </a:t>
            </a:r>
            <a:r>
              <a:rPr lang="en-US" dirty="0" err="1"/>
              <a:t>Apoi</a:t>
            </a:r>
            <a:r>
              <a:rPr lang="en-US" dirty="0"/>
              <a:t> </a:t>
            </a:r>
            <a:r>
              <a:rPr lang="en-US" dirty="0" err="1"/>
              <a:t>roagă</a:t>
            </a:r>
            <a:r>
              <a:rPr lang="en-US" dirty="0"/>
              <a:t> </a:t>
            </a:r>
            <a:r>
              <a:rPr lang="en-US" dirty="0" err="1"/>
              <a:t>participanții</a:t>
            </a:r>
            <a:r>
              <a:rPr lang="en-US" dirty="0"/>
              <a:t> </a:t>
            </a:r>
            <a:r>
              <a:rPr lang="en-US" dirty="0" err="1"/>
              <a:t>să-și</a:t>
            </a:r>
            <a:r>
              <a:rPr lang="en-US" dirty="0"/>
              <a:t> </a:t>
            </a:r>
            <a:r>
              <a:rPr lang="en-US" dirty="0" err="1"/>
              <a:t>creeze</a:t>
            </a:r>
            <a:r>
              <a:rPr lang="en-US" dirty="0"/>
              <a:t> </a:t>
            </a:r>
            <a:r>
              <a:rPr lang="en-US" dirty="0" err="1"/>
              <a:t>propriul</a:t>
            </a:r>
            <a:r>
              <a:rPr lang="en-US" dirty="0"/>
              <a:t> </a:t>
            </a:r>
            <a:r>
              <a:rPr lang="en-US" dirty="0" err="1"/>
              <a:t>exemplu</a:t>
            </a:r>
            <a:r>
              <a:rPr lang="en-US" dirty="0"/>
              <a:t>. Pot </a:t>
            </a:r>
            <a:r>
              <a:rPr lang="en-US" dirty="0" err="1"/>
              <a:t>lucra</a:t>
            </a:r>
            <a:r>
              <a:rPr lang="en-US" dirty="0"/>
              <a:t> individual, </a:t>
            </a:r>
            <a:r>
              <a:rPr lang="en-US" dirty="0" err="1"/>
              <a:t>în</a:t>
            </a:r>
            <a:r>
              <a:rPr lang="en-US" dirty="0"/>
              <a:t> </a:t>
            </a:r>
            <a:r>
              <a:rPr lang="en-US" dirty="0" err="1"/>
              <a:t>perechi</a:t>
            </a:r>
            <a:r>
              <a:rPr lang="en-US" dirty="0"/>
              <a:t> </a:t>
            </a:r>
            <a:r>
              <a:rPr lang="en-US" dirty="0" err="1"/>
              <a:t>sau</a:t>
            </a:r>
            <a:r>
              <a:rPr lang="en-US" dirty="0"/>
              <a:t> </a:t>
            </a:r>
            <a:r>
              <a:rPr lang="en-US" dirty="0" err="1"/>
              <a:t>în</a:t>
            </a:r>
            <a:r>
              <a:rPr lang="en-US" dirty="0"/>
              <a:t> </a:t>
            </a:r>
            <a:r>
              <a:rPr lang="en-US" dirty="0" err="1"/>
              <a:t>grupuri</a:t>
            </a:r>
            <a:r>
              <a:rPr lang="en-US" dirty="0"/>
              <a:t> </a:t>
            </a:r>
            <a:r>
              <a:rPr lang="en-US" dirty="0" err="1"/>
              <a:t>mici</a:t>
            </a:r>
            <a:r>
              <a:rPr lang="en-US" dirty="0"/>
              <a:t>.</a:t>
            </a:r>
          </a:p>
          <a:p>
            <a:r>
              <a:rPr lang="en-US" dirty="0"/>
              <a:t>
</a:t>
            </a:r>
            <a:r>
              <a:rPr lang="en-US" dirty="0" err="1"/>
              <a:t>Surprinde</a:t>
            </a:r>
            <a:r>
              <a:rPr lang="en-US" dirty="0"/>
              <a:t> </a:t>
            </a:r>
            <a:r>
              <a:rPr lang="en-US" dirty="0" err="1"/>
              <a:t>câteva</a:t>
            </a:r>
            <a:r>
              <a:rPr lang="en-US" dirty="0"/>
              <a:t> </a:t>
            </a:r>
            <a:r>
              <a:rPr lang="en-US" dirty="0" err="1"/>
              <a:t>exemple</a:t>
            </a:r>
            <a:r>
              <a:rPr lang="en-US" dirty="0"/>
              <a:t> pe un flipchart </a:t>
            </a:r>
            <a:r>
              <a:rPr lang="en-US" dirty="0" err="1"/>
              <a:t>sau</a:t>
            </a:r>
            <a:r>
              <a:rPr lang="en-US" dirty="0"/>
              <a:t> o </a:t>
            </a:r>
            <a:r>
              <a:rPr lang="en-US" dirty="0" err="1"/>
              <a:t>tablă</a:t>
            </a:r>
            <a:r>
              <a:rPr lang="en-US" dirty="0"/>
              <a:t> </a:t>
            </a:r>
            <a:r>
              <a:rPr lang="en-US" dirty="0" err="1"/>
              <a:t>partajată</a:t>
            </a:r>
            <a:r>
              <a:rPr lang="en-US" dirty="0"/>
              <a:t>. </a:t>
            </a:r>
            <a:r>
              <a:rPr lang="en-US" dirty="0" err="1"/>
              <a:t>Aceste</a:t>
            </a:r>
            <a:r>
              <a:rPr lang="en-US" dirty="0"/>
              <a:t> </a:t>
            </a:r>
            <a:r>
              <a:rPr lang="en-US" dirty="0" err="1"/>
              <a:t>exemple</a:t>
            </a:r>
            <a:r>
              <a:rPr lang="en-US" dirty="0"/>
              <a:t> pot </a:t>
            </a:r>
            <a:r>
              <a:rPr lang="en-US" dirty="0" err="1"/>
              <a:t>susține</a:t>
            </a:r>
            <a:r>
              <a:rPr lang="en-US" dirty="0"/>
              <a:t> ulterior sarcina de </a:t>
            </a:r>
            <a:r>
              <a:rPr lang="en-US" dirty="0" err="1"/>
              <a:t>învățare</a:t>
            </a:r>
            <a:r>
              <a:rPr lang="en-US" dirty="0"/>
              <a:t> auto-</a:t>
            </a:r>
            <a:r>
              <a:rPr lang="en-US" dirty="0" err="1"/>
              <a:t>dirijată</a:t>
            </a:r>
            <a:r>
              <a:rPr lang="en-US" dirty="0"/>
              <a:t> </a:t>
            </a:r>
            <a:r>
              <a:rPr lang="en-US" dirty="0" err="1"/>
              <a:t>și</a:t>
            </a:r>
            <a:r>
              <a:rPr lang="en-US" dirty="0"/>
              <a:t> </a:t>
            </a:r>
            <a:r>
              <a:rPr lang="en-US" dirty="0" err="1"/>
              <a:t>contribuția</a:t>
            </a:r>
            <a:r>
              <a:rPr lang="en-US" dirty="0"/>
              <a:t> la  </a:t>
            </a:r>
            <a:r>
              <a:rPr lang="en-US" dirty="0" err="1"/>
              <a:t>Portofoliul</a:t>
            </a:r>
            <a:r>
              <a:rPr lang="en-US" dirty="0"/>
              <a:t> </a:t>
            </a:r>
            <a:r>
              <a:rPr lang="en-US" dirty="0" err="1"/>
              <a:t>Formatorului</a:t>
            </a:r>
            <a:r>
              <a:rPr lang="en-US" dirty="0"/>
              <a:t>.</a:t>
            </a:r>
            <a:endParaRPr lang="hr-HR" dirty="0"/>
          </a:p>
        </p:txBody>
      </p:sp>
      <p:sp>
        <p:nvSpPr>
          <p:cNvPr id="4" name="Slide Number Placeholder 3">
            <a:extLst>
              <a:ext uri="{FF2B5EF4-FFF2-40B4-BE49-F238E27FC236}">
                <a16:creationId xmlns:a16="http://schemas.microsoft.com/office/drawing/2014/main" id="{DD392C26-6F36-B0E0-AB5F-FA79728AD1CF}"/>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1611820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D984F-44F0-5718-AD88-AEDAF672C2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7F284B-EE9B-E00D-53A9-B01E8EFC7D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F71A9D-5081-A841-32A4-4DACA80783EE}"/>
              </a:ext>
            </a:extLst>
          </p:cNvPr>
          <p:cNvSpPr>
            <a:spLocks noGrp="1"/>
          </p:cNvSpPr>
          <p:nvPr>
            <p:ph type="body" idx="1"/>
          </p:nvPr>
        </p:nvSpPr>
        <p:spPr/>
        <p:txBody>
          <a:bodyPr/>
          <a:lstStyle/>
          <a:p>
            <a:r>
              <a:rPr lang="en-US" dirty="0" err="1"/>
              <a:t>Explică</a:t>
            </a:r>
            <a:r>
              <a:rPr lang="en-US" dirty="0"/>
              <a:t> </a:t>
            </a:r>
            <a:r>
              <a:rPr lang="en-US" dirty="0" err="1"/>
              <a:t>faptul</a:t>
            </a:r>
            <a:r>
              <a:rPr lang="en-US" dirty="0"/>
              <a:t> </a:t>
            </a:r>
            <a:r>
              <a:rPr lang="en-US" dirty="0" err="1"/>
              <a:t>că</a:t>
            </a:r>
            <a:r>
              <a:rPr lang="en-US" dirty="0"/>
              <a:t> </a:t>
            </a:r>
            <a:r>
              <a:rPr lang="en-US" dirty="0" err="1"/>
              <a:t>informațiile</a:t>
            </a:r>
            <a:r>
              <a:rPr lang="en-US" dirty="0"/>
              <a:t> </a:t>
            </a:r>
            <a:r>
              <a:rPr lang="en-US" dirty="0" err="1"/>
              <a:t>despre</a:t>
            </a:r>
            <a:r>
              <a:rPr lang="en-US" dirty="0"/>
              <a:t> </a:t>
            </a:r>
            <a:r>
              <a:rPr lang="en-US" dirty="0" err="1"/>
              <a:t>piața</a:t>
            </a:r>
            <a:r>
              <a:rPr lang="en-US" dirty="0"/>
              <a:t> </a:t>
            </a:r>
            <a:r>
              <a:rPr lang="en-US" dirty="0" err="1"/>
              <a:t>muncii</a:t>
            </a:r>
            <a:r>
              <a:rPr lang="en-US" dirty="0"/>
              <a:t> </a:t>
            </a:r>
            <a:r>
              <a:rPr lang="en-US" dirty="0" err="1"/>
              <a:t>provin</a:t>
            </a:r>
            <a:r>
              <a:rPr lang="en-US" dirty="0"/>
              <a:t> din </a:t>
            </a:r>
            <a:r>
              <a:rPr lang="en-US" dirty="0" err="1"/>
              <a:t>multe</a:t>
            </a:r>
            <a:r>
              <a:rPr lang="en-US" dirty="0"/>
              <a:t> </a:t>
            </a:r>
            <a:r>
              <a:rPr lang="en-US" dirty="0" err="1"/>
              <a:t>surse</a:t>
            </a:r>
            <a:r>
              <a:rPr lang="en-US" dirty="0"/>
              <a:t>.</a:t>
            </a:r>
          </a:p>
          <a:p>
            <a:r>
              <a:rPr lang="en-US" dirty="0"/>
              <a:t>
</a:t>
            </a:r>
            <a:r>
              <a:rPr lang="en-US" dirty="0" err="1"/>
              <a:t>Profesorii</a:t>
            </a:r>
            <a:r>
              <a:rPr lang="en-US" dirty="0"/>
              <a:t> nu </a:t>
            </a:r>
            <a:r>
              <a:rPr lang="en-US" dirty="0" err="1"/>
              <a:t>trebuie</a:t>
            </a:r>
            <a:r>
              <a:rPr lang="en-US" dirty="0"/>
              <a:t> </a:t>
            </a:r>
            <a:r>
              <a:rPr lang="en-US" dirty="0" err="1"/>
              <a:t>să</a:t>
            </a:r>
            <a:r>
              <a:rPr lang="en-US" dirty="0"/>
              <a:t> </a:t>
            </a:r>
            <a:r>
              <a:rPr lang="en-US" dirty="0" err="1"/>
              <a:t>devină</a:t>
            </a:r>
            <a:r>
              <a:rPr lang="en-US" dirty="0"/>
              <a:t> </a:t>
            </a:r>
            <a:r>
              <a:rPr lang="en-US" dirty="0" err="1"/>
              <a:t>analiști</a:t>
            </a:r>
            <a:r>
              <a:rPr lang="en-US" dirty="0"/>
              <a:t> ai </a:t>
            </a:r>
            <a:r>
              <a:rPr lang="en-US" dirty="0" err="1"/>
              <a:t>pieței</a:t>
            </a:r>
            <a:r>
              <a:rPr lang="en-US" dirty="0"/>
              <a:t> </a:t>
            </a:r>
            <a:r>
              <a:rPr lang="en-US" dirty="0" err="1"/>
              <a:t>muncii</a:t>
            </a:r>
            <a:r>
              <a:rPr lang="en-US" dirty="0"/>
              <a:t>, </a:t>
            </a:r>
            <a:r>
              <a:rPr lang="en-US" dirty="0" err="1"/>
              <a:t>dar</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știe</a:t>
            </a:r>
            <a:r>
              <a:rPr lang="en-US" dirty="0"/>
              <a:t> </a:t>
            </a:r>
            <a:r>
              <a:rPr lang="en-US" dirty="0" err="1"/>
              <a:t>unde</a:t>
            </a:r>
            <a:r>
              <a:rPr lang="en-US" dirty="0"/>
              <a:t> pot fi </a:t>
            </a:r>
            <a:r>
              <a:rPr lang="en-US" dirty="0" err="1"/>
              <a:t>găsite</a:t>
            </a:r>
            <a:r>
              <a:rPr lang="en-US" dirty="0"/>
              <a:t> </a:t>
            </a:r>
            <a:r>
              <a:rPr lang="en-US" dirty="0" err="1"/>
              <a:t>semnalele</a:t>
            </a:r>
            <a:r>
              <a:rPr lang="en-US" dirty="0"/>
              <a:t> </a:t>
            </a:r>
            <a:r>
              <a:rPr lang="en-US" dirty="0" err="1"/>
              <a:t>relevante</a:t>
            </a:r>
            <a:r>
              <a:rPr lang="en-US" dirty="0"/>
              <a:t>.</a:t>
            </a:r>
          </a:p>
          <a:p>
            <a:r>
              <a:rPr lang="en-US" dirty="0"/>
              <a:t>
</a:t>
            </a:r>
            <a:r>
              <a:rPr lang="en-US" dirty="0" err="1"/>
              <a:t>Angajatorii</a:t>
            </a:r>
            <a:r>
              <a:rPr lang="en-US" dirty="0"/>
              <a:t>, </a:t>
            </a:r>
            <a:r>
              <a:rPr lang="en-US" dirty="0" err="1"/>
              <a:t>organismele</a:t>
            </a:r>
            <a:r>
              <a:rPr lang="en-US" dirty="0"/>
              <a:t> </a:t>
            </a:r>
            <a:r>
              <a:rPr lang="en-US" dirty="0" err="1"/>
              <a:t>sectoriale</a:t>
            </a:r>
            <a:r>
              <a:rPr lang="en-US" dirty="0"/>
              <a:t>, </a:t>
            </a:r>
            <a:r>
              <a:rPr lang="en-US" dirty="0" err="1"/>
              <a:t>anunțurile</a:t>
            </a:r>
            <a:r>
              <a:rPr lang="en-US" dirty="0"/>
              <a:t> de </a:t>
            </a:r>
            <a:r>
              <a:rPr lang="en-US" dirty="0" err="1"/>
              <a:t>angajare</a:t>
            </a:r>
            <a:r>
              <a:rPr lang="en-US" dirty="0"/>
              <a:t>, </a:t>
            </a:r>
            <a:r>
              <a:rPr lang="en-US" dirty="0" err="1"/>
              <a:t>serviciile</a:t>
            </a:r>
            <a:r>
              <a:rPr lang="en-US" dirty="0"/>
              <a:t> </a:t>
            </a:r>
            <a:r>
              <a:rPr lang="en-US" dirty="0" err="1"/>
              <a:t>publice</a:t>
            </a:r>
            <a:r>
              <a:rPr lang="en-US" dirty="0"/>
              <a:t> de </a:t>
            </a:r>
            <a:r>
              <a:rPr lang="en-US" dirty="0" err="1"/>
              <a:t>angajare</a:t>
            </a:r>
            <a:r>
              <a:rPr lang="en-US" dirty="0"/>
              <a:t>, </a:t>
            </a:r>
            <a:r>
              <a:rPr lang="en-US" dirty="0" err="1"/>
              <a:t>bazele</a:t>
            </a:r>
            <a:r>
              <a:rPr lang="en-US" dirty="0"/>
              <a:t> de date de </a:t>
            </a:r>
            <a:r>
              <a:rPr lang="en-US" dirty="0" err="1"/>
              <a:t>competențe</a:t>
            </a:r>
            <a:r>
              <a:rPr lang="en-US" dirty="0"/>
              <a:t> </a:t>
            </a:r>
            <a:r>
              <a:rPr lang="en-US" dirty="0" err="1"/>
              <a:t>și</a:t>
            </a:r>
            <a:r>
              <a:rPr lang="en-US" dirty="0"/>
              <a:t> </a:t>
            </a:r>
            <a:r>
              <a:rPr lang="en-US" dirty="0" err="1"/>
              <a:t>chiar</a:t>
            </a:r>
            <a:r>
              <a:rPr lang="en-US" dirty="0"/>
              <a:t> </a:t>
            </a:r>
            <a:r>
              <a:rPr lang="en-US" dirty="0" err="1"/>
              <a:t>cursanții</a:t>
            </a:r>
            <a:r>
              <a:rPr lang="en-US" dirty="0"/>
              <a:t> pot </a:t>
            </a:r>
            <a:r>
              <a:rPr lang="en-US" dirty="0" err="1"/>
              <a:t>oferi</a:t>
            </a:r>
            <a:r>
              <a:rPr lang="en-US" dirty="0"/>
              <a:t> </a:t>
            </a:r>
            <a:r>
              <a:rPr lang="en-US" dirty="0" err="1"/>
              <a:t>dovezi</a:t>
            </a:r>
            <a:r>
              <a:rPr lang="en-US" dirty="0"/>
              <a:t> ale </a:t>
            </a:r>
            <a:r>
              <a:rPr lang="en-US" dirty="0" err="1"/>
              <a:t>schimbărilor</a:t>
            </a:r>
            <a:r>
              <a:rPr lang="en-US" dirty="0"/>
              <a:t>.</a:t>
            </a:r>
          </a:p>
          <a:p>
            <a:r>
              <a:rPr lang="en-US" dirty="0"/>
              <a:t>
</a:t>
            </a:r>
            <a:r>
              <a:rPr lang="en-US" dirty="0" err="1"/>
              <a:t>Acest</a:t>
            </a:r>
            <a:r>
              <a:rPr lang="en-US" dirty="0"/>
              <a:t> </a:t>
            </a:r>
            <a:r>
              <a:rPr lang="en-US" dirty="0" err="1"/>
              <a:t>lucru</a:t>
            </a:r>
            <a:r>
              <a:rPr lang="en-US" dirty="0"/>
              <a:t> </a:t>
            </a:r>
            <a:r>
              <a:rPr lang="en-US" dirty="0" err="1"/>
              <a:t>pregătește</a:t>
            </a:r>
            <a:r>
              <a:rPr lang="en-US" dirty="0"/>
              <a:t> </a:t>
            </a:r>
            <a:r>
              <a:rPr lang="en-US" dirty="0" err="1"/>
              <a:t>participanții</a:t>
            </a:r>
            <a:r>
              <a:rPr lang="en-US" dirty="0"/>
              <a:t> </a:t>
            </a:r>
            <a:r>
              <a:rPr lang="en-US" dirty="0" err="1"/>
              <a:t>pentru</a:t>
            </a:r>
            <a:r>
              <a:rPr lang="en-US" dirty="0"/>
              <a:t> </a:t>
            </a:r>
            <a:r>
              <a:rPr lang="en-US" dirty="0" err="1"/>
              <a:t>următoarea</a:t>
            </a:r>
            <a:r>
              <a:rPr lang="en-US" dirty="0"/>
              <a:t> </a:t>
            </a:r>
            <a:r>
              <a:rPr lang="en-US" dirty="0" err="1"/>
              <a:t>activitate</a:t>
            </a:r>
            <a:r>
              <a:rPr lang="en-US" dirty="0"/>
              <a:t>.</a:t>
            </a:r>
          </a:p>
        </p:txBody>
      </p:sp>
      <p:sp>
        <p:nvSpPr>
          <p:cNvPr id="4" name="Slide Number Placeholder 3">
            <a:extLst>
              <a:ext uri="{FF2B5EF4-FFF2-40B4-BE49-F238E27FC236}">
                <a16:creationId xmlns:a16="http://schemas.microsoft.com/office/drawing/2014/main" id="{6538CC05-808A-031C-F8C0-DD237BB7147E}"/>
              </a:ext>
            </a:extLst>
          </p:cNvPr>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297782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a:t>
            </a:r>
            <a:r>
              <a:rPr lang="en-US" dirty="0" err="1"/>
              <a:t>Fișa</a:t>
            </a:r>
            <a:r>
              <a:rPr lang="en-US" dirty="0"/>
              <a:t> de </a:t>
            </a:r>
            <a:r>
              <a:rPr lang="en-US" dirty="0" err="1"/>
              <a:t>lucru</a:t>
            </a:r>
            <a:r>
              <a:rPr lang="en-US" dirty="0"/>
              <a:t> 2 ca pe o </a:t>
            </a:r>
            <a:r>
              <a:rPr lang="en-US" dirty="0" err="1"/>
              <a:t>activitate</a:t>
            </a:r>
            <a:r>
              <a:rPr lang="en-US" dirty="0"/>
              <a:t> </a:t>
            </a:r>
            <a:r>
              <a:rPr lang="en-US" dirty="0" err="1"/>
              <a:t>mai</a:t>
            </a:r>
            <a:r>
              <a:rPr lang="en-US" dirty="0"/>
              <a:t> </a:t>
            </a:r>
            <a:r>
              <a:rPr lang="en-US" dirty="0" err="1"/>
              <a:t>profundă</a:t>
            </a:r>
            <a:r>
              <a:rPr lang="en-US" dirty="0"/>
              <a:t> de </a:t>
            </a:r>
            <a:r>
              <a:rPr lang="en-US" dirty="0" err="1"/>
              <a:t>cartografiere</a:t>
            </a:r>
            <a:r>
              <a:rPr lang="en-US" dirty="0"/>
              <a:t> a </a:t>
            </a:r>
            <a:r>
              <a:rPr lang="en-US" dirty="0" err="1"/>
              <a:t>sectoarelor</a:t>
            </a:r>
            <a:r>
              <a:rPr lang="en-US" dirty="0"/>
              <a:t>.</a:t>
            </a:r>
          </a:p>
          <a:p>
            <a:r>
              <a:rPr lang="en-US" dirty="0"/>
              <a:t>
</a:t>
            </a:r>
            <a:r>
              <a:rPr lang="en-US" dirty="0" err="1"/>
              <a:t>Explică</a:t>
            </a:r>
            <a:r>
              <a:rPr lang="en-US" dirty="0"/>
              <a:t> </a:t>
            </a:r>
            <a:r>
              <a:rPr lang="en-US" dirty="0" err="1"/>
              <a:t>faptul</a:t>
            </a:r>
            <a:r>
              <a:rPr lang="en-US" dirty="0"/>
              <a:t> </a:t>
            </a:r>
            <a:r>
              <a:rPr lang="en-US" dirty="0" err="1"/>
              <a:t>că</a:t>
            </a:r>
            <a:r>
              <a:rPr lang="en-US" dirty="0"/>
              <a:t> </a:t>
            </a:r>
            <a:r>
              <a:rPr lang="en-US" dirty="0" err="1"/>
              <a:t>participanții</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treacă</a:t>
            </a:r>
            <a:r>
              <a:rPr lang="en-US" dirty="0"/>
              <a:t> de la o </a:t>
            </a:r>
            <a:r>
              <a:rPr lang="en-US" dirty="0" err="1"/>
              <a:t>schimbare</a:t>
            </a:r>
            <a:r>
              <a:rPr lang="en-US" dirty="0"/>
              <a:t> </a:t>
            </a:r>
            <a:r>
              <a:rPr lang="en-US" dirty="0" err="1"/>
              <a:t>largă</a:t>
            </a:r>
            <a:r>
              <a:rPr lang="en-US" dirty="0"/>
              <a:t> </a:t>
            </a:r>
            <a:r>
              <a:rPr lang="en-US" dirty="0" err="1"/>
              <a:t>în</a:t>
            </a:r>
            <a:r>
              <a:rPr lang="en-US" dirty="0"/>
              <a:t> </a:t>
            </a:r>
            <a:r>
              <a:rPr lang="en-US" dirty="0" err="1"/>
              <a:t>sustenabilitate</a:t>
            </a:r>
            <a:r>
              <a:rPr lang="en-US" dirty="0"/>
              <a:t> la o </a:t>
            </a:r>
            <a:r>
              <a:rPr lang="en-US" dirty="0" err="1"/>
              <a:t>nevoie</a:t>
            </a:r>
            <a:r>
              <a:rPr lang="en-US" dirty="0"/>
              <a:t> </a:t>
            </a:r>
            <a:r>
              <a:rPr lang="en-US" dirty="0" err="1"/>
              <a:t>concretă</a:t>
            </a:r>
            <a:r>
              <a:rPr lang="en-US" dirty="0"/>
              <a:t> de </a:t>
            </a:r>
            <a:r>
              <a:rPr lang="en-US" dirty="0" err="1"/>
              <a:t>învățare</a:t>
            </a:r>
            <a:r>
              <a:rPr lang="en-US" dirty="0"/>
              <a:t> VET. De </a:t>
            </a:r>
            <a:r>
              <a:rPr lang="en-US" dirty="0" err="1"/>
              <a:t>exemplu</a:t>
            </a:r>
            <a:r>
              <a:rPr lang="en-US" dirty="0"/>
              <a:t>, o </a:t>
            </a:r>
            <a:r>
              <a:rPr lang="en-US" dirty="0" err="1"/>
              <a:t>schimbare</a:t>
            </a:r>
            <a:r>
              <a:rPr lang="en-US" dirty="0"/>
              <a:t> precum </a:t>
            </a:r>
            <a:r>
              <a:rPr lang="en-US" dirty="0" err="1"/>
              <a:t>economia</a:t>
            </a:r>
            <a:r>
              <a:rPr lang="en-US" dirty="0"/>
              <a:t> </a:t>
            </a:r>
            <a:r>
              <a:rPr lang="en-US" dirty="0" err="1"/>
              <a:t>circulară</a:t>
            </a:r>
            <a:r>
              <a:rPr lang="en-US" dirty="0"/>
              <a:t>, </a:t>
            </a:r>
            <a:r>
              <a:rPr lang="en-US" dirty="0" err="1"/>
              <a:t>eficiența</a:t>
            </a:r>
            <a:r>
              <a:rPr lang="en-US" dirty="0"/>
              <a:t> </a:t>
            </a:r>
            <a:r>
              <a:rPr lang="en-US" dirty="0" err="1"/>
              <a:t>energetică</a:t>
            </a:r>
            <a:r>
              <a:rPr lang="en-US" dirty="0"/>
              <a:t>, </a:t>
            </a:r>
            <a:r>
              <a:rPr lang="en-US" dirty="0" err="1"/>
              <a:t>turismul</a:t>
            </a:r>
            <a:r>
              <a:rPr lang="en-US" dirty="0"/>
              <a:t> </a:t>
            </a:r>
            <a:r>
              <a:rPr lang="en-US" dirty="0" err="1"/>
              <a:t>durabil</a:t>
            </a:r>
            <a:r>
              <a:rPr lang="en-US" dirty="0"/>
              <a:t> </a:t>
            </a:r>
            <a:r>
              <a:rPr lang="en-US" dirty="0" err="1"/>
              <a:t>sau</a:t>
            </a:r>
            <a:r>
              <a:rPr lang="en-US" dirty="0"/>
              <a:t> </a:t>
            </a:r>
            <a:r>
              <a:rPr lang="en-US" dirty="0" err="1"/>
              <a:t>raportarea</a:t>
            </a:r>
            <a:r>
              <a:rPr lang="en-US" dirty="0"/>
              <a:t> de </a:t>
            </a:r>
            <a:r>
              <a:rPr lang="en-US" dirty="0" err="1"/>
              <a:t>mediu</a:t>
            </a:r>
            <a:r>
              <a:rPr lang="en-US" dirty="0"/>
              <a:t> </a:t>
            </a:r>
            <a:r>
              <a:rPr lang="en-US" dirty="0" err="1"/>
              <a:t>ar</a:t>
            </a:r>
            <a:r>
              <a:rPr lang="en-US" dirty="0"/>
              <a:t> </a:t>
            </a:r>
            <a:r>
              <a:rPr lang="en-US" dirty="0" err="1"/>
              <a:t>trebui</a:t>
            </a:r>
            <a:r>
              <a:rPr lang="en-US" dirty="0"/>
              <a:t> </a:t>
            </a:r>
            <a:r>
              <a:rPr lang="en-US" dirty="0" err="1"/>
              <a:t>să</a:t>
            </a:r>
            <a:r>
              <a:rPr lang="en-US" dirty="0"/>
              <a:t> fie </a:t>
            </a:r>
            <a:r>
              <a:rPr lang="en-US" dirty="0" err="1"/>
              <a:t>legată</a:t>
            </a:r>
            <a:r>
              <a:rPr lang="en-US" dirty="0"/>
              <a:t> de </a:t>
            </a:r>
            <a:r>
              <a:rPr lang="en-US" dirty="0" err="1"/>
              <a:t>ocupații</a:t>
            </a:r>
            <a:r>
              <a:rPr lang="en-US" dirty="0"/>
              <a:t>, </a:t>
            </a:r>
            <a:r>
              <a:rPr lang="en-US" dirty="0" err="1"/>
              <a:t>sarcini</a:t>
            </a:r>
            <a:r>
              <a:rPr lang="en-US" dirty="0"/>
              <a:t> de </a:t>
            </a:r>
            <a:r>
              <a:rPr lang="en-US" dirty="0" err="1"/>
              <a:t>muncă</a:t>
            </a:r>
            <a:r>
              <a:rPr lang="en-US" dirty="0"/>
              <a:t> </a:t>
            </a:r>
            <a:r>
              <a:rPr lang="en-US" dirty="0" err="1"/>
              <a:t>și</a:t>
            </a:r>
            <a:r>
              <a:rPr lang="en-US" dirty="0"/>
              <a:t> </a:t>
            </a:r>
            <a:r>
              <a:rPr lang="en-US" dirty="0" err="1"/>
              <a:t>competențe</a:t>
            </a:r>
            <a:r>
              <a:rPr lang="en-US" dirty="0"/>
              <a:t>.</a:t>
            </a:r>
          </a:p>
          <a:p>
            <a:r>
              <a:rPr lang="en-US" dirty="0"/>
              <a:t>
</a:t>
            </a:r>
            <a:r>
              <a:rPr lang="en-US" dirty="0" err="1"/>
              <a:t>Solicită</a:t>
            </a:r>
            <a:r>
              <a:rPr lang="en-US" dirty="0"/>
              <a:t> </a:t>
            </a:r>
            <a:r>
              <a:rPr lang="en-US" dirty="0" err="1"/>
              <a:t>grupurilor</a:t>
            </a:r>
            <a:r>
              <a:rPr lang="en-US" dirty="0"/>
              <a:t> </a:t>
            </a:r>
            <a:r>
              <a:rPr lang="en-US" dirty="0" err="1"/>
              <a:t>să</a:t>
            </a:r>
            <a:r>
              <a:rPr lang="en-US" dirty="0"/>
              <a:t> evite </a:t>
            </a:r>
            <a:r>
              <a:rPr lang="en-US" dirty="0" err="1"/>
              <a:t>afirmații</a:t>
            </a:r>
            <a:r>
              <a:rPr lang="en-US" dirty="0"/>
              <a:t> </a:t>
            </a:r>
            <a:r>
              <a:rPr lang="en-US" dirty="0" err="1"/>
              <a:t>vagi</a:t>
            </a:r>
            <a:r>
              <a:rPr lang="en-US" dirty="0"/>
              <a:t> precum "</a:t>
            </a:r>
            <a:r>
              <a:rPr lang="en-US" dirty="0" err="1"/>
              <a:t>cursanții</a:t>
            </a:r>
            <a:r>
              <a:rPr lang="en-US" dirty="0"/>
              <a:t> au </a:t>
            </a:r>
            <a:r>
              <a:rPr lang="en-US" dirty="0" err="1"/>
              <a:t>nevoie</a:t>
            </a:r>
            <a:r>
              <a:rPr lang="en-US" dirty="0"/>
              <a:t> de </a:t>
            </a:r>
            <a:r>
              <a:rPr lang="en-US" dirty="0" err="1"/>
              <a:t>conștientizare</a:t>
            </a:r>
            <a:r>
              <a:rPr lang="en-US" dirty="0"/>
              <a:t> a </a:t>
            </a:r>
            <a:r>
              <a:rPr lang="en-US" dirty="0" err="1"/>
              <a:t>sustenabilității</a:t>
            </a:r>
            <a:r>
              <a:rPr lang="en-US" dirty="0"/>
              <a:t>". </a:t>
            </a:r>
            <a:r>
              <a:rPr lang="en-US" dirty="0" err="1"/>
              <a:t>În</a:t>
            </a:r>
            <a:r>
              <a:rPr lang="en-US" dirty="0"/>
              <a:t> </a:t>
            </a:r>
            <a:r>
              <a:rPr lang="en-US" dirty="0" err="1"/>
              <a:t>schimb</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identifice</a:t>
            </a:r>
            <a:r>
              <a:rPr lang="en-US" dirty="0"/>
              <a:t> </a:t>
            </a:r>
            <a:r>
              <a:rPr lang="en-US" dirty="0" err="1"/>
              <a:t>sarcini</a:t>
            </a:r>
            <a:r>
              <a:rPr lang="en-US" dirty="0"/>
              <a:t> </a:t>
            </a:r>
            <a:r>
              <a:rPr lang="en-US" dirty="0" err="1"/>
              <a:t>sau</a:t>
            </a:r>
            <a:r>
              <a:rPr lang="en-US" dirty="0"/>
              <a:t> </a:t>
            </a:r>
            <a:r>
              <a:rPr lang="en-US" dirty="0" err="1"/>
              <a:t>decizii</a:t>
            </a:r>
            <a:r>
              <a:rPr lang="en-US" dirty="0"/>
              <a:t> </a:t>
            </a:r>
            <a:r>
              <a:rPr lang="en-US" dirty="0" err="1"/>
              <a:t>specifice</a:t>
            </a:r>
            <a:r>
              <a:rPr lang="en-US" dirty="0"/>
              <a:t> cu care </a:t>
            </a:r>
            <a:r>
              <a:rPr lang="en-US" dirty="0" err="1"/>
              <a:t>cursanții</a:t>
            </a:r>
            <a:r>
              <a:rPr lang="en-US" dirty="0"/>
              <a:t> s-</a:t>
            </a:r>
            <a:r>
              <a:rPr lang="en-US" dirty="0" err="1"/>
              <a:t>ar</a:t>
            </a:r>
            <a:r>
              <a:rPr lang="en-US" dirty="0"/>
              <a:t> </a:t>
            </a:r>
            <a:r>
              <a:rPr lang="en-US" dirty="0" err="1"/>
              <a:t>putea</a:t>
            </a:r>
            <a:r>
              <a:rPr lang="en-US" dirty="0"/>
              <a:t> </a:t>
            </a:r>
            <a:r>
              <a:rPr lang="en-US" dirty="0" err="1"/>
              <a:t>confrunta</a:t>
            </a:r>
            <a:r>
              <a:rPr lang="en-US" dirty="0"/>
              <a:t> </a:t>
            </a:r>
            <a:r>
              <a:rPr lang="en-US" dirty="0" err="1"/>
              <a:t>în</a:t>
            </a:r>
            <a:r>
              <a:rPr lang="en-US" dirty="0"/>
              <a:t> </a:t>
            </a:r>
            <a:r>
              <a:rPr lang="en-US" dirty="0" err="1"/>
              <a:t>lucrările</a:t>
            </a:r>
            <a:r>
              <a:rPr lang="en-US" dirty="0"/>
              <a:t> </a:t>
            </a:r>
            <a:r>
              <a:rPr lang="en-US" dirty="0" err="1"/>
              <a:t>viitoare</a:t>
            </a:r>
            <a:r>
              <a:rPr lang="en-US" dirty="0"/>
              <a:t>.
</a:t>
            </a:r>
          </a:p>
          <a:p>
            <a:r>
              <a:rPr lang="en-US" dirty="0"/>
              <a:t>La final, </a:t>
            </a:r>
            <a:r>
              <a:rPr lang="en-US" dirty="0" err="1"/>
              <a:t>roagă</a:t>
            </a:r>
            <a:r>
              <a:rPr lang="en-US" dirty="0"/>
              <a:t> </a:t>
            </a:r>
            <a:r>
              <a:rPr lang="en-US" dirty="0" err="1"/>
              <a:t>grupurile</a:t>
            </a:r>
            <a:r>
              <a:rPr lang="en-US" dirty="0"/>
              <a:t> </a:t>
            </a:r>
            <a:r>
              <a:rPr lang="en-US" dirty="0" err="1"/>
              <a:t>să</a:t>
            </a:r>
            <a:r>
              <a:rPr lang="en-US" dirty="0"/>
              <a:t> </a:t>
            </a:r>
            <a:r>
              <a:rPr lang="en-US" dirty="0" err="1"/>
              <a:t>împărtășească</a:t>
            </a:r>
            <a:r>
              <a:rPr lang="en-US" dirty="0"/>
              <a:t> un </a:t>
            </a:r>
            <a:r>
              <a:rPr lang="en-US" dirty="0" err="1"/>
              <a:t>exemplu</a:t>
            </a:r>
            <a:r>
              <a:rPr lang="en-US" dirty="0"/>
              <a:t> de </a:t>
            </a:r>
            <a:r>
              <a:rPr lang="en-US" dirty="0" err="1"/>
              <a:t>predare</a:t>
            </a:r>
            <a:r>
              <a:rPr lang="en-US" dirty="0"/>
              <a:t> pe care l-</a:t>
            </a:r>
            <a:r>
              <a:rPr lang="en-US" dirty="0" err="1"/>
              <a:t>ar</a:t>
            </a:r>
            <a:r>
              <a:rPr lang="en-US" dirty="0"/>
              <a:t> </a:t>
            </a:r>
            <a:r>
              <a:rPr lang="en-US" dirty="0" err="1"/>
              <a:t>putea</a:t>
            </a:r>
            <a:r>
              <a:rPr lang="en-US" dirty="0"/>
              <a:t> </a:t>
            </a:r>
            <a:r>
              <a:rPr lang="en-US" dirty="0" err="1"/>
              <a:t>folosi</a:t>
            </a:r>
            <a:r>
              <a:rPr lang="en-US" dirty="0"/>
              <a:t> cu </a:t>
            </a:r>
            <a:r>
              <a:rPr lang="en-US" dirty="0" err="1"/>
              <a:t>cursanții</a:t>
            </a:r>
            <a:r>
              <a:rPr lang="en-US" dirty="0"/>
              <a:t> lor VET.</a:t>
            </a:r>
          </a:p>
          <a:p>
            <a:endParaRPr lang="hr-HR" dirty="0"/>
          </a:p>
          <a:p>
            <a:r>
              <a:rPr lang="en-IE" b="1" dirty="0"/>
              <a:t>Sursa </a:t>
            </a:r>
            <a:r>
              <a:rPr lang="en-IE" b="1" dirty="0" err="1"/>
              <a:t>imaginii</a:t>
            </a:r>
            <a:r>
              <a:rPr lang="en-IE" b="1" dirty="0"/>
              <a:t>:</a:t>
            </a:r>
          </a:p>
          <a:p>
            <a:r>
              <a:rPr lang="en-US" dirty="0"/>
              <a:t>Imagine </a:t>
            </a:r>
            <a:r>
              <a:rPr lang="en-US" dirty="0" err="1"/>
              <a:t>creată</a:t>
            </a:r>
            <a:r>
              <a:rPr lang="en-US" dirty="0"/>
              <a:t> </a:t>
            </a:r>
            <a:r>
              <a:rPr lang="en-US" dirty="0" err="1"/>
              <a:t>împreună</a:t>
            </a:r>
            <a:r>
              <a:rPr lang="en-US" dirty="0"/>
              <a:t> cu Sora (</a:t>
            </a:r>
            <a:r>
              <a:rPr lang="en-US" dirty="0" err="1"/>
              <a:t>generată</a:t>
            </a:r>
            <a:r>
              <a:rPr lang="en-US" dirty="0"/>
              <a:t> de AI), </a:t>
            </a:r>
            <a:r>
              <a:rPr lang="en-US" dirty="0" err="1"/>
              <a:t>pentru</a:t>
            </a:r>
            <a:r>
              <a:rPr lang="en-US" dirty="0"/>
              <a:t> </a:t>
            </a:r>
            <a:r>
              <a:rPr lang="en-US" dirty="0" err="1"/>
              <a:t>programul</a:t>
            </a:r>
            <a:r>
              <a:rPr lang="en-US" dirty="0"/>
              <a:t> SUSTAIN-EU WP4 </a:t>
            </a:r>
            <a:r>
              <a:rPr lang="en-US" dirty="0" err="1"/>
              <a:t>ToT</a:t>
            </a:r>
            <a:r>
              <a:rPr lang="en-US" dirty="0"/>
              <a:t> CPD, </a:t>
            </a:r>
            <a:r>
              <a:rPr lang="en-US" dirty="0" err="1"/>
              <a:t>Modulul</a:t>
            </a:r>
            <a:r>
              <a:rPr lang="en-US" dirty="0"/>
              <a:t> 3 "Economia </a:t>
            </a:r>
            <a:r>
              <a:rPr lang="en-US" dirty="0" err="1"/>
              <a:t>verde</a:t>
            </a:r>
            <a:r>
              <a:rPr lang="en-US" dirty="0"/>
              <a:t> </a:t>
            </a:r>
            <a:r>
              <a:rPr lang="en-US" dirty="0" err="1"/>
              <a:t>și</a:t>
            </a:r>
            <a:r>
              <a:rPr lang="en-US" dirty="0"/>
              <a:t> </a:t>
            </a:r>
            <a:r>
              <a:rPr lang="en-US" dirty="0" err="1"/>
              <a:t>perspectivele</a:t>
            </a:r>
            <a:r>
              <a:rPr lang="en-US" dirty="0"/>
              <a:t> </a:t>
            </a:r>
            <a:r>
              <a:rPr lang="en-US" dirty="0" err="1"/>
              <a:t>pieței</a:t>
            </a:r>
            <a:r>
              <a:rPr lang="en-US" dirty="0"/>
              <a:t> </a:t>
            </a:r>
            <a:r>
              <a:rPr lang="en-US" dirty="0" err="1"/>
              <a:t>muncii</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p>
        </p:txBody>
      </p:sp>
      <p:sp>
        <p:nvSpPr>
          <p:cNvPr id="4" name="Slide Number Placeholder 3"/>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3191992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13791-3F79-D053-2F1D-FD5A88F68A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3728C-487B-0CB0-E5CA-B46D6B7BB8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4ECD6B-3ED9-76EE-F23A-315BF8555E80}"/>
              </a:ext>
            </a:extLst>
          </p:cNvPr>
          <p:cNvSpPr>
            <a:spLocks noGrp="1"/>
          </p:cNvSpPr>
          <p:nvPr>
            <p:ph type="body" idx="1"/>
          </p:nvPr>
        </p:nvSpPr>
        <p:spPr/>
        <p:txBody>
          <a:bodyPr/>
          <a:lstStyle/>
          <a:p>
            <a:r>
              <a:rPr lang="en-US" dirty="0" err="1"/>
              <a:t>Începe</a:t>
            </a:r>
            <a:r>
              <a:rPr lang="en-US" dirty="0"/>
              <a:t> </a:t>
            </a:r>
            <a:r>
              <a:rPr lang="en-US" dirty="0" err="1"/>
              <a:t>Subiectul</a:t>
            </a:r>
            <a:r>
              <a:rPr lang="en-US" dirty="0"/>
              <a:t> 2.</a:t>
            </a:r>
          </a:p>
          <a:p>
            <a:r>
              <a:rPr lang="en-US" dirty="0"/>
              <a:t>
</a:t>
            </a:r>
            <a:r>
              <a:rPr lang="en-US" dirty="0" err="1"/>
              <a:t>Definește</a:t>
            </a:r>
            <a:r>
              <a:rPr lang="en-US" dirty="0"/>
              <a:t> </a:t>
            </a:r>
            <a:r>
              <a:rPr lang="en-US" dirty="0" err="1"/>
              <a:t>abilitățile</a:t>
            </a:r>
            <a:r>
              <a:rPr lang="en-US" dirty="0"/>
              <a:t> </a:t>
            </a:r>
            <a:r>
              <a:rPr lang="en-US" dirty="0" err="1"/>
              <a:t>verzi</a:t>
            </a:r>
            <a:r>
              <a:rPr lang="en-US" dirty="0"/>
              <a:t> </a:t>
            </a:r>
            <a:r>
              <a:rPr lang="en-US" dirty="0" err="1"/>
              <a:t>într</a:t>
            </a:r>
            <a:r>
              <a:rPr lang="en-US" dirty="0"/>
              <a:t>-un </a:t>
            </a:r>
            <a:r>
              <a:rPr lang="en-US" dirty="0" err="1"/>
              <a:t>sens</a:t>
            </a:r>
            <a:r>
              <a:rPr lang="en-US" dirty="0"/>
              <a:t> </a:t>
            </a:r>
            <a:r>
              <a:rPr lang="en-US" dirty="0" err="1"/>
              <a:t>larg</a:t>
            </a:r>
            <a:r>
              <a:rPr lang="en-US" dirty="0"/>
              <a:t>.</a:t>
            </a:r>
          </a:p>
          <a:p>
            <a:r>
              <a:rPr lang="en-US" dirty="0"/>
              <a:t>
</a:t>
            </a:r>
            <a:r>
              <a:rPr lang="en-US" dirty="0" err="1"/>
              <a:t>Explică</a:t>
            </a:r>
            <a:r>
              <a:rPr lang="en-US" dirty="0"/>
              <a:t> </a:t>
            </a:r>
            <a:r>
              <a:rPr lang="en-US" dirty="0" err="1"/>
              <a:t>faptul</a:t>
            </a:r>
            <a:r>
              <a:rPr lang="en-US" dirty="0"/>
              <a:t> </a:t>
            </a:r>
            <a:r>
              <a:rPr lang="en-US" dirty="0" err="1"/>
              <a:t>că</a:t>
            </a:r>
            <a:r>
              <a:rPr lang="en-US" dirty="0"/>
              <a:t> </a:t>
            </a:r>
            <a:r>
              <a:rPr lang="en-US" dirty="0" err="1"/>
              <a:t>abilitățile</a:t>
            </a:r>
            <a:r>
              <a:rPr lang="en-US" dirty="0"/>
              <a:t> </a:t>
            </a:r>
            <a:r>
              <a:rPr lang="en-US" dirty="0" err="1"/>
              <a:t>verzi</a:t>
            </a:r>
            <a:r>
              <a:rPr lang="en-US" dirty="0"/>
              <a:t> </a:t>
            </a:r>
            <a:r>
              <a:rPr lang="en-US" dirty="0" err="1"/>
              <a:t>includ</a:t>
            </a:r>
            <a:r>
              <a:rPr lang="en-US" dirty="0"/>
              <a:t> </a:t>
            </a:r>
            <a:r>
              <a:rPr lang="en-US" dirty="0" err="1"/>
              <a:t>cunoștințele</a:t>
            </a:r>
            <a:r>
              <a:rPr lang="en-US" dirty="0"/>
              <a:t>, </a:t>
            </a:r>
            <a:r>
              <a:rPr lang="en-US" dirty="0" err="1"/>
              <a:t>competențele</a:t>
            </a:r>
            <a:r>
              <a:rPr lang="en-US" dirty="0"/>
              <a:t>, </a:t>
            </a:r>
            <a:r>
              <a:rPr lang="en-US" dirty="0" err="1"/>
              <a:t>valorile</a:t>
            </a:r>
            <a:r>
              <a:rPr lang="en-US" dirty="0"/>
              <a:t> </a:t>
            </a:r>
            <a:r>
              <a:rPr lang="en-US" dirty="0" err="1"/>
              <a:t>și</a:t>
            </a:r>
            <a:r>
              <a:rPr lang="en-US" dirty="0"/>
              <a:t> </a:t>
            </a:r>
            <a:r>
              <a:rPr lang="en-US" dirty="0" err="1"/>
              <a:t>atitudinile</a:t>
            </a:r>
            <a:r>
              <a:rPr lang="en-US" dirty="0"/>
              <a:t>. </a:t>
            </a:r>
            <a:r>
              <a:rPr lang="en-US" dirty="0" err="1"/>
              <a:t>Acest</a:t>
            </a:r>
            <a:r>
              <a:rPr lang="en-US" dirty="0"/>
              <a:t> </a:t>
            </a:r>
            <a:r>
              <a:rPr lang="en-US" dirty="0" err="1"/>
              <a:t>lucru</a:t>
            </a:r>
            <a:r>
              <a:rPr lang="en-US" dirty="0"/>
              <a:t> </a:t>
            </a:r>
            <a:r>
              <a:rPr lang="en-US" dirty="0" err="1"/>
              <a:t>evită</a:t>
            </a:r>
            <a:r>
              <a:rPr lang="en-US" dirty="0"/>
              <a:t> </a:t>
            </a:r>
            <a:r>
              <a:rPr lang="en-US" dirty="0" err="1"/>
              <a:t>reducerea</a:t>
            </a:r>
            <a:r>
              <a:rPr lang="en-US" dirty="0"/>
              <a:t> </a:t>
            </a:r>
            <a:r>
              <a:rPr lang="en-US" dirty="0" err="1"/>
              <a:t>abilităților</a:t>
            </a:r>
            <a:r>
              <a:rPr lang="en-US" dirty="0"/>
              <a:t> </a:t>
            </a:r>
            <a:r>
              <a:rPr lang="en-US" dirty="0" err="1"/>
              <a:t>ecologice</a:t>
            </a:r>
            <a:r>
              <a:rPr lang="en-US" dirty="0"/>
              <a:t> </a:t>
            </a:r>
            <a:r>
              <a:rPr lang="en-US" dirty="0" err="1"/>
              <a:t>doar</a:t>
            </a:r>
            <a:r>
              <a:rPr lang="en-US" dirty="0"/>
              <a:t> la </a:t>
            </a:r>
            <a:r>
              <a:rPr lang="en-US" dirty="0" err="1"/>
              <a:t>abilități</a:t>
            </a:r>
            <a:r>
              <a:rPr lang="en-US" dirty="0"/>
              <a:t> </a:t>
            </a:r>
            <a:r>
              <a:rPr lang="en-US" dirty="0" err="1"/>
              <a:t>tehnice</a:t>
            </a:r>
            <a:r>
              <a:rPr lang="en-US" dirty="0"/>
              <a:t>.</a:t>
            </a:r>
          </a:p>
          <a:p>
            <a:r>
              <a:rPr lang="en-US" dirty="0"/>
              <a:t>
</a:t>
            </a:r>
            <a:r>
              <a:rPr lang="en-US" dirty="0" err="1"/>
              <a:t>Exemple</a:t>
            </a:r>
            <a:r>
              <a:rPr lang="en-US" dirty="0"/>
              <a:t> de </a:t>
            </a:r>
            <a:r>
              <a:rPr lang="en-US" dirty="0" err="1"/>
              <a:t>utilizare</a:t>
            </a:r>
            <a:r>
              <a:rPr lang="en-US" dirty="0"/>
              <a:t>:
</a:t>
            </a:r>
          </a:p>
          <a:p>
            <a:pPr marL="171450" indent="-171450">
              <a:buFont typeface="Arial" panose="020B0604020202020204" pitchFamily="34" charset="0"/>
              <a:buChar char="•"/>
            </a:pPr>
            <a:r>
              <a:rPr lang="en-US" dirty="0"/>
              <a:t>A </a:t>
            </a:r>
            <a:r>
              <a:rPr lang="en-US" dirty="0" err="1"/>
              <a:t>ști</a:t>
            </a:r>
            <a:r>
              <a:rPr lang="en-US" dirty="0"/>
              <a:t> cum </a:t>
            </a:r>
            <a:r>
              <a:rPr lang="en-US" dirty="0" err="1"/>
              <a:t>să</a:t>
            </a:r>
            <a:r>
              <a:rPr lang="en-US" dirty="0"/>
              <a:t> </a:t>
            </a:r>
            <a:r>
              <a:rPr lang="en-US" dirty="0" err="1"/>
              <a:t>reduci</a:t>
            </a:r>
            <a:r>
              <a:rPr lang="en-US" dirty="0"/>
              <a:t> </a:t>
            </a:r>
            <a:r>
              <a:rPr lang="en-US" dirty="0" err="1"/>
              <a:t>risipa</a:t>
            </a:r>
            <a:r>
              <a:rPr lang="en-US" dirty="0"/>
              <a:t> </a:t>
            </a:r>
            <a:r>
              <a:rPr lang="en-US" dirty="0" err="1"/>
              <a:t>este</a:t>
            </a:r>
            <a:r>
              <a:rPr lang="en-US" dirty="0"/>
              <a:t> </a:t>
            </a:r>
            <a:r>
              <a:rPr lang="en-US" dirty="0" err="1"/>
              <a:t>cunoaștere</a:t>
            </a:r>
            <a:r>
              <a:rPr lang="en-US" dirty="0"/>
              <a:t>.
</a:t>
            </a:r>
            <a:r>
              <a:rPr lang="en-US" dirty="0" err="1"/>
              <a:t>Efectuarea</a:t>
            </a:r>
            <a:r>
              <a:rPr lang="en-US" dirty="0"/>
              <a:t> </a:t>
            </a:r>
            <a:r>
              <a:rPr lang="en-US" dirty="0" err="1"/>
              <a:t>unei</a:t>
            </a:r>
            <a:r>
              <a:rPr lang="en-US" dirty="0"/>
              <a:t> </a:t>
            </a:r>
            <a:r>
              <a:rPr lang="en-US" dirty="0" err="1"/>
              <a:t>reparații</a:t>
            </a:r>
            <a:r>
              <a:rPr lang="en-US" dirty="0"/>
              <a:t> </a:t>
            </a:r>
            <a:r>
              <a:rPr lang="en-US" dirty="0" err="1"/>
              <a:t>este</a:t>
            </a:r>
            <a:r>
              <a:rPr lang="en-US" dirty="0"/>
              <a:t> o </a:t>
            </a:r>
            <a:r>
              <a:rPr lang="en-US" dirty="0" err="1"/>
              <a:t>abilitate</a:t>
            </a:r>
            <a:r>
              <a:rPr lang="en-US" dirty="0"/>
              <a:t>.
</a:t>
            </a:r>
            <a:r>
              <a:rPr lang="en-US" dirty="0" err="1"/>
              <a:t>Valorizarea</a:t>
            </a:r>
            <a:r>
              <a:rPr lang="en-US" dirty="0"/>
              <a:t> </a:t>
            </a:r>
            <a:r>
              <a:rPr lang="en-US" dirty="0" err="1"/>
              <a:t>eficienței</a:t>
            </a:r>
            <a:r>
              <a:rPr lang="en-US" dirty="0"/>
              <a:t> </a:t>
            </a:r>
            <a:r>
              <a:rPr lang="en-US" dirty="0" err="1"/>
              <a:t>resurselor</a:t>
            </a:r>
            <a:r>
              <a:rPr lang="en-US" dirty="0"/>
              <a:t> </a:t>
            </a:r>
            <a:r>
              <a:rPr lang="en-US" dirty="0" err="1"/>
              <a:t>este</a:t>
            </a:r>
            <a:r>
              <a:rPr lang="en-US" dirty="0"/>
              <a:t> o </a:t>
            </a:r>
            <a:r>
              <a:rPr lang="en-US" dirty="0" err="1"/>
              <a:t>atitudine</a:t>
            </a:r>
            <a:r>
              <a:rPr lang="en-US" dirty="0"/>
              <a:t>.
</a:t>
            </a:r>
            <a:r>
              <a:rPr lang="en-US" dirty="0" err="1"/>
              <a:t>Luarea</a:t>
            </a:r>
            <a:r>
              <a:rPr lang="en-US" dirty="0"/>
              <a:t> </a:t>
            </a:r>
            <a:r>
              <a:rPr lang="en-US" dirty="0" err="1"/>
              <a:t>deciziilor</a:t>
            </a:r>
            <a:r>
              <a:rPr lang="en-US" dirty="0"/>
              <a:t> </a:t>
            </a:r>
            <a:r>
              <a:rPr lang="en-US" dirty="0" err="1"/>
              <a:t>responsabile</a:t>
            </a:r>
            <a:r>
              <a:rPr lang="en-US" dirty="0"/>
              <a:t> </a:t>
            </a:r>
            <a:r>
              <a:rPr lang="en-US" dirty="0" err="1"/>
              <a:t>este</a:t>
            </a:r>
            <a:r>
              <a:rPr lang="en-US" dirty="0"/>
              <a:t> o </a:t>
            </a:r>
            <a:r>
              <a:rPr lang="en-US" dirty="0" err="1"/>
              <a:t>competență</a:t>
            </a:r>
            <a:r>
              <a:rPr lang="en-US" dirty="0"/>
              <a:t>.</a:t>
            </a:r>
            <a:endParaRPr lang="hr-HR" dirty="0"/>
          </a:p>
          <a:p>
            <a:endParaRPr lang="en-US" dirty="0"/>
          </a:p>
          <a:p>
            <a:r>
              <a:rPr lang="en-US" dirty="0" err="1"/>
              <a:t>Notă</a:t>
            </a:r>
            <a:r>
              <a:rPr lang="en-US" dirty="0"/>
              <a:t> </a:t>
            </a:r>
            <a:r>
              <a:rPr lang="en-US" dirty="0" err="1"/>
              <a:t>legată</a:t>
            </a:r>
            <a:r>
              <a:rPr lang="en-US" dirty="0"/>
              <a:t> de </a:t>
            </a:r>
            <a:r>
              <a:rPr lang="en-US" dirty="0" err="1"/>
              <a:t>sursă</a:t>
            </a:r>
            <a:r>
              <a:rPr lang="en-US" dirty="0"/>
              <a:t>: </a:t>
            </a:r>
            <a:r>
              <a:rPr lang="en-US" dirty="0" err="1"/>
              <a:t>Competențele</a:t>
            </a:r>
            <a:r>
              <a:rPr lang="en-US" dirty="0"/>
              <a:t> </a:t>
            </a:r>
            <a:r>
              <a:rPr lang="en-US" dirty="0" err="1"/>
              <a:t>Cedefoppentru</a:t>
            </a:r>
            <a:r>
              <a:rPr lang="en-US" dirty="0"/>
              <a:t> </a:t>
            </a:r>
            <a:r>
              <a:rPr lang="en-US" dirty="0" err="1"/>
              <a:t>economia</a:t>
            </a:r>
            <a:r>
              <a:rPr lang="en-US" dirty="0"/>
              <a:t> </a:t>
            </a:r>
            <a:r>
              <a:rPr lang="en-US" dirty="0" err="1"/>
              <a:t>verde</a:t>
            </a:r>
            <a:r>
              <a:rPr lang="en-US" dirty="0"/>
              <a:t>; </a:t>
            </a:r>
            <a:r>
              <a:rPr lang="en-US" dirty="0" err="1"/>
              <a:t>GreenComp</a:t>
            </a:r>
            <a:r>
              <a:rPr lang="en-US" dirty="0"/>
              <a:t>.</a:t>
            </a:r>
          </a:p>
          <a:p>
            <a:endParaRPr lang="en-US" dirty="0"/>
          </a:p>
        </p:txBody>
      </p:sp>
      <p:sp>
        <p:nvSpPr>
          <p:cNvPr id="4" name="Slide Number Placeholder 3">
            <a:extLst>
              <a:ext uri="{FF2B5EF4-FFF2-40B4-BE49-F238E27FC236}">
                <a16:creationId xmlns:a16="http://schemas.microsoft.com/office/drawing/2014/main" id="{A8375698-B0D3-EB02-4A1E-63D419E406D9}"/>
              </a:ext>
            </a:extLst>
          </p:cNvPr>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4124642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95D9B-C514-9F51-A14C-5789435FF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B1052D-A94E-6CD7-A439-3CB0D7E11E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3C2F61-C9A0-13E6-CFFE-7286C7E7894D}"/>
              </a:ext>
            </a:extLst>
          </p:cNvPr>
          <p:cNvSpPr>
            <a:spLocks noGrp="1"/>
          </p:cNvSpPr>
          <p:nvPr>
            <p:ph type="body" idx="1"/>
          </p:nvPr>
        </p:nvSpPr>
        <p:spPr/>
        <p:txBody>
          <a:bodyPr/>
          <a:lstStyle/>
          <a:p>
            <a:r>
              <a:rPr lang="en-US" dirty="0" err="1"/>
              <a:t>Explică</a:t>
            </a:r>
            <a:r>
              <a:rPr lang="en-US" dirty="0"/>
              <a:t> </a:t>
            </a:r>
            <a:r>
              <a:rPr lang="en-US" dirty="0" err="1"/>
              <a:t>cele</a:t>
            </a:r>
            <a:r>
              <a:rPr lang="en-US" dirty="0"/>
              <a:t> </a:t>
            </a:r>
            <a:r>
              <a:rPr lang="en-US" dirty="0" err="1"/>
              <a:t>trei</a:t>
            </a:r>
            <a:r>
              <a:rPr lang="en-US" dirty="0"/>
              <a:t> </a:t>
            </a:r>
            <a:r>
              <a:rPr lang="en-US" dirty="0" err="1"/>
              <a:t>categorii</a:t>
            </a:r>
            <a:r>
              <a:rPr lang="en-US" dirty="0"/>
              <a:t>.</a:t>
            </a:r>
          </a:p>
          <a:p>
            <a:r>
              <a:rPr lang="en-US" dirty="0"/>
              <a:t>
</a:t>
            </a:r>
            <a:r>
              <a:rPr lang="en-US" dirty="0" err="1"/>
              <a:t>Abilitățile</a:t>
            </a:r>
            <a:r>
              <a:rPr lang="en-US" dirty="0"/>
              <a:t> </a:t>
            </a:r>
            <a:r>
              <a:rPr lang="en-US" dirty="0" err="1"/>
              <a:t>transversale</a:t>
            </a:r>
            <a:r>
              <a:rPr lang="en-US" dirty="0"/>
              <a:t> sunt </a:t>
            </a:r>
            <a:r>
              <a:rPr lang="en-US" dirty="0" err="1"/>
              <a:t>relevante</a:t>
            </a:r>
            <a:r>
              <a:rPr lang="en-US" dirty="0"/>
              <a:t> </a:t>
            </a:r>
            <a:r>
              <a:rPr lang="en-US" dirty="0" err="1"/>
              <a:t>în</a:t>
            </a:r>
            <a:r>
              <a:rPr lang="en-US" dirty="0"/>
              <a:t> </a:t>
            </a:r>
            <a:r>
              <a:rPr lang="en-US" dirty="0" err="1"/>
              <a:t>multe</a:t>
            </a:r>
            <a:r>
              <a:rPr lang="en-US" dirty="0"/>
              <a:t> </a:t>
            </a:r>
            <a:r>
              <a:rPr lang="en-US" dirty="0" err="1"/>
              <a:t>ocupații</a:t>
            </a:r>
            <a:r>
              <a:rPr lang="en-US" dirty="0"/>
              <a:t>.</a:t>
            </a:r>
          </a:p>
          <a:p>
            <a:r>
              <a:rPr lang="en-US" dirty="0"/>
              <a:t>
</a:t>
            </a:r>
            <a:r>
              <a:rPr lang="en-US" dirty="0" err="1"/>
              <a:t>Abilitățile</a:t>
            </a:r>
            <a:r>
              <a:rPr lang="en-US" dirty="0"/>
              <a:t> </a:t>
            </a:r>
            <a:r>
              <a:rPr lang="en-US" dirty="0" err="1"/>
              <a:t>specifice</a:t>
            </a:r>
            <a:r>
              <a:rPr lang="en-US" dirty="0"/>
              <a:t> sunt legate de </a:t>
            </a:r>
            <a:r>
              <a:rPr lang="en-US" dirty="0" err="1"/>
              <a:t>procese</a:t>
            </a:r>
            <a:r>
              <a:rPr lang="en-US" dirty="0"/>
              <a:t> </a:t>
            </a:r>
            <a:r>
              <a:rPr lang="en-US" dirty="0" err="1"/>
              <a:t>și</a:t>
            </a:r>
            <a:r>
              <a:rPr lang="en-US" dirty="0"/>
              <a:t> </a:t>
            </a:r>
            <a:r>
              <a:rPr lang="en-US" dirty="0" err="1"/>
              <a:t>standarde</a:t>
            </a:r>
            <a:r>
              <a:rPr lang="en-US" dirty="0"/>
              <a:t> </a:t>
            </a:r>
            <a:r>
              <a:rPr lang="en-US" dirty="0" err="1"/>
              <a:t>sectoriale</a:t>
            </a:r>
            <a:r>
              <a:rPr lang="en-US" dirty="0"/>
              <a:t>.</a:t>
            </a:r>
          </a:p>
          <a:p>
            <a:r>
              <a:rPr lang="en-US" dirty="0"/>
              <a:t>
Sunt </a:t>
            </a:r>
            <a:r>
              <a:rPr lang="en-US" dirty="0" err="1"/>
              <a:t>necesare</a:t>
            </a:r>
            <a:r>
              <a:rPr lang="en-US" dirty="0"/>
              <a:t> </a:t>
            </a:r>
            <a:r>
              <a:rPr lang="en-US" dirty="0" err="1"/>
              <a:t>abilități</a:t>
            </a:r>
            <a:r>
              <a:rPr lang="en-US" dirty="0"/>
              <a:t> </a:t>
            </a:r>
            <a:r>
              <a:rPr lang="en-US" dirty="0" err="1"/>
              <a:t>foarte</a:t>
            </a:r>
            <a:r>
              <a:rPr lang="en-US" dirty="0"/>
              <a:t> </a:t>
            </a:r>
            <a:r>
              <a:rPr lang="en-US" dirty="0" err="1"/>
              <a:t>specializate</a:t>
            </a:r>
            <a:r>
              <a:rPr lang="en-US" dirty="0"/>
              <a:t> </a:t>
            </a:r>
            <a:r>
              <a:rPr lang="en-US" dirty="0" err="1"/>
              <a:t>pentru</a:t>
            </a:r>
            <a:r>
              <a:rPr lang="en-US" dirty="0"/>
              <a:t> </a:t>
            </a:r>
            <a:r>
              <a:rPr lang="en-US" dirty="0" err="1"/>
              <a:t>roluri</a:t>
            </a:r>
            <a:r>
              <a:rPr lang="en-US" dirty="0"/>
              <a:t> </a:t>
            </a:r>
            <a:r>
              <a:rPr lang="en-US" dirty="0" err="1"/>
              <a:t>tehnice</a:t>
            </a:r>
            <a:r>
              <a:rPr lang="en-US" dirty="0"/>
              <a:t> </a:t>
            </a:r>
            <a:r>
              <a:rPr lang="en-US" dirty="0" err="1"/>
              <a:t>sau</a:t>
            </a:r>
            <a:r>
              <a:rPr lang="en-US" dirty="0"/>
              <a:t> de expert.</a:t>
            </a:r>
          </a:p>
          <a:p>
            <a:r>
              <a:rPr lang="en-US" dirty="0"/>
              <a:t>
Le </a:t>
            </a:r>
            <a:r>
              <a:rPr lang="en-US" dirty="0" err="1"/>
              <a:t>spune</a:t>
            </a:r>
            <a:r>
              <a:rPr lang="en-US" dirty="0"/>
              <a:t> </a:t>
            </a:r>
            <a:r>
              <a:rPr lang="en-US" dirty="0" err="1"/>
              <a:t>participanților</a:t>
            </a:r>
            <a:r>
              <a:rPr lang="en-US" dirty="0"/>
              <a:t> </a:t>
            </a:r>
            <a:r>
              <a:rPr lang="en-US" dirty="0" err="1"/>
              <a:t>că</a:t>
            </a:r>
            <a:r>
              <a:rPr lang="en-US" dirty="0"/>
              <a:t> </a:t>
            </a:r>
            <a:r>
              <a:rPr lang="en-US" dirty="0" err="1"/>
              <a:t>majoritatea</a:t>
            </a:r>
            <a:r>
              <a:rPr lang="en-US" dirty="0"/>
              <a:t> </a:t>
            </a:r>
            <a:r>
              <a:rPr lang="en-US" dirty="0" err="1"/>
              <a:t>profesorilor</a:t>
            </a:r>
            <a:r>
              <a:rPr lang="en-US" dirty="0"/>
              <a:t> VET se </a:t>
            </a:r>
            <a:r>
              <a:rPr lang="en-US" dirty="0" err="1"/>
              <a:t>ocupă</a:t>
            </a:r>
            <a:r>
              <a:rPr lang="en-US" dirty="0"/>
              <a:t> de </a:t>
            </a:r>
            <a:r>
              <a:rPr lang="en-US" dirty="0" err="1"/>
              <a:t>toate</a:t>
            </a:r>
            <a:r>
              <a:rPr lang="en-US" dirty="0"/>
              <a:t> </a:t>
            </a:r>
            <a:r>
              <a:rPr lang="en-US" dirty="0" err="1"/>
              <a:t>cele</a:t>
            </a:r>
            <a:r>
              <a:rPr lang="en-US" dirty="0"/>
              <a:t> </a:t>
            </a:r>
            <a:r>
              <a:rPr lang="en-US" dirty="0" err="1"/>
              <a:t>trei</a:t>
            </a:r>
            <a:r>
              <a:rPr lang="en-US" dirty="0"/>
              <a:t> </a:t>
            </a:r>
            <a:r>
              <a:rPr lang="en-US" dirty="0" err="1"/>
              <a:t>categorii</a:t>
            </a:r>
            <a:r>
              <a:rPr lang="en-US" dirty="0"/>
              <a:t>, </a:t>
            </a:r>
            <a:r>
              <a:rPr lang="en-US" dirty="0" err="1"/>
              <a:t>dar</a:t>
            </a:r>
            <a:r>
              <a:rPr lang="en-US" dirty="0"/>
              <a:t> </a:t>
            </a:r>
            <a:r>
              <a:rPr lang="en-US" dirty="0" err="1"/>
              <a:t>în</a:t>
            </a:r>
            <a:r>
              <a:rPr lang="en-US" dirty="0"/>
              <a:t> </a:t>
            </a:r>
            <a:r>
              <a:rPr lang="en-US" dirty="0" err="1"/>
              <a:t>proporții</a:t>
            </a:r>
            <a:r>
              <a:rPr lang="en-US" dirty="0"/>
              <a:t> </a:t>
            </a:r>
            <a:r>
              <a:rPr lang="en-US" dirty="0" err="1"/>
              <a:t>diferite</a:t>
            </a:r>
            <a:r>
              <a:rPr lang="en-US" dirty="0"/>
              <a:t> </a:t>
            </a:r>
            <a:r>
              <a:rPr lang="en-US" dirty="0" err="1"/>
              <a:t>în</a:t>
            </a:r>
            <a:r>
              <a:rPr lang="en-US" dirty="0"/>
              <a:t> </a:t>
            </a:r>
            <a:r>
              <a:rPr lang="en-US" dirty="0" err="1"/>
              <a:t>funcție</a:t>
            </a:r>
            <a:r>
              <a:rPr lang="en-US" dirty="0"/>
              <a:t> de </a:t>
            </a:r>
            <a:r>
              <a:rPr lang="en-US" dirty="0" err="1"/>
              <a:t>domeniul</a:t>
            </a:r>
            <a:r>
              <a:rPr lang="en-US" dirty="0"/>
              <a:t> </a:t>
            </a:r>
            <a:r>
              <a:rPr lang="en-US" dirty="0" err="1"/>
              <a:t>vocațional</a:t>
            </a:r>
            <a:r>
              <a:rPr lang="en-US" dirty="0"/>
              <a:t>.</a:t>
            </a:r>
          </a:p>
        </p:txBody>
      </p:sp>
      <p:sp>
        <p:nvSpPr>
          <p:cNvPr id="4" name="Slide Number Placeholder 3">
            <a:extLst>
              <a:ext uri="{FF2B5EF4-FFF2-40B4-BE49-F238E27FC236}">
                <a16:creationId xmlns:a16="http://schemas.microsoft.com/office/drawing/2014/main" id="{B0E063CD-B66B-2082-5911-826367C57599}"/>
              </a:ext>
            </a:extLst>
          </p:cNvPr>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3233542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C434B-1363-AD16-5191-087487B68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E2A07-8F42-192D-8241-CBD87470AB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BFB6C6-9BD2-0482-4178-AD67A4A41D61}"/>
              </a:ext>
            </a:extLst>
          </p:cNvPr>
          <p:cNvSpPr>
            <a:spLocks noGrp="1"/>
          </p:cNvSpPr>
          <p:nvPr>
            <p:ph type="body" idx="1"/>
          </p:nvPr>
        </p:nvSpPr>
        <p:spPr/>
        <p:txBody>
          <a:bodyPr/>
          <a:lstStyle/>
          <a:p>
            <a:r>
              <a:rPr lang="en-US" dirty="0" err="1"/>
              <a:t>Predă</a:t>
            </a:r>
            <a:r>
              <a:rPr lang="en-US" dirty="0"/>
              <a:t> </a:t>
            </a:r>
            <a:r>
              <a:rPr lang="en-US" dirty="0" err="1"/>
              <a:t>abilitățile</a:t>
            </a:r>
            <a:r>
              <a:rPr lang="en-US" dirty="0"/>
              <a:t> </a:t>
            </a:r>
            <a:r>
              <a:rPr lang="en-US" dirty="0" err="1"/>
              <a:t>transversale</a:t>
            </a:r>
            <a:r>
              <a:rPr lang="en-US" dirty="0"/>
              <a:t> de </a:t>
            </a:r>
            <a:r>
              <a:rPr lang="en-US" dirty="0" err="1"/>
              <a:t>sustenabilitate</a:t>
            </a:r>
            <a:r>
              <a:rPr lang="en-US" dirty="0"/>
              <a:t>.</a:t>
            </a:r>
          </a:p>
          <a:p>
            <a:r>
              <a:rPr lang="en-US" dirty="0"/>
              <a:t>
</a:t>
            </a:r>
            <a:r>
              <a:rPr lang="en-US" dirty="0" err="1"/>
              <a:t>Leagă</a:t>
            </a:r>
            <a:r>
              <a:rPr lang="en-US" dirty="0"/>
              <a:t> </a:t>
            </a:r>
            <a:r>
              <a:rPr lang="en-US" dirty="0" err="1"/>
              <a:t>acest</a:t>
            </a:r>
            <a:r>
              <a:rPr lang="en-US" dirty="0"/>
              <a:t> slide de </a:t>
            </a:r>
            <a:r>
              <a:rPr lang="en-US" dirty="0" err="1"/>
              <a:t>GreenComp</a:t>
            </a:r>
            <a:r>
              <a:rPr lang="en-US" dirty="0"/>
              <a:t>, care </a:t>
            </a:r>
            <a:r>
              <a:rPr lang="en-US" dirty="0" err="1"/>
              <a:t>descrie</a:t>
            </a:r>
            <a:r>
              <a:rPr lang="en-US" dirty="0"/>
              <a:t> </a:t>
            </a:r>
            <a:r>
              <a:rPr lang="en-US" dirty="0" err="1"/>
              <a:t>sustenabilitatea</a:t>
            </a:r>
            <a:r>
              <a:rPr lang="en-US" dirty="0"/>
              <a:t> ca o </a:t>
            </a:r>
            <a:r>
              <a:rPr lang="en-US" dirty="0" err="1"/>
              <a:t>competență</a:t>
            </a:r>
            <a:r>
              <a:rPr lang="en-US" dirty="0"/>
              <a:t> </a:t>
            </a:r>
            <a:r>
              <a:rPr lang="en-US" dirty="0" err="1"/>
              <a:t>ce</a:t>
            </a:r>
            <a:r>
              <a:rPr lang="en-US" dirty="0"/>
              <a:t> </a:t>
            </a:r>
            <a:r>
              <a:rPr lang="en-US" dirty="0" err="1"/>
              <a:t>implică</a:t>
            </a:r>
            <a:r>
              <a:rPr lang="en-US" dirty="0"/>
              <a:t> </a:t>
            </a:r>
            <a:r>
              <a:rPr lang="en-US" dirty="0" err="1"/>
              <a:t>cunoștințe</a:t>
            </a:r>
            <a:r>
              <a:rPr lang="en-US" dirty="0"/>
              <a:t>, </a:t>
            </a:r>
            <a:r>
              <a:rPr lang="en-US" dirty="0" err="1"/>
              <a:t>abilități</a:t>
            </a:r>
            <a:r>
              <a:rPr lang="en-US" dirty="0"/>
              <a:t> </a:t>
            </a:r>
            <a:r>
              <a:rPr lang="en-US" dirty="0" err="1"/>
              <a:t>și</a:t>
            </a:r>
            <a:r>
              <a:rPr lang="en-US" dirty="0"/>
              <a:t> </a:t>
            </a:r>
            <a:r>
              <a:rPr lang="en-US" dirty="0" err="1"/>
              <a:t>atitudini</a:t>
            </a:r>
            <a:r>
              <a:rPr lang="en-US" dirty="0"/>
              <a:t>.</a:t>
            </a:r>
          </a:p>
          <a:p>
            <a:r>
              <a:rPr lang="en-US" dirty="0"/>
              <a:t>
</a:t>
            </a:r>
            <a:r>
              <a:rPr lang="en-US" dirty="0" err="1"/>
              <a:t>Explică</a:t>
            </a:r>
            <a:r>
              <a:rPr lang="en-US" dirty="0"/>
              <a:t> </a:t>
            </a:r>
            <a:r>
              <a:rPr lang="en-US" dirty="0" err="1"/>
              <a:t>faptul</a:t>
            </a:r>
            <a:r>
              <a:rPr lang="en-US" dirty="0"/>
              <a:t> </a:t>
            </a:r>
            <a:r>
              <a:rPr lang="en-US" dirty="0" err="1"/>
              <a:t>că</a:t>
            </a:r>
            <a:r>
              <a:rPr lang="en-US" dirty="0"/>
              <a:t> </a:t>
            </a:r>
            <a:r>
              <a:rPr lang="en-US" dirty="0" err="1"/>
              <a:t>cursanții</a:t>
            </a:r>
            <a:r>
              <a:rPr lang="en-US" dirty="0"/>
              <a:t> </a:t>
            </a:r>
            <a:r>
              <a:rPr lang="en-US" dirty="0" err="1"/>
              <a:t>trebuie</a:t>
            </a:r>
            <a:r>
              <a:rPr lang="en-US" dirty="0"/>
              <a:t> </a:t>
            </a:r>
            <a:r>
              <a:rPr lang="en-US" dirty="0" err="1"/>
              <a:t>să</a:t>
            </a:r>
            <a:r>
              <a:rPr lang="en-US" dirty="0"/>
              <a:t> </a:t>
            </a:r>
            <a:r>
              <a:rPr lang="en-US" dirty="0" err="1"/>
              <a:t>înțeleagă</a:t>
            </a:r>
            <a:r>
              <a:rPr lang="en-US" dirty="0"/>
              <a:t> </a:t>
            </a:r>
            <a:r>
              <a:rPr lang="en-US" dirty="0" err="1"/>
              <a:t>sistemele</a:t>
            </a:r>
            <a:r>
              <a:rPr lang="en-US" dirty="0"/>
              <a:t>, </a:t>
            </a:r>
            <a:r>
              <a:rPr lang="en-US" dirty="0" err="1"/>
              <a:t>să</a:t>
            </a:r>
            <a:r>
              <a:rPr lang="en-US" dirty="0"/>
              <a:t> </a:t>
            </a:r>
            <a:r>
              <a:rPr lang="en-US" dirty="0" err="1"/>
              <a:t>gândească</a:t>
            </a:r>
            <a:r>
              <a:rPr lang="en-US" dirty="0"/>
              <a:t> critic, </a:t>
            </a:r>
            <a:r>
              <a:rPr lang="en-US" dirty="0" err="1"/>
              <a:t>să-și</a:t>
            </a:r>
            <a:r>
              <a:rPr lang="en-US" dirty="0"/>
              <a:t> </a:t>
            </a:r>
            <a:r>
              <a:rPr lang="en-US" dirty="0" err="1"/>
              <a:t>imagineze</a:t>
            </a:r>
            <a:r>
              <a:rPr lang="en-US" dirty="0"/>
              <a:t> </a:t>
            </a:r>
            <a:r>
              <a:rPr lang="en-US" dirty="0" err="1"/>
              <a:t>viitorul</a:t>
            </a:r>
            <a:r>
              <a:rPr lang="en-US" dirty="0"/>
              <a:t> </a:t>
            </a:r>
            <a:r>
              <a:rPr lang="en-US" dirty="0" err="1"/>
              <a:t>și</a:t>
            </a:r>
            <a:r>
              <a:rPr lang="en-US" dirty="0"/>
              <a:t> </a:t>
            </a:r>
            <a:r>
              <a:rPr lang="en-US" dirty="0" err="1"/>
              <a:t>să</a:t>
            </a:r>
            <a:r>
              <a:rPr lang="en-US" dirty="0"/>
              <a:t> </a:t>
            </a:r>
            <a:r>
              <a:rPr lang="en-US" dirty="0" err="1"/>
              <a:t>ia</a:t>
            </a:r>
            <a:r>
              <a:rPr lang="en-US" dirty="0"/>
              <a:t> </a:t>
            </a:r>
            <a:r>
              <a:rPr lang="en-US" dirty="0" err="1"/>
              <a:t>măsuri</a:t>
            </a:r>
            <a:r>
              <a:rPr lang="en-US" dirty="0"/>
              <a:t> </a:t>
            </a:r>
            <a:r>
              <a:rPr lang="en-US" dirty="0" err="1"/>
              <a:t>responsabile</a:t>
            </a:r>
            <a:r>
              <a:rPr lang="en-US" dirty="0"/>
              <a:t>.</a:t>
            </a:r>
          </a:p>
          <a:p>
            <a:r>
              <a:rPr lang="en-US" dirty="0"/>
              <a:t>
</a:t>
            </a:r>
            <a:r>
              <a:rPr lang="en-US" dirty="0" err="1"/>
              <a:t>Aceste</a:t>
            </a:r>
            <a:r>
              <a:rPr lang="en-US" dirty="0"/>
              <a:t> </a:t>
            </a:r>
            <a:r>
              <a:rPr lang="en-US" dirty="0" err="1"/>
              <a:t>competențe</a:t>
            </a:r>
            <a:r>
              <a:rPr lang="en-US" dirty="0"/>
              <a:t> pot fi </a:t>
            </a:r>
            <a:r>
              <a:rPr lang="en-US" dirty="0" err="1"/>
              <a:t>dezvoltate</a:t>
            </a:r>
            <a:r>
              <a:rPr lang="en-US" dirty="0"/>
              <a:t> </a:t>
            </a:r>
            <a:r>
              <a:rPr lang="en-US" dirty="0" err="1"/>
              <a:t>prin</a:t>
            </a:r>
            <a:r>
              <a:rPr lang="en-US" dirty="0"/>
              <a:t> </a:t>
            </a:r>
            <a:r>
              <a:rPr lang="en-US" dirty="0" err="1"/>
              <a:t>discuții</a:t>
            </a:r>
            <a:r>
              <a:rPr lang="en-US" dirty="0"/>
              <a:t>, </a:t>
            </a:r>
            <a:r>
              <a:rPr lang="en-US" dirty="0" err="1"/>
              <a:t>rezolvarea</a:t>
            </a:r>
            <a:r>
              <a:rPr lang="en-US" dirty="0"/>
              <a:t> </a:t>
            </a:r>
            <a:r>
              <a:rPr lang="en-US" dirty="0" err="1"/>
              <a:t>problemelor</a:t>
            </a:r>
            <a:r>
              <a:rPr lang="en-US" dirty="0"/>
              <a:t>, </a:t>
            </a:r>
            <a:r>
              <a:rPr lang="en-US" dirty="0" err="1"/>
              <a:t>proiecte</a:t>
            </a:r>
            <a:r>
              <a:rPr lang="en-US" dirty="0"/>
              <a:t> </a:t>
            </a:r>
            <a:r>
              <a:rPr lang="en-US" dirty="0" err="1"/>
              <a:t>și</a:t>
            </a:r>
            <a:r>
              <a:rPr lang="en-US" dirty="0"/>
              <a:t> </a:t>
            </a:r>
            <a:r>
              <a:rPr lang="en-US" dirty="0" err="1"/>
              <a:t>reflecție</a:t>
            </a:r>
            <a:r>
              <a:rPr lang="en-US" dirty="0"/>
              <a:t>.</a:t>
            </a:r>
          </a:p>
          <a:p>
            <a:endParaRPr lang="en-US" dirty="0"/>
          </a:p>
          <a:p>
            <a:r>
              <a:rPr lang="en-US" dirty="0" err="1"/>
              <a:t>Notă</a:t>
            </a:r>
            <a:r>
              <a:rPr lang="en-US" dirty="0"/>
              <a:t> </a:t>
            </a:r>
            <a:r>
              <a:rPr lang="en-US" dirty="0" err="1"/>
              <a:t>legată</a:t>
            </a:r>
            <a:r>
              <a:rPr lang="en-US" dirty="0"/>
              <a:t> de </a:t>
            </a:r>
            <a:r>
              <a:rPr lang="en-US" dirty="0" err="1"/>
              <a:t>sursă</a:t>
            </a:r>
            <a:r>
              <a:rPr lang="en-US" dirty="0"/>
              <a:t>: </a:t>
            </a:r>
            <a:r>
              <a:rPr lang="en-US" dirty="0" err="1"/>
              <a:t>GreenComp</a:t>
            </a:r>
            <a:r>
              <a:rPr lang="en-US" dirty="0"/>
              <a:t>, European Commission/JRC.</a:t>
            </a:r>
          </a:p>
          <a:p>
            <a:endParaRPr lang="en-US" dirty="0"/>
          </a:p>
        </p:txBody>
      </p:sp>
      <p:sp>
        <p:nvSpPr>
          <p:cNvPr id="4" name="Slide Number Placeholder 3">
            <a:extLst>
              <a:ext uri="{FF2B5EF4-FFF2-40B4-BE49-F238E27FC236}">
                <a16:creationId xmlns:a16="http://schemas.microsoft.com/office/drawing/2014/main" id="{2D9197F7-5258-9F39-6D10-C8F751F08D94}"/>
              </a:ext>
            </a:extLst>
          </p:cNvPr>
          <p:cNvSpPr>
            <a:spLocks noGrp="1"/>
          </p:cNvSpPr>
          <p:nvPr>
            <p:ph type="sldNum" sz="quarter" idx="5"/>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4284638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D9F12-A72A-A957-0469-96319997D6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F1079C-51D4-542C-6A68-046F058BE9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DB8ED5-5A98-8AE3-C65F-2EDAA4068DCC}"/>
              </a:ext>
            </a:extLst>
          </p:cNvPr>
          <p:cNvSpPr>
            <a:spLocks noGrp="1"/>
          </p:cNvSpPr>
          <p:nvPr>
            <p:ph type="body" idx="1"/>
          </p:nvPr>
        </p:nvSpPr>
        <p:spPr/>
        <p:txBody>
          <a:bodyPr/>
          <a:lstStyle/>
          <a:p>
            <a:r>
              <a:rPr lang="en-US" dirty="0" err="1"/>
              <a:t>Predă</a:t>
            </a:r>
            <a:r>
              <a:rPr lang="en-US" dirty="0"/>
              <a:t> </a:t>
            </a:r>
            <a:r>
              <a:rPr lang="en-US" dirty="0" err="1"/>
              <a:t>abilități</a:t>
            </a:r>
            <a:r>
              <a:rPr lang="en-US" dirty="0"/>
              <a:t> </a:t>
            </a:r>
            <a:r>
              <a:rPr lang="en-US" dirty="0" err="1"/>
              <a:t>verzi</a:t>
            </a:r>
            <a:r>
              <a:rPr lang="en-US" dirty="0"/>
              <a:t> </a:t>
            </a:r>
            <a:r>
              <a:rPr lang="en-US" dirty="0" err="1"/>
              <a:t>specifice</a:t>
            </a:r>
            <a:r>
              <a:rPr lang="en-US" dirty="0"/>
              <a:t> </a:t>
            </a:r>
            <a:r>
              <a:rPr lang="en-US" dirty="0" err="1"/>
              <a:t>ocupației</a:t>
            </a:r>
            <a:r>
              <a:rPr lang="en-US" dirty="0"/>
              <a:t>.</a:t>
            </a:r>
          </a:p>
          <a:p>
            <a:r>
              <a:rPr lang="en-US" dirty="0"/>
              <a:t>
</a:t>
            </a:r>
            <a:r>
              <a:rPr lang="en-US" dirty="0" err="1"/>
              <a:t>Folosește</a:t>
            </a:r>
            <a:r>
              <a:rPr lang="en-US" dirty="0"/>
              <a:t> </a:t>
            </a:r>
            <a:r>
              <a:rPr lang="en-US" dirty="0" err="1"/>
              <a:t>exemple</a:t>
            </a:r>
            <a:r>
              <a:rPr lang="en-US" dirty="0"/>
              <a:t> practice din </a:t>
            </a:r>
            <a:r>
              <a:rPr lang="en-US" dirty="0" err="1"/>
              <a:t>diferite</a:t>
            </a:r>
            <a:r>
              <a:rPr lang="en-US" dirty="0"/>
              <a:t> </a:t>
            </a:r>
            <a:r>
              <a:rPr lang="en-US" dirty="0" err="1"/>
              <a:t>domenii</a:t>
            </a:r>
            <a:r>
              <a:rPr lang="en-US" dirty="0"/>
              <a:t>.</a:t>
            </a:r>
          </a:p>
          <a:p>
            <a:r>
              <a:rPr lang="en-US" dirty="0"/>
              <a:t>
Se </a:t>
            </a:r>
            <a:r>
              <a:rPr lang="en-US" dirty="0" err="1"/>
              <a:t>subliniază</a:t>
            </a:r>
            <a:r>
              <a:rPr lang="en-US" dirty="0"/>
              <a:t> </a:t>
            </a:r>
            <a:r>
              <a:rPr lang="en-US" dirty="0" err="1"/>
              <a:t>că</a:t>
            </a:r>
            <a:r>
              <a:rPr lang="en-US" dirty="0"/>
              <a:t> </a:t>
            </a:r>
            <a:r>
              <a:rPr lang="en-US" dirty="0" err="1"/>
              <a:t>acestea</a:t>
            </a:r>
            <a:r>
              <a:rPr lang="en-US" dirty="0"/>
              <a:t> sunt </a:t>
            </a:r>
            <a:r>
              <a:rPr lang="en-US" dirty="0" err="1"/>
              <a:t>abilitățile</a:t>
            </a:r>
            <a:r>
              <a:rPr lang="en-US" dirty="0"/>
              <a:t> pe care </a:t>
            </a:r>
            <a:r>
              <a:rPr lang="en-US" dirty="0" err="1"/>
              <a:t>cursanții</a:t>
            </a:r>
            <a:r>
              <a:rPr lang="en-US" dirty="0"/>
              <a:t> le pot </a:t>
            </a:r>
            <a:r>
              <a:rPr lang="en-US" dirty="0" err="1"/>
              <a:t>vedea</a:t>
            </a:r>
            <a:r>
              <a:rPr lang="en-US" dirty="0"/>
              <a:t> </a:t>
            </a:r>
            <a:r>
              <a:rPr lang="en-US" dirty="0" err="1"/>
              <a:t>în</a:t>
            </a:r>
            <a:r>
              <a:rPr lang="en-US" dirty="0"/>
              <a:t> </a:t>
            </a:r>
            <a:r>
              <a:rPr lang="en-US" dirty="0" err="1"/>
              <a:t>sarcini</a:t>
            </a:r>
            <a:r>
              <a:rPr lang="en-US" dirty="0"/>
              <a:t> concrete de </a:t>
            </a:r>
            <a:r>
              <a:rPr lang="en-US" dirty="0" err="1"/>
              <a:t>lucru</a:t>
            </a:r>
            <a:r>
              <a:rPr lang="en-US" dirty="0"/>
              <a:t>:</a:t>
            </a:r>
          </a:p>
          <a:p>
            <a:pPr marL="171450" indent="-171450">
              <a:buFont typeface="Arial" panose="020B0604020202020204" pitchFamily="34" charset="0"/>
              <a:buChar char="•"/>
            </a:pPr>
            <a:r>
              <a:rPr lang="en-US" dirty="0" err="1"/>
              <a:t>Alegerea</a:t>
            </a:r>
            <a:r>
              <a:rPr lang="en-US" dirty="0"/>
              <a:t> </a:t>
            </a:r>
            <a:r>
              <a:rPr lang="en-US" dirty="0" err="1"/>
              <a:t>materialelor</a:t>
            </a:r>
            <a:r>
              <a:rPr lang="en-US" dirty="0"/>
              <a:t> 
</a:t>
            </a:r>
            <a:r>
              <a:rPr lang="en-US" dirty="0" err="1"/>
              <a:t>Economisirea</a:t>
            </a:r>
            <a:r>
              <a:rPr lang="en-US" dirty="0"/>
              <a:t> </a:t>
            </a:r>
            <a:r>
              <a:rPr lang="en-US" dirty="0" err="1"/>
              <a:t>energiei</a:t>
            </a:r>
            <a:r>
              <a:rPr lang="en-US" dirty="0"/>
              <a:t> 
</a:t>
            </a:r>
            <a:r>
              <a:rPr lang="en-US" dirty="0" err="1"/>
              <a:t>reducerea</a:t>
            </a:r>
            <a:r>
              <a:rPr lang="en-US" dirty="0"/>
              <a:t> </a:t>
            </a:r>
            <a:r>
              <a:rPr lang="en-US" dirty="0" err="1"/>
              <a:t>deșeurilor</a:t>
            </a:r>
            <a:r>
              <a:rPr lang="en-US" dirty="0"/>
              <a:t> 
</a:t>
            </a:r>
            <a:r>
              <a:rPr lang="en-US" dirty="0" err="1"/>
              <a:t>Întreținerea</a:t>
            </a:r>
            <a:r>
              <a:rPr lang="en-US" dirty="0"/>
              <a:t> </a:t>
            </a:r>
            <a:r>
              <a:rPr lang="en-US" dirty="0" err="1"/>
              <a:t>echipamentului</a:t>
            </a:r>
            <a:r>
              <a:rPr lang="en-US" dirty="0"/>
              <a:t> 
</a:t>
            </a:r>
            <a:r>
              <a:rPr lang="en-US" dirty="0" err="1"/>
              <a:t>Respectând</a:t>
            </a:r>
            <a:r>
              <a:rPr lang="en-US" dirty="0"/>
              <a:t> </a:t>
            </a:r>
            <a:r>
              <a:rPr lang="en-US" dirty="0" err="1"/>
              <a:t>standardele</a:t>
            </a:r>
            <a:r>
              <a:rPr lang="en-US" dirty="0"/>
              <a:t> de </a:t>
            </a:r>
            <a:r>
              <a:rPr lang="en-US" dirty="0" err="1"/>
              <a:t>mediu</a:t>
            </a:r>
            <a:r>
              <a:rPr lang="en-US" dirty="0"/>
              <a:t> 
</a:t>
            </a:r>
            <a:r>
              <a:rPr lang="en-US" dirty="0" err="1"/>
              <a:t>Explicarea</a:t>
            </a:r>
            <a:r>
              <a:rPr lang="en-US" dirty="0"/>
              <a:t> </a:t>
            </a:r>
            <a:r>
              <a:rPr lang="en-US" dirty="0" err="1"/>
              <a:t>opțiunilor</a:t>
            </a:r>
            <a:r>
              <a:rPr lang="en-US" dirty="0"/>
              <a:t> </a:t>
            </a:r>
            <a:r>
              <a:rPr lang="en-US" dirty="0" err="1"/>
              <a:t>sustenabile</a:t>
            </a:r>
            <a:r>
              <a:rPr lang="en-US" dirty="0"/>
              <a:t> </a:t>
            </a:r>
            <a:r>
              <a:rPr lang="en-US" dirty="0" err="1"/>
              <a:t>clienților</a:t>
            </a:r>
            <a:r>
              <a:rPr lang="en-US" dirty="0"/>
              <a:t> </a:t>
            </a:r>
          </a:p>
          <a:p>
            <a:endParaRPr lang="en-US" dirty="0"/>
          </a:p>
          <a:p>
            <a:r>
              <a:rPr lang="en-US" dirty="0"/>
              <a:t>Le cere </a:t>
            </a:r>
            <a:r>
              <a:rPr lang="en-US" dirty="0" err="1"/>
              <a:t>participanților</a:t>
            </a:r>
            <a:r>
              <a:rPr lang="en-US" dirty="0"/>
              <a:t> </a:t>
            </a:r>
            <a:r>
              <a:rPr lang="en-US" dirty="0" err="1"/>
              <a:t>să</a:t>
            </a:r>
            <a:r>
              <a:rPr lang="en-US" dirty="0"/>
              <a:t> </a:t>
            </a:r>
            <a:r>
              <a:rPr lang="en-US" dirty="0" err="1"/>
              <a:t>adauge</a:t>
            </a:r>
            <a:r>
              <a:rPr lang="en-US" dirty="0"/>
              <a:t> </a:t>
            </a:r>
            <a:r>
              <a:rPr lang="en-US" dirty="0" err="1"/>
              <a:t>exemple</a:t>
            </a:r>
            <a:r>
              <a:rPr lang="en-US" dirty="0"/>
              <a:t> din </a:t>
            </a:r>
            <a:r>
              <a:rPr lang="en-US" dirty="0" err="1"/>
              <a:t>propriile</a:t>
            </a:r>
            <a:r>
              <a:rPr lang="en-US" dirty="0"/>
              <a:t> </a:t>
            </a:r>
            <a:r>
              <a:rPr lang="en-US" dirty="0" err="1"/>
              <a:t>domenii</a:t>
            </a:r>
            <a:r>
              <a:rPr lang="en-US" dirty="0"/>
              <a:t> </a:t>
            </a:r>
            <a:r>
              <a:rPr lang="en-US" dirty="0" err="1"/>
              <a:t>didactice</a:t>
            </a:r>
            <a:r>
              <a:rPr lang="en-US" dirty="0"/>
              <a:t>.</a:t>
            </a:r>
          </a:p>
        </p:txBody>
      </p:sp>
      <p:sp>
        <p:nvSpPr>
          <p:cNvPr id="4" name="Slide Number Placeholder 3">
            <a:extLst>
              <a:ext uri="{FF2B5EF4-FFF2-40B4-BE49-F238E27FC236}">
                <a16:creationId xmlns:a16="http://schemas.microsoft.com/office/drawing/2014/main" id="{1B0AE9E2-CA7C-2877-98D1-22A611664E8D}"/>
              </a:ext>
            </a:extLst>
          </p:cNvPr>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39280055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4961A-DA50-153F-923A-43FF3296AA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C84603-F03D-3C66-6FAB-0F59006BB1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2FA176-B3E9-94BC-C42E-08E56854D1E9}"/>
              </a:ext>
            </a:extLst>
          </p:cNvPr>
          <p:cNvSpPr>
            <a:spLocks noGrp="1"/>
          </p:cNvSpPr>
          <p:nvPr>
            <p:ph type="body" idx="1"/>
          </p:nvPr>
        </p:nvSpPr>
        <p:spPr/>
        <p:txBody>
          <a:bodyPr/>
          <a:lstStyle/>
          <a:p>
            <a:r>
              <a:rPr lang="en-US" dirty="0" err="1"/>
              <a:t>Predă</a:t>
            </a:r>
            <a:r>
              <a:rPr lang="en-US" dirty="0"/>
              <a:t> </a:t>
            </a:r>
            <a:r>
              <a:rPr lang="en-US" dirty="0" err="1"/>
              <a:t>abilități</a:t>
            </a:r>
            <a:r>
              <a:rPr lang="en-US" dirty="0"/>
              <a:t> </a:t>
            </a:r>
            <a:r>
              <a:rPr lang="en-US" dirty="0" err="1"/>
              <a:t>verzi</a:t>
            </a:r>
            <a:r>
              <a:rPr lang="en-US" dirty="0"/>
              <a:t> </a:t>
            </a:r>
            <a:r>
              <a:rPr lang="en-US" dirty="0" err="1"/>
              <a:t>foarte</a:t>
            </a:r>
            <a:r>
              <a:rPr lang="en-US" dirty="0"/>
              <a:t> </a:t>
            </a:r>
            <a:r>
              <a:rPr lang="en-US" dirty="0" err="1"/>
              <a:t>specializate</a:t>
            </a:r>
            <a:r>
              <a:rPr lang="en-US" dirty="0"/>
              <a:t>.</a:t>
            </a:r>
          </a:p>
          <a:p>
            <a:r>
              <a:rPr lang="en-US" dirty="0"/>
              <a:t>
</a:t>
            </a:r>
            <a:r>
              <a:rPr lang="en-US" dirty="0" err="1"/>
              <a:t>Explică</a:t>
            </a:r>
            <a:r>
              <a:rPr lang="en-US" dirty="0"/>
              <a:t> </a:t>
            </a:r>
            <a:r>
              <a:rPr lang="en-US" dirty="0" err="1"/>
              <a:t>faptul</a:t>
            </a:r>
            <a:r>
              <a:rPr lang="en-US" dirty="0"/>
              <a:t> </a:t>
            </a:r>
            <a:r>
              <a:rPr lang="en-US" dirty="0" err="1"/>
              <a:t>că</a:t>
            </a:r>
            <a:r>
              <a:rPr lang="en-US" dirty="0"/>
              <a:t> nu </a:t>
            </a:r>
            <a:r>
              <a:rPr lang="en-US" dirty="0" err="1"/>
              <a:t>toți</a:t>
            </a:r>
            <a:r>
              <a:rPr lang="en-US" dirty="0"/>
              <a:t> </a:t>
            </a:r>
            <a:r>
              <a:rPr lang="en-US" dirty="0" err="1"/>
              <a:t>cursanții</a:t>
            </a:r>
            <a:r>
              <a:rPr lang="en-US" dirty="0"/>
              <a:t> </a:t>
            </a:r>
            <a:r>
              <a:rPr lang="en-US" dirty="0" err="1"/>
              <a:t>vor</a:t>
            </a:r>
            <a:r>
              <a:rPr lang="en-US" dirty="0"/>
              <a:t> </a:t>
            </a:r>
            <a:r>
              <a:rPr lang="en-US" dirty="0" err="1"/>
              <a:t>deveni</a:t>
            </a:r>
            <a:r>
              <a:rPr lang="en-US" dirty="0"/>
              <a:t> </a:t>
            </a:r>
            <a:r>
              <a:rPr lang="en-US" dirty="0" err="1"/>
              <a:t>tehnician</a:t>
            </a:r>
            <a:r>
              <a:rPr lang="en-US" dirty="0"/>
              <a:t> </a:t>
            </a:r>
            <a:r>
              <a:rPr lang="en-US" dirty="0" err="1"/>
              <a:t>în</a:t>
            </a:r>
            <a:r>
              <a:rPr lang="en-US" dirty="0"/>
              <a:t> </a:t>
            </a:r>
            <a:r>
              <a:rPr lang="en-US" dirty="0" err="1"/>
              <a:t>energie</a:t>
            </a:r>
            <a:r>
              <a:rPr lang="en-US" dirty="0"/>
              <a:t> </a:t>
            </a:r>
            <a:r>
              <a:rPr lang="en-US" dirty="0" err="1"/>
              <a:t>regenerabilă</a:t>
            </a:r>
            <a:r>
              <a:rPr lang="en-US" dirty="0"/>
              <a:t> </a:t>
            </a:r>
            <a:r>
              <a:rPr lang="en-US" dirty="0" err="1"/>
              <a:t>sau</a:t>
            </a:r>
            <a:r>
              <a:rPr lang="en-US" dirty="0"/>
              <a:t> auditor de </a:t>
            </a:r>
            <a:r>
              <a:rPr lang="en-US" dirty="0" err="1"/>
              <a:t>sustenabilitate</a:t>
            </a:r>
            <a:r>
              <a:rPr lang="en-US" dirty="0"/>
              <a:t>, </a:t>
            </a:r>
            <a:r>
              <a:rPr lang="en-US" dirty="0" err="1"/>
              <a:t>dar</a:t>
            </a:r>
            <a:r>
              <a:rPr lang="en-US" dirty="0"/>
              <a:t> </a:t>
            </a:r>
            <a:r>
              <a:rPr lang="en-US" dirty="0" err="1"/>
              <a:t>aceste</a:t>
            </a:r>
            <a:r>
              <a:rPr lang="en-US" dirty="0"/>
              <a:t> </a:t>
            </a:r>
            <a:r>
              <a:rPr lang="en-US" dirty="0" err="1"/>
              <a:t>exemple</a:t>
            </a:r>
            <a:r>
              <a:rPr lang="en-US" dirty="0"/>
              <a:t> </a:t>
            </a:r>
            <a:r>
              <a:rPr lang="en-US" dirty="0" err="1"/>
              <a:t>ajută</a:t>
            </a:r>
            <a:r>
              <a:rPr lang="en-US" dirty="0"/>
              <a:t> la </a:t>
            </a:r>
            <a:r>
              <a:rPr lang="en-US" dirty="0" err="1"/>
              <a:t>arătarea</a:t>
            </a:r>
            <a:r>
              <a:rPr lang="en-US" dirty="0"/>
              <a:t> </a:t>
            </a:r>
            <a:r>
              <a:rPr lang="en-US" dirty="0" err="1"/>
              <a:t>locurilor</a:t>
            </a:r>
            <a:r>
              <a:rPr lang="en-US" dirty="0"/>
              <a:t> </a:t>
            </a:r>
            <a:r>
              <a:rPr lang="en-US" dirty="0" err="1"/>
              <a:t>unde</a:t>
            </a:r>
            <a:r>
              <a:rPr lang="en-US" dirty="0"/>
              <a:t> se pot </a:t>
            </a:r>
            <a:r>
              <a:rPr lang="en-US" dirty="0" err="1"/>
              <a:t>dezvolta</a:t>
            </a:r>
            <a:r>
              <a:rPr lang="en-US" dirty="0"/>
              <a:t> </a:t>
            </a:r>
            <a:r>
              <a:rPr lang="en-US" dirty="0" err="1"/>
              <a:t>calificările</a:t>
            </a:r>
            <a:r>
              <a:rPr lang="en-US" dirty="0"/>
              <a:t> </a:t>
            </a:r>
            <a:r>
              <a:rPr lang="en-US" dirty="0" err="1"/>
              <a:t>specializate</a:t>
            </a:r>
            <a:r>
              <a:rPr lang="en-US" dirty="0"/>
              <a:t> </a:t>
            </a:r>
            <a:r>
              <a:rPr lang="en-US" dirty="0" err="1"/>
              <a:t>și</a:t>
            </a:r>
            <a:r>
              <a:rPr lang="en-US" dirty="0"/>
              <a:t> </a:t>
            </a:r>
            <a:r>
              <a:rPr lang="en-US" dirty="0" err="1"/>
              <a:t>căile</a:t>
            </a:r>
            <a:r>
              <a:rPr lang="en-US" dirty="0"/>
              <a:t> de </a:t>
            </a:r>
            <a:r>
              <a:rPr lang="en-US" dirty="0" err="1"/>
              <a:t>carieră</a:t>
            </a:r>
            <a:r>
              <a:rPr lang="en-US" dirty="0"/>
              <a:t>.</a:t>
            </a:r>
          </a:p>
          <a:p>
            <a:r>
              <a:rPr lang="en-US" dirty="0"/>
              <a:t>
Sunt utile </a:t>
            </a:r>
            <a:r>
              <a:rPr lang="en-US" dirty="0" err="1"/>
              <a:t>pentru</a:t>
            </a:r>
            <a:r>
              <a:rPr lang="en-US" dirty="0"/>
              <a:t> </a:t>
            </a:r>
            <a:r>
              <a:rPr lang="en-US" dirty="0" err="1"/>
              <a:t>conștientizarea</a:t>
            </a:r>
            <a:r>
              <a:rPr lang="en-US" dirty="0"/>
              <a:t> </a:t>
            </a:r>
            <a:r>
              <a:rPr lang="en-US" dirty="0" err="1"/>
              <a:t>carierei</a:t>
            </a:r>
            <a:r>
              <a:rPr lang="en-US" dirty="0"/>
              <a:t> </a:t>
            </a:r>
            <a:r>
              <a:rPr lang="en-US" dirty="0" err="1"/>
              <a:t>și</a:t>
            </a:r>
            <a:r>
              <a:rPr lang="en-US" dirty="0"/>
              <a:t> </a:t>
            </a:r>
            <a:r>
              <a:rPr lang="en-US" dirty="0" err="1"/>
              <a:t>pentru</a:t>
            </a:r>
            <a:r>
              <a:rPr lang="en-US" dirty="0"/>
              <a:t> </a:t>
            </a:r>
            <a:r>
              <a:rPr lang="en-US" dirty="0" err="1"/>
              <a:t>cursanții</a:t>
            </a:r>
            <a:r>
              <a:rPr lang="en-US" dirty="0"/>
              <a:t> care </a:t>
            </a:r>
            <a:r>
              <a:rPr lang="en-US" dirty="0" err="1"/>
              <a:t>ar</a:t>
            </a:r>
            <a:r>
              <a:rPr lang="en-US" dirty="0"/>
              <a:t> </a:t>
            </a:r>
            <a:r>
              <a:rPr lang="en-US" dirty="0" err="1"/>
              <a:t>putea</a:t>
            </a:r>
            <a:r>
              <a:rPr lang="en-US" dirty="0"/>
              <a:t> </a:t>
            </a:r>
            <a:r>
              <a:rPr lang="en-US" dirty="0" err="1"/>
              <a:t>dori</a:t>
            </a:r>
            <a:r>
              <a:rPr lang="en-US" dirty="0"/>
              <a:t> </a:t>
            </a:r>
            <a:r>
              <a:rPr lang="en-US" dirty="0" err="1"/>
              <a:t>să</a:t>
            </a:r>
            <a:r>
              <a:rPr lang="en-US" dirty="0"/>
              <a:t> se </a:t>
            </a:r>
            <a:r>
              <a:rPr lang="en-US" dirty="0" err="1"/>
              <a:t>specializeze</a:t>
            </a:r>
            <a:r>
              <a:rPr lang="en-US" dirty="0"/>
              <a:t> </a:t>
            </a:r>
            <a:r>
              <a:rPr lang="en-US" dirty="0" err="1"/>
              <a:t>mai</a:t>
            </a:r>
            <a:r>
              <a:rPr lang="en-US" dirty="0"/>
              <a:t> </a:t>
            </a:r>
            <a:r>
              <a:rPr lang="en-US" dirty="0" err="1"/>
              <a:t>târziu</a:t>
            </a:r>
            <a:r>
              <a:rPr lang="en-US" dirty="0"/>
              <a:t>.</a:t>
            </a:r>
          </a:p>
        </p:txBody>
      </p:sp>
      <p:sp>
        <p:nvSpPr>
          <p:cNvPr id="4" name="Slide Number Placeholder 3">
            <a:extLst>
              <a:ext uri="{FF2B5EF4-FFF2-40B4-BE49-F238E27FC236}">
                <a16:creationId xmlns:a16="http://schemas.microsoft.com/office/drawing/2014/main" id="{6B24DFF8-C004-5761-676C-880F25F5FBCD}"/>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8394672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0AFFB-B326-517E-2E23-4B0764DA3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54E4A-FBCB-E84F-D643-AA5344B6B2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75B162-01E7-56C8-C645-971D7409BC05}"/>
              </a:ext>
            </a:extLst>
          </p:cNvPr>
          <p:cNvSpPr>
            <a:spLocks noGrp="1"/>
          </p:cNvSpPr>
          <p:nvPr>
            <p:ph type="body" idx="1"/>
          </p:nvPr>
        </p:nvSpPr>
        <p:spPr/>
        <p:txBody>
          <a:bodyPr/>
          <a:lstStyle/>
          <a:p>
            <a:r>
              <a:rPr lang="en-US" dirty="0" err="1"/>
              <a:t>Facilitează</a:t>
            </a:r>
            <a:r>
              <a:rPr lang="en-US" dirty="0"/>
              <a:t> o </a:t>
            </a:r>
            <a:r>
              <a:rPr lang="en-US" dirty="0" err="1"/>
              <a:t>discuție</a:t>
            </a:r>
            <a:r>
              <a:rPr lang="en-US" dirty="0"/>
              <a:t> </a:t>
            </a:r>
            <a:r>
              <a:rPr lang="en-US" dirty="0" err="1"/>
              <a:t>scurtă</a:t>
            </a:r>
            <a:r>
              <a:rPr lang="en-US" dirty="0"/>
              <a:t>.</a:t>
            </a:r>
          </a:p>
          <a:p>
            <a:r>
              <a:rPr lang="en-US" dirty="0"/>
              <a:t>
Le cere </a:t>
            </a:r>
            <a:r>
              <a:rPr lang="en-US" dirty="0" err="1"/>
              <a:t>participanților</a:t>
            </a:r>
            <a:r>
              <a:rPr lang="en-US" dirty="0"/>
              <a:t> </a:t>
            </a:r>
            <a:r>
              <a:rPr lang="en-US" dirty="0" err="1"/>
              <a:t>să</a:t>
            </a:r>
            <a:r>
              <a:rPr lang="en-US" dirty="0"/>
              <a:t> </a:t>
            </a:r>
            <a:r>
              <a:rPr lang="en-US" dirty="0" err="1"/>
              <a:t>identifice</a:t>
            </a:r>
            <a:r>
              <a:rPr lang="en-US" dirty="0"/>
              <a:t> </a:t>
            </a:r>
            <a:r>
              <a:rPr lang="en-US" dirty="0" err="1"/>
              <a:t>abilități</a:t>
            </a:r>
            <a:r>
              <a:rPr lang="en-US" dirty="0"/>
              <a:t> </a:t>
            </a:r>
            <a:r>
              <a:rPr lang="en-US" dirty="0" err="1"/>
              <a:t>verzi</a:t>
            </a:r>
            <a:r>
              <a:rPr lang="en-US" dirty="0"/>
              <a:t> care pot fi </a:t>
            </a:r>
            <a:r>
              <a:rPr lang="en-US" dirty="0" err="1"/>
              <a:t>deja</a:t>
            </a:r>
            <a:r>
              <a:rPr lang="en-US" dirty="0"/>
              <a:t> integrate </a:t>
            </a:r>
            <a:r>
              <a:rPr lang="en-US" dirty="0" err="1"/>
              <a:t>în</a:t>
            </a:r>
            <a:r>
              <a:rPr lang="en-US" dirty="0"/>
              <a:t> </a:t>
            </a:r>
            <a:r>
              <a:rPr lang="en-US" dirty="0" err="1"/>
              <a:t>lecțiile</a:t>
            </a:r>
            <a:r>
              <a:rPr lang="en-US" dirty="0"/>
              <a:t> lor </a:t>
            </a:r>
            <a:r>
              <a:rPr lang="en-US" dirty="0" err="1"/>
              <a:t>fără</a:t>
            </a:r>
            <a:r>
              <a:rPr lang="en-US" dirty="0"/>
              <a:t> a fi </a:t>
            </a:r>
            <a:r>
              <a:rPr lang="en-US" dirty="0" err="1"/>
              <a:t>etichetate</a:t>
            </a:r>
            <a:r>
              <a:rPr lang="en-US" dirty="0"/>
              <a:t> ca </a:t>
            </a:r>
            <a:r>
              <a:rPr lang="en-US" dirty="0" err="1"/>
              <a:t>fiind</a:t>
            </a:r>
            <a:r>
              <a:rPr lang="en-US" dirty="0"/>
              <a:t> </a:t>
            </a:r>
            <a:r>
              <a:rPr lang="en-US" dirty="0" err="1"/>
              <a:t>verzi</a:t>
            </a:r>
            <a:r>
              <a:rPr lang="en-US" dirty="0"/>
              <a:t>.</a:t>
            </a:r>
          </a:p>
          <a:p>
            <a:r>
              <a:rPr lang="en-US" dirty="0"/>
              <a:t>
</a:t>
            </a:r>
            <a:r>
              <a:rPr lang="en-US" dirty="0" err="1"/>
              <a:t>Exemple</a:t>
            </a:r>
            <a:r>
              <a:rPr lang="en-US" dirty="0"/>
              <a:t> </a:t>
            </a:r>
            <a:r>
              <a:rPr lang="en-US" dirty="0" err="1"/>
              <a:t>ar</a:t>
            </a:r>
            <a:r>
              <a:rPr lang="en-US" dirty="0"/>
              <a:t> </a:t>
            </a:r>
            <a:r>
              <a:rPr lang="en-US" dirty="0" err="1"/>
              <a:t>putea</a:t>
            </a:r>
            <a:r>
              <a:rPr lang="en-US" dirty="0"/>
              <a:t> include:</a:t>
            </a:r>
          </a:p>
          <a:p>
            <a:pPr marL="171450" indent="-171450">
              <a:buFont typeface="Arial" panose="020B0604020202020204" pitchFamily="34" charset="0"/>
              <a:buChar char="•"/>
            </a:pPr>
            <a:r>
              <a:rPr lang="en-US" dirty="0" err="1"/>
              <a:t>Utilizare</a:t>
            </a:r>
            <a:r>
              <a:rPr lang="en-US" dirty="0"/>
              <a:t> </a:t>
            </a:r>
            <a:r>
              <a:rPr lang="en-US" dirty="0" err="1"/>
              <a:t>atentă</a:t>
            </a:r>
            <a:r>
              <a:rPr lang="en-US" dirty="0"/>
              <a:t> a </a:t>
            </a:r>
            <a:r>
              <a:rPr lang="en-US" dirty="0" err="1"/>
              <a:t>materialelor</a:t>
            </a:r>
            <a:r>
              <a:rPr lang="en-US" dirty="0"/>
              <a:t> 
</a:t>
            </a:r>
            <a:r>
              <a:rPr lang="en-US" dirty="0" err="1"/>
              <a:t>Siguranță</a:t>
            </a:r>
            <a:r>
              <a:rPr lang="en-US" dirty="0"/>
              <a:t> 
</a:t>
            </a:r>
            <a:r>
              <a:rPr lang="en-US" dirty="0" err="1"/>
              <a:t>Întreținere</a:t>
            </a:r>
            <a:r>
              <a:rPr lang="en-US" dirty="0"/>
              <a:t> 
</a:t>
            </a:r>
            <a:r>
              <a:rPr lang="en-US" dirty="0" err="1"/>
              <a:t>Reparații</a:t>
            </a:r>
            <a:r>
              <a:rPr lang="en-US" dirty="0"/>
              <a:t> 
</a:t>
            </a:r>
            <a:r>
              <a:rPr lang="en-US" dirty="0" err="1"/>
              <a:t>Planificare</a:t>
            </a:r>
            <a:r>
              <a:rPr lang="en-US" dirty="0"/>
              <a:t> </a:t>
            </a:r>
            <a:r>
              <a:rPr lang="en-US" dirty="0" err="1"/>
              <a:t>eficientă</a:t>
            </a:r>
            <a:r>
              <a:rPr lang="en-US" dirty="0"/>
              <a:t> 
Documentație </a:t>
            </a:r>
          </a:p>
          <a:p>
            <a:endParaRPr lang="en-US" dirty="0"/>
          </a:p>
          <a:p>
            <a:r>
              <a:rPr lang="en-US" dirty="0" err="1"/>
              <a:t>Acest</a:t>
            </a:r>
            <a:r>
              <a:rPr lang="en-US" dirty="0"/>
              <a:t> </a:t>
            </a:r>
            <a:r>
              <a:rPr lang="en-US" dirty="0" err="1"/>
              <a:t>lucru</a:t>
            </a:r>
            <a:r>
              <a:rPr lang="en-US" dirty="0"/>
              <a:t> </a:t>
            </a:r>
            <a:r>
              <a:rPr lang="en-US" dirty="0" err="1"/>
              <a:t>îi</a:t>
            </a:r>
            <a:r>
              <a:rPr lang="en-US" dirty="0"/>
              <a:t> </a:t>
            </a:r>
            <a:r>
              <a:rPr lang="en-US" dirty="0" err="1"/>
              <a:t>ajută</a:t>
            </a:r>
            <a:r>
              <a:rPr lang="en-US" dirty="0"/>
              <a:t> pe </a:t>
            </a:r>
            <a:r>
              <a:rPr lang="en-US" dirty="0" err="1"/>
              <a:t>profesori</a:t>
            </a:r>
            <a:r>
              <a:rPr lang="en-US" dirty="0"/>
              <a:t> </a:t>
            </a:r>
            <a:r>
              <a:rPr lang="en-US" dirty="0" err="1"/>
              <a:t>să</a:t>
            </a:r>
            <a:r>
              <a:rPr lang="en-US" dirty="0"/>
              <a:t> </a:t>
            </a:r>
            <a:r>
              <a:rPr lang="en-US" dirty="0" err="1"/>
              <a:t>recunoască</a:t>
            </a:r>
            <a:r>
              <a:rPr lang="en-US" dirty="0"/>
              <a:t> </a:t>
            </a:r>
            <a:r>
              <a:rPr lang="en-US" dirty="0" err="1"/>
              <a:t>faptul</a:t>
            </a:r>
            <a:r>
              <a:rPr lang="en-US" dirty="0"/>
              <a:t> </a:t>
            </a:r>
            <a:r>
              <a:rPr lang="en-US" dirty="0" err="1"/>
              <a:t>că</a:t>
            </a:r>
            <a:r>
              <a:rPr lang="en-US" dirty="0"/>
              <a:t> </a:t>
            </a:r>
            <a:r>
              <a:rPr lang="en-US" dirty="0" err="1"/>
              <a:t>sustenabilitatea</a:t>
            </a:r>
            <a:r>
              <a:rPr lang="en-US" dirty="0"/>
              <a:t> </a:t>
            </a:r>
            <a:r>
              <a:rPr lang="en-US" dirty="0" err="1"/>
              <a:t>poate</a:t>
            </a:r>
            <a:r>
              <a:rPr lang="en-US" dirty="0"/>
              <a:t> </a:t>
            </a:r>
            <a:r>
              <a:rPr lang="en-US" dirty="0" err="1"/>
              <a:t>adesea</a:t>
            </a:r>
            <a:r>
              <a:rPr lang="en-US" dirty="0"/>
              <a:t> </a:t>
            </a:r>
            <a:r>
              <a:rPr lang="en-US" dirty="0" err="1"/>
              <a:t>să</a:t>
            </a:r>
            <a:r>
              <a:rPr lang="en-US" dirty="0"/>
              <a:t> se </a:t>
            </a:r>
            <a:r>
              <a:rPr lang="en-US" dirty="0" err="1"/>
              <a:t>bazeze</a:t>
            </a:r>
            <a:r>
              <a:rPr lang="en-US" dirty="0"/>
              <a:t> pe practica </a:t>
            </a:r>
            <a:r>
              <a:rPr lang="en-US" dirty="0" err="1"/>
              <a:t>vocațională</a:t>
            </a:r>
            <a:r>
              <a:rPr lang="en-US" dirty="0"/>
              <a:t> </a:t>
            </a:r>
            <a:r>
              <a:rPr lang="en-US" dirty="0" err="1"/>
              <a:t>existentă</a:t>
            </a:r>
            <a:r>
              <a:rPr lang="en-US" dirty="0"/>
              <a:t>.</a:t>
            </a:r>
            <a:endParaRPr lang="hr-HR" dirty="0"/>
          </a:p>
        </p:txBody>
      </p:sp>
      <p:sp>
        <p:nvSpPr>
          <p:cNvPr id="4" name="Slide Number Placeholder 3">
            <a:extLst>
              <a:ext uri="{FF2B5EF4-FFF2-40B4-BE49-F238E27FC236}">
                <a16:creationId xmlns:a16="http://schemas.microsoft.com/office/drawing/2014/main" id="{718201BB-92E3-8A72-5CBD-AEC62EFB967E}"/>
              </a:ext>
            </a:extLst>
          </p:cNvPr>
          <p:cNvSpPr>
            <a:spLocks noGrp="1"/>
          </p:cNvSpPr>
          <p:nvPr>
            <p:ph type="sldNum" sz="quarter" idx="5"/>
          </p:nvPr>
        </p:nvSpPr>
        <p:spPr/>
        <p:txBody>
          <a:bodyPr/>
          <a:lstStyle/>
          <a:p>
            <a:fld id="{C6CF91B0-25AB-4DFA-B184-293DD156034C}" type="slidenum">
              <a:rPr lang="el-GR" smtClean="0"/>
              <a:t>27</a:t>
            </a:fld>
            <a:endParaRPr lang="el-GR"/>
          </a:p>
        </p:txBody>
      </p:sp>
    </p:spTree>
    <p:extLst>
      <p:ext uri="{BB962C8B-B14F-4D97-AF65-F5344CB8AC3E}">
        <p14:creationId xmlns:p14="http://schemas.microsoft.com/office/powerpoint/2010/main" val="1790672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Folosește</a:t>
            </a:r>
            <a:r>
              <a:rPr lang="en-US" dirty="0"/>
              <a:t> </a:t>
            </a:r>
            <a:r>
              <a:rPr lang="en-US" dirty="0" err="1"/>
              <a:t>această</a:t>
            </a:r>
            <a:r>
              <a:rPr lang="en-US" dirty="0"/>
              <a:t> </a:t>
            </a:r>
            <a:r>
              <a:rPr lang="en-US" dirty="0" err="1"/>
              <a:t>activitate</a:t>
            </a:r>
            <a:r>
              <a:rPr lang="en-US" dirty="0"/>
              <a:t> </a:t>
            </a:r>
            <a:r>
              <a:rPr lang="en-US" dirty="0" err="1"/>
              <a:t>pentru</a:t>
            </a:r>
            <a:r>
              <a:rPr lang="en-US" dirty="0"/>
              <a:t> a face </a:t>
            </a:r>
            <a:r>
              <a:rPr lang="en-US" dirty="0" err="1"/>
              <a:t>categoriile</a:t>
            </a:r>
            <a:r>
              <a:rPr lang="en-US" dirty="0"/>
              <a:t> de </a:t>
            </a:r>
            <a:r>
              <a:rPr lang="en-US" dirty="0" err="1"/>
              <a:t>abilități</a:t>
            </a:r>
            <a:r>
              <a:rPr lang="en-US" dirty="0"/>
              <a:t> </a:t>
            </a:r>
            <a:r>
              <a:rPr lang="en-US" dirty="0" err="1"/>
              <a:t>verzi</a:t>
            </a:r>
            <a:r>
              <a:rPr lang="en-US" dirty="0"/>
              <a:t> concrete.</a:t>
            </a:r>
          </a:p>
          <a:p>
            <a:r>
              <a:rPr lang="en-US" dirty="0"/>
              <a:t>
Le </a:t>
            </a:r>
            <a:r>
              <a:rPr lang="en-US" dirty="0" err="1"/>
              <a:t>amintește</a:t>
            </a:r>
            <a:r>
              <a:rPr lang="en-US" dirty="0"/>
              <a:t> </a:t>
            </a:r>
            <a:r>
              <a:rPr lang="en-US" dirty="0" err="1"/>
              <a:t>participanților</a:t>
            </a:r>
            <a:r>
              <a:rPr lang="en-US" dirty="0"/>
              <a:t> de </a:t>
            </a:r>
            <a:r>
              <a:rPr lang="en-US" dirty="0" err="1"/>
              <a:t>cele</a:t>
            </a:r>
            <a:r>
              <a:rPr lang="en-US" dirty="0"/>
              <a:t> </a:t>
            </a:r>
            <a:r>
              <a:rPr lang="en-US" dirty="0" err="1"/>
              <a:t>trei</a:t>
            </a:r>
            <a:r>
              <a:rPr lang="en-US" dirty="0"/>
              <a:t> </a:t>
            </a:r>
            <a:r>
              <a:rPr lang="en-US" dirty="0" err="1"/>
              <a:t>categorii</a:t>
            </a:r>
            <a:r>
              <a:rPr lang="en-US" dirty="0"/>
              <a:t> </a:t>
            </a:r>
            <a:r>
              <a:rPr lang="en-US" dirty="0" err="1"/>
              <a:t>discutate</a:t>
            </a:r>
            <a:r>
              <a:rPr lang="en-US" dirty="0"/>
              <a:t> anterior: </a:t>
            </a:r>
            <a:r>
              <a:rPr lang="en-US" dirty="0" err="1"/>
              <a:t>abilități</a:t>
            </a:r>
            <a:r>
              <a:rPr lang="en-US" dirty="0"/>
              <a:t> </a:t>
            </a:r>
            <a:r>
              <a:rPr lang="en-US" dirty="0" err="1"/>
              <a:t>verzi</a:t>
            </a:r>
            <a:r>
              <a:rPr lang="en-US" dirty="0"/>
              <a:t> </a:t>
            </a:r>
            <a:r>
              <a:rPr lang="en-US" dirty="0" err="1"/>
              <a:t>transversale</a:t>
            </a:r>
            <a:r>
              <a:rPr lang="en-US" dirty="0"/>
              <a:t>, </a:t>
            </a:r>
            <a:r>
              <a:rPr lang="en-US" dirty="0" err="1"/>
              <a:t>abilități</a:t>
            </a:r>
            <a:r>
              <a:rPr lang="en-US" dirty="0"/>
              <a:t> </a:t>
            </a:r>
            <a:r>
              <a:rPr lang="en-US" dirty="0" err="1"/>
              <a:t>verzi</a:t>
            </a:r>
            <a:r>
              <a:rPr lang="en-US" dirty="0"/>
              <a:t> </a:t>
            </a:r>
            <a:r>
              <a:rPr lang="en-US" dirty="0" err="1"/>
              <a:t>specifice</a:t>
            </a:r>
            <a:r>
              <a:rPr lang="en-US" dirty="0"/>
              <a:t> </a:t>
            </a:r>
            <a:r>
              <a:rPr lang="en-US" dirty="0" err="1"/>
              <a:t>ocupației</a:t>
            </a:r>
            <a:r>
              <a:rPr lang="en-US" dirty="0"/>
              <a:t> </a:t>
            </a:r>
            <a:r>
              <a:rPr lang="en-US" dirty="0" err="1"/>
              <a:t>și</a:t>
            </a:r>
            <a:r>
              <a:rPr lang="en-US" dirty="0"/>
              <a:t> </a:t>
            </a:r>
            <a:r>
              <a:rPr lang="en-US" dirty="0" err="1"/>
              <a:t>abilități</a:t>
            </a:r>
            <a:r>
              <a:rPr lang="en-US" dirty="0"/>
              <a:t> </a:t>
            </a:r>
            <a:r>
              <a:rPr lang="en-US" dirty="0" err="1"/>
              <a:t>verzi</a:t>
            </a:r>
            <a:r>
              <a:rPr lang="en-US" dirty="0"/>
              <a:t> </a:t>
            </a:r>
            <a:r>
              <a:rPr lang="en-US" dirty="0" err="1"/>
              <a:t>foarte</a:t>
            </a:r>
            <a:r>
              <a:rPr lang="en-US" dirty="0"/>
              <a:t> </a:t>
            </a:r>
            <a:r>
              <a:rPr lang="en-US" dirty="0" err="1"/>
              <a:t>specializate</a:t>
            </a:r>
            <a:r>
              <a:rPr lang="en-US" dirty="0"/>
              <a:t>.</a:t>
            </a:r>
          </a:p>
          <a:p>
            <a:r>
              <a:rPr lang="en-US" dirty="0"/>
              <a:t>
Le cere </a:t>
            </a:r>
            <a:r>
              <a:rPr lang="en-US" dirty="0" err="1"/>
              <a:t>participanților</a:t>
            </a:r>
            <a:r>
              <a:rPr lang="en-US" dirty="0"/>
              <a:t> </a:t>
            </a:r>
            <a:r>
              <a:rPr lang="en-US" dirty="0" err="1"/>
              <a:t>să</a:t>
            </a:r>
            <a:r>
              <a:rPr lang="en-US" dirty="0"/>
              <a:t> </a:t>
            </a:r>
            <a:r>
              <a:rPr lang="en-US" dirty="0" err="1"/>
              <a:t>aleagă</a:t>
            </a:r>
            <a:r>
              <a:rPr lang="en-US" dirty="0"/>
              <a:t> o </a:t>
            </a:r>
            <a:r>
              <a:rPr lang="en-US" dirty="0" err="1"/>
              <a:t>ocupație</a:t>
            </a:r>
            <a:r>
              <a:rPr lang="en-US" dirty="0"/>
              <a:t> pe care o </a:t>
            </a:r>
            <a:r>
              <a:rPr lang="en-US" dirty="0" err="1"/>
              <a:t>cunosc</a:t>
            </a:r>
            <a:r>
              <a:rPr lang="en-US" dirty="0"/>
              <a:t> bine. </a:t>
            </a:r>
            <a:r>
              <a:rPr lang="en-US" dirty="0" err="1"/>
              <a:t>Ar</a:t>
            </a:r>
            <a:r>
              <a:rPr lang="en-US" dirty="0"/>
              <a:t> </a:t>
            </a:r>
            <a:r>
              <a:rPr lang="en-US" dirty="0" err="1"/>
              <a:t>trebui</a:t>
            </a:r>
            <a:r>
              <a:rPr lang="en-US" dirty="0"/>
              <a:t> </a:t>
            </a:r>
            <a:r>
              <a:rPr lang="en-US" dirty="0" err="1"/>
              <a:t>să</a:t>
            </a:r>
            <a:r>
              <a:rPr lang="en-US" dirty="0"/>
              <a:t> evite </a:t>
            </a:r>
            <a:r>
              <a:rPr lang="en-US" dirty="0" err="1"/>
              <a:t>să</a:t>
            </a:r>
            <a:r>
              <a:rPr lang="en-US" dirty="0"/>
              <a:t> </a:t>
            </a:r>
            <a:r>
              <a:rPr lang="en-US" dirty="0" err="1"/>
              <a:t>enumere</a:t>
            </a:r>
            <a:r>
              <a:rPr lang="en-US" dirty="0"/>
              <a:t> </a:t>
            </a:r>
            <a:r>
              <a:rPr lang="en-US" dirty="0" err="1"/>
              <a:t>abilitățile</a:t>
            </a:r>
            <a:r>
              <a:rPr lang="en-US" dirty="0"/>
              <a:t> </a:t>
            </a:r>
            <a:r>
              <a:rPr lang="en-US" dirty="0" err="1"/>
              <a:t>într</a:t>
            </a:r>
            <a:r>
              <a:rPr lang="en-US" dirty="0"/>
              <a:t>-un mod abstract. </a:t>
            </a:r>
            <a:r>
              <a:rPr lang="en-US" dirty="0" err="1"/>
              <a:t>Fiecare</a:t>
            </a:r>
            <a:r>
              <a:rPr lang="en-US" dirty="0"/>
              <a:t> </a:t>
            </a:r>
            <a:r>
              <a:rPr lang="en-US" dirty="0" err="1"/>
              <a:t>abilitate</a:t>
            </a:r>
            <a:r>
              <a:rPr lang="en-US" dirty="0"/>
              <a:t> </a:t>
            </a:r>
            <a:r>
              <a:rPr lang="en-US" dirty="0" err="1"/>
              <a:t>ar</a:t>
            </a:r>
            <a:r>
              <a:rPr lang="en-US" dirty="0"/>
              <a:t> </a:t>
            </a:r>
            <a:r>
              <a:rPr lang="en-US" dirty="0" err="1"/>
              <a:t>trebui</a:t>
            </a:r>
            <a:r>
              <a:rPr lang="en-US" dirty="0"/>
              <a:t> </a:t>
            </a:r>
            <a:r>
              <a:rPr lang="en-US" dirty="0" err="1"/>
              <a:t>să</a:t>
            </a:r>
            <a:r>
              <a:rPr lang="en-US" dirty="0"/>
              <a:t> fie </a:t>
            </a:r>
            <a:r>
              <a:rPr lang="en-US" dirty="0" err="1"/>
              <a:t>legată</a:t>
            </a:r>
            <a:r>
              <a:rPr lang="en-US" dirty="0"/>
              <a:t> de </a:t>
            </a:r>
            <a:r>
              <a:rPr lang="en-US" dirty="0" err="1"/>
              <a:t>ceva</a:t>
            </a:r>
            <a:r>
              <a:rPr lang="en-US" dirty="0"/>
              <a:t> </a:t>
            </a:r>
            <a:r>
              <a:rPr lang="en-US" dirty="0" err="1"/>
              <a:t>ce</a:t>
            </a:r>
            <a:r>
              <a:rPr lang="en-US" dirty="0"/>
              <a:t> un </a:t>
            </a:r>
            <a:r>
              <a:rPr lang="en-US" dirty="0" err="1"/>
              <a:t>lucrător</a:t>
            </a:r>
            <a:r>
              <a:rPr lang="en-US" dirty="0"/>
              <a:t> face </a:t>
            </a:r>
            <a:r>
              <a:rPr lang="en-US" dirty="0" err="1"/>
              <a:t>efectiv</a:t>
            </a:r>
            <a:r>
              <a:rPr lang="en-US" dirty="0"/>
              <a:t>, decide, </a:t>
            </a:r>
            <a:r>
              <a:rPr lang="en-US" dirty="0" err="1"/>
              <a:t>explică</a:t>
            </a:r>
            <a:r>
              <a:rPr lang="en-US" dirty="0"/>
              <a:t>, </a:t>
            </a:r>
            <a:r>
              <a:rPr lang="en-US" dirty="0" err="1"/>
              <a:t>documentează</a:t>
            </a:r>
            <a:r>
              <a:rPr lang="en-US" dirty="0"/>
              <a:t> </a:t>
            </a:r>
            <a:r>
              <a:rPr lang="en-US" dirty="0" err="1"/>
              <a:t>sau</a:t>
            </a:r>
            <a:r>
              <a:rPr lang="en-US" dirty="0"/>
              <a:t> </a:t>
            </a:r>
            <a:r>
              <a:rPr lang="en-US" dirty="0" err="1"/>
              <a:t>îmbunătățește</a:t>
            </a:r>
            <a:r>
              <a:rPr lang="en-US" dirty="0"/>
              <a:t>.</a:t>
            </a:r>
          </a:p>
          <a:p>
            <a:r>
              <a:rPr lang="en-US" dirty="0"/>
              <a:t>
De </a:t>
            </a:r>
            <a:r>
              <a:rPr lang="en-US" dirty="0" err="1"/>
              <a:t>exemplu</a:t>
            </a:r>
            <a:r>
              <a:rPr lang="en-US" dirty="0"/>
              <a:t>, "</a:t>
            </a:r>
            <a:r>
              <a:rPr lang="en-US" dirty="0" err="1"/>
              <a:t>conștientizarea</a:t>
            </a:r>
            <a:r>
              <a:rPr lang="en-US" dirty="0"/>
              <a:t> </a:t>
            </a:r>
            <a:r>
              <a:rPr lang="en-US" dirty="0" err="1"/>
              <a:t>resurselor</a:t>
            </a:r>
            <a:r>
              <a:rPr lang="en-US" dirty="0"/>
              <a:t>" </a:t>
            </a:r>
            <a:r>
              <a:rPr lang="en-US" dirty="0" err="1"/>
              <a:t>devine</a:t>
            </a:r>
            <a:r>
              <a:rPr lang="en-US" dirty="0"/>
              <a:t> </a:t>
            </a:r>
            <a:r>
              <a:rPr lang="en-US" dirty="0" err="1"/>
              <a:t>mai</a:t>
            </a:r>
            <a:r>
              <a:rPr lang="en-US" dirty="0"/>
              <a:t> </a:t>
            </a:r>
            <a:r>
              <a:rPr lang="en-US" dirty="0" err="1"/>
              <a:t>concretă</a:t>
            </a:r>
            <a:r>
              <a:rPr lang="en-US" dirty="0"/>
              <a:t> </a:t>
            </a:r>
            <a:r>
              <a:rPr lang="en-US" dirty="0" err="1"/>
              <a:t>atunci</a:t>
            </a:r>
            <a:r>
              <a:rPr lang="en-US" dirty="0"/>
              <a:t> </a:t>
            </a:r>
            <a:r>
              <a:rPr lang="en-US" dirty="0" err="1"/>
              <a:t>când</a:t>
            </a:r>
            <a:r>
              <a:rPr lang="en-US" dirty="0"/>
              <a:t> </a:t>
            </a:r>
            <a:r>
              <a:rPr lang="en-US" dirty="0" err="1"/>
              <a:t>este</a:t>
            </a:r>
            <a:r>
              <a:rPr lang="en-US" dirty="0"/>
              <a:t> </a:t>
            </a:r>
            <a:r>
              <a:rPr lang="en-US" dirty="0" err="1"/>
              <a:t>asociată</a:t>
            </a:r>
            <a:r>
              <a:rPr lang="en-US" dirty="0"/>
              <a:t> cu </a:t>
            </a:r>
            <a:r>
              <a:rPr lang="en-US" dirty="0" err="1"/>
              <a:t>reducerea</a:t>
            </a:r>
            <a:r>
              <a:rPr lang="en-US" dirty="0"/>
              <a:t> </a:t>
            </a:r>
            <a:r>
              <a:rPr lang="en-US" dirty="0" err="1"/>
              <a:t>deșeurilor</a:t>
            </a:r>
            <a:r>
              <a:rPr lang="en-US" dirty="0"/>
              <a:t> </a:t>
            </a:r>
            <a:r>
              <a:rPr lang="en-US" dirty="0" err="1"/>
              <a:t>materiale</a:t>
            </a:r>
            <a:r>
              <a:rPr lang="en-US" dirty="0"/>
              <a:t> </a:t>
            </a:r>
            <a:r>
              <a:rPr lang="en-US" dirty="0" err="1"/>
              <a:t>într</a:t>
            </a:r>
            <a:r>
              <a:rPr lang="en-US" dirty="0"/>
              <a:t>-un atelier, </a:t>
            </a:r>
            <a:r>
              <a:rPr lang="en-US" dirty="0" err="1"/>
              <a:t>planificarea</a:t>
            </a:r>
            <a:r>
              <a:rPr lang="en-US" dirty="0"/>
              <a:t> </a:t>
            </a:r>
            <a:r>
              <a:rPr lang="en-US" dirty="0" err="1"/>
              <a:t>mai</a:t>
            </a:r>
            <a:r>
              <a:rPr lang="en-US" dirty="0"/>
              <a:t> </a:t>
            </a:r>
            <a:r>
              <a:rPr lang="en-US" dirty="0" err="1"/>
              <a:t>eficientă</a:t>
            </a:r>
            <a:r>
              <a:rPr lang="en-US" dirty="0"/>
              <a:t> a </a:t>
            </a:r>
            <a:r>
              <a:rPr lang="en-US" dirty="0" err="1"/>
              <a:t>stocurilor</a:t>
            </a:r>
            <a:r>
              <a:rPr lang="en-US" dirty="0"/>
              <a:t> </a:t>
            </a:r>
            <a:r>
              <a:rPr lang="en-US" dirty="0" err="1"/>
              <a:t>în</a:t>
            </a:r>
            <a:r>
              <a:rPr lang="en-US" dirty="0"/>
              <a:t> catering </a:t>
            </a:r>
            <a:r>
              <a:rPr lang="en-US" dirty="0" err="1"/>
              <a:t>sau</a:t>
            </a:r>
            <a:r>
              <a:rPr lang="en-US" dirty="0"/>
              <a:t> </a:t>
            </a:r>
            <a:r>
              <a:rPr lang="en-US" dirty="0" err="1"/>
              <a:t>selectarea</a:t>
            </a:r>
            <a:r>
              <a:rPr lang="en-US" dirty="0"/>
              <a:t> </a:t>
            </a:r>
            <a:r>
              <a:rPr lang="en-US" dirty="0" err="1"/>
              <a:t>produselor</a:t>
            </a:r>
            <a:r>
              <a:rPr lang="en-US" dirty="0"/>
              <a:t> </a:t>
            </a:r>
            <a:r>
              <a:rPr lang="en-US" dirty="0" err="1"/>
              <a:t>sustenabile</a:t>
            </a:r>
            <a:r>
              <a:rPr lang="en-US" dirty="0"/>
              <a:t> </a:t>
            </a:r>
            <a:r>
              <a:rPr lang="en-US" dirty="0" err="1"/>
              <a:t>în</a:t>
            </a:r>
            <a:r>
              <a:rPr lang="en-US" dirty="0"/>
              <a:t> retail.</a:t>
            </a:r>
          </a:p>
          <a:p>
            <a:endParaRPr lang="hr-HR" dirty="0"/>
          </a:p>
          <a:p>
            <a:r>
              <a:rPr lang="en-IE" b="1" dirty="0"/>
              <a:t>Sursa </a:t>
            </a:r>
            <a:r>
              <a:rPr lang="en-IE" b="1" dirty="0" err="1"/>
              <a:t>imaginii</a:t>
            </a:r>
            <a:r>
              <a:rPr lang="en-IE" b="1" dirty="0"/>
              <a:t>:</a:t>
            </a:r>
          </a:p>
          <a:p>
            <a:r>
              <a:rPr lang="en-US" dirty="0"/>
              <a:t>Imagine </a:t>
            </a:r>
            <a:r>
              <a:rPr lang="en-US" dirty="0" err="1"/>
              <a:t>creată</a:t>
            </a:r>
            <a:r>
              <a:rPr lang="en-US" dirty="0"/>
              <a:t> </a:t>
            </a:r>
            <a:r>
              <a:rPr lang="en-US" dirty="0" err="1"/>
              <a:t>împreună</a:t>
            </a:r>
            <a:r>
              <a:rPr lang="en-US" dirty="0"/>
              <a:t> cu Sora (</a:t>
            </a:r>
            <a:r>
              <a:rPr lang="en-US" dirty="0" err="1"/>
              <a:t>generată</a:t>
            </a:r>
            <a:r>
              <a:rPr lang="en-US" dirty="0"/>
              <a:t> de AI), </a:t>
            </a:r>
            <a:r>
              <a:rPr lang="en-US" dirty="0" err="1"/>
              <a:t>pentru</a:t>
            </a:r>
            <a:r>
              <a:rPr lang="en-US" dirty="0"/>
              <a:t> </a:t>
            </a:r>
            <a:r>
              <a:rPr lang="en-US" dirty="0" err="1"/>
              <a:t>programul</a:t>
            </a:r>
            <a:r>
              <a:rPr lang="en-US" dirty="0"/>
              <a:t> SUSTAIN-EU WP4 </a:t>
            </a:r>
            <a:r>
              <a:rPr lang="en-US" dirty="0" err="1"/>
              <a:t>ToT</a:t>
            </a:r>
            <a:r>
              <a:rPr lang="en-US" dirty="0"/>
              <a:t> CPD, </a:t>
            </a:r>
            <a:r>
              <a:rPr lang="en-US" dirty="0" err="1"/>
              <a:t>Modulul</a:t>
            </a:r>
            <a:r>
              <a:rPr lang="en-US" dirty="0"/>
              <a:t> 3 "Economia </a:t>
            </a:r>
            <a:r>
              <a:rPr lang="en-US" dirty="0" err="1"/>
              <a:t>verde</a:t>
            </a:r>
            <a:r>
              <a:rPr lang="en-US" dirty="0"/>
              <a:t> </a:t>
            </a:r>
            <a:r>
              <a:rPr lang="en-US" dirty="0" err="1"/>
              <a:t>și</a:t>
            </a:r>
            <a:r>
              <a:rPr lang="en-US" dirty="0"/>
              <a:t> </a:t>
            </a:r>
            <a:r>
              <a:rPr lang="en-US" dirty="0" err="1"/>
              <a:t>perspectivele</a:t>
            </a:r>
            <a:r>
              <a:rPr lang="en-US" dirty="0"/>
              <a:t> </a:t>
            </a:r>
            <a:r>
              <a:rPr lang="en-US" dirty="0" err="1"/>
              <a:t>pieței</a:t>
            </a:r>
            <a:r>
              <a:rPr lang="en-US" dirty="0"/>
              <a:t> </a:t>
            </a:r>
            <a:r>
              <a:rPr lang="en-US" dirty="0" err="1"/>
              <a:t>muncii</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34191597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2B54A-F671-C62F-5B73-73A49C2E97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4F1D7D-83A6-F85D-3566-89F9FA37EF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897AFF-E4CD-E76E-0C58-EFBFCBB8FA3B}"/>
              </a:ext>
            </a:extLst>
          </p:cNvPr>
          <p:cNvSpPr>
            <a:spLocks noGrp="1"/>
          </p:cNvSpPr>
          <p:nvPr>
            <p:ph type="body" idx="1"/>
          </p:nvPr>
        </p:nvSpPr>
        <p:spPr/>
        <p:txBody>
          <a:bodyPr/>
          <a:lstStyle/>
          <a:p>
            <a:r>
              <a:rPr lang="en-US" dirty="0" err="1"/>
              <a:t>Explică</a:t>
            </a:r>
            <a:r>
              <a:rPr lang="en-US" dirty="0"/>
              <a:t> ESCO ca </a:t>
            </a:r>
            <a:r>
              <a:rPr lang="en-US" dirty="0" err="1"/>
              <a:t>punct</a:t>
            </a:r>
            <a:r>
              <a:rPr lang="en-US" dirty="0"/>
              <a:t> de </a:t>
            </a:r>
            <a:r>
              <a:rPr lang="en-US" dirty="0" err="1"/>
              <a:t>referință</a:t>
            </a:r>
            <a:r>
              <a:rPr lang="en-US" dirty="0"/>
              <a:t> </a:t>
            </a:r>
            <a:r>
              <a:rPr lang="en-US" dirty="0" err="1"/>
              <a:t>european</a:t>
            </a:r>
            <a:r>
              <a:rPr lang="en-US" dirty="0"/>
              <a:t>.</a:t>
            </a:r>
          </a:p>
          <a:p>
            <a:r>
              <a:rPr lang="en-US" dirty="0"/>
              <a:t>
ESCO </a:t>
            </a:r>
            <a:r>
              <a:rPr lang="en-US" dirty="0" err="1"/>
              <a:t>oferă</a:t>
            </a:r>
            <a:r>
              <a:rPr lang="en-US" dirty="0"/>
              <a:t> un </a:t>
            </a:r>
            <a:r>
              <a:rPr lang="en-US" dirty="0" err="1"/>
              <a:t>limbaj</a:t>
            </a:r>
            <a:r>
              <a:rPr lang="en-US" dirty="0"/>
              <a:t> </a:t>
            </a:r>
            <a:r>
              <a:rPr lang="en-US" dirty="0" err="1"/>
              <a:t>comun</a:t>
            </a:r>
            <a:r>
              <a:rPr lang="en-US" dirty="0"/>
              <a:t> </a:t>
            </a:r>
            <a:r>
              <a:rPr lang="en-US" dirty="0" err="1"/>
              <a:t>pentru</a:t>
            </a:r>
            <a:r>
              <a:rPr lang="en-US" dirty="0"/>
              <a:t> </a:t>
            </a:r>
            <a:r>
              <a:rPr lang="en-US" dirty="0" err="1"/>
              <a:t>ocupații</a:t>
            </a:r>
            <a:r>
              <a:rPr lang="en-US" dirty="0"/>
              <a:t>, </a:t>
            </a:r>
            <a:r>
              <a:rPr lang="en-US" dirty="0" err="1"/>
              <a:t>abilități</a:t>
            </a:r>
            <a:r>
              <a:rPr lang="en-US" dirty="0"/>
              <a:t> </a:t>
            </a:r>
            <a:r>
              <a:rPr lang="en-US" dirty="0" err="1"/>
              <a:t>și</a:t>
            </a:r>
            <a:r>
              <a:rPr lang="en-US" dirty="0"/>
              <a:t> </a:t>
            </a:r>
            <a:r>
              <a:rPr lang="en-US" dirty="0" err="1"/>
              <a:t>competențe</a:t>
            </a:r>
            <a:r>
              <a:rPr lang="en-US" dirty="0"/>
              <a:t>. De </a:t>
            </a:r>
            <a:r>
              <a:rPr lang="en-US" dirty="0" err="1"/>
              <a:t>asemenea</a:t>
            </a:r>
            <a:r>
              <a:rPr lang="en-US" dirty="0"/>
              <a:t>, </a:t>
            </a:r>
            <a:r>
              <a:rPr lang="en-US" dirty="0" err="1"/>
              <a:t>etichetează</a:t>
            </a:r>
            <a:r>
              <a:rPr lang="en-US" dirty="0"/>
              <a:t> </a:t>
            </a:r>
            <a:r>
              <a:rPr lang="en-US" dirty="0" err="1"/>
              <a:t>abilitățile</a:t>
            </a:r>
            <a:r>
              <a:rPr lang="en-US" dirty="0"/>
              <a:t> </a:t>
            </a:r>
            <a:r>
              <a:rPr lang="en-US" dirty="0" err="1"/>
              <a:t>și</a:t>
            </a:r>
            <a:r>
              <a:rPr lang="en-US" dirty="0"/>
              <a:t> </a:t>
            </a:r>
            <a:r>
              <a:rPr lang="en-US" dirty="0" err="1"/>
              <a:t>conceptele</a:t>
            </a:r>
            <a:r>
              <a:rPr lang="en-US" dirty="0"/>
              <a:t> de </a:t>
            </a:r>
            <a:r>
              <a:rPr lang="en-US" dirty="0" err="1"/>
              <a:t>cunoaștere</a:t>
            </a:r>
            <a:r>
              <a:rPr lang="en-US" dirty="0"/>
              <a:t> </a:t>
            </a:r>
            <a:r>
              <a:rPr lang="en-US" dirty="0" err="1"/>
              <a:t>ecologice</a:t>
            </a:r>
            <a:r>
              <a:rPr lang="en-US" dirty="0"/>
              <a:t>.
</a:t>
            </a:r>
          </a:p>
          <a:p>
            <a:r>
              <a:rPr lang="en-US" dirty="0" err="1"/>
              <a:t>Profesorii</a:t>
            </a:r>
            <a:r>
              <a:rPr lang="en-US" dirty="0"/>
              <a:t> pot </a:t>
            </a:r>
            <a:r>
              <a:rPr lang="en-US" dirty="0" err="1"/>
              <a:t>folosi</a:t>
            </a:r>
            <a:r>
              <a:rPr lang="en-US" dirty="0"/>
              <a:t> </a:t>
            </a:r>
            <a:r>
              <a:rPr lang="en-US" dirty="0" err="1"/>
              <a:t>terminologia</a:t>
            </a:r>
            <a:r>
              <a:rPr lang="en-US" dirty="0"/>
              <a:t> ESCO </a:t>
            </a:r>
            <a:r>
              <a:rPr lang="en-US" dirty="0" err="1"/>
              <a:t>pentru</a:t>
            </a:r>
            <a:r>
              <a:rPr lang="en-US" dirty="0"/>
              <a:t> a </a:t>
            </a:r>
            <a:r>
              <a:rPr lang="en-US" dirty="0" err="1"/>
              <a:t>conecta</a:t>
            </a:r>
            <a:r>
              <a:rPr lang="en-US" dirty="0"/>
              <a:t> </a:t>
            </a:r>
            <a:r>
              <a:rPr lang="en-US" dirty="0" err="1"/>
              <a:t>conținutul</a:t>
            </a:r>
            <a:r>
              <a:rPr lang="en-US" dirty="0"/>
              <a:t> </a:t>
            </a:r>
            <a:r>
              <a:rPr lang="en-US" dirty="0" err="1"/>
              <a:t>învățării</a:t>
            </a:r>
            <a:r>
              <a:rPr lang="en-US" dirty="0"/>
              <a:t> cu </a:t>
            </a:r>
            <a:r>
              <a:rPr lang="en-US" dirty="0" err="1"/>
              <a:t>limbajul</a:t>
            </a:r>
            <a:r>
              <a:rPr lang="en-US" dirty="0"/>
              <a:t> </a:t>
            </a:r>
            <a:r>
              <a:rPr lang="en-US" dirty="0" err="1"/>
              <a:t>pieței</a:t>
            </a:r>
            <a:r>
              <a:rPr lang="en-US" dirty="0"/>
              <a:t> </a:t>
            </a:r>
            <a:r>
              <a:rPr lang="en-US" dirty="0" err="1"/>
              <a:t>muncii</a:t>
            </a:r>
            <a:r>
              <a:rPr lang="en-US" dirty="0"/>
              <a:t> </a:t>
            </a:r>
            <a:r>
              <a:rPr lang="en-US" dirty="0" err="1"/>
              <a:t>și</a:t>
            </a:r>
            <a:r>
              <a:rPr lang="en-US" dirty="0"/>
              <a:t> </a:t>
            </a:r>
            <a:r>
              <a:rPr lang="en-US" dirty="0" err="1"/>
              <a:t>pentru</a:t>
            </a:r>
            <a:r>
              <a:rPr lang="en-US" dirty="0"/>
              <a:t> a </a:t>
            </a:r>
            <a:r>
              <a:rPr lang="en-US" dirty="0" err="1"/>
              <a:t>clarifica</a:t>
            </a:r>
            <a:r>
              <a:rPr lang="en-US" dirty="0"/>
              <a:t> </a:t>
            </a:r>
            <a:r>
              <a:rPr lang="en-US" dirty="0" err="1"/>
              <a:t>orientarea</a:t>
            </a:r>
            <a:r>
              <a:rPr lang="en-US" dirty="0"/>
              <a:t> </a:t>
            </a:r>
            <a:r>
              <a:rPr lang="en-US" dirty="0" err="1"/>
              <a:t>în</a:t>
            </a:r>
            <a:r>
              <a:rPr lang="en-US" dirty="0"/>
              <a:t> </a:t>
            </a:r>
            <a:r>
              <a:rPr lang="en-US" dirty="0" err="1"/>
              <a:t>carieră</a:t>
            </a:r>
            <a:r>
              <a:rPr lang="en-US" dirty="0"/>
              <a:t> </a:t>
            </a:r>
            <a:r>
              <a:rPr lang="en-US" dirty="0" err="1"/>
              <a:t>pentru</a:t>
            </a:r>
            <a:r>
              <a:rPr lang="en-US" dirty="0"/>
              <a:t> </a:t>
            </a:r>
            <a:r>
              <a:rPr lang="en-US" dirty="0" err="1"/>
              <a:t>cursanții</a:t>
            </a:r>
            <a:r>
              <a:rPr lang="en-US" dirty="0"/>
              <a:t> lor.</a:t>
            </a:r>
          </a:p>
          <a:p>
            <a:endParaRPr lang="en-US" dirty="0"/>
          </a:p>
          <a:p>
            <a:r>
              <a:rPr lang="en-US" dirty="0" err="1"/>
              <a:t>Notă</a:t>
            </a:r>
            <a:r>
              <a:rPr lang="en-US" dirty="0"/>
              <a:t> </a:t>
            </a:r>
            <a:r>
              <a:rPr lang="en-US" dirty="0" err="1"/>
              <a:t>legată</a:t>
            </a:r>
            <a:r>
              <a:rPr lang="en-US" dirty="0"/>
              <a:t> de </a:t>
            </a:r>
            <a:r>
              <a:rPr lang="en-US" dirty="0" err="1"/>
              <a:t>sursă</a:t>
            </a:r>
            <a:r>
              <a:rPr lang="en-US" dirty="0"/>
              <a:t>: </a:t>
            </a:r>
            <a:r>
              <a:rPr lang="en-US" dirty="0" err="1"/>
              <a:t>Etichetarea</a:t>
            </a:r>
            <a:r>
              <a:rPr lang="en-US" dirty="0"/>
              <a:t> ESCO a </a:t>
            </a:r>
            <a:r>
              <a:rPr lang="en-US" dirty="0" err="1"/>
              <a:t>competențelor</a:t>
            </a:r>
            <a:r>
              <a:rPr lang="en-US" dirty="0"/>
              <a:t> </a:t>
            </a:r>
            <a:r>
              <a:rPr lang="en-US" dirty="0" err="1"/>
              <a:t>verzi</a:t>
            </a:r>
            <a:r>
              <a:rPr lang="en-US" dirty="0"/>
              <a:t>.</a:t>
            </a:r>
          </a:p>
          <a:p>
            <a:endParaRPr lang="en-US" dirty="0"/>
          </a:p>
        </p:txBody>
      </p:sp>
      <p:sp>
        <p:nvSpPr>
          <p:cNvPr id="4" name="Slide Number Placeholder 3">
            <a:extLst>
              <a:ext uri="{FF2B5EF4-FFF2-40B4-BE49-F238E27FC236}">
                <a16:creationId xmlns:a16="http://schemas.microsoft.com/office/drawing/2014/main" id="{BA32BBC5-40D7-204E-78E7-9C2F3C63E87B}"/>
              </a:ext>
            </a:extLst>
          </p:cNvPr>
          <p:cNvSpPr>
            <a:spLocks noGrp="1"/>
          </p:cNvSpPr>
          <p:nvPr>
            <p:ph type="sldNum" sz="quarter" idx="5"/>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21727233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C56CF-EA21-5C28-D7EB-789A90A503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E3EF62-CAEA-42DE-BDFD-BBC54EB67E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C7E765-A7DD-F586-BDC3-CDDC1E07E59D}"/>
              </a:ext>
            </a:extLst>
          </p:cNvPr>
          <p:cNvSpPr>
            <a:spLocks noGrp="1"/>
          </p:cNvSpPr>
          <p:nvPr>
            <p:ph type="body" idx="1"/>
          </p:nvPr>
        </p:nvSpPr>
        <p:spPr/>
        <p:txBody>
          <a:bodyPr/>
          <a:lstStyle/>
          <a:p>
            <a:r>
              <a:rPr lang="en-US" dirty="0" err="1"/>
              <a:t>Explică</a:t>
            </a:r>
            <a:r>
              <a:rPr lang="en-US" dirty="0"/>
              <a:t> </a:t>
            </a:r>
            <a:r>
              <a:rPr lang="en-US" dirty="0" err="1"/>
              <a:t>inteligența</a:t>
            </a:r>
            <a:r>
              <a:rPr lang="en-US" dirty="0"/>
              <a:t> </a:t>
            </a:r>
            <a:r>
              <a:rPr lang="en-US" dirty="0" err="1"/>
              <a:t>abilităților</a:t>
            </a:r>
            <a:r>
              <a:rPr lang="en-US" dirty="0"/>
              <a:t> </a:t>
            </a:r>
            <a:r>
              <a:rPr lang="en-US" dirty="0" err="1"/>
              <a:t>într</a:t>
            </a:r>
            <a:r>
              <a:rPr lang="en-US" dirty="0"/>
              <a:t>-un </a:t>
            </a:r>
            <a:r>
              <a:rPr lang="en-US" dirty="0" err="1"/>
              <a:t>limbaj</a:t>
            </a:r>
            <a:r>
              <a:rPr lang="en-US" dirty="0"/>
              <a:t> </a:t>
            </a:r>
            <a:r>
              <a:rPr lang="en-US" dirty="0" err="1"/>
              <a:t>simplu</a:t>
            </a:r>
            <a:r>
              <a:rPr lang="en-US" dirty="0"/>
              <a:t>: </a:t>
            </a:r>
            <a:r>
              <a:rPr lang="en-US" dirty="0" err="1"/>
              <a:t>înseamnă</a:t>
            </a:r>
            <a:r>
              <a:rPr lang="en-US" dirty="0"/>
              <a:t> </a:t>
            </a:r>
            <a:r>
              <a:rPr lang="en-US" dirty="0" err="1"/>
              <a:t>să</a:t>
            </a:r>
            <a:r>
              <a:rPr lang="en-US" dirty="0"/>
              <a:t> </a:t>
            </a:r>
            <a:r>
              <a:rPr lang="en-US" dirty="0" err="1"/>
              <a:t>citești</a:t>
            </a:r>
            <a:r>
              <a:rPr lang="en-US" dirty="0"/>
              <a:t> </a:t>
            </a:r>
            <a:r>
              <a:rPr lang="en-US" dirty="0" err="1"/>
              <a:t>semnale</a:t>
            </a:r>
            <a:r>
              <a:rPr lang="en-US" dirty="0"/>
              <a:t> </a:t>
            </a:r>
            <a:r>
              <a:rPr lang="en-US" dirty="0" err="1"/>
              <a:t>despre</a:t>
            </a:r>
            <a:r>
              <a:rPr lang="en-US" dirty="0"/>
              <a:t> </a:t>
            </a:r>
            <a:r>
              <a:rPr lang="en-US" dirty="0" err="1"/>
              <a:t>cererea</a:t>
            </a:r>
            <a:r>
              <a:rPr lang="en-US" dirty="0"/>
              <a:t> de </a:t>
            </a:r>
            <a:r>
              <a:rPr lang="en-US" dirty="0" err="1"/>
              <a:t>competențe</a:t>
            </a:r>
            <a:r>
              <a:rPr lang="en-US" dirty="0"/>
              <a:t> </a:t>
            </a:r>
            <a:r>
              <a:rPr lang="en-US" dirty="0" err="1"/>
              <a:t>în</a:t>
            </a:r>
            <a:r>
              <a:rPr lang="en-US" dirty="0"/>
              <a:t> </a:t>
            </a:r>
            <a:r>
              <a:rPr lang="en-US" dirty="0" err="1"/>
              <a:t>schimbare</a:t>
            </a:r>
            <a:r>
              <a:rPr lang="en-US" dirty="0"/>
              <a:t>.</a:t>
            </a:r>
          </a:p>
          <a:p>
            <a:r>
              <a:rPr lang="en-US" dirty="0"/>
              <a:t>
</a:t>
            </a:r>
            <a:r>
              <a:rPr lang="en-US" dirty="0" err="1"/>
              <a:t>Profesorii</a:t>
            </a:r>
            <a:r>
              <a:rPr lang="en-US" dirty="0"/>
              <a:t> nu </a:t>
            </a:r>
            <a:r>
              <a:rPr lang="en-US" dirty="0" err="1"/>
              <a:t>trebuie</a:t>
            </a:r>
            <a:r>
              <a:rPr lang="en-US" dirty="0"/>
              <a:t> </a:t>
            </a:r>
            <a:r>
              <a:rPr lang="en-US" dirty="0" err="1"/>
              <a:t>să</a:t>
            </a:r>
            <a:r>
              <a:rPr lang="en-US" dirty="0"/>
              <a:t> </a:t>
            </a:r>
            <a:r>
              <a:rPr lang="en-US" dirty="0" err="1"/>
              <a:t>producă</a:t>
            </a:r>
            <a:r>
              <a:rPr lang="en-US" dirty="0"/>
              <a:t> </a:t>
            </a:r>
            <a:r>
              <a:rPr lang="en-US" dirty="0" err="1"/>
              <a:t>prognoze</a:t>
            </a:r>
            <a:r>
              <a:rPr lang="en-US" dirty="0"/>
              <a:t>, </a:t>
            </a:r>
            <a:r>
              <a:rPr lang="en-US" dirty="0" err="1"/>
              <a:t>dar</a:t>
            </a:r>
            <a:r>
              <a:rPr lang="en-US" dirty="0"/>
              <a:t> pot </a:t>
            </a:r>
            <a:r>
              <a:rPr lang="en-US" dirty="0" err="1"/>
              <a:t>folosi</a:t>
            </a:r>
            <a:r>
              <a:rPr lang="en-US" dirty="0"/>
              <a:t> </a:t>
            </a:r>
            <a:r>
              <a:rPr lang="en-US" dirty="0" err="1"/>
              <a:t>informațiile</a:t>
            </a:r>
            <a:r>
              <a:rPr lang="en-US" dirty="0"/>
              <a:t> </a:t>
            </a:r>
            <a:r>
              <a:rPr lang="en-US" dirty="0" err="1"/>
              <a:t>disponibile</a:t>
            </a:r>
            <a:r>
              <a:rPr lang="en-US" dirty="0"/>
              <a:t> </a:t>
            </a:r>
            <a:r>
              <a:rPr lang="en-US" dirty="0" err="1"/>
              <a:t>pentru</a:t>
            </a:r>
            <a:r>
              <a:rPr lang="en-US" dirty="0"/>
              <a:t> a </a:t>
            </a:r>
            <a:r>
              <a:rPr lang="en-US" dirty="0" err="1"/>
              <a:t>actualiza</a:t>
            </a:r>
            <a:r>
              <a:rPr lang="en-US" dirty="0"/>
              <a:t> </a:t>
            </a:r>
            <a:r>
              <a:rPr lang="en-US" dirty="0" err="1"/>
              <a:t>exemplele</a:t>
            </a:r>
            <a:r>
              <a:rPr lang="en-US" dirty="0"/>
              <a:t> </a:t>
            </a:r>
            <a:r>
              <a:rPr lang="en-US" dirty="0" err="1"/>
              <a:t>și</a:t>
            </a:r>
            <a:r>
              <a:rPr lang="en-US" dirty="0"/>
              <a:t> a </a:t>
            </a:r>
            <a:r>
              <a:rPr lang="en-US" dirty="0" err="1"/>
              <a:t>conecta</a:t>
            </a:r>
            <a:r>
              <a:rPr lang="en-US" dirty="0"/>
              <a:t> </a:t>
            </a:r>
            <a:r>
              <a:rPr lang="en-US" dirty="0" err="1"/>
              <a:t>învățarea</a:t>
            </a:r>
            <a:r>
              <a:rPr lang="en-US" dirty="0"/>
              <a:t> cu </a:t>
            </a:r>
            <a:r>
              <a:rPr lang="en-US" dirty="0" err="1"/>
              <a:t>piața</a:t>
            </a:r>
            <a:r>
              <a:rPr lang="en-US" dirty="0"/>
              <a:t> </a:t>
            </a:r>
            <a:r>
              <a:rPr lang="en-US" dirty="0" err="1"/>
              <a:t>muncii</a:t>
            </a:r>
            <a:r>
              <a:rPr lang="en-US" dirty="0"/>
              <a:t>.</a:t>
            </a:r>
          </a:p>
          <a:p>
            <a:r>
              <a:rPr lang="en-US" dirty="0"/>
              <a:t>
</a:t>
            </a:r>
            <a:r>
              <a:rPr lang="en-US" dirty="0" err="1"/>
              <a:t>Menționează</a:t>
            </a:r>
            <a:r>
              <a:rPr lang="en-US" dirty="0"/>
              <a:t> </a:t>
            </a:r>
            <a:r>
              <a:rPr lang="en-US" dirty="0" err="1"/>
              <a:t>că</a:t>
            </a:r>
            <a:r>
              <a:rPr lang="en-US" dirty="0"/>
              <a:t> </a:t>
            </a:r>
            <a:r>
              <a:rPr lang="en-US" dirty="0" err="1"/>
              <a:t>Cedefop</a:t>
            </a:r>
            <a:r>
              <a:rPr lang="en-US" dirty="0"/>
              <a:t> </a:t>
            </a:r>
            <a:r>
              <a:rPr lang="en-US" dirty="0" err="1"/>
              <a:t>evidențiază</a:t>
            </a:r>
            <a:r>
              <a:rPr lang="en-US" dirty="0"/>
              <a:t> </a:t>
            </a:r>
            <a:r>
              <a:rPr lang="en-US" dirty="0" err="1"/>
              <a:t>competențele</a:t>
            </a:r>
            <a:r>
              <a:rPr lang="en-US" dirty="0"/>
              <a:t>, </a:t>
            </a:r>
            <a:r>
              <a:rPr lang="en-US" dirty="0" err="1"/>
              <a:t>inteligența</a:t>
            </a:r>
            <a:r>
              <a:rPr lang="en-US" dirty="0"/>
              <a:t> </a:t>
            </a:r>
            <a:r>
              <a:rPr lang="en-US" dirty="0" err="1"/>
              <a:t>și</a:t>
            </a:r>
            <a:r>
              <a:rPr lang="en-US" dirty="0"/>
              <a:t> </a:t>
            </a:r>
            <a:r>
              <a:rPr lang="en-US" dirty="0" err="1"/>
              <a:t>guvernanța</a:t>
            </a:r>
            <a:r>
              <a:rPr lang="en-US" dirty="0"/>
              <a:t> ca </a:t>
            </a:r>
            <a:r>
              <a:rPr lang="en-US" dirty="0" err="1"/>
              <a:t>fiind</a:t>
            </a:r>
            <a:r>
              <a:rPr lang="en-US" dirty="0"/>
              <a:t> </a:t>
            </a:r>
            <a:r>
              <a:rPr lang="en-US" dirty="0" err="1"/>
              <a:t>importante</a:t>
            </a:r>
            <a:r>
              <a:rPr lang="en-US" dirty="0"/>
              <a:t> </a:t>
            </a:r>
            <a:r>
              <a:rPr lang="en-US" dirty="0" err="1"/>
              <a:t>pentru</a:t>
            </a:r>
            <a:r>
              <a:rPr lang="en-US" dirty="0"/>
              <a:t> </a:t>
            </a:r>
            <a:r>
              <a:rPr lang="en-US" dirty="0" err="1"/>
              <a:t>tranziția</a:t>
            </a:r>
            <a:r>
              <a:rPr lang="en-US" dirty="0"/>
              <a:t> </a:t>
            </a:r>
            <a:r>
              <a:rPr lang="en-US" dirty="0" err="1"/>
              <a:t>verde</a:t>
            </a:r>
            <a:r>
              <a:rPr lang="en-US" dirty="0"/>
              <a:t>.</a:t>
            </a:r>
          </a:p>
          <a:p>
            <a:endParaRPr lang="en-US" dirty="0"/>
          </a:p>
          <a:p>
            <a:r>
              <a:rPr lang="en-US" dirty="0" err="1"/>
              <a:t>Notă</a:t>
            </a:r>
            <a:r>
              <a:rPr lang="en-US" dirty="0"/>
              <a:t> </a:t>
            </a:r>
            <a:r>
              <a:rPr lang="en-US" dirty="0" err="1"/>
              <a:t>legată</a:t>
            </a:r>
            <a:r>
              <a:rPr lang="en-US" dirty="0"/>
              <a:t> de </a:t>
            </a:r>
            <a:r>
              <a:rPr lang="en-US" dirty="0" err="1"/>
              <a:t>sursă</a:t>
            </a:r>
            <a:r>
              <a:rPr lang="en-US" dirty="0"/>
              <a:t>: Ghidul </a:t>
            </a:r>
            <a:r>
              <a:rPr lang="en-US" dirty="0" err="1"/>
              <a:t>Cedefop</a:t>
            </a:r>
            <a:r>
              <a:rPr lang="en-US" dirty="0"/>
              <a:t> 2025.</a:t>
            </a:r>
          </a:p>
          <a:p>
            <a:endParaRPr lang="en-US" dirty="0"/>
          </a:p>
        </p:txBody>
      </p:sp>
      <p:sp>
        <p:nvSpPr>
          <p:cNvPr id="4" name="Slide Number Placeholder 3">
            <a:extLst>
              <a:ext uri="{FF2B5EF4-FFF2-40B4-BE49-F238E27FC236}">
                <a16:creationId xmlns:a16="http://schemas.microsoft.com/office/drawing/2014/main" id="{3D43A8B6-CF88-5F39-4623-9A318BCA91F8}"/>
              </a:ext>
            </a:extLst>
          </p:cNvPr>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13593879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Explică</a:t>
            </a:r>
            <a:r>
              <a:rPr lang="en-US" dirty="0"/>
              <a:t> </a:t>
            </a:r>
            <a:r>
              <a:rPr lang="en-US" dirty="0" err="1"/>
              <a:t>faptul</a:t>
            </a:r>
            <a:r>
              <a:rPr lang="en-US" dirty="0"/>
              <a:t> </a:t>
            </a:r>
            <a:r>
              <a:rPr lang="en-US" dirty="0" err="1"/>
              <a:t>că</a:t>
            </a:r>
            <a:r>
              <a:rPr lang="en-US" dirty="0"/>
              <a:t> </a:t>
            </a:r>
            <a:r>
              <a:rPr lang="en-US" dirty="0" err="1"/>
              <a:t>semnalele</a:t>
            </a:r>
            <a:r>
              <a:rPr lang="en-US" dirty="0"/>
              <a:t> de pe </a:t>
            </a:r>
            <a:r>
              <a:rPr lang="en-US" dirty="0" err="1"/>
              <a:t>piața</a:t>
            </a:r>
            <a:r>
              <a:rPr lang="en-US" dirty="0"/>
              <a:t> </a:t>
            </a:r>
            <a:r>
              <a:rPr lang="en-US" dirty="0" err="1"/>
              <a:t>muncii</a:t>
            </a:r>
            <a:r>
              <a:rPr lang="en-US" dirty="0"/>
              <a:t> sunt </a:t>
            </a:r>
            <a:r>
              <a:rPr lang="en-US" dirty="0" err="1"/>
              <a:t>dovezi</a:t>
            </a:r>
            <a:r>
              <a:rPr lang="en-US" dirty="0"/>
              <a:t> care </a:t>
            </a:r>
            <a:r>
              <a:rPr lang="en-US" dirty="0" err="1"/>
              <a:t>arată</a:t>
            </a:r>
            <a:r>
              <a:rPr lang="en-US" dirty="0"/>
              <a:t> cum se </a:t>
            </a:r>
            <a:r>
              <a:rPr lang="en-US" dirty="0" err="1"/>
              <a:t>schimbă</a:t>
            </a:r>
            <a:r>
              <a:rPr lang="en-US" dirty="0"/>
              <a:t> </a:t>
            </a:r>
            <a:r>
              <a:rPr lang="en-US" dirty="0" err="1"/>
              <a:t>munca</a:t>
            </a:r>
            <a:r>
              <a:rPr lang="en-US" dirty="0"/>
              <a:t> </a:t>
            </a:r>
            <a:r>
              <a:rPr lang="en-US" dirty="0" err="1"/>
              <a:t>și</a:t>
            </a:r>
            <a:r>
              <a:rPr lang="en-US" dirty="0"/>
              <a:t> </a:t>
            </a:r>
            <a:r>
              <a:rPr lang="en-US" dirty="0" err="1"/>
              <a:t>abilitățile</a:t>
            </a:r>
            <a:r>
              <a:rPr lang="en-US" dirty="0"/>
              <a:t>. </a:t>
            </a:r>
          </a:p>
          <a:p>
            <a:r>
              <a:rPr lang="en-US" dirty="0"/>
              <a:t>
</a:t>
            </a:r>
            <a:r>
              <a:rPr lang="en-US" dirty="0" err="1"/>
              <a:t>Exemplele</a:t>
            </a:r>
            <a:r>
              <a:rPr lang="en-US" dirty="0"/>
              <a:t> </a:t>
            </a:r>
            <a:r>
              <a:rPr lang="en-US" dirty="0" err="1"/>
              <a:t>includ</a:t>
            </a:r>
            <a:r>
              <a:rPr lang="en-US" dirty="0"/>
              <a:t> </a:t>
            </a:r>
            <a:r>
              <a:rPr lang="en-US" dirty="0" err="1"/>
              <a:t>anunțuri</a:t>
            </a:r>
            <a:r>
              <a:rPr lang="en-US" dirty="0"/>
              <a:t> de </a:t>
            </a:r>
            <a:r>
              <a:rPr lang="en-US" dirty="0" err="1"/>
              <a:t>angajare</a:t>
            </a:r>
            <a:r>
              <a:rPr lang="en-US" dirty="0"/>
              <a:t>, feedback al </a:t>
            </a:r>
            <a:r>
              <a:rPr lang="en-US" dirty="0" err="1"/>
              <a:t>angajatorilor</a:t>
            </a:r>
            <a:r>
              <a:rPr lang="en-US" dirty="0"/>
              <a:t>, date </a:t>
            </a:r>
            <a:r>
              <a:rPr lang="en-US" dirty="0" err="1"/>
              <a:t>publice</a:t>
            </a:r>
            <a:r>
              <a:rPr lang="en-US" dirty="0"/>
              <a:t> </a:t>
            </a:r>
            <a:r>
              <a:rPr lang="en-US" dirty="0" err="1"/>
              <a:t>privind</a:t>
            </a:r>
            <a:r>
              <a:rPr lang="en-US" dirty="0"/>
              <a:t> </a:t>
            </a:r>
            <a:r>
              <a:rPr lang="en-US" dirty="0" err="1"/>
              <a:t>angajarea</a:t>
            </a:r>
            <a:r>
              <a:rPr lang="en-US" dirty="0"/>
              <a:t>, </a:t>
            </a:r>
            <a:r>
              <a:rPr lang="en-US" dirty="0" err="1"/>
              <a:t>schimbări</a:t>
            </a:r>
            <a:r>
              <a:rPr lang="en-US" dirty="0"/>
              <a:t> de </a:t>
            </a:r>
            <a:r>
              <a:rPr lang="en-US" dirty="0" err="1"/>
              <a:t>politici</a:t>
            </a:r>
            <a:r>
              <a:rPr lang="en-US" dirty="0"/>
              <a:t>, </a:t>
            </a:r>
            <a:r>
              <a:rPr lang="en-US" dirty="0" err="1"/>
              <a:t>rapoarte</a:t>
            </a:r>
            <a:r>
              <a:rPr lang="en-US" dirty="0"/>
              <a:t> </a:t>
            </a:r>
            <a:r>
              <a:rPr lang="en-US" dirty="0" err="1"/>
              <a:t>sectoriale</a:t>
            </a:r>
            <a:r>
              <a:rPr lang="en-US" dirty="0"/>
              <a:t> </a:t>
            </a:r>
            <a:r>
              <a:rPr lang="en-US" dirty="0" err="1"/>
              <a:t>sau</a:t>
            </a:r>
            <a:r>
              <a:rPr lang="en-US" dirty="0"/>
              <a:t> </a:t>
            </a:r>
            <a:r>
              <a:rPr lang="en-US" dirty="0" err="1"/>
              <a:t>discuții</a:t>
            </a:r>
            <a:r>
              <a:rPr lang="en-US" dirty="0"/>
              <a:t> cu </a:t>
            </a:r>
            <a:r>
              <a:rPr lang="en-US" dirty="0" err="1"/>
              <a:t>companii</a:t>
            </a:r>
            <a:r>
              <a:rPr lang="en-US" dirty="0"/>
              <a:t> locale. </a:t>
            </a:r>
          </a:p>
          <a:p>
            <a:r>
              <a:rPr lang="en-US" dirty="0"/>
              <a:t>
</a:t>
            </a:r>
            <a:r>
              <a:rPr lang="en-US" dirty="0" err="1"/>
              <a:t>Participanții</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aleagă</a:t>
            </a:r>
            <a:r>
              <a:rPr lang="en-US" dirty="0"/>
              <a:t> un </a:t>
            </a:r>
            <a:r>
              <a:rPr lang="en-US" dirty="0" err="1"/>
              <a:t>semnal</a:t>
            </a:r>
            <a:r>
              <a:rPr lang="en-US" dirty="0"/>
              <a:t> </a:t>
            </a:r>
            <a:r>
              <a:rPr lang="en-US" dirty="0" err="1"/>
              <a:t>și</a:t>
            </a:r>
            <a:r>
              <a:rPr lang="en-US" dirty="0"/>
              <a:t> </a:t>
            </a:r>
            <a:r>
              <a:rPr lang="en-US" dirty="0" err="1"/>
              <a:t>să</a:t>
            </a:r>
            <a:r>
              <a:rPr lang="en-US" dirty="0"/>
              <a:t> se </a:t>
            </a:r>
            <a:r>
              <a:rPr lang="en-US" dirty="0" err="1"/>
              <a:t>întrebe</a:t>
            </a:r>
            <a:r>
              <a:rPr lang="en-US" dirty="0"/>
              <a:t>: </a:t>
            </a:r>
            <a:r>
              <a:rPr lang="en-US" dirty="0" err="1"/>
              <a:t>ce</a:t>
            </a:r>
            <a:r>
              <a:rPr lang="en-US" dirty="0"/>
              <a:t> ne </a:t>
            </a:r>
            <a:r>
              <a:rPr lang="en-US" dirty="0" err="1"/>
              <a:t>spune</a:t>
            </a:r>
            <a:r>
              <a:rPr lang="en-US" dirty="0"/>
              <a:t> </a:t>
            </a:r>
            <a:r>
              <a:rPr lang="en-US" dirty="0" err="1"/>
              <a:t>acest</a:t>
            </a:r>
            <a:r>
              <a:rPr lang="en-US" dirty="0"/>
              <a:t> </a:t>
            </a:r>
            <a:r>
              <a:rPr lang="en-US" dirty="0" err="1"/>
              <a:t>lucru</a:t>
            </a:r>
            <a:r>
              <a:rPr lang="en-US" dirty="0"/>
              <a:t> </a:t>
            </a:r>
            <a:r>
              <a:rPr lang="en-US" dirty="0" err="1"/>
              <a:t>despre</a:t>
            </a:r>
            <a:r>
              <a:rPr lang="en-US" dirty="0"/>
              <a:t> </a:t>
            </a:r>
            <a:r>
              <a:rPr lang="en-US" dirty="0" err="1"/>
              <a:t>nevoile</a:t>
            </a:r>
            <a:r>
              <a:rPr lang="en-US" dirty="0"/>
              <a:t> de </a:t>
            </a:r>
            <a:r>
              <a:rPr lang="en-US" dirty="0" err="1"/>
              <a:t>competențe</a:t>
            </a:r>
            <a:r>
              <a:rPr lang="en-US" dirty="0"/>
              <a:t>? </a:t>
            </a:r>
            <a:r>
              <a:rPr lang="en-US" dirty="0" err="1"/>
              <a:t>Apoi</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îl</a:t>
            </a:r>
            <a:r>
              <a:rPr lang="en-US" dirty="0"/>
              <a:t> </a:t>
            </a:r>
            <a:r>
              <a:rPr lang="en-US" dirty="0" err="1"/>
              <a:t>traducă</a:t>
            </a:r>
            <a:r>
              <a:rPr lang="en-US" dirty="0"/>
              <a:t> </a:t>
            </a:r>
            <a:r>
              <a:rPr lang="en-US" dirty="0" err="1"/>
              <a:t>într</a:t>
            </a:r>
            <a:r>
              <a:rPr lang="en-US" dirty="0"/>
              <a:t>-un </a:t>
            </a:r>
            <a:r>
              <a:rPr lang="en-US" dirty="0" err="1"/>
              <a:t>exemplu</a:t>
            </a:r>
            <a:r>
              <a:rPr lang="en-US" dirty="0"/>
              <a:t> </a:t>
            </a:r>
            <a:r>
              <a:rPr lang="en-US" dirty="0" err="1"/>
              <a:t>simplu</a:t>
            </a:r>
            <a:r>
              <a:rPr lang="en-US" dirty="0"/>
              <a:t> de </a:t>
            </a:r>
            <a:r>
              <a:rPr lang="en-US" dirty="0" err="1"/>
              <a:t>învățare</a:t>
            </a:r>
            <a:r>
              <a:rPr lang="en-US" dirty="0"/>
              <a:t> </a:t>
            </a:r>
            <a:r>
              <a:rPr lang="en-US" dirty="0" err="1"/>
              <a:t>pentru</a:t>
            </a:r>
            <a:r>
              <a:rPr lang="en-US" dirty="0"/>
              <a:t> </a:t>
            </a:r>
            <a:r>
              <a:rPr lang="en-US" dirty="0" err="1"/>
              <a:t>cursanții</a:t>
            </a:r>
            <a:r>
              <a:rPr lang="en-US" dirty="0"/>
              <a:t> VET. </a:t>
            </a:r>
          </a:p>
          <a:p>
            <a:r>
              <a:rPr lang="en-US" dirty="0"/>
              <a:t>
</a:t>
            </a:r>
            <a:r>
              <a:rPr lang="en-US" dirty="0" err="1"/>
              <a:t>Scopul</a:t>
            </a:r>
            <a:r>
              <a:rPr lang="en-US" dirty="0"/>
              <a:t> </a:t>
            </a:r>
            <a:r>
              <a:rPr lang="en-US" dirty="0" err="1"/>
              <a:t>este</a:t>
            </a:r>
            <a:r>
              <a:rPr lang="en-US" dirty="0"/>
              <a:t> de a </a:t>
            </a:r>
            <a:r>
              <a:rPr lang="en-US" dirty="0" err="1"/>
              <a:t>ajuta</a:t>
            </a:r>
            <a:r>
              <a:rPr lang="en-US" dirty="0"/>
              <a:t> </a:t>
            </a:r>
            <a:r>
              <a:rPr lang="en-US" dirty="0" err="1"/>
              <a:t>profesorii</a:t>
            </a:r>
            <a:r>
              <a:rPr lang="en-US" dirty="0"/>
              <a:t> </a:t>
            </a:r>
            <a:r>
              <a:rPr lang="en-US" dirty="0" err="1"/>
              <a:t>să</a:t>
            </a:r>
            <a:r>
              <a:rPr lang="en-US" dirty="0"/>
              <a:t> </a:t>
            </a:r>
            <a:r>
              <a:rPr lang="en-US" dirty="0" err="1"/>
              <a:t>folosească</a:t>
            </a:r>
            <a:r>
              <a:rPr lang="en-US" dirty="0"/>
              <a:t> </a:t>
            </a:r>
            <a:r>
              <a:rPr lang="en-US" dirty="0" err="1"/>
              <a:t>informațiile</a:t>
            </a:r>
            <a:r>
              <a:rPr lang="en-US" dirty="0"/>
              <a:t> </a:t>
            </a:r>
            <a:r>
              <a:rPr lang="en-US" dirty="0" err="1"/>
              <a:t>despre</a:t>
            </a:r>
            <a:r>
              <a:rPr lang="en-US" dirty="0"/>
              <a:t> </a:t>
            </a:r>
            <a:r>
              <a:rPr lang="en-US" dirty="0" err="1"/>
              <a:t>piața</a:t>
            </a:r>
            <a:r>
              <a:rPr lang="en-US" dirty="0"/>
              <a:t> </a:t>
            </a:r>
            <a:r>
              <a:rPr lang="en-US" dirty="0" err="1"/>
              <a:t>muncii</a:t>
            </a:r>
            <a:r>
              <a:rPr lang="en-US" dirty="0"/>
              <a:t> </a:t>
            </a:r>
            <a:r>
              <a:rPr lang="en-US" dirty="0" err="1"/>
              <a:t>într</a:t>
            </a:r>
            <a:r>
              <a:rPr lang="en-US" dirty="0"/>
              <a:t>-un mod </a:t>
            </a:r>
            <a:r>
              <a:rPr lang="en-US" dirty="0" err="1"/>
              <a:t>practic</a:t>
            </a:r>
            <a:r>
              <a:rPr lang="en-US" dirty="0"/>
              <a:t>, </a:t>
            </a:r>
            <a:r>
              <a:rPr lang="en-US" dirty="0" err="1"/>
              <a:t>fără</a:t>
            </a:r>
            <a:r>
              <a:rPr lang="en-US" dirty="0"/>
              <a:t> a fi </a:t>
            </a:r>
            <a:r>
              <a:rPr lang="en-US" dirty="0" err="1"/>
              <a:t>nevoie</a:t>
            </a:r>
            <a:r>
              <a:rPr lang="en-US" dirty="0"/>
              <a:t> </a:t>
            </a:r>
            <a:r>
              <a:rPr lang="en-US" dirty="0" err="1"/>
              <a:t>să</a:t>
            </a:r>
            <a:r>
              <a:rPr lang="en-US" dirty="0"/>
              <a:t> </a:t>
            </a:r>
            <a:r>
              <a:rPr lang="en-US" dirty="0" err="1"/>
              <a:t>devină</a:t>
            </a:r>
            <a:r>
              <a:rPr lang="en-US" dirty="0"/>
              <a:t> </a:t>
            </a:r>
            <a:r>
              <a:rPr lang="en-US" dirty="0" err="1"/>
              <a:t>cercetători</a:t>
            </a:r>
            <a:r>
              <a:rPr lang="en-US" dirty="0"/>
              <a:t> pe </a:t>
            </a:r>
            <a:r>
              <a:rPr lang="en-US" dirty="0" err="1"/>
              <a:t>piața</a:t>
            </a:r>
            <a:r>
              <a:rPr lang="en-US" dirty="0"/>
              <a:t> </a:t>
            </a:r>
            <a:r>
              <a:rPr lang="en-US" dirty="0" err="1"/>
              <a:t>muncii</a:t>
            </a:r>
            <a:r>
              <a:rPr lang="en-US" dirty="0"/>
              <a:t>.</a:t>
            </a:r>
          </a:p>
          <a:p>
            <a:endParaRPr lang="hr-HR" dirty="0"/>
          </a:p>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a:t>
            </a:r>
            <a:r>
              <a:rPr lang="en-US" dirty="0" err="1"/>
              <a:t>programul</a:t>
            </a:r>
            <a:r>
              <a:rPr lang="en-US" dirty="0"/>
              <a:t> SUSTAIN-EU WP4 </a:t>
            </a:r>
            <a:r>
              <a:rPr lang="en-US" dirty="0" err="1"/>
              <a:t>ToT</a:t>
            </a:r>
            <a:r>
              <a:rPr lang="en-US" dirty="0"/>
              <a:t> CPD, </a:t>
            </a:r>
            <a:r>
              <a:rPr lang="en-US" dirty="0" err="1"/>
              <a:t>Modulul</a:t>
            </a:r>
            <a:r>
              <a:rPr lang="en-US" dirty="0"/>
              <a:t> 3 "</a:t>
            </a:r>
            <a:r>
              <a:rPr lang="en-US" dirty="0" err="1"/>
              <a:t>Economie</a:t>
            </a:r>
            <a:r>
              <a:rPr lang="en-US" dirty="0"/>
              <a:t> </a:t>
            </a:r>
            <a:r>
              <a:rPr lang="en-US" dirty="0" err="1"/>
              <a:t>verde</a:t>
            </a:r>
            <a:r>
              <a:rPr lang="en-US" dirty="0"/>
              <a:t> </a:t>
            </a:r>
            <a:r>
              <a:rPr lang="en-US" dirty="0" err="1"/>
              <a:t>și</a:t>
            </a:r>
            <a:r>
              <a:rPr lang="en-US" dirty="0"/>
              <a:t> perspective pe </a:t>
            </a:r>
            <a:r>
              <a:rPr lang="en-US" dirty="0" err="1"/>
              <a:t>piața</a:t>
            </a:r>
            <a:r>
              <a:rPr lang="en-US" dirty="0"/>
              <a:t> </a:t>
            </a:r>
            <a:r>
              <a:rPr lang="en-US" dirty="0" err="1"/>
              <a:t>muncii</a:t>
            </a:r>
            <a:r>
              <a:rPr lang="en-US" dirty="0"/>
              <a:t>". </a:t>
            </a:r>
            <a:r>
              <a:rPr lang="en-US" dirty="0" err="1"/>
              <a:t>Fără</a:t>
            </a:r>
            <a:r>
              <a:rPr lang="en-US" dirty="0"/>
              <a:t> </a:t>
            </a:r>
            <a:r>
              <a:rPr lang="en-US" dirty="0" err="1"/>
              <a:t>conținut</a:t>
            </a:r>
            <a:r>
              <a:rPr lang="en-US" dirty="0"/>
              <a:t> </a:t>
            </a:r>
            <a:r>
              <a:rPr lang="en-US" dirty="0" err="1"/>
              <a:t>terț</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a:p>
            <a:endParaRPr lang="en-US" dirty="0"/>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31</a:t>
            </a:fld>
            <a:endParaRPr lang="el-GR"/>
          </a:p>
        </p:txBody>
      </p:sp>
    </p:spTree>
    <p:extLst>
      <p:ext uri="{BB962C8B-B14F-4D97-AF65-F5344CB8AC3E}">
        <p14:creationId xmlns:p14="http://schemas.microsoft.com/office/powerpoint/2010/main" val="37936647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B861D-E23D-2C32-2252-3F8779023C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3DF2F3-8E29-6FC8-0EBB-DADF2475EC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577DCE-F3F6-9CFA-53A8-9C7F2843AF1A}"/>
              </a:ext>
            </a:extLst>
          </p:cNvPr>
          <p:cNvSpPr>
            <a:spLocks noGrp="1"/>
          </p:cNvSpPr>
          <p:nvPr>
            <p:ph type="body" idx="1"/>
          </p:nvPr>
        </p:nvSpPr>
        <p:spPr/>
        <p:txBody>
          <a:bodyPr/>
          <a:lstStyle/>
          <a:p>
            <a:r>
              <a:rPr lang="en-US" dirty="0" err="1"/>
              <a:t>Începe</a:t>
            </a:r>
            <a:r>
              <a:rPr lang="en-US" dirty="0"/>
              <a:t> </a:t>
            </a:r>
            <a:r>
              <a:rPr lang="en-US" dirty="0" err="1"/>
              <a:t>Subiectul</a:t>
            </a:r>
            <a:r>
              <a:rPr lang="en-US" dirty="0"/>
              <a:t> 3.</a:t>
            </a:r>
          </a:p>
          <a:p>
            <a:endParaRPr lang="en-US" dirty="0"/>
          </a:p>
          <a:p>
            <a:r>
              <a:rPr lang="en-US" dirty="0" err="1"/>
              <a:t>Definește</a:t>
            </a:r>
            <a:r>
              <a:rPr lang="en-US" dirty="0"/>
              <a:t> </a:t>
            </a:r>
            <a:r>
              <a:rPr lang="en-US" dirty="0" err="1"/>
              <a:t>locurile</a:t>
            </a:r>
            <a:r>
              <a:rPr lang="en-US" dirty="0"/>
              <a:t> de </a:t>
            </a:r>
            <a:r>
              <a:rPr lang="en-US" dirty="0" err="1"/>
              <a:t>muncă</a:t>
            </a:r>
            <a:r>
              <a:rPr lang="en-US" dirty="0"/>
              <a:t> </a:t>
            </a:r>
            <a:r>
              <a:rPr lang="en-US" dirty="0" err="1"/>
              <a:t>verzi</a:t>
            </a:r>
            <a:r>
              <a:rPr lang="en-US" dirty="0"/>
              <a:t> </a:t>
            </a:r>
            <a:r>
              <a:rPr lang="en-US" dirty="0" err="1"/>
              <a:t>folosind</a:t>
            </a:r>
            <a:r>
              <a:rPr lang="en-US" dirty="0"/>
              <a:t> </a:t>
            </a:r>
            <a:r>
              <a:rPr lang="en-US" dirty="0" err="1"/>
              <a:t>definiția</a:t>
            </a:r>
            <a:r>
              <a:rPr lang="en-US" dirty="0"/>
              <a:t> OIM: </a:t>
            </a:r>
            <a:r>
              <a:rPr lang="en-US" dirty="0" err="1"/>
              <a:t>locurile</a:t>
            </a:r>
            <a:r>
              <a:rPr lang="en-US" dirty="0"/>
              <a:t> de </a:t>
            </a:r>
            <a:r>
              <a:rPr lang="en-US" dirty="0" err="1"/>
              <a:t>muncă</a:t>
            </a:r>
            <a:r>
              <a:rPr lang="en-US" dirty="0"/>
              <a:t> </a:t>
            </a:r>
            <a:r>
              <a:rPr lang="en-US" dirty="0" err="1"/>
              <a:t>verzi</a:t>
            </a:r>
            <a:r>
              <a:rPr lang="en-US" dirty="0"/>
              <a:t> sunt </a:t>
            </a:r>
            <a:r>
              <a:rPr lang="en-US" dirty="0" err="1"/>
              <a:t>locuri</a:t>
            </a:r>
            <a:r>
              <a:rPr lang="en-US" dirty="0"/>
              <a:t> de </a:t>
            </a:r>
            <a:r>
              <a:rPr lang="en-US" dirty="0" err="1"/>
              <a:t>muncă</a:t>
            </a:r>
            <a:r>
              <a:rPr lang="en-US" dirty="0"/>
              <a:t> </a:t>
            </a:r>
            <a:r>
              <a:rPr lang="en-US" dirty="0" err="1"/>
              <a:t>decente</a:t>
            </a:r>
            <a:r>
              <a:rPr lang="en-US" dirty="0"/>
              <a:t> care </a:t>
            </a:r>
            <a:r>
              <a:rPr lang="en-US" dirty="0" err="1"/>
              <a:t>păstrează</a:t>
            </a:r>
            <a:r>
              <a:rPr lang="en-US" dirty="0"/>
              <a:t> </a:t>
            </a:r>
            <a:r>
              <a:rPr lang="en-US" dirty="0" err="1"/>
              <a:t>sau</a:t>
            </a:r>
            <a:r>
              <a:rPr lang="en-US" dirty="0"/>
              <a:t> </a:t>
            </a:r>
            <a:r>
              <a:rPr lang="en-US" dirty="0" err="1"/>
              <a:t>restaurează</a:t>
            </a:r>
            <a:r>
              <a:rPr lang="en-US" dirty="0"/>
              <a:t> </a:t>
            </a:r>
            <a:r>
              <a:rPr lang="en-US" dirty="0" err="1"/>
              <a:t>mediul</a:t>
            </a:r>
            <a:r>
              <a:rPr lang="en-US" dirty="0"/>
              <a:t>. 
</a:t>
            </a:r>
          </a:p>
          <a:p>
            <a:r>
              <a:rPr lang="en-US" dirty="0" err="1"/>
              <a:t>Subliniază</a:t>
            </a:r>
            <a:r>
              <a:rPr lang="en-US" dirty="0"/>
              <a:t> </a:t>
            </a:r>
            <a:r>
              <a:rPr lang="en-US" dirty="0" err="1"/>
              <a:t>că</a:t>
            </a:r>
            <a:r>
              <a:rPr lang="en-US" dirty="0"/>
              <a:t> </a:t>
            </a:r>
            <a:r>
              <a:rPr lang="en-US" dirty="0" err="1"/>
              <a:t>există</a:t>
            </a:r>
            <a:r>
              <a:rPr lang="en-US" dirty="0"/>
              <a:t> </a:t>
            </a:r>
            <a:r>
              <a:rPr lang="en-US" dirty="0" err="1"/>
              <a:t>locuri</a:t>
            </a:r>
            <a:r>
              <a:rPr lang="en-US" dirty="0"/>
              <a:t> de </a:t>
            </a:r>
            <a:r>
              <a:rPr lang="en-US" dirty="0" err="1"/>
              <a:t>muncă</a:t>
            </a:r>
            <a:r>
              <a:rPr lang="en-US" dirty="0"/>
              <a:t> </a:t>
            </a:r>
            <a:r>
              <a:rPr lang="en-US" dirty="0" err="1"/>
              <a:t>verzi</a:t>
            </a:r>
            <a:r>
              <a:rPr lang="en-US" dirty="0"/>
              <a:t> </a:t>
            </a:r>
            <a:r>
              <a:rPr lang="en-US" dirty="0" err="1"/>
              <a:t>în</a:t>
            </a:r>
            <a:r>
              <a:rPr lang="en-US" dirty="0"/>
              <a:t> </a:t>
            </a:r>
            <a:r>
              <a:rPr lang="en-US" dirty="0" err="1"/>
              <a:t>sectoarele</a:t>
            </a:r>
            <a:r>
              <a:rPr lang="en-US" dirty="0"/>
              <a:t> </a:t>
            </a:r>
            <a:r>
              <a:rPr lang="en-US" dirty="0" err="1"/>
              <a:t>tradiționale</a:t>
            </a:r>
            <a:r>
              <a:rPr lang="en-US" dirty="0"/>
              <a:t> </a:t>
            </a:r>
            <a:r>
              <a:rPr lang="en-US" dirty="0" err="1"/>
              <a:t>și</a:t>
            </a:r>
            <a:r>
              <a:rPr lang="en-US" dirty="0"/>
              <a:t> </a:t>
            </a:r>
            <a:r>
              <a:rPr lang="en-US" dirty="0" err="1"/>
              <a:t>în</a:t>
            </a:r>
            <a:r>
              <a:rPr lang="en-US" dirty="0"/>
              <a:t> </a:t>
            </a:r>
            <a:r>
              <a:rPr lang="en-US" dirty="0" err="1"/>
              <a:t>cele</a:t>
            </a:r>
            <a:r>
              <a:rPr lang="en-US" dirty="0"/>
              <a:t> </a:t>
            </a:r>
            <a:r>
              <a:rPr lang="en-US" dirty="0" err="1"/>
              <a:t>emergente</a:t>
            </a:r>
            <a:r>
              <a:rPr lang="en-US" dirty="0"/>
              <a:t>. </a:t>
            </a:r>
          </a:p>
          <a:p>
            <a:r>
              <a:rPr lang="en-US" dirty="0"/>
              <a:t>
Cere </a:t>
            </a:r>
            <a:r>
              <a:rPr lang="en-US" dirty="0" err="1"/>
              <a:t>participanților</a:t>
            </a:r>
            <a:r>
              <a:rPr lang="en-US" dirty="0"/>
              <a:t> </a:t>
            </a:r>
            <a:r>
              <a:rPr lang="en-US" dirty="0" err="1"/>
              <a:t>să</a:t>
            </a:r>
            <a:r>
              <a:rPr lang="en-US" dirty="0"/>
              <a:t> se </a:t>
            </a:r>
            <a:r>
              <a:rPr lang="en-US" dirty="0" err="1"/>
              <a:t>gândească</a:t>
            </a:r>
            <a:r>
              <a:rPr lang="en-US" dirty="0"/>
              <a:t> la </a:t>
            </a:r>
            <a:r>
              <a:rPr lang="en-US" dirty="0" err="1"/>
              <a:t>ocupații</a:t>
            </a:r>
            <a:r>
              <a:rPr lang="en-US" dirty="0"/>
              <a:t> </a:t>
            </a:r>
            <a:r>
              <a:rPr lang="en-US" dirty="0" err="1"/>
              <a:t>existente</a:t>
            </a:r>
            <a:r>
              <a:rPr lang="en-US" dirty="0"/>
              <a:t> care </a:t>
            </a:r>
            <a:r>
              <a:rPr lang="en-US" dirty="0" err="1"/>
              <a:t>devin</a:t>
            </a:r>
            <a:r>
              <a:rPr lang="en-US" dirty="0"/>
              <a:t> tot </a:t>
            </a:r>
            <a:r>
              <a:rPr lang="en-US" dirty="0" err="1"/>
              <a:t>mai</a:t>
            </a:r>
            <a:r>
              <a:rPr lang="en-US" dirty="0"/>
              <a:t> </a:t>
            </a:r>
            <a:r>
              <a:rPr lang="en-US" dirty="0" err="1"/>
              <a:t>ecologice</a:t>
            </a:r>
            <a:r>
              <a:rPr lang="en-US" dirty="0"/>
              <a:t>, cum </a:t>
            </a:r>
            <a:r>
              <a:rPr lang="en-US" dirty="0" err="1"/>
              <a:t>ar</a:t>
            </a:r>
            <a:r>
              <a:rPr lang="en-US" dirty="0"/>
              <a:t> fi </a:t>
            </a:r>
            <a:r>
              <a:rPr lang="en-US" dirty="0" err="1"/>
              <a:t>electricieni</a:t>
            </a:r>
            <a:r>
              <a:rPr lang="en-US" dirty="0"/>
              <a:t>, </a:t>
            </a:r>
            <a:r>
              <a:rPr lang="en-US" dirty="0" err="1"/>
              <a:t>constructori</a:t>
            </a:r>
            <a:r>
              <a:rPr lang="en-US" dirty="0"/>
              <a:t>, </a:t>
            </a:r>
            <a:r>
              <a:rPr lang="en-US" dirty="0" err="1"/>
              <a:t>bucătari</a:t>
            </a:r>
            <a:r>
              <a:rPr lang="en-US" dirty="0"/>
              <a:t>, </a:t>
            </a:r>
            <a:r>
              <a:rPr lang="en-US" dirty="0" err="1"/>
              <a:t>șoferi</a:t>
            </a:r>
            <a:r>
              <a:rPr lang="en-US" dirty="0"/>
              <a:t>, </a:t>
            </a:r>
            <a:r>
              <a:rPr lang="en-US" dirty="0" err="1"/>
              <a:t>administratori</a:t>
            </a:r>
            <a:r>
              <a:rPr lang="en-US" dirty="0"/>
              <a:t> de </a:t>
            </a:r>
            <a:r>
              <a:rPr lang="en-US" dirty="0" err="1"/>
              <a:t>birouri</a:t>
            </a:r>
            <a:r>
              <a:rPr lang="en-US" dirty="0"/>
              <a:t> </a:t>
            </a:r>
            <a:r>
              <a:rPr lang="en-US" dirty="0" err="1"/>
              <a:t>sau</a:t>
            </a:r>
            <a:r>
              <a:rPr lang="en-US" dirty="0"/>
              <a:t> personal din </a:t>
            </a:r>
            <a:r>
              <a:rPr lang="en-US" dirty="0" err="1"/>
              <a:t>turism</a:t>
            </a:r>
            <a:r>
              <a:rPr lang="en-US" dirty="0"/>
              <a:t>.</a:t>
            </a:r>
          </a:p>
          <a:p>
            <a:endParaRPr lang="en-US" dirty="0"/>
          </a:p>
          <a:p>
            <a:r>
              <a:rPr lang="en-US" dirty="0" err="1"/>
              <a:t>Notă</a:t>
            </a:r>
            <a:r>
              <a:rPr lang="en-US" dirty="0"/>
              <a:t> </a:t>
            </a:r>
            <a:r>
              <a:rPr lang="en-US" dirty="0" err="1"/>
              <a:t>legată</a:t>
            </a:r>
            <a:r>
              <a:rPr lang="en-US" dirty="0"/>
              <a:t> de </a:t>
            </a:r>
            <a:r>
              <a:rPr lang="en-US" dirty="0" err="1"/>
              <a:t>sursă</a:t>
            </a:r>
            <a:r>
              <a:rPr lang="en-US" dirty="0"/>
              <a:t>: ILO What is a green job.</a:t>
            </a:r>
          </a:p>
          <a:p>
            <a:endParaRPr lang="en-US" dirty="0"/>
          </a:p>
        </p:txBody>
      </p:sp>
      <p:sp>
        <p:nvSpPr>
          <p:cNvPr id="4" name="Slide Number Placeholder 3">
            <a:extLst>
              <a:ext uri="{FF2B5EF4-FFF2-40B4-BE49-F238E27FC236}">
                <a16:creationId xmlns:a16="http://schemas.microsoft.com/office/drawing/2014/main" id="{13A95CED-3BAF-CAE7-EAC1-BA3C4494F57B}"/>
              </a:ext>
            </a:extLst>
          </p:cNvPr>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40406083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AB52C-15D7-1CAF-E765-B8667E8D1F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7BBE1B-F6E0-8FF7-C422-6D01D3F298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A61BD3-1C2C-3AD6-51D7-DEADBB8532BD}"/>
              </a:ext>
            </a:extLst>
          </p:cNvPr>
          <p:cNvSpPr>
            <a:spLocks noGrp="1"/>
          </p:cNvSpPr>
          <p:nvPr>
            <p:ph type="body" idx="1"/>
          </p:nvPr>
        </p:nvSpPr>
        <p:spPr/>
        <p:txBody>
          <a:bodyPr/>
          <a:lstStyle/>
          <a:p>
            <a:r>
              <a:rPr lang="en-US" dirty="0" err="1"/>
              <a:t>Explică</a:t>
            </a:r>
            <a:r>
              <a:rPr lang="en-US" dirty="0"/>
              <a:t> </a:t>
            </a:r>
            <a:r>
              <a:rPr lang="en-US" dirty="0" err="1"/>
              <a:t>dimensiunea</a:t>
            </a:r>
            <a:r>
              <a:rPr lang="en-US" dirty="0"/>
              <a:t> </a:t>
            </a:r>
            <a:r>
              <a:rPr lang="en-US" dirty="0" err="1"/>
              <a:t>muncii</a:t>
            </a:r>
            <a:r>
              <a:rPr lang="en-US" dirty="0"/>
              <a:t> </a:t>
            </a:r>
            <a:r>
              <a:rPr lang="en-US" dirty="0" err="1"/>
              <a:t>decente</a:t>
            </a:r>
            <a:r>
              <a:rPr lang="en-US" dirty="0"/>
              <a:t>. </a:t>
            </a:r>
          </a:p>
          <a:p>
            <a:r>
              <a:rPr lang="en-US" dirty="0"/>
              <a:t>
Un loc de </a:t>
            </a:r>
            <a:r>
              <a:rPr lang="en-US" dirty="0" err="1"/>
              <a:t>muncă</a:t>
            </a:r>
            <a:r>
              <a:rPr lang="en-US" dirty="0"/>
              <a:t> nu </a:t>
            </a:r>
            <a:r>
              <a:rPr lang="en-US" dirty="0" err="1"/>
              <a:t>este</a:t>
            </a:r>
            <a:r>
              <a:rPr lang="en-US" dirty="0"/>
              <a:t> automat bun </a:t>
            </a:r>
            <a:r>
              <a:rPr lang="en-US" dirty="0" err="1"/>
              <a:t>pentru</a:t>
            </a:r>
            <a:r>
              <a:rPr lang="en-US" dirty="0"/>
              <a:t> </a:t>
            </a:r>
            <a:r>
              <a:rPr lang="en-US" dirty="0" err="1"/>
              <a:t>că</a:t>
            </a:r>
            <a:r>
              <a:rPr lang="en-US" dirty="0"/>
              <a:t> </a:t>
            </a:r>
            <a:r>
              <a:rPr lang="en-US" dirty="0" err="1"/>
              <a:t>este</a:t>
            </a:r>
            <a:r>
              <a:rPr lang="en-US" dirty="0"/>
              <a:t> </a:t>
            </a:r>
            <a:r>
              <a:rPr lang="en-US" dirty="0" err="1"/>
              <a:t>legat</a:t>
            </a:r>
            <a:r>
              <a:rPr lang="en-US" dirty="0"/>
              <a:t> de </a:t>
            </a:r>
            <a:r>
              <a:rPr lang="en-US" dirty="0" err="1"/>
              <a:t>mediu</a:t>
            </a:r>
            <a:r>
              <a:rPr lang="en-US" dirty="0"/>
              <a:t>. OIM </a:t>
            </a:r>
            <a:r>
              <a:rPr lang="en-US" dirty="0" err="1"/>
              <a:t>subliniază</a:t>
            </a:r>
            <a:r>
              <a:rPr lang="en-US" dirty="0"/>
              <a:t> </a:t>
            </a:r>
            <a:r>
              <a:rPr lang="en-US" dirty="0" err="1"/>
              <a:t>că</a:t>
            </a:r>
            <a:r>
              <a:rPr lang="en-US" dirty="0"/>
              <a:t> </a:t>
            </a:r>
            <a:r>
              <a:rPr lang="en-US" dirty="0" err="1"/>
              <a:t>și</a:t>
            </a:r>
            <a:r>
              <a:rPr lang="en-US" dirty="0"/>
              <a:t> </a:t>
            </a:r>
            <a:r>
              <a:rPr lang="en-US" dirty="0" err="1"/>
              <a:t>locurile</a:t>
            </a:r>
            <a:r>
              <a:rPr lang="en-US" dirty="0"/>
              <a:t> de </a:t>
            </a:r>
            <a:r>
              <a:rPr lang="en-US" dirty="0" err="1"/>
              <a:t>muncă</a:t>
            </a:r>
            <a:r>
              <a:rPr lang="en-US" dirty="0"/>
              <a:t> </a:t>
            </a:r>
            <a:r>
              <a:rPr lang="en-US" dirty="0" err="1"/>
              <a:t>verzi</a:t>
            </a:r>
            <a:r>
              <a:rPr lang="en-US" dirty="0"/>
              <a:t> </a:t>
            </a:r>
            <a:r>
              <a:rPr lang="en-US" dirty="0" err="1"/>
              <a:t>ar</a:t>
            </a:r>
            <a:r>
              <a:rPr lang="en-US" dirty="0"/>
              <a:t> </a:t>
            </a:r>
            <a:r>
              <a:rPr lang="en-US" dirty="0" err="1"/>
              <a:t>trebui</a:t>
            </a:r>
            <a:r>
              <a:rPr lang="en-US" dirty="0"/>
              <a:t> </a:t>
            </a:r>
            <a:r>
              <a:rPr lang="en-US" dirty="0" err="1"/>
              <a:t>să</a:t>
            </a:r>
            <a:r>
              <a:rPr lang="en-US" dirty="0"/>
              <a:t> fie </a:t>
            </a:r>
            <a:r>
              <a:rPr lang="en-US" dirty="0" err="1"/>
              <a:t>decente</a:t>
            </a:r>
            <a:r>
              <a:rPr lang="en-US" dirty="0"/>
              <a:t>.</a:t>
            </a:r>
          </a:p>
          <a:p>
            <a:r>
              <a:rPr lang="en-US" dirty="0"/>
              <a:t> 
</a:t>
            </a:r>
            <a:r>
              <a:rPr lang="en-US" dirty="0" err="1"/>
              <a:t>Acest</a:t>
            </a:r>
            <a:r>
              <a:rPr lang="en-US" dirty="0"/>
              <a:t> </a:t>
            </a:r>
            <a:r>
              <a:rPr lang="en-US" dirty="0" err="1"/>
              <a:t>lucru</a:t>
            </a:r>
            <a:r>
              <a:rPr lang="en-US" dirty="0"/>
              <a:t> </a:t>
            </a:r>
            <a:r>
              <a:rPr lang="en-US" dirty="0" err="1"/>
              <a:t>îi</a:t>
            </a:r>
            <a:r>
              <a:rPr lang="en-US" dirty="0"/>
              <a:t> </a:t>
            </a:r>
            <a:r>
              <a:rPr lang="en-US" dirty="0" err="1"/>
              <a:t>ajută</a:t>
            </a:r>
            <a:r>
              <a:rPr lang="en-US" dirty="0"/>
              <a:t> pe </a:t>
            </a:r>
            <a:r>
              <a:rPr lang="en-US" dirty="0" err="1"/>
              <a:t>profesori</a:t>
            </a:r>
            <a:r>
              <a:rPr lang="en-US" dirty="0"/>
              <a:t> </a:t>
            </a:r>
            <a:r>
              <a:rPr lang="en-US" dirty="0" err="1"/>
              <a:t>să</a:t>
            </a:r>
            <a:r>
              <a:rPr lang="en-US" dirty="0"/>
              <a:t> </a:t>
            </a:r>
            <a:r>
              <a:rPr lang="en-US" dirty="0" err="1"/>
              <a:t>abordeze</a:t>
            </a:r>
            <a:r>
              <a:rPr lang="en-US" dirty="0"/>
              <a:t> </a:t>
            </a:r>
            <a:r>
              <a:rPr lang="en-US" dirty="0" err="1"/>
              <a:t>partea</a:t>
            </a:r>
            <a:r>
              <a:rPr lang="en-US" dirty="0"/>
              <a:t> </a:t>
            </a:r>
            <a:r>
              <a:rPr lang="en-US" dirty="0" err="1"/>
              <a:t>socială</a:t>
            </a:r>
            <a:r>
              <a:rPr lang="en-US" dirty="0"/>
              <a:t> a </a:t>
            </a:r>
            <a:r>
              <a:rPr lang="en-US" dirty="0" err="1"/>
              <a:t>sustenabilității</a:t>
            </a:r>
            <a:r>
              <a:rPr lang="en-US" dirty="0"/>
              <a:t>: 
</a:t>
            </a:r>
          </a:p>
          <a:p>
            <a:pPr marL="171450" indent="-171450">
              <a:buFont typeface="Arial" panose="020B0604020202020204" pitchFamily="34" charset="0"/>
              <a:buChar char="•"/>
            </a:pPr>
            <a:r>
              <a:rPr lang="en-US" dirty="0" err="1"/>
              <a:t>Muncă</a:t>
            </a:r>
            <a:r>
              <a:rPr lang="en-US" dirty="0"/>
              <a:t> </a:t>
            </a:r>
            <a:r>
              <a:rPr lang="en-US" dirty="0" err="1"/>
              <a:t>corectă</a:t>
            </a:r>
            <a:r>
              <a:rPr lang="en-US" dirty="0"/>
              <a:t> 
</a:t>
            </a:r>
            <a:r>
              <a:rPr lang="en-US" dirty="0" err="1"/>
              <a:t>Siguranță</a:t>
            </a:r>
            <a:r>
              <a:rPr lang="en-US" dirty="0"/>
              <a:t> 
</a:t>
            </a:r>
            <a:r>
              <a:rPr lang="en-US" dirty="0" err="1"/>
              <a:t>Incluziune</a:t>
            </a:r>
            <a:r>
              <a:rPr lang="en-US" dirty="0"/>
              <a:t> 
</a:t>
            </a:r>
            <a:r>
              <a:rPr lang="en-US" dirty="0" err="1"/>
              <a:t>Angajare</a:t>
            </a:r>
            <a:r>
              <a:rPr lang="en-US" dirty="0"/>
              <a:t> de </a:t>
            </a:r>
            <a:r>
              <a:rPr lang="en-US" dirty="0" err="1"/>
              <a:t>calitate</a:t>
            </a:r>
            <a:r>
              <a:rPr lang="en-US" dirty="0"/>
              <a:t> </a:t>
            </a:r>
          </a:p>
          <a:p>
            <a:pPr marL="171450" indent="-171450">
              <a:buFont typeface="Arial" panose="020B0604020202020204" pitchFamily="34" charset="0"/>
              <a:buChar char="•"/>
            </a:pPr>
            <a:endParaRPr lang="en-US" dirty="0"/>
          </a:p>
          <a:p>
            <a:r>
              <a:rPr lang="en-US" dirty="0"/>
              <a:t>De </a:t>
            </a:r>
            <a:r>
              <a:rPr lang="en-US" dirty="0" err="1"/>
              <a:t>asemenea</a:t>
            </a:r>
            <a:r>
              <a:rPr lang="en-US" dirty="0"/>
              <a:t>, face </a:t>
            </a:r>
            <a:r>
              <a:rPr lang="en-US" dirty="0" err="1"/>
              <a:t>legătura</a:t>
            </a:r>
            <a:r>
              <a:rPr lang="en-US" dirty="0"/>
              <a:t> </a:t>
            </a:r>
            <a:r>
              <a:rPr lang="en-US" dirty="0" err="1"/>
              <a:t>către</a:t>
            </a:r>
            <a:r>
              <a:rPr lang="en-US" dirty="0"/>
              <a:t> </a:t>
            </a:r>
            <a:r>
              <a:rPr lang="en-US" dirty="0" err="1"/>
              <a:t>discuții</a:t>
            </a:r>
            <a:r>
              <a:rPr lang="en-US" dirty="0"/>
              <a:t> </a:t>
            </a:r>
            <a:r>
              <a:rPr lang="en-US" dirty="0" err="1"/>
              <a:t>despre</a:t>
            </a:r>
            <a:r>
              <a:rPr lang="en-US" dirty="0"/>
              <a:t> </a:t>
            </a:r>
            <a:r>
              <a:rPr lang="en-US" dirty="0" err="1"/>
              <a:t>tranziția</a:t>
            </a:r>
            <a:r>
              <a:rPr lang="en-US" dirty="0"/>
              <a:t> </a:t>
            </a:r>
            <a:r>
              <a:rPr lang="en-US" dirty="0" err="1"/>
              <a:t>directă</a:t>
            </a:r>
            <a:r>
              <a:rPr lang="en-US" dirty="0"/>
              <a:t>.</a:t>
            </a:r>
          </a:p>
        </p:txBody>
      </p:sp>
      <p:sp>
        <p:nvSpPr>
          <p:cNvPr id="4" name="Slide Number Placeholder 3">
            <a:extLst>
              <a:ext uri="{FF2B5EF4-FFF2-40B4-BE49-F238E27FC236}">
                <a16:creationId xmlns:a16="http://schemas.microsoft.com/office/drawing/2014/main" id="{1FFC7EF2-C467-E483-38D1-6F5330B56F85}"/>
              </a:ext>
            </a:extLst>
          </p:cNvPr>
          <p:cNvSpPr>
            <a:spLocks noGrp="1"/>
          </p:cNvSpPr>
          <p:nvPr>
            <p:ph type="sldNum" sz="quarter" idx="5"/>
          </p:nvPr>
        </p:nvSpPr>
        <p:spPr/>
        <p:txBody>
          <a:bodyPr/>
          <a:lstStyle/>
          <a:p>
            <a:fld id="{C6CF91B0-25AB-4DFA-B184-293DD156034C}" type="slidenum">
              <a:rPr lang="el-GR" smtClean="0"/>
              <a:t>33</a:t>
            </a:fld>
            <a:endParaRPr lang="el-GR"/>
          </a:p>
        </p:txBody>
      </p:sp>
    </p:spTree>
    <p:extLst>
      <p:ext uri="{BB962C8B-B14F-4D97-AF65-F5344CB8AC3E}">
        <p14:creationId xmlns:p14="http://schemas.microsoft.com/office/powerpoint/2010/main" val="11885551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39938-3417-CF5E-A3C8-6CC5623870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3D109D-5511-C241-3005-E1099545DF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4E2501-996F-6F53-261B-32E2BF874E3E}"/>
              </a:ext>
            </a:extLst>
          </p:cNvPr>
          <p:cNvSpPr>
            <a:spLocks noGrp="1"/>
          </p:cNvSpPr>
          <p:nvPr>
            <p:ph type="body" idx="1"/>
          </p:nvPr>
        </p:nvSpPr>
        <p:spPr/>
        <p:txBody>
          <a:bodyPr/>
          <a:lstStyle/>
          <a:p>
            <a:r>
              <a:rPr lang="en-US" dirty="0" err="1"/>
              <a:t>Învață</a:t>
            </a:r>
            <a:r>
              <a:rPr lang="en-US" dirty="0"/>
              <a:t> </a:t>
            </a:r>
            <a:r>
              <a:rPr lang="en-US" dirty="0" err="1"/>
              <a:t>distincția</a:t>
            </a:r>
            <a:r>
              <a:rPr lang="en-US" dirty="0"/>
              <a:t> </a:t>
            </a:r>
            <a:r>
              <a:rPr lang="en-US" dirty="0" err="1"/>
              <a:t>dintre</a:t>
            </a:r>
            <a:r>
              <a:rPr lang="en-US" dirty="0"/>
              <a:t> </a:t>
            </a:r>
            <a:r>
              <a:rPr lang="en-US" dirty="0" err="1"/>
              <a:t>joburi</a:t>
            </a:r>
            <a:r>
              <a:rPr lang="en-US" dirty="0"/>
              <a:t> </a:t>
            </a:r>
            <a:r>
              <a:rPr lang="en-US" dirty="0" err="1"/>
              <a:t>noi</a:t>
            </a:r>
            <a:r>
              <a:rPr lang="en-US" dirty="0"/>
              <a:t>, </a:t>
            </a:r>
            <a:r>
              <a:rPr lang="en-US" dirty="0" err="1"/>
              <a:t>schimbarea</a:t>
            </a:r>
            <a:r>
              <a:rPr lang="en-US" dirty="0"/>
              <a:t> </a:t>
            </a:r>
            <a:r>
              <a:rPr lang="en-US" dirty="0" err="1"/>
              <a:t>joburilor</a:t>
            </a:r>
            <a:r>
              <a:rPr lang="en-US" dirty="0"/>
              <a:t> </a:t>
            </a:r>
            <a:r>
              <a:rPr lang="en-US" dirty="0" err="1"/>
              <a:t>și</a:t>
            </a:r>
            <a:r>
              <a:rPr lang="en-US" dirty="0"/>
              <a:t> </a:t>
            </a:r>
            <a:r>
              <a:rPr lang="en-US" dirty="0" err="1"/>
              <a:t>schimbarea</a:t>
            </a:r>
            <a:r>
              <a:rPr lang="en-US" dirty="0"/>
              <a:t> </a:t>
            </a:r>
            <a:r>
              <a:rPr lang="en-US" dirty="0" err="1"/>
              <a:t>sarcinilor</a:t>
            </a:r>
            <a:r>
              <a:rPr lang="en-US" dirty="0"/>
              <a:t>. </a:t>
            </a:r>
          </a:p>
          <a:p>
            <a:r>
              <a:rPr lang="en-US" dirty="0"/>
              <a:t>
</a:t>
            </a:r>
            <a:r>
              <a:rPr lang="en-US" dirty="0" err="1"/>
              <a:t>Acest</a:t>
            </a:r>
            <a:r>
              <a:rPr lang="en-US" dirty="0"/>
              <a:t> </a:t>
            </a:r>
            <a:r>
              <a:rPr lang="en-US" dirty="0" err="1"/>
              <a:t>lucru</a:t>
            </a:r>
            <a:r>
              <a:rPr lang="en-US" dirty="0"/>
              <a:t> </a:t>
            </a:r>
            <a:r>
              <a:rPr lang="en-US" dirty="0" err="1"/>
              <a:t>este</a:t>
            </a:r>
            <a:r>
              <a:rPr lang="en-US" dirty="0"/>
              <a:t> important </a:t>
            </a:r>
            <a:r>
              <a:rPr lang="en-US" dirty="0" err="1"/>
              <a:t>deoarece</a:t>
            </a:r>
            <a:r>
              <a:rPr lang="en-US" dirty="0"/>
              <a:t> </a:t>
            </a:r>
            <a:r>
              <a:rPr lang="en-US" dirty="0" err="1"/>
              <a:t>cursanții</a:t>
            </a:r>
            <a:r>
              <a:rPr lang="en-US" dirty="0"/>
              <a:t> pot </a:t>
            </a:r>
            <a:r>
              <a:rPr lang="en-US" dirty="0" err="1"/>
              <a:t>crede</a:t>
            </a:r>
            <a:r>
              <a:rPr lang="en-US" dirty="0"/>
              <a:t> </a:t>
            </a:r>
            <a:r>
              <a:rPr lang="en-US" dirty="0" err="1"/>
              <a:t>că</a:t>
            </a:r>
            <a:r>
              <a:rPr lang="en-US" dirty="0"/>
              <a:t> </a:t>
            </a:r>
            <a:r>
              <a:rPr lang="en-US" dirty="0" err="1"/>
              <a:t>carierele</a:t>
            </a:r>
            <a:r>
              <a:rPr lang="en-US" dirty="0"/>
              <a:t> </a:t>
            </a:r>
            <a:r>
              <a:rPr lang="en-US" dirty="0" err="1"/>
              <a:t>verzi</a:t>
            </a:r>
            <a:r>
              <a:rPr lang="en-US" dirty="0"/>
              <a:t> </a:t>
            </a:r>
            <a:r>
              <a:rPr lang="en-US" dirty="0" err="1"/>
              <a:t>înseamnă</a:t>
            </a:r>
            <a:r>
              <a:rPr lang="en-US" dirty="0"/>
              <a:t> </a:t>
            </a:r>
            <a:r>
              <a:rPr lang="en-US" dirty="0" err="1"/>
              <a:t>doar</a:t>
            </a:r>
            <a:r>
              <a:rPr lang="en-US" dirty="0"/>
              <a:t> </a:t>
            </a:r>
            <a:r>
              <a:rPr lang="en-US" dirty="0" err="1"/>
              <a:t>roluri</a:t>
            </a:r>
            <a:r>
              <a:rPr lang="en-US" dirty="0"/>
              <a:t> </a:t>
            </a:r>
            <a:r>
              <a:rPr lang="en-US" dirty="0" err="1"/>
              <a:t>noi</a:t>
            </a:r>
            <a:r>
              <a:rPr lang="en-US" dirty="0"/>
              <a:t> de </a:t>
            </a:r>
            <a:r>
              <a:rPr lang="en-US" dirty="0" err="1"/>
              <a:t>specialitate</a:t>
            </a:r>
            <a:r>
              <a:rPr lang="en-US" dirty="0"/>
              <a:t>. </a:t>
            </a:r>
          </a:p>
          <a:p>
            <a:r>
              <a:rPr lang="en-US" dirty="0"/>
              <a:t>
</a:t>
            </a:r>
            <a:r>
              <a:rPr lang="en-US" dirty="0" err="1"/>
              <a:t>În</a:t>
            </a:r>
            <a:r>
              <a:rPr lang="en-US" dirty="0"/>
              <a:t> </a:t>
            </a:r>
            <a:r>
              <a:rPr lang="en-US" dirty="0" err="1"/>
              <a:t>realitate</a:t>
            </a:r>
            <a:r>
              <a:rPr lang="en-US" dirty="0"/>
              <a:t>, </a:t>
            </a:r>
            <a:r>
              <a:rPr lang="en-US" dirty="0" err="1"/>
              <a:t>multe</a:t>
            </a:r>
            <a:r>
              <a:rPr lang="en-US" dirty="0"/>
              <a:t> </a:t>
            </a:r>
            <a:r>
              <a:rPr lang="en-US" dirty="0" err="1"/>
              <a:t>ocupații</a:t>
            </a:r>
            <a:r>
              <a:rPr lang="en-US" dirty="0"/>
              <a:t> </a:t>
            </a:r>
            <a:r>
              <a:rPr lang="en-US" dirty="0" err="1"/>
              <a:t>familiare</a:t>
            </a:r>
            <a:r>
              <a:rPr lang="en-US" dirty="0"/>
              <a:t> </a:t>
            </a:r>
            <a:r>
              <a:rPr lang="en-US" dirty="0" err="1"/>
              <a:t>devin</a:t>
            </a:r>
            <a:r>
              <a:rPr lang="en-US" dirty="0"/>
              <a:t> </a:t>
            </a:r>
            <a:r>
              <a:rPr lang="en-US" dirty="0" err="1"/>
              <a:t>mai</a:t>
            </a:r>
            <a:r>
              <a:rPr lang="en-US" dirty="0"/>
              <a:t> </a:t>
            </a:r>
            <a:r>
              <a:rPr lang="en-US" dirty="0" err="1"/>
              <a:t>ecologice</a:t>
            </a:r>
            <a:r>
              <a:rPr lang="en-US" dirty="0"/>
              <a:t> </a:t>
            </a:r>
            <a:r>
              <a:rPr lang="en-US" dirty="0" err="1"/>
              <a:t>prin</a:t>
            </a:r>
            <a:r>
              <a:rPr lang="en-US" dirty="0"/>
              <a:t> </a:t>
            </a:r>
            <a:r>
              <a:rPr lang="en-US" dirty="0" err="1"/>
              <a:t>noi</a:t>
            </a:r>
            <a:r>
              <a:rPr lang="en-US" dirty="0"/>
              <a:t> </a:t>
            </a:r>
            <a:r>
              <a:rPr lang="en-US" dirty="0" err="1"/>
              <a:t>sarcini</a:t>
            </a:r>
            <a:r>
              <a:rPr lang="en-US" dirty="0"/>
              <a:t>, </a:t>
            </a:r>
            <a:r>
              <a:rPr lang="en-US" dirty="0" err="1"/>
              <a:t>standarde</a:t>
            </a:r>
            <a:r>
              <a:rPr lang="en-US" dirty="0"/>
              <a:t> </a:t>
            </a:r>
            <a:r>
              <a:rPr lang="en-US" dirty="0" err="1"/>
              <a:t>sau</a:t>
            </a:r>
            <a:r>
              <a:rPr lang="en-US" dirty="0"/>
              <a:t> </a:t>
            </a:r>
            <a:r>
              <a:rPr lang="en-US" dirty="0" err="1"/>
              <a:t>unelte</a:t>
            </a:r>
            <a:r>
              <a:rPr lang="en-US" dirty="0"/>
              <a:t>. </a:t>
            </a:r>
          </a:p>
          <a:p>
            <a:r>
              <a:rPr lang="en-US" dirty="0"/>
              <a:t>
</a:t>
            </a:r>
            <a:r>
              <a:rPr lang="en-US" dirty="0" err="1"/>
              <a:t>Acest</a:t>
            </a:r>
            <a:r>
              <a:rPr lang="en-US" dirty="0"/>
              <a:t> </a:t>
            </a:r>
            <a:r>
              <a:rPr lang="en-US" dirty="0" err="1"/>
              <a:t>cadru</a:t>
            </a:r>
            <a:r>
              <a:rPr lang="en-US" dirty="0"/>
              <a:t> </a:t>
            </a:r>
            <a:r>
              <a:rPr lang="en-US" dirty="0" err="1"/>
              <a:t>îi</a:t>
            </a:r>
            <a:r>
              <a:rPr lang="en-US" dirty="0"/>
              <a:t> </a:t>
            </a:r>
            <a:r>
              <a:rPr lang="en-US" dirty="0" err="1"/>
              <a:t>ajută</a:t>
            </a:r>
            <a:r>
              <a:rPr lang="en-US" dirty="0"/>
              <a:t> pe </a:t>
            </a:r>
            <a:r>
              <a:rPr lang="en-US" dirty="0" err="1"/>
              <a:t>profesori</a:t>
            </a:r>
            <a:r>
              <a:rPr lang="en-US" dirty="0"/>
              <a:t> </a:t>
            </a:r>
            <a:r>
              <a:rPr lang="en-US" dirty="0" err="1"/>
              <a:t>să</a:t>
            </a:r>
            <a:r>
              <a:rPr lang="en-US" dirty="0"/>
              <a:t> </a:t>
            </a:r>
            <a:r>
              <a:rPr lang="en-US" dirty="0" err="1"/>
              <a:t>ofere</a:t>
            </a:r>
            <a:r>
              <a:rPr lang="en-US" dirty="0"/>
              <a:t> </a:t>
            </a:r>
            <a:r>
              <a:rPr lang="en-US" dirty="0" err="1"/>
              <a:t>îndrumări</a:t>
            </a:r>
            <a:r>
              <a:rPr lang="en-US" dirty="0"/>
              <a:t> de </a:t>
            </a:r>
            <a:r>
              <a:rPr lang="en-US" dirty="0" err="1"/>
              <a:t>carieră</a:t>
            </a:r>
            <a:r>
              <a:rPr lang="en-US" dirty="0"/>
              <a:t> </a:t>
            </a:r>
            <a:r>
              <a:rPr lang="en-US" dirty="0" err="1"/>
              <a:t>mai</a:t>
            </a:r>
            <a:r>
              <a:rPr lang="en-US" dirty="0"/>
              <a:t> </a:t>
            </a:r>
            <a:r>
              <a:rPr lang="en-US" dirty="0" err="1"/>
              <a:t>realiste</a:t>
            </a:r>
            <a:r>
              <a:rPr lang="en-US" dirty="0"/>
              <a:t>.</a:t>
            </a:r>
          </a:p>
        </p:txBody>
      </p:sp>
      <p:sp>
        <p:nvSpPr>
          <p:cNvPr id="4" name="Slide Number Placeholder 3">
            <a:extLst>
              <a:ext uri="{FF2B5EF4-FFF2-40B4-BE49-F238E27FC236}">
                <a16:creationId xmlns:a16="http://schemas.microsoft.com/office/drawing/2014/main" id="{1C7A2213-FD29-585E-4147-7FD14BDE6D37}"/>
              </a:ext>
            </a:extLst>
          </p:cNvPr>
          <p:cNvSpPr>
            <a:spLocks noGrp="1"/>
          </p:cNvSpPr>
          <p:nvPr>
            <p:ph type="sldNum" sz="quarter" idx="5"/>
          </p:nvPr>
        </p:nvSpPr>
        <p:spPr/>
        <p:txBody>
          <a:bodyPr/>
          <a:lstStyle/>
          <a:p>
            <a:fld id="{C6CF91B0-25AB-4DFA-B184-293DD156034C}" type="slidenum">
              <a:rPr lang="el-GR" smtClean="0"/>
              <a:t>34</a:t>
            </a:fld>
            <a:endParaRPr lang="el-GR"/>
          </a:p>
        </p:txBody>
      </p:sp>
    </p:spTree>
    <p:extLst>
      <p:ext uri="{BB962C8B-B14F-4D97-AF65-F5344CB8AC3E}">
        <p14:creationId xmlns:p14="http://schemas.microsoft.com/office/powerpoint/2010/main" val="33356197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D74A7-671D-0485-3CFA-DE02B2F33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399061-C4E4-ADA7-9DD3-4A0F453D4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7FDA44-C0AB-1434-4023-59AE12002484}"/>
              </a:ext>
            </a:extLst>
          </p:cNvPr>
          <p:cNvSpPr>
            <a:spLocks noGrp="1"/>
          </p:cNvSpPr>
          <p:nvPr>
            <p:ph type="body" idx="1"/>
          </p:nvPr>
        </p:nvSpPr>
        <p:spPr/>
        <p:txBody>
          <a:bodyPr/>
          <a:lstStyle/>
          <a:p>
            <a:r>
              <a:rPr lang="en-US" dirty="0" err="1"/>
              <a:t>Folosește</a:t>
            </a:r>
            <a:r>
              <a:rPr lang="en-US" dirty="0"/>
              <a:t> </a:t>
            </a:r>
            <a:r>
              <a:rPr lang="en-US" dirty="0" err="1"/>
              <a:t>exemple</a:t>
            </a:r>
            <a:r>
              <a:rPr lang="en-US" dirty="0"/>
              <a:t> de </a:t>
            </a:r>
            <a:r>
              <a:rPr lang="en-US" dirty="0" err="1"/>
              <a:t>sectoare</a:t>
            </a:r>
            <a:r>
              <a:rPr lang="en-US" dirty="0"/>
              <a:t> </a:t>
            </a:r>
            <a:r>
              <a:rPr lang="en-US" dirty="0" err="1"/>
              <a:t>pentru</a:t>
            </a:r>
            <a:r>
              <a:rPr lang="en-US" dirty="0"/>
              <a:t> a </a:t>
            </a:r>
            <a:r>
              <a:rPr lang="en-US" dirty="0" err="1"/>
              <a:t>arăta</a:t>
            </a:r>
            <a:r>
              <a:rPr lang="en-US" dirty="0"/>
              <a:t> </a:t>
            </a:r>
            <a:r>
              <a:rPr lang="en-US" dirty="0" err="1"/>
              <a:t>dimensiunea</a:t>
            </a:r>
            <a:r>
              <a:rPr lang="en-US" dirty="0"/>
              <a:t>. </a:t>
            </a:r>
          </a:p>
          <a:p>
            <a:r>
              <a:rPr lang="en-US" dirty="0"/>
              <a:t>
</a:t>
            </a:r>
            <a:r>
              <a:rPr lang="en-US" dirty="0" err="1"/>
              <a:t>Roagă</a:t>
            </a:r>
            <a:r>
              <a:rPr lang="en-US" dirty="0"/>
              <a:t> </a:t>
            </a:r>
            <a:r>
              <a:rPr lang="en-US" dirty="0" err="1"/>
              <a:t>participanții</a:t>
            </a:r>
            <a:r>
              <a:rPr lang="en-US" dirty="0"/>
              <a:t> </a:t>
            </a:r>
            <a:r>
              <a:rPr lang="en-US" dirty="0" err="1"/>
              <a:t>să</a:t>
            </a:r>
            <a:r>
              <a:rPr lang="en-US" dirty="0"/>
              <a:t> </a:t>
            </a:r>
            <a:r>
              <a:rPr lang="en-US" dirty="0" err="1"/>
              <a:t>identifice</a:t>
            </a:r>
            <a:r>
              <a:rPr lang="en-US" dirty="0"/>
              <a:t> </a:t>
            </a:r>
            <a:r>
              <a:rPr lang="en-US" dirty="0" err="1"/>
              <a:t>sectoarele</a:t>
            </a:r>
            <a:r>
              <a:rPr lang="en-US" dirty="0"/>
              <a:t> </a:t>
            </a:r>
            <a:r>
              <a:rPr lang="en-US" dirty="0" err="1"/>
              <a:t>reprezentate</a:t>
            </a:r>
            <a:r>
              <a:rPr lang="en-US" dirty="0"/>
              <a:t> </a:t>
            </a:r>
            <a:r>
              <a:rPr lang="en-US" dirty="0" err="1"/>
              <a:t>în</a:t>
            </a:r>
            <a:r>
              <a:rPr lang="en-US" dirty="0"/>
              <a:t> </a:t>
            </a:r>
            <a:r>
              <a:rPr lang="en-US" dirty="0" err="1"/>
              <a:t>grupurile</a:t>
            </a:r>
            <a:r>
              <a:rPr lang="en-US" dirty="0"/>
              <a:t> lor de </a:t>
            </a:r>
            <a:r>
              <a:rPr lang="en-US" dirty="0" err="1"/>
              <a:t>cursanți</a:t>
            </a:r>
            <a:r>
              <a:rPr lang="en-US" dirty="0"/>
              <a:t>. </a:t>
            </a:r>
          </a:p>
          <a:p>
            <a:r>
              <a:rPr lang="en-US" dirty="0"/>
              <a:t>
</a:t>
            </a:r>
            <a:r>
              <a:rPr lang="en-US" dirty="0" err="1"/>
              <a:t>Pentru</a:t>
            </a:r>
            <a:r>
              <a:rPr lang="en-US" dirty="0"/>
              <a:t> </a:t>
            </a:r>
            <a:r>
              <a:rPr lang="en-US" dirty="0" err="1"/>
              <a:t>fiecare</a:t>
            </a:r>
            <a:r>
              <a:rPr lang="en-US" dirty="0"/>
              <a:t> sector, </a:t>
            </a:r>
            <a:r>
              <a:rPr lang="en-US" dirty="0" err="1"/>
              <a:t>discută</a:t>
            </a:r>
            <a:r>
              <a:rPr lang="en-US" dirty="0"/>
              <a:t> </a:t>
            </a:r>
            <a:r>
              <a:rPr lang="en-US" dirty="0" err="1"/>
              <a:t>despre</a:t>
            </a:r>
            <a:r>
              <a:rPr lang="en-US" dirty="0"/>
              <a:t> o </a:t>
            </a:r>
            <a:r>
              <a:rPr lang="en-US" dirty="0" err="1"/>
              <a:t>abilitate</a:t>
            </a:r>
            <a:r>
              <a:rPr lang="en-US" dirty="0"/>
              <a:t> </a:t>
            </a:r>
            <a:r>
              <a:rPr lang="en-US" dirty="0" err="1"/>
              <a:t>verde</a:t>
            </a:r>
            <a:r>
              <a:rPr lang="en-US" dirty="0"/>
              <a:t> </a:t>
            </a:r>
            <a:r>
              <a:rPr lang="en-US" dirty="0" err="1"/>
              <a:t>sau</a:t>
            </a:r>
            <a:r>
              <a:rPr lang="en-US" dirty="0"/>
              <a:t> o </a:t>
            </a:r>
            <a:r>
              <a:rPr lang="en-US" dirty="0" err="1"/>
              <a:t>altă</a:t>
            </a:r>
            <a:r>
              <a:rPr lang="en-US" dirty="0"/>
              <a:t> </a:t>
            </a:r>
            <a:r>
              <a:rPr lang="en-US" dirty="0" err="1"/>
              <a:t>sarcină</a:t>
            </a:r>
            <a:r>
              <a:rPr lang="en-US" dirty="0"/>
              <a:t> a </a:t>
            </a:r>
            <a:r>
              <a:rPr lang="en-US" dirty="0" err="1"/>
              <a:t>jobului</a:t>
            </a:r>
            <a:r>
              <a:rPr lang="en-US" dirty="0"/>
              <a:t>. </a:t>
            </a:r>
          </a:p>
          <a:p>
            <a:r>
              <a:rPr lang="en-US" dirty="0"/>
              <a:t>
</a:t>
            </a:r>
            <a:r>
              <a:rPr lang="en-US" dirty="0" err="1"/>
              <a:t>Scopul</a:t>
            </a:r>
            <a:r>
              <a:rPr lang="en-US" dirty="0"/>
              <a:t> </a:t>
            </a:r>
            <a:r>
              <a:rPr lang="en-US" dirty="0" err="1"/>
              <a:t>este</a:t>
            </a:r>
            <a:r>
              <a:rPr lang="en-US" dirty="0"/>
              <a:t> de a </a:t>
            </a:r>
            <a:r>
              <a:rPr lang="en-US" dirty="0" err="1"/>
              <a:t>arăta</a:t>
            </a:r>
            <a:r>
              <a:rPr lang="en-US" dirty="0"/>
              <a:t> </a:t>
            </a:r>
            <a:r>
              <a:rPr lang="en-US" dirty="0" err="1"/>
              <a:t>că</a:t>
            </a:r>
            <a:r>
              <a:rPr lang="en-US" dirty="0"/>
              <a:t> </a:t>
            </a:r>
            <a:r>
              <a:rPr lang="en-US" dirty="0" err="1"/>
              <a:t>relevanța</a:t>
            </a:r>
            <a:r>
              <a:rPr lang="en-US" dirty="0"/>
              <a:t> </a:t>
            </a:r>
            <a:r>
              <a:rPr lang="en-US" dirty="0" err="1"/>
              <a:t>economiei</a:t>
            </a:r>
            <a:r>
              <a:rPr lang="en-US" dirty="0"/>
              <a:t> </a:t>
            </a:r>
            <a:r>
              <a:rPr lang="en-US" dirty="0" err="1"/>
              <a:t>verzi</a:t>
            </a:r>
            <a:r>
              <a:rPr lang="en-US" dirty="0"/>
              <a:t> </a:t>
            </a:r>
            <a:r>
              <a:rPr lang="en-US" dirty="0" err="1"/>
              <a:t>poate</a:t>
            </a:r>
            <a:r>
              <a:rPr lang="en-US" dirty="0"/>
              <a:t> fi </a:t>
            </a:r>
            <a:r>
              <a:rPr lang="en-US" dirty="0" err="1"/>
              <a:t>găsită</a:t>
            </a:r>
            <a:r>
              <a:rPr lang="en-US" dirty="0"/>
              <a:t> </a:t>
            </a:r>
            <a:r>
              <a:rPr lang="en-US" dirty="0" err="1"/>
              <a:t>în</a:t>
            </a:r>
            <a:r>
              <a:rPr lang="en-US" dirty="0"/>
              <a:t> </a:t>
            </a:r>
            <a:r>
              <a:rPr lang="en-US" dirty="0" err="1"/>
              <a:t>domeniile</a:t>
            </a:r>
            <a:r>
              <a:rPr lang="en-US" dirty="0"/>
              <a:t> </a:t>
            </a:r>
            <a:r>
              <a:rPr lang="en-US" dirty="0" err="1"/>
              <a:t>tehnic</a:t>
            </a:r>
            <a:r>
              <a:rPr lang="en-US" dirty="0"/>
              <a:t>, </a:t>
            </a:r>
            <a:r>
              <a:rPr lang="en-US" dirty="0" err="1"/>
              <a:t>serviciilor</a:t>
            </a:r>
            <a:r>
              <a:rPr lang="en-US" dirty="0"/>
              <a:t>, </a:t>
            </a:r>
            <a:r>
              <a:rPr lang="en-US" dirty="0" err="1"/>
              <a:t>administrativ</a:t>
            </a:r>
            <a:r>
              <a:rPr lang="en-US" dirty="0"/>
              <a:t> </a:t>
            </a:r>
            <a:r>
              <a:rPr lang="en-US" dirty="0" err="1"/>
              <a:t>și</a:t>
            </a:r>
            <a:r>
              <a:rPr lang="en-US" dirty="0"/>
              <a:t> </a:t>
            </a:r>
            <a:r>
              <a:rPr lang="en-US" dirty="0" err="1"/>
              <a:t>creativ</a:t>
            </a:r>
            <a:r>
              <a:rPr lang="en-US" dirty="0"/>
              <a:t>.</a:t>
            </a:r>
          </a:p>
        </p:txBody>
      </p:sp>
      <p:sp>
        <p:nvSpPr>
          <p:cNvPr id="4" name="Slide Number Placeholder 3">
            <a:extLst>
              <a:ext uri="{FF2B5EF4-FFF2-40B4-BE49-F238E27FC236}">
                <a16:creationId xmlns:a16="http://schemas.microsoft.com/office/drawing/2014/main" id="{ED1BA753-0555-F636-FC56-9CE20BD6F795}"/>
              </a:ext>
            </a:extLst>
          </p:cNvPr>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35829251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AD5C1-48A0-FDB4-C5A7-37F6D34BBF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D28001-47C2-009B-E041-DB840436B9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B8316B-3B88-AE10-3958-4080091B720B}"/>
              </a:ext>
            </a:extLst>
          </p:cNvPr>
          <p:cNvSpPr>
            <a:spLocks noGrp="1"/>
          </p:cNvSpPr>
          <p:nvPr>
            <p:ph type="body" idx="1"/>
          </p:nvPr>
        </p:nvSpPr>
        <p:spPr/>
        <p:txBody>
          <a:bodyPr/>
          <a:lstStyle/>
          <a:p>
            <a:r>
              <a:rPr lang="en-US" dirty="0" err="1"/>
              <a:t>Explică</a:t>
            </a:r>
            <a:r>
              <a:rPr lang="en-US" dirty="0"/>
              <a:t> </a:t>
            </a:r>
            <a:r>
              <a:rPr lang="en-US" dirty="0" err="1"/>
              <a:t>trasee</a:t>
            </a:r>
            <a:r>
              <a:rPr lang="en-US" dirty="0"/>
              <a:t> </a:t>
            </a:r>
            <a:r>
              <a:rPr lang="en-US" dirty="0" err="1"/>
              <a:t>profesionale</a:t>
            </a:r>
            <a:r>
              <a:rPr lang="en-US" dirty="0"/>
              <a:t>. </a:t>
            </a:r>
          </a:p>
          <a:p>
            <a:r>
              <a:rPr lang="en-US" dirty="0"/>
              <a:t>
</a:t>
            </a:r>
            <a:r>
              <a:rPr lang="en-US" dirty="0" err="1"/>
              <a:t>Unii</a:t>
            </a:r>
            <a:r>
              <a:rPr lang="en-US" dirty="0"/>
              <a:t> </a:t>
            </a:r>
            <a:r>
              <a:rPr lang="en-US" dirty="0" err="1"/>
              <a:t>cursanți</a:t>
            </a:r>
            <a:r>
              <a:rPr lang="en-US" dirty="0"/>
              <a:t> pot intra </a:t>
            </a:r>
            <a:r>
              <a:rPr lang="en-US" dirty="0" err="1"/>
              <a:t>într</a:t>
            </a:r>
            <a:r>
              <a:rPr lang="en-US" dirty="0"/>
              <a:t>-o </a:t>
            </a:r>
            <a:r>
              <a:rPr lang="en-US" dirty="0" err="1"/>
              <a:t>ocupație</a:t>
            </a:r>
            <a:r>
              <a:rPr lang="en-US" dirty="0"/>
              <a:t> </a:t>
            </a:r>
            <a:r>
              <a:rPr lang="en-US" dirty="0" err="1"/>
              <a:t>specializată</a:t>
            </a:r>
            <a:r>
              <a:rPr lang="en-US" dirty="0"/>
              <a:t> </a:t>
            </a:r>
            <a:r>
              <a:rPr lang="en-US" dirty="0" err="1"/>
              <a:t>în</a:t>
            </a:r>
            <a:r>
              <a:rPr lang="en-US" dirty="0"/>
              <a:t> </a:t>
            </a:r>
            <a:r>
              <a:rPr lang="en-US" dirty="0" err="1"/>
              <a:t>domeniul</a:t>
            </a:r>
            <a:r>
              <a:rPr lang="en-US" dirty="0"/>
              <a:t> </a:t>
            </a:r>
            <a:r>
              <a:rPr lang="en-US" dirty="0" err="1"/>
              <a:t>verde</a:t>
            </a:r>
            <a:r>
              <a:rPr lang="en-US" dirty="0"/>
              <a:t>. </a:t>
            </a:r>
            <a:r>
              <a:rPr lang="en-US" dirty="0" err="1"/>
              <a:t>Alții</a:t>
            </a:r>
            <a:r>
              <a:rPr lang="en-US" dirty="0"/>
              <a:t> pot </a:t>
            </a:r>
            <a:r>
              <a:rPr lang="en-US" dirty="0" err="1"/>
              <a:t>adăuga</a:t>
            </a:r>
            <a:r>
              <a:rPr lang="en-US" dirty="0"/>
              <a:t> </a:t>
            </a:r>
            <a:r>
              <a:rPr lang="en-US" dirty="0" err="1"/>
              <a:t>abilități</a:t>
            </a:r>
            <a:r>
              <a:rPr lang="en-US" dirty="0"/>
              <a:t> </a:t>
            </a:r>
            <a:r>
              <a:rPr lang="en-US" dirty="0" err="1"/>
              <a:t>ecologice</a:t>
            </a:r>
            <a:r>
              <a:rPr lang="en-US" dirty="0"/>
              <a:t> </a:t>
            </a:r>
            <a:r>
              <a:rPr lang="en-US" dirty="0" err="1"/>
              <a:t>unui</a:t>
            </a:r>
            <a:r>
              <a:rPr lang="en-US" dirty="0"/>
              <a:t> job existent. </a:t>
            </a:r>
            <a:r>
              <a:rPr lang="en-US" dirty="0" err="1"/>
              <a:t>Alții</a:t>
            </a:r>
            <a:r>
              <a:rPr lang="en-US" dirty="0"/>
              <a:t> pot </a:t>
            </a:r>
            <a:r>
              <a:rPr lang="en-US" dirty="0" err="1"/>
              <a:t>deveni</a:t>
            </a:r>
            <a:r>
              <a:rPr lang="en-US" dirty="0"/>
              <a:t> </a:t>
            </a:r>
            <a:r>
              <a:rPr lang="en-US" dirty="0" err="1"/>
              <a:t>responsabili</a:t>
            </a:r>
            <a:r>
              <a:rPr lang="en-US" dirty="0"/>
              <a:t> de </a:t>
            </a:r>
            <a:r>
              <a:rPr lang="en-US" dirty="0" err="1"/>
              <a:t>coordonarea</a:t>
            </a:r>
            <a:r>
              <a:rPr lang="en-US" dirty="0"/>
              <a:t> </a:t>
            </a:r>
            <a:r>
              <a:rPr lang="en-US" dirty="0" err="1"/>
              <a:t>sau</a:t>
            </a:r>
            <a:r>
              <a:rPr lang="en-US" dirty="0"/>
              <a:t> </a:t>
            </a:r>
            <a:r>
              <a:rPr lang="en-US" dirty="0" err="1"/>
              <a:t>raportarea</a:t>
            </a:r>
            <a:r>
              <a:rPr lang="en-US" dirty="0"/>
              <a:t> </a:t>
            </a:r>
            <a:r>
              <a:rPr lang="en-US" dirty="0" err="1"/>
              <a:t>sustenabilității</a:t>
            </a:r>
            <a:r>
              <a:rPr lang="en-US" dirty="0"/>
              <a:t>. </a:t>
            </a:r>
          </a:p>
          <a:p>
            <a:r>
              <a:rPr lang="en-US" dirty="0"/>
              <a:t>
</a:t>
            </a:r>
            <a:r>
              <a:rPr lang="en-US" dirty="0" err="1"/>
              <a:t>Profesorii</a:t>
            </a:r>
            <a:r>
              <a:rPr lang="en-US" dirty="0"/>
              <a:t> pot </a:t>
            </a:r>
            <a:r>
              <a:rPr lang="en-US" dirty="0" err="1"/>
              <a:t>ajuta</a:t>
            </a:r>
            <a:r>
              <a:rPr lang="en-US" dirty="0"/>
              <a:t> </a:t>
            </a:r>
            <a:r>
              <a:rPr lang="en-US" dirty="0" err="1"/>
              <a:t>cursanții</a:t>
            </a:r>
            <a:r>
              <a:rPr lang="en-US" dirty="0"/>
              <a:t> </a:t>
            </a:r>
            <a:r>
              <a:rPr lang="en-US" dirty="0" err="1"/>
              <a:t>să</a:t>
            </a:r>
            <a:r>
              <a:rPr lang="en-US" dirty="0"/>
              <a:t> </a:t>
            </a:r>
            <a:r>
              <a:rPr lang="en-US" dirty="0" err="1"/>
              <a:t>vadă</a:t>
            </a:r>
            <a:r>
              <a:rPr lang="en-US" dirty="0"/>
              <a:t> </a:t>
            </a:r>
            <a:r>
              <a:rPr lang="en-US" dirty="0" err="1"/>
              <a:t>că</a:t>
            </a:r>
            <a:r>
              <a:rPr lang="en-US" dirty="0"/>
              <a:t> </a:t>
            </a:r>
            <a:r>
              <a:rPr lang="en-US" dirty="0" err="1"/>
              <a:t>sustenabilitatea</a:t>
            </a:r>
            <a:r>
              <a:rPr lang="en-US" dirty="0"/>
              <a:t> </a:t>
            </a:r>
            <a:r>
              <a:rPr lang="en-US" dirty="0" err="1"/>
              <a:t>poate</a:t>
            </a:r>
            <a:r>
              <a:rPr lang="en-US" dirty="0"/>
              <a:t> face </a:t>
            </a:r>
            <a:r>
              <a:rPr lang="en-US" dirty="0" err="1"/>
              <a:t>parte</a:t>
            </a:r>
            <a:r>
              <a:rPr lang="en-US" dirty="0"/>
              <a:t> din </a:t>
            </a:r>
            <a:r>
              <a:rPr lang="en-US" dirty="0" err="1"/>
              <a:t>multe</a:t>
            </a:r>
            <a:r>
              <a:rPr lang="en-US" dirty="0"/>
              <a:t> </a:t>
            </a:r>
            <a:r>
              <a:rPr lang="en-US" dirty="0" err="1"/>
              <a:t>trasee</a:t>
            </a:r>
            <a:r>
              <a:rPr lang="en-US" dirty="0"/>
              <a:t> </a:t>
            </a:r>
            <a:r>
              <a:rPr lang="en-US" dirty="0" err="1"/>
              <a:t>profesionale</a:t>
            </a:r>
            <a:r>
              <a:rPr lang="en-US" dirty="0"/>
              <a:t>, nu </a:t>
            </a:r>
            <a:r>
              <a:rPr lang="en-US" dirty="0" err="1"/>
              <a:t>dintr</a:t>
            </a:r>
            <a:r>
              <a:rPr lang="en-US" dirty="0"/>
              <a:t>-o </a:t>
            </a:r>
            <a:r>
              <a:rPr lang="en-US" dirty="0" err="1"/>
              <a:t>singură</a:t>
            </a:r>
            <a:r>
              <a:rPr lang="en-US" dirty="0"/>
              <a:t> cale </a:t>
            </a:r>
            <a:r>
              <a:rPr lang="en-US" dirty="0" err="1"/>
              <a:t>îngustă</a:t>
            </a:r>
            <a:r>
              <a:rPr lang="en-US" dirty="0"/>
              <a:t>.</a:t>
            </a:r>
          </a:p>
        </p:txBody>
      </p:sp>
      <p:sp>
        <p:nvSpPr>
          <p:cNvPr id="4" name="Slide Number Placeholder 3">
            <a:extLst>
              <a:ext uri="{FF2B5EF4-FFF2-40B4-BE49-F238E27FC236}">
                <a16:creationId xmlns:a16="http://schemas.microsoft.com/office/drawing/2014/main" id="{F7A81066-4407-17A6-812D-A4AD2C3DCFB2}"/>
              </a:ext>
            </a:extLst>
          </p:cNvPr>
          <p:cNvSpPr>
            <a:spLocks noGrp="1"/>
          </p:cNvSpPr>
          <p:nvPr>
            <p:ph type="sldNum" sz="quarter" idx="5"/>
          </p:nvPr>
        </p:nvSpPr>
        <p:spPr/>
        <p:txBody>
          <a:bodyPr/>
          <a:lstStyle/>
          <a:p>
            <a:fld id="{C6CF91B0-25AB-4DFA-B184-293DD156034C}" type="slidenum">
              <a:rPr lang="el-GR" smtClean="0"/>
              <a:t>36</a:t>
            </a:fld>
            <a:endParaRPr lang="el-GR"/>
          </a:p>
        </p:txBody>
      </p:sp>
    </p:spTree>
    <p:extLst>
      <p:ext uri="{BB962C8B-B14F-4D97-AF65-F5344CB8AC3E}">
        <p14:creationId xmlns:p14="http://schemas.microsoft.com/office/powerpoint/2010/main" val="28503424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82B38-4E3C-9087-0A47-D90D447994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9469D9-3C88-F411-0309-42672F7BD7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9B361B-EE18-C6A2-5EAB-49E00ECE73BC}"/>
              </a:ext>
            </a:extLst>
          </p:cNvPr>
          <p:cNvSpPr>
            <a:spLocks noGrp="1"/>
          </p:cNvSpPr>
          <p:nvPr>
            <p:ph type="body" idx="1"/>
          </p:nvPr>
        </p:nvSpPr>
        <p:spPr/>
        <p:txBody>
          <a:bodyPr/>
          <a:lstStyle/>
          <a:p>
            <a:r>
              <a:rPr lang="en-US" dirty="0"/>
              <a:t>Introduce </a:t>
            </a:r>
            <a:r>
              <a:rPr lang="en-US" dirty="0" err="1"/>
              <a:t>doar</a:t>
            </a:r>
            <a:r>
              <a:rPr lang="en-US" dirty="0"/>
              <a:t> </a:t>
            </a:r>
            <a:r>
              <a:rPr lang="en-US" dirty="0" err="1"/>
              <a:t>tranziția</a:t>
            </a:r>
            <a:r>
              <a:rPr lang="en-US" dirty="0"/>
              <a:t>. </a:t>
            </a:r>
          </a:p>
          <a:p>
            <a:r>
              <a:rPr lang="en-US" dirty="0"/>
              <a:t>
</a:t>
            </a:r>
            <a:r>
              <a:rPr lang="en-US" dirty="0" err="1"/>
              <a:t>Explică</a:t>
            </a:r>
            <a:r>
              <a:rPr lang="en-US" dirty="0"/>
              <a:t> </a:t>
            </a:r>
            <a:r>
              <a:rPr lang="en-US" dirty="0" err="1"/>
              <a:t>faptul</a:t>
            </a:r>
            <a:r>
              <a:rPr lang="en-US" dirty="0"/>
              <a:t> </a:t>
            </a:r>
            <a:r>
              <a:rPr lang="en-US" dirty="0" err="1"/>
              <a:t>că</a:t>
            </a:r>
            <a:r>
              <a:rPr lang="en-US" dirty="0"/>
              <a:t> </a:t>
            </a:r>
            <a:r>
              <a:rPr lang="en-US" dirty="0" err="1"/>
              <a:t>tranziția</a:t>
            </a:r>
            <a:r>
              <a:rPr lang="en-US" dirty="0"/>
              <a:t> </a:t>
            </a:r>
            <a:r>
              <a:rPr lang="en-US" dirty="0" err="1"/>
              <a:t>verde</a:t>
            </a:r>
            <a:r>
              <a:rPr lang="en-US" dirty="0"/>
              <a:t> </a:t>
            </a:r>
            <a:r>
              <a:rPr lang="en-US" dirty="0" err="1"/>
              <a:t>creează</a:t>
            </a:r>
            <a:r>
              <a:rPr lang="en-US" dirty="0"/>
              <a:t> </a:t>
            </a:r>
            <a:r>
              <a:rPr lang="en-US" dirty="0" err="1"/>
              <a:t>oportunități</a:t>
            </a:r>
            <a:r>
              <a:rPr lang="en-US" dirty="0"/>
              <a:t>, </a:t>
            </a:r>
            <a:r>
              <a:rPr lang="en-US" dirty="0" err="1"/>
              <a:t>dar</a:t>
            </a:r>
            <a:r>
              <a:rPr lang="en-US" dirty="0"/>
              <a:t> </a:t>
            </a:r>
            <a:r>
              <a:rPr lang="en-US" dirty="0" err="1"/>
              <a:t>și</a:t>
            </a:r>
            <a:r>
              <a:rPr lang="en-US" dirty="0"/>
              <a:t> </a:t>
            </a:r>
            <a:r>
              <a:rPr lang="en-US" dirty="0" err="1"/>
              <a:t>riscuri</a:t>
            </a:r>
            <a:r>
              <a:rPr lang="en-US" dirty="0"/>
              <a:t>. </a:t>
            </a:r>
            <a:r>
              <a:rPr lang="en-US" dirty="0" err="1"/>
              <a:t>Unele</a:t>
            </a:r>
            <a:r>
              <a:rPr lang="en-US" dirty="0"/>
              <a:t> </a:t>
            </a:r>
            <a:r>
              <a:rPr lang="en-US" dirty="0" err="1"/>
              <a:t>sectoare</a:t>
            </a:r>
            <a:r>
              <a:rPr lang="en-US" dirty="0"/>
              <a:t> </a:t>
            </a:r>
            <a:r>
              <a:rPr lang="en-US" dirty="0" err="1"/>
              <a:t>sau</a:t>
            </a:r>
            <a:r>
              <a:rPr lang="en-US" dirty="0"/>
              <a:t> </a:t>
            </a:r>
            <a:r>
              <a:rPr lang="en-US" dirty="0" err="1"/>
              <a:t>lucrători</a:t>
            </a:r>
            <a:r>
              <a:rPr lang="en-US" dirty="0"/>
              <a:t> pot </a:t>
            </a:r>
            <a:r>
              <a:rPr lang="en-US" dirty="0" err="1"/>
              <a:t>întâmpina</a:t>
            </a:r>
            <a:r>
              <a:rPr lang="en-US" dirty="0"/>
              <a:t> </a:t>
            </a:r>
            <a:r>
              <a:rPr lang="en-US" dirty="0" err="1"/>
              <a:t>perturbări</a:t>
            </a:r>
            <a:r>
              <a:rPr lang="en-US" dirty="0"/>
              <a:t>. </a:t>
            </a:r>
          </a:p>
          <a:p>
            <a:r>
              <a:rPr lang="en-US" dirty="0"/>
              <a:t>
VET-ul </a:t>
            </a:r>
            <a:r>
              <a:rPr lang="en-US" dirty="0" err="1"/>
              <a:t>poate</a:t>
            </a:r>
            <a:r>
              <a:rPr lang="en-US" dirty="0"/>
              <a:t> </a:t>
            </a:r>
            <a:r>
              <a:rPr lang="en-US" dirty="0" err="1"/>
              <a:t>susține</a:t>
            </a:r>
            <a:r>
              <a:rPr lang="en-US" dirty="0"/>
              <a:t> </a:t>
            </a:r>
            <a:r>
              <a:rPr lang="en-US" dirty="0" err="1"/>
              <a:t>incluziunea</a:t>
            </a:r>
            <a:r>
              <a:rPr lang="en-US" dirty="0"/>
              <a:t> </a:t>
            </a:r>
            <a:r>
              <a:rPr lang="en-US" dirty="0" err="1"/>
              <a:t>prin</a:t>
            </a:r>
            <a:r>
              <a:rPr lang="en-US" dirty="0"/>
              <a:t> </a:t>
            </a:r>
            <a:r>
              <a:rPr lang="en-US" dirty="0" err="1"/>
              <a:t>oferirea</a:t>
            </a:r>
            <a:r>
              <a:rPr lang="en-US" dirty="0"/>
              <a:t> de </a:t>
            </a:r>
            <a:r>
              <a:rPr lang="en-US" dirty="0" err="1"/>
              <a:t>perfecționare</a:t>
            </a:r>
            <a:r>
              <a:rPr lang="en-US" dirty="0"/>
              <a:t>, </a:t>
            </a:r>
            <a:r>
              <a:rPr lang="en-US" dirty="0" err="1"/>
              <a:t>recalificare</a:t>
            </a:r>
            <a:r>
              <a:rPr lang="en-US" dirty="0"/>
              <a:t> </a:t>
            </a:r>
            <a:r>
              <a:rPr lang="en-US" dirty="0" err="1"/>
              <a:t>și</a:t>
            </a:r>
            <a:r>
              <a:rPr lang="en-US" dirty="0"/>
              <a:t> </a:t>
            </a:r>
            <a:r>
              <a:rPr lang="en-US" dirty="0" err="1"/>
              <a:t>căi</a:t>
            </a:r>
            <a:r>
              <a:rPr lang="en-US" dirty="0"/>
              <a:t> de </a:t>
            </a:r>
            <a:r>
              <a:rPr lang="en-US" dirty="0" err="1"/>
              <a:t>învățare</a:t>
            </a:r>
            <a:r>
              <a:rPr lang="en-US" dirty="0"/>
              <a:t> </a:t>
            </a:r>
            <a:r>
              <a:rPr lang="en-US" dirty="0" err="1"/>
              <a:t>accesibile</a:t>
            </a:r>
            <a:r>
              <a:rPr lang="en-US" dirty="0"/>
              <a:t>. </a:t>
            </a:r>
          </a:p>
          <a:p>
            <a:r>
              <a:rPr lang="en-US" dirty="0"/>
              <a:t>
</a:t>
            </a:r>
            <a:r>
              <a:rPr lang="en-US" dirty="0" err="1"/>
              <a:t>Încurajează</a:t>
            </a:r>
            <a:r>
              <a:rPr lang="en-US" dirty="0"/>
              <a:t> </a:t>
            </a:r>
            <a:r>
              <a:rPr lang="en-US" dirty="0" err="1"/>
              <a:t>participanții</a:t>
            </a:r>
            <a:r>
              <a:rPr lang="en-US" dirty="0"/>
              <a:t> </a:t>
            </a:r>
            <a:r>
              <a:rPr lang="en-US" dirty="0" err="1"/>
              <a:t>să</a:t>
            </a:r>
            <a:r>
              <a:rPr lang="en-US" dirty="0"/>
              <a:t> </a:t>
            </a:r>
            <a:r>
              <a:rPr lang="en-US" dirty="0" err="1"/>
              <a:t>ia</a:t>
            </a:r>
            <a:r>
              <a:rPr lang="en-US" dirty="0"/>
              <a:t> </a:t>
            </a:r>
            <a:r>
              <a:rPr lang="en-US" dirty="0" err="1"/>
              <a:t>în</a:t>
            </a:r>
            <a:r>
              <a:rPr lang="en-US" dirty="0"/>
              <a:t> </a:t>
            </a:r>
            <a:r>
              <a:rPr lang="en-US" dirty="0" err="1"/>
              <a:t>considerare</a:t>
            </a:r>
            <a:r>
              <a:rPr lang="en-US" dirty="0"/>
              <a:t> </a:t>
            </a:r>
            <a:r>
              <a:rPr lang="en-US" dirty="0" err="1"/>
              <a:t>cursanții</a:t>
            </a:r>
            <a:r>
              <a:rPr lang="en-US" dirty="0"/>
              <a:t> care </a:t>
            </a:r>
            <a:r>
              <a:rPr lang="en-US" dirty="0" err="1"/>
              <a:t>ar</a:t>
            </a:r>
            <a:r>
              <a:rPr lang="en-US" dirty="0"/>
              <a:t> </a:t>
            </a:r>
            <a:r>
              <a:rPr lang="en-US" dirty="0" err="1"/>
              <a:t>putea</a:t>
            </a:r>
            <a:r>
              <a:rPr lang="en-US" dirty="0"/>
              <a:t> </a:t>
            </a:r>
            <a:r>
              <a:rPr lang="en-US" dirty="0" err="1"/>
              <a:t>avea</a:t>
            </a:r>
            <a:r>
              <a:rPr lang="en-US" dirty="0"/>
              <a:t> </a:t>
            </a:r>
            <a:r>
              <a:rPr lang="en-US" dirty="0" err="1"/>
              <a:t>nevoie</a:t>
            </a:r>
            <a:r>
              <a:rPr lang="en-US" dirty="0"/>
              <a:t> de </a:t>
            </a:r>
            <a:r>
              <a:rPr lang="en-US" dirty="0" err="1"/>
              <a:t>sprijin</a:t>
            </a:r>
            <a:r>
              <a:rPr lang="en-US" dirty="0"/>
              <a:t> </a:t>
            </a:r>
            <a:r>
              <a:rPr lang="en-US" dirty="0" err="1"/>
              <a:t>suplimentar</a:t>
            </a:r>
            <a:r>
              <a:rPr lang="en-US" dirty="0"/>
              <a:t> </a:t>
            </a:r>
            <a:r>
              <a:rPr lang="en-US" dirty="0" err="1"/>
              <a:t>pentru</a:t>
            </a:r>
            <a:r>
              <a:rPr lang="en-US" dirty="0"/>
              <a:t> a </a:t>
            </a:r>
            <a:r>
              <a:rPr lang="en-US" dirty="0" err="1"/>
              <a:t>accesa</a:t>
            </a:r>
            <a:r>
              <a:rPr lang="en-US" dirty="0"/>
              <a:t> </a:t>
            </a:r>
            <a:r>
              <a:rPr lang="en-US" dirty="0" err="1"/>
              <a:t>oportunități</a:t>
            </a:r>
            <a:r>
              <a:rPr lang="en-US" dirty="0"/>
              <a:t> </a:t>
            </a:r>
            <a:r>
              <a:rPr lang="en-US" dirty="0" err="1"/>
              <a:t>ecologice</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dirty="0" err="1"/>
              <a:t>Notă</a:t>
            </a:r>
            <a:r>
              <a:rPr lang="en-US" dirty="0"/>
              <a:t> </a:t>
            </a:r>
            <a:r>
              <a:rPr lang="en-US" dirty="0" err="1"/>
              <a:t>legată</a:t>
            </a:r>
            <a:r>
              <a:rPr lang="en-US" dirty="0"/>
              <a:t> de </a:t>
            </a:r>
            <a:r>
              <a:rPr lang="en-US" dirty="0" err="1"/>
              <a:t>sursă</a:t>
            </a:r>
            <a:r>
              <a:rPr lang="en-US" dirty="0"/>
              <a:t>: ILO just transition; </a:t>
            </a:r>
            <a:r>
              <a:rPr lang="en-US" dirty="0" err="1"/>
              <a:t>Cedefop</a:t>
            </a:r>
            <a:r>
              <a:rPr lang="en-US" dirty="0"/>
              <a:t> green skills work.</a:t>
            </a:r>
          </a:p>
          <a:p>
            <a:endParaRPr lang="en-US" dirty="0"/>
          </a:p>
        </p:txBody>
      </p:sp>
      <p:sp>
        <p:nvSpPr>
          <p:cNvPr id="4" name="Slide Number Placeholder 3">
            <a:extLst>
              <a:ext uri="{FF2B5EF4-FFF2-40B4-BE49-F238E27FC236}">
                <a16:creationId xmlns:a16="http://schemas.microsoft.com/office/drawing/2014/main" id="{171011B7-9E0A-6917-2C3A-40A15FF49E72}"/>
              </a:ext>
            </a:extLst>
          </p:cNvPr>
          <p:cNvSpPr>
            <a:spLocks noGrp="1"/>
          </p:cNvSpPr>
          <p:nvPr>
            <p:ph type="sldNum" sz="quarter" idx="5"/>
          </p:nvPr>
        </p:nvSpPr>
        <p:spPr/>
        <p:txBody>
          <a:bodyPr/>
          <a:lstStyle/>
          <a:p>
            <a:fld id="{C6CF91B0-25AB-4DFA-B184-293DD156034C}" type="slidenum">
              <a:rPr lang="el-GR" smtClean="0"/>
              <a:t>37</a:t>
            </a:fld>
            <a:endParaRPr lang="el-GR"/>
          </a:p>
        </p:txBody>
      </p:sp>
    </p:spTree>
    <p:extLst>
      <p:ext uri="{BB962C8B-B14F-4D97-AF65-F5344CB8AC3E}">
        <p14:creationId xmlns:p14="http://schemas.microsoft.com/office/powerpoint/2010/main" val="38465435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Această</a:t>
            </a:r>
            <a:r>
              <a:rPr lang="en-US" b="1" dirty="0"/>
              <a:t> </a:t>
            </a:r>
            <a:r>
              <a:rPr lang="en-US" b="1" dirty="0" err="1"/>
              <a:t>activitate</a:t>
            </a:r>
            <a:r>
              <a:rPr lang="en-US" b="1" dirty="0"/>
              <a:t> de </a:t>
            </a:r>
            <a:r>
              <a:rPr lang="en-US" b="1" dirty="0" err="1"/>
              <a:t>studiu</a:t>
            </a:r>
            <a:r>
              <a:rPr lang="en-US" b="1" dirty="0"/>
              <a:t> de </a:t>
            </a:r>
            <a:r>
              <a:rPr lang="en-US" b="1" dirty="0" err="1"/>
              <a:t>caz</a:t>
            </a:r>
            <a:r>
              <a:rPr lang="en-US" b="1" dirty="0"/>
              <a:t> </a:t>
            </a:r>
            <a:r>
              <a:rPr lang="en-US" b="1" dirty="0" err="1"/>
              <a:t>ar</a:t>
            </a:r>
            <a:r>
              <a:rPr lang="en-US" b="1" dirty="0"/>
              <a:t> </a:t>
            </a:r>
            <a:r>
              <a:rPr lang="en-US" b="1" dirty="0" err="1"/>
              <a:t>trebui</a:t>
            </a:r>
            <a:r>
              <a:rPr lang="en-US" b="1" dirty="0"/>
              <a:t> </a:t>
            </a:r>
            <a:r>
              <a:rPr lang="en-US" b="1" dirty="0" err="1"/>
              <a:t>desfășurată</a:t>
            </a:r>
            <a:r>
              <a:rPr lang="en-US" b="1" dirty="0"/>
              <a:t> </a:t>
            </a:r>
            <a:r>
              <a:rPr lang="en-US" b="1" dirty="0" err="1"/>
              <a:t>în</a:t>
            </a:r>
            <a:r>
              <a:rPr lang="en-US" b="1" dirty="0"/>
              <a:t> </a:t>
            </a:r>
            <a:r>
              <a:rPr lang="en-US" b="1" dirty="0" err="1"/>
              <a:t>paralel</a:t>
            </a:r>
            <a:r>
              <a:rPr lang="en-US" b="1" dirty="0"/>
              <a:t> cu </a:t>
            </a:r>
            <a:r>
              <a:rPr lang="en-US" b="1" dirty="0" err="1"/>
              <a:t>celelalte</a:t>
            </a:r>
            <a:r>
              <a:rPr lang="en-US" b="1" dirty="0"/>
              <a:t> </a:t>
            </a:r>
            <a:r>
              <a:rPr lang="en-US" b="1" dirty="0" err="1"/>
              <a:t>studii</a:t>
            </a:r>
            <a:r>
              <a:rPr lang="en-US" b="1" dirty="0"/>
              <a:t> de </a:t>
            </a:r>
            <a:r>
              <a:rPr lang="en-US" b="1" dirty="0" err="1"/>
              <a:t>caz</a:t>
            </a:r>
            <a:r>
              <a:rPr lang="en-US" b="1" dirty="0"/>
              <a:t>. </a:t>
            </a:r>
            <a:r>
              <a:rPr lang="en-US" b="1" dirty="0" err="1"/>
              <a:t>Fiecare</a:t>
            </a:r>
            <a:r>
              <a:rPr lang="en-US" b="1" dirty="0"/>
              <a:t> </a:t>
            </a:r>
            <a:r>
              <a:rPr lang="en-US" b="1" dirty="0" err="1"/>
              <a:t>grup</a:t>
            </a:r>
            <a:r>
              <a:rPr lang="en-US" b="1" dirty="0"/>
              <a:t> </a:t>
            </a:r>
            <a:r>
              <a:rPr lang="en-US" b="1" dirty="0" err="1"/>
              <a:t>lucrează</a:t>
            </a:r>
            <a:r>
              <a:rPr lang="en-US" b="1" dirty="0"/>
              <a:t> la un </a:t>
            </a:r>
            <a:r>
              <a:rPr lang="en-US" b="1" dirty="0" err="1"/>
              <a:t>singur</a:t>
            </a:r>
            <a:r>
              <a:rPr lang="en-US" b="1" dirty="0"/>
              <a:t> </a:t>
            </a:r>
            <a:r>
              <a:rPr lang="en-US" b="1" dirty="0" err="1"/>
              <a:t>caz</a:t>
            </a:r>
            <a:r>
              <a:rPr lang="en-US" b="1" dirty="0"/>
              <a:t>, </a:t>
            </a:r>
            <a:r>
              <a:rPr lang="en-US" b="1" dirty="0" err="1"/>
              <a:t>apoi</a:t>
            </a:r>
            <a:r>
              <a:rPr lang="en-US" b="1" dirty="0"/>
              <a:t> </a:t>
            </a:r>
            <a:r>
              <a:rPr lang="en-US" b="1" dirty="0" err="1"/>
              <a:t>împărtășește</a:t>
            </a:r>
            <a:r>
              <a:rPr lang="en-US" b="1" dirty="0"/>
              <a:t> </a:t>
            </a:r>
            <a:r>
              <a:rPr lang="en-US" b="1" dirty="0" err="1"/>
              <a:t>concluziile</a:t>
            </a:r>
            <a:r>
              <a:rPr lang="en-US" b="1" dirty="0"/>
              <a:t> </a:t>
            </a:r>
            <a:r>
              <a:rPr lang="en-US" b="1" dirty="0" err="1"/>
              <a:t>cheie</a:t>
            </a:r>
            <a:r>
              <a:rPr lang="en-US" b="1" dirty="0"/>
              <a:t> </a:t>
            </a:r>
            <a:r>
              <a:rPr lang="en-US" b="1" dirty="0" err="1"/>
              <a:t>în</a:t>
            </a:r>
            <a:r>
              <a:rPr lang="en-US" b="1" dirty="0"/>
              <a:t> </a:t>
            </a:r>
            <a:r>
              <a:rPr lang="en-US" b="1" dirty="0" err="1"/>
              <a:t>plen</a:t>
            </a:r>
            <a:r>
              <a:rPr lang="en-US" b="1" dirty="0"/>
              <a:t>.</a:t>
            </a:r>
            <a:endParaRPr lang="hr-HR" b="1" dirty="0"/>
          </a:p>
          <a:p>
            <a:endParaRPr lang="hr-HR" dirty="0"/>
          </a:p>
          <a:p>
            <a:r>
              <a:rPr lang="en-US" dirty="0"/>
              <a:t>Introduce ca prima </a:t>
            </a:r>
            <a:r>
              <a:rPr lang="en-US" dirty="0" err="1"/>
              <a:t>sarcină</a:t>
            </a:r>
            <a:r>
              <a:rPr lang="en-US" dirty="0"/>
              <a:t> </a:t>
            </a:r>
            <a:r>
              <a:rPr lang="en-US" dirty="0" err="1"/>
              <a:t>studiul</a:t>
            </a:r>
            <a:r>
              <a:rPr lang="en-US" dirty="0"/>
              <a:t> de </a:t>
            </a:r>
            <a:r>
              <a:rPr lang="en-US" dirty="0" err="1"/>
              <a:t>caz</a:t>
            </a:r>
            <a:r>
              <a:rPr lang="en-US" dirty="0"/>
              <a:t>.</a:t>
            </a:r>
            <a:endParaRPr lang="hr-HR" dirty="0"/>
          </a:p>
          <a:p>
            <a:endParaRPr lang="en-US" dirty="0"/>
          </a:p>
          <a:p>
            <a:r>
              <a:rPr lang="en-US" dirty="0" err="1"/>
              <a:t>Explică</a:t>
            </a:r>
            <a:r>
              <a:rPr lang="en-US" dirty="0"/>
              <a:t> </a:t>
            </a:r>
            <a:r>
              <a:rPr lang="en-US" dirty="0" err="1"/>
              <a:t>faptul</a:t>
            </a:r>
            <a:r>
              <a:rPr lang="en-US" dirty="0"/>
              <a:t> </a:t>
            </a:r>
            <a:r>
              <a:rPr lang="en-US" dirty="0" err="1"/>
              <a:t>că</a:t>
            </a:r>
            <a:r>
              <a:rPr lang="en-US" dirty="0"/>
              <a:t> </a:t>
            </a:r>
            <a:r>
              <a:rPr lang="en-US" dirty="0" err="1"/>
              <a:t>renovarea</a:t>
            </a:r>
            <a:r>
              <a:rPr lang="en-US" dirty="0"/>
              <a:t> </a:t>
            </a:r>
            <a:r>
              <a:rPr lang="en-US" dirty="0" err="1"/>
              <a:t>clădirilor</a:t>
            </a:r>
            <a:r>
              <a:rPr lang="en-US" dirty="0"/>
              <a:t> </a:t>
            </a:r>
            <a:r>
              <a:rPr lang="en-US" dirty="0" err="1"/>
              <a:t>și</a:t>
            </a:r>
            <a:r>
              <a:rPr lang="en-US" dirty="0"/>
              <a:t> </a:t>
            </a:r>
            <a:r>
              <a:rPr lang="en-US" dirty="0" err="1"/>
              <a:t>eficiența</a:t>
            </a:r>
            <a:r>
              <a:rPr lang="en-US" dirty="0"/>
              <a:t> </a:t>
            </a:r>
            <a:r>
              <a:rPr lang="en-US" dirty="0" err="1"/>
              <a:t>energetică</a:t>
            </a:r>
            <a:r>
              <a:rPr lang="en-US" dirty="0"/>
              <a:t> sunt </a:t>
            </a:r>
            <a:r>
              <a:rPr lang="en-US" dirty="0" err="1"/>
              <a:t>exemple</a:t>
            </a:r>
            <a:r>
              <a:rPr lang="en-US" dirty="0"/>
              <a:t> utile </a:t>
            </a:r>
            <a:r>
              <a:rPr lang="en-US" dirty="0" err="1"/>
              <a:t>deoarece</a:t>
            </a:r>
            <a:r>
              <a:rPr lang="en-US" dirty="0"/>
              <a:t> </a:t>
            </a:r>
            <a:r>
              <a:rPr lang="en-US" dirty="0" err="1"/>
              <a:t>leagă</a:t>
            </a:r>
            <a:r>
              <a:rPr lang="en-US" dirty="0"/>
              <a:t> </a:t>
            </a:r>
            <a:r>
              <a:rPr lang="en-US" dirty="0" err="1"/>
              <a:t>prioritățile</a:t>
            </a:r>
            <a:r>
              <a:rPr lang="en-US" dirty="0"/>
              <a:t> </a:t>
            </a:r>
            <a:r>
              <a:rPr lang="en-US" dirty="0" err="1"/>
              <a:t>politicilor</a:t>
            </a:r>
            <a:r>
              <a:rPr lang="en-US" dirty="0"/>
              <a:t> de </a:t>
            </a:r>
            <a:r>
              <a:rPr lang="en-US" dirty="0" err="1"/>
              <a:t>abilități</a:t>
            </a:r>
            <a:r>
              <a:rPr lang="en-US" dirty="0"/>
              <a:t> </a:t>
            </a:r>
            <a:r>
              <a:rPr lang="en-US" dirty="0" err="1"/>
              <a:t>profesionale</a:t>
            </a:r>
            <a:r>
              <a:rPr lang="en-US" dirty="0"/>
              <a:t> practice.</a:t>
            </a:r>
          </a:p>
          <a:p>
            <a:endParaRPr lang="en-US" dirty="0"/>
          </a:p>
          <a:p>
            <a:r>
              <a:rPr lang="en-US" dirty="0" err="1"/>
              <a:t>Cazul</a:t>
            </a:r>
            <a:r>
              <a:rPr lang="en-US" dirty="0"/>
              <a:t> </a:t>
            </a:r>
            <a:r>
              <a:rPr lang="en-US" dirty="0" err="1"/>
              <a:t>poate</a:t>
            </a:r>
            <a:r>
              <a:rPr lang="en-US" dirty="0"/>
              <a:t> fi relevant </a:t>
            </a:r>
            <a:r>
              <a:rPr lang="en-US" dirty="0" err="1"/>
              <a:t>pentru</a:t>
            </a:r>
            <a:r>
              <a:rPr lang="en-US" dirty="0"/>
              <a:t> </a:t>
            </a:r>
            <a:r>
              <a:rPr lang="en-US" dirty="0" err="1"/>
              <a:t>construcții</a:t>
            </a:r>
            <a:r>
              <a:rPr lang="en-US" dirty="0"/>
              <a:t>, </a:t>
            </a:r>
            <a:r>
              <a:rPr lang="en-US" dirty="0" err="1"/>
              <a:t>instalare</a:t>
            </a:r>
            <a:r>
              <a:rPr lang="en-US" dirty="0"/>
              <a:t>, </a:t>
            </a:r>
            <a:r>
              <a:rPr lang="en-US" dirty="0" err="1"/>
              <a:t>servicii</a:t>
            </a:r>
            <a:r>
              <a:rPr lang="en-US" dirty="0"/>
              <a:t> de </a:t>
            </a:r>
            <a:r>
              <a:rPr lang="en-US" dirty="0" err="1"/>
              <a:t>construcții</a:t>
            </a:r>
            <a:r>
              <a:rPr lang="en-US" dirty="0"/>
              <a:t>, </a:t>
            </a:r>
            <a:r>
              <a:rPr lang="en-US" dirty="0" err="1"/>
              <a:t>managementul</a:t>
            </a:r>
            <a:r>
              <a:rPr lang="en-US" dirty="0"/>
              <a:t> </a:t>
            </a:r>
            <a:r>
              <a:rPr lang="en-US" dirty="0" err="1"/>
              <a:t>facilităților</a:t>
            </a:r>
            <a:r>
              <a:rPr lang="en-US" dirty="0"/>
              <a:t>, </a:t>
            </a:r>
            <a:r>
              <a:rPr lang="en-US" dirty="0" err="1"/>
              <a:t>consultanță</a:t>
            </a:r>
            <a:r>
              <a:rPr lang="en-US" dirty="0"/>
              <a:t> </a:t>
            </a:r>
            <a:r>
              <a:rPr lang="en-US" dirty="0" err="1"/>
              <a:t>energetică</a:t>
            </a:r>
            <a:r>
              <a:rPr lang="en-US" dirty="0"/>
              <a:t> </a:t>
            </a:r>
            <a:r>
              <a:rPr lang="en-US" dirty="0" err="1"/>
              <a:t>și</a:t>
            </a:r>
            <a:r>
              <a:rPr lang="en-US" dirty="0"/>
              <a:t> </a:t>
            </a:r>
            <a:r>
              <a:rPr lang="en-US" dirty="0" err="1"/>
              <a:t>coordonarea</a:t>
            </a:r>
            <a:r>
              <a:rPr lang="en-US" dirty="0"/>
              <a:t> </a:t>
            </a:r>
            <a:r>
              <a:rPr lang="en-US" dirty="0" err="1"/>
              <a:t>proiectelor</a:t>
            </a:r>
            <a:r>
              <a:rPr lang="en-US" dirty="0"/>
              <a:t>.</a:t>
            </a:r>
            <a:endParaRPr lang="hr-HR" dirty="0"/>
          </a:p>
          <a:p>
            <a:endParaRPr lang="en-US" dirty="0"/>
          </a:p>
          <a:p>
            <a:r>
              <a:rPr lang="en-US" dirty="0" err="1"/>
              <a:t>Roagă</a:t>
            </a:r>
            <a:r>
              <a:rPr lang="en-US" dirty="0"/>
              <a:t> </a:t>
            </a:r>
            <a:r>
              <a:rPr lang="en-US" dirty="0" err="1"/>
              <a:t>grupul</a:t>
            </a:r>
            <a:r>
              <a:rPr lang="en-US" dirty="0"/>
              <a:t> </a:t>
            </a:r>
            <a:r>
              <a:rPr lang="en-US" dirty="0" err="1"/>
              <a:t>să</a:t>
            </a:r>
            <a:r>
              <a:rPr lang="en-US" dirty="0"/>
              <a:t> </a:t>
            </a:r>
            <a:r>
              <a:rPr lang="en-US" dirty="0" err="1"/>
              <a:t>identifice</a:t>
            </a:r>
            <a:r>
              <a:rPr lang="en-US" dirty="0"/>
              <a:t> </a:t>
            </a:r>
            <a:r>
              <a:rPr lang="en-US" dirty="0" err="1"/>
              <a:t>atât</a:t>
            </a:r>
            <a:r>
              <a:rPr lang="en-US" dirty="0"/>
              <a:t> </a:t>
            </a:r>
            <a:r>
              <a:rPr lang="en-US" dirty="0" err="1"/>
              <a:t>abilități</a:t>
            </a:r>
            <a:r>
              <a:rPr lang="en-US" dirty="0"/>
              <a:t> </a:t>
            </a:r>
            <a:r>
              <a:rPr lang="en-US" dirty="0" err="1"/>
              <a:t>tehnice</a:t>
            </a:r>
            <a:r>
              <a:rPr lang="en-US" dirty="0"/>
              <a:t>, </a:t>
            </a:r>
            <a:r>
              <a:rPr lang="en-US" dirty="0" err="1"/>
              <a:t>cât</a:t>
            </a:r>
            <a:r>
              <a:rPr lang="en-US" dirty="0"/>
              <a:t> </a:t>
            </a:r>
            <a:r>
              <a:rPr lang="en-US" dirty="0" err="1"/>
              <a:t>și</a:t>
            </a:r>
            <a:r>
              <a:rPr lang="en-US" dirty="0"/>
              <a:t> </a:t>
            </a:r>
            <a:r>
              <a:rPr lang="en-US" dirty="0" err="1"/>
              <a:t>transversale</a:t>
            </a:r>
            <a:r>
              <a:rPr lang="en-US" dirty="0"/>
              <a:t>. </a:t>
            </a:r>
            <a:r>
              <a:rPr lang="en-US" dirty="0" err="1"/>
              <a:t>Exemple</a:t>
            </a:r>
            <a:r>
              <a:rPr lang="en-US" dirty="0"/>
              <a:t> pot include </a:t>
            </a:r>
            <a:r>
              <a:rPr lang="en-US" dirty="0" err="1"/>
              <a:t>înțelegerea</a:t>
            </a:r>
            <a:r>
              <a:rPr lang="en-US" dirty="0"/>
              <a:t> </a:t>
            </a:r>
            <a:r>
              <a:rPr lang="en-US" dirty="0" err="1"/>
              <a:t>izolației</a:t>
            </a:r>
            <a:r>
              <a:rPr lang="en-US" dirty="0"/>
              <a:t>, </a:t>
            </a:r>
            <a:r>
              <a:rPr lang="en-US" dirty="0" err="1"/>
              <a:t>reducerea</a:t>
            </a:r>
            <a:r>
              <a:rPr lang="en-US" dirty="0"/>
              <a:t> </a:t>
            </a:r>
            <a:r>
              <a:rPr lang="en-US" dirty="0" err="1"/>
              <a:t>pierderilor</a:t>
            </a:r>
            <a:r>
              <a:rPr lang="en-US" dirty="0"/>
              <a:t> de </a:t>
            </a:r>
            <a:r>
              <a:rPr lang="en-US" dirty="0" err="1"/>
              <a:t>energie</a:t>
            </a:r>
            <a:r>
              <a:rPr lang="en-US" dirty="0"/>
              <a:t>, </a:t>
            </a:r>
            <a:r>
              <a:rPr lang="en-US" dirty="0" err="1"/>
              <a:t>alegerea</a:t>
            </a:r>
            <a:r>
              <a:rPr lang="en-US" dirty="0"/>
              <a:t> </a:t>
            </a:r>
            <a:r>
              <a:rPr lang="en-US" dirty="0" err="1"/>
              <a:t>materialelor</a:t>
            </a:r>
            <a:r>
              <a:rPr lang="en-US" dirty="0"/>
              <a:t> </a:t>
            </a:r>
            <a:r>
              <a:rPr lang="en-US" dirty="0" err="1"/>
              <a:t>potrivite</a:t>
            </a:r>
            <a:r>
              <a:rPr lang="en-US" dirty="0"/>
              <a:t>, </a:t>
            </a:r>
            <a:r>
              <a:rPr lang="en-US" dirty="0" err="1"/>
              <a:t>comunicarea</a:t>
            </a:r>
            <a:r>
              <a:rPr lang="en-US" dirty="0"/>
              <a:t> cu </a:t>
            </a:r>
            <a:r>
              <a:rPr lang="en-US" dirty="0" err="1"/>
              <a:t>clienții</a:t>
            </a:r>
            <a:r>
              <a:rPr lang="en-US" dirty="0"/>
              <a:t>, </a:t>
            </a:r>
            <a:r>
              <a:rPr lang="en-US" dirty="0" err="1"/>
              <a:t>coordonarea</a:t>
            </a:r>
            <a:r>
              <a:rPr lang="en-US" dirty="0"/>
              <a:t> </a:t>
            </a:r>
            <a:r>
              <a:rPr lang="en-US" dirty="0" err="1"/>
              <a:t>lucrărilor</a:t>
            </a:r>
            <a:r>
              <a:rPr lang="en-US" dirty="0"/>
              <a:t> de </a:t>
            </a:r>
            <a:r>
              <a:rPr lang="en-US" dirty="0" err="1"/>
              <a:t>renovare</a:t>
            </a:r>
            <a:r>
              <a:rPr lang="en-US" dirty="0"/>
              <a:t>, </a:t>
            </a:r>
            <a:r>
              <a:rPr lang="en-US" dirty="0" err="1"/>
              <a:t>documentarea</a:t>
            </a:r>
            <a:r>
              <a:rPr lang="en-US" dirty="0"/>
              <a:t> </a:t>
            </a:r>
            <a:r>
              <a:rPr lang="en-US" dirty="0" err="1"/>
              <a:t>standardelor</a:t>
            </a:r>
            <a:r>
              <a:rPr lang="en-US" dirty="0"/>
              <a:t> </a:t>
            </a:r>
            <a:r>
              <a:rPr lang="en-US" dirty="0" err="1"/>
              <a:t>sau</a:t>
            </a:r>
            <a:r>
              <a:rPr lang="en-US" dirty="0"/>
              <a:t> </a:t>
            </a:r>
            <a:r>
              <a:rPr lang="en-US" dirty="0" err="1"/>
              <a:t>lucrul</a:t>
            </a:r>
            <a:r>
              <a:rPr lang="en-US" dirty="0"/>
              <a:t> </a:t>
            </a:r>
            <a:r>
              <a:rPr lang="en-US" dirty="0" err="1"/>
              <a:t>în</a:t>
            </a:r>
            <a:r>
              <a:rPr lang="en-US" dirty="0"/>
              <a:t> </a:t>
            </a:r>
            <a:r>
              <a:rPr lang="en-US" dirty="0" err="1"/>
              <a:t>siguranță</a:t>
            </a:r>
            <a:r>
              <a:rPr lang="en-US" dirty="0"/>
              <a:t>.</a:t>
            </a:r>
            <a:endParaRPr lang="hr-HR" dirty="0"/>
          </a:p>
          <a:p>
            <a:endParaRPr lang="hr-HR" dirty="0"/>
          </a:p>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a:t>
            </a:r>
            <a:r>
              <a:rPr lang="en-US" dirty="0" err="1"/>
              <a:t>programul</a:t>
            </a:r>
            <a:r>
              <a:rPr lang="en-US" dirty="0"/>
              <a:t> SUSTAIN-EU WP4 </a:t>
            </a:r>
            <a:r>
              <a:rPr lang="en-US" dirty="0" err="1"/>
              <a:t>ToT</a:t>
            </a:r>
            <a:r>
              <a:rPr lang="en-US" dirty="0"/>
              <a:t> CPD, </a:t>
            </a:r>
            <a:r>
              <a:rPr lang="en-US" dirty="0" err="1"/>
              <a:t>Modulul</a:t>
            </a:r>
            <a:r>
              <a:rPr lang="en-US" dirty="0"/>
              <a:t> 3 "</a:t>
            </a:r>
            <a:r>
              <a:rPr lang="en-US" dirty="0" err="1"/>
              <a:t>Economie</a:t>
            </a:r>
            <a:r>
              <a:rPr lang="en-US" dirty="0"/>
              <a:t> </a:t>
            </a:r>
            <a:r>
              <a:rPr lang="en-US" dirty="0" err="1"/>
              <a:t>verde</a:t>
            </a:r>
            <a:r>
              <a:rPr lang="en-US" dirty="0"/>
              <a:t> </a:t>
            </a:r>
            <a:r>
              <a:rPr lang="en-US" dirty="0" err="1"/>
              <a:t>și</a:t>
            </a:r>
            <a:r>
              <a:rPr lang="en-US" dirty="0"/>
              <a:t> perspective pe </a:t>
            </a:r>
            <a:r>
              <a:rPr lang="en-US" dirty="0" err="1"/>
              <a:t>piața</a:t>
            </a:r>
            <a:r>
              <a:rPr lang="en-US" dirty="0"/>
              <a:t> </a:t>
            </a:r>
            <a:r>
              <a:rPr lang="en-US" dirty="0" err="1"/>
              <a:t>muncii</a:t>
            </a:r>
            <a:r>
              <a:rPr lang="en-US" dirty="0"/>
              <a:t>". </a:t>
            </a:r>
            <a:r>
              <a:rPr lang="en-US" dirty="0" err="1"/>
              <a:t>Fără</a:t>
            </a:r>
            <a:r>
              <a:rPr lang="en-US" dirty="0"/>
              <a:t> </a:t>
            </a:r>
            <a:r>
              <a:rPr lang="en-US" dirty="0" err="1"/>
              <a:t>conținut</a:t>
            </a:r>
            <a:r>
              <a:rPr lang="en-US" dirty="0"/>
              <a:t> </a:t>
            </a:r>
            <a:r>
              <a:rPr lang="en-US" dirty="0" err="1"/>
              <a:t>terț</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a:p>
            <a:endParaRPr lang="hr-HR" dirty="0"/>
          </a:p>
          <a:p>
            <a:endParaRPr lang="en-US" dirty="0"/>
          </a:p>
          <a:p>
            <a:r>
              <a:rPr lang="en-US" dirty="0"/>
              <a:t>The group should finish with one learner-facing activity or question that a VET teacher could use.</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21744881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004BF-D2B2-D00D-A055-3003211E13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BA8D34-5938-8BCA-B88F-F07AE4CB3E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5E495B-3598-9F7B-FC07-703C4FD4E192}"/>
              </a:ext>
            </a:extLst>
          </p:cNvPr>
          <p:cNvSpPr>
            <a:spLocks noGrp="1"/>
          </p:cNvSpPr>
          <p:nvPr>
            <p:ph type="body" idx="1"/>
          </p:nvPr>
        </p:nvSpPr>
        <p:spPr/>
        <p:txBody>
          <a:bodyPr/>
          <a:lstStyle/>
          <a:p>
            <a:r>
              <a:rPr lang="en-US" dirty="0" err="1"/>
              <a:t>Explică</a:t>
            </a:r>
            <a:r>
              <a:rPr lang="en-US" dirty="0"/>
              <a:t> </a:t>
            </a:r>
            <a:r>
              <a:rPr lang="en-US" dirty="0" err="1"/>
              <a:t>cazul</a:t>
            </a:r>
            <a:r>
              <a:rPr lang="en-US" dirty="0"/>
              <a:t>. </a:t>
            </a:r>
          </a:p>
          <a:p>
            <a:r>
              <a:rPr lang="en-US" dirty="0"/>
              <a:t>
</a:t>
            </a:r>
            <a:r>
              <a:rPr lang="en-US" dirty="0" err="1"/>
              <a:t>Valul</a:t>
            </a:r>
            <a:r>
              <a:rPr lang="en-US" dirty="0"/>
              <a:t> de </a:t>
            </a:r>
            <a:r>
              <a:rPr lang="en-US" dirty="0" err="1"/>
              <a:t>Renovări</a:t>
            </a:r>
            <a:r>
              <a:rPr lang="en-US" dirty="0"/>
              <a:t> </a:t>
            </a:r>
            <a:r>
              <a:rPr lang="en-US" dirty="0" err="1"/>
              <a:t>își</a:t>
            </a:r>
            <a:r>
              <a:rPr lang="en-US" dirty="0"/>
              <a:t> </a:t>
            </a:r>
            <a:r>
              <a:rPr lang="en-US" dirty="0" err="1"/>
              <a:t>propune</a:t>
            </a:r>
            <a:r>
              <a:rPr lang="en-US" dirty="0"/>
              <a:t> </a:t>
            </a:r>
            <a:r>
              <a:rPr lang="en-US" dirty="0" err="1"/>
              <a:t>să</a:t>
            </a:r>
            <a:r>
              <a:rPr lang="en-US" dirty="0"/>
              <a:t> </a:t>
            </a:r>
            <a:r>
              <a:rPr lang="en-US" dirty="0" err="1"/>
              <a:t>îmbunătățească</a:t>
            </a:r>
            <a:r>
              <a:rPr lang="en-US" dirty="0"/>
              <a:t> </a:t>
            </a:r>
            <a:r>
              <a:rPr lang="en-US" dirty="0" err="1"/>
              <a:t>clădirile</a:t>
            </a:r>
            <a:r>
              <a:rPr lang="en-US" dirty="0"/>
              <a:t> </a:t>
            </a:r>
            <a:r>
              <a:rPr lang="en-US" dirty="0" err="1"/>
              <a:t>și</a:t>
            </a:r>
            <a:r>
              <a:rPr lang="en-US" dirty="0"/>
              <a:t> </a:t>
            </a:r>
            <a:r>
              <a:rPr lang="en-US" dirty="0" err="1"/>
              <a:t>să</a:t>
            </a:r>
            <a:r>
              <a:rPr lang="en-US" dirty="0"/>
              <a:t> </a:t>
            </a:r>
            <a:r>
              <a:rPr lang="en-US" dirty="0" err="1"/>
              <a:t>crească</a:t>
            </a:r>
            <a:r>
              <a:rPr lang="en-US" dirty="0"/>
              <a:t> </a:t>
            </a:r>
            <a:r>
              <a:rPr lang="en-US" dirty="0" err="1"/>
              <a:t>renovările</a:t>
            </a:r>
            <a:r>
              <a:rPr lang="en-US" dirty="0"/>
              <a:t> </a:t>
            </a:r>
            <a:r>
              <a:rPr lang="en-US" dirty="0" err="1"/>
              <a:t>energetice</a:t>
            </a:r>
            <a:r>
              <a:rPr lang="en-US" dirty="0"/>
              <a:t>. 
</a:t>
            </a:r>
            <a:r>
              <a:rPr lang="en-US" dirty="0" err="1"/>
              <a:t>Pentru</a:t>
            </a:r>
            <a:r>
              <a:rPr lang="en-US" dirty="0"/>
              <a:t> VET, </a:t>
            </a:r>
            <a:r>
              <a:rPr lang="en-US" dirty="0" err="1"/>
              <a:t>cazul</a:t>
            </a:r>
            <a:r>
              <a:rPr lang="en-US" dirty="0"/>
              <a:t> </a:t>
            </a:r>
            <a:r>
              <a:rPr lang="en-US" dirty="0" err="1"/>
              <a:t>leagă</a:t>
            </a:r>
            <a:r>
              <a:rPr lang="en-US" dirty="0"/>
              <a:t> </a:t>
            </a:r>
            <a:r>
              <a:rPr lang="en-US" dirty="0" err="1"/>
              <a:t>obiectivele</a:t>
            </a:r>
            <a:r>
              <a:rPr lang="en-US" dirty="0"/>
              <a:t> </a:t>
            </a:r>
            <a:r>
              <a:rPr lang="en-US" dirty="0" err="1"/>
              <a:t>climatice</a:t>
            </a:r>
            <a:r>
              <a:rPr lang="en-US" dirty="0"/>
              <a:t> de </a:t>
            </a:r>
            <a:r>
              <a:rPr lang="en-US" dirty="0" err="1"/>
              <a:t>abilități</a:t>
            </a:r>
            <a:r>
              <a:rPr lang="en-US" dirty="0"/>
              <a:t> practice: </a:t>
            </a:r>
          </a:p>
          <a:p>
            <a:pPr marL="171450" indent="-171450">
              <a:buFont typeface="Arial" panose="020B0604020202020204" pitchFamily="34" charset="0"/>
              <a:buChar char="•"/>
            </a:pPr>
            <a:r>
              <a:rPr lang="en-US" dirty="0"/>
              <a:t>
</a:t>
            </a:r>
            <a:r>
              <a:rPr lang="en-US" dirty="0" err="1"/>
              <a:t>Izolație</a:t>
            </a:r>
            <a:r>
              <a:rPr lang="en-US" dirty="0"/>
              <a:t> 
</a:t>
            </a:r>
            <a:r>
              <a:rPr lang="en-US" dirty="0" err="1"/>
              <a:t>Sisteme</a:t>
            </a:r>
            <a:r>
              <a:rPr lang="en-US" dirty="0"/>
              <a:t> de </a:t>
            </a:r>
            <a:r>
              <a:rPr lang="en-US" dirty="0" err="1"/>
              <a:t>încălzire</a:t>
            </a:r>
            <a:r>
              <a:rPr lang="en-US" dirty="0"/>
              <a:t> 
</a:t>
            </a:r>
            <a:r>
              <a:rPr lang="en-US" dirty="0" err="1"/>
              <a:t>Performanța</a:t>
            </a:r>
            <a:r>
              <a:rPr lang="en-US" dirty="0"/>
              <a:t> </a:t>
            </a:r>
            <a:r>
              <a:rPr lang="en-US" dirty="0" err="1"/>
              <a:t>energetică</a:t>
            </a:r>
            <a:r>
              <a:rPr lang="en-US" dirty="0"/>
              <a:t> 
</a:t>
            </a:r>
            <a:r>
              <a:rPr lang="en-US" dirty="0" err="1"/>
              <a:t>Materiale</a:t>
            </a:r>
            <a:r>
              <a:rPr lang="en-US" dirty="0"/>
              <a:t> </a:t>
            </a:r>
            <a:r>
              <a:rPr lang="en-US" dirty="0" err="1"/>
              <a:t>durabile</a:t>
            </a:r>
            <a:r>
              <a:rPr lang="en-US" dirty="0"/>
              <a:t> 
</a:t>
            </a:r>
            <a:r>
              <a:rPr lang="en-US" dirty="0" err="1"/>
              <a:t>Coordonarea</a:t>
            </a:r>
            <a:r>
              <a:rPr lang="en-US" dirty="0"/>
              <a:t> </a:t>
            </a:r>
            <a:r>
              <a:rPr lang="en-US" dirty="0" err="1"/>
              <a:t>proiectului</a:t>
            </a:r>
            <a:r>
              <a:rPr lang="en-US" dirty="0"/>
              <a:t> 
</a:t>
            </a:r>
            <a:r>
              <a:rPr lang="en-US" dirty="0" err="1"/>
              <a:t>Asigurarea</a:t>
            </a:r>
            <a:r>
              <a:rPr lang="en-US" dirty="0"/>
              <a:t> </a:t>
            </a:r>
            <a:r>
              <a:rPr lang="en-US" dirty="0" err="1"/>
              <a:t>calității</a:t>
            </a:r>
            <a:r>
              <a:rPr lang="en-US" dirty="0"/>
              <a:t> </a:t>
            </a:r>
          </a:p>
          <a:p>
            <a:r>
              <a:rPr lang="en-US" dirty="0"/>
              <a:t>
</a:t>
            </a:r>
            <a:r>
              <a:rPr lang="en-US" dirty="0" err="1"/>
              <a:t>Roagă</a:t>
            </a:r>
            <a:r>
              <a:rPr lang="en-US" dirty="0"/>
              <a:t> </a:t>
            </a:r>
            <a:r>
              <a:rPr lang="en-US" dirty="0" err="1"/>
              <a:t>participanții</a:t>
            </a:r>
            <a:r>
              <a:rPr lang="en-US" dirty="0"/>
              <a:t> </a:t>
            </a:r>
            <a:r>
              <a:rPr lang="en-US" dirty="0" err="1"/>
              <a:t>să</a:t>
            </a:r>
            <a:r>
              <a:rPr lang="en-US" dirty="0"/>
              <a:t> </a:t>
            </a:r>
            <a:r>
              <a:rPr lang="en-US" dirty="0" err="1"/>
              <a:t>identifice</a:t>
            </a:r>
            <a:r>
              <a:rPr lang="en-US" dirty="0"/>
              <a:t> care </a:t>
            </a:r>
            <a:r>
              <a:rPr lang="en-US" dirty="0" err="1"/>
              <a:t>cursanți</a:t>
            </a:r>
            <a:r>
              <a:rPr lang="en-US" dirty="0"/>
              <a:t> </a:t>
            </a:r>
            <a:r>
              <a:rPr lang="en-US" dirty="0" err="1"/>
              <a:t>sau</a:t>
            </a:r>
            <a:r>
              <a:rPr lang="en-US" dirty="0"/>
              <a:t> </a:t>
            </a:r>
            <a:r>
              <a:rPr lang="en-US" dirty="0" err="1"/>
              <a:t>programe</a:t>
            </a:r>
            <a:r>
              <a:rPr lang="en-US" dirty="0"/>
              <a:t> </a:t>
            </a:r>
            <a:r>
              <a:rPr lang="en-US" dirty="0" err="1"/>
              <a:t>ar</a:t>
            </a:r>
            <a:r>
              <a:rPr lang="en-US" dirty="0"/>
              <a:t> </a:t>
            </a:r>
            <a:r>
              <a:rPr lang="en-US" dirty="0" err="1"/>
              <a:t>putea</a:t>
            </a:r>
            <a:r>
              <a:rPr lang="en-US" dirty="0"/>
              <a:t> fi legate de </a:t>
            </a:r>
            <a:r>
              <a:rPr lang="en-US" dirty="0" err="1"/>
              <a:t>acest</a:t>
            </a:r>
            <a:r>
              <a:rPr lang="en-US" dirty="0"/>
              <a:t> </a:t>
            </a:r>
            <a:r>
              <a:rPr lang="en-US" dirty="0" err="1"/>
              <a:t>caz</a:t>
            </a:r>
            <a:r>
              <a:rPr lang="en-US" dirty="0"/>
              <a:t>.</a:t>
            </a:r>
          </a:p>
        </p:txBody>
      </p:sp>
      <p:sp>
        <p:nvSpPr>
          <p:cNvPr id="4" name="Slide Number Placeholder 3">
            <a:extLst>
              <a:ext uri="{FF2B5EF4-FFF2-40B4-BE49-F238E27FC236}">
                <a16:creationId xmlns:a16="http://schemas.microsoft.com/office/drawing/2014/main" id="{8043B4E6-089C-0979-CCB9-8BE4F736312F}"/>
              </a:ext>
            </a:extLst>
          </p:cNvPr>
          <p:cNvSpPr>
            <a:spLocks noGrp="1"/>
          </p:cNvSpPr>
          <p:nvPr>
            <p:ph type="sldNum" sz="quarter" idx="5"/>
          </p:nvPr>
        </p:nvSpPr>
        <p:spPr/>
        <p:txBody>
          <a:bodyPr/>
          <a:lstStyle/>
          <a:p>
            <a:fld id="{C6CF91B0-25AB-4DFA-B184-293DD156034C}" type="slidenum">
              <a:rPr lang="el-GR" smtClean="0"/>
              <a:t>39</a:t>
            </a:fld>
            <a:endParaRPr lang="el-GR"/>
          </a:p>
        </p:txBody>
      </p:sp>
    </p:spTree>
    <p:extLst>
      <p:ext uri="{BB962C8B-B14F-4D97-AF65-F5344CB8AC3E}">
        <p14:creationId xmlns:p14="http://schemas.microsoft.com/office/powerpoint/2010/main" val="622857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631D6-B461-5DD1-E507-897DF28685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FFDFA6-A248-EDB7-884E-7B626C68B9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966E4D-A979-1BDF-E00B-CAE54A394ACA}"/>
              </a:ext>
            </a:extLst>
          </p:cNvPr>
          <p:cNvSpPr>
            <a:spLocks noGrp="1"/>
          </p:cNvSpPr>
          <p:nvPr>
            <p:ph type="body" idx="1"/>
          </p:nvPr>
        </p:nvSpPr>
        <p:spPr/>
        <p:txBody>
          <a:bodyPr/>
          <a:lstStyle/>
          <a:p>
            <a:r>
              <a:rPr lang="en-US" dirty="0" err="1"/>
              <a:t>Folosește</a:t>
            </a:r>
            <a:r>
              <a:rPr lang="en-US" dirty="0"/>
              <a:t> </a:t>
            </a:r>
            <a:r>
              <a:rPr lang="en-US" dirty="0" err="1"/>
              <a:t>aceste</a:t>
            </a:r>
            <a:r>
              <a:rPr lang="en-US" dirty="0"/>
              <a:t> </a:t>
            </a:r>
            <a:r>
              <a:rPr lang="en-US" dirty="0" err="1"/>
              <a:t>întrebări</a:t>
            </a:r>
            <a:r>
              <a:rPr lang="en-US" dirty="0"/>
              <a:t> </a:t>
            </a:r>
            <a:r>
              <a:rPr lang="en-US" dirty="0" err="1"/>
              <a:t>pentru</a:t>
            </a:r>
            <a:r>
              <a:rPr lang="en-US" dirty="0"/>
              <a:t> </a:t>
            </a:r>
            <a:r>
              <a:rPr lang="en-US" dirty="0" err="1"/>
              <a:t>munca</a:t>
            </a:r>
            <a:r>
              <a:rPr lang="en-US" dirty="0"/>
              <a:t> de </a:t>
            </a:r>
            <a:r>
              <a:rPr lang="en-US" dirty="0" err="1"/>
              <a:t>grup</a:t>
            </a:r>
            <a:r>
              <a:rPr lang="en-US" dirty="0"/>
              <a:t>. </a:t>
            </a:r>
          </a:p>
          <a:p>
            <a:r>
              <a:rPr lang="en-US" dirty="0"/>
              <a:t>
</a:t>
            </a:r>
            <a:r>
              <a:rPr lang="en-US" dirty="0" err="1"/>
              <a:t>Încurajează</a:t>
            </a:r>
            <a:r>
              <a:rPr lang="en-US" dirty="0"/>
              <a:t> </a:t>
            </a:r>
            <a:r>
              <a:rPr lang="en-US" dirty="0" err="1"/>
              <a:t>participanții</a:t>
            </a:r>
            <a:r>
              <a:rPr lang="en-US" dirty="0"/>
              <a:t> </a:t>
            </a:r>
            <a:r>
              <a:rPr lang="en-US" dirty="0" err="1"/>
              <a:t>să</a:t>
            </a:r>
            <a:r>
              <a:rPr lang="en-US" dirty="0"/>
              <a:t> </a:t>
            </a:r>
            <a:r>
              <a:rPr lang="en-US" dirty="0" err="1"/>
              <a:t>răspundă</a:t>
            </a:r>
            <a:r>
              <a:rPr lang="en-US" dirty="0"/>
              <a:t> din </a:t>
            </a:r>
            <a:r>
              <a:rPr lang="en-US" dirty="0" err="1"/>
              <a:t>perspectiva</a:t>
            </a:r>
            <a:r>
              <a:rPr lang="en-US" dirty="0"/>
              <a:t> </a:t>
            </a:r>
            <a:r>
              <a:rPr lang="en-US" dirty="0" err="1"/>
              <a:t>unui</a:t>
            </a:r>
            <a:r>
              <a:rPr lang="en-US" dirty="0"/>
              <a:t> </a:t>
            </a:r>
            <a:r>
              <a:rPr lang="en-US" dirty="0" err="1"/>
              <a:t>profesor</a:t>
            </a:r>
            <a:r>
              <a:rPr lang="en-US" dirty="0"/>
              <a:t>: 
Ce </a:t>
            </a:r>
            <a:r>
              <a:rPr lang="en-US" dirty="0" err="1"/>
              <a:t>ar</a:t>
            </a:r>
            <a:r>
              <a:rPr lang="en-US" dirty="0"/>
              <a:t> </a:t>
            </a:r>
            <a:r>
              <a:rPr lang="en-US" dirty="0" err="1"/>
              <a:t>trebui</a:t>
            </a:r>
            <a:r>
              <a:rPr lang="en-US" dirty="0"/>
              <a:t> </a:t>
            </a:r>
            <a:r>
              <a:rPr lang="en-US" dirty="0" err="1"/>
              <a:t>să</a:t>
            </a:r>
            <a:r>
              <a:rPr lang="en-US" dirty="0"/>
              <a:t> </a:t>
            </a:r>
            <a:r>
              <a:rPr lang="en-US" dirty="0" err="1"/>
              <a:t>înțeleagă</a:t>
            </a:r>
            <a:r>
              <a:rPr lang="en-US" dirty="0"/>
              <a:t> </a:t>
            </a:r>
            <a:r>
              <a:rPr lang="en-US" dirty="0" err="1"/>
              <a:t>și</a:t>
            </a:r>
            <a:r>
              <a:rPr lang="en-US" dirty="0"/>
              <a:t> </a:t>
            </a:r>
            <a:r>
              <a:rPr lang="en-US" dirty="0" err="1"/>
              <a:t>să</a:t>
            </a:r>
            <a:r>
              <a:rPr lang="en-US" dirty="0"/>
              <a:t> </a:t>
            </a:r>
            <a:r>
              <a:rPr lang="en-US" dirty="0" err="1"/>
              <a:t>exerseze</a:t>
            </a:r>
            <a:r>
              <a:rPr lang="en-US" dirty="0"/>
              <a:t> </a:t>
            </a:r>
            <a:r>
              <a:rPr lang="en-US" dirty="0" err="1"/>
              <a:t>cursanții</a:t>
            </a:r>
            <a:r>
              <a:rPr lang="en-US" dirty="0"/>
              <a:t>? 
</a:t>
            </a:r>
          </a:p>
          <a:p>
            <a:r>
              <a:rPr lang="en-US" dirty="0" err="1"/>
              <a:t>Roagă</a:t>
            </a:r>
            <a:r>
              <a:rPr lang="en-US" dirty="0"/>
              <a:t> </a:t>
            </a:r>
            <a:r>
              <a:rPr lang="en-US" dirty="0" err="1"/>
              <a:t>participanțiisă</a:t>
            </a:r>
            <a:r>
              <a:rPr lang="en-US" dirty="0"/>
              <a:t> </a:t>
            </a:r>
            <a:r>
              <a:rPr lang="en-US" dirty="0" err="1"/>
              <a:t>facă</a:t>
            </a:r>
            <a:r>
              <a:rPr lang="en-US" dirty="0"/>
              <a:t> </a:t>
            </a:r>
            <a:r>
              <a:rPr lang="en-US" dirty="0" err="1"/>
              <a:t>distincție</a:t>
            </a:r>
            <a:r>
              <a:rPr lang="en-US" dirty="0"/>
              <a:t> </a:t>
            </a:r>
            <a:r>
              <a:rPr lang="en-US" dirty="0" err="1"/>
              <a:t>între</a:t>
            </a:r>
            <a:r>
              <a:rPr lang="en-US" dirty="0"/>
              <a:t> </a:t>
            </a:r>
            <a:r>
              <a:rPr lang="en-US" dirty="0" err="1"/>
              <a:t>competențe</a:t>
            </a:r>
            <a:r>
              <a:rPr lang="en-US" dirty="0"/>
              <a:t> </a:t>
            </a:r>
            <a:r>
              <a:rPr lang="en-US" dirty="0" err="1"/>
              <a:t>transversale</a:t>
            </a:r>
            <a:r>
              <a:rPr lang="en-US" dirty="0"/>
              <a:t>, </a:t>
            </a:r>
            <a:r>
              <a:rPr lang="en-US" dirty="0" err="1"/>
              <a:t>specifice</a:t>
            </a:r>
            <a:r>
              <a:rPr lang="en-US" dirty="0"/>
              <a:t> </a:t>
            </a:r>
            <a:r>
              <a:rPr lang="en-US" dirty="0" err="1"/>
              <a:t>ocupației</a:t>
            </a:r>
            <a:r>
              <a:rPr lang="en-US" dirty="0"/>
              <a:t> </a:t>
            </a:r>
            <a:r>
              <a:rPr lang="en-US" dirty="0" err="1"/>
              <a:t>și</a:t>
            </a:r>
            <a:r>
              <a:rPr lang="en-US" dirty="0"/>
              <a:t> </a:t>
            </a:r>
            <a:r>
              <a:rPr lang="en-US" dirty="0" err="1"/>
              <a:t>abilități</a:t>
            </a:r>
            <a:r>
              <a:rPr lang="en-US" dirty="0"/>
              <a:t> </a:t>
            </a:r>
            <a:r>
              <a:rPr lang="en-US" dirty="0" err="1"/>
              <a:t>foarte</a:t>
            </a:r>
            <a:r>
              <a:rPr lang="en-US" dirty="0"/>
              <a:t> </a:t>
            </a:r>
            <a:r>
              <a:rPr lang="en-US" dirty="0" err="1"/>
              <a:t>specializate</a:t>
            </a:r>
            <a:r>
              <a:rPr lang="en-US" dirty="0"/>
              <a:t>. </a:t>
            </a:r>
          </a:p>
          <a:p>
            <a:r>
              <a:rPr lang="en-US" dirty="0"/>
              <a:t>
Ultima </a:t>
            </a:r>
            <a:r>
              <a:rPr lang="en-US" dirty="0" err="1"/>
              <a:t>întrebare</a:t>
            </a:r>
            <a:r>
              <a:rPr lang="en-US" dirty="0"/>
              <a:t> le cere </a:t>
            </a:r>
            <a:r>
              <a:rPr lang="en-US" dirty="0" err="1"/>
              <a:t>participanților</a:t>
            </a:r>
            <a:r>
              <a:rPr lang="en-US" dirty="0"/>
              <a:t> </a:t>
            </a:r>
            <a:r>
              <a:rPr lang="en-US" dirty="0" err="1"/>
              <a:t>să</a:t>
            </a:r>
            <a:r>
              <a:rPr lang="en-US" dirty="0"/>
              <a:t> </a:t>
            </a:r>
            <a:r>
              <a:rPr lang="en-US" dirty="0" err="1"/>
              <a:t>localizeze</a:t>
            </a:r>
            <a:r>
              <a:rPr lang="en-US" dirty="0"/>
              <a:t> </a:t>
            </a:r>
            <a:r>
              <a:rPr lang="en-US" dirty="0" err="1"/>
              <a:t>cazul</a:t>
            </a:r>
            <a:r>
              <a:rPr lang="en-US" dirty="0"/>
              <a:t>, </a:t>
            </a:r>
            <a:r>
              <a:rPr lang="en-US" dirty="0" err="1"/>
              <a:t>ceea</a:t>
            </a:r>
            <a:r>
              <a:rPr lang="en-US" dirty="0"/>
              <a:t> </a:t>
            </a:r>
            <a:r>
              <a:rPr lang="en-US" dirty="0" err="1"/>
              <a:t>ce</a:t>
            </a:r>
            <a:r>
              <a:rPr lang="en-US" dirty="0"/>
              <a:t> </a:t>
            </a:r>
            <a:r>
              <a:rPr lang="en-US" dirty="0" err="1"/>
              <a:t>susține</a:t>
            </a:r>
            <a:r>
              <a:rPr lang="en-US" dirty="0"/>
              <a:t> AR2: </a:t>
            </a:r>
            <a:r>
              <a:rPr lang="en-US" dirty="0" err="1"/>
              <a:t>adaptarea</a:t>
            </a:r>
            <a:r>
              <a:rPr lang="en-US" dirty="0"/>
              <a:t> </a:t>
            </a:r>
            <a:r>
              <a:rPr lang="en-US" dirty="0" err="1"/>
              <a:t>exemplelor</a:t>
            </a:r>
            <a:r>
              <a:rPr lang="en-US" dirty="0"/>
              <a:t> la </a:t>
            </a:r>
            <a:r>
              <a:rPr lang="en-US" dirty="0" err="1"/>
              <a:t>contexte</a:t>
            </a:r>
            <a:r>
              <a:rPr lang="en-US" dirty="0"/>
              <a:t> locale </a:t>
            </a:r>
            <a:r>
              <a:rPr lang="en-US" dirty="0" err="1"/>
              <a:t>sau</a:t>
            </a:r>
            <a:r>
              <a:rPr lang="en-US" dirty="0"/>
              <a:t> </a:t>
            </a:r>
            <a:r>
              <a:rPr lang="en-US" dirty="0" err="1"/>
              <a:t>instituționale</a:t>
            </a:r>
            <a:r>
              <a:rPr lang="en-US" dirty="0"/>
              <a:t>.</a:t>
            </a:r>
          </a:p>
        </p:txBody>
      </p:sp>
      <p:sp>
        <p:nvSpPr>
          <p:cNvPr id="4" name="Slide Number Placeholder 3">
            <a:extLst>
              <a:ext uri="{FF2B5EF4-FFF2-40B4-BE49-F238E27FC236}">
                <a16:creationId xmlns:a16="http://schemas.microsoft.com/office/drawing/2014/main" id="{A2C92261-6463-B7EE-B37D-2F29598CE812}"/>
              </a:ext>
            </a:extLst>
          </p:cNvPr>
          <p:cNvSpPr>
            <a:spLocks noGrp="1"/>
          </p:cNvSpPr>
          <p:nvPr>
            <p:ph type="sldNum" sz="quarter" idx="5"/>
          </p:nvPr>
        </p:nvSpPr>
        <p:spPr/>
        <p:txBody>
          <a:bodyPr/>
          <a:lstStyle/>
          <a:p>
            <a:fld id="{C6CF91B0-25AB-4DFA-B184-293DD156034C}" type="slidenum">
              <a:rPr lang="el-GR" smtClean="0"/>
              <a:t>40</a:t>
            </a:fld>
            <a:endParaRPr lang="el-GR"/>
          </a:p>
        </p:txBody>
      </p:sp>
    </p:spTree>
    <p:extLst>
      <p:ext uri="{BB962C8B-B14F-4D97-AF65-F5344CB8AC3E}">
        <p14:creationId xmlns:p14="http://schemas.microsoft.com/office/powerpoint/2010/main" val="4007931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80A7D-C467-1B9A-F1BB-D0025536E4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8C90E5-3008-0ED1-8AAC-F8A6A29F91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5C48E8-8C98-C831-DCD8-84363B78097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t>Această</a:t>
            </a:r>
            <a:r>
              <a:rPr lang="en-US" b="1" dirty="0"/>
              <a:t> </a:t>
            </a:r>
            <a:r>
              <a:rPr lang="en-US" b="1" dirty="0" err="1"/>
              <a:t>activitate</a:t>
            </a:r>
            <a:r>
              <a:rPr lang="en-US" b="1" dirty="0"/>
              <a:t> de </a:t>
            </a:r>
            <a:r>
              <a:rPr lang="en-US" b="1" dirty="0" err="1"/>
              <a:t>studiu</a:t>
            </a:r>
            <a:r>
              <a:rPr lang="en-US" b="1" dirty="0"/>
              <a:t> de </a:t>
            </a:r>
            <a:r>
              <a:rPr lang="en-US" b="1" dirty="0" err="1"/>
              <a:t>caz</a:t>
            </a:r>
            <a:r>
              <a:rPr lang="en-US" b="1" dirty="0"/>
              <a:t> </a:t>
            </a:r>
            <a:r>
              <a:rPr lang="en-US" b="1" dirty="0" err="1"/>
              <a:t>ar</a:t>
            </a:r>
            <a:r>
              <a:rPr lang="en-US" b="1" dirty="0"/>
              <a:t> </a:t>
            </a:r>
            <a:r>
              <a:rPr lang="en-US" b="1" dirty="0" err="1"/>
              <a:t>trebui</a:t>
            </a:r>
            <a:r>
              <a:rPr lang="en-US" b="1" dirty="0"/>
              <a:t> </a:t>
            </a:r>
            <a:r>
              <a:rPr lang="en-US" b="1" dirty="0" err="1"/>
              <a:t>desfășurată</a:t>
            </a:r>
            <a:r>
              <a:rPr lang="en-US" b="1" dirty="0"/>
              <a:t> </a:t>
            </a:r>
            <a:r>
              <a:rPr lang="en-US" b="1" dirty="0" err="1"/>
              <a:t>în</a:t>
            </a:r>
            <a:r>
              <a:rPr lang="en-US" b="1" dirty="0"/>
              <a:t> </a:t>
            </a:r>
            <a:r>
              <a:rPr lang="en-US" b="1" dirty="0" err="1"/>
              <a:t>paralel</a:t>
            </a:r>
            <a:r>
              <a:rPr lang="en-US" b="1" dirty="0"/>
              <a:t> cu </a:t>
            </a:r>
            <a:r>
              <a:rPr lang="en-US" b="1" dirty="0" err="1"/>
              <a:t>celelalte</a:t>
            </a:r>
            <a:r>
              <a:rPr lang="en-US" b="1" dirty="0"/>
              <a:t> </a:t>
            </a:r>
            <a:r>
              <a:rPr lang="en-US" b="1" dirty="0" err="1"/>
              <a:t>studii</a:t>
            </a:r>
            <a:r>
              <a:rPr lang="en-US" b="1" dirty="0"/>
              <a:t> de </a:t>
            </a:r>
            <a:r>
              <a:rPr lang="en-US" b="1" dirty="0" err="1"/>
              <a:t>caz</a:t>
            </a:r>
            <a:r>
              <a:rPr lang="en-US" b="1" dirty="0"/>
              <a:t>. </a:t>
            </a:r>
            <a:r>
              <a:rPr lang="en-US" b="1" dirty="0" err="1"/>
              <a:t>Fiecare</a:t>
            </a:r>
            <a:r>
              <a:rPr lang="en-US" b="1" dirty="0"/>
              <a:t> </a:t>
            </a:r>
            <a:r>
              <a:rPr lang="en-US" b="1" dirty="0" err="1"/>
              <a:t>grup</a:t>
            </a:r>
            <a:r>
              <a:rPr lang="en-US" b="1" dirty="0"/>
              <a:t> </a:t>
            </a:r>
            <a:r>
              <a:rPr lang="en-US" b="1" dirty="0" err="1"/>
              <a:t>lucrează</a:t>
            </a:r>
            <a:r>
              <a:rPr lang="en-US" b="1" dirty="0"/>
              <a:t> la un </a:t>
            </a:r>
            <a:r>
              <a:rPr lang="en-US" b="1" dirty="0" err="1"/>
              <a:t>singur</a:t>
            </a:r>
            <a:r>
              <a:rPr lang="en-US" b="1" dirty="0"/>
              <a:t> </a:t>
            </a:r>
            <a:r>
              <a:rPr lang="en-US" b="1" dirty="0" err="1"/>
              <a:t>caz</a:t>
            </a:r>
            <a:r>
              <a:rPr lang="en-US" b="1" dirty="0"/>
              <a:t>, </a:t>
            </a:r>
            <a:r>
              <a:rPr lang="en-US" b="1" dirty="0" err="1"/>
              <a:t>apoi</a:t>
            </a:r>
            <a:r>
              <a:rPr lang="en-US" b="1" dirty="0"/>
              <a:t> </a:t>
            </a:r>
            <a:r>
              <a:rPr lang="en-US" b="1" dirty="0" err="1"/>
              <a:t>împărtășește</a:t>
            </a:r>
            <a:r>
              <a:rPr lang="en-US" b="1" dirty="0"/>
              <a:t> </a:t>
            </a:r>
            <a:r>
              <a:rPr lang="en-US" b="1" dirty="0" err="1"/>
              <a:t>concluziile</a:t>
            </a:r>
            <a:r>
              <a:rPr lang="en-US" b="1" dirty="0"/>
              <a:t> </a:t>
            </a:r>
            <a:r>
              <a:rPr lang="en-US" b="1" dirty="0" err="1"/>
              <a:t>cheie</a:t>
            </a:r>
            <a:r>
              <a:rPr lang="en-US" b="1" dirty="0"/>
              <a:t> </a:t>
            </a:r>
            <a:r>
              <a:rPr lang="en-US" b="1" dirty="0" err="1"/>
              <a:t>în</a:t>
            </a:r>
            <a:r>
              <a:rPr lang="en-US" b="1" dirty="0"/>
              <a:t> </a:t>
            </a:r>
            <a:r>
              <a:rPr lang="en-US" b="1" dirty="0" err="1"/>
              <a:t>plen</a:t>
            </a:r>
            <a:r>
              <a:rPr lang="en-US" b="1" dirty="0"/>
              <a:t>.</a:t>
            </a:r>
            <a:endParaRPr lang="hr-HR" dirty="0"/>
          </a:p>
          <a:p>
            <a:endParaRPr lang="hr-HR" dirty="0"/>
          </a:p>
          <a:p>
            <a:r>
              <a:rPr lang="en-US" dirty="0" err="1"/>
              <a:t>Prezintă</a:t>
            </a:r>
            <a:r>
              <a:rPr lang="en-US" dirty="0"/>
              <a:t> </a:t>
            </a:r>
            <a:r>
              <a:rPr lang="en-US" dirty="0" err="1"/>
              <a:t>acest</a:t>
            </a:r>
            <a:r>
              <a:rPr lang="en-US" dirty="0"/>
              <a:t> </a:t>
            </a:r>
            <a:r>
              <a:rPr lang="en-US" dirty="0" err="1"/>
              <a:t>caz</a:t>
            </a:r>
            <a:r>
              <a:rPr lang="en-US" dirty="0"/>
              <a:t> ca </a:t>
            </a:r>
            <a:r>
              <a:rPr lang="en-US" dirty="0" err="1"/>
              <a:t>exemplu</a:t>
            </a:r>
            <a:r>
              <a:rPr lang="en-US" dirty="0"/>
              <a:t> al </a:t>
            </a:r>
            <a:r>
              <a:rPr lang="en-US" dirty="0" err="1"/>
              <a:t>modului</a:t>
            </a:r>
            <a:r>
              <a:rPr lang="en-US" dirty="0"/>
              <a:t> </a:t>
            </a:r>
            <a:r>
              <a:rPr lang="en-US" dirty="0" err="1"/>
              <a:t>în</a:t>
            </a:r>
            <a:r>
              <a:rPr lang="en-US" dirty="0"/>
              <a:t> care </a:t>
            </a:r>
            <a:r>
              <a:rPr lang="en-US" dirty="0" err="1"/>
              <a:t>principiile</a:t>
            </a:r>
            <a:r>
              <a:rPr lang="en-US" dirty="0"/>
              <a:t> </a:t>
            </a:r>
            <a:r>
              <a:rPr lang="en-US" dirty="0" err="1"/>
              <a:t>economiei</a:t>
            </a:r>
            <a:r>
              <a:rPr lang="en-US" dirty="0"/>
              <a:t> </a:t>
            </a:r>
            <a:r>
              <a:rPr lang="en-US" dirty="0" err="1"/>
              <a:t>circulare</a:t>
            </a:r>
            <a:r>
              <a:rPr lang="en-US" dirty="0"/>
              <a:t> </a:t>
            </a:r>
            <a:r>
              <a:rPr lang="en-US" dirty="0" err="1"/>
              <a:t>influențează</a:t>
            </a:r>
            <a:r>
              <a:rPr lang="en-US" dirty="0"/>
              <a:t> </a:t>
            </a:r>
            <a:r>
              <a:rPr lang="en-US" dirty="0" err="1"/>
              <a:t>producția</a:t>
            </a:r>
            <a:r>
              <a:rPr lang="en-US" dirty="0"/>
              <a:t>, </a:t>
            </a:r>
            <a:r>
              <a:rPr lang="en-US" dirty="0" err="1"/>
              <a:t>reparațiile</a:t>
            </a:r>
            <a:r>
              <a:rPr lang="en-US" dirty="0"/>
              <a:t>, </a:t>
            </a:r>
            <a:r>
              <a:rPr lang="en-US" dirty="0" err="1"/>
              <a:t>designul</a:t>
            </a:r>
            <a:r>
              <a:rPr lang="en-US" dirty="0"/>
              <a:t>, </a:t>
            </a:r>
            <a:r>
              <a:rPr lang="en-US" dirty="0" err="1"/>
              <a:t>logistica</a:t>
            </a:r>
            <a:r>
              <a:rPr lang="en-US" dirty="0"/>
              <a:t>, </a:t>
            </a:r>
            <a:r>
              <a:rPr lang="en-US" dirty="0" err="1"/>
              <a:t>retailul</a:t>
            </a:r>
            <a:r>
              <a:rPr lang="en-US" dirty="0"/>
              <a:t> </a:t>
            </a:r>
            <a:r>
              <a:rPr lang="en-US" dirty="0" err="1"/>
              <a:t>și</a:t>
            </a:r>
            <a:r>
              <a:rPr lang="en-US" dirty="0"/>
              <a:t> </a:t>
            </a:r>
            <a:r>
              <a:rPr lang="en-US" dirty="0" err="1"/>
              <a:t>serviciul</a:t>
            </a:r>
            <a:r>
              <a:rPr lang="en-US" dirty="0"/>
              <a:t> </a:t>
            </a:r>
            <a:r>
              <a:rPr lang="en-US" dirty="0" err="1"/>
              <a:t>pentru</a:t>
            </a:r>
            <a:r>
              <a:rPr lang="en-US" dirty="0"/>
              <a:t> </a:t>
            </a:r>
            <a:r>
              <a:rPr lang="en-US" dirty="0" err="1"/>
              <a:t>clienți</a:t>
            </a:r>
            <a:r>
              <a:rPr lang="en-US" dirty="0"/>
              <a:t>. </a:t>
            </a:r>
          </a:p>
          <a:p>
            <a:r>
              <a:rPr lang="en-US" dirty="0"/>
              <a:t>
</a:t>
            </a:r>
            <a:r>
              <a:rPr lang="en-US" dirty="0" err="1"/>
              <a:t>Explică</a:t>
            </a:r>
            <a:r>
              <a:rPr lang="en-US" dirty="0"/>
              <a:t> </a:t>
            </a:r>
            <a:r>
              <a:rPr lang="en-US" dirty="0" err="1"/>
              <a:t>faptul</a:t>
            </a:r>
            <a:r>
              <a:rPr lang="en-US" dirty="0"/>
              <a:t> </a:t>
            </a:r>
            <a:r>
              <a:rPr lang="en-US" dirty="0" err="1"/>
              <a:t>că</a:t>
            </a:r>
            <a:r>
              <a:rPr lang="en-US" dirty="0"/>
              <a:t> </a:t>
            </a:r>
            <a:r>
              <a:rPr lang="en-US" dirty="0" err="1"/>
              <a:t>economia</a:t>
            </a:r>
            <a:r>
              <a:rPr lang="en-US" dirty="0"/>
              <a:t> </a:t>
            </a:r>
            <a:r>
              <a:rPr lang="en-US" dirty="0" err="1"/>
              <a:t>circulară</a:t>
            </a:r>
            <a:r>
              <a:rPr lang="en-US" dirty="0"/>
              <a:t> nu </a:t>
            </a:r>
            <a:r>
              <a:rPr lang="en-US" dirty="0" err="1"/>
              <a:t>înseamnă</a:t>
            </a:r>
            <a:r>
              <a:rPr lang="en-US" dirty="0"/>
              <a:t> </a:t>
            </a:r>
            <a:r>
              <a:rPr lang="en-US" dirty="0" err="1"/>
              <a:t>doar</a:t>
            </a:r>
            <a:r>
              <a:rPr lang="en-US" dirty="0"/>
              <a:t> </a:t>
            </a:r>
            <a:r>
              <a:rPr lang="en-US" dirty="0" err="1"/>
              <a:t>reciclare</a:t>
            </a:r>
            <a:r>
              <a:rPr lang="en-US" dirty="0"/>
              <a:t>. </a:t>
            </a:r>
            <a:r>
              <a:rPr lang="en-US" dirty="0" err="1"/>
              <a:t>Poate</a:t>
            </a:r>
            <a:r>
              <a:rPr lang="en-US" dirty="0"/>
              <a:t> include </a:t>
            </a:r>
            <a:r>
              <a:rPr lang="en-US" dirty="0" err="1"/>
              <a:t>și</a:t>
            </a:r>
            <a:r>
              <a:rPr lang="en-US" dirty="0"/>
              <a:t> </a:t>
            </a:r>
            <a:r>
              <a:rPr lang="en-US" dirty="0" err="1"/>
              <a:t>reparații</a:t>
            </a:r>
            <a:r>
              <a:rPr lang="en-US" dirty="0"/>
              <a:t>, </a:t>
            </a:r>
            <a:r>
              <a:rPr lang="en-US" dirty="0" err="1"/>
              <a:t>reutilizarea</a:t>
            </a:r>
            <a:r>
              <a:rPr lang="en-US" dirty="0"/>
              <a:t>, </a:t>
            </a:r>
            <a:r>
              <a:rPr lang="en-US" dirty="0" err="1"/>
              <a:t>remanufacturarea</a:t>
            </a:r>
            <a:r>
              <a:rPr lang="en-US" dirty="0"/>
              <a:t>, </a:t>
            </a:r>
            <a:r>
              <a:rPr lang="en-US" dirty="0" err="1"/>
              <a:t>designul</a:t>
            </a:r>
            <a:r>
              <a:rPr lang="en-US" dirty="0"/>
              <a:t> </a:t>
            </a:r>
            <a:r>
              <a:rPr lang="en-US" dirty="0" err="1"/>
              <a:t>sustenabil</a:t>
            </a:r>
            <a:r>
              <a:rPr lang="en-US" dirty="0"/>
              <a:t>, </a:t>
            </a:r>
            <a:r>
              <a:rPr lang="en-US" dirty="0" err="1"/>
              <a:t>prevenirea</a:t>
            </a:r>
            <a:r>
              <a:rPr lang="en-US" dirty="0"/>
              <a:t> </a:t>
            </a:r>
            <a:r>
              <a:rPr lang="en-US" dirty="0" err="1"/>
              <a:t>deșeurilor</a:t>
            </a:r>
            <a:r>
              <a:rPr lang="en-US" dirty="0"/>
              <a:t> </a:t>
            </a:r>
            <a:r>
              <a:rPr lang="en-US" dirty="0" err="1"/>
              <a:t>și</a:t>
            </a:r>
            <a:r>
              <a:rPr lang="en-US" dirty="0"/>
              <a:t> </a:t>
            </a:r>
            <a:r>
              <a:rPr lang="en-US" dirty="0" err="1"/>
              <a:t>păstrarea</a:t>
            </a:r>
            <a:r>
              <a:rPr lang="en-US" dirty="0"/>
              <a:t> </a:t>
            </a:r>
            <a:r>
              <a:rPr lang="en-US" dirty="0" err="1"/>
              <a:t>produselor</a:t>
            </a:r>
            <a:r>
              <a:rPr lang="en-US" dirty="0"/>
              <a:t> </a:t>
            </a:r>
            <a:r>
              <a:rPr lang="en-US" dirty="0" err="1"/>
              <a:t>sau</a:t>
            </a:r>
            <a:r>
              <a:rPr lang="en-US" dirty="0"/>
              <a:t> </a:t>
            </a:r>
            <a:r>
              <a:rPr lang="en-US" dirty="0" err="1"/>
              <a:t>materialelor</a:t>
            </a:r>
            <a:r>
              <a:rPr lang="en-US" dirty="0"/>
              <a:t> </a:t>
            </a:r>
            <a:r>
              <a:rPr lang="en-US" dirty="0" err="1"/>
              <a:t>în</a:t>
            </a:r>
            <a:r>
              <a:rPr lang="en-US" dirty="0"/>
              <a:t> </a:t>
            </a:r>
            <a:r>
              <a:rPr lang="en-US" dirty="0" err="1"/>
              <a:t>utilizare</a:t>
            </a:r>
            <a:r>
              <a:rPr lang="en-US" dirty="0"/>
              <a:t> </a:t>
            </a:r>
            <a:r>
              <a:rPr lang="en-US" dirty="0" err="1"/>
              <a:t>mai</a:t>
            </a:r>
            <a:r>
              <a:rPr lang="en-US" dirty="0"/>
              <a:t> </a:t>
            </a:r>
            <a:r>
              <a:rPr lang="en-US" dirty="0" err="1"/>
              <a:t>mult</a:t>
            </a:r>
            <a:r>
              <a:rPr lang="en-US" dirty="0"/>
              <a:t> </a:t>
            </a:r>
            <a:r>
              <a:rPr lang="en-US" dirty="0" err="1"/>
              <a:t>timp.</a:t>
            </a:r>
            <a:endParaRPr lang="en-US" dirty="0"/>
          </a:p>
          <a:p>
            <a:endParaRPr lang="en-US" dirty="0"/>
          </a:p>
          <a:p>
            <a:r>
              <a:rPr lang="en-US" dirty="0" err="1"/>
              <a:t>Roagă</a:t>
            </a:r>
            <a:r>
              <a:rPr lang="en-US" dirty="0"/>
              <a:t> </a:t>
            </a:r>
            <a:r>
              <a:rPr lang="en-US" dirty="0" err="1"/>
              <a:t>grupul</a:t>
            </a:r>
            <a:r>
              <a:rPr lang="en-US" dirty="0"/>
              <a:t> </a:t>
            </a:r>
            <a:r>
              <a:rPr lang="en-US" dirty="0" err="1"/>
              <a:t>să</a:t>
            </a:r>
            <a:r>
              <a:rPr lang="en-US" dirty="0"/>
              <a:t> se </a:t>
            </a:r>
            <a:r>
              <a:rPr lang="en-US" dirty="0" err="1"/>
              <a:t>concentreze</a:t>
            </a:r>
            <a:r>
              <a:rPr lang="en-US" dirty="0"/>
              <a:t> pe </a:t>
            </a:r>
            <a:r>
              <a:rPr lang="en-US" dirty="0" err="1"/>
              <a:t>sarcini</a:t>
            </a:r>
            <a:r>
              <a:rPr lang="en-US" dirty="0"/>
              <a:t> de </a:t>
            </a:r>
            <a:r>
              <a:rPr lang="en-US" dirty="0" err="1"/>
              <a:t>lucru</a:t>
            </a:r>
            <a:r>
              <a:rPr lang="en-US" dirty="0"/>
              <a:t> </a:t>
            </a:r>
            <a:r>
              <a:rPr lang="en-US" dirty="0" err="1"/>
              <a:t>schimbate</a:t>
            </a:r>
            <a:r>
              <a:rPr lang="en-US" dirty="0"/>
              <a:t>. De </a:t>
            </a:r>
            <a:r>
              <a:rPr lang="en-US" dirty="0" err="1"/>
              <a:t>exemplu</a:t>
            </a:r>
            <a:r>
              <a:rPr lang="en-US" dirty="0"/>
              <a:t>: </a:t>
            </a:r>
            <a:r>
              <a:rPr lang="en-US" dirty="0" err="1"/>
              <a:t>verificarea</a:t>
            </a:r>
            <a:r>
              <a:rPr lang="en-US" dirty="0"/>
              <a:t> </a:t>
            </a:r>
            <a:r>
              <a:rPr lang="en-US" dirty="0" err="1"/>
              <a:t>dacă</a:t>
            </a:r>
            <a:r>
              <a:rPr lang="en-US" dirty="0"/>
              <a:t> un </a:t>
            </a:r>
            <a:r>
              <a:rPr lang="en-US" dirty="0" err="1"/>
              <a:t>produs</a:t>
            </a:r>
            <a:r>
              <a:rPr lang="en-US" dirty="0"/>
              <a:t> </a:t>
            </a:r>
            <a:r>
              <a:rPr lang="en-US" dirty="0" err="1"/>
              <a:t>poate</a:t>
            </a:r>
            <a:r>
              <a:rPr lang="en-US" dirty="0"/>
              <a:t> fi </a:t>
            </a:r>
            <a:r>
              <a:rPr lang="en-US" dirty="0" err="1"/>
              <a:t>reparat</a:t>
            </a:r>
            <a:r>
              <a:rPr lang="en-US" dirty="0"/>
              <a:t>, </a:t>
            </a:r>
            <a:r>
              <a:rPr lang="en-US" dirty="0" err="1"/>
              <a:t>separarea</a:t>
            </a:r>
            <a:r>
              <a:rPr lang="en-US" dirty="0"/>
              <a:t> </a:t>
            </a:r>
            <a:r>
              <a:rPr lang="en-US" dirty="0" err="1"/>
              <a:t>materialelor</a:t>
            </a:r>
            <a:r>
              <a:rPr lang="en-US" dirty="0"/>
              <a:t>, </a:t>
            </a:r>
            <a:r>
              <a:rPr lang="en-US" dirty="0" err="1"/>
              <a:t>consilierea</a:t>
            </a:r>
            <a:r>
              <a:rPr lang="en-US" dirty="0"/>
              <a:t> </a:t>
            </a:r>
            <a:r>
              <a:rPr lang="en-US" dirty="0" err="1"/>
              <a:t>clienților</a:t>
            </a:r>
            <a:r>
              <a:rPr lang="en-US" dirty="0"/>
              <a:t> </a:t>
            </a:r>
            <a:r>
              <a:rPr lang="en-US" dirty="0" err="1"/>
              <a:t>privind</a:t>
            </a:r>
            <a:r>
              <a:rPr lang="en-US" dirty="0"/>
              <a:t> </a:t>
            </a:r>
            <a:r>
              <a:rPr lang="en-US" dirty="0" err="1"/>
              <a:t>reutilizarea</a:t>
            </a:r>
            <a:r>
              <a:rPr lang="en-US" dirty="0"/>
              <a:t>, </a:t>
            </a:r>
            <a:r>
              <a:rPr lang="en-US" dirty="0" err="1"/>
              <a:t>îmbunătățirea</a:t>
            </a:r>
            <a:r>
              <a:rPr lang="en-US" dirty="0"/>
              <a:t> </a:t>
            </a:r>
            <a:r>
              <a:rPr lang="en-US" dirty="0" err="1"/>
              <a:t>durabilității</a:t>
            </a:r>
            <a:r>
              <a:rPr lang="en-US" dirty="0"/>
              <a:t> </a:t>
            </a:r>
            <a:r>
              <a:rPr lang="en-US" dirty="0" err="1"/>
              <a:t>produsului</a:t>
            </a:r>
            <a:r>
              <a:rPr lang="en-US" dirty="0"/>
              <a:t> </a:t>
            </a:r>
            <a:r>
              <a:rPr lang="en-US" dirty="0" err="1"/>
              <a:t>sau</a:t>
            </a:r>
            <a:r>
              <a:rPr lang="en-US" dirty="0"/>
              <a:t> </a:t>
            </a:r>
            <a:r>
              <a:rPr lang="en-US" dirty="0" err="1"/>
              <a:t>documentarea</a:t>
            </a:r>
            <a:r>
              <a:rPr lang="en-US" dirty="0"/>
              <a:t> </a:t>
            </a:r>
            <a:r>
              <a:rPr lang="en-US" dirty="0" err="1"/>
              <a:t>fluxurilor</a:t>
            </a:r>
            <a:r>
              <a:rPr lang="en-US" dirty="0"/>
              <a:t> de </a:t>
            </a:r>
            <a:r>
              <a:rPr lang="en-US" dirty="0" err="1"/>
              <a:t>materiale</a:t>
            </a:r>
            <a:r>
              <a:rPr lang="en-US" dirty="0"/>
              <a:t>.</a:t>
            </a:r>
            <a:endParaRPr lang="hr-HR" dirty="0"/>
          </a:p>
          <a:p>
            <a:endParaRPr lang="hr-HR" dirty="0"/>
          </a:p>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a:t>
            </a:r>
            <a:r>
              <a:rPr lang="en-US" dirty="0" err="1"/>
              <a:t>programul</a:t>
            </a:r>
            <a:r>
              <a:rPr lang="en-US" dirty="0"/>
              <a:t> SUSTAIN-EU WP4 </a:t>
            </a:r>
            <a:r>
              <a:rPr lang="en-US" dirty="0" err="1"/>
              <a:t>ToT</a:t>
            </a:r>
            <a:r>
              <a:rPr lang="en-US" dirty="0"/>
              <a:t> CPD, </a:t>
            </a:r>
            <a:r>
              <a:rPr lang="en-US" dirty="0" err="1"/>
              <a:t>Modulul</a:t>
            </a:r>
            <a:r>
              <a:rPr lang="en-US" dirty="0"/>
              <a:t> 3 "</a:t>
            </a:r>
            <a:r>
              <a:rPr lang="en-US" dirty="0" err="1"/>
              <a:t>Economie</a:t>
            </a:r>
            <a:r>
              <a:rPr lang="en-US" dirty="0"/>
              <a:t> </a:t>
            </a:r>
            <a:r>
              <a:rPr lang="en-US" dirty="0" err="1"/>
              <a:t>verde</a:t>
            </a:r>
            <a:r>
              <a:rPr lang="en-US" dirty="0"/>
              <a:t> </a:t>
            </a:r>
            <a:r>
              <a:rPr lang="en-US" dirty="0" err="1"/>
              <a:t>și</a:t>
            </a:r>
            <a:r>
              <a:rPr lang="en-US" dirty="0"/>
              <a:t> perspective pe </a:t>
            </a:r>
            <a:r>
              <a:rPr lang="en-US" dirty="0" err="1"/>
              <a:t>piața</a:t>
            </a:r>
            <a:r>
              <a:rPr lang="en-US" dirty="0"/>
              <a:t> </a:t>
            </a:r>
            <a:r>
              <a:rPr lang="en-US" dirty="0" err="1"/>
              <a:t>muncii</a:t>
            </a:r>
            <a:r>
              <a:rPr lang="en-US" dirty="0"/>
              <a:t>". </a:t>
            </a:r>
            <a:r>
              <a:rPr lang="en-US" dirty="0" err="1"/>
              <a:t>Fără</a:t>
            </a:r>
            <a:r>
              <a:rPr lang="en-US" dirty="0"/>
              <a:t> </a:t>
            </a:r>
            <a:r>
              <a:rPr lang="en-US" dirty="0" err="1"/>
              <a:t>conținut</a:t>
            </a:r>
            <a:r>
              <a:rPr lang="en-US" dirty="0"/>
              <a:t> </a:t>
            </a:r>
            <a:r>
              <a:rPr lang="en-US" dirty="0" err="1"/>
              <a:t>terț</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a:p>
            <a:endParaRPr lang="hr-HR" dirty="0"/>
          </a:p>
          <a:p>
            <a:endParaRPr lang="en-US" dirty="0"/>
          </a:p>
          <a:p>
            <a:r>
              <a:rPr lang="en-US" dirty="0" err="1"/>
              <a:t>Rezultatul</a:t>
            </a:r>
            <a:r>
              <a:rPr lang="en-US" dirty="0"/>
              <a:t> final </a:t>
            </a:r>
            <a:r>
              <a:rPr lang="en-US" dirty="0" err="1"/>
              <a:t>ar</a:t>
            </a:r>
            <a:r>
              <a:rPr lang="en-US" dirty="0"/>
              <a:t> </a:t>
            </a:r>
            <a:r>
              <a:rPr lang="en-US" dirty="0" err="1"/>
              <a:t>trebui</a:t>
            </a:r>
            <a:r>
              <a:rPr lang="en-US" dirty="0"/>
              <a:t> </a:t>
            </a:r>
            <a:r>
              <a:rPr lang="en-US" dirty="0" err="1"/>
              <a:t>să</a:t>
            </a:r>
            <a:r>
              <a:rPr lang="en-US" dirty="0"/>
              <a:t> fie o </a:t>
            </a:r>
            <a:r>
              <a:rPr lang="en-US" dirty="0" err="1"/>
              <a:t>activitate</a:t>
            </a:r>
            <a:r>
              <a:rPr lang="en-US" dirty="0"/>
              <a:t> </a:t>
            </a:r>
            <a:r>
              <a:rPr lang="en-US" dirty="0" err="1"/>
              <a:t>practică</a:t>
            </a:r>
            <a:r>
              <a:rPr lang="en-US" dirty="0"/>
              <a:t> </a:t>
            </a:r>
            <a:r>
              <a:rPr lang="en-US" dirty="0" err="1"/>
              <a:t>pentru</a:t>
            </a:r>
            <a:r>
              <a:rPr lang="en-US" dirty="0"/>
              <a:t> </a:t>
            </a:r>
            <a:r>
              <a:rPr lang="en-US" dirty="0" err="1"/>
              <a:t>cursanți</a:t>
            </a:r>
            <a:r>
              <a:rPr lang="en-US" dirty="0"/>
              <a:t> care </a:t>
            </a:r>
            <a:r>
              <a:rPr lang="en-US" dirty="0" err="1"/>
              <a:t>să</a:t>
            </a:r>
            <a:r>
              <a:rPr lang="en-US" dirty="0"/>
              <a:t> </a:t>
            </a:r>
            <a:r>
              <a:rPr lang="en-US" dirty="0" err="1"/>
              <a:t>facă</a:t>
            </a:r>
            <a:r>
              <a:rPr lang="en-US" dirty="0"/>
              <a:t> </a:t>
            </a:r>
            <a:r>
              <a:rPr lang="en-US" dirty="0" err="1"/>
              <a:t>vizibilă</a:t>
            </a:r>
            <a:r>
              <a:rPr lang="en-US" dirty="0"/>
              <a:t> </a:t>
            </a:r>
            <a:r>
              <a:rPr lang="en-US" dirty="0" err="1"/>
              <a:t>gândirea</a:t>
            </a:r>
            <a:r>
              <a:rPr lang="en-US" dirty="0"/>
              <a:t> de </a:t>
            </a:r>
            <a:r>
              <a:rPr lang="en-US" dirty="0" err="1"/>
              <a:t>economie</a:t>
            </a:r>
            <a:r>
              <a:rPr lang="en-US" dirty="0"/>
              <a:t> </a:t>
            </a:r>
            <a:r>
              <a:rPr lang="en-US" dirty="0" err="1"/>
              <a:t>circulară</a:t>
            </a:r>
            <a:r>
              <a:rPr lang="en-US" dirty="0"/>
              <a:t> </a:t>
            </a:r>
            <a:r>
              <a:rPr lang="en-US" dirty="0" err="1"/>
              <a:t>într</a:t>
            </a:r>
            <a:r>
              <a:rPr lang="en-US" dirty="0"/>
              <a:t>-un </a:t>
            </a:r>
            <a:r>
              <a:rPr lang="en-US" dirty="0" err="1"/>
              <a:t>cadru</a:t>
            </a:r>
            <a:r>
              <a:rPr lang="en-US" dirty="0"/>
              <a:t> VET.</a:t>
            </a:r>
          </a:p>
        </p:txBody>
      </p:sp>
      <p:sp>
        <p:nvSpPr>
          <p:cNvPr id="4" name="Slide Number Placeholder 3">
            <a:extLst>
              <a:ext uri="{FF2B5EF4-FFF2-40B4-BE49-F238E27FC236}">
                <a16:creationId xmlns:a16="http://schemas.microsoft.com/office/drawing/2014/main" id="{45F1C3FB-0A1E-696E-720F-40EA6797D60D}"/>
              </a:ext>
            </a:extLst>
          </p:cNvPr>
          <p:cNvSpPr>
            <a:spLocks noGrp="1"/>
          </p:cNvSpPr>
          <p:nvPr>
            <p:ph type="sldNum" sz="quarter" idx="5"/>
          </p:nvPr>
        </p:nvSpPr>
        <p:spPr/>
        <p:txBody>
          <a:bodyPr/>
          <a:lstStyle/>
          <a:p>
            <a:fld id="{C6CF91B0-25AB-4DFA-B184-293DD156034C}" type="slidenum">
              <a:rPr lang="el-GR" smtClean="0"/>
              <a:t>41</a:t>
            </a:fld>
            <a:endParaRPr lang="el-GR"/>
          </a:p>
        </p:txBody>
      </p:sp>
    </p:spTree>
    <p:extLst>
      <p:ext uri="{BB962C8B-B14F-4D97-AF65-F5344CB8AC3E}">
        <p14:creationId xmlns:p14="http://schemas.microsoft.com/office/powerpoint/2010/main" val="23072013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943CE-E6C9-C05B-7DFB-0B1661E832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CEB5EA-5F85-2F6C-E756-C9333C7A41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7438DF-7797-BC55-6556-337CC2AB637B}"/>
              </a:ext>
            </a:extLst>
          </p:cNvPr>
          <p:cNvSpPr>
            <a:spLocks noGrp="1"/>
          </p:cNvSpPr>
          <p:nvPr>
            <p:ph type="body" idx="1"/>
          </p:nvPr>
        </p:nvSpPr>
        <p:spPr/>
        <p:txBody>
          <a:bodyPr/>
          <a:lstStyle/>
          <a:p>
            <a:r>
              <a:rPr lang="en-US" dirty="0" err="1"/>
              <a:t>Explică</a:t>
            </a:r>
            <a:r>
              <a:rPr lang="en-US" dirty="0"/>
              <a:t> </a:t>
            </a:r>
            <a:r>
              <a:rPr lang="en-US" dirty="0" err="1"/>
              <a:t>cazul</a:t>
            </a:r>
            <a:r>
              <a:rPr lang="en-US" dirty="0"/>
              <a:t>. </a:t>
            </a:r>
          </a:p>
          <a:p>
            <a:r>
              <a:rPr lang="en-US" dirty="0"/>
              <a:t>
Economia </a:t>
            </a:r>
            <a:r>
              <a:rPr lang="en-US" dirty="0" err="1"/>
              <a:t>circulară</a:t>
            </a:r>
            <a:r>
              <a:rPr lang="en-US" dirty="0"/>
              <a:t> se </a:t>
            </a:r>
            <a:r>
              <a:rPr lang="en-US" dirty="0" err="1"/>
              <a:t>îndepărtează</a:t>
            </a:r>
            <a:r>
              <a:rPr lang="en-US" dirty="0"/>
              <a:t> de </a:t>
            </a:r>
            <a:r>
              <a:rPr lang="en-US" dirty="0" err="1"/>
              <a:t>gândirea</a:t>
            </a:r>
            <a:r>
              <a:rPr lang="en-US" dirty="0"/>
              <a:t> "</a:t>
            </a:r>
            <a:r>
              <a:rPr lang="en-US" dirty="0" err="1"/>
              <a:t>ia-fă-aruncă</a:t>
            </a:r>
            <a:r>
              <a:rPr lang="en-US" dirty="0"/>
              <a:t>" </a:t>
            </a:r>
            <a:r>
              <a:rPr lang="en-US" dirty="0" err="1"/>
              <a:t>și</a:t>
            </a:r>
            <a:r>
              <a:rPr lang="en-US" dirty="0"/>
              <a:t> se </a:t>
            </a:r>
            <a:r>
              <a:rPr lang="en-US" dirty="0" err="1"/>
              <a:t>îndreaptă</a:t>
            </a:r>
            <a:r>
              <a:rPr lang="en-US" dirty="0"/>
              <a:t> </a:t>
            </a:r>
            <a:r>
              <a:rPr lang="en-US" dirty="0" err="1"/>
              <a:t>spre</a:t>
            </a:r>
            <a:r>
              <a:rPr lang="en-US" dirty="0"/>
              <a:t> </a:t>
            </a:r>
            <a:r>
              <a:rPr lang="en-US" dirty="0" err="1"/>
              <a:t>păstrarea</a:t>
            </a:r>
            <a:r>
              <a:rPr lang="en-US" dirty="0"/>
              <a:t> </a:t>
            </a:r>
            <a:r>
              <a:rPr lang="en-US" dirty="0" err="1"/>
              <a:t>valorii</a:t>
            </a:r>
            <a:r>
              <a:rPr lang="en-US" dirty="0"/>
              <a:t> </a:t>
            </a:r>
            <a:r>
              <a:rPr lang="en-US" dirty="0" err="1"/>
              <a:t>în</a:t>
            </a:r>
            <a:r>
              <a:rPr lang="en-US" dirty="0"/>
              <a:t> </a:t>
            </a:r>
            <a:r>
              <a:rPr lang="en-US" dirty="0" err="1"/>
              <a:t>produse</a:t>
            </a:r>
            <a:r>
              <a:rPr lang="en-US" dirty="0"/>
              <a:t> </a:t>
            </a:r>
            <a:r>
              <a:rPr lang="en-US" dirty="0" err="1"/>
              <a:t>și</a:t>
            </a:r>
            <a:r>
              <a:rPr lang="en-US" dirty="0"/>
              <a:t> </a:t>
            </a:r>
            <a:r>
              <a:rPr lang="en-US" dirty="0" err="1"/>
              <a:t>materiale</a:t>
            </a:r>
            <a:r>
              <a:rPr lang="en-US" dirty="0"/>
              <a:t> </a:t>
            </a:r>
            <a:r>
              <a:rPr lang="en-US" dirty="0" err="1"/>
              <a:t>pentru</a:t>
            </a:r>
            <a:r>
              <a:rPr lang="en-US" dirty="0"/>
              <a:t> o </a:t>
            </a:r>
            <a:r>
              <a:rPr lang="en-US" dirty="0" err="1"/>
              <a:t>perioadă</a:t>
            </a:r>
            <a:r>
              <a:rPr lang="en-US" dirty="0"/>
              <a:t> </a:t>
            </a:r>
            <a:r>
              <a:rPr lang="en-US" dirty="0" err="1"/>
              <a:t>mai</a:t>
            </a:r>
            <a:r>
              <a:rPr lang="en-US" dirty="0"/>
              <a:t> </a:t>
            </a:r>
            <a:r>
              <a:rPr lang="en-US" dirty="0" err="1"/>
              <a:t>lungă</a:t>
            </a:r>
            <a:r>
              <a:rPr lang="en-US" dirty="0"/>
              <a:t>. </a:t>
            </a:r>
          </a:p>
          <a:p>
            <a:r>
              <a:rPr lang="en-US" dirty="0"/>
              <a:t>
</a:t>
            </a:r>
            <a:r>
              <a:rPr lang="en-US" dirty="0" err="1"/>
              <a:t>Acest</a:t>
            </a:r>
            <a:r>
              <a:rPr lang="en-US" dirty="0"/>
              <a:t> </a:t>
            </a:r>
            <a:r>
              <a:rPr lang="en-US" dirty="0" err="1"/>
              <a:t>lucru</a:t>
            </a:r>
            <a:r>
              <a:rPr lang="en-US" dirty="0"/>
              <a:t> </a:t>
            </a:r>
            <a:r>
              <a:rPr lang="en-US" dirty="0" err="1"/>
              <a:t>afectează</a:t>
            </a:r>
            <a:r>
              <a:rPr lang="en-US" dirty="0"/>
              <a:t> </a:t>
            </a:r>
            <a:r>
              <a:rPr lang="en-US" dirty="0" err="1"/>
              <a:t>producția</a:t>
            </a:r>
            <a:r>
              <a:rPr lang="en-US" dirty="0"/>
              <a:t>, </a:t>
            </a:r>
            <a:r>
              <a:rPr lang="en-US" dirty="0" err="1"/>
              <a:t>proiectarea</a:t>
            </a:r>
            <a:r>
              <a:rPr lang="en-US" dirty="0"/>
              <a:t>, </a:t>
            </a:r>
            <a:r>
              <a:rPr lang="en-US" dirty="0" err="1"/>
              <a:t>reparațiile</a:t>
            </a:r>
            <a:r>
              <a:rPr lang="en-US" dirty="0"/>
              <a:t>, </a:t>
            </a:r>
            <a:r>
              <a:rPr lang="en-US" dirty="0" err="1"/>
              <a:t>logistica</a:t>
            </a:r>
            <a:r>
              <a:rPr lang="en-US" dirty="0"/>
              <a:t>, </a:t>
            </a:r>
            <a:r>
              <a:rPr lang="en-US" dirty="0" err="1"/>
              <a:t>retailul</a:t>
            </a:r>
            <a:r>
              <a:rPr lang="en-US" dirty="0"/>
              <a:t> </a:t>
            </a:r>
            <a:r>
              <a:rPr lang="en-US" dirty="0" err="1"/>
              <a:t>și</a:t>
            </a:r>
            <a:r>
              <a:rPr lang="en-US" dirty="0"/>
              <a:t> </a:t>
            </a:r>
            <a:r>
              <a:rPr lang="en-US" dirty="0" err="1"/>
              <a:t>serviciul</a:t>
            </a:r>
            <a:r>
              <a:rPr lang="en-US" dirty="0"/>
              <a:t> </a:t>
            </a:r>
            <a:r>
              <a:rPr lang="en-US" dirty="0" err="1"/>
              <a:t>pentru</a:t>
            </a:r>
            <a:r>
              <a:rPr lang="en-US" dirty="0"/>
              <a:t> </a:t>
            </a:r>
            <a:r>
              <a:rPr lang="en-US" dirty="0" err="1"/>
              <a:t>clienți</a:t>
            </a:r>
            <a:r>
              <a:rPr lang="en-US" dirty="0"/>
              <a:t>. </a:t>
            </a:r>
          </a:p>
          <a:p>
            <a:r>
              <a:rPr lang="en-US" dirty="0"/>
              <a:t>
</a:t>
            </a:r>
            <a:r>
              <a:rPr lang="en-US" dirty="0" err="1"/>
              <a:t>Profesorii</a:t>
            </a:r>
            <a:r>
              <a:rPr lang="en-US" dirty="0"/>
              <a:t> pot </a:t>
            </a:r>
            <a:r>
              <a:rPr lang="en-US" dirty="0" err="1"/>
              <a:t>folosi</a:t>
            </a:r>
            <a:r>
              <a:rPr lang="en-US" dirty="0"/>
              <a:t> </a:t>
            </a:r>
            <a:r>
              <a:rPr lang="en-US" dirty="0" err="1"/>
              <a:t>acest</a:t>
            </a:r>
            <a:r>
              <a:rPr lang="en-US" dirty="0"/>
              <a:t> </a:t>
            </a:r>
            <a:r>
              <a:rPr lang="en-US" dirty="0" err="1"/>
              <a:t>caz</a:t>
            </a:r>
            <a:r>
              <a:rPr lang="en-US" dirty="0"/>
              <a:t> </a:t>
            </a:r>
            <a:r>
              <a:rPr lang="en-US" dirty="0" err="1"/>
              <a:t>pentru</a:t>
            </a:r>
            <a:r>
              <a:rPr lang="en-US" dirty="0"/>
              <a:t> a </a:t>
            </a:r>
            <a:r>
              <a:rPr lang="en-US" dirty="0" err="1"/>
              <a:t>discuta</a:t>
            </a:r>
            <a:r>
              <a:rPr lang="en-US" dirty="0"/>
              <a:t> </a:t>
            </a:r>
            <a:r>
              <a:rPr lang="en-US" dirty="0" err="1"/>
              <a:t>eficiența</a:t>
            </a:r>
            <a:r>
              <a:rPr lang="en-US" dirty="0"/>
              <a:t> </a:t>
            </a:r>
            <a:r>
              <a:rPr lang="en-US" dirty="0" err="1"/>
              <a:t>resurselor</a:t>
            </a:r>
            <a:r>
              <a:rPr lang="en-US" dirty="0"/>
              <a:t>, </a:t>
            </a:r>
            <a:r>
              <a:rPr lang="en-US" dirty="0" err="1"/>
              <a:t>prevenirea</a:t>
            </a:r>
            <a:r>
              <a:rPr lang="en-US" dirty="0"/>
              <a:t> </a:t>
            </a:r>
            <a:r>
              <a:rPr lang="en-US" dirty="0" err="1"/>
              <a:t>deșeurilor</a:t>
            </a:r>
            <a:r>
              <a:rPr lang="en-US" dirty="0"/>
              <a:t> </a:t>
            </a:r>
            <a:r>
              <a:rPr lang="en-US" dirty="0" err="1"/>
              <a:t>și</a:t>
            </a:r>
            <a:r>
              <a:rPr lang="en-US" dirty="0"/>
              <a:t> </a:t>
            </a:r>
            <a:r>
              <a:rPr lang="en-US" dirty="0" err="1"/>
              <a:t>noile</a:t>
            </a:r>
            <a:r>
              <a:rPr lang="en-US" dirty="0"/>
              <a:t> </a:t>
            </a:r>
            <a:r>
              <a:rPr lang="en-US" dirty="0" err="1"/>
              <a:t>modele</a:t>
            </a:r>
            <a:r>
              <a:rPr lang="en-US" dirty="0"/>
              <a:t> de </a:t>
            </a:r>
            <a:r>
              <a:rPr lang="en-US" dirty="0" err="1"/>
              <a:t>afaceri</a:t>
            </a:r>
            <a:r>
              <a:rPr lang="en-US" dirty="0"/>
              <a:t>.</a:t>
            </a:r>
          </a:p>
        </p:txBody>
      </p:sp>
      <p:sp>
        <p:nvSpPr>
          <p:cNvPr id="4" name="Slide Number Placeholder 3">
            <a:extLst>
              <a:ext uri="{FF2B5EF4-FFF2-40B4-BE49-F238E27FC236}">
                <a16:creationId xmlns:a16="http://schemas.microsoft.com/office/drawing/2014/main" id="{0173919F-C6CD-C991-D4A7-526471EAE3C5}"/>
              </a:ext>
            </a:extLst>
          </p:cNvPr>
          <p:cNvSpPr>
            <a:spLocks noGrp="1"/>
          </p:cNvSpPr>
          <p:nvPr>
            <p:ph type="sldNum" sz="quarter" idx="5"/>
          </p:nvPr>
        </p:nvSpPr>
        <p:spPr/>
        <p:txBody>
          <a:bodyPr/>
          <a:lstStyle/>
          <a:p>
            <a:fld id="{C6CF91B0-25AB-4DFA-B184-293DD156034C}" type="slidenum">
              <a:rPr lang="el-GR" smtClean="0"/>
              <a:t>42</a:t>
            </a:fld>
            <a:endParaRPr lang="el-GR"/>
          </a:p>
        </p:txBody>
      </p:sp>
    </p:spTree>
    <p:extLst>
      <p:ext uri="{BB962C8B-B14F-4D97-AF65-F5344CB8AC3E}">
        <p14:creationId xmlns:p14="http://schemas.microsoft.com/office/powerpoint/2010/main" val="21925617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61463-DA2A-B7B5-5940-92E911AEF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59DA43-419C-2C04-306D-F4A37A4971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4B5628-9A5A-31E4-EBE8-FF16368E6DBE}"/>
              </a:ext>
            </a:extLst>
          </p:cNvPr>
          <p:cNvSpPr>
            <a:spLocks noGrp="1"/>
          </p:cNvSpPr>
          <p:nvPr>
            <p:ph type="body" idx="1"/>
          </p:nvPr>
        </p:nvSpPr>
        <p:spPr/>
        <p:txBody>
          <a:bodyPr/>
          <a:lstStyle/>
          <a:p>
            <a:r>
              <a:rPr lang="en-US" dirty="0" err="1"/>
              <a:t>Folosește</a:t>
            </a:r>
            <a:r>
              <a:rPr lang="en-US" dirty="0"/>
              <a:t> </a:t>
            </a:r>
            <a:r>
              <a:rPr lang="en-US" dirty="0" err="1"/>
              <a:t>aceste</a:t>
            </a:r>
            <a:r>
              <a:rPr lang="en-US" dirty="0"/>
              <a:t> </a:t>
            </a:r>
            <a:r>
              <a:rPr lang="en-US" dirty="0" err="1"/>
              <a:t>întrebări</a:t>
            </a:r>
            <a:r>
              <a:rPr lang="en-US" dirty="0"/>
              <a:t> reflexive </a:t>
            </a:r>
            <a:r>
              <a:rPr lang="en-US" dirty="0" err="1"/>
              <a:t>pentru</a:t>
            </a:r>
            <a:r>
              <a:rPr lang="en-US" dirty="0"/>
              <a:t> </a:t>
            </a:r>
            <a:r>
              <a:rPr lang="en-US" dirty="0" err="1"/>
              <a:t>munca</a:t>
            </a:r>
            <a:r>
              <a:rPr lang="en-US" dirty="0"/>
              <a:t> </a:t>
            </a:r>
            <a:r>
              <a:rPr lang="en-US" dirty="0" err="1"/>
              <a:t>în</a:t>
            </a:r>
            <a:r>
              <a:rPr lang="en-US" dirty="0"/>
              <a:t> </a:t>
            </a:r>
            <a:r>
              <a:rPr lang="en-US" dirty="0" err="1"/>
              <a:t>grup</a:t>
            </a:r>
            <a:r>
              <a:rPr lang="en-US" dirty="0"/>
              <a:t>. </a:t>
            </a:r>
          </a:p>
          <a:p>
            <a:r>
              <a:rPr lang="en-US" dirty="0"/>
              <a:t>
</a:t>
            </a:r>
            <a:r>
              <a:rPr lang="en-US" dirty="0" err="1"/>
              <a:t>Roagă</a:t>
            </a:r>
            <a:r>
              <a:rPr lang="en-US" dirty="0"/>
              <a:t> </a:t>
            </a:r>
            <a:r>
              <a:rPr lang="en-US" dirty="0" err="1"/>
              <a:t>participanții</a:t>
            </a:r>
            <a:r>
              <a:rPr lang="en-US" dirty="0"/>
              <a:t> </a:t>
            </a:r>
            <a:r>
              <a:rPr lang="en-US" dirty="0" err="1"/>
              <a:t>să</a:t>
            </a:r>
            <a:r>
              <a:rPr lang="en-US" dirty="0"/>
              <a:t> </a:t>
            </a:r>
            <a:r>
              <a:rPr lang="en-US" dirty="0" err="1"/>
              <a:t>identifice</a:t>
            </a:r>
            <a:r>
              <a:rPr lang="en-US" dirty="0"/>
              <a:t>: </a:t>
            </a:r>
          </a:p>
          <a:p>
            <a:pPr marL="171450" indent="-171450">
              <a:buFont typeface="Arial" panose="020B0604020202020204" pitchFamily="34" charset="0"/>
              <a:buChar char="•"/>
            </a:pPr>
            <a:r>
              <a:rPr lang="en-US" dirty="0" err="1"/>
              <a:t>Problema</a:t>
            </a:r>
            <a:r>
              <a:rPr lang="en-US" dirty="0"/>
              <a:t> 
</a:t>
            </a:r>
            <a:r>
              <a:rPr lang="en-US" dirty="0" err="1"/>
              <a:t>Sarcinile</a:t>
            </a:r>
            <a:r>
              <a:rPr lang="en-US" dirty="0"/>
              <a:t> de </a:t>
            </a:r>
            <a:r>
              <a:rPr lang="en-US" dirty="0" err="1"/>
              <a:t>lucru</a:t>
            </a:r>
            <a:r>
              <a:rPr lang="en-US" dirty="0"/>
              <a:t> </a:t>
            </a:r>
            <a:r>
              <a:rPr lang="en-US" dirty="0" err="1"/>
              <a:t>schimbate</a:t>
            </a:r>
            <a:r>
              <a:rPr lang="en-US" dirty="0"/>
              <a:t> 
</a:t>
            </a:r>
            <a:r>
              <a:rPr lang="en-US" dirty="0" err="1"/>
              <a:t>Oportunitatea</a:t>
            </a:r>
            <a:r>
              <a:rPr lang="en-US" dirty="0"/>
              <a:t> de </a:t>
            </a:r>
            <a:r>
              <a:rPr lang="en-US" dirty="0" err="1"/>
              <a:t>învățare</a:t>
            </a:r>
            <a:r>
              <a:rPr lang="en-US" dirty="0"/>
              <a:t> </a:t>
            </a:r>
          </a:p>
          <a:p>
            <a:r>
              <a:rPr lang="en-US" dirty="0"/>
              <a:t>
</a:t>
            </a:r>
            <a:r>
              <a:rPr lang="en-US" dirty="0" err="1"/>
              <a:t>Încurajează</a:t>
            </a:r>
            <a:r>
              <a:rPr lang="en-US" dirty="0"/>
              <a:t> </a:t>
            </a:r>
            <a:r>
              <a:rPr lang="en-US" dirty="0" err="1"/>
              <a:t>participanții</a:t>
            </a:r>
            <a:r>
              <a:rPr lang="en-US" dirty="0"/>
              <a:t> </a:t>
            </a:r>
            <a:r>
              <a:rPr lang="en-US" dirty="0" err="1"/>
              <a:t>să</a:t>
            </a:r>
            <a:r>
              <a:rPr lang="en-US" dirty="0"/>
              <a:t> se </a:t>
            </a:r>
            <a:r>
              <a:rPr lang="en-US" dirty="0" err="1"/>
              <a:t>gândească</a:t>
            </a:r>
            <a:r>
              <a:rPr lang="en-US" dirty="0"/>
              <a:t> la </a:t>
            </a:r>
            <a:r>
              <a:rPr lang="en-US" dirty="0" err="1"/>
              <a:t>activități</a:t>
            </a:r>
            <a:r>
              <a:rPr lang="en-US" dirty="0"/>
              <a:t> practice, cum </a:t>
            </a:r>
            <a:r>
              <a:rPr lang="en-US" dirty="0" err="1"/>
              <a:t>ar</a:t>
            </a:r>
            <a:r>
              <a:rPr lang="en-US" dirty="0"/>
              <a:t> fi </a:t>
            </a:r>
            <a:r>
              <a:rPr lang="en-US" dirty="0" err="1"/>
              <a:t>reproiectarea</a:t>
            </a:r>
            <a:r>
              <a:rPr lang="en-US" dirty="0"/>
              <a:t> </a:t>
            </a:r>
            <a:r>
              <a:rPr lang="en-US" dirty="0" err="1"/>
              <a:t>unui</a:t>
            </a:r>
            <a:r>
              <a:rPr lang="en-US" dirty="0"/>
              <a:t> </a:t>
            </a:r>
            <a:r>
              <a:rPr lang="en-US" dirty="0" err="1"/>
              <a:t>produs</a:t>
            </a:r>
            <a:r>
              <a:rPr lang="en-US" dirty="0"/>
              <a:t> </a:t>
            </a:r>
            <a:r>
              <a:rPr lang="en-US" dirty="0" err="1"/>
              <a:t>pentru</a:t>
            </a:r>
            <a:r>
              <a:rPr lang="en-US" dirty="0"/>
              <a:t> </a:t>
            </a:r>
            <a:r>
              <a:rPr lang="en-US" dirty="0" err="1"/>
              <a:t>reparații</a:t>
            </a:r>
            <a:r>
              <a:rPr lang="en-US" dirty="0"/>
              <a:t>, </a:t>
            </a:r>
            <a:r>
              <a:rPr lang="en-US" dirty="0" err="1"/>
              <a:t>compararea</a:t>
            </a:r>
            <a:r>
              <a:rPr lang="en-US" dirty="0"/>
              <a:t> </a:t>
            </a:r>
            <a:r>
              <a:rPr lang="en-US" dirty="0" err="1"/>
              <a:t>opțiunilor</a:t>
            </a:r>
            <a:r>
              <a:rPr lang="en-US" dirty="0"/>
              <a:t> de </a:t>
            </a:r>
            <a:r>
              <a:rPr lang="en-US" dirty="0" err="1"/>
              <a:t>unică</a:t>
            </a:r>
            <a:r>
              <a:rPr lang="en-US" dirty="0"/>
              <a:t> </a:t>
            </a:r>
            <a:r>
              <a:rPr lang="en-US" dirty="0" err="1"/>
              <a:t>folosință</a:t>
            </a:r>
            <a:r>
              <a:rPr lang="en-US" dirty="0"/>
              <a:t> cu </a:t>
            </a:r>
            <a:r>
              <a:rPr lang="en-US" dirty="0" err="1"/>
              <a:t>cele</a:t>
            </a:r>
            <a:r>
              <a:rPr lang="en-US" dirty="0"/>
              <a:t> </a:t>
            </a:r>
            <a:r>
              <a:rPr lang="en-US" dirty="0" err="1"/>
              <a:t>reutilizabile</a:t>
            </a:r>
            <a:r>
              <a:rPr lang="en-US" dirty="0"/>
              <a:t> </a:t>
            </a:r>
            <a:r>
              <a:rPr lang="en-US" dirty="0" err="1"/>
              <a:t>sau</a:t>
            </a:r>
            <a:r>
              <a:rPr lang="en-US" dirty="0"/>
              <a:t> </a:t>
            </a:r>
            <a:r>
              <a:rPr lang="en-US" dirty="0" err="1"/>
              <a:t>planificarea</a:t>
            </a:r>
            <a:r>
              <a:rPr lang="en-US" dirty="0"/>
              <a:t> </a:t>
            </a:r>
            <a:r>
              <a:rPr lang="en-US" dirty="0" err="1"/>
              <a:t>unui</a:t>
            </a:r>
            <a:r>
              <a:rPr lang="en-US" dirty="0"/>
              <a:t> flux de </a:t>
            </a:r>
            <a:r>
              <a:rPr lang="en-US" dirty="0" err="1"/>
              <a:t>lucru</a:t>
            </a:r>
            <a:r>
              <a:rPr lang="en-US" dirty="0"/>
              <a:t> </a:t>
            </a:r>
            <a:r>
              <a:rPr lang="en-US" dirty="0" err="1"/>
              <a:t>pentru</a:t>
            </a:r>
            <a:r>
              <a:rPr lang="en-US" dirty="0"/>
              <a:t> </a:t>
            </a:r>
            <a:r>
              <a:rPr lang="en-US" dirty="0" err="1"/>
              <a:t>reparații</a:t>
            </a:r>
            <a:r>
              <a:rPr lang="en-US" dirty="0"/>
              <a:t> </a:t>
            </a:r>
            <a:r>
              <a:rPr lang="en-US" dirty="0" err="1"/>
              <a:t>și</a:t>
            </a:r>
            <a:r>
              <a:rPr lang="en-US" dirty="0"/>
              <a:t> </a:t>
            </a:r>
            <a:r>
              <a:rPr lang="en-US" dirty="0" err="1"/>
              <a:t>întreținere</a:t>
            </a:r>
            <a:r>
              <a:rPr lang="en-US" dirty="0"/>
              <a:t>.</a:t>
            </a:r>
          </a:p>
        </p:txBody>
      </p:sp>
      <p:sp>
        <p:nvSpPr>
          <p:cNvPr id="4" name="Slide Number Placeholder 3">
            <a:extLst>
              <a:ext uri="{FF2B5EF4-FFF2-40B4-BE49-F238E27FC236}">
                <a16:creationId xmlns:a16="http://schemas.microsoft.com/office/drawing/2014/main" id="{50786C77-D861-BE99-0042-04417BC30D50}"/>
              </a:ext>
            </a:extLst>
          </p:cNvPr>
          <p:cNvSpPr>
            <a:spLocks noGrp="1"/>
          </p:cNvSpPr>
          <p:nvPr>
            <p:ph type="sldNum" sz="quarter" idx="5"/>
          </p:nvPr>
        </p:nvSpPr>
        <p:spPr/>
        <p:txBody>
          <a:bodyPr/>
          <a:lstStyle/>
          <a:p>
            <a:fld id="{C6CF91B0-25AB-4DFA-B184-293DD156034C}" type="slidenum">
              <a:rPr lang="el-GR" smtClean="0"/>
              <a:t>43</a:t>
            </a:fld>
            <a:endParaRPr lang="el-GR"/>
          </a:p>
        </p:txBody>
      </p:sp>
    </p:spTree>
    <p:extLst>
      <p:ext uri="{BB962C8B-B14F-4D97-AF65-F5344CB8AC3E}">
        <p14:creationId xmlns:p14="http://schemas.microsoft.com/office/powerpoint/2010/main" val="37322340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2DD8C-2C53-FEFB-01C6-23F612EA3D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FB9F21-A096-FF26-8B4A-120F9CE7DB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C9DC52-945A-F86C-5AB5-C1756674608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t>Această</a:t>
            </a:r>
            <a:r>
              <a:rPr lang="en-US" b="1" dirty="0"/>
              <a:t> </a:t>
            </a:r>
            <a:r>
              <a:rPr lang="en-US" b="1" dirty="0" err="1"/>
              <a:t>activitate</a:t>
            </a:r>
            <a:r>
              <a:rPr lang="en-US" b="1" dirty="0"/>
              <a:t> de </a:t>
            </a:r>
            <a:r>
              <a:rPr lang="en-US" b="1" dirty="0" err="1"/>
              <a:t>studiu</a:t>
            </a:r>
            <a:r>
              <a:rPr lang="en-US" b="1" dirty="0"/>
              <a:t> de </a:t>
            </a:r>
            <a:r>
              <a:rPr lang="en-US" b="1" dirty="0" err="1"/>
              <a:t>caz</a:t>
            </a:r>
            <a:r>
              <a:rPr lang="en-US" b="1" dirty="0"/>
              <a:t> </a:t>
            </a:r>
            <a:r>
              <a:rPr lang="en-US" b="1" dirty="0" err="1"/>
              <a:t>ar</a:t>
            </a:r>
            <a:r>
              <a:rPr lang="en-US" b="1" dirty="0"/>
              <a:t> </a:t>
            </a:r>
            <a:r>
              <a:rPr lang="en-US" b="1" dirty="0" err="1"/>
              <a:t>trebui</a:t>
            </a:r>
            <a:r>
              <a:rPr lang="en-US" b="1" dirty="0"/>
              <a:t> </a:t>
            </a:r>
            <a:r>
              <a:rPr lang="en-US" b="1" dirty="0" err="1"/>
              <a:t>desfășurată</a:t>
            </a:r>
            <a:r>
              <a:rPr lang="en-US" b="1" dirty="0"/>
              <a:t> </a:t>
            </a:r>
            <a:r>
              <a:rPr lang="en-US" b="1" dirty="0" err="1"/>
              <a:t>în</a:t>
            </a:r>
            <a:r>
              <a:rPr lang="en-US" b="1" dirty="0"/>
              <a:t> </a:t>
            </a:r>
            <a:r>
              <a:rPr lang="en-US" b="1" dirty="0" err="1"/>
              <a:t>paralel</a:t>
            </a:r>
            <a:r>
              <a:rPr lang="en-US" b="1" dirty="0"/>
              <a:t> cu </a:t>
            </a:r>
            <a:r>
              <a:rPr lang="en-US" b="1" dirty="0" err="1"/>
              <a:t>celelalte</a:t>
            </a:r>
            <a:r>
              <a:rPr lang="en-US" b="1" dirty="0"/>
              <a:t> </a:t>
            </a:r>
            <a:r>
              <a:rPr lang="en-US" b="1" dirty="0" err="1"/>
              <a:t>studii</a:t>
            </a:r>
            <a:r>
              <a:rPr lang="en-US" b="1" dirty="0"/>
              <a:t> de </a:t>
            </a:r>
            <a:r>
              <a:rPr lang="en-US" b="1" dirty="0" err="1"/>
              <a:t>caz</a:t>
            </a:r>
            <a:r>
              <a:rPr lang="en-US" b="1" dirty="0"/>
              <a:t>. </a:t>
            </a:r>
            <a:r>
              <a:rPr lang="en-US" b="1" dirty="0" err="1"/>
              <a:t>Fiecare</a:t>
            </a:r>
            <a:r>
              <a:rPr lang="en-US" b="1" dirty="0"/>
              <a:t> </a:t>
            </a:r>
            <a:r>
              <a:rPr lang="en-US" b="1" dirty="0" err="1"/>
              <a:t>grup</a:t>
            </a:r>
            <a:r>
              <a:rPr lang="en-US" b="1" dirty="0"/>
              <a:t> </a:t>
            </a:r>
            <a:r>
              <a:rPr lang="en-US" b="1" dirty="0" err="1"/>
              <a:t>lucrează</a:t>
            </a:r>
            <a:r>
              <a:rPr lang="en-US" b="1" dirty="0"/>
              <a:t> la un </a:t>
            </a:r>
            <a:r>
              <a:rPr lang="en-US" b="1" dirty="0" err="1"/>
              <a:t>singur</a:t>
            </a:r>
            <a:r>
              <a:rPr lang="en-US" b="1" dirty="0"/>
              <a:t> </a:t>
            </a:r>
            <a:r>
              <a:rPr lang="en-US" b="1" dirty="0" err="1"/>
              <a:t>caz</a:t>
            </a:r>
            <a:r>
              <a:rPr lang="en-US" b="1" dirty="0"/>
              <a:t>, </a:t>
            </a:r>
            <a:r>
              <a:rPr lang="en-US" b="1" dirty="0" err="1"/>
              <a:t>apoi</a:t>
            </a:r>
            <a:r>
              <a:rPr lang="en-US" b="1" dirty="0"/>
              <a:t> </a:t>
            </a:r>
            <a:r>
              <a:rPr lang="en-US" b="1" dirty="0" err="1"/>
              <a:t>împărtășește</a:t>
            </a:r>
            <a:r>
              <a:rPr lang="en-US" b="1" dirty="0"/>
              <a:t> </a:t>
            </a:r>
            <a:r>
              <a:rPr lang="en-US" b="1" dirty="0" err="1"/>
              <a:t>concluziile</a:t>
            </a:r>
            <a:r>
              <a:rPr lang="en-US" b="1" dirty="0"/>
              <a:t> </a:t>
            </a:r>
            <a:r>
              <a:rPr lang="en-US" b="1" dirty="0" err="1"/>
              <a:t>cheie</a:t>
            </a:r>
            <a:r>
              <a:rPr lang="en-US" b="1" dirty="0"/>
              <a:t> </a:t>
            </a:r>
            <a:r>
              <a:rPr lang="en-US" b="1" dirty="0" err="1"/>
              <a:t>în</a:t>
            </a:r>
            <a:r>
              <a:rPr lang="en-US" b="1" dirty="0"/>
              <a:t> </a:t>
            </a:r>
            <a:r>
              <a:rPr lang="en-US" b="1" dirty="0" err="1"/>
              <a:t>plen</a:t>
            </a:r>
            <a:r>
              <a:rPr lang="en-US" b="1" dirty="0"/>
              <a:t>.</a:t>
            </a:r>
            <a:endParaRPr lang="hr-HR" b="1" dirty="0"/>
          </a:p>
          <a:p>
            <a:endParaRPr lang="hr-HR" dirty="0"/>
          </a:p>
          <a:p>
            <a:r>
              <a:rPr lang="en-US" dirty="0" err="1"/>
              <a:t>Prezintă</a:t>
            </a:r>
            <a:r>
              <a:rPr lang="en-US" dirty="0"/>
              <a:t> </a:t>
            </a:r>
            <a:r>
              <a:rPr lang="en-US" dirty="0" err="1"/>
              <a:t>acest</a:t>
            </a:r>
            <a:r>
              <a:rPr lang="en-US" dirty="0"/>
              <a:t> </a:t>
            </a:r>
            <a:r>
              <a:rPr lang="en-US" dirty="0" err="1"/>
              <a:t>caz</a:t>
            </a:r>
            <a:r>
              <a:rPr lang="en-US" dirty="0"/>
              <a:t> ca </a:t>
            </a:r>
            <a:r>
              <a:rPr lang="en-US" dirty="0" err="1"/>
              <a:t>exemplu</a:t>
            </a:r>
            <a:r>
              <a:rPr lang="en-US" dirty="0"/>
              <a:t> de </a:t>
            </a:r>
            <a:r>
              <a:rPr lang="en-US" dirty="0" err="1"/>
              <a:t>competențe</a:t>
            </a:r>
            <a:r>
              <a:rPr lang="en-US" dirty="0"/>
              <a:t> </a:t>
            </a:r>
            <a:r>
              <a:rPr lang="en-US" dirty="0" err="1"/>
              <a:t>verzi</a:t>
            </a:r>
            <a:r>
              <a:rPr lang="en-US" dirty="0"/>
              <a:t> </a:t>
            </a:r>
            <a:r>
              <a:rPr lang="en-US" dirty="0" err="1"/>
              <a:t>în</a:t>
            </a:r>
            <a:r>
              <a:rPr lang="en-US" dirty="0"/>
              <a:t> </a:t>
            </a:r>
            <a:r>
              <a:rPr lang="en-US" dirty="0" err="1"/>
              <a:t>ocupațiile</a:t>
            </a:r>
            <a:r>
              <a:rPr lang="en-US" dirty="0"/>
              <a:t> de </a:t>
            </a:r>
            <a:r>
              <a:rPr lang="en-US" dirty="0" err="1"/>
              <a:t>serviciu</a:t>
            </a:r>
            <a:r>
              <a:rPr lang="en-US" dirty="0"/>
              <a:t>. </a:t>
            </a:r>
          </a:p>
          <a:p>
            <a:r>
              <a:rPr lang="en-US" dirty="0"/>
              <a:t>
</a:t>
            </a:r>
            <a:r>
              <a:rPr lang="en-US" dirty="0" err="1"/>
              <a:t>Explică</a:t>
            </a:r>
            <a:r>
              <a:rPr lang="en-US" dirty="0"/>
              <a:t> </a:t>
            </a:r>
            <a:r>
              <a:rPr lang="en-US" dirty="0" err="1"/>
              <a:t>faptul</a:t>
            </a:r>
            <a:r>
              <a:rPr lang="en-US" dirty="0"/>
              <a:t> </a:t>
            </a:r>
            <a:r>
              <a:rPr lang="en-US" dirty="0" err="1"/>
              <a:t>că</a:t>
            </a:r>
            <a:r>
              <a:rPr lang="en-US" dirty="0"/>
              <a:t> </a:t>
            </a:r>
            <a:r>
              <a:rPr lang="en-US" dirty="0" err="1"/>
              <a:t>sustenabilitatea</a:t>
            </a:r>
            <a:r>
              <a:rPr lang="en-US" dirty="0"/>
              <a:t> </a:t>
            </a:r>
            <a:r>
              <a:rPr lang="en-US" dirty="0" err="1"/>
              <a:t>în</a:t>
            </a:r>
            <a:r>
              <a:rPr lang="en-US" dirty="0"/>
              <a:t> </a:t>
            </a:r>
            <a:r>
              <a:rPr lang="en-US" dirty="0" err="1"/>
              <a:t>turism</a:t>
            </a:r>
            <a:r>
              <a:rPr lang="en-US" dirty="0"/>
              <a:t> </a:t>
            </a:r>
            <a:r>
              <a:rPr lang="en-US" dirty="0" err="1"/>
              <a:t>și</a:t>
            </a:r>
            <a:r>
              <a:rPr lang="en-US" dirty="0"/>
              <a:t> </a:t>
            </a:r>
            <a:r>
              <a:rPr lang="en-US" dirty="0" err="1"/>
              <a:t>serviciile</a:t>
            </a:r>
            <a:r>
              <a:rPr lang="en-US" dirty="0"/>
              <a:t> locale nu </a:t>
            </a:r>
            <a:r>
              <a:rPr lang="en-US" dirty="0" err="1"/>
              <a:t>este</a:t>
            </a:r>
            <a:r>
              <a:rPr lang="en-US" dirty="0"/>
              <a:t> </a:t>
            </a:r>
            <a:r>
              <a:rPr lang="en-US" dirty="0" err="1"/>
              <a:t>doar</a:t>
            </a:r>
            <a:r>
              <a:rPr lang="en-US" dirty="0"/>
              <a:t> </a:t>
            </a:r>
            <a:r>
              <a:rPr lang="en-US" dirty="0" err="1"/>
              <a:t>tehnică</a:t>
            </a:r>
            <a:r>
              <a:rPr lang="en-US" dirty="0"/>
              <a:t>. </a:t>
            </a:r>
            <a:r>
              <a:rPr lang="en-US" dirty="0" err="1"/>
              <a:t>Implică</a:t>
            </a:r>
            <a:r>
              <a:rPr lang="en-US" dirty="0"/>
              <a:t> </a:t>
            </a:r>
            <a:r>
              <a:rPr lang="en-US" dirty="0" err="1"/>
              <a:t>și</a:t>
            </a:r>
            <a:r>
              <a:rPr lang="en-US" dirty="0"/>
              <a:t> </a:t>
            </a:r>
            <a:r>
              <a:rPr lang="en-US" dirty="0" err="1"/>
              <a:t>comunicare</a:t>
            </a:r>
            <a:r>
              <a:rPr lang="en-US" dirty="0"/>
              <a:t>, </a:t>
            </a:r>
            <a:r>
              <a:rPr lang="en-US" dirty="0" err="1"/>
              <a:t>planificare</a:t>
            </a:r>
            <a:r>
              <a:rPr lang="en-US" dirty="0"/>
              <a:t>, </a:t>
            </a:r>
            <a:r>
              <a:rPr lang="en-US" dirty="0" err="1"/>
              <a:t>ghidare</a:t>
            </a:r>
            <a:r>
              <a:rPr lang="en-US" dirty="0"/>
              <a:t> </a:t>
            </a:r>
            <a:r>
              <a:rPr lang="en-US" dirty="0" err="1"/>
              <a:t>pentru</a:t>
            </a:r>
            <a:r>
              <a:rPr lang="en-US" dirty="0"/>
              <a:t> </a:t>
            </a:r>
            <a:r>
              <a:rPr lang="en-US" dirty="0" err="1"/>
              <a:t>clienți</a:t>
            </a:r>
            <a:r>
              <a:rPr lang="en-US" dirty="0"/>
              <a:t>, </a:t>
            </a:r>
            <a:r>
              <a:rPr lang="en-US" dirty="0" err="1"/>
              <a:t>aprovizionare</a:t>
            </a:r>
            <a:r>
              <a:rPr lang="en-US" dirty="0"/>
              <a:t> </a:t>
            </a:r>
            <a:r>
              <a:rPr lang="en-US" dirty="0" err="1"/>
              <a:t>locală</a:t>
            </a:r>
            <a:r>
              <a:rPr lang="en-US" dirty="0"/>
              <a:t>, </a:t>
            </a:r>
            <a:r>
              <a:rPr lang="en-US" dirty="0" err="1"/>
              <a:t>reducerea</a:t>
            </a:r>
            <a:r>
              <a:rPr lang="en-US" dirty="0"/>
              <a:t> </a:t>
            </a:r>
            <a:r>
              <a:rPr lang="en-US" dirty="0" err="1"/>
              <a:t>deșeurilor</a:t>
            </a:r>
            <a:r>
              <a:rPr lang="en-US" dirty="0"/>
              <a:t>, </a:t>
            </a:r>
            <a:r>
              <a:rPr lang="en-US" dirty="0" err="1"/>
              <a:t>opțiuni</a:t>
            </a:r>
            <a:r>
              <a:rPr lang="en-US" dirty="0"/>
              <a:t> de </a:t>
            </a:r>
            <a:r>
              <a:rPr lang="en-US" dirty="0" err="1"/>
              <a:t>mobilitate</a:t>
            </a:r>
            <a:r>
              <a:rPr lang="en-US" dirty="0"/>
              <a:t>, </a:t>
            </a:r>
            <a:r>
              <a:rPr lang="en-US" dirty="0" err="1"/>
              <a:t>consum</a:t>
            </a:r>
            <a:r>
              <a:rPr lang="en-US" dirty="0"/>
              <a:t> de </a:t>
            </a:r>
            <a:r>
              <a:rPr lang="en-US" dirty="0" err="1"/>
              <a:t>energie</a:t>
            </a:r>
            <a:r>
              <a:rPr lang="en-US" dirty="0"/>
              <a:t> </a:t>
            </a:r>
            <a:r>
              <a:rPr lang="en-US" dirty="0" err="1"/>
              <a:t>și</a:t>
            </a:r>
            <a:r>
              <a:rPr lang="en-US" dirty="0"/>
              <a:t> </a:t>
            </a:r>
            <a:r>
              <a:rPr lang="en-US" dirty="0" err="1"/>
              <a:t>cooperare</a:t>
            </a:r>
            <a:r>
              <a:rPr lang="en-US" dirty="0"/>
              <a:t> cu </a:t>
            </a:r>
            <a:r>
              <a:rPr lang="en-US" dirty="0" err="1"/>
              <a:t>comunitățile</a:t>
            </a:r>
            <a:r>
              <a:rPr lang="en-US" dirty="0"/>
              <a:t> locale. 
</a:t>
            </a:r>
          </a:p>
          <a:p>
            <a:r>
              <a:rPr lang="en-US" dirty="0" err="1"/>
              <a:t>Roagă</a:t>
            </a:r>
            <a:r>
              <a:rPr lang="en-US" dirty="0"/>
              <a:t> </a:t>
            </a:r>
            <a:r>
              <a:rPr lang="en-US" dirty="0" err="1"/>
              <a:t>grupul</a:t>
            </a:r>
            <a:r>
              <a:rPr lang="en-US" dirty="0"/>
              <a:t> </a:t>
            </a:r>
            <a:r>
              <a:rPr lang="en-US" dirty="0" err="1"/>
              <a:t>să</a:t>
            </a:r>
            <a:r>
              <a:rPr lang="en-US" dirty="0"/>
              <a:t> </a:t>
            </a:r>
            <a:r>
              <a:rPr lang="en-US" dirty="0" err="1"/>
              <a:t>identifice</a:t>
            </a:r>
            <a:r>
              <a:rPr lang="en-US" dirty="0"/>
              <a:t> </a:t>
            </a:r>
            <a:r>
              <a:rPr lang="en-US" dirty="0" err="1"/>
              <a:t>atât</a:t>
            </a:r>
            <a:r>
              <a:rPr lang="en-US" dirty="0"/>
              <a:t> </a:t>
            </a:r>
            <a:r>
              <a:rPr lang="en-US" dirty="0" err="1"/>
              <a:t>competențe</a:t>
            </a:r>
            <a:r>
              <a:rPr lang="en-US" dirty="0"/>
              <a:t> </a:t>
            </a:r>
            <a:r>
              <a:rPr lang="en-US" dirty="0" err="1"/>
              <a:t>verzi</a:t>
            </a:r>
            <a:r>
              <a:rPr lang="en-US" dirty="0"/>
              <a:t> </a:t>
            </a:r>
            <a:r>
              <a:rPr lang="en-US" dirty="0" err="1"/>
              <a:t>transversale</a:t>
            </a:r>
            <a:r>
              <a:rPr lang="en-US" dirty="0"/>
              <a:t>, </a:t>
            </a:r>
            <a:r>
              <a:rPr lang="en-US" dirty="0" err="1"/>
              <a:t>cât</a:t>
            </a:r>
            <a:r>
              <a:rPr lang="en-US" dirty="0"/>
              <a:t> </a:t>
            </a:r>
            <a:r>
              <a:rPr lang="en-US" dirty="0" err="1"/>
              <a:t>și</a:t>
            </a:r>
            <a:r>
              <a:rPr lang="en-US" dirty="0"/>
              <a:t> </a:t>
            </a:r>
            <a:r>
              <a:rPr lang="en-US" dirty="0" err="1"/>
              <a:t>specifice</a:t>
            </a:r>
            <a:r>
              <a:rPr lang="en-US" dirty="0"/>
              <a:t> </a:t>
            </a:r>
            <a:r>
              <a:rPr lang="en-US" dirty="0" err="1"/>
              <a:t>ocupației</a:t>
            </a:r>
            <a:r>
              <a:rPr lang="en-US" dirty="0"/>
              <a:t>. De </a:t>
            </a:r>
            <a:r>
              <a:rPr lang="en-US" dirty="0" err="1"/>
              <a:t>exemplu</a:t>
            </a:r>
            <a:r>
              <a:rPr lang="en-US" dirty="0"/>
              <a:t>: </a:t>
            </a:r>
            <a:r>
              <a:rPr lang="en-US" dirty="0" err="1"/>
              <a:t>explicarea</a:t>
            </a:r>
            <a:r>
              <a:rPr lang="en-US" dirty="0"/>
              <a:t> </a:t>
            </a:r>
            <a:r>
              <a:rPr lang="en-US" dirty="0" err="1"/>
              <a:t>opțiunilor</a:t>
            </a:r>
            <a:r>
              <a:rPr lang="en-US" dirty="0"/>
              <a:t> </a:t>
            </a:r>
            <a:r>
              <a:rPr lang="en-US" dirty="0" err="1"/>
              <a:t>sustenabile</a:t>
            </a:r>
            <a:r>
              <a:rPr lang="en-US" dirty="0"/>
              <a:t> </a:t>
            </a:r>
            <a:r>
              <a:rPr lang="en-US" dirty="0" err="1"/>
              <a:t>vizitatorilor</a:t>
            </a:r>
            <a:r>
              <a:rPr lang="en-US" dirty="0"/>
              <a:t>, </a:t>
            </a:r>
            <a:r>
              <a:rPr lang="en-US" dirty="0" err="1"/>
              <a:t>reducerea</a:t>
            </a:r>
            <a:r>
              <a:rPr lang="en-US" dirty="0"/>
              <a:t> </a:t>
            </a:r>
            <a:r>
              <a:rPr lang="en-US" dirty="0" err="1"/>
              <a:t>materialelor</a:t>
            </a:r>
            <a:r>
              <a:rPr lang="en-US" dirty="0"/>
              <a:t> de </a:t>
            </a:r>
            <a:r>
              <a:rPr lang="en-US" dirty="0" err="1"/>
              <a:t>unică</a:t>
            </a:r>
            <a:r>
              <a:rPr lang="en-US" dirty="0"/>
              <a:t> </a:t>
            </a:r>
            <a:r>
              <a:rPr lang="en-US" dirty="0" err="1"/>
              <a:t>folosință</a:t>
            </a:r>
            <a:r>
              <a:rPr lang="en-US" dirty="0"/>
              <a:t>, </a:t>
            </a:r>
            <a:r>
              <a:rPr lang="en-US" dirty="0" err="1"/>
              <a:t>planificarea</a:t>
            </a:r>
            <a:r>
              <a:rPr lang="en-US" dirty="0"/>
              <a:t> </a:t>
            </a:r>
            <a:r>
              <a:rPr lang="en-US" dirty="0" err="1"/>
              <a:t>lanțurilor</a:t>
            </a:r>
            <a:r>
              <a:rPr lang="en-US" dirty="0"/>
              <a:t> locale de </a:t>
            </a:r>
            <a:r>
              <a:rPr lang="en-US" dirty="0" err="1"/>
              <a:t>aprovizionare</a:t>
            </a:r>
            <a:r>
              <a:rPr lang="en-US" dirty="0"/>
              <a:t>, </a:t>
            </a:r>
            <a:r>
              <a:rPr lang="en-US" dirty="0" err="1"/>
              <a:t>gestionarea</a:t>
            </a:r>
            <a:r>
              <a:rPr lang="en-US" dirty="0"/>
              <a:t> </a:t>
            </a:r>
            <a:r>
              <a:rPr lang="en-US" dirty="0" err="1"/>
              <a:t>deșeurilor</a:t>
            </a:r>
            <a:r>
              <a:rPr lang="en-US" dirty="0"/>
              <a:t> </a:t>
            </a:r>
            <a:r>
              <a:rPr lang="en-US" dirty="0" err="1"/>
              <a:t>sau</a:t>
            </a:r>
            <a:r>
              <a:rPr lang="en-US" dirty="0"/>
              <a:t> </a:t>
            </a:r>
            <a:r>
              <a:rPr lang="en-US" dirty="0" err="1"/>
              <a:t>susținerea</a:t>
            </a:r>
            <a:r>
              <a:rPr lang="en-US" dirty="0"/>
              <a:t> </a:t>
            </a:r>
            <a:r>
              <a:rPr lang="en-US" dirty="0" err="1"/>
              <a:t>comportamentului</a:t>
            </a:r>
            <a:r>
              <a:rPr lang="en-US" dirty="0"/>
              <a:t> </a:t>
            </a:r>
            <a:r>
              <a:rPr lang="en-US" dirty="0" err="1"/>
              <a:t>responsabil</a:t>
            </a:r>
            <a:r>
              <a:rPr lang="en-US" dirty="0"/>
              <a:t> al </a:t>
            </a:r>
            <a:r>
              <a:rPr lang="en-US" dirty="0" err="1"/>
              <a:t>vizitatorilor</a:t>
            </a:r>
            <a:r>
              <a:rPr lang="en-US" dirty="0"/>
              <a:t>. </a:t>
            </a:r>
          </a:p>
          <a:p>
            <a:r>
              <a:rPr lang="en-US" dirty="0"/>
              <a:t>
</a:t>
            </a:r>
            <a:r>
              <a:rPr lang="en-US" dirty="0" err="1"/>
              <a:t>Grupul</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pregătească</a:t>
            </a:r>
            <a:r>
              <a:rPr lang="en-US" dirty="0"/>
              <a:t> o </a:t>
            </a:r>
            <a:r>
              <a:rPr lang="en-US" dirty="0" err="1"/>
              <a:t>activitate</a:t>
            </a:r>
            <a:r>
              <a:rPr lang="en-US" dirty="0"/>
              <a:t> </a:t>
            </a:r>
            <a:r>
              <a:rPr lang="en-US" dirty="0" err="1"/>
              <a:t>pentru</a:t>
            </a:r>
            <a:r>
              <a:rPr lang="en-US" dirty="0"/>
              <a:t> </a:t>
            </a:r>
            <a:r>
              <a:rPr lang="en-US" dirty="0" err="1"/>
              <a:t>cursanți</a:t>
            </a:r>
            <a:r>
              <a:rPr lang="en-US" dirty="0"/>
              <a:t> </a:t>
            </a:r>
            <a:r>
              <a:rPr lang="en-US" dirty="0" err="1"/>
              <a:t>sau</a:t>
            </a:r>
            <a:r>
              <a:rPr lang="en-US" dirty="0"/>
              <a:t> o </a:t>
            </a:r>
            <a:r>
              <a:rPr lang="en-US" dirty="0" err="1"/>
              <a:t>schemă</a:t>
            </a:r>
            <a:r>
              <a:rPr lang="en-US" dirty="0"/>
              <a:t> de </a:t>
            </a:r>
            <a:r>
              <a:rPr lang="en-US" dirty="0" err="1"/>
              <a:t>ghidare</a:t>
            </a:r>
            <a:r>
              <a:rPr lang="en-US" dirty="0"/>
              <a:t> </a:t>
            </a:r>
            <a:r>
              <a:rPr lang="en-US" dirty="0" err="1"/>
              <a:t>pentru</a:t>
            </a:r>
            <a:r>
              <a:rPr lang="en-US" dirty="0"/>
              <a:t> </a:t>
            </a:r>
            <a:r>
              <a:rPr lang="en-US" dirty="0" err="1"/>
              <a:t>clienți</a:t>
            </a:r>
            <a:r>
              <a:rPr lang="en-US" dirty="0"/>
              <a:t>, care </a:t>
            </a:r>
            <a:r>
              <a:rPr lang="en-US" dirty="0" err="1"/>
              <a:t>să</a:t>
            </a:r>
            <a:r>
              <a:rPr lang="en-US" dirty="0"/>
              <a:t> </a:t>
            </a:r>
            <a:r>
              <a:rPr lang="en-US" dirty="0" err="1"/>
              <a:t>poată</a:t>
            </a:r>
            <a:r>
              <a:rPr lang="en-US" dirty="0"/>
              <a:t> fi </a:t>
            </a:r>
            <a:r>
              <a:rPr lang="en-US" dirty="0" err="1"/>
              <a:t>folosită</a:t>
            </a:r>
            <a:r>
              <a:rPr lang="en-US" dirty="0"/>
              <a:t> </a:t>
            </a:r>
            <a:r>
              <a:rPr lang="en-US" dirty="0" err="1"/>
              <a:t>într</a:t>
            </a:r>
            <a:r>
              <a:rPr lang="en-US" dirty="0"/>
              <a:t>-o </a:t>
            </a:r>
            <a:r>
              <a:rPr lang="en-US" dirty="0" err="1"/>
              <a:t>sală</a:t>
            </a:r>
            <a:r>
              <a:rPr lang="en-US" dirty="0"/>
              <a:t> de curs </a:t>
            </a:r>
            <a:r>
              <a:rPr lang="en-US" dirty="0" err="1"/>
              <a:t>sau</a:t>
            </a:r>
            <a:r>
              <a:rPr lang="en-US" dirty="0"/>
              <a:t> </a:t>
            </a:r>
            <a:r>
              <a:rPr lang="en-US" dirty="0" err="1"/>
              <a:t>sesiune</a:t>
            </a:r>
            <a:r>
              <a:rPr lang="en-US" dirty="0"/>
              <a:t> de </a:t>
            </a:r>
            <a:r>
              <a:rPr lang="en-US" dirty="0" err="1"/>
              <a:t>instruire</a:t>
            </a:r>
            <a:r>
              <a:rPr lang="en-US" dirty="0"/>
              <a:t> VET. </a:t>
            </a:r>
          </a:p>
          <a:p>
            <a:r>
              <a:rPr lang="en-US" dirty="0"/>
              <a:t>
Sursa </a:t>
            </a:r>
            <a:r>
              <a:rPr lang="en-US" dirty="0" err="1"/>
              <a:t>imaginii</a:t>
            </a:r>
            <a:r>
              <a:rPr lang="en-US" dirty="0"/>
              <a:t>: 
Imagine </a:t>
            </a:r>
            <a:r>
              <a:rPr lang="en-US" dirty="0" err="1"/>
              <a:t>creată</a:t>
            </a:r>
            <a:r>
              <a:rPr lang="en-US" dirty="0"/>
              <a:t> cu Sora (</a:t>
            </a:r>
            <a:r>
              <a:rPr lang="en-US" dirty="0" err="1"/>
              <a:t>generată</a:t>
            </a:r>
            <a:r>
              <a:rPr lang="en-US" dirty="0"/>
              <a:t> de AI), </a:t>
            </a:r>
            <a:r>
              <a:rPr lang="en-US" dirty="0" err="1"/>
              <a:t>pentru</a:t>
            </a:r>
            <a:r>
              <a:rPr lang="en-US" dirty="0"/>
              <a:t> </a:t>
            </a:r>
            <a:r>
              <a:rPr lang="en-US" dirty="0" err="1"/>
              <a:t>programul</a:t>
            </a:r>
            <a:r>
              <a:rPr lang="en-US" dirty="0"/>
              <a:t> SUSTAIN-EU WP4 </a:t>
            </a:r>
            <a:r>
              <a:rPr lang="en-US" dirty="0" err="1"/>
              <a:t>ToT</a:t>
            </a:r>
            <a:r>
              <a:rPr lang="en-US" dirty="0"/>
              <a:t> CPD, </a:t>
            </a:r>
            <a:r>
              <a:rPr lang="en-US" dirty="0" err="1"/>
              <a:t>Modulul</a:t>
            </a:r>
            <a:r>
              <a:rPr lang="en-US" dirty="0"/>
              <a:t> 3 "</a:t>
            </a:r>
            <a:r>
              <a:rPr lang="en-US" dirty="0" err="1"/>
              <a:t>Economie</a:t>
            </a:r>
            <a:r>
              <a:rPr lang="en-US" dirty="0"/>
              <a:t> </a:t>
            </a:r>
            <a:r>
              <a:rPr lang="en-US" dirty="0" err="1"/>
              <a:t>verde</a:t>
            </a:r>
            <a:r>
              <a:rPr lang="en-US" dirty="0"/>
              <a:t> </a:t>
            </a:r>
            <a:r>
              <a:rPr lang="en-US" dirty="0" err="1"/>
              <a:t>și</a:t>
            </a:r>
            <a:r>
              <a:rPr lang="en-US" dirty="0"/>
              <a:t> perspective pe </a:t>
            </a:r>
            <a:r>
              <a:rPr lang="en-US" dirty="0" err="1"/>
              <a:t>piața</a:t>
            </a:r>
            <a:r>
              <a:rPr lang="en-US" dirty="0"/>
              <a:t> </a:t>
            </a:r>
            <a:r>
              <a:rPr lang="en-US" dirty="0" err="1"/>
              <a:t>muncii</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 </a:t>
            </a:r>
          </a:p>
          <a:p>
            <a:r>
              <a:rPr lang="en-US" dirty="0"/>
              <a:t>
Sursa </a:t>
            </a:r>
            <a:r>
              <a:rPr lang="en-US" dirty="0" err="1"/>
              <a:t>imaginii</a:t>
            </a:r>
            <a:r>
              <a:rPr lang="en-US" dirty="0"/>
              <a:t>: Imagine </a:t>
            </a:r>
            <a:r>
              <a:rPr lang="en-US" dirty="0" err="1"/>
              <a:t>creată</a:t>
            </a:r>
            <a:r>
              <a:rPr lang="en-US" dirty="0"/>
              <a:t> cu Sora (</a:t>
            </a:r>
            <a:r>
              <a:rPr lang="en-US" dirty="0" err="1"/>
              <a:t>generată</a:t>
            </a:r>
            <a:r>
              <a:rPr lang="en-US" dirty="0"/>
              <a:t> de AI), </a:t>
            </a:r>
            <a:r>
              <a:rPr lang="en-US" dirty="0" err="1"/>
              <a:t>pentru</a:t>
            </a:r>
            <a:r>
              <a:rPr lang="en-US" dirty="0"/>
              <a:t> </a:t>
            </a:r>
            <a:r>
              <a:rPr lang="en-US" dirty="0" err="1"/>
              <a:t>programul</a:t>
            </a:r>
            <a:r>
              <a:rPr lang="en-US" dirty="0"/>
              <a:t> SUSTAIN-EU WP4 </a:t>
            </a:r>
            <a:r>
              <a:rPr lang="en-US" dirty="0" err="1"/>
              <a:t>ToT</a:t>
            </a:r>
            <a:r>
              <a:rPr lang="en-US" dirty="0"/>
              <a:t> CPD, </a:t>
            </a:r>
            <a:r>
              <a:rPr lang="en-US" dirty="0" err="1"/>
              <a:t>Modulul</a:t>
            </a:r>
            <a:r>
              <a:rPr lang="en-US" dirty="0"/>
              <a:t> 3 "</a:t>
            </a:r>
            <a:r>
              <a:rPr lang="en-US" dirty="0" err="1"/>
              <a:t>Economie</a:t>
            </a:r>
            <a:r>
              <a:rPr lang="en-US" dirty="0"/>
              <a:t> </a:t>
            </a:r>
            <a:r>
              <a:rPr lang="en-US" dirty="0" err="1"/>
              <a:t>verde</a:t>
            </a:r>
            <a:r>
              <a:rPr lang="en-US" dirty="0"/>
              <a:t> </a:t>
            </a:r>
            <a:r>
              <a:rPr lang="en-US" dirty="0" err="1"/>
              <a:t>și</a:t>
            </a:r>
            <a:r>
              <a:rPr lang="en-US" dirty="0"/>
              <a:t> perspective pe </a:t>
            </a:r>
            <a:r>
              <a:rPr lang="en-US" dirty="0" err="1"/>
              <a:t>piața</a:t>
            </a:r>
            <a:r>
              <a:rPr lang="en-US" dirty="0"/>
              <a:t> </a:t>
            </a:r>
            <a:r>
              <a:rPr lang="en-US" dirty="0" err="1"/>
              <a:t>muncii</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hr-HR" dirty="0"/>
          </a:p>
        </p:txBody>
      </p:sp>
      <p:sp>
        <p:nvSpPr>
          <p:cNvPr id="4" name="Slide Number Placeholder 3">
            <a:extLst>
              <a:ext uri="{FF2B5EF4-FFF2-40B4-BE49-F238E27FC236}">
                <a16:creationId xmlns:a16="http://schemas.microsoft.com/office/drawing/2014/main" id="{069383FC-6306-1EC0-3EF1-FD4EE3AA6CCF}"/>
              </a:ext>
            </a:extLst>
          </p:cNvPr>
          <p:cNvSpPr>
            <a:spLocks noGrp="1"/>
          </p:cNvSpPr>
          <p:nvPr>
            <p:ph type="sldNum" sz="quarter" idx="5"/>
          </p:nvPr>
        </p:nvSpPr>
        <p:spPr/>
        <p:txBody>
          <a:bodyPr/>
          <a:lstStyle/>
          <a:p>
            <a:fld id="{C6CF91B0-25AB-4DFA-B184-293DD156034C}" type="slidenum">
              <a:rPr lang="el-GR" smtClean="0"/>
              <a:t>44</a:t>
            </a:fld>
            <a:endParaRPr lang="el-GR"/>
          </a:p>
        </p:txBody>
      </p:sp>
    </p:spTree>
    <p:extLst>
      <p:ext uri="{BB962C8B-B14F-4D97-AF65-F5344CB8AC3E}">
        <p14:creationId xmlns:p14="http://schemas.microsoft.com/office/powerpoint/2010/main" val="38164332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69050-B211-C39B-A3E2-9ABBFD0A5F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37DF5D-E5C6-BB37-4CF4-EABA60843C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60372C-63BB-0A6A-D7C5-2737FB08ABE5}"/>
              </a:ext>
            </a:extLst>
          </p:cNvPr>
          <p:cNvSpPr>
            <a:spLocks noGrp="1"/>
          </p:cNvSpPr>
          <p:nvPr>
            <p:ph type="body" idx="1"/>
          </p:nvPr>
        </p:nvSpPr>
        <p:spPr/>
        <p:txBody>
          <a:bodyPr/>
          <a:lstStyle/>
          <a:p>
            <a:r>
              <a:rPr lang="en-US" dirty="0" err="1"/>
              <a:t>Explică</a:t>
            </a:r>
            <a:r>
              <a:rPr lang="en-US" dirty="0"/>
              <a:t> </a:t>
            </a:r>
            <a:r>
              <a:rPr lang="en-US" dirty="0" err="1"/>
              <a:t>cazul</a:t>
            </a:r>
            <a:r>
              <a:rPr lang="en-US" dirty="0"/>
              <a:t>. </a:t>
            </a:r>
          </a:p>
          <a:p>
            <a:r>
              <a:rPr lang="en-US" dirty="0"/>
              <a:t>
</a:t>
            </a:r>
            <a:r>
              <a:rPr lang="en-US" dirty="0" err="1"/>
              <a:t>Turismul</a:t>
            </a:r>
            <a:r>
              <a:rPr lang="en-US" dirty="0"/>
              <a:t> </a:t>
            </a:r>
            <a:r>
              <a:rPr lang="en-US" dirty="0" err="1"/>
              <a:t>și</a:t>
            </a:r>
            <a:r>
              <a:rPr lang="en-US" dirty="0"/>
              <a:t> </a:t>
            </a:r>
            <a:r>
              <a:rPr lang="en-US" dirty="0" err="1"/>
              <a:t>serviciile</a:t>
            </a:r>
            <a:r>
              <a:rPr lang="en-US" dirty="0"/>
              <a:t> locale </a:t>
            </a:r>
            <a:r>
              <a:rPr lang="en-US" dirty="0" err="1"/>
              <a:t>implică</a:t>
            </a:r>
            <a:r>
              <a:rPr lang="en-US" dirty="0"/>
              <a:t> </a:t>
            </a:r>
            <a:r>
              <a:rPr lang="en-US" dirty="0" err="1"/>
              <a:t>energie</a:t>
            </a:r>
            <a:r>
              <a:rPr lang="en-US" dirty="0"/>
              <a:t>, </a:t>
            </a:r>
            <a:r>
              <a:rPr lang="en-US" dirty="0" err="1"/>
              <a:t>mobilitate</a:t>
            </a:r>
            <a:r>
              <a:rPr lang="en-US" dirty="0"/>
              <a:t>, </a:t>
            </a:r>
            <a:r>
              <a:rPr lang="en-US" dirty="0" err="1"/>
              <a:t>alimentație</a:t>
            </a:r>
            <a:r>
              <a:rPr lang="en-US" dirty="0"/>
              <a:t>, </a:t>
            </a:r>
            <a:r>
              <a:rPr lang="en-US" dirty="0" err="1"/>
              <a:t>deșeuri</a:t>
            </a:r>
            <a:r>
              <a:rPr lang="en-US" dirty="0"/>
              <a:t>, </a:t>
            </a:r>
            <a:r>
              <a:rPr lang="en-US" dirty="0" err="1"/>
              <a:t>cultură</a:t>
            </a:r>
            <a:r>
              <a:rPr lang="en-US" dirty="0"/>
              <a:t>, </a:t>
            </a:r>
            <a:r>
              <a:rPr lang="en-US" dirty="0" err="1"/>
              <a:t>comunicare</a:t>
            </a:r>
            <a:r>
              <a:rPr lang="en-US" dirty="0"/>
              <a:t> </a:t>
            </a:r>
            <a:r>
              <a:rPr lang="en-US" dirty="0" err="1"/>
              <a:t>și</a:t>
            </a:r>
            <a:r>
              <a:rPr lang="en-US" dirty="0"/>
              <a:t> </a:t>
            </a:r>
            <a:r>
              <a:rPr lang="en-US" dirty="0" err="1"/>
              <a:t>impactul</a:t>
            </a:r>
            <a:r>
              <a:rPr lang="en-US" dirty="0"/>
              <a:t> </a:t>
            </a:r>
            <a:r>
              <a:rPr lang="en-US" dirty="0" err="1"/>
              <a:t>asupra</a:t>
            </a:r>
            <a:r>
              <a:rPr lang="en-US" dirty="0"/>
              <a:t> </a:t>
            </a:r>
            <a:r>
              <a:rPr lang="en-US" dirty="0" err="1"/>
              <a:t>comunității</a:t>
            </a:r>
            <a:r>
              <a:rPr lang="en-US" dirty="0"/>
              <a:t>. 
</a:t>
            </a:r>
          </a:p>
          <a:p>
            <a:endParaRPr lang="en-US" dirty="0"/>
          </a:p>
          <a:p>
            <a:pPr marL="0" indent="0">
              <a:buFont typeface="Arial" panose="020B0604020202020204" pitchFamily="34" charset="0"/>
              <a:buNone/>
            </a:pPr>
            <a:r>
              <a:rPr lang="en-US" dirty="0" err="1"/>
              <a:t>Abilitățile</a:t>
            </a:r>
            <a:r>
              <a:rPr lang="en-US" dirty="0"/>
              <a:t> </a:t>
            </a:r>
            <a:r>
              <a:rPr lang="en-US" dirty="0" err="1"/>
              <a:t>ecologice</a:t>
            </a:r>
            <a:r>
              <a:rPr lang="en-US" dirty="0"/>
              <a:t> </a:t>
            </a:r>
            <a:r>
              <a:rPr lang="en-US" dirty="0" err="1"/>
              <a:t>aici</a:t>
            </a:r>
            <a:r>
              <a:rPr lang="en-US" dirty="0"/>
              <a:t> pot include: 
</a:t>
            </a:r>
          </a:p>
          <a:p>
            <a:pPr marL="171450" indent="-171450">
              <a:buFont typeface="Arial" panose="020B0604020202020204" pitchFamily="34" charset="0"/>
              <a:buChar char="•"/>
            </a:pPr>
            <a:r>
              <a:rPr lang="en-US" dirty="0" err="1"/>
              <a:t>Planificare</a:t>
            </a:r>
            <a:r>
              <a:rPr lang="en-US" dirty="0"/>
              <a:t> 
</a:t>
            </a:r>
            <a:r>
              <a:rPr lang="en-US" dirty="0" err="1"/>
              <a:t>Comunicarea</a:t>
            </a:r>
            <a:r>
              <a:rPr lang="en-US" dirty="0"/>
              <a:t> cu </a:t>
            </a:r>
            <a:r>
              <a:rPr lang="en-US" dirty="0" err="1"/>
              <a:t>clienții</a:t>
            </a:r>
            <a:r>
              <a:rPr lang="en-US" dirty="0"/>
              <a:t> 
</a:t>
            </a:r>
            <a:r>
              <a:rPr lang="en-US" dirty="0" err="1"/>
              <a:t>Conștientizarea</a:t>
            </a:r>
            <a:r>
              <a:rPr lang="en-US" dirty="0"/>
              <a:t> </a:t>
            </a:r>
            <a:r>
              <a:rPr lang="en-US" dirty="0" err="1"/>
              <a:t>resurselor</a:t>
            </a:r>
            <a:r>
              <a:rPr lang="en-US" dirty="0"/>
              <a:t> 
</a:t>
            </a:r>
            <a:r>
              <a:rPr lang="en-US" dirty="0" err="1"/>
              <a:t>Cooperare</a:t>
            </a:r>
            <a:r>
              <a:rPr lang="en-US" dirty="0"/>
              <a:t> 
</a:t>
            </a:r>
            <a:r>
              <a:rPr lang="en-US" dirty="0" err="1"/>
              <a:t>Luarea</a:t>
            </a:r>
            <a:r>
              <a:rPr lang="en-US" dirty="0"/>
              <a:t> </a:t>
            </a:r>
            <a:r>
              <a:rPr lang="en-US" dirty="0" err="1"/>
              <a:t>responsabilă</a:t>
            </a:r>
            <a:r>
              <a:rPr lang="en-US" dirty="0"/>
              <a:t> a </a:t>
            </a:r>
            <a:r>
              <a:rPr lang="en-US" dirty="0" err="1"/>
              <a:t>deciziilor</a:t>
            </a:r>
            <a:r>
              <a:rPr lang="en-US" dirty="0"/>
              <a:t> </a:t>
            </a:r>
          </a:p>
          <a:p>
            <a:pPr marL="171450" indent="-171450">
              <a:buFont typeface="Arial" panose="020B0604020202020204" pitchFamily="34" charset="0"/>
              <a:buChar char="•"/>
            </a:pPr>
            <a:endParaRPr lang="en-US" dirty="0"/>
          </a:p>
          <a:p>
            <a:r>
              <a:rPr lang="en-US" dirty="0" err="1"/>
              <a:t>Acest</a:t>
            </a:r>
            <a:r>
              <a:rPr lang="en-US" dirty="0"/>
              <a:t> </a:t>
            </a:r>
            <a:r>
              <a:rPr lang="en-US" dirty="0" err="1"/>
              <a:t>lucru</a:t>
            </a:r>
            <a:r>
              <a:rPr lang="en-US" dirty="0"/>
              <a:t> </a:t>
            </a:r>
            <a:r>
              <a:rPr lang="en-US" dirty="0" err="1"/>
              <a:t>îi</a:t>
            </a:r>
            <a:r>
              <a:rPr lang="en-US" dirty="0"/>
              <a:t> </a:t>
            </a:r>
            <a:r>
              <a:rPr lang="en-US" dirty="0" err="1"/>
              <a:t>ajută</a:t>
            </a:r>
            <a:r>
              <a:rPr lang="en-US" dirty="0"/>
              <a:t> pe </a:t>
            </a:r>
            <a:r>
              <a:rPr lang="en-US" dirty="0" err="1"/>
              <a:t>profesorii</a:t>
            </a:r>
            <a:r>
              <a:rPr lang="en-US" dirty="0"/>
              <a:t> din </a:t>
            </a:r>
            <a:r>
              <a:rPr lang="en-US" dirty="0" err="1"/>
              <a:t>domeniile</a:t>
            </a:r>
            <a:r>
              <a:rPr lang="en-US" dirty="0"/>
              <a:t> VET legate de </a:t>
            </a:r>
            <a:r>
              <a:rPr lang="en-US" dirty="0" err="1"/>
              <a:t>servicii</a:t>
            </a:r>
            <a:r>
              <a:rPr lang="en-US" dirty="0"/>
              <a:t> </a:t>
            </a:r>
            <a:r>
              <a:rPr lang="en-US" dirty="0" err="1"/>
              <a:t>să</a:t>
            </a:r>
            <a:r>
              <a:rPr lang="en-US" dirty="0"/>
              <a:t> </a:t>
            </a:r>
            <a:r>
              <a:rPr lang="en-US" dirty="0" err="1"/>
              <a:t>vadă</a:t>
            </a:r>
            <a:r>
              <a:rPr lang="en-US" dirty="0"/>
              <a:t> </a:t>
            </a:r>
            <a:r>
              <a:rPr lang="en-US" dirty="0" err="1"/>
              <a:t>relevanța</a:t>
            </a:r>
            <a:r>
              <a:rPr lang="en-US" dirty="0"/>
              <a:t> </a:t>
            </a:r>
            <a:r>
              <a:rPr lang="en-US" dirty="0" err="1"/>
              <a:t>modulului</a:t>
            </a:r>
            <a:r>
              <a:rPr lang="en-US" dirty="0"/>
              <a:t>.</a:t>
            </a:r>
          </a:p>
        </p:txBody>
      </p:sp>
      <p:sp>
        <p:nvSpPr>
          <p:cNvPr id="4" name="Slide Number Placeholder 3">
            <a:extLst>
              <a:ext uri="{FF2B5EF4-FFF2-40B4-BE49-F238E27FC236}">
                <a16:creationId xmlns:a16="http://schemas.microsoft.com/office/drawing/2014/main" id="{7901E7F3-E24E-02E0-4C48-C1FD61C04F73}"/>
              </a:ext>
            </a:extLst>
          </p:cNvPr>
          <p:cNvSpPr>
            <a:spLocks noGrp="1"/>
          </p:cNvSpPr>
          <p:nvPr>
            <p:ph type="sldNum" sz="quarter" idx="5"/>
          </p:nvPr>
        </p:nvSpPr>
        <p:spPr/>
        <p:txBody>
          <a:bodyPr/>
          <a:lstStyle/>
          <a:p>
            <a:fld id="{C6CF91B0-25AB-4DFA-B184-293DD156034C}" type="slidenum">
              <a:rPr lang="el-GR" smtClean="0"/>
              <a:t>45</a:t>
            </a:fld>
            <a:endParaRPr lang="el-GR"/>
          </a:p>
        </p:txBody>
      </p:sp>
    </p:spTree>
    <p:extLst>
      <p:ext uri="{BB962C8B-B14F-4D97-AF65-F5344CB8AC3E}">
        <p14:creationId xmlns:p14="http://schemas.microsoft.com/office/powerpoint/2010/main" val="12178163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6DAAB-615D-F817-E555-698BE7DF2F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3BC546-1ECD-979B-073F-E71AC3DF3B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47F02A-5579-D0FE-A6F6-7E79BF1BF5E6}"/>
              </a:ext>
            </a:extLst>
          </p:cNvPr>
          <p:cNvSpPr>
            <a:spLocks noGrp="1"/>
          </p:cNvSpPr>
          <p:nvPr>
            <p:ph type="body" idx="1"/>
          </p:nvPr>
        </p:nvSpPr>
        <p:spPr/>
        <p:txBody>
          <a:bodyPr/>
          <a:lstStyle/>
          <a:p>
            <a:r>
              <a:rPr lang="en-US" dirty="0" err="1"/>
              <a:t>Explică</a:t>
            </a:r>
            <a:r>
              <a:rPr lang="en-US" dirty="0"/>
              <a:t> </a:t>
            </a:r>
            <a:r>
              <a:rPr lang="en-US" dirty="0" err="1"/>
              <a:t>scenariul</a:t>
            </a:r>
            <a:r>
              <a:rPr lang="en-US" dirty="0"/>
              <a:t>. </a:t>
            </a:r>
          </a:p>
          <a:p>
            <a:r>
              <a:rPr lang="en-US" dirty="0"/>
              <a:t>
Un </a:t>
            </a:r>
            <a:r>
              <a:rPr lang="en-US" dirty="0" err="1"/>
              <a:t>furnizor</a:t>
            </a:r>
            <a:r>
              <a:rPr lang="en-US" dirty="0"/>
              <a:t> de </a:t>
            </a:r>
            <a:r>
              <a:rPr lang="en-US" dirty="0" err="1"/>
              <a:t>turism</a:t>
            </a:r>
            <a:r>
              <a:rPr lang="en-US" dirty="0"/>
              <a:t> </a:t>
            </a:r>
            <a:r>
              <a:rPr lang="en-US" dirty="0" err="1"/>
              <a:t>dorește</a:t>
            </a:r>
            <a:r>
              <a:rPr lang="en-US" dirty="0"/>
              <a:t> </a:t>
            </a:r>
            <a:r>
              <a:rPr lang="en-US" dirty="0" err="1"/>
              <a:t>să</a:t>
            </a:r>
            <a:r>
              <a:rPr lang="en-US" dirty="0"/>
              <a:t> </a:t>
            </a:r>
            <a:r>
              <a:rPr lang="en-US" dirty="0" err="1"/>
              <a:t>reducă</a:t>
            </a:r>
            <a:r>
              <a:rPr lang="en-US" dirty="0"/>
              <a:t> </a:t>
            </a:r>
            <a:r>
              <a:rPr lang="en-US" dirty="0" err="1"/>
              <a:t>impactul</a:t>
            </a:r>
            <a:r>
              <a:rPr lang="en-US" dirty="0"/>
              <a:t> </a:t>
            </a:r>
            <a:r>
              <a:rPr lang="en-US" dirty="0" err="1"/>
              <a:t>asupra</a:t>
            </a:r>
            <a:r>
              <a:rPr lang="en-US" dirty="0"/>
              <a:t> </a:t>
            </a:r>
            <a:r>
              <a:rPr lang="en-US" dirty="0" err="1"/>
              <a:t>mediului</a:t>
            </a:r>
            <a:r>
              <a:rPr lang="en-US" dirty="0"/>
              <a:t> </a:t>
            </a:r>
            <a:r>
              <a:rPr lang="en-US" dirty="0" err="1"/>
              <a:t>și</a:t>
            </a:r>
            <a:r>
              <a:rPr lang="en-US" dirty="0"/>
              <a:t> </a:t>
            </a:r>
            <a:r>
              <a:rPr lang="en-US" dirty="0" err="1"/>
              <a:t>să</a:t>
            </a:r>
            <a:r>
              <a:rPr lang="en-US" dirty="0"/>
              <a:t> </a:t>
            </a:r>
            <a:r>
              <a:rPr lang="en-US" dirty="0" err="1"/>
              <a:t>îmbunătățească</a:t>
            </a:r>
            <a:r>
              <a:rPr lang="en-US" dirty="0"/>
              <a:t> </a:t>
            </a:r>
            <a:r>
              <a:rPr lang="en-US" dirty="0" err="1"/>
              <a:t>experiența</a:t>
            </a:r>
            <a:r>
              <a:rPr lang="en-US" dirty="0"/>
              <a:t> </a:t>
            </a:r>
            <a:r>
              <a:rPr lang="en-US" dirty="0" err="1"/>
              <a:t>vizitatorilor</a:t>
            </a:r>
            <a:r>
              <a:rPr lang="en-US" dirty="0"/>
              <a:t>. </a:t>
            </a:r>
          </a:p>
          <a:p>
            <a:r>
              <a:rPr lang="en-US" dirty="0"/>
              <a:t>
</a:t>
            </a:r>
            <a:r>
              <a:rPr lang="en-US" dirty="0" err="1"/>
              <a:t>Roagă</a:t>
            </a:r>
            <a:r>
              <a:rPr lang="en-US" dirty="0"/>
              <a:t> </a:t>
            </a:r>
            <a:r>
              <a:rPr lang="en-US" dirty="0" err="1"/>
              <a:t>participanții</a:t>
            </a:r>
            <a:r>
              <a:rPr lang="en-US" dirty="0"/>
              <a:t> </a:t>
            </a:r>
            <a:r>
              <a:rPr lang="en-US" dirty="0" err="1"/>
              <a:t>să</a:t>
            </a:r>
            <a:r>
              <a:rPr lang="en-US" dirty="0"/>
              <a:t> observe </a:t>
            </a:r>
            <a:r>
              <a:rPr lang="en-US" dirty="0" err="1"/>
              <a:t>că</a:t>
            </a:r>
            <a:r>
              <a:rPr lang="en-US" dirty="0"/>
              <a:t> </a:t>
            </a:r>
            <a:r>
              <a:rPr lang="en-US" dirty="0" err="1"/>
              <a:t>unele</a:t>
            </a:r>
            <a:r>
              <a:rPr lang="en-US" dirty="0"/>
              <a:t> </a:t>
            </a:r>
            <a:r>
              <a:rPr lang="en-US" dirty="0" err="1"/>
              <a:t>acțiuni</a:t>
            </a:r>
            <a:r>
              <a:rPr lang="en-US" dirty="0"/>
              <a:t> sunt </a:t>
            </a:r>
            <a:r>
              <a:rPr lang="en-US" dirty="0" err="1"/>
              <a:t>tehnice</a:t>
            </a:r>
            <a:r>
              <a:rPr lang="en-US" dirty="0"/>
              <a:t>, cum </a:t>
            </a:r>
            <a:r>
              <a:rPr lang="en-US" dirty="0" err="1"/>
              <a:t>ar</a:t>
            </a:r>
            <a:r>
              <a:rPr lang="en-US" dirty="0"/>
              <a:t> fi </a:t>
            </a:r>
            <a:r>
              <a:rPr lang="en-US" dirty="0" err="1"/>
              <a:t>eficiența</a:t>
            </a:r>
            <a:r>
              <a:rPr lang="en-US" dirty="0"/>
              <a:t> </a:t>
            </a:r>
            <a:r>
              <a:rPr lang="en-US" dirty="0" err="1"/>
              <a:t>energetică</a:t>
            </a:r>
            <a:r>
              <a:rPr lang="en-US" dirty="0"/>
              <a:t>, </a:t>
            </a:r>
            <a:r>
              <a:rPr lang="en-US" dirty="0" err="1"/>
              <a:t>în</a:t>
            </a:r>
            <a:r>
              <a:rPr lang="en-US" dirty="0"/>
              <a:t> </a:t>
            </a:r>
            <a:r>
              <a:rPr lang="en-US" dirty="0" err="1"/>
              <a:t>timp</a:t>
            </a:r>
            <a:r>
              <a:rPr lang="en-US" dirty="0"/>
              <a:t> </a:t>
            </a:r>
            <a:r>
              <a:rPr lang="en-US" dirty="0" err="1"/>
              <a:t>ce</a:t>
            </a:r>
            <a:r>
              <a:rPr lang="en-US" dirty="0"/>
              <a:t> </a:t>
            </a:r>
            <a:r>
              <a:rPr lang="en-US" dirty="0" err="1"/>
              <a:t>altele</a:t>
            </a:r>
            <a:r>
              <a:rPr lang="en-US" dirty="0"/>
              <a:t> sunt </a:t>
            </a:r>
            <a:r>
              <a:rPr lang="en-US" dirty="0" err="1"/>
              <a:t>organizaționale</a:t>
            </a:r>
            <a:r>
              <a:rPr lang="en-US" dirty="0"/>
              <a:t> </a:t>
            </a:r>
            <a:r>
              <a:rPr lang="en-US" dirty="0" err="1"/>
              <a:t>sau</a:t>
            </a:r>
            <a:r>
              <a:rPr lang="en-US" dirty="0"/>
              <a:t> </a:t>
            </a:r>
            <a:r>
              <a:rPr lang="en-US" dirty="0" err="1"/>
              <a:t>comunicative</a:t>
            </a:r>
            <a:r>
              <a:rPr lang="en-US" dirty="0"/>
              <a:t>, cum </a:t>
            </a:r>
            <a:r>
              <a:rPr lang="en-US" dirty="0" err="1"/>
              <a:t>ar</a:t>
            </a:r>
            <a:r>
              <a:rPr lang="en-US" dirty="0"/>
              <a:t> fi </a:t>
            </a:r>
            <a:r>
              <a:rPr lang="en-US" dirty="0" err="1"/>
              <a:t>explicarea</a:t>
            </a:r>
            <a:r>
              <a:rPr lang="en-US" dirty="0"/>
              <a:t> </a:t>
            </a:r>
            <a:r>
              <a:rPr lang="en-US" dirty="0" err="1"/>
              <a:t>opțiunilor</a:t>
            </a:r>
            <a:r>
              <a:rPr lang="en-US" dirty="0"/>
              <a:t> </a:t>
            </a:r>
            <a:r>
              <a:rPr lang="en-US" dirty="0" err="1"/>
              <a:t>sustenabile</a:t>
            </a:r>
            <a:r>
              <a:rPr lang="en-US" dirty="0"/>
              <a:t> </a:t>
            </a:r>
            <a:r>
              <a:rPr lang="en-US" dirty="0" err="1"/>
              <a:t>vizitatorilor</a:t>
            </a:r>
            <a:r>
              <a:rPr lang="en-US" dirty="0"/>
              <a:t>. </a:t>
            </a:r>
          </a:p>
          <a:p>
            <a:r>
              <a:rPr lang="en-US" dirty="0"/>
              <a:t>
</a:t>
            </a:r>
            <a:r>
              <a:rPr lang="en-US" dirty="0" err="1"/>
              <a:t>Acest</a:t>
            </a:r>
            <a:r>
              <a:rPr lang="en-US" dirty="0"/>
              <a:t> </a:t>
            </a:r>
            <a:r>
              <a:rPr lang="en-US" dirty="0" err="1"/>
              <a:t>lucru</a:t>
            </a:r>
            <a:r>
              <a:rPr lang="en-US" dirty="0"/>
              <a:t> </a:t>
            </a:r>
            <a:r>
              <a:rPr lang="en-US" dirty="0" err="1"/>
              <a:t>extinde</a:t>
            </a:r>
            <a:r>
              <a:rPr lang="en-US" dirty="0"/>
              <a:t> </a:t>
            </a:r>
            <a:r>
              <a:rPr lang="en-US" dirty="0" err="1"/>
              <a:t>înțelegerea</a:t>
            </a:r>
            <a:r>
              <a:rPr lang="en-US" dirty="0"/>
              <a:t> </a:t>
            </a:r>
            <a:r>
              <a:rPr lang="en-US" dirty="0" err="1"/>
              <a:t>abilităților</a:t>
            </a:r>
            <a:r>
              <a:rPr lang="en-US" dirty="0"/>
              <a:t> </a:t>
            </a:r>
            <a:r>
              <a:rPr lang="en-US" dirty="0" err="1"/>
              <a:t>ecologice</a:t>
            </a:r>
            <a:r>
              <a:rPr lang="en-US" dirty="0"/>
              <a:t>.</a:t>
            </a:r>
          </a:p>
        </p:txBody>
      </p:sp>
      <p:sp>
        <p:nvSpPr>
          <p:cNvPr id="4" name="Slide Number Placeholder 3">
            <a:extLst>
              <a:ext uri="{FF2B5EF4-FFF2-40B4-BE49-F238E27FC236}">
                <a16:creationId xmlns:a16="http://schemas.microsoft.com/office/drawing/2014/main" id="{CF280E21-AE35-D811-DB85-EB8CDEBBEA47}"/>
              </a:ext>
            </a:extLst>
          </p:cNvPr>
          <p:cNvSpPr>
            <a:spLocks noGrp="1"/>
          </p:cNvSpPr>
          <p:nvPr>
            <p:ph type="sldNum" sz="quarter" idx="5"/>
          </p:nvPr>
        </p:nvSpPr>
        <p:spPr/>
        <p:txBody>
          <a:bodyPr/>
          <a:lstStyle/>
          <a:p>
            <a:fld id="{C6CF91B0-25AB-4DFA-B184-293DD156034C}" type="slidenum">
              <a:rPr lang="el-GR" smtClean="0"/>
              <a:t>46</a:t>
            </a:fld>
            <a:endParaRPr lang="el-GR"/>
          </a:p>
        </p:txBody>
      </p:sp>
    </p:spTree>
    <p:extLst>
      <p:ext uri="{BB962C8B-B14F-4D97-AF65-F5344CB8AC3E}">
        <p14:creationId xmlns:p14="http://schemas.microsoft.com/office/powerpoint/2010/main" val="30063876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39210-99FB-1546-EC92-979C2A3E2D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B4F02D-5D01-FE23-45BD-7A50B4F853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713466-6B85-12C0-6710-111ABE77A47F}"/>
              </a:ext>
            </a:extLst>
          </p:cNvPr>
          <p:cNvSpPr>
            <a:spLocks noGrp="1"/>
          </p:cNvSpPr>
          <p:nvPr>
            <p:ph type="body" idx="1"/>
          </p:nvPr>
        </p:nvSpPr>
        <p:spPr/>
        <p:txBody>
          <a:bodyPr/>
          <a:lstStyle/>
          <a:p>
            <a:r>
              <a:rPr lang="en-US" dirty="0" err="1"/>
              <a:t>Folosește</a:t>
            </a:r>
            <a:r>
              <a:rPr lang="en-US" dirty="0"/>
              <a:t> </a:t>
            </a:r>
            <a:r>
              <a:rPr lang="en-US" dirty="0" err="1"/>
              <a:t>acest</a:t>
            </a:r>
            <a:r>
              <a:rPr lang="en-US" dirty="0"/>
              <a:t> slide </a:t>
            </a:r>
            <a:r>
              <a:rPr lang="en-US" dirty="0" err="1"/>
              <a:t>pentru</a:t>
            </a:r>
            <a:r>
              <a:rPr lang="en-US" dirty="0"/>
              <a:t> a </a:t>
            </a:r>
            <a:r>
              <a:rPr lang="en-US" dirty="0" err="1"/>
              <a:t>conecta</a:t>
            </a:r>
            <a:r>
              <a:rPr lang="en-US" dirty="0"/>
              <a:t> </a:t>
            </a:r>
            <a:r>
              <a:rPr lang="en-US" dirty="0" err="1"/>
              <a:t>cazul</a:t>
            </a:r>
            <a:r>
              <a:rPr lang="en-US" dirty="0"/>
              <a:t> </a:t>
            </a:r>
            <a:r>
              <a:rPr lang="en-US" dirty="0" err="1"/>
              <a:t>înapoi</a:t>
            </a:r>
            <a:r>
              <a:rPr lang="en-US" dirty="0"/>
              <a:t> la </a:t>
            </a:r>
            <a:r>
              <a:rPr lang="en-US" dirty="0" err="1"/>
              <a:t>Modulul</a:t>
            </a:r>
            <a:r>
              <a:rPr lang="en-US" dirty="0"/>
              <a:t> 3. </a:t>
            </a:r>
          </a:p>
          <a:p>
            <a:r>
              <a:rPr lang="en-US" dirty="0"/>
              <a:t>
</a:t>
            </a:r>
            <a:r>
              <a:rPr lang="en-US" dirty="0" err="1"/>
              <a:t>Evidențiază</a:t>
            </a:r>
            <a:r>
              <a:rPr lang="en-US" dirty="0"/>
              <a:t> </a:t>
            </a:r>
            <a:r>
              <a:rPr lang="en-US" dirty="0" err="1"/>
              <a:t>că</a:t>
            </a:r>
            <a:r>
              <a:rPr lang="en-US" dirty="0"/>
              <a:t> </a:t>
            </a:r>
            <a:r>
              <a:rPr lang="en-US" dirty="0" err="1"/>
              <a:t>abilitățile</a:t>
            </a:r>
            <a:r>
              <a:rPr lang="en-US" dirty="0"/>
              <a:t> </a:t>
            </a:r>
            <a:r>
              <a:rPr lang="en-US" dirty="0" err="1"/>
              <a:t>ecologice</a:t>
            </a:r>
            <a:r>
              <a:rPr lang="en-US" dirty="0"/>
              <a:t> nu sunt </a:t>
            </a:r>
            <a:r>
              <a:rPr lang="en-US" dirty="0" err="1"/>
              <a:t>doar</a:t>
            </a:r>
            <a:r>
              <a:rPr lang="en-US" dirty="0"/>
              <a:t> </a:t>
            </a:r>
            <a:r>
              <a:rPr lang="en-US" dirty="0" err="1"/>
              <a:t>pentru</a:t>
            </a:r>
            <a:r>
              <a:rPr lang="en-US" dirty="0"/>
              <a:t> </a:t>
            </a:r>
            <a:r>
              <a:rPr lang="en-US" dirty="0" err="1"/>
              <a:t>ingineri</a:t>
            </a:r>
            <a:r>
              <a:rPr lang="en-US" dirty="0"/>
              <a:t> </a:t>
            </a:r>
            <a:r>
              <a:rPr lang="en-US" dirty="0" err="1"/>
              <a:t>sau</a:t>
            </a:r>
            <a:r>
              <a:rPr lang="en-US" dirty="0"/>
              <a:t> </a:t>
            </a:r>
            <a:r>
              <a:rPr lang="en-US" dirty="0" err="1"/>
              <a:t>experți</a:t>
            </a:r>
            <a:r>
              <a:rPr lang="en-US" dirty="0"/>
              <a:t> </a:t>
            </a:r>
            <a:r>
              <a:rPr lang="en-US" dirty="0" err="1"/>
              <a:t>în</a:t>
            </a:r>
            <a:r>
              <a:rPr lang="en-US" dirty="0"/>
              <a:t> </a:t>
            </a:r>
            <a:r>
              <a:rPr lang="en-US" dirty="0" err="1"/>
              <a:t>mediu</a:t>
            </a:r>
            <a:r>
              <a:rPr lang="en-US" dirty="0"/>
              <a:t>. 
</a:t>
            </a:r>
            <a:r>
              <a:rPr lang="en-US" dirty="0" err="1"/>
              <a:t>Lucrătorii</a:t>
            </a:r>
            <a:r>
              <a:rPr lang="en-US" dirty="0"/>
              <a:t> din </a:t>
            </a:r>
            <a:r>
              <a:rPr lang="en-US" dirty="0" err="1"/>
              <a:t>servicii</a:t>
            </a:r>
            <a:r>
              <a:rPr lang="en-US" dirty="0"/>
              <a:t> au </a:t>
            </a:r>
            <a:r>
              <a:rPr lang="en-US" dirty="0" err="1"/>
              <a:t>nevoie</a:t>
            </a:r>
            <a:r>
              <a:rPr lang="en-US" dirty="0"/>
              <a:t>, de </a:t>
            </a:r>
            <a:r>
              <a:rPr lang="en-US" dirty="0" err="1"/>
              <a:t>asemenea</a:t>
            </a:r>
            <a:r>
              <a:rPr lang="en-US" dirty="0"/>
              <a:t>, de </a:t>
            </a:r>
            <a:r>
              <a:rPr lang="en-US" dirty="0" err="1"/>
              <a:t>înțelegere</a:t>
            </a:r>
            <a:r>
              <a:rPr lang="en-US" dirty="0"/>
              <a:t>, </a:t>
            </a:r>
            <a:r>
              <a:rPr lang="en-US" dirty="0" err="1"/>
              <a:t>comunicare</a:t>
            </a:r>
            <a:r>
              <a:rPr lang="en-US" dirty="0"/>
              <a:t> </a:t>
            </a:r>
            <a:r>
              <a:rPr lang="en-US" dirty="0" err="1"/>
              <a:t>și</a:t>
            </a:r>
            <a:r>
              <a:rPr lang="en-US" dirty="0"/>
              <a:t> </a:t>
            </a:r>
            <a:r>
              <a:rPr lang="en-US" dirty="0" err="1"/>
              <a:t>luare</a:t>
            </a:r>
            <a:r>
              <a:rPr lang="en-US" dirty="0"/>
              <a:t> a </a:t>
            </a:r>
            <a:r>
              <a:rPr lang="en-US" dirty="0" err="1"/>
              <a:t>deciziilor</a:t>
            </a:r>
            <a:r>
              <a:rPr lang="en-US" dirty="0"/>
              <a:t> legate de </a:t>
            </a:r>
            <a:r>
              <a:rPr lang="en-US" dirty="0" err="1"/>
              <a:t>sustenabilitate</a:t>
            </a:r>
            <a:r>
              <a:rPr lang="en-US" dirty="0"/>
              <a:t>. </a:t>
            </a:r>
          </a:p>
          <a:p>
            <a:r>
              <a:rPr lang="en-US" dirty="0"/>
              <a:t>
</a:t>
            </a:r>
            <a:r>
              <a:rPr lang="en-US" dirty="0" err="1"/>
              <a:t>Acest</a:t>
            </a:r>
            <a:r>
              <a:rPr lang="en-US" dirty="0"/>
              <a:t> </a:t>
            </a:r>
            <a:r>
              <a:rPr lang="en-US" dirty="0" err="1"/>
              <a:t>caz</a:t>
            </a:r>
            <a:r>
              <a:rPr lang="en-US" dirty="0"/>
              <a:t> </a:t>
            </a:r>
            <a:r>
              <a:rPr lang="en-US" dirty="0" err="1"/>
              <a:t>îi</a:t>
            </a:r>
            <a:r>
              <a:rPr lang="en-US" dirty="0"/>
              <a:t> </a:t>
            </a:r>
            <a:r>
              <a:rPr lang="en-US" dirty="0" err="1"/>
              <a:t>ajută</a:t>
            </a:r>
            <a:r>
              <a:rPr lang="en-US" dirty="0"/>
              <a:t> pe </a:t>
            </a:r>
            <a:r>
              <a:rPr lang="en-US" dirty="0" err="1"/>
              <a:t>profesori</a:t>
            </a:r>
            <a:r>
              <a:rPr lang="en-US" dirty="0"/>
              <a:t> </a:t>
            </a:r>
            <a:r>
              <a:rPr lang="en-US" dirty="0" err="1"/>
              <a:t>să</a:t>
            </a:r>
            <a:r>
              <a:rPr lang="en-US" dirty="0"/>
              <a:t> </a:t>
            </a:r>
            <a:r>
              <a:rPr lang="en-US" dirty="0" err="1"/>
              <a:t>discute</a:t>
            </a:r>
            <a:r>
              <a:rPr lang="en-US" dirty="0"/>
              <a:t> </a:t>
            </a:r>
            <a:r>
              <a:rPr lang="en-US" dirty="0" err="1"/>
              <a:t>relevanța</a:t>
            </a:r>
            <a:r>
              <a:rPr lang="en-US" dirty="0"/>
              <a:t> </a:t>
            </a:r>
            <a:r>
              <a:rPr lang="en-US" dirty="0" err="1"/>
              <a:t>în</a:t>
            </a:r>
            <a:r>
              <a:rPr lang="en-US" dirty="0"/>
              <a:t> </a:t>
            </a:r>
            <a:r>
              <a:rPr lang="en-US" dirty="0" err="1"/>
              <a:t>cariera</a:t>
            </a:r>
            <a:r>
              <a:rPr lang="en-US" dirty="0"/>
              <a:t> </a:t>
            </a:r>
            <a:r>
              <a:rPr lang="en-US" dirty="0" err="1"/>
              <a:t>verde</a:t>
            </a:r>
            <a:r>
              <a:rPr lang="en-US" dirty="0"/>
              <a:t> </a:t>
            </a:r>
            <a:r>
              <a:rPr lang="en-US" dirty="0" err="1"/>
              <a:t>în</a:t>
            </a:r>
            <a:r>
              <a:rPr lang="en-US" dirty="0"/>
              <a:t> </a:t>
            </a:r>
            <a:r>
              <a:rPr lang="en-US" dirty="0" err="1"/>
              <a:t>ospitalitate</a:t>
            </a:r>
            <a:r>
              <a:rPr lang="en-US" dirty="0"/>
              <a:t>, </a:t>
            </a:r>
            <a:r>
              <a:rPr lang="en-US" dirty="0" err="1"/>
              <a:t>turism</a:t>
            </a:r>
            <a:r>
              <a:rPr lang="en-US" dirty="0"/>
              <a:t>, retail, transport </a:t>
            </a:r>
            <a:r>
              <a:rPr lang="en-US" dirty="0" err="1"/>
              <a:t>și</a:t>
            </a:r>
            <a:r>
              <a:rPr lang="en-US" dirty="0"/>
              <a:t> </a:t>
            </a:r>
            <a:r>
              <a:rPr lang="en-US" dirty="0" err="1"/>
              <a:t>servicii</a:t>
            </a:r>
            <a:r>
              <a:rPr lang="en-US" dirty="0"/>
              <a:t> locale.</a:t>
            </a:r>
          </a:p>
        </p:txBody>
      </p:sp>
      <p:sp>
        <p:nvSpPr>
          <p:cNvPr id="4" name="Slide Number Placeholder 3">
            <a:extLst>
              <a:ext uri="{FF2B5EF4-FFF2-40B4-BE49-F238E27FC236}">
                <a16:creationId xmlns:a16="http://schemas.microsoft.com/office/drawing/2014/main" id="{77B12CFF-FEB1-EBF1-2B36-2D763B8E91E8}"/>
              </a:ext>
            </a:extLst>
          </p:cNvPr>
          <p:cNvSpPr>
            <a:spLocks noGrp="1"/>
          </p:cNvSpPr>
          <p:nvPr>
            <p:ph type="sldNum" sz="quarter" idx="5"/>
          </p:nvPr>
        </p:nvSpPr>
        <p:spPr/>
        <p:txBody>
          <a:bodyPr/>
          <a:lstStyle/>
          <a:p>
            <a:fld id="{C6CF91B0-25AB-4DFA-B184-293DD156034C}" type="slidenum">
              <a:rPr lang="el-GR" smtClean="0"/>
              <a:t>47</a:t>
            </a:fld>
            <a:endParaRPr lang="el-GR"/>
          </a:p>
        </p:txBody>
      </p:sp>
    </p:spTree>
    <p:extLst>
      <p:ext uri="{BB962C8B-B14F-4D97-AF65-F5344CB8AC3E}">
        <p14:creationId xmlns:p14="http://schemas.microsoft.com/office/powerpoint/2010/main" val="28150965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E4654-5D9F-3FF1-8EEF-3946115DB6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A45D31-96BF-F4E1-B9B3-F1A2AF4470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DB9D76-326A-F31D-427C-1A8DCF5A74F2}"/>
              </a:ext>
            </a:extLst>
          </p:cNvPr>
          <p:cNvSpPr>
            <a:spLocks noGrp="1"/>
          </p:cNvSpPr>
          <p:nvPr>
            <p:ph type="body" idx="1"/>
          </p:nvPr>
        </p:nvSpPr>
        <p:spPr/>
        <p:txBody>
          <a:bodyPr/>
          <a:lstStyle/>
          <a:p>
            <a:r>
              <a:rPr lang="en-US" dirty="0" err="1"/>
              <a:t>Folosește</a:t>
            </a:r>
            <a:r>
              <a:rPr lang="en-US" dirty="0"/>
              <a:t> </a:t>
            </a:r>
            <a:r>
              <a:rPr lang="en-US" dirty="0" err="1"/>
              <a:t>întrebările</a:t>
            </a:r>
            <a:r>
              <a:rPr lang="en-US" dirty="0"/>
              <a:t> </a:t>
            </a:r>
            <a:r>
              <a:rPr lang="en-US" dirty="0" err="1"/>
              <a:t>pentru</a:t>
            </a:r>
            <a:r>
              <a:rPr lang="en-US" dirty="0"/>
              <a:t> </a:t>
            </a:r>
            <a:r>
              <a:rPr lang="en-US" dirty="0" err="1"/>
              <a:t>munca</a:t>
            </a:r>
            <a:r>
              <a:rPr lang="en-US" dirty="0"/>
              <a:t> in </a:t>
            </a:r>
            <a:r>
              <a:rPr lang="en-US" dirty="0" err="1"/>
              <a:t>grup</a:t>
            </a:r>
            <a:r>
              <a:rPr lang="en-US" dirty="0"/>
              <a:t> la </a:t>
            </a:r>
            <a:r>
              <a:rPr lang="en-US" dirty="0" err="1"/>
              <a:t>studiul</a:t>
            </a:r>
            <a:r>
              <a:rPr lang="en-US" dirty="0"/>
              <a:t> de </a:t>
            </a:r>
            <a:r>
              <a:rPr lang="en-US" dirty="0" err="1"/>
              <a:t>caz</a:t>
            </a:r>
            <a:r>
              <a:rPr lang="en-US" dirty="0"/>
              <a:t>.</a:t>
            </a:r>
          </a:p>
          <a:p>
            <a:r>
              <a:rPr lang="en-US" dirty="0"/>
              <a:t> 
</a:t>
            </a:r>
            <a:r>
              <a:rPr lang="en-US" dirty="0" err="1"/>
              <a:t>Solicită</a:t>
            </a:r>
            <a:r>
              <a:rPr lang="en-US" dirty="0"/>
              <a:t> </a:t>
            </a:r>
            <a:r>
              <a:rPr lang="en-US" dirty="0" err="1"/>
              <a:t>participanților</a:t>
            </a:r>
            <a:r>
              <a:rPr lang="en-US" dirty="0"/>
              <a:t> </a:t>
            </a:r>
            <a:r>
              <a:rPr lang="en-US" dirty="0" err="1"/>
              <a:t>să</a:t>
            </a:r>
            <a:r>
              <a:rPr lang="en-US" dirty="0"/>
              <a:t> </a:t>
            </a:r>
            <a:r>
              <a:rPr lang="en-US" dirty="0" err="1"/>
              <a:t>identifice</a:t>
            </a:r>
            <a:r>
              <a:rPr lang="en-US" dirty="0"/>
              <a:t> cel </a:t>
            </a:r>
            <a:r>
              <a:rPr lang="en-US" dirty="0" err="1"/>
              <a:t>puțin</a:t>
            </a:r>
            <a:r>
              <a:rPr lang="en-US" dirty="0"/>
              <a:t> o </a:t>
            </a:r>
            <a:r>
              <a:rPr lang="en-US" dirty="0" err="1"/>
              <a:t>abilitate</a:t>
            </a:r>
            <a:r>
              <a:rPr lang="en-US" dirty="0"/>
              <a:t> </a:t>
            </a:r>
            <a:r>
              <a:rPr lang="en-US" dirty="0" err="1"/>
              <a:t>transversală</a:t>
            </a:r>
            <a:r>
              <a:rPr lang="en-US" dirty="0"/>
              <a:t> </a:t>
            </a:r>
            <a:r>
              <a:rPr lang="en-US" dirty="0" err="1"/>
              <a:t>și</a:t>
            </a:r>
            <a:r>
              <a:rPr lang="en-US" dirty="0"/>
              <a:t> </a:t>
            </a:r>
            <a:r>
              <a:rPr lang="en-US" dirty="0" err="1"/>
              <a:t>una</a:t>
            </a:r>
            <a:r>
              <a:rPr lang="en-US" dirty="0"/>
              <a:t> </a:t>
            </a:r>
            <a:r>
              <a:rPr lang="en-US" dirty="0" err="1"/>
              <a:t>specifică</a:t>
            </a:r>
            <a:r>
              <a:rPr lang="en-US" dirty="0"/>
              <a:t> </a:t>
            </a:r>
            <a:r>
              <a:rPr lang="en-US" dirty="0" err="1"/>
              <a:t>ocupației</a:t>
            </a:r>
            <a:r>
              <a:rPr lang="en-US" dirty="0"/>
              <a:t>. </a:t>
            </a:r>
          </a:p>
          <a:p>
            <a:r>
              <a:rPr lang="en-US" dirty="0"/>
              <a:t>
</a:t>
            </a:r>
            <a:r>
              <a:rPr lang="en-US" dirty="0" err="1"/>
              <a:t>Apoi</a:t>
            </a:r>
            <a:r>
              <a:rPr lang="en-US" dirty="0"/>
              <a:t> </a:t>
            </a:r>
            <a:r>
              <a:rPr lang="en-US" dirty="0" err="1"/>
              <a:t>roagă</a:t>
            </a:r>
            <a:r>
              <a:rPr lang="en-US" dirty="0"/>
              <a:t> </a:t>
            </a:r>
            <a:r>
              <a:rPr lang="en-US" dirty="0" err="1"/>
              <a:t>participanții</a:t>
            </a:r>
            <a:r>
              <a:rPr lang="en-US" dirty="0"/>
              <a:t> </a:t>
            </a:r>
            <a:r>
              <a:rPr lang="en-US" dirty="0" err="1"/>
              <a:t>să</a:t>
            </a:r>
            <a:r>
              <a:rPr lang="en-US" dirty="0"/>
              <a:t> </a:t>
            </a:r>
            <a:r>
              <a:rPr lang="en-US" dirty="0" err="1"/>
              <a:t>creeze</a:t>
            </a:r>
            <a:r>
              <a:rPr lang="en-US" dirty="0"/>
              <a:t> o </a:t>
            </a:r>
            <a:r>
              <a:rPr lang="en-US" dirty="0" err="1"/>
              <a:t>activitate</a:t>
            </a:r>
            <a:r>
              <a:rPr lang="en-US" dirty="0"/>
              <a:t> </a:t>
            </a:r>
            <a:r>
              <a:rPr lang="en-US" dirty="0" err="1"/>
              <a:t>pentru</a:t>
            </a:r>
            <a:r>
              <a:rPr lang="en-US" dirty="0"/>
              <a:t> </a:t>
            </a:r>
            <a:r>
              <a:rPr lang="en-US" dirty="0" err="1"/>
              <a:t>cursanți</a:t>
            </a:r>
            <a:r>
              <a:rPr lang="en-US" dirty="0"/>
              <a:t>. 
</a:t>
            </a:r>
          </a:p>
          <a:p>
            <a:r>
              <a:rPr lang="en-US" dirty="0" err="1"/>
              <a:t>Acest</a:t>
            </a:r>
            <a:r>
              <a:rPr lang="en-US" dirty="0"/>
              <a:t> </a:t>
            </a:r>
            <a:r>
              <a:rPr lang="en-US" dirty="0" err="1"/>
              <a:t>lucru</a:t>
            </a:r>
            <a:r>
              <a:rPr lang="en-US" dirty="0"/>
              <a:t> </a:t>
            </a:r>
            <a:r>
              <a:rPr lang="en-US" dirty="0" err="1"/>
              <a:t>menține</a:t>
            </a:r>
            <a:r>
              <a:rPr lang="en-US" dirty="0"/>
              <a:t> </a:t>
            </a:r>
            <a:r>
              <a:rPr lang="en-US" dirty="0" err="1"/>
              <a:t>activitatea</a:t>
            </a:r>
            <a:r>
              <a:rPr lang="en-US" dirty="0"/>
              <a:t> </a:t>
            </a:r>
            <a:r>
              <a:rPr lang="en-US" dirty="0" err="1"/>
              <a:t>practică</a:t>
            </a:r>
            <a:r>
              <a:rPr lang="en-US" dirty="0"/>
              <a:t> </a:t>
            </a:r>
            <a:r>
              <a:rPr lang="en-US" dirty="0" err="1"/>
              <a:t>și</a:t>
            </a:r>
            <a:r>
              <a:rPr lang="en-US" dirty="0"/>
              <a:t> </a:t>
            </a:r>
            <a:r>
              <a:rPr lang="en-US" dirty="0" err="1"/>
              <a:t>legată</a:t>
            </a:r>
            <a:r>
              <a:rPr lang="en-US" dirty="0"/>
              <a:t> de </a:t>
            </a:r>
            <a:r>
              <a:rPr lang="en-US" dirty="0" err="1"/>
              <a:t>predare</a:t>
            </a:r>
            <a:r>
              <a:rPr lang="en-US" dirty="0"/>
              <a:t>, </a:t>
            </a:r>
            <a:r>
              <a:rPr lang="en-US" dirty="0" err="1"/>
              <a:t>asigurând</a:t>
            </a:r>
            <a:r>
              <a:rPr lang="en-US" dirty="0"/>
              <a:t> </a:t>
            </a:r>
            <a:r>
              <a:rPr lang="en-US" dirty="0" err="1"/>
              <a:t>totodată</a:t>
            </a:r>
            <a:r>
              <a:rPr lang="en-US" dirty="0"/>
              <a:t> </a:t>
            </a:r>
            <a:r>
              <a:rPr lang="en-US" dirty="0" err="1"/>
              <a:t>că</a:t>
            </a:r>
            <a:r>
              <a:rPr lang="en-US" dirty="0"/>
              <a:t> </a:t>
            </a:r>
            <a:r>
              <a:rPr lang="en-US" dirty="0" err="1"/>
              <a:t>participanții</a:t>
            </a:r>
            <a:r>
              <a:rPr lang="en-US" dirty="0"/>
              <a:t> </a:t>
            </a:r>
            <a:r>
              <a:rPr lang="en-US" dirty="0" err="1"/>
              <a:t>învață</a:t>
            </a:r>
            <a:r>
              <a:rPr lang="en-US" dirty="0"/>
              <a:t> </a:t>
            </a:r>
            <a:r>
              <a:rPr lang="en-US" dirty="0" err="1"/>
              <a:t>conținutul</a:t>
            </a:r>
            <a:r>
              <a:rPr lang="en-US" dirty="0"/>
              <a:t> </a:t>
            </a:r>
            <a:r>
              <a:rPr lang="en-US" dirty="0" err="1"/>
              <a:t>cazului</a:t>
            </a:r>
            <a:r>
              <a:rPr lang="en-US" dirty="0"/>
              <a:t>.</a:t>
            </a:r>
          </a:p>
        </p:txBody>
      </p:sp>
      <p:sp>
        <p:nvSpPr>
          <p:cNvPr id="4" name="Slide Number Placeholder 3">
            <a:extLst>
              <a:ext uri="{FF2B5EF4-FFF2-40B4-BE49-F238E27FC236}">
                <a16:creationId xmlns:a16="http://schemas.microsoft.com/office/drawing/2014/main" id="{742763A5-AE41-2EA6-03C4-EB25469478D1}"/>
              </a:ext>
            </a:extLst>
          </p:cNvPr>
          <p:cNvSpPr>
            <a:spLocks noGrp="1"/>
          </p:cNvSpPr>
          <p:nvPr>
            <p:ph type="sldNum" sz="quarter" idx="5"/>
          </p:nvPr>
        </p:nvSpPr>
        <p:spPr/>
        <p:txBody>
          <a:bodyPr/>
          <a:lstStyle/>
          <a:p>
            <a:fld id="{C6CF91B0-25AB-4DFA-B184-293DD156034C}" type="slidenum">
              <a:rPr lang="el-GR" smtClean="0"/>
              <a:t>48</a:t>
            </a:fld>
            <a:endParaRPr lang="el-GR"/>
          </a:p>
        </p:txBody>
      </p:sp>
    </p:spTree>
    <p:extLst>
      <p:ext uri="{BB962C8B-B14F-4D97-AF65-F5344CB8AC3E}">
        <p14:creationId xmlns:p14="http://schemas.microsoft.com/office/powerpoint/2010/main" val="34018551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Folosește</a:t>
            </a:r>
            <a:r>
              <a:rPr lang="en-US" dirty="0"/>
              <a:t> </a:t>
            </a:r>
            <a:r>
              <a:rPr lang="en-US" dirty="0" err="1"/>
              <a:t>acest</a:t>
            </a:r>
            <a:r>
              <a:rPr lang="en-US" dirty="0"/>
              <a:t> slide </a:t>
            </a:r>
            <a:r>
              <a:rPr lang="en-US" dirty="0" err="1"/>
              <a:t>pentru</a:t>
            </a:r>
            <a:r>
              <a:rPr lang="en-US" dirty="0"/>
              <a:t> a </a:t>
            </a:r>
            <a:r>
              <a:rPr lang="en-US" dirty="0" err="1"/>
              <a:t>trece</a:t>
            </a:r>
            <a:r>
              <a:rPr lang="en-US" dirty="0"/>
              <a:t> </a:t>
            </a:r>
            <a:r>
              <a:rPr lang="en-US" dirty="0" err="1"/>
              <a:t>participanții</a:t>
            </a:r>
            <a:r>
              <a:rPr lang="en-US" dirty="0"/>
              <a:t> de la </a:t>
            </a:r>
            <a:r>
              <a:rPr lang="en-US" dirty="0" err="1"/>
              <a:t>munca</a:t>
            </a:r>
            <a:r>
              <a:rPr lang="en-US" dirty="0"/>
              <a:t> de </a:t>
            </a:r>
            <a:r>
              <a:rPr lang="en-US" dirty="0" err="1"/>
              <a:t>grup</a:t>
            </a:r>
            <a:r>
              <a:rPr lang="en-US" dirty="0"/>
              <a:t> la </a:t>
            </a:r>
            <a:r>
              <a:rPr lang="en-US" dirty="0" err="1"/>
              <a:t>reflecția</a:t>
            </a:r>
            <a:r>
              <a:rPr lang="en-US" dirty="0"/>
              <a:t> </a:t>
            </a:r>
            <a:r>
              <a:rPr lang="en-US" dirty="0" err="1"/>
              <a:t>individuală</a:t>
            </a:r>
            <a:r>
              <a:rPr lang="en-US" dirty="0"/>
              <a:t>. </a:t>
            </a:r>
          </a:p>
          <a:p>
            <a:r>
              <a:rPr lang="en-US" dirty="0"/>
              <a:t>
</a:t>
            </a:r>
            <a:r>
              <a:rPr lang="en-US" dirty="0" err="1"/>
              <a:t>Explică</a:t>
            </a:r>
            <a:r>
              <a:rPr lang="en-US" dirty="0"/>
              <a:t> </a:t>
            </a:r>
            <a:r>
              <a:rPr lang="en-US" dirty="0" err="1"/>
              <a:t>faptul</a:t>
            </a:r>
            <a:r>
              <a:rPr lang="en-US" dirty="0"/>
              <a:t> </a:t>
            </a:r>
            <a:r>
              <a:rPr lang="en-US" dirty="0" err="1"/>
              <a:t>că</a:t>
            </a:r>
            <a:r>
              <a:rPr lang="en-US" dirty="0"/>
              <a:t> </a:t>
            </a:r>
            <a:r>
              <a:rPr lang="en-US" dirty="0" err="1"/>
              <a:t>Fișa</a:t>
            </a:r>
            <a:r>
              <a:rPr lang="en-US" dirty="0"/>
              <a:t> de </a:t>
            </a:r>
            <a:r>
              <a:rPr lang="en-US" dirty="0" err="1"/>
              <a:t>lucru</a:t>
            </a:r>
            <a:r>
              <a:rPr lang="en-US" dirty="0"/>
              <a:t> 6 </a:t>
            </a:r>
            <a:r>
              <a:rPr lang="en-US" dirty="0" err="1"/>
              <a:t>îi</a:t>
            </a:r>
            <a:r>
              <a:rPr lang="en-US" dirty="0"/>
              <a:t> </a:t>
            </a:r>
            <a:r>
              <a:rPr lang="en-US" dirty="0" err="1"/>
              <a:t>ajută</a:t>
            </a:r>
            <a:r>
              <a:rPr lang="en-US" dirty="0"/>
              <a:t> </a:t>
            </a:r>
            <a:r>
              <a:rPr lang="en-US" dirty="0" err="1"/>
              <a:t>să</a:t>
            </a:r>
            <a:r>
              <a:rPr lang="en-US" dirty="0"/>
              <a:t> </a:t>
            </a:r>
            <a:r>
              <a:rPr lang="en-US" dirty="0" err="1"/>
              <a:t>consolideze</a:t>
            </a:r>
            <a:r>
              <a:rPr lang="en-US" dirty="0"/>
              <a:t> </a:t>
            </a:r>
            <a:r>
              <a:rPr lang="en-US" dirty="0" err="1"/>
              <a:t>ceea</a:t>
            </a:r>
            <a:r>
              <a:rPr lang="en-US" dirty="0"/>
              <a:t> </a:t>
            </a:r>
            <a:r>
              <a:rPr lang="en-US" dirty="0" err="1"/>
              <a:t>ce</a:t>
            </a:r>
            <a:r>
              <a:rPr lang="en-US" dirty="0"/>
              <a:t> au </a:t>
            </a:r>
            <a:r>
              <a:rPr lang="en-US" dirty="0" err="1"/>
              <a:t>învățat</a:t>
            </a:r>
            <a:r>
              <a:rPr lang="en-US" dirty="0"/>
              <a:t> </a:t>
            </a:r>
            <a:r>
              <a:rPr lang="en-US" dirty="0" err="1"/>
              <a:t>în</a:t>
            </a:r>
            <a:r>
              <a:rPr lang="en-US" dirty="0"/>
              <a:t> </a:t>
            </a:r>
            <a:r>
              <a:rPr lang="en-US" dirty="0" err="1"/>
              <a:t>timpul</a:t>
            </a:r>
            <a:r>
              <a:rPr lang="en-US" dirty="0"/>
              <a:t> </a:t>
            </a:r>
            <a:r>
              <a:rPr lang="en-US" dirty="0" err="1"/>
              <a:t>modulului</a:t>
            </a:r>
            <a:r>
              <a:rPr lang="en-US" dirty="0"/>
              <a:t>. </a:t>
            </a:r>
            <a:r>
              <a:rPr lang="en-US" dirty="0" err="1"/>
              <a:t>Accentul</a:t>
            </a:r>
            <a:r>
              <a:rPr lang="en-US" dirty="0"/>
              <a:t> </a:t>
            </a:r>
            <a:r>
              <a:rPr lang="en-US" dirty="0" err="1"/>
              <a:t>este</a:t>
            </a:r>
            <a:r>
              <a:rPr lang="en-US" dirty="0"/>
              <a:t> pus pe </a:t>
            </a:r>
            <a:r>
              <a:rPr lang="en-US" dirty="0" err="1"/>
              <a:t>transferul</a:t>
            </a:r>
            <a:r>
              <a:rPr lang="en-US" dirty="0"/>
              <a:t> </a:t>
            </a:r>
            <a:r>
              <a:rPr lang="en-US" dirty="0" err="1"/>
              <a:t>practic</a:t>
            </a:r>
            <a:r>
              <a:rPr lang="en-US" dirty="0"/>
              <a:t> </a:t>
            </a:r>
            <a:r>
              <a:rPr lang="en-US" dirty="0" err="1"/>
              <a:t>în</a:t>
            </a:r>
            <a:r>
              <a:rPr lang="en-US" dirty="0"/>
              <a:t> </a:t>
            </a:r>
            <a:r>
              <a:rPr lang="en-US" dirty="0" err="1"/>
              <a:t>propriul</a:t>
            </a:r>
            <a:r>
              <a:rPr lang="en-US" dirty="0"/>
              <a:t> context de </a:t>
            </a:r>
            <a:r>
              <a:rPr lang="en-US" dirty="0" err="1"/>
              <a:t>predare</a:t>
            </a:r>
            <a:r>
              <a:rPr lang="en-US" dirty="0"/>
              <a:t> </a:t>
            </a:r>
            <a:r>
              <a:rPr lang="en-US" dirty="0" err="1"/>
              <a:t>sau</a:t>
            </a:r>
            <a:r>
              <a:rPr lang="en-US" dirty="0"/>
              <a:t> </a:t>
            </a:r>
            <a:r>
              <a:rPr lang="en-US" dirty="0" err="1"/>
              <a:t>formare</a:t>
            </a:r>
            <a:r>
              <a:rPr lang="en-US" dirty="0"/>
              <a:t>. </a:t>
            </a:r>
          </a:p>
          <a:p>
            <a:r>
              <a:rPr lang="en-US" dirty="0"/>
              <a:t>
</a:t>
            </a:r>
            <a:r>
              <a:rPr lang="en-US" dirty="0" err="1"/>
              <a:t>Roagă</a:t>
            </a:r>
            <a:r>
              <a:rPr lang="en-US" dirty="0"/>
              <a:t> </a:t>
            </a:r>
            <a:r>
              <a:rPr lang="en-US" dirty="0" err="1"/>
              <a:t>participanții</a:t>
            </a:r>
            <a:r>
              <a:rPr lang="en-US" dirty="0"/>
              <a:t> </a:t>
            </a:r>
            <a:r>
              <a:rPr lang="en-US" dirty="0" err="1"/>
              <a:t>să</a:t>
            </a:r>
            <a:r>
              <a:rPr lang="en-US" dirty="0"/>
              <a:t> </a:t>
            </a:r>
            <a:r>
              <a:rPr lang="en-US" dirty="0" err="1"/>
              <a:t>scrie</a:t>
            </a:r>
            <a:r>
              <a:rPr lang="en-US" dirty="0"/>
              <a:t> </a:t>
            </a:r>
            <a:r>
              <a:rPr lang="en-US" dirty="0" err="1"/>
              <a:t>răspunsuri</a:t>
            </a:r>
            <a:r>
              <a:rPr lang="en-US" dirty="0"/>
              <a:t> </a:t>
            </a:r>
            <a:r>
              <a:rPr lang="en-US" dirty="0" err="1"/>
              <a:t>scurte</a:t>
            </a:r>
            <a:r>
              <a:rPr lang="en-US" dirty="0"/>
              <a:t> </a:t>
            </a:r>
            <a:r>
              <a:rPr lang="en-US" dirty="0" err="1"/>
              <a:t>și</a:t>
            </a:r>
            <a:r>
              <a:rPr lang="en-US" dirty="0"/>
              <a:t> concrete. Nu </a:t>
            </a:r>
            <a:r>
              <a:rPr lang="en-US" dirty="0" err="1"/>
              <a:t>trebuie</a:t>
            </a:r>
            <a:r>
              <a:rPr lang="en-US" dirty="0"/>
              <a:t> </a:t>
            </a:r>
            <a:r>
              <a:rPr lang="en-US" dirty="0" err="1"/>
              <a:t>să</a:t>
            </a:r>
            <a:r>
              <a:rPr lang="en-US" dirty="0"/>
              <a:t> </a:t>
            </a:r>
            <a:r>
              <a:rPr lang="en-US" dirty="0" err="1"/>
              <a:t>scrie</a:t>
            </a:r>
            <a:r>
              <a:rPr lang="en-US" dirty="0"/>
              <a:t> </a:t>
            </a:r>
            <a:r>
              <a:rPr lang="en-US" dirty="0" err="1"/>
              <a:t>paragrafe</a:t>
            </a:r>
            <a:r>
              <a:rPr lang="en-US" dirty="0"/>
              <a:t> lungi. </a:t>
            </a:r>
            <a:r>
              <a:rPr lang="en-US" dirty="0" err="1"/>
              <a:t>Reflecția</a:t>
            </a:r>
            <a:r>
              <a:rPr lang="en-US" dirty="0"/>
              <a:t> </a:t>
            </a:r>
            <a:r>
              <a:rPr lang="en-US" dirty="0" err="1"/>
              <a:t>ar</a:t>
            </a:r>
            <a:r>
              <a:rPr lang="en-US" dirty="0"/>
              <a:t> </a:t>
            </a:r>
            <a:r>
              <a:rPr lang="en-US" dirty="0" err="1"/>
              <a:t>trebui</a:t>
            </a:r>
            <a:r>
              <a:rPr lang="en-US" dirty="0"/>
              <a:t> </a:t>
            </a:r>
            <a:r>
              <a:rPr lang="en-US" dirty="0" err="1"/>
              <a:t>să</a:t>
            </a:r>
            <a:r>
              <a:rPr lang="en-US" dirty="0"/>
              <a:t>-i </a:t>
            </a:r>
            <a:r>
              <a:rPr lang="en-US" dirty="0" err="1"/>
              <a:t>ajute</a:t>
            </a:r>
            <a:r>
              <a:rPr lang="en-US" dirty="0"/>
              <a:t> </a:t>
            </a:r>
            <a:r>
              <a:rPr lang="en-US" dirty="0" err="1"/>
              <a:t>să</a:t>
            </a:r>
            <a:r>
              <a:rPr lang="en-US" dirty="0"/>
              <a:t> </a:t>
            </a:r>
            <a:r>
              <a:rPr lang="en-US" dirty="0" err="1"/>
              <a:t>identifice</a:t>
            </a:r>
            <a:r>
              <a:rPr lang="en-US" dirty="0"/>
              <a:t> </a:t>
            </a:r>
            <a:r>
              <a:rPr lang="en-US" dirty="0" err="1"/>
              <a:t>ce</a:t>
            </a:r>
            <a:r>
              <a:rPr lang="en-US" dirty="0"/>
              <a:t> pot </a:t>
            </a:r>
            <a:r>
              <a:rPr lang="en-US" dirty="0" err="1"/>
              <a:t>folosi</a:t>
            </a:r>
            <a:r>
              <a:rPr lang="en-US" dirty="0"/>
              <a:t> </a:t>
            </a:r>
            <a:r>
              <a:rPr lang="en-US" dirty="0" err="1"/>
              <a:t>imediat</a:t>
            </a:r>
            <a:r>
              <a:rPr lang="en-US" dirty="0"/>
              <a:t> </a:t>
            </a:r>
            <a:r>
              <a:rPr lang="en-US" dirty="0" err="1"/>
              <a:t>și</a:t>
            </a:r>
            <a:r>
              <a:rPr lang="en-US" dirty="0"/>
              <a:t> </a:t>
            </a:r>
            <a:r>
              <a:rPr lang="en-US" dirty="0" err="1"/>
              <a:t>ce</a:t>
            </a:r>
            <a:r>
              <a:rPr lang="en-US" dirty="0"/>
              <a:t> </a:t>
            </a:r>
            <a:r>
              <a:rPr lang="en-US" dirty="0" err="1"/>
              <a:t>ar</a:t>
            </a:r>
            <a:r>
              <a:rPr lang="en-US" dirty="0"/>
              <a:t> </a:t>
            </a:r>
            <a:r>
              <a:rPr lang="en-US" dirty="0" err="1"/>
              <a:t>mai</a:t>
            </a:r>
            <a:r>
              <a:rPr lang="en-US" dirty="0"/>
              <a:t> </a:t>
            </a:r>
            <a:r>
              <a:rPr lang="en-US" dirty="0" err="1"/>
              <a:t>trebui</a:t>
            </a:r>
            <a:r>
              <a:rPr lang="en-US" dirty="0"/>
              <a:t> </a:t>
            </a:r>
            <a:r>
              <a:rPr lang="en-US" dirty="0" err="1"/>
              <a:t>să</a:t>
            </a:r>
            <a:r>
              <a:rPr lang="en-US" dirty="0"/>
              <a:t> </a:t>
            </a:r>
            <a:r>
              <a:rPr lang="en-US" dirty="0" err="1"/>
              <a:t>adapteze</a:t>
            </a:r>
            <a:r>
              <a:rPr lang="en-US" dirty="0"/>
              <a:t>. </a:t>
            </a:r>
          </a:p>
          <a:p>
            <a:r>
              <a:rPr lang="en-US" dirty="0"/>
              <a:t>
</a:t>
            </a:r>
            <a:r>
              <a:rPr lang="en-US" dirty="0" err="1"/>
              <a:t>Reamintește</a:t>
            </a:r>
            <a:r>
              <a:rPr lang="en-US" dirty="0"/>
              <a:t> </a:t>
            </a:r>
            <a:r>
              <a:rPr lang="en-US" dirty="0" err="1"/>
              <a:t>participanților</a:t>
            </a:r>
            <a:r>
              <a:rPr lang="en-US" dirty="0"/>
              <a:t> </a:t>
            </a:r>
            <a:r>
              <a:rPr lang="en-US" dirty="0" err="1"/>
              <a:t>că</a:t>
            </a:r>
            <a:r>
              <a:rPr lang="en-US" dirty="0"/>
              <a:t> </a:t>
            </a:r>
            <a:r>
              <a:rPr lang="en-US" dirty="0" err="1"/>
              <a:t>această</a:t>
            </a:r>
            <a:r>
              <a:rPr lang="en-US" dirty="0"/>
              <a:t> </a:t>
            </a:r>
            <a:r>
              <a:rPr lang="en-US" dirty="0" err="1"/>
              <a:t>reflecție</a:t>
            </a:r>
            <a:r>
              <a:rPr lang="en-US" dirty="0"/>
              <a:t> </a:t>
            </a:r>
            <a:r>
              <a:rPr lang="en-US" dirty="0" err="1"/>
              <a:t>poate</a:t>
            </a:r>
            <a:r>
              <a:rPr lang="en-US" dirty="0"/>
              <a:t> </a:t>
            </a:r>
            <a:r>
              <a:rPr lang="en-US" dirty="0" err="1"/>
              <a:t>sprijini</a:t>
            </a:r>
            <a:r>
              <a:rPr lang="en-US" dirty="0"/>
              <a:t> </a:t>
            </a:r>
            <a:r>
              <a:rPr lang="en-US" dirty="0" err="1"/>
              <a:t>Portofoliul</a:t>
            </a:r>
            <a:r>
              <a:rPr lang="en-US" dirty="0"/>
              <a:t> lor de </a:t>
            </a:r>
            <a:r>
              <a:rPr lang="en-US" dirty="0" err="1"/>
              <a:t>Formatori</a:t>
            </a:r>
            <a:r>
              <a:rPr lang="en-US" dirty="0"/>
              <a:t>, </a:t>
            </a:r>
            <a:r>
              <a:rPr lang="en-US" dirty="0" err="1"/>
              <a:t>în</a:t>
            </a:r>
            <a:r>
              <a:rPr lang="en-US" dirty="0"/>
              <a:t> special </a:t>
            </a:r>
            <a:r>
              <a:rPr lang="en-US" dirty="0" err="1"/>
              <a:t>secțiunea</a:t>
            </a:r>
            <a:r>
              <a:rPr lang="en-US" dirty="0"/>
              <a:t> </a:t>
            </a:r>
            <a:r>
              <a:rPr lang="en-US" dirty="0" err="1"/>
              <a:t>despre</a:t>
            </a:r>
            <a:r>
              <a:rPr lang="en-US" dirty="0"/>
              <a:t> </a:t>
            </a:r>
            <a:r>
              <a:rPr lang="en-US" dirty="0" err="1"/>
              <a:t>adaptarea</a:t>
            </a:r>
            <a:r>
              <a:rPr lang="en-US" dirty="0"/>
              <a:t> </a:t>
            </a:r>
            <a:r>
              <a:rPr lang="en-US" dirty="0" err="1"/>
              <a:t>locală</a:t>
            </a:r>
            <a:r>
              <a:rPr lang="en-US" dirty="0"/>
              <a:t> </a:t>
            </a:r>
            <a:r>
              <a:rPr lang="en-US" dirty="0" err="1"/>
              <a:t>și</a:t>
            </a:r>
            <a:r>
              <a:rPr lang="en-US" dirty="0"/>
              <a:t> </a:t>
            </a:r>
            <a:r>
              <a:rPr lang="en-US" dirty="0" err="1"/>
              <a:t>relevanța</a:t>
            </a:r>
            <a:r>
              <a:rPr lang="en-US" dirty="0"/>
              <a:t> </a:t>
            </a:r>
            <a:r>
              <a:rPr lang="en-US" dirty="0" err="1"/>
              <a:t>pentru</a:t>
            </a:r>
            <a:r>
              <a:rPr lang="en-US" dirty="0"/>
              <a:t> </a:t>
            </a:r>
            <a:r>
              <a:rPr lang="en-US" dirty="0" err="1"/>
              <a:t>cursanți</a:t>
            </a:r>
            <a:r>
              <a:rPr lang="en-US" dirty="0"/>
              <a:t>.</a:t>
            </a:r>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49</a:t>
            </a:fld>
            <a:endParaRPr lang="el-GR"/>
          </a:p>
        </p:txBody>
      </p:sp>
    </p:spTree>
    <p:extLst>
      <p:ext uri="{BB962C8B-B14F-4D97-AF65-F5344CB8AC3E}">
        <p14:creationId xmlns:p14="http://schemas.microsoft.com/office/powerpoint/2010/main" val="36249244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3B359-7613-8813-4465-AE8763A3B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E78A05-2F1B-7F67-731A-542D27B6D5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4553AE-B0C7-C476-1C0F-AFCC3663AB0D}"/>
              </a:ext>
            </a:extLst>
          </p:cNvPr>
          <p:cNvSpPr>
            <a:spLocks noGrp="1"/>
          </p:cNvSpPr>
          <p:nvPr>
            <p:ph type="body" idx="1"/>
          </p:nvPr>
        </p:nvSpPr>
        <p:spPr/>
        <p:txBody>
          <a:bodyPr/>
          <a:lstStyle/>
          <a:p>
            <a:r>
              <a:rPr lang="en-US" dirty="0" err="1"/>
              <a:t>Folosește</a:t>
            </a:r>
            <a:r>
              <a:rPr lang="en-US" dirty="0"/>
              <a:t> </a:t>
            </a:r>
            <a:r>
              <a:rPr lang="en-US" dirty="0" err="1"/>
              <a:t>acest</a:t>
            </a:r>
            <a:r>
              <a:rPr lang="en-US" dirty="0"/>
              <a:t> slide </a:t>
            </a:r>
            <a:r>
              <a:rPr lang="en-US" dirty="0" err="1"/>
              <a:t>pentru</a:t>
            </a:r>
            <a:r>
              <a:rPr lang="en-US" dirty="0"/>
              <a:t> a </a:t>
            </a:r>
            <a:r>
              <a:rPr lang="en-US" dirty="0" err="1"/>
              <a:t>ajuta</a:t>
            </a:r>
            <a:r>
              <a:rPr lang="en-US" dirty="0"/>
              <a:t> </a:t>
            </a:r>
            <a:r>
              <a:rPr lang="en-US" dirty="0" err="1"/>
              <a:t>participanții</a:t>
            </a:r>
            <a:r>
              <a:rPr lang="en-US" dirty="0"/>
              <a:t> </a:t>
            </a:r>
            <a:r>
              <a:rPr lang="en-US" dirty="0" err="1"/>
              <a:t>să</a:t>
            </a:r>
            <a:r>
              <a:rPr lang="en-US" dirty="0"/>
              <a:t> </a:t>
            </a:r>
            <a:r>
              <a:rPr lang="en-US" dirty="0" err="1"/>
              <a:t>învețe</a:t>
            </a:r>
            <a:r>
              <a:rPr lang="en-US" dirty="0"/>
              <a:t> din </a:t>
            </a:r>
            <a:r>
              <a:rPr lang="en-US" dirty="0" err="1"/>
              <a:t>reflecțiile</a:t>
            </a:r>
            <a:r>
              <a:rPr lang="en-US" dirty="0"/>
              <a:t> </a:t>
            </a:r>
            <a:r>
              <a:rPr lang="en-US" dirty="0" err="1"/>
              <a:t>celorlalți</a:t>
            </a:r>
            <a:r>
              <a:rPr lang="en-US" dirty="0"/>
              <a:t>. </a:t>
            </a:r>
          </a:p>
          <a:p>
            <a:r>
              <a:rPr lang="en-US" dirty="0"/>
              <a:t>
</a:t>
            </a:r>
            <a:r>
              <a:rPr lang="en-US" dirty="0" err="1"/>
              <a:t>Roagă</a:t>
            </a:r>
            <a:r>
              <a:rPr lang="en-US" dirty="0"/>
              <a:t> </a:t>
            </a:r>
            <a:r>
              <a:rPr lang="en-US" dirty="0" err="1"/>
              <a:t>participanții</a:t>
            </a:r>
            <a:r>
              <a:rPr lang="en-US" dirty="0"/>
              <a:t> </a:t>
            </a:r>
            <a:r>
              <a:rPr lang="en-US" dirty="0" err="1"/>
              <a:t>să</a:t>
            </a:r>
            <a:r>
              <a:rPr lang="en-US" dirty="0"/>
              <a:t> </a:t>
            </a:r>
            <a:r>
              <a:rPr lang="en-US" dirty="0" err="1"/>
              <a:t>formeze</a:t>
            </a:r>
            <a:r>
              <a:rPr lang="en-US" dirty="0"/>
              <a:t> </a:t>
            </a:r>
            <a:r>
              <a:rPr lang="en-US" dirty="0" err="1"/>
              <a:t>grupuri</a:t>
            </a:r>
            <a:r>
              <a:rPr lang="en-US" dirty="0"/>
              <a:t> de </a:t>
            </a:r>
            <a:r>
              <a:rPr lang="en-US" dirty="0" err="1"/>
              <a:t>câte</a:t>
            </a:r>
            <a:r>
              <a:rPr lang="en-US" dirty="0"/>
              <a:t> </a:t>
            </a:r>
            <a:r>
              <a:rPr lang="en-US" dirty="0" err="1"/>
              <a:t>trei</a:t>
            </a:r>
            <a:r>
              <a:rPr lang="en-US" dirty="0"/>
              <a:t>. </a:t>
            </a:r>
            <a:r>
              <a:rPr lang="en-US" dirty="0" err="1"/>
              <a:t>Fiecare</a:t>
            </a:r>
            <a:r>
              <a:rPr lang="en-US" dirty="0"/>
              <a:t> </a:t>
            </a:r>
            <a:r>
              <a:rPr lang="en-US" dirty="0" err="1"/>
              <a:t>persoană</a:t>
            </a:r>
            <a:r>
              <a:rPr lang="en-US" dirty="0"/>
              <a:t> </a:t>
            </a:r>
            <a:r>
              <a:rPr lang="en-US" dirty="0" err="1"/>
              <a:t>împărtășește</a:t>
            </a:r>
            <a:r>
              <a:rPr lang="en-US" dirty="0"/>
              <a:t> pe </a:t>
            </a:r>
            <a:r>
              <a:rPr lang="en-US" dirty="0" err="1"/>
              <a:t>scurt</a:t>
            </a:r>
            <a:r>
              <a:rPr lang="en-US" dirty="0"/>
              <a:t> un </a:t>
            </a:r>
            <a:r>
              <a:rPr lang="en-US" dirty="0" err="1"/>
              <a:t>exemplu</a:t>
            </a:r>
            <a:r>
              <a:rPr lang="en-US" dirty="0"/>
              <a:t> din </a:t>
            </a:r>
            <a:r>
              <a:rPr lang="en-US" dirty="0" err="1"/>
              <a:t>reflecția</a:t>
            </a:r>
            <a:r>
              <a:rPr lang="en-US" dirty="0"/>
              <a:t> </a:t>
            </a:r>
            <a:r>
              <a:rPr lang="en-US" dirty="0" err="1"/>
              <a:t>lui</a:t>
            </a:r>
            <a:r>
              <a:rPr lang="en-US" dirty="0"/>
              <a:t> </a:t>
            </a:r>
            <a:r>
              <a:rPr lang="en-US" dirty="0" err="1"/>
              <a:t>individuală</a:t>
            </a:r>
            <a:r>
              <a:rPr lang="en-US" dirty="0"/>
              <a:t>. </a:t>
            </a:r>
            <a:r>
              <a:rPr lang="en-US" dirty="0" err="1"/>
              <a:t>Aceasta</a:t>
            </a:r>
            <a:r>
              <a:rPr lang="en-US" dirty="0"/>
              <a:t> </a:t>
            </a:r>
            <a:r>
              <a:rPr lang="en-US" dirty="0" err="1"/>
              <a:t>poate</a:t>
            </a:r>
            <a:r>
              <a:rPr lang="en-US" dirty="0"/>
              <a:t> fi o </a:t>
            </a:r>
            <a:r>
              <a:rPr lang="en-US" dirty="0" err="1"/>
              <a:t>abilitate</a:t>
            </a:r>
            <a:r>
              <a:rPr lang="en-US" dirty="0"/>
              <a:t> </a:t>
            </a:r>
            <a:r>
              <a:rPr lang="en-US" dirty="0" err="1"/>
              <a:t>verde</a:t>
            </a:r>
            <a:r>
              <a:rPr lang="en-US" dirty="0"/>
              <a:t>, un </a:t>
            </a:r>
            <a:r>
              <a:rPr lang="en-US" dirty="0" err="1"/>
              <a:t>exemplu</a:t>
            </a:r>
            <a:r>
              <a:rPr lang="en-US" dirty="0"/>
              <a:t> pe </a:t>
            </a:r>
            <a:r>
              <a:rPr lang="en-US" dirty="0" err="1"/>
              <a:t>piața</a:t>
            </a:r>
            <a:r>
              <a:rPr lang="en-US" dirty="0"/>
              <a:t> </a:t>
            </a:r>
            <a:r>
              <a:rPr lang="en-US" dirty="0" err="1"/>
              <a:t>muncii</a:t>
            </a:r>
            <a:r>
              <a:rPr lang="en-US" dirty="0"/>
              <a:t>, o </a:t>
            </a:r>
            <a:r>
              <a:rPr lang="en-US" dirty="0" err="1"/>
              <a:t>activitate</a:t>
            </a:r>
            <a:r>
              <a:rPr lang="en-US" dirty="0"/>
              <a:t> </a:t>
            </a:r>
            <a:r>
              <a:rPr lang="en-US" dirty="0" err="1"/>
              <a:t>didactică</a:t>
            </a:r>
            <a:r>
              <a:rPr lang="en-US" dirty="0"/>
              <a:t> </a:t>
            </a:r>
            <a:r>
              <a:rPr lang="en-US" dirty="0" err="1"/>
              <a:t>sau</a:t>
            </a:r>
            <a:r>
              <a:rPr lang="en-US" dirty="0"/>
              <a:t> o idee de </a:t>
            </a:r>
            <a:r>
              <a:rPr lang="en-US" dirty="0" err="1"/>
              <a:t>adaptare</a:t>
            </a:r>
            <a:r>
              <a:rPr lang="en-US" dirty="0"/>
              <a:t> </a:t>
            </a:r>
            <a:r>
              <a:rPr lang="en-US" dirty="0" err="1"/>
              <a:t>locală</a:t>
            </a:r>
            <a:r>
              <a:rPr lang="en-US" dirty="0"/>
              <a:t>. </a:t>
            </a:r>
          </a:p>
          <a:p>
            <a:r>
              <a:rPr lang="en-US" dirty="0"/>
              <a:t>
</a:t>
            </a:r>
            <a:r>
              <a:rPr lang="en-US" dirty="0" err="1"/>
              <a:t>Grupul</a:t>
            </a:r>
            <a:r>
              <a:rPr lang="en-US" dirty="0"/>
              <a:t> </a:t>
            </a:r>
            <a:r>
              <a:rPr lang="en-US" dirty="0" err="1"/>
              <a:t>ar</a:t>
            </a:r>
            <a:r>
              <a:rPr lang="en-US" dirty="0"/>
              <a:t> </a:t>
            </a:r>
            <a:r>
              <a:rPr lang="en-US" dirty="0" err="1"/>
              <a:t>trebui</a:t>
            </a:r>
            <a:r>
              <a:rPr lang="en-US" dirty="0"/>
              <a:t> </a:t>
            </a:r>
            <a:r>
              <a:rPr lang="en-US" dirty="0" err="1"/>
              <a:t>apoi</a:t>
            </a:r>
            <a:r>
              <a:rPr lang="en-US" dirty="0"/>
              <a:t> </a:t>
            </a:r>
            <a:r>
              <a:rPr lang="en-US" dirty="0" err="1"/>
              <a:t>să</a:t>
            </a:r>
            <a:r>
              <a:rPr lang="en-US" dirty="0"/>
              <a:t> </a:t>
            </a:r>
            <a:r>
              <a:rPr lang="en-US" dirty="0" err="1"/>
              <a:t>identifice</a:t>
            </a:r>
            <a:r>
              <a:rPr lang="en-US" dirty="0"/>
              <a:t> o </a:t>
            </a:r>
            <a:r>
              <a:rPr lang="en-US" dirty="0" err="1"/>
              <a:t>oportunitate</a:t>
            </a:r>
            <a:r>
              <a:rPr lang="en-US" dirty="0"/>
              <a:t> </a:t>
            </a:r>
            <a:r>
              <a:rPr lang="en-US" dirty="0" err="1"/>
              <a:t>comună</a:t>
            </a:r>
            <a:r>
              <a:rPr lang="en-US" dirty="0"/>
              <a:t> </a:t>
            </a:r>
            <a:r>
              <a:rPr lang="en-US" dirty="0" err="1"/>
              <a:t>și</a:t>
            </a:r>
            <a:r>
              <a:rPr lang="en-US" dirty="0"/>
              <a:t> o </a:t>
            </a:r>
            <a:r>
              <a:rPr lang="en-US" dirty="0" err="1"/>
              <a:t>provocare</a:t>
            </a:r>
            <a:r>
              <a:rPr lang="en-US" dirty="0"/>
              <a:t> </a:t>
            </a:r>
            <a:r>
              <a:rPr lang="en-US" dirty="0" err="1"/>
              <a:t>comună</a:t>
            </a:r>
            <a:r>
              <a:rPr lang="en-US" dirty="0"/>
              <a:t>. De </a:t>
            </a:r>
            <a:r>
              <a:rPr lang="en-US" dirty="0" err="1"/>
              <a:t>exemplu</a:t>
            </a:r>
            <a:r>
              <a:rPr lang="en-US" dirty="0"/>
              <a:t>, o </a:t>
            </a:r>
            <a:r>
              <a:rPr lang="en-US" dirty="0" err="1"/>
              <a:t>oportunitate</a:t>
            </a:r>
            <a:r>
              <a:rPr lang="en-US" dirty="0"/>
              <a:t> </a:t>
            </a:r>
            <a:r>
              <a:rPr lang="en-US" dirty="0" err="1"/>
              <a:t>poate</a:t>
            </a:r>
            <a:r>
              <a:rPr lang="en-US" dirty="0"/>
              <a:t> fi ca </a:t>
            </a:r>
            <a:r>
              <a:rPr lang="en-US" dirty="0" err="1"/>
              <a:t>abilitățile</a:t>
            </a:r>
            <a:r>
              <a:rPr lang="en-US" dirty="0"/>
              <a:t> </a:t>
            </a:r>
            <a:r>
              <a:rPr lang="en-US" dirty="0" err="1"/>
              <a:t>verzi</a:t>
            </a:r>
            <a:r>
              <a:rPr lang="en-US" dirty="0"/>
              <a:t> </a:t>
            </a:r>
            <a:r>
              <a:rPr lang="en-US" dirty="0" err="1"/>
              <a:t>să</a:t>
            </a:r>
            <a:r>
              <a:rPr lang="en-US" dirty="0"/>
              <a:t> se </a:t>
            </a:r>
            <a:r>
              <a:rPr lang="en-US" dirty="0" err="1"/>
              <a:t>potrivească</a:t>
            </a:r>
            <a:r>
              <a:rPr lang="en-US" dirty="0"/>
              <a:t> </a:t>
            </a:r>
            <a:r>
              <a:rPr lang="en-US" dirty="0" err="1"/>
              <a:t>deja</a:t>
            </a:r>
            <a:r>
              <a:rPr lang="en-US" dirty="0"/>
              <a:t> </a:t>
            </a:r>
            <a:r>
              <a:rPr lang="en-US" dirty="0" err="1"/>
              <a:t>lecțiilor</a:t>
            </a:r>
            <a:r>
              <a:rPr lang="en-US" dirty="0"/>
              <a:t> </a:t>
            </a:r>
            <a:r>
              <a:rPr lang="en-US" dirty="0" err="1"/>
              <a:t>existente</a:t>
            </a:r>
            <a:r>
              <a:rPr lang="en-US" dirty="0"/>
              <a:t>. O </a:t>
            </a:r>
            <a:r>
              <a:rPr lang="en-US" dirty="0" err="1"/>
              <a:t>provocare</a:t>
            </a:r>
            <a:r>
              <a:rPr lang="en-US" dirty="0"/>
              <a:t> </a:t>
            </a:r>
            <a:r>
              <a:rPr lang="en-US" dirty="0" err="1"/>
              <a:t>poate</a:t>
            </a:r>
            <a:r>
              <a:rPr lang="en-US" dirty="0"/>
              <a:t> fi </a:t>
            </a:r>
            <a:r>
              <a:rPr lang="en-US" dirty="0" err="1"/>
              <a:t>limitarea</a:t>
            </a:r>
            <a:r>
              <a:rPr lang="en-US" dirty="0"/>
              <a:t> </a:t>
            </a:r>
            <a:r>
              <a:rPr lang="en-US" dirty="0" err="1"/>
              <a:t>în</a:t>
            </a:r>
            <a:r>
              <a:rPr lang="en-US" dirty="0"/>
              <a:t> </a:t>
            </a:r>
            <a:r>
              <a:rPr lang="en-US" dirty="0" err="1"/>
              <a:t>timp</a:t>
            </a:r>
            <a:r>
              <a:rPr lang="en-US" dirty="0"/>
              <a:t>, </a:t>
            </a:r>
            <a:r>
              <a:rPr lang="en-US" dirty="0" err="1"/>
              <a:t>lipsa</a:t>
            </a:r>
            <a:r>
              <a:rPr lang="en-US" dirty="0"/>
              <a:t> </a:t>
            </a:r>
            <a:r>
              <a:rPr lang="en-US" dirty="0" err="1"/>
              <a:t>unor</a:t>
            </a:r>
            <a:r>
              <a:rPr lang="en-US" dirty="0"/>
              <a:t> </a:t>
            </a:r>
            <a:r>
              <a:rPr lang="en-US" dirty="0" err="1"/>
              <a:t>exemple</a:t>
            </a:r>
            <a:r>
              <a:rPr lang="en-US" dirty="0"/>
              <a:t> locale </a:t>
            </a:r>
            <a:r>
              <a:rPr lang="en-US" dirty="0" err="1"/>
              <a:t>sau</a:t>
            </a:r>
            <a:r>
              <a:rPr lang="en-US" dirty="0"/>
              <a:t> </a:t>
            </a:r>
            <a:r>
              <a:rPr lang="en-US" dirty="0" err="1"/>
              <a:t>puncte</a:t>
            </a:r>
            <a:r>
              <a:rPr lang="en-US" dirty="0"/>
              <a:t> de </a:t>
            </a:r>
            <a:r>
              <a:rPr lang="en-US" dirty="0" err="1"/>
              <a:t>plecare</a:t>
            </a:r>
            <a:r>
              <a:rPr lang="en-US" dirty="0"/>
              <a:t> </a:t>
            </a:r>
            <a:r>
              <a:rPr lang="en-US" dirty="0" err="1"/>
              <a:t>diferite</a:t>
            </a:r>
            <a:r>
              <a:rPr lang="en-US" dirty="0"/>
              <a:t> </a:t>
            </a:r>
            <a:r>
              <a:rPr lang="en-US" dirty="0" err="1"/>
              <a:t>pentru</a:t>
            </a:r>
            <a:r>
              <a:rPr lang="en-US" dirty="0"/>
              <a:t> </a:t>
            </a:r>
            <a:r>
              <a:rPr lang="en-US" dirty="0" err="1"/>
              <a:t>cursanți</a:t>
            </a:r>
            <a:r>
              <a:rPr lang="en-US" dirty="0"/>
              <a:t>. </a:t>
            </a:r>
          </a:p>
          <a:p>
            <a:r>
              <a:rPr lang="en-US" dirty="0"/>
              <a:t>
</a:t>
            </a:r>
            <a:r>
              <a:rPr lang="en-US" dirty="0" err="1"/>
              <a:t>Fiecare</a:t>
            </a:r>
            <a:r>
              <a:rPr lang="en-US" dirty="0"/>
              <a:t> </a:t>
            </a:r>
            <a:r>
              <a:rPr lang="en-US" dirty="0" err="1"/>
              <a:t>grup</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aleagă</a:t>
            </a:r>
            <a:r>
              <a:rPr lang="en-US" dirty="0"/>
              <a:t> o idee </a:t>
            </a:r>
            <a:r>
              <a:rPr lang="en-US" dirty="0" err="1"/>
              <a:t>practică</a:t>
            </a:r>
            <a:r>
              <a:rPr lang="en-US" dirty="0"/>
              <a:t> pe care </a:t>
            </a:r>
            <a:r>
              <a:rPr lang="en-US" dirty="0" err="1"/>
              <a:t>să</a:t>
            </a:r>
            <a:r>
              <a:rPr lang="en-US" dirty="0"/>
              <a:t> o </a:t>
            </a:r>
            <a:r>
              <a:rPr lang="en-US" dirty="0" err="1"/>
              <a:t>împărtășească</a:t>
            </a:r>
            <a:r>
              <a:rPr lang="en-US" dirty="0"/>
              <a:t> </a:t>
            </a:r>
            <a:r>
              <a:rPr lang="en-US" dirty="0" err="1"/>
              <a:t>întregului</a:t>
            </a:r>
            <a:r>
              <a:rPr lang="en-US" dirty="0"/>
              <a:t> </a:t>
            </a:r>
            <a:r>
              <a:rPr lang="en-US" dirty="0" err="1"/>
              <a:t>grup</a:t>
            </a:r>
            <a:r>
              <a:rPr lang="en-US" dirty="0"/>
              <a:t>. </a:t>
            </a:r>
          </a:p>
          <a:p>
            <a:endParaRPr lang="en-US" dirty="0"/>
          </a:p>
          <a:p>
            <a:r>
              <a:rPr lang="en-US" dirty="0" err="1"/>
              <a:t>Capturează</a:t>
            </a:r>
            <a:r>
              <a:rPr lang="en-US" dirty="0"/>
              <a:t> </a:t>
            </a:r>
            <a:r>
              <a:rPr lang="en-US" dirty="0" err="1"/>
              <a:t>aceste</a:t>
            </a:r>
            <a:r>
              <a:rPr lang="en-US" dirty="0"/>
              <a:t> </a:t>
            </a:r>
            <a:r>
              <a:rPr lang="en-US" dirty="0" err="1"/>
              <a:t>idei</a:t>
            </a:r>
            <a:r>
              <a:rPr lang="en-US" dirty="0"/>
              <a:t> pe un flipchart </a:t>
            </a:r>
            <a:r>
              <a:rPr lang="en-US" dirty="0" err="1"/>
              <a:t>sau</a:t>
            </a:r>
            <a:r>
              <a:rPr lang="en-US" dirty="0"/>
              <a:t> o </a:t>
            </a:r>
            <a:r>
              <a:rPr lang="en-US" dirty="0" err="1"/>
              <a:t>tablă</a:t>
            </a:r>
            <a:r>
              <a:rPr lang="en-US" dirty="0"/>
              <a:t> </a:t>
            </a:r>
            <a:r>
              <a:rPr lang="en-US" dirty="0" err="1"/>
              <a:t>digitală</a:t>
            </a:r>
            <a:r>
              <a:rPr lang="en-US" dirty="0"/>
              <a:t>. </a:t>
            </a:r>
            <a:r>
              <a:rPr lang="en-US" dirty="0" err="1"/>
              <a:t>Aceasta</a:t>
            </a:r>
            <a:r>
              <a:rPr lang="en-US" dirty="0"/>
              <a:t> </a:t>
            </a:r>
            <a:r>
              <a:rPr lang="en-US" dirty="0" err="1"/>
              <a:t>creează</a:t>
            </a:r>
            <a:r>
              <a:rPr lang="en-US" dirty="0"/>
              <a:t> un </a:t>
            </a:r>
            <a:r>
              <a:rPr lang="en-US" dirty="0" err="1"/>
              <a:t>grup</a:t>
            </a:r>
            <a:r>
              <a:rPr lang="en-US" dirty="0"/>
              <a:t> </a:t>
            </a:r>
            <a:r>
              <a:rPr lang="en-US" dirty="0" err="1"/>
              <a:t>comun</a:t>
            </a:r>
            <a:r>
              <a:rPr lang="en-US" dirty="0"/>
              <a:t> de </a:t>
            </a:r>
            <a:r>
              <a:rPr lang="en-US" dirty="0" err="1"/>
              <a:t>exemple</a:t>
            </a:r>
            <a:r>
              <a:rPr lang="en-US" dirty="0"/>
              <a:t> pe care </a:t>
            </a:r>
            <a:r>
              <a:rPr lang="en-US" dirty="0" err="1"/>
              <a:t>participanții</a:t>
            </a:r>
            <a:r>
              <a:rPr lang="en-US" dirty="0"/>
              <a:t> le pot </a:t>
            </a:r>
            <a:r>
              <a:rPr lang="en-US" dirty="0" err="1"/>
              <a:t>folosi</a:t>
            </a:r>
            <a:r>
              <a:rPr lang="en-US" dirty="0"/>
              <a:t> ulterior.</a:t>
            </a:r>
            <a:endParaRPr lang="hr-HR" dirty="0"/>
          </a:p>
        </p:txBody>
      </p:sp>
      <p:sp>
        <p:nvSpPr>
          <p:cNvPr id="4" name="Slide Number Placeholder 3">
            <a:extLst>
              <a:ext uri="{FF2B5EF4-FFF2-40B4-BE49-F238E27FC236}">
                <a16:creationId xmlns:a16="http://schemas.microsoft.com/office/drawing/2014/main" id="{EE52F4F4-CFBC-A149-6D8B-6E6AE3C8F733}"/>
              </a:ext>
            </a:extLst>
          </p:cNvPr>
          <p:cNvSpPr>
            <a:spLocks noGrp="1"/>
          </p:cNvSpPr>
          <p:nvPr>
            <p:ph type="sldNum" sz="quarter" idx="5"/>
          </p:nvPr>
        </p:nvSpPr>
        <p:spPr/>
        <p:txBody>
          <a:bodyPr/>
          <a:lstStyle/>
          <a:p>
            <a:fld id="{C6CF91B0-25AB-4DFA-B184-293DD156034C}" type="slidenum">
              <a:rPr lang="el-GR" smtClean="0"/>
              <a:t>50</a:t>
            </a:fld>
            <a:endParaRPr lang="el-GR"/>
          </a:p>
        </p:txBody>
      </p:sp>
    </p:spTree>
    <p:extLst>
      <p:ext uri="{BB962C8B-B14F-4D97-AF65-F5344CB8AC3E}">
        <p14:creationId xmlns:p14="http://schemas.microsoft.com/office/powerpoint/2010/main" val="18299349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Explică</a:t>
            </a:r>
            <a:r>
              <a:rPr lang="en-US" dirty="0"/>
              <a:t> sarcina de </a:t>
            </a:r>
            <a:r>
              <a:rPr lang="en-US" dirty="0" err="1"/>
              <a:t>învățare</a:t>
            </a:r>
            <a:r>
              <a:rPr lang="en-US" dirty="0"/>
              <a:t> </a:t>
            </a:r>
            <a:r>
              <a:rPr lang="en-US" dirty="0" err="1"/>
              <a:t>autodirijată</a:t>
            </a:r>
            <a:r>
              <a:rPr lang="en-US" dirty="0"/>
              <a:t>. </a:t>
            </a:r>
          </a:p>
          <a:p>
            <a:r>
              <a:rPr lang="en-US" dirty="0"/>
              <a:t>
</a:t>
            </a:r>
            <a:r>
              <a:rPr lang="en-US" dirty="0" err="1"/>
              <a:t>Participanții</a:t>
            </a:r>
            <a:r>
              <a:rPr lang="en-US" dirty="0"/>
              <a:t> au la </a:t>
            </a:r>
            <a:r>
              <a:rPr lang="en-US" dirty="0" err="1"/>
              <a:t>dispoziție</a:t>
            </a:r>
            <a:r>
              <a:rPr lang="en-US" dirty="0"/>
              <a:t> o </a:t>
            </a:r>
            <a:r>
              <a:rPr lang="en-US" dirty="0" err="1"/>
              <a:t>oră</a:t>
            </a:r>
            <a:r>
              <a:rPr lang="en-US" dirty="0"/>
              <a:t> </a:t>
            </a:r>
            <a:r>
              <a:rPr lang="en-US" dirty="0" err="1"/>
              <a:t>după</a:t>
            </a:r>
            <a:r>
              <a:rPr lang="en-US" dirty="0"/>
              <a:t> </a:t>
            </a:r>
            <a:r>
              <a:rPr lang="en-US" dirty="0" err="1"/>
              <a:t>sesiunea</a:t>
            </a:r>
            <a:r>
              <a:rPr lang="en-US" dirty="0"/>
              <a:t> </a:t>
            </a:r>
            <a:r>
              <a:rPr lang="en-US" dirty="0" err="1"/>
              <a:t>față</a:t>
            </a:r>
            <a:r>
              <a:rPr lang="en-US" dirty="0"/>
              <a:t> </a:t>
            </a:r>
            <a:r>
              <a:rPr lang="en-US" dirty="0" err="1"/>
              <a:t>în</a:t>
            </a:r>
            <a:r>
              <a:rPr lang="en-US" dirty="0"/>
              <a:t> </a:t>
            </a:r>
            <a:r>
              <a:rPr lang="en-US" dirty="0" err="1"/>
              <a:t>față</a:t>
            </a:r>
            <a:r>
              <a:rPr lang="en-US" dirty="0"/>
              <a:t>. 
Ei </a:t>
            </a:r>
            <a:r>
              <a:rPr lang="en-US" dirty="0" err="1"/>
              <a:t>selectează</a:t>
            </a:r>
            <a:r>
              <a:rPr lang="en-US" dirty="0"/>
              <a:t> un job </a:t>
            </a:r>
            <a:r>
              <a:rPr lang="en-US" dirty="0" err="1"/>
              <a:t>verde</a:t>
            </a:r>
            <a:r>
              <a:rPr lang="en-US" dirty="0"/>
              <a:t>, o </a:t>
            </a:r>
            <a:r>
              <a:rPr lang="en-US" dirty="0" err="1"/>
              <a:t>abilitate</a:t>
            </a:r>
            <a:r>
              <a:rPr lang="en-US" dirty="0"/>
              <a:t> </a:t>
            </a:r>
            <a:r>
              <a:rPr lang="en-US" dirty="0" err="1"/>
              <a:t>verde</a:t>
            </a:r>
            <a:r>
              <a:rPr lang="en-US" dirty="0"/>
              <a:t> </a:t>
            </a:r>
            <a:r>
              <a:rPr lang="en-US" dirty="0" err="1"/>
              <a:t>sau</a:t>
            </a:r>
            <a:r>
              <a:rPr lang="en-US" dirty="0"/>
              <a:t> o </a:t>
            </a:r>
            <a:r>
              <a:rPr lang="en-US" dirty="0" err="1"/>
              <a:t>tendință</a:t>
            </a:r>
            <a:r>
              <a:rPr lang="en-US" dirty="0"/>
              <a:t> pe </a:t>
            </a:r>
            <a:r>
              <a:rPr lang="en-US" dirty="0" err="1"/>
              <a:t>piața</a:t>
            </a:r>
            <a:r>
              <a:rPr lang="en-US" dirty="0"/>
              <a:t> </a:t>
            </a:r>
            <a:r>
              <a:rPr lang="en-US" dirty="0" err="1"/>
              <a:t>muncii</a:t>
            </a:r>
            <a:r>
              <a:rPr lang="en-US" dirty="0"/>
              <a:t> </a:t>
            </a:r>
            <a:r>
              <a:rPr lang="en-US" dirty="0" err="1"/>
              <a:t>și</a:t>
            </a:r>
            <a:r>
              <a:rPr lang="en-US" dirty="0"/>
              <a:t> o </a:t>
            </a:r>
            <a:r>
              <a:rPr lang="en-US" dirty="0" err="1"/>
              <a:t>leagă</a:t>
            </a:r>
            <a:r>
              <a:rPr lang="en-US" dirty="0"/>
              <a:t> de un </a:t>
            </a:r>
            <a:r>
              <a:rPr lang="en-US" dirty="0" err="1"/>
              <a:t>subiect</a:t>
            </a:r>
            <a:r>
              <a:rPr lang="en-US" dirty="0"/>
              <a:t> </a:t>
            </a:r>
            <a:r>
              <a:rPr lang="en-US" dirty="0" err="1"/>
              <a:t>sau</a:t>
            </a:r>
            <a:r>
              <a:rPr lang="en-US" dirty="0"/>
              <a:t> </a:t>
            </a:r>
            <a:r>
              <a:rPr lang="en-US" dirty="0" err="1"/>
              <a:t>activitate</a:t>
            </a:r>
            <a:r>
              <a:rPr lang="en-US" dirty="0"/>
              <a:t> ESE.</a:t>
            </a:r>
          </a:p>
          <a:p>
            <a:endParaRPr lang="en-US" dirty="0"/>
          </a:p>
          <a:p>
            <a:r>
              <a:rPr lang="en-US" dirty="0" err="1"/>
              <a:t>Rezultatul</a:t>
            </a:r>
            <a:r>
              <a:rPr lang="en-US" dirty="0"/>
              <a:t> </a:t>
            </a:r>
            <a:r>
              <a:rPr lang="en-US" dirty="0" err="1"/>
              <a:t>așteptat</a:t>
            </a:r>
            <a:r>
              <a:rPr lang="en-US" dirty="0"/>
              <a:t> </a:t>
            </a:r>
            <a:r>
              <a:rPr lang="en-US" dirty="0" err="1"/>
              <a:t>este</a:t>
            </a:r>
            <a:r>
              <a:rPr lang="en-US" dirty="0"/>
              <a:t> o </a:t>
            </a:r>
            <a:r>
              <a:rPr lang="en-US" b="1" dirty="0" err="1"/>
              <a:t>Notă</a:t>
            </a:r>
            <a:r>
              <a:rPr lang="en-US" b="1" dirty="0"/>
              <a:t> de </a:t>
            </a:r>
            <a:r>
              <a:rPr lang="en-US" b="1" dirty="0" err="1"/>
              <a:t>Predare</a:t>
            </a:r>
            <a:r>
              <a:rPr lang="en-US" b="1" dirty="0"/>
              <a:t> a </a:t>
            </a:r>
            <a:r>
              <a:rPr lang="en-US" b="1" dirty="0" err="1"/>
              <a:t>Competențelor</a:t>
            </a:r>
            <a:r>
              <a:rPr lang="en-US" b="1" dirty="0"/>
              <a:t> Verzi</a:t>
            </a:r>
            <a:r>
              <a:rPr lang="en-US" dirty="0"/>
              <a:t>.</a:t>
            </a:r>
            <a:endParaRPr lang="hr-HR" dirty="0"/>
          </a:p>
          <a:p>
            <a:endParaRPr lang="en-US" dirty="0"/>
          </a:p>
          <a:p>
            <a:r>
              <a:rPr lang="es-ES" dirty="0" err="1"/>
              <a:t>Clarifică</a:t>
            </a:r>
            <a:r>
              <a:rPr lang="es-ES" dirty="0"/>
              <a:t> </a:t>
            </a:r>
            <a:r>
              <a:rPr lang="es-ES" dirty="0" err="1"/>
              <a:t>că</a:t>
            </a:r>
            <a:r>
              <a:rPr lang="es-ES" dirty="0"/>
              <a:t> </a:t>
            </a:r>
            <a:r>
              <a:rPr lang="es-ES" dirty="0" err="1"/>
              <a:t>acesta</a:t>
            </a:r>
            <a:r>
              <a:rPr lang="es-ES" dirty="0"/>
              <a:t> </a:t>
            </a:r>
            <a:r>
              <a:rPr lang="es-ES" dirty="0" err="1"/>
              <a:t>nu</a:t>
            </a:r>
            <a:r>
              <a:rPr lang="es-ES" dirty="0"/>
              <a:t> este un </a:t>
            </a:r>
            <a:r>
              <a:rPr lang="es-ES" dirty="0" err="1"/>
              <a:t>eseu</a:t>
            </a:r>
            <a:r>
              <a:rPr lang="es-ES" dirty="0"/>
              <a:t> </a:t>
            </a:r>
            <a:r>
              <a:rPr lang="es-ES" dirty="0" err="1"/>
              <a:t>lung</a:t>
            </a:r>
            <a:r>
              <a:rPr lang="es-ES" dirty="0"/>
              <a:t>; este un </a:t>
            </a:r>
            <a:r>
              <a:rPr lang="es-ES" dirty="0" err="1"/>
              <a:t>rezultat</a:t>
            </a:r>
            <a:r>
              <a:rPr lang="es-ES" dirty="0"/>
              <a:t> </a:t>
            </a:r>
            <a:r>
              <a:rPr lang="es-ES" dirty="0" err="1"/>
              <a:t>concis</a:t>
            </a:r>
            <a:r>
              <a:rPr lang="es-ES" dirty="0"/>
              <a:t> din </a:t>
            </a:r>
            <a:r>
              <a:rPr lang="es-ES" dirty="0" err="1"/>
              <a:t>portofoliu</a:t>
            </a:r>
            <a:r>
              <a:rPr lang="es-ES" dirty="0"/>
              <a:t>.</a:t>
            </a:r>
          </a:p>
          <a:p>
            <a:endParaRPr lang="hr-HR" dirty="0"/>
          </a:p>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a:t>
            </a:r>
            <a:r>
              <a:rPr lang="en-US" dirty="0" err="1"/>
              <a:t>programul</a:t>
            </a:r>
            <a:r>
              <a:rPr lang="en-US" dirty="0"/>
              <a:t> SUSTAIN-EU WP4 </a:t>
            </a:r>
            <a:r>
              <a:rPr lang="en-US" dirty="0" err="1"/>
              <a:t>ToT</a:t>
            </a:r>
            <a:r>
              <a:rPr lang="en-US" dirty="0"/>
              <a:t> CPD, </a:t>
            </a:r>
            <a:r>
              <a:rPr lang="en-US" dirty="0" err="1"/>
              <a:t>Modulul</a:t>
            </a:r>
            <a:r>
              <a:rPr lang="en-US" dirty="0"/>
              <a:t> 3 "</a:t>
            </a:r>
            <a:r>
              <a:rPr lang="en-US" dirty="0" err="1"/>
              <a:t>Economie</a:t>
            </a:r>
            <a:r>
              <a:rPr lang="en-US" dirty="0"/>
              <a:t> </a:t>
            </a:r>
            <a:r>
              <a:rPr lang="en-US" dirty="0" err="1"/>
              <a:t>verde</a:t>
            </a:r>
            <a:r>
              <a:rPr lang="en-US" dirty="0"/>
              <a:t> </a:t>
            </a:r>
            <a:r>
              <a:rPr lang="en-US" dirty="0" err="1"/>
              <a:t>și</a:t>
            </a:r>
            <a:r>
              <a:rPr lang="en-US" dirty="0"/>
              <a:t> perspective pe </a:t>
            </a:r>
            <a:r>
              <a:rPr lang="en-US" dirty="0" err="1"/>
              <a:t>piața</a:t>
            </a:r>
            <a:r>
              <a:rPr lang="en-US" dirty="0"/>
              <a:t> </a:t>
            </a:r>
            <a:r>
              <a:rPr lang="en-US" dirty="0" err="1"/>
              <a:t>muncii</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51</a:t>
            </a:fld>
            <a:endParaRPr lang="el-GR"/>
          </a:p>
        </p:txBody>
      </p:sp>
    </p:spTree>
    <p:extLst>
      <p:ext uri="{BB962C8B-B14F-4D97-AF65-F5344CB8AC3E}">
        <p14:creationId xmlns:p14="http://schemas.microsoft.com/office/powerpoint/2010/main" val="448013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Explică</a:t>
            </a:r>
            <a:r>
              <a:rPr lang="en-US" dirty="0"/>
              <a:t> cum sunt </a:t>
            </a:r>
            <a:r>
              <a:rPr lang="en-US" dirty="0" err="1"/>
              <a:t>folosite</a:t>
            </a:r>
            <a:r>
              <a:rPr lang="en-US" dirty="0"/>
              <a:t> </a:t>
            </a:r>
            <a:r>
              <a:rPr lang="en-US" dirty="0" err="1"/>
              <a:t>materialele</a:t>
            </a:r>
            <a:r>
              <a:rPr lang="en-US" dirty="0"/>
              <a:t> ESE </a:t>
            </a:r>
            <a:r>
              <a:rPr lang="en-US" dirty="0" err="1"/>
              <a:t>în</a:t>
            </a:r>
            <a:r>
              <a:rPr lang="en-US" dirty="0"/>
              <a:t> </a:t>
            </a:r>
            <a:r>
              <a:rPr lang="en-US" dirty="0" err="1"/>
              <a:t>acest</a:t>
            </a:r>
            <a:r>
              <a:rPr lang="en-US" dirty="0"/>
              <a:t> </a:t>
            </a:r>
            <a:r>
              <a:rPr lang="en-US" dirty="0" err="1"/>
              <a:t>modul</a:t>
            </a:r>
            <a:r>
              <a:rPr lang="en-US" dirty="0"/>
              <a:t>.</a:t>
            </a:r>
          </a:p>
          <a:p>
            <a:r>
              <a:rPr lang="en-US" dirty="0"/>
              <a:t> 
</a:t>
            </a:r>
            <a:r>
              <a:rPr lang="en-US" dirty="0" err="1"/>
              <a:t>Participanții</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folosească</a:t>
            </a:r>
            <a:r>
              <a:rPr lang="en-US" dirty="0"/>
              <a:t> </a:t>
            </a:r>
            <a:r>
              <a:rPr lang="en-US" dirty="0" err="1"/>
              <a:t>planurile</a:t>
            </a:r>
            <a:r>
              <a:rPr lang="en-US" dirty="0"/>
              <a:t> de </a:t>
            </a:r>
            <a:r>
              <a:rPr lang="en-US" dirty="0" err="1"/>
              <a:t>lecție</a:t>
            </a:r>
            <a:r>
              <a:rPr lang="en-US" dirty="0"/>
              <a:t>, </a:t>
            </a:r>
            <a:r>
              <a:rPr lang="en-US" dirty="0" err="1"/>
              <a:t>activitățile</a:t>
            </a:r>
            <a:r>
              <a:rPr lang="en-US" dirty="0"/>
              <a:t> </a:t>
            </a:r>
            <a:r>
              <a:rPr lang="en-US" dirty="0" err="1"/>
              <a:t>sau</a:t>
            </a:r>
            <a:r>
              <a:rPr lang="en-US" dirty="0"/>
              <a:t> </a:t>
            </a:r>
            <a:r>
              <a:rPr lang="en-US" dirty="0" err="1"/>
              <a:t>șabloanele</a:t>
            </a:r>
            <a:r>
              <a:rPr lang="en-US" dirty="0"/>
              <a:t> </a:t>
            </a:r>
            <a:r>
              <a:rPr lang="en-US" dirty="0" err="1"/>
              <a:t>existente</a:t>
            </a:r>
            <a:r>
              <a:rPr lang="en-US" dirty="0"/>
              <a:t> SUSTAIN-EU/ESE ca </a:t>
            </a:r>
            <a:r>
              <a:rPr lang="en-US" dirty="0" err="1"/>
              <a:t>punct</a:t>
            </a:r>
            <a:r>
              <a:rPr lang="en-US" dirty="0"/>
              <a:t> de </a:t>
            </a:r>
            <a:r>
              <a:rPr lang="en-US" dirty="0" err="1"/>
              <a:t>plecare</a:t>
            </a:r>
            <a:r>
              <a:rPr lang="en-US" dirty="0"/>
              <a:t>. </a:t>
            </a:r>
          </a:p>
          <a:p>
            <a:r>
              <a:rPr lang="en-US" dirty="0"/>
              <a:t>
Nu </a:t>
            </a:r>
            <a:r>
              <a:rPr lang="en-US" dirty="0" err="1"/>
              <a:t>ar</a:t>
            </a:r>
            <a:r>
              <a:rPr lang="en-US" dirty="0"/>
              <a:t> </a:t>
            </a:r>
            <a:r>
              <a:rPr lang="en-US" dirty="0" err="1"/>
              <a:t>trebui</a:t>
            </a:r>
            <a:r>
              <a:rPr lang="en-US" dirty="0"/>
              <a:t> </a:t>
            </a:r>
            <a:r>
              <a:rPr lang="en-US" dirty="0" err="1"/>
              <a:t>să</a:t>
            </a:r>
            <a:r>
              <a:rPr lang="en-US" dirty="0"/>
              <a:t> </a:t>
            </a:r>
            <a:r>
              <a:rPr lang="en-US" dirty="0" err="1"/>
              <a:t>creeze</a:t>
            </a:r>
            <a:r>
              <a:rPr lang="en-US" dirty="0"/>
              <a:t> un curs nou de la zero. </a:t>
            </a:r>
          </a:p>
          <a:p>
            <a:r>
              <a:rPr lang="en-US" dirty="0"/>
              <a:t>
Sarcina </a:t>
            </a:r>
            <a:r>
              <a:rPr lang="en-US" dirty="0" err="1"/>
              <a:t>este</a:t>
            </a:r>
            <a:r>
              <a:rPr lang="en-US" dirty="0"/>
              <a:t> de a </a:t>
            </a:r>
            <a:r>
              <a:rPr lang="en-US" dirty="0" err="1"/>
              <a:t>conecta</a:t>
            </a:r>
            <a:r>
              <a:rPr lang="en-US" dirty="0"/>
              <a:t> </a:t>
            </a:r>
            <a:r>
              <a:rPr lang="en-US" dirty="0" err="1"/>
              <a:t>conținutul</a:t>
            </a:r>
            <a:r>
              <a:rPr lang="en-US" dirty="0"/>
              <a:t> existent cu </a:t>
            </a:r>
            <a:r>
              <a:rPr lang="en-US" dirty="0" err="1"/>
              <a:t>relevanța</a:t>
            </a:r>
            <a:r>
              <a:rPr lang="en-US" dirty="0"/>
              <a:t> pe </a:t>
            </a:r>
            <a:r>
              <a:rPr lang="en-US" dirty="0" err="1"/>
              <a:t>piața</a:t>
            </a:r>
            <a:r>
              <a:rPr lang="en-US" dirty="0"/>
              <a:t> </a:t>
            </a:r>
            <a:r>
              <a:rPr lang="en-US" dirty="0" err="1"/>
              <a:t>muncii</a:t>
            </a:r>
            <a:r>
              <a:rPr lang="en-US" dirty="0"/>
              <a:t> </a:t>
            </a:r>
            <a:r>
              <a:rPr lang="en-US" dirty="0" err="1"/>
              <a:t>și</a:t>
            </a:r>
            <a:r>
              <a:rPr lang="en-US" dirty="0"/>
              <a:t> </a:t>
            </a:r>
            <a:r>
              <a:rPr lang="en-US" dirty="0" err="1"/>
              <a:t>exemple</a:t>
            </a:r>
            <a:r>
              <a:rPr lang="en-US" dirty="0"/>
              <a:t> de </a:t>
            </a:r>
            <a:r>
              <a:rPr lang="en-US" dirty="0" err="1"/>
              <a:t>competențe</a:t>
            </a:r>
            <a:r>
              <a:rPr lang="en-US" dirty="0"/>
              <a:t> </a:t>
            </a:r>
            <a:r>
              <a:rPr lang="en-US" dirty="0" err="1"/>
              <a:t>verzi</a:t>
            </a:r>
            <a:r>
              <a:rPr lang="en-US" dirty="0"/>
              <a:t>.</a:t>
            </a:r>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52</a:t>
            </a:fld>
            <a:endParaRPr lang="el-GR"/>
          </a:p>
        </p:txBody>
      </p:sp>
    </p:spTree>
    <p:extLst>
      <p:ext uri="{BB962C8B-B14F-4D97-AF65-F5344CB8AC3E}">
        <p14:creationId xmlns:p14="http://schemas.microsoft.com/office/powerpoint/2010/main" val="11768935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0F0F8-DC89-0EBB-9E1D-A2710589F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7527B5-B2B4-34EC-F4E8-891EE4F5FD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4F630C-5E81-A465-C4C5-EEC3AD5036A6}"/>
              </a:ext>
            </a:extLst>
          </p:cNvPr>
          <p:cNvSpPr>
            <a:spLocks noGrp="1"/>
          </p:cNvSpPr>
          <p:nvPr>
            <p:ph type="body" idx="1"/>
          </p:nvPr>
        </p:nvSpPr>
        <p:spPr/>
        <p:txBody>
          <a:bodyPr/>
          <a:lstStyle/>
          <a:p>
            <a:r>
              <a:rPr lang="en-US" dirty="0" err="1"/>
              <a:t>Rezumă</a:t>
            </a:r>
            <a:r>
              <a:rPr lang="en-US" dirty="0"/>
              <a:t> </a:t>
            </a:r>
            <a:r>
              <a:rPr lang="en-US" dirty="0" err="1"/>
              <a:t>activitățile</a:t>
            </a:r>
            <a:r>
              <a:rPr lang="en-US" dirty="0"/>
              <a:t> practice. </a:t>
            </a:r>
          </a:p>
          <a:p>
            <a:r>
              <a:rPr lang="en-US" dirty="0"/>
              <a:t>
</a:t>
            </a:r>
            <a:r>
              <a:rPr lang="en-US" dirty="0" err="1"/>
              <a:t>Explică</a:t>
            </a:r>
            <a:r>
              <a:rPr lang="en-US" dirty="0"/>
              <a:t> </a:t>
            </a:r>
            <a:r>
              <a:rPr lang="en-US" dirty="0" err="1"/>
              <a:t>faptul</a:t>
            </a:r>
            <a:r>
              <a:rPr lang="en-US" dirty="0"/>
              <a:t> </a:t>
            </a:r>
            <a:r>
              <a:rPr lang="en-US" dirty="0" err="1"/>
              <a:t>că</a:t>
            </a:r>
            <a:r>
              <a:rPr lang="en-US" dirty="0"/>
              <a:t> </a:t>
            </a:r>
            <a:r>
              <a:rPr lang="en-US" dirty="0" err="1"/>
              <a:t>activitățile</a:t>
            </a:r>
            <a:r>
              <a:rPr lang="en-US" dirty="0"/>
              <a:t> </a:t>
            </a:r>
            <a:r>
              <a:rPr lang="en-US" dirty="0" err="1"/>
              <a:t>construiesc</a:t>
            </a:r>
            <a:r>
              <a:rPr lang="en-US" dirty="0"/>
              <a:t> </a:t>
            </a:r>
            <a:r>
              <a:rPr lang="en-US" dirty="0" err="1"/>
              <a:t>treptat</a:t>
            </a:r>
            <a:r>
              <a:rPr lang="en-US" dirty="0"/>
              <a:t> </a:t>
            </a:r>
            <a:r>
              <a:rPr lang="en-US" dirty="0" err="1"/>
              <a:t>înțelegerea</a:t>
            </a:r>
            <a:r>
              <a:rPr lang="en-US" dirty="0"/>
              <a:t>: </a:t>
            </a:r>
          </a:p>
          <a:p>
            <a:pPr marL="171450" indent="-171450">
              <a:buFont typeface="Arial" panose="020B0604020202020204" pitchFamily="34" charset="0"/>
              <a:buChar char="•"/>
            </a:pPr>
            <a:r>
              <a:rPr lang="en-US" dirty="0"/>
              <a:t>Prima </a:t>
            </a:r>
            <a:r>
              <a:rPr lang="en-US" dirty="0" err="1"/>
              <a:t>reflecție</a:t>
            </a:r>
            <a:r>
              <a:rPr lang="en-US" dirty="0"/>
              <a:t> </a:t>
            </a:r>
            <a:r>
              <a:rPr lang="en-US" dirty="0" err="1"/>
              <a:t>personală</a:t>
            </a:r>
            <a:r>
              <a:rPr lang="en-US" dirty="0"/>
              <a:t> 
</a:t>
            </a:r>
            <a:r>
              <a:rPr lang="en-US" dirty="0" err="1"/>
              <a:t>Apoi</a:t>
            </a:r>
            <a:r>
              <a:rPr lang="en-US" dirty="0"/>
              <a:t> </a:t>
            </a:r>
            <a:r>
              <a:rPr lang="en-US" dirty="0" err="1"/>
              <a:t>cartografierea</a:t>
            </a:r>
            <a:r>
              <a:rPr lang="en-US" dirty="0"/>
              <a:t> </a:t>
            </a:r>
            <a:r>
              <a:rPr lang="en-US" dirty="0" err="1"/>
              <a:t>sectorială</a:t>
            </a:r>
            <a:r>
              <a:rPr lang="en-US" dirty="0"/>
              <a:t> 
</a:t>
            </a:r>
            <a:r>
              <a:rPr lang="en-US" dirty="0" err="1"/>
              <a:t>Cartografierea</a:t>
            </a:r>
            <a:r>
              <a:rPr lang="en-US" dirty="0"/>
              <a:t> </a:t>
            </a:r>
            <a:r>
              <a:rPr lang="en-US" dirty="0" err="1"/>
              <a:t>abilităților</a:t>
            </a:r>
            <a:r>
              <a:rPr lang="en-US" dirty="0"/>
              <a:t> 
</a:t>
            </a:r>
            <a:r>
              <a:rPr lang="en-US" dirty="0" err="1"/>
              <a:t>Interpretarea</a:t>
            </a:r>
            <a:r>
              <a:rPr lang="en-US" dirty="0"/>
              <a:t> </a:t>
            </a:r>
            <a:r>
              <a:rPr lang="en-US" dirty="0" err="1"/>
              <a:t>semnalelor</a:t>
            </a:r>
            <a:r>
              <a:rPr lang="en-US" dirty="0"/>
              <a:t> pe </a:t>
            </a:r>
            <a:r>
              <a:rPr lang="en-US" dirty="0" err="1"/>
              <a:t>piața</a:t>
            </a:r>
            <a:r>
              <a:rPr lang="en-US" dirty="0"/>
              <a:t> </a:t>
            </a:r>
            <a:r>
              <a:rPr lang="en-US" dirty="0" err="1"/>
              <a:t>muncii</a:t>
            </a:r>
            <a:r>
              <a:rPr lang="en-US" dirty="0"/>
              <a:t> 
Analiza </a:t>
            </a:r>
            <a:r>
              <a:rPr lang="en-US" dirty="0" err="1"/>
              <a:t>cazului</a:t>
            </a:r>
            <a:r>
              <a:rPr lang="en-US" dirty="0"/>
              <a:t> 
</a:t>
            </a:r>
            <a:r>
              <a:rPr lang="en-US" dirty="0" err="1"/>
              <a:t>Reflecție</a:t>
            </a:r>
            <a:r>
              <a:rPr lang="en-US" dirty="0"/>
              <a:t> </a:t>
            </a:r>
            <a:r>
              <a:rPr lang="en-US" dirty="0" err="1"/>
              <a:t>finală</a:t>
            </a:r>
            <a:r>
              <a:rPr lang="en-US" dirty="0"/>
              <a:t> </a:t>
            </a:r>
          </a:p>
          <a:p>
            <a:r>
              <a:rPr lang="en-US" dirty="0"/>
              <a:t>
</a:t>
            </a:r>
            <a:r>
              <a:rPr lang="en-US" dirty="0" err="1"/>
              <a:t>Acest</a:t>
            </a:r>
            <a:r>
              <a:rPr lang="en-US" dirty="0"/>
              <a:t> </a:t>
            </a:r>
            <a:r>
              <a:rPr lang="en-US" dirty="0" err="1"/>
              <a:t>lucru</a:t>
            </a:r>
            <a:r>
              <a:rPr lang="en-US" dirty="0"/>
              <a:t> </a:t>
            </a:r>
            <a:r>
              <a:rPr lang="en-US" dirty="0" err="1"/>
              <a:t>îi</a:t>
            </a:r>
            <a:r>
              <a:rPr lang="en-US" dirty="0"/>
              <a:t> </a:t>
            </a:r>
            <a:r>
              <a:rPr lang="en-US" dirty="0" err="1"/>
              <a:t>ajută</a:t>
            </a:r>
            <a:r>
              <a:rPr lang="en-US" dirty="0"/>
              <a:t> pe </a:t>
            </a:r>
            <a:r>
              <a:rPr lang="en-US" dirty="0" err="1"/>
              <a:t>participanți</a:t>
            </a:r>
            <a:r>
              <a:rPr lang="en-US" dirty="0"/>
              <a:t> </a:t>
            </a:r>
            <a:r>
              <a:rPr lang="en-US" dirty="0" err="1"/>
              <a:t>să</a:t>
            </a:r>
            <a:r>
              <a:rPr lang="en-US" dirty="0"/>
              <a:t> </a:t>
            </a:r>
            <a:r>
              <a:rPr lang="en-US" dirty="0" err="1"/>
              <a:t>înțeleagă</a:t>
            </a:r>
            <a:r>
              <a:rPr lang="en-US" dirty="0"/>
              <a:t> </a:t>
            </a:r>
            <a:r>
              <a:rPr lang="en-US" dirty="0" err="1"/>
              <a:t>logica</a:t>
            </a:r>
            <a:r>
              <a:rPr lang="en-US" dirty="0"/>
              <a:t> </a:t>
            </a:r>
            <a:r>
              <a:rPr lang="en-US" dirty="0" err="1"/>
              <a:t>sesiunii</a:t>
            </a:r>
            <a:r>
              <a:rPr lang="en-US" dirty="0"/>
              <a:t>.</a:t>
            </a:r>
            <a:endParaRPr lang="hr-HR" dirty="0"/>
          </a:p>
        </p:txBody>
      </p:sp>
      <p:sp>
        <p:nvSpPr>
          <p:cNvPr id="4" name="Slide Number Placeholder 3">
            <a:extLst>
              <a:ext uri="{FF2B5EF4-FFF2-40B4-BE49-F238E27FC236}">
                <a16:creationId xmlns:a16="http://schemas.microsoft.com/office/drawing/2014/main" id="{CC80833C-A89D-8BBB-E7C7-E3E6FB5C59F8}"/>
              </a:ext>
            </a:extLst>
          </p:cNvPr>
          <p:cNvSpPr>
            <a:spLocks noGrp="1"/>
          </p:cNvSpPr>
          <p:nvPr>
            <p:ph type="sldNum" sz="quarter" idx="5"/>
          </p:nvPr>
        </p:nvSpPr>
        <p:spPr/>
        <p:txBody>
          <a:bodyPr/>
          <a:lstStyle/>
          <a:p>
            <a:fld id="{C6CF91B0-25AB-4DFA-B184-293DD156034C}" type="slidenum">
              <a:rPr lang="el-GR" smtClean="0"/>
              <a:t>53</a:t>
            </a:fld>
            <a:endParaRPr lang="el-GR"/>
          </a:p>
        </p:txBody>
      </p:sp>
    </p:spTree>
    <p:extLst>
      <p:ext uri="{BB962C8B-B14F-4D97-AF65-F5344CB8AC3E}">
        <p14:creationId xmlns:p14="http://schemas.microsoft.com/office/powerpoint/2010/main" val="6031394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Explică</a:t>
            </a:r>
            <a:r>
              <a:rPr lang="en-US" dirty="0"/>
              <a:t> </a:t>
            </a:r>
            <a:r>
              <a:rPr lang="en-US" dirty="0" err="1"/>
              <a:t>rezultatele</a:t>
            </a:r>
            <a:r>
              <a:rPr lang="en-US" dirty="0"/>
              <a:t>. </a:t>
            </a:r>
          </a:p>
          <a:p>
            <a:r>
              <a:rPr lang="en-US" dirty="0"/>
              <a:t>
</a:t>
            </a:r>
            <a:r>
              <a:rPr lang="en-US" dirty="0" err="1"/>
              <a:t>Aceste</a:t>
            </a:r>
            <a:r>
              <a:rPr lang="en-US" dirty="0"/>
              <a:t> </a:t>
            </a:r>
            <a:r>
              <a:rPr lang="en-US" dirty="0" err="1"/>
              <a:t>rezultate</a:t>
            </a:r>
            <a:r>
              <a:rPr lang="en-US" dirty="0"/>
              <a:t> sunt </a:t>
            </a:r>
            <a:r>
              <a:rPr lang="en-US" dirty="0" err="1"/>
              <a:t>dovezi</a:t>
            </a:r>
            <a:r>
              <a:rPr lang="en-US" dirty="0"/>
              <a:t> ale </a:t>
            </a:r>
            <a:r>
              <a:rPr lang="en-US" dirty="0" err="1"/>
              <a:t>învățării</a:t>
            </a:r>
            <a:r>
              <a:rPr lang="en-US" dirty="0"/>
              <a:t> </a:t>
            </a:r>
            <a:r>
              <a:rPr lang="en-US" dirty="0" err="1"/>
              <a:t>și</a:t>
            </a:r>
            <a:r>
              <a:rPr lang="en-US" dirty="0"/>
              <a:t> pot </a:t>
            </a:r>
            <a:r>
              <a:rPr lang="en-US" dirty="0" err="1"/>
              <a:t>susține</a:t>
            </a:r>
            <a:r>
              <a:rPr lang="en-US" dirty="0"/>
              <a:t> </a:t>
            </a:r>
            <a:r>
              <a:rPr lang="en-US" dirty="0" err="1"/>
              <a:t>Portofoliul</a:t>
            </a:r>
            <a:r>
              <a:rPr lang="en-US" dirty="0"/>
              <a:t> </a:t>
            </a:r>
            <a:r>
              <a:rPr lang="en-US" dirty="0" err="1"/>
              <a:t>Formatorului</a:t>
            </a:r>
            <a:r>
              <a:rPr lang="en-US" dirty="0"/>
              <a:t>. </a:t>
            </a:r>
          </a:p>
          <a:p>
            <a:r>
              <a:rPr lang="en-US" dirty="0"/>
              <a:t>
</a:t>
            </a:r>
            <a:r>
              <a:rPr lang="en-US" dirty="0" err="1"/>
              <a:t>Subliniază</a:t>
            </a:r>
            <a:r>
              <a:rPr lang="en-US" dirty="0"/>
              <a:t> </a:t>
            </a:r>
            <a:r>
              <a:rPr lang="en-US" dirty="0" err="1"/>
              <a:t>că</a:t>
            </a:r>
            <a:r>
              <a:rPr lang="en-US" dirty="0"/>
              <a:t> nu </a:t>
            </a:r>
            <a:r>
              <a:rPr lang="en-US" dirty="0" err="1"/>
              <a:t>orice</a:t>
            </a:r>
            <a:r>
              <a:rPr lang="en-US" dirty="0"/>
              <a:t> </a:t>
            </a:r>
            <a:r>
              <a:rPr lang="en-US" dirty="0" err="1"/>
              <a:t>rezultat</a:t>
            </a:r>
            <a:r>
              <a:rPr lang="en-US" dirty="0"/>
              <a:t> </a:t>
            </a:r>
            <a:r>
              <a:rPr lang="en-US" dirty="0" err="1"/>
              <a:t>trebuie</a:t>
            </a:r>
            <a:r>
              <a:rPr lang="en-US" dirty="0"/>
              <a:t> </a:t>
            </a:r>
            <a:r>
              <a:rPr lang="en-US" dirty="0" err="1"/>
              <a:t>să</a:t>
            </a:r>
            <a:r>
              <a:rPr lang="en-US" dirty="0"/>
              <a:t> fie perfect.</a:t>
            </a:r>
          </a:p>
          <a:p>
            <a:r>
              <a:rPr lang="en-US" dirty="0"/>
              <a:t> 
</a:t>
            </a:r>
            <a:r>
              <a:rPr lang="en-US" dirty="0" err="1"/>
              <a:t>Scopul</a:t>
            </a:r>
            <a:r>
              <a:rPr lang="en-US" dirty="0"/>
              <a:t> </a:t>
            </a:r>
            <a:r>
              <a:rPr lang="en-US" dirty="0" err="1"/>
              <a:t>este</a:t>
            </a:r>
            <a:r>
              <a:rPr lang="en-US" dirty="0"/>
              <a:t> de a </a:t>
            </a:r>
            <a:r>
              <a:rPr lang="en-US" dirty="0" err="1"/>
              <a:t>demonstra</a:t>
            </a:r>
            <a:r>
              <a:rPr lang="en-US" dirty="0"/>
              <a:t> </a:t>
            </a:r>
            <a:r>
              <a:rPr lang="en-US" dirty="0" err="1"/>
              <a:t>că</a:t>
            </a:r>
            <a:r>
              <a:rPr lang="en-US" dirty="0"/>
              <a:t> </a:t>
            </a:r>
            <a:r>
              <a:rPr lang="en-US" dirty="0" err="1"/>
              <a:t>participanții</a:t>
            </a:r>
            <a:r>
              <a:rPr lang="en-US" dirty="0"/>
              <a:t> pot </a:t>
            </a:r>
            <a:r>
              <a:rPr lang="en-US" dirty="0" err="1"/>
              <a:t>înțelege</a:t>
            </a:r>
            <a:r>
              <a:rPr lang="en-US" dirty="0"/>
              <a:t> </a:t>
            </a:r>
            <a:r>
              <a:rPr lang="en-US" dirty="0" err="1"/>
              <a:t>conceptele</a:t>
            </a:r>
            <a:r>
              <a:rPr lang="en-US" dirty="0"/>
              <a:t> </a:t>
            </a:r>
            <a:r>
              <a:rPr lang="en-US" dirty="0" err="1"/>
              <a:t>economiei</a:t>
            </a:r>
            <a:r>
              <a:rPr lang="en-US" dirty="0"/>
              <a:t> </a:t>
            </a:r>
            <a:r>
              <a:rPr lang="en-US" dirty="0" err="1"/>
              <a:t>verzi</a:t>
            </a:r>
            <a:r>
              <a:rPr lang="en-US" dirty="0"/>
              <a:t> </a:t>
            </a:r>
            <a:r>
              <a:rPr lang="en-US" dirty="0" err="1"/>
              <a:t>și</a:t>
            </a:r>
            <a:r>
              <a:rPr lang="en-US" dirty="0"/>
              <a:t> ale </a:t>
            </a:r>
            <a:r>
              <a:rPr lang="en-US" dirty="0" err="1"/>
              <a:t>pieței</a:t>
            </a:r>
            <a:r>
              <a:rPr lang="en-US" dirty="0"/>
              <a:t> </a:t>
            </a:r>
            <a:r>
              <a:rPr lang="en-US" dirty="0" err="1"/>
              <a:t>muncii</a:t>
            </a:r>
            <a:r>
              <a:rPr lang="en-US" dirty="0"/>
              <a:t> </a:t>
            </a:r>
            <a:r>
              <a:rPr lang="en-US" dirty="0" err="1"/>
              <a:t>și</a:t>
            </a:r>
            <a:r>
              <a:rPr lang="en-US" dirty="0"/>
              <a:t> le pot traduce </a:t>
            </a:r>
            <a:r>
              <a:rPr lang="en-US" dirty="0" err="1"/>
              <a:t>în</a:t>
            </a:r>
            <a:r>
              <a:rPr lang="en-US" dirty="0"/>
              <a:t> </a:t>
            </a:r>
            <a:r>
              <a:rPr lang="en-US" dirty="0" err="1"/>
              <a:t>exemple</a:t>
            </a:r>
            <a:r>
              <a:rPr lang="en-US" dirty="0"/>
              <a:t> </a:t>
            </a:r>
            <a:r>
              <a:rPr lang="en-US" dirty="0" err="1"/>
              <a:t>relevante</a:t>
            </a:r>
            <a:r>
              <a:rPr lang="en-US" dirty="0"/>
              <a:t> </a:t>
            </a:r>
            <a:r>
              <a:rPr lang="en-US" dirty="0" err="1"/>
              <a:t>pentru</a:t>
            </a:r>
            <a:r>
              <a:rPr lang="en-US" dirty="0"/>
              <a:t> </a:t>
            </a:r>
            <a:r>
              <a:rPr lang="en-US" dirty="0" err="1"/>
              <a:t>predare</a:t>
            </a:r>
            <a:r>
              <a:rPr lang="en-US" dirty="0"/>
              <a:t>.</a:t>
            </a:r>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54</a:t>
            </a:fld>
            <a:endParaRPr lang="el-GR"/>
          </a:p>
        </p:txBody>
      </p:sp>
    </p:spTree>
    <p:extLst>
      <p:ext uri="{BB962C8B-B14F-4D97-AF65-F5344CB8AC3E}">
        <p14:creationId xmlns:p14="http://schemas.microsoft.com/office/powerpoint/2010/main" val="34655652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B902A-23E9-E6B5-86FB-850AE8BDA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775B3-2EE7-B49A-F7AA-04AFFBDF27DF}"/>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3209125F-B915-D58A-29EE-FEC0A115871A}"/>
              </a:ext>
            </a:extLst>
          </p:cNvPr>
          <p:cNvSpPr>
            <a:spLocks noGrp="1"/>
          </p:cNvSpPr>
          <p:nvPr>
            <p:ph type="body" idx="1"/>
          </p:nvPr>
        </p:nvSpPr>
        <p:spPr/>
        <p:txBody>
          <a:bodyPr/>
          <a:lstStyle/>
          <a:p>
            <a:r>
              <a:rPr lang="en-US" dirty="0"/>
              <a:t>Clarifică </a:t>
            </a:r>
            <a:r>
              <a:rPr lang="en-US" dirty="0" err="1"/>
              <a:t>legatura</a:t>
            </a:r>
            <a:r>
              <a:rPr lang="en-US" dirty="0"/>
              <a:t> cu </a:t>
            </a:r>
            <a:r>
              <a:rPr lang="en-US" dirty="0" err="1"/>
              <a:t>Portofoliului</a:t>
            </a:r>
            <a:r>
              <a:rPr lang="en-US" dirty="0"/>
              <a:t> </a:t>
            </a:r>
            <a:r>
              <a:rPr lang="en-US" dirty="0" err="1"/>
              <a:t>Formatorului</a:t>
            </a:r>
            <a:r>
              <a:rPr lang="en-US" dirty="0"/>
              <a:t>. </a:t>
            </a:r>
          </a:p>
          <a:p>
            <a:r>
              <a:rPr lang="en-US" dirty="0"/>
              <a:t>
</a:t>
            </a:r>
            <a:r>
              <a:rPr lang="en-US" dirty="0" err="1"/>
              <a:t>Modulul</a:t>
            </a:r>
            <a:r>
              <a:rPr lang="en-US" dirty="0"/>
              <a:t> 3 </a:t>
            </a:r>
            <a:r>
              <a:rPr lang="en-US" dirty="0" err="1"/>
              <a:t>contribuie</a:t>
            </a:r>
            <a:r>
              <a:rPr lang="en-US" dirty="0"/>
              <a:t> </a:t>
            </a:r>
            <a:r>
              <a:rPr lang="en-US" dirty="0" err="1"/>
              <a:t>în</a:t>
            </a:r>
            <a:r>
              <a:rPr lang="en-US" dirty="0"/>
              <a:t> principal </a:t>
            </a:r>
            <a:r>
              <a:rPr lang="en-US" dirty="0" err="1"/>
              <a:t>prin</a:t>
            </a:r>
            <a:r>
              <a:rPr lang="en-US" dirty="0"/>
              <a:t> </a:t>
            </a:r>
            <a:r>
              <a:rPr lang="en-US" b="1" dirty="0"/>
              <a:t>Nota de </a:t>
            </a:r>
            <a:r>
              <a:rPr lang="en-US" b="1" dirty="0" err="1"/>
              <a:t>Predare</a:t>
            </a:r>
            <a:r>
              <a:rPr lang="en-US" b="1" dirty="0"/>
              <a:t> a </a:t>
            </a:r>
            <a:r>
              <a:rPr lang="en-US" b="1" dirty="0" err="1"/>
              <a:t>Abilităților</a:t>
            </a:r>
            <a:r>
              <a:rPr lang="en-US" b="1" dirty="0"/>
              <a:t> Verzi</a:t>
            </a:r>
            <a:r>
              <a:rPr lang="en-US" dirty="0"/>
              <a:t>.</a:t>
            </a:r>
          </a:p>
          <a:p>
            <a:r>
              <a:rPr lang="en-US" dirty="0"/>
              <a:t> 
</a:t>
            </a:r>
            <a:r>
              <a:rPr lang="en-US" dirty="0" err="1"/>
              <a:t>Această</a:t>
            </a:r>
            <a:r>
              <a:rPr lang="en-US" dirty="0"/>
              <a:t> </a:t>
            </a:r>
            <a:r>
              <a:rPr lang="en-US" dirty="0" err="1"/>
              <a:t>notă</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includă</a:t>
            </a:r>
            <a:r>
              <a:rPr lang="en-US" dirty="0"/>
              <a:t>: </a:t>
            </a:r>
          </a:p>
          <a:p>
            <a:pPr marL="171450" indent="-171450">
              <a:buFont typeface="Arial" panose="020B0604020202020204" pitchFamily="34" charset="0"/>
              <a:buChar char="•"/>
            </a:pPr>
            <a:r>
              <a:rPr lang="en-US" dirty="0"/>
              <a:t>o </a:t>
            </a:r>
            <a:r>
              <a:rPr lang="en-US" dirty="0" err="1"/>
              <a:t>tendință</a:t>
            </a:r>
            <a:r>
              <a:rPr lang="en-US" dirty="0"/>
              <a:t> </a:t>
            </a:r>
            <a:r>
              <a:rPr lang="en-US" dirty="0" err="1"/>
              <a:t>selectată</a:t>
            </a:r>
            <a:r>
              <a:rPr lang="en-US" dirty="0"/>
              <a:t> de job, </a:t>
            </a:r>
            <a:r>
              <a:rPr lang="en-US" dirty="0" err="1"/>
              <a:t>competențe</a:t>
            </a:r>
            <a:r>
              <a:rPr lang="en-US" dirty="0"/>
              <a:t> </a:t>
            </a:r>
            <a:r>
              <a:rPr lang="en-US" dirty="0" err="1"/>
              <a:t>sau</a:t>
            </a:r>
            <a:r>
              <a:rPr lang="en-US" dirty="0"/>
              <a:t> </a:t>
            </a:r>
            <a:r>
              <a:rPr lang="en-US" dirty="0" err="1"/>
              <a:t>piață</a:t>
            </a:r>
            <a:r>
              <a:rPr lang="en-US" dirty="0"/>
              <a:t> a </a:t>
            </a:r>
            <a:r>
              <a:rPr lang="en-US" dirty="0" err="1"/>
              <a:t>muncii</a:t>
            </a:r>
            <a:r>
              <a:rPr lang="en-US" dirty="0"/>
              <a:t> 
un link </a:t>
            </a:r>
            <a:r>
              <a:rPr lang="en-US" dirty="0" err="1"/>
              <a:t>către</a:t>
            </a:r>
            <a:r>
              <a:rPr lang="en-US" dirty="0"/>
              <a:t> </a:t>
            </a:r>
            <a:r>
              <a:rPr lang="en-US" dirty="0" err="1"/>
              <a:t>conținutul</a:t>
            </a:r>
            <a:r>
              <a:rPr lang="en-US" dirty="0"/>
              <a:t> ESE 
o </a:t>
            </a:r>
            <a:r>
              <a:rPr lang="en-US" dirty="0" err="1"/>
              <a:t>explicație</a:t>
            </a:r>
            <a:r>
              <a:rPr lang="en-US" dirty="0"/>
              <a:t> </a:t>
            </a:r>
            <a:r>
              <a:rPr lang="en-US" dirty="0" err="1"/>
              <a:t>orientată</a:t>
            </a:r>
            <a:r>
              <a:rPr lang="en-US" dirty="0"/>
              <a:t> </a:t>
            </a:r>
            <a:r>
              <a:rPr lang="en-US" dirty="0" err="1"/>
              <a:t>către</a:t>
            </a:r>
            <a:r>
              <a:rPr lang="en-US" dirty="0"/>
              <a:t> </a:t>
            </a:r>
            <a:r>
              <a:rPr lang="en-US" dirty="0" err="1"/>
              <a:t>cursanti</a:t>
            </a:r>
            <a:r>
              <a:rPr lang="en-US" dirty="0"/>
              <a:t> 
un </a:t>
            </a:r>
            <a:r>
              <a:rPr lang="en-US" dirty="0" err="1"/>
              <a:t>posibil</a:t>
            </a:r>
            <a:r>
              <a:rPr lang="en-US" dirty="0"/>
              <a:t> prompt de </a:t>
            </a:r>
            <a:r>
              <a:rPr lang="en-US" dirty="0" err="1"/>
              <a:t>predare</a:t>
            </a:r>
            <a:r>
              <a:rPr lang="en-US" dirty="0"/>
              <a:t> </a:t>
            </a:r>
            <a:r>
              <a:rPr lang="en-US" dirty="0" err="1"/>
              <a:t>sau</a:t>
            </a:r>
            <a:r>
              <a:rPr lang="en-US" dirty="0"/>
              <a:t> </a:t>
            </a:r>
            <a:r>
              <a:rPr lang="en-US" dirty="0" err="1"/>
              <a:t>ghidare</a:t>
            </a:r>
            <a:r>
              <a:rPr lang="en-US" dirty="0"/>
              <a:t> 
o </a:t>
            </a:r>
            <a:r>
              <a:rPr lang="en-US" dirty="0" err="1"/>
              <a:t>scurtă</a:t>
            </a:r>
            <a:r>
              <a:rPr lang="en-US" dirty="0"/>
              <a:t> </a:t>
            </a:r>
            <a:r>
              <a:rPr lang="en-US" dirty="0" err="1"/>
              <a:t>reflecție</a:t>
            </a:r>
            <a:r>
              <a:rPr lang="en-US" dirty="0"/>
              <a:t> </a:t>
            </a:r>
            <a:r>
              <a:rPr lang="en-US" dirty="0" err="1"/>
              <a:t>locală</a:t>
            </a:r>
            <a:r>
              <a:rPr lang="en-US" dirty="0"/>
              <a:t> a </a:t>
            </a:r>
            <a:r>
              <a:rPr lang="en-US" dirty="0" err="1"/>
              <a:t>adaptării</a:t>
            </a:r>
            <a:endParaRPr lang="en-US" dirty="0"/>
          </a:p>
          <a:p>
            <a:pPr marL="171450" indent="-171450">
              <a:buFont typeface="Arial" panose="020B0604020202020204" pitchFamily="34" charset="0"/>
              <a:buChar char="•"/>
            </a:pPr>
            <a:endParaRPr lang="en-US" dirty="0"/>
          </a:p>
          <a:p>
            <a:r>
              <a:rPr lang="en-US" b="1" dirty="0"/>
              <a:t>Sursa </a:t>
            </a:r>
            <a:r>
              <a:rPr lang="en-US" b="1" dirty="0" err="1"/>
              <a:t>imaginii</a:t>
            </a:r>
            <a:r>
              <a:rPr lang="en-US" dirty="0"/>
              <a:t>: 
Imagine </a:t>
            </a:r>
            <a:r>
              <a:rPr lang="en-US" dirty="0" err="1"/>
              <a:t>creată</a:t>
            </a:r>
            <a:r>
              <a:rPr lang="en-US" dirty="0"/>
              <a:t> cu Sora (</a:t>
            </a:r>
            <a:r>
              <a:rPr lang="en-US" dirty="0" err="1"/>
              <a:t>generată</a:t>
            </a:r>
            <a:r>
              <a:rPr lang="en-US" dirty="0"/>
              <a:t> de AI), </a:t>
            </a:r>
            <a:r>
              <a:rPr lang="en-US" dirty="0" err="1"/>
              <a:t>pentru</a:t>
            </a:r>
            <a:r>
              <a:rPr lang="en-US" dirty="0"/>
              <a:t> SUSTAIN-EU CU4 "Modul Aim &amp; Introduction".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3A8BE014-9EB3-F687-32E9-4013EB56B1A4}"/>
              </a:ext>
            </a:extLst>
          </p:cNvPr>
          <p:cNvSpPr>
            <a:spLocks noGrp="1"/>
          </p:cNvSpPr>
          <p:nvPr>
            <p:ph type="sldNum" sz="quarter" idx="5"/>
          </p:nvPr>
        </p:nvSpPr>
        <p:spPr/>
        <p:txBody>
          <a:bodyPr/>
          <a:lstStyle/>
          <a:p>
            <a:fld id="{C6CF91B0-25AB-4DFA-B184-293DD156034C}" type="slidenum">
              <a:rPr lang="el-GR" smtClean="0"/>
              <a:t>55</a:t>
            </a:fld>
            <a:endParaRPr lang="el-GR"/>
          </a:p>
        </p:txBody>
      </p:sp>
    </p:spTree>
    <p:extLst>
      <p:ext uri="{BB962C8B-B14F-4D97-AF65-F5344CB8AC3E}">
        <p14:creationId xmlns:p14="http://schemas.microsoft.com/office/powerpoint/2010/main" val="26736985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en-US" dirty="0" err="1"/>
              <a:t>Rezumă</a:t>
            </a:r>
            <a:r>
              <a:rPr lang="en-US" dirty="0"/>
              <a:t> </a:t>
            </a:r>
            <a:r>
              <a:rPr lang="en-US" dirty="0" err="1"/>
              <a:t>primul</a:t>
            </a:r>
            <a:r>
              <a:rPr lang="en-US" dirty="0"/>
              <a:t> set de </a:t>
            </a:r>
            <a:r>
              <a:rPr lang="en-US" dirty="0" err="1"/>
              <a:t>mesaje</a:t>
            </a:r>
            <a:r>
              <a:rPr lang="en-US" dirty="0"/>
              <a:t> </a:t>
            </a:r>
            <a:r>
              <a:rPr lang="en-US" dirty="0" err="1"/>
              <a:t>cheie</a:t>
            </a:r>
            <a:r>
              <a:rPr lang="en-US" dirty="0"/>
              <a:t>. </a:t>
            </a:r>
          </a:p>
          <a:p>
            <a:r>
              <a:rPr lang="en-US" dirty="0"/>
              <a:t>
</a:t>
            </a:r>
            <a:r>
              <a:rPr lang="en-US" dirty="0" err="1"/>
              <a:t>Revizitează</a:t>
            </a:r>
            <a:r>
              <a:rPr lang="en-US" dirty="0"/>
              <a:t> </a:t>
            </a:r>
            <a:r>
              <a:rPr lang="en-US" dirty="0" err="1"/>
              <a:t>definiția</a:t>
            </a:r>
            <a:r>
              <a:rPr lang="en-US" dirty="0"/>
              <a:t> </a:t>
            </a:r>
            <a:r>
              <a:rPr lang="en-US" dirty="0" err="1"/>
              <a:t>economiei</a:t>
            </a:r>
            <a:r>
              <a:rPr lang="en-US" dirty="0"/>
              <a:t> </a:t>
            </a:r>
            <a:r>
              <a:rPr lang="en-US" dirty="0" err="1"/>
              <a:t>verzi</a:t>
            </a:r>
            <a:r>
              <a:rPr lang="en-US" dirty="0"/>
              <a:t> </a:t>
            </a:r>
            <a:r>
              <a:rPr lang="en-US" dirty="0" err="1"/>
              <a:t>și</a:t>
            </a:r>
            <a:r>
              <a:rPr lang="en-US" dirty="0"/>
              <a:t> </a:t>
            </a:r>
            <a:r>
              <a:rPr lang="en-US" dirty="0" err="1"/>
              <a:t>importanța</a:t>
            </a:r>
            <a:r>
              <a:rPr lang="en-US" dirty="0"/>
              <a:t> VET. </a:t>
            </a:r>
          </a:p>
          <a:p>
            <a:r>
              <a:rPr lang="en-US" dirty="0"/>
              <a:t>
</a:t>
            </a:r>
            <a:r>
              <a:rPr lang="en-US" dirty="0" err="1"/>
              <a:t>Reaminteste</a:t>
            </a:r>
            <a:r>
              <a:rPr lang="en-US" dirty="0"/>
              <a:t>  </a:t>
            </a:r>
            <a:r>
              <a:rPr lang="en-US" dirty="0" err="1"/>
              <a:t>participanților</a:t>
            </a:r>
            <a:r>
              <a:rPr lang="en-US" dirty="0"/>
              <a:t> </a:t>
            </a:r>
            <a:r>
              <a:rPr lang="en-US" dirty="0" err="1"/>
              <a:t>că</a:t>
            </a:r>
            <a:r>
              <a:rPr lang="en-US" dirty="0"/>
              <a:t> </a:t>
            </a:r>
            <a:r>
              <a:rPr lang="en-US" dirty="0" err="1"/>
              <a:t>sustenabilitatea</a:t>
            </a:r>
            <a:r>
              <a:rPr lang="en-US" dirty="0"/>
              <a:t> nu </a:t>
            </a:r>
            <a:r>
              <a:rPr lang="en-US" dirty="0" err="1"/>
              <a:t>este</a:t>
            </a:r>
            <a:r>
              <a:rPr lang="en-US" dirty="0"/>
              <a:t> un </a:t>
            </a:r>
            <a:r>
              <a:rPr lang="en-US" dirty="0" err="1"/>
              <a:t>subiect</a:t>
            </a:r>
            <a:r>
              <a:rPr lang="en-US" dirty="0"/>
              <a:t> </a:t>
            </a:r>
            <a:r>
              <a:rPr lang="en-US" dirty="0" err="1"/>
              <a:t>separat</a:t>
            </a:r>
            <a:r>
              <a:rPr lang="en-US" dirty="0"/>
              <a:t>, ci o </a:t>
            </a:r>
            <a:r>
              <a:rPr lang="en-US" dirty="0" err="1"/>
              <a:t>schimbare</a:t>
            </a:r>
            <a:r>
              <a:rPr lang="en-US" dirty="0"/>
              <a:t> care </a:t>
            </a:r>
            <a:r>
              <a:rPr lang="en-US" dirty="0" err="1"/>
              <a:t>afectează</a:t>
            </a:r>
            <a:r>
              <a:rPr lang="en-US" dirty="0"/>
              <a:t> </a:t>
            </a:r>
            <a:r>
              <a:rPr lang="en-US" dirty="0" err="1"/>
              <a:t>sectoarele</a:t>
            </a:r>
            <a:r>
              <a:rPr lang="en-US" dirty="0"/>
              <a:t>, </a:t>
            </a:r>
            <a:r>
              <a:rPr lang="en-US" dirty="0" err="1"/>
              <a:t>locurile</a:t>
            </a:r>
            <a:r>
              <a:rPr lang="en-US" dirty="0"/>
              <a:t> de </a:t>
            </a:r>
            <a:r>
              <a:rPr lang="en-US" dirty="0" err="1"/>
              <a:t>muncă</a:t>
            </a:r>
            <a:r>
              <a:rPr lang="en-US" dirty="0"/>
              <a:t>, </a:t>
            </a:r>
            <a:r>
              <a:rPr lang="en-US" dirty="0" err="1"/>
              <a:t>abilitățile</a:t>
            </a:r>
            <a:r>
              <a:rPr lang="en-US" dirty="0"/>
              <a:t> </a:t>
            </a:r>
            <a:r>
              <a:rPr lang="en-US" dirty="0" err="1"/>
              <a:t>și</a:t>
            </a:r>
            <a:r>
              <a:rPr lang="en-US" dirty="0"/>
              <a:t> </a:t>
            </a:r>
            <a:r>
              <a:rPr lang="en-US" dirty="0" err="1"/>
              <a:t>căile</a:t>
            </a:r>
            <a:r>
              <a:rPr lang="en-US" dirty="0"/>
              <a:t> de </a:t>
            </a:r>
            <a:r>
              <a:rPr lang="en-US" dirty="0" err="1"/>
              <a:t>carieră</a:t>
            </a:r>
            <a:r>
              <a:rPr lang="en-US" dirty="0"/>
              <a:t>. </a:t>
            </a:r>
          </a:p>
          <a:p>
            <a:r>
              <a:rPr lang="en-US" dirty="0"/>
              <a:t>
</a:t>
            </a:r>
            <a:r>
              <a:rPr lang="en-US" dirty="0" err="1"/>
              <a:t>Întărește</a:t>
            </a:r>
            <a:r>
              <a:rPr lang="en-US" dirty="0"/>
              <a:t> </a:t>
            </a:r>
            <a:r>
              <a:rPr lang="en-US" dirty="0" err="1"/>
              <a:t>rolul</a:t>
            </a:r>
            <a:r>
              <a:rPr lang="en-US" dirty="0"/>
              <a:t> </a:t>
            </a:r>
            <a:r>
              <a:rPr lang="en-US" dirty="0" err="1"/>
              <a:t>studiilor</a:t>
            </a:r>
            <a:r>
              <a:rPr lang="en-US" dirty="0"/>
              <a:t> de </a:t>
            </a:r>
            <a:r>
              <a:rPr lang="en-US" dirty="0" err="1"/>
              <a:t>caz</a:t>
            </a:r>
            <a:r>
              <a:rPr lang="en-US" dirty="0"/>
              <a:t> </a:t>
            </a:r>
            <a:r>
              <a:rPr lang="en-US" dirty="0" err="1"/>
              <a:t>în</a:t>
            </a:r>
            <a:r>
              <a:rPr lang="en-US" dirty="0"/>
              <a:t> a </a:t>
            </a:r>
            <a:r>
              <a:rPr lang="en-US" dirty="0" err="1"/>
              <a:t>transpune</a:t>
            </a:r>
            <a:r>
              <a:rPr lang="en-US" dirty="0"/>
              <a:t> </a:t>
            </a:r>
            <a:r>
              <a:rPr lang="en-US" dirty="0" err="1"/>
              <a:t>conceptele</a:t>
            </a:r>
            <a:r>
              <a:rPr lang="en-US" dirty="0"/>
              <a:t> in mod </a:t>
            </a:r>
            <a:r>
              <a:rPr lang="en-US" dirty="0" err="1"/>
              <a:t>practic</a:t>
            </a:r>
            <a:r>
              <a:rPr lang="en-US" dirty="0"/>
              <a:t>. </a:t>
            </a:r>
          </a:p>
          <a:p>
            <a:r>
              <a:rPr lang="en-US" dirty="0"/>
              <a:t>
</a:t>
            </a:r>
            <a:r>
              <a:rPr lang="en-US" b="1" dirty="0"/>
              <a:t>Sursa </a:t>
            </a:r>
            <a:r>
              <a:rPr lang="en-US" b="1" dirty="0" err="1"/>
              <a:t>imaginii</a:t>
            </a:r>
            <a:r>
              <a:rPr lang="en-US" dirty="0"/>
              <a:t>: 
Imagine </a:t>
            </a:r>
            <a:r>
              <a:rPr lang="en-US" dirty="0" err="1"/>
              <a:t>creată</a:t>
            </a:r>
            <a:r>
              <a:rPr lang="en-US" dirty="0"/>
              <a:t> cu Sora (</a:t>
            </a:r>
            <a:r>
              <a:rPr lang="en-US" dirty="0" err="1"/>
              <a:t>generată</a:t>
            </a:r>
            <a:r>
              <a:rPr lang="en-US" dirty="0"/>
              <a:t> de AI), </a:t>
            </a:r>
            <a:r>
              <a:rPr lang="en-US" dirty="0" err="1"/>
              <a:t>pentru</a:t>
            </a:r>
            <a:r>
              <a:rPr lang="en-US" dirty="0"/>
              <a:t> SUSTAIN-EU CU4 "Modul Aim &amp; Introduction".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56</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6A79A-C12D-CBDF-F81A-713E6704A9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F82A5C-748E-1098-2FF1-2412D9EC15C3}"/>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00C0CBFB-7CE5-948E-F63E-35EEE962AEC8}"/>
              </a:ext>
            </a:extLst>
          </p:cNvPr>
          <p:cNvSpPr>
            <a:spLocks noGrp="1"/>
          </p:cNvSpPr>
          <p:nvPr>
            <p:ph type="body" idx="1"/>
          </p:nvPr>
        </p:nvSpPr>
        <p:spPr/>
        <p:txBody>
          <a:bodyPr/>
          <a:lstStyle/>
          <a:p>
            <a:r>
              <a:rPr lang="en-US" dirty="0" err="1"/>
              <a:t>Încheie</a:t>
            </a:r>
            <a:r>
              <a:rPr lang="en-US" dirty="0"/>
              <a:t> </a:t>
            </a:r>
            <a:r>
              <a:rPr lang="en-US" dirty="0" err="1"/>
              <a:t>modulul</a:t>
            </a:r>
            <a:r>
              <a:rPr lang="en-US" dirty="0"/>
              <a:t> </a:t>
            </a:r>
            <a:r>
              <a:rPr lang="en-US" dirty="0" err="1"/>
              <a:t>evidențiind</a:t>
            </a:r>
            <a:r>
              <a:rPr lang="en-US" dirty="0"/>
              <a:t> </a:t>
            </a:r>
            <a:r>
              <a:rPr lang="en-US" dirty="0" err="1"/>
              <a:t>dimensiunea</a:t>
            </a:r>
            <a:r>
              <a:rPr lang="en-US" dirty="0"/>
              <a:t> </a:t>
            </a:r>
            <a:r>
              <a:rPr lang="en-US" dirty="0" err="1"/>
              <a:t>cursantului</a:t>
            </a:r>
            <a:r>
              <a:rPr lang="en-US" dirty="0"/>
              <a:t> </a:t>
            </a:r>
            <a:r>
              <a:rPr lang="en-US" dirty="0" err="1"/>
              <a:t>și</a:t>
            </a:r>
            <a:r>
              <a:rPr lang="en-US" dirty="0"/>
              <a:t> a </a:t>
            </a:r>
            <a:r>
              <a:rPr lang="en-US" dirty="0" err="1"/>
              <a:t>carierei</a:t>
            </a:r>
            <a:r>
              <a:rPr lang="en-US" dirty="0"/>
              <a:t>. </a:t>
            </a:r>
          </a:p>
          <a:p>
            <a:r>
              <a:rPr lang="en-US" dirty="0"/>
              <a:t>
</a:t>
            </a:r>
            <a:r>
              <a:rPr lang="en-US" dirty="0" err="1"/>
              <a:t>Locurile</a:t>
            </a:r>
            <a:r>
              <a:rPr lang="en-US" dirty="0"/>
              <a:t> de </a:t>
            </a:r>
            <a:r>
              <a:rPr lang="en-US" dirty="0" err="1"/>
              <a:t>muncă</a:t>
            </a:r>
            <a:r>
              <a:rPr lang="en-US" dirty="0"/>
              <a:t> </a:t>
            </a:r>
            <a:r>
              <a:rPr lang="en-US" dirty="0" err="1"/>
              <a:t>verzi</a:t>
            </a:r>
            <a:r>
              <a:rPr lang="en-US" dirty="0"/>
              <a:t> </a:t>
            </a:r>
            <a:r>
              <a:rPr lang="en-US" dirty="0" err="1"/>
              <a:t>ar</a:t>
            </a:r>
            <a:r>
              <a:rPr lang="en-US" dirty="0"/>
              <a:t> </a:t>
            </a:r>
            <a:r>
              <a:rPr lang="en-US" dirty="0" err="1"/>
              <a:t>trebui</a:t>
            </a:r>
            <a:r>
              <a:rPr lang="en-US" dirty="0"/>
              <a:t> </a:t>
            </a:r>
            <a:r>
              <a:rPr lang="en-US" dirty="0" err="1"/>
              <a:t>să</a:t>
            </a:r>
            <a:r>
              <a:rPr lang="en-US" dirty="0"/>
              <a:t> fie </a:t>
            </a:r>
            <a:r>
              <a:rPr lang="en-US" dirty="0" err="1"/>
              <a:t>decente</a:t>
            </a:r>
            <a:r>
              <a:rPr lang="en-US" dirty="0"/>
              <a:t> </a:t>
            </a:r>
            <a:r>
              <a:rPr lang="en-US" dirty="0" err="1"/>
              <a:t>și</a:t>
            </a:r>
            <a:r>
              <a:rPr lang="en-US" dirty="0"/>
              <a:t> </a:t>
            </a:r>
            <a:r>
              <a:rPr lang="en-US" dirty="0" err="1"/>
              <a:t>incluzive</a:t>
            </a:r>
            <a:r>
              <a:rPr lang="en-US" dirty="0"/>
              <a:t>. </a:t>
            </a:r>
          </a:p>
          <a:p>
            <a:r>
              <a:rPr lang="en-US" dirty="0"/>
              <a:t>
</a:t>
            </a:r>
            <a:r>
              <a:rPr lang="en-US" dirty="0" err="1"/>
              <a:t>Profesorii</a:t>
            </a:r>
            <a:r>
              <a:rPr lang="en-US" dirty="0"/>
              <a:t> pot </a:t>
            </a:r>
            <a:r>
              <a:rPr lang="en-US" dirty="0" err="1"/>
              <a:t>ajuta</a:t>
            </a:r>
            <a:r>
              <a:rPr lang="en-US" dirty="0"/>
              <a:t> </a:t>
            </a:r>
            <a:r>
              <a:rPr lang="en-US" dirty="0" err="1"/>
              <a:t>cursanții</a:t>
            </a:r>
            <a:r>
              <a:rPr lang="en-US" dirty="0"/>
              <a:t> </a:t>
            </a:r>
            <a:r>
              <a:rPr lang="en-US" dirty="0" err="1"/>
              <a:t>să</a:t>
            </a:r>
            <a:r>
              <a:rPr lang="en-US" dirty="0"/>
              <a:t> </a:t>
            </a:r>
            <a:r>
              <a:rPr lang="en-US" dirty="0" err="1"/>
              <a:t>înțeleagă</a:t>
            </a:r>
            <a:r>
              <a:rPr lang="en-US" dirty="0"/>
              <a:t> </a:t>
            </a:r>
            <a:r>
              <a:rPr lang="en-US" dirty="0" err="1"/>
              <a:t>atât</a:t>
            </a:r>
            <a:r>
              <a:rPr lang="en-US" dirty="0"/>
              <a:t> </a:t>
            </a:r>
            <a:r>
              <a:rPr lang="en-US" dirty="0" err="1"/>
              <a:t>noi</a:t>
            </a:r>
            <a:r>
              <a:rPr lang="en-US" dirty="0"/>
              <a:t> </a:t>
            </a:r>
            <a:r>
              <a:rPr lang="en-US" dirty="0" err="1"/>
              <a:t>oportunități</a:t>
            </a:r>
            <a:r>
              <a:rPr lang="en-US" dirty="0"/>
              <a:t>, </a:t>
            </a:r>
            <a:r>
              <a:rPr lang="en-US" dirty="0" err="1"/>
              <a:t>cât</a:t>
            </a:r>
            <a:r>
              <a:rPr lang="en-US" dirty="0"/>
              <a:t> </a:t>
            </a:r>
            <a:r>
              <a:rPr lang="en-US" dirty="0" err="1"/>
              <a:t>și</a:t>
            </a:r>
            <a:r>
              <a:rPr lang="en-US" dirty="0"/>
              <a:t> </a:t>
            </a:r>
            <a:r>
              <a:rPr lang="en-US" dirty="0" err="1"/>
              <a:t>ecologizarea</a:t>
            </a:r>
            <a:r>
              <a:rPr lang="en-US" dirty="0"/>
              <a:t> </a:t>
            </a:r>
            <a:r>
              <a:rPr lang="en-US" dirty="0" err="1"/>
              <a:t>ocupațiilor</a:t>
            </a:r>
            <a:r>
              <a:rPr lang="en-US" dirty="0"/>
              <a:t> </a:t>
            </a:r>
            <a:r>
              <a:rPr lang="en-US" dirty="0" err="1"/>
              <a:t>familiare</a:t>
            </a:r>
            <a:r>
              <a:rPr lang="en-US" dirty="0"/>
              <a:t>. </a:t>
            </a:r>
          </a:p>
          <a:p>
            <a:r>
              <a:rPr lang="en-US" dirty="0"/>
              <a:t>
</a:t>
            </a:r>
            <a:r>
              <a:rPr lang="en-US" dirty="0" err="1"/>
              <a:t>Explică</a:t>
            </a:r>
            <a:r>
              <a:rPr lang="en-US" dirty="0"/>
              <a:t> </a:t>
            </a:r>
            <a:r>
              <a:rPr lang="en-US" dirty="0" err="1"/>
              <a:t>pașii</a:t>
            </a:r>
            <a:r>
              <a:rPr lang="en-US" dirty="0"/>
              <a:t> </a:t>
            </a:r>
            <a:r>
              <a:rPr lang="en-US" dirty="0" err="1"/>
              <a:t>imediat</a:t>
            </a:r>
            <a:r>
              <a:rPr lang="en-US" dirty="0"/>
              <a:t> </a:t>
            </a:r>
            <a:r>
              <a:rPr lang="en-US" dirty="0" err="1"/>
              <a:t>următori</a:t>
            </a:r>
            <a:r>
              <a:rPr lang="en-US" dirty="0"/>
              <a:t>: </a:t>
            </a:r>
            <a:r>
              <a:rPr lang="en-US" dirty="0" err="1"/>
              <a:t>finalizarea</a:t>
            </a:r>
            <a:r>
              <a:rPr lang="en-US" dirty="0"/>
              <a:t> </a:t>
            </a:r>
            <a:r>
              <a:rPr lang="en-US" dirty="0" err="1"/>
              <a:t>sarcinii</a:t>
            </a:r>
            <a:r>
              <a:rPr lang="en-US" dirty="0"/>
              <a:t> SDL </a:t>
            </a:r>
            <a:r>
              <a:rPr lang="en-US" dirty="0" err="1"/>
              <a:t>și</a:t>
            </a:r>
            <a:r>
              <a:rPr lang="en-US" dirty="0"/>
              <a:t> </a:t>
            </a:r>
            <a:r>
              <a:rPr lang="en-US" dirty="0" err="1"/>
              <a:t>adăugarea</a:t>
            </a:r>
            <a:r>
              <a:rPr lang="en-US" dirty="0"/>
              <a:t> </a:t>
            </a:r>
            <a:r>
              <a:rPr lang="en-US" dirty="0" err="1"/>
              <a:t>Notei</a:t>
            </a:r>
            <a:r>
              <a:rPr lang="en-US" dirty="0"/>
              <a:t> de </a:t>
            </a:r>
            <a:r>
              <a:rPr lang="en-US" dirty="0" err="1"/>
              <a:t>Predare</a:t>
            </a:r>
            <a:r>
              <a:rPr lang="en-US" dirty="0"/>
              <a:t> a </a:t>
            </a:r>
            <a:r>
              <a:rPr lang="en-US" dirty="0" err="1"/>
              <a:t>Abilităților</a:t>
            </a:r>
            <a:r>
              <a:rPr lang="en-US" dirty="0"/>
              <a:t> Verzi </a:t>
            </a:r>
            <a:r>
              <a:rPr lang="en-US" dirty="0" err="1"/>
              <a:t>în</a:t>
            </a:r>
            <a:r>
              <a:rPr lang="en-US" dirty="0"/>
              <a:t> </a:t>
            </a:r>
            <a:r>
              <a:rPr lang="en-US" dirty="0" err="1"/>
              <a:t>Portofoliul</a:t>
            </a:r>
            <a:r>
              <a:rPr lang="en-US" dirty="0"/>
              <a:t> </a:t>
            </a:r>
            <a:r>
              <a:rPr lang="en-US" dirty="0" err="1"/>
              <a:t>Formatorului</a:t>
            </a:r>
            <a:r>
              <a:rPr lang="en-US" dirty="0"/>
              <a:t>. 
</a:t>
            </a:r>
          </a:p>
          <a:p>
            <a:r>
              <a:rPr lang="en-US" b="1" dirty="0"/>
              <a:t>Sursa </a:t>
            </a:r>
            <a:r>
              <a:rPr lang="en-US" b="1" dirty="0" err="1"/>
              <a:t>imaginii</a:t>
            </a:r>
            <a:r>
              <a:rPr lang="en-US" dirty="0"/>
              <a:t>: 
Imagine </a:t>
            </a:r>
            <a:r>
              <a:rPr lang="en-US" dirty="0" err="1"/>
              <a:t>creată</a:t>
            </a:r>
            <a:r>
              <a:rPr lang="en-US" dirty="0"/>
              <a:t> cu Sora (</a:t>
            </a:r>
            <a:r>
              <a:rPr lang="en-US" dirty="0" err="1"/>
              <a:t>generată</a:t>
            </a:r>
            <a:r>
              <a:rPr lang="en-US" dirty="0"/>
              <a:t> de AI), </a:t>
            </a:r>
            <a:r>
              <a:rPr lang="en-US" dirty="0" err="1"/>
              <a:t>pentru</a:t>
            </a:r>
            <a:r>
              <a:rPr lang="en-US" dirty="0"/>
              <a:t> SUSTAIN-EU CU4 "Modul Aim &amp; Introduction".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A570D7DF-E6E3-F2AC-AAA6-DA084BB6E589}"/>
              </a:ext>
            </a:extLst>
          </p:cNvPr>
          <p:cNvSpPr>
            <a:spLocks noGrp="1"/>
          </p:cNvSpPr>
          <p:nvPr>
            <p:ph type="sldNum" sz="quarter" idx="5"/>
          </p:nvPr>
        </p:nvSpPr>
        <p:spPr/>
        <p:txBody>
          <a:bodyPr/>
          <a:lstStyle/>
          <a:p>
            <a:fld id="{C6CF91B0-25AB-4DFA-B184-293DD156034C}" type="slidenum">
              <a:rPr lang="el-GR" smtClean="0"/>
              <a:t>57</a:t>
            </a:fld>
            <a:endParaRPr lang="el-GR"/>
          </a:p>
        </p:txBody>
      </p:sp>
    </p:spTree>
    <p:extLst>
      <p:ext uri="{BB962C8B-B14F-4D97-AF65-F5344CB8AC3E}">
        <p14:creationId xmlns:p14="http://schemas.microsoft.com/office/powerpoint/2010/main" val="42307935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Acestea</a:t>
            </a:r>
            <a:r>
              <a:rPr lang="en-US" dirty="0"/>
              <a:t> sunt </a:t>
            </a:r>
            <a:r>
              <a:rPr lang="en-US" dirty="0" err="1"/>
              <a:t>principalele</a:t>
            </a:r>
            <a:r>
              <a:rPr lang="en-US" dirty="0"/>
              <a:t> </a:t>
            </a:r>
            <a:r>
              <a:rPr lang="en-US" dirty="0" err="1"/>
              <a:t>surse</a:t>
            </a:r>
            <a:r>
              <a:rPr lang="en-US" dirty="0"/>
              <a:t> </a:t>
            </a:r>
            <a:r>
              <a:rPr lang="en-US" dirty="0" err="1"/>
              <a:t>folosite</a:t>
            </a:r>
            <a:r>
              <a:rPr lang="en-US" dirty="0"/>
              <a:t> </a:t>
            </a:r>
            <a:r>
              <a:rPr lang="en-US" dirty="0" err="1"/>
              <a:t>pentru</a:t>
            </a:r>
            <a:r>
              <a:rPr lang="en-US" dirty="0"/>
              <a:t> </a:t>
            </a:r>
            <a:r>
              <a:rPr lang="en-US" dirty="0" err="1"/>
              <a:t>dezvoltarea</a:t>
            </a:r>
            <a:r>
              <a:rPr lang="en-US" dirty="0"/>
              <a:t> </a:t>
            </a:r>
            <a:r>
              <a:rPr lang="en-US" dirty="0" err="1"/>
              <a:t>conținutului</a:t>
            </a:r>
            <a:r>
              <a:rPr lang="en-US" dirty="0"/>
              <a:t> </a:t>
            </a:r>
            <a:r>
              <a:rPr lang="en-US" dirty="0" err="1"/>
              <a:t>Modulului</a:t>
            </a:r>
            <a:r>
              <a:rPr lang="en-US" dirty="0"/>
              <a:t> 3. </a:t>
            </a:r>
          </a:p>
          <a:p>
            <a:r>
              <a:rPr lang="en-US" dirty="0"/>
              <a:t>
</a:t>
            </a:r>
            <a:r>
              <a:rPr lang="en-US" dirty="0" err="1"/>
              <a:t>Formatorul</a:t>
            </a:r>
            <a:r>
              <a:rPr lang="en-US" dirty="0"/>
              <a:t> </a:t>
            </a:r>
            <a:r>
              <a:rPr lang="en-US" dirty="0" err="1"/>
              <a:t>poate</a:t>
            </a:r>
            <a:r>
              <a:rPr lang="en-US" dirty="0"/>
              <a:t> </a:t>
            </a:r>
            <a:r>
              <a:rPr lang="en-US" dirty="0" err="1"/>
              <a:t>menționa</a:t>
            </a:r>
            <a:r>
              <a:rPr lang="en-US" dirty="0"/>
              <a:t> </a:t>
            </a:r>
            <a:r>
              <a:rPr lang="en-US" dirty="0" err="1"/>
              <a:t>că</a:t>
            </a:r>
            <a:r>
              <a:rPr lang="en-US" dirty="0"/>
              <a:t> </a:t>
            </a:r>
            <a:r>
              <a:rPr lang="en-US" dirty="0" err="1"/>
              <a:t>modulul</a:t>
            </a:r>
            <a:r>
              <a:rPr lang="en-US" dirty="0"/>
              <a:t> se </a:t>
            </a:r>
            <a:r>
              <a:rPr lang="en-US" dirty="0" err="1"/>
              <a:t>bazează</a:t>
            </a:r>
            <a:r>
              <a:rPr lang="en-US" dirty="0"/>
              <a:t> pe </a:t>
            </a:r>
            <a:r>
              <a:rPr lang="en-US" dirty="0" err="1"/>
              <a:t>surse</a:t>
            </a:r>
            <a:r>
              <a:rPr lang="en-US" dirty="0"/>
              <a:t> </a:t>
            </a:r>
            <a:r>
              <a:rPr lang="en-US" dirty="0" err="1"/>
              <a:t>oficiale</a:t>
            </a:r>
            <a:r>
              <a:rPr lang="en-US" dirty="0"/>
              <a:t> </a:t>
            </a:r>
            <a:r>
              <a:rPr lang="en-US" dirty="0" err="1"/>
              <a:t>europene</a:t>
            </a:r>
            <a:r>
              <a:rPr lang="en-US" dirty="0"/>
              <a:t> </a:t>
            </a:r>
            <a:r>
              <a:rPr lang="en-US" dirty="0" err="1"/>
              <a:t>și</a:t>
            </a:r>
            <a:r>
              <a:rPr lang="en-US" dirty="0"/>
              <a:t> </a:t>
            </a:r>
            <a:r>
              <a:rPr lang="en-US" dirty="0" err="1"/>
              <a:t>internaționale</a:t>
            </a:r>
            <a:r>
              <a:rPr lang="en-US" dirty="0"/>
              <a:t>, </a:t>
            </a:r>
            <a:r>
              <a:rPr lang="en-US" dirty="0" err="1"/>
              <a:t>inclusiv</a:t>
            </a:r>
            <a:r>
              <a:rPr lang="en-US" dirty="0"/>
              <a:t> UNEP, </a:t>
            </a:r>
            <a:r>
              <a:rPr lang="en-US" dirty="0" err="1"/>
              <a:t>Cedefop</a:t>
            </a:r>
            <a:r>
              <a:rPr lang="en-US" dirty="0"/>
              <a:t>, ESCO, </a:t>
            </a:r>
            <a:r>
              <a:rPr lang="en-US" dirty="0" err="1"/>
              <a:t>GreenComp</a:t>
            </a:r>
            <a:r>
              <a:rPr lang="en-US" dirty="0"/>
              <a:t>, OIM </a:t>
            </a:r>
            <a:r>
              <a:rPr lang="en-US" dirty="0" err="1"/>
              <a:t>și</a:t>
            </a:r>
            <a:r>
              <a:rPr lang="en-US" dirty="0"/>
              <a:t> </a:t>
            </a:r>
            <a:r>
              <a:rPr lang="en-US" dirty="0" err="1"/>
              <a:t>pagini</a:t>
            </a:r>
            <a:r>
              <a:rPr lang="en-US" dirty="0"/>
              <a:t> de </a:t>
            </a:r>
            <a:r>
              <a:rPr lang="en-US" dirty="0" err="1"/>
              <a:t>politici</a:t>
            </a:r>
            <a:r>
              <a:rPr lang="en-US" dirty="0"/>
              <a:t> ale </a:t>
            </a:r>
            <a:r>
              <a:rPr lang="en-US" dirty="0" err="1"/>
              <a:t>Comisiei</a:t>
            </a:r>
            <a:r>
              <a:rPr lang="en-US" dirty="0"/>
              <a:t> </a:t>
            </a:r>
            <a:r>
              <a:rPr lang="en-US" dirty="0" err="1"/>
              <a:t>Europene</a:t>
            </a:r>
            <a:r>
              <a:rPr lang="en-US" dirty="0"/>
              <a:t>. </a:t>
            </a:r>
          </a:p>
          <a:p>
            <a:r>
              <a:rPr lang="en-US" dirty="0"/>
              <a:t>
</a:t>
            </a:r>
            <a:r>
              <a:rPr lang="en-US" dirty="0" err="1"/>
              <a:t>Sursele</a:t>
            </a:r>
            <a:r>
              <a:rPr lang="en-US" dirty="0"/>
              <a:t> </a:t>
            </a:r>
            <a:r>
              <a:rPr lang="en-US" dirty="0" err="1"/>
              <a:t>ar</a:t>
            </a:r>
            <a:r>
              <a:rPr lang="en-US" dirty="0"/>
              <a:t> </a:t>
            </a:r>
            <a:r>
              <a:rPr lang="en-US" dirty="0" err="1"/>
              <a:t>trebui</a:t>
            </a:r>
            <a:r>
              <a:rPr lang="en-US" dirty="0"/>
              <a:t>, de </a:t>
            </a:r>
            <a:r>
              <a:rPr lang="en-US" dirty="0" err="1"/>
              <a:t>asemenea</a:t>
            </a:r>
            <a:r>
              <a:rPr lang="en-US" dirty="0"/>
              <a:t>, </a:t>
            </a:r>
            <a:r>
              <a:rPr lang="en-US" dirty="0" err="1"/>
              <a:t>păstrate</a:t>
            </a:r>
            <a:r>
              <a:rPr lang="en-US" dirty="0"/>
              <a:t> </a:t>
            </a:r>
            <a:r>
              <a:rPr lang="en-US" dirty="0" err="1"/>
              <a:t>în</a:t>
            </a:r>
            <a:r>
              <a:rPr lang="en-US" dirty="0"/>
              <a:t> note </a:t>
            </a:r>
            <a:r>
              <a:rPr lang="en-US" dirty="0" err="1"/>
              <a:t>pentru</a:t>
            </a:r>
            <a:r>
              <a:rPr lang="en-US" dirty="0"/>
              <a:t> </a:t>
            </a:r>
            <a:r>
              <a:rPr lang="en-US" dirty="0" err="1"/>
              <a:t>transparență</a:t>
            </a:r>
            <a:r>
              <a:rPr lang="en-US" dirty="0"/>
              <a:t> </a:t>
            </a:r>
            <a:r>
              <a:rPr lang="en-US" dirty="0" err="1"/>
              <a:t>și</a:t>
            </a:r>
            <a:r>
              <a:rPr lang="en-US" dirty="0"/>
              <a:t> </a:t>
            </a:r>
            <a:r>
              <a:rPr lang="en-US" dirty="0" err="1"/>
              <a:t>evaluare</a:t>
            </a:r>
            <a:r>
              <a:rPr lang="en-US" dirty="0"/>
              <a:t>.</a:t>
            </a:r>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58</a:t>
            </a:fld>
            <a:endParaRPr lang="el-GR"/>
          </a:p>
        </p:txBody>
      </p:sp>
    </p:spTree>
    <p:extLst>
      <p:ext uri="{BB962C8B-B14F-4D97-AF65-F5344CB8AC3E}">
        <p14:creationId xmlns:p14="http://schemas.microsoft.com/office/powerpoint/2010/main" val="4473211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Acestea</a:t>
            </a:r>
            <a:r>
              <a:rPr lang="en-US" dirty="0"/>
              <a:t> sunt </a:t>
            </a:r>
            <a:r>
              <a:rPr lang="en-US" dirty="0" err="1"/>
              <a:t>principalele</a:t>
            </a:r>
            <a:r>
              <a:rPr lang="en-US" dirty="0"/>
              <a:t> </a:t>
            </a:r>
            <a:r>
              <a:rPr lang="en-US" dirty="0" err="1"/>
              <a:t>surse</a:t>
            </a:r>
            <a:r>
              <a:rPr lang="en-US" dirty="0"/>
              <a:t> </a:t>
            </a:r>
            <a:r>
              <a:rPr lang="en-US" dirty="0" err="1"/>
              <a:t>folosite</a:t>
            </a:r>
            <a:r>
              <a:rPr lang="en-US" dirty="0"/>
              <a:t> </a:t>
            </a:r>
            <a:r>
              <a:rPr lang="en-US" dirty="0" err="1"/>
              <a:t>pentru</a:t>
            </a:r>
            <a:r>
              <a:rPr lang="en-US" dirty="0"/>
              <a:t> </a:t>
            </a:r>
            <a:r>
              <a:rPr lang="en-US" dirty="0" err="1"/>
              <a:t>dezvoltarea</a:t>
            </a:r>
            <a:r>
              <a:rPr lang="en-US" dirty="0"/>
              <a:t> </a:t>
            </a:r>
            <a:r>
              <a:rPr lang="en-US" dirty="0" err="1"/>
              <a:t>conținutului</a:t>
            </a:r>
            <a:r>
              <a:rPr lang="en-US" dirty="0"/>
              <a:t> </a:t>
            </a:r>
            <a:r>
              <a:rPr lang="en-US" dirty="0" err="1"/>
              <a:t>Modulului</a:t>
            </a:r>
            <a:r>
              <a:rPr lang="en-US" dirty="0"/>
              <a:t> 3. </a:t>
            </a:r>
          </a:p>
          <a:p>
            <a:r>
              <a:rPr lang="en-US" dirty="0"/>
              <a:t>
</a:t>
            </a:r>
            <a:r>
              <a:rPr lang="en-US" dirty="0" err="1"/>
              <a:t>Formatorul</a:t>
            </a:r>
            <a:r>
              <a:rPr lang="en-US" dirty="0"/>
              <a:t> </a:t>
            </a:r>
            <a:r>
              <a:rPr lang="en-US" dirty="0" err="1"/>
              <a:t>poate</a:t>
            </a:r>
            <a:r>
              <a:rPr lang="en-US" dirty="0"/>
              <a:t> </a:t>
            </a:r>
            <a:r>
              <a:rPr lang="en-US" dirty="0" err="1"/>
              <a:t>menționa</a:t>
            </a:r>
            <a:r>
              <a:rPr lang="en-US" dirty="0"/>
              <a:t> </a:t>
            </a:r>
            <a:r>
              <a:rPr lang="en-US" dirty="0" err="1"/>
              <a:t>că</a:t>
            </a:r>
            <a:r>
              <a:rPr lang="en-US" dirty="0"/>
              <a:t> </a:t>
            </a:r>
            <a:r>
              <a:rPr lang="en-US" dirty="0" err="1"/>
              <a:t>modulul</a:t>
            </a:r>
            <a:r>
              <a:rPr lang="en-US" dirty="0"/>
              <a:t> se </a:t>
            </a:r>
            <a:r>
              <a:rPr lang="en-US" dirty="0" err="1"/>
              <a:t>bazează</a:t>
            </a:r>
            <a:r>
              <a:rPr lang="en-US" dirty="0"/>
              <a:t> pe </a:t>
            </a:r>
            <a:r>
              <a:rPr lang="en-US" dirty="0" err="1"/>
              <a:t>surse</a:t>
            </a:r>
            <a:r>
              <a:rPr lang="en-US" dirty="0"/>
              <a:t> </a:t>
            </a:r>
            <a:r>
              <a:rPr lang="en-US" dirty="0" err="1"/>
              <a:t>oficiale</a:t>
            </a:r>
            <a:r>
              <a:rPr lang="en-US" dirty="0"/>
              <a:t> </a:t>
            </a:r>
            <a:r>
              <a:rPr lang="en-US" dirty="0" err="1"/>
              <a:t>europene</a:t>
            </a:r>
            <a:r>
              <a:rPr lang="en-US" dirty="0"/>
              <a:t> </a:t>
            </a:r>
            <a:r>
              <a:rPr lang="en-US" dirty="0" err="1"/>
              <a:t>și</a:t>
            </a:r>
            <a:r>
              <a:rPr lang="en-US" dirty="0"/>
              <a:t> </a:t>
            </a:r>
            <a:r>
              <a:rPr lang="en-US" dirty="0" err="1"/>
              <a:t>internaționale</a:t>
            </a:r>
            <a:r>
              <a:rPr lang="en-US" dirty="0"/>
              <a:t>, </a:t>
            </a:r>
            <a:r>
              <a:rPr lang="en-US" dirty="0" err="1"/>
              <a:t>inclusiv</a:t>
            </a:r>
            <a:r>
              <a:rPr lang="en-US" dirty="0"/>
              <a:t> UNEP, </a:t>
            </a:r>
            <a:r>
              <a:rPr lang="en-US" dirty="0" err="1"/>
              <a:t>Cedefop</a:t>
            </a:r>
            <a:r>
              <a:rPr lang="en-US" dirty="0"/>
              <a:t>, ESCO, </a:t>
            </a:r>
            <a:r>
              <a:rPr lang="en-US" dirty="0" err="1"/>
              <a:t>GreenComp</a:t>
            </a:r>
            <a:r>
              <a:rPr lang="en-US" dirty="0"/>
              <a:t>, OIM </a:t>
            </a:r>
            <a:r>
              <a:rPr lang="en-US" dirty="0" err="1"/>
              <a:t>și</a:t>
            </a:r>
            <a:r>
              <a:rPr lang="en-US" dirty="0"/>
              <a:t> </a:t>
            </a:r>
            <a:r>
              <a:rPr lang="en-US" dirty="0" err="1"/>
              <a:t>pagini</a:t>
            </a:r>
            <a:r>
              <a:rPr lang="en-US" dirty="0"/>
              <a:t> de </a:t>
            </a:r>
            <a:r>
              <a:rPr lang="en-US" dirty="0" err="1"/>
              <a:t>politici</a:t>
            </a:r>
            <a:r>
              <a:rPr lang="en-US" dirty="0"/>
              <a:t> ale </a:t>
            </a:r>
            <a:r>
              <a:rPr lang="en-US" dirty="0" err="1"/>
              <a:t>Comisiei</a:t>
            </a:r>
            <a:r>
              <a:rPr lang="en-US" dirty="0"/>
              <a:t> </a:t>
            </a:r>
            <a:r>
              <a:rPr lang="en-US" dirty="0" err="1"/>
              <a:t>Europene</a:t>
            </a:r>
            <a:r>
              <a:rPr lang="en-US" dirty="0"/>
              <a:t>. </a:t>
            </a:r>
          </a:p>
          <a:p>
            <a:r>
              <a:rPr lang="en-US" dirty="0"/>
              <a:t>
</a:t>
            </a:r>
            <a:r>
              <a:rPr lang="en-US" dirty="0" err="1"/>
              <a:t>Sursele</a:t>
            </a:r>
            <a:r>
              <a:rPr lang="en-US" dirty="0"/>
              <a:t> </a:t>
            </a:r>
            <a:r>
              <a:rPr lang="en-US" dirty="0" err="1"/>
              <a:t>ar</a:t>
            </a:r>
            <a:r>
              <a:rPr lang="en-US" dirty="0"/>
              <a:t> </a:t>
            </a:r>
            <a:r>
              <a:rPr lang="en-US" dirty="0" err="1"/>
              <a:t>trebui</a:t>
            </a:r>
            <a:r>
              <a:rPr lang="en-US" dirty="0"/>
              <a:t>, de </a:t>
            </a:r>
            <a:r>
              <a:rPr lang="en-US" dirty="0" err="1"/>
              <a:t>asemenea</a:t>
            </a:r>
            <a:r>
              <a:rPr lang="en-US" dirty="0"/>
              <a:t>, </a:t>
            </a:r>
            <a:r>
              <a:rPr lang="en-US" dirty="0" err="1"/>
              <a:t>păstrate</a:t>
            </a:r>
            <a:r>
              <a:rPr lang="en-US" dirty="0"/>
              <a:t> </a:t>
            </a:r>
            <a:r>
              <a:rPr lang="en-US" dirty="0" err="1"/>
              <a:t>în</a:t>
            </a:r>
            <a:r>
              <a:rPr lang="en-US" dirty="0"/>
              <a:t> note </a:t>
            </a:r>
            <a:r>
              <a:rPr lang="en-US" dirty="0" err="1"/>
              <a:t>pentru</a:t>
            </a:r>
            <a:r>
              <a:rPr lang="en-US" dirty="0"/>
              <a:t> </a:t>
            </a:r>
            <a:r>
              <a:rPr lang="en-US" dirty="0" err="1"/>
              <a:t>transparență</a:t>
            </a:r>
            <a:r>
              <a:rPr lang="en-US" dirty="0"/>
              <a:t> </a:t>
            </a:r>
            <a:r>
              <a:rPr lang="en-US" dirty="0" err="1"/>
              <a:t>și</a:t>
            </a:r>
            <a:r>
              <a:rPr lang="en-US" dirty="0"/>
              <a:t> </a:t>
            </a:r>
            <a:r>
              <a:rPr lang="en-US" dirty="0" err="1"/>
              <a:t>evaluare</a:t>
            </a:r>
            <a:r>
              <a:rPr lang="en-US" dirty="0"/>
              <a:t>.</a:t>
            </a:r>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59</a:t>
            </a:fld>
            <a:endParaRPr lang="el-GR"/>
          </a:p>
        </p:txBody>
      </p:sp>
    </p:spTree>
    <p:extLst>
      <p:ext uri="{BB962C8B-B14F-4D97-AF65-F5344CB8AC3E}">
        <p14:creationId xmlns:p14="http://schemas.microsoft.com/office/powerpoint/2010/main" val="17622966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60</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dirty="0"/>
          </a:p>
        </p:txBody>
      </p:sp>
      <p:pic>
        <p:nvPicPr>
          <p:cNvPr id="4" name="Picture 3" descr="A green and black logo&#10;&#10;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dirty="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9/1/2026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pic>
        <p:nvPicPr>
          <p:cNvPr id="9" name="Picture 8" descr="A green and black logo&#10;&#10;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3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2.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2.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1.xml"/><Relationship Id="rId1" Type="http://schemas.openxmlformats.org/officeDocument/2006/relationships/slideLayout" Target="../slideLayouts/slideLayout3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2.xml"/></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5.xml"/><Relationship Id="rId1" Type="http://schemas.openxmlformats.org/officeDocument/2006/relationships/slideLayout" Target="../slideLayouts/slideLayout31.xml"/></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31.xml"/></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7.xml"/><Relationship Id="rId1" Type="http://schemas.openxmlformats.org/officeDocument/2006/relationships/slideLayout" Target="../slideLayouts/slideLayout31.xml"/></Relationships>
</file>

<file path=ppt/slides/_rels/slide58.xml.rels><?xml version="1.0" encoding="UTF-8" standalone="yes"?>
<Relationships xmlns="http://schemas.openxmlformats.org/package/2006/relationships"><Relationship Id="rId3" Type="http://schemas.openxmlformats.org/officeDocument/2006/relationships/hyperlink" Target="https://www.unep.org/regions/asia-and-pacific/regional-initiatives/supporting-resource-efficiency/green-economy?utm_source=chatgpt.com" TargetMode="External"/><Relationship Id="rId2" Type="http://schemas.openxmlformats.org/officeDocument/2006/relationships/notesSlide" Target="../notesSlides/notesSlide58.xml"/><Relationship Id="rId1" Type="http://schemas.openxmlformats.org/officeDocument/2006/relationships/slideLayout" Target="../slideLayouts/slideLayout32.xml"/><Relationship Id="rId5" Type="http://schemas.openxmlformats.org/officeDocument/2006/relationships/hyperlink" Target="https://www.cedefop.europa.eu/en/tools/vet-glossary/glossary/vaardigheden-voor-de-groene-economie?utm_source=chatgpt.com" TargetMode="External"/><Relationship Id="rId4" Type="http://schemas.openxmlformats.org/officeDocument/2006/relationships/hyperlink" Target="https://www.cedefop.europa.eu/en/publications/4220?utm_source=chatgpt.com"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esco.ec.europa.eu/en/about-esco/publications/publication/green-skills-and-knowledge-concepts-labelling-esco?utm_source=chatgpt.com" TargetMode="External"/><Relationship Id="rId7" Type="http://schemas.openxmlformats.org/officeDocument/2006/relationships/hyperlink" Target="https://transport.ec.europa.eu/tourism/transition-eu-tourism_en?utm_source=chatgpt.com" TargetMode="External"/><Relationship Id="rId2" Type="http://schemas.openxmlformats.org/officeDocument/2006/relationships/notesSlide" Target="../notesSlides/notesSlide59.xml"/><Relationship Id="rId1" Type="http://schemas.openxmlformats.org/officeDocument/2006/relationships/slideLayout" Target="../slideLayouts/slideLayout32.xml"/><Relationship Id="rId6" Type="http://schemas.openxmlformats.org/officeDocument/2006/relationships/hyperlink" Target="https://environment.ec.europa.eu/strategy/circular-economy_en?utm_source=chatgpt.com" TargetMode="External"/><Relationship Id="rId5" Type="http://schemas.openxmlformats.org/officeDocument/2006/relationships/hyperlink" Target="https://energy.ec.europa.eu/topics/energy-efficiency/energy-performance-buildings/renovation-wave_en?utm_source=chatgpt.com" TargetMode="External"/><Relationship Id="rId4" Type="http://schemas.openxmlformats.org/officeDocument/2006/relationships/hyperlink" Target="https://www.ilo.org/topics-and-sectors/just-transition-towards-environmentally-sustainable-economies-and-societies/what-green-job?utm_source=chatgpt.com" TargetMode="External"/></Relationships>
</file>

<file path=ppt/slides/_rels/slide60.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jpeg"/><Relationship Id="rId18" Type="http://schemas.openxmlformats.org/officeDocument/2006/relationships/image" Target="../media/image25.png"/><Relationship Id="rId3" Type="http://schemas.openxmlformats.org/officeDocument/2006/relationships/image" Target="../media/image10.jpeg"/><Relationship Id="rId7" Type="http://schemas.openxmlformats.org/officeDocument/2006/relationships/image" Target="../media/image14.jpeg"/><Relationship Id="rId12" Type="http://schemas.openxmlformats.org/officeDocument/2006/relationships/image" Target="../media/image19.jpg"/><Relationship Id="rId17" Type="http://schemas.openxmlformats.org/officeDocument/2006/relationships/image" Target="../media/image24.png"/><Relationship Id="rId2" Type="http://schemas.openxmlformats.org/officeDocument/2006/relationships/notesSlide" Target="../notesSlides/notesSlide60.xml"/><Relationship Id="rId16" Type="http://schemas.openxmlformats.org/officeDocument/2006/relationships/image" Target="../media/image23.png"/><Relationship Id="rId1" Type="http://schemas.openxmlformats.org/officeDocument/2006/relationships/slideLayout" Target="../slideLayouts/slideLayout33.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 Id="rId1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Finanțat</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de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Uniunea</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Europeană</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Punctele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de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vedere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opiniile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exprimate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aparțin</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însă</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exclusiv</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autorului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autorilor</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nu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reflectă</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neapărat</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punctele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de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vedere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opiniile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Uniunii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Europene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sau</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ale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Agenției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Executive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Europene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pentru</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Educație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Cultură</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(EACEA). Nici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Uniunea</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Europeană</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nici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EACEA nu pot fi considerate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răspunzătoare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pentru</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acestea</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Număr</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proiect</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2024-1-PT01-KA220-VET-000252771</a:t>
            </a:r>
          </a:p>
        </p:txBody>
      </p:sp>
      <p:sp>
        <p:nvSpPr>
          <p:cNvPr id="5" name="Rectangle 4">
            <a:extLst>
              <a:ext uri="{FF2B5EF4-FFF2-40B4-BE49-F238E27FC236}">
                <a16:creationId xmlns:a16="http://schemas.microsoft.com/office/drawing/2014/main" id="{E86ED180-700C-85F3-2ED8-2BE0AE7FBFAB}"/>
              </a:ext>
            </a:extLst>
          </p:cNvPr>
          <p:cNvSpPr/>
          <p:nvPr/>
        </p:nvSpPr>
        <p:spPr>
          <a:xfrm>
            <a:off x="3834618" y="4750419"/>
            <a:ext cx="4522763"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Elaborat</a:t>
            </a:r>
            <a:r>
              <a:rPr lang="en-US" dirty="0">
                <a:solidFill>
                  <a:schemeClr val="tx1"/>
                </a:solidFill>
              </a:rPr>
              <a:t> de: BFI</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10;&#10;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3"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2536370" y="2138265"/>
            <a:ext cx="7119257" cy="1739590"/>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dirty="0" err="1">
                <a:solidFill>
                  <a:srgbClr val="255839"/>
                </a:solidFill>
              </a:rPr>
              <a:t>Programul</a:t>
            </a:r>
            <a:r>
              <a:rPr lang="en-US" sz="4400" dirty="0">
                <a:solidFill>
                  <a:srgbClr val="255839"/>
                </a:solidFill>
              </a:rPr>
              <a:t> DPC </a:t>
            </a:r>
            <a:r>
              <a:rPr lang="en-US" sz="4400" dirty="0" err="1">
                <a:solidFill>
                  <a:srgbClr val="255839"/>
                </a:solidFill>
              </a:rPr>
              <a:t>Formarea-Formatorului</a:t>
            </a:r>
            <a:endParaRPr lang="el-GR" sz="4400" dirty="0">
              <a:solidFill>
                <a:srgbClr val="255839"/>
              </a:solidFill>
            </a:endParaRPr>
          </a:p>
        </p:txBody>
      </p:sp>
      <p:pic>
        <p:nvPicPr>
          <p:cNvPr id="13" name="Picture 12" descr="A blue text on a black background&#10;&#10;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2072640" y="3919154"/>
            <a:ext cx="8046716" cy="623029"/>
          </a:xfrm>
          <a:prstGeom prst="rect">
            <a:avLst/>
          </a:prstGeom>
        </p:spPr>
        <p:txBody>
          <a:bodyPr lIns="91440" tIns="45720" rIns="91440" bIns="45720" anchor="t"/>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dirty="0">
                <a:solidFill>
                  <a:srgbClr val="92D050"/>
                </a:solidFill>
              </a:rPr>
              <a:t>Modul 3: </a:t>
            </a:r>
            <a:r>
              <a:rPr lang="en-US" sz="2400" b="1" dirty="0" err="1">
                <a:solidFill>
                  <a:srgbClr val="92D050"/>
                </a:solidFill>
              </a:rPr>
              <a:t>Economie</a:t>
            </a:r>
            <a:r>
              <a:rPr lang="en-US" sz="2400" b="1" dirty="0">
                <a:solidFill>
                  <a:srgbClr val="92D050"/>
                </a:solidFill>
              </a:rPr>
              <a:t> </a:t>
            </a:r>
            <a:r>
              <a:rPr lang="en-US" sz="2400" b="1" dirty="0" err="1">
                <a:solidFill>
                  <a:srgbClr val="92D050"/>
                </a:solidFill>
              </a:rPr>
              <a:t>verde</a:t>
            </a:r>
            <a:r>
              <a:rPr lang="en-US" sz="2400" b="1" dirty="0">
                <a:solidFill>
                  <a:srgbClr val="92D050"/>
                </a:solidFill>
              </a:rPr>
              <a:t> </a:t>
            </a:r>
            <a:r>
              <a:rPr lang="en-US" sz="2400" b="1" dirty="0" err="1">
                <a:solidFill>
                  <a:srgbClr val="92D050"/>
                </a:solidFill>
              </a:rPr>
              <a:t>și</a:t>
            </a:r>
            <a:r>
              <a:rPr lang="en-US" sz="2400" b="1" dirty="0">
                <a:solidFill>
                  <a:srgbClr val="92D050"/>
                </a:solidFill>
              </a:rPr>
              <a:t> perspective </a:t>
            </a:r>
            <a:r>
              <a:rPr lang="en-US" sz="2400" b="1" dirty="0" err="1">
                <a:solidFill>
                  <a:srgbClr val="92D050"/>
                </a:solidFill>
              </a:rPr>
              <a:t>asupra</a:t>
            </a:r>
            <a:r>
              <a:rPr lang="en-US" sz="2400" b="1" dirty="0">
                <a:solidFill>
                  <a:srgbClr val="92D050"/>
                </a:solidFill>
              </a:rPr>
              <a:t> </a:t>
            </a:r>
            <a:r>
              <a:rPr lang="en-US" sz="2400" b="1" dirty="0" err="1">
                <a:solidFill>
                  <a:srgbClr val="92D050"/>
                </a:solidFill>
              </a:rPr>
              <a:t>pieței</a:t>
            </a:r>
            <a:r>
              <a:rPr lang="en-US" sz="2400" b="1" dirty="0">
                <a:solidFill>
                  <a:srgbClr val="92D050"/>
                </a:solidFill>
              </a:rPr>
              <a:t> </a:t>
            </a:r>
            <a:r>
              <a:rPr lang="en-US" sz="2400" b="1" dirty="0" err="1">
                <a:solidFill>
                  <a:srgbClr val="92D050"/>
                </a:solidFill>
              </a:rPr>
              <a:t>muncii</a:t>
            </a:r>
            <a:endParaRPr lang="el-GR" sz="2400" b="1" dirty="0">
              <a:solidFill>
                <a:srgbClr val="92D050"/>
              </a:solidFill>
            </a:endParaRPr>
          </a:p>
        </p:txBody>
      </p:sp>
    </p:spTree>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895583"/>
          </a:xfrm>
        </p:spPr>
        <p:txBody>
          <a:bodyPr/>
          <a:lstStyle/>
          <a:p>
            <a:r>
              <a:rPr lang="pt-BR" dirty="0">
                <a:solidFill>
                  <a:srgbClr val="255839"/>
                </a:solidFill>
              </a:rPr>
              <a:t>Foaia de parcurs a sesiunii</a:t>
            </a:r>
            <a:endParaRPr lang="el-GR" dirty="0">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en-US" dirty="0" err="1"/>
              <a:t>Sesiunea</a:t>
            </a:r>
            <a:r>
              <a:rPr lang="en-US" dirty="0"/>
              <a:t> de 3 ore de </a:t>
            </a:r>
            <a:r>
              <a:rPr lang="en-US" dirty="0" err="1"/>
              <a:t>astăzi</a:t>
            </a:r>
            <a:r>
              <a:rPr lang="en-US" dirty="0"/>
              <a:t> include:</a:t>
            </a:r>
          </a:p>
          <a:p>
            <a:r>
              <a:rPr lang="en-US" dirty="0" err="1"/>
              <a:t>Introducerea</a:t>
            </a:r>
            <a:r>
              <a:rPr lang="en-US" dirty="0"/>
              <a:t> </a:t>
            </a:r>
            <a:r>
              <a:rPr lang="en-US" dirty="0" err="1"/>
              <a:t>modulului</a:t>
            </a:r>
            <a:r>
              <a:rPr lang="en-US" dirty="0"/>
              <a:t> </a:t>
            </a:r>
            <a:r>
              <a:rPr lang="en-US" dirty="0" err="1"/>
              <a:t>și</a:t>
            </a:r>
            <a:r>
              <a:rPr lang="en-US" dirty="0"/>
              <a:t> </a:t>
            </a:r>
            <a:r>
              <a:rPr lang="en-US" dirty="0" err="1"/>
              <a:t>rezultatele</a:t>
            </a:r>
            <a:r>
              <a:rPr lang="en-US" dirty="0"/>
              <a:t> </a:t>
            </a:r>
            <a:r>
              <a:rPr lang="en-US" dirty="0" err="1"/>
              <a:t>învățării</a:t>
            </a:r>
            <a:r>
              <a:rPr lang="en-US" dirty="0"/>
              <a:t>
</a:t>
            </a:r>
            <a:r>
              <a:rPr lang="en-US" dirty="0" err="1"/>
              <a:t>Concepte</a:t>
            </a:r>
            <a:r>
              <a:rPr lang="en-US" dirty="0"/>
              <a:t> </a:t>
            </a:r>
            <a:r>
              <a:rPr lang="en-US" dirty="0" err="1"/>
              <a:t>și</a:t>
            </a:r>
            <a:r>
              <a:rPr lang="en-US" dirty="0"/>
              <a:t> </a:t>
            </a:r>
            <a:r>
              <a:rPr lang="en-US" dirty="0" err="1"/>
              <a:t>exemple</a:t>
            </a:r>
            <a:r>
              <a:rPr lang="en-US" dirty="0"/>
              <a:t> </a:t>
            </a:r>
            <a:r>
              <a:rPr lang="en-US" dirty="0" err="1"/>
              <a:t>despre</a:t>
            </a:r>
            <a:r>
              <a:rPr lang="en-US" dirty="0"/>
              <a:t> </a:t>
            </a:r>
            <a:r>
              <a:rPr lang="en-US" dirty="0" err="1"/>
              <a:t>economia</a:t>
            </a:r>
            <a:r>
              <a:rPr lang="en-US" dirty="0"/>
              <a:t> </a:t>
            </a:r>
            <a:r>
              <a:rPr lang="en-US" dirty="0" err="1"/>
              <a:t>verde</a:t>
            </a:r>
            <a:r>
              <a:rPr lang="en-US" dirty="0"/>
              <a:t>
</a:t>
            </a:r>
            <a:r>
              <a:rPr lang="en-US" dirty="0" err="1"/>
              <a:t>Competențe</a:t>
            </a:r>
            <a:r>
              <a:rPr lang="en-US" dirty="0"/>
              <a:t> </a:t>
            </a:r>
            <a:r>
              <a:rPr lang="en-US" dirty="0" err="1"/>
              <a:t>verzi</a:t>
            </a:r>
            <a:r>
              <a:rPr lang="en-US" dirty="0"/>
              <a:t> </a:t>
            </a:r>
            <a:r>
              <a:rPr lang="en-US" dirty="0" err="1"/>
              <a:t>și</a:t>
            </a:r>
            <a:r>
              <a:rPr lang="en-US" dirty="0"/>
              <a:t> </a:t>
            </a:r>
            <a:r>
              <a:rPr lang="en-US" dirty="0" err="1"/>
              <a:t>nevoi</a:t>
            </a:r>
            <a:r>
              <a:rPr lang="en-US" dirty="0"/>
              <a:t> pe </a:t>
            </a:r>
            <a:r>
              <a:rPr lang="en-US" dirty="0" err="1"/>
              <a:t>piața</a:t>
            </a:r>
            <a:r>
              <a:rPr lang="en-US" dirty="0"/>
              <a:t> </a:t>
            </a:r>
            <a:r>
              <a:rPr lang="en-US" dirty="0" err="1"/>
              <a:t>muncii</a:t>
            </a:r>
            <a:r>
              <a:rPr lang="en-US" dirty="0"/>
              <a:t>
</a:t>
            </a:r>
            <a:r>
              <a:rPr lang="en-US" dirty="0" err="1"/>
              <a:t>Ocupații</a:t>
            </a:r>
            <a:r>
              <a:rPr lang="en-US" dirty="0"/>
              <a:t> </a:t>
            </a:r>
            <a:r>
              <a:rPr lang="en-US" dirty="0" err="1"/>
              <a:t>și</a:t>
            </a:r>
            <a:r>
              <a:rPr lang="en-US" dirty="0"/>
              <a:t> </a:t>
            </a:r>
            <a:r>
              <a:rPr lang="en-US" dirty="0" err="1"/>
              <a:t>trasee</a:t>
            </a:r>
            <a:r>
              <a:rPr lang="en-US" dirty="0"/>
              <a:t> </a:t>
            </a:r>
            <a:r>
              <a:rPr lang="en-US" dirty="0" err="1"/>
              <a:t>profesionale</a:t>
            </a:r>
            <a:r>
              <a:rPr lang="en-US" dirty="0"/>
              <a:t> legate de </a:t>
            </a:r>
            <a:r>
              <a:rPr lang="en-US" dirty="0" err="1"/>
              <a:t>sustenabilitate</a:t>
            </a:r>
            <a:r>
              <a:rPr lang="en-US" dirty="0"/>
              <a:t>
</a:t>
            </a:r>
            <a:r>
              <a:rPr lang="en-US" dirty="0" err="1"/>
              <a:t>Activități</a:t>
            </a:r>
            <a:r>
              <a:rPr lang="en-US" dirty="0"/>
              <a:t> practice </a:t>
            </a:r>
            <a:r>
              <a:rPr lang="en-US" dirty="0" err="1"/>
              <a:t>și</a:t>
            </a:r>
            <a:r>
              <a:rPr lang="en-US" dirty="0"/>
              <a:t> </a:t>
            </a:r>
            <a:r>
              <a:rPr lang="en-US" dirty="0" err="1"/>
              <a:t>studii</a:t>
            </a:r>
            <a:r>
              <a:rPr lang="en-US" dirty="0"/>
              <a:t> de </a:t>
            </a:r>
            <a:r>
              <a:rPr lang="en-US" dirty="0" err="1"/>
              <a:t>caz</a:t>
            </a:r>
            <a:r>
              <a:rPr lang="en-US" dirty="0"/>
              <a:t>
</a:t>
            </a:r>
            <a:r>
              <a:rPr lang="en-US" dirty="0" err="1"/>
              <a:t>Reflecție</a:t>
            </a:r>
            <a:r>
              <a:rPr lang="en-US" dirty="0"/>
              <a:t>, link de </a:t>
            </a:r>
            <a:r>
              <a:rPr lang="en-US" dirty="0" err="1"/>
              <a:t>portofoliu</a:t>
            </a:r>
            <a:r>
              <a:rPr lang="en-US" dirty="0"/>
              <a:t> </a:t>
            </a:r>
            <a:r>
              <a:rPr lang="en-US" dirty="0" err="1"/>
              <a:t>și</a:t>
            </a:r>
            <a:r>
              <a:rPr lang="en-US" dirty="0"/>
              <a:t> </a:t>
            </a:r>
            <a:r>
              <a:rPr lang="en-US" dirty="0" err="1"/>
              <a:t>sarcină</a:t>
            </a:r>
            <a:r>
              <a:rPr lang="en-US" dirty="0"/>
              <a:t> de </a:t>
            </a:r>
            <a:r>
              <a:rPr lang="en-US" dirty="0" err="1"/>
              <a:t>învățare</a:t>
            </a:r>
            <a:r>
              <a:rPr lang="en-US" dirty="0"/>
              <a:t> </a:t>
            </a:r>
            <a:r>
              <a:rPr lang="en-US" dirty="0" err="1"/>
              <a:t>autodirijată</a:t>
            </a:r>
            <a:endParaRPr lang="en-US" dirty="0"/>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645765" y="1022669"/>
            <a:ext cx="8596668" cy="821371"/>
          </a:xfrm>
        </p:spPr>
        <p:txBody>
          <a:bodyPr/>
          <a:lstStyle/>
          <a:p>
            <a:r>
              <a:rPr lang="hr-HR" dirty="0">
                <a:solidFill>
                  <a:srgbClr val="255839"/>
                </a:solidFill>
              </a:rPr>
              <a:t>Prezentare generală a modulului</a:t>
            </a:r>
            <a:endParaRPr lang="el-GR" dirty="0">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645765" y="2066412"/>
            <a:ext cx="5792984" cy="4156588"/>
          </a:xfrm>
        </p:spPr>
        <p:txBody>
          <a:bodyPr>
            <a:normAutofit fontScale="85000" lnSpcReduction="10000"/>
          </a:bodyPr>
          <a:lstStyle/>
          <a:p>
            <a:pPr marL="0" indent="0">
              <a:buNone/>
            </a:pPr>
            <a:r>
              <a:rPr lang="en-US" dirty="0" err="1"/>
              <a:t>Acest</a:t>
            </a:r>
            <a:r>
              <a:rPr lang="en-US" dirty="0"/>
              <a:t> </a:t>
            </a:r>
            <a:r>
              <a:rPr lang="en-US" dirty="0" err="1"/>
              <a:t>modul</a:t>
            </a:r>
            <a:r>
              <a:rPr lang="en-US" dirty="0"/>
              <a:t> se </a:t>
            </a:r>
            <a:r>
              <a:rPr lang="en-US" dirty="0" err="1"/>
              <a:t>concentrează</a:t>
            </a:r>
            <a:r>
              <a:rPr lang="en-US" dirty="0"/>
              <a:t> pe:</a:t>
            </a:r>
          </a:p>
          <a:p>
            <a:r>
              <a:rPr lang="en-US" dirty="0" err="1"/>
              <a:t>Subiectul</a:t>
            </a:r>
            <a:r>
              <a:rPr lang="en-US" dirty="0"/>
              <a:t> 1: Economia </a:t>
            </a:r>
            <a:r>
              <a:rPr lang="en-US" dirty="0" err="1"/>
              <a:t>verde</a:t>
            </a:r>
            <a:r>
              <a:rPr lang="en-US" dirty="0"/>
              <a:t> </a:t>
            </a:r>
            <a:r>
              <a:rPr lang="en-US" dirty="0" err="1"/>
              <a:t>și</a:t>
            </a:r>
            <a:r>
              <a:rPr lang="en-US" dirty="0"/>
              <a:t> </a:t>
            </a:r>
            <a:r>
              <a:rPr lang="en-US" dirty="0" err="1"/>
              <a:t>relevanța</a:t>
            </a:r>
            <a:r>
              <a:rPr lang="en-US" dirty="0"/>
              <a:t> </a:t>
            </a:r>
            <a:r>
              <a:rPr lang="en-US" dirty="0" err="1"/>
              <a:t>sa</a:t>
            </a:r>
            <a:r>
              <a:rPr lang="en-US" dirty="0"/>
              <a:t> </a:t>
            </a:r>
            <a:r>
              <a:rPr lang="en-US" dirty="0" err="1"/>
              <a:t>pentru</a:t>
            </a:r>
            <a:r>
              <a:rPr lang="en-US" dirty="0"/>
              <a:t> VET
</a:t>
            </a:r>
            <a:r>
              <a:rPr lang="en-US" dirty="0" err="1"/>
              <a:t>Subiectul</a:t>
            </a:r>
            <a:r>
              <a:rPr lang="en-US" dirty="0"/>
              <a:t> 2: </a:t>
            </a:r>
            <a:r>
              <a:rPr lang="en-US" dirty="0" err="1"/>
              <a:t>Competențe</a:t>
            </a:r>
            <a:r>
              <a:rPr lang="en-US" dirty="0"/>
              <a:t> </a:t>
            </a:r>
            <a:r>
              <a:rPr lang="en-US" dirty="0" err="1"/>
              <a:t>verzi</a:t>
            </a:r>
            <a:r>
              <a:rPr lang="en-US" dirty="0"/>
              <a:t> </a:t>
            </a:r>
            <a:r>
              <a:rPr lang="en-US" dirty="0" err="1"/>
              <a:t>și</a:t>
            </a:r>
            <a:r>
              <a:rPr lang="en-US" dirty="0"/>
              <a:t> </a:t>
            </a:r>
            <a:r>
              <a:rPr lang="en-US" dirty="0" err="1"/>
              <a:t>nevoile</a:t>
            </a:r>
            <a:r>
              <a:rPr lang="en-US" dirty="0"/>
              <a:t> </a:t>
            </a:r>
            <a:r>
              <a:rPr lang="en-US" dirty="0" err="1"/>
              <a:t>în</a:t>
            </a:r>
            <a:r>
              <a:rPr lang="en-US" dirty="0"/>
              <a:t> </a:t>
            </a:r>
            <a:r>
              <a:rPr lang="en-US" dirty="0" err="1"/>
              <a:t>schimbare</a:t>
            </a:r>
            <a:r>
              <a:rPr lang="en-US" dirty="0"/>
              <a:t> ale </a:t>
            </a:r>
            <a:r>
              <a:rPr lang="en-US" dirty="0" err="1"/>
              <a:t>pieței</a:t>
            </a:r>
            <a:r>
              <a:rPr lang="en-US" dirty="0"/>
              <a:t> </a:t>
            </a:r>
            <a:r>
              <a:rPr lang="en-US" dirty="0" err="1"/>
              <a:t>muncii</a:t>
            </a:r>
            <a:r>
              <a:rPr lang="en-US" dirty="0"/>
              <a:t>
</a:t>
            </a:r>
            <a:r>
              <a:rPr lang="en-US" dirty="0" err="1"/>
              <a:t>Subiectul</a:t>
            </a:r>
            <a:r>
              <a:rPr lang="en-US" dirty="0"/>
              <a:t> 3: </a:t>
            </a:r>
            <a:r>
              <a:rPr lang="en-US" dirty="0" err="1"/>
              <a:t>Ocupații</a:t>
            </a:r>
            <a:r>
              <a:rPr lang="en-US" dirty="0"/>
              <a:t> legate de </a:t>
            </a:r>
            <a:r>
              <a:rPr lang="en-US" dirty="0" err="1"/>
              <a:t>sustenabilitate</a:t>
            </a:r>
            <a:r>
              <a:rPr lang="en-US" dirty="0"/>
              <a:t> </a:t>
            </a:r>
            <a:r>
              <a:rPr lang="en-US" dirty="0" err="1"/>
              <a:t>și</a:t>
            </a:r>
            <a:r>
              <a:rPr lang="en-US" dirty="0"/>
              <a:t> </a:t>
            </a:r>
            <a:r>
              <a:rPr lang="en-US" dirty="0" err="1"/>
              <a:t>trasee</a:t>
            </a:r>
            <a:r>
              <a:rPr lang="en-US" dirty="0"/>
              <a:t> </a:t>
            </a:r>
            <a:r>
              <a:rPr lang="en-US" dirty="0" err="1"/>
              <a:t>profesionale</a:t>
            </a:r>
            <a:r>
              <a:rPr lang="en-US" dirty="0"/>
              <a:t>.</a:t>
            </a:r>
            <a:endParaRPr lang="hr-HR" dirty="0"/>
          </a:p>
          <a:p>
            <a:pPr marL="0" indent="0">
              <a:buNone/>
            </a:pPr>
            <a:r>
              <a:rPr lang="en-US" dirty="0"/>
              <a:t>Prin </a:t>
            </a:r>
            <a:r>
              <a:rPr lang="en-US" dirty="0" err="1"/>
              <a:t>finalizarea</a:t>
            </a:r>
            <a:r>
              <a:rPr lang="en-US" dirty="0"/>
              <a:t> </a:t>
            </a:r>
            <a:r>
              <a:rPr lang="en-US" dirty="0" err="1"/>
              <a:t>acestui</a:t>
            </a:r>
            <a:r>
              <a:rPr lang="en-US" dirty="0"/>
              <a:t> </a:t>
            </a:r>
            <a:r>
              <a:rPr lang="en-US" dirty="0" err="1"/>
              <a:t>modul</a:t>
            </a:r>
            <a:r>
              <a:rPr lang="en-US" dirty="0"/>
              <a:t>, </a:t>
            </a:r>
            <a:r>
              <a:rPr lang="en-US" dirty="0" err="1"/>
              <a:t>formatorii</a:t>
            </a:r>
            <a:r>
              <a:rPr lang="en-US" dirty="0"/>
              <a:t> </a:t>
            </a:r>
            <a:r>
              <a:rPr lang="en-US" dirty="0" err="1"/>
              <a:t>vor</a:t>
            </a:r>
            <a:r>
              <a:rPr lang="en-US" dirty="0"/>
              <a:t> fi </a:t>
            </a:r>
            <a:r>
              <a:rPr lang="en-US" dirty="0" err="1"/>
              <a:t>mai</a:t>
            </a:r>
            <a:r>
              <a:rPr lang="en-US" dirty="0"/>
              <a:t> bine </a:t>
            </a:r>
            <a:r>
              <a:rPr lang="en-US" dirty="0" err="1"/>
              <a:t>pregătiți</a:t>
            </a:r>
            <a:r>
              <a:rPr lang="en-US" dirty="0"/>
              <a:t> </a:t>
            </a:r>
            <a:r>
              <a:rPr lang="en-US" dirty="0" err="1"/>
              <a:t>pentru</a:t>
            </a:r>
            <a:r>
              <a:rPr lang="en-US" dirty="0"/>
              <a:t> a:</a:t>
            </a:r>
            <a:endParaRPr lang="hr-HR" dirty="0"/>
          </a:p>
          <a:p>
            <a:r>
              <a:rPr lang="en-US" dirty="0" err="1"/>
              <a:t>Explica</a:t>
            </a:r>
            <a:r>
              <a:rPr lang="en-US" dirty="0"/>
              <a:t> </a:t>
            </a:r>
            <a:r>
              <a:rPr lang="en-US" dirty="0" err="1"/>
              <a:t>conceptele</a:t>
            </a:r>
            <a:r>
              <a:rPr lang="en-US" dirty="0"/>
              <a:t> </a:t>
            </a:r>
            <a:r>
              <a:rPr lang="en-US" dirty="0" err="1"/>
              <a:t>economiei</a:t>
            </a:r>
            <a:r>
              <a:rPr lang="en-US" dirty="0"/>
              <a:t> </a:t>
            </a:r>
            <a:r>
              <a:rPr lang="en-US" dirty="0" err="1"/>
              <a:t>verzi</a:t>
            </a:r>
            <a:r>
              <a:rPr lang="en-US" dirty="0"/>
              <a:t> </a:t>
            </a:r>
            <a:r>
              <a:rPr lang="en-US" dirty="0" err="1"/>
              <a:t>într</a:t>
            </a:r>
            <a:r>
              <a:rPr lang="en-US" dirty="0"/>
              <a:t>-un </a:t>
            </a:r>
            <a:r>
              <a:rPr lang="en-US" dirty="0" err="1"/>
              <a:t>limbaj</a:t>
            </a:r>
            <a:r>
              <a:rPr lang="en-US" dirty="0"/>
              <a:t> </a:t>
            </a:r>
            <a:r>
              <a:rPr lang="en-US" dirty="0" err="1"/>
              <a:t>clar</a:t>
            </a:r>
            <a:r>
              <a:rPr lang="en-US" dirty="0"/>
              <a:t> 
</a:t>
            </a:r>
            <a:r>
              <a:rPr lang="en-US" dirty="0" err="1"/>
              <a:t>Recunoaște</a:t>
            </a:r>
            <a:r>
              <a:rPr lang="en-US" dirty="0"/>
              <a:t> cum se </a:t>
            </a:r>
            <a:r>
              <a:rPr lang="en-US" dirty="0" err="1"/>
              <a:t>schimbă</a:t>
            </a:r>
            <a:r>
              <a:rPr lang="en-US" dirty="0"/>
              <a:t> </a:t>
            </a:r>
            <a:r>
              <a:rPr lang="en-US" dirty="0" err="1"/>
              <a:t>piețele</a:t>
            </a:r>
            <a:r>
              <a:rPr lang="en-US" dirty="0"/>
              <a:t> </a:t>
            </a:r>
            <a:r>
              <a:rPr lang="en-US" dirty="0" err="1"/>
              <a:t>muncii</a:t>
            </a:r>
            <a:r>
              <a:rPr lang="en-US" dirty="0"/>
              <a:t>
</a:t>
            </a:r>
            <a:r>
              <a:rPr lang="en-US" dirty="0" err="1"/>
              <a:t>Identifica</a:t>
            </a:r>
            <a:r>
              <a:rPr lang="en-US" dirty="0"/>
              <a:t> </a:t>
            </a:r>
            <a:r>
              <a:rPr lang="en-US" dirty="0" err="1"/>
              <a:t>abilitățile</a:t>
            </a:r>
            <a:r>
              <a:rPr lang="en-US" dirty="0"/>
              <a:t> </a:t>
            </a:r>
            <a:r>
              <a:rPr lang="en-US" dirty="0" err="1"/>
              <a:t>verzi</a:t>
            </a:r>
            <a:r>
              <a:rPr lang="en-US" dirty="0"/>
              <a:t> </a:t>
            </a:r>
            <a:r>
              <a:rPr lang="en-US" dirty="0" err="1"/>
              <a:t>în</a:t>
            </a:r>
            <a:r>
              <a:rPr lang="en-US" dirty="0"/>
              <a:t> </a:t>
            </a:r>
            <a:r>
              <a:rPr lang="en-US" dirty="0" err="1"/>
              <a:t>diferite</a:t>
            </a:r>
            <a:r>
              <a:rPr lang="en-US" dirty="0"/>
              <a:t> </a:t>
            </a:r>
            <a:r>
              <a:rPr lang="en-US" dirty="0" err="1"/>
              <a:t>ocupații</a:t>
            </a:r>
            <a:r>
              <a:rPr lang="en-US" dirty="0"/>
              <a:t>
</a:t>
            </a:r>
            <a:r>
              <a:rPr lang="en-US" dirty="0" err="1"/>
              <a:t>Conecta</a:t>
            </a:r>
            <a:r>
              <a:rPr lang="en-US" dirty="0"/>
              <a:t> </a:t>
            </a:r>
            <a:r>
              <a:rPr lang="en-US" dirty="0" err="1"/>
              <a:t>învățării</a:t>
            </a:r>
            <a:r>
              <a:rPr lang="en-US" dirty="0"/>
              <a:t> </a:t>
            </a:r>
            <a:r>
              <a:rPr lang="en-US" dirty="0" err="1"/>
              <a:t>în</a:t>
            </a:r>
            <a:r>
              <a:rPr lang="en-US" dirty="0"/>
              <a:t> </a:t>
            </a:r>
            <a:r>
              <a:rPr lang="en-US" dirty="0" err="1"/>
              <a:t>sustenabilitate</a:t>
            </a:r>
            <a:r>
              <a:rPr lang="en-US" dirty="0"/>
              <a:t> cu </a:t>
            </a:r>
            <a:r>
              <a:rPr lang="en-US" dirty="0" err="1"/>
              <a:t>contexte</a:t>
            </a:r>
            <a:r>
              <a:rPr lang="en-US" dirty="0"/>
              <a:t> </a:t>
            </a:r>
            <a:r>
              <a:rPr lang="en-US" dirty="0" err="1"/>
              <a:t>reale</a:t>
            </a:r>
            <a:r>
              <a:rPr lang="en-US" dirty="0"/>
              <a:t> de </a:t>
            </a:r>
            <a:r>
              <a:rPr lang="en-US" dirty="0" err="1"/>
              <a:t>lucru</a:t>
            </a:r>
            <a:r>
              <a:rPr lang="en-US" dirty="0"/>
              <a:t>
</a:t>
            </a:r>
            <a:r>
              <a:rPr lang="en-US" dirty="0" err="1"/>
              <a:t>Sprijini</a:t>
            </a:r>
            <a:r>
              <a:rPr lang="en-US" dirty="0"/>
              <a:t> </a:t>
            </a:r>
            <a:r>
              <a:rPr lang="en-US" dirty="0" err="1"/>
              <a:t>cursanții</a:t>
            </a:r>
            <a:r>
              <a:rPr lang="en-US" dirty="0"/>
              <a:t> </a:t>
            </a:r>
            <a:r>
              <a:rPr lang="en-US" dirty="0" err="1"/>
              <a:t>în</a:t>
            </a:r>
            <a:r>
              <a:rPr lang="en-US" dirty="0"/>
              <a:t> </a:t>
            </a:r>
            <a:r>
              <a:rPr lang="en-US" dirty="0" err="1"/>
              <a:t>înțelegerea</a:t>
            </a:r>
            <a:r>
              <a:rPr lang="en-US" dirty="0"/>
              <a:t> </a:t>
            </a:r>
            <a:r>
              <a:rPr lang="en-US" dirty="0" err="1"/>
              <a:t>oportunităților</a:t>
            </a:r>
            <a:r>
              <a:rPr lang="en-US" dirty="0"/>
              <a:t> de </a:t>
            </a:r>
            <a:r>
              <a:rPr lang="en-US" dirty="0" err="1"/>
              <a:t>carieră</a:t>
            </a:r>
            <a:r>
              <a:rPr lang="en-US" dirty="0"/>
              <a:t> </a:t>
            </a:r>
            <a:r>
              <a:rPr lang="en-US" dirty="0" err="1"/>
              <a:t>verde</a:t>
            </a:r>
            <a:endParaRPr lang="en-US" dirty="0"/>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3" cstate="print">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dirty="0">
                <a:solidFill>
                  <a:srgbClr val="255839"/>
                </a:solidFill>
              </a:rPr>
              <a:t>Rezultatele învățării</a:t>
            </a:r>
            <a:endParaRPr lang="el-GR" dirty="0">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449388"/>
            <a:ext cx="9313591" cy="5157229"/>
          </a:xfrm>
        </p:spPr>
        <p:txBody>
          <a:bodyPr/>
          <a:lstStyle/>
          <a:p>
            <a:pPr marL="0" indent="0">
              <a:buNone/>
            </a:pPr>
            <a:r>
              <a:rPr lang="en-US" dirty="0" err="1"/>
              <a:t>Acest</a:t>
            </a:r>
            <a:r>
              <a:rPr lang="en-US" dirty="0"/>
              <a:t> </a:t>
            </a:r>
            <a:r>
              <a:rPr lang="en-US" dirty="0" err="1"/>
              <a:t>modul</a:t>
            </a:r>
            <a:r>
              <a:rPr lang="en-US" dirty="0"/>
              <a:t> </a:t>
            </a:r>
            <a:r>
              <a:rPr lang="en-US" dirty="0" err="1"/>
              <a:t>abordează</a:t>
            </a:r>
            <a:r>
              <a:rPr lang="en-US" dirty="0"/>
              <a:t> </a:t>
            </a:r>
            <a:r>
              <a:rPr lang="en-US" dirty="0" err="1"/>
              <a:t>următoarele</a:t>
            </a:r>
            <a:r>
              <a:rPr lang="en-US" dirty="0"/>
              <a:t> </a:t>
            </a:r>
            <a:r>
              <a:rPr lang="en-US" dirty="0" err="1"/>
              <a:t>Rezultate</a:t>
            </a:r>
            <a:r>
              <a:rPr lang="en-US" dirty="0"/>
              <a:t> ale </a:t>
            </a:r>
            <a:r>
              <a:rPr lang="en-US" dirty="0" err="1"/>
              <a:t>Învățării</a:t>
            </a:r>
            <a:r>
              <a:rPr lang="en-US" noProof="0" dirty="0"/>
              <a:t>:</a:t>
            </a:r>
          </a:p>
          <a:p>
            <a:r>
              <a:rPr lang="hr-HR" noProof="0" dirty="0"/>
              <a:t>LO1-</a:t>
            </a:r>
            <a:r>
              <a:rPr lang="en-US" noProof="0" dirty="0"/>
              <a:t>K2 – </a:t>
            </a:r>
            <a:r>
              <a:rPr lang="en-US" dirty="0" err="1"/>
              <a:t>Descrierea</a:t>
            </a:r>
            <a:r>
              <a:rPr lang="en-US" dirty="0"/>
              <a:t> </a:t>
            </a:r>
            <a:r>
              <a:rPr lang="en-US" dirty="0" err="1"/>
              <a:t>conceptelor</a:t>
            </a:r>
            <a:r>
              <a:rPr lang="en-US" dirty="0"/>
              <a:t>, </a:t>
            </a:r>
            <a:r>
              <a:rPr lang="en-US" dirty="0" err="1"/>
              <a:t>tendințelor</a:t>
            </a:r>
            <a:r>
              <a:rPr lang="en-US" dirty="0"/>
              <a:t> </a:t>
            </a:r>
            <a:r>
              <a:rPr lang="en-US" dirty="0" err="1"/>
              <a:t>și</a:t>
            </a:r>
            <a:r>
              <a:rPr lang="en-US" dirty="0"/>
              <a:t> </a:t>
            </a:r>
            <a:r>
              <a:rPr lang="en-US" dirty="0" err="1"/>
              <a:t>cadrelor</a:t>
            </a:r>
            <a:r>
              <a:rPr lang="en-US" dirty="0"/>
              <a:t> de </a:t>
            </a:r>
            <a:r>
              <a:rPr lang="en-US" dirty="0" err="1"/>
              <a:t>sustenabilitate</a:t>
            </a:r>
            <a:r>
              <a:rPr lang="en-US" dirty="0"/>
              <a:t> </a:t>
            </a:r>
            <a:r>
              <a:rPr lang="en-US" dirty="0" err="1"/>
              <a:t>relevante</a:t>
            </a:r>
            <a:r>
              <a:rPr lang="en-US" dirty="0"/>
              <a:t> </a:t>
            </a:r>
            <a:r>
              <a:rPr lang="en-US" dirty="0" err="1"/>
              <a:t>pentru</a:t>
            </a:r>
            <a:r>
              <a:rPr lang="en-US" dirty="0"/>
              <a:t> </a:t>
            </a:r>
            <a:r>
              <a:rPr lang="en-US" dirty="0" err="1"/>
              <a:t>contextul</a:t>
            </a:r>
            <a:r>
              <a:rPr lang="en-US" dirty="0"/>
              <a:t> VET.
LO2-K6 – </a:t>
            </a:r>
            <a:r>
              <a:rPr lang="en-US" dirty="0" err="1"/>
              <a:t>Recunoașterea</a:t>
            </a:r>
            <a:r>
              <a:rPr lang="en-US" dirty="0"/>
              <a:t> </a:t>
            </a:r>
            <a:r>
              <a:rPr lang="en-US" dirty="0" err="1"/>
              <a:t>strategiilor</a:t>
            </a:r>
            <a:r>
              <a:rPr lang="en-US" dirty="0"/>
              <a:t> de </a:t>
            </a:r>
            <a:r>
              <a:rPr lang="en-US" dirty="0" err="1"/>
              <a:t>orientare</a:t>
            </a:r>
            <a:r>
              <a:rPr lang="en-US" dirty="0"/>
              <a:t> </a:t>
            </a:r>
            <a:r>
              <a:rPr lang="en-US" dirty="0" err="1"/>
              <a:t>profesională</a:t>
            </a:r>
            <a:r>
              <a:rPr lang="en-US" dirty="0"/>
              <a:t> </a:t>
            </a:r>
            <a:r>
              <a:rPr lang="en-US" dirty="0" err="1"/>
              <a:t>și</a:t>
            </a:r>
            <a:r>
              <a:rPr lang="en-US" dirty="0"/>
              <a:t> </a:t>
            </a:r>
            <a:r>
              <a:rPr lang="en-US" dirty="0" err="1"/>
              <a:t>perspectivele</a:t>
            </a:r>
            <a:r>
              <a:rPr lang="en-US" dirty="0"/>
              <a:t> </a:t>
            </a:r>
            <a:r>
              <a:rPr lang="en-US" dirty="0" err="1"/>
              <a:t>pieței</a:t>
            </a:r>
            <a:r>
              <a:rPr lang="en-US" dirty="0"/>
              <a:t> </a:t>
            </a:r>
            <a:r>
              <a:rPr lang="en-US" dirty="0" err="1"/>
              <a:t>muncii</a:t>
            </a:r>
            <a:r>
              <a:rPr lang="en-US" dirty="0"/>
              <a:t> </a:t>
            </a:r>
            <a:r>
              <a:rPr lang="en-US" dirty="0" err="1"/>
              <a:t>pentru</a:t>
            </a:r>
            <a:r>
              <a:rPr lang="en-US" dirty="0"/>
              <a:t> </a:t>
            </a:r>
            <a:r>
              <a:rPr lang="en-US" dirty="0" err="1"/>
              <a:t>profesiile</a:t>
            </a:r>
            <a:r>
              <a:rPr lang="en-US" dirty="0"/>
              <a:t> din </a:t>
            </a:r>
            <a:r>
              <a:rPr lang="en-US" dirty="0" err="1"/>
              <a:t>domeniul</a:t>
            </a:r>
            <a:r>
              <a:rPr lang="en-US" dirty="0"/>
              <a:t> </a:t>
            </a:r>
            <a:r>
              <a:rPr lang="en-US" dirty="0" err="1"/>
              <a:t>sustenabilității</a:t>
            </a:r>
            <a:r>
              <a:rPr lang="en-US" dirty="0"/>
              <a:t>.
LO3-S5 – </a:t>
            </a:r>
            <a:r>
              <a:rPr lang="en-US" dirty="0" err="1"/>
              <a:t>Integrarea</a:t>
            </a:r>
            <a:r>
              <a:rPr lang="en-US" dirty="0"/>
              <a:t> </a:t>
            </a:r>
            <a:r>
              <a:rPr lang="en-US" dirty="0" err="1"/>
              <a:t>strategiilor</a:t>
            </a:r>
            <a:r>
              <a:rPr lang="en-US" dirty="0"/>
              <a:t> de </a:t>
            </a:r>
            <a:r>
              <a:rPr lang="en-US" dirty="0" err="1"/>
              <a:t>orientare</a:t>
            </a:r>
            <a:r>
              <a:rPr lang="en-US" dirty="0"/>
              <a:t> </a:t>
            </a:r>
            <a:r>
              <a:rPr lang="en-US" dirty="0" err="1"/>
              <a:t>în</a:t>
            </a:r>
            <a:r>
              <a:rPr lang="en-US" dirty="0"/>
              <a:t> </a:t>
            </a:r>
            <a:r>
              <a:rPr lang="en-US" dirty="0" err="1"/>
              <a:t>carieră</a:t>
            </a:r>
            <a:r>
              <a:rPr lang="en-US" dirty="0"/>
              <a:t> </a:t>
            </a:r>
            <a:r>
              <a:rPr lang="en-US" dirty="0" err="1"/>
              <a:t>și</a:t>
            </a:r>
            <a:r>
              <a:rPr lang="en-US" dirty="0"/>
              <a:t> </a:t>
            </a:r>
            <a:r>
              <a:rPr lang="en-US" dirty="0" err="1"/>
              <a:t>mentorat</a:t>
            </a:r>
            <a:r>
              <a:rPr lang="en-US" dirty="0"/>
              <a:t> care </a:t>
            </a:r>
            <a:r>
              <a:rPr lang="en-US" dirty="0" err="1"/>
              <a:t>să</a:t>
            </a:r>
            <a:r>
              <a:rPr lang="en-US" dirty="0"/>
              <a:t> </a:t>
            </a:r>
            <a:r>
              <a:rPr lang="en-US" dirty="0" err="1"/>
              <a:t>sprijine</a:t>
            </a:r>
            <a:r>
              <a:rPr lang="en-US" dirty="0"/>
              <a:t> </a:t>
            </a:r>
            <a:r>
              <a:rPr lang="en-US" dirty="0" err="1"/>
              <a:t>progresul</a:t>
            </a:r>
            <a:r>
              <a:rPr lang="en-US" dirty="0"/>
              <a:t> </a:t>
            </a:r>
            <a:r>
              <a:rPr lang="en-US" dirty="0" err="1"/>
              <a:t>cursanților</a:t>
            </a:r>
            <a:r>
              <a:rPr lang="en-US" dirty="0"/>
              <a:t> </a:t>
            </a:r>
            <a:r>
              <a:rPr lang="en-US" dirty="0" err="1"/>
              <a:t>către</a:t>
            </a:r>
            <a:r>
              <a:rPr lang="en-US" dirty="0"/>
              <a:t> </a:t>
            </a:r>
            <a:r>
              <a:rPr lang="en-US" dirty="0" err="1"/>
              <a:t>joburi</a:t>
            </a:r>
            <a:r>
              <a:rPr lang="en-US" dirty="0"/>
              <a:t> </a:t>
            </a:r>
            <a:r>
              <a:rPr lang="en-US" dirty="0" err="1"/>
              <a:t>verzi</a:t>
            </a:r>
            <a:r>
              <a:rPr lang="en-US" dirty="0"/>
              <a:t>.
LO4-AR2 – </a:t>
            </a:r>
            <a:r>
              <a:rPr lang="en-US" dirty="0" err="1"/>
              <a:t>Adaptarea</a:t>
            </a:r>
            <a:r>
              <a:rPr lang="en-US" dirty="0"/>
              <a:t> </a:t>
            </a:r>
            <a:r>
              <a:rPr lang="en-US" dirty="0" err="1"/>
              <a:t>materialelor</a:t>
            </a:r>
            <a:r>
              <a:rPr lang="en-US" dirty="0"/>
              <a:t> </a:t>
            </a:r>
            <a:r>
              <a:rPr lang="en-US" dirty="0" err="1"/>
              <a:t>și</a:t>
            </a:r>
            <a:r>
              <a:rPr lang="en-US" dirty="0"/>
              <a:t> </a:t>
            </a:r>
            <a:r>
              <a:rPr lang="en-US" dirty="0" err="1"/>
              <a:t>exemplelor</a:t>
            </a:r>
            <a:r>
              <a:rPr lang="en-US" dirty="0"/>
              <a:t> la </a:t>
            </a:r>
            <a:r>
              <a:rPr lang="en-US" dirty="0" err="1"/>
              <a:t>contexte</a:t>
            </a:r>
            <a:r>
              <a:rPr lang="en-US" dirty="0"/>
              <a:t> locale </a:t>
            </a:r>
            <a:r>
              <a:rPr lang="en-US" dirty="0" err="1"/>
              <a:t>sau</a:t>
            </a:r>
            <a:r>
              <a:rPr lang="en-US" dirty="0"/>
              <a:t> </a:t>
            </a:r>
            <a:r>
              <a:rPr lang="en-US" dirty="0" err="1"/>
              <a:t>instituționale</a:t>
            </a:r>
            <a:r>
              <a:rPr lang="en-US" dirty="0"/>
              <a:t>, </a:t>
            </a:r>
            <a:r>
              <a:rPr lang="en-US" dirty="0" err="1"/>
              <a:t>menținând</a:t>
            </a:r>
            <a:r>
              <a:rPr lang="en-US" dirty="0"/>
              <a:t> </a:t>
            </a:r>
            <a:r>
              <a:rPr lang="en-US" dirty="0" err="1"/>
              <a:t>în</a:t>
            </a:r>
            <a:r>
              <a:rPr lang="en-US" dirty="0"/>
              <a:t> </a:t>
            </a:r>
            <a:r>
              <a:rPr lang="en-US" dirty="0" err="1"/>
              <a:t>același</a:t>
            </a:r>
            <a:r>
              <a:rPr lang="en-US" dirty="0"/>
              <a:t> </a:t>
            </a:r>
            <a:r>
              <a:rPr lang="en-US" dirty="0" err="1"/>
              <a:t>timp</a:t>
            </a:r>
            <a:r>
              <a:rPr lang="en-US" dirty="0"/>
              <a:t> </a:t>
            </a:r>
            <a:r>
              <a:rPr lang="en-US" dirty="0" err="1"/>
              <a:t>cadrul</a:t>
            </a:r>
            <a:r>
              <a:rPr lang="en-US" dirty="0"/>
              <a:t> </a:t>
            </a:r>
            <a:r>
              <a:rPr lang="en-US" dirty="0" err="1"/>
              <a:t>european</a:t>
            </a:r>
            <a:r>
              <a:rPr lang="en-US" dirty="0"/>
              <a:t> de </a:t>
            </a:r>
            <a:r>
              <a:rPr lang="en-US" dirty="0" err="1"/>
              <a:t>asigurare</a:t>
            </a:r>
            <a:r>
              <a:rPr lang="en-US" dirty="0"/>
              <a:t> a </a:t>
            </a:r>
            <a:r>
              <a:rPr lang="en-US" dirty="0" err="1"/>
              <a:t>calității</a:t>
            </a:r>
            <a:r>
              <a:rPr lang="en-US" noProof="0" dirty="0"/>
              <a:t>.</a:t>
            </a:r>
            <a:endParaRPr lang="en-US" b="1" dirty="0"/>
          </a:p>
        </p:txBody>
      </p:sp>
    </p:spTree>
    <p:extLst>
      <p:ext uri="{BB962C8B-B14F-4D97-AF65-F5344CB8AC3E}">
        <p14:creationId xmlns:p14="http://schemas.microsoft.com/office/powerpoint/2010/main" val="362029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Reflecție</a:t>
            </a:r>
            <a:r>
              <a:rPr lang="en-US" dirty="0">
                <a:solidFill>
                  <a:srgbClr val="255839"/>
                </a:solidFill>
              </a:rPr>
              <a:t> de </a:t>
            </a:r>
            <a:r>
              <a:rPr lang="en-US" dirty="0" err="1">
                <a:solidFill>
                  <a:srgbClr val="255839"/>
                </a:solidFill>
              </a:rPr>
              <a:t>deschidere</a:t>
            </a:r>
            <a:r>
              <a:rPr lang="en-US" dirty="0">
                <a:solidFill>
                  <a:srgbClr val="255839"/>
                </a:solidFill>
              </a:rPr>
              <a:t> / </a:t>
            </a:r>
            <a:r>
              <a:rPr lang="en-US" dirty="0" err="1">
                <a:solidFill>
                  <a:srgbClr val="255839"/>
                </a:solidFill>
              </a:rPr>
              <a:t>Încălzire</a:t>
            </a:r>
            <a:endParaRPr lang="el-GR" dirty="0">
              <a:solidFill>
                <a:srgbClr val="255839"/>
              </a:solidFill>
            </a:endParaRP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1449388"/>
            <a:ext cx="9313591" cy="5157229"/>
          </a:xfrm>
        </p:spPr>
        <p:txBody>
          <a:bodyPr/>
          <a:lstStyle/>
          <a:p>
            <a:pPr marL="0" indent="0">
              <a:buNone/>
            </a:pPr>
            <a:r>
              <a:rPr lang="en-US" dirty="0" err="1"/>
              <a:t>Întrebare</a:t>
            </a:r>
            <a:r>
              <a:rPr lang="en-US" dirty="0"/>
              <a:t> de </a:t>
            </a:r>
            <a:r>
              <a:rPr lang="en-US" dirty="0" err="1"/>
              <a:t>discuție</a:t>
            </a:r>
            <a:r>
              <a:rPr lang="en-US" dirty="0"/>
              <a:t>:</a:t>
            </a:r>
          </a:p>
          <a:p>
            <a:r>
              <a:rPr lang="en-US" dirty="0"/>
              <a:t>Ce </a:t>
            </a:r>
            <a:r>
              <a:rPr lang="en-US" dirty="0" err="1"/>
              <a:t>experiență</a:t>
            </a:r>
            <a:r>
              <a:rPr lang="en-US" dirty="0"/>
              <a:t> </a:t>
            </a:r>
            <a:r>
              <a:rPr lang="en-US" dirty="0" err="1"/>
              <a:t>aveți</a:t>
            </a:r>
            <a:r>
              <a:rPr lang="en-US" dirty="0"/>
              <a:t> </a:t>
            </a:r>
            <a:r>
              <a:rPr lang="en-US" dirty="0" err="1"/>
              <a:t>deja</a:t>
            </a:r>
            <a:r>
              <a:rPr lang="en-US" dirty="0"/>
              <a:t> cu </a:t>
            </a:r>
            <a:r>
              <a:rPr lang="en-US" dirty="0" err="1"/>
              <a:t>economia</a:t>
            </a:r>
            <a:r>
              <a:rPr lang="en-US" dirty="0"/>
              <a:t> </a:t>
            </a:r>
            <a:r>
              <a:rPr lang="en-US" dirty="0" err="1"/>
              <a:t>verde</a:t>
            </a:r>
            <a:r>
              <a:rPr lang="en-US" dirty="0"/>
              <a:t>, </a:t>
            </a:r>
            <a:r>
              <a:rPr lang="en-US" dirty="0" err="1"/>
              <a:t>competențele</a:t>
            </a:r>
            <a:r>
              <a:rPr lang="en-US" dirty="0"/>
              <a:t> </a:t>
            </a:r>
            <a:r>
              <a:rPr lang="en-US" dirty="0" err="1"/>
              <a:t>verzi</a:t>
            </a:r>
            <a:r>
              <a:rPr lang="en-US" dirty="0"/>
              <a:t> </a:t>
            </a:r>
            <a:r>
              <a:rPr lang="en-US" dirty="0" err="1"/>
              <a:t>sau</a:t>
            </a:r>
            <a:r>
              <a:rPr lang="en-US" dirty="0"/>
              <a:t> </a:t>
            </a:r>
            <a:r>
              <a:rPr lang="en-US" dirty="0" err="1"/>
              <a:t>schimbările</a:t>
            </a:r>
            <a:r>
              <a:rPr lang="en-US" dirty="0"/>
              <a:t> pe </a:t>
            </a:r>
            <a:r>
              <a:rPr lang="en-US" dirty="0" err="1"/>
              <a:t>piața</a:t>
            </a:r>
            <a:r>
              <a:rPr lang="en-US" dirty="0"/>
              <a:t> </a:t>
            </a:r>
            <a:r>
              <a:rPr lang="en-US" dirty="0" err="1"/>
              <a:t>muncii</a:t>
            </a:r>
            <a:r>
              <a:rPr lang="en-US" dirty="0"/>
              <a:t> </a:t>
            </a:r>
            <a:r>
              <a:rPr lang="en-US" dirty="0" err="1"/>
              <a:t>în</a:t>
            </a:r>
            <a:r>
              <a:rPr lang="en-US" dirty="0"/>
              <a:t> practica ta de </a:t>
            </a:r>
            <a:r>
              <a:rPr lang="en-US" dirty="0" err="1"/>
              <a:t>predare</a:t>
            </a:r>
            <a:r>
              <a:rPr lang="en-US" dirty="0"/>
              <a:t> </a:t>
            </a:r>
            <a:r>
              <a:rPr lang="en-US" dirty="0" err="1"/>
              <a:t>sau</a:t>
            </a:r>
            <a:r>
              <a:rPr lang="en-US" dirty="0"/>
              <a:t> </a:t>
            </a:r>
            <a:r>
              <a:rPr lang="en-US" dirty="0" err="1"/>
              <a:t>formare</a:t>
            </a:r>
            <a:r>
              <a:rPr lang="en-US" dirty="0"/>
              <a:t>?</a:t>
            </a:r>
          </a:p>
          <a:p>
            <a:r>
              <a:rPr lang="en-US" b="1" dirty="0" err="1"/>
              <a:t>Prompturi</a:t>
            </a:r>
            <a:r>
              <a:rPr lang="en-US" b="1" dirty="0"/>
              <a:t> </a:t>
            </a:r>
            <a:r>
              <a:rPr lang="en-US" b="1" dirty="0" err="1"/>
              <a:t>opționale</a:t>
            </a:r>
            <a:r>
              <a:rPr lang="en-US" dirty="0"/>
              <a:t>:
</a:t>
            </a:r>
            <a:r>
              <a:rPr lang="en-US" dirty="0" err="1"/>
              <a:t>Unde</a:t>
            </a:r>
            <a:r>
              <a:rPr lang="en-US" dirty="0"/>
              <a:t> </a:t>
            </a:r>
            <a:r>
              <a:rPr lang="en-US" dirty="0" err="1"/>
              <a:t>vedeți</a:t>
            </a:r>
            <a:r>
              <a:rPr lang="en-US" dirty="0"/>
              <a:t> </a:t>
            </a:r>
            <a:r>
              <a:rPr lang="en-US" dirty="0" err="1"/>
              <a:t>deja</a:t>
            </a:r>
            <a:r>
              <a:rPr lang="en-US" dirty="0"/>
              <a:t> </a:t>
            </a:r>
            <a:r>
              <a:rPr lang="en-US" dirty="0" err="1"/>
              <a:t>sustenabilitatea</a:t>
            </a:r>
            <a:r>
              <a:rPr lang="en-US" dirty="0"/>
              <a:t> </a:t>
            </a:r>
            <a:r>
              <a:rPr lang="en-US" dirty="0" err="1"/>
              <a:t>schimbând</a:t>
            </a:r>
            <a:r>
              <a:rPr lang="en-US" dirty="0"/>
              <a:t> </a:t>
            </a:r>
            <a:r>
              <a:rPr lang="en-US" dirty="0" err="1"/>
              <a:t>sarcinile</a:t>
            </a:r>
            <a:r>
              <a:rPr lang="en-US" dirty="0"/>
              <a:t> de la </a:t>
            </a:r>
            <a:r>
              <a:rPr lang="en-US" dirty="0" err="1"/>
              <a:t>locul</a:t>
            </a:r>
            <a:r>
              <a:rPr lang="en-US" dirty="0"/>
              <a:t> de </a:t>
            </a:r>
            <a:r>
              <a:rPr lang="en-US" dirty="0" err="1"/>
              <a:t>muncă</a:t>
            </a:r>
            <a:r>
              <a:rPr lang="en-US" dirty="0"/>
              <a:t>?
Ce </a:t>
            </a:r>
            <a:r>
              <a:rPr lang="en-US" dirty="0" err="1"/>
              <a:t>abilități</a:t>
            </a:r>
            <a:r>
              <a:rPr lang="en-US" dirty="0"/>
              <a:t> </a:t>
            </a:r>
            <a:r>
              <a:rPr lang="en-US" dirty="0" err="1"/>
              <a:t>verzi</a:t>
            </a:r>
            <a:r>
              <a:rPr lang="en-US" dirty="0"/>
              <a:t> </a:t>
            </a:r>
            <a:r>
              <a:rPr lang="en-US" dirty="0" err="1"/>
              <a:t>ar</a:t>
            </a:r>
            <a:r>
              <a:rPr lang="en-US" dirty="0"/>
              <a:t> </a:t>
            </a:r>
            <a:r>
              <a:rPr lang="en-US" dirty="0" err="1"/>
              <a:t>putea</a:t>
            </a:r>
            <a:r>
              <a:rPr lang="en-US" dirty="0"/>
              <a:t> fi </a:t>
            </a:r>
            <a:r>
              <a:rPr lang="en-US" dirty="0" err="1"/>
              <a:t>relevante</a:t>
            </a:r>
            <a:r>
              <a:rPr lang="en-US" dirty="0"/>
              <a:t> </a:t>
            </a:r>
            <a:r>
              <a:rPr lang="en-US" dirty="0" err="1"/>
              <a:t>pentru</a:t>
            </a:r>
            <a:r>
              <a:rPr lang="en-US" dirty="0"/>
              <a:t> </a:t>
            </a:r>
            <a:r>
              <a:rPr lang="en-US" dirty="0" err="1"/>
              <a:t>cursanții</a:t>
            </a:r>
            <a:r>
              <a:rPr lang="en-US" dirty="0"/>
              <a:t> </a:t>
            </a:r>
            <a:r>
              <a:rPr lang="en-US" dirty="0" err="1"/>
              <a:t>dvs</a:t>
            </a:r>
            <a:r>
              <a:rPr lang="en-US" dirty="0"/>
              <a:t>.?
Ce </a:t>
            </a:r>
            <a:r>
              <a:rPr lang="en-US" dirty="0" err="1"/>
              <a:t>exemple</a:t>
            </a:r>
            <a:r>
              <a:rPr lang="en-US" dirty="0"/>
              <a:t> din </a:t>
            </a:r>
            <a:r>
              <a:rPr lang="en-US" dirty="0" err="1"/>
              <a:t>sectorul</a:t>
            </a:r>
            <a:r>
              <a:rPr lang="en-US" dirty="0"/>
              <a:t> </a:t>
            </a:r>
            <a:r>
              <a:rPr lang="en-US" dirty="0" err="1"/>
              <a:t>dumneavoastră</a:t>
            </a:r>
            <a:r>
              <a:rPr lang="en-US" dirty="0"/>
              <a:t> </a:t>
            </a:r>
            <a:r>
              <a:rPr lang="en-US" dirty="0" err="1"/>
              <a:t>ar</a:t>
            </a:r>
            <a:r>
              <a:rPr lang="en-US" dirty="0"/>
              <a:t> </a:t>
            </a:r>
            <a:r>
              <a:rPr lang="en-US" dirty="0" err="1"/>
              <a:t>putea</a:t>
            </a:r>
            <a:r>
              <a:rPr lang="en-US" dirty="0"/>
              <a:t> </a:t>
            </a:r>
            <a:r>
              <a:rPr lang="en-US" dirty="0" err="1"/>
              <a:t>ajuta</a:t>
            </a:r>
            <a:r>
              <a:rPr lang="en-US" dirty="0"/>
              <a:t> </a:t>
            </a:r>
            <a:r>
              <a:rPr lang="en-US" dirty="0" err="1"/>
              <a:t>cursanții</a:t>
            </a:r>
            <a:r>
              <a:rPr lang="en-US" dirty="0"/>
              <a:t> </a:t>
            </a:r>
            <a:r>
              <a:rPr lang="en-US" dirty="0" err="1"/>
              <a:t>să</a:t>
            </a:r>
            <a:r>
              <a:rPr lang="en-US" dirty="0"/>
              <a:t> </a:t>
            </a:r>
            <a:r>
              <a:rPr lang="en-US" dirty="0" err="1"/>
              <a:t>înțeleagă</a:t>
            </a:r>
            <a:r>
              <a:rPr lang="en-US" dirty="0"/>
              <a:t> </a:t>
            </a:r>
            <a:r>
              <a:rPr lang="en-US" dirty="0" err="1"/>
              <a:t>joburile</a:t>
            </a:r>
            <a:r>
              <a:rPr lang="en-US" dirty="0"/>
              <a:t> </a:t>
            </a:r>
            <a:r>
              <a:rPr lang="en-US" dirty="0" err="1"/>
              <a:t>verzi</a:t>
            </a:r>
            <a:r>
              <a:rPr lang="en-US" dirty="0"/>
              <a:t>?
La </a:t>
            </a:r>
            <a:r>
              <a:rPr lang="en-US" dirty="0" err="1"/>
              <a:t>ce</a:t>
            </a:r>
            <a:r>
              <a:rPr lang="en-US" dirty="0"/>
              <a:t> </a:t>
            </a:r>
            <a:r>
              <a:rPr lang="en-US" dirty="0" err="1"/>
              <a:t>provocări</a:t>
            </a:r>
            <a:r>
              <a:rPr lang="en-US" dirty="0"/>
              <a:t> </a:t>
            </a:r>
            <a:r>
              <a:rPr lang="en-US" dirty="0" err="1"/>
              <a:t>vă</a:t>
            </a:r>
            <a:r>
              <a:rPr lang="en-US" dirty="0"/>
              <a:t> </a:t>
            </a:r>
            <a:r>
              <a:rPr lang="en-US" dirty="0" err="1"/>
              <a:t>așteptați</a:t>
            </a:r>
            <a:r>
              <a:rPr lang="en-US" dirty="0"/>
              <a:t> </a:t>
            </a:r>
            <a:r>
              <a:rPr lang="en-US" dirty="0" err="1"/>
              <a:t>când</a:t>
            </a:r>
            <a:r>
              <a:rPr lang="en-US" dirty="0"/>
              <a:t> </a:t>
            </a:r>
            <a:r>
              <a:rPr lang="en-US" dirty="0" err="1"/>
              <a:t>predați</a:t>
            </a:r>
            <a:r>
              <a:rPr lang="en-US" dirty="0"/>
              <a:t> </a:t>
            </a:r>
            <a:r>
              <a:rPr lang="en-US" dirty="0" err="1"/>
              <a:t>acest</a:t>
            </a:r>
            <a:r>
              <a:rPr lang="en-US" dirty="0"/>
              <a:t> </a:t>
            </a:r>
            <a:r>
              <a:rPr lang="en-US" dirty="0" err="1"/>
              <a:t>subiect</a:t>
            </a:r>
            <a:r>
              <a:rPr lang="en-US" dirty="0"/>
              <a:t>?</a:t>
            </a:r>
          </a:p>
        </p:txBody>
      </p:sp>
    </p:spTree>
    <p:extLst>
      <p:ext uri="{BB962C8B-B14F-4D97-AF65-F5344CB8AC3E}">
        <p14:creationId xmlns:p14="http://schemas.microsoft.com/office/powerpoint/2010/main" val="1045824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670BC-FFB1-C372-2CBC-C58D404F443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628E9BE-EDBD-08C3-1F50-3709349CD752}"/>
              </a:ext>
            </a:extLst>
          </p:cNvPr>
          <p:cNvSpPr>
            <a:spLocks noGrp="1"/>
          </p:cNvSpPr>
          <p:nvPr>
            <p:ph type="title"/>
          </p:nvPr>
        </p:nvSpPr>
        <p:spPr>
          <a:xfrm>
            <a:off x="399368" y="788987"/>
            <a:ext cx="9685925" cy="1009995"/>
          </a:xfrm>
        </p:spPr>
        <p:txBody>
          <a:bodyPr>
            <a:normAutofit fontScale="90000"/>
          </a:bodyPr>
          <a:lstStyle/>
          <a:p>
            <a:r>
              <a:rPr lang="pt-BR" dirty="0">
                <a:solidFill>
                  <a:srgbClr val="255839"/>
                </a:solidFill>
              </a:rPr>
              <a:t>Subiectul 1: Economia verde și relevanța acesteia pentru VET</a:t>
            </a:r>
            <a:endParaRPr lang="el-GR" dirty="0">
              <a:solidFill>
                <a:srgbClr val="255839"/>
              </a:solidFill>
            </a:endParaRPr>
          </a:p>
        </p:txBody>
      </p:sp>
      <p:sp>
        <p:nvSpPr>
          <p:cNvPr id="7" name="Content Placeholder 6">
            <a:extLst>
              <a:ext uri="{FF2B5EF4-FFF2-40B4-BE49-F238E27FC236}">
                <a16:creationId xmlns:a16="http://schemas.microsoft.com/office/drawing/2014/main" id="{CDCB34E0-9DDD-3B8C-0B6D-CA58F859D43A}"/>
              </a:ext>
            </a:extLst>
          </p:cNvPr>
          <p:cNvSpPr>
            <a:spLocks noGrp="1"/>
          </p:cNvSpPr>
          <p:nvPr>
            <p:ph sz="quarter" idx="12"/>
          </p:nvPr>
        </p:nvSpPr>
        <p:spPr>
          <a:xfrm>
            <a:off x="399369" y="1449388"/>
            <a:ext cx="9313591" cy="5157229"/>
          </a:xfrm>
        </p:spPr>
        <p:txBody>
          <a:bodyPr/>
          <a:lstStyle/>
          <a:p>
            <a:pPr marL="0" indent="0">
              <a:buNone/>
            </a:pPr>
            <a:endParaRPr lang="en-US" noProof="0" dirty="0"/>
          </a:p>
          <a:p>
            <a:r>
              <a:rPr lang="en-US" dirty="0" err="1"/>
              <a:t>Subiectul</a:t>
            </a:r>
            <a:r>
              <a:rPr lang="en-US" dirty="0"/>
              <a:t> </a:t>
            </a:r>
            <a:r>
              <a:rPr lang="en-US" dirty="0" err="1"/>
              <a:t>cheie</a:t>
            </a:r>
            <a:r>
              <a:rPr lang="en-US" dirty="0"/>
              <a:t> 1 introduce </a:t>
            </a:r>
            <a:r>
              <a:rPr lang="en-US" dirty="0" err="1"/>
              <a:t>economia</a:t>
            </a:r>
            <a:r>
              <a:rPr lang="en-US" dirty="0"/>
              <a:t> </a:t>
            </a:r>
            <a:r>
              <a:rPr lang="en-US" dirty="0" err="1"/>
              <a:t>verde</a:t>
            </a:r>
            <a:r>
              <a:rPr lang="en-US" dirty="0"/>
              <a:t> ca o </a:t>
            </a:r>
            <a:r>
              <a:rPr lang="en-US" dirty="0" err="1"/>
              <a:t>tranziție</a:t>
            </a:r>
            <a:r>
              <a:rPr lang="en-US" dirty="0"/>
              <a:t> </a:t>
            </a:r>
            <a:r>
              <a:rPr lang="en-US" dirty="0" err="1"/>
              <a:t>economică</a:t>
            </a:r>
            <a:r>
              <a:rPr lang="en-US" dirty="0"/>
              <a:t> </a:t>
            </a:r>
            <a:r>
              <a:rPr lang="en-US" dirty="0" err="1"/>
              <a:t>și</a:t>
            </a:r>
            <a:r>
              <a:rPr lang="en-US" dirty="0"/>
              <a:t> </a:t>
            </a:r>
            <a:r>
              <a:rPr lang="en-US" dirty="0" err="1"/>
              <a:t>socială</a:t>
            </a:r>
            <a:r>
              <a:rPr lang="en-US" dirty="0"/>
              <a:t>, nu </a:t>
            </a:r>
            <a:r>
              <a:rPr lang="en-US" dirty="0" err="1"/>
              <a:t>doar</a:t>
            </a:r>
            <a:r>
              <a:rPr lang="en-US" dirty="0"/>
              <a:t> ca </a:t>
            </a:r>
            <a:r>
              <a:rPr lang="en-US" dirty="0" err="1"/>
              <a:t>subiect</a:t>
            </a:r>
            <a:r>
              <a:rPr lang="en-US" dirty="0"/>
              <a:t> de </a:t>
            </a:r>
            <a:r>
              <a:rPr lang="en-US" dirty="0" err="1"/>
              <a:t>mediu</a:t>
            </a:r>
            <a:r>
              <a:rPr lang="en-US" dirty="0"/>
              <a:t>.
</a:t>
            </a:r>
            <a:r>
              <a:rPr lang="en-US" dirty="0" err="1"/>
              <a:t>Formatorii</a:t>
            </a:r>
            <a:r>
              <a:rPr lang="en-US" dirty="0"/>
              <a:t> </a:t>
            </a:r>
            <a:r>
              <a:rPr lang="en-US" dirty="0" err="1"/>
              <a:t>explorează</a:t>
            </a:r>
            <a:r>
              <a:rPr lang="en-US" dirty="0"/>
              <a:t> </a:t>
            </a:r>
            <a:r>
              <a:rPr lang="en-US" dirty="0" err="1"/>
              <a:t>modul</a:t>
            </a:r>
            <a:r>
              <a:rPr lang="en-US" dirty="0"/>
              <a:t> </a:t>
            </a:r>
            <a:r>
              <a:rPr lang="en-US" dirty="0" err="1"/>
              <a:t>în</a:t>
            </a:r>
            <a:r>
              <a:rPr lang="en-US" dirty="0"/>
              <a:t> care </a:t>
            </a:r>
            <a:r>
              <a:rPr lang="en-US" dirty="0" err="1"/>
              <a:t>acțiunea</a:t>
            </a:r>
            <a:r>
              <a:rPr lang="en-US" dirty="0"/>
              <a:t> </a:t>
            </a:r>
            <a:r>
              <a:rPr lang="en-US" dirty="0" err="1"/>
              <a:t>climatică</a:t>
            </a:r>
            <a:r>
              <a:rPr lang="en-US" dirty="0"/>
              <a:t>, </a:t>
            </a:r>
            <a:r>
              <a:rPr lang="en-US" dirty="0" err="1"/>
              <a:t>eficiența</a:t>
            </a:r>
            <a:r>
              <a:rPr lang="en-US" dirty="0"/>
              <a:t> </a:t>
            </a:r>
            <a:r>
              <a:rPr lang="en-US" dirty="0" err="1"/>
              <a:t>resurselor</a:t>
            </a:r>
            <a:r>
              <a:rPr lang="en-US" dirty="0"/>
              <a:t>, </a:t>
            </a:r>
            <a:r>
              <a:rPr lang="en-US" dirty="0" err="1"/>
              <a:t>circularitatea</a:t>
            </a:r>
            <a:r>
              <a:rPr lang="en-US" dirty="0"/>
              <a:t> </a:t>
            </a:r>
            <a:r>
              <a:rPr lang="en-US" dirty="0" err="1"/>
              <a:t>și</a:t>
            </a:r>
            <a:r>
              <a:rPr lang="en-US" dirty="0"/>
              <a:t> </a:t>
            </a:r>
            <a:r>
              <a:rPr lang="en-US" dirty="0" err="1"/>
              <a:t>protecția</a:t>
            </a:r>
            <a:r>
              <a:rPr lang="en-US" dirty="0"/>
              <a:t> </a:t>
            </a:r>
            <a:r>
              <a:rPr lang="en-US" dirty="0" err="1"/>
              <a:t>biodiversității</a:t>
            </a:r>
            <a:r>
              <a:rPr lang="en-US" dirty="0"/>
              <a:t> </a:t>
            </a:r>
            <a:r>
              <a:rPr lang="en-US" dirty="0" err="1"/>
              <a:t>influențează</a:t>
            </a:r>
            <a:r>
              <a:rPr lang="en-US" dirty="0"/>
              <a:t> </a:t>
            </a:r>
            <a:r>
              <a:rPr lang="en-US" dirty="0" err="1"/>
              <a:t>producția</a:t>
            </a:r>
            <a:r>
              <a:rPr lang="en-US" dirty="0"/>
              <a:t>, </a:t>
            </a:r>
            <a:r>
              <a:rPr lang="en-US" dirty="0" err="1"/>
              <a:t>serviciile</a:t>
            </a:r>
            <a:r>
              <a:rPr lang="en-US" dirty="0"/>
              <a:t>, </a:t>
            </a:r>
            <a:r>
              <a:rPr lang="en-US" dirty="0" err="1"/>
              <a:t>organizarea</a:t>
            </a:r>
            <a:r>
              <a:rPr lang="en-US" dirty="0"/>
              <a:t> </a:t>
            </a:r>
            <a:r>
              <a:rPr lang="en-US" dirty="0" err="1"/>
              <a:t>muncii</a:t>
            </a:r>
            <a:r>
              <a:rPr lang="en-US" dirty="0"/>
              <a:t> </a:t>
            </a:r>
            <a:r>
              <a:rPr lang="en-US" dirty="0" err="1"/>
              <a:t>și</a:t>
            </a:r>
            <a:r>
              <a:rPr lang="en-US" dirty="0"/>
              <a:t> </a:t>
            </a:r>
            <a:r>
              <a:rPr lang="en-US" dirty="0" err="1"/>
              <a:t>abilitățile</a:t>
            </a:r>
            <a:r>
              <a:rPr lang="en-US" dirty="0"/>
              <a:t>.
</a:t>
            </a:r>
            <a:r>
              <a:rPr lang="en-US" dirty="0" err="1"/>
              <a:t>Accentul</a:t>
            </a:r>
            <a:r>
              <a:rPr lang="en-US" dirty="0"/>
              <a:t> </a:t>
            </a:r>
            <a:r>
              <a:rPr lang="en-US" dirty="0" err="1"/>
              <a:t>este</a:t>
            </a:r>
            <a:r>
              <a:rPr lang="en-US" dirty="0"/>
              <a:t> pus pe a </a:t>
            </a:r>
            <a:r>
              <a:rPr lang="en-US" dirty="0" err="1"/>
              <a:t>ajuta</a:t>
            </a:r>
            <a:r>
              <a:rPr lang="en-US" dirty="0"/>
              <a:t> </a:t>
            </a:r>
            <a:r>
              <a:rPr lang="en-US" dirty="0" err="1"/>
              <a:t>educatorii</a:t>
            </a:r>
            <a:r>
              <a:rPr lang="en-US" dirty="0"/>
              <a:t> VET </a:t>
            </a:r>
            <a:r>
              <a:rPr lang="en-US" dirty="0" err="1"/>
              <a:t>să</a:t>
            </a:r>
            <a:r>
              <a:rPr lang="en-US" dirty="0"/>
              <a:t> </a:t>
            </a:r>
            <a:r>
              <a:rPr lang="en-US" dirty="0" err="1"/>
              <a:t>înțeleagă</a:t>
            </a:r>
            <a:r>
              <a:rPr lang="en-US" dirty="0"/>
              <a:t> de </a:t>
            </a:r>
            <a:r>
              <a:rPr lang="en-US" dirty="0" err="1"/>
              <a:t>ce</a:t>
            </a:r>
            <a:r>
              <a:rPr lang="en-US" dirty="0"/>
              <a:t> </a:t>
            </a:r>
            <a:r>
              <a:rPr lang="en-US" dirty="0" err="1"/>
              <a:t>sustenabilitatea</a:t>
            </a:r>
            <a:r>
              <a:rPr lang="en-US" dirty="0"/>
              <a:t> </a:t>
            </a:r>
            <a:r>
              <a:rPr lang="en-US" dirty="0" err="1"/>
              <a:t>devine</a:t>
            </a:r>
            <a:r>
              <a:rPr lang="en-US" dirty="0"/>
              <a:t> </a:t>
            </a:r>
            <a:r>
              <a:rPr lang="en-US" dirty="0" err="1"/>
              <a:t>parte</a:t>
            </a:r>
            <a:r>
              <a:rPr lang="en-US" dirty="0"/>
              <a:t> din </a:t>
            </a:r>
            <a:r>
              <a:rPr lang="en-US" dirty="0" err="1"/>
              <a:t>multe</a:t>
            </a:r>
            <a:r>
              <a:rPr lang="en-US" dirty="0"/>
              <a:t> </a:t>
            </a:r>
            <a:r>
              <a:rPr lang="en-US" dirty="0" err="1"/>
              <a:t>sectoare</a:t>
            </a:r>
            <a:r>
              <a:rPr lang="en-US" dirty="0"/>
              <a:t> </a:t>
            </a:r>
            <a:r>
              <a:rPr lang="en-US" dirty="0" err="1"/>
              <a:t>și</a:t>
            </a:r>
            <a:r>
              <a:rPr lang="en-US" dirty="0"/>
              <a:t> cum </a:t>
            </a:r>
            <a:r>
              <a:rPr lang="en-US" dirty="0" err="1"/>
              <a:t>creează</a:t>
            </a:r>
            <a:r>
              <a:rPr lang="en-US" dirty="0"/>
              <a:t> </a:t>
            </a:r>
            <a:r>
              <a:rPr lang="en-US" dirty="0" err="1"/>
              <a:t>acest</a:t>
            </a:r>
            <a:r>
              <a:rPr lang="en-US" dirty="0"/>
              <a:t> </a:t>
            </a:r>
            <a:r>
              <a:rPr lang="en-US" dirty="0" err="1"/>
              <a:t>lucru</a:t>
            </a:r>
            <a:r>
              <a:rPr lang="en-US" dirty="0"/>
              <a:t> </a:t>
            </a:r>
            <a:r>
              <a:rPr lang="en-US" dirty="0" err="1"/>
              <a:t>noi</a:t>
            </a:r>
            <a:r>
              <a:rPr lang="en-US" dirty="0"/>
              <a:t> </a:t>
            </a:r>
            <a:r>
              <a:rPr lang="en-US" dirty="0" err="1"/>
              <a:t>așteptări</a:t>
            </a:r>
            <a:r>
              <a:rPr lang="en-US" dirty="0"/>
              <a:t> </a:t>
            </a:r>
            <a:r>
              <a:rPr lang="en-US" dirty="0" err="1"/>
              <a:t>pentru</a:t>
            </a:r>
            <a:r>
              <a:rPr lang="en-US" dirty="0"/>
              <a:t> </a:t>
            </a:r>
            <a:r>
              <a:rPr lang="en-US" dirty="0" err="1"/>
              <a:t>învățarea</a:t>
            </a:r>
            <a:r>
              <a:rPr lang="en-US" dirty="0"/>
              <a:t> </a:t>
            </a:r>
            <a:r>
              <a:rPr lang="en-US" dirty="0" err="1"/>
              <a:t>profesională</a:t>
            </a:r>
            <a:r>
              <a:rPr lang="en-US" noProof="0" dirty="0"/>
              <a:t>.</a:t>
            </a:r>
            <a:endParaRPr lang="en-GB" noProof="0" dirty="0"/>
          </a:p>
        </p:txBody>
      </p:sp>
    </p:spTree>
    <p:extLst>
      <p:ext uri="{BB962C8B-B14F-4D97-AF65-F5344CB8AC3E}">
        <p14:creationId xmlns:p14="http://schemas.microsoft.com/office/powerpoint/2010/main" val="1070472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BAA5-A7E7-9DBC-E4F1-825211F772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9AAFFAD-5EAF-8827-A2ED-39443BA77B73}"/>
              </a:ext>
            </a:extLst>
          </p:cNvPr>
          <p:cNvSpPr>
            <a:spLocks noGrp="1"/>
          </p:cNvSpPr>
          <p:nvPr>
            <p:ph type="title"/>
          </p:nvPr>
        </p:nvSpPr>
        <p:spPr>
          <a:xfrm>
            <a:off x="399368" y="788988"/>
            <a:ext cx="11517649" cy="660400"/>
          </a:xfrm>
        </p:spPr>
        <p:txBody>
          <a:bodyPr>
            <a:normAutofit fontScale="90000"/>
          </a:bodyPr>
          <a:lstStyle/>
          <a:p>
            <a:r>
              <a:rPr lang="en-US" dirty="0" err="1">
                <a:solidFill>
                  <a:srgbClr val="255839"/>
                </a:solidFill>
              </a:rPr>
              <a:t>Subiectul</a:t>
            </a:r>
            <a:r>
              <a:rPr lang="en-US" dirty="0">
                <a:solidFill>
                  <a:srgbClr val="255839"/>
                </a:solidFill>
              </a:rPr>
              <a:t> 2: </a:t>
            </a:r>
            <a:r>
              <a:rPr lang="en-US" dirty="0" err="1">
                <a:solidFill>
                  <a:srgbClr val="255839"/>
                </a:solidFill>
              </a:rPr>
              <a:t>Competențe</a:t>
            </a:r>
            <a:r>
              <a:rPr lang="en-US" dirty="0">
                <a:solidFill>
                  <a:srgbClr val="255839"/>
                </a:solidFill>
              </a:rPr>
              <a:t> Verzi </a:t>
            </a:r>
            <a:r>
              <a:rPr lang="en-US" dirty="0" err="1">
                <a:solidFill>
                  <a:srgbClr val="255839"/>
                </a:solidFill>
              </a:rPr>
              <a:t>și</a:t>
            </a:r>
            <a:r>
              <a:rPr lang="en-US" dirty="0">
                <a:solidFill>
                  <a:srgbClr val="255839"/>
                </a:solidFill>
              </a:rPr>
              <a:t> </a:t>
            </a:r>
            <a:r>
              <a:rPr lang="en-US" dirty="0" err="1">
                <a:solidFill>
                  <a:srgbClr val="255839"/>
                </a:solidFill>
              </a:rPr>
              <a:t>Schimbarea</a:t>
            </a:r>
            <a:r>
              <a:rPr lang="en-US" dirty="0">
                <a:solidFill>
                  <a:srgbClr val="255839"/>
                </a:solidFill>
              </a:rPr>
              <a:t> </a:t>
            </a:r>
            <a:r>
              <a:rPr lang="en-US" dirty="0" err="1">
                <a:solidFill>
                  <a:srgbClr val="255839"/>
                </a:solidFill>
              </a:rPr>
              <a:t>Nevoilor</a:t>
            </a:r>
            <a:r>
              <a:rPr lang="en-US" dirty="0">
                <a:solidFill>
                  <a:srgbClr val="255839"/>
                </a:solidFill>
              </a:rPr>
              <a:t> </a:t>
            </a:r>
            <a:r>
              <a:rPr lang="en-US" dirty="0" err="1">
                <a:solidFill>
                  <a:srgbClr val="255839"/>
                </a:solidFill>
              </a:rPr>
              <a:t>Pieței</a:t>
            </a:r>
            <a:r>
              <a:rPr lang="en-US" dirty="0">
                <a:solidFill>
                  <a:srgbClr val="255839"/>
                </a:solidFill>
              </a:rPr>
              <a:t> </a:t>
            </a:r>
            <a:r>
              <a:rPr lang="en-US" dirty="0" err="1">
                <a:solidFill>
                  <a:srgbClr val="255839"/>
                </a:solidFill>
              </a:rPr>
              <a:t>Muncii</a:t>
            </a:r>
            <a:endParaRPr lang="el-GR" dirty="0">
              <a:solidFill>
                <a:srgbClr val="255839"/>
              </a:solidFill>
            </a:endParaRPr>
          </a:p>
        </p:txBody>
      </p:sp>
      <p:sp>
        <p:nvSpPr>
          <p:cNvPr id="7" name="Content Placeholder 6">
            <a:extLst>
              <a:ext uri="{FF2B5EF4-FFF2-40B4-BE49-F238E27FC236}">
                <a16:creationId xmlns:a16="http://schemas.microsoft.com/office/drawing/2014/main" id="{DF10C62B-0025-B1EE-E7FF-726ED76949C8}"/>
              </a:ext>
            </a:extLst>
          </p:cNvPr>
          <p:cNvSpPr>
            <a:spLocks noGrp="1"/>
          </p:cNvSpPr>
          <p:nvPr>
            <p:ph sz="quarter" idx="12"/>
          </p:nvPr>
        </p:nvSpPr>
        <p:spPr>
          <a:xfrm>
            <a:off x="627970" y="2214702"/>
            <a:ext cx="9313591" cy="3231942"/>
          </a:xfrm>
        </p:spPr>
        <p:txBody>
          <a:bodyPr/>
          <a:lstStyle/>
          <a:p>
            <a:pPr marL="0" indent="0">
              <a:buNone/>
            </a:pPr>
            <a:r>
              <a:rPr lang="en-US" dirty="0" err="1"/>
              <a:t>Subiectul</a:t>
            </a:r>
            <a:r>
              <a:rPr lang="en-US" dirty="0"/>
              <a:t> </a:t>
            </a:r>
            <a:r>
              <a:rPr lang="en-US" dirty="0" err="1"/>
              <a:t>cheie</a:t>
            </a:r>
            <a:r>
              <a:rPr lang="en-US" dirty="0"/>
              <a:t> 2 se </a:t>
            </a:r>
            <a:r>
              <a:rPr lang="en-US" dirty="0" err="1"/>
              <a:t>concentrează</a:t>
            </a:r>
            <a:r>
              <a:rPr lang="en-US" dirty="0"/>
              <a:t> pe </a:t>
            </a:r>
            <a:r>
              <a:rPr lang="en-US" dirty="0" err="1"/>
              <a:t>dimensiunea</a:t>
            </a:r>
            <a:r>
              <a:rPr lang="en-US" dirty="0"/>
              <a:t> </a:t>
            </a:r>
            <a:r>
              <a:rPr lang="en-US" dirty="0" err="1"/>
              <a:t>competențelor</a:t>
            </a:r>
            <a:r>
              <a:rPr lang="en-US" dirty="0"/>
              <a:t> din </a:t>
            </a:r>
            <a:r>
              <a:rPr lang="en-US" dirty="0" err="1"/>
              <a:t>tranziția</a:t>
            </a:r>
            <a:r>
              <a:rPr lang="en-US" dirty="0"/>
              <a:t> </a:t>
            </a:r>
            <a:r>
              <a:rPr lang="en-US" dirty="0" err="1"/>
              <a:t>verde</a:t>
            </a:r>
            <a:r>
              <a:rPr lang="en-US" dirty="0"/>
              <a:t>.
</a:t>
            </a:r>
            <a:r>
              <a:rPr lang="en-US" dirty="0" err="1"/>
              <a:t>Formatorii</a:t>
            </a:r>
            <a:r>
              <a:rPr lang="en-US" dirty="0"/>
              <a:t> </a:t>
            </a:r>
            <a:r>
              <a:rPr lang="en-US" dirty="0" err="1"/>
              <a:t>învață</a:t>
            </a:r>
            <a:r>
              <a:rPr lang="en-US" dirty="0"/>
              <a:t> </a:t>
            </a:r>
            <a:r>
              <a:rPr lang="en-US" dirty="0" err="1"/>
              <a:t>că</a:t>
            </a:r>
            <a:r>
              <a:rPr lang="en-US" dirty="0"/>
              <a:t> </a:t>
            </a:r>
            <a:r>
              <a:rPr lang="en-US" dirty="0" err="1"/>
              <a:t>abilitățile</a:t>
            </a:r>
            <a:r>
              <a:rPr lang="en-US" dirty="0"/>
              <a:t> </a:t>
            </a:r>
            <a:r>
              <a:rPr lang="en-US" dirty="0" err="1"/>
              <a:t>verzi</a:t>
            </a:r>
            <a:r>
              <a:rPr lang="en-US" dirty="0"/>
              <a:t> </a:t>
            </a:r>
            <a:r>
              <a:rPr lang="en-US" dirty="0" err="1"/>
              <a:t>includ</a:t>
            </a:r>
            <a:r>
              <a:rPr lang="en-US" noProof="0" dirty="0"/>
              <a:t>:</a:t>
            </a:r>
            <a:endParaRPr lang="hr-HR" noProof="0" dirty="0"/>
          </a:p>
          <a:p>
            <a:r>
              <a:rPr lang="en-US" dirty="0" err="1"/>
              <a:t>Competențe</a:t>
            </a:r>
            <a:r>
              <a:rPr lang="en-US" dirty="0"/>
              <a:t> </a:t>
            </a:r>
            <a:r>
              <a:rPr lang="en-US" dirty="0" err="1"/>
              <a:t>transversale</a:t>
            </a:r>
            <a:r>
              <a:rPr lang="en-US" dirty="0"/>
              <a:t> de </a:t>
            </a:r>
            <a:r>
              <a:rPr lang="en-US" dirty="0" err="1"/>
              <a:t>sustenabilitate</a:t>
            </a:r>
            <a:r>
              <a:rPr lang="en-US" dirty="0"/>
              <a:t>
</a:t>
            </a:r>
            <a:r>
              <a:rPr lang="en-US" dirty="0" err="1"/>
              <a:t>Abilități</a:t>
            </a:r>
            <a:r>
              <a:rPr lang="en-US" dirty="0"/>
              <a:t> </a:t>
            </a:r>
            <a:r>
              <a:rPr lang="en-US" dirty="0" err="1"/>
              <a:t>specifice</a:t>
            </a:r>
            <a:r>
              <a:rPr lang="en-US" dirty="0"/>
              <a:t> </a:t>
            </a:r>
            <a:r>
              <a:rPr lang="en-US" dirty="0" err="1"/>
              <a:t>ocupației</a:t>
            </a:r>
            <a:r>
              <a:rPr lang="en-US" dirty="0"/>
              <a:t>
</a:t>
            </a:r>
            <a:r>
              <a:rPr lang="en-US" dirty="0" err="1"/>
              <a:t>Abilități</a:t>
            </a:r>
            <a:r>
              <a:rPr lang="en-US" dirty="0"/>
              <a:t> </a:t>
            </a:r>
            <a:r>
              <a:rPr lang="en-US" dirty="0" err="1"/>
              <a:t>tehnice</a:t>
            </a:r>
            <a:r>
              <a:rPr lang="en-US" dirty="0"/>
              <a:t> </a:t>
            </a:r>
            <a:r>
              <a:rPr lang="en-US" dirty="0" err="1"/>
              <a:t>extrem</a:t>
            </a:r>
            <a:r>
              <a:rPr lang="en-US" dirty="0"/>
              <a:t> de </a:t>
            </a:r>
            <a:r>
              <a:rPr lang="en-US" dirty="0" err="1"/>
              <a:t>specializate</a:t>
            </a:r>
            <a:r>
              <a:rPr lang="en-US" dirty="0"/>
              <a:t>.</a:t>
            </a:r>
            <a:endParaRPr lang="hr-HR" noProof="0" dirty="0"/>
          </a:p>
          <a:p>
            <a:pPr marL="0" indent="0">
              <a:buNone/>
            </a:pPr>
            <a:r>
              <a:rPr lang="en-US" dirty="0" err="1"/>
              <a:t>Subiectul</a:t>
            </a:r>
            <a:r>
              <a:rPr lang="en-US" dirty="0"/>
              <a:t> introduce, de </a:t>
            </a:r>
            <a:r>
              <a:rPr lang="en-US" dirty="0" err="1"/>
              <a:t>asemenea</a:t>
            </a:r>
            <a:r>
              <a:rPr lang="en-US" dirty="0"/>
              <a:t>, </a:t>
            </a:r>
            <a:r>
              <a:rPr lang="en-US" dirty="0" err="1"/>
              <a:t>semnalele</a:t>
            </a:r>
            <a:r>
              <a:rPr lang="en-US" dirty="0"/>
              <a:t> </a:t>
            </a:r>
            <a:r>
              <a:rPr lang="en-US" dirty="0" err="1"/>
              <a:t>pieței</a:t>
            </a:r>
            <a:r>
              <a:rPr lang="en-US" dirty="0"/>
              <a:t> </a:t>
            </a:r>
            <a:r>
              <a:rPr lang="en-US" dirty="0" err="1"/>
              <a:t>muncii</a:t>
            </a:r>
            <a:r>
              <a:rPr lang="en-US" dirty="0"/>
              <a:t> </a:t>
            </a:r>
            <a:r>
              <a:rPr lang="en-US" dirty="0" err="1"/>
              <a:t>și</a:t>
            </a:r>
            <a:r>
              <a:rPr lang="en-US" dirty="0"/>
              <a:t> </a:t>
            </a:r>
            <a:r>
              <a:rPr lang="en-US" dirty="0" err="1"/>
              <a:t>inteligența</a:t>
            </a:r>
            <a:r>
              <a:rPr lang="en-US" dirty="0"/>
              <a:t> </a:t>
            </a:r>
            <a:r>
              <a:rPr lang="en-US" dirty="0" err="1"/>
              <a:t>competențelor</a:t>
            </a:r>
            <a:r>
              <a:rPr lang="en-US" dirty="0"/>
              <a:t>, </a:t>
            </a:r>
            <a:r>
              <a:rPr lang="en-US" dirty="0" err="1"/>
              <a:t>astfel</a:t>
            </a:r>
            <a:r>
              <a:rPr lang="en-US" dirty="0"/>
              <a:t> </a:t>
            </a:r>
            <a:r>
              <a:rPr lang="en-US" dirty="0" err="1"/>
              <a:t>încât</a:t>
            </a:r>
            <a:r>
              <a:rPr lang="en-US" dirty="0"/>
              <a:t> </a:t>
            </a:r>
            <a:r>
              <a:rPr lang="en-US" dirty="0" err="1"/>
              <a:t>formatorii</a:t>
            </a:r>
            <a:r>
              <a:rPr lang="en-US" dirty="0"/>
              <a:t> </a:t>
            </a:r>
            <a:r>
              <a:rPr lang="en-US" dirty="0" err="1"/>
              <a:t>să</a:t>
            </a:r>
            <a:r>
              <a:rPr lang="en-US" dirty="0"/>
              <a:t> </a:t>
            </a:r>
            <a:r>
              <a:rPr lang="en-US" dirty="0" err="1"/>
              <a:t>poată</a:t>
            </a:r>
            <a:r>
              <a:rPr lang="en-US" dirty="0"/>
              <a:t> </a:t>
            </a:r>
            <a:r>
              <a:rPr lang="en-US" dirty="0" err="1"/>
              <a:t>recunoaște</a:t>
            </a:r>
            <a:r>
              <a:rPr lang="en-US" dirty="0"/>
              <a:t> </a:t>
            </a:r>
            <a:r>
              <a:rPr lang="en-US" dirty="0" err="1"/>
              <a:t>ce</a:t>
            </a:r>
            <a:r>
              <a:rPr lang="en-US" dirty="0"/>
              <a:t> se </a:t>
            </a:r>
            <a:r>
              <a:rPr lang="en-US" dirty="0" err="1"/>
              <a:t>schimbă</a:t>
            </a:r>
            <a:r>
              <a:rPr lang="en-US" dirty="0"/>
              <a:t> </a:t>
            </a:r>
            <a:r>
              <a:rPr lang="en-US" dirty="0" err="1"/>
              <a:t>în</a:t>
            </a:r>
            <a:r>
              <a:rPr lang="en-US" dirty="0"/>
              <a:t> </a:t>
            </a:r>
            <a:r>
              <a:rPr lang="en-US" dirty="0" err="1"/>
              <a:t>sectoare</a:t>
            </a:r>
            <a:r>
              <a:rPr lang="en-US" dirty="0"/>
              <a:t>, </a:t>
            </a:r>
            <a:r>
              <a:rPr lang="en-US" dirty="0" err="1"/>
              <a:t>locuri</a:t>
            </a:r>
            <a:r>
              <a:rPr lang="en-US" dirty="0"/>
              <a:t> de </a:t>
            </a:r>
            <a:r>
              <a:rPr lang="en-US" dirty="0" err="1"/>
              <a:t>muncă</a:t>
            </a:r>
            <a:r>
              <a:rPr lang="en-US" dirty="0"/>
              <a:t> </a:t>
            </a:r>
            <a:r>
              <a:rPr lang="en-US" dirty="0" err="1"/>
              <a:t>și</a:t>
            </a:r>
            <a:r>
              <a:rPr lang="en-US" dirty="0"/>
              <a:t> </a:t>
            </a:r>
            <a:r>
              <a:rPr lang="en-US" dirty="0" err="1"/>
              <a:t>calificări</a:t>
            </a:r>
            <a:r>
              <a:rPr lang="en-US" noProof="0" dirty="0"/>
              <a:t>.</a:t>
            </a:r>
            <a:endParaRPr lang="en-GB" noProof="0" dirty="0"/>
          </a:p>
        </p:txBody>
      </p:sp>
    </p:spTree>
    <p:extLst>
      <p:ext uri="{BB962C8B-B14F-4D97-AF65-F5344CB8AC3E}">
        <p14:creationId xmlns:p14="http://schemas.microsoft.com/office/powerpoint/2010/main" val="2618540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2AAF-F6C7-72E5-F1BC-7D9C06EDAD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D55A45F-CEF6-998B-DB3F-FDF6035A6EEB}"/>
              </a:ext>
            </a:extLst>
          </p:cNvPr>
          <p:cNvSpPr>
            <a:spLocks noGrp="1"/>
          </p:cNvSpPr>
          <p:nvPr>
            <p:ph type="title"/>
          </p:nvPr>
        </p:nvSpPr>
        <p:spPr>
          <a:xfrm>
            <a:off x="399369" y="788987"/>
            <a:ext cx="9313590" cy="1029873"/>
          </a:xfrm>
        </p:spPr>
        <p:txBody>
          <a:bodyPr>
            <a:normAutofit fontScale="90000"/>
          </a:bodyPr>
          <a:lstStyle/>
          <a:p>
            <a:r>
              <a:rPr lang="en-US" dirty="0" err="1">
                <a:solidFill>
                  <a:srgbClr val="255839"/>
                </a:solidFill>
              </a:rPr>
              <a:t>Subiectul</a:t>
            </a:r>
            <a:r>
              <a:rPr lang="en-US" dirty="0">
                <a:solidFill>
                  <a:srgbClr val="255839"/>
                </a:solidFill>
              </a:rPr>
              <a:t> 3: </a:t>
            </a:r>
            <a:r>
              <a:rPr lang="en-US" dirty="0" err="1">
                <a:solidFill>
                  <a:srgbClr val="255839"/>
                </a:solidFill>
              </a:rPr>
              <a:t>Ocupații</a:t>
            </a:r>
            <a:r>
              <a:rPr lang="en-US" dirty="0">
                <a:solidFill>
                  <a:srgbClr val="255839"/>
                </a:solidFill>
              </a:rPr>
              <a:t> legate de </a:t>
            </a:r>
            <a:r>
              <a:rPr lang="en-US" dirty="0" err="1">
                <a:solidFill>
                  <a:srgbClr val="255839"/>
                </a:solidFill>
              </a:rPr>
              <a:t>sustenabilitate</a:t>
            </a:r>
            <a:r>
              <a:rPr lang="en-US" dirty="0">
                <a:solidFill>
                  <a:srgbClr val="255839"/>
                </a:solidFill>
              </a:rPr>
              <a:t> </a:t>
            </a:r>
            <a:r>
              <a:rPr lang="en-US" dirty="0" err="1">
                <a:solidFill>
                  <a:srgbClr val="255839"/>
                </a:solidFill>
              </a:rPr>
              <a:t>și</a:t>
            </a:r>
            <a:r>
              <a:rPr lang="en-US" dirty="0">
                <a:solidFill>
                  <a:srgbClr val="255839"/>
                </a:solidFill>
              </a:rPr>
              <a:t> </a:t>
            </a:r>
            <a:r>
              <a:rPr lang="en-US" dirty="0" err="1">
                <a:solidFill>
                  <a:srgbClr val="255839"/>
                </a:solidFill>
              </a:rPr>
              <a:t>trasee</a:t>
            </a:r>
            <a:r>
              <a:rPr lang="en-US" dirty="0">
                <a:solidFill>
                  <a:srgbClr val="255839"/>
                </a:solidFill>
              </a:rPr>
              <a:t> de </a:t>
            </a:r>
            <a:r>
              <a:rPr lang="en-US" dirty="0" err="1">
                <a:solidFill>
                  <a:srgbClr val="255839"/>
                </a:solidFill>
              </a:rPr>
              <a:t>carieră</a:t>
            </a:r>
            <a:endParaRPr lang="el-GR" dirty="0">
              <a:solidFill>
                <a:srgbClr val="255839"/>
              </a:solidFill>
            </a:endParaRPr>
          </a:p>
        </p:txBody>
      </p:sp>
      <p:sp>
        <p:nvSpPr>
          <p:cNvPr id="7" name="Content Placeholder 6">
            <a:extLst>
              <a:ext uri="{FF2B5EF4-FFF2-40B4-BE49-F238E27FC236}">
                <a16:creationId xmlns:a16="http://schemas.microsoft.com/office/drawing/2014/main" id="{C5BEDE2F-5615-B030-D7B8-A6E9F72B772D}"/>
              </a:ext>
            </a:extLst>
          </p:cNvPr>
          <p:cNvSpPr>
            <a:spLocks noGrp="1"/>
          </p:cNvSpPr>
          <p:nvPr>
            <p:ph sz="quarter" idx="12"/>
          </p:nvPr>
        </p:nvSpPr>
        <p:spPr>
          <a:xfrm>
            <a:off x="399369" y="1976718"/>
            <a:ext cx="9313591" cy="4629899"/>
          </a:xfrm>
        </p:spPr>
        <p:txBody>
          <a:bodyPr/>
          <a:lstStyle/>
          <a:p>
            <a:pPr marL="0" indent="0">
              <a:buNone/>
            </a:pPr>
            <a:r>
              <a:rPr lang="en-US" dirty="0" err="1"/>
              <a:t>Subiectul</a:t>
            </a:r>
            <a:r>
              <a:rPr lang="en-US" dirty="0"/>
              <a:t> </a:t>
            </a:r>
            <a:r>
              <a:rPr lang="en-US" dirty="0" err="1"/>
              <a:t>cheie</a:t>
            </a:r>
            <a:r>
              <a:rPr lang="en-US" dirty="0"/>
              <a:t> 3 </a:t>
            </a:r>
            <a:r>
              <a:rPr lang="en-US" dirty="0" err="1"/>
              <a:t>explorează</a:t>
            </a:r>
            <a:r>
              <a:rPr lang="en-US" dirty="0"/>
              <a:t> </a:t>
            </a:r>
            <a:r>
              <a:rPr lang="en-US" dirty="0" err="1"/>
              <a:t>modul</a:t>
            </a:r>
            <a:r>
              <a:rPr lang="en-US" dirty="0"/>
              <a:t> </a:t>
            </a:r>
            <a:r>
              <a:rPr lang="en-US" dirty="0" err="1"/>
              <a:t>în</a:t>
            </a:r>
            <a:r>
              <a:rPr lang="en-US" dirty="0"/>
              <a:t> care se </a:t>
            </a:r>
            <a:r>
              <a:rPr lang="en-US" dirty="0" err="1"/>
              <a:t>dezvoltă</a:t>
            </a:r>
            <a:r>
              <a:rPr lang="en-US" dirty="0"/>
              <a:t> </a:t>
            </a:r>
            <a:r>
              <a:rPr lang="en-US" dirty="0" err="1"/>
              <a:t>locurile</a:t>
            </a:r>
            <a:r>
              <a:rPr lang="en-US" dirty="0"/>
              <a:t> de </a:t>
            </a:r>
            <a:r>
              <a:rPr lang="en-US" dirty="0" err="1"/>
              <a:t>muncă</a:t>
            </a:r>
            <a:r>
              <a:rPr lang="en-US" dirty="0"/>
              <a:t> </a:t>
            </a:r>
            <a:r>
              <a:rPr lang="en-US" dirty="0" err="1"/>
              <a:t>verzi</a:t>
            </a:r>
            <a:r>
              <a:rPr lang="en-US" dirty="0"/>
              <a:t> </a:t>
            </a:r>
            <a:r>
              <a:rPr lang="en-US" dirty="0" err="1"/>
              <a:t>și</a:t>
            </a:r>
            <a:r>
              <a:rPr lang="en-US" dirty="0"/>
              <a:t> </a:t>
            </a:r>
            <a:r>
              <a:rPr lang="en-US" dirty="0" err="1"/>
              <a:t>ocupațiile</a:t>
            </a:r>
            <a:r>
              <a:rPr lang="en-US" dirty="0"/>
              <a:t> legate de </a:t>
            </a:r>
            <a:r>
              <a:rPr lang="en-US" dirty="0" err="1"/>
              <a:t>sustenabilitate</a:t>
            </a:r>
            <a:r>
              <a:rPr lang="en-US" dirty="0"/>
              <a:t>.
</a:t>
            </a:r>
            <a:r>
              <a:rPr lang="en-US" dirty="0" err="1"/>
              <a:t>Antrenorii</a:t>
            </a:r>
            <a:r>
              <a:rPr lang="en-US" dirty="0"/>
              <a:t> </a:t>
            </a:r>
            <a:r>
              <a:rPr lang="en-US" dirty="0" err="1"/>
              <a:t>învață</a:t>
            </a:r>
            <a:r>
              <a:rPr lang="en-US" dirty="0"/>
              <a:t> </a:t>
            </a:r>
            <a:r>
              <a:rPr lang="en-US" dirty="0" err="1"/>
              <a:t>diferența</a:t>
            </a:r>
            <a:r>
              <a:rPr lang="en-US" dirty="0"/>
              <a:t> </a:t>
            </a:r>
            <a:r>
              <a:rPr lang="en-US" dirty="0" err="1"/>
              <a:t>dintre</a:t>
            </a:r>
            <a:r>
              <a:rPr lang="en-US" noProof="0" dirty="0"/>
              <a:t>:</a:t>
            </a:r>
            <a:endParaRPr lang="hr-HR" noProof="0" dirty="0"/>
          </a:p>
          <a:p>
            <a:r>
              <a:rPr lang="en-US" dirty="0"/>
              <a:t>Noi </a:t>
            </a:r>
            <a:r>
              <a:rPr lang="en-US" dirty="0" err="1"/>
              <a:t>locuri</a:t>
            </a:r>
            <a:r>
              <a:rPr lang="en-US" dirty="0"/>
              <a:t> de </a:t>
            </a:r>
            <a:r>
              <a:rPr lang="en-US" dirty="0" err="1"/>
              <a:t>muncă</a:t>
            </a:r>
            <a:r>
              <a:rPr lang="en-US" dirty="0"/>
              <a:t> </a:t>
            </a:r>
            <a:r>
              <a:rPr lang="en-US" dirty="0" err="1"/>
              <a:t>verzi</a:t>
            </a:r>
            <a:r>
              <a:rPr lang="en-US" dirty="0"/>
              <a:t>
</a:t>
            </a:r>
            <a:r>
              <a:rPr lang="en-US" dirty="0" err="1"/>
              <a:t>Locuri</a:t>
            </a:r>
            <a:r>
              <a:rPr lang="en-US" dirty="0"/>
              <a:t> de </a:t>
            </a:r>
            <a:r>
              <a:rPr lang="en-US" dirty="0" err="1"/>
              <a:t>muncă</a:t>
            </a:r>
            <a:r>
              <a:rPr lang="en-US" dirty="0"/>
              <a:t> </a:t>
            </a:r>
            <a:r>
              <a:rPr lang="en-US" dirty="0" err="1"/>
              <a:t>existente</a:t>
            </a:r>
            <a:r>
              <a:rPr lang="en-US" dirty="0"/>
              <a:t> care se </a:t>
            </a:r>
            <a:r>
              <a:rPr lang="en-US" dirty="0" err="1"/>
              <a:t>schimbă</a:t>
            </a:r>
            <a:r>
              <a:rPr lang="en-US" dirty="0"/>
              <a:t>
</a:t>
            </a:r>
            <a:r>
              <a:rPr lang="en-US" dirty="0" err="1"/>
              <a:t>Sarcini</a:t>
            </a:r>
            <a:r>
              <a:rPr lang="en-US" dirty="0"/>
              <a:t> de </a:t>
            </a:r>
            <a:r>
              <a:rPr lang="en-US" dirty="0" err="1"/>
              <a:t>muncă</a:t>
            </a:r>
            <a:r>
              <a:rPr lang="en-US" dirty="0"/>
              <a:t> care </a:t>
            </a:r>
            <a:r>
              <a:rPr lang="en-US" dirty="0" err="1"/>
              <a:t>necesită</a:t>
            </a:r>
            <a:r>
              <a:rPr lang="en-US" dirty="0"/>
              <a:t> </a:t>
            </a:r>
            <a:r>
              <a:rPr lang="en-US" dirty="0" err="1"/>
              <a:t>noi</a:t>
            </a:r>
            <a:r>
              <a:rPr lang="en-US" dirty="0"/>
              <a:t> </a:t>
            </a:r>
            <a:r>
              <a:rPr lang="en-US" dirty="0" err="1"/>
              <a:t>competențe</a:t>
            </a:r>
            <a:r>
              <a:rPr lang="en-US" dirty="0"/>
              <a:t> </a:t>
            </a:r>
            <a:r>
              <a:rPr lang="en-US" dirty="0" err="1"/>
              <a:t>în</a:t>
            </a:r>
            <a:r>
              <a:rPr lang="en-US" dirty="0"/>
              <a:t> </a:t>
            </a:r>
            <a:r>
              <a:rPr lang="en-US" dirty="0" err="1"/>
              <a:t>sustenabilitate</a:t>
            </a:r>
            <a:r>
              <a:rPr lang="en-US" dirty="0"/>
              <a:t>.</a:t>
            </a:r>
            <a:endParaRPr lang="hr-HR" noProof="0" dirty="0"/>
          </a:p>
          <a:p>
            <a:pPr marL="0" indent="0">
              <a:buNone/>
            </a:pPr>
            <a:r>
              <a:rPr lang="en-US" dirty="0" err="1"/>
              <a:t>Accentul</a:t>
            </a:r>
            <a:r>
              <a:rPr lang="en-US" dirty="0"/>
              <a:t> </a:t>
            </a:r>
            <a:r>
              <a:rPr lang="en-US" dirty="0" err="1"/>
              <a:t>este</a:t>
            </a:r>
            <a:r>
              <a:rPr lang="en-US" dirty="0"/>
              <a:t> pus pe </a:t>
            </a:r>
            <a:r>
              <a:rPr lang="en-US" dirty="0" err="1"/>
              <a:t>conștientizarea</a:t>
            </a:r>
            <a:r>
              <a:rPr lang="en-US" dirty="0"/>
              <a:t> </a:t>
            </a:r>
            <a:r>
              <a:rPr lang="en-US" dirty="0" err="1"/>
              <a:t>practică</a:t>
            </a:r>
            <a:r>
              <a:rPr lang="en-US" dirty="0"/>
              <a:t> a </a:t>
            </a:r>
            <a:r>
              <a:rPr lang="en-US" dirty="0" err="1"/>
              <a:t>carierei</a:t>
            </a:r>
            <a:r>
              <a:rPr lang="en-US" dirty="0"/>
              <a:t>: </a:t>
            </a:r>
            <a:r>
              <a:rPr lang="en-US" dirty="0" err="1"/>
              <a:t>ajutând</a:t>
            </a:r>
            <a:r>
              <a:rPr lang="en-US" dirty="0"/>
              <a:t> </a:t>
            </a:r>
            <a:r>
              <a:rPr lang="en-US" dirty="0" err="1"/>
              <a:t>cursanții</a:t>
            </a:r>
            <a:r>
              <a:rPr lang="en-US" dirty="0"/>
              <a:t> </a:t>
            </a:r>
            <a:r>
              <a:rPr lang="en-US" dirty="0" err="1"/>
              <a:t>să</a:t>
            </a:r>
            <a:r>
              <a:rPr lang="en-US" dirty="0"/>
              <a:t> </a:t>
            </a:r>
            <a:r>
              <a:rPr lang="en-US" dirty="0" err="1"/>
              <a:t>vadă</a:t>
            </a:r>
            <a:r>
              <a:rPr lang="en-US" dirty="0"/>
              <a:t> cum se </a:t>
            </a:r>
            <a:r>
              <a:rPr lang="en-US" dirty="0" err="1"/>
              <a:t>leagă</a:t>
            </a:r>
            <a:r>
              <a:rPr lang="en-US" dirty="0"/>
              <a:t> </a:t>
            </a:r>
            <a:r>
              <a:rPr lang="en-US" dirty="0" err="1"/>
              <a:t>sustenabilitatea</a:t>
            </a:r>
            <a:r>
              <a:rPr lang="en-US" dirty="0"/>
              <a:t> de </a:t>
            </a:r>
            <a:r>
              <a:rPr lang="en-US" dirty="0" err="1"/>
              <a:t>angajarea</a:t>
            </a:r>
            <a:r>
              <a:rPr lang="en-US" dirty="0"/>
              <a:t> </a:t>
            </a:r>
            <a:r>
              <a:rPr lang="en-US" dirty="0" err="1"/>
              <a:t>viitoare</a:t>
            </a:r>
            <a:r>
              <a:rPr lang="en-US" dirty="0"/>
              <a:t>, </a:t>
            </a:r>
            <a:r>
              <a:rPr lang="en-US" dirty="0" err="1"/>
              <a:t>responsabilitățile</a:t>
            </a:r>
            <a:r>
              <a:rPr lang="en-US" dirty="0"/>
              <a:t> la </a:t>
            </a:r>
            <a:r>
              <a:rPr lang="en-US" dirty="0" err="1"/>
              <a:t>locul</a:t>
            </a:r>
            <a:r>
              <a:rPr lang="en-US" dirty="0"/>
              <a:t> de </a:t>
            </a:r>
            <a:r>
              <a:rPr lang="en-US" dirty="0" err="1"/>
              <a:t>muncă</a:t>
            </a:r>
            <a:r>
              <a:rPr lang="en-US" dirty="0"/>
              <a:t> </a:t>
            </a:r>
            <a:r>
              <a:rPr lang="en-US" dirty="0" err="1"/>
              <a:t>și</a:t>
            </a:r>
            <a:r>
              <a:rPr lang="en-US" dirty="0"/>
              <a:t> </a:t>
            </a:r>
            <a:r>
              <a:rPr lang="en-US" dirty="0" err="1"/>
              <a:t>dezvoltarea</a:t>
            </a:r>
            <a:r>
              <a:rPr lang="en-US" dirty="0"/>
              <a:t> </a:t>
            </a:r>
            <a:r>
              <a:rPr lang="en-US" dirty="0" err="1"/>
              <a:t>profesională</a:t>
            </a:r>
            <a:r>
              <a:rPr lang="en-US" noProof="0" dirty="0"/>
              <a:t>.</a:t>
            </a:r>
            <a:endParaRPr lang="en-GB" noProof="0" dirty="0"/>
          </a:p>
        </p:txBody>
      </p:sp>
    </p:spTree>
    <p:extLst>
      <p:ext uri="{BB962C8B-B14F-4D97-AF65-F5344CB8AC3E}">
        <p14:creationId xmlns:p14="http://schemas.microsoft.com/office/powerpoint/2010/main" val="2062836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967A3-63A6-549A-99A7-661CF1051854}"/>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DDBA2D-7680-EEBB-3EA4-821CF75D361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D30BDAC9-0678-0AB4-4580-0A53F65311C9}"/>
              </a:ext>
            </a:extLst>
          </p:cNvPr>
          <p:cNvSpPr>
            <a:spLocks noGrp="1"/>
          </p:cNvSpPr>
          <p:nvPr>
            <p:ph type="title"/>
          </p:nvPr>
        </p:nvSpPr>
        <p:spPr>
          <a:xfrm>
            <a:off x="645765" y="1022669"/>
            <a:ext cx="8596668" cy="658213"/>
          </a:xfrm>
        </p:spPr>
        <p:txBody>
          <a:bodyPr/>
          <a:lstStyle/>
          <a:p>
            <a:r>
              <a:rPr lang="en-US" dirty="0">
                <a:solidFill>
                  <a:srgbClr val="255839"/>
                </a:solidFill>
              </a:rPr>
              <a:t>Ce </a:t>
            </a:r>
            <a:r>
              <a:rPr lang="en-US" dirty="0" err="1">
                <a:solidFill>
                  <a:srgbClr val="255839"/>
                </a:solidFill>
              </a:rPr>
              <a:t>este</a:t>
            </a:r>
            <a:r>
              <a:rPr lang="en-US" dirty="0">
                <a:solidFill>
                  <a:srgbClr val="255839"/>
                </a:solidFill>
              </a:rPr>
              <a:t> Economia Verde?</a:t>
            </a:r>
            <a:endParaRPr lang="el-GR" dirty="0">
              <a:solidFill>
                <a:srgbClr val="255839"/>
              </a:solidFill>
            </a:endParaRPr>
          </a:p>
        </p:txBody>
      </p:sp>
      <p:sp>
        <p:nvSpPr>
          <p:cNvPr id="7" name="Content Placeholder 6">
            <a:extLst>
              <a:ext uri="{FF2B5EF4-FFF2-40B4-BE49-F238E27FC236}">
                <a16:creationId xmlns:a16="http://schemas.microsoft.com/office/drawing/2014/main" id="{FCF7C089-148C-8DB1-1A16-0CA90FEE7DBC}"/>
              </a:ext>
            </a:extLst>
          </p:cNvPr>
          <p:cNvSpPr>
            <a:spLocks noGrp="1"/>
          </p:cNvSpPr>
          <p:nvPr>
            <p:ph sz="quarter" idx="12"/>
          </p:nvPr>
        </p:nvSpPr>
        <p:spPr>
          <a:xfrm>
            <a:off x="645765" y="2066412"/>
            <a:ext cx="5792984" cy="4156588"/>
          </a:xfrm>
        </p:spPr>
        <p:txBody>
          <a:bodyPr/>
          <a:lstStyle/>
          <a:p>
            <a:pPr marL="0" indent="0">
              <a:buNone/>
            </a:pPr>
            <a:r>
              <a:rPr lang="en-US" dirty="0"/>
              <a:t>O </a:t>
            </a:r>
            <a:r>
              <a:rPr lang="en-US" dirty="0" err="1"/>
              <a:t>economie</a:t>
            </a:r>
            <a:r>
              <a:rPr lang="en-US" dirty="0"/>
              <a:t> </a:t>
            </a:r>
            <a:r>
              <a:rPr lang="en-US" dirty="0" err="1"/>
              <a:t>verde</a:t>
            </a:r>
            <a:r>
              <a:rPr lang="en-US" dirty="0"/>
              <a:t> </a:t>
            </a:r>
            <a:r>
              <a:rPr lang="en-US" dirty="0" err="1"/>
              <a:t>este</a:t>
            </a:r>
            <a:r>
              <a:rPr lang="en-US" dirty="0"/>
              <a:t> </a:t>
            </a:r>
            <a:r>
              <a:rPr lang="en-US" dirty="0" err="1"/>
              <a:t>înțeleasă</a:t>
            </a:r>
            <a:r>
              <a:rPr lang="en-US" dirty="0"/>
              <a:t> </a:t>
            </a:r>
            <a:r>
              <a:rPr lang="en-US" dirty="0" err="1"/>
              <a:t>în</a:t>
            </a:r>
            <a:r>
              <a:rPr lang="en-US" dirty="0"/>
              <a:t> mod </a:t>
            </a:r>
            <a:r>
              <a:rPr lang="en-US" dirty="0" err="1"/>
              <a:t>obișnuit</a:t>
            </a:r>
            <a:r>
              <a:rPr lang="en-US" dirty="0"/>
              <a:t> ca o </a:t>
            </a:r>
            <a:r>
              <a:rPr lang="en-US" dirty="0" err="1"/>
              <a:t>economie</a:t>
            </a:r>
            <a:r>
              <a:rPr lang="en-US" dirty="0"/>
              <a:t> care </a:t>
            </a:r>
            <a:r>
              <a:rPr lang="en-US" dirty="0" err="1"/>
              <a:t>este</a:t>
            </a:r>
            <a:r>
              <a:rPr lang="en-US" dirty="0"/>
              <a:t>:</a:t>
            </a:r>
            <a:endParaRPr lang="hr-HR" dirty="0"/>
          </a:p>
          <a:p>
            <a:r>
              <a:rPr lang="en-US" dirty="0"/>
              <a:t>Cu </a:t>
            </a:r>
            <a:r>
              <a:rPr lang="en-US" dirty="0" err="1"/>
              <a:t>emisii</a:t>
            </a:r>
            <a:r>
              <a:rPr lang="en-US" dirty="0"/>
              <a:t> </a:t>
            </a:r>
            <a:r>
              <a:rPr lang="en-US" dirty="0" err="1"/>
              <a:t>scăzute</a:t>
            </a:r>
            <a:r>
              <a:rPr lang="en-US" dirty="0"/>
              <a:t> de carbon
</a:t>
            </a:r>
            <a:r>
              <a:rPr lang="en-US" dirty="0" err="1"/>
              <a:t>Eficient</a:t>
            </a:r>
            <a:r>
              <a:rPr lang="en-US" dirty="0"/>
              <a:t> din </a:t>
            </a:r>
            <a:r>
              <a:rPr lang="en-US" dirty="0" err="1"/>
              <a:t>punct</a:t>
            </a:r>
            <a:r>
              <a:rPr lang="en-US" dirty="0"/>
              <a:t> de </a:t>
            </a:r>
            <a:r>
              <a:rPr lang="en-US" dirty="0" err="1"/>
              <a:t>vedere</a:t>
            </a:r>
            <a:r>
              <a:rPr lang="en-US" dirty="0"/>
              <a:t> al </a:t>
            </a:r>
            <a:r>
              <a:rPr lang="en-US" dirty="0" err="1"/>
              <a:t>resurselor</a:t>
            </a:r>
            <a:r>
              <a:rPr lang="en-US" dirty="0"/>
              <a:t>
</a:t>
            </a:r>
            <a:r>
              <a:rPr lang="en-US" dirty="0" err="1"/>
              <a:t>Incluzivă</a:t>
            </a:r>
            <a:r>
              <a:rPr lang="en-US" dirty="0"/>
              <a:t> social</a:t>
            </a:r>
            <a:endParaRPr lang="hr-HR" dirty="0"/>
          </a:p>
          <a:p>
            <a:pPr marL="0" indent="0">
              <a:buNone/>
            </a:pPr>
            <a:r>
              <a:rPr lang="en-US" dirty="0" err="1"/>
              <a:t>Scopul</a:t>
            </a:r>
            <a:r>
              <a:rPr lang="en-US" dirty="0"/>
              <a:t> </a:t>
            </a:r>
            <a:r>
              <a:rPr lang="en-US" dirty="0" err="1"/>
              <a:t>său</a:t>
            </a:r>
            <a:r>
              <a:rPr lang="en-US" dirty="0"/>
              <a:t> </a:t>
            </a:r>
            <a:r>
              <a:rPr lang="en-US" dirty="0" err="1"/>
              <a:t>este</a:t>
            </a:r>
            <a:r>
              <a:rPr lang="en-US" dirty="0"/>
              <a:t> de a </a:t>
            </a:r>
            <a:r>
              <a:rPr lang="en-US" dirty="0" err="1"/>
              <a:t>îmbunătăți</a:t>
            </a:r>
            <a:r>
              <a:rPr lang="en-US" dirty="0"/>
              <a:t> </a:t>
            </a:r>
            <a:r>
              <a:rPr lang="en-US" dirty="0" err="1"/>
              <a:t>bunăstarea</a:t>
            </a:r>
            <a:r>
              <a:rPr lang="en-US" dirty="0"/>
              <a:t> </a:t>
            </a:r>
            <a:r>
              <a:rPr lang="en-US" dirty="0" err="1"/>
              <a:t>umană</a:t>
            </a:r>
            <a:r>
              <a:rPr lang="en-US" dirty="0"/>
              <a:t> </a:t>
            </a:r>
            <a:r>
              <a:rPr lang="en-US" dirty="0" err="1"/>
              <a:t>și</a:t>
            </a:r>
            <a:r>
              <a:rPr lang="en-US" dirty="0"/>
              <a:t> </a:t>
            </a:r>
            <a:r>
              <a:rPr lang="en-US" dirty="0" err="1"/>
              <a:t>echitatea</a:t>
            </a:r>
            <a:r>
              <a:rPr lang="en-US" dirty="0"/>
              <a:t> </a:t>
            </a:r>
            <a:r>
              <a:rPr lang="en-US" dirty="0" err="1"/>
              <a:t>socială</a:t>
            </a:r>
            <a:r>
              <a:rPr lang="en-US" dirty="0"/>
              <a:t>, </a:t>
            </a:r>
            <a:r>
              <a:rPr lang="en-US" dirty="0" err="1"/>
              <a:t>reducând</a:t>
            </a:r>
            <a:r>
              <a:rPr lang="en-US" dirty="0"/>
              <a:t> </a:t>
            </a:r>
            <a:r>
              <a:rPr lang="en-US" dirty="0" err="1"/>
              <a:t>în</a:t>
            </a:r>
            <a:r>
              <a:rPr lang="en-US" dirty="0"/>
              <a:t> </a:t>
            </a:r>
            <a:r>
              <a:rPr lang="en-US" dirty="0" err="1"/>
              <a:t>același</a:t>
            </a:r>
            <a:r>
              <a:rPr lang="en-US" dirty="0"/>
              <a:t> </a:t>
            </a:r>
            <a:r>
              <a:rPr lang="en-US" dirty="0" err="1"/>
              <a:t>timp</a:t>
            </a:r>
            <a:r>
              <a:rPr lang="en-US" dirty="0"/>
              <a:t> </a:t>
            </a:r>
            <a:r>
              <a:rPr lang="en-US" dirty="0" err="1"/>
              <a:t>riscurile</a:t>
            </a:r>
            <a:r>
              <a:rPr lang="en-US" dirty="0"/>
              <a:t> de </a:t>
            </a:r>
            <a:r>
              <a:rPr lang="en-US" dirty="0" err="1"/>
              <a:t>mediu</a:t>
            </a:r>
            <a:r>
              <a:rPr lang="en-US" dirty="0"/>
              <a:t> </a:t>
            </a:r>
            <a:r>
              <a:rPr lang="en-US" dirty="0" err="1"/>
              <a:t>și</a:t>
            </a:r>
            <a:r>
              <a:rPr lang="en-US" dirty="0"/>
              <a:t> </a:t>
            </a:r>
            <a:r>
              <a:rPr lang="en-US" dirty="0" err="1"/>
              <a:t>penuriile</a:t>
            </a:r>
            <a:r>
              <a:rPr lang="en-US" dirty="0"/>
              <a:t> </a:t>
            </a:r>
            <a:r>
              <a:rPr lang="en-US" dirty="0" err="1"/>
              <a:t>ecologice</a:t>
            </a:r>
            <a:r>
              <a:rPr lang="en-US" dirty="0"/>
              <a:t>.</a:t>
            </a:r>
            <a:endParaRPr lang="hr-HR" dirty="0"/>
          </a:p>
          <a:p>
            <a:pPr marL="0" indent="0">
              <a:buNone/>
            </a:pPr>
            <a:r>
              <a:rPr lang="en-US" dirty="0" err="1"/>
              <a:t>Pentru</a:t>
            </a:r>
            <a:r>
              <a:rPr lang="en-US" dirty="0"/>
              <a:t> VET, </a:t>
            </a:r>
            <a:r>
              <a:rPr lang="en-US" dirty="0" err="1"/>
              <a:t>aceasta</a:t>
            </a:r>
            <a:r>
              <a:rPr lang="en-US" dirty="0"/>
              <a:t> </a:t>
            </a:r>
            <a:r>
              <a:rPr lang="en-US" dirty="0" err="1"/>
              <a:t>înseamnă</a:t>
            </a:r>
            <a:r>
              <a:rPr lang="en-US" dirty="0"/>
              <a:t> </a:t>
            </a:r>
            <a:r>
              <a:rPr lang="en-US" dirty="0" err="1"/>
              <a:t>că</a:t>
            </a:r>
            <a:r>
              <a:rPr lang="en-US" dirty="0"/>
              <a:t> </a:t>
            </a:r>
            <a:r>
              <a:rPr lang="en-US" dirty="0" err="1"/>
              <a:t>cursanții</a:t>
            </a:r>
            <a:r>
              <a:rPr lang="en-US" dirty="0"/>
              <a:t> </a:t>
            </a:r>
            <a:r>
              <a:rPr lang="en-US" dirty="0" err="1"/>
              <a:t>trebuie</a:t>
            </a:r>
            <a:r>
              <a:rPr lang="en-US" dirty="0"/>
              <a:t> </a:t>
            </a:r>
            <a:r>
              <a:rPr lang="en-US" dirty="0" err="1"/>
              <a:t>să</a:t>
            </a:r>
            <a:r>
              <a:rPr lang="en-US" dirty="0"/>
              <a:t> </a:t>
            </a:r>
            <a:r>
              <a:rPr lang="en-US" dirty="0" err="1"/>
              <a:t>înțeleagă</a:t>
            </a:r>
            <a:r>
              <a:rPr lang="en-US" dirty="0"/>
              <a:t> cum </a:t>
            </a:r>
            <a:r>
              <a:rPr lang="en-US" dirty="0" err="1"/>
              <a:t>activitatea</a:t>
            </a:r>
            <a:r>
              <a:rPr lang="en-US" dirty="0"/>
              <a:t> </a:t>
            </a:r>
            <a:r>
              <a:rPr lang="en-US" dirty="0" err="1"/>
              <a:t>economică</a:t>
            </a:r>
            <a:r>
              <a:rPr lang="en-US" dirty="0"/>
              <a:t> </a:t>
            </a:r>
            <a:r>
              <a:rPr lang="en-US" dirty="0" err="1"/>
              <a:t>poate</a:t>
            </a:r>
            <a:r>
              <a:rPr lang="en-US" dirty="0"/>
              <a:t> </a:t>
            </a:r>
            <a:r>
              <a:rPr lang="en-US" dirty="0" err="1"/>
              <a:t>crea</a:t>
            </a:r>
            <a:r>
              <a:rPr lang="en-US" dirty="0"/>
              <a:t> </a:t>
            </a:r>
            <a:r>
              <a:rPr lang="en-US" dirty="0" err="1"/>
              <a:t>valoare</a:t>
            </a:r>
            <a:r>
              <a:rPr lang="en-US" dirty="0"/>
              <a:t> </a:t>
            </a:r>
            <a:r>
              <a:rPr lang="en-US" dirty="0" err="1"/>
              <a:t>reducând</a:t>
            </a:r>
            <a:r>
              <a:rPr lang="en-US" dirty="0"/>
              <a:t> </a:t>
            </a:r>
            <a:r>
              <a:rPr lang="en-US" dirty="0" err="1"/>
              <a:t>în</a:t>
            </a:r>
            <a:r>
              <a:rPr lang="en-US" dirty="0"/>
              <a:t> </a:t>
            </a:r>
            <a:r>
              <a:rPr lang="en-US" dirty="0" err="1"/>
              <a:t>același</a:t>
            </a:r>
            <a:r>
              <a:rPr lang="en-US" dirty="0"/>
              <a:t> </a:t>
            </a:r>
            <a:r>
              <a:rPr lang="en-US" dirty="0" err="1"/>
              <a:t>timp</a:t>
            </a:r>
            <a:r>
              <a:rPr lang="en-US" dirty="0"/>
              <a:t> </a:t>
            </a:r>
            <a:r>
              <a:rPr lang="en-US" dirty="0" err="1"/>
              <a:t>daunele</a:t>
            </a:r>
            <a:r>
              <a:rPr lang="en-US" dirty="0"/>
              <a:t> </a:t>
            </a:r>
            <a:r>
              <a:rPr lang="en-US" dirty="0" err="1"/>
              <a:t>aduse</a:t>
            </a:r>
            <a:r>
              <a:rPr lang="en-US" dirty="0"/>
              <a:t> </a:t>
            </a:r>
            <a:r>
              <a:rPr lang="en-US" dirty="0" err="1"/>
              <a:t>climei</a:t>
            </a:r>
            <a:r>
              <a:rPr lang="en-US" dirty="0"/>
              <a:t>, </a:t>
            </a:r>
            <a:r>
              <a:rPr lang="en-US" dirty="0" err="1"/>
              <a:t>resurselor</a:t>
            </a:r>
            <a:r>
              <a:rPr lang="en-US" dirty="0"/>
              <a:t>, </a:t>
            </a:r>
            <a:r>
              <a:rPr lang="en-US" dirty="0" err="1"/>
              <a:t>ecosistemelor</a:t>
            </a:r>
            <a:r>
              <a:rPr lang="en-US" dirty="0"/>
              <a:t> </a:t>
            </a:r>
            <a:r>
              <a:rPr lang="en-US" dirty="0" err="1"/>
              <a:t>și</a:t>
            </a:r>
            <a:r>
              <a:rPr lang="en-US" dirty="0"/>
              <a:t> </a:t>
            </a:r>
            <a:r>
              <a:rPr lang="en-US" dirty="0" err="1"/>
              <a:t>comunităților</a:t>
            </a:r>
            <a:r>
              <a:rPr lang="en-US" dirty="0"/>
              <a:t>.</a:t>
            </a:r>
          </a:p>
        </p:txBody>
      </p:sp>
      <p:pic>
        <p:nvPicPr>
          <p:cNvPr id="2" name="Picture Placeholder 4">
            <a:extLst>
              <a:ext uri="{FF2B5EF4-FFF2-40B4-BE49-F238E27FC236}">
                <a16:creationId xmlns:a16="http://schemas.microsoft.com/office/drawing/2014/main" id="{B0DDAA6C-ED6C-C2D4-69AC-F342EC2BEEE2}"/>
              </a:ext>
            </a:extLst>
          </p:cNvPr>
          <p:cNvPicPr>
            <a:picLocks noChangeAspect="1"/>
          </p:cNvPicPr>
          <p:nvPr/>
        </p:nvPicPr>
        <p:blipFill>
          <a:blip r:embed="rId3" cstate="print">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973158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F504C-485E-46EA-F3FD-CFBF3AE50EB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A672619-83E3-21D5-1730-55A589F4305E}"/>
              </a:ext>
            </a:extLst>
          </p:cNvPr>
          <p:cNvSpPr>
            <a:spLocks noGrp="1"/>
          </p:cNvSpPr>
          <p:nvPr>
            <p:ph type="title"/>
          </p:nvPr>
        </p:nvSpPr>
        <p:spPr>
          <a:xfrm>
            <a:off x="399369" y="788988"/>
            <a:ext cx="9313590" cy="660400"/>
          </a:xfrm>
        </p:spPr>
        <p:txBody>
          <a:bodyPr>
            <a:normAutofit/>
          </a:bodyPr>
          <a:lstStyle/>
          <a:p>
            <a:r>
              <a:rPr lang="it-IT" dirty="0">
                <a:solidFill>
                  <a:srgbClr val="255839"/>
                </a:solidFill>
              </a:rPr>
              <a:t>Economie Verde și Dezvoltare Sustenabilă</a:t>
            </a:r>
            <a:endParaRPr lang="el-GR" dirty="0">
              <a:solidFill>
                <a:srgbClr val="255839"/>
              </a:solidFill>
            </a:endParaRPr>
          </a:p>
        </p:txBody>
      </p:sp>
      <p:sp>
        <p:nvSpPr>
          <p:cNvPr id="7" name="Content Placeholder 6">
            <a:extLst>
              <a:ext uri="{FF2B5EF4-FFF2-40B4-BE49-F238E27FC236}">
                <a16:creationId xmlns:a16="http://schemas.microsoft.com/office/drawing/2014/main" id="{DED14F40-2269-FB12-9386-C649121C0CB1}"/>
              </a:ext>
            </a:extLst>
          </p:cNvPr>
          <p:cNvSpPr>
            <a:spLocks noGrp="1"/>
          </p:cNvSpPr>
          <p:nvPr>
            <p:ph sz="quarter" idx="12"/>
          </p:nvPr>
        </p:nvSpPr>
        <p:spPr>
          <a:xfrm>
            <a:off x="399369" y="1449388"/>
            <a:ext cx="4656725" cy="5157229"/>
          </a:xfrm>
        </p:spPr>
        <p:txBody>
          <a:bodyPr/>
          <a:lstStyle/>
          <a:p>
            <a:pPr marL="0" indent="0">
              <a:buNone/>
            </a:pPr>
            <a:r>
              <a:rPr lang="it-IT" dirty="0"/>
              <a:t>O economie verde susține dezvoltarea susntenabilă prin legarea a trei dimensiuni</a:t>
            </a:r>
            <a:r>
              <a:rPr lang="en-US" noProof="0" dirty="0"/>
              <a:t>:</a:t>
            </a:r>
            <a:endParaRPr lang="hr-HR" noProof="0" dirty="0"/>
          </a:p>
          <a:p>
            <a:r>
              <a:rPr lang="en-US" dirty="0" err="1"/>
              <a:t>Protecția</a:t>
            </a:r>
            <a:r>
              <a:rPr lang="en-US" dirty="0"/>
              <a:t> </a:t>
            </a:r>
            <a:r>
              <a:rPr lang="en-US" dirty="0" err="1"/>
              <a:t>mediului</a:t>
            </a:r>
            <a:r>
              <a:rPr lang="en-US" dirty="0"/>
              <a:t>
</a:t>
            </a:r>
            <a:r>
              <a:rPr lang="en-US" dirty="0" err="1"/>
              <a:t>Activitate</a:t>
            </a:r>
            <a:r>
              <a:rPr lang="en-US" dirty="0"/>
              <a:t> </a:t>
            </a:r>
            <a:r>
              <a:rPr lang="en-US" dirty="0" err="1"/>
              <a:t>economică</a:t>
            </a:r>
            <a:r>
              <a:rPr lang="en-US" dirty="0"/>
              <a:t> </a:t>
            </a:r>
            <a:r>
              <a:rPr lang="en-US" dirty="0" err="1"/>
              <a:t>și</a:t>
            </a:r>
            <a:r>
              <a:rPr lang="en-US" dirty="0"/>
              <a:t> </a:t>
            </a:r>
            <a:r>
              <a:rPr lang="en-US" dirty="0" err="1"/>
              <a:t>inovație</a:t>
            </a:r>
            <a:r>
              <a:rPr lang="en-US" dirty="0"/>
              <a:t>
</a:t>
            </a:r>
            <a:r>
              <a:rPr lang="en-US" dirty="0" err="1"/>
              <a:t>Incluziune</a:t>
            </a:r>
            <a:r>
              <a:rPr lang="en-US" dirty="0"/>
              <a:t> </a:t>
            </a:r>
            <a:r>
              <a:rPr lang="en-US" dirty="0" err="1"/>
              <a:t>socială</a:t>
            </a:r>
            <a:r>
              <a:rPr lang="en-US" dirty="0"/>
              <a:t> </a:t>
            </a:r>
            <a:r>
              <a:rPr lang="en-US" dirty="0" err="1"/>
              <a:t>și</a:t>
            </a:r>
            <a:r>
              <a:rPr lang="en-US" dirty="0"/>
              <a:t> </a:t>
            </a:r>
            <a:r>
              <a:rPr lang="en-US" dirty="0" err="1"/>
              <a:t>muncă</a:t>
            </a:r>
            <a:r>
              <a:rPr lang="en-US" dirty="0"/>
              <a:t> </a:t>
            </a:r>
            <a:r>
              <a:rPr lang="en-US" dirty="0" err="1"/>
              <a:t>decentă</a:t>
            </a:r>
            <a:endParaRPr lang="hr-HR" noProof="0" dirty="0"/>
          </a:p>
          <a:p>
            <a:pPr marL="0" indent="0">
              <a:buNone/>
            </a:pPr>
            <a:r>
              <a:rPr lang="es-ES" dirty="0" err="1"/>
              <a:t>Nu</a:t>
            </a:r>
            <a:r>
              <a:rPr lang="es-ES" dirty="0"/>
              <a:t> este </a:t>
            </a:r>
            <a:r>
              <a:rPr lang="es-ES" dirty="0" err="1"/>
              <a:t>doar</a:t>
            </a:r>
            <a:r>
              <a:rPr lang="es-ES" dirty="0"/>
              <a:t> un "sector verde" </a:t>
            </a:r>
            <a:r>
              <a:rPr lang="es-ES" dirty="0" err="1"/>
              <a:t>separat</a:t>
            </a:r>
            <a:r>
              <a:rPr lang="en-US" noProof="0" dirty="0"/>
              <a:t>.</a:t>
            </a:r>
            <a:endParaRPr lang="en-GB" noProof="0" dirty="0"/>
          </a:p>
        </p:txBody>
      </p:sp>
      <p:sp>
        <p:nvSpPr>
          <p:cNvPr id="2" name="Content Placeholder 6">
            <a:extLst>
              <a:ext uri="{FF2B5EF4-FFF2-40B4-BE49-F238E27FC236}">
                <a16:creationId xmlns:a16="http://schemas.microsoft.com/office/drawing/2014/main" id="{B2275178-DB56-0035-C7EF-3DFC0EF5A787}"/>
              </a:ext>
            </a:extLst>
          </p:cNvPr>
          <p:cNvSpPr txBox="1">
            <a:spLocks/>
          </p:cNvSpPr>
          <p:nvPr/>
        </p:nvSpPr>
        <p:spPr>
          <a:xfrm>
            <a:off x="5056094" y="1449387"/>
            <a:ext cx="4656725" cy="5157229"/>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dirty="0" err="1"/>
              <a:t>Afectează</a:t>
            </a:r>
            <a:r>
              <a:rPr lang="en-US" dirty="0"/>
              <a:t> </a:t>
            </a:r>
            <a:r>
              <a:rPr lang="en-US" dirty="0" err="1"/>
              <a:t>modul</a:t>
            </a:r>
            <a:r>
              <a:rPr lang="en-US" dirty="0"/>
              <a:t> </a:t>
            </a:r>
            <a:r>
              <a:rPr lang="en-US" dirty="0" err="1"/>
              <a:t>în</a:t>
            </a:r>
            <a:r>
              <a:rPr lang="en-US" dirty="0"/>
              <a:t> care </a:t>
            </a:r>
            <a:r>
              <a:rPr lang="en-US" dirty="0" err="1"/>
              <a:t>sectoarele</a:t>
            </a:r>
            <a:r>
              <a:rPr lang="en-US" dirty="0"/>
              <a:t> </a:t>
            </a:r>
            <a:r>
              <a:rPr lang="en-US" dirty="0" err="1"/>
              <a:t>existente</a:t>
            </a:r>
            <a:r>
              <a:rPr lang="en-US" dirty="0"/>
              <a:t>:</a:t>
            </a:r>
            <a:endParaRPr lang="hr-HR" dirty="0"/>
          </a:p>
          <a:p>
            <a:r>
              <a:rPr lang="en-US" dirty="0" err="1"/>
              <a:t>Produc</a:t>
            </a:r>
            <a:r>
              <a:rPr lang="en-US" dirty="0"/>
              <a:t>
</a:t>
            </a:r>
            <a:r>
              <a:rPr lang="en-US" dirty="0" err="1"/>
              <a:t>Cumpără</a:t>
            </a:r>
            <a:r>
              <a:rPr lang="en-US" dirty="0"/>
              <a:t>
</a:t>
            </a:r>
            <a:r>
              <a:rPr lang="en-US" dirty="0" err="1"/>
              <a:t>Vând</a:t>
            </a:r>
            <a:r>
              <a:rPr lang="en-US" dirty="0"/>
              <a:t>
</a:t>
            </a:r>
            <a:r>
              <a:rPr lang="en-US" dirty="0" err="1"/>
              <a:t>Transportă</a:t>
            </a:r>
            <a:r>
              <a:rPr lang="en-US" dirty="0"/>
              <a:t>
</a:t>
            </a:r>
            <a:r>
              <a:rPr lang="en-US" dirty="0" err="1"/>
              <a:t>Repară</a:t>
            </a:r>
            <a:r>
              <a:rPr lang="en-US" dirty="0"/>
              <a:t>
</a:t>
            </a:r>
            <a:r>
              <a:rPr lang="en-US" dirty="0" err="1"/>
              <a:t>Întrețin</a:t>
            </a:r>
            <a:r>
              <a:rPr lang="en-US" dirty="0"/>
              <a:t>
</a:t>
            </a:r>
            <a:r>
              <a:rPr lang="en-US" dirty="0" err="1"/>
              <a:t>Raportează</a:t>
            </a:r>
            <a:r>
              <a:rPr lang="en-US" dirty="0"/>
              <a:t>
</a:t>
            </a:r>
            <a:r>
              <a:rPr lang="en-US" dirty="0" err="1"/>
              <a:t>Gestionează</a:t>
            </a:r>
            <a:r>
              <a:rPr lang="en-US" dirty="0"/>
              <a:t> </a:t>
            </a:r>
            <a:r>
              <a:rPr lang="en-US" dirty="0" err="1"/>
              <a:t>resursele</a:t>
            </a:r>
            <a:endParaRPr lang="en-GB" dirty="0"/>
          </a:p>
        </p:txBody>
      </p:sp>
    </p:spTree>
    <p:extLst>
      <p:ext uri="{BB962C8B-B14F-4D97-AF65-F5344CB8AC3E}">
        <p14:creationId xmlns:p14="http://schemas.microsoft.com/office/powerpoint/2010/main" val="1977001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5F711-51E2-E5D4-AC06-921D620A596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066CCE7-3D28-FD2F-88FA-5B2DF87E2AF6}"/>
              </a:ext>
            </a:extLst>
          </p:cNvPr>
          <p:cNvSpPr>
            <a:spLocks noGrp="1"/>
          </p:cNvSpPr>
          <p:nvPr>
            <p:ph type="title"/>
          </p:nvPr>
        </p:nvSpPr>
        <p:spPr>
          <a:xfrm>
            <a:off x="399369" y="788988"/>
            <a:ext cx="9313590" cy="660400"/>
          </a:xfrm>
        </p:spPr>
        <p:txBody>
          <a:bodyPr>
            <a:normAutofit fontScale="90000"/>
          </a:bodyPr>
          <a:lstStyle/>
          <a:p>
            <a:r>
              <a:rPr lang="en-US" dirty="0">
                <a:solidFill>
                  <a:srgbClr val="255839"/>
                </a:solidFill>
              </a:rPr>
              <a:t>De </a:t>
            </a:r>
            <a:r>
              <a:rPr lang="en-US" dirty="0" err="1">
                <a:solidFill>
                  <a:srgbClr val="255839"/>
                </a:solidFill>
              </a:rPr>
              <a:t>ce</a:t>
            </a:r>
            <a:r>
              <a:rPr lang="en-US" dirty="0">
                <a:solidFill>
                  <a:srgbClr val="255839"/>
                </a:solidFill>
              </a:rPr>
              <a:t> </a:t>
            </a:r>
            <a:r>
              <a:rPr lang="en-US" dirty="0" err="1">
                <a:solidFill>
                  <a:srgbClr val="255839"/>
                </a:solidFill>
              </a:rPr>
              <a:t>contează</a:t>
            </a:r>
            <a:r>
              <a:rPr lang="en-US" dirty="0">
                <a:solidFill>
                  <a:srgbClr val="255839"/>
                </a:solidFill>
              </a:rPr>
              <a:t> </a:t>
            </a:r>
            <a:r>
              <a:rPr lang="en-US" dirty="0" err="1">
                <a:solidFill>
                  <a:srgbClr val="255839"/>
                </a:solidFill>
              </a:rPr>
              <a:t>economia</a:t>
            </a:r>
            <a:r>
              <a:rPr lang="en-US" dirty="0">
                <a:solidFill>
                  <a:srgbClr val="255839"/>
                </a:solidFill>
              </a:rPr>
              <a:t> </a:t>
            </a:r>
            <a:r>
              <a:rPr lang="en-US" dirty="0" err="1">
                <a:solidFill>
                  <a:srgbClr val="255839"/>
                </a:solidFill>
              </a:rPr>
              <a:t>verde</a:t>
            </a:r>
            <a:r>
              <a:rPr lang="en-US" dirty="0">
                <a:solidFill>
                  <a:srgbClr val="255839"/>
                </a:solidFill>
              </a:rPr>
              <a:t> </a:t>
            </a:r>
            <a:r>
              <a:rPr lang="en-US" dirty="0" err="1">
                <a:solidFill>
                  <a:srgbClr val="255839"/>
                </a:solidFill>
              </a:rPr>
              <a:t>pentru</a:t>
            </a:r>
            <a:r>
              <a:rPr lang="en-US" dirty="0">
                <a:solidFill>
                  <a:srgbClr val="255839"/>
                </a:solidFill>
              </a:rPr>
              <a:t> VET(1)</a:t>
            </a:r>
            <a:endParaRPr lang="el-GR" dirty="0">
              <a:solidFill>
                <a:srgbClr val="255839"/>
              </a:solidFill>
            </a:endParaRPr>
          </a:p>
        </p:txBody>
      </p:sp>
      <p:sp>
        <p:nvSpPr>
          <p:cNvPr id="7" name="Content Placeholder 6">
            <a:extLst>
              <a:ext uri="{FF2B5EF4-FFF2-40B4-BE49-F238E27FC236}">
                <a16:creationId xmlns:a16="http://schemas.microsoft.com/office/drawing/2014/main" id="{0EB18FD5-66FC-A34E-61FF-460F9A773E4C}"/>
              </a:ext>
            </a:extLst>
          </p:cNvPr>
          <p:cNvSpPr>
            <a:spLocks noGrp="1"/>
          </p:cNvSpPr>
          <p:nvPr>
            <p:ph sz="quarter" idx="12"/>
          </p:nvPr>
        </p:nvSpPr>
        <p:spPr>
          <a:xfrm>
            <a:off x="399369" y="1976718"/>
            <a:ext cx="9313591" cy="4629899"/>
          </a:xfrm>
        </p:spPr>
        <p:txBody>
          <a:bodyPr/>
          <a:lstStyle/>
          <a:p>
            <a:pPr marL="0" indent="0">
              <a:buNone/>
            </a:pPr>
            <a:r>
              <a:rPr lang="en-US" dirty="0"/>
              <a:t>VET </a:t>
            </a:r>
            <a:r>
              <a:rPr lang="en-US" dirty="0" err="1"/>
              <a:t>pregătește</a:t>
            </a:r>
            <a:r>
              <a:rPr lang="en-US" dirty="0"/>
              <a:t> </a:t>
            </a:r>
            <a:r>
              <a:rPr lang="en-US" dirty="0" err="1"/>
              <a:t>oamenii</a:t>
            </a:r>
            <a:r>
              <a:rPr lang="en-US" dirty="0"/>
              <a:t> </a:t>
            </a:r>
            <a:r>
              <a:rPr lang="en-US" dirty="0" err="1"/>
              <a:t>pentru</a:t>
            </a:r>
            <a:r>
              <a:rPr lang="en-US" dirty="0"/>
              <a:t> </a:t>
            </a:r>
            <a:r>
              <a:rPr lang="en-US" dirty="0" err="1"/>
              <a:t>muncă</a:t>
            </a:r>
            <a:r>
              <a:rPr lang="en-US" dirty="0"/>
              <a:t>. </a:t>
            </a:r>
            <a:r>
              <a:rPr lang="en-US" dirty="0" err="1"/>
              <a:t>Când</a:t>
            </a:r>
            <a:r>
              <a:rPr lang="en-US" dirty="0"/>
              <a:t> </a:t>
            </a:r>
            <a:r>
              <a:rPr lang="en-US" dirty="0" err="1"/>
              <a:t>munca</a:t>
            </a:r>
            <a:r>
              <a:rPr lang="en-US" dirty="0"/>
              <a:t> se </a:t>
            </a:r>
            <a:r>
              <a:rPr lang="en-US" dirty="0" err="1"/>
              <a:t>schimbă</a:t>
            </a:r>
            <a:r>
              <a:rPr lang="en-US" dirty="0"/>
              <a:t>, VET </a:t>
            </a:r>
            <a:r>
              <a:rPr lang="en-US" dirty="0" err="1"/>
              <a:t>trebuie</a:t>
            </a:r>
            <a:r>
              <a:rPr lang="en-US" dirty="0"/>
              <a:t> </a:t>
            </a:r>
            <a:r>
              <a:rPr lang="en-US" dirty="0" err="1"/>
              <a:t>să</a:t>
            </a:r>
            <a:r>
              <a:rPr lang="en-US" dirty="0"/>
              <a:t> </a:t>
            </a:r>
            <a:r>
              <a:rPr lang="en-US" dirty="0" err="1"/>
              <a:t>răspundă</a:t>
            </a:r>
            <a:r>
              <a:rPr lang="en-US" dirty="0"/>
              <a:t> </a:t>
            </a:r>
            <a:r>
              <a:rPr lang="en-US" dirty="0" err="1"/>
              <a:t>și</a:t>
            </a:r>
            <a:r>
              <a:rPr lang="en-US" dirty="0"/>
              <a:t> el.
Economia </a:t>
            </a:r>
            <a:r>
              <a:rPr lang="en-US" dirty="0" err="1"/>
              <a:t>verde</a:t>
            </a:r>
            <a:r>
              <a:rPr lang="en-US" dirty="0"/>
              <a:t> </a:t>
            </a:r>
            <a:r>
              <a:rPr lang="en-US" dirty="0" err="1"/>
              <a:t>contează</a:t>
            </a:r>
            <a:r>
              <a:rPr lang="en-US" dirty="0"/>
              <a:t> </a:t>
            </a:r>
            <a:r>
              <a:rPr lang="en-US" dirty="0" err="1"/>
              <a:t>pentru</a:t>
            </a:r>
            <a:r>
              <a:rPr lang="en-US" dirty="0"/>
              <a:t> VET </a:t>
            </a:r>
            <a:r>
              <a:rPr lang="en-US" dirty="0" err="1"/>
              <a:t>pentru</a:t>
            </a:r>
            <a:r>
              <a:rPr lang="en-US" dirty="0"/>
              <a:t> </a:t>
            </a:r>
            <a:r>
              <a:rPr lang="en-US" dirty="0" err="1"/>
              <a:t>că</a:t>
            </a:r>
            <a:r>
              <a:rPr lang="en-US" dirty="0"/>
              <a:t> </a:t>
            </a:r>
            <a:r>
              <a:rPr lang="en-US" dirty="0" err="1"/>
              <a:t>schimbă</a:t>
            </a:r>
            <a:r>
              <a:rPr lang="en-US" noProof="0" dirty="0"/>
              <a:t>:</a:t>
            </a:r>
            <a:endParaRPr lang="hr-HR" noProof="0" dirty="0"/>
          </a:p>
          <a:p>
            <a:r>
              <a:rPr lang="en-US" dirty="0" err="1"/>
              <a:t>cunoștințele</a:t>
            </a:r>
            <a:r>
              <a:rPr lang="en-US" dirty="0"/>
              <a:t> de care au </a:t>
            </a:r>
            <a:r>
              <a:rPr lang="en-US" dirty="0" err="1"/>
              <a:t>nevoie</a:t>
            </a:r>
            <a:r>
              <a:rPr lang="en-US" dirty="0"/>
              <a:t> </a:t>
            </a:r>
            <a:r>
              <a:rPr lang="en-US" dirty="0" err="1"/>
              <a:t>cursanții</a:t>
            </a:r>
            <a:r>
              <a:rPr lang="en-US" dirty="0"/>
              <a:t>
</a:t>
            </a:r>
            <a:r>
              <a:rPr lang="en-US" dirty="0" err="1"/>
              <a:t>abilitățile</a:t>
            </a:r>
            <a:r>
              <a:rPr lang="en-US" dirty="0"/>
              <a:t> practice </a:t>
            </a:r>
            <a:r>
              <a:rPr lang="en-US" dirty="0" err="1"/>
              <a:t>folosite</a:t>
            </a:r>
            <a:r>
              <a:rPr lang="en-US" dirty="0"/>
              <a:t> la </a:t>
            </a:r>
            <a:r>
              <a:rPr lang="en-US" dirty="0" err="1"/>
              <a:t>locul</a:t>
            </a:r>
            <a:r>
              <a:rPr lang="en-US" dirty="0"/>
              <a:t> de </a:t>
            </a:r>
            <a:r>
              <a:rPr lang="en-US" dirty="0" err="1"/>
              <a:t>muncă</a:t>
            </a:r>
            <a:r>
              <a:rPr lang="en-US" dirty="0"/>
              <a:t>
</a:t>
            </a:r>
            <a:r>
              <a:rPr lang="en-US" dirty="0" err="1"/>
              <a:t>uneltele</a:t>
            </a:r>
            <a:r>
              <a:rPr lang="en-US" dirty="0"/>
              <a:t>, </a:t>
            </a:r>
            <a:r>
              <a:rPr lang="en-US" dirty="0" err="1"/>
              <a:t>materialele</a:t>
            </a:r>
            <a:r>
              <a:rPr lang="en-US" dirty="0"/>
              <a:t> </a:t>
            </a:r>
            <a:r>
              <a:rPr lang="en-US" dirty="0" err="1"/>
              <a:t>și</a:t>
            </a:r>
            <a:r>
              <a:rPr lang="en-US" dirty="0"/>
              <a:t> </a:t>
            </a:r>
            <a:r>
              <a:rPr lang="en-US" dirty="0" err="1"/>
              <a:t>tehnologiile</a:t>
            </a:r>
            <a:r>
              <a:rPr lang="en-US" dirty="0"/>
              <a:t> </a:t>
            </a:r>
            <a:r>
              <a:rPr lang="en-US" dirty="0" err="1"/>
              <a:t>folosite</a:t>
            </a:r>
            <a:r>
              <a:rPr lang="en-US" dirty="0"/>
              <a:t> </a:t>
            </a:r>
            <a:r>
              <a:rPr lang="en-US" dirty="0" err="1"/>
              <a:t>în</a:t>
            </a:r>
            <a:r>
              <a:rPr lang="en-US" dirty="0"/>
              <a:t> </a:t>
            </a:r>
            <a:r>
              <a:rPr lang="en-US" dirty="0" err="1"/>
              <a:t>locuri</a:t>
            </a:r>
            <a:r>
              <a:rPr lang="en-US" dirty="0"/>
              <a:t> de </a:t>
            </a:r>
            <a:r>
              <a:rPr lang="en-US" dirty="0" err="1"/>
              <a:t>muncă</a:t>
            </a:r>
            <a:r>
              <a:rPr lang="en-US" dirty="0"/>
              <a:t>
</a:t>
            </a:r>
            <a:r>
              <a:rPr lang="en-US" dirty="0" err="1"/>
              <a:t>standardele</a:t>
            </a:r>
            <a:r>
              <a:rPr lang="en-US" dirty="0"/>
              <a:t>, </a:t>
            </a:r>
            <a:r>
              <a:rPr lang="en-US" dirty="0" err="1"/>
              <a:t>reglementările</a:t>
            </a:r>
            <a:r>
              <a:rPr lang="en-US" dirty="0"/>
              <a:t> </a:t>
            </a:r>
            <a:r>
              <a:rPr lang="en-US" dirty="0" err="1"/>
              <a:t>și</a:t>
            </a:r>
            <a:r>
              <a:rPr lang="en-US" dirty="0"/>
              <a:t> </a:t>
            </a:r>
            <a:r>
              <a:rPr lang="en-US" dirty="0" err="1"/>
              <a:t>cerințele</a:t>
            </a:r>
            <a:r>
              <a:rPr lang="en-US" dirty="0"/>
              <a:t> de </a:t>
            </a:r>
            <a:r>
              <a:rPr lang="en-US" dirty="0" err="1"/>
              <a:t>raportare</a:t>
            </a:r>
            <a:r>
              <a:rPr lang="en-US" dirty="0"/>
              <a:t> </a:t>
            </a:r>
            <a:r>
              <a:rPr lang="en-US" dirty="0" err="1"/>
              <a:t>aplicate</a:t>
            </a:r>
            <a:r>
              <a:rPr lang="en-US" dirty="0"/>
              <a:t> de </a:t>
            </a:r>
            <a:r>
              <a:rPr lang="en-US" dirty="0" err="1"/>
              <a:t>organizații</a:t>
            </a:r>
            <a:r>
              <a:rPr lang="en-US" dirty="0"/>
              <a:t>
</a:t>
            </a:r>
            <a:r>
              <a:rPr lang="en-US" dirty="0" err="1"/>
              <a:t>modul</a:t>
            </a:r>
            <a:r>
              <a:rPr lang="en-US" dirty="0"/>
              <a:t> </a:t>
            </a:r>
            <a:r>
              <a:rPr lang="en-US" dirty="0" err="1"/>
              <a:t>în</a:t>
            </a:r>
            <a:r>
              <a:rPr lang="en-US" dirty="0"/>
              <a:t> care </a:t>
            </a:r>
            <a:r>
              <a:rPr lang="en-US" dirty="0" err="1"/>
              <a:t>cursanții</a:t>
            </a:r>
            <a:r>
              <a:rPr lang="en-US" dirty="0"/>
              <a:t> </a:t>
            </a:r>
            <a:r>
              <a:rPr lang="en-US" dirty="0" err="1"/>
              <a:t>înțeleg</a:t>
            </a:r>
            <a:r>
              <a:rPr lang="en-US" dirty="0"/>
              <a:t> </a:t>
            </a:r>
            <a:r>
              <a:rPr lang="en-US" dirty="0" err="1"/>
              <a:t>oportunitățile</a:t>
            </a:r>
            <a:r>
              <a:rPr lang="en-US" dirty="0"/>
              <a:t> de </a:t>
            </a:r>
            <a:r>
              <a:rPr lang="en-US" dirty="0" err="1"/>
              <a:t>carieră</a:t>
            </a:r>
            <a:endParaRPr lang="en-GB" noProof="0" dirty="0"/>
          </a:p>
        </p:txBody>
      </p:sp>
    </p:spTree>
    <p:extLst>
      <p:ext uri="{BB962C8B-B14F-4D97-AF65-F5344CB8AC3E}">
        <p14:creationId xmlns:p14="http://schemas.microsoft.com/office/powerpoint/2010/main" val="4184252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43C86-B818-4EE9-BBAB-BC1C1E730B9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B2CE7D9-E6A2-9C30-040C-9D2CF81A1F3E}"/>
              </a:ext>
            </a:extLst>
          </p:cNvPr>
          <p:cNvSpPr>
            <a:spLocks noGrp="1"/>
          </p:cNvSpPr>
          <p:nvPr>
            <p:ph type="title"/>
          </p:nvPr>
        </p:nvSpPr>
        <p:spPr>
          <a:xfrm>
            <a:off x="399369" y="788988"/>
            <a:ext cx="9313590" cy="660400"/>
          </a:xfrm>
        </p:spPr>
        <p:txBody>
          <a:bodyPr>
            <a:normAutofit fontScale="90000"/>
          </a:bodyPr>
          <a:lstStyle/>
          <a:p>
            <a:r>
              <a:rPr lang="en-US" dirty="0">
                <a:solidFill>
                  <a:srgbClr val="255839"/>
                </a:solidFill>
              </a:rPr>
              <a:t>De </a:t>
            </a:r>
            <a:r>
              <a:rPr lang="en-US" dirty="0" err="1">
                <a:solidFill>
                  <a:srgbClr val="255839"/>
                </a:solidFill>
              </a:rPr>
              <a:t>ce</a:t>
            </a:r>
            <a:r>
              <a:rPr lang="en-US" dirty="0">
                <a:solidFill>
                  <a:srgbClr val="255839"/>
                </a:solidFill>
              </a:rPr>
              <a:t> </a:t>
            </a:r>
            <a:r>
              <a:rPr lang="en-US" dirty="0" err="1">
                <a:solidFill>
                  <a:srgbClr val="255839"/>
                </a:solidFill>
              </a:rPr>
              <a:t>contează</a:t>
            </a:r>
            <a:r>
              <a:rPr lang="en-US" dirty="0">
                <a:solidFill>
                  <a:srgbClr val="255839"/>
                </a:solidFill>
              </a:rPr>
              <a:t> </a:t>
            </a:r>
            <a:r>
              <a:rPr lang="en-US" dirty="0" err="1">
                <a:solidFill>
                  <a:srgbClr val="255839"/>
                </a:solidFill>
              </a:rPr>
              <a:t>economia</a:t>
            </a:r>
            <a:r>
              <a:rPr lang="en-US" dirty="0">
                <a:solidFill>
                  <a:srgbClr val="255839"/>
                </a:solidFill>
              </a:rPr>
              <a:t> </a:t>
            </a:r>
            <a:r>
              <a:rPr lang="en-US" dirty="0" err="1">
                <a:solidFill>
                  <a:srgbClr val="255839"/>
                </a:solidFill>
              </a:rPr>
              <a:t>verde</a:t>
            </a:r>
            <a:r>
              <a:rPr lang="en-US" dirty="0">
                <a:solidFill>
                  <a:srgbClr val="255839"/>
                </a:solidFill>
              </a:rPr>
              <a:t> </a:t>
            </a:r>
            <a:r>
              <a:rPr lang="en-US" dirty="0" err="1">
                <a:solidFill>
                  <a:srgbClr val="255839"/>
                </a:solidFill>
              </a:rPr>
              <a:t>pentru</a:t>
            </a:r>
            <a:r>
              <a:rPr lang="en-US" dirty="0">
                <a:solidFill>
                  <a:srgbClr val="255839"/>
                </a:solidFill>
              </a:rPr>
              <a:t> VET(</a:t>
            </a:r>
            <a:r>
              <a:rPr lang="hr-HR" dirty="0">
                <a:solidFill>
                  <a:srgbClr val="255839"/>
                </a:solidFill>
              </a:rPr>
              <a:t>2</a:t>
            </a:r>
            <a:r>
              <a:rPr lang="en-US" dirty="0">
                <a:solidFill>
                  <a:srgbClr val="255839"/>
                </a:solidFill>
              </a:rPr>
              <a:t>)</a:t>
            </a:r>
            <a:endParaRPr lang="el-GR" dirty="0">
              <a:solidFill>
                <a:srgbClr val="255839"/>
              </a:solidFill>
            </a:endParaRPr>
          </a:p>
        </p:txBody>
      </p:sp>
      <p:sp>
        <p:nvSpPr>
          <p:cNvPr id="7" name="Content Placeholder 6">
            <a:extLst>
              <a:ext uri="{FF2B5EF4-FFF2-40B4-BE49-F238E27FC236}">
                <a16:creationId xmlns:a16="http://schemas.microsoft.com/office/drawing/2014/main" id="{8BCA4809-1C49-C0DE-741C-2C60764D8EDB}"/>
              </a:ext>
            </a:extLst>
          </p:cNvPr>
          <p:cNvSpPr>
            <a:spLocks noGrp="1"/>
          </p:cNvSpPr>
          <p:nvPr>
            <p:ph sz="quarter" idx="12"/>
          </p:nvPr>
        </p:nvSpPr>
        <p:spPr>
          <a:xfrm>
            <a:off x="399369" y="1976718"/>
            <a:ext cx="9313591" cy="4629899"/>
          </a:xfrm>
        </p:spPr>
        <p:txBody>
          <a:bodyPr/>
          <a:lstStyle/>
          <a:p>
            <a:pPr marL="0" indent="0">
              <a:buNone/>
            </a:pPr>
            <a:r>
              <a:rPr lang="en-US" dirty="0" err="1"/>
              <a:t>Pentru</a:t>
            </a:r>
            <a:r>
              <a:rPr lang="en-US" dirty="0"/>
              <a:t> </a:t>
            </a:r>
            <a:r>
              <a:rPr lang="en-US" dirty="0" err="1"/>
              <a:t>profesorii</a:t>
            </a:r>
            <a:r>
              <a:rPr lang="en-US" dirty="0"/>
              <a:t> VET, </a:t>
            </a:r>
            <a:r>
              <a:rPr lang="en-US" dirty="0" err="1"/>
              <a:t>cunoștințele</a:t>
            </a:r>
            <a:r>
              <a:rPr lang="en-US" dirty="0"/>
              <a:t> </a:t>
            </a:r>
            <a:r>
              <a:rPr lang="en-US" dirty="0" err="1"/>
              <a:t>despre</a:t>
            </a:r>
            <a:r>
              <a:rPr lang="en-US" dirty="0"/>
              <a:t> </a:t>
            </a:r>
            <a:r>
              <a:rPr lang="en-US" dirty="0" err="1"/>
              <a:t>economia</a:t>
            </a:r>
            <a:r>
              <a:rPr lang="en-US" dirty="0"/>
              <a:t> </a:t>
            </a:r>
            <a:r>
              <a:rPr lang="en-US" dirty="0" err="1"/>
              <a:t>verde</a:t>
            </a:r>
            <a:r>
              <a:rPr lang="en-US" dirty="0"/>
              <a:t> sunt utile </a:t>
            </a:r>
            <a:r>
              <a:rPr lang="en-US" dirty="0" err="1"/>
              <a:t>deoarece</a:t>
            </a:r>
            <a:r>
              <a:rPr lang="en-US" dirty="0"/>
              <a:t> </a:t>
            </a:r>
            <a:r>
              <a:rPr lang="en-US" dirty="0" err="1"/>
              <a:t>ajută</a:t>
            </a:r>
            <a:r>
              <a:rPr lang="en-US" dirty="0"/>
              <a:t> la </a:t>
            </a:r>
            <a:r>
              <a:rPr lang="en-US" dirty="0" err="1"/>
              <a:t>explicarea</a:t>
            </a:r>
            <a:r>
              <a:rPr lang="en-US" dirty="0"/>
              <a:t> </a:t>
            </a:r>
            <a:r>
              <a:rPr lang="en-US" dirty="0" err="1"/>
              <a:t>sustenabilității</a:t>
            </a:r>
            <a:r>
              <a:rPr lang="en-US" dirty="0"/>
              <a:t> ca </a:t>
            </a:r>
            <a:r>
              <a:rPr lang="en-US" dirty="0" err="1"/>
              <a:t>fiind</a:t>
            </a:r>
            <a:r>
              <a:rPr lang="en-US" dirty="0"/>
              <a:t> </a:t>
            </a:r>
            <a:r>
              <a:rPr lang="en-US" dirty="0" err="1"/>
              <a:t>ceva</a:t>
            </a:r>
            <a:r>
              <a:rPr lang="en-US" dirty="0"/>
              <a:t> </a:t>
            </a:r>
            <a:r>
              <a:rPr lang="en-US" dirty="0" err="1"/>
              <a:t>concret</a:t>
            </a:r>
            <a:r>
              <a:rPr lang="en-US" dirty="0"/>
              <a:t> </a:t>
            </a:r>
            <a:r>
              <a:rPr lang="en-US" dirty="0" err="1"/>
              <a:t>și</a:t>
            </a:r>
            <a:r>
              <a:rPr lang="en-US" dirty="0"/>
              <a:t> </a:t>
            </a:r>
            <a:r>
              <a:rPr lang="en-US" dirty="0" err="1"/>
              <a:t>legat</a:t>
            </a:r>
            <a:r>
              <a:rPr lang="en-US" dirty="0"/>
              <a:t> de </a:t>
            </a:r>
            <a:r>
              <a:rPr lang="en-US" dirty="0" err="1"/>
              <a:t>muncă</a:t>
            </a:r>
            <a:r>
              <a:rPr lang="en-US" dirty="0"/>
              <a:t>.
Le </a:t>
            </a:r>
            <a:r>
              <a:rPr lang="en-US" dirty="0" err="1"/>
              <a:t>permite</a:t>
            </a:r>
            <a:r>
              <a:rPr lang="en-US" dirty="0"/>
              <a:t> </a:t>
            </a:r>
            <a:r>
              <a:rPr lang="en-US" dirty="0" err="1"/>
              <a:t>profesorilor</a:t>
            </a:r>
            <a:r>
              <a:rPr lang="en-US" dirty="0"/>
              <a:t> </a:t>
            </a:r>
            <a:r>
              <a:rPr lang="en-US" dirty="0" err="1"/>
              <a:t>să</a:t>
            </a:r>
            <a:r>
              <a:rPr lang="en-US" dirty="0"/>
              <a:t> </a:t>
            </a:r>
            <a:r>
              <a:rPr lang="en-US" dirty="0" err="1"/>
              <a:t>răspundă</a:t>
            </a:r>
            <a:r>
              <a:rPr lang="en-US" dirty="0"/>
              <a:t> la </a:t>
            </a:r>
            <a:r>
              <a:rPr lang="en-US" dirty="0" err="1"/>
              <a:t>întrebări</a:t>
            </a:r>
            <a:r>
              <a:rPr lang="en-US" dirty="0"/>
              <a:t> ale </a:t>
            </a:r>
            <a:r>
              <a:rPr lang="en-US" dirty="0" err="1"/>
              <a:t>cursanților</a:t>
            </a:r>
            <a:r>
              <a:rPr lang="en-US" dirty="0"/>
              <a:t> cum </a:t>
            </a:r>
            <a:r>
              <a:rPr lang="en-US" dirty="0" err="1"/>
              <a:t>ar</a:t>
            </a:r>
            <a:r>
              <a:rPr lang="en-US" dirty="0"/>
              <a:t> fi:</a:t>
            </a:r>
          </a:p>
          <a:p>
            <a:r>
              <a:rPr lang="en-US" dirty="0"/>
              <a:t>De </a:t>
            </a:r>
            <a:r>
              <a:rPr lang="en-US" dirty="0" err="1"/>
              <a:t>ce</a:t>
            </a:r>
            <a:r>
              <a:rPr lang="en-US" dirty="0"/>
              <a:t> </a:t>
            </a:r>
            <a:r>
              <a:rPr lang="en-US" dirty="0" err="1"/>
              <a:t>este</a:t>
            </a:r>
            <a:r>
              <a:rPr lang="en-US" dirty="0"/>
              <a:t> </a:t>
            </a:r>
            <a:r>
              <a:rPr lang="en-US" dirty="0" err="1"/>
              <a:t>acest</a:t>
            </a:r>
            <a:r>
              <a:rPr lang="en-US" dirty="0"/>
              <a:t> </a:t>
            </a:r>
            <a:r>
              <a:rPr lang="en-US" dirty="0" err="1"/>
              <a:t>subiect</a:t>
            </a:r>
            <a:r>
              <a:rPr lang="en-US" dirty="0"/>
              <a:t> relevant </a:t>
            </a:r>
            <a:r>
              <a:rPr lang="en-US" dirty="0" err="1"/>
              <a:t>pentru</a:t>
            </a:r>
            <a:r>
              <a:rPr lang="en-US" dirty="0"/>
              <a:t> </a:t>
            </a:r>
            <a:r>
              <a:rPr lang="en-US" dirty="0" err="1"/>
              <a:t>ocupația</a:t>
            </a:r>
            <a:r>
              <a:rPr lang="en-US" dirty="0"/>
              <a:t> </a:t>
            </a:r>
            <a:r>
              <a:rPr lang="en-US" dirty="0" err="1"/>
              <a:t>mea</a:t>
            </a:r>
            <a:r>
              <a:rPr lang="en-US" dirty="0"/>
              <a:t>? 
Ce </a:t>
            </a:r>
            <a:r>
              <a:rPr lang="en-US" dirty="0" err="1"/>
              <a:t>abilități</a:t>
            </a:r>
            <a:r>
              <a:rPr lang="en-US" dirty="0"/>
              <a:t> </a:t>
            </a:r>
            <a:r>
              <a:rPr lang="en-US" dirty="0" err="1"/>
              <a:t>cer</a:t>
            </a:r>
            <a:r>
              <a:rPr lang="en-US" dirty="0"/>
              <a:t> </a:t>
            </a:r>
            <a:r>
              <a:rPr lang="en-US" dirty="0" err="1"/>
              <a:t>angajatorii</a:t>
            </a:r>
            <a:r>
              <a:rPr lang="en-US" dirty="0"/>
              <a:t>? 
Cum </a:t>
            </a:r>
            <a:r>
              <a:rPr lang="en-US" dirty="0" err="1"/>
              <a:t>va</a:t>
            </a:r>
            <a:r>
              <a:rPr lang="en-US" dirty="0"/>
              <a:t> </a:t>
            </a:r>
            <a:r>
              <a:rPr lang="en-US" dirty="0" err="1"/>
              <a:t>schimba</a:t>
            </a:r>
            <a:r>
              <a:rPr lang="en-US" dirty="0"/>
              <a:t> </a:t>
            </a:r>
            <a:r>
              <a:rPr lang="en-US" dirty="0" err="1"/>
              <a:t>sustenabilitatea</a:t>
            </a:r>
            <a:r>
              <a:rPr lang="en-US" dirty="0"/>
              <a:t> </a:t>
            </a:r>
            <a:r>
              <a:rPr lang="en-US" dirty="0" err="1"/>
              <a:t>viitorul</a:t>
            </a:r>
            <a:r>
              <a:rPr lang="en-US" dirty="0"/>
              <a:t> meu loc de </a:t>
            </a:r>
            <a:r>
              <a:rPr lang="en-US" dirty="0" err="1"/>
              <a:t>muncă</a:t>
            </a:r>
            <a:r>
              <a:rPr lang="en-US" dirty="0"/>
              <a:t>? 
Ce </a:t>
            </a:r>
            <a:r>
              <a:rPr lang="en-US" dirty="0" err="1"/>
              <a:t>trasee</a:t>
            </a:r>
            <a:r>
              <a:rPr lang="en-US" dirty="0"/>
              <a:t> </a:t>
            </a:r>
            <a:r>
              <a:rPr lang="en-US" dirty="0" err="1"/>
              <a:t>profesionale</a:t>
            </a:r>
            <a:r>
              <a:rPr lang="en-US" dirty="0"/>
              <a:t> </a:t>
            </a:r>
            <a:r>
              <a:rPr lang="en-US" dirty="0" err="1"/>
              <a:t>ar</a:t>
            </a:r>
            <a:r>
              <a:rPr lang="en-US" dirty="0"/>
              <a:t> </a:t>
            </a:r>
            <a:r>
              <a:rPr lang="en-US" dirty="0" err="1"/>
              <a:t>putea</a:t>
            </a:r>
            <a:r>
              <a:rPr lang="en-US" dirty="0"/>
              <a:t> fi legate de </a:t>
            </a:r>
            <a:r>
              <a:rPr lang="en-US" dirty="0" err="1"/>
              <a:t>acest</a:t>
            </a:r>
            <a:r>
              <a:rPr lang="en-US" dirty="0"/>
              <a:t> </a:t>
            </a:r>
            <a:r>
              <a:rPr lang="en-US" dirty="0" err="1"/>
              <a:t>domeniu</a:t>
            </a:r>
            <a:r>
              <a:rPr lang="en-US" dirty="0"/>
              <a:t>? </a:t>
            </a:r>
            <a:endParaRPr lang="hr-HR" dirty="0"/>
          </a:p>
          <a:p>
            <a:endParaRPr lang="en-US" dirty="0"/>
          </a:p>
          <a:p>
            <a:pPr marL="0" indent="0">
              <a:buNone/>
            </a:pPr>
            <a:r>
              <a:rPr lang="en-US" b="1" dirty="0" err="1"/>
              <a:t>Rolul</a:t>
            </a:r>
            <a:r>
              <a:rPr lang="en-US" b="1" dirty="0"/>
              <a:t> </a:t>
            </a:r>
            <a:r>
              <a:rPr lang="en-US" b="1" dirty="0" err="1"/>
              <a:t>profesorului</a:t>
            </a:r>
            <a:r>
              <a:rPr lang="en-US" b="1" dirty="0"/>
              <a:t>:</a:t>
            </a:r>
            <a:br>
              <a:rPr lang="en-US" dirty="0"/>
            </a:br>
            <a:r>
              <a:rPr lang="en-US" dirty="0" err="1"/>
              <a:t>Conectează</a:t>
            </a:r>
            <a:r>
              <a:rPr lang="en-US" dirty="0"/>
              <a:t> </a:t>
            </a:r>
            <a:r>
              <a:rPr lang="en-US" dirty="0" err="1"/>
              <a:t>subiectele</a:t>
            </a:r>
            <a:r>
              <a:rPr lang="en-US" dirty="0"/>
              <a:t> legate de </a:t>
            </a:r>
            <a:r>
              <a:rPr lang="en-US" dirty="0" err="1"/>
              <a:t>sustenabilitate</a:t>
            </a:r>
            <a:r>
              <a:rPr lang="en-US" dirty="0"/>
              <a:t> cu </a:t>
            </a:r>
            <a:r>
              <a:rPr lang="en-US" dirty="0" err="1"/>
              <a:t>relevanța</a:t>
            </a:r>
            <a:r>
              <a:rPr lang="en-US" dirty="0"/>
              <a:t> </a:t>
            </a:r>
            <a:r>
              <a:rPr lang="en-US" dirty="0" err="1"/>
              <a:t>cursanților</a:t>
            </a:r>
            <a:r>
              <a:rPr lang="en-US" dirty="0"/>
              <a:t>, </a:t>
            </a:r>
            <a:r>
              <a:rPr lang="en-US" dirty="0" err="1"/>
              <a:t>sarcinile</a:t>
            </a:r>
            <a:r>
              <a:rPr lang="en-US" dirty="0"/>
              <a:t> de la </a:t>
            </a:r>
            <a:r>
              <a:rPr lang="en-US" dirty="0" err="1"/>
              <a:t>locul</a:t>
            </a:r>
            <a:r>
              <a:rPr lang="en-US" dirty="0"/>
              <a:t> de </a:t>
            </a:r>
            <a:r>
              <a:rPr lang="en-US" dirty="0" err="1"/>
              <a:t>muncă</a:t>
            </a:r>
            <a:r>
              <a:rPr lang="en-US" dirty="0"/>
              <a:t>, </a:t>
            </a:r>
            <a:r>
              <a:rPr lang="en-US" dirty="0" err="1"/>
              <a:t>nevoile</a:t>
            </a:r>
            <a:r>
              <a:rPr lang="en-US" dirty="0"/>
              <a:t> </a:t>
            </a:r>
            <a:r>
              <a:rPr lang="en-US" dirty="0" err="1"/>
              <a:t>angajatorilor</a:t>
            </a:r>
            <a:r>
              <a:rPr lang="en-US" dirty="0"/>
              <a:t> </a:t>
            </a:r>
            <a:r>
              <a:rPr lang="en-US" dirty="0" err="1"/>
              <a:t>și</a:t>
            </a:r>
            <a:r>
              <a:rPr lang="en-US" dirty="0"/>
              <a:t> </a:t>
            </a:r>
            <a:r>
              <a:rPr lang="en-US" dirty="0" err="1"/>
              <a:t>traseul</a:t>
            </a:r>
            <a:r>
              <a:rPr lang="en-US" dirty="0"/>
              <a:t> </a:t>
            </a:r>
            <a:r>
              <a:rPr lang="en-US" dirty="0" err="1"/>
              <a:t>profesional</a:t>
            </a:r>
            <a:r>
              <a:rPr lang="en-US" dirty="0"/>
              <a:t>.</a:t>
            </a:r>
          </a:p>
        </p:txBody>
      </p:sp>
    </p:spTree>
    <p:extLst>
      <p:ext uri="{BB962C8B-B14F-4D97-AF65-F5344CB8AC3E}">
        <p14:creationId xmlns:p14="http://schemas.microsoft.com/office/powerpoint/2010/main" val="2985457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DB5CC-9945-E7E6-1E0A-A1C51D89161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AF2AE3D-5BAE-8FB2-83A7-C33E6FDDBF60}"/>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Discuție</a:t>
            </a:r>
            <a:r>
              <a:rPr lang="en-US" dirty="0">
                <a:solidFill>
                  <a:srgbClr val="255839"/>
                </a:solidFill>
              </a:rPr>
              <a:t> de tip </a:t>
            </a:r>
            <a:r>
              <a:rPr lang="en-US" dirty="0" err="1">
                <a:solidFill>
                  <a:srgbClr val="255839"/>
                </a:solidFill>
              </a:rPr>
              <a:t>Punct</a:t>
            </a:r>
            <a:r>
              <a:rPr lang="en-US" dirty="0">
                <a:solidFill>
                  <a:srgbClr val="255839"/>
                </a:solidFill>
              </a:rPr>
              <a:t> de Control</a:t>
            </a:r>
            <a:endParaRPr lang="el-GR" dirty="0">
              <a:solidFill>
                <a:srgbClr val="255839"/>
              </a:solidFill>
            </a:endParaRPr>
          </a:p>
        </p:txBody>
      </p:sp>
      <p:sp>
        <p:nvSpPr>
          <p:cNvPr id="7" name="Content Placeholder 6">
            <a:extLst>
              <a:ext uri="{FF2B5EF4-FFF2-40B4-BE49-F238E27FC236}">
                <a16:creationId xmlns:a16="http://schemas.microsoft.com/office/drawing/2014/main" id="{18C100C2-44AE-4F69-CF74-D964DF96001C}"/>
              </a:ext>
            </a:extLst>
          </p:cNvPr>
          <p:cNvSpPr>
            <a:spLocks noGrp="1"/>
          </p:cNvSpPr>
          <p:nvPr>
            <p:ph sz="quarter" idx="12"/>
          </p:nvPr>
        </p:nvSpPr>
        <p:spPr>
          <a:xfrm>
            <a:off x="399369" y="1449388"/>
            <a:ext cx="9313591" cy="5157229"/>
          </a:xfrm>
        </p:spPr>
        <p:txBody>
          <a:bodyPr/>
          <a:lstStyle/>
          <a:p>
            <a:pPr marL="0" indent="0">
              <a:buNone/>
            </a:pPr>
            <a:r>
              <a:rPr lang="en-US" b="1" dirty="0" err="1"/>
              <a:t>Reflecție</a:t>
            </a:r>
            <a:r>
              <a:rPr lang="en-US" b="1" dirty="0"/>
              <a:t> in </a:t>
            </a:r>
            <a:r>
              <a:rPr lang="en-US" b="1" dirty="0" err="1"/>
              <a:t>perechii</a:t>
            </a:r>
            <a:r>
              <a:rPr lang="en-US" b="1" dirty="0"/>
              <a:t> + </a:t>
            </a:r>
            <a:r>
              <a:rPr lang="en-US" b="1" dirty="0" err="1"/>
              <a:t>partajarea</a:t>
            </a:r>
            <a:r>
              <a:rPr lang="en-US" b="1" dirty="0"/>
              <a:t> </a:t>
            </a:r>
            <a:r>
              <a:rPr lang="en-US" b="1" dirty="0" err="1"/>
              <a:t>scurta</a:t>
            </a:r>
            <a:r>
              <a:rPr lang="en-US" b="1" dirty="0"/>
              <a:t> in </a:t>
            </a:r>
            <a:r>
              <a:rPr lang="en-US" b="1" dirty="0" err="1"/>
              <a:t>cadrul</a:t>
            </a:r>
            <a:r>
              <a:rPr lang="en-US" b="1" dirty="0"/>
              <a:t> </a:t>
            </a:r>
            <a:r>
              <a:rPr lang="en-US" b="1" dirty="0" err="1"/>
              <a:t>grupului</a:t>
            </a:r>
            <a:endParaRPr lang="en-US" b="1" dirty="0"/>
          </a:p>
          <a:p>
            <a:pPr marL="0" indent="0">
              <a:buNone/>
            </a:pPr>
            <a:endParaRPr lang="en-US" dirty="0"/>
          </a:p>
          <a:p>
            <a:pPr marL="0" indent="0">
              <a:buNone/>
            </a:pPr>
            <a:r>
              <a:rPr lang="en-US" dirty="0" err="1"/>
              <a:t>Alegeți</a:t>
            </a:r>
            <a:r>
              <a:rPr lang="en-US" dirty="0"/>
              <a:t> un sector </a:t>
            </a:r>
            <a:r>
              <a:rPr lang="en-US" dirty="0" err="1"/>
              <a:t>vocațional</a:t>
            </a:r>
            <a:r>
              <a:rPr lang="en-US" dirty="0"/>
              <a:t> pe care </a:t>
            </a:r>
            <a:r>
              <a:rPr lang="en-US" dirty="0" err="1"/>
              <a:t>îl</a:t>
            </a:r>
            <a:r>
              <a:rPr lang="en-US" dirty="0"/>
              <a:t> </a:t>
            </a:r>
            <a:r>
              <a:rPr lang="en-US" dirty="0" err="1"/>
              <a:t>cunoașteți</a:t>
            </a:r>
            <a:r>
              <a:rPr lang="en-US" dirty="0"/>
              <a:t> bine </a:t>
            </a:r>
            <a:r>
              <a:rPr lang="en-US" dirty="0" err="1"/>
              <a:t>și</a:t>
            </a:r>
            <a:r>
              <a:rPr lang="en-US" dirty="0"/>
              <a:t> </a:t>
            </a:r>
            <a:r>
              <a:rPr lang="en-US" dirty="0" err="1"/>
              <a:t>îl</a:t>
            </a:r>
            <a:r>
              <a:rPr lang="en-US" dirty="0"/>
              <a:t> </a:t>
            </a:r>
            <a:r>
              <a:rPr lang="en-US" dirty="0" err="1"/>
              <a:t>identificați</a:t>
            </a:r>
            <a:r>
              <a:rPr lang="en-US" dirty="0"/>
              <a:t>:</a:t>
            </a:r>
          </a:p>
          <a:p>
            <a:r>
              <a:rPr lang="en-US" dirty="0"/>
              <a:t>o </a:t>
            </a:r>
            <a:r>
              <a:rPr lang="en-US" dirty="0" err="1"/>
              <a:t>schimbare</a:t>
            </a:r>
            <a:r>
              <a:rPr lang="en-US" dirty="0"/>
              <a:t> de </a:t>
            </a:r>
            <a:r>
              <a:rPr lang="en-US" dirty="0" err="1"/>
              <a:t>sustenabilitate</a:t>
            </a:r>
            <a:r>
              <a:rPr lang="en-US" dirty="0"/>
              <a:t> </a:t>
            </a:r>
            <a:r>
              <a:rPr lang="en-US" dirty="0" err="1"/>
              <a:t>deja</a:t>
            </a:r>
            <a:r>
              <a:rPr lang="en-US" dirty="0"/>
              <a:t> </a:t>
            </a:r>
            <a:r>
              <a:rPr lang="en-US" dirty="0" err="1"/>
              <a:t>vizibilă</a:t>
            </a:r>
            <a:r>
              <a:rPr lang="en-US" dirty="0"/>
              <a:t> </a:t>
            </a:r>
            <a:r>
              <a:rPr lang="en-US" dirty="0" err="1"/>
              <a:t>în</a:t>
            </a:r>
            <a:r>
              <a:rPr lang="en-US" dirty="0"/>
              <a:t> sector; 
o </a:t>
            </a:r>
            <a:r>
              <a:rPr lang="en-US" dirty="0" err="1"/>
              <a:t>sarcină</a:t>
            </a:r>
            <a:r>
              <a:rPr lang="en-US" dirty="0"/>
              <a:t> de </a:t>
            </a:r>
            <a:r>
              <a:rPr lang="en-US" dirty="0" err="1"/>
              <a:t>muncă</a:t>
            </a:r>
            <a:r>
              <a:rPr lang="en-US" dirty="0"/>
              <a:t> </a:t>
            </a:r>
            <a:r>
              <a:rPr lang="en-US" dirty="0" err="1"/>
              <a:t>afectată</a:t>
            </a:r>
            <a:r>
              <a:rPr lang="en-US" dirty="0"/>
              <a:t> de </a:t>
            </a:r>
            <a:r>
              <a:rPr lang="en-US" dirty="0" err="1"/>
              <a:t>această</a:t>
            </a:r>
            <a:r>
              <a:rPr lang="en-US" dirty="0"/>
              <a:t> </a:t>
            </a:r>
            <a:r>
              <a:rPr lang="en-US" dirty="0" err="1"/>
              <a:t>schimbare</a:t>
            </a:r>
            <a:r>
              <a:rPr lang="en-US" dirty="0"/>
              <a:t>; 
o </a:t>
            </a:r>
            <a:r>
              <a:rPr lang="en-US" dirty="0" err="1"/>
              <a:t>abilitate</a:t>
            </a:r>
            <a:r>
              <a:rPr lang="en-US" dirty="0"/>
              <a:t> de care </a:t>
            </a:r>
            <a:r>
              <a:rPr lang="en-US" dirty="0" err="1"/>
              <a:t>cursanții</a:t>
            </a:r>
            <a:r>
              <a:rPr lang="en-US" dirty="0"/>
              <a:t> pot </a:t>
            </a:r>
            <a:r>
              <a:rPr lang="en-US" dirty="0" err="1"/>
              <a:t>avea</a:t>
            </a:r>
            <a:r>
              <a:rPr lang="en-US" dirty="0"/>
              <a:t> </a:t>
            </a:r>
            <a:r>
              <a:rPr lang="en-US" dirty="0" err="1"/>
              <a:t>nevoie</a:t>
            </a:r>
            <a:r>
              <a:rPr lang="en-US" dirty="0"/>
              <a:t>; 
un </a:t>
            </a:r>
            <a:r>
              <a:rPr lang="en-US" dirty="0" err="1"/>
              <a:t>exemplu</a:t>
            </a:r>
            <a:r>
              <a:rPr lang="en-US" dirty="0"/>
              <a:t> pe care l-</a:t>
            </a:r>
            <a:r>
              <a:rPr lang="en-US" dirty="0" err="1"/>
              <a:t>ați</a:t>
            </a:r>
            <a:r>
              <a:rPr lang="en-US" dirty="0"/>
              <a:t> </a:t>
            </a:r>
            <a:r>
              <a:rPr lang="en-US" dirty="0" err="1"/>
              <a:t>putea</a:t>
            </a:r>
            <a:r>
              <a:rPr lang="en-US" dirty="0"/>
              <a:t> </a:t>
            </a:r>
            <a:r>
              <a:rPr lang="en-US" dirty="0" err="1"/>
              <a:t>folosi</a:t>
            </a:r>
            <a:r>
              <a:rPr lang="en-US" dirty="0"/>
              <a:t> la curs.</a:t>
            </a:r>
          </a:p>
        </p:txBody>
      </p:sp>
    </p:spTree>
    <p:extLst>
      <p:ext uri="{BB962C8B-B14F-4D97-AF65-F5344CB8AC3E}">
        <p14:creationId xmlns:p14="http://schemas.microsoft.com/office/powerpoint/2010/main" val="1426687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70C13-C96D-2DE8-7821-F046C8CDC2E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E334450-9643-2FFC-1E46-1F1DF3F26277}"/>
              </a:ext>
            </a:extLst>
          </p:cNvPr>
          <p:cNvSpPr>
            <a:spLocks noGrp="1"/>
          </p:cNvSpPr>
          <p:nvPr>
            <p:ph type="body" sz="quarter" idx="10"/>
          </p:nvPr>
        </p:nvSpPr>
        <p:spPr>
          <a:xfrm>
            <a:off x="399370" y="1449388"/>
            <a:ext cx="6371016" cy="500784"/>
          </a:xfrm>
        </p:spPr>
        <p:txBody>
          <a:bodyPr>
            <a:normAutofit fontScale="92500"/>
          </a:bodyPr>
          <a:lstStyle/>
          <a:p>
            <a:r>
              <a:rPr lang="en-US" dirty="0" err="1"/>
              <a:t>Fișă</a:t>
            </a:r>
            <a:r>
              <a:rPr lang="en-US" dirty="0"/>
              <a:t> de </a:t>
            </a:r>
            <a:r>
              <a:rPr lang="en-US" dirty="0" err="1"/>
              <a:t>lucru</a:t>
            </a:r>
            <a:r>
              <a:rPr lang="en-US" dirty="0"/>
              <a:t> 1: </a:t>
            </a:r>
            <a:r>
              <a:rPr lang="pt-BR" dirty="0"/>
              <a:t>Economia verde în contextul meu VET</a:t>
            </a:r>
            <a:endParaRPr lang="hr-HR" dirty="0"/>
          </a:p>
        </p:txBody>
      </p:sp>
      <p:sp>
        <p:nvSpPr>
          <p:cNvPr id="3" name="Content Placeholder 2">
            <a:extLst>
              <a:ext uri="{FF2B5EF4-FFF2-40B4-BE49-F238E27FC236}">
                <a16:creationId xmlns:a16="http://schemas.microsoft.com/office/drawing/2014/main" id="{D66552A4-FD25-D3F2-E4D6-F13A41EAF314}"/>
              </a:ext>
            </a:extLst>
          </p:cNvPr>
          <p:cNvSpPr>
            <a:spLocks noGrp="1"/>
          </p:cNvSpPr>
          <p:nvPr>
            <p:ph sz="quarter" idx="12"/>
          </p:nvPr>
        </p:nvSpPr>
        <p:spPr>
          <a:xfrm>
            <a:off x="399370" y="2177491"/>
            <a:ext cx="6371016" cy="4429126"/>
          </a:xfrm>
        </p:spPr>
        <p:txBody>
          <a:bodyPr/>
          <a:lstStyle/>
          <a:p>
            <a:pPr marL="0" indent="0">
              <a:buNone/>
            </a:pPr>
            <a:r>
              <a:rPr lang="en-US" dirty="0" err="1"/>
              <a:t>Participanții</a:t>
            </a:r>
            <a:r>
              <a:rPr lang="en-US" dirty="0"/>
              <a:t> </a:t>
            </a:r>
            <a:r>
              <a:rPr lang="en-US" dirty="0" err="1"/>
              <a:t>vor</a:t>
            </a:r>
            <a:r>
              <a:rPr lang="en-US" dirty="0"/>
              <a:t>:</a:t>
            </a:r>
          </a:p>
          <a:p>
            <a:r>
              <a:rPr lang="en-US" dirty="0" err="1"/>
              <a:t>Alege</a:t>
            </a:r>
            <a:r>
              <a:rPr lang="en-US" dirty="0"/>
              <a:t> un sector VET, un </a:t>
            </a:r>
            <a:r>
              <a:rPr lang="en-US" dirty="0" err="1"/>
              <a:t>domeniu</a:t>
            </a:r>
            <a:r>
              <a:rPr lang="en-US" dirty="0"/>
              <a:t> </a:t>
            </a:r>
            <a:r>
              <a:rPr lang="en-US" dirty="0" err="1"/>
              <a:t>sau</a:t>
            </a:r>
            <a:r>
              <a:rPr lang="en-US" dirty="0"/>
              <a:t> un </a:t>
            </a:r>
            <a:r>
              <a:rPr lang="en-US" dirty="0" err="1"/>
              <a:t>grup</a:t>
            </a:r>
            <a:r>
              <a:rPr lang="en-US" dirty="0"/>
              <a:t> de </a:t>
            </a:r>
            <a:r>
              <a:rPr lang="en-US" dirty="0" err="1"/>
              <a:t>cursanți</a:t>
            </a:r>
            <a:r>
              <a:rPr lang="en-US" dirty="0"/>
              <a:t> pe care </a:t>
            </a:r>
            <a:r>
              <a:rPr lang="en-US" dirty="0" err="1"/>
              <a:t>îl</a:t>
            </a:r>
            <a:r>
              <a:rPr lang="en-US" dirty="0"/>
              <a:t> </a:t>
            </a:r>
            <a:r>
              <a:rPr lang="en-US" dirty="0" err="1"/>
              <a:t>cunosc</a:t>
            </a:r>
            <a:r>
              <a:rPr lang="en-US" dirty="0"/>
              <a:t> bine. 
</a:t>
            </a:r>
            <a:r>
              <a:rPr lang="en-US" dirty="0" err="1"/>
              <a:t>Identifica</a:t>
            </a:r>
            <a:r>
              <a:rPr lang="en-US" dirty="0"/>
              <a:t> o </a:t>
            </a:r>
            <a:r>
              <a:rPr lang="en-US" dirty="0" err="1"/>
              <a:t>schimbare</a:t>
            </a:r>
            <a:r>
              <a:rPr lang="en-US" dirty="0"/>
              <a:t> </a:t>
            </a:r>
            <a:r>
              <a:rPr lang="en-US" dirty="0" err="1"/>
              <a:t>în</a:t>
            </a:r>
            <a:r>
              <a:rPr lang="en-US" dirty="0"/>
              <a:t> </a:t>
            </a:r>
            <a:r>
              <a:rPr lang="en-US" dirty="0" err="1"/>
              <a:t>economia</a:t>
            </a:r>
            <a:r>
              <a:rPr lang="en-US" dirty="0"/>
              <a:t> </a:t>
            </a:r>
            <a:r>
              <a:rPr lang="en-US" dirty="0" err="1"/>
              <a:t>verde</a:t>
            </a:r>
            <a:r>
              <a:rPr lang="en-US" dirty="0"/>
              <a:t> care </a:t>
            </a:r>
            <a:r>
              <a:rPr lang="en-US" dirty="0" err="1"/>
              <a:t>afectează</a:t>
            </a:r>
            <a:r>
              <a:rPr lang="en-US" dirty="0"/>
              <a:t> </a:t>
            </a:r>
            <a:r>
              <a:rPr lang="en-US" dirty="0" err="1"/>
              <a:t>deja</a:t>
            </a:r>
            <a:r>
              <a:rPr lang="en-US" dirty="0"/>
              <a:t> </a:t>
            </a:r>
            <a:r>
              <a:rPr lang="en-US" dirty="0" err="1"/>
              <a:t>acest</a:t>
            </a:r>
            <a:r>
              <a:rPr lang="en-US" dirty="0"/>
              <a:t> context. 
</a:t>
            </a:r>
            <a:r>
              <a:rPr lang="en-US" dirty="0" err="1"/>
              <a:t>Observa</a:t>
            </a:r>
            <a:r>
              <a:rPr lang="en-US" dirty="0"/>
              <a:t> o </a:t>
            </a:r>
            <a:r>
              <a:rPr lang="en-US" dirty="0" err="1"/>
              <a:t>ocupație</a:t>
            </a:r>
            <a:r>
              <a:rPr lang="en-US" dirty="0"/>
              <a:t> </a:t>
            </a:r>
            <a:r>
              <a:rPr lang="en-US" dirty="0" err="1"/>
              <a:t>sau</a:t>
            </a:r>
            <a:r>
              <a:rPr lang="en-US" dirty="0"/>
              <a:t> o </a:t>
            </a:r>
            <a:r>
              <a:rPr lang="en-US" dirty="0" err="1"/>
              <a:t>sarcină</a:t>
            </a:r>
            <a:r>
              <a:rPr lang="en-US" dirty="0"/>
              <a:t> de </a:t>
            </a:r>
            <a:r>
              <a:rPr lang="en-US" dirty="0" err="1"/>
              <a:t>muncă</a:t>
            </a:r>
            <a:r>
              <a:rPr lang="en-US" dirty="0"/>
              <a:t> </a:t>
            </a:r>
            <a:r>
              <a:rPr lang="en-US" dirty="0" err="1"/>
              <a:t>influențată</a:t>
            </a:r>
            <a:r>
              <a:rPr lang="en-US" dirty="0"/>
              <a:t> de </a:t>
            </a:r>
            <a:r>
              <a:rPr lang="en-US" dirty="0" err="1"/>
              <a:t>schimbare</a:t>
            </a:r>
            <a:r>
              <a:rPr lang="en-US" dirty="0"/>
              <a:t>. 
</a:t>
            </a:r>
            <a:r>
              <a:rPr lang="en-US" dirty="0" err="1"/>
              <a:t>Scrie</a:t>
            </a:r>
            <a:r>
              <a:rPr lang="en-US" dirty="0"/>
              <a:t> o </a:t>
            </a:r>
            <a:r>
              <a:rPr lang="en-US" dirty="0" err="1"/>
              <a:t>singură</a:t>
            </a:r>
            <a:r>
              <a:rPr lang="en-US" dirty="0"/>
              <a:t> </a:t>
            </a:r>
            <a:r>
              <a:rPr lang="en-US" dirty="0" err="1"/>
              <a:t>întrebare</a:t>
            </a:r>
            <a:r>
              <a:rPr lang="en-US" dirty="0"/>
              <a:t> </a:t>
            </a:r>
            <a:r>
              <a:rPr lang="en-US" dirty="0" err="1"/>
              <a:t>pentru</a:t>
            </a:r>
            <a:r>
              <a:rPr lang="en-US" dirty="0"/>
              <a:t> </a:t>
            </a:r>
            <a:r>
              <a:rPr lang="en-US" dirty="0" err="1"/>
              <a:t>cursanți</a:t>
            </a:r>
            <a:r>
              <a:rPr lang="en-US" dirty="0"/>
              <a:t> care </a:t>
            </a:r>
            <a:r>
              <a:rPr lang="en-US" dirty="0" err="1"/>
              <a:t>ar</a:t>
            </a:r>
            <a:r>
              <a:rPr lang="en-US" dirty="0"/>
              <a:t> </a:t>
            </a:r>
            <a:r>
              <a:rPr lang="en-US" dirty="0" err="1"/>
              <a:t>putea</a:t>
            </a:r>
            <a:r>
              <a:rPr lang="en-US" dirty="0"/>
              <a:t> fi </a:t>
            </a:r>
            <a:r>
              <a:rPr lang="en-US" dirty="0" err="1"/>
              <a:t>folosită</a:t>
            </a:r>
            <a:r>
              <a:rPr lang="en-US" dirty="0"/>
              <a:t> </a:t>
            </a:r>
            <a:r>
              <a:rPr lang="en-US" dirty="0" err="1"/>
              <a:t>pentru</a:t>
            </a:r>
            <a:r>
              <a:rPr lang="en-US" dirty="0"/>
              <a:t> a </a:t>
            </a:r>
            <a:r>
              <a:rPr lang="en-US" dirty="0" err="1"/>
              <a:t>începe</a:t>
            </a:r>
            <a:r>
              <a:rPr lang="en-US" dirty="0"/>
              <a:t> o </a:t>
            </a:r>
            <a:r>
              <a:rPr lang="en-US" dirty="0" err="1"/>
              <a:t>discuție</a:t>
            </a:r>
            <a:r>
              <a:rPr lang="en-US" dirty="0"/>
              <a:t> </a:t>
            </a:r>
            <a:r>
              <a:rPr lang="en-US" dirty="0" err="1"/>
              <a:t>în</a:t>
            </a:r>
            <a:r>
              <a:rPr lang="en-US" dirty="0"/>
              <a:t> </a:t>
            </a:r>
            <a:r>
              <a:rPr lang="en-US" dirty="0" err="1"/>
              <a:t>clasă</a:t>
            </a:r>
            <a:r>
              <a:rPr lang="en-US" dirty="0"/>
              <a:t>. </a:t>
            </a:r>
          </a:p>
          <a:p>
            <a:pPr marL="0" indent="0">
              <a:buNone/>
            </a:pPr>
            <a:r>
              <a:rPr lang="en-US" b="1" dirty="0" err="1"/>
              <a:t>Formatul</a:t>
            </a:r>
            <a:r>
              <a:rPr lang="en-US" b="1" dirty="0"/>
              <a:t> de </a:t>
            </a:r>
            <a:r>
              <a:rPr lang="en-US" b="1" dirty="0" err="1"/>
              <a:t>lucru</a:t>
            </a:r>
            <a:r>
              <a:rPr lang="en-US" b="1" dirty="0"/>
              <a:t>:</a:t>
            </a:r>
            <a:r>
              <a:rPr lang="en-US" dirty="0"/>
              <a:t> </a:t>
            </a:r>
            <a:r>
              <a:rPr lang="en-US" dirty="0" err="1"/>
              <a:t>muncă</a:t>
            </a:r>
            <a:r>
              <a:rPr lang="en-US" dirty="0"/>
              <a:t> </a:t>
            </a:r>
            <a:r>
              <a:rPr lang="en-US" dirty="0" err="1"/>
              <a:t>individuală</a:t>
            </a:r>
            <a:r>
              <a:rPr lang="en-US" dirty="0"/>
              <a:t>, </a:t>
            </a:r>
            <a:r>
              <a:rPr lang="en-US" dirty="0" err="1"/>
              <a:t>urmată</a:t>
            </a:r>
            <a:r>
              <a:rPr lang="en-US" dirty="0"/>
              <a:t> de </a:t>
            </a:r>
            <a:r>
              <a:rPr lang="en-US" dirty="0" err="1"/>
              <a:t>schimb</a:t>
            </a:r>
            <a:r>
              <a:rPr lang="en-US" dirty="0"/>
              <a:t> de </a:t>
            </a:r>
            <a:r>
              <a:rPr lang="en-US" dirty="0" err="1"/>
              <a:t>opinii</a:t>
            </a:r>
            <a:r>
              <a:rPr lang="en-US" dirty="0"/>
              <a:t> in </a:t>
            </a:r>
            <a:r>
              <a:rPr lang="en-US" dirty="0" err="1"/>
              <a:t>cadrul</a:t>
            </a:r>
            <a:r>
              <a:rPr lang="en-US" dirty="0"/>
              <a:t> </a:t>
            </a:r>
            <a:r>
              <a:rPr lang="en-US" dirty="0" err="1"/>
              <a:t>perechilor</a:t>
            </a:r>
            <a:br>
              <a:rPr lang="en-US" dirty="0"/>
            </a:br>
            <a:r>
              <a:rPr lang="en-US" b="1" dirty="0"/>
              <a:t>Timp:</a:t>
            </a:r>
            <a:r>
              <a:rPr lang="en-US" dirty="0"/>
              <a:t> 10–15 minute</a:t>
            </a:r>
            <a:br>
              <a:rPr lang="en-US" dirty="0"/>
            </a:br>
            <a:r>
              <a:rPr lang="en-US" b="1" dirty="0" err="1"/>
              <a:t>Materiale</a:t>
            </a:r>
            <a:r>
              <a:rPr lang="en-US" b="1" dirty="0"/>
              <a:t> </a:t>
            </a:r>
            <a:r>
              <a:rPr lang="en-US" b="1" dirty="0" err="1"/>
              <a:t>necesare</a:t>
            </a:r>
            <a:r>
              <a:rPr lang="en-US" b="1" dirty="0"/>
              <a:t>:</a:t>
            </a:r>
            <a:r>
              <a:rPr lang="en-US" dirty="0"/>
              <a:t> </a:t>
            </a:r>
            <a:r>
              <a:rPr lang="en-US" dirty="0" err="1"/>
              <a:t>Fișă</a:t>
            </a:r>
            <a:r>
              <a:rPr lang="en-US" dirty="0"/>
              <a:t> de </a:t>
            </a:r>
            <a:r>
              <a:rPr lang="en-US" dirty="0" err="1"/>
              <a:t>lucru</a:t>
            </a:r>
            <a:r>
              <a:rPr lang="en-US" dirty="0"/>
              <a:t> 1</a:t>
            </a:r>
          </a:p>
        </p:txBody>
      </p:sp>
      <p:sp>
        <p:nvSpPr>
          <p:cNvPr id="4" name="Title 3">
            <a:extLst>
              <a:ext uri="{FF2B5EF4-FFF2-40B4-BE49-F238E27FC236}">
                <a16:creationId xmlns:a16="http://schemas.microsoft.com/office/drawing/2014/main" id="{6F34EB38-707D-2034-F360-701694E784C7}"/>
              </a:ext>
            </a:extLst>
          </p:cNvPr>
          <p:cNvSpPr>
            <a:spLocks noGrp="1"/>
          </p:cNvSpPr>
          <p:nvPr>
            <p:ph type="title"/>
          </p:nvPr>
        </p:nvSpPr>
        <p:spPr>
          <a:xfrm>
            <a:off x="677334" y="609600"/>
            <a:ext cx="8596668" cy="839788"/>
          </a:xfrm>
        </p:spPr>
        <p:txBody>
          <a:bodyPr/>
          <a:lstStyle/>
          <a:p>
            <a:r>
              <a:rPr lang="hr-HR" dirty="0">
                <a:solidFill>
                  <a:srgbClr val="255839"/>
                </a:solidFill>
              </a:rPr>
              <a:t>Activitate practică</a:t>
            </a:r>
          </a:p>
        </p:txBody>
      </p:sp>
      <p:sp>
        <p:nvSpPr>
          <p:cNvPr id="5" name="Rectangle: Rounded Corners 4">
            <a:extLst>
              <a:ext uri="{FF2B5EF4-FFF2-40B4-BE49-F238E27FC236}">
                <a16:creationId xmlns:a16="http://schemas.microsoft.com/office/drawing/2014/main" id="{F0125D06-F409-D795-A792-FB102E716A43}"/>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383A50F1-2960-8CC9-0EA6-5AEB9A4B4C01}"/>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233376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FAF5E-029E-32CC-3599-07A6CED525E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CA56289-3B16-048E-C731-C14509EB6E8D}"/>
              </a:ext>
            </a:extLst>
          </p:cNvPr>
          <p:cNvSpPr>
            <a:spLocks noGrp="1"/>
          </p:cNvSpPr>
          <p:nvPr>
            <p:ph type="title"/>
          </p:nvPr>
        </p:nvSpPr>
        <p:spPr>
          <a:xfrm>
            <a:off x="399369" y="788988"/>
            <a:ext cx="8596668" cy="660400"/>
          </a:xfrm>
        </p:spPr>
        <p:txBody>
          <a:bodyPr>
            <a:normAutofit fontScale="90000"/>
          </a:bodyPr>
          <a:lstStyle/>
          <a:p>
            <a:r>
              <a:rPr lang="en-US" dirty="0" err="1">
                <a:solidFill>
                  <a:srgbClr val="255839"/>
                </a:solidFill>
              </a:rPr>
              <a:t>Domenii</a:t>
            </a:r>
            <a:r>
              <a:rPr lang="en-US" dirty="0">
                <a:solidFill>
                  <a:srgbClr val="255839"/>
                </a:solidFill>
              </a:rPr>
              <a:t> de </a:t>
            </a:r>
            <a:r>
              <a:rPr lang="en-US" dirty="0" err="1">
                <a:solidFill>
                  <a:srgbClr val="255839"/>
                </a:solidFill>
              </a:rPr>
              <a:t>tranziție</a:t>
            </a:r>
            <a:r>
              <a:rPr lang="en-US" dirty="0">
                <a:solidFill>
                  <a:srgbClr val="255839"/>
                </a:solidFill>
              </a:rPr>
              <a:t> </a:t>
            </a:r>
            <a:r>
              <a:rPr lang="en-US" dirty="0" err="1">
                <a:solidFill>
                  <a:srgbClr val="255839"/>
                </a:solidFill>
              </a:rPr>
              <a:t>pentru</a:t>
            </a:r>
            <a:r>
              <a:rPr lang="en-US" dirty="0">
                <a:solidFill>
                  <a:srgbClr val="255839"/>
                </a:solidFill>
              </a:rPr>
              <a:t> </a:t>
            </a:r>
            <a:r>
              <a:rPr lang="en-US" dirty="0" err="1">
                <a:solidFill>
                  <a:srgbClr val="255839"/>
                </a:solidFill>
              </a:rPr>
              <a:t>economia</a:t>
            </a:r>
            <a:r>
              <a:rPr lang="en-US" dirty="0">
                <a:solidFill>
                  <a:srgbClr val="255839"/>
                </a:solidFill>
              </a:rPr>
              <a:t> </a:t>
            </a:r>
            <a:r>
              <a:rPr lang="en-US" dirty="0" err="1">
                <a:solidFill>
                  <a:srgbClr val="255839"/>
                </a:solidFill>
              </a:rPr>
              <a:t>verde</a:t>
            </a:r>
            <a:endParaRPr lang="el-GR" dirty="0">
              <a:solidFill>
                <a:srgbClr val="255839"/>
              </a:solidFill>
            </a:endParaRPr>
          </a:p>
        </p:txBody>
      </p:sp>
      <p:sp>
        <p:nvSpPr>
          <p:cNvPr id="7" name="Content Placeholder 6">
            <a:extLst>
              <a:ext uri="{FF2B5EF4-FFF2-40B4-BE49-F238E27FC236}">
                <a16:creationId xmlns:a16="http://schemas.microsoft.com/office/drawing/2014/main" id="{2089A6B9-F03B-2698-DA17-11266047AF6C}"/>
              </a:ext>
            </a:extLst>
          </p:cNvPr>
          <p:cNvSpPr>
            <a:spLocks noGrp="1"/>
          </p:cNvSpPr>
          <p:nvPr>
            <p:ph sz="quarter" idx="12"/>
          </p:nvPr>
        </p:nvSpPr>
        <p:spPr>
          <a:xfrm>
            <a:off x="399369" y="1449388"/>
            <a:ext cx="9313591" cy="5157229"/>
          </a:xfrm>
        </p:spPr>
        <p:txBody>
          <a:bodyPr/>
          <a:lstStyle/>
          <a:p>
            <a:pPr marL="0" indent="0">
              <a:buNone/>
            </a:pPr>
            <a:r>
              <a:rPr lang="en-US" dirty="0"/>
              <a:t>Economia </a:t>
            </a:r>
            <a:r>
              <a:rPr lang="en-US" dirty="0" err="1"/>
              <a:t>verde</a:t>
            </a:r>
            <a:r>
              <a:rPr lang="en-US" dirty="0"/>
              <a:t> </a:t>
            </a:r>
            <a:r>
              <a:rPr lang="en-US" dirty="0" err="1"/>
              <a:t>este</a:t>
            </a:r>
            <a:r>
              <a:rPr lang="en-US" dirty="0"/>
              <a:t> </a:t>
            </a:r>
            <a:r>
              <a:rPr lang="en-US" dirty="0" err="1"/>
              <a:t>vizibilă</a:t>
            </a:r>
            <a:r>
              <a:rPr lang="en-US" dirty="0"/>
              <a:t> </a:t>
            </a:r>
            <a:r>
              <a:rPr lang="en-US" dirty="0" err="1"/>
              <a:t>prin</a:t>
            </a:r>
            <a:r>
              <a:rPr lang="en-US" dirty="0"/>
              <a:t> </a:t>
            </a:r>
            <a:r>
              <a:rPr lang="en-US" dirty="0" err="1"/>
              <a:t>mai</a:t>
            </a:r>
            <a:r>
              <a:rPr lang="en-US" dirty="0"/>
              <a:t> </a:t>
            </a:r>
            <a:r>
              <a:rPr lang="en-US" dirty="0" err="1"/>
              <a:t>multe</a:t>
            </a:r>
            <a:r>
              <a:rPr lang="en-US" dirty="0"/>
              <a:t> </a:t>
            </a:r>
            <a:r>
              <a:rPr lang="en-US" dirty="0" err="1"/>
              <a:t>domenii</a:t>
            </a:r>
            <a:r>
              <a:rPr lang="en-US" dirty="0"/>
              <a:t> de </a:t>
            </a:r>
            <a:r>
              <a:rPr lang="en-US" dirty="0" err="1"/>
              <a:t>tranziție</a:t>
            </a:r>
            <a:r>
              <a:rPr lang="en-US" dirty="0"/>
              <a:t> care </a:t>
            </a:r>
            <a:r>
              <a:rPr lang="en-US" dirty="0" err="1"/>
              <a:t>influențează</a:t>
            </a:r>
            <a:r>
              <a:rPr lang="en-US" dirty="0"/>
              <a:t> </a:t>
            </a:r>
            <a:r>
              <a:rPr lang="en-US" dirty="0" err="1"/>
              <a:t>locurile</a:t>
            </a:r>
            <a:r>
              <a:rPr lang="en-US" dirty="0"/>
              <a:t> de </a:t>
            </a:r>
            <a:r>
              <a:rPr lang="en-US" dirty="0" err="1"/>
              <a:t>muncă</a:t>
            </a:r>
            <a:r>
              <a:rPr lang="en-US" dirty="0"/>
              <a:t> </a:t>
            </a:r>
            <a:r>
              <a:rPr lang="en-US" dirty="0" err="1"/>
              <a:t>și</a:t>
            </a:r>
            <a:r>
              <a:rPr lang="en-US" dirty="0"/>
              <a:t> </a:t>
            </a:r>
            <a:r>
              <a:rPr lang="en-US" dirty="0" err="1"/>
              <a:t>competențele</a:t>
            </a:r>
            <a:r>
              <a:rPr lang="en-US" dirty="0"/>
              <a:t>:</a:t>
            </a:r>
          </a:p>
          <a:p>
            <a:r>
              <a:rPr lang="en-US" dirty="0" err="1"/>
              <a:t>Eficiență</a:t>
            </a:r>
            <a:r>
              <a:rPr lang="en-US" dirty="0"/>
              <a:t> </a:t>
            </a:r>
            <a:r>
              <a:rPr lang="en-US" dirty="0" err="1"/>
              <a:t>energetică</a:t>
            </a:r>
            <a:r>
              <a:rPr lang="en-US" dirty="0"/>
              <a:t> </a:t>
            </a:r>
            <a:r>
              <a:rPr lang="en-US" dirty="0" err="1"/>
              <a:t>și</a:t>
            </a:r>
            <a:r>
              <a:rPr lang="en-US" dirty="0"/>
              <a:t> </a:t>
            </a:r>
            <a:r>
              <a:rPr lang="en-US" dirty="0" err="1"/>
              <a:t>energie</a:t>
            </a:r>
            <a:r>
              <a:rPr lang="en-US" dirty="0"/>
              <a:t> </a:t>
            </a:r>
            <a:r>
              <a:rPr lang="en-US" dirty="0" err="1"/>
              <a:t>regenerabilă</a:t>
            </a:r>
            <a:r>
              <a:rPr lang="en-US" dirty="0"/>
              <a:t> 
</a:t>
            </a:r>
            <a:r>
              <a:rPr lang="en-US" dirty="0" err="1"/>
              <a:t>Economie</a:t>
            </a:r>
            <a:r>
              <a:rPr lang="en-US" dirty="0"/>
              <a:t> </a:t>
            </a:r>
            <a:r>
              <a:rPr lang="en-US" dirty="0" err="1"/>
              <a:t>circulară</a:t>
            </a:r>
            <a:r>
              <a:rPr lang="en-US" dirty="0"/>
              <a:t> </a:t>
            </a:r>
            <a:r>
              <a:rPr lang="en-US" dirty="0" err="1"/>
              <a:t>și</a:t>
            </a:r>
            <a:r>
              <a:rPr lang="en-US" dirty="0"/>
              <a:t> </a:t>
            </a:r>
            <a:r>
              <a:rPr lang="en-US" dirty="0" err="1"/>
              <a:t>reducerea</a:t>
            </a:r>
            <a:r>
              <a:rPr lang="en-US" dirty="0"/>
              <a:t> </a:t>
            </a:r>
            <a:r>
              <a:rPr lang="en-US" dirty="0" err="1"/>
              <a:t>deșeurilor</a:t>
            </a:r>
            <a:r>
              <a:rPr lang="en-US" dirty="0"/>
              <a:t> 
</a:t>
            </a:r>
            <a:r>
              <a:rPr lang="en-US" dirty="0" err="1"/>
              <a:t>Construcții</a:t>
            </a:r>
            <a:r>
              <a:rPr lang="en-US" dirty="0"/>
              <a:t> </a:t>
            </a:r>
            <a:r>
              <a:rPr lang="en-US" dirty="0" err="1"/>
              <a:t>și</a:t>
            </a:r>
            <a:r>
              <a:rPr lang="en-US" dirty="0"/>
              <a:t> </a:t>
            </a:r>
            <a:r>
              <a:rPr lang="en-US" dirty="0" err="1"/>
              <a:t>renovări</a:t>
            </a:r>
            <a:r>
              <a:rPr lang="en-US" dirty="0"/>
              <a:t> </a:t>
            </a:r>
            <a:r>
              <a:rPr lang="en-US" dirty="0" err="1"/>
              <a:t>sustenabile</a:t>
            </a:r>
            <a:r>
              <a:rPr lang="en-US" dirty="0"/>
              <a:t> 
</a:t>
            </a:r>
            <a:r>
              <a:rPr lang="en-US" dirty="0" err="1"/>
              <a:t>Mobilitate</a:t>
            </a:r>
            <a:r>
              <a:rPr lang="en-US" dirty="0"/>
              <a:t> </a:t>
            </a:r>
            <a:r>
              <a:rPr lang="en-US" dirty="0" err="1"/>
              <a:t>sustenabilă</a:t>
            </a:r>
            <a:r>
              <a:rPr lang="en-US" dirty="0"/>
              <a:t> </a:t>
            </a:r>
            <a:r>
              <a:rPr lang="en-US" dirty="0" err="1"/>
              <a:t>și</a:t>
            </a:r>
            <a:r>
              <a:rPr lang="en-US" dirty="0"/>
              <a:t> </a:t>
            </a:r>
            <a:r>
              <a:rPr lang="en-US" dirty="0" err="1"/>
              <a:t>logistică</a:t>
            </a:r>
            <a:r>
              <a:rPr lang="en-US" dirty="0"/>
              <a:t> 
</a:t>
            </a:r>
            <a:r>
              <a:rPr lang="en-US" dirty="0" err="1"/>
              <a:t>Biodiversitate</a:t>
            </a:r>
            <a:r>
              <a:rPr lang="en-US" dirty="0"/>
              <a:t> </a:t>
            </a:r>
            <a:r>
              <a:rPr lang="en-US" dirty="0" err="1"/>
              <a:t>și</a:t>
            </a:r>
            <a:r>
              <a:rPr lang="en-US" dirty="0"/>
              <a:t> </a:t>
            </a:r>
            <a:r>
              <a:rPr lang="en-US" dirty="0" err="1"/>
              <a:t>soluții</a:t>
            </a:r>
            <a:r>
              <a:rPr lang="en-US" dirty="0"/>
              <a:t> </a:t>
            </a:r>
            <a:r>
              <a:rPr lang="en-US" dirty="0" err="1"/>
              <a:t>bazate</a:t>
            </a:r>
            <a:r>
              <a:rPr lang="en-US" dirty="0"/>
              <a:t> pe </a:t>
            </a:r>
            <a:r>
              <a:rPr lang="en-US" dirty="0" err="1"/>
              <a:t>natură</a:t>
            </a:r>
            <a:r>
              <a:rPr lang="en-US" dirty="0"/>
              <a:t> 
</a:t>
            </a:r>
            <a:r>
              <a:rPr lang="en-US" dirty="0" err="1"/>
              <a:t>Alimentație</a:t>
            </a:r>
            <a:r>
              <a:rPr lang="en-US" dirty="0"/>
              <a:t>, </a:t>
            </a:r>
            <a:r>
              <a:rPr lang="en-US" dirty="0" err="1"/>
              <a:t>turism</a:t>
            </a:r>
            <a:r>
              <a:rPr lang="en-US" dirty="0"/>
              <a:t> </a:t>
            </a:r>
            <a:r>
              <a:rPr lang="en-US" dirty="0" err="1"/>
              <a:t>și</a:t>
            </a:r>
            <a:r>
              <a:rPr lang="en-US" dirty="0"/>
              <a:t> </a:t>
            </a:r>
            <a:r>
              <a:rPr lang="en-US" dirty="0" err="1"/>
              <a:t>servicii</a:t>
            </a:r>
            <a:r>
              <a:rPr lang="en-US" dirty="0"/>
              <a:t> </a:t>
            </a:r>
            <a:r>
              <a:rPr lang="en-US" dirty="0" err="1"/>
              <a:t>sustenabile</a:t>
            </a:r>
            <a:r>
              <a:rPr lang="en-US" dirty="0"/>
              <a:t> 
</a:t>
            </a:r>
            <a:r>
              <a:rPr lang="en-US" dirty="0" err="1"/>
              <a:t>Raportare</a:t>
            </a:r>
            <a:r>
              <a:rPr lang="en-US" dirty="0"/>
              <a:t> de </a:t>
            </a:r>
            <a:r>
              <a:rPr lang="en-US" dirty="0" err="1"/>
              <a:t>mediu</a:t>
            </a:r>
            <a:r>
              <a:rPr lang="en-US" dirty="0"/>
              <a:t> </a:t>
            </a:r>
            <a:r>
              <a:rPr lang="en-US" dirty="0" err="1"/>
              <a:t>și</a:t>
            </a:r>
            <a:r>
              <a:rPr lang="en-US" dirty="0"/>
              <a:t> </a:t>
            </a:r>
            <a:r>
              <a:rPr lang="en-US" dirty="0" err="1"/>
              <a:t>conformitate</a:t>
            </a:r>
            <a:r>
              <a:rPr lang="en-US" dirty="0"/>
              <a:t>. </a:t>
            </a:r>
            <a:endParaRPr lang="hr-HR" dirty="0"/>
          </a:p>
          <a:p>
            <a:endParaRPr lang="en-US" dirty="0"/>
          </a:p>
          <a:p>
            <a:pPr marL="0" indent="0">
              <a:buNone/>
            </a:pPr>
            <a:r>
              <a:rPr lang="en-US" dirty="0" err="1"/>
              <a:t>Aceste</a:t>
            </a:r>
            <a:r>
              <a:rPr lang="en-US" dirty="0"/>
              <a:t> </a:t>
            </a:r>
            <a:r>
              <a:rPr lang="en-US" dirty="0" err="1"/>
              <a:t>domenii</a:t>
            </a:r>
            <a:r>
              <a:rPr lang="en-US" dirty="0"/>
              <a:t> pot </a:t>
            </a:r>
            <a:r>
              <a:rPr lang="en-US" dirty="0" err="1"/>
              <a:t>apărea</a:t>
            </a:r>
            <a:r>
              <a:rPr lang="en-US" dirty="0"/>
              <a:t> </a:t>
            </a:r>
            <a:r>
              <a:rPr lang="en-US" dirty="0" err="1"/>
              <a:t>în</a:t>
            </a:r>
            <a:r>
              <a:rPr lang="en-US" dirty="0"/>
              <a:t> </a:t>
            </a:r>
            <a:r>
              <a:rPr lang="en-US" dirty="0" err="1"/>
              <a:t>multe</a:t>
            </a:r>
            <a:r>
              <a:rPr lang="en-US" dirty="0"/>
              <a:t> </a:t>
            </a:r>
            <a:r>
              <a:rPr lang="en-US" dirty="0" err="1"/>
              <a:t>domenii</a:t>
            </a:r>
            <a:r>
              <a:rPr lang="en-US" dirty="0"/>
              <a:t> VET, nu </a:t>
            </a:r>
            <a:r>
              <a:rPr lang="en-US" dirty="0" err="1"/>
              <a:t>doar</a:t>
            </a:r>
            <a:r>
              <a:rPr lang="en-US" dirty="0"/>
              <a:t> </a:t>
            </a:r>
            <a:r>
              <a:rPr lang="en-US" dirty="0" err="1"/>
              <a:t>în</a:t>
            </a:r>
            <a:r>
              <a:rPr lang="en-US" dirty="0"/>
              <a:t> </a:t>
            </a:r>
            <a:r>
              <a:rPr lang="en-US" dirty="0" err="1"/>
              <a:t>programele</a:t>
            </a:r>
            <a:r>
              <a:rPr lang="en-US" dirty="0"/>
              <a:t> de </a:t>
            </a:r>
            <a:r>
              <a:rPr lang="en-US" dirty="0" err="1"/>
              <a:t>mediu</a:t>
            </a:r>
            <a:r>
              <a:rPr lang="en-US" dirty="0"/>
              <a:t>.</a:t>
            </a:r>
          </a:p>
        </p:txBody>
      </p:sp>
    </p:spTree>
    <p:extLst>
      <p:ext uri="{BB962C8B-B14F-4D97-AF65-F5344CB8AC3E}">
        <p14:creationId xmlns:p14="http://schemas.microsoft.com/office/powerpoint/2010/main" val="1882963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7B296-EC09-B0B7-2197-02260614EF1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F0EE0A2-7C50-C43E-DE03-0DC2143F8B7D}"/>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Motoarele</a:t>
            </a:r>
            <a:r>
              <a:rPr lang="en-US" dirty="0">
                <a:solidFill>
                  <a:srgbClr val="255839"/>
                </a:solidFill>
              </a:rPr>
              <a:t> </a:t>
            </a:r>
            <a:r>
              <a:rPr lang="en-US" dirty="0" err="1">
                <a:solidFill>
                  <a:srgbClr val="255839"/>
                </a:solidFill>
              </a:rPr>
              <a:t>economiei</a:t>
            </a:r>
            <a:r>
              <a:rPr lang="en-US" dirty="0">
                <a:solidFill>
                  <a:srgbClr val="255839"/>
                </a:solidFill>
              </a:rPr>
              <a:t> </a:t>
            </a:r>
            <a:r>
              <a:rPr lang="en-US" dirty="0" err="1">
                <a:solidFill>
                  <a:srgbClr val="255839"/>
                </a:solidFill>
              </a:rPr>
              <a:t>verzi</a:t>
            </a:r>
            <a:endParaRPr lang="el-GR" dirty="0">
              <a:solidFill>
                <a:srgbClr val="255839"/>
              </a:solidFill>
            </a:endParaRPr>
          </a:p>
        </p:txBody>
      </p:sp>
      <p:sp>
        <p:nvSpPr>
          <p:cNvPr id="7" name="Content Placeholder 6">
            <a:extLst>
              <a:ext uri="{FF2B5EF4-FFF2-40B4-BE49-F238E27FC236}">
                <a16:creationId xmlns:a16="http://schemas.microsoft.com/office/drawing/2014/main" id="{20FB3656-BC3A-3090-D17D-8131BA321F03}"/>
              </a:ext>
            </a:extLst>
          </p:cNvPr>
          <p:cNvSpPr>
            <a:spLocks noGrp="1"/>
          </p:cNvSpPr>
          <p:nvPr>
            <p:ph sz="quarter" idx="12"/>
          </p:nvPr>
        </p:nvSpPr>
        <p:spPr>
          <a:xfrm>
            <a:off x="399369" y="1449388"/>
            <a:ext cx="9313591" cy="5157229"/>
          </a:xfrm>
        </p:spPr>
        <p:txBody>
          <a:bodyPr/>
          <a:lstStyle/>
          <a:p>
            <a:pPr marL="0" indent="0">
              <a:buNone/>
            </a:pPr>
            <a:r>
              <a:rPr lang="en-US" dirty="0" err="1"/>
              <a:t>Motoarele</a:t>
            </a:r>
            <a:r>
              <a:rPr lang="en-US" dirty="0"/>
              <a:t> de </a:t>
            </a:r>
            <a:r>
              <a:rPr lang="en-US" dirty="0" err="1"/>
              <a:t>bază</a:t>
            </a:r>
            <a:r>
              <a:rPr lang="en-US" dirty="0"/>
              <a:t> </a:t>
            </a:r>
            <a:r>
              <a:rPr lang="en-US" dirty="0" err="1"/>
              <a:t>includ</a:t>
            </a:r>
            <a:r>
              <a:rPr lang="en-US" dirty="0"/>
              <a:t>:</a:t>
            </a:r>
          </a:p>
          <a:p>
            <a:r>
              <a:rPr lang="en-US" dirty="0" err="1"/>
              <a:t>Politica</a:t>
            </a:r>
            <a:r>
              <a:rPr lang="en-US" dirty="0"/>
              <a:t> </a:t>
            </a:r>
            <a:r>
              <a:rPr lang="en-US" dirty="0" err="1"/>
              <a:t>climatică</a:t>
            </a:r>
            <a:r>
              <a:rPr lang="en-US" dirty="0"/>
              <a:t> </a:t>
            </a:r>
            <a:r>
              <a:rPr lang="en-US" dirty="0" err="1"/>
              <a:t>și</a:t>
            </a:r>
            <a:r>
              <a:rPr lang="en-US" dirty="0"/>
              <a:t> </a:t>
            </a:r>
            <a:r>
              <a:rPr lang="en-US" dirty="0" err="1"/>
              <a:t>energetică</a:t>
            </a:r>
            <a:r>
              <a:rPr lang="en-US" dirty="0"/>
              <a:t> 
</a:t>
            </a:r>
            <a:r>
              <a:rPr lang="en-US" dirty="0" err="1"/>
              <a:t>Inovație</a:t>
            </a:r>
            <a:r>
              <a:rPr lang="en-US" dirty="0"/>
              <a:t> </a:t>
            </a:r>
            <a:r>
              <a:rPr lang="en-US" dirty="0" err="1"/>
              <a:t>tehnologică</a:t>
            </a:r>
            <a:r>
              <a:rPr lang="en-US" dirty="0"/>
              <a:t> 
</a:t>
            </a:r>
            <a:r>
              <a:rPr lang="en-US" dirty="0" err="1"/>
              <a:t>Lipsa</a:t>
            </a:r>
            <a:r>
              <a:rPr lang="en-US" dirty="0"/>
              <a:t> </a:t>
            </a:r>
            <a:r>
              <a:rPr lang="en-US" dirty="0" err="1"/>
              <a:t>resurselor</a:t>
            </a:r>
            <a:r>
              <a:rPr lang="en-US" dirty="0"/>
              <a:t> </a:t>
            </a:r>
            <a:r>
              <a:rPr lang="en-US" dirty="0" err="1"/>
              <a:t>și</a:t>
            </a:r>
            <a:r>
              <a:rPr lang="en-US" dirty="0"/>
              <a:t> </a:t>
            </a:r>
            <a:r>
              <a:rPr lang="en-US" dirty="0" err="1"/>
              <a:t>creșterea</a:t>
            </a:r>
            <a:r>
              <a:rPr lang="en-US" dirty="0"/>
              <a:t> </a:t>
            </a:r>
            <a:r>
              <a:rPr lang="en-US" dirty="0" err="1"/>
              <a:t>costurilor</a:t>
            </a:r>
            <a:r>
              <a:rPr lang="en-US" dirty="0"/>
              <a:t> </a:t>
            </a:r>
            <a:r>
              <a:rPr lang="en-US" dirty="0" err="1"/>
              <a:t>materialelor</a:t>
            </a:r>
            <a:r>
              <a:rPr lang="en-US" dirty="0"/>
              <a:t> 
</a:t>
            </a:r>
            <a:r>
              <a:rPr lang="en-US" dirty="0" err="1"/>
              <a:t>Așteptările</a:t>
            </a:r>
            <a:r>
              <a:rPr lang="en-US" dirty="0"/>
              <a:t> </a:t>
            </a:r>
            <a:r>
              <a:rPr lang="en-US" dirty="0" err="1"/>
              <a:t>consumatorilor</a:t>
            </a:r>
            <a:r>
              <a:rPr lang="en-US" dirty="0"/>
              <a:t> </a:t>
            </a:r>
            <a:r>
              <a:rPr lang="en-US" dirty="0" err="1"/>
              <a:t>și</a:t>
            </a:r>
            <a:r>
              <a:rPr lang="en-US" dirty="0"/>
              <a:t> </a:t>
            </a:r>
            <a:r>
              <a:rPr lang="en-US" dirty="0" err="1"/>
              <a:t>clienților</a:t>
            </a:r>
            <a:r>
              <a:rPr lang="en-US" dirty="0"/>
              <a:t> 
</a:t>
            </a:r>
            <a:r>
              <a:rPr lang="en-US" dirty="0" err="1"/>
              <a:t>Reglementări</a:t>
            </a:r>
            <a:r>
              <a:rPr lang="en-US" dirty="0"/>
              <a:t> </a:t>
            </a:r>
            <a:r>
              <a:rPr lang="en-US" dirty="0" err="1"/>
              <a:t>și</a:t>
            </a:r>
            <a:r>
              <a:rPr lang="en-US" dirty="0"/>
              <a:t> </a:t>
            </a:r>
            <a:r>
              <a:rPr lang="en-US" dirty="0" err="1"/>
              <a:t>cerințe</a:t>
            </a:r>
            <a:r>
              <a:rPr lang="en-US" dirty="0"/>
              <a:t> de </a:t>
            </a:r>
            <a:r>
              <a:rPr lang="en-US" dirty="0" err="1"/>
              <a:t>raportare</a:t>
            </a:r>
            <a:r>
              <a:rPr lang="en-US" dirty="0"/>
              <a:t> 
</a:t>
            </a:r>
            <a:r>
              <a:rPr lang="en-US" dirty="0" err="1"/>
              <a:t>Strategii</a:t>
            </a:r>
            <a:r>
              <a:rPr lang="en-US" dirty="0"/>
              <a:t> de </a:t>
            </a:r>
            <a:r>
              <a:rPr lang="en-US" dirty="0" err="1"/>
              <a:t>sustenabilitate</a:t>
            </a:r>
            <a:r>
              <a:rPr lang="en-US" dirty="0"/>
              <a:t> ale </a:t>
            </a:r>
            <a:r>
              <a:rPr lang="en-US" dirty="0" err="1"/>
              <a:t>companiei</a:t>
            </a:r>
            <a:r>
              <a:rPr lang="en-US" dirty="0"/>
              <a:t> 
</a:t>
            </a:r>
            <a:r>
              <a:rPr lang="en-US" dirty="0" err="1"/>
              <a:t>Investiții</a:t>
            </a:r>
            <a:r>
              <a:rPr lang="en-US" dirty="0"/>
              <a:t> </a:t>
            </a:r>
            <a:r>
              <a:rPr lang="en-US" dirty="0" err="1"/>
              <a:t>publice</a:t>
            </a:r>
            <a:r>
              <a:rPr lang="en-US" dirty="0"/>
              <a:t> </a:t>
            </a:r>
            <a:r>
              <a:rPr lang="en-US" dirty="0" err="1"/>
              <a:t>și</a:t>
            </a:r>
            <a:r>
              <a:rPr lang="en-US" dirty="0"/>
              <a:t> </a:t>
            </a:r>
            <a:r>
              <a:rPr lang="en-US" dirty="0" err="1"/>
              <a:t>achiziții</a:t>
            </a:r>
            <a:r>
              <a:rPr lang="en-US" dirty="0"/>
              <a:t> </a:t>
            </a:r>
            <a:endParaRPr lang="hr-HR" dirty="0"/>
          </a:p>
          <a:p>
            <a:endParaRPr lang="en-US" dirty="0"/>
          </a:p>
          <a:p>
            <a:pPr marL="0" indent="0">
              <a:buNone/>
            </a:pPr>
            <a:r>
              <a:rPr lang="en-US" dirty="0" err="1"/>
              <a:t>Aceste</a:t>
            </a:r>
            <a:r>
              <a:rPr lang="en-US" dirty="0"/>
              <a:t> </a:t>
            </a:r>
            <a:r>
              <a:rPr lang="en-US" dirty="0" err="1"/>
              <a:t>motoare</a:t>
            </a:r>
            <a:r>
              <a:rPr lang="en-US" dirty="0"/>
              <a:t> </a:t>
            </a:r>
            <a:r>
              <a:rPr lang="en-US" dirty="0" err="1"/>
              <a:t>creează</a:t>
            </a:r>
            <a:r>
              <a:rPr lang="en-US" dirty="0"/>
              <a:t> </a:t>
            </a:r>
            <a:r>
              <a:rPr lang="en-US" dirty="0" err="1"/>
              <a:t>presiune</a:t>
            </a:r>
            <a:r>
              <a:rPr lang="en-US" dirty="0"/>
              <a:t> </a:t>
            </a:r>
            <a:r>
              <a:rPr lang="en-US" dirty="0" err="1"/>
              <a:t>pentru</a:t>
            </a:r>
            <a:r>
              <a:rPr lang="en-US" dirty="0"/>
              <a:t> </a:t>
            </a:r>
            <a:r>
              <a:rPr lang="en-US" dirty="0" err="1"/>
              <a:t>noi</a:t>
            </a:r>
            <a:r>
              <a:rPr lang="en-US" dirty="0"/>
              <a:t> </a:t>
            </a:r>
            <a:r>
              <a:rPr lang="en-US" dirty="0" err="1"/>
              <a:t>abilități</a:t>
            </a:r>
            <a:r>
              <a:rPr lang="en-US" dirty="0"/>
              <a:t>, </a:t>
            </a:r>
            <a:r>
              <a:rPr lang="en-US" dirty="0" err="1"/>
              <a:t>noi</a:t>
            </a:r>
            <a:r>
              <a:rPr lang="en-US" dirty="0"/>
              <a:t> </a:t>
            </a:r>
            <a:r>
              <a:rPr lang="en-US" dirty="0" err="1"/>
              <a:t>sarcini</a:t>
            </a:r>
            <a:r>
              <a:rPr lang="en-US" dirty="0"/>
              <a:t> de </a:t>
            </a:r>
            <a:r>
              <a:rPr lang="en-US" dirty="0" err="1"/>
              <a:t>muncă</a:t>
            </a:r>
            <a:r>
              <a:rPr lang="en-US" dirty="0"/>
              <a:t> </a:t>
            </a:r>
            <a:r>
              <a:rPr lang="en-US" dirty="0" err="1"/>
              <a:t>și</a:t>
            </a:r>
            <a:r>
              <a:rPr lang="en-US" dirty="0"/>
              <a:t> </a:t>
            </a:r>
            <a:r>
              <a:rPr lang="en-US" dirty="0" err="1"/>
              <a:t>calificări</a:t>
            </a:r>
            <a:r>
              <a:rPr lang="en-US" dirty="0"/>
              <a:t> </a:t>
            </a:r>
            <a:r>
              <a:rPr lang="en-US" dirty="0" err="1"/>
              <a:t>actualizate</a:t>
            </a:r>
            <a:r>
              <a:rPr lang="en-US" dirty="0"/>
              <a:t>.</a:t>
            </a:r>
          </a:p>
        </p:txBody>
      </p:sp>
    </p:spTree>
    <p:extLst>
      <p:ext uri="{BB962C8B-B14F-4D97-AF65-F5344CB8AC3E}">
        <p14:creationId xmlns:p14="http://schemas.microsoft.com/office/powerpoint/2010/main" val="2068900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23C99-B5B3-ACCC-3BA1-661837B118F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F4E5C1-6717-16E1-718E-E7B2A3242C64}"/>
              </a:ext>
            </a:extLst>
          </p:cNvPr>
          <p:cNvSpPr>
            <a:spLocks noGrp="1"/>
          </p:cNvSpPr>
          <p:nvPr>
            <p:ph type="title"/>
          </p:nvPr>
        </p:nvSpPr>
        <p:spPr>
          <a:xfrm>
            <a:off x="399369" y="788988"/>
            <a:ext cx="8596668" cy="660400"/>
          </a:xfrm>
        </p:spPr>
        <p:txBody>
          <a:bodyPr>
            <a:normAutofit fontScale="90000"/>
          </a:bodyPr>
          <a:lstStyle/>
          <a:p>
            <a:r>
              <a:rPr lang="en-US" dirty="0" err="1">
                <a:solidFill>
                  <a:srgbClr val="255839"/>
                </a:solidFill>
              </a:rPr>
              <a:t>Schimbări</a:t>
            </a:r>
            <a:r>
              <a:rPr lang="en-US" dirty="0">
                <a:solidFill>
                  <a:srgbClr val="255839"/>
                </a:solidFill>
              </a:rPr>
              <a:t> </a:t>
            </a:r>
            <a:r>
              <a:rPr lang="en-US" dirty="0" err="1">
                <a:solidFill>
                  <a:srgbClr val="255839"/>
                </a:solidFill>
              </a:rPr>
              <a:t>vizibile</a:t>
            </a:r>
            <a:r>
              <a:rPr lang="en-US" dirty="0">
                <a:solidFill>
                  <a:srgbClr val="255839"/>
                </a:solidFill>
              </a:rPr>
              <a:t> </a:t>
            </a:r>
            <a:r>
              <a:rPr lang="en-US" dirty="0" err="1">
                <a:solidFill>
                  <a:srgbClr val="255839"/>
                </a:solidFill>
              </a:rPr>
              <a:t>și</a:t>
            </a:r>
            <a:r>
              <a:rPr lang="en-US" dirty="0">
                <a:solidFill>
                  <a:srgbClr val="255839"/>
                </a:solidFill>
              </a:rPr>
              <a:t> </a:t>
            </a:r>
            <a:r>
              <a:rPr lang="en-US" dirty="0" err="1">
                <a:solidFill>
                  <a:srgbClr val="255839"/>
                </a:solidFill>
              </a:rPr>
              <a:t>ascunse</a:t>
            </a:r>
            <a:r>
              <a:rPr lang="en-US" dirty="0">
                <a:solidFill>
                  <a:srgbClr val="255839"/>
                </a:solidFill>
              </a:rPr>
              <a:t> pe </a:t>
            </a:r>
            <a:r>
              <a:rPr lang="en-US" dirty="0" err="1">
                <a:solidFill>
                  <a:srgbClr val="255839"/>
                </a:solidFill>
              </a:rPr>
              <a:t>piața</a:t>
            </a:r>
            <a:r>
              <a:rPr lang="en-US" dirty="0">
                <a:solidFill>
                  <a:srgbClr val="255839"/>
                </a:solidFill>
              </a:rPr>
              <a:t> </a:t>
            </a:r>
            <a:r>
              <a:rPr lang="en-US" dirty="0" err="1">
                <a:solidFill>
                  <a:srgbClr val="255839"/>
                </a:solidFill>
              </a:rPr>
              <a:t>muncii</a:t>
            </a:r>
            <a:endParaRPr lang="el-GR" dirty="0">
              <a:solidFill>
                <a:srgbClr val="255839"/>
              </a:solidFill>
            </a:endParaRPr>
          </a:p>
        </p:txBody>
      </p:sp>
      <p:sp>
        <p:nvSpPr>
          <p:cNvPr id="7" name="Content Placeholder 6">
            <a:extLst>
              <a:ext uri="{FF2B5EF4-FFF2-40B4-BE49-F238E27FC236}">
                <a16:creationId xmlns:a16="http://schemas.microsoft.com/office/drawing/2014/main" id="{EC9DDBF5-A133-90B3-5012-6A4C4DA43C3A}"/>
              </a:ext>
            </a:extLst>
          </p:cNvPr>
          <p:cNvSpPr>
            <a:spLocks noGrp="1"/>
          </p:cNvSpPr>
          <p:nvPr>
            <p:ph sz="quarter" idx="12"/>
          </p:nvPr>
        </p:nvSpPr>
        <p:spPr>
          <a:xfrm>
            <a:off x="399369" y="1449388"/>
            <a:ext cx="9313591" cy="5157229"/>
          </a:xfrm>
        </p:spPr>
        <p:txBody>
          <a:bodyPr/>
          <a:lstStyle/>
          <a:p>
            <a:pPr marL="0" indent="0">
              <a:buNone/>
            </a:pPr>
            <a:r>
              <a:rPr lang="en-US" dirty="0" err="1"/>
              <a:t>Schimbarea</a:t>
            </a:r>
            <a:r>
              <a:rPr lang="en-US" dirty="0"/>
              <a:t> </a:t>
            </a:r>
            <a:r>
              <a:rPr lang="en-US" dirty="0" err="1"/>
              <a:t>verde</a:t>
            </a:r>
            <a:r>
              <a:rPr lang="en-US" dirty="0"/>
              <a:t> </a:t>
            </a:r>
            <a:r>
              <a:rPr lang="en-US" dirty="0" err="1"/>
              <a:t>este</a:t>
            </a:r>
            <a:r>
              <a:rPr lang="en-US" dirty="0"/>
              <a:t> </a:t>
            </a:r>
            <a:r>
              <a:rPr lang="en-US" dirty="0" err="1"/>
              <a:t>adesea</a:t>
            </a:r>
            <a:r>
              <a:rPr lang="en-US" dirty="0"/>
              <a:t> </a:t>
            </a:r>
            <a:r>
              <a:rPr lang="en-US" dirty="0" err="1"/>
              <a:t>vizibilă</a:t>
            </a:r>
            <a:r>
              <a:rPr lang="en-US" dirty="0"/>
              <a:t> prima ca </a:t>
            </a:r>
            <a:r>
              <a:rPr lang="en-US" dirty="0" err="1"/>
              <a:t>noi</a:t>
            </a:r>
            <a:r>
              <a:rPr lang="en-US" dirty="0"/>
              <a:t> </a:t>
            </a:r>
            <a:r>
              <a:rPr lang="en-US" dirty="0" err="1"/>
              <a:t>tehnologii</a:t>
            </a:r>
            <a:r>
              <a:rPr lang="en-US" dirty="0"/>
              <a:t> </a:t>
            </a:r>
            <a:r>
              <a:rPr lang="en-US" dirty="0" err="1"/>
              <a:t>sau</a:t>
            </a:r>
            <a:r>
              <a:rPr lang="en-US" dirty="0"/>
              <a:t> </a:t>
            </a:r>
            <a:r>
              <a:rPr lang="en-US" dirty="0" err="1"/>
              <a:t>noi</a:t>
            </a:r>
            <a:r>
              <a:rPr lang="en-US" dirty="0"/>
              <a:t> </a:t>
            </a:r>
            <a:r>
              <a:rPr lang="en-US" dirty="0" err="1"/>
              <a:t>titluri</a:t>
            </a:r>
            <a:r>
              <a:rPr lang="en-US" dirty="0"/>
              <a:t> de post. </a:t>
            </a:r>
            <a:r>
              <a:rPr lang="en-US" dirty="0" err="1"/>
              <a:t>Dedesubt</a:t>
            </a:r>
            <a:r>
              <a:rPr lang="en-US" dirty="0"/>
              <a:t>, au loc </a:t>
            </a:r>
            <a:r>
              <a:rPr lang="en-US" dirty="0" err="1"/>
              <a:t>și</a:t>
            </a:r>
            <a:r>
              <a:rPr lang="en-US" dirty="0"/>
              <a:t> </a:t>
            </a:r>
            <a:r>
              <a:rPr lang="en-US" dirty="0" err="1"/>
              <a:t>schimbări</a:t>
            </a:r>
            <a:r>
              <a:rPr lang="en-US" dirty="0"/>
              <a:t> </a:t>
            </a:r>
            <a:r>
              <a:rPr lang="en-US" dirty="0" err="1"/>
              <a:t>mai</a:t>
            </a:r>
            <a:r>
              <a:rPr lang="en-US" dirty="0"/>
              <a:t> </a:t>
            </a:r>
            <a:r>
              <a:rPr lang="en-US" dirty="0" err="1"/>
              <a:t>profunde</a:t>
            </a:r>
            <a:r>
              <a:rPr lang="en-US" dirty="0"/>
              <a:t>:</a:t>
            </a:r>
          </a:p>
          <a:p>
            <a:r>
              <a:rPr lang="en-US" b="1" dirty="0" err="1"/>
              <a:t>Vizibil</a:t>
            </a:r>
            <a:r>
              <a:rPr lang="en-US" b="1" dirty="0"/>
              <a:t>: </a:t>
            </a:r>
            <a:r>
              <a:rPr lang="en-US" dirty="0" err="1"/>
              <a:t>noi</a:t>
            </a:r>
            <a:r>
              <a:rPr lang="en-US" dirty="0"/>
              <a:t> </a:t>
            </a:r>
            <a:r>
              <a:rPr lang="en-US" dirty="0" err="1"/>
              <a:t>unelte</a:t>
            </a:r>
            <a:r>
              <a:rPr lang="en-US" dirty="0"/>
              <a:t>, </a:t>
            </a:r>
            <a:r>
              <a:rPr lang="en-US" dirty="0" err="1"/>
              <a:t>produse</a:t>
            </a:r>
            <a:r>
              <a:rPr lang="en-US" dirty="0"/>
              <a:t>, </a:t>
            </a:r>
            <a:r>
              <a:rPr lang="en-US" dirty="0" err="1"/>
              <a:t>servicii</a:t>
            </a:r>
            <a:r>
              <a:rPr lang="en-US" dirty="0"/>
              <a:t> </a:t>
            </a:r>
            <a:r>
              <a:rPr lang="en-US" dirty="0" err="1"/>
              <a:t>și</a:t>
            </a:r>
            <a:r>
              <a:rPr lang="en-US" dirty="0"/>
              <a:t> </a:t>
            </a:r>
            <a:r>
              <a:rPr lang="en-US" dirty="0" err="1"/>
              <a:t>titluri</a:t>
            </a:r>
            <a:r>
              <a:rPr lang="en-US" dirty="0"/>
              <a:t> de job</a:t>
            </a:r>
            <a:r>
              <a:rPr lang="en-US" b="1" dirty="0"/>
              <a:t>
</a:t>
            </a:r>
            <a:r>
              <a:rPr lang="en-US" b="1" dirty="0" err="1"/>
              <a:t>Tipare</a:t>
            </a:r>
            <a:r>
              <a:rPr lang="en-US" b="1" dirty="0"/>
              <a:t>: </a:t>
            </a:r>
            <a:r>
              <a:rPr lang="en-US" dirty="0" err="1"/>
              <a:t>schimbarea</a:t>
            </a:r>
            <a:r>
              <a:rPr lang="en-US" dirty="0"/>
              <a:t> </a:t>
            </a:r>
            <a:r>
              <a:rPr lang="en-US" dirty="0" err="1"/>
              <a:t>cererilor</a:t>
            </a:r>
            <a:r>
              <a:rPr lang="en-US" dirty="0"/>
              <a:t> </a:t>
            </a:r>
            <a:r>
              <a:rPr lang="en-US" dirty="0" err="1"/>
              <a:t>angajatorilor</a:t>
            </a:r>
            <a:r>
              <a:rPr lang="en-US" dirty="0"/>
              <a:t> </a:t>
            </a:r>
            <a:r>
              <a:rPr lang="en-US" dirty="0" err="1"/>
              <a:t>și</a:t>
            </a:r>
            <a:r>
              <a:rPr lang="en-US" dirty="0"/>
              <a:t> a </a:t>
            </a:r>
            <a:r>
              <a:rPr lang="en-US" dirty="0" err="1"/>
              <a:t>așteptărilor</a:t>
            </a:r>
            <a:r>
              <a:rPr lang="en-US" dirty="0"/>
              <a:t> </a:t>
            </a:r>
            <a:r>
              <a:rPr lang="en-US" dirty="0" err="1"/>
              <a:t>clienților</a:t>
            </a:r>
            <a:r>
              <a:rPr lang="en-US" b="1" dirty="0"/>
              <a:t>
</a:t>
            </a:r>
            <a:r>
              <a:rPr lang="en-US" b="1" dirty="0" err="1"/>
              <a:t>Structuri</a:t>
            </a:r>
            <a:r>
              <a:rPr lang="en-US" b="1" dirty="0"/>
              <a:t>: </a:t>
            </a:r>
            <a:r>
              <a:rPr lang="en-US" dirty="0" err="1"/>
              <a:t>reglementări</a:t>
            </a:r>
            <a:r>
              <a:rPr lang="en-US" dirty="0"/>
              <a:t>, </a:t>
            </a:r>
            <a:r>
              <a:rPr lang="en-US" dirty="0" err="1"/>
              <a:t>standarde</a:t>
            </a:r>
            <a:r>
              <a:rPr lang="en-US" dirty="0"/>
              <a:t>, </a:t>
            </a:r>
            <a:r>
              <a:rPr lang="en-US" dirty="0" err="1"/>
              <a:t>lanțuri</a:t>
            </a:r>
            <a:r>
              <a:rPr lang="en-US" dirty="0"/>
              <a:t> de </a:t>
            </a:r>
            <a:r>
              <a:rPr lang="en-US" dirty="0" err="1"/>
              <a:t>aprovizionare</a:t>
            </a:r>
            <a:r>
              <a:rPr lang="en-US" dirty="0"/>
              <a:t> </a:t>
            </a:r>
            <a:r>
              <a:rPr lang="en-US" dirty="0" err="1"/>
              <a:t>și</a:t>
            </a:r>
            <a:r>
              <a:rPr lang="en-US" dirty="0"/>
              <a:t> </a:t>
            </a:r>
            <a:r>
              <a:rPr lang="en-US" dirty="0" err="1"/>
              <a:t>investiții</a:t>
            </a:r>
            <a:r>
              <a:rPr lang="en-US" b="1" dirty="0"/>
              <a:t>
</a:t>
            </a:r>
            <a:r>
              <a:rPr lang="en-US" b="1" dirty="0" err="1"/>
              <a:t>Modele</a:t>
            </a:r>
            <a:r>
              <a:rPr lang="en-US" b="1" dirty="0"/>
              <a:t> </a:t>
            </a:r>
            <a:r>
              <a:rPr lang="en-US" b="1" dirty="0" err="1"/>
              <a:t>mentale</a:t>
            </a:r>
            <a:r>
              <a:rPr lang="en-US" b="1" dirty="0"/>
              <a:t>: </a:t>
            </a:r>
            <a:r>
              <a:rPr lang="en-US" dirty="0" err="1"/>
              <a:t>presupuneri</a:t>
            </a:r>
            <a:r>
              <a:rPr lang="en-US" dirty="0"/>
              <a:t> </a:t>
            </a:r>
            <a:r>
              <a:rPr lang="en-US" dirty="0" err="1"/>
              <a:t>despre</a:t>
            </a:r>
            <a:r>
              <a:rPr lang="en-US" dirty="0"/>
              <a:t> </a:t>
            </a:r>
            <a:r>
              <a:rPr lang="en-US" dirty="0" err="1"/>
              <a:t>creștere</a:t>
            </a:r>
            <a:r>
              <a:rPr lang="en-US" dirty="0"/>
              <a:t>, </a:t>
            </a:r>
            <a:r>
              <a:rPr lang="en-US" dirty="0" err="1"/>
              <a:t>risipă</a:t>
            </a:r>
            <a:r>
              <a:rPr lang="en-US" dirty="0"/>
              <a:t>, </a:t>
            </a:r>
            <a:r>
              <a:rPr lang="en-US" dirty="0" err="1"/>
              <a:t>valoare</a:t>
            </a:r>
            <a:r>
              <a:rPr lang="en-US" dirty="0"/>
              <a:t> </a:t>
            </a:r>
            <a:r>
              <a:rPr lang="en-US" dirty="0" err="1"/>
              <a:t>și</a:t>
            </a:r>
            <a:r>
              <a:rPr lang="en-US" dirty="0"/>
              <a:t> </a:t>
            </a:r>
            <a:r>
              <a:rPr lang="en-US" dirty="0" err="1"/>
              <a:t>responsabilitate</a:t>
            </a:r>
            <a:endParaRPr lang="en-US" dirty="0"/>
          </a:p>
        </p:txBody>
      </p:sp>
    </p:spTree>
    <p:extLst>
      <p:ext uri="{BB962C8B-B14F-4D97-AF65-F5344CB8AC3E}">
        <p14:creationId xmlns:p14="http://schemas.microsoft.com/office/powerpoint/2010/main" val="1167256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1123F-A996-7820-EAFF-2EE671C3A73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0BB4D95-6C2E-5007-9AE9-2572D27152CC}"/>
              </a:ext>
            </a:extLst>
          </p:cNvPr>
          <p:cNvSpPr>
            <a:spLocks noGrp="1"/>
          </p:cNvSpPr>
          <p:nvPr>
            <p:ph type="title"/>
          </p:nvPr>
        </p:nvSpPr>
        <p:spPr>
          <a:xfrm>
            <a:off x="399368" y="788988"/>
            <a:ext cx="11792631" cy="1089508"/>
          </a:xfrm>
        </p:spPr>
        <p:txBody>
          <a:bodyPr>
            <a:normAutofit fontScale="90000"/>
          </a:bodyPr>
          <a:lstStyle/>
          <a:p>
            <a:r>
              <a:rPr lang="en-US" dirty="0" err="1">
                <a:solidFill>
                  <a:srgbClr val="255839"/>
                </a:solidFill>
              </a:rPr>
              <a:t>Discuție</a:t>
            </a:r>
            <a:r>
              <a:rPr lang="en-US" dirty="0">
                <a:solidFill>
                  <a:srgbClr val="255839"/>
                </a:solidFill>
              </a:rPr>
              <a:t> de tip </a:t>
            </a:r>
            <a:r>
              <a:rPr lang="en-US" dirty="0" err="1">
                <a:solidFill>
                  <a:srgbClr val="255839"/>
                </a:solidFill>
              </a:rPr>
              <a:t>Punct</a:t>
            </a:r>
            <a:r>
              <a:rPr lang="en-US" dirty="0">
                <a:solidFill>
                  <a:srgbClr val="255839"/>
                </a:solidFill>
              </a:rPr>
              <a:t> de Control: Ce se </a:t>
            </a:r>
            <a:r>
              <a:rPr lang="en-US" dirty="0" err="1">
                <a:solidFill>
                  <a:srgbClr val="255839"/>
                </a:solidFill>
              </a:rPr>
              <a:t>schimbă</a:t>
            </a:r>
            <a:r>
              <a:rPr lang="en-US" dirty="0">
                <a:solidFill>
                  <a:srgbClr val="255839"/>
                </a:solidFill>
              </a:rPr>
              <a:t> </a:t>
            </a:r>
            <a:r>
              <a:rPr lang="en-US" dirty="0" err="1">
                <a:solidFill>
                  <a:srgbClr val="255839"/>
                </a:solidFill>
              </a:rPr>
              <a:t>în</a:t>
            </a:r>
            <a:r>
              <a:rPr lang="en-US" dirty="0">
                <a:solidFill>
                  <a:srgbClr val="255839"/>
                </a:solidFill>
              </a:rPr>
              <a:t> </a:t>
            </a:r>
            <a:r>
              <a:rPr lang="en-US" dirty="0" err="1">
                <a:solidFill>
                  <a:srgbClr val="255839"/>
                </a:solidFill>
              </a:rPr>
              <a:t>sectorul</a:t>
            </a:r>
            <a:r>
              <a:rPr lang="en-US" dirty="0">
                <a:solidFill>
                  <a:srgbClr val="255839"/>
                </a:solidFill>
              </a:rPr>
              <a:t> </a:t>
            </a:r>
            <a:r>
              <a:rPr lang="en-US" dirty="0" err="1">
                <a:solidFill>
                  <a:srgbClr val="255839"/>
                </a:solidFill>
              </a:rPr>
              <a:t>dvs</a:t>
            </a:r>
            <a:r>
              <a:rPr lang="en-US" dirty="0">
                <a:solidFill>
                  <a:srgbClr val="255839"/>
                </a:solidFill>
              </a:rPr>
              <a:t>.?</a:t>
            </a:r>
            <a:endParaRPr lang="el-GR" dirty="0">
              <a:solidFill>
                <a:srgbClr val="255839"/>
              </a:solidFill>
            </a:endParaRPr>
          </a:p>
        </p:txBody>
      </p:sp>
      <p:sp>
        <p:nvSpPr>
          <p:cNvPr id="7" name="Content Placeholder 6">
            <a:extLst>
              <a:ext uri="{FF2B5EF4-FFF2-40B4-BE49-F238E27FC236}">
                <a16:creationId xmlns:a16="http://schemas.microsoft.com/office/drawing/2014/main" id="{3047F767-EFF5-D51E-F854-EC55570F4E92}"/>
              </a:ext>
            </a:extLst>
          </p:cNvPr>
          <p:cNvSpPr>
            <a:spLocks noGrp="1"/>
          </p:cNvSpPr>
          <p:nvPr>
            <p:ph sz="quarter" idx="12"/>
          </p:nvPr>
        </p:nvSpPr>
        <p:spPr>
          <a:xfrm>
            <a:off x="399368" y="2155067"/>
            <a:ext cx="9313591" cy="3530116"/>
          </a:xfrm>
        </p:spPr>
        <p:txBody>
          <a:bodyPr/>
          <a:lstStyle/>
          <a:p>
            <a:pPr marL="0" indent="0">
              <a:buNone/>
            </a:pPr>
            <a:r>
              <a:rPr lang="fr-FR" dirty="0" err="1"/>
              <a:t>Priviți</a:t>
            </a:r>
            <a:r>
              <a:rPr lang="fr-FR" dirty="0"/>
              <a:t> </a:t>
            </a:r>
            <a:r>
              <a:rPr lang="fr-FR" dirty="0" err="1"/>
              <a:t>dincolo</a:t>
            </a:r>
            <a:r>
              <a:rPr lang="fr-FR" dirty="0"/>
              <a:t> de </a:t>
            </a:r>
            <a:r>
              <a:rPr lang="fr-FR" dirty="0" err="1"/>
              <a:t>noile</a:t>
            </a:r>
            <a:r>
              <a:rPr lang="fr-FR" dirty="0"/>
              <a:t> </a:t>
            </a:r>
            <a:r>
              <a:rPr lang="fr-FR" dirty="0" err="1"/>
              <a:t>titluri</a:t>
            </a:r>
            <a:r>
              <a:rPr lang="fr-FR" dirty="0"/>
              <a:t> de post.
</a:t>
            </a:r>
            <a:r>
              <a:rPr lang="fr-FR" dirty="0" err="1"/>
              <a:t>Discutați</a:t>
            </a:r>
            <a:r>
              <a:rPr lang="en-US" dirty="0"/>
              <a:t>:</a:t>
            </a:r>
          </a:p>
          <a:p>
            <a:r>
              <a:rPr lang="en-US" dirty="0" err="1"/>
              <a:t>Modificări</a:t>
            </a:r>
            <a:r>
              <a:rPr lang="en-US" dirty="0"/>
              <a:t> </a:t>
            </a:r>
            <a:r>
              <a:rPr lang="en-US" dirty="0" err="1"/>
              <a:t>vizibile</a:t>
            </a:r>
            <a:r>
              <a:rPr lang="en-US" dirty="0"/>
              <a:t>: </a:t>
            </a:r>
            <a:r>
              <a:rPr lang="en-US" dirty="0" err="1"/>
              <a:t>unelte</a:t>
            </a:r>
            <a:r>
              <a:rPr lang="en-US" dirty="0"/>
              <a:t>, </a:t>
            </a:r>
            <a:r>
              <a:rPr lang="en-US" dirty="0" err="1"/>
              <a:t>produse</a:t>
            </a:r>
            <a:r>
              <a:rPr lang="en-US" dirty="0"/>
              <a:t>, </a:t>
            </a:r>
            <a:r>
              <a:rPr lang="en-US" dirty="0" err="1"/>
              <a:t>servicii</a:t>
            </a:r>
            <a:r>
              <a:rPr lang="en-US" dirty="0"/>
              <a:t> </a:t>
            </a:r>
            <a:r>
              <a:rPr lang="en-US" dirty="0" err="1"/>
              <a:t>sau</a:t>
            </a:r>
            <a:r>
              <a:rPr lang="en-US" dirty="0"/>
              <a:t> </a:t>
            </a:r>
            <a:r>
              <a:rPr lang="en-US" dirty="0" err="1"/>
              <a:t>tehnologii</a:t>
            </a:r>
            <a:r>
              <a:rPr lang="en-US" dirty="0"/>
              <a:t>; 
</a:t>
            </a:r>
            <a:r>
              <a:rPr lang="en-US" dirty="0" err="1"/>
              <a:t>Modificări</a:t>
            </a:r>
            <a:r>
              <a:rPr lang="en-US" dirty="0"/>
              <a:t> de </a:t>
            </a:r>
            <a:r>
              <a:rPr lang="en-US" dirty="0" err="1"/>
              <a:t>sarcini</a:t>
            </a:r>
            <a:r>
              <a:rPr lang="en-US" dirty="0"/>
              <a:t>: </a:t>
            </a:r>
            <a:r>
              <a:rPr lang="en-US" dirty="0" err="1"/>
              <a:t>materiale</a:t>
            </a:r>
            <a:r>
              <a:rPr lang="en-US" dirty="0"/>
              <a:t>, </a:t>
            </a:r>
            <a:r>
              <a:rPr lang="en-US" dirty="0" err="1"/>
              <a:t>consum</a:t>
            </a:r>
            <a:r>
              <a:rPr lang="en-US" dirty="0"/>
              <a:t> de </a:t>
            </a:r>
            <a:r>
              <a:rPr lang="en-US" dirty="0" err="1"/>
              <a:t>energie</a:t>
            </a:r>
            <a:r>
              <a:rPr lang="en-US" dirty="0"/>
              <a:t>, </a:t>
            </a:r>
            <a:r>
              <a:rPr lang="en-US" dirty="0" err="1"/>
              <a:t>deșeuri</a:t>
            </a:r>
            <a:r>
              <a:rPr lang="en-US" dirty="0"/>
              <a:t>, </a:t>
            </a:r>
            <a:r>
              <a:rPr lang="en-US" dirty="0" err="1"/>
              <a:t>documentație</a:t>
            </a:r>
            <a:r>
              <a:rPr lang="en-US" dirty="0"/>
              <a:t> </a:t>
            </a:r>
            <a:r>
              <a:rPr lang="en-US" dirty="0" err="1"/>
              <a:t>sau</a:t>
            </a:r>
            <a:r>
              <a:rPr lang="en-US" dirty="0"/>
              <a:t> </a:t>
            </a:r>
            <a:r>
              <a:rPr lang="en-US" dirty="0" err="1"/>
              <a:t>conformitate</a:t>
            </a:r>
            <a:r>
              <a:rPr lang="en-US" dirty="0"/>
              <a:t>; 
</a:t>
            </a:r>
            <a:r>
              <a:rPr lang="en-US" dirty="0" err="1"/>
              <a:t>Schimbări</a:t>
            </a:r>
            <a:r>
              <a:rPr lang="en-US" dirty="0"/>
              <a:t> </a:t>
            </a:r>
            <a:r>
              <a:rPr lang="en-US" dirty="0" err="1"/>
              <a:t>organizaționale</a:t>
            </a:r>
            <a:r>
              <a:rPr lang="en-US" dirty="0"/>
              <a:t>: </a:t>
            </a:r>
            <a:r>
              <a:rPr lang="en-US" dirty="0" err="1"/>
              <a:t>standarde</a:t>
            </a:r>
            <a:r>
              <a:rPr lang="en-US" dirty="0"/>
              <a:t>, </a:t>
            </a:r>
            <a:r>
              <a:rPr lang="en-US" dirty="0" err="1"/>
              <a:t>lanțuri</a:t>
            </a:r>
            <a:r>
              <a:rPr lang="en-US" dirty="0"/>
              <a:t> de </a:t>
            </a:r>
            <a:r>
              <a:rPr lang="en-US" dirty="0" err="1"/>
              <a:t>aprovizionare</a:t>
            </a:r>
            <a:r>
              <a:rPr lang="en-US" dirty="0"/>
              <a:t> </a:t>
            </a:r>
            <a:r>
              <a:rPr lang="en-US" dirty="0" err="1"/>
              <a:t>sau</a:t>
            </a:r>
            <a:r>
              <a:rPr lang="en-US" dirty="0"/>
              <a:t> </a:t>
            </a:r>
            <a:r>
              <a:rPr lang="en-US" dirty="0" err="1"/>
              <a:t>așteptări</a:t>
            </a:r>
            <a:r>
              <a:rPr lang="en-US" dirty="0"/>
              <a:t> ale </a:t>
            </a:r>
            <a:r>
              <a:rPr lang="en-US" dirty="0" err="1"/>
              <a:t>clienților</a:t>
            </a:r>
            <a:r>
              <a:rPr lang="en-US" dirty="0"/>
              <a:t>; 
</a:t>
            </a:r>
            <a:r>
              <a:rPr lang="en-US" dirty="0" err="1"/>
              <a:t>Impactul</a:t>
            </a:r>
            <a:r>
              <a:rPr lang="en-US" dirty="0"/>
              <a:t> VET: </a:t>
            </a:r>
            <a:r>
              <a:rPr lang="en-US" dirty="0" err="1"/>
              <a:t>ce</a:t>
            </a:r>
            <a:r>
              <a:rPr lang="en-US" dirty="0"/>
              <a:t> pot </a:t>
            </a:r>
            <a:r>
              <a:rPr lang="en-US" dirty="0" err="1"/>
              <a:t>avea</a:t>
            </a:r>
            <a:r>
              <a:rPr lang="en-US" dirty="0"/>
              <a:t> </a:t>
            </a:r>
            <a:r>
              <a:rPr lang="en-US" dirty="0" err="1"/>
              <a:t>nevoie</a:t>
            </a:r>
            <a:r>
              <a:rPr lang="en-US" dirty="0"/>
              <a:t> </a:t>
            </a:r>
            <a:r>
              <a:rPr lang="en-US" dirty="0" err="1"/>
              <a:t>cursanții</a:t>
            </a:r>
            <a:r>
              <a:rPr lang="en-US" dirty="0"/>
              <a:t> </a:t>
            </a:r>
            <a:r>
              <a:rPr lang="en-US" dirty="0" err="1"/>
              <a:t>să</a:t>
            </a:r>
            <a:r>
              <a:rPr lang="en-US" dirty="0"/>
              <a:t> </a:t>
            </a:r>
            <a:r>
              <a:rPr lang="en-US" dirty="0" err="1"/>
              <a:t>înțeleagă</a:t>
            </a:r>
            <a:r>
              <a:rPr lang="en-US" dirty="0"/>
              <a:t> </a:t>
            </a:r>
            <a:r>
              <a:rPr lang="en-US" dirty="0" err="1"/>
              <a:t>sau</a:t>
            </a:r>
            <a:r>
              <a:rPr lang="en-US" dirty="0"/>
              <a:t> </a:t>
            </a:r>
            <a:r>
              <a:rPr lang="en-US" dirty="0" err="1"/>
              <a:t>să</a:t>
            </a:r>
            <a:r>
              <a:rPr lang="en-US" dirty="0"/>
              <a:t> </a:t>
            </a:r>
            <a:r>
              <a:rPr lang="en-US" dirty="0" err="1"/>
              <a:t>exerseze</a:t>
            </a:r>
            <a:r>
              <a:rPr lang="en-US" dirty="0"/>
              <a:t>.</a:t>
            </a:r>
          </a:p>
        </p:txBody>
      </p:sp>
    </p:spTree>
    <p:extLst>
      <p:ext uri="{BB962C8B-B14F-4D97-AF65-F5344CB8AC3E}">
        <p14:creationId xmlns:p14="http://schemas.microsoft.com/office/powerpoint/2010/main" val="4293344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08DCB-4F70-5589-6A3E-371214CAAC3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69B0CD2-D817-5BF6-A231-766FAF75DFA3}"/>
              </a:ext>
            </a:extLst>
          </p:cNvPr>
          <p:cNvSpPr>
            <a:spLocks noGrp="1"/>
          </p:cNvSpPr>
          <p:nvPr>
            <p:ph type="title"/>
          </p:nvPr>
        </p:nvSpPr>
        <p:spPr>
          <a:xfrm>
            <a:off x="399369" y="788988"/>
            <a:ext cx="11393262" cy="660400"/>
          </a:xfrm>
        </p:spPr>
        <p:txBody>
          <a:bodyPr>
            <a:normAutofit fontScale="90000"/>
          </a:bodyPr>
          <a:lstStyle/>
          <a:p>
            <a:r>
              <a:rPr lang="en-US" dirty="0" err="1">
                <a:solidFill>
                  <a:srgbClr val="255839"/>
                </a:solidFill>
              </a:rPr>
              <a:t>Discuție</a:t>
            </a:r>
            <a:r>
              <a:rPr lang="en-US" dirty="0">
                <a:solidFill>
                  <a:srgbClr val="255839"/>
                </a:solidFill>
              </a:rPr>
              <a:t> </a:t>
            </a:r>
            <a:r>
              <a:rPr lang="en-US" dirty="0" err="1">
                <a:solidFill>
                  <a:srgbClr val="255839"/>
                </a:solidFill>
              </a:rPr>
              <a:t>aplicată</a:t>
            </a:r>
            <a:r>
              <a:rPr lang="en-US" dirty="0">
                <a:solidFill>
                  <a:srgbClr val="255839"/>
                </a:solidFill>
              </a:rPr>
              <a:t>: De la </a:t>
            </a:r>
            <a:r>
              <a:rPr lang="en-US" dirty="0" err="1">
                <a:solidFill>
                  <a:srgbClr val="255839"/>
                </a:solidFill>
              </a:rPr>
              <a:t>tendință</a:t>
            </a:r>
            <a:r>
              <a:rPr lang="en-US" dirty="0">
                <a:solidFill>
                  <a:srgbClr val="255839"/>
                </a:solidFill>
              </a:rPr>
              <a:t> la </a:t>
            </a:r>
            <a:r>
              <a:rPr lang="en-US" dirty="0" err="1">
                <a:solidFill>
                  <a:srgbClr val="255839"/>
                </a:solidFill>
              </a:rPr>
              <a:t>necesitate</a:t>
            </a:r>
            <a:r>
              <a:rPr lang="en-US" dirty="0">
                <a:solidFill>
                  <a:srgbClr val="255839"/>
                </a:solidFill>
              </a:rPr>
              <a:t> de </a:t>
            </a:r>
            <a:r>
              <a:rPr lang="en-US" dirty="0" err="1">
                <a:solidFill>
                  <a:srgbClr val="255839"/>
                </a:solidFill>
              </a:rPr>
              <a:t>formare</a:t>
            </a:r>
            <a:endParaRPr lang="el-GR" dirty="0">
              <a:solidFill>
                <a:srgbClr val="255839"/>
              </a:solidFill>
            </a:endParaRPr>
          </a:p>
        </p:txBody>
      </p:sp>
      <p:sp>
        <p:nvSpPr>
          <p:cNvPr id="7" name="Content Placeholder 6">
            <a:extLst>
              <a:ext uri="{FF2B5EF4-FFF2-40B4-BE49-F238E27FC236}">
                <a16:creationId xmlns:a16="http://schemas.microsoft.com/office/drawing/2014/main" id="{9316A08D-28AF-7873-7A4C-CF23729CDCCC}"/>
              </a:ext>
            </a:extLst>
          </p:cNvPr>
          <p:cNvSpPr>
            <a:spLocks noGrp="1"/>
          </p:cNvSpPr>
          <p:nvPr>
            <p:ph sz="quarter" idx="12"/>
          </p:nvPr>
        </p:nvSpPr>
        <p:spPr>
          <a:xfrm>
            <a:off x="399369" y="1449388"/>
            <a:ext cx="9313591" cy="5157229"/>
          </a:xfrm>
        </p:spPr>
        <p:txBody>
          <a:bodyPr/>
          <a:lstStyle/>
          <a:p>
            <a:pPr marL="0" indent="0">
              <a:buNone/>
            </a:pPr>
            <a:r>
              <a:rPr lang="hr-HR" dirty="0"/>
              <a:t>Alegeți un sector pe care îl cuno</a:t>
            </a:r>
            <a:r>
              <a:rPr lang="en-US" dirty="0"/>
              <a:t>a</a:t>
            </a:r>
            <a:r>
              <a:rPr lang="hr-HR" dirty="0"/>
              <a:t>șt</a:t>
            </a:r>
            <a:r>
              <a:rPr lang="en-US" dirty="0" err="1"/>
              <a:t>e</a:t>
            </a:r>
            <a:r>
              <a:rPr lang="en-US" dirty="0" err="1">
                <a:solidFill>
                  <a:srgbClr val="255839"/>
                </a:solidFill>
              </a:rPr>
              <a:t>ț</a:t>
            </a:r>
            <a:r>
              <a:rPr lang="hr-HR" dirty="0"/>
              <a:t>i bine.
Complet</a:t>
            </a:r>
            <a:r>
              <a:rPr lang="en-US" dirty="0" err="1"/>
              <a:t>a</a:t>
            </a:r>
            <a:r>
              <a:rPr lang="en-US" dirty="0" err="1">
                <a:solidFill>
                  <a:srgbClr val="255839"/>
                </a:solidFill>
              </a:rPr>
              <a:t>ți</a:t>
            </a:r>
            <a:r>
              <a:rPr lang="hr-HR" dirty="0"/>
              <a:t> lanțul:</a:t>
            </a:r>
          </a:p>
          <a:p>
            <a:r>
              <a:rPr lang="hr-HR" b="1" dirty="0"/>
              <a:t>Tendința sustenabilității
Ocupația afectată
Schimbarea sarcinii la locul de muncă
Abilități necesare
Posibilă necesitate de </a:t>
            </a:r>
            <a:r>
              <a:rPr lang="en-US" b="1" dirty="0" err="1"/>
              <a:t>formare</a:t>
            </a:r>
            <a:endParaRPr lang="hr-HR" dirty="0"/>
          </a:p>
          <a:p>
            <a:pPr marL="0" indent="0">
              <a:buNone/>
            </a:pPr>
            <a:r>
              <a:rPr lang="hr-HR" b="1" dirty="0"/>
              <a:t>Ex</a:t>
            </a:r>
            <a:r>
              <a:rPr lang="en-US" b="1" dirty="0"/>
              <a:t>e</a:t>
            </a:r>
            <a:r>
              <a:rPr lang="hr-HR" b="1" dirty="0"/>
              <a:t>mpl</a:t>
            </a:r>
            <a:r>
              <a:rPr lang="en-US" b="1" dirty="0"/>
              <a:t>u</a:t>
            </a:r>
            <a:r>
              <a:rPr lang="hr-HR" b="1" dirty="0"/>
              <a:t>:</a:t>
            </a:r>
            <a:br>
              <a:rPr lang="hr-HR" dirty="0"/>
            </a:br>
            <a:r>
              <a:rPr lang="hr-HR" dirty="0"/>
              <a:t>Renovarea energetică → muncitorii în construcții → instalarea corectă a izolației → înțelegerea performanței termice → activitatea practică de atelier</a:t>
            </a:r>
          </a:p>
        </p:txBody>
      </p:sp>
    </p:spTree>
    <p:extLst>
      <p:ext uri="{BB962C8B-B14F-4D97-AF65-F5344CB8AC3E}">
        <p14:creationId xmlns:p14="http://schemas.microsoft.com/office/powerpoint/2010/main" val="2388090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1950B-6EE7-6731-FD6F-DEE690438E6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1A2AE47-DA5B-9429-5AF3-B3209CEF5EF2}"/>
              </a:ext>
            </a:extLst>
          </p:cNvPr>
          <p:cNvSpPr>
            <a:spLocks noGrp="1"/>
          </p:cNvSpPr>
          <p:nvPr>
            <p:ph type="title"/>
          </p:nvPr>
        </p:nvSpPr>
        <p:spPr>
          <a:xfrm>
            <a:off x="399369" y="788988"/>
            <a:ext cx="8596668" cy="660400"/>
          </a:xfrm>
        </p:spPr>
        <p:txBody>
          <a:bodyPr>
            <a:normAutofit fontScale="90000"/>
          </a:bodyPr>
          <a:lstStyle/>
          <a:p>
            <a:r>
              <a:rPr lang="en-US" dirty="0" err="1">
                <a:solidFill>
                  <a:srgbClr val="255839"/>
                </a:solidFill>
              </a:rPr>
              <a:t>Semnale</a:t>
            </a:r>
            <a:r>
              <a:rPr lang="en-US" dirty="0">
                <a:solidFill>
                  <a:srgbClr val="255839"/>
                </a:solidFill>
              </a:rPr>
              <a:t> ale </a:t>
            </a:r>
            <a:r>
              <a:rPr lang="en-US" dirty="0" err="1">
                <a:solidFill>
                  <a:srgbClr val="255839"/>
                </a:solidFill>
              </a:rPr>
              <a:t>pieței</a:t>
            </a:r>
            <a:r>
              <a:rPr lang="en-US" dirty="0">
                <a:solidFill>
                  <a:srgbClr val="255839"/>
                </a:solidFill>
              </a:rPr>
              <a:t> </a:t>
            </a:r>
            <a:r>
              <a:rPr lang="en-US" dirty="0" err="1">
                <a:solidFill>
                  <a:srgbClr val="255839"/>
                </a:solidFill>
              </a:rPr>
              <a:t>muncii</a:t>
            </a:r>
            <a:r>
              <a:rPr lang="en-US" dirty="0">
                <a:solidFill>
                  <a:srgbClr val="255839"/>
                </a:solidFill>
              </a:rPr>
              <a:t> </a:t>
            </a:r>
            <a:r>
              <a:rPr lang="en-US" dirty="0" err="1">
                <a:solidFill>
                  <a:srgbClr val="255839"/>
                </a:solidFill>
              </a:rPr>
              <a:t>și</a:t>
            </a:r>
            <a:r>
              <a:rPr lang="en-US" dirty="0">
                <a:solidFill>
                  <a:srgbClr val="255839"/>
                </a:solidFill>
              </a:rPr>
              <a:t> </a:t>
            </a:r>
            <a:r>
              <a:rPr lang="en-US" dirty="0" err="1">
                <a:solidFill>
                  <a:srgbClr val="255839"/>
                </a:solidFill>
              </a:rPr>
              <a:t>părți</a:t>
            </a:r>
            <a:r>
              <a:rPr lang="en-US" dirty="0">
                <a:solidFill>
                  <a:srgbClr val="255839"/>
                </a:solidFill>
              </a:rPr>
              <a:t> </a:t>
            </a:r>
            <a:r>
              <a:rPr lang="en-US" dirty="0" err="1">
                <a:solidFill>
                  <a:srgbClr val="255839"/>
                </a:solidFill>
              </a:rPr>
              <a:t>interesate</a:t>
            </a:r>
            <a:endParaRPr lang="el-GR" dirty="0">
              <a:solidFill>
                <a:srgbClr val="255839"/>
              </a:solidFill>
            </a:endParaRPr>
          </a:p>
        </p:txBody>
      </p:sp>
      <p:sp>
        <p:nvSpPr>
          <p:cNvPr id="7" name="Content Placeholder 6">
            <a:extLst>
              <a:ext uri="{FF2B5EF4-FFF2-40B4-BE49-F238E27FC236}">
                <a16:creationId xmlns:a16="http://schemas.microsoft.com/office/drawing/2014/main" id="{1FE36951-E9A7-BC98-B581-2327227FBA30}"/>
              </a:ext>
            </a:extLst>
          </p:cNvPr>
          <p:cNvSpPr>
            <a:spLocks noGrp="1"/>
          </p:cNvSpPr>
          <p:nvPr>
            <p:ph sz="quarter" idx="12"/>
          </p:nvPr>
        </p:nvSpPr>
        <p:spPr>
          <a:xfrm>
            <a:off x="399369" y="1449388"/>
            <a:ext cx="9313591" cy="5157229"/>
          </a:xfrm>
        </p:spPr>
        <p:txBody>
          <a:bodyPr/>
          <a:lstStyle/>
          <a:p>
            <a:pPr marL="0" indent="0">
              <a:buNone/>
            </a:pPr>
            <a:r>
              <a:rPr lang="en-US" dirty="0" err="1"/>
              <a:t>Labour</a:t>
            </a:r>
            <a:r>
              <a:rPr lang="en-US" dirty="0"/>
              <a:t>-market insights do not come from one source only.</a:t>
            </a:r>
          </a:p>
          <a:p>
            <a:pPr marL="0" indent="0">
              <a:buNone/>
            </a:pPr>
            <a:r>
              <a:rPr lang="en-US" dirty="0" err="1"/>
              <a:t>Semnale</a:t>
            </a:r>
            <a:r>
              <a:rPr lang="en-US" dirty="0"/>
              <a:t> utile pot </a:t>
            </a:r>
            <a:r>
              <a:rPr lang="en-US" dirty="0" err="1"/>
              <a:t>proveni</a:t>
            </a:r>
            <a:r>
              <a:rPr lang="en-US" dirty="0"/>
              <a:t> de la:</a:t>
            </a:r>
          </a:p>
          <a:p>
            <a:r>
              <a:rPr lang="en-US" dirty="0" err="1"/>
              <a:t>Angajatori</a:t>
            </a:r>
            <a:r>
              <a:rPr lang="en-US" dirty="0"/>
              <a:t> </a:t>
            </a:r>
            <a:r>
              <a:rPr lang="en-US" dirty="0" err="1"/>
              <a:t>și</a:t>
            </a:r>
            <a:r>
              <a:rPr lang="en-US" dirty="0"/>
              <a:t> </a:t>
            </a:r>
            <a:r>
              <a:rPr lang="en-US" dirty="0" err="1"/>
              <a:t>organizații</a:t>
            </a:r>
            <a:r>
              <a:rPr lang="en-US" dirty="0"/>
              <a:t> </a:t>
            </a:r>
            <a:r>
              <a:rPr lang="en-US" dirty="0" err="1"/>
              <a:t>sectoriale</a:t>
            </a:r>
            <a:r>
              <a:rPr lang="en-US" dirty="0"/>
              <a:t> 
</a:t>
            </a:r>
            <a:r>
              <a:rPr lang="en-US" dirty="0" err="1"/>
              <a:t>Anunțuri</a:t>
            </a:r>
            <a:r>
              <a:rPr lang="en-US" dirty="0"/>
              <a:t> de </a:t>
            </a:r>
            <a:r>
              <a:rPr lang="en-US" dirty="0" err="1"/>
              <a:t>joburi</a:t>
            </a:r>
            <a:r>
              <a:rPr lang="en-US" dirty="0"/>
              <a:t> </a:t>
            </a:r>
            <a:r>
              <a:rPr lang="en-US" dirty="0" err="1"/>
              <a:t>și</a:t>
            </a:r>
            <a:r>
              <a:rPr lang="en-US" dirty="0"/>
              <a:t> </a:t>
            </a:r>
            <a:r>
              <a:rPr lang="en-US" dirty="0" err="1"/>
              <a:t>baze</a:t>
            </a:r>
            <a:r>
              <a:rPr lang="en-US" dirty="0"/>
              <a:t> de date de </a:t>
            </a:r>
            <a:r>
              <a:rPr lang="en-US" dirty="0" err="1"/>
              <a:t>competențe</a:t>
            </a:r>
            <a:r>
              <a:rPr lang="en-US" dirty="0"/>
              <a:t> 
</a:t>
            </a:r>
            <a:r>
              <a:rPr lang="en-US" dirty="0" err="1"/>
              <a:t>Servicii</a:t>
            </a:r>
            <a:r>
              <a:rPr lang="en-US" dirty="0"/>
              <a:t> </a:t>
            </a:r>
            <a:r>
              <a:rPr lang="en-US" dirty="0" err="1"/>
              <a:t>publice</a:t>
            </a:r>
            <a:r>
              <a:rPr lang="en-US" dirty="0"/>
              <a:t> de </a:t>
            </a:r>
            <a:r>
              <a:rPr lang="en-US" dirty="0" err="1"/>
              <a:t>ocupare</a:t>
            </a:r>
            <a:r>
              <a:rPr lang="en-US" dirty="0"/>
              <a:t> a </a:t>
            </a:r>
            <a:r>
              <a:rPr lang="en-US" dirty="0" err="1"/>
              <a:t>forței</a:t>
            </a:r>
            <a:r>
              <a:rPr lang="en-US" dirty="0"/>
              <a:t> de </a:t>
            </a:r>
            <a:r>
              <a:rPr lang="en-US" dirty="0" err="1"/>
              <a:t>muncă</a:t>
            </a:r>
            <a:r>
              <a:rPr lang="en-US" dirty="0"/>
              <a:t> 
</a:t>
            </a:r>
            <a:r>
              <a:rPr lang="en-US" dirty="0" err="1"/>
              <a:t>Priorități</a:t>
            </a:r>
            <a:r>
              <a:rPr lang="en-US" dirty="0"/>
              <a:t> de </a:t>
            </a:r>
            <a:r>
              <a:rPr lang="en-US" dirty="0" err="1"/>
              <a:t>politică</a:t>
            </a:r>
            <a:r>
              <a:rPr lang="en-US" dirty="0"/>
              <a:t> </a:t>
            </a:r>
            <a:r>
              <a:rPr lang="en-US" dirty="0" err="1"/>
              <a:t>și</a:t>
            </a:r>
            <a:r>
              <a:rPr lang="en-US" dirty="0"/>
              <a:t> </a:t>
            </a:r>
            <a:r>
              <a:rPr lang="en-US" dirty="0" err="1"/>
              <a:t>reglementări</a:t>
            </a:r>
            <a:r>
              <a:rPr lang="en-US" dirty="0"/>
              <a:t> 
</a:t>
            </a:r>
            <a:r>
              <a:rPr lang="en-US" dirty="0" err="1"/>
              <a:t>Companii</a:t>
            </a:r>
            <a:r>
              <a:rPr lang="en-US" dirty="0"/>
              <a:t> locale </a:t>
            </a:r>
            <a:r>
              <a:rPr lang="en-US" dirty="0" err="1"/>
              <a:t>și</a:t>
            </a:r>
            <a:r>
              <a:rPr lang="en-US" dirty="0"/>
              <a:t> </a:t>
            </a:r>
            <a:r>
              <a:rPr lang="en-US" dirty="0" err="1"/>
              <a:t>parteneri</a:t>
            </a:r>
            <a:r>
              <a:rPr lang="en-US" dirty="0"/>
              <a:t> </a:t>
            </a:r>
            <a:r>
              <a:rPr lang="en-US" dirty="0" err="1"/>
              <a:t>sociali</a:t>
            </a:r>
            <a:r>
              <a:rPr lang="en-US" dirty="0"/>
              <a:t> 
</a:t>
            </a:r>
            <a:r>
              <a:rPr lang="en-US" dirty="0" err="1"/>
              <a:t>Interesele</a:t>
            </a:r>
            <a:r>
              <a:rPr lang="en-US" dirty="0"/>
              <a:t> </a:t>
            </a:r>
            <a:r>
              <a:rPr lang="en-US" dirty="0" err="1"/>
              <a:t>profesionale</a:t>
            </a:r>
            <a:r>
              <a:rPr lang="en-US" dirty="0"/>
              <a:t> ale </a:t>
            </a:r>
            <a:r>
              <a:rPr lang="en-US" dirty="0" err="1"/>
              <a:t>cursanților</a:t>
            </a:r>
            <a:r>
              <a:rPr lang="en-US" dirty="0"/>
              <a:t> 
</a:t>
            </a:r>
            <a:r>
              <a:rPr lang="en-US" dirty="0" err="1"/>
              <a:t>Instituții</a:t>
            </a:r>
            <a:r>
              <a:rPr lang="en-US" dirty="0"/>
              <a:t> </a:t>
            </a:r>
            <a:r>
              <a:rPr lang="en-US" dirty="0" err="1"/>
              <a:t>și</a:t>
            </a:r>
            <a:r>
              <a:rPr lang="en-US" dirty="0"/>
              <a:t> </a:t>
            </a:r>
            <a:r>
              <a:rPr lang="en-US" dirty="0" err="1"/>
              <a:t>organisme</a:t>
            </a:r>
            <a:r>
              <a:rPr lang="en-US" dirty="0"/>
              <a:t> de </a:t>
            </a:r>
            <a:r>
              <a:rPr lang="en-US" dirty="0" err="1"/>
              <a:t>calificare</a:t>
            </a:r>
            <a:r>
              <a:rPr lang="en-US" dirty="0"/>
              <a:t> VET </a:t>
            </a:r>
            <a:endParaRPr lang="hr-HR" dirty="0"/>
          </a:p>
          <a:p>
            <a:endParaRPr lang="en-US" dirty="0"/>
          </a:p>
          <a:p>
            <a:pPr marL="0" indent="0">
              <a:buNone/>
            </a:pPr>
            <a:r>
              <a:rPr lang="hr-HR" dirty="0"/>
              <a:t>Instructorii VET pot folosi aceste semnale pentru a menține exemplele realiste și actuale</a:t>
            </a:r>
            <a:r>
              <a:rPr lang="en-US" dirty="0"/>
              <a:t>.</a:t>
            </a:r>
          </a:p>
        </p:txBody>
      </p:sp>
    </p:spTree>
    <p:extLst>
      <p:ext uri="{BB962C8B-B14F-4D97-AF65-F5344CB8AC3E}">
        <p14:creationId xmlns:p14="http://schemas.microsoft.com/office/powerpoint/2010/main" val="243585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AE549-AAF1-80DA-78A8-4C45C0D59D6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AF700CD-FEB6-83AC-6C09-72E3153FC0A7}"/>
              </a:ext>
            </a:extLst>
          </p:cNvPr>
          <p:cNvSpPr>
            <a:spLocks noGrp="1"/>
          </p:cNvSpPr>
          <p:nvPr>
            <p:ph type="body" sz="quarter" idx="10"/>
          </p:nvPr>
        </p:nvSpPr>
        <p:spPr>
          <a:xfrm>
            <a:off x="399370" y="1449388"/>
            <a:ext cx="6371016" cy="500784"/>
          </a:xfrm>
        </p:spPr>
        <p:txBody>
          <a:bodyPr>
            <a:normAutofit fontScale="92500" lnSpcReduction="20000"/>
          </a:bodyPr>
          <a:lstStyle/>
          <a:p>
            <a:r>
              <a:rPr lang="en-US" dirty="0" err="1"/>
              <a:t>Fișă</a:t>
            </a:r>
            <a:r>
              <a:rPr lang="en-US" dirty="0"/>
              <a:t> de </a:t>
            </a:r>
            <a:r>
              <a:rPr lang="en-US" dirty="0" err="1"/>
              <a:t>lucru</a:t>
            </a:r>
            <a:r>
              <a:rPr lang="en-US" dirty="0"/>
              <a:t> 2:</a:t>
            </a:r>
            <a:r>
              <a:rPr lang="hr-HR" dirty="0"/>
              <a:t> </a:t>
            </a:r>
            <a:r>
              <a:rPr lang="it-IT" dirty="0"/>
              <a:t>Schimbarea economiei verzi într-un sector VET</a:t>
            </a:r>
            <a:endParaRPr lang="hr-HR" dirty="0"/>
          </a:p>
        </p:txBody>
      </p:sp>
      <p:sp>
        <p:nvSpPr>
          <p:cNvPr id="3" name="Content Placeholder 2">
            <a:extLst>
              <a:ext uri="{FF2B5EF4-FFF2-40B4-BE49-F238E27FC236}">
                <a16:creationId xmlns:a16="http://schemas.microsoft.com/office/drawing/2014/main" id="{30A5E5CC-6B88-9F60-3B67-E3759F795227}"/>
              </a:ext>
            </a:extLst>
          </p:cNvPr>
          <p:cNvSpPr>
            <a:spLocks noGrp="1"/>
          </p:cNvSpPr>
          <p:nvPr>
            <p:ph sz="quarter" idx="12"/>
          </p:nvPr>
        </p:nvSpPr>
        <p:spPr>
          <a:xfrm>
            <a:off x="399370" y="2177491"/>
            <a:ext cx="6371016" cy="4429126"/>
          </a:xfrm>
        </p:spPr>
        <p:txBody>
          <a:bodyPr/>
          <a:lstStyle/>
          <a:p>
            <a:pPr marL="0" indent="0">
              <a:buNone/>
            </a:pPr>
            <a:r>
              <a:rPr lang="en-US" dirty="0" err="1"/>
              <a:t>Participanții</a:t>
            </a:r>
            <a:r>
              <a:rPr lang="en-US" dirty="0"/>
              <a:t> </a:t>
            </a:r>
            <a:r>
              <a:rPr lang="en-US" dirty="0" err="1"/>
              <a:t>vor</a:t>
            </a:r>
            <a:r>
              <a:rPr lang="en-US" dirty="0"/>
              <a:t>:</a:t>
            </a:r>
          </a:p>
          <a:p>
            <a:r>
              <a:rPr lang="en-US" dirty="0" err="1"/>
              <a:t>Alege</a:t>
            </a:r>
            <a:r>
              <a:rPr lang="en-US" dirty="0"/>
              <a:t> un sector VET </a:t>
            </a:r>
            <a:r>
              <a:rPr lang="en-US" dirty="0" err="1"/>
              <a:t>sau</a:t>
            </a:r>
            <a:r>
              <a:rPr lang="en-US" dirty="0"/>
              <a:t> un </a:t>
            </a:r>
            <a:r>
              <a:rPr lang="en-US" dirty="0" err="1"/>
              <a:t>domeniu</a:t>
            </a:r>
            <a:r>
              <a:rPr lang="en-US" dirty="0"/>
              <a:t> </a:t>
            </a:r>
            <a:r>
              <a:rPr lang="en-US" dirty="0" err="1"/>
              <a:t>ocupațional</a:t>
            </a:r>
            <a:r>
              <a:rPr lang="en-US" dirty="0"/>
              <a:t>. 
</a:t>
            </a:r>
            <a:r>
              <a:rPr lang="en-US" dirty="0" err="1"/>
              <a:t>Identifica</a:t>
            </a:r>
            <a:r>
              <a:rPr lang="en-US" dirty="0"/>
              <a:t> o </a:t>
            </a:r>
            <a:r>
              <a:rPr lang="en-US" dirty="0" err="1"/>
              <a:t>schimbare</a:t>
            </a:r>
            <a:r>
              <a:rPr lang="en-US" dirty="0"/>
              <a:t> </a:t>
            </a:r>
            <a:r>
              <a:rPr lang="en-US" dirty="0" err="1"/>
              <a:t>sau</a:t>
            </a:r>
            <a:r>
              <a:rPr lang="en-US" dirty="0"/>
              <a:t> un factor care </a:t>
            </a:r>
            <a:r>
              <a:rPr lang="en-US" dirty="0" err="1"/>
              <a:t>afectează</a:t>
            </a:r>
            <a:r>
              <a:rPr lang="en-US" dirty="0"/>
              <a:t> </a:t>
            </a:r>
            <a:r>
              <a:rPr lang="en-US" dirty="0" err="1"/>
              <a:t>acest</a:t>
            </a:r>
            <a:r>
              <a:rPr lang="en-US" dirty="0"/>
              <a:t> sector </a:t>
            </a:r>
            <a:r>
              <a:rPr lang="en-US" dirty="0" err="1"/>
              <a:t>în</a:t>
            </a:r>
            <a:r>
              <a:rPr lang="en-US" dirty="0"/>
              <a:t> </a:t>
            </a:r>
            <a:r>
              <a:rPr lang="en-US" dirty="0" err="1"/>
              <a:t>economia</a:t>
            </a:r>
            <a:r>
              <a:rPr lang="en-US" dirty="0"/>
              <a:t> </a:t>
            </a:r>
            <a:r>
              <a:rPr lang="en-US" dirty="0" err="1"/>
              <a:t>verde</a:t>
            </a:r>
            <a:r>
              <a:rPr lang="en-US" dirty="0"/>
              <a:t>. 
</a:t>
            </a:r>
            <a:r>
              <a:rPr lang="en-US" dirty="0" err="1"/>
              <a:t>Cartografia</a:t>
            </a:r>
            <a:r>
              <a:rPr lang="en-US" dirty="0"/>
              <a:t> </a:t>
            </a:r>
            <a:r>
              <a:rPr lang="en-US" dirty="0" err="1"/>
              <a:t>ocupațiile</a:t>
            </a:r>
            <a:r>
              <a:rPr lang="en-US" dirty="0"/>
              <a:t>, </a:t>
            </a:r>
            <a:r>
              <a:rPr lang="en-US" dirty="0" err="1"/>
              <a:t>sarcinile</a:t>
            </a:r>
            <a:r>
              <a:rPr lang="en-US" dirty="0"/>
              <a:t> </a:t>
            </a:r>
            <a:r>
              <a:rPr lang="en-US" dirty="0" err="1"/>
              <a:t>și</a:t>
            </a:r>
            <a:r>
              <a:rPr lang="en-US" dirty="0"/>
              <a:t> </a:t>
            </a:r>
            <a:r>
              <a:rPr lang="en-US" dirty="0" err="1"/>
              <a:t>abilitățile</a:t>
            </a:r>
            <a:r>
              <a:rPr lang="en-US" dirty="0"/>
              <a:t> </a:t>
            </a:r>
            <a:r>
              <a:rPr lang="en-US" dirty="0" err="1"/>
              <a:t>influențate</a:t>
            </a:r>
            <a:r>
              <a:rPr lang="en-US" dirty="0"/>
              <a:t> de </a:t>
            </a:r>
            <a:r>
              <a:rPr lang="en-US" dirty="0" err="1"/>
              <a:t>această</a:t>
            </a:r>
            <a:r>
              <a:rPr lang="en-US" dirty="0"/>
              <a:t> </a:t>
            </a:r>
            <a:r>
              <a:rPr lang="en-US" dirty="0" err="1"/>
              <a:t>schimbare</a:t>
            </a:r>
            <a:r>
              <a:rPr lang="en-US" dirty="0"/>
              <a:t>. 
Crea un </a:t>
            </a:r>
            <a:r>
              <a:rPr lang="en-US" dirty="0" err="1"/>
              <a:t>singur</a:t>
            </a:r>
            <a:r>
              <a:rPr lang="en-US" dirty="0"/>
              <a:t> </a:t>
            </a:r>
            <a:r>
              <a:rPr lang="en-US" dirty="0" err="1"/>
              <a:t>exemplu</a:t>
            </a:r>
            <a:r>
              <a:rPr lang="en-US" dirty="0"/>
              <a:t> </a:t>
            </a:r>
            <a:r>
              <a:rPr lang="en-US" dirty="0" err="1"/>
              <a:t>practic</a:t>
            </a:r>
            <a:r>
              <a:rPr lang="en-US" dirty="0"/>
              <a:t> de </a:t>
            </a:r>
            <a:r>
              <a:rPr lang="en-US" dirty="0" err="1"/>
              <a:t>predare</a:t>
            </a:r>
            <a:r>
              <a:rPr lang="en-US" dirty="0"/>
              <a:t> </a:t>
            </a:r>
            <a:r>
              <a:rPr lang="en-US" dirty="0" err="1"/>
              <a:t>bazat</a:t>
            </a:r>
            <a:r>
              <a:rPr lang="en-US" dirty="0"/>
              <a:t> pe </a:t>
            </a:r>
            <a:r>
              <a:rPr lang="en-US" dirty="0" err="1"/>
              <a:t>cartografiere</a:t>
            </a:r>
            <a:r>
              <a:rPr lang="en-US" dirty="0"/>
              <a:t>. </a:t>
            </a:r>
          </a:p>
          <a:p>
            <a:pPr marL="0" indent="0">
              <a:buNone/>
            </a:pPr>
            <a:r>
              <a:rPr lang="en-US" b="1" dirty="0" err="1"/>
              <a:t>Formatul</a:t>
            </a:r>
            <a:r>
              <a:rPr lang="en-US" b="1" dirty="0"/>
              <a:t> de </a:t>
            </a:r>
            <a:r>
              <a:rPr lang="en-US" b="1" dirty="0" err="1"/>
              <a:t>lucru</a:t>
            </a:r>
            <a:r>
              <a:rPr lang="en-US" b="1" dirty="0"/>
              <a:t>:</a:t>
            </a:r>
            <a:r>
              <a:rPr lang="en-US" dirty="0"/>
              <a:t> </a:t>
            </a:r>
            <a:r>
              <a:rPr lang="en-US" dirty="0" err="1"/>
              <a:t>Grupuri</a:t>
            </a:r>
            <a:r>
              <a:rPr lang="en-US" dirty="0"/>
              <a:t> </a:t>
            </a:r>
            <a:r>
              <a:rPr lang="en-US" dirty="0" err="1"/>
              <a:t>mici</a:t>
            </a:r>
            <a:br>
              <a:rPr lang="en-US" dirty="0"/>
            </a:br>
            <a:r>
              <a:rPr lang="en-US" b="1" dirty="0"/>
              <a:t>Timp:</a:t>
            </a:r>
            <a:r>
              <a:rPr lang="en-US" dirty="0"/>
              <a:t> 20 minute</a:t>
            </a:r>
            <a:br>
              <a:rPr lang="en-US" dirty="0"/>
            </a:br>
            <a:r>
              <a:rPr lang="en-US" b="1" dirty="0" err="1"/>
              <a:t>Materiale</a:t>
            </a:r>
            <a:r>
              <a:rPr lang="en-US" b="1" dirty="0"/>
              <a:t> </a:t>
            </a:r>
            <a:r>
              <a:rPr lang="en-US" b="1" dirty="0" err="1"/>
              <a:t>necesare</a:t>
            </a:r>
            <a:r>
              <a:rPr lang="en-US" b="1" dirty="0"/>
              <a:t>:</a:t>
            </a:r>
            <a:r>
              <a:rPr lang="en-US" dirty="0"/>
              <a:t> </a:t>
            </a:r>
            <a:r>
              <a:rPr lang="en-US" dirty="0" err="1"/>
              <a:t>Fișă</a:t>
            </a:r>
            <a:r>
              <a:rPr lang="en-US" dirty="0"/>
              <a:t> de </a:t>
            </a:r>
            <a:r>
              <a:rPr lang="en-US" dirty="0" err="1"/>
              <a:t>lucru</a:t>
            </a:r>
            <a:r>
              <a:rPr lang="en-US" dirty="0"/>
              <a:t> 2, </a:t>
            </a:r>
            <a:r>
              <a:rPr lang="fr-FR" dirty="0"/>
              <a:t>Exemple de </a:t>
            </a:r>
            <a:r>
              <a:rPr lang="fr-FR" dirty="0" err="1"/>
              <a:t>sectoare</a:t>
            </a:r>
            <a:r>
              <a:rPr lang="fr-FR" dirty="0"/>
              <a:t>, </a:t>
            </a:r>
            <a:r>
              <a:rPr lang="fr-FR" dirty="0" err="1"/>
              <a:t>flipchart</a:t>
            </a:r>
            <a:r>
              <a:rPr lang="fr-FR" dirty="0"/>
              <a:t> </a:t>
            </a:r>
            <a:r>
              <a:rPr lang="fr-FR" dirty="0" err="1"/>
              <a:t>sau</a:t>
            </a:r>
            <a:r>
              <a:rPr lang="fr-FR" dirty="0"/>
              <a:t> </a:t>
            </a:r>
            <a:r>
              <a:rPr lang="fr-FR" dirty="0" err="1"/>
              <a:t>tablou</a:t>
            </a:r>
            <a:r>
              <a:rPr lang="fr-FR" dirty="0"/>
              <a:t> digital</a:t>
            </a:r>
            <a:endParaRPr lang="en-US" dirty="0"/>
          </a:p>
        </p:txBody>
      </p:sp>
      <p:sp>
        <p:nvSpPr>
          <p:cNvPr id="4" name="Title 3">
            <a:extLst>
              <a:ext uri="{FF2B5EF4-FFF2-40B4-BE49-F238E27FC236}">
                <a16:creationId xmlns:a16="http://schemas.microsoft.com/office/drawing/2014/main" id="{DB909957-304F-3595-68CF-3EBF0CCA73FD}"/>
              </a:ext>
            </a:extLst>
          </p:cNvPr>
          <p:cNvSpPr>
            <a:spLocks noGrp="1"/>
          </p:cNvSpPr>
          <p:nvPr>
            <p:ph type="title"/>
          </p:nvPr>
        </p:nvSpPr>
        <p:spPr>
          <a:xfrm>
            <a:off x="677334" y="609600"/>
            <a:ext cx="8596668" cy="839788"/>
          </a:xfrm>
        </p:spPr>
        <p:txBody>
          <a:bodyPr/>
          <a:lstStyle/>
          <a:p>
            <a:r>
              <a:rPr lang="hr-HR" dirty="0">
                <a:solidFill>
                  <a:srgbClr val="255839"/>
                </a:solidFill>
              </a:rPr>
              <a:t>Activitate practică</a:t>
            </a:r>
          </a:p>
        </p:txBody>
      </p:sp>
      <p:sp>
        <p:nvSpPr>
          <p:cNvPr id="5" name="Rectangle: Rounded Corners 4">
            <a:extLst>
              <a:ext uri="{FF2B5EF4-FFF2-40B4-BE49-F238E27FC236}">
                <a16:creationId xmlns:a16="http://schemas.microsoft.com/office/drawing/2014/main" id="{90D33A89-1D82-9761-4CB1-86DA86E42347}"/>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271B3B99-C413-AB84-CF4E-6C9526DD34F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779992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5CF3C-85C4-DD8E-4CDC-61AB52EC46B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B34105D-41BC-B674-24B3-B8C3809CBEE6}"/>
              </a:ext>
            </a:extLst>
          </p:cNvPr>
          <p:cNvSpPr>
            <a:spLocks noGrp="1"/>
          </p:cNvSpPr>
          <p:nvPr>
            <p:ph type="title"/>
          </p:nvPr>
        </p:nvSpPr>
        <p:spPr>
          <a:xfrm>
            <a:off x="399369" y="788988"/>
            <a:ext cx="8596668" cy="660400"/>
          </a:xfrm>
        </p:spPr>
        <p:txBody>
          <a:bodyPr>
            <a:normAutofit/>
          </a:bodyPr>
          <a:lstStyle/>
          <a:p>
            <a:r>
              <a:rPr lang="hr-HR" dirty="0">
                <a:solidFill>
                  <a:srgbClr val="255839"/>
                </a:solidFill>
              </a:rPr>
              <a:t>Ce sunt Abilitățile Verzi?</a:t>
            </a:r>
            <a:endParaRPr lang="el-GR" dirty="0">
              <a:solidFill>
                <a:srgbClr val="255839"/>
              </a:solidFill>
            </a:endParaRPr>
          </a:p>
        </p:txBody>
      </p:sp>
      <p:sp>
        <p:nvSpPr>
          <p:cNvPr id="7" name="Content Placeholder 6">
            <a:extLst>
              <a:ext uri="{FF2B5EF4-FFF2-40B4-BE49-F238E27FC236}">
                <a16:creationId xmlns:a16="http://schemas.microsoft.com/office/drawing/2014/main" id="{AF960EC8-0BF1-AA45-7BF1-ECDD91669157}"/>
              </a:ext>
            </a:extLst>
          </p:cNvPr>
          <p:cNvSpPr>
            <a:spLocks noGrp="1"/>
          </p:cNvSpPr>
          <p:nvPr>
            <p:ph sz="quarter" idx="12"/>
          </p:nvPr>
        </p:nvSpPr>
        <p:spPr>
          <a:xfrm>
            <a:off x="399369" y="1449388"/>
            <a:ext cx="9313591" cy="5157229"/>
          </a:xfrm>
        </p:spPr>
        <p:txBody>
          <a:bodyPr/>
          <a:lstStyle/>
          <a:p>
            <a:pPr marL="0" indent="0">
              <a:buNone/>
            </a:pPr>
            <a:r>
              <a:rPr lang="en-US" dirty="0" err="1"/>
              <a:t>Abilitățile</a:t>
            </a:r>
            <a:r>
              <a:rPr lang="en-US" dirty="0"/>
              <a:t> </a:t>
            </a:r>
            <a:r>
              <a:rPr lang="en-US" dirty="0" err="1"/>
              <a:t>verzi</a:t>
            </a:r>
            <a:r>
              <a:rPr lang="en-US" dirty="0"/>
              <a:t> </a:t>
            </a:r>
            <a:r>
              <a:rPr lang="en-US" dirty="0" err="1"/>
              <a:t>reprezintă</a:t>
            </a:r>
            <a:r>
              <a:rPr lang="en-US" dirty="0"/>
              <a:t> </a:t>
            </a:r>
            <a:r>
              <a:rPr lang="en-US" dirty="0" err="1"/>
              <a:t>cunoștințele</a:t>
            </a:r>
            <a:r>
              <a:rPr lang="en-US" dirty="0"/>
              <a:t>, </a:t>
            </a:r>
            <a:r>
              <a:rPr lang="en-US" dirty="0" err="1"/>
              <a:t>abilitățile</a:t>
            </a:r>
            <a:r>
              <a:rPr lang="en-US" dirty="0"/>
              <a:t>, </a:t>
            </a:r>
            <a:r>
              <a:rPr lang="en-US" dirty="0" err="1"/>
              <a:t>valorile</a:t>
            </a:r>
            <a:r>
              <a:rPr lang="en-US" dirty="0"/>
              <a:t> </a:t>
            </a:r>
            <a:r>
              <a:rPr lang="en-US" dirty="0" err="1"/>
              <a:t>și</a:t>
            </a:r>
            <a:r>
              <a:rPr lang="en-US" dirty="0"/>
              <a:t> </a:t>
            </a:r>
            <a:r>
              <a:rPr lang="en-US" dirty="0" err="1"/>
              <a:t>atitudinile</a:t>
            </a:r>
            <a:r>
              <a:rPr lang="en-US" dirty="0"/>
              <a:t> </a:t>
            </a:r>
            <a:r>
              <a:rPr lang="en-US" dirty="0" err="1"/>
              <a:t>necesare</a:t>
            </a:r>
            <a:r>
              <a:rPr lang="en-US" dirty="0"/>
              <a:t> </a:t>
            </a:r>
            <a:r>
              <a:rPr lang="en-US" dirty="0" err="1"/>
              <a:t>pentru</a:t>
            </a:r>
            <a:r>
              <a:rPr lang="en-US" dirty="0"/>
              <a:t> a </a:t>
            </a:r>
            <a:r>
              <a:rPr lang="en-US" dirty="0" err="1"/>
              <a:t>trăi</a:t>
            </a:r>
            <a:r>
              <a:rPr lang="en-US" dirty="0"/>
              <a:t>, </a:t>
            </a:r>
            <a:r>
              <a:rPr lang="en-US" dirty="0" err="1"/>
              <a:t>munci</a:t>
            </a:r>
            <a:r>
              <a:rPr lang="en-US" dirty="0"/>
              <a:t> </a:t>
            </a:r>
            <a:r>
              <a:rPr lang="en-US" dirty="0" err="1"/>
              <a:t>și</a:t>
            </a:r>
            <a:r>
              <a:rPr lang="en-US" dirty="0"/>
              <a:t> </a:t>
            </a:r>
            <a:r>
              <a:rPr lang="en-US" dirty="0" err="1"/>
              <a:t>acționa</a:t>
            </a:r>
            <a:r>
              <a:rPr lang="en-US" dirty="0"/>
              <a:t> </a:t>
            </a:r>
            <a:r>
              <a:rPr lang="en-US" dirty="0" err="1"/>
              <a:t>în</a:t>
            </a:r>
            <a:r>
              <a:rPr lang="en-US" dirty="0"/>
              <a:t> </a:t>
            </a:r>
            <a:r>
              <a:rPr lang="en-US" dirty="0" err="1"/>
              <a:t>moduri</a:t>
            </a:r>
            <a:r>
              <a:rPr lang="en-US" dirty="0"/>
              <a:t> care </a:t>
            </a:r>
            <a:r>
              <a:rPr lang="en-US" dirty="0" err="1"/>
              <a:t>reduc</a:t>
            </a:r>
            <a:r>
              <a:rPr lang="en-US" dirty="0"/>
              <a:t> </a:t>
            </a:r>
            <a:r>
              <a:rPr lang="en-US" dirty="0" err="1"/>
              <a:t>impactul</a:t>
            </a:r>
            <a:r>
              <a:rPr lang="en-US" dirty="0"/>
              <a:t> </a:t>
            </a:r>
            <a:r>
              <a:rPr lang="en-US" dirty="0" err="1"/>
              <a:t>asupra</a:t>
            </a:r>
            <a:r>
              <a:rPr lang="en-US" dirty="0"/>
              <a:t> </a:t>
            </a:r>
            <a:r>
              <a:rPr lang="en-US" dirty="0" err="1"/>
              <a:t>mediului</a:t>
            </a:r>
            <a:r>
              <a:rPr lang="en-US" dirty="0"/>
              <a:t> </a:t>
            </a:r>
            <a:r>
              <a:rPr lang="en-US" dirty="0" err="1"/>
              <a:t>și</a:t>
            </a:r>
            <a:r>
              <a:rPr lang="en-US" dirty="0"/>
              <a:t> </a:t>
            </a:r>
            <a:r>
              <a:rPr lang="en-US" dirty="0" err="1"/>
              <a:t>susțin</a:t>
            </a:r>
            <a:r>
              <a:rPr lang="en-US" dirty="0"/>
              <a:t> </a:t>
            </a:r>
            <a:r>
              <a:rPr lang="en-US" dirty="0" err="1"/>
              <a:t>dezvoltarea</a:t>
            </a:r>
            <a:r>
              <a:rPr lang="en-US" dirty="0"/>
              <a:t> </a:t>
            </a:r>
            <a:r>
              <a:rPr lang="en-US" dirty="0" err="1"/>
              <a:t>sustenabilă</a:t>
            </a:r>
            <a:r>
              <a:rPr lang="en-US" dirty="0"/>
              <a:t>.
</a:t>
            </a:r>
            <a:r>
              <a:rPr lang="en-US" dirty="0" err="1"/>
              <a:t>În</a:t>
            </a:r>
            <a:r>
              <a:rPr lang="en-US" dirty="0"/>
              <a:t> VET, </a:t>
            </a:r>
            <a:r>
              <a:rPr lang="en-US" dirty="0" err="1"/>
              <a:t>abilitățile</a:t>
            </a:r>
            <a:r>
              <a:rPr lang="en-US" dirty="0"/>
              <a:t> </a:t>
            </a:r>
            <a:r>
              <a:rPr lang="en-US" dirty="0" err="1"/>
              <a:t>verzi</a:t>
            </a:r>
            <a:r>
              <a:rPr lang="en-US" dirty="0"/>
              <a:t> pot fi practice </a:t>
            </a:r>
            <a:r>
              <a:rPr lang="en-US" dirty="0" err="1"/>
              <a:t>și</a:t>
            </a:r>
            <a:r>
              <a:rPr lang="en-US" dirty="0"/>
              <a:t> </a:t>
            </a:r>
            <a:r>
              <a:rPr lang="en-US" dirty="0" err="1"/>
              <a:t>specifice</a:t>
            </a:r>
            <a:r>
              <a:rPr lang="en-US" dirty="0"/>
              <a:t> </a:t>
            </a:r>
            <a:r>
              <a:rPr lang="en-US" dirty="0" err="1"/>
              <a:t>postului</a:t>
            </a:r>
            <a:r>
              <a:rPr lang="en-US" dirty="0"/>
              <a:t>, </a:t>
            </a:r>
            <a:r>
              <a:rPr lang="en-US" dirty="0" err="1"/>
              <a:t>dar</a:t>
            </a:r>
            <a:r>
              <a:rPr lang="en-US" dirty="0"/>
              <a:t> pot fi </a:t>
            </a:r>
            <a:r>
              <a:rPr lang="en-US" dirty="0" err="1"/>
              <a:t>și</a:t>
            </a:r>
            <a:r>
              <a:rPr lang="en-US" dirty="0"/>
              <a:t> </a:t>
            </a:r>
            <a:r>
              <a:rPr lang="en-US" dirty="0" err="1"/>
              <a:t>competențe</a:t>
            </a:r>
            <a:r>
              <a:rPr lang="en-US" dirty="0"/>
              <a:t> </a:t>
            </a:r>
            <a:r>
              <a:rPr lang="en-US" dirty="0" err="1"/>
              <a:t>transversale</a:t>
            </a:r>
            <a:r>
              <a:rPr lang="en-US" dirty="0"/>
              <a:t>, cum </a:t>
            </a:r>
            <a:r>
              <a:rPr lang="en-US" dirty="0" err="1"/>
              <a:t>ar</a:t>
            </a:r>
            <a:r>
              <a:rPr lang="en-US" dirty="0"/>
              <a:t> fi:</a:t>
            </a:r>
          </a:p>
          <a:p>
            <a:r>
              <a:rPr lang="en-US" dirty="0" err="1"/>
              <a:t>Gândirea</a:t>
            </a:r>
            <a:r>
              <a:rPr lang="en-US" dirty="0"/>
              <a:t> </a:t>
            </a:r>
            <a:r>
              <a:rPr lang="en-US" dirty="0" err="1"/>
              <a:t>sistemică</a:t>
            </a:r>
            <a:r>
              <a:rPr lang="en-US" dirty="0"/>
              <a:t> 
</a:t>
            </a:r>
            <a:r>
              <a:rPr lang="en-US" dirty="0" err="1"/>
              <a:t>Luarea</a:t>
            </a:r>
            <a:r>
              <a:rPr lang="en-US" dirty="0"/>
              <a:t> </a:t>
            </a:r>
            <a:r>
              <a:rPr lang="en-US" dirty="0" err="1"/>
              <a:t>responsabilă</a:t>
            </a:r>
            <a:r>
              <a:rPr lang="en-US" dirty="0"/>
              <a:t> a </a:t>
            </a:r>
            <a:r>
              <a:rPr lang="en-US" dirty="0" err="1"/>
              <a:t>deciziilor</a:t>
            </a:r>
            <a:r>
              <a:rPr lang="en-US" dirty="0"/>
              <a:t> 
</a:t>
            </a:r>
            <a:r>
              <a:rPr lang="en-US" dirty="0" err="1"/>
              <a:t>Rezolvarea</a:t>
            </a:r>
            <a:r>
              <a:rPr lang="en-US" dirty="0"/>
              <a:t> </a:t>
            </a:r>
            <a:r>
              <a:rPr lang="en-US" dirty="0" err="1"/>
              <a:t>problemelor</a:t>
            </a:r>
            <a:r>
              <a:rPr lang="en-US" dirty="0"/>
              <a:t> 
</a:t>
            </a:r>
            <a:r>
              <a:rPr lang="en-US" dirty="0" err="1"/>
              <a:t>Cooperare</a:t>
            </a:r>
            <a:endParaRPr lang="en-US" dirty="0"/>
          </a:p>
        </p:txBody>
      </p:sp>
    </p:spTree>
    <p:extLst>
      <p:ext uri="{BB962C8B-B14F-4D97-AF65-F5344CB8AC3E}">
        <p14:creationId xmlns:p14="http://schemas.microsoft.com/office/powerpoint/2010/main" val="317232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3D0EC-CE8A-DDAA-D37F-0050F764DFF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507A29F-43D5-676A-3DEF-79EE19C952CF}"/>
              </a:ext>
            </a:extLst>
          </p:cNvPr>
          <p:cNvSpPr>
            <a:spLocks noGrp="1"/>
          </p:cNvSpPr>
          <p:nvPr>
            <p:ph type="title"/>
          </p:nvPr>
        </p:nvSpPr>
        <p:spPr>
          <a:xfrm>
            <a:off x="399369" y="788988"/>
            <a:ext cx="8596668" cy="660400"/>
          </a:xfrm>
        </p:spPr>
        <p:txBody>
          <a:bodyPr>
            <a:normAutofit/>
          </a:bodyPr>
          <a:lstStyle/>
          <a:p>
            <a:r>
              <a:rPr lang="hr-HR" dirty="0">
                <a:solidFill>
                  <a:srgbClr val="255839"/>
                </a:solidFill>
              </a:rPr>
              <a:t>Categorii de abilități verzi</a:t>
            </a:r>
            <a:endParaRPr lang="el-GR" dirty="0">
              <a:solidFill>
                <a:srgbClr val="255839"/>
              </a:solidFill>
            </a:endParaRPr>
          </a:p>
        </p:txBody>
      </p:sp>
      <p:sp>
        <p:nvSpPr>
          <p:cNvPr id="7" name="Content Placeholder 6">
            <a:extLst>
              <a:ext uri="{FF2B5EF4-FFF2-40B4-BE49-F238E27FC236}">
                <a16:creationId xmlns:a16="http://schemas.microsoft.com/office/drawing/2014/main" id="{9B61EAC4-BA2D-51CD-3E00-071BDE951975}"/>
              </a:ext>
            </a:extLst>
          </p:cNvPr>
          <p:cNvSpPr>
            <a:spLocks noGrp="1"/>
          </p:cNvSpPr>
          <p:nvPr>
            <p:ph sz="quarter" idx="12"/>
          </p:nvPr>
        </p:nvSpPr>
        <p:spPr>
          <a:xfrm>
            <a:off x="399369" y="1449388"/>
            <a:ext cx="9313591" cy="5157229"/>
          </a:xfrm>
        </p:spPr>
        <p:txBody>
          <a:bodyPr/>
          <a:lstStyle/>
          <a:p>
            <a:pPr marL="0" indent="0">
              <a:buNone/>
            </a:pPr>
            <a:r>
              <a:rPr lang="it-IT" dirty="0"/>
              <a:t>Abilitățile verzi pot fi grupate în trei categorii largi</a:t>
            </a:r>
            <a:r>
              <a:rPr lang="en-US" dirty="0"/>
              <a:t>:</a:t>
            </a:r>
          </a:p>
          <a:p>
            <a:pPr marL="0" indent="0">
              <a:buNone/>
            </a:pPr>
            <a:r>
              <a:rPr lang="en-US" b="1" dirty="0" err="1"/>
              <a:t>Abilități</a:t>
            </a:r>
            <a:r>
              <a:rPr lang="en-US" b="1" dirty="0"/>
              <a:t> </a:t>
            </a:r>
            <a:r>
              <a:rPr lang="en-US" b="1" dirty="0" err="1"/>
              <a:t>verzi</a:t>
            </a:r>
            <a:r>
              <a:rPr lang="en-US" b="1" dirty="0"/>
              <a:t> </a:t>
            </a:r>
            <a:r>
              <a:rPr lang="en-US" b="1" dirty="0" err="1"/>
              <a:t>transversale</a:t>
            </a:r>
            <a:endParaRPr lang="en-US" dirty="0"/>
          </a:p>
          <a:p>
            <a:r>
              <a:rPr lang="en-US" dirty="0" err="1"/>
              <a:t>relevante</a:t>
            </a:r>
            <a:r>
              <a:rPr lang="en-US" dirty="0"/>
              <a:t> </a:t>
            </a:r>
            <a:r>
              <a:rPr lang="en-US" dirty="0" err="1"/>
              <a:t>între</a:t>
            </a:r>
            <a:r>
              <a:rPr lang="en-US" dirty="0"/>
              <a:t> </a:t>
            </a:r>
            <a:r>
              <a:rPr lang="en-US" dirty="0" err="1"/>
              <a:t>sectoare</a:t>
            </a:r>
            <a:r>
              <a:rPr lang="en-US" dirty="0"/>
              <a:t> </a:t>
            </a:r>
            <a:r>
              <a:rPr lang="en-US" dirty="0" err="1"/>
              <a:t>și</a:t>
            </a:r>
            <a:r>
              <a:rPr lang="en-US" dirty="0"/>
              <a:t> </a:t>
            </a:r>
            <a:r>
              <a:rPr lang="en-US" dirty="0" err="1"/>
              <a:t>ocupații</a:t>
            </a:r>
            <a:r>
              <a:rPr lang="en-US" dirty="0"/>
              <a:t> 
legate de </a:t>
            </a:r>
            <a:r>
              <a:rPr lang="en-US" dirty="0" err="1"/>
              <a:t>gândirea</a:t>
            </a:r>
            <a:r>
              <a:rPr lang="en-US" dirty="0"/>
              <a:t> </a:t>
            </a:r>
            <a:r>
              <a:rPr lang="en-US" dirty="0" err="1"/>
              <a:t>și</a:t>
            </a:r>
            <a:r>
              <a:rPr lang="en-US" dirty="0"/>
              <a:t> </a:t>
            </a:r>
            <a:r>
              <a:rPr lang="en-US" dirty="0" err="1"/>
              <a:t>acțiunea</a:t>
            </a:r>
            <a:r>
              <a:rPr lang="en-US" dirty="0"/>
              <a:t> </a:t>
            </a:r>
            <a:r>
              <a:rPr lang="en-US" dirty="0" err="1"/>
              <a:t>durabilă</a:t>
            </a:r>
            <a:endParaRPr lang="en-US" dirty="0"/>
          </a:p>
          <a:p>
            <a:endParaRPr lang="en-US" dirty="0"/>
          </a:p>
          <a:p>
            <a:pPr marL="0" indent="0">
              <a:buNone/>
            </a:pPr>
            <a:r>
              <a:rPr lang="en-US" b="1" dirty="0" err="1"/>
              <a:t>Abilități</a:t>
            </a:r>
            <a:r>
              <a:rPr lang="en-US" b="1" dirty="0"/>
              <a:t> </a:t>
            </a:r>
            <a:r>
              <a:rPr lang="en-US" b="1" dirty="0" err="1"/>
              <a:t>verzi</a:t>
            </a:r>
            <a:r>
              <a:rPr lang="en-US" b="1" dirty="0"/>
              <a:t> </a:t>
            </a:r>
            <a:r>
              <a:rPr lang="en-US" b="1" dirty="0" err="1"/>
              <a:t>specifice</a:t>
            </a:r>
            <a:endParaRPr lang="en-US" dirty="0"/>
          </a:p>
          <a:p>
            <a:r>
              <a:rPr lang="en-US" dirty="0" err="1"/>
              <a:t>necesare</a:t>
            </a:r>
            <a:r>
              <a:rPr lang="en-US" dirty="0"/>
              <a:t> </a:t>
            </a:r>
            <a:r>
              <a:rPr lang="en-US" dirty="0" err="1"/>
              <a:t>pentru</a:t>
            </a:r>
            <a:r>
              <a:rPr lang="en-US" dirty="0"/>
              <a:t> a </a:t>
            </a:r>
            <a:r>
              <a:rPr lang="en-US" dirty="0" err="1"/>
              <a:t>adapta</a:t>
            </a:r>
            <a:r>
              <a:rPr lang="en-US" dirty="0"/>
              <a:t> </a:t>
            </a:r>
            <a:r>
              <a:rPr lang="en-US" dirty="0" err="1"/>
              <a:t>procesele</a:t>
            </a:r>
            <a:r>
              <a:rPr lang="en-US" dirty="0"/>
              <a:t>, </a:t>
            </a:r>
            <a:r>
              <a:rPr lang="en-US" dirty="0" err="1"/>
              <a:t>standardele</a:t>
            </a:r>
            <a:r>
              <a:rPr lang="en-US" dirty="0"/>
              <a:t> </a:t>
            </a:r>
            <a:r>
              <a:rPr lang="en-US" dirty="0" err="1"/>
              <a:t>și</a:t>
            </a:r>
            <a:r>
              <a:rPr lang="en-US" dirty="0"/>
              <a:t> </a:t>
            </a:r>
            <a:r>
              <a:rPr lang="en-US" dirty="0" err="1"/>
              <a:t>serviciile</a:t>
            </a:r>
            <a:r>
              <a:rPr lang="en-US" dirty="0"/>
              <a:t> 
</a:t>
            </a:r>
            <a:r>
              <a:rPr lang="en-US" dirty="0" err="1"/>
              <a:t>adesea</a:t>
            </a:r>
            <a:r>
              <a:rPr lang="en-US" dirty="0"/>
              <a:t> legate de </a:t>
            </a:r>
            <a:r>
              <a:rPr lang="en-US" dirty="0" err="1"/>
              <a:t>reducerea</a:t>
            </a:r>
            <a:r>
              <a:rPr lang="en-US" dirty="0"/>
              <a:t> </a:t>
            </a:r>
            <a:r>
              <a:rPr lang="en-US" dirty="0" err="1"/>
              <a:t>energiei</a:t>
            </a:r>
            <a:r>
              <a:rPr lang="en-US" dirty="0"/>
              <a:t>, </a:t>
            </a:r>
            <a:r>
              <a:rPr lang="en-US" dirty="0" err="1"/>
              <a:t>materialelor</a:t>
            </a:r>
            <a:r>
              <a:rPr lang="en-US" dirty="0"/>
              <a:t>, </a:t>
            </a:r>
            <a:r>
              <a:rPr lang="en-US" dirty="0" err="1"/>
              <a:t>consumului</a:t>
            </a:r>
            <a:r>
              <a:rPr lang="en-US" dirty="0"/>
              <a:t> de </a:t>
            </a:r>
            <a:r>
              <a:rPr lang="en-US" dirty="0" err="1"/>
              <a:t>apă</a:t>
            </a:r>
            <a:r>
              <a:rPr lang="en-US" dirty="0"/>
              <a:t> </a:t>
            </a:r>
            <a:r>
              <a:rPr lang="en-US" dirty="0" err="1"/>
              <a:t>sau</a:t>
            </a:r>
            <a:r>
              <a:rPr lang="en-US" dirty="0"/>
              <a:t> </a:t>
            </a:r>
            <a:r>
              <a:rPr lang="en-US" dirty="0" err="1"/>
              <a:t>poluării</a:t>
            </a:r>
            <a:endParaRPr lang="en-US" dirty="0"/>
          </a:p>
          <a:p>
            <a:endParaRPr lang="en-US" dirty="0"/>
          </a:p>
          <a:p>
            <a:pPr marL="0" indent="0">
              <a:buNone/>
            </a:pPr>
            <a:r>
              <a:rPr lang="en-US" b="1" dirty="0" err="1"/>
              <a:t>Abilități</a:t>
            </a:r>
            <a:r>
              <a:rPr lang="en-US" b="1" dirty="0"/>
              <a:t> </a:t>
            </a:r>
            <a:r>
              <a:rPr lang="en-US" b="1" dirty="0" err="1"/>
              <a:t>verzi</a:t>
            </a:r>
            <a:r>
              <a:rPr lang="en-US" b="1" dirty="0"/>
              <a:t> </a:t>
            </a:r>
            <a:r>
              <a:rPr lang="en-US" b="1" dirty="0" err="1"/>
              <a:t>extrem</a:t>
            </a:r>
            <a:r>
              <a:rPr lang="en-US" b="1" dirty="0"/>
              <a:t> de </a:t>
            </a:r>
            <a:r>
              <a:rPr lang="en-US" b="1" dirty="0" err="1"/>
              <a:t>specializate</a:t>
            </a:r>
            <a:endParaRPr lang="en-US" dirty="0"/>
          </a:p>
          <a:p>
            <a:r>
              <a:rPr lang="it-IT" dirty="0"/>
              <a:t>necesare pentru tehnologii verzi, sisteme tehnice avansate sau roluri de specialitate</a:t>
            </a:r>
            <a:endParaRPr lang="en-US" dirty="0"/>
          </a:p>
        </p:txBody>
      </p:sp>
    </p:spTree>
    <p:extLst>
      <p:ext uri="{BB962C8B-B14F-4D97-AF65-F5344CB8AC3E}">
        <p14:creationId xmlns:p14="http://schemas.microsoft.com/office/powerpoint/2010/main" val="3474024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2EB51-167E-80C6-98C6-DD13FD3D80C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457042B-56AE-4FB0-BEFD-BA08EFD34C02}"/>
              </a:ext>
            </a:extLst>
          </p:cNvPr>
          <p:cNvSpPr>
            <a:spLocks noGrp="1"/>
          </p:cNvSpPr>
          <p:nvPr>
            <p:ph type="title"/>
          </p:nvPr>
        </p:nvSpPr>
        <p:spPr>
          <a:xfrm>
            <a:off x="399369" y="788988"/>
            <a:ext cx="8596668" cy="660400"/>
          </a:xfrm>
        </p:spPr>
        <p:txBody>
          <a:bodyPr>
            <a:normAutofit fontScale="90000"/>
          </a:bodyPr>
          <a:lstStyle/>
          <a:p>
            <a:r>
              <a:rPr lang="hr-HR" dirty="0">
                <a:solidFill>
                  <a:srgbClr val="255839"/>
                </a:solidFill>
              </a:rPr>
              <a:t>Competențe transversale de sustenabilitate</a:t>
            </a:r>
            <a:endParaRPr lang="el-GR" dirty="0">
              <a:solidFill>
                <a:srgbClr val="255839"/>
              </a:solidFill>
            </a:endParaRPr>
          </a:p>
        </p:txBody>
      </p:sp>
      <p:sp>
        <p:nvSpPr>
          <p:cNvPr id="7" name="Content Placeholder 6">
            <a:extLst>
              <a:ext uri="{FF2B5EF4-FFF2-40B4-BE49-F238E27FC236}">
                <a16:creationId xmlns:a16="http://schemas.microsoft.com/office/drawing/2014/main" id="{ED5DB726-ACCE-1871-6C50-2557A8066B3B}"/>
              </a:ext>
            </a:extLst>
          </p:cNvPr>
          <p:cNvSpPr>
            <a:spLocks noGrp="1"/>
          </p:cNvSpPr>
          <p:nvPr>
            <p:ph sz="quarter" idx="12"/>
          </p:nvPr>
        </p:nvSpPr>
        <p:spPr>
          <a:xfrm>
            <a:off x="399369" y="1449388"/>
            <a:ext cx="9313591" cy="5157229"/>
          </a:xfrm>
        </p:spPr>
        <p:txBody>
          <a:bodyPr/>
          <a:lstStyle/>
          <a:p>
            <a:pPr marL="0" indent="0">
              <a:buNone/>
            </a:pPr>
            <a:r>
              <a:rPr lang="en-US" dirty="0" err="1"/>
              <a:t>Abilitățile</a:t>
            </a:r>
            <a:r>
              <a:rPr lang="en-US" dirty="0"/>
              <a:t> </a:t>
            </a:r>
            <a:r>
              <a:rPr lang="en-US" dirty="0" err="1"/>
              <a:t>transversale</a:t>
            </a:r>
            <a:r>
              <a:rPr lang="en-US" dirty="0"/>
              <a:t> </a:t>
            </a:r>
            <a:r>
              <a:rPr lang="en-US" dirty="0" err="1"/>
              <a:t>îi</a:t>
            </a:r>
            <a:r>
              <a:rPr lang="en-US" dirty="0"/>
              <a:t> </a:t>
            </a:r>
            <a:r>
              <a:rPr lang="en-US" dirty="0" err="1"/>
              <a:t>ajută</a:t>
            </a:r>
            <a:r>
              <a:rPr lang="en-US" dirty="0"/>
              <a:t> pe </a:t>
            </a:r>
            <a:r>
              <a:rPr lang="en-US" dirty="0" err="1"/>
              <a:t>cursanți</a:t>
            </a:r>
            <a:r>
              <a:rPr lang="en-US" dirty="0"/>
              <a:t> </a:t>
            </a:r>
            <a:r>
              <a:rPr lang="en-US" dirty="0" err="1"/>
              <a:t>să</a:t>
            </a:r>
            <a:r>
              <a:rPr lang="en-US" dirty="0"/>
              <a:t> </a:t>
            </a:r>
            <a:r>
              <a:rPr lang="en-US" dirty="0" err="1"/>
              <a:t>acționeze</a:t>
            </a:r>
            <a:r>
              <a:rPr lang="en-US" dirty="0"/>
              <a:t> </a:t>
            </a:r>
            <a:r>
              <a:rPr lang="en-US" dirty="0" err="1"/>
              <a:t>sustenabil</a:t>
            </a:r>
            <a:r>
              <a:rPr lang="en-US" dirty="0"/>
              <a:t> </a:t>
            </a:r>
            <a:r>
              <a:rPr lang="en-US" dirty="0" err="1"/>
              <a:t>în</a:t>
            </a:r>
            <a:r>
              <a:rPr lang="en-US" dirty="0"/>
              <a:t> </a:t>
            </a:r>
            <a:r>
              <a:rPr lang="en-US" dirty="0" err="1"/>
              <a:t>multe</a:t>
            </a:r>
            <a:r>
              <a:rPr lang="en-US" dirty="0"/>
              <a:t> </a:t>
            </a:r>
            <a:r>
              <a:rPr lang="en-US" dirty="0" err="1"/>
              <a:t>contexte</a:t>
            </a:r>
            <a:r>
              <a:rPr lang="en-US" dirty="0"/>
              <a:t> </a:t>
            </a:r>
            <a:r>
              <a:rPr lang="en-US" dirty="0" err="1"/>
              <a:t>profesionale</a:t>
            </a:r>
            <a:r>
              <a:rPr lang="en-US" dirty="0"/>
              <a:t>. </a:t>
            </a:r>
            <a:r>
              <a:rPr lang="en-US" dirty="0" err="1"/>
              <a:t>Exemple</a:t>
            </a:r>
            <a:r>
              <a:rPr lang="en-US" dirty="0"/>
              <a:t> </a:t>
            </a:r>
            <a:r>
              <a:rPr lang="en-US" dirty="0" err="1"/>
              <a:t>includ</a:t>
            </a:r>
            <a:r>
              <a:rPr lang="en-US" dirty="0"/>
              <a:t>:</a:t>
            </a:r>
          </a:p>
          <a:p>
            <a:r>
              <a:rPr lang="en-US" dirty="0" err="1"/>
              <a:t>Gândirea</a:t>
            </a:r>
            <a:r>
              <a:rPr lang="en-US" dirty="0"/>
              <a:t> </a:t>
            </a:r>
            <a:r>
              <a:rPr lang="en-US" dirty="0" err="1"/>
              <a:t>sistemică</a:t>
            </a:r>
            <a:r>
              <a:rPr lang="en-US" dirty="0"/>
              <a:t> 
</a:t>
            </a:r>
            <a:r>
              <a:rPr lang="en-US" dirty="0" err="1"/>
              <a:t>Gândire</a:t>
            </a:r>
            <a:r>
              <a:rPr lang="en-US" dirty="0"/>
              <a:t> </a:t>
            </a:r>
            <a:r>
              <a:rPr lang="en-US" dirty="0" err="1"/>
              <a:t>critică</a:t>
            </a:r>
            <a:r>
              <a:rPr lang="en-US" dirty="0"/>
              <a:t> 
</a:t>
            </a:r>
            <a:r>
              <a:rPr lang="en-US" dirty="0" err="1"/>
              <a:t>Gândirea</a:t>
            </a:r>
            <a:r>
              <a:rPr lang="en-US" dirty="0"/>
              <a:t> </a:t>
            </a:r>
            <a:r>
              <a:rPr lang="en-US" dirty="0" err="1"/>
              <a:t>viitorului</a:t>
            </a:r>
            <a:r>
              <a:rPr lang="en-US" dirty="0"/>
              <a:t> 
</a:t>
            </a:r>
            <a:r>
              <a:rPr lang="en-US" dirty="0" err="1"/>
              <a:t>Colaborare</a:t>
            </a:r>
            <a:r>
              <a:rPr lang="en-US" dirty="0"/>
              <a:t> 
</a:t>
            </a:r>
            <a:r>
              <a:rPr lang="en-US" dirty="0" err="1"/>
              <a:t>Încadrarea</a:t>
            </a:r>
            <a:r>
              <a:rPr lang="en-US" dirty="0"/>
              <a:t> </a:t>
            </a:r>
            <a:r>
              <a:rPr lang="en-US" dirty="0" err="1"/>
              <a:t>problemei</a:t>
            </a:r>
            <a:r>
              <a:rPr lang="en-US" dirty="0"/>
              <a:t> 
</a:t>
            </a:r>
            <a:r>
              <a:rPr lang="en-US" dirty="0" err="1"/>
              <a:t>Responsabilitate</a:t>
            </a:r>
            <a:r>
              <a:rPr lang="en-US" dirty="0"/>
              <a:t> </a:t>
            </a:r>
            <a:r>
              <a:rPr lang="en-US" dirty="0" err="1"/>
              <a:t>etică</a:t>
            </a:r>
            <a:r>
              <a:rPr lang="en-US" dirty="0"/>
              <a:t> 
</a:t>
            </a:r>
            <a:r>
              <a:rPr lang="en-US" dirty="0" err="1"/>
              <a:t>Conștientizarea</a:t>
            </a:r>
            <a:r>
              <a:rPr lang="en-US" dirty="0"/>
              <a:t> </a:t>
            </a:r>
            <a:r>
              <a:rPr lang="en-US" dirty="0" err="1"/>
              <a:t>resurselor</a:t>
            </a:r>
            <a:r>
              <a:rPr lang="en-US" dirty="0"/>
              <a:t> 
</a:t>
            </a:r>
            <a:r>
              <a:rPr lang="en-US" dirty="0" err="1"/>
              <a:t>Învățând</a:t>
            </a:r>
            <a:r>
              <a:rPr lang="en-US" dirty="0"/>
              <a:t> </a:t>
            </a:r>
            <a:r>
              <a:rPr lang="en-US" dirty="0" err="1"/>
              <a:t>să</a:t>
            </a:r>
            <a:r>
              <a:rPr lang="en-US" dirty="0"/>
              <a:t> </a:t>
            </a:r>
            <a:r>
              <a:rPr lang="en-US" dirty="0" err="1"/>
              <a:t>acționeze</a:t>
            </a:r>
            <a:r>
              <a:rPr lang="en-US" dirty="0"/>
              <a:t> </a:t>
            </a:r>
            <a:r>
              <a:rPr lang="en-US" dirty="0" err="1"/>
              <a:t>în</a:t>
            </a:r>
            <a:r>
              <a:rPr lang="en-US" dirty="0"/>
              <a:t> </a:t>
            </a:r>
            <a:r>
              <a:rPr lang="en-US" dirty="0" err="1"/>
              <a:t>condiții</a:t>
            </a:r>
            <a:r>
              <a:rPr lang="en-US" dirty="0"/>
              <a:t> de </a:t>
            </a:r>
            <a:r>
              <a:rPr lang="en-US" dirty="0" err="1"/>
              <a:t>incertitudine</a:t>
            </a:r>
            <a:endParaRPr lang="en-US" dirty="0"/>
          </a:p>
          <a:p>
            <a:pPr marL="0" indent="0">
              <a:buNone/>
            </a:pPr>
            <a:r>
              <a:rPr lang="en-US" dirty="0" err="1"/>
              <a:t>Aceste</a:t>
            </a:r>
            <a:r>
              <a:rPr lang="en-US" dirty="0"/>
              <a:t> </a:t>
            </a:r>
            <a:r>
              <a:rPr lang="en-US" dirty="0" err="1"/>
              <a:t>abilități</a:t>
            </a:r>
            <a:r>
              <a:rPr lang="en-US" dirty="0"/>
              <a:t> sunt </a:t>
            </a:r>
            <a:r>
              <a:rPr lang="en-US" dirty="0" err="1"/>
              <a:t>importante</a:t>
            </a:r>
            <a:r>
              <a:rPr lang="en-US" dirty="0"/>
              <a:t> </a:t>
            </a:r>
            <a:r>
              <a:rPr lang="en-US" dirty="0" err="1"/>
              <a:t>deoarece</a:t>
            </a:r>
            <a:r>
              <a:rPr lang="en-US" dirty="0"/>
              <a:t> </a:t>
            </a:r>
            <a:r>
              <a:rPr lang="en-US" dirty="0" err="1"/>
              <a:t>multe</a:t>
            </a:r>
            <a:r>
              <a:rPr lang="en-US" dirty="0"/>
              <a:t> </a:t>
            </a:r>
            <a:r>
              <a:rPr lang="en-US" dirty="0" err="1"/>
              <a:t>probleme</a:t>
            </a:r>
            <a:r>
              <a:rPr lang="en-US" dirty="0"/>
              <a:t> de </a:t>
            </a:r>
            <a:r>
              <a:rPr lang="en-US" dirty="0" err="1"/>
              <a:t>sustenabilitate</a:t>
            </a:r>
            <a:r>
              <a:rPr lang="en-US" dirty="0"/>
              <a:t> sunt </a:t>
            </a:r>
            <a:r>
              <a:rPr lang="en-US" dirty="0" err="1"/>
              <a:t>complexe</a:t>
            </a:r>
            <a:r>
              <a:rPr lang="en-US" dirty="0"/>
              <a:t> </a:t>
            </a:r>
            <a:r>
              <a:rPr lang="en-US" dirty="0" err="1"/>
              <a:t>și</a:t>
            </a:r>
            <a:r>
              <a:rPr lang="en-US" dirty="0"/>
              <a:t> nu pot fi </a:t>
            </a:r>
            <a:r>
              <a:rPr lang="en-US" dirty="0" err="1"/>
              <a:t>rezolvate</a:t>
            </a:r>
            <a:r>
              <a:rPr lang="en-US" dirty="0"/>
              <a:t> </a:t>
            </a:r>
            <a:r>
              <a:rPr lang="en-US" dirty="0" err="1"/>
              <a:t>doar</a:t>
            </a:r>
            <a:r>
              <a:rPr lang="en-US" dirty="0"/>
              <a:t> </a:t>
            </a:r>
            <a:r>
              <a:rPr lang="en-US" dirty="0" err="1"/>
              <a:t>prin</a:t>
            </a:r>
            <a:r>
              <a:rPr lang="en-US" dirty="0"/>
              <a:t> </a:t>
            </a:r>
            <a:r>
              <a:rPr lang="en-US" dirty="0" err="1"/>
              <a:t>cunoștințe</a:t>
            </a:r>
            <a:r>
              <a:rPr lang="en-US" dirty="0"/>
              <a:t> </a:t>
            </a:r>
            <a:r>
              <a:rPr lang="en-US" dirty="0" err="1"/>
              <a:t>tehnice</a:t>
            </a:r>
            <a:r>
              <a:rPr lang="en-US" dirty="0"/>
              <a:t>.</a:t>
            </a:r>
          </a:p>
        </p:txBody>
      </p:sp>
    </p:spTree>
    <p:extLst>
      <p:ext uri="{BB962C8B-B14F-4D97-AF65-F5344CB8AC3E}">
        <p14:creationId xmlns:p14="http://schemas.microsoft.com/office/powerpoint/2010/main" val="32945287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6C58A-F77D-600A-16B9-88C6D690880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34131DA-82C8-621E-265A-313538411CBA}"/>
              </a:ext>
            </a:extLst>
          </p:cNvPr>
          <p:cNvSpPr>
            <a:spLocks noGrp="1"/>
          </p:cNvSpPr>
          <p:nvPr>
            <p:ph type="title"/>
          </p:nvPr>
        </p:nvSpPr>
        <p:spPr>
          <a:xfrm>
            <a:off x="399369" y="788988"/>
            <a:ext cx="8596668" cy="660400"/>
          </a:xfrm>
        </p:spPr>
        <p:txBody>
          <a:bodyPr>
            <a:normAutofit/>
          </a:bodyPr>
          <a:lstStyle/>
          <a:p>
            <a:r>
              <a:rPr lang="hr-HR" dirty="0">
                <a:solidFill>
                  <a:srgbClr val="255839"/>
                </a:solidFill>
              </a:rPr>
              <a:t>Abilități Verzi Specifice Ocupației</a:t>
            </a:r>
            <a:endParaRPr lang="el-GR" dirty="0">
              <a:solidFill>
                <a:srgbClr val="255839"/>
              </a:solidFill>
            </a:endParaRPr>
          </a:p>
        </p:txBody>
      </p:sp>
      <p:sp>
        <p:nvSpPr>
          <p:cNvPr id="7" name="Content Placeholder 6">
            <a:extLst>
              <a:ext uri="{FF2B5EF4-FFF2-40B4-BE49-F238E27FC236}">
                <a16:creationId xmlns:a16="http://schemas.microsoft.com/office/drawing/2014/main" id="{3D6D4886-FE9E-6F21-93A8-6B53E9B874C6}"/>
              </a:ext>
            </a:extLst>
          </p:cNvPr>
          <p:cNvSpPr>
            <a:spLocks noGrp="1"/>
          </p:cNvSpPr>
          <p:nvPr>
            <p:ph sz="quarter" idx="12"/>
          </p:nvPr>
        </p:nvSpPr>
        <p:spPr>
          <a:xfrm>
            <a:off x="399369" y="1449388"/>
            <a:ext cx="9313591" cy="5157229"/>
          </a:xfrm>
        </p:spPr>
        <p:txBody>
          <a:bodyPr/>
          <a:lstStyle/>
          <a:p>
            <a:pPr marL="0" indent="0">
              <a:buNone/>
            </a:pPr>
            <a:r>
              <a:rPr lang="en-US" dirty="0" err="1"/>
              <a:t>Abilitățile</a:t>
            </a:r>
            <a:r>
              <a:rPr lang="en-US" dirty="0"/>
              <a:t> </a:t>
            </a:r>
            <a:r>
              <a:rPr lang="en-US" dirty="0" err="1"/>
              <a:t>verzi</a:t>
            </a:r>
            <a:r>
              <a:rPr lang="en-US" dirty="0"/>
              <a:t> </a:t>
            </a:r>
            <a:r>
              <a:rPr lang="en-US" dirty="0" err="1"/>
              <a:t>specifice</a:t>
            </a:r>
            <a:r>
              <a:rPr lang="en-US" dirty="0"/>
              <a:t> </a:t>
            </a:r>
            <a:r>
              <a:rPr lang="en-US" dirty="0" err="1"/>
              <a:t>ocupației</a:t>
            </a:r>
            <a:r>
              <a:rPr lang="en-US" dirty="0"/>
              <a:t> sunt legate de un </a:t>
            </a:r>
            <a:r>
              <a:rPr lang="en-US" dirty="0" err="1"/>
              <a:t>anumit</a:t>
            </a:r>
            <a:r>
              <a:rPr lang="en-US" dirty="0"/>
              <a:t> loc de </a:t>
            </a:r>
            <a:r>
              <a:rPr lang="en-US" dirty="0" err="1"/>
              <a:t>muncă</a:t>
            </a:r>
            <a:r>
              <a:rPr lang="en-US" dirty="0"/>
              <a:t>, sector </a:t>
            </a:r>
            <a:r>
              <a:rPr lang="en-US" dirty="0" err="1"/>
              <a:t>sau</a:t>
            </a:r>
            <a:r>
              <a:rPr lang="en-US" dirty="0"/>
              <a:t> </a:t>
            </a:r>
            <a:r>
              <a:rPr lang="en-US" dirty="0" err="1"/>
              <a:t>proces</a:t>
            </a:r>
            <a:r>
              <a:rPr lang="en-US" dirty="0"/>
              <a:t> de </a:t>
            </a:r>
            <a:r>
              <a:rPr lang="en-US" dirty="0" err="1"/>
              <a:t>lucru</a:t>
            </a:r>
            <a:r>
              <a:rPr lang="en-US" dirty="0"/>
              <a:t>. </a:t>
            </a:r>
            <a:r>
              <a:rPr lang="en-US" dirty="0" err="1"/>
              <a:t>Exemple</a:t>
            </a:r>
            <a:r>
              <a:rPr lang="en-US" dirty="0"/>
              <a:t> </a:t>
            </a:r>
            <a:r>
              <a:rPr lang="en-US" dirty="0" err="1"/>
              <a:t>includ</a:t>
            </a:r>
            <a:r>
              <a:rPr lang="en-US" dirty="0"/>
              <a:t>:</a:t>
            </a:r>
          </a:p>
          <a:p>
            <a:r>
              <a:rPr lang="en-US" dirty="0" err="1"/>
              <a:t>Selectarea</a:t>
            </a:r>
            <a:r>
              <a:rPr lang="en-US" dirty="0"/>
              <a:t> </a:t>
            </a:r>
            <a:r>
              <a:rPr lang="en-US" dirty="0" err="1"/>
              <a:t>materialelor</a:t>
            </a:r>
            <a:r>
              <a:rPr lang="en-US" dirty="0"/>
              <a:t> </a:t>
            </a:r>
            <a:r>
              <a:rPr lang="en-US" dirty="0" err="1"/>
              <a:t>sustenabile</a:t>
            </a:r>
            <a:r>
              <a:rPr lang="en-US" dirty="0"/>
              <a:t> </a:t>
            </a:r>
            <a:r>
              <a:rPr lang="en-US" dirty="0" err="1"/>
              <a:t>în</a:t>
            </a:r>
            <a:r>
              <a:rPr lang="en-US" dirty="0"/>
              <a:t> </a:t>
            </a:r>
            <a:r>
              <a:rPr lang="en-US" dirty="0" err="1"/>
              <a:t>construcții</a:t>
            </a:r>
            <a:r>
              <a:rPr lang="en-US" dirty="0"/>
              <a:t> 
</a:t>
            </a:r>
            <a:r>
              <a:rPr lang="en-US" dirty="0" err="1"/>
              <a:t>Aplicarea</a:t>
            </a:r>
            <a:r>
              <a:rPr lang="en-US" dirty="0"/>
              <a:t> </a:t>
            </a:r>
            <a:r>
              <a:rPr lang="en-US" dirty="0" err="1"/>
              <a:t>practicilor</a:t>
            </a:r>
            <a:r>
              <a:rPr lang="en-US" dirty="0"/>
              <a:t> de </a:t>
            </a:r>
            <a:r>
              <a:rPr lang="en-US" dirty="0" err="1"/>
              <a:t>economisire</a:t>
            </a:r>
            <a:r>
              <a:rPr lang="en-US" dirty="0"/>
              <a:t> a </a:t>
            </a:r>
            <a:r>
              <a:rPr lang="en-US" dirty="0" err="1"/>
              <a:t>energiei</a:t>
            </a:r>
            <a:r>
              <a:rPr lang="en-US" dirty="0"/>
              <a:t> </a:t>
            </a:r>
            <a:r>
              <a:rPr lang="en-US" dirty="0" err="1"/>
              <a:t>în</a:t>
            </a:r>
            <a:r>
              <a:rPr lang="en-US" dirty="0"/>
              <a:t> </a:t>
            </a:r>
            <a:r>
              <a:rPr lang="en-US" dirty="0" err="1"/>
              <a:t>ospitalitate</a:t>
            </a:r>
            <a:r>
              <a:rPr lang="en-US" dirty="0"/>
              <a:t> 
</a:t>
            </a:r>
            <a:r>
              <a:rPr lang="en-US" dirty="0" err="1"/>
              <a:t>Reducerea</a:t>
            </a:r>
            <a:r>
              <a:rPr lang="en-US" dirty="0"/>
              <a:t> </a:t>
            </a:r>
            <a:r>
              <a:rPr lang="en-US" dirty="0" err="1"/>
              <a:t>risipei</a:t>
            </a:r>
            <a:r>
              <a:rPr lang="en-US" dirty="0"/>
              <a:t> </a:t>
            </a:r>
            <a:r>
              <a:rPr lang="en-US" dirty="0" err="1"/>
              <a:t>alimentare</a:t>
            </a:r>
            <a:r>
              <a:rPr lang="en-US" dirty="0"/>
              <a:t> </a:t>
            </a:r>
            <a:r>
              <a:rPr lang="en-US" dirty="0" err="1"/>
              <a:t>în</a:t>
            </a:r>
            <a:r>
              <a:rPr lang="en-US" dirty="0"/>
              <a:t> catering 
</a:t>
            </a:r>
            <a:r>
              <a:rPr lang="en-US" dirty="0" err="1"/>
              <a:t>Întreținerea</a:t>
            </a:r>
            <a:r>
              <a:rPr lang="en-US" dirty="0"/>
              <a:t> </a:t>
            </a:r>
            <a:r>
              <a:rPr lang="en-US" dirty="0" err="1"/>
              <a:t>vehiculelor</a:t>
            </a:r>
            <a:r>
              <a:rPr lang="en-US" dirty="0"/>
              <a:t> </a:t>
            </a:r>
            <a:r>
              <a:rPr lang="en-US" dirty="0" err="1"/>
              <a:t>electrice</a:t>
            </a:r>
            <a:r>
              <a:rPr lang="en-US" dirty="0"/>
              <a:t> 
</a:t>
            </a:r>
            <a:r>
              <a:rPr lang="en-US" dirty="0" err="1"/>
              <a:t>Utilizarea</a:t>
            </a:r>
            <a:r>
              <a:rPr lang="en-US" dirty="0"/>
              <a:t> </a:t>
            </a:r>
            <a:r>
              <a:rPr lang="en-US" dirty="0" err="1"/>
              <a:t>sistemelor</a:t>
            </a:r>
            <a:r>
              <a:rPr lang="en-US" dirty="0"/>
              <a:t> de </a:t>
            </a:r>
            <a:r>
              <a:rPr lang="en-US" dirty="0" err="1"/>
              <a:t>economisire</a:t>
            </a:r>
            <a:r>
              <a:rPr lang="en-US" dirty="0"/>
              <a:t> a </a:t>
            </a:r>
            <a:r>
              <a:rPr lang="en-US" dirty="0" err="1"/>
              <a:t>apei</a:t>
            </a:r>
            <a:r>
              <a:rPr lang="en-US" dirty="0"/>
              <a:t> </a:t>
            </a:r>
            <a:r>
              <a:rPr lang="en-US" dirty="0" err="1"/>
              <a:t>în</a:t>
            </a:r>
            <a:r>
              <a:rPr lang="en-US" dirty="0"/>
              <a:t> </a:t>
            </a:r>
            <a:r>
              <a:rPr lang="en-US" dirty="0" err="1"/>
              <a:t>agricultură</a:t>
            </a:r>
            <a:r>
              <a:rPr lang="en-US" dirty="0"/>
              <a:t> 
</a:t>
            </a:r>
            <a:r>
              <a:rPr lang="en-US" dirty="0" err="1"/>
              <a:t>Documentarea</a:t>
            </a:r>
            <a:r>
              <a:rPr lang="en-US" dirty="0"/>
              <a:t> </a:t>
            </a:r>
            <a:r>
              <a:rPr lang="en-US" dirty="0" err="1"/>
              <a:t>performanței</a:t>
            </a:r>
            <a:r>
              <a:rPr lang="en-US" dirty="0"/>
              <a:t> </a:t>
            </a:r>
            <a:r>
              <a:rPr lang="en-US" dirty="0" err="1"/>
              <a:t>mediului</a:t>
            </a:r>
            <a:r>
              <a:rPr lang="en-US" dirty="0"/>
              <a:t> </a:t>
            </a:r>
            <a:r>
              <a:rPr lang="en-US" dirty="0" err="1"/>
              <a:t>în</a:t>
            </a:r>
            <a:r>
              <a:rPr lang="en-US" dirty="0"/>
              <a:t> </a:t>
            </a:r>
            <a:r>
              <a:rPr lang="en-US" dirty="0" err="1"/>
              <a:t>administrație</a:t>
            </a:r>
            <a:endParaRPr lang="en-US" dirty="0"/>
          </a:p>
          <a:p>
            <a:pPr marL="0" indent="0">
              <a:buNone/>
            </a:pPr>
            <a:r>
              <a:rPr lang="en-US" dirty="0" err="1"/>
              <a:t>Aceste</a:t>
            </a:r>
            <a:r>
              <a:rPr lang="en-US" dirty="0"/>
              <a:t> </a:t>
            </a:r>
            <a:r>
              <a:rPr lang="en-US" dirty="0" err="1"/>
              <a:t>abilități</a:t>
            </a:r>
            <a:r>
              <a:rPr lang="en-US" dirty="0"/>
              <a:t> fac </a:t>
            </a:r>
            <a:r>
              <a:rPr lang="en-US" dirty="0" err="1"/>
              <a:t>sustenabilitatea</a:t>
            </a:r>
            <a:r>
              <a:rPr lang="en-US" dirty="0"/>
              <a:t> </a:t>
            </a:r>
            <a:r>
              <a:rPr lang="en-US" dirty="0" err="1"/>
              <a:t>vizibilă</a:t>
            </a:r>
            <a:r>
              <a:rPr lang="en-US" dirty="0"/>
              <a:t> </a:t>
            </a:r>
            <a:r>
              <a:rPr lang="en-US" dirty="0" err="1"/>
              <a:t>în</a:t>
            </a:r>
            <a:r>
              <a:rPr lang="en-US" dirty="0"/>
              <a:t> </a:t>
            </a:r>
            <a:r>
              <a:rPr lang="en-US" dirty="0" err="1"/>
              <a:t>sarcinile</a:t>
            </a:r>
            <a:r>
              <a:rPr lang="en-US" dirty="0"/>
              <a:t> de zi cu zi.</a:t>
            </a:r>
          </a:p>
        </p:txBody>
      </p:sp>
    </p:spTree>
    <p:extLst>
      <p:ext uri="{BB962C8B-B14F-4D97-AF65-F5344CB8AC3E}">
        <p14:creationId xmlns:p14="http://schemas.microsoft.com/office/powerpoint/2010/main" val="34509806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E6A9B-81F3-B6C0-2F06-EFA6B5968DF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F7004D4-8977-8E56-D8EE-47D44D1B3F6D}"/>
              </a:ext>
            </a:extLst>
          </p:cNvPr>
          <p:cNvSpPr>
            <a:spLocks noGrp="1"/>
          </p:cNvSpPr>
          <p:nvPr>
            <p:ph type="title"/>
          </p:nvPr>
        </p:nvSpPr>
        <p:spPr>
          <a:xfrm>
            <a:off x="399369" y="788988"/>
            <a:ext cx="8596668" cy="660400"/>
          </a:xfrm>
        </p:spPr>
        <p:txBody>
          <a:bodyPr>
            <a:normAutofit/>
          </a:bodyPr>
          <a:lstStyle/>
          <a:p>
            <a:r>
              <a:rPr lang="hr-HR" dirty="0">
                <a:solidFill>
                  <a:srgbClr val="255839"/>
                </a:solidFill>
              </a:rPr>
              <a:t>Abilități Verzi Foarte Specializate</a:t>
            </a:r>
            <a:endParaRPr lang="el-GR" dirty="0">
              <a:solidFill>
                <a:srgbClr val="255839"/>
              </a:solidFill>
            </a:endParaRPr>
          </a:p>
        </p:txBody>
      </p:sp>
      <p:sp>
        <p:nvSpPr>
          <p:cNvPr id="7" name="Content Placeholder 6">
            <a:extLst>
              <a:ext uri="{FF2B5EF4-FFF2-40B4-BE49-F238E27FC236}">
                <a16:creationId xmlns:a16="http://schemas.microsoft.com/office/drawing/2014/main" id="{7A376D8A-E195-5046-61E9-BE0AFE9277A6}"/>
              </a:ext>
            </a:extLst>
          </p:cNvPr>
          <p:cNvSpPr>
            <a:spLocks noGrp="1"/>
          </p:cNvSpPr>
          <p:nvPr>
            <p:ph sz="quarter" idx="12"/>
          </p:nvPr>
        </p:nvSpPr>
        <p:spPr>
          <a:xfrm>
            <a:off x="399369" y="1449388"/>
            <a:ext cx="9313591" cy="5157229"/>
          </a:xfrm>
        </p:spPr>
        <p:txBody>
          <a:bodyPr/>
          <a:lstStyle/>
          <a:p>
            <a:pPr marL="0" indent="0">
              <a:buNone/>
            </a:pPr>
            <a:r>
              <a:rPr lang="en-US" dirty="0" err="1"/>
              <a:t>Unele</a:t>
            </a:r>
            <a:r>
              <a:rPr lang="en-US" dirty="0"/>
              <a:t> </a:t>
            </a:r>
            <a:r>
              <a:rPr lang="en-US" dirty="0" err="1"/>
              <a:t>abilități</a:t>
            </a:r>
            <a:r>
              <a:rPr lang="en-US" dirty="0"/>
              <a:t> </a:t>
            </a:r>
            <a:r>
              <a:rPr lang="en-US" dirty="0" err="1"/>
              <a:t>verzi</a:t>
            </a:r>
            <a:r>
              <a:rPr lang="en-US" dirty="0"/>
              <a:t> </a:t>
            </a:r>
            <a:r>
              <a:rPr lang="en-US" dirty="0" err="1"/>
              <a:t>necesită</a:t>
            </a:r>
            <a:r>
              <a:rPr lang="en-US" dirty="0"/>
              <a:t> </a:t>
            </a:r>
            <a:r>
              <a:rPr lang="en-US" dirty="0" err="1"/>
              <a:t>expertiză</a:t>
            </a:r>
            <a:r>
              <a:rPr lang="en-US" dirty="0"/>
              <a:t> </a:t>
            </a:r>
            <a:r>
              <a:rPr lang="en-US" dirty="0" err="1"/>
              <a:t>tehnică</a:t>
            </a:r>
            <a:r>
              <a:rPr lang="en-US" dirty="0"/>
              <a:t> </a:t>
            </a:r>
            <a:r>
              <a:rPr lang="en-US" dirty="0" err="1"/>
              <a:t>specializată</a:t>
            </a:r>
            <a:r>
              <a:rPr lang="en-US" dirty="0"/>
              <a:t>. </a:t>
            </a:r>
            <a:r>
              <a:rPr lang="en-US" dirty="0" err="1"/>
              <a:t>Exemple</a:t>
            </a:r>
            <a:r>
              <a:rPr lang="en-US" dirty="0"/>
              <a:t> </a:t>
            </a:r>
            <a:r>
              <a:rPr lang="en-US" dirty="0" err="1"/>
              <a:t>includ</a:t>
            </a:r>
            <a:r>
              <a:rPr lang="en-US" dirty="0"/>
              <a:t>:</a:t>
            </a:r>
          </a:p>
          <a:p>
            <a:r>
              <a:rPr lang="en-US" dirty="0" err="1"/>
              <a:t>Instalarea</a:t>
            </a:r>
            <a:r>
              <a:rPr lang="en-US" dirty="0"/>
              <a:t> </a:t>
            </a:r>
            <a:r>
              <a:rPr lang="en-US" dirty="0" err="1"/>
              <a:t>sistemelor</a:t>
            </a:r>
            <a:r>
              <a:rPr lang="en-US" dirty="0"/>
              <a:t> de </a:t>
            </a:r>
            <a:r>
              <a:rPr lang="en-US" dirty="0" err="1"/>
              <a:t>energie</a:t>
            </a:r>
            <a:r>
              <a:rPr lang="en-US" dirty="0"/>
              <a:t> </a:t>
            </a:r>
            <a:r>
              <a:rPr lang="en-US" dirty="0" err="1"/>
              <a:t>regenerabilă</a:t>
            </a:r>
            <a:r>
              <a:rPr lang="en-US" dirty="0"/>
              <a:t> 
</a:t>
            </a:r>
            <a:r>
              <a:rPr lang="en-US" dirty="0" err="1"/>
              <a:t>efectuarea</a:t>
            </a:r>
            <a:r>
              <a:rPr lang="en-US" dirty="0"/>
              <a:t> </a:t>
            </a:r>
            <a:r>
              <a:rPr lang="en-US" dirty="0" err="1"/>
              <a:t>auditurilor</a:t>
            </a:r>
            <a:r>
              <a:rPr lang="en-US" dirty="0"/>
              <a:t> </a:t>
            </a:r>
            <a:r>
              <a:rPr lang="en-US" dirty="0" err="1"/>
              <a:t>energetice</a:t>
            </a:r>
            <a:r>
              <a:rPr lang="en-US" dirty="0"/>
              <a:t> 
</a:t>
            </a:r>
            <a:r>
              <a:rPr lang="en-US" dirty="0" err="1"/>
              <a:t>gestionarea</a:t>
            </a:r>
            <a:r>
              <a:rPr lang="en-US" dirty="0"/>
              <a:t> </a:t>
            </a:r>
            <a:r>
              <a:rPr lang="en-US" dirty="0" err="1"/>
              <a:t>tratării</a:t>
            </a:r>
            <a:r>
              <a:rPr lang="en-US" dirty="0"/>
              <a:t> </a:t>
            </a:r>
            <a:r>
              <a:rPr lang="en-US" dirty="0" err="1"/>
              <a:t>deșeurilor</a:t>
            </a:r>
            <a:r>
              <a:rPr lang="en-US" dirty="0"/>
              <a:t> </a:t>
            </a:r>
            <a:r>
              <a:rPr lang="en-US" dirty="0" err="1"/>
              <a:t>industriale</a:t>
            </a:r>
            <a:r>
              <a:rPr lang="en-US" dirty="0"/>
              <a:t> 
</a:t>
            </a:r>
            <a:r>
              <a:rPr lang="en-US" dirty="0" err="1"/>
              <a:t>aplicarea</a:t>
            </a:r>
            <a:r>
              <a:rPr lang="en-US" dirty="0"/>
              <a:t> </a:t>
            </a:r>
            <a:r>
              <a:rPr lang="en-US" dirty="0" err="1"/>
              <a:t>metodelor</a:t>
            </a:r>
            <a:r>
              <a:rPr lang="en-US" dirty="0"/>
              <a:t> de </a:t>
            </a:r>
            <a:r>
              <a:rPr lang="en-US" dirty="0" err="1"/>
              <a:t>evaluare</a:t>
            </a:r>
            <a:r>
              <a:rPr lang="en-US" dirty="0"/>
              <a:t> a </a:t>
            </a:r>
            <a:r>
              <a:rPr lang="en-US" dirty="0" err="1"/>
              <a:t>ciclului</a:t>
            </a:r>
            <a:r>
              <a:rPr lang="en-US" dirty="0"/>
              <a:t> de </a:t>
            </a:r>
            <a:r>
              <a:rPr lang="en-US" dirty="0" err="1"/>
              <a:t>viață</a:t>
            </a:r>
            <a:r>
              <a:rPr lang="en-US" dirty="0"/>
              <a:t> 
</a:t>
            </a:r>
            <a:r>
              <a:rPr lang="en-US" dirty="0" err="1"/>
              <a:t>utilizarea</a:t>
            </a:r>
            <a:r>
              <a:rPr lang="en-US" dirty="0"/>
              <a:t> </a:t>
            </a:r>
            <a:r>
              <a:rPr lang="en-US" dirty="0" err="1"/>
              <a:t>instrumentelor</a:t>
            </a:r>
            <a:r>
              <a:rPr lang="en-US" dirty="0"/>
              <a:t> de </a:t>
            </a:r>
            <a:r>
              <a:rPr lang="en-US" dirty="0" err="1"/>
              <a:t>contabilizare</a:t>
            </a:r>
            <a:r>
              <a:rPr lang="en-US" dirty="0"/>
              <a:t> a </a:t>
            </a:r>
            <a:r>
              <a:rPr lang="en-US" dirty="0" err="1"/>
              <a:t>carbonului</a:t>
            </a:r>
            <a:r>
              <a:rPr lang="en-US" dirty="0"/>
              <a:t> 
</a:t>
            </a:r>
            <a:r>
              <a:rPr lang="en-US" dirty="0" err="1"/>
              <a:t>proiectarea</a:t>
            </a:r>
            <a:r>
              <a:rPr lang="en-US" dirty="0"/>
              <a:t> </a:t>
            </a:r>
            <a:r>
              <a:rPr lang="en-US" dirty="0" err="1"/>
              <a:t>sistemelor</a:t>
            </a:r>
            <a:r>
              <a:rPr lang="en-US" dirty="0"/>
              <a:t> de </a:t>
            </a:r>
            <a:r>
              <a:rPr lang="en-US" dirty="0" err="1"/>
              <a:t>produse</a:t>
            </a:r>
            <a:r>
              <a:rPr lang="en-US" dirty="0"/>
              <a:t> </a:t>
            </a:r>
            <a:r>
              <a:rPr lang="en-US" dirty="0" err="1"/>
              <a:t>circulare</a:t>
            </a:r>
            <a:r>
              <a:rPr lang="en-US" dirty="0"/>
              <a:t> 
</a:t>
            </a:r>
            <a:r>
              <a:rPr lang="en-US" dirty="0" err="1"/>
              <a:t>monitorizarea</a:t>
            </a:r>
            <a:r>
              <a:rPr lang="en-US" dirty="0"/>
              <a:t> </a:t>
            </a:r>
            <a:r>
              <a:rPr lang="en-US" dirty="0" err="1"/>
              <a:t>impactului</a:t>
            </a:r>
            <a:r>
              <a:rPr lang="en-US" dirty="0"/>
              <a:t> </a:t>
            </a:r>
            <a:r>
              <a:rPr lang="en-US" dirty="0" err="1"/>
              <a:t>asupra</a:t>
            </a:r>
            <a:r>
              <a:rPr lang="en-US" dirty="0"/>
              <a:t> </a:t>
            </a:r>
            <a:r>
              <a:rPr lang="en-US" dirty="0" err="1"/>
              <a:t>biodiversității</a:t>
            </a:r>
            <a:endParaRPr lang="hr-HR" dirty="0"/>
          </a:p>
          <a:p>
            <a:pPr marL="0" indent="0">
              <a:buNone/>
            </a:pPr>
            <a:r>
              <a:rPr lang="en-US" dirty="0"/>
              <a:t>Nu </a:t>
            </a:r>
            <a:r>
              <a:rPr lang="en-US" dirty="0" err="1"/>
              <a:t>toți</a:t>
            </a:r>
            <a:r>
              <a:rPr lang="en-US" dirty="0"/>
              <a:t> </a:t>
            </a:r>
            <a:r>
              <a:rPr lang="en-US" dirty="0" err="1"/>
              <a:t>cursanții</a:t>
            </a:r>
            <a:r>
              <a:rPr lang="en-US" dirty="0"/>
              <a:t> au </a:t>
            </a:r>
            <a:r>
              <a:rPr lang="en-US" dirty="0" err="1"/>
              <a:t>nevoie</a:t>
            </a:r>
            <a:r>
              <a:rPr lang="en-US" dirty="0"/>
              <a:t> de </a:t>
            </a:r>
            <a:r>
              <a:rPr lang="en-US" dirty="0" err="1"/>
              <a:t>aceste</a:t>
            </a:r>
            <a:r>
              <a:rPr lang="en-US" dirty="0"/>
              <a:t> </a:t>
            </a:r>
            <a:r>
              <a:rPr lang="en-US" dirty="0" err="1"/>
              <a:t>abilități</a:t>
            </a:r>
            <a:r>
              <a:rPr lang="en-US" dirty="0"/>
              <a:t>, </a:t>
            </a:r>
            <a:r>
              <a:rPr lang="en-US" dirty="0" err="1"/>
              <a:t>dar</a:t>
            </a:r>
            <a:r>
              <a:rPr lang="en-US" dirty="0"/>
              <a:t> </a:t>
            </a:r>
            <a:r>
              <a:rPr lang="en-US" dirty="0" err="1"/>
              <a:t>ele</a:t>
            </a:r>
            <a:r>
              <a:rPr lang="en-US" dirty="0"/>
              <a:t> </a:t>
            </a:r>
            <a:r>
              <a:rPr lang="en-US" dirty="0" err="1"/>
              <a:t>arată</a:t>
            </a:r>
            <a:r>
              <a:rPr lang="en-US" dirty="0"/>
              <a:t> </a:t>
            </a:r>
            <a:r>
              <a:rPr lang="en-US" dirty="0" err="1"/>
              <a:t>unde</a:t>
            </a:r>
            <a:r>
              <a:rPr lang="en-US" dirty="0"/>
              <a:t> pot </a:t>
            </a:r>
            <a:r>
              <a:rPr lang="en-US" dirty="0" err="1"/>
              <a:t>apărea</a:t>
            </a:r>
            <a:r>
              <a:rPr lang="en-US" dirty="0"/>
              <a:t> </a:t>
            </a:r>
            <a:r>
              <a:rPr lang="en-US" dirty="0" err="1"/>
              <a:t>noi</a:t>
            </a:r>
            <a:r>
              <a:rPr lang="en-US" dirty="0"/>
              <a:t> </a:t>
            </a:r>
            <a:r>
              <a:rPr lang="en-US" dirty="0" err="1"/>
              <a:t>roluri</a:t>
            </a:r>
            <a:r>
              <a:rPr lang="en-US" dirty="0"/>
              <a:t> de </a:t>
            </a:r>
            <a:r>
              <a:rPr lang="en-US" dirty="0" err="1"/>
              <a:t>specialitate</a:t>
            </a:r>
            <a:r>
              <a:rPr lang="en-US" dirty="0"/>
              <a:t> </a:t>
            </a:r>
            <a:r>
              <a:rPr lang="en-US" dirty="0" err="1"/>
              <a:t>și</a:t>
            </a:r>
            <a:r>
              <a:rPr lang="en-US" dirty="0"/>
              <a:t> </a:t>
            </a:r>
            <a:r>
              <a:rPr lang="en-US" dirty="0" err="1"/>
              <a:t>căi</a:t>
            </a:r>
            <a:r>
              <a:rPr lang="en-US" dirty="0"/>
              <a:t> de </a:t>
            </a:r>
            <a:r>
              <a:rPr lang="en-US" dirty="0" err="1"/>
              <a:t>formare</a:t>
            </a:r>
            <a:r>
              <a:rPr lang="en-US" dirty="0"/>
              <a:t>.</a:t>
            </a:r>
          </a:p>
        </p:txBody>
      </p:sp>
    </p:spTree>
    <p:extLst>
      <p:ext uri="{BB962C8B-B14F-4D97-AF65-F5344CB8AC3E}">
        <p14:creationId xmlns:p14="http://schemas.microsoft.com/office/powerpoint/2010/main" val="3527363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E4F07-D92E-A21F-1159-745EB4EAC0F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00B7CF3-17BA-092C-0EFE-D817412E039E}"/>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Discuție</a:t>
            </a:r>
            <a:r>
              <a:rPr lang="en-US" dirty="0">
                <a:solidFill>
                  <a:srgbClr val="255839"/>
                </a:solidFill>
              </a:rPr>
              <a:t> de tip </a:t>
            </a:r>
            <a:r>
              <a:rPr lang="en-US" dirty="0" err="1">
                <a:solidFill>
                  <a:srgbClr val="255839"/>
                </a:solidFill>
              </a:rPr>
              <a:t>Punct</a:t>
            </a:r>
            <a:r>
              <a:rPr lang="en-US" dirty="0">
                <a:solidFill>
                  <a:srgbClr val="255839"/>
                </a:solidFill>
              </a:rPr>
              <a:t> de Control</a:t>
            </a:r>
            <a:endParaRPr lang="el-GR" dirty="0">
              <a:solidFill>
                <a:srgbClr val="255839"/>
              </a:solidFill>
            </a:endParaRPr>
          </a:p>
        </p:txBody>
      </p:sp>
      <p:sp>
        <p:nvSpPr>
          <p:cNvPr id="7" name="Content Placeholder 6">
            <a:extLst>
              <a:ext uri="{FF2B5EF4-FFF2-40B4-BE49-F238E27FC236}">
                <a16:creationId xmlns:a16="http://schemas.microsoft.com/office/drawing/2014/main" id="{4698FCA7-F59D-20F4-608A-8B8EB6F94AC4}"/>
              </a:ext>
            </a:extLst>
          </p:cNvPr>
          <p:cNvSpPr>
            <a:spLocks noGrp="1"/>
          </p:cNvSpPr>
          <p:nvPr>
            <p:ph sz="quarter" idx="12"/>
          </p:nvPr>
        </p:nvSpPr>
        <p:spPr>
          <a:xfrm>
            <a:off x="399369" y="1449388"/>
            <a:ext cx="9313591" cy="5157229"/>
          </a:xfrm>
        </p:spPr>
        <p:txBody>
          <a:bodyPr/>
          <a:lstStyle/>
          <a:p>
            <a:pPr marL="0" indent="0">
              <a:buNone/>
            </a:pPr>
            <a:r>
              <a:rPr lang="en-US" dirty="0" err="1"/>
              <a:t>Discuție</a:t>
            </a:r>
            <a:r>
              <a:rPr lang="en-US" dirty="0"/>
              <a:t> </a:t>
            </a:r>
            <a:r>
              <a:rPr lang="en-US" dirty="0" err="1"/>
              <a:t>scurtă</a:t>
            </a:r>
            <a:r>
              <a:rPr lang="en-US" dirty="0"/>
              <a:t>:</a:t>
            </a:r>
          </a:p>
          <a:p>
            <a:r>
              <a:rPr lang="en-US" dirty="0"/>
              <a:t>Ce </a:t>
            </a:r>
            <a:r>
              <a:rPr lang="en-US" dirty="0" err="1"/>
              <a:t>abilități</a:t>
            </a:r>
            <a:r>
              <a:rPr lang="en-US" dirty="0"/>
              <a:t> </a:t>
            </a:r>
            <a:r>
              <a:rPr lang="en-US" dirty="0" err="1"/>
              <a:t>verzi</a:t>
            </a:r>
            <a:r>
              <a:rPr lang="en-US" dirty="0"/>
              <a:t> sunt </a:t>
            </a:r>
            <a:r>
              <a:rPr lang="en-US" dirty="0" err="1"/>
              <a:t>deja</a:t>
            </a:r>
            <a:r>
              <a:rPr lang="en-US" dirty="0"/>
              <a:t> </a:t>
            </a:r>
            <a:r>
              <a:rPr lang="en-US" dirty="0" err="1"/>
              <a:t>prezente</a:t>
            </a:r>
            <a:r>
              <a:rPr lang="en-US" dirty="0"/>
              <a:t> </a:t>
            </a:r>
            <a:r>
              <a:rPr lang="en-US" dirty="0" err="1"/>
              <a:t>în</a:t>
            </a:r>
            <a:r>
              <a:rPr lang="en-US" dirty="0"/>
              <a:t> </a:t>
            </a:r>
            <a:r>
              <a:rPr lang="en-US" dirty="0" err="1"/>
              <a:t>domeniul</a:t>
            </a:r>
            <a:r>
              <a:rPr lang="en-US" dirty="0"/>
              <a:t> </a:t>
            </a:r>
            <a:r>
              <a:rPr lang="en-US" dirty="0" err="1"/>
              <a:t>dvs</a:t>
            </a:r>
            <a:r>
              <a:rPr lang="en-US" dirty="0"/>
              <a:t>. de </a:t>
            </a:r>
            <a:r>
              <a:rPr lang="en-US" dirty="0" err="1"/>
              <a:t>predare</a:t>
            </a:r>
            <a:r>
              <a:rPr lang="en-US" dirty="0"/>
              <a:t>, </a:t>
            </a:r>
            <a:r>
              <a:rPr lang="en-US" dirty="0" err="1"/>
              <a:t>chiar</a:t>
            </a:r>
            <a:r>
              <a:rPr lang="en-US" dirty="0"/>
              <a:t> </a:t>
            </a:r>
            <a:r>
              <a:rPr lang="en-US" dirty="0" err="1"/>
              <a:t>dacă</a:t>
            </a:r>
            <a:r>
              <a:rPr lang="en-US" dirty="0"/>
              <a:t> </a:t>
            </a:r>
            <a:r>
              <a:rPr lang="en-US" dirty="0" err="1"/>
              <a:t>încă</a:t>
            </a:r>
            <a:r>
              <a:rPr lang="en-US" dirty="0"/>
              <a:t> nu se </a:t>
            </a:r>
            <a:r>
              <a:rPr lang="en-US" dirty="0" err="1"/>
              <a:t>numesc</a:t>
            </a:r>
            <a:r>
              <a:rPr lang="en-US" dirty="0"/>
              <a:t> "</a:t>
            </a:r>
            <a:r>
              <a:rPr lang="en-US" dirty="0" err="1"/>
              <a:t>abilități</a:t>
            </a:r>
            <a:r>
              <a:rPr lang="en-US" dirty="0"/>
              <a:t> </a:t>
            </a:r>
            <a:r>
              <a:rPr lang="en-US" dirty="0" err="1"/>
              <a:t>verzi</a:t>
            </a:r>
            <a:r>
              <a:rPr lang="en-US" dirty="0"/>
              <a:t>"?</a:t>
            </a:r>
          </a:p>
        </p:txBody>
      </p:sp>
    </p:spTree>
    <p:extLst>
      <p:ext uri="{BB962C8B-B14F-4D97-AF65-F5344CB8AC3E}">
        <p14:creationId xmlns:p14="http://schemas.microsoft.com/office/powerpoint/2010/main" val="7352854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B0F9A-2EAF-7A6E-2345-AEFC6BA45C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5C0938B-67EE-7EAE-6DF1-851329A890A3}"/>
              </a:ext>
            </a:extLst>
          </p:cNvPr>
          <p:cNvSpPr>
            <a:spLocks noGrp="1"/>
          </p:cNvSpPr>
          <p:nvPr>
            <p:ph type="body" sz="quarter" idx="10"/>
          </p:nvPr>
        </p:nvSpPr>
        <p:spPr>
          <a:xfrm>
            <a:off x="399370" y="1449388"/>
            <a:ext cx="6371016" cy="500784"/>
          </a:xfrm>
        </p:spPr>
        <p:txBody>
          <a:bodyPr>
            <a:normAutofit fontScale="92500" lnSpcReduction="20000"/>
          </a:bodyPr>
          <a:lstStyle/>
          <a:p>
            <a:r>
              <a:rPr lang="en-US" dirty="0" err="1"/>
              <a:t>Fișă</a:t>
            </a:r>
            <a:r>
              <a:rPr lang="en-US" dirty="0"/>
              <a:t> de </a:t>
            </a:r>
            <a:r>
              <a:rPr lang="en-US" dirty="0" err="1"/>
              <a:t>lucru</a:t>
            </a:r>
            <a:r>
              <a:rPr lang="en-US" dirty="0"/>
              <a:t> 3:</a:t>
            </a:r>
            <a:r>
              <a:rPr lang="hr-HR" dirty="0"/>
              <a:t> </a:t>
            </a:r>
            <a:r>
              <a:rPr lang="en-US" dirty="0" err="1"/>
              <a:t>Asocierea</a:t>
            </a:r>
            <a:r>
              <a:rPr lang="en-US" dirty="0"/>
              <a:t> </a:t>
            </a:r>
            <a:r>
              <a:rPr lang="en-US" dirty="0" err="1"/>
              <a:t>abilităților</a:t>
            </a:r>
            <a:r>
              <a:rPr lang="en-US" dirty="0"/>
              <a:t> </a:t>
            </a:r>
            <a:r>
              <a:rPr lang="en-US" dirty="0" err="1"/>
              <a:t>verzi</a:t>
            </a:r>
            <a:r>
              <a:rPr lang="en-US" dirty="0"/>
              <a:t> cu </a:t>
            </a:r>
            <a:r>
              <a:rPr lang="en-US" dirty="0" err="1"/>
              <a:t>ocupațiile</a:t>
            </a:r>
            <a:endParaRPr lang="hr-HR" dirty="0"/>
          </a:p>
        </p:txBody>
      </p:sp>
      <p:sp>
        <p:nvSpPr>
          <p:cNvPr id="3" name="Content Placeholder 2">
            <a:extLst>
              <a:ext uri="{FF2B5EF4-FFF2-40B4-BE49-F238E27FC236}">
                <a16:creationId xmlns:a16="http://schemas.microsoft.com/office/drawing/2014/main" id="{E1A7C877-E9EF-8862-C539-F034CD9C5CC4}"/>
              </a:ext>
            </a:extLst>
          </p:cNvPr>
          <p:cNvSpPr>
            <a:spLocks noGrp="1"/>
          </p:cNvSpPr>
          <p:nvPr>
            <p:ph sz="quarter" idx="12"/>
          </p:nvPr>
        </p:nvSpPr>
        <p:spPr>
          <a:xfrm>
            <a:off x="399370" y="2177491"/>
            <a:ext cx="6371016" cy="4429126"/>
          </a:xfrm>
        </p:spPr>
        <p:txBody>
          <a:bodyPr/>
          <a:lstStyle/>
          <a:p>
            <a:pPr marL="0" indent="0">
              <a:buNone/>
            </a:pPr>
            <a:r>
              <a:rPr lang="en-US" dirty="0" err="1"/>
              <a:t>Participanții</a:t>
            </a:r>
            <a:r>
              <a:rPr lang="en-US" dirty="0"/>
              <a:t> </a:t>
            </a:r>
            <a:r>
              <a:rPr lang="en-US" dirty="0" err="1"/>
              <a:t>vor</a:t>
            </a:r>
            <a:r>
              <a:rPr lang="en-US" dirty="0"/>
              <a:t>:</a:t>
            </a:r>
          </a:p>
          <a:p>
            <a:r>
              <a:rPr lang="en-US" dirty="0" err="1"/>
              <a:t>Alege</a:t>
            </a:r>
            <a:r>
              <a:rPr lang="en-US" dirty="0"/>
              <a:t> o </a:t>
            </a:r>
            <a:r>
              <a:rPr lang="en-US" dirty="0" err="1"/>
              <a:t>ocupație</a:t>
            </a:r>
            <a:r>
              <a:rPr lang="en-US" dirty="0"/>
              <a:t> </a:t>
            </a:r>
            <a:r>
              <a:rPr lang="en-US" dirty="0" err="1"/>
              <a:t>familiară</a:t>
            </a:r>
            <a:r>
              <a:rPr lang="en-US" dirty="0"/>
              <a:t> </a:t>
            </a:r>
            <a:r>
              <a:rPr lang="en-US" dirty="0" err="1"/>
              <a:t>pentru</a:t>
            </a:r>
            <a:r>
              <a:rPr lang="en-US" dirty="0"/>
              <a:t> </a:t>
            </a:r>
            <a:r>
              <a:rPr lang="en-US" dirty="0" err="1"/>
              <a:t>cursanții</a:t>
            </a:r>
            <a:r>
              <a:rPr lang="en-US" dirty="0"/>
              <a:t> lor. 
</a:t>
            </a:r>
            <a:r>
              <a:rPr lang="en-US" dirty="0" err="1"/>
              <a:t>Identifica</a:t>
            </a:r>
            <a:r>
              <a:rPr lang="en-US" dirty="0"/>
              <a:t> cel </a:t>
            </a:r>
            <a:r>
              <a:rPr lang="en-US" dirty="0" err="1"/>
              <a:t>puțin</a:t>
            </a:r>
            <a:r>
              <a:rPr lang="en-US" dirty="0"/>
              <a:t> </a:t>
            </a:r>
            <a:r>
              <a:rPr lang="en-US" dirty="0" err="1"/>
              <a:t>două</a:t>
            </a:r>
            <a:r>
              <a:rPr lang="en-US" dirty="0"/>
              <a:t> </a:t>
            </a:r>
            <a:r>
              <a:rPr lang="en-US" dirty="0" err="1"/>
              <a:t>abilități</a:t>
            </a:r>
            <a:r>
              <a:rPr lang="en-US" dirty="0"/>
              <a:t> </a:t>
            </a:r>
            <a:r>
              <a:rPr lang="en-US" dirty="0" err="1"/>
              <a:t>verzi</a:t>
            </a:r>
            <a:r>
              <a:rPr lang="en-US" dirty="0"/>
              <a:t> </a:t>
            </a:r>
            <a:r>
              <a:rPr lang="en-US" dirty="0" err="1"/>
              <a:t>transversale</a:t>
            </a:r>
            <a:r>
              <a:rPr lang="en-US" dirty="0"/>
              <a:t>. 
</a:t>
            </a:r>
            <a:r>
              <a:rPr lang="en-US" dirty="0" err="1"/>
              <a:t>Identifica</a:t>
            </a:r>
            <a:r>
              <a:rPr lang="en-US" dirty="0"/>
              <a:t> cel </a:t>
            </a:r>
            <a:r>
              <a:rPr lang="en-US" dirty="0" err="1"/>
              <a:t>puțin</a:t>
            </a:r>
            <a:r>
              <a:rPr lang="en-US" dirty="0"/>
              <a:t> </a:t>
            </a:r>
            <a:r>
              <a:rPr lang="en-US" dirty="0" err="1"/>
              <a:t>două</a:t>
            </a:r>
            <a:r>
              <a:rPr lang="en-US" dirty="0"/>
              <a:t> </a:t>
            </a:r>
            <a:r>
              <a:rPr lang="en-US" dirty="0" err="1"/>
              <a:t>abilități</a:t>
            </a:r>
            <a:r>
              <a:rPr lang="en-US" dirty="0"/>
              <a:t> </a:t>
            </a:r>
            <a:r>
              <a:rPr lang="en-US" dirty="0" err="1"/>
              <a:t>verzi</a:t>
            </a:r>
            <a:r>
              <a:rPr lang="en-US" dirty="0"/>
              <a:t> </a:t>
            </a:r>
            <a:r>
              <a:rPr lang="en-US" dirty="0" err="1"/>
              <a:t>specifice</a:t>
            </a:r>
            <a:r>
              <a:rPr lang="en-US" dirty="0"/>
              <a:t> </a:t>
            </a:r>
            <a:r>
              <a:rPr lang="en-US" dirty="0" err="1"/>
              <a:t>ocupației</a:t>
            </a:r>
            <a:r>
              <a:rPr lang="en-US" dirty="0"/>
              <a:t>. 
</a:t>
            </a:r>
            <a:r>
              <a:rPr lang="en-US" dirty="0" err="1"/>
              <a:t>Adăuga</a:t>
            </a:r>
            <a:r>
              <a:rPr lang="en-US" dirty="0"/>
              <a:t> o </a:t>
            </a:r>
            <a:r>
              <a:rPr lang="en-US" dirty="0" err="1"/>
              <a:t>abilitate</a:t>
            </a:r>
            <a:r>
              <a:rPr lang="en-US" dirty="0"/>
              <a:t> </a:t>
            </a:r>
            <a:r>
              <a:rPr lang="en-US" dirty="0" err="1"/>
              <a:t>verde</a:t>
            </a:r>
            <a:r>
              <a:rPr lang="en-US" dirty="0"/>
              <a:t> </a:t>
            </a:r>
            <a:r>
              <a:rPr lang="en-US" dirty="0" err="1"/>
              <a:t>specializată</a:t>
            </a:r>
            <a:r>
              <a:rPr lang="en-US" dirty="0"/>
              <a:t>, </a:t>
            </a:r>
            <a:r>
              <a:rPr lang="en-US" dirty="0" err="1"/>
              <a:t>dacă</a:t>
            </a:r>
            <a:r>
              <a:rPr lang="en-US" dirty="0"/>
              <a:t> e </a:t>
            </a:r>
            <a:r>
              <a:rPr lang="en-US" dirty="0" err="1"/>
              <a:t>cazul</a:t>
            </a:r>
            <a:r>
              <a:rPr lang="en-US" dirty="0"/>
              <a:t>. 
</a:t>
            </a:r>
            <a:r>
              <a:rPr lang="en-US" dirty="0" err="1"/>
              <a:t>Conecta</a:t>
            </a:r>
            <a:r>
              <a:rPr lang="en-US" dirty="0"/>
              <a:t> </a:t>
            </a:r>
            <a:r>
              <a:rPr lang="en-US" dirty="0" err="1"/>
              <a:t>fiecare</a:t>
            </a:r>
            <a:r>
              <a:rPr lang="en-US" dirty="0"/>
              <a:t> </a:t>
            </a:r>
            <a:r>
              <a:rPr lang="en-US" dirty="0" err="1"/>
              <a:t>abilitate</a:t>
            </a:r>
            <a:r>
              <a:rPr lang="en-US" dirty="0"/>
              <a:t> la o </a:t>
            </a:r>
            <a:r>
              <a:rPr lang="en-US" dirty="0" err="1"/>
              <a:t>sarcină</a:t>
            </a:r>
            <a:r>
              <a:rPr lang="en-US" dirty="0"/>
              <a:t> </a:t>
            </a:r>
            <a:r>
              <a:rPr lang="en-US" dirty="0" err="1"/>
              <a:t>sau</a:t>
            </a:r>
            <a:r>
              <a:rPr lang="en-US" dirty="0"/>
              <a:t> </a:t>
            </a:r>
            <a:r>
              <a:rPr lang="en-US" dirty="0" err="1"/>
              <a:t>decizie</a:t>
            </a:r>
            <a:r>
              <a:rPr lang="en-US" dirty="0"/>
              <a:t> </a:t>
            </a:r>
            <a:r>
              <a:rPr lang="en-US" dirty="0" err="1"/>
              <a:t>reală</a:t>
            </a:r>
            <a:r>
              <a:rPr lang="en-US" dirty="0"/>
              <a:t> de </a:t>
            </a:r>
            <a:r>
              <a:rPr lang="en-US" dirty="0" err="1"/>
              <a:t>muncă</a:t>
            </a:r>
            <a:r>
              <a:rPr lang="en-US" dirty="0"/>
              <a:t>. </a:t>
            </a:r>
          </a:p>
          <a:p>
            <a:pPr marL="0" indent="0">
              <a:buNone/>
            </a:pPr>
            <a:r>
              <a:rPr lang="en-US" b="1" dirty="0" err="1"/>
              <a:t>Formatul</a:t>
            </a:r>
            <a:r>
              <a:rPr lang="en-US" b="1" dirty="0"/>
              <a:t> de </a:t>
            </a:r>
            <a:r>
              <a:rPr lang="en-US" b="1" dirty="0" err="1"/>
              <a:t>lucru</a:t>
            </a:r>
            <a:r>
              <a:rPr lang="en-US" b="1" dirty="0"/>
              <a:t>:</a:t>
            </a:r>
            <a:r>
              <a:rPr lang="en-US" dirty="0"/>
              <a:t> </a:t>
            </a:r>
            <a:r>
              <a:rPr lang="en-US" dirty="0" err="1"/>
              <a:t>perechi</a:t>
            </a:r>
            <a:r>
              <a:rPr lang="en-US" dirty="0"/>
              <a:t> </a:t>
            </a:r>
            <a:r>
              <a:rPr lang="en-US" dirty="0" err="1"/>
              <a:t>sau</a:t>
            </a:r>
            <a:r>
              <a:rPr lang="en-US" dirty="0"/>
              <a:t> </a:t>
            </a:r>
            <a:r>
              <a:rPr lang="en-US" dirty="0" err="1"/>
              <a:t>grupuri</a:t>
            </a:r>
            <a:r>
              <a:rPr lang="en-US" dirty="0"/>
              <a:t> </a:t>
            </a:r>
            <a:r>
              <a:rPr lang="en-US" dirty="0" err="1"/>
              <a:t>mici</a:t>
            </a:r>
            <a:br>
              <a:rPr lang="en-US" dirty="0"/>
            </a:br>
            <a:r>
              <a:rPr lang="en-US" b="1" dirty="0"/>
              <a:t>Timp:</a:t>
            </a:r>
            <a:r>
              <a:rPr lang="en-US" dirty="0"/>
              <a:t> 20 minute</a:t>
            </a:r>
            <a:br>
              <a:rPr lang="en-US" dirty="0"/>
            </a:br>
            <a:r>
              <a:rPr lang="en-US" b="1" dirty="0" err="1"/>
              <a:t>Materiale</a:t>
            </a:r>
            <a:r>
              <a:rPr lang="en-US" b="1" dirty="0"/>
              <a:t> </a:t>
            </a:r>
            <a:r>
              <a:rPr lang="en-US" b="1" dirty="0" err="1"/>
              <a:t>necesare</a:t>
            </a:r>
            <a:r>
              <a:rPr lang="en-US" b="1" dirty="0"/>
              <a:t>:</a:t>
            </a:r>
            <a:r>
              <a:rPr lang="en-US" dirty="0"/>
              <a:t> </a:t>
            </a:r>
            <a:r>
              <a:rPr lang="en-US" dirty="0" err="1"/>
              <a:t>Fișă</a:t>
            </a:r>
            <a:r>
              <a:rPr lang="en-US" dirty="0"/>
              <a:t> de </a:t>
            </a:r>
            <a:r>
              <a:rPr lang="en-US" dirty="0" err="1"/>
              <a:t>lucru</a:t>
            </a:r>
            <a:r>
              <a:rPr lang="en-US" dirty="0"/>
              <a:t> 3, </a:t>
            </a:r>
            <a:r>
              <a:rPr lang="en-US" dirty="0" err="1"/>
              <a:t>exemple</a:t>
            </a:r>
            <a:r>
              <a:rPr lang="en-US" dirty="0"/>
              <a:t> de </a:t>
            </a:r>
            <a:r>
              <a:rPr lang="en-US" dirty="0" err="1"/>
              <a:t>ocupații</a:t>
            </a:r>
            <a:r>
              <a:rPr lang="en-US" dirty="0"/>
              <a:t>, </a:t>
            </a:r>
            <a:r>
              <a:rPr lang="en-US" dirty="0" err="1"/>
              <a:t>categorii</a:t>
            </a:r>
            <a:r>
              <a:rPr lang="en-US" dirty="0"/>
              <a:t> de </a:t>
            </a:r>
            <a:r>
              <a:rPr lang="en-US" dirty="0" err="1"/>
              <a:t>abilități</a:t>
            </a:r>
            <a:r>
              <a:rPr lang="en-US" dirty="0"/>
              <a:t> </a:t>
            </a:r>
            <a:r>
              <a:rPr lang="en-US" dirty="0" err="1"/>
              <a:t>verzi</a:t>
            </a:r>
            <a:endParaRPr lang="en-US" dirty="0"/>
          </a:p>
        </p:txBody>
      </p:sp>
      <p:sp>
        <p:nvSpPr>
          <p:cNvPr id="4" name="Title 3">
            <a:extLst>
              <a:ext uri="{FF2B5EF4-FFF2-40B4-BE49-F238E27FC236}">
                <a16:creationId xmlns:a16="http://schemas.microsoft.com/office/drawing/2014/main" id="{FFACB117-0F6B-F61C-BDA9-06DA3094441E}"/>
              </a:ext>
            </a:extLst>
          </p:cNvPr>
          <p:cNvSpPr>
            <a:spLocks noGrp="1"/>
          </p:cNvSpPr>
          <p:nvPr>
            <p:ph type="title"/>
          </p:nvPr>
        </p:nvSpPr>
        <p:spPr>
          <a:xfrm>
            <a:off x="677334" y="609600"/>
            <a:ext cx="8596668" cy="839788"/>
          </a:xfrm>
        </p:spPr>
        <p:txBody>
          <a:bodyPr/>
          <a:lstStyle/>
          <a:p>
            <a:r>
              <a:rPr lang="hr-HR" dirty="0">
                <a:solidFill>
                  <a:srgbClr val="255839"/>
                </a:solidFill>
              </a:rPr>
              <a:t>Activitate practică</a:t>
            </a:r>
          </a:p>
        </p:txBody>
      </p:sp>
      <p:sp>
        <p:nvSpPr>
          <p:cNvPr id="5" name="Rectangle: Rounded Corners 4">
            <a:extLst>
              <a:ext uri="{FF2B5EF4-FFF2-40B4-BE49-F238E27FC236}">
                <a16:creationId xmlns:a16="http://schemas.microsoft.com/office/drawing/2014/main" id="{5D90FCEF-EAE2-0EF6-CDD7-1D4E9EE7A13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35CD7781-F5C0-B553-D4D3-98DF6273ACB1}"/>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3865925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40CEB-C97F-2AA5-966A-10BFF89286E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8031BA6-C0E9-6AD4-0AA9-4D3D33661F26}"/>
              </a:ext>
            </a:extLst>
          </p:cNvPr>
          <p:cNvSpPr>
            <a:spLocks noGrp="1"/>
          </p:cNvSpPr>
          <p:nvPr>
            <p:ph type="title"/>
          </p:nvPr>
        </p:nvSpPr>
        <p:spPr>
          <a:xfrm>
            <a:off x="399369" y="788988"/>
            <a:ext cx="8596668" cy="660400"/>
          </a:xfrm>
        </p:spPr>
        <p:txBody>
          <a:bodyPr>
            <a:normAutofit/>
          </a:bodyPr>
          <a:lstStyle/>
          <a:p>
            <a:r>
              <a:rPr lang="hr-HR" dirty="0">
                <a:solidFill>
                  <a:srgbClr val="255839"/>
                </a:solidFill>
              </a:rPr>
              <a:t>Competențe Verzi în ESCO</a:t>
            </a:r>
            <a:endParaRPr lang="el-GR" dirty="0">
              <a:solidFill>
                <a:srgbClr val="255839"/>
              </a:solidFill>
            </a:endParaRPr>
          </a:p>
        </p:txBody>
      </p:sp>
      <p:sp>
        <p:nvSpPr>
          <p:cNvPr id="7" name="Content Placeholder 6">
            <a:extLst>
              <a:ext uri="{FF2B5EF4-FFF2-40B4-BE49-F238E27FC236}">
                <a16:creationId xmlns:a16="http://schemas.microsoft.com/office/drawing/2014/main" id="{4A5FB3F0-1B08-C429-D8D4-94FF31E922EB}"/>
              </a:ext>
            </a:extLst>
          </p:cNvPr>
          <p:cNvSpPr>
            <a:spLocks noGrp="1"/>
          </p:cNvSpPr>
          <p:nvPr>
            <p:ph sz="quarter" idx="12"/>
          </p:nvPr>
        </p:nvSpPr>
        <p:spPr>
          <a:xfrm>
            <a:off x="399369" y="1449388"/>
            <a:ext cx="9313591" cy="5157229"/>
          </a:xfrm>
        </p:spPr>
        <p:txBody>
          <a:bodyPr/>
          <a:lstStyle/>
          <a:p>
            <a:pPr marL="0" indent="0">
              <a:buNone/>
            </a:pPr>
            <a:r>
              <a:rPr lang="en-US" dirty="0"/>
              <a:t>ESCO </a:t>
            </a:r>
            <a:r>
              <a:rPr lang="en-US" dirty="0" err="1"/>
              <a:t>este</a:t>
            </a:r>
            <a:r>
              <a:rPr lang="en-US" dirty="0"/>
              <a:t> </a:t>
            </a:r>
            <a:r>
              <a:rPr lang="en-US" dirty="0" err="1"/>
              <a:t>clasificarea</a:t>
            </a:r>
            <a:r>
              <a:rPr lang="en-US" dirty="0"/>
              <a:t> </a:t>
            </a:r>
            <a:r>
              <a:rPr lang="en-US" dirty="0" err="1"/>
              <a:t>multilingvă</a:t>
            </a:r>
            <a:r>
              <a:rPr lang="en-US" dirty="0"/>
              <a:t> </a:t>
            </a:r>
            <a:r>
              <a:rPr lang="en-US" dirty="0" err="1"/>
              <a:t>europeană</a:t>
            </a:r>
            <a:r>
              <a:rPr lang="en-US" dirty="0"/>
              <a:t> a </a:t>
            </a:r>
            <a:r>
              <a:rPr lang="en-US" dirty="0" err="1"/>
              <a:t>abilităților</a:t>
            </a:r>
            <a:r>
              <a:rPr lang="en-US" dirty="0"/>
              <a:t>, </a:t>
            </a:r>
            <a:r>
              <a:rPr lang="en-US" dirty="0" err="1"/>
              <a:t>competențelor</a:t>
            </a:r>
            <a:r>
              <a:rPr lang="en-US" dirty="0"/>
              <a:t> </a:t>
            </a:r>
            <a:r>
              <a:rPr lang="en-US" dirty="0" err="1"/>
              <a:t>și</a:t>
            </a:r>
            <a:r>
              <a:rPr lang="en-US" dirty="0"/>
              <a:t> </a:t>
            </a:r>
            <a:r>
              <a:rPr lang="en-US" dirty="0" err="1"/>
              <a:t>ocupațiilor</a:t>
            </a:r>
            <a:r>
              <a:rPr lang="en-US" dirty="0"/>
              <a:t>.
Include </a:t>
            </a:r>
            <a:r>
              <a:rPr lang="en-US" dirty="0" err="1"/>
              <a:t>concepte</a:t>
            </a:r>
            <a:r>
              <a:rPr lang="en-US" dirty="0"/>
              <a:t> de </a:t>
            </a:r>
            <a:r>
              <a:rPr lang="en-US" dirty="0" err="1"/>
              <a:t>abilități</a:t>
            </a:r>
            <a:r>
              <a:rPr lang="en-US" dirty="0"/>
              <a:t> </a:t>
            </a:r>
            <a:r>
              <a:rPr lang="en-US" dirty="0" err="1"/>
              <a:t>și</a:t>
            </a:r>
            <a:r>
              <a:rPr lang="en-US" dirty="0"/>
              <a:t> </a:t>
            </a:r>
            <a:r>
              <a:rPr lang="en-US" dirty="0" err="1"/>
              <a:t>cunoștințe</a:t>
            </a:r>
            <a:r>
              <a:rPr lang="en-US" dirty="0"/>
              <a:t> </a:t>
            </a:r>
            <a:r>
              <a:rPr lang="en-US" dirty="0" err="1"/>
              <a:t>verzi</a:t>
            </a:r>
            <a:r>
              <a:rPr lang="en-US" dirty="0"/>
              <a:t> care pot </a:t>
            </a:r>
            <a:r>
              <a:rPr lang="en-US" dirty="0" err="1"/>
              <a:t>ajuta</a:t>
            </a:r>
            <a:r>
              <a:rPr lang="en-US" dirty="0"/>
              <a:t> </a:t>
            </a:r>
            <a:r>
              <a:rPr lang="en-US" dirty="0" err="1"/>
              <a:t>profesorii</a:t>
            </a:r>
            <a:r>
              <a:rPr lang="en-US" dirty="0"/>
              <a:t> </a:t>
            </a:r>
            <a:r>
              <a:rPr lang="en-US" dirty="0" err="1"/>
              <a:t>să</a:t>
            </a:r>
            <a:r>
              <a:rPr lang="en-US" dirty="0"/>
              <a:t> </a:t>
            </a:r>
            <a:r>
              <a:rPr lang="en-US" dirty="0" err="1"/>
              <a:t>conecteze</a:t>
            </a:r>
            <a:r>
              <a:rPr lang="en-US" dirty="0"/>
              <a:t> </a:t>
            </a:r>
            <a:r>
              <a:rPr lang="en-US" dirty="0" err="1"/>
              <a:t>rezultatele</a:t>
            </a:r>
            <a:r>
              <a:rPr lang="en-US" dirty="0"/>
              <a:t> </a:t>
            </a:r>
            <a:r>
              <a:rPr lang="en-US" dirty="0" err="1"/>
              <a:t>învățării</a:t>
            </a:r>
            <a:r>
              <a:rPr lang="en-US" dirty="0"/>
              <a:t> cu </a:t>
            </a:r>
            <a:r>
              <a:rPr lang="en-US" dirty="0" err="1"/>
              <a:t>limbajul</a:t>
            </a:r>
            <a:r>
              <a:rPr lang="en-US" dirty="0"/>
              <a:t> </a:t>
            </a:r>
            <a:r>
              <a:rPr lang="en-US" dirty="0" err="1"/>
              <a:t>pieței</a:t>
            </a:r>
            <a:r>
              <a:rPr lang="en-US" dirty="0"/>
              <a:t> </a:t>
            </a:r>
            <a:r>
              <a:rPr lang="en-US" dirty="0" err="1"/>
              <a:t>muncii</a:t>
            </a:r>
            <a:r>
              <a:rPr lang="en-US" dirty="0"/>
              <a:t>.
</a:t>
            </a:r>
            <a:r>
              <a:rPr lang="en-US" dirty="0" err="1"/>
              <a:t>Utilizarea</a:t>
            </a:r>
            <a:r>
              <a:rPr lang="en-US" dirty="0"/>
              <a:t> </a:t>
            </a:r>
            <a:r>
              <a:rPr lang="en-US" dirty="0" err="1"/>
              <a:t>unor</a:t>
            </a:r>
            <a:r>
              <a:rPr lang="en-US" dirty="0"/>
              <a:t> </a:t>
            </a:r>
            <a:r>
              <a:rPr lang="en-US" dirty="0" err="1"/>
              <a:t>clasificări</a:t>
            </a:r>
            <a:r>
              <a:rPr lang="en-US" dirty="0"/>
              <a:t> precum ESCO </a:t>
            </a:r>
            <a:r>
              <a:rPr lang="en-US" dirty="0" err="1"/>
              <a:t>poate</a:t>
            </a:r>
            <a:r>
              <a:rPr lang="en-US" dirty="0"/>
              <a:t> </a:t>
            </a:r>
            <a:r>
              <a:rPr lang="en-US" dirty="0" err="1"/>
              <a:t>ajuta</a:t>
            </a:r>
            <a:r>
              <a:rPr lang="en-US" dirty="0"/>
              <a:t> </a:t>
            </a:r>
            <a:r>
              <a:rPr lang="en-US" dirty="0" err="1"/>
              <a:t>formatorii</a:t>
            </a:r>
            <a:r>
              <a:rPr lang="en-US" dirty="0"/>
              <a:t> VET </a:t>
            </a:r>
            <a:r>
              <a:rPr lang="en-US" dirty="0" err="1"/>
              <a:t>să</a:t>
            </a:r>
            <a:r>
              <a:rPr lang="en-US" dirty="0"/>
              <a:t>:</a:t>
            </a:r>
          </a:p>
          <a:p>
            <a:r>
              <a:rPr lang="en-US" dirty="0" err="1"/>
              <a:t>Identifice</a:t>
            </a:r>
            <a:r>
              <a:rPr lang="en-US" dirty="0"/>
              <a:t> </a:t>
            </a:r>
            <a:r>
              <a:rPr lang="en-US" dirty="0" err="1"/>
              <a:t>terminologia</a:t>
            </a:r>
            <a:r>
              <a:rPr lang="en-US" dirty="0"/>
              <a:t> </a:t>
            </a:r>
            <a:r>
              <a:rPr lang="en-US" dirty="0" err="1"/>
              <a:t>relevantă</a:t>
            </a:r>
            <a:r>
              <a:rPr lang="en-US" dirty="0"/>
              <a:t> 
Compare </a:t>
            </a:r>
            <a:r>
              <a:rPr lang="en-US" dirty="0" err="1"/>
              <a:t>competențele</a:t>
            </a:r>
            <a:r>
              <a:rPr lang="en-US" dirty="0"/>
              <a:t> </a:t>
            </a:r>
            <a:r>
              <a:rPr lang="en-US" dirty="0" err="1"/>
              <a:t>între</a:t>
            </a:r>
            <a:r>
              <a:rPr lang="en-US" dirty="0"/>
              <a:t> </a:t>
            </a:r>
            <a:r>
              <a:rPr lang="en-US" dirty="0" err="1"/>
              <a:t>sectoare</a:t>
            </a:r>
            <a:r>
              <a:rPr lang="en-US" dirty="0"/>
              <a:t> 
</a:t>
            </a:r>
            <a:r>
              <a:rPr lang="en-US" dirty="0" err="1"/>
              <a:t>Conecteze</a:t>
            </a:r>
            <a:r>
              <a:rPr lang="en-US" dirty="0"/>
              <a:t> </a:t>
            </a:r>
            <a:r>
              <a:rPr lang="en-US" dirty="0" err="1"/>
              <a:t>conținutul</a:t>
            </a:r>
            <a:r>
              <a:rPr lang="en-US" dirty="0"/>
              <a:t> de </a:t>
            </a:r>
            <a:r>
              <a:rPr lang="en-US" dirty="0" err="1"/>
              <a:t>formare</a:t>
            </a:r>
            <a:r>
              <a:rPr lang="en-US" dirty="0"/>
              <a:t> cu </a:t>
            </a:r>
            <a:r>
              <a:rPr lang="en-US" dirty="0" err="1"/>
              <a:t>ocupațiile</a:t>
            </a:r>
            <a:r>
              <a:rPr lang="en-US" dirty="0"/>
              <a:t> 
</a:t>
            </a:r>
            <a:r>
              <a:rPr lang="en-US" dirty="0" err="1"/>
              <a:t>Facă</a:t>
            </a:r>
            <a:r>
              <a:rPr lang="en-US" dirty="0"/>
              <a:t> </a:t>
            </a:r>
            <a:r>
              <a:rPr lang="en-US" dirty="0" err="1"/>
              <a:t>îndrumarea</a:t>
            </a:r>
            <a:r>
              <a:rPr lang="en-US" dirty="0"/>
              <a:t> </a:t>
            </a:r>
            <a:r>
              <a:rPr lang="en-US" dirty="0" err="1"/>
              <a:t>profesională</a:t>
            </a:r>
            <a:r>
              <a:rPr lang="en-US" dirty="0"/>
              <a:t> </a:t>
            </a:r>
            <a:r>
              <a:rPr lang="en-US" dirty="0" err="1"/>
              <a:t>mai</a:t>
            </a:r>
            <a:r>
              <a:rPr lang="en-US" dirty="0"/>
              <a:t> </a:t>
            </a:r>
            <a:r>
              <a:rPr lang="en-US" dirty="0" err="1"/>
              <a:t>concretă</a:t>
            </a:r>
            <a:r>
              <a:rPr lang="en-US" dirty="0"/>
              <a:t> </a:t>
            </a:r>
            <a:r>
              <a:rPr lang="en-US" dirty="0" err="1"/>
              <a:t>pentru</a:t>
            </a:r>
            <a:r>
              <a:rPr lang="en-US" dirty="0"/>
              <a:t> </a:t>
            </a:r>
            <a:r>
              <a:rPr lang="en-US" dirty="0" err="1"/>
              <a:t>cursanți</a:t>
            </a:r>
            <a:endParaRPr lang="en-US" dirty="0"/>
          </a:p>
        </p:txBody>
      </p:sp>
    </p:spTree>
    <p:extLst>
      <p:ext uri="{BB962C8B-B14F-4D97-AF65-F5344CB8AC3E}">
        <p14:creationId xmlns:p14="http://schemas.microsoft.com/office/powerpoint/2010/main" val="388285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FDEA8-DD32-C3B8-47B9-443EE701D09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CA79E2F-27D8-1796-BAB7-94DF0F2CAAFC}"/>
              </a:ext>
            </a:extLst>
          </p:cNvPr>
          <p:cNvSpPr>
            <a:spLocks noGrp="1"/>
          </p:cNvSpPr>
          <p:nvPr>
            <p:ph type="title"/>
          </p:nvPr>
        </p:nvSpPr>
        <p:spPr>
          <a:xfrm>
            <a:off x="399369" y="788988"/>
            <a:ext cx="11393262" cy="660400"/>
          </a:xfrm>
        </p:spPr>
        <p:txBody>
          <a:bodyPr>
            <a:normAutofit fontScale="90000"/>
          </a:bodyPr>
          <a:lstStyle/>
          <a:p>
            <a:r>
              <a:rPr lang="en-US" dirty="0" err="1">
                <a:solidFill>
                  <a:srgbClr val="255839"/>
                </a:solidFill>
              </a:rPr>
              <a:t>Inteligența</a:t>
            </a:r>
            <a:r>
              <a:rPr lang="en-US" dirty="0">
                <a:solidFill>
                  <a:srgbClr val="255839"/>
                </a:solidFill>
              </a:rPr>
              <a:t> </a:t>
            </a:r>
            <a:r>
              <a:rPr lang="en-US" dirty="0" err="1">
                <a:solidFill>
                  <a:srgbClr val="255839"/>
                </a:solidFill>
              </a:rPr>
              <a:t>competențelor</a:t>
            </a:r>
            <a:r>
              <a:rPr lang="en-US" dirty="0">
                <a:solidFill>
                  <a:srgbClr val="255839"/>
                </a:solidFill>
              </a:rPr>
              <a:t>: </a:t>
            </a:r>
            <a:r>
              <a:rPr lang="en-US" dirty="0" err="1">
                <a:solidFill>
                  <a:srgbClr val="255839"/>
                </a:solidFill>
              </a:rPr>
              <a:t>Citirea</a:t>
            </a:r>
            <a:r>
              <a:rPr lang="en-US" dirty="0">
                <a:solidFill>
                  <a:srgbClr val="255839"/>
                </a:solidFill>
              </a:rPr>
              <a:t> </a:t>
            </a:r>
            <a:r>
              <a:rPr lang="en-US" dirty="0" err="1">
                <a:solidFill>
                  <a:srgbClr val="255839"/>
                </a:solidFill>
              </a:rPr>
              <a:t>schimbărilor</a:t>
            </a:r>
            <a:r>
              <a:rPr lang="en-US" dirty="0">
                <a:solidFill>
                  <a:srgbClr val="255839"/>
                </a:solidFill>
              </a:rPr>
              <a:t> pe </a:t>
            </a:r>
            <a:r>
              <a:rPr lang="en-US" dirty="0" err="1">
                <a:solidFill>
                  <a:srgbClr val="255839"/>
                </a:solidFill>
              </a:rPr>
              <a:t>piața</a:t>
            </a:r>
            <a:r>
              <a:rPr lang="en-US" dirty="0">
                <a:solidFill>
                  <a:srgbClr val="255839"/>
                </a:solidFill>
              </a:rPr>
              <a:t> </a:t>
            </a:r>
            <a:r>
              <a:rPr lang="en-US" dirty="0" err="1">
                <a:solidFill>
                  <a:srgbClr val="255839"/>
                </a:solidFill>
              </a:rPr>
              <a:t>muncii</a:t>
            </a:r>
            <a:endParaRPr lang="el-GR" dirty="0">
              <a:solidFill>
                <a:srgbClr val="255839"/>
              </a:solidFill>
            </a:endParaRPr>
          </a:p>
        </p:txBody>
      </p:sp>
      <p:sp>
        <p:nvSpPr>
          <p:cNvPr id="7" name="Content Placeholder 6">
            <a:extLst>
              <a:ext uri="{FF2B5EF4-FFF2-40B4-BE49-F238E27FC236}">
                <a16:creationId xmlns:a16="http://schemas.microsoft.com/office/drawing/2014/main" id="{05B7228B-40D8-9267-4F23-E65C0AB4E5B4}"/>
              </a:ext>
            </a:extLst>
          </p:cNvPr>
          <p:cNvSpPr>
            <a:spLocks noGrp="1"/>
          </p:cNvSpPr>
          <p:nvPr>
            <p:ph sz="quarter" idx="12"/>
          </p:nvPr>
        </p:nvSpPr>
        <p:spPr>
          <a:xfrm>
            <a:off x="657787" y="1987282"/>
            <a:ext cx="9313591" cy="4522850"/>
          </a:xfrm>
        </p:spPr>
        <p:txBody>
          <a:bodyPr/>
          <a:lstStyle/>
          <a:p>
            <a:pPr marL="0" indent="0">
              <a:buNone/>
            </a:pPr>
            <a:r>
              <a:rPr lang="en-US" dirty="0" err="1"/>
              <a:t>Inteligența</a:t>
            </a:r>
            <a:r>
              <a:rPr lang="en-US" dirty="0"/>
              <a:t> </a:t>
            </a:r>
            <a:r>
              <a:rPr lang="en-US" dirty="0" err="1"/>
              <a:t>abilităților</a:t>
            </a:r>
            <a:r>
              <a:rPr lang="en-US" dirty="0"/>
              <a:t> </a:t>
            </a:r>
            <a:r>
              <a:rPr lang="en-US" dirty="0" err="1"/>
              <a:t>înseamnă</a:t>
            </a:r>
            <a:r>
              <a:rPr lang="en-US" dirty="0"/>
              <a:t> </a:t>
            </a:r>
            <a:r>
              <a:rPr lang="en-US" dirty="0" err="1"/>
              <a:t>colectarea</a:t>
            </a:r>
            <a:r>
              <a:rPr lang="en-US" dirty="0"/>
              <a:t> </a:t>
            </a:r>
            <a:r>
              <a:rPr lang="en-US" dirty="0" err="1"/>
              <a:t>și</a:t>
            </a:r>
            <a:r>
              <a:rPr lang="en-US" dirty="0"/>
              <a:t> </a:t>
            </a:r>
            <a:r>
              <a:rPr lang="en-US" dirty="0" err="1"/>
              <a:t>interpretarea</a:t>
            </a:r>
            <a:r>
              <a:rPr lang="en-US" dirty="0"/>
              <a:t> </a:t>
            </a:r>
            <a:r>
              <a:rPr lang="en-US" dirty="0" err="1"/>
              <a:t>informațiilor</a:t>
            </a:r>
            <a:r>
              <a:rPr lang="en-US" dirty="0"/>
              <a:t> </a:t>
            </a:r>
            <a:r>
              <a:rPr lang="en-US" dirty="0" err="1"/>
              <a:t>despre</a:t>
            </a:r>
            <a:r>
              <a:rPr lang="en-US" dirty="0"/>
              <a:t> </a:t>
            </a:r>
            <a:r>
              <a:rPr lang="en-US" dirty="0" err="1"/>
              <a:t>nevoile</a:t>
            </a:r>
            <a:r>
              <a:rPr lang="en-US" dirty="0"/>
              <a:t> </a:t>
            </a:r>
            <a:r>
              <a:rPr lang="en-US" dirty="0" err="1"/>
              <a:t>în</a:t>
            </a:r>
            <a:r>
              <a:rPr lang="en-US" dirty="0"/>
              <a:t> </a:t>
            </a:r>
            <a:r>
              <a:rPr lang="en-US" dirty="0" err="1"/>
              <a:t>schimbare</a:t>
            </a:r>
            <a:r>
              <a:rPr lang="en-US" dirty="0"/>
              <a:t> ale </a:t>
            </a:r>
            <a:r>
              <a:rPr lang="en-US" dirty="0" err="1"/>
              <a:t>competențelor</a:t>
            </a:r>
            <a:r>
              <a:rPr lang="en-US" dirty="0"/>
              <a:t>.
</a:t>
            </a:r>
            <a:r>
              <a:rPr lang="en-US" dirty="0" err="1"/>
              <a:t>Pentru</a:t>
            </a:r>
            <a:r>
              <a:rPr lang="en-US" dirty="0"/>
              <a:t> </a:t>
            </a:r>
            <a:r>
              <a:rPr lang="en-US" dirty="0" err="1"/>
              <a:t>tranziția</a:t>
            </a:r>
            <a:r>
              <a:rPr lang="en-US" dirty="0"/>
              <a:t> </a:t>
            </a:r>
            <a:r>
              <a:rPr lang="en-US" dirty="0" err="1"/>
              <a:t>verde</a:t>
            </a:r>
            <a:r>
              <a:rPr lang="en-US" dirty="0"/>
              <a:t>, </a:t>
            </a:r>
            <a:r>
              <a:rPr lang="en-US" dirty="0" err="1"/>
              <a:t>acest</a:t>
            </a:r>
            <a:r>
              <a:rPr lang="en-US" dirty="0"/>
              <a:t> </a:t>
            </a:r>
            <a:r>
              <a:rPr lang="en-US" dirty="0" err="1"/>
              <a:t>lucru</a:t>
            </a:r>
            <a:r>
              <a:rPr lang="en-US" dirty="0"/>
              <a:t> </a:t>
            </a:r>
            <a:r>
              <a:rPr lang="en-US" dirty="0" err="1"/>
              <a:t>poate</a:t>
            </a:r>
            <a:r>
              <a:rPr lang="en-US" dirty="0"/>
              <a:t> include:</a:t>
            </a:r>
          </a:p>
          <a:p>
            <a:r>
              <a:rPr lang="en-US" dirty="0" err="1"/>
              <a:t>Tendințe</a:t>
            </a:r>
            <a:r>
              <a:rPr lang="en-US" dirty="0"/>
              <a:t> </a:t>
            </a:r>
            <a:r>
              <a:rPr lang="en-US" dirty="0" err="1"/>
              <a:t>în</a:t>
            </a:r>
            <a:r>
              <a:rPr lang="en-US" dirty="0"/>
              <a:t> </a:t>
            </a:r>
            <a:r>
              <a:rPr lang="en-US" dirty="0" err="1"/>
              <a:t>anunțurile</a:t>
            </a:r>
            <a:r>
              <a:rPr lang="en-US" dirty="0"/>
              <a:t> de </a:t>
            </a:r>
            <a:r>
              <a:rPr lang="en-US" dirty="0" err="1"/>
              <a:t>angajare</a:t>
            </a:r>
            <a:r>
              <a:rPr lang="en-US" dirty="0"/>
              <a:t> 
</a:t>
            </a:r>
            <a:r>
              <a:rPr lang="en-US" dirty="0" err="1"/>
              <a:t>Sondajele</a:t>
            </a:r>
            <a:r>
              <a:rPr lang="en-US" dirty="0"/>
              <a:t> </a:t>
            </a:r>
            <a:r>
              <a:rPr lang="en-US" dirty="0" err="1"/>
              <a:t>angajatorilor</a:t>
            </a:r>
            <a:r>
              <a:rPr lang="en-US" dirty="0"/>
              <a:t> 
</a:t>
            </a:r>
            <a:r>
              <a:rPr lang="en-US" dirty="0" err="1"/>
              <a:t>Previziune</a:t>
            </a:r>
            <a:r>
              <a:rPr lang="en-US" dirty="0"/>
              <a:t> </a:t>
            </a:r>
            <a:r>
              <a:rPr lang="en-US" dirty="0" err="1"/>
              <a:t>sectorială</a:t>
            </a:r>
            <a:r>
              <a:rPr lang="en-US" dirty="0"/>
              <a:t> 
</a:t>
            </a:r>
            <a:r>
              <a:rPr lang="en-US" dirty="0" err="1"/>
              <a:t>Priorități</a:t>
            </a:r>
            <a:r>
              <a:rPr lang="en-US" dirty="0"/>
              <a:t> de </a:t>
            </a:r>
            <a:r>
              <a:rPr lang="en-US" dirty="0" err="1"/>
              <a:t>politică</a:t>
            </a:r>
            <a:r>
              <a:rPr lang="en-US" dirty="0"/>
              <a:t> 
</a:t>
            </a:r>
            <a:r>
              <a:rPr lang="en-US" dirty="0" err="1"/>
              <a:t>Previziuni</a:t>
            </a:r>
            <a:r>
              <a:rPr lang="en-US" dirty="0"/>
              <a:t> de </a:t>
            </a:r>
            <a:r>
              <a:rPr lang="en-US" dirty="0" err="1"/>
              <a:t>competențe</a:t>
            </a:r>
            <a:r>
              <a:rPr lang="en-US" dirty="0"/>
              <a:t> 
Feedback local al </a:t>
            </a:r>
            <a:r>
              <a:rPr lang="en-US" dirty="0" err="1"/>
              <a:t>părților</a:t>
            </a:r>
            <a:r>
              <a:rPr lang="en-US" dirty="0"/>
              <a:t> </a:t>
            </a:r>
            <a:r>
              <a:rPr lang="en-US" dirty="0" err="1"/>
              <a:t>interesate</a:t>
            </a:r>
            <a:endParaRPr lang="hr-HR" dirty="0"/>
          </a:p>
          <a:p>
            <a:pPr marL="0" indent="0">
              <a:buNone/>
            </a:pPr>
            <a:r>
              <a:rPr lang="en-US" dirty="0" err="1"/>
              <a:t>Pentru</a:t>
            </a:r>
            <a:r>
              <a:rPr lang="en-US" dirty="0"/>
              <a:t> </a:t>
            </a:r>
            <a:r>
              <a:rPr lang="en-US" dirty="0" err="1"/>
              <a:t>formatorii</a:t>
            </a:r>
            <a:r>
              <a:rPr lang="en-US" dirty="0"/>
              <a:t> VET, </a:t>
            </a:r>
            <a:r>
              <a:rPr lang="en-US" dirty="0" err="1"/>
              <a:t>inteligența</a:t>
            </a:r>
            <a:r>
              <a:rPr lang="en-US" dirty="0"/>
              <a:t> </a:t>
            </a:r>
            <a:r>
              <a:rPr lang="en-US" dirty="0" err="1"/>
              <a:t>abilităților</a:t>
            </a:r>
            <a:r>
              <a:rPr lang="en-US" dirty="0"/>
              <a:t> </a:t>
            </a:r>
            <a:r>
              <a:rPr lang="en-US" dirty="0" err="1"/>
              <a:t>este</a:t>
            </a:r>
            <a:r>
              <a:rPr lang="en-US" dirty="0"/>
              <a:t> </a:t>
            </a:r>
            <a:r>
              <a:rPr lang="en-US" dirty="0" err="1"/>
              <a:t>utilă</a:t>
            </a:r>
            <a:r>
              <a:rPr lang="en-US" dirty="0"/>
              <a:t> </a:t>
            </a:r>
            <a:r>
              <a:rPr lang="en-US" dirty="0" err="1"/>
              <a:t>atunci</a:t>
            </a:r>
            <a:r>
              <a:rPr lang="en-US" dirty="0"/>
              <a:t> </a:t>
            </a:r>
            <a:r>
              <a:rPr lang="en-US" dirty="0" err="1"/>
              <a:t>când</a:t>
            </a:r>
            <a:r>
              <a:rPr lang="en-US" dirty="0"/>
              <a:t> </a:t>
            </a:r>
            <a:r>
              <a:rPr lang="en-US" dirty="0" err="1"/>
              <a:t>actualizează</a:t>
            </a:r>
            <a:r>
              <a:rPr lang="en-US" dirty="0"/>
              <a:t> </a:t>
            </a:r>
            <a:r>
              <a:rPr lang="en-US" dirty="0" err="1"/>
              <a:t>exemple</a:t>
            </a:r>
            <a:r>
              <a:rPr lang="en-US" dirty="0"/>
              <a:t>, </a:t>
            </a:r>
            <a:r>
              <a:rPr lang="en-US" dirty="0" err="1"/>
              <a:t>activități</a:t>
            </a:r>
            <a:r>
              <a:rPr lang="en-US" dirty="0"/>
              <a:t> </a:t>
            </a:r>
            <a:r>
              <a:rPr lang="en-US" dirty="0" err="1"/>
              <a:t>și</a:t>
            </a:r>
            <a:r>
              <a:rPr lang="en-US" dirty="0"/>
              <a:t> </a:t>
            </a:r>
            <a:r>
              <a:rPr lang="en-US" dirty="0" err="1"/>
              <a:t>îndrumări</a:t>
            </a:r>
            <a:r>
              <a:rPr lang="en-US" dirty="0"/>
              <a:t> de </a:t>
            </a:r>
            <a:r>
              <a:rPr lang="en-US" dirty="0" err="1"/>
              <a:t>carieră</a:t>
            </a:r>
            <a:r>
              <a:rPr lang="en-US" dirty="0"/>
              <a:t>.</a:t>
            </a:r>
          </a:p>
        </p:txBody>
      </p:sp>
    </p:spTree>
    <p:extLst>
      <p:ext uri="{BB962C8B-B14F-4D97-AF65-F5344CB8AC3E}">
        <p14:creationId xmlns:p14="http://schemas.microsoft.com/office/powerpoint/2010/main" val="2603557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4F7A2-9C67-1ABF-3FA4-8E88CD805F7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2FEC7EB-D4F0-F482-7C12-E980D3D82F62}"/>
              </a:ext>
            </a:extLst>
          </p:cNvPr>
          <p:cNvSpPr>
            <a:spLocks noGrp="1"/>
          </p:cNvSpPr>
          <p:nvPr>
            <p:ph type="body" sz="quarter" idx="10"/>
          </p:nvPr>
        </p:nvSpPr>
        <p:spPr>
          <a:xfrm>
            <a:off x="399370" y="1449388"/>
            <a:ext cx="6371016" cy="500784"/>
          </a:xfrm>
        </p:spPr>
        <p:txBody>
          <a:bodyPr>
            <a:normAutofit fontScale="92500" lnSpcReduction="20000"/>
          </a:bodyPr>
          <a:lstStyle/>
          <a:p>
            <a:r>
              <a:rPr lang="en-US" dirty="0" err="1"/>
              <a:t>Fișa</a:t>
            </a:r>
            <a:r>
              <a:rPr lang="en-US" dirty="0"/>
              <a:t> de </a:t>
            </a:r>
            <a:r>
              <a:rPr lang="en-US" dirty="0" err="1"/>
              <a:t>lucru</a:t>
            </a:r>
            <a:r>
              <a:rPr lang="en-US" dirty="0"/>
              <a:t> 4: De la </a:t>
            </a:r>
            <a:r>
              <a:rPr lang="en-US" dirty="0" err="1"/>
              <a:t>semnalul</a:t>
            </a:r>
            <a:r>
              <a:rPr lang="en-US" dirty="0"/>
              <a:t> </a:t>
            </a:r>
            <a:r>
              <a:rPr lang="en-US" dirty="0" err="1"/>
              <a:t>pieței</a:t>
            </a:r>
            <a:r>
              <a:rPr lang="en-US" dirty="0"/>
              <a:t> </a:t>
            </a:r>
            <a:r>
              <a:rPr lang="en-US" dirty="0" err="1"/>
              <a:t>muncii</a:t>
            </a:r>
            <a:r>
              <a:rPr lang="en-US" dirty="0"/>
              <a:t> la </a:t>
            </a:r>
            <a:r>
              <a:rPr lang="en-US" dirty="0" err="1"/>
              <a:t>exemplul</a:t>
            </a:r>
            <a:r>
              <a:rPr lang="en-US" dirty="0"/>
              <a:t> de </a:t>
            </a:r>
            <a:r>
              <a:rPr lang="en-US" dirty="0" err="1"/>
              <a:t>învățare</a:t>
            </a:r>
            <a:endParaRPr lang="hr-HR" dirty="0"/>
          </a:p>
        </p:txBody>
      </p:sp>
      <p:sp>
        <p:nvSpPr>
          <p:cNvPr id="3" name="Content Placeholder 2">
            <a:extLst>
              <a:ext uri="{FF2B5EF4-FFF2-40B4-BE49-F238E27FC236}">
                <a16:creationId xmlns:a16="http://schemas.microsoft.com/office/drawing/2014/main" id="{19FB58A8-EB42-3B32-B1D4-D1F4316586DF}"/>
              </a:ext>
            </a:extLst>
          </p:cNvPr>
          <p:cNvSpPr>
            <a:spLocks noGrp="1"/>
          </p:cNvSpPr>
          <p:nvPr>
            <p:ph sz="quarter" idx="12"/>
          </p:nvPr>
        </p:nvSpPr>
        <p:spPr>
          <a:xfrm>
            <a:off x="399370" y="2177491"/>
            <a:ext cx="6371016" cy="4429126"/>
          </a:xfrm>
        </p:spPr>
        <p:txBody>
          <a:bodyPr>
            <a:normAutofit fontScale="92500" lnSpcReduction="10000"/>
          </a:bodyPr>
          <a:lstStyle/>
          <a:p>
            <a:pPr marL="0" indent="0">
              <a:buNone/>
            </a:pPr>
            <a:r>
              <a:rPr lang="en-US" dirty="0" err="1"/>
              <a:t>Participanții</a:t>
            </a:r>
            <a:r>
              <a:rPr lang="en-US" dirty="0"/>
              <a:t> </a:t>
            </a:r>
            <a:r>
              <a:rPr lang="en-US" dirty="0" err="1"/>
              <a:t>vor</a:t>
            </a:r>
            <a:r>
              <a:rPr lang="en-US" dirty="0"/>
              <a:t>:</a:t>
            </a:r>
          </a:p>
          <a:p>
            <a:r>
              <a:rPr lang="en-US" dirty="0"/>
              <a:t>Selecta un </a:t>
            </a:r>
            <a:r>
              <a:rPr lang="en-US" dirty="0" err="1"/>
              <a:t>semnal</a:t>
            </a:r>
            <a:r>
              <a:rPr lang="en-US" dirty="0"/>
              <a:t> de </a:t>
            </a:r>
            <a:r>
              <a:rPr lang="en-US" dirty="0" err="1"/>
              <a:t>piață</a:t>
            </a:r>
            <a:r>
              <a:rPr lang="en-US" dirty="0"/>
              <a:t> a </a:t>
            </a:r>
            <a:r>
              <a:rPr lang="en-US" dirty="0" err="1"/>
              <a:t>muncii</a:t>
            </a:r>
            <a:r>
              <a:rPr lang="en-US" dirty="0"/>
              <a:t>.  
</a:t>
            </a:r>
            <a:r>
              <a:rPr lang="en-US" dirty="0" err="1"/>
              <a:t>Identifica</a:t>
            </a:r>
            <a:r>
              <a:rPr lang="en-US" dirty="0"/>
              <a:t> </a:t>
            </a:r>
            <a:r>
              <a:rPr lang="en-US" dirty="0" err="1"/>
              <a:t>ce</a:t>
            </a:r>
            <a:r>
              <a:rPr lang="en-US" dirty="0"/>
              <a:t> </a:t>
            </a:r>
            <a:r>
              <a:rPr lang="en-US" dirty="0" err="1"/>
              <a:t>spune</a:t>
            </a:r>
            <a:r>
              <a:rPr lang="en-US" dirty="0"/>
              <a:t> </a:t>
            </a:r>
            <a:r>
              <a:rPr lang="en-US" dirty="0" err="1"/>
              <a:t>semnalul</a:t>
            </a:r>
            <a:r>
              <a:rPr lang="en-US" dirty="0"/>
              <a:t> </a:t>
            </a:r>
            <a:r>
              <a:rPr lang="en-US" dirty="0" err="1"/>
              <a:t>despre</a:t>
            </a:r>
            <a:r>
              <a:rPr lang="en-US" dirty="0"/>
              <a:t> </a:t>
            </a:r>
            <a:r>
              <a:rPr lang="en-US" dirty="0" err="1"/>
              <a:t>schimbarea</a:t>
            </a:r>
            <a:r>
              <a:rPr lang="en-US" dirty="0"/>
              <a:t> </a:t>
            </a:r>
            <a:r>
              <a:rPr lang="en-US" dirty="0" err="1"/>
              <a:t>nevoilor</a:t>
            </a:r>
            <a:r>
              <a:rPr lang="en-US" dirty="0"/>
              <a:t> de </a:t>
            </a:r>
            <a:r>
              <a:rPr lang="en-US" dirty="0" err="1"/>
              <a:t>competențe</a:t>
            </a:r>
            <a:r>
              <a:rPr lang="en-US" dirty="0"/>
              <a:t>.  
Traduce </a:t>
            </a:r>
            <a:r>
              <a:rPr lang="en-US" dirty="0" err="1"/>
              <a:t>semnalul</a:t>
            </a:r>
            <a:r>
              <a:rPr lang="en-US" dirty="0"/>
              <a:t> </a:t>
            </a:r>
            <a:r>
              <a:rPr lang="en-US" dirty="0" err="1"/>
              <a:t>într</a:t>
            </a:r>
            <a:r>
              <a:rPr lang="en-US" dirty="0"/>
              <a:t>-o </a:t>
            </a:r>
            <a:r>
              <a:rPr lang="en-US" dirty="0" err="1"/>
              <a:t>singură</a:t>
            </a:r>
            <a:r>
              <a:rPr lang="en-US" dirty="0"/>
              <a:t> </a:t>
            </a:r>
            <a:r>
              <a:rPr lang="en-US" dirty="0" err="1"/>
              <a:t>activitate</a:t>
            </a:r>
            <a:r>
              <a:rPr lang="en-US" dirty="0"/>
              <a:t> </a:t>
            </a:r>
            <a:r>
              <a:rPr lang="en-US" dirty="0" err="1"/>
              <a:t>sau</a:t>
            </a:r>
            <a:r>
              <a:rPr lang="en-US" dirty="0"/>
              <a:t> </a:t>
            </a:r>
            <a:r>
              <a:rPr lang="en-US" dirty="0" err="1"/>
              <a:t>întrebare</a:t>
            </a:r>
            <a:r>
              <a:rPr lang="en-US" dirty="0"/>
              <a:t> de </a:t>
            </a:r>
            <a:r>
              <a:rPr lang="en-US" dirty="0" err="1"/>
              <a:t>discuție</a:t>
            </a:r>
            <a:r>
              <a:rPr lang="en-US" dirty="0"/>
              <a:t> </a:t>
            </a:r>
            <a:r>
              <a:rPr lang="en-US" dirty="0" err="1"/>
              <a:t>pentru</a:t>
            </a:r>
            <a:r>
              <a:rPr lang="en-US" dirty="0"/>
              <a:t> </a:t>
            </a:r>
            <a:r>
              <a:rPr lang="en-US" dirty="0" err="1"/>
              <a:t>cursanți</a:t>
            </a:r>
            <a:r>
              <a:rPr lang="en-US" dirty="0"/>
              <a:t>.  
</a:t>
            </a:r>
            <a:r>
              <a:rPr lang="en-US" dirty="0" err="1"/>
              <a:t>Conecta</a:t>
            </a:r>
            <a:r>
              <a:rPr lang="en-US" dirty="0"/>
              <a:t> </a:t>
            </a:r>
            <a:r>
              <a:rPr lang="en-US" dirty="0" err="1"/>
              <a:t>activitatea</a:t>
            </a:r>
            <a:r>
              <a:rPr lang="en-US" dirty="0"/>
              <a:t> la un </a:t>
            </a:r>
            <a:r>
              <a:rPr lang="en-US" dirty="0" err="1"/>
              <a:t>singur</a:t>
            </a:r>
            <a:r>
              <a:rPr lang="en-US" dirty="0"/>
              <a:t> </a:t>
            </a:r>
            <a:r>
              <a:rPr lang="en-US" dirty="0" err="1"/>
              <a:t>subiect</a:t>
            </a:r>
            <a:r>
              <a:rPr lang="en-US" dirty="0"/>
              <a:t> </a:t>
            </a:r>
            <a:r>
              <a:rPr lang="en-US" dirty="0" err="1"/>
              <a:t>sau</a:t>
            </a:r>
            <a:r>
              <a:rPr lang="en-US" dirty="0"/>
              <a:t> material ESE. </a:t>
            </a:r>
          </a:p>
          <a:p>
            <a:pPr marL="0" indent="0">
              <a:buNone/>
            </a:pPr>
            <a:r>
              <a:rPr lang="en-US" b="1" dirty="0" err="1"/>
              <a:t>Exemple</a:t>
            </a:r>
            <a:r>
              <a:rPr lang="en-US" b="1" dirty="0"/>
              <a:t> de </a:t>
            </a:r>
            <a:r>
              <a:rPr lang="en-US" b="1" dirty="0" err="1"/>
              <a:t>semnale</a:t>
            </a:r>
            <a:r>
              <a:rPr lang="en-US" b="1" dirty="0"/>
              <a:t>:</a:t>
            </a:r>
            <a:r>
              <a:rPr lang="en-US" dirty="0"/>
              <a:t> </a:t>
            </a:r>
            <a:r>
              <a:rPr lang="en-US" dirty="0" err="1"/>
              <a:t>anunț</a:t>
            </a:r>
            <a:r>
              <a:rPr lang="en-US" dirty="0"/>
              <a:t> de </a:t>
            </a:r>
            <a:r>
              <a:rPr lang="en-US" dirty="0" err="1"/>
              <a:t>angajare</a:t>
            </a:r>
            <a:r>
              <a:rPr lang="en-US" dirty="0"/>
              <a:t>, </a:t>
            </a:r>
            <a:r>
              <a:rPr lang="en-US" dirty="0" err="1"/>
              <a:t>cererea</a:t>
            </a:r>
            <a:r>
              <a:rPr lang="en-US" dirty="0"/>
              <a:t> </a:t>
            </a:r>
            <a:r>
              <a:rPr lang="en-US" dirty="0" err="1"/>
              <a:t>angajatorului</a:t>
            </a:r>
            <a:r>
              <a:rPr lang="en-US" dirty="0"/>
              <a:t>, </a:t>
            </a:r>
            <a:r>
              <a:rPr lang="en-US" dirty="0" err="1"/>
              <a:t>schimbare</a:t>
            </a:r>
            <a:r>
              <a:rPr lang="en-US" dirty="0"/>
              <a:t> de </a:t>
            </a:r>
            <a:r>
              <a:rPr lang="en-US" dirty="0" err="1"/>
              <a:t>politică</a:t>
            </a:r>
            <a:r>
              <a:rPr lang="en-US" dirty="0"/>
              <a:t>, </a:t>
            </a:r>
            <a:r>
              <a:rPr lang="en-US" dirty="0" err="1"/>
              <a:t>tendințe</a:t>
            </a:r>
            <a:r>
              <a:rPr lang="en-US" dirty="0"/>
              <a:t> ale </a:t>
            </a:r>
            <a:r>
              <a:rPr lang="en-US" dirty="0" err="1"/>
              <a:t>sectorului</a:t>
            </a:r>
            <a:r>
              <a:rPr lang="en-US" dirty="0"/>
              <a:t>, </a:t>
            </a:r>
            <a:r>
              <a:rPr lang="en-US" dirty="0" err="1"/>
              <a:t>nevoia</a:t>
            </a:r>
            <a:r>
              <a:rPr lang="en-US" dirty="0"/>
              <a:t> </a:t>
            </a:r>
            <a:r>
              <a:rPr lang="en-US" dirty="0" err="1"/>
              <a:t>companiei</a:t>
            </a:r>
            <a:r>
              <a:rPr lang="en-US" dirty="0"/>
              <a:t> locale</a:t>
            </a:r>
          </a:p>
          <a:p>
            <a:pPr marL="0" indent="0">
              <a:buNone/>
            </a:pPr>
            <a:r>
              <a:rPr lang="en-US" b="1" dirty="0"/>
              <a:t>Format de </a:t>
            </a:r>
            <a:r>
              <a:rPr lang="en-US" b="1" dirty="0" err="1"/>
              <a:t>lucru</a:t>
            </a:r>
            <a:r>
              <a:rPr lang="en-US" b="1" dirty="0"/>
              <a:t>: </a:t>
            </a:r>
            <a:r>
              <a:rPr lang="en-US" dirty="0" err="1"/>
              <a:t>grupuri</a:t>
            </a:r>
            <a:r>
              <a:rPr lang="en-US" dirty="0"/>
              <a:t> </a:t>
            </a:r>
            <a:r>
              <a:rPr lang="en-US" dirty="0" err="1"/>
              <a:t>mici</a:t>
            </a:r>
            <a:r>
              <a:rPr lang="en-US" dirty="0"/>
              <a:t> </a:t>
            </a:r>
          </a:p>
          <a:p>
            <a:pPr marL="0" indent="0">
              <a:buNone/>
            </a:pPr>
            <a:r>
              <a:rPr lang="en-US" b="1" dirty="0"/>
              <a:t>Timp: </a:t>
            </a:r>
            <a:r>
              <a:rPr lang="en-US" dirty="0"/>
              <a:t>20 minute </a:t>
            </a:r>
          </a:p>
          <a:p>
            <a:pPr marL="0" indent="0">
              <a:buNone/>
            </a:pPr>
            <a:r>
              <a:rPr lang="en-US" b="1" dirty="0" err="1"/>
              <a:t>Materiale</a:t>
            </a:r>
            <a:r>
              <a:rPr lang="en-US" b="1" dirty="0"/>
              <a:t> </a:t>
            </a:r>
            <a:r>
              <a:rPr lang="en-US" b="1" dirty="0" err="1"/>
              <a:t>necesare</a:t>
            </a:r>
            <a:r>
              <a:rPr lang="en-US" b="1" dirty="0"/>
              <a:t>: </a:t>
            </a:r>
            <a:r>
              <a:rPr lang="en-US" b="1" dirty="0" err="1"/>
              <a:t>f</a:t>
            </a:r>
            <a:r>
              <a:rPr lang="en-US" dirty="0" err="1"/>
              <a:t>ișă</a:t>
            </a:r>
            <a:r>
              <a:rPr lang="en-US" dirty="0"/>
              <a:t> de </a:t>
            </a:r>
            <a:r>
              <a:rPr lang="en-US" dirty="0" err="1"/>
              <a:t>lucru</a:t>
            </a:r>
            <a:r>
              <a:rPr lang="en-US" dirty="0"/>
              <a:t> 4, </a:t>
            </a:r>
            <a:r>
              <a:rPr lang="en-US" dirty="0" err="1"/>
              <a:t>exemple</a:t>
            </a:r>
            <a:r>
              <a:rPr lang="en-US" dirty="0"/>
              <a:t> de pe </a:t>
            </a:r>
            <a:r>
              <a:rPr lang="en-US" dirty="0" err="1"/>
              <a:t>piața</a:t>
            </a:r>
            <a:r>
              <a:rPr lang="en-US" dirty="0"/>
              <a:t> </a:t>
            </a:r>
            <a:r>
              <a:rPr lang="en-US" dirty="0" err="1"/>
              <a:t>muncii</a:t>
            </a:r>
            <a:r>
              <a:rPr lang="en-US" dirty="0"/>
              <a:t>, </a:t>
            </a:r>
            <a:r>
              <a:rPr lang="en-US" dirty="0" err="1"/>
              <a:t>materiale</a:t>
            </a:r>
            <a:r>
              <a:rPr lang="en-US" dirty="0"/>
              <a:t> ESE</a:t>
            </a:r>
          </a:p>
        </p:txBody>
      </p:sp>
      <p:sp>
        <p:nvSpPr>
          <p:cNvPr id="4" name="Title 3">
            <a:extLst>
              <a:ext uri="{FF2B5EF4-FFF2-40B4-BE49-F238E27FC236}">
                <a16:creationId xmlns:a16="http://schemas.microsoft.com/office/drawing/2014/main" id="{7872DD9B-D969-88C8-A21C-6D7533481DBC}"/>
              </a:ext>
            </a:extLst>
          </p:cNvPr>
          <p:cNvSpPr>
            <a:spLocks noGrp="1"/>
          </p:cNvSpPr>
          <p:nvPr>
            <p:ph type="title"/>
          </p:nvPr>
        </p:nvSpPr>
        <p:spPr>
          <a:xfrm>
            <a:off x="677334" y="609600"/>
            <a:ext cx="8596668" cy="839788"/>
          </a:xfrm>
        </p:spPr>
        <p:txBody>
          <a:bodyPr/>
          <a:lstStyle/>
          <a:p>
            <a:r>
              <a:rPr lang="hr-HR" dirty="0">
                <a:solidFill>
                  <a:srgbClr val="255839"/>
                </a:solidFill>
              </a:rPr>
              <a:t>Activitate practică</a:t>
            </a:r>
          </a:p>
        </p:txBody>
      </p:sp>
      <p:sp>
        <p:nvSpPr>
          <p:cNvPr id="5" name="Rectangle: Rounded Corners 4">
            <a:extLst>
              <a:ext uri="{FF2B5EF4-FFF2-40B4-BE49-F238E27FC236}">
                <a16:creationId xmlns:a16="http://schemas.microsoft.com/office/drawing/2014/main" id="{25B32FDE-0EC4-9987-D8FB-A8500DA5DAC5}"/>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BADE8571-E12C-055F-AC1F-E51AE7FA9270}"/>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9025236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0664A-D198-6746-849B-D542F94B441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B1AB710-6B57-6FD3-5554-A5D9B4EDD5DB}"/>
              </a:ext>
            </a:extLst>
          </p:cNvPr>
          <p:cNvSpPr>
            <a:spLocks noGrp="1"/>
          </p:cNvSpPr>
          <p:nvPr>
            <p:ph type="title"/>
          </p:nvPr>
        </p:nvSpPr>
        <p:spPr>
          <a:xfrm>
            <a:off x="399369" y="788988"/>
            <a:ext cx="11393262" cy="660400"/>
          </a:xfrm>
        </p:spPr>
        <p:txBody>
          <a:bodyPr>
            <a:normAutofit/>
          </a:bodyPr>
          <a:lstStyle/>
          <a:p>
            <a:r>
              <a:rPr lang="es-ES" dirty="0">
                <a:solidFill>
                  <a:srgbClr val="255839"/>
                </a:solidFill>
              </a:rPr>
              <a:t>Ce este un Job Verde</a:t>
            </a:r>
            <a:r>
              <a:rPr lang="en-US" dirty="0">
                <a:solidFill>
                  <a:srgbClr val="255839"/>
                </a:solidFill>
              </a:rPr>
              <a:t>?</a:t>
            </a:r>
            <a:endParaRPr lang="el-GR" dirty="0">
              <a:solidFill>
                <a:srgbClr val="255839"/>
              </a:solidFill>
            </a:endParaRPr>
          </a:p>
        </p:txBody>
      </p:sp>
      <p:sp>
        <p:nvSpPr>
          <p:cNvPr id="7" name="Content Placeholder 6">
            <a:extLst>
              <a:ext uri="{FF2B5EF4-FFF2-40B4-BE49-F238E27FC236}">
                <a16:creationId xmlns:a16="http://schemas.microsoft.com/office/drawing/2014/main" id="{3DE3FB1E-D0DC-37A6-9406-A792EAD37471}"/>
              </a:ext>
            </a:extLst>
          </p:cNvPr>
          <p:cNvSpPr>
            <a:spLocks noGrp="1"/>
          </p:cNvSpPr>
          <p:nvPr>
            <p:ph sz="quarter" idx="12"/>
          </p:nvPr>
        </p:nvSpPr>
        <p:spPr>
          <a:xfrm>
            <a:off x="399369" y="1449388"/>
            <a:ext cx="9313591" cy="5157229"/>
          </a:xfrm>
        </p:spPr>
        <p:txBody>
          <a:bodyPr/>
          <a:lstStyle/>
          <a:p>
            <a:pPr marL="0" indent="0">
              <a:buNone/>
            </a:pPr>
            <a:r>
              <a:rPr lang="en-US" dirty="0" err="1"/>
              <a:t>Locurile</a:t>
            </a:r>
            <a:r>
              <a:rPr lang="en-US" dirty="0"/>
              <a:t> de </a:t>
            </a:r>
            <a:r>
              <a:rPr lang="en-US" dirty="0" err="1"/>
              <a:t>muncă</a:t>
            </a:r>
            <a:r>
              <a:rPr lang="en-US" dirty="0"/>
              <a:t> </a:t>
            </a:r>
            <a:r>
              <a:rPr lang="en-US" dirty="0" err="1"/>
              <a:t>verzi</a:t>
            </a:r>
            <a:r>
              <a:rPr lang="en-US" dirty="0"/>
              <a:t> sunt </a:t>
            </a:r>
            <a:r>
              <a:rPr lang="en-US" dirty="0" err="1"/>
              <a:t>cele</a:t>
            </a:r>
            <a:r>
              <a:rPr lang="en-US" dirty="0"/>
              <a:t> care </a:t>
            </a:r>
            <a:r>
              <a:rPr lang="en-US" dirty="0" err="1"/>
              <a:t>contribuie</a:t>
            </a:r>
            <a:r>
              <a:rPr lang="en-US" dirty="0"/>
              <a:t> la </a:t>
            </a:r>
            <a:r>
              <a:rPr lang="en-US" dirty="0" err="1"/>
              <a:t>conservarea</a:t>
            </a:r>
            <a:r>
              <a:rPr lang="en-US" dirty="0"/>
              <a:t> </a:t>
            </a:r>
            <a:r>
              <a:rPr lang="en-US" dirty="0" err="1"/>
              <a:t>sau</a:t>
            </a:r>
            <a:r>
              <a:rPr lang="en-US" dirty="0"/>
              <a:t> </a:t>
            </a:r>
            <a:r>
              <a:rPr lang="en-US" dirty="0" err="1"/>
              <a:t>restaurarea</a:t>
            </a:r>
            <a:r>
              <a:rPr lang="en-US" dirty="0"/>
              <a:t> </a:t>
            </a:r>
            <a:r>
              <a:rPr lang="en-US" dirty="0" err="1"/>
              <a:t>mediului</a:t>
            </a:r>
            <a:r>
              <a:rPr lang="en-US" dirty="0"/>
              <a:t>. 
Ele pot </a:t>
            </a:r>
            <a:r>
              <a:rPr lang="en-US" dirty="0" err="1"/>
              <a:t>exista</a:t>
            </a:r>
            <a:r>
              <a:rPr lang="en-US" dirty="0"/>
              <a:t> </a:t>
            </a:r>
            <a:r>
              <a:rPr lang="en-US" dirty="0" err="1"/>
              <a:t>în</a:t>
            </a:r>
            <a:r>
              <a:rPr lang="en-US" dirty="0"/>
              <a:t> </a:t>
            </a:r>
            <a:r>
              <a:rPr lang="en-US" dirty="0" err="1"/>
              <a:t>sectoare</a:t>
            </a:r>
            <a:r>
              <a:rPr lang="en-US" dirty="0"/>
              <a:t> </a:t>
            </a:r>
            <a:r>
              <a:rPr lang="en-US" dirty="0" err="1"/>
              <a:t>tradiționale</a:t>
            </a:r>
            <a:r>
              <a:rPr lang="en-US" dirty="0"/>
              <a:t>, cum </a:t>
            </a:r>
            <a:r>
              <a:rPr lang="en-US" dirty="0" err="1"/>
              <a:t>ar</a:t>
            </a:r>
            <a:r>
              <a:rPr lang="en-US" dirty="0"/>
              <a:t> fi </a:t>
            </a:r>
            <a:r>
              <a:rPr lang="en-US" dirty="0" err="1"/>
              <a:t>producția</a:t>
            </a:r>
            <a:r>
              <a:rPr lang="en-US" dirty="0"/>
              <a:t> </a:t>
            </a:r>
            <a:r>
              <a:rPr lang="en-US" dirty="0" err="1"/>
              <a:t>și</a:t>
            </a:r>
            <a:r>
              <a:rPr lang="en-US" dirty="0"/>
              <a:t> </a:t>
            </a:r>
            <a:r>
              <a:rPr lang="en-US" dirty="0" err="1"/>
              <a:t>construcțiile</a:t>
            </a:r>
            <a:r>
              <a:rPr lang="en-US" dirty="0"/>
              <a:t>, </a:t>
            </a:r>
            <a:r>
              <a:rPr lang="en-US" dirty="0" err="1"/>
              <a:t>și</a:t>
            </a:r>
            <a:r>
              <a:rPr lang="en-US" dirty="0"/>
              <a:t> </a:t>
            </a:r>
            <a:r>
              <a:rPr lang="en-US" dirty="0" err="1"/>
              <a:t>în</a:t>
            </a:r>
            <a:r>
              <a:rPr lang="en-US" dirty="0"/>
              <a:t> </a:t>
            </a:r>
            <a:r>
              <a:rPr lang="en-US" dirty="0" err="1"/>
              <a:t>sectoare</a:t>
            </a:r>
            <a:r>
              <a:rPr lang="en-US" dirty="0"/>
              <a:t> </a:t>
            </a:r>
            <a:r>
              <a:rPr lang="en-US" dirty="0" err="1"/>
              <a:t>mai</a:t>
            </a:r>
            <a:r>
              <a:rPr lang="en-US" dirty="0"/>
              <a:t> </a:t>
            </a:r>
            <a:r>
              <a:rPr lang="en-US" dirty="0" err="1"/>
              <a:t>noi</a:t>
            </a:r>
            <a:r>
              <a:rPr lang="en-US" dirty="0"/>
              <a:t>, cum </a:t>
            </a:r>
            <a:r>
              <a:rPr lang="en-US" dirty="0" err="1"/>
              <a:t>ar</a:t>
            </a:r>
            <a:r>
              <a:rPr lang="en-US" dirty="0"/>
              <a:t> fi </a:t>
            </a:r>
            <a:r>
              <a:rPr lang="en-US" dirty="0" err="1"/>
              <a:t>energia</a:t>
            </a:r>
            <a:r>
              <a:rPr lang="en-US" dirty="0"/>
              <a:t> </a:t>
            </a:r>
            <a:r>
              <a:rPr lang="en-US" dirty="0" err="1"/>
              <a:t>regenerabilă</a:t>
            </a:r>
            <a:r>
              <a:rPr lang="en-US" dirty="0"/>
              <a:t> </a:t>
            </a:r>
            <a:r>
              <a:rPr lang="en-US" dirty="0" err="1"/>
              <a:t>și</a:t>
            </a:r>
            <a:r>
              <a:rPr lang="en-US" dirty="0"/>
              <a:t> </a:t>
            </a:r>
            <a:r>
              <a:rPr lang="en-US" dirty="0" err="1"/>
              <a:t>eficiența</a:t>
            </a:r>
            <a:r>
              <a:rPr lang="en-US" dirty="0"/>
              <a:t> </a:t>
            </a:r>
            <a:r>
              <a:rPr lang="en-US" dirty="0" err="1"/>
              <a:t>energetică</a:t>
            </a:r>
            <a:r>
              <a:rPr lang="en-US" dirty="0"/>
              <a:t>. </a:t>
            </a:r>
          </a:p>
          <a:p>
            <a:pPr marL="0" indent="0">
              <a:buNone/>
            </a:pPr>
            <a:r>
              <a:rPr lang="en-US" dirty="0"/>
              <a:t>
Un </a:t>
            </a:r>
            <a:r>
              <a:rPr lang="en-US" dirty="0" err="1"/>
              <a:t>punct</a:t>
            </a:r>
            <a:r>
              <a:rPr lang="en-US" dirty="0"/>
              <a:t> </a:t>
            </a:r>
            <a:r>
              <a:rPr lang="en-US" dirty="0" err="1"/>
              <a:t>cheie</a:t>
            </a:r>
            <a:r>
              <a:rPr lang="en-US" dirty="0"/>
              <a:t> </a:t>
            </a:r>
            <a:r>
              <a:rPr lang="en-US" dirty="0" err="1"/>
              <a:t>pentru</a:t>
            </a:r>
            <a:r>
              <a:rPr lang="en-US" dirty="0"/>
              <a:t> VET: 
</a:t>
            </a:r>
            <a:r>
              <a:rPr lang="en-US" dirty="0" err="1"/>
              <a:t>Joburile</a:t>
            </a:r>
            <a:r>
              <a:rPr lang="en-US" dirty="0"/>
              <a:t> </a:t>
            </a:r>
            <a:r>
              <a:rPr lang="en-US" dirty="0" err="1"/>
              <a:t>verzi</a:t>
            </a:r>
            <a:r>
              <a:rPr lang="en-US" dirty="0"/>
              <a:t> nu sunt </a:t>
            </a:r>
            <a:r>
              <a:rPr lang="en-US" dirty="0" err="1"/>
              <a:t>doar</a:t>
            </a:r>
            <a:r>
              <a:rPr lang="en-US" dirty="0"/>
              <a:t> </a:t>
            </a:r>
            <a:r>
              <a:rPr lang="en-US" dirty="0" err="1"/>
              <a:t>titluri</a:t>
            </a:r>
            <a:r>
              <a:rPr lang="en-US" dirty="0"/>
              <a:t> </a:t>
            </a:r>
            <a:r>
              <a:rPr lang="en-US" dirty="0" err="1"/>
              <a:t>noi</a:t>
            </a:r>
            <a:r>
              <a:rPr lang="en-US" dirty="0"/>
              <a:t> de post. Multe </a:t>
            </a:r>
            <a:r>
              <a:rPr lang="en-US" dirty="0" err="1"/>
              <a:t>ocupații</a:t>
            </a:r>
            <a:r>
              <a:rPr lang="en-US" dirty="0"/>
              <a:t> </a:t>
            </a:r>
            <a:r>
              <a:rPr lang="en-US" dirty="0" err="1"/>
              <a:t>existente</a:t>
            </a:r>
            <a:r>
              <a:rPr lang="en-US" dirty="0"/>
              <a:t> </a:t>
            </a:r>
            <a:r>
              <a:rPr lang="en-US" dirty="0" err="1"/>
              <a:t>devin</a:t>
            </a:r>
            <a:r>
              <a:rPr lang="en-US" dirty="0"/>
              <a:t> tot </a:t>
            </a:r>
            <a:r>
              <a:rPr lang="en-US" dirty="0" err="1"/>
              <a:t>mai</a:t>
            </a:r>
            <a:r>
              <a:rPr lang="en-US" dirty="0"/>
              <a:t> </a:t>
            </a:r>
            <a:r>
              <a:rPr lang="en-US" dirty="0" err="1"/>
              <a:t>verzi</a:t>
            </a:r>
            <a:r>
              <a:rPr lang="en-US" dirty="0"/>
              <a:t> </a:t>
            </a:r>
            <a:r>
              <a:rPr lang="en-US" dirty="0" err="1"/>
              <a:t>deoarece</a:t>
            </a:r>
            <a:r>
              <a:rPr lang="en-US" dirty="0"/>
              <a:t> </a:t>
            </a:r>
            <a:r>
              <a:rPr lang="en-US" dirty="0" err="1"/>
              <a:t>sarcinile</a:t>
            </a:r>
            <a:r>
              <a:rPr lang="en-US" dirty="0"/>
              <a:t>, </a:t>
            </a:r>
            <a:r>
              <a:rPr lang="en-US" dirty="0" err="1"/>
              <a:t>instrumentele</a:t>
            </a:r>
            <a:r>
              <a:rPr lang="en-US" dirty="0"/>
              <a:t>, </a:t>
            </a:r>
            <a:r>
              <a:rPr lang="en-US" dirty="0" err="1"/>
              <a:t>standardele</a:t>
            </a:r>
            <a:r>
              <a:rPr lang="en-US" dirty="0"/>
              <a:t> </a:t>
            </a:r>
            <a:r>
              <a:rPr lang="en-US" dirty="0" err="1"/>
              <a:t>și</a:t>
            </a:r>
            <a:r>
              <a:rPr lang="en-US" dirty="0"/>
              <a:t> </a:t>
            </a:r>
            <a:r>
              <a:rPr lang="en-US" dirty="0" err="1"/>
              <a:t>responsabilitățile</a:t>
            </a:r>
            <a:r>
              <a:rPr lang="en-US" dirty="0"/>
              <a:t> se </a:t>
            </a:r>
            <a:r>
              <a:rPr lang="en-US" dirty="0" err="1"/>
              <a:t>schimbă</a:t>
            </a:r>
            <a:r>
              <a:rPr lang="en-US" dirty="0"/>
              <a:t>.</a:t>
            </a:r>
          </a:p>
        </p:txBody>
      </p:sp>
    </p:spTree>
    <p:extLst>
      <p:ext uri="{BB962C8B-B14F-4D97-AF65-F5344CB8AC3E}">
        <p14:creationId xmlns:p14="http://schemas.microsoft.com/office/powerpoint/2010/main" val="17855673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F8889-0DAB-B065-6442-B92A6D845EF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4D180F2-5835-B1F1-302B-8DF338CE26FB}"/>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Joburi</a:t>
            </a:r>
            <a:r>
              <a:rPr lang="en-US" dirty="0">
                <a:solidFill>
                  <a:srgbClr val="255839"/>
                </a:solidFill>
              </a:rPr>
              <a:t> </a:t>
            </a:r>
            <a:r>
              <a:rPr lang="en-US" dirty="0" err="1">
                <a:solidFill>
                  <a:srgbClr val="255839"/>
                </a:solidFill>
              </a:rPr>
              <a:t>verzi</a:t>
            </a:r>
            <a:r>
              <a:rPr lang="en-US" dirty="0">
                <a:solidFill>
                  <a:srgbClr val="255839"/>
                </a:solidFill>
              </a:rPr>
              <a:t> </a:t>
            </a:r>
            <a:r>
              <a:rPr lang="en-US" dirty="0" err="1">
                <a:solidFill>
                  <a:srgbClr val="255839"/>
                </a:solidFill>
              </a:rPr>
              <a:t>și</a:t>
            </a:r>
            <a:r>
              <a:rPr lang="en-US" dirty="0">
                <a:solidFill>
                  <a:srgbClr val="255839"/>
                </a:solidFill>
              </a:rPr>
              <a:t> </a:t>
            </a:r>
            <a:r>
              <a:rPr lang="en-US" dirty="0" err="1">
                <a:solidFill>
                  <a:srgbClr val="255839"/>
                </a:solidFill>
              </a:rPr>
              <a:t>muncă</a:t>
            </a:r>
            <a:r>
              <a:rPr lang="en-US" dirty="0">
                <a:solidFill>
                  <a:srgbClr val="255839"/>
                </a:solidFill>
              </a:rPr>
              <a:t> </a:t>
            </a:r>
            <a:r>
              <a:rPr lang="en-US" dirty="0" err="1">
                <a:solidFill>
                  <a:srgbClr val="255839"/>
                </a:solidFill>
              </a:rPr>
              <a:t>decentă</a:t>
            </a:r>
            <a:endParaRPr lang="el-GR" dirty="0">
              <a:solidFill>
                <a:srgbClr val="255839"/>
              </a:solidFill>
            </a:endParaRPr>
          </a:p>
        </p:txBody>
      </p:sp>
      <p:sp>
        <p:nvSpPr>
          <p:cNvPr id="7" name="Content Placeholder 6">
            <a:extLst>
              <a:ext uri="{FF2B5EF4-FFF2-40B4-BE49-F238E27FC236}">
                <a16:creationId xmlns:a16="http://schemas.microsoft.com/office/drawing/2014/main" id="{88D6E70B-A946-AA7E-220F-2BF4E68D6F86}"/>
              </a:ext>
            </a:extLst>
          </p:cNvPr>
          <p:cNvSpPr>
            <a:spLocks noGrp="1"/>
          </p:cNvSpPr>
          <p:nvPr>
            <p:ph sz="quarter" idx="12"/>
          </p:nvPr>
        </p:nvSpPr>
        <p:spPr>
          <a:xfrm>
            <a:off x="399369" y="1449388"/>
            <a:ext cx="9313591" cy="5157229"/>
          </a:xfrm>
        </p:spPr>
        <p:txBody>
          <a:bodyPr/>
          <a:lstStyle/>
          <a:p>
            <a:pPr marL="0" indent="0">
              <a:buNone/>
            </a:pPr>
            <a:r>
              <a:rPr lang="en-US" dirty="0" err="1"/>
              <a:t>Tranziția</a:t>
            </a:r>
            <a:r>
              <a:rPr lang="en-US" dirty="0"/>
              <a:t> </a:t>
            </a:r>
            <a:r>
              <a:rPr lang="en-US" dirty="0" err="1"/>
              <a:t>verde</a:t>
            </a:r>
            <a:r>
              <a:rPr lang="en-US" dirty="0"/>
              <a:t> nu </a:t>
            </a:r>
            <a:r>
              <a:rPr lang="en-US" dirty="0" err="1"/>
              <a:t>ar</a:t>
            </a:r>
            <a:r>
              <a:rPr lang="en-US" dirty="0"/>
              <a:t> </a:t>
            </a:r>
            <a:r>
              <a:rPr lang="en-US" dirty="0" err="1"/>
              <a:t>trebui</a:t>
            </a:r>
            <a:r>
              <a:rPr lang="en-US" dirty="0"/>
              <a:t> </a:t>
            </a:r>
            <a:r>
              <a:rPr lang="en-US" dirty="0" err="1"/>
              <a:t>doar</a:t>
            </a:r>
            <a:r>
              <a:rPr lang="en-US" dirty="0"/>
              <a:t> </a:t>
            </a:r>
            <a:r>
              <a:rPr lang="en-US" dirty="0" err="1"/>
              <a:t>să</a:t>
            </a:r>
            <a:r>
              <a:rPr lang="en-US" dirty="0"/>
              <a:t> </a:t>
            </a:r>
            <a:r>
              <a:rPr lang="en-US" dirty="0" err="1"/>
              <a:t>reducă</a:t>
            </a:r>
            <a:r>
              <a:rPr lang="en-US" dirty="0"/>
              <a:t> </a:t>
            </a:r>
            <a:r>
              <a:rPr lang="en-US" dirty="0" err="1"/>
              <a:t>daunele</a:t>
            </a:r>
            <a:r>
              <a:rPr lang="en-US" dirty="0"/>
              <a:t> de </a:t>
            </a:r>
            <a:r>
              <a:rPr lang="en-US" dirty="0" err="1"/>
              <a:t>mediu</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susțină</a:t>
            </a:r>
            <a:r>
              <a:rPr lang="en-US" dirty="0"/>
              <a:t> </a:t>
            </a:r>
            <a:r>
              <a:rPr lang="en-US" dirty="0" err="1"/>
              <a:t>și</a:t>
            </a:r>
            <a:r>
              <a:rPr lang="en-US" dirty="0"/>
              <a:t> </a:t>
            </a:r>
            <a:r>
              <a:rPr lang="en-US" dirty="0" err="1"/>
              <a:t>lucrări</a:t>
            </a:r>
            <a:r>
              <a:rPr lang="en-US" dirty="0"/>
              <a:t> </a:t>
            </a:r>
            <a:r>
              <a:rPr lang="en-US" dirty="0" err="1"/>
              <a:t>decente</a:t>
            </a:r>
            <a:r>
              <a:rPr lang="en-US" dirty="0"/>
              <a:t>. 
</a:t>
            </a:r>
            <a:r>
              <a:rPr lang="en-US" dirty="0" err="1"/>
              <a:t>Locurile</a:t>
            </a:r>
            <a:r>
              <a:rPr lang="en-US" dirty="0"/>
              <a:t> de </a:t>
            </a:r>
            <a:r>
              <a:rPr lang="en-US" dirty="0" err="1"/>
              <a:t>muncă</a:t>
            </a:r>
            <a:r>
              <a:rPr lang="en-US" dirty="0"/>
              <a:t> </a:t>
            </a:r>
            <a:r>
              <a:rPr lang="en-US" dirty="0" err="1"/>
              <a:t>verzi</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contribuie</a:t>
            </a:r>
            <a:r>
              <a:rPr lang="en-US" dirty="0"/>
              <a:t> la: </a:t>
            </a:r>
          </a:p>
          <a:p>
            <a:pPr>
              <a:buFont typeface="Wingdings" panose="05000000000000000000" pitchFamily="2" charset="2"/>
              <a:buChar char="Ø"/>
            </a:pPr>
            <a:r>
              <a:rPr lang="en-US" dirty="0" err="1"/>
              <a:t>reducerea</a:t>
            </a:r>
            <a:r>
              <a:rPr lang="en-US" dirty="0"/>
              <a:t> </a:t>
            </a:r>
            <a:r>
              <a:rPr lang="en-US" dirty="0" err="1"/>
              <a:t>consumului</a:t>
            </a:r>
            <a:r>
              <a:rPr lang="en-US" dirty="0"/>
              <a:t> de </a:t>
            </a:r>
            <a:r>
              <a:rPr lang="en-US" dirty="0" err="1"/>
              <a:t>energie</a:t>
            </a:r>
            <a:r>
              <a:rPr lang="en-US" dirty="0"/>
              <a:t> </a:t>
            </a:r>
            <a:r>
              <a:rPr lang="en-US" dirty="0" err="1"/>
              <a:t>și</a:t>
            </a:r>
            <a:r>
              <a:rPr lang="en-US" dirty="0"/>
              <a:t> </a:t>
            </a:r>
            <a:r>
              <a:rPr lang="en-US" dirty="0" err="1"/>
              <a:t>materii</a:t>
            </a:r>
            <a:r>
              <a:rPr lang="en-US" dirty="0"/>
              <a:t> prime
</a:t>
            </a:r>
            <a:r>
              <a:rPr lang="en-US" dirty="0" err="1"/>
              <a:t>limitarea</a:t>
            </a:r>
            <a:r>
              <a:rPr lang="en-US" dirty="0"/>
              <a:t> </a:t>
            </a:r>
            <a:r>
              <a:rPr lang="en-US" dirty="0" err="1"/>
              <a:t>emisiilor</a:t>
            </a:r>
            <a:r>
              <a:rPr lang="en-US" dirty="0"/>
              <a:t> de gaze cu </a:t>
            </a:r>
            <a:r>
              <a:rPr lang="en-US" dirty="0" err="1"/>
              <a:t>efect</a:t>
            </a:r>
            <a:r>
              <a:rPr lang="en-US" dirty="0"/>
              <a:t> de </a:t>
            </a:r>
            <a:r>
              <a:rPr lang="en-US" dirty="0" err="1"/>
              <a:t>seră</a:t>
            </a:r>
            <a:r>
              <a:rPr lang="en-US" dirty="0"/>
              <a:t>
</a:t>
            </a:r>
            <a:r>
              <a:rPr lang="en-US" dirty="0" err="1"/>
              <a:t>minimizarea</a:t>
            </a:r>
            <a:r>
              <a:rPr lang="en-US" dirty="0"/>
              <a:t> </a:t>
            </a:r>
            <a:r>
              <a:rPr lang="en-US" dirty="0" err="1"/>
              <a:t>deșeurilor</a:t>
            </a:r>
            <a:r>
              <a:rPr lang="en-US" dirty="0"/>
              <a:t> </a:t>
            </a:r>
            <a:r>
              <a:rPr lang="en-US" dirty="0" err="1"/>
              <a:t>și</a:t>
            </a:r>
            <a:r>
              <a:rPr lang="en-US" dirty="0"/>
              <a:t> </a:t>
            </a:r>
            <a:r>
              <a:rPr lang="en-US" dirty="0" err="1"/>
              <a:t>poluării</a:t>
            </a:r>
            <a:r>
              <a:rPr lang="en-US" dirty="0"/>
              <a:t>
</a:t>
            </a:r>
            <a:r>
              <a:rPr lang="en-US" dirty="0" err="1"/>
              <a:t>protejarea</a:t>
            </a:r>
            <a:r>
              <a:rPr lang="en-US" dirty="0"/>
              <a:t> </a:t>
            </a:r>
            <a:r>
              <a:rPr lang="en-US" dirty="0" err="1"/>
              <a:t>și</a:t>
            </a:r>
            <a:r>
              <a:rPr lang="en-US" dirty="0"/>
              <a:t> </a:t>
            </a:r>
            <a:r>
              <a:rPr lang="en-US" dirty="0" err="1"/>
              <a:t>restaurarea</a:t>
            </a:r>
            <a:r>
              <a:rPr lang="en-US" dirty="0"/>
              <a:t> </a:t>
            </a:r>
            <a:r>
              <a:rPr lang="en-US" dirty="0" err="1"/>
              <a:t>ecosistemelor</a:t>
            </a:r>
            <a:r>
              <a:rPr lang="en-US" dirty="0"/>
              <a:t>
</a:t>
            </a:r>
            <a:r>
              <a:rPr lang="en-US" dirty="0" err="1"/>
              <a:t>oferirea</a:t>
            </a:r>
            <a:r>
              <a:rPr lang="en-US" dirty="0"/>
              <a:t> </a:t>
            </a:r>
            <a:r>
              <a:rPr lang="en-US" dirty="0" err="1"/>
              <a:t>unui</a:t>
            </a:r>
            <a:r>
              <a:rPr lang="en-US" dirty="0"/>
              <a:t> loc de </a:t>
            </a:r>
            <a:r>
              <a:rPr lang="en-US" dirty="0" err="1"/>
              <a:t>muncă</a:t>
            </a:r>
            <a:r>
              <a:rPr lang="en-US" dirty="0"/>
              <a:t> </a:t>
            </a:r>
            <a:r>
              <a:rPr lang="en-US" dirty="0" err="1"/>
              <a:t>sigur</a:t>
            </a:r>
            <a:r>
              <a:rPr lang="en-US" dirty="0"/>
              <a:t>, </a:t>
            </a:r>
            <a:r>
              <a:rPr lang="en-US" dirty="0" err="1"/>
              <a:t>echitabil</a:t>
            </a:r>
            <a:r>
              <a:rPr lang="en-US" dirty="0"/>
              <a:t> </a:t>
            </a:r>
            <a:r>
              <a:rPr lang="en-US" dirty="0" err="1"/>
              <a:t>și</a:t>
            </a:r>
            <a:r>
              <a:rPr lang="en-US" dirty="0"/>
              <a:t> </a:t>
            </a:r>
            <a:r>
              <a:rPr lang="en-US" dirty="0" err="1"/>
              <a:t>productiv</a:t>
            </a:r>
            <a:r>
              <a:rPr lang="en-US" dirty="0"/>
              <a:t>
</a:t>
            </a:r>
            <a:r>
              <a:rPr lang="en-US" dirty="0" err="1"/>
              <a:t>Acest</a:t>
            </a:r>
            <a:r>
              <a:rPr lang="en-US" dirty="0"/>
              <a:t> </a:t>
            </a:r>
            <a:r>
              <a:rPr lang="en-US" dirty="0" err="1"/>
              <a:t>lucru</a:t>
            </a:r>
            <a:r>
              <a:rPr lang="en-US" dirty="0"/>
              <a:t> </a:t>
            </a:r>
            <a:r>
              <a:rPr lang="en-US" dirty="0" err="1"/>
              <a:t>îi</a:t>
            </a:r>
            <a:r>
              <a:rPr lang="en-US" dirty="0"/>
              <a:t> </a:t>
            </a:r>
            <a:r>
              <a:rPr lang="en-US" dirty="0" err="1"/>
              <a:t>ajută</a:t>
            </a:r>
            <a:r>
              <a:rPr lang="en-US" dirty="0"/>
              <a:t> pe </a:t>
            </a:r>
            <a:r>
              <a:rPr lang="en-US" dirty="0" err="1"/>
              <a:t>profesori</a:t>
            </a:r>
            <a:r>
              <a:rPr lang="en-US" dirty="0"/>
              <a:t> </a:t>
            </a:r>
            <a:r>
              <a:rPr lang="en-US" dirty="0" err="1"/>
              <a:t>să</a:t>
            </a:r>
            <a:r>
              <a:rPr lang="en-US" dirty="0"/>
              <a:t> </a:t>
            </a:r>
            <a:r>
              <a:rPr lang="en-US" dirty="0" err="1"/>
              <a:t>discute</a:t>
            </a:r>
            <a:r>
              <a:rPr lang="en-US" dirty="0"/>
              <a:t> </a:t>
            </a:r>
            <a:r>
              <a:rPr lang="en-US" dirty="0" err="1"/>
              <a:t>despre</a:t>
            </a:r>
            <a:r>
              <a:rPr lang="en-US" dirty="0"/>
              <a:t> </a:t>
            </a:r>
            <a:r>
              <a:rPr lang="en-US" dirty="0" err="1"/>
              <a:t>sustenabilitate</a:t>
            </a:r>
            <a:r>
              <a:rPr lang="en-US" dirty="0"/>
              <a:t> </a:t>
            </a:r>
            <a:r>
              <a:rPr lang="en-US" dirty="0" err="1"/>
              <a:t>atât</a:t>
            </a:r>
            <a:r>
              <a:rPr lang="en-US" dirty="0"/>
              <a:t> ca </a:t>
            </a:r>
            <a:r>
              <a:rPr lang="en-US" dirty="0" err="1"/>
              <a:t>problemă</a:t>
            </a:r>
            <a:r>
              <a:rPr lang="en-US" dirty="0"/>
              <a:t> de </a:t>
            </a:r>
            <a:r>
              <a:rPr lang="en-US" dirty="0" err="1"/>
              <a:t>mediu</a:t>
            </a:r>
            <a:r>
              <a:rPr lang="en-US" dirty="0"/>
              <a:t>, </a:t>
            </a:r>
            <a:r>
              <a:rPr lang="en-US" dirty="0" err="1"/>
              <a:t>cât</a:t>
            </a:r>
            <a:r>
              <a:rPr lang="en-US" dirty="0"/>
              <a:t> </a:t>
            </a:r>
            <a:r>
              <a:rPr lang="en-US" dirty="0" err="1"/>
              <a:t>și</a:t>
            </a:r>
            <a:r>
              <a:rPr lang="en-US" dirty="0"/>
              <a:t> </a:t>
            </a:r>
            <a:r>
              <a:rPr lang="en-US" dirty="0" err="1"/>
              <a:t>socială</a:t>
            </a:r>
            <a:r>
              <a:rPr lang="en-US" dirty="0"/>
              <a:t>.</a:t>
            </a:r>
          </a:p>
        </p:txBody>
      </p:sp>
    </p:spTree>
    <p:extLst>
      <p:ext uri="{BB962C8B-B14F-4D97-AF65-F5344CB8AC3E}">
        <p14:creationId xmlns:p14="http://schemas.microsoft.com/office/powerpoint/2010/main" val="2237260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C505B-F958-A6B5-DA26-C3D5965FCC3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4F47F4C-0C0D-5677-2EBA-659006C370D1}"/>
              </a:ext>
            </a:extLst>
          </p:cNvPr>
          <p:cNvSpPr>
            <a:spLocks noGrp="1"/>
          </p:cNvSpPr>
          <p:nvPr>
            <p:ph type="title"/>
          </p:nvPr>
        </p:nvSpPr>
        <p:spPr>
          <a:xfrm>
            <a:off x="399369" y="788988"/>
            <a:ext cx="11393262" cy="660400"/>
          </a:xfrm>
        </p:spPr>
        <p:txBody>
          <a:bodyPr>
            <a:normAutofit fontScale="90000"/>
          </a:bodyPr>
          <a:lstStyle/>
          <a:p>
            <a:r>
              <a:rPr lang="en-US" dirty="0" err="1">
                <a:solidFill>
                  <a:srgbClr val="255839"/>
                </a:solidFill>
              </a:rPr>
              <a:t>Locuri</a:t>
            </a:r>
            <a:r>
              <a:rPr lang="en-US" dirty="0">
                <a:solidFill>
                  <a:srgbClr val="255839"/>
                </a:solidFill>
              </a:rPr>
              <a:t> de </a:t>
            </a:r>
            <a:r>
              <a:rPr lang="en-US" dirty="0" err="1">
                <a:solidFill>
                  <a:srgbClr val="255839"/>
                </a:solidFill>
              </a:rPr>
              <a:t>muncă</a:t>
            </a:r>
            <a:r>
              <a:rPr lang="en-US" dirty="0">
                <a:solidFill>
                  <a:srgbClr val="255839"/>
                </a:solidFill>
              </a:rPr>
              <a:t> </a:t>
            </a:r>
            <a:r>
              <a:rPr lang="en-US" dirty="0" err="1">
                <a:solidFill>
                  <a:srgbClr val="255839"/>
                </a:solidFill>
              </a:rPr>
              <a:t>noi</a:t>
            </a:r>
            <a:r>
              <a:rPr lang="en-US" dirty="0">
                <a:solidFill>
                  <a:srgbClr val="255839"/>
                </a:solidFill>
              </a:rPr>
              <a:t>, </a:t>
            </a:r>
            <a:r>
              <a:rPr lang="en-US" dirty="0" err="1">
                <a:solidFill>
                  <a:srgbClr val="255839"/>
                </a:solidFill>
              </a:rPr>
              <a:t>schimbări</a:t>
            </a:r>
            <a:r>
              <a:rPr lang="en-US" dirty="0">
                <a:solidFill>
                  <a:srgbClr val="255839"/>
                </a:solidFill>
              </a:rPr>
              <a:t> de </a:t>
            </a:r>
            <a:r>
              <a:rPr lang="en-US" dirty="0" err="1">
                <a:solidFill>
                  <a:srgbClr val="255839"/>
                </a:solidFill>
              </a:rPr>
              <a:t>locuri</a:t>
            </a:r>
            <a:r>
              <a:rPr lang="en-US" dirty="0">
                <a:solidFill>
                  <a:srgbClr val="255839"/>
                </a:solidFill>
              </a:rPr>
              <a:t> de </a:t>
            </a:r>
            <a:r>
              <a:rPr lang="en-US" dirty="0" err="1">
                <a:solidFill>
                  <a:srgbClr val="255839"/>
                </a:solidFill>
              </a:rPr>
              <a:t>muncă</a:t>
            </a:r>
            <a:r>
              <a:rPr lang="en-US" dirty="0">
                <a:solidFill>
                  <a:srgbClr val="255839"/>
                </a:solidFill>
              </a:rPr>
              <a:t> </a:t>
            </a:r>
            <a:r>
              <a:rPr lang="en-US" dirty="0" err="1">
                <a:solidFill>
                  <a:srgbClr val="255839"/>
                </a:solidFill>
              </a:rPr>
              <a:t>și</a:t>
            </a:r>
            <a:r>
              <a:rPr lang="en-US" dirty="0">
                <a:solidFill>
                  <a:srgbClr val="255839"/>
                </a:solidFill>
              </a:rPr>
              <a:t> </a:t>
            </a:r>
            <a:r>
              <a:rPr lang="en-US" dirty="0" err="1">
                <a:solidFill>
                  <a:srgbClr val="255839"/>
                </a:solidFill>
              </a:rPr>
              <a:t>sarcini</a:t>
            </a:r>
            <a:r>
              <a:rPr lang="en-US" dirty="0">
                <a:solidFill>
                  <a:srgbClr val="255839"/>
                </a:solidFill>
              </a:rPr>
              <a:t> </a:t>
            </a:r>
            <a:r>
              <a:rPr lang="en-US" dirty="0" err="1">
                <a:solidFill>
                  <a:srgbClr val="255839"/>
                </a:solidFill>
              </a:rPr>
              <a:t>schimbătoare</a:t>
            </a:r>
            <a:endParaRPr lang="el-GR" dirty="0">
              <a:solidFill>
                <a:srgbClr val="255839"/>
              </a:solidFill>
            </a:endParaRPr>
          </a:p>
        </p:txBody>
      </p:sp>
      <p:sp>
        <p:nvSpPr>
          <p:cNvPr id="7" name="Content Placeholder 6">
            <a:extLst>
              <a:ext uri="{FF2B5EF4-FFF2-40B4-BE49-F238E27FC236}">
                <a16:creationId xmlns:a16="http://schemas.microsoft.com/office/drawing/2014/main" id="{02A23164-175A-FA2A-9D85-624038420A50}"/>
              </a:ext>
            </a:extLst>
          </p:cNvPr>
          <p:cNvSpPr>
            <a:spLocks noGrp="1"/>
          </p:cNvSpPr>
          <p:nvPr>
            <p:ph sz="quarter" idx="12"/>
          </p:nvPr>
        </p:nvSpPr>
        <p:spPr>
          <a:xfrm>
            <a:off x="399369" y="2085493"/>
            <a:ext cx="9313591" cy="4444516"/>
          </a:xfrm>
        </p:spPr>
        <p:txBody>
          <a:bodyPr/>
          <a:lstStyle/>
          <a:p>
            <a:pPr marL="0" indent="0">
              <a:buNone/>
            </a:pPr>
            <a:r>
              <a:rPr lang="en-US" dirty="0" err="1"/>
              <a:t>Impactul</a:t>
            </a:r>
            <a:r>
              <a:rPr lang="en-US" dirty="0"/>
              <a:t> </a:t>
            </a:r>
            <a:r>
              <a:rPr lang="en-US" dirty="0" err="1"/>
              <a:t>tranziției</a:t>
            </a:r>
            <a:r>
              <a:rPr lang="en-US" dirty="0"/>
              <a:t> </a:t>
            </a:r>
            <a:r>
              <a:rPr lang="en-US" dirty="0" err="1"/>
              <a:t>verzi</a:t>
            </a:r>
            <a:r>
              <a:rPr lang="en-US" dirty="0"/>
              <a:t> pe </a:t>
            </a:r>
            <a:r>
              <a:rPr lang="en-US" dirty="0" err="1"/>
              <a:t>piața</a:t>
            </a:r>
            <a:r>
              <a:rPr lang="en-US" dirty="0"/>
              <a:t> </a:t>
            </a:r>
            <a:r>
              <a:rPr lang="en-US" dirty="0" err="1"/>
              <a:t>muncii</a:t>
            </a:r>
            <a:r>
              <a:rPr lang="en-US" dirty="0"/>
              <a:t> </a:t>
            </a:r>
            <a:r>
              <a:rPr lang="en-US" dirty="0" err="1"/>
              <a:t>poate</a:t>
            </a:r>
            <a:r>
              <a:rPr lang="en-US" dirty="0"/>
              <a:t> fi </a:t>
            </a:r>
            <a:r>
              <a:rPr lang="en-US" dirty="0" err="1"/>
              <a:t>înțeles</a:t>
            </a:r>
            <a:r>
              <a:rPr lang="en-US" dirty="0"/>
              <a:t> </a:t>
            </a:r>
            <a:r>
              <a:rPr lang="en-US" dirty="0" err="1"/>
              <a:t>în</a:t>
            </a:r>
            <a:r>
              <a:rPr lang="en-US" dirty="0"/>
              <a:t> </a:t>
            </a:r>
            <a:r>
              <a:rPr lang="en-US" dirty="0" err="1"/>
              <a:t>trei</a:t>
            </a:r>
            <a:r>
              <a:rPr lang="en-US" dirty="0"/>
              <a:t> </a:t>
            </a:r>
            <a:r>
              <a:rPr lang="en-US" dirty="0" err="1"/>
              <a:t>moduri</a:t>
            </a:r>
            <a:r>
              <a:rPr lang="en-US" dirty="0"/>
              <a:t>:</a:t>
            </a:r>
          </a:p>
          <a:p>
            <a:pPr marL="0" indent="0">
              <a:buNone/>
            </a:pPr>
            <a:r>
              <a:rPr lang="en-US" b="1" dirty="0" err="1"/>
              <a:t>Locuri</a:t>
            </a:r>
            <a:r>
              <a:rPr lang="en-US" b="1" dirty="0"/>
              <a:t> de </a:t>
            </a:r>
            <a:r>
              <a:rPr lang="en-US" b="1" dirty="0" err="1"/>
              <a:t>muncă</a:t>
            </a:r>
            <a:r>
              <a:rPr lang="en-US" b="1" dirty="0"/>
              <a:t> </a:t>
            </a:r>
            <a:r>
              <a:rPr lang="en-US" b="1" dirty="0" err="1"/>
              <a:t>noi</a:t>
            </a:r>
            <a:endParaRPr lang="en-US" dirty="0"/>
          </a:p>
          <a:p>
            <a:r>
              <a:rPr lang="en-US" dirty="0" err="1"/>
              <a:t>Roluri</a:t>
            </a:r>
            <a:r>
              <a:rPr lang="en-US" dirty="0"/>
              <a:t> create de </a:t>
            </a:r>
            <a:r>
              <a:rPr lang="en-US" dirty="0" err="1"/>
              <a:t>energie</a:t>
            </a:r>
            <a:r>
              <a:rPr lang="en-US" dirty="0"/>
              <a:t> </a:t>
            </a:r>
            <a:r>
              <a:rPr lang="en-US" dirty="0" err="1"/>
              <a:t>regenerabilă</a:t>
            </a:r>
            <a:r>
              <a:rPr lang="en-US" dirty="0"/>
              <a:t>, </a:t>
            </a:r>
            <a:r>
              <a:rPr lang="en-US" dirty="0" err="1"/>
              <a:t>economie</a:t>
            </a:r>
            <a:r>
              <a:rPr lang="en-US" dirty="0"/>
              <a:t> </a:t>
            </a:r>
            <a:r>
              <a:rPr lang="en-US" dirty="0" err="1"/>
              <a:t>circulară</a:t>
            </a:r>
            <a:r>
              <a:rPr lang="en-US" dirty="0"/>
              <a:t>, </a:t>
            </a:r>
            <a:r>
              <a:rPr lang="en-US" dirty="0" err="1"/>
              <a:t>servicii</a:t>
            </a:r>
            <a:r>
              <a:rPr lang="en-US" dirty="0"/>
              <a:t> de </a:t>
            </a:r>
            <a:r>
              <a:rPr lang="en-US" dirty="0" err="1"/>
              <a:t>mediu</a:t>
            </a:r>
            <a:r>
              <a:rPr lang="en-US" dirty="0"/>
              <a:t> </a:t>
            </a:r>
            <a:r>
              <a:rPr lang="en-US" dirty="0" err="1"/>
              <a:t>sau</a:t>
            </a:r>
            <a:r>
              <a:rPr lang="en-US" dirty="0"/>
              <a:t> </a:t>
            </a:r>
            <a:r>
              <a:rPr lang="en-US" dirty="0" err="1"/>
              <a:t>raportare</a:t>
            </a:r>
            <a:r>
              <a:rPr lang="en-US" dirty="0"/>
              <a:t> de </a:t>
            </a:r>
            <a:r>
              <a:rPr lang="en-US" dirty="0" err="1"/>
              <a:t>sustenabilitate</a:t>
            </a:r>
            <a:endParaRPr lang="en-US" dirty="0"/>
          </a:p>
          <a:p>
            <a:pPr marL="0" indent="0">
              <a:buNone/>
            </a:pPr>
            <a:r>
              <a:rPr lang="en-US" b="1" dirty="0" err="1"/>
              <a:t>Schimbarea</a:t>
            </a:r>
            <a:r>
              <a:rPr lang="en-US" b="1" dirty="0"/>
              <a:t> </a:t>
            </a:r>
            <a:r>
              <a:rPr lang="en-US" b="1" dirty="0" err="1"/>
              <a:t>locurilor</a:t>
            </a:r>
            <a:r>
              <a:rPr lang="en-US" b="1" dirty="0"/>
              <a:t> de </a:t>
            </a:r>
            <a:r>
              <a:rPr lang="en-US" b="1" dirty="0" err="1"/>
              <a:t>muncă</a:t>
            </a:r>
            <a:endParaRPr lang="en-US" dirty="0"/>
          </a:p>
          <a:p>
            <a:r>
              <a:rPr lang="en-US" dirty="0" err="1"/>
              <a:t>ocupații</a:t>
            </a:r>
            <a:r>
              <a:rPr lang="en-US" dirty="0"/>
              <a:t> </a:t>
            </a:r>
            <a:r>
              <a:rPr lang="en-US" dirty="0" err="1"/>
              <a:t>existente</a:t>
            </a:r>
            <a:r>
              <a:rPr lang="en-US" dirty="0"/>
              <a:t> care </a:t>
            </a:r>
            <a:r>
              <a:rPr lang="en-US" dirty="0" err="1"/>
              <a:t>necesită</a:t>
            </a:r>
            <a:r>
              <a:rPr lang="en-US" dirty="0"/>
              <a:t> </a:t>
            </a:r>
            <a:r>
              <a:rPr lang="en-US" dirty="0" err="1"/>
              <a:t>instrumente</a:t>
            </a:r>
            <a:r>
              <a:rPr lang="en-US" dirty="0"/>
              <a:t>, </a:t>
            </a:r>
            <a:r>
              <a:rPr lang="en-US" dirty="0" err="1"/>
              <a:t>materiale</a:t>
            </a:r>
            <a:r>
              <a:rPr lang="en-US" dirty="0"/>
              <a:t>, </a:t>
            </a:r>
            <a:r>
              <a:rPr lang="en-US" dirty="0" err="1"/>
              <a:t>standarde</a:t>
            </a:r>
            <a:r>
              <a:rPr lang="en-US" dirty="0"/>
              <a:t> </a:t>
            </a:r>
            <a:r>
              <a:rPr lang="en-US" dirty="0" err="1"/>
              <a:t>sau</a:t>
            </a:r>
            <a:r>
              <a:rPr lang="en-US" dirty="0"/>
              <a:t> </a:t>
            </a:r>
            <a:r>
              <a:rPr lang="en-US" dirty="0" err="1"/>
              <a:t>cunoștințe</a:t>
            </a:r>
            <a:r>
              <a:rPr lang="en-US" dirty="0"/>
              <a:t> </a:t>
            </a:r>
            <a:r>
              <a:rPr lang="en-US" dirty="0" err="1"/>
              <a:t>noi</a:t>
            </a:r>
            <a:endParaRPr lang="en-US" dirty="0"/>
          </a:p>
          <a:p>
            <a:pPr marL="0" indent="0">
              <a:buNone/>
            </a:pPr>
            <a:r>
              <a:rPr lang="en-US" b="1" dirty="0" err="1"/>
              <a:t>Schimbarea</a:t>
            </a:r>
            <a:r>
              <a:rPr lang="en-US" b="1" dirty="0"/>
              <a:t> </a:t>
            </a:r>
            <a:r>
              <a:rPr lang="en-US" b="1" dirty="0" err="1"/>
              <a:t>sarcinilor</a:t>
            </a:r>
            <a:endParaRPr lang="en-US" dirty="0"/>
          </a:p>
          <a:p>
            <a:r>
              <a:rPr lang="en-US" dirty="0" err="1"/>
              <a:t>activități</a:t>
            </a:r>
            <a:r>
              <a:rPr lang="en-US" dirty="0"/>
              <a:t> de </a:t>
            </a:r>
            <a:r>
              <a:rPr lang="en-US" dirty="0" err="1"/>
              <a:t>muncă</a:t>
            </a:r>
            <a:r>
              <a:rPr lang="en-US" dirty="0"/>
              <a:t> </a:t>
            </a:r>
            <a:r>
              <a:rPr lang="en-US" dirty="0" err="1"/>
              <a:t>specifice</a:t>
            </a:r>
            <a:r>
              <a:rPr lang="en-US" dirty="0"/>
              <a:t> care </a:t>
            </a:r>
            <a:r>
              <a:rPr lang="en-US" dirty="0" err="1"/>
              <a:t>devin</a:t>
            </a:r>
            <a:r>
              <a:rPr lang="en-US" dirty="0"/>
              <a:t> </a:t>
            </a:r>
            <a:r>
              <a:rPr lang="en-US" dirty="0" err="1"/>
              <a:t>mai</a:t>
            </a:r>
            <a:r>
              <a:rPr lang="en-US" dirty="0"/>
              <a:t> </a:t>
            </a:r>
            <a:r>
              <a:rPr lang="en-US" dirty="0" err="1"/>
              <a:t>ecologice</a:t>
            </a:r>
            <a:r>
              <a:rPr lang="en-US" dirty="0"/>
              <a:t>, cum </a:t>
            </a:r>
            <a:r>
              <a:rPr lang="en-US" dirty="0" err="1"/>
              <a:t>ar</a:t>
            </a:r>
            <a:r>
              <a:rPr lang="en-US" dirty="0"/>
              <a:t> fi </a:t>
            </a:r>
            <a:r>
              <a:rPr lang="en-US" dirty="0" err="1"/>
              <a:t>sortarea</a:t>
            </a:r>
            <a:r>
              <a:rPr lang="en-US" dirty="0"/>
              <a:t> </a:t>
            </a:r>
            <a:r>
              <a:rPr lang="en-US" dirty="0" err="1"/>
              <a:t>deșeurilor</a:t>
            </a:r>
            <a:r>
              <a:rPr lang="en-US" dirty="0"/>
              <a:t>, </a:t>
            </a:r>
            <a:r>
              <a:rPr lang="en-US" dirty="0" err="1"/>
              <a:t>monitorizarea</a:t>
            </a:r>
            <a:r>
              <a:rPr lang="en-US" dirty="0"/>
              <a:t> </a:t>
            </a:r>
            <a:r>
              <a:rPr lang="en-US" dirty="0" err="1"/>
              <a:t>energiei</a:t>
            </a:r>
            <a:r>
              <a:rPr lang="en-US" dirty="0"/>
              <a:t> </a:t>
            </a:r>
            <a:r>
              <a:rPr lang="en-US" dirty="0" err="1"/>
              <a:t>sau</a:t>
            </a:r>
            <a:r>
              <a:rPr lang="en-US" dirty="0"/>
              <a:t> </a:t>
            </a:r>
            <a:r>
              <a:rPr lang="en-US" dirty="0" err="1"/>
              <a:t>achizițiile</a:t>
            </a:r>
            <a:r>
              <a:rPr lang="en-US" dirty="0"/>
              <a:t> </a:t>
            </a:r>
            <a:r>
              <a:rPr lang="en-US" dirty="0" err="1"/>
              <a:t>sustenabile</a:t>
            </a:r>
            <a:endParaRPr lang="en-US" dirty="0"/>
          </a:p>
        </p:txBody>
      </p:sp>
    </p:spTree>
    <p:extLst>
      <p:ext uri="{BB962C8B-B14F-4D97-AF65-F5344CB8AC3E}">
        <p14:creationId xmlns:p14="http://schemas.microsoft.com/office/powerpoint/2010/main" val="3879651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4C170-F809-4E4F-6175-B6D30FCD645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2817544-DA72-8ADC-516B-BDEF94010E28}"/>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Exemple</a:t>
            </a:r>
            <a:r>
              <a:rPr lang="en-US" dirty="0">
                <a:solidFill>
                  <a:srgbClr val="255839"/>
                </a:solidFill>
              </a:rPr>
              <a:t> de </a:t>
            </a:r>
            <a:r>
              <a:rPr lang="en-US" dirty="0" err="1">
                <a:solidFill>
                  <a:srgbClr val="255839"/>
                </a:solidFill>
              </a:rPr>
              <a:t>sectoare</a:t>
            </a:r>
            <a:endParaRPr lang="el-GR" dirty="0">
              <a:solidFill>
                <a:srgbClr val="255839"/>
              </a:solidFill>
            </a:endParaRPr>
          </a:p>
        </p:txBody>
      </p:sp>
      <p:sp>
        <p:nvSpPr>
          <p:cNvPr id="7" name="Content Placeholder 6">
            <a:extLst>
              <a:ext uri="{FF2B5EF4-FFF2-40B4-BE49-F238E27FC236}">
                <a16:creationId xmlns:a16="http://schemas.microsoft.com/office/drawing/2014/main" id="{7A3A72E2-59D5-94A3-A0F1-D27119A33675}"/>
              </a:ext>
            </a:extLst>
          </p:cNvPr>
          <p:cNvSpPr>
            <a:spLocks noGrp="1"/>
          </p:cNvSpPr>
          <p:nvPr>
            <p:ph sz="quarter" idx="12"/>
          </p:nvPr>
        </p:nvSpPr>
        <p:spPr>
          <a:xfrm>
            <a:off x="399369" y="1449388"/>
            <a:ext cx="9313591" cy="5157229"/>
          </a:xfrm>
        </p:spPr>
        <p:txBody>
          <a:bodyPr/>
          <a:lstStyle/>
          <a:p>
            <a:pPr marL="0" indent="0">
              <a:buNone/>
            </a:pPr>
            <a:r>
              <a:rPr lang="it-IT" dirty="0"/>
              <a:t>Competențele verzi pot fi relevante în multe sectoare</a:t>
            </a:r>
            <a:r>
              <a:rPr lang="en-US" dirty="0"/>
              <a:t>:</a:t>
            </a:r>
            <a:endParaRPr lang="hr-HR" dirty="0"/>
          </a:p>
          <a:p>
            <a:r>
              <a:rPr lang="en-US" dirty="0" err="1"/>
              <a:t>Construcții</a:t>
            </a:r>
            <a:r>
              <a:rPr lang="en-US" dirty="0"/>
              <a:t>: </a:t>
            </a:r>
            <a:r>
              <a:rPr lang="en-US" dirty="0" err="1"/>
              <a:t>renovare</a:t>
            </a:r>
            <a:r>
              <a:rPr lang="en-US" dirty="0"/>
              <a:t> </a:t>
            </a:r>
            <a:r>
              <a:rPr lang="en-US" dirty="0" err="1"/>
              <a:t>energetică</a:t>
            </a:r>
            <a:r>
              <a:rPr lang="en-US" dirty="0"/>
              <a:t>, </a:t>
            </a:r>
            <a:r>
              <a:rPr lang="en-US" dirty="0" err="1"/>
              <a:t>izolație</a:t>
            </a:r>
            <a:r>
              <a:rPr lang="en-US" dirty="0"/>
              <a:t>, </a:t>
            </a:r>
            <a:r>
              <a:rPr lang="en-US" dirty="0" err="1"/>
              <a:t>materiale</a:t>
            </a:r>
            <a:r>
              <a:rPr lang="en-US" dirty="0"/>
              <a:t> </a:t>
            </a:r>
            <a:r>
              <a:rPr lang="en-US" dirty="0" err="1"/>
              <a:t>sustenabile</a:t>
            </a:r>
            <a:r>
              <a:rPr lang="en-US" dirty="0"/>
              <a:t>
</a:t>
            </a:r>
            <a:r>
              <a:rPr lang="en-US" dirty="0" err="1"/>
              <a:t>Producție</a:t>
            </a:r>
            <a:r>
              <a:rPr lang="en-US" dirty="0"/>
              <a:t>: </a:t>
            </a:r>
            <a:r>
              <a:rPr lang="en-US" dirty="0" err="1"/>
              <a:t>eficiență</a:t>
            </a:r>
            <a:r>
              <a:rPr lang="en-US" dirty="0"/>
              <a:t> a </a:t>
            </a:r>
            <a:r>
              <a:rPr lang="en-US" dirty="0" err="1"/>
              <a:t>resurselor</a:t>
            </a:r>
            <a:r>
              <a:rPr lang="en-US" dirty="0"/>
              <a:t>, </a:t>
            </a:r>
            <a:r>
              <a:rPr lang="en-US" dirty="0" err="1"/>
              <a:t>reducerea</a:t>
            </a:r>
            <a:r>
              <a:rPr lang="en-US" dirty="0"/>
              <a:t> </a:t>
            </a:r>
            <a:r>
              <a:rPr lang="en-US" dirty="0" err="1"/>
              <a:t>deșeurilor</a:t>
            </a:r>
            <a:r>
              <a:rPr lang="en-US" dirty="0"/>
              <a:t>, </a:t>
            </a:r>
            <a:r>
              <a:rPr lang="en-US" dirty="0" err="1"/>
              <a:t>proiectare</a:t>
            </a:r>
            <a:r>
              <a:rPr lang="en-US" dirty="0"/>
              <a:t> </a:t>
            </a:r>
            <a:r>
              <a:rPr lang="en-US" dirty="0" err="1"/>
              <a:t>circulară</a:t>
            </a:r>
            <a:r>
              <a:rPr lang="en-US" dirty="0"/>
              <a:t>
</a:t>
            </a:r>
            <a:r>
              <a:rPr lang="en-US" dirty="0" err="1"/>
              <a:t>Ospitalitate</a:t>
            </a:r>
            <a:r>
              <a:rPr lang="en-US" dirty="0"/>
              <a:t> </a:t>
            </a:r>
            <a:r>
              <a:rPr lang="en-US" dirty="0" err="1"/>
              <a:t>și</a:t>
            </a:r>
            <a:r>
              <a:rPr lang="en-US" dirty="0"/>
              <a:t> </a:t>
            </a:r>
            <a:r>
              <a:rPr lang="en-US" dirty="0" err="1"/>
              <a:t>turism</a:t>
            </a:r>
            <a:r>
              <a:rPr lang="en-US" dirty="0"/>
              <a:t>: </a:t>
            </a:r>
            <a:r>
              <a:rPr lang="en-US" dirty="0" err="1"/>
              <a:t>economii</a:t>
            </a:r>
            <a:r>
              <a:rPr lang="en-US" dirty="0"/>
              <a:t> de </a:t>
            </a:r>
            <a:r>
              <a:rPr lang="en-US" dirty="0" err="1"/>
              <a:t>energie</a:t>
            </a:r>
            <a:r>
              <a:rPr lang="en-US" dirty="0"/>
              <a:t>, </a:t>
            </a:r>
            <a:r>
              <a:rPr lang="en-US" dirty="0" err="1"/>
              <a:t>aprovizionare</a:t>
            </a:r>
            <a:r>
              <a:rPr lang="en-US" dirty="0"/>
              <a:t> </a:t>
            </a:r>
            <a:r>
              <a:rPr lang="en-US" dirty="0" err="1"/>
              <a:t>locală</a:t>
            </a:r>
            <a:r>
              <a:rPr lang="en-US" dirty="0"/>
              <a:t>, </a:t>
            </a:r>
            <a:r>
              <a:rPr lang="en-US" dirty="0" err="1"/>
              <a:t>managementul</a:t>
            </a:r>
            <a:r>
              <a:rPr lang="en-US" dirty="0"/>
              <a:t> </a:t>
            </a:r>
            <a:r>
              <a:rPr lang="en-US" dirty="0" err="1"/>
              <a:t>sustenabil</a:t>
            </a:r>
            <a:r>
              <a:rPr lang="en-US" dirty="0"/>
              <a:t> al </a:t>
            </a:r>
            <a:r>
              <a:rPr lang="en-US" dirty="0" err="1"/>
              <a:t>vizitatorilor</a:t>
            </a:r>
            <a:r>
              <a:rPr lang="en-US" dirty="0"/>
              <a:t>
</a:t>
            </a:r>
            <a:r>
              <a:rPr lang="en-US" dirty="0" err="1"/>
              <a:t>Agricultură</a:t>
            </a:r>
            <a:r>
              <a:rPr lang="en-US" dirty="0"/>
              <a:t> </a:t>
            </a:r>
            <a:r>
              <a:rPr lang="en-US" dirty="0" err="1"/>
              <a:t>și</a:t>
            </a:r>
            <a:r>
              <a:rPr lang="en-US" dirty="0"/>
              <a:t> </a:t>
            </a:r>
            <a:r>
              <a:rPr lang="en-US" dirty="0" err="1"/>
              <a:t>alimentație</a:t>
            </a:r>
            <a:r>
              <a:rPr lang="en-US" dirty="0"/>
              <a:t>: </a:t>
            </a:r>
            <a:r>
              <a:rPr lang="en-US" dirty="0" err="1"/>
              <a:t>sănătatea</a:t>
            </a:r>
            <a:r>
              <a:rPr lang="en-US" dirty="0"/>
              <a:t> </a:t>
            </a:r>
            <a:r>
              <a:rPr lang="en-US" dirty="0" err="1"/>
              <a:t>solului</a:t>
            </a:r>
            <a:r>
              <a:rPr lang="en-US" dirty="0"/>
              <a:t>, </a:t>
            </a:r>
            <a:r>
              <a:rPr lang="en-US" dirty="0" err="1"/>
              <a:t>utilizarea</a:t>
            </a:r>
            <a:r>
              <a:rPr lang="en-US" dirty="0"/>
              <a:t> </a:t>
            </a:r>
            <a:r>
              <a:rPr lang="en-US" dirty="0" err="1"/>
              <a:t>apei</a:t>
            </a:r>
            <a:r>
              <a:rPr lang="en-US" dirty="0"/>
              <a:t>, </a:t>
            </a:r>
            <a:r>
              <a:rPr lang="en-US" dirty="0" err="1"/>
              <a:t>prevenirea</a:t>
            </a:r>
            <a:r>
              <a:rPr lang="en-US" dirty="0"/>
              <a:t> </a:t>
            </a:r>
            <a:r>
              <a:rPr lang="en-US" dirty="0" err="1"/>
              <a:t>deșeurilor</a:t>
            </a:r>
            <a:r>
              <a:rPr lang="en-US" dirty="0"/>
              <a:t> </a:t>
            </a:r>
            <a:r>
              <a:rPr lang="en-US" dirty="0" err="1"/>
              <a:t>alimentare</a:t>
            </a:r>
            <a:r>
              <a:rPr lang="en-US" dirty="0"/>
              <a:t>
Transport </a:t>
            </a:r>
            <a:r>
              <a:rPr lang="en-US" dirty="0" err="1"/>
              <a:t>și</a:t>
            </a:r>
            <a:r>
              <a:rPr lang="en-US" dirty="0"/>
              <a:t> </a:t>
            </a:r>
            <a:r>
              <a:rPr lang="en-US" dirty="0" err="1"/>
              <a:t>logistică</a:t>
            </a:r>
            <a:r>
              <a:rPr lang="en-US" dirty="0"/>
              <a:t>: </a:t>
            </a:r>
            <a:r>
              <a:rPr lang="en-US" dirty="0" err="1"/>
              <a:t>optimizarea</a:t>
            </a:r>
            <a:r>
              <a:rPr lang="en-US" dirty="0"/>
              <a:t> </a:t>
            </a:r>
            <a:r>
              <a:rPr lang="en-US" dirty="0" err="1"/>
              <a:t>rutelor</a:t>
            </a:r>
            <a:r>
              <a:rPr lang="en-US" dirty="0"/>
              <a:t>, </a:t>
            </a:r>
            <a:r>
              <a:rPr lang="en-US" dirty="0" err="1"/>
              <a:t>mobilitate</a:t>
            </a:r>
            <a:r>
              <a:rPr lang="en-US" dirty="0"/>
              <a:t> </a:t>
            </a:r>
            <a:r>
              <a:rPr lang="en-US" dirty="0" err="1"/>
              <a:t>electrică</a:t>
            </a:r>
            <a:r>
              <a:rPr lang="en-US" dirty="0"/>
              <a:t>, </a:t>
            </a:r>
            <a:r>
              <a:rPr lang="en-US" dirty="0" err="1"/>
              <a:t>reducerea</a:t>
            </a:r>
            <a:r>
              <a:rPr lang="en-US" dirty="0"/>
              <a:t> </a:t>
            </a:r>
            <a:r>
              <a:rPr lang="en-US" dirty="0" err="1"/>
              <a:t>emisiilor</a:t>
            </a:r>
            <a:r>
              <a:rPr lang="en-US" dirty="0"/>
              <a:t>
</a:t>
            </a:r>
            <a:r>
              <a:rPr lang="en-US" dirty="0" err="1"/>
              <a:t>Administrație</a:t>
            </a:r>
            <a:r>
              <a:rPr lang="en-US" dirty="0"/>
              <a:t>: </a:t>
            </a:r>
            <a:r>
              <a:rPr lang="en-US" dirty="0" err="1"/>
              <a:t>raportare</a:t>
            </a:r>
            <a:r>
              <a:rPr lang="en-US" dirty="0"/>
              <a:t> de </a:t>
            </a:r>
            <a:r>
              <a:rPr lang="en-US" dirty="0" err="1"/>
              <a:t>mediu</a:t>
            </a:r>
            <a:r>
              <a:rPr lang="en-US" dirty="0"/>
              <a:t>, </a:t>
            </a:r>
            <a:r>
              <a:rPr lang="en-US" dirty="0" err="1"/>
              <a:t>achiziții</a:t>
            </a:r>
            <a:r>
              <a:rPr lang="en-US" dirty="0"/>
              <a:t> </a:t>
            </a:r>
            <a:r>
              <a:rPr lang="en-US" dirty="0" err="1"/>
              <a:t>sustenabile</a:t>
            </a:r>
            <a:r>
              <a:rPr lang="en-US" dirty="0"/>
              <a:t>, </a:t>
            </a:r>
            <a:r>
              <a:rPr lang="en-US" dirty="0" err="1"/>
              <a:t>gestionarea</a:t>
            </a:r>
            <a:r>
              <a:rPr lang="en-US" dirty="0"/>
              <a:t> </a:t>
            </a:r>
            <a:r>
              <a:rPr lang="en-US" dirty="0" err="1"/>
              <a:t>datelor</a:t>
            </a:r>
            <a:endParaRPr lang="en-US" dirty="0"/>
          </a:p>
        </p:txBody>
      </p:sp>
    </p:spTree>
    <p:extLst>
      <p:ext uri="{BB962C8B-B14F-4D97-AF65-F5344CB8AC3E}">
        <p14:creationId xmlns:p14="http://schemas.microsoft.com/office/powerpoint/2010/main" val="14145579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63012-4444-39A2-20FB-3C1B590D5E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25FAC24-C2F8-3825-A74F-F44ACC0D7875}"/>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Trasee</a:t>
            </a:r>
            <a:r>
              <a:rPr lang="en-US" dirty="0">
                <a:solidFill>
                  <a:srgbClr val="255839"/>
                </a:solidFill>
              </a:rPr>
              <a:t> de </a:t>
            </a:r>
            <a:r>
              <a:rPr lang="en-US" dirty="0" err="1">
                <a:solidFill>
                  <a:srgbClr val="255839"/>
                </a:solidFill>
              </a:rPr>
              <a:t>carieră</a:t>
            </a:r>
            <a:r>
              <a:rPr lang="en-US" dirty="0">
                <a:solidFill>
                  <a:srgbClr val="255839"/>
                </a:solidFill>
              </a:rPr>
              <a:t> </a:t>
            </a:r>
            <a:r>
              <a:rPr lang="en-US" dirty="0" err="1">
                <a:solidFill>
                  <a:srgbClr val="255839"/>
                </a:solidFill>
              </a:rPr>
              <a:t>în</a:t>
            </a:r>
            <a:r>
              <a:rPr lang="en-US" dirty="0">
                <a:solidFill>
                  <a:srgbClr val="255839"/>
                </a:solidFill>
              </a:rPr>
              <a:t> </a:t>
            </a:r>
            <a:r>
              <a:rPr lang="en-US" dirty="0" err="1">
                <a:solidFill>
                  <a:srgbClr val="255839"/>
                </a:solidFill>
              </a:rPr>
              <a:t>tranziția</a:t>
            </a:r>
            <a:r>
              <a:rPr lang="en-US" dirty="0">
                <a:solidFill>
                  <a:srgbClr val="255839"/>
                </a:solidFill>
              </a:rPr>
              <a:t> </a:t>
            </a:r>
            <a:r>
              <a:rPr lang="en-US" dirty="0" err="1">
                <a:solidFill>
                  <a:srgbClr val="255839"/>
                </a:solidFill>
              </a:rPr>
              <a:t>verde</a:t>
            </a:r>
            <a:endParaRPr lang="el-GR" dirty="0">
              <a:solidFill>
                <a:srgbClr val="255839"/>
              </a:solidFill>
            </a:endParaRPr>
          </a:p>
        </p:txBody>
      </p:sp>
      <p:sp>
        <p:nvSpPr>
          <p:cNvPr id="7" name="Content Placeholder 6">
            <a:extLst>
              <a:ext uri="{FF2B5EF4-FFF2-40B4-BE49-F238E27FC236}">
                <a16:creationId xmlns:a16="http://schemas.microsoft.com/office/drawing/2014/main" id="{28A3EF32-AC94-DA0E-D63C-CB02B9A18DC4}"/>
              </a:ext>
            </a:extLst>
          </p:cNvPr>
          <p:cNvSpPr>
            <a:spLocks noGrp="1"/>
          </p:cNvSpPr>
          <p:nvPr>
            <p:ph sz="quarter" idx="12"/>
          </p:nvPr>
        </p:nvSpPr>
        <p:spPr>
          <a:xfrm>
            <a:off x="399369" y="1449388"/>
            <a:ext cx="9313591" cy="5157229"/>
          </a:xfrm>
        </p:spPr>
        <p:txBody>
          <a:bodyPr/>
          <a:lstStyle/>
          <a:p>
            <a:pPr marL="0" indent="0">
              <a:buNone/>
            </a:pPr>
            <a:r>
              <a:rPr lang="en-US" dirty="0" err="1"/>
              <a:t>Căile</a:t>
            </a:r>
            <a:r>
              <a:rPr lang="en-US" dirty="0"/>
              <a:t> de </a:t>
            </a:r>
            <a:r>
              <a:rPr lang="en-US" dirty="0" err="1"/>
              <a:t>carieră</a:t>
            </a:r>
            <a:r>
              <a:rPr lang="en-US" dirty="0"/>
              <a:t> </a:t>
            </a:r>
            <a:r>
              <a:rPr lang="en-US" dirty="0" err="1"/>
              <a:t>verde</a:t>
            </a:r>
            <a:r>
              <a:rPr lang="en-US" dirty="0"/>
              <a:t> se pot </a:t>
            </a:r>
            <a:r>
              <a:rPr lang="en-US" dirty="0" err="1"/>
              <a:t>dezvolta</a:t>
            </a:r>
            <a:r>
              <a:rPr lang="en-US" dirty="0"/>
              <a:t> </a:t>
            </a:r>
            <a:r>
              <a:rPr lang="en-US" dirty="0" err="1"/>
              <a:t>în</a:t>
            </a:r>
            <a:r>
              <a:rPr lang="en-US" dirty="0"/>
              <a:t> </a:t>
            </a:r>
            <a:r>
              <a:rPr lang="en-US" dirty="0" err="1"/>
              <a:t>moduri</a:t>
            </a:r>
            <a:r>
              <a:rPr lang="en-US" dirty="0"/>
              <a:t> </a:t>
            </a:r>
            <a:r>
              <a:rPr lang="en-US" dirty="0" err="1"/>
              <a:t>diferite</a:t>
            </a:r>
            <a:r>
              <a:rPr lang="en-US" dirty="0"/>
              <a:t>: </a:t>
            </a:r>
          </a:p>
          <a:p>
            <a:pPr>
              <a:buFont typeface="Wingdings" panose="05000000000000000000" pitchFamily="2" charset="2"/>
              <a:buChar char="Ø"/>
            </a:pPr>
            <a:r>
              <a:rPr lang="en-US" dirty="0"/>
              <a:t>
</a:t>
            </a:r>
            <a:r>
              <a:rPr lang="en-US" dirty="0" err="1"/>
              <a:t>Cursanții</a:t>
            </a:r>
            <a:r>
              <a:rPr lang="en-US" dirty="0"/>
              <a:t> </a:t>
            </a:r>
            <a:r>
              <a:rPr lang="en-US" dirty="0" err="1"/>
              <a:t>intră</a:t>
            </a:r>
            <a:r>
              <a:rPr lang="en-US" dirty="0"/>
              <a:t> </a:t>
            </a:r>
            <a:r>
              <a:rPr lang="en-US" dirty="0" err="1"/>
              <a:t>într</a:t>
            </a:r>
            <a:r>
              <a:rPr lang="en-US" dirty="0"/>
              <a:t>-o </a:t>
            </a:r>
            <a:r>
              <a:rPr lang="en-US" dirty="0" err="1"/>
              <a:t>nouă</a:t>
            </a:r>
            <a:r>
              <a:rPr lang="en-US" dirty="0"/>
              <a:t> </a:t>
            </a:r>
            <a:r>
              <a:rPr lang="en-US" dirty="0" err="1"/>
              <a:t>ocupație</a:t>
            </a:r>
            <a:r>
              <a:rPr lang="en-US" dirty="0"/>
              <a:t> </a:t>
            </a:r>
            <a:r>
              <a:rPr lang="en-US" dirty="0" err="1"/>
              <a:t>verde</a:t>
            </a:r>
            <a:r>
              <a:rPr lang="en-US" dirty="0"/>
              <a:t> 
</a:t>
            </a:r>
            <a:r>
              <a:rPr lang="en-US" dirty="0" err="1"/>
              <a:t>Muncitorii</a:t>
            </a:r>
            <a:r>
              <a:rPr lang="en-US" dirty="0"/>
              <a:t> </a:t>
            </a:r>
            <a:r>
              <a:rPr lang="en-US" dirty="0" err="1"/>
              <a:t>își</a:t>
            </a:r>
            <a:r>
              <a:rPr lang="en-US" dirty="0"/>
              <a:t> </a:t>
            </a:r>
            <a:r>
              <a:rPr lang="en-US" dirty="0" err="1"/>
              <a:t>îmbunătățesc</a:t>
            </a:r>
            <a:r>
              <a:rPr lang="en-US" dirty="0"/>
              <a:t> </a:t>
            </a:r>
            <a:r>
              <a:rPr lang="en-US" dirty="0" err="1"/>
              <a:t>abilitățile</a:t>
            </a:r>
            <a:r>
              <a:rPr lang="en-US" dirty="0"/>
              <a:t> </a:t>
            </a:r>
            <a:r>
              <a:rPr lang="en-US" dirty="0" err="1"/>
              <a:t>într</a:t>
            </a:r>
            <a:r>
              <a:rPr lang="en-US" dirty="0"/>
              <a:t>-o </a:t>
            </a:r>
            <a:r>
              <a:rPr lang="en-US" dirty="0" err="1"/>
              <a:t>ocupație</a:t>
            </a:r>
            <a:r>
              <a:rPr lang="en-US" dirty="0"/>
              <a:t> </a:t>
            </a:r>
            <a:r>
              <a:rPr lang="en-US" dirty="0" err="1"/>
              <a:t>existentă</a:t>
            </a:r>
            <a:r>
              <a:rPr lang="en-US" dirty="0"/>
              <a:t> 
</a:t>
            </a:r>
            <a:r>
              <a:rPr lang="en-US" dirty="0" err="1"/>
              <a:t>Angajații</a:t>
            </a:r>
            <a:r>
              <a:rPr lang="en-US" dirty="0"/>
              <a:t> sunt </a:t>
            </a:r>
            <a:r>
              <a:rPr lang="en-US" dirty="0" err="1"/>
              <a:t>specializați</a:t>
            </a:r>
            <a:r>
              <a:rPr lang="en-US" dirty="0"/>
              <a:t> </a:t>
            </a:r>
            <a:r>
              <a:rPr lang="en-US" dirty="0" err="1"/>
              <a:t>în</a:t>
            </a:r>
            <a:r>
              <a:rPr lang="en-US" dirty="0"/>
              <a:t> </a:t>
            </a:r>
            <a:r>
              <a:rPr lang="en-US" dirty="0" err="1"/>
              <a:t>sarcini</a:t>
            </a:r>
            <a:r>
              <a:rPr lang="en-US" dirty="0"/>
              <a:t> de </a:t>
            </a:r>
            <a:r>
              <a:rPr lang="en-US" dirty="0" err="1"/>
              <a:t>sustenabilitate</a:t>
            </a:r>
            <a:r>
              <a:rPr lang="en-US" dirty="0"/>
              <a:t> 
</a:t>
            </a:r>
            <a:r>
              <a:rPr lang="en-US" dirty="0" err="1"/>
              <a:t>Profesioniștii</a:t>
            </a:r>
            <a:r>
              <a:rPr lang="en-US" dirty="0"/>
              <a:t> </a:t>
            </a:r>
            <a:r>
              <a:rPr lang="en-US" dirty="0" err="1"/>
              <a:t>trec</a:t>
            </a:r>
            <a:r>
              <a:rPr lang="en-US" dirty="0"/>
              <a:t> </a:t>
            </a:r>
            <a:r>
              <a:rPr lang="en-US" dirty="0" err="1"/>
              <a:t>în</a:t>
            </a:r>
            <a:r>
              <a:rPr lang="en-US" dirty="0"/>
              <a:t> </a:t>
            </a:r>
            <a:r>
              <a:rPr lang="en-US" dirty="0" err="1"/>
              <a:t>roluri</a:t>
            </a:r>
            <a:r>
              <a:rPr lang="en-US" dirty="0"/>
              <a:t> de </a:t>
            </a:r>
            <a:r>
              <a:rPr lang="en-US" dirty="0" err="1"/>
              <a:t>coordonare</a:t>
            </a:r>
            <a:r>
              <a:rPr lang="en-US" dirty="0"/>
              <a:t>, </a:t>
            </a:r>
            <a:r>
              <a:rPr lang="en-US" dirty="0" err="1"/>
              <a:t>raportare</a:t>
            </a:r>
            <a:r>
              <a:rPr lang="en-US" dirty="0"/>
              <a:t> </a:t>
            </a:r>
            <a:r>
              <a:rPr lang="en-US" dirty="0" err="1"/>
              <a:t>sau</a:t>
            </a:r>
            <a:r>
              <a:rPr lang="en-US" dirty="0"/>
              <a:t> </a:t>
            </a:r>
            <a:r>
              <a:rPr lang="en-US" dirty="0" err="1"/>
              <a:t>consultanță</a:t>
            </a:r>
            <a:r>
              <a:rPr lang="en-US" dirty="0"/>
              <a:t> 
</a:t>
            </a:r>
            <a:r>
              <a:rPr lang="en-US" dirty="0" err="1"/>
              <a:t>Antreprenorii</a:t>
            </a:r>
            <a:r>
              <a:rPr lang="en-US" dirty="0"/>
              <a:t> </a:t>
            </a:r>
            <a:r>
              <a:rPr lang="en-US" dirty="0" err="1"/>
              <a:t>creează</a:t>
            </a:r>
            <a:r>
              <a:rPr lang="en-US" dirty="0"/>
              <a:t> </a:t>
            </a:r>
            <a:r>
              <a:rPr lang="en-US" dirty="0" err="1"/>
              <a:t>produse</a:t>
            </a:r>
            <a:r>
              <a:rPr lang="en-US" dirty="0"/>
              <a:t> </a:t>
            </a:r>
            <a:r>
              <a:rPr lang="en-US" dirty="0" err="1"/>
              <a:t>sau</a:t>
            </a:r>
            <a:r>
              <a:rPr lang="en-US" dirty="0"/>
              <a:t> </a:t>
            </a:r>
            <a:r>
              <a:rPr lang="en-US" dirty="0" err="1"/>
              <a:t>servicii</a:t>
            </a:r>
            <a:r>
              <a:rPr lang="en-US" dirty="0"/>
              <a:t> </a:t>
            </a:r>
            <a:r>
              <a:rPr lang="en-US" dirty="0" err="1"/>
              <a:t>mai</a:t>
            </a:r>
            <a:r>
              <a:rPr lang="en-US" dirty="0"/>
              <a:t> </a:t>
            </a:r>
            <a:r>
              <a:rPr lang="en-US" dirty="0" err="1"/>
              <a:t>ecologice</a:t>
            </a:r>
            <a:r>
              <a:rPr lang="en-US" dirty="0"/>
              <a:t> </a:t>
            </a:r>
          </a:p>
          <a:p>
            <a:pPr marL="0" indent="0">
              <a:buNone/>
            </a:pPr>
            <a:r>
              <a:rPr lang="en-US" dirty="0"/>
              <a:t>
Prin </a:t>
            </a:r>
            <a:r>
              <a:rPr lang="en-US" dirty="0" err="1"/>
              <a:t>urmare</a:t>
            </a:r>
            <a:r>
              <a:rPr lang="en-US" dirty="0"/>
              <a:t>, </a:t>
            </a:r>
            <a:r>
              <a:rPr lang="en-US" dirty="0" err="1"/>
              <a:t>orientarea</a:t>
            </a:r>
            <a:r>
              <a:rPr lang="en-US" dirty="0"/>
              <a:t> </a:t>
            </a:r>
            <a:r>
              <a:rPr lang="en-US" dirty="0" err="1"/>
              <a:t>profesională</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arate</a:t>
            </a:r>
            <a:r>
              <a:rPr lang="en-US" dirty="0"/>
              <a:t> </a:t>
            </a:r>
            <a:r>
              <a:rPr lang="en-US" dirty="0" err="1"/>
              <a:t>atât</a:t>
            </a:r>
            <a:r>
              <a:rPr lang="en-US" dirty="0"/>
              <a:t> </a:t>
            </a:r>
            <a:r>
              <a:rPr lang="en-US" dirty="0" err="1"/>
              <a:t>oportunități</a:t>
            </a:r>
            <a:r>
              <a:rPr lang="en-US" dirty="0"/>
              <a:t> </a:t>
            </a:r>
            <a:r>
              <a:rPr lang="en-US" dirty="0" err="1"/>
              <a:t>noi</a:t>
            </a:r>
            <a:r>
              <a:rPr lang="en-US" dirty="0"/>
              <a:t>, </a:t>
            </a:r>
            <a:r>
              <a:rPr lang="en-US" dirty="0" err="1"/>
              <a:t>cât</a:t>
            </a:r>
            <a:r>
              <a:rPr lang="en-US" dirty="0"/>
              <a:t> </a:t>
            </a:r>
            <a:r>
              <a:rPr lang="en-US" dirty="0" err="1"/>
              <a:t>și</a:t>
            </a:r>
            <a:r>
              <a:rPr lang="en-US" dirty="0"/>
              <a:t> </a:t>
            </a:r>
            <a:r>
              <a:rPr lang="en-US" dirty="0" err="1"/>
              <a:t>ecologizarea</a:t>
            </a:r>
            <a:r>
              <a:rPr lang="en-US" dirty="0"/>
              <a:t> </a:t>
            </a:r>
            <a:r>
              <a:rPr lang="en-US" dirty="0" err="1"/>
              <a:t>ocupațiilor</a:t>
            </a:r>
            <a:r>
              <a:rPr lang="en-US" dirty="0"/>
              <a:t> </a:t>
            </a:r>
            <a:r>
              <a:rPr lang="en-US" dirty="0" err="1"/>
              <a:t>familiare</a:t>
            </a:r>
            <a:r>
              <a:rPr lang="en-US" dirty="0"/>
              <a:t>.</a:t>
            </a:r>
          </a:p>
        </p:txBody>
      </p:sp>
    </p:spTree>
    <p:extLst>
      <p:ext uri="{BB962C8B-B14F-4D97-AF65-F5344CB8AC3E}">
        <p14:creationId xmlns:p14="http://schemas.microsoft.com/office/powerpoint/2010/main" val="1019432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AE98A-7F34-F3BD-EB3E-F5E20158D6F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DC16531-5FE8-36AB-FA0A-8917EEB0EE53}"/>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Tranziție</a:t>
            </a:r>
            <a:r>
              <a:rPr lang="en-US" dirty="0">
                <a:solidFill>
                  <a:srgbClr val="255839"/>
                </a:solidFill>
              </a:rPr>
              <a:t> </a:t>
            </a:r>
            <a:r>
              <a:rPr lang="en-US" dirty="0" err="1">
                <a:solidFill>
                  <a:srgbClr val="255839"/>
                </a:solidFill>
              </a:rPr>
              <a:t>Justă</a:t>
            </a:r>
            <a:r>
              <a:rPr lang="en-US" dirty="0">
                <a:solidFill>
                  <a:srgbClr val="255839"/>
                </a:solidFill>
              </a:rPr>
              <a:t> </a:t>
            </a:r>
            <a:r>
              <a:rPr lang="en-US" dirty="0" err="1">
                <a:solidFill>
                  <a:srgbClr val="255839"/>
                </a:solidFill>
              </a:rPr>
              <a:t>și</a:t>
            </a:r>
            <a:r>
              <a:rPr lang="en-US" dirty="0">
                <a:solidFill>
                  <a:srgbClr val="255839"/>
                </a:solidFill>
              </a:rPr>
              <a:t> </a:t>
            </a:r>
            <a:r>
              <a:rPr lang="en-US" dirty="0" err="1">
                <a:solidFill>
                  <a:srgbClr val="255839"/>
                </a:solidFill>
              </a:rPr>
              <a:t>Incluziune</a:t>
            </a:r>
            <a:endParaRPr lang="el-GR" dirty="0">
              <a:solidFill>
                <a:srgbClr val="255839"/>
              </a:solidFill>
            </a:endParaRPr>
          </a:p>
        </p:txBody>
      </p:sp>
      <p:sp>
        <p:nvSpPr>
          <p:cNvPr id="7" name="Content Placeholder 6">
            <a:extLst>
              <a:ext uri="{FF2B5EF4-FFF2-40B4-BE49-F238E27FC236}">
                <a16:creationId xmlns:a16="http://schemas.microsoft.com/office/drawing/2014/main" id="{34A8B18D-E463-3932-B5AB-0C8AC22E97EC}"/>
              </a:ext>
            </a:extLst>
          </p:cNvPr>
          <p:cNvSpPr>
            <a:spLocks noGrp="1"/>
          </p:cNvSpPr>
          <p:nvPr>
            <p:ph sz="quarter" idx="12"/>
          </p:nvPr>
        </p:nvSpPr>
        <p:spPr>
          <a:xfrm>
            <a:off x="399369" y="1449388"/>
            <a:ext cx="9313591" cy="5157229"/>
          </a:xfrm>
        </p:spPr>
        <p:txBody>
          <a:bodyPr/>
          <a:lstStyle/>
          <a:p>
            <a:pPr marL="0" indent="0">
              <a:buNone/>
            </a:pPr>
            <a:r>
              <a:rPr lang="en-US" dirty="0"/>
              <a:t>O </a:t>
            </a:r>
            <a:r>
              <a:rPr lang="en-US" dirty="0" err="1"/>
              <a:t>tranziție</a:t>
            </a:r>
            <a:r>
              <a:rPr lang="en-US" dirty="0"/>
              <a:t> </a:t>
            </a:r>
            <a:r>
              <a:rPr lang="en-US" dirty="0" err="1"/>
              <a:t>justă</a:t>
            </a:r>
            <a:r>
              <a:rPr lang="en-US" dirty="0"/>
              <a:t> </a:t>
            </a:r>
            <a:r>
              <a:rPr lang="en-US" dirty="0" err="1"/>
              <a:t>înseamnă</a:t>
            </a:r>
            <a:r>
              <a:rPr lang="en-US" dirty="0"/>
              <a:t> </a:t>
            </a:r>
            <a:r>
              <a:rPr lang="en-US" dirty="0" err="1"/>
              <a:t>că</a:t>
            </a:r>
            <a:r>
              <a:rPr lang="en-US" dirty="0"/>
              <a:t> </a:t>
            </a:r>
            <a:r>
              <a:rPr lang="en-US" dirty="0" err="1"/>
              <a:t>trecerea</a:t>
            </a:r>
            <a:r>
              <a:rPr lang="en-US" dirty="0"/>
              <a:t> </a:t>
            </a:r>
            <a:r>
              <a:rPr lang="en-US" dirty="0" err="1"/>
              <a:t>către</a:t>
            </a:r>
            <a:r>
              <a:rPr lang="en-US" dirty="0"/>
              <a:t> o </a:t>
            </a:r>
            <a:r>
              <a:rPr lang="en-US" dirty="0" err="1"/>
              <a:t>economie</a:t>
            </a:r>
            <a:r>
              <a:rPr lang="en-US" dirty="0"/>
              <a:t> </a:t>
            </a:r>
            <a:r>
              <a:rPr lang="en-US" dirty="0" err="1"/>
              <a:t>mai</a:t>
            </a:r>
            <a:r>
              <a:rPr lang="en-US" dirty="0"/>
              <a:t> </a:t>
            </a:r>
            <a:r>
              <a:rPr lang="en-US" dirty="0" err="1"/>
              <a:t>verde</a:t>
            </a:r>
            <a:r>
              <a:rPr lang="en-US" dirty="0"/>
              <a:t> </a:t>
            </a:r>
            <a:r>
              <a:rPr lang="en-US" dirty="0" err="1"/>
              <a:t>ar</a:t>
            </a:r>
            <a:r>
              <a:rPr lang="en-US" dirty="0"/>
              <a:t> </a:t>
            </a:r>
            <a:r>
              <a:rPr lang="en-US" dirty="0" err="1"/>
              <a:t>trebui</a:t>
            </a:r>
            <a:r>
              <a:rPr lang="en-US" dirty="0"/>
              <a:t> </a:t>
            </a:r>
            <a:r>
              <a:rPr lang="en-US" dirty="0" err="1"/>
              <a:t>să</a:t>
            </a:r>
            <a:r>
              <a:rPr lang="en-US" dirty="0"/>
              <a:t> fie </a:t>
            </a:r>
            <a:r>
              <a:rPr lang="en-US" dirty="0" err="1"/>
              <a:t>corectă</a:t>
            </a:r>
            <a:r>
              <a:rPr lang="en-US" dirty="0"/>
              <a:t> </a:t>
            </a:r>
            <a:r>
              <a:rPr lang="en-US" dirty="0" err="1"/>
              <a:t>și</a:t>
            </a:r>
            <a:r>
              <a:rPr lang="en-US" dirty="0"/>
              <a:t> </a:t>
            </a:r>
            <a:r>
              <a:rPr lang="en-US" dirty="0" err="1"/>
              <a:t>incluzivă</a:t>
            </a:r>
            <a:r>
              <a:rPr lang="en-US" dirty="0"/>
              <a:t>. 
</a:t>
            </a:r>
            <a:r>
              <a:rPr lang="en-US" dirty="0" err="1"/>
              <a:t>Pentru</a:t>
            </a:r>
            <a:r>
              <a:rPr lang="en-US" dirty="0"/>
              <a:t> VET, </a:t>
            </a:r>
            <a:r>
              <a:rPr lang="en-US" dirty="0" err="1"/>
              <a:t>asta</a:t>
            </a:r>
            <a:r>
              <a:rPr lang="en-US" dirty="0"/>
              <a:t> </a:t>
            </a:r>
            <a:r>
              <a:rPr lang="en-US" dirty="0" err="1"/>
              <a:t>înseamnă</a:t>
            </a:r>
            <a:r>
              <a:rPr lang="en-US" dirty="0"/>
              <a:t> </a:t>
            </a:r>
            <a:r>
              <a:rPr lang="en-US" dirty="0" err="1"/>
              <a:t>să</a:t>
            </a:r>
            <a:r>
              <a:rPr lang="en-US" dirty="0"/>
              <a:t> </a:t>
            </a:r>
            <a:r>
              <a:rPr lang="en-US" dirty="0" err="1"/>
              <a:t>acordăm</a:t>
            </a:r>
            <a:r>
              <a:rPr lang="en-US" dirty="0"/>
              <a:t> </a:t>
            </a:r>
            <a:r>
              <a:rPr lang="en-US" dirty="0" err="1"/>
              <a:t>atenție</a:t>
            </a:r>
            <a:r>
              <a:rPr lang="en-US" dirty="0"/>
              <a:t> la: </a:t>
            </a:r>
          </a:p>
          <a:p>
            <a:pPr>
              <a:buFont typeface="Wingdings" panose="05000000000000000000" pitchFamily="2" charset="2"/>
              <a:buChar char="Ø"/>
            </a:pPr>
            <a:r>
              <a:rPr lang="en-US" dirty="0"/>
              <a:t>
</a:t>
            </a:r>
            <a:r>
              <a:rPr lang="en-US" dirty="0" err="1"/>
              <a:t>Cursanți</a:t>
            </a:r>
            <a:r>
              <a:rPr lang="en-US" dirty="0"/>
              <a:t> cu </a:t>
            </a:r>
            <a:r>
              <a:rPr lang="en-US" dirty="0" err="1"/>
              <a:t>puncte</a:t>
            </a:r>
            <a:r>
              <a:rPr lang="en-US" dirty="0"/>
              <a:t> de </a:t>
            </a:r>
            <a:r>
              <a:rPr lang="en-US" dirty="0" err="1"/>
              <a:t>plecare</a:t>
            </a:r>
            <a:r>
              <a:rPr lang="en-US" dirty="0"/>
              <a:t> </a:t>
            </a:r>
            <a:r>
              <a:rPr lang="en-US" dirty="0" err="1"/>
              <a:t>diferite</a:t>
            </a:r>
            <a:r>
              <a:rPr lang="en-US" dirty="0"/>
              <a:t> 
</a:t>
            </a:r>
            <a:r>
              <a:rPr lang="en-US" dirty="0" err="1"/>
              <a:t>Lucrători</a:t>
            </a:r>
            <a:r>
              <a:rPr lang="en-US" dirty="0"/>
              <a:t> </a:t>
            </a:r>
            <a:r>
              <a:rPr lang="en-US" dirty="0" err="1"/>
              <a:t>în</a:t>
            </a:r>
            <a:r>
              <a:rPr lang="en-US" dirty="0"/>
              <a:t> </a:t>
            </a:r>
            <a:r>
              <a:rPr lang="en-US" dirty="0" err="1"/>
              <a:t>sectoare</a:t>
            </a:r>
            <a:r>
              <a:rPr lang="en-US" dirty="0"/>
              <a:t> care pot </a:t>
            </a:r>
            <a:r>
              <a:rPr lang="en-US" dirty="0" err="1"/>
              <a:t>scădea</a:t>
            </a:r>
            <a:r>
              <a:rPr lang="en-US" dirty="0"/>
              <a:t> </a:t>
            </a:r>
            <a:r>
              <a:rPr lang="en-US" dirty="0" err="1"/>
              <a:t>sau</a:t>
            </a:r>
            <a:r>
              <a:rPr lang="en-US" dirty="0"/>
              <a:t> se pot </a:t>
            </a:r>
            <a:r>
              <a:rPr lang="en-US" dirty="0" err="1"/>
              <a:t>schimba</a:t>
            </a:r>
            <a:r>
              <a:rPr lang="en-US" dirty="0"/>
              <a:t> 
</a:t>
            </a:r>
            <a:r>
              <a:rPr lang="en-US" dirty="0" err="1"/>
              <a:t>Acces</a:t>
            </a:r>
            <a:r>
              <a:rPr lang="en-US" dirty="0"/>
              <a:t> la </a:t>
            </a:r>
            <a:r>
              <a:rPr lang="en-US" dirty="0" err="1"/>
              <a:t>recalificare</a:t>
            </a:r>
            <a:r>
              <a:rPr lang="en-US" dirty="0"/>
              <a:t> </a:t>
            </a:r>
            <a:r>
              <a:rPr lang="en-US" dirty="0" err="1"/>
              <a:t>și</a:t>
            </a:r>
            <a:r>
              <a:rPr lang="en-US" dirty="0"/>
              <a:t> </a:t>
            </a:r>
            <a:r>
              <a:rPr lang="en-US" dirty="0" err="1"/>
              <a:t>perfecționare</a:t>
            </a:r>
            <a:r>
              <a:rPr lang="en-US" dirty="0"/>
              <a:t> 
Gen </a:t>
            </a:r>
            <a:r>
              <a:rPr lang="en-US" dirty="0" err="1"/>
              <a:t>și</a:t>
            </a:r>
            <a:r>
              <a:rPr lang="en-US" dirty="0"/>
              <a:t> </a:t>
            </a:r>
            <a:r>
              <a:rPr lang="en-US" dirty="0" err="1"/>
              <a:t>incluziunea</a:t>
            </a:r>
            <a:r>
              <a:rPr lang="en-US" dirty="0"/>
              <a:t> </a:t>
            </a:r>
            <a:r>
              <a:rPr lang="en-US" dirty="0" err="1"/>
              <a:t>socială</a:t>
            </a:r>
            <a:r>
              <a:rPr lang="en-US" dirty="0"/>
              <a:t> </a:t>
            </a:r>
            <a:r>
              <a:rPr lang="en-US" dirty="0" err="1"/>
              <a:t>în</a:t>
            </a:r>
            <a:r>
              <a:rPr lang="en-US" dirty="0"/>
              <a:t> </a:t>
            </a:r>
            <a:r>
              <a:rPr lang="en-US" dirty="0" err="1"/>
              <a:t>carierele</a:t>
            </a:r>
            <a:r>
              <a:rPr lang="en-US" dirty="0"/>
              <a:t> </a:t>
            </a:r>
            <a:r>
              <a:rPr lang="en-US" dirty="0" err="1"/>
              <a:t>verzi</a:t>
            </a:r>
            <a:r>
              <a:rPr lang="en-US" dirty="0"/>
              <a:t> 
</a:t>
            </a:r>
            <a:r>
              <a:rPr lang="en-US" dirty="0" err="1"/>
              <a:t>Diferențe</a:t>
            </a:r>
            <a:r>
              <a:rPr lang="en-US" dirty="0"/>
              <a:t> </a:t>
            </a:r>
            <a:r>
              <a:rPr lang="en-US" dirty="0" err="1"/>
              <a:t>regionale</a:t>
            </a:r>
            <a:r>
              <a:rPr lang="en-US" dirty="0"/>
              <a:t> </a:t>
            </a:r>
            <a:r>
              <a:rPr lang="en-US" dirty="0" err="1"/>
              <a:t>în</a:t>
            </a:r>
            <a:r>
              <a:rPr lang="en-US" dirty="0"/>
              <a:t> </a:t>
            </a:r>
            <a:r>
              <a:rPr lang="en-US" dirty="0" err="1"/>
              <a:t>oportunitățile</a:t>
            </a:r>
            <a:r>
              <a:rPr lang="en-US" dirty="0"/>
              <a:t> de </a:t>
            </a:r>
            <a:r>
              <a:rPr lang="en-US" dirty="0" err="1"/>
              <a:t>angajare</a:t>
            </a:r>
            <a:r>
              <a:rPr lang="en-US" dirty="0"/>
              <a:t> </a:t>
            </a:r>
          </a:p>
          <a:p>
            <a:pPr marL="0" indent="0">
              <a:buNone/>
            </a:pPr>
            <a:r>
              <a:rPr lang="en-US" dirty="0"/>
              <a:t>
</a:t>
            </a:r>
            <a:r>
              <a:rPr lang="en-US" dirty="0" err="1"/>
              <a:t>Dezvoltarea</a:t>
            </a:r>
            <a:r>
              <a:rPr lang="en-US" dirty="0"/>
              <a:t> </a:t>
            </a:r>
            <a:r>
              <a:rPr lang="en-US" dirty="0" err="1"/>
              <a:t>abilităților</a:t>
            </a:r>
            <a:r>
              <a:rPr lang="en-US" dirty="0"/>
              <a:t> </a:t>
            </a:r>
            <a:r>
              <a:rPr lang="en-US" dirty="0" err="1"/>
              <a:t>verzi</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susțină</a:t>
            </a:r>
            <a:r>
              <a:rPr lang="en-US" dirty="0"/>
              <a:t> </a:t>
            </a:r>
            <a:r>
              <a:rPr lang="en-US" dirty="0" err="1"/>
              <a:t>oportunitățile</a:t>
            </a:r>
            <a:r>
              <a:rPr lang="en-US" dirty="0"/>
              <a:t>, nu </a:t>
            </a:r>
            <a:r>
              <a:rPr lang="en-US" dirty="0" err="1"/>
              <a:t>excluziunea</a:t>
            </a:r>
            <a:r>
              <a:rPr lang="en-US" dirty="0"/>
              <a:t>.</a:t>
            </a:r>
          </a:p>
        </p:txBody>
      </p:sp>
    </p:spTree>
    <p:extLst>
      <p:ext uri="{BB962C8B-B14F-4D97-AF65-F5344CB8AC3E}">
        <p14:creationId xmlns:p14="http://schemas.microsoft.com/office/powerpoint/2010/main" val="8196762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4C3D3-5A49-5344-0F4F-AC6873D238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6D189B1-CC90-5566-599E-E6F1BE352FF8}"/>
              </a:ext>
            </a:extLst>
          </p:cNvPr>
          <p:cNvSpPr>
            <a:spLocks noGrp="1"/>
          </p:cNvSpPr>
          <p:nvPr>
            <p:ph type="body" sz="quarter" idx="10"/>
          </p:nvPr>
        </p:nvSpPr>
        <p:spPr>
          <a:xfrm>
            <a:off x="399370" y="1449387"/>
            <a:ext cx="6371016" cy="728103"/>
          </a:xfrm>
        </p:spPr>
        <p:txBody>
          <a:bodyPr>
            <a:normAutofit/>
          </a:bodyPr>
          <a:lstStyle/>
          <a:p>
            <a:r>
              <a:rPr lang="en-US" dirty="0" err="1"/>
              <a:t>Studiu</a:t>
            </a:r>
            <a:r>
              <a:rPr lang="en-US" dirty="0"/>
              <a:t> de </a:t>
            </a:r>
            <a:r>
              <a:rPr lang="en-US" dirty="0" err="1"/>
              <a:t>caz</a:t>
            </a:r>
            <a:r>
              <a:rPr lang="en-US" dirty="0"/>
              <a:t> 1: </a:t>
            </a:r>
            <a:r>
              <a:rPr lang="en-US" dirty="0" err="1"/>
              <a:t>Renovarea</a:t>
            </a:r>
            <a:r>
              <a:rPr lang="en-US" dirty="0"/>
              <a:t> </a:t>
            </a:r>
            <a:r>
              <a:rPr lang="en-US" dirty="0" err="1"/>
              <a:t>clădirilor</a:t>
            </a:r>
            <a:r>
              <a:rPr lang="en-US" dirty="0"/>
              <a:t> </a:t>
            </a:r>
            <a:r>
              <a:rPr lang="en-US" dirty="0" err="1"/>
              <a:t>și</a:t>
            </a:r>
            <a:r>
              <a:rPr lang="en-US" dirty="0"/>
              <a:t> </a:t>
            </a:r>
            <a:r>
              <a:rPr lang="en-US" dirty="0" err="1"/>
              <a:t>eficiența</a:t>
            </a:r>
            <a:r>
              <a:rPr lang="en-US" dirty="0"/>
              <a:t> </a:t>
            </a:r>
            <a:r>
              <a:rPr lang="en-US" dirty="0" err="1"/>
              <a:t>energetică</a:t>
            </a:r>
            <a:endParaRPr lang="hr-HR" dirty="0"/>
          </a:p>
        </p:txBody>
      </p:sp>
      <p:sp>
        <p:nvSpPr>
          <p:cNvPr id="3" name="Content Placeholder 2">
            <a:extLst>
              <a:ext uri="{FF2B5EF4-FFF2-40B4-BE49-F238E27FC236}">
                <a16:creationId xmlns:a16="http://schemas.microsoft.com/office/drawing/2014/main" id="{D0769B3D-0A32-42AF-983A-2BD4509B2D79}"/>
              </a:ext>
            </a:extLst>
          </p:cNvPr>
          <p:cNvSpPr>
            <a:spLocks noGrp="1"/>
          </p:cNvSpPr>
          <p:nvPr>
            <p:ph sz="quarter" idx="12"/>
          </p:nvPr>
        </p:nvSpPr>
        <p:spPr>
          <a:xfrm>
            <a:off x="399370" y="2177491"/>
            <a:ext cx="6371016" cy="4429126"/>
          </a:xfrm>
        </p:spPr>
        <p:txBody>
          <a:bodyPr>
            <a:normAutofit lnSpcReduction="10000"/>
          </a:bodyPr>
          <a:lstStyle/>
          <a:p>
            <a:pPr marL="0" indent="0">
              <a:buNone/>
            </a:pPr>
            <a:r>
              <a:rPr lang="en-US" dirty="0" err="1"/>
              <a:t>Pentru</a:t>
            </a:r>
            <a:r>
              <a:rPr lang="en-US" dirty="0"/>
              <a:t> </a:t>
            </a:r>
            <a:r>
              <a:rPr lang="en-US" dirty="0" err="1"/>
              <a:t>Fișa</a:t>
            </a:r>
            <a:r>
              <a:rPr lang="en-US" dirty="0"/>
              <a:t> de </a:t>
            </a:r>
            <a:r>
              <a:rPr lang="en-US" dirty="0" err="1"/>
              <a:t>lucru</a:t>
            </a:r>
            <a:r>
              <a:rPr lang="en-US" dirty="0"/>
              <a:t> 5 – </a:t>
            </a:r>
            <a:r>
              <a:rPr lang="en-US" dirty="0" err="1"/>
              <a:t>Grup</a:t>
            </a:r>
            <a:r>
              <a:rPr lang="en-US" dirty="0"/>
              <a:t> 1</a:t>
            </a:r>
            <a:endParaRPr lang="hr-HR" dirty="0"/>
          </a:p>
          <a:p>
            <a:pPr marL="0" indent="0">
              <a:buNone/>
            </a:pPr>
            <a:r>
              <a:rPr lang="en-US" dirty="0" err="1"/>
              <a:t>Participanții</a:t>
            </a:r>
            <a:r>
              <a:rPr lang="en-US" dirty="0"/>
              <a:t> </a:t>
            </a:r>
            <a:r>
              <a:rPr lang="en-US" dirty="0" err="1"/>
              <a:t>vor</a:t>
            </a:r>
            <a:r>
              <a:rPr lang="en-US" dirty="0"/>
              <a:t>:</a:t>
            </a:r>
          </a:p>
          <a:p>
            <a:pPr marL="0" indent="0">
              <a:buNone/>
            </a:pPr>
            <a:endParaRPr lang="en-US" dirty="0"/>
          </a:p>
          <a:p>
            <a:r>
              <a:rPr lang="en-US" dirty="0" err="1"/>
              <a:t>Citesc</a:t>
            </a:r>
            <a:r>
              <a:rPr lang="en-US" dirty="0"/>
              <a:t> </a:t>
            </a:r>
            <a:r>
              <a:rPr lang="en-US" dirty="0" err="1"/>
              <a:t>cazul</a:t>
            </a:r>
            <a:r>
              <a:rPr lang="en-US" dirty="0"/>
              <a:t> </a:t>
            </a:r>
            <a:r>
              <a:rPr lang="en-US" dirty="0" err="1"/>
              <a:t>renovării</a:t>
            </a:r>
            <a:r>
              <a:rPr lang="en-US" dirty="0"/>
              <a:t> </a:t>
            </a:r>
            <a:r>
              <a:rPr lang="en-US" dirty="0" err="1"/>
              <a:t>clădirii</a:t>
            </a:r>
            <a:r>
              <a:rPr lang="en-US" dirty="0"/>
              <a:t>.  
</a:t>
            </a:r>
            <a:r>
              <a:rPr lang="en-US" dirty="0" err="1"/>
              <a:t>Identifică</a:t>
            </a:r>
            <a:r>
              <a:rPr lang="en-US" dirty="0"/>
              <a:t> </a:t>
            </a:r>
            <a:r>
              <a:rPr lang="en-US" dirty="0" err="1"/>
              <a:t>ocupațiile</a:t>
            </a:r>
            <a:r>
              <a:rPr lang="en-US" dirty="0"/>
              <a:t> </a:t>
            </a:r>
            <a:r>
              <a:rPr lang="en-US" dirty="0" err="1"/>
              <a:t>și</a:t>
            </a:r>
            <a:r>
              <a:rPr lang="en-US" dirty="0"/>
              <a:t> </a:t>
            </a:r>
            <a:r>
              <a:rPr lang="en-US" dirty="0" err="1"/>
              <a:t>sarcinile</a:t>
            </a:r>
            <a:r>
              <a:rPr lang="en-US" dirty="0"/>
              <a:t> de </a:t>
            </a:r>
            <a:r>
              <a:rPr lang="en-US" dirty="0" err="1"/>
              <a:t>muncă</a:t>
            </a:r>
            <a:r>
              <a:rPr lang="en-US" dirty="0"/>
              <a:t> </a:t>
            </a:r>
            <a:r>
              <a:rPr lang="en-US" dirty="0" err="1"/>
              <a:t>afectate</a:t>
            </a:r>
            <a:r>
              <a:rPr lang="en-US" dirty="0"/>
              <a:t>.  
</a:t>
            </a:r>
            <a:r>
              <a:rPr lang="en-US" dirty="0" err="1"/>
              <a:t>Cartografiază</a:t>
            </a:r>
            <a:r>
              <a:rPr lang="en-US" dirty="0"/>
              <a:t> </a:t>
            </a:r>
            <a:r>
              <a:rPr lang="en-US" dirty="0" err="1"/>
              <a:t>abilitățile</a:t>
            </a:r>
            <a:r>
              <a:rPr lang="en-US" dirty="0"/>
              <a:t> </a:t>
            </a:r>
            <a:r>
              <a:rPr lang="en-US" dirty="0" err="1"/>
              <a:t>verzi</a:t>
            </a:r>
            <a:r>
              <a:rPr lang="en-US" dirty="0"/>
              <a:t> </a:t>
            </a:r>
            <a:r>
              <a:rPr lang="en-US" dirty="0" err="1"/>
              <a:t>necesare</a:t>
            </a:r>
            <a:r>
              <a:rPr lang="en-US" dirty="0"/>
              <a:t> </a:t>
            </a:r>
            <a:r>
              <a:rPr lang="en-US" dirty="0" err="1"/>
              <a:t>în</a:t>
            </a:r>
            <a:r>
              <a:rPr lang="en-US" dirty="0"/>
              <a:t> </a:t>
            </a:r>
            <a:r>
              <a:rPr lang="en-US" dirty="0" err="1"/>
              <a:t>acest</a:t>
            </a:r>
            <a:r>
              <a:rPr lang="en-US" dirty="0"/>
              <a:t> </a:t>
            </a:r>
            <a:r>
              <a:rPr lang="en-US" dirty="0" err="1"/>
              <a:t>caz</a:t>
            </a:r>
            <a:r>
              <a:rPr lang="en-US" dirty="0"/>
              <a:t>.  
</a:t>
            </a:r>
            <a:r>
              <a:rPr lang="en-US" dirty="0" err="1"/>
              <a:t>Proiectează</a:t>
            </a:r>
            <a:r>
              <a:rPr lang="en-US" dirty="0"/>
              <a:t> o </a:t>
            </a:r>
            <a:r>
              <a:rPr lang="en-US" dirty="0" err="1"/>
              <a:t>activitate</a:t>
            </a:r>
            <a:r>
              <a:rPr lang="en-US" dirty="0"/>
              <a:t> </a:t>
            </a:r>
            <a:r>
              <a:rPr lang="en-US" dirty="0" err="1"/>
              <a:t>sau</a:t>
            </a:r>
            <a:r>
              <a:rPr lang="en-US" dirty="0"/>
              <a:t> o </a:t>
            </a:r>
            <a:r>
              <a:rPr lang="en-US" dirty="0" err="1"/>
              <a:t>întrebare</a:t>
            </a:r>
            <a:r>
              <a:rPr lang="en-US" dirty="0"/>
              <a:t> de </a:t>
            </a:r>
            <a:r>
              <a:rPr lang="en-US" dirty="0" err="1"/>
              <a:t>orientare</a:t>
            </a:r>
            <a:r>
              <a:rPr lang="en-US" dirty="0"/>
              <a:t> </a:t>
            </a:r>
            <a:r>
              <a:rPr lang="en-US" dirty="0" err="1"/>
              <a:t>pentru</a:t>
            </a:r>
            <a:r>
              <a:rPr lang="en-US" dirty="0"/>
              <a:t> </a:t>
            </a:r>
            <a:r>
              <a:rPr lang="en-US" dirty="0" err="1"/>
              <a:t>cursant</a:t>
            </a:r>
            <a:r>
              <a:rPr lang="en-US" dirty="0"/>
              <a:t> </a:t>
            </a:r>
            <a:r>
              <a:rPr lang="en-US" dirty="0" err="1"/>
              <a:t>legată</a:t>
            </a:r>
            <a:r>
              <a:rPr lang="en-US" dirty="0"/>
              <a:t> de </a:t>
            </a:r>
            <a:r>
              <a:rPr lang="en-US" dirty="0" err="1"/>
              <a:t>caz</a:t>
            </a:r>
            <a:r>
              <a:rPr lang="en-US" dirty="0"/>
              <a:t>. </a:t>
            </a:r>
          </a:p>
          <a:p>
            <a:endParaRPr lang="en-US" dirty="0"/>
          </a:p>
          <a:p>
            <a:pPr marL="0" indent="0">
              <a:buNone/>
            </a:pPr>
            <a:r>
              <a:rPr lang="en-US" b="1" dirty="0" err="1"/>
              <a:t>Formatul</a:t>
            </a:r>
            <a:r>
              <a:rPr lang="en-US" b="1" dirty="0"/>
              <a:t> de </a:t>
            </a:r>
            <a:r>
              <a:rPr lang="en-US" b="1" dirty="0" err="1"/>
              <a:t>lucru</a:t>
            </a:r>
            <a:r>
              <a:rPr lang="en-US" b="1" dirty="0"/>
              <a:t>:</a:t>
            </a:r>
            <a:r>
              <a:rPr lang="en-US" dirty="0"/>
              <a:t> </a:t>
            </a:r>
            <a:r>
              <a:rPr lang="en-US" dirty="0" err="1"/>
              <a:t>Grup</a:t>
            </a:r>
            <a:r>
              <a:rPr lang="en-US" dirty="0"/>
              <a:t> 1</a:t>
            </a:r>
            <a:br>
              <a:rPr lang="en-US" dirty="0"/>
            </a:br>
            <a:r>
              <a:rPr lang="en-US" b="1" dirty="0"/>
              <a:t>Timp:</a:t>
            </a:r>
            <a:r>
              <a:rPr lang="en-US" dirty="0"/>
              <a:t> 20–25 minute</a:t>
            </a:r>
            <a:br>
              <a:rPr lang="en-US" dirty="0"/>
            </a:br>
            <a:r>
              <a:rPr lang="en-US" b="1" dirty="0" err="1"/>
              <a:t>Materiale</a:t>
            </a:r>
            <a:r>
              <a:rPr lang="en-US" b="1" dirty="0"/>
              <a:t> </a:t>
            </a:r>
            <a:r>
              <a:rPr lang="en-US" b="1" dirty="0" err="1"/>
              <a:t>necesare</a:t>
            </a:r>
            <a:r>
              <a:rPr lang="en-US" b="1" dirty="0"/>
              <a:t>:</a:t>
            </a:r>
            <a:r>
              <a:rPr lang="en-US" dirty="0"/>
              <a:t> </a:t>
            </a:r>
            <a:r>
              <a:rPr lang="pt-BR" dirty="0"/>
              <a:t>Fișă de lucru 5, Studiu de caz 1, categorii de abilități verzi</a:t>
            </a:r>
            <a:endParaRPr lang="en-US" dirty="0"/>
          </a:p>
        </p:txBody>
      </p:sp>
      <p:sp>
        <p:nvSpPr>
          <p:cNvPr id="4" name="Title 3">
            <a:extLst>
              <a:ext uri="{FF2B5EF4-FFF2-40B4-BE49-F238E27FC236}">
                <a16:creationId xmlns:a16="http://schemas.microsoft.com/office/drawing/2014/main" id="{6F5DDE0C-E11C-1A45-4FD4-43E925EDFB3C}"/>
              </a:ext>
            </a:extLst>
          </p:cNvPr>
          <p:cNvSpPr>
            <a:spLocks noGrp="1"/>
          </p:cNvSpPr>
          <p:nvPr>
            <p:ph type="title"/>
          </p:nvPr>
        </p:nvSpPr>
        <p:spPr>
          <a:xfrm>
            <a:off x="677334" y="609600"/>
            <a:ext cx="8596668" cy="839788"/>
          </a:xfrm>
        </p:spPr>
        <p:txBody>
          <a:bodyPr/>
          <a:lstStyle/>
          <a:p>
            <a:r>
              <a:rPr lang="hr-HR" dirty="0">
                <a:solidFill>
                  <a:srgbClr val="255839"/>
                </a:solidFill>
              </a:rPr>
              <a:t>Activitate practică</a:t>
            </a:r>
          </a:p>
        </p:txBody>
      </p:sp>
      <p:sp>
        <p:nvSpPr>
          <p:cNvPr id="5" name="Rectangle: Rounded Corners 4">
            <a:extLst>
              <a:ext uri="{FF2B5EF4-FFF2-40B4-BE49-F238E27FC236}">
                <a16:creationId xmlns:a16="http://schemas.microsoft.com/office/drawing/2014/main" id="{5D5E29AA-8EB8-654B-6F38-8F39BE24392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E69786BF-9C4D-7233-6A11-114E851FA679}"/>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4861765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71272-DE68-828A-840A-31CD70CAEA3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65DDA15-B0C4-2FE8-F7ED-57B6CD3C5BEB}"/>
              </a:ext>
            </a:extLst>
          </p:cNvPr>
          <p:cNvSpPr>
            <a:spLocks noGrp="1"/>
          </p:cNvSpPr>
          <p:nvPr>
            <p:ph type="title"/>
          </p:nvPr>
        </p:nvSpPr>
        <p:spPr>
          <a:xfrm>
            <a:off x="399369" y="788988"/>
            <a:ext cx="11393262" cy="660400"/>
          </a:xfrm>
        </p:spPr>
        <p:txBody>
          <a:bodyPr>
            <a:normAutofit fontScale="90000"/>
          </a:bodyPr>
          <a:lstStyle/>
          <a:p>
            <a:r>
              <a:rPr lang="en-US" dirty="0" err="1">
                <a:solidFill>
                  <a:srgbClr val="255839"/>
                </a:solidFill>
              </a:rPr>
              <a:t>Studiu</a:t>
            </a:r>
            <a:r>
              <a:rPr lang="en-US" dirty="0">
                <a:solidFill>
                  <a:srgbClr val="255839"/>
                </a:solidFill>
              </a:rPr>
              <a:t> de </a:t>
            </a:r>
            <a:r>
              <a:rPr lang="en-US" dirty="0" err="1">
                <a:solidFill>
                  <a:srgbClr val="255839"/>
                </a:solidFill>
              </a:rPr>
              <a:t>caz</a:t>
            </a:r>
            <a:r>
              <a:rPr lang="en-US" dirty="0">
                <a:solidFill>
                  <a:srgbClr val="255839"/>
                </a:solidFill>
              </a:rPr>
              <a:t>: </a:t>
            </a:r>
            <a:r>
              <a:rPr lang="en-US" dirty="0" err="1">
                <a:solidFill>
                  <a:srgbClr val="255839"/>
                </a:solidFill>
              </a:rPr>
              <a:t>Renovarea</a:t>
            </a:r>
            <a:r>
              <a:rPr lang="en-US" dirty="0">
                <a:solidFill>
                  <a:srgbClr val="255839"/>
                </a:solidFill>
              </a:rPr>
              <a:t> </a:t>
            </a:r>
            <a:r>
              <a:rPr lang="en-US" dirty="0" err="1">
                <a:solidFill>
                  <a:srgbClr val="255839"/>
                </a:solidFill>
              </a:rPr>
              <a:t>clădirilor</a:t>
            </a:r>
            <a:r>
              <a:rPr lang="en-US" dirty="0">
                <a:solidFill>
                  <a:srgbClr val="255839"/>
                </a:solidFill>
              </a:rPr>
              <a:t> </a:t>
            </a:r>
            <a:r>
              <a:rPr lang="en-US" dirty="0" err="1">
                <a:solidFill>
                  <a:srgbClr val="255839"/>
                </a:solidFill>
              </a:rPr>
              <a:t>și</a:t>
            </a:r>
            <a:r>
              <a:rPr lang="en-US" dirty="0">
                <a:solidFill>
                  <a:srgbClr val="255839"/>
                </a:solidFill>
              </a:rPr>
              <a:t> </a:t>
            </a:r>
            <a:r>
              <a:rPr lang="en-US" dirty="0" err="1">
                <a:solidFill>
                  <a:srgbClr val="255839"/>
                </a:solidFill>
              </a:rPr>
              <a:t>eficiența</a:t>
            </a:r>
            <a:r>
              <a:rPr lang="en-US" dirty="0">
                <a:solidFill>
                  <a:srgbClr val="255839"/>
                </a:solidFill>
              </a:rPr>
              <a:t> </a:t>
            </a:r>
            <a:r>
              <a:rPr lang="en-US" dirty="0" err="1">
                <a:solidFill>
                  <a:srgbClr val="255839"/>
                </a:solidFill>
              </a:rPr>
              <a:t>energetică</a:t>
            </a:r>
            <a:endParaRPr lang="el-GR" dirty="0">
              <a:solidFill>
                <a:srgbClr val="255839"/>
              </a:solidFill>
            </a:endParaRPr>
          </a:p>
        </p:txBody>
      </p:sp>
      <p:sp>
        <p:nvSpPr>
          <p:cNvPr id="7" name="Content Placeholder 6">
            <a:extLst>
              <a:ext uri="{FF2B5EF4-FFF2-40B4-BE49-F238E27FC236}">
                <a16:creationId xmlns:a16="http://schemas.microsoft.com/office/drawing/2014/main" id="{473A0A60-047B-06FD-FD78-053000183C9C}"/>
              </a:ext>
            </a:extLst>
          </p:cNvPr>
          <p:cNvSpPr>
            <a:spLocks noGrp="1"/>
          </p:cNvSpPr>
          <p:nvPr>
            <p:ph sz="quarter" idx="12"/>
          </p:nvPr>
        </p:nvSpPr>
        <p:spPr>
          <a:xfrm>
            <a:off x="399369" y="1449388"/>
            <a:ext cx="9313591" cy="5157229"/>
          </a:xfrm>
        </p:spPr>
        <p:txBody>
          <a:bodyPr/>
          <a:lstStyle/>
          <a:p>
            <a:pPr marL="0" indent="0">
              <a:buNone/>
            </a:pPr>
            <a:r>
              <a:rPr lang="en-US" b="1" dirty="0" err="1"/>
              <a:t>Descriere</a:t>
            </a:r>
            <a:r>
              <a:rPr lang="en-US" b="1" dirty="0"/>
              <a:t>:</a:t>
            </a:r>
            <a:br>
              <a:rPr lang="en-US" dirty="0"/>
            </a:br>
            <a:r>
              <a:rPr lang="en-US" dirty="0" err="1"/>
              <a:t>Valul</a:t>
            </a:r>
            <a:r>
              <a:rPr lang="en-US" dirty="0"/>
              <a:t> de </a:t>
            </a:r>
            <a:r>
              <a:rPr lang="en-US" dirty="0" err="1"/>
              <a:t>Renovare</a:t>
            </a:r>
            <a:r>
              <a:rPr lang="en-US" dirty="0"/>
              <a:t> al UE </a:t>
            </a:r>
            <a:r>
              <a:rPr lang="en-US" dirty="0" err="1"/>
              <a:t>își</a:t>
            </a:r>
            <a:r>
              <a:rPr lang="en-US" dirty="0"/>
              <a:t> </a:t>
            </a:r>
            <a:r>
              <a:rPr lang="en-US" dirty="0" err="1"/>
              <a:t>propune</a:t>
            </a:r>
            <a:r>
              <a:rPr lang="en-US" dirty="0"/>
              <a:t> </a:t>
            </a:r>
            <a:r>
              <a:rPr lang="en-US" dirty="0" err="1"/>
              <a:t>să</a:t>
            </a:r>
            <a:r>
              <a:rPr lang="en-US" dirty="0"/>
              <a:t> </a:t>
            </a:r>
            <a:r>
              <a:rPr lang="en-US" dirty="0" err="1"/>
              <a:t>îmbunătățească</a:t>
            </a:r>
            <a:r>
              <a:rPr lang="en-US" dirty="0"/>
              <a:t> </a:t>
            </a:r>
            <a:r>
              <a:rPr lang="en-US" dirty="0" err="1"/>
              <a:t>performanța</a:t>
            </a:r>
            <a:r>
              <a:rPr lang="en-US" dirty="0"/>
              <a:t> </a:t>
            </a:r>
            <a:r>
              <a:rPr lang="en-US" dirty="0" err="1"/>
              <a:t>energetică</a:t>
            </a:r>
            <a:r>
              <a:rPr lang="en-US" dirty="0"/>
              <a:t> a </a:t>
            </a:r>
            <a:r>
              <a:rPr lang="en-US" dirty="0" err="1"/>
              <a:t>clădirilor</a:t>
            </a:r>
            <a:r>
              <a:rPr lang="en-US" dirty="0"/>
              <a:t> </a:t>
            </a:r>
            <a:r>
              <a:rPr lang="en-US" dirty="0" err="1"/>
              <a:t>și</a:t>
            </a:r>
            <a:r>
              <a:rPr lang="en-US" dirty="0"/>
              <a:t> </a:t>
            </a:r>
            <a:r>
              <a:rPr lang="en-US" dirty="0" err="1"/>
              <a:t>să</a:t>
            </a:r>
            <a:r>
              <a:rPr lang="en-US" dirty="0"/>
              <a:t> </a:t>
            </a:r>
            <a:r>
              <a:rPr lang="en-US" dirty="0" err="1"/>
              <a:t>crească</a:t>
            </a:r>
            <a:r>
              <a:rPr lang="en-US" dirty="0"/>
              <a:t> </a:t>
            </a:r>
            <a:r>
              <a:rPr lang="en-US" dirty="0" err="1"/>
              <a:t>ritmul</a:t>
            </a:r>
            <a:r>
              <a:rPr lang="en-US" dirty="0"/>
              <a:t> </a:t>
            </a:r>
            <a:r>
              <a:rPr lang="en-US" dirty="0" err="1"/>
              <a:t>renovării</a:t>
            </a:r>
            <a:r>
              <a:rPr lang="en-US" dirty="0"/>
              <a:t>. 
</a:t>
            </a:r>
            <a:r>
              <a:rPr lang="en-US" dirty="0" err="1"/>
              <a:t>Aceasta</a:t>
            </a:r>
            <a:r>
              <a:rPr lang="en-US" dirty="0"/>
              <a:t> </a:t>
            </a:r>
            <a:r>
              <a:rPr lang="en-US" dirty="0" err="1"/>
              <a:t>creează</a:t>
            </a:r>
            <a:r>
              <a:rPr lang="en-US" dirty="0"/>
              <a:t> </a:t>
            </a:r>
            <a:r>
              <a:rPr lang="en-US" dirty="0" err="1"/>
              <a:t>cerere</a:t>
            </a:r>
            <a:r>
              <a:rPr lang="en-US" dirty="0"/>
              <a:t> </a:t>
            </a:r>
            <a:r>
              <a:rPr lang="en-US" dirty="0" err="1"/>
              <a:t>pentru</a:t>
            </a:r>
            <a:r>
              <a:rPr lang="en-US" dirty="0"/>
              <a:t> </a:t>
            </a:r>
            <a:r>
              <a:rPr lang="en-US" dirty="0" err="1"/>
              <a:t>competențe</a:t>
            </a:r>
            <a:r>
              <a:rPr lang="en-US" dirty="0"/>
              <a:t> </a:t>
            </a:r>
            <a:r>
              <a:rPr lang="en-US" dirty="0" err="1"/>
              <a:t>în</a:t>
            </a:r>
            <a:r>
              <a:rPr lang="en-US" dirty="0"/>
              <a:t>:</a:t>
            </a:r>
          </a:p>
          <a:p>
            <a:r>
              <a:rPr lang="en-US" dirty="0" err="1"/>
              <a:t>Construcție</a:t>
            </a:r>
            <a:r>
              <a:rPr lang="en-US" dirty="0"/>
              <a:t> </a:t>
            </a:r>
            <a:r>
              <a:rPr lang="en-US" dirty="0" err="1"/>
              <a:t>eficientă</a:t>
            </a:r>
            <a:r>
              <a:rPr lang="en-US" dirty="0"/>
              <a:t> energetic 
</a:t>
            </a:r>
            <a:r>
              <a:rPr lang="en-US" dirty="0" err="1"/>
              <a:t>Izolație</a:t>
            </a:r>
            <a:r>
              <a:rPr lang="en-US" dirty="0"/>
              <a:t> 
</a:t>
            </a:r>
            <a:r>
              <a:rPr lang="en-US" dirty="0" err="1"/>
              <a:t>Sisteme</a:t>
            </a:r>
            <a:r>
              <a:rPr lang="en-US" dirty="0"/>
              <a:t> de </a:t>
            </a:r>
            <a:r>
              <a:rPr lang="en-US" dirty="0" err="1"/>
              <a:t>încălzire</a:t>
            </a:r>
            <a:r>
              <a:rPr lang="en-US" dirty="0"/>
              <a:t> </a:t>
            </a:r>
            <a:r>
              <a:rPr lang="en-US" dirty="0" err="1"/>
              <a:t>și</a:t>
            </a:r>
            <a:r>
              <a:rPr lang="en-US" dirty="0"/>
              <a:t> </a:t>
            </a:r>
            <a:r>
              <a:rPr lang="en-US" dirty="0" err="1"/>
              <a:t>răcire</a:t>
            </a:r>
            <a:r>
              <a:rPr lang="en-US" dirty="0"/>
              <a:t> 
</a:t>
            </a:r>
            <a:r>
              <a:rPr lang="en-US" dirty="0" err="1"/>
              <a:t>Evaluarea</a:t>
            </a:r>
            <a:r>
              <a:rPr lang="en-US" dirty="0"/>
              <a:t> </a:t>
            </a:r>
            <a:r>
              <a:rPr lang="en-US" dirty="0" err="1"/>
              <a:t>clădirii</a:t>
            </a:r>
            <a:r>
              <a:rPr lang="en-US" dirty="0"/>
              <a:t> 
</a:t>
            </a:r>
            <a:r>
              <a:rPr lang="en-US" dirty="0" err="1"/>
              <a:t>Coordonarea</a:t>
            </a:r>
            <a:r>
              <a:rPr lang="en-US" dirty="0"/>
              <a:t> </a:t>
            </a:r>
            <a:r>
              <a:rPr lang="en-US" dirty="0" err="1"/>
              <a:t>proiectului</a:t>
            </a:r>
            <a:r>
              <a:rPr lang="en-US" dirty="0"/>
              <a:t> 
</a:t>
            </a:r>
            <a:r>
              <a:rPr lang="en-US" dirty="0" err="1"/>
              <a:t>Materiale</a:t>
            </a:r>
            <a:r>
              <a:rPr lang="en-US" dirty="0"/>
              <a:t> </a:t>
            </a:r>
            <a:r>
              <a:rPr lang="en-US" dirty="0" err="1"/>
              <a:t>durabile</a:t>
            </a:r>
            <a:endParaRPr lang="en-US" dirty="0"/>
          </a:p>
          <a:p>
            <a:pPr marL="0" indent="0">
              <a:buNone/>
            </a:pPr>
            <a:r>
              <a:rPr lang="en-US" b="1" dirty="0" err="1"/>
              <a:t>Relevanță</a:t>
            </a:r>
            <a:r>
              <a:rPr lang="en-US" b="1" dirty="0"/>
              <a:t> </a:t>
            </a:r>
            <a:r>
              <a:rPr lang="en-US" b="1" dirty="0" err="1"/>
              <a:t>pentruVET</a:t>
            </a:r>
            <a:r>
              <a:rPr lang="en-US" b="1" dirty="0"/>
              <a:t>:</a:t>
            </a:r>
            <a:br>
              <a:rPr lang="en-US" dirty="0"/>
            </a:br>
            <a:r>
              <a:rPr lang="en-US" dirty="0" err="1"/>
              <a:t>Programele</a:t>
            </a:r>
            <a:r>
              <a:rPr lang="en-US" dirty="0"/>
              <a:t> de </a:t>
            </a:r>
            <a:r>
              <a:rPr lang="en-US" dirty="0" err="1"/>
              <a:t>formare</a:t>
            </a:r>
            <a:r>
              <a:rPr lang="en-US" dirty="0"/>
              <a:t> </a:t>
            </a:r>
            <a:r>
              <a:rPr lang="en-US" dirty="0" err="1"/>
              <a:t>în</a:t>
            </a:r>
            <a:r>
              <a:rPr lang="en-US" dirty="0"/>
              <a:t> </a:t>
            </a:r>
            <a:r>
              <a:rPr lang="en-US" dirty="0" err="1"/>
              <a:t>construcții</a:t>
            </a:r>
            <a:r>
              <a:rPr lang="en-US" dirty="0"/>
              <a:t> </a:t>
            </a:r>
            <a:r>
              <a:rPr lang="en-US" dirty="0" err="1"/>
              <a:t>și</a:t>
            </a:r>
            <a:r>
              <a:rPr lang="en-US" dirty="0"/>
              <a:t> </a:t>
            </a:r>
            <a:r>
              <a:rPr lang="en-US" dirty="0" err="1"/>
              <a:t>cele</a:t>
            </a:r>
            <a:r>
              <a:rPr lang="en-US" dirty="0"/>
              <a:t> </a:t>
            </a:r>
            <a:r>
              <a:rPr lang="en-US" dirty="0" err="1"/>
              <a:t>tehnice</a:t>
            </a:r>
            <a:r>
              <a:rPr lang="en-US" dirty="0"/>
              <a:t> pot </a:t>
            </a:r>
            <a:r>
              <a:rPr lang="en-US" dirty="0" err="1"/>
              <a:t>folosi</a:t>
            </a:r>
            <a:r>
              <a:rPr lang="en-US" dirty="0"/>
              <a:t> </a:t>
            </a:r>
            <a:r>
              <a:rPr lang="en-US" dirty="0" err="1"/>
              <a:t>acest</a:t>
            </a:r>
            <a:r>
              <a:rPr lang="en-US" dirty="0"/>
              <a:t> </a:t>
            </a:r>
            <a:r>
              <a:rPr lang="en-US" dirty="0" err="1"/>
              <a:t>caz</a:t>
            </a:r>
            <a:r>
              <a:rPr lang="en-US" dirty="0"/>
              <a:t> </a:t>
            </a:r>
            <a:r>
              <a:rPr lang="en-US" dirty="0" err="1"/>
              <a:t>pentru</a:t>
            </a:r>
            <a:r>
              <a:rPr lang="en-US" dirty="0"/>
              <a:t> a </a:t>
            </a:r>
            <a:r>
              <a:rPr lang="en-US" dirty="0" err="1"/>
              <a:t>arăta</a:t>
            </a:r>
            <a:r>
              <a:rPr lang="en-US" dirty="0"/>
              <a:t> cum </a:t>
            </a:r>
            <a:r>
              <a:rPr lang="en-US" dirty="0" err="1"/>
              <a:t>obiectivele</a:t>
            </a:r>
            <a:r>
              <a:rPr lang="en-US" dirty="0"/>
              <a:t> </a:t>
            </a:r>
            <a:r>
              <a:rPr lang="en-US" dirty="0" err="1"/>
              <a:t>climatice</a:t>
            </a:r>
            <a:r>
              <a:rPr lang="en-US" dirty="0"/>
              <a:t> </a:t>
            </a:r>
            <a:r>
              <a:rPr lang="en-US" dirty="0" err="1"/>
              <a:t>și</a:t>
            </a:r>
            <a:r>
              <a:rPr lang="en-US" dirty="0"/>
              <a:t> </a:t>
            </a:r>
            <a:r>
              <a:rPr lang="en-US" dirty="0" err="1"/>
              <a:t>energetice</a:t>
            </a:r>
            <a:r>
              <a:rPr lang="en-US" dirty="0"/>
              <a:t> se </a:t>
            </a:r>
            <a:r>
              <a:rPr lang="en-US" dirty="0" err="1"/>
              <a:t>traduc</a:t>
            </a:r>
            <a:r>
              <a:rPr lang="en-US" dirty="0"/>
              <a:t> </a:t>
            </a:r>
            <a:r>
              <a:rPr lang="en-US" dirty="0" err="1"/>
              <a:t>în</a:t>
            </a:r>
            <a:r>
              <a:rPr lang="en-US" dirty="0"/>
              <a:t> </a:t>
            </a:r>
            <a:r>
              <a:rPr lang="en-US" dirty="0" err="1"/>
              <a:t>sarcini</a:t>
            </a:r>
            <a:r>
              <a:rPr lang="en-US" dirty="0"/>
              <a:t> </a:t>
            </a:r>
            <a:r>
              <a:rPr lang="en-US" dirty="0" err="1"/>
              <a:t>și</a:t>
            </a:r>
            <a:r>
              <a:rPr lang="en-US" dirty="0"/>
              <a:t> </a:t>
            </a:r>
            <a:r>
              <a:rPr lang="en-US" dirty="0" err="1"/>
              <a:t>abilități</a:t>
            </a:r>
            <a:r>
              <a:rPr lang="en-US" dirty="0"/>
              <a:t> practice de </a:t>
            </a:r>
            <a:r>
              <a:rPr lang="en-US" dirty="0" err="1"/>
              <a:t>lucru</a:t>
            </a:r>
            <a:r>
              <a:rPr lang="en-US" dirty="0"/>
              <a:t>.</a:t>
            </a:r>
            <a:endParaRPr lang="hr-HR" dirty="0"/>
          </a:p>
        </p:txBody>
      </p:sp>
    </p:spTree>
    <p:extLst>
      <p:ext uri="{BB962C8B-B14F-4D97-AF65-F5344CB8AC3E}">
        <p14:creationId xmlns:p14="http://schemas.microsoft.com/office/powerpoint/2010/main" val="2930935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BC58D-1690-0F36-5094-1559755E962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CB49108-347A-E037-F167-E08DD2C5AF87}"/>
              </a:ext>
            </a:extLst>
          </p:cNvPr>
          <p:cNvSpPr>
            <a:spLocks noGrp="1"/>
          </p:cNvSpPr>
          <p:nvPr>
            <p:ph type="title"/>
          </p:nvPr>
        </p:nvSpPr>
        <p:spPr>
          <a:xfrm>
            <a:off x="399369" y="788988"/>
            <a:ext cx="11393262" cy="660400"/>
          </a:xfrm>
        </p:spPr>
        <p:txBody>
          <a:bodyPr>
            <a:normAutofit fontScale="90000"/>
          </a:bodyPr>
          <a:lstStyle/>
          <a:p>
            <a:r>
              <a:rPr lang="en-US" dirty="0" err="1">
                <a:solidFill>
                  <a:srgbClr val="255839"/>
                </a:solidFill>
              </a:rPr>
              <a:t>Studiu</a:t>
            </a:r>
            <a:r>
              <a:rPr lang="en-US" dirty="0">
                <a:solidFill>
                  <a:srgbClr val="255839"/>
                </a:solidFill>
              </a:rPr>
              <a:t> de </a:t>
            </a:r>
            <a:r>
              <a:rPr lang="en-US" dirty="0" err="1">
                <a:solidFill>
                  <a:srgbClr val="255839"/>
                </a:solidFill>
              </a:rPr>
              <a:t>caz</a:t>
            </a:r>
            <a:r>
              <a:rPr lang="en-US" dirty="0">
                <a:solidFill>
                  <a:srgbClr val="255839"/>
                </a:solidFill>
              </a:rPr>
              <a:t>: </a:t>
            </a:r>
            <a:r>
              <a:rPr lang="en-US" dirty="0" err="1">
                <a:solidFill>
                  <a:srgbClr val="255839"/>
                </a:solidFill>
              </a:rPr>
              <a:t>Renovarea</a:t>
            </a:r>
            <a:r>
              <a:rPr lang="en-US" dirty="0">
                <a:solidFill>
                  <a:srgbClr val="255839"/>
                </a:solidFill>
              </a:rPr>
              <a:t> </a:t>
            </a:r>
            <a:r>
              <a:rPr lang="en-US" dirty="0" err="1">
                <a:solidFill>
                  <a:srgbClr val="255839"/>
                </a:solidFill>
              </a:rPr>
              <a:t>clădirilor</a:t>
            </a:r>
            <a:r>
              <a:rPr lang="en-US" dirty="0">
                <a:solidFill>
                  <a:srgbClr val="255839"/>
                </a:solidFill>
              </a:rPr>
              <a:t> </a:t>
            </a:r>
            <a:r>
              <a:rPr lang="en-US" dirty="0" err="1">
                <a:solidFill>
                  <a:srgbClr val="255839"/>
                </a:solidFill>
              </a:rPr>
              <a:t>și</a:t>
            </a:r>
            <a:r>
              <a:rPr lang="en-US" dirty="0">
                <a:solidFill>
                  <a:srgbClr val="255839"/>
                </a:solidFill>
              </a:rPr>
              <a:t> </a:t>
            </a:r>
            <a:r>
              <a:rPr lang="en-US" dirty="0" err="1">
                <a:solidFill>
                  <a:srgbClr val="255839"/>
                </a:solidFill>
              </a:rPr>
              <a:t>eficiența</a:t>
            </a:r>
            <a:r>
              <a:rPr lang="en-US" dirty="0">
                <a:solidFill>
                  <a:srgbClr val="255839"/>
                </a:solidFill>
              </a:rPr>
              <a:t> </a:t>
            </a:r>
            <a:r>
              <a:rPr lang="en-US" dirty="0" err="1">
                <a:solidFill>
                  <a:srgbClr val="255839"/>
                </a:solidFill>
              </a:rPr>
              <a:t>energetică</a:t>
            </a:r>
            <a:endParaRPr lang="el-GR" dirty="0">
              <a:solidFill>
                <a:srgbClr val="255839"/>
              </a:solidFill>
            </a:endParaRPr>
          </a:p>
        </p:txBody>
      </p:sp>
      <p:sp>
        <p:nvSpPr>
          <p:cNvPr id="7" name="Content Placeholder 6">
            <a:extLst>
              <a:ext uri="{FF2B5EF4-FFF2-40B4-BE49-F238E27FC236}">
                <a16:creationId xmlns:a16="http://schemas.microsoft.com/office/drawing/2014/main" id="{B404822E-7361-9894-1EC9-F3BA895C3370}"/>
              </a:ext>
            </a:extLst>
          </p:cNvPr>
          <p:cNvSpPr>
            <a:spLocks noGrp="1"/>
          </p:cNvSpPr>
          <p:nvPr>
            <p:ph sz="quarter" idx="12"/>
          </p:nvPr>
        </p:nvSpPr>
        <p:spPr>
          <a:xfrm>
            <a:off x="399369" y="1449388"/>
            <a:ext cx="9313591" cy="5157229"/>
          </a:xfrm>
        </p:spPr>
        <p:txBody>
          <a:bodyPr/>
          <a:lstStyle/>
          <a:p>
            <a:r>
              <a:rPr lang="en-US" b="1" dirty="0" err="1"/>
              <a:t>Întrebarea</a:t>
            </a:r>
            <a:r>
              <a:rPr lang="en-US" b="1" dirty="0"/>
              <a:t> 1:</a:t>
            </a:r>
            <a:br>
              <a:rPr lang="en-US" dirty="0"/>
            </a:br>
            <a:r>
              <a:rPr lang="en-US" dirty="0"/>
              <a:t>Ce </a:t>
            </a:r>
            <a:r>
              <a:rPr lang="en-US" dirty="0" err="1"/>
              <a:t>ocupații</a:t>
            </a:r>
            <a:r>
              <a:rPr lang="en-US" dirty="0"/>
              <a:t> </a:t>
            </a:r>
            <a:r>
              <a:rPr lang="en-US" dirty="0" err="1"/>
              <a:t>sau</a:t>
            </a:r>
            <a:r>
              <a:rPr lang="en-US" dirty="0"/>
              <a:t> </a:t>
            </a:r>
            <a:r>
              <a:rPr lang="en-US" dirty="0" err="1"/>
              <a:t>grupuri</a:t>
            </a:r>
            <a:r>
              <a:rPr lang="en-US" dirty="0"/>
              <a:t> de </a:t>
            </a:r>
            <a:r>
              <a:rPr lang="en-US" dirty="0" err="1"/>
              <a:t>cursanți</a:t>
            </a:r>
            <a:r>
              <a:rPr lang="en-US" dirty="0"/>
              <a:t> </a:t>
            </a:r>
            <a:r>
              <a:rPr lang="en-US" dirty="0" err="1"/>
              <a:t>ar</a:t>
            </a:r>
            <a:r>
              <a:rPr lang="en-US" dirty="0"/>
              <a:t> </a:t>
            </a:r>
            <a:r>
              <a:rPr lang="en-US" dirty="0" err="1"/>
              <a:t>putea</a:t>
            </a:r>
            <a:r>
              <a:rPr lang="en-US" dirty="0"/>
              <a:t> fi </a:t>
            </a:r>
            <a:r>
              <a:rPr lang="en-US" dirty="0" err="1"/>
              <a:t>afectate</a:t>
            </a:r>
            <a:r>
              <a:rPr lang="en-US" dirty="0"/>
              <a:t> de </a:t>
            </a:r>
            <a:r>
              <a:rPr lang="en-US" dirty="0" err="1"/>
              <a:t>renovarea</a:t>
            </a:r>
            <a:r>
              <a:rPr lang="en-US" dirty="0"/>
              <a:t> </a:t>
            </a:r>
            <a:r>
              <a:rPr lang="en-US" dirty="0" err="1"/>
              <a:t>clădirilor</a:t>
            </a:r>
            <a:r>
              <a:rPr lang="en-US" dirty="0"/>
              <a:t> </a:t>
            </a:r>
            <a:r>
              <a:rPr lang="en-US" dirty="0" err="1"/>
              <a:t>și</a:t>
            </a:r>
            <a:r>
              <a:rPr lang="en-US" dirty="0"/>
              <a:t> </a:t>
            </a:r>
            <a:r>
              <a:rPr lang="en-US" dirty="0" err="1"/>
              <a:t>cererea</a:t>
            </a:r>
            <a:r>
              <a:rPr lang="en-US" dirty="0"/>
              <a:t> de </a:t>
            </a:r>
            <a:r>
              <a:rPr lang="en-US" dirty="0" err="1"/>
              <a:t>eficiență</a:t>
            </a:r>
            <a:r>
              <a:rPr lang="en-US" dirty="0"/>
              <a:t> </a:t>
            </a:r>
            <a:r>
              <a:rPr lang="en-US" dirty="0" err="1"/>
              <a:t>energetică</a:t>
            </a:r>
            <a:r>
              <a:rPr lang="en-US" dirty="0"/>
              <a:t>?</a:t>
            </a:r>
          </a:p>
          <a:p>
            <a:r>
              <a:rPr lang="en-US" b="1" dirty="0" err="1"/>
              <a:t>Întrebarea</a:t>
            </a:r>
            <a:r>
              <a:rPr lang="en-US" b="1" dirty="0"/>
              <a:t> 2:</a:t>
            </a:r>
            <a:br>
              <a:rPr lang="en-US" dirty="0"/>
            </a:br>
            <a:r>
              <a:rPr lang="it-IT" dirty="0"/>
              <a:t>Ce abilități verzi sunt necesare: transversale, specifice ocupației sau foarte specializate?</a:t>
            </a:r>
            <a:endParaRPr lang="en-US" dirty="0"/>
          </a:p>
          <a:p>
            <a:r>
              <a:rPr lang="en-US" b="1" dirty="0" err="1"/>
              <a:t>Întrebarea</a:t>
            </a:r>
            <a:r>
              <a:rPr lang="en-US" b="1" dirty="0"/>
              <a:t> 3:</a:t>
            </a:r>
            <a:br>
              <a:rPr lang="en-US" dirty="0"/>
            </a:br>
            <a:r>
              <a:rPr lang="en-US" dirty="0"/>
              <a:t>Cum </a:t>
            </a:r>
            <a:r>
              <a:rPr lang="en-US" dirty="0" err="1"/>
              <a:t>ar</a:t>
            </a:r>
            <a:r>
              <a:rPr lang="en-US" dirty="0"/>
              <a:t> </a:t>
            </a:r>
            <a:r>
              <a:rPr lang="en-US" dirty="0" err="1"/>
              <a:t>putea</a:t>
            </a:r>
            <a:r>
              <a:rPr lang="en-US" dirty="0"/>
              <a:t> un </a:t>
            </a:r>
            <a:r>
              <a:rPr lang="en-US" dirty="0" err="1"/>
              <a:t>profesor</a:t>
            </a:r>
            <a:r>
              <a:rPr lang="en-US" dirty="0"/>
              <a:t> VET </a:t>
            </a:r>
            <a:r>
              <a:rPr lang="en-US" dirty="0" err="1"/>
              <a:t>să</a:t>
            </a:r>
            <a:r>
              <a:rPr lang="en-US" dirty="0"/>
              <a:t> </a:t>
            </a:r>
            <a:r>
              <a:rPr lang="en-US" dirty="0" err="1"/>
              <a:t>lege</a:t>
            </a:r>
            <a:r>
              <a:rPr lang="en-US" dirty="0"/>
              <a:t> </a:t>
            </a:r>
            <a:r>
              <a:rPr lang="en-US" dirty="0" err="1"/>
              <a:t>acest</a:t>
            </a:r>
            <a:r>
              <a:rPr lang="en-US" dirty="0"/>
              <a:t> </a:t>
            </a:r>
            <a:r>
              <a:rPr lang="en-US" dirty="0" err="1"/>
              <a:t>caz</a:t>
            </a:r>
            <a:r>
              <a:rPr lang="en-US" dirty="0"/>
              <a:t> de o </a:t>
            </a:r>
            <a:r>
              <a:rPr lang="en-US" dirty="0" err="1"/>
              <a:t>activitate</a:t>
            </a:r>
            <a:r>
              <a:rPr lang="en-US" dirty="0"/>
              <a:t> </a:t>
            </a:r>
            <a:r>
              <a:rPr lang="en-US" dirty="0" err="1"/>
              <a:t>practică</a:t>
            </a:r>
            <a:r>
              <a:rPr lang="en-US" dirty="0"/>
              <a:t> la </a:t>
            </a:r>
            <a:r>
              <a:rPr lang="en-US" dirty="0" err="1"/>
              <a:t>clasă</a:t>
            </a:r>
            <a:r>
              <a:rPr lang="en-US" dirty="0"/>
              <a:t> </a:t>
            </a:r>
            <a:r>
              <a:rPr lang="en-US" dirty="0" err="1"/>
              <a:t>sau</a:t>
            </a:r>
            <a:r>
              <a:rPr lang="en-US" dirty="0"/>
              <a:t> atelier?</a:t>
            </a:r>
          </a:p>
          <a:p>
            <a:r>
              <a:rPr lang="en-US" b="1" dirty="0" err="1"/>
              <a:t>Întrebarea</a:t>
            </a:r>
            <a:r>
              <a:rPr lang="en-US" b="1" dirty="0"/>
              <a:t> 4:</a:t>
            </a:r>
            <a:br>
              <a:rPr lang="en-US" dirty="0"/>
            </a:br>
            <a:r>
              <a:rPr lang="fr-FR" dirty="0"/>
              <a:t>Ce exemple locale </a:t>
            </a:r>
            <a:r>
              <a:rPr lang="fr-FR" dirty="0" err="1"/>
              <a:t>ar</a:t>
            </a:r>
            <a:r>
              <a:rPr lang="fr-FR" dirty="0"/>
              <a:t> </a:t>
            </a:r>
            <a:r>
              <a:rPr lang="fr-FR" dirty="0" err="1"/>
              <a:t>putea</a:t>
            </a:r>
            <a:r>
              <a:rPr lang="fr-FR" dirty="0"/>
              <a:t> face </a:t>
            </a:r>
            <a:r>
              <a:rPr lang="fr-FR" dirty="0" err="1"/>
              <a:t>acest</a:t>
            </a:r>
            <a:r>
              <a:rPr lang="fr-FR" dirty="0"/>
              <a:t> </a:t>
            </a:r>
            <a:r>
              <a:rPr lang="fr-FR" dirty="0" err="1"/>
              <a:t>caz</a:t>
            </a:r>
            <a:r>
              <a:rPr lang="fr-FR" dirty="0"/>
              <a:t> mai relevant </a:t>
            </a:r>
            <a:r>
              <a:rPr lang="fr-FR" dirty="0" err="1"/>
              <a:t>pentru</a:t>
            </a:r>
            <a:r>
              <a:rPr lang="fr-FR" dirty="0"/>
              <a:t> </a:t>
            </a:r>
            <a:r>
              <a:rPr lang="fr-FR" dirty="0" err="1"/>
              <a:t>cursanți</a:t>
            </a:r>
            <a:r>
              <a:rPr lang="fr-FR" dirty="0"/>
              <a:t>?</a:t>
            </a:r>
            <a:endParaRPr lang="en-US" dirty="0"/>
          </a:p>
        </p:txBody>
      </p:sp>
    </p:spTree>
    <p:extLst>
      <p:ext uri="{BB962C8B-B14F-4D97-AF65-F5344CB8AC3E}">
        <p14:creationId xmlns:p14="http://schemas.microsoft.com/office/powerpoint/2010/main" val="27371294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FE806-FE19-A7D0-F8C5-763135C8D7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20DBF6C-1AA1-5E5B-CC07-86F5AA8F75DF}"/>
              </a:ext>
            </a:extLst>
          </p:cNvPr>
          <p:cNvSpPr>
            <a:spLocks noGrp="1"/>
          </p:cNvSpPr>
          <p:nvPr>
            <p:ph type="body" sz="quarter" idx="10"/>
          </p:nvPr>
        </p:nvSpPr>
        <p:spPr>
          <a:xfrm>
            <a:off x="399370" y="1449387"/>
            <a:ext cx="6371016" cy="728103"/>
          </a:xfrm>
        </p:spPr>
        <p:txBody>
          <a:bodyPr>
            <a:normAutofit/>
          </a:bodyPr>
          <a:lstStyle/>
          <a:p>
            <a:r>
              <a:rPr lang="hr-HR" dirty="0"/>
              <a:t>Case </a:t>
            </a:r>
            <a:r>
              <a:rPr lang="en-US" dirty="0"/>
              <a:t>Study 2: Circular Economy in Manufacturing and Repair</a:t>
            </a:r>
            <a:endParaRPr lang="hr-HR" dirty="0"/>
          </a:p>
        </p:txBody>
      </p:sp>
      <p:sp>
        <p:nvSpPr>
          <p:cNvPr id="3" name="Content Placeholder 2">
            <a:extLst>
              <a:ext uri="{FF2B5EF4-FFF2-40B4-BE49-F238E27FC236}">
                <a16:creationId xmlns:a16="http://schemas.microsoft.com/office/drawing/2014/main" id="{F24517AC-63FB-6BF9-1B9C-B2FC8EE190A4}"/>
              </a:ext>
            </a:extLst>
          </p:cNvPr>
          <p:cNvSpPr>
            <a:spLocks noGrp="1"/>
          </p:cNvSpPr>
          <p:nvPr>
            <p:ph sz="quarter" idx="12"/>
          </p:nvPr>
        </p:nvSpPr>
        <p:spPr>
          <a:xfrm>
            <a:off x="399370" y="2282582"/>
            <a:ext cx="6371016" cy="4324035"/>
          </a:xfrm>
        </p:spPr>
        <p:txBody>
          <a:bodyPr>
            <a:normAutofit lnSpcReduction="10000"/>
          </a:bodyPr>
          <a:lstStyle/>
          <a:p>
            <a:pPr marL="0" indent="0">
              <a:buNone/>
            </a:pPr>
            <a:r>
              <a:rPr lang="en-US" dirty="0" err="1"/>
              <a:t>Pentru</a:t>
            </a:r>
            <a:r>
              <a:rPr lang="en-US" dirty="0"/>
              <a:t> </a:t>
            </a:r>
            <a:r>
              <a:rPr lang="en-US" dirty="0" err="1"/>
              <a:t>Fișa</a:t>
            </a:r>
            <a:r>
              <a:rPr lang="en-US" dirty="0"/>
              <a:t> de </a:t>
            </a:r>
            <a:r>
              <a:rPr lang="en-US" dirty="0" err="1"/>
              <a:t>lucru</a:t>
            </a:r>
            <a:r>
              <a:rPr lang="en-US" dirty="0"/>
              <a:t> 5 – Grupa 2</a:t>
            </a:r>
          </a:p>
          <a:p>
            <a:pPr marL="0" indent="0">
              <a:buNone/>
            </a:pPr>
            <a:r>
              <a:rPr lang="en-US" dirty="0" err="1"/>
              <a:t>Participanții</a:t>
            </a:r>
            <a:r>
              <a:rPr lang="en-US" dirty="0"/>
              <a:t> </a:t>
            </a:r>
            <a:r>
              <a:rPr lang="en-US" dirty="0" err="1"/>
              <a:t>vor</a:t>
            </a:r>
            <a:r>
              <a:rPr lang="en-US" dirty="0"/>
              <a:t>:</a:t>
            </a:r>
          </a:p>
          <a:p>
            <a:r>
              <a:rPr lang="en-US" dirty="0"/>
              <a:t>Citi </a:t>
            </a:r>
            <a:r>
              <a:rPr lang="en-US" dirty="0" err="1"/>
              <a:t>cazul</a:t>
            </a:r>
            <a:r>
              <a:rPr lang="en-US" dirty="0"/>
              <a:t> </a:t>
            </a:r>
            <a:r>
              <a:rPr lang="en-US" dirty="0" err="1"/>
              <a:t>economiei</a:t>
            </a:r>
            <a:r>
              <a:rPr lang="en-US" dirty="0"/>
              <a:t> </a:t>
            </a:r>
            <a:r>
              <a:rPr lang="en-US" dirty="0" err="1"/>
              <a:t>circulare</a:t>
            </a:r>
            <a:r>
              <a:rPr lang="en-US" dirty="0"/>
              <a:t>.  
</a:t>
            </a:r>
            <a:r>
              <a:rPr lang="en-US" dirty="0" err="1"/>
              <a:t>Identifica</a:t>
            </a:r>
            <a:r>
              <a:rPr lang="en-US" dirty="0"/>
              <a:t> </a:t>
            </a:r>
            <a:r>
              <a:rPr lang="en-US" dirty="0" err="1"/>
              <a:t>modul</a:t>
            </a:r>
            <a:r>
              <a:rPr lang="en-US" dirty="0"/>
              <a:t> </a:t>
            </a:r>
            <a:r>
              <a:rPr lang="en-US" dirty="0" err="1"/>
              <a:t>în</a:t>
            </a:r>
            <a:r>
              <a:rPr lang="en-US" dirty="0"/>
              <a:t> care </a:t>
            </a:r>
            <a:r>
              <a:rPr lang="en-US" dirty="0" err="1"/>
              <a:t>reparația</a:t>
            </a:r>
            <a:r>
              <a:rPr lang="en-US" dirty="0"/>
              <a:t>, </a:t>
            </a:r>
            <a:r>
              <a:rPr lang="en-US" dirty="0" err="1"/>
              <a:t>reutilizarea</a:t>
            </a:r>
            <a:r>
              <a:rPr lang="en-US" dirty="0"/>
              <a:t>, </a:t>
            </a:r>
            <a:r>
              <a:rPr lang="en-US" dirty="0" err="1"/>
              <a:t>reciclarea</a:t>
            </a:r>
            <a:r>
              <a:rPr lang="en-US" dirty="0"/>
              <a:t> </a:t>
            </a:r>
            <a:r>
              <a:rPr lang="en-US" dirty="0" err="1"/>
              <a:t>sau</a:t>
            </a:r>
            <a:r>
              <a:rPr lang="en-US" dirty="0"/>
              <a:t> </a:t>
            </a:r>
            <a:r>
              <a:rPr lang="en-US" dirty="0" err="1"/>
              <a:t>designul</a:t>
            </a:r>
            <a:r>
              <a:rPr lang="en-US" dirty="0"/>
              <a:t> </a:t>
            </a:r>
            <a:r>
              <a:rPr lang="en-US" dirty="0" err="1"/>
              <a:t>sustenabil</a:t>
            </a:r>
            <a:r>
              <a:rPr lang="en-US" dirty="0"/>
              <a:t> </a:t>
            </a:r>
            <a:r>
              <a:rPr lang="en-US" dirty="0" err="1"/>
              <a:t>modifică</a:t>
            </a:r>
            <a:r>
              <a:rPr lang="en-US" dirty="0"/>
              <a:t> </a:t>
            </a:r>
            <a:r>
              <a:rPr lang="en-US" dirty="0" err="1"/>
              <a:t>sarcinile</a:t>
            </a:r>
            <a:r>
              <a:rPr lang="en-US" dirty="0"/>
              <a:t> de </a:t>
            </a:r>
            <a:r>
              <a:rPr lang="en-US" dirty="0" err="1"/>
              <a:t>lucru</a:t>
            </a:r>
            <a:r>
              <a:rPr lang="en-US" dirty="0"/>
              <a:t>.  
</a:t>
            </a:r>
            <a:r>
              <a:rPr lang="en-US" dirty="0" err="1"/>
              <a:t>Cartografia</a:t>
            </a:r>
            <a:r>
              <a:rPr lang="en-US" dirty="0"/>
              <a:t> </a:t>
            </a:r>
            <a:r>
              <a:rPr lang="en-US" dirty="0" err="1"/>
              <a:t>competențele</a:t>
            </a:r>
            <a:r>
              <a:rPr lang="en-US" dirty="0"/>
              <a:t> </a:t>
            </a:r>
            <a:r>
              <a:rPr lang="en-US" dirty="0" err="1"/>
              <a:t>verzi</a:t>
            </a:r>
            <a:r>
              <a:rPr lang="en-US" dirty="0"/>
              <a:t> </a:t>
            </a:r>
            <a:r>
              <a:rPr lang="en-US" dirty="0" err="1"/>
              <a:t>transversale</a:t>
            </a:r>
            <a:r>
              <a:rPr lang="en-US" dirty="0"/>
              <a:t> </a:t>
            </a:r>
            <a:r>
              <a:rPr lang="en-US" dirty="0" err="1"/>
              <a:t>relevante</a:t>
            </a:r>
            <a:r>
              <a:rPr lang="en-US" dirty="0"/>
              <a:t>, </a:t>
            </a:r>
            <a:r>
              <a:rPr lang="en-US" dirty="0" err="1"/>
              <a:t>specifice</a:t>
            </a:r>
            <a:r>
              <a:rPr lang="en-US" dirty="0"/>
              <a:t> </a:t>
            </a:r>
            <a:r>
              <a:rPr lang="en-US" dirty="0" err="1"/>
              <a:t>ocupației</a:t>
            </a:r>
            <a:r>
              <a:rPr lang="en-US" dirty="0"/>
              <a:t> </a:t>
            </a:r>
            <a:r>
              <a:rPr lang="en-US" dirty="0" err="1"/>
              <a:t>și</a:t>
            </a:r>
            <a:r>
              <a:rPr lang="en-US" dirty="0"/>
              <a:t> </a:t>
            </a:r>
            <a:r>
              <a:rPr lang="en-US" dirty="0" err="1"/>
              <a:t>specializate</a:t>
            </a:r>
            <a:r>
              <a:rPr lang="en-US" dirty="0"/>
              <a:t>.  
</a:t>
            </a:r>
            <a:r>
              <a:rPr lang="en-US" dirty="0" err="1"/>
              <a:t>Propune</a:t>
            </a:r>
            <a:r>
              <a:rPr lang="en-US" dirty="0"/>
              <a:t> un atelier </a:t>
            </a:r>
            <a:r>
              <a:rPr lang="en-US" dirty="0" err="1"/>
              <a:t>sau</a:t>
            </a:r>
            <a:r>
              <a:rPr lang="en-US" dirty="0"/>
              <a:t> o </a:t>
            </a:r>
            <a:r>
              <a:rPr lang="en-US" dirty="0" err="1"/>
              <a:t>activitate</a:t>
            </a:r>
            <a:r>
              <a:rPr lang="en-US" dirty="0"/>
              <a:t> de </a:t>
            </a:r>
            <a:r>
              <a:rPr lang="en-US" dirty="0" err="1"/>
              <a:t>clasă</a:t>
            </a:r>
            <a:r>
              <a:rPr lang="en-US" dirty="0"/>
              <a:t> </a:t>
            </a:r>
            <a:r>
              <a:rPr lang="en-US" dirty="0" err="1"/>
              <a:t>pentru</a:t>
            </a:r>
            <a:r>
              <a:rPr lang="en-US" dirty="0"/>
              <a:t> </a:t>
            </a:r>
            <a:r>
              <a:rPr lang="en-US" dirty="0" err="1"/>
              <a:t>cursanți</a:t>
            </a:r>
            <a:r>
              <a:rPr lang="en-US" dirty="0"/>
              <a:t>. </a:t>
            </a:r>
          </a:p>
          <a:p>
            <a:pPr marL="0" indent="0">
              <a:buNone/>
            </a:pPr>
            <a:r>
              <a:rPr lang="en-US" b="1" dirty="0" err="1"/>
              <a:t>Formatul</a:t>
            </a:r>
            <a:r>
              <a:rPr lang="en-US" b="1" dirty="0"/>
              <a:t> de </a:t>
            </a:r>
            <a:r>
              <a:rPr lang="en-US" b="1" dirty="0" err="1"/>
              <a:t>lucru</a:t>
            </a:r>
            <a:r>
              <a:rPr lang="en-US" b="1" dirty="0"/>
              <a:t>:</a:t>
            </a:r>
            <a:r>
              <a:rPr lang="en-US" dirty="0"/>
              <a:t> </a:t>
            </a:r>
            <a:r>
              <a:rPr lang="en-US" dirty="0" err="1"/>
              <a:t>Grup</a:t>
            </a:r>
            <a:r>
              <a:rPr lang="en-US" dirty="0"/>
              <a:t> 2</a:t>
            </a:r>
            <a:br>
              <a:rPr lang="en-US" dirty="0"/>
            </a:br>
            <a:r>
              <a:rPr lang="en-US" b="1" dirty="0"/>
              <a:t>Timp:</a:t>
            </a:r>
            <a:r>
              <a:rPr lang="en-US" dirty="0"/>
              <a:t> 20–25 minute</a:t>
            </a:r>
            <a:br>
              <a:rPr lang="en-US" dirty="0"/>
            </a:br>
            <a:r>
              <a:rPr lang="en-US" b="1" dirty="0" err="1"/>
              <a:t>Materiale</a:t>
            </a:r>
            <a:r>
              <a:rPr lang="en-US" b="1" dirty="0"/>
              <a:t> </a:t>
            </a:r>
            <a:r>
              <a:rPr lang="en-US" b="1" dirty="0" err="1"/>
              <a:t>necesare</a:t>
            </a:r>
            <a:r>
              <a:rPr lang="en-US" b="1" dirty="0"/>
              <a:t>:</a:t>
            </a:r>
            <a:r>
              <a:rPr lang="en-US" dirty="0"/>
              <a:t> </a:t>
            </a:r>
            <a:r>
              <a:rPr lang="en-US" dirty="0" err="1"/>
              <a:t>Fișa</a:t>
            </a:r>
            <a:r>
              <a:rPr lang="en-US" dirty="0"/>
              <a:t> de </a:t>
            </a:r>
            <a:r>
              <a:rPr lang="en-US" dirty="0" err="1"/>
              <a:t>lucru</a:t>
            </a:r>
            <a:r>
              <a:rPr lang="en-US" dirty="0"/>
              <a:t> 5, </a:t>
            </a:r>
            <a:r>
              <a:rPr lang="en-US" dirty="0" err="1"/>
              <a:t>Studiu</a:t>
            </a:r>
            <a:r>
              <a:rPr lang="en-US" dirty="0"/>
              <a:t> de </a:t>
            </a:r>
            <a:r>
              <a:rPr lang="en-US" dirty="0" err="1"/>
              <a:t>caz</a:t>
            </a:r>
            <a:r>
              <a:rPr lang="en-US" dirty="0"/>
              <a:t> 2, </a:t>
            </a:r>
            <a:r>
              <a:rPr lang="en-US" dirty="0" err="1"/>
              <a:t>exemple</a:t>
            </a:r>
            <a:r>
              <a:rPr lang="en-US" dirty="0"/>
              <a:t> de </a:t>
            </a:r>
            <a:r>
              <a:rPr lang="en-US" dirty="0" err="1"/>
              <a:t>economie</a:t>
            </a:r>
            <a:r>
              <a:rPr lang="en-US" dirty="0"/>
              <a:t> </a:t>
            </a:r>
            <a:r>
              <a:rPr lang="en-US" dirty="0" err="1"/>
              <a:t>circulară</a:t>
            </a:r>
            <a:endParaRPr lang="en-US" dirty="0"/>
          </a:p>
        </p:txBody>
      </p:sp>
      <p:sp>
        <p:nvSpPr>
          <p:cNvPr id="4" name="Title 3">
            <a:extLst>
              <a:ext uri="{FF2B5EF4-FFF2-40B4-BE49-F238E27FC236}">
                <a16:creationId xmlns:a16="http://schemas.microsoft.com/office/drawing/2014/main" id="{C77EDC21-78EE-3382-1F39-21FD9275F71D}"/>
              </a:ext>
            </a:extLst>
          </p:cNvPr>
          <p:cNvSpPr>
            <a:spLocks noGrp="1"/>
          </p:cNvSpPr>
          <p:nvPr>
            <p:ph type="title"/>
          </p:nvPr>
        </p:nvSpPr>
        <p:spPr>
          <a:xfrm>
            <a:off x="775252" y="609600"/>
            <a:ext cx="8498750" cy="839788"/>
          </a:xfrm>
        </p:spPr>
        <p:txBody>
          <a:bodyPr/>
          <a:lstStyle/>
          <a:p>
            <a:r>
              <a:rPr lang="hr-HR" dirty="0">
                <a:solidFill>
                  <a:srgbClr val="255839"/>
                </a:solidFill>
              </a:rPr>
              <a:t>Activitate practică</a:t>
            </a:r>
          </a:p>
        </p:txBody>
      </p:sp>
      <p:sp>
        <p:nvSpPr>
          <p:cNvPr id="5" name="Rectangle: Rounded Corners 4">
            <a:extLst>
              <a:ext uri="{FF2B5EF4-FFF2-40B4-BE49-F238E27FC236}">
                <a16:creationId xmlns:a16="http://schemas.microsoft.com/office/drawing/2014/main" id="{F4CCB26E-AC40-0D56-7421-2BBFBF39238D}"/>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8C8981E9-A5D1-90C7-C90E-E624D8E0177F}"/>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34647604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D70BA-6EF7-1DDA-B021-D5FF113D454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335296B-6EA3-2BF1-1CB8-1E386D364E52}"/>
              </a:ext>
            </a:extLst>
          </p:cNvPr>
          <p:cNvSpPr>
            <a:spLocks noGrp="1"/>
          </p:cNvSpPr>
          <p:nvPr>
            <p:ph type="title"/>
          </p:nvPr>
        </p:nvSpPr>
        <p:spPr>
          <a:xfrm>
            <a:off x="399369" y="788988"/>
            <a:ext cx="11393262" cy="1039812"/>
          </a:xfrm>
        </p:spPr>
        <p:txBody>
          <a:bodyPr>
            <a:normAutofit fontScale="90000"/>
          </a:bodyPr>
          <a:lstStyle/>
          <a:p>
            <a:r>
              <a:rPr lang="pt-BR" dirty="0">
                <a:solidFill>
                  <a:srgbClr val="255839"/>
                </a:solidFill>
              </a:rPr>
              <a:t>Studiu de caz: Economia circulară în producție și reparații</a:t>
            </a:r>
            <a:endParaRPr lang="el-GR" dirty="0">
              <a:solidFill>
                <a:srgbClr val="255839"/>
              </a:solidFill>
            </a:endParaRPr>
          </a:p>
        </p:txBody>
      </p:sp>
      <p:sp>
        <p:nvSpPr>
          <p:cNvPr id="7" name="Content Placeholder 6">
            <a:extLst>
              <a:ext uri="{FF2B5EF4-FFF2-40B4-BE49-F238E27FC236}">
                <a16:creationId xmlns:a16="http://schemas.microsoft.com/office/drawing/2014/main" id="{3C404FE9-007D-935A-628B-13A3C4F02A7D}"/>
              </a:ext>
            </a:extLst>
          </p:cNvPr>
          <p:cNvSpPr>
            <a:spLocks noGrp="1"/>
          </p:cNvSpPr>
          <p:nvPr>
            <p:ph sz="quarter" idx="12"/>
          </p:nvPr>
        </p:nvSpPr>
        <p:spPr>
          <a:xfrm>
            <a:off x="399369" y="1425388"/>
            <a:ext cx="9313591" cy="5181229"/>
          </a:xfrm>
        </p:spPr>
        <p:txBody>
          <a:bodyPr>
            <a:normAutofit lnSpcReduction="10000"/>
          </a:bodyPr>
          <a:lstStyle/>
          <a:p>
            <a:pPr marL="0" indent="0">
              <a:buNone/>
            </a:pPr>
            <a:r>
              <a:rPr lang="en-US" b="1" dirty="0" err="1"/>
              <a:t>Descriere</a:t>
            </a:r>
            <a:r>
              <a:rPr lang="en-US" b="1" dirty="0"/>
              <a:t>:</a:t>
            </a:r>
            <a:br>
              <a:rPr lang="en-US" dirty="0"/>
            </a:br>
            <a:r>
              <a:rPr lang="en-US" dirty="0" err="1"/>
              <a:t>Abordările</a:t>
            </a:r>
            <a:r>
              <a:rPr lang="en-US" dirty="0"/>
              <a:t> </a:t>
            </a:r>
            <a:r>
              <a:rPr lang="en-US" dirty="0" err="1"/>
              <a:t>economiei</a:t>
            </a:r>
            <a:r>
              <a:rPr lang="en-US" dirty="0"/>
              <a:t> </a:t>
            </a:r>
            <a:r>
              <a:rPr lang="en-US" dirty="0" err="1"/>
              <a:t>circulare</a:t>
            </a:r>
            <a:r>
              <a:rPr lang="en-US" dirty="0"/>
              <a:t> </a:t>
            </a:r>
            <a:r>
              <a:rPr lang="en-US" dirty="0" err="1"/>
              <a:t>urmăresc</a:t>
            </a:r>
            <a:r>
              <a:rPr lang="en-US" dirty="0"/>
              <a:t> </a:t>
            </a:r>
            <a:r>
              <a:rPr lang="en-US" dirty="0" err="1"/>
              <a:t>să</a:t>
            </a:r>
            <a:r>
              <a:rPr lang="en-US" dirty="0"/>
              <a:t> </a:t>
            </a:r>
            <a:r>
              <a:rPr lang="en-US" dirty="0" err="1"/>
              <a:t>mențină</a:t>
            </a:r>
            <a:r>
              <a:rPr lang="en-US" dirty="0"/>
              <a:t> </a:t>
            </a:r>
            <a:r>
              <a:rPr lang="en-US" dirty="0" err="1"/>
              <a:t>produsele</a:t>
            </a:r>
            <a:r>
              <a:rPr lang="en-US" dirty="0"/>
              <a:t>, </a:t>
            </a:r>
            <a:r>
              <a:rPr lang="en-US" dirty="0" err="1"/>
              <a:t>materialele</a:t>
            </a:r>
            <a:r>
              <a:rPr lang="en-US" dirty="0"/>
              <a:t> </a:t>
            </a:r>
            <a:r>
              <a:rPr lang="en-US" dirty="0" err="1"/>
              <a:t>și</a:t>
            </a:r>
            <a:r>
              <a:rPr lang="en-US" dirty="0"/>
              <a:t> </a:t>
            </a:r>
            <a:r>
              <a:rPr lang="en-US" dirty="0" err="1"/>
              <a:t>resursele</a:t>
            </a:r>
            <a:r>
              <a:rPr lang="en-US" dirty="0"/>
              <a:t> </a:t>
            </a:r>
            <a:r>
              <a:rPr lang="en-US" dirty="0" err="1"/>
              <a:t>în</a:t>
            </a:r>
            <a:r>
              <a:rPr lang="en-US" dirty="0"/>
              <a:t> </a:t>
            </a:r>
            <a:r>
              <a:rPr lang="en-US" dirty="0" err="1"/>
              <a:t>uz</a:t>
            </a:r>
            <a:r>
              <a:rPr lang="en-US" dirty="0"/>
              <a:t> </a:t>
            </a:r>
            <a:r>
              <a:rPr lang="en-US" dirty="0" err="1"/>
              <a:t>pentru</a:t>
            </a:r>
            <a:r>
              <a:rPr lang="en-US" dirty="0"/>
              <a:t> o </a:t>
            </a:r>
            <a:r>
              <a:rPr lang="en-US" dirty="0" err="1"/>
              <a:t>perioadă</a:t>
            </a:r>
            <a:r>
              <a:rPr lang="en-US" dirty="0"/>
              <a:t> </a:t>
            </a:r>
            <a:r>
              <a:rPr lang="en-US" dirty="0" err="1"/>
              <a:t>mai</a:t>
            </a:r>
            <a:r>
              <a:rPr lang="en-US" dirty="0"/>
              <a:t> </a:t>
            </a:r>
            <a:r>
              <a:rPr lang="en-US" dirty="0" err="1"/>
              <a:t>lungă</a:t>
            </a:r>
            <a:r>
              <a:rPr lang="en-US" dirty="0"/>
              <a:t>.</a:t>
            </a:r>
          </a:p>
          <a:p>
            <a:pPr marL="0" indent="0">
              <a:buNone/>
            </a:pPr>
            <a:r>
              <a:rPr lang="en-US" dirty="0" err="1"/>
              <a:t>Aceasta</a:t>
            </a:r>
            <a:r>
              <a:rPr lang="en-US" dirty="0"/>
              <a:t> </a:t>
            </a:r>
            <a:r>
              <a:rPr lang="en-US" dirty="0" err="1"/>
              <a:t>poate</a:t>
            </a:r>
            <a:r>
              <a:rPr lang="en-US" dirty="0"/>
              <a:t> </a:t>
            </a:r>
            <a:r>
              <a:rPr lang="en-US" dirty="0" err="1"/>
              <a:t>implica</a:t>
            </a:r>
            <a:r>
              <a:rPr lang="en-US" dirty="0"/>
              <a:t>:</a:t>
            </a:r>
          </a:p>
          <a:p>
            <a:r>
              <a:rPr lang="en-US" dirty="0" err="1"/>
              <a:t>reparații</a:t>
            </a:r>
            <a:r>
              <a:rPr lang="en-US" dirty="0"/>
              <a:t> 
</a:t>
            </a:r>
            <a:r>
              <a:rPr lang="en-US" dirty="0" err="1"/>
              <a:t>reutilizare</a:t>
            </a:r>
            <a:r>
              <a:rPr lang="en-US" dirty="0"/>
              <a:t> 
</a:t>
            </a:r>
            <a:r>
              <a:rPr lang="en-US" dirty="0" err="1"/>
              <a:t>recondiționare</a:t>
            </a:r>
            <a:r>
              <a:rPr lang="en-US" dirty="0"/>
              <a:t> 
</a:t>
            </a:r>
            <a:r>
              <a:rPr lang="en-US" dirty="0" err="1"/>
              <a:t>reciclare</a:t>
            </a:r>
            <a:r>
              <a:rPr lang="en-US" dirty="0"/>
              <a:t> 
design </a:t>
            </a:r>
            <a:r>
              <a:rPr lang="en-US" dirty="0" err="1"/>
              <a:t>sustenabil</a:t>
            </a:r>
            <a:r>
              <a:rPr lang="en-US" dirty="0"/>
              <a:t> 
</a:t>
            </a:r>
            <a:r>
              <a:rPr lang="en-US" dirty="0" err="1"/>
              <a:t>prevenirea</a:t>
            </a:r>
            <a:r>
              <a:rPr lang="en-US" dirty="0"/>
              <a:t> </a:t>
            </a:r>
            <a:r>
              <a:rPr lang="en-US" dirty="0" err="1"/>
              <a:t>deșeurilor</a:t>
            </a:r>
            <a:r>
              <a:rPr lang="en-US" dirty="0"/>
              <a:t> 
</a:t>
            </a:r>
            <a:r>
              <a:rPr lang="en-US" dirty="0" err="1"/>
              <a:t>materii</a:t>
            </a:r>
            <a:r>
              <a:rPr lang="en-US" dirty="0"/>
              <a:t> prime </a:t>
            </a:r>
            <a:r>
              <a:rPr lang="en-US" dirty="0" err="1"/>
              <a:t>secundare</a:t>
            </a:r>
            <a:endParaRPr lang="en-US" dirty="0"/>
          </a:p>
          <a:p>
            <a:pPr marL="0" indent="0">
              <a:buNone/>
            </a:pPr>
            <a:r>
              <a:rPr lang="en-US" b="1" dirty="0" err="1"/>
              <a:t>Relevanță</a:t>
            </a:r>
            <a:r>
              <a:rPr lang="en-US" b="1" dirty="0"/>
              <a:t> </a:t>
            </a:r>
            <a:r>
              <a:rPr lang="en-US" b="1" dirty="0" err="1"/>
              <a:t>pentruVET</a:t>
            </a:r>
            <a:r>
              <a:rPr lang="en-US" b="1" dirty="0"/>
              <a:t>:</a:t>
            </a:r>
            <a:br>
              <a:rPr lang="en-US" dirty="0"/>
            </a:br>
            <a:r>
              <a:rPr lang="en-US" dirty="0" err="1"/>
              <a:t>Programele</a:t>
            </a:r>
            <a:r>
              <a:rPr lang="en-US" dirty="0"/>
              <a:t> de </a:t>
            </a:r>
            <a:r>
              <a:rPr lang="en-US" dirty="0" err="1"/>
              <a:t>producție</a:t>
            </a:r>
            <a:r>
              <a:rPr lang="en-US" dirty="0"/>
              <a:t>, </a:t>
            </a:r>
            <a:r>
              <a:rPr lang="en-US" dirty="0" err="1"/>
              <a:t>tehnice</a:t>
            </a:r>
            <a:r>
              <a:rPr lang="en-US" dirty="0"/>
              <a:t>, design, retail </a:t>
            </a:r>
            <a:r>
              <a:rPr lang="en-US" dirty="0" err="1"/>
              <a:t>și</a:t>
            </a:r>
            <a:r>
              <a:rPr lang="en-US" dirty="0"/>
              <a:t> </a:t>
            </a:r>
            <a:r>
              <a:rPr lang="en-US" dirty="0" err="1"/>
              <a:t>servicii</a:t>
            </a:r>
            <a:r>
              <a:rPr lang="en-US" dirty="0"/>
              <a:t> pot </a:t>
            </a:r>
            <a:r>
              <a:rPr lang="en-US" dirty="0" err="1"/>
              <a:t>folosi</a:t>
            </a:r>
            <a:r>
              <a:rPr lang="en-US" dirty="0"/>
              <a:t> </a:t>
            </a:r>
            <a:r>
              <a:rPr lang="en-US" dirty="0" err="1"/>
              <a:t>acest</a:t>
            </a:r>
            <a:r>
              <a:rPr lang="en-US" dirty="0"/>
              <a:t> </a:t>
            </a:r>
            <a:r>
              <a:rPr lang="en-US" dirty="0" err="1"/>
              <a:t>caz</a:t>
            </a:r>
            <a:r>
              <a:rPr lang="en-US" dirty="0"/>
              <a:t> </a:t>
            </a:r>
            <a:r>
              <a:rPr lang="en-US" dirty="0" err="1"/>
              <a:t>pentru</a:t>
            </a:r>
            <a:r>
              <a:rPr lang="en-US" dirty="0"/>
              <a:t> a </a:t>
            </a:r>
            <a:r>
              <a:rPr lang="en-US" dirty="0" err="1"/>
              <a:t>arăta</a:t>
            </a:r>
            <a:r>
              <a:rPr lang="en-US" dirty="0"/>
              <a:t> cum </a:t>
            </a:r>
            <a:r>
              <a:rPr lang="en-US" dirty="0" err="1"/>
              <a:t>gândirea</a:t>
            </a:r>
            <a:r>
              <a:rPr lang="en-US" dirty="0"/>
              <a:t> </a:t>
            </a:r>
            <a:r>
              <a:rPr lang="en-US" dirty="0" err="1"/>
              <a:t>circulară</a:t>
            </a:r>
            <a:r>
              <a:rPr lang="en-US" dirty="0"/>
              <a:t> </a:t>
            </a:r>
            <a:r>
              <a:rPr lang="en-US" dirty="0" err="1"/>
              <a:t>schimbă</a:t>
            </a:r>
            <a:r>
              <a:rPr lang="en-US" dirty="0"/>
              <a:t> </a:t>
            </a:r>
            <a:r>
              <a:rPr lang="en-US" dirty="0" err="1"/>
              <a:t>alegerile</a:t>
            </a:r>
            <a:r>
              <a:rPr lang="en-US" dirty="0"/>
              <a:t> de </a:t>
            </a:r>
            <a:r>
              <a:rPr lang="en-US" dirty="0" err="1"/>
              <a:t>produse</a:t>
            </a:r>
            <a:r>
              <a:rPr lang="en-US" dirty="0"/>
              <a:t>, </a:t>
            </a:r>
            <a:r>
              <a:rPr lang="en-US" dirty="0" err="1"/>
              <a:t>mentenanța</a:t>
            </a:r>
            <a:r>
              <a:rPr lang="en-US" dirty="0"/>
              <a:t>, </a:t>
            </a:r>
            <a:r>
              <a:rPr lang="en-US" dirty="0" err="1"/>
              <a:t>serviciul</a:t>
            </a:r>
            <a:r>
              <a:rPr lang="en-US" dirty="0"/>
              <a:t> </a:t>
            </a:r>
            <a:r>
              <a:rPr lang="en-US" dirty="0" err="1"/>
              <a:t>pentru</a:t>
            </a:r>
            <a:r>
              <a:rPr lang="en-US" dirty="0"/>
              <a:t> </a:t>
            </a:r>
            <a:r>
              <a:rPr lang="en-US" dirty="0" err="1"/>
              <a:t>clienți</a:t>
            </a:r>
            <a:r>
              <a:rPr lang="en-US" dirty="0"/>
              <a:t>, </a:t>
            </a:r>
            <a:r>
              <a:rPr lang="en-US" dirty="0" err="1"/>
              <a:t>logistica</a:t>
            </a:r>
            <a:r>
              <a:rPr lang="en-US" dirty="0"/>
              <a:t> </a:t>
            </a:r>
            <a:r>
              <a:rPr lang="en-US" dirty="0" err="1"/>
              <a:t>și</a:t>
            </a:r>
            <a:r>
              <a:rPr lang="en-US" dirty="0"/>
              <a:t> </a:t>
            </a:r>
            <a:r>
              <a:rPr lang="en-US" dirty="0" err="1"/>
              <a:t>modelele</a:t>
            </a:r>
            <a:r>
              <a:rPr lang="en-US" dirty="0"/>
              <a:t> de </a:t>
            </a:r>
            <a:r>
              <a:rPr lang="en-US" dirty="0" err="1"/>
              <a:t>afaceri</a:t>
            </a:r>
            <a:r>
              <a:rPr lang="en-US" dirty="0"/>
              <a:t>.</a:t>
            </a:r>
          </a:p>
        </p:txBody>
      </p:sp>
    </p:spTree>
    <p:extLst>
      <p:ext uri="{BB962C8B-B14F-4D97-AF65-F5344CB8AC3E}">
        <p14:creationId xmlns:p14="http://schemas.microsoft.com/office/powerpoint/2010/main" val="31275430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A4F76-6A18-67AB-F5B4-D2A33E38DA6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E07A212-93C5-57CF-84FA-B197B23AAEA0}"/>
              </a:ext>
            </a:extLst>
          </p:cNvPr>
          <p:cNvSpPr>
            <a:spLocks noGrp="1"/>
          </p:cNvSpPr>
          <p:nvPr>
            <p:ph type="title"/>
          </p:nvPr>
        </p:nvSpPr>
        <p:spPr>
          <a:xfrm>
            <a:off x="399369" y="788988"/>
            <a:ext cx="11393262" cy="1039812"/>
          </a:xfrm>
        </p:spPr>
        <p:txBody>
          <a:bodyPr>
            <a:normAutofit/>
          </a:bodyPr>
          <a:lstStyle/>
          <a:p>
            <a:r>
              <a:rPr lang="en-US" dirty="0" err="1">
                <a:solidFill>
                  <a:srgbClr val="255839"/>
                </a:solidFill>
              </a:rPr>
              <a:t>Întrebări</a:t>
            </a:r>
            <a:r>
              <a:rPr lang="en-US" dirty="0">
                <a:solidFill>
                  <a:srgbClr val="255839"/>
                </a:solidFill>
              </a:rPr>
              <a:t> reflexive – </a:t>
            </a:r>
            <a:r>
              <a:rPr lang="en-US" dirty="0" err="1">
                <a:solidFill>
                  <a:srgbClr val="255839"/>
                </a:solidFill>
              </a:rPr>
              <a:t>Cazul</a:t>
            </a:r>
            <a:r>
              <a:rPr lang="en-US" dirty="0">
                <a:solidFill>
                  <a:srgbClr val="255839"/>
                </a:solidFill>
              </a:rPr>
              <a:t> </a:t>
            </a:r>
            <a:r>
              <a:rPr lang="en-US" dirty="0" err="1">
                <a:solidFill>
                  <a:srgbClr val="255839"/>
                </a:solidFill>
              </a:rPr>
              <a:t>economiei</a:t>
            </a:r>
            <a:r>
              <a:rPr lang="en-US" dirty="0">
                <a:solidFill>
                  <a:srgbClr val="255839"/>
                </a:solidFill>
              </a:rPr>
              <a:t> </a:t>
            </a:r>
            <a:r>
              <a:rPr lang="en-US" dirty="0" err="1">
                <a:solidFill>
                  <a:srgbClr val="255839"/>
                </a:solidFill>
              </a:rPr>
              <a:t>circulare</a:t>
            </a:r>
            <a:endParaRPr lang="el-GR" dirty="0">
              <a:solidFill>
                <a:srgbClr val="255839"/>
              </a:solidFill>
            </a:endParaRPr>
          </a:p>
        </p:txBody>
      </p:sp>
      <p:sp>
        <p:nvSpPr>
          <p:cNvPr id="7" name="Content Placeholder 6">
            <a:extLst>
              <a:ext uri="{FF2B5EF4-FFF2-40B4-BE49-F238E27FC236}">
                <a16:creationId xmlns:a16="http://schemas.microsoft.com/office/drawing/2014/main" id="{F418CFEA-9BD3-B045-C0BF-DEBAF720A4F1}"/>
              </a:ext>
            </a:extLst>
          </p:cNvPr>
          <p:cNvSpPr>
            <a:spLocks noGrp="1"/>
          </p:cNvSpPr>
          <p:nvPr>
            <p:ph sz="quarter" idx="12"/>
          </p:nvPr>
        </p:nvSpPr>
        <p:spPr>
          <a:xfrm>
            <a:off x="399369" y="1425388"/>
            <a:ext cx="9313591" cy="5181229"/>
          </a:xfrm>
        </p:spPr>
        <p:txBody>
          <a:bodyPr>
            <a:normAutofit/>
          </a:bodyPr>
          <a:lstStyle/>
          <a:p>
            <a:r>
              <a:rPr lang="en-US" b="1" dirty="0" err="1"/>
              <a:t>Înțelegerea</a:t>
            </a:r>
            <a:r>
              <a:rPr lang="en-US" b="1" dirty="0"/>
              <a:t> </a:t>
            </a:r>
            <a:r>
              <a:rPr lang="en-US" b="1" dirty="0" err="1"/>
              <a:t>contextului</a:t>
            </a:r>
            <a:r>
              <a:rPr lang="en-US" b="1" dirty="0"/>
              <a:t> </a:t>
            </a:r>
            <a:r>
              <a:rPr lang="en-US" b="1" dirty="0" err="1"/>
              <a:t>schimbării</a:t>
            </a:r>
            <a:br>
              <a:rPr lang="en-US" dirty="0"/>
            </a:br>
            <a:r>
              <a:rPr lang="en-US" dirty="0"/>
              <a:t>Ce </a:t>
            </a:r>
            <a:r>
              <a:rPr lang="en-US" dirty="0" err="1"/>
              <a:t>problemă</a:t>
            </a:r>
            <a:r>
              <a:rPr lang="en-US" dirty="0"/>
              <a:t> </a:t>
            </a:r>
            <a:r>
              <a:rPr lang="en-US" dirty="0" err="1"/>
              <a:t>încearcă</a:t>
            </a:r>
            <a:r>
              <a:rPr lang="en-US" dirty="0"/>
              <a:t> </a:t>
            </a:r>
            <a:r>
              <a:rPr lang="en-US" dirty="0" err="1"/>
              <a:t>economia</a:t>
            </a:r>
            <a:r>
              <a:rPr lang="en-US" dirty="0"/>
              <a:t> </a:t>
            </a:r>
            <a:r>
              <a:rPr lang="en-US" dirty="0" err="1"/>
              <a:t>circulară</a:t>
            </a:r>
            <a:r>
              <a:rPr lang="en-US" dirty="0"/>
              <a:t> </a:t>
            </a:r>
            <a:r>
              <a:rPr lang="en-US" dirty="0" err="1"/>
              <a:t>să</a:t>
            </a:r>
            <a:r>
              <a:rPr lang="en-US" dirty="0"/>
              <a:t> </a:t>
            </a:r>
            <a:r>
              <a:rPr lang="en-US" dirty="0" err="1"/>
              <a:t>rezolve</a:t>
            </a:r>
            <a:r>
              <a:rPr lang="en-US" dirty="0"/>
              <a:t> </a:t>
            </a:r>
            <a:r>
              <a:rPr lang="en-US" dirty="0" err="1"/>
              <a:t>în</a:t>
            </a:r>
            <a:r>
              <a:rPr lang="en-US" dirty="0"/>
              <a:t> </a:t>
            </a:r>
            <a:r>
              <a:rPr lang="en-US" dirty="0" err="1"/>
              <a:t>acest</a:t>
            </a:r>
            <a:r>
              <a:rPr lang="en-US" dirty="0"/>
              <a:t> sector?</a:t>
            </a:r>
          </a:p>
          <a:p>
            <a:r>
              <a:rPr lang="en-US" b="1" dirty="0" err="1"/>
              <a:t>Abilități</a:t>
            </a:r>
            <a:r>
              <a:rPr lang="en-US" b="1" dirty="0"/>
              <a:t> </a:t>
            </a:r>
            <a:r>
              <a:rPr lang="en-US" b="1" dirty="0" err="1"/>
              <a:t>și</a:t>
            </a:r>
            <a:r>
              <a:rPr lang="en-US" b="1" dirty="0"/>
              <a:t> </a:t>
            </a:r>
            <a:r>
              <a:rPr lang="en-US" b="1" dirty="0" err="1"/>
              <a:t>ocupații</a:t>
            </a:r>
            <a:br>
              <a:rPr lang="en-US" dirty="0"/>
            </a:br>
            <a:r>
              <a:rPr lang="en-US" dirty="0"/>
              <a:t>Ce </a:t>
            </a:r>
            <a:r>
              <a:rPr lang="en-US" dirty="0" err="1"/>
              <a:t>sarcini</a:t>
            </a:r>
            <a:r>
              <a:rPr lang="en-US" dirty="0"/>
              <a:t> de </a:t>
            </a:r>
            <a:r>
              <a:rPr lang="en-US" dirty="0" err="1"/>
              <a:t>lucru</a:t>
            </a:r>
            <a:r>
              <a:rPr lang="en-US" dirty="0"/>
              <a:t> se pot </a:t>
            </a:r>
            <a:r>
              <a:rPr lang="en-US" dirty="0" err="1"/>
              <a:t>schimba</a:t>
            </a:r>
            <a:r>
              <a:rPr lang="en-US" dirty="0"/>
              <a:t> </a:t>
            </a:r>
            <a:r>
              <a:rPr lang="en-US" dirty="0" err="1"/>
              <a:t>atunci</a:t>
            </a:r>
            <a:r>
              <a:rPr lang="en-US" dirty="0"/>
              <a:t> </a:t>
            </a:r>
            <a:r>
              <a:rPr lang="en-US" dirty="0" err="1"/>
              <a:t>când</a:t>
            </a:r>
            <a:r>
              <a:rPr lang="en-US" dirty="0"/>
              <a:t> </a:t>
            </a:r>
            <a:r>
              <a:rPr lang="en-US" dirty="0" err="1"/>
              <a:t>reparațiile</a:t>
            </a:r>
            <a:r>
              <a:rPr lang="en-US" dirty="0"/>
              <a:t>, </a:t>
            </a:r>
            <a:r>
              <a:rPr lang="en-US" dirty="0" err="1"/>
              <a:t>reutilizarea</a:t>
            </a:r>
            <a:r>
              <a:rPr lang="en-US" dirty="0"/>
              <a:t> </a:t>
            </a:r>
            <a:r>
              <a:rPr lang="en-US" dirty="0" err="1"/>
              <a:t>sau</a:t>
            </a:r>
            <a:r>
              <a:rPr lang="en-US" dirty="0"/>
              <a:t> </a:t>
            </a:r>
            <a:r>
              <a:rPr lang="en-US" dirty="0" err="1"/>
              <a:t>reciclarea</a:t>
            </a:r>
            <a:r>
              <a:rPr lang="en-US" dirty="0"/>
              <a:t> </a:t>
            </a:r>
            <a:r>
              <a:rPr lang="en-US" dirty="0" err="1"/>
              <a:t>devin</a:t>
            </a:r>
            <a:r>
              <a:rPr lang="en-US" dirty="0"/>
              <a:t> </a:t>
            </a:r>
            <a:r>
              <a:rPr lang="en-US" dirty="0" err="1"/>
              <a:t>mai</a:t>
            </a:r>
            <a:r>
              <a:rPr lang="en-US" dirty="0"/>
              <a:t> </a:t>
            </a:r>
            <a:r>
              <a:rPr lang="en-US" dirty="0" err="1"/>
              <a:t>importante</a:t>
            </a:r>
            <a:r>
              <a:rPr lang="en-US" dirty="0"/>
              <a:t>?</a:t>
            </a:r>
          </a:p>
          <a:p>
            <a:r>
              <a:rPr lang="en-US" b="1" dirty="0" err="1"/>
              <a:t>Aplicația</a:t>
            </a:r>
            <a:r>
              <a:rPr lang="en-US" b="1" dirty="0"/>
              <a:t> </a:t>
            </a:r>
            <a:r>
              <a:rPr lang="en-US" b="1" dirty="0" err="1"/>
              <a:t>didactică</a:t>
            </a:r>
            <a:br>
              <a:rPr lang="en-US" dirty="0"/>
            </a:br>
            <a:r>
              <a:rPr lang="en-US" dirty="0"/>
              <a:t>Cum </a:t>
            </a:r>
            <a:r>
              <a:rPr lang="en-US" dirty="0" err="1"/>
              <a:t>ar</a:t>
            </a:r>
            <a:r>
              <a:rPr lang="en-US" dirty="0"/>
              <a:t> </a:t>
            </a:r>
            <a:r>
              <a:rPr lang="en-US" dirty="0" err="1"/>
              <a:t>putea</a:t>
            </a:r>
            <a:r>
              <a:rPr lang="en-US" dirty="0"/>
              <a:t> </a:t>
            </a:r>
            <a:r>
              <a:rPr lang="en-US" dirty="0" err="1"/>
              <a:t>cursanții</a:t>
            </a:r>
            <a:r>
              <a:rPr lang="en-US" dirty="0"/>
              <a:t> </a:t>
            </a:r>
            <a:r>
              <a:rPr lang="en-US" dirty="0" err="1"/>
              <a:t>să</a:t>
            </a:r>
            <a:r>
              <a:rPr lang="en-US" dirty="0"/>
              <a:t> practice </a:t>
            </a:r>
            <a:r>
              <a:rPr lang="en-US" dirty="0" err="1"/>
              <a:t>gândirea</a:t>
            </a:r>
            <a:r>
              <a:rPr lang="en-US" dirty="0"/>
              <a:t> </a:t>
            </a:r>
            <a:r>
              <a:rPr lang="en-US" dirty="0" err="1"/>
              <a:t>circulară</a:t>
            </a:r>
            <a:r>
              <a:rPr lang="en-US" dirty="0"/>
              <a:t> </a:t>
            </a:r>
            <a:r>
              <a:rPr lang="en-US" dirty="0" err="1"/>
              <a:t>într</a:t>
            </a:r>
            <a:r>
              <a:rPr lang="en-US" dirty="0"/>
              <a:t>-un atelier, </a:t>
            </a:r>
            <a:r>
              <a:rPr lang="en-US" dirty="0" err="1"/>
              <a:t>în</a:t>
            </a:r>
            <a:r>
              <a:rPr lang="en-US" dirty="0"/>
              <a:t> </a:t>
            </a:r>
            <a:r>
              <a:rPr lang="en-US" dirty="0" err="1"/>
              <a:t>clasă</a:t>
            </a:r>
            <a:r>
              <a:rPr lang="en-US" dirty="0"/>
              <a:t> </a:t>
            </a:r>
            <a:r>
              <a:rPr lang="en-US" dirty="0" err="1"/>
              <a:t>sau</a:t>
            </a:r>
            <a:r>
              <a:rPr lang="en-US" dirty="0"/>
              <a:t> </a:t>
            </a:r>
            <a:r>
              <a:rPr lang="en-US" dirty="0" err="1"/>
              <a:t>într</a:t>
            </a:r>
            <a:r>
              <a:rPr lang="en-US" dirty="0"/>
              <a:t>-un </a:t>
            </a:r>
            <a:r>
              <a:rPr lang="en-US" dirty="0" err="1"/>
              <a:t>cadru</a:t>
            </a:r>
            <a:r>
              <a:rPr lang="en-US" dirty="0"/>
              <a:t> de </a:t>
            </a:r>
            <a:r>
              <a:rPr lang="en-US" dirty="0" err="1"/>
              <a:t>învățare</a:t>
            </a:r>
            <a:r>
              <a:rPr lang="en-US" dirty="0"/>
              <a:t> </a:t>
            </a:r>
            <a:r>
              <a:rPr lang="en-US" dirty="0" err="1"/>
              <a:t>bazat</a:t>
            </a:r>
            <a:r>
              <a:rPr lang="en-US" dirty="0"/>
              <a:t> pe </a:t>
            </a:r>
            <a:r>
              <a:rPr lang="en-US" dirty="0" err="1"/>
              <a:t>muncă</a:t>
            </a:r>
            <a:r>
              <a:rPr lang="en-US" dirty="0"/>
              <a:t>?</a:t>
            </a:r>
          </a:p>
          <a:p>
            <a:r>
              <a:rPr lang="en-US" b="1" dirty="0" err="1"/>
              <a:t>Adaptare</a:t>
            </a:r>
            <a:r>
              <a:rPr lang="en-US" b="1" dirty="0"/>
              <a:t> </a:t>
            </a:r>
            <a:r>
              <a:rPr lang="en-US" b="1" dirty="0" err="1"/>
              <a:t>locală</a:t>
            </a:r>
            <a:br>
              <a:rPr lang="en-US" dirty="0"/>
            </a:br>
            <a:r>
              <a:rPr lang="en-US" dirty="0"/>
              <a:t>Ce </a:t>
            </a:r>
            <a:r>
              <a:rPr lang="en-US" dirty="0" err="1"/>
              <a:t>companie</a:t>
            </a:r>
            <a:r>
              <a:rPr lang="en-US" dirty="0"/>
              <a:t>, </a:t>
            </a:r>
            <a:r>
              <a:rPr lang="en-US" dirty="0" err="1"/>
              <a:t>produs</a:t>
            </a:r>
            <a:r>
              <a:rPr lang="en-US" dirty="0"/>
              <a:t> </a:t>
            </a:r>
            <a:r>
              <a:rPr lang="en-US" dirty="0" err="1"/>
              <a:t>sau</a:t>
            </a:r>
            <a:r>
              <a:rPr lang="en-US" dirty="0"/>
              <a:t> </a:t>
            </a:r>
            <a:r>
              <a:rPr lang="en-US" dirty="0" err="1"/>
              <a:t>serviciu</a:t>
            </a:r>
            <a:r>
              <a:rPr lang="en-US" dirty="0"/>
              <a:t> local </a:t>
            </a:r>
            <a:r>
              <a:rPr lang="en-US" dirty="0" err="1"/>
              <a:t>ar</a:t>
            </a:r>
            <a:r>
              <a:rPr lang="en-US" dirty="0"/>
              <a:t> </a:t>
            </a:r>
            <a:r>
              <a:rPr lang="en-US" dirty="0" err="1"/>
              <a:t>putea</a:t>
            </a:r>
            <a:r>
              <a:rPr lang="en-US" dirty="0"/>
              <a:t> fi </a:t>
            </a:r>
            <a:r>
              <a:rPr lang="en-US" dirty="0" err="1"/>
              <a:t>folosit</a:t>
            </a:r>
            <a:r>
              <a:rPr lang="en-US" dirty="0"/>
              <a:t> ca </a:t>
            </a:r>
            <a:r>
              <a:rPr lang="en-US" dirty="0" err="1"/>
              <a:t>exemplu</a:t>
            </a:r>
            <a:r>
              <a:rPr lang="en-US" dirty="0"/>
              <a:t>?</a:t>
            </a:r>
          </a:p>
        </p:txBody>
      </p:sp>
    </p:spTree>
    <p:extLst>
      <p:ext uri="{BB962C8B-B14F-4D97-AF65-F5344CB8AC3E}">
        <p14:creationId xmlns:p14="http://schemas.microsoft.com/office/powerpoint/2010/main" val="5694315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00EB8-455F-1717-9A31-8042A8C0658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7EF79CE-161D-3DE5-39E5-9234D89BF262}"/>
              </a:ext>
            </a:extLst>
          </p:cNvPr>
          <p:cNvSpPr>
            <a:spLocks noGrp="1"/>
          </p:cNvSpPr>
          <p:nvPr>
            <p:ph type="body" sz="quarter" idx="10"/>
          </p:nvPr>
        </p:nvSpPr>
        <p:spPr>
          <a:xfrm>
            <a:off x="399370" y="1449387"/>
            <a:ext cx="6371016" cy="728103"/>
          </a:xfrm>
        </p:spPr>
        <p:txBody>
          <a:bodyPr>
            <a:normAutofit/>
          </a:bodyPr>
          <a:lstStyle/>
          <a:p>
            <a:r>
              <a:rPr lang="en-US" dirty="0" err="1"/>
              <a:t>Studiu</a:t>
            </a:r>
            <a:r>
              <a:rPr lang="en-US" dirty="0"/>
              <a:t> de </a:t>
            </a:r>
            <a:r>
              <a:rPr lang="en-US" dirty="0" err="1"/>
              <a:t>caz</a:t>
            </a:r>
            <a:r>
              <a:rPr lang="en-US" dirty="0"/>
              <a:t> 3: </a:t>
            </a:r>
            <a:r>
              <a:rPr lang="en-US" dirty="0" err="1"/>
              <a:t>Turism</a:t>
            </a:r>
            <a:r>
              <a:rPr lang="en-US" dirty="0"/>
              <a:t> </a:t>
            </a:r>
            <a:r>
              <a:rPr lang="en-US" dirty="0" err="1"/>
              <a:t>durabil</a:t>
            </a:r>
            <a:r>
              <a:rPr lang="en-US" dirty="0"/>
              <a:t> </a:t>
            </a:r>
            <a:r>
              <a:rPr lang="en-US" dirty="0" err="1"/>
              <a:t>și</a:t>
            </a:r>
            <a:r>
              <a:rPr lang="en-US" dirty="0"/>
              <a:t> </a:t>
            </a:r>
            <a:r>
              <a:rPr lang="en-US" dirty="0" err="1"/>
              <a:t>servicii</a:t>
            </a:r>
            <a:r>
              <a:rPr lang="en-US" dirty="0"/>
              <a:t> locale</a:t>
            </a:r>
            <a:endParaRPr lang="hr-HR" dirty="0"/>
          </a:p>
        </p:txBody>
      </p:sp>
      <p:sp>
        <p:nvSpPr>
          <p:cNvPr id="3" name="Content Placeholder 2">
            <a:extLst>
              <a:ext uri="{FF2B5EF4-FFF2-40B4-BE49-F238E27FC236}">
                <a16:creationId xmlns:a16="http://schemas.microsoft.com/office/drawing/2014/main" id="{4715B8C2-BBAB-407E-E7E5-5BD4474DD9C5}"/>
              </a:ext>
            </a:extLst>
          </p:cNvPr>
          <p:cNvSpPr>
            <a:spLocks noGrp="1"/>
          </p:cNvSpPr>
          <p:nvPr>
            <p:ph sz="quarter" idx="12"/>
          </p:nvPr>
        </p:nvSpPr>
        <p:spPr>
          <a:xfrm>
            <a:off x="399370" y="2177490"/>
            <a:ext cx="6371016" cy="4429127"/>
          </a:xfrm>
        </p:spPr>
        <p:txBody>
          <a:bodyPr>
            <a:normAutofit fontScale="92500" lnSpcReduction="10000"/>
          </a:bodyPr>
          <a:lstStyle/>
          <a:p>
            <a:pPr marL="0" indent="0">
              <a:buNone/>
            </a:pPr>
            <a:r>
              <a:rPr lang="en-US" dirty="0" err="1"/>
              <a:t>Fișă</a:t>
            </a:r>
            <a:r>
              <a:rPr lang="en-US" dirty="0"/>
              <a:t> de lucru5 – </a:t>
            </a:r>
            <a:r>
              <a:rPr lang="en-US" dirty="0" err="1"/>
              <a:t>Grup</a:t>
            </a:r>
            <a:r>
              <a:rPr lang="en-US" dirty="0"/>
              <a:t> </a:t>
            </a:r>
            <a:r>
              <a:rPr lang="hr-HR" dirty="0"/>
              <a:t>3</a:t>
            </a:r>
          </a:p>
          <a:p>
            <a:pPr marL="0" indent="0">
              <a:buNone/>
            </a:pPr>
            <a:r>
              <a:rPr lang="en-US" dirty="0" err="1"/>
              <a:t>Participanții</a:t>
            </a:r>
            <a:r>
              <a:rPr lang="en-US" dirty="0"/>
              <a:t> </a:t>
            </a:r>
            <a:r>
              <a:rPr lang="en-US" dirty="0" err="1"/>
              <a:t>vor</a:t>
            </a:r>
            <a:r>
              <a:rPr lang="en-US" dirty="0"/>
              <a:t>:</a:t>
            </a:r>
          </a:p>
          <a:p>
            <a:r>
              <a:rPr lang="en-US" dirty="0"/>
              <a:t>Citi </a:t>
            </a:r>
            <a:r>
              <a:rPr lang="en-US" dirty="0" err="1"/>
              <a:t>cazul</a:t>
            </a:r>
            <a:r>
              <a:rPr lang="en-US" dirty="0"/>
              <a:t> </a:t>
            </a:r>
            <a:r>
              <a:rPr lang="en-US" dirty="0" err="1"/>
              <a:t>turismului</a:t>
            </a:r>
            <a:r>
              <a:rPr lang="en-US" dirty="0"/>
              <a:t> </a:t>
            </a:r>
            <a:r>
              <a:rPr lang="en-US" dirty="0" err="1"/>
              <a:t>durabil</a:t>
            </a:r>
            <a:r>
              <a:rPr lang="en-US" dirty="0"/>
              <a:t> </a:t>
            </a:r>
            <a:r>
              <a:rPr lang="en-US" dirty="0" err="1"/>
              <a:t>și</a:t>
            </a:r>
            <a:r>
              <a:rPr lang="en-US" dirty="0"/>
              <a:t> </a:t>
            </a:r>
            <a:r>
              <a:rPr lang="en-US" dirty="0" err="1"/>
              <a:t>serviciilor</a:t>
            </a:r>
            <a:r>
              <a:rPr lang="en-US" dirty="0"/>
              <a:t> locale.  
</a:t>
            </a:r>
            <a:r>
              <a:rPr lang="en-US" dirty="0" err="1"/>
              <a:t>Identifica</a:t>
            </a:r>
            <a:r>
              <a:rPr lang="en-US" dirty="0"/>
              <a:t> </a:t>
            </a:r>
            <a:r>
              <a:rPr lang="en-US" dirty="0" err="1"/>
              <a:t>alegerile</a:t>
            </a:r>
            <a:r>
              <a:rPr lang="en-US" dirty="0"/>
              <a:t> de </a:t>
            </a:r>
            <a:r>
              <a:rPr lang="en-US" dirty="0" err="1"/>
              <a:t>sustenabilitate</a:t>
            </a:r>
            <a:r>
              <a:rPr lang="en-US" dirty="0"/>
              <a:t> </a:t>
            </a:r>
            <a:r>
              <a:rPr lang="en-US" dirty="0" err="1"/>
              <a:t>făcute</a:t>
            </a:r>
            <a:r>
              <a:rPr lang="en-US" dirty="0"/>
              <a:t> de </a:t>
            </a:r>
            <a:r>
              <a:rPr lang="en-US" dirty="0" err="1"/>
              <a:t>lucrători</a:t>
            </a:r>
            <a:r>
              <a:rPr lang="en-US" dirty="0"/>
              <a:t> </a:t>
            </a:r>
            <a:r>
              <a:rPr lang="en-US" dirty="0" err="1"/>
              <a:t>sau</a:t>
            </a:r>
            <a:r>
              <a:rPr lang="en-US" dirty="0"/>
              <a:t> </a:t>
            </a:r>
            <a:r>
              <a:rPr lang="en-US" dirty="0" err="1"/>
              <a:t>furnizori</a:t>
            </a:r>
            <a:r>
              <a:rPr lang="en-US" dirty="0"/>
              <a:t> de </a:t>
            </a:r>
            <a:r>
              <a:rPr lang="en-US" dirty="0" err="1"/>
              <a:t>servicii</a:t>
            </a:r>
            <a:r>
              <a:rPr lang="en-US" dirty="0"/>
              <a:t>.  
</a:t>
            </a:r>
            <a:r>
              <a:rPr lang="en-US" dirty="0" err="1"/>
              <a:t>Cartografia</a:t>
            </a:r>
            <a:r>
              <a:rPr lang="en-US" dirty="0"/>
              <a:t> </a:t>
            </a:r>
            <a:r>
              <a:rPr lang="en-US" dirty="0" err="1"/>
              <a:t>abilitățile</a:t>
            </a:r>
            <a:r>
              <a:rPr lang="en-US" dirty="0"/>
              <a:t> </a:t>
            </a:r>
            <a:r>
              <a:rPr lang="en-US" dirty="0" err="1"/>
              <a:t>ecologice</a:t>
            </a:r>
            <a:r>
              <a:rPr lang="en-US" dirty="0"/>
              <a:t> </a:t>
            </a:r>
            <a:r>
              <a:rPr lang="en-US" dirty="0" err="1"/>
              <a:t>necesare</a:t>
            </a:r>
            <a:r>
              <a:rPr lang="en-US" dirty="0"/>
              <a:t>, </a:t>
            </a:r>
            <a:r>
              <a:rPr lang="en-US" dirty="0" err="1"/>
              <a:t>inclusiv</a:t>
            </a:r>
            <a:r>
              <a:rPr lang="en-US" dirty="0"/>
              <a:t> </a:t>
            </a:r>
            <a:r>
              <a:rPr lang="en-US" dirty="0" err="1"/>
              <a:t>comunicare</a:t>
            </a:r>
            <a:r>
              <a:rPr lang="en-US" dirty="0"/>
              <a:t> </a:t>
            </a:r>
            <a:r>
              <a:rPr lang="en-US" dirty="0" err="1"/>
              <a:t>și</a:t>
            </a:r>
            <a:r>
              <a:rPr lang="en-US" dirty="0"/>
              <a:t> </a:t>
            </a:r>
            <a:r>
              <a:rPr lang="en-US" dirty="0" err="1"/>
              <a:t>luare</a:t>
            </a:r>
            <a:r>
              <a:rPr lang="en-US" dirty="0"/>
              <a:t> a </a:t>
            </a:r>
            <a:r>
              <a:rPr lang="en-US" dirty="0" err="1"/>
              <a:t>deciziilor</a:t>
            </a:r>
            <a:r>
              <a:rPr lang="en-US" dirty="0"/>
              <a:t>.  
</a:t>
            </a:r>
            <a:r>
              <a:rPr lang="en-US" dirty="0" err="1"/>
              <a:t>Proiecta</a:t>
            </a:r>
            <a:r>
              <a:rPr lang="en-US" dirty="0"/>
              <a:t> o </a:t>
            </a:r>
            <a:r>
              <a:rPr lang="en-US" dirty="0" err="1"/>
              <a:t>singură</a:t>
            </a:r>
            <a:r>
              <a:rPr lang="en-US" dirty="0"/>
              <a:t> </a:t>
            </a:r>
            <a:r>
              <a:rPr lang="en-US" dirty="0" err="1"/>
              <a:t>activitate</a:t>
            </a:r>
            <a:r>
              <a:rPr lang="en-US" dirty="0"/>
              <a:t> </a:t>
            </a:r>
            <a:r>
              <a:rPr lang="en-US" dirty="0" err="1"/>
              <a:t>pentru</a:t>
            </a:r>
            <a:r>
              <a:rPr lang="en-US" dirty="0"/>
              <a:t> </a:t>
            </a:r>
            <a:r>
              <a:rPr lang="en-US" dirty="0" err="1"/>
              <a:t>cursanți</a:t>
            </a:r>
            <a:r>
              <a:rPr lang="en-US" dirty="0"/>
              <a:t> </a:t>
            </a:r>
            <a:r>
              <a:rPr lang="en-US" dirty="0" err="1"/>
              <a:t>sau</a:t>
            </a:r>
            <a:r>
              <a:rPr lang="en-US" dirty="0"/>
              <a:t> o </a:t>
            </a:r>
            <a:r>
              <a:rPr lang="en-US" dirty="0" err="1"/>
              <a:t>provocare</a:t>
            </a:r>
            <a:r>
              <a:rPr lang="en-US" dirty="0"/>
              <a:t> de </a:t>
            </a:r>
            <a:r>
              <a:rPr lang="en-US" dirty="0" err="1"/>
              <a:t>ghidare</a:t>
            </a:r>
            <a:r>
              <a:rPr lang="en-US" dirty="0"/>
              <a:t> </a:t>
            </a:r>
            <a:r>
              <a:rPr lang="en-US" dirty="0" err="1"/>
              <a:t>pentru</a:t>
            </a:r>
            <a:r>
              <a:rPr lang="en-US" dirty="0"/>
              <a:t> </a:t>
            </a:r>
            <a:r>
              <a:rPr lang="en-US" dirty="0" err="1"/>
              <a:t>clienți</a:t>
            </a:r>
            <a:r>
              <a:rPr lang="en-US" dirty="0"/>
              <a:t>.  
Lua </a:t>
            </a:r>
            <a:r>
              <a:rPr lang="en-US" dirty="0" err="1"/>
              <a:t>în</a:t>
            </a:r>
            <a:r>
              <a:rPr lang="en-US" dirty="0"/>
              <a:t> </a:t>
            </a:r>
            <a:r>
              <a:rPr lang="en-US" dirty="0" err="1"/>
              <a:t>considerare</a:t>
            </a:r>
            <a:r>
              <a:rPr lang="en-US" dirty="0"/>
              <a:t> cum </a:t>
            </a:r>
            <a:r>
              <a:rPr lang="en-US" dirty="0" err="1"/>
              <a:t>ar</a:t>
            </a:r>
            <a:r>
              <a:rPr lang="en-US" dirty="0"/>
              <a:t> </a:t>
            </a:r>
            <a:r>
              <a:rPr lang="en-US" dirty="0" err="1"/>
              <a:t>putea</a:t>
            </a:r>
            <a:r>
              <a:rPr lang="en-US" dirty="0"/>
              <a:t> fi </a:t>
            </a:r>
            <a:r>
              <a:rPr lang="en-US" dirty="0" err="1"/>
              <a:t>adaptat</a:t>
            </a:r>
            <a:r>
              <a:rPr lang="en-US" dirty="0"/>
              <a:t> </a:t>
            </a:r>
            <a:r>
              <a:rPr lang="en-US" dirty="0" err="1"/>
              <a:t>cazul</a:t>
            </a:r>
            <a:r>
              <a:rPr lang="en-US" dirty="0"/>
              <a:t> la un alt sector de </a:t>
            </a:r>
            <a:r>
              <a:rPr lang="en-US" dirty="0" err="1"/>
              <a:t>servicii</a:t>
            </a:r>
            <a:r>
              <a:rPr lang="en-US" dirty="0"/>
              <a:t>. </a:t>
            </a:r>
          </a:p>
          <a:p>
            <a:pPr marL="0" indent="0">
              <a:buNone/>
            </a:pPr>
            <a:r>
              <a:rPr lang="en-US" b="1" dirty="0" err="1"/>
              <a:t>Formatul</a:t>
            </a:r>
            <a:r>
              <a:rPr lang="en-US" b="1" dirty="0"/>
              <a:t> de </a:t>
            </a:r>
            <a:r>
              <a:rPr lang="en-US" b="1" dirty="0" err="1"/>
              <a:t>lucru</a:t>
            </a:r>
            <a:r>
              <a:rPr lang="en-US" b="1" dirty="0"/>
              <a:t>:</a:t>
            </a:r>
            <a:r>
              <a:rPr lang="en-US" dirty="0"/>
              <a:t> </a:t>
            </a:r>
            <a:r>
              <a:rPr lang="en-US" dirty="0" err="1"/>
              <a:t>Grup</a:t>
            </a:r>
            <a:r>
              <a:rPr lang="en-US" dirty="0"/>
              <a:t> 3</a:t>
            </a:r>
            <a:br>
              <a:rPr lang="en-US" dirty="0"/>
            </a:br>
            <a:r>
              <a:rPr lang="en-US" b="1" dirty="0"/>
              <a:t>Timp:</a:t>
            </a:r>
            <a:r>
              <a:rPr lang="en-US" dirty="0"/>
              <a:t> 20–25 minute</a:t>
            </a:r>
            <a:br>
              <a:rPr lang="en-US" dirty="0"/>
            </a:br>
            <a:r>
              <a:rPr lang="en-US" b="1" dirty="0" err="1"/>
              <a:t>Materiale</a:t>
            </a:r>
            <a:r>
              <a:rPr lang="en-US" b="1" dirty="0"/>
              <a:t> </a:t>
            </a:r>
            <a:r>
              <a:rPr lang="en-US" b="1" dirty="0" err="1"/>
              <a:t>necesare</a:t>
            </a:r>
            <a:r>
              <a:rPr lang="en-US" b="1" dirty="0"/>
              <a:t>:</a:t>
            </a:r>
            <a:r>
              <a:rPr lang="en-US" dirty="0"/>
              <a:t> </a:t>
            </a:r>
            <a:r>
              <a:rPr lang="en-US" dirty="0" err="1"/>
              <a:t>Fișă</a:t>
            </a:r>
            <a:r>
              <a:rPr lang="en-US" dirty="0"/>
              <a:t> de </a:t>
            </a:r>
            <a:r>
              <a:rPr lang="en-US" dirty="0" err="1"/>
              <a:t>lucru</a:t>
            </a:r>
            <a:r>
              <a:rPr lang="en-US" dirty="0"/>
              <a:t> 5, </a:t>
            </a:r>
            <a:r>
              <a:rPr lang="en-US" dirty="0" err="1"/>
              <a:t>Studiu</a:t>
            </a:r>
            <a:r>
              <a:rPr lang="en-US" dirty="0"/>
              <a:t> de </a:t>
            </a:r>
            <a:r>
              <a:rPr lang="en-US" dirty="0" err="1"/>
              <a:t>caz</a:t>
            </a:r>
            <a:r>
              <a:rPr lang="en-US" dirty="0"/>
              <a:t> 3, </a:t>
            </a:r>
            <a:r>
              <a:rPr lang="en-US" dirty="0" err="1"/>
              <a:t>exemple</a:t>
            </a:r>
            <a:r>
              <a:rPr lang="en-US" dirty="0"/>
              <a:t> din </a:t>
            </a:r>
            <a:r>
              <a:rPr lang="en-US" dirty="0" err="1"/>
              <a:t>sectorul</a:t>
            </a:r>
            <a:r>
              <a:rPr lang="en-US" dirty="0"/>
              <a:t> </a:t>
            </a:r>
            <a:r>
              <a:rPr lang="en-US" dirty="0" err="1"/>
              <a:t>serviciilor</a:t>
            </a:r>
            <a:endParaRPr lang="en-US" dirty="0"/>
          </a:p>
        </p:txBody>
      </p:sp>
      <p:sp>
        <p:nvSpPr>
          <p:cNvPr id="4" name="Title 3">
            <a:extLst>
              <a:ext uri="{FF2B5EF4-FFF2-40B4-BE49-F238E27FC236}">
                <a16:creationId xmlns:a16="http://schemas.microsoft.com/office/drawing/2014/main" id="{772DAE71-5310-BD03-F458-F2F61E4AC7FC}"/>
              </a:ext>
            </a:extLst>
          </p:cNvPr>
          <p:cNvSpPr>
            <a:spLocks noGrp="1"/>
          </p:cNvSpPr>
          <p:nvPr>
            <p:ph type="title"/>
          </p:nvPr>
        </p:nvSpPr>
        <p:spPr>
          <a:xfrm>
            <a:off x="677334" y="609600"/>
            <a:ext cx="8596668" cy="839788"/>
          </a:xfrm>
        </p:spPr>
        <p:txBody>
          <a:bodyPr/>
          <a:lstStyle/>
          <a:p>
            <a:r>
              <a:rPr lang="hr-HR" dirty="0">
                <a:solidFill>
                  <a:srgbClr val="255839"/>
                </a:solidFill>
              </a:rPr>
              <a:t>Activitate practică</a:t>
            </a:r>
          </a:p>
        </p:txBody>
      </p:sp>
      <p:sp>
        <p:nvSpPr>
          <p:cNvPr id="5" name="Rectangle: Rounded Corners 4">
            <a:extLst>
              <a:ext uri="{FF2B5EF4-FFF2-40B4-BE49-F238E27FC236}">
                <a16:creationId xmlns:a16="http://schemas.microsoft.com/office/drawing/2014/main" id="{4EA1E267-3FFF-8D9F-0191-5E630EBE155E}"/>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1EE24105-769F-4126-113B-6F1A56A6B55B}"/>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058504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4AA3E-2AA0-2382-A4E4-B1B8F0CA7CF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7A86528-E3D6-4397-561A-8CED066B4390}"/>
              </a:ext>
            </a:extLst>
          </p:cNvPr>
          <p:cNvSpPr>
            <a:spLocks noGrp="1"/>
          </p:cNvSpPr>
          <p:nvPr>
            <p:ph type="title"/>
          </p:nvPr>
        </p:nvSpPr>
        <p:spPr>
          <a:xfrm>
            <a:off x="399369" y="788988"/>
            <a:ext cx="11393262" cy="1039812"/>
          </a:xfrm>
        </p:spPr>
        <p:txBody>
          <a:bodyPr>
            <a:normAutofit/>
          </a:bodyPr>
          <a:lstStyle/>
          <a:p>
            <a:r>
              <a:rPr lang="en-US" dirty="0" err="1">
                <a:solidFill>
                  <a:srgbClr val="255839"/>
                </a:solidFill>
              </a:rPr>
              <a:t>Studiu</a:t>
            </a:r>
            <a:r>
              <a:rPr lang="en-US" dirty="0">
                <a:solidFill>
                  <a:srgbClr val="255839"/>
                </a:solidFill>
              </a:rPr>
              <a:t> de </a:t>
            </a:r>
            <a:r>
              <a:rPr lang="en-US" dirty="0" err="1">
                <a:solidFill>
                  <a:srgbClr val="255839"/>
                </a:solidFill>
              </a:rPr>
              <a:t>caz</a:t>
            </a:r>
            <a:r>
              <a:rPr lang="en-US" dirty="0">
                <a:solidFill>
                  <a:srgbClr val="255839"/>
                </a:solidFill>
              </a:rPr>
              <a:t>: </a:t>
            </a:r>
            <a:r>
              <a:rPr lang="en-US" dirty="0" err="1">
                <a:solidFill>
                  <a:srgbClr val="255839"/>
                </a:solidFill>
              </a:rPr>
              <a:t>Turism</a:t>
            </a:r>
            <a:r>
              <a:rPr lang="en-US" dirty="0">
                <a:solidFill>
                  <a:srgbClr val="255839"/>
                </a:solidFill>
              </a:rPr>
              <a:t> </a:t>
            </a:r>
            <a:r>
              <a:rPr lang="en-US" dirty="0" err="1">
                <a:solidFill>
                  <a:srgbClr val="255839"/>
                </a:solidFill>
              </a:rPr>
              <a:t>durabil</a:t>
            </a:r>
            <a:r>
              <a:rPr lang="en-US" dirty="0">
                <a:solidFill>
                  <a:srgbClr val="255839"/>
                </a:solidFill>
              </a:rPr>
              <a:t> </a:t>
            </a:r>
            <a:r>
              <a:rPr lang="en-US" dirty="0" err="1">
                <a:solidFill>
                  <a:srgbClr val="255839"/>
                </a:solidFill>
              </a:rPr>
              <a:t>și</a:t>
            </a:r>
            <a:r>
              <a:rPr lang="en-US" dirty="0">
                <a:solidFill>
                  <a:srgbClr val="255839"/>
                </a:solidFill>
              </a:rPr>
              <a:t> </a:t>
            </a:r>
            <a:r>
              <a:rPr lang="en-US" dirty="0" err="1">
                <a:solidFill>
                  <a:srgbClr val="255839"/>
                </a:solidFill>
              </a:rPr>
              <a:t>servicii</a:t>
            </a:r>
            <a:r>
              <a:rPr lang="en-US" dirty="0">
                <a:solidFill>
                  <a:srgbClr val="255839"/>
                </a:solidFill>
              </a:rPr>
              <a:t> locale</a:t>
            </a:r>
            <a:endParaRPr lang="el-GR" dirty="0">
              <a:solidFill>
                <a:srgbClr val="255839"/>
              </a:solidFill>
            </a:endParaRPr>
          </a:p>
        </p:txBody>
      </p:sp>
      <p:sp>
        <p:nvSpPr>
          <p:cNvPr id="7" name="Content Placeholder 6">
            <a:extLst>
              <a:ext uri="{FF2B5EF4-FFF2-40B4-BE49-F238E27FC236}">
                <a16:creationId xmlns:a16="http://schemas.microsoft.com/office/drawing/2014/main" id="{057D625B-9A76-0989-C7A3-3D155936047C}"/>
              </a:ext>
            </a:extLst>
          </p:cNvPr>
          <p:cNvSpPr>
            <a:spLocks noGrp="1"/>
          </p:cNvSpPr>
          <p:nvPr>
            <p:ph sz="quarter" idx="12"/>
          </p:nvPr>
        </p:nvSpPr>
        <p:spPr>
          <a:xfrm>
            <a:off x="399369" y="1600200"/>
            <a:ext cx="9313591" cy="5006417"/>
          </a:xfrm>
        </p:spPr>
        <p:txBody>
          <a:bodyPr>
            <a:normAutofit lnSpcReduction="10000"/>
          </a:bodyPr>
          <a:lstStyle/>
          <a:p>
            <a:pPr marL="0" indent="0">
              <a:buNone/>
            </a:pPr>
            <a:r>
              <a:rPr lang="en-US" b="1" dirty="0" err="1"/>
              <a:t>Prezentare</a:t>
            </a:r>
            <a:r>
              <a:rPr lang="en-US" b="1" dirty="0"/>
              <a:t> </a:t>
            </a:r>
            <a:r>
              <a:rPr lang="en-US" b="1" dirty="0" err="1"/>
              <a:t>generală</a:t>
            </a:r>
            <a:r>
              <a:rPr lang="en-US" b="1" dirty="0"/>
              <a:t>:</a:t>
            </a:r>
            <a:br>
              <a:rPr lang="en-US" dirty="0"/>
            </a:br>
            <a:r>
              <a:rPr lang="en-US" dirty="0" err="1"/>
              <a:t>Turismul</a:t>
            </a:r>
            <a:r>
              <a:rPr lang="en-US" dirty="0"/>
              <a:t> </a:t>
            </a:r>
            <a:r>
              <a:rPr lang="en-US" dirty="0" err="1"/>
              <a:t>și</a:t>
            </a:r>
            <a:r>
              <a:rPr lang="en-US" dirty="0"/>
              <a:t> </a:t>
            </a:r>
            <a:r>
              <a:rPr lang="en-US" dirty="0" err="1"/>
              <a:t>serviciile</a:t>
            </a:r>
            <a:r>
              <a:rPr lang="en-US" dirty="0"/>
              <a:t> locale sunt </a:t>
            </a:r>
            <a:r>
              <a:rPr lang="en-US" dirty="0" err="1"/>
              <a:t>influențate</a:t>
            </a:r>
            <a:r>
              <a:rPr lang="en-US" dirty="0"/>
              <a:t> de </a:t>
            </a:r>
            <a:r>
              <a:rPr lang="en-US" dirty="0" err="1"/>
              <a:t>tranzițiile</a:t>
            </a:r>
            <a:r>
              <a:rPr lang="en-US" dirty="0"/>
              <a:t> </a:t>
            </a:r>
            <a:r>
              <a:rPr lang="en-US" dirty="0" err="1"/>
              <a:t>verzi</a:t>
            </a:r>
            <a:r>
              <a:rPr lang="en-US" dirty="0"/>
              <a:t> </a:t>
            </a:r>
            <a:r>
              <a:rPr lang="en-US" dirty="0" err="1"/>
              <a:t>și</a:t>
            </a:r>
            <a:r>
              <a:rPr lang="en-US" dirty="0"/>
              <a:t> </a:t>
            </a:r>
            <a:r>
              <a:rPr lang="en-US" dirty="0" err="1"/>
              <a:t>digitale</a:t>
            </a:r>
            <a:r>
              <a:rPr lang="en-US" dirty="0"/>
              <a:t>. 
</a:t>
            </a:r>
            <a:r>
              <a:rPr lang="en-US" dirty="0" err="1"/>
              <a:t>Sustenabilitatea</a:t>
            </a:r>
            <a:r>
              <a:rPr lang="en-US" dirty="0"/>
              <a:t> </a:t>
            </a:r>
            <a:r>
              <a:rPr lang="en-US" dirty="0" err="1"/>
              <a:t>poate</a:t>
            </a:r>
            <a:r>
              <a:rPr lang="en-US" dirty="0"/>
              <a:t> </a:t>
            </a:r>
            <a:r>
              <a:rPr lang="en-US" dirty="0" err="1"/>
              <a:t>influența</a:t>
            </a:r>
            <a:r>
              <a:rPr lang="en-US" dirty="0"/>
              <a:t>:</a:t>
            </a:r>
          </a:p>
          <a:p>
            <a:r>
              <a:rPr lang="it-IT" dirty="0"/>
              <a:t>Utilizarea energiei 
Mobilitate 
Aprovizionarea cu alimente 
Gestionarea deșeurilor 
Comportamentul vizitatorilor 
Patrimoniu cultural 
Comunități locale </a:t>
            </a:r>
          </a:p>
          <a:p>
            <a:r>
              <a:rPr lang="it-IT" dirty="0"/>
              <a:t>Calitatea serviciului</a:t>
            </a:r>
          </a:p>
          <a:p>
            <a:pPr marL="0" indent="0">
              <a:buNone/>
            </a:pPr>
            <a:r>
              <a:rPr lang="en-US" dirty="0" err="1"/>
              <a:t>Pentru</a:t>
            </a:r>
            <a:r>
              <a:rPr lang="en-US" dirty="0"/>
              <a:t> VET, </a:t>
            </a:r>
            <a:r>
              <a:rPr lang="en-US" dirty="0" err="1"/>
              <a:t>acest</a:t>
            </a:r>
            <a:r>
              <a:rPr lang="en-US" dirty="0"/>
              <a:t> </a:t>
            </a:r>
            <a:r>
              <a:rPr lang="en-US" dirty="0" err="1"/>
              <a:t>caz</a:t>
            </a:r>
            <a:r>
              <a:rPr lang="en-US" dirty="0"/>
              <a:t> </a:t>
            </a:r>
            <a:r>
              <a:rPr lang="en-US" dirty="0" err="1"/>
              <a:t>este</a:t>
            </a:r>
            <a:r>
              <a:rPr lang="en-US" dirty="0"/>
              <a:t> util </a:t>
            </a:r>
            <a:r>
              <a:rPr lang="en-US" dirty="0" err="1"/>
              <a:t>deoarece</a:t>
            </a:r>
            <a:r>
              <a:rPr lang="en-US" dirty="0"/>
              <a:t> </a:t>
            </a:r>
            <a:r>
              <a:rPr lang="en-US" dirty="0" err="1"/>
              <a:t>leagă</a:t>
            </a:r>
            <a:r>
              <a:rPr lang="en-US" dirty="0"/>
              <a:t> </a:t>
            </a:r>
            <a:r>
              <a:rPr lang="en-US" dirty="0" err="1"/>
              <a:t>sustenabilitatea</a:t>
            </a:r>
            <a:r>
              <a:rPr lang="en-US" dirty="0"/>
              <a:t> de </a:t>
            </a:r>
            <a:r>
              <a:rPr lang="en-US" dirty="0" err="1"/>
              <a:t>deciziile</a:t>
            </a:r>
            <a:r>
              <a:rPr lang="en-US" dirty="0"/>
              <a:t> </a:t>
            </a:r>
            <a:r>
              <a:rPr lang="en-US" dirty="0" err="1"/>
              <a:t>cotidiene</a:t>
            </a:r>
            <a:r>
              <a:rPr lang="en-US" dirty="0"/>
              <a:t> </a:t>
            </a:r>
            <a:r>
              <a:rPr lang="en-US" dirty="0" err="1"/>
              <a:t>luate</a:t>
            </a:r>
            <a:r>
              <a:rPr lang="en-US" dirty="0"/>
              <a:t> de </a:t>
            </a:r>
            <a:r>
              <a:rPr lang="en-US" dirty="0" err="1"/>
              <a:t>lucrătorii</a:t>
            </a:r>
            <a:r>
              <a:rPr lang="en-US" dirty="0"/>
              <a:t> din </a:t>
            </a:r>
            <a:r>
              <a:rPr lang="en-US" dirty="0" err="1"/>
              <a:t>servicii</a:t>
            </a:r>
            <a:r>
              <a:rPr lang="en-US" dirty="0"/>
              <a:t>, </a:t>
            </a:r>
            <a:r>
              <a:rPr lang="en-US" dirty="0" err="1"/>
              <a:t>manageri</a:t>
            </a:r>
            <a:r>
              <a:rPr lang="en-US" dirty="0"/>
              <a:t>, </a:t>
            </a:r>
            <a:r>
              <a:rPr lang="en-US" dirty="0" err="1"/>
              <a:t>ghizi</a:t>
            </a:r>
            <a:r>
              <a:rPr lang="en-US" dirty="0"/>
              <a:t>, </a:t>
            </a:r>
            <a:r>
              <a:rPr lang="en-US" dirty="0" err="1"/>
              <a:t>personalul</a:t>
            </a:r>
            <a:r>
              <a:rPr lang="en-US" dirty="0"/>
              <a:t> de </a:t>
            </a:r>
            <a:r>
              <a:rPr lang="en-US" dirty="0" err="1"/>
              <a:t>ospitalitate</a:t>
            </a:r>
            <a:r>
              <a:rPr lang="en-US" dirty="0"/>
              <a:t> </a:t>
            </a:r>
            <a:r>
              <a:rPr lang="en-US" dirty="0" err="1"/>
              <a:t>și</a:t>
            </a:r>
            <a:r>
              <a:rPr lang="en-US" dirty="0"/>
              <a:t> </a:t>
            </a:r>
            <a:r>
              <a:rPr lang="en-US" dirty="0" err="1"/>
              <a:t>afacerile</a:t>
            </a:r>
            <a:r>
              <a:rPr lang="en-US" dirty="0"/>
              <a:t> locale.</a:t>
            </a:r>
          </a:p>
        </p:txBody>
      </p:sp>
    </p:spTree>
    <p:extLst>
      <p:ext uri="{BB962C8B-B14F-4D97-AF65-F5344CB8AC3E}">
        <p14:creationId xmlns:p14="http://schemas.microsoft.com/office/powerpoint/2010/main" val="12941425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B7CAA-EA80-CAD6-8B6F-86FEFCC0857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5E89463-131F-CFA8-F690-F112763E0964}"/>
              </a:ext>
            </a:extLst>
          </p:cNvPr>
          <p:cNvSpPr>
            <a:spLocks noGrp="1"/>
          </p:cNvSpPr>
          <p:nvPr>
            <p:ph type="title"/>
          </p:nvPr>
        </p:nvSpPr>
        <p:spPr>
          <a:xfrm>
            <a:off x="399369" y="788988"/>
            <a:ext cx="11393262" cy="1039812"/>
          </a:xfrm>
        </p:spPr>
        <p:txBody>
          <a:bodyPr>
            <a:normAutofit/>
          </a:bodyPr>
          <a:lstStyle/>
          <a:p>
            <a:r>
              <a:rPr lang="en-US" dirty="0" err="1">
                <a:solidFill>
                  <a:srgbClr val="255839"/>
                </a:solidFill>
              </a:rPr>
              <a:t>Studiu</a:t>
            </a:r>
            <a:r>
              <a:rPr lang="en-US" dirty="0">
                <a:solidFill>
                  <a:srgbClr val="255839"/>
                </a:solidFill>
              </a:rPr>
              <a:t> de </a:t>
            </a:r>
            <a:r>
              <a:rPr lang="en-US" dirty="0" err="1">
                <a:solidFill>
                  <a:srgbClr val="255839"/>
                </a:solidFill>
              </a:rPr>
              <a:t>caz</a:t>
            </a:r>
            <a:r>
              <a:rPr lang="en-US" dirty="0">
                <a:solidFill>
                  <a:srgbClr val="255839"/>
                </a:solidFill>
              </a:rPr>
              <a:t>: </a:t>
            </a:r>
            <a:r>
              <a:rPr lang="en-US" dirty="0" err="1">
                <a:solidFill>
                  <a:srgbClr val="255839"/>
                </a:solidFill>
              </a:rPr>
              <a:t>Turism</a:t>
            </a:r>
            <a:r>
              <a:rPr lang="en-US" dirty="0">
                <a:solidFill>
                  <a:srgbClr val="255839"/>
                </a:solidFill>
              </a:rPr>
              <a:t> </a:t>
            </a:r>
            <a:r>
              <a:rPr lang="en-US" dirty="0" err="1">
                <a:solidFill>
                  <a:srgbClr val="255839"/>
                </a:solidFill>
              </a:rPr>
              <a:t>durabil</a:t>
            </a:r>
            <a:r>
              <a:rPr lang="en-US" dirty="0">
                <a:solidFill>
                  <a:srgbClr val="255839"/>
                </a:solidFill>
              </a:rPr>
              <a:t> </a:t>
            </a:r>
            <a:r>
              <a:rPr lang="en-US" dirty="0" err="1">
                <a:solidFill>
                  <a:srgbClr val="255839"/>
                </a:solidFill>
              </a:rPr>
              <a:t>și</a:t>
            </a:r>
            <a:r>
              <a:rPr lang="en-US" dirty="0">
                <a:solidFill>
                  <a:srgbClr val="255839"/>
                </a:solidFill>
              </a:rPr>
              <a:t> </a:t>
            </a:r>
            <a:r>
              <a:rPr lang="en-US" dirty="0" err="1">
                <a:solidFill>
                  <a:srgbClr val="255839"/>
                </a:solidFill>
              </a:rPr>
              <a:t>servicii</a:t>
            </a:r>
            <a:r>
              <a:rPr lang="en-US" dirty="0">
                <a:solidFill>
                  <a:srgbClr val="255839"/>
                </a:solidFill>
              </a:rPr>
              <a:t> locale</a:t>
            </a:r>
            <a:endParaRPr lang="el-GR" dirty="0">
              <a:solidFill>
                <a:srgbClr val="255839"/>
              </a:solidFill>
            </a:endParaRPr>
          </a:p>
        </p:txBody>
      </p:sp>
      <p:sp>
        <p:nvSpPr>
          <p:cNvPr id="7" name="Content Placeholder 6">
            <a:extLst>
              <a:ext uri="{FF2B5EF4-FFF2-40B4-BE49-F238E27FC236}">
                <a16:creationId xmlns:a16="http://schemas.microsoft.com/office/drawing/2014/main" id="{416683FD-9F80-3AD1-C023-39D931C5F3DD}"/>
              </a:ext>
            </a:extLst>
          </p:cNvPr>
          <p:cNvSpPr>
            <a:spLocks noGrp="1"/>
          </p:cNvSpPr>
          <p:nvPr>
            <p:ph sz="quarter" idx="12"/>
          </p:nvPr>
        </p:nvSpPr>
        <p:spPr>
          <a:xfrm>
            <a:off x="399369" y="1600200"/>
            <a:ext cx="9313591" cy="5006417"/>
          </a:xfrm>
        </p:spPr>
        <p:txBody>
          <a:bodyPr>
            <a:normAutofit/>
          </a:bodyPr>
          <a:lstStyle/>
          <a:p>
            <a:pPr marL="0" indent="0">
              <a:buNone/>
            </a:pPr>
            <a:r>
              <a:rPr lang="en-US" b="1" dirty="0" err="1"/>
              <a:t>Descriere</a:t>
            </a:r>
            <a:r>
              <a:rPr lang="en-US" b="1" dirty="0"/>
              <a:t>:</a:t>
            </a:r>
            <a:br>
              <a:rPr lang="en-US" dirty="0"/>
            </a:br>
            <a:r>
              <a:rPr lang="en-US" dirty="0"/>
              <a:t>Un </a:t>
            </a:r>
            <a:r>
              <a:rPr lang="en-US" dirty="0" err="1"/>
              <a:t>furnizor</a:t>
            </a:r>
            <a:r>
              <a:rPr lang="en-US" dirty="0"/>
              <a:t> de </a:t>
            </a:r>
            <a:r>
              <a:rPr lang="en-US" dirty="0" err="1"/>
              <a:t>turism</a:t>
            </a:r>
            <a:r>
              <a:rPr lang="en-US" dirty="0"/>
              <a:t> </a:t>
            </a:r>
            <a:r>
              <a:rPr lang="en-US" dirty="0" err="1"/>
              <a:t>dorește</a:t>
            </a:r>
            <a:r>
              <a:rPr lang="en-US" dirty="0"/>
              <a:t> </a:t>
            </a:r>
            <a:r>
              <a:rPr lang="en-US" dirty="0" err="1"/>
              <a:t>să</a:t>
            </a:r>
            <a:r>
              <a:rPr lang="en-US" dirty="0"/>
              <a:t> </a:t>
            </a:r>
            <a:r>
              <a:rPr lang="en-US" dirty="0" err="1"/>
              <a:t>reducă</a:t>
            </a:r>
            <a:r>
              <a:rPr lang="en-US" dirty="0"/>
              <a:t> </a:t>
            </a:r>
            <a:r>
              <a:rPr lang="en-US" dirty="0" err="1"/>
              <a:t>impactul</a:t>
            </a:r>
            <a:r>
              <a:rPr lang="en-US" dirty="0"/>
              <a:t> </a:t>
            </a:r>
            <a:r>
              <a:rPr lang="en-US" dirty="0" err="1"/>
              <a:t>asupra</a:t>
            </a:r>
            <a:r>
              <a:rPr lang="en-US" dirty="0"/>
              <a:t> </a:t>
            </a:r>
            <a:r>
              <a:rPr lang="en-US" dirty="0" err="1"/>
              <a:t>mediului</a:t>
            </a:r>
            <a:r>
              <a:rPr lang="en-US" dirty="0"/>
              <a:t>, </a:t>
            </a:r>
            <a:r>
              <a:rPr lang="en-US" dirty="0" err="1"/>
              <a:t>îmbunătățind</a:t>
            </a:r>
            <a:r>
              <a:rPr lang="en-US" dirty="0"/>
              <a:t> </a:t>
            </a:r>
            <a:r>
              <a:rPr lang="en-US" dirty="0" err="1"/>
              <a:t>în</a:t>
            </a:r>
            <a:r>
              <a:rPr lang="en-US" dirty="0"/>
              <a:t> </a:t>
            </a:r>
            <a:r>
              <a:rPr lang="en-US" dirty="0" err="1"/>
              <a:t>același</a:t>
            </a:r>
            <a:r>
              <a:rPr lang="en-US" dirty="0"/>
              <a:t> </a:t>
            </a:r>
            <a:r>
              <a:rPr lang="en-US" dirty="0" err="1"/>
              <a:t>timp</a:t>
            </a:r>
            <a:r>
              <a:rPr lang="en-US" dirty="0"/>
              <a:t> </a:t>
            </a:r>
            <a:r>
              <a:rPr lang="en-US" dirty="0" err="1"/>
              <a:t>experiența</a:t>
            </a:r>
            <a:r>
              <a:rPr lang="en-US" dirty="0"/>
              <a:t> </a:t>
            </a:r>
            <a:r>
              <a:rPr lang="en-US" dirty="0" err="1"/>
              <a:t>vizitatorilor</a:t>
            </a:r>
            <a:r>
              <a:rPr lang="en-US" dirty="0"/>
              <a:t> </a:t>
            </a:r>
            <a:r>
              <a:rPr lang="en-US" dirty="0" err="1"/>
              <a:t>și</a:t>
            </a:r>
            <a:r>
              <a:rPr lang="en-US" dirty="0"/>
              <a:t> </a:t>
            </a:r>
            <a:r>
              <a:rPr lang="en-US" dirty="0" err="1"/>
              <a:t>sprijinind</a:t>
            </a:r>
            <a:r>
              <a:rPr lang="en-US" dirty="0"/>
              <a:t> </a:t>
            </a:r>
            <a:r>
              <a:rPr lang="en-US" dirty="0" err="1"/>
              <a:t>comunitatea</a:t>
            </a:r>
            <a:r>
              <a:rPr lang="en-US" dirty="0"/>
              <a:t> </a:t>
            </a:r>
            <a:r>
              <a:rPr lang="en-US" dirty="0" err="1"/>
              <a:t>locală</a:t>
            </a:r>
            <a:r>
              <a:rPr lang="en-US" dirty="0"/>
              <a:t>.</a:t>
            </a:r>
          </a:p>
          <a:p>
            <a:pPr marL="0" indent="0">
              <a:buNone/>
            </a:pPr>
            <a:r>
              <a:rPr lang="en-US" dirty="0" err="1"/>
              <a:t>Acțiunile</a:t>
            </a:r>
            <a:r>
              <a:rPr lang="en-US" dirty="0"/>
              <a:t> </a:t>
            </a:r>
            <a:r>
              <a:rPr lang="en-US" dirty="0" err="1"/>
              <a:t>posibile</a:t>
            </a:r>
            <a:r>
              <a:rPr lang="en-US" dirty="0"/>
              <a:t> </a:t>
            </a:r>
            <a:r>
              <a:rPr lang="en-US" dirty="0" err="1"/>
              <a:t>includ</a:t>
            </a:r>
            <a:r>
              <a:rPr lang="en-US" dirty="0"/>
              <a:t>: </a:t>
            </a:r>
          </a:p>
          <a:p>
            <a:pPr>
              <a:buFont typeface="Wingdings" panose="05000000000000000000" pitchFamily="2" charset="2"/>
              <a:buChar char="Ø"/>
            </a:pPr>
            <a:r>
              <a:rPr lang="en-US" dirty="0" err="1"/>
              <a:t>reducerea</a:t>
            </a:r>
            <a:r>
              <a:rPr lang="en-US" dirty="0"/>
              <a:t> </a:t>
            </a:r>
            <a:r>
              <a:rPr lang="en-US" dirty="0" err="1"/>
              <a:t>materialelor</a:t>
            </a:r>
            <a:r>
              <a:rPr lang="en-US" dirty="0"/>
              <a:t> de </a:t>
            </a:r>
            <a:r>
              <a:rPr lang="en-US" dirty="0" err="1"/>
              <a:t>unică</a:t>
            </a:r>
            <a:r>
              <a:rPr lang="en-US" dirty="0"/>
              <a:t> </a:t>
            </a:r>
            <a:r>
              <a:rPr lang="en-US" dirty="0" err="1"/>
              <a:t>folosință</a:t>
            </a:r>
            <a:r>
              <a:rPr lang="en-US" dirty="0"/>
              <a:t> 
</a:t>
            </a:r>
            <a:r>
              <a:rPr lang="en-US" dirty="0" err="1"/>
              <a:t>îmbunătățirea</a:t>
            </a:r>
            <a:r>
              <a:rPr lang="en-US" dirty="0"/>
              <a:t> </a:t>
            </a:r>
            <a:r>
              <a:rPr lang="en-US" dirty="0" err="1"/>
              <a:t>eficienței</a:t>
            </a:r>
            <a:r>
              <a:rPr lang="en-US" dirty="0"/>
              <a:t> </a:t>
            </a:r>
            <a:r>
              <a:rPr lang="en-US" dirty="0" err="1"/>
              <a:t>energetice</a:t>
            </a:r>
            <a:r>
              <a:rPr lang="en-US" dirty="0"/>
              <a:t> 
</a:t>
            </a:r>
            <a:r>
              <a:rPr lang="en-US" dirty="0" err="1"/>
              <a:t>promovarea</a:t>
            </a:r>
            <a:r>
              <a:rPr lang="en-US" dirty="0"/>
              <a:t> </a:t>
            </a:r>
            <a:r>
              <a:rPr lang="en-US" dirty="0" err="1"/>
              <a:t>furnizorilor</a:t>
            </a:r>
            <a:r>
              <a:rPr lang="en-US" dirty="0"/>
              <a:t> </a:t>
            </a:r>
            <a:r>
              <a:rPr lang="en-US" dirty="0" err="1"/>
              <a:t>locali</a:t>
            </a:r>
            <a:r>
              <a:rPr lang="en-US" dirty="0"/>
              <a:t> 
</a:t>
            </a:r>
            <a:r>
              <a:rPr lang="en-US" dirty="0" err="1"/>
              <a:t>încurajarea</a:t>
            </a:r>
            <a:r>
              <a:rPr lang="en-US" dirty="0"/>
              <a:t> </a:t>
            </a:r>
            <a:r>
              <a:rPr lang="en-US" dirty="0" err="1"/>
              <a:t>mobilității</a:t>
            </a:r>
            <a:r>
              <a:rPr lang="en-US" dirty="0"/>
              <a:t> cu impact </a:t>
            </a:r>
            <a:r>
              <a:rPr lang="en-US" dirty="0" err="1"/>
              <a:t>redus</a:t>
            </a:r>
            <a:r>
              <a:rPr lang="en-US" dirty="0"/>
              <a:t> 
</a:t>
            </a:r>
            <a:r>
              <a:rPr lang="en-US" dirty="0" err="1"/>
              <a:t>comunicarea</a:t>
            </a:r>
            <a:r>
              <a:rPr lang="en-US" dirty="0"/>
              <a:t> </a:t>
            </a:r>
            <a:r>
              <a:rPr lang="en-US" dirty="0" err="1"/>
              <a:t>clară</a:t>
            </a:r>
            <a:r>
              <a:rPr lang="en-US" dirty="0"/>
              <a:t> a </a:t>
            </a:r>
            <a:r>
              <a:rPr lang="en-US" dirty="0" err="1"/>
              <a:t>opțiunilor</a:t>
            </a:r>
            <a:r>
              <a:rPr lang="en-US" dirty="0"/>
              <a:t> de </a:t>
            </a:r>
            <a:r>
              <a:rPr lang="en-US" dirty="0" err="1"/>
              <a:t>sustenabilitate</a:t>
            </a:r>
            <a:r>
              <a:rPr lang="en-US" dirty="0"/>
              <a:t> </a:t>
            </a:r>
            <a:r>
              <a:rPr lang="en-US" dirty="0" err="1"/>
              <a:t>către</a:t>
            </a:r>
            <a:r>
              <a:rPr lang="en-US" dirty="0"/>
              <a:t> </a:t>
            </a:r>
            <a:r>
              <a:rPr lang="en-US" dirty="0" err="1"/>
              <a:t>vizitatori</a:t>
            </a:r>
            <a:r>
              <a:rPr lang="en-US" dirty="0"/>
              <a:t>. </a:t>
            </a:r>
          </a:p>
          <a:p>
            <a:pPr marL="0" indent="0">
              <a:buNone/>
            </a:pPr>
            <a:endParaRPr lang="en-US" dirty="0"/>
          </a:p>
          <a:p>
            <a:pPr marL="0" indent="0">
              <a:buNone/>
            </a:pPr>
            <a:r>
              <a:rPr lang="en-US" dirty="0" err="1"/>
              <a:t>Acest</a:t>
            </a:r>
            <a:r>
              <a:rPr lang="en-US" dirty="0"/>
              <a:t> </a:t>
            </a:r>
            <a:r>
              <a:rPr lang="en-US" dirty="0" err="1"/>
              <a:t>caz</a:t>
            </a:r>
            <a:r>
              <a:rPr lang="en-US" dirty="0"/>
              <a:t> </a:t>
            </a:r>
            <a:r>
              <a:rPr lang="en-US" dirty="0" err="1"/>
              <a:t>arată</a:t>
            </a:r>
            <a:r>
              <a:rPr lang="en-US" dirty="0"/>
              <a:t> </a:t>
            </a:r>
            <a:r>
              <a:rPr lang="en-US" dirty="0" err="1"/>
              <a:t>că</a:t>
            </a:r>
            <a:r>
              <a:rPr lang="en-US" dirty="0"/>
              <a:t> </a:t>
            </a:r>
            <a:r>
              <a:rPr lang="en-US" dirty="0" err="1"/>
              <a:t>abilitățile</a:t>
            </a:r>
            <a:r>
              <a:rPr lang="en-US" dirty="0"/>
              <a:t> </a:t>
            </a:r>
            <a:r>
              <a:rPr lang="en-US" dirty="0" err="1"/>
              <a:t>verzi</a:t>
            </a:r>
            <a:r>
              <a:rPr lang="en-US" dirty="0"/>
              <a:t> nu sunt </a:t>
            </a:r>
            <a:r>
              <a:rPr lang="en-US" dirty="0" err="1"/>
              <a:t>doar</a:t>
            </a:r>
            <a:r>
              <a:rPr lang="en-US" dirty="0"/>
              <a:t> </a:t>
            </a:r>
            <a:r>
              <a:rPr lang="en-US" dirty="0" err="1"/>
              <a:t>tehnice</a:t>
            </a:r>
            <a:r>
              <a:rPr lang="en-US" dirty="0"/>
              <a:t>. Ele </a:t>
            </a:r>
            <a:r>
              <a:rPr lang="en-US" dirty="0" err="1"/>
              <a:t>includ</a:t>
            </a:r>
            <a:r>
              <a:rPr lang="en-US" dirty="0"/>
              <a:t> </a:t>
            </a:r>
            <a:r>
              <a:rPr lang="en-US" dirty="0" err="1"/>
              <a:t>și</a:t>
            </a:r>
            <a:r>
              <a:rPr lang="en-US" dirty="0"/>
              <a:t> </a:t>
            </a:r>
            <a:r>
              <a:rPr lang="en-US" dirty="0" err="1"/>
              <a:t>comunicarea</a:t>
            </a:r>
            <a:r>
              <a:rPr lang="en-US" dirty="0"/>
              <a:t>, </a:t>
            </a:r>
            <a:r>
              <a:rPr lang="en-US" dirty="0" err="1"/>
              <a:t>ghidarea</a:t>
            </a:r>
            <a:r>
              <a:rPr lang="en-US" dirty="0"/>
              <a:t> </a:t>
            </a:r>
            <a:r>
              <a:rPr lang="en-US" dirty="0" err="1"/>
              <a:t>clienților</a:t>
            </a:r>
            <a:r>
              <a:rPr lang="en-US" dirty="0"/>
              <a:t>, </a:t>
            </a:r>
            <a:r>
              <a:rPr lang="en-US" dirty="0" err="1"/>
              <a:t>planificarea</a:t>
            </a:r>
            <a:r>
              <a:rPr lang="en-US" dirty="0"/>
              <a:t>, </a:t>
            </a:r>
            <a:r>
              <a:rPr lang="en-US" dirty="0" err="1"/>
              <a:t>cooperarea</a:t>
            </a:r>
            <a:r>
              <a:rPr lang="en-US" dirty="0"/>
              <a:t> </a:t>
            </a:r>
            <a:r>
              <a:rPr lang="en-US" dirty="0" err="1"/>
              <a:t>și</a:t>
            </a:r>
            <a:r>
              <a:rPr lang="en-US" dirty="0"/>
              <a:t> </a:t>
            </a:r>
            <a:r>
              <a:rPr lang="en-US" dirty="0" err="1"/>
              <a:t>luarea</a:t>
            </a:r>
            <a:r>
              <a:rPr lang="en-US" dirty="0"/>
              <a:t> </a:t>
            </a:r>
            <a:r>
              <a:rPr lang="en-US" dirty="0" err="1"/>
              <a:t>deciziilor</a:t>
            </a:r>
            <a:r>
              <a:rPr lang="en-US" dirty="0"/>
              <a:t> </a:t>
            </a:r>
            <a:r>
              <a:rPr lang="en-US" dirty="0" err="1"/>
              <a:t>responsabile</a:t>
            </a:r>
            <a:r>
              <a:rPr lang="en-US" dirty="0"/>
              <a:t>.</a:t>
            </a:r>
          </a:p>
        </p:txBody>
      </p:sp>
    </p:spTree>
    <p:extLst>
      <p:ext uri="{BB962C8B-B14F-4D97-AF65-F5344CB8AC3E}">
        <p14:creationId xmlns:p14="http://schemas.microsoft.com/office/powerpoint/2010/main" val="11869393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80C4E-FA88-DA1B-3E72-47A1866B96B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4EEF581-4308-9161-8171-A51889E3883E}"/>
              </a:ext>
            </a:extLst>
          </p:cNvPr>
          <p:cNvSpPr>
            <a:spLocks noGrp="1"/>
          </p:cNvSpPr>
          <p:nvPr>
            <p:ph type="title"/>
          </p:nvPr>
        </p:nvSpPr>
        <p:spPr>
          <a:xfrm>
            <a:off x="399369" y="788988"/>
            <a:ext cx="11393262" cy="1039812"/>
          </a:xfrm>
        </p:spPr>
        <p:txBody>
          <a:bodyPr>
            <a:normAutofit/>
          </a:bodyPr>
          <a:lstStyle/>
          <a:p>
            <a:r>
              <a:rPr lang="fr-FR" dirty="0">
                <a:solidFill>
                  <a:srgbClr val="255839"/>
                </a:solidFill>
              </a:rPr>
              <a:t>Aspecte </a:t>
            </a:r>
            <a:r>
              <a:rPr lang="fr-FR" dirty="0" err="1">
                <a:solidFill>
                  <a:srgbClr val="255839"/>
                </a:solidFill>
              </a:rPr>
              <a:t>relevante</a:t>
            </a:r>
            <a:r>
              <a:rPr lang="fr-FR" dirty="0">
                <a:solidFill>
                  <a:srgbClr val="255839"/>
                </a:solidFill>
              </a:rPr>
              <a:t> </a:t>
            </a:r>
            <a:r>
              <a:rPr lang="fr-FR" dirty="0" err="1">
                <a:solidFill>
                  <a:srgbClr val="255839"/>
                </a:solidFill>
              </a:rPr>
              <a:t>pentru</a:t>
            </a:r>
            <a:r>
              <a:rPr lang="fr-FR" dirty="0">
                <a:solidFill>
                  <a:srgbClr val="255839"/>
                </a:solidFill>
              </a:rPr>
              <a:t> </a:t>
            </a:r>
            <a:r>
              <a:rPr lang="fr-FR" dirty="0" err="1">
                <a:solidFill>
                  <a:srgbClr val="255839"/>
                </a:solidFill>
              </a:rPr>
              <a:t>Modulul</a:t>
            </a:r>
            <a:r>
              <a:rPr lang="fr-FR" dirty="0">
                <a:solidFill>
                  <a:srgbClr val="255839"/>
                </a:solidFill>
              </a:rPr>
              <a:t> 3</a:t>
            </a:r>
            <a:endParaRPr lang="el-GR" dirty="0">
              <a:solidFill>
                <a:srgbClr val="255839"/>
              </a:solidFill>
            </a:endParaRPr>
          </a:p>
        </p:txBody>
      </p:sp>
      <p:sp>
        <p:nvSpPr>
          <p:cNvPr id="7" name="Content Placeholder 6">
            <a:extLst>
              <a:ext uri="{FF2B5EF4-FFF2-40B4-BE49-F238E27FC236}">
                <a16:creationId xmlns:a16="http://schemas.microsoft.com/office/drawing/2014/main" id="{88F38094-15C6-3FAF-44BA-AD5466650D19}"/>
              </a:ext>
            </a:extLst>
          </p:cNvPr>
          <p:cNvSpPr>
            <a:spLocks noGrp="1"/>
          </p:cNvSpPr>
          <p:nvPr>
            <p:ph sz="quarter" idx="12"/>
          </p:nvPr>
        </p:nvSpPr>
        <p:spPr>
          <a:xfrm>
            <a:off x="399369" y="1600200"/>
            <a:ext cx="9313591" cy="5006417"/>
          </a:xfrm>
        </p:spPr>
        <p:txBody>
          <a:bodyPr>
            <a:normAutofit/>
          </a:bodyPr>
          <a:lstStyle/>
          <a:p>
            <a:pPr marL="0" indent="0">
              <a:buNone/>
            </a:pPr>
            <a:r>
              <a:rPr lang="en-US" dirty="0" err="1"/>
              <a:t>Acest</a:t>
            </a:r>
            <a:r>
              <a:rPr lang="en-US" dirty="0"/>
              <a:t> </a:t>
            </a:r>
            <a:r>
              <a:rPr lang="en-US" dirty="0" err="1"/>
              <a:t>caz</a:t>
            </a:r>
            <a:r>
              <a:rPr lang="en-US" dirty="0"/>
              <a:t> </a:t>
            </a:r>
            <a:r>
              <a:rPr lang="en-US" dirty="0" err="1"/>
              <a:t>îi</a:t>
            </a:r>
            <a:r>
              <a:rPr lang="en-US" dirty="0"/>
              <a:t> </a:t>
            </a:r>
            <a:r>
              <a:rPr lang="en-US" dirty="0" err="1"/>
              <a:t>ajută</a:t>
            </a:r>
            <a:r>
              <a:rPr lang="en-US" dirty="0"/>
              <a:t> pe </a:t>
            </a:r>
            <a:r>
              <a:rPr lang="en-US" dirty="0" err="1"/>
              <a:t>profesori</a:t>
            </a:r>
            <a:r>
              <a:rPr lang="en-US" dirty="0"/>
              <a:t> </a:t>
            </a:r>
            <a:r>
              <a:rPr lang="en-US" dirty="0" err="1"/>
              <a:t>să</a:t>
            </a:r>
            <a:r>
              <a:rPr lang="en-US" dirty="0"/>
              <a:t> </a:t>
            </a:r>
            <a:r>
              <a:rPr lang="en-US" dirty="0" err="1"/>
              <a:t>discute</a:t>
            </a:r>
            <a:r>
              <a:rPr lang="en-US" dirty="0"/>
              <a:t>:</a:t>
            </a:r>
          </a:p>
          <a:p>
            <a:pPr>
              <a:buFont typeface="Wingdings" panose="05000000000000000000" pitchFamily="2" charset="2"/>
              <a:buChar char="Ø"/>
            </a:pPr>
            <a:r>
              <a:rPr lang="en-US" dirty="0"/>
              <a:t> Cum </a:t>
            </a:r>
            <a:r>
              <a:rPr lang="en-US" dirty="0" err="1"/>
              <a:t>afectează</a:t>
            </a:r>
            <a:r>
              <a:rPr lang="en-US" dirty="0"/>
              <a:t> </a:t>
            </a:r>
            <a:r>
              <a:rPr lang="en-US" dirty="0" err="1"/>
              <a:t>sustenabilitatea</a:t>
            </a:r>
            <a:r>
              <a:rPr lang="en-US" dirty="0"/>
              <a:t> </a:t>
            </a:r>
            <a:r>
              <a:rPr lang="en-US" dirty="0" err="1"/>
              <a:t>ocupațiile</a:t>
            </a:r>
            <a:r>
              <a:rPr lang="en-US" dirty="0"/>
              <a:t> de </a:t>
            </a:r>
            <a:r>
              <a:rPr lang="en-US" dirty="0" err="1"/>
              <a:t>servicii</a:t>
            </a:r>
            <a:r>
              <a:rPr lang="en-US" dirty="0"/>
              <a:t> 
De </a:t>
            </a:r>
            <a:r>
              <a:rPr lang="en-US" dirty="0" err="1"/>
              <a:t>ce</a:t>
            </a:r>
            <a:r>
              <a:rPr lang="en-US" dirty="0"/>
              <a:t> </a:t>
            </a:r>
            <a:r>
              <a:rPr lang="en-US" dirty="0" err="1"/>
              <a:t>abilitățile</a:t>
            </a:r>
            <a:r>
              <a:rPr lang="en-US" dirty="0"/>
              <a:t> </a:t>
            </a:r>
            <a:r>
              <a:rPr lang="en-US" dirty="0" err="1"/>
              <a:t>verzi</a:t>
            </a:r>
            <a:r>
              <a:rPr lang="en-US" dirty="0"/>
              <a:t> sunt </a:t>
            </a:r>
            <a:r>
              <a:rPr lang="en-US" dirty="0" err="1"/>
              <a:t>și</a:t>
            </a:r>
            <a:r>
              <a:rPr lang="en-US" dirty="0"/>
              <a:t> </a:t>
            </a:r>
            <a:r>
              <a:rPr lang="en-US" dirty="0" err="1"/>
              <a:t>abilități</a:t>
            </a:r>
            <a:r>
              <a:rPr lang="en-US" dirty="0"/>
              <a:t> de </a:t>
            </a:r>
            <a:r>
              <a:rPr lang="en-US" dirty="0" err="1"/>
              <a:t>comunicare</a:t>
            </a:r>
            <a:r>
              <a:rPr lang="en-US" dirty="0"/>
              <a:t> </a:t>
            </a:r>
            <a:r>
              <a:rPr lang="en-US" dirty="0" err="1"/>
              <a:t>și</a:t>
            </a:r>
            <a:r>
              <a:rPr lang="en-US" dirty="0"/>
              <a:t> </a:t>
            </a:r>
            <a:r>
              <a:rPr lang="en-US" dirty="0" err="1"/>
              <a:t>luare</a:t>
            </a:r>
            <a:r>
              <a:rPr lang="en-US" dirty="0"/>
              <a:t> a </a:t>
            </a:r>
            <a:r>
              <a:rPr lang="en-US" dirty="0" err="1"/>
              <a:t>deciziilor</a:t>
            </a:r>
            <a:r>
              <a:rPr lang="en-US" dirty="0"/>
              <a:t> 
Cum </a:t>
            </a:r>
            <a:r>
              <a:rPr lang="en-US" dirty="0" err="1"/>
              <a:t>poate</a:t>
            </a:r>
            <a:r>
              <a:rPr lang="en-US" dirty="0"/>
              <a:t> fi </a:t>
            </a:r>
            <a:r>
              <a:rPr lang="en-US" dirty="0" err="1"/>
              <a:t>evidențiată</a:t>
            </a:r>
            <a:r>
              <a:rPr lang="en-US" dirty="0"/>
              <a:t> </a:t>
            </a:r>
            <a:r>
              <a:rPr lang="en-US" dirty="0" err="1"/>
              <a:t>relevanța</a:t>
            </a:r>
            <a:r>
              <a:rPr lang="en-US" dirty="0"/>
              <a:t> </a:t>
            </a:r>
            <a:r>
              <a:rPr lang="en-US" dirty="0" err="1"/>
              <a:t>pentru</a:t>
            </a:r>
            <a:r>
              <a:rPr lang="en-US" dirty="0"/>
              <a:t> </a:t>
            </a:r>
            <a:r>
              <a:rPr lang="en-US" dirty="0" err="1"/>
              <a:t>piața</a:t>
            </a:r>
            <a:r>
              <a:rPr lang="en-US" dirty="0"/>
              <a:t> </a:t>
            </a:r>
            <a:r>
              <a:rPr lang="en-US" dirty="0" err="1"/>
              <a:t>muncii</a:t>
            </a:r>
            <a:r>
              <a:rPr lang="en-US" dirty="0"/>
              <a:t> </a:t>
            </a:r>
            <a:r>
              <a:rPr lang="en-US" dirty="0" err="1"/>
              <a:t>prin</a:t>
            </a:r>
            <a:r>
              <a:rPr lang="en-US" dirty="0"/>
              <a:t> </a:t>
            </a:r>
            <a:r>
              <a:rPr lang="en-US" dirty="0" err="1"/>
              <a:t>exemple</a:t>
            </a:r>
            <a:r>
              <a:rPr lang="en-US" dirty="0"/>
              <a:t> </a:t>
            </a:r>
            <a:r>
              <a:rPr lang="en-US" dirty="0" err="1"/>
              <a:t>cotidiene</a:t>
            </a:r>
            <a:r>
              <a:rPr lang="en-US" dirty="0"/>
              <a:t> la </a:t>
            </a:r>
            <a:r>
              <a:rPr lang="en-US" dirty="0" err="1"/>
              <a:t>locul</a:t>
            </a:r>
            <a:r>
              <a:rPr lang="en-US" dirty="0"/>
              <a:t> de </a:t>
            </a:r>
            <a:r>
              <a:rPr lang="en-US" dirty="0" err="1"/>
              <a:t>muncă</a:t>
            </a:r>
            <a:r>
              <a:rPr lang="en-US" dirty="0"/>
              <a:t> 
Cum pot </a:t>
            </a:r>
            <a:r>
              <a:rPr lang="en-US" dirty="0" err="1"/>
              <a:t>cursanții</a:t>
            </a:r>
            <a:r>
              <a:rPr lang="en-US" dirty="0"/>
              <a:t> </a:t>
            </a:r>
            <a:r>
              <a:rPr lang="en-US" dirty="0" err="1"/>
              <a:t>să</a:t>
            </a:r>
            <a:r>
              <a:rPr lang="en-US" dirty="0"/>
              <a:t> </a:t>
            </a:r>
            <a:r>
              <a:rPr lang="en-US" dirty="0" err="1"/>
              <a:t>înțeleagă</a:t>
            </a:r>
            <a:r>
              <a:rPr lang="en-US" dirty="0"/>
              <a:t> </a:t>
            </a:r>
            <a:r>
              <a:rPr lang="en-US" dirty="0" err="1"/>
              <a:t>carierele</a:t>
            </a:r>
            <a:r>
              <a:rPr lang="en-US" dirty="0"/>
              <a:t> </a:t>
            </a:r>
            <a:r>
              <a:rPr lang="en-US" dirty="0" err="1"/>
              <a:t>verzi</a:t>
            </a:r>
            <a:r>
              <a:rPr lang="en-US" dirty="0"/>
              <a:t> </a:t>
            </a:r>
            <a:r>
              <a:rPr lang="en-US" dirty="0" err="1"/>
              <a:t>dincolo</a:t>
            </a:r>
            <a:r>
              <a:rPr lang="en-US" dirty="0"/>
              <a:t> de </a:t>
            </a:r>
            <a:r>
              <a:rPr lang="en-US" dirty="0" err="1"/>
              <a:t>sectoarele</a:t>
            </a:r>
            <a:r>
              <a:rPr lang="en-US" dirty="0"/>
              <a:t> </a:t>
            </a:r>
            <a:r>
              <a:rPr lang="en-US" dirty="0" err="1"/>
              <a:t>tehnice</a:t>
            </a:r>
            <a:r>
              <a:rPr lang="en-US" dirty="0"/>
              <a:t> 
Cum </a:t>
            </a:r>
            <a:r>
              <a:rPr lang="en-US" dirty="0" err="1"/>
              <a:t>influențează</a:t>
            </a:r>
            <a:r>
              <a:rPr lang="en-US" dirty="0"/>
              <a:t> </a:t>
            </a:r>
            <a:r>
              <a:rPr lang="en-US" dirty="0" err="1"/>
              <a:t>contextul</a:t>
            </a:r>
            <a:r>
              <a:rPr lang="en-US" dirty="0"/>
              <a:t> local, </a:t>
            </a:r>
            <a:r>
              <a:rPr lang="en-US" dirty="0" err="1"/>
              <a:t>nevoile</a:t>
            </a:r>
            <a:r>
              <a:rPr lang="en-US" dirty="0"/>
              <a:t> </a:t>
            </a:r>
            <a:r>
              <a:rPr lang="en-US" dirty="0" err="1"/>
              <a:t>clienților</a:t>
            </a:r>
            <a:r>
              <a:rPr lang="en-US" dirty="0"/>
              <a:t> </a:t>
            </a:r>
            <a:r>
              <a:rPr lang="en-US" dirty="0" err="1"/>
              <a:t>și</a:t>
            </a:r>
            <a:r>
              <a:rPr lang="en-US" dirty="0"/>
              <a:t> ale </a:t>
            </a:r>
            <a:r>
              <a:rPr lang="en-US" dirty="0" err="1"/>
              <a:t>comunității</a:t>
            </a:r>
            <a:r>
              <a:rPr lang="en-US" dirty="0"/>
              <a:t> </a:t>
            </a:r>
            <a:r>
              <a:rPr lang="en-US" dirty="0" err="1"/>
              <a:t>practicile</a:t>
            </a:r>
            <a:r>
              <a:rPr lang="en-US" dirty="0"/>
              <a:t> de </a:t>
            </a:r>
            <a:r>
              <a:rPr lang="en-US" dirty="0" err="1"/>
              <a:t>sustenabilitate</a:t>
            </a:r>
            <a:endParaRPr lang="en-US" dirty="0"/>
          </a:p>
        </p:txBody>
      </p:sp>
    </p:spTree>
    <p:extLst>
      <p:ext uri="{BB962C8B-B14F-4D97-AF65-F5344CB8AC3E}">
        <p14:creationId xmlns:p14="http://schemas.microsoft.com/office/powerpoint/2010/main" val="40159222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D1641-1EDC-7F05-7D6E-EA70184CFDA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D61D18A-80FC-58DD-288E-028E6432688C}"/>
              </a:ext>
            </a:extLst>
          </p:cNvPr>
          <p:cNvSpPr>
            <a:spLocks noGrp="1"/>
          </p:cNvSpPr>
          <p:nvPr>
            <p:ph type="title"/>
          </p:nvPr>
        </p:nvSpPr>
        <p:spPr>
          <a:xfrm>
            <a:off x="399369" y="788988"/>
            <a:ext cx="11393262" cy="1039812"/>
          </a:xfrm>
        </p:spPr>
        <p:txBody>
          <a:bodyPr>
            <a:normAutofit/>
          </a:bodyPr>
          <a:lstStyle/>
          <a:p>
            <a:r>
              <a:rPr lang="en-US" dirty="0" err="1">
                <a:solidFill>
                  <a:srgbClr val="255839"/>
                </a:solidFill>
              </a:rPr>
              <a:t>Studiu</a:t>
            </a:r>
            <a:r>
              <a:rPr lang="en-US" dirty="0">
                <a:solidFill>
                  <a:srgbClr val="255839"/>
                </a:solidFill>
              </a:rPr>
              <a:t> de </a:t>
            </a:r>
            <a:r>
              <a:rPr lang="en-US" dirty="0" err="1">
                <a:solidFill>
                  <a:srgbClr val="255839"/>
                </a:solidFill>
              </a:rPr>
              <a:t>caz</a:t>
            </a:r>
            <a:r>
              <a:rPr lang="en-US" dirty="0">
                <a:solidFill>
                  <a:srgbClr val="255839"/>
                </a:solidFill>
              </a:rPr>
              <a:t>: </a:t>
            </a:r>
            <a:r>
              <a:rPr lang="en-US" dirty="0" err="1">
                <a:solidFill>
                  <a:srgbClr val="255839"/>
                </a:solidFill>
              </a:rPr>
              <a:t>Turism</a:t>
            </a:r>
            <a:r>
              <a:rPr lang="en-US" dirty="0">
                <a:solidFill>
                  <a:srgbClr val="255839"/>
                </a:solidFill>
              </a:rPr>
              <a:t> </a:t>
            </a:r>
            <a:r>
              <a:rPr lang="en-US" dirty="0" err="1">
                <a:solidFill>
                  <a:srgbClr val="255839"/>
                </a:solidFill>
              </a:rPr>
              <a:t>durabil</a:t>
            </a:r>
            <a:r>
              <a:rPr lang="en-US" dirty="0">
                <a:solidFill>
                  <a:srgbClr val="255839"/>
                </a:solidFill>
              </a:rPr>
              <a:t> </a:t>
            </a:r>
            <a:r>
              <a:rPr lang="en-US" dirty="0" err="1">
                <a:solidFill>
                  <a:srgbClr val="255839"/>
                </a:solidFill>
              </a:rPr>
              <a:t>și</a:t>
            </a:r>
            <a:r>
              <a:rPr lang="en-US" dirty="0">
                <a:solidFill>
                  <a:srgbClr val="255839"/>
                </a:solidFill>
              </a:rPr>
              <a:t> </a:t>
            </a:r>
            <a:r>
              <a:rPr lang="en-US" dirty="0" err="1">
                <a:solidFill>
                  <a:srgbClr val="255839"/>
                </a:solidFill>
              </a:rPr>
              <a:t>servicii</a:t>
            </a:r>
            <a:r>
              <a:rPr lang="en-US" dirty="0">
                <a:solidFill>
                  <a:srgbClr val="255839"/>
                </a:solidFill>
              </a:rPr>
              <a:t> locale</a:t>
            </a:r>
            <a:endParaRPr lang="el-GR" dirty="0">
              <a:solidFill>
                <a:srgbClr val="255839"/>
              </a:solidFill>
            </a:endParaRPr>
          </a:p>
        </p:txBody>
      </p:sp>
      <p:sp>
        <p:nvSpPr>
          <p:cNvPr id="7" name="Content Placeholder 6">
            <a:extLst>
              <a:ext uri="{FF2B5EF4-FFF2-40B4-BE49-F238E27FC236}">
                <a16:creationId xmlns:a16="http://schemas.microsoft.com/office/drawing/2014/main" id="{7A754A3F-39C4-BACD-EB5E-CAA56F223F34}"/>
              </a:ext>
            </a:extLst>
          </p:cNvPr>
          <p:cNvSpPr>
            <a:spLocks noGrp="1"/>
          </p:cNvSpPr>
          <p:nvPr>
            <p:ph sz="quarter" idx="12"/>
          </p:nvPr>
        </p:nvSpPr>
        <p:spPr>
          <a:xfrm>
            <a:off x="399369" y="1600200"/>
            <a:ext cx="9313591" cy="5006417"/>
          </a:xfrm>
        </p:spPr>
        <p:txBody>
          <a:bodyPr>
            <a:normAutofit/>
          </a:bodyPr>
          <a:lstStyle/>
          <a:p>
            <a:r>
              <a:rPr lang="en-US" b="1" dirty="0" err="1"/>
              <a:t>Întrebarea</a:t>
            </a:r>
            <a:r>
              <a:rPr lang="en-US" b="1" dirty="0"/>
              <a:t> 1:</a:t>
            </a:r>
            <a:br>
              <a:rPr lang="en-US" dirty="0"/>
            </a:br>
            <a:r>
              <a:rPr lang="en-US" dirty="0"/>
              <a:t>Ce </a:t>
            </a:r>
            <a:r>
              <a:rPr lang="en-US" dirty="0" err="1"/>
              <a:t>abilități</a:t>
            </a:r>
            <a:r>
              <a:rPr lang="en-US" dirty="0"/>
              <a:t> </a:t>
            </a:r>
            <a:r>
              <a:rPr lang="en-US" dirty="0" err="1"/>
              <a:t>verzi</a:t>
            </a:r>
            <a:r>
              <a:rPr lang="en-US" dirty="0"/>
              <a:t> sunt </a:t>
            </a:r>
            <a:r>
              <a:rPr lang="en-US" dirty="0" err="1"/>
              <a:t>necesare</a:t>
            </a:r>
            <a:r>
              <a:rPr lang="en-US" dirty="0"/>
              <a:t> </a:t>
            </a:r>
            <a:r>
              <a:rPr lang="en-US" dirty="0" err="1"/>
              <a:t>lucrătorilor</a:t>
            </a:r>
            <a:r>
              <a:rPr lang="en-US" dirty="0"/>
              <a:t> </a:t>
            </a:r>
            <a:r>
              <a:rPr lang="en-US" dirty="0" err="1"/>
              <a:t>în</a:t>
            </a:r>
            <a:r>
              <a:rPr lang="en-US" dirty="0"/>
              <a:t> </a:t>
            </a:r>
            <a:r>
              <a:rPr lang="en-US" dirty="0" err="1"/>
              <a:t>acest</a:t>
            </a:r>
            <a:r>
              <a:rPr lang="en-US" dirty="0"/>
              <a:t> </a:t>
            </a:r>
            <a:r>
              <a:rPr lang="en-US" dirty="0" err="1"/>
              <a:t>exemplu</a:t>
            </a:r>
            <a:r>
              <a:rPr lang="en-US" dirty="0"/>
              <a:t>? </a:t>
            </a:r>
            <a:r>
              <a:rPr lang="en-US" dirty="0" err="1"/>
              <a:t>Identificați</a:t>
            </a:r>
            <a:r>
              <a:rPr lang="en-US" dirty="0"/>
              <a:t> cel </a:t>
            </a:r>
            <a:r>
              <a:rPr lang="en-US" dirty="0" err="1"/>
              <a:t>puțin</a:t>
            </a:r>
            <a:r>
              <a:rPr lang="en-US" dirty="0"/>
              <a:t> o </a:t>
            </a:r>
            <a:r>
              <a:rPr lang="en-US" dirty="0" err="1"/>
              <a:t>competență</a:t>
            </a:r>
            <a:r>
              <a:rPr lang="en-US" dirty="0"/>
              <a:t> </a:t>
            </a:r>
            <a:r>
              <a:rPr lang="en-US" dirty="0" err="1"/>
              <a:t>transversală</a:t>
            </a:r>
            <a:r>
              <a:rPr lang="en-US" dirty="0"/>
              <a:t> </a:t>
            </a:r>
            <a:r>
              <a:rPr lang="en-US" dirty="0" err="1"/>
              <a:t>și</a:t>
            </a:r>
            <a:r>
              <a:rPr lang="en-US" dirty="0"/>
              <a:t> </a:t>
            </a:r>
            <a:r>
              <a:rPr lang="en-US" dirty="0" err="1"/>
              <a:t>una</a:t>
            </a:r>
            <a:r>
              <a:rPr lang="en-US" dirty="0"/>
              <a:t> </a:t>
            </a:r>
            <a:r>
              <a:rPr lang="en-US" dirty="0" err="1"/>
              <a:t>specifică</a:t>
            </a:r>
            <a:r>
              <a:rPr lang="en-US" dirty="0"/>
              <a:t> </a:t>
            </a:r>
            <a:r>
              <a:rPr lang="en-US" dirty="0" err="1"/>
              <a:t>ocupației</a:t>
            </a:r>
            <a:r>
              <a:rPr lang="en-US" dirty="0"/>
              <a:t>. </a:t>
            </a:r>
          </a:p>
          <a:p>
            <a:endParaRPr lang="en-US" dirty="0"/>
          </a:p>
          <a:p>
            <a:r>
              <a:rPr lang="en-US" b="1" dirty="0" err="1"/>
              <a:t>Întrebarea</a:t>
            </a:r>
            <a:r>
              <a:rPr lang="en-US" b="1" dirty="0"/>
              <a:t> 2: </a:t>
            </a:r>
            <a:r>
              <a:rPr lang="en-US" dirty="0"/>
              <a:t>Cum </a:t>
            </a:r>
            <a:r>
              <a:rPr lang="en-US" dirty="0" err="1"/>
              <a:t>ar</a:t>
            </a:r>
            <a:r>
              <a:rPr lang="en-US" dirty="0"/>
              <a:t> </a:t>
            </a:r>
            <a:r>
              <a:rPr lang="en-US" dirty="0" err="1"/>
              <a:t>putea</a:t>
            </a:r>
            <a:r>
              <a:rPr lang="en-US" dirty="0"/>
              <a:t> un </a:t>
            </a:r>
            <a:r>
              <a:rPr lang="en-US" dirty="0" err="1"/>
              <a:t>profesor</a:t>
            </a:r>
            <a:r>
              <a:rPr lang="en-US" dirty="0"/>
              <a:t> de VET </a:t>
            </a:r>
            <a:r>
              <a:rPr lang="en-US" dirty="0" err="1"/>
              <a:t>să</a:t>
            </a:r>
            <a:r>
              <a:rPr lang="en-US" dirty="0"/>
              <a:t> </a:t>
            </a:r>
            <a:r>
              <a:rPr lang="en-US" dirty="0" err="1"/>
              <a:t>transforme</a:t>
            </a:r>
            <a:r>
              <a:rPr lang="en-US" dirty="0"/>
              <a:t> </a:t>
            </a:r>
            <a:r>
              <a:rPr lang="en-US" dirty="0" err="1"/>
              <a:t>acest</a:t>
            </a:r>
            <a:r>
              <a:rPr lang="en-US" dirty="0"/>
              <a:t> </a:t>
            </a:r>
            <a:r>
              <a:rPr lang="en-US" dirty="0" err="1"/>
              <a:t>caz</a:t>
            </a:r>
            <a:r>
              <a:rPr lang="en-US" dirty="0"/>
              <a:t> </a:t>
            </a:r>
            <a:r>
              <a:rPr lang="en-US" dirty="0" err="1"/>
              <a:t>într</a:t>
            </a:r>
            <a:r>
              <a:rPr lang="en-US" dirty="0"/>
              <a:t>-o </a:t>
            </a:r>
            <a:r>
              <a:rPr lang="en-US" dirty="0" err="1"/>
              <a:t>activitate</a:t>
            </a:r>
            <a:r>
              <a:rPr lang="en-US" dirty="0"/>
              <a:t> </a:t>
            </a:r>
            <a:r>
              <a:rPr lang="en-US" dirty="0" err="1"/>
              <a:t>pentru</a:t>
            </a:r>
            <a:r>
              <a:rPr lang="en-US" dirty="0"/>
              <a:t> </a:t>
            </a:r>
            <a:r>
              <a:rPr lang="en-US" dirty="0" err="1"/>
              <a:t>cursani</a:t>
            </a:r>
            <a:r>
              <a:rPr lang="en-US" dirty="0"/>
              <a:t>? </a:t>
            </a:r>
          </a:p>
          <a:p>
            <a:endParaRPr lang="en-US" dirty="0"/>
          </a:p>
          <a:p>
            <a:r>
              <a:rPr lang="en-US" b="1" dirty="0" err="1"/>
              <a:t>Întrebarea</a:t>
            </a:r>
            <a:r>
              <a:rPr lang="en-US" b="1" dirty="0"/>
              <a:t> 3: </a:t>
            </a:r>
            <a:r>
              <a:rPr lang="en-US" dirty="0"/>
              <a:t>Cum </a:t>
            </a:r>
            <a:r>
              <a:rPr lang="en-US" dirty="0" err="1"/>
              <a:t>ar</a:t>
            </a:r>
            <a:r>
              <a:rPr lang="en-US" dirty="0"/>
              <a:t> </a:t>
            </a:r>
            <a:r>
              <a:rPr lang="en-US" dirty="0" err="1"/>
              <a:t>putea</a:t>
            </a:r>
            <a:r>
              <a:rPr lang="en-US" dirty="0"/>
              <a:t> fi </a:t>
            </a:r>
            <a:r>
              <a:rPr lang="en-US" dirty="0" err="1"/>
              <a:t>adaptat</a:t>
            </a:r>
            <a:r>
              <a:rPr lang="en-US" dirty="0"/>
              <a:t> </a:t>
            </a:r>
            <a:r>
              <a:rPr lang="en-US" dirty="0" err="1"/>
              <a:t>acest</a:t>
            </a:r>
            <a:r>
              <a:rPr lang="en-US" dirty="0"/>
              <a:t> </a:t>
            </a:r>
            <a:r>
              <a:rPr lang="en-US" dirty="0" err="1"/>
              <a:t>caz</a:t>
            </a:r>
            <a:r>
              <a:rPr lang="en-US" dirty="0"/>
              <a:t> </a:t>
            </a:r>
            <a:r>
              <a:rPr lang="en-US" dirty="0" err="1"/>
              <a:t>pentru</a:t>
            </a:r>
            <a:r>
              <a:rPr lang="en-US" dirty="0"/>
              <a:t> un alt sector, cum </a:t>
            </a:r>
            <a:r>
              <a:rPr lang="en-US" dirty="0" err="1"/>
              <a:t>ar</a:t>
            </a:r>
            <a:r>
              <a:rPr lang="en-US" dirty="0"/>
              <a:t> fi </a:t>
            </a:r>
            <a:r>
              <a:rPr lang="en-US" dirty="0" err="1"/>
              <a:t>retailul</a:t>
            </a:r>
            <a:r>
              <a:rPr lang="en-US" dirty="0"/>
              <a:t>, </a:t>
            </a:r>
            <a:r>
              <a:rPr lang="en-US" dirty="0" err="1"/>
              <a:t>cateringul</a:t>
            </a:r>
            <a:r>
              <a:rPr lang="en-US" dirty="0"/>
              <a:t>, </a:t>
            </a:r>
            <a:r>
              <a:rPr lang="en-US" dirty="0" err="1"/>
              <a:t>administrația</a:t>
            </a:r>
            <a:r>
              <a:rPr lang="en-US" dirty="0"/>
              <a:t> </a:t>
            </a:r>
            <a:r>
              <a:rPr lang="en-US" dirty="0" err="1"/>
              <a:t>sau</a:t>
            </a:r>
            <a:r>
              <a:rPr lang="en-US" dirty="0"/>
              <a:t> </a:t>
            </a:r>
            <a:r>
              <a:rPr lang="en-US" dirty="0" err="1"/>
              <a:t>transportul</a:t>
            </a:r>
            <a:r>
              <a:rPr lang="en-US" dirty="0"/>
              <a:t>?</a:t>
            </a:r>
          </a:p>
        </p:txBody>
      </p:sp>
    </p:spTree>
    <p:extLst>
      <p:ext uri="{BB962C8B-B14F-4D97-AF65-F5344CB8AC3E}">
        <p14:creationId xmlns:p14="http://schemas.microsoft.com/office/powerpoint/2010/main" val="32112325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5BA72-1060-3AD5-7B19-759E36B9BB1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D20F9A6-5E25-DFAF-54B5-98628397E002}"/>
              </a:ext>
            </a:extLst>
          </p:cNvPr>
          <p:cNvSpPr>
            <a:spLocks noGrp="1"/>
          </p:cNvSpPr>
          <p:nvPr>
            <p:ph type="title"/>
          </p:nvPr>
        </p:nvSpPr>
        <p:spPr>
          <a:xfrm>
            <a:off x="399368" y="788988"/>
            <a:ext cx="10732457" cy="660400"/>
          </a:xfrm>
        </p:spPr>
        <p:txBody>
          <a:bodyPr>
            <a:normAutofit/>
          </a:bodyPr>
          <a:lstStyle/>
          <a:p>
            <a:r>
              <a:rPr lang="en-US" dirty="0" err="1">
                <a:solidFill>
                  <a:srgbClr val="255839"/>
                </a:solidFill>
              </a:rPr>
              <a:t>Activitate</a:t>
            </a:r>
            <a:r>
              <a:rPr lang="en-US" dirty="0">
                <a:solidFill>
                  <a:srgbClr val="255839"/>
                </a:solidFill>
              </a:rPr>
              <a:t> de </a:t>
            </a:r>
            <a:r>
              <a:rPr lang="en-US" dirty="0" err="1">
                <a:solidFill>
                  <a:srgbClr val="255839"/>
                </a:solidFill>
              </a:rPr>
              <a:t>reflecție</a:t>
            </a:r>
            <a:r>
              <a:rPr lang="en-US" dirty="0">
                <a:solidFill>
                  <a:srgbClr val="255839"/>
                </a:solidFill>
              </a:rPr>
              <a:t> individual a </a:t>
            </a:r>
            <a:r>
              <a:rPr lang="en-US" dirty="0" err="1">
                <a:solidFill>
                  <a:srgbClr val="255839"/>
                </a:solidFill>
              </a:rPr>
              <a:t>formatorului</a:t>
            </a:r>
            <a:endParaRPr lang="el-GR" dirty="0">
              <a:solidFill>
                <a:srgbClr val="255839"/>
              </a:solidFill>
            </a:endParaRPr>
          </a:p>
        </p:txBody>
      </p:sp>
      <p:sp>
        <p:nvSpPr>
          <p:cNvPr id="7" name="Content Placeholder 6">
            <a:extLst>
              <a:ext uri="{FF2B5EF4-FFF2-40B4-BE49-F238E27FC236}">
                <a16:creationId xmlns:a16="http://schemas.microsoft.com/office/drawing/2014/main" id="{D3D08479-5F36-2293-EAE9-BE2CDCE3315E}"/>
              </a:ext>
            </a:extLst>
          </p:cNvPr>
          <p:cNvSpPr>
            <a:spLocks noGrp="1"/>
          </p:cNvSpPr>
          <p:nvPr>
            <p:ph sz="quarter" idx="12"/>
          </p:nvPr>
        </p:nvSpPr>
        <p:spPr>
          <a:xfrm>
            <a:off x="399369" y="1449388"/>
            <a:ext cx="9313591" cy="5157229"/>
          </a:xfrm>
        </p:spPr>
        <p:txBody>
          <a:bodyPr/>
          <a:lstStyle/>
          <a:p>
            <a:pPr marL="0" indent="0">
              <a:buNone/>
            </a:pPr>
            <a:r>
              <a:rPr lang="en-US" b="1" dirty="0" err="1"/>
              <a:t>Fișă</a:t>
            </a:r>
            <a:r>
              <a:rPr lang="en-US" b="1" dirty="0"/>
              <a:t> de </a:t>
            </a:r>
            <a:r>
              <a:rPr lang="en-US" b="1" dirty="0" err="1"/>
              <a:t>lucru</a:t>
            </a:r>
            <a:r>
              <a:rPr lang="en-US" b="1" dirty="0"/>
              <a:t> 6:</a:t>
            </a:r>
            <a:br>
              <a:rPr lang="en-US" dirty="0"/>
            </a:br>
            <a:r>
              <a:rPr lang="en-US" dirty="0" err="1"/>
              <a:t>Reflecție</a:t>
            </a:r>
            <a:r>
              <a:rPr lang="en-US" dirty="0"/>
              <a:t> </a:t>
            </a:r>
            <a:r>
              <a:rPr lang="en-US" dirty="0" err="1"/>
              <a:t>și</a:t>
            </a:r>
            <a:r>
              <a:rPr lang="en-US" dirty="0"/>
              <a:t> </a:t>
            </a:r>
            <a:r>
              <a:rPr lang="en-US" dirty="0" err="1"/>
              <a:t>pași</a:t>
            </a:r>
            <a:r>
              <a:rPr lang="en-US" dirty="0"/>
              <a:t> </a:t>
            </a:r>
            <a:r>
              <a:rPr lang="en-US" dirty="0" err="1"/>
              <a:t>următori</a:t>
            </a:r>
            <a:endParaRPr lang="en-US" dirty="0"/>
          </a:p>
          <a:p>
            <a:pPr marL="0" indent="0">
              <a:buNone/>
            </a:pPr>
            <a:endParaRPr lang="hr-HR" dirty="0"/>
          </a:p>
          <a:p>
            <a:pPr marL="0" indent="0">
              <a:buNone/>
            </a:pPr>
            <a:r>
              <a:rPr lang="en-US" dirty="0" err="1"/>
              <a:t>Completează</a:t>
            </a:r>
            <a:r>
              <a:rPr lang="en-US" dirty="0"/>
              <a:t> </a:t>
            </a:r>
            <a:r>
              <a:rPr lang="en-US" dirty="0" err="1"/>
              <a:t>reflexia</a:t>
            </a:r>
            <a:r>
              <a:rPr lang="en-US" dirty="0"/>
              <a:t> individual:</a:t>
            </a:r>
          </a:p>
          <a:p>
            <a:r>
              <a:rPr lang="en-US" dirty="0"/>
              <a:t>Un concept pe care </a:t>
            </a:r>
            <a:r>
              <a:rPr lang="en-US" dirty="0" err="1"/>
              <a:t>acum</a:t>
            </a:r>
            <a:r>
              <a:rPr lang="en-US" dirty="0"/>
              <a:t> </a:t>
            </a:r>
            <a:r>
              <a:rPr lang="en-US" dirty="0" err="1"/>
              <a:t>îl</a:t>
            </a:r>
            <a:r>
              <a:rPr lang="en-US" dirty="0"/>
              <a:t> pot </a:t>
            </a:r>
            <a:r>
              <a:rPr lang="en-US" dirty="0" err="1"/>
              <a:t>explica</a:t>
            </a:r>
            <a:r>
              <a:rPr lang="en-US" dirty="0"/>
              <a:t> </a:t>
            </a:r>
            <a:r>
              <a:rPr lang="en-US" dirty="0" err="1"/>
              <a:t>mai</a:t>
            </a:r>
            <a:r>
              <a:rPr lang="en-US" dirty="0"/>
              <a:t> </a:t>
            </a:r>
            <a:r>
              <a:rPr lang="en-US" dirty="0" err="1"/>
              <a:t>clar</a:t>
            </a:r>
            <a:r>
              <a:rPr lang="en-US" dirty="0"/>
              <a:t> </a:t>
            </a:r>
            <a:r>
              <a:rPr lang="en-US" dirty="0" err="1"/>
              <a:t>este</a:t>
            </a:r>
            <a:r>
              <a:rPr lang="en-US" dirty="0"/>
              <a:t>...  
O </a:t>
            </a:r>
            <a:r>
              <a:rPr lang="en-US" dirty="0" err="1"/>
              <a:t>abilitate</a:t>
            </a:r>
            <a:r>
              <a:rPr lang="en-US" dirty="0"/>
              <a:t> </a:t>
            </a:r>
            <a:r>
              <a:rPr lang="en-US" dirty="0" err="1"/>
              <a:t>verde</a:t>
            </a:r>
            <a:r>
              <a:rPr lang="en-US" dirty="0"/>
              <a:t> </a:t>
            </a:r>
            <a:r>
              <a:rPr lang="en-US" dirty="0" err="1"/>
              <a:t>relevantă</a:t>
            </a:r>
            <a:r>
              <a:rPr lang="en-US" dirty="0"/>
              <a:t> </a:t>
            </a:r>
            <a:r>
              <a:rPr lang="en-US" dirty="0" err="1"/>
              <a:t>pentru</a:t>
            </a:r>
            <a:r>
              <a:rPr lang="en-US" dirty="0"/>
              <a:t> </a:t>
            </a:r>
            <a:r>
              <a:rPr lang="en-US" dirty="0" err="1"/>
              <a:t>cursantii</a:t>
            </a:r>
            <a:r>
              <a:rPr lang="en-US" dirty="0"/>
              <a:t> </a:t>
            </a:r>
            <a:r>
              <a:rPr lang="en-US" dirty="0" err="1"/>
              <a:t>mei</a:t>
            </a:r>
            <a:r>
              <a:rPr lang="en-US" dirty="0"/>
              <a:t> </a:t>
            </a:r>
            <a:r>
              <a:rPr lang="en-US" dirty="0" err="1"/>
              <a:t>este</a:t>
            </a:r>
            <a:r>
              <a:rPr lang="en-US" dirty="0"/>
              <a:t>...  
Un </a:t>
            </a:r>
            <a:r>
              <a:rPr lang="en-US" dirty="0" err="1"/>
              <a:t>exemplu</a:t>
            </a:r>
            <a:r>
              <a:rPr lang="en-US" dirty="0"/>
              <a:t> de pe </a:t>
            </a:r>
            <a:r>
              <a:rPr lang="en-US" dirty="0" err="1"/>
              <a:t>piața</a:t>
            </a:r>
            <a:r>
              <a:rPr lang="en-US" dirty="0"/>
              <a:t> </a:t>
            </a:r>
            <a:r>
              <a:rPr lang="en-US" dirty="0" err="1"/>
              <a:t>muncii</a:t>
            </a:r>
            <a:r>
              <a:rPr lang="en-US" dirty="0"/>
              <a:t> pe care </a:t>
            </a:r>
            <a:r>
              <a:rPr lang="en-US" dirty="0" err="1"/>
              <a:t>îl</a:t>
            </a:r>
            <a:r>
              <a:rPr lang="en-US" dirty="0"/>
              <a:t> pot </a:t>
            </a:r>
            <a:r>
              <a:rPr lang="en-US" dirty="0" err="1"/>
              <a:t>folosi</a:t>
            </a:r>
            <a:r>
              <a:rPr lang="en-US" dirty="0"/>
              <a:t> </a:t>
            </a:r>
            <a:r>
              <a:rPr lang="en-US" dirty="0" err="1"/>
              <a:t>este</a:t>
            </a:r>
            <a:r>
              <a:rPr lang="en-US" dirty="0"/>
              <a:t>...  
O </a:t>
            </a:r>
            <a:r>
              <a:rPr lang="en-US" dirty="0" err="1"/>
              <a:t>activitate</a:t>
            </a:r>
            <a:r>
              <a:rPr lang="en-US" dirty="0"/>
              <a:t> pe care </a:t>
            </a:r>
            <a:r>
              <a:rPr lang="en-US" dirty="0" err="1"/>
              <a:t>aș</a:t>
            </a:r>
            <a:r>
              <a:rPr lang="en-US" dirty="0"/>
              <a:t> </a:t>
            </a:r>
            <a:r>
              <a:rPr lang="en-US" dirty="0" err="1"/>
              <a:t>putea</a:t>
            </a:r>
            <a:r>
              <a:rPr lang="en-US" dirty="0"/>
              <a:t> </a:t>
            </a:r>
            <a:r>
              <a:rPr lang="en-US" dirty="0" err="1"/>
              <a:t>să</a:t>
            </a:r>
            <a:r>
              <a:rPr lang="en-US" dirty="0"/>
              <a:t> o </a:t>
            </a:r>
            <a:r>
              <a:rPr lang="en-US" dirty="0" err="1"/>
              <a:t>adaptez</a:t>
            </a:r>
            <a:r>
              <a:rPr lang="en-US" dirty="0"/>
              <a:t> </a:t>
            </a:r>
            <a:r>
              <a:rPr lang="en-US" dirty="0" err="1"/>
              <a:t>pentru</a:t>
            </a:r>
            <a:r>
              <a:rPr lang="en-US" dirty="0"/>
              <a:t> </a:t>
            </a:r>
            <a:r>
              <a:rPr lang="en-US" dirty="0" err="1"/>
              <a:t>contextul</a:t>
            </a:r>
            <a:r>
              <a:rPr lang="en-US" dirty="0"/>
              <a:t> meu </a:t>
            </a:r>
            <a:r>
              <a:rPr lang="en-US" dirty="0" err="1"/>
              <a:t>este</a:t>
            </a:r>
            <a:r>
              <a:rPr lang="en-US" dirty="0"/>
              <a:t>...  
O </a:t>
            </a:r>
            <a:r>
              <a:rPr lang="en-US" dirty="0" err="1"/>
              <a:t>întrebare</a:t>
            </a:r>
            <a:r>
              <a:rPr lang="en-US" dirty="0"/>
              <a:t> </a:t>
            </a:r>
            <a:r>
              <a:rPr lang="en-US" dirty="0" err="1"/>
              <a:t>sau</a:t>
            </a:r>
            <a:r>
              <a:rPr lang="en-US" dirty="0"/>
              <a:t> </a:t>
            </a:r>
            <a:r>
              <a:rPr lang="en-US" dirty="0" err="1"/>
              <a:t>sprijin</a:t>
            </a:r>
            <a:r>
              <a:rPr lang="en-US" dirty="0"/>
              <a:t> de care </a:t>
            </a:r>
            <a:r>
              <a:rPr lang="en-US" dirty="0" err="1"/>
              <a:t>încă</a:t>
            </a:r>
            <a:r>
              <a:rPr lang="en-US" dirty="0"/>
              <a:t> am </a:t>
            </a:r>
            <a:r>
              <a:rPr lang="en-US" dirty="0" err="1"/>
              <a:t>nevoie</a:t>
            </a:r>
            <a:r>
              <a:rPr lang="en-US" dirty="0"/>
              <a:t> </a:t>
            </a:r>
            <a:r>
              <a:rPr lang="en-US" dirty="0" err="1"/>
              <a:t>este</a:t>
            </a:r>
            <a:r>
              <a:rPr lang="en-US" dirty="0"/>
              <a:t>… </a:t>
            </a:r>
          </a:p>
          <a:p>
            <a:r>
              <a:rPr lang="en-US" b="1" dirty="0"/>
              <a:t>Timp:</a:t>
            </a:r>
            <a:r>
              <a:rPr lang="en-US" dirty="0"/>
              <a:t> 8–10 minute</a:t>
            </a:r>
            <a:br>
              <a:rPr lang="en-US" dirty="0"/>
            </a:br>
            <a:r>
              <a:rPr lang="en-US" b="1" dirty="0" err="1"/>
              <a:t>Rezultat</a:t>
            </a:r>
            <a:r>
              <a:rPr lang="en-US" b="1" dirty="0"/>
              <a:t>:</a:t>
            </a:r>
            <a:r>
              <a:rPr lang="en-US" dirty="0"/>
              <a:t> </a:t>
            </a:r>
            <a:r>
              <a:rPr lang="en-US" dirty="0" err="1"/>
              <a:t>Notă</a:t>
            </a:r>
            <a:r>
              <a:rPr lang="en-US" dirty="0"/>
              <a:t> de </a:t>
            </a:r>
            <a:r>
              <a:rPr lang="en-US" dirty="0" err="1"/>
              <a:t>reflecție</a:t>
            </a:r>
            <a:r>
              <a:rPr lang="en-US" dirty="0"/>
              <a:t> </a:t>
            </a:r>
            <a:r>
              <a:rPr lang="en-US" dirty="0" err="1"/>
              <a:t>personală</a:t>
            </a:r>
            <a:endParaRPr lang="en-US" dirty="0"/>
          </a:p>
          <a:p>
            <a:pPr marL="0" indent="0">
              <a:buNone/>
            </a:pPr>
            <a:endParaRPr lang="en-US" dirty="0"/>
          </a:p>
        </p:txBody>
      </p:sp>
    </p:spTree>
    <p:extLst>
      <p:ext uri="{BB962C8B-B14F-4D97-AF65-F5344CB8AC3E}">
        <p14:creationId xmlns:p14="http://schemas.microsoft.com/office/powerpoint/2010/main" val="6867581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4FFA1-180D-11FA-FBAC-08F00402EC6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FC82C00-8A4E-1BFB-122A-52B898878EBD}"/>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Activitate</a:t>
            </a:r>
            <a:r>
              <a:rPr lang="en-US" dirty="0">
                <a:solidFill>
                  <a:srgbClr val="255839"/>
                </a:solidFill>
              </a:rPr>
              <a:t> de </a:t>
            </a:r>
            <a:r>
              <a:rPr lang="en-US" dirty="0" err="1">
                <a:solidFill>
                  <a:srgbClr val="255839"/>
                </a:solidFill>
              </a:rPr>
              <a:t>reflecție</a:t>
            </a:r>
            <a:r>
              <a:rPr lang="en-US" dirty="0">
                <a:solidFill>
                  <a:srgbClr val="255839"/>
                </a:solidFill>
              </a:rPr>
              <a:t> de </a:t>
            </a:r>
            <a:r>
              <a:rPr lang="en-US" dirty="0" err="1">
                <a:solidFill>
                  <a:srgbClr val="255839"/>
                </a:solidFill>
              </a:rPr>
              <a:t>grup</a:t>
            </a:r>
            <a:endParaRPr lang="el-GR" dirty="0">
              <a:solidFill>
                <a:srgbClr val="255839"/>
              </a:solidFill>
            </a:endParaRPr>
          </a:p>
        </p:txBody>
      </p:sp>
      <p:sp>
        <p:nvSpPr>
          <p:cNvPr id="7" name="Content Placeholder 6">
            <a:extLst>
              <a:ext uri="{FF2B5EF4-FFF2-40B4-BE49-F238E27FC236}">
                <a16:creationId xmlns:a16="http://schemas.microsoft.com/office/drawing/2014/main" id="{322BE918-993E-522B-1E1E-EACE4D2BC304}"/>
              </a:ext>
            </a:extLst>
          </p:cNvPr>
          <p:cNvSpPr>
            <a:spLocks noGrp="1"/>
          </p:cNvSpPr>
          <p:nvPr>
            <p:ph sz="quarter" idx="12"/>
          </p:nvPr>
        </p:nvSpPr>
        <p:spPr>
          <a:xfrm>
            <a:off x="399369" y="1449388"/>
            <a:ext cx="9313591" cy="5157229"/>
          </a:xfrm>
        </p:spPr>
        <p:txBody>
          <a:bodyPr/>
          <a:lstStyle/>
          <a:p>
            <a:pPr marL="0" indent="0">
              <a:buNone/>
            </a:pPr>
            <a:r>
              <a:rPr lang="es-ES" b="1" dirty="0"/>
              <a:t>De la </a:t>
            </a:r>
            <a:r>
              <a:rPr lang="es-ES" b="1" dirty="0" err="1"/>
              <a:t>reflecția</a:t>
            </a:r>
            <a:r>
              <a:rPr lang="es-ES" b="1" dirty="0"/>
              <a:t> </a:t>
            </a:r>
            <a:r>
              <a:rPr lang="es-ES" b="1" dirty="0" err="1"/>
              <a:t>individuală</a:t>
            </a:r>
            <a:r>
              <a:rPr lang="es-ES" b="1" dirty="0"/>
              <a:t> la </a:t>
            </a:r>
            <a:r>
              <a:rPr lang="es-ES" b="1" dirty="0" err="1"/>
              <a:t>transferul</a:t>
            </a:r>
            <a:r>
              <a:rPr lang="es-ES" b="1" dirty="0"/>
              <a:t> </a:t>
            </a:r>
            <a:r>
              <a:rPr lang="es-ES" b="1" dirty="0" err="1"/>
              <a:t>practic</a:t>
            </a:r>
            <a:endParaRPr lang="es-ES" b="1" dirty="0"/>
          </a:p>
          <a:p>
            <a:pPr marL="0" indent="0">
              <a:buNone/>
            </a:pPr>
            <a:r>
              <a:rPr lang="en-US" dirty="0" err="1"/>
              <a:t>În</a:t>
            </a:r>
            <a:r>
              <a:rPr lang="en-US" dirty="0"/>
              <a:t> </a:t>
            </a:r>
            <a:r>
              <a:rPr lang="en-US" dirty="0" err="1"/>
              <a:t>grupuri</a:t>
            </a:r>
            <a:r>
              <a:rPr lang="en-US" dirty="0"/>
              <a:t> de </a:t>
            </a:r>
            <a:r>
              <a:rPr lang="en-US" dirty="0" err="1"/>
              <a:t>câte</a:t>
            </a:r>
            <a:r>
              <a:rPr lang="en-US" dirty="0"/>
              <a:t> </a:t>
            </a:r>
            <a:r>
              <a:rPr lang="en-US" dirty="0" err="1"/>
              <a:t>trei</a:t>
            </a:r>
            <a:r>
              <a:rPr lang="en-US" dirty="0"/>
              <a:t>:</a:t>
            </a:r>
          </a:p>
          <a:p>
            <a:r>
              <a:rPr lang="en-US" dirty="0" err="1"/>
              <a:t>Fiecare</a:t>
            </a:r>
            <a:r>
              <a:rPr lang="en-US" dirty="0"/>
              <a:t> participant </a:t>
            </a:r>
            <a:r>
              <a:rPr lang="en-US" dirty="0" err="1"/>
              <a:t>împărtășește</a:t>
            </a:r>
            <a:r>
              <a:rPr lang="en-US" dirty="0"/>
              <a:t> un </a:t>
            </a:r>
            <a:r>
              <a:rPr lang="en-US" dirty="0" err="1"/>
              <a:t>exemplu</a:t>
            </a:r>
            <a:r>
              <a:rPr lang="en-US" dirty="0"/>
              <a:t> din </a:t>
            </a:r>
            <a:r>
              <a:rPr lang="en-US" dirty="0" err="1"/>
              <a:t>Fișa</a:t>
            </a:r>
            <a:r>
              <a:rPr lang="en-US" dirty="0"/>
              <a:t> de </a:t>
            </a:r>
            <a:r>
              <a:rPr lang="en-US" dirty="0" err="1"/>
              <a:t>lucru</a:t>
            </a:r>
            <a:r>
              <a:rPr lang="en-US" dirty="0"/>
              <a:t> 6.  
</a:t>
            </a:r>
            <a:r>
              <a:rPr lang="en-US" dirty="0" err="1"/>
              <a:t>Grupul</a:t>
            </a:r>
            <a:r>
              <a:rPr lang="en-US" dirty="0"/>
              <a:t> </a:t>
            </a:r>
            <a:r>
              <a:rPr lang="en-US" dirty="0" err="1"/>
              <a:t>identifică</a:t>
            </a:r>
            <a:r>
              <a:rPr lang="en-US" dirty="0"/>
              <a:t> o </a:t>
            </a:r>
            <a:r>
              <a:rPr lang="en-US" dirty="0" err="1"/>
              <a:t>oportunitate</a:t>
            </a:r>
            <a:r>
              <a:rPr lang="en-US" dirty="0"/>
              <a:t> </a:t>
            </a:r>
            <a:r>
              <a:rPr lang="en-US" dirty="0" err="1"/>
              <a:t>comună</a:t>
            </a:r>
            <a:r>
              <a:rPr lang="en-US" dirty="0"/>
              <a:t>.  
</a:t>
            </a:r>
            <a:r>
              <a:rPr lang="en-US" dirty="0" err="1"/>
              <a:t>Grupul</a:t>
            </a:r>
            <a:r>
              <a:rPr lang="en-US" dirty="0"/>
              <a:t> </a:t>
            </a:r>
            <a:r>
              <a:rPr lang="en-US" dirty="0" err="1"/>
              <a:t>identifică</a:t>
            </a:r>
            <a:r>
              <a:rPr lang="en-US" dirty="0"/>
              <a:t> o </a:t>
            </a:r>
            <a:r>
              <a:rPr lang="en-US" dirty="0" err="1"/>
              <a:t>provocare</a:t>
            </a:r>
            <a:r>
              <a:rPr lang="en-US" dirty="0"/>
              <a:t> </a:t>
            </a:r>
            <a:r>
              <a:rPr lang="en-US" dirty="0" err="1"/>
              <a:t>comună</a:t>
            </a:r>
            <a:r>
              <a:rPr lang="en-US" dirty="0"/>
              <a:t>.  
</a:t>
            </a:r>
            <a:r>
              <a:rPr lang="en-US" dirty="0" err="1"/>
              <a:t>Grupul</a:t>
            </a:r>
            <a:r>
              <a:rPr lang="en-US" dirty="0"/>
              <a:t> </a:t>
            </a:r>
            <a:r>
              <a:rPr lang="en-US" dirty="0" err="1"/>
              <a:t>selectează</a:t>
            </a:r>
            <a:r>
              <a:rPr lang="en-US" dirty="0"/>
              <a:t> o idee </a:t>
            </a:r>
            <a:r>
              <a:rPr lang="en-US" dirty="0" err="1"/>
              <a:t>practică</a:t>
            </a:r>
            <a:r>
              <a:rPr lang="en-US" dirty="0"/>
              <a:t> de transfer </a:t>
            </a:r>
            <a:r>
              <a:rPr lang="en-US" dirty="0" err="1"/>
              <a:t>pentru</a:t>
            </a:r>
            <a:r>
              <a:rPr lang="en-US" dirty="0"/>
              <a:t> a o </a:t>
            </a:r>
            <a:r>
              <a:rPr lang="en-US" dirty="0" err="1"/>
              <a:t>împărtăși</a:t>
            </a:r>
            <a:r>
              <a:rPr lang="en-US" dirty="0"/>
              <a:t> </a:t>
            </a:r>
            <a:r>
              <a:rPr lang="en-US" dirty="0" err="1"/>
              <a:t>în</a:t>
            </a:r>
            <a:r>
              <a:rPr lang="en-US" dirty="0"/>
              <a:t> </a:t>
            </a:r>
            <a:r>
              <a:rPr lang="en-US" dirty="0" err="1"/>
              <a:t>plen</a:t>
            </a:r>
            <a:r>
              <a:rPr lang="en-US" dirty="0"/>
              <a:t>. </a:t>
            </a:r>
          </a:p>
          <a:p>
            <a:pPr marL="0" indent="0">
              <a:buNone/>
            </a:pPr>
            <a:endParaRPr lang="en-US" b="1" dirty="0"/>
          </a:p>
          <a:p>
            <a:pPr marL="0" indent="0">
              <a:buNone/>
            </a:pPr>
            <a:r>
              <a:rPr lang="en-US" b="1" dirty="0" err="1"/>
              <a:t>Rezultat</a:t>
            </a:r>
            <a:r>
              <a:rPr lang="en-US" b="1" dirty="0"/>
              <a:t>:</a:t>
            </a:r>
            <a:r>
              <a:rPr lang="en-US" dirty="0"/>
              <a:t> </a:t>
            </a:r>
            <a:r>
              <a:rPr lang="pt-BR" dirty="0"/>
              <a:t>o idee practică de transfer pentru fiecare grup</a:t>
            </a:r>
            <a:endParaRPr lang="en-US" dirty="0"/>
          </a:p>
        </p:txBody>
      </p:sp>
    </p:spTree>
    <p:extLst>
      <p:ext uri="{BB962C8B-B14F-4D97-AF65-F5344CB8AC3E}">
        <p14:creationId xmlns:p14="http://schemas.microsoft.com/office/powerpoint/2010/main" val="20724046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8C2BA-38FD-3556-6C2C-87961846023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7BBF2B9-0122-5F48-1D82-3D37760136D6}"/>
              </a:ext>
            </a:extLst>
          </p:cNvPr>
          <p:cNvSpPr>
            <a:spLocks noGrp="1"/>
          </p:cNvSpPr>
          <p:nvPr>
            <p:ph type="body" sz="quarter" idx="10"/>
          </p:nvPr>
        </p:nvSpPr>
        <p:spPr>
          <a:xfrm>
            <a:off x="399370" y="1449388"/>
            <a:ext cx="6371016" cy="500784"/>
          </a:xfrm>
        </p:spPr>
        <p:txBody>
          <a:bodyPr>
            <a:normAutofit fontScale="92500" lnSpcReduction="20000"/>
          </a:bodyPr>
          <a:lstStyle/>
          <a:p>
            <a:r>
              <a:rPr lang="en-US" dirty="0" err="1"/>
              <a:t>Legarea</a:t>
            </a:r>
            <a:r>
              <a:rPr lang="en-US" dirty="0"/>
              <a:t> </a:t>
            </a:r>
            <a:r>
              <a:rPr lang="en-US" dirty="0" err="1"/>
              <a:t>conținutului</a:t>
            </a:r>
            <a:r>
              <a:rPr lang="en-US" dirty="0"/>
              <a:t> ESE de un job </a:t>
            </a:r>
            <a:r>
              <a:rPr lang="en-US" dirty="0" err="1"/>
              <a:t>verde</a:t>
            </a:r>
            <a:r>
              <a:rPr lang="en-US" dirty="0"/>
              <a:t> </a:t>
            </a:r>
            <a:r>
              <a:rPr lang="en-US" dirty="0" err="1"/>
              <a:t>sau</a:t>
            </a:r>
            <a:r>
              <a:rPr lang="en-US" dirty="0"/>
              <a:t> o </a:t>
            </a:r>
            <a:r>
              <a:rPr lang="en-US" dirty="0" err="1"/>
              <a:t>abilitate</a:t>
            </a:r>
            <a:r>
              <a:rPr lang="en-US" dirty="0"/>
              <a:t> </a:t>
            </a:r>
            <a:r>
              <a:rPr lang="en-US" dirty="0" err="1"/>
              <a:t>verde</a:t>
            </a:r>
            <a:endParaRPr lang="hr-HR" dirty="0"/>
          </a:p>
        </p:txBody>
      </p:sp>
      <p:sp>
        <p:nvSpPr>
          <p:cNvPr id="3" name="Content Placeholder 2">
            <a:extLst>
              <a:ext uri="{FF2B5EF4-FFF2-40B4-BE49-F238E27FC236}">
                <a16:creationId xmlns:a16="http://schemas.microsoft.com/office/drawing/2014/main" id="{00F19EBB-D001-EA6F-9518-C9C9DC73AAF3}"/>
              </a:ext>
            </a:extLst>
          </p:cNvPr>
          <p:cNvSpPr>
            <a:spLocks noGrp="1"/>
          </p:cNvSpPr>
          <p:nvPr>
            <p:ph sz="quarter" idx="12"/>
          </p:nvPr>
        </p:nvSpPr>
        <p:spPr>
          <a:xfrm>
            <a:off x="399370" y="2177491"/>
            <a:ext cx="6216583" cy="4429126"/>
          </a:xfrm>
        </p:spPr>
        <p:txBody>
          <a:bodyPr>
            <a:normAutofit lnSpcReduction="10000"/>
          </a:bodyPr>
          <a:lstStyle/>
          <a:p>
            <a:pPr marL="0" indent="0">
              <a:buNone/>
            </a:pPr>
            <a:r>
              <a:rPr lang="en-US" b="1" dirty="0" err="1"/>
              <a:t>Durata</a:t>
            </a:r>
            <a:r>
              <a:rPr lang="en-US" b="1" dirty="0"/>
              <a:t>:</a:t>
            </a:r>
            <a:r>
              <a:rPr lang="en-US" dirty="0"/>
              <a:t> 1 </a:t>
            </a:r>
            <a:r>
              <a:rPr lang="en-US" dirty="0" err="1"/>
              <a:t>oră</a:t>
            </a:r>
            <a:endParaRPr lang="en-US" dirty="0"/>
          </a:p>
          <a:p>
            <a:pPr marL="0" indent="0">
              <a:buNone/>
            </a:pPr>
            <a:endParaRPr lang="en-US" dirty="0"/>
          </a:p>
          <a:p>
            <a:pPr marL="0" indent="0">
              <a:buNone/>
            </a:pPr>
            <a:r>
              <a:rPr lang="en-US" dirty="0" err="1"/>
              <a:t>Participanții</a:t>
            </a:r>
            <a:r>
              <a:rPr lang="en-US" dirty="0"/>
              <a:t> </a:t>
            </a:r>
            <a:r>
              <a:rPr lang="en-US" dirty="0" err="1"/>
              <a:t>ar</a:t>
            </a:r>
            <a:r>
              <a:rPr lang="en-US" dirty="0"/>
              <a:t> </a:t>
            </a:r>
            <a:r>
              <a:rPr lang="en-US" dirty="0" err="1"/>
              <a:t>trebui</a:t>
            </a:r>
            <a:r>
              <a:rPr lang="en-US" dirty="0"/>
              <a:t> </a:t>
            </a:r>
            <a:r>
              <a:rPr lang="en-US" dirty="0" err="1"/>
              <a:t>să</a:t>
            </a:r>
            <a:r>
              <a:rPr lang="en-US" dirty="0"/>
              <a:t>:</a:t>
            </a:r>
          </a:p>
          <a:p>
            <a:r>
              <a:rPr lang="en-US" dirty="0" err="1"/>
              <a:t>Selecteze</a:t>
            </a:r>
            <a:r>
              <a:rPr lang="en-US" dirty="0"/>
              <a:t> o </a:t>
            </a:r>
            <a:r>
              <a:rPr lang="en-US" dirty="0" err="1"/>
              <a:t>ocupație</a:t>
            </a:r>
            <a:r>
              <a:rPr lang="en-US" dirty="0"/>
              <a:t> </a:t>
            </a:r>
            <a:r>
              <a:rPr lang="en-US" dirty="0" err="1"/>
              <a:t>legată</a:t>
            </a:r>
            <a:r>
              <a:rPr lang="en-US" dirty="0"/>
              <a:t> de </a:t>
            </a:r>
            <a:r>
              <a:rPr lang="en-US" dirty="0" err="1"/>
              <a:t>sustenabilitate</a:t>
            </a:r>
            <a:r>
              <a:rPr lang="en-US" dirty="0"/>
              <a:t>, o </a:t>
            </a:r>
            <a:r>
              <a:rPr lang="en-US" dirty="0" err="1"/>
              <a:t>competență</a:t>
            </a:r>
            <a:r>
              <a:rPr lang="en-US" dirty="0"/>
              <a:t> </a:t>
            </a:r>
            <a:r>
              <a:rPr lang="en-US" dirty="0" err="1"/>
              <a:t>verde</a:t>
            </a:r>
            <a:r>
              <a:rPr lang="en-US" dirty="0"/>
              <a:t> </a:t>
            </a:r>
            <a:r>
              <a:rPr lang="en-US" dirty="0" err="1"/>
              <a:t>sau</a:t>
            </a:r>
            <a:r>
              <a:rPr lang="en-US" dirty="0"/>
              <a:t> o </a:t>
            </a:r>
            <a:r>
              <a:rPr lang="en-US" dirty="0" err="1"/>
              <a:t>tendință</a:t>
            </a:r>
            <a:r>
              <a:rPr lang="en-US" dirty="0"/>
              <a:t> pe </a:t>
            </a:r>
            <a:r>
              <a:rPr lang="en-US" dirty="0" err="1"/>
              <a:t>piața</a:t>
            </a:r>
            <a:r>
              <a:rPr lang="en-US" dirty="0"/>
              <a:t> </a:t>
            </a:r>
            <a:r>
              <a:rPr lang="en-US" dirty="0" err="1"/>
              <a:t>muncii</a:t>
            </a:r>
            <a:r>
              <a:rPr lang="en-US" dirty="0"/>
              <a:t> </a:t>
            </a:r>
            <a:r>
              <a:rPr lang="en-US" dirty="0" err="1"/>
              <a:t>relevantă</a:t>
            </a:r>
            <a:r>
              <a:rPr lang="en-US" dirty="0"/>
              <a:t> </a:t>
            </a:r>
            <a:r>
              <a:rPr lang="en-US" dirty="0" err="1"/>
              <a:t>pentru</a:t>
            </a:r>
            <a:r>
              <a:rPr lang="en-US" dirty="0"/>
              <a:t> </a:t>
            </a:r>
            <a:r>
              <a:rPr lang="en-US" dirty="0" err="1"/>
              <a:t>contextul</a:t>
            </a:r>
            <a:r>
              <a:rPr lang="en-US" dirty="0"/>
              <a:t> lor </a:t>
            </a:r>
            <a:r>
              <a:rPr lang="en-US" dirty="0" err="1"/>
              <a:t>național</a:t>
            </a:r>
            <a:r>
              <a:rPr lang="en-US" dirty="0"/>
              <a:t>, regional </a:t>
            </a:r>
            <a:r>
              <a:rPr lang="en-US" dirty="0" err="1"/>
              <a:t>sau</a:t>
            </a:r>
            <a:r>
              <a:rPr lang="en-US" dirty="0"/>
              <a:t> sectorial. 
</a:t>
            </a:r>
            <a:r>
              <a:rPr lang="en-US" dirty="0" err="1"/>
              <a:t>Identifice</a:t>
            </a:r>
            <a:r>
              <a:rPr lang="en-US" dirty="0"/>
              <a:t> la </a:t>
            </a:r>
            <a:r>
              <a:rPr lang="en-US" dirty="0" err="1"/>
              <a:t>ce</a:t>
            </a:r>
            <a:r>
              <a:rPr lang="en-US" dirty="0"/>
              <a:t> </a:t>
            </a:r>
            <a:r>
              <a:rPr lang="en-US" dirty="0" err="1"/>
              <a:t>subiect</a:t>
            </a:r>
            <a:r>
              <a:rPr lang="en-US" dirty="0"/>
              <a:t> </a:t>
            </a:r>
            <a:r>
              <a:rPr lang="en-US" dirty="0" err="1"/>
              <a:t>sau</a:t>
            </a:r>
            <a:r>
              <a:rPr lang="en-US" dirty="0"/>
              <a:t> </a:t>
            </a:r>
            <a:r>
              <a:rPr lang="en-US" dirty="0" err="1"/>
              <a:t>activitate</a:t>
            </a:r>
            <a:r>
              <a:rPr lang="en-US" dirty="0"/>
              <a:t> ESE se </a:t>
            </a:r>
            <a:r>
              <a:rPr lang="en-US" dirty="0" err="1"/>
              <a:t>leagă</a:t>
            </a:r>
            <a:r>
              <a:rPr lang="en-US" dirty="0"/>
              <a:t>. 
</a:t>
            </a:r>
            <a:r>
              <a:rPr lang="en-US" dirty="0" err="1"/>
              <a:t>Pregătească</a:t>
            </a:r>
            <a:r>
              <a:rPr lang="en-US" dirty="0"/>
              <a:t> o </a:t>
            </a:r>
            <a:r>
              <a:rPr lang="en-US" dirty="0" err="1"/>
              <a:t>scurtă</a:t>
            </a:r>
            <a:r>
              <a:rPr lang="en-US" dirty="0"/>
              <a:t> </a:t>
            </a:r>
            <a:r>
              <a:rPr lang="en-US" dirty="0" err="1"/>
              <a:t>notă</a:t>
            </a:r>
            <a:r>
              <a:rPr lang="en-US" dirty="0"/>
              <a:t> de </a:t>
            </a:r>
            <a:r>
              <a:rPr lang="en-US" dirty="0" err="1"/>
              <a:t>predare</a:t>
            </a:r>
            <a:r>
              <a:rPr lang="en-US" dirty="0"/>
              <a:t> </a:t>
            </a:r>
            <a:r>
              <a:rPr lang="en-US" dirty="0" err="1"/>
              <a:t>sau</a:t>
            </a:r>
            <a:r>
              <a:rPr lang="en-US" dirty="0"/>
              <a:t> de </a:t>
            </a:r>
            <a:r>
              <a:rPr lang="en-US" dirty="0" err="1"/>
              <a:t>orientare</a:t>
            </a:r>
            <a:r>
              <a:rPr lang="en-US" dirty="0"/>
              <a:t> care </a:t>
            </a:r>
            <a:r>
              <a:rPr lang="en-US" dirty="0" err="1"/>
              <a:t>să</a:t>
            </a:r>
            <a:r>
              <a:rPr lang="en-US" dirty="0"/>
              <a:t> </a:t>
            </a:r>
            <a:r>
              <a:rPr lang="en-US" dirty="0" err="1"/>
              <a:t>explice</a:t>
            </a:r>
            <a:r>
              <a:rPr lang="en-US" dirty="0"/>
              <a:t> cum </a:t>
            </a:r>
            <a:r>
              <a:rPr lang="en-US" dirty="0" err="1"/>
              <a:t>exemplul</a:t>
            </a:r>
            <a:r>
              <a:rPr lang="en-US" dirty="0"/>
              <a:t> </a:t>
            </a:r>
            <a:r>
              <a:rPr lang="en-US" dirty="0" err="1"/>
              <a:t>poate</a:t>
            </a:r>
            <a:r>
              <a:rPr lang="en-US" dirty="0"/>
              <a:t> fi </a:t>
            </a:r>
            <a:r>
              <a:rPr lang="en-US" dirty="0" err="1"/>
              <a:t>folosit</a:t>
            </a:r>
            <a:r>
              <a:rPr lang="en-US" dirty="0"/>
              <a:t> cu </a:t>
            </a:r>
            <a:r>
              <a:rPr lang="en-US" dirty="0" err="1"/>
              <a:t>cursantii</a:t>
            </a:r>
            <a:r>
              <a:rPr lang="en-US" dirty="0"/>
              <a:t> VET.</a:t>
            </a:r>
          </a:p>
          <a:p>
            <a:endParaRPr lang="en-US" dirty="0"/>
          </a:p>
          <a:p>
            <a:pPr marL="0" indent="0">
              <a:buNone/>
            </a:pPr>
            <a:r>
              <a:rPr lang="en-US" b="1" dirty="0"/>
              <a:t>Expected output:</a:t>
            </a:r>
            <a:r>
              <a:rPr lang="en-US" dirty="0"/>
              <a:t> </a:t>
            </a:r>
            <a:r>
              <a:rPr lang="hr-HR" dirty="0"/>
              <a:t>Green Skills Teaching Note</a:t>
            </a:r>
            <a:endParaRPr lang="en-US" dirty="0"/>
          </a:p>
        </p:txBody>
      </p:sp>
      <p:sp>
        <p:nvSpPr>
          <p:cNvPr id="4" name="Title 3">
            <a:extLst>
              <a:ext uri="{FF2B5EF4-FFF2-40B4-BE49-F238E27FC236}">
                <a16:creationId xmlns:a16="http://schemas.microsoft.com/office/drawing/2014/main" id="{91C2DA19-9BC1-D765-232C-8C4ED6F59424}"/>
              </a:ext>
            </a:extLst>
          </p:cNvPr>
          <p:cNvSpPr>
            <a:spLocks noGrp="1"/>
          </p:cNvSpPr>
          <p:nvPr>
            <p:ph type="title"/>
          </p:nvPr>
        </p:nvSpPr>
        <p:spPr>
          <a:xfrm>
            <a:off x="677334" y="609600"/>
            <a:ext cx="8596668" cy="839788"/>
          </a:xfrm>
        </p:spPr>
        <p:txBody>
          <a:bodyPr/>
          <a:lstStyle/>
          <a:p>
            <a:r>
              <a:rPr lang="hr-HR" dirty="0">
                <a:solidFill>
                  <a:srgbClr val="255839"/>
                </a:solidFill>
              </a:rPr>
              <a:t>Sarcina de învățare autodirijată</a:t>
            </a:r>
          </a:p>
        </p:txBody>
      </p:sp>
      <p:sp>
        <p:nvSpPr>
          <p:cNvPr id="5" name="Rectangle: Rounded Corners 4">
            <a:extLst>
              <a:ext uri="{FF2B5EF4-FFF2-40B4-BE49-F238E27FC236}">
                <a16:creationId xmlns:a16="http://schemas.microsoft.com/office/drawing/2014/main" id="{5B675395-87DE-E727-3E5C-1F4E8ACC27BA}"/>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686D1903-B56E-0B6B-59A5-E83BC705FAA5}"/>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9563541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DC4F-BD1C-6774-8B44-BD59DF5A35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58AA47-80AB-C12A-4F8D-CCD0B4ADC17A}"/>
              </a:ext>
            </a:extLst>
          </p:cNvPr>
          <p:cNvSpPr>
            <a:spLocks noGrp="1"/>
          </p:cNvSpPr>
          <p:nvPr>
            <p:ph type="title"/>
          </p:nvPr>
        </p:nvSpPr>
        <p:spPr>
          <a:xfrm>
            <a:off x="399369" y="788988"/>
            <a:ext cx="8596668" cy="660400"/>
          </a:xfrm>
        </p:spPr>
        <p:txBody>
          <a:bodyPr>
            <a:normAutofit fontScale="90000"/>
          </a:bodyPr>
          <a:lstStyle/>
          <a:p>
            <a:r>
              <a:rPr lang="es-ES" dirty="0" err="1">
                <a:solidFill>
                  <a:srgbClr val="255839"/>
                </a:solidFill>
              </a:rPr>
              <a:t>Utilizarea</a:t>
            </a:r>
            <a:r>
              <a:rPr lang="es-ES" dirty="0">
                <a:solidFill>
                  <a:srgbClr val="255839"/>
                </a:solidFill>
              </a:rPr>
              <a:t> </a:t>
            </a:r>
            <a:r>
              <a:rPr lang="es-ES" dirty="0" err="1">
                <a:solidFill>
                  <a:srgbClr val="255839"/>
                </a:solidFill>
              </a:rPr>
              <a:t>materialelor</a:t>
            </a:r>
            <a:r>
              <a:rPr lang="es-ES" dirty="0">
                <a:solidFill>
                  <a:srgbClr val="255839"/>
                </a:solidFill>
              </a:rPr>
              <a:t> ESE </a:t>
            </a:r>
            <a:r>
              <a:rPr lang="es-ES" dirty="0" err="1">
                <a:solidFill>
                  <a:srgbClr val="255839"/>
                </a:solidFill>
              </a:rPr>
              <a:t>în</a:t>
            </a:r>
            <a:r>
              <a:rPr lang="es-ES" dirty="0">
                <a:solidFill>
                  <a:srgbClr val="255839"/>
                </a:solidFill>
              </a:rPr>
              <a:t> </a:t>
            </a:r>
            <a:r>
              <a:rPr lang="es-ES" dirty="0" err="1">
                <a:solidFill>
                  <a:srgbClr val="255839"/>
                </a:solidFill>
              </a:rPr>
              <a:t>acest</a:t>
            </a:r>
            <a:r>
              <a:rPr lang="es-ES" dirty="0">
                <a:solidFill>
                  <a:srgbClr val="255839"/>
                </a:solidFill>
              </a:rPr>
              <a:t> </a:t>
            </a:r>
            <a:r>
              <a:rPr lang="es-ES" dirty="0" err="1">
                <a:solidFill>
                  <a:srgbClr val="255839"/>
                </a:solidFill>
              </a:rPr>
              <a:t>modul</a:t>
            </a:r>
            <a:endParaRPr lang="el-GR" dirty="0">
              <a:solidFill>
                <a:srgbClr val="255839"/>
              </a:solidFill>
            </a:endParaRPr>
          </a:p>
        </p:txBody>
      </p:sp>
      <p:sp>
        <p:nvSpPr>
          <p:cNvPr id="7" name="Content Placeholder 6">
            <a:extLst>
              <a:ext uri="{FF2B5EF4-FFF2-40B4-BE49-F238E27FC236}">
                <a16:creationId xmlns:a16="http://schemas.microsoft.com/office/drawing/2014/main" id="{74FB7228-261D-1457-DA3B-7B346D4AD4A6}"/>
              </a:ext>
            </a:extLst>
          </p:cNvPr>
          <p:cNvSpPr>
            <a:spLocks noGrp="1"/>
          </p:cNvSpPr>
          <p:nvPr>
            <p:ph sz="quarter" idx="12"/>
          </p:nvPr>
        </p:nvSpPr>
        <p:spPr>
          <a:xfrm>
            <a:off x="399369" y="1449388"/>
            <a:ext cx="9313591" cy="5157229"/>
          </a:xfrm>
        </p:spPr>
        <p:txBody>
          <a:bodyPr/>
          <a:lstStyle/>
          <a:p>
            <a:pPr marL="0" indent="0">
              <a:buNone/>
            </a:pPr>
            <a:r>
              <a:rPr lang="en-US" dirty="0" err="1"/>
              <a:t>În</a:t>
            </a:r>
            <a:r>
              <a:rPr lang="en-US" dirty="0"/>
              <a:t> </a:t>
            </a:r>
            <a:r>
              <a:rPr lang="en-US" dirty="0" err="1"/>
              <a:t>acest</a:t>
            </a:r>
            <a:r>
              <a:rPr lang="en-US" dirty="0"/>
              <a:t> </a:t>
            </a:r>
            <a:r>
              <a:rPr lang="en-US" dirty="0" err="1"/>
              <a:t>modul</a:t>
            </a:r>
            <a:r>
              <a:rPr lang="en-US" dirty="0"/>
              <a:t>, sunt </a:t>
            </a:r>
            <a:r>
              <a:rPr lang="en-US" dirty="0" err="1"/>
              <a:t>folosite</a:t>
            </a:r>
            <a:r>
              <a:rPr lang="en-US" dirty="0"/>
              <a:t> </a:t>
            </a:r>
            <a:r>
              <a:rPr lang="en-US" dirty="0" err="1"/>
              <a:t>următoarele</a:t>
            </a:r>
            <a:r>
              <a:rPr lang="en-US" dirty="0"/>
              <a:t> </a:t>
            </a:r>
            <a:r>
              <a:rPr lang="en-US" dirty="0" err="1"/>
              <a:t>materiale</a:t>
            </a:r>
            <a:r>
              <a:rPr lang="en-US" dirty="0"/>
              <a:t> ESE:</a:t>
            </a:r>
          </a:p>
          <a:p>
            <a:r>
              <a:rPr lang="en-US" dirty="0" err="1"/>
              <a:t>Planuri</a:t>
            </a:r>
            <a:r>
              <a:rPr lang="en-US" dirty="0"/>
              <a:t> de </a:t>
            </a:r>
            <a:r>
              <a:rPr lang="en-US" dirty="0" err="1"/>
              <a:t>lecții</a:t>
            </a:r>
            <a:r>
              <a:rPr lang="en-US" dirty="0"/>
              <a:t> </a:t>
            </a:r>
            <a:r>
              <a:rPr lang="en-US" dirty="0" err="1"/>
              <a:t>relevante</a:t>
            </a:r>
            <a:r>
              <a:rPr lang="en-US" dirty="0"/>
              <a:t> </a:t>
            </a:r>
            <a:r>
              <a:rPr lang="en-US" dirty="0" err="1"/>
              <a:t>pentru</a:t>
            </a:r>
            <a:r>
              <a:rPr lang="en-US" dirty="0"/>
              <a:t> ESE </a:t>
            </a:r>
            <a:r>
              <a:rPr lang="en-US" dirty="0" err="1"/>
              <a:t>și</a:t>
            </a:r>
            <a:r>
              <a:rPr lang="en-US" dirty="0"/>
              <a:t> </a:t>
            </a:r>
            <a:r>
              <a:rPr lang="en-US" dirty="0" err="1"/>
              <a:t>conținutul</a:t>
            </a:r>
            <a:r>
              <a:rPr lang="en-US" dirty="0"/>
              <a:t> </a:t>
            </a:r>
            <a:r>
              <a:rPr lang="en-US" dirty="0" err="1"/>
              <a:t>modulelor</a:t>
            </a:r>
            <a:r>
              <a:rPr lang="en-US" dirty="0"/>
              <a:t> 
</a:t>
            </a:r>
            <a:r>
              <a:rPr lang="en-US" dirty="0" err="1"/>
              <a:t>Fișe</a:t>
            </a:r>
            <a:r>
              <a:rPr lang="en-US" dirty="0"/>
              <a:t> de </a:t>
            </a:r>
            <a:r>
              <a:rPr lang="en-US" dirty="0" err="1"/>
              <a:t>lucru</a:t>
            </a:r>
            <a:r>
              <a:rPr lang="en-US" dirty="0"/>
              <a:t> </a:t>
            </a:r>
            <a:r>
              <a:rPr lang="en-US" dirty="0" err="1"/>
              <a:t>și</a:t>
            </a:r>
            <a:r>
              <a:rPr lang="en-US" dirty="0"/>
              <a:t> </a:t>
            </a:r>
            <a:r>
              <a:rPr lang="en-US" dirty="0" err="1"/>
              <a:t>șabloane</a:t>
            </a:r>
            <a:r>
              <a:rPr lang="en-US" dirty="0"/>
              <a:t> de </a:t>
            </a:r>
            <a:r>
              <a:rPr lang="en-US" dirty="0" err="1"/>
              <a:t>activități</a:t>
            </a:r>
            <a:r>
              <a:rPr lang="en-US" dirty="0"/>
              <a:t> 
</a:t>
            </a:r>
            <a:r>
              <a:rPr lang="en-US" dirty="0" err="1"/>
              <a:t>Formate</a:t>
            </a:r>
            <a:r>
              <a:rPr lang="en-US" dirty="0"/>
              <a:t> de </a:t>
            </a:r>
            <a:r>
              <a:rPr lang="en-US" dirty="0" err="1"/>
              <a:t>învățare</a:t>
            </a:r>
            <a:r>
              <a:rPr lang="en-US" dirty="0"/>
              <a:t> </a:t>
            </a:r>
            <a:r>
              <a:rPr lang="en-US" dirty="0" err="1"/>
              <a:t>autodirijată</a:t>
            </a:r>
            <a:r>
              <a:rPr lang="en-US" dirty="0"/>
              <a:t> 
</a:t>
            </a:r>
            <a:r>
              <a:rPr lang="en-US" dirty="0" err="1"/>
              <a:t>Ghidare</a:t>
            </a:r>
            <a:r>
              <a:rPr lang="en-US" dirty="0"/>
              <a:t> </a:t>
            </a:r>
            <a:r>
              <a:rPr lang="en-US" dirty="0" err="1"/>
              <a:t>pentru</a:t>
            </a:r>
            <a:r>
              <a:rPr lang="en-US" dirty="0"/>
              <a:t> </a:t>
            </a:r>
            <a:r>
              <a:rPr lang="en-US" dirty="0" err="1"/>
              <a:t>portofoliul</a:t>
            </a:r>
            <a:r>
              <a:rPr lang="en-US" dirty="0"/>
              <a:t> de </a:t>
            </a:r>
            <a:r>
              <a:rPr lang="en-US" dirty="0" err="1"/>
              <a:t>formatori</a:t>
            </a:r>
            <a:r>
              <a:rPr lang="en-US" dirty="0"/>
              <a:t> 
</a:t>
            </a:r>
            <a:r>
              <a:rPr lang="en-US" dirty="0" err="1"/>
              <a:t>Exemple</a:t>
            </a:r>
            <a:r>
              <a:rPr lang="en-US" dirty="0"/>
              <a:t> de </a:t>
            </a:r>
            <a:r>
              <a:rPr lang="en-US" dirty="0" err="1"/>
              <a:t>cazuri</a:t>
            </a:r>
            <a:r>
              <a:rPr lang="en-US" dirty="0"/>
              <a:t> </a:t>
            </a:r>
            <a:r>
              <a:rPr lang="en-US" dirty="0" err="1"/>
              <a:t>și</a:t>
            </a:r>
            <a:r>
              <a:rPr lang="en-US" dirty="0"/>
              <a:t> </a:t>
            </a:r>
            <a:r>
              <a:rPr lang="en-US" dirty="0" err="1"/>
              <a:t>teme</a:t>
            </a:r>
            <a:r>
              <a:rPr lang="en-US" dirty="0"/>
              <a:t> de </a:t>
            </a:r>
            <a:r>
              <a:rPr lang="en-US" dirty="0" err="1"/>
              <a:t>discuții</a:t>
            </a:r>
            <a:r>
              <a:rPr lang="en-US" dirty="0"/>
              <a:t>. </a:t>
            </a:r>
          </a:p>
          <a:p>
            <a:pPr marL="0" indent="0">
              <a:buNone/>
            </a:pPr>
            <a:endParaRPr lang="hr-HR" dirty="0"/>
          </a:p>
          <a:p>
            <a:pPr marL="0" indent="0">
              <a:buNone/>
            </a:pPr>
            <a:r>
              <a:rPr lang="en-US" dirty="0" err="1"/>
              <a:t>Aceste</a:t>
            </a:r>
            <a:r>
              <a:rPr lang="en-US" dirty="0"/>
              <a:t> </a:t>
            </a:r>
            <a:r>
              <a:rPr lang="en-US" dirty="0" err="1"/>
              <a:t>materiale</a:t>
            </a:r>
            <a:r>
              <a:rPr lang="en-US" dirty="0"/>
              <a:t> sunt </a:t>
            </a:r>
            <a:r>
              <a:rPr lang="en-US" dirty="0" err="1"/>
              <a:t>folosite</a:t>
            </a:r>
            <a:r>
              <a:rPr lang="en-US" dirty="0"/>
              <a:t> </a:t>
            </a:r>
            <a:r>
              <a:rPr lang="en-US" dirty="0" err="1"/>
              <a:t>pentru</a:t>
            </a:r>
            <a:r>
              <a:rPr lang="en-US" dirty="0"/>
              <a:t> a </a:t>
            </a:r>
            <a:r>
              <a:rPr lang="en-US" dirty="0" err="1"/>
              <a:t>conecta</a:t>
            </a:r>
            <a:r>
              <a:rPr lang="en-US" dirty="0"/>
              <a:t> </a:t>
            </a:r>
            <a:r>
              <a:rPr lang="en-US" dirty="0" err="1"/>
              <a:t>conceptele</a:t>
            </a:r>
            <a:r>
              <a:rPr lang="en-US" dirty="0"/>
              <a:t> de </a:t>
            </a:r>
            <a:r>
              <a:rPr lang="en-US" dirty="0" err="1"/>
              <a:t>sustenabilitate</a:t>
            </a:r>
            <a:r>
              <a:rPr lang="en-US" dirty="0"/>
              <a:t> cu </a:t>
            </a:r>
            <a:r>
              <a:rPr lang="en-US" dirty="0" err="1"/>
              <a:t>exemple</a:t>
            </a:r>
            <a:r>
              <a:rPr lang="en-US" dirty="0"/>
              <a:t> de </a:t>
            </a:r>
            <a:r>
              <a:rPr lang="en-US" dirty="0" err="1"/>
              <a:t>economie</a:t>
            </a:r>
            <a:r>
              <a:rPr lang="en-US" dirty="0"/>
              <a:t> </a:t>
            </a:r>
            <a:r>
              <a:rPr lang="en-US" dirty="0" err="1"/>
              <a:t>verde</a:t>
            </a:r>
            <a:r>
              <a:rPr lang="en-US" dirty="0"/>
              <a:t>, </a:t>
            </a:r>
            <a:r>
              <a:rPr lang="en-US" dirty="0" err="1"/>
              <a:t>relevanța</a:t>
            </a:r>
            <a:r>
              <a:rPr lang="en-US" dirty="0"/>
              <a:t> </a:t>
            </a:r>
            <a:r>
              <a:rPr lang="en-US" dirty="0" err="1"/>
              <a:t>pentru</a:t>
            </a:r>
            <a:r>
              <a:rPr lang="en-US" dirty="0"/>
              <a:t> </a:t>
            </a:r>
            <a:r>
              <a:rPr lang="en-US" dirty="0" err="1"/>
              <a:t>piața</a:t>
            </a:r>
            <a:r>
              <a:rPr lang="en-US" dirty="0"/>
              <a:t> </a:t>
            </a:r>
            <a:r>
              <a:rPr lang="en-US" dirty="0" err="1"/>
              <a:t>muncii</a:t>
            </a:r>
            <a:r>
              <a:rPr lang="en-US" dirty="0"/>
              <a:t> </a:t>
            </a:r>
            <a:r>
              <a:rPr lang="en-US" dirty="0" err="1"/>
              <a:t>și</a:t>
            </a:r>
            <a:r>
              <a:rPr lang="en-US" dirty="0"/>
              <a:t> </a:t>
            </a:r>
            <a:r>
              <a:rPr lang="en-US" dirty="0" err="1"/>
              <a:t>ghidarea</a:t>
            </a:r>
            <a:r>
              <a:rPr lang="en-US" dirty="0"/>
              <a:t> </a:t>
            </a:r>
            <a:r>
              <a:rPr lang="en-US" dirty="0" err="1"/>
              <a:t>cursanților</a:t>
            </a:r>
            <a:r>
              <a:rPr lang="en-US" dirty="0"/>
              <a:t>.</a:t>
            </a:r>
          </a:p>
        </p:txBody>
      </p:sp>
    </p:spTree>
    <p:extLst>
      <p:ext uri="{BB962C8B-B14F-4D97-AF65-F5344CB8AC3E}">
        <p14:creationId xmlns:p14="http://schemas.microsoft.com/office/powerpoint/2010/main" val="2900384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180DA-3776-BF7C-E757-11FB500D57F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FD1C7C7-0D5B-70A8-D02C-5C8B4164E3FC}"/>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Activități</a:t>
            </a:r>
            <a:r>
              <a:rPr lang="en-US" dirty="0">
                <a:solidFill>
                  <a:srgbClr val="255839"/>
                </a:solidFill>
              </a:rPr>
              <a:t> practice </a:t>
            </a:r>
            <a:r>
              <a:rPr lang="en-US" dirty="0" err="1">
                <a:solidFill>
                  <a:srgbClr val="255839"/>
                </a:solidFill>
              </a:rPr>
              <a:t>în</a:t>
            </a:r>
            <a:r>
              <a:rPr lang="en-US" dirty="0">
                <a:solidFill>
                  <a:srgbClr val="255839"/>
                </a:solidFill>
              </a:rPr>
              <a:t> </a:t>
            </a:r>
            <a:r>
              <a:rPr lang="en-US" dirty="0" err="1">
                <a:solidFill>
                  <a:srgbClr val="255839"/>
                </a:solidFill>
              </a:rPr>
              <a:t>acest</a:t>
            </a:r>
            <a:r>
              <a:rPr lang="en-US" dirty="0">
                <a:solidFill>
                  <a:srgbClr val="255839"/>
                </a:solidFill>
              </a:rPr>
              <a:t> </a:t>
            </a:r>
            <a:r>
              <a:rPr lang="en-US" dirty="0" err="1">
                <a:solidFill>
                  <a:srgbClr val="255839"/>
                </a:solidFill>
              </a:rPr>
              <a:t>modul</a:t>
            </a:r>
            <a:endParaRPr lang="el-GR" dirty="0">
              <a:solidFill>
                <a:srgbClr val="255839"/>
              </a:solidFill>
            </a:endParaRPr>
          </a:p>
        </p:txBody>
      </p:sp>
      <p:sp>
        <p:nvSpPr>
          <p:cNvPr id="7" name="Content Placeholder 6">
            <a:extLst>
              <a:ext uri="{FF2B5EF4-FFF2-40B4-BE49-F238E27FC236}">
                <a16:creationId xmlns:a16="http://schemas.microsoft.com/office/drawing/2014/main" id="{32DC6B58-B6E3-CA52-66EB-D79255537770}"/>
              </a:ext>
            </a:extLst>
          </p:cNvPr>
          <p:cNvSpPr>
            <a:spLocks noGrp="1"/>
          </p:cNvSpPr>
          <p:nvPr>
            <p:ph sz="quarter" idx="12"/>
          </p:nvPr>
        </p:nvSpPr>
        <p:spPr>
          <a:xfrm>
            <a:off x="399369" y="1449388"/>
            <a:ext cx="9313591" cy="5157229"/>
          </a:xfrm>
        </p:spPr>
        <p:txBody>
          <a:bodyPr/>
          <a:lstStyle/>
          <a:p>
            <a:pPr marL="0" indent="0">
              <a:buNone/>
            </a:pPr>
            <a:r>
              <a:rPr lang="en-US" dirty="0" err="1"/>
              <a:t>Participanții</a:t>
            </a:r>
            <a:r>
              <a:rPr lang="en-US" dirty="0"/>
              <a:t> </a:t>
            </a:r>
            <a:r>
              <a:rPr lang="en-US" dirty="0" err="1"/>
              <a:t>desfășoară</a:t>
            </a:r>
            <a:r>
              <a:rPr lang="en-US" dirty="0"/>
              <a:t> </a:t>
            </a:r>
            <a:r>
              <a:rPr lang="en-US" dirty="0" err="1"/>
              <a:t>activități</a:t>
            </a:r>
            <a:r>
              <a:rPr lang="en-US" dirty="0"/>
              <a:t> practice pe </a:t>
            </a:r>
            <a:r>
              <a:rPr lang="en-US" dirty="0" err="1"/>
              <a:t>parcursul</a:t>
            </a:r>
            <a:r>
              <a:rPr lang="en-US" dirty="0"/>
              <a:t> </a:t>
            </a:r>
            <a:r>
              <a:rPr lang="en-US" dirty="0" err="1"/>
              <a:t>modulului</a:t>
            </a:r>
            <a:r>
              <a:rPr lang="en-US" dirty="0"/>
              <a:t>:</a:t>
            </a:r>
          </a:p>
          <a:p>
            <a:r>
              <a:rPr lang="en-US" dirty="0" err="1"/>
              <a:t>Fișa</a:t>
            </a:r>
            <a:r>
              <a:rPr lang="en-US" dirty="0"/>
              <a:t> de </a:t>
            </a:r>
            <a:r>
              <a:rPr lang="en-US" dirty="0" err="1"/>
              <a:t>lucru</a:t>
            </a:r>
            <a:r>
              <a:rPr lang="en-US" dirty="0"/>
              <a:t> 1: Economia </a:t>
            </a:r>
            <a:r>
              <a:rPr lang="en-US" dirty="0" err="1"/>
              <a:t>verde</a:t>
            </a:r>
            <a:r>
              <a:rPr lang="en-US" dirty="0"/>
              <a:t> </a:t>
            </a:r>
            <a:r>
              <a:rPr lang="en-US" dirty="0" err="1"/>
              <a:t>în</a:t>
            </a:r>
            <a:r>
              <a:rPr lang="en-US" dirty="0"/>
              <a:t> </a:t>
            </a:r>
            <a:r>
              <a:rPr lang="en-US" dirty="0" err="1"/>
              <a:t>contextul</a:t>
            </a:r>
            <a:r>
              <a:rPr lang="en-US" dirty="0"/>
              <a:t> meu VET 
</a:t>
            </a:r>
            <a:r>
              <a:rPr lang="en-US" dirty="0" err="1"/>
              <a:t>Fișa</a:t>
            </a:r>
            <a:r>
              <a:rPr lang="en-US" dirty="0"/>
              <a:t> de </a:t>
            </a:r>
            <a:r>
              <a:rPr lang="en-US" dirty="0" err="1"/>
              <a:t>lucru</a:t>
            </a:r>
            <a:r>
              <a:rPr lang="en-US" dirty="0"/>
              <a:t> 2: </a:t>
            </a:r>
            <a:r>
              <a:rPr lang="en-US" dirty="0" err="1"/>
              <a:t>Schimbarea</a:t>
            </a:r>
            <a:r>
              <a:rPr lang="en-US" dirty="0"/>
              <a:t> </a:t>
            </a:r>
            <a:r>
              <a:rPr lang="en-US" dirty="0" err="1"/>
              <a:t>economiei</a:t>
            </a:r>
            <a:r>
              <a:rPr lang="en-US" dirty="0"/>
              <a:t> </a:t>
            </a:r>
            <a:r>
              <a:rPr lang="en-US" dirty="0" err="1"/>
              <a:t>verzi</a:t>
            </a:r>
            <a:r>
              <a:rPr lang="en-US" dirty="0"/>
              <a:t> </a:t>
            </a:r>
            <a:r>
              <a:rPr lang="en-US" dirty="0" err="1"/>
              <a:t>într</a:t>
            </a:r>
            <a:r>
              <a:rPr lang="en-US" dirty="0"/>
              <a:t>-un sector VET 
</a:t>
            </a:r>
            <a:r>
              <a:rPr lang="en-US" dirty="0" err="1"/>
              <a:t>Fișa</a:t>
            </a:r>
            <a:r>
              <a:rPr lang="en-US" dirty="0"/>
              <a:t> de </a:t>
            </a:r>
            <a:r>
              <a:rPr lang="en-US" dirty="0" err="1"/>
              <a:t>lucru</a:t>
            </a:r>
            <a:r>
              <a:rPr lang="en-US" dirty="0"/>
              <a:t> 3: </a:t>
            </a:r>
            <a:r>
              <a:rPr lang="en-US" dirty="0" err="1"/>
              <a:t>Asocierea</a:t>
            </a:r>
            <a:r>
              <a:rPr lang="en-US" dirty="0"/>
              <a:t> </a:t>
            </a:r>
            <a:r>
              <a:rPr lang="en-US" dirty="0" err="1"/>
              <a:t>abilităților</a:t>
            </a:r>
            <a:r>
              <a:rPr lang="en-US" dirty="0"/>
              <a:t> </a:t>
            </a:r>
            <a:r>
              <a:rPr lang="en-US" dirty="0" err="1"/>
              <a:t>ecologice</a:t>
            </a:r>
            <a:r>
              <a:rPr lang="en-US" dirty="0"/>
              <a:t> la </a:t>
            </a:r>
            <a:r>
              <a:rPr lang="en-US" dirty="0" err="1"/>
              <a:t>ocupații</a:t>
            </a:r>
            <a:r>
              <a:rPr lang="en-US" dirty="0"/>
              <a:t> 
</a:t>
            </a:r>
            <a:r>
              <a:rPr lang="en-US" dirty="0" err="1"/>
              <a:t>Fișa</a:t>
            </a:r>
            <a:r>
              <a:rPr lang="en-US" dirty="0"/>
              <a:t> de </a:t>
            </a:r>
            <a:r>
              <a:rPr lang="en-US" dirty="0" err="1"/>
              <a:t>lucru</a:t>
            </a:r>
            <a:r>
              <a:rPr lang="en-US" dirty="0"/>
              <a:t> 4: De la </a:t>
            </a:r>
            <a:r>
              <a:rPr lang="en-US" dirty="0" err="1"/>
              <a:t>semnalul</a:t>
            </a:r>
            <a:r>
              <a:rPr lang="en-US" dirty="0"/>
              <a:t> </a:t>
            </a:r>
            <a:r>
              <a:rPr lang="en-US" dirty="0" err="1"/>
              <a:t>pieței</a:t>
            </a:r>
            <a:r>
              <a:rPr lang="en-US" dirty="0"/>
              <a:t> </a:t>
            </a:r>
            <a:r>
              <a:rPr lang="en-US" dirty="0" err="1"/>
              <a:t>muncii</a:t>
            </a:r>
            <a:r>
              <a:rPr lang="en-US" dirty="0"/>
              <a:t> la </a:t>
            </a:r>
            <a:r>
              <a:rPr lang="en-US" dirty="0" err="1"/>
              <a:t>exemplul</a:t>
            </a:r>
            <a:r>
              <a:rPr lang="en-US" dirty="0"/>
              <a:t> de </a:t>
            </a:r>
            <a:r>
              <a:rPr lang="en-US" dirty="0" err="1"/>
              <a:t>învățare</a:t>
            </a:r>
            <a:r>
              <a:rPr lang="en-US" dirty="0"/>
              <a:t> 
</a:t>
            </a:r>
            <a:r>
              <a:rPr lang="en-US" dirty="0" err="1"/>
              <a:t>Fișa</a:t>
            </a:r>
            <a:r>
              <a:rPr lang="en-US" dirty="0"/>
              <a:t> de </a:t>
            </a:r>
            <a:r>
              <a:rPr lang="en-US" dirty="0" err="1"/>
              <a:t>lucru</a:t>
            </a:r>
            <a:r>
              <a:rPr lang="en-US" dirty="0"/>
              <a:t> 5: Analiza </a:t>
            </a:r>
            <a:r>
              <a:rPr lang="en-US" dirty="0" err="1"/>
              <a:t>studiului</a:t>
            </a:r>
            <a:r>
              <a:rPr lang="en-US" dirty="0"/>
              <a:t> de </a:t>
            </a:r>
            <a:r>
              <a:rPr lang="en-US" dirty="0" err="1"/>
              <a:t>caz</a:t>
            </a:r>
            <a:r>
              <a:rPr lang="en-US" dirty="0"/>
              <a:t> 
</a:t>
            </a:r>
            <a:r>
              <a:rPr lang="en-US" dirty="0" err="1"/>
              <a:t>Fișa</a:t>
            </a:r>
            <a:r>
              <a:rPr lang="en-US" dirty="0"/>
              <a:t> de </a:t>
            </a:r>
            <a:r>
              <a:rPr lang="en-US" dirty="0" err="1"/>
              <a:t>lucru</a:t>
            </a:r>
            <a:r>
              <a:rPr lang="en-US" dirty="0"/>
              <a:t> 6: </a:t>
            </a:r>
            <a:r>
              <a:rPr lang="en-US" dirty="0" err="1"/>
              <a:t>Reflecție</a:t>
            </a:r>
            <a:r>
              <a:rPr lang="en-US" dirty="0"/>
              <a:t> </a:t>
            </a:r>
            <a:r>
              <a:rPr lang="en-US" dirty="0" err="1"/>
              <a:t>și</a:t>
            </a:r>
            <a:r>
              <a:rPr lang="en-US" dirty="0"/>
              <a:t> </a:t>
            </a:r>
            <a:r>
              <a:rPr lang="en-US" dirty="0" err="1"/>
              <a:t>pași</a:t>
            </a:r>
            <a:r>
              <a:rPr lang="en-US" dirty="0"/>
              <a:t> </a:t>
            </a:r>
            <a:r>
              <a:rPr lang="en-US" dirty="0" err="1"/>
              <a:t>următori</a:t>
            </a:r>
            <a:r>
              <a:rPr lang="en-US" dirty="0"/>
              <a:t>. </a:t>
            </a:r>
          </a:p>
          <a:p>
            <a:pPr marL="0" indent="0">
              <a:buNone/>
            </a:pPr>
            <a:endParaRPr lang="hr-HR" dirty="0"/>
          </a:p>
          <a:p>
            <a:pPr marL="0" indent="0">
              <a:buNone/>
            </a:pPr>
            <a:r>
              <a:rPr lang="en-US" dirty="0"/>
              <a:t>Format de </a:t>
            </a:r>
            <a:r>
              <a:rPr lang="en-US" dirty="0" err="1"/>
              <a:t>lucru</a:t>
            </a:r>
            <a:r>
              <a:rPr lang="en-US" dirty="0"/>
              <a:t>: individual, </a:t>
            </a:r>
            <a:r>
              <a:rPr lang="en-US" dirty="0" err="1"/>
              <a:t>perechi</a:t>
            </a:r>
            <a:r>
              <a:rPr lang="en-US" dirty="0"/>
              <a:t> </a:t>
            </a:r>
            <a:r>
              <a:rPr lang="en-US" dirty="0" err="1"/>
              <a:t>sau</a:t>
            </a:r>
            <a:r>
              <a:rPr lang="en-US" dirty="0"/>
              <a:t> </a:t>
            </a:r>
            <a:r>
              <a:rPr lang="en-US" dirty="0" err="1"/>
              <a:t>grupuri</a:t>
            </a:r>
            <a:r>
              <a:rPr lang="en-US" dirty="0"/>
              <a:t>, </a:t>
            </a:r>
            <a:r>
              <a:rPr lang="en-US" dirty="0" err="1"/>
              <a:t>în</a:t>
            </a:r>
            <a:r>
              <a:rPr lang="en-US" dirty="0"/>
              <a:t> </a:t>
            </a:r>
            <a:r>
              <a:rPr lang="en-US" dirty="0" err="1"/>
              <a:t>funcție</a:t>
            </a:r>
            <a:r>
              <a:rPr lang="en-US" dirty="0"/>
              <a:t> de </a:t>
            </a:r>
            <a:r>
              <a:rPr lang="en-US" dirty="0" err="1"/>
              <a:t>activitate</a:t>
            </a:r>
            <a:r>
              <a:rPr lang="en-US" dirty="0"/>
              <a:t>.</a:t>
            </a:r>
          </a:p>
        </p:txBody>
      </p:sp>
    </p:spTree>
    <p:extLst>
      <p:ext uri="{BB962C8B-B14F-4D97-AF65-F5344CB8AC3E}">
        <p14:creationId xmlns:p14="http://schemas.microsoft.com/office/powerpoint/2010/main" val="1956525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2A3FE-F75C-033E-FB5B-C636B996F78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051CB6-4F06-35F2-D746-3DC13B771E3B}"/>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Rezultate</a:t>
            </a:r>
            <a:r>
              <a:rPr lang="en-US" dirty="0">
                <a:solidFill>
                  <a:srgbClr val="255839"/>
                </a:solidFill>
              </a:rPr>
              <a:t> ale </a:t>
            </a:r>
            <a:r>
              <a:rPr lang="en-US" dirty="0" err="1">
                <a:solidFill>
                  <a:srgbClr val="255839"/>
                </a:solidFill>
              </a:rPr>
              <a:t>activităților</a:t>
            </a:r>
            <a:r>
              <a:rPr lang="en-US" dirty="0">
                <a:solidFill>
                  <a:srgbClr val="255839"/>
                </a:solidFill>
              </a:rPr>
              <a:t> practice</a:t>
            </a:r>
            <a:endParaRPr lang="el-GR" dirty="0">
              <a:solidFill>
                <a:srgbClr val="255839"/>
              </a:solidFill>
            </a:endParaRPr>
          </a:p>
        </p:txBody>
      </p:sp>
      <p:sp>
        <p:nvSpPr>
          <p:cNvPr id="7" name="Content Placeholder 6">
            <a:extLst>
              <a:ext uri="{FF2B5EF4-FFF2-40B4-BE49-F238E27FC236}">
                <a16:creationId xmlns:a16="http://schemas.microsoft.com/office/drawing/2014/main" id="{903DED18-6ED1-D249-E510-1C310252C493}"/>
              </a:ext>
            </a:extLst>
          </p:cNvPr>
          <p:cNvSpPr>
            <a:spLocks noGrp="1"/>
          </p:cNvSpPr>
          <p:nvPr>
            <p:ph sz="quarter" idx="12"/>
          </p:nvPr>
        </p:nvSpPr>
        <p:spPr>
          <a:xfrm>
            <a:off x="399369" y="1449388"/>
            <a:ext cx="9313591" cy="5157229"/>
          </a:xfrm>
        </p:spPr>
        <p:txBody>
          <a:bodyPr/>
          <a:lstStyle/>
          <a:p>
            <a:pPr marL="0" indent="0">
              <a:buNone/>
            </a:pPr>
            <a:r>
              <a:rPr lang="en-US" dirty="0" err="1"/>
              <a:t>Până</a:t>
            </a:r>
            <a:r>
              <a:rPr lang="en-US" dirty="0"/>
              <a:t> la </a:t>
            </a:r>
            <a:r>
              <a:rPr lang="en-US" dirty="0" err="1"/>
              <a:t>finalul</a:t>
            </a:r>
            <a:r>
              <a:rPr lang="en-US" dirty="0"/>
              <a:t> </a:t>
            </a:r>
            <a:r>
              <a:rPr lang="en-US" dirty="0" err="1"/>
              <a:t>acestui</a:t>
            </a:r>
            <a:r>
              <a:rPr lang="en-US" dirty="0"/>
              <a:t> </a:t>
            </a:r>
            <a:r>
              <a:rPr lang="en-US" dirty="0" err="1"/>
              <a:t>modul</a:t>
            </a:r>
            <a:r>
              <a:rPr lang="en-US" dirty="0"/>
              <a:t>, </a:t>
            </a:r>
            <a:r>
              <a:rPr lang="en-US" dirty="0" err="1"/>
              <a:t>participanții</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producă</a:t>
            </a:r>
            <a:r>
              <a:rPr lang="en-US" dirty="0"/>
              <a:t>:</a:t>
            </a:r>
          </a:p>
          <a:p>
            <a:r>
              <a:rPr lang="en-US" dirty="0" err="1"/>
              <a:t>Reflecție</a:t>
            </a:r>
            <a:r>
              <a:rPr lang="en-US" dirty="0"/>
              <a:t> </a:t>
            </a:r>
            <a:r>
              <a:rPr lang="en-US" dirty="0" err="1"/>
              <a:t>personală</a:t>
            </a:r>
            <a:r>
              <a:rPr lang="en-US" dirty="0"/>
              <a:t> </a:t>
            </a:r>
            <a:r>
              <a:rPr lang="en-US" dirty="0" err="1"/>
              <a:t>asupra</a:t>
            </a:r>
            <a:r>
              <a:rPr lang="en-US" dirty="0"/>
              <a:t> </a:t>
            </a:r>
            <a:r>
              <a:rPr lang="en-US" dirty="0" err="1"/>
              <a:t>relevanței</a:t>
            </a:r>
            <a:r>
              <a:rPr lang="en-US" dirty="0"/>
              <a:t> </a:t>
            </a:r>
            <a:r>
              <a:rPr lang="en-US" dirty="0" err="1"/>
              <a:t>economiei</a:t>
            </a:r>
            <a:r>
              <a:rPr lang="en-US" dirty="0"/>
              <a:t> </a:t>
            </a:r>
            <a:r>
              <a:rPr lang="en-US" dirty="0" err="1"/>
              <a:t>verzi</a:t>
            </a:r>
            <a:r>
              <a:rPr lang="en-US" dirty="0"/>
              <a:t> 
</a:t>
            </a:r>
            <a:r>
              <a:rPr lang="en-US" dirty="0" err="1"/>
              <a:t>Cartografierea</a:t>
            </a:r>
            <a:r>
              <a:rPr lang="en-US" dirty="0"/>
              <a:t> </a:t>
            </a:r>
            <a:r>
              <a:rPr lang="en-US" dirty="0" err="1"/>
              <a:t>economiei</a:t>
            </a:r>
            <a:r>
              <a:rPr lang="en-US" dirty="0"/>
              <a:t> </a:t>
            </a:r>
            <a:r>
              <a:rPr lang="en-US" dirty="0" err="1"/>
              <a:t>verzi</a:t>
            </a:r>
            <a:r>
              <a:rPr lang="en-US" dirty="0"/>
              <a:t> </a:t>
            </a:r>
            <a:r>
              <a:rPr lang="en-US" dirty="0" err="1"/>
              <a:t>bazate</a:t>
            </a:r>
            <a:r>
              <a:rPr lang="en-US" dirty="0"/>
              <a:t> pe </a:t>
            </a:r>
            <a:r>
              <a:rPr lang="en-US" dirty="0" err="1"/>
              <a:t>sectoare</a:t>
            </a:r>
            <a:r>
              <a:rPr lang="en-US" dirty="0"/>
              <a:t> 
</a:t>
            </a:r>
            <a:r>
              <a:rPr lang="en-US" dirty="0" err="1"/>
              <a:t>Cartografierea</a:t>
            </a:r>
            <a:r>
              <a:rPr lang="en-US" dirty="0"/>
              <a:t> de la </a:t>
            </a:r>
            <a:r>
              <a:rPr lang="en-US" dirty="0" err="1"/>
              <a:t>competențele</a:t>
            </a:r>
            <a:r>
              <a:rPr lang="en-US" dirty="0"/>
              <a:t> </a:t>
            </a:r>
            <a:r>
              <a:rPr lang="en-US" dirty="0" err="1"/>
              <a:t>verzi</a:t>
            </a:r>
            <a:r>
              <a:rPr lang="en-US" dirty="0"/>
              <a:t> la </a:t>
            </a:r>
            <a:r>
              <a:rPr lang="en-US" dirty="0" err="1"/>
              <a:t>ocupație</a:t>
            </a:r>
            <a:r>
              <a:rPr lang="en-US" dirty="0"/>
              <a:t> 
</a:t>
            </a:r>
            <a:r>
              <a:rPr lang="en-US" dirty="0" err="1"/>
              <a:t>Semnalul</a:t>
            </a:r>
            <a:r>
              <a:rPr lang="en-US" dirty="0"/>
              <a:t> </a:t>
            </a:r>
            <a:r>
              <a:rPr lang="en-US" dirty="0" err="1"/>
              <a:t>pieței</a:t>
            </a:r>
            <a:r>
              <a:rPr lang="en-US" dirty="0"/>
              <a:t> </a:t>
            </a:r>
            <a:r>
              <a:rPr lang="en-US" dirty="0" err="1"/>
              <a:t>muncii</a:t>
            </a:r>
            <a:r>
              <a:rPr lang="en-US" dirty="0"/>
              <a:t> </a:t>
            </a:r>
            <a:r>
              <a:rPr lang="en-US" dirty="0" err="1"/>
              <a:t>tradus</a:t>
            </a:r>
            <a:r>
              <a:rPr lang="en-US" dirty="0"/>
              <a:t> </a:t>
            </a:r>
            <a:r>
              <a:rPr lang="en-US" dirty="0" err="1"/>
              <a:t>într</a:t>
            </a:r>
            <a:r>
              <a:rPr lang="en-US" dirty="0"/>
              <a:t>-un </a:t>
            </a:r>
            <a:r>
              <a:rPr lang="en-US" dirty="0" err="1"/>
              <a:t>exemplu</a:t>
            </a:r>
            <a:r>
              <a:rPr lang="en-US" dirty="0"/>
              <a:t> didactic 
Analiza </a:t>
            </a:r>
            <a:r>
              <a:rPr lang="en-US" dirty="0" err="1"/>
              <a:t>studiului</a:t>
            </a:r>
            <a:r>
              <a:rPr lang="en-US" dirty="0"/>
              <a:t> de </a:t>
            </a:r>
            <a:r>
              <a:rPr lang="en-US" dirty="0" err="1"/>
              <a:t>caz</a:t>
            </a:r>
            <a:r>
              <a:rPr lang="en-US" dirty="0"/>
              <a:t> 
</a:t>
            </a:r>
            <a:r>
              <a:rPr lang="en-US" dirty="0" err="1"/>
              <a:t>Notă</a:t>
            </a:r>
            <a:r>
              <a:rPr lang="en-US" dirty="0"/>
              <a:t> de </a:t>
            </a:r>
            <a:r>
              <a:rPr lang="en-US" dirty="0" err="1"/>
              <a:t>predare</a:t>
            </a:r>
            <a:r>
              <a:rPr lang="en-US" dirty="0"/>
              <a:t> a </a:t>
            </a:r>
            <a:r>
              <a:rPr lang="en-US" dirty="0" err="1"/>
              <a:t>competențelor</a:t>
            </a:r>
            <a:r>
              <a:rPr lang="en-US" dirty="0"/>
              <a:t> </a:t>
            </a:r>
            <a:r>
              <a:rPr lang="en-US" dirty="0" err="1"/>
              <a:t>verzi</a:t>
            </a:r>
            <a:r>
              <a:rPr lang="en-US" dirty="0"/>
              <a:t> </a:t>
            </a:r>
            <a:r>
              <a:rPr lang="en-US" dirty="0" err="1"/>
              <a:t>pentru</a:t>
            </a:r>
            <a:r>
              <a:rPr lang="en-US" dirty="0"/>
              <a:t> SDL. </a:t>
            </a:r>
          </a:p>
          <a:p>
            <a:pPr marL="0" indent="0">
              <a:buNone/>
            </a:pPr>
            <a:endParaRPr lang="hr-HR" dirty="0"/>
          </a:p>
          <a:p>
            <a:pPr marL="0" indent="0">
              <a:buNone/>
            </a:pPr>
            <a:r>
              <a:rPr lang="en-US" dirty="0" err="1"/>
              <a:t>Aceste</a:t>
            </a:r>
            <a:r>
              <a:rPr lang="en-US" dirty="0"/>
              <a:t> </a:t>
            </a:r>
            <a:r>
              <a:rPr lang="en-US" dirty="0" err="1"/>
              <a:t>rezultate</a:t>
            </a:r>
            <a:r>
              <a:rPr lang="en-US" dirty="0"/>
              <a:t> pot </a:t>
            </a:r>
            <a:r>
              <a:rPr lang="en-US" dirty="0" err="1"/>
              <a:t>contribui</a:t>
            </a:r>
            <a:r>
              <a:rPr lang="en-US" dirty="0"/>
              <a:t> la </a:t>
            </a:r>
            <a:r>
              <a:rPr lang="en-US" dirty="0" err="1"/>
              <a:t>Portofoliul</a:t>
            </a:r>
            <a:r>
              <a:rPr lang="en-US" dirty="0"/>
              <a:t> </a:t>
            </a:r>
            <a:r>
              <a:rPr lang="en-US" dirty="0" err="1"/>
              <a:t>Formatorului</a:t>
            </a:r>
            <a:r>
              <a:rPr lang="en-US" dirty="0"/>
              <a:t>.</a:t>
            </a:r>
          </a:p>
        </p:txBody>
      </p:sp>
    </p:spTree>
    <p:extLst>
      <p:ext uri="{BB962C8B-B14F-4D97-AF65-F5344CB8AC3E}">
        <p14:creationId xmlns:p14="http://schemas.microsoft.com/office/powerpoint/2010/main" val="6216153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3E60-A5D3-FD46-EBED-4E622129EDB0}"/>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2D6E2CF-1F0F-EE57-0AE4-251E83D7C0A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C2A5D72-DDD2-4507-D76A-D056FED57204}"/>
              </a:ext>
            </a:extLst>
          </p:cNvPr>
          <p:cNvSpPr>
            <a:spLocks noGrp="1"/>
          </p:cNvSpPr>
          <p:nvPr>
            <p:ph type="title"/>
          </p:nvPr>
        </p:nvSpPr>
        <p:spPr>
          <a:xfrm>
            <a:off x="645765" y="1022669"/>
            <a:ext cx="8596668" cy="1320800"/>
          </a:xfrm>
        </p:spPr>
        <p:txBody>
          <a:bodyPr/>
          <a:lstStyle/>
          <a:p>
            <a:r>
              <a:rPr lang="pt-BR" dirty="0">
                <a:solidFill>
                  <a:srgbClr val="255839"/>
                </a:solidFill>
              </a:rPr>
              <a:t>Legatura cu portofoliul formatorului</a:t>
            </a:r>
            <a:endParaRPr lang="el-GR" dirty="0">
              <a:solidFill>
                <a:srgbClr val="255839"/>
              </a:solidFill>
            </a:endParaRPr>
          </a:p>
        </p:txBody>
      </p:sp>
      <p:sp>
        <p:nvSpPr>
          <p:cNvPr id="7" name="Content Placeholder 6">
            <a:extLst>
              <a:ext uri="{FF2B5EF4-FFF2-40B4-BE49-F238E27FC236}">
                <a16:creationId xmlns:a16="http://schemas.microsoft.com/office/drawing/2014/main" id="{7F764720-6AE9-98FE-5417-0DB8CCA84769}"/>
              </a:ext>
            </a:extLst>
          </p:cNvPr>
          <p:cNvSpPr>
            <a:spLocks noGrp="1"/>
          </p:cNvSpPr>
          <p:nvPr>
            <p:ph sz="quarter" idx="12"/>
          </p:nvPr>
        </p:nvSpPr>
        <p:spPr>
          <a:xfrm>
            <a:off x="645765" y="2066412"/>
            <a:ext cx="5792984" cy="4156588"/>
          </a:xfrm>
        </p:spPr>
        <p:txBody>
          <a:bodyPr/>
          <a:lstStyle/>
          <a:p>
            <a:pPr marL="0" indent="0">
              <a:buNone/>
            </a:pPr>
            <a:r>
              <a:rPr lang="en-US" dirty="0" err="1"/>
              <a:t>Acest</a:t>
            </a:r>
            <a:r>
              <a:rPr lang="en-US" dirty="0"/>
              <a:t> </a:t>
            </a:r>
            <a:r>
              <a:rPr lang="en-US" dirty="0" err="1"/>
              <a:t>modul</a:t>
            </a:r>
            <a:r>
              <a:rPr lang="en-US" dirty="0"/>
              <a:t> </a:t>
            </a:r>
            <a:r>
              <a:rPr lang="en-US" dirty="0" err="1"/>
              <a:t>contribuie</a:t>
            </a:r>
            <a:r>
              <a:rPr lang="en-US" dirty="0"/>
              <a:t> la </a:t>
            </a:r>
            <a:r>
              <a:rPr lang="en-US" dirty="0" err="1"/>
              <a:t>Portofoliul</a:t>
            </a:r>
            <a:r>
              <a:rPr lang="en-US" dirty="0"/>
              <a:t> </a:t>
            </a:r>
            <a:r>
              <a:rPr lang="en-US" dirty="0" err="1"/>
              <a:t>Formatorului</a:t>
            </a:r>
            <a:r>
              <a:rPr lang="en-US" dirty="0"/>
              <a:t> </a:t>
            </a:r>
            <a:r>
              <a:rPr lang="en-US" dirty="0" err="1"/>
              <a:t>prin</a:t>
            </a:r>
            <a:r>
              <a:rPr lang="en-US" dirty="0"/>
              <a:t>:</a:t>
            </a:r>
          </a:p>
          <a:p>
            <a:r>
              <a:rPr lang="en-US" dirty="0" err="1"/>
              <a:t>Notă</a:t>
            </a:r>
            <a:r>
              <a:rPr lang="en-US" dirty="0"/>
              <a:t> de </a:t>
            </a:r>
            <a:r>
              <a:rPr lang="en-US" dirty="0" err="1"/>
              <a:t>predare</a:t>
            </a:r>
            <a:r>
              <a:rPr lang="en-US" dirty="0"/>
              <a:t> a </a:t>
            </a:r>
            <a:r>
              <a:rPr lang="en-US" dirty="0" err="1"/>
              <a:t>competențelor</a:t>
            </a:r>
            <a:r>
              <a:rPr lang="en-US" dirty="0"/>
              <a:t> </a:t>
            </a:r>
            <a:r>
              <a:rPr lang="en-US" dirty="0" err="1"/>
              <a:t>verzi</a:t>
            </a:r>
            <a:r>
              <a:rPr lang="en-US" dirty="0"/>
              <a:t> 
</a:t>
            </a:r>
            <a:r>
              <a:rPr lang="en-US" dirty="0" err="1"/>
              <a:t>Exemplu</a:t>
            </a:r>
            <a:r>
              <a:rPr lang="en-US" dirty="0"/>
              <a:t> de sector </a:t>
            </a:r>
            <a:r>
              <a:rPr lang="en-US" dirty="0" err="1"/>
              <a:t>sau</a:t>
            </a:r>
            <a:r>
              <a:rPr lang="en-US" dirty="0"/>
              <a:t> </a:t>
            </a:r>
            <a:r>
              <a:rPr lang="en-US" dirty="0" err="1"/>
              <a:t>ocupație</a:t>
            </a:r>
            <a:r>
              <a:rPr lang="en-US" dirty="0"/>
              <a:t> 
</a:t>
            </a:r>
            <a:r>
              <a:rPr lang="en-US" dirty="0" err="1"/>
              <a:t>Explicație</a:t>
            </a:r>
            <a:r>
              <a:rPr lang="en-US" dirty="0"/>
              <a:t> </a:t>
            </a:r>
            <a:r>
              <a:rPr lang="en-US" dirty="0" err="1"/>
              <a:t>privind</a:t>
            </a:r>
            <a:r>
              <a:rPr lang="en-US" dirty="0"/>
              <a:t> </a:t>
            </a:r>
            <a:r>
              <a:rPr lang="en-US" dirty="0" err="1"/>
              <a:t>relevanța</a:t>
            </a:r>
            <a:r>
              <a:rPr lang="en-US" dirty="0"/>
              <a:t> pe </a:t>
            </a:r>
            <a:r>
              <a:rPr lang="en-US" dirty="0" err="1"/>
              <a:t>piața</a:t>
            </a:r>
            <a:r>
              <a:rPr lang="en-US" dirty="0"/>
              <a:t> </a:t>
            </a:r>
            <a:r>
              <a:rPr lang="en-US" dirty="0" err="1"/>
              <a:t>muncii</a:t>
            </a:r>
            <a:r>
              <a:rPr lang="en-US" dirty="0"/>
              <a:t> 
Prompt de </a:t>
            </a:r>
            <a:r>
              <a:rPr lang="en-US" dirty="0" err="1"/>
              <a:t>ghidare</a:t>
            </a:r>
            <a:r>
              <a:rPr lang="en-US" dirty="0"/>
              <a:t> </a:t>
            </a:r>
            <a:r>
              <a:rPr lang="en-US" dirty="0" err="1"/>
              <a:t>pentru</a:t>
            </a:r>
            <a:r>
              <a:rPr lang="en-US" dirty="0"/>
              <a:t> </a:t>
            </a:r>
            <a:r>
              <a:rPr lang="en-US" dirty="0" err="1"/>
              <a:t>cursanti</a:t>
            </a:r>
            <a:r>
              <a:rPr lang="en-US" dirty="0"/>
              <a:t> 
</a:t>
            </a:r>
            <a:r>
              <a:rPr lang="en-US" dirty="0" err="1"/>
              <a:t>Reflecție</a:t>
            </a:r>
            <a:r>
              <a:rPr lang="en-US" dirty="0"/>
              <a:t> </a:t>
            </a:r>
            <a:r>
              <a:rPr lang="en-US" dirty="0" err="1"/>
              <a:t>privind</a:t>
            </a:r>
            <a:r>
              <a:rPr lang="en-US" dirty="0"/>
              <a:t> </a:t>
            </a:r>
            <a:r>
              <a:rPr lang="en-US" dirty="0" err="1"/>
              <a:t>adaptarea</a:t>
            </a:r>
            <a:r>
              <a:rPr lang="en-US" dirty="0"/>
              <a:t> </a:t>
            </a:r>
            <a:r>
              <a:rPr lang="en-US" dirty="0" err="1"/>
              <a:t>locală</a:t>
            </a:r>
            <a:r>
              <a:rPr lang="en-US" dirty="0"/>
              <a:t>. </a:t>
            </a:r>
          </a:p>
          <a:p>
            <a:pPr marL="0" indent="0">
              <a:buNone/>
            </a:pPr>
            <a:r>
              <a:rPr lang="en-US" dirty="0" err="1"/>
              <a:t>Rezultatele</a:t>
            </a:r>
            <a:r>
              <a:rPr lang="en-US" dirty="0"/>
              <a:t> </a:t>
            </a:r>
            <a:r>
              <a:rPr lang="en-US" dirty="0" err="1"/>
              <a:t>portofoliului</a:t>
            </a:r>
            <a:r>
              <a:rPr lang="en-US" dirty="0"/>
              <a:t> </a:t>
            </a:r>
            <a:r>
              <a:rPr lang="en-US" dirty="0" err="1"/>
              <a:t>demonstrează</a:t>
            </a:r>
            <a:r>
              <a:rPr lang="en-US" dirty="0"/>
              <a:t> </a:t>
            </a:r>
            <a:r>
              <a:rPr lang="en-US" dirty="0" err="1"/>
              <a:t>că</a:t>
            </a:r>
            <a:r>
              <a:rPr lang="en-US" dirty="0"/>
              <a:t> </a:t>
            </a:r>
            <a:r>
              <a:rPr lang="en-US" dirty="0" err="1"/>
              <a:t>participanții</a:t>
            </a:r>
            <a:r>
              <a:rPr lang="en-US" dirty="0"/>
              <a:t> pot </a:t>
            </a:r>
            <a:r>
              <a:rPr lang="en-US" dirty="0" err="1"/>
              <a:t>conecta</a:t>
            </a:r>
            <a:r>
              <a:rPr lang="en-US" dirty="0"/>
              <a:t> </a:t>
            </a:r>
            <a:r>
              <a:rPr lang="en-US" dirty="0" err="1"/>
              <a:t>conținutul</a:t>
            </a:r>
            <a:r>
              <a:rPr lang="en-US" dirty="0"/>
              <a:t> ESE cu </a:t>
            </a:r>
            <a:r>
              <a:rPr lang="en-US" dirty="0" err="1"/>
              <a:t>abilitățile</a:t>
            </a:r>
            <a:r>
              <a:rPr lang="en-US" dirty="0"/>
              <a:t> </a:t>
            </a:r>
            <a:r>
              <a:rPr lang="en-US" dirty="0" err="1"/>
              <a:t>verzi</a:t>
            </a:r>
            <a:r>
              <a:rPr lang="en-US" dirty="0"/>
              <a:t>, </a:t>
            </a:r>
            <a:r>
              <a:rPr lang="en-US" dirty="0" err="1"/>
              <a:t>relevanța</a:t>
            </a:r>
            <a:r>
              <a:rPr lang="en-US" dirty="0"/>
              <a:t> pe </a:t>
            </a:r>
            <a:r>
              <a:rPr lang="en-US" dirty="0" err="1"/>
              <a:t>piața</a:t>
            </a:r>
            <a:r>
              <a:rPr lang="en-US" dirty="0"/>
              <a:t> </a:t>
            </a:r>
            <a:r>
              <a:rPr lang="en-US" dirty="0" err="1"/>
              <a:t>muncii</a:t>
            </a:r>
            <a:r>
              <a:rPr lang="en-US" dirty="0"/>
              <a:t> </a:t>
            </a:r>
            <a:r>
              <a:rPr lang="en-US" dirty="0" err="1"/>
              <a:t>și</a:t>
            </a:r>
            <a:r>
              <a:rPr lang="en-US" dirty="0"/>
              <a:t> </a:t>
            </a:r>
            <a:r>
              <a:rPr lang="en-US" dirty="0" err="1"/>
              <a:t>progresul</a:t>
            </a:r>
            <a:r>
              <a:rPr lang="en-US" dirty="0"/>
              <a:t> </a:t>
            </a:r>
            <a:r>
              <a:rPr lang="en-US" dirty="0" err="1"/>
              <a:t>cursanților</a:t>
            </a:r>
            <a:r>
              <a:rPr lang="en-US" dirty="0"/>
              <a:t>.</a:t>
            </a:r>
          </a:p>
        </p:txBody>
      </p:sp>
      <p:pic>
        <p:nvPicPr>
          <p:cNvPr id="2" name="Picture Placeholder 4">
            <a:extLst>
              <a:ext uri="{FF2B5EF4-FFF2-40B4-BE49-F238E27FC236}">
                <a16:creationId xmlns:a16="http://schemas.microsoft.com/office/drawing/2014/main" id="{1693099E-7390-4B42-0994-97A3C4731D8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9608045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645765" y="1022669"/>
            <a:ext cx="8596668" cy="1320800"/>
          </a:xfrm>
        </p:spPr>
        <p:txBody>
          <a:bodyPr/>
          <a:lstStyle/>
          <a:p>
            <a:r>
              <a:rPr lang="hr-HR" dirty="0">
                <a:solidFill>
                  <a:srgbClr val="255839"/>
                </a:solidFill>
              </a:rPr>
              <a:t>Rezumat și pași următori(1)</a:t>
            </a:r>
            <a:endParaRPr lang="el-GR" dirty="0">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45765" y="2066412"/>
            <a:ext cx="5792984" cy="4156588"/>
          </a:xfrm>
        </p:spPr>
        <p:txBody>
          <a:bodyPr>
            <a:normAutofit fontScale="92500"/>
          </a:bodyPr>
          <a:lstStyle/>
          <a:p>
            <a:pPr marL="0" indent="0">
              <a:buNone/>
            </a:pPr>
            <a:r>
              <a:rPr lang="en-US" dirty="0" err="1"/>
              <a:t>În</a:t>
            </a:r>
            <a:r>
              <a:rPr lang="en-US" dirty="0"/>
              <a:t> </a:t>
            </a:r>
            <a:r>
              <a:rPr lang="en-US" dirty="0" err="1"/>
              <a:t>acest</a:t>
            </a:r>
            <a:r>
              <a:rPr lang="en-US" dirty="0"/>
              <a:t> </a:t>
            </a:r>
            <a:r>
              <a:rPr lang="en-US" dirty="0" err="1"/>
              <a:t>modul</a:t>
            </a:r>
            <a:r>
              <a:rPr lang="en-US" dirty="0"/>
              <a:t>, am </a:t>
            </a:r>
            <a:r>
              <a:rPr lang="en-US" dirty="0" err="1"/>
              <a:t>abordat</a:t>
            </a:r>
            <a:r>
              <a:rPr lang="en-US" dirty="0"/>
              <a:t>:</a:t>
            </a:r>
          </a:p>
          <a:p>
            <a:r>
              <a:rPr lang="en-US" dirty="0"/>
              <a:t>Economia </a:t>
            </a:r>
            <a:r>
              <a:rPr lang="en-US" dirty="0" err="1"/>
              <a:t>verde</a:t>
            </a:r>
            <a:r>
              <a:rPr lang="en-US" dirty="0"/>
              <a:t> </a:t>
            </a:r>
            <a:r>
              <a:rPr lang="en-US" dirty="0" err="1"/>
              <a:t>este</a:t>
            </a:r>
            <a:r>
              <a:rPr lang="en-US" dirty="0"/>
              <a:t> cu </a:t>
            </a:r>
            <a:r>
              <a:rPr lang="en-US" dirty="0" err="1"/>
              <a:t>emisii</a:t>
            </a:r>
            <a:r>
              <a:rPr lang="en-US" dirty="0"/>
              <a:t> </a:t>
            </a:r>
            <a:r>
              <a:rPr lang="en-US" dirty="0" err="1"/>
              <a:t>scăzute</a:t>
            </a:r>
            <a:r>
              <a:rPr lang="en-US" dirty="0"/>
              <a:t> de carbon, </a:t>
            </a:r>
            <a:r>
              <a:rPr lang="en-US" dirty="0" err="1"/>
              <a:t>eficientă</a:t>
            </a:r>
            <a:r>
              <a:rPr lang="en-US" dirty="0"/>
              <a:t> </a:t>
            </a:r>
            <a:r>
              <a:rPr lang="en-US" dirty="0" err="1"/>
              <a:t>în</a:t>
            </a:r>
            <a:r>
              <a:rPr lang="en-US" dirty="0"/>
              <a:t> </a:t>
            </a:r>
            <a:r>
              <a:rPr lang="en-US" dirty="0" err="1"/>
              <a:t>resurse</a:t>
            </a:r>
            <a:r>
              <a:rPr lang="en-US" dirty="0"/>
              <a:t> </a:t>
            </a:r>
            <a:r>
              <a:rPr lang="en-US" dirty="0" err="1"/>
              <a:t>și</a:t>
            </a:r>
            <a:r>
              <a:rPr lang="en-US" dirty="0"/>
              <a:t> </a:t>
            </a:r>
            <a:r>
              <a:rPr lang="en-US" dirty="0" err="1"/>
              <a:t>incluzivă</a:t>
            </a:r>
            <a:r>
              <a:rPr lang="en-US" dirty="0"/>
              <a:t> social.  
</a:t>
            </a:r>
            <a:r>
              <a:rPr lang="en-US" dirty="0" err="1"/>
              <a:t>Tranziția</a:t>
            </a:r>
            <a:r>
              <a:rPr lang="en-US" dirty="0"/>
              <a:t> </a:t>
            </a:r>
            <a:r>
              <a:rPr lang="en-US" dirty="0" err="1"/>
              <a:t>verde</a:t>
            </a:r>
            <a:r>
              <a:rPr lang="en-US" dirty="0"/>
              <a:t> </a:t>
            </a:r>
            <a:r>
              <a:rPr lang="en-US" dirty="0" err="1"/>
              <a:t>afectează</a:t>
            </a:r>
            <a:r>
              <a:rPr lang="en-US" dirty="0"/>
              <a:t> </a:t>
            </a:r>
            <a:r>
              <a:rPr lang="en-US" dirty="0" err="1"/>
              <a:t>atât</a:t>
            </a:r>
            <a:r>
              <a:rPr lang="en-US" dirty="0"/>
              <a:t> </a:t>
            </a:r>
            <a:r>
              <a:rPr lang="en-US" dirty="0" err="1"/>
              <a:t>ocupațiile</a:t>
            </a:r>
            <a:r>
              <a:rPr lang="en-US" dirty="0"/>
              <a:t> </a:t>
            </a:r>
            <a:r>
              <a:rPr lang="en-US" dirty="0" err="1"/>
              <a:t>noi</a:t>
            </a:r>
            <a:r>
              <a:rPr lang="en-US" dirty="0"/>
              <a:t>, </a:t>
            </a:r>
            <a:r>
              <a:rPr lang="en-US" dirty="0" err="1"/>
              <a:t>cât</a:t>
            </a:r>
            <a:r>
              <a:rPr lang="en-US" dirty="0"/>
              <a:t> </a:t>
            </a:r>
            <a:r>
              <a:rPr lang="en-US" dirty="0" err="1"/>
              <a:t>și</a:t>
            </a:r>
            <a:r>
              <a:rPr lang="en-US" dirty="0"/>
              <a:t> </a:t>
            </a:r>
            <a:r>
              <a:rPr lang="en-US" dirty="0" err="1"/>
              <a:t>cele</a:t>
            </a:r>
            <a:r>
              <a:rPr lang="en-US" dirty="0"/>
              <a:t> </a:t>
            </a:r>
            <a:r>
              <a:rPr lang="en-US" dirty="0" err="1"/>
              <a:t>existente</a:t>
            </a:r>
            <a:r>
              <a:rPr lang="en-US" dirty="0"/>
              <a:t>.  
VET-ul </a:t>
            </a:r>
            <a:r>
              <a:rPr lang="en-US" dirty="0" err="1"/>
              <a:t>joacă</a:t>
            </a:r>
            <a:r>
              <a:rPr lang="en-US" dirty="0"/>
              <a:t> un </a:t>
            </a:r>
            <a:r>
              <a:rPr lang="en-US" dirty="0" err="1"/>
              <a:t>rol</a:t>
            </a:r>
            <a:r>
              <a:rPr lang="en-US" dirty="0"/>
              <a:t> important </a:t>
            </a:r>
            <a:r>
              <a:rPr lang="en-US" dirty="0" err="1"/>
              <a:t>în</a:t>
            </a:r>
            <a:r>
              <a:rPr lang="en-US" dirty="0"/>
              <a:t> </a:t>
            </a:r>
            <a:r>
              <a:rPr lang="en-US" dirty="0" err="1"/>
              <a:t>pregătirea</a:t>
            </a:r>
            <a:r>
              <a:rPr lang="en-US" dirty="0"/>
              <a:t> </a:t>
            </a:r>
            <a:r>
              <a:rPr lang="en-US" dirty="0" err="1"/>
              <a:t>cursanților</a:t>
            </a:r>
            <a:r>
              <a:rPr lang="en-US" dirty="0"/>
              <a:t> </a:t>
            </a:r>
            <a:r>
              <a:rPr lang="en-US" dirty="0" err="1"/>
              <a:t>pentru</a:t>
            </a:r>
            <a:r>
              <a:rPr lang="en-US" dirty="0"/>
              <a:t> </a:t>
            </a:r>
            <a:r>
              <a:rPr lang="en-US" dirty="0" err="1"/>
              <a:t>schimbarea</a:t>
            </a:r>
            <a:r>
              <a:rPr lang="en-US" dirty="0"/>
              <a:t> </a:t>
            </a:r>
            <a:r>
              <a:rPr lang="en-US" dirty="0" err="1"/>
              <a:t>sarcinilor</a:t>
            </a:r>
            <a:r>
              <a:rPr lang="en-US" dirty="0"/>
              <a:t> </a:t>
            </a:r>
            <a:r>
              <a:rPr lang="en-US" dirty="0" err="1"/>
              <a:t>profesionale</a:t>
            </a:r>
            <a:r>
              <a:rPr lang="en-US" dirty="0"/>
              <a:t>.  
</a:t>
            </a:r>
            <a:r>
              <a:rPr lang="en-US" dirty="0" err="1"/>
              <a:t>Abilitățile</a:t>
            </a:r>
            <a:r>
              <a:rPr lang="en-US" dirty="0"/>
              <a:t> </a:t>
            </a:r>
            <a:r>
              <a:rPr lang="en-US" dirty="0" err="1"/>
              <a:t>verzi</a:t>
            </a:r>
            <a:r>
              <a:rPr lang="en-US" dirty="0"/>
              <a:t> </a:t>
            </a:r>
            <a:r>
              <a:rPr lang="en-US" dirty="0" err="1"/>
              <a:t>includ</a:t>
            </a:r>
            <a:r>
              <a:rPr lang="en-US" dirty="0"/>
              <a:t> </a:t>
            </a:r>
            <a:r>
              <a:rPr lang="en-US" dirty="0" err="1"/>
              <a:t>competențe</a:t>
            </a:r>
            <a:r>
              <a:rPr lang="en-US" dirty="0"/>
              <a:t> </a:t>
            </a:r>
            <a:r>
              <a:rPr lang="en-US" dirty="0" err="1"/>
              <a:t>transversale</a:t>
            </a:r>
            <a:r>
              <a:rPr lang="en-US" dirty="0"/>
              <a:t>, </a:t>
            </a:r>
            <a:r>
              <a:rPr lang="en-US" dirty="0" err="1"/>
              <a:t>specifice</a:t>
            </a:r>
            <a:r>
              <a:rPr lang="en-US" dirty="0"/>
              <a:t> </a:t>
            </a:r>
            <a:r>
              <a:rPr lang="en-US" dirty="0" err="1"/>
              <a:t>și</a:t>
            </a:r>
            <a:r>
              <a:rPr lang="en-US" dirty="0"/>
              <a:t> </a:t>
            </a:r>
            <a:r>
              <a:rPr lang="en-US" dirty="0" err="1"/>
              <a:t>foarte</a:t>
            </a:r>
            <a:r>
              <a:rPr lang="en-US" dirty="0"/>
              <a:t> </a:t>
            </a:r>
            <a:r>
              <a:rPr lang="en-US" dirty="0" err="1"/>
              <a:t>specializate</a:t>
            </a:r>
            <a:r>
              <a:rPr lang="en-US" dirty="0"/>
              <a:t>.  
</a:t>
            </a:r>
            <a:r>
              <a:rPr lang="en-US" dirty="0" err="1"/>
              <a:t>Inteligența</a:t>
            </a:r>
            <a:r>
              <a:rPr lang="en-US" dirty="0"/>
              <a:t> pe </a:t>
            </a:r>
            <a:r>
              <a:rPr lang="en-US" dirty="0" err="1"/>
              <a:t>piața</a:t>
            </a:r>
            <a:r>
              <a:rPr lang="en-US" dirty="0"/>
              <a:t> </a:t>
            </a:r>
            <a:r>
              <a:rPr lang="en-US" dirty="0" err="1"/>
              <a:t>muncii</a:t>
            </a:r>
            <a:r>
              <a:rPr lang="en-US" dirty="0"/>
              <a:t> </a:t>
            </a:r>
            <a:r>
              <a:rPr lang="en-US" dirty="0" err="1"/>
              <a:t>îi</a:t>
            </a:r>
            <a:r>
              <a:rPr lang="en-US" dirty="0"/>
              <a:t> </a:t>
            </a:r>
            <a:r>
              <a:rPr lang="en-US" dirty="0" err="1"/>
              <a:t>ajută</a:t>
            </a:r>
            <a:r>
              <a:rPr lang="en-US" dirty="0"/>
              <a:t> pe </a:t>
            </a:r>
            <a:r>
              <a:rPr lang="en-US" dirty="0" err="1"/>
              <a:t>profesori</a:t>
            </a:r>
            <a:r>
              <a:rPr lang="en-US" dirty="0"/>
              <a:t> </a:t>
            </a:r>
            <a:r>
              <a:rPr lang="en-US" dirty="0" err="1"/>
              <a:t>să</a:t>
            </a:r>
            <a:r>
              <a:rPr lang="en-US" dirty="0"/>
              <a:t> </a:t>
            </a:r>
            <a:r>
              <a:rPr lang="en-US" dirty="0" err="1"/>
              <a:t>păstreze</a:t>
            </a:r>
            <a:r>
              <a:rPr lang="en-US" dirty="0"/>
              <a:t> </a:t>
            </a:r>
            <a:r>
              <a:rPr lang="en-US" dirty="0" err="1"/>
              <a:t>exemplele</a:t>
            </a:r>
            <a:r>
              <a:rPr lang="en-US" dirty="0"/>
              <a:t> </a:t>
            </a:r>
            <a:r>
              <a:rPr lang="en-US" dirty="0" err="1"/>
              <a:t>realiste</a:t>
            </a:r>
            <a:r>
              <a:rPr lang="en-US" dirty="0"/>
              <a:t> </a:t>
            </a:r>
            <a:r>
              <a:rPr lang="en-US" dirty="0" err="1"/>
              <a:t>și</a:t>
            </a:r>
            <a:r>
              <a:rPr lang="en-US" dirty="0"/>
              <a:t> </a:t>
            </a:r>
            <a:r>
              <a:rPr lang="en-US" dirty="0" err="1"/>
              <a:t>relevante</a:t>
            </a:r>
            <a:r>
              <a:rPr lang="en-US" dirty="0"/>
              <a:t>. </a:t>
            </a:r>
          </a:p>
          <a:p>
            <a:r>
              <a:rPr lang="en-US" dirty="0" err="1"/>
              <a:t>Studiile</a:t>
            </a:r>
            <a:r>
              <a:rPr lang="en-US" dirty="0"/>
              <a:t> de </a:t>
            </a:r>
            <a:r>
              <a:rPr lang="en-US" dirty="0" err="1"/>
              <a:t>caz</a:t>
            </a:r>
            <a:r>
              <a:rPr lang="en-US" dirty="0"/>
              <a:t> </a:t>
            </a:r>
            <a:r>
              <a:rPr lang="en-US" dirty="0" err="1"/>
              <a:t>ajută</a:t>
            </a:r>
            <a:r>
              <a:rPr lang="en-US" dirty="0"/>
              <a:t> la </a:t>
            </a:r>
            <a:r>
              <a:rPr lang="en-US" dirty="0" err="1"/>
              <a:t>conectarea</a:t>
            </a:r>
            <a:r>
              <a:rPr lang="en-US" dirty="0"/>
              <a:t> </a:t>
            </a:r>
            <a:r>
              <a:rPr lang="en-US" dirty="0" err="1"/>
              <a:t>conceptelor</a:t>
            </a:r>
            <a:r>
              <a:rPr lang="en-US" dirty="0"/>
              <a:t> </a:t>
            </a:r>
            <a:r>
              <a:rPr lang="en-US" dirty="0" err="1"/>
              <a:t>abstracte</a:t>
            </a:r>
            <a:r>
              <a:rPr lang="en-US" dirty="0"/>
              <a:t> cu practica la </a:t>
            </a:r>
            <a:r>
              <a:rPr lang="en-US" dirty="0" err="1"/>
              <a:t>locul</a:t>
            </a:r>
            <a:r>
              <a:rPr lang="en-US" dirty="0"/>
              <a:t> de </a:t>
            </a:r>
            <a:r>
              <a:rPr lang="en-US" dirty="0" err="1"/>
              <a:t>muncă</a:t>
            </a:r>
            <a:r>
              <a:rPr lang="en-US" dirty="0"/>
              <a:t>.</a:t>
            </a:r>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2277445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35CBB-6872-E583-F78E-848450CB7612}"/>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8585C6F7-E6C7-8F87-4FCE-BB961B8BAE75}"/>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C348FC91-0B87-DFC8-77A4-50DFCAF79833}"/>
              </a:ext>
            </a:extLst>
          </p:cNvPr>
          <p:cNvSpPr>
            <a:spLocks noGrp="1"/>
          </p:cNvSpPr>
          <p:nvPr>
            <p:ph type="title"/>
          </p:nvPr>
        </p:nvSpPr>
        <p:spPr>
          <a:xfrm>
            <a:off x="645765" y="1022669"/>
            <a:ext cx="8596668" cy="1320800"/>
          </a:xfrm>
        </p:spPr>
        <p:txBody>
          <a:bodyPr/>
          <a:lstStyle/>
          <a:p>
            <a:r>
              <a:rPr lang="hr-HR" dirty="0">
                <a:solidFill>
                  <a:srgbClr val="255839"/>
                </a:solidFill>
              </a:rPr>
              <a:t>Rezumat și pași următori(2)</a:t>
            </a:r>
            <a:endParaRPr lang="el-GR" dirty="0">
              <a:solidFill>
                <a:srgbClr val="255839"/>
              </a:solidFill>
            </a:endParaRPr>
          </a:p>
        </p:txBody>
      </p:sp>
      <p:sp>
        <p:nvSpPr>
          <p:cNvPr id="7" name="Content Placeholder 6">
            <a:extLst>
              <a:ext uri="{FF2B5EF4-FFF2-40B4-BE49-F238E27FC236}">
                <a16:creationId xmlns:a16="http://schemas.microsoft.com/office/drawing/2014/main" id="{CC88C75E-43CF-AB4F-ABCF-E3E66F033A5E}"/>
              </a:ext>
            </a:extLst>
          </p:cNvPr>
          <p:cNvSpPr>
            <a:spLocks noGrp="1"/>
          </p:cNvSpPr>
          <p:nvPr>
            <p:ph sz="quarter" idx="12"/>
          </p:nvPr>
        </p:nvSpPr>
        <p:spPr>
          <a:xfrm>
            <a:off x="645765" y="1844040"/>
            <a:ext cx="5792984" cy="4668520"/>
          </a:xfrm>
        </p:spPr>
        <p:txBody>
          <a:bodyPr>
            <a:normAutofit fontScale="92500" lnSpcReduction="20000"/>
          </a:bodyPr>
          <a:lstStyle/>
          <a:p>
            <a:pPr marL="0" indent="0">
              <a:buNone/>
            </a:pPr>
            <a:r>
              <a:rPr lang="en-US" dirty="0" err="1"/>
              <a:t>Concluzii</a:t>
            </a:r>
            <a:r>
              <a:rPr lang="en-US" dirty="0"/>
              <a:t> </a:t>
            </a:r>
            <a:r>
              <a:rPr lang="en-US" dirty="0" err="1"/>
              <a:t>cheie</a:t>
            </a:r>
            <a:r>
              <a:rPr lang="en-US" dirty="0"/>
              <a:t> din </a:t>
            </a:r>
            <a:r>
              <a:rPr lang="en-US" dirty="0" err="1"/>
              <a:t>acest</a:t>
            </a:r>
            <a:r>
              <a:rPr lang="en-US" dirty="0"/>
              <a:t> </a:t>
            </a:r>
            <a:r>
              <a:rPr lang="en-US" dirty="0" err="1"/>
              <a:t>modul</a:t>
            </a:r>
            <a:r>
              <a:rPr lang="en-US" dirty="0"/>
              <a:t>:</a:t>
            </a:r>
          </a:p>
          <a:p>
            <a:r>
              <a:rPr lang="en-US" dirty="0" err="1"/>
              <a:t>Locurile</a:t>
            </a:r>
            <a:r>
              <a:rPr lang="en-US" dirty="0"/>
              <a:t> de </a:t>
            </a:r>
            <a:r>
              <a:rPr lang="en-US" dirty="0" err="1"/>
              <a:t>muncă</a:t>
            </a:r>
            <a:r>
              <a:rPr lang="en-US" dirty="0"/>
              <a:t> </a:t>
            </a:r>
            <a:r>
              <a:rPr lang="en-US" dirty="0" err="1"/>
              <a:t>verzi</a:t>
            </a:r>
            <a:r>
              <a:rPr lang="en-US" dirty="0"/>
              <a:t> </a:t>
            </a:r>
            <a:r>
              <a:rPr lang="en-US" dirty="0" err="1"/>
              <a:t>ar</a:t>
            </a:r>
            <a:r>
              <a:rPr lang="en-US" dirty="0"/>
              <a:t> </a:t>
            </a:r>
            <a:r>
              <a:rPr lang="en-US" dirty="0" err="1"/>
              <a:t>trebui</a:t>
            </a:r>
            <a:r>
              <a:rPr lang="en-US" dirty="0"/>
              <a:t> </a:t>
            </a:r>
            <a:r>
              <a:rPr lang="en-US" dirty="0" err="1"/>
              <a:t>să</a:t>
            </a:r>
            <a:r>
              <a:rPr lang="en-US" dirty="0"/>
              <a:t> fie, de </a:t>
            </a:r>
            <a:r>
              <a:rPr lang="en-US" dirty="0" err="1"/>
              <a:t>asemenea</a:t>
            </a:r>
            <a:r>
              <a:rPr lang="en-US" dirty="0"/>
              <a:t>, </a:t>
            </a:r>
            <a:r>
              <a:rPr lang="en-US" dirty="0" err="1"/>
              <a:t>locuri</a:t>
            </a:r>
            <a:r>
              <a:rPr lang="en-US" dirty="0"/>
              <a:t> de </a:t>
            </a:r>
            <a:r>
              <a:rPr lang="en-US" dirty="0" err="1"/>
              <a:t>muncă</a:t>
            </a:r>
            <a:r>
              <a:rPr lang="en-US" dirty="0"/>
              <a:t> </a:t>
            </a:r>
            <a:r>
              <a:rPr lang="en-US" dirty="0" err="1"/>
              <a:t>decente</a:t>
            </a:r>
            <a:r>
              <a:rPr lang="en-US" dirty="0"/>
              <a:t> </a:t>
            </a:r>
            <a:r>
              <a:rPr lang="en-US" dirty="0" err="1"/>
              <a:t>și</a:t>
            </a:r>
            <a:r>
              <a:rPr lang="en-US" dirty="0"/>
              <a:t> </a:t>
            </a:r>
            <a:r>
              <a:rPr lang="en-US" dirty="0" err="1"/>
              <a:t>incluzive</a:t>
            </a:r>
            <a:r>
              <a:rPr lang="en-US" dirty="0"/>
              <a:t>.  
</a:t>
            </a:r>
            <a:r>
              <a:rPr lang="en-US" dirty="0" err="1"/>
              <a:t>Ocupațiile</a:t>
            </a:r>
            <a:r>
              <a:rPr lang="en-US" dirty="0"/>
              <a:t> legate de </a:t>
            </a:r>
            <a:r>
              <a:rPr lang="en-US" dirty="0" err="1"/>
              <a:t>sustenabilitate</a:t>
            </a:r>
            <a:r>
              <a:rPr lang="en-US" dirty="0"/>
              <a:t> </a:t>
            </a:r>
            <a:r>
              <a:rPr lang="en-US" dirty="0" err="1"/>
              <a:t>există</a:t>
            </a:r>
            <a:r>
              <a:rPr lang="en-US" dirty="0"/>
              <a:t> </a:t>
            </a:r>
            <a:r>
              <a:rPr lang="en-US" dirty="0" err="1"/>
              <a:t>în</a:t>
            </a:r>
            <a:r>
              <a:rPr lang="en-US" dirty="0"/>
              <a:t> </a:t>
            </a:r>
            <a:r>
              <a:rPr lang="en-US" dirty="0" err="1"/>
              <a:t>multe</a:t>
            </a:r>
            <a:r>
              <a:rPr lang="en-US" dirty="0"/>
              <a:t> </a:t>
            </a:r>
            <a:r>
              <a:rPr lang="en-US" dirty="0" err="1"/>
              <a:t>sectoare</a:t>
            </a:r>
            <a:r>
              <a:rPr lang="en-US" dirty="0"/>
              <a:t>.  
</a:t>
            </a:r>
            <a:r>
              <a:rPr lang="en-US" dirty="0" err="1"/>
              <a:t>Ghidarea</a:t>
            </a:r>
            <a:r>
              <a:rPr lang="en-US" dirty="0"/>
              <a:t> </a:t>
            </a:r>
            <a:r>
              <a:rPr lang="en-US" dirty="0" err="1"/>
              <a:t>în</a:t>
            </a:r>
            <a:r>
              <a:rPr lang="en-US" dirty="0"/>
              <a:t> </a:t>
            </a:r>
            <a:r>
              <a:rPr lang="en-US" dirty="0" err="1"/>
              <a:t>carieră</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arate</a:t>
            </a:r>
            <a:r>
              <a:rPr lang="en-US" dirty="0"/>
              <a:t> </a:t>
            </a:r>
            <a:r>
              <a:rPr lang="en-US" dirty="0" err="1"/>
              <a:t>atât</a:t>
            </a:r>
            <a:r>
              <a:rPr lang="en-US" dirty="0"/>
              <a:t> </a:t>
            </a:r>
            <a:r>
              <a:rPr lang="en-US" dirty="0" err="1"/>
              <a:t>noile</a:t>
            </a:r>
            <a:r>
              <a:rPr lang="en-US" dirty="0"/>
              <a:t> </a:t>
            </a:r>
            <a:r>
              <a:rPr lang="en-US" dirty="0" err="1"/>
              <a:t>locuri</a:t>
            </a:r>
            <a:r>
              <a:rPr lang="en-US" dirty="0"/>
              <a:t> de </a:t>
            </a:r>
            <a:r>
              <a:rPr lang="en-US" dirty="0" err="1"/>
              <a:t>muncă</a:t>
            </a:r>
            <a:r>
              <a:rPr lang="en-US" dirty="0"/>
              <a:t>, </a:t>
            </a:r>
            <a:r>
              <a:rPr lang="en-US" dirty="0" err="1"/>
              <a:t>cât</a:t>
            </a:r>
            <a:r>
              <a:rPr lang="en-US" dirty="0"/>
              <a:t> </a:t>
            </a:r>
            <a:r>
              <a:rPr lang="en-US" dirty="0" err="1"/>
              <a:t>și</a:t>
            </a:r>
            <a:r>
              <a:rPr lang="en-US" dirty="0"/>
              <a:t> </a:t>
            </a:r>
            <a:r>
              <a:rPr lang="en-US" dirty="0" err="1"/>
              <a:t>ecologizarea</a:t>
            </a:r>
            <a:r>
              <a:rPr lang="en-US" dirty="0"/>
              <a:t> </a:t>
            </a:r>
            <a:r>
              <a:rPr lang="en-US" dirty="0" err="1"/>
              <a:t>locurilor</a:t>
            </a:r>
            <a:r>
              <a:rPr lang="en-US" dirty="0"/>
              <a:t> de </a:t>
            </a:r>
            <a:r>
              <a:rPr lang="en-US" dirty="0" err="1"/>
              <a:t>muncă</a:t>
            </a:r>
            <a:r>
              <a:rPr lang="en-US" dirty="0"/>
              <a:t> </a:t>
            </a:r>
            <a:r>
              <a:rPr lang="en-US" dirty="0" err="1"/>
              <a:t>familiare</a:t>
            </a:r>
            <a:r>
              <a:rPr lang="en-US" dirty="0"/>
              <a:t>.  
</a:t>
            </a:r>
            <a:r>
              <a:rPr lang="en-US" dirty="0" err="1"/>
              <a:t>Exemplele</a:t>
            </a:r>
            <a:r>
              <a:rPr lang="en-US" dirty="0"/>
              <a:t> locale fac </a:t>
            </a:r>
            <a:r>
              <a:rPr lang="en-US" dirty="0" err="1"/>
              <a:t>abilitățile</a:t>
            </a:r>
            <a:r>
              <a:rPr lang="en-US" dirty="0"/>
              <a:t> </a:t>
            </a:r>
            <a:r>
              <a:rPr lang="en-US" dirty="0" err="1"/>
              <a:t>ecologice</a:t>
            </a:r>
            <a:r>
              <a:rPr lang="en-US" dirty="0"/>
              <a:t> </a:t>
            </a:r>
            <a:r>
              <a:rPr lang="en-US" dirty="0" err="1"/>
              <a:t>mai</a:t>
            </a:r>
            <a:r>
              <a:rPr lang="en-US" dirty="0"/>
              <a:t> </a:t>
            </a:r>
            <a:r>
              <a:rPr lang="en-US" dirty="0" err="1"/>
              <a:t>ușor</a:t>
            </a:r>
            <a:r>
              <a:rPr lang="en-US" dirty="0"/>
              <a:t> de </a:t>
            </a:r>
            <a:r>
              <a:rPr lang="en-US" dirty="0" err="1"/>
              <a:t>înțeles</a:t>
            </a:r>
            <a:r>
              <a:rPr lang="en-US" dirty="0"/>
              <a:t> </a:t>
            </a:r>
            <a:r>
              <a:rPr lang="en-US" dirty="0" err="1"/>
              <a:t>pentru</a:t>
            </a:r>
            <a:r>
              <a:rPr lang="en-US" dirty="0"/>
              <a:t> </a:t>
            </a:r>
            <a:r>
              <a:rPr lang="en-US" dirty="0" err="1"/>
              <a:t>cursanți</a:t>
            </a:r>
            <a:r>
              <a:rPr lang="en-US" dirty="0"/>
              <a:t>.  
</a:t>
            </a:r>
            <a:r>
              <a:rPr lang="en-US" dirty="0" err="1"/>
              <a:t>Portofoliul</a:t>
            </a:r>
            <a:r>
              <a:rPr lang="en-US" dirty="0"/>
              <a:t> </a:t>
            </a:r>
            <a:r>
              <a:rPr lang="en-US" dirty="0" err="1"/>
              <a:t>Formatorului</a:t>
            </a:r>
            <a:r>
              <a:rPr lang="en-US" dirty="0"/>
              <a:t> </a:t>
            </a:r>
            <a:r>
              <a:rPr lang="en-US" dirty="0" err="1"/>
              <a:t>documentează</a:t>
            </a:r>
            <a:r>
              <a:rPr lang="en-US" dirty="0"/>
              <a:t> </a:t>
            </a:r>
            <a:r>
              <a:rPr lang="en-US" dirty="0" err="1"/>
              <a:t>modul</a:t>
            </a:r>
            <a:r>
              <a:rPr lang="en-US" dirty="0"/>
              <a:t> </a:t>
            </a:r>
            <a:r>
              <a:rPr lang="en-US" dirty="0" err="1"/>
              <a:t>în</a:t>
            </a:r>
            <a:r>
              <a:rPr lang="en-US" dirty="0"/>
              <a:t> care </a:t>
            </a:r>
            <a:r>
              <a:rPr lang="en-US" dirty="0" err="1"/>
              <a:t>profesorii</a:t>
            </a:r>
            <a:r>
              <a:rPr lang="en-US" dirty="0"/>
              <a:t> </a:t>
            </a:r>
            <a:r>
              <a:rPr lang="en-US" dirty="0" err="1"/>
              <a:t>leagă</a:t>
            </a:r>
            <a:r>
              <a:rPr lang="en-US" dirty="0"/>
              <a:t> </a:t>
            </a:r>
            <a:r>
              <a:rPr lang="en-US" dirty="0" err="1"/>
              <a:t>conținutul</a:t>
            </a:r>
            <a:r>
              <a:rPr lang="en-US" dirty="0"/>
              <a:t> ESE de </a:t>
            </a:r>
            <a:r>
              <a:rPr lang="en-US" dirty="0" err="1"/>
              <a:t>relevanța</a:t>
            </a:r>
            <a:r>
              <a:rPr lang="en-US" dirty="0"/>
              <a:t> </a:t>
            </a:r>
            <a:r>
              <a:rPr lang="en-US" dirty="0" err="1"/>
              <a:t>pieței</a:t>
            </a:r>
            <a:r>
              <a:rPr lang="en-US" dirty="0"/>
              <a:t> </a:t>
            </a:r>
            <a:r>
              <a:rPr lang="en-US" dirty="0" err="1"/>
              <a:t>muncii</a:t>
            </a:r>
            <a:r>
              <a:rPr lang="en-US" dirty="0"/>
              <a:t>. </a:t>
            </a:r>
          </a:p>
          <a:p>
            <a:pPr marL="0" indent="0">
              <a:buNone/>
            </a:pPr>
            <a:r>
              <a:rPr lang="en-US" b="1" dirty="0" err="1"/>
              <a:t>Pașii</a:t>
            </a:r>
            <a:r>
              <a:rPr lang="en-US" b="1" dirty="0"/>
              <a:t> </a:t>
            </a:r>
            <a:r>
              <a:rPr lang="en-US" b="1" dirty="0" err="1"/>
              <a:t>următori</a:t>
            </a:r>
            <a:r>
              <a:rPr lang="en-US" b="1" dirty="0"/>
              <a:t>:</a:t>
            </a:r>
            <a:endParaRPr lang="en-US" dirty="0"/>
          </a:p>
          <a:p>
            <a:r>
              <a:rPr lang="en-US" dirty="0" err="1"/>
              <a:t>finalizarea</a:t>
            </a:r>
            <a:r>
              <a:rPr lang="en-US" dirty="0"/>
              <a:t> </a:t>
            </a:r>
            <a:r>
              <a:rPr lang="en-US" dirty="0" err="1"/>
              <a:t>sarcinii</a:t>
            </a:r>
            <a:r>
              <a:rPr lang="en-US" dirty="0"/>
              <a:t> SDL 
</a:t>
            </a:r>
            <a:r>
              <a:rPr lang="en-US" dirty="0" err="1"/>
              <a:t>adăugarea</a:t>
            </a:r>
            <a:r>
              <a:rPr lang="en-US" dirty="0"/>
              <a:t> </a:t>
            </a:r>
            <a:r>
              <a:rPr lang="en-US" dirty="0" err="1"/>
              <a:t>rezultatele</a:t>
            </a:r>
            <a:r>
              <a:rPr lang="en-US" dirty="0"/>
              <a:t> </a:t>
            </a:r>
            <a:r>
              <a:rPr lang="en-US" dirty="0" err="1"/>
              <a:t>în</a:t>
            </a:r>
            <a:r>
              <a:rPr lang="en-US" dirty="0"/>
              <a:t> </a:t>
            </a:r>
            <a:r>
              <a:rPr lang="en-US" dirty="0" err="1"/>
              <a:t>Portofoliul</a:t>
            </a:r>
            <a:r>
              <a:rPr lang="en-US" dirty="0"/>
              <a:t> </a:t>
            </a:r>
            <a:r>
              <a:rPr lang="en-US" dirty="0" err="1"/>
              <a:t>Formatorului</a:t>
            </a:r>
            <a:endParaRPr lang="en-US" dirty="0"/>
          </a:p>
        </p:txBody>
      </p:sp>
      <p:pic>
        <p:nvPicPr>
          <p:cNvPr id="2" name="Picture Placeholder 4">
            <a:extLst>
              <a:ext uri="{FF2B5EF4-FFF2-40B4-BE49-F238E27FC236}">
                <a16:creationId xmlns:a16="http://schemas.microsoft.com/office/drawing/2014/main" id="{1B8168B5-8B59-A6C0-66A0-4A737684ABAB}"/>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37701174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A6366-342D-98E6-B92C-320ACD80CCD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996AA43-68D5-3739-9281-B0BA02DA3100}"/>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Referințe</a:t>
            </a:r>
            <a:endParaRPr lang="el-GR" dirty="0">
              <a:solidFill>
                <a:srgbClr val="255839"/>
              </a:solidFill>
            </a:endParaRPr>
          </a:p>
        </p:txBody>
      </p:sp>
      <p:sp>
        <p:nvSpPr>
          <p:cNvPr id="7" name="Content Placeholder 6">
            <a:extLst>
              <a:ext uri="{FF2B5EF4-FFF2-40B4-BE49-F238E27FC236}">
                <a16:creationId xmlns:a16="http://schemas.microsoft.com/office/drawing/2014/main" id="{318DA251-0F0C-DE94-92DC-8F10AD4F4B67}"/>
              </a:ext>
            </a:extLst>
          </p:cNvPr>
          <p:cNvSpPr>
            <a:spLocks noGrp="1"/>
          </p:cNvSpPr>
          <p:nvPr>
            <p:ph sz="quarter" idx="12"/>
          </p:nvPr>
        </p:nvSpPr>
        <p:spPr>
          <a:xfrm>
            <a:off x="399369" y="1449388"/>
            <a:ext cx="9313591" cy="5157229"/>
          </a:xfrm>
        </p:spPr>
        <p:txBody>
          <a:bodyPr/>
          <a:lstStyle/>
          <a:p>
            <a:r>
              <a:rPr lang="en-US" dirty="0"/>
              <a:t>UNEP (n.d.). </a:t>
            </a:r>
            <a:r>
              <a:rPr lang="en-US" i="1" dirty="0"/>
              <a:t>Green Economy.</a:t>
            </a:r>
            <a:br>
              <a:rPr lang="en-US" dirty="0"/>
            </a:br>
            <a:r>
              <a:rPr lang="en-US" dirty="0">
                <a:hlinkClick r:id="rId3"/>
              </a:rPr>
              <a:t>https://www.unep.org/regions/asia-and-pacific/regional-initiatives/supporting-resource-efficiency/green-economy</a:t>
            </a:r>
            <a:endParaRPr lang="en-US" dirty="0"/>
          </a:p>
          <a:p>
            <a:r>
              <a:rPr lang="en-US" dirty="0" err="1"/>
              <a:t>Cedefop</a:t>
            </a:r>
            <a:r>
              <a:rPr lang="en-US" dirty="0"/>
              <a:t> (2025). </a:t>
            </a:r>
            <a:r>
              <a:rPr lang="en-US" i="1" dirty="0"/>
              <a:t>Meeting skill needs for the green transition.</a:t>
            </a:r>
            <a:br>
              <a:rPr lang="en-US" dirty="0"/>
            </a:br>
            <a:r>
              <a:rPr lang="en-US" dirty="0">
                <a:hlinkClick r:id="rId4"/>
              </a:rPr>
              <a:t>https://www.cedefop.europa.eu/en/publications/4220</a:t>
            </a:r>
            <a:endParaRPr lang="en-US" dirty="0"/>
          </a:p>
          <a:p>
            <a:r>
              <a:rPr lang="en-US" dirty="0" err="1"/>
              <a:t>Cedefop</a:t>
            </a:r>
            <a:r>
              <a:rPr lang="en-US" dirty="0"/>
              <a:t> (n.d.). </a:t>
            </a:r>
            <a:r>
              <a:rPr lang="en-US" i="1" dirty="0"/>
              <a:t>Skills for the green economy.</a:t>
            </a:r>
            <a:br>
              <a:rPr lang="en-US" dirty="0"/>
            </a:br>
            <a:r>
              <a:rPr lang="en-US" dirty="0">
                <a:hlinkClick r:id="rId5"/>
              </a:rPr>
              <a:t>https://www.cedefop.europa.eu/en/tools/vet-glossary/glossary/vaardigheden-voor-de-groene-economie</a:t>
            </a:r>
            <a:endParaRPr lang="en-US" dirty="0"/>
          </a:p>
          <a:p>
            <a:r>
              <a:rPr lang="en-US" dirty="0"/>
              <a:t>European Commission / JRC (2022). </a:t>
            </a:r>
            <a:r>
              <a:rPr lang="en-US" i="1" dirty="0" err="1"/>
              <a:t>GreenComp</a:t>
            </a:r>
            <a:r>
              <a:rPr lang="en-US" i="1" dirty="0"/>
              <a:t>: The European sustainability competence framework.</a:t>
            </a:r>
            <a:br>
              <a:rPr lang="en-US" dirty="0"/>
            </a:br>
            <a:r>
              <a:rPr lang="en-US" dirty="0"/>
              <a:t>https://joint-research-centre.ec.europa.eu/greencomp_en</a:t>
            </a:r>
          </a:p>
        </p:txBody>
      </p:sp>
    </p:spTree>
    <p:extLst>
      <p:ext uri="{BB962C8B-B14F-4D97-AF65-F5344CB8AC3E}">
        <p14:creationId xmlns:p14="http://schemas.microsoft.com/office/powerpoint/2010/main" val="14929020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E776B-778D-A2EB-35C0-60E44847EC9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652690D-9C32-55CF-AACE-473B03C76A98}"/>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Referințe</a:t>
            </a:r>
            <a:endParaRPr lang="el-GR" dirty="0">
              <a:solidFill>
                <a:srgbClr val="255839"/>
              </a:solidFill>
            </a:endParaRPr>
          </a:p>
        </p:txBody>
      </p:sp>
      <p:sp>
        <p:nvSpPr>
          <p:cNvPr id="7" name="Content Placeholder 6">
            <a:extLst>
              <a:ext uri="{FF2B5EF4-FFF2-40B4-BE49-F238E27FC236}">
                <a16:creationId xmlns:a16="http://schemas.microsoft.com/office/drawing/2014/main" id="{ECE6BE88-6199-BD57-9C74-AF9852B717A0}"/>
              </a:ext>
            </a:extLst>
          </p:cNvPr>
          <p:cNvSpPr>
            <a:spLocks noGrp="1"/>
          </p:cNvSpPr>
          <p:nvPr>
            <p:ph sz="quarter" idx="12"/>
          </p:nvPr>
        </p:nvSpPr>
        <p:spPr>
          <a:xfrm>
            <a:off x="399369" y="1449388"/>
            <a:ext cx="9313591" cy="5157229"/>
          </a:xfrm>
        </p:spPr>
        <p:txBody>
          <a:bodyPr/>
          <a:lstStyle/>
          <a:p>
            <a:r>
              <a:rPr lang="en-US" dirty="0"/>
              <a:t>ESCO (2022). </a:t>
            </a:r>
            <a:r>
              <a:rPr lang="en-US" i="1" dirty="0"/>
              <a:t>Green skills and knowledge concepts: labelling the ESCO classification.</a:t>
            </a:r>
            <a:br>
              <a:rPr lang="en-US" dirty="0"/>
            </a:br>
            <a:r>
              <a:rPr lang="en-US" dirty="0">
                <a:hlinkClick r:id="rId3"/>
              </a:rPr>
              <a:t>https://esco.ec.europa.eu/en/about-esco/publications/publication/green-skills-and-knowledge-concepts-labelling-esco</a:t>
            </a:r>
            <a:endParaRPr lang="en-US" dirty="0"/>
          </a:p>
          <a:p>
            <a:r>
              <a:rPr lang="en-US" dirty="0"/>
              <a:t>ILO (2024). </a:t>
            </a:r>
            <a:r>
              <a:rPr lang="en-US" i="1" dirty="0"/>
              <a:t>What is a green job?</a:t>
            </a:r>
            <a:br>
              <a:rPr lang="en-US" dirty="0"/>
            </a:br>
            <a:r>
              <a:rPr lang="en-US" dirty="0">
                <a:hlinkClick r:id="rId4"/>
              </a:rPr>
              <a:t>https://www.ilo.org/topics-and-sectors/just-transition-towards-environmentally-sustainable-economies-and-societies/what-green-job</a:t>
            </a:r>
            <a:endParaRPr lang="en-US" dirty="0"/>
          </a:p>
          <a:p>
            <a:r>
              <a:rPr lang="en-US" dirty="0"/>
              <a:t>European Commission (n.d.). </a:t>
            </a:r>
            <a:r>
              <a:rPr lang="en-US" i="1" dirty="0"/>
              <a:t>Renovation Wave.</a:t>
            </a:r>
            <a:br>
              <a:rPr lang="en-US" dirty="0"/>
            </a:br>
            <a:r>
              <a:rPr lang="en-US" dirty="0">
                <a:hlinkClick r:id="rId5"/>
              </a:rPr>
              <a:t>https://energy.ec.europa.eu/topics/energy-efficiency/energy-performance-buildings/renovation-wave_en</a:t>
            </a:r>
            <a:endParaRPr lang="en-US" dirty="0"/>
          </a:p>
          <a:p>
            <a:r>
              <a:rPr lang="en-US" dirty="0"/>
              <a:t>European Commission (n.d.). </a:t>
            </a:r>
            <a:r>
              <a:rPr lang="en-US" i="1" dirty="0"/>
              <a:t>Circular Economy.</a:t>
            </a:r>
            <a:br>
              <a:rPr lang="en-US" dirty="0"/>
            </a:br>
            <a:r>
              <a:rPr lang="en-US" dirty="0">
                <a:hlinkClick r:id="rId6"/>
              </a:rPr>
              <a:t>https://environment.ec.europa.eu/strategy/circular-economy_en</a:t>
            </a:r>
            <a:endParaRPr lang="en-US" dirty="0"/>
          </a:p>
          <a:p>
            <a:r>
              <a:rPr lang="en-US" dirty="0"/>
              <a:t>European Commission (n.d.). </a:t>
            </a:r>
            <a:r>
              <a:rPr lang="en-US" i="1" dirty="0"/>
              <a:t>The transition of EU tourism.</a:t>
            </a:r>
            <a:br>
              <a:rPr lang="en-US" dirty="0"/>
            </a:br>
            <a:r>
              <a:rPr lang="en-US" dirty="0">
                <a:hlinkClick r:id="rId7"/>
              </a:rPr>
              <a:t>https://transport.ec.europa.eu/tourism/transition-eu-tourism_en</a:t>
            </a:r>
            <a:endParaRPr lang="en-US" dirty="0"/>
          </a:p>
        </p:txBody>
      </p:sp>
    </p:spTree>
    <p:extLst>
      <p:ext uri="{BB962C8B-B14F-4D97-AF65-F5344CB8AC3E}">
        <p14:creationId xmlns:p14="http://schemas.microsoft.com/office/powerpoint/2010/main" val="4422064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10;&#10;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10;&#10;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10;&#10;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10;&#10;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10;&#10;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10;&#10;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10;&#10;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2F7BBD19C4F74885900C14105EFAAA" ma:contentTypeVersion="13" ma:contentTypeDescription="Create a new document." ma:contentTypeScope="" ma:versionID="2b86ba73e8e38013f5b57b999714f49a">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7b32dd7d972f0c54d41d900e32dc86e"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2BE13B-CFE7-4AE1-BB96-2B33454FE34D}"/>
</file>

<file path=customXml/itemProps2.xml><?xml version="1.0" encoding="utf-8"?>
<ds:datastoreItem xmlns:ds="http://schemas.openxmlformats.org/officeDocument/2006/customXml" ds:itemID="{29DEA3FC-96CC-43BA-806E-2CF52D696D57}">
  <ds:schemaRefs>
    <ds:schemaRef ds:uri="http://schemas.microsoft.com/office/2006/metadata/properties"/>
    <ds:schemaRef ds:uri="http://schemas.microsoft.com/office/infopath/2007/PartnerControls"/>
    <ds:schemaRef ds:uri="ae859902-f1fd-4f3a-8fb9-c0cffbef4f8c"/>
    <ds:schemaRef ds:uri="aa394546-8d08-47b8-b65b-6cfd0f54d94c"/>
  </ds:schemaRefs>
</ds:datastoreItem>
</file>

<file path=customXml/itemProps3.xml><?xml version="1.0" encoding="utf-8"?>
<ds:datastoreItem xmlns:ds="http://schemas.openxmlformats.org/officeDocument/2006/customXml" ds:itemID="{737D992C-8333-415C-9E55-2886E01CDB8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192</TotalTime>
  <Words>11164</Words>
  <Application>Microsoft Office PowerPoint</Application>
  <PresentationFormat>Widescreen</PresentationFormat>
  <Paragraphs>654</Paragraphs>
  <Slides>60</Slides>
  <Notes>60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60</vt:i4>
      </vt:variant>
    </vt:vector>
  </HeadingPairs>
  <TitlesOfParts>
    <vt:vector size="68" baseType="lpstr">
      <vt:lpstr>Arial</vt:lpstr>
      <vt:lpstr>Calibri</vt:lpstr>
      <vt:lpstr>Open Sans</vt:lpstr>
      <vt:lpstr>Trebuchet MS</vt:lpstr>
      <vt:lpstr>Wingdings</vt:lpstr>
      <vt:lpstr>Wingdings 3</vt:lpstr>
      <vt:lpstr>CARDET Course template</vt:lpstr>
      <vt:lpstr>Facet</vt:lpstr>
      <vt:lpstr>PowerPoint Presentation</vt:lpstr>
      <vt:lpstr>Foaia de parcurs a sesiunii</vt:lpstr>
      <vt:lpstr>Prezentare generală a modulului</vt:lpstr>
      <vt:lpstr>Rezultatele învățării</vt:lpstr>
      <vt:lpstr>Reflecție de deschidere / Încălzire</vt:lpstr>
      <vt:lpstr>Subiectul 1: Economia verde și relevanța acesteia pentru VET</vt:lpstr>
      <vt:lpstr>Subiectul 2: Competențe Verzi și Schimbarea Nevoilor Pieței Muncii</vt:lpstr>
      <vt:lpstr>Subiectul 3: Ocupații legate de sustenabilitate și trasee de carieră</vt:lpstr>
      <vt:lpstr>Ce este Economia Verde?</vt:lpstr>
      <vt:lpstr>Economie Verde și Dezvoltare Sustenabilă</vt:lpstr>
      <vt:lpstr>De ce contează economia verde pentru VET(1)</vt:lpstr>
      <vt:lpstr>De ce contează economia verde pentru VET(2)</vt:lpstr>
      <vt:lpstr>Discuție de tip Punct de Control</vt:lpstr>
      <vt:lpstr>Activitate practică</vt:lpstr>
      <vt:lpstr>Domenii de tranziție pentru economia verde</vt:lpstr>
      <vt:lpstr>Motoarele economiei verzi</vt:lpstr>
      <vt:lpstr>Schimbări vizibile și ascunse pe piața muncii</vt:lpstr>
      <vt:lpstr>Discuție de tip Punct de Control: Ce se schimbă în sectorul dvs.?</vt:lpstr>
      <vt:lpstr>Discuție aplicată: De la tendință la necesitate de formare</vt:lpstr>
      <vt:lpstr>Semnale ale pieței muncii și părți interesate</vt:lpstr>
      <vt:lpstr>Activitate practică</vt:lpstr>
      <vt:lpstr>Ce sunt Abilitățile Verzi?</vt:lpstr>
      <vt:lpstr>Categorii de abilități verzi</vt:lpstr>
      <vt:lpstr>Competențe transversale de sustenabilitate</vt:lpstr>
      <vt:lpstr>Abilități Verzi Specifice Ocupației</vt:lpstr>
      <vt:lpstr>Abilități Verzi Foarte Specializate</vt:lpstr>
      <vt:lpstr>Discuție de tip Punct de Control</vt:lpstr>
      <vt:lpstr>Activitate practică</vt:lpstr>
      <vt:lpstr>Competențe Verzi în ESCO</vt:lpstr>
      <vt:lpstr>Inteligența competențelor: Citirea schimbărilor pe piața muncii</vt:lpstr>
      <vt:lpstr>Activitate practică</vt:lpstr>
      <vt:lpstr>Ce este un Job Verde?</vt:lpstr>
      <vt:lpstr>Joburi verzi și muncă decentă</vt:lpstr>
      <vt:lpstr>Locuri de muncă noi, schimbări de locuri de muncă și sarcini schimbătoare</vt:lpstr>
      <vt:lpstr>Exemple de sectoare</vt:lpstr>
      <vt:lpstr>Trasee de carieră în tranziția verde</vt:lpstr>
      <vt:lpstr>Tranziție Justă și Incluziune</vt:lpstr>
      <vt:lpstr>Activitate practică</vt:lpstr>
      <vt:lpstr>Studiu de caz: Renovarea clădirilor și eficiența energetică</vt:lpstr>
      <vt:lpstr>Studiu de caz: Renovarea clădirilor și eficiența energetică</vt:lpstr>
      <vt:lpstr>Activitate practică</vt:lpstr>
      <vt:lpstr>Studiu de caz: Economia circulară în producție și reparații</vt:lpstr>
      <vt:lpstr>Întrebări reflexive – Cazul economiei circulare</vt:lpstr>
      <vt:lpstr>Activitate practică</vt:lpstr>
      <vt:lpstr>Studiu de caz: Turism durabil și servicii locale</vt:lpstr>
      <vt:lpstr>Studiu de caz: Turism durabil și servicii locale</vt:lpstr>
      <vt:lpstr>Aspecte relevante pentru Modulul 3</vt:lpstr>
      <vt:lpstr>Studiu de caz: Turism durabil și servicii locale</vt:lpstr>
      <vt:lpstr>Activitate de reflecție individual a formatorului</vt:lpstr>
      <vt:lpstr>Activitate de reflecție de grup</vt:lpstr>
      <vt:lpstr>Sarcina de învățare autodirijată</vt:lpstr>
      <vt:lpstr>Utilizarea materialelor ESE în acest modul</vt:lpstr>
      <vt:lpstr>Activități practice în acest modul</vt:lpstr>
      <vt:lpstr>Rezultate ale activităților practice</vt:lpstr>
      <vt:lpstr>Legatura cu portofoliul formatorului</vt:lpstr>
      <vt:lpstr>Rezumat și pași următori(1)</vt:lpstr>
      <vt:lpstr>Rezumat și pași următori(2)</vt:lpstr>
      <vt:lpstr>Referințe</vt:lpstr>
      <vt:lpstr>Referințe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Georgeta CHIRLESAN (138809)</cp:lastModifiedBy>
  <cp:revision>272</cp:revision>
  <cp:lastPrinted>2018-07-25T11:23:29Z</cp:lastPrinted>
  <dcterms:created xsi:type="dcterms:W3CDTF">2014-07-11T09:12:14Z</dcterms:created>
  <dcterms:modified xsi:type="dcterms:W3CDTF">2026-09-01T14:26:07Z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ies>
</file>