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27"/>
  </p:notesMasterIdLst>
  <p:handoutMasterIdLst>
    <p:handoutMasterId r:id="rId28"/>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57" r:id="rId21"/>
    <p:sldId id="358" r:id="rId22"/>
    <p:sldId id="359" r:id="rId23"/>
    <p:sldId id="347" r:id="rId24"/>
    <p:sldId id="351" r:id="rId25"/>
    <p:sldId id="270" r:id="rId26"/>
  </p:sldIdLst>
  <p:sldSz cx="12192000" cy="6858000"/>
  <p:notesSz cx="6858000" cy="9144000"/>
  <p:custDataLst>
    <p:tags r:id="rId2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2D238F-1380-7D81-44EE-BD3B4DE11380}" v="23" dt="2026-07-03T09:10:06.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72564" autoAdjust="0"/>
  </p:normalViewPr>
  <p:slideViewPr>
    <p:cSldViewPr snapToGrid="0">
      <p:cViewPr varScale="1">
        <p:scale>
          <a:sx n="82" d="100"/>
          <a:sy n="82" d="100"/>
        </p:scale>
        <p:origin x="1746" y="11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claps" userId="S::v.claps_confimiindustriabasilicata.it#ext#@isqpt.onmicrosoft.com::bd640f9a-d1c9-4775-95f8-f2ef15e1de52" providerId="AD" clId="Web-{D52D238F-1380-7D81-44EE-BD3B4DE11380}"/>
    <pc:docChg chg="modSld">
      <pc:chgData name="v.claps" userId="S::v.claps_confimiindustriabasilicata.it#ext#@isqpt.onmicrosoft.com::bd640f9a-d1c9-4775-95f8-f2ef15e1de52" providerId="AD" clId="Web-{D52D238F-1380-7D81-44EE-BD3B4DE11380}" dt="2026-07-03T09:10:06.042" v="27" actId="14100"/>
      <pc:docMkLst>
        <pc:docMk/>
      </pc:docMkLst>
      <pc:sldChg chg="modSp">
        <pc:chgData name="v.claps" userId="S::v.claps_confimiindustriabasilicata.it#ext#@isqpt.onmicrosoft.com::bd640f9a-d1c9-4775-95f8-f2ef15e1de52" providerId="AD" clId="Web-{D52D238F-1380-7D81-44EE-BD3B4DE11380}" dt="2026-07-03T09:09:53.823" v="24" actId="20577"/>
        <pc:sldMkLst>
          <pc:docMk/>
          <pc:sldMk cId="1070472160" sldId="339"/>
        </pc:sldMkLst>
        <pc:spChg chg="mod">
          <ac:chgData name="v.claps" userId="S::v.claps_confimiindustriabasilicata.it#ext#@isqpt.onmicrosoft.com::bd640f9a-d1c9-4775-95f8-f2ef15e1de52" providerId="AD" clId="Web-{D52D238F-1380-7D81-44EE-BD3B4DE11380}" dt="2026-07-03T09:09:53.823" v="24" actId="20577"/>
          <ac:spMkLst>
            <pc:docMk/>
            <pc:sldMk cId="1070472160" sldId="339"/>
            <ac:spMk id="5" creationId="{9628E9BE-EDBD-08C3-1F50-3709349CD752}"/>
          </ac:spMkLst>
        </pc:spChg>
      </pc:sldChg>
      <pc:sldChg chg="modSp">
        <pc:chgData name="v.claps" userId="S::v.claps_confimiindustriabasilicata.it#ext#@isqpt.onmicrosoft.com::bd640f9a-d1c9-4775-95f8-f2ef15e1de52" providerId="AD" clId="Web-{D52D238F-1380-7D81-44EE-BD3B4DE11380}" dt="2026-07-03T09:09:59.229" v="25" actId="20577"/>
        <pc:sldMkLst>
          <pc:docMk/>
          <pc:sldMk cId="2618540715" sldId="340"/>
        </pc:sldMkLst>
        <pc:spChg chg="mod">
          <ac:chgData name="v.claps" userId="S::v.claps_confimiindustriabasilicata.it#ext#@isqpt.onmicrosoft.com::bd640f9a-d1c9-4775-95f8-f2ef15e1de52" providerId="AD" clId="Web-{D52D238F-1380-7D81-44EE-BD3B4DE11380}" dt="2026-07-03T09:09:59.229" v="25" actId="20577"/>
          <ac:spMkLst>
            <pc:docMk/>
            <pc:sldMk cId="2618540715" sldId="340"/>
            <ac:spMk id="5" creationId="{49AAFFAD-5EAF-8827-A2ED-39443BA77B73}"/>
          </ac:spMkLst>
        </pc:spChg>
      </pc:sldChg>
      <pc:sldChg chg="modSp">
        <pc:chgData name="v.claps" userId="S::v.claps_confimiindustriabasilicata.it#ext#@isqpt.onmicrosoft.com::bd640f9a-d1c9-4775-95f8-f2ef15e1de52" providerId="AD" clId="Web-{D52D238F-1380-7D81-44EE-BD3B4DE11380}" dt="2026-07-03T09:10:06.042" v="27" actId="14100"/>
        <pc:sldMkLst>
          <pc:docMk/>
          <pc:sldMk cId="2062836013" sldId="341"/>
        </pc:sldMkLst>
        <pc:spChg chg="mod">
          <ac:chgData name="v.claps" userId="S::v.claps_confimiindustriabasilicata.it#ext#@isqpt.onmicrosoft.com::bd640f9a-d1c9-4775-95f8-f2ef15e1de52" providerId="AD" clId="Web-{D52D238F-1380-7D81-44EE-BD3B4DE11380}" dt="2026-07-03T09:10:06.042" v="27" actId="14100"/>
          <ac:spMkLst>
            <pc:docMk/>
            <pc:sldMk cId="2062836013" sldId="341"/>
            <ac:spMk id="5" creationId="{7D55A45F-CEF6-998B-DB3F-FDF6035A6EEB}"/>
          </ac:spMkLst>
        </pc:spChg>
      </pc:sldChg>
      <pc:sldChg chg="modSp">
        <pc:chgData name="v.claps" userId="S::v.claps_confimiindustriabasilicata.it#ext#@isqpt.onmicrosoft.com::bd640f9a-d1c9-4775-95f8-f2ef15e1de52" providerId="AD" clId="Web-{D52D238F-1380-7D81-44EE-BD3B4DE11380}" dt="2026-07-03T09:09:48.620" v="21" actId="20577"/>
        <pc:sldMkLst>
          <pc:docMk/>
          <pc:sldMk cId="4252658627" sldId="353"/>
        </pc:sldMkLst>
        <pc:spChg chg="mod">
          <ac:chgData name="v.claps" userId="S::v.claps_confimiindustriabasilicata.it#ext#@isqpt.onmicrosoft.com::bd640f9a-d1c9-4775-95f8-f2ef15e1de52" providerId="AD" clId="Web-{D52D238F-1380-7D81-44EE-BD3B4DE11380}" dt="2026-07-03T09:09:48.620" v="21" actId="20577"/>
          <ac:spMkLst>
            <pc:docMk/>
            <pc:sldMk cId="4252658627" sldId="353"/>
            <ac:spMk id="7" creationId="{EF4960F0-6AF5-32AF-80C2-7AED39A824F0}"/>
          </ac:spMkLst>
        </pc:spChg>
      </pc:sldChg>
    </pc:docChg>
  </pc:docChgLst>
  <pc:docChgLst>
    <pc:chgData name="v.claps" userId="S::v.claps_confimiindustriabasilicata.it#ext#@isqpt.onmicrosoft.com::bd640f9a-d1c9-4775-95f8-f2ef15e1de52" providerId="AD" clId="Web-{6FBE0417-405C-213D-207D-7D2440F94E42}"/>
    <pc:docChg chg="modSld">
      <pc:chgData name="v.claps" userId="S::v.claps_confimiindustriabasilicata.it#ext#@isqpt.onmicrosoft.com::bd640f9a-d1c9-4775-95f8-f2ef15e1de52" providerId="AD" clId="Web-{6FBE0417-405C-213D-207D-7D2440F94E42}" dt="2026-06-30T09:19:28.970" v="0" actId="20577"/>
      <pc:docMkLst>
        <pc:docMk/>
      </pc:docMkLst>
      <pc:sldChg chg="modSp">
        <pc:chgData name="v.claps" userId="S::v.claps_confimiindustriabasilicata.it#ext#@isqpt.onmicrosoft.com::bd640f9a-d1c9-4775-95f8-f2ef15e1de52" providerId="AD" clId="Web-{6FBE0417-405C-213D-207D-7D2440F94E42}" dt="2026-06-30T09:19:28.970" v="0" actId="20577"/>
        <pc:sldMkLst>
          <pc:docMk/>
          <pc:sldMk cId="290038441" sldId="342"/>
        </pc:sldMkLst>
        <pc:spChg chg="mod">
          <ac:chgData name="v.claps" userId="S::v.claps_confimiindustriabasilicata.it#ext#@isqpt.onmicrosoft.com::bd640f9a-d1c9-4775-95f8-f2ef15e1de52" providerId="AD" clId="Web-{6FBE0417-405C-213D-207D-7D2440F94E42}" dt="2026-06-30T09:19:28.970" v="0" actId="20577"/>
          <ac:spMkLst>
            <pc:docMk/>
            <pc:sldMk cId="290038441" sldId="342"/>
            <ac:spMk id="5" creationId="{1458AA47-80AB-C12A-4F8D-CCD0B4ADC17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Zum Bearbeiten der Master-Textstile hier klicken</a:t>
            </a:r>
          </a:p>
          <a:p>
            <a:pPr lvl="1"/>
            <a:r>
              <a:rPr lang="en-US"/>
              <a:t>Zweite Ebene</a:t>
            </a:r>
          </a:p>
          <a:p>
            <a:pPr lvl="2"/>
            <a:r>
              <a:rPr lang="en-US"/>
              <a:t>Dritte Ebene</a:t>
            </a:r>
          </a:p>
          <a:p>
            <a:pPr lvl="3"/>
            <a:r>
              <a:rPr lang="en-US"/>
              <a:t>Vierte Ebene</a:t>
            </a:r>
          </a:p>
          <a:p>
            <a:pPr lvl="4"/>
            <a:r>
              <a:rPr lang="en-US"/>
              <a:t>Fünfte Ebene</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1895394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Zum Bearbeiten des Master-Titelstils hier klicken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t>8/19/2026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7.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Erstellt von: CIB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Train-the-Trainer</a:t>
            </a:r>
          </a:p>
          <a:p>
            <a:pPr algn="ctr"/>
            <a:r>
              <a:rPr lang="en-US" sz="4400" dirty="0" err="1">
                <a:solidFill>
                  <a:srgbClr val="255839"/>
                </a:solidFill>
              </a:rPr>
              <a:t>Weiterbildungsprogramm</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6932483" cy="734028"/>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4: Strategien zur Berufsberatung für Fachkräfte im Bereich Nachhaltigkeit]</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Die heutige dreistündige Sitzung umfasst:</a:t>
            </a:r>
          </a:p>
          <a:p>
            <a:r>
              <a:rPr lang="en-US" dirty="0"/>
              <a:t>Einführung in das Modul und Lernziele </a:t>
            </a:r>
          </a:p>
          <a:p>
            <a:r>
              <a:rPr lang="en-US" dirty="0"/>
              <a:t>Schlüsselkonzepte und Beispiele </a:t>
            </a:r>
          </a:p>
          <a:p>
            <a:r>
              <a:rPr lang="en-US" dirty="0"/>
              <a:t>Praktische Übung </a:t>
            </a:r>
          </a:p>
          <a:p>
            <a:r>
              <a:rPr lang="en-US" dirty="0"/>
              <a:t>Anwendung in der Trainingspraxis </a:t>
            </a:r>
          </a:p>
          <a:p>
            <a:r>
              <a:rPr lang="en-US" dirty="0"/>
              <a:t>Reflexion und Aufgabe zum selbstgesteuerten Lernen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Modulübersicht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vert="horz" lIns="0" tIns="0" rIns="0" bIns="0" rtlCol="0" anchor="t">
            <a:normAutofit lnSpcReduction="10000"/>
          </a:bodyPr>
          <a:lstStyle/>
          <a:p>
            <a:pPr marL="0" indent="0">
              <a:buNone/>
            </a:pPr>
            <a:r>
              <a:rPr lang="en-US" dirty="0"/>
              <a:t>Dieses Modul konzentriert sich auf:</a:t>
            </a:r>
          </a:p>
          <a:p>
            <a:r>
              <a:rPr lang="en-US" b="1"/>
              <a:t>Thema 1: </a:t>
            </a:r>
            <a:r>
              <a:rPr lang="en-US"/>
              <a:t>Grüne Arbeitsplätze und Karrierewege im Bereich Nachhaltigkeit</a:t>
            </a:r>
          </a:p>
          <a:p>
            <a:r>
              <a:rPr lang="en-US" b="1"/>
              <a:t>Thema 2: </a:t>
            </a:r>
            <a:r>
              <a:rPr lang="en-US"/>
              <a:t>Strategien zur Berufsberatung für nachhaltigkeitsbezogene Berufe und grüne Karrierewege</a:t>
            </a:r>
          </a:p>
          <a:p>
            <a:r>
              <a:rPr lang="en-US" b="1"/>
              <a:t>Thema 3: </a:t>
            </a:r>
            <a:r>
              <a:rPr lang="en-US"/>
              <a:t>Mentoring-Ansätze zur Unterstützung des Lernfortschritts </a:t>
            </a:r>
            <a:r>
              <a:rPr lang="en-US" dirty="0"/>
              <a:t>und Aktivitäten zur Kompetenzkartierung</a:t>
            </a:r>
          </a:p>
          <a:p>
            <a:pPr marL="0" indent="0">
              <a:buNone/>
            </a:pPr>
            <a:endParaRPr lang="en-US" dirty="0"/>
          </a:p>
          <a:p>
            <a:pPr marL="0" indent="0">
              <a:buNone/>
            </a:pPr>
            <a:r>
              <a:rPr lang="en-US" dirty="0"/>
              <a:t>Nach Abschluss dieses Moduls sind die Ausbilder besser darauf vorbereitet:</a:t>
            </a:r>
            <a:br>
              <a:rPr lang="en-US" dirty="0"/>
            </a:br>
            <a:r>
              <a:rPr lang="en-US" b="1" dirty="0"/>
              <a:t>Lernenden-Beratung und Mentoring-Aktivitäten zu moderieren, die den Einstieg in nachhaltigkeitsorientierte Berufe und grüne Arbeitsplätze unterstützen.</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Lernziele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621046"/>
            <a:ext cx="9313591" cy="3615907"/>
          </a:xfrm>
        </p:spPr>
        <p:txBody>
          <a:bodyPr/>
          <a:lstStyle/>
          <a:p>
            <a:pPr marL="0" indent="0">
              <a:buNone/>
            </a:pPr>
            <a:r>
              <a:rPr lang="en-US" noProof="0" dirty="0"/>
              <a:t>Dieses Modul befasst sich mit den folgenden Lernergebnissen:</a:t>
            </a:r>
          </a:p>
          <a:p>
            <a:r>
              <a:rPr lang="en-US" noProof="0" dirty="0"/>
              <a:t>[LO1- K6] – [</a:t>
            </a:r>
            <a:r>
              <a:rPr lang="en-US" dirty="0"/>
              <a:t>Strategien der Berufsberatung und Erkenntnisse zum Arbeitsmarkt für Berufe im Bereich Nachhaltigkeit </a:t>
            </a:r>
            <a:r>
              <a:rPr lang="en-US" dirty="0" err="1"/>
              <a:t>erkennen</a:t>
            </a:r>
            <a:r>
              <a:rPr lang="en-US" noProof="0" dirty="0"/>
              <a:t>]</a:t>
            </a:r>
          </a:p>
          <a:p>
            <a:r>
              <a:rPr lang="en-US" noProof="0" dirty="0"/>
              <a:t>[LO2- S5] – [</a:t>
            </a:r>
            <a:r>
              <a:rPr lang="en-US" dirty="0"/>
              <a:t>Strategien zur Berufsberatung und zum Mentoring integrieren, die den Übergang der Lernenden in grüne Berufe unterstützen</a:t>
            </a:r>
            <a:r>
              <a:rPr lang="en-US" noProof="0" dirty="0"/>
              <a:t>]</a:t>
            </a:r>
          </a:p>
          <a:p>
            <a:r>
              <a:rPr lang="en-US" noProof="0" dirty="0"/>
              <a:t>[LO3- AR3] – [</a:t>
            </a:r>
            <a:r>
              <a:rPr lang="en-US" dirty="0"/>
              <a:t>Neue Ausbilder betreuen und zu nationalen und transnationalen Netzwerken von Ausbildern im Bereich der Umweltbildung beitragen</a:t>
            </a:r>
            <a:r>
              <a:rPr lang="en-US" noProof="0" dirty="0"/>
              <a:t>]</a:t>
            </a:r>
          </a:p>
          <a:p>
            <a:r>
              <a:rPr lang="en-US" dirty="0"/>
              <a:t>[LO4- AR5] – [Zugänglichkeit und Inklusion im digitalen Lernen fördern und die reflektierende Praxis der Lernenden unterstützen]</a:t>
            </a:r>
          </a:p>
          <a:p>
            <a:pPr marL="0" indent="0">
              <a:buNone/>
            </a:pPr>
            <a:endParaRPr lang="en-US" noProof="0"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801020"/>
            <a:ext cx="8596668" cy="660400"/>
          </a:xfrm>
        </p:spPr>
        <p:txBody>
          <a:bodyPr>
            <a:normAutofit/>
          </a:bodyPr>
          <a:lstStyle/>
          <a:p>
            <a:r>
              <a:rPr lang="en-US" dirty="0">
                <a:solidFill>
                  <a:srgbClr val="255839"/>
                </a:solidFill>
              </a:rPr>
              <a:t>Einleitende Reflexion / Aufwärmübung</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593768"/>
            <a:ext cx="9313591" cy="4265612"/>
          </a:xfrm>
        </p:spPr>
        <p:txBody>
          <a:bodyPr/>
          <a:lstStyle/>
          <a:p>
            <a:pPr marL="0" indent="0">
              <a:buNone/>
            </a:pPr>
            <a:r>
              <a:rPr lang="en-US" dirty="0"/>
              <a:t>Diskussionsfrage:</a:t>
            </a:r>
          </a:p>
          <a:p>
            <a:r>
              <a:rPr lang="en-US" dirty="0"/>
              <a:t>Welche Erfahrungen haben Sie bereits mit der Unterstützung von Lernenden durch Berufsberatungs-Mentoring oder Maßnahmen zur Förderung der Beschäftigungsfähigkeit im Zusammenhang mit Nachhaltigkeit oder grünen Arbeitsplätzen gemacht?</a:t>
            </a:r>
          </a:p>
          <a:p>
            <a:pPr marL="0" indent="0">
              <a:buNone/>
            </a:pPr>
            <a:r>
              <a:rPr lang="en-US" dirty="0"/>
              <a:t>Optionale Anregungen:</a:t>
            </a:r>
          </a:p>
          <a:p>
            <a:r>
              <a:rPr lang="en-US" dirty="0"/>
              <a:t>Vor welchen Herausforderungen stehen Lernende bei der Erkundung nachhaltigkeitsbezogener Karrierewege?</a:t>
            </a:r>
          </a:p>
          <a:p>
            <a:r>
              <a:rPr lang="en-US" dirty="0"/>
              <a:t>Wie könnten Berufsberatungsmaßnahmen den Lernenden helfen, grüne Kompetenzen und Chancen auf dem Arbeitsmarkt besser zu verstehen?</a:t>
            </a:r>
          </a:p>
          <a:p>
            <a:r>
              <a:rPr lang="en-US" dirty="0"/>
              <a:t>Welche Nachhaltigkeitsbranchen oder -berufe sind für Ihre Lernenden oder Ihren lokalen Kontext am relevantesten?</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8"/>
            <a:ext cx="8636347" cy="919496"/>
          </a:xfrm>
        </p:spPr>
        <p:txBody>
          <a:bodyPr>
            <a:normAutofit fontScale="90000"/>
          </a:bodyPr>
          <a:lstStyle/>
          <a:p>
            <a:pPr marL="742950" indent="-742950">
              <a:buAutoNum type="arabicPeriod"/>
            </a:pPr>
            <a:r>
              <a:rPr lang="en-US">
                <a:solidFill>
                  <a:srgbClr val="255839"/>
                </a:solidFill>
              </a:rPr>
              <a:t>Grüne Arbeitsplätze und </a:t>
            </a:r>
            <a:r>
              <a:rPr lang="en-US" dirty="0">
                <a:solidFill>
                  <a:srgbClr val="255839"/>
                </a:solidFill>
              </a:rPr>
              <a:t>Karrierewege</a:t>
            </a:r>
            <a:r>
              <a:rPr lang="en-US">
                <a:solidFill>
                  <a:srgbClr val="255839"/>
                </a:solidFill>
              </a:rPr>
              <a:t> im Bereich Nachhaltigkeit</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8" y="2141623"/>
            <a:ext cx="9313591" cy="4107864"/>
          </a:xfrm>
        </p:spPr>
        <p:txBody>
          <a:bodyPr/>
          <a:lstStyle/>
          <a:p>
            <a:r>
              <a:rPr lang="en-US" dirty="0"/>
              <a:t>Nachhaltigkeitsbezogene Berufe gewinnen in verschiedenen Branchen wie erneuerbare Energien, Agrar- und Ernährungswirtschaft, Kreislaufwirtschaft und nachhaltiger Tourismus zunehmend an Bedeutung. Lernende benötigen zunehmend Unterstützung dabei, die mit der grünen Wende verbundenen Karrieremöglichkeiten und die in diesen Branchen erforderlichen Kompetenzen zu verstehen.</a:t>
            </a:r>
            <a:endParaRPr lang="en-US" noProof="0" dirty="0"/>
          </a:p>
          <a:p>
            <a:r>
              <a:rPr lang="en-US" dirty="0"/>
              <a:t>Ein Lernender, der sich für nachhaltigen Tourismus interessiert, identifiziert Schlüsselkompetenzen wie Kommunikation, Umweltbewusstsein, digitale Kompetenzen und Kundenbindung. Der Ausbilder unterstützt den Lernenden dabei, diese Kompetenzen mit den lokalen Arbeitsmarktchancen zu verknüpfen.</a:t>
            </a:r>
          </a:p>
          <a:p>
            <a:r>
              <a:rPr lang="en-US" dirty="0"/>
              <a:t>Ausbilder in der beruflichen Bildung können Aktivitäten zur Lernendenberatung, Übungen zur Kompetenzkartierung und Materialien aus dem Arbeitspaket 3 (WP3) des ESE-Projekts nutzen, um Lernenden dabei zu helfen, Berufe im Bereich Nachhaltigkeit und Karrierewege zu erkunden.</a:t>
            </a: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fontScale="90000"/>
          </a:bodyPr>
          <a:lstStyle/>
          <a:p>
            <a:r>
              <a:rPr lang="en-US">
                <a:solidFill>
                  <a:srgbClr val="255839"/>
                </a:solidFill>
              </a:rPr>
              <a:t>2. Strategien zur Berufsberatung und zum Mentoring</a:t>
            </a:r>
            <a:endParaRPr lang="el-GR">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744579"/>
            <a:ext cx="9313591" cy="4620126"/>
          </a:xfrm>
        </p:spPr>
        <p:txBody>
          <a:bodyPr/>
          <a:lstStyle/>
          <a:p>
            <a:r>
              <a:rPr lang="en-US" dirty="0"/>
              <a:t>Die Berufsberatung hilft den Lernenden zu verstehen, wie Nachhaltigkeitskompetenzen mit konkreten Chancen auf dem Arbeitsmarkt und beruflichen Laufbahnen verknüpft werden können. Ausbilder spielen eine wichtige Rolle dabei, die Motivation, den Lernfortschritt und die Beschäftigungsfähigkeit der Lernenden durch Mentoring und reflektierende Beratungsmaßnahmen zu fördern.</a:t>
            </a:r>
          </a:p>
          <a:p>
            <a:r>
              <a:rPr lang="en-US" dirty="0"/>
              <a:t>Ein Ausbilder unterstützt einen Lernenden, der sich für erneuerbare Energien interessiert, indem er mit ihm über Karrieremöglichkeiten, erforderliche Kompetenzen, mögliche Ausbildungswege und übertragbare Fähigkeiten im Zusammenhang mit Nachhaltigkeitssektoren spricht.</a:t>
            </a:r>
          </a:p>
          <a:p>
            <a:r>
              <a:rPr lang="en-US" dirty="0"/>
              <a:t>Dieses Thema knüpft an die Lerneinheit 8 – </a:t>
            </a:r>
            <a:r>
              <a:rPr lang="en-US" i="1" dirty="0"/>
              <a:t>Veränderungsmanagement und </a:t>
            </a:r>
            <a:r>
              <a:rPr lang="en-US" i="1" dirty="0" err="1"/>
              <a:t>Transdisziplinarität </a:t>
            </a:r>
            <a:r>
              <a:rPr lang="en-US" dirty="0"/>
              <a:t>– an, in der die Lernenden sich mit Zusammenarbeit, Kommunikation, Führung und nachhaltigen Transformationsprozessen auseinandersetzen. Ausbilder können Mentoring und Aktivitäten zur Lernendenbegleitung nutzen, um den Lernenden dabei zu helfen, darüber nachzudenken, wie Nachhaltigkeitswenden neue berufliche Rollen schaffen und anpassungsfähige, übertragbare sowie kooperative Kompetenzen erfordern.</a:t>
            </a:r>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9206268" cy="660400"/>
          </a:xfrm>
        </p:spPr>
        <p:txBody>
          <a:bodyPr>
            <a:normAutofit fontScale="90000"/>
          </a:bodyPr>
          <a:lstStyle/>
          <a:p>
            <a:r>
              <a:rPr lang="en-US">
                <a:solidFill>
                  <a:srgbClr val="255839"/>
                </a:solidFill>
              </a:rPr>
              <a:t>3. Kompetenzkartierung und Lernfortschritt</a:t>
            </a:r>
            <a:endParaRPr lang="el-GR">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653925"/>
            <a:ext cx="9313591" cy="4566401"/>
          </a:xfrm>
        </p:spPr>
        <p:txBody>
          <a:bodyPr/>
          <a:lstStyle/>
          <a:p>
            <a:r>
              <a:rPr lang="en-US" dirty="0"/>
              <a:t>Die Kompetenzkartierung hilft den Lernenden, ihre Stärken, Interessen und übertragbaren Fähigkeiten im Zusammenhang mit Berufen im Bereich Nachhaltigkeit </a:t>
            </a:r>
            <a:r>
              <a:rPr lang="en-US" dirty="0" err="1"/>
              <a:t>zu erkennen</a:t>
            </a:r>
            <a:r>
              <a:rPr lang="en-US" dirty="0"/>
              <a:t>. Ausbilder können die Lernenden dabei unterstützen, vorhandene Kompetenzen mit grünen Karrieremöglichkeiten und zukünftigen Entwicklungswegen zu verknüpfen.</a:t>
            </a:r>
          </a:p>
          <a:p>
            <a:r>
              <a:rPr lang="en-US" dirty="0"/>
              <a:t>Ein Lernender, der sich für erneuerbare Energien interessiert, identifiziert Kommunikations-, Problemlösungs-, Team- und digitale Kompetenzen als relevante Fähigkeiten für nachhaltigkeitsbezogene Tätigkeiten. Der Ausbilder unterstützt den Lernenden dabei, diese Kompetenzen mit möglichen Ausbildungswegen und Chancen auf dem Arbeitsmarkt zu verknüpfen.</a:t>
            </a:r>
          </a:p>
          <a:p>
            <a:r>
              <a:rPr lang="en-US" dirty="0"/>
              <a:t>Wie könnten Sie Ihren Lernenden helfen, übertragbare Kompetenzen im Zusammenhang mit Berufen im Bereich Nachhaltigkeit und grünen Arbeitsplätzen </a:t>
            </a:r>
            <a:r>
              <a:rPr lang="en-US" dirty="0" err="1"/>
              <a:t>zu erkennen</a:t>
            </a:r>
            <a:r>
              <a:rPr lang="en-US" dirty="0"/>
              <a:t>?</a:t>
            </a:r>
            <a:endParaRPr lang="en-US" noProof="0" dirty="0"/>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8" y="788988"/>
            <a:ext cx="10139677" cy="660400"/>
          </a:xfrm>
        </p:spPr>
        <p:txBody>
          <a:bodyPr>
            <a:normAutofit/>
          </a:bodyPr>
          <a:lstStyle/>
          <a:p>
            <a:r>
              <a:rPr lang="en-US" sz="3200" dirty="0">
                <a:solidFill>
                  <a:srgbClr val="255839"/>
                </a:solidFill>
              </a:rPr>
              <a:t>Verwendung von ESE-Materialien in diesem Modul</a:t>
            </a:r>
            <a:endParaRPr lang="el-GR" sz="3200"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11159585" cy="5071728"/>
          </a:xfrm>
        </p:spPr>
        <p:txBody>
          <a:bodyPr>
            <a:normAutofit lnSpcReduction="10000"/>
          </a:bodyPr>
          <a:lstStyle/>
          <a:p>
            <a:pPr marL="0" indent="0">
              <a:buNone/>
            </a:pPr>
            <a:r>
              <a:rPr lang="en-US" dirty="0"/>
              <a:t>In diesem Modul werden die folgenden ESE-Materialien verwendet:</a:t>
            </a:r>
          </a:p>
          <a:p>
            <a:r>
              <a:rPr lang="en-US" dirty="0"/>
              <a:t>WP3: Unterrichtspläne, Arbeitsblätter für Lernende und Aktivitäten zur Kompetenzkartierung im Zusammenhang mit Berufen im Bereich Nachhaltigkeit und „grünen“ Arbeitsplätzen</a:t>
            </a:r>
          </a:p>
          <a:p>
            <a:r>
              <a:rPr lang="en-US" dirty="0"/>
              <a:t>CU8 – </a:t>
            </a:r>
            <a:r>
              <a:rPr lang="en-US" i="1" dirty="0"/>
              <a:t>Change Management und </a:t>
            </a:r>
            <a:r>
              <a:rPr lang="en-US" i="1" dirty="0" err="1"/>
              <a:t>Transdisziplinarität: </a:t>
            </a:r>
            <a:r>
              <a:rPr lang="en-US" dirty="0"/>
              <a:t>Präsentationen, Fallstudien und Reflexionsübungen im Zusammenhang mit nachhaltiger Transformation sowie Kommunikations- und Kooperationsstrategien </a:t>
            </a:r>
          </a:p>
          <a:p>
            <a:r>
              <a:rPr lang="en-US" dirty="0"/>
              <a:t>Vorlagen zur Lernendenbegleitung, Mentoring-Szenarien, SDL-Aktivitäten und Materialien für das Trainerportfolio</a:t>
            </a:r>
          </a:p>
          <a:p>
            <a:pPr marL="0" indent="0">
              <a:buNone/>
            </a:pPr>
            <a:endParaRPr lang="en-US" dirty="0"/>
          </a:p>
          <a:p>
            <a:pPr marL="0" indent="0">
              <a:buNone/>
            </a:pPr>
            <a:r>
              <a:rPr lang="en-US" b="1" dirty="0"/>
              <a:t>Die Trainer nutzen diese Materialien, um:</a:t>
            </a:r>
          </a:p>
          <a:p>
            <a:r>
              <a:rPr lang="en-US" dirty="0"/>
              <a:t>die Lernenden bei der Identifizierung von Karrierewegen im Bereich Nachhaltigkeit zu unterstützen; </a:t>
            </a:r>
          </a:p>
          <a:p>
            <a:r>
              <a:rPr lang="en-US" dirty="0"/>
              <a:t>Aktivitäten zur Kompetenzkartierung und zum Lernfortschritt zu erleichtern; </a:t>
            </a:r>
          </a:p>
          <a:p>
            <a:r>
              <a:rPr lang="en-US" dirty="0"/>
              <a:t>das Lernen im Bereich Nachhaltigkeit mit Chancen auf dem Arbeitsmarkt zu verknüpfen; </a:t>
            </a:r>
          </a:p>
          <a:p>
            <a:r>
              <a:rPr lang="en-US" dirty="0"/>
              <a:t>Mentoring-Gespräche und reflektierende Übungen zur Karriereplanung zu leiten; </a:t>
            </a:r>
          </a:p>
          <a:p>
            <a:r>
              <a:rPr lang="en-US" dirty="0"/>
              <a:t>die Aktivitäten zur Lernendenberatung an ihre jeweiligen Kontexte in der beruflichen Bildung und der Erwachsenenbildung anzupassen.</a:t>
            </a:r>
          </a:p>
          <a:p>
            <a:pPr marL="0" indent="0">
              <a:buNone/>
            </a:pPr>
            <a:endParaRPr lang="en-US" dirty="0"/>
          </a:p>
        </p:txBody>
      </p:sp>
    </p:spTree>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Diskussion zum Checkpoint</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569705"/>
            <a:ext cx="9313591" cy="3808412"/>
          </a:xfrm>
        </p:spPr>
        <p:txBody>
          <a:bodyPr/>
          <a:lstStyle/>
          <a:p>
            <a:pPr marL="0" indent="0">
              <a:buNone/>
            </a:pPr>
            <a:r>
              <a:rPr lang="en-US" dirty="0"/>
              <a:t>Kurze Diskussion:</a:t>
            </a:r>
          </a:p>
          <a:p>
            <a:r>
              <a:rPr lang="en-US" dirty="0"/>
              <a:t>Was ist die wichtigste Erkenntnis aus diesem Abschnitt über Berufsberatung und Lernfortschritte in der Nachhaltigkeitsbildung?</a:t>
            </a:r>
          </a:p>
          <a:p>
            <a:r>
              <a:rPr lang="en-US" dirty="0"/>
              <a:t>Wie könnten Kompetenzkartierungen oder Mentoring-Aktivitäten den Lernenden in der beruflichen Bildung auf praktische Weise erklärt werden?</a:t>
            </a:r>
          </a:p>
          <a:p>
            <a:r>
              <a:rPr lang="en-US" dirty="0"/>
              <a:t>Welches ESE-Material oder welche CU8-Aktivität könnte den Lernenden helfen, Berufe im Bereich Nachhaltigkeit und grüne Karrierewege besser zu verstehen?</a:t>
            </a:r>
          </a:p>
        </p:txBody>
      </p:sp>
    </p:spTree>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282165"/>
            <a:ext cx="6371016" cy="544629"/>
          </a:xfrm>
        </p:spPr>
        <p:txBody>
          <a:bodyPr/>
          <a:lstStyle/>
          <a:p>
            <a:r>
              <a:rPr lang="it-IT" b="1" dirty="0"/>
              <a:t>„Green Career </a:t>
            </a:r>
            <a:r>
              <a:rPr lang="it-IT" b="1" dirty="0" err="1"/>
              <a:t>Profile </a:t>
            </a:r>
            <a:r>
              <a:rPr lang="it-IT" b="1" dirty="0"/>
              <a:t>Lab“</a:t>
            </a:r>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1844040"/>
            <a:ext cx="6371016" cy="4429126"/>
          </a:xfrm>
        </p:spPr>
        <p:txBody>
          <a:bodyPr>
            <a:normAutofit fontScale="92500" lnSpcReduction="20000"/>
          </a:bodyPr>
          <a:lstStyle/>
          <a:p>
            <a:pPr marL="0" indent="0">
              <a:buNone/>
            </a:pPr>
            <a:r>
              <a:rPr lang="en-US" dirty="0"/>
              <a:t>Die Teilnehmer werden:</a:t>
            </a:r>
          </a:p>
          <a:p>
            <a:r>
              <a:rPr lang="en-US" dirty="0"/>
              <a:t>einen Beruf im Bereich Nachhaltigkeit oder einen Karriereweg im grünen Sektor auswählen, der mit Branchen wie erneuerbaren Energien, Agrar- und Ernährungswirtschaft, Kreislaufwirtschaft oder nachhaltigem Tourismus verbunden ist</a:t>
            </a:r>
          </a:p>
          <a:p>
            <a:r>
              <a:rPr lang="en-US" dirty="0"/>
              <a:t>Schlüsselkompetenzen, übertragbare Fähigkeiten und Möglichkeiten zur Weiterentwicklung der Lernenden im Zusammenhang mit dem ausgewählten Beruf identifizieren</a:t>
            </a:r>
          </a:p>
          <a:p>
            <a:r>
              <a:rPr lang="en-US" dirty="0"/>
              <a:t>ein kurzes Szenario zur Lernbegleitung oder zum Mentoring unter Verwendung vorhandener ESE-Materialien und Aktivitäten zur Kompetenzkartierung erstellen</a:t>
            </a:r>
          </a:p>
          <a:p>
            <a:pPr marL="0" indent="0">
              <a:buNone/>
            </a:pPr>
            <a:r>
              <a:rPr lang="en-US" dirty="0"/>
              <a:t>Arbeitsform: </a:t>
            </a:r>
            <a:r>
              <a:rPr lang="it-IT" dirty="0"/>
              <a:t>Kleingruppen</a:t>
            </a:r>
            <a:br>
              <a:rPr lang="en-US" dirty="0"/>
            </a:br>
            <a:r>
              <a:rPr lang="en-US" dirty="0"/>
              <a:t>Dauer: 45 Minuten</a:t>
            </a:r>
            <a:br>
              <a:rPr lang="en-US" dirty="0"/>
            </a:br>
            <a:r>
              <a:rPr lang="en-US" dirty="0"/>
              <a:t>Benötigte Materialien: ESE-Arbeitsblätter, Vorlage zur Kompetenzkartierung, Arbeitsblatt zur Lernendenberatung und Beispiele zur Nachhaltigkeit aus CU8</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Praktische Übung</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Ergebnis der praktischen Übung</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fontScale="92500" lnSpcReduction="20000"/>
          </a:bodyPr>
          <a:lstStyle/>
          <a:p>
            <a:pPr marL="0" indent="0">
              <a:buNone/>
            </a:pPr>
            <a:r>
              <a:rPr lang="en-US" dirty="0"/>
              <a:t>Am Ende der Aktivität sollten die Teilnehmer Folgendes vorweisen können:</a:t>
            </a:r>
          </a:p>
          <a:p>
            <a:r>
              <a:rPr lang="en-US" dirty="0"/>
              <a:t>einen ausgewählten, mit Nachhaltigkeit verbundenen Beruf oder einen grünen Karriereweg, der mit einem lokalen oder europäischen Nachhaltigkeitssektor in Verbindung steht</a:t>
            </a:r>
          </a:p>
          <a:p>
            <a:r>
              <a:rPr lang="en-US" dirty="0"/>
              <a:t>Ein kurzes Szenario zur Lernendenbegleitung oder zum Mentoring, einschließlich einer Kompetenzkartierung, Fragen zur Unterstützung der Lernenden und Möglichkeiten zur Weiterentwicklung</a:t>
            </a:r>
          </a:p>
          <a:p>
            <a:r>
              <a:rPr lang="en-US" dirty="0"/>
              <a:t> Eine kurze Reflexion darüber, wie die Aktivität an verschiedene Lernendengruppen, berufliche Bildungskontexte oder lokale Arbeitsmarktgegebenheitenangepasst werden könnte</a:t>
            </a:r>
          </a:p>
          <a:p>
            <a:pPr marL="0" indent="0">
              <a:buNone/>
            </a:pPr>
            <a:r>
              <a:rPr lang="en-US" dirty="0"/>
              <a:t>Dieses Ergebnis kann in das Trainerportfolio einfließen.</a:t>
            </a:r>
          </a:p>
          <a:p>
            <a:endParaRPr lang="en-US" dirty="0"/>
          </a:p>
          <a:p>
            <a:pPr marL="0" indent="0">
              <a:buNone/>
            </a:pPr>
            <a:r>
              <a:rPr lang="en-US" dirty="0"/>
              <a:t>Beispiele:</a:t>
            </a:r>
          </a:p>
          <a:p>
            <a:r>
              <a:rPr lang="en-US" dirty="0"/>
              <a:t>Entwurf einer Unterrichtsaktivität </a:t>
            </a:r>
          </a:p>
          <a:p>
            <a:r>
              <a:rPr lang="en-US" dirty="0"/>
              <a:t>angepasstes Arbeitsblatt </a:t>
            </a:r>
          </a:p>
          <a:p>
            <a:r>
              <a:rPr lang="en-US" dirty="0"/>
              <a:t>Anleitung für Lernende </a:t>
            </a:r>
          </a:p>
          <a:p>
            <a:r>
              <a:rPr lang="en-US" dirty="0"/>
              <a:t>Reflexionsnotiz </a:t>
            </a:r>
          </a:p>
          <a:p>
            <a:r>
              <a:rPr lang="en-US" dirty="0"/>
              <a:t>Beispiel für „Green Skills“ </a:t>
            </a:r>
          </a:p>
          <a:p>
            <a:r>
              <a:rPr lang="en-US" dirty="0"/>
              <a:t>Moderationsplan</a:t>
            </a:r>
          </a:p>
        </p:txBody>
      </p:sp>
    </p:spTree>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Austausch in der Gruppe / Nachbesprechung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pPr marL="0" indent="0">
              <a:buNone/>
            </a:pPr>
            <a:r>
              <a:rPr lang="en-US" dirty="0"/>
              <a:t>Bitten Sie die Teilnehmer, sich auszutauschen:</a:t>
            </a:r>
          </a:p>
          <a:p>
            <a:r>
              <a:rPr lang="en-US" dirty="0"/>
              <a:t>Welchen Beruf im Bereich Nachhaltigkeit oder welchen grünen Karriereweg haben Sie gewählt?</a:t>
            </a:r>
          </a:p>
          <a:p>
            <a:r>
              <a:rPr lang="en-US" dirty="0"/>
              <a:t>Welche Strategien zur Lernbegleitung oder zum Mentoring haben während der Aktivität gut funktioniert?</a:t>
            </a:r>
          </a:p>
          <a:p>
            <a:r>
              <a:rPr lang="en-US" dirty="0"/>
              <a:t>Vor welchen Herausforderungen standen Sie bei der Verknüpfung von Kompetenzen mit Arbeitsmarktchancen?</a:t>
            </a:r>
          </a:p>
          <a:p>
            <a:r>
              <a:rPr lang="en-US" dirty="0"/>
              <a:t>Wie könnte diese Aktivität für verschiedene Lernendengruppen oder berufliche Bildungskontexte angepasst oder verbessert werden?</a:t>
            </a:r>
          </a:p>
          <a:p>
            <a:endParaRPr lang="en-US" dirty="0"/>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Anwendung in der Unterrichtspraxis</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Wie lässt sich dies in Ihrem eigenen Unterricht anwenden?</a:t>
            </a:r>
          </a:p>
          <a:p>
            <a:pPr marL="0" indent="0">
              <a:buNone/>
            </a:pPr>
            <a:endParaRPr lang="en-US" dirty="0"/>
          </a:p>
          <a:p>
            <a:pPr marL="0" indent="0">
              <a:buNone/>
            </a:pPr>
            <a:r>
              <a:rPr lang="en-US" dirty="0"/>
              <a:t>Die Teilnehmer sollten Folgendes berücksichtigen:</a:t>
            </a:r>
          </a:p>
          <a:p>
            <a:r>
              <a:rPr lang="en-US" dirty="0"/>
              <a:t>Lerngruppe: junge Lernende, erwachsene Lernende, Arbeitssuchende oder benachteiligte Lernende</a:t>
            </a:r>
          </a:p>
          <a:p>
            <a:r>
              <a:rPr lang="en-US" dirty="0"/>
              <a:t>Durchführungsformat: Präsenzveranstaltungen, Blended-Learning-Mentoring-Sitzungen oder individuelle Lernbegleitungsmaßnahmen</a:t>
            </a:r>
          </a:p>
          <a:p>
            <a:r>
              <a:rPr lang="en-US" dirty="0"/>
              <a:t>Lokaler Kontext: lokale Nachhaltigkeitssektoren, Arbeitsmarktbedürfnisse, KMU und regionale grüne Karrieremöglichkeiten</a:t>
            </a:r>
          </a:p>
          <a:p>
            <a:r>
              <a:rPr lang="en-US" dirty="0"/>
              <a:t>Mögliche Anpassungen: Vereinfachung der Kompetenzkartierung, Anpassung der Mentoring-Fragen oder Verwendung lokaler Beispiele aus dem Bereich Nachhaltigkeit</a:t>
            </a:r>
          </a:p>
          <a:p>
            <a:r>
              <a:rPr lang="en-US" dirty="0"/>
              <a:t>Barrierefreiheitsanforderungen: klare Anweisungen, inklusive Sprache, flexible Teilnahmemöglichkeiten und Unterstützung für Lernende mit unterschiedlichem digitalem oder bildungsbezogenem Hintergrund</a:t>
            </a:r>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Anpassung der Aktivität</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normAutofit lnSpcReduction="10000"/>
          </a:bodyPr>
          <a:lstStyle/>
          <a:p>
            <a:pPr marL="0" indent="0">
              <a:buNone/>
            </a:pPr>
            <a:r>
              <a:rPr lang="en-US" dirty="0"/>
              <a:t>Beachten Sie bei der Anpassung dieser Aktivität Folgendes:</a:t>
            </a:r>
          </a:p>
          <a:p>
            <a:r>
              <a:rPr lang="en-US" dirty="0"/>
              <a:t>die Lernergebnisse von Modul 4 in Bezug auf Mentoring in der Berufsberatung und den Lernfortschritt der Lernenden</a:t>
            </a:r>
          </a:p>
          <a:p>
            <a:r>
              <a:rPr lang="en-US" dirty="0"/>
              <a:t>das SUSTAIN-EU-Qualitätsrahmenwerk und den praxisorientierten Ansatz zur Lernendenunterstützung</a:t>
            </a:r>
          </a:p>
          <a:p>
            <a:r>
              <a:rPr lang="en-US" dirty="0"/>
              <a:t>den Zusammenhang zwischen Nachhaltigkeitskompetenzen, grünen Arbeitsplätzen und der Relevanz für den Arbeitsmarkt</a:t>
            </a:r>
          </a:p>
          <a:p>
            <a:r>
              <a:rPr lang="en-US" dirty="0"/>
              <a:t>die Nutzung bestehender ESE- und CU8-Materialien zu den Themen nachhaltiger Wandel, Zusammenarbeit und Veränderungsmanagement</a:t>
            </a:r>
          </a:p>
          <a:p>
            <a:pPr marL="0" indent="0">
              <a:buNone/>
            </a:pPr>
            <a:endParaRPr lang="en-US" dirty="0"/>
          </a:p>
          <a:p>
            <a:pPr marL="0" indent="0">
              <a:buNone/>
            </a:pPr>
            <a:r>
              <a:rPr lang="en-US" dirty="0"/>
              <a:t>Sie können Folgendes anpassen:</a:t>
            </a:r>
          </a:p>
          <a:p>
            <a:r>
              <a:rPr lang="en-US" dirty="0"/>
              <a:t>Beispiele zum Thema Nachhaltigkeit und grüne Karrierewege</a:t>
            </a:r>
          </a:p>
          <a:p>
            <a:r>
              <a:rPr lang="en-US" dirty="0"/>
              <a:t>die Sprache und die Fragen zur Lernendenbegleitung</a:t>
            </a:r>
          </a:p>
          <a:p>
            <a:r>
              <a:rPr lang="en-US" dirty="0"/>
              <a:t>das Niveau und den Bildungshintergrund der Lernenden</a:t>
            </a:r>
          </a:p>
          <a:p>
            <a:r>
              <a:rPr lang="en-US" dirty="0"/>
              <a:t>den nationalen, regionalen oder sektoralen Kontext, einschließlich lokaler KMU und Nachhaltigkeitsbranchen in der Basilikata oder anderen Gebieten</a:t>
            </a:r>
          </a:p>
          <a:p>
            <a:endParaRPr lang="en-US" dirty="0"/>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043743"/>
          </a:xfrm>
        </p:spPr>
        <p:txBody>
          <a:bodyPr/>
          <a:lstStyle/>
          <a:p>
            <a:r>
              <a:rPr lang="hr-HR" dirty="0">
                <a:solidFill>
                  <a:srgbClr val="255839"/>
                </a:solidFill>
              </a:rPr>
              <a:t>Link zum Trainer-Portfolio</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1720516"/>
            <a:ext cx="5792984" cy="4680284"/>
          </a:xfrm>
        </p:spPr>
        <p:txBody>
          <a:bodyPr>
            <a:normAutofit fontScale="92500" lnSpcReduction="10000"/>
          </a:bodyPr>
          <a:lstStyle/>
          <a:p>
            <a:pPr marL="0" indent="0">
              <a:buNone/>
            </a:pPr>
            <a:r>
              <a:rPr lang="en-US" dirty="0"/>
              <a:t>Dieses Modul trägt zum Trainer-Portfolio bei durch:</a:t>
            </a:r>
          </a:p>
          <a:p>
            <a:r>
              <a:rPr lang="en-US" dirty="0"/>
              <a:t>einem Berufsberatungsszenario oder einer Mentoring-Aktivität im Zusammenhang mit nachhaltigkeitsbezogenen Berufen, grünen Arbeitsplätzen und Bildungswegen der Lernenden</a:t>
            </a:r>
          </a:p>
          <a:p>
            <a:pPr marL="0" indent="0">
              <a:buNone/>
            </a:pPr>
            <a:endParaRPr lang="en-US" dirty="0"/>
          </a:p>
          <a:p>
            <a:pPr marL="0" indent="0">
              <a:buNone/>
            </a:pPr>
            <a:r>
              <a:rPr lang="en-US" dirty="0"/>
              <a:t>Beispiele:</a:t>
            </a:r>
          </a:p>
          <a:p>
            <a:r>
              <a:rPr lang="en-US" dirty="0"/>
              <a:t>Aktivitäten zur Lernendenberatung</a:t>
            </a:r>
          </a:p>
          <a:p>
            <a:r>
              <a:rPr lang="en-US" dirty="0"/>
              <a:t>Mentoring-Szenario</a:t>
            </a:r>
          </a:p>
          <a:p>
            <a:r>
              <a:rPr lang="en-US" dirty="0"/>
              <a:t>Arbeitsblatt zur Kompetenzkartierung </a:t>
            </a:r>
          </a:p>
          <a:p>
            <a:r>
              <a:rPr lang="en-US" dirty="0"/>
              <a:t>Fragen zur Unterstützung der Lernenden</a:t>
            </a:r>
          </a:p>
          <a:p>
            <a:r>
              <a:rPr lang="en-US" dirty="0"/>
              <a:t>Reflexion über Beschäftigungsfähigkeit und Nachhaltigkeitskompetenzen</a:t>
            </a:r>
          </a:p>
          <a:p>
            <a:r>
              <a:rPr lang="en-US" dirty="0"/>
              <a:t>Umsetzungsidee, angepasst an den lokalen oder institutionellen Kontext des Trainers</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Fragen zur Reflexion</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681204"/>
            <a:ext cx="9313591" cy="3495591"/>
          </a:xfrm>
        </p:spPr>
        <p:txBody>
          <a:bodyPr/>
          <a:lstStyle/>
          <a:p>
            <a:r>
              <a:rPr lang="en-US" dirty="0"/>
              <a:t>Was habe ich über Mentoring in der Berufsorientierung und den Lernfortschritt in der Nachhaltigkeitsbildung gelernt?</a:t>
            </a:r>
          </a:p>
          <a:p>
            <a:r>
              <a:rPr lang="en-US" dirty="0"/>
              <a:t>Wie kann ich Kompetenzkartierung oder Aktivitäten zur Lernendenbegleitung in meiner eigenen Unterrichtspraxis einsetzen?</a:t>
            </a:r>
          </a:p>
          <a:p>
            <a:r>
              <a:rPr lang="en-US" dirty="0"/>
              <a:t>Welche Art von Unterstützung benötigen Lernende bei der Auseinandersetzung mit grünen Arbeitsplätzen und Berufen im Bereich Nachhaltigkeit?</a:t>
            </a:r>
          </a:p>
          <a:p>
            <a:r>
              <a:rPr lang="en-US" dirty="0"/>
              <a:t>Was würde ich an den lokalen Arbeitsmarktkontext oder den Nachhaltigkeitssektor meiner eigenen Lernendengruppe anpassen?</a:t>
            </a:r>
          </a:p>
          <a:p>
            <a:endParaRPr lang="en-US" dirty="0"/>
          </a:p>
        </p:txBody>
      </p:sp>
    </p:spTree>
    <p:extLst>
      <p:ext uri="{BB962C8B-B14F-4D97-AF65-F5344CB8AC3E}">
        <p14:creationId xmlns:p14="http://schemas.microsoft.com/office/powerpoint/2010/main" val="2504075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von Gleichaltrigen</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67018"/>
            <a:ext cx="9313591" cy="2448844"/>
          </a:xfrm>
        </p:spPr>
        <p:txBody>
          <a:bodyPr/>
          <a:lstStyle/>
          <a:p>
            <a:pPr marL="0" indent="0">
              <a:buNone/>
            </a:pPr>
            <a:r>
              <a:rPr lang="en-US" dirty="0"/>
              <a:t>Anregungen für das Feedback unter Gleichaltrigen:</a:t>
            </a:r>
          </a:p>
          <a:p>
            <a:r>
              <a:rPr lang="en-US" dirty="0"/>
              <a:t>Eine Stärke der Lernbegleitung oder Mentoring-Aktivität</a:t>
            </a:r>
          </a:p>
          <a:p>
            <a:r>
              <a:rPr lang="en-US" dirty="0"/>
              <a:t>Ein Vorschlag zur Verbesserung der Verbindung zwischen Nachhaltigkeitskompetenzen und Chancen auf dem Arbeitsmarkt</a:t>
            </a:r>
          </a:p>
          <a:p>
            <a:r>
              <a:rPr lang="en-US" dirty="0"/>
              <a:t>Eine Frage zur weiteren Reflexion über den Lernfortschritt im Bereich grüne Arbeitsplätze oder zur Förderung der Beschäftigungsfähigkeit</a:t>
            </a:r>
          </a:p>
          <a:p>
            <a:endParaRPr lang="en-US" dirty="0"/>
          </a:p>
        </p:txBody>
      </p:sp>
    </p:spTree>
    <p:extLst>
      <p:ext uri="{BB962C8B-B14F-4D97-AF65-F5344CB8AC3E}">
        <p14:creationId xmlns:p14="http://schemas.microsoft.com/office/powerpoint/2010/main" val="1263017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normAutofit fontScale="92500"/>
          </a:bodyPr>
          <a:lstStyle/>
          <a:p>
            <a:r>
              <a:rPr lang="it-IT" dirty="0" err="1"/>
              <a:t>Entwicklung </a:t>
            </a:r>
            <a:r>
              <a:rPr lang="it-IT" dirty="0"/>
              <a:t>eines Szenarios </a:t>
            </a:r>
            <a:r>
              <a:rPr lang="it-IT" dirty="0" err="1"/>
              <a:t>zur Berufsberatung im Bereich Nachhaltigkeit</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normAutofit fontScale="92500" lnSpcReduction="20000"/>
          </a:bodyPr>
          <a:lstStyle/>
          <a:p>
            <a:pPr marL="0" indent="0">
              <a:buNone/>
            </a:pPr>
            <a:r>
              <a:rPr lang="en-US" b="1" dirty="0"/>
              <a:t>Dauer:</a:t>
            </a:r>
            <a:r>
              <a:rPr lang="en-US" dirty="0"/>
              <a:t> 1 Stunde</a:t>
            </a:r>
          </a:p>
          <a:p>
            <a:pPr marL="0" indent="0">
              <a:buNone/>
            </a:pPr>
            <a:endParaRPr lang="en-US" dirty="0"/>
          </a:p>
          <a:p>
            <a:pPr marL="0" indent="0">
              <a:buNone/>
            </a:pPr>
            <a:r>
              <a:rPr lang="en-US" dirty="0"/>
              <a:t>Die Teilnehmer sollten:</a:t>
            </a:r>
          </a:p>
          <a:p>
            <a:r>
              <a:rPr lang="en-US" dirty="0"/>
              <a:t>einen Beruf im Bereich Nachhaltigkeit oder einen grünen Karriereweg auswählen, der mit ihrem lokalen oder institutionellen Kontext in Verbindung steht</a:t>
            </a:r>
          </a:p>
          <a:p>
            <a:r>
              <a:rPr lang="en-US" dirty="0"/>
              <a:t>vorhandene WP3-ESE-Materialien und Nachhaltigkeitsbeispiele aus CU8 nutzen, um ein kurzes Szenario für die Lernendenberatung oder das Mentoring vorzubereiten </a:t>
            </a:r>
          </a:p>
          <a:p>
            <a:r>
              <a:rPr lang="en-US" dirty="0"/>
              <a:t>Fragen zur Unterstützung der Lernenden, erforderliche Kompetenzen, Weiterentwicklungsmöglichkeiten und mögliche Anpassungen für verschiedene </a:t>
            </a:r>
            <a:r>
              <a:rPr lang="en-US" dirty="0" err="1"/>
              <a:t>Lernendengruppen</a:t>
            </a:r>
            <a:r>
              <a:rPr lang="en-US" dirty="0"/>
              <a:t> </a:t>
            </a:r>
            <a:r>
              <a:rPr lang="en-US" dirty="0" err="1"/>
              <a:t>identifizieren</a:t>
            </a:r>
            <a:endParaRPr lang="en-US" dirty="0"/>
          </a:p>
          <a:p>
            <a:pPr marL="0" indent="0">
              <a:buNone/>
            </a:pPr>
            <a:r>
              <a:rPr lang="en-US" b="1" dirty="0"/>
              <a:t>Erwartetes Ergebnis: </a:t>
            </a:r>
            <a:r>
              <a:rPr lang="en-US" dirty="0"/>
              <a:t>Ein Berufsberatungsszenario oder eine Mentoring-Aktivität zur Aufnahme in das Trainerportfolio</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Aufgabe zum selbstgesteuerten Lernen</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Zusammenfassung und nächste Schritte</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1683068"/>
            <a:ext cx="5792984" cy="4829491"/>
          </a:xfrm>
        </p:spPr>
        <p:txBody>
          <a:bodyPr>
            <a:normAutofit fontScale="92500" lnSpcReduction="10000"/>
          </a:bodyPr>
          <a:lstStyle/>
          <a:p>
            <a:pPr marL="0" indent="0">
              <a:buNone/>
            </a:pPr>
            <a:r>
              <a:rPr lang="en-US" dirty="0"/>
              <a:t>In diesem Modul haben wir folgende Themen behandelt:</a:t>
            </a:r>
          </a:p>
          <a:p>
            <a:r>
              <a:rPr lang="en-US" dirty="0"/>
              <a:t>Berufe im Bereich Nachhaltigkeit, grüne Arbeitsplätze und Bildungswege</a:t>
            </a:r>
          </a:p>
          <a:p>
            <a:r>
              <a:rPr lang="en-US" dirty="0"/>
              <a:t>Strategien für die Karriereberatung und Mentoring sowie Aktivitäten zur Kompetenzkartierung</a:t>
            </a:r>
          </a:p>
          <a:p>
            <a:r>
              <a:rPr lang="en-US" dirty="0"/>
              <a:t>praktische Nutzung der ESE- und CU8-Materialien, um das Lernen im Bereich Nachhaltigkeit mit Chancen auf dem Arbeitsmarkt zu verknüpfen</a:t>
            </a:r>
          </a:p>
          <a:p>
            <a:pPr marL="0" indent="0">
              <a:buNone/>
            </a:pPr>
            <a:endParaRPr lang="en-US" dirty="0"/>
          </a:p>
          <a:p>
            <a:pPr marL="0" indent="0">
              <a:buNone/>
            </a:pPr>
            <a:r>
              <a:rPr lang="en-US" dirty="0"/>
              <a:t>Nächste Schritte:</a:t>
            </a:r>
          </a:p>
          <a:p>
            <a:r>
              <a:rPr lang="en-US" dirty="0"/>
              <a:t>Führen Sie die SDL-Aufgabe durch</a:t>
            </a:r>
          </a:p>
          <a:p>
            <a:r>
              <a:rPr lang="en-US" dirty="0"/>
              <a:t>Fügen Sie das Berufsberatungsszenario oder die Mentoring-Aktivität zum Trainerportfolio hinzu</a:t>
            </a:r>
          </a:p>
          <a:p>
            <a:r>
              <a:rPr lang="en-US" dirty="0"/>
              <a:t>Passen Sie die Aktivitäten zur Lernendenbegleitung an Ihren eigenen Berufsbildungs- oder Erwachsenenbildungskontext an</a:t>
            </a:r>
          </a:p>
          <a:p>
            <a:r>
              <a:rPr lang="en-US" dirty="0"/>
              <a:t>Bereiten Sie sich auf das nächste CPD-Modul vor</a:t>
            </a:r>
          </a:p>
          <a:p>
            <a:endParaRPr lang="en-US" dirty="0"/>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2.xml><?xml version="1.0" encoding="utf-8"?>
<ds:datastoreItem xmlns:ds="http://schemas.openxmlformats.org/officeDocument/2006/customXml" ds:itemID="{DCBE36E8-F005-480D-9EBB-F3253ECC78A3}"/>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2022</Words>
  <Application>Microsoft Office PowerPoint</Application>
  <PresentationFormat>Breitbild</PresentationFormat>
  <Paragraphs>168</Paragraphs>
  <Slides>21</Slides>
  <Notes>7</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21</vt:i4>
      </vt:variant>
    </vt:vector>
  </HeadingPairs>
  <TitlesOfParts>
    <vt:vector size="30" baseType="lpstr">
      <vt:lpstr>Arial</vt:lpstr>
      <vt:lpstr>Calibri</vt:lpstr>
      <vt:lpstr>Calibri Light</vt:lpstr>
      <vt:lpstr>Open Sans</vt:lpstr>
      <vt:lpstr>Roboto Slab</vt:lpstr>
      <vt:lpstr>Trebuchet MS</vt:lpstr>
      <vt:lpstr>Wingdings 3</vt:lpstr>
      <vt:lpstr>CARDET Course template</vt:lpstr>
      <vt:lpstr>Facet</vt:lpstr>
      <vt:lpstr>PowerPoint-Präsentation</vt:lpstr>
      <vt:lpstr>Ablaufplan der Sitzung</vt:lpstr>
      <vt:lpstr>Modulübersicht</vt:lpstr>
      <vt:lpstr>Lernziele</vt:lpstr>
      <vt:lpstr>Einleitende Reflexion / Aufwärmübung</vt:lpstr>
      <vt:lpstr>Grüne Arbeitsplätze und Karrierewege im Bereich Nachhaltigkeit</vt:lpstr>
      <vt:lpstr>2. Strategien zur Berufsberatung und zum Mentoring</vt:lpstr>
      <vt:lpstr>3. Kompetenzkartierung und Lernfortschritt</vt:lpstr>
      <vt:lpstr>Verwendung von ESE-Materialien in diesem Modul</vt:lpstr>
      <vt:lpstr>Diskussion zum Checkpoint</vt:lpstr>
      <vt:lpstr>Praktische Übung</vt:lpstr>
      <vt:lpstr>Ergebnis der praktischen Übung</vt:lpstr>
      <vt:lpstr>Austausch in der Gruppe / Nachbesprechung</vt:lpstr>
      <vt:lpstr>Anwendung in der Unterrichtspraxis</vt:lpstr>
      <vt:lpstr>Anpassung der Aktivität</vt:lpstr>
      <vt:lpstr>Link zum Trainer-Portfolio</vt:lpstr>
      <vt:lpstr>Fragen zur Reflexion</vt:lpstr>
      <vt:lpstr>Feedback von Gleichaltrigen</vt:lpstr>
      <vt:lpstr>Aufgabe zum selbstgesteuerten Lernen</vt:lpstr>
      <vt:lpstr>Zusammenfassung und nächste Schritte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docId:562EF8441E5311920C53DAB2A65CA7FC</cp:keywords>
  <cp:lastModifiedBy>René BISCHOF</cp:lastModifiedBy>
  <cp:revision>233</cp:revision>
  <cp:lastPrinted>2018-07-25T11:23:29Z</cp:lastPrinted>
  <dcterms:created xsi:type="dcterms:W3CDTF">2014-07-11T09:12:14Z</dcterms:created>
  <dcterms:modified xsi:type="dcterms:W3CDTF">2026-08-19T11:34:47Z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