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16.xml" ContentType="application/vnd.openxmlformats-officedocument.presentationml.notesSlide+xml"/>
  <Override PartName="/ppt/notesSlides/notesSlide60.xml" ContentType="application/vnd.openxmlformats-officedocument.presentationml.notesSlide+xml"/>
  <Override PartName="/ppt/notesSlides/notesSlide59.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8" r:id="rId2"/>
    <p:sldMasterId id="2147483670" r:id="rId3"/>
  </p:sldMasterIdLst>
  <p:notesMasterIdLst>
    <p:notesMasterId r:id="rId6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Lst>
  <p:sldSz cx="12192000" cy="6858000"/>
  <p:notesSz cx="6858000" cy="9144000"/>
  <p:embeddedFontLst>
    <p:embeddedFont>
      <p:font typeface="Open Sans" panose="020B0606030504020204" pitchFamily="34" charset="0"/>
      <p:regular r:id="rId65"/>
      <p:bold r:id="rId66"/>
      <p:italic r:id="rId67"/>
      <p:boldItalic r:id="rId68"/>
    </p:embeddedFont>
    <p:embeddedFont>
      <p:font typeface="Trebuchet MS" panose="020B0603020202020204" pitchFamily="34" charset="0"/>
      <p:regular r:id="rId69"/>
      <p:bold r:id="rId70"/>
      <p:italic r:id="rId71"/>
      <p:boldItalic r:id="rId7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3" roundtripDataSignature="AMtx7mgLynb4SNAO3udHd9NG5jVlhxuGh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5" d="100"/>
          <a:sy n="105" d="100"/>
        </p:scale>
        <p:origin x="79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font" Target="fonts/font4.fntdata"/><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font" Target="fonts/font2.fntdata"/><Relationship Id="rId74" Type="http://schemas.openxmlformats.org/officeDocument/2006/relationships/presProps" Target="presProps.xml"/><Relationship Id="rId79" Type="http://schemas.openxmlformats.org/officeDocument/2006/relationships/customXml" Target="../customXml/item2.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8.fntdata"/><Relationship Id="rId80" Type="http://schemas.openxmlformats.org/officeDocument/2006/relationships/customXml" Target="../customXml/item3.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3.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font" Target="fonts/font6.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font" Target="fonts/font1.fntdata"/><Relationship Id="rId73" Type="http://customschemas.google.com/relationships/presentationmetadata" Target="metadata"/><Relationship Id="rId78" Type="http://schemas.openxmlformats.org/officeDocument/2006/relationships/customXml" Target="../customXml/item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Diamo il benvenuto ai partecipanti al Modulo 3, </a:t>
            </a:r>
            <a:r>
              <a:rPr lang="en-US" b="1"/>
              <a:t>“Approfondimenti sull’economia verde e sul mercato del lavoro</a:t>
            </a:r>
            <a:r>
              <a:rPr lang="en-US"/>
              <a:t>”.</a:t>
            </a:r>
            <a:endParaRPr/>
          </a:p>
          <a:p>
            <a:pPr marL="0" lvl="0" indent="0" algn="l" rtl="0">
              <a:spcBef>
                <a:spcPts val="0"/>
              </a:spcBef>
              <a:spcAft>
                <a:spcPts val="0"/>
              </a:spcAft>
              <a:buNone/>
            </a:pPr>
            <a:r>
              <a:rPr lang="en-US"/>
              <a:t>Spiegate che questo modulo fa parte del programma di sviluppo professionale continuo (CPD) SUSTAIN-EU "Train-the-Trainer". L’obiettivo non è quello di verificare le conoscenze specialistiche già acquisite dai partecipanti, ma di costruire una comprensione condivisa dell’economia verde, delle competenze verdi e delle mutevoli esigenze del mercato del lavoro.</a:t>
            </a:r>
            <a:endParaRPr/>
          </a:p>
          <a:p>
            <a:pPr marL="0" lvl="0" indent="0" algn="l" rtl="0">
              <a:spcBef>
                <a:spcPts val="0"/>
              </a:spcBef>
              <a:spcAft>
                <a:spcPts val="0"/>
              </a:spcAft>
              <a:buNone/>
            </a:pPr>
            <a:r>
              <a:rPr lang="en-US"/>
              <a:t>Ricordate che il modulo combinerà spiegazioni, discussioni, attività pratiche di mappatura e analisi di casi di studio.</a:t>
            </a:r>
            <a:endParaRPr/>
          </a:p>
          <a:p>
            <a:pPr marL="0" lvl="0" indent="0" algn="l" rtl="0">
              <a:spcBef>
                <a:spcPts val="0"/>
              </a:spcBef>
              <a:spcAft>
                <a:spcPts val="0"/>
              </a:spcAft>
              <a:buNone/>
            </a:pPr>
            <a:endParaRPr/>
          </a:p>
        </p:txBody>
      </p:sp>
      <p:sp>
        <p:nvSpPr>
          <p:cNvPr id="236" name="Google Shape;23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fornire alcune indicazioni ai partecipanti.</a:t>
            </a:r>
            <a:endParaRPr/>
          </a:p>
          <a:p>
            <a:pPr marL="0" lvl="0" indent="0" algn="l" rtl="0">
              <a:spcBef>
                <a:spcPts val="0"/>
              </a:spcBef>
              <a:spcAft>
                <a:spcPts val="0"/>
              </a:spcAft>
              <a:buNone/>
            </a:pPr>
            <a:r>
              <a:rPr lang="en-US"/>
              <a:t>Spiega che la sessione dura tre ore e passa dai concetti all'applicazione.</a:t>
            </a:r>
            <a:endParaRPr/>
          </a:p>
          <a:p>
            <a:pPr marL="0" lvl="0" indent="0" algn="l" rtl="0">
              <a:spcBef>
                <a:spcPts val="0"/>
              </a:spcBef>
              <a:spcAft>
                <a:spcPts val="0"/>
              </a:spcAft>
              <a:buNone/>
            </a:pPr>
            <a:r>
              <a:rPr lang="en-US"/>
              <a:t>In primo luogo, il gruppo sviluppa una visione condivisa dell’economia verde. In secondo luogo, esplora le competenze verdi e i cambiamenti nel mercato del lavoro. In terzo luogo, esamina le professioni legate alla sostenibilità e i percorsi di carriera.</a:t>
            </a:r>
            <a:endParaRPr/>
          </a:p>
          <a:p>
            <a:pPr marL="0" lvl="0" indent="0" algn="l" rtl="0">
              <a:spcBef>
                <a:spcPts val="0"/>
              </a:spcBef>
              <a:spcAft>
                <a:spcPts val="0"/>
              </a:spcAft>
              <a:buNone/>
            </a:pPr>
            <a:r>
              <a:rPr lang="en-US"/>
              <a:t>La sessione prosegue poi con attività pratiche, analisi di casi di studio, riflessioni e un'attività di apprendimento autonomo.</a:t>
            </a:r>
            <a:endParaRPr/>
          </a:p>
          <a:p>
            <a:pPr marL="0" lvl="0" indent="0" algn="l" rtl="0">
              <a:spcBef>
                <a:spcPts val="0"/>
              </a:spcBef>
              <a:spcAft>
                <a:spcPts val="0"/>
              </a:spcAft>
              <a:buNone/>
            </a:pPr>
            <a:br>
              <a:rPr lang="en-US" b="1"/>
            </a:br>
            <a:r>
              <a:rPr lang="en-US" b="1"/>
              <a:t>Fonte dell’immagine:</a:t>
            </a:r>
            <a:endParaRPr/>
          </a:p>
          <a:p>
            <a:pPr marL="0" lvl="0" indent="0" algn="l" rtl="0">
              <a:spcBef>
                <a:spcPts val="0"/>
              </a:spcBef>
              <a:spcAft>
                <a:spcPts val="0"/>
              </a:spcAft>
              <a:buNone/>
            </a:pPr>
            <a:r>
              <a:rPr lang="en-US"/>
              <a:t>Immagine creata con Sora (generata dall’IA), per il programma SUSTAIN-EU WP4 ToT CPD, Modulo 3 “Approfondimenti sull’economia verde e sul mercato del lavoro”. Nessun contenuto di terze parti; nessuna persona o marchio identificabile. Prompt archiviato nei registri del progetto.</a:t>
            </a:r>
            <a:endParaRPr b="1"/>
          </a:p>
        </p:txBody>
      </p:sp>
      <p:sp>
        <p:nvSpPr>
          <p:cNvPr id="248" name="Google Shape;24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Spiegate che questo modulo comprende tre argomenti correlati.</a:t>
            </a:r>
            <a:endParaRPr/>
          </a:p>
          <a:p>
            <a:pPr marL="0" lvl="0" indent="0" algn="l" rtl="0">
              <a:spcBef>
                <a:spcPts val="0"/>
              </a:spcBef>
              <a:spcAft>
                <a:spcPts val="0"/>
              </a:spcAft>
              <a:buNone/>
            </a:pPr>
            <a:r>
              <a:rPr lang="en-US"/>
              <a:t>L’argomento 1 fornisce le basi concettuali: cos’è l’economia verde e perché è importante per l’IFP.</a:t>
            </a:r>
            <a:endParaRPr/>
          </a:p>
          <a:p>
            <a:pPr marL="0" lvl="0" indent="0" algn="l" rtl="0">
              <a:spcBef>
                <a:spcPts val="0"/>
              </a:spcBef>
              <a:spcAft>
                <a:spcPts val="0"/>
              </a:spcAft>
              <a:buNone/>
            </a:pPr>
            <a:r>
              <a:rPr lang="en-US"/>
              <a:t>L’argomento 2 si concentra sulle competenze: quali tipi di competenze sono necessarie e come si possono interpretare i segnali del mercato del lavoro.</a:t>
            </a:r>
            <a:endParaRPr/>
          </a:p>
          <a:p>
            <a:pPr marL="0" lvl="0" indent="0" algn="l" rtl="0">
              <a:spcBef>
                <a:spcPts val="0"/>
              </a:spcBef>
              <a:spcAft>
                <a:spcPts val="0"/>
              </a:spcAft>
              <a:buNone/>
            </a:pPr>
            <a:r>
              <a:rPr lang="en-US"/>
              <a:t>L’argomento 3 si concentra sui lavori e sui percorsi professionali: come stanno cambiando le professioni e in che modo gli insegnanti possono sostenere la consapevolezza degli studenti riguardo alla propria carriera.</a:t>
            </a:r>
            <a:endParaRPr/>
          </a:p>
          <a:p>
            <a:pPr marL="0" lvl="0" indent="0" algn="l" rtl="0">
              <a:spcBef>
                <a:spcPts val="0"/>
              </a:spcBef>
              <a:spcAft>
                <a:spcPts val="0"/>
              </a:spcAft>
              <a:buNone/>
            </a:pPr>
            <a:r>
              <a:rPr lang="en-US"/>
              <a:t>Sottolinea che non ci si aspetta che i partecipanti conoscano già tutti questi contenuti.</a:t>
            </a:r>
            <a:endParaRPr/>
          </a:p>
          <a:p>
            <a:pPr marL="0" lvl="0" indent="0" algn="l" rtl="0">
              <a:spcBef>
                <a:spcPts val="0"/>
              </a:spcBef>
              <a:spcAft>
                <a:spcPts val="0"/>
              </a:spcAft>
              <a:buNone/>
            </a:pPr>
            <a:br>
              <a:rPr lang="en-US" b="1"/>
            </a:br>
            <a:r>
              <a:rPr lang="en-US" b="1"/>
              <a:t>Fonte dell’immagine:</a:t>
            </a:r>
            <a:endParaRPr/>
          </a:p>
          <a:p>
            <a:pPr marL="0" lvl="0" indent="0" algn="l" rtl="0">
              <a:spcBef>
                <a:spcPts val="0"/>
              </a:spcBef>
              <a:spcAft>
                <a:spcPts val="0"/>
              </a:spcAft>
              <a:buNone/>
            </a:pPr>
            <a:r>
              <a:rPr lang="en-US"/>
              <a:t>Immagine creata con Sora (generata dall’IA), per il programma di formazione continua (CPD) ToT del WP4 di SUSTAIN-EU, Modulo 3 “Approfondimenti sull’economia verde e sul mercato del lavoro”. Nessun contenuto di terze parti; nessuna persona o marchio identificabile. Prompt archiviato nei registri del progetto.</a:t>
            </a:r>
            <a:endParaRPr b="1"/>
          </a:p>
        </p:txBody>
      </p:sp>
      <p:sp>
        <p:nvSpPr>
          <p:cNvPr id="257" name="Google Shape;25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spiegare quali risultati ci si aspetta che i partecipanti abbiano raggiunto entro la fine del Modulo 3.</a:t>
            </a:r>
            <a:endParaRPr/>
          </a:p>
          <a:p>
            <a:pPr marL="0" lvl="0" indent="0" algn="l" rtl="0">
              <a:spcBef>
                <a:spcPts val="0"/>
              </a:spcBef>
              <a:spcAft>
                <a:spcPts val="0"/>
              </a:spcAft>
              <a:buNone/>
            </a:pPr>
            <a:r>
              <a:rPr lang="en-US"/>
              <a:t>Chiarisci che il modulo non verte solo sulla comprensione teorica dell’economia verde, ma si concentra anche sull’aiutare i docenti della formazione professionale a collegare le conoscenze relative all’economia verde e al mercato del lavoro con la propria pratica didattica.</a:t>
            </a:r>
            <a:endParaRPr/>
          </a:p>
          <a:p>
            <a:pPr marL="0" lvl="0" indent="0" algn="l" rtl="0">
              <a:spcBef>
                <a:spcPts val="0"/>
              </a:spcBef>
              <a:spcAft>
                <a:spcPts val="0"/>
              </a:spcAft>
              <a:buNone/>
            </a:pPr>
            <a:endParaRPr/>
          </a:p>
          <a:p>
            <a:pPr marL="0" lvl="0" indent="0" algn="l" rtl="0">
              <a:spcBef>
                <a:spcPts val="0"/>
              </a:spcBef>
              <a:spcAft>
                <a:spcPts val="0"/>
              </a:spcAft>
              <a:buNone/>
            </a:pPr>
            <a:r>
              <a:rPr lang="en-US"/>
              <a:t>Spiega brevemente ciascun risultato di apprendimento:</a:t>
            </a:r>
            <a:endParaRPr/>
          </a:p>
          <a:p>
            <a:pPr marL="0" lvl="0" indent="0" algn="l" rtl="0">
              <a:spcBef>
                <a:spcPts val="0"/>
              </a:spcBef>
              <a:spcAft>
                <a:spcPts val="0"/>
              </a:spcAft>
              <a:buNone/>
            </a:pPr>
            <a:r>
              <a:rPr lang="en-US" b="1"/>
              <a:t>K2 </a:t>
            </a:r>
            <a:r>
              <a:rPr lang="en-US"/>
              <a:t>significa che i partecipanti dovrebbero essere in grado di spiegare i concetti e le tendenze rilevanti in materia di sostenibilità nel contesto della formazione professionale. </a:t>
            </a:r>
            <a:endParaRPr/>
          </a:p>
          <a:p>
            <a:pPr marL="0" lvl="0" indent="0" algn="l" rtl="0">
              <a:spcBef>
                <a:spcPts val="0"/>
              </a:spcBef>
              <a:spcAft>
                <a:spcPts val="0"/>
              </a:spcAft>
              <a:buNone/>
            </a:pPr>
            <a:r>
              <a:rPr lang="en-US" b="1"/>
              <a:t>K6 </a:t>
            </a:r>
            <a:r>
              <a:rPr lang="en-US"/>
              <a:t>significa che dovrebbero comprendere in che modo le conoscenze relative al mercato del lavoro e l’orientamento professionale si collegano alle professioni legate alla sostenibilità. </a:t>
            </a:r>
            <a:endParaRPr/>
          </a:p>
          <a:p>
            <a:pPr marL="0" lvl="0" indent="0" algn="l" rtl="0">
              <a:spcBef>
                <a:spcPts val="0"/>
              </a:spcBef>
              <a:spcAft>
                <a:spcPts val="0"/>
              </a:spcAft>
              <a:buNone/>
            </a:pPr>
            <a:r>
              <a:rPr lang="en-US" b="1"/>
              <a:t>S5 </a:t>
            </a:r>
            <a:r>
              <a:rPr lang="en-US"/>
              <a:t>significa che dovrebbero essere in grado di collegare i lavori verdi e le competenze verdi all’orientamento degli studenti. </a:t>
            </a:r>
            <a:endParaRPr/>
          </a:p>
          <a:p>
            <a:pPr marL="0" lvl="0" indent="0" algn="l" rtl="0">
              <a:spcBef>
                <a:spcPts val="0"/>
              </a:spcBef>
              <a:spcAft>
                <a:spcPts val="0"/>
              </a:spcAft>
              <a:buNone/>
            </a:pPr>
            <a:r>
              <a:rPr lang="en-US" b="1"/>
              <a:t>AR2 </a:t>
            </a:r>
            <a:r>
              <a:rPr lang="en-US"/>
              <a:t>significa che dovrebbero essere in grado di adattare gli esempi al proprio paese, settore o istituzione, pur mantenendo il quadro di qualità comune di SUSTAIN-EU. </a:t>
            </a:r>
            <a:endParaRPr/>
          </a:p>
          <a:p>
            <a:pPr marL="0" lvl="0" indent="0" algn="l" rtl="0">
              <a:spcBef>
                <a:spcPts val="0"/>
              </a:spcBef>
              <a:spcAft>
                <a:spcPts val="0"/>
              </a:spcAft>
              <a:buNone/>
            </a:pPr>
            <a:endParaRPr/>
          </a:p>
          <a:p>
            <a:pPr marL="0" lvl="0" indent="0" algn="l" rtl="0">
              <a:spcBef>
                <a:spcPts val="0"/>
              </a:spcBef>
              <a:spcAft>
                <a:spcPts val="0"/>
              </a:spcAft>
              <a:buNone/>
            </a:pPr>
            <a:r>
              <a:rPr lang="en-US"/>
              <a:t>Informare i partecipanti che questi risultati saranno ripresi durante le attività pratiche, l’attività di apprendimento autonomo e il contributo al Portfolio del Formatore.</a:t>
            </a:r>
            <a:endParaRPr/>
          </a:p>
          <a:p>
            <a:pPr marL="0" lvl="0" indent="0" algn="l" rtl="0">
              <a:spcBef>
                <a:spcPts val="0"/>
              </a:spcBef>
              <a:spcAft>
                <a:spcPts val="0"/>
              </a:spcAft>
              <a:buNone/>
            </a:pPr>
            <a:endParaRPr/>
          </a:p>
        </p:txBody>
      </p:sp>
      <p:sp>
        <p:nvSpPr>
          <p:cNvPr id="266" name="Google Shape;26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stimolare le conoscenze pregresse dei partecipanti e rendere l’argomento concreto fin dall’inizio.</a:t>
            </a:r>
            <a:endParaRPr/>
          </a:p>
          <a:p>
            <a:pPr marL="0" lvl="0" indent="0" algn="l" rtl="0">
              <a:spcBef>
                <a:spcPts val="0"/>
              </a:spcBef>
              <a:spcAft>
                <a:spcPts val="0"/>
              </a:spcAft>
              <a:buNone/>
            </a:pPr>
            <a:endParaRPr/>
          </a:p>
          <a:p>
            <a:pPr marL="0" lvl="0" indent="0" algn="l" rtl="0">
              <a:spcBef>
                <a:spcPts val="0"/>
              </a:spcBef>
              <a:spcAft>
                <a:spcPts val="0"/>
              </a:spcAft>
              <a:buNone/>
            </a:pPr>
            <a:r>
              <a:rPr lang="en-US"/>
              <a:t>Invita i partecipanti a riflettere sul proprio ambito o settore di insegnamento. Non è necessario che siano esperti di economia verde. Lo scopo è individuare ciò che già osservano nel proprio contesto.</a:t>
            </a:r>
            <a:endParaRPr/>
          </a:p>
          <a:p>
            <a:pPr marL="0" lvl="0" indent="0" algn="l" rtl="0">
              <a:spcBef>
                <a:spcPts val="0"/>
              </a:spcBef>
              <a:spcAft>
                <a:spcPts val="0"/>
              </a:spcAft>
              <a:buNone/>
            </a:pPr>
            <a:endParaRPr/>
          </a:p>
          <a:p>
            <a:pPr marL="0" lvl="0" indent="0" algn="l" rtl="0">
              <a:spcBef>
                <a:spcPts val="0"/>
              </a:spcBef>
              <a:spcAft>
                <a:spcPts val="0"/>
              </a:spcAft>
              <a:buNone/>
            </a:pPr>
            <a:r>
              <a:rPr lang="en-US"/>
              <a:t>Chiedi loro di riflettere individualmente per uno o due minuti, poi invita a dare brevi risposte in coppia o in plenaria.</a:t>
            </a:r>
            <a:endParaRPr/>
          </a:p>
          <a:p>
            <a:pPr marL="0" lvl="0" indent="0" algn="l" rtl="0">
              <a:spcBef>
                <a:spcPts val="0"/>
              </a:spcBef>
              <a:spcAft>
                <a:spcPts val="0"/>
              </a:spcAft>
              <a:buNone/>
            </a:pPr>
            <a:endParaRPr/>
          </a:p>
          <a:p>
            <a:pPr marL="0" lvl="0" indent="0" algn="l" rtl="0">
              <a:spcBef>
                <a:spcPts val="0"/>
              </a:spcBef>
              <a:spcAft>
                <a:spcPts val="0"/>
              </a:spcAft>
              <a:buNone/>
            </a:pPr>
            <a:r>
              <a:rPr lang="en-US"/>
              <a:t>Incoraggiate l’uso di esempi concreti, come ad esempio:</a:t>
            </a:r>
            <a:endParaRPr/>
          </a:p>
          <a:p>
            <a:pPr marL="171450" lvl="0" indent="-171450" algn="l" rtl="0">
              <a:spcBef>
                <a:spcPts val="0"/>
              </a:spcBef>
              <a:spcAft>
                <a:spcPts val="0"/>
              </a:spcAft>
              <a:buClr>
                <a:schemeClr val="dk1"/>
              </a:buClr>
              <a:buSzPts val="1200"/>
              <a:buFont typeface="Arial"/>
              <a:buChar char="•"/>
            </a:pPr>
            <a:r>
              <a:rPr lang="en-US"/>
              <a:t>risparmio energetico negli edifici o nei luoghi di lavoro; </a:t>
            </a:r>
            <a:endParaRPr/>
          </a:p>
          <a:p>
            <a:pPr marL="171450" lvl="0" indent="-171450" algn="l" rtl="0">
              <a:spcBef>
                <a:spcPts val="0"/>
              </a:spcBef>
              <a:spcAft>
                <a:spcPts val="0"/>
              </a:spcAft>
              <a:buClr>
                <a:schemeClr val="dk1"/>
              </a:buClr>
              <a:buSzPts val="1200"/>
              <a:buFont typeface="Arial"/>
              <a:buChar char="•"/>
            </a:pPr>
            <a:r>
              <a:rPr lang="en-US"/>
              <a:t>riduzione dei rifiuti nella ristorazione, nel turismo o nell’industria manifatturiera; </a:t>
            </a:r>
            <a:endParaRPr/>
          </a:p>
          <a:p>
            <a:pPr marL="171450" lvl="0" indent="-171450" algn="l" rtl="0">
              <a:spcBef>
                <a:spcPts val="0"/>
              </a:spcBef>
              <a:spcAft>
                <a:spcPts val="0"/>
              </a:spcAft>
              <a:buClr>
                <a:schemeClr val="dk1"/>
              </a:buClr>
              <a:buSzPts val="1200"/>
              <a:buFont typeface="Arial"/>
              <a:buChar char="•"/>
            </a:pPr>
            <a:r>
              <a:rPr lang="en-US"/>
              <a:t>l'uso di materiali sostenibili nell'edilizia; </a:t>
            </a:r>
            <a:endParaRPr/>
          </a:p>
          <a:p>
            <a:pPr marL="171450" lvl="0" indent="-171450" algn="l" rtl="0">
              <a:spcBef>
                <a:spcPts val="0"/>
              </a:spcBef>
              <a:spcAft>
                <a:spcPts val="0"/>
              </a:spcAft>
              <a:buClr>
                <a:schemeClr val="dk1"/>
              </a:buClr>
              <a:buSzPts val="1200"/>
              <a:buFont typeface="Arial"/>
              <a:buChar char="•"/>
            </a:pPr>
            <a:r>
              <a:rPr lang="en-US"/>
              <a:t>mobilità elettrica nei trasporti; </a:t>
            </a:r>
            <a:endParaRPr/>
          </a:p>
          <a:p>
            <a:pPr marL="171450" lvl="0" indent="-171450" algn="l" rtl="0">
              <a:spcBef>
                <a:spcPts val="0"/>
              </a:spcBef>
              <a:spcAft>
                <a:spcPts val="0"/>
              </a:spcAft>
              <a:buClr>
                <a:schemeClr val="dk1"/>
              </a:buClr>
              <a:buSzPts val="1200"/>
              <a:buFont typeface="Arial"/>
              <a:buChar char="•"/>
            </a:pPr>
            <a:r>
              <a:rPr lang="en-US"/>
              <a:t>rendicontazione ambientale nella pubblica amministrazione; </a:t>
            </a:r>
            <a:endParaRPr/>
          </a:p>
          <a:p>
            <a:pPr marL="171450" lvl="0" indent="-171450" algn="l" rtl="0">
              <a:spcBef>
                <a:spcPts val="0"/>
              </a:spcBef>
              <a:spcAft>
                <a:spcPts val="0"/>
              </a:spcAft>
              <a:buClr>
                <a:schemeClr val="dk1"/>
              </a:buClr>
              <a:buSzPts val="1200"/>
              <a:buFont typeface="Arial"/>
              <a:buChar char="•"/>
            </a:pPr>
            <a:r>
              <a:rPr lang="en-US"/>
              <a:t>approvvigionamento locale nel settore dell’ospitalità; </a:t>
            </a:r>
            <a:endParaRPr/>
          </a:p>
          <a:p>
            <a:pPr marL="171450" lvl="0" indent="-171450" algn="l" rtl="0">
              <a:spcBef>
                <a:spcPts val="0"/>
              </a:spcBef>
              <a:spcAft>
                <a:spcPts val="0"/>
              </a:spcAft>
              <a:buClr>
                <a:schemeClr val="dk1"/>
              </a:buClr>
              <a:buSzPts val="1200"/>
              <a:buFont typeface="Arial"/>
              <a:buChar char="•"/>
            </a:pPr>
            <a:r>
              <a:rPr lang="en-US"/>
              <a:t>strumenti digitali per il monitoraggio di energia, rifiuti o emissioni. </a:t>
            </a:r>
            <a:endParaRPr/>
          </a:p>
          <a:p>
            <a:pPr marL="0" lvl="0" indent="0" algn="l" rtl="0">
              <a:spcBef>
                <a:spcPts val="0"/>
              </a:spcBef>
              <a:spcAft>
                <a:spcPts val="0"/>
              </a:spcAft>
              <a:buNone/>
            </a:pPr>
            <a:endParaRPr/>
          </a:p>
          <a:p>
            <a:pPr marL="0" lvl="0" indent="0" algn="l" rtl="0">
              <a:spcBef>
                <a:spcPts val="0"/>
              </a:spcBef>
              <a:spcAft>
                <a:spcPts val="0"/>
              </a:spcAft>
              <a:buNone/>
            </a:pPr>
            <a:r>
              <a:rPr lang="en-US"/>
              <a:t>Spiegate che questi esempi saranno utili durante tutta la sessione, in particolare durante le attività pratiche e l’attività di apprendimento autonomo.</a:t>
            </a:r>
            <a:endParaRPr/>
          </a:p>
          <a:p>
            <a:pPr marL="0" lvl="0" indent="0" algn="l" rtl="0">
              <a:spcBef>
                <a:spcPts val="0"/>
              </a:spcBef>
              <a:spcAft>
                <a:spcPts val="0"/>
              </a:spcAft>
              <a:buNone/>
            </a:pPr>
            <a:endParaRPr/>
          </a:p>
        </p:txBody>
      </p:sp>
      <p:sp>
        <p:nvSpPr>
          <p:cNvPr id="273" name="Google Shape;27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Introduzione all’argomento 1.</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l’economia verde va intesa come una transizione che coinvolge l’intero sistema economico.</a:t>
            </a:r>
            <a:endParaRPr/>
          </a:p>
          <a:p>
            <a:pPr marL="0" lvl="0" indent="0" algn="l" rtl="0">
              <a:spcBef>
                <a:spcPts val="0"/>
              </a:spcBef>
              <a:spcAft>
                <a:spcPts val="0"/>
              </a:spcAft>
              <a:buNone/>
            </a:pPr>
            <a:endParaRPr/>
          </a:p>
          <a:p>
            <a:pPr marL="0" lvl="0" indent="0" algn="l" rtl="0">
              <a:spcBef>
                <a:spcPts val="0"/>
              </a:spcBef>
              <a:spcAft>
                <a:spcPts val="0"/>
              </a:spcAft>
              <a:buNone/>
            </a:pPr>
            <a:r>
              <a:rPr lang="en-US"/>
              <a:t>Essa comprende obiettivi ambientali, ma anche cambiamenti nella produzione, nei servizi, negli investimenti, nell’occupazione, nelle normative e nell’inclusione sociale.</a:t>
            </a:r>
            <a:endParaRPr/>
          </a:p>
          <a:p>
            <a:pPr marL="0" lvl="0" indent="0" algn="l" rtl="0">
              <a:spcBef>
                <a:spcPts val="0"/>
              </a:spcBef>
              <a:spcAft>
                <a:spcPts val="0"/>
              </a:spcAft>
              <a:buNone/>
            </a:pPr>
            <a:endParaRPr/>
          </a:p>
          <a:p>
            <a:pPr marL="0" lvl="0" indent="0" algn="l" rtl="0">
              <a:spcBef>
                <a:spcPts val="0"/>
              </a:spcBef>
              <a:spcAft>
                <a:spcPts val="0"/>
              </a:spcAft>
              <a:buNone/>
            </a:pPr>
            <a:r>
              <a:rPr lang="en-US"/>
              <a:t>Aiutate i partecipanti a comprendere che la sostenibilità non è un argomento isolato; essa influenza sempre più il modo in cui operano i settori e ciò che i lavoratori devono sapere.</a:t>
            </a:r>
            <a:endParaRPr/>
          </a:p>
          <a:p>
            <a:pPr marL="0" lvl="0" indent="0" algn="l" rtl="0">
              <a:spcBef>
                <a:spcPts val="0"/>
              </a:spcBef>
              <a:spcAft>
                <a:spcPts val="0"/>
              </a:spcAft>
              <a:buNone/>
            </a:pPr>
            <a:endParaRPr/>
          </a:p>
          <a:p>
            <a:pPr marL="0" lvl="0" indent="0" algn="l" rtl="0">
              <a:spcBef>
                <a:spcPts val="0"/>
              </a:spcBef>
              <a:spcAft>
                <a:spcPts val="0"/>
              </a:spcAft>
              <a:buNone/>
            </a:pPr>
            <a:r>
              <a:rPr lang="en-US"/>
              <a:t>Fonte: definizione di economia verde dell’UNEP.</a:t>
            </a:r>
            <a:endParaRPr/>
          </a:p>
          <a:p>
            <a:pPr marL="0" lvl="0" indent="0" algn="l" rtl="0">
              <a:spcBef>
                <a:spcPts val="0"/>
              </a:spcBef>
              <a:spcAft>
                <a:spcPts val="0"/>
              </a:spcAft>
              <a:buNone/>
            </a:pPr>
            <a:endParaRPr/>
          </a:p>
        </p:txBody>
      </p:sp>
      <p:sp>
        <p:nvSpPr>
          <p:cNvPr id="280" name="Google Shape;28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Introduzione all’argomento 2.</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le competenze verdi non si limitano alle professioni ambientali altamente tecniche.</a:t>
            </a:r>
            <a:endParaRPr/>
          </a:p>
          <a:p>
            <a:pPr marL="0" lvl="0" indent="0" algn="l" rtl="0">
              <a:spcBef>
                <a:spcPts val="0"/>
              </a:spcBef>
              <a:spcAft>
                <a:spcPts val="0"/>
              </a:spcAft>
              <a:buNone/>
            </a:pPr>
            <a:endParaRPr/>
          </a:p>
          <a:p>
            <a:pPr marL="0" lvl="0" indent="0" algn="l" rtl="0">
              <a:spcBef>
                <a:spcPts val="0"/>
              </a:spcBef>
              <a:spcAft>
                <a:spcPts val="0"/>
              </a:spcAft>
              <a:buNone/>
            </a:pPr>
            <a:r>
              <a:rPr lang="en-US"/>
              <a:t>Alcune competenze "verdi" sono trasversali e utili in molte professioni. Altre sono specifiche di determinati settori, come la ristrutturazione di edifici a basso consumo energetico. Altre ancora sono competenze specialistiche utilizzate da esperti.</a:t>
            </a:r>
            <a:endParaRPr/>
          </a:p>
          <a:p>
            <a:pPr marL="0" lvl="0" indent="0" algn="l" rtl="0">
              <a:spcBef>
                <a:spcPts val="0"/>
              </a:spcBef>
              <a:spcAft>
                <a:spcPts val="0"/>
              </a:spcAft>
              <a:buNone/>
            </a:pPr>
            <a:endParaRPr/>
          </a:p>
          <a:p>
            <a:pPr marL="0" lvl="0" indent="0" algn="l" rtl="0">
              <a:spcBef>
                <a:spcPts val="0"/>
              </a:spcBef>
              <a:spcAft>
                <a:spcPts val="0"/>
              </a:spcAft>
              <a:buNone/>
            </a:pPr>
            <a:r>
              <a:rPr lang="en-US"/>
              <a:t>Si faccia notare che i segnali provenienti dal mercato del lavoro aiutano gli insegnanti a capire quali esempi siano rilevanti per i propri studenti.</a:t>
            </a:r>
            <a:endParaRPr/>
          </a:p>
          <a:p>
            <a:pPr marL="0" lvl="0" indent="0" algn="l" rtl="0">
              <a:spcBef>
                <a:spcPts val="0"/>
              </a:spcBef>
              <a:spcAft>
                <a:spcPts val="0"/>
              </a:spcAft>
              <a:buNone/>
            </a:pPr>
            <a:endParaRPr/>
          </a:p>
          <a:p>
            <a:pPr marL="0" lvl="0" indent="0" algn="l" rtl="0">
              <a:spcBef>
                <a:spcPts val="0"/>
              </a:spcBef>
              <a:spcAft>
                <a:spcPts val="0"/>
              </a:spcAft>
              <a:buNone/>
            </a:pPr>
            <a:r>
              <a:rPr lang="en-US"/>
              <a:t>Fonte: «Competenze per l’economia verde» del Cedefop; etichettatura delle competenze verdi dell’ESCO.</a:t>
            </a:r>
            <a:endParaRPr/>
          </a:p>
          <a:p>
            <a:pPr marL="0" lvl="0" indent="0" algn="l" rtl="0">
              <a:spcBef>
                <a:spcPts val="0"/>
              </a:spcBef>
              <a:spcAft>
                <a:spcPts val="0"/>
              </a:spcAft>
              <a:buNone/>
            </a:pPr>
            <a:endParaRPr/>
          </a:p>
        </p:txBody>
      </p:sp>
      <p:sp>
        <p:nvSpPr>
          <p:cNvPr id="287" name="Google Shape;28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Introduzione all’argomento 3.</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la transizione verde del mercato del lavoro può creare nuove professioni, ma spesso modifica quelle esistenti.</a:t>
            </a:r>
            <a:endParaRPr/>
          </a:p>
          <a:p>
            <a:pPr marL="0" lvl="0" indent="0" algn="l" rtl="0">
              <a:spcBef>
                <a:spcPts val="0"/>
              </a:spcBef>
              <a:spcAft>
                <a:spcPts val="0"/>
              </a:spcAft>
              <a:buNone/>
            </a:pPr>
            <a:endParaRPr/>
          </a:p>
          <a:p>
            <a:pPr marL="0" lvl="0" indent="0" algn="l" rtl="0">
              <a:spcBef>
                <a:spcPts val="0"/>
              </a:spcBef>
              <a:spcAft>
                <a:spcPts val="0"/>
              </a:spcAft>
              <a:buNone/>
            </a:pPr>
            <a:r>
              <a:rPr lang="en-US"/>
              <a:t>Ad esempio, gli operai edili potrebbero aver bisogno di conoscenze in materia di efficienza energetica, gli addetti al settore alberghiero potrebbero dover adottare pratiche di gestione dei rifiuti e di uso efficiente delle risorse, mentre il personale amministrativo potrebbe dover acquisire consapevolezza in materia di rendicontazione sulla sostenibilità.</a:t>
            </a:r>
            <a:endParaRPr/>
          </a:p>
          <a:p>
            <a:pPr marL="0" lvl="0" indent="0" algn="l" rtl="0">
              <a:spcBef>
                <a:spcPts val="0"/>
              </a:spcBef>
              <a:spcAft>
                <a:spcPts val="0"/>
              </a:spcAft>
              <a:buNone/>
            </a:pPr>
            <a:endParaRPr/>
          </a:p>
          <a:p>
            <a:pPr marL="0" lvl="0" indent="0" algn="l" rtl="0">
              <a:spcBef>
                <a:spcPts val="0"/>
              </a:spcBef>
              <a:spcAft>
                <a:spcPts val="0"/>
              </a:spcAft>
              <a:buNone/>
            </a:pPr>
            <a:r>
              <a:rPr lang="en-US"/>
              <a:t>L’obiettivo è aiutare gli insegnanti a rendere visibili i percorsi professionali agli studenti.</a:t>
            </a:r>
            <a:endParaRPr/>
          </a:p>
          <a:p>
            <a:pPr marL="0" lvl="0" indent="0" algn="l" rtl="0">
              <a:spcBef>
                <a:spcPts val="0"/>
              </a:spcBef>
              <a:spcAft>
                <a:spcPts val="0"/>
              </a:spcAft>
              <a:buNone/>
            </a:pPr>
            <a:endParaRPr/>
          </a:p>
          <a:p>
            <a:pPr marL="0" lvl="0" indent="0" algn="l" rtl="0">
              <a:spcBef>
                <a:spcPts val="0"/>
              </a:spcBef>
              <a:spcAft>
                <a:spcPts val="0"/>
              </a:spcAft>
              <a:buNone/>
            </a:pPr>
            <a:r>
              <a:rPr lang="en-US"/>
              <a:t>Fonte: «Green jobs» dell’ILO; lavoro del Cedefop sulle competenze per la transizione verde.</a:t>
            </a:r>
            <a:endParaRPr/>
          </a:p>
          <a:p>
            <a:pPr marL="0" lvl="0" indent="0" algn="l" rtl="0">
              <a:spcBef>
                <a:spcPts val="0"/>
              </a:spcBef>
              <a:spcAft>
                <a:spcPts val="0"/>
              </a:spcAft>
              <a:buNone/>
            </a:pPr>
            <a:endParaRPr/>
          </a:p>
        </p:txBody>
      </p:sp>
      <p:sp>
        <p:nvSpPr>
          <p:cNvPr id="294" name="Google Shape;29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Spiegate chiaramente la definizione.</a:t>
            </a:r>
            <a:endParaRPr/>
          </a:p>
          <a:p>
            <a:pPr marL="0" lvl="0" indent="0" algn="l" rtl="0">
              <a:spcBef>
                <a:spcPts val="0"/>
              </a:spcBef>
              <a:spcAft>
                <a:spcPts val="0"/>
              </a:spcAft>
              <a:buNone/>
            </a:pPr>
            <a:endParaRPr/>
          </a:p>
          <a:p>
            <a:pPr marL="0" lvl="0" indent="0" algn="l" rtl="0">
              <a:spcBef>
                <a:spcPts val="0"/>
              </a:spcBef>
              <a:spcAft>
                <a:spcPts val="0"/>
              </a:spcAft>
              <a:buNone/>
            </a:pPr>
            <a:r>
              <a:rPr lang="en-US"/>
              <a:t>L'UNEP descrive l'economia verde come a basse emissioni di carbonio, efficiente nell'uso delle risorse e socialmente inclusiva.</a:t>
            </a:r>
            <a:endParaRPr/>
          </a:p>
          <a:p>
            <a:pPr marL="0" lvl="0" indent="0" algn="l" rtl="0">
              <a:spcBef>
                <a:spcPts val="0"/>
              </a:spcBef>
              <a:spcAft>
                <a:spcPts val="0"/>
              </a:spcAft>
              <a:buNone/>
            </a:pPr>
            <a:endParaRPr/>
          </a:p>
          <a:p>
            <a:pPr marL="0" lvl="0" indent="0" algn="l" rtl="0">
              <a:spcBef>
                <a:spcPts val="0"/>
              </a:spcBef>
              <a:spcAft>
                <a:spcPts val="0"/>
              </a:spcAft>
              <a:buNone/>
            </a:pPr>
            <a:r>
              <a:rPr lang="en-US"/>
              <a:t>Spiega ciascun elemento:</a:t>
            </a:r>
            <a:endParaRPr/>
          </a:p>
          <a:p>
            <a:pPr marL="171450" lvl="0" indent="-171450" algn="l" rtl="0">
              <a:spcBef>
                <a:spcPts val="0"/>
              </a:spcBef>
              <a:spcAft>
                <a:spcPts val="0"/>
              </a:spcAft>
              <a:buClr>
                <a:schemeClr val="dk1"/>
              </a:buClr>
              <a:buSzPts val="1200"/>
              <a:buFont typeface="Arial"/>
              <a:buChar char="•"/>
            </a:pPr>
            <a:r>
              <a:rPr lang="en-US"/>
              <a:t>"A basse emissioni di carbonio" significa ridurre le emissioni di gas serra.</a:t>
            </a:r>
            <a:endParaRPr/>
          </a:p>
          <a:p>
            <a:pPr marL="171450" lvl="0" indent="-171450" algn="l" rtl="0">
              <a:spcBef>
                <a:spcPts val="0"/>
              </a:spcBef>
              <a:spcAft>
                <a:spcPts val="0"/>
              </a:spcAft>
              <a:buClr>
                <a:schemeClr val="dk1"/>
              </a:buClr>
              <a:buSzPts val="1200"/>
              <a:buFont typeface="Arial"/>
              <a:buChar char="•"/>
            </a:pPr>
            <a:r>
              <a:rPr lang="en-US"/>
              <a:t>"Efficiente nell'uso delle risorse" significa utilizzare energia, materiali, acqua e territorio in modo più oculato.</a:t>
            </a:r>
            <a:endParaRPr/>
          </a:p>
          <a:p>
            <a:pPr marL="171450" lvl="0" indent="-171450" algn="l" rtl="0">
              <a:spcBef>
                <a:spcPts val="0"/>
              </a:spcBef>
              <a:spcAft>
                <a:spcPts val="0"/>
              </a:spcAft>
              <a:buClr>
                <a:schemeClr val="dk1"/>
              </a:buClr>
              <a:buSzPts val="1200"/>
              <a:buFont typeface="Arial"/>
              <a:buChar char="•"/>
            </a:pPr>
            <a:r>
              <a:rPr lang="en-US"/>
              <a:t>"Socialmente inclusiva" significa che la transizione dovrebbe andare a beneficio delle persone e delle comunità, anziché creare esclusione.</a:t>
            </a:r>
            <a:endParaRPr/>
          </a:p>
          <a:p>
            <a:pPr marL="0" lvl="0" indent="0" algn="l" rtl="0">
              <a:spcBef>
                <a:spcPts val="0"/>
              </a:spcBef>
              <a:spcAft>
                <a:spcPts val="0"/>
              </a:spcAft>
              <a:buNone/>
            </a:pPr>
            <a:endParaRPr/>
          </a:p>
          <a:p>
            <a:pPr marL="0" lvl="0" indent="0" algn="l" rtl="0">
              <a:spcBef>
                <a:spcPts val="0"/>
              </a:spcBef>
              <a:spcAft>
                <a:spcPts val="0"/>
              </a:spcAft>
              <a:buNone/>
            </a:pPr>
            <a:r>
              <a:rPr lang="en-US"/>
              <a:t>Fonte: UNEP Green Economy.</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dall’intelligenza artificiale) per il programma SUSTAIN-EU WP4 ToT CPD, Modulo 3 “Approfondimenti sull’economia verde e sul mercato del lavoro”. Nessun contenuto di terze parti; nessuna persona o marchio identificabile. Prompt archiviato nei registri del progetto.</a:t>
            </a:r>
            <a:endParaRPr b="1"/>
          </a:p>
        </p:txBody>
      </p:sp>
      <p:sp>
        <p:nvSpPr>
          <p:cNvPr id="301" name="Google Shape;30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mettere in relazione l’economia verde con lo sviluppo sostenibile.</a:t>
            </a:r>
            <a:endParaRPr/>
          </a:p>
          <a:p>
            <a:pPr marL="0" lvl="0" indent="0" algn="l" rtl="0">
              <a:spcBef>
                <a:spcPts val="0"/>
              </a:spcBef>
              <a:spcAft>
                <a:spcPts val="0"/>
              </a:spcAft>
              <a:buNone/>
            </a:pPr>
            <a:endParaRPr/>
          </a:p>
          <a:p>
            <a:pPr marL="0" lvl="0" indent="0" algn="l" rtl="0">
              <a:spcBef>
                <a:spcPts val="0"/>
              </a:spcBef>
              <a:spcAft>
                <a:spcPts val="0"/>
              </a:spcAft>
              <a:buNone/>
            </a:pPr>
            <a:r>
              <a:rPr lang="en-US"/>
              <a:t>Spiega che l’economia verde non riguarda solo la tutela dell’ambiente, ma collega anche l’attività economica, l’innovazione, l’inclusione sociale e il lavoro dignitoso.</a:t>
            </a:r>
            <a:endParaRPr/>
          </a:p>
          <a:p>
            <a:pPr marL="0" lvl="0" indent="0" algn="l" rtl="0">
              <a:spcBef>
                <a:spcPts val="0"/>
              </a:spcBef>
              <a:spcAft>
                <a:spcPts val="0"/>
              </a:spcAft>
              <a:buNone/>
            </a:pPr>
            <a:endParaRPr/>
          </a:p>
          <a:p>
            <a:pPr marL="0" lvl="0" indent="0" algn="l" rtl="0">
              <a:spcBef>
                <a:spcPts val="0"/>
              </a:spcBef>
              <a:spcAft>
                <a:spcPts val="0"/>
              </a:spcAft>
              <a:buNone/>
            </a:pPr>
            <a:r>
              <a:rPr lang="en-US"/>
              <a:t>Chiarisci che l’economia verde non è un “settore verde” a sé stante. Influisce sui processi quotidiani nei settori esistenti, compreso il modo in cui le organizzazioni producono, acquistano, vendono, trasportano, riparano, mantengono, rendicontano e gestiscono le risorse.</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pensare a un settore che conoscono bene e di individuare quali di questi processi potrebbero già essere in fase di cambiamento a causa dei requisiti di sostenibilità.</a:t>
            </a:r>
            <a:endParaRPr/>
          </a:p>
          <a:p>
            <a:pPr marL="0" lvl="0" indent="0" algn="l" rtl="0">
              <a:spcBef>
                <a:spcPts val="0"/>
              </a:spcBef>
              <a:spcAft>
                <a:spcPts val="0"/>
              </a:spcAft>
              <a:buNone/>
            </a:pPr>
            <a:endParaRPr/>
          </a:p>
          <a:p>
            <a:pPr marL="0" lvl="0" indent="0" algn="l" rtl="0">
              <a:spcBef>
                <a:spcPts val="0"/>
              </a:spcBef>
              <a:spcAft>
                <a:spcPts val="0"/>
              </a:spcAft>
              <a:buNone/>
            </a:pPr>
            <a:r>
              <a:rPr lang="en-US"/>
              <a:t>Fonte: Panoramica sull’economia verde dell’UNEP; Lavori verdi e lavoro dignitoso dell’OIL.</a:t>
            </a:r>
            <a:endParaRPr/>
          </a:p>
        </p:txBody>
      </p:sp>
      <p:sp>
        <p:nvSpPr>
          <p:cNvPr id="310" name="Google Shape;31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Rendere esplicito il collegamento con l'istruzione e la formazione professionale (IFP).</a:t>
            </a:r>
            <a:endParaRPr/>
          </a:p>
          <a:p>
            <a:pPr marL="0" lvl="0" indent="0" algn="l" rtl="0">
              <a:spcBef>
                <a:spcPts val="0"/>
              </a:spcBef>
              <a:spcAft>
                <a:spcPts val="0"/>
              </a:spcAft>
              <a:buNone/>
            </a:pPr>
            <a:endParaRPr/>
          </a:p>
          <a:p>
            <a:pPr marL="0" lvl="0" indent="0" algn="l" rtl="0">
              <a:spcBef>
                <a:spcPts val="0"/>
              </a:spcBef>
              <a:spcAft>
                <a:spcPts val="0"/>
              </a:spcAft>
              <a:buNone/>
            </a:pPr>
            <a:r>
              <a:rPr lang="en-US"/>
              <a:t>La formazione professionale esiste per preparare gli studenti al mondo del lavoro e allo sviluppo professionale.</a:t>
            </a:r>
            <a:endParaRPr/>
          </a:p>
          <a:p>
            <a:pPr marL="0" lvl="0" indent="0" algn="l" rtl="0">
              <a:spcBef>
                <a:spcPts val="0"/>
              </a:spcBef>
              <a:spcAft>
                <a:spcPts val="0"/>
              </a:spcAft>
              <a:buNone/>
            </a:pPr>
            <a:endParaRPr/>
          </a:p>
          <a:p>
            <a:pPr marL="0" lvl="0" indent="0" algn="l" rtl="0">
              <a:spcBef>
                <a:spcPts val="0"/>
              </a:spcBef>
              <a:spcAft>
                <a:spcPts val="0"/>
              </a:spcAft>
              <a:buNone/>
            </a:pPr>
            <a:r>
              <a:rPr lang="en-US"/>
              <a:t>Se i luoghi di lavoro necessitano di nuovi standard, materiali, tecnologie, pratiche di rendicontazione o comportamenti, l’IFP deve aiutare gli studenti a sviluppare le competenze correlate.</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pensare a un settore professionale che conoscono e a come la sostenibilità possa già stare cambiando gli strumenti o i processi di lavoro.</a:t>
            </a:r>
            <a:endParaRPr/>
          </a:p>
        </p:txBody>
      </p:sp>
      <p:sp>
        <p:nvSpPr>
          <p:cNvPr id="318" name="Google Shape;31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passare dal linguaggio delle politiche a contenuti rilevanti per gli studenti.</a:t>
            </a:r>
            <a:endParaRPr/>
          </a:p>
          <a:p>
            <a:pPr marL="0" lvl="0" indent="0" algn="l" rtl="0">
              <a:spcBef>
                <a:spcPts val="0"/>
              </a:spcBef>
              <a:spcAft>
                <a:spcPts val="0"/>
              </a:spcAft>
              <a:buNone/>
            </a:pPr>
            <a:endParaRPr/>
          </a:p>
          <a:p>
            <a:pPr marL="0" lvl="0" indent="0" algn="l" rtl="0">
              <a:spcBef>
                <a:spcPts val="0"/>
              </a:spcBef>
              <a:spcAft>
                <a:spcPts val="0"/>
              </a:spcAft>
              <a:buNone/>
            </a:pPr>
            <a:r>
              <a:rPr lang="en-US"/>
              <a:t>Spesso gli insegnanti devono spiegare perché un argomento è importante.</a:t>
            </a:r>
            <a:endParaRPr/>
          </a:p>
          <a:p>
            <a:pPr marL="0" lvl="0" indent="0" algn="l" rtl="0">
              <a:spcBef>
                <a:spcPts val="0"/>
              </a:spcBef>
              <a:spcAft>
                <a:spcPts val="0"/>
              </a:spcAft>
              <a:buNone/>
            </a:pPr>
            <a:endParaRPr/>
          </a:p>
          <a:p>
            <a:pPr marL="0" lvl="0" indent="0" algn="l" rtl="0">
              <a:spcBef>
                <a:spcPts val="0"/>
              </a:spcBef>
              <a:spcAft>
                <a:spcPts val="0"/>
              </a:spcAft>
              <a:buNone/>
            </a:pPr>
            <a:r>
              <a:rPr lang="en-US"/>
              <a:t>I contenuti sull’economia verde aiutano a rispondere alle domande pratiche degli studenti:</a:t>
            </a:r>
            <a:endParaRPr/>
          </a:p>
          <a:p>
            <a:pPr marL="171450" lvl="0" indent="-171450" algn="l" rtl="0">
              <a:spcBef>
                <a:spcPts val="0"/>
              </a:spcBef>
              <a:spcAft>
                <a:spcPts val="0"/>
              </a:spcAft>
              <a:buClr>
                <a:schemeClr val="dk1"/>
              </a:buClr>
              <a:buSzPts val="1200"/>
              <a:buFont typeface="Arial"/>
              <a:buChar char="•"/>
            </a:pPr>
            <a:r>
              <a:rPr lang="en-US"/>
              <a:t>Perché dobbiamo imparare questo?</a:t>
            </a:r>
            <a:endParaRPr/>
          </a:p>
          <a:p>
            <a:pPr marL="171450" lvl="0" indent="-171450" algn="l" rtl="0">
              <a:spcBef>
                <a:spcPts val="0"/>
              </a:spcBef>
              <a:spcAft>
                <a:spcPts val="0"/>
              </a:spcAft>
              <a:buClr>
                <a:schemeClr val="dk1"/>
              </a:buClr>
              <a:buSzPts val="1200"/>
              <a:buFont typeface="Arial"/>
              <a:buChar char="•"/>
            </a:pPr>
            <a:r>
              <a:rPr lang="en-US"/>
              <a:t>Su quali mansioni lavorative ha un impatto?</a:t>
            </a:r>
            <a:endParaRPr/>
          </a:p>
          <a:p>
            <a:pPr marL="171450" lvl="0" indent="-171450" algn="l" rtl="0">
              <a:spcBef>
                <a:spcPts val="0"/>
              </a:spcBef>
              <a:spcAft>
                <a:spcPts val="0"/>
              </a:spcAft>
              <a:buClr>
                <a:schemeClr val="dk1"/>
              </a:buClr>
              <a:buSzPts val="1200"/>
              <a:buFont typeface="Arial"/>
              <a:buChar char="•"/>
            </a:pPr>
            <a:r>
              <a:rPr lang="en-US"/>
              <a:t>Quali datori di lavoro lo considerano importante?</a:t>
            </a:r>
            <a:endParaRPr/>
          </a:p>
          <a:p>
            <a:pPr marL="171450" lvl="0" indent="-171450" algn="l" rtl="0">
              <a:spcBef>
                <a:spcPts val="0"/>
              </a:spcBef>
              <a:spcAft>
                <a:spcPts val="0"/>
              </a:spcAft>
              <a:buClr>
                <a:schemeClr val="dk1"/>
              </a:buClr>
              <a:buSzPts val="1200"/>
              <a:buFont typeface="Arial"/>
              <a:buChar char="•"/>
            </a:pPr>
            <a:r>
              <a:rPr lang="en-US"/>
              <a:t>Quali opportunità di carriera potrebbe offrire?</a:t>
            </a:r>
            <a:endParaRPr/>
          </a:p>
          <a:p>
            <a:pPr marL="0" lvl="0" indent="0" algn="l" rtl="0">
              <a:spcBef>
                <a:spcPts val="0"/>
              </a:spcBef>
              <a:spcAft>
                <a:spcPts val="0"/>
              </a:spcAft>
              <a:buNone/>
            </a:pPr>
            <a:endParaRPr/>
          </a:p>
          <a:p>
            <a:pPr marL="0" lvl="0" indent="0" algn="l" rtl="0">
              <a:spcBef>
                <a:spcPts val="0"/>
              </a:spcBef>
              <a:spcAft>
                <a:spcPts val="0"/>
              </a:spcAft>
              <a:buNone/>
            </a:pPr>
            <a:r>
              <a:rPr lang="en-US"/>
              <a:t>Incoraggiate gli insegnanti a rendere la sostenibilità concreta e collegata al mondo del lavoro.</a:t>
            </a:r>
            <a:endParaRPr/>
          </a:p>
        </p:txBody>
      </p:sp>
      <p:sp>
        <p:nvSpPr>
          <p:cNvPr id="325" name="Google Shape;32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aiutare i partecipanti a collegare l’economia verde al proprio contesto didattico o professionale.</a:t>
            </a:r>
            <a:endParaRPr/>
          </a:p>
          <a:p>
            <a:pPr marL="0" lvl="0" indent="0" algn="l" rtl="0">
              <a:spcBef>
                <a:spcPts val="0"/>
              </a:spcBef>
              <a:spcAft>
                <a:spcPts val="0"/>
              </a:spcAft>
              <a:buNone/>
            </a:pPr>
            <a:endParaRPr/>
          </a:p>
          <a:p>
            <a:pPr marL="0" lvl="0" indent="0" algn="l" rtl="0">
              <a:spcBef>
                <a:spcPts val="0"/>
              </a:spcBef>
              <a:spcAft>
                <a:spcPts val="0"/>
              </a:spcAft>
              <a:buNone/>
            </a:pPr>
            <a:r>
              <a:rPr lang="en-US"/>
              <a:t>Chiedi ai partecipanti di lavorare in coppia per alcuni minuti. Dovranno scegliere un settore che conoscono bene, come l’edilizia, il turismo, la ristorazione, l’industria manifatturiera, la logistica, l’amministrazione, l’agricoltura, il commercio al dettaglio o le TIC.</a:t>
            </a:r>
            <a:endParaRPr/>
          </a:p>
          <a:p>
            <a:pPr marL="0" lvl="0" indent="0" algn="l" rtl="0">
              <a:spcBef>
                <a:spcPts val="0"/>
              </a:spcBef>
              <a:spcAft>
                <a:spcPts val="0"/>
              </a:spcAft>
              <a:buNone/>
            </a:pPr>
            <a:endParaRPr/>
          </a:p>
          <a:p>
            <a:pPr marL="0" lvl="0" indent="0" algn="l" rtl="0">
              <a:spcBef>
                <a:spcPts val="0"/>
              </a:spcBef>
              <a:spcAft>
                <a:spcPts val="0"/>
              </a:spcAft>
              <a:buNone/>
            </a:pPr>
            <a:r>
              <a:rPr lang="en-US"/>
              <a:t>Incoraggiateli a concentrarsi su esempi concreti legati al posto di lavoro, non su concetti astratti di sostenibilità. Gli esempi possono includere pratiche di risparmio energetico, riduzione dei rifiuti, materiali sostenibili, mobilità elettrica, approvvigionamento locale, rendicontazione ambientale, monitoraggio digitale del consumo energetico o delle emissioni, oppure cambiamenti nelle aspettative dei clienti.</a:t>
            </a:r>
            <a:endParaRPr/>
          </a:p>
          <a:p>
            <a:pPr marL="0" lvl="0" indent="0" algn="l" rtl="0">
              <a:spcBef>
                <a:spcPts val="0"/>
              </a:spcBef>
              <a:spcAft>
                <a:spcPts val="0"/>
              </a:spcAft>
              <a:buNone/>
            </a:pPr>
            <a:endParaRPr/>
          </a:p>
          <a:p>
            <a:pPr marL="0" lvl="0" indent="0" algn="l" rtl="0">
              <a:spcBef>
                <a:spcPts val="0"/>
              </a:spcBef>
              <a:spcAft>
                <a:spcPts val="0"/>
              </a:spcAft>
              <a:buNone/>
            </a:pPr>
            <a:r>
              <a:rPr lang="en-US"/>
              <a:t>Dopo la discussione in coppia, inviti alcuni partecipanti a condividere un esempio con l’intero gruppo. Utilizzi questi esempi per dimostrare che i cambiamenti legati all’economia verde sono già visibili in molti settori della formazione professionale.</a:t>
            </a:r>
            <a:endParaRPr/>
          </a:p>
        </p:txBody>
      </p:sp>
      <p:sp>
        <p:nvSpPr>
          <p:cNvPr id="332" name="Google Shape;33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Presentate questa attività come la prima breve attività pratica del modulo.</a:t>
            </a:r>
            <a:endParaRPr/>
          </a:p>
          <a:p>
            <a:pPr marL="0" lvl="0" indent="0" algn="l" rtl="0">
              <a:spcBef>
                <a:spcPts val="0"/>
              </a:spcBef>
              <a:spcAft>
                <a:spcPts val="0"/>
              </a:spcAft>
              <a:buNone/>
            </a:pPr>
            <a:r>
              <a:rPr lang="en-US"/>
              <a:t>Spiegare ai partecipanti che non è necessario produrre un’analisi perfetta. L’obiettivo è iniziare a collegare i concetti di economia verde ai contesti reali dell’insegnamento nell’ambito della formazione professionale.</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riflettere sul proprio settore, area disciplinare o gruppo di discenti. Dovranno individuare un cambiamento concreto legato alla sostenibilità e valutare in che modo questo influisca sulle mansioni lavorative o sulle esigenze dei discenti.</a:t>
            </a:r>
            <a:endParaRPr/>
          </a:p>
          <a:p>
            <a:pPr marL="0" lvl="0" indent="0" algn="l" rtl="0">
              <a:spcBef>
                <a:spcPts val="0"/>
              </a:spcBef>
              <a:spcAft>
                <a:spcPts val="0"/>
              </a:spcAft>
              <a:buNone/>
            </a:pPr>
            <a:endParaRPr/>
          </a:p>
          <a:p>
            <a:pPr marL="0" lvl="0" indent="0" algn="l" rtl="0">
              <a:spcBef>
                <a:spcPts val="0"/>
              </a:spcBef>
              <a:spcAft>
                <a:spcPts val="0"/>
              </a:spcAft>
              <a:buNone/>
            </a:pPr>
            <a:r>
              <a:rPr lang="en-US"/>
              <a:t>Dopo il lavoro individuale, chiedete ai partecipanti di scambiarsi le risposte a coppie. Invitate a condividere uno o due esempi in plenaria. Mantenete la discussione concreta e legata al mondo del lavoro.</a:t>
            </a:r>
            <a:endParaRPr/>
          </a:p>
          <a:p>
            <a:pPr marL="0" lvl="0" indent="0" algn="l" rtl="0">
              <a:spcBef>
                <a:spcPts val="0"/>
              </a:spcBef>
              <a:spcAft>
                <a:spcPts val="0"/>
              </a:spcAft>
              <a:buNone/>
            </a:pPr>
            <a:endParaRPr/>
          </a:p>
          <a:p>
            <a:pPr marL="0" lvl="0" indent="0" algn="l" rtl="0">
              <a:spcBef>
                <a:spcPts val="0"/>
              </a:spcBef>
              <a:spcAft>
                <a:spcPts val="0"/>
              </a:spcAft>
              <a:buNone/>
            </a:pPr>
            <a:r>
              <a:rPr lang="en-US"/>
              <a:t>Questa attività prepara i partecipanti alle successive attività di mappatura e li aiuta a comprendere come i temi dell’economia verde possano essere introdotti attraverso esempi professionali familiari.</a:t>
            </a: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il programma SUSTAIN-EU WP4 ToT CPD, Modulo 3 “Approfondimenti sull’economia verde e sul mercato del lavoro”. Nessun contenuto di terze parti; nessuna persona o marchio identificabile. Prompt archiviato nei registri del progetto.</a:t>
            </a:r>
            <a:endParaRPr b="1"/>
          </a:p>
          <a:p>
            <a:pPr marL="0" lvl="0" indent="0" algn="l" rtl="0">
              <a:spcBef>
                <a:spcPts val="0"/>
              </a:spcBef>
              <a:spcAft>
                <a:spcPts val="0"/>
              </a:spcAft>
              <a:buNone/>
            </a:pPr>
            <a:endParaRPr/>
          </a:p>
        </p:txBody>
      </p:sp>
      <p:sp>
        <p:nvSpPr>
          <p:cNvPr id="339" name="Google Shape;33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Presentate le aree di transizione come esempi, non come un elenco esaustivo.</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settori diversi si collegheranno ad aree diverse.</a:t>
            </a:r>
            <a:endParaRPr/>
          </a:p>
          <a:p>
            <a:pPr marL="0" lvl="0" indent="0" algn="l" rtl="0">
              <a:spcBef>
                <a:spcPts val="0"/>
              </a:spcBef>
              <a:spcAft>
                <a:spcPts val="0"/>
              </a:spcAft>
              <a:buNone/>
            </a:pPr>
            <a:endParaRPr/>
          </a:p>
          <a:p>
            <a:pPr marL="0" lvl="0" indent="0" algn="l" rtl="0">
              <a:spcBef>
                <a:spcPts val="0"/>
              </a:spcBef>
              <a:spcAft>
                <a:spcPts val="0"/>
              </a:spcAft>
              <a:buNone/>
            </a:pPr>
            <a:r>
              <a:rPr lang="en-US"/>
              <a:t>Ad esempio:</a:t>
            </a:r>
            <a:endParaRPr/>
          </a:p>
          <a:p>
            <a:pPr marL="171450" lvl="0" indent="-171450" algn="l" rtl="0">
              <a:spcBef>
                <a:spcPts val="0"/>
              </a:spcBef>
              <a:spcAft>
                <a:spcPts val="0"/>
              </a:spcAft>
              <a:buClr>
                <a:schemeClr val="dk1"/>
              </a:buClr>
              <a:buSzPts val="1200"/>
              <a:buFont typeface="Arial"/>
              <a:buChar char="•"/>
            </a:pPr>
            <a:r>
              <a:rPr lang="en-US"/>
              <a:t>Il settore edile è strettamente collegato a quello della ristrutturazione e dell’efficienza energetica.</a:t>
            </a:r>
            <a:endParaRPr/>
          </a:p>
          <a:p>
            <a:pPr marL="171450" lvl="0" indent="-171450" algn="l" rtl="0">
              <a:spcBef>
                <a:spcPts val="0"/>
              </a:spcBef>
              <a:spcAft>
                <a:spcPts val="0"/>
              </a:spcAft>
              <a:buClr>
                <a:schemeClr val="dk1"/>
              </a:buClr>
              <a:buSzPts val="1200"/>
              <a:buFont typeface="Arial"/>
              <a:buChar char="•"/>
            </a:pPr>
            <a:r>
              <a:rPr lang="en-US"/>
              <a:t>La ristorazione è collegata allo spreco alimentare e all'approvvigionamento locale.</a:t>
            </a:r>
            <a:endParaRPr/>
          </a:p>
          <a:p>
            <a:pPr marL="171450" lvl="0" indent="-171450" algn="l" rtl="0">
              <a:spcBef>
                <a:spcPts val="0"/>
              </a:spcBef>
              <a:spcAft>
                <a:spcPts val="0"/>
              </a:spcAft>
              <a:buClr>
                <a:schemeClr val="dk1"/>
              </a:buClr>
              <a:buSzPts val="1200"/>
              <a:buFont typeface="Arial"/>
              <a:buChar char="•"/>
            </a:pPr>
            <a:r>
              <a:rPr lang="en-US"/>
              <a:t>La logistica è collegata all’ottimizzazione dei percorsi e alle emissioni.</a:t>
            </a:r>
            <a:endParaRPr/>
          </a:p>
          <a:p>
            <a:pPr marL="171450" lvl="0" indent="-171450" algn="l" rtl="0">
              <a:spcBef>
                <a:spcPts val="0"/>
              </a:spcBef>
              <a:spcAft>
                <a:spcPts val="0"/>
              </a:spcAft>
              <a:buClr>
                <a:schemeClr val="dk1"/>
              </a:buClr>
              <a:buSzPts val="1200"/>
              <a:buFont typeface="Arial"/>
              <a:buChar char="•"/>
            </a:pPr>
            <a:r>
              <a:rPr lang="en-US"/>
              <a:t>Il settore manifatturiero è collegato alla circolarità e all’efficienza delle risorse.</a:t>
            </a:r>
            <a:endParaRPr/>
          </a:p>
          <a:p>
            <a:pPr marL="0" lvl="0" indent="0" algn="l" rtl="0">
              <a:spcBef>
                <a:spcPts val="0"/>
              </a:spcBef>
              <a:spcAft>
                <a:spcPts val="0"/>
              </a:spcAft>
              <a:buNone/>
            </a:pPr>
            <a:endParaRPr/>
          </a:p>
          <a:p>
            <a:pPr marL="0" lvl="0" indent="0" algn="l" rtl="0">
              <a:spcBef>
                <a:spcPts val="0"/>
              </a:spcBef>
              <a:spcAft>
                <a:spcPts val="0"/>
              </a:spcAft>
              <a:buNone/>
            </a:pPr>
            <a:r>
              <a:rPr lang="en-US"/>
              <a:t>L’obiettivo è ampliare la comprensione dei partecipanti riguardo ai contesti in cui possono emergere le competenze verdi.</a:t>
            </a:r>
            <a:endParaRPr/>
          </a:p>
        </p:txBody>
      </p:sp>
      <p:sp>
        <p:nvSpPr>
          <p:cNvPr id="349" name="Google Shape;34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Spiegare che la transizione verso l’economia verde è guidata da diverse forze.</a:t>
            </a:r>
            <a:endParaRPr/>
          </a:p>
          <a:p>
            <a:pPr marL="0" lvl="0" indent="0" algn="l" rtl="0">
              <a:spcBef>
                <a:spcPts val="0"/>
              </a:spcBef>
              <a:spcAft>
                <a:spcPts val="0"/>
              </a:spcAft>
              <a:buNone/>
            </a:pPr>
            <a:endParaRPr/>
          </a:p>
          <a:p>
            <a:pPr marL="0" lvl="0" indent="0" algn="l" rtl="0">
              <a:spcBef>
                <a:spcPts val="0"/>
              </a:spcBef>
              <a:spcAft>
                <a:spcPts val="0"/>
              </a:spcAft>
              <a:buNone/>
            </a:pPr>
            <a:r>
              <a:rPr lang="en-US"/>
              <a:t>Le politiche e le normative sono importanti, ma non sono gli unici fattori trainanti.</a:t>
            </a:r>
            <a:endParaRPr/>
          </a:p>
          <a:p>
            <a:pPr marL="0" lvl="0" indent="0" algn="l" rtl="0">
              <a:spcBef>
                <a:spcPts val="0"/>
              </a:spcBef>
              <a:spcAft>
                <a:spcPts val="0"/>
              </a:spcAft>
              <a:buNone/>
            </a:pPr>
            <a:endParaRPr/>
          </a:p>
          <a:p>
            <a:pPr marL="0" lvl="0" indent="0" algn="l" rtl="0">
              <a:spcBef>
                <a:spcPts val="0"/>
              </a:spcBef>
              <a:spcAft>
                <a:spcPts val="0"/>
              </a:spcAft>
              <a:buNone/>
            </a:pPr>
            <a:r>
              <a:rPr lang="en-US"/>
              <a:t>Le imprese reagiscono anche ai costi delle risorse, alle aspettative dei clienti, ai requisiti della catena di approvvigionamento e agli appalti pubblici.</a:t>
            </a:r>
            <a:endParaRPr/>
          </a:p>
          <a:p>
            <a:pPr marL="0" lvl="0" indent="0" algn="l" rtl="0">
              <a:spcBef>
                <a:spcPts val="0"/>
              </a:spcBef>
              <a:spcAft>
                <a:spcPts val="0"/>
              </a:spcAft>
              <a:buNone/>
            </a:pPr>
            <a:endParaRPr/>
          </a:p>
          <a:p>
            <a:pPr marL="0" lvl="0" indent="0" algn="l" rtl="0">
              <a:spcBef>
                <a:spcPts val="0"/>
              </a:spcBef>
              <a:spcAft>
                <a:spcPts val="0"/>
              </a:spcAft>
              <a:buNone/>
            </a:pPr>
            <a:r>
              <a:rPr lang="en-US"/>
              <a:t>Gli insegnanti possono utilizzare questi fattori per spiegare perché i datori di lavoro richiedono nuove competenze.</a:t>
            </a:r>
            <a:endParaRPr/>
          </a:p>
          <a:p>
            <a:pPr marL="0" lvl="0" indent="0" algn="l" rtl="0">
              <a:spcBef>
                <a:spcPts val="0"/>
              </a:spcBef>
              <a:spcAft>
                <a:spcPts val="0"/>
              </a:spcAft>
              <a:buNone/>
            </a:pPr>
            <a:endParaRPr/>
          </a:p>
          <a:p>
            <a:pPr marL="0" lvl="0" indent="0" algn="l" rtl="0">
              <a:spcBef>
                <a:spcPts val="0"/>
              </a:spcBef>
              <a:spcAft>
                <a:spcPts val="0"/>
              </a:spcAft>
              <a:buNone/>
            </a:pPr>
            <a:r>
              <a:rPr lang="en-US"/>
              <a:t>Fonte: Cedefop, «Soddisfare il fabbisogno di competenze per la transizione verde»; «Patto per le competenze» della Commissione europea.</a:t>
            </a:r>
            <a:endParaRPr/>
          </a:p>
          <a:p>
            <a:pPr marL="0" lvl="0" indent="0" algn="l" rtl="0">
              <a:spcBef>
                <a:spcPts val="0"/>
              </a:spcBef>
              <a:spcAft>
                <a:spcPts val="0"/>
              </a:spcAft>
              <a:buNone/>
            </a:pPr>
            <a:endParaRPr/>
          </a:p>
        </p:txBody>
      </p:sp>
      <p:sp>
        <p:nvSpPr>
          <p:cNvPr id="356" name="Google Shape;35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 la metafora dell’iceberg per dimostrare che i cambiamenti nel mercato del lavoro vanno ben oltre le semplici denominazioni delle mansioni.</a:t>
            </a:r>
            <a:endParaRPr/>
          </a:p>
          <a:p>
            <a:pPr marL="0" lvl="0" indent="0" algn="l" rtl="0">
              <a:spcBef>
                <a:spcPts val="0"/>
              </a:spcBef>
              <a:spcAft>
                <a:spcPts val="0"/>
              </a:spcAft>
              <a:buNone/>
            </a:pPr>
            <a:endParaRPr/>
          </a:p>
          <a:p>
            <a:pPr marL="0" lvl="0" indent="0" algn="l" rtl="0">
              <a:spcBef>
                <a:spcPts val="0"/>
              </a:spcBef>
              <a:spcAft>
                <a:spcPts val="0"/>
              </a:spcAft>
              <a:buNone/>
            </a:pPr>
            <a:r>
              <a:rPr lang="en-US"/>
              <a:t>Le nuove denominazioni professionali sono visibili, ma alla base vi sono modelli di domanda, normative, tecnologie, strategie aziendali e presupposti in evoluzione riguardo al valore e agli sprechi.</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andare oltre i «nuovi lavori verdi» e di considerare l’evoluzione delle mansioni e delle mentalità nelle professioni a loro familiari.</a:t>
            </a:r>
            <a:endParaRPr/>
          </a:p>
          <a:p>
            <a:pPr marL="0" lvl="0" indent="0" algn="l" rtl="0">
              <a:spcBef>
                <a:spcPts val="0"/>
              </a:spcBef>
              <a:spcAft>
                <a:spcPts val="0"/>
              </a:spcAft>
              <a:buNone/>
            </a:pPr>
            <a:endParaRPr/>
          </a:p>
        </p:txBody>
      </p:sp>
      <p:sp>
        <p:nvSpPr>
          <p:cNvPr id="363" name="Google Shape;36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dopo aver illustrato i cambiamenti visibili e nascosti del mercato del lavoro.</a:t>
            </a:r>
            <a:endParaRPr/>
          </a:p>
          <a:p>
            <a:pPr marL="0" lvl="0" indent="0" algn="l" rtl="0">
              <a:spcBef>
                <a:spcPts val="0"/>
              </a:spcBef>
              <a:spcAft>
                <a:spcPts val="0"/>
              </a:spcAft>
              <a:buNone/>
            </a:pPr>
            <a:endParaRPr/>
          </a:p>
          <a:p>
            <a:pPr marL="0" lvl="0" indent="0" algn="l" rtl="0">
              <a:spcBef>
                <a:spcPts val="0"/>
              </a:spcBef>
              <a:spcAft>
                <a:spcPts val="0"/>
              </a:spcAft>
              <a:buNone/>
            </a:pPr>
            <a:r>
              <a:rPr lang="en-US"/>
              <a:t>Incoraggi i partecipanti a non limitarsi a considerare i “lavori verdi” solo come nuove denominazioni professionali. Molti cambiamenti legati all’economia verde si manifestano come modifiche alle mansioni lavorative esistenti, agli strumenti, agli standard, alle aspettative dei clienti o ai requisiti di documentazione.</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citare esempi tratti dai propri settori. Se necessario, suggerite loro settori quali l’edilizia, il turismo, l’agricoltura, l’alimentare, la logistica, l’amministrazione, la produzione, il commercio al dettaglio o l’informatica.</a:t>
            </a:r>
            <a:endParaRPr/>
          </a:p>
          <a:p>
            <a:pPr marL="0" lvl="0" indent="0" algn="l" rtl="0">
              <a:spcBef>
                <a:spcPts val="0"/>
              </a:spcBef>
              <a:spcAft>
                <a:spcPts val="0"/>
              </a:spcAft>
              <a:buNone/>
            </a:pPr>
            <a:endParaRPr/>
          </a:p>
          <a:p>
            <a:pPr marL="0" lvl="0" indent="0" algn="l" rtl="0">
              <a:spcBef>
                <a:spcPts val="0"/>
              </a:spcBef>
              <a:spcAft>
                <a:spcPts val="0"/>
              </a:spcAft>
              <a:buNone/>
            </a:pPr>
            <a:r>
              <a:rPr lang="en-US"/>
              <a:t>Indirizzate la discussione verso le implicazioni per la formazione professionale: cosa dovrebbero essere in grado di comprendere, fare, decidere o spiegare gli studenti a seguito di questi cambiamenti?</a:t>
            </a:r>
            <a:endParaRPr/>
          </a:p>
          <a:p>
            <a:pPr marL="0" lvl="0" indent="0" algn="l" rtl="0">
              <a:spcBef>
                <a:spcPts val="0"/>
              </a:spcBef>
              <a:spcAft>
                <a:spcPts val="0"/>
              </a:spcAft>
              <a:buNone/>
            </a:pPr>
            <a:endParaRPr/>
          </a:p>
        </p:txBody>
      </p:sp>
      <p:sp>
        <p:nvSpPr>
          <p:cNvPr id="370" name="Google Shape;37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aiutare i partecipanti a tradurre una tendenza generale in materia di sostenibilità in un’esigenza formativa concreta.</a:t>
            </a:r>
            <a:endParaRPr/>
          </a:p>
          <a:p>
            <a:pPr marL="0" lvl="0" indent="0" algn="l" rtl="0">
              <a:spcBef>
                <a:spcPts val="0"/>
              </a:spcBef>
              <a:spcAft>
                <a:spcPts val="0"/>
              </a:spcAft>
              <a:buNone/>
            </a:pPr>
            <a:endParaRPr/>
          </a:p>
          <a:p>
            <a:pPr marL="0" lvl="0" indent="0" algn="l" rtl="0">
              <a:spcBef>
                <a:spcPts val="0"/>
              </a:spcBef>
              <a:spcAft>
                <a:spcPts val="0"/>
              </a:spcAft>
              <a:buNone/>
            </a:pPr>
            <a:r>
              <a:rPr lang="en-US"/>
              <a:t>Chiedi loro di scegliere un settore e di seguire la catena passo dopo passo. Lo scopo è dimostrare che le tendenze in materia di sostenibilità assumono rilevanza per la formazione professionale quando sono collegate alle professioni, alle mansioni lavorative e alle competenze.</a:t>
            </a:r>
            <a:endParaRPr/>
          </a:p>
          <a:p>
            <a:pPr marL="0" lvl="0" indent="0" algn="l" rtl="0">
              <a:spcBef>
                <a:spcPts val="0"/>
              </a:spcBef>
              <a:spcAft>
                <a:spcPts val="0"/>
              </a:spcAft>
              <a:buNone/>
            </a:pPr>
            <a:endParaRPr/>
          </a:p>
          <a:p>
            <a:pPr marL="0" lvl="0" indent="0" algn="l" rtl="0">
              <a:spcBef>
                <a:spcPts val="0"/>
              </a:spcBef>
              <a:spcAft>
                <a:spcPts val="0"/>
              </a:spcAft>
              <a:buNone/>
            </a:pPr>
            <a:r>
              <a:rPr lang="en-US"/>
              <a:t>Fornisci innanzitutto un esempio, come ad esempio la riqualificazione energetica nel settore edile. Chiedi poi ai partecipanti di creare un proprio esempio. Possono lavorare individualmente, in coppia o in piccoli gruppi.</a:t>
            </a:r>
            <a:endParaRPr/>
          </a:p>
          <a:p>
            <a:pPr marL="0" lvl="0" indent="0" algn="l" rtl="0">
              <a:spcBef>
                <a:spcPts val="0"/>
              </a:spcBef>
              <a:spcAft>
                <a:spcPts val="0"/>
              </a:spcAft>
              <a:buNone/>
            </a:pPr>
            <a:endParaRPr/>
          </a:p>
          <a:p>
            <a:pPr marL="0" lvl="0" indent="0" algn="l" rtl="0">
              <a:spcBef>
                <a:spcPts val="0"/>
              </a:spcBef>
              <a:spcAft>
                <a:spcPts val="0"/>
              </a:spcAft>
              <a:buNone/>
            </a:pPr>
            <a:r>
              <a:rPr lang="en-US"/>
              <a:t>Annotate alcuni esempi su una lavagna a fogli mobili o su una bacheca condivisa. Questi esempi potranno in seguito supportare l’attività di apprendimento autonomo e il contributo al Portfolio del Formatore.</a:t>
            </a:r>
            <a:endParaRPr/>
          </a:p>
          <a:p>
            <a:pPr marL="0" lvl="0" indent="0" algn="l" rtl="0">
              <a:spcBef>
                <a:spcPts val="0"/>
              </a:spcBef>
              <a:spcAft>
                <a:spcPts val="0"/>
              </a:spcAft>
              <a:buNone/>
            </a:pPr>
            <a:endParaRPr/>
          </a:p>
        </p:txBody>
      </p:sp>
      <p:sp>
        <p:nvSpPr>
          <p:cNvPr id="377" name="Google Shape;37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Spiegate che le informazioni sul mercato del lavoro provengono da molteplici fonti.</a:t>
            </a:r>
            <a:endParaRPr/>
          </a:p>
          <a:p>
            <a:pPr marL="0" lvl="0" indent="0" algn="l" rtl="0">
              <a:spcBef>
                <a:spcPts val="0"/>
              </a:spcBef>
              <a:spcAft>
                <a:spcPts val="0"/>
              </a:spcAft>
              <a:buNone/>
            </a:pPr>
            <a:endParaRPr/>
          </a:p>
          <a:p>
            <a:pPr marL="0" lvl="0" indent="0" algn="l" rtl="0">
              <a:spcBef>
                <a:spcPts val="0"/>
              </a:spcBef>
              <a:spcAft>
                <a:spcPts val="0"/>
              </a:spcAft>
              <a:buNone/>
            </a:pPr>
            <a:r>
              <a:rPr lang="en-US"/>
              <a:t>Gli insegnanti non devono necessariamente diventare analisti del mercato del lavoro, ma dovrebbero sapere dove reperire le indicazioni rilevanti.</a:t>
            </a:r>
            <a:endParaRPr/>
          </a:p>
          <a:p>
            <a:pPr marL="0" lvl="0" indent="0" algn="l" rtl="0">
              <a:spcBef>
                <a:spcPts val="0"/>
              </a:spcBef>
              <a:spcAft>
                <a:spcPts val="0"/>
              </a:spcAft>
              <a:buNone/>
            </a:pPr>
            <a:endParaRPr/>
          </a:p>
          <a:p>
            <a:pPr marL="0" lvl="0" indent="0" algn="l" rtl="0">
              <a:spcBef>
                <a:spcPts val="0"/>
              </a:spcBef>
              <a:spcAft>
                <a:spcPts val="0"/>
              </a:spcAft>
              <a:buNone/>
            </a:pPr>
            <a:r>
              <a:rPr lang="en-US"/>
              <a:t>I datori di lavoro, gli organismi di settore, gli annunci di lavoro, i servizi pubblici per l’impiego, le banche dati sulle competenze e gli stessi studenti possono tutti fornire indicazioni su ciò che sta cambiando.</a:t>
            </a:r>
            <a:endParaRPr/>
          </a:p>
          <a:p>
            <a:pPr marL="0" lvl="0" indent="0" algn="l" rtl="0">
              <a:spcBef>
                <a:spcPts val="0"/>
              </a:spcBef>
              <a:spcAft>
                <a:spcPts val="0"/>
              </a:spcAft>
              <a:buNone/>
            </a:pPr>
            <a:endParaRPr/>
          </a:p>
          <a:p>
            <a:pPr marL="0" lvl="0" indent="0" algn="l" rtl="0">
              <a:spcBef>
                <a:spcPts val="0"/>
              </a:spcBef>
              <a:spcAft>
                <a:spcPts val="0"/>
              </a:spcAft>
              <a:buNone/>
            </a:pPr>
            <a:r>
              <a:rPr lang="en-US"/>
              <a:t>Questo prepara i partecipanti all’attività successiva.</a:t>
            </a:r>
            <a:endParaRPr/>
          </a:p>
          <a:p>
            <a:pPr marL="0" lvl="0" indent="0" algn="l" rtl="0">
              <a:spcBef>
                <a:spcPts val="0"/>
              </a:spcBef>
              <a:spcAft>
                <a:spcPts val="0"/>
              </a:spcAft>
              <a:buNone/>
            </a:pPr>
            <a:endParaRPr/>
          </a:p>
        </p:txBody>
      </p:sp>
      <p:sp>
        <p:nvSpPr>
          <p:cNvPr id="384" name="Google Shape;384;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Presentare il Foglio di lavoro 2 come attività di mappatura settoriale più approfondita.</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ai partecipanti che devono passare da un cambiamento di ampio respiro in materia di sostenibilità a un’esigenza formativa concreta nell’ambito dell’istruzione e formazione professionale (IFP). Ad esempio, un cambiamento come l’economia circolare, l’efficienza energetica, il turismo sostenibile o la rendicontazione ambientale dovrebbe essere collegato alle professioni, alle mansioni lavorative e alle competenze.</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gruppi di evitare affermazioni vaghe come «gli studenti devono acquisire consapevolezza in materia di sostenibilità». Dovrebbero invece identificare compiti o decisioni specifici che gli studenti potrebbero dover affrontare nel loro futuro lavoro.</a:t>
            </a:r>
            <a:endParaRPr/>
          </a:p>
          <a:p>
            <a:pPr marL="0" lvl="0" indent="0" algn="l" rtl="0">
              <a:spcBef>
                <a:spcPts val="0"/>
              </a:spcBef>
              <a:spcAft>
                <a:spcPts val="0"/>
              </a:spcAft>
              <a:buNone/>
            </a:pPr>
            <a:endParaRPr/>
          </a:p>
          <a:p>
            <a:pPr marL="0" lvl="0" indent="0" algn="l" rtl="0">
              <a:spcBef>
                <a:spcPts val="0"/>
              </a:spcBef>
              <a:spcAft>
                <a:spcPts val="0"/>
              </a:spcAft>
              <a:buNone/>
            </a:pPr>
            <a:r>
              <a:rPr lang="en-US"/>
              <a:t>Al termine, chiedere ai gruppi di condividere un esempio didattico che potrebbero utilizzare con gli studenti della formazione professionale.</a:t>
            </a: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il programma SUSTAIN-EU WP4 ToT CPD, Modulo 3 “Approfondimenti sull’economia verde e sul mercato del lavoro”. Nessun contenuto di terze parti; nessuna persona o marchio identificabile. Prompt archiviato nei registri del progetto.</a:t>
            </a:r>
            <a:endParaRPr b="1"/>
          </a:p>
          <a:p>
            <a:pPr marL="0" lvl="0" indent="0" algn="l" rtl="0">
              <a:spcBef>
                <a:spcPts val="0"/>
              </a:spcBef>
              <a:spcAft>
                <a:spcPts val="0"/>
              </a:spcAft>
              <a:buNone/>
            </a:pPr>
            <a:endParaRPr/>
          </a:p>
        </p:txBody>
      </p:sp>
      <p:sp>
        <p:nvSpPr>
          <p:cNvPr id="391" name="Google Shape;39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Inizia l'argomento 2.</a:t>
            </a:r>
            <a:endParaRPr/>
          </a:p>
          <a:p>
            <a:pPr marL="0" lvl="0" indent="0" algn="l" rtl="0">
              <a:spcBef>
                <a:spcPts val="0"/>
              </a:spcBef>
              <a:spcAft>
                <a:spcPts val="0"/>
              </a:spcAft>
              <a:buNone/>
            </a:pPr>
            <a:endParaRPr/>
          </a:p>
          <a:p>
            <a:pPr marL="0" lvl="0" indent="0" algn="l" rtl="0">
              <a:spcBef>
                <a:spcPts val="0"/>
              </a:spcBef>
              <a:spcAft>
                <a:spcPts val="0"/>
              </a:spcAft>
              <a:buNone/>
            </a:pPr>
            <a:r>
              <a:rPr lang="en-US"/>
              <a:t>Definire le competenze ecologiche in senso lato.</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le competenze verdi comprendono conoscenze, abilità, valori e atteggiamenti. In questo modo si evita di ridurre le competenze verdi alle sole competenze tecniche.</a:t>
            </a:r>
            <a:endParaRPr/>
          </a:p>
          <a:p>
            <a:pPr marL="0" lvl="0" indent="0" algn="l" rtl="0">
              <a:spcBef>
                <a:spcPts val="0"/>
              </a:spcBef>
              <a:spcAft>
                <a:spcPts val="0"/>
              </a:spcAft>
              <a:buNone/>
            </a:pPr>
            <a:endParaRPr/>
          </a:p>
          <a:p>
            <a:pPr marL="0" lvl="0" indent="0" algn="l" rtl="0">
              <a:spcBef>
                <a:spcPts val="0"/>
              </a:spcBef>
              <a:spcAft>
                <a:spcPts val="0"/>
              </a:spcAft>
              <a:buNone/>
            </a:pPr>
            <a:r>
              <a:rPr lang="en-US"/>
              <a:t>Utilizza degli esempi:</a:t>
            </a:r>
            <a:endParaRPr/>
          </a:p>
          <a:p>
            <a:pPr marL="171450" lvl="0" indent="-171450" algn="l" rtl="0">
              <a:spcBef>
                <a:spcPts val="0"/>
              </a:spcBef>
              <a:spcAft>
                <a:spcPts val="0"/>
              </a:spcAft>
              <a:buClr>
                <a:schemeClr val="dk1"/>
              </a:buClr>
              <a:buSzPts val="1200"/>
              <a:buFont typeface="Arial"/>
              <a:buChar char="•"/>
            </a:pPr>
            <a:r>
              <a:rPr lang="en-US"/>
              <a:t>Sapere come ridurre i rifiuti è una conoscenza.</a:t>
            </a:r>
            <a:endParaRPr/>
          </a:p>
          <a:p>
            <a:pPr marL="171450" lvl="0" indent="-171450" algn="l" rtl="0">
              <a:spcBef>
                <a:spcPts val="0"/>
              </a:spcBef>
              <a:spcAft>
                <a:spcPts val="0"/>
              </a:spcAft>
              <a:buClr>
                <a:schemeClr val="dk1"/>
              </a:buClr>
              <a:buSzPts val="1200"/>
              <a:buFont typeface="Arial"/>
              <a:buChar char="•"/>
            </a:pPr>
            <a:r>
              <a:rPr lang="en-US"/>
              <a:t>Eseguire una riparazione è una competenza.</a:t>
            </a:r>
            <a:endParaRPr/>
          </a:p>
          <a:p>
            <a:pPr marL="171450" lvl="0" indent="-171450" algn="l" rtl="0">
              <a:spcBef>
                <a:spcPts val="0"/>
              </a:spcBef>
              <a:spcAft>
                <a:spcPts val="0"/>
              </a:spcAft>
              <a:buClr>
                <a:schemeClr val="dk1"/>
              </a:buClr>
              <a:buSzPts val="1200"/>
              <a:buFont typeface="Arial"/>
              <a:buChar char="•"/>
            </a:pPr>
            <a:r>
              <a:rPr lang="en-US"/>
              <a:t>Dare importanza all’efficienza delle risorse è un atteggiamento.</a:t>
            </a:r>
            <a:endParaRPr/>
          </a:p>
          <a:p>
            <a:pPr marL="171450" lvl="0" indent="-171450" algn="l" rtl="0">
              <a:spcBef>
                <a:spcPts val="0"/>
              </a:spcBef>
              <a:spcAft>
                <a:spcPts val="0"/>
              </a:spcAft>
              <a:buClr>
                <a:schemeClr val="dk1"/>
              </a:buClr>
              <a:buSzPts val="1200"/>
              <a:buFont typeface="Arial"/>
              <a:buChar char="•"/>
            </a:pPr>
            <a:r>
              <a:rPr lang="en-US"/>
              <a:t>Prendere decisioni responsabili è una competenza.</a:t>
            </a:r>
            <a:endParaRPr/>
          </a:p>
          <a:p>
            <a:pPr marL="0" lvl="0" indent="0" algn="l" rtl="0">
              <a:spcBef>
                <a:spcPts val="0"/>
              </a:spcBef>
              <a:spcAft>
                <a:spcPts val="0"/>
              </a:spcAft>
              <a:buNone/>
            </a:pPr>
            <a:endParaRPr/>
          </a:p>
          <a:p>
            <a:pPr marL="0" lvl="0" indent="0" algn="l" rtl="0">
              <a:spcBef>
                <a:spcPts val="0"/>
              </a:spcBef>
              <a:spcAft>
                <a:spcPts val="0"/>
              </a:spcAft>
              <a:buNone/>
            </a:pPr>
            <a:r>
              <a:rPr lang="en-US"/>
              <a:t>Fonte: Cedefop, competenze per l’economia verde; GreenComp.</a:t>
            </a:r>
            <a:endParaRPr/>
          </a:p>
          <a:p>
            <a:pPr marL="0" lvl="0" indent="0" algn="l" rtl="0">
              <a:spcBef>
                <a:spcPts val="0"/>
              </a:spcBef>
              <a:spcAft>
                <a:spcPts val="0"/>
              </a:spcAft>
              <a:buNone/>
            </a:pPr>
            <a:endParaRPr/>
          </a:p>
        </p:txBody>
      </p:sp>
      <p:sp>
        <p:nvSpPr>
          <p:cNvPr id="401" name="Google Shape;40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 le tre categorie.</a:t>
            </a:r>
            <a:endParaRPr/>
          </a:p>
          <a:p>
            <a:pPr marL="0" lvl="0" indent="0" algn="l" rtl="0">
              <a:spcBef>
                <a:spcPts val="0"/>
              </a:spcBef>
              <a:spcAft>
                <a:spcPts val="0"/>
              </a:spcAft>
              <a:buNone/>
            </a:pPr>
            <a:endParaRPr/>
          </a:p>
          <a:p>
            <a:pPr marL="0" lvl="0" indent="0" algn="l" rtl="0">
              <a:spcBef>
                <a:spcPts val="0"/>
              </a:spcBef>
              <a:spcAft>
                <a:spcPts val="0"/>
              </a:spcAft>
              <a:buNone/>
            </a:pPr>
            <a:r>
              <a:rPr lang="en-US"/>
              <a:t>Le competenze trasversali sono rilevanti in molte professioni.</a:t>
            </a:r>
            <a:endParaRPr/>
          </a:p>
          <a:p>
            <a:pPr marL="0" lvl="0" indent="0" algn="l" rtl="0">
              <a:spcBef>
                <a:spcPts val="0"/>
              </a:spcBef>
              <a:spcAft>
                <a:spcPts val="0"/>
              </a:spcAft>
              <a:buNone/>
            </a:pPr>
            <a:endParaRPr/>
          </a:p>
          <a:p>
            <a:pPr marL="0" lvl="0" indent="0" algn="l" rtl="0">
              <a:spcBef>
                <a:spcPts val="0"/>
              </a:spcBef>
              <a:spcAft>
                <a:spcPts val="0"/>
              </a:spcAft>
              <a:buNone/>
            </a:pPr>
            <a:r>
              <a:rPr lang="en-US"/>
              <a:t>Le competenze specifiche sono legate ai processi e agli standard settoriali.</a:t>
            </a:r>
            <a:endParaRPr/>
          </a:p>
          <a:p>
            <a:pPr marL="0" lvl="0" indent="0" algn="l" rtl="0">
              <a:spcBef>
                <a:spcPts val="0"/>
              </a:spcBef>
              <a:spcAft>
                <a:spcPts val="0"/>
              </a:spcAft>
              <a:buNone/>
            </a:pPr>
            <a:endParaRPr/>
          </a:p>
          <a:p>
            <a:pPr marL="0" lvl="0" indent="0" algn="l" rtl="0">
              <a:spcBef>
                <a:spcPts val="0"/>
              </a:spcBef>
              <a:spcAft>
                <a:spcPts val="0"/>
              </a:spcAft>
              <a:buNone/>
            </a:pPr>
            <a:r>
              <a:rPr lang="en-US"/>
              <a:t>Le competenze altamente specializzate sono necessarie per ruoli tecnici o di esperto.</a:t>
            </a:r>
            <a:endParaRPr/>
          </a:p>
          <a:p>
            <a:pPr marL="0" lvl="0" indent="0" algn="l" rtl="0">
              <a:spcBef>
                <a:spcPts val="0"/>
              </a:spcBef>
              <a:spcAft>
                <a:spcPts val="0"/>
              </a:spcAft>
              <a:buNone/>
            </a:pPr>
            <a:endParaRPr/>
          </a:p>
          <a:p>
            <a:pPr marL="0" lvl="0" indent="0" algn="l" rtl="0">
              <a:spcBef>
                <a:spcPts val="0"/>
              </a:spcBef>
              <a:spcAft>
                <a:spcPts val="0"/>
              </a:spcAft>
              <a:buNone/>
            </a:pPr>
            <a:r>
              <a:rPr lang="en-US"/>
              <a:t>Spiegate ai partecipanti che la maggior parte degli insegnanti della formazione professionale si troverà ad affrontare tutte e tre le categorie, ma in proporzioni diverse a seconda del settore professionale.</a:t>
            </a:r>
            <a:endParaRPr/>
          </a:p>
          <a:p>
            <a:pPr marL="0" lvl="0" indent="0" algn="l" rtl="0">
              <a:spcBef>
                <a:spcPts val="0"/>
              </a:spcBef>
              <a:spcAft>
                <a:spcPts val="0"/>
              </a:spcAft>
              <a:buNone/>
            </a:pPr>
            <a:endParaRPr/>
          </a:p>
        </p:txBody>
      </p:sp>
      <p:sp>
        <p:nvSpPr>
          <p:cNvPr id="408" name="Google Shape;408;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Insegnare competenze trasversali in materia di sostenibilità.</a:t>
            </a:r>
            <a:endParaRPr/>
          </a:p>
          <a:p>
            <a:pPr marL="0" lvl="0" indent="0" algn="l" rtl="0">
              <a:spcBef>
                <a:spcPts val="0"/>
              </a:spcBef>
              <a:spcAft>
                <a:spcPts val="0"/>
              </a:spcAft>
              <a:buNone/>
            </a:pPr>
            <a:endParaRPr/>
          </a:p>
          <a:p>
            <a:pPr marL="0" lvl="0" indent="0" algn="l" rtl="0">
              <a:spcBef>
                <a:spcPts val="0"/>
              </a:spcBef>
              <a:spcAft>
                <a:spcPts val="0"/>
              </a:spcAft>
              <a:buNone/>
            </a:pPr>
            <a:r>
              <a:rPr lang="en-US"/>
              <a:t>Collegare questa diapositiva a GreenComp, che descrive la sostenibilità come una competenza che coinvolge conoscenze, abilità e atteggiamenti.</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gli studenti devono comprendere i sistemi, pensare in modo critico, immaginare il futuro e agire in modo responsabile.</a:t>
            </a:r>
            <a:endParaRPr/>
          </a:p>
          <a:p>
            <a:pPr marL="0" lvl="0" indent="0" algn="l" rtl="0">
              <a:spcBef>
                <a:spcPts val="0"/>
              </a:spcBef>
              <a:spcAft>
                <a:spcPts val="0"/>
              </a:spcAft>
              <a:buNone/>
            </a:pPr>
            <a:endParaRPr/>
          </a:p>
          <a:p>
            <a:pPr marL="0" lvl="0" indent="0" algn="l" rtl="0">
              <a:spcBef>
                <a:spcPts val="0"/>
              </a:spcBef>
              <a:spcAft>
                <a:spcPts val="0"/>
              </a:spcAft>
              <a:buNone/>
            </a:pPr>
            <a:r>
              <a:rPr lang="en-US"/>
              <a:t>Queste competenze possono essere sviluppate attraverso la discussione, la risoluzione di problemi, i progetti e la riflessione.</a:t>
            </a:r>
            <a:endParaRPr/>
          </a:p>
          <a:p>
            <a:pPr marL="0" lvl="0" indent="0" algn="l" rtl="0">
              <a:spcBef>
                <a:spcPts val="0"/>
              </a:spcBef>
              <a:spcAft>
                <a:spcPts val="0"/>
              </a:spcAft>
              <a:buNone/>
            </a:pPr>
            <a:endParaRPr/>
          </a:p>
          <a:p>
            <a:pPr marL="0" lvl="0" indent="0" algn="l" rtl="0">
              <a:spcBef>
                <a:spcPts val="0"/>
              </a:spcBef>
              <a:spcAft>
                <a:spcPts val="0"/>
              </a:spcAft>
              <a:buNone/>
            </a:pPr>
            <a:r>
              <a:rPr lang="en-US"/>
              <a:t>Fonte: GreenComp, Commissione europea/JRC.</a:t>
            </a:r>
            <a:endParaRPr/>
          </a:p>
          <a:p>
            <a:pPr marL="0" lvl="0" indent="0" algn="l" rtl="0">
              <a:spcBef>
                <a:spcPts val="0"/>
              </a:spcBef>
              <a:spcAft>
                <a:spcPts val="0"/>
              </a:spcAft>
              <a:buNone/>
            </a:pPr>
            <a:endParaRPr/>
          </a:p>
        </p:txBody>
      </p:sp>
      <p:sp>
        <p:nvSpPr>
          <p:cNvPr id="415" name="Google Shape;415;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Insegnare competenze ecologiche specifiche per ogni professione.</a:t>
            </a:r>
            <a:endParaRPr/>
          </a:p>
          <a:p>
            <a:pPr marL="0" lvl="0" indent="0" algn="l" rtl="0">
              <a:spcBef>
                <a:spcPts val="0"/>
              </a:spcBef>
              <a:spcAft>
                <a:spcPts val="0"/>
              </a:spcAft>
              <a:buNone/>
            </a:pPr>
            <a:endParaRPr/>
          </a:p>
          <a:p>
            <a:pPr marL="0" lvl="0" indent="0" algn="l" rtl="0">
              <a:spcBef>
                <a:spcPts val="0"/>
              </a:spcBef>
              <a:spcAft>
                <a:spcPts val="0"/>
              </a:spcAft>
              <a:buNone/>
            </a:pPr>
            <a:r>
              <a:rPr lang="en-US"/>
              <a:t>Utilizzare esempi pratici provenienti da diversi settori.</a:t>
            </a:r>
            <a:endParaRPr/>
          </a:p>
          <a:p>
            <a:pPr marL="0" lvl="0" indent="0" algn="l" rtl="0">
              <a:spcBef>
                <a:spcPts val="0"/>
              </a:spcBef>
              <a:spcAft>
                <a:spcPts val="0"/>
              </a:spcAft>
              <a:buNone/>
            </a:pPr>
            <a:endParaRPr/>
          </a:p>
          <a:p>
            <a:pPr marL="0" lvl="0" indent="0" algn="l" rtl="0">
              <a:spcBef>
                <a:spcPts val="0"/>
              </a:spcBef>
              <a:spcAft>
                <a:spcPts val="0"/>
              </a:spcAft>
              <a:buNone/>
            </a:pPr>
            <a:r>
              <a:rPr lang="en-US"/>
              <a:t>Sottolineare che si tratta di competenze che gli studenti possono riscontrare in attività lavorative concrete:</a:t>
            </a:r>
            <a:endParaRPr/>
          </a:p>
          <a:p>
            <a:pPr marL="171450" lvl="0" indent="-171450" algn="l" rtl="0">
              <a:spcBef>
                <a:spcPts val="0"/>
              </a:spcBef>
              <a:spcAft>
                <a:spcPts val="0"/>
              </a:spcAft>
              <a:buClr>
                <a:schemeClr val="dk1"/>
              </a:buClr>
              <a:buSzPts val="1200"/>
              <a:buFont typeface="Arial"/>
              <a:buChar char="•"/>
            </a:pPr>
            <a:r>
              <a:rPr lang="en-US"/>
              <a:t>scelta dei materiali </a:t>
            </a:r>
            <a:endParaRPr/>
          </a:p>
          <a:p>
            <a:pPr marL="171450" lvl="0" indent="-171450" algn="l" rtl="0">
              <a:spcBef>
                <a:spcPts val="0"/>
              </a:spcBef>
              <a:spcAft>
                <a:spcPts val="0"/>
              </a:spcAft>
              <a:buClr>
                <a:schemeClr val="dk1"/>
              </a:buClr>
              <a:buSzPts val="1200"/>
              <a:buFont typeface="Arial"/>
              <a:buChar char="•"/>
            </a:pPr>
            <a:r>
              <a:rPr lang="en-US"/>
              <a:t>risparmio energetico </a:t>
            </a:r>
            <a:endParaRPr/>
          </a:p>
          <a:p>
            <a:pPr marL="171450" lvl="0" indent="-171450" algn="l" rtl="0">
              <a:spcBef>
                <a:spcPts val="0"/>
              </a:spcBef>
              <a:spcAft>
                <a:spcPts val="0"/>
              </a:spcAft>
              <a:buClr>
                <a:schemeClr val="dk1"/>
              </a:buClr>
              <a:buSzPts val="1200"/>
              <a:buFont typeface="Arial"/>
              <a:buChar char="•"/>
            </a:pPr>
            <a:r>
              <a:rPr lang="en-US"/>
              <a:t>riduzione dei rifiuti </a:t>
            </a:r>
            <a:endParaRPr/>
          </a:p>
          <a:p>
            <a:pPr marL="171450" lvl="0" indent="-171450" algn="l" rtl="0">
              <a:spcBef>
                <a:spcPts val="0"/>
              </a:spcBef>
              <a:spcAft>
                <a:spcPts val="0"/>
              </a:spcAft>
              <a:buClr>
                <a:schemeClr val="dk1"/>
              </a:buClr>
              <a:buSzPts val="1200"/>
              <a:buFont typeface="Arial"/>
              <a:buChar char="•"/>
            </a:pPr>
            <a:r>
              <a:rPr lang="en-US"/>
              <a:t>manutenzione delle attrezzature </a:t>
            </a:r>
            <a:endParaRPr/>
          </a:p>
          <a:p>
            <a:pPr marL="171450" lvl="0" indent="-171450" algn="l" rtl="0">
              <a:spcBef>
                <a:spcPts val="0"/>
              </a:spcBef>
              <a:spcAft>
                <a:spcPts val="0"/>
              </a:spcAft>
              <a:buClr>
                <a:schemeClr val="dk1"/>
              </a:buClr>
              <a:buSzPts val="1200"/>
              <a:buFont typeface="Arial"/>
              <a:buChar char="•"/>
            </a:pPr>
            <a:r>
              <a:rPr lang="en-US"/>
              <a:t>rispettare le norme ambientali </a:t>
            </a:r>
            <a:endParaRPr/>
          </a:p>
          <a:p>
            <a:pPr marL="171450" lvl="0" indent="-171450" algn="l" rtl="0">
              <a:spcBef>
                <a:spcPts val="0"/>
              </a:spcBef>
              <a:spcAft>
                <a:spcPts val="0"/>
              </a:spcAft>
              <a:buClr>
                <a:schemeClr val="dk1"/>
              </a:buClr>
              <a:buSzPts val="1200"/>
              <a:buFont typeface="Arial"/>
              <a:buChar char="•"/>
            </a:pPr>
            <a:r>
              <a:rPr lang="en-US"/>
              <a:t>spiegare ai clienti le opzioni sostenibili </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aggiungere esempi tratti dai propri ambiti didattici.</a:t>
            </a:r>
            <a:endParaRPr/>
          </a:p>
          <a:p>
            <a:pPr marL="0" lvl="0" indent="0" algn="l" rtl="0">
              <a:spcBef>
                <a:spcPts val="0"/>
              </a:spcBef>
              <a:spcAft>
                <a:spcPts val="0"/>
              </a:spcAft>
              <a:buNone/>
            </a:pPr>
            <a:endParaRPr/>
          </a:p>
        </p:txBody>
      </p:sp>
      <p:sp>
        <p:nvSpPr>
          <p:cNvPr id="422" name="Google Shape;422;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Insegnare competenze ecologiche altamente specializzate.</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non tutti gli studenti diventeranno tecnici nel settore delle energie rinnovabili o revisori della sostenibilità, ma questi esempi aiutano a illustrare in quali ambiti possano svilupparsi qualifiche specialistiche e percorsi professionali.</a:t>
            </a:r>
            <a:endParaRPr/>
          </a:p>
          <a:p>
            <a:pPr marL="0" lvl="0" indent="0" algn="l" rtl="0">
              <a:spcBef>
                <a:spcPts val="0"/>
              </a:spcBef>
              <a:spcAft>
                <a:spcPts val="0"/>
              </a:spcAft>
              <a:buNone/>
            </a:pPr>
            <a:endParaRPr/>
          </a:p>
          <a:p>
            <a:pPr marL="0" lvl="0" indent="0" algn="l" rtl="0">
              <a:spcBef>
                <a:spcPts val="0"/>
              </a:spcBef>
              <a:spcAft>
                <a:spcPts val="0"/>
              </a:spcAft>
              <a:buNone/>
            </a:pPr>
            <a:r>
              <a:rPr lang="en-US"/>
              <a:t>Sono utili per orientare alla carriera e per gli studenti che potrebbero voler specializzarsi in seguito.</a:t>
            </a:r>
            <a:endParaRPr/>
          </a:p>
          <a:p>
            <a:pPr marL="0" lvl="0" indent="0" algn="l" rtl="0">
              <a:spcBef>
                <a:spcPts val="0"/>
              </a:spcBef>
              <a:spcAft>
                <a:spcPts val="0"/>
              </a:spcAft>
              <a:buNone/>
            </a:pPr>
            <a:endParaRPr/>
          </a:p>
        </p:txBody>
      </p:sp>
      <p:sp>
        <p:nvSpPr>
          <p:cNvPr id="429" name="Google Shape;42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Moderate una breve discussione.</a:t>
            </a:r>
            <a:endParaRPr/>
          </a:p>
          <a:p>
            <a:pPr marL="0" lvl="0" indent="0" algn="l" rtl="0">
              <a:spcBef>
                <a:spcPts val="0"/>
              </a:spcBef>
              <a:spcAft>
                <a:spcPts val="0"/>
              </a:spcAft>
              <a:buNone/>
            </a:pPr>
            <a:endParaRPr/>
          </a:p>
          <a:p>
            <a:pPr marL="0" lvl="0" indent="0" algn="l" rtl="0">
              <a:spcBef>
                <a:spcPts val="0"/>
              </a:spcBef>
              <a:spcAft>
                <a:spcPts val="0"/>
              </a:spcAft>
              <a:buNone/>
            </a:pPr>
            <a:r>
              <a:rPr lang="en-US"/>
              <a:t>Chiedere ai partecipanti di individuare le competenze ecologiche che potrebbero essere già integrate nelle loro lezioni senza essere etichettate come tali.</a:t>
            </a:r>
            <a:endParaRPr/>
          </a:p>
          <a:p>
            <a:pPr marL="0" lvl="0" indent="0" algn="l" rtl="0">
              <a:spcBef>
                <a:spcPts val="0"/>
              </a:spcBef>
              <a:spcAft>
                <a:spcPts val="0"/>
              </a:spcAft>
              <a:buNone/>
            </a:pPr>
            <a:endParaRPr/>
          </a:p>
          <a:p>
            <a:pPr marL="0" lvl="0" indent="0" algn="l" rtl="0">
              <a:spcBef>
                <a:spcPts val="0"/>
              </a:spcBef>
              <a:spcAft>
                <a:spcPts val="0"/>
              </a:spcAft>
              <a:buNone/>
            </a:pPr>
            <a:r>
              <a:rPr lang="en-US"/>
              <a:t>Tra gli esempi potrebbero figurare:</a:t>
            </a:r>
            <a:endParaRPr/>
          </a:p>
          <a:p>
            <a:pPr marL="171450" lvl="0" indent="-171450" algn="l" rtl="0">
              <a:spcBef>
                <a:spcPts val="0"/>
              </a:spcBef>
              <a:spcAft>
                <a:spcPts val="0"/>
              </a:spcAft>
              <a:buClr>
                <a:schemeClr val="dk1"/>
              </a:buClr>
              <a:buSzPts val="1200"/>
              <a:buFont typeface="Arial"/>
              <a:buChar char="•"/>
            </a:pPr>
            <a:r>
              <a:rPr lang="en-US"/>
              <a:t>uso attento dei materiali </a:t>
            </a:r>
            <a:endParaRPr/>
          </a:p>
          <a:p>
            <a:pPr marL="171450" lvl="0" indent="-171450" algn="l" rtl="0">
              <a:spcBef>
                <a:spcPts val="0"/>
              </a:spcBef>
              <a:spcAft>
                <a:spcPts val="0"/>
              </a:spcAft>
              <a:buClr>
                <a:schemeClr val="dk1"/>
              </a:buClr>
              <a:buSzPts val="1200"/>
              <a:buFont typeface="Arial"/>
              <a:buChar char="•"/>
            </a:pPr>
            <a:r>
              <a:rPr lang="en-US"/>
              <a:t>sicurezza </a:t>
            </a:r>
            <a:endParaRPr/>
          </a:p>
          <a:p>
            <a:pPr marL="171450" lvl="0" indent="-171450" algn="l" rtl="0">
              <a:spcBef>
                <a:spcPts val="0"/>
              </a:spcBef>
              <a:spcAft>
                <a:spcPts val="0"/>
              </a:spcAft>
              <a:buClr>
                <a:schemeClr val="dk1"/>
              </a:buClr>
              <a:buSzPts val="1200"/>
              <a:buFont typeface="Arial"/>
              <a:buChar char="•"/>
            </a:pPr>
            <a:r>
              <a:rPr lang="en-US"/>
              <a:t>manutenzione </a:t>
            </a:r>
            <a:endParaRPr/>
          </a:p>
          <a:p>
            <a:pPr marL="171450" lvl="0" indent="-171450" algn="l" rtl="0">
              <a:spcBef>
                <a:spcPts val="0"/>
              </a:spcBef>
              <a:spcAft>
                <a:spcPts val="0"/>
              </a:spcAft>
              <a:buClr>
                <a:schemeClr val="dk1"/>
              </a:buClr>
              <a:buSzPts val="1200"/>
              <a:buFont typeface="Arial"/>
              <a:buChar char="•"/>
            </a:pPr>
            <a:r>
              <a:rPr lang="en-US"/>
              <a:t>riparazione </a:t>
            </a:r>
            <a:endParaRPr/>
          </a:p>
          <a:p>
            <a:pPr marL="171450" lvl="0" indent="-171450" algn="l" rtl="0">
              <a:spcBef>
                <a:spcPts val="0"/>
              </a:spcBef>
              <a:spcAft>
                <a:spcPts val="0"/>
              </a:spcAft>
              <a:buClr>
                <a:schemeClr val="dk1"/>
              </a:buClr>
              <a:buSzPts val="1200"/>
              <a:buFont typeface="Arial"/>
              <a:buChar char="•"/>
            </a:pPr>
            <a:r>
              <a:rPr lang="en-US"/>
              <a:t>pianificazione efficiente </a:t>
            </a:r>
            <a:endParaRPr/>
          </a:p>
          <a:p>
            <a:pPr marL="171450" lvl="0" indent="-171450" algn="l" rtl="0">
              <a:spcBef>
                <a:spcPts val="0"/>
              </a:spcBef>
              <a:spcAft>
                <a:spcPts val="0"/>
              </a:spcAft>
              <a:buClr>
                <a:schemeClr val="dk1"/>
              </a:buClr>
              <a:buSzPts val="1200"/>
              <a:buFont typeface="Arial"/>
              <a:buChar char="•"/>
            </a:pPr>
            <a:r>
              <a:rPr lang="en-US"/>
              <a:t>documentazione </a:t>
            </a:r>
            <a:endParaRPr/>
          </a:p>
          <a:p>
            <a:pPr marL="0" lvl="0" indent="0" algn="l" rtl="0">
              <a:spcBef>
                <a:spcPts val="0"/>
              </a:spcBef>
              <a:spcAft>
                <a:spcPts val="0"/>
              </a:spcAft>
              <a:buNone/>
            </a:pPr>
            <a:endParaRPr/>
          </a:p>
          <a:p>
            <a:pPr marL="0" lvl="0" indent="0" algn="l" rtl="0">
              <a:spcBef>
                <a:spcPts val="0"/>
              </a:spcBef>
              <a:spcAft>
                <a:spcPts val="0"/>
              </a:spcAft>
              <a:buNone/>
            </a:pPr>
            <a:r>
              <a:rPr lang="en-US"/>
              <a:t>Ciò aiuta gli insegnanti a riconoscere che la sostenibilità può spesso basarsi sulle pratiche professionali esistenti.</a:t>
            </a:r>
            <a:endParaRPr/>
          </a:p>
          <a:p>
            <a:pPr marL="0" lvl="0" indent="0" algn="l" rtl="0">
              <a:spcBef>
                <a:spcPts val="0"/>
              </a:spcBef>
              <a:spcAft>
                <a:spcPts val="0"/>
              </a:spcAft>
              <a:buNone/>
            </a:pPr>
            <a:endParaRPr/>
          </a:p>
        </p:txBody>
      </p:sp>
      <p:sp>
        <p:nvSpPr>
          <p:cNvPr id="436" name="Google Shape;436;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attività per rendere più concrete le categorie delle competenze verdi.</a:t>
            </a:r>
            <a:endParaRPr/>
          </a:p>
          <a:p>
            <a:pPr marL="0" lvl="0" indent="0" algn="l" rtl="0">
              <a:spcBef>
                <a:spcPts val="0"/>
              </a:spcBef>
              <a:spcAft>
                <a:spcPts val="0"/>
              </a:spcAft>
              <a:buNone/>
            </a:pPr>
            <a:endParaRPr/>
          </a:p>
          <a:p>
            <a:pPr marL="0" lvl="0" indent="0" algn="l" rtl="0">
              <a:spcBef>
                <a:spcPts val="0"/>
              </a:spcBef>
              <a:spcAft>
                <a:spcPts val="0"/>
              </a:spcAft>
              <a:buNone/>
            </a:pPr>
            <a:r>
              <a:rPr lang="en-US"/>
              <a:t>Ricorda ai partecipanti le tre categorie discusse in precedenza: competenze verdi trasversali, competenze verdi specifiche per professione e competenze verdi altamente specializzate.</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scegliere una professione che conoscono bene. Dovrebbero evitare di elencare le competenze in modo astratto. Ogni competenza dovrebbe essere collegata a qualcosa che un lavoratore effettivamente fa, decide, spiega, documenta o migliora.</a:t>
            </a:r>
            <a:endParaRPr/>
          </a:p>
          <a:p>
            <a:pPr marL="0" lvl="0" indent="0" algn="l" rtl="0">
              <a:spcBef>
                <a:spcPts val="0"/>
              </a:spcBef>
              <a:spcAft>
                <a:spcPts val="0"/>
              </a:spcAft>
              <a:buNone/>
            </a:pPr>
            <a:endParaRPr/>
          </a:p>
          <a:p>
            <a:pPr marL="0" lvl="0" indent="0" algn="l" rtl="0">
              <a:spcBef>
                <a:spcPts val="0"/>
              </a:spcBef>
              <a:spcAft>
                <a:spcPts val="0"/>
              </a:spcAft>
              <a:buNone/>
            </a:pPr>
            <a:r>
              <a:rPr lang="en-US"/>
              <a:t>Ad esempio, la «consapevolezza delle risorse» diventa più concreta se collegata alla riduzione degli sprechi di materiale in un’officina, alla pianificazione più efficiente delle scorte nel settore della ristorazione o alla selezione di prodotti sostenibili nel commercio al dettaglio.</a:t>
            </a: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il programma SUSTAIN-EU WP4 ToT CPD, Modulo 3 “Approfondimenti sull’economia verde e sul mercato del lavoro”. Nessun contenuto di terze parti; nessuna persona o marchio identificabile. Prompt archiviato nei registri del progetto.</a:t>
            </a:r>
            <a:endParaRPr b="1"/>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43" name="Google Shape;443;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Spiegare il ruolo di ESCO come punto di riferimento europeo.</a:t>
            </a:r>
            <a:endParaRPr/>
          </a:p>
          <a:p>
            <a:pPr marL="0" lvl="0" indent="0" algn="l" rtl="0">
              <a:spcBef>
                <a:spcPts val="0"/>
              </a:spcBef>
              <a:spcAft>
                <a:spcPts val="0"/>
              </a:spcAft>
              <a:buNone/>
            </a:pPr>
            <a:endParaRPr/>
          </a:p>
          <a:p>
            <a:pPr marL="0" lvl="0" indent="0" algn="l" rtl="0">
              <a:spcBef>
                <a:spcPts val="0"/>
              </a:spcBef>
              <a:spcAft>
                <a:spcPts val="0"/>
              </a:spcAft>
              <a:buNone/>
            </a:pPr>
            <a:r>
              <a:rPr lang="en-US"/>
              <a:t>L'ESCO fornisce un linguaggio comune per le professioni, le abilità e le competenze. Inoltre, definisce i concetti relativi alle competenze e alle conoscenze "verdi".</a:t>
            </a:r>
            <a:endParaRPr/>
          </a:p>
          <a:p>
            <a:pPr marL="0" lvl="0" indent="0" algn="l" rtl="0">
              <a:spcBef>
                <a:spcPts val="0"/>
              </a:spcBef>
              <a:spcAft>
                <a:spcPts val="0"/>
              </a:spcAft>
              <a:buNone/>
            </a:pPr>
            <a:endParaRPr/>
          </a:p>
          <a:p>
            <a:pPr marL="0" lvl="0" indent="0" algn="l" rtl="0">
              <a:spcBef>
                <a:spcPts val="0"/>
              </a:spcBef>
              <a:spcAft>
                <a:spcPts val="0"/>
              </a:spcAft>
              <a:buNone/>
            </a:pPr>
            <a:r>
              <a:rPr lang="en-US"/>
              <a:t>Gli insegnanti possono utilizzare la terminologia ESCO per collegare i contenuti didattici al linguaggio del mercato del lavoro e per rendere più chiara l’orientamento professionale per gli studenti.</a:t>
            </a:r>
            <a:endParaRPr/>
          </a:p>
          <a:p>
            <a:pPr marL="0" lvl="0" indent="0" algn="l" rtl="0">
              <a:spcBef>
                <a:spcPts val="0"/>
              </a:spcBef>
              <a:spcAft>
                <a:spcPts val="0"/>
              </a:spcAft>
              <a:buNone/>
            </a:pPr>
            <a:endParaRPr/>
          </a:p>
          <a:p>
            <a:pPr marL="0" lvl="0" indent="0" algn="l" rtl="0">
              <a:spcBef>
                <a:spcPts val="0"/>
              </a:spcBef>
              <a:spcAft>
                <a:spcPts val="0"/>
              </a:spcAft>
              <a:buNone/>
            </a:pPr>
            <a:r>
              <a:rPr lang="en-US"/>
              <a:t>Nota sulla fonte: Etichettatura delle competenze verdi secondo l’ESCO.</a:t>
            </a:r>
            <a:endParaRPr/>
          </a:p>
          <a:p>
            <a:pPr marL="0" lvl="0" indent="0" algn="l" rtl="0">
              <a:spcBef>
                <a:spcPts val="0"/>
              </a:spcBef>
              <a:spcAft>
                <a:spcPts val="0"/>
              </a:spcAft>
              <a:buNone/>
            </a:pPr>
            <a:endParaRPr/>
          </a:p>
        </p:txBody>
      </p:sp>
      <p:sp>
        <p:nvSpPr>
          <p:cNvPr id="453" name="Google Shape;453;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Spiegare il concetto di “intelligenza delle competenze” in parole semplici: significa interpretare i segnali relativi all’evoluzione della domanda di competenze.</a:t>
            </a:r>
            <a:endParaRPr/>
          </a:p>
          <a:p>
            <a:pPr marL="0" lvl="0" indent="0" algn="l" rtl="0">
              <a:spcBef>
                <a:spcPts val="0"/>
              </a:spcBef>
              <a:spcAft>
                <a:spcPts val="0"/>
              </a:spcAft>
              <a:buNone/>
            </a:pPr>
            <a:endParaRPr/>
          </a:p>
          <a:p>
            <a:pPr marL="0" lvl="0" indent="0" algn="l" rtl="0">
              <a:spcBef>
                <a:spcPts val="0"/>
              </a:spcBef>
              <a:spcAft>
                <a:spcPts val="0"/>
              </a:spcAft>
              <a:buNone/>
            </a:pPr>
            <a:r>
              <a:rPr lang="en-US"/>
              <a:t>Gli insegnanti non devono elaborare previsioni, ma possono avvalersi delle informazioni disponibili per aggiornare gli esempi e collegare l’apprendimento al mercato del lavoro.</a:t>
            </a:r>
            <a:endParaRPr/>
          </a:p>
          <a:p>
            <a:pPr marL="0" lvl="0" indent="0" algn="l" rtl="0">
              <a:spcBef>
                <a:spcPts val="0"/>
              </a:spcBef>
              <a:spcAft>
                <a:spcPts val="0"/>
              </a:spcAft>
              <a:buNone/>
            </a:pPr>
            <a:endParaRPr/>
          </a:p>
          <a:p>
            <a:pPr marL="0" lvl="0" indent="0" algn="l" rtl="0">
              <a:spcBef>
                <a:spcPts val="0"/>
              </a:spcBef>
              <a:spcAft>
                <a:spcPts val="0"/>
              </a:spcAft>
              <a:buNone/>
            </a:pPr>
            <a:r>
              <a:rPr lang="en-US"/>
              <a:t>Si ricordi che il Cedefop sottolinea l’importanza dell’intelligence delle competenze e della governance per la transizione verde.</a:t>
            </a:r>
            <a:endParaRPr/>
          </a:p>
          <a:p>
            <a:pPr marL="0" lvl="0" indent="0" algn="l" rtl="0">
              <a:spcBef>
                <a:spcPts val="0"/>
              </a:spcBef>
              <a:spcAft>
                <a:spcPts val="0"/>
              </a:spcAft>
              <a:buNone/>
            </a:pPr>
            <a:endParaRPr/>
          </a:p>
          <a:p>
            <a:pPr marL="0" lvl="0" indent="0" algn="l" rtl="0">
              <a:spcBef>
                <a:spcPts val="0"/>
              </a:spcBef>
              <a:spcAft>
                <a:spcPts val="0"/>
              </a:spcAft>
              <a:buNone/>
            </a:pPr>
            <a:r>
              <a:rPr lang="en-US"/>
              <a:t>Fonte: Guida Cedefop 2025.</a:t>
            </a:r>
            <a:endParaRPr/>
          </a:p>
          <a:p>
            <a:pPr marL="0" lvl="0" indent="0" algn="l" rtl="0">
              <a:spcBef>
                <a:spcPts val="0"/>
              </a:spcBef>
              <a:spcAft>
                <a:spcPts val="0"/>
              </a:spcAft>
              <a:buNone/>
            </a:pPr>
            <a:endParaRPr/>
          </a:p>
        </p:txBody>
      </p:sp>
      <p:sp>
        <p:nvSpPr>
          <p:cNvPr id="460" name="Google Shape;460;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6" name="Google Shape;46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Spiegare che i segnali del mercato del lavoro sono elementi che dimostrano come stanno cambiando il mondo del lavoro e le competenze.</a:t>
            </a:r>
            <a:endParaRPr/>
          </a:p>
          <a:p>
            <a:pPr marL="0" lvl="0" indent="0" algn="l" rtl="0">
              <a:spcBef>
                <a:spcPts val="0"/>
              </a:spcBef>
              <a:spcAft>
                <a:spcPts val="0"/>
              </a:spcAft>
              <a:buNone/>
            </a:pPr>
            <a:endParaRPr/>
          </a:p>
          <a:p>
            <a:pPr marL="0" lvl="0" indent="0" algn="l" rtl="0">
              <a:spcBef>
                <a:spcPts val="0"/>
              </a:spcBef>
              <a:spcAft>
                <a:spcPts val="0"/>
              </a:spcAft>
              <a:buNone/>
            </a:pPr>
            <a:r>
              <a:rPr lang="en-US"/>
              <a:t>Tra gli esempi figurano gli annunci di lavoro, il feedback dei datori di lavoro, i dati pubblici sull’occupazione, i cambiamenti nelle politiche, i rapporti di settore o i colloqui con le imprese locali.</a:t>
            </a:r>
            <a:endParaRPr/>
          </a:p>
          <a:p>
            <a:pPr marL="0" lvl="0" indent="0" algn="l" rtl="0">
              <a:spcBef>
                <a:spcPts val="0"/>
              </a:spcBef>
              <a:spcAft>
                <a:spcPts val="0"/>
              </a:spcAft>
              <a:buNone/>
            </a:pPr>
            <a:endParaRPr/>
          </a:p>
          <a:p>
            <a:pPr marL="0" lvl="0" indent="0" algn="l" rtl="0">
              <a:spcBef>
                <a:spcPts val="0"/>
              </a:spcBef>
              <a:spcAft>
                <a:spcPts val="0"/>
              </a:spcAft>
              <a:buNone/>
            </a:pPr>
            <a:r>
              <a:rPr lang="en-US"/>
              <a:t>I partecipanti dovrebbero scegliere un segnale e chiedersi: cosa ci dice questo sulle esigenze in termini di competenze? Dopodiché dovrebbero tradurlo in un semplice esempio didattico per gli allievi della formazione professionale.</a:t>
            </a:r>
            <a:endParaRPr/>
          </a:p>
          <a:p>
            <a:pPr marL="0" lvl="0" indent="0" algn="l" rtl="0">
              <a:spcBef>
                <a:spcPts val="0"/>
              </a:spcBef>
              <a:spcAft>
                <a:spcPts val="0"/>
              </a:spcAft>
              <a:buNone/>
            </a:pPr>
            <a:endParaRPr/>
          </a:p>
          <a:p>
            <a:pPr marL="0" lvl="0" indent="0" algn="l" rtl="0">
              <a:spcBef>
                <a:spcPts val="0"/>
              </a:spcBef>
              <a:spcAft>
                <a:spcPts val="0"/>
              </a:spcAft>
              <a:buNone/>
            </a:pPr>
            <a:r>
              <a:rPr lang="en-US"/>
              <a:t>L’obiettivo è aiutare gli insegnanti a utilizzare le informazioni sul mercato del lavoro in modo pratico, senza dover diventare ricercatori in materia.</a:t>
            </a: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il programma di sviluppo professionale continuo (CPD) ToT del WP4 di SUSTAIN-EU, Modulo 3 “Approfondimenti sull’economia verde e sul mercato del lavoro”. Nessun contenuto di terze parti; nessuna persona o marchio identificabile. Prompt archiviato nei registri del progetto.</a:t>
            </a:r>
            <a:endParaRPr b="1"/>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67" name="Google Shape;467;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Inizio dell'argomento 3.</a:t>
            </a:r>
            <a:endParaRPr/>
          </a:p>
          <a:p>
            <a:pPr marL="0" lvl="0" indent="0" algn="l" rtl="0">
              <a:spcBef>
                <a:spcPts val="0"/>
              </a:spcBef>
              <a:spcAft>
                <a:spcPts val="0"/>
              </a:spcAft>
              <a:buNone/>
            </a:pPr>
            <a:endParaRPr/>
          </a:p>
          <a:p>
            <a:pPr marL="0" lvl="0" indent="0" algn="l" rtl="0">
              <a:spcBef>
                <a:spcPts val="0"/>
              </a:spcBef>
              <a:spcAft>
                <a:spcPts val="0"/>
              </a:spcAft>
              <a:buNone/>
            </a:pPr>
            <a:r>
              <a:rPr lang="en-US"/>
              <a:t>Definire i lavori verdi utilizzando la definizione dell’ILO: i lavori verdi sono lavori dignitosi che preservano o ripristinano l’ambiente.</a:t>
            </a:r>
            <a:endParaRPr/>
          </a:p>
          <a:p>
            <a:pPr marL="0" lvl="0" indent="0" algn="l" rtl="0">
              <a:spcBef>
                <a:spcPts val="0"/>
              </a:spcBef>
              <a:spcAft>
                <a:spcPts val="0"/>
              </a:spcAft>
              <a:buNone/>
            </a:pPr>
            <a:endParaRPr/>
          </a:p>
          <a:p>
            <a:pPr marL="0" lvl="0" indent="0" algn="l" rtl="0">
              <a:spcBef>
                <a:spcPts val="0"/>
              </a:spcBef>
              <a:spcAft>
                <a:spcPts val="0"/>
              </a:spcAft>
              <a:buNone/>
            </a:pPr>
            <a:r>
              <a:rPr lang="en-US"/>
              <a:t>Sottolineare che i lavori verdi esistono sia nei settori tradizionali che in quelli emergenti.</a:t>
            </a:r>
            <a:endParaRPr/>
          </a:p>
          <a:p>
            <a:pPr marL="0" lvl="0" indent="0" algn="l" rtl="0">
              <a:spcBef>
                <a:spcPts val="0"/>
              </a:spcBef>
              <a:spcAft>
                <a:spcPts val="0"/>
              </a:spcAft>
              <a:buNone/>
            </a:pPr>
            <a:endParaRPr/>
          </a:p>
          <a:p>
            <a:pPr marL="0" lvl="0" indent="0" algn="l" rtl="0">
              <a:spcBef>
                <a:spcPts val="0"/>
              </a:spcBef>
              <a:spcAft>
                <a:spcPts val="0"/>
              </a:spcAft>
              <a:buNone/>
            </a:pPr>
            <a:r>
              <a:rPr lang="en-US"/>
              <a:t>Chiedere ai partecipanti di pensare a professioni esistenti che stanno diventando più “verdi”, come elettricisti, muratori, cuochi, autisti, impiegati d’ufficio o personale del settore turistico.</a:t>
            </a:r>
            <a:endParaRPr/>
          </a:p>
          <a:p>
            <a:pPr marL="0" lvl="0" indent="0" algn="l" rtl="0">
              <a:spcBef>
                <a:spcPts val="0"/>
              </a:spcBef>
              <a:spcAft>
                <a:spcPts val="0"/>
              </a:spcAft>
              <a:buNone/>
            </a:pPr>
            <a:endParaRPr/>
          </a:p>
          <a:p>
            <a:pPr marL="0" lvl="0" indent="0" algn="l" rtl="0">
              <a:spcBef>
                <a:spcPts val="0"/>
              </a:spcBef>
              <a:spcAft>
                <a:spcPts val="0"/>
              </a:spcAft>
              <a:buNone/>
            </a:pPr>
            <a:r>
              <a:rPr lang="en-US"/>
              <a:t>Fonte: OIL, «Che cos’è un lavoro verde?».</a:t>
            </a:r>
            <a:endParaRPr/>
          </a:p>
          <a:p>
            <a:pPr marL="0" lvl="0" indent="0" algn="l" rtl="0">
              <a:spcBef>
                <a:spcPts val="0"/>
              </a:spcBef>
              <a:spcAft>
                <a:spcPts val="0"/>
              </a:spcAft>
              <a:buNone/>
            </a:pPr>
            <a:endParaRPr/>
          </a:p>
        </p:txBody>
      </p:sp>
      <p:sp>
        <p:nvSpPr>
          <p:cNvPr id="477" name="Google Shape;477;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 il concetto di “lavoro dignitoso”.</a:t>
            </a:r>
            <a:endParaRPr/>
          </a:p>
          <a:p>
            <a:pPr marL="0" lvl="0" indent="0" algn="l" rtl="0">
              <a:spcBef>
                <a:spcPts val="0"/>
              </a:spcBef>
              <a:spcAft>
                <a:spcPts val="0"/>
              </a:spcAft>
              <a:buNone/>
            </a:pPr>
            <a:endParaRPr/>
          </a:p>
          <a:p>
            <a:pPr marL="0" lvl="0" indent="0" algn="l" rtl="0">
              <a:spcBef>
                <a:spcPts val="0"/>
              </a:spcBef>
              <a:spcAft>
                <a:spcPts val="0"/>
              </a:spcAft>
              <a:buNone/>
            </a:pPr>
            <a:r>
              <a:rPr lang="en-US"/>
              <a:t>Un lavoro non è automaticamente buono solo perché è legato all’ambiente. L’OIL sottolinea che i lavori verdi dovrebbero anche essere dignitosi.</a:t>
            </a:r>
            <a:endParaRPr/>
          </a:p>
          <a:p>
            <a:pPr marL="0" lvl="0" indent="0" algn="l" rtl="0">
              <a:spcBef>
                <a:spcPts val="0"/>
              </a:spcBef>
              <a:spcAft>
                <a:spcPts val="0"/>
              </a:spcAft>
              <a:buNone/>
            </a:pPr>
            <a:endParaRPr/>
          </a:p>
          <a:p>
            <a:pPr marL="0" lvl="0" indent="0" algn="l" rtl="0">
              <a:spcBef>
                <a:spcPts val="0"/>
              </a:spcBef>
              <a:spcAft>
                <a:spcPts val="0"/>
              </a:spcAft>
              <a:buNone/>
            </a:pPr>
            <a:r>
              <a:rPr lang="en-US"/>
              <a:t>Ciò aiuta gli insegnanti ad affrontare l’aspetto sociale della sostenibilità:</a:t>
            </a:r>
            <a:endParaRPr/>
          </a:p>
          <a:p>
            <a:pPr marL="171450" lvl="0" indent="-171450" algn="l" rtl="0">
              <a:spcBef>
                <a:spcPts val="0"/>
              </a:spcBef>
              <a:spcAft>
                <a:spcPts val="0"/>
              </a:spcAft>
              <a:buClr>
                <a:schemeClr val="dk1"/>
              </a:buClr>
              <a:buSzPts val="1200"/>
              <a:buFont typeface="Arial"/>
              <a:buChar char="•"/>
            </a:pPr>
            <a:r>
              <a:rPr lang="en-US"/>
              <a:t>lavoro equo </a:t>
            </a:r>
            <a:endParaRPr/>
          </a:p>
          <a:p>
            <a:pPr marL="171450" lvl="0" indent="-171450" algn="l" rtl="0">
              <a:spcBef>
                <a:spcPts val="0"/>
              </a:spcBef>
              <a:spcAft>
                <a:spcPts val="0"/>
              </a:spcAft>
              <a:buClr>
                <a:schemeClr val="dk1"/>
              </a:buClr>
              <a:buSzPts val="1200"/>
              <a:buFont typeface="Arial"/>
              <a:buChar char="•"/>
            </a:pPr>
            <a:r>
              <a:rPr lang="en-US"/>
              <a:t>sicurezza </a:t>
            </a:r>
            <a:endParaRPr/>
          </a:p>
          <a:p>
            <a:pPr marL="171450" lvl="0" indent="-171450" algn="l" rtl="0">
              <a:spcBef>
                <a:spcPts val="0"/>
              </a:spcBef>
              <a:spcAft>
                <a:spcPts val="0"/>
              </a:spcAft>
              <a:buClr>
                <a:schemeClr val="dk1"/>
              </a:buClr>
              <a:buSzPts val="1200"/>
              <a:buFont typeface="Arial"/>
              <a:buChar char="•"/>
            </a:pPr>
            <a:r>
              <a:rPr lang="en-US"/>
              <a:t>inclusione </a:t>
            </a:r>
            <a:endParaRPr/>
          </a:p>
          <a:p>
            <a:pPr marL="171450" lvl="0" indent="-171450" algn="l" rtl="0">
              <a:spcBef>
                <a:spcPts val="0"/>
              </a:spcBef>
              <a:spcAft>
                <a:spcPts val="0"/>
              </a:spcAft>
              <a:buClr>
                <a:schemeClr val="dk1"/>
              </a:buClr>
              <a:buSzPts val="1200"/>
              <a:buFont typeface="Arial"/>
              <a:buChar char="•"/>
            </a:pPr>
            <a:r>
              <a:rPr lang="en-US"/>
              <a:t>occupazione di qualità </a:t>
            </a:r>
            <a:endParaRPr/>
          </a:p>
          <a:p>
            <a:pPr marL="0" lvl="0" indent="0" algn="l" rtl="0">
              <a:spcBef>
                <a:spcPts val="0"/>
              </a:spcBef>
              <a:spcAft>
                <a:spcPts val="0"/>
              </a:spcAft>
              <a:buNone/>
            </a:pPr>
            <a:endParaRPr/>
          </a:p>
          <a:p>
            <a:pPr marL="0" lvl="0" indent="0" algn="l" rtl="0">
              <a:spcBef>
                <a:spcPts val="0"/>
              </a:spcBef>
              <a:spcAft>
                <a:spcPts val="0"/>
              </a:spcAft>
              <a:buNone/>
            </a:pPr>
            <a:r>
              <a:rPr lang="en-US"/>
              <a:t>Si ricollega inoltre alle discussioni sulla transizione equa.</a:t>
            </a:r>
            <a:endParaRPr/>
          </a:p>
          <a:p>
            <a:pPr marL="0" lvl="0" indent="0" algn="l" rtl="0">
              <a:spcBef>
                <a:spcPts val="0"/>
              </a:spcBef>
              <a:spcAft>
                <a:spcPts val="0"/>
              </a:spcAft>
              <a:buNone/>
            </a:pPr>
            <a:endParaRPr/>
          </a:p>
        </p:txBody>
      </p:sp>
      <p:sp>
        <p:nvSpPr>
          <p:cNvPr id="484" name="Google Shape;484;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Spiegare la differenza tra nuovi lavori, cambio di lavoro e cambiamento delle mansioni.</a:t>
            </a:r>
            <a:endParaRPr/>
          </a:p>
          <a:p>
            <a:pPr marL="0" lvl="0" indent="0" algn="l" rtl="0">
              <a:spcBef>
                <a:spcPts val="0"/>
              </a:spcBef>
              <a:spcAft>
                <a:spcPts val="0"/>
              </a:spcAft>
              <a:buNone/>
            </a:pPr>
            <a:endParaRPr/>
          </a:p>
          <a:p>
            <a:pPr marL="0" lvl="0" indent="0" algn="l" rtl="0">
              <a:spcBef>
                <a:spcPts val="0"/>
              </a:spcBef>
              <a:spcAft>
                <a:spcPts val="0"/>
              </a:spcAft>
              <a:buNone/>
            </a:pPr>
            <a:r>
              <a:rPr lang="en-US"/>
              <a:t>Questo è importante perché gli studenti potrebbero pensare che le carriere "verdi" significhino solo nuovi ruoli specialistici.</a:t>
            </a:r>
            <a:endParaRPr/>
          </a:p>
          <a:p>
            <a:pPr marL="0" lvl="0" indent="0" algn="l" rtl="0">
              <a:spcBef>
                <a:spcPts val="0"/>
              </a:spcBef>
              <a:spcAft>
                <a:spcPts val="0"/>
              </a:spcAft>
              <a:buNone/>
            </a:pPr>
            <a:endParaRPr/>
          </a:p>
          <a:p>
            <a:pPr marL="0" lvl="0" indent="0" algn="l" rtl="0">
              <a:spcBef>
                <a:spcPts val="0"/>
              </a:spcBef>
              <a:spcAft>
                <a:spcPts val="0"/>
              </a:spcAft>
              <a:buNone/>
            </a:pPr>
            <a:r>
              <a:rPr lang="en-US"/>
              <a:t>In realtà, molte professioni già note diventano più "verdi" grazie a nuove mansioni, standard o strumenti.</a:t>
            </a:r>
            <a:endParaRPr/>
          </a:p>
          <a:p>
            <a:pPr marL="0" lvl="0" indent="0" algn="l" rtl="0">
              <a:spcBef>
                <a:spcPts val="0"/>
              </a:spcBef>
              <a:spcAft>
                <a:spcPts val="0"/>
              </a:spcAft>
              <a:buNone/>
            </a:pPr>
            <a:endParaRPr/>
          </a:p>
          <a:p>
            <a:pPr marL="0" lvl="0" indent="0" algn="l" rtl="0">
              <a:spcBef>
                <a:spcPts val="0"/>
              </a:spcBef>
              <a:spcAft>
                <a:spcPts val="0"/>
              </a:spcAft>
              <a:buNone/>
            </a:pPr>
            <a:r>
              <a:rPr lang="en-US"/>
              <a:t>Questo quadro di riferimento aiuta gli insegnanti a fornire un orientamento professionale più realistico.</a:t>
            </a:r>
            <a:endParaRPr/>
          </a:p>
          <a:p>
            <a:pPr marL="0" lvl="0" indent="0" algn="l" rtl="0">
              <a:spcBef>
                <a:spcPts val="0"/>
              </a:spcBef>
              <a:spcAft>
                <a:spcPts val="0"/>
              </a:spcAft>
              <a:buNone/>
            </a:pPr>
            <a:endParaRPr/>
          </a:p>
        </p:txBody>
      </p:sp>
      <p:sp>
        <p:nvSpPr>
          <p:cNvPr id="491" name="Google Shape;49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esempi settoriali per illustrare l’ampiezza del fenomeno.</a:t>
            </a:r>
            <a:endParaRPr/>
          </a:p>
          <a:p>
            <a:pPr marL="0" lvl="0" indent="0" algn="l" rtl="0">
              <a:spcBef>
                <a:spcPts val="0"/>
              </a:spcBef>
              <a:spcAft>
                <a:spcPts val="0"/>
              </a:spcAft>
              <a:buNone/>
            </a:pPr>
            <a:endParaRPr/>
          </a:p>
          <a:p>
            <a:pPr marL="0" lvl="0" indent="0" algn="l" rtl="0">
              <a:spcBef>
                <a:spcPts val="0"/>
              </a:spcBef>
              <a:spcAft>
                <a:spcPts val="0"/>
              </a:spcAft>
              <a:buNone/>
            </a:pPr>
            <a:r>
              <a:rPr lang="en-US"/>
              <a:t>Chiedi ai partecipanti di identificare i settori rappresentati nei loro gruppi di discenti.</a:t>
            </a:r>
            <a:endParaRPr/>
          </a:p>
          <a:p>
            <a:pPr marL="0" lvl="0" indent="0" algn="l" rtl="0">
              <a:spcBef>
                <a:spcPts val="0"/>
              </a:spcBef>
              <a:spcAft>
                <a:spcPts val="0"/>
              </a:spcAft>
              <a:buNone/>
            </a:pPr>
            <a:endParaRPr/>
          </a:p>
          <a:p>
            <a:pPr marL="0" lvl="0" indent="0" algn="l" rtl="0">
              <a:spcBef>
                <a:spcPts val="0"/>
              </a:spcBef>
              <a:spcAft>
                <a:spcPts val="0"/>
              </a:spcAft>
              <a:buNone/>
            </a:pPr>
            <a:r>
              <a:rPr lang="en-US"/>
              <a:t>Per ogni settore, discutete una competenza verde o un cambiamento nelle mansioni lavorative.</a:t>
            </a:r>
            <a:endParaRPr/>
          </a:p>
          <a:p>
            <a:pPr marL="0" lvl="0" indent="0" algn="l" rtl="0">
              <a:spcBef>
                <a:spcPts val="0"/>
              </a:spcBef>
              <a:spcAft>
                <a:spcPts val="0"/>
              </a:spcAft>
              <a:buNone/>
            </a:pPr>
            <a:endParaRPr/>
          </a:p>
          <a:p>
            <a:pPr marL="0" lvl="0" indent="0" algn="l" rtl="0">
              <a:spcBef>
                <a:spcPts val="0"/>
              </a:spcBef>
              <a:spcAft>
                <a:spcPts val="0"/>
              </a:spcAft>
              <a:buNone/>
            </a:pPr>
            <a:r>
              <a:rPr lang="en-US"/>
              <a:t>L’obiettivo è dimostrare che l’economia verde è rilevante nei settori tecnico, dei servizi, amministrativo e creativo.</a:t>
            </a:r>
            <a:endParaRPr/>
          </a:p>
          <a:p>
            <a:pPr marL="0" lvl="0" indent="0" algn="l" rtl="0">
              <a:spcBef>
                <a:spcPts val="0"/>
              </a:spcBef>
              <a:spcAft>
                <a:spcPts val="0"/>
              </a:spcAft>
              <a:buNone/>
            </a:pPr>
            <a:endParaRPr/>
          </a:p>
        </p:txBody>
      </p:sp>
      <p:sp>
        <p:nvSpPr>
          <p:cNvPr id="498" name="Google Shape;498;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4" name="Google Shape;504;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Spiegare i percorsi professionali.</a:t>
            </a:r>
            <a:endParaRPr/>
          </a:p>
          <a:p>
            <a:pPr marL="0" lvl="0" indent="0" algn="l" rtl="0">
              <a:spcBef>
                <a:spcPts val="0"/>
              </a:spcBef>
              <a:spcAft>
                <a:spcPts val="0"/>
              </a:spcAft>
              <a:buNone/>
            </a:pPr>
            <a:endParaRPr/>
          </a:p>
          <a:p>
            <a:pPr marL="0" lvl="0" indent="0" algn="l" rtl="0">
              <a:spcBef>
                <a:spcPts val="0"/>
              </a:spcBef>
              <a:spcAft>
                <a:spcPts val="0"/>
              </a:spcAft>
              <a:buNone/>
            </a:pPr>
            <a:r>
              <a:rPr lang="en-US"/>
              <a:t>Alcuni studenti potrebbero intraprendere una professione specializzata nel settore ambientale. Altri potrebbero integrare competenze ambientali in un lavoro già esistente. Altri ancora potrebbero assumere il ruolo di responsabili del coordinamento o della rendicontazione in materia di sostenibilità.</a:t>
            </a:r>
            <a:endParaRPr/>
          </a:p>
          <a:p>
            <a:pPr marL="0" lvl="0" indent="0" algn="l" rtl="0">
              <a:spcBef>
                <a:spcPts val="0"/>
              </a:spcBef>
              <a:spcAft>
                <a:spcPts val="0"/>
              </a:spcAft>
              <a:buNone/>
            </a:pPr>
            <a:endParaRPr/>
          </a:p>
          <a:p>
            <a:pPr marL="0" lvl="0" indent="0" algn="l" rtl="0">
              <a:spcBef>
                <a:spcPts val="0"/>
              </a:spcBef>
              <a:spcAft>
                <a:spcPts val="0"/>
              </a:spcAft>
              <a:buNone/>
            </a:pPr>
            <a:r>
              <a:rPr lang="en-US"/>
              <a:t>Gli insegnanti possono aiutare gli studenti a comprendere che la sostenibilità può essere parte integrante di molti percorsi professionali, non un unico percorso ristretto.</a:t>
            </a:r>
            <a:endParaRPr/>
          </a:p>
          <a:p>
            <a:pPr marL="0" lvl="0" indent="0" algn="l" rtl="0">
              <a:spcBef>
                <a:spcPts val="0"/>
              </a:spcBef>
              <a:spcAft>
                <a:spcPts val="0"/>
              </a:spcAft>
              <a:buNone/>
            </a:pPr>
            <a:endParaRPr/>
          </a:p>
        </p:txBody>
      </p:sp>
      <p:sp>
        <p:nvSpPr>
          <p:cNvPr id="505" name="Google Shape;505;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Introdurre la transizione equa.</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la transizione verde crea opportunità ma comporta anche dei rischi. Alcuni settori o lavoratori potrebbero trovarsi ad affrontare situazioni di disagio.</a:t>
            </a:r>
            <a:endParaRPr/>
          </a:p>
          <a:p>
            <a:pPr marL="0" lvl="0" indent="0" algn="l" rtl="0">
              <a:spcBef>
                <a:spcPts val="0"/>
              </a:spcBef>
              <a:spcAft>
                <a:spcPts val="0"/>
              </a:spcAft>
              <a:buNone/>
            </a:pPr>
            <a:endParaRPr/>
          </a:p>
          <a:p>
            <a:pPr marL="0" lvl="0" indent="0" algn="l" rtl="0">
              <a:spcBef>
                <a:spcPts val="0"/>
              </a:spcBef>
              <a:spcAft>
                <a:spcPts val="0"/>
              </a:spcAft>
              <a:buNone/>
            </a:pPr>
            <a:r>
              <a:rPr lang="en-US"/>
              <a:t>L’istruzione e formazione professionale (IFP) può favorire l’inclusione offrendo percorsi di aggiornamento, riqualificazione e apprendimento accessibili.</a:t>
            </a:r>
            <a:endParaRPr/>
          </a:p>
          <a:p>
            <a:pPr marL="0" lvl="0" indent="0" algn="l" rtl="0">
              <a:spcBef>
                <a:spcPts val="0"/>
              </a:spcBef>
              <a:spcAft>
                <a:spcPts val="0"/>
              </a:spcAft>
              <a:buNone/>
            </a:pPr>
            <a:r>
              <a:rPr lang="en-US"/>
              <a:t>Incoraggiare i partecipanti a tenere in considerazione gli studenti che potrebbero aver bisogno di un sostegno aggiuntivo per accedere alle opportunità nel settore verde.</a:t>
            </a:r>
            <a:endParaRPr/>
          </a:p>
          <a:p>
            <a:pPr marL="0" lvl="0" indent="0" algn="l" rtl="0">
              <a:spcBef>
                <a:spcPts val="0"/>
              </a:spcBef>
              <a:spcAft>
                <a:spcPts val="0"/>
              </a:spcAft>
              <a:buNone/>
            </a:pPr>
            <a:endParaRPr/>
          </a:p>
          <a:p>
            <a:pPr marL="0" lvl="0" indent="0" algn="l" rtl="0">
              <a:spcBef>
                <a:spcPts val="0"/>
              </a:spcBef>
              <a:spcAft>
                <a:spcPts val="0"/>
              </a:spcAft>
              <a:buNone/>
            </a:pPr>
            <a:r>
              <a:rPr lang="en-US"/>
              <a:t>Fonte: «Transizione equa» dell’OIL; lavoro del Cedefop sulle competenze verdi.</a:t>
            </a:r>
            <a:endParaRPr/>
          </a:p>
          <a:p>
            <a:pPr marL="0" lvl="0" indent="0" algn="l" rtl="0">
              <a:spcBef>
                <a:spcPts val="0"/>
              </a:spcBef>
              <a:spcAft>
                <a:spcPts val="0"/>
              </a:spcAft>
              <a:buNone/>
            </a:pPr>
            <a:endParaRPr/>
          </a:p>
        </p:txBody>
      </p:sp>
      <p:sp>
        <p:nvSpPr>
          <p:cNvPr id="512" name="Google Shape;512;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Questa attività basata su un caso di studio dovrebbe essere svolta parallelamente alle altre attività basate su casi di studio. Ogni gruppo lavora su un solo caso, per poi condividere i risultati principali in seduta plenaria.</a:t>
            </a:r>
            <a:endParaRPr b="1"/>
          </a:p>
          <a:p>
            <a:pPr marL="0" lvl="0" indent="0" algn="l" rtl="0">
              <a:spcBef>
                <a:spcPts val="0"/>
              </a:spcBef>
              <a:spcAft>
                <a:spcPts val="0"/>
              </a:spcAft>
              <a:buNone/>
            </a:pPr>
            <a:endParaRPr/>
          </a:p>
          <a:p>
            <a:pPr marL="0" lvl="0" indent="0" algn="l" rtl="0">
              <a:spcBef>
                <a:spcPts val="0"/>
              </a:spcBef>
              <a:spcAft>
                <a:spcPts val="0"/>
              </a:spcAft>
              <a:buNone/>
            </a:pPr>
            <a:r>
              <a:rPr lang="en-US"/>
              <a:t>Presentate questa attività come primo compito di gruppo relativo ai casi di studio.</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la ristrutturazione degli edifici e l’efficienza energetica sono esempi utili perché collegano le priorità politiche alle competenze professionali pratiche. Il caso può essere rilevante per i settori dell’edilizia, dell’installazione, dei servizi per gli edifici, della gestione delle strutture, della consulenza energetica e del coordinamento dei progetti.</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al gruppo di individuare sia le competenze tecniche che quelle trasversali. Alcuni esempi potrebbero includere la comprensione dell’isolamento, la riduzione delle perdite energetiche, la selezione dei materiali adeguati, la comunicazione con i clienti, il coordinamento dei lavori di ristrutturazione, la documentazione delle norme o il lavoro in sicurezza.</a:t>
            </a: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il programma SUSTAIN-EU WP4 ToT CPD, Modulo 3 “Approfondimenti sull’economia verde e sul mercato del lavoro”. Nessun contenuto di terze parti; nessuna persona o marchio identificabile. Prompt archiviato nei registri del progetto.</a:t>
            </a:r>
            <a:endParaRPr b="1"/>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Il gruppo dovrebbe concludere con un’attività o una domanda rivolta agli studenti che un docente di formazione professionale potrebbe utilizzare.</a:t>
            </a:r>
            <a:endParaRPr/>
          </a:p>
          <a:p>
            <a:pPr marL="0" lvl="0" indent="0" algn="l" rtl="0">
              <a:spcBef>
                <a:spcPts val="0"/>
              </a:spcBef>
              <a:spcAft>
                <a:spcPts val="0"/>
              </a:spcAft>
              <a:buNone/>
            </a:pPr>
            <a:endParaRPr/>
          </a:p>
        </p:txBody>
      </p:sp>
      <p:sp>
        <p:nvSpPr>
          <p:cNvPr id="519" name="Google Shape;519;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 il caso.</a:t>
            </a:r>
            <a:endParaRPr/>
          </a:p>
          <a:p>
            <a:pPr marL="0" lvl="0" indent="0" algn="l" rtl="0">
              <a:spcBef>
                <a:spcPts val="0"/>
              </a:spcBef>
              <a:spcAft>
                <a:spcPts val="0"/>
              </a:spcAft>
              <a:buNone/>
            </a:pPr>
            <a:endParaRPr/>
          </a:p>
          <a:p>
            <a:pPr marL="0" lvl="0" indent="0" algn="l" rtl="0">
              <a:spcBef>
                <a:spcPts val="0"/>
              </a:spcBef>
              <a:spcAft>
                <a:spcPts val="0"/>
              </a:spcAft>
              <a:buNone/>
            </a:pPr>
            <a:r>
              <a:rPr lang="en-US"/>
              <a:t>L'iniziativa "Renovation Wave" mira a migliorare gli edifici e a incrementare gli interventi di riqualificazione energetica.</a:t>
            </a:r>
            <a:endParaRPr/>
          </a:p>
          <a:p>
            <a:pPr marL="0" lvl="0" indent="0" algn="l" rtl="0">
              <a:spcBef>
                <a:spcPts val="0"/>
              </a:spcBef>
              <a:spcAft>
                <a:spcPts val="0"/>
              </a:spcAft>
              <a:buNone/>
            </a:pPr>
            <a:endParaRPr/>
          </a:p>
          <a:p>
            <a:pPr marL="0" lvl="0" indent="0" algn="l" rtl="0">
              <a:spcBef>
                <a:spcPts val="0"/>
              </a:spcBef>
              <a:spcAft>
                <a:spcPts val="0"/>
              </a:spcAft>
              <a:buNone/>
            </a:pPr>
            <a:r>
              <a:rPr lang="en-US"/>
              <a:t>Per la formazione professionale, il caso collega gli obiettivi climatici alle competenze pratiche:</a:t>
            </a:r>
            <a:endParaRPr/>
          </a:p>
          <a:p>
            <a:pPr marL="171450" lvl="0" indent="-171450" algn="l" rtl="0">
              <a:spcBef>
                <a:spcPts val="0"/>
              </a:spcBef>
              <a:spcAft>
                <a:spcPts val="0"/>
              </a:spcAft>
              <a:buClr>
                <a:schemeClr val="dk1"/>
              </a:buClr>
              <a:buSzPts val="1200"/>
              <a:buFont typeface="Arial"/>
              <a:buChar char="•"/>
            </a:pPr>
            <a:r>
              <a:rPr lang="en-US"/>
              <a:t>isolamento </a:t>
            </a:r>
            <a:endParaRPr/>
          </a:p>
          <a:p>
            <a:pPr marL="171450" lvl="0" indent="-171450" algn="l" rtl="0">
              <a:spcBef>
                <a:spcPts val="0"/>
              </a:spcBef>
              <a:spcAft>
                <a:spcPts val="0"/>
              </a:spcAft>
              <a:buClr>
                <a:schemeClr val="dk1"/>
              </a:buClr>
              <a:buSzPts val="1200"/>
              <a:buFont typeface="Arial"/>
              <a:buChar char="•"/>
            </a:pPr>
            <a:r>
              <a:rPr lang="en-US"/>
              <a:t>sistemi di riscaldamento </a:t>
            </a:r>
            <a:endParaRPr/>
          </a:p>
          <a:p>
            <a:pPr marL="171450" lvl="0" indent="-171450" algn="l" rtl="0">
              <a:spcBef>
                <a:spcPts val="0"/>
              </a:spcBef>
              <a:spcAft>
                <a:spcPts val="0"/>
              </a:spcAft>
              <a:buClr>
                <a:schemeClr val="dk1"/>
              </a:buClr>
              <a:buSzPts val="1200"/>
              <a:buFont typeface="Arial"/>
              <a:buChar char="•"/>
            </a:pPr>
            <a:r>
              <a:rPr lang="en-US"/>
              <a:t>prestazioni energetiche </a:t>
            </a:r>
            <a:endParaRPr/>
          </a:p>
          <a:p>
            <a:pPr marL="171450" lvl="0" indent="-171450" algn="l" rtl="0">
              <a:spcBef>
                <a:spcPts val="0"/>
              </a:spcBef>
              <a:spcAft>
                <a:spcPts val="0"/>
              </a:spcAft>
              <a:buClr>
                <a:schemeClr val="dk1"/>
              </a:buClr>
              <a:buSzPts val="1200"/>
              <a:buFont typeface="Arial"/>
              <a:buChar char="•"/>
            </a:pPr>
            <a:r>
              <a:rPr lang="en-US"/>
              <a:t>materiali sostenibili </a:t>
            </a:r>
            <a:endParaRPr/>
          </a:p>
          <a:p>
            <a:pPr marL="171450" lvl="0" indent="-171450" algn="l" rtl="0">
              <a:spcBef>
                <a:spcPts val="0"/>
              </a:spcBef>
              <a:spcAft>
                <a:spcPts val="0"/>
              </a:spcAft>
              <a:buClr>
                <a:schemeClr val="dk1"/>
              </a:buClr>
              <a:buSzPts val="1200"/>
              <a:buFont typeface="Arial"/>
              <a:buChar char="•"/>
            </a:pPr>
            <a:r>
              <a:rPr lang="en-US"/>
              <a:t>coordinamento del progetto </a:t>
            </a:r>
            <a:endParaRPr/>
          </a:p>
          <a:p>
            <a:pPr marL="171450" lvl="0" indent="-171450" algn="l" rtl="0">
              <a:spcBef>
                <a:spcPts val="0"/>
              </a:spcBef>
              <a:spcAft>
                <a:spcPts val="0"/>
              </a:spcAft>
              <a:buClr>
                <a:schemeClr val="dk1"/>
              </a:buClr>
              <a:buSzPts val="1200"/>
              <a:buFont typeface="Arial"/>
              <a:buChar char="•"/>
            </a:pPr>
            <a:r>
              <a:rPr lang="en-US"/>
              <a:t>garanzia di qualità </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individuare quali discenti o programmi potrebbero essere collegati a questo caso.</a:t>
            </a:r>
            <a:endParaRPr/>
          </a:p>
          <a:p>
            <a:pPr marL="0" lvl="0" indent="0" algn="l" rtl="0">
              <a:spcBef>
                <a:spcPts val="0"/>
              </a:spcBef>
              <a:spcAft>
                <a:spcPts val="0"/>
              </a:spcAft>
              <a:buNone/>
            </a:pPr>
            <a:endParaRPr/>
          </a:p>
        </p:txBody>
      </p:sp>
      <p:sp>
        <p:nvSpPr>
          <p:cNvPr id="529" name="Google Shape;529;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queste domande per il lavoro di gruppo.</a:t>
            </a:r>
            <a:endParaRPr/>
          </a:p>
          <a:p>
            <a:pPr marL="0" lvl="0" indent="0" algn="l" rtl="0">
              <a:spcBef>
                <a:spcPts val="0"/>
              </a:spcBef>
              <a:spcAft>
                <a:spcPts val="0"/>
              </a:spcAft>
              <a:buNone/>
            </a:pPr>
            <a:endParaRPr/>
          </a:p>
          <a:p>
            <a:pPr marL="0" lvl="0" indent="0" algn="l" rtl="0">
              <a:spcBef>
                <a:spcPts val="0"/>
              </a:spcBef>
              <a:spcAft>
                <a:spcPts val="0"/>
              </a:spcAft>
              <a:buNone/>
            </a:pPr>
            <a:r>
              <a:rPr lang="en-US"/>
              <a:t>Incoraggiate i partecipanti a rispondere dal punto di vista di un insegnante:</a:t>
            </a:r>
            <a:endParaRPr/>
          </a:p>
          <a:p>
            <a:pPr marL="0" lvl="0" indent="0" algn="l" rtl="0">
              <a:spcBef>
                <a:spcPts val="0"/>
              </a:spcBef>
              <a:spcAft>
                <a:spcPts val="0"/>
              </a:spcAft>
              <a:buNone/>
            </a:pPr>
            <a:r>
              <a:rPr lang="en-US"/>
              <a:t>Cosa dovrebbero comprendere e mettere in pratica gli studenti?</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loro di distinguere tra competenze trasversali, specifiche della professione e altamente specializzate.</a:t>
            </a:r>
            <a:endParaRPr/>
          </a:p>
          <a:p>
            <a:pPr marL="0" lvl="0" indent="0" algn="l" rtl="0">
              <a:spcBef>
                <a:spcPts val="0"/>
              </a:spcBef>
              <a:spcAft>
                <a:spcPts val="0"/>
              </a:spcAft>
              <a:buNone/>
            </a:pPr>
            <a:endParaRPr/>
          </a:p>
          <a:p>
            <a:pPr marL="0" lvl="0" indent="0" algn="l" rtl="0">
              <a:spcBef>
                <a:spcPts val="0"/>
              </a:spcBef>
              <a:spcAft>
                <a:spcPts val="0"/>
              </a:spcAft>
              <a:buNone/>
            </a:pPr>
            <a:r>
              <a:rPr lang="en-US"/>
              <a:t>L’ultima domanda chiede loro di contestualizzare il caso, il che supporta l’AR2: adattare gli esempi ai contesti locali o istituzionali.</a:t>
            </a:r>
            <a:endParaRPr/>
          </a:p>
          <a:p>
            <a:pPr marL="0" lvl="0" indent="0" algn="l" rtl="0">
              <a:spcBef>
                <a:spcPts val="0"/>
              </a:spcBef>
              <a:spcAft>
                <a:spcPts val="0"/>
              </a:spcAft>
              <a:buNone/>
            </a:pPr>
            <a:endParaRPr/>
          </a:p>
        </p:txBody>
      </p:sp>
      <p:sp>
        <p:nvSpPr>
          <p:cNvPr id="536" name="Google Shape;536;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Questa attività basata su un caso di studio dovrebbe essere svolta parallelamente agli altri casi di studio. Ogni gruppo lavora su un solo caso, per poi condividere i risultati principali in seduta plenaria.</a:t>
            </a:r>
            <a:endParaRPr/>
          </a:p>
          <a:p>
            <a:pPr marL="0" lvl="0" indent="0" algn="l" rtl="0">
              <a:spcBef>
                <a:spcPts val="0"/>
              </a:spcBef>
              <a:spcAft>
                <a:spcPts val="0"/>
              </a:spcAft>
              <a:buNone/>
            </a:pPr>
            <a:endParaRPr/>
          </a:p>
          <a:p>
            <a:pPr marL="0" lvl="0" indent="0" algn="l" rtl="0">
              <a:spcBef>
                <a:spcPts val="0"/>
              </a:spcBef>
              <a:spcAft>
                <a:spcPts val="0"/>
              </a:spcAft>
              <a:buNone/>
            </a:pPr>
            <a:r>
              <a:rPr lang="en-US"/>
              <a:t>Presentate questo caso come esempio di come i principi dell’economia circolare influenzino la produzione, la riparazione, la progettazione, la logistica, la vendita al dettaglio e il servizio clienti.</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l’economia circolare non riguarda solo il riciclaggio. Può includere anche la riparazione, il riutilizzo, la rigenerazione, la progettazione sostenibile, la prevenzione dei rifiuti e il prolungamento della vita utile di prodotti o materiali.</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al gruppo di concentrarsi sui cambiamenti nelle mansioni lavorative. Ad esempio: verificare se un prodotto può essere riparato, separare i materiali, fornire consigli ai clienti sul riutilizzo, migliorare la durata del prodotto o documentare i flussi di materiali.</a:t>
            </a: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il programma SUSTAIN-EU WP4 ToT CPD, Modulo 3 “Green Economy and Labour Market Insights”. Nessun contenuto di terze parti; nessuna persona o marchio identificabile. Prompt archiviato nei registri del progetto.</a:t>
            </a:r>
            <a:endParaRPr b="1"/>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Il risultato finale dovrebbe essere un’attività pratica per gli studenti che renda visibile il pensiero dell’economia circolare in un contesto di istruzione e formazione professionale.</a:t>
            </a:r>
            <a:endParaRPr/>
          </a:p>
        </p:txBody>
      </p:sp>
      <p:sp>
        <p:nvSpPr>
          <p:cNvPr id="543" name="Google Shape;543;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 il concetto.</a:t>
            </a:r>
            <a:endParaRPr/>
          </a:p>
          <a:p>
            <a:pPr marL="0" lvl="0" indent="0" algn="l" rtl="0">
              <a:spcBef>
                <a:spcPts val="0"/>
              </a:spcBef>
              <a:spcAft>
                <a:spcPts val="0"/>
              </a:spcAft>
              <a:buNone/>
            </a:pPr>
            <a:endParaRPr/>
          </a:p>
          <a:p>
            <a:pPr marL="0" lvl="0" indent="0" algn="l" rtl="0">
              <a:spcBef>
                <a:spcPts val="0"/>
              </a:spcBef>
              <a:spcAft>
                <a:spcPts val="0"/>
              </a:spcAft>
              <a:buNone/>
            </a:pPr>
            <a:r>
              <a:rPr lang="en-US"/>
              <a:t>L'economia circolare si allontana dalla mentalità del "prendi-produci-smaltisci" per puntare invece a mantenere più a lungo il valore dei prodotti e dei materiali.</a:t>
            </a:r>
            <a:endParaRPr/>
          </a:p>
          <a:p>
            <a:pPr marL="0" lvl="0" indent="0" algn="l" rtl="0">
              <a:spcBef>
                <a:spcPts val="0"/>
              </a:spcBef>
              <a:spcAft>
                <a:spcPts val="0"/>
              </a:spcAft>
              <a:buNone/>
            </a:pPr>
            <a:endParaRPr/>
          </a:p>
          <a:p>
            <a:pPr marL="0" lvl="0" indent="0" algn="l" rtl="0">
              <a:spcBef>
                <a:spcPts val="0"/>
              </a:spcBef>
              <a:spcAft>
                <a:spcPts val="0"/>
              </a:spcAft>
              <a:buNone/>
            </a:pPr>
            <a:r>
              <a:rPr lang="en-US"/>
              <a:t>Ciò ha ripercussioni sulla produzione, sulla progettazione, sulla riparazione, sulla logistica, sulla vendita al dettaglio e sul servizio clienti.</a:t>
            </a:r>
            <a:endParaRPr/>
          </a:p>
          <a:p>
            <a:pPr marL="0" lvl="0" indent="0" algn="l" rtl="0">
              <a:spcBef>
                <a:spcPts val="0"/>
              </a:spcBef>
              <a:spcAft>
                <a:spcPts val="0"/>
              </a:spcAft>
              <a:buNone/>
            </a:pPr>
            <a:endParaRPr/>
          </a:p>
          <a:p>
            <a:pPr marL="0" lvl="0" indent="0" algn="l" rtl="0">
              <a:spcBef>
                <a:spcPts val="0"/>
              </a:spcBef>
              <a:spcAft>
                <a:spcPts val="0"/>
              </a:spcAft>
              <a:buNone/>
            </a:pPr>
            <a:r>
              <a:rPr lang="en-US"/>
              <a:t>Gli insegnanti possono utilizzare questo caso per discutere di efficienza delle risorse, prevenzione dei rifiuti e nuovi modelli di business.</a:t>
            </a:r>
            <a:endParaRPr/>
          </a:p>
          <a:p>
            <a:pPr marL="0" lvl="0" indent="0" algn="l" rtl="0">
              <a:spcBef>
                <a:spcPts val="0"/>
              </a:spcBef>
              <a:spcAft>
                <a:spcPts val="0"/>
              </a:spcAft>
              <a:buNone/>
            </a:pPr>
            <a:endParaRPr/>
          </a:p>
        </p:txBody>
      </p:sp>
      <p:sp>
        <p:nvSpPr>
          <p:cNvPr id="553" name="Google Shape;553;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queste domande di riflessione per il lavoro di gruppo.</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individuare:</a:t>
            </a:r>
            <a:endParaRPr/>
          </a:p>
          <a:p>
            <a:pPr marL="171450" lvl="0" indent="-171450" algn="l" rtl="0">
              <a:spcBef>
                <a:spcPts val="0"/>
              </a:spcBef>
              <a:spcAft>
                <a:spcPts val="0"/>
              </a:spcAft>
              <a:buClr>
                <a:schemeClr val="dk1"/>
              </a:buClr>
              <a:buSzPts val="1200"/>
              <a:buFont typeface="Arial"/>
              <a:buChar char="•"/>
            </a:pPr>
            <a:r>
              <a:rPr lang="en-US"/>
              <a:t>il problema </a:t>
            </a:r>
            <a:endParaRPr/>
          </a:p>
          <a:p>
            <a:pPr marL="171450" lvl="0" indent="-171450" algn="l" rtl="0">
              <a:spcBef>
                <a:spcPts val="0"/>
              </a:spcBef>
              <a:spcAft>
                <a:spcPts val="0"/>
              </a:spcAft>
              <a:buClr>
                <a:schemeClr val="dk1"/>
              </a:buClr>
              <a:buSzPts val="1200"/>
              <a:buFont typeface="Arial"/>
              <a:buChar char="•"/>
            </a:pPr>
            <a:r>
              <a:rPr lang="en-US"/>
              <a:t>i cambiamenti nelle mansioni lavorative </a:t>
            </a:r>
            <a:endParaRPr/>
          </a:p>
          <a:p>
            <a:pPr marL="171450" lvl="0" indent="-171450" algn="l" rtl="0">
              <a:spcBef>
                <a:spcPts val="0"/>
              </a:spcBef>
              <a:spcAft>
                <a:spcPts val="0"/>
              </a:spcAft>
              <a:buClr>
                <a:schemeClr val="dk1"/>
              </a:buClr>
              <a:buSzPts val="1200"/>
              <a:buFont typeface="Arial"/>
              <a:buChar char="•"/>
            </a:pPr>
            <a:r>
              <a:rPr lang="en-US"/>
              <a:t>l'opportunità di apprendimento </a:t>
            </a:r>
            <a:endParaRPr/>
          </a:p>
          <a:p>
            <a:pPr marL="0" lvl="0" indent="0" algn="l" rtl="0">
              <a:spcBef>
                <a:spcPts val="0"/>
              </a:spcBef>
              <a:spcAft>
                <a:spcPts val="0"/>
              </a:spcAft>
              <a:buNone/>
            </a:pPr>
            <a:endParaRPr/>
          </a:p>
          <a:p>
            <a:pPr marL="0" lvl="0" indent="0" algn="l" rtl="0">
              <a:spcBef>
                <a:spcPts val="0"/>
              </a:spcBef>
              <a:spcAft>
                <a:spcPts val="0"/>
              </a:spcAft>
              <a:buNone/>
            </a:pPr>
            <a:r>
              <a:rPr lang="en-US"/>
              <a:t>Incoraggiali a pensare ad attività pratiche, come riprogettare un prodotto per la riparazione, confrontare opzioni usa e getta e riutilizzabili, oppure pianificare un flusso di lavoro di riparazione e manutenzione.</a:t>
            </a:r>
            <a:endParaRPr/>
          </a:p>
          <a:p>
            <a:pPr marL="0" lvl="0" indent="0" algn="l" rtl="0">
              <a:spcBef>
                <a:spcPts val="0"/>
              </a:spcBef>
              <a:spcAft>
                <a:spcPts val="0"/>
              </a:spcAft>
              <a:buNone/>
            </a:pPr>
            <a:endParaRPr/>
          </a:p>
        </p:txBody>
      </p:sp>
      <p:sp>
        <p:nvSpPr>
          <p:cNvPr id="560" name="Google Shape;560;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6" name="Google Shape;566;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Questa attività basata su un caso di studio dovrebbe essere svolta parallelamente alle altre attività basate su casi di studio. Ogni gruppo lavora su un solo caso, per poi condividere i risultati principali in seduta plenaria.</a:t>
            </a:r>
            <a:endParaRPr b="1"/>
          </a:p>
          <a:p>
            <a:pPr marL="0" lvl="0" indent="0" algn="l" rtl="0">
              <a:spcBef>
                <a:spcPts val="0"/>
              </a:spcBef>
              <a:spcAft>
                <a:spcPts val="0"/>
              </a:spcAft>
              <a:buNone/>
            </a:pPr>
            <a:endParaRPr/>
          </a:p>
          <a:p>
            <a:pPr marL="0" lvl="0" indent="0" algn="l" rtl="0">
              <a:spcBef>
                <a:spcPts val="0"/>
              </a:spcBef>
              <a:spcAft>
                <a:spcPts val="0"/>
              </a:spcAft>
              <a:buNone/>
            </a:pPr>
            <a:r>
              <a:rPr lang="en-US"/>
              <a:t>Presentate questo caso come esempio di competenze ecologiche nelle professioni del settore dei servizi.</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la sostenibilità nel turismo e nei servizi locali non è solo una questione tecnica. Comprende anche la comunicazione, la pianificazione, l’orientamento dei clienti, l’approvvigionamento locale, la riduzione dei rifiuti, le scelte di mobilità, l’uso dell’energia e la cooperazione con le comunità locali.</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al gruppo di identificare sia le competenze verdi trasversali che quelle specifiche della professione. Ad esempio: spiegare le opzioni sostenibili ai visitatori, ridurre i materiali monouso, pianificare le catene di approvvigionamento locali, gestire i rifiuti o promuovere un comportamento responsabile da parte dei visitatori.</a:t>
            </a:r>
            <a:endParaRPr/>
          </a:p>
          <a:p>
            <a:pPr marL="0" lvl="0" indent="0" algn="l" rtl="0">
              <a:spcBef>
                <a:spcPts val="0"/>
              </a:spcBef>
              <a:spcAft>
                <a:spcPts val="0"/>
              </a:spcAft>
              <a:buNone/>
            </a:pPr>
            <a:endParaRPr/>
          </a:p>
          <a:p>
            <a:pPr marL="0" lvl="0" indent="0" algn="l" rtl="0">
              <a:spcBef>
                <a:spcPts val="0"/>
              </a:spcBef>
              <a:spcAft>
                <a:spcPts val="0"/>
              </a:spcAft>
              <a:buNone/>
            </a:pPr>
            <a:r>
              <a:rPr lang="en-US"/>
              <a:t>Il gruppo dovrebbe preparare un’attività didattica o un suggerimento per l’orientamento dei clienti che possa essere utilizzato in un’aula di formazione professionale o durante una sessione di formazione.</a:t>
            </a: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il programma SUSTAIN-EU WP4 ToT CPD, Modulo 3 “Approfondimenti sull’economia verde e sul mercato del lavoro”. Nessun contenuto di terze parti; nessuna persona o marchio identificabile. Prompt archiviato nei registri del progetto.</a:t>
            </a:r>
            <a:endParaRPr b="1"/>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Fonte dell’immagine: Immagine creata con Sora (generata dall’IA), per il programma ToT CPD del WP4 di SUSTAIN-EU, Modulo 3 “Approfondimenti sull’economia verde e sul mercato del lavoro”. Nessun contenuto di terze parti; nessuna persona o marchio identificabile. Prompt archiviato nei registri del progetto.</a:t>
            </a:r>
            <a:endParaRPr/>
          </a:p>
          <a:p>
            <a:pPr marL="0" lvl="0" indent="0" algn="l" rtl="0">
              <a:spcBef>
                <a:spcPts val="0"/>
              </a:spcBef>
              <a:spcAft>
                <a:spcPts val="0"/>
              </a:spcAft>
              <a:buNone/>
            </a:pPr>
            <a:endParaRPr/>
          </a:p>
        </p:txBody>
      </p:sp>
      <p:sp>
        <p:nvSpPr>
          <p:cNvPr id="567" name="Google Shape;567;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 il caso.</a:t>
            </a:r>
            <a:endParaRPr/>
          </a:p>
          <a:p>
            <a:pPr marL="0" lvl="0" indent="0" algn="l" rtl="0">
              <a:spcBef>
                <a:spcPts val="0"/>
              </a:spcBef>
              <a:spcAft>
                <a:spcPts val="0"/>
              </a:spcAft>
              <a:buNone/>
            </a:pPr>
            <a:endParaRPr/>
          </a:p>
          <a:p>
            <a:pPr marL="0" lvl="0" indent="0" algn="l" rtl="0">
              <a:spcBef>
                <a:spcPts val="0"/>
              </a:spcBef>
              <a:spcAft>
                <a:spcPts val="0"/>
              </a:spcAft>
              <a:buNone/>
            </a:pPr>
            <a:r>
              <a:rPr lang="en-US"/>
              <a:t>Il turismo e i servizi locali riguardano l’energia, la mobilità, l’alimentazione, i rifiuti, la cultura, la comunicazione e l’impatto sulla comunità.</a:t>
            </a:r>
            <a:endParaRPr/>
          </a:p>
          <a:p>
            <a:pPr marL="0" lvl="0" indent="0" algn="l" rtl="0">
              <a:spcBef>
                <a:spcPts val="0"/>
              </a:spcBef>
              <a:spcAft>
                <a:spcPts val="0"/>
              </a:spcAft>
              <a:buNone/>
            </a:pPr>
            <a:endParaRPr/>
          </a:p>
          <a:p>
            <a:pPr marL="0" lvl="0" indent="0" algn="l" rtl="0">
              <a:spcBef>
                <a:spcPts val="0"/>
              </a:spcBef>
              <a:spcAft>
                <a:spcPts val="0"/>
              </a:spcAft>
              <a:buNone/>
            </a:pPr>
            <a:r>
              <a:rPr lang="en-US"/>
              <a:t>Le competenze ecologiche in questo ambito possono includere:</a:t>
            </a:r>
            <a:endParaRPr/>
          </a:p>
          <a:p>
            <a:pPr marL="171450" lvl="0" indent="-171450" algn="l" rtl="0">
              <a:spcBef>
                <a:spcPts val="0"/>
              </a:spcBef>
              <a:spcAft>
                <a:spcPts val="0"/>
              </a:spcAft>
              <a:buClr>
                <a:schemeClr val="dk1"/>
              </a:buClr>
              <a:buSzPts val="1200"/>
              <a:buFont typeface="Arial"/>
              <a:buChar char="•"/>
            </a:pPr>
            <a:r>
              <a:rPr lang="en-US"/>
              <a:t>pianificazione </a:t>
            </a:r>
            <a:endParaRPr/>
          </a:p>
          <a:p>
            <a:pPr marL="171450" lvl="0" indent="-171450" algn="l" rtl="0">
              <a:spcBef>
                <a:spcPts val="0"/>
              </a:spcBef>
              <a:spcAft>
                <a:spcPts val="0"/>
              </a:spcAft>
              <a:buClr>
                <a:schemeClr val="dk1"/>
              </a:buClr>
              <a:buSzPts val="1200"/>
              <a:buFont typeface="Arial"/>
              <a:buChar char="•"/>
            </a:pPr>
            <a:r>
              <a:rPr lang="en-US"/>
              <a:t>comunicazione con i clienti </a:t>
            </a:r>
            <a:endParaRPr/>
          </a:p>
          <a:p>
            <a:pPr marL="171450" lvl="0" indent="-171450" algn="l" rtl="0">
              <a:spcBef>
                <a:spcPts val="0"/>
              </a:spcBef>
              <a:spcAft>
                <a:spcPts val="0"/>
              </a:spcAft>
              <a:buClr>
                <a:schemeClr val="dk1"/>
              </a:buClr>
              <a:buSzPts val="1200"/>
              <a:buFont typeface="Arial"/>
              <a:buChar char="•"/>
            </a:pPr>
            <a:r>
              <a:rPr lang="en-US"/>
              <a:t>consapevolezza delle risorse </a:t>
            </a:r>
            <a:endParaRPr/>
          </a:p>
          <a:p>
            <a:pPr marL="171450" lvl="0" indent="-171450" algn="l" rtl="0">
              <a:spcBef>
                <a:spcPts val="0"/>
              </a:spcBef>
              <a:spcAft>
                <a:spcPts val="0"/>
              </a:spcAft>
              <a:buClr>
                <a:schemeClr val="dk1"/>
              </a:buClr>
              <a:buSzPts val="1200"/>
              <a:buFont typeface="Arial"/>
              <a:buChar char="•"/>
            </a:pPr>
            <a:r>
              <a:rPr lang="en-US"/>
              <a:t>cooperazione </a:t>
            </a:r>
            <a:endParaRPr/>
          </a:p>
          <a:p>
            <a:pPr marL="171450" lvl="0" indent="-171450" algn="l" rtl="0">
              <a:spcBef>
                <a:spcPts val="0"/>
              </a:spcBef>
              <a:spcAft>
                <a:spcPts val="0"/>
              </a:spcAft>
              <a:buClr>
                <a:schemeClr val="dk1"/>
              </a:buClr>
              <a:buSzPts val="1200"/>
              <a:buFont typeface="Arial"/>
              <a:buChar char="•"/>
            </a:pPr>
            <a:r>
              <a:rPr lang="en-US"/>
              <a:t>processo decisionale responsabile </a:t>
            </a:r>
            <a:endParaRPr/>
          </a:p>
          <a:p>
            <a:pPr marL="0" lvl="0" indent="0" algn="l" rtl="0">
              <a:spcBef>
                <a:spcPts val="0"/>
              </a:spcBef>
              <a:spcAft>
                <a:spcPts val="0"/>
              </a:spcAft>
              <a:buNone/>
            </a:pPr>
            <a:endParaRPr/>
          </a:p>
          <a:p>
            <a:pPr marL="0" lvl="0" indent="0" algn="l" rtl="0">
              <a:spcBef>
                <a:spcPts val="0"/>
              </a:spcBef>
              <a:spcAft>
                <a:spcPts val="0"/>
              </a:spcAft>
              <a:buNone/>
            </a:pPr>
            <a:r>
              <a:rPr lang="en-US"/>
              <a:t>Questo aiuta gli insegnanti dei settori della formazione professionale legati ai servizi a comprendere l’importanza del modulo.</a:t>
            </a:r>
            <a:endParaRPr/>
          </a:p>
          <a:p>
            <a:pPr marL="0" lvl="0" indent="0" algn="l" rtl="0">
              <a:spcBef>
                <a:spcPts val="0"/>
              </a:spcBef>
              <a:spcAft>
                <a:spcPts val="0"/>
              </a:spcAft>
              <a:buNone/>
            </a:pPr>
            <a:endParaRPr/>
          </a:p>
        </p:txBody>
      </p:sp>
      <p:sp>
        <p:nvSpPr>
          <p:cNvPr id="577" name="Google Shape;577;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3" name="Google Shape;583;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 lo scenario.</a:t>
            </a:r>
            <a:endParaRPr/>
          </a:p>
          <a:p>
            <a:pPr marL="0" lvl="0" indent="0" algn="l" rtl="0">
              <a:spcBef>
                <a:spcPts val="0"/>
              </a:spcBef>
              <a:spcAft>
                <a:spcPts val="0"/>
              </a:spcAft>
              <a:buNone/>
            </a:pPr>
            <a:endParaRPr/>
          </a:p>
          <a:p>
            <a:pPr marL="0" lvl="0" indent="0" algn="l" rtl="0">
              <a:spcBef>
                <a:spcPts val="0"/>
              </a:spcBef>
              <a:spcAft>
                <a:spcPts val="0"/>
              </a:spcAft>
              <a:buNone/>
            </a:pPr>
            <a:r>
              <a:rPr lang="en-US"/>
              <a:t>Un operatore turistico desidera ridurre l'impatto ambientale migliorando al contempo l'esperienza dei visitatori.</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notare che alcune azioni sono di natura tecnica, come l’efficienza energetica, mentre altre sono di natura organizzativa o comunicativa, come spiegare ai visitatori le scelte sostenibili.</a:t>
            </a:r>
            <a:endParaRPr/>
          </a:p>
          <a:p>
            <a:pPr marL="0" lvl="0" indent="0" algn="l" rtl="0">
              <a:spcBef>
                <a:spcPts val="0"/>
              </a:spcBef>
              <a:spcAft>
                <a:spcPts val="0"/>
              </a:spcAft>
              <a:buNone/>
            </a:pPr>
            <a:endParaRPr/>
          </a:p>
          <a:p>
            <a:pPr marL="0" lvl="0" indent="0" algn="l" rtl="0">
              <a:spcBef>
                <a:spcPts val="0"/>
              </a:spcBef>
              <a:spcAft>
                <a:spcPts val="0"/>
              </a:spcAft>
              <a:buNone/>
            </a:pPr>
            <a:r>
              <a:rPr lang="en-US"/>
              <a:t>Ciò amplia la comprensione delle competenze ecologiche.</a:t>
            </a:r>
            <a:endParaRPr/>
          </a:p>
          <a:p>
            <a:pPr marL="0" lvl="0" indent="0" algn="l" rtl="0">
              <a:spcBef>
                <a:spcPts val="0"/>
              </a:spcBef>
              <a:spcAft>
                <a:spcPts val="0"/>
              </a:spcAft>
              <a:buNone/>
            </a:pPr>
            <a:endParaRPr/>
          </a:p>
        </p:txBody>
      </p:sp>
      <p:sp>
        <p:nvSpPr>
          <p:cNvPr id="584" name="Google Shape;584;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0" name="Google Shape;59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ricollegare il caso al Modulo 3.</a:t>
            </a:r>
            <a:endParaRPr/>
          </a:p>
          <a:p>
            <a:pPr marL="0" lvl="0" indent="0" algn="l" rtl="0">
              <a:spcBef>
                <a:spcPts val="0"/>
              </a:spcBef>
              <a:spcAft>
                <a:spcPts val="0"/>
              </a:spcAft>
              <a:buNone/>
            </a:pPr>
            <a:endParaRPr/>
          </a:p>
          <a:p>
            <a:pPr marL="0" lvl="0" indent="0" algn="l" rtl="0">
              <a:spcBef>
                <a:spcPts val="0"/>
              </a:spcBef>
              <a:spcAft>
                <a:spcPts val="0"/>
              </a:spcAft>
              <a:buNone/>
            </a:pPr>
            <a:r>
              <a:rPr lang="en-US"/>
              <a:t>Sottolinea che le competenze verdi non sono appannaggio esclusivo degli ingegneri o degli esperti ambientali.</a:t>
            </a:r>
            <a:endParaRPr/>
          </a:p>
          <a:p>
            <a:pPr marL="0" lvl="0" indent="0" algn="l" rtl="0">
              <a:spcBef>
                <a:spcPts val="0"/>
              </a:spcBef>
              <a:spcAft>
                <a:spcPts val="0"/>
              </a:spcAft>
              <a:buNone/>
            </a:pPr>
            <a:endParaRPr/>
          </a:p>
          <a:p>
            <a:pPr marL="0" lvl="0" indent="0" algn="l" rtl="0">
              <a:spcBef>
                <a:spcPts val="0"/>
              </a:spcBef>
              <a:spcAft>
                <a:spcPts val="0"/>
              </a:spcAft>
              <a:buNone/>
            </a:pPr>
            <a:r>
              <a:rPr lang="en-US"/>
              <a:t>Anche gli operatori del settore dei servizi devono possedere conoscenze in materia di sostenibilità, capacità comunicative e di processo decisionale.</a:t>
            </a:r>
            <a:endParaRPr/>
          </a:p>
          <a:p>
            <a:pPr marL="0" lvl="0" indent="0" algn="l" rtl="0">
              <a:spcBef>
                <a:spcPts val="0"/>
              </a:spcBef>
              <a:spcAft>
                <a:spcPts val="0"/>
              </a:spcAft>
              <a:buNone/>
            </a:pPr>
            <a:endParaRPr/>
          </a:p>
          <a:p>
            <a:pPr marL="0" lvl="0" indent="0" algn="l" rtl="0">
              <a:spcBef>
                <a:spcPts val="0"/>
              </a:spcBef>
              <a:spcAft>
                <a:spcPts val="0"/>
              </a:spcAft>
              <a:buNone/>
            </a:pPr>
            <a:r>
              <a:rPr lang="en-US"/>
              <a:t>Questo caso aiuta gli insegnanti a discutere dell’importanza delle carriere “verdi” nei settori dell’ospitalità, del turismo, del commercio al dettaglio, dei trasporti e dei servizi locali.</a:t>
            </a:r>
            <a:endParaRPr/>
          </a:p>
          <a:p>
            <a:pPr marL="0" lvl="0" indent="0" algn="l" rtl="0">
              <a:spcBef>
                <a:spcPts val="0"/>
              </a:spcBef>
              <a:spcAft>
                <a:spcPts val="0"/>
              </a:spcAft>
              <a:buNone/>
            </a:pPr>
            <a:endParaRPr/>
          </a:p>
        </p:txBody>
      </p:sp>
      <p:sp>
        <p:nvSpPr>
          <p:cNvPr id="591" name="Google Shape;591;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7" name="Google Shape;59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le domande per il lavoro di gruppo sui casi di studio.</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individuare almeno una competenza trasversale e una specifica per la professione.</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loro quindi di ideare un'attività didattica.</a:t>
            </a:r>
            <a:endParaRPr/>
          </a:p>
          <a:p>
            <a:pPr marL="0" lvl="0" indent="0" algn="l" rtl="0">
              <a:spcBef>
                <a:spcPts val="0"/>
              </a:spcBef>
              <a:spcAft>
                <a:spcPts val="0"/>
              </a:spcAft>
              <a:buNone/>
            </a:pPr>
            <a:endParaRPr/>
          </a:p>
          <a:p>
            <a:pPr marL="0" lvl="0" indent="0" algn="l" rtl="0">
              <a:spcBef>
                <a:spcPts val="0"/>
              </a:spcBef>
              <a:spcAft>
                <a:spcPts val="0"/>
              </a:spcAft>
              <a:buNone/>
            </a:pPr>
            <a:r>
              <a:rPr lang="en-US"/>
              <a:t>In questo modo l’attività rimane pratica e collegata all’insegnamento, garantendo al contempo che i partecipanti apprendano il contenuto del caso.</a:t>
            </a:r>
            <a:endParaRPr/>
          </a:p>
          <a:p>
            <a:pPr marL="0" lvl="0" indent="0" algn="l" rtl="0">
              <a:spcBef>
                <a:spcPts val="0"/>
              </a:spcBef>
              <a:spcAft>
                <a:spcPts val="0"/>
              </a:spcAft>
              <a:buNone/>
            </a:pPr>
            <a:endParaRPr/>
          </a:p>
        </p:txBody>
      </p:sp>
      <p:sp>
        <p:nvSpPr>
          <p:cNvPr id="598" name="Google Shape;598;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4" name="Google Shape;604;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accompagnare i partecipanti dal lavoro di gruppo alla riflessione individuale.</a:t>
            </a:r>
            <a:endParaRPr/>
          </a:p>
          <a:p>
            <a:pPr marL="0" lvl="0" indent="0" algn="l" rtl="0">
              <a:spcBef>
                <a:spcPts val="0"/>
              </a:spcBef>
              <a:spcAft>
                <a:spcPts val="0"/>
              </a:spcAft>
              <a:buNone/>
            </a:pPr>
            <a:endParaRPr/>
          </a:p>
          <a:p>
            <a:pPr marL="0" lvl="0" indent="0" algn="l" rtl="0">
              <a:spcBef>
                <a:spcPts val="0"/>
              </a:spcBef>
              <a:spcAft>
                <a:spcPts val="0"/>
              </a:spcAft>
              <a:buNone/>
            </a:pPr>
            <a:r>
              <a:rPr lang="en-US"/>
              <a:t>Spiega che il Foglio di lavoro 6 li aiuta a consolidare ciò che hanno appreso durante il modulo. L’attenzione è rivolta al trasferimento pratico nel proprio contesto didattico o formativo.</a:t>
            </a:r>
            <a:endParaRPr/>
          </a:p>
          <a:p>
            <a:pPr marL="0" lvl="0" indent="0" algn="l" rtl="0">
              <a:spcBef>
                <a:spcPts val="0"/>
              </a:spcBef>
              <a:spcAft>
                <a:spcPts val="0"/>
              </a:spcAft>
              <a:buNone/>
            </a:pPr>
            <a:endParaRPr/>
          </a:p>
          <a:p>
            <a:pPr marL="0" lvl="0" indent="0" algn="l" rtl="0">
              <a:spcBef>
                <a:spcPts val="0"/>
              </a:spcBef>
              <a:spcAft>
                <a:spcPts val="0"/>
              </a:spcAft>
              <a:buNone/>
            </a:pPr>
            <a:r>
              <a:rPr lang="en-US"/>
              <a:t>Chiedete ai partecipanti di scrivere risposte brevi e concrete. Non è necessario che scrivano lunghi paragrafi. La riflessione dovrebbe aiutarli a identificare ciò che possono utilizzare immediatamente e ciò che potrebbero ancora dover adattare.</a:t>
            </a:r>
            <a:endParaRPr/>
          </a:p>
          <a:p>
            <a:pPr marL="0" lvl="0" indent="0" algn="l" rtl="0">
              <a:spcBef>
                <a:spcPts val="0"/>
              </a:spcBef>
              <a:spcAft>
                <a:spcPts val="0"/>
              </a:spcAft>
              <a:buNone/>
            </a:pPr>
            <a:endParaRPr/>
          </a:p>
          <a:p>
            <a:pPr marL="0" lvl="0" indent="0" algn="l" rtl="0">
              <a:spcBef>
                <a:spcPts val="0"/>
              </a:spcBef>
              <a:spcAft>
                <a:spcPts val="0"/>
              </a:spcAft>
              <a:buNone/>
            </a:pPr>
            <a:r>
              <a:rPr lang="en-US"/>
              <a:t>Ricordate ai partecipanti che questa riflessione può essere utile per il loro Portfolio del Formatore, in particolare per la sezione dedicata all’adattamento locale e alla rilevanza per i discenti.</a:t>
            </a:r>
            <a:endParaRPr/>
          </a:p>
          <a:p>
            <a:pPr marL="0" lvl="0" indent="0" algn="l" rtl="0">
              <a:spcBef>
                <a:spcPts val="0"/>
              </a:spcBef>
              <a:spcAft>
                <a:spcPts val="0"/>
              </a:spcAft>
              <a:buNone/>
            </a:pPr>
            <a:endParaRPr/>
          </a:p>
        </p:txBody>
      </p:sp>
      <p:sp>
        <p:nvSpPr>
          <p:cNvPr id="605" name="Google Shape;605;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Google Shape;611;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Utilizzate questa diapositiva per aiutare i partecipanti a imparare dalle riflessioni degli altri.</a:t>
            </a:r>
            <a:endParaRPr/>
          </a:p>
          <a:p>
            <a:pPr marL="0" lvl="0" indent="0" algn="l" rtl="0">
              <a:spcBef>
                <a:spcPts val="0"/>
              </a:spcBef>
              <a:spcAft>
                <a:spcPts val="0"/>
              </a:spcAft>
              <a:buNone/>
            </a:pPr>
            <a:endParaRPr/>
          </a:p>
          <a:p>
            <a:pPr marL="0" lvl="0" indent="0" algn="l" rtl="0">
              <a:spcBef>
                <a:spcPts val="0"/>
              </a:spcBef>
              <a:spcAft>
                <a:spcPts val="0"/>
              </a:spcAft>
              <a:buNone/>
            </a:pPr>
            <a:r>
              <a:rPr lang="en-US"/>
              <a:t>Chiedi ai partecipanti di formare gruppi di tre persone. Ciascuno condivida brevemente un esempio tratto dalla propria riflessione personale. Potrebbe trattarsi di una competenza verde, di un esempio relativo al mercato del lavoro, di un’attività didattica o di un’idea di adattamento locale.</a:t>
            </a:r>
            <a:endParaRPr/>
          </a:p>
          <a:p>
            <a:pPr marL="0" lvl="0" indent="0" algn="l" rtl="0">
              <a:spcBef>
                <a:spcPts val="0"/>
              </a:spcBef>
              <a:spcAft>
                <a:spcPts val="0"/>
              </a:spcAft>
              <a:buNone/>
            </a:pPr>
            <a:endParaRPr/>
          </a:p>
          <a:p>
            <a:pPr marL="0" lvl="0" indent="0" algn="l" rtl="0">
              <a:spcBef>
                <a:spcPts val="0"/>
              </a:spcBef>
              <a:spcAft>
                <a:spcPts val="0"/>
              </a:spcAft>
              <a:buNone/>
            </a:pPr>
            <a:r>
              <a:rPr lang="en-US"/>
              <a:t>Il gruppo dovrebbe poi individuare un’opportunità comune e una sfida comune. Ad esempio, un’opportunità potrebbe essere il fatto che le competenze verdi si adattino già alle lezioni esistenti. Una sfida potrebbe essere il tempo limitato, la mancanza di esempi locali o i diversi punti di partenza degli studenti.</a:t>
            </a:r>
            <a:endParaRPr/>
          </a:p>
          <a:p>
            <a:pPr marL="0" lvl="0" indent="0" algn="l" rtl="0">
              <a:spcBef>
                <a:spcPts val="0"/>
              </a:spcBef>
              <a:spcAft>
                <a:spcPts val="0"/>
              </a:spcAft>
              <a:buNone/>
            </a:pPr>
            <a:endParaRPr/>
          </a:p>
          <a:p>
            <a:pPr marL="0" lvl="0" indent="0" algn="l" rtl="0">
              <a:spcBef>
                <a:spcPts val="0"/>
              </a:spcBef>
              <a:spcAft>
                <a:spcPts val="0"/>
              </a:spcAft>
              <a:buNone/>
            </a:pPr>
            <a:r>
              <a:rPr lang="en-US"/>
              <a:t>Ogni gruppo dovrebbe selezionare un’idea pratica da condividere con l’intero gruppo. Annotate queste idee su una lavagna a fogli mobili o su una lavagna digitale. In questo modo si crea un patrimonio condiviso di esempi che i partecipanti potranno utilizzare in seguito.</a:t>
            </a:r>
            <a:endParaRPr/>
          </a:p>
          <a:p>
            <a:pPr marL="0" lvl="0" indent="0" algn="l" rtl="0">
              <a:spcBef>
                <a:spcPts val="0"/>
              </a:spcBef>
              <a:spcAft>
                <a:spcPts val="0"/>
              </a:spcAft>
              <a:buNone/>
            </a:pPr>
            <a:endParaRPr/>
          </a:p>
        </p:txBody>
      </p:sp>
      <p:sp>
        <p:nvSpPr>
          <p:cNvPr id="612" name="Google Shape;612;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8" name="Google Shape;618;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Spiegare l'attività di apprendimento autonomo.</a:t>
            </a:r>
            <a:endParaRPr/>
          </a:p>
          <a:p>
            <a:pPr marL="0" lvl="0" indent="0" algn="l" rtl="0">
              <a:spcBef>
                <a:spcPts val="0"/>
              </a:spcBef>
              <a:spcAft>
                <a:spcPts val="0"/>
              </a:spcAft>
              <a:buNone/>
            </a:pPr>
            <a:endParaRPr/>
          </a:p>
          <a:p>
            <a:pPr marL="0" lvl="0" indent="0" algn="l" rtl="0">
              <a:spcBef>
                <a:spcPts val="0"/>
              </a:spcBef>
              <a:spcAft>
                <a:spcPts val="0"/>
              </a:spcAft>
              <a:buNone/>
            </a:pPr>
            <a:r>
              <a:rPr lang="en-US"/>
              <a:t>I partecipanti hanno a disposizione un'ora dopo la sessione in presenza.</a:t>
            </a:r>
            <a:endParaRPr/>
          </a:p>
          <a:p>
            <a:pPr marL="0" lvl="0" indent="0" algn="l" rtl="0">
              <a:spcBef>
                <a:spcPts val="0"/>
              </a:spcBef>
              <a:spcAft>
                <a:spcPts val="0"/>
              </a:spcAft>
              <a:buNone/>
            </a:pPr>
            <a:r>
              <a:rPr lang="en-US"/>
              <a:t>Devono scegliere un lavoro verde, una competenza verde o una tendenza del mercato del lavoro e collegarla a un argomento o a un’attività ESE.</a:t>
            </a:r>
            <a:endParaRPr/>
          </a:p>
          <a:p>
            <a:pPr marL="0" lvl="0" indent="0" algn="l" rtl="0">
              <a:spcBef>
                <a:spcPts val="0"/>
              </a:spcBef>
              <a:spcAft>
                <a:spcPts val="0"/>
              </a:spcAft>
              <a:buNone/>
            </a:pPr>
            <a:endParaRPr/>
          </a:p>
          <a:p>
            <a:pPr marL="0" lvl="0" indent="0" algn="l" rtl="0">
              <a:spcBef>
                <a:spcPts val="0"/>
              </a:spcBef>
              <a:spcAft>
                <a:spcPts val="0"/>
              </a:spcAft>
              <a:buNone/>
            </a:pPr>
            <a:r>
              <a:rPr lang="en-US"/>
              <a:t>Il risultato atteso è una "</a:t>
            </a:r>
            <a:r>
              <a:rPr lang="en-US" b="1"/>
              <a:t>Nota didattica sulle competenze verdi</a:t>
            </a:r>
            <a:r>
              <a:rPr lang="en-US"/>
              <a:t>".</a:t>
            </a:r>
            <a:endParaRPr/>
          </a:p>
          <a:p>
            <a:pPr marL="0" lvl="0" indent="0" algn="l" rtl="0">
              <a:spcBef>
                <a:spcPts val="0"/>
              </a:spcBef>
              <a:spcAft>
                <a:spcPts val="0"/>
              </a:spcAft>
              <a:buNone/>
            </a:pPr>
            <a:endParaRPr/>
          </a:p>
          <a:p>
            <a:pPr marL="0" lvl="0" indent="0" algn="l" rtl="0">
              <a:spcBef>
                <a:spcPts val="0"/>
              </a:spcBef>
              <a:spcAft>
                <a:spcPts val="0"/>
              </a:spcAft>
              <a:buNone/>
            </a:pPr>
            <a:r>
              <a:rPr lang="en-US"/>
              <a:t>Chiarire che non si tratta di un lungo saggio, bensì di un contributo conciso da inserire nel portfolio.</a:t>
            </a: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il programma SUSTAIN-EU WP4 ToT CPD, Modulo 3 “Approfondimenti sull’economia verde e sul mercato del lavoro”. Nessun contenuto di terze parti; nessuna persona o marchio identificabile. Prompt archiviato nei registri del progetto.</a:t>
            </a:r>
            <a:endParaRPr b="1"/>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19" name="Google Shape;619;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8" name="Google Shape;628;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Spiegare in che modo vengono utilizzati i materiali ESE in questo modulo.</a:t>
            </a:r>
            <a:endParaRPr/>
          </a:p>
          <a:p>
            <a:pPr marL="0" lvl="0" indent="0" algn="l" rtl="0">
              <a:spcBef>
                <a:spcPts val="0"/>
              </a:spcBef>
              <a:spcAft>
                <a:spcPts val="0"/>
              </a:spcAft>
              <a:buNone/>
            </a:pPr>
            <a:endParaRPr/>
          </a:p>
          <a:p>
            <a:pPr marL="0" lvl="0" indent="0" algn="l" rtl="0">
              <a:spcBef>
                <a:spcPts val="0"/>
              </a:spcBef>
              <a:spcAft>
                <a:spcPts val="0"/>
              </a:spcAft>
              <a:buNone/>
            </a:pPr>
            <a:r>
              <a:rPr lang="en-US"/>
              <a:t>I partecipanti dovrebbero utilizzare come punto di partenza i piani didattici, le attività o i modelli SUSTAIN-EU/ESE già esistenti.</a:t>
            </a:r>
            <a:endParaRPr/>
          </a:p>
          <a:p>
            <a:pPr marL="0" lvl="0" indent="0" algn="l" rtl="0">
              <a:spcBef>
                <a:spcPts val="0"/>
              </a:spcBef>
              <a:spcAft>
                <a:spcPts val="0"/>
              </a:spcAft>
              <a:buNone/>
            </a:pPr>
            <a:endParaRPr/>
          </a:p>
          <a:p>
            <a:pPr marL="0" lvl="0" indent="0" algn="l" rtl="0">
              <a:spcBef>
                <a:spcPts val="0"/>
              </a:spcBef>
              <a:spcAft>
                <a:spcPts val="0"/>
              </a:spcAft>
              <a:buNone/>
            </a:pPr>
            <a:r>
              <a:rPr lang="en-US"/>
              <a:t>Non devono creare un nuovo corso partendo da zero.</a:t>
            </a:r>
            <a:endParaRPr/>
          </a:p>
          <a:p>
            <a:pPr marL="0" lvl="0" indent="0" algn="l" rtl="0">
              <a:spcBef>
                <a:spcPts val="0"/>
              </a:spcBef>
              <a:spcAft>
                <a:spcPts val="0"/>
              </a:spcAft>
              <a:buNone/>
            </a:pPr>
            <a:r>
              <a:rPr lang="en-US"/>
              <a:t>Il compito consiste nel collegare i contenuti esistenti alla rilevanza per il mercato del lavoro e agli esempi di competenze verdi.</a:t>
            </a:r>
            <a:endParaRPr/>
          </a:p>
          <a:p>
            <a:pPr marL="0" lvl="0" indent="0" algn="l" rtl="0">
              <a:spcBef>
                <a:spcPts val="0"/>
              </a:spcBef>
              <a:spcAft>
                <a:spcPts val="0"/>
              </a:spcAft>
              <a:buNone/>
            </a:pPr>
            <a:endParaRPr/>
          </a:p>
        </p:txBody>
      </p:sp>
      <p:sp>
        <p:nvSpPr>
          <p:cNvPr id="629" name="Google Shape;629;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5" name="Google Shape;635;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Riassumi le attività pratiche.</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che le attività contribuiscono progressivamente alla comprensione:</a:t>
            </a:r>
            <a:endParaRPr/>
          </a:p>
          <a:p>
            <a:pPr marL="171450" lvl="0" indent="-171450" algn="l" rtl="0">
              <a:spcBef>
                <a:spcPts val="0"/>
              </a:spcBef>
              <a:spcAft>
                <a:spcPts val="0"/>
              </a:spcAft>
              <a:buClr>
                <a:schemeClr val="dk1"/>
              </a:buClr>
              <a:buSzPts val="1200"/>
              <a:buFont typeface="Arial"/>
              <a:buChar char="•"/>
            </a:pPr>
            <a:r>
              <a:rPr lang="en-US"/>
              <a:t>prima la riflessione personale </a:t>
            </a:r>
            <a:endParaRPr/>
          </a:p>
          <a:p>
            <a:pPr marL="171450" lvl="0" indent="-171450" algn="l" rtl="0">
              <a:spcBef>
                <a:spcPts val="0"/>
              </a:spcBef>
              <a:spcAft>
                <a:spcPts val="0"/>
              </a:spcAft>
              <a:buClr>
                <a:schemeClr val="dk1"/>
              </a:buClr>
              <a:buSzPts val="1200"/>
              <a:buFont typeface="Arial"/>
              <a:buChar char="•"/>
            </a:pPr>
            <a:r>
              <a:rPr lang="en-US"/>
              <a:t>poi la mappatura del settore </a:t>
            </a:r>
            <a:endParaRPr/>
          </a:p>
          <a:p>
            <a:pPr marL="171450" lvl="0" indent="-171450" algn="l" rtl="0">
              <a:spcBef>
                <a:spcPts val="0"/>
              </a:spcBef>
              <a:spcAft>
                <a:spcPts val="0"/>
              </a:spcAft>
              <a:buClr>
                <a:schemeClr val="dk1"/>
              </a:buClr>
              <a:buSzPts val="1200"/>
              <a:buFont typeface="Arial"/>
              <a:buChar char="•"/>
            </a:pPr>
            <a:r>
              <a:rPr lang="en-US"/>
              <a:t>mappatura delle competenze </a:t>
            </a:r>
            <a:endParaRPr/>
          </a:p>
          <a:p>
            <a:pPr marL="171450" lvl="0" indent="-171450" algn="l" rtl="0">
              <a:spcBef>
                <a:spcPts val="0"/>
              </a:spcBef>
              <a:spcAft>
                <a:spcPts val="0"/>
              </a:spcAft>
              <a:buClr>
                <a:schemeClr val="dk1"/>
              </a:buClr>
              <a:buSzPts val="1200"/>
              <a:buFont typeface="Arial"/>
              <a:buChar char="•"/>
            </a:pPr>
            <a:r>
              <a:rPr lang="en-US"/>
              <a:t>interpretazione dei segnali del mercato del lavoro </a:t>
            </a:r>
            <a:endParaRPr/>
          </a:p>
          <a:p>
            <a:pPr marL="171450" lvl="0" indent="-171450" algn="l" rtl="0">
              <a:spcBef>
                <a:spcPts val="0"/>
              </a:spcBef>
              <a:spcAft>
                <a:spcPts val="0"/>
              </a:spcAft>
              <a:buClr>
                <a:schemeClr val="dk1"/>
              </a:buClr>
              <a:buSzPts val="1200"/>
              <a:buFont typeface="Arial"/>
              <a:buChar char="•"/>
            </a:pPr>
            <a:r>
              <a:rPr lang="en-US"/>
              <a:t>analisi di casi </a:t>
            </a:r>
            <a:endParaRPr/>
          </a:p>
          <a:p>
            <a:pPr marL="171450" lvl="0" indent="-171450" algn="l" rtl="0">
              <a:spcBef>
                <a:spcPts val="0"/>
              </a:spcBef>
              <a:spcAft>
                <a:spcPts val="0"/>
              </a:spcAft>
              <a:buClr>
                <a:schemeClr val="dk1"/>
              </a:buClr>
              <a:buSzPts val="1200"/>
              <a:buFont typeface="Arial"/>
              <a:buChar char="•"/>
            </a:pPr>
            <a:r>
              <a:rPr lang="en-US"/>
              <a:t>riflessione finale </a:t>
            </a:r>
            <a:endParaRPr/>
          </a:p>
          <a:p>
            <a:pPr marL="0" lvl="0" indent="0" algn="l" rtl="0">
              <a:spcBef>
                <a:spcPts val="0"/>
              </a:spcBef>
              <a:spcAft>
                <a:spcPts val="0"/>
              </a:spcAft>
              <a:buNone/>
            </a:pPr>
            <a:endParaRPr/>
          </a:p>
          <a:p>
            <a:pPr marL="0" lvl="0" indent="0" algn="l" rtl="0">
              <a:spcBef>
                <a:spcPts val="0"/>
              </a:spcBef>
              <a:spcAft>
                <a:spcPts val="0"/>
              </a:spcAft>
              <a:buNone/>
            </a:pPr>
            <a:r>
              <a:rPr lang="en-US"/>
              <a:t>Questo aiuta i partecipanti a cogliere la logica della sessione.</a:t>
            </a:r>
            <a:endParaRPr/>
          </a:p>
          <a:p>
            <a:pPr marL="0" lvl="0" indent="0" algn="l" rtl="0">
              <a:spcBef>
                <a:spcPts val="0"/>
              </a:spcBef>
              <a:spcAft>
                <a:spcPts val="0"/>
              </a:spcAft>
              <a:buNone/>
            </a:pPr>
            <a:endParaRPr/>
          </a:p>
        </p:txBody>
      </p:sp>
      <p:sp>
        <p:nvSpPr>
          <p:cNvPr id="636" name="Google Shape;636;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2" name="Google Shape;642;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Spiega i risultati.</a:t>
            </a:r>
            <a:endParaRPr/>
          </a:p>
          <a:p>
            <a:pPr marL="0" lvl="0" indent="0" algn="l" rtl="0">
              <a:spcBef>
                <a:spcPts val="0"/>
              </a:spcBef>
              <a:spcAft>
                <a:spcPts val="0"/>
              </a:spcAft>
              <a:buNone/>
            </a:pPr>
            <a:endParaRPr/>
          </a:p>
          <a:p>
            <a:pPr marL="0" lvl="0" indent="0" algn="l" rtl="0">
              <a:spcBef>
                <a:spcPts val="0"/>
              </a:spcBef>
              <a:spcAft>
                <a:spcPts val="0"/>
              </a:spcAft>
              <a:buNone/>
            </a:pPr>
            <a:r>
              <a:rPr lang="en-US"/>
              <a:t>Questi risultati sono la prova dell'apprendimento e possono supportare il Portfolio del Formatore.</a:t>
            </a:r>
            <a:endParaRPr/>
          </a:p>
          <a:p>
            <a:pPr marL="0" lvl="0" indent="0" algn="l" rtl="0">
              <a:spcBef>
                <a:spcPts val="0"/>
              </a:spcBef>
              <a:spcAft>
                <a:spcPts val="0"/>
              </a:spcAft>
              <a:buNone/>
            </a:pPr>
            <a:endParaRPr/>
          </a:p>
          <a:p>
            <a:pPr marL="0" lvl="0" indent="0" algn="l" rtl="0">
              <a:spcBef>
                <a:spcPts val="0"/>
              </a:spcBef>
              <a:spcAft>
                <a:spcPts val="0"/>
              </a:spcAft>
              <a:buNone/>
            </a:pPr>
            <a:r>
              <a:rPr lang="en-US"/>
              <a:t>Sottolinea che non tutti i risultati devono essere perfetti.</a:t>
            </a:r>
            <a:endParaRPr/>
          </a:p>
          <a:p>
            <a:pPr marL="0" lvl="0" indent="0" algn="l" rtl="0">
              <a:spcBef>
                <a:spcPts val="0"/>
              </a:spcBef>
              <a:spcAft>
                <a:spcPts val="0"/>
              </a:spcAft>
              <a:buNone/>
            </a:pPr>
            <a:endParaRPr/>
          </a:p>
          <a:p>
            <a:pPr marL="0" lvl="0" indent="0" algn="l" rtl="0">
              <a:spcBef>
                <a:spcPts val="0"/>
              </a:spcBef>
              <a:spcAft>
                <a:spcPts val="0"/>
              </a:spcAft>
              <a:buNone/>
            </a:pPr>
            <a:r>
              <a:rPr lang="en-US"/>
              <a:t>L’obiettivo è dimostrare che i partecipanti sono in grado di comprendere i concetti relativi all’economia verde e al mercato del lavoro e di tradurli in esempi rilevanti per l’insegnamento.</a:t>
            </a:r>
            <a:endParaRPr/>
          </a:p>
          <a:p>
            <a:pPr marL="0" lvl="0" indent="0" algn="l" rtl="0">
              <a:spcBef>
                <a:spcPts val="0"/>
              </a:spcBef>
              <a:spcAft>
                <a:spcPts val="0"/>
              </a:spcAft>
              <a:buNone/>
            </a:pPr>
            <a:endParaRPr/>
          </a:p>
        </p:txBody>
      </p:sp>
      <p:sp>
        <p:nvSpPr>
          <p:cNvPr id="643" name="Google Shape;643;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9" name="Google Shape;649;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Chiarire il collegamento al “Portfolio del formatore”.</a:t>
            </a:r>
            <a:endParaRPr/>
          </a:p>
          <a:p>
            <a:pPr marL="0" lvl="0" indent="0" algn="l" rtl="0">
              <a:spcBef>
                <a:spcPts val="0"/>
              </a:spcBef>
              <a:spcAft>
                <a:spcPts val="0"/>
              </a:spcAft>
              <a:buNone/>
            </a:pPr>
            <a:endParaRPr/>
          </a:p>
          <a:p>
            <a:pPr marL="0" lvl="0" indent="0" algn="l" rtl="0">
              <a:spcBef>
                <a:spcPts val="0"/>
              </a:spcBef>
              <a:spcAft>
                <a:spcPts val="0"/>
              </a:spcAft>
              <a:buNone/>
            </a:pPr>
            <a:r>
              <a:rPr lang="en-US"/>
              <a:t>Il Modulo 3 contribuisce principalmente attraverso la </a:t>
            </a:r>
            <a:r>
              <a:rPr lang="en-US" b="1"/>
              <a:t>Nota didattica sulle competenze verdi</a:t>
            </a:r>
            <a:r>
              <a:rPr lang="en-US"/>
              <a:t>.</a:t>
            </a:r>
            <a:endParaRPr/>
          </a:p>
          <a:p>
            <a:pPr marL="0" lvl="0" indent="0" algn="l" rtl="0">
              <a:spcBef>
                <a:spcPts val="0"/>
              </a:spcBef>
              <a:spcAft>
                <a:spcPts val="0"/>
              </a:spcAft>
              <a:buNone/>
            </a:pPr>
            <a:endParaRPr/>
          </a:p>
          <a:p>
            <a:pPr marL="0" lvl="0" indent="0" algn="l" rtl="0">
              <a:spcBef>
                <a:spcPts val="0"/>
              </a:spcBef>
              <a:spcAft>
                <a:spcPts val="0"/>
              </a:spcAft>
              <a:buNone/>
            </a:pPr>
            <a:r>
              <a:rPr lang="en-US"/>
              <a:t>Questa nota dovrebbe includere:</a:t>
            </a:r>
            <a:endParaRPr/>
          </a:p>
          <a:p>
            <a:pPr marL="171450" lvl="0" indent="-171450" algn="l" rtl="0">
              <a:spcBef>
                <a:spcPts val="0"/>
              </a:spcBef>
              <a:spcAft>
                <a:spcPts val="0"/>
              </a:spcAft>
              <a:buClr>
                <a:schemeClr val="dk1"/>
              </a:buClr>
              <a:buSzPts val="1200"/>
              <a:buFont typeface="Arial"/>
              <a:buChar char="•"/>
            </a:pPr>
            <a:r>
              <a:rPr lang="en-US"/>
              <a:t>una professione, una competenza o una tendenza del mercato del lavoro selezionata </a:t>
            </a:r>
            <a:endParaRPr/>
          </a:p>
          <a:p>
            <a:pPr marL="171450" lvl="0" indent="-171450" algn="l" rtl="0">
              <a:spcBef>
                <a:spcPts val="0"/>
              </a:spcBef>
              <a:spcAft>
                <a:spcPts val="0"/>
              </a:spcAft>
              <a:buClr>
                <a:schemeClr val="dk1"/>
              </a:buClr>
              <a:buSzPts val="1200"/>
              <a:buFont typeface="Arial"/>
              <a:buChar char="•"/>
            </a:pPr>
            <a:r>
              <a:rPr lang="en-US"/>
              <a:t>un collegamento ai contenuti ESE </a:t>
            </a:r>
            <a:endParaRPr/>
          </a:p>
          <a:p>
            <a:pPr marL="171450" lvl="0" indent="-171450" algn="l" rtl="0">
              <a:spcBef>
                <a:spcPts val="0"/>
              </a:spcBef>
              <a:spcAft>
                <a:spcPts val="0"/>
              </a:spcAft>
              <a:buClr>
                <a:schemeClr val="dk1"/>
              </a:buClr>
              <a:buSzPts val="1200"/>
              <a:buFont typeface="Arial"/>
              <a:buChar char="•"/>
            </a:pPr>
            <a:r>
              <a:rPr lang="en-US"/>
              <a:t>una spiegazione rivolta agli studenti </a:t>
            </a:r>
            <a:endParaRPr/>
          </a:p>
          <a:p>
            <a:pPr marL="171450" lvl="0" indent="-171450" algn="l" rtl="0">
              <a:spcBef>
                <a:spcPts val="0"/>
              </a:spcBef>
              <a:spcAft>
                <a:spcPts val="0"/>
              </a:spcAft>
              <a:buClr>
                <a:schemeClr val="dk1"/>
              </a:buClr>
              <a:buSzPts val="1200"/>
              <a:buFont typeface="Arial"/>
              <a:buChar char="•"/>
            </a:pPr>
            <a:r>
              <a:rPr lang="en-US"/>
              <a:t>un possibile spunto didattico o di orientamento </a:t>
            </a:r>
            <a:endParaRPr/>
          </a:p>
          <a:p>
            <a:pPr marL="171450" lvl="0" indent="-171450" algn="l" rtl="0">
              <a:spcBef>
                <a:spcPts val="0"/>
              </a:spcBef>
              <a:spcAft>
                <a:spcPts val="0"/>
              </a:spcAft>
              <a:buClr>
                <a:schemeClr val="dk1"/>
              </a:buClr>
              <a:buSzPts val="1200"/>
              <a:buFont typeface="Arial"/>
              <a:buChar char="•"/>
            </a:pPr>
            <a:r>
              <a:rPr lang="en-US"/>
              <a:t>una breve riflessione sull’adattamento al contesto locale</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del modulo”. Nessun contenuto di terze parti; nessuna persona o marchio identificabile. Prompt archiviato nei registri del progetto.</a:t>
            </a:r>
            <a:endParaRPr b="1"/>
          </a:p>
        </p:txBody>
      </p:sp>
      <p:sp>
        <p:nvSpPr>
          <p:cNvPr id="650" name="Google Shape;650;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Riassumi la prima serie di messaggi chiave.</a:t>
            </a:r>
            <a:endParaRPr/>
          </a:p>
          <a:p>
            <a:pPr marL="0" lvl="0" indent="0" algn="l" rtl="0">
              <a:spcBef>
                <a:spcPts val="0"/>
              </a:spcBef>
              <a:spcAft>
                <a:spcPts val="0"/>
              </a:spcAft>
              <a:buNone/>
            </a:pPr>
            <a:endParaRPr/>
          </a:p>
          <a:p>
            <a:pPr marL="0" lvl="0" indent="0" algn="l" rtl="0">
              <a:spcBef>
                <a:spcPts val="0"/>
              </a:spcBef>
              <a:spcAft>
                <a:spcPts val="0"/>
              </a:spcAft>
              <a:buNone/>
            </a:pPr>
            <a:r>
              <a:rPr lang="en-US"/>
              <a:t>Rivedere la definizione di economia verde e l’importanza dell’istruzione e formazione professionale (IFP).</a:t>
            </a:r>
            <a:endParaRPr/>
          </a:p>
          <a:p>
            <a:pPr marL="0" lvl="0" indent="0" algn="l" rtl="0">
              <a:spcBef>
                <a:spcPts val="0"/>
              </a:spcBef>
              <a:spcAft>
                <a:spcPts val="0"/>
              </a:spcAft>
              <a:buNone/>
            </a:pPr>
            <a:endParaRPr/>
          </a:p>
          <a:p>
            <a:pPr marL="0" lvl="0" indent="0" algn="l" rtl="0">
              <a:spcBef>
                <a:spcPts val="0"/>
              </a:spcBef>
              <a:spcAft>
                <a:spcPts val="0"/>
              </a:spcAft>
              <a:buNone/>
            </a:pPr>
            <a:r>
              <a:rPr lang="en-US"/>
              <a:t>Ricordare ai partecipanti che la sostenibilità non è un argomento a sé stante, ma un cambiamento che interessa settori, posti di lavoro, competenze e percorsi professionali.</a:t>
            </a:r>
            <a:endParaRPr/>
          </a:p>
          <a:p>
            <a:pPr marL="0" lvl="0" indent="0" algn="l" rtl="0">
              <a:spcBef>
                <a:spcPts val="0"/>
              </a:spcBef>
              <a:spcAft>
                <a:spcPts val="0"/>
              </a:spcAft>
              <a:buNone/>
            </a:pPr>
            <a:endParaRPr/>
          </a:p>
          <a:p>
            <a:pPr marL="0" lvl="0" indent="0" algn="l" rtl="0">
              <a:spcBef>
                <a:spcPts val="0"/>
              </a:spcBef>
              <a:spcAft>
                <a:spcPts val="0"/>
              </a:spcAft>
              <a:buNone/>
            </a:pPr>
            <a:r>
              <a:rPr lang="en-US"/>
              <a:t>Sottolineare il ruolo dei casi di studio nel rendere concreti i concetti.</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del modulo”. Nessun contenuto di terze parti; nessuna persona o marchio identificabile. Prompt archiviato nei registri del progetto.</a:t>
            </a:r>
            <a:endParaRPr b="1"/>
          </a:p>
        </p:txBody>
      </p:sp>
      <p:sp>
        <p:nvSpPr>
          <p:cNvPr id="659" name="Google Shape;659;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Concludiamo il modulo mettendo in evidenza la dimensione dello studente e quella della carriera.</a:t>
            </a:r>
            <a:endParaRPr/>
          </a:p>
          <a:p>
            <a:pPr marL="0" lvl="0" indent="0" algn="l" rtl="0">
              <a:spcBef>
                <a:spcPts val="0"/>
              </a:spcBef>
              <a:spcAft>
                <a:spcPts val="0"/>
              </a:spcAft>
              <a:buNone/>
            </a:pPr>
            <a:endParaRPr/>
          </a:p>
          <a:p>
            <a:pPr marL="0" lvl="0" indent="0" algn="l" rtl="0">
              <a:spcBef>
                <a:spcPts val="0"/>
              </a:spcBef>
              <a:spcAft>
                <a:spcPts val="0"/>
              </a:spcAft>
              <a:buNone/>
            </a:pPr>
            <a:r>
              <a:rPr lang="en-US"/>
              <a:t>I lavori verdi dovrebbero essere dignitosi e inclusivi.</a:t>
            </a:r>
            <a:endParaRPr/>
          </a:p>
          <a:p>
            <a:pPr marL="0" lvl="0" indent="0" algn="l" rtl="0">
              <a:spcBef>
                <a:spcPts val="0"/>
              </a:spcBef>
              <a:spcAft>
                <a:spcPts val="0"/>
              </a:spcAft>
              <a:buNone/>
            </a:pPr>
            <a:endParaRPr/>
          </a:p>
          <a:p>
            <a:pPr marL="0" lvl="0" indent="0" algn="l" rtl="0">
              <a:spcBef>
                <a:spcPts val="0"/>
              </a:spcBef>
              <a:spcAft>
                <a:spcPts val="0"/>
              </a:spcAft>
              <a:buNone/>
            </a:pPr>
            <a:r>
              <a:rPr lang="en-US"/>
              <a:t>Gli insegnanti possono aiutare gli studenti a comprendere sia le nuove opportunità sia la svolta ecologica delle professioni a loro familiari.</a:t>
            </a:r>
            <a:endParaRPr/>
          </a:p>
          <a:p>
            <a:pPr marL="0" lvl="0" indent="0" algn="l" rtl="0">
              <a:spcBef>
                <a:spcPts val="0"/>
              </a:spcBef>
              <a:spcAft>
                <a:spcPts val="0"/>
              </a:spcAft>
              <a:buNone/>
            </a:pPr>
            <a:endParaRPr/>
          </a:p>
          <a:p>
            <a:pPr marL="0" lvl="0" indent="0" algn="l" rtl="0">
              <a:spcBef>
                <a:spcPts val="0"/>
              </a:spcBef>
              <a:spcAft>
                <a:spcPts val="0"/>
              </a:spcAft>
              <a:buNone/>
            </a:pPr>
            <a:r>
              <a:rPr lang="en-US"/>
              <a:t>Spiegare i prossimi passi da compiere: completare l’attività di apprendimento autonomo (SDL) e aggiungere la Scheda didattica sulle competenze verdi al Portfolio del formatore.</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del modulo”. Nessun contenuto di terze parti; nessuna persona o marchio identificabile. Prompt archiviato nei registri del progetto.</a:t>
            </a:r>
            <a:endParaRPr b="1"/>
          </a:p>
        </p:txBody>
      </p:sp>
      <p:sp>
        <p:nvSpPr>
          <p:cNvPr id="668" name="Google Shape;668;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Queste sono le principali fonti utilizzate per lo sviluppo dei contenuti del Modulo 3.</a:t>
            </a:r>
            <a:endParaRPr/>
          </a:p>
          <a:p>
            <a:pPr marL="0" lvl="0" indent="0" algn="l" rtl="0">
              <a:spcBef>
                <a:spcPts val="0"/>
              </a:spcBef>
              <a:spcAft>
                <a:spcPts val="0"/>
              </a:spcAft>
              <a:buNone/>
            </a:pPr>
            <a:endParaRPr/>
          </a:p>
          <a:p>
            <a:pPr marL="0" lvl="0" indent="0" algn="l" rtl="0">
              <a:spcBef>
                <a:spcPts val="0"/>
              </a:spcBef>
              <a:spcAft>
                <a:spcPts val="0"/>
              </a:spcAft>
              <a:buNone/>
            </a:pPr>
            <a:r>
              <a:rPr lang="en-US"/>
              <a:t>Il formatore può precisare che il modulo attinge a fonti ufficiali europee e internazionali, tra cui l’UNEP, il Cedefop, l’ESCO, GreenComp, l’ILO e le pagine dedicate alle politiche della Commissione europea.</a:t>
            </a:r>
            <a:endParaRPr/>
          </a:p>
          <a:p>
            <a:pPr marL="0" lvl="0" indent="0" algn="l" rtl="0">
              <a:spcBef>
                <a:spcPts val="0"/>
              </a:spcBef>
              <a:spcAft>
                <a:spcPts val="0"/>
              </a:spcAft>
              <a:buNone/>
            </a:pPr>
            <a:endParaRPr/>
          </a:p>
          <a:p>
            <a:pPr marL="0" lvl="0" indent="0" algn="l" rtl="0">
              <a:spcBef>
                <a:spcPts val="0"/>
              </a:spcBef>
              <a:spcAft>
                <a:spcPts val="0"/>
              </a:spcAft>
              <a:buNone/>
            </a:pPr>
            <a:r>
              <a:rPr lang="en-US"/>
              <a:t>Le fonti dovrebbero inoltre essere riportate nelle note per motivi di trasparenza e valutazione.</a:t>
            </a:r>
            <a:endParaRPr/>
          </a:p>
          <a:p>
            <a:pPr marL="0" lvl="0" indent="0" algn="l" rtl="0">
              <a:spcBef>
                <a:spcPts val="0"/>
              </a:spcBef>
              <a:spcAft>
                <a:spcPts val="0"/>
              </a:spcAft>
              <a:buNone/>
            </a:pPr>
            <a:endParaRPr/>
          </a:p>
        </p:txBody>
      </p:sp>
      <p:sp>
        <p:nvSpPr>
          <p:cNvPr id="677" name="Google Shape;677;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Queste sono le principali fonti utilizzate per lo sviluppo dei contenuti del Modulo 3.</a:t>
            </a:r>
            <a:endParaRPr/>
          </a:p>
          <a:p>
            <a:pPr marL="0" lvl="0" indent="0" algn="l" rtl="0">
              <a:spcBef>
                <a:spcPts val="0"/>
              </a:spcBef>
              <a:spcAft>
                <a:spcPts val="0"/>
              </a:spcAft>
              <a:buNone/>
            </a:pPr>
            <a:endParaRPr/>
          </a:p>
          <a:p>
            <a:pPr marL="0" lvl="0" indent="0" algn="l" rtl="0">
              <a:spcBef>
                <a:spcPts val="0"/>
              </a:spcBef>
              <a:spcAft>
                <a:spcPts val="0"/>
              </a:spcAft>
              <a:buNone/>
            </a:pPr>
            <a:r>
              <a:rPr lang="en-US"/>
              <a:t>Il formatore può precisare che il modulo attinge a fonti ufficiali europee e internazionali, tra cui l’UNEP, il Cedefop, l’ESCO, GreenComp, l’ILO e le pagine dedicate alle politiche della Commissione europea.</a:t>
            </a:r>
            <a:endParaRPr/>
          </a:p>
          <a:p>
            <a:pPr marL="0" lvl="0" indent="0" algn="l" rtl="0">
              <a:spcBef>
                <a:spcPts val="0"/>
              </a:spcBef>
              <a:spcAft>
                <a:spcPts val="0"/>
              </a:spcAft>
              <a:buNone/>
            </a:pPr>
            <a:endParaRPr/>
          </a:p>
          <a:p>
            <a:pPr marL="0" lvl="0" indent="0" algn="l" rtl="0">
              <a:spcBef>
                <a:spcPts val="0"/>
              </a:spcBef>
              <a:spcAft>
                <a:spcPts val="0"/>
              </a:spcAft>
              <a:buNone/>
            </a:pPr>
            <a:r>
              <a:rPr lang="en-US"/>
              <a:t>Le fonti dovrebbero inoltre essere riportate nelle note per motivi di trasparenza e valutazione.</a:t>
            </a:r>
            <a:endParaRPr/>
          </a:p>
          <a:p>
            <a:pPr marL="0" lvl="0" indent="0" algn="l" rtl="0">
              <a:spcBef>
                <a:spcPts val="0"/>
              </a:spcBef>
              <a:spcAft>
                <a:spcPts val="0"/>
              </a:spcAft>
              <a:buNone/>
            </a:pPr>
            <a:endParaRPr/>
          </a:p>
        </p:txBody>
      </p:sp>
      <p:sp>
        <p:nvSpPr>
          <p:cNvPr id="684" name="Google Shape;684;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1" name="Google Shape;691;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ext - 1col">
  <p:cSld name="Title Text - 1col">
    <p:spTree>
      <p:nvGrpSpPr>
        <p:cNvPr id="1" name="Shape 27"/>
        <p:cNvGrpSpPr/>
        <p:nvPr/>
      </p:nvGrpSpPr>
      <p:grpSpPr>
        <a:xfrm>
          <a:off x="0" y="0"/>
          <a:ext cx="0" cy="0"/>
          <a:chOff x="0" y="0"/>
          <a:chExt cx="0" cy="0"/>
        </a:xfrm>
      </p:grpSpPr>
      <p:sp>
        <p:nvSpPr>
          <p:cNvPr id="28" name="Google Shape;28;p62"/>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rmAutofit/>
          </a:bodyPr>
          <a:lstStyle>
            <a:lvl1pPr marL="457200" lvl="0" indent="-32004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marL="914400" lvl="1" indent="-340360" algn="l">
              <a:spcBef>
                <a:spcPts val="1000"/>
              </a:spcBef>
              <a:spcAft>
                <a:spcPts val="0"/>
              </a:spcAft>
              <a:buSzPts val="1760"/>
              <a:buChar char="►"/>
              <a:defRPr sz="2200"/>
            </a:lvl2pPr>
            <a:lvl3pPr marL="1371600" lvl="2" indent="-340360" algn="l">
              <a:spcBef>
                <a:spcPts val="1000"/>
              </a:spcBef>
              <a:spcAft>
                <a:spcPts val="0"/>
              </a:spcAft>
              <a:buSzPts val="1760"/>
              <a:buChar char="►"/>
              <a:defRPr sz="2200"/>
            </a:lvl3pPr>
            <a:lvl4pPr marL="1828800" lvl="3" indent="-340360" algn="l">
              <a:spcBef>
                <a:spcPts val="1000"/>
              </a:spcBef>
              <a:spcAft>
                <a:spcPts val="0"/>
              </a:spcAft>
              <a:buSzPts val="1760"/>
              <a:buChar char="►"/>
              <a:defRPr sz="2200"/>
            </a:lvl4pPr>
            <a:lvl5pPr marL="2286000" lvl="4" indent="-340360" algn="l">
              <a:spcBef>
                <a:spcPts val="1000"/>
              </a:spcBef>
              <a:spcAft>
                <a:spcPts val="0"/>
              </a:spcAft>
              <a:buSzPts val="1760"/>
              <a:buChar char="►"/>
              <a:defRPr sz="2200"/>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29" name="Google Shape;29;p6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ubtitle Content - 2col">
  <p:cSld name="Title Subtitle Content - 2col">
    <p:spTree>
      <p:nvGrpSpPr>
        <p:cNvPr id="1" name="Shape 30"/>
        <p:cNvGrpSpPr/>
        <p:nvPr/>
      </p:nvGrpSpPr>
      <p:grpSpPr>
        <a:xfrm>
          <a:off x="0" y="0"/>
          <a:ext cx="0" cy="0"/>
          <a:chOff x="0" y="0"/>
          <a:chExt cx="0" cy="0"/>
        </a:xfrm>
      </p:grpSpPr>
      <p:sp>
        <p:nvSpPr>
          <p:cNvPr id="31" name="Google Shape;31;p63"/>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lvl1pPr marL="457200" lvl="0" indent="-330200" algn="l">
              <a:spcBef>
                <a:spcPts val="1000"/>
              </a:spcBef>
              <a:spcAft>
                <a:spcPts val="0"/>
              </a:spcAft>
              <a:buSzPts val="1600"/>
              <a:buChar char="►"/>
              <a:defRPr sz="2000">
                <a:solidFill>
                  <a:srgbClr val="00ADBB"/>
                </a:solidFill>
                <a:latin typeface="Trebuchet MS"/>
                <a:ea typeface="Trebuchet MS"/>
                <a:cs typeface="Trebuchet MS"/>
                <a:sym typeface="Trebuchet MS"/>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2" name="Google Shape;32;p63"/>
          <p:cNvSpPr txBox="1">
            <a:spLocks noGrp="1"/>
          </p:cNvSpPr>
          <p:nvPr>
            <p:ph type="body" idx="2"/>
          </p:nvPr>
        </p:nvSpPr>
        <p:spPr>
          <a:xfrm>
            <a:off x="399369" y="2177491"/>
            <a:ext cx="11393260" cy="4429126"/>
          </a:xfrm>
          <a:prstGeom prst="rect">
            <a:avLst/>
          </a:prstGeom>
          <a:noFill/>
          <a:ln>
            <a:noFill/>
          </a:ln>
        </p:spPr>
        <p:txBody>
          <a:bodyPr spcFirstLastPara="1" wrap="square" lIns="0" tIns="0" rIns="0" bIns="0" anchor="t" anchorCtr="0">
            <a:normAutofit/>
          </a:bodyPr>
          <a:lstStyle>
            <a:lvl1pPr marL="457200" lvl="0" indent="-32004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marL="914400" lvl="1" indent="-340360" algn="l">
              <a:spcBef>
                <a:spcPts val="1000"/>
              </a:spcBef>
              <a:spcAft>
                <a:spcPts val="0"/>
              </a:spcAft>
              <a:buSzPts val="1760"/>
              <a:buChar char="►"/>
              <a:defRPr sz="2200"/>
            </a:lvl2pPr>
            <a:lvl3pPr marL="1371600" lvl="2" indent="-340360" algn="l">
              <a:spcBef>
                <a:spcPts val="1000"/>
              </a:spcBef>
              <a:spcAft>
                <a:spcPts val="0"/>
              </a:spcAft>
              <a:buSzPts val="1760"/>
              <a:buChar char="►"/>
              <a:defRPr sz="2200"/>
            </a:lvl3pPr>
            <a:lvl4pPr marL="1828800" lvl="3" indent="-340360" algn="l">
              <a:spcBef>
                <a:spcPts val="1000"/>
              </a:spcBef>
              <a:spcAft>
                <a:spcPts val="0"/>
              </a:spcAft>
              <a:buSzPts val="1760"/>
              <a:buChar char="►"/>
              <a:defRPr sz="2200"/>
            </a:lvl4pPr>
            <a:lvl5pPr marL="2286000" lvl="4" indent="-340360" algn="l">
              <a:spcBef>
                <a:spcPts val="1000"/>
              </a:spcBef>
              <a:spcAft>
                <a:spcPts val="0"/>
              </a:spcAft>
              <a:buSzPts val="1760"/>
              <a:buChar char="►"/>
              <a:defRPr sz="2200"/>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3" name="Google Shape;33;p6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4"/>
        <p:cNvGrpSpPr/>
        <p:nvPr/>
      </p:nvGrpSpPr>
      <p:grpSpPr>
        <a:xfrm>
          <a:off x="0" y="0"/>
          <a:ext cx="0" cy="0"/>
          <a:chOff x="0" y="0"/>
          <a:chExt cx="0" cy="0"/>
        </a:xfrm>
      </p:grpSpPr>
      <p:grpSp>
        <p:nvGrpSpPr>
          <p:cNvPr id="35" name="Google Shape;35;p67"/>
          <p:cNvGrpSpPr/>
          <p:nvPr/>
        </p:nvGrpSpPr>
        <p:grpSpPr>
          <a:xfrm>
            <a:off x="0" y="-8467"/>
            <a:ext cx="12192000" cy="6866467"/>
            <a:chOff x="0" y="-8467"/>
            <a:chExt cx="12192000" cy="6866467"/>
          </a:xfrm>
        </p:grpSpPr>
        <p:cxnSp>
          <p:nvCxnSpPr>
            <p:cNvPr id="36" name="Google Shape;36;p67"/>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37" name="Google Shape;37;p67"/>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8" name="Google Shape;38;p67"/>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9" name="Google Shape;39;p67"/>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0" name="Google Shape;40;p67"/>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1" name="Google Shape;41;p67"/>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2" name="Google Shape;42;p67"/>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3" name="Google Shape;43;p67"/>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4" name="Google Shape;44;p67"/>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5" name="Google Shape;45;p67"/>
            <p:cNvSpPr/>
            <p:nvPr/>
          </p:nvSpPr>
          <p:spPr>
            <a:xfrm rot="10800000">
              <a:off x="0" y="0"/>
              <a:ext cx="842596" cy="5666154"/>
            </a:xfrm>
            <a:prstGeom prst="triangle">
              <a:avLst>
                <a:gd name="adj" fmla="val 10000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46" name="Google Shape;46;p67"/>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7"/>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48" name="Google Shape;48;p6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1"/>
        <p:cNvGrpSpPr/>
        <p:nvPr/>
      </p:nvGrpSpPr>
      <p:grpSpPr>
        <a:xfrm>
          <a:off x="0" y="0"/>
          <a:ext cx="0" cy="0"/>
          <a:chOff x="0" y="0"/>
          <a:chExt cx="0" cy="0"/>
        </a:xfrm>
      </p:grpSpPr>
      <p:sp>
        <p:nvSpPr>
          <p:cNvPr id="52" name="Google Shape;52;p6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4" name="Google Shape;54;p6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7"/>
        <p:cNvGrpSpPr/>
        <p:nvPr/>
      </p:nvGrpSpPr>
      <p:grpSpPr>
        <a:xfrm>
          <a:off x="0" y="0"/>
          <a:ext cx="0" cy="0"/>
          <a:chOff x="0" y="0"/>
          <a:chExt cx="0" cy="0"/>
        </a:xfrm>
      </p:grpSpPr>
      <p:sp>
        <p:nvSpPr>
          <p:cNvPr id="58" name="Google Shape;58;p69"/>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69"/>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60" name="Google Shape;60;p6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6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6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sp>
        <p:nvSpPr>
          <p:cNvPr id="64" name="Google Shape;64;p7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70"/>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6" name="Google Shape;66;p70"/>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7" name="Google Shape;67;p7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7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7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0"/>
        <p:cNvGrpSpPr/>
        <p:nvPr/>
      </p:nvGrpSpPr>
      <p:grpSpPr>
        <a:xfrm>
          <a:off x="0" y="0"/>
          <a:ext cx="0" cy="0"/>
          <a:chOff x="0" y="0"/>
          <a:chExt cx="0" cy="0"/>
        </a:xfrm>
      </p:grpSpPr>
      <p:sp>
        <p:nvSpPr>
          <p:cNvPr id="71" name="Google Shape;71;p7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71"/>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3" name="Google Shape;73;p71"/>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4" name="Google Shape;74;p71"/>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5" name="Google Shape;75;p71"/>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6" name="Google Shape;76;p7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7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7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7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7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7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7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7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
        <p:cNvGrpSpPr/>
        <p:nvPr/>
      </p:nvGrpSpPr>
      <p:grpSpPr>
        <a:xfrm>
          <a:off x="0" y="0"/>
          <a:ext cx="0" cy="0"/>
          <a:chOff x="0" y="0"/>
          <a:chExt cx="0" cy="0"/>
        </a:xfrm>
      </p:grpSpPr>
      <p:sp>
        <p:nvSpPr>
          <p:cNvPr id="89" name="Google Shape;89;p74"/>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74"/>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1" name="Google Shape;91;p74"/>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92" name="Google Shape;92;p7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7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7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5"/>
        <p:cNvGrpSpPr/>
        <p:nvPr/>
      </p:nvGrpSpPr>
      <p:grpSpPr>
        <a:xfrm>
          <a:off x="0" y="0"/>
          <a:ext cx="0" cy="0"/>
          <a:chOff x="0" y="0"/>
          <a:chExt cx="0" cy="0"/>
        </a:xfrm>
      </p:grpSpPr>
      <p:sp>
        <p:nvSpPr>
          <p:cNvPr id="96" name="Google Shape;96;p75"/>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75"/>
          <p:cNvSpPr>
            <a:spLocks noGrp="1"/>
          </p:cNvSpPr>
          <p:nvPr>
            <p:ph type="pic" idx="2"/>
          </p:nvPr>
        </p:nvSpPr>
        <p:spPr>
          <a:xfrm>
            <a:off x="677334" y="609600"/>
            <a:ext cx="8596668" cy="3845718"/>
          </a:xfrm>
          <a:prstGeom prst="rect">
            <a:avLst/>
          </a:prstGeom>
          <a:noFill/>
          <a:ln>
            <a:noFill/>
          </a:ln>
        </p:spPr>
      </p:sp>
      <p:sp>
        <p:nvSpPr>
          <p:cNvPr id="98" name="Google Shape;98;p75"/>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9" name="Google Shape;99;p7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7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7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02"/>
        <p:cNvGrpSpPr/>
        <p:nvPr/>
      </p:nvGrpSpPr>
      <p:grpSpPr>
        <a:xfrm>
          <a:off x="0" y="0"/>
          <a:ext cx="0" cy="0"/>
          <a:chOff x="0" y="0"/>
          <a:chExt cx="0" cy="0"/>
        </a:xfrm>
      </p:grpSpPr>
      <p:sp>
        <p:nvSpPr>
          <p:cNvPr id="103" name="Google Shape;103;p76"/>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76"/>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5" name="Google Shape;105;p7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7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7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8"/>
        <p:cNvGrpSpPr/>
        <p:nvPr/>
      </p:nvGrpSpPr>
      <p:grpSpPr>
        <a:xfrm>
          <a:off x="0" y="0"/>
          <a:ext cx="0" cy="0"/>
          <a:chOff x="0" y="0"/>
          <a:chExt cx="0" cy="0"/>
        </a:xfrm>
      </p:grpSpPr>
      <p:sp>
        <p:nvSpPr>
          <p:cNvPr id="109" name="Google Shape;109;p77"/>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77"/>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1" name="Google Shape;111;p77"/>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2" name="Google Shape;112;p7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7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7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
        <p:nvSpPr>
          <p:cNvPr id="115" name="Google Shape;115;p77"/>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
        <p:nvSpPr>
          <p:cNvPr id="116" name="Google Shape;116;p77"/>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sz="1800">
              <a:solidFill>
                <a:srgbClr val="BFE47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7"/>
        <p:cNvGrpSpPr/>
        <p:nvPr/>
      </p:nvGrpSpPr>
      <p:grpSpPr>
        <a:xfrm>
          <a:off x="0" y="0"/>
          <a:ext cx="0" cy="0"/>
          <a:chOff x="0" y="0"/>
          <a:chExt cx="0" cy="0"/>
        </a:xfrm>
      </p:grpSpPr>
      <p:sp>
        <p:nvSpPr>
          <p:cNvPr id="118" name="Google Shape;118;p78"/>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78"/>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0" name="Google Shape;120;p7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7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7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23"/>
        <p:cNvGrpSpPr/>
        <p:nvPr/>
      </p:nvGrpSpPr>
      <p:grpSpPr>
        <a:xfrm>
          <a:off x="0" y="0"/>
          <a:ext cx="0" cy="0"/>
          <a:chOff x="0" y="0"/>
          <a:chExt cx="0" cy="0"/>
        </a:xfrm>
      </p:grpSpPr>
      <p:sp>
        <p:nvSpPr>
          <p:cNvPr id="124" name="Google Shape;124;p7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79"/>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6" name="Google Shape;126;p79"/>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7" name="Google Shape;127;p7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7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7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
        <p:nvSpPr>
          <p:cNvPr id="130" name="Google Shape;130;p7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
        <p:nvSpPr>
          <p:cNvPr id="131" name="Google Shape;131;p7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32"/>
        <p:cNvGrpSpPr/>
        <p:nvPr/>
      </p:nvGrpSpPr>
      <p:grpSpPr>
        <a:xfrm>
          <a:off x="0" y="0"/>
          <a:ext cx="0" cy="0"/>
          <a:chOff x="0" y="0"/>
          <a:chExt cx="0" cy="0"/>
        </a:xfrm>
      </p:grpSpPr>
      <p:sp>
        <p:nvSpPr>
          <p:cNvPr id="133" name="Google Shape;133;p80"/>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80"/>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5" name="Google Shape;135;p80"/>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36" name="Google Shape;136;p8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8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8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9"/>
        <p:cNvGrpSpPr/>
        <p:nvPr/>
      </p:nvGrpSpPr>
      <p:grpSpPr>
        <a:xfrm>
          <a:off x="0" y="0"/>
          <a:ext cx="0" cy="0"/>
          <a:chOff x="0" y="0"/>
          <a:chExt cx="0" cy="0"/>
        </a:xfrm>
      </p:grpSpPr>
      <p:sp>
        <p:nvSpPr>
          <p:cNvPr id="140" name="Google Shape;140;p8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81"/>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2" name="Google Shape;142;p8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8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8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5"/>
        <p:cNvGrpSpPr/>
        <p:nvPr/>
      </p:nvGrpSpPr>
      <p:grpSpPr>
        <a:xfrm>
          <a:off x="0" y="0"/>
          <a:ext cx="0" cy="0"/>
          <a:chOff x="0" y="0"/>
          <a:chExt cx="0" cy="0"/>
        </a:xfrm>
      </p:grpSpPr>
      <p:sp>
        <p:nvSpPr>
          <p:cNvPr id="146" name="Google Shape;146;p82"/>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82"/>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8" name="Google Shape;148;p8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8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8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1"/>
        <p:cNvGrpSpPr/>
        <p:nvPr/>
      </p:nvGrpSpPr>
      <p:grpSpPr>
        <a:xfrm>
          <a:off x="0" y="0"/>
          <a:ext cx="0" cy="0"/>
          <a:chOff x="0" y="0"/>
          <a:chExt cx="0" cy="0"/>
        </a:xfrm>
      </p:grpSpPr>
      <p:sp>
        <p:nvSpPr>
          <p:cNvPr id="152" name="Google Shape;152;p65"/>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3" name="Google Shape;153;p65"/>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72"/>
        <p:cNvGrpSpPr/>
        <p:nvPr/>
      </p:nvGrpSpPr>
      <p:grpSpPr>
        <a:xfrm>
          <a:off x="0" y="0"/>
          <a:ext cx="0" cy="0"/>
          <a:chOff x="0" y="0"/>
          <a:chExt cx="0" cy="0"/>
        </a:xfrm>
      </p:grpSpPr>
      <p:sp>
        <p:nvSpPr>
          <p:cNvPr id="173" name="Google Shape;173;p66"/>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4" name="Google Shape;174;p66"/>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Text - 1col">
  <p:cSld name="Title Text - 1col">
    <p:spTree>
      <p:nvGrpSpPr>
        <p:cNvPr id="1" name="Shape 179"/>
        <p:cNvGrpSpPr/>
        <p:nvPr/>
      </p:nvGrpSpPr>
      <p:grpSpPr>
        <a:xfrm>
          <a:off x="0" y="0"/>
          <a:ext cx="0" cy="0"/>
          <a:chOff x="0" y="0"/>
          <a:chExt cx="0" cy="0"/>
        </a:xfrm>
      </p:grpSpPr>
      <p:sp>
        <p:nvSpPr>
          <p:cNvPr id="180" name="Google Shape;180;p84"/>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84"/>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ubtitle Content - 2col">
  <p:cSld name="Title Subtitle Content - 2col">
    <p:spTree>
      <p:nvGrpSpPr>
        <p:cNvPr id="1" name="Shape 182"/>
        <p:cNvGrpSpPr/>
        <p:nvPr/>
      </p:nvGrpSpPr>
      <p:grpSpPr>
        <a:xfrm>
          <a:off x="0" y="0"/>
          <a:ext cx="0" cy="0"/>
          <a:chOff x="0" y="0"/>
          <a:chExt cx="0" cy="0"/>
        </a:xfrm>
      </p:grpSpPr>
      <p:sp>
        <p:nvSpPr>
          <p:cNvPr id="183" name="Google Shape;183;p85"/>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85"/>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85"/>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Content - 2col">
  <p:cSld name="Title Content - 2col">
    <p:spTree>
      <p:nvGrpSpPr>
        <p:cNvPr id="1" name="Shape 186"/>
        <p:cNvGrpSpPr/>
        <p:nvPr/>
      </p:nvGrpSpPr>
      <p:grpSpPr>
        <a:xfrm>
          <a:off x="0" y="0"/>
          <a:ext cx="0" cy="0"/>
          <a:chOff x="0" y="0"/>
          <a:chExt cx="0" cy="0"/>
        </a:xfrm>
      </p:grpSpPr>
      <p:sp>
        <p:nvSpPr>
          <p:cNvPr id="187" name="Google Shape;187;p86"/>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86"/>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86"/>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ubtitle Text - 1col">
  <p:cSld name="Title Subtitle Text - 1col">
    <p:spTree>
      <p:nvGrpSpPr>
        <p:cNvPr id="1" name="Shape 190"/>
        <p:cNvGrpSpPr/>
        <p:nvPr/>
      </p:nvGrpSpPr>
      <p:grpSpPr>
        <a:xfrm>
          <a:off x="0" y="0"/>
          <a:ext cx="0" cy="0"/>
          <a:chOff x="0" y="0"/>
          <a:chExt cx="0" cy="0"/>
        </a:xfrm>
      </p:grpSpPr>
      <p:sp>
        <p:nvSpPr>
          <p:cNvPr id="191" name="Google Shape;191;p87"/>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87"/>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87"/>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p87"/>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Text - 1col">
  <p:cSld name="1_Title Text - 1col">
    <p:spTree>
      <p:nvGrpSpPr>
        <p:cNvPr id="1" name="Shape 195"/>
        <p:cNvGrpSpPr/>
        <p:nvPr/>
      </p:nvGrpSpPr>
      <p:grpSpPr>
        <a:xfrm>
          <a:off x="0" y="0"/>
          <a:ext cx="0" cy="0"/>
          <a:chOff x="0" y="0"/>
          <a:chExt cx="0" cy="0"/>
        </a:xfrm>
      </p:grpSpPr>
      <p:sp>
        <p:nvSpPr>
          <p:cNvPr id="196" name="Google Shape;196;p88"/>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p88"/>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Title Subtitle Content - 2col">
  <p:cSld name="1_Title Subtitle Content - 2col">
    <p:spTree>
      <p:nvGrpSpPr>
        <p:cNvPr id="1" name="Shape 198"/>
        <p:cNvGrpSpPr/>
        <p:nvPr/>
      </p:nvGrpSpPr>
      <p:grpSpPr>
        <a:xfrm>
          <a:off x="0" y="0"/>
          <a:ext cx="0" cy="0"/>
          <a:chOff x="0" y="0"/>
          <a:chExt cx="0" cy="0"/>
        </a:xfrm>
      </p:grpSpPr>
      <p:sp>
        <p:nvSpPr>
          <p:cNvPr id="199" name="Google Shape;199;p89"/>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89"/>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89"/>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Content - 2col">
  <p:cSld name="1_Title Content - 2col">
    <p:spTree>
      <p:nvGrpSpPr>
        <p:cNvPr id="1" name="Shape 202"/>
        <p:cNvGrpSpPr/>
        <p:nvPr/>
      </p:nvGrpSpPr>
      <p:grpSpPr>
        <a:xfrm>
          <a:off x="0" y="0"/>
          <a:ext cx="0" cy="0"/>
          <a:chOff x="0" y="0"/>
          <a:chExt cx="0" cy="0"/>
        </a:xfrm>
      </p:grpSpPr>
      <p:sp>
        <p:nvSpPr>
          <p:cNvPr id="203" name="Google Shape;203;p90"/>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90"/>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90"/>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Subtitle Text - 1col">
  <p:cSld name="1_Title Subtitle Text - 1col">
    <p:spTree>
      <p:nvGrpSpPr>
        <p:cNvPr id="1" name="Shape 206"/>
        <p:cNvGrpSpPr/>
        <p:nvPr/>
      </p:nvGrpSpPr>
      <p:grpSpPr>
        <a:xfrm>
          <a:off x="0" y="0"/>
          <a:ext cx="0" cy="0"/>
          <a:chOff x="0" y="0"/>
          <a:chExt cx="0" cy="0"/>
        </a:xfrm>
      </p:grpSpPr>
      <p:sp>
        <p:nvSpPr>
          <p:cNvPr id="207" name="Google Shape;207;p91"/>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91"/>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91"/>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91"/>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11"/>
        <p:cNvGrpSpPr/>
        <p:nvPr/>
      </p:nvGrpSpPr>
      <p:grpSpPr>
        <a:xfrm>
          <a:off x="0" y="0"/>
          <a:ext cx="0" cy="0"/>
          <a:chOff x="0" y="0"/>
          <a:chExt cx="0" cy="0"/>
        </a:xfrm>
      </p:grpSpPr>
      <p:sp>
        <p:nvSpPr>
          <p:cNvPr id="212" name="Google Shape;212;p92"/>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3" name="Google Shape;213;p92"/>
          <p:cNvSpPr txBox="1">
            <a:spLocks noGrp="1"/>
          </p:cNvSpPr>
          <p:nvPr>
            <p:ph type="ctrTitle"/>
          </p:nvPr>
        </p:nvSpPr>
        <p:spPr>
          <a:xfrm>
            <a:off x="2179865" y="2628902"/>
            <a:ext cx="7832271" cy="160019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itle Text - 1col">
  <p:cSld name="2_Title Text - 1col">
    <p:spTree>
      <p:nvGrpSpPr>
        <p:cNvPr id="1" name="Shape 214"/>
        <p:cNvGrpSpPr/>
        <p:nvPr/>
      </p:nvGrpSpPr>
      <p:grpSpPr>
        <a:xfrm>
          <a:off x="0" y="0"/>
          <a:ext cx="0" cy="0"/>
          <a:chOff x="0" y="0"/>
          <a:chExt cx="0" cy="0"/>
        </a:xfrm>
      </p:grpSpPr>
      <p:sp>
        <p:nvSpPr>
          <p:cNvPr id="215" name="Google Shape;215;p93"/>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93"/>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Title Subtitle Content - 2col">
  <p:cSld name="2_Title Subtitle Content - 2col">
    <p:spTree>
      <p:nvGrpSpPr>
        <p:cNvPr id="1" name="Shape 217"/>
        <p:cNvGrpSpPr/>
        <p:nvPr/>
      </p:nvGrpSpPr>
      <p:grpSpPr>
        <a:xfrm>
          <a:off x="0" y="0"/>
          <a:ext cx="0" cy="0"/>
          <a:chOff x="0" y="0"/>
          <a:chExt cx="0" cy="0"/>
        </a:xfrm>
      </p:grpSpPr>
      <p:sp>
        <p:nvSpPr>
          <p:cNvPr id="218" name="Google Shape;218;p94"/>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9" name="Google Shape;219;p94"/>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94"/>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itle Content - 2col">
  <p:cSld name="2_Title Content - 2col">
    <p:spTree>
      <p:nvGrpSpPr>
        <p:cNvPr id="1" name="Shape 221"/>
        <p:cNvGrpSpPr/>
        <p:nvPr/>
      </p:nvGrpSpPr>
      <p:grpSpPr>
        <a:xfrm>
          <a:off x="0" y="0"/>
          <a:ext cx="0" cy="0"/>
          <a:chOff x="0" y="0"/>
          <a:chExt cx="0" cy="0"/>
        </a:xfrm>
      </p:grpSpPr>
      <p:sp>
        <p:nvSpPr>
          <p:cNvPr id="222" name="Google Shape;222;p95"/>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3" name="Google Shape;223;p95"/>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4" name="Google Shape;224;p95"/>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_Title Subtitle Text - 1col">
  <p:cSld name="2_Title Subtitle Text - 1col">
    <p:spTree>
      <p:nvGrpSpPr>
        <p:cNvPr id="1" name="Shape 225"/>
        <p:cNvGrpSpPr/>
        <p:nvPr/>
      </p:nvGrpSpPr>
      <p:grpSpPr>
        <a:xfrm>
          <a:off x="0" y="0"/>
          <a:ext cx="0" cy="0"/>
          <a:chOff x="0" y="0"/>
          <a:chExt cx="0" cy="0"/>
        </a:xfrm>
      </p:grpSpPr>
      <p:sp>
        <p:nvSpPr>
          <p:cNvPr id="226" name="Google Shape;226;p96"/>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7" name="Google Shape;227;p96"/>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96"/>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96"/>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30"/>
        <p:cNvGrpSpPr/>
        <p:nvPr/>
      </p:nvGrpSpPr>
      <p:grpSpPr>
        <a:xfrm>
          <a:off x="0" y="0"/>
          <a:ext cx="0" cy="0"/>
          <a:chOff x="0" y="0"/>
          <a:chExt cx="0" cy="0"/>
        </a:xfrm>
      </p:grpSpPr>
      <p:sp>
        <p:nvSpPr>
          <p:cNvPr id="231" name="Google Shape;231;p97"/>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2" name="Google Shape;232;p97"/>
          <p:cNvSpPr txBox="1">
            <a:spLocks noGrp="1"/>
          </p:cNvSpPr>
          <p:nvPr>
            <p:ph type="ctrTitle"/>
          </p:nvPr>
        </p:nvSpPr>
        <p:spPr>
          <a:xfrm>
            <a:off x="2179865" y="2628902"/>
            <a:ext cx="7832271" cy="160019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image" Target="../media/image2.png"/><Relationship Id="rId2" Type="http://schemas.openxmlformats.org/officeDocument/2006/relationships/slideLayout" Target="../slideLayouts/slideLayout22.xml"/><Relationship Id="rId16" Type="http://schemas.openxmlformats.org/officeDocument/2006/relationships/image" Target="../media/image1.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3.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61"/>
          <p:cNvGrpSpPr/>
          <p:nvPr/>
        </p:nvGrpSpPr>
        <p:grpSpPr>
          <a:xfrm>
            <a:off x="0" y="-8467"/>
            <a:ext cx="12192000" cy="6866467"/>
            <a:chOff x="0" y="-8467"/>
            <a:chExt cx="12192000" cy="6866467"/>
          </a:xfrm>
        </p:grpSpPr>
        <p:cxnSp>
          <p:nvCxnSpPr>
            <p:cNvPr id="11" name="Google Shape;11;p6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6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6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4" name="Google Shape;14;p6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 name="Google Shape;15;p61"/>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 name="Google Shape;16;p6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 name="Google Shape;17;p6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8" name="Google Shape;18;p6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9" name="Google Shape;19;p6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0" name="Google Shape;20;p61"/>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21" name="Google Shape;21;p6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6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6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6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6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u="none">
                <a:solidFill>
                  <a:schemeClr val="accent1"/>
                </a:solidFill>
                <a:latin typeface="Trebuchet MS"/>
                <a:ea typeface="Trebuchet MS"/>
                <a:cs typeface="Trebuchet MS"/>
                <a:sym typeface="Trebuchet MS"/>
              </a:defRPr>
            </a:lvl1pPr>
            <a:lvl2pPr marL="0" marR="0" lvl="1" indent="0" algn="r" rtl="0">
              <a:spcBef>
                <a:spcPts val="0"/>
              </a:spcBef>
              <a:buNone/>
              <a:defRPr sz="900" b="0" u="none">
                <a:solidFill>
                  <a:schemeClr val="accent1"/>
                </a:solidFill>
                <a:latin typeface="Trebuchet MS"/>
                <a:ea typeface="Trebuchet MS"/>
                <a:cs typeface="Trebuchet MS"/>
                <a:sym typeface="Trebuchet MS"/>
              </a:defRPr>
            </a:lvl2pPr>
            <a:lvl3pPr marL="0" marR="0" lvl="2" indent="0" algn="r" rtl="0">
              <a:spcBef>
                <a:spcPts val="0"/>
              </a:spcBef>
              <a:buNone/>
              <a:defRPr sz="900" b="0" u="none">
                <a:solidFill>
                  <a:schemeClr val="accent1"/>
                </a:solidFill>
                <a:latin typeface="Trebuchet MS"/>
                <a:ea typeface="Trebuchet MS"/>
                <a:cs typeface="Trebuchet MS"/>
                <a:sym typeface="Trebuchet MS"/>
              </a:defRPr>
            </a:lvl3pPr>
            <a:lvl4pPr marL="0" marR="0" lvl="3" indent="0" algn="r" rtl="0">
              <a:spcBef>
                <a:spcPts val="0"/>
              </a:spcBef>
              <a:buNone/>
              <a:defRPr sz="900" b="0" u="none">
                <a:solidFill>
                  <a:schemeClr val="accent1"/>
                </a:solidFill>
                <a:latin typeface="Trebuchet MS"/>
                <a:ea typeface="Trebuchet MS"/>
                <a:cs typeface="Trebuchet MS"/>
                <a:sym typeface="Trebuchet MS"/>
              </a:defRPr>
            </a:lvl4pPr>
            <a:lvl5pPr marL="0" marR="0" lvl="4" indent="0" algn="r" rtl="0">
              <a:spcBef>
                <a:spcPts val="0"/>
              </a:spcBef>
              <a:buNone/>
              <a:defRPr sz="900" b="0" u="none">
                <a:solidFill>
                  <a:schemeClr val="accent1"/>
                </a:solidFill>
                <a:latin typeface="Trebuchet MS"/>
                <a:ea typeface="Trebuchet MS"/>
                <a:cs typeface="Trebuchet MS"/>
                <a:sym typeface="Trebuchet MS"/>
              </a:defRPr>
            </a:lvl5pPr>
            <a:lvl6pPr marL="0" marR="0" lvl="5" indent="0" algn="r" rtl="0">
              <a:spcBef>
                <a:spcPts val="0"/>
              </a:spcBef>
              <a:buNone/>
              <a:defRPr sz="900" b="0" u="none">
                <a:solidFill>
                  <a:schemeClr val="accent1"/>
                </a:solidFill>
                <a:latin typeface="Trebuchet MS"/>
                <a:ea typeface="Trebuchet MS"/>
                <a:cs typeface="Trebuchet MS"/>
                <a:sym typeface="Trebuchet MS"/>
              </a:defRPr>
            </a:lvl6pPr>
            <a:lvl7pPr marL="0" marR="0" lvl="6" indent="0" algn="r" rtl="0">
              <a:spcBef>
                <a:spcPts val="0"/>
              </a:spcBef>
              <a:buNone/>
              <a:defRPr sz="900" b="0" u="none">
                <a:solidFill>
                  <a:schemeClr val="accent1"/>
                </a:solidFill>
                <a:latin typeface="Trebuchet MS"/>
                <a:ea typeface="Trebuchet MS"/>
                <a:cs typeface="Trebuchet MS"/>
                <a:sym typeface="Trebuchet MS"/>
              </a:defRPr>
            </a:lvl7pPr>
            <a:lvl8pPr marL="0" marR="0" lvl="7" indent="0" algn="r" rtl="0">
              <a:spcBef>
                <a:spcPts val="0"/>
              </a:spcBef>
              <a:buNone/>
              <a:defRPr sz="900" b="0" u="none">
                <a:solidFill>
                  <a:schemeClr val="accent1"/>
                </a:solidFill>
                <a:latin typeface="Trebuchet MS"/>
                <a:ea typeface="Trebuchet MS"/>
                <a:cs typeface="Trebuchet MS"/>
                <a:sym typeface="Trebuchet MS"/>
              </a:defRPr>
            </a:lvl8pPr>
            <a:lvl9pPr marL="0" marR="0" lvl="8" indent="0" algn="r" rtl="0">
              <a:spcBef>
                <a:spcPts val="0"/>
              </a:spcBef>
              <a:buNone/>
              <a:defRPr sz="900" b="0" u="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‹N›</a:t>
            </a:fld>
            <a:endParaRPr/>
          </a:p>
        </p:txBody>
      </p:sp>
      <p:pic>
        <p:nvPicPr>
          <p:cNvPr id="26" name="Google Shape;26;p61" descr="A green and black logo&#10;&#10;AI-generated content may be incorrect."/>
          <p:cNvPicPr preferRelativeResize="0"/>
          <p:nvPr/>
        </p:nvPicPr>
        <p:blipFill rotWithShape="1">
          <a:blip r:embed="rId21">
            <a:alphaModFix/>
          </a:blip>
          <a:srcRect/>
          <a:stretch/>
        </p:blipFill>
        <p:spPr>
          <a:xfrm>
            <a:off x="368816" y="-252574"/>
            <a:ext cx="1408173" cy="140817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4"/>
        <p:cNvGrpSpPr/>
        <p:nvPr/>
      </p:nvGrpSpPr>
      <p:grpSpPr>
        <a:xfrm>
          <a:off x="0" y="0"/>
          <a:ext cx="0" cy="0"/>
          <a:chOff x="0" y="0"/>
          <a:chExt cx="0" cy="0"/>
        </a:xfrm>
      </p:grpSpPr>
      <p:grpSp>
        <p:nvGrpSpPr>
          <p:cNvPr id="155" name="Google Shape;155;p64"/>
          <p:cNvGrpSpPr/>
          <p:nvPr/>
        </p:nvGrpSpPr>
        <p:grpSpPr>
          <a:xfrm>
            <a:off x="0" y="-8467"/>
            <a:ext cx="12192000" cy="6866467"/>
            <a:chOff x="0" y="-8467"/>
            <a:chExt cx="12192000" cy="6866467"/>
          </a:xfrm>
        </p:grpSpPr>
        <p:cxnSp>
          <p:nvCxnSpPr>
            <p:cNvPr id="156" name="Google Shape;156;p64"/>
            <p:cNvCxnSpPr/>
            <p:nvPr/>
          </p:nvCxnSpPr>
          <p:spPr>
            <a:xfrm>
              <a:off x="9371012" y="0"/>
              <a:ext cx="1219200" cy="6858000"/>
            </a:xfrm>
            <a:prstGeom prst="straightConnector1">
              <a:avLst/>
            </a:prstGeom>
            <a:noFill/>
            <a:ln w="9525" cap="flat" cmpd="sng">
              <a:solidFill>
                <a:schemeClr val="dk1"/>
              </a:solidFill>
              <a:prstDash val="solid"/>
              <a:round/>
              <a:headEnd type="none" w="sm" len="sm"/>
              <a:tailEnd type="none" w="sm" len="sm"/>
            </a:ln>
          </p:spPr>
        </p:cxnSp>
        <p:cxnSp>
          <p:nvCxnSpPr>
            <p:cNvPr id="157" name="Google Shape;157;p64"/>
            <p:cNvCxnSpPr/>
            <p:nvPr/>
          </p:nvCxnSpPr>
          <p:spPr>
            <a:xfrm flipH="1">
              <a:off x="7425267" y="3681413"/>
              <a:ext cx="4763558" cy="3176587"/>
            </a:xfrm>
            <a:prstGeom prst="straightConnector1">
              <a:avLst/>
            </a:prstGeom>
            <a:noFill/>
            <a:ln w="9525" cap="flat" cmpd="sng">
              <a:solidFill>
                <a:schemeClr val="dk1"/>
              </a:solidFill>
              <a:prstDash val="solid"/>
              <a:round/>
              <a:headEnd type="none" w="sm" len="sm"/>
              <a:tailEnd type="none" w="sm" len="sm"/>
            </a:ln>
          </p:spPr>
        </p:cxnSp>
        <p:sp>
          <p:nvSpPr>
            <p:cNvPr id="158" name="Google Shape;158;p6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9" name="Google Shape;159;p6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0" name="Google Shape;160;p64"/>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1" name="Google Shape;161;p6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2" name="Google Shape;162;p6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3" name="Google Shape;163;p6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4" name="Google Shape;164;p6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5" name="Google Shape;165;p64"/>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166" name="Google Shape;166;p6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67" name="Google Shape;167;p64"/>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FEFEFE"/>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FEFEFE"/>
                </a:solidFill>
                <a:latin typeface="Trebuchet MS"/>
                <a:ea typeface="Trebuchet MS"/>
                <a:cs typeface="Trebuchet MS"/>
                <a:sym typeface="Trebuchet MS"/>
              </a:defRPr>
            </a:lvl2pPr>
            <a:lvl3pPr marL="1371600" marR="0" lvl="2" indent="-299720" algn="l" rtl="0">
              <a:spcBef>
                <a:spcPts val="1000"/>
              </a:spcBef>
              <a:spcAft>
                <a:spcPts val="0"/>
              </a:spcAft>
              <a:buClr>
                <a:schemeClr val="accent1"/>
              </a:buClr>
              <a:buSzPts val="1120"/>
              <a:buFont typeface="Noto Sans Symbols"/>
              <a:buChar char="►"/>
              <a:defRPr sz="1400" b="0" i="0" u="none" strike="noStrike" cap="none">
                <a:solidFill>
                  <a:srgbClr val="FEFEFE"/>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7pPr>
            <a:lvl8pPr marL="3657600" marR="0" lvl="7"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8pPr>
            <a:lvl9pPr marL="4114800" marR="0" lvl="8"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9pPr>
          </a:lstStyle>
          <a:p>
            <a:endParaRPr/>
          </a:p>
        </p:txBody>
      </p:sp>
      <p:sp>
        <p:nvSpPr>
          <p:cNvPr id="168" name="Google Shape;168;p6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chemeClr val="l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9pPr>
          </a:lstStyle>
          <a:p>
            <a:endParaRPr/>
          </a:p>
        </p:txBody>
      </p:sp>
      <p:sp>
        <p:nvSpPr>
          <p:cNvPr id="169" name="Google Shape;169;p6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chemeClr val="l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9pPr>
          </a:lstStyle>
          <a:p>
            <a:endParaRPr/>
          </a:p>
        </p:txBody>
      </p:sp>
      <p:sp>
        <p:nvSpPr>
          <p:cNvPr id="170" name="Google Shape;170;p6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u="none">
                <a:solidFill>
                  <a:schemeClr val="accent1"/>
                </a:solidFill>
                <a:latin typeface="Trebuchet MS"/>
                <a:ea typeface="Trebuchet MS"/>
                <a:cs typeface="Trebuchet MS"/>
                <a:sym typeface="Trebuchet MS"/>
              </a:defRPr>
            </a:lvl1pPr>
            <a:lvl2pPr marL="0" marR="0" lvl="1" indent="0" algn="r" rtl="0">
              <a:spcBef>
                <a:spcPts val="0"/>
              </a:spcBef>
              <a:buNone/>
              <a:defRPr sz="900" b="0" u="none">
                <a:solidFill>
                  <a:schemeClr val="accent1"/>
                </a:solidFill>
                <a:latin typeface="Trebuchet MS"/>
                <a:ea typeface="Trebuchet MS"/>
                <a:cs typeface="Trebuchet MS"/>
                <a:sym typeface="Trebuchet MS"/>
              </a:defRPr>
            </a:lvl2pPr>
            <a:lvl3pPr marL="0" marR="0" lvl="2" indent="0" algn="r" rtl="0">
              <a:spcBef>
                <a:spcPts val="0"/>
              </a:spcBef>
              <a:buNone/>
              <a:defRPr sz="900" b="0" u="none">
                <a:solidFill>
                  <a:schemeClr val="accent1"/>
                </a:solidFill>
                <a:latin typeface="Trebuchet MS"/>
                <a:ea typeface="Trebuchet MS"/>
                <a:cs typeface="Trebuchet MS"/>
                <a:sym typeface="Trebuchet MS"/>
              </a:defRPr>
            </a:lvl3pPr>
            <a:lvl4pPr marL="0" marR="0" lvl="3" indent="0" algn="r" rtl="0">
              <a:spcBef>
                <a:spcPts val="0"/>
              </a:spcBef>
              <a:buNone/>
              <a:defRPr sz="900" b="0" u="none">
                <a:solidFill>
                  <a:schemeClr val="accent1"/>
                </a:solidFill>
                <a:latin typeface="Trebuchet MS"/>
                <a:ea typeface="Trebuchet MS"/>
                <a:cs typeface="Trebuchet MS"/>
                <a:sym typeface="Trebuchet MS"/>
              </a:defRPr>
            </a:lvl4pPr>
            <a:lvl5pPr marL="0" marR="0" lvl="4" indent="0" algn="r" rtl="0">
              <a:spcBef>
                <a:spcPts val="0"/>
              </a:spcBef>
              <a:buNone/>
              <a:defRPr sz="900" b="0" u="none">
                <a:solidFill>
                  <a:schemeClr val="accent1"/>
                </a:solidFill>
                <a:latin typeface="Trebuchet MS"/>
                <a:ea typeface="Trebuchet MS"/>
                <a:cs typeface="Trebuchet MS"/>
                <a:sym typeface="Trebuchet MS"/>
              </a:defRPr>
            </a:lvl5pPr>
            <a:lvl6pPr marL="0" marR="0" lvl="5" indent="0" algn="r" rtl="0">
              <a:spcBef>
                <a:spcPts val="0"/>
              </a:spcBef>
              <a:buNone/>
              <a:defRPr sz="900" b="0" u="none">
                <a:solidFill>
                  <a:schemeClr val="accent1"/>
                </a:solidFill>
                <a:latin typeface="Trebuchet MS"/>
                <a:ea typeface="Trebuchet MS"/>
                <a:cs typeface="Trebuchet MS"/>
                <a:sym typeface="Trebuchet MS"/>
              </a:defRPr>
            </a:lvl6pPr>
            <a:lvl7pPr marL="0" marR="0" lvl="6" indent="0" algn="r" rtl="0">
              <a:spcBef>
                <a:spcPts val="0"/>
              </a:spcBef>
              <a:buNone/>
              <a:defRPr sz="900" b="0" u="none">
                <a:solidFill>
                  <a:schemeClr val="accent1"/>
                </a:solidFill>
                <a:latin typeface="Trebuchet MS"/>
                <a:ea typeface="Trebuchet MS"/>
                <a:cs typeface="Trebuchet MS"/>
                <a:sym typeface="Trebuchet MS"/>
              </a:defRPr>
            </a:lvl7pPr>
            <a:lvl8pPr marL="0" marR="0" lvl="7" indent="0" algn="r" rtl="0">
              <a:spcBef>
                <a:spcPts val="0"/>
              </a:spcBef>
              <a:buNone/>
              <a:defRPr sz="900" b="0" u="none">
                <a:solidFill>
                  <a:schemeClr val="accent1"/>
                </a:solidFill>
                <a:latin typeface="Trebuchet MS"/>
                <a:ea typeface="Trebuchet MS"/>
                <a:cs typeface="Trebuchet MS"/>
                <a:sym typeface="Trebuchet MS"/>
              </a:defRPr>
            </a:lvl8pPr>
            <a:lvl9pPr marL="0" marR="0" lvl="8" indent="0" algn="r" rtl="0">
              <a:spcBef>
                <a:spcPts val="0"/>
              </a:spcBef>
              <a:buNone/>
              <a:defRPr sz="900" b="0" u="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‹N›</a:t>
            </a:fld>
            <a:endParaRPr/>
          </a:p>
        </p:txBody>
      </p:sp>
      <p:pic>
        <p:nvPicPr>
          <p:cNvPr id="171" name="Google Shape;171;p64" descr="A green and black logo&#10;&#10;AI-generated content may be incorrect."/>
          <p:cNvPicPr preferRelativeResize="0"/>
          <p:nvPr/>
        </p:nvPicPr>
        <p:blipFill rotWithShape="1">
          <a:blip r:embed="rId3">
            <a:alphaModFix/>
          </a:blip>
          <a:srcRect/>
          <a:stretch/>
        </p:blipFill>
        <p:spPr>
          <a:xfrm>
            <a:off x="368816" y="-252574"/>
            <a:ext cx="1408173" cy="140817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83"/>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77" name="Google Shape;177;p83" descr="A green and black logo&#10;&#10;AI-generated content may be incorrect."/>
          <p:cNvPicPr preferRelativeResize="0"/>
          <p:nvPr/>
        </p:nvPicPr>
        <p:blipFill rotWithShape="1">
          <a:blip r:embed="rId16">
            <a:alphaModFix/>
          </a:blip>
          <a:srcRect/>
          <a:stretch/>
        </p:blipFill>
        <p:spPr>
          <a:xfrm>
            <a:off x="273423" y="-166137"/>
            <a:ext cx="1408173" cy="1408173"/>
          </a:xfrm>
          <a:prstGeom prst="rect">
            <a:avLst/>
          </a:prstGeom>
          <a:noFill/>
          <a:ln>
            <a:noFill/>
          </a:ln>
        </p:spPr>
      </p:pic>
      <p:pic>
        <p:nvPicPr>
          <p:cNvPr id="178" name="Google Shape;178;p83" descr="A blue text on a black background&#10;&#10;AI-generated content may be incorrect."/>
          <p:cNvPicPr preferRelativeResize="0"/>
          <p:nvPr/>
        </p:nvPicPr>
        <p:blipFill rotWithShape="1">
          <a:blip r:embed="rId17">
            <a:alphaModFix/>
          </a:blip>
          <a:srcRect/>
          <a:stretch/>
        </p:blipFill>
        <p:spPr>
          <a:xfrm>
            <a:off x="10674759" y="420687"/>
            <a:ext cx="1117871" cy="23452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hyperlink" Target="https://www.unep.org/regions/asia-and-pacific/regional-initiatives/supporting-resource-efficiency/green-economy?utm_source=chatgpt.com"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hyperlink" Target="https://www.cedefop.europa.eu/en/tools/vet-glossary/glossary/vaardigheden-voor-de-groene-economie?utm_source=chatgpt.com" TargetMode="External"/><Relationship Id="rId4" Type="http://schemas.openxmlformats.org/officeDocument/2006/relationships/hyperlink" Target="https://www.cedefop.europa.eu/en/publications/4220?utm_source=chatgpt.com"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esco.ec.europa.eu/en/about-esco/publications/publication/green-skills-and-knowledge-concepts-labelling-esco?utm_source=chatgpt.com" TargetMode="External"/><Relationship Id="rId7" Type="http://schemas.openxmlformats.org/officeDocument/2006/relationships/hyperlink" Target="https://transport.ec.europa.eu/tourism/transition-eu-tourism_en?utm_source=chatgpt.com"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hyperlink" Target="https://environment.ec.europa.eu/strategy/circular-economy_en?utm_source=chatgpt.com" TargetMode="External"/><Relationship Id="rId5" Type="http://schemas.openxmlformats.org/officeDocument/2006/relationships/hyperlink" Target="https://energy.ec.europa.eu/topics/energy-efficiency/energy-performance-buildings/renovation-wave_en?utm_source=chatgpt.com" TargetMode="External"/><Relationship Id="rId4" Type="http://schemas.openxmlformats.org/officeDocument/2006/relationships/hyperlink" Target="https://www.ilo.org/topics-and-sectors/just-transition-towards-environmentally-sustainable-economies-and-societies/what-green-job?utm_source=chatgpt.com"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18" Type="http://schemas.openxmlformats.org/officeDocument/2006/relationships/image" Target="../media/image25.png"/><Relationship Id="rId3" Type="http://schemas.openxmlformats.org/officeDocument/2006/relationships/image" Target="../media/image10.jp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png"/><Relationship Id="rId2" Type="http://schemas.openxmlformats.org/officeDocument/2006/relationships/notesSlide" Target="../notesSlides/notesSlide60.xml"/><Relationship Id="rId16" Type="http://schemas.openxmlformats.org/officeDocument/2006/relationships/image" Target="../media/image23.png"/><Relationship Id="rId1" Type="http://schemas.openxmlformats.org/officeDocument/2006/relationships/slideLayout" Target="../slideLayouts/slideLayout20.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g"/><Relationship Id="rId15" Type="http://schemas.openxmlformats.org/officeDocument/2006/relationships/image" Target="../media/image22.jpg"/><Relationship Id="rId10" Type="http://schemas.openxmlformats.org/officeDocument/2006/relationships/image" Target="../media/image17.jpg"/><Relationship Id="rId4" Type="http://schemas.openxmlformats.org/officeDocument/2006/relationships/image" Target="../media/image11.png"/><Relationship Id="rId9" Type="http://schemas.openxmlformats.org/officeDocument/2006/relationships/image" Target="../media/image16.jp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
          <p:cNvSpPr txBox="1"/>
          <p:nvPr/>
        </p:nvSpPr>
        <p:spPr>
          <a:xfrm>
            <a:off x="3169920" y="5687475"/>
            <a:ext cx="5090160" cy="1010595"/>
          </a:xfrm>
          <a:prstGeom prst="rect">
            <a:avLst/>
          </a:prstGeom>
          <a:solidFill>
            <a:schemeClr val="lt1"/>
          </a:solid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900">
                <a:solidFill>
                  <a:srgbClr val="383842"/>
                </a:solidFill>
                <a:latin typeface="Open Sans"/>
                <a:ea typeface="Open Sans"/>
                <a:cs typeface="Open Sans"/>
                <a:sym typeface="Open Sans"/>
              </a:rPr>
              <a:t>Finanziato dall’Unione Europea. Le opinioni e i punti di vista espressi sono tuttavia esclusivamente quelli degli autori e non riflettono necessariamente quelli dell’Unione Europea o dell’Agenzia esecutiva europea per l’istruzione e la cultura (EACEA). Né l’Unione Europea né l’EACEA possono essere ritenute responsabili al riguardo. Numero di progetto: 2024-1-PT01-KA220-VET-000252771</a:t>
            </a:r>
            <a:endParaRPr/>
          </a:p>
        </p:txBody>
      </p:sp>
      <p:sp>
        <p:nvSpPr>
          <p:cNvPr id="239" name="Google Shape;239;p1"/>
          <p:cNvSpPr/>
          <p:nvPr/>
        </p:nvSpPr>
        <p:spPr>
          <a:xfrm>
            <a:off x="3834618" y="4750419"/>
            <a:ext cx="4522763" cy="43016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rebuchet MS"/>
                <a:ea typeface="Trebuchet MS"/>
                <a:cs typeface="Trebuchet MS"/>
                <a:sym typeface="Trebuchet MS"/>
              </a:rPr>
              <a:t>Elaborato da: BFI</a:t>
            </a:r>
            <a:endParaRPr/>
          </a:p>
        </p:txBody>
      </p:sp>
      <p:sp>
        <p:nvSpPr>
          <p:cNvPr id="240" name="Google Shape;240;p1"/>
          <p:cNvSpPr/>
          <p:nvPr/>
        </p:nvSpPr>
        <p:spPr>
          <a:xfrm>
            <a:off x="314960" y="182880"/>
            <a:ext cx="1757680" cy="589280"/>
          </a:xfrm>
          <a:prstGeom prst="rect">
            <a:avLst/>
          </a:prstGeom>
          <a:solidFill>
            <a:schemeClr val="lt1"/>
          </a:solidFill>
          <a:ln w="1905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241" name="Google Shape;241;p1" descr="A green and black logo&#10;&#10;AI-generated content may be incorrect."/>
          <p:cNvPicPr preferRelativeResize="0"/>
          <p:nvPr/>
        </p:nvPicPr>
        <p:blipFill rotWithShape="1">
          <a:blip r:embed="rId3">
            <a:alphaModFix/>
          </a:blip>
          <a:srcRect t="32394" b="29006"/>
          <a:stretch/>
        </p:blipFill>
        <p:spPr>
          <a:xfrm>
            <a:off x="0" y="0"/>
            <a:ext cx="4506769" cy="1739590"/>
          </a:xfrm>
          <a:prstGeom prst="rect">
            <a:avLst/>
          </a:prstGeom>
          <a:noFill/>
          <a:ln>
            <a:noFill/>
          </a:ln>
        </p:spPr>
      </p:pic>
      <p:sp>
        <p:nvSpPr>
          <p:cNvPr id="242" name="Google Shape;242;p1"/>
          <p:cNvSpPr txBox="1"/>
          <p:nvPr/>
        </p:nvSpPr>
        <p:spPr>
          <a:xfrm>
            <a:off x="2536369" y="1739118"/>
            <a:ext cx="7119257" cy="2008031"/>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Formazione dei formatori</a:t>
            </a:r>
            <a:endParaRPr/>
          </a:p>
          <a:p>
            <a:pPr marL="0" marR="0" lvl="0" indent="0" algn="ctr" rtl="0">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Programma di sviluppo professionale continuo</a:t>
            </a:r>
            <a:endParaRPr sz="4400">
              <a:solidFill>
                <a:srgbClr val="255839"/>
              </a:solidFill>
              <a:latin typeface="Trebuchet MS"/>
              <a:ea typeface="Trebuchet MS"/>
              <a:cs typeface="Trebuchet MS"/>
              <a:sym typeface="Trebuchet MS"/>
            </a:endParaRPr>
          </a:p>
        </p:txBody>
      </p:sp>
      <p:pic>
        <p:nvPicPr>
          <p:cNvPr id="243" name="Google Shape;243;p1" descr="A blue text on a black background&#10;&#10;AI-generated content may be incorrect."/>
          <p:cNvPicPr preferRelativeResize="0"/>
          <p:nvPr/>
        </p:nvPicPr>
        <p:blipFill rotWithShape="1">
          <a:blip r:embed="rId4">
            <a:alphaModFix/>
          </a:blip>
          <a:srcRect/>
          <a:stretch/>
        </p:blipFill>
        <p:spPr>
          <a:xfrm>
            <a:off x="615852" y="5754709"/>
            <a:ext cx="2554068" cy="535831"/>
          </a:xfrm>
          <a:prstGeom prst="rect">
            <a:avLst/>
          </a:prstGeom>
          <a:noFill/>
          <a:ln>
            <a:noFill/>
          </a:ln>
        </p:spPr>
      </p:pic>
      <p:sp>
        <p:nvSpPr>
          <p:cNvPr id="244" name="Google Shape;244;p1"/>
          <p:cNvSpPr txBox="1"/>
          <p:nvPr/>
        </p:nvSpPr>
        <p:spPr>
          <a:xfrm>
            <a:off x="2072640" y="3919154"/>
            <a:ext cx="8046716" cy="45428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92D050"/>
              </a:buClr>
              <a:buSzPts val="2400"/>
              <a:buFont typeface="Arial"/>
              <a:buNone/>
            </a:pPr>
            <a:r>
              <a:rPr lang="en-US" sz="2400" b="1">
                <a:solidFill>
                  <a:srgbClr val="92D050"/>
                </a:solidFill>
                <a:latin typeface="Trebuchet MS"/>
                <a:ea typeface="Trebuchet MS"/>
                <a:cs typeface="Trebuchet MS"/>
                <a:sym typeface="Trebuchet MS"/>
              </a:rPr>
              <a:t>Modulo 3: Approfondimenti sull’economia verde e sul mercato del lavoro</a:t>
            </a:r>
            <a:endParaRPr sz="2400" b="1">
              <a:solidFill>
                <a:srgbClr val="92D050"/>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51" name="Google Shape;251;p2"/>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Programma della sessione</a:t>
            </a:r>
            <a:endParaRPr>
              <a:solidFill>
                <a:srgbClr val="255839"/>
              </a:solidFill>
            </a:endParaRPr>
          </a:p>
        </p:txBody>
      </p:sp>
      <p:sp>
        <p:nvSpPr>
          <p:cNvPr id="252" name="Google Shape;252;p2"/>
          <p:cNvSpPr txBox="1">
            <a:spLocks noGrp="1"/>
          </p:cNvSpPr>
          <p:nvPr>
            <p:ph type="body" idx="1"/>
          </p:nvPr>
        </p:nvSpPr>
        <p:spPr>
          <a:xfrm>
            <a:off x="645765" y="2066412"/>
            <a:ext cx="5792984" cy="415658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La sessione odierna, della durata di 3 ore, comprende:</a:t>
            </a:r>
            <a:endParaRPr/>
          </a:p>
          <a:p>
            <a:pPr marL="342900" lvl="0" indent="-342900" algn="l" rtl="0">
              <a:spcBef>
                <a:spcPts val="1000"/>
              </a:spcBef>
              <a:spcAft>
                <a:spcPts val="0"/>
              </a:spcAft>
              <a:buSzPts val="1440"/>
              <a:buChar char="►"/>
            </a:pPr>
            <a:r>
              <a:rPr lang="en-US"/>
              <a:t>Introduzione al modulo e obiettivi di apprendimento</a:t>
            </a:r>
            <a:endParaRPr/>
          </a:p>
          <a:p>
            <a:pPr marL="342900" lvl="0" indent="-342900" algn="l" rtl="0">
              <a:spcBef>
                <a:spcPts val="1000"/>
              </a:spcBef>
              <a:spcAft>
                <a:spcPts val="0"/>
              </a:spcAft>
              <a:buSzPts val="1440"/>
              <a:buChar char="►"/>
            </a:pPr>
            <a:r>
              <a:rPr lang="en-US"/>
              <a:t>Concetti ed esempi di economia verde</a:t>
            </a:r>
            <a:endParaRPr/>
          </a:p>
          <a:p>
            <a:pPr marL="342900" lvl="0" indent="-342900" algn="l" rtl="0">
              <a:spcBef>
                <a:spcPts val="1000"/>
              </a:spcBef>
              <a:spcAft>
                <a:spcPts val="0"/>
              </a:spcAft>
              <a:buSzPts val="1440"/>
              <a:buChar char="►"/>
            </a:pPr>
            <a:r>
              <a:rPr lang="en-US"/>
              <a:t>Competenze verdi ed esigenze del mercato del lavoro</a:t>
            </a:r>
            <a:endParaRPr/>
          </a:p>
          <a:p>
            <a:pPr marL="342900" lvl="0" indent="-342900" algn="l" rtl="0">
              <a:spcBef>
                <a:spcPts val="1000"/>
              </a:spcBef>
              <a:spcAft>
                <a:spcPts val="0"/>
              </a:spcAft>
              <a:buSzPts val="1440"/>
              <a:buChar char="►"/>
            </a:pPr>
            <a:r>
              <a:rPr lang="en-US"/>
              <a:t>Professioni legate alla sostenibilità e percorsi di carriera</a:t>
            </a:r>
            <a:endParaRPr/>
          </a:p>
          <a:p>
            <a:pPr marL="342900" lvl="0" indent="-342900" algn="l" rtl="0">
              <a:spcBef>
                <a:spcPts val="1000"/>
              </a:spcBef>
              <a:spcAft>
                <a:spcPts val="0"/>
              </a:spcAft>
              <a:buSzPts val="1440"/>
              <a:buChar char="►"/>
            </a:pPr>
            <a:r>
              <a:rPr lang="en-US"/>
              <a:t>Attività pratiche e analisi di casi di studio</a:t>
            </a:r>
            <a:endParaRPr/>
          </a:p>
          <a:p>
            <a:pPr marL="342900" lvl="0" indent="-342900" algn="l" rtl="0">
              <a:spcBef>
                <a:spcPts val="1000"/>
              </a:spcBef>
              <a:spcAft>
                <a:spcPts val="0"/>
              </a:spcAft>
              <a:buSzPts val="1440"/>
              <a:buChar char="►"/>
            </a:pPr>
            <a:r>
              <a:rPr lang="en-US"/>
              <a:t>Riflessione, collegamento con il portfolio e attività di apprendimento autonomo</a:t>
            </a:r>
            <a:endParaRPr/>
          </a:p>
        </p:txBody>
      </p:sp>
      <p:pic>
        <p:nvPicPr>
          <p:cNvPr id="253" name="Google Shape;253;p2"/>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60" name="Google Shape;260;p3"/>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Panoramica del modulo</a:t>
            </a:r>
            <a:endParaRPr>
              <a:solidFill>
                <a:srgbClr val="255839"/>
              </a:solidFill>
            </a:endParaRPr>
          </a:p>
        </p:txBody>
      </p:sp>
      <p:sp>
        <p:nvSpPr>
          <p:cNvPr id="261" name="Google Shape;261;p3"/>
          <p:cNvSpPr txBox="1">
            <a:spLocks noGrp="1"/>
          </p:cNvSpPr>
          <p:nvPr>
            <p:ph type="body" idx="1"/>
          </p:nvPr>
        </p:nvSpPr>
        <p:spPr>
          <a:xfrm>
            <a:off x="611333" y="1955226"/>
            <a:ext cx="5792984" cy="4156588"/>
          </a:xfrm>
          <a:prstGeom prst="rect">
            <a:avLst/>
          </a:prstGeom>
          <a:noFill/>
          <a:ln>
            <a:noFill/>
          </a:ln>
        </p:spPr>
        <p:txBody>
          <a:bodyPr spcFirstLastPara="1" wrap="square" lIns="0" tIns="0" rIns="0" bIns="0" anchor="t" anchorCtr="0">
            <a:normAutofit fontScale="77500" lnSpcReduction="20000"/>
          </a:bodyPr>
          <a:lstStyle/>
          <a:p>
            <a:pPr marL="0" lvl="0" indent="0" algn="l" rtl="0">
              <a:spcBef>
                <a:spcPts val="0"/>
              </a:spcBef>
              <a:spcAft>
                <a:spcPts val="0"/>
              </a:spcAft>
              <a:buSzPct val="80000"/>
              <a:buNone/>
            </a:pPr>
            <a:r>
              <a:rPr lang="en-US"/>
              <a:t>Questo modulo verte sui seguenti argomenti:</a:t>
            </a:r>
            <a:endParaRPr/>
          </a:p>
          <a:p>
            <a:pPr marL="342900" lvl="0" indent="-342900" algn="l" rtl="0">
              <a:spcBef>
                <a:spcPts val="1000"/>
              </a:spcBef>
              <a:spcAft>
                <a:spcPts val="0"/>
              </a:spcAft>
              <a:buSzPct val="80000"/>
              <a:buChar char="►"/>
            </a:pPr>
            <a:r>
              <a:rPr lang="en-US"/>
              <a:t>Argomento 1: L’economia verde e la sua rilevanza per l’istruzione e la formazione professionale</a:t>
            </a:r>
            <a:endParaRPr/>
          </a:p>
          <a:p>
            <a:pPr marL="342900" lvl="0" indent="-342900" algn="l" rtl="0">
              <a:spcBef>
                <a:spcPts val="1000"/>
              </a:spcBef>
              <a:spcAft>
                <a:spcPts val="0"/>
              </a:spcAft>
              <a:buSzPct val="80000"/>
              <a:buChar char="►"/>
            </a:pPr>
            <a:r>
              <a:rPr lang="en-US"/>
              <a:t>Argomento 2: Competenze verdi ed evoluzione delle esigenze del mercato del lavoro</a:t>
            </a:r>
            <a:endParaRPr/>
          </a:p>
          <a:p>
            <a:pPr marL="342900" lvl="0" indent="-342900" algn="l" rtl="0">
              <a:spcBef>
                <a:spcPts val="1000"/>
              </a:spcBef>
              <a:spcAft>
                <a:spcPts val="0"/>
              </a:spcAft>
              <a:buSzPct val="80000"/>
              <a:buChar char="►"/>
            </a:pPr>
            <a:r>
              <a:rPr lang="en-US"/>
              <a:t>Argomento 3: Professioni legate alla sostenibilità e percorsi di carriera</a:t>
            </a:r>
            <a:endParaRPr/>
          </a:p>
          <a:p>
            <a:pPr marL="0" lvl="0" indent="0" algn="l" rtl="0">
              <a:spcBef>
                <a:spcPts val="1000"/>
              </a:spcBef>
              <a:spcAft>
                <a:spcPts val="0"/>
              </a:spcAft>
              <a:buSzPct val="80000"/>
              <a:buNone/>
            </a:pPr>
            <a:r>
              <a:rPr lang="en-US"/>
              <a:t>Al termine di questo modulo, i formatori saranno meglio preparati a:</a:t>
            </a:r>
            <a:endParaRPr/>
          </a:p>
          <a:p>
            <a:pPr marL="342900" lvl="0" indent="-342900" algn="l" rtl="0">
              <a:spcBef>
                <a:spcPts val="1000"/>
              </a:spcBef>
              <a:spcAft>
                <a:spcPts val="0"/>
              </a:spcAft>
              <a:buSzPct val="80000"/>
              <a:buChar char="►"/>
            </a:pPr>
            <a:r>
              <a:rPr lang="en-US"/>
              <a:t>spiegare i concetti dell’economia verde con un linguaggio chiaro </a:t>
            </a:r>
            <a:endParaRPr/>
          </a:p>
          <a:p>
            <a:pPr marL="342900" lvl="0" indent="-342900" algn="l" rtl="0">
              <a:spcBef>
                <a:spcPts val="1000"/>
              </a:spcBef>
              <a:spcAft>
                <a:spcPts val="0"/>
              </a:spcAft>
              <a:buSzPct val="80000"/>
              <a:buChar char="►"/>
            </a:pPr>
            <a:r>
              <a:rPr lang="en-US"/>
              <a:t>riconoscere come stanno cambiando i mercati del lavoro</a:t>
            </a:r>
            <a:endParaRPr/>
          </a:p>
          <a:p>
            <a:pPr marL="342900" lvl="0" indent="-342900" algn="l" rtl="0">
              <a:spcBef>
                <a:spcPts val="1000"/>
              </a:spcBef>
              <a:spcAft>
                <a:spcPts val="0"/>
              </a:spcAft>
              <a:buSzPct val="80000"/>
              <a:buChar char="►"/>
            </a:pPr>
            <a:r>
              <a:rPr lang="en-US"/>
              <a:t>identificare le competenze verdi nelle diverse professioni</a:t>
            </a:r>
            <a:endParaRPr/>
          </a:p>
          <a:p>
            <a:pPr marL="342900" lvl="0" indent="-342900" algn="l" rtl="0">
              <a:spcBef>
                <a:spcPts val="1000"/>
              </a:spcBef>
              <a:spcAft>
                <a:spcPts val="0"/>
              </a:spcAft>
              <a:buSzPct val="80000"/>
              <a:buChar char="►"/>
            </a:pPr>
            <a:r>
              <a:rPr lang="en-US"/>
              <a:t>collegare l’apprendimento in materia di sostenibilità ai contesti lavorativi reali</a:t>
            </a:r>
            <a:endParaRPr/>
          </a:p>
          <a:p>
            <a:pPr marL="342900" lvl="0" indent="-342900" algn="l" rtl="0">
              <a:spcBef>
                <a:spcPts val="1000"/>
              </a:spcBef>
              <a:spcAft>
                <a:spcPts val="0"/>
              </a:spcAft>
              <a:buSzPct val="80000"/>
              <a:buChar char="►"/>
            </a:pPr>
            <a:r>
              <a:rPr lang="en-US"/>
              <a:t>aiutare gli studenti a comprendere le opportunità di carriera nel settore verde</a:t>
            </a:r>
            <a:endParaRPr/>
          </a:p>
        </p:txBody>
      </p:sp>
      <p:pic>
        <p:nvPicPr>
          <p:cNvPr id="262" name="Google Shape;262;p3"/>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Risultati di apprendimento</a:t>
            </a:r>
            <a:endParaRPr>
              <a:solidFill>
                <a:srgbClr val="255839"/>
              </a:solidFill>
            </a:endParaRPr>
          </a:p>
        </p:txBody>
      </p:sp>
      <p:sp>
        <p:nvSpPr>
          <p:cNvPr id="269" name="Google Shape;269;p4"/>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Questo modulo affronta i seguenti risultati di apprendimento:</a:t>
            </a:r>
            <a:endParaRPr/>
          </a:p>
          <a:p>
            <a:pPr marL="342900" lvl="0" indent="-342900" algn="l" rtl="0">
              <a:spcBef>
                <a:spcPts val="1000"/>
              </a:spcBef>
              <a:spcAft>
                <a:spcPts val="0"/>
              </a:spcAft>
              <a:buSzPts val="1440"/>
              <a:buChar char="►"/>
            </a:pPr>
            <a:r>
              <a:rPr lang="en-US"/>
              <a:t>LO1-K2 – Descrivere i concetti, le tendenze e i quadri di riferimento relativi alla sostenibilità nel contesto dell’istruzione e formazione professionale (IFP).</a:t>
            </a:r>
            <a:endParaRPr/>
          </a:p>
          <a:p>
            <a:pPr marL="342900" lvl="0" indent="-342900" algn="l" rtl="0">
              <a:spcBef>
                <a:spcPts val="1000"/>
              </a:spcBef>
              <a:spcAft>
                <a:spcPts val="0"/>
              </a:spcAft>
              <a:buSzPts val="1440"/>
              <a:buChar char="►"/>
            </a:pPr>
            <a:r>
              <a:rPr lang="en-US"/>
              <a:t>LO2-K6 – Riconoscere le strategie di orientamento professionale e le dinamiche del mercato del lavoro relative alle professioni legate alla sostenibilità.</a:t>
            </a:r>
            <a:endParaRPr/>
          </a:p>
          <a:p>
            <a:pPr marL="342900" lvl="0" indent="-342900" algn="l" rtl="0">
              <a:spcBef>
                <a:spcPts val="1000"/>
              </a:spcBef>
              <a:spcAft>
                <a:spcPts val="0"/>
              </a:spcAft>
              <a:buSzPts val="1440"/>
              <a:buChar char="►"/>
            </a:pPr>
            <a:r>
              <a:rPr lang="en-US"/>
              <a:t>LO3-S5 – Integrare strategie di orientamento professionale e di mentoring che sostengano il percorso degli studenti verso i lavori verdi.</a:t>
            </a:r>
            <a:endParaRPr/>
          </a:p>
          <a:p>
            <a:pPr marL="342900" lvl="0" indent="-342900" algn="l" rtl="0">
              <a:spcBef>
                <a:spcPts val="1000"/>
              </a:spcBef>
              <a:spcAft>
                <a:spcPts val="0"/>
              </a:spcAft>
              <a:buSzPts val="1440"/>
              <a:buChar char="►"/>
            </a:pPr>
            <a:r>
              <a:rPr lang="en-US"/>
              <a:t>LO4-AR2 – Adattare materiali ed esempi ai contesti locali o istituzionali, mantenendo al contempo il quadro europeo di garanzia della qualità.</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5"/>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Riflessione iniziale / Riscaldamento</a:t>
            </a:r>
            <a:endParaRPr>
              <a:solidFill>
                <a:srgbClr val="255839"/>
              </a:solidFill>
            </a:endParaRPr>
          </a:p>
        </p:txBody>
      </p:sp>
      <p:sp>
        <p:nvSpPr>
          <p:cNvPr id="276" name="Google Shape;276;p5"/>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Domanda di discussione:</a:t>
            </a:r>
            <a:endParaRPr/>
          </a:p>
          <a:p>
            <a:pPr marL="342900" lvl="0" indent="-342900" algn="l" rtl="0">
              <a:spcBef>
                <a:spcPts val="1000"/>
              </a:spcBef>
              <a:spcAft>
                <a:spcPts val="0"/>
              </a:spcAft>
              <a:buSzPts val="1440"/>
              <a:buChar char="►"/>
            </a:pPr>
            <a:r>
              <a:rPr lang="en-US"/>
              <a:t>Quali esperienze hai già avuto con l’economia verde, le competenze verdi o i cambiamenti nel mercato del lavoro nella tua pratica didattica o formativa?</a:t>
            </a:r>
            <a:endParaRPr/>
          </a:p>
          <a:p>
            <a:pPr marL="0" lvl="0" indent="0" algn="l" rtl="0">
              <a:spcBef>
                <a:spcPts val="1000"/>
              </a:spcBef>
              <a:spcAft>
                <a:spcPts val="0"/>
              </a:spcAft>
              <a:buSzPts val="1440"/>
              <a:buNone/>
            </a:pPr>
            <a:r>
              <a:rPr lang="en-US"/>
              <a:t>Suggerimenti facoltativi:</a:t>
            </a:r>
            <a:endParaRPr/>
          </a:p>
          <a:p>
            <a:pPr marL="342900" lvl="0" indent="-342900" algn="l" rtl="0">
              <a:spcBef>
                <a:spcPts val="1000"/>
              </a:spcBef>
              <a:spcAft>
                <a:spcPts val="0"/>
              </a:spcAft>
              <a:buSzPts val="1440"/>
              <a:buChar char="►"/>
            </a:pPr>
            <a:r>
              <a:rPr lang="en-US"/>
              <a:t>In quali ambiti vedi già la sostenibilità cambiare le mansioni lavorative?</a:t>
            </a:r>
            <a:endParaRPr/>
          </a:p>
          <a:p>
            <a:pPr marL="342900" lvl="0" indent="-342900" algn="l" rtl="0">
              <a:spcBef>
                <a:spcPts val="1000"/>
              </a:spcBef>
              <a:spcAft>
                <a:spcPts val="0"/>
              </a:spcAft>
              <a:buSzPts val="1440"/>
              <a:buChar char="►"/>
            </a:pPr>
            <a:r>
              <a:rPr lang="en-US"/>
              <a:t>Quali competenze verdi potrebbero essere rilevanti per i tuoi studenti?</a:t>
            </a:r>
            <a:endParaRPr/>
          </a:p>
          <a:p>
            <a:pPr marL="342900" lvl="0" indent="-342900" algn="l" rtl="0">
              <a:spcBef>
                <a:spcPts val="1000"/>
              </a:spcBef>
              <a:spcAft>
                <a:spcPts val="0"/>
              </a:spcAft>
              <a:buSzPts val="1440"/>
              <a:buChar char="►"/>
            </a:pPr>
            <a:r>
              <a:rPr lang="en-US"/>
              <a:t>Quali esempi tratti dal tuo settore potrebbero aiutare gli studenti a comprendere i lavori verdi?</a:t>
            </a:r>
            <a:endParaRPr/>
          </a:p>
          <a:p>
            <a:pPr marL="342900" lvl="0" indent="-342900" algn="l" rtl="0">
              <a:spcBef>
                <a:spcPts val="1000"/>
              </a:spcBef>
              <a:spcAft>
                <a:spcPts val="0"/>
              </a:spcAft>
              <a:buSzPts val="1440"/>
              <a:buChar char="►"/>
            </a:pPr>
            <a:r>
              <a:rPr lang="en-US"/>
              <a:t>Quali sfide prevedi nell’affrontare questo argomento?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6"/>
          <p:cNvSpPr txBox="1">
            <a:spLocks noGrp="1"/>
          </p:cNvSpPr>
          <p:nvPr>
            <p:ph type="title"/>
          </p:nvPr>
        </p:nvSpPr>
        <p:spPr>
          <a:xfrm>
            <a:off x="399368" y="788988"/>
            <a:ext cx="9685925"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Argomento 1: L’economia verde e la sua rilevanza per l’istruzione e la formazione professionale</a:t>
            </a:r>
            <a:endParaRPr>
              <a:solidFill>
                <a:srgbClr val="255839"/>
              </a:solidFill>
            </a:endParaRPr>
          </a:p>
        </p:txBody>
      </p:sp>
      <p:sp>
        <p:nvSpPr>
          <p:cNvPr id="283" name="Google Shape;283;p6"/>
          <p:cNvSpPr txBox="1">
            <a:spLocks noGrp="1"/>
          </p:cNvSpPr>
          <p:nvPr>
            <p:ph type="body" idx="2"/>
          </p:nvPr>
        </p:nvSpPr>
        <p:spPr>
          <a:xfrm>
            <a:off x="399368" y="1473737"/>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342900" lvl="0" indent="-342900" algn="l" rtl="0">
              <a:spcBef>
                <a:spcPts val="1000"/>
              </a:spcBef>
              <a:spcAft>
                <a:spcPts val="0"/>
              </a:spcAft>
              <a:buSzPts val="1440"/>
              <a:buChar char="►"/>
            </a:pPr>
            <a:r>
              <a:rPr lang="en-US"/>
              <a:t>L’argomento chiave 1 presenta l’economia verde come una transizione economica e sociale, non solo come una questione ambientale.</a:t>
            </a:r>
            <a:endParaRPr/>
          </a:p>
          <a:p>
            <a:pPr marL="342900" lvl="0" indent="-342900" algn="l" rtl="0">
              <a:spcBef>
                <a:spcPts val="1000"/>
              </a:spcBef>
              <a:spcAft>
                <a:spcPts val="0"/>
              </a:spcAft>
              <a:buSzPts val="1440"/>
              <a:buChar char="►"/>
            </a:pPr>
            <a:r>
              <a:rPr lang="en-US"/>
              <a:t>I formatori analizzano in che modo l’azione per il clima, l’efficienza delle risorse, l’economia circolare e la tutela della biodiversità influenzano la produzione, i servizi, l’organizzazione del lavoro e le competenze.</a:t>
            </a:r>
            <a:endParaRPr/>
          </a:p>
          <a:p>
            <a:pPr marL="342900" lvl="0" indent="-342900" algn="l" rtl="0">
              <a:spcBef>
                <a:spcPts val="1000"/>
              </a:spcBef>
              <a:spcAft>
                <a:spcPts val="0"/>
              </a:spcAft>
              <a:buSzPts val="1440"/>
              <a:buChar char="►"/>
            </a:pPr>
            <a:r>
              <a:rPr lang="en-US"/>
              <a:t>L’obiettivo principale è aiutare i formatori dell’istruzione e formazione professionale a comprendere perché la sostenibilità sta diventando parte integrante di molti settori e in che modo ciò crei nuove aspettative per l’apprendimento professionale.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7"/>
          <p:cNvSpPr txBox="1">
            <a:spLocks noGrp="1"/>
          </p:cNvSpPr>
          <p:nvPr>
            <p:ph type="title"/>
          </p:nvPr>
        </p:nvSpPr>
        <p:spPr>
          <a:xfrm>
            <a:off x="399368" y="676894"/>
            <a:ext cx="11792632" cy="772494"/>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Argomento 2: Competenze verdi ed evoluzione delle esigenze del mercato del lavoro</a:t>
            </a:r>
            <a:endParaRPr>
              <a:solidFill>
                <a:srgbClr val="255839"/>
              </a:solidFill>
            </a:endParaRPr>
          </a:p>
        </p:txBody>
      </p:sp>
      <p:sp>
        <p:nvSpPr>
          <p:cNvPr id="290" name="Google Shape;290;p7"/>
          <p:cNvSpPr txBox="1">
            <a:spLocks noGrp="1"/>
          </p:cNvSpPr>
          <p:nvPr>
            <p:ph type="body" idx="2"/>
          </p:nvPr>
        </p:nvSpPr>
        <p:spPr>
          <a:xfrm>
            <a:off x="494371" y="1793773"/>
            <a:ext cx="9313591" cy="3847006"/>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L’argomento chiave 2 si concentra sulla dimensione delle competenze nella transizione verde.</a:t>
            </a:r>
            <a:endParaRPr/>
          </a:p>
          <a:p>
            <a:pPr marL="0" lvl="0" indent="0" algn="l" rtl="0">
              <a:spcBef>
                <a:spcPts val="1000"/>
              </a:spcBef>
              <a:spcAft>
                <a:spcPts val="0"/>
              </a:spcAft>
              <a:buSzPts val="1440"/>
              <a:buNone/>
            </a:pPr>
            <a:r>
              <a:rPr lang="en-US"/>
              <a:t>I formatori apprendono che le competenze verdi includono:</a:t>
            </a:r>
            <a:endParaRPr/>
          </a:p>
          <a:p>
            <a:pPr marL="342900" lvl="0" indent="-342900" algn="l" rtl="0">
              <a:spcBef>
                <a:spcPts val="1000"/>
              </a:spcBef>
              <a:spcAft>
                <a:spcPts val="0"/>
              </a:spcAft>
              <a:buSzPts val="1440"/>
              <a:buChar char="►"/>
            </a:pPr>
            <a:r>
              <a:rPr lang="en-US"/>
              <a:t>competenze trasversali in materia di sostenibilità</a:t>
            </a:r>
            <a:endParaRPr/>
          </a:p>
          <a:p>
            <a:pPr marL="342900" lvl="0" indent="-342900" algn="l" rtl="0">
              <a:spcBef>
                <a:spcPts val="1000"/>
              </a:spcBef>
              <a:spcAft>
                <a:spcPts val="0"/>
              </a:spcAft>
              <a:buSzPts val="1440"/>
              <a:buChar char="►"/>
            </a:pPr>
            <a:r>
              <a:rPr lang="en-US"/>
              <a:t>competenze specifiche per professione</a:t>
            </a:r>
            <a:endParaRPr/>
          </a:p>
          <a:p>
            <a:pPr marL="342900" lvl="0" indent="-342900" algn="l" rtl="0">
              <a:spcBef>
                <a:spcPts val="1000"/>
              </a:spcBef>
              <a:spcAft>
                <a:spcPts val="0"/>
              </a:spcAft>
              <a:buSzPts val="1440"/>
              <a:buChar char="►"/>
            </a:pPr>
            <a:r>
              <a:rPr lang="en-US"/>
              <a:t>competenze tecniche altamente specializzate</a:t>
            </a:r>
            <a:endParaRPr/>
          </a:p>
          <a:p>
            <a:pPr marL="0" lvl="0" indent="0" algn="l" rtl="0">
              <a:spcBef>
                <a:spcPts val="1000"/>
              </a:spcBef>
              <a:spcAft>
                <a:spcPts val="0"/>
              </a:spcAft>
              <a:buSzPts val="1440"/>
              <a:buNone/>
            </a:pPr>
            <a:r>
              <a:rPr lang="en-US"/>
              <a:t>L’argomento introduce inoltre i segnali del mercato del lavoro e l’analisi delle competenze, in modo che i formatori possano riconoscere i cambiamenti in atto nei settori, nelle professioni e nelle qualifiche.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8"/>
          <p:cNvSpPr txBox="1">
            <a:spLocks noGrp="1"/>
          </p:cNvSpPr>
          <p:nvPr>
            <p:ph type="title"/>
          </p:nvPr>
        </p:nvSpPr>
        <p:spPr>
          <a:xfrm>
            <a:off x="399369" y="788988"/>
            <a:ext cx="9313590"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Argomento 3: Professioni legate alla sostenibilità e percorsi professionali</a:t>
            </a:r>
            <a:endParaRPr>
              <a:solidFill>
                <a:srgbClr val="255839"/>
              </a:solidFill>
            </a:endParaRPr>
          </a:p>
        </p:txBody>
      </p:sp>
      <p:sp>
        <p:nvSpPr>
          <p:cNvPr id="297" name="Google Shape;297;p8"/>
          <p:cNvSpPr txBox="1">
            <a:spLocks noGrp="1"/>
          </p:cNvSpPr>
          <p:nvPr>
            <p:ph type="body" idx="2"/>
          </p:nvPr>
        </p:nvSpPr>
        <p:spPr>
          <a:xfrm>
            <a:off x="399369" y="1976718"/>
            <a:ext cx="9313591" cy="462989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L’argomento chiave 3 esplora l’evoluzione dei lavori verdi e delle professioni legate alla sostenibilità.</a:t>
            </a:r>
            <a:endParaRPr/>
          </a:p>
          <a:p>
            <a:pPr marL="0" lvl="0" indent="0" algn="l" rtl="0">
              <a:spcBef>
                <a:spcPts val="1000"/>
              </a:spcBef>
              <a:spcAft>
                <a:spcPts val="0"/>
              </a:spcAft>
              <a:buSzPts val="1440"/>
              <a:buNone/>
            </a:pPr>
            <a:r>
              <a:rPr lang="en-US"/>
              <a:t>I formatori apprendono la differenza tra:</a:t>
            </a:r>
            <a:endParaRPr/>
          </a:p>
          <a:p>
            <a:pPr marL="342900" lvl="0" indent="-342900" algn="l" rtl="0">
              <a:spcBef>
                <a:spcPts val="1000"/>
              </a:spcBef>
              <a:spcAft>
                <a:spcPts val="0"/>
              </a:spcAft>
              <a:buSzPts val="1440"/>
              <a:buChar char="►"/>
            </a:pPr>
            <a:r>
              <a:rPr lang="en-US"/>
              <a:t>nuovi lavori verdi</a:t>
            </a:r>
            <a:endParaRPr/>
          </a:p>
          <a:p>
            <a:pPr marL="342900" lvl="0" indent="-342900" algn="l" rtl="0">
              <a:spcBef>
                <a:spcPts val="1000"/>
              </a:spcBef>
              <a:spcAft>
                <a:spcPts val="0"/>
              </a:spcAft>
              <a:buSzPts val="1440"/>
              <a:buChar char="►"/>
            </a:pPr>
            <a:r>
              <a:rPr lang="en-US"/>
              <a:t>lavori esistenti che stanno cambiando</a:t>
            </a:r>
            <a:endParaRPr/>
          </a:p>
          <a:p>
            <a:pPr marL="342900" lvl="0" indent="-342900" algn="l" rtl="0">
              <a:spcBef>
                <a:spcPts val="1000"/>
              </a:spcBef>
              <a:spcAft>
                <a:spcPts val="0"/>
              </a:spcAft>
              <a:buSzPts val="1440"/>
              <a:buChar char="►"/>
            </a:pPr>
            <a:r>
              <a:rPr lang="en-US"/>
              <a:t>mansioni lavorative che richiedono nuove competenze in materia di sostenibilità</a:t>
            </a:r>
            <a:endParaRPr/>
          </a:p>
          <a:p>
            <a:pPr marL="0" lvl="0" indent="0" algn="l" rtl="0">
              <a:spcBef>
                <a:spcPts val="1000"/>
              </a:spcBef>
              <a:spcAft>
                <a:spcPts val="0"/>
              </a:spcAft>
              <a:buSzPts val="1440"/>
              <a:buNone/>
            </a:pPr>
            <a:r>
              <a:rPr lang="en-US"/>
              <a:t>L’accento è posto sulla consapevolezza pratica delle prospettive di carriera: aiutare i discenti a comprendere in che modo la sostenibilità sia collegata all’occupazione futura, alle responsabilità sul posto di lavoro e allo sviluppo professionale.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9"/>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04" name="Google Shape;304;p9"/>
          <p:cNvSpPr txBox="1">
            <a:spLocks noGrp="1"/>
          </p:cNvSpPr>
          <p:nvPr>
            <p:ph type="title"/>
          </p:nvPr>
        </p:nvSpPr>
        <p:spPr>
          <a:xfrm>
            <a:off x="645765" y="1022669"/>
            <a:ext cx="8596668" cy="65821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Che cos’è l’economia verde?</a:t>
            </a:r>
            <a:endParaRPr>
              <a:solidFill>
                <a:srgbClr val="255839"/>
              </a:solidFill>
            </a:endParaRPr>
          </a:p>
        </p:txBody>
      </p:sp>
      <p:sp>
        <p:nvSpPr>
          <p:cNvPr id="305" name="Google Shape;305;p9"/>
          <p:cNvSpPr txBox="1">
            <a:spLocks noGrp="1"/>
          </p:cNvSpPr>
          <p:nvPr>
            <p:ph type="body" idx="1"/>
          </p:nvPr>
        </p:nvSpPr>
        <p:spPr>
          <a:xfrm>
            <a:off x="645765" y="2066412"/>
            <a:ext cx="5792984" cy="415658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Per economia verde si intende comunemente un'economia che sia:</a:t>
            </a:r>
            <a:endParaRPr/>
          </a:p>
          <a:p>
            <a:pPr marL="342900" lvl="0" indent="-342900" algn="l" rtl="0">
              <a:spcBef>
                <a:spcPts val="1000"/>
              </a:spcBef>
              <a:spcAft>
                <a:spcPts val="0"/>
              </a:spcAft>
              <a:buSzPts val="1440"/>
              <a:buChar char="►"/>
            </a:pPr>
            <a:r>
              <a:rPr lang="en-US"/>
              <a:t>a basse emissioni di carbonio</a:t>
            </a:r>
            <a:endParaRPr/>
          </a:p>
          <a:p>
            <a:pPr marL="342900" lvl="0" indent="-342900" algn="l" rtl="0">
              <a:spcBef>
                <a:spcPts val="1000"/>
              </a:spcBef>
              <a:spcAft>
                <a:spcPts val="0"/>
              </a:spcAft>
              <a:buSzPts val="1440"/>
              <a:buChar char="►"/>
            </a:pPr>
            <a:r>
              <a:rPr lang="en-US"/>
              <a:t>efficiente nell’uso delle risorse</a:t>
            </a:r>
            <a:endParaRPr/>
          </a:p>
          <a:p>
            <a:pPr marL="342900" lvl="0" indent="-342900" algn="l" rtl="0">
              <a:spcBef>
                <a:spcPts val="1000"/>
              </a:spcBef>
              <a:spcAft>
                <a:spcPts val="0"/>
              </a:spcAft>
              <a:buSzPts val="1440"/>
              <a:buChar char="►"/>
            </a:pPr>
            <a:r>
              <a:rPr lang="en-US"/>
              <a:t>socialmente inclusiva</a:t>
            </a:r>
            <a:endParaRPr/>
          </a:p>
          <a:p>
            <a:pPr marL="0" lvl="0" indent="0" algn="l" rtl="0">
              <a:spcBef>
                <a:spcPts val="1000"/>
              </a:spcBef>
              <a:spcAft>
                <a:spcPts val="0"/>
              </a:spcAft>
              <a:buSzPts val="1440"/>
              <a:buNone/>
            </a:pPr>
            <a:r>
              <a:rPr lang="en-US"/>
              <a:t>Essa mira a migliorare il benessere umano e l’equità sociale, riducendo al contempo i rischi ambientali e le carenze ecologiche.</a:t>
            </a:r>
            <a:endParaRPr/>
          </a:p>
          <a:p>
            <a:pPr marL="0" lvl="0" indent="0" algn="l" rtl="0">
              <a:spcBef>
                <a:spcPts val="1000"/>
              </a:spcBef>
              <a:spcAft>
                <a:spcPts val="0"/>
              </a:spcAft>
              <a:buSzPts val="1440"/>
              <a:buNone/>
            </a:pPr>
            <a:r>
              <a:rPr lang="en-US"/>
              <a:t>Per l’istruzione e la formazione professionale (IFP), ciò significa che gli studenti devono comprendere in che modo l’attività economica possa creare valore riducendo al contempo i danni al clima, alle risorse, agli ecosistemi e alle comunità.</a:t>
            </a:r>
            <a:endParaRPr/>
          </a:p>
        </p:txBody>
      </p:sp>
      <p:pic>
        <p:nvPicPr>
          <p:cNvPr id="306" name="Google Shape;306;p9"/>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title"/>
          </p:nvPr>
        </p:nvSpPr>
        <p:spPr>
          <a:xfrm>
            <a:off x="399369" y="788988"/>
            <a:ext cx="9313590"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Economia verde e sviluppo sostenibile</a:t>
            </a:r>
            <a:endParaRPr>
              <a:solidFill>
                <a:srgbClr val="255839"/>
              </a:solidFill>
            </a:endParaRPr>
          </a:p>
        </p:txBody>
      </p:sp>
      <p:sp>
        <p:nvSpPr>
          <p:cNvPr id="313" name="Google Shape;313;p10"/>
          <p:cNvSpPr txBox="1">
            <a:spLocks noGrp="1"/>
          </p:cNvSpPr>
          <p:nvPr>
            <p:ph type="body" idx="2"/>
          </p:nvPr>
        </p:nvSpPr>
        <p:spPr>
          <a:xfrm>
            <a:off x="399369" y="1449388"/>
            <a:ext cx="4656725"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Un'economia verde sostiene lo sviluppo sostenibile collegando tre dimensioni:</a:t>
            </a:r>
            <a:endParaRPr/>
          </a:p>
          <a:p>
            <a:pPr marL="342900" lvl="0" indent="-342900" algn="l" rtl="0">
              <a:spcBef>
                <a:spcPts val="1000"/>
              </a:spcBef>
              <a:spcAft>
                <a:spcPts val="0"/>
              </a:spcAft>
              <a:buSzPts val="1440"/>
              <a:buChar char="►"/>
            </a:pPr>
            <a:r>
              <a:rPr lang="en-US"/>
              <a:t>protezione ambientale</a:t>
            </a:r>
            <a:endParaRPr/>
          </a:p>
          <a:p>
            <a:pPr marL="342900" lvl="0" indent="-342900" algn="l" rtl="0">
              <a:spcBef>
                <a:spcPts val="1000"/>
              </a:spcBef>
              <a:spcAft>
                <a:spcPts val="0"/>
              </a:spcAft>
              <a:buSzPts val="1440"/>
              <a:buChar char="►"/>
            </a:pPr>
            <a:r>
              <a:rPr lang="en-US"/>
              <a:t>attività economica e innovazione</a:t>
            </a:r>
            <a:endParaRPr/>
          </a:p>
          <a:p>
            <a:pPr marL="342900" lvl="0" indent="-342900" algn="l" rtl="0">
              <a:spcBef>
                <a:spcPts val="1000"/>
              </a:spcBef>
              <a:spcAft>
                <a:spcPts val="0"/>
              </a:spcAft>
              <a:buSzPts val="1440"/>
              <a:buChar char="►"/>
            </a:pPr>
            <a:r>
              <a:rPr lang="en-US"/>
              <a:t>inclusione sociale e lavoro dignitoso</a:t>
            </a:r>
            <a:endParaRPr/>
          </a:p>
          <a:p>
            <a:pPr marL="0" lvl="0" indent="0" algn="l" rtl="0">
              <a:spcBef>
                <a:spcPts val="1000"/>
              </a:spcBef>
              <a:spcAft>
                <a:spcPts val="0"/>
              </a:spcAft>
              <a:buSzPts val="1440"/>
              <a:buNone/>
            </a:pPr>
            <a:r>
              <a:rPr lang="en-US"/>
              <a:t>Non si tratta solo di un “settore verde” a sé stante.</a:t>
            </a:r>
            <a:endParaRPr/>
          </a:p>
        </p:txBody>
      </p:sp>
      <p:sp>
        <p:nvSpPr>
          <p:cNvPr id="314" name="Google Shape;314;p10"/>
          <p:cNvSpPr txBox="1"/>
          <p:nvPr/>
        </p:nvSpPr>
        <p:spPr>
          <a:xfrm>
            <a:off x="5056094" y="1449387"/>
            <a:ext cx="4656725" cy="5157229"/>
          </a:xfrm>
          <a:prstGeom prst="rect">
            <a:avLst/>
          </a:prstGeom>
          <a:noFill/>
          <a:ln>
            <a:noFill/>
          </a:ln>
        </p:spPr>
        <p:txBody>
          <a:bodyPr spcFirstLastPara="1" wrap="square" lIns="0" tIns="0" rIns="0" bIns="0" anchor="t" anchorCtr="0">
            <a:normAutofit/>
          </a:bodyPr>
          <a:lstStyle/>
          <a:p>
            <a:pPr marL="0" marR="0" lvl="0" indent="0" algn="l" rtl="0">
              <a:spcBef>
                <a:spcPts val="0"/>
              </a:spcBef>
              <a:spcAft>
                <a:spcPts val="0"/>
              </a:spcAft>
              <a:buClr>
                <a:schemeClr val="accent1"/>
              </a:buClr>
              <a:buSzPts val="1440"/>
              <a:buFont typeface="Noto Sans Symbols"/>
              <a:buNone/>
            </a:pPr>
            <a:r>
              <a:rPr lang="en-US" sz="1800">
                <a:solidFill>
                  <a:schemeClr val="dk2"/>
                </a:solidFill>
                <a:latin typeface="Trebuchet MS"/>
                <a:ea typeface="Trebuchet MS"/>
                <a:cs typeface="Trebuchet MS"/>
                <a:sym typeface="Trebuchet MS"/>
              </a:rPr>
              <a:t>Influisce sul modo in cui i settori esistenti:</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producono</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Acquistano</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vendono</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trasportano</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riparano</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Manutenzione</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Segnalare</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Gestire le risorse</a:t>
            </a:r>
            <a:endParaRPr sz="1800">
              <a:solidFill>
                <a:schemeClr val="dk2"/>
              </a:solidFill>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1"/>
          <p:cNvSpPr txBox="1">
            <a:spLocks noGrp="1"/>
          </p:cNvSpPr>
          <p:nvPr>
            <p:ph type="title"/>
          </p:nvPr>
        </p:nvSpPr>
        <p:spPr>
          <a:xfrm>
            <a:off x="399369" y="724395"/>
            <a:ext cx="10347800" cy="819996"/>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Perché l’economia verde è importante per l’istruzione e la formazione professionale (1)</a:t>
            </a:r>
            <a:endParaRPr>
              <a:solidFill>
                <a:srgbClr val="255839"/>
              </a:solidFill>
            </a:endParaRPr>
          </a:p>
        </p:txBody>
      </p:sp>
      <p:sp>
        <p:nvSpPr>
          <p:cNvPr id="321" name="Google Shape;321;p11"/>
          <p:cNvSpPr txBox="1">
            <a:spLocks noGrp="1"/>
          </p:cNvSpPr>
          <p:nvPr>
            <p:ph type="body" idx="2"/>
          </p:nvPr>
        </p:nvSpPr>
        <p:spPr>
          <a:xfrm>
            <a:off x="399369" y="1976718"/>
            <a:ext cx="9313591" cy="462989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L'istruzione e la formazione professionale preparano le persone al mondo del lavoro. Quando il mondo del lavoro cambia, anche l'istruzione e la formazione professionale devono adeguarsi.</a:t>
            </a:r>
            <a:endParaRPr/>
          </a:p>
          <a:p>
            <a:pPr marL="0" lvl="0" indent="0" algn="l" rtl="0">
              <a:spcBef>
                <a:spcPts val="1000"/>
              </a:spcBef>
              <a:spcAft>
                <a:spcPts val="0"/>
              </a:spcAft>
              <a:buSzPts val="1440"/>
              <a:buNone/>
            </a:pPr>
            <a:r>
              <a:rPr lang="en-US"/>
              <a:t>L’economia verde è importante per l’IFP perché modifica:</a:t>
            </a:r>
            <a:endParaRPr/>
          </a:p>
          <a:p>
            <a:pPr marL="342900" lvl="0" indent="-342900" algn="l" rtl="0">
              <a:spcBef>
                <a:spcPts val="1000"/>
              </a:spcBef>
              <a:spcAft>
                <a:spcPts val="0"/>
              </a:spcAft>
              <a:buSzPts val="1440"/>
              <a:buChar char="►"/>
            </a:pPr>
            <a:r>
              <a:rPr lang="en-US"/>
              <a:t>le conoscenze di cui hanno bisogno gli studenti</a:t>
            </a:r>
            <a:endParaRPr/>
          </a:p>
          <a:p>
            <a:pPr marL="342900" lvl="0" indent="-342900" algn="l" rtl="0">
              <a:spcBef>
                <a:spcPts val="1000"/>
              </a:spcBef>
              <a:spcAft>
                <a:spcPts val="0"/>
              </a:spcAft>
              <a:buSzPts val="1440"/>
              <a:buChar char="►"/>
            </a:pPr>
            <a:r>
              <a:rPr lang="en-US"/>
              <a:t>le competenze pratiche utilizzate sul posto di lavoro</a:t>
            </a:r>
            <a:endParaRPr/>
          </a:p>
          <a:p>
            <a:pPr marL="342900" lvl="0" indent="-342900" algn="l" rtl="0">
              <a:spcBef>
                <a:spcPts val="1000"/>
              </a:spcBef>
              <a:spcAft>
                <a:spcPts val="0"/>
              </a:spcAft>
              <a:buSzPts val="1440"/>
              <a:buChar char="►"/>
            </a:pPr>
            <a:r>
              <a:rPr lang="en-US"/>
              <a:t>gli strumenti, i materiali e le tecnologie utilizzati nei lavori</a:t>
            </a:r>
            <a:endParaRPr/>
          </a:p>
          <a:p>
            <a:pPr marL="342900" lvl="0" indent="-342900" algn="l" rtl="0">
              <a:spcBef>
                <a:spcPts val="1000"/>
              </a:spcBef>
              <a:spcAft>
                <a:spcPts val="0"/>
              </a:spcAft>
              <a:buSzPts val="1440"/>
              <a:buChar char="►"/>
            </a:pPr>
            <a:r>
              <a:rPr lang="en-US"/>
              <a:t>gli standard, le normative e gli obblighi di rendicontazione applicati dalle organizzazioni</a:t>
            </a:r>
            <a:endParaRPr/>
          </a:p>
          <a:p>
            <a:pPr marL="342900" lvl="0" indent="-342900" algn="l" rtl="0">
              <a:spcBef>
                <a:spcPts val="1000"/>
              </a:spcBef>
              <a:spcAft>
                <a:spcPts val="0"/>
              </a:spcAft>
              <a:buSzPts val="1440"/>
              <a:buChar char="►"/>
            </a:pPr>
            <a:r>
              <a:rPr lang="en-US"/>
              <a:t>il modo in cui gli studenti percepiscono le opportunità di carriera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2"/>
          <p:cNvSpPr txBox="1">
            <a:spLocks noGrp="1"/>
          </p:cNvSpPr>
          <p:nvPr>
            <p:ph type="title"/>
          </p:nvPr>
        </p:nvSpPr>
        <p:spPr>
          <a:xfrm>
            <a:off x="399368" y="712519"/>
            <a:ext cx="10050917" cy="938151"/>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Perché l’economia verde è importante per l’istruzione e la formazione professionale (2)</a:t>
            </a:r>
            <a:endParaRPr>
              <a:solidFill>
                <a:srgbClr val="255839"/>
              </a:solidFill>
            </a:endParaRPr>
          </a:p>
        </p:txBody>
      </p:sp>
      <p:sp>
        <p:nvSpPr>
          <p:cNvPr id="328" name="Google Shape;328;p12"/>
          <p:cNvSpPr txBox="1">
            <a:spLocks noGrp="1"/>
          </p:cNvSpPr>
          <p:nvPr>
            <p:ph type="body" idx="2"/>
          </p:nvPr>
        </p:nvSpPr>
        <p:spPr>
          <a:xfrm>
            <a:off x="399369" y="1976718"/>
            <a:ext cx="9313591" cy="462989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Per gli insegnanti della formazione professionale, la conoscenza dell’economia verde è utile perché aiuta a spiegare la sostenibilità come un concetto concreto e legato al mondo del lavoro.</a:t>
            </a:r>
            <a:endParaRPr/>
          </a:p>
          <a:p>
            <a:pPr marL="0" lvl="0" indent="0" algn="l" rtl="0">
              <a:spcBef>
                <a:spcPts val="1000"/>
              </a:spcBef>
              <a:spcAft>
                <a:spcPts val="0"/>
              </a:spcAft>
              <a:buSzPts val="1440"/>
              <a:buNone/>
            </a:pPr>
            <a:r>
              <a:rPr lang="en-US"/>
              <a:t>Consente agli insegnanti di rispondere a domande degli studenti quali:</a:t>
            </a:r>
            <a:endParaRPr/>
          </a:p>
          <a:p>
            <a:pPr marL="342900" lvl="0" indent="-342900" algn="l" rtl="0">
              <a:spcBef>
                <a:spcPts val="1000"/>
              </a:spcBef>
              <a:spcAft>
                <a:spcPts val="0"/>
              </a:spcAft>
              <a:buSzPts val="1440"/>
              <a:buChar char="►"/>
            </a:pPr>
            <a:r>
              <a:rPr lang="en-US"/>
              <a:t>Perché questo argomento è rilevante per la mia professione? </a:t>
            </a:r>
            <a:endParaRPr/>
          </a:p>
          <a:p>
            <a:pPr marL="342900" lvl="0" indent="-342900" algn="l" rtl="0">
              <a:spcBef>
                <a:spcPts val="1000"/>
              </a:spcBef>
              <a:spcAft>
                <a:spcPts val="0"/>
              </a:spcAft>
              <a:buSzPts val="1440"/>
              <a:buChar char="►"/>
            </a:pPr>
            <a:r>
              <a:rPr lang="en-US"/>
              <a:t>Quali competenze richiedono i datori di lavoro? </a:t>
            </a:r>
            <a:endParaRPr/>
          </a:p>
          <a:p>
            <a:pPr marL="342900" lvl="0" indent="-342900" algn="l" rtl="0">
              <a:spcBef>
                <a:spcPts val="1000"/>
              </a:spcBef>
              <a:spcAft>
                <a:spcPts val="0"/>
              </a:spcAft>
              <a:buSzPts val="1440"/>
              <a:buChar char="►"/>
            </a:pPr>
            <a:r>
              <a:rPr lang="en-US"/>
              <a:t>In che modo la sostenibilità cambierà il mio futuro ambiente di lavoro? </a:t>
            </a:r>
            <a:endParaRPr/>
          </a:p>
          <a:p>
            <a:pPr marL="342900" lvl="0" indent="-342900" algn="l" rtl="0">
              <a:spcBef>
                <a:spcPts val="1000"/>
              </a:spcBef>
              <a:spcAft>
                <a:spcPts val="0"/>
              </a:spcAft>
              <a:buSzPts val="1440"/>
              <a:buChar char="►"/>
            </a:pPr>
            <a:r>
              <a:rPr lang="en-US"/>
              <a:t>Quali percorsi professionali potrebbero essere collegati a questo settore?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b="1"/>
              <a:t>Ruolo del docente:</a:t>
            </a:r>
            <a:br>
              <a:rPr lang="en-US"/>
            </a:br>
            <a:r>
              <a:rPr lang="en-US"/>
              <a:t>Collegare gli argomenti relativi alla sostenibilità alla rilevanza per gli studenti, alle mansioni lavorative, alle esigenze dei datori di lavoro e ai percorsi professionali.</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13"/>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Discussione sul checkpoint</a:t>
            </a:r>
            <a:endParaRPr>
              <a:solidFill>
                <a:srgbClr val="255839"/>
              </a:solidFill>
            </a:endParaRPr>
          </a:p>
        </p:txBody>
      </p:sp>
      <p:sp>
        <p:nvSpPr>
          <p:cNvPr id="335" name="Google Shape;335;p13"/>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b="1"/>
              <a:t>Riflessione in coppia + breve condivisione in gruppo</a:t>
            </a:r>
            <a:endParaRPr b="1"/>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Scegliete un settore professionale che conoscete bene e individuate:</a:t>
            </a:r>
            <a:endParaRPr/>
          </a:p>
          <a:p>
            <a:pPr marL="342900" lvl="0" indent="-342900" algn="l" rtl="0">
              <a:spcBef>
                <a:spcPts val="1000"/>
              </a:spcBef>
              <a:spcAft>
                <a:spcPts val="0"/>
              </a:spcAft>
              <a:buSzPts val="1440"/>
              <a:buChar char="►"/>
            </a:pPr>
            <a:r>
              <a:rPr lang="en-US"/>
              <a:t>un cambiamento legato alla sostenibilità già visibile nel settore; </a:t>
            </a:r>
            <a:endParaRPr/>
          </a:p>
          <a:p>
            <a:pPr marL="342900" lvl="0" indent="-342900" algn="l" rtl="0">
              <a:spcBef>
                <a:spcPts val="1000"/>
              </a:spcBef>
              <a:spcAft>
                <a:spcPts val="0"/>
              </a:spcAft>
              <a:buSzPts val="1440"/>
              <a:buChar char="►"/>
            </a:pPr>
            <a:r>
              <a:rPr lang="en-US"/>
              <a:t>un'attività lavorativa influenzata da questo cambiamento; </a:t>
            </a:r>
            <a:endParaRPr/>
          </a:p>
          <a:p>
            <a:pPr marL="342900" lvl="0" indent="-342900" algn="l" rtl="0">
              <a:spcBef>
                <a:spcPts val="1000"/>
              </a:spcBef>
              <a:spcAft>
                <a:spcPts val="0"/>
              </a:spcAft>
              <a:buSzPts val="1440"/>
              <a:buChar char="►"/>
            </a:pPr>
            <a:r>
              <a:rPr lang="en-US"/>
              <a:t>una competenza di cui gli studenti potrebbero aver bisogno; </a:t>
            </a:r>
            <a:endParaRPr/>
          </a:p>
          <a:p>
            <a:pPr marL="342900" lvl="0" indent="-342900" algn="l" rtl="0">
              <a:spcBef>
                <a:spcPts val="1000"/>
              </a:spcBef>
              <a:spcAft>
                <a:spcPts val="0"/>
              </a:spcAft>
              <a:buSzPts val="1440"/>
              <a:buChar char="►"/>
            </a:pPr>
            <a:r>
              <a:rPr lang="en-US"/>
              <a:t>un esempio che potresti utilizzare in classe.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4"/>
          <p:cNvSpPr txBox="1">
            <a:spLocks noGrp="1"/>
          </p:cNvSpPr>
          <p:nvPr>
            <p:ph type="body" idx="1"/>
          </p:nvPr>
        </p:nvSpPr>
        <p:spPr>
          <a:xfrm>
            <a:off x="399370" y="1449388"/>
            <a:ext cx="6371016"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Foglio di lavoro 1: L’economia verde nel mio contesto di istruzione e formazione professionale</a:t>
            </a:r>
            <a:endParaRPr/>
          </a:p>
        </p:txBody>
      </p:sp>
      <p:sp>
        <p:nvSpPr>
          <p:cNvPr id="342" name="Google Shape;342;p14"/>
          <p:cNvSpPr txBox="1">
            <a:spLocks noGrp="1"/>
          </p:cNvSpPr>
          <p:nvPr>
            <p:ph type="body" idx="2"/>
          </p:nvPr>
        </p:nvSpPr>
        <p:spPr>
          <a:xfrm>
            <a:off x="399370" y="2177491"/>
            <a:ext cx="6371016" cy="4429126"/>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 partecipanti dovranno:</a:t>
            </a:r>
            <a:endParaRPr/>
          </a:p>
          <a:p>
            <a:pPr marL="342900" lvl="0" indent="-342900" algn="l" rtl="0">
              <a:spcBef>
                <a:spcPts val="1000"/>
              </a:spcBef>
              <a:spcAft>
                <a:spcPts val="0"/>
              </a:spcAft>
              <a:buSzPts val="1440"/>
              <a:buChar char="►"/>
            </a:pPr>
            <a:r>
              <a:rPr lang="en-US"/>
              <a:t>Selezionare un settore della formazione professionale, una materia o un gruppo di discenti che conoscono bene. </a:t>
            </a:r>
            <a:endParaRPr/>
          </a:p>
          <a:p>
            <a:pPr marL="342900" lvl="0" indent="-342900" algn="l" rtl="0">
              <a:spcBef>
                <a:spcPts val="1000"/>
              </a:spcBef>
              <a:spcAft>
                <a:spcPts val="0"/>
              </a:spcAft>
              <a:buSzPts val="1440"/>
              <a:buChar char="►"/>
            </a:pPr>
            <a:r>
              <a:rPr lang="en-US"/>
              <a:t>Individuare un cambiamento legato all’economia verde che sta già influenzando tale contesto. </a:t>
            </a:r>
            <a:endParaRPr/>
          </a:p>
          <a:p>
            <a:pPr marL="342900" lvl="0" indent="-342900" algn="l" rtl="0">
              <a:spcBef>
                <a:spcPts val="1000"/>
              </a:spcBef>
              <a:spcAft>
                <a:spcPts val="0"/>
              </a:spcAft>
              <a:buSzPts val="1440"/>
              <a:buChar char="►"/>
            </a:pPr>
            <a:r>
              <a:rPr lang="en-US"/>
              <a:t>Indicare una professione o un’attività lavorativa influenzata da tale cambiamento. </a:t>
            </a:r>
            <a:endParaRPr/>
          </a:p>
          <a:p>
            <a:pPr marL="342900" lvl="0" indent="-342900" algn="l" rtl="0">
              <a:spcBef>
                <a:spcPts val="1000"/>
              </a:spcBef>
              <a:spcAft>
                <a:spcPts val="0"/>
              </a:spcAft>
              <a:buSzPts val="1440"/>
              <a:buChar char="►"/>
            </a:pPr>
            <a:r>
              <a:rPr lang="en-US"/>
              <a:t>Formulare una domanda per gli studenti che potrebbe essere utilizzata per avviare una discussione in classe. </a:t>
            </a:r>
            <a:endParaRPr/>
          </a:p>
          <a:p>
            <a:pPr marL="0" lvl="0" indent="0" algn="l" rtl="0">
              <a:spcBef>
                <a:spcPts val="1000"/>
              </a:spcBef>
              <a:spcAft>
                <a:spcPts val="0"/>
              </a:spcAft>
              <a:buSzPts val="1440"/>
              <a:buNone/>
            </a:pPr>
            <a:r>
              <a:rPr lang="en-US" b="1"/>
              <a:t>Modalità di lavoro: </a:t>
            </a:r>
            <a:r>
              <a:rPr lang="en-US"/>
              <a:t>lavoro individuale, seguito da uno scambio in coppia</a:t>
            </a:r>
            <a:br>
              <a:rPr lang="en-US"/>
            </a:br>
            <a:r>
              <a:rPr lang="en-US" b="1"/>
              <a:t>Durata:</a:t>
            </a:r>
            <a:r>
              <a:rPr lang="en-US"/>
              <a:t> 10–15 minuti</a:t>
            </a:r>
            <a:br>
              <a:rPr lang="en-US"/>
            </a:br>
            <a:r>
              <a:rPr lang="en-US" b="1"/>
              <a:t>Materiale necessario: </a:t>
            </a:r>
            <a:r>
              <a:rPr lang="en-US"/>
              <a:t>Foglio di lavoro 1</a:t>
            </a:r>
            <a:endParaRPr/>
          </a:p>
        </p:txBody>
      </p:sp>
      <p:sp>
        <p:nvSpPr>
          <p:cNvPr id="343" name="Google Shape;343;p14"/>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pratica</a:t>
            </a:r>
            <a:endParaRPr/>
          </a:p>
        </p:txBody>
      </p:sp>
      <p:sp>
        <p:nvSpPr>
          <p:cNvPr id="344" name="Google Shape;344;p14"/>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345" name="Google Shape;345;p14"/>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15"/>
          <p:cNvSpPr txBox="1">
            <a:spLocks noGrp="1"/>
          </p:cNvSpPr>
          <p:nvPr>
            <p:ph type="title"/>
          </p:nvPr>
        </p:nvSpPr>
        <p:spPr>
          <a:xfrm>
            <a:off x="399368" y="593766"/>
            <a:ext cx="10395301" cy="855622"/>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Settori chiave della transizione verso l’economia verde</a:t>
            </a:r>
            <a:endParaRPr>
              <a:solidFill>
                <a:srgbClr val="255839"/>
              </a:solidFill>
            </a:endParaRPr>
          </a:p>
        </p:txBody>
      </p:sp>
      <p:sp>
        <p:nvSpPr>
          <p:cNvPr id="352" name="Google Shape;352;p15"/>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L'economia verde si manifesta attraverso diverse aree di transizione che influenzano l'occupazione e le competenze:</a:t>
            </a:r>
            <a:endParaRPr/>
          </a:p>
          <a:p>
            <a:pPr marL="342900" lvl="0" indent="-342900" algn="l" rtl="0">
              <a:spcBef>
                <a:spcPts val="1000"/>
              </a:spcBef>
              <a:spcAft>
                <a:spcPts val="0"/>
              </a:spcAft>
              <a:buSzPts val="1440"/>
              <a:buChar char="►"/>
            </a:pPr>
            <a:r>
              <a:rPr lang="en-US"/>
              <a:t>efficienza energetica ed energie rinnovabili </a:t>
            </a:r>
            <a:endParaRPr/>
          </a:p>
          <a:p>
            <a:pPr marL="342900" lvl="0" indent="-342900" algn="l" rtl="0">
              <a:spcBef>
                <a:spcPts val="1000"/>
              </a:spcBef>
              <a:spcAft>
                <a:spcPts val="0"/>
              </a:spcAft>
              <a:buSzPts val="1440"/>
              <a:buChar char="►"/>
            </a:pPr>
            <a:r>
              <a:rPr lang="en-US"/>
              <a:t>economia circolare e riduzione dei rifiuti </a:t>
            </a:r>
            <a:endParaRPr/>
          </a:p>
          <a:p>
            <a:pPr marL="342900" lvl="0" indent="-342900" algn="l" rtl="0">
              <a:spcBef>
                <a:spcPts val="1000"/>
              </a:spcBef>
              <a:spcAft>
                <a:spcPts val="0"/>
              </a:spcAft>
              <a:buSzPts val="1440"/>
              <a:buChar char="►"/>
            </a:pPr>
            <a:r>
              <a:rPr lang="en-US"/>
              <a:t>edilizia e ristrutturazione sostenibili </a:t>
            </a:r>
            <a:endParaRPr/>
          </a:p>
          <a:p>
            <a:pPr marL="342900" lvl="0" indent="-342900" algn="l" rtl="0">
              <a:spcBef>
                <a:spcPts val="1000"/>
              </a:spcBef>
              <a:spcAft>
                <a:spcPts val="0"/>
              </a:spcAft>
              <a:buSzPts val="1440"/>
              <a:buChar char="►"/>
            </a:pPr>
            <a:r>
              <a:rPr lang="en-US"/>
              <a:t>mobilità e logistica sostenibili </a:t>
            </a:r>
            <a:endParaRPr/>
          </a:p>
          <a:p>
            <a:pPr marL="342900" lvl="0" indent="-342900" algn="l" rtl="0">
              <a:spcBef>
                <a:spcPts val="1000"/>
              </a:spcBef>
              <a:spcAft>
                <a:spcPts val="0"/>
              </a:spcAft>
              <a:buSzPts val="1440"/>
              <a:buChar char="►"/>
            </a:pPr>
            <a:r>
              <a:rPr lang="en-US"/>
              <a:t>biodiversità e soluzioni basate sulla natura </a:t>
            </a:r>
            <a:endParaRPr/>
          </a:p>
          <a:p>
            <a:pPr marL="342900" lvl="0" indent="-342900" algn="l" rtl="0">
              <a:spcBef>
                <a:spcPts val="1000"/>
              </a:spcBef>
              <a:spcAft>
                <a:spcPts val="0"/>
              </a:spcAft>
              <a:buSzPts val="1440"/>
              <a:buChar char="►"/>
            </a:pPr>
            <a:r>
              <a:rPr lang="en-US"/>
              <a:t>alimentazione, turismo e servizi sostenibili </a:t>
            </a:r>
            <a:endParaRPr/>
          </a:p>
          <a:p>
            <a:pPr marL="342900" lvl="0" indent="-342900" algn="l" rtl="0">
              <a:spcBef>
                <a:spcPts val="1000"/>
              </a:spcBef>
              <a:spcAft>
                <a:spcPts val="0"/>
              </a:spcAft>
              <a:buSzPts val="1440"/>
              <a:buChar char="►"/>
            </a:pPr>
            <a:r>
              <a:rPr lang="en-US"/>
              <a:t>rendicontazione ambientale e conformità normativa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a:t>Questi ambiti possono essere presenti in molti settori della formazione professionale, non solo nei programmi ambientali.</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16"/>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I motori dell'economia verde</a:t>
            </a:r>
            <a:endParaRPr>
              <a:solidFill>
                <a:srgbClr val="255839"/>
              </a:solidFill>
            </a:endParaRPr>
          </a:p>
        </p:txBody>
      </p:sp>
      <p:sp>
        <p:nvSpPr>
          <p:cNvPr id="359" name="Google Shape;359;p16"/>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Tra i fattori chiave figurano:</a:t>
            </a:r>
            <a:endParaRPr/>
          </a:p>
          <a:p>
            <a:pPr marL="342900" lvl="0" indent="-342900" algn="l" rtl="0">
              <a:spcBef>
                <a:spcPts val="1000"/>
              </a:spcBef>
              <a:spcAft>
                <a:spcPts val="0"/>
              </a:spcAft>
              <a:buSzPts val="1440"/>
              <a:buChar char="►"/>
            </a:pPr>
            <a:r>
              <a:rPr lang="en-US"/>
              <a:t>politica climatica ed energetica </a:t>
            </a:r>
            <a:endParaRPr/>
          </a:p>
          <a:p>
            <a:pPr marL="342900" lvl="0" indent="-342900" algn="l" rtl="0">
              <a:spcBef>
                <a:spcPts val="1000"/>
              </a:spcBef>
              <a:spcAft>
                <a:spcPts val="0"/>
              </a:spcAft>
              <a:buSzPts val="1440"/>
              <a:buChar char="►"/>
            </a:pPr>
            <a:r>
              <a:rPr lang="en-US"/>
              <a:t>innovazione tecnologica </a:t>
            </a:r>
            <a:endParaRPr/>
          </a:p>
          <a:p>
            <a:pPr marL="342900" lvl="0" indent="-342900" algn="l" rtl="0">
              <a:spcBef>
                <a:spcPts val="1000"/>
              </a:spcBef>
              <a:spcAft>
                <a:spcPts val="0"/>
              </a:spcAft>
              <a:buSzPts val="1440"/>
              <a:buChar char="►"/>
            </a:pPr>
            <a:r>
              <a:rPr lang="en-US"/>
              <a:t>scarsità di risorse e aumento dei costi dei materiali </a:t>
            </a:r>
            <a:endParaRPr/>
          </a:p>
          <a:p>
            <a:pPr marL="342900" lvl="0" indent="-342900" algn="l" rtl="0">
              <a:spcBef>
                <a:spcPts val="1000"/>
              </a:spcBef>
              <a:spcAft>
                <a:spcPts val="0"/>
              </a:spcAft>
              <a:buSzPts val="1440"/>
              <a:buChar char="►"/>
            </a:pPr>
            <a:r>
              <a:rPr lang="en-US"/>
              <a:t>le aspettative dei consumatori e dei clienti </a:t>
            </a:r>
            <a:endParaRPr/>
          </a:p>
          <a:p>
            <a:pPr marL="342900" lvl="0" indent="-342900" algn="l" rtl="0">
              <a:spcBef>
                <a:spcPts val="1000"/>
              </a:spcBef>
              <a:spcAft>
                <a:spcPts val="0"/>
              </a:spcAft>
              <a:buSzPts val="1440"/>
              <a:buChar char="►"/>
            </a:pPr>
            <a:r>
              <a:rPr lang="en-US"/>
              <a:t>requisiti normativi e di rendicontazione </a:t>
            </a:r>
            <a:endParaRPr/>
          </a:p>
          <a:p>
            <a:pPr marL="342900" lvl="0" indent="-342900" algn="l" rtl="0">
              <a:spcBef>
                <a:spcPts val="1000"/>
              </a:spcBef>
              <a:spcAft>
                <a:spcPts val="0"/>
              </a:spcAft>
              <a:buSzPts val="1440"/>
              <a:buChar char="►"/>
            </a:pPr>
            <a:r>
              <a:rPr lang="en-US"/>
              <a:t>strategie aziendali di sostenibilità </a:t>
            </a:r>
            <a:endParaRPr/>
          </a:p>
          <a:p>
            <a:pPr marL="342900" lvl="0" indent="-342900" algn="l" rtl="0">
              <a:spcBef>
                <a:spcPts val="1000"/>
              </a:spcBef>
              <a:spcAft>
                <a:spcPts val="0"/>
              </a:spcAft>
              <a:buSzPts val="1440"/>
              <a:buChar char="►"/>
            </a:pPr>
            <a:r>
              <a:rPr lang="en-US"/>
              <a:t>investimenti pubblici e appalti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a:t>Questi fattori determinanti generano una domanda di nuove competenze, nuove mansioni lavorative e qualifiche aggiornate.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17"/>
          <p:cNvSpPr txBox="1">
            <a:spLocks noGrp="1"/>
          </p:cNvSpPr>
          <p:nvPr>
            <p:ph type="title"/>
          </p:nvPr>
        </p:nvSpPr>
        <p:spPr>
          <a:xfrm>
            <a:off x="399368" y="843148"/>
            <a:ext cx="10252797" cy="60624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Cambiamenti visibili e nascosti nel mercato del lavoro</a:t>
            </a:r>
            <a:endParaRPr>
              <a:solidFill>
                <a:srgbClr val="255839"/>
              </a:solidFill>
            </a:endParaRPr>
          </a:p>
        </p:txBody>
      </p:sp>
      <p:sp>
        <p:nvSpPr>
          <p:cNvPr id="366" name="Google Shape;366;p17"/>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Il cambiamento verde si manifesta spesso inizialmente sotto forma di nuove tecnologie o nuove qualifiche professionali. Sotto la superficie, però, si stanno verificando anche cambiamenti più profondi:</a:t>
            </a:r>
            <a:endParaRPr/>
          </a:p>
          <a:p>
            <a:pPr marL="342900" lvl="0" indent="-342900" algn="l" rtl="0">
              <a:spcBef>
                <a:spcPts val="1000"/>
              </a:spcBef>
              <a:spcAft>
                <a:spcPts val="0"/>
              </a:spcAft>
              <a:buSzPts val="1440"/>
              <a:buChar char="►"/>
            </a:pPr>
            <a:r>
              <a:rPr lang="en-US" b="1"/>
              <a:t>Visibili: </a:t>
            </a:r>
            <a:r>
              <a:rPr lang="en-US"/>
              <a:t>nuovi strumenti, prodotti, servizi e qualifiche professionali</a:t>
            </a:r>
            <a:endParaRPr/>
          </a:p>
          <a:p>
            <a:pPr marL="342900" lvl="0" indent="-342900" algn="l" rtl="0">
              <a:spcBef>
                <a:spcPts val="1000"/>
              </a:spcBef>
              <a:spcAft>
                <a:spcPts val="0"/>
              </a:spcAft>
              <a:buSzPts val="1440"/>
              <a:buChar char="►"/>
            </a:pPr>
            <a:r>
              <a:rPr lang="en-US" b="1"/>
              <a:t>Modelli: </a:t>
            </a:r>
            <a:r>
              <a:rPr lang="en-US"/>
              <a:t>l’evoluzione della domanda da parte dei datori di lavoro e delle aspettative dei clienti</a:t>
            </a:r>
            <a:endParaRPr/>
          </a:p>
          <a:p>
            <a:pPr marL="342900" lvl="0" indent="-342900" algn="l" rtl="0">
              <a:spcBef>
                <a:spcPts val="1000"/>
              </a:spcBef>
              <a:spcAft>
                <a:spcPts val="0"/>
              </a:spcAft>
              <a:buSzPts val="1440"/>
              <a:buChar char="►"/>
            </a:pPr>
            <a:r>
              <a:rPr lang="en-US" b="1"/>
              <a:t>Strutture: </a:t>
            </a:r>
            <a:r>
              <a:rPr lang="en-US"/>
              <a:t>normative, standard, catene di approvvigionamento e investimenti</a:t>
            </a:r>
            <a:endParaRPr/>
          </a:p>
          <a:p>
            <a:pPr marL="342900" lvl="0" indent="-342900" algn="l" rtl="0">
              <a:spcBef>
                <a:spcPts val="1000"/>
              </a:spcBef>
              <a:spcAft>
                <a:spcPts val="0"/>
              </a:spcAft>
              <a:buSzPts val="1440"/>
              <a:buChar char="►"/>
            </a:pPr>
            <a:r>
              <a:rPr lang="en-US" b="1"/>
              <a:t>Modelli mentali: </a:t>
            </a:r>
            <a:r>
              <a:rPr lang="en-US"/>
              <a:t>presupposti relativi a crescita, sprechi, valore e responsabilità</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18"/>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Discussione sui punti chiave: cosa sta cambiando nel vostro settore?</a:t>
            </a:r>
            <a:endParaRPr>
              <a:solidFill>
                <a:srgbClr val="255839"/>
              </a:solidFill>
            </a:endParaRPr>
          </a:p>
        </p:txBody>
      </p:sp>
      <p:sp>
        <p:nvSpPr>
          <p:cNvPr id="373" name="Google Shape;373;p18"/>
          <p:cNvSpPr txBox="1">
            <a:spLocks noGrp="1"/>
          </p:cNvSpPr>
          <p:nvPr>
            <p:ph type="body" idx="2"/>
          </p:nvPr>
        </p:nvSpPr>
        <p:spPr>
          <a:xfrm>
            <a:off x="399369" y="1936277"/>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Non fermarti ai nuovi titoli professionali.</a:t>
            </a:r>
            <a:endParaRPr/>
          </a:p>
          <a:p>
            <a:pPr marL="0" lvl="0" indent="0" algn="l" rtl="0">
              <a:spcBef>
                <a:spcPts val="1000"/>
              </a:spcBef>
              <a:spcAft>
                <a:spcPts val="0"/>
              </a:spcAft>
              <a:buSzPts val="1440"/>
              <a:buNone/>
            </a:pPr>
            <a:r>
              <a:rPr lang="en-US"/>
              <a:t>Discussione:</a:t>
            </a:r>
            <a:endParaRPr/>
          </a:p>
          <a:p>
            <a:pPr marL="342900" lvl="0" indent="-342900" algn="l" rtl="0">
              <a:spcBef>
                <a:spcPts val="1000"/>
              </a:spcBef>
              <a:spcAft>
                <a:spcPts val="0"/>
              </a:spcAft>
              <a:buSzPts val="1440"/>
              <a:buChar char="►"/>
            </a:pPr>
            <a:r>
              <a:rPr lang="en-US"/>
              <a:t>cambiamenti visibili: strumenti, prodotti, servizi o tecnologie; </a:t>
            </a:r>
            <a:endParaRPr/>
          </a:p>
          <a:p>
            <a:pPr marL="342900" lvl="0" indent="-342900" algn="l" rtl="0">
              <a:spcBef>
                <a:spcPts val="1000"/>
              </a:spcBef>
              <a:spcAft>
                <a:spcPts val="0"/>
              </a:spcAft>
              <a:buSzPts val="1440"/>
              <a:buChar char="►"/>
            </a:pPr>
            <a:r>
              <a:rPr lang="en-US"/>
              <a:t>cambiamenti nelle attività: materiali, consumo energetico, rifiuti, documentazione o conformità; </a:t>
            </a:r>
            <a:endParaRPr/>
          </a:p>
          <a:p>
            <a:pPr marL="342900" lvl="0" indent="-342900" algn="l" rtl="0">
              <a:spcBef>
                <a:spcPts val="1000"/>
              </a:spcBef>
              <a:spcAft>
                <a:spcPts val="0"/>
              </a:spcAft>
              <a:buSzPts val="1440"/>
              <a:buChar char="►"/>
            </a:pPr>
            <a:r>
              <a:rPr lang="en-US"/>
              <a:t>cambiamenti organizzativi: standard, catene di approvvigionamento o aspettative dei clienti; </a:t>
            </a:r>
            <a:endParaRPr/>
          </a:p>
          <a:p>
            <a:pPr marL="342900" lvl="0" indent="-342900" algn="l" rtl="0">
              <a:spcBef>
                <a:spcPts val="1000"/>
              </a:spcBef>
              <a:spcAft>
                <a:spcPts val="0"/>
              </a:spcAft>
              <a:buSzPts val="1440"/>
              <a:buChar char="►"/>
            </a:pPr>
            <a:r>
              <a:rPr lang="en-US"/>
              <a:t>impatto sulla formazione professionale: ciò che gli studenti potrebbero dover comprendere o mettere in pratica.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19"/>
          <p:cNvSpPr txBox="1">
            <a:spLocks noGrp="1"/>
          </p:cNvSpPr>
          <p:nvPr>
            <p:ph type="title"/>
          </p:nvPr>
        </p:nvSpPr>
        <p:spPr>
          <a:xfrm>
            <a:off x="399369" y="788988"/>
            <a:ext cx="11606584" cy="76668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Discussione applicata: dalla tendenza all’esigenza formativa</a:t>
            </a:r>
            <a:endParaRPr>
              <a:solidFill>
                <a:srgbClr val="255839"/>
              </a:solidFill>
            </a:endParaRPr>
          </a:p>
        </p:txBody>
      </p:sp>
      <p:sp>
        <p:nvSpPr>
          <p:cNvPr id="380" name="Google Shape;380;p19"/>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Scegliete un settore che conoscete bene.</a:t>
            </a:r>
            <a:endParaRPr/>
          </a:p>
          <a:p>
            <a:pPr marL="0" lvl="0" indent="0" algn="l" rtl="0">
              <a:spcBef>
                <a:spcPts val="1000"/>
              </a:spcBef>
              <a:spcAft>
                <a:spcPts val="0"/>
              </a:spcAft>
              <a:buSzPts val="1440"/>
              <a:buNone/>
            </a:pPr>
            <a:r>
              <a:rPr lang="en-US"/>
              <a:t>Completa la catena:</a:t>
            </a:r>
            <a:endParaRPr/>
          </a:p>
          <a:p>
            <a:pPr marL="342900" lvl="0" indent="-342900" algn="l" rtl="0">
              <a:spcBef>
                <a:spcPts val="1000"/>
              </a:spcBef>
              <a:spcAft>
                <a:spcPts val="0"/>
              </a:spcAft>
              <a:buSzPts val="1440"/>
              <a:buChar char="►"/>
            </a:pPr>
            <a:r>
              <a:rPr lang="en-US" b="1"/>
              <a:t>Tendenza alla sostenibilità</a:t>
            </a:r>
            <a:endParaRPr/>
          </a:p>
          <a:p>
            <a:pPr marL="342900" lvl="0" indent="-342900" algn="l" rtl="0">
              <a:spcBef>
                <a:spcPts val="1000"/>
              </a:spcBef>
              <a:spcAft>
                <a:spcPts val="0"/>
              </a:spcAft>
              <a:buSzPts val="1440"/>
              <a:buChar char="►"/>
            </a:pPr>
            <a:r>
              <a:rPr lang="en-US" b="1"/>
              <a:t>Professione interessata</a:t>
            </a:r>
            <a:endParaRPr/>
          </a:p>
          <a:p>
            <a:pPr marL="342900" lvl="0" indent="-342900" algn="l" rtl="0">
              <a:spcBef>
                <a:spcPts val="1000"/>
              </a:spcBef>
              <a:spcAft>
                <a:spcPts val="0"/>
              </a:spcAft>
              <a:buSzPts val="1440"/>
              <a:buChar char="►"/>
            </a:pPr>
            <a:r>
              <a:rPr lang="en-US" b="1"/>
              <a:t>Missione lavorativa modificata</a:t>
            </a:r>
            <a:endParaRPr/>
          </a:p>
          <a:p>
            <a:pPr marL="342900" lvl="0" indent="-342900" algn="l" rtl="0">
              <a:spcBef>
                <a:spcPts val="1000"/>
              </a:spcBef>
              <a:spcAft>
                <a:spcPts val="0"/>
              </a:spcAft>
              <a:buSzPts val="1440"/>
              <a:buChar char="►"/>
            </a:pPr>
            <a:r>
              <a:rPr lang="en-US" b="1"/>
              <a:t>Competenze richieste</a:t>
            </a:r>
            <a:endParaRPr/>
          </a:p>
          <a:p>
            <a:pPr marL="342900" lvl="0" indent="-342900" algn="l" rtl="0">
              <a:spcBef>
                <a:spcPts val="1000"/>
              </a:spcBef>
              <a:spcAft>
                <a:spcPts val="0"/>
              </a:spcAft>
              <a:buSzPts val="1440"/>
              <a:buChar char="►"/>
            </a:pPr>
            <a:r>
              <a:rPr lang="en-US" b="1"/>
              <a:t>Possibile esigenza formativa</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b="1"/>
              <a:t>Esempio:</a:t>
            </a:r>
            <a:br>
              <a:rPr lang="en-US"/>
            </a:br>
            <a:r>
              <a:rPr lang="en-US"/>
              <a:t>Riqualificazione energetica → operai edili → installazione corretta dell’isolamento → comprensione delle prestazioni termiche → attività pratica in laboratorio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20"/>
          <p:cNvSpPr txBox="1">
            <a:spLocks noGrp="1"/>
          </p:cNvSpPr>
          <p:nvPr>
            <p:ph type="title"/>
          </p:nvPr>
        </p:nvSpPr>
        <p:spPr>
          <a:xfrm>
            <a:off x="399369" y="736270"/>
            <a:ext cx="10525930" cy="71311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Segnali del mercato del lavoro e parti interessate</a:t>
            </a:r>
            <a:endParaRPr>
              <a:solidFill>
                <a:srgbClr val="255839"/>
              </a:solidFill>
            </a:endParaRPr>
          </a:p>
        </p:txBody>
      </p:sp>
      <p:sp>
        <p:nvSpPr>
          <p:cNvPr id="387" name="Google Shape;387;p20"/>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 informazioni sul mercato del lavoro non provengono da un'unica fonte.</a:t>
            </a:r>
            <a:endParaRPr/>
          </a:p>
          <a:p>
            <a:pPr marL="0" lvl="0" indent="0" algn="l" rtl="0">
              <a:spcBef>
                <a:spcPts val="1000"/>
              </a:spcBef>
              <a:spcAft>
                <a:spcPts val="0"/>
              </a:spcAft>
              <a:buSzPts val="1440"/>
              <a:buNone/>
            </a:pPr>
            <a:r>
              <a:rPr lang="en-US"/>
              <a:t>Segnali utili possono provenire da:</a:t>
            </a:r>
            <a:endParaRPr/>
          </a:p>
          <a:p>
            <a:pPr marL="342900" lvl="0" indent="-342900" algn="l" rtl="0">
              <a:spcBef>
                <a:spcPts val="1000"/>
              </a:spcBef>
              <a:spcAft>
                <a:spcPts val="0"/>
              </a:spcAft>
              <a:buSzPts val="1440"/>
              <a:buChar char="►"/>
            </a:pPr>
            <a:r>
              <a:rPr lang="en-US"/>
              <a:t>dai datori di lavoro e dalle organizzazioni di settore </a:t>
            </a:r>
            <a:endParaRPr/>
          </a:p>
          <a:p>
            <a:pPr marL="342900" lvl="0" indent="-342900" algn="l" rtl="0">
              <a:spcBef>
                <a:spcPts val="1000"/>
              </a:spcBef>
              <a:spcAft>
                <a:spcPts val="0"/>
              </a:spcAft>
              <a:buSzPts val="1440"/>
              <a:buChar char="►"/>
            </a:pPr>
            <a:r>
              <a:rPr lang="en-US"/>
              <a:t>annunci di lavoro e banche dati sulle competenze </a:t>
            </a:r>
            <a:endParaRPr/>
          </a:p>
          <a:p>
            <a:pPr marL="342900" lvl="0" indent="-342900" algn="l" rtl="0">
              <a:spcBef>
                <a:spcPts val="1000"/>
              </a:spcBef>
              <a:spcAft>
                <a:spcPts val="0"/>
              </a:spcAft>
              <a:buSzPts val="1440"/>
              <a:buChar char="►"/>
            </a:pPr>
            <a:r>
              <a:rPr lang="en-US"/>
              <a:t>servizi pubblici per l’impiego </a:t>
            </a:r>
            <a:endParaRPr/>
          </a:p>
          <a:p>
            <a:pPr marL="342900" lvl="0" indent="-342900" algn="l" rtl="0">
              <a:spcBef>
                <a:spcPts val="1000"/>
              </a:spcBef>
              <a:spcAft>
                <a:spcPts val="0"/>
              </a:spcAft>
              <a:buSzPts val="1440"/>
              <a:buChar char="►"/>
            </a:pPr>
            <a:r>
              <a:rPr lang="en-US"/>
              <a:t>priorità politiche e normative </a:t>
            </a:r>
            <a:endParaRPr/>
          </a:p>
          <a:p>
            <a:pPr marL="342900" lvl="0" indent="-342900" algn="l" rtl="0">
              <a:spcBef>
                <a:spcPts val="1000"/>
              </a:spcBef>
              <a:spcAft>
                <a:spcPts val="0"/>
              </a:spcAft>
              <a:buSzPts val="1440"/>
              <a:buChar char="►"/>
            </a:pPr>
            <a:r>
              <a:rPr lang="en-US"/>
              <a:t>aziende locali e parti sociali </a:t>
            </a:r>
            <a:endParaRPr/>
          </a:p>
          <a:p>
            <a:pPr marL="342900" lvl="0" indent="-342900" algn="l" rtl="0">
              <a:spcBef>
                <a:spcPts val="1000"/>
              </a:spcBef>
              <a:spcAft>
                <a:spcPts val="0"/>
              </a:spcAft>
              <a:buSzPts val="1440"/>
              <a:buChar char="►"/>
            </a:pPr>
            <a:r>
              <a:rPr lang="en-US"/>
              <a:t>interessi professionali dei discenti </a:t>
            </a:r>
            <a:endParaRPr/>
          </a:p>
          <a:p>
            <a:pPr marL="342900" lvl="0" indent="-342900" algn="l" rtl="0">
              <a:spcBef>
                <a:spcPts val="1000"/>
              </a:spcBef>
              <a:spcAft>
                <a:spcPts val="0"/>
              </a:spcAft>
              <a:buSzPts val="1440"/>
              <a:buChar char="►"/>
            </a:pPr>
            <a:r>
              <a:rPr lang="en-US"/>
              <a:t>istituti di formazione professionale e organismi di certificazione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a:t>I formatori della formazione professionale possono avvalersi di questi spunti per garantire che gli esempi siano realistici e attuali.</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21"/>
          <p:cNvSpPr txBox="1">
            <a:spLocks noGrp="1"/>
          </p:cNvSpPr>
          <p:nvPr>
            <p:ph type="body" idx="1"/>
          </p:nvPr>
        </p:nvSpPr>
        <p:spPr>
          <a:xfrm>
            <a:off x="399370" y="1449388"/>
            <a:ext cx="6371016" cy="500784"/>
          </a:xfrm>
          <a:prstGeom prst="rect">
            <a:avLst/>
          </a:prstGeom>
          <a:noFill/>
          <a:ln>
            <a:noFill/>
          </a:ln>
        </p:spPr>
        <p:txBody>
          <a:bodyPr spcFirstLastPara="1" wrap="square" lIns="0" tIns="0" rIns="0" bIns="0" anchor="ctr" anchorCtr="0">
            <a:normAutofit fontScale="92500"/>
          </a:bodyPr>
          <a:lstStyle/>
          <a:p>
            <a:pPr marL="342900" lvl="0" indent="-342900" algn="l" rtl="0">
              <a:spcBef>
                <a:spcPts val="0"/>
              </a:spcBef>
              <a:spcAft>
                <a:spcPts val="0"/>
              </a:spcAft>
              <a:buSzPct val="80000"/>
              <a:buChar char="►"/>
            </a:pPr>
            <a:r>
              <a:rPr lang="en-US"/>
              <a:t>Foglio di lavoro 2: La transizione verso l’economia verde nel settore della formazione professionale</a:t>
            </a:r>
            <a:endParaRPr/>
          </a:p>
        </p:txBody>
      </p:sp>
      <p:sp>
        <p:nvSpPr>
          <p:cNvPr id="394" name="Google Shape;394;p21"/>
          <p:cNvSpPr txBox="1">
            <a:spLocks noGrp="1"/>
          </p:cNvSpPr>
          <p:nvPr>
            <p:ph type="body" idx="2"/>
          </p:nvPr>
        </p:nvSpPr>
        <p:spPr>
          <a:xfrm>
            <a:off x="399370" y="2177491"/>
            <a:ext cx="6371016" cy="4429126"/>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 partecipanti dovranno:</a:t>
            </a:r>
            <a:endParaRPr/>
          </a:p>
          <a:p>
            <a:pPr marL="342900" lvl="0" indent="-342900" algn="l" rtl="0">
              <a:spcBef>
                <a:spcPts val="1000"/>
              </a:spcBef>
              <a:spcAft>
                <a:spcPts val="0"/>
              </a:spcAft>
              <a:buSzPts val="1440"/>
              <a:buChar char="►"/>
            </a:pPr>
            <a:r>
              <a:rPr lang="en-US"/>
              <a:t>Scegliere un settore della formazione professionale o un ambito professionale. </a:t>
            </a:r>
            <a:endParaRPr/>
          </a:p>
          <a:p>
            <a:pPr marL="342900" lvl="0" indent="-342900" algn="l" rtl="0">
              <a:spcBef>
                <a:spcPts val="1000"/>
              </a:spcBef>
              <a:spcAft>
                <a:spcPts val="0"/>
              </a:spcAft>
              <a:buSzPts val="1440"/>
              <a:buChar char="►"/>
            </a:pPr>
            <a:r>
              <a:rPr lang="en-US"/>
              <a:t>Identificare un cambiamento o un fattore trainante dell’economia verde che influisce su tale settore. </a:t>
            </a:r>
            <a:endParaRPr/>
          </a:p>
          <a:p>
            <a:pPr marL="342900" lvl="0" indent="-342900" algn="l" rtl="0">
              <a:spcBef>
                <a:spcPts val="1000"/>
              </a:spcBef>
              <a:spcAft>
                <a:spcPts val="0"/>
              </a:spcAft>
              <a:buSzPts val="1440"/>
              <a:buChar char="►"/>
            </a:pPr>
            <a:r>
              <a:rPr lang="en-US"/>
              <a:t>Mappare le professioni, le mansioni e le competenze influenzate da tale cambiamento. </a:t>
            </a:r>
            <a:endParaRPr/>
          </a:p>
          <a:p>
            <a:pPr marL="342900" lvl="0" indent="-342900" algn="l" rtl="0">
              <a:spcBef>
                <a:spcPts val="1000"/>
              </a:spcBef>
              <a:spcAft>
                <a:spcPts val="0"/>
              </a:spcAft>
              <a:buSzPts val="1440"/>
              <a:buChar char="►"/>
            </a:pPr>
            <a:r>
              <a:rPr lang="en-US"/>
              <a:t>Creare un esempio didattico pratico basato su tale mappatura. </a:t>
            </a:r>
            <a:endParaRPr/>
          </a:p>
          <a:p>
            <a:pPr marL="0" lvl="0" indent="0" algn="l" rtl="0">
              <a:spcBef>
                <a:spcPts val="1000"/>
              </a:spcBef>
              <a:spcAft>
                <a:spcPts val="0"/>
              </a:spcAft>
              <a:buSzPts val="1440"/>
              <a:buNone/>
            </a:pPr>
            <a:r>
              <a:rPr lang="en-US" b="1"/>
              <a:t>Formato di lavoro: </a:t>
            </a:r>
            <a:r>
              <a:rPr lang="en-US"/>
              <a:t>piccoli gruppi</a:t>
            </a:r>
            <a:br>
              <a:rPr lang="en-US"/>
            </a:br>
            <a:r>
              <a:rPr lang="en-US" b="1"/>
              <a:t>Durata:</a:t>
            </a:r>
            <a:r>
              <a:rPr lang="en-US"/>
              <a:t> 20 minuti</a:t>
            </a:r>
            <a:br>
              <a:rPr lang="en-US"/>
            </a:br>
            <a:r>
              <a:rPr lang="en-US" b="1"/>
              <a:t>Materiale necessario: </a:t>
            </a:r>
            <a:r>
              <a:rPr lang="en-US"/>
              <a:t>Foglio di lavoro 2, esempi di settore, lavagna a fogli mobili o lavagna digitale</a:t>
            </a:r>
            <a:endParaRPr/>
          </a:p>
        </p:txBody>
      </p:sp>
      <p:sp>
        <p:nvSpPr>
          <p:cNvPr id="395" name="Google Shape;395;p21"/>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pratica</a:t>
            </a:r>
            <a:endParaRPr/>
          </a:p>
        </p:txBody>
      </p:sp>
      <p:sp>
        <p:nvSpPr>
          <p:cNvPr id="396" name="Google Shape;396;p21"/>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397" name="Google Shape;397;p21"/>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2"/>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Cosa sono le competenze verdi?</a:t>
            </a:r>
            <a:endParaRPr>
              <a:solidFill>
                <a:srgbClr val="255839"/>
              </a:solidFill>
            </a:endParaRPr>
          </a:p>
        </p:txBody>
      </p:sp>
      <p:sp>
        <p:nvSpPr>
          <p:cNvPr id="404" name="Google Shape;404;p22"/>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 competenze verdi sono le conoscenze, le abilità, i valori e gli atteggiamenti necessari per vivere, lavorare e agire in modo da ridurre l’impatto ambientale e sostenere lo sviluppo sostenibile.</a:t>
            </a:r>
            <a:endParaRPr/>
          </a:p>
          <a:p>
            <a:pPr marL="0" lvl="0" indent="0" algn="l" rtl="0">
              <a:spcBef>
                <a:spcPts val="1000"/>
              </a:spcBef>
              <a:spcAft>
                <a:spcPts val="0"/>
              </a:spcAft>
              <a:buSzPts val="1440"/>
              <a:buNone/>
            </a:pPr>
            <a:r>
              <a:rPr lang="en-US"/>
              <a:t>Nell’ambito della formazione professionale, le competenze verdi possono essere pratiche e specifiche per una determinata professione, ma possono anche essere competenze trasversali quali:</a:t>
            </a:r>
            <a:endParaRPr/>
          </a:p>
          <a:p>
            <a:pPr marL="342900" lvl="0" indent="-342900" algn="l" rtl="0">
              <a:spcBef>
                <a:spcPts val="1000"/>
              </a:spcBef>
              <a:spcAft>
                <a:spcPts val="0"/>
              </a:spcAft>
              <a:buSzPts val="1440"/>
              <a:buChar char="►"/>
            </a:pPr>
            <a:r>
              <a:rPr lang="en-US"/>
              <a:t>pensiero sistemico </a:t>
            </a:r>
            <a:endParaRPr/>
          </a:p>
          <a:p>
            <a:pPr marL="342900" lvl="0" indent="-342900" algn="l" rtl="0">
              <a:spcBef>
                <a:spcPts val="1000"/>
              </a:spcBef>
              <a:spcAft>
                <a:spcPts val="0"/>
              </a:spcAft>
              <a:buSzPts val="1440"/>
              <a:buChar char="►"/>
            </a:pPr>
            <a:r>
              <a:rPr lang="en-US"/>
              <a:t>processo decisionale responsabile </a:t>
            </a:r>
            <a:endParaRPr/>
          </a:p>
          <a:p>
            <a:pPr marL="342900" lvl="0" indent="-342900" algn="l" rtl="0">
              <a:spcBef>
                <a:spcPts val="1000"/>
              </a:spcBef>
              <a:spcAft>
                <a:spcPts val="0"/>
              </a:spcAft>
              <a:buSzPts val="1440"/>
              <a:buChar char="►"/>
            </a:pPr>
            <a:r>
              <a:rPr lang="en-US"/>
              <a:t>risoluzione dei problemi </a:t>
            </a:r>
            <a:endParaRPr/>
          </a:p>
          <a:p>
            <a:pPr marL="342900" lvl="0" indent="-342900" algn="l" rtl="0">
              <a:spcBef>
                <a:spcPts val="1000"/>
              </a:spcBef>
              <a:spcAft>
                <a:spcPts val="0"/>
              </a:spcAft>
              <a:buSzPts val="1440"/>
              <a:buChar char="►"/>
            </a:pPr>
            <a:r>
              <a:rPr lang="en-US"/>
              <a:t>cooperazione</a:t>
            </a:r>
            <a:endParaRPr/>
          </a:p>
          <a:p>
            <a:pPr marL="0" lvl="0" indent="0" algn="l" rtl="0">
              <a:spcBef>
                <a:spcPts val="1000"/>
              </a:spcBef>
              <a:spcAft>
                <a:spcPts val="0"/>
              </a:spcAft>
              <a:buSzPts val="1440"/>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23"/>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Categorie di competenze verdi</a:t>
            </a:r>
            <a:endParaRPr>
              <a:solidFill>
                <a:srgbClr val="255839"/>
              </a:solidFill>
            </a:endParaRPr>
          </a:p>
        </p:txBody>
      </p:sp>
      <p:sp>
        <p:nvSpPr>
          <p:cNvPr id="411" name="Google Shape;411;p23"/>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 competenze verdi possono essere raggruppate in tre grandi categorie:</a:t>
            </a:r>
            <a:endParaRPr/>
          </a:p>
          <a:p>
            <a:pPr marL="0" lvl="0" indent="0" algn="l" rtl="0">
              <a:spcBef>
                <a:spcPts val="1000"/>
              </a:spcBef>
              <a:spcAft>
                <a:spcPts val="0"/>
              </a:spcAft>
              <a:buSzPts val="1440"/>
              <a:buNone/>
            </a:pPr>
            <a:r>
              <a:rPr lang="en-US" b="1"/>
              <a:t>Competenze verdi trasversali</a:t>
            </a:r>
            <a:endParaRPr/>
          </a:p>
          <a:p>
            <a:pPr marL="342900" lvl="0" indent="-342900" algn="l" rtl="0">
              <a:spcBef>
                <a:spcPts val="1000"/>
              </a:spcBef>
              <a:spcAft>
                <a:spcPts val="0"/>
              </a:spcAft>
              <a:buSzPts val="1440"/>
              <a:buChar char="►"/>
            </a:pPr>
            <a:r>
              <a:rPr lang="en-US"/>
              <a:t>rilevanti in tutti i settori e le professioni </a:t>
            </a:r>
            <a:endParaRPr/>
          </a:p>
          <a:p>
            <a:pPr marL="342900" lvl="0" indent="-342900" algn="l" rtl="0">
              <a:spcBef>
                <a:spcPts val="1000"/>
              </a:spcBef>
              <a:spcAft>
                <a:spcPts val="0"/>
              </a:spcAft>
              <a:buSzPts val="1440"/>
              <a:buChar char="►"/>
            </a:pPr>
            <a:r>
              <a:rPr lang="en-US"/>
              <a:t>legate al modo di pensare e di agire in modo sostenibile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b="1"/>
              <a:t>Competenze verdi specifiche</a:t>
            </a:r>
            <a:endParaRPr/>
          </a:p>
          <a:p>
            <a:pPr marL="342900" lvl="0" indent="-342900" algn="l" rtl="0">
              <a:spcBef>
                <a:spcPts val="1000"/>
              </a:spcBef>
              <a:spcAft>
                <a:spcPts val="0"/>
              </a:spcAft>
              <a:buSzPts val="1440"/>
              <a:buChar char="►"/>
            </a:pPr>
            <a:r>
              <a:rPr lang="en-US"/>
              <a:t>necessarie per adattare processi, standard e servizi </a:t>
            </a:r>
            <a:endParaRPr/>
          </a:p>
          <a:p>
            <a:pPr marL="342900" lvl="0" indent="-342900" algn="l" rtl="0">
              <a:spcBef>
                <a:spcPts val="1000"/>
              </a:spcBef>
              <a:spcAft>
                <a:spcPts val="0"/>
              </a:spcAft>
              <a:buSzPts val="1440"/>
              <a:buChar char="►"/>
            </a:pPr>
            <a:r>
              <a:rPr lang="en-US"/>
              <a:t>spesso legate alla riduzione del consumo di energia, materiali e acqua o all’inquinamento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b="1"/>
              <a:t>Competenze "verdi" altamente specializzate</a:t>
            </a:r>
            <a:endParaRPr/>
          </a:p>
          <a:p>
            <a:pPr marL="342900" lvl="0" indent="-342900" algn="l" rtl="0">
              <a:spcBef>
                <a:spcPts val="1000"/>
              </a:spcBef>
              <a:spcAft>
                <a:spcPts val="0"/>
              </a:spcAft>
              <a:buSzPts val="1440"/>
              <a:buChar char="►"/>
            </a:pPr>
            <a:r>
              <a:rPr lang="en-US"/>
              <a:t>richieste per le tecnologie verdi, i sistemi tecnici avanzati o i ruoli specialistici</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24"/>
          <p:cNvSpPr txBox="1">
            <a:spLocks noGrp="1"/>
          </p:cNvSpPr>
          <p:nvPr>
            <p:ph type="title"/>
          </p:nvPr>
        </p:nvSpPr>
        <p:spPr>
          <a:xfrm>
            <a:off x="399368" y="724395"/>
            <a:ext cx="10715935" cy="72499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Competenze trasversali in materia di sostenibilità</a:t>
            </a:r>
            <a:endParaRPr>
              <a:solidFill>
                <a:srgbClr val="255839"/>
              </a:solidFill>
            </a:endParaRPr>
          </a:p>
        </p:txBody>
      </p:sp>
      <p:sp>
        <p:nvSpPr>
          <p:cNvPr id="418" name="Google Shape;418;p24"/>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 competenze trasversali aiutano gli studenti ad agire in modo sostenibile in molti contesti professionali. Alcuni esempi sono:</a:t>
            </a:r>
            <a:endParaRPr/>
          </a:p>
          <a:p>
            <a:pPr marL="342900" lvl="0" indent="-342900" algn="l" rtl="0">
              <a:spcBef>
                <a:spcPts val="1000"/>
              </a:spcBef>
              <a:spcAft>
                <a:spcPts val="0"/>
              </a:spcAft>
              <a:buSzPts val="1440"/>
              <a:buChar char="►"/>
            </a:pPr>
            <a:r>
              <a:rPr lang="en-US"/>
              <a:t>pensiero sistemico </a:t>
            </a:r>
            <a:endParaRPr/>
          </a:p>
          <a:p>
            <a:pPr marL="342900" lvl="0" indent="-342900" algn="l" rtl="0">
              <a:spcBef>
                <a:spcPts val="1000"/>
              </a:spcBef>
              <a:spcAft>
                <a:spcPts val="0"/>
              </a:spcAft>
              <a:buSzPts val="1440"/>
              <a:buChar char="►"/>
            </a:pPr>
            <a:r>
              <a:rPr lang="en-US"/>
              <a:t>pensiero critico </a:t>
            </a:r>
            <a:endParaRPr/>
          </a:p>
          <a:p>
            <a:pPr marL="342900" lvl="0" indent="-342900" algn="l" rtl="0">
              <a:spcBef>
                <a:spcPts val="1000"/>
              </a:spcBef>
              <a:spcAft>
                <a:spcPts val="0"/>
              </a:spcAft>
              <a:buSzPts val="1440"/>
              <a:buChar char="►"/>
            </a:pPr>
            <a:r>
              <a:rPr lang="en-US"/>
              <a:t>pensiero orientato al futuro </a:t>
            </a:r>
            <a:endParaRPr/>
          </a:p>
          <a:p>
            <a:pPr marL="342900" lvl="0" indent="-342900" algn="l" rtl="0">
              <a:spcBef>
                <a:spcPts val="1000"/>
              </a:spcBef>
              <a:spcAft>
                <a:spcPts val="0"/>
              </a:spcAft>
              <a:buSzPts val="1440"/>
              <a:buChar char="►"/>
            </a:pPr>
            <a:r>
              <a:rPr lang="en-US"/>
              <a:t>collaborazione </a:t>
            </a:r>
            <a:endParaRPr/>
          </a:p>
          <a:p>
            <a:pPr marL="342900" lvl="0" indent="-342900" algn="l" rtl="0">
              <a:spcBef>
                <a:spcPts val="1000"/>
              </a:spcBef>
              <a:spcAft>
                <a:spcPts val="0"/>
              </a:spcAft>
              <a:buSzPts val="1440"/>
              <a:buChar char="►"/>
            </a:pPr>
            <a:r>
              <a:rPr lang="en-US"/>
              <a:t>definizione del problema </a:t>
            </a:r>
            <a:endParaRPr/>
          </a:p>
          <a:p>
            <a:pPr marL="342900" lvl="0" indent="-342900" algn="l" rtl="0">
              <a:spcBef>
                <a:spcPts val="1000"/>
              </a:spcBef>
              <a:spcAft>
                <a:spcPts val="0"/>
              </a:spcAft>
              <a:buSzPts val="1440"/>
              <a:buChar char="►"/>
            </a:pPr>
            <a:r>
              <a:rPr lang="en-US"/>
              <a:t>responsabilità etica </a:t>
            </a:r>
            <a:endParaRPr/>
          </a:p>
          <a:p>
            <a:pPr marL="342900" lvl="0" indent="-342900" algn="l" rtl="0">
              <a:spcBef>
                <a:spcPts val="1000"/>
              </a:spcBef>
              <a:spcAft>
                <a:spcPts val="0"/>
              </a:spcAft>
              <a:buSzPts val="1440"/>
              <a:buChar char="►"/>
            </a:pPr>
            <a:r>
              <a:rPr lang="en-US"/>
              <a:t>consapevolezza delle risorse </a:t>
            </a:r>
            <a:endParaRPr/>
          </a:p>
          <a:p>
            <a:pPr marL="342900" lvl="0" indent="-342900" algn="l" rtl="0">
              <a:spcBef>
                <a:spcPts val="1000"/>
              </a:spcBef>
              <a:spcAft>
                <a:spcPts val="0"/>
              </a:spcAft>
              <a:buSzPts val="1440"/>
              <a:buChar char="►"/>
            </a:pPr>
            <a:r>
              <a:rPr lang="en-US"/>
              <a:t>imparare ad agire in condizioni di incertezza </a:t>
            </a:r>
            <a:endParaRPr/>
          </a:p>
          <a:p>
            <a:pPr marL="0" lvl="0" indent="0" algn="l" rtl="0">
              <a:spcBef>
                <a:spcPts val="1000"/>
              </a:spcBef>
              <a:spcAft>
                <a:spcPts val="0"/>
              </a:spcAft>
              <a:buSzPts val="1440"/>
              <a:buNone/>
            </a:pPr>
            <a:r>
              <a:rPr lang="en-US"/>
              <a:t>Queste competenze sono importanti perché molti problemi legati alla sostenibilità sono complessi e non possono essere risolti solo con le conoscenze tecniche.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25"/>
          <p:cNvSpPr txBox="1">
            <a:spLocks noGrp="1"/>
          </p:cNvSpPr>
          <p:nvPr>
            <p:ph type="title"/>
          </p:nvPr>
        </p:nvSpPr>
        <p:spPr>
          <a:xfrm>
            <a:off x="399369" y="736270"/>
            <a:ext cx="10620932" cy="71311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Competenze verdi specifiche per professione</a:t>
            </a:r>
            <a:endParaRPr>
              <a:solidFill>
                <a:srgbClr val="255839"/>
              </a:solidFill>
            </a:endParaRPr>
          </a:p>
        </p:txBody>
      </p:sp>
      <p:sp>
        <p:nvSpPr>
          <p:cNvPr id="425" name="Google Shape;425;p25"/>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 competenze ecologiche specifiche per professione sono legate a una determinata professione, a un settore o a un processo lavorativo. Alcuni esempi includono:</a:t>
            </a:r>
            <a:endParaRPr/>
          </a:p>
          <a:p>
            <a:pPr marL="342900" lvl="0" indent="-342900" algn="l" rtl="0">
              <a:spcBef>
                <a:spcPts val="1000"/>
              </a:spcBef>
              <a:spcAft>
                <a:spcPts val="0"/>
              </a:spcAft>
              <a:buSzPts val="1440"/>
              <a:buChar char="►"/>
            </a:pPr>
            <a:r>
              <a:rPr lang="en-US"/>
              <a:t>selezione di materiali sostenibili nell’edilizia </a:t>
            </a:r>
            <a:endParaRPr/>
          </a:p>
          <a:p>
            <a:pPr marL="342900" lvl="0" indent="-342900" algn="l" rtl="0">
              <a:spcBef>
                <a:spcPts val="1000"/>
              </a:spcBef>
              <a:spcAft>
                <a:spcPts val="0"/>
              </a:spcAft>
              <a:buSzPts val="1440"/>
              <a:buChar char="►"/>
            </a:pPr>
            <a:r>
              <a:rPr lang="en-US"/>
              <a:t>l'applicazione di pratiche di risparmio energetico nel settore alberghiero </a:t>
            </a:r>
            <a:endParaRPr/>
          </a:p>
          <a:p>
            <a:pPr marL="342900" lvl="0" indent="-342900" algn="l" rtl="0">
              <a:spcBef>
                <a:spcPts val="1000"/>
              </a:spcBef>
              <a:spcAft>
                <a:spcPts val="0"/>
              </a:spcAft>
              <a:buSzPts val="1440"/>
              <a:buChar char="►"/>
            </a:pPr>
            <a:r>
              <a:rPr lang="en-US"/>
              <a:t>riduzione degli sprechi alimentari nella ristorazione </a:t>
            </a:r>
            <a:endParaRPr/>
          </a:p>
          <a:p>
            <a:pPr marL="342900" lvl="0" indent="-342900" algn="l" rtl="0">
              <a:spcBef>
                <a:spcPts val="1000"/>
              </a:spcBef>
              <a:spcAft>
                <a:spcPts val="0"/>
              </a:spcAft>
              <a:buSzPts val="1440"/>
              <a:buChar char="►"/>
            </a:pPr>
            <a:r>
              <a:rPr lang="en-US"/>
              <a:t>manutenzione dei veicoli elettrici </a:t>
            </a:r>
            <a:endParaRPr/>
          </a:p>
          <a:p>
            <a:pPr marL="342900" lvl="0" indent="-342900" algn="l" rtl="0">
              <a:spcBef>
                <a:spcPts val="1000"/>
              </a:spcBef>
              <a:spcAft>
                <a:spcPts val="0"/>
              </a:spcAft>
              <a:buSzPts val="1440"/>
              <a:buChar char="►"/>
            </a:pPr>
            <a:r>
              <a:rPr lang="en-US"/>
              <a:t>l’utilizzo di sistemi di risparmio idrico in agricoltura </a:t>
            </a:r>
            <a:endParaRPr/>
          </a:p>
          <a:p>
            <a:pPr marL="342900" lvl="0" indent="-342900" algn="l" rtl="0">
              <a:spcBef>
                <a:spcPts val="1000"/>
              </a:spcBef>
              <a:spcAft>
                <a:spcPts val="0"/>
              </a:spcAft>
              <a:buSzPts val="1440"/>
              <a:buChar char="►"/>
            </a:pPr>
            <a:r>
              <a:rPr lang="en-US"/>
              <a:t>documentare le prestazioni ambientali nell’amministrazione</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a:t>Queste competenze rendono visibile la sostenibilità nelle attività lavorative quotidiane.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26"/>
          <p:cNvSpPr txBox="1">
            <a:spLocks noGrp="1"/>
          </p:cNvSpPr>
          <p:nvPr>
            <p:ph type="title"/>
          </p:nvPr>
        </p:nvSpPr>
        <p:spPr>
          <a:xfrm>
            <a:off x="399369" y="676894"/>
            <a:ext cx="10905940" cy="77249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Competenze ecologiche altamente specializzate</a:t>
            </a:r>
            <a:endParaRPr>
              <a:solidFill>
                <a:srgbClr val="255839"/>
              </a:solidFill>
            </a:endParaRPr>
          </a:p>
        </p:txBody>
      </p:sp>
      <p:sp>
        <p:nvSpPr>
          <p:cNvPr id="432" name="Google Shape;432;p26"/>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Alcune competenze ecologiche richiedono competenze tecniche specializzate. Ne sono un esempio:</a:t>
            </a:r>
            <a:endParaRPr/>
          </a:p>
          <a:p>
            <a:pPr marL="342900" lvl="0" indent="-342900" algn="l" rtl="0">
              <a:spcBef>
                <a:spcPts val="1000"/>
              </a:spcBef>
              <a:spcAft>
                <a:spcPts val="0"/>
              </a:spcAft>
              <a:buSzPts val="1440"/>
              <a:buChar char="►"/>
            </a:pPr>
            <a:r>
              <a:rPr lang="en-US"/>
              <a:t>installazione di impianti a energia rinnovabile </a:t>
            </a:r>
            <a:endParaRPr/>
          </a:p>
          <a:p>
            <a:pPr marL="342900" lvl="0" indent="-342900" algn="l" rtl="0">
              <a:spcBef>
                <a:spcPts val="1000"/>
              </a:spcBef>
              <a:spcAft>
                <a:spcPts val="0"/>
              </a:spcAft>
              <a:buSzPts val="1440"/>
              <a:buChar char="►"/>
            </a:pPr>
            <a:r>
              <a:rPr lang="en-US"/>
              <a:t>effettuare audit energetici </a:t>
            </a:r>
            <a:endParaRPr/>
          </a:p>
          <a:p>
            <a:pPr marL="342900" lvl="0" indent="-342900" algn="l" rtl="0">
              <a:spcBef>
                <a:spcPts val="1000"/>
              </a:spcBef>
              <a:spcAft>
                <a:spcPts val="0"/>
              </a:spcAft>
              <a:buSzPts val="1440"/>
              <a:buChar char="►"/>
            </a:pPr>
            <a:r>
              <a:rPr lang="en-US"/>
              <a:t>gestione del trattamento dei rifiuti industriali </a:t>
            </a:r>
            <a:endParaRPr/>
          </a:p>
          <a:p>
            <a:pPr marL="342900" lvl="0" indent="-342900" algn="l" rtl="0">
              <a:spcBef>
                <a:spcPts val="1000"/>
              </a:spcBef>
              <a:spcAft>
                <a:spcPts val="0"/>
              </a:spcAft>
              <a:buSzPts val="1440"/>
              <a:buChar char="►"/>
            </a:pPr>
            <a:r>
              <a:rPr lang="en-US"/>
              <a:t>applicazione di metodi di valutazione del ciclo di vita </a:t>
            </a:r>
            <a:endParaRPr/>
          </a:p>
          <a:p>
            <a:pPr marL="342900" lvl="0" indent="-342900" algn="l" rtl="0">
              <a:spcBef>
                <a:spcPts val="1000"/>
              </a:spcBef>
              <a:spcAft>
                <a:spcPts val="0"/>
              </a:spcAft>
              <a:buSzPts val="1440"/>
              <a:buChar char="►"/>
            </a:pPr>
            <a:r>
              <a:rPr lang="en-US"/>
              <a:t>utilizzo di strumenti di contabilizzazione delle emissioni di carbonio </a:t>
            </a:r>
            <a:endParaRPr/>
          </a:p>
          <a:p>
            <a:pPr marL="342900" lvl="0" indent="-342900" algn="l" rtl="0">
              <a:spcBef>
                <a:spcPts val="1000"/>
              </a:spcBef>
              <a:spcAft>
                <a:spcPts val="0"/>
              </a:spcAft>
              <a:buSzPts val="1440"/>
              <a:buChar char="►"/>
            </a:pPr>
            <a:r>
              <a:rPr lang="en-US"/>
              <a:t>progettazione di sistemi di prodotti circolari </a:t>
            </a:r>
            <a:endParaRPr/>
          </a:p>
          <a:p>
            <a:pPr marL="342900" lvl="0" indent="-342900" algn="l" rtl="0">
              <a:spcBef>
                <a:spcPts val="1000"/>
              </a:spcBef>
              <a:spcAft>
                <a:spcPts val="0"/>
              </a:spcAft>
              <a:buSzPts val="1440"/>
              <a:buChar char="►"/>
            </a:pPr>
            <a:r>
              <a:rPr lang="en-US"/>
              <a:t>monitoraggio degli impatti sulla biodiversità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Non tutti gli studenti hanno bisogno di queste competenze, ma esse indicano dove potrebbero emergere nuovi ruoli specialistici e percorsi formativi.</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7"/>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Discussione sul checkpoint</a:t>
            </a:r>
            <a:endParaRPr>
              <a:solidFill>
                <a:srgbClr val="255839"/>
              </a:solidFill>
            </a:endParaRPr>
          </a:p>
        </p:txBody>
      </p:sp>
      <p:sp>
        <p:nvSpPr>
          <p:cNvPr id="439" name="Google Shape;439;p27"/>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Breve discussione:</a:t>
            </a:r>
            <a:endParaRPr/>
          </a:p>
          <a:p>
            <a:pPr marL="342900" lvl="0" indent="-342900" algn="l" rtl="0">
              <a:spcBef>
                <a:spcPts val="1000"/>
              </a:spcBef>
              <a:spcAft>
                <a:spcPts val="0"/>
              </a:spcAft>
              <a:buSzPts val="1440"/>
              <a:buChar char="►"/>
            </a:pPr>
            <a:r>
              <a:rPr lang="en-US"/>
              <a:t>Quali competenze ecologiche sono già presenti nella tua area didattica, anche se non vengono ancora definite “competenze ecologiche”?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28"/>
          <p:cNvSpPr txBox="1">
            <a:spLocks noGrp="1"/>
          </p:cNvSpPr>
          <p:nvPr>
            <p:ph type="body" idx="1"/>
          </p:nvPr>
        </p:nvSpPr>
        <p:spPr>
          <a:xfrm>
            <a:off x="399370" y="1449388"/>
            <a:ext cx="6371016"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Foglio di lavoro 3: Mappatura delle competenze verdi rispetto alle professioni</a:t>
            </a:r>
            <a:endParaRPr/>
          </a:p>
        </p:txBody>
      </p:sp>
      <p:sp>
        <p:nvSpPr>
          <p:cNvPr id="446" name="Google Shape;446;p28"/>
          <p:cNvSpPr txBox="1">
            <a:spLocks noGrp="1"/>
          </p:cNvSpPr>
          <p:nvPr>
            <p:ph type="body" idx="2"/>
          </p:nvPr>
        </p:nvSpPr>
        <p:spPr>
          <a:xfrm>
            <a:off x="399370" y="2177491"/>
            <a:ext cx="6371016" cy="4429126"/>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SzPts val="1440"/>
              <a:buNone/>
            </a:pPr>
            <a:r>
              <a:rPr lang="en-US"/>
              <a:t>I partecipanti dovranno:</a:t>
            </a:r>
            <a:endParaRPr/>
          </a:p>
          <a:p>
            <a:pPr marL="342900" lvl="0" indent="-342900" algn="l" rtl="0">
              <a:spcBef>
                <a:spcPts val="1000"/>
              </a:spcBef>
              <a:spcAft>
                <a:spcPts val="0"/>
              </a:spcAft>
              <a:buSzPts val="1440"/>
              <a:buChar char="►"/>
            </a:pPr>
            <a:r>
              <a:rPr lang="en-US"/>
              <a:t>Scegliere una professione che i propri studenti conoscono bene. </a:t>
            </a:r>
            <a:endParaRPr/>
          </a:p>
          <a:p>
            <a:pPr marL="342900" lvl="0" indent="-342900" algn="l" rtl="0">
              <a:spcBef>
                <a:spcPts val="1000"/>
              </a:spcBef>
              <a:spcAft>
                <a:spcPts val="0"/>
              </a:spcAft>
              <a:buSzPts val="1440"/>
              <a:buChar char="►"/>
            </a:pPr>
            <a:r>
              <a:rPr lang="en-US"/>
              <a:t>Individuare almeno due competenze verdi trasversali. </a:t>
            </a:r>
            <a:endParaRPr/>
          </a:p>
          <a:p>
            <a:pPr marL="342900" lvl="0" indent="-342900" algn="l" rtl="0">
              <a:spcBef>
                <a:spcPts val="1000"/>
              </a:spcBef>
              <a:spcAft>
                <a:spcPts val="0"/>
              </a:spcAft>
              <a:buSzPts val="1440"/>
              <a:buChar char="►"/>
            </a:pPr>
            <a:r>
              <a:rPr lang="en-US"/>
              <a:t>Individuare almeno due competenze verdi specifiche della professione. </a:t>
            </a:r>
            <a:endParaRPr/>
          </a:p>
          <a:p>
            <a:pPr marL="342900" lvl="0" indent="-342900" algn="l" rtl="0">
              <a:spcBef>
                <a:spcPts val="1000"/>
              </a:spcBef>
              <a:spcAft>
                <a:spcPts val="0"/>
              </a:spcAft>
              <a:buSzPts val="1440"/>
              <a:buChar char="►"/>
            </a:pPr>
            <a:r>
              <a:rPr lang="en-US"/>
              <a:t>Aggiungere una competenza verde specialistica, se pertinente. </a:t>
            </a:r>
            <a:endParaRPr/>
          </a:p>
          <a:p>
            <a:pPr marL="342900" lvl="0" indent="-342900" algn="l" rtl="0">
              <a:spcBef>
                <a:spcPts val="1000"/>
              </a:spcBef>
              <a:spcAft>
                <a:spcPts val="0"/>
              </a:spcAft>
              <a:buSzPts val="1440"/>
              <a:buChar char="►"/>
            </a:pPr>
            <a:r>
              <a:rPr lang="en-US"/>
              <a:t>Collegare ciascuna competenza a un'attività lavorativa o a una decisione reale. </a:t>
            </a:r>
            <a:endParaRPr/>
          </a:p>
          <a:p>
            <a:pPr marL="0" lvl="0" indent="0" algn="l" rtl="0">
              <a:spcBef>
                <a:spcPts val="1000"/>
              </a:spcBef>
              <a:spcAft>
                <a:spcPts val="0"/>
              </a:spcAft>
              <a:buSzPts val="1440"/>
              <a:buNone/>
            </a:pPr>
            <a:r>
              <a:rPr lang="en-US" b="1"/>
              <a:t>Formato di lavoro: </a:t>
            </a:r>
            <a:r>
              <a:rPr lang="en-US"/>
              <a:t>coppie o piccoli gruppi</a:t>
            </a:r>
            <a:br>
              <a:rPr lang="en-US"/>
            </a:br>
            <a:r>
              <a:rPr lang="en-US" b="1"/>
              <a:t>Durata:</a:t>
            </a:r>
            <a:r>
              <a:rPr lang="en-US"/>
              <a:t> 20 minuti</a:t>
            </a:r>
            <a:br>
              <a:rPr lang="en-US"/>
            </a:br>
            <a:r>
              <a:rPr lang="en-US" b="1"/>
              <a:t>Materiale necessario: </a:t>
            </a:r>
            <a:r>
              <a:rPr lang="en-US"/>
              <a:t>Foglio di lavoro 3, esempi di professioni, categorie di competenze verdi</a:t>
            </a:r>
            <a:endParaRPr/>
          </a:p>
        </p:txBody>
      </p:sp>
      <p:sp>
        <p:nvSpPr>
          <p:cNvPr id="447" name="Google Shape;447;p28"/>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pratica</a:t>
            </a:r>
            <a:endParaRPr/>
          </a:p>
        </p:txBody>
      </p:sp>
      <p:sp>
        <p:nvSpPr>
          <p:cNvPr id="448" name="Google Shape;448;p28"/>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449" name="Google Shape;449;p28"/>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29"/>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Competenze ecologiche nell’ESCO</a:t>
            </a:r>
            <a:endParaRPr>
              <a:solidFill>
                <a:srgbClr val="255839"/>
              </a:solidFill>
            </a:endParaRPr>
          </a:p>
        </p:txBody>
      </p:sp>
      <p:sp>
        <p:nvSpPr>
          <p:cNvPr id="456" name="Google Shape;456;p29"/>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L'ESCO è la classificazione multilingue europea delle abilità, delle competenze e delle professioni.</a:t>
            </a:r>
            <a:endParaRPr/>
          </a:p>
          <a:p>
            <a:pPr marL="0" lvl="0" indent="0" algn="l" rtl="0">
              <a:spcBef>
                <a:spcPts val="1000"/>
              </a:spcBef>
              <a:spcAft>
                <a:spcPts val="0"/>
              </a:spcAft>
              <a:buSzPts val="1440"/>
              <a:buNone/>
            </a:pPr>
            <a:r>
              <a:rPr lang="en-US"/>
              <a:t>Include concetti relativi alle competenze e alle conoscenze "verdi" che possono aiutare i docenti a collegare i risultati dell’apprendimento al linguaggio del mercato del lavoro.</a:t>
            </a:r>
            <a:endParaRPr/>
          </a:p>
          <a:p>
            <a:pPr marL="0" lvl="0" indent="0" algn="l" rtl="0">
              <a:spcBef>
                <a:spcPts val="1000"/>
              </a:spcBef>
              <a:spcAft>
                <a:spcPts val="0"/>
              </a:spcAft>
              <a:buSzPts val="1440"/>
              <a:buNone/>
            </a:pPr>
            <a:r>
              <a:rPr lang="en-US"/>
              <a:t>L’utilizzo di classificazioni come l’ESCO può aiutare i formatori della formazione professionale a:</a:t>
            </a:r>
            <a:endParaRPr/>
          </a:p>
          <a:p>
            <a:pPr marL="342900" lvl="0" indent="-342900" algn="l" rtl="0">
              <a:spcBef>
                <a:spcPts val="1000"/>
              </a:spcBef>
              <a:spcAft>
                <a:spcPts val="0"/>
              </a:spcAft>
              <a:buSzPts val="1440"/>
              <a:buChar char="►"/>
            </a:pPr>
            <a:r>
              <a:rPr lang="en-US"/>
              <a:t>identificare la terminologia pertinente </a:t>
            </a:r>
            <a:endParaRPr/>
          </a:p>
          <a:p>
            <a:pPr marL="342900" lvl="0" indent="-342900" algn="l" rtl="0">
              <a:spcBef>
                <a:spcPts val="1000"/>
              </a:spcBef>
              <a:spcAft>
                <a:spcPts val="0"/>
              </a:spcAft>
              <a:buSzPts val="1440"/>
              <a:buChar char="►"/>
            </a:pPr>
            <a:r>
              <a:rPr lang="en-US"/>
              <a:t>confrontare le competenze tra i diversi settori </a:t>
            </a:r>
            <a:endParaRPr/>
          </a:p>
          <a:p>
            <a:pPr marL="342900" lvl="0" indent="-342900" algn="l" rtl="0">
              <a:spcBef>
                <a:spcPts val="1000"/>
              </a:spcBef>
              <a:spcAft>
                <a:spcPts val="0"/>
              </a:spcAft>
              <a:buSzPts val="1440"/>
              <a:buChar char="►"/>
            </a:pPr>
            <a:r>
              <a:rPr lang="en-US"/>
              <a:t>collegare i contenuti formativi alle professioni </a:t>
            </a:r>
            <a:endParaRPr/>
          </a:p>
          <a:p>
            <a:pPr marL="342900" lvl="0" indent="-342900" algn="l" rtl="0">
              <a:spcBef>
                <a:spcPts val="1000"/>
              </a:spcBef>
              <a:spcAft>
                <a:spcPts val="0"/>
              </a:spcAft>
              <a:buSzPts val="1440"/>
              <a:buChar char="►"/>
            </a:pPr>
            <a:r>
              <a:rPr lang="en-US"/>
              <a:t>rendere l’orientamento professionale più concreto per gli studenti</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30"/>
          <p:cNvSpPr txBox="1">
            <a:spLocks noGrp="1"/>
          </p:cNvSpPr>
          <p:nvPr>
            <p:ph type="title"/>
          </p:nvPr>
        </p:nvSpPr>
        <p:spPr>
          <a:xfrm>
            <a:off x="399369" y="682110"/>
            <a:ext cx="11393262"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Skills Intelligence: Analisi dei cambiamenti nel mercato del lavoro</a:t>
            </a:r>
            <a:endParaRPr>
              <a:solidFill>
                <a:srgbClr val="255839"/>
              </a:solidFill>
            </a:endParaRPr>
          </a:p>
        </p:txBody>
      </p:sp>
      <p:sp>
        <p:nvSpPr>
          <p:cNvPr id="463" name="Google Shape;463;p30"/>
          <p:cNvSpPr txBox="1">
            <a:spLocks noGrp="1"/>
          </p:cNvSpPr>
          <p:nvPr>
            <p:ph type="body" idx="2"/>
          </p:nvPr>
        </p:nvSpPr>
        <p:spPr>
          <a:xfrm>
            <a:off x="399369" y="182939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Per "analisi delle competenze" si intende la raccolta e l'interpretazione delle informazioni relative all'evoluzione delle esigenze in materia di competenze.</a:t>
            </a:r>
            <a:endParaRPr/>
          </a:p>
          <a:p>
            <a:pPr marL="0" lvl="0" indent="0" algn="l" rtl="0">
              <a:spcBef>
                <a:spcPts val="1000"/>
              </a:spcBef>
              <a:spcAft>
                <a:spcPts val="0"/>
              </a:spcAft>
              <a:buSzPts val="1440"/>
              <a:buNone/>
            </a:pPr>
            <a:r>
              <a:rPr lang="en-US"/>
              <a:t>Per la transizione verde, ciò può includere:</a:t>
            </a:r>
            <a:endParaRPr/>
          </a:p>
          <a:p>
            <a:pPr marL="342900" lvl="0" indent="-342900" algn="l" rtl="0">
              <a:spcBef>
                <a:spcPts val="1000"/>
              </a:spcBef>
              <a:spcAft>
                <a:spcPts val="0"/>
              </a:spcAft>
              <a:buSzPts val="1440"/>
              <a:buChar char="►"/>
            </a:pPr>
            <a:r>
              <a:rPr lang="en-US"/>
              <a:t>tendenze negli annunci di lavoro </a:t>
            </a:r>
            <a:endParaRPr/>
          </a:p>
          <a:p>
            <a:pPr marL="342900" lvl="0" indent="-342900" algn="l" rtl="0">
              <a:spcBef>
                <a:spcPts val="1000"/>
              </a:spcBef>
              <a:spcAft>
                <a:spcPts val="0"/>
              </a:spcAft>
              <a:buSzPts val="1440"/>
              <a:buChar char="►"/>
            </a:pPr>
            <a:r>
              <a:rPr lang="en-US"/>
              <a:t>sondaggi tra i datori di lavoro </a:t>
            </a:r>
            <a:endParaRPr/>
          </a:p>
          <a:p>
            <a:pPr marL="342900" lvl="0" indent="-342900" algn="l" rtl="0">
              <a:spcBef>
                <a:spcPts val="1000"/>
              </a:spcBef>
              <a:spcAft>
                <a:spcPts val="0"/>
              </a:spcAft>
              <a:buSzPts val="1440"/>
              <a:buChar char="►"/>
            </a:pPr>
            <a:r>
              <a:rPr lang="en-US"/>
              <a:t>prospettive settoriali </a:t>
            </a:r>
            <a:endParaRPr/>
          </a:p>
          <a:p>
            <a:pPr marL="342900" lvl="0" indent="-342900" algn="l" rtl="0">
              <a:spcBef>
                <a:spcPts val="1000"/>
              </a:spcBef>
              <a:spcAft>
                <a:spcPts val="0"/>
              </a:spcAft>
              <a:buSzPts val="1440"/>
              <a:buChar char="►"/>
            </a:pPr>
            <a:r>
              <a:rPr lang="en-US"/>
              <a:t>priorità politiche </a:t>
            </a:r>
            <a:endParaRPr/>
          </a:p>
          <a:p>
            <a:pPr marL="342900" lvl="0" indent="-342900" algn="l" rtl="0">
              <a:spcBef>
                <a:spcPts val="1000"/>
              </a:spcBef>
              <a:spcAft>
                <a:spcPts val="0"/>
              </a:spcAft>
              <a:buSzPts val="1440"/>
              <a:buChar char="►"/>
            </a:pPr>
            <a:r>
              <a:rPr lang="en-US"/>
              <a:t>previsioni sulle competenze </a:t>
            </a:r>
            <a:endParaRPr/>
          </a:p>
          <a:p>
            <a:pPr marL="342900" lvl="0" indent="-342900" algn="l" rtl="0">
              <a:spcBef>
                <a:spcPts val="1000"/>
              </a:spcBef>
              <a:spcAft>
                <a:spcPts val="0"/>
              </a:spcAft>
              <a:buSzPts val="1440"/>
              <a:buChar char="►"/>
            </a:pPr>
            <a:r>
              <a:rPr lang="en-US"/>
              <a:t>feedback delle parti interessate locali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Per i formatori della formazione professionale, l’analisi delle competenze è utile per aggiornare esempi, attività e orientamento professionale.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31"/>
          <p:cNvSpPr txBox="1">
            <a:spLocks noGrp="1"/>
          </p:cNvSpPr>
          <p:nvPr>
            <p:ph type="body" idx="1"/>
          </p:nvPr>
        </p:nvSpPr>
        <p:spPr>
          <a:xfrm>
            <a:off x="399370" y="1449388"/>
            <a:ext cx="6371016" cy="500784"/>
          </a:xfrm>
          <a:prstGeom prst="rect">
            <a:avLst/>
          </a:prstGeom>
          <a:noFill/>
          <a:ln>
            <a:noFill/>
          </a:ln>
        </p:spPr>
        <p:txBody>
          <a:bodyPr spcFirstLastPara="1" wrap="square" lIns="0" tIns="0" rIns="0" bIns="0" anchor="ctr" anchorCtr="0">
            <a:normAutofit fontScale="92500" lnSpcReduction="20000"/>
          </a:bodyPr>
          <a:lstStyle/>
          <a:p>
            <a:pPr marL="342900" lvl="0" indent="-342900" algn="l" rtl="0">
              <a:spcBef>
                <a:spcPts val="0"/>
              </a:spcBef>
              <a:spcAft>
                <a:spcPts val="0"/>
              </a:spcAft>
              <a:buSzPct val="80000"/>
              <a:buChar char="►"/>
            </a:pPr>
            <a:r>
              <a:rPr lang="en-US"/>
              <a:t>Foglio di lavoro 4: Dal segnale del mercato del lavoro all’esempio didattico</a:t>
            </a:r>
            <a:endParaRPr/>
          </a:p>
        </p:txBody>
      </p:sp>
      <p:sp>
        <p:nvSpPr>
          <p:cNvPr id="470" name="Google Shape;470;p31"/>
          <p:cNvSpPr txBox="1">
            <a:spLocks noGrp="1"/>
          </p:cNvSpPr>
          <p:nvPr>
            <p:ph type="body" idx="2"/>
          </p:nvPr>
        </p:nvSpPr>
        <p:spPr>
          <a:xfrm>
            <a:off x="399370" y="2177491"/>
            <a:ext cx="6371016" cy="4429126"/>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SzPts val="1440"/>
              <a:buNone/>
            </a:pPr>
            <a:r>
              <a:rPr lang="en-US"/>
              <a:t>I partecipanti dovranno:</a:t>
            </a:r>
            <a:endParaRPr/>
          </a:p>
          <a:p>
            <a:pPr marL="342900" lvl="0" indent="-342900" algn="l" rtl="0">
              <a:spcBef>
                <a:spcPts val="1000"/>
              </a:spcBef>
              <a:spcAft>
                <a:spcPts val="0"/>
              </a:spcAft>
              <a:buSzPts val="1440"/>
              <a:buChar char="►"/>
            </a:pPr>
            <a:r>
              <a:rPr lang="en-US"/>
              <a:t>Selezionare un segnale del mercato del lavoro. </a:t>
            </a:r>
            <a:endParaRPr/>
          </a:p>
          <a:p>
            <a:pPr marL="342900" lvl="0" indent="-342900" algn="l" rtl="0">
              <a:spcBef>
                <a:spcPts val="1000"/>
              </a:spcBef>
              <a:spcAft>
                <a:spcPts val="0"/>
              </a:spcAft>
              <a:buSzPts val="1440"/>
              <a:buChar char="►"/>
            </a:pPr>
            <a:r>
              <a:rPr lang="en-US"/>
              <a:t>Identificare cosa indica il segnale riguardo all’evoluzione delle esigenze in termini di competenze. </a:t>
            </a:r>
            <a:endParaRPr/>
          </a:p>
          <a:p>
            <a:pPr marL="342900" lvl="0" indent="-342900" algn="l" rtl="0">
              <a:spcBef>
                <a:spcPts val="1000"/>
              </a:spcBef>
              <a:spcAft>
                <a:spcPts val="0"/>
              </a:spcAft>
              <a:buSzPts val="1440"/>
              <a:buChar char="►"/>
            </a:pPr>
            <a:r>
              <a:rPr lang="en-US"/>
              <a:t>Tradurre il segnale in un'attività didattica o in una domanda di discussione. </a:t>
            </a:r>
            <a:endParaRPr/>
          </a:p>
          <a:p>
            <a:pPr marL="342900" lvl="0" indent="-342900" algn="l" rtl="0">
              <a:spcBef>
                <a:spcPts val="1000"/>
              </a:spcBef>
              <a:spcAft>
                <a:spcPts val="0"/>
              </a:spcAft>
              <a:buSzPts val="1440"/>
              <a:buChar char="►"/>
            </a:pPr>
            <a:r>
              <a:rPr lang="en-US"/>
              <a:t>Collegare l’attività a un argomento o a un materiale ESE. </a:t>
            </a:r>
            <a:endParaRPr/>
          </a:p>
          <a:p>
            <a:pPr marL="0" lvl="0" indent="0" algn="l" rtl="0">
              <a:spcBef>
                <a:spcPts val="1000"/>
              </a:spcBef>
              <a:spcAft>
                <a:spcPts val="0"/>
              </a:spcAft>
              <a:buSzPts val="1440"/>
              <a:buNone/>
            </a:pPr>
            <a:r>
              <a:rPr lang="en-US" b="1"/>
              <a:t>Esempi di segnali: </a:t>
            </a:r>
            <a:r>
              <a:rPr lang="en-US"/>
              <a:t>annunci di lavoro, richieste dei datori di lavoro, cambiamenti normativi, tendenze settoriali, esigenze delle aziende locali</a:t>
            </a:r>
            <a:endParaRPr/>
          </a:p>
          <a:p>
            <a:pPr marL="0" lvl="0" indent="0" algn="l" rtl="0">
              <a:spcBef>
                <a:spcPts val="1000"/>
              </a:spcBef>
              <a:spcAft>
                <a:spcPts val="0"/>
              </a:spcAft>
              <a:buSzPts val="1440"/>
              <a:buNone/>
            </a:pPr>
            <a:r>
              <a:rPr lang="en-US" b="1"/>
              <a:t>Formato di lavoro: </a:t>
            </a:r>
            <a:r>
              <a:rPr lang="en-US"/>
              <a:t>piccoli gruppi</a:t>
            </a:r>
            <a:br>
              <a:rPr lang="en-US"/>
            </a:br>
            <a:r>
              <a:rPr lang="en-US" b="1"/>
              <a:t>Durata:</a:t>
            </a:r>
            <a:r>
              <a:rPr lang="en-US"/>
              <a:t> 20 minuti</a:t>
            </a:r>
            <a:br>
              <a:rPr lang="en-US"/>
            </a:br>
            <a:r>
              <a:rPr lang="en-US" b="1"/>
              <a:t>Materiale necessario: </a:t>
            </a:r>
            <a:r>
              <a:rPr lang="en-US"/>
              <a:t>Foglio di lavoro 4, esempi relativi al mercato del lavoro, materiali ESE</a:t>
            </a:r>
            <a:endParaRPr/>
          </a:p>
        </p:txBody>
      </p:sp>
      <p:sp>
        <p:nvSpPr>
          <p:cNvPr id="471" name="Google Shape;471;p31"/>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pratica</a:t>
            </a:r>
            <a:endParaRPr/>
          </a:p>
        </p:txBody>
      </p:sp>
      <p:sp>
        <p:nvSpPr>
          <p:cNvPr id="472" name="Google Shape;472;p31"/>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473" name="Google Shape;473;p31"/>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32"/>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Che cos’è un “lavoro verde”?</a:t>
            </a:r>
            <a:endParaRPr>
              <a:solidFill>
                <a:srgbClr val="255839"/>
              </a:solidFill>
            </a:endParaRPr>
          </a:p>
        </p:txBody>
      </p:sp>
      <p:sp>
        <p:nvSpPr>
          <p:cNvPr id="480" name="Google Shape;480;p32"/>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 lavori verdi sono quelli che contribuiscono alla salvaguardia o al ripristino dell'ambiente.</a:t>
            </a:r>
            <a:endParaRPr/>
          </a:p>
          <a:p>
            <a:pPr marL="0" lvl="0" indent="0" algn="l" rtl="0">
              <a:spcBef>
                <a:spcPts val="1000"/>
              </a:spcBef>
              <a:spcAft>
                <a:spcPts val="0"/>
              </a:spcAft>
              <a:buSzPts val="1440"/>
              <a:buNone/>
            </a:pPr>
            <a:r>
              <a:rPr lang="en-US"/>
              <a:t>Possono essere presenti sia in settori tradizionali, come l’industria manifatturiera e l’edilizia, sia in settori più recenti, come le energie rinnovabili e l’efficienza energetica.</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Un punto chiave per l’istruzione e la formazione professionale (IFP):</a:t>
            </a:r>
            <a:endParaRPr/>
          </a:p>
          <a:p>
            <a:pPr marL="0" lvl="0" indent="0" algn="l" rtl="0">
              <a:spcBef>
                <a:spcPts val="1000"/>
              </a:spcBef>
              <a:spcAft>
                <a:spcPts val="0"/>
              </a:spcAft>
              <a:buSzPts val="1440"/>
              <a:buNone/>
            </a:pPr>
            <a:r>
              <a:rPr lang="en-US"/>
              <a:t>I lavori verdi non sono solo nuove denominazioni professionali. Molte professioni esistenti stanno diventando più “verdi” perché cambiano mansioni, strumenti, standard e responsabilità.</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33"/>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Lavori verdi e lavoro dignitoso</a:t>
            </a:r>
            <a:endParaRPr>
              <a:solidFill>
                <a:srgbClr val="255839"/>
              </a:solidFill>
            </a:endParaRPr>
          </a:p>
        </p:txBody>
      </p:sp>
      <p:sp>
        <p:nvSpPr>
          <p:cNvPr id="487" name="Google Shape;487;p33"/>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La transizione verde non dovrebbe limitarsi a ridurre il danno ambientale, ma dovrebbe anche favorire il lavoro dignitoso.</a:t>
            </a:r>
            <a:endParaRPr/>
          </a:p>
          <a:p>
            <a:pPr marL="0" lvl="0" indent="0" algn="l" rtl="0">
              <a:spcBef>
                <a:spcPts val="1000"/>
              </a:spcBef>
              <a:spcAft>
                <a:spcPts val="0"/>
              </a:spcAft>
              <a:buSzPts val="1440"/>
              <a:buNone/>
            </a:pPr>
            <a:r>
              <a:rPr lang="en-US"/>
              <a:t>I lavori verdi dovrebbero contribuire a:</a:t>
            </a:r>
            <a:endParaRPr/>
          </a:p>
          <a:p>
            <a:pPr marL="342900" lvl="0" indent="-342900" algn="l" rtl="0">
              <a:spcBef>
                <a:spcPts val="1000"/>
              </a:spcBef>
              <a:spcAft>
                <a:spcPts val="0"/>
              </a:spcAft>
              <a:buSzPts val="1440"/>
              <a:buChar char="►"/>
            </a:pPr>
            <a:r>
              <a:rPr lang="en-US"/>
              <a:t>ridurre il consumo di energia e materie prime</a:t>
            </a:r>
            <a:endParaRPr/>
          </a:p>
          <a:p>
            <a:pPr marL="342900" lvl="0" indent="-342900" algn="l" rtl="0">
              <a:spcBef>
                <a:spcPts val="1000"/>
              </a:spcBef>
              <a:spcAft>
                <a:spcPts val="0"/>
              </a:spcAft>
              <a:buSzPts val="1440"/>
              <a:buChar char="►"/>
            </a:pPr>
            <a:r>
              <a:rPr lang="en-US"/>
              <a:t>limitare le emissioni di gas serra</a:t>
            </a:r>
            <a:endParaRPr/>
          </a:p>
          <a:p>
            <a:pPr marL="342900" lvl="0" indent="-342900" algn="l" rtl="0">
              <a:spcBef>
                <a:spcPts val="1000"/>
              </a:spcBef>
              <a:spcAft>
                <a:spcPts val="0"/>
              </a:spcAft>
              <a:buSzPts val="1440"/>
              <a:buChar char="►"/>
            </a:pPr>
            <a:r>
              <a:rPr lang="en-US"/>
              <a:t>ridurre al minimo i rifiuti e l’inquinamento</a:t>
            </a:r>
            <a:endParaRPr/>
          </a:p>
          <a:p>
            <a:pPr marL="342900" lvl="0" indent="-342900" algn="l" rtl="0">
              <a:spcBef>
                <a:spcPts val="1000"/>
              </a:spcBef>
              <a:spcAft>
                <a:spcPts val="0"/>
              </a:spcAft>
              <a:buSzPts val="1440"/>
              <a:buChar char="►"/>
            </a:pPr>
            <a:r>
              <a:rPr lang="en-US"/>
              <a:t>proteggere e ripristinare gli ecosistemi</a:t>
            </a:r>
            <a:endParaRPr/>
          </a:p>
          <a:p>
            <a:pPr marL="342900" lvl="0" indent="-342900" algn="l" rtl="0">
              <a:spcBef>
                <a:spcPts val="1000"/>
              </a:spcBef>
              <a:spcAft>
                <a:spcPts val="0"/>
              </a:spcAft>
              <a:buSzPts val="1440"/>
              <a:buChar char="►"/>
            </a:pPr>
            <a:r>
              <a:rPr lang="en-US"/>
              <a:t>offrire occupazione sicura, equa e produttiva</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Ciò aiuta gli insegnanti ad affrontare il tema della sostenibilità sia come questione ambientale che sociale.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34"/>
          <p:cNvSpPr txBox="1">
            <a:spLocks noGrp="1"/>
          </p:cNvSpPr>
          <p:nvPr>
            <p:ph type="title"/>
          </p:nvPr>
        </p:nvSpPr>
        <p:spPr>
          <a:xfrm>
            <a:off x="399369" y="605642"/>
            <a:ext cx="12319104" cy="843746"/>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dirty="0" err="1">
                <a:solidFill>
                  <a:srgbClr val="255839"/>
                </a:solidFill>
              </a:rPr>
              <a:t>Nuovi</a:t>
            </a:r>
            <a:r>
              <a:rPr lang="en-US" dirty="0">
                <a:solidFill>
                  <a:srgbClr val="255839"/>
                </a:solidFill>
              </a:rPr>
              <a:t> </a:t>
            </a:r>
            <a:r>
              <a:rPr lang="en-US" dirty="0" err="1">
                <a:solidFill>
                  <a:srgbClr val="255839"/>
                </a:solidFill>
              </a:rPr>
              <a:t>posti</a:t>
            </a:r>
            <a:r>
              <a:rPr lang="en-US" dirty="0">
                <a:solidFill>
                  <a:srgbClr val="255839"/>
                </a:solidFill>
              </a:rPr>
              <a:t> di </a:t>
            </a:r>
            <a:r>
              <a:rPr lang="en-US" dirty="0" err="1">
                <a:solidFill>
                  <a:srgbClr val="255839"/>
                </a:solidFill>
              </a:rPr>
              <a:t>lavoro</a:t>
            </a:r>
            <a:r>
              <a:rPr lang="en-US" dirty="0">
                <a:solidFill>
                  <a:srgbClr val="255839"/>
                </a:solidFill>
              </a:rPr>
              <a:t>, </a:t>
            </a:r>
            <a:r>
              <a:rPr lang="en-US" dirty="0" err="1">
                <a:solidFill>
                  <a:srgbClr val="255839"/>
                </a:solidFill>
              </a:rPr>
              <a:t>cambiamenti</a:t>
            </a:r>
            <a:r>
              <a:rPr lang="en-US" dirty="0">
                <a:solidFill>
                  <a:srgbClr val="255839"/>
                </a:solidFill>
              </a:rPr>
              <a:t> di </a:t>
            </a:r>
            <a:r>
              <a:rPr lang="en-US" dirty="0" err="1">
                <a:solidFill>
                  <a:srgbClr val="255839"/>
                </a:solidFill>
              </a:rPr>
              <a:t>lavoro</a:t>
            </a:r>
            <a:r>
              <a:rPr lang="en-US" dirty="0">
                <a:solidFill>
                  <a:srgbClr val="255839"/>
                </a:solidFill>
              </a:rPr>
              <a:t> e </a:t>
            </a:r>
            <a:r>
              <a:rPr lang="en-US" dirty="0" err="1">
                <a:solidFill>
                  <a:srgbClr val="255839"/>
                </a:solidFill>
              </a:rPr>
              <a:t>nelle</a:t>
            </a:r>
            <a:r>
              <a:rPr lang="en-US" dirty="0">
                <a:solidFill>
                  <a:srgbClr val="255839"/>
                </a:solidFill>
              </a:rPr>
              <a:t> </a:t>
            </a:r>
            <a:r>
              <a:rPr lang="en-US" dirty="0" err="1">
                <a:solidFill>
                  <a:srgbClr val="255839"/>
                </a:solidFill>
              </a:rPr>
              <a:t>mansioni</a:t>
            </a:r>
            <a:endParaRPr dirty="0">
              <a:solidFill>
                <a:srgbClr val="255839"/>
              </a:solidFill>
            </a:endParaRPr>
          </a:p>
        </p:txBody>
      </p:sp>
      <p:sp>
        <p:nvSpPr>
          <p:cNvPr id="494" name="Google Shape;494;p34"/>
          <p:cNvSpPr txBox="1">
            <a:spLocks noGrp="1"/>
          </p:cNvSpPr>
          <p:nvPr>
            <p:ph type="body" idx="2"/>
          </p:nvPr>
        </p:nvSpPr>
        <p:spPr>
          <a:xfrm>
            <a:off x="399369" y="160376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L’impatto della transizione verde sul mercato del lavoro può essere compreso in tre modi:</a:t>
            </a:r>
            <a:endParaRPr/>
          </a:p>
          <a:p>
            <a:pPr marL="0" lvl="0" indent="0" algn="l" rtl="0">
              <a:spcBef>
                <a:spcPts val="1000"/>
              </a:spcBef>
              <a:spcAft>
                <a:spcPts val="0"/>
              </a:spcAft>
              <a:buSzPts val="1440"/>
              <a:buNone/>
            </a:pPr>
            <a:r>
              <a:rPr lang="en-US" b="1"/>
              <a:t>Nuovi posti di lavoro</a:t>
            </a:r>
            <a:endParaRPr/>
          </a:p>
          <a:p>
            <a:pPr marL="342900" lvl="0" indent="-342900" algn="l" rtl="0">
              <a:spcBef>
                <a:spcPts val="1000"/>
              </a:spcBef>
              <a:spcAft>
                <a:spcPts val="0"/>
              </a:spcAft>
              <a:buSzPts val="1440"/>
              <a:buChar char="►"/>
            </a:pPr>
            <a:r>
              <a:rPr lang="en-US"/>
              <a:t>ruoli creati dal settore delle energie rinnovabili, dall’economia circolare, dai servizi ambientali o dalla rendicontazione di sostenibilità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b="1"/>
              <a:t>Cambiamento dei posti di lavoro</a:t>
            </a:r>
            <a:endParaRPr/>
          </a:p>
          <a:p>
            <a:pPr marL="342900" lvl="0" indent="-342900" algn="l" rtl="0">
              <a:spcBef>
                <a:spcPts val="1000"/>
              </a:spcBef>
              <a:spcAft>
                <a:spcPts val="0"/>
              </a:spcAft>
              <a:buSzPts val="1440"/>
              <a:buChar char="►"/>
            </a:pPr>
            <a:r>
              <a:rPr lang="en-US"/>
              <a:t>professioni esistenti che richiedono nuovi strumenti, materiali, standard o conoscenze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b="1"/>
              <a:t>Mansioni in evoluzione</a:t>
            </a:r>
            <a:endParaRPr/>
          </a:p>
          <a:p>
            <a:pPr marL="342900" lvl="0" indent="-342900" algn="l" rtl="0">
              <a:spcBef>
                <a:spcPts val="1000"/>
              </a:spcBef>
              <a:spcAft>
                <a:spcPts val="0"/>
              </a:spcAft>
              <a:buSzPts val="1440"/>
              <a:buChar char="►"/>
            </a:pPr>
            <a:r>
              <a:rPr lang="en-US"/>
              <a:t>attività lavorative specifiche che diventano più ecologiche, come la raccolta differenziata, il monitoraggio energetico o gli acquisti sostenibili</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35"/>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Esempi di settori</a:t>
            </a:r>
            <a:endParaRPr>
              <a:solidFill>
                <a:srgbClr val="255839"/>
              </a:solidFill>
            </a:endParaRPr>
          </a:p>
        </p:txBody>
      </p:sp>
      <p:sp>
        <p:nvSpPr>
          <p:cNvPr id="501" name="Google Shape;501;p35"/>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 competenze verdi possono essere rilevanti in molti settori:</a:t>
            </a:r>
            <a:endParaRPr/>
          </a:p>
          <a:p>
            <a:pPr marL="342900" lvl="0" indent="-342900" algn="l" rtl="0">
              <a:spcBef>
                <a:spcPts val="1000"/>
              </a:spcBef>
              <a:spcAft>
                <a:spcPts val="0"/>
              </a:spcAft>
              <a:buSzPts val="1440"/>
              <a:buChar char="►"/>
            </a:pPr>
            <a:r>
              <a:rPr lang="en-US"/>
              <a:t>Edilizia: riqualificazione energetica, isolamento, materiali sostenibili</a:t>
            </a:r>
            <a:endParaRPr/>
          </a:p>
          <a:p>
            <a:pPr marL="342900" lvl="0" indent="-342900" algn="l" rtl="0">
              <a:spcBef>
                <a:spcPts val="1000"/>
              </a:spcBef>
              <a:spcAft>
                <a:spcPts val="0"/>
              </a:spcAft>
              <a:buSzPts val="1440"/>
              <a:buChar char="►"/>
            </a:pPr>
            <a:r>
              <a:rPr lang="en-US"/>
              <a:t>Produzione: efficienza delle risorse, riduzione dei rifiuti, progettazione circolare</a:t>
            </a:r>
            <a:endParaRPr/>
          </a:p>
          <a:p>
            <a:pPr marL="342900" lvl="0" indent="-342900" algn="l" rtl="0">
              <a:spcBef>
                <a:spcPts val="1000"/>
              </a:spcBef>
              <a:spcAft>
                <a:spcPts val="0"/>
              </a:spcAft>
              <a:buSzPts val="1440"/>
              <a:buChar char="►"/>
            </a:pPr>
            <a:r>
              <a:rPr lang="en-US"/>
              <a:t>Ospitalità e turismo: risparmio energetico, approvvigionamento locale, gestione sostenibile dei visitatori</a:t>
            </a:r>
            <a:endParaRPr/>
          </a:p>
          <a:p>
            <a:pPr marL="342900" lvl="0" indent="-342900" algn="l" rtl="0">
              <a:spcBef>
                <a:spcPts val="1000"/>
              </a:spcBef>
              <a:spcAft>
                <a:spcPts val="0"/>
              </a:spcAft>
              <a:buSzPts val="1440"/>
              <a:buChar char="►"/>
            </a:pPr>
            <a:r>
              <a:rPr lang="en-US"/>
              <a:t>Agricoltura e alimentazione: salute del suolo, uso dell’acqua, prevenzione dello spreco alimentare</a:t>
            </a:r>
            <a:endParaRPr/>
          </a:p>
          <a:p>
            <a:pPr marL="342900" lvl="0" indent="-342900" algn="l" rtl="0">
              <a:spcBef>
                <a:spcPts val="1000"/>
              </a:spcBef>
              <a:spcAft>
                <a:spcPts val="0"/>
              </a:spcAft>
              <a:buSzPts val="1440"/>
              <a:buChar char="►"/>
            </a:pPr>
            <a:r>
              <a:rPr lang="en-US"/>
              <a:t>Trasporti e logistica: ottimizzazione dei percorsi, mobilità elettrica, riduzione delle emissioni</a:t>
            </a:r>
            <a:endParaRPr/>
          </a:p>
          <a:p>
            <a:pPr marL="342900" lvl="0" indent="-342900" algn="l" rtl="0">
              <a:spcBef>
                <a:spcPts val="1000"/>
              </a:spcBef>
              <a:spcAft>
                <a:spcPts val="0"/>
              </a:spcAft>
              <a:buSzPts val="1440"/>
              <a:buChar char="►"/>
            </a:pPr>
            <a:r>
              <a:rPr lang="en-US"/>
              <a:t>Amministrazione: rendicontazione ambientale, appalti sostenibili, gestione dei dati</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36"/>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Percorsi professionali nella transizione verde</a:t>
            </a:r>
            <a:endParaRPr>
              <a:solidFill>
                <a:srgbClr val="255839"/>
              </a:solidFill>
            </a:endParaRPr>
          </a:p>
        </p:txBody>
      </p:sp>
      <p:sp>
        <p:nvSpPr>
          <p:cNvPr id="508" name="Google Shape;508;p36"/>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 percorsi professionali nel settore verde possono svilupparsi in modi diversi:</a:t>
            </a:r>
            <a:endParaRPr/>
          </a:p>
          <a:p>
            <a:pPr marL="342900" lvl="0" indent="-342900" algn="l" rtl="0">
              <a:spcBef>
                <a:spcPts val="1000"/>
              </a:spcBef>
              <a:spcAft>
                <a:spcPts val="0"/>
              </a:spcAft>
              <a:buSzPts val="1440"/>
              <a:buChar char="►"/>
            </a:pPr>
            <a:r>
              <a:rPr lang="en-US"/>
              <a:t>gli studenti accedono a una nuova professione verde </a:t>
            </a:r>
            <a:endParaRPr/>
          </a:p>
          <a:p>
            <a:pPr marL="342900" lvl="0" indent="-342900" algn="l" rtl="0">
              <a:spcBef>
                <a:spcPts val="1000"/>
              </a:spcBef>
              <a:spcAft>
                <a:spcPts val="0"/>
              </a:spcAft>
              <a:buSzPts val="1440"/>
              <a:buChar char="►"/>
            </a:pPr>
            <a:r>
              <a:rPr lang="en-US"/>
              <a:t>i lavoratori migliorano le proprie competenze all’interno di una professione esistente </a:t>
            </a:r>
            <a:endParaRPr/>
          </a:p>
          <a:p>
            <a:pPr marL="342900" lvl="0" indent="-342900" algn="l" rtl="0">
              <a:spcBef>
                <a:spcPts val="1000"/>
              </a:spcBef>
              <a:spcAft>
                <a:spcPts val="0"/>
              </a:spcAft>
              <a:buSzPts val="1440"/>
              <a:buChar char="►"/>
            </a:pPr>
            <a:r>
              <a:rPr lang="en-US"/>
              <a:t>i dipendenti si specializzano in attività legate alla sostenibilità </a:t>
            </a:r>
            <a:endParaRPr/>
          </a:p>
          <a:p>
            <a:pPr marL="342900" lvl="0" indent="-342900" algn="l" rtl="0">
              <a:spcBef>
                <a:spcPts val="1000"/>
              </a:spcBef>
              <a:spcAft>
                <a:spcPts val="0"/>
              </a:spcAft>
              <a:buSzPts val="1440"/>
              <a:buChar char="►"/>
            </a:pPr>
            <a:r>
              <a:rPr lang="en-US"/>
              <a:t>i professionisti assumono ruoli di coordinamento, rendicontazione o consulenza </a:t>
            </a:r>
            <a:endParaRPr/>
          </a:p>
          <a:p>
            <a:pPr marL="342900" lvl="0" indent="-342900" algn="l" rtl="0">
              <a:spcBef>
                <a:spcPts val="1000"/>
              </a:spcBef>
              <a:spcAft>
                <a:spcPts val="0"/>
              </a:spcAft>
              <a:buSzPts val="1440"/>
              <a:buChar char="►"/>
            </a:pPr>
            <a:r>
              <a:rPr lang="en-US"/>
              <a:t>gli imprenditori creano prodotti o servizi più ecologici </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a:t>L’orientamento professionale dovrebbe quindi mettere in evidenza sia le nuove opportunità sia l’ecologizzazione delle professioni già note.</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37"/>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Transizione equa e inclusione</a:t>
            </a:r>
            <a:endParaRPr>
              <a:solidFill>
                <a:srgbClr val="255839"/>
              </a:solidFill>
            </a:endParaRPr>
          </a:p>
        </p:txBody>
      </p:sp>
      <p:sp>
        <p:nvSpPr>
          <p:cNvPr id="515" name="Google Shape;515;p37"/>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Una transizione equa significa che il passaggio verso un'economia più verde deve essere equo e inclusivo.</a:t>
            </a:r>
            <a:endParaRPr/>
          </a:p>
          <a:p>
            <a:pPr marL="0" lvl="0" indent="0" algn="l" rtl="0">
              <a:spcBef>
                <a:spcPts val="1000"/>
              </a:spcBef>
              <a:spcAft>
                <a:spcPts val="0"/>
              </a:spcAft>
              <a:buSzPts val="1440"/>
              <a:buNone/>
            </a:pPr>
            <a:r>
              <a:rPr lang="en-US"/>
              <a:t>Per l’istruzione e la formazione professionale (IFP), ciò significa prestare attenzione a:</a:t>
            </a:r>
            <a:endParaRPr/>
          </a:p>
          <a:p>
            <a:pPr marL="342900" lvl="0" indent="-342900" algn="l" rtl="0">
              <a:spcBef>
                <a:spcPts val="1000"/>
              </a:spcBef>
              <a:spcAft>
                <a:spcPts val="0"/>
              </a:spcAft>
              <a:buSzPts val="1440"/>
              <a:buChar char="►"/>
            </a:pPr>
            <a:r>
              <a:rPr lang="en-US"/>
              <a:t>gli studenti con punti di partenza diversi </a:t>
            </a:r>
            <a:endParaRPr/>
          </a:p>
          <a:p>
            <a:pPr marL="342900" lvl="0" indent="-342900" algn="l" rtl="0">
              <a:spcBef>
                <a:spcPts val="1000"/>
              </a:spcBef>
              <a:spcAft>
                <a:spcPts val="0"/>
              </a:spcAft>
              <a:buSzPts val="1440"/>
              <a:buChar char="►"/>
            </a:pPr>
            <a:r>
              <a:rPr lang="en-US"/>
              <a:t>i lavoratori dei settori che potrebbero subire un declino o subire cambiamenti </a:t>
            </a:r>
            <a:endParaRPr/>
          </a:p>
          <a:p>
            <a:pPr marL="342900" lvl="0" indent="-342900" algn="l" rtl="0">
              <a:spcBef>
                <a:spcPts val="1000"/>
              </a:spcBef>
              <a:spcAft>
                <a:spcPts val="0"/>
              </a:spcAft>
              <a:buSzPts val="1440"/>
              <a:buChar char="►"/>
            </a:pPr>
            <a:r>
              <a:rPr lang="en-US"/>
              <a:t>l’accesso alla riqualificazione e al miglioramento delle competenze </a:t>
            </a:r>
            <a:endParaRPr/>
          </a:p>
          <a:p>
            <a:pPr marL="342900" lvl="0" indent="-342900" algn="l" rtl="0">
              <a:spcBef>
                <a:spcPts val="1000"/>
              </a:spcBef>
              <a:spcAft>
                <a:spcPts val="0"/>
              </a:spcAft>
              <a:buSzPts val="1440"/>
              <a:buChar char="►"/>
            </a:pPr>
            <a:r>
              <a:rPr lang="en-US"/>
              <a:t>l’inclusione di genere e sociale nelle professioni verdi </a:t>
            </a:r>
            <a:endParaRPr/>
          </a:p>
          <a:p>
            <a:pPr marL="342900" lvl="0" indent="-342900" algn="l" rtl="0">
              <a:spcBef>
                <a:spcPts val="1000"/>
              </a:spcBef>
              <a:spcAft>
                <a:spcPts val="0"/>
              </a:spcAft>
              <a:buSzPts val="1440"/>
              <a:buChar char="►"/>
            </a:pPr>
            <a:r>
              <a:rPr lang="en-US"/>
              <a:t>differenze regionali nelle opportunità di lavoro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Lo sviluppo delle competenze verdi dovrebbe favorire le opportunità, non l’esclusione.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38"/>
          <p:cNvSpPr txBox="1">
            <a:spLocks noGrp="1"/>
          </p:cNvSpPr>
          <p:nvPr>
            <p:ph type="body" idx="1"/>
          </p:nvPr>
        </p:nvSpPr>
        <p:spPr>
          <a:xfrm>
            <a:off x="399369" y="1190428"/>
            <a:ext cx="6371016" cy="728103"/>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Caso di studio 1: Ristrutturazione di edifici ed efficienza energetica</a:t>
            </a:r>
            <a:endParaRPr/>
          </a:p>
        </p:txBody>
      </p:sp>
      <p:sp>
        <p:nvSpPr>
          <p:cNvPr id="522" name="Google Shape;522;p38"/>
          <p:cNvSpPr txBox="1">
            <a:spLocks noGrp="1"/>
          </p:cNvSpPr>
          <p:nvPr>
            <p:ph type="body" idx="2"/>
          </p:nvPr>
        </p:nvSpPr>
        <p:spPr>
          <a:xfrm>
            <a:off x="399369" y="2083434"/>
            <a:ext cx="6371016" cy="4429126"/>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SzPts val="1440"/>
              <a:buNone/>
            </a:pPr>
            <a:r>
              <a:rPr lang="en-US"/>
              <a:t>Per il foglio di lavoro 5 – Gruppo 1</a:t>
            </a:r>
            <a:endParaRPr/>
          </a:p>
          <a:p>
            <a:pPr marL="0" lvl="0" indent="0" algn="l" rtl="0">
              <a:spcBef>
                <a:spcPts val="1000"/>
              </a:spcBef>
              <a:spcAft>
                <a:spcPts val="0"/>
              </a:spcAft>
              <a:buSzPts val="1440"/>
              <a:buNone/>
            </a:pPr>
            <a:r>
              <a:rPr lang="en-US"/>
              <a:t>I partecipanti dovranno:</a:t>
            </a:r>
            <a:endParaRPr/>
          </a:p>
          <a:p>
            <a:pPr marL="342900" lvl="0" indent="-342900" algn="l" rtl="0">
              <a:spcBef>
                <a:spcPts val="1000"/>
              </a:spcBef>
              <a:spcAft>
                <a:spcPts val="0"/>
              </a:spcAft>
              <a:buSzPts val="1440"/>
              <a:buChar char="►"/>
            </a:pPr>
            <a:r>
              <a:rPr lang="en-US"/>
              <a:t>Leggere il caso di studio sulla ristrutturazione dell’edificio. </a:t>
            </a:r>
            <a:endParaRPr/>
          </a:p>
          <a:p>
            <a:pPr marL="342900" lvl="0" indent="-342900" algn="l" rtl="0">
              <a:spcBef>
                <a:spcPts val="1000"/>
              </a:spcBef>
              <a:spcAft>
                <a:spcPts val="0"/>
              </a:spcAft>
              <a:buSzPts val="1440"/>
              <a:buChar char="►"/>
            </a:pPr>
            <a:r>
              <a:rPr lang="en-US"/>
              <a:t>Identificare le professioni e le mansioni lavorative interessate. </a:t>
            </a:r>
            <a:endParaRPr/>
          </a:p>
          <a:p>
            <a:pPr marL="342900" lvl="0" indent="-342900" algn="l" rtl="0">
              <a:spcBef>
                <a:spcPts val="1000"/>
              </a:spcBef>
              <a:spcAft>
                <a:spcPts val="0"/>
              </a:spcAft>
              <a:buSzPts val="1440"/>
              <a:buChar char="►"/>
            </a:pPr>
            <a:r>
              <a:rPr lang="en-US"/>
              <a:t>Individuare le competenze ecologiche necessarie in questo caso. </a:t>
            </a:r>
            <a:endParaRPr/>
          </a:p>
          <a:p>
            <a:pPr marL="342900" lvl="0" indent="-342900" algn="l" rtl="0">
              <a:spcBef>
                <a:spcPts val="1000"/>
              </a:spcBef>
              <a:spcAft>
                <a:spcPts val="0"/>
              </a:spcAft>
              <a:buSzPts val="1440"/>
              <a:buChar char="►"/>
            </a:pPr>
            <a:r>
              <a:rPr lang="en-US"/>
              <a:t>Progettare un’attività didattica o una domanda guida collegata al caso. </a:t>
            </a:r>
            <a:endParaRPr/>
          </a:p>
          <a:p>
            <a:pPr marL="0" lvl="0" indent="0" algn="l" rtl="0">
              <a:spcBef>
                <a:spcPts val="1000"/>
              </a:spcBef>
              <a:spcAft>
                <a:spcPts val="0"/>
              </a:spcAft>
              <a:buSzPts val="1440"/>
              <a:buNone/>
            </a:pPr>
            <a:r>
              <a:rPr lang="en-US" b="1"/>
              <a:t>Formato di lavoro: </a:t>
            </a:r>
            <a:r>
              <a:rPr lang="en-US"/>
              <a:t>Gruppo 1</a:t>
            </a:r>
            <a:br>
              <a:rPr lang="en-US"/>
            </a:br>
            <a:r>
              <a:rPr lang="en-US" b="1"/>
              <a:t>Durata:</a:t>
            </a:r>
            <a:r>
              <a:rPr lang="en-US"/>
              <a:t> 20–25 minuti</a:t>
            </a:r>
            <a:br>
              <a:rPr lang="en-US"/>
            </a:br>
            <a:r>
              <a:rPr lang="en-US" b="1"/>
              <a:t>Materiale necessario: </a:t>
            </a:r>
            <a:r>
              <a:rPr lang="en-US"/>
              <a:t>Foglio di lavoro 5, Caso di studio 1, categorie di competenze verdi</a:t>
            </a:r>
            <a:endParaRPr/>
          </a:p>
        </p:txBody>
      </p:sp>
      <p:sp>
        <p:nvSpPr>
          <p:cNvPr id="523" name="Google Shape;523;p38"/>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pratica</a:t>
            </a:r>
            <a:endParaRPr/>
          </a:p>
        </p:txBody>
      </p:sp>
      <p:sp>
        <p:nvSpPr>
          <p:cNvPr id="524" name="Google Shape;524;p38"/>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525" name="Google Shape;525;p38"/>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39"/>
          <p:cNvSpPr txBox="1">
            <a:spLocks noGrp="1"/>
          </p:cNvSpPr>
          <p:nvPr>
            <p:ph type="title"/>
          </p:nvPr>
        </p:nvSpPr>
        <p:spPr>
          <a:xfrm>
            <a:off x="399368" y="724395"/>
            <a:ext cx="11630335" cy="724993"/>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Caso di studio: Ristrutturazione di un edificio ed efficienza energetica</a:t>
            </a:r>
            <a:endParaRPr>
              <a:solidFill>
                <a:srgbClr val="255839"/>
              </a:solidFill>
            </a:endParaRPr>
          </a:p>
        </p:txBody>
      </p:sp>
      <p:sp>
        <p:nvSpPr>
          <p:cNvPr id="532" name="Google Shape;532;p39"/>
          <p:cNvSpPr txBox="1">
            <a:spLocks noGrp="1"/>
          </p:cNvSpPr>
          <p:nvPr>
            <p:ph type="body" idx="2"/>
          </p:nvPr>
        </p:nvSpPr>
        <p:spPr>
          <a:xfrm>
            <a:off x="399368" y="1698171"/>
            <a:ext cx="10407176" cy="4955947"/>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b="1"/>
              <a:t>Descrizione:</a:t>
            </a:r>
            <a:br>
              <a:rPr lang="en-US"/>
            </a:br>
            <a:r>
              <a:rPr lang="en-US"/>
              <a:t>L'iniziativa "Renovation Wave" dell'UE mira a migliorare il rendimento energetico degli edifici e ad aumentare il tasso di ristrutturazione.</a:t>
            </a:r>
            <a:endParaRPr/>
          </a:p>
          <a:p>
            <a:pPr marL="0" lvl="0" indent="0" algn="l" rtl="0">
              <a:spcBef>
                <a:spcPts val="1000"/>
              </a:spcBef>
              <a:spcAft>
                <a:spcPts val="0"/>
              </a:spcAft>
              <a:buSzPts val="1440"/>
              <a:buNone/>
            </a:pPr>
            <a:r>
              <a:rPr lang="en-US"/>
              <a:t>Ciò crea una domanda di competenze nei seguenti ambiti:</a:t>
            </a:r>
            <a:endParaRPr/>
          </a:p>
          <a:p>
            <a:pPr marL="342900" lvl="0" indent="-342900" algn="l" rtl="0">
              <a:spcBef>
                <a:spcPts val="1000"/>
              </a:spcBef>
              <a:spcAft>
                <a:spcPts val="0"/>
              </a:spcAft>
              <a:buSzPts val="1440"/>
              <a:buChar char="►"/>
            </a:pPr>
            <a:r>
              <a:rPr lang="en-US"/>
              <a:t>edilizia ad alta efficienza energetica </a:t>
            </a:r>
            <a:endParaRPr/>
          </a:p>
          <a:p>
            <a:pPr marL="342900" lvl="0" indent="-342900" algn="l" rtl="0">
              <a:spcBef>
                <a:spcPts val="1000"/>
              </a:spcBef>
              <a:spcAft>
                <a:spcPts val="0"/>
              </a:spcAft>
              <a:buSzPts val="1440"/>
              <a:buChar char="►"/>
            </a:pPr>
            <a:r>
              <a:rPr lang="en-US"/>
              <a:t>isolamento </a:t>
            </a:r>
            <a:endParaRPr/>
          </a:p>
          <a:p>
            <a:pPr marL="342900" lvl="0" indent="-342900" algn="l" rtl="0">
              <a:spcBef>
                <a:spcPts val="1000"/>
              </a:spcBef>
              <a:spcAft>
                <a:spcPts val="0"/>
              </a:spcAft>
              <a:buSzPts val="1440"/>
              <a:buChar char="►"/>
            </a:pPr>
            <a:r>
              <a:rPr lang="en-US"/>
              <a:t>sistemi di riscaldamento e raffreddamento </a:t>
            </a:r>
            <a:endParaRPr/>
          </a:p>
          <a:p>
            <a:pPr marL="342900" lvl="0" indent="-342900" algn="l" rtl="0">
              <a:spcBef>
                <a:spcPts val="1000"/>
              </a:spcBef>
              <a:spcAft>
                <a:spcPts val="0"/>
              </a:spcAft>
              <a:buSzPts val="1440"/>
              <a:buChar char="►"/>
            </a:pPr>
            <a:r>
              <a:rPr lang="en-US"/>
              <a:t>valutazione degli edifici </a:t>
            </a:r>
            <a:endParaRPr/>
          </a:p>
          <a:p>
            <a:pPr marL="342900" lvl="0" indent="-342900" algn="l" rtl="0">
              <a:spcBef>
                <a:spcPts val="1000"/>
              </a:spcBef>
              <a:spcAft>
                <a:spcPts val="0"/>
              </a:spcAft>
              <a:buSzPts val="1440"/>
              <a:buChar char="►"/>
            </a:pPr>
            <a:r>
              <a:rPr lang="en-US"/>
              <a:t>coordinamento dei progetti </a:t>
            </a:r>
            <a:endParaRPr/>
          </a:p>
          <a:p>
            <a:pPr marL="342900" lvl="0" indent="-342900" algn="l" rtl="0">
              <a:spcBef>
                <a:spcPts val="1000"/>
              </a:spcBef>
              <a:spcAft>
                <a:spcPts val="0"/>
              </a:spcAft>
              <a:buSzPts val="1440"/>
              <a:buChar char="►"/>
            </a:pPr>
            <a:r>
              <a:rPr lang="en-US"/>
              <a:t>materiali sostenibili</a:t>
            </a:r>
            <a:endParaRPr/>
          </a:p>
          <a:p>
            <a:pPr marL="0" lvl="0" indent="0" algn="l" rtl="0">
              <a:spcBef>
                <a:spcPts val="1000"/>
              </a:spcBef>
              <a:spcAft>
                <a:spcPts val="0"/>
              </a:spcAft>
              <a:buSzPts val="1440"/>
              <a:buNone/>
            </a:pPr>
            <a:r>
              <a:rPr lang="en-US" b="1"/>
              <a:t>Rilevanza per la formazione professionale:</a:t>
            </a:r>
            <a:br>
              <a:rPr lang="en-US"/>
            </a:br>
            <a:r>
              <a:rPr lang="en-US"/>
              <a:t>I programmi di formazione nel settore edile e tecnico possono utilizzare questo caso per illustrare come gli obiettivi climatici ed energetici si traducano in compiti e competenze pratiche.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40"/>
          <p:cNvSpPr txBox="1">
            <a:spLocks noGrp="1"/>
          </p:cNvSpPr>
          <p:nvPr>
            <p:ph type="title"/>
          </p:nvPr>
        </p:nvSpPr>
        <p:spPr>
          <a:xfrm>
            <a:off x="399368" y="641268"/>
            <a:ext cx="11523457" cy="80812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Caso di studio: Ristrutturazione edilizia ed efficienza energetica</a:t>
            </a:r>
            <a:endParaRPr>
              <a:solidFill>
                <a:srgbClr val="255839"/>
              </a:solidFill>
            </a:endParaRPr>
          </a:p>
        </p:txBody>
      </p:sp>
      <p:sp>
        <p:nvSpPr>
          <p:cNvPr id="539" name="Google Shape;539;p40"/>
          <p:cNvSpPr txBox="1">
            <a:spLocks noGrp="1"/>
          </p:cNvSpPr>
          <p:nvPr>
            <p:ph type="body" idx="2"/>
          </p:nvPr>
        </p:nvSpPr>
        <p:spPr>
          <a:xfrm>
            <a:off x="506247" y="1721923"/>
            <a:ext cx="9599654" cy="4967822"/>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b="1"/>
              <a:t>Domanda 1:</a:t>
            </a:r>
            <a:br>
              <a:rPr lang="en-US"/>
            </a:br>
            <a:r>
              <a:rPr lang="en-US"/>
              <a:t>Quali professioni o gruppi di discenti potrebbero essere interessati dalla domanda legata alla ristrutturazione degli edifici e all’efficienza energetica?</a:t>
            </a:r>
            <a:endParaRPr/>
          </a:p>
          <a:p>
            <a:pPr marL="342900" lvl="0" indent="-251460" algn="l" rtl="0">
              <a:spcBef>
                <a:spcPts val="1000"/>
              </a:spcBef>
              <a:spcAft>
                <a:spcPts val="0"/>
              </a:spcAft>
              <a:buSzPts val="1440"/>
              <a:buNone/>
            </a:pPr>
            <a:endParaRPr/>
          </a:p>
          <a:p>
            <a:pPr marL="342900" lvl="0" indent="-342900" algn="l" rtl="0">
              <a:spcBef>
                <a:spcPts val="1000"/>
              </a:spcBef>
              <a:spcAft>
                <a:spcPts val="0"/>
              </a:spcAft>
              <a:buSzPts val="1440"/>
              <a:buChar char="►"/>
            </a:pPr>
            <a:r>
              <a:rPr lang="en-US" b="1"/>
              <a:t>Domanda 2:</a:t>
            </a:r>
            <a:br>
              <a:rPr lang="en-US"/>
            </a:br>
            <a:r>
              <a:rPr lang="en-US"/>
              <a:t>Quali competenze "verdi" sono necessarie: trasversali, specifiche per una professione o altamente specializzate?</a:t>
            </a:r>
            <a:endParaRPr/>
          </a:p>
          <a:p>
            <a:pPr marL="342900" lvl="0" indent="-251460" algn="l" rtl="0">
              <a:spcBef>
                <a:spcPts val="1000"/>
              </a:spcBef>
              <a:spcAft>
                <a:spcPts val="0"/>
              </a:spcAft>
              <a:buSzPts val="1440"/>
              <a:buNone/>
            </a:pPr>
            <a:endParaRPr/>
          </a:p>
          <a:p>
            <a:pPr marL="342900" lvl="0" indent="-342900" algn="l" rtl="0">
              <a:spcBef>
                <a:spcPts val="1000"/>
              </a:spcBef>
              <a:spcAft>
                <a:spcPts val="0"/>
              </a:spcAft>
              <a:buSzPts val="1440"/>
              <a:buChar char="►"/>
            </a:pPr>
            <a:r>
              <a:rPr lang="en-US" b="1"/>
              <a:t>Domanda 3:</a:t>
            </a:r>
            <a:br>
              <a:rPr lang="en-US"/>
            </a:br>
            <a:r>
              <a:rPr lang="en-US"/>
              <a:t>In che modo un docente di formazione professionale potrebbe collegare questo caso a un'attività pratica in classe o in laboratorio?</a:t>
            </a:r>
            <a:endParaRPr/>
          </a:p>
          <a:p>
            <a:pPr marL="342900" lvl="0" indent="-251460" algn="l" rtl="0">
              <a:spcBef>
                <a:spcPts val="1000"/>
              </a:spcBef>
              <a:spcAft>
                <a:spcPts val="0"/>
              </a:spcAft>
              <a:buSzPts val="1440"/>
              <a:buNone/>
            </a:pPr>
            <a:endParaRPr/>
          </a:p>
          <a:p>
            <a:pPr marL="342900" lvl="0" indent="-342900" algn="l" rtl="0">
              <a:spcBef>
                <a:spcPts val="1000"/>
              </a:spcBef>
              <a:spcAft>
                <a:spcPts val="0"/>
              </a:spcAft>
              <a:buSzPts val="1440"/>
              <a:buChar char="►"/>
            </a:pPr>
            <a:r>
              <a:rPr lang="en-US" b="1"/>
              <a:t>Domanda 4:</a:t>
            </a:r>
            <a:br>
              <a:rPr lang="en-US"/>
            </a:br>
            <a:r>
              <a:rPr lang="en-US"/>
              <a:t>Quali esempi locali potrebbero rendere questo caso più rilevante per gli studenti?</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41"/>
          <p:cNvSpPr txBox="1">
            <a:spLocks noGrp="1"/>
          </p:cNvSpPr>
          <p:nvPr>
            <p:ph type="body" idx="1"/>
          </p:nvPr>
        </p:nvSpPr>
        <p:spPr>
          <a:xfrm>
            <a:off x="399370" y="1283132"/>
            <a:ext cx="6371016" cy="728103"/>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Caso di studio 2: Economia circolare nel settore della produzione e della riparazione</a:t>
            </a:r>
            <a:endParaRPr/>
          </a:p>
        </p:txBody>
      </p:sp>
      <p:sp>
        <p:nvSpPr>
          <p:cNvPr id="546" name="Google Shape;546;p41"/>
          <p:cNvSpPr txBox="1">
            <a:spLocks noGrp="1"/>
          </p:cNvSpPr>
          <p:nvPr>
            <p:ph type="body" idx="2"/>
          </p:nvPr>
        </p:nvSpPr>
        <p:spPr>
          <a:xfrm>
            <a:off x="399370" y="2099880"/>
            <a:ext cx="6371016" cy="4324035"/>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SzPts val="1440"/>
              <a:buNone/>
            </a:pPr>
            <a:r>
              <a:rPr lang="en-US"/>
              <a:t>Per il foglio di lavoro 5 – Gruppo 2</a:t>
            </a:r>
            <a:endParaRPr/>
          </a:p>
          <a:p>
            <a:pPr marL="0" lvl="0" indent="0" algn="l" rtl="0">
              <a:spcBef>
                <a:spcPts val="1000"/>
              </a:spcBef>
              <a:spcAft>
                <a:spcPts val="0"/>
              </a:spcAft>
              <a:buSzPts val="1440"/>
              <a:buNone/>
            </a:pPr>
            <a:r>
              <a:rPr lang="en-US"/>
              <a:t>I partecipanti dovranno:</a:t>
            </a:r>
            <a:endParaRPr/>
          </a:p>
          <a:p>
            <a:pPr marL="342900" lvl="0" indent="-342900" algn="l" rtl="0">
              <a:spcBef>
                <a:spcPts val="1000"/>
              </a:spcBef>
              <a:spcAft>
                <a:spcPts val="0"/>
              </a:spcAft>
              <a:buSzPts val="1440"/>
              <a:buChar char="►"/>
            </a:pPr>
            <a:r>
              <a:rPr lang="en-US"/>
              <a:t>Leggere il caso sull’economia circolare. </a:t>
            </a:r>
            <a:endParaRPr/>
          </a:p>
          <a:p>
            <a:pPr marL="342900" lvl="0" indent="-342900" algn="l" rtl="0">
              <a:spcBef>
                <a:spcPts val="1000"/>
              </a:spcBef>
              <a:spcAft>
                <a:spcPts val="0"/>
              </a:spcAft>
              <a:buSzPts val="1440"/>
              <a:buChar char="►"/>
            </a:pPr>
            <a:r>
              <a:rPr lang="en-US"/>
              <a:t>Individueranno in che modo la riparazione, il riutilizzo, il riciclaggio o la progettazione sostenibile modificano le attività lavorative. </a:t>
            </a:r>
            <a:endParaRPr/>
          </a:p>
          <a:p>
            <a:pPr marL="342900" lvl="0" indent="-342900" algn="l" rtl="0">
              <a:spcBef>
                <a:spcPts val="1000"/>
              </a:spcBef>
              <a:spcAft>
                <a:spcPts val="0"/>
              </a:spcAft>
              <a:buSzPts val="1440"/>
              <a:buChar char="►"/>
            </a:pPr>
            <a:r>
              <a:rPr lang="en-US"/>
              <a:t>Individueranno le competenze verdi trasversali, specifiche per la professione e specializzate. </a:t>
            </a:r>
            <a:endParaRPr/>
          </a:p>
          <a:p>
            <a:pPr marL="342900" lvl="0" indent="-342900" algn="l" rtl="0">
              <a:spcBef>
                <a:spcPts val="1000"/>
              </a:spcBef>
              <a:spcAft>
                <a:spcPts val="0"/>
              </a:spcAft>
              <a:buSzPts val="1440"/>
              <a:buChar char="►"/>
            </a:pPr>
            <a:r>
              <a:rPr lang="en-US"/>
              <a:t>Proporranno un’attività da svolgere in laboratorio o in classe per gli studenti. </a:t>
            </a:r>
            <a:endParaRPr/>
          </a:p>
          <a:p>
            <a:pPr marL="0" lvl="0" indent="0" algn="l" rtl="0">
              <a:spcBef>
                <a:spcPts val="1000"/>
              </a:spcBef>
              <a:spcAft>
                <a:spcPts val="0"/>
              </a:spcAft>
              <a:buSzPts val="1440"/>
              <a:buNone/>
            </a:pPr>
            <a:r>
              <a:rPr lang="en-US" b="1"/>
              <a:t>Formato di lavoro: </a:t>
            </a:r>
            <a:r>
              <a:rPr lang="en-US"/>
              <a:t>Gruppo 2</a:t>
            </a:r>
            <a:br>
              <a:rPr lang="en-US"/>
            </a:br>
            <a:r>
              <a:rPr lang="en-US" b="1"/>
              <a:t>Durata:</a:t>
            </a:r>
            <a:r>
              <a:rPr lang="en-US"/>
              <a:t> 20–25 minuti</a:t>
            </a:r>
            <a:br>
              <a:rPr lang="en-US"/>
            </a:br>
            <a:r>
              <a:rPr lang="en-US" b="1"/>
              <a:t>Materiale necessario: </a:t>
            </a:r>
            <a:r>
              <a:rPr lang="en-US"/>
              <a:t>Foglio di lavoro 5, Caso di studio 2, esempi di economia circolare</a:t>
            </a:r>
            <a:endParaRPr/>
          </a:p>
        </p:txBody>
      </p:sp>
      <p:sp>
        <p:nvSpPr>
          <p:cNvPr id="547" name="Google Shape;547;p41"/>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pratica</a:t>
            </a:r>
            <a:endParaRPr/>
          </a:p>
        </p:txBody>
      </p:sp>
      <p:sp>
        <p:nvSpPr>
          <p:cNvPr id="548" name="Google Shape;548;p41"/>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549" name="Google Shape;549;p41"/>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42"/>
          <p:cNvSpPr txBox="1">
            <a:spLocks noGrp="1"/>
          </p:cNvSpPr>
          <p:nvPr>
            <p:ph type="title"/>
          </p:nvPr>
        </p:nvSpPr>
        <p:spPr>
          <a:xfrm>
            <a:off x="399368" y="700644"/>
            <a:ext cx="11487831" cy="1128156"/>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Caso di studio: Economia circolare nel settore della produzione e della riparazione</a:t>
            </a:r>
            <a:endParaRPr>
              <a:solidFill>
                <a:srgbClr val="255839"/>
              </a:solidFill>
            </a:endParaRPr>
          </a:p>
        </p:txBody>
      </p:sp>
      <p:sp>
        <p:nvSpPr>
          <p:cNvPr id="556" name="Google Shape;556;p42"/>
          <p:cNvSpPr txBox="1">
            <a:spLocks noGrp="1"/>
          </p:cNvSpPr>
          <p:nvPr>
            <p:ph type="body" idx="2"/>
          </p:nvPr>
        </p:nvSpPr>
        <p:spPr>
          <a:xfrm>
            <a:off x="506246" y="1828800"/>
            <a:ext cx="10359675" cy="4955947"/>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SzPts val="1440"/>
              <a:buNone/>
            </a:pPr>
            <a:r>
              <a:rPr lang="en-US" b="1"/>
              <a:t>Descrizione:</a:t>
            </a:r>
            <a:br>
              <a:rPr lang="en-US"/>
            </a:br>
            <a:r>
              <a:rPr lang="en-US"/>
              <a:t>Gli approcci basati sull'economia circolare mirano a prolungare la vita utile di prodotti, materiali e risorse.</a:t>
            </a:r>
            <a:endParaRPr/>
          </a:p>
          <a:p>
            <a:pPr marL="0" lvl="0" indent="0" algn="l" rtl="0">
              <a:spcBef>
                <a:spcPts val="1000"/>
              </a:spcBef>
              <a:spcAft>
                <a:spcPts val="0"/>
              </a:spcAft>
              <a:buSzPts val="1440"/>
              <a:buNone/>
            </a:pPr>
            <a:r>
              <a:rPr lang="en-US"/>
              <a:t>Ciò può comportare:</a:t>
            </a:r>
            <a:endParaRPr/>
          </a:p>
          <a:p>
            <a:pPr marL="342900" lvl="0" indent="-342900" algn="l" rtl="0">
              <a:spcBef>
                <a:spcPts val="1000"/>
              </a:spcBef>
              <a:spcAft>
                <a:spcPts val="0"/>
              </a:spcAft>
              <a:buSzPts val="1440"/>
              <a:buChar char="►"/>
            </a:pPr>
            <a:r>
              <a:rPr lang="en-US"/>
              <a:t>riparazione </a:t>
            </a:r>
            <a:endParaRPr/>
          </a:p>
          <a:p>
            <a:pPr marL="342900" lvl="0" indent="-342900" algn="l" rtl="0">
              <a:spcBef>
                <a:spcPts val="1000"/>
              </a:spcBef>
              <a:spcAft>
                <a:spcPts val="0"/>
              </a:spcAft>
              <a:buSzPts val="1440"/>
              <a:buChar char="►"/>
            </a:pPr>
            <a:r>
              <a:rPr lang="en-US"/>
              <a:t>riutilizzo </a:t>
            </a:r>
            <a:endParaRPr/>
          </a:p>
          <a:p>
            <a:pPr marL="342900" lvl="0" indent="-342900" algn="l" rtl="0">
              <a:spcBef>
                <a:spcPts val="1000"/>
              </a:spcBef>
              <a:spcAft>
                <a:spcPts val="0"/>
              </a:spcAft>
              <a:buSzPts val="1440"/>
              <a:buChar char="►"/>
            </a:pPr>
            <a:r>
              <a:rPr lang="en-US"/>
              <a:t>rifabbricazione </a:t>
            </a:r>
            <a:endParaRPr/>
          </a:p>
          <a:p>
            <a:pPr marL="342900" lvl="0" indent="-342900" algn="l" rtl="0">
              <a:spcBef>
                <a:spcPts val="1000"/>
              </a:spcBef>
              <a:spcAft>
                <a:spcPts val="0"/>
              </a:spcAft>
              <a:buSzPts val="1440"/>
              <a:buChar char="►"/>
            </a:pPr>
            <a:r>
              <a:rPr lang="en-US"/>
              <a:t>riciclaggio </a:t>
            </a:r>
            <a:endParaRPr/>
          </a:p>
          <a:p>
            <a:pPr marL="342900" lvl="0" indent="-342900" algn="l" rtl="0">
              <a:spcBef>
                <a:spcPts val="1000"/>
              </a:spcBef>
              <a:spcAft>
                <a:spcPts val="0"/>
              </a:spcAft>
              <a:buSzPts val="1440"/>
              <a:buChar char="►"/>
            </a:pPr>
            <a:r>
              <a:rPr lang="en-US"/>
              <a:t>progettazione sostenibile </a:t>
            </a:r>
            <a:endParaRPr/>
          </a:p>
          <a:p>
            <a:pPr marL="342900" lvl="0" indent="-342900" algn="l" rtl="0">
              <a:spcBef>
                <a:spcPts val="1000"/>
              </a:spcBef>
              <a:spcAft>
                <a:spcPts val="0"/>
              </a:spcAft>
              <a:buSzPts val="1440"/>
              <a:buChar char="►"/>
            </a:pPr>
            <a:r>
              <a:rPr lang="en-US"/>
              <a:t>prevenzione dei rifiuti </a:t>
            </a:r>
            <a:endParaRPr/>
          </a:p>
          <a:p>
            <a:pPr marL="342900" lvl="0" indent="-342900" algn="l" rtl="0">
              <a:spcBef>
                <a:spcPts val="1000"/>
              </a:spcBef>
              <a:spcAft>
                <a:spcPts val="0"/>
              </a:spcAft>
              <a:buSzPts val="1440"/>
              <a:buChar char="►"/>
            </a:pPr>
            <a:r>
              <a:rPr lang="en-US"/>
              <a:t>materie prime secondarie </a:t>
            </a:r>
            <a:endParaRPr/>
          </a:p>
          <a:p>
            <a:pPr marL="0" lvl="0" indent="0" algn="l" rtl="0">
              <a:spcBef>
                <a:spcPts val="1000"/>
              </a:spcBef>
              <a:spcAft>
                <a:spcPts val="0"/>
              </a:spcAft>
              <a:buSzPts val="1440"/>
              <a:buNone/>
            </a:pPr>
            <a:r>
              <a:rPr lang="en-US" b="1"/>
              <a:t>Rilevanza per la formazione professionale:</a:t>
            </a:r>
            <a:br>
              <a:rPr lang="en-US"/>
            </a:br>
            <a:r>
              <a:rPr lang="en-US"/>
              <a:t>I percorsi formativi nei settori manifatturiero, tecnico, del design, del commercio al dettaglio e dei servizi possono utilizzare questo caso per illustrare come la mentalità circolare modifichi le scelte relative ai prodotti, la manutenzione, il servizio clienti, la logistica e i modelli di business.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43"/>
          <p:cNvSpPr txBox="1">
            <a:spLocks noGrp="1"/>
          </p:cNvSpPr>
          <p:nvPr>
            <p:ph type="title"/>
          </p:nvPr>
        </p:nvSpPr>
        <p:spPr>
          <a:xfrm>
            <a:off x="399369" y="788988"/>
            <a:ext cx="11393262" cy="103981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Domande di riflessione – Caso sull’economia circolare</a:t>
            </a:r>
            <a:endParaRPr>
              <a:solidFill>
                <a:srgbClr val="255839"/>
              </a:solidFill>
            </a:endParaRPr>
          </a:p>
        </p:txBody>
      </p:sp>
      <p:sp>
        <p:nvSpPr>
          <p:cNvPr id="563" name="Google Shape;563;p43"/>
          <p:cNvSpPr txBox="1">
            <a:spLocks noGrp="1"/>
          </p:cNvSpPr>
          <p:nvPr>
            <p:ph type="body" idx="2"/>
          </p:nvPr>
        </p:nvSpPr>
        <p:spPr>
          <a:xfrm>
            <a:off x="399369" y="1425388"/>
            <a:ext cx="9313591" cy="5181229"/>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b="1"/>
              <a:t>Comprendere il contesto del cambiamento</a:t>
            </a:r>
            <a:br>
              <a:rPr lang="en-US"/>
            </a:br>
            <a:r>
              <a:rPr lang="en-US"/>
              <a:t>Quale problema cerca di risolvere l’economia circolare in questo settore?</a:t>
            </a:r>
            <a:endParaRPr/>
          </a:p>
          <a:p>
            <a:pPr marL="342900" lvl="0" indent="-342900" algn="l" rtl="0">
              <a:spcBef>
                <a:spcPts val="1000"/>
              </a:spcBef>
              <a:spcAft>
                <a:spcPts val="0"/>
              </a:spcAft>
              <a:buSzPts val="1440"/>
              <a:buChar char="►"/>
            </a:pPr>
            <a:r>
              <a:rPr lang="en-US" b="1"/>
              <a:t>Competenze e professioni</a:t>
            </a:r>
            <a:br>
              <a:rPr lang="en-US"/>
            </a:br>
            <a:r>
              <a:rPr lang="en-US"/>
              <a:t>Quali mansioni lavorative potrebbero cambiare quando la riparazione, il riutilizzo o il riciclaggio assumeranno maggiore importanza?</a:t>
            </a:r>
            <a:endParaRPr/>
          </a:p>
          <a:p>
            <a:pPr marL="342900" lvl="0" indent="-342900" algn="l" rtl="0">
              <a:spcBef>
                <a:spcPts val="1000"/>
              </a:spcBef>
              <a:spcAft>
                <a:spcPts val="0"/>
              </a:spcAft>
              <a:buSzPts val="1440"/>
              <a:buChar char="►"/>
            </a:pPr>
            <a:r>
              <a:rPr lang="en-US" b="1"/>
              <a:t>Applicazione didattica</a:t>
            </a:r>
            <a:br>
              <a:rPr lang="en-US"/>
            </a:br>
            <a:r>
              <a:rPr lang="en-US"/>
              <a:t>In che modo gli studenti potrebbero mettere in pratica il pensiero circolare in un laboratorio, in classe o in un contesto di apprendimento sul posto di lavoro?</a:t>
            </a:r>
            <a:endParaRPr/>
          </a:p>
          <a:p>
            <a:pPr marL="342900" lvl="0" indent="-342900" algn="l" rtl="0">
              <a:spcBef>
                <a:spcPts val="1000"/>
              </a:spcBef>
              <a:spcAft>
                <a:spcPts val="0"/>
              </a:spcAft>
              <a:buSzPts val="1440"/>
              <a:buChar char="►"/>
            </a:pPr>
            <a:r>
              <a:rPr lang="en-US" b="1"/>
              <a:t>Adattamento locale</a:t>
            </a:r>
            <a:br>
              <a:rPr lang="en-US"/>
            </a:br>
            <a:r>
              <a:rPr lang="en-US"/>
              <a:t>Quale azienda, prodotto o servizio locale potrebbe essere utilizzato come esempio?</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44"/>
          <p:cNvSpPr txBox="1">
            <a:spLocks noGrp="1"/>
          </p:cNvSpPr>
          <p:nvPr>
            <p:ph type="body" idx="1"/>
          </p:nvPr>
        </p:nvSpPr>
        <p:spPr>
          <a:xfrm>
            <a:off x="399370" y="1344295"/>
            <a:ext cx="6371016" cy="728103"/>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Caso di studio 3: Turismo sostenibile e servizi locali</a:t>
            </a:r>
            <a:endParaRPr/>
          </a:p>
        </p:txBody>
      </p:sp>
      <p:sp>
        <p:nvSpPr>
          <p:cNvPr id="570" name="Google Shape;570;p44"/>
          <p:cNvSpPr txBox="1">
            <a:spLocks noGrp="1"/>
          </p:cNvSpPr>
          <p:nvPr>
            <p:ph type="body" idx="2"/>
          </p:nvPr>
        </p:nvSpPr>
        <p:spPr>
          <a:xfrm>
            <a:off x="399370" y="2177490"/>
            <a:ext cx="6371016" cy="4429127"/>
          </a:xfrm>
          <a:prstGeom prst="rect">
            <a:avLst/>
          </a:prstGeom>
          <a:noFill/>
          <a:ln>
            <a:noFill/>
          </a:ln>
        </p:spPr>
        <p:txBody>
          <a:bodyPr spcFirstLastPara="1" wrap="square" lIns="0" tIns="0" rIns="0" bIns="0" anchor="t" anchorCtr="0">
            <a:normAutofit lnSpcReduction="20000"/>
          </a:bodyPr>
          <a:lstStyle/>
          <a:p>
            <a:pPr marL="0" lvl="0" indent="0" algn="l" rtl="0">
              <a:spcBef>
                <a:spcPts val="0"/>
              </a:spcBef>
              <a:spcAft>
                <a:spcPts val="0"/>
              </a:spcAft>
              <a:buSzPts val="1440"/>
              <a:buNone/>
            </a:pPr>
            <a:r>
              <a:rPr lang="en-US"/>
              <a:t>Per il foglio di lavoro 5 – Gruppo 3</a:t>
            </a:r>
            <a:endParaRPr/>
          </a:p>
          <a:p>
            <a:pPr marL="0" lvl="0" indent="0" algn="l" rtl="0">
              <a:spcBef>
                <a:spcPts val="1000"/>
              </a:spcBef>
              <a:spcAft>
                <a:spcPts val="0"/>
              </a:spcAft>
              <a:buSzPts val="1440"/>
              <a:buNone/>
            </a:pPr>
            <a:r>
              <a:rPr lang="en-US"/>
              <a:t>I partecipanti dovranno:</a:t>
            </a:r>
            <a:endParaRPr/>
          </a:p>
          <a:p>
            <a:pPr marL="342900" lvl="0" indent="-349758" algn="l" rtl="0">
              <a:spcBef>
                <a:spcPts val="1000"/>
              </a:spcBef>
              <a:spcAft>
                <a:spcPts val="0"/>
              </a:spcAft>
              <a:buSzPts val="1440"/>
              <a:buChar char="►"/>
            </a:pPr>
            <a:r>
              <a:rPr lang="en-US"/>
              <a:t>Leggere il caso sul turismo sostenibile e i servizi locali. </a:t>
            </a:r>
            <a:endParaRPr/>
          </a:p>
          <a:p>
            <a:pPr marL="342900" lvl="0" indent="-349758" algn="l" rtl="0">
              <a:spcBef>
                <a:spcPts val="1000"/>
              </a:spcBef>
              <a:spcAft>
                <a:spcPts val="0"/>
              </a:spcAft>
              <a:buSzPts val="1440"/>
              <a:buChar char="►"/>
            </a:pPr>
            <a:r>
              <a:rPr lang="en-US"/>
              <a:t>Identificare le scelte di sostenibilità compiute dai lavoratori o dai fornitori di servizi. </a:t>
            </a:r>
            <a:endParaRPr/>
          </a:p>
          <a:p>
            <a:pPr marL="342900" lvl="0" indent="-349758" algn="l" rtl="0">
              <a:spcBef>
                <a:spcPts val="1000"/>
              </a:spcBef>
              <a:spcAft>
                <a:spcPts val="0"/>
              </a:spcAft>
              <a:buSzPts val="1440"/>
              <a:buChar char="►"/>
            </a:pPr>
            <a:r>
              <a:rPr lang="en-US"/>
              <a:t>Individuare le competenze "verdi" necessarie, comprese quelle relative alla comunicazione e al processo decisionale. </a:t>
            </a:r>
            <a:endParaRPr/>
          </a:p>
          <a:p>
            <a:pPr marL="342900" lvl="0" indent="-349758" algn="l" rtl="0">
              <a:spcBef>
                <a:spcPts val="1000"/>
              </a:spcBef>
              <a:spcAft>
                <a:spcPts val="0"/>
              </a:spcAft>
              <a:buSzPts val="1440"/>
              <a:buChar char="►"/>
            </a:pPr>
            <a:r>
              <a:rPr lang="en-US"/>
              <a:t>Progettare un’attività didattica o un suggerimento per l’orientamento dei clienti. </a:t>
            </a:r>
            <a:endParaRPr/>
          </a:p>
          <a:p>
            <a:pPr marL="342900" lvl="0" indent="-349758" algn="l" rtl="0">
              <a:spcBef>
                <a:spcPts val="1000"/>
              </a:spcBef>
              <a:spcAft>
                <a:spcPts val="0"/>
              </a:spcAft>
              <a:buSzPts val="1440"/>
              <a:buChar char="►"/>
            </a:pPr>
            <a:r>
              <a:rPr lang="en-US"/>
              <a:t>Valutare come il caso di studio possa essere adattato a un altro settore dei servizi. </a:t>
            </a:r>
            <a:endParaRPr/>
          </a:p>
          <a:p>
            <a:pPr marL="0" lvl="0" indent="0" algn="l" rtl="0">
              <a:spcBef>
                <a:spcPts val="1000"/>
              </a:spcBef>
              <a:spcAft>
                <a:spcPts val="0"/>
              </a:spcAft>
              <a:buSzPts val="1440"/>
              <a:buNone/>
            </a:pPr>
            <a:r>
              <a:rPr lang="en-US" b="1"/>
              <a:t>Formato di lavoro: </a:t>
            </a:r>
            <a:r>
              <a:rPr lang="en-US"/>
              <a:t>Gruppo 3</a:t>
            </a:r>
            <a:br>
              <a:rPr lang="en-US"/>
            </a:br>
            <a:r>
              <a:rPr lang="en-US" b="1"/>
              <a:t>Durata:</a:t>
            </a:r>
            <a:r>
              <a:rPr lang="en-US"/>
              <a:t> 20–25 minuti</a:t>
            </a:r>
            <a:br>
              <a:rPr lang="en-US"/>
            </a:br>
            <a:r>
              <a:rPr lang="en-US" b="1"/>
              <a:t>Materiale necessario: </a:t>
            </a:r>
            <a:r>
              <a:rPr lang="en-US"/>
              <a:t>Foglio di lavoro 5, Caso di studio 3, esempi relativi al settore dei servizi</a:t>
            </a:r>
            <a:endParaRPr/>
          </a:p>
        </p:txBody>
      </p:sp>
      <p:sp>
        <p:nvSpPr>
          <p:cNvPr id="571" name="Google Shape;571;p44"/>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pratica</a:t>
            </a:r>
            <a:endParaRPr/>
          </a:p>
        </p:txBody>
      </p:sp>
      <p:sp>
        <p:nvSpPr>
          <p:cNvPr id="572" name="Google Shape;572;p44"/>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573" name="Google Shape;573;p44"/>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45"/>
          <p:cNvSpPr txBox="1">
            <a:spLocks noGrp="1"/>
          </p:cNvSpPr>
          <p:nvPr>
            <p:ph type="title"/>
          </p:nvPr>
        </p:nvSpPr>
        <p:spPr>
          <a:xfrm>
            <a:off x="399369" y="788988"/>
            <a:ext cx="11393262" cy="103981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Caso di studio: Turismo sostenibile e servizi locali</a:t>
            </a:r>
            <a:endParaRPr>
              <a:solidFill>
                <a:srgbClr val="255839"/>
              </a:solidFill>
            </a:endParaRPr>
          </a:p>
        </p:txBody>
      </p:sp>
      <p:sp>
        <p:nvSpPr>
          <p:cNvPr id="580" name="Google Shape;580;p45"/>
          <p:cNvSpPr txBox="1">
            <a:spLocks noGrp="1"/>
          </p:cNvSpPr>
          <p:nvPr>
            <p:ph type="body" idx="2"/>
          </p:nvPr>
        </p:nvSpPr>
        <p:spPr>
          <a:xfrm>
            <a:off x="399369" y="1600200"/>
            <a:ext cx="9313591" cy="5006417"/>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b="1"/>
              <a:t>Panoramica:</a:t>
            </a:r>
            <a:br>
              <a:rPr lang="en-US"/>
            </a:br>
            <a:r>
              <a:rPr lang="en-US"/>
              <a:t>Il turismo e i servizi locali sono influenzati dalla transizione ecologica e da quella digitale.</a:t>
            </a:r>
            <a:endParaRPr/>
          </a:p>
          <a:p>
            <a:pPr marL="0" lvl="0" indent="0" algn="l" rtl="0">
              <a:spcBef>
                <a:spcPts val="1000"/>
              </a:spcBef>
              <a:spcAft>
                <a:spcPts val="0"/>
              </a:spcAft>
              <a:buSzPts val="1440"/>
              <a:buNone/>
            </a:pPr>
            <a:r>
              <a:rPr lang="en-US"/>
              <a:t>La sostenibilità può influire su:</a:t>
            </a:r>
            <a:endParaRPr/>
          </a:p>
          <a:p>
            <a:pPr marL="342900" lvl="0" indent="-342900" algn="l" rtl="0">
              <a:spcBef>
                <a:spcPts val="1000"/>
              </a:spcBef>
              <a:spcAft>
                <a:spcPts val="0"/>
              </a:spcAft>
              <a:buSzPts val="1440"/>
              <a:buChar char="►"/>
            </a:pPr>
            <a:r>
              <a:rPr lang="en-US"/>
              <a:t>consumo energetico </a:t>
            </a:r>
            <a:endParaRPr/>
          </a:p>
          <a:p>
            <a:pPr marL="342900" lvl="0" indent="-342900" algn="l" rtl="0">
              <a:spcBef>
                <a:spcPts val="1000"/>
              </a:spcBef>
              <a:spcAft>
                <a:spcPts val="0"/>
              </a:spcAft>
              <a:buSzPts val="1440"/>
              <a:buChar char="►"/>
            </a:pPr>
            <a:r>
              <a:rPr lang="en-US"/>
              <a:t>la mobilità </a:t>
            </a:r>
            <a:endParaRPr/>
          </a:p>
          <a:p>
            <a:pPr marL="342900" lvl="0" indent="-342900" algn="l" rtl="0">
              <a:spcBef>
                <a:spcPts val="1000"/>
              </a:spcBef>
              <a:spcAft>
                <a:spcPts val="0"/>
              </a:spcAft>
              <a:buSzPts val="1440"/>
              <a:buChar char="►"/>
            </a:pPr>
            <a:r>
              <a:rPr lang="en-US"/>
              <a:t>approvvigionamento alimentare </a:t>
            </a:r>
            <a:endParaRPr/>
          </a:p>
          <a:p>
            <a:pPr marL="342900" lvl="0" indent="-342900" algn="l" rtl="0">
              <a:spcBef>
                <a:spcPts val="1000"/>
              </a:spcBef>
              <a:spcAft>
                <a:spcPts val="0"/>
              </a:spcAft>
              <a:buSzPts val="1440"/>
              <a:buChar char="►"/>
            </a:pPr>
            <a:r>
              <a:rPr lang="en-US"/>
              <a:t>la gestione dei rifiuti </a:t>
            </a:r>
            <a:endParaRPr/>
          </a:p>
          <a:p>
            <a:pPr marL="342900" lvl="0" indent="-342900" algn="l" rtl="0">
              <a:spcBef>
                <a:spcPts val="1000"/>
              </a:spcBef>
              <a:spcAft>
                <a:spcPts val="0"/>
              </a:spcAft>
              <a:buSzPts val="1440"/>
              <a:buChar char="►"/>
            </a:pPr>
            <a:r>
              <a:rPr lang="en-US"/>
              <a:t>il comportamento dei visitatori </a:t>
            </a:r>
            <a:endParaRPr/>
          </a:p>
          <a:p>
            <a:pPr marL="342900" lvl="0" indent="-342900" algn="l" rtl="0">
              <a:spcBef>
                <a:spcPts val="1000"/>
              </a:spcBef>
              <a:spcAft>
                <a:spcPts val="0"/>
              </a:spcAft>
              <a:buSzPts val="1440"/>
              <a:buChar char="►"/>
            </a:pPr>
            <a:r>
              <a:rPr lang="en-US"/>
              <a:t>patrimonio culturale </a:t>
            </a:r>
            <a:endParaRPr/>
          </a:p>
          <a:p>
            <a:pPr marL="342900" lvl="0" indent="-342900" algn="l" rtl="0">
              <a:spcBef>
                <a:spcPts val="1000"/>
              </a:spcBef>
              <a:spcAft>
                <a:spcPts val="0"/>
              </a:spcAft>
              <a:buSzPts val="1440"/>
              <a:buChar char="►"/>
            </a:pPr>
            <a:r>
              <a:rPr lang="en-US"/>
              <a:t>comunità locali </a:t>
            </a:r>
            <a:endParaRPr/>
          </a:p>
          <a:p>
            <a:pPr marL="342900" lvl="0" indent="-342900" algn="l" rtl="0">
              <a:spcBef>
                <a:spcPts val="1000"/>
              </a:spcBef>
              <a:spcAft>
                <a:spcPts val="0"/>
              </a:spcAft>
              <a:buSzPts val="1440"/>
              <a:buChar char="►"/>
            </a:pPr>
            <a:r>
              <a:rPr lang="en-US"/>
              <a:t>qualità del servizio </a:t>
            </a:r>
            <a:endParaRPr/>
          </a:p>
          <a:p>
            <a:pPr marL="0" lvl="0" indent="0" algn="l" rtl="0">
              <a:spcBef>
                <a:spcPts val="1000"/>
              </a:spcBef>
              <a:spcAft>
                <a:spcPts val="0"/>
              </a:spcAft>
              <a:buSzPts val="1440"/>
              <a:buNone/>
            </a:pPr>
            <a:r>
              <a:rPr lang="en-US"/>
              <a:t>Per la formazione professionale, questo caso è utile perché collega la sostenibilità alle decisioni quotidiane prese da operatori dei servizi, manager, guide, personale del settore ricettivo e imprese locali.</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46"/>
          <p:cNvSpPr txBox="1">
            <a:spLocks noGrp="1"/>
          </p:cNvSpPr>
          <p:nvPr>
            <p:ph type="title"/>
          </p:nvPr>
        </p:nvSpPr>
        <p:spPr>
          <a:xfrm>
            <a:off x="399369" y="788988"/>
            <a:ext cx="11393262" cy="103981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Caso di studio: Turismo sostenibile e servizi locali</a:t>
            </a:r>
            <a:endParaRPr>
              <a:solidFill>
                <a:srgbClr val="255839"/>
              </a:solidFill>
            </a:endParaRPr>
          </a:p>
        </p:txBody>
      </p:sp>
      <p:sp>
        <p:nvSpPr>
          <p:cNvPr id="587" name="Google Shape;587;p46"/>
          <p:cNvSpPr txBox="1">
            <a:spLocks noGrp="1"/>
          </p:cNvSpPr>
          <p:nvPr>
            <p:ph type="body" idx="2"/>
          </p:nvPr>
        </p:nvSpPr>
        <p:spPr>
          <a:xfrm>
            <a:off x="399369" y="1600200"/>
            <a:ext cx="9313591" cy="5006417"/>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b="1"/>
              <a:t>Descrizione:</a:t>
            </a:r>
            <a:br>
              <a:rPr lang="en-US"/>
            </a:br>
            <a:r>
              <a:rPr lang="en-US"/>
              <a:t>Un operatore turistico desidera ridurre l’impatto ambientale migliorando al contempo l’esperienza dei visitatori e sostenendo la comunità locale.</a:t>
            </a:r>
            <a:endParaRPr/>
          </a:p>
          <a:p>
            <a:pPr marL="342900" lvl="0" indent="-342900" algn="l" rtl="0">
              <a:spcBef>
                <a:spcPts val="1000"/>
              </a:spcBef>
              <a:spcAft>
                <a:spcPts val="0"/>
              </a:spcAft>
              <a:buSzPts val="1440"/>
              <a:buChar char="►"/>
            </a:pPr>
            <a:r>
              <a:rPr lang="en-US"/>
              <a:t>Tra le azioni possibili figurano:</a:t>
            </a:r>
            <a:endParaRPr/>
          </a:p>
          <a:p>
            <a:pPr marL="342900" lvl="0" indent="-342900" algn="l" rtl="0">
              <a:spcBef>
                <a:spcPts val="1000"/>
              </a:spcBef>
              <a:spcAft>
                <a:spcPts val="0"/>
              </a:spcAft>
              <a:buSzPts val="1440"/>
              <a:buChar char="►"/>
            </a:pPr>
            <a:r>
              <a:rPr lang="en-US"/>
              <a:t>ridurre l’uso di materiali monouso </a:t>
            </a:r>
            <a:endParaRPr/>
          </a:p>
          <a:p>
            <a:pPr marL="342900" lvl="0" indent="-342900" algn="l" rtl="0">
              <a:spcBef>
                <a:spcPts val="1000"/>
              </a:spcBef>
              <a:spcAft>
                <a:spcPts val="0"/>
              </a:spcAft>
              <a:buSzPts val="1440"/>
              <a:buChar char="►"/>
            </a:pPr>
            <a:r>
              <a:rPr lang="en-US"/>
              <a:t>migliorare l’efficienza energetica </a:t>
            </a:r>
            <a:endParaRPr/>
          </a:p>
          <a:p>
            <a:pPr marL="342900" lvl="0" indent="-342900" algn="l" rtl="0">
              <a:spcBef>
                <a:spcPts val="1000"/>
              </a:spcBef>
              <a:spcAft>
                <a:spcPts val="0"/>
              </a:spcAft>
              <a:buSzPts val="1440"/>
              <a:buChar char="►"/>
            </a:pPr>
            <a:r>
              <a:rPr lang="en-US"/>
              <a:t>promuovere i fornitori locali </a:t>
            </a:r>
            <a:endParaRPr/>
          </a:p>
          <a:p>
            <a:pPr marL="342900" lvl="0" indent="-342900" algn="l" rtl="0">
              <a:spcBef>
                <a:spcPts val="1000"/>
              </a:spcBef>
              <a:spcAft>
                <a:spcPts val="0"/>
              </a:spcAft>
              <a:buSzPts val="1440"/>
              <a:buChar char="►"/>
            </a:pPr>
            <a:r>
              <a:rPr lang="en-US"/>
              <a:t>incoraggiare una mobilità a basso impatto </a:t>
            </a:r>
            <a:endParaRPr/>
          </a:p>
          <a:p>
            <a:pPr marL="342900" lvl="0" indent="-342900" algn="l" rtl="0">
              <a:spcBef>
                <a:spcPts val="1000"/>
              </a:spcBef>
              <a:spcAft>
                <a:spcPts val="0"/>
              </a:spcAft>
              <a:buSzPts val="1440"/>
              <a:buChar char="►"/>
            </a:pPr>
            <a:r>
              <a:rPr lang="en-US"/>
              <a:t>comunicare chiaramente ai visitatori le scelte sostenibili </a:t>
            </a:r>
            <a:endParaRPr/>
          </a:p>
          <a:p>
            <a:pPr marL="0" lvl="0" indent="0" algn="l" rtl="0">
              <a:spcBef>
                <a:spcPts val="1000"/>
              </a:spcBef>
              <a:spcAft>
                <a:spcPts val="0"/>
              </a:spcAft>
              <a:buSzPts val="1440"/>
              <a:buNone/>
            </a:pPr>
            <a:r>
              <a:rPr lang="en-US"/>
              <a:t>Questo caso dimostra che le competenze «verdi» non sono solo di natura tecnica. Esse comprendono anche la comunicazione, l’orientamento dei clienti, la pianificazione, la cooperazione e il processo decisionale responsabile.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47"/>
          <p:cNvSpPr txBox="1">
            <a:spLocks noGrp="1"/>
          </p:cNvSpPr>
          <p:nvPr>
            <p:ph type="title"/>
          </p:nvPr>
        </p:nvSpPr>
        <p:spPr>
          <a:xfrm>
            <a:off x="399369" y="788988"/>
            <a:ext cx="11393262" cy="103981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Aspetti rilevanti per il Modulo 3</a:t>
            </a:r>
            <a:endParaRPr>
              <a:solidFill>
                <a:srgbClr val="255839"/>
              </a:solidFill>
            </a:endParaRPr>
          </a:p>
        </p:txBody>
      </p:sp>
      <p:sp>
        <p:nvSpPr>
          <p:cNvPr id="594" name="Google Shape;594;p47"/>
          <p:cNvSpPr txBox="1">
            <a:spLocks noGrp="1"/>
          </p:cNvSpPr>
          <p:nvPr>
            <p:ph type="body" idx="2"/>
          </p:nvPr>
        </p:nvSpPr>
        <p:spPr>
          <a:xfrm>
            <a:off x="399369" y="1600200"/>
            <a:ext cx="9313591" cy="5006417"/>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Questo caso aiuta gli insegnanti a discutere:</a:t>
            </a:r>
            <a:endParaRPr/>
          </a:p>
          <a:p>
            <a:pPr marL="342900" lvl="0" indent="-342900" algn="l" rtl="0">
              <a:spcBef>
                <a:spcPts val="1000"/>
              </a:spcBef>
              <a:spcAft>
                <a:spcPts val="0"/>
              </a:spcAft>
              <a:buSzPts val="1440"/>
              <a:buChar char="►"/>
            </a:pPr>
            <a:r>
              <a:rPr lang="en-US"/>
              <a:t>in che modo la sostenibilità influisce sulle professioni del settore dei servizi </a:t>
            </a:r>
            <a:endParaRPr/>
          </a:p>
          <a:p>
            <a:pPr marL="342900" lvl="0" indent="-342900" algn="l" rtl="0">
              <a:spcBef>
                <a:spcPts val="1000"/>
              </a:spcBef>
              <a:spcAft>
                <a:spcPts val="0"/>
              </a:spcAft>
              <a:buSzPts val="1440"/>
              <a:buChar char="►"/>
            </a:pPr>
            <a:r>
              <a:rPr lang="en-US"/>
              <a:t>perché le competenze ecologiche sono anche competenze comunicative e decisionali </a:t>
            </a:r>
            <a:endParaRPr/>
          </a:p>
          <a:p>
            <a:pPr marL="342900" lvl="0" indent="-342900" algn="l" rtl="0">
              <a:spcBef>
                <a:spcPts val="1000"/>
              </a:spcBef>
              <a:spcAft>
                <a:spcPts val="0"/>
              </a:spcAft>
              <a:buSzPts val="1440"/>
              <a:buChar char="►"/>
            </a:pPr>
            <a:r>
              <a:rPr lang="en-US"/>
              <a:t>come dimostrare la rilevanza per il mercato del lavoro attraverso esempi tratti dalla quotidianità lavorativa </a:t>
            </a:r>
            <a:endParaRPr/>
          </a:p>
          <a:p>
            <a:pPr marL="342900" lvl="0" indent="-342900" algn="l" rtl="0">
              <a:spcBef>
                <a:spcPts val="1000"/>
              </a:spcBef>
              <a:spcAft>
                <a:spcPts val="0"/>
              </a:spcAft>
              <a:buSzPts val="1440"/>
              <a:buChar char="►"/>
            </a:pPr>
            <a:r>
              <a:rPr lang="en-US"/>
              <a:t>come gli studenti possano comprendere le carriere "verdi" al di là dei settori tecnici </a:t>
            </a:r>
            <a:endParaRPr/>
          </a:p>
          <a:p>
            <a:pPr marL="342900" lvl="0" indent="-342900" algn="l" rtl="0">
              <a:spcBef>
                <a:spcPts val="1000"/>
              </a:spcBef>
              <a:spcAft>
                <a:spcPts val="0"/>
              </a:spcAft>
              <a:buSzPts val="1440"/>
              <a:buChar char="►"/>
            </a:pPr>
            <a:r>
              <a:rPr lang="en-US"/>
              <a:t>in che modo il contesto locale, i clienti e le esigenze della comunità influenzano le pratiche di sostenibilità</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48"/>
          <p:cNvSpPr txBox="1">
            <a:spLocks noGrp="1"/>
          </p:cNvSpPr>
          <p:nvPr>
            <p:ph type="title"/>
          </p:nvPr>
        </p:nvSpPr>
        <p:spPr>
          <a:xfrm>
            <a:off x="399369" y="788988"/>
            <a:ext cx="11393262" cy="103981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Caso di studio: Turismo sostenibile e servizi locali</a:t>
            </a:r>
            <a:endParaRPr>
              <a:solidFill>
                <a:srgbClr val="255839"/>
              </a:solidFill>
            </a:endParaRPr>
          </a:p>
        </p:txBody>
      </p:sp>
      <p:sp>
        <p:nvSpPr>
          <p:cNvPr id="601" name="Google Shape;601;p48"/>
          <p:cNvSpPr txBox="1">
            <a:spLocks noGrp="1"/>
          </p:cNvSpPr>
          <p:nvPr>
            <p:ph type="body" idx="2"/>
          </p:nvPr>
        </p:nvSpPr>
        <p:spPr>
          <a:xfrm>
            <a:off x="399369" y="1600200"/>
            <a:ext cx="9313591" cy="5006417"/>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b="1"/>
              <a:t>Domanda 1:</a:t>
            </a:r>
            <a:br>
              <a:rPr lang="en-US"/>
            </a:br>
            <a:r>
              <a:rPr lang="en-US"/>
              <a:t>Quali competenze "verdi" sono necessarie ai lavoratori in questo esempio? Individua almeno una competenza trasversale e una specifica per la professione.</a:t>
            </a:r>
            <a:endParaRPr/>
          </a:p>
          <a:p>
            <a:pPr marL="342900" lvl="0" indent="-251460" algn="l" rtl="0">
              <a:spcBef>
                <a:spcPts val="1000"/>
              </a:spcBef>
              <a:spcAft>
                <a:spcPts val="0"/>
              </a:spcAft>
              <a:buSzPts val="1440"/>
              <a:buNone/>
            </a:pPr>
            <a:endParaRPr/>
          </a:p>
          <a:p>
            <a:pPr marL="342900" lvl="0" indent="-342900" algn="l" rtl="0">
              <a:spcBef>
                <a:spcPts val="1000"/>
              </a:spcBef>
              <a:spcAft>
                <a:spcPts val="0"/>
              </a:spcAft>
              <a:buSzPts val="1440"/>
              <a:buChar char="►"/>
            </a:pPr>
            <a:r>
              <a:rPr lang="en-US" b="1"/>
              <a:t>Domanda 2:</a:t>
            </a:r>
            <a:br>
              <a:rPr lang="en-US"/>
            </a:br>
            <a:r>
              <a:rPr lang="en-US"/>
              <a:t>In che modo un docente di formazione professionale potrebbe trasformare questo caso in un'attività didattica?</a:t>
            </a:r>
            <a:endParaRPr/>
          </a:p>
          <a:p>
            <a:pPr marL="342900" lvl="0" indent="-251460" algn="l" rtl="0">
              <a:spcBef>
                <a:spcPts val="1000"/>
              </a:spcBef>
              <a:spcAft>
                <a:spcPts val="0"/>
              </a:spcAft>
              <a:buSzPts val="1440"/>
              <a:buNone/>
            </a:pPr>
            <a:endParaRPr/>
          </a:p>
          <a:p>
            <a:pPr marL="342900" lvl="0" indent="-342900" algn="l" rtl="0">
              <a:spcBef>
                <a:spcPts val="1000"/>
              </a:spcBef>
              <a:spcAft>
                <a:spcPts val="0"/>
              </a:spcAft>
              <a:buSzPts val="1440"/>
              <a:buChar char="►"/>
            </a:pPr>
            <a:r>
              <a:rPr lang="en-US" b="1"/>
              <a:t>Domanda 3:</a:t>
            </a:r>
            <a:br>
              <a:rPr lang="en-US"/>
            </a:br>
            <a:r>
              <a:rPr lang="en-US"/>
              <a:t>Come si potrebbe adattare questo caso a un altro settore, ad esempio il commercio al dettaglio, la ristorazione, l’amministrazione o i trasporti?</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49"/>
          <p:cNvSpPr txBox="1">
            <a:spLocks noGrp="1"/>
          </p:cNvSpPr>
          <p:nvPr>
            <p:ph type="title"/>
          </p:nvPr>
        </p:nvSpPr>
        <p:spPr>
          <a:xfrm>
            <a:off x="399369" y="676894"/>
            <a:ext cx="10098418" cy="772494"/>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Attività di riflessione per il formatore individuale</a:t>
            </a:r>
            <a:endParaRPr>
              <a:solidFill>
                <a:srgbClr val="255839"/>
              </a:solidFill>
            </a:endParaRPr>
          </a:p>
        </p:txBody>
      </p:sp>
      <p:sp>
        <p:nvSpPr>
          <p:cNvPr id="608" name="Google Shape;608;p49"/>
          <p:cNvSpPr txBox="1">
            <a:spLocks noGrp="1"/>
          </p:cNvSpPr>
          <p:nvPr>
            <p:ph type="body" idx="2"/>
          </p:nvPr>
        </p:nvSpPr>
        <p:spPr>
          <a:xfrm>
            <a:off x="399369" y="1365662"/>
            <a:ext cx="9528402" cy="5240955"/>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b="1"/>
              <a:t>Foglio di lavoro 6:</a:t>
            </a:r>
            <a:br>
              <a:rPr lang="en-US"/>
            </a:br>
            <a:r>
              <a:rPr lang="en-US"/>
              <a:t>Riflessione e passi successivi</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Completa la riflessione individualmente:</a:t>
            </a:r>
            <a:endParaRPr/>
          </a:p>
          <a:p>
            <a:pPr marL="342900" lvl="0" indent="-342900" algn="l" rtl="0">
              <a:spcBef>
                <a:spcPts val="1000"/>
              </a:spcBef>
              <a:spcAft>
                <a:spcPts val="0"/>
              </a:spcAft>
              <a:buSzPts val="1440"/>
              <a:buChar char="►"/>
            </a:pPr>
            <a:r>
              <a:rPr lang="en-US"/>
              <a:t>Un concetto che ora riesco a spiegare in modo più chiaro è… </a:t>
            </a:r>
            <a:endParaRPr/>
          </a:p>
          <a:p>
            <a:pPr marL="342900" lvl="0" indent="-342900" algn="l" rtl="0">
              <a:spcBef>
                <a:spcPts val="1000"/>
              </a:spcBef>
              <a:spcAft>
                <a:spcPts val="0"/>
              </a:spcAft>
              <a:buSzPts val="1440"/>
              <a:buChar char="►"/>
            </a:pPr>
            <a:r>
              <a:rPr lang="en-US"/>
              <a:t>Una competenza ecologica rilevante per i miei studenti è… </a:t>
            </a:r>
            <a:endParaRPr/>
          </a:p>
          <a:p>
            <a:pPr marL="342900" lvl="0" indent="-342900" algn="l" rtl="0">
              <a:spcBef>
                <a:spcPts val="1000"/>
              </a:spcBef>
              <a:spcAft>
                <a:spcPts val="0"/>
              </a:spcAft>
              <a:buSzPts val="1440"/>
              <a:buChar char="►"/>
            </a:pPr>
            <a:r>
              <a:rPr lang="en-US"/>
              <a:t>Un esempio tratto dal mercato del lavoro che posso utilizzare è… </a:t>
            </a:r>
            <a:endParaRPr/>
          </a:p>
          <a:p>
            <a:pPr marL="342900" lvl="0" indent="-342900" algn="l" rtl="0">
              <a:spcBef>
                <a:spcPts val="1000"/>
              </a:spcBef>
              <a:spcAft>
                <a:spcPts val="0"/>
              </a:spcAft>
              <a:buSzPts val="1440"/>
              <a:buChar char="►"/>
            </a:pPr>
            <a:r>
              <a:rPr lang="en-US"/>
              <a:t>Un’attività che potrei adattare al mio contesto è… </a:t>
            </a:r>
            <a:endParaRPr/>
          </a:p>
          <a:p>
            <a:pPr marL="342900" lvl="0" indent="-342900" algn="l" rtl="0">
              <a:spcBef>
                <a:spcPts val="1000"/>
              </a:spcBef>
              <a:spcAft>
                <a:spcPts val="0"/>
              </a:spcAft>
              <a:buSzPts val="1440"/>
              <a:buChar char="►"/>
            </a:pPr>
            <a:r>
              <a:rPr lang="en-US"/>
              <a:t>Una domanda o un’esigenza di supporto che ho ancora è… </a:t>
            </a:r>
            <a:endParaRPr/>
          </a:p>
          <a:p>
            <a:pPr marL="342900" lvl="0" indent="-342900" algn="l" rtl="0">
              <a:spcBef>
                <a:spcPts val="1000"/>
              </a:spcBef>
              <a:spcAft>
                <a:spcPts val="0"/>
              </a:spcAft>
              <a:buSzPts val="1440"/>
              <a:buChar char="►"/>
            </a:pPr>
            <a:r>
              <a:rPr lang="en-US" b="1"/>
              <a:t>Durata:</a:t>
            </a:r>
            <a:r>
              <a:rPr lang="en-US"/>
              <a:t> 8–10 minuti</a:t>
            </a:r>
            <a:br>
              <a:rPr lang="en-US"/>
            </a:br>
            <a:r>
              <a:rPr lang="en-US" b="1"/>
              <a:t>Risultato: </a:t>
            </a:r>
            <a:r>
              <a:rPr lang="en-US"/>
              <a:t>nota di riflessione personale</a:t>
            </a:r>
            <a:endParaRPr/>
          </a:p>
          <a:p>
            <a:pPr marL="0" lvl="0" indent="0" algn="l" rtl="0">
              <a:spcBef>
                <a:spcPts val="1000"/>
              </a:spcBef>
              <a:spcAft>
                <a:spcPts val="0"/>
              </a:spcAft>
              <a:buSzPts val="1440"/>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50"/>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di riflessione di gruppo</a:t>
            </a:r>
            <a:endParaRPr>
              <a:solidFill>
                <a:srgbClr val="255839"/>
              </a:solidFill>
            </a:endParaRPr>
          </a:p>
        </p:txBody>
      </p:sp>
      <p:sp>
        <p:nvSpPr>
          <p:cNvPr id="615" name="Google Shape;615;p50"/>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b="1"/>
              <a:t>Dalla riflessione individuale all’applicazione pratica</a:t>
            </a:r>
            <a:endParaRPr/>
          </a:p>
          <a:p>
            <a:pPr marL="0" lvl="0" indent="0" algn="l" rtl="0">
              <a:spcBef>
                <a:spcPts val="1000"/>
              </a:spcBef>
              <a:spcAft>
                <a:spcPts val="0"/>
              </a:spcAft>
              <a:buSzPts val="1440"/>
              <a:buNone/>
            </a:pPr>
            <a:r>
              <a:rPr lang="en-US"/>
              <a:t>In gruppi di tre:</a:t>
            </a:r>
            <a:endParaRPr/>
          </a:p>
          <a:p>
            <a:pPr marL="342900" lvl="0" indent="-342900" algn="l" rtl="0">
              <a:spcBef>
                <a:spcPts val="1000"/>
              </a:spcBef>
              <a:spcAft>
                <a:spcPts val="0"/>
              </a:spcAft>
              <a:buSzPts val="1440"/>
              <a:buChar char="►"/>
            </a:pPr>
            <a:r>
              <a:rPr lang="en-US"/>
              <a:t>Ogni partecipante condivide un esempio tratto dal Foglio di lavoro 6. </a:t>
            </a:r>
            <a:endParaRPr/>
          </a:p>
          <a:p>
            <a:pPr marL="342900" lvl="0" indent="-342900" algn="l" rtl="0">
              <a:spcBef>
                <a:spcPts val="1000"/>
              </a:spcBef>
              <a:spcAft>
                <a:spcPts val="0"/>
              </a:spcAft>
              <a:buSzPts val="1440"/>
              <a:buChar char="►"/>
            </a:pPr>
            <a:r>
              <a:rPr lang="en-US"/>
              <a:t>Il gruppo individua un'opportunità comune. </a:t>
            </a:r>
            <a:endParaRPr/>
          </a:p>
          <a:p>
            <a:pPr marL="342900" lvl="0" indent="-342900" algn="l" rtl="0">
              <a:spcBef>
                <a:spcPts val="1000"/>
              </a:spcBef>
              <a:spcAft>
                <a:spcPts val="0"/>
              </a:spcAft>
              <a:buSzPts val="1440"/>
              <a:buChar char="►"/>
            </a:pPr>
            <a:r>
              <a:rPr lang="en-US"/>
              <a:t>Il gruppo individua una sfida comune. </a:t>
            </a:r>
            <a:endParaRPr/>
          </a:p>
          <a:p>
            <a:pPr marL="342900" lvl="0" indent="-342900" algn="l" rtl="0">
              <a:spcBef>
                <a:spcPts val="1000"/>
              </a:spcBef>
              <a:spcAft>
                <a:spcPts val="0"/>
              </a:spcAft>
              <a:buSzPts val="1440"/>
              <a:buChar char="►"/>
            </a:pPr>
            <a:r>
              <a:rPr lang="en-US"/>
              <a:t>Il gruppo seleziona un'idea di applicazione pratica da condividere in plenaria. </a:t>
            </a:r>
            <a:endParaRPr/>
          </a:p>
          <a:p>
            <a:pPr marL="0" lvl="0" indent="0" algn="l" rtl="0">
              <a:spcBef>
                <a:spcPts val="1000"/>
              </a:spcBef>
              <a:spcAft>
                <a:spcPts val="0"/>
              </a:spcAft>
              <a:buSzPts val="1440"/>
              <a:buNone/>
            </a:pPr>
            <a:endParaRPr b="1"/>
          </a:p>
          <a:p>
            <a:pPr marL="0" lvl="0" indent="0" algn="l" rtl="0">
              <a:spcBef>
                <a:spcPts val="1000"/>
              </a:spcBef>
              <a:spcAft>
                <a:spcPts val="0"/>
              </a:spcAft>
              <a:buSzPts val="1440"/>
              <a:buNone/>
            </a:pPr>
            <a:r>
              <a:rPr lang="en-US" b="1"/>
              <a:t>Risultato: </a:t>
            </a:r>
            <a:r>
              <a:rPr lang="en-US"/>
              <a:t>un'idea pratica di trasferimento per gruppo</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51"/>
          <p:cNvSpPr txBox="1">
            <a:spLocks noGrp="1"/>
          </p:cNvSpPr>
          <p:nvPr>
            <p:ph type="body" idx="1"/>
          </p:nvPr>
        </p:nvSpPr>
        <p:spPr>
          <a:xfrm>
            <a:off x="399370" y="1449388"/>
            <a:ext cx="6371016"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Collegare i contenuti ESE a un lavoro verde o a una competenza verde</a:t>
            </a:r>
            <a:endParaRPr/>
          </a:p>
        </p:txBody>
      </p:sp>
      <p:sp>
        <p:nvSpPr>
          <p:cNvPr id="622" name="Google Shape;622;p51"/>
          <p:cNvSpPr txBox="1">
            <a:spLocks noGrp="1"/>
          </p:cNvSpPr>
          <p:nvPr>
            <p:ph type="body" idx="2"/>
          </p:nvPr>
        </p:nvSpPr>
        <p:spPr>
          <a:xfrm>
            <a:off x="399370" y="2125683"/>
            <a:ext cx="6238936" cy="4480934"/>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SzPts val="1440"/>
              <a:buNone/>
            </a:pPr>
            <a:r>
              <a:rPr lang="en-US" b="1"/>
              <a:t>Durata:</a:t>
            </a:r>
            <a:r>
              <a:rPr lang="en-US"/>
              <a:t> 1 ora</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I partecipanti dovranno:</a:t>
            </a:r>
            <a:endParaRPr/>
          </a:p>
          <a:p>
            <a:pPr marL="342900" lvl="0" indent="-342900" algn="l" rtl="0">
              <a:spcBef>
                <a:spcPts val="1000"/>
              </a:spcBef>
              <a:spcAft>
                <a:spcPts val="0"/>
              </a:spcAft>
              <a:buSzPts val="1440"/>
              <a:buChar char="►"/>
            </a:pPr>
            <a:r>
              <a:rPr lang="en-US"/>
              <a:t>Selezionare una professione legata alla sostenibilità, una competenza verde o una tendenza del mercato del lavoro rilevante per il proprio contesto nazionale, regionale o settoriale.</a:t>
            </a:r>
            <a:endParaRPr/>
          </a:p>
          <a:p>
            <a:pPr marL="342900" lvl="0" indent="-342900" algn="l" rtl="0">
              <a:spcBef>
                <a:spcPts val="1000"/>
              </a:spcBef>
              <a:spcAft>
                <a:spcPts val="0"/>
              </a:spcAft>
              <a:buSzPts val="1440"/>
              <a:buChar char="►"/>
            </a:pPr>
            <a:r>
              <a:rPr lang="en-US"/>
              <a:t>Individuare a quale argomento o attività del corso ESE si ricollega.</a:t>
            </a:r>
            <a:endParaRPr/>
          </a:p>
          <a:p>
            <a:pPr marL="342900" lvl="0" indent="-342900" algn="l" rtl="0">
              <a:spcBef>
                <a:spcPts val="1000"/>
              </a:spcBef>
              <a:spcAft>
                <a:spcPts val="0"/>
              </a:spcAft>
              <a:buSzPts val="1440"/>
              <a:buChar char="►"/>
            </a:pPr>
            <a:r>
              <a:rPr lang="en-US"/>
              <a:t>Preparare una breve nota didattica o di orientamento che spieghi come l’esempio potrebbe essere utilizzato con gli studenti della formazione professionale.</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b="1"/>
              <a:t>Risultato atteso: </a:t>
            </a:r>
            <a:r>
              <a:rPr lang="en-US"/>
              <a:t>Nota didattica sulle competenze verdi</a:t>
            </a:r>
            <a:endParaRPr/>
          </a:p>
        </p:txBody>
      </p:sp>
      <p:sp>
        <p:nvSpPr>
          <p:cNvPr id="623" name="Google Shape;623;p51"/>
          <p:cNvSpPr txBox="1">
            <a:spLocks noGrp="1"/>
          </p:cNvSpPr>
          <p:nvPr>
            <p:ph type="title"/>
          </p:nvPr>
        </p:nvSpPr>
        <p:spPr>
          <a:xfrm>
            <a:off x="641708"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Compito di apprendimento autonomo</a:t>
            </a:r>
            <a:endParaRPr/>
          </a:p>
        </p:txBody>
      </p:sp>
      <p:sp>
        <p:nvSpPr>
          <p:cNvPr id="624" name="Google Shape;624;p51"/>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625" name="Google Shape;625;p51"/>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52"/>
          <p:cNvSpPr txBox="1">
            <a:spLocks noGrp="1"/>
          </p:cNvSpPr>
          <p:nvPr>
            <p:ph type="title"/>
          </p:nvPr>
        </p:nvSpPr>
        <p:spPr>
          <a:xfrm>
            <a:off x="399369" y="771896"/>
            <a:ext cx="9575904" cy="67749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Utilizzo dei materiali ESE in questo modulo</a:t>
            </a:r>
            <a:endParaRPr>
              <a:solidFill>
                <a:srgbClr val="255839"/>
              </a:solidFill>
            </a:endParaRPr>
          </a:p>
        </p:txBody>
      </p:sp>
      <p:sp>
        <p:nvSpPr>
          <p:cNvPr id="632" name="Google Shape;632;p52"/>
          <p:cNvSpPr txBox="1">
            <a:spLocks noGrp="1"/>
          </p:cNvSpPr>
          <p:nvPr>
            <p:ph type="body" idx="2"/>
          </p:nvPr>
        </p:nvSpPr>
        <p:spPr>
          <a:xfrm>
            <a:off x="399369" y="1485612"/>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In questo modulo vengono utilizzati i seguenti materiali ESE:</a:t>
            </a:r>
            <a:endParaRPr/>
          </a:p>
          <a:p>
            <a:pPr marL="342900" lvl="0" indent="-342900" algn="l" rtl="0">
              <a:spcBef>
                <a:spcPts val="1000"/>
              </a:spcBef>
              <a:spcAft>
                <a:spcPts val="0"/>
              </a:spcAft>
              <a:buSzPts val="1440"/>
              <a:buChar char="►"/>
            </a:pPr>
            <a:r>
              <a:rPr lang="en-US"/>
              <a:t>piani didattici ESE pertinenti e contenuti del modulo </a:t>
            </a:r>
            <a:endParaRPr/>
          </a:p>
          <a:p>
            <a:pPr marL="342900" lvl="0" indent="-342900" algn="l" rtl="0">
              <a:spcBef>
                <a:spcPts val="1000"/>
              </a:spcBef>
              <a:spcAft>
                <a:spcPts val="0"/>
              </a:spcAft>
              <a:buSzPts val="1440"/>
              <a:buChar char="►"/>
            </a:pPr>
            <a:r>
              <a:rPr lang="en-US"/>
              <a:t>fogli di lavoro e modelli di attività </a:t>
            </a:r>
            <a:endParaRPr/>
          </a:p>
          <a:p>
            <a:pPr marL="342900" lvl="0" indent="-342900" algn="l" rtl="0">
              <a:spcBef>
                <a:spcPts val="1000"/>
              </a:spcBef>
              <a:spcAft>
                <a:spcPts val="0"/>
              </a:spcAft>
              <a:buSzPts val="1440"/>
              <a:buChar char="►"/>
            </a:pPr>
            <a:r>
              <a:rPr lang="en-US"/>
              <a:t>formati di apprendimento autonomo </a:t>
            </a:r>
            <a:endParaRPr/>
          </a:p>
          <a:p>
            <a:pPr marL="342900" lvl="0" indent="-342900" algn="l" rtl="0">
              <a:spcBef>
                <a:spcPts val="1000"/>
              </a:spcBef>
              <a:spcAft>
                <a:spcPts val="0"/>
              </a:spcAft>
              <a:buSzPts val="1440"/>
              <a:buChar char="►"/>
            </a:pPr>
            <a:r>
              <a:rPr lang="en-US"/>
              <a:t>linee guida per il portfolio del formatore </a:t>
            </a:r>
            <a:endParaRPr/>
          </a:p>
          <a:p>
            <a:pPr marL="342900" lvl="0" indent="-342900" algn="l" rtl="0">
              <a:spcBef>
                <a:spcPts val="1000"/>
              </a:spcBef>
              <a:spcAft>
                <a:spcPts val="0"/>
              </a:spcAft>
              <a:buSzPts val="1440"/>
              <a:buChar char="►"/>
            </a:pPr>
            <a:r>
              <a:rPr lang="en-US"/>
              <a:t>esempi di casi pratici e spunti di discussione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Questi materiali vengono utilizzati per collegare i concetti di sostenibilità con esempi di economia verde, la rilevanza per il mercato del lavoro e l’orientamento degli studenti.</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53"/>
          <p:cNvSpPr txBox="1">
            <a:spLocks noGrp="1"/>
          </p:cNvSpPr>
          <p:nvPr>
            <p:ph type="title"/>
          </p:nvPr>
        </p:nvSpPr>
        <p:spPr>
          <a:xfrm>
            <a:off x="399369" y="712519"/>
            <a:ext cx="9682782" cy="73686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pratiche previste in questo modulo</a:t>
            </a:r>
            <a:endParaRPr>
              <a:solidFill>
                <a:srgbClr val="255839"/>
              </a:solidFill>
            </a:endParaRPr>
          </a:p>
        </p:txBody>
      </p:sp>
      <p:sp>
        <p:nvSpPr>
          <p:cNvPr id="639" name="Google Shape;639;p53"/>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 partecipanti svolgono attività pratiche durante tutto il modulo:</a:t>
            </a:r>
            <a:endParaRPr/>
          </a:p>
          <a:p>
            <a:pPr marL="342900" lvl="0" indent="-342900" algn="l" rtl="0">
              <a:spcBef>
                <a:spcPts val="1000"/>
              </a:spcBef>
              <a:spcAft>
                <a:spcPts val="0"/>
              </a:spcAft>
              <a:buSzPts val="1440"/>
              <a:buChar char="►"/>
            </a:pPr>
            <a:r>
              <a:rPr lang="en-US"/>
              <a:t>Foglio di lavoro 1: L’economia verde nel mio contesto di istruzione e formazione professionale </a:t>
            </a:r>
            <a:endParaRPr/>
          </a:p>
          <a:p>
            <a:pPr marL="342900" lvl="0" indent="-342900" algn="l" rtl="0">
              <a:spcBef>
                <a:spcPts val="1000"/>
              </a:spcBef>
              <a:spcAft>
                <a:spcPts val="0"/>
              </a:spcAft>
              <a:buSzPts val="1440"/>
              <a:buChar char="►"/>
            </a:pPr>
            <a:r>
              <a:rPr lang="en-US"/>
              <a:t>Foglio di lavoro 2: Il cambiamento verso l’economia verde in un settore della formazione professionale </a:t>
            </a:r>
            <a:endParaRPr/>
          </a:p>
          <a:p>
            <a:pPr marL="342900" lvl="0" indent="-342900" algn="l" rtl="0">
              <a:spcBef>
                <a:spcPts val="1000"/>
              </a:spcBef>
              <a:spcAft>
                <a:spcPts val="0"/>
              </a:spcAft>
              <a:buSzPts val="1440"/>
              <a:buChar char="►"/>
            </a:pPr>
            <a:r>
              <a:rPr lang="en-US"/>
              <a:t>Foglio di lavoro 3: Mappatura delle competenze verdi rispetto alle professioni </a:t>
            </a:r>
            <a:endParaRPr/>
          </a:p>
          <a:p>
            <a:pPr marL="342900" lvl="0" indent="-342900" algn="l" rtl="0">
              <a:spcBef>
                <a:spcPts val="1000"/>
              </a:spcBef>
              <a:spcAft>
                <a:spcPts val="0"/>
              </a:spcAft>
              <a:buSzPts val="1440"/>
              <a:buChar char="►"/>
            </a:pPr>
            <a:r>
              <a:rPr lang="en-US"/>
              <a:t>Foglio di lavoro 4: Dal segnale del mercato del lavoro all’esempio di apprendimento </a:t>
            </a:r>
            <a:endParaRPr/>
          </a:p>
          <a:p>
            <a:pPr marL="342900" lvl="0" indent="-342900" algn="l" rtl="0">
              <a:spcBef>
                <a:spcPts val="1000"/>
              </a:spcBef>
              <a:spcAft>
                <a:spcPts val="0"/>
              </a:spcAft>
              <a:buSzPts val="1440"/>
              <a:buChar char="►"/>
            </a:pPr>
            <a:r>
              <a:rPr lang="en-US"/>
              <a:t>Foglio di lavoro 5: Analisi di un caso di studio </a:t>
            </a:r>
            <a:endParaRPr/>
          </a:p>
          <a:p>
            <a:pPr marL="342900" lvl="0" indent="-342900" algn="l" rtl="0">
              <a:spcBef>
                <a:spcPts val="1000"/>
              </a:spcBef>
              <a:spcAft>
                <a:spcPts val="0"/>
              </a:spcAft>
              <a:buSzPts val="1440"/>
              <a:buChar char="►"/>
            </a:pPr>
            <a:r>
              <a:rPr lang="en-US"/>
              <a:t>Foglio di lavoro 6: Riflessione e passi successivi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Modalità di lavoro: individuale, in coppia o in gruppo, a seconda dell’attività.</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54"/>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Risultati delle attività pratiche</a:t>
            </a:r>
            <a:endParaRPr>
              <a:solidFill>
                <a:srgbClr val="255839"/>
              </a:solidFill>
            </a:endParaRPr>
          </a:p>
        </p:txBody>
      </p:sp>
      <p:sp>
        <p:nvSpPr>
          <p:cNvPr id="646" name="Google Shape;646;p54"/>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Al termine di questo modulo, i partecipanti dovranno produrre:</a:t>
            </a:r>
            <a:endParaRPr/>
          </a:p>
          <a:p>
            <a:pPr marL="342900" lvl="0" indent="-342900" algn="l" rtl="0">
              <a:spcBef>
                <a:spcPts val="1000"/>
              </a:spcBef>
              <a:spcAft>
                <a:spcPts val="0"/>
              </a:spcAft>
              <a:buSzPts val="1440"/>
              <a:buChar char="►"/>
            </a:pPr>
            <a:r>
              <a:rPr lang="en-US"/>
              <a:t>una riflessione personale sulla rilevanza dell’economia verde </a:t>
            </a:r>
            <a:endParaRPr/>
          </a:p>
          <a:p>
            <a:pPr marL="342900" lvl="0" indent="-342900" algn="l" rtl="0">
              <a:spcBef>
                <a:spcPts val="1000"/>
              </a:spcBef>
              <a:spcAft>
                <a:spcPts val="0"/>
              </a:spcAft>
              <a:buSzPts val="1440"/>
              <a:buChar char="►"/>
            </a:pPr>
            <a:r>
              <a:rPr lang="en-US"/>
              <a:t>una mappatura settoriale dell’economia verde </a:t>
            </a:r>
            <a:endParaRPr/>
          </a:p>
          <a:p>
            <a:pPr marL="342900" lvl="0" indent="-342900" algn="l" rtl="0">
              <a:spcBef>
                <a:spcPts val="1000"/>
              </a:spcBef>
              <a:spcAft>
                <a:spcPts val="0"/>
              </a:spcAft>
              <a:buSzPts val="1440"/>
              <a:buChar char="►"/>
            </a:pPr>
            <a:r>
              <a:rPr lang="en-US"/>
              <a:t>una mappatura delle competenze verdi in relazione alle professioni </a:t>
            </a:r>
            <a:endParaRPr/>
          </a:p>
          <a:p>
            <a:pPr marL="342900" lvl="0" indent="-342900" algn="l" rtl="0">
              <a:spcBef>
                <a:spcPts val="1000"/>
              </a:spcBef>
              <a:spcAft>
                <a:spcPts val="0"/>
              </a:spcAft>
              <a:buSzPts val="1440"/>
              <a:buChar char="►"/>
            </a:pPr>
            <a:r>
              <a:rPr lang="en-US"/>
              <a:t>un segnale del mercato del lavoro tradotto in un esempio didattico </a:t>
            </a:r>
            <a:endParaRPr/>
          </a:p>
          <a:p>
            <a:pPr marL="342900" lvl="0" indent="-342900" algn="l" rtl="0">
              <a:spcBef>
                <a:spcPts val="1000"/>
              </a:spcBef>
              <a:spcAft>
                <a:spcPts val="0"/>
              </a:spcAft>
              <a:buSzPts val="1440"/>
              <a:buChar char="►"/>
            </a:pPr>
            <a:r>
              <a:rPr lang="en-US"/>
              <a:t>analisi di un caso di studio </a:t>
            </a:r>
            <a:endParaRPr/>
          </a:p>
          <a:p>
            <a:pPr marL="342900" lvl="0" indent="-342900" algn="l" rtl="0">
              <a:spcBef>
                <a:spcPts val="1000"/>
              </a:spcBef>
              <a:spcAft>
                <a:spcPts val="0"/>
              </a:spcAft>
              <a:buSzPts val="1440"/>
              <a:buChar char="►"/>
            </a:pPr>
            <a:r>
              <a:rPr lang="en-US"/>
              <a:t>Nota didattica sulle competenze verdi per l’apprendimento autonomo (SDL)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Questi risultati possono contribuire al portfolio del formatore.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55"/>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653" name="Google Shape;653;p55"/>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Link al portfolio del formatore</a:t>
            </a:r>
            <a:endParaRPr>
              <a:solidFill>
                <a:srgbClr val="255839"/>
              </a:solidFill>
            </a:endParaRPr>
          </a:p>
        </p:txBody>
      </p:sp>
      <p:sp>
        <p:nvSpPr>
          <p:cNvPr id="654" name="Google Shape;654;p55"/>
          <p:cNvSpPr txBox="1">
            <a:spLocks noGrp="1"/>
          </p:cNvSpPr>
          <p:nvPr>
            <p:ph type="body" idx="1"/>
          </p:nvPr>
        </p:nvSpPr>
        <p:spPr>
          <a:xfrm>
            <a:off x="645765" y="2066412"/>
            <a:ext cx="5792984" cy="415658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Questo modulo contribuisce al Portfolio del formatore attraverso:</a:t>
            </a:r>
            <a:endParaRPr/>
          </a:p>
          <a:p>
            <a:pPr marL="342900" lvl="0" indent="-342900" algn="l" rtl="0">
              <a:spcBef>
                <a:spcPts val="1000"/>
              </a:spcBef>
              <a:spcAft>
                <a:spcPts val="0"/>
              </a:spcAft>
              <a:buSzPts val="1440"/>
              <a:buChar char="►"/>
            </a:pPr>
            <a:r>
              <a:rPr lang="en-US"/>
              <a:t>Note didattiche sulle competenze ecologiche </a:t>
            </a:r>
            <a:endParaRPr/>
          </a:p>
          <a:p>
            <a:pPr marL="342900" lvl="0" indent="-342900" algn="l" rtl="0">
              <a:spcBef>
                <a:spcPts val="1000"/>
              </a:spcBef>
              <a:spcAft>
                <a:spcPts val="0"/>
              </a:spcAft>
              <a:buSzPts val="1440"/>
              <a:buChar char="►"/>
            </a:pPr>
            <a:r>
              <a:rPr lang="en-US"/>
              <a:t>Esempio di settore o professione </a:t>
            </a:r>
            <a:endParaRPr/>
          </a:p>
          <a:p>
            <a:pPr marL="342900" lvl="0" indent="-342900" algn="l" rtl="0">
              <a:spcBef>
                <a:spcPts val="1000"/>
              </a:spcBef>
              <a:spcAft>
                <a:spcPts val="0"/>
              </a:spcAft>
              <a:buSzPts val="1440"/>
              <a:buChar char="►"/>
            </a:pPr>
            <a:r>
              <a:rPr lang="en-US"/>
              <a:t>spiegazione della rilevanza per il mercato del lavoro </a:t>
            </a:r>
            <a:endParaRPr/>
          </a:p>
          <a:p>
            <a:pPr marL="342900" lvl="0" indent="-342900" algn="l" rtl="0">
              <a:spcBef>
                <a:spcPts val="1000"/>
              </a:spcBef>
              <a:spcAft>
                <a:spcPts val="0"/>
              </a:spcAft>
              <a:buSzPts val="1440"/>
              <a:buChar char="►"/>
            </a:pPr>
            <a:r>
              <a:rPr lang="en-US"/>
              <a:t>suggerimenti per l’orientamento degli studenti </a:t>
            </a:r>
            <a:endParaRPr/>
          </a:p>
          <a:p>
            <a:pPr marL="342900" lvl="0" indent="-342900" algn="l" rtl="0">
              <a:spcBef>
                <a:spcPts val="1000"/>
              </a:spcBef>
              <a:spcAft>
                <a:spcPts val="0"/>
              </a:spcAft>
              <a:buSzPts val="1440"/>
              <a:buChar char="►"/>
            </a:pPr>
            <a:r>
              <a:rPr lang="en-US"/>
              <a:t>riflessione sull'adattamento locale </a:t>
            </a:r>
            <a:endParaRPr/>
          </a:p>
          <a:p>
            <a:pPr marL="0" lvl="0" indent="0" algn="l" rtl="0">
              <a:spcBef>
                <a:spcPts val="1000"/>
              </a:spcBef>
              <a:spcAft>
                <a:spcPts val="0"/>
              </a:spcAft>
              <a:buSzPts val="1440"/>
              <a:buNone/>
            </a:pPr>
            <a:r>
              <a:rPr lang="en-US"/>
              <a:t>Il risultato del portfolio dimostra che i partecipanti sono in grado di collegare i contenuti dell’ESE alle competenze verdi, alla rilevanza per il mercato del lavoro e al percorso di crescita dello studente.</a:t>
            </a:r>
            <a:endParaRPr/>
          </a:p>
        </p:txBody>
      </p:sp>
      <p:pic>
        <p:nvPicPr>
          <p:cNvPr id="655" name="Google Shape;655;p55"/>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56"/>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662" name="Google Shape;662;p56"/>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Sintesi e passi successivi (1)</a:t>
            </a:r>
            <a:endParaRPr>
              <a:solidFill>
                <a:srgbClr val="255839"/>
              </a:solidFill>
            </a:endParaRPr>
          </a:p>
        </p:txBody>
      </p:sp>
      <p:sp>
        <p:nvSpPr>
          <p:cNvPr id="663" name="Google Shape;663;p56"/>
          <p:cNvSpPr txBox="1">
            <a:spLocks noGrp="1"/>
          </p:cNvSpPr>
          <p:nvPr>
            <p:ph type="body" idx="1"/>
          </p:nvPr>
        </p:nvSpPr>
        <p:spPr>
          <a:xfrm>
            <a:off x="611333" y="1844040"/>
            <a:ext cx="5792984" cy="4156588"/>
          </a:xfrm>
          <a:prstGeom prst="rect">
            <a:avLst/>
          </a:prstGeom>
          <a:noFill/>
          <a:ln>
            <a:noFill/>
          </a:ln>
        </p:spPr>
        <p:txBody>
          <a:bodyPr spcFirstLastPara="1" wrap="square" lIns="0" tIns="0" rIns="0" bIns="0" anchor="t" anchorCtr="0">
            <a:normAutofit fontScale="92500" lnSpcReduction="10000"/>
          </a:bodyPr>
          <a:lstStyle/>
          <a:p>
            <a:pPr marL="0" lvl="0" indent="0" algn="l" rtl="0">
              <a:spcBef>
                <a:spcPts val="0"/>
              </a:spcBef>
              <a:spcAft>
                <a:spcPts val="0"/>
              </a:spcAft>
              <a:buSzPct val="80000"/>
              <a:buNone/>
            </a:pPr>
            <a:r>
              <a:rPr lang="en-US"/>
              <a:t>In questo modulo abbiamo trattato:</a:t>
            </a:r>
            <a:endParaRPr/>
          </a:p>
          <a:p>
            <a:pPr marL="342900" lvl="0" indent="-342900" algn="l" rtl="0">
              <a:spcBef>
                <a:spcPts val="1000"/>
              </a:spcBef>
              <a:spcAft>
                <a:spcPts val="0"/>
              </a:spcAft>
              <a:buSzPct val="80000"/>
              <a:buChar char="►"/>
            </a:pPr>
            <a:r>
              <a:rPr lang="en-US"/>
              <a:t>L’economia verde è a basse emissioni di carbonio, efficiente nell’uso delle risorse e socialmente inclusiva. </a:t>
            </a:r>
            <a:endParaRPr/>
          </a:p>
          <a:p>
            <a:pPr marL="342900" lvl="0" indent="-342900" algn="l" rtl="0">
              <a:spcBef>
                <a:spcPts val="1000"/>
              </a:spcBef>
              <a:spcAft>
                <a:spcPts val="0"/>
              </a:spcAft>
              <a:buSzPct val="80000"/>
              <a:buChar char="►"/>
            </a:pPr>
            <a:r>
              <a:rPr lang="en-US"/>
              <a:t>La transizione verde interessa sia le professioni nuove che quelle esistenti. </a:t>
            </a:r>
            <a:endParaRPr/>
          </a:p>
          <a:p>
            <a:pPr marL="342900" lvl="0" indent="-342900" algn="l" rtl="0">
              <a:spcBef>
                <a:spcPts val="1000"/>
              </a:spcBef>
              <a:spcAft>
                <a:spcPts val="0"/>
              </a:spcAft>
              <a:buSzPct val="80000"/>
              <a:buChar char="►"/>
            </a:pPr>
            <a:r>
              <a:rPr lang="en-US"/>
              <a:t>L’istruzione e formazione professionale (IFP) svolge un ruolo importante nel preparare gli studenti alle mutevoli mansioni lavorative. </a:t>
            </a:r>
            <a:endParaRPr/>
          </a:p>
          <a:p>
            <a:pPr marL="342900" lvl="0" indent="-342900" algn="l" rtl="0">
              <a:spcBef>
                <a:spcPts val="1000"/>
              </a:spcBef>
              <a:spcAft>
                <a:spcPts val="0"/>
              </a:spcAft>
              <a:buSzPct val="80000"/>
              <a:buChar char="►"/>
            </a:pPr>
            <a:r>
              <a:rPr lang="en-US"/>
              <a:t>Le competenze verdi comprendono competenze trasversali, specifiche e altamente specializzate. </a:t>
            </a:r>
            <a:endParaRPr/>
          </a:p>
          <a:p>
            <a:pPr marL="342900" lvl="0" indent="-342900" algn="l" rtl="0">
              <a:spcBef>
                <a:spcPts val="1000"/>
              </a:spcBef>
              <a:spcAft>
                <a:spcPts val="0"/>
              </a:spcAft>
              <a:buSzPct val="80000"/>
              <a:buChar char="►"/>
            </a:pPr>
            <a:r>
              <a:rPr lang="en-US"/>
              <a:t>Le informazioni sul mercato del lavoro aiutano i docenti a fornire esempi realistici e pertinenti. </a:t>
            </a:r>
            <a:endParaRPr/>
          </a:p>
          <a:p>
            <a:pPr marL="342900" lvl="0" indent="-342900" algn="l" rtl="0">
              <a:spcBef>
                <a:spcPts val="1000"/>
              </a:spcBef>
              <a:spcAft>
                <a:spcPts val="0"/>
              </a:spcAft>
              <a:buSzPct val="80000"/>
              <a:buChar char="►"/>
            </a:pPr>
            <a:r>
              <a:rPr lang="en-US"/>
              <a:t>I casi di studio aiutano a collegare i concetti astratti alla pratica sul posto di lavoro.</a:t>
            </a:r>
            <a:endParaRPr/>
          </a:p>
        </p:txBody>
      </p:sp>
      <p:pic>
        <p:nvPicPr>
          <p:cNvPr id="664" name="Google Shape;664;p56"/>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57"/>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671" name="Google Shape;671;p57"/>
          <p:cNvSpPr txBox="1">
            <a:spLocks noGrp="1"/>
          </p:cNvSpPr>
          <p:nvPr>
            <p:ph type="title"/>
          </p:nvPr>
        </p:nvSpPr>
        <p:spPr>
          <a:xfrm>
            <a:off x="645764" y="89408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Sintesi e passi successivi (2)</a:t>
            </a:r>
            <a:endParaRPr>
              <a:solidFill>
                <a:srgbClr val="255839"/>
              </a:solidFill>
            </a:endParaRPr>
          </a:p>
        </p:txBody>
      </p:sp>
      <p:sp>
        <p:nvSpPr>
          <p:cNvPr id="672" name="Google Shape;672;p57"/>
          <p:cNvSpPr txBox="1">
            <a:spLocks noGrp="1"/>
          </p:cNvSpPr>
          <p:nvPr>
            <p:ph type="body" idx="1"/>
          </p:nvPr>
        </p:nvSpPr>
        <p:spPr>
          <a:xfrm>
            <a:off x="739158" y="1699260"/>
            <a:ext cx="5792984" cy="4668520"/>
          </a:xfrm>
          <a:prstGeom prst="rect">
            <a:avLst/>
          </a:prstGeom>
          <a:noFill/>
          <a:ln>
            <a:noFill/>
          </a:ln>
        </p:spPr>
        <p:txBody>
          <a:bodyPr spcFirstLastPara="1" wrap="square" lIns="0" tIns="0" rIns="0" bIns="0" anchor="t" anchorCtr="0">
            <a:normAutofit fontScale="92500" lnSpcReduction="20000"/>
          </a:bodyPr>
          <a:lstStyle/>
          <a:p>
            <a:pPr marL="0" lvl="0" indent="0" algn="l" rtl="0">
              <a:spcBef>
                <a:spcPts val="0"/>
              </a:spcBef>
              <a:spcAft>
                <a:spcPts val="0"/>
              </a:spcAft>
              <a:buSzPct val="80000"/>
              <a:buNone/>
            </a:pPr>
            <a:r>
              <a:rPr lang="en-US"/>
              <a:t>Punti chiave di questo modulo:</a:t>
            </a:r>
            <a:endParaRPr/>
          </a:p>
          <a:p>
            <a:pPr marL="342900" lvl="0" indent="-342900" algn="l" rtl="0">
              <a:spcBef>
                <a:spcPts val="1000"/>
              </a:spcBef>
              <a:spcAft>
                <a:spcPts val="0"/>
              </a:spcAft>
              <a:buSzPct val="80000"/>
              <a:buChar char="►"/>
            </a:pPr>
            <a:r>
              <a:rPr lang="en-US"/>
              <a:t>I lavori verdi dovrebbero essere anche lavori dignitosi e inclusivi. </a:t>
            </a:r>
            <a:endParaRPr/>
          </a:p>
          <a:p>
            <a:pPr marL="342900" lvl="0" indent="-342900" algn="l" rtl="0">
              <a:spcBef>
                <a:spcPts val="1000"/>
              </a:spcBef>
              <a:spcAft>
                <a:spcPts val="0"/>
              </a:spcAft>
              <a:buSzPct val="80000"/>
              <a:buChar char="►"/>
            </a:pPr>
            <a:r>
              <a:rPr lang="en-US"/>
              <a:t>Le professioni legate alla sostenibilità sono presenti in molti settori. </a:t>
            </a:r>
            <a:endParaRPr/>
          </a:p>
          <a:p>
            <a:pPr marL="342900" lvl="0" indent="-342900" algn="l" rtl="0">
              <a:spcBef>
                <a:spcPts val="1000"/>
              </a:spcBef>
              <a:spcAft>
                <a:spcPts val="0"/>
              </a:spcAft>
              <a:buSzPct val="80000"/>
              <a:buChar char="►"/>
            </a:pPr>
            <a:r>
              <a:rPr lang="en-US"/>
              <a:t>L’orientamento professionale dovrebbe illustrare sia i nuovi lavori sia la trasformazione in chiave verde di quelli già noti. </a:t>
            </a:r>
            <a:endParaRPr/>
          </a:p>
          <a:p>
            <a:pPr marL="342900" lvl="0" indent="-342900" algn="l" rtl="0">
              <a:spcBef>
                <a:spcPts val="1000"/>
              </a:spcBef>
              <a:spcAft>
                <a:spcPts val="0"/>
              </a:spcAft>
              <a:buSzPct val="80000"/>
              <a:buChar char="►"/>
            </a:pPr>
            <a:r>
              <a:rPr lang="en-US"/>
              <a:t>Gli esempi locali rendono le competenze verdi più facili da comprendere per gli studenti. </a:t>
            </a:r>
            <a:endParaRPr/>
          </a:p>
          <a:p>
            <a:pPr marL="342900" lvl="0" indent="-342900" algn="l" rtl="0">
              <a:spcBef>
                <a:spcPts val="1000"/>
              </a:spcBef>
              <a:spcAft>
                <a:spcPts val="0"/>
              </a:spcAft>
              <a:buSzPct val="80000"/>
              <a:buChar char="►"/>
            </a:pPr>
            <a:r>
              <a:rPr lang="en-US"/>
              <a:t>Il Portfolio del Formatore documenta il modo in cui i docenti collegano i contenuti dell’ESE alla rilevanza per il mercato del lavoro. </a:t>
            </a:r>
            <a:endParaRPr/>
          </a:p>
          <a:p>
            <a:pPr marL="0" lvl="0" indent="0" algn="l" rtl="0">
              <a:spcBef>
                <a:spcPts val="1000"/>
              </a:spcBef>
              <a:spcAft>
                <a:spcPts val="0"/>
              </a:spcAft>
              <a:buSzPct val="80000"/>
              <a:buNone/>
            </a:pPr>
            <a:r>
              <a:rPr lang="en-US" b="1"/>
              <a:t>Prossimi passi:</a:t>
            </a:r>
            <a:endParaRPr/>
          </a:p>
          <a:p>
            <a:pPr marL="342900" lvl="0" indent="-342900" algn="l" rtl="0">
              <a:spcBef>
                <a:spcPts val="1000"/>
              </a:spcBef>
              <a:spcAft>
                <a:spcPts val="0"/>
              </a:spcAft>
              <a:buSzPct val="80000"/>
              <a:buChar char="►"/>
            </a:pPr>
            <a:r>
              <a:rPr lang="en-US"/>
              <a:t>completare l’attività SDL </a:t>
            </a:r>
            <a:endParaRPr/>
          </a:p>
          <a:p>
            <a:pPr marL="342900" lvl="0" indent="-342900" algn="l" rtl="0">
              <a:spcBef>
                <a:spcPts val="1000"/>
              </a:spcBef>
              <a:spcAft>
                <a:spcPts val="0"/>
              </a:spcAft>
              <a:buSzPct val="80000"/>
              <a:buChar char="►"/>
            </a:pPr>
            <a:r>
              <a:rPr lang="en-US"/>
              <a:t>aggiungere il risultato al Portfolio del formatore</a:t>
            </a:r>
            <a:endParaRPr/>
          </a:p>
        </p:txBody>
      </p:sp>
      <p:pic>
        <p:nvPicPr>
          <p:cNvPr id="673" name="Google Shape;673;p57"/>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58"/>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Bibliografia</a:t>
            </a:r>
            <a:endParaRPr>
              <a:solidFill>
                <a:srgbClr val="255839"/>
              </a:solidFill>
            </a:endParaRPr>
          </a:p>
        </p:txBody>
      </p:sp>
      <p:sp>
        <p:nvSpPr>
          <p:cNvPr id="680" name="Google Shape;680;p58"/>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t>UNEP (s.d.). </a:t>
            </a:r>
            <a:r>
              <a:rPr lang="en-US" i="1"/>
              <a:t>Economia verde.</a:t>
            </a:r>
            <a:br>
              <a:rPr lang="en-US"/>
            </a:br>
            <a:r>
              <a:rPr lang="en-US" u="sng">
                <a:solidFill>
                  <a:schemeClr val="hlink"/>
                </a:solidFill>
                <a:hlinkClick r:id="rId3"/>
              </a:rPr>
              <a:t>https://www.unep.org/regions/asia-and-pacific/regional-initiatives/supporting-resource-efficiency/green-economy</a:t>
            </a:r>
            <a:endParaRPr/>
          </a:p>
          <a:p>
            <a:pPr marL="342900" lvl="0" indent="-342900" algn="l" rtl="0">
              <a:spcBef>
                <a:spcPts val="1000"/>
              </a:spcBef>
              <a:spcAft>
                <a:spcPts val="0"/>
              </a:spcAft>
              <a:buSzPts val="1440"/>
              <a:buChar char="►"/>
            </a:pPr>
            <a:r>
              <a:rPr lang="en-US"/>
              <a:t>Cedefop (2025). </a:t>
            </a:r>
            <a:r>
              <a:rPr lang="en-US" i="1"/>
              <a:t>Soddisfare il fabbisogno di competenze per la transizione verde.</a:t>
            </a:r>
            <a:br>
              <a:rPr lang="en-US"/>
            </a:br>
            <a:r>
              <a:rPr lang="en-US" u="sng">
                <a:solidFill>
                  <a:schemeClr val="hlink"/>
                </a:solidFill>
                <a:hlinkClick r:id="rId4"/>
              </a:rPr>
              <a:t>https://www.cedefop.europa.eu/en/publications/4220</a:t>
            </a:r>
            <a:endParaRPr/>
          </a:p>
          <a:p>
            <a:pPr marL="342900" lvl="0" indent="-342900" algn="l" rtl="0">
              <a:spcBef>
                <a:spcPts val="1000"/>
              </a:spcBef>
              <a:spcAft>
                <a:spcPts val="0"/>
              </a:spcAft>
              <a:buSzPts val="1440"/>
              <a:buChar char="►"/>
            </a:pPr>
            <a:r>
              <a:rPr lang="en-US"/>
              <a:t>Cedefop (s.d.). </a:t>
            </a:r>
            <a:r>
              <a:rPr lang="en-US" i="1"/>
              <a:t>Competenze per l’economia verde.</a:t>
            </a:r>
            <a:br>
              <a:rPr lang="en-US"/>
            </a:br>
            <a:r>
              <a:rPr lang="en-US" u="sng">
                <a:solidFill>
                  <a:schemeClr val="hlink"/>
                </a:solidFill>
                <a:hlinkClick r:id="rId5"/>
              </a:rPr>
              <a:t>https://www.cedefop.europa.eu/en/tools/vet-glossary/glossary/vaardigheden-voor-de-groene-economie</a:t>
            </a:r>
            <a:endParaRPr/>
          </a:p>
          <a:p>
            <a:pPr marL="342900" lvl="0" indent="-342900" algn="l" rtl="0">
              <a:spcBef>
                <a:spcPts val="1000"/>
              </a:spcBef>
              <a:spcAft>
                <a:spcPts val="0"/>
              </a:spcAft>
              <a:buSzPts val="1440"/>
              <a:buChar char="►"/>
            </a:pPr>
            <a:r>
              <a:rPr lang="en-US"/>
              <a:t>Commissione europea / JRC (2022). </a:t>
            </a:r>
            <a:r>
              <a:rPr lang="en-US" i="1"/>
              <a:t>GreenComp: Il quadro europeo delle competenze per la sostenibilità.</a:t>
            </a:r>
            <a:br>
              <a:rPr lang="en-US"/>
            </a:br>
            <a:r>
              <a:rPr lang="en-US"/>
              <a:t>https://joint-research-centre.ec.europa.eu/greencomp_en</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59"/>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Bibliografia</a:t>
            </a:r>
            <a:endParaRPr>
              <a:solidFill>
                <a:srgbClr val="255839"/>
              </a:solidFill>
            </a:endParaRPr>
          </a:p>
        </p:txBody>
      </p:sp>
      <p:sp>
        <p:nvSpPr>
          <p:cNvPr id="687" name="Google Shape;687;p59"/>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t>ESCO (2022). </a:t>
            </a:r>
            <a:r>
              <a:rPr lang="en-US" i="1"/>
              <a:t>Concetti relativi alle competenze e alle conoscenze verdi: definizione della classificazione ESCO.</a:t>
            </a:r>
            <a:br>
              <a:rPr lang="en-US"/>
            </a:br>
            <a:r>
              <a:rPr lang="en-US" u="sng">
                <a:solidFill>
                  <a:schemeClr val="hlink"/>
                </a:solidFill>
                <a:hlinkClick r:id="rId3"/>
              </a:rPr>
              <a:t>https://esco.ec.europa.eu/en/about-esco/publications/publication/green-skills-and-knowledge-concepts-labelling-esco</a:t>
            </a:r>
            <a:endParaRPr/>
          </a:p>
          <a:p>
            <a:pPr marL="342900" lvl="0" indent="-342900" algn="l" rtl="0">
              <a:spcBef>
                <a:spcPts val="1000"/>
              </a:spcBef>
              <a:spcAft>
                <a:spcPts val="0"/>
              </a:spcAft>
              <a:buSzPts val="1440"/>
              <a:buChar char="►"/>
            </a:pPr>
            <a:r>
              <a:rPr lang="en-US"/>
              <a:t>OIL (2024). </a:t>
            </a:r>
            <a:r>
              <a:rPr lang="en-US" i="1"/>
              <a:t>Che cos’è un lavoro verde?</a:t>
            </a:r>
            <a:br>
              <a:rPr lang="en-US"/>
            </a:br>
            <a:r>
              <a:rPr lang="en-US" u="sng">
                <a:solidFill>
                  <a:schemeClr val="hlink"/>
                </a:solidFill>
                <a:hlinkClick r:id="rId4"/>
              </a:rPr>
              <a:t>https://www.ilo.org/topics-and-sectors/just-transition-towards-environmentally-sustainable-economies-and-societies/what-green-job</a:t>
            </a:r>
            <a:endParaRPr/>
          </a:p>
          <a:p>
            <a:pPr marL="342900" lvl="0" indent="-342900" algn="l" rtl="0">
              <a:spcBef>
                <a:spcPts val="1000"/>
              </a:spcBef>
              <a:spcAft>
                <a:spcPts val="0"/>
              </a:spcAft>
              <a:buSzPts val="1440"/>
              <a:buChar char="►"/>
            </a:pPr>
            <a:r>
              <a:rPr lang="en-US"/>
              <a:t>Commissione europea (s.d.). </a:t>
            </a:r>
            <a:r>
              <a:rPr lang="en-US" i="1"/>
              <a:t>Renovation Wave.</a:t>
            </a:r>
            <a:br>
              <a:rPr lang="en-US"/>
            </a:br>
            <a:r>
              <a:rPr lang="en-US" u="sng">
                <a:solidFill>
                  <a:schemeClr val="hlink"/>
                </a:solidFill>
                <a:hlinkClick r:id="rId5"/>
              </a:rPr>
              <a:t>https://energy.ec.europa.eu/topics/energy-efficiency/energy-performance-buildings/renovation-wave_en</a:t>
            </a:r>
            <a:endParaRPr/>
          </a:p>
          <a:p>
            <a:pPr marL="342900" lvl="0" indent="-342900" algn="l" rtl="0">
              <a:spcBef>
                <a:spcPts val="1000"/>
              </a:spcBef>
              <a:spcAft>
                <a:spcPts val="0"/>
              </a:spcAft>
              <a:buSzPts val="1440"/>
              <a:buChar char="►"/>
            </a:pPr>
            <a:r>
              <a:rPr lang="en-US"/>
              <a:t>Commissione europea (s.d.). </a:t>
            </a:r>
            <a:r>
              <a:rPr lang="en-US" i="1"/>
              <a:t>Economia circolare.</a:t>
            </a:r>
            <a:br>
              <a:rPr lang="en-US"/>
            </a:br>
            <a:r>
              <a:rPr lang="en-US" u="sng">
                <a:solidFill>
                  <a:schemeClr val="hlink"/>
                </a:solidFill>
                <a:hlinkClick r:id="rId6"/>
              </a:rPr>
              <a:t>https://environment.ec.europa.eu/strategy/circular-economy_en</a:t>
            </a:r>
            <a:endParaRPr/>
          </a:p>
          <a:p>
            <a:pPr marL="342900" lvl="0" indent="-342900" algn="l" rtl="0">
              <a:spcBef>
                <a:spcPts val="1000"/>
              </a:spcBef>
              <a:spcAft>
                <a:spcPts val="0"/>
              </a:spcAft>
              <a:buSzPts val="1440"/>
              <a:buChar char="►"/>
            </a:pPr>
            <a:r>
              <a:rPr lang="en-US"/>
              <a:t>Commissione europea (s.d.). </a:t>
            </a:r>
            <a:r>
              <a:rPr lang="en-US" i="1"/>
              <a:t>La transizione del turismo nell’UE.</a:t>
            </a:r>
            <a:br>
              <a:rPr lang="en-US"/>
            </a:br>
            <a:r>
              <a:rPr lang="en-US" u="sng">
                <a:solidFill>
                  <a:schemeClr val="hlink"/>
                </a:solidFill>
                <a:hlinkClick r:id="rId7"/>
              </a:rPr>
              <a:t>https://transport.ec.europa.eu/tourism/transition-eu-tourism_en</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60"/>
          <p:cNvSpPr txBox="1"/>
          <p:nvPr/>
        </p:nvSpPr>
        <p:spPr>
          <a:xfrm>
            <a:off x="6096000" y="5843277"/>
            <a:ext cx="5333999" cy="61069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900">
                <a:solidFill>
                  <a:srgbClr val="383842"/>
                </a:solidFill>
                <a:latin typeface="Open Sans"/>
                <a:ea typeface="Open Sans"/>
                <a:cs typeface="Open Sans"/>
                <a:sym typeface="Open Sans"/>
              </a:rPr>
              <a:t>Finanziato dall’Unione europea. Le opinioni e i punti di vista espressi sono tuttavia esclusivamente quelli degli autori e non riflettono necessariamente quelli dell’Unione europea o dell’Agenzia esecutiva europea per l’istruzione e la cultura (EACEA). Né l’Unione europea né l’EACEA possono essere ritenute responsabili al riguardo. Numero di progetto: 2024-1-PT01-KA220-VET-000252771</a:t>
            </a:r>
            <a:endParaRPr/>
          </a:p>
        </p:txBody>
      </p:sp>
      <p:pic>
        <p:nvPicPr>
          <p:cNvPr id="694" name="Google Shape;694;p60"/>
          <p:cNvPicPr preferRelativeResize="0"/>
          <p:nvPr/>
        </p:nvPicPr>
        <p:blipFill rotWithShape="1">
          <a:blip r:embed="rId3">
            <a:alphaModFix/>
          </a:blip>
          <a:srcRect/>
          <a:stretch/>
        </p:blipFill>
        <p:spPr>
          <a:xfrm>
            <a:off x="3348500" y="5634772"/>
            <a:ext cx="614055" cy="229388"/>
          </a:xfrm>
          <a:prstGeom prst="rect">
            <a:avLst/>
          </a:prstGeom>
          <a:noFill/>
          <a:ln>
            <a:noFill/>
          </a:ln>
        </p:spPr>
      </p:pic>
      <p:pic>
        <p:nvPicPr>
          <p:cNvPr id="695" name="Google Shape;695;p60" descr="A blue text on a black background&#10;&#10;AI-generated content may be incorrect."/>
          <p:cNvPicPr preferRelativeResize="0"/>
          <p:nvPr/>
        </p:nvPicPr>
        <p:blipFill rotWithShape="1">
          <a:blip r:embed="rId4">
            <a:alphaModFix/>
          </a:blip>
          <a:srcRect/>
          <a:stretch/>
        </p:blipFill>
        <p:spPr>
          <a:xfrm>
            <a:off x="3285095" y="5938636"/>
            <a:ext cx="2717175" cy="570050"/>
          </a:xfrm>
          <a:prstGeom prst="rect">
            <a:avLst/>
          </a:prstGeom>
          <a:noFill/>
          <a:ln>
            <a:noFill/>
          </a:ln>
        </p:spPr>
      </p:pic>
      <p:pic>
        <p:nvPicPr>
          <p:cNvPr id="696" name="Google Shape;696;p60" descr="A blue and red logo&#10;&#10;AI-generated content may be incorrect."/>
          <p:cNvPicPr preferRelativeResize="0"/>
          <p:nvPr/>
        </p:nvPicPr>
        <p:blipFill rotWithShape="1">
          <a:blip r:embed="rId5">
            <a:alphaModFix/>
          </a:blip>
          <a:srcRect/>
          <a:stretch/>
        </p:blipFill>
        <p:spPr>
          <a:xfrm>
            <a:off x="7490691" y="3636691"/>
            <a:ext cx="1196231" cy="507092"/>
          </a:xfrm>
          <a:prstGeom prst="rect">
            <a:avLst/>
          </a:prstGeom>
          <a:noFill/>
          <a:ln>
            <a:noFill/>
          </a:ln>
        </p:spPr>
      </p:pic>
      <p:pic>
        <p:nvPicPr>
          <p:cNvPr id="697" name="Google Shape;697;p60" descr="A blue and black logo&#10;&#10;AI-generated content may be incorrect."/>
          <p:cNvPicPr preferRelativeResize="0"/>
          <p:nvPr/>
        </p:nvPicPr>
        <p:blipFill rotWithShape="1">
          <a:blip r:embed="rId6">
            <a:alphaModFix/>
          </a:blip>
          <a:srcRect/>
          <a:stretch/>
        </p:blipFill>
        <p:spPr>
          <a:xfrm>
            <a:off x="6604557" y="4516070"/>
            <a:ext cx="1263458" cy="507092"/>
          </a:xfrm>
          <a:prstGeom prst="rect">
            <a:avLst/>
          </a:prstGeom>
          <a:noFill/>
          <a:ln>
            <a:noFill/>
          </a:ln>
        </p:spPr>
      </p:pic>
      <p:pic>
        <p:nvPicPr>
          <p:cNvPr id="698" name="Google Shape;698;p60" descr="A close-up of a map&#10;&#10;AI-generated content may be incorrect."/>
          <p:cNvPicPr preferRelativeResize="0"/>
          <p:nvPr/>
        </p:nvPicPr>
        <p:blipFill rotWithShape="1">
          <a:blip r:embed="rId7">
            <a:alphaModFix/>
          </a:blip>
          <a:srcRect/>
          <a:stretch/>
        </p:blipFill>
        <p:spPr>
          <a:xfrm>
            <a:off x="6066101" y="3393200"/>
            <a:ext cx="1075499" cy="805838"/>
          </a:xfrm>
          <a:prstGeom prst="rect">
            <a:avLst/>
          </a:prstGeom>
          <a:noFill/>
          <a:ln>
            <a:noFill/>
          </a:ln>
        </p:spPr>
      </p:pic>
      <p:pic>
        <p:nvPicPr>
          <p:cNvPr id="699" name="Google Shape;699;p60" descr="A red rectangular sign with a white background&#10;&#10;AI-generated content may be incorrect."/>
          <p:cNvPicPr preferRelativeResize="0"/>
          <p:nvPr/>
        </p:nvPicPr>
        <p:blipFill rotWithShape="1">
          <a:blip r:embed="rId8">
            <a:alphaModFix/>
          </a:blip>
          <a:srcRect/>
          <a:stretch/>
        </p:blipFill>
        <p:spPr>
          <a:xfrm>
            <a:off x="3034163" y="3393200"/>
            <a:ext cx="846957" cy="805838"/>
          </a:xfrm>
          <a:prstGeom prst="rect">
            <a:avLst/>
          </a:prstGeom>
          <a:noFill/>
          <a:ln>
            <a:noFill/>
          </a:ln>
        </p:spPr>
      </p:pic>
      <p:pic>
        <p:nvPicPr>
          <p:cNvPr id="700" name="Google Shape;700;p60" descr="A logo with colored circles&#10;&#10;AI-generated content may be incorrect."/>
          <p:cNvPicPr preferRelativeResize="0"/>
          <p:nvPr/>
        </p:nvPicPr>
        <p:blipFill rotWithShape="1">
          <a:blip r:embed="rId9">
            <a:alphaModFix/>
          </a:blip>
          <a:srcRect/>
          <a:stretch/>
        </p:blipFill>
        <p:spPr>
          <a:xfrm>
            <a:off x="4700174" y="4516087"/>
            <a:ext cx="1302096" cy="492999"/>
          </a:xfrm>
          <a:prstGeom prst="rect">
            <a:avLst/>
          </a:prstGeom>
          <a:noFill/>
          <a:ln>
            <a:noFill/>
          </a:ln>
        </p:spPr>
      </p:pic>
      <p:pic>
        <p:nvPicPr>
          <p:cNvPr id="701" name="Google Shape;701;p60" descr="A blue text on a white background&#10;&#10;AI-generated content may be incorrect."/>
          <p:cNvPicPr preferRelativeResize="0"/>
          <p:nvPr/>
        </p:nvPicPr>
        <p:blipFill rotWithShape="1">
          <a:blip r:embed="rId10">
            <a:alphaModFix/>
          </a:blip>
          <a:srcRect/>
          <a:stretch/>
        </p:blipFill>
        <p:spPr>
          <a:xfrm>
            <a:off x="4279179" y="3577041"/>
            <a:ext cx="1415399" cy="575427"/>
          </a:xfrm>
          <a:prstGeom prst="rect">
            <a:avLst/>
          </a:prstGeom>
          <a:noFill/>
          <a:ln>
            <a:noFill/>
          </a:ln>
        </p:spPr>
      </p:pic>
      <p:pic>
        <p:nvPicPr>
          <p:cNvPr id="702" name="Google Shape;702;p60"/>
          <p:cNvPicPr preferRelativeResize="0"/>
          <p:nvPr/>
        </p:nvPicPr>
        <p:blipFill rotWithShape="1">
          <a:blip r:embed="rId11">
            <a:alphaModFix/>
          </a:blip>
          <a:srcRect/>
          <a:stretch/>
        </p:blipFill>
        <p:spPr>
          <a:xfrm>
            <a:off x="3962555" y="2065379"/>
            <a:ext cx="3072174" cy="697925"/>
          </a:xfrm>
          <a:prstGeom prst="rect">
            <a:avLst/>
          </a:prstGeom>
          <a:noFill/>
          <a:ln>
            <a:noFill/>
          </a:ln>
        </p:spPr>
      </p:pic>
      <p:pic>
        <p:nvPicPr>
          <p:cNvPr id="703" name="Google Shape;703;p60"/>
          <p:cNvPicPr preferRelativeResize="0"/>
          <p:nvPr/>
        </p:nvPicPr>
        <p:blipFill rotWithShape="1">
          <a:blip r:embed="rId12">
            <a:alphaModFix/>
          </a:blip>
          <a:srcRect/>
          <a:stretch/>
        </p:blipFill>
        <p:spPr>
          <a:xfrm>
            <a:off x="2658300" y="106070"/>
            <a:ext cx="5847471" cy="1658822"/>
          </a:xfrm>
          <a:prstGeom prst="rect">
            <a:avLst/>
          </a:prstGeom>
          <a:noFill/>
          <a:ln>
            <a:noFill/>
          </a:ln>
        </p:spPr>
      </p:pic>
      <p:grpSp>
        <p:nvGrpSpPr>
          <p:cNvPr id="704" name="Google Shape;704;p60"/>
          <p:cNvGrpSpPr/>
          <p:nvPr/>
        </p:nvGrpSpPr>
        <p:grpSpPr>
          <a:xfrm>
            <a:off x="639092" y="3746526"/>
            <a:ext cx="1631316" cy="2329179"/>
            <a:chOff x="0" y="0"/>
            <a:chExt cx="1631376" cy="2329344"/>
          </a:xfrm>
        </p:grpSpPr>
        <p:grpSp>
          <p:nvGrpSpPr>
            <p:cNvPr id="705" name="Google Shape;705;p60"/>
            <p:cNvGrpSpPr/>
            <p:nvPr/>
          </p:nvGrpSpPr>
          <p:grpSpPr>
            <a:xfrm>
              <a:off x="69494" y="0"/>
              <a:ext cx="1537201" cy="720000"/>
              <a:chOff x="0" y="0"/>
              <a:chExt cx="817861" cy="383204"/>
            </a:xfrm>
          </p:grpSpPr>
          <p:pic>
            <p:nvPicPr>
              <p:cNvPr id="706" name="Google Shape;706;p60" descr="More Than a 'Like': The Story of the Facebook Logo | Looka"/>
              <p:cNvPicPr preferRelativeResize="0"/>
              <p:nvPr/>
            </p:nvPicPr>
            <p:blipFill rotWithShape="1">
              <a:blip r:embed="rId13">
                <a:alphaModFix/>
              </a:blip>
              <a:srcRect/>
              <a:stretch/>
            </p:blipFill>
            <p:spPr>
              <a:xfrm>
                <a:off x="0" y="0"/>
                <a:ext cx="389890" cy="372110"/>
              </a:xfrm>
              <a:prstGeom prst="rect">
                <a:avLst/>
              </a:prstGeom>
              <a:noFill/>
              <a:ln>
                <a:noFill/>
              </a:ln>
            </p:spPr>
          </p:pic>
          <p:pic>
            <p:nvPicPr>
              <p:cNvPr id="707" name="Google Shape;707;p60"/>
              <p:cNvPicPr preferRelativeResize="0"/>
              <p:nvPr/>
            </p:nvPicPr>
            <p:blipFill rotWithShape="1">
              <a:blip r:embed="rId14">
                <a:alphaModFix/>
              </a:blip>
              <a:srcRect/>
              <a:stretch/>
            </p:blipFill>
            <p:spPr>
              <a:xfrm>
                <a:off x="452101" y="23794"/>
                <a:ext cx="365760" cy="359410"/>
              </a:xfrm>
              <a:prstGeom prst="rect">
                <a:avLst/>
              </a:prstGeom>
              <a:noFill/>
              <a:ln>
                <a:noFill/>
              </a:ln>
            </p:spPr>
          </p:pic>
        </p:grpSp>
        <p:grpSp>
          <p:nvGrpSpPr>
            <p:cNvPr id="708" name="Google Shape;708;p60"/>
            <p:cNvGrpSpPr/>
            <p:nvPr/>
          </p:nvGrpSpPr>
          <p:grpSpPr>
            <a:xfrm>
              <a:off x="36576" y="793700"/>
              <a:ext cx="1594800" cy="720000"/>
              <a:chOff x="0" y="0"/>
              <a:chExt cx="825108" cy="373007"/>
            </a:xfrm>
          </p:grpSpPr>
          <p:pic>
            <p:nvPicPr>
              <p:cNvPr id="709" name="Google Shape;709;p60" descr="O imagine care conține Grafică, Color, cerc, design grafic&#10;&#10;Conținutul generat de inteligența artificială poate fi incorect."/>
              <p:cNvPicPr preferRelativeResize="0"/>
              <p:nvPr/>
            </p:nvPicPr>
            <p:blipFill rotWithShape="1">
              <a:blip r:embed="rId15">
                <a:alphaModFix/>
              </a:blip>
              <a:srcRect/>
              <a:stretch/>
            </p:blipFill>
            <p:spPr>
              <a:xfrm>
                <a:off x="0" y="0"/>
                <a:ext cx="394970" cy="372110"/>
              </a:xfrm>
              <a:prstGeom prst="rect">
                <a:avLst/>
              </a:prstGeom>
              <a:noFill/>
              <a:ln>
                <a:noFill/>
              </a:ln>
            </p:spPr>
          </p:pic>
          <p:pic>
            <p:nvPicPr>
              <p:cNvPr id="710" name="Google Shape;710;p60"/>
              <p:cNvPicPr preferRelativeResize="0"/>
              <p:nvPr/>
            </p:nvPicPr>
            <p:blipFill rotWithShape="1">
              <a:blip r:embed="rId16">
                <a:alphaModFix/>
              </a:blip>
              <a:srcRect/>
              <a:stretch/>
            </p:blipFill>
            <p:spPr>
              <a:xfrm>
                <a:off x="465698" y="13597"/>
                <a:ext cx="359410" cy="359410"/>
              </a:xfrm>
              <a:prstGeom prst="rect">
                <a:avLst/>
              </a:prstGeom>
              <a:noFill/>
              <a:ln>
                <a:noFill/>
              </a:ln>
            </p:spPr>
          </p:pic>
        </p:grpSp>
        <p:grpSp>
          <p:nvGrpSpPr>
            <p:cNvPr id="711" name="Google Shape;711;p60"/>
            <p:cNvGrpSpPr/>
            <p:nvPr/>
          </p:nvGrpSpPr>
          <p:grpSpPr>
            <a:xfrm>
              <a:off x="0" y="1609344"/>
              <a:ext cx="1598400" cy="720000"/>
              <a:chOff x="0" y="0"/>
              <a:chExt cx="827200" cy="372110"/>
            </a:xfrm>
          </p:grpSpPr>
          <p:pic>
            <p:nvPicPr>
              <p:cNvPr id="712" name="Google Shape;712;p60" descr="Linkedin logo vector, Linkedin symbol, Linkedin icon free ..."/>
              <p:cNvPicPr preferRelativeResize="0"/>
              <p:nvPr/>
            </p:nvPicPr>
            <p:blipFill rotWithShape="1">
              <a:blip r:embed="rId17">
                <a:alphaModFix/>
              </a:blip>
              <a:srcRect/>
              <a:stretch/>
            </p:blipFill>
            <p:spPr>
              <a:xfrm>
                <a:off x="0" y="0"/>
                <a:ext cx="394970" cy="372110"/>
              </a:xfrm>
              <a:prstGeom prst="rect">
                <a:avLst/>
              </a:prstGeom>
              <a:noFill/>
              <a:ln>
                <a:noFill/>
              </a:ln>
            </p:spPr>
          </p:pic>
          <p:pic>
            <p:nvPicPr>
              <p:cNvPr id="713" name="Google Shape;713;p60"/>
              <p:cNvPicPr preferRelativeResize="0"/>
              <p:nvPr/>
            </p:nvPicPr>
            <p:blipFill rotWithShape="1">
              <a:blip r:embed="rId18">
                <a:alphaModFix/>
              </a:blip>
              <a:srcRect/>
              <a:stretch/>
            </p:blipFill>
            <p:spPr>
              <a:xfrm>
                <a:off x="458900" y="10198"/>
                <a:ext cx="368300" cy="359410"/>
              </a:xfrm>
              <a:prstGeom prst="rect">
                <a:avLst/>
              </a:prstGeom>
              <a:noFill/>
              <a:ln>
                <a:noFill/>
              </a:ln>
            </p:spPr>
          </p:pic>
        </p:grpSp>
      </p:gr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736E316-7F6A-4E83-98EB-4BB83614FB82}"/>
</file>

<file path=customXml/itemProps2.xml><?xml version="1.0" encoding="utf-8"?>
<ds:datastoreItem xmlns:ds="http://schemas.openxmlformats.org/officeDocument/2006/customXml" ds:itemID="{70AD849C-ADC9-4CFD-9A7B-A44DB09641C5}"/>
</file>

<file path=customXml/itemProps3.xml><?xml version="1.0" encoding="utf-8"?>
<ds:datastoreItem xmlns:ds="http://schemas.openxmlformats.org/officeDocument/2006/customXml" ds:itemID="{E54E2D4E-A849-4F88-A018-C9040C28209F}"/>
</file>

<file path=docProps/app.xml><?xml version="1.0" encoding="utf-8"?>
<Properties xmlns="http://schemas.openxmlformats.org/officeDocument/2006/extended-properties" xmlns:vt="http://schemas.openxmlformats.org/officeDocument/2006/docPropsVTypes">
  <TotalTime>0</TotalTime>
  <Words>11734</Words>
  <Application>Microsoft Office PowerPoint</Application>
  <PresentationFormat>Widescreen</PresentationFormat>
  <Paragraphs>1101</Paragraphs>
  <Slides>60</Slides>
  <Notes>60</Notes>
  <HiddenSlides>0</HiddenSlides>
  <MMClips>0</MMClips>
  <ScaleCrop>false</ScaleCrop>
  <HeadingPairs>
    <vt:vector size="6" baseType="variant">
      <vt:variant>
        <vt:lpstr>Caratteri utilizzati</vt:lpstr>
      </vt:variant>
      <vt:variant>
        <vt:i4>5</vt:i4>
      </vt:variant>
      <vt:variant>
        <vt:lpstr>Tema</vt:lpstr>
      </vt:variant>
      <vt:variant>
        <vt:i4>3</vt:i4>
      </vt:variant>
      <vt:variant>
        <vt:lpstr>Titoli diapositive</vt:lpstr>
      </vt:variant>
      <vt:variant>
        <vt:i4>60</vt:i4>
      </vt:variant>
    </vt:vector>
  </HeadingPairs>
  <TitlesOfParts>
    <vt:vector size="68" baseType="lpstr">
      <vt:lpstr>Open Sans</vt:lpstr>
      <vt:lpstr>Trebuchet MS</vt:lpstr>
      <vt:lpstr>Calibri</vt:lpstr>
      <vt:lpstr>Arial</vt:lpstr>
      <vt:lpstr>Noto Sans Symbols</vt:lpstr>
      <vt:lpstr>Facet</vt:lpstr>
      <vt:lpstr>Facet</vt:lpstr>
      <vt:lpstr>CARDET Course template</vt:lpstr>
      <vt:lpstr>Presentazione standard di PowerPoint</vt:lpstr>
      <vt:lpstr>Programma della sessione</vt:lpstr>
      <vt:lpstr>Panoramica del modulo</vt:lpstr>
      <vt:lpstr>Risultati di apprendimento</vt:lpstr>
      <vt:lpstr>Riflessione iniziale / Riscaldamento</vt:lpstr>
      <vt:lpstr>Argomento 1: L’economia verde e la sua rilevanza per l’istruzione e la formazione professionale</vt:lpstr>
      <vt:lpstr>Argomento 2: Competenze verdi ed evoluzione delle esigenze del mercato del lavoro</vt:lpstr>
      <vt:lpstr>Argomento 3: Professioni legate alla sostenibilità e percorsi professionali</vt:lpstr>
      <vt:lpstr>Che cos’è l’economia verde?</vt:lpstr>
      <vt:lpstr>Economia verde e sviluppo sostenibile</vt:lpstr>
      <vt:lpstr>Perché l’economia verde è importante per l’istruzione e la formazione professionale (1)</vt:lpstr>
      <vt:lpstr>Perché l’economia verde è importante per l’istruzione e la formazione professionale (2)</vt:lpstr>
      <vt:lpstr>Discussione sul checkpoint</vt:lpstr>
      <vt:lpstr>Attività pratica</vt:lpstr>
      <vt:lpstr>Settori chiave della transizione verso l’economia verde</vt:lpstr>
      <vt:lpstr>I motori dell'economia verde</vt:lpstr>
      <vt:lpstr>Cambiamenti visibili e nascosti nel mercato del lavoro</vt:lpstr>
      <vt:lpstr>Discussione sui punti chiave: cosa sta cambiando nel vostro settore?</vt:lpstr>
      <vt:lpstr>Discussione applicata: dalla tendenza all’esigenza formativa</vt:lpstr>
      <vt:lpstr>Segnali del mercato del lavoro e parti interessate</vt:lpstr>
      <vt:lpstr>Attività pratica</vt:lpstr>
      <vt:lpstr>Cosa sono le competenze verdi?</vt:lpstr>
      <vt:lpstr>Categorie di competenze verdi</vt:lpstr>
      <vt:lpstr>Competenze trasversali in materia di sostenibilità</vt:lpstr>
      <vt:lpstr>Competenze verdi specifiche per professione</vt:lpstr>
      <vt:lpstr>Competenze ecologiche altamente specializzate</vt:lpstr>
      <vt:lpstr>Discussione sul checkpoint</vt:lpstr>
      <vt:lpstr>Attività pratica</vt:lpstr>
      <vt:lpstr>Competenze ecologiche nell’ESCO</vt:lpstr>
      <vt:lpstr>Skills Intelligence: Analisi dei cambiamenti nel mercato del lavoro</vt:lpstr>
      <vt:lpstr>Attività pratica</vt:lpstr>
      <vt:lpstr>Che cos’è un “lavoro verde”?</vt:lpstr>
      <vt:lpstr>Lavori verdi e lavoro dignitoso</vt:lpstr>
      <vt:lpstr>Nuovi posti di lavoro, cambiamenti di lavoro e nelle mansioni</vt:lpstr>
      <vt:lpstr>Esempi di settori</vt:lpstr>
      <vt:lpstr>Percorsi professionali nella transizione verde</vt:lpstr>
      <vt:lpstr>Transizione equa e inclusione</vt:lpstr>
      <vt:lpstr>Attività pratica</vt:lpstr>
      <vt:lpstr>Caso di studio: Ristrutturazione di un edificio ed efficienza energetica</vt:lpstr>
      <vt:lpstr>Caso di studio: Ristrutturazione edilizia ed efficienza energetica</vt:lpstr>
      <vt:lpstr>Attività pratica</vt:lpstr>
      <vt:lpstr>Caso di studio: Economia circolare nel settore della produzione e della riparazione</vt:lpstr>
      <vt:lpstr>Domande di riflessione – Caso sull’economia circolare</vt:lpstr>
      <vt:lpstr>Attività pratica</vt:lpstr>
      <vt:lpstr>Caso di studio: Turismo sostenibile e servizi locali</vt:lpstr>
      <vt:lpstr>Caso di studio: Turismo sostenibile e servizi locali</vt:lpstr>
      <vt:lpstr>Aspetti rilevanti per il Modulo 3</vt:lpstr>
      <vt:lpstr>Caso di studio: Turismo sostenibile e servizi locali</vt:lpstr>
      <vt:lpstr>Attività di riflessione per il formatore individuale</vt:lpstr>
      <vt:lpstr>Attività di riflessione di gruppo</vt:lpstr>
      <vt:lpstr>Compito di apprendimento autonomo</vt:lpstr>
      <vt:lpstr>Utilizzo dei materiali ESE in questo modulo</vt:lpstr>
      <vt:lpstr>Attività pratiche previste in questo modulo</vt:lpstr>
      <vt:lpstr>Risultati delle attività pratiche</vt:lpstr>
      <vt:lpstr>Link al portfolio del formatore</vt:lpstr>
      <vt:lpstr>Sintesi e passi successivi (1)</vt:lpstr>
      <vt:lpstr>Sintesi e passi successivi (2)</vt:lpstr>
      <vt:lpstr>Bibliografia</vt:lpstr>
      <vt:lpstr>Bibliografia</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2Fast4u</dc:creator>
  <cp:lastModifiedBy>Bruna Fontanarosa</cp:lastModifiedBy>
  <cp:revision>1</cp:revision>
  <dcterms:created xsi:type="dcterms:W3CDTF">2014-07-11T09:12:14Z</dcterms:created>
  <dcterms:modified xsi:type="dcterms:W3CDTF">2026-08-05T08:07:01Z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