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66"/>
  </p:notesMasterIdLst>
  <p:handoutMasterIdLst>
    <p:handoutMasterId r:id="rId67"/>
  </p:handoutMasterIdLst>
  <p:sldIdLst>
    <p:sldId id="276" r:id="rId6"/>
    <p:sldId id="263" r:id="rId7"/>
    <p:sldId id="353" r:id="rId8"/>
    <p:sldId id="337" r:id="rId9"/>
    <p:sldId id="338" r:id="rId10"/>
    <p:sldId id="339" r:id="rId11"/>
    <p:sldId id="340" r:id="rId12"/>
    <p:sldId id="341" r:id="rId13"/>
    <p:sldId id="361" r:id="rId14"/>
    <p:sldId id="362" r:id="rId15"/>
    <p:sldId id="363" r:id="rId16"/>
    <p:sldId id="364" r:id="rId17"/>
    <p:sldId id="354" r:id="rId18"/>
    <p:sldId id="365" r:id="rId19"/>
    <p:sldId id="366" r:id="rId20"/>
    <p:sldId id="367" r:id="rId21"/>
    <p:sldId id="368" r:id="rId22"/>
    <p:sldId id="369" r:id="rId23"/>
    <p:sldId id="370" r:id="rId24"/>
    <p:sldId id="371" r:id="rId25"/>
    <p:sldId id="372" r:id="rId26"/>
    <p:sldId id="373" r:id="rId27"/>
    <p:sldId id="374" r:id="rId28"/>
    <p:sldId id="375" r:id="rId29"/>
    <p:sldId id="376" r:id="rId30"/>
    <p:sldId id="377" r:id="rId31"/>
    <p:sldId id="378" r:id="rId32"/>
    <p:sldId id="379" r:id="rId33"/>
    <p:sldId id="380" r:id="rId34"/>
    <p:sldId id="381" r:id="rId35"/>
    <p:sldId id="382" r:id="rId36"/>
    <p:sldId id="383" r:id="rId37"/>
    <p:sldId id="384" r:id="rId38"/>
    <p:sldId id="385" r:id="rId39"/>
    <p:sldId id="386" r:id="rId40"/>
    <p:sldId id="387" r:id="rId41"/>
    <p:sldId id="388" r:id="rId42"/>
    <p:sldId id="389" r:id="rId43"/>
    <p:sldId id="390" r:id="rId44"/>
    <p:sldId id="391" r:id="rId45"/>
    <p:sldId id="392" r:id="rId46"/>
    <p:sldId id="393" r:id="rId47"/>
    <p:sldId id="394" r:id="rId48"/>
    <p:sldId id="395" r:id="rId49"/>
    <p:sldId id="396" r:id="rId50"/>
    <p:sldId id="397" r:id="rId51"/>
    <p:sldId id="398" r:id="rId52"/>
    <p:sldId id="399" r:id="rId53"/>
    <p:sldId id="400" r:id="rId54"/>
    <p:sldId id="401" r:id="rId55"/>
    <p:sldId id="402" r:id="rId56"/>
    <p:sldId id="342" r:id="rId57"/>
    <p:sldId id="403" r:id="rId58"/>
    <p:sldId id="404" r:id="rId59"/>
    <p:sldId id="357" r:id="rId60"/>
    <p:sldId id="351" r:id="rId61"/>
    <p:sldId id="405" r:id="rId62"/>
    <p:sldId id="352" r:id="rId63"/>
    <p:sldId id="406" r:id="rId64"/>
    <p:sldId id="270" r:id="rId65"/>
  </p:sldIdLst>
  <p:sldSz cx="12192000" cy="6858000"/>
  <p:notesSz cx="6858000" cy="9144000"/>
  <p:custDataLst>
    <p:tags r:id="rId6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61900" autoAdjust="0"/>
  </p:normalViewPr>
  <p:slideViewPr>
    <p:cSldViewPr snapToGrid="0">
      <p:cViewPr varScale="1">
        <p:scale>
          <a:sx n="53" d="100"/>
          <a:sy n="53" d="100"/>
        </p:scale>
        <p:origin x="1867" y="5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ags" Target="tags/tag1.xml"/><Relationship Id="rId7" Type="http://schemas.openxmlformats.org/officeDocument/2006/relationships/slide" Target="slides/slide2.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15/6/2026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15/6/2026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to Module 3, </a:t>
            </a:r>
            <a:r>
              <a:rPr lang="en-US" b="1" dirty="0"/>
              <a:t>Green Economy and </a:t>
            </a:r>
            <a:r>
              <a:rPr lang="en-US" b="1" dirty="0" err="1"/>
              <a:t>Labour</a:t>
            </a:r>
            <a:r>
              <a:rPr lang="en-US" b="1" dirty="0"/>
              <a:t> Market Insights</a:t>
            </a:r>
            <a:r>
              <a:rPr lang="en-US" dirty="0"/>
              <a:t>.</a:t>
            </a:r>
          </a:p>
          <a:p>
            <a:r>
              <a:rPr lang="en-US" dirty="0"/>
              <a:t>Explain that this module is part of the SUSTAIN-EU Train-the-Trainer CPD </a:t>
            </a:r>
            <a:r>
              <a:rPr lang="en-US" dirty="0" err="1"/>
              <a:t>Programme</a:t>
            </a:r>
            <a:r>
              <a:rPr lang="en-US" dirty="0"/>
              <a:t>. The aim is not to test participants’ existing expert knowledge, but to build a shared understanding of the green economy, green skills and changing </a:t>
            </a:r>
            <a:r>
              <a:rPr lang="en-US" dirty="0" err="1"/>
              <a:t>labour</a:t>
            </a:r>
            <a:r>
              <a:rPr lang="en-US" dirty="0"/>
              <a:t>-market needs.</a:t>
            </a:r>
          </a:p>
          <a:p>
            <a:r>
              <a:rPr lang="en-US" dirty="0"/>
              <a:t>Mention that the module will combine explanation, discussion, practical mapping activities and case-study work.</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902471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US" dirty="0"/>
              <a:t>Use this slide to orient participants.</a:t>
            </a:r>
          </a:p>
          <a:p>
            <a:r>
              <a:rPr lang="en-US" dirty="0"/>
              <a:t>Explain that the session lasts three hours and moves from concepts to application.</a:t>
            </a:r>
          </a:p>
          <a:p>
            <a:r>
              <a:rPr lang="en-US" dirty="0"/>
              <a:t>First, the group builds a common understanding of the green economy. Second, it explores green skills and </a:t>
            </a:r>
            <a:r>
              <a:rPr lang="en-US" dirty="0" err="1"/>
              <a:t>labour</a:t>
            </a:r>
            <a:r>
              <a:rPr lang="en-US" dirty="0"/>
              <a:t>-market change. Third, it looks at sustainability-related occupations and career pathways.</a:t>
            </a:r>
          </a:p>
          <a:p>
            <a:r>
              <a:rPr lang="en-US" dirty="0"/>
              <a:t>The session then moves into practical activities, case-study work, reflection and the self-directed learning task.</a:t>
            </a:r>
          </a:p>
          <a:p>
            <a:br>
              <a:rPr lang="hr-HR" b="1" dirty="0"/>
            </a:br>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US" dirty="0"/>
              <a:t>Explain that this module has three connected topics.</a:t>
            </a:r>
          </a:p>
          <a:p>
            <a:r>
              <a:rPr lang="en-US" dirty="0"/>
              <a:t>Topic 1 gives the conceptual foundation: what the green economy is and why it matters for VET.</a:t>
            </a:r>
          </a:p>
          <a:p>
            <a:r>
              <a:rPr lang="en-US" dirty="0"/>
              <a:t>Topic 2 focuses on skills: what kinds of skills are needed and how </a:t>
            </a:r>
            <a:r>
              <a:rPr lang="en-US" dirty="0" err="1"/>
              <a:t>labour</a:t>
            </a:r>
            <a:r>
              <a:rPr lang="en-US" dirty="0"/>
              <a:t>-market signals can be interpreted.</a:t>
            </a:r>
          </a:p>
          <a:p>
            <a:r>
              <a:rPr lang="en-US" dirty="0"/>
              <a:t>Topic 3 focuses on jobs and pathways: how occupations are changing and how teachers can support learners’ career awareness.</a:t>
            </a:r>
          </a:p>
          <a:p>
            <a:r>
              <a:rPr lang="en-US" dirty="0" err="1"/>
              <a:t>Emphasise</a:t>
            </a:r>
            <a:r>
              <a:rPr lang="en-US" dirty="0"/>
              <a:t> that participants are not expected to already know all this content.</a:t>
            </a:r>
          </a:p>
          <a:p>
            <a:br>
              <a:rPr lang="hr-HR" b="1" dirty="0"/>
            </a:br>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explain what participants are expected to achieve by the end of Module 3.</a:t>
            </a:r>
          </a:p>
          <a:p>
            <a:r>
              <a:rPr lang="en-US" dirty="0"/>
              <a:t>Clarify that the module is not only about understanding the green economy in theory. It also focuses on helping VET teachers connect green economy and </a:t>
            </a:r>
            <a:r>
              <a:rPr lang="en-US" dirty="0" err="1"/>
              <a:t>labour</a:t>
            </a:r>
            <a:r>
              <a:rPr lang="en-US" dirty="0"/>
              <a:t>-market insights with their own teaching practice.</a:t>
            </a:r>
            <a:endParaRPr lang="hr-HR" dirty="0"/>
          </a:p>
          <a:p>
            <a:endParaRPr lang="en-US" dirty="0"/>
          </a:p>
          <a:p>
            <a:r>
              <a:rPr lang="en-US" dirty="0"/>
              <a:t>Briefly explain each Learning Outcome:</a:t>
            </a:r>
          </a:p>
          <a:p>
            <a:r>
              <a:rPr lang="en-US" b="1" dirty="0"/>
              <a:t>K2</a:t>
            </a:r>
            <a:r>
              <a:rPr lang="en-US" dirty="0"/>
              <a:t> means participants should be able to explain relevant sustainability concepts and trends in a VET context. </a:t>
            </a:r>
          </a:p>
          <a:p>
            <a:r>
              <a:rPr lang="en-US" b="1" dirty="0"/>
              <a:t>K6</a:t>
            </a:r>
            <a:r>
              <a:rPr lang="en-US" dirty="0"/>
              <a:t> means they should understand how </a:t>
            </a:r>
            <a:r>
              <a:rPr lang="en-US" dirty="0" err="1"/>
              <a:t>labour</a:t>
            </a:r>
            <a:r>
              <a:rPr lang="en-US" dirty="0"/>
              <a:t>-market insights and career guidance relate to sustainability professions. </a:t>
            </a:r>
          </a:p>
          <a:p>
            <a:r>
              <a:rPr lang="en-US" b="1" dirty="0"/>
              <a:t>S5</a:t>
            </a:r>
            <a:r>
              <a:rPr lang="en-US" dirty="0"/>
              <a:t> means they should be able to connect green jobs and green skills with learner guidance. </a:t>
            </a:r>
          </a:p>
          <a:p>
            <a:r>
              <a:rPr lang="en-US" b="1" dirty="0"/>
              <a:t>AR2</a:t>
            </a:r>
            <a:r>
              <a:rPr lang="en-US" dirty="0"/>
              <a:t> means they should be able to adapt examples to their own country, sector or institution, while keeping the common SUSTAIN-EU quality framework. </a:t>
            </a:r>
            <a:endParaRPr lang="hr-HR" dirty="0"/>
          </a:p>
          <a:p>
            <a:endParaRPr lang="en-US" dirty="0"/>
          </a:p>
          <a:p>
            <a:r>
              <a:rPr lang="en-US" dirty="0"/>
              <a:t>Tell participants that these outcomes will be revisited during the practical activities, the self-directed learning task and the Trainer Portfolio contribution.</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3679706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activate participants’ prior knowledge and make the topic practical from the beginning.</a:t>
            </a:r>
            <a:endParaRPr lang="hr-HR" dirty="0"/>
          </a:p>
          <a:p>
            <a:endParaRPr lang="en-US" dirty="0"/>
          </a:p>
          <a:p>
            <a:r>
              <a:rPr lang="en-US" dirty="0"/>
              <a:t>Invite participants to think about their own teaching field or sector. They do not need to be experts in the green economy. The purpose is to identify what they already observe in their context.</a:t>
            </a:r>
            <a:endParaRPr lang="hr-HR" dirty="0"/>
          </a:p>
          <a:p>
            <a:endParaRPr lang="en-US" dirty="0"/>
          </a:p>
          <a:p>
            <a:r>
              <a:rPr lang="en-US" dirty="0"/>
              <a:t>Ask them to reflect individually for one or two minutes, then invite short responses in pairs or in plenary.</a:t>
            </a:r>
            <a:endParaRPr lang="hr-HR" dirty="0"/>
          </a:p>
          <a:p>
            <a:endParaRPr lang="en-US" dirty="0"/>
          </a:p>
          <a:p>
            <a:r>
              <a:rPr lang="en-US" dirty="0"/>
              <a:t>Encourage concrete examples, such as:</a:t>
            </a:r>
          </a:p>
          <a:p>
            <a:pPr marL="171450" indent="-171450">
              <a:buFont typeface="Arial" panose="020B0604020202020204" pitchFamily="34" charset="0"/>
              <a:buChar char="•"/>
            </a:pPr>
            <a:r>
              <a:rPr lang="en-US" dirty="0"/>
              <a:t>energy saving in buildings or workplaces; </a:t>
            </a:r>
          </a:p>
          <a:p>
            <a:pPr marL="171450" indent="-171450">
              <a:buFont typeface="Arial" panose="020B0604020202020204" pitchFamily="34" charset="0"/>
              <a:buChar char="•"/>
            </a:pPr>
            <a:r>
              <a:rPr lang="en-US" dirty="0"/>
              <a:t>waste reduction in catering, tourism or manufacturing; </a:t>
            </a:r>
          </a:p>
          <a:p>
            <a:pPr marL="171450" indent="-171450">
              <a:buFont typeface="Arial" panose="020B0604020202020204" pitchFamily="34" charset="0"/>
              <a:buChar char="•"/>
            </a:pPr>
            <a:r>
              <a:rPr lang="en-US" dirty="0"/>
              <a:t>sustainable materials in construction; </a:t>
            </a:r>
          </a:p>
          <a:p>
            <a:pPr marL="171450" indent="-171450">
              <a:buFont typeface="Arial" panose="020B0604020202020204" pitchFamily="34" charset="0"/>
              <a:buChar char="•"/>
            </a:pPr>
            <a:r>
              <a:rPr lang="en-US" dirty="0"/>
              <a:t>electric mobility in transport; </a:t>
            </a:r>
          </a:p>
          <a:p>
            <a:pPr marL="171450" indent="-171450">
              <a:buFont typeface="Arial" panose="020B0604020202020204" pitchFamily="34" charset="0"/>
              <a:buChar char="•"/>
            </a:pPr>
            <a:r>
              <a:rPr lang="en-US" dirty="0"/>
              <a:t>environmental reporting in administration; </a:t>
            </a:r>
          </a:p>
          <a:p>
            <a:pPr marL="171450" indent="-171450">
              <a:buFont typeface="Arial" panose="020B0604020202020204" pitchFamily="34" charset="0"/>
              <a:buChar char="•"/>
            </a:pPr>
            <a:r>
              <a:rPr lang="en-US" dirty="0"/>
              <a:t>local sourcing in hospitality; </a:t>
            </a:r>
          </a:p>
          <a:p>
            <a:pPr marL="171450" indent="-171450">
              <a:buFont typeface="Arial" panose="020B0604020202020204" pitchFamily="34" charset="0"/>
              <a:buChar char="•"/>
            </a:pPr>
            <a:r>
              <a:rPr lang="en-US" dirty="0"/>
              <a:t>digital tools for monitoring energy, waste or emissions. </a:t>
            </a:r>
            <a:endParaRPr lang="hr-HR" dirty="0"/>
          </a:p>
          <a:p>
            <a:endParaRPr lang="en-US" dirty="0"/>
          </a:p>
          <a:p>
            <a:r>
              <a:rPr lang="en-US" dirty="0"/>
              <a:t>Explain that these examples will be useful throughout the session, especially during the practical activities and the self-directed learning task.</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2539370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Topic 1.</a:t>
            </a:r>
            <a:endParaRPr lang="hr-HR" dirty="0"/>
          </a:p>
          <a:p>
            <a:endParaRPr lang="en-US" dirty="0"/>
          </a:p>
          <a:p>
            <a:r>
              <a:rPr lang="en-US" dirty="0"/>
              <a:t>Explain that the green economy should be understood as an economy-wide transition.</a:t>
            </a:r>
            <a:endParaRPr lang="hr-HR" dirty="0"/>
          </a:p>
          <a:p>
            <a:endParaRPr lang="en-US" dirty="0"/>
          </a:p>
          <a:p>
            <a:r>
              <a:rPr lang="en-US" dirty="0"/>
              <a:t>It includes environmental goals, but also changes in production, services, investment, employment, regulations and social inclusion.</a:t>
            </a:r>
            <a:endParaRPr lang="hr-HR" dirty="0"/>
          </a:p>
          <a:p>
            <a:endParaRPr lang="en-US" dirty="0"/>
          </a:p>
          <a:p>
            <a:r>
              <a:rPr lang="en-US" dirty="0"/>
              <a:t>Help participants see that sustainability is not an isolated subject; it increasingly shapes how sectors operate and what workers need to know.</a:t>
            </a:r>
            <a:endParaRPr lang="hr-HR" dirty="0"/>
          </a:p>
          <a:p>
            <a:endParaRPr lang="en-US" dirty="0"/>
          </a:p>
          <a:p>
            <a:r>
              <a:rPr lang="en-US" dirty="0"/>
              <a:t>Source note: UNEP green economy definition.</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2255443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Topic 2.</a:t>
            </a:r>
            <a:endParaRPr lang="hr-HR" dirty="0"/>
          </a:p>
          <a:p>
            <a:endParaRPr lang="en-US" dirty="0"/>
          </a:p>
          <a:p>
            <a:r>
              <a:rPr lang="en-US" dirty="0"/>
              <a:t>Explain that green skills are not limited to highly technical environmental jobs.</a:t>
            </a:r>
            <a:endParaRPr lang="hr-HR" dirty="0"/>
          </a:p>
          <a:p>
            <a:endParaRPr lang="en-US" dirty="0"/>
          </a:p>
          <a:p>
            <a:r>
              <a:rPr lang="en-US" dirty="0"/>
              <a:t>Some green skills are transversal and useful across many occupations. Others are specific to sectors, such as energy-efficient building renovation. Others are specialist skills used by experts.</a:t>
            </a:r>
            <a:endParaRPr lang="hr-HR" dirty="0"/>
          </a:p>
          <a:p>
            <a:endParaRPr lang="en-US" dirty="0"/>
          </a:p>
          <a:p>
            <a:r>
              <a:rPr lang="en-US" dirty="0"/>
              <a:t>Mention that </a:t>
            </a:r>
            <a:r>
              <a:rPr lang="en-US" dirty="0" err="1"/>
              <a:t>labour</a:t>
            </a:r>
            <a:r>
              <a:rPr lang="en-US" dirty="0"/>
              <a:t>-market signals help teachers understand which examples are relevant for their learners.</a:t>
            </a:r>
            <a:endParaRPr lang="hr-HR" dirty="0"/>
          </a:p>
          <a:p>
            <a:endParaRPr lang="en-US" dirty="0"/>
          </a:p>
          <a:p>
            <a:r>
              <a:rPr lang="en-US" dirty="0"/>
              <a:t>Source note: </a:t>
            </a:r>
            <a:r>
              <a:rPr lang="en-US" dirty="0" err="1"/>
              <a:t>Cedefop</a:t>
            </a:r>
            <a:r>
              <a:rPr lang="en-US" dirty="0"/>
              <a:t> skills for the green economy; ESCO green skills labelling.</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96494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Topic 3.</a:t>
            </a:r>
            <a:endParaRPr lang="hr-HR" dirty="0"/>
          </a:p>
          <a:p>
            <a:endParaRPr lang="en-US" dirty="0"/>
          </a:p>
          <a:p>
            <a:r>
              <a:rPr lang="en-US" dirty="0"/>
              <a:t>Explain that green </a:t>
            </a:r>
            <a:r>
              <a:rPr lang="en-US" dirty="0" err="1"/>
              <a:t>labour</a:t>
            </a:r>
            <a:r>
              <a:rPr lang="en-US" dirty="0"/>
              <a:t>-market change can create new occupations, but often it changes existing ones.</a:t>
            </a:r>
            <a:endParaRPr lang="hr-HR" dirty="0"/>
          </a:p>
          <a:p>
            <a:endParaRPr lang="en-US" dirty="0"/>
          </a:p>
          <a:p>
            <a:r>
              <a:rPr lang="en-US" dirty="0"/>
              <a:t>For example, construction workers may need energy-efficiency knowledge, hospitality workers may need waste and resource-efficiency practices, and administrative staff may need sustainability reporting awareness.</a:t>
            </a:r>
            <a:endParaRPr lang="hr-HR" dirty="0"/>
          </a:p>
          <a:p>
            <a:endParaRPr lang="en-US" dirty="0"/>
          </a:p>
          <a:p>
            <a:r>
              <a:rPr lang="en-US" dirty="0"/>
              <a:t>The goal is to help teachers make career pathways visible to learners.</a:t>
            </a:r>
            <a:endParaRPr lang="hr-HR" dirty="0"/>
          </a:p>
          <a:p>
            <a:endParaRPr lang="en-US" dirty="0"/>
          </a:p>
          <a:p>
            <a:r>
              <a:rPr lang="en-US" dirty="0"/>
              <a:t>Source note: ILO green jobs; </a:t>
            </a:r>
            <a:r>
              <a:rPr lang="en-US" dirty="0" err="1"/>
              <a:t>Cedefop</a:t>
            </a:r>
            <a:r>
              <a:rPr lang="en-US" dirty="0"/>
              <a:t> green transition skills work.</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726129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F4D86-C1F5-DFF3-79B9-A74774B3B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16F2E-0924-D876-37A5-6BDB0434B68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72368378-FCAB-89F3-9F0E-3B21161E047D}"/>
              </a:ext>
            </a:extLst>
          </p:cNvPr>
          <p:cNvSpPr>
            <a:spLocks noGrp="1"/>
          </p:cNvSpPr>
          <p:nvPr>
            <p:ph type="body" idx="1"/>
          </p:nvPr>
        </p:nvSpPr>
        <p:spPr/>
        <p:txBody>
          <a:bodyPr/>
          <a:lstStyle/>
          <a:p>
            <a:r>
              <a:rPr lang="en-US" dirty="0"/>
              <a:t>Teach the definition clearly.</a:t>
            </a:r>
            <a:endParaRPr lang="hr-HR" dirty="0"/>
          </a:p>
          <a:p>
            <a:endParaRPr lang="en-US" dirty="0"/>
          </a:p>
          <a:p>
            <a:r>
              <a:rPr lang="en-US" dirty="0"/>
              <a:t>UNEP describes a green economy as low carbon, resource efficient and socially inclusive.</a:t>
            </a:r>
            <a:endParaRPr lang="hr-HR" dirty="0"/>
          </a:p>
          <a:p>
            <a:endParaRPr lang="en-US" dirty="0"/>
          </a:p>
          <a:p>
            <a:r>
              <a:rPr lang="en-US" dirty="0"/>
              <a:t>Explain each element:</a:t>
            </a:r>
          </a:p>
          <a:p>
            <a:pPr marL="171450" indent="-171450">
              <a:buFont typeface="Arial" panose="020B0604020202020204" pitchFamily="34" charset="0"/>
              <a:buChar char="•"/>
            </a:pPr>
            <a:r>
              <a:rPr lang="en-US" dirty="0"/>
              <a:t>Low carbon means reducing greenhouse gas emissions.</a:t>
            </a:r>
          </a:p>
          <a:p>
            <a:pPr marL="171450" indent="-171450">
              <a:buFont typeface="Arial" panose="020B0604020202020204" pitchFamily="34" charset="0"/>
              <a:buChar char="•"/>
            </a:pPr>
            <a:r>
              <a:rPr lang="en-US" dirty="0"/>
              <a:t>Resource efficient means using energy, materials, water and land more carefully.</a:t>
            </a:r>
          </a:p>
          <a:p>
            <a:pPr marL="171450" indent="-171450">
              <a:buFont typeface="Arial" panose="020B0604020202020204" pitchFamily="34" charset="0"/>
              <a:buChar char="•"/>
            </a:pPr>
            <a:r>
              <a:rPr lang="en-US" dirty="0"/>
              <a:t>Socially inclusive means that the transition should benefit people and communities rather than create exclusion.</a:t>
            </a:r>
            <a:endParaRPr lang="hr-HR" dirty="0"/>
          </a:p>
          <a:p>
            <a:endParaRPr lang="en-US" dirty="0"/>
          </a:p>
          <a:p>
            <a:r>
              <a:rPr lang="en-US" dirty="0"/>
              <a:t>Source note: UNEP Green Economy.</a:t>
            </a:r>
          </a:p>
          <a:p>
            <a:endParaRPr lang="hr-HR" b="1" dirty="0"/>
          </a:p>
          <a:p>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F30C0DF3-DD82-68EC-CA16-D92409AFF9BB}"/>
              </a:ext>
            </a:extLst>
          </p:cNvPr>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3554237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D3014-8B5B-88FA-5F52-C95E3844D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78DD46-1C4D-AC0F-5824-0C3B1039B5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028091-7A17-5025-6BC4-6BC2912833AB}"/>
              </a:ext>
            </a:extLst>
          </p:cNvPr>
          <p:cNvSpPr>
            <a:spLocks noGrp="1"/>
          </p:cNvSpPr>
          <p:nvPr>
            <p:ph type="body" idx="1"/>
          </p:nvPr>
        </p:nvSpPr>
        <p:spPr/>
        <p:txBody>
          <a:bodyPr/>
          <a:lstStyle/>
          <a:p>
            <a:r>
              <a:rPr lang="en-US" dirty="0"/>
              <a:t>Use this slide to connect the green economy with sustainable development.</a:t>
            </a:r>
            <a:endParaRPr lang="hr-HR" dirty="0"/>
          </a:p>
          <a:p>
            <a:endParaRPr lang="en-US" dirty="0"/>
          </a:p>
          <a:p>
            <a:r>
              <a:rPr lang="en-US" dirty="0"/>
              <a:t>Explain that the green economy is not only about environmental protection. It also connects economic activity, innovation, social inclusion and decent work.</a:t>
            </a:r>
            <a:endParaRPr lang="hr-HR" dirty="0"/>
          </a:p>
          <a:p>
            <a:endParaRPr lang="en-US" dirty="0"/>
          </a:p>
          <a:p>
            <a:r>
              <a:rPr lang="en-US" dirty="0"/>
              <a:t>Make clear that the green economy is not a separate “green sector”. It affects everyday processes in existing sectors, including how </a:t>
            </a:r>
            <a:r>
              <a:rPr lang="en-US" dirty="0" err="1"/>
              <a:t>organisations</a:t>
            </a:r>
            <a:r>
              <a:rPr lang="en-US" dirty="0"/>
              <a:t> produce, buy, sell, transport, repair, maintain, report and manage resources.</a:t>
            </a:r>
            <a:endParaRPr lang="hr-HR" dirty="0"/>
          </a:p>
          <a:p>
            <a:endParaRPr lang="en-US" dirty="0"/>
          </a:p>
          <a:p>
            <a:r>
              <a:rPr lang="en-US" dirty="0"/>
              <a:t>Ask participants to think of one sector they know well and identify which of these processes may already be changing because of sustainability requirements.</a:t>
            </a:r>
            <a:endParaRPr lang="hr-HR" dirty="0"/>
          </a:p>
          <a:p>
            <a:endParaRPr lang="en-US" dirty="0"/>
          </a:p>
          <a:p>
            <a:r>
              <a:rPr lang="en-US" dirty="0"/>
              <a:t>Source note: UNEP Green Economy overview; ILO green jobs and decent work.</a:t>
            </a:r>
          </a:p>
        </p:txBody>
      </p:sp>
      <p:sp>
        <p:nvSpPr>
          <p:cNvPr id="4" name="Slide Number Placeholder 3">
            <a:extLst>
              <a:ext uri="{FF2B5EF4-FFF2-40B4-BE49-F238E27FC236}">
                <a16:creationId xmlns:a16="http://schemas.microsoft.com/office/drawing/2014/main" id="{9FBCEC5B-57E8-80B8-BBFB-8DB7F5134CCB}"/>
              </a:ext>
            </a:extLst>
          </p:cNvPr>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228780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2ECAC-412C-444C-E10B-CA51E5C9EC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FE5A46-115A-A520-9D5E-385F11B394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278F1-E0F0-7E5D-5D64-5C460169E08E}"/>
              </a:ext>
            </a:extLst>
          </p:cNvPr>
          <p:cNvSpPr>
            <a:spLocks noGrp="1"/>
          </p:cNvSpPr>
          <p:nvPr>
            <p:ph type="body" idx="1"/>
          </p:nvPr>
        </p:nvSpPr>
        <p:spPr/>
        <p:txBody>
          <a:bodyPr/>
          <a:lstStyle/>
          <a:p>
            <a:r>
              <a:rPr lang="en-US" dirty="0"/>
              <a:t>Make the link with VET explicit.</a:t>
            </a:r>
            <a:endParaRPr lang="hr-HR" dirty="0"/>
          </a:p>
          <a:p>
            <a:endParaRPr lang="hr-HR" dirty="0"/>
          </a:p>
          <a:p>
            <a:r>
              <a:rPr lang="en-US" dirty="0"/>
              <a:t>VET exists to prepare learners for work and professional development.</a:t>
            </a:r>
            <a:endParaRPr lang="hr-HR" dirty="0"/>
          </a:p>
          <a:p>
            <a:endParaRPr lang="hr-HR" dirty="0"/>
          </a:p>
          <a:p>
            <a:r>
              <a:rPr lang="en-US" dirty="0"/>
              <a:t>If workplaces need new standards, materials, technologies, reporting practices or </a:t>
            </a:r>
            <a:r>
              <a:rPr lang="en-US" dirty="0" err="1"/>
              <a:t>behaviours</a:t>
            </a:r>
            <a:r>
              <a:rPr lang="en-US" dirty="0"/>
              <a:t>, VET has to help learners develop the related competences.</a:t>
            </a:r>
            <a:endParaRPr lang="hr-HR" dirty="0"/>
          </a:p>
          <a:p>
            <a:endParaRPr lang="hr-HR" dirty="0"/>
          </a:p>
          <a:p>
            <a:r>
              <a:rPr lang="en-US" dirty="0"/>
              <a:t>Ask participants to think of a vocational area they know and how sustainability may already be changing tools or work processes.</a:t>
            </a:r>
            <a:endParaRPr lang="hr-HR" dirty="0"/>
          </a:p>
        </p:txBody>
      </p:sp>
      <p:sp>
        <p:nvSpPr>
          <p:cNvPr id="4" name="Slide Number Placeholder 3">
            <a:extLst>
              <a:ext uri="{FF2B5EF4-FFF2-40B4-BE49-F238E27FC236}">
                <a16:creationId xmlns:a16="http://schemas.microsoft.com/office/drawing/2014/main" id="{AC4F3A6B-FFCF-7FE4-1CB1-FA03579DDCFC}"/>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3095030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B3C99-EDE0-2D90-717E-4537B9FE24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1C234-A1CD-7DFC-8CD1-69522337C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EA41F5-1BAA-2D0B-812F-EAA453B00C47}"/>
              </a:ext>
            </a:extLst>
          </p:cNvPr>
          <p:cNvSpPr>
            <a:spLocks noGrp="1"/>
          </p:cNvSpPr>
          <p:nvPr>
            <p:ph type="body" idx="1"/>
          </p:nvPr>
        </p:nvSpPr>
        <p:spPr/>
        <p:txBody>
          <a:bodyPr/>
          <a:lstStyle/>
          <a:p>
            <a:r>
              <a:rPr lang="en-US" dirty="0"/>
              <a:t>Use this slide to shift from policy language to learner relevance.</a:t>
            </a:r>
            <a:endParaRPr lang="hr-HR" dirty="0"/>
          </a:p>
          <a:p>
            <a:endParaRPr lang="en-US" dirty="0"/>
          </a:p>
          <a:p>
            <a:r>
              <a:rPr lang="en-US" dirty="0"/>
              <a:t>Teachers often need to explain why a topic matters.</a:t>
            </a:r>
            <a:endParaRPr lang="hr-HR" dirty="0"/>
          </a:p>
          <a:p>
            <a:endParaRPr lang="en-US" dirty="0"/>
          </a:p>
          <a:p>
            <a:r>
              <a:rPr lang="en-US" dirty="0"/>
              <a:t>Green economy content helps answer practical learner questions:</a:t>
            </a:r>
          </a:p>
          <a:p>
            <a:pPr marL="171450" indent="-171450">
              <a:buFont typeface="Arial" panose="020B0604020202020204" pitchFamily="34" charset="0"/>
              <a:buChar char="•"/>
            </a:pPr>
            <a:r>
              <a:rPr lang="en-US" dirty="0"/>
              <a:t>Why do we need to learn this?</a:t>
            </a:r>
          </a:p>
          <a:p>
            <a:pPr marL="171450" indent="-171450">
              <a:buFont typeface="Arial" panose="020B0604020202020204" pitchFamily="34" charset="0"/>
              <a:buChar char="•"/>
            </a:pPr>
            <a:r>
              <a:rPr lang="en-US" dirty="0"/>
              <a:t>What job tasks does it affect?</a:t>
            </a:r>
          </a:p>
          <a:p>
            <a:pPr marL="171450" indent="-171450">
              <a:buFont typeface="Arial" panose="020B0604020202020204" pitchFamily="34" charset="0"/>
              <a:buChar char="•"/>
            </a:pPr>
            <a:r>
              <a:rPr lang="en-US" dirty="0"/>
              <a:t>Which employers care about it?</a:t>
            </a:r>
          </a:p>
          <a:p>
            <a:pPr marL="171450" indent="-171450">
              <a:buFont typeface="Arial" panose="020B0604020202020204" pitchFamily="34" charset="0"/>
              <a:buChar char="•"/>
            </a:pPr>
            <a:r>
              <a:rPr lang="en-US" dirty="0"/>
              <a:t>What career options could it open?</a:t>
            </a:r>
            <a:endParaRPr lang="hr-HR" dirty="0"/>
          </a:p>
          <a:p>
            <a:endParaRPr lang="en-US" dirty="0"/>
          </a:p>
          <a:p>
            <a:r>
              <a:rPr lang="en-US" dirty="0"/>
              <a:t>Encourage teachers to make sustainability concrete and work-related.</a:t>
            </a:r>
          </a:p>
        </p:txBody>
      </p:sp>
      <p:sp>
        <p:nvSpPr>
          <p:cNvPr id="4" name="Slide Number Placeholder 3">
            <a:extLst>
              <a:ext uri="{FF2B5EF4-FFF2-40B4-BE49-F238E27FC236}">
                <a16:creationId xmlns:a16="http://schemas.microsoft.com/office/drawing/2014/main" id="{1C5DD346-9C56-026F-7134-DD5DE7CD5A17}"/>
              </a:ext>
            </a:extLst>
          </p:cNvPr>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4168506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help participants connect the green economy with their own teaching or professional context.</a:t>
            </a:r>
            <a:endParaRPr lang="hr-HR" dirty="0"/>
          </a:p>
          <a:p>
            <a:endParaRPr lang="en-US" dirty="0"/>
          </a:p>
          <a:p>
            <a:r>
              <a:rPr lang="en-US" dirty="0"/>
              <a:t>Ask participants to work in pairs for a few minutes. They should choose one sector they know well, such as construction, tourism, catering, manufacturing, logistics, administration, agriculture, retail or ICT.</a:t>
            </a:r>
            <a:endParaRPr lang="hr-HR" dirty="0"/>
          </a:p>
          <a:p>
            <a:endParaRPr lang="en-US" dirty="0"/>
          </a:p>
          <a:p>
            <a:r>
              <a:rPr lang="en-US" dirty="0"/>
              <a:t>Encourage them to focus on concrete workplace examples, not abstract sustainability ideas. Examples may include energy-saving practices, waste reduction, sustainable materials, electric mobility, local sourcing, environmental reporting, digital monitoring of energy or emissions, or changes in customer expectations.</a:t>
            </a:r>
            <a:endParaRPr lang="hr-HR" dirty="0"/>
          </a:p>
          <a:p>
            <a:endParaRPr lang="en-US" dirty="0"/>
          </a:p>
          <a:p>
            <a:r>
              <a:rPr lang="en-US" dirty="0"/>
              <a:t>After pair discussion, invite a few participants to share one example with the whole group. Use these examples to show that green economy changes are already visible in many VET areas.</a:t>
            </a:r>
          </a:p>
        </p:txBody>
      </p:sp>
      <p:sp>
        <p:nvSpPr>
          <p:cNvPr id="4" name="Slide Number Placeholder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546543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this as the first short practical activity of the module.</a:t>
            </a:r>
          </a:p>
          <a:p>
            <a:r>
              <a:rPr lang="en-US" dirty="0"/>
              <a:t>Explain that participants do not need to produce a perfect analysis. The aim is to begin connecting green economy concepts with real VET teaching contexts.</a:t>
            </a:r>
            <a:endParaRPr lang="hr-HR" dirty="0"/>
          </a:p>
          <a:p>
            <a:endParaRPr lang="en-US" dirty="0"/>
          </a:p>
          <a:p>
            <a:r>
              <a:rPr lang="en-US" dirty="0"/>
              <a:t>Ask participants to think about their own sector, subject area or learner group. They should identify one concrete sustainability-related change and consider how it affects work tasks or learner needs.</a:t>
            </a:r>
            <a:endParaRPr lang="hr-HR" dirty="0"/>
          </a:p>
          <a:p>
            <a:endParaRPr lang="en-US" dirty="0"/>
          </a:p>
          <a:p>
            <a:r>
              <a:rPr lang="en-US" dirty="0"/>
              <a:t>After individual work, ask participants to exchange their answers in pairs. Invite one or two examples in plenary. Keep the discussion practical and work-related.</a:t>
            </a:r>
            <a:endParaRPr lang="hr-HR" dirty="0"/>
          </a:p>
          <a:p>
            <a:endParaRPr lang="en-US" dirty="0"/>
          </a:p>
          <a:p>
            <a:r>
              <a:rPr lang="en-US" dirty="0"/>
              <a:t>This activity prepares participants for later mapping activities and helps them see how green economy topics can be introduced through familiar occupational examples.</a:t>
            </a:r>
            <a:endParaRPr lang="hr-HR" dirty="0"/>
          </a:p>
          <a:p>
            <a:endParaRPr lang="hr-HR" dirty="0"/>
          </a:p>
          <a:p>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2824055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59D3D-8C6C-B107-FCCC-5AE99CB7F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E3C28-5556-9B5B-B541-0C0C7EA71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D939A-7215-E6C4-73A5-85025A70C182}"/>
              </a:ext>
            </a:extLst>
          </p:cNvPr>
          <p:cNvSpPr>
            <a:spLocks noGrp="1"/>
          </p:cNvSpPr>
          <p:nvPr>
            <p:ph type="body" idx="1"/>
          </p:nvPr>
        </p:nvSpPr>
        <p:spPr/>
        <p:txBody>
          <a:bodyPr/>
          <a:lstStyle/>
          <a:p>
            <a:r>
              <a:rPr lang="en-US" dirty="0"/>
              <a:t>Present the transition areas as examples, not an exhaustive list.</a:t>
            </a:r>
            <a:endParaRPr lang="hr-HR" dirty="0"/>
          </a:p>
          <a:p>
            <a:endParaRPr lang="en-US" dirty="0"/>
          </a:p>
          <a:p>
            <a:r>
              <a:rPr lang="en-US" dirty="0"/>
              <a:t>Explain that different sectors will connect to different areas.</a:t>
            </a:r>
            <a:endParaRPr lang="hr-HR" dirty="0"/>
          </a:p>
          <a:p>
            <a:endParaRPr lang="en-US" dirty="0"/>
          </a:p>
          <a:p>
            <a:r>
              <a:rPr lang="en-US" dirty="0"/>
              <a:t>For example:</a:t>
            </a:r>
          </a:p>
          <a:p>
            <a:pPr marL="171450" indent="-171450">
              <a:buFont typeface="Arial" panose="020B0604020202020204" pitchFamily="34" charset="0"/>
              <a:buChar char="•"/>
            </a:pPr>
            <a:r>
              <a:rPr lang="en-US" dirty="0"/>
              <a:t>Construction connects strongly to renovation and energy efficiency.</a:t>
            </a:r>
          </a:p>
          <a:p>
            <a:pPr marL="171450" indent="-171450">
              <a:buFont typeface="Arial" panose="020B0604020202020204" pitchFamily="34" charset="0"/>
              <a:buChar char="•"/>
            </a:pPr>
            <a:r>
              <a:rPr lang="en-US" dirty="0"/>
              <a:t>Catering connects to food waste and local sourcing.</a:t>
            </a:r>
          </a:p>
          <a:p>
            <a:pPr marL="171450" indent="-171450">
              <a:buFont typeface="Arial" panose="020B0604020202020204" pitchFamily="34" charset="0"/>
              <a:buChar char="•"/>
            </a:pPr>
            <a:r>
              <a:rPr lang="en-US" dirty="0"/>
              <a:t>Logistics connects to route </a:t>
            </a:r>
            <a:r>
              <a:rPr lang="en-US" dirty="0" err="1"/>
              <a:t>optimisation</a:t>
            </a:r>
            <a:r>
              <a:rPr lang="en-US" dirty="0"/>
              <a:t> and emissions.</a:t>
            </a:r>
          </a:p>
          <a:p>
            <a:pPr marL="171450" indent="-171450">
              <a:buFont typeface="Arial" panose="020B0604020202020204" pitchFamily="34" charset="0"/>
              <a:buChar char="•"/>
            </a:pPr>
            <a:r>
              <a:rPr lang="en-US" dirty="0"/>
              <a:t>Manufacturing connects to circularity and resource efficiency.</a:t>
            </a:r>
            <a:endParaRPr lang="hr-HR" dirty="0"/>
          </a:p>
          <a:p>
            <a:endParaRPr lang="en-US" dirty="0"/>
          </a:p>
          <a:p>
            <a:r>
              <a:rPr lang="en-US" dirty="0"/>
              <a:t>The purpose is to broaden participants’ understanding of where green skills may appear.</a:t>
            </a:r>
          </a:p>
        </p:txBody>
      </p:sp>
      <p:sp>
        <p:nvSpPr>
          <p:cNvPr id="4" name="Slide Number Placeholder 3">
            <a:extLst>
              <a:ext uri="{FF2B5EF4-FFF2-40B4-BE49-F238E27FC236}">
                <a16:creationId xmlns:a16="http://schemas.microsoft.com/office/drawing/2014/main" id="{D8B938E3-508F-39AE-1609-546AB19FE942}"/>
              </a:ext>
            </a:extLst>
          </p:cNvPr>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665702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DCE2D-DEDE-015E-EE86-D2A04BF53D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0B18B-1918-6E90-6D26-7CB0D39F9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FE7E3-27C2-0D7D-A770-3228DE2637F5}"/>
              </a:ext>
            </a:extLst>
          </p:cNvPr>
          <p:cNvSpPr>
            <a:spLocks noGrp="1"/>
          </p:cNvSpPr>
          <p:nvPr>
            <p:ph type="body" idx="1"/>
          </p:nvPr>
        </p:nvSpPr>
        <p:spPr/>
        <p:txBody>
          <a:bodyPr/>
          <a:lstStyle/>
          <a:p>
            <a:r>
              <a:rPr lang="en-US" dirty="0"/>
              <a:t>Explain that green economy change is driven by several forces.</a:t>
            </a:r>
            <a:endParaRPr lang="hr-HR" dirty="0"/>
          </a:p>
          <a:p>
            <a:endParaRPr lang="en-US" dirty="0"/>
          </a:p>
          <a:p>
            <a:r>
              <a:rPr lang="en-US" dirty="0"/>
              <a:t>Policy and regulation matter, but they are not the only drivers.</a:t>
            </a:r>
            <a:endParaRPr lang="hr-HR" dirty="0"/>
          </a:p>
          <a:p>
            <a:endParaRPr lang="en-US" dirty="0"/>
          </a:p>
          <a:p>
            <a:r>
              <a:rPr lang="en-US" dirty="0"/>
              <a:t>Businesses also respond to resource costs, customer expectations, supply-chain requirements and public procurement.</a:t>
            </a:r>
            <a:endParaRPr lang="hr-HR" dirty="0"/>
          </a:p>
          <a:p>
            <a:endParaRPr lang="en-US" dirty="0"/>
          </a:p>
          <a:p>
            <a:r>
              <a:rPr lang="en-US" dirty="0"/>
              <a:t>Teachers can use these drivers to explain why employers request new skills.</a:t>
            </a:r>
            <a:endParaRPr lang="hr-HR" dirty="0"/>
          </a:p>
          <a:p>
            <a:endParaRPr lang="en-US" dirty="0"/>
          </a:p>
          <a:p>
            <a:r>
              <a:rPr lang="en-US" dirty="0"/>
              <a:t>Source note: </a:t>
            </a:r>
            <a:r>
              <a:rPr lang="en-US" dirty="0" err="1"/>
              <a:t>Cedefop</a:t>
            </a:r>
            <a:r>
              <a:rPr lang="en-US" dirty="0"/>
              <a:t>, Meeting skill needs for the green transition; European Commission Pact for Skills.</a:t>
            </a:r>
          </a:p>
          <a:p>
            <a:endParaRPr lang="en-US" dirty="0"/>
          </a:p>
        </p:txBody>
      </p:sp>
      <p:sp>
        <p:nvSpPr>
          <p:cNvPr id="4" name="Slide Number Placeholder 3">
            <a:extLst>
              <a:ext uri="{FF2B5EF4-FFF2-40B4-BE49-F238E27FC236}">
                <a16:creationId xmlns:a16="http://schemas.microsoft.com/office/drawing/2014/main" id="{3768608E-DD66-95BC-2668-336CFBEFB651}"/>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364216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27BC9-422B-8872-A1B8-E417F5761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F5D40-6352-0C35-7FE2-81AF194F3C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05079-9CAE-7656-28AB-14DF8EBC5BA1}"/>
              </a:ext>
            </a:extLst>
          </p:cNvPr>
          <p:cNvSpPr>
            <a:spLocks noGrp="1"/>
          </p:cNvSpPr>
          <p:nvPr>
            <p:ph type="body" idx="1"/>
          </p:nvPr>
        </p:nvSpPr>
        <p:spPr/>
        <p:txBody>
          <a:bodyPr/>
          <a:lstStyle/>
          <a:p>
            <a:r>
              <a:rPr lang="en-US" dirty="0"/>
              <a:t>Use the iceberg metaphor to show that </a:t>
            </a:r>
            <a:r>
              <a:rPr lang="en-US" dirty="0" err="1"/>
              <a:t>labour</a:t>
            </a:r>
            <a:r>
              <a:rPr lang="en-US" dirty="0"/>
              <a:t>-market change is deeper than visible job titles.</a:t>
            </a:r>
            <a:endParaRPr lang="hr-HR" dirty="0"/>
          </a:p>
          <a:p>
            <a:endParaRPr lang="en-US" dirty="0"/>
          </a:p>
          <a:p>
            <a:r>
              <a:rPr lang="en-US" dirty="0"/>
              <a:t>New job titles are visible, but underneath there are changing demand patterns, regulations, technologies, company strategies and assumptions about value and waste.</a:t>
            </a:r>
            <a:endParaRPr lang="hr-HR" dirty="0"/>
          </a:p>
          <a:p>
            <a:endParaRPr lang="en-US" dirty="0"/>
          </a:p>
          <a:p>
            <a:r>
              <a:rPr lang="en-US" dirty="0"/>
              <a:t>Ask participants to think beyond “new green jobs” and consider changing tasks and mindsets in familiar occupations.</a:t>
            </a:r>
          </a:p>
          <a:p>
            <a:endParaRPr lang="en-US" dirty="0"/>
          </a:p>
        </p:txBody>
      </p:sp>
      <p:sp>
        <p:nvSpPr>
          <p:cNvPr id="4" name="Slide Number Placeholder 3">
            <a:extLst>
              <a:ext uri="{FF2B5EF4-FFF2-40B4-BE49-F238E27FC236}">
                <a16:creationId xmlns:a16="http://schemas.microsoft.com/office/drawing/2014/main" id="{43002535-83B0-9130-97AA-078DAF3D03E3}"/>
              </a:ext>
            </a:extLst>
          </p:cNvPr>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09725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6B61F-2FE1-3AB8-4D40-43627076A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79CA2-7EEE-3C58-154B-388E2DC89E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440DDD-A44F-1D27-5CDD-767EF6E88045}"/>
              </a:ext>
            </a:extLst>
          </p:cNvPr>
          <p:cNvSpPr>
            <a:spLocks noGrp="1"/>
          </p:cNvSpPr>
          <p:nvPr>
            <p:ph type="body" idx="1"/>
          </p:nvPr>
        </p:nvSpPr>
        <p:spPr/>
        <p:txBody>
          <a:bodyPr/>
          <a:lstStyle/>
          <a:p>
            <a:r>
              <a:rPr lang="en-US" dirty="0"/>
              <a:t>Use this slide after explaining visible and hidden </a:t>
            </a:r>
            <a:r>
              <a:rPr lang="en-US" dirty="0" err="1"/>
              <a:t>labour</a:t>
            </a:r>
            <a:r>
              <a:rPr lang="en-US" dirty="0"/>
              <a:t>-market change.</a:t>
            </a:r>
            <a:endParaRPr lang="hr-HR" dirty="0"/>
          </a:p>
          <a:p>
            <a:endParaRPr lang="en-US" dirty="0"/>
          </a:p>
          <a:p>
            <a:r>
              <a:rPr lang="en-US" dirty="0"/>
              <a:t>Encourage participants to think beyond “green jobs” as new job titles only. Many green economy changes appear as changes in existing work tasks, tools, standards, customer expectations or documentation requirements.</a:t>
            </a:r>
            <a:endParaRPr lang="hr-HR" dirty="0"/>
          </a:p>
          <a:p>
            <a:endParaRPr lang="en-US" dirty="0"/>
          </a:p>
          <a:p>
            <a:r>
              <a:rPr lang="en-US" dirty="0"/>
              <a:t>Ask participants to name examples from their own sectors. If needed, prompt them with construction, tourism, agriculture, food, logistics, administration, manufacturing, retail or IT.</a:t>
            </a:r>
            <a:endParaRPr lang="hr-HR" dirty="0"/>
          </a:p>
          <a:p>
            <a:endParaRPr lang="en-US" dirty="0"/>
          </a:p>
          <a:p>
            <a:r>
              <a:rPr lang="en-US" dirty="0"/>
              <a:t>Guide the discussion towards the VET implication: what should learners be able to understand, do, decide or explain as a result of these changes?</a:t>
            </a:r>
          </a:p>
          <a:p>
            <a:endParaRPr lang="hr-HR" dirty="0"/>
          </a:p>
        </p:txBody>
      </p:sp>
      <p:sp>
        <p:nvSpPr>
          <p:cNvPr id="4" name="Slide Number Placeholder 3">
            <a:extLst>
              <a:ext uri="{FF2B5EF4-FFF2-40B4-BE49-F238E27FC236}">
                <a16:creationId xmlns:a16="http://schemas.microsoft.com/office/drawing/2014/main" id="{8B732D63-1DE0-7BB8-7DFA-08DB0CBC6233}"/>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3263177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090C9-33A2-4E8B-BA0D-74B6B77F8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2EDF3-9475-E16C-291A-7803CC419B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3C573-9BEA-53A8-ACFE-7836D7035932}"/>
              </a:ext>
            </a:extLst>
          </p:cNvPr>
          <p:cNvSpPr>
            <a:spLocks noGrp="1"/>
          </p:cNvSpPr>
          <p:nvPr>
            <p:ph type="body" idx="1"/>
          </p:nvPr>
        </p:nvSpPr>
        <p:spPr/>
        <p:txBody>
          <a:bodyPr/>
          <a:lstStyle/>
          <a:p>
            <a:r>
              <a:rPr lang="en-US" dirty="0"/>
              <a:t>Use this slide to help participants translate a general sustainability trend into a concrete training need.</a:t>
            </a:r>
            <a:endParaRPr lang="hr-HR" dirty="0"/>
          </a:p>
          <a:p>
            <a:endParaRPr lang="en-US" dirty="0"/>
          </a:p>
          <a:p>
            <a:r>
              <a:rPr lang="en-US" dirty="0"/>
              <a:t>Ask them to choose one sector and follow the chain step by step. The purpose is to show that sustainability trends become relevant for VET when they are connected to occupations, work tasks and skills.</a:t>
            </a:r>
            <a:endParaRPr lang="hr-HR" dirty="0"/>
          </a:p>
          <a:p>
            <a:endParaRPr lang="en-US" dirty="0"/>
          </a:p>
          <a:p>
            <a:r>
              <a:rPr lang="en-US" dirty="0"/>
              <a:t>Give one example first, such as energy renovation in construction. Then ask participants to create their own example. They can work individually, in pairs or in small groups.</a:t>
            </a:r>
            <a:endParaRPr lang="hr-HR" dirty="0"/>
          </a:p>
          <a:p>
            <a:endParaRPr lang="en-US" dirty="0"/>
          </a:p>
          <a:p>
            <a:r>
              <a:rPr lang="en-US" dirty="0"/>
              <a:t>Capture a few examples on a flipchart or shared board. These examples can later support the self-directed learning task and the Trainer Portfolio contribution.</a:t>
            </a:r>
          </a:p>
          <a:p>
            <a:endParaRPr lang="hr-HR" dirty="0"/>
          </a:p>
        </p:txBody>
      </p:sp>
      <p:sp>
        <p:nvSpPr>
          <p:cNvPr id="4" name="Slide Number Placeholder 3">
            <a:extLst>
              <a:ext uri="{FF2B5EF4-FFF2-40B4-BE49-F238E27FC236}">
                <a16:creationId xmlns:a16="http://schemas.microsoft.com/office/drawing/2014/main" id="{DD392C26-6F36-B0E0-AB5F-FA79728AD1CF}"/>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611820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D984F-44F0-5718-AD88-AEDAF672C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F284B-EE9B-E00D-53A9-B01E8EFC7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F71A9D-5081-A841-32A4-4DACA80783EE}"/>
              </a:ext>
            </a:extLst>
          </p:cNvPr>
          <p:cNvSpPr>
            <a:spLocks noGrp="1"/>
          </p:cNvSpPr>
          <p:nvPr>
            <p:ph type="body" idx="1"/>
          </p:nvPr>
        </p:nvSpPr>
        <p:spPr/>
        <p:txBody>
          <a:bodyPr/>
          <a:lstStyle/>
          <a:p>
            <a:r>
              <a:rPr lang="en-US" dirty="0"/>
              <a:t>Explain that </a:t>
            </a:r>
            <a:r>
              <a:rPr lang="en-US" dirty="0" err="1"/>
              <a:t>labour</a:t>
            </a:r>
            <a:r>
              <a:rPr lang="en-US" dirty="0"/>
              <a:t>-market information comes from many sources.</a:t>
            </a:r>
            <a:endParaRPr lang="hr-HR" dirty="0"/>
          </a:p>
          <a:p>
            <a:endParaRPr lang="en-US" dirty="0"/>
          </a:p>
          <a:p>
            <a:r>
              <a:rPr lang="en-US" dirty="0"/>
              <a:t>Teachers do not need to become </a:t>
            </a:r>
            <a:r>
              <a:rPr lang="en-US" dirty="0" err="1"/>
              <a:t>labour</a:t>
            </a:r>
            <a:r>
              <a:rPr lang="en-US" dirty="0"/>
              <a:t>-market analysts, but they should know where relevant signals can be found.</a:t>
            </a:r>
            <a:endParaRPr lang="hr-HR" dirty="0"/>
          </a:p>
          <a:p>
            <a:endParaRPr lang="en-US" dirty="0"/>
          </a:p>
          <a:p>
            <a:r>
              <a:rPr lang="en-US" dirty="0"/>
              <a:t>Employers, sector bodies, job ads, public employment services, skills databases and learners themselves can all provide evidence of what is changing.</a:t>
            </a:r>
            <a:endParaRPr lang="hr-HR" dirty="0"/>
          </a:p>
          <a:p>
            <a:endParaRPr lang="en-US" dirty="0"/>
          </a:p>
          <a:p>
            <a:r>
              <a:rPr lang="en-US" dirty="0"/>
              <a:t>This prepares participants for the next activity.</a:t>
            </a:r>
          </a:p>
          <a:p>
            <a:endParaRPr lang="en-US" dirty="0"/>
          </a:p>
        </p:txBody>
      </p:sp>
      <p:sp>
        <p:nvSpPr>
          <p:cNvPr id="4" name="Slide Number Placeholder 3">
            <a:extLst>
              <a:ext uri="{FF2B5EF4-FFF2-40B4-BE49-F238E27FC236}">
                <a16:creationId xmlns:a16="http://schemas.microsoft.com/office/drawing/2014/main" id="{6538CC05-808A-031C-F8C0-DD237BB7147E}"/>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297782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Worksheet 2 as a deeper sector-mapping activity.</a:t>
            </a:r>
            <a:endParaRPr lang="hr-HR" dirty="0"/>
          </a:p>
          <a:p>
            <a:endParaRPr lang="en-US" dirty="0"/>
          </a:p>
          <a:p>
            <a:r>
              <a:rPr lang="en-US" dirty="0"/>
              <a:t>Explain that participants should move from a broad sustainability change to a concrete VET learning need. For example, a change such as circular economy, energy efficiency, sustainable tourism or environmental reporting should be linked to occupations, work tasks and skills.</a:t>
            </a:r>
            <a:endParaRPr lang="hr-HR" dirty="0"/>
          </a:p>
          <a:p>
            <a:endParaRPr lang="en-US" dirty="0"/>
          </a:p>
          <a:p>
            <a:r>
              <a:rPr lang="en-US" dirty="0"/>
              <a:t>Ask groups to avoid vague statements such as “learners need sustainability awareness”. Instead, they should identify specific tasks or decisions learners may face in future work.</a:t>
            </a:r>
            <a:endParaRPr lang="hr-HR" dirty="0"/>
          </a:p>
          <a:p>
            <a:endParaRPr lang="en-US" dirty="0"/>
          </a:p>
          <a:p>
            <a:r>
              <a:rPr lang="en-US" dirty="0"/>
              <a:t>At the end, ask groups to share one teaching example they could use with VET learners.</a:t>
            </a:r>
            <a:endParaRPr lang="hr-HR" dirty="0"/>
          </a:p>
          <a:p>
            <a:endParaRPr lang="hr-HR" dirty="0"/>
          </a:p>
          <a:p>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191992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13791-3F79-D053-2F1D-FD5A88F68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3728C-487B-0CB0-E5CA-B46D6B7BB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ECD6B-3ED9-76EE-F23A-315BF8555E80}"/>
              </a:ext>
            </a:extLst>
          </p:cNvPr>
          <p:cNvSpPr>
            <a:spLocks noGrp="1"/>
          </p:cNvSpPr>
          <p:nvPr>
            <p:ph type="body" idx="1"/>
          </p:nvPr>
        </p:nvSpPr>
        <p:spPr/>
        <p:txBody>
          <a:bodyPr/>
          <a:lstStyle/>
          <a:p>
            <a:r>
              <a:rPr lang="en-US" dirty="0"/>
              <a:t>Begin Topic 2.</a:t>
            </a:r>
            <a:endParaRPr lang="hr-HR" dirty="0"/>
          </a:p>
          <a:p>
            <a:endParaRPr lang="en-US" dirty="0"/>
          </a:p>
          <a:p>
            <a:r>
              <a:rPr lang="en-US" dirty="0"/>
              <a:t>Define green skills broadly.</a:t>
            </a:r>
            <a:endParaRPr lang="hr-HR" dirty="0"/>
          </a:p>
          <a:p>
            <a:endParaRPr lang="en-US" dirty="0"/>
          </a:p>
          <a:p>
            <a:r>
              <a:rPr lang="en-US" dirty="0"/>
              <a:t>Explain that green skills include knowledge, abilities, values and attitudes. This avoids reducing green skills to technical skills only.</a:t>
            </a:r>
            <a:endParaRPr lang="hr-HR" dirty="0"/>
          </a:p>
          <a:p>
            <a:endParaRPr lang="en-US" dirty="0"/>
          </a:p>
          <a:p>
            <a:r>
              <a:rPr lang="en-US" dirty="0"/>
              <a:t>Use examples:</a:t>
            </a:r>
          </a:p>
          <a:p>
            <a:pPr marL="171450" indent="-171450">
              <a:buFont typeface="Arial" panose="020B0604020202020204" pitchFamily="34" charset="0"/>
              <a:buChar char="•"/>
            </a:pPr>
            <a:r>
              <a:rPr lang="en-US" dirty="0"/>
              <a:t>Knowing how to reduce waste is knowledge.</a:t>
            </a:r>
          </a:p>
          <a:p>
            <a:pPr marL="171450" indent="-171450">
              <a:buFont typeface="Arial" panose="020B0604020202020204" pitchFamily="34" charset="0"/>
              <a:buChar char="•"/>
            </a:pPr>
            <a:r>
              <a:rPr lang="en-US" dirty="0"/>
              <a:t>Carrying out a repair is a skill.</a:t>
            </a:r>
          </a:p>
          <a:p>
            <a:pPr marL="171450" indent="-171450">
              <a:buFont typeface="Arial" panose="020B0604020202020204" pitchFamily="34" charset="0"/>
              <a:buChar char="•"/>
            </a:pPr>
            <a:r>
              <a:rPr lang="en-US" dirty="0"/>
              <a:t>Valuing resource efficiency is an attitude.</a:t>
            </a:r>
          </a:p>
          <a:p>
            <a:pPr marL="171450" indent="-171450">
              <a:buFont typeface="Arial" panose="020B0604020202020204" pitchFamily="34" charset="0"/>
              <a:buChar char="•"/>
            </a:pPr>
            <a:r>
              <a:rPr lang="en-US" dirty="0"/>
              <a:t>Making responsible decisions is a competence.</a:t>
            </a:r>
            <a:endParaRPr lang="hr-HR" dirty="0"/>
          </a:p>
          <a:p>
            <a:endParaRPr lang="en-US" dirty="0"/>
          </a:p>
          <a:p>
            <a:r>
              <a:rPr lang="en-US" dirty="0"/>
              <a:t>Source note: </a:t>
            </a:r>
            <a:r>
              <a:rPr lang="en-US" dirty="0" err="1"/>
              <a:t>Cedefop</a:t>
            </a:r>
            <a:r>
              <a:rPr lang="en-US" dirty="0"/>
              <a:t> skills for the green economy; </a:t>
            </a:r>
            <a:r>
              <a:rPr lang="en-US" dirty="0" err="1"/>
              <a:t>GreenComp</a:t>
            </a:r>
            <a:r>
              <a:rPr lang="en-US" dirty="0"/>
              <a:t>.</a:t>
            </a:r>
          </a:p>
          <a:p>
            <a:endParaRPr lang="en-US" dirty="0"/>
          </a:p>
        </p:txBody>
      </p:sp>
      <p:sp>
        <p:nvSpPr>
          <p:cNvPr id="4" name="Slide Number Placeholder 3">
            <a:extLst>
              <a:ext uri="{FF2B5EF4-FFF2-40B4-BE49-F238E27FC236}">
                <a16:creationId xmlns:a16="http://schemas.microsoft.com/office/drawing/2014/main" id="{A8375698-B0D3-EB02-4A1E-63D419E406D9}"/>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4124642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95D9B-C514-9F51-A14C-5789435FF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1052D-A94E-6CD7-A439-3CB0D7E11E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C2F61-C9A0-13E6-CFFE-7286C7E7894D}"/>
              </a:ext>
            </a:extLst>
          </p:cNvPr>
          <p:cNvSpPr>
            <a:spLocks noGrp="1"/>
          </p:cNvSpPr>
          <p:nvPr>
            <p:ph type="body" idx="1"/>
          </p:nvPr>
        </p:nvSpPr>
        <p:spPr/>
        <p:txBody>
          <a:bodyPr/>
          <a:lstStyle/>
          <a:p>
            <a:r>
              <a:rPr lang="en-US" dirty="0"/>
              <a:t>Explain the three categories.</a:t>
            </a:r>
            <a:endParaRPr lang="hr-HR" dirty="0"/>
          </a:p>
          <a:p>
            <a:endParaRPr lang="en-US" dirty="0"/>
          </a:p>
          <a:p>
            <a:r>
              <a:rPr lang="en-US" dirty="0"/>
              <a:t>Transversal skills are relevant across many occupations.</a:t>
            </a:r>
            <a:endParaRPr lang="hr-HR" dirty="0"/>
          </a:p>
          <a:p>
            <a:endParaRPr lang="en-US" dirty="0"/>
          </a:p>
          <a:p>
            <a:r>
              <a:rPr lang="en-US" dirty="0"/>
              <a:t>Specific skills are linked to sectoral processes and standards.</a:t>
            </a:r>
            <a:endParaRPr lang="hr-HR" dirty="0"/>
          </a:p>
          <a:p>
            <a:endParaRPr lang="en-US" dirty="0"/>
          </a:p>
          <a:p>
            <a:r>
              <a:rPr lang="en-US" dirty="0"/>
              <a:t>Highly </a:t>
            </a:r>
            <a:r>
              <a:rPr lang="en-US" dirty="0" err="1"/>
              <a:t>specialised</a:t>
            </a:r>
            <a:r>
              <a:rPr lang="en-US" dirty="0"/>
              <a:t> skills are needed for technical or expert roles.</a:t>
            </a:r>
            <a:endParaRPr lang="hr-HR" dirty="0"/>
          </a:p>
          <a:p>
            <a:endParaRPr lang="en-US" dirty="0"/>
          </a:p>
          <a:p>
            <a:r>
              <a:rPr lang="en-US" dirty="0"/>
              <a:t>Tell participants that most VET teachers will deal with all three categories, but in different proportions depending on the vocational field.</a:t>
            </a:r>
          </a:p>
          <a:p>
            <a:endParaRPr lang="en-US" dirty="0"/>
          </a:p>
        </p:txBody>
      </p:sp>
      <p:sp>
        <p:nvSpPr>
          <p:cNvPr id="4" name="Slide Number Placeholder 3">
            <a:extLst>
              <a:ext uri="{FF2B5EF4-FFF2-40B4-BE49-F238E27FC236}">
                <a16:creationId xmlns:a16="http://schemas.microsoft.com/office/drawing/2014/main" id="{B0E063CD-B66B-2082-5911-826367C57599}"/>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3233542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C434B-1363-AD16-5191-087487B68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E2A07-8F42-192D-8241-CBD87470A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FB6C6-9BD2-0482-4178-AD67A4A41D61}"/>
              </a:ext>
            </a:extLst>
          </p:cNvPr>
          <p:cNvSpPr>
            <a:spLocks noGrp="1"/>
          </p:cNvSpPr>
          <p:nvPr>
            <p:ph type="body" idx="1"/>
          </p:nvPr>
        </p:nvSpPr>
        <p:spPr/>
        <p:txBody>
          <a:bodyPr/>
          <a:lstStyle/>
          <a:p>
            <a:r>
              <a:rPr lang="en-US" dirty="0"/>
              <a:t>Teach transversal sustainability skills.</a:t>
            </a:r>
            <a:endParaRPr lang="hr-HR" dirty="0"/>
          </a:p>
          <a:p>
            <a:endParaRPr lang="en-US" dirty="0"/>
          </a:p>
          <a:p>
            <a:r>
              <a:rPr lang="en-US" dirty="0"/>
              <a:t>Link this slide to </a:t>
            </a:r>
            <a:r>
              <a:rPr lang="en-US" dirty="0" err="1"/>
              <a:t>GreenComp</a:t>
            </a:r>
            <a:r>
              <a:rPr lang="en-US" dirty="0"/>
              <a:t>, which describes sustainability as a competence involving knowledge, skills and attitudes.</a:t>
            </a:r>
            <a:endParaRPr lang="hr-HR" dirty="0"/>
          </a:p>
          <a:p>
            <a:endParaRPr lang="en-US" dirty="0"/>
          </a:p>
          <a:p>
            <a:r>
              <a:rPr lang="en-US" dirty="0"/>
              <a:t>Explain that learners need to understand systems, think critically, imagine futures and take responsible action.</a:t>
            </a:r>
            <a:endParaRPr lang="hr-HR" dirty="0"/>
          </a:p>
          <a:p>
            <a:endParaRPr lang="en-US" dirty="0"/>
          </a:p>
          <a:p>
            <a:r>
              <a:rPr lang="en-US" dirty="0"/>
              <a:t>These competences can be developed through discussion, problem-solving, projects and reflection.</a:t>
            </a:r>
            <a:endParaRPr lang="hr-HR" dirty="0"/>
          </a:p>
          <a:p>
            <a:endParaRPr lang="en-US" dirty="0"/>
          </a:p>
          <a:p>
            <a:r>
              <a:rPr lang="en-US" dirty="0"/>
              <a:t>Source note: </a:t>
            </a:r>
            <a:r>
              <a:rPr lang="en-US" dirty="0" err="1"/>
              <a:t>GreenComp</a:t>
            </a:r>
            <a:r>
              <a:rPr lang="en-US" dirty="0"/>
              <a:t>, European Commission/JRC.</a:t>
            </a:r>
          </a:p>
          <a:p>
            <a:endParaRPr lang="en-US" dirty="0"/>
          </a:p>
        </p:txBody>
      </p:sp>
      <p:sp>
        <p:nvSpPr>
          <p:cNvPr id="4" name="Slide Number Placeholder 3">
            <a:extLst>
              <a:ext uri="{FF2B5EF4-FFF2-40B4-BE49-F238E27FC236}">
                <a16:creationId xmlns:a16="http://schemas.microsoft.com/office/drawing/2014/main" id="{2D9197F7-5258-9F39-6D10-C8F751F08D94}"/>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4284638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D9F12-A72A-A957-0469-96319997D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1079C-51D4-542C-6A68-046F058BE9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B8ED5-5A98-8AE3-C65F-2EDAA4068DCC}"/>
              </a:ext>
            </a:extLst>
          </p:cNvPr>
          <p:cNvSpPr>
            <a:spLocks noGrp="1"/>
          </p:cNvSpPr>
          <p:nvPr>
            <p:ph type="body" idx="1"/>
          </p:nvPr>
        </p:nvSpPr>
        <p:spPr/>
        <p:txBody>
          <a:bodyPr/>
          <a:lstStyle/>
          <a:p>
            <a:r>
              <a:rPr lang="en-US" dirty="0"/>
              <a:t>Teach occupation-specific green skills.</a:t>
            </a:r>
            <a:endParaRPr lang="hr-HR" dirty="0"/>
          </a:p>
          <a:p>
            <a:endParaRPr lang="en-US" dirty="0"/>
          </a:p>
          <a:p>
            <a:r>
              <a:rPr lang="en-US" dirty="0"/>
              <a:t>Use practical examples from different fields.</a:t>
            </a:r>
            <a:endParaRPr lang="hr-HR" dirty="0"/>
          </a:p>
          <a:p>
            <a:endParaRPr lang="en-US" dirty="0"/>
          </a:p>
          <a:p>
            <a:r>
              <a:rPr lang="en-US" dirty="0" err="1"/>
              <a:t>Emphasise</a:t>
            </a:r>
            <a:r>
              <a:rPr lang="en-US" dirty="0"/>
              <a:t> that these are the skills learners can see in concrete work tasks:</a:t>
            </a:r>
          </a:p>
          <a:p>
            <a:pPr marL="171450" indent="-171450">
              <a:buFont typeface="Arial" panose="020B0604020202020204" pitchFamily="34" charset="0"/>
              <a:buChar char="•"/>
            </a:pPr>
            <a:r>
              <a:rPr lang="en-US" dirty="0"/>
              <a:t>choosing materials </a:t>
            </a:r>
          </a:p>
          <a:p>
            <a:pPr marL="171450" indent="-171450">
              <a:buFont typeface="Arial" panose="020B0604020202020204" pitchFamily="34" charset="0"/>
              <a:buChar char="•"/>
            </a:pPr>
            <a:r>
              <a:rPr lang="en-US" dirty="0"/>
              <a:t>saving energy </a:t>
            </a:r>
          </a:p>
          <a:p>
            <a:pPr marL="171450" indent="-171450">
              <a:buFont typeface="Arial" panose="020B0604020202020204" pitchFamily="34" charset="0"/>
              <a:buChar char="•"/>
            </a:pPr>
            <a:r>
              <a:rPr lang="en-US" dirty="0"/>
              <a:t>reducing waste </a:t>
            </a:r>
          </a:p>
          <a:p>
            <a:pPr marL="171450" indent="-171450">
              <a:buFont typeface="Arial" panose="020B0604020202020204" pitchFamily="34" charset="0"/>
              <a:buChar char="•"/>
            </a:pPr>
            <a:r>
              <a:rPr lang="en-US" dirty="0"/>
              <a:t>maintaining equipment </a:t>
            </a:r>
          </a:p>
          <a:p>
            <a:pPr marL="171450" indent="-171450">
              <a:buFont typeface="Arial" panose="020B0604020202020204" pitchFamily="34" charset="0"/>
              <a:buChar char="•"/>
            </a:pPr>
            <a:r>
              <a:rPr lang="en-US" dirty="0"/>
              <a:t>following environmental standards </a:t>
            </a:r>
          </a:p>
          <a:p>
            <a:pPr marL="171450" indent="-171450">
              <a:buFont typeface="Arial" panose="020B0604020202020204" pitchFamily="34" charset="0"/>
              <a:buChar char="•"/>
            </a:pPr>
            <a:r>
              <a:rPr lang="en-US" dirty="0"/>
              <a:t>explaining sustainable options to customers </a:t>
            </a:r>
            <a:endParaRPr lang="hr-HR" dirty="0"/>
          </a:p>
          <a:p>
            <a:endParaRPr lang="en-US" dirty="0"/>
          </a:p>
          <a:p>
            <a:r>
              <a:rPr lang="en-US" dirty="0"/>
              <a:t>Ask participants to add examples from their own teaching fields.</a:t>
            </a:r>
          </a:p>
          <a:p>
            <a:endParaRPr lang="en-US" dirty="0"/>
          </a:p>
        </p:txBody>
      </p:sp>
      <p:sp>
        <p:nvSpPr>
          <p:cNvPr id="4" name="Slide Number Placeholder 3">
            <a:extLst>
              <a:ext uri="{FF2B5EF4-FFF2-40B4-BE49-F238E27FC236}">
                <a16:creationId xmlns:a16="http://schemas.microsoft.com/office/drawing/2014/main" id="{1B0AE9E2-CA7C-2877-98D1-22A611664E8D}"/>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928005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4961A-DA50-153F-923A-43FF3296A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84603-F03D-3C66-6FAB-0F59006BB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2FA176-B3E9-94BC-C42E-08E56854D1E9}"/>
              </a:ext>
            </a:extLst>
          </p:cNvPr>
          <p:cNvSpPr>
            <a:spLocks noGrp="1"/>
          </p:cNvSpPr>
          <p:nvPr>
            <p:ph type="body" idx="1"/>
          </p:nvPr>
        </p:nvSpPr>
        <p:spPr/>
        <p:txBody>
          <a:bodyPr/>
          <a:lstStyle/>
          <a:p>
            <a:r>
              <a:rPr lang="en-US" dirty="0"/>
              <a:t>Teach highly </a:t>
            </a:r>
            <a:r>
              <a:rPr lang="en-US" dirty="0" err="1"/>
              <a:t>specialised</a:t>
            </a:r>
            <a:r>
              <a:rPr lang="en-US" dirty="0"/>
              <a:t> green skills.</a:t>
            </a:r>
            <a:endParaRPr lang="hr-HR" dirty="0"/>
          </a:p>
          <a:p>
            <a:endParaRPr lang="en-US" dirty="0"/>
          </a:p>
          <a:p>
            <a:r>
              <a:rPr lang="en-US" dirty="0"/>
              <a:t>Explain that not every learner will become a renewable energy technician or sustainability auditor, but these examples help show where </a:t>
            </a:r>
            <a:r>
              <a:rPr lang="en-US" dirty="0" err="1"/>
              <a:t>specialised</a:t>
            </a:r>
            <a:r>
              <a:rPr lang="en-US" dirty="0"/>
              <a:t> qualifications and career pathways may develop.</a:t>
            </a:r>
            <a:endParaRPr lang="hr-HR" dirty="0"/>
          </a:p>
          <a:p>
            <a:endParaRPr lang="en-US" dirty="0"/>
          </a:p>
          <a:p>
            <a:r>
              <a:rPr lang="en-US" dirty="0"/>
              <a:t>They are useful for career awareness and for learners who may want to </a:t>
            </a:r>
            <a:r>
              <a:rPr lang="en-US" dirty="0" err="1"/>
              <a:t>specialise</a:t>
            </a:r>
            <a:r>
              <a:rPr lang="en-US" dirty="0"/>
              <a:t> later.</a:t>
            </a:r>
          </a:p>
          <a:p>
            <a:endParaRPr lang="en-US" dirty="0"/>
          </a:p>
        </p:txBody>
      </p:sp>
      <p:sp>
        <p:nvSpPr>
          <p:cNvPr id="4" name="Slide Number Placeholder 3">
            <a:extLst>
              <a:ext uri="{FF2B5EF4-FFF2-40B4-BE49-F238E27FC236}">
                <a16:creationId xmlns:a16="http://schemas.microsoft.com/office/drawing/2014/main" id="{6B24DFF8-C004-5761-676C-880F25F5FBCD}"/>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839467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AFFB-B326-517E-2E23-4B0764DA3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54E4A-FBCB-E84F-D643-AA5344B6B2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75B162-01E7-56C8-C645-971D7409BC05}"/>
              </a:ext>
            </a:extLst>
          </p:cNvPr>
          <p:cNvSpPr>
            <a:spLocks noGrp="1"/>
          </p:cNvSpPr>
          <p:nvPr>
            <p:ph type="body" idx="1"/>
          </p:nvPr>
        </p:nvSpPr>
        <p:spPr/>
        <p:txBody>
          <a:bodyPr/>
          <a:lstStyle/>
          <a:p>
            <a:r>
              <a:rPr lang="en-US" dirty="0"/>
              <a:t>Facilitate a short discussion.</a:t>
            </a:r>
            <a:endParaRPr lang="hr-HR" dirty="0"/>
          </a:p>
          <a:p>
            <a:endParaRPr lang="en-US" dirty="0"/>
          </a:p>
          <a:p>
            <a:r>
              <a:rPr lang="en-US" dirty="0"/>
              <a:t>Ask participants to identify green skills that may already be embedded in their lessons without being labelled as green.</a:t>
            </a:r>
            <a:endParaRPr lang="hr-HR" dirty="0"/>
          </a:p>
          <a:p>
            <a:endParaRPr lang="en-US" dirty="0"/>
          </a:p>
          <a:p>
            <a:r>
              <a:rPr lang="en-US" dirty="0"/>
              <a:t>Examples could include:</a:t>
            </a:r>
          </a:p>
          <a:p>
            <a:pPr marL="171450" indent="-171450">
              <a:buFont typeface="Arial" panose="020B0604020202020204" pitchFamily="34" charset="0"/>
              <a:buChar char="•"/>
            </a:pPr>
            <a:r>
              <a:rPr lang="en-US" dirty="0"/>
              <a:t>careful material use </a:t>
            </a:r>
          </a:p>
          <a:p>
            <a:pPr marL="171450" indent="-171450">
              <a:buFont typeface="Arial" panose="020B0604020202020204" pitchFamily="34" charset="0"/>
              <a:buChar char="•"/>
            </a:pPr>
            <a:r>
              <a:rPr lang="en-US" dirty="0"/>
              <a:t>safety </a:t>
            </a:r>
          </a:p>
          <a:p>
            <a:pPr marL="171450" indent="-171450">
              <a:buFont typeface="Arial" panose="020B0604020202020204" pitchFamily="34" charset="0"/>
              <a:buChar char="•"/>
            </a:pPr>
            <a:r>
              <a:rPr lang="en-US" dirty="0"/>
              <a:t>maintenance </a:t>
            </a:r>
          </a:p>
          <a:p>
            <a:pPr marL="171450" indent="-171450">
              <a:buFont typeface="Arial" panose="020B0604020202020204" pitchFamily="34" charset="0"/>
              <a:buChar char="•"/>
            </a:pPr>
            <a:r>
              <a:rPr lang="en-US" dirty="0"/>
              <a:t>repair </a:t>
            </a:r>
          </a:p>
          <a:p>
            <a:pPr marL="171450" indent="-171450">
              <a:buFont typeface="Arial" panose="020B0604020202020204" pitchFamily="34" charset="0"/>
              <a:buChar char="•"/>
            </a:pPr>
            <a:r>
              <a:rPr lang="en-US" dirty="0"/>
              <a:t>efficient planning </a:t>
            </a:r>
          </a:p>
          <a:p>
            <a:pPr marL="171450" indent="-171450">
              <a:buFont typeface="Arial" panose="020B0604020202020204" pitchFamily="34" charset="0"/>
              <a:buChar char="•"/>
            </a:pPr>
            <a:r>
              <a:rPr lang="en-US" dirty="0"/>
              <a:t>documentation </a:t>
            </a:r>
            <a:endParaRPr lang="hr-HR" dirty="0"/>
          </a:p>
          <a:p>
            <a:endParaRPr lang="en-US" dirty="0"/>
          </a:p>
          <a:p>
            <a:r>
              <a:rPr lang="en-US" dirty="0"/>
              <a:t>This helps teachers </a:t>
            </a:r>
            <a:r>
              <a:rPr lang="en-US" dirty="0" err="1"/>
              <a:t>recognise</a:t>
            </a:r>
            <a:r>
              <a:rPr lang="en-US" dirty="0"/>
              <a:t> that sustainability can often build on existing vocational practice.</a:t>
            </a:r>
          </a:p>
          <a:p>
            <a:endParaRPr lang="hr-HR" dirty="0"/>
          </a:p>
        </p:txBody>
      </p:sp>
      <p:sp>
        <p:nvSpPr>
          <p:cNvPr id="4" name="Slide Number Placeholder 3">
            <a:extLst>
              <a:ext uri="{FF2B5EF4-FFF2-40B4-BE49-F238E27FC236}">
                <a16:creationId xmlns:a16="http://schemas.microsoft.com/office/drawing/2014/main" id="{718201BB-92E3-8A72-5CBD-AEC62EFB967E}"/>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179067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activity to make the green skills categories concrete.</a:t>
            </a:r>
            <a:endParaRPr lang="hr-HR" dirty="0"/>
          </a:p>
          <a:p>
            <a:endParaRPr lang="en-US" dirty="0"/>
          </a:p>
          <a:p>
            <a:r>
              <a:rPr lang="en-US" dirty="0"/>
              <a:t>Remind participants of the three categories discussed earlier: transversal green skills, occupation-specific green skills and highly </a:t>
            </a:r>
            <a:r>
              <a:rPr lang="en-US" dirty="0" err="1"/>
              <a:t>specialised</a:t>
            </a:r>
            <a:r>
              <a:rPr lang="en-US" dirty="0"/>
              <a:t> green skills.</a:t>
            </a:r>
            <a:endParaRPr lang="hr-HR" dirty="0"/>
          </a:p>
          <a:p>
            <a:endParaRPr lang="en-US" dirty="0"/>
          </a:p>
          <a:p>
            <a:r>
              <a:rPr lang="en-US" dirty="0"/>
              <a:t>Ask participants to choose an occupation they know well. They should avoid listing skills in an abstract way. Each skill should be connected to something a worker actually does, decides, explains, documents or improves.</a:t>
            </a:r>
            <a:endParaRPr lang="hr-HR" dirty="0"/>
          </a:p>
          <a:p>
            <a:endParaRPr lang="en-US" dirty="0"/>
          </a:p>
          <a:p>
            <a:r>
              <a:rPr lang="en-US" dirty="0"/>
              <a:t>For example, “resource awareness” becomes more concrete when linked to reducing material waste in a workshop, planning stock more efficiently in catering, or selecting sustainable products in retail.</a:t>
            </a:r>
            <a:endParaRPr lang="hr-HR" dirty="0"/>
          </a:p>
          <a:p>
            <a:endParaRPr lang="hr-HR" dirty="0"/>
          </a:p>
          <a:p>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a:p>
            <a:endParaRPr lang="en-US" dirty="0"/>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34191597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2B54A-F671-C62F-5B73-73A49C2E9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F1D7D-83A6-F85D-3566-89F9FA37E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97AFF-E4CD-E76E-0C58-EFBFCBB8FA3B}"/>
              </a:ext>
            </a:extLst>
          </p:cNvPr>
          <p:cNvSpPr>
            <a:spLocks noGrp="1"/>
          </p:cNvSpPr>
          <p:nvPr>
            <p:ph type="body" idx="1"/>
          </p:nvPr>
        </p:nvSpPr>
        <p:spPr/>
        <p:txBody>
          <a:bodyPr/>
          <a:lstStyle/>
          <a:p>
            <a:r>
              <a:rPr lang="en-US" dirty="0"/>
              <a:t>Explain ESCO as a European reference point.</a:t>
            </a:r>
            <a:endParaRPr lang="hr-HR" dirty="0"/>
          </a:p>
          <a:p>
            <a:endParaRPr lang="en-US" dirty="0"/>
          </a:p>
          <a:p>
            <a:r>
              <a:rPr lang="en-US" dirty="0"/>
              <a:t>ESCO provides a common language for occupations, skills and competences. It also labels green skills and knowledge concepts.</a:t>
            </a:r>
            <a:endParaRPr lang="hr-HR" dirty="0"/>
          </a:p>
          <a:p>
            <a:endParaRPr lang="en-US" dirty="0"/>
          </a:p>
          <a:p>
            <a:r>
              <a:rPr lang="en-US" dirty="0"/>
              <a:t>Teachers can use ESCO terminology to connect learning content with </a:t>
            </a:r>
            <a:r>
              <a:rPr lang="en-US" dirty="0" err="1"/>
              <a:t>labour</a:t>
            </a:r>
            <a:r>
              <a:rPr lang="en-US" dirty="0"/>
              <a:t>-market language and to make career guidance clearer for learners.</a:t>
            </a:r>
            <a:endParaRPr lang="hr-HR" dirty="0"/>
          </a:p>
          <a:p>
            <a:endParaRPr lang="en-US" dirty="0"/>
          </a:p>
          <a:p>
            <a:r>
              <a:rPr lang="en-US" dirty="0"/>
              <a:t>Source note: ESCO green skills labelling.</a:t>
            </a:r>
          </a:p>
          <a:p>
            <a:endParaRPr lang="en-US" dirty="0"/>
          </a:p>
        </p:txBody>
      </p:sp>
      <p:sp>
        <p:nvSpPr>
          <p:cNvPr id="4" name="Slide Number Placeholder 3">
            <a:extLst>
              <a:ext uri="{FF2B5EF4-FFF2-40B4-BE49-F238E27FC236}">
                <a16:creationId xmlns:a16="http://schemas.microsoft.com/office/drawing/2014/main" id="{BA32BBC5-40D7-204E-78E7-9C2F3C63E87B}"/>
              </a:ext>
            </a:extLst>
          </p:cNvPr>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1727233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C56CF-EA21-5C28-D7EB-789A90A50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3EF62-CAEA-42DE-BDFD-BBC54EB67E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C7E765-A7DD-F586-BDC3-CDDC1E07E59D}"/>
              </a:ext>
            </a:extLst>
          </p:cNvPr>
          <p:cNvSpPr>
            <a:spLocks noGrp="1"/>
          </p:cNvSpPr>
          <p:nvPr>
            <p:ph type="body" idx="1"/>
          </p:nvPr>
        </p:nvSpPr>
        <p:spPr/>
        <p:txBody>
          <a:bodyPr/>
          <a:lstStyle/>
          <a:p>
            <a:r>
              <a:rPr lang="en-US" dirty="0"/>
              <a:t>Explain skills intelligence in plain language: it means reading signals about changing skills demand.</a:t>
            </a:r>
            <a:endParaRPr lang="hr-HR" dirty="0"/>
          </a:p>
          <a:p>
            <a:endParaRPr lang="en-US" dirty="0"/>
          </a:p>
          <a:p>
            <a:r>
              <a:rPr lang="en-US" dirty="0"/>
              <a:t>Teachers do not need to produce forecasts, but they can use available intelligence to update examples and connect learning with the </a:t>
            </a:r>
            <a:r>
              <a:rPr lang="en-US" dirty="0" err="1"/>
              <a:t>labour</a:t>
            </a:r>
            <a:r>
              <a:rPr lang="en-US" dirty="0"/>
              <a:t> market.</a:t>
            </a:r>
            <a:endParaRPr lang="hr-HR" dirty="0"/>
          </a:p>
          <a:p>
            <a:endParaRPr lang="en-US" dirty="0"/>
          </a:p>
          <a:p>
            <a:r>
              <a:rPr lang="en-US" dirty="0"/>
              <a:t>Mention that </a:t>
            </a:r>
            <a:r>
              <a:rPr lang="en-US" dirty="0" err="1"/>
              <a:t>Cedefop</a:t>
            </a:r>
            <a:r>
              <a:rPr lang="en-US" dirty="0"/>
              <a:t> highlights skills intelligence and governance as important for the green transition.</a:t>
            </a:r>
            <a:endParaRPr lang="hr-HR" dirty="0"/>
          </a:p>
          <a:p>
            <a:endParaRPr lang="en-US" dirty="0"/>
          </a:p>
          <a:p>
            <a:r>
              <a:rPr lang="en-US" dirty="0"/>
              <a:t>Source note: </a:t>
            </a:r>
            <a:r>
              <a:rPr lang="en-US" dirty="0" err="1"/>
              <a:t>Cedefop</a:t>
            </a:r>
            <a:r>
              <a:rPr lang="en-US" dirty="0"/>
              <a:t> 2025 guide.</a:t>
            </a:r>
          </a:p>
          <a:p>
            <a:endParaRPr lang="en-US" dirty="0"/>
          </a:p>
        </p:txBody>
      </p:sp>
      <p:sp>
        <p:nvSpPr>
          <p:cNvPr id="4" name="Slide Number Placeholder 3">
            <a:extLst>
              <a:ext uri="{FF2B5EF4-FFF2-40B4-BE49-F238E27FC236}">
                <a16:creationId xmlns:a16="http://schemas.microsoft.com/office/drawing/2014/main" id="{3D43A8B6-CF88-5F39-4623-9A318BCA91F8}"/>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13593879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a:t>
            </a:r>
            <a:r>
              <a:rPr lang="en-US" dirty="0" err="1"/>
              <a:t>labour</a:t>
            </a:r>
            <a:r>
              <a:rPr lang="en-US" dirty="0"/>
              <a:t>-market signals are pieces of evidence showing how work and skills are changing.</a:t>
            </a:r>
            <a:endParaRPr lang="hr-HR" dirty="0"/>
          </a:p>
          <a:p>
            <a:endParaRPr lang="en-US" dirty="0"/>
          </a:p>
          <a:p>
            <a:r>
              <a:rPr lang="en-US" dirty="0"/>
              <a:t>Examples include job advertisements, employer feedback, public employment data, policy changes, sector reports or discussions with local companies.</a:t>
            </a:r>
            <a:endParaRPr lang="hr-HR" dirty="0"/>
          </a:p>
          <a:p>
            <a:endParaRPr lang="en-US" dirty="0"/>
          </a:p>
          <a:p>
            <a:r>
              <a:rPr lang="en-US" dirty="0"/>
              <a:t>Participants should choose one signal and ask: what does this tell us about skills needs? Then they should translate it into a simple learning example for VET learners.</a:t>
            </a:r>
            <a:endParaRPr lang="hr-HR" dirty="0"/>
          </a:p>
          <a:p>
            <a:endParaRPr lang="en-US" dirty="0"/>
          </a:p>
          <a:p>
            <a:r>
              <a:rPr lang="en-US" dirty="0"/>
              <a:t>The aim is to help teachers use </a:t>
            </a:r>
            <a:r>
              <a:rPr lang="en-US" dirty="0" err="1"/>
              <a:t>labour</a:t>
            </a:r>
            <a:r>
              <a:rPr lang="en-US" dirty="0"/>
              <a:t>-market information in a practical way, without needing to become </a:t>
            </a:r>
            <a:r>
              <a:rPr lang="en-US" dirty="0" err="1"/>
              <a:t>labour</a:t>
            </a:r>
            <a:r>
              <a:rPr lang="en-US" dirty="0"/>
              <a:t>-market researchers.</a:t>
            </a:r>
            <a:endParaRPr lang="hr-HR" dirty="0"/>
          </a:p>
          <a:p>
            <a:endParaRPr lang="hr-HR" dirty="0"/>
          </a:p>
          <a:p>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a:p>
            <a:endParaRPr lang="en-US" dirty="0"/>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37936647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B861D-E23D-2C32-2252-3F8779023C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DF2F3-8E29-6FC8-0EBB-DADF2475E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77DCE-F3F6-9CFA-53A8-9C7F2843AF1A}"/>
              </a:ext>
            </a:extLst>
          </p:cNvPr>
          <p:cNvSpPr>
            <a:spLocks noGrp="1"/>
          </p:cNvSpPr>
          <p:nvPr>
            <p:ph type="body" idx="1"/>
          </p:nvPr>
        </p:nvSpPr>
        <p:spPr/>
        <p:txBody>
          <a:bodyPr/>
          <a:lstStyle/>
          <a:p>
            <a:r>
              <a:rPr lang="en-US" dirty="0"/>
              <a:t>Begin Topic 3.</a:t>
            </a:r>
            <a:endParaRPr lang="hr-HR" dirty="0"/>
          </a:p>
          <a:p>
            <a:endParaRPr lang="en-US" dirty="0"/>
          </a:p>
          <a:p>
            <a:r>
              <a:rPr lang="en-US" dirty="0"/>
              <a:t>Define green jobs using the ILO definition: green jobs are decent jobs that preserve or restore the environment.</a:t>
            </a:r>
            <a:endParaRPr lang="hr-HR" dirty="0"/>
          </a:p>
          <a:p>
            <a:endParaRPr lang="en-US" dirty="0"/>
          </a:p>
          <a:p>
            <a:r>
              <a:rPr lang="en-US" dirty="0"/>
              <a:t>Stress that green jobs exist in traditional sectors and emerging sectors.</a:t>
            </a:r>
            <a:endParaRPr lang="hr-HR" dirty="0"/>
          </a:p>
          <a:p>
            <a:endParaRPr lang="en-US" dirty="0"/>
          </a:p>
          <a:p>
            <a:r>
              <a:rPr lang="en-US" dirty="0"/>
              <a:t>Ask participants to think of existing occupations that are becoming greener, such as electricians, builders, cooks, drivers, office administrators or tourism staff.</a:t>
            </a:r>
            <a:endParaRPr lang="hr-HR" dirty="0"/>
          </a:p>
          <a:p>
            <a:endParaRPr lang="en-US" dirty="0"/>
          </a:p>
          <a:p>
            <a:r>
              <a:rPr lang="en-US" dirty="0"/>
              <a:t>Source note: ILO What is a green job.</a:t>
            </a:r>
          </a:p>
          <a:p>
            <a:endParaRPr lang="en-US" dirty="0"/>
          </a:p>
        </p:txBody>
      </p:sp>
      <p:sp>
        <p:nvSpPr>
          <p:cNvPr id="4" name="Slide Number Placeholder 3">
            <a:extLst>
              <a:ext uri="{FF2B5EF4-FFF2-40B4-BE49-F238E27FC236}">
                <a16:creationId xmlns:a16="http://schemas.microsoft.com/office/drawing/2014/main" id="{13A95CED-3BAF-CAE7-EAC1-BA3C4494F57B}"/>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40406083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AB52C-15D7-1CAF-E765-B8667E8D1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BBE1B-F6E0-8FF7-C422-6D01D3F29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A61BD3-1C2C-3AD6-51D7-DEADBB8532BD}"/>
              </a:ext>
            </a:extLst>
          </p:cNvPr>
          <p:cNvSpPr>
            <a:spLocks noGrp="1"/>
          </p:cNvSpPr>
          <p:nvPr>
            <p:ph type="body" idx="1"/>
          </p:nvPr>
        </p:nvSpPr>
        <p:spPr/>
        <p:txBody>
          <a:bodyPr/>
          <a:lstStyle/>
          <a:p>
            <a:r>
              <a:rPr lang="en-US" dirty="0"/>
              <a:t>Explain the decent work dimension.</a:t>
            </a:r>
            <a:endParaRPr lang="hr-HR" dirty="0"/>
          </a:p>
          <a:p>
            <a:endParaRPr lang="en-US" dirty="0"/>
          </a:p>
          <a:p>
            <a:r>
              <a:rPr lang="en-US" dirty="0"/>
              <a:t>A job is not automatically good because it is environmentally related. The ILO stresses that green jobs should also be decent.</a:t>
            </a:r>
            <a:endParaRPr lang="hr-HR" dirty="0"/>
          </a:p>
          <a:p>
            <a:endParaRPr lang="en-US" dirty="0"/>
          </a:p>
          <a:p>
            <a:r>
              <a:rPr lang="en-US" dirty="0"/>
              <a:t>This helps teachers address the social side of sustainability:</a:t>
            </a:r>
          </a:p>
          <a:p>
            <a:pPr marL="171450" indent="-171450">
              <a:buFont typeface="Arial" panose="020B0604020202020204" pitchFamily="34" charset="0"/>
              <a:buChar char="•"/>
            </a:pPr>
            <a:r>
              <a:rPr lang="en-US" dirty="0"/>
              <a:t>fair work </a:t>
            </a:r>
          </a:p>
          <a:p>
            <a:pPr marL="171450" indent="-171450">
              <a:buFont typeface="Arial" panose="020B0604020202020204" pitchFamily="34" charset="0"/>
              <a:buChar char="•"/>
            </a:pPr>
            <a:r>
              <a:rPr lang="en-US" dirty="0"/>
              <a:t>safety </a:t>
            </a:r>
          </a:p>
          <a:p>
            <a:pPr marL="171450" indent="-171450">
              <a:buFont typeface="Arial" panose="020B0604020202020204" pitchFamily="34" charset="0"/>
              <a:buChar char="•"/>
            </a:pPr>
            <a:r>
              <a:rPr lang="en-US" dirty="0"/>
              <a:t>inclusion </a:t>
            </a:r>
          </a:p>
          <a:p>
            <a:pPr marL="171450" indent="-171450">
              <a:buFont typeface="Arial" panose="020B0604020202020204" pitchFamily="34" charset="0"/>
              <a:buChar char="•"/>
            </a:pPr>
            <a:r>
              <a:rPr lang="en-US" dirty="0"/>
              <a:t>quality employment </a:t>
            </a:r>
            <a:endParaRPr lang="hr-HR" dirty="0"/>
          </a:p>
          <a:p>
            <a:endParaRPr lang="en-US" dirty="0"/>
          </a:p>
          <a:p>
            <a:r>
              <a:rPr lang="en-US" dirty="0"/>
              <a:t>It also links to just transition discussions.</a:t>
            </a:r>
          </a:p>
          <a:p>
            <a:endParaRPr lang="en-US" dirty="0"/>
          </a:p>
        </p:txBody>
      </p:sp>
      <p:sp>
        <p:nvSpPr>
          <p:cNvPr id="4" name="Slide Number Placeholder 3">
            <a:extLst>
              <a:ext uri="{FF2B5EF4-FFF2-40B4-BE49-F238E27FC236}">
                <a16:creationId xmlns:a16="http://schemas.microsoft.com/office/drawing/2014/main" id="{1FFC7EF2-C467-E483-38D1-6F5330B56F85}"/>
              </a:ext>
            </a:extLst>
          </p:cNvPr>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11885551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39938-3417-CF5E-A3C8-6CC562387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D109D-5511-C241-3005-E1099545DF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E2501-996F-6F53-261B-32E2BF874E3E}"/>
              </a:ext>
            </a:extLst>
          </p:cNvPr>
          <p:cNvSpPr>
            <a:spLocks noGrp="1"/>
          </p:cNvSpPr>
          <p:nvPr>
            <p:ph type="body" idx="1"/>
          </p:nvPr>
        </p:nvSpPr>
        <p:spPr/>
        <p:txBody>
          <a:bodyPr/>
          <a:lstStyle/>
          <a:p>
            <a:r>
              <a:rPr lang="en-US" dirty="0"/>
              <a:t>Teach the distinction between new jobs, changing jobs and changing tasks.</a:t>
            </a:r>
            <a:endParaRPr lang="hr-HR" dirty="0"/>
          </a:p>
          <a:p>
            <a:endParaRPr lang="en-US" dirty="0"/>
          </a:p>
          <a:p>
            <a:r>
              <a:rPr lang="en-US" dirty="0"/>
              <a:t>This is important because learners may think green careers only mean new specialist roles.</a:t>
            </a:r>
            <a:endParaRPr lang="hr-HR" dirty="0"/>
          </a:p>
          <a:p>
            <a:endParaRPr lang="en-US" dirty="0"/>
          </a:p>
          <a:p>
            <a:r>
              <a:rPr lang="en-US" dirty="0"/>
              <a:t>In reality, many familiar occupations become greener through new tasks, standards or tools.</a:t>
            </a:r>
            <a:endParaRPr lang="hr-HR" dirty="0"/>
          </a:p>
          <a:p>
            <a:endParaRPr lang="en-US" dirty="0"/>
          </a:p>
          <a:p>
            <a:r>
              <a:rPr lang="en-US" dirty="0"/>
              <a:t>This framework helps teachers provide more realistic career guidance.</a:t>
            </a:r>
          </a:p>
          <a:p>
            <a:endParaRPr lang="en-US" dirty="0"/>
          </a:p>
        </p:txBody>
      </p:sp>
      <p:sp>
        <p:nvSpPr>
          <p:cNvPr id="4" name="Slide Number Placeholder 3">
            <a:extLst>
              <a:ext uri="{FF2B5EF4-FFF2-40B4-BE49-F238E27FC236}">
                <a16:creationId xmlns:a16="http://schemas.microsoft.com/office/drawing/2014/main" id="{1C7A2213-FD29-585E-4147-7FD14BDE6D37}"/>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33356197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D74A7-671D-0485-3CFA-DE02B2F33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99061-C4E4-ADA7-9DD3-4A0F453D4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7FDA44-C0AB-1434-4023-59AE12002484}"/>
              </a:ext>
            </a:extLst>
          </p:cNvPr>
          <p:cNvSpPr>
            <a:spLocks noGrp="1"/>
          </p:cNvSpPr>
          <p:nvPr>
            <p:ph type="body" idx="1"/>
          </p:nvPr>
        </p:nvSpPr>
        <p:spPr/>
        <p:txBody>
          <a:bodyPr/>
          <a:lstStyle/>
          <a:p>
            <a:r>
              <a:rPr lang="en-US" dirty="0"/>
              <a:t>Use sector examples to show breadth.</a:t>
            </a:r>
            <a:endParaRPr lang="hr-HR" dirty="0"/>
          </a:p>
          <a:p>
            <a:endParaRPr lang="en-US" dirty="0"/>
          </a:p>
          <a:p>
            <a:r>
              <a:rPr lang="en-US" dirty="0"/>
              <a:t>Ask participants to identify the sectors represented in their learner groups.</a:t>
            </a:r>
            <a:endParaRPr lang="hr-HR" dirty="0"/>
          </a:p>
          <a:p>
            <a:endParaRPr lang="en-US" dirty="0"/>
          </a:p>
          <a:p>
            <a:r>
              <a:rPr lang="en-US" dirty="0"/>
              <a:t>For each sector, discuss one green skill or changed job task.</a:t>
            </a:r>
            <a:endParaRPr lang="hr-HR" dirty="0"/>
          </a:p>
          <a:p>
            <a:endParaRPr lang="en-US" dirty="0"/>
          </a:p>
          <a:p>
            <a:r>
              <a:rPr lang="en-US" dirty="0"/>
              <a:t>The goal is to show that green economy relevance can be found in technical, service, administrative and creative fields.</a:t>
            </a:r>
          </a:p>
          <a:p>
            <a:endParaRPr lang="en-US" dirty="0"/>
          </a:p>
        </p:txBody>
      </p:sp>
      <p:sp>
        <p:nvSpPr>
          <p:cNvPr id="4" name="Slide Number Placeholder 3">
            <a:extLst>
              <a:ext uri="{FF2B5EF4-FFF2-40B4-BE49-F238E27FC236}">
                <a16:creationId xmlns:a16="http://schemas.microsoft.com/office/drawing/2014/main" id="{ED1BA753-0555-F636-FC56-9CE20BD6F795}"/>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35829251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AD5C1-48A0-FDB4-C5A7-37F6D34BB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28001-47C2-009B-E041-DB840436B9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B8316B-3B88-AE10-3958-4080091B720B}"/>
              </a:ext>
            </a:extLst>
          </p:cNvPr>
          <p:cNvSpPr>
            <a:spLocks noGrp="1"/>
          </p:cNvSpPr>
          <p:nvPr>
            <p:ph type="body" idx="1"/>
          </p:nvPr>
        </p:nvSpPr>
        <p:spPr/>
        <p:txBody>
          <a:bodyPr/>
          <a:lstStyle/>
          <a:p>
            <a:r>
              <a:rPr lang="en-US" dirty="0"/>
              <a:t>Explain career pathways.</a:t>
            </a:r>
            <a:endParaRPr lang="hr-HR" dirty="0"/>
          </a:p>
          <a:p>
            <a:endParaRPr lang="en-US" dirty="0"/>
          </a:p>
          <a:p>
            <a:r>
              <a:rPr lang="en-US" dirty="0"/>
              <a:t>Some learners may enter a </a:t>
            </a:r>
            <a:r>
              <a:rPr lang="en-US" dirty="0" err="1"/>
              <a:t>specialised</a:t>
            </a:r>
            <a:r>
              <a:rPr lang="en-US" dirty="0"/>
              <a:t> green occupation. Others may add green skills to an existing job. Others may become responsible for sustainability coordination or reporting.</a:t>
            </a:r>
            <a:endParaRPr lang="hr-HR" dirty="0"/>
          </a:p>
          <a:p>
            <a:endParaRPr lang="en-US" dirty="0"/>
          </a:p>
          <a:p>
            <a:r>
              <a:rPr lang="en-US" dirty="0"/>
              <a:t>Teachers can help learners see that sustainability can be part of many career paths, not a single narrow route.</a:t>
            </a:r>
          </a:p>
          <a:p>
            <a:endParaRPr lang="en-US" dirty="0"/>
          </a:p>
        </p:txBody>
      </p:sp>
      <p:sp>
        <p:nvSpPr>
          <p:cNvPr id="4" name="Slide Number Placeholder 3">
            <a:extLst>
              <a:ext uri="{FF2B5EF4-FFF2-40B4-BE49-F238E27FC236}">
                <a16:creationId xmlns:a16="http://schemas.microsoft.com/office/drawing/2014/main" id="{F7A81066-4407-17A6-812D-A4AD2C3DCFB2}"/>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28503424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82B38-4E3C-9087-0A47-D90D44799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469D9-3C88-F411-0309-42672F7BD7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B361B-EE18-C6A2-5EAB-49E00ECE73BC}"/>
              </a:ext>
            </a:extLst>
          </p:cNvPr>
          <p:cNvSpPr>
            <a:spLocks noGrp="1"/>
          </p:cNvSpPr>
          <p:nvPr>
            <p:ph type="body" idx="1"/>
          </p:nvPr>
        </p:nvSpPr>
        <p:spPr/>
        <p:txBody>
          <a:bodyPr/>
          <a:lstStyle/>
          <a:p>
            <a:r>
              <a:rPr lang="en-US" dirty="0"/>
              <a:t>Introduce just transition.</a:t>
            </a:r>
            <a:endParaRPr lang="hr-HR" dirty="0"/>
          </a:p>
          <a:p>
            <a:endParaRPr lang="en-US" dirty="0"/>
          </a:p>
          <a:p>
            <a:r>
              <a:rPr lang="en-US" dirty="0"/>
              <a:t>Explain that the green transition creates opportunities but also risks. Some sectors or workers may face disruption.</a:t>
            </a:r>
            <a:endParaRPr lang="hr-HR" dirty="0"/>
          </a:p>
          <a:p>
            <a:endParaRPr lang="en-US" dirty="0"/>
          </a:p>
          <a:p>
            <a:r>
              <a:rPr lang="en-US" dirty="0"/>
              <a:t>VET can support inclusion by providing upskilling, reskilling and accessible learning pathways.</a:t>
            </a:r>
          </a:p>
          <a:p>
            <a:r>
              <a:rPr lang="en-US" dirty="0"/>
              <a:t>Encourage participants to consider learners who may need additional support to access green opportunities.</a:t>
            </a:r>
            <a:endParaRPr lang="hr-HR" dirty="0"/>
          </a:p>
          <a:p>
            <a:endParaRPr lang="en-US" dirty="0"/>
          </a:p>
          <a:p>
            <a:r>
              <a:rPr lang="en-US" dirty="0"/>
              <a:t>Source note: ILO just transition; </a:t>
            </a:r>
            <a:r>
              <a:rPr lang="en-US" dirty="0" err="1"/>
              <a:t>Cedefop</a:t>
            </a:r>
            <a:r>
              <a:rPr lang="en-US" dirty="0"/>
              <a:t> green skills work.</a:t>
            </a:r>
          </a:p>
          <a:p>
            <a:endParaRPr lang="en-US" dirty="0"/>
          </a:p>
        </p:txBody>
      </p:sp>
      <p:sp>
        <p:nvSpPr>
          <p:cNvPr id="4" name="Slide Number Placeholder 3">
            <a:extLst>
              <a:ext uri="{FF2B5EF4-FFF2-40B4-BE49-F238E27FC236}">
                <a16:creationId xmlns:a16="http://schemas.microsoft.com/office/drawing/2014/main" id="{171011B7-9E0A-6917-2C3A-40A15FF49E72}"/>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3846543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case-study activity should be run in parallel with the other case studies. Each group works on one case only, then shares key findings in plenary.</a:t>
            </a:r>
            <a:endParaRPr lang="hr-HR" b="1" dirty="0"/>
          </a:p>
          <a:p>
            <a:endParaRPr lang="hr-HR" dirty="0"/>
          </a:p>
          <a:p>
            <a:r>
              <a:rPr lang="en-US" dirty="0"/>
              <a:t>Introduce this as the first case-study group task.</a:t>
            </a:r>
            <a:endParaRPr lang="hr-HR" dirty="0"/>
          </a:p>
          <a:p>
            <a:endParaRPr lang="en-US" dirty="0"/>
          </a:p>
          <a:p>
            <a:r>
              <a:rPr lang="en-US" dirty="0"/>
              <a:t>Explain that building renovation and energy efficiency are useful examples because they connect policy priorities with practical vocational skills. The case may be relevant for construction, installation, building services, facility management, energy consulting and project coordination.</a:t>
            </a:r>
            <a:endParaRPr lang="hr-HR" dirty="0"/>
          </a:p>
          <a:p>
            <a:endParaRPr lang="en-US" dirty="0"/>
          </a:p>
          <a:p>
            <a:r>
              <a:rPr lang="en-US" dirty="0"/>
              <a:t>Ask the group to identify both technical and transversal skills. Examples may include understanding insulation, reducing energy loss, selecting suitable materials, communicating with clients, coordinating renovation work, documenting standards or working safely.</a:t>
            </a:r>
            <a:endParaRPr lang="hr-HR" dirty="0"/>
          </a:p>
          <a:p>
            <a:endParaRPr lang="hr-HR" dirty="0"/>
          </a:p>
          <a:p>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a:p>
            <a:endParaRPr lang="hr-HR" dirty="0"/>
          </a:p>
          <a:p>
            <a:endParaRPr lang="en-US" dirty="0"/>
          </a:p>
          <a:p>
            <a:r>
              <a:rPr lang="en-US" dirty="0"/>
              <a:t>The group should finish with one learner-facing activity or question that a VET teacher could use.</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2174488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004BF-D2B2-D00D-A055-3003211E1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A8D34-5938-8BCA-B88F-F07AE4CB3E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5E495B-3598-9F7B-FC07-703C4FD4E192}"/>
              </a:ext>
            </a:extLst>
          </p:cNvPr>
          <p:cNvSpPr>
            <a:spLocks noGrp="1"/>
          </p:cNvSpPr>
          <p:nvPr>
            <p:ph type="body" idx="1"/>
          </p:nvPr>
        </p:nvSpPr>
        <p:spPr/>
        <p:txBody>
          <a:bodyPr/>
          <a:lstStyle/>
          <a:p>
            <a:r>
              <a:rPr lang="en-US" dirty="0"/>
              <a:t>Explain the case.</a:t>
            </a:r>
            <a:endParaRPr lang="hr-HR" dirty="0"/>
          </a:p>
          <a:p>
            <a:endParaRPr lang="en-US" dirty="0"/>
          </a:p>
          <a:p>
            <a:r>
              <a:rPr lang="en-US" dirty="0"/>
              <a:t>The Renovation Wave aims to improve buildings and increase energy renovations.</a:t>
            </a:r>
            <a:endParaRPr lang="hr-HR" dirty="0"/>
          </a:p>
          <a:p>
            <a:endParaRPr lang="en-US" dirty="0"/>
          </a:p>
          <a:p>
            <a:r>
              <a:rPr lang="en-US" dirty="0"/>
              <a:t>For VET, the case connects climate goals with practical skills:</a:t>
            </a:r>
          </a:p>
          <a:p>
            <a:pPr marL="171450" indent="-171450">
              <a:buFont typeface="Arial" panose="020B0604020202020204" pitchFamily="34" charset="0"/>
              <a:buChar char="•"/>
            </a:pPr>
            <a:r>
              <a:rPr lang="en-US" dirty="0"/>
              <a:t>insulation </a:t>
            </a:r>
          </a:p>
          <a:p>
            <a:pPr marL="171450" indent="-171450">
              <a:buFont typeface="Arial" panose="020B0604020202020204" pitchFamily="34" charset="0"/>
              <a:buChar char="•"/>
            </a:pPr>
            <a:r>
              <a:rPr lang="en-US" dirty="0"/>
              <a:t>heating systems </a:t>
            </a:r>
          </a:p>
          <a:p>
            <a:pPr marL="171450" indent="-171450">
              <a:buFont typeface="Arial" panose="020B0604020202020204" pitchFamily="34" charset="0"/>
              <a:buChar char="•"/>
            </a:pPr>
            <a:r>
              <a:rPr lang="en-US" dirty="0"/>
              <a:t>energy performance </a:t>
            </a:r>
          </a:p>
          <a:p>
            <a:pPr marL="171450" indent="-171450">
              <a:buFont typeface="Arial" panose="020B0604020202020204" pitchFamily="34" charset="0"/>
              <a:buChar char="•"/>
            </a:pPr>
            <a:r>
              <a:rPr lang="en-US" dirty="0"/>
              <a:t>sustainable materials </a:t>
            </a:r>
          </a:p>
          <a:p>
            <a:pPr marL="171450" indent="-171450">
              <a:buFont typeface="Arial" panose="020B0604020202020204" pitchFamily="34" charset="0"/>
              <a:buChar char="•"/>
            </a:pPr>
            <a:r>
              <a:rPr lang="en-US" dirty="0"/>
              <a:t>project coordination </a:t>
            </a:r>
          </a:p>
          <a:p>
            <a:pPr marL="171450" indent="-171450">
              <a:buFont typeface="Arial" panose="020B0604020202020204" pitchFamily="34" charset="0"/>
              <a:buChar char="•"/>
            </a:pPr>
            <a:r>
              <a:rPr lang="en-US" dirty="0"/>
              <a:t>quality assurance </a:t>
            </a:r>
            <a:endParaRPr lang="hr-HR" dirty="0"/>
          </a:p>
          <a:p>
            <a:endParaRPr lang="en-US" dirty="0"/>
          </a:p>
          <a:p>
            <a:r>
              <a:rPr lang="en-US" dirty="0"/>
              <a:t>Ask participants to identify which learners or </a:t>
            </a:r>
            <a:r>
              <a:rPr lang="en-US" dirty="0" err="1"/>
              <a:t>programmes</a:t>
            </a:r>
            <a:r>
              <a:rPr lang="en-US" dirty="0"/>
              <a:t> could be linked to this case.</a:t>
            </a:r>
          </a:p>
          <a:p>
            <a:endParaRPr lang="en-US" dirty="0"/>
          </a:p>
        </p:txBody>
      </p:sp>
      <p:sp>
        <p:nvSpPr>
          <p:cNvPr id="4" name="Slide Number Placeholder 3">
            <a:extLst>
              <a:ext uri="{FF2B5EF4-FFF2-40B4-BE49-F238E27FC236}">
                <a16:creationId xmlns:a16="http://schemas.microsoft.com/office/drawing/2014/main" id="{8043B4E6-089C-0979-CCB9-8BE4F736312F}"/>
              </a:ext>
            </a:extLst>
          </p:cNvPr>
          <p:cNvSpPr>
            <a:spLocks noGrp="1"/>
          </p:cNvSpPr>
          <p:nvPr>
            <p:ph type="sldNum" sz="quarter" idx="5"/>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622857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631D6-B461-5DD1-E507-897DF28685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FDFA6-A248-EDB7-884E-7B626C68B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966E4D-A979-1BDF-E00B-CAE54A394ACA}"/>
              </a:ext>
            </a:extLst>
          </p:cNvPr>
          <p:cNvSpPr>
            <a:spLocks noGrp="1"/>
          </p:cNvSpPr>
          <p:nvPr>
            <p:ph type="body" idx="1"/>
          </p:nvPr>
        </p:nvSpPr>
        <p:spPr/>
        <p:txBody>
          <a:bodyPr/>
          <a:lstStyle/>
          <a:p>
            <a:r>
              <a:rPr lang="en-US" dirty="0"/>
              <a:t>Use these questions for group work.</a:t>
            </a:r>
            <a:endParaRPr lang="hr-HR" dirty="0"/>
          </a:p>
          <a:p>
            <a:endParaRPr lang="en-US" dirty="0"/>
          </a:p>
          <a:p>
            <a:r>
              <a:rPr lang="en-US" dirty="0"/>
              <a:t>Encourage participants to answer from a teacher perspective:</a:t>
            </a:r>
          </a:p>
          <a:p>
            <a:r>
              <a:rPr lang="en-US" dirty="0"/>
              <a:t>What would learners need to understand and </a:t>
            </a:r>
            <a:r>
              <a:rPr lang="en-US" dirty="0" err="1"/>
              <a:t>practise</a:t>
            </a:r>
            <a:r>
              <a:rPr lang="en-US" dirty="0"/>
              <a:t>?</a:t>
            </a:r>
            <a:endParaRPr lang="hr-HR" dirty="0"/>
          </a:p>
          <a:p>
            <a:endParaRPr lang="en-US" dirty="0"/>
          </a:p>
          <a:p>
            <a:r>
              <a:rPr lang="en-US" dirty="0"/>
              <a:t>Ask them to distinguish between transversal, occupation-specific and highly </a:t>
            </a:r>
            <a:r>
              <a:rPr lang="en-US" dirty="0" err="1"/>
              <a:t>specialised</a:t>
            </a:r>
            <a:r>
              <a:rPr lang="en-US" dirty="0"/>
              <a:t> skills.</a:t>
            </a:r>
            <a:endParaRPr lang="hr-HR" dirty="0"/>
          </a:p>
          <a:p>
            <a:endParaRPr lang="en-US" dirty="0"/>
          </a:p>
          <a:p>
            <a:r>
              <a:rPr lang="en-US" dirty="0"/>
              <a:t>The final question asks them to </a:t>
            </a:r>
            <a:r>
              <a:rPr lang="en-US" dirty="0" err="1"/>
              <a:t>localise</a:t>
            </a:r>
            <a:r>
              <a:rPr lang="en-US" dirty="0"/>
              <a:t> the case, which supports AR2: adapting examples to local or institutional contexts.</a:t>
            </a:r>
          </a:p>
          <a:p>
            <a:endParaRPr lang="en-US" dirty="0"/>
          </a:p>
        </p:txBody>
      </p:sp>
      <p:sp>
        <p:nvSpPr>
          <p:cNvPr id="4" name="Slide Number Placeholder 3">
            <a:extLst>
              <a:ext uri="{FF2B5EF4-FFF2-40B4-BE49-F238E27FC236}">
                <a16:creationId xmlns:a16="http://schemas.microsoft.com/office/drawing/2014/main" id="{A2C92261-6463-B7EE-B37D-2F29598CE812}"/>
              </a:ext>
            </a:extLst>
          </p:cNvPr>
          <p:cNvSpPr>
            <a:spLocks noGrp="1"/>
          </p:cNvSpPr>
          <p:nvPr>
            <p:ph type="sldNum" sz="quarter" idx="5"/>
          </p:nvPr>
        </p:nvSpPr>
        <p:spPr/>
        <p:txBody>
          <a:bodyPr/>
          <a:lstStyle/>
          <a:p>
            <a:fld id="{C6CF91B0-25AB-4DFA-B184-293DD156034C}" type="slidenum">
              <a:rPr lang="el-GR" smtClean="0"/>
              <a:t>40</a:t>
            </a:fld>
            <a:endParaRPr lang="el-GR"/>
          </a:p>
        </p:txBody>
      </p:sp>
    </p:spTree>
    <p:extLst>
      <p:ext uri="{BB962C8B-B14F-4D97-AF65-F5344CB8AC3E}">
        <p14:creationId xmlns:p14="http://schemas.microsoft.com/office/powerpoint/2010/main" val="4007931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80A7D-C467-1B9A-F1BB-D0025536E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C90E5-3008-0ED1-8AAC-F8A6A29F9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5C48E8-8C98-C831-DCD8-84363B7809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This case-study activity should be run in parallel with the other case studies. Each group works on one case only, then shares key findings in plenary.</a:t>
            </a:r>
            <a:endParaRPr lang="hr-HR" dirty="0"/>
          </a:p>
          <a:p>
            <a:endParaRPr lang="hr-HR" dirty="0"/>
          </a:p>
          <a:p>
            <a:r>
              <a:rPr lang="en-US" dirty="0"/>
              <a:t>Introduce this case as an example of how circular economy principles influence manufacturing, repair, design, logistics, retail and customer service.</a:t>
            </a:r>
            <a:endParaRPr lang="hr-HR" dirty="0"/>
          </a:p>
          <a:p>
            <a:endParaRPr lang="en-US" dirty="0"/>
          </a:p>
          <a:p>
            <a:r>
              <a:rPr lang="en-US" dirty="0"/>
              <a:t>Explain that circular economy is not only about recycling. It can also include repair, reuse, remanufacturing, sustainable design, waste prevention and keeping products or materials in use for longer.</a:t>
            </a:r>
            <a:endParaRPr lang="hr-HR" dirty="0"/>
          </a:p>
          <a:p>
            <a:endParaRPr lang="en-US" dirty="0"/>
          </a:p>
          <a:p>
            <a:r>
              <a:rPr lang="en-US" dirty="0"/>
              <a:t>Ask the group to focus on changed work tasks. For example: checking whether a product can be repaired, separating materials, advising customers on reuse, improving product durability or documenting material flows.</a:t>
            </a:r>
            <a:endParaRPr lang="hr-HR" dirty="0"/>
          </a:p>
          <a:p>
            <a:endParaRPr lang="hr-HR" dirty="0"/>
          </a:p>
          <a:p>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a:p>
            <a:endParaRPr lang="hr-HR" dirty="0"/>
          </a:p>
          <a:p>
            <a:endParaRPr lang="en-US" dirty="0"/>
          </a:p>
          <a:p>
            <a:r>
              <a:rPr lang="en-US" dirty="0"/>
              <a:t>The final output should be one practical learner activity that makes circular economy thinking visible in a VET setting.</a:t>
            </a:r>
          </a:p>
        </p:txBody>
      </p:sp>
      <p:sp>
        <p:nvSpPr>
          <p:cNvPr id="4" name="Slide Number Placeholder 3">
            <a:extLst>
              <a:ext uri="{FF2B5EF4-FFF2-40B4-BE49-F238E27FC236}">
                <a16:creationId xmlns:a16="http://schemas.microsoft.com/office/drawing/2014/main" id="{45F1C3FB-0A1E-696E-720F-40EA6797D60D}"/>
              </a:ext>
            </a:extLst>
          </p:cNvPr>
          <p:cNvSpPr>
            <a:spLocks noGrp="1"/>
          </p:cNvSpPr>
          <p:nvPr>
            <p:ph type="sldNum" sz="quarter" idx="5"/>
          </p:nvPr>
        </p:nvSpPr>
        <p:spPr/>
        <p:txBody>
          <a:bodyPr/>
          <a:lstStyle/>
          <a:p>
            <a:fld id="{C6CF91B0-25AB-4DFA-B184-293DD156034C}" type="slidenum">
              <a:rPr lang="el-GR" smtClean="0"/>
              <a:t>41</a:t>
            </a:fld>
            <a:endParaRPr lang="el-GR"/>
          </a:p>
        </p:txBody>
      </p:sp>
    </p:spTree>
    <p:extLst>
      <p:ext uri="{BB962C8B-B14F-4D97-AF65-F5344CB8AC3E}">
        <p14:creationId xmlns:p14="http://schemas.microsoft.com/office/powerpoint/2010/main" val="2307201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943CE-E6C9-C05B-7DFB-0B1661E83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CEB5EA-5F85-2F6C-E756-C9333C7A41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438DF-7797-BC55-6556-337CC2AB637B}"/>
              </a:ext>
            </a:extLst>
          </p:cNvPr>
          <p:cNvSpPr>
            <a:spLocks noGrp="1"/>
          </p:cNvSpPr>
          <p:nvPr>
            <p:ph type="body" idx="1"/>
          </p:nvPr>
        </p:nvSpPr>
        <p:spPr/>
        <p:txBody>
          <a:bodyPr/>
          <a:lstStyle/>
          <a:p>
            <a:r>
              <a:rPr lang="en-US" dirty="0"/>
              <a:t>Explain the case.</a:t>
            </a:r>
            <a:endParaRPr lang="hr-HR" dirty="0"/>
          </a:p>
          <a:p>
            <a:endParaRPr lang="en-US" dirty="0"/>
          </a:p>
          <a:p>
            <a:r>
              <a:rPr lang="en-US" dirty="0"/>
              <a:t>Circular economy moves away from “take-make-dispose” thinking and towards keeping value in products and materials for longer.</a:t>
            </a:r>
            <a:endParaRPr lang="hr-HR" dirty="0"/>
          </a:p>
          <a:p>
            <a:endParaRPr lang="en-US" dirty="0"/>
          </a:p>
          <a:p>
            <a:r>
              <a:rPr lang="en-US" dirty="0"/>
              <a:t>This affects manufacturing, design, repair, logistics, retail and customer service.</a:t>
            </a:r>
            <a:endParaRPr lang="hr-HR" dirty="0"/>
          </a:p>
          <a:p>
            <a:endParaRPr lang="en-US" dirty="0"/>
          </a:p>
          <a:p>
            <a:r>
              <a:rPr lang="en-US" dirty="0"/>
              <a:t>Teachers can use this case to discuss resource efficiency, waste prevention and new business models.</a:t>
            </a:r>
          </a:p>
          <a:p>
            <a:endParaRPr lang="en-US" dirty="0"/>
          </a:p>
        </p:txBody>
      </p:sp>
      <p:sp>
        <p:nvSpPr>
          <p:cNvPr id="4" name="Slide Number Placeholder 3">
            <a:extLst>
              <a:ext uri="{FF2B5EF4-FFF2-40B4-BE49-F238E27FC236}">
                <a16:creationId xmlns:a16="http://schemas.microsoft.com/office/drawing/2014/main" id="{0173919F-C6CD-C991-D4A7-526471EAE3C5}"/>
              </a:ext>
            </a:extLst>
          </p:cNvPr>
          <p:cNvSpPr>
            <a:spLocks noGrp="1"/>
          </p:cNvSpPr>
          <p:nvPr>
            <p:ph type="sldNum" sz="quarter" idx="5"/>
          </p:nvPr>
        </p:nvSpPr>
        <p:spPr/>
        <p:txBody>
          <a:bodyPr/>
          <a:lstStyle/>
          <a:p>
            <a:fld id="{C6CF91B0-25AB-4DFA-B184-293DD156034C}" type="slidenum">
              <a:rPr lang="el-GR" smtClean="0"/>
              <a:t>42</a:t>
            </a:fld>
            <a:endParaRPr lang="el-GR"/>
          </a:p>
        </p:txBody>
      </p:sp>
    </p:spTree>
    <p:extLst>
      <p:ext uri="{BB962C8B-B14F-4D97-AF65-F5344CB8AC3E}">
        <p14:creationId xmlns:p14="http://schemas.microsoft.com/office/powerpoint/2010/main" val="21925617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61463-DA2A-B7B5-5940-92E911AEF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9DA43-419C-2C04-306D-F4A37A497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B5628-9A5A-31E4-EBE8-FF16368E6DBE}"/>
              </a:ext>
            </a:extLst>
          </p:cNvPr>
          <p:cNvSpPr>
            <a:spLocks noGrp="1"/>
          </p:cNvSpPr>
          <p:nvPr>
            <p:ph type="body" idx="1"/>
          </p:nvPr>
        </p:nvSpPr>
        <p:spPr/>
        <p:txBody>
          <a:bodyPr/>
          <a:lstStyle/>
          <a:p>
            <a:r>
              <a:rPr lang="en-US" dirty="0"/>
              <a:t>Use these reflective questions for group work.</a:t>
            </a:r>
            <a:endParaRPr lang="hr-HR" dirty="0"/>
          </a:p>
          <a:p>
            <a:endParaRPr lang="en-US" dirty="0"/>
          </a:p>
          <a:p>
            <a:r>
              <a:rPr lang="en-US" dirty="0"/>
              <a:t>Ask participants to identify:</a:t>
            </a:r>
          </a:p>
          <a:p>
            <a:pPr marL="171450" indent="-171450">
              <a:buFont typeface="Arial" panose="020B0604020202020204" pitchFamily="34" charset="0"/>
              <a:buChar char="•"/>
            </a:pPr>
            <a:r>
              <a:rPr lang="en-US" dirty="0"/>
              <a:t>the problem </a:t>
            </a:r>
          </a:p>
          <a:p>
            <a:pPr marL="171450" indent="-171450">
              <a:buFont typeface="Arial" panose="020B0604020202020204" pitchFamily="34" charset="0"/>
              <a:buChar char="•"/>
            </a:pPr>
            <a:r>
              <a:rPr lang="en-US" dirty="0"/>
              <a:t>the changed work tasks </a:t>
            </a:r>
          </a:p>
          <a:p>
            <a:pPr marL="171450" indent="-171450">
              <a:buFont typeface="Arial" panose="020B0604020202020204" pitchFamily="34" charset="0"/>
              <a:buChar char="•"/>
            </a:pPr>
            <a:r>
              <a:rPr lang="en-US" dirty="0"/>
              <a:t>the learning opportunity </a:t>
            </a:r>
            <a:endParaRPr lang="hr-HR" dirty="0"/>
          </a:p>
          <a:p>
            <a:endParaRPr lang="en-US" dirty="0"/>
          </a:p>
          <a:p>
            <a:r>
              <a:rPr lang="en-US" dirty="0"/>
              <a:t>Encourage them to think of hands-on activities, such as redesigning a product for repair, comparing disposable and reusable options, or planning a repair and maintenance workflow.</a:t>
            </a:r>
          </a:p>
          <a:p>
            <a:endParaRPr lang="en-US" dirty="0"/>
          </a:p>
        </p:txBody>
      </p:sp>
      <p:sp>
        <p:nvSpPr>
          <p:cNvPr id="4" name="Slide Number Placeholder 3">
            <a:extLst>
              <a:ext uri="{FF2B5EF4-FFF2-40B4-BE49-F238E27FC236}">
                <a16:creationId xmlns:a16="http://schemas.microsoft.com/office/drawing/2014/main" id="{50786C77-D861-BE99-0042-04417BC30D50}"/>
              </a:ext>
            </a:extLst>
          </p:cNvPr>
          <p:cNvSpPr>
            <a:spLocks noGrp="1"/>
          </p:cNvSpPr>
          <p:nvPr>
            <p:ph type="sldNum" sz="quarter" idx="5"/>
          </p:nvPr>
        </p:nvSpPr>
        <p:spPr/>
        <p:txBody>
          <a:bodyPr/>
          <a:lstStyle/>
          <a:p>
            <a:fld id="{C6CF91B0-25AB-4DFA-B184-293DD156034C}" type="slidenum">
              <a:rPr lang="el-GR" smtClean="0"/>
              <a:t>43</a:t>
            </a:fld>
            <a:endParaRPr lang="el-GR"/>
          </a:p>
        </p:txBody>
      </p:sp>
    </p:spTree>
    <p:extLst>
      <p:ext uri="{BB962C8B-B14F-4D97-AF65-F5344CB8AC3E}">
        <p14:creationId xmlns:p14="http://schemas.microsoft.com/office/powerpoint/2010/main" val="37322340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2DD8C-2C53-FEFB-01C6-23F612EA3D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B9F21-A096-FF26-8B4A-120F9CE7D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C9DC52-945A-F86C-5AB5-C175667460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This case-study activity should be run in parallel with the other case studies. Each group works on one case only, then shares key findings in plenary.</a:t>
            </a:r>
            <a:endParaRPr lang="hr-HR" b="1" dirty="0"/>
          </a:p>
          <a:p>
            <a:endParaRPr lang="hr-HR" dirty="0"/>
          </a:p>
          <a:p>
            <a:r>
              <a:rPr lang="en-US" dirty="0"/>
              <a:t>Introduce this case as an example of green skills in service occupations.</a:t>
            </a:r>
            <a:endParaRPr lang="hr-HR" dirty="0"/>
          </a:p>
          <a:p>
            <a:endParaRPr lang="en-US" dirty="0"/>
          </a:p>
          <a:p>
            <a:r>
              <a:rPr lang="en-US" dirty="0"/>
              <a:t>Explain that sustainability in tourism and local services is not only technical. It also involves communication, planning, customer guidance, local sourcing, waste reduction, mobility choices, energy use and cooperation with local communities.</a:t>
            </a:r>
            <a:endParaRPr lang="hr-HR" dirty="0"/>
          </a:p>
          <a:p>
            <a:endParaRPr lang="en-US" dirty="0"/>
          </a:p>
          <a:p>
            <a:r>
              <a:rPr lang="en-US" dirty="0"/>
              <a:t>Ask the group to identify both transversal and occupation-specific green skills. For example: explaining sustainable options to visitors, reducing single-use materials, planning local supply chains, managing waste or supporting responsible visitor </a:t>
            </a:r>
            <a:r>
              <a:rPr lang="en-US" dirty="0" err="1"/>
              <a:t>behaviour</a:t>
            </a:r>
            <a:r>
              <a:rPr lang="en-US" dirty="0"/>
              <a:t>.</a:t>
            </a:r>
            <a:endParaRPr lang="hr-HR" dirty="0"/>
          </a:p>
          <a:p>
            <a:endParaRPr lang="en-US" dirty="0"/>
          </a:p>
          <a:p>
            <a:r>
              <a:rPr lang="en-US" dirty="0"/>
              <a:t>The group should prepare one learner activity or customer guidance prompt that could be used in a VET classroom or training session.</a:t>
            </a:r>
            <a:endParaRPr lang="hr-HR" dirty="0"/>
          </a:p>
          <a:p>
            <a:endParaRPr lang="hr-HR" dirty="0"/>
          </a:p>
          <a:p>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a:p>
            <a:endParaRPr lang="hr-HR" dirty="0"/>
          </a:p>
          <a:p>
            <a:endParaRPr lang="hr-HR" dirty="0"/>
          </a:p>
          <a:p>
            <a:r>
              <a:rPr lang="en-US" dirty="0"/>
              <a:t>Image source: 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p>
          <a:p>
            <a:endParaRPr lang="hr-HR" dirty="0"/>
          </a:p>
        </p:txBody>
      </p:sp>
      <p:sp>
        <p:nvSpPr>
          <p:cNvPr id="4" name="Slide Number Placeholder 3">
            <a:extLst>
              <a:ext uri="{FF2B5EF4-FFF2-40B4-BE49-F238E27FC236}">
                <a16:creationId xmlns:a16="http://schemas.microsoft.com/office/drawing/2014/main" id="{069383FC-6306-1EC0-3EF1-FD4EE3AA6CCF}"/>
              </a:ext>
            </a:extLst>
          </p:cNvPr>
          <p:cNvSpPr>
            <a:spLocks noGrp="1"/>
          </p:cNvSpPr>
          <p:nvPr>
            <p:ph type="sldNum" sz="quarter" idx="5"/>
          </p:nvPr>
        </p:nvSpPr>
        <p:spPr/>
        <p:txBody>
          <a:bodyPr/>
          <a:lstStyle/>
          <a:p>
            <a:fld id="{C6CF91B0-25AB-4DFA-B184-293DD156034C}" type="slidenum">
              <a:rPr lang="el-GR" smtClean="0"/>
              <a:t>44</a:t>
            </a:fld>
            <a:endParaRPr lang="el-GR"/>
          </a:p>
        </p:txBody>
      </p:sp>
    </p:spTree>
    <p:extLst>
      <p:ext uri="{BB962C8B-B14F-4D97-AF65-F5344CB8AC3E}">
        <p14:creationId xmlns:p14="http://schemas.microsoft.com/office/powerpoint/2010/main" val="3816433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69050-B211-C39B-A3E2-9ABBFD0A5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7DF5D-E5C6-BB37-4CF4-EABA60843C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0372C-63BB-0A6A-D7C5-2737FB08ABE5}"/>
              </a:ext>
            </a:extLst>
          </p:cNvPr>
          <p:cNvSpPr>
            <a:spLocks noGrp="1"/>
          </p:cNvSpPr>
          <p:nvPr>
            <p:ph type="body" idx="1"/>
          </p:nvPr>
        </p:nvSpPr>
        <p:spPr/>
        <p:txBody>
          <a:bodyPr/>
          <a:lstStyle/>
          <a:p>
            <a:r>
              <a:rPr lang="en-US" dirty="0"/>
              <a:t>Explain the case.</a:t>
            </a:r>
            <a:endParaRPr lang="hr-HR" dirty="0"/>
          </a:p>
          <a:p>
            <a:endParaRPr lang="en-US" dirty="0"/>
          </a:p>
          <a:p>
            <a:r>
              <a:rPr lang="en-US" dirty="0"/>
              <a:t>Tourism and local services involve energy, mobility, food, waste, culture, communication and community impact.</a:t>
            </a:r>
            <a:endParaRPr lang="hr-HR" dirty="0"/>
          </a:p>
          <a:p>
            <a:endParaRPr lang="en-US" dirty="0"/>
          </a:p>
          <a:p>
            <a:r>
              <a:rPr lang="en-US" dirty="0"/>
              <a:t>Green skills here may include:</a:t>
            </a:r>
          </a:p>
          <a:p>
            <a:pPr marL="171450" indent="-171450">
              <a:buFont typeface="Arial" panose="020B0604020202020204" pitchFamily="34" charset="0"/>
              <a:buChar char="•"/>
            </a:pPr>
            <a:r>
              <a:rPr lang="en-US" dirty="0"/>
              <a:t>planning </a:t>
            </a:r>
          </a:p>
          <a:p>
            <a:pPr marL="171450" indent="-171450">
              <a:buFont typeface="Arial" panose="020B0604020202020204" pitchFamily="34" charset="0"/>
              <a:buChar char="•"/>
            </a:pPr>
            <a:r>
              <a:rPr lang="en-US" dirty="0"/>
              <a:t>customer communication </a:t>
            </a:r>
          </a:p>
          <a:p>
            <a:pPr marL="171450" indent="-171450">
              <a:buFont typeface="Arial" panose="020B0604020202020204" pitchFamily="34" charset="0"/>
              <a:buChar char="•"/>
            </a:pPr>
            <a:r>
              <a:rPr lang="en-US" dirty="0"/>
              <a:t>resource awareness </a:t>
            </a:r>
          </a:p>
          <a:p>
            <a:pPr marL="171450" indent="-171450">
              <a:buFont typeface="Arial" panose="020B0604020202020204" pitchFamily="34" charset="0"/>
              <a:buChar char="•"/>
            </a:pPr>
            <a:r>
              <a:rPr lang="en-US" dirty="0"/>
              <a:t>cooperation </a:t>
            </a:r>
          </a:p>
          <a:p>
            <a:pPr marL="171450" indent="-171450">
              <a:buFont typeface="Arial" panose="020B0604020202020204" pitchFamily="34" charset="0"/>
              <a:buChar char="•"/>
            </a:pPr>
            <a:r>
              <a:rPr lang="en-US" dirty="0"/>
              <a:t>responsible decision-making </a:t>
            </a:r>
            <a:endParaRPr lang="hr-HR" dirty="0"/>
          </a:p>
          <a:p>
            <a:endParaRPr lang="en-US" dirty="0"/>
          </a:p>
          <a:p>
            <a:r>
              <a:rPr lang="en-US" dirty="0"/>
              <a:t>This helps teachers from service-related VET fields see the relevance of the module.</a:t>
            </a:r>
          </a:p>
          <a:p>
            <a:endParaRPr lang="en-US" dirty="0"/>
          </a:p>
        </p:txBody>
      </p:sp>
      <p:sp>
        <p:nvSpPr>
          <p:cNvPr id="4" name="Slide Number Placeholder 3">
            <a:extLst>
              <a:ext uri="{FF2B5EF4-FFF2-40B4-BE49-F238E27FC236}">
                <a16:creationId xmlns:a16="http://schemas.microsoft.com/office/drawing/2014/main" id="{7901E7F3-E24E-02E0-4C48-C1FD61C04F73}"/>
              </a:ext>
            </a:extLst>
          </p:cNvPr>
          <p:cNvSpPr>
            <a:spLocks noGrp="1"/>
          </p:cNvSpPr>
          <p:nvPr>
            <p:ph type="sldNum" sz="quarter" idx="5"/>
          </p:nvPr>
        </p:nvSpPr>
        <p:spPr/>
        <p:txBody>
          <a:bodyPr/>
          <a:lstStyle/>
          <a:p>
            <a:fld id="{C6CF91B0-25AB-4DFA-B184-293DD156034C}" type="slidenum">
              <a:rPr lang="el-GR" smtClean="0"/>
              <a:t>45</a:t>
            </a:fld>
            <a:endParaRPr lang="el-GR"/>
          </a:p>
        </p:txBody>
      </p:sp>
    </p:spTree>
    <p:extLst>
      <p:ext uri="{BB962C8B-B14F-4D97-AF65-F5344CB8AC3E}">
        <p14:creationId xmlns:p14="http://schemas.microsoft.com/office/powerpoint/2010/main" val="12178163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6DAAB-615D-F817-E555-698BE7DF2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BC546-1ECD-979B-073F-E71AC3DF3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47F02A-5579-D0FE-A6F6-7E79BF1BF5E6}"/>
              </a:ext>
            </a:extLst>
          </p:cNvPr>
          <p:cNvSpPr>
            <a:spLocks noGrp="1"/>
          </p:cNvSpPr>
          <p:nvPr>
            <p:ph type="body" idx="1"/>
          </p:nvPr>
        </p:nvSpPr>
        <p:spPr/>
        <p:txBody>
          <a:bodyPr/>
          <a:lstStyle/>
          <a:p>
            <a:r>
              <a:rPr lang="en-US" dirty="0"/>
              <a:t>Explain the scenario.</a:t>
            </a:r>
            <a:endParaRPr lang="hr-HR" dirty="0"/>
          </a:p>
          <a:p>
            <a:endParaRPr lang="en-US" dirty="0"/>
          </a:p>
          <a:p>
            <a:r>
              <a:rPr lang="en-US" dirty="0"/>
              <a:t>A tourism provider wants to reduce environmental impact while improving visitor experience.</a:t>
            </a:r>
            <a:endParaRPr lang="hr-HR" dirty="0"/>
          </a:p>
          <a:p>
            <a:endParaRPr lang="en-US" dirty="0"/>
          </a:p>
          <a:p>
            <a:r>
              <a:rPr lang="en-US" dirty="0"/>
              <a:t>Ask participants to notice that some actions are technical, such as energy efficiency, while others are </a:t>
            </a:r>
            <a:r>
              <a:rPr lang="en-US" dirty="0" err="1"/>
              <a:t>organisational</a:t>
            </a:r>
            <a:r>
              <a:rPr lang="en-US" dirty="0"/>
              <a:t> or communicative, such as explaining sustainable choices to visitors.</a:t>
            </a:r>
            <a:endParaRPr lang="hr-HR" dirty="0"/>
          </a:p>
          <a:p>
            <a:endParaRPr lang="en-US" dirty="0"/>
          </a:p>
          <a:p>
            <a:r>
              <a:rPr lang="en-US" dirty="0"/>
              <a:t>This broadens the understanding of green skills.</a:t>
            </a:r>
          </a:p>
          <a:p>
            <a:endParaRPr lang="en-US" dirty="0"/>
          </a:p>
        </p:txBody>
      </p:sp>
      <p:sp>
        <p:nvSpPr>
          <p:cNvPr id="4" name="Slide Number Placeholder 3">
            <a:extLst>
              <a:ext uri="{FF2B5EF4-FFF2-40B4-BE49-F238E27FC236}">
                <a16:creationId xmlns:a16="http://schemas.microsoft.com/office/drawing/2014/main" id="{CF280E21-AE35-D811-DB85-EB8CDEBBEA47}"/>
              </a:ext>
            </a:extLst>
          </p:cNvPr>
          <p:cNvSpPr>
            <a:spLocks noGrp="1"/>
          </p:cNvSpPr>
          <p:nvPr>
            <p:ph type="sldNum" sz="quarter" idx="5"/>
          </p:nvPr>
        </p:nvSpPr>
        <p:spPr/>
        <p:txBody>
          <a:bodyPr/>
          <a:lstStyle/>
          <a:p>
            <a:fld id="{C6CF91B0-25AB-4DFA-B184-293DD156034C}" type="slidenum">
              <a:rPr lang="el-GR" smtClean="0"/>
              <a:t>46</a:t>
            </a:fld>
            <a:endParaRPr lang="el-GR"/>
          </a:p>
        </p:txBody>
      </p:sp>
    </p:spTree>
    <p:extLst>
      <p:ext uri="{BB962C8B-B14F-4D97-AF65-F5344CB8AC3E}">
        <p14:creationId xmlns:p14="http://schemas.microsoft.com/office/powerpoint/2010/main" val="30063876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39210-99FB-1546-EC92-979C2A3E2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4F02D-5D01-FE23-45BD-7A50B4F853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13466-6B85-12C0-6710-111ABE77A47F}"/>
              </a:ext>
            </a:extLst>
          </p:cNvPr>
          <p:cNvSpPr>
            <a:spLocks noGrp="1"/>
          </p:cNvSpPr>
          <p:nvPr>
            <p:ph type="body" idx="1"/>
          </p:nvPr>
        </p:nvSpPr>
        <p:spPr/>
        <p:txBody>
          <a:bodyPr/>
          <a:lstStyle/>
          <a:p>
            <a:r>
              <a:rPr lang="en-US" dirty="0"/>
              <a:t>Use this slide to connect the case back to Module 3.</a:t>
            </a:r>
            <a:endParaRPr lang="hr-HR" dirty="0"/>
          </a:p>
          <a:p>
            <a:endParaRPr lang="en-US" dirty="0"/>
          </a:p>
          <a:p>
            <a:r>
              <a:rPr lang="en-US" dirty="0"/>
              <a:t>Highlight that green skills are not only for engineers or environmental experts.</a:t>
            </a:r>
            <a:endParaRPr lang="hr-HR" dirty="0"/>
          </a:p>
          <a:p>
            <a:endParaRPr lang="en-US" dirty="0"/>
          </a:p>
          <a:p>
            <a:r>
              <a:rPr lang="en-US" dirty="0"/>
              <a:t>Service workers also need sustainability understanding, communication and decision-making.</a:t>
            </a:r>
            <a:endParaRPr lang="hr-HR" dirty="0"/>
          </a:p>
          <a:p>
            <a:endParaRPr lang="en-US" dirty="0"/>
          </a:p>
          <a:p>
            <a:r>
              <a:rPr lang="en-US" dirty="0"/>
              <a:t>This case helps teachers discuss green career relevance in hospitality, tourism, retail, transport and local services.</a:t>
            </a:r>
          </a:p>
          <a:p>
            <a:endParaRPr lang="en-US" dirty="0"/>
          </a:p>
        </p:txBody>
      </p:sp>
      <p:sp>
        <p:nvSpPr>
          <p:cNvPr id="4" name="Slide Number Placeholder 3">
            <a:extLst>
              <a:ext uri="{FF2B5EF4-FFF2-40B4-BE49-F238E27FC236}">
                <a16:creationId xmlns:a16="http://schemas.microsoft.com/office/drawing/2014/main" id="{77B12CFF-FEB1-EBF1-2B36-2D763B8E91E8}"/>
              </a:ext>
            </a:extLst>
          </p:cNvPr>
          <p:cNvSpPr>
            <a:spLocks noGrp="1"/>
          </p:cNvSpPr>
          <p:nvPr>
            <p:ph type="sldNum" sz="quarter" idx="5"/>
          </p:nvPr>
        </p:nvSpPr>
        <p:spPr/>
        <p:txBody>
          <a:bodyPr/>
          <a:lstStyle/>
          <a:p>
            <a:fld id="{C6CF91B0-25AB-4DFA-B184-293DD156034C}" type="slidenum">
              <a:rPr lang="el-GR" smtClean="0"/>
              <a:t>47</a:t>
            </a:fld>
            <a:endParaRPr lang="el-GR"/>
          </a:p>
        </p:txBody>
      </p:sp>
    </p:spTree>
    <p:extLst>
      <p:ext uri="{BB962C8B-B14F-4D97-AF65-F5344CB8AC3E}">
        <p14:creationId xmlns:p14="http://schemas.microsoft.com/office/powerpoint/2010/main" val="28150965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E4654-5D9F-3FF1-8EEF-3946115DB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A45D31-96BF-F4E1-B9B3-F1A2AF4470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DB9D76-326A-F31D-427C-1A8DCF5A74F2}"/>
              </a:ext>
            </a:extLst>
          </p:cNvPr>
          <p:cNvSpPr>
            <a:spLocks noGrp="1"/>
          </p:cNvSpPr>
          <p:nvPr>
            <p:ph type="body" idx="1"/>
          </p:nvPr>
        </p:nvSpPr>
        <p:spPr/>
        <p:txBody>
          <a:bodyPr/>
          <a:lstStyle/>
          <a:p>
            <a:r>
              <a:rPr lang="en-US" dirty="0"/>
              <a:t>Use the questions for case-study group work.</a:t>
            </a:r>
            <a:endParaRPr lang="hr-HR" dirty="0"/>
          </a:p>
          <a:p>
            <a:endParaRPr lang="en-US" dirty="0"/>
          </a:p>
          <a:p>
            <a:r>
              <a:rPr lang="en-US" dirty="0"/>
              <a:t>Ask participants to identify at least one transversal and one occupation-specific skill.</a:t>
            </a:r>
            <a:endParaRPr lang="hr-HR" dirty="0"/>
          </a:p>
          <a:p>
            <a:endParaRPr lang="en-US" dirty="0"/>
          </a:p>
          <a:p>
            <a:r>
              <a:rPr lang="en-US" dirty="0"/>
              <a:t>Then ask them to create a learner activity.</a:t>
            </a:r>
            <a:endParaRPr lang="hr-HR" dirty="0"/>
          </a:p>
          <a:p>
            <a:endParaRPr lang="en-US" dirty="0"/>
          </a:p>
          <a:p>
            <a:r>
              <a:rPr lang="en-US" dirty="0"/>
              <a:t>This keeps the activity practical and connected to teaching, while still ensuring participants learn the content of the case.</a:t>
            </a:r>
          </a:p>
          <a:p>
            <a:endParaRPr lang="en-US" dirty="0"/>
          </a:p>
        </p:txBody>
      </p:sp>
      <p:sp>
        <p:nvSpPr>
          <p:cNvPr id="4" name="Slide Number Placeholder 3">
            <a:extLst>
              <a:ext uri="{FF2B5EF4-FFF2-40B4-BE49-F238E27FC236}">
                <a16:creationId xmlns:a16="http://schemas.microsoft.com/office/drawing/2014/main" id="{742763A5-AE41-2EA6-03C4-EB25469478D1}"/>
              </a:ext>
            </a:extLst>
          </p:cNvPr>
          <p:cNvSpPr>
            <a:spLocks noGrp="1"/>
          </p:cNvSpPr>
          <p:nvPr>
            <p:ph type="sldNum" sz="quarter" idx="5"/>
          </p:nvPr>
        </p:nvSpPr>
        <p:spPr/>
        <p:txBody>
          <a:bodyPr/>
          <a:lstStyle/>
          <a:p>
            <a:fld id="{C6CF91B0-25AB-4DFA-B184-293DD156034C}" type="slidenum">
              <a:rPr lang="el-GR" smtClean="0"/>
              <a:t>48</a:t>
            </a:fld>
            <a:endParaRPr lang="el-GR"/>
          </a:p>
        </p:txBody>
      </p:sp>
    </p:spTree>
    <p:extLst>
      <p:ext uri="{BB962C8B-B14F-4D97-AF65-F5344CB8AC3E}">
        <p14:creationId xmlns:p14="http://schemas.microsoft.com/office/powerpoint/2010/main" val="34018551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move participants from group work to individual reflection.</a:t>
            </a:r>
            <a:endParaRPr lang="hr-HR" dirty="0"/>
          </a:p>
          <a:p>
            <a:endParaRPr lang="en-US" dirty="0"/>
          </a:p>
          <a:p>
            <a:r>
              <a:rPr lang="en-US" dirty="0"/>
              <a:t>Explain that Worksheet 6 helps them consolidate what they learned during the module. The focus is on practical transfer into their own teaching or training context.</a:t>
            </a:r>
            <a:endParaRPr lang="hr-HR" dirty="0"/>
          </a:p>
          <a:p>
            <a:endParaRPr lang="en-US" dirty="0"/>
          </a:p>
          <a:p>
            <a:r>
              <a:rPr lang="en-US" dirty="0"/>
              <a:t>Ask participants to write short, concrete answers. They do not need to write long paragraphs. The reflection should help them identify what they can use immediately and what they may still need to adapt.</a:t>
            </a:r>
            <a:endParaRPr lang="hr-HR" dirty="0"/>
          </a:p>
          <a:p>
            <a:endParaRPr lang="en-US" dirty="0"/>
          </a:p>
          <a:p>
            <a:r>
              <a:rPr lang="en-US" dirty="0"/>
              <a:t>Remind participants that this reflection may support their Trainer Portfolio, especially the section on local adaptation and learner relevance.</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49</a:t>
            </a:fld>
            <a:endParaRPr lang="el-GR"/>
          </a:p>
        </p:txBody>
      </p:sp>
    </p:spTree>
    <p:extLst>
      <p:ext uri="{BB962C8B-B14F-4D97-AF65-F5344CB8AC3E}">
        <p14:creationId xmlns:p14="http://schemas.microsoft.com/office/powerpoint/2010/main" val="36249244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3B359-7613-8813-4465-AE8763A3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78A05-2F1B-7F67-731A-542D27B6D5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553AE-B0C7-C476-1C0F-AFCC3663AB0D}"/>
              </a:ext>
            </a:extLst>
          </p:cNvPr>
          <p:cNvSpPr>
            <a:spLocks noGrp="1"/>
          </p:cNvSpPr>
          <p:nvPr>
            <p:ph type="body" idx="1"/>
          </p:nvPr>
        </p:nvSpPr>
        <p:spPr/>
        <p:txBody>
          <a:bodyPr/>
          <a:lstStyle/>
          <a:p>
            <a:r>
              <a:rPr lang="en-US" dirty="0"/>
              <a:t>Use this slide to help participants learn from each other’s reflections.</a:t>
            </a:r>
            <a:endParaRPr lang="hr-HR" dirty="0"/>
          </a:p>
          <a:p>
            <a:endParaRPr lang="en-US" dirty="0"/>
          </a:p>
          <a:p>
            <a:r>
              <a:rPr lang="en-US" dirty="0"/>
              <a:t>Ask participants to form groups of three. Each person briefly shares one example from their individual reflection. This could be a green skill, </a:t>
            </a:r>
            <a:r>
              <a:rPr lang="en-US" dirty="0" err="1"/>
              <a:t>labour</a:t>
            </a:r>
            <a:r>
              <a:rPr lang="en-US" dirty="0"/>
              <a:t>-market example, teaching activity or local adaptation idea.</a:t>
            </a:r>
            <a:endParaRPr lang="hr-HR" dirty="0"/>
          </a:p>
          <a:p>
            <a:endParaRPr lang="en-US" dirty="0"/>
          </a:p>
          <a:p>
            <a:r>
              <a:rPr lang="en-US" dirty="0"/>
              <a:t>The group should then identify one common opportunity and one common challenge. For example, an opportunity may be that green skills already fit existing lessons. A challenge may be limited time, lack of local examples or different learner starting points.</a:t>
            </a:r>
            <a:endParaRPr lang="hr-HR" dirty="0"/>
          </a:p>
          <a:p>
            <a:endParaRPr lang="en-US" dirty="0"/>
          </a:p>
          <a:p>
            <a:r>
              <a:rPr lang="en-US" dirty="0"/>
              <a:t>Each group should select one practical idea to share with the whole group. Capture these ideas on a flipchart or digital board. This creates a shared pool of examples that participants can use later.</a:t>
            </a:r>
          </a:p>
          <a:p>
            <a:endParaRPr lang="hr-HR" dirty="0"/>
          </a:p>
        </p:txBody>
      </p:sp>
      <p:sp>
        <p:nvSpPr>
          <p:cNvPr id="4" name="Slide Number Placeholder 3">
            <a:extLst>
              <a:ext uri="{FF2B5EF4-FFF2-40B4-BE49-F238E27FC236}">
                <a16:creationId xmlns:a16="http://schemas.microsoft.com/office/drawing/2014/main" id="{EE52F4F4-CFBC-A149-6D8B-6E6AE3C8F733}"/>
              </a:ext>
            </a:extLst>
          </p:cNvPr>
          <p:cNvSpPr>
            <a:spLocks noGrp="1"/>
          </p:cNvSpPr>
          <p:nvPr>
            <p:ph type="sldNum" sz="quarter" idx="5"/>
          </p:nvPr>
        </p:nvSpPr>
        <p:spPr/>
        <p:txBody>
          <a:bodyPr/>
          <a:lstStyle/>
          <a:p>
            <a:fld id="{C6CF91B0-25AB-4DFA-B184-293DD156034C}" type="slidenum">
              <a:rPr lang="el-GR" smtClean="0"/>
              <a:t>50</a:t>
            </a:fld>
            <a:endParaRPr lang="el-GR"/>
          </a:p>
        </p:txBody>
      </p:sp>
    </p:spTree>
    <p:extLst>
      <p:ext uri="{BB962C8B-B14F-4D97-AF65-F5344CB8AC3E}">
        <p14:creationId xmlns:p14="http://schemas.microsoft.com/office/powerpoint/2010/main" val="18299349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self-directed learning task.</a:t>
            </a:r>
            <a:endParaRPr lang="hr-HR" dirty="0"/>
          </a:p>
          <a:p>
            <a:endParaRPr lang="en-US" dirty="0"/>
          </a:p>
          <a:p>
            <a:r>
              <a:rPr lang="en-US" dirty="0"/>
              <a:t>Participants have one hour after the face-to-face session.</a:t>
            </a:r>
          </a:p>
          <a:p>
            <a:r>
              <a:rPr lang="en-US" dirty="0"/>
              <a:t>They select one green job, green skill or </a:t>
            </a:r>
            <a:r>
              <a:rPr lang="en-US" dirty="0" err="1"/>
              <a:t>labour</a:t>
            </a:r>
            <a:r>
              <a:rPr lang="en-US" dirty="0"/>
              <a:t>-market trend and connect it to an ESE topic or activity.</a:t>
            </a:r>
            <a:endParaRPr lang="hr-HR" dirty="0"/>
          </a:p>
          <a:p>
            <a:endParaRPr lang="en-US" dirty="0"/>
          </a:p>
          <a:p>
            <a:r>
              <a:rPr lang="en-US" dirty="0"/>
              <a:t>The expected output is a </a:t>
            </a:r>
            <a:r>
              <a:rPr lang="en-US" b="1" dirty="0"/>
              <a:t>Green Skills Teaching Note</a:t>
            </a:r>
            <a:r>
              <a:rPr lang="en-US" dirty="0"/>
              <a:t>.</a:t>
            </a:r>
            <a:endParaRPr lang="hr-HR" dirty="0"/>
          </a:p>
          <a:p>
            <a:endParaRPr lang="en-US" dirty="0"/>
          </a:p>
          <a:p>
            <a:r>
              <a:rPr lang="en-US" dirty="0"/>
              <a:t>Clarify that this is not a long essay; it is a concise portfolio output.</a:t>
            </a:r>
            <a:endParaRPr lang="hr-HR" dirty="0"/>
          </a:p>
          <a:p>
            <a:endParaRPr lang="hr-HR" dirty="0"/>
          </a:p>
          <a:p>
            <a:r>
              <a:rPr lang="en-IE" b="1" dirty="0"/>
              <a:t>Image source:</a:t>
            </a:r>
          </a:p>
          <a:p>
            <a:r>
              <a:rPr lang="en-US" dirty="0"/>
              <a:t>Image created with Sora (AI-generated), for SUSTAIN-EU WP4 </a:t>
            </a:r>
            <a:r>
              <a:rPr lang="en-US" dirty="0" err="1"/>
              <a:t>ToT</a:t>
            </a:r>
            <a:r>
              <a:rPr lang="en-US" dirty="0"/>
              <a:t> CPD </a:t>
            </a:r>
            <a:r>
              <a:rPr lang="en-US" dirty="0" err="1"/>
              <a:t>Programme</a:t>
            </a:r>
            <a:r>
              <a:rPr lang="en-US" dirty="0"/>
              <a:t>, Module 3 “Green Economy and </a:t>
            </a:r>
            <a:r>
              <a:rPr lang="en-US" dirty="0" err="1"/>
              <a:t>Labour</a:t>
            </a:r>
            <a:r>
              <a:rPr lang="en-US" dirty="0"/>
              <a:t> Market Insights”. No third-party content; no identifiable people or brands. Prompt archived in project records.</a:t>
            </a:r>
            <a:endParaRPr lang="en-IE" b="1" dirty="0"/>
          </a:p>
          <a:p>
            <a:endParaRPr lang="en-US" dirty="0"/>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51</a:t>
            </a:fld>
            <a:endParaRPr lang="el-GR"/>
          </a:p>
        </p:txBody>
      </p:sp>
    </p:spTree>
    <p:extLst>
      <p:ext uri="{BB962C8B-B14F-4D97-AF65-F5344CB8AC3E}">
        <p14:creationId xmlns:p14="http://schemas.microsoft.com/office/powerpoint/2010/main" val="448013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ESE materials are used in this module.</a:t>
            </a:r>
            <a:endParaRPr lang="hr-HR" dirty="0"/>
          </a:p>
          <a:p>
            <a:endParaRPr lang="en-US" dirty="0"/>
          </a:p>
          <a:p>
            <a:r>
              <a:rPr lang="en-US" dirty="0"/>
              <a:t>Participants should use existing SUSTAIN-EU/ESE lesson plans, activities or templates as the starting point.</a:t>
            </a:r>
            <a:endParaRPr lang="hr-HR" dirty="0"/>
          </a:p>
          <a:p>
            <a:endParaRPr lang="en-US" dirty="0"/>
          </a:p>
          <a:p>
            <a:r>
              <a:rPr lang="en-US" dirty="0"/>
              <a:t>They should not create a new course from scratch.</a:t>
            </a:r>
          </a:p>
          <a:p>
            <a:r>
              <a:rPr lang="en-US" dirty="0"/>
              <a:t>The task is to connect existing content with </a:t>
            </a:r>
            <a:r>
              <a:rPr lang="en-US" dirty="0" err="1"/>
              <a:t>labour</a:t>
            </a:r>
            <a:r>
              <a:rPr lang="en-US" dirty="0"/>
              <a:t>-market relevance and green skills examples.</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52</a:t>
            </a:fld>
            <a:endParaRPr lang="el-GR"/>
          </a:p>
        </p:txBody>
      </p:sp>
    </p:spTree>
    <p:extLst>
      <p:ext uri="{BB962C8B-B14F-4D97-AF65-F5344CB8AC3E}">
        <p14:creationId xmlns:p14="http://schemas.microsoft.com/office/powerpoint/2010/main" val="11768935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0F0F8-DC89-0EBB-9E1D-A2710589F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527B5-B2B4-34EC-F4E8-891EE4F5FD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4F630C-5E81-A465-C4C5-EEC3AD5036A6}"/>
              </a:ext>
            </a:extLst>
          </p:cNvPr>
          <p:cNvSpPr>
            <a:spLocks noGrp="1"/>
          </p:cNvSpPr>
          <p:nvPr>
            <p:ph type="body" idx="1"/>
          </p:nvPr>
        </p:nvSpPr>
        <p:spPr/>
        <p:txBody>
          <a:bodyPr/>
          <a:lstStyle/>
          <a:p>
            <a:r>
              <a:rPr lang="en-US" dirty="0" err="1"/>
              <a:t>Summarise</a:t>
            </a:r>
            <a:r>
              <a:rPr lang="en-US" dirty="0"/>
              <a:t> the practical activities.</a:t>
            </a:r>
            <a:endParaRPr lang="hr-HR" dirty="0"/>
          </a:p>
          <a:p>
            <a:endParaRPr lang="en-US" dirty="0"/>
          </a:p>
          <a:p>
            <a:r>
              <a:rPr lang="en-US" dirty="0"/>
              <a:t>Explain that the activities progressively build understanding:</a:t>
            </a:r>
          </a:p>
          <a:p>
            <a:pPr marL="171450" indent="-171450">
              <a:buFont typeface="Arial" panose="020B0604020202020204" pitchFamily="34" charset="0"/>
              <a:buChar char="•"/>
            </a:pPr>
            <a:r>
              <a:rPr lang="en-US" dirty="0"/>
              <a:t>first personal reflection </a:t>
            </a:r>
          </a:p>
          <a:p>
            <a:pPr marL="171450" indent="-171450">
              <a:buFont typeface="Arial" panose="020B0604020202020204" pitchFamily="34" charset="0"/>
              <a:buChar char="•"/>
            </a:pPr>
            <a:r>
              <a:rPr lang="en-US" dirty="0"/>
              <a:t>then sector mapping </a:t>
            </a:r>
          </a:p>
          <a:p>
            <a:pPr marL="171450" indent="-171450">
              <a:buFont typeface="Arial" panose="020B0604020202020204" pitchFamily="34" charset="0"/>
              <a:buChar char="•"/>
            </a:pPr>
            <a:r>
              <a:rPr lang="en-US" dirty="0"/>
              <a:t>skills mapping </a:t>
            </a:r>
          </a:p>
          <a:p>
            <a:pPr marL="171450" indent="-171450">
              <a:buFont typeface="Arial" panose="020B0604020202020204" pitchFamily="34" charset="0"/>
              <a:buChar char="•"/>
            </a:pPr>
            <a:r>
              <a:rPr lang="en-US" dirty="0" err="1"/>
              <a:t>labour</a:t>
            </a:r>
            <a:r>
              <a:rPr lang="en-US" dirty="0"/>
              <a:t>-market signal interpretation </a:t>
            </a:r>
          </a:p>
          <a:p>
            <a:pPr marL="171450" indent="-171450">
              <a:buFont typeface="Arial" panose="020B0604020202020204" pitchFamily="34" charset="0"/>
              <a:buChar char="•"/>
            </a:pPr>
            <a:r>
              <a:rPr lang="en-US" dirty="0"/>
              <a:t>case analysis </a:t>
            </a:r>
          </a:p>
          <a:p>
            <a:pPr marL="171450" indent="-171450">
              <a:buFont typeface="Arial" panose="020B0604020202020204" pitchFamily="34" charset="0"/>
              <a:buChar char="•"/>
            </a:pPr>
            <a:r>
              <a:rPr lang="en-US" dirty="0"/>
              <a:t>final reflection </a:t>
            </a:r>
            <a:endParaRPr lang="hr-HR" dirty="0"/>
          </a:p>
          <a:p>
            <a:endParaRPr lang="en-US" dirty="0"/>
          </a:p>
          <a:p>
            <a:r>
              <a:rPr lang="en-US" dirty="0"/>
              <a:t>This helps participants see the logic of the session.</a:t>
            </a:r>
          </a:p>
          <a:p>
            <a:endParaRPr lang="hr-HR" dirty="0"/>
          </a:p>
        </p:txBody>
      </p:sp>
      <p:sp>
        <p:nvSpPr>
          <p:cNvPr id="4" name="Slide Number Placeholder 3">
            <a:extLst>
              <a:ext uri="{FF2B5EF4-FFF2-40B4-BE49-F238E27FC236}">
                <a16:creationId xmlns:a16="http://schemas.microsoft.com/office/drawing/2014/main" id="{CC80833C-A89D-8BBB-E7C7-E3E6FB5C59F8}"/>
              </a:ext>
            </a:extLst>
          </p:cNvPr>
          <p:cNvSpPr>
            <a:spLocks noGrp="1"/>
          </p:cNvSpPr>
          <p:nvPr>
            <p:ph type="sldNum" sz="quarter" idx="5"/>
          </p:nvPr>
        </p:nvSpPr>
        <p:spPr/>
        <p:txBody>
          <a:bodyPr/>
          <a:lstStyle/>
          <a:p>
            <a:fld id="{C6CF91B0-25AB-4DFA-B184-293DD156034C}" type="slidenum">
              <a:rPr lang="el-GR" smtClean="0"/>
              <a:t>53</a:t>
            </a:fld>
            <a:endParaRPr lang="el-GR"/>
          </a:p>
        </p:txBody>
      </p:sp>
    </p:spTree>
    <p:extLst>
      <p:ext uri="{BB962C8B-B14F-4D97-AF65-F5344CB8AC3E}">
        <p14:creationId xmlns:p14="http://schemas.microsoft.com/office/powerpoint/2010/main" val="6031394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outputs.</a:t>
            </a:r>
            <a:endParaRPr lang="hr-HR" dirty="0"/>
          </a:p>
          <a:p>
            <a:endParaRPr lang="en-US" dirty="0"/>
          </a:p>
          <a:p>
            <a:r>
              <a:rPr lang="en-US" dirty="0"/>
              <a:t>These outputs are evidence of learning and can support the Trainer Portfolio.</a:t>
            </a:r>
            <a:endParaRPr lang="hr-HR" dirty="0"/>
          </a:p>
          <a:p>
            <a:endParaRPr lang="en-US" dirty="0"/>
          </a:p>
          <a:p>
            <a:r>
              <a:rPr lang="en-US" dirty="0" err="1"/>
              <a:t>Emphasise</a:t>
            </a:r>
            <a:r>
              <a:rPr lang="en-US" dirty="0"/>
              <a:t> that not every output must be perfect.</a:t>
            </a:r>
            <a:endParaRPr lang="hr-HR" dirty="0"/>
          </a:p>
          <a:p>
            <a:endParaRPr lang="en-US" dirty="0"/>
          </a:p>
          <a:p>
            <a:r>
              <a:rPr lang="en-US" dirty="0"/>
              <a:t>The aim is to demonstrate that participants can understand green economy and </a:t>
            </a:r>
            <a:r>
              <a:rPr lang="en-US" dirty="0" err="1"/>
              <a:t>labour</a:t>
            </a:r>
            <a:r>
              <a:rPr lang="en-US" dirty="0"/>
              <a:t>-market concepts and translate them into teaching-relevant examples.</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54</a:t>
            </a:fld>
            <a:endParaRPr lang="el-GR"/>
          </a:p>
        </p:txBody>
      </p:sp>
    </p:spTree>
    <p:extLst>
      <p:ext uri="{BB962C8B-B14F-4D97-AF65-F5344CB8AC3E}">
        <p14:creationId xmlns:p14="http://schemas.microsoft.com/office/powerpoint/2010/main" val="3465565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US" dirty="0"/>
              <a:t>Clarify the Trainer Portfolio link.</a:t>
            </a:r>
            <a:endParaRPr lang="hr-HR" dirty="0"/>
          </a:p>
          <a:p>
            <a:endParaRPr lang="en-US" dirty="0"/>
          </a:p>
          <a:p>
            <a:r>
              <a:rPr lang="en-US" dirty="0"/>
              <a:t>Module 3 contributes mainly through the </a:t>
            </a:r>
            <a:r>
              <a:rPr lang="en-US" b="1" dirty="0"/>
              <a:t>Green Skills Teaching Note</a:t>
            </a:r>
            <a:r>
              <a:rPr lang="en-US" dirty="0"/>
              <a:t>.</a:t>
            </a:r>
            <a:endParaRPr lang="hr-HR" dirty="0"/>
          </a:p>
          <a:p>
            <a:endParaRPr lang="en-US" dirty="0"/>
          </a:p>
          <a:p>
            <a:r>
              <a:rPr lang="en-US" dirty="0"/>
              <a:t>This note should include:</a:t>
            </a:r>
          </a:p>
          <a:p>
            <a:pPr marL="171450" indent="-171450">
              <a:buFont typeface="Arial" panose="020B0604020202020204" pitchFamily="34" charset="0"/>
              <a:buChar char="•"/>
            </a:pPr>
            <a:r>
              <a:rPr lang="en-US" dirty="0"/>
              <a:t>a selected job, skill or </a:t>
            </a:r>
            <a:r>
              <a:rPr lang="en-US" dirty="0" err="1"/>
              <a:t>labour</a:t>
            </a:r>
            <a:r>
              <a:rPr lang="en-US" dirty="0"/>
              <a:t>-market trend </a:t>
            </a:r>
          </a:p>
          <a:p>
            <a:pPr marL="171450" indent="-171450">
              <a:buFont typeface="Arial" panose="020B0604020202020204" pitchFamily="34" charset="0"/>
              <a:buChar char="•"/>
            </a:pPr>
            <a:r>
              <a:rPr lang="en-US" dirty="0"/>
              <a:t>a link to ESE content </a:t>
            </a:r>
          </a:p>
          <a:p>
            <a:pPr marL="171450" indent="-171450">
              <a:buFont typeface="Arial" panose="020B0604020202020204" pitchFamily="34" charset="0"/>
              <a:buChar char="•"/>
            </a:pPr>
            <a:r>
              <a:rPr lang="en-US" dirty="0"/>
              <a:t>a learner-facing explanation </a:t>
            </a:r>
          </a:p>
          <a:p>
            <a:pPr marL="171450" indent="-171450">
              <a:buFont typeface="Arial" panose="020B0604020202020204" pitchFamily="34" charset="0"/>
              <a:buChar char="•"/>
            </a:pPr>
            <a:r>
              <a:rPr lang="en-US" dirty="0"/>
              <a:t>a possible teaching or guidance prompt </a:t>
            </a:r>
          </a:p>
          <a:p>
            <a:pPr marL="171450" indent="-171450">
              <a:buFont typeface="Arial" panose="020B0604020202020204" pitchFamily="34" charset="0"/>
              <a:buChar char="•"/>
            </a:pPr>
            <a:r>
              <a:rPr lang="en-US" dirty="0"/>
              <a:t>a short local adaptation reflection</a:t>
            </a:r>
          </a:p>
          <a:p>
            <a:endParaRPr lang="hr-HR" b="1" dirty="0"/>
          </a:p>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55</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US" dirty="0" err="1"/>
              <a:t>Summarise</a:t>
            </a:r>
            <a:r>
              <a:rPr lang="en-US" dirty="0"/>
              <a:t> the first set of key messages.</a:t>
            </a:r>
            <a:endParaRPr lang="hr-HR" dirty="0"/>
          </a:p>
          <a:p>
            <a:endParaRPr lang="en-US" dirty="0"/>
          </a:p>
          <a:p>
            <a:r>
              <a:rPr lang="en-US" dirty="0"/>
              <a:t>Revisit the green economy definition and the importance of VET.</a:t>
            </a:r>
            <a:endParaRPr lang="hr-HR" dirty="0"/>
          </a:p>
          <a:p>
            <a:endParaRPr lang="en-US" dirty="0"/>
          </a:p>
          <a:p>
            <a:r>
              <a:rPr lang="en-US" dirty="0"/>
              <a:t>Remind participants that sustainability is not a separate topic but a change affecting sectors, jobs, skills and career pathways.</a:t>
            </a:r>
            <a:endParaRPr lang="hr-HR" dirty="0"/>
          </a:p>
          <a:p>
            <a:endParaRPr lang="en-US" dirty="0"/>
          </a:p>
          <a:p>
            <a:r>
              <a:rPr lang="en-US" dirty="0"/>
              <a:t>Reinforce the role of case studies in making concepts practical.</a:t>
            </a:r>
          </a:p>
          <a:p>
            <a:endParaRPr lang="hr-HR" b="1" dirty="0"/>
          </a:p>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56</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6A79A-C12D-CBDF-F81A-713E6704A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F82A5C-748E-1098-2FF1-2412D9EC15C3}"/>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00C0CBFB-7CE5-948E-F63E-35EEE962AEC8}"/>
              </a:ext>
            </a:extLst>
          </p:cNvPr>
          <p:cNvSpPr>
            <a:spLocks noGrp="1"/>
          </p:cNvSpPr>
          <p:nvPr>
            <p:ph type="body" idx="1"/>
          </p:nvPr>
        </p:nvSpPr>
        <p:spPr/>
        <p:txBody>
          <a:bodyPr/>
          <a:lstStyle/>
          <a:p>
            <a:r>
              <a:rPr lang="en-US" dirty="0"/>
              <a:t>Close the module by highlighting the learner and career dimension.</a:t>
            </a:r>
            <a:endParaRPr lang="hr-HR" dirty="0"/>
          </a:p>
          <a:p>
            <a:endParaRPr lang="en-US" dirty="0"/>
          </a:p>
          <a:p>
            <a:r>
              <a:rPr lang="en-US" dirty="0"/>
              <a:t>Green jobs should be decent and inclusive.</a:t>
            </a:r>
            <a:endParaRPr lang="hr-HR" dirty="0"/>
          </a:p>
          <a:p>
            <a:endParaRPr lang="en-US" dirty="0"/>
          </a:p>
          <a:p>
            <a:r>
              <a:rPr lang="en-US" dirty="0"/>
              <a:t>Teachers can help learners understand both new opportunities and the greening of familiar occupations.</a:t>
            </a:r>
            <a:endParaRPr lang="hr-HR" dirty="0"/>
          </a:p>
          <a:p>
            <a:endParaRPr lang="en-US" dirty="0"/>
          </a:p>
          <a:p>
            <a:r>
              <a:rPr lang="en-US" dirty="0"/>
              <a:t>Explain the immediate next steps: complete the SDL task and add the Green Skills Teaching Note to the Trainer Portfolio.</a:t>
            </a:r>
          </a:p>
          <a:p>
            <a:endParaRPr lang="hr-HR" b="1" dirty="0"/>
          </a:p>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A570D7DF-E6E3-F2AC-AAA6-DA084BB6E589}"/>
              </a:ext>
            </a:extLst>
          </p:cNvPr>
          <p:cNvSpPr>
            <a:spLocks noGrp="1"/>
          </p:cNvSpPr>
          <p:nvPr>
            <p:ph type="sldNum" sz="quarter" idx="5"/>
          </p:nvPr>
        </p:nvSpPr>
        <p:spPr/>
        <p:txBody>
          <a:bodyPr/>
          <a:lstStyle/>
          <a:p>
            <a:fld id="{C6CF91B0-25AB-4DFA-B184-293DD156034C}" type="slidenum">
              <a:rPr lang="el-GR" smtClean="0"/>
              <a:t>57</a:t>
            </a:fld>
            <a:endParaRPr lang="el-GR"/>
          </a:p>
        </p:txBody>
      </p:sp>
    </p:spTree>
    <p:extLst>
      <p:ext uri="{BB962C8B-B14F-4D97-AF65-F5344CB8AC3E}">
        <p14:creationId xmlns:p14="http://schemas.microsoft.com/office/powerpoint/2010/main" val="42307935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main sources used to develop the Module 3 content.</a:t>
            </a:r>
            <a:endParaRPr lang="hr-HR" dirty="0"/>
          </a:p>
          <a:p>
            <a:endParaRPr lang="en-US" dirty="0"/>
          </a:p>
          <a:p>
            <a:r>
              <a:rPr lang="en-US" dirty="0"/>
              <a:t>The trainer may mention that the module draws on official European and international sources, including UNEP, </a:t>
            </a:r>
            <a:r>
              <a:rPr lang="en-US" dirty="0" err="1"/>
              <a:t>Cedefop</a:t>
            </a:r>
            <a:r>
              <a:rPr lang="en-US" dirty="0"/>
              <a:t>, ESCO, </a:t>
            </a:r>
            <a:r>
              <a:rPr lang="en-US" dirty="0" err="1"/>
              <a:t>GreenComp</a:t>
            </a:r>
            <a:r>
              <a:rPr lang="en-US" dirty="0"/>
              <a:t>, ILO and European Commission policy pages.</a:t>
            </a:r>
            <a:endParaRPr lang="hr-HR" dirty="0"/>
          </a:p>
          <a:p>
            <a:endParaRPr lang="en-US" dirty="0"/>
          </a:p>
          <a:p>
            <a:r>
              <a:rPr lang="en-US" dirty="0"/>
              <a:t>Sources should also be retained in the notes for transparency and evaluation.</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58</a:t>
            </a:fld>
            <a:endParaRPr lang="el-GR"/>
          </a:p>
        </p:txBody>
      </p:sp>
    </p:spTree>
    <p:extLst>
      <p:ext uri="{BB962C8B-B14F-4D97-AF65-F5344CB8AC3E}">
        <p14:creationId xmlns:p14="http://schemas.microsoft.com/office/powerpoint/2010/main" val="4473211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main sources used to develop the Module 3 content.</a:t>
            </a:r>
            <a:endParaRPr lang="hr-HR" dirty="0"/>
          </a:p>
          <a:p>
            <a:endParaRPr lang="en-US" dirty="0"/>
          </a:p>
          <a:p>
            <a:r>
              <a:rPr lang="en-US" dirty="0"/>
              <a:t>The trainer may mention that the module draws on official European and international sources, including UNEP, </a:t>
            </a:r>
            <a:r>
              <a:rPr lang="en-US" dirty="0" err="1"/>
              <a:t>Cedefop</a:t>
            </a:r>
            <a:r>
              <a:rPr lang="en-US" dirty="0"/>
              <a:t>, ESCO, </a:t>
            </a:r>
            <a:r>
              <a:rPr lang="en-US" dirty="0" err="1"/>
              <a:t>GreenComp</a:t>
            </a:r>
            <a:r>
              <a:rPr lang="en-US" dirty="0"/>
              <a:t>, ILO and European Commission policy pages.</a:t>
            </a:r>
            <a:endParaRPr lang="hr-HR" dirty="0"/>
          </a:p>
          <a:p>
            <a:endParaRPr lang="en-US" dirty="0"/>
          </a:p>
          <a:p>
            <a:r>
              <a:rPr lang="en-US" dirty="0"/>
              <a:t>Sources should also be retained in the notes for transparency and evaluation.</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59</a:t>
            </a:fld>
            <a:endParaRPr lang="el-GR"/>
          </a:p>
        </p:txBody>
      </p:sp>
    </p:spTree>
    <p:extLst>
      <p:ext uri="{BB962C8B-B14F-4D97-AF65-F5344CB8AC3E}">
        <p14:creationId xmlns:p14="http://schemas.microsoft.com/office/powerpoint/2010/main" val="17622966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60</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6/15/2026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2.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hyperlink" Target="https://www.unep.org/regions/asia-and-pacific/regional-initiatives/supporting-resource-efficiency/green-economy?utm_source=chatgpt.com" TargetMode="External"/><Relationship Id="rId2" Type="http://schemas.openxmlformats.org/officeDocument/2006/relationships/notesSlide" Target="../notesSlides/notesSlide58.xml"/><Relationship Id="rId1" Type="http://schemas.openxmlformats.org/officeDocument/2006/relationships/slideLayout" Target="../slideLayouts/slideLayout32.xml"/><Relationship Id="rId5" Type="http://schemas.openxmlformats.org/officeDocument/2006/relationships/hyperlink" Target="https://www.cedefop.europa.eu/en/tools/vet-glossary/glossary/vaardigheden-voor-de-groene-economie?utm_source=chatgpt.com" TargetMode="External"/><Relationship Id="rId4" Type="http://schemas.openxmlformats.org/officeDocument/2006/relationships/hyperlink" Target="https://www.cedefop.europa.eu/en/publications/4220?utm_source=chatgpt.com"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esco.ec.europa.eu/en/about-esco/publications/publication/green-skills-and-knowledge-concepts-labelling-esco?utm_source=chatgpt.com" TargetMode="External"/><Relationship Id="rId7" Type="http://schemas.openxmlformats.org/officeDocument/2006/relationships/hyperlink" Target="https://transport.ec.europa.eu/tourism/transition-eu-tourism_en?utm_source=chatgpt.com" TargetMode="External"/><Relationship Id="rId2" Type="http://schemas.openxmlformats.org/officeDocument/2006/relationships/notesSlide" Target="../notesSlides/notesSlide59.xml"/><Relationship Id="rId1" Type="http://schemas.openxmlformats.org/officeDocument/2006/relationships/slideLayout" Target="../slideLayouts/slideLayout32.xml"/><Relationship Id="rId6" Type="http://schemas.openxmlformats.org/officeDocument/2006/relationships/hyperlink" Target="https://environment.ec.europa.eu/strategy/circular-economy_en?utm_source=chatgpt.com" TargetMode="External"/><Relationship Id="rId5" Type="http://schemas.openxmlformats.org/officeDocument/2006/relationships/hyperlink" Target="https://energy.ec.europa.eu/topics/energy-efficiency/energy-performance-buildings/renovation-wave_en?utm_source=chatgpt.com" TargetMode="External"/><Relationship Id="rId4" Type="http://schemas.openxmlformats.org/officeDocument/2006/relationships/hyperlink" Target="https://www.ilo.org/topics-and-sectors/just-transition-towards-environmentally-sustainable-economies-and-societies/what-green-job?utm_source=chatgpt.com"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18" Type="http://schemas.openxmlformats.org/officeDocument/2006/relationships/image" Target="../media/image25.pn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g"/><Relationship Id="rId17" Type="http://schemas.openxmlformats.org/officeDocument/2006/relationships/image" Target="../media/image24.png"/><Relationship Id="rId2" Type="http://schemas.openxmlformats.org/officeDocument/2006/relationships/notesSlide" Target="../notesSlides/notesSlide60.xml"/><Relationship Id="rId16" Type="http://schemas.openxmlformats.org/officeDocument/2006/relationships/image" Target="../media/image23.png"/><Relationship Id="rId1" Type="http://schemas.openxmlformats.org/officeDocument/2006/relationships/slideLayout" Target="../slideLayouts/slideLayout3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Elaborated by: BFI</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a:solidFill>
                  <a:srgbClr val="255839"/>
                </a:solidFill>
              </a:rPr>
              <a:t>Train-the-Trainer</a:t>
            </a:r>
          </a:p>
          <a:p>
            <a:pPr algn="ctr"/>
            <a:r>
              <a:rPr lang="en-US" sz="4400" dirty="0">
                <a:solidFill>
                  <a:srgbClr val="255839"/>
                </a:solidFill>
              </a:rPr>
              <a:t>CPD </a:t>
            </a:r>
            <a:r>
              <a:rPr lang="en-US" sz="4400" dirty="0" err="1">
                <a:solidFill>
                  <a:srgbClr val="255839"/>
                </a:solidFill>
              </a:rPr>
              <a:t>Programme</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072640" y="3919154"/>
            <a:ext cx="8046716" cy="454281"/>
          </a:xfrm>
          <a:prstGeom prst="rect">
            <a:avLst/>
          </a:prstGeom>
        </p:spPr>
        <p:txBody>
          <a:bodyPr lIns="91440" tIns="45720" rIns="91440" bIns="45720" anchor="t"/>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Module 3: Green Economy and </a:t>
            </a:r>
            <a:r>
              <a:rPr lang="en-US" sz="2400" b="1" dirty="0" err="1">
                <a:solidFill>
                  <a:srgbClr val="92D050"/>
                </a:solidFill>
              </a:rPr>
              <a:t>Labour</a:t>
            </a:r>
            <a:r>
              <a:rPr lang="en-US" sz="2400" b="1" dirty="0">
                <a:solidFill>
                  <a:srgbClr val="92D050"/>
                </a:solidFill>
              </a:rPr>
              <a:t> Market Insights</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Session Roadmap</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a:t>Today’s 3-hour session includes:</a:t>
            </a:r>
          </a:p>
          <a:p>
            <a:r>
              <a:rPr lang="en-US" dirty="0"/>
              <a:t>Module introduction and learning outcomes</a:t>
            </a:r>
            <a:endParaRPr lang="hr-HR" dirty="0"/>
          </a:p>
          <a:p>
            <a:r>
              <a:rPr lang="en-US" dirty="0"/>
              <a:t>Green economy concepts and examples</a:t>
            </a:r>
            <a:endParaRPr lang="hr-HR" dirty="0"/>
          </a:p>
          <a:p>
            <a:r>
              <a:rPr lang="en-US" dirty="0"/>
              <a:t>Green skills and </a:t>
            </a:r>
            <a:r>
              <a:rPr lang="en-US" dirty="0" err="1"/>
              <a:t>labour</a:t>
            </a:r>
            <a:r>
              <a:rPr lang="en-US" dirty="0"/>
              <a:t>-market needs</a:t>
            </a:r>
            <a:endParaRPr lang="hr-HR" dirty="0"/>
          </a:p>
          <a:p>
            <a:r>
              <a:rPr lang="en-US" dirty="0"/>
              <a:t>Sustainability-related occupations and career pathways</a:t>
            </a:r>
            <a:endParaRPr lang="hr-HR" dirty="0"/>
          </a:p>
          <a:p>
            <a:r>
              <a:rPr lang="en-US" dirty="0"/>
              <a:t>Practical activities and case-study work</a:t>
            </a:r>
            <a:endParaRPr lang="hr-HR" dirty="0"/>
          </a:p>
          <a:p>
            <a:r>
              <a:rPr lang="en-US" dirty="0"/>
              <a:t>Reflection, portfolio link and self-directed learning task</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Module Overview</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normAutofit fontScale="92500" lnSpcReduction="20000"/>
          </a:bodyPr>
          <a:lstStyle/>
          <a:p>
            <a:pPr marL="0" indent="0">
              <a:buNone/>
            </a:pPr>
            <a:r>
              <a:rPr lang="en-US" dirty="0"/>
              <a:t>This module focuses on:</a:t>
            </a:r>
          </a:p>
          <a:p>
            <a:r>
              <a:rPr lang="en-US" dirty="0"/>
              <a:t>Topic 1: Green economy and its relevance for VET</a:t>
            </a:r>
            <a:endParaRPr lang="hr-HR" dirty="0"/>
          </a:p>
          <a:p>
            <a:r>
              <a:rPr lang="en-US" dirty="0"/>
              <a:t>Topic 2: Green skills and changing </a:t>
            </a:r>
            <a:r>
              <a:rPr lang="en-US" dirty="0" err="1"/>
              <a:t>labour</a:t>
            </a:r>
            <a:r>
              <a:rPr lang="en-US" dirty="0"/>
              <a:t>-market needs</a:t>
            </a:r>
            <a:endParaRPr lang="hr-HR" dirty="0"/>
          </a:p>
          <a:p>
            <a:r>
              <a:rPr lang="en-US" dirty="0"/>
              <a:t>Topic 3: Sustainability-related occupations and career pathways</a:t>
            </a:r>
            <a:endParaRPr lang="hr-HR" dirty="0"/>
          </a:p>
          <a:p>
            <a:pPr marL="0" indent="0">
              <a:buNone/>
            </a:pPr>
            <a:r>
              <a:rPr lang="en-US" dirty="0"/>
              <a:t>By completing this module, trainers will be better prepared to:</a:t>
            </a:r>
            <a:endParaRPr lang="hr-HR" dirty="0"/>
          </a:p>
          <a:p>
            <a:r>
              <a:rPr lang="en-US" dirty="0"/>
              <a:t>explain green economy concepts in clear language </a:t>
            </a:r>
            <a:endParaRPr lang="hr-HR" dirty="0"/>
          </a:p>
          <a:p>
            <a:r>
              <a:rPr lang="en-US" dirty="0" err="1"/>
              <a:t>recognise</a:t>
            </a:r>
            <a:r>
              <a:rPr lang="en-US" dirty="0"/>
              <a:t> how </a:t>
            </a:r>
            <a:r>
              <a:rPr lang="en-US" dirty="0" err="1"/>
              <a:t>labour</a:t>
            </a:r>
            <a:r>
              <a:rPr lang="en-US" dirty="0"/>
              <a:t> markets are changing</a:t>
            </a:r>
            <a:endParaRPr lang="hr-HR" dirty="0"/>
          </a:p>
          <a:p>
            <a:r>
              <a:rPr lang="en-US" dirty="0"/>
              <a:t>identify green skills across different occupation</a:t>
            </a:r>
            <a:r>
              <a:rPr lang="hr-HR" dirty="0"/>
              <a:t>s</a:t>
            </a:r>
          </a:p>
          <a:p>
            <a:r>
              <a:rPr lang="en-US" dirty="0"/>
              <a:t>connect sustainability learning to real work contexts</a:t>
            </a:r>
            <a:endParaRPr lang="hr-HR" dirty="0"/>
          </a:p>
          <a:p>
            <a:r>
              <a:rPr lang="en-US" dirty="0"/>
              <a:t>support learners in understanding green career opportunities</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cstate="print">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Learning Outcomes</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lstStyle/>
          <a:p>
            <a:pPr marL="0" indent="0">
              <a:buNone/>
            </a:pPr>
            <a:r>
              <a:rPr lang="en-US" noProof="0" dirty="0"/>
              <a:t>This module addresses the following Learning Outcomes:</a:t>
            </a:r>
          </a:p>
          <a:p>
            <a:r>
              <a:rPr lang="hr-HR" noProof="0" dirty="0"/>
              <a:t>LO1-</a:t>
            </a:r>
            <a:r>
              <a:rPr lang="en-US" noProof="0" dirty="0"/>
              <a:t>K2 – Describe sustainability concepts, trends and frameworks relevant to the VET context.</a:t>
            </a:r>
            <a:endParaRPr lang="hr-HR" noProof="0" dirty="0"/>
          </a:p>
          <a:p>
            <a:r>
              <a:rPr lang="hr-HR" noProof="0" dirty="0"/>
              <a:t>LO2-</a:t>
            </a:r>
            <a:r>
              <a:rPr lang="en-US" noProof="0" dirty="0"/>
              <a:t>K6 – </a:t>
            </a:r>
            <a:r>
              <a:rPr lang="en-US" noProof="0" dirty="0" err="1"/>
              <a:t>Recognise</a:t>
            </a:r>
            <a:r>
              <a:rPr lang="en-US" noProof="0" dirty="0"/>
              <a:t> career guidance strategies and </a:t>
            </a:r>
            <a:r>
              <a:rPr lang="en-US" noProof="0" dirty="0" err="1"/>
              <a:t>labour</a:t>
            </a:r>
            <a:r>
              <a:rPr lang="en-US" noProof="0" dirty="0"/>
              <a:t>-market insights for sustainability professions.</a:t>
            </a:r>
            <a:endParaRPr lang="hr-HR" noProof="0" dirty="0"/>
          </a:p>
          <a:p>
            <a:r>
              <a:rPr lang="hr-HR" noProof="0" dirty="0"/>
              <a:t>LO3-</a:t>
            </a:r>
            <a:r>
              <a:rPr lang="en-US" noProof="0" dirty="0"/>
              <a:t>S5 – Integrate career guidance and mentoring strategies that support learners’ progression into green jobs.</a:t>
            </a:r>
            <a:endParaRPr lang="hr-HR" noProof="0" dirty="0"/>
          </a:p>
          <a:p>
            <a:r>
              <a:rPr lang="hr-HR" noProof="0" dirty="0"/>
              <a:t>LO4-</a:t>
            </a:r>
            <a:r>
              <a:rPr lang="en-US" noProof="0" dirty="0"/>
              <a:t>AR2 – Adapt materials and examples to local or institutional contexts while maintaining the European quality-assurance framework.</a:t>
            </a:r>
            <a:endParaRPr lang="en-US" b="1" dirty="0"/>
          </a:p>
        </p:txBody>
      </p:sp>
    </p:spTree>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Opening Reflection / Warm-up</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US" dirty="0"/>
              <a:t>Discussion question:</a:t>
            </a:r>
          </a:p>
          <a:p>
            <a:r>
              <a:rPr lang="en-US" dirty="0"/>
              <a:t>What experience do you already have with green economy, green skills or </a:t>
            </a:r>
            <a:r>
              <a:rPr lang="en-US" dirty="0" err="1"/>
              <a:t>labour</a:t>
            </a:r>
            <a:r>
              <a:rPr lang="en-US" dirty="0"/>
              <a:t>-market change in your teaching or training practice?</a:t>
            </a:r>
            <a:endParaRPr lang="hr-HR" dirty="0"/>
          </a:p>
          <a:p>
            <a:pPr marL="0" indent="0">
              <a:buNone/>
            </a:pPr>
            <a:r>
              <a:rPr lang="en-US" dirty="0"/>
              <a:t>Optional prompts:</a:t>
            </a:r>
          </a:p>
          <a:p>
            <a:r>
              <a:rPr lang="en-US" dirty="0"/>
              <a:t>Where do you already see sustainability changing work tasks?</a:t>
            </a:r>
            <a:endParaRPr lang="hr-HR" dirty="0"/>
          </a:p>
          <a:p>
            <a:r>
              <a:rPr lang="en-US" dirty="0"/>
              <a:t>Which green skills might be relevant for your learners?</a:t>
            </a:r>
            <a:endParaRPr lang="hr-HR" dirty="0"/>
          </a:p>
          <a:p>
            <a:r>
              <a:rPr lang="en-US" dirty="0"/>
              <a:t>What examples from your sector could help learners understand green jobs?</a:t>
            </a:r>
            <a:endParaRPr lang="hr-HR" dirty="0"/>
          </a:p>
          <a:p>
            <a:r>
              <a:rPr lang="en-US" dirty="0"/>
              <a:t>What challenges do you expect when teaching this topic?</a:t>
            </a:r>
          </a:p>
        </p:txBody>
      </p:sp>
    </p:spTree>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8" y="788988"/>
            <a:ext cx="9685925" cy="660400"/>
          </a:xfrm>
        </p:spPr>
        <p:txBody>
          <a:bodyPr>
            <a:normAutofit fontScale="90000"/>
          </a:bodyPr>
          <a:lstStyle/>
          <a:p>
            <a:r>
              <a:rPr lang="en-US" dirty="0">
                <a:solidFill>
                  <a:srgbClr val="255839"/>
                </a:solidFill>
              </a:rPr>
              <a:t>Topic 1: Green Economy and Its Relevance for VET</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99369" y="1449388"/>
            <a:ext cx="9313591" cy="5157229"/>
          </a:xfrm>
        </p:spPr>
        <p:txBody>
          <a:bodyPr/>
          <a:lstStyle/>
          <a:p>
            <a:pPr marL="0" indent="0">
              <a:buNone/>
            </a:pPr>
            <a:endParaRPr lang="en-US" noProof="0" dirty="0"/>
          </a:p>
          <a:p>
            <a:r>
              <a:rPr lang="en-US" noProof="0" dirty="0"/>
              <a:t>Key topic 1 introduces the green economy as an economic and social transition, not only as an environmental topic.</a:t>
            </a:r>
            <a:endParaRPr lang="hr-HR" dirty="0"/>
          </a:p>
          <a:p>
            <a:r>
              <a:rPr lang="en-US" noProof="0" dirty="0"/>
              <a:t>Trainers explore how climate action, resource efficiency, circularity and biodiversity protection influence production, services, work </a:t>
            </a:r>
            <a:r>
              <a:rPr lang="en-US" noProof="0" dirty="0" err="1"/>
              <a:t>organisation</a:t>
            </a:r>
            <a:r>
              <a:rPr lang="en-US" noProof="0" dirty="0"/>
              <a:t> and skills.</a:t>
            </a:r>
            <a:endParaRPr lang="hr-HR" noProof="0" dirty="0"/>
          </a:p>
          <a:p>
            <a:r>
              <a:rPr lang="en-US" noProof="0" dirty="0"/>
              <a:t>The focus is on helping VET educators understand why sustainability is becoming part of many sectors and how this creates new expectations for vocational learning.</a:t>
            </a:r>
            <a:endParaRPr lang="en-GB" noProof="0" dirty="0"/>
          </a:p>
        </p:txBody>
      </p:sp>
    </p:spTree>
    <p:extLst>
      <p:ext uri="{BB962C8B-B14F-4D97-AF65-F5344CB8AC3E}">
        <p14:creationId xmlns:p14="http://schemas.microsoft.com/office/powerpoint/2010/main" val="1070472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8" y="788988"/>
            <a:ext cx="10775137" cy="660400"/>
          </a:xfrm>
        </p:spPr>
        <p:txBody>
          <a:bodyPr>
            <a:normAutofit fontScale="90000"/>
          </a:bodyPr>
          <a:lstStyle/>
          <a:p>
            <a:r>
              <a:rPr lang="en-US" dirty="0">
                <a:solidFill>
                  <a:srgbClr val="255839"/>
                </a:solidFill>
              </a:rPr>
              <a:t>Topic 2: Green Skills and Changing </a:t>
            </a:r>
            <a:r>
              <a:rPr lang="en-US" dirty="0" err="1">
                <a:solidFill>
                  <a:srgbClr val="255839"/>
                </a:solidFill>
              </a:rPr>
              <a:t>Labour</a:t>
            </a:r>
            <a:r>
              <a:rPr lang="en-US" dirty="0">
                <a:solidFill>
                  <a:srgbClr val="255839"/>
                </a:solidFill>
              </a:rPr>
              <a:t>-Market Needs</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99369" y="1449388"/>
            <a:ext cx="9313591" cy="5157229"/>
          </a:xfrm>
        </p:spPr>
        <p:txBody>
          <a:bodyPr/>
          <a:lstStyle/>
          <a:p>
            <a:pPr marL="0" indent="0">
              <a:buNone/>
            </a:pPr>
            <a:r>
              <a:rPr lang="en-US" noProof="0" dirty="0"/>
              <a:t>Key topic 2 focuses on the skills dimension of the green transition.</a:t>
            </a:r>
            <a:endParaRPr lang="hr-HR" noProof="0" dirty="0"/>
          </a:p>
          <a:p>
            <a:pPr marL="0" indent="0">
              <a:buNone/>
            </a:pPr>
            <a:r>
              <a:rPr lang="en-US" noProof="0" dirty="0"/>
              <a:t>Trainers learn that green skills include:</a:t>
            </a:r>
            <a:endParaRPr lang="hr-HR" noProof="0" dirty="0"/>
          </a:p>
          <a:p>
            <a:r>
              <a:rPr lang="en-US" noProof="0" dirty="0"/>
              <a:t>transversal sustainability competences</a:t>
            </a:r>
            <a:endParaRPr lang="hr-HR" noProof="0" dirty="0"/>
          </a:p>
          <a:p>
            <a:r>
              <a:rPr lang="en-US" noProof="0" dirty="0"/>
              <a:t>occupation-specific skills</a:t>
            </a:r>
            <a:endParaRPr lang="hr-HR" noProof="0" dirty="0"/>
          </a:p>
          <a:p>
            <a:r>
              <a:rPr lang="en-US" noProof="0" dirty="0"/>
              <a:t>highly </a:t>
            </a:r>
            <a:r>
              <a:rPr lang="en-US" noProof="0" dirty="0" err="1"/>
              <a:t>specialised</a:t>
            </a:r>
            <a:r>
              <a:rPr lang="en-US" noProof="0" dirty="0"/>
              <a:t> technical skills</a:t>
            </a:r>
            <a:endParaRPr lang="hr-HR" noProof="0" dirty="0"/>
          </a:p>
          <a:p>
            <a:pPr marL="0" indent="0">
              <a:buNone/>
            </a:pPr>
            <a:r>
              <a:rPr lang="en-US" noProof="0" dirty="0"/>
              <a:t>The topic also introduces </a:t>
            </a:r>
            <a:r>
              <a:rPr lang="en-US" noProof="0" dirty="0" err="1"/>
              <a:t>labour</a:t>
            </a:r>
            <a:r>
              <a:rPr lang="en-US" noProof="0" dirty="0"/>
              <a:t>-market signals and skills intelligence so that trainers can </a:t>
            </a:r>
            <a:r>
              <a:rPr lang="en-US" noProof="0" dirty="0" err="1"/>
              <a:t>recognise</a:t>
            </a:r>
            <a:r>
              <a:rPr lang="en-US" noProof="0" dirty="0"/>
              <a:t> what is changing in sectors, jobs and qualifications.</a:t>
            </a:r>
            <a:endParaRPr lang="en-GB" noProof="0" dirty="0"/>
          </a:p>
        </p:txBody>
      </p:sp>
    </p:spTree>
    <p:extLst>
      <p:ext uri="{BB962C8B-B14F-4D97-AF65-F5344CB8AC3E}">
        <p14:creationId xmlns:p14="http://schemas.microsoft.com/office/powerpoint/2010/main" val="261854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9313590" cy="660400"/>
          </a:xfrm>
        </p:spPr>
        <p:txBody>
          <a:bodyPr>
            <a:normAutofit fontScale="90000"/>
          </a:bodyPr>
          <a:lstStyle/>
          <a:p>
            <a:r>
              <a:rPr lang="en-US" dirty="0">
                <a:solidFill>
                  <a:srgbClr val="255839"/>
                </a:solidFill>
              </a:rPr>
              <a:t>Topic 3: Sustainability-Related Occupations and Career Pathways</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399369" y="1976718"/>
            <a:ext cx="9313591" cy="4629899"/>
          </a:xfrm>
        </p:spPr>
        <p:txBody>
          <a:bodyPr/>
          <a:lstStyle/>
          <a:p>
            <a:pPr marL="0" indent="0">
              <a:buNone/>
            </a:pPr>
            <a:r>
              <a:rPr lang="en-US" noProof="0" dirty="0"/>
              <a:t>Key topic 3 explores how green jobs and sustainability-related occupations are developing.</a:t>
            </a:r>
            <a:endParaRPr lang="hr-HR" noProof="0" dirty="0"/>
          </a:p>
          <a:p>
            <a:pPr marL="0" indent="0">
              <a:buNone/>
            </a:pPr>
            <a:r>
              <a:rPr lang="en-US" noProof="0" dirty="0"/>
              <a:t>Trainers learn the difference between:</a:t>
            </a:r>
            <a:endParaRPr lang="hr-HR" noProof="0" dirty="0"/>
          </a:p>
          <a:p>
            <a:r>
              <a:rPr lang="en-US" noProof="0" dirty="0"/>
              <a:t>new green jobs</a:t>
            </a:r>
            <a:endParaRPr lang="hr-HR" noProof="0" dirty="0"/>
          </a:p>
          <a:p>
            <a:r>
              <a:rPr lang="en-US" noProof="0" dirty="0"/>
              <a:t>existing jobs that are changing</a:t>
            </a:r>
            <a:endParaRPr lang="hr-HR" noProof="0" dirty="0"/>
          </a:p>
          <a:p>
            <a:r>
              <a:rPr lang="en-US" noProof="0" dirty="0"/>
              <a:t>job tasks that require new sustainability competences</a:t>
            </a:r>
            <a:endParaRPr lang="hr-HR" noProof="0" dirty="0"/>
          </a:p>
          <a:p>
            <a:pPr marL="0" indent="0">
              <a:buNone/>
            </a:pPr>
            <a:r>
              <a:rPr lang="en-US" noProof="0" dirty="0"/>
              <a:t>The emphasis is on practical career awareness: helping learners see how sustainability connects to future employment, workplace responsibilities and professional development.</a:t>
            </a:r>
            <a:endParaRPr lang="en-GB" noProof="0" dirty="0"/>
          </a:p>
        </p:txBody>
      </p:sp>
    </p:spTree>
    <p:extLst>
      <p:ext uri="{BB962C8B-B14F-4D97-AF65-F5344CB8AC3E}">
        <p14:creationId xmlns:p14="http://schemas.microsoft.com/office/powerpoint/2010/main" val="206283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967A3-63A6-549A-99A7-661CF1051854}"/>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DDBA2D-7680-EEBB-3EA4-821CF75D361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D30BDAC9-0678-0AB4-4580-0A53F65311C9}"/>
              </a:ext>
            </a:extLst>
          </p:cNvPr>
          <p:cNvSpPr>
            <a:spLocks noGrp="1"/>
          </p:cNvSpPr>
          <p:nvPr>
            <p:ph type="title"/>
          </p:nvPr>
        </p:nvSpPr>
        <p:spPr>
          <a:xfrm>
            <a:off x="645765" y="1022669"/>
            <a:ext cx="8596668" cy="658213"/>
          </a:xfrm>
        </p:spPr>
        <p:txBody>
          <a:bodyPr/>
          <a:lstStyle/>
          <a:p>
            <a:r>
              <a:rPr lang="en-US" dirty="0">
                <a:solidFill>
                  <a:srgbClr val="255839"/>
                </a:solidFill>
              </a:rPr>
              <a:t>What is the Green Economy?</a:t>
            </a:r>
            <a:endParaRPr lang="el-GR" dirty="0">
              <a:solidFill>
                <a:srgbClr val="255839"/>
              </a:solidFill>
            </a:endParaRPr>
          </a:p>
        </p:txBody>
      </p:sp>
      <p:sp>
        <p:nvSpPr>
          <p:cNvPr id="7" name="Content Placeholder 6">
            <a:extLst>
              <a:ext uri="{FF2B5EF4-FFF2-40B4-BE49-F238E27FC236}">
                <a16:creationId xmlns:a16="http://schemas.microsoft.com/office/drawing/2014/main" id="{FCF7C089-148C-8DB1-1A16-0CA90FEE7DBC}"/>
              </a:ext>
            </a:extLst>
          </p:cNvPr>
          <p:cNvSpPr>
            <a:spLocks noGrp="1"/>
          </p:cNvSpPr>
          <p:nvPr>
            <p:ph sz="quarter" idx="12"/>
          </p:nvPr>
        </p:nvSpPr>
        <p:spPr>
          <a:xfrm>
            <a:off x="645765" y="2066412"/>
            <a:ext cx="5792984" cy="4156588"/>
          </a:xfrm>
        </p:spPr>
        <p:txBody>
          <a:bodyPr/>
          <a:lstStyle/>
          <a:p>
            <a:pPr marL="0" indent="0">
              <a:buNone/>
            </a:pPr>
            <a:r>
              <a:rPr lang="en-US" dirty="0"/>
              <a:t>A green economy is commonly understood as an economy that is:</a:t>
            </a:r>
            <a:endParaRPr lang="hr-HR" dirty="0"/>
          </a:p>
          <a:p>
            <a:r>
              <a:rPr lang="en-US" dirty="0"/>
              <a:t>low carbon</a:t>
            </a:r>
            <a:endParaRPr lang="hr-HR" dirty="0"/>
          </a:p>
          <a:p>
            <a:r>
              <a:rPr lang="en-US" dirty="0"/>
              <a:t>resource efficient</a:t>
            </a:r>
            <a:endParaRPr lang="hr-HR" dirty="0"/>
          </a:p>
          <a:p>
            <a:r>
              <a:rPr lang="en-US" dirty="0"/>
              <a:t>socially inclusive</a:t>
            </a:r>
            <a:endParaRPr lang="hr-HR" dirty="0"/>
          </a:p>
          <a:p>
            <a:pPr marL="0" indent="0">
              <a:buNone/>
            </a:pPr>
            <a:r>
              <a:rPr lang="en-US" dirty="0"/>
              <a:t>It aims to improve human well-being and social equity while reducing environmental risks and ecological scarcities.</a:t>
            </a:r>
            <a:endParaRPr lang="hr-HR" dirty="0"/>
          </a:p>
          <a:p>
            <a:pPr marL="0" indent="0">
              <a:buNone/>
            </a:pPr>
            <a:r>
              <a:rPr lang="en-US" dirty="0"/>
              <a:t>For VET, this means learners need to understand how economic activity can create value while reducing harm to climate, resources, ecosystems and communities.</a:t>
            </a:r>
          </a:p>
        </p:txBody>
      </p:sp>
      <p:pic>
        <p:nvPicPr>
          <p:cNvPr id="2" name="Picture Placeholder 4">
            <a:extLst>
              <a:ext uri="{FF2B5EF4-FFF2-40B4-BE49-F238E27FC236}">
                <a16:creationId xmlns:a16="http://schemas.microsoft.com/office/drawing/2014/main" id="{B0DDAA6C-ED6C-C2D4-69AC-F342EC2BEEE2}"/>
              </a:ext>
            </a:extLst>
          </p:cNvPr>
          <p:cNvPicPr>
            <a:picLocks noChangeAspect="1"/>
          </p:cNvPicPr>
          <p:nvPr/>
        </p:nvPicPr>
        <p:blipFill>
          <a:blip r:embed="rId3" cstate="print">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973158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F504C-485E-46EA-F3FD-CFBF3AE50EB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672619-83E3-21D5-1730-55A589F4305E}"/>
              </a:ext>
            </a:extLst>
          </p:cNvPr>
          <p:cNvSpPr>
            <a:spLocks noGrp="1"/>
          </p:cNvSpPr>
          <p:nvPr>
            <p:ph type="title"/>
          </p:nvPr>
        </p:nvSpPr>
        <p:spPr>
          <a:xfrm>
            <a:off x="399369" y="788988"/>
            <a:ext cx="9313590" cy="660400"/>
          </a:xfrm>
        </p:spPr>
        <p:txBody>
          <a:bodyPr>
            <a:normAutofit fontScale="90000"/>
          </a:bodyPr>
          <a:lstStyle/>
          <a:p>
            <a:r>
              <a:rPr lang="en-US" dirty="0">
                <a:solidFill>
                  <a:srgbClr val="255839"/>
                </a:solidFill>
              </a:rPr>
              <a:t>Green Economy and Sustainable Development</a:t>
            </a:r>
            <a:endParaRPr lang="el-GR" dirty="0">
              <a:solidFill>
                <a:srgbClr val="255839"/>
              </a:solidFill>
            </a:endParaRPr>
          </a:p>
        </p:txBody>
      </p:sp>
      <p:sp>
        <p:nvSpPr>
          <p:cNvPr id="7" name="Content Placeholder 6">
            <a:extLst>
              <a:ext uri="{FF2B5EF4-FFF2-40B4-BE49-F238E27FC236}">
                <a16:creationId xmlns:a16="http://schemas.microsoft.com/office/drawing/2014/main" id="{DED14F40-2269-FB12-9386-C649121C0CB1}"/>
              </a:ext>
            </a:extLst>
          </p:cNvPr>
          <p:cNvSpPr>
            <a:spLocks noGrp="1"/>
          </p:cNvSpPr>
          <p:nvPr>
            <p:ph sz="quarter" idx="12"/>
          </p:nvPr>
        </p:nvSpPr>
        <p:spPr>
          <a:xfrm>
            <a:off x="399369" y="1449388"/>
            <a:ext cx="4656725" cy="5157229"/>
          </a:xfrm>
        </p:spPr>
        <p:txBody>
          <a:bodyPr/>
          <a:lstStyle/>
          <a:p>
            <a:pPr marL="0" indent="0">
              <a:buNone/>
            </a:pPr>
            <a:r>
              <a:rPr lang="en-US" noProof="0" dirty="0"/>
              <a:t>A green economy supports sustainable development by linking three dimensions:</a:t>
            </a:r>
            <a:endParaRPr lang="hr-HR" noProof="0" dirty="0"/>
          </a:p>
          <a:p>
            <a:r>
              <a:rPr lang="en-US" noProof="0" dirty="0"/>
              <a:t>environmental protection</a:t>
            </a:r>
            <a:endParaRPr lang="hr-HR" noProof="0" dirty="0"/>
          </a:p>
          <a:p>
            <a:r>
              <a:rPr lang="en-US" noProof="0" dirty="0"/>
              <a:t>economic activity and innovation</a:t>
            </a:r>
            <a:endParaRPr lang="hr-HR" noProof="0" dirty="0"/>
          </a:p>
          <a:p>
            <a:r>
              <a:rPr lang="en-US" noProof="0" dirty="0"/>
              <a:t>social inclusion and decent work</a:t>
            </a:r>
            <a:endParaRPr lang="hr-HR" noProof="0" dirty="0"/>
          </a:p>
          <a:p>
            <a:pPr marL="0" indent="0">
              <a:buNone/>
            </a:pPr>
            <a:r>
              <a:rPr lang="en-US" noProof="0" dirty="0"/>
              <a:t>It is not a separate “green sector” only.</a:t>
            </a:r>
            <a:endParaRPr lang="en-GB" noProof="0" dirty="0"/>
          </a:p>
        </p:txBody>
      </p:sp>
      <p:sp>
        <p:nvSpPr>
          <p:cNvPr id="2" name="Content Placeholder 6">
            <a:extLst>
              <a:ext uri="{FF2B5EF4-FFF2-40B4-BE49-F238E27FC236}">
                <a16:creationId xmlns:a16="http://schemas.microsoft.com/office/drawing/2014/main" id="{B2275178-DB56-0035-C7EF-3DFC0EF5A787}"/>
              </a:ext>
            </a:extLst>
          </p:cNvPr>
          <p:cNvSpPr txBox="1">
            <a:spLocks/>
          </p:cNvSpPr>
          <p:nvPr/>
        </p:nvSpPr>
        <p:spPr>
          <a:xfrm>
            <a:off x="5056094" y="1449387"/>
            <a:ext cx="4656725" cy="5157229"/>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a:t>It affects how existing sectors:</a:t>
            </a:r>
            <a:endParaRPr lang="hr-HR" dirty="0"/>
          </a:p>
          <a:p>
            <a:r>
              <a:rPr lang="en-US" dirty="0"/>
              <a:t>Produce</a:t>
            </a:r>
            <a:endParaRPr lang="hr-HR" dirty="0"/>
          </a:p>
          <a:p>
            <a:r>
              <a:rPr lang="en-US" dirty="0"/>
              <a:t>Buy</a:t>
            </a:r>
            <a:endParaRPr lang="hr-HR" dirty="0"/>
          </a:p>
          <a:p>
            <a:r>
              <a:rPr lang="en-US" dirty="0"/>
              <a:t>Sell</a:t>
            </a:r>
            <a:endParaRPr lang="hr-HR" dirty="0"/>
          </a:p>
          <a:p>
            <a:r>
              <a:rPr lang="en-US" dirty="0"/>
              <a:t>Transport</a:t>
            </a:r>
            <a:endParaRPr lang="hr-HR" dirty="0"/>
          </a:p>
          <a:p>
            <a:r>
              <a:rPr lang="en-US" dirty="0"/>
              <a:t>Repair</a:t>
            </a:r>
            <a:endParaRPr lang="hr-HR" dirty="0"/>
          </a:p>
          <a:p>
            <a:r>
              <a:rPr lang="en-US" dirty="0"/>
              <a:t>Maintain</a:t>
            </a:r>
            <a:endParaRPr lang="hr-HR" dirty="0"/>
          </a:p>
          <a:p>
            <a:r>
              <a:rPr lang="en-US" dirty="0"/>
              <a:t>Report</a:t>
            </a:r>
            <a:endParaRPr lang="hr-HR" dirty="0"/>
          </a:p>
          <a:p>
            <a:r>
              <a:rPr lang="en-US" dirty="0"/>
              <a:t>manage resources</a:t>
            </a:r>
            <a:endParaRPr lang="en-GB" dirty="0"/>
          </a:p>
        </p:txBody>
      </p:sp>
    </p:spTree>
    <p:extLst>
      <p:ext uri="{BB962C8B-B14F-4D97-AF65-F5344CB8AC3E}">
        <p14:creationId xmlns:p14="http://schemas.microsoft.com/office/powerpoint/2010/main" val="1977001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5F711-51E2-E5D4-AC06-921D620A596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066CCE7-3D28-FD2F-88FA-5B2DF87E2AF6}"/>
              </a:ext>
            </a:extLst>
          </p:cNvPr>
          <p:cNvSpPr>
            <a:spLocks noGrp="1"/>
          </p:cNvSpPr>
          <p:nvPr>
            <p:ph type="title"/>
          </p:nvPr>
        </p:nvSpPr>
        <p:spPr>
          <a:xfrm>
            <a:off x="399369" y="788988"/>
            <a:ext cx="9313590" cy="660400"/>
          </a:xfrm>
        </p:spPr>
        <p:txBody>
          <a:bodyPr>
            <a:normAutofit/>
          </a:bodyPr>
          <a:lstStyle/>
          <a:p>
            <a:r>
              <a:rPr lang="en-US" dirty="0">
                <a:solidFill>
                  <a:srgbClr val="255839"/>
                </a:solidFill>
              </a:rPr>
              <a:t>Why the Green Economy Matters for VET (1)</a:t>
            </a:r>
            <a:endParaRPr lang="el-GR" dirty="0">
              <a:solidFill>
                <a:srgbClr val="255839"/>
              </a:solidFill>
            </a:endParaRPr>
          </a:p>
        </p:txBody>
      </p:sp>
      <p:sp>
        <p:nvSpPr>
          <p:cNvPr id="7" name="Content Placeholder 6">
            <a:extLst>
              <a:ext uri="{FF2B5EF4-FFF2-40B4-BE49-F238E27FC236}">
                <a16:creationId xmlns:a16="http://schemas.microsoft.com/office/drawing/2014/main" id="{0EB18FD5-66FC-A34E-61FF-460F9A773E4C}"/>
              </a:ext>
            </a:extLst>
          </p:cNvPr>
          <p:cNvSpPr>
            <a:spLocks noGrp="1"/>
          </p:cNvSpPr>
          <p:nvPr>
            <p:ph sz="quarter" idx="12"/>
          </p:nvPr>
        </p:nvSpPr>
        <p:spPr>
          <a:xfrm>
            <a:off x="399369" y="1976718"/>
            <a:ext cx="9313591" cy="4629899"/>
          </a:xfrm>
        </p:spPr>
        <p:txBody>
          <a:bodyPr/>
          <a:lstStyle/>
          <a:p>
            <a:pPr marL="0" indent="0">
              <a:buNone/>
            </a:pPr>
            <a:r>
              <a:rPr lang="en-US" noProof="0" dirty="0"/>
              <a:t>VET prepares people for work. When work changes, VET must also respond.</a:t>
            </a:r>
            <a:endParaRPr lang="hr-HR" noProof="0" dirty="0"/>
          </a:p>
          <a:p>
            <a:pPr marL="0" indent="0">
              <a:buNone/>
            </a:pPr>
            <a:r>
              <a:rPr lang="en-US" noProof="0" dirty="0"/>
              <a:t>The green economy matters for VET because it changes:</a:t>
            </a:r>
            <a:endParaRPr lang="hr-HR" noProof="0" dirty="0"/>
          </a:p>
          <a:p>
            <a:r>
              <a:rPr lang="en-US" noProof="0" dirty="0"/>
              <a:t>the knowledge learners need</a:t>
            </a:r>
            <a:endParaRPr lang="hr-HR" noProof="0" dirty="0"/>
          </a:p>
          <a:p>
            <a:r>
              <a:rPr lang="en-US" noProof="0" dirty="0"/>
              <a:t>the practical skills used in workplaces</a:t>
            </a:r>
            <a:endParaRPr lang="hr-HR" noProof="0" dirty="0"/>
          </a:p>
          <a:p>
            <a:r>
              <a:rPr lang="en-US" noProof="0" dirty="0"/>
              <a:t>the tools, materials and technologies used in jobs</a:t>
            </a:r>
            <a:endParaRPr lang="hr-HR" noProof="0" dirty="0"/>
          </a:p>
          <a:p>
            <a:r>
              <a:rPr lang="en-US" noProof="0" dirty="0"/>
              <a:t>the standards, regulations and reporting requirements applied by </a:t>
            </a:r>
            <a:r>
              <a:rPr lang="en-US" noProof="0" dirty="0" err="1"/>
              <a:t>organisations</a:t>
            </a:r>
            <a:endParaRPr lang="hr-HR" noProof="0" dirty="0"/>
          </a:p>
          <a:p>
            <a:r>
              <a:rPr lang="en-US" noProof="0" dirty="0"/>
              <a:t>the way learners understand career opportunities</a:t>
            </a:r>
            <a:endParaRPr lang="en-GB" noProof="0" dirty="0"/>
          </a:p>
        </p:txBody>
      </p:sp>
    </p:spTree>
    <p:extLst>
      <p:ext uri="{BB962C8B-B14F-4D97-AF65-F5344CB8AC3E}">
        <p14:creationId xmlns:p14="http://schemas.microsoft.com/office/powerpoint/2010/main" val="4184252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43C86-B818-4EE9-BBAB-BC1C1E730B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B2CE7D9-E6A2-9C30-040C-9D2CF81A1F3E}"/>
              </a:ext>
            </a:extLst>
          </p:cNvPr>
          <p:cNvSpPr>
            <a:spLocks noGrp="1"/>
          </p:cNvSpPr>
          <p:nvPr>
            <p:ph type="title"/>
          </p:nvPr>
        </p:nvSpPr>
        <p:spPr>
          <a:xfrm>
            <a:off x="399369" y="788988"/>
            <a:ext cx="9313590" cy="660400"/>
          </a:xfrm>
        </p:spPr>
        <p:txBody>
          <a:bodyPr>
            <a:normAutofit/>
          </a:bodyPr>
          <a:lstStyle/>
          <a:p>
            <a:r>
              <a:rPr lang="en-US" dirty="0">
                <a:solidFill>
                  <a:srgbClr val="255839"/>
                </a:solidFill>
              </a:rPr>
              <a:t>Why the Green Economy Matters for VET (</a:t>
            </a:r>
            <a:r>
              <a:rPr lang="hr-HR" dirty="0">
                <a:solidFill>
                  <a:srgbClr val="255839"/>
                </a:solidFill>
              </a:rPr>
              <a:t>2</a:t>
            </a:r>
            <a:r>
              <a:rPr lang="en-US" dirty="0">
                <a:solidFill>
                  <a:srgbClr val="255839"/>
                </a:solidFill>
              </a:rPr>
              <a:t>)</a:t>
            </a:r>
            <a:endParaRPr lang="el-GR" dirty="0">
              <a:solidFill>
                <a:srgbClr val="255839"/>
              </a:solidFill>
            </a:endParaRPr>
          </a:p>
        </p:txBody>
      </p:sp>
      <p:sp>
        <p:nvSpPr>
          <p:cNvPr id="7" name="Content Placeholder 6">
            <a:extLst>
              <a:ext uri="{FF2B5EF4-FFF2-40B4-BE49-F238E27FC236}">
                <a16:creationId xmlns:a16="http://schemas.microsoft.com/office/drawing/2014/main" id="{8BCA4809-1C49-C0DE-741C-2C60764D8EDB}"/>
              </a:ext>
            </a:extLst>
          </p:cNvPr>
          <p:cNvSpPr>
            <a:spLocks noGrp="1"/>
          </p:cNvSpPr>
          <p:nvPr>
            <p:ph sz="quarter" idx="12"/>
          </p:nvPr>
        </p:nvSpPr>
        <p:spPr>
          <a:xfrm>
            <a:off x="399369" y="1976718"/>
            <a:ext cx="9313591" cy="4629899"/>
          </a:xfrm>
        </p:spPr>
        <p:txBody>
          <a:bodyPr/>
          <a:lstStyle/>
          <a:p>
            <a:pPr marL="0" indent="0">
              <a:buNone/>
            </a:pPr>
            <a:r>
              <a:rPr lang="en-US" dirty="0"/>
              <a:t>For VET teachers, green economy knowledge is useful because it helps to explain sustainability as something concrete and work-related.</a:t>
            </a:r>
          </a:p>
          <a:p>
            <a:pPr marL="0" indent="0">
              <a:buNone/>
            </a:pPr>
            <a:r>
              <a:rPr lang="en-US" dirty="0"/>
              <a:t>It enables teachers to answer learner questions such as:</a:t>
            </a:r>
          </a:p>
          <a:p>
            <a:r>
              <a:rPr lang="en-US" dirty="0"/>
              <a:t>Why is this topic relevant for my occupation? </a:t>
            </a:r>
          </a:p>
          <a:p>
            <a:r>
              <a:rPr lang="en-US" dirty="0"/>
              <a:t>Which skills are employers asking for? </a:t>
            </a:r>
          </a:p>
          <a:p>
            <a:r>
              <a:rPr lang="en-US" dirty="0"/>
              <a:t>How will sustainability change my future workplace? </a:t>
            </a:r>
          </a:p>
          <a:p>
            <a:r>
              <a:rPr lang="en-US" dirty="0"/>
              <a:t>What career pathways could be linked to this field? </a:t>
            </a:r>
            <a:endParaRPr lang="hr-HR" dirty="0"/>
          </a:p>
          <a:p>
            <a:endParaRPr lang="en-US" dirty="0"/>
          </a:p>
          <a:p>
            <a:pPr marL="0" indent="0">
              <a:buNone/>
            </a:pPr>
            <a:r>
              <a:rPr lang="en-US" b="1" dirty="0"/>
              <a:t>Teacher role:</a:t>
            </a:r>
            <a:br>
              <a:rPr lang="en-US" dirty="0"/>
            </a:br>
            <a:r>
              <a:rPr lang="en-US" dirty="0"/>
              <a:t>Connect sustainability topics with learner relevance, work tasks, employer needs and career pathways.</a:t>
            </a:r>
          </a:p>
        </p:txBody>
      </p:sp>
    </p:spTree>
    <p:extLst>
      <p:ext uri="{BB962C8B-B14F-4D97-AF65-F5344CB8AC3E}">
        <p14:creationId xmlns:p14="http://schemas.microsoft.com/office/powerpoint/2010/main" val="2985457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Checkpoint Discussion</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b="1" dirty="0"/>
              <a:t>Pair reflection + short group share</a:t>
            </a:r>
            <a:endParaRPr lang="hr-HR" b="1" dirty="0"/>
          </a:p>
          <a:p>
            <a:pPr marL="0" indent="0">
              <a:buNone/>
            </a:pPr>
            <a:endParaRPr lang="en-US" dirty="0"/>
          </a:p>
          <a:p>
            <a:pPr marL="0" indent="0">
              <a:buNone/>
            </a:pPr>
            <a:r>
              <a:rPr lang="en-US" dirty="0"/>
              <a:t>Choose one vocational sector you know well and identify:</a:t>
            </a:r>
          </a:p>
          <a:p>
            <a:r>
              <a:rPr lang="en-US" dirty="0"/>
              <a:t>one sustainability change already visible in the sector; </a:t>
            </a:r>
          </a:p>
          <a:p>
            <a:r>
              <a:rPr lang="en-US" dirty="0"/>
              <a:t>one work task affected by this change; </a:t>
            </a:r>
          </a:p>
          <a:p>
            <a:r>
              <a:rPr lang="en-US" dirty="0"/>
              <a:t>one skill learners may need; </a:t>
            </a:r>
          </a:p>
          <a:p>
            <a:r>
              <a:rPr lang="en-US" dirty="0"/>
              <a:t>one example you could use in class.</a:t>
            </a:r>
          </a:p>
        </p:txBody>
      </p:sp>
    </p:spTree>
    <p:extLst>
      <p:ext uri="{BB962C8B-B14F-4D97-AF65-F5344CB8AC3E}">
        <p14:creationId xmlns:p14="http://schemas.microsoft.com/office/powerpoint/2010/main" val="1426687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70C13-C96D-2DE8-7821-F046C8CDC2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334450-9643-2FFC-1E46-1F1DF3F26277}"/>
              </a:ext>
            </a:extLst>
          </p:cNvPr>
          <p:cNvSpPr>
            <a:spLocks noGrp="1"/>
          </p:cNvSpPr>
          <p:nvPr>
            <p:ph type="body" sz="quarter" idx="10"/>
          </p:nvPr>
        </p:nvSpPr>
        <p:spPr>
          <a:xfrm>
            <a:off x="399370" y="1449388"/>
            <a:ext cx="6371016" cy="500784"/>
          </a:xfrm>
        </p:spPr>
        <p:txBody>
          <a:bodyPr/>
          <a:lstStyle/>
          <a:p>
            <a:r>
              <a:rPr lang="en-US" dirty="0"/>
              <a:t>Worksheet 1: Green Economy in My VET Context</a:t>
            </a:r>
            <a:endParaRPr lang="hr-HR" dirty="0"/>
          </a:p>
        </p:txBody>
      </p:sp>
      <p:sp>
        <p:nvSpPr>
          <p:cNvPr id="3" name="Content Placeholder 2">
            <a:extLst>
              <a:ext uri="{FF2B5EF4-FFF2-40B4-BE49-F238E27FC236}">
                <a16:creationId xmlns:a16="http://schemas.microsoft.com/office/drawing/2014/main" id="{D66552A4-FD25-D3F2-E4D6-F13A41EAF314}"/>
              </a:ext>
            </a:extLst>
          </p:cNvPr>
          <p:cNvSpPr>
            <a:spLocks noGrp="1"/>
          </p:cNvSpPr>
          <p:nvPr>
            <p:ph sz="quarter" idx="12"/>
          </p:nvPr>
        </p:nvSpPr>
        <p:spPr>
          <a:xfrm>
            <a:off x="399370" y="2177491"/>
            <a:ext cx="6371016" cy="4429126"/>
          </a:xfrm>
        </p:spPr>
        <p:txBody>
          <a:bodyPr/>
          <a:lstStyle/>
          <a:p>
            <a:pPr marL="0" indent="0">
              <a:buNone/>
            </a:pPr>
            <a:r>
              <a:rPr lang="en-US" dirty="0"/>
              <a:t>Participants will:</a:t>
            </a:r>
          </a:p>
          <a:p>
            <a:r>
              <a:rPr lang="en-US" dirty="0"/>
              <a:t>Select one VET sector, subject or learner group they know well. </a:t>
            </a:r>
          </a:p>
          <a:p>
            <a:r>
              <a:rPr lang="en-US" dirty="0"/>
              <a:t>Identify one green economy change already affecting this context. </a:t>
            </a:r>
          </a:p>
          <a:p>
            <a:r>
              <a:rPr lang="en-US" dirty="0"/>
              <a:t>Note one occupation or work task influenced by the change. </a:t>
            </a:r>
          </a:p>
          <a:p>
            <a:r>
              <a:rPr lang="en-US" dirty="0"/>
              <a:t>Write one learner question that could be used to start a class discussion. </a:t>
            </a:r>
          </a:p>
          <a:p>
            <a:pPr marL="0" indent="0">
              <a:buNone/>
            </a:pPr>
            <a:r>
              <a:rPr lang="en-US" b="1" dirty="0"/>
              <a:t>Working format:</a:t>
            </a:r>
            <a:r>
              <a:rPr lang="en-US" dirty="0"/>
              <a:t> individual work, followed by pair exchange</a:t>
            </a:r>
            <a:br>
              <a:rPr lang="en-US" dirty="0"/>
            </a:br>
            <a:r>
              <a:rPr lang="en-US" b="1" dirty="0"/>
              <a:t>Time:</a:t>
            </a:r>
            <a:r>
              <a:rPr lang="en-US" dirty="0"/>
              <a:t> 10–15 minutes</a:t>
            </a:r>
            <a:br>
              <a:rPr lang="en-US" dirty="0"/>
            </a:br>
            <a:r>
              <a:rPr lang="en-US" b="1" dirty="0"/>
              <a:t>Material needed:</a:t>
            </a:r>
            <a:r>
              <a:rPr lang="en-US" dirty="0"/>
              <a:t> Worksheet 1</a:t>
            </a:r>
          </a:p>
        </p:txBody>
      </p:sp>
      <p:sp>
        <p:nvSpPr>
          <p:cNvPr id="4" name="Title 3">
            <a:extLst>
              <a:ext uri="{FF2B5EF4-FFF2-40B4-BE49-F238E27FC236}">
                <a16:creationId xmlns:a16="http://schemas.microsoft.com/office/drawing/2014/main" id="{6F34EB38-707D-2034-F360-701694E784C7}"/>
              </a:ext>
            </a:extLst>
          </p:cNvPr>
          <p:cNvSpPr>
            <a:spLocks noGrp="1"/>
          </p:cNvSpPr>
          <p:nvPr>
            <p:ph type="title"/>
          </p:nvPr>
        </p:nvSpPr>
        <p:spPr>
          <a:xfrm>
            <a:off x="677334" y="609600"/>
            <a:ext cx="8596668" cy="839788"/>
          </a:xfrm>
        </p:spPr>
        <p:txBody>
          <a:bodyPr/>
          <a:lstStyle/>
          <a:p>
            <a:r>
              <a:rPr lang="hr-HR" dirty="0">
                <a:solidFill>
                  <a:srgbClr val="255839"/>
                </a:solidFill>
              </a:rPr>
              <a:t>Practical Activity</a:t>
            </a:r>
          </a:p>
        </p:txBody>
      </p:sp>
      <p:sp>
        <p:nvSpPr>
          <p:cNvPr id="5" name="Rectangle: Rounded Corners 4">
            <a:extLst>
              <a:ext uri="{FF2B5EF4-FFF2-40B4-BE49-F238E27FC236}">
                <a16:creationId xmlns:a16="http://schemas.microsoft.com/office/drawing/2014/main" id="{F0125D06-F409-D795-A792-FB102E716A43}"/>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383A50F1-2960-8CC9-0EA6-5AEB9A4B4C0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233376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FAF5E-029E-32CC-3599-07A6CED525E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CA56289-3B16-048E-C731-C14509EB6E8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Green Economy Transition Areas</a:t>
            </a:r>
            <a:endParaRPr lang="el-GR" dirty="0">
              <a:solidFill>
                <a:srgbClr val="255839"/>
              </a:solidFill>
            </a:endParaRPr>
          </a:p>
        </p:txBody>
      </p:sp>
      <p:sp>
        <p:nvSpPr>
          <p:cNvPr id="7" name="Content Placeholder 6">
            <a:extLst>
              <a:ext uri="{FF2B5EF4-FFF2-40B4-BE49-F238E27FC236}">
                <a16:creationId xmlns:a16="http://schemas.microsoft.com/office/drawing/2014/main" id="{2089A6B9-F03B-2698-DA17-11266047AF6C}"/>
              </a:ext>
            </a:extLst>
          </p:cNvPr>
          <p:cNvSpPr>
            <a:spLocks noGrp="1"/>
          </p:cNvSpPr>
          <p:nvPr>
            <p:ph sz="quarter" idx="12"/>
          </p:nvPr>
        </p:nvSpPr>
        <p:spPr>
          <a:xfrm>
            <a:off x="399369" y="1449388"/>
            <a:ext cx="9313591" cy="5157229"/>
          </a:xfrm>
        </p:spPr>
        <p:txBody>
          <a:bodyPr/>
          <a:lstStyle/>
          <a:p>
            <a:pPr marL="0" indent="0">
              <a:buNone/>
            </a:pPr>
            <a:r>
              <a:rPr lang="en-US" dirty="0"/>
              <a:t>The green economy is visible through several transition areas that influence jobs and skills:</a:t>
            </a:r>
          </a:p>
          <a:p>
            <a:r>
              <a:rPr lang="en-US" dirty="0"/>
              <a:t>energy efficiency and renewable energy </a:t>
            </a:r>
          </a:p>
          <a:p>
            <a:r>
              <a:rPr lang="en-US" dirty="0"/>
              <a:t>circular economy and waste reduction </a:t>
            </a:r>
          </a:p>
          <a:p>
            <a:r>
              <a:rPr lang="en-US" dirty="0"/>
              <a:t>sustainable construction and renovation </a:t>
            </a:r>
          </a:p>
          <a:p>
            <a:r>
              <a:rPr lang="en-US" dirty="0"/>
              <a:t>sustainable mobility and logistics </a:t>
            </a:r>
          </a:p>
          <a:p>
            <a:r>
              <a:rPr lang="en-US" dirty="0"/>
              <a:t>biodiversity and nature-based solutions </a:t>
            </a:r>
          </a:p>
          <a:p>
            <a:r>
              <a:rPr lang="en-US" dirty="0"/>
              <a:t>sustainable food, tourism and services </a:t>
            </a:r>
          </a:p>
          <a:p>
            <a:r>
              <a:rPr lang="en-US" dirty="0"/>
              <a:t>environmental reporting and compliance </a:t>
            </a:r>
            <a:endParaRPr lang="hr-HR" dirty="0"/>
          </a:p>
          <a:p>
            <a:endParaRPr lang="en-US" dirty="0"/>
          </a:p>
          <a:p>
            <a:pPr marL="0" indent="0">
              <a:buNone/>
            </a:pPr>
            <a:r>
              <a:rPr lang="en-US" dirty="0"/>
              <a:t>These areas can appear in many VET fields, not only environmental </a:t>
            </a:r>
            <a:r>
              <a:rPr lang="en-US" dirty="0" err="1"/>
              <a:t>programmes</a:t>
            </a:r>
            <a:r>
              <a:rPr lang="en-US" dirty="0"/>
              <a:t>.</a:t>
            </a:r>
          </a:p>
        </p:txBody>
      </p:sp>
    </p:spTree>
    <p:extLst>
      <p:ext uri="{BB962C8B-B14F-4D97-AF65-F5344CB8AC3E}">
        <p14:creationId xmlns:p14="http://schemas.microsoft.com/office/powerpoint/2010/main" val="1882963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7B296-EC09-B0B7-2197-02260614EF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0EE0A2-7C50-C43E-DE03-0DC2143F8B7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Drivers of the Green Economy</a:t>
            </a:r>
            <a:endParaRPr lang="el-GR" dirty="0">
              <a:solidFill>
                <a:srgbClr val="255839"/>
              </a:solidFill>
            </a:endParaRPr>
          </a:p>
        </p:txBody>
      </p:sp>
      <p:sp>
        <p:nvSpPr>
          <p:cNvPr id="7" name="Content Placeholder 6">
            <a:extLst>
              <a:ext uri="{FF2B5EF4-FFF2-40B4-BE49-F238E27FC236}">
                <a16:creationId xmlns:a16="http://schemas.microsoft.com/office/drawing/2014/main" id="{20FB3656-BC3A-3090-D17D-8131BA321F03}"/>
              </a:ext>
            </a:extLst>
          </p:cNvPr>
          <p:cNvSpPr>
            <a:spLocks noGrp="1"/>
          </p:cNvSpPr>
          <p:nvPr>
            <p:ph sz="quarter" idx="12"/>
          </p:nvPr>
        </p:nvSpPr>
        <p:spPr>
          <a:xfrm>
            <a:off x="399369" y="1449388"/>
            <a:ext cx="9313591" cy="5157229"/>
          </a:xfrm>
        </p:spPr>
        <p:txBody>
          <a:bodyPr/>
          <a:lstStyle/>
          <a:p>
            <a:pPr marL="0" indent="0">
              <a:buNone/>
            </a:pPr>
            <a:r>
              <a:rPr lang="en-US" dirty="0"/>
              <a:t>Core drivers include:</a:t>
            </a:r>
          </a:p>
          <a:p>
            <a:r>
              <a:rPr lang="en-US" dirty="0"/>
              <a:t>climate and energy policy </a:t>
            </a:r>
          </a:p>
          <a:p>
            <a:r>
              <a:rPr lang="en-US" dirty="0"/>
              <a:t>technological innovation </a:t>
            </a:r>
          </a:p>
          <a:p>
            <a:r>
              <a:rPr lang="en-US" dirty="0"/>
              <a:t>resource scarcity and rising material costs </a:t>
            </a:r>
          </a:p>
          <a:p>
            <a:r>
              <a:rPr lang="en-US" dirty="0"/>
              <a:t>consumer and client expectations </a:t>
            </a:r>
          </a:p>
          <a:p>
            <a:r>
              <a:rPr lang="en-US" dirty="0"/>
              <a:t>regulation and reporting requirements </a:t>
            </a:r>
          </a:p>
          <a:p>
            <a:r>
              <a:rPr lang="en-US" dirty="0"/>
              <a:t>company sustainability strategies </a:t>
            </a:r>
          </a:p>
          <a:p>
            <a:r>
              <a:rPr lang="en-US" dirty="0"/>
              <a:t>public investment and procurement </a:t>
            </a:r>
            <a:endParaRPr lang="hr-HR" dirty="0"/>
          </a:p>
          <a:p>
            <a:endParaRPr lang="en-US" dirty="0"/>
          </a:p>
          <a:p>
            <a:pPr marL="0" indent="0">
              <a:buNone/>
            </a:pPr>
            <a:r>
              <a:rPr lang="en-US" dirty="0"/>
              <a:t>These drivers create pressure for new skills, new job tasks and updated qualifications.</a:t>
            </a:r>
          </a:p>
        </p:txBody>
      </p:sp>
    </p:spTree>
    <p:extLst>
      <p:ext uri="{BB962C8B-B14F-4D97-AF65-F5344CB8AC3E}">
        <p14:creationId xmlns:p14="http://schemas.microsoft.com/office/powerpoint/2010/main" val="2068900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23C99-B5B3-ACCC-3BA1-661837B118F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F4E5C1-6717-16E1-718E-E7B2A3242C64}"/>
              </a:ext>
            </a:extLst>
          </p:cNvPr>
          <p:cNvSpPr>
            <a:spLocks noGrp="1"/>
          </p:cNvSpPr>
          <p:nvPr>
            <p:ph type="title"/>
          </p:nvPr>
        </p:nvSpPr>
        <p:spPr>
          <a:xfrm>
            <a:off x="399369" y="788988"/>
            <a:ext cx="8596668" cy="660400"/>
          </a:xfrm>
        </p:spPr>
        <p:txBody>
          <a:bodyPr>
            <a:normAutofit fontScale="90000"/>
          </a:bodyPr>
          <a:lstStyle/>
          <a:p>
            <a:r>
              <a:rPr lang="en-US" dirty="0">
                <a:solidFill>
                  <a:srgbClr val="255839"/>
                </a:solidFill>
              </a:rPr>
              <a:t>Visible and Hidden </a:t>
            </a:r>
            <a:r>
              <a:rPr lang="en-US" dirty="0" err="1">
                <a:solidFill>
                  <a:srgbClr val="255839"/>
                </a:solidFill>
              </a:rPr>
              <a:t>Labour</a:t>
            </a:r>
            <a:r>
              <a:rPr lang="en-US" dirty="0">
                <a:solidFill>
                  <a:srgbClr val="255839"/>
                </a:solidFill>
              </a:rPr>
              <a:t>-Market Change</a:t>
            </a:r>
            <a:endParaRPr lang="el-GR" dirty="0">
              <a:solidFill>
                <a:srgbClr val="255839"/>
              </a:solidFill>
            </a:endParaRPr>
          </a:p>
        </p:txBody>
      </p:sp>
      <p:sp>
        <p:nvSpPr>
          <p:cNvPr id="7" name="Content Placeholder 6">
            <a:extLst>
              <a:ext uri="{FF2B5EF4-FFF2-40B4-BE49-F238E27FC236}">
                <a16:creationId xmlns:a16="http://schemas.microsoft.com/office/drawing/2014/main" id="{EC9DDBF5-A133-90B3-5012-6A4C4DA43C3A}"/>
              </a:ext>
            </a:extLst>
          </p:cNvPr>
          <p:cNvSpPr>
            <a:spLocks noGrp="1"/>
          </p:cNvSpPr>
          <p:nvPr>
            <p:ph sz="quarter" idx="12"/>
          </p:nvPr>
        </p:nvSpPr>
        <p:spPr>
          <a:xfrm>
            <a:off x="399369" y="1449388"/>
            <a:ext cx="9313591" cy="5157229"/>
          </a:xfrm>
        </p:spPr>
        <p:txBody>
          <a:bodyPr/>
          <a:lstStyle/>
          <a:p>
            <a:pPr marL="0" indent="0">
              <a:buNone/>
            </a:pPr>
            <a:r>
              <a:rPr lang="en-US" dirty="0"/>
              <a:t>Green change is often visible first as new technologies or new job titles. Underneath, deeper changes are also happening:</a:t>
            </a:r>
          </a:p>
          <a:p>
            <a:r>
              <a:rPr lang="en-US" b="1" dirty="0"/>
              <a:t>Visible:</a:t>
            </a:r>
            <a:r>
              <a:rPr lang="en-US" dirty="0"/>
              <a:t> new tools, products, services and job titles</a:t>
            </a:r>
            <a:endParaRPr lang="hr-HR" dirty="0"/>
          </a:p>
          <a:p>
            <a:r>
              <a:rPr lang="en-US" b="1" dirty="0"/>
              <a:t>Patterns:</a:t>
            </a:r>
            <a:r>
              <a:rPr lang="en-US" dirty="0"/>
              <a:t> changing employer demand and customer expectations</a:t>
            </a:r>
            <a:endParaRPr lang="hr-HR" dirty="0"/>
          </a:p>
          <a:p>
            <a:r>
              <a:rPr lang="en-US" b="1" dirty="0"/>
              <a:t>Structures:</a:t>
            </a:r>
            <a:r>
              <a:rPr lang="en-US" dirty="0"/>
              <a:t> regulations, standards, supply chains and investment</a:t>
            </a:r>
            <a:endParaRPr lang="hr-HR" dirty="0"/>
          </a:p>
          <a:p>
            <a:r>
              <a:rPr lang="en-US" b="1" dirty="0"/>
              <a:t>Mental models:</a:t>
            </a:r>
            <a:r>
              <a:rPr lang="en-US" dirty="0"/>
              <a:t> assumptions about growth, waste, value and responsibility</a:t>
            </a:r>
          </a:p>
        </p:txBody>
      </p:sp>
    </p:spTree>
    <p:extLst>
      <p:ext uri="{BB962C8B-B14F-4D97-AF65-F5344CB8AC3E}">
        <p14:creationId xmlns:p14="http://schemas.microsoft.com/office/powerpoint/2010/main" val="1167256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1123F-A996-7820-EAFF-2EE671C3A73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BB4D95-6C2E-5007-9AE9-2572D27152CC}"/>
              </a:ext>
            </a:extLst>
          </p:cNvPr>
          <p:cNvSpPr>
            <a:spLocks noGrp="1"/>
          </p:cNvSpPr>
          <p:nvPr>
            <p:ph type="title"/>
          </p:nvPr>
        </p:nvSpPr>
        <p:spPr>
          <a:xfrm>
            <a:off x="399369" y="788988"/>
            <a:ext cx="11393262" cy="660400"/>
          </a:xfrm>
        </p:spPr>
        <p:txBody>
          <a:bodyPr>
            <a:normAutofit fontScale="90000"/>
          </a:bodyPr>
          <a:lstStyle/>
          <a:p>
            <a:r>
              <a:rPr lang="en-US" dirty="0">
                <a:solidFill>
                  <a:srgbClr val="255839"/>
                </a:solidFill>
              </a:rPr>
              <a:t>Checkpoint Discussion: What Is Changing in Your Sector?</a:t>
            </a:r>
            <a:endParaRPr lang="el-GR" dirty="0">
              <a:solidFill>
                <a:srgbClr val="255839"/>
              </a:solidFill>
            </a:endParaRPr>
          </a:p>
        </p:txBody>
      </p:sp>
      <p:sp>
        <p:nvSpPr>
          <p:cNvPr id="7" name="Content Placeholder 6">
            <a:extLst>
              <a:ext uri="{FF2B5EF4-FFF2-40B4-BE49-F238E27FC236}">
                <a16:creationId xmlns:a16="http://schemas.microsoft.com/office/drawing/2014/main" id="{3047F767-EFF5-D51E-F854-EC55570F4E92}"/>
              </a:ext>
            </a:extLst>
          </p:cNvPr>
          <p:cNvSpPr>
            <a:spLocks noGrp="1"/>
          </p:cNvSpPr>
          <p:nvPr>
            <p:ph sz="quarter" idx="12"/>
          </p:nvPr>
        </p:nvSpPr>
        <p:spPr>
          <a:xfrm>
            <a:off x="399369" y="1449388"/>
            <a:ext cx="9313591" cy="5157229"/>
          </a:xfrm>
        </p:spPr>
        <p:txBody>
          <a:bodyPr/>
          <a:lstStyle/>
          <a:p>
            <a:pPr marL="0" indent="0">
              <a:buNone/>
            </a:pPr>
            <a:r>
              <a:rPr lang="en-US" dirty="0"/>
              <a:t>Look beyond new job titles.</a:t>
            </a:r>
          </a:p>
          <a:p>
            <a:pPr marL="0" indent="0">
              <a:buNone/>
            </a:pPr>
            <a:r>
              <a:rPr lang="en-US" dirty="0"/>
              <a:t>Discuss:</a:t>
            </a:r>
          </a:p>
          <a:p>
            <a:r>
              <a:rPr lang="en-US" dirty="0"/>
              <a:t>visible changes: tools, products, services or technologies; </a:t>
            </a:r>
          </a:p>
          <a:p>
            <a:r>
              <a:rPr lang="en-US" dirty="0"/>
              <a:t>task changes: materials, energy use, waste, documentation or compliance; </a:t>
            </a:r>
          </a:p>
          <a:p>
            <a:r>
              <a:rPr lang="en-US" dirty="0" err="1"/>
              <a:t>organisational</a:t>
            </a:r>
            <a:r>
              <a:rPr lang="en-US" dirty="0"/>
              <a:t> changes: standards, supply chains or customer expectations; </a:t>
            </a:r>
          </a:p>
          <a:p>
            <a:r>
              <a:rPr lang="en-US" dirty="0"/>
              <a:t>VET impact: what learners may need to understand or </a:t>
            </a:r>
            <a:r>
              <a:rPr lang="en-US" dirty="0" err="1"/>
              <a:t>practise</a:t>
            </a:r>
            <a:r>
              <a:rPr lang="en-US" dirty="0"/>
              <a:t>.</a:t>
            </a:r>
          </a:p>
        </p:txBody>
      </p:sp>
    </p:spTree>
    <p:extLst>
      <p:ext uri="{BB962C8B-B14F-4D97-AF65-F5344CB8AC3E}">
        <p14:creationId xmlns:p14="http://schemas.microsoft.com/office/powerpoint/2010/main" val="4293344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08DCB-4F70-5589-6A3E-371214CAAC3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9B0CD2-D817-5BF6-A231-766FAF75DFA3}"/>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Applied Discussion: From Trend to Training Need</a:t>
            </a:r>
            <a:endParaRPr lang="el-GR" dirty="0">
              <a:solidFill>
                <a:srgbClr val="255839"/>
              </a:solidFill>
            </a:endParaRPr>
          </a:p>
        </p:txBody>
      </p:sp>
      <p:sp>
        <p:nvSpPr>
          <p:cNvPr id="7" name="Content Placeholder 6">
            <a:extLst>
              <a:ext uri="{FF2B5EF4-FFF2-40B4-BE49-F238E27FC236}">
                <a16:creationId xmlns:a16="http://schemas.microsoft.com/office/drawing/2014/main" id="{9316A08D-28AF-7873-7A4C-CF23729CDCCC}"/>
              </a:ext>
            </a:extLst>
          </p:cNvPr>
          <p:cNvSpPr>
            <a:spLocks noGrp="1"/>
          </p:cNvSpPr>
          <p:nvPr>
            <p:ph sz="quarter" idx="12"/>
          </p:nvPr>
        </p:nvSpPr>
        <p:spPr>
          <a:xfrm>
            <a:off x="399369" y="1449388"/>
            <a:ext cx="9313591" cy="5157229"/>
          </a:xfrm>
        </p:spPr>
        <p:txBody>
          <a:bodyPr/>
          <a:lstStyle/>
          <a:p>
            <a:pPr marL="0" indent="0">
              <a:buNone/>
            </a:pPr>
            <a:r>
              <a:rPr lang="hr-HR" dirty="0"/>
              <a:t>Choose one sector you know well.</a:t>
            </a:r>
          </a:p>
          <a:p>
            <a:pPr marL="0" indent="0">
              <a:buNone/>
            </a:pPr>
            <a:r>
              <a:rPr lang="hr-HR" dirty="0"/>
              <a:t>Complete the chain:</a:t>
            </a:r>
          </a:p>
          <a:p>
            <a:r>
              <a:rPr lang="hr-HR" b="1" dirty="0"/>
              <a:t>Sustainability trend</a:t>
            </a:r>
          </a:p>
          <a:p>
            <a:r>
              <a:rPr lang="hr-HR" b="1" dirty="0"/>
              <a:t>Affected occupation</a:t>
            </a:r>
          </a:p>
          <a:p>
            <a:r>
              <a:rPr lang="hr-HR" b="1" dirty="0"/>
              <a:t>Changed work task</a:t>
            </a:r>
          </a:p>
          <a:p>
            <a:r>
              <a:rPr lang="hr-HR" b="1" dirty="0"/>
              <a:t>Required skill</a:t>
            </a:r>
          </a:p>
          <a:p>
            <a:r>
              <a:rPr lang="hr-HR" b="1" dirty="0"/>
              <a:t>Possible training need</a:t>
            </a:r>
          </a:p>
          <a:p>
            <a:endParaRPr lang="hr-HR" dirty="0"/>
          </a:p>
          <a:p>
            <a:pPr marL="0" indent="0">
              <a:buNone/>
            </a:pPr>
            <a:r>
              <a:rPr lang="hr-HR" b="1" dirty="0"/>
              <a:t>Example:</a:t>
            </a:r>
            <a:br>
              <a:rPr lang="hr-HR" dirty="0"/>
            </a:br>
            <a:r>
              <a:rPr lang="hr-HR" dirty="0"/>
              <a:t>Energy renovation → construction workers → installing insulation correctly → understanding thermal performance → practical workshop activity</a:t>
            </a:r>
          </a:p>
        </p:txBody>
      </p:sp>
    </p:spTree>
    <p:extLst>
      <p:ext uri="{BB962C8B-B14F-4D97-AF65-F5344CB8AC3E}">
        <p14:creationId xmlns:p14="http://schemas.microsoft.com/office/powerpoint/2010/main" val="2388090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950B-6EE7-6731-FD6F-DEE690438E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1A2AE47-DA5B-9429-5AF3-B3209CEF5EF2}"/>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Labour</a:t>
            </a:r>
            <a:r>
              <a:rPr lang="en-US" dirty="0">
                <a:solidFill>
                  <a:srgbClr val="255839"/>
                </a:solidFill>
              </a:rPr>
              <a:t>-Market Signals and Stakeholders</a:t>
            </a:r>
            <a:endParaRPr lang="el-GR" dirty="0">
              <a:solidFill>
                <a:srgbClr val="255839"/>
              </a:solidFill>
            </a:endParaRPr>
          </a:p>
        </p:txBody>
      </p:sp>
      <p:sp>
        <p:nvSpPr>
          <p:cNvPr id="7" name="Content Placeholder 6">
            <a:extLst>
              <a:ext uri="{FF2B5EF4-FFF2-40B4-BE49-F238E27FC236}">
                <a16:creationId xmlns:a16="http://schemas.microsoft.com/office/drawing/2014/main" id="{1FE36951-E9A7-BC98-B581-2327227FBA30}"/>
              </a:ext>
            </a:extLst>
          </p:cNvPr>
          <p:cNvSpPr>
            <a:spLocks noGrp="1"/>
          </p:cNvSpPr>
          <p:nvPr>
            <p:ph sz="quarter" idx="12"/>
          </p:nvPr>
        </p:nvSpPr>
        <p:spPr>
          <a:xfrm>
            <a:off x="399369" y="1449388"/>
            <a:ext cx="9313591" cy="5157229"/>
          </a:xfrm>
        </p:spPr>
        <p:txBody>
          <a:bodyPr/>
          <a:lstStyle/>
          <a:p>
            <a:pPr marL="0" indent="0">
              <a:buNone/>
            </a:pPr>
            <a:r>
              <a:rPr lang="en-US" dirty="0" err="1"/>
              <a:t>Labour</a:t>
            </a:r>
            <a:r>
              <a:rPr lang="en-US" dirty="0"/>
              <a:t>-market insights do not come from one source only.</a:t>
            </a:r>
          </a:p>
          <a:p>
            <a:pPr marL="0" indent="0">
              <a:buNone/>
            </a:pPr>
            <a:r>
              <a:rPr lang="en-US" dirty="0"/>
              <a:t>Useful signals may come from:</a:t>
            </a:r>
          </a:p>
          <a:p>
            <a:r>
              <a:rPr lang="en-US" dirty="0"/>
              <a:t>employers and sector </a:t>
            </a:r>
            <a:r>
              <a:rPr lang="en-US" dirty="0" err="1"/>
              <a:t>organisations</a:t>
            </a:r>
            <a:r>
              <a:rPr lang="en-US" dirty="0"/>
              <a:t> </a:t>
            </a:r>
          </a:p>
          <a:p>
            <a:r>
              <a:rPr lang="en-US" dirty="0"/>
              <a:t>job advertisements and skills databases </a:t>
            </a:r>
          </a:p>
          <a:p>
            <a:r>
              <a:rPr lang="en-US" dirty="0"/>
              <a:t>public employment services </a:t>
            </a:r>
          </a:p>
          <a:p>
            <a:r>
              <a:rPr lang="en-US" dirty="0"/>
              <a:t>policy priorities and regulations </a:t>
            </a:r>
          </a:p>
          <a:p>
            <a:r>
              <a:rPr lang="en-US" dirty="0"/>
              <a:t>local companies and social partners </a:t>
            </a:r>
          </a:p>
          <a:p>
            <a:r>
              <a:rPr lang="en-US" dirty="0"/>
              <a:t>learners’ career interests </a:t>
            </a:r>
          </a:p>
          <a:p>
            <a:r>
              <a:rPr lang="en-US" dirty="0"/>
              <a:t>VET institutions and qualification bodies </a:t>
            </a:r>
            <a:endParaRPr lang="hr-HR" dirty="0"/>
          </a:p>
          <a:p>
            <a:endParaRPr lang="en-US" dirty="0"/>
          </a:p>
          <a:p>
            <a:pPr marL="0" indent="0">
              <a:buNone/>
            </a:pPr>
            <a:r>
              <a:rPr lang="hr-HR" dirty="0"/>
              <a:t>VET trainers</a:t>
            </a:r>
            <a:r>
              <a:rPr lang="en-US" dirty="0"/>
              <a:t> can use these signals to keep examples realistic and current.</a:t>
            </a:r>
          </a:p>
        </p:txBody>
      </p:sp>
    </p:spTree>
    <p:extLst>
      <p:ext uri="{BB962C8B-B14F-4D97-AF65-F5344CB8AC3E}">
        <p14:creationId xmlns:p14="http://schemas.microsoft.com/office/powerpoint/2010/main" val="243585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AE549-AAF1-80DA-78A8-4C45C0D59D6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AF700CD-FEB6-83AC-6C09-72E3153FC0A7}"/>
              </a:ext>
            </a:extLst>
          </p:cNvPr>
          <p:cNvSpPr>
            <a:spLocks noGrp="1"/>
          </p:cNvSpPr>
          <p:nvPr>
            <p:ph type="body" sz="quarter" idx="10"/>
          </p:nvPr>
        </p:nvSpPr>
        <p:spPr>
          <a:xfrm>
            <a:off x="399370" y="1449388"/>
            <a:ext cx="6371016" cy="500784"/>
          </a:xfrm>
        </p:spPr>
        <p:txBody>
          <a:bodyPr>
            <a:normAutofit fontScale="92500"/>
          </a:bodyPr>
          <a:lstStyle/>
          <a:p>
            <a:r>
              <a:rPr lang="en-US" dirty="0"/>
              <a:t>Worksheet 2:</a:t>
            </a:r>
            <a:r>
              <a:rPr lang="hr-HR" dirty="0"/>
              <a:t> </a:t>
            </a:r>
            <a:r>
              <a:rPr lang="en-US" dirty="0"/>
              <a:t>Green Economy Change in a VET Sector</a:t>
            </a:r>
            <a:endParaRPr lang="hr-HR" dirty="0"/>
          </a:p>
        </p:txBody>
      </p:sp>
      <p:sp>
        <p:nvSpPr>
          <p:cNvPr id="3" name="Content Placeholder 2">
            <a:extLst>
              <a:ext uri="{FF2B5EF4-FFF2-40B4-BE49-F238E27FC236}">
                <a16:creationId xmlns:a16="http://schemas.microsoft.com/office/drawing/2014/main" id="{30A5E5CC-6B88-9F60-3B67-E3759F795227}"/>
              </a:ext>
            </a:extLst>
          </p:cNvPr>
          <p:cNvSpPr>
            <a:spLocks noGrp="1"/>
          </p:cNvSpPr>
          <p:nvPr>
            <p:ph sz="quarter" idx="12"/>
          </p:nvPr>
        </p:nvSpPr>
        <p:spPr>
          <a:xfrm>
            <a:off x="399370" y="2177491"/>
            <a:ext cx="6371016" cy="4429126"/>
          </a:xfrm>
        </p:spPr>
        <p:txBody>
          <a:bodyPr/>
          <a:lstStyle/>
          <a:p>
            <a:pPr marL="0" indent="0">
              <a:buNone/>
            </a:pPr>
            <a:r>
              <a:rPr lang="en-US" dirty="0"/>
              <a:t>Participants will:</a:t>
            </a:r>
          </a:p>
          <a:p>
            <a:r>
              <a:rPr lang="en-US" dirty="0"/>
              <a:t>Choose one VET sector or occupational field. </a:t>
            </a:r>
          </a:p>
          <a:p>
            <a:r>
              <a:rPr lang="en-US" dirty="0"/>
              <a:t>Identify one green economy change or driver affecting this sector. </a:t>
            </a:r>
          </a:p>
          <a:p>
            <a:r>
              <a:rPr lang="en-US" dirty="0"/>
              <a:t>Map the occupations, tasks and skills influenced by the change. </a:t>
            </a:r>
          </a:p>
          <a:p>
            <a:r>
              <a:rPr lang="en-US" dirty="0"/>
              <a:t>Create one practical teaching example based on the mapping. </a:t>
            </a:r>
          </a:p>
          <a:p>
            <a:pPr marL="0" indent="0">
              <a:buNone/>
            </a:pPr>
            <a:r>
              <a:rPr lang="en-US" b="1" dirty="0"/>
              <a:t>Working format:</a:t>
            </a:r>
            <a:r>
              <a:rPr lang="en-US" dirty="0"/>
              <a:t> small groups</a:t>
            </a:r>
            <a:br>
              <a:rPr lang="en-US" dirty="0"/>
            </a:br>
            <a:r>
              <a:rPr lang="en-US" b="1" dirty="0"/>
              <a:t>Time:</a:t>
            </a:r>
            <a:r>
              <a:rPr lang="en-US" dirty="0"/>
              <a:t> 20 minutes</a:t>
            </a:r>
            <a:br>
              <a:rPr lang="en-US" dirty="0"/>
            </a:br>
            <a:r>
              <a:rPr lang="en-US" b="1" dirty="0"/>
              <a:t>Material needed:</a:t>
            </a:r>
            <a:r>
              <a:rPr lang="en-US" dirty="0"/>
              <a:t> Worksheet 2, sector examples, flipchart or digital board</a:t>
            </a:r>
          </a:p>
        </p:txBody>
      </p:sp>
      <p:sp>
        <p:nvSpPr>
          <p:cNvPr id="4" name="Title 3">
            <a:extLst>
              <a:ext uri="{FF2B5EF4-FFF2-40B4-BE49-F238E27FC236}">
                <a16:creationId xmlns:a16="http://schemas.microsoft.com/office/drawing/2014/main" id="{DB909957-304F-3595-68CF-3EBF0CCA73FD}"/>
              </a:ext>
            </a:extLst>
          </p:cNvPr>
          <p:cNvSpPr>
            <a:spLocks noGrp="1"/>
          </p:cNvSpPr>
          <p:nvPr>
            <p:ph type="title"/>
          </p:nvPr>
        </p:nvSpPr>
        <p:spPr>
          <a:xfrm>
            <a:off x="677334" y="609600"/>
            <a:ext cx="8596668" cy="839788"/>
          </a:xfrm>
        </p:spPr>
        <p:txBody>
          <a:bodyPr/>
          <a:lstStyle/>
          <a:p>
            <a:r>
              <a:rPr lang="hr-HR" dirty="0">
                <a:solidFill>
                  <a:srgbClr val="255839"/>
                </a:solidFill>
              </a:rPr>
              <a:t>Practical Activity</a:t>
            </a:r>
          </a:p>
        </p:txBody>
      </p:sp>
      <p:sp>
        <p:nvSpPr>
          <p:cNvPr id="5" name="Rectangle: Rounded Corners 4">
            <a:extLst>
              <a:ext uri="{FF2B5EF4-FFF2-40B4-BE49-F238E27FC236}">
                <a16:creationId xmlns:a16="http://schemas.microsoft.com/office/drawing/2014/main" id="{90D33A89-1D82-9761-4CB1-86DA86E42347}"/>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271B3B99-C413-AB84-CF4E-6C9526DD34F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779992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5CF3C-85C4-DD8E-4CDC-61AB52EC46B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B34105D-41BC-B674-24B3-B8C3809CBEE6}"/>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What are Green Skills?</a:t>
            </a:r>
            <a:endParaRPr lang="el-GR" dirty="0">
              <a:solidFill>
                <a:srgbClr val="255839"/>
              </a:solidFill>
            </a:endParaRPr>
          </a:p>
        </p:txBody>
      </p:sp>
      <p:sp>
        <p:nvSpPr>
          <p:cNvPr id="7" name="Content Placeholder 6">
            <a:extLst>
              <a:ext uri="{FF2B5EF4-FFF2-40B4-BE49-F238E27FC236}">
                <a16:creationId xmlns:a16="http://schemas.microsoft.com/office/drawing/2014/main" id="{AF960EC8-0BF1-AA45-7BF1-ECDD91669157}"/>
              </a:ext>
            </a:extLst>
          </p:cNvPr>
          <p:cNvSpPr>
            <a:spLocks noGrp="1"/>
          </p:cNvSpPr>
          <p:nvPr>
            <p:ph sz="quarter" idx="12"/>
          </p:nvPr>
        </p:nvSpPr>
        <p:spPr>
          <a:xfrm>
            <a:off x="399369" y="1449388"/>
            <a:ext cx="9313591" cy="5157229"/>
          </a:xfrm>
        </p:spPr>
        <p:txBody>
          <a:bodyPr/>
          <a:lstStyle/>
          <a:p>
            <a:pPr marL="0" indent="0">
              <a:buNone/>
            </a:pPr>
            <a:r>
              <a:rPr lang="en-US" dirty="0"/>
              <a:t>Green skills are the knowledge, abilities, values and attitudes needed to live, work and act in ways that reduce environmental impact and support sustainable development.</a:t>
            </a:r>
          </a:p>
          <a:p>
            <a:pPr marL="0" indent="0">
              <a:buNone/>
            </a:pPr>
            <a:r>
              <a:rPr lang="en-US" dirty="0"/>
              <a:t>In VET, green skills can be practical and job-specific, but they can also be transversal competences such as:</a:t>
            </a:r>
          </a:p>
          <a:p>
            <a:r>
              <a:rPr lang="en-US" dirty="0"/>
              <a:t>systems thinking </a:t>
            </a:r>
          </a:p>
          <a:p>
            <a:r>
              <a:rPr lang="en-US" dirty="0"/>
              <a:t>responsible decision-making </a:t>
            </a:r>
          </a:p>
          <a:p>
            <a:r>
              <a:rPr lang="en-US" dirty="0"/>
              <a:t>problem solving </a:t>
            </a:r>
          </a:p>
          <a:p>
            <a:r>
              <a:rPr lang="en-US" dirty="0"/>
              <a:t>cooperation</a:t>
            </a:r>
          </a:p>
          <a:p>
            <a:pPr marL="0" indent="0">
              <a:buNone/>
            </a:pPr>
            <a:endParaRPr lang="en-US" dirty="0"/>
          </a:p>
        </p:txBody>
      </p:sp>
    </p:spTree>
    <p:extLst>
      <p:ext uri="{BB962C8B-B14F-4D97-AF65-F5344CB8AC3E}">
        <p14:creationId xmlns:p14="http://schemas.microsoft.com/office/powerpoint/2010/main" val="317232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3D0EC-CE8A-DDAA-D37F-0050F764DF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507A29F-43D5-676A-3DEF-79EE19C952CF}"/>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Categories of Green Skills</a:t>
            </a:r>
            <a:endParaRPr lang="el-GR" dirty="0">
              <a:solidFill>
                <a:srgbClr val="255839"/>
              </a:solidFill>
            </a:endParaRPr>
          </a:p>
        </p:txBody>
      </p:sp>
      <p:sp>
        <p:nvSpPr>
          <p:cNvPr id="7" name="Content Placeholder 6">
            <a:extLst>
              <a:ext uri="{FF2B5EF4-FFF2-40B4-BE49-F238E27FC236}">
                <a16:creationId xmlns:a16="http://schemas.microsoft.com/office/drawing/2014/main" id="{9B61EAC4-BA2D-51CD-3E00-071BDE951975}"/>
              </a:ext>
            </a:extLst>
          </p:cNvPr>
          <p:cNvSpPr>
            <a:spLocks noGrp="1"/>
          </p:cNvSpPr>
          <p:nvPr>
            <p:ph sz="quarter" idx="12"/>
          </p:nvPr>
        </p:nvSpPr>
        <p:spPr>
          <a:xfrm>
            <a:off x="399369" y="1449388"/>
            <a:ext cx="9313591" cy="5157229"/>
          </a:xfrm>
        </p:spPr>
        <p:txBody>
          <a:bodyPr/>
          <a:lstStyle/>
          <a:p>
            <a:pPr marL="0" indent="0">
              <a:buNone/>
            </a:pPr>
            <a:r>
              <a:rPr lang="en-US" dirty="0"/>
              <a:t>Green skills can be grouped into three broad categories:</a:t>
            </a:r>
          </a:p>
          <a:p>
            <a:pPr marL="0" indent="0">
              <a:buNone/>
            </a:pPr>
            <a:r>
              <a:rPr lang="en-US" b="1" dirty="0"/>
              <a:t>Transversal green skills</a:t>
            </a:r>
            <a:endParaRPr lang="en-US" dirty="0"/>
          </a:p>
          <a:p>
            <a:r>
              <a:rPr lang="en-US" dirty="0"/>
              <a:t>relevant across sectors and occupations </a:t>
            </a:r>
          </a:p>
          <a:p>
            <a:r>
              <a:rPr lang="en-US" dirty="0"/>
              <a:t>linked to sustainable thinking and acting </a:t>
            </a:r>
            <a:endParaRPr lang="hr-HR" dirty="0"/>
          </a:p>
          <a:p>
            <a:endParaRPr lang="en-US" dirty="0"/>
          </a:p>
          <a:p>
            <a:pPr marL="0" indent="0">
              <a:buNone/>
            </a:pPr>
            <a:r>
              <a:rPr lang="en-US" b="1" dirty="0"/>
              <a:t>Specific green skills</a:t>
            </a:r>
            <a:endParaRPr lang="en-US" dirty="0"/>
          </a:p>
          <a:p>
            <a:r>
              <a:rPr lang="en-US" dirty="0"/>
              <a:t>needed to adapt processes, standards and services </a:t>
            </a:r>
          </a:p>
          <a:p>
            <a:r>
              <a:rPr lang="en-US" dirty="0"/>
              <a:t>often linked to reducing energy, materials, water use or pollution </a:t>
            </a:r>
            <a:endParaRPr lang="hr-HR" dirty="0"/>
          </a:p>
          <a:p>
            <a:endParaRPr lang="en-US" dirty="0"/>
          </a:p>
          <a:p>
            <a:pPr marL="0" indent="0">
              <a:buNone/>
            </a:pPr>
            <a:r>
              <a:rPr lang="en-US" b="1" dirty="0"/>
              <a:t>Highly </a:t>
            </a:r>
            <a:r>
              <a:rPr lang="en-US" b="1" dirty="0" err="1"/>
              <a:t>specialised</a:t>
            </a:r>
            <a:r>
              <a:rPr lang="en-US" b="1" dirty="0"/>
              <a:t> green skills</a:t>
            </a:r>
            <a:endParaRPr lang="en-US" dirty="0"/>
          </a:p>
          <a:p>
            <a:r>
              <a:rPr lang="en-US" dirty="0"/>
              <a:t>required for green technologies, advanced technical systems or specialist roles</a:t>
            </a:r>
          </a:p>
        </p:txBody>
      </p:sp>
    </p:spTree>
    <p:extLst>
      <p:ext uri="{BB962C8B-B14F-4D97-AF65-F5344CB8AC3E}">
        <p14:creationId xmlns:p14="http://schemas.microsoft.com/office/powerpoint/2010/main" val="3474024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2EB51-167E-80C6-98C6-DD13FD3D80C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57042B-56AE-4FB0-BEFD-BA08EFD34C02}"/>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Transversal Sustainability Skills</a:t>
            </a:r>
            <a:endParaRPr lang="el-GR" dirty="0">
              <a:solidFill>
                <a:srgbClr val="255839"/>
              </a:solidFill>
            </a:endParaRPr>
          </a:p>
        </p:txBody>
      </p:sp>
      <p:sp>
        <p:nvSpPr>
          <p:cNvPr id="7" name="Content Placeholder 6">
            <a:extLst>
              <a:ext uri="{FF2B5EF4-FFF2-40B4-BE49-F238E27FC236}">
                <a16:creationId xmlns:a16="http://schemas.microsoft.com/office/drawing/2014/main" id="{ED5DB726-ACCE-1871-6C50-2557A8066B3B}"/>
              </a:ext>
            </a:extLst>
          </p:cNvPr>
          <p:cNvSpPr>
            <a:spLocks noGrp="1"/>
          </p:cNvSpPr>
          <p:nvPr>
            <p:ph sz="quarter" idx="12"/>
          </p:nvPr>
        </p:nvSpPr>
        <p:spPr>
          <a:xfrm>
            <a:off x="399369" y="1449388"/>
            <a:ext cx="9313591" cy="5157229"/>
          </a:xfrm>
        </p:spPr>
        <p:txBody>
          <a:bodyPr/>
          <a:lstStyle/>
          <a:p>
            <a:pPr marL="0" indent="0">
              <a:buNone/>
            </a:pPr>
            <a:r>
              <a:rPr lang="en-US" dirty="0"/>
              <a:t>Transversal skills help learners act sustainably across many professional contexts. Examples include:</a:t>
            </a:r>
          </a:p>
          <a:p>
            <a:r>
              <a:rPr lang="en-US" dirty="0"/>
              <a:t>systems thinking </a:t>
            </a:r>
          </a:p>
          <a:p>
            <a:r>
              <a:rPr lang="en-US" dirty="0"/>
              <a:t>critical thinking </a:t>
            </a:r>
          </a:p>
          <a:p>
            <a:r>
              <a:rPr lang="en-US" dirty="0"/>
              <a:t>future thinking </a:t>
            </a:r>
          </a:p>
          <a:p>
            <a:r>
              <a:rPr lang="en-US" dirty="0"/>
              <a:t>collaboration </a:t>
            </a:r>
          </a:p>
          <a:p>
            <a:r>
              <a:rPr lang="en-US" dirty="0"/>
              <a:t>problem framing </a:t>
            </a:r>
          </a:p>
          <a:p>
            <a:r>
              <a:rPr lang="en-US" dirty="0"/>
              <a:t>ethical responsibility </a:t>
            </a:r>
          </a:p>
          <a:p>
            <a:r>
              <a:rPr lang="en-US" dirty="0"/>
              <a:t>resource awareness </a:t>
            </a:r>
          </a:p>
          <a:p>
            <a:r>
              <a:rPr lang="en-US" dirty="0"/>
              <a:t>learning to act under uncertainty </a:t>
            </a:r>
          </a:p>
          <a:p>
            <a:pPr marL="0" indent="0">
              <a:buNone/>
            </a:pPr>
            <a:r>
              <a:rPr lang="en-US" dirty="0"/>
              <a:t>These skills are important because many sustainability problems are complex and cannot be solved by technical knowledge alone.</a:t>
            </a:r>
          </a:p>
        </p:txBody>
      </p:sp>
    </p:spTree>
    <p:extLst>
      <p:ext uri="{BB962C8B-B14F-4D97-AF65-F5344CB8AC3E}">
        <p14:creationId xmlns:p14="http://schemas.microsoft.com/office/powerpoint/2010/main" val="3294528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6C58A-F77D-600A-16B9-88C6D690880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34131DA-82C8-621E-265A-313538411CBA}"/>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Occupation-Specific Green Skills</a:t>
            </a:r>
            <a:endParaRPr lang="el-GR" dirty="0">
              <a:solidFill>
                <a:srgbClr val="255839"/>
              </a:solidFill>
            </a:endParaRPr>
          </a:p>
        </p:txBody>
      </p:sp>
      <p:sp>
        <p:nvSpPr>
          <p:cNvPr id="7" name="Content Placeholder 6">
            <a:extLst>
              <a:ext uri="{FF2B5EF4-FFF2-40B4-BE49-F238E27FC236}">
                <a16:creationId xmlns:a16="http://schemas.microsoft.com/office/drawing/2014/main" id="{3D6D4886-FE9E-6F21-93A8-6B53E9B874C6}"/>
              </a:ext>
            </a:extLst>
          </p:cNvPr>
          <p:cNvSpPr>
            <a:spLocks noGrp="1"/>
          </p:cNvSpPr>
          <p:nvPr>
            <p:ph sz="quarter" idx="12"/>
          </p:nvPr>
        </p:nvSpPr>
        <p:spPr>
          <a:xfrm>
            <a:off x="399369" y="1449388"/>
            <a:ext cx="9313591" cy="5157229"/>
          </a:xfrm>
        </p:spPr>
        <p:txBody>
          <a:bodyPr/>
          <a:lstStyle/>
          <a:p>
            <a:pPr marL="0" indent="0">
              <a:buNone/>
            </a:pPr>
            <a:r>
              <a:rPr lang="en-US" dirty="0"/>
              <a:t>Occupation-specific green skills are connected to a particular job, sector or work process. Examples include:</a:t>
            </a:r>
          </a:p>
          <a:p>
            <a:r>
              <a:rPr lang="en-US" dirty="0"/>
              <a:t>selecting sustainable materials in construction </a:t>
            </a:r>
          </a:p>
          <a:p>
            <a:r>
              <a:rPr lang="en-US" dirty="0"/>
              <a:t>applying energy-saving practices in hospitality </a:t>
            </a:r>
          </a:p>
          <a:p>
            <a:r>
              <a:rPr lang="en-US" dirty="0"/>
              <a:t>reducing food waste in catering </a:t>
            </a:r>
          </a:p>
          <a:p>
            <a:r>
              <a:rPr lang="en-US" dirty="0"/>
              <a:t>maintaining electric vehicles </a:t>
            </a:r>
          </a:p>
          <a:p>
            <a:r>
              <a:rPr lang="en-US" dirty="0"/>
              <a:t>using water-saving systems in agriculture </a:t>
            </a:r>
          </a:p>
          <a:p>
            <a:r>
              <a:rPr lang="en-US" dirty="0"/>
              <a:t>documenting environmental performance in administration</a:t>
            </a:r>
            <a:endParaRPr lang="hr-HR" dirty="0"/>
          </a:p>
          <a:p>
            <a:endParaRPr lang="en-US" dirty="0"/>
          </a:p>
          <a:p>
            <a:pPr marL="0" indent="0">
              <a:buNone/>
            </a:pPr>
            <a:r>
              <a:rPr lang="en-US" dirty="0"/>
              <a:t>These skills make sustainability visible in everyday work tasks.</a:t>
            </a:r>
          </a:p>
        </p:txBody>
      </p:sp>
    </p:spTree>
    <p:extLst>
      <p:ext uri="{BB962C8B-B14F-4D97-AF65-F5344CB8AC3E}">
        <p14:creationId xmlns:p14="http://schemas.microsoft.com/office/powerpoint/2010/main" val="3450980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E6A9B-81F3-B6C0-2F06-EFA6B5968DF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F7004D4-8977-8E56-D8EE-47D44D1B3F6D}"/>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Highly Specialised Green Skills</a:t>
            </a:r>
            <a:endParaRPr lang="el-GR" dirty="0">
              <a:solidFill>
                <a:srgbClr val="255839"/>
              </a:solidFill>
            </a:endParaRPr>
          </a:p>
        </p:txBody>
      </p:sp>
      <p:sp>
        <p:nvSpPr>
          <p:cNvPr id="7" name="Content Placeholder 6">
            <a:extLst>
              <a:ext uri="{FF2B5EF4-FFF2-40B4-BE49-F238E27FC236}">
                <a16:creationId xmlns:a16="http://schemas.microsoft.com/office/drawing/2014/main" id="{7A376D8A-E195-5046-61E9-BE0AFE9277A6}"/>
              </a:ext>
            </a:extLst>
          </p:cNvPr>
          <p:cNvSpPr>
            <a:spLocks noGrp="1"/>
          </p:cNvSpPr>
          <p:nvPr>
            <p:ph sz="quarter" idx="12"/>
          </p:nvPr>
        </p:nvSpPr>
        <p:spPr>
          <a:xfrm>
            <a:off x="399369" y="1449388"/>
            <a:ext cx="9313591" cy="5157229"/>
          </a:xfrm>
        </p:spPr>
        <p:txBody>
          <a:bodyPr/>
          <a:lstStyle/>
          <a:p>
            <a:pPr marL="0" indent="0">
              <a:buNone/>
            </a:pPr>
            <a:r>
              <a:rPr lang="en-US" dirty="0"/>
              <a:t>Some green skills require </a:t>
            </a:r>
            <a:r>
              <a:rPr lang="en-US" dirty="0" err="1"/>
              <a:t>specialised</a:t>
            </a:r>
            <a:r>
              <a:rPr lang="en-US" dirty="0"/>
              <a:t> technical expertise. Examples include:</a:t>
            </a:r>
          </a:p>
          <a:p>
            <a:r>
              <a:rPr lang="en-US" dirty="0"/>
              <a:t>installing renewable energy systems </a:t>
            </a:r>
          </a:p>
          <a:p>
            <a:r>
              <a:rPr lang="en-US" dirty="0"/>
              <a:t>carrying out energy audits </a:t>
            </a:r>
          </a:p>
          <a:p>
            <a:r>
              <a:rPr lang="en-US" dirty="0"/>
              <a:t>managing industrial waste treatment </a:t>
            </a:r>
          </a:p>
          <a:p>
            <a:r>
              <a:rPr lang="en-US" dirty="0"/>
              <a:t>applying life-cycle assessment methods </a:t>
            </a:r>
          </a:p>
          <a:p>
            <a:r>
              <a:rPr lang="en-US" dirty="0"/>
              <a:t>using carbon accounting tools </a:t>
            </a:r>
          </a:p>
          <a:p>
            <a:r>
              <a:rPr lang="en-US" dirty="0"/>
              <a:t>designing circular product systems </a:t>
            </a:r>
          </a:p>
          <a:p>
            <a:r>
              <a:rPr lang="en-US" dirty="0"/>
              <a:t>monitoring biodiversity impacts </a:t>
            </a:r>
          </a:p>
          <a:p>
            <a:pPr marL="0" indent="0">
              <a:buNone/>
            </a:pPr>
            <a:endParaRPr lang="hr-HR" dirty="0"/>
          </a:p>
          <a:p>
            <a:pPr marL="0" indent="0">
              <a:buNone/>
            </a:pPr>
            <a:r>
              <a:rPr lang="en-US" dirty="0"/>
              <a:t>Not all learners need these skills, but they show where new specialist roles and training pathways may emerge.</a:t>
            </a:r>
          </a:p>
        </p:txBody>
      </p:sp>
    </p:spTree>
    <p:extLst>
      <p:ext uri="{BB962C8B-B14F-4D97-AF65-F5344CB8AC3E}">
        <p14:creationId xmlns:p14="http://schemas.microsoft.com/office/powerpoint/2010/main" val="3527363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E4F07-D92E-A21F-1159-745EB4EAC0F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00B7CF3-17BA-092C-0EFE-D817412E039E}"/>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Checkpoint Discussion</a:t>
            </a:r>
            <a:endParaRPr lang="el-GR" dirty="0">
              <a:solidFill>
                <a:srgbClr val="255839"/>
              </a:solidFill>
            </a:endParaRPr>
          </a:p>
        </p:txBody>
      </p:sp>
      <p:sp>
        <p:nvSpPr>
          <p:cNvPr id="7" name="Content Placeholder 6">
            <a:extLst>
              <a:ext uri="{FF2B5EF4-FFF2-40B4-BE49-F238E27FC236}">
                <a16:creationId xmlns:a16="http://schemas.microsoft.com/office/drawing/2014/main" id="{4698FCA7-F59D-20F4-608A-8B8EB6F94AC4}"/>
              </a:ext>
            </a:extLst>
          </p:cNvPr>
          <p:cNvSpPr>
            <a:spLocks noGrp="1"/>
          </p:cNvSpPr>
          <p:nvPr>
            <p:ph sz="quarter" idx="12"/>
          </p:nvPr>
        </p:nvSpPr>
        <p:spPr>
          <a:xfrm>
            <a:off x="399369" y="1449388"/>
            <a:ext cx="9313591" cy="5157229"/>
          </a:xfrm>
        </p:spPr>
        <p:txBody>
          <a:bodyPr/>
          <a:lstStyle/>
          <a:p>
            <a:pPr marL="0" indent="0">
              <a:buNone/>
            </a:pPr>
            <a:r>
              <a:rPr lang="en-US" dirty="0"/>
              <a:t>Short discussion:</a:t>
            </a:r>
          </a:p>
          <a:p>
            <a:r>
              <a:rPr lang="en-US" dirty="0"/>
              <a:t>Which green skills are already present in your teaching area, even if they are not yet called “green skills”?</a:t>
            </a:r>
          </a:p>
        </p:txBody>
      </p:sp>
    </p:spTree>
    <p:extLst>
      <p:ext uri="{BB962C8B-B14F-4D97-AF65-F5344CB8AC3E}">
        <p14:creationId xmlns:p14="http://schemas.microsoft.com/office/powerpoint/2010/main" val="735285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B0F9A-2EAF-7A6E-2345-AEFC6BA45C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C0938B-67EE-7EAE-6DF1-851329A890A3}"/>
              </a:ext>
            </a:extLst>
          </p:cNvPr>
          <p:cNvSpPr>
            <a:spLocks noGrp="1"/>
          </p:cNvSpPr>
          <p:nvPr>
            <p:ph type="body" sz="quarter" idx="10"/>
          </p:nvPr>
        </p:nvSpPr>
        <p:spPr>
          <a:xfrm>
            <a:off x="399370" y="1449388"/>
            <a:ext cx="6371016" cy="500784"/>
          </a:xfrm>
        </p:spPr>
        <p:txBody>
          <a:bodyPr/>
          <a:lstStyle/>
          <a:p>
            <a:r>
              <a:rPr lang="en-US" dirty="0"/>
              <a:t>Worksheet 3:</a:t>
            </a:r>
            <a:r>
              <a:rPr lang="hr-HR" dirty="0"/>
              <a:t> </a:t>
            </a:r>
            <a:r>
              <a:rPr lang="en-US" dirty="0"/>
              <a:t>Mapping Green Skills to Occupations</a:t>
            </a:r>
            <a:endParaRPr lang="hr-HR" dirty="0"/>
          </a:p>
        </p:txBody>
      </p:sp>
      <p:sp>
        <p:nvSpPr>
          <p:cNvPr id="3" name="Content Placeholder 2">
            <a:extLst>
              <a:ext uri="{FF2B5EF4-FFF2-40B4-BE49-F238E27FC236}">
                <a16:creationId xmlns:a16="http://schemas.microsoft.com/office/drawing/2014/main" id="{E1A7C877-E9EF-8862-C539-F034CD9C5CC4}"/>
              </a:ext>
            </a:extLst>
          </p:cNvPr>
          <p:cNvSpPr>
            <a:spLocks noGrp="1"/>
          </p:cNvSpPr>
          <p:nvPr>
            <p:ph sz="quarter" idx="12"/>
          </p:nvPr>
        </p:nvSpPr>
        <p:spPr>
          <a:xfrm>
            <a:off x="399370" y="2177491"/>
            <a:ext cx="6371016" cy="4429126"/>
          </a:xfrm>
        </p:spPr>
        <p:txBody>
          <a:bodyPr/>
          <a:lstStyle/>
          <a:p>
            <a:pPr marL="0" indent="0">
              <a:buNone/>
            </a:pPr>
            <a:r>
              <a:rPr lang="en-US" dirty="0"/>
              <a:t>Participants will:</a:t>
            </a:r>
          </a:p>
          <a:p>
            <a:r>
              <a:rPr lang="en-US" dirty="0"/>
              <a:t>Choose one occupation familiar to their learners. </a:t>
            </a:r>
          </a:p>
          <a:p>
            <a:r>
              <a:rPr lang="en-US" dirty="0"/>
              <a:t>Identify at least two transversal green skills. </a:t>
            </a:r>
          </a:p>
          <a:p>
            <a:r>
              <a:rPr lang="en-US" dirty="0"/>
              <a:t>Identify at least two occupation-specific green skills. </a:t>
            </a:r>
          </a:p>
          <a:p>
            <a:r>
              <a:rPr lang="en-US" dirty="0"/>
              <a:t>Add one </a:t>
            </a:r>
            <a:r>
              <a:rPr lang="en-US" dirty="0" err="1"/>
              <a:t>specialised</a:t>
            </a:r>
            <a:r>
              <a:rPr lang="en-US" dirty="0"/>
              <a:t> green skill, if relevant. </a:t>
            </a:r>
          </a:p>
          <a:p>
            <a:r>
              <a:rPr lang="en-US" dirty="0"/>
              <a:t>Connect each skill to a real work task or decision. </a:t>
            </a:r>
          </a:p>
          <a:p>
            <a:pPr marL="0" indent="0">
              <a:buNone/>
            </a:pPr>
            <a:r>
              <a:rPr lang="en-US" b="1" dirty="0"/>
              <a:t>Working format:</a:t>
            </a:r>
            <a:r>
              <a:rPr lang="en-US" dirty="0"/>
              <a:t> pairs or small groups</a:t>
            </a:r>
            <a:br>
              <a:rPr lang="en-US" dirty="0"/>
            </a:br>
            <a:r>
              <a:rPr lang="en-US" b="1" dirty="0"/>
              <a:t>Time:</a:t>
            </a:r>
            <a:r>
              <a:rPr lang="en-US" dirty="0"/>
              <a:t> 20 minutes</a:t>
            </a:r>
            <a:br>
              <a:rPr lang="en-US" dirty="0"/>
            </a:br>
            <a:r>
              <a:rPr lang="en-US" b="1" dirty="0"/>
              <a:t>Material needed:</a:t>
            </a:r>
            <a:r>
              <a:rPr lang="en-US" dirty="0"/>
              <a:t> Worksheet 3, occupation examples, green skills categories</a:t>
            </a:r>
          </a:p>
        </p:txBody>
      </p:sp>
      <p:sp>
        <p:nvSpPr>
          <p:cNvPr id="4" name="Title 3">
            <a:extLst>
              <a:ext uri="{FF2B5EF4-FFF2-40B4-BE49-F238E27FC236}">
                <a16:creationId xmlns:a16="http://schemas.microsoft.com/office/drawing/2014/main" id="{FFACB117-0F6B-F61C-BDA9-06DA3094441E}"/>
              </a:ext>
            </a:extLst>
          </p:cNvPr>
          <p:cNvSpPr>
            <a:spLocks noGrp="1"/>
          </p:cNvSpPr>
          <p:nvPr>
            <p:ph type="title"/>
          </p:nvPr>
        </p:nvSpPr>
        <p:spPr>
          <a:xfrm>
            <a:off x="677334" y="609600"/>
            <a:ext cx="8596668" cy="839788"/>
          </a:xfrm>
        </p:spPr>
        <p:txBody>
          <a:bodyPr/>
          <a:lstStyle/>
          <a:p>
            <a:r>
              <a:rPr lang="hr-HR" dirty="0">
                <a:solidFill>
                  <a:srgbClr val="255839"/>
                </a:solidFill>
              </a:rPr>
              <a:t>Practical Activity</a:t>
            </a:r>
          </a:p>
        </p:txBody>
      </p:sp>
      <p:sp>
        <p:nvSpPr>
          <p:cNvPr id="5" name="Rectangle: Rounded Corners 4">
            <a:extLst>
              <a:ext uri="{FF2B5EF4-FFF2-40B4-BE49-F238E27FC236}">
                <a16:creationId xmlns:a16="http://schemas.microsoft.com/office/drawing/2014/main" id="{5D90FCEF-EAE2-0EF6-CDD7-1D4E9EE7A13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35CD7781-F5C0-B553-D4D3-98DF6273AC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865925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40CEB-C97F-2AA5-966A-10BFF89286E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8031BA6-C0E9-6AD4-0AA9-4D3D33661F26}"/>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Green Skills in ESCO</a:t>
            </a:r>
            <a:endParaRPr lang="el-GR" dirty="0">
              <a:solidFill>
                <a:srgbClr val="255839"/>
              </a:solidFill>
            </a:endParaRPr>
          </a:p>
        </p:txBody>
      </p:sp>
      <p:sp>
        <p:nvSpPr>
          <p:cNvPr id="7" name="Content Placeholder 6">
            <a:extLst>
              <a:ext uri="{FF2B5EF4-FFF2-40B4-BE49-F238E27FC236}">
                <a16:creationId xmlns:a16="http://schemas.microsoft.com/office/drawing/2014/main" id="{4A5FB3F0-1B08-C429-D8D4-94FF31E922EB}"/>
              </a:ext>
            </a:extLst>
          </p:cNvPr>
          <p:cNvSpPr>
            <a:spLocks noGrp="1"/>
          </p:cNvSpPr>
          <p:nvPr>
            <p:ph sz="quarter" idx="12"/>
          </p:nvPr>
        </p:nvSpPr>
        <p:spPr>
          <a:xfrm>
            <a:off x="399369" y="1449388"/>
            <a:ext cx="9313591" cy="5157229"/>
          </a:xfrm>
        </p:spPr>
        <p:txBody>
          <a:bodyPr/>
          <a:lstStyle/>
          <a:p>
            <a:pPr marL="0" indent="0">
              <a:buNone/>
            </a:pPr>
            <a:r>
              <a:rPr lang="en-US" dirty="0"/>
              <a:t>ESCO is the European multilingual classification of skills, competences and occupations.</a:t>
            </a:r>
          </a:p>
          <a:p>
            <a:pPr marL="0" indent="0">
              <a:buNone/>
            </a:pPr>
            <a:r>
              <a:rPr lang="en-US" dirty="0"/>
              <a:t>It includes green skill and knowledge concepts that can help teachers connect learning outcomes with </a:t>
            </a:r>
            <a:r>
              <a:rPr lang="en-US" dirty="0" err="1"/>
              <a:t>labour</a:t>
            </a:r>
            <a:r>
              <a:rPr lang="en-US" dirty="0"/>
              <a:t>-market language.</a:t>
            </a:r>
          </a:p>
          <a:p>
            <a:pPr marL="0" indent="0">
              <a:buNone/>
            </a:pPr>
            <a:r>
              <a:rPr lang="en-US" dirty="0"/>
              <a:t>Using classifications such as ESCO can help </a:t>
            </a:r>
            <a:r>
              <a:rPr lang="hr-HR" dirty="0"/>
              <a:t>VET trainers</a:t>
            </a:r>
            <a:r>
              <a:rPr lang="en-US" dirty="0"/>
              <a:t>:</a:t>
            </a:r>
          </a:p>
          <a:p>
            <a:r>
              <a:rPr lang="en-US" dirty="0"/>
              <a:t>identify relevant terminology </a:t>
            </a:r>
          </a:p>
          <a:p>
            <a:r>
              <a:rPr lang="en-US" dirty="0"/>
              <a:t>compare skills across sectors </a:t>
            </a:r>
          </a:p>
          <a:p>
            <a:r>
              <a:rPr lang="en-US" dirty="0"/>
              <a:t>connect training content to occupations </a:t>
            </a:r>
          </a:p>
          <a:p>
            <a:r>
              <a:rPr lang="en-US" dirty="0"/>
              <a:t>make career guidance more concrete for learners</a:t>
            </a:r>
          </a:p>
        </p:txBody>
      </p:sp>
    </p:spTree>
    <p:extLst>
      <p:ext uri="{BB962C8B-B14F-4D97-AF65-F5344CB8AC3E}">
        <p14:creationId xmlns:p14="http://schemas.microsoft.com/office/powerpoint/2010/main" val="38828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FDEA8-DD32-C3B8-47B9-443EE701D0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A79E2F-27D8-1796-BAB7-94DF0F2CAAFC}"/>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Skills Intelligence: Reading </a:t>
            </a:r>
            <a:r>
              <a:rPr lang="en-US" dirty="0" err="1">
                <a:solidFill>
                  <a:srgbClr val="255839"/>
                </a:solidFill>
              </a:rPr>
              <a:t>Labour</a:t>
            </a:r>
            <a:r>
              <a:rPr lang="en-US" dirty="0">
                <a:solidFill>
                  <a:srgbClr val="255839"/>
                </a:solidFill>
              </a:rPr>
              <a:t>-Market Change</a:t>
            </a:r>
            <a:endParaRPr lang="el-GR" dirty="0">
              <a:solidFill>
                <a:srgbClr val="255839"/>
              </a:solidFill>
            </a:endParaRPr>
          </a:p>
        </p:txBody>
      </p:sp>
      <p:sp>
        <p:nvSpPr>
          <p:cNvPr id="7" name="Content Placeholder 6">
            <a:extLst>
              <a:ext uri="{FF2B5EF4-FFF2-40B4-BE49-F238E27FC236}">
                <a16:creationId xmlns:a16="http://schemas.microsoft.com/office/drawing/2014/main" id="{05B7228B-40D8-9267-4F23-E65C0AB4E5B4}"/>
              </a:ext>
            </a:extLst>
          </p:cNvPr>
          <p:cNvSpPr>
            <a:spLocks noGrp="1"/>
          </p:cNvSpPr>
          <p:nvPr>
            <p:ph sz="quarter" idx="12"/>
          </p:nvPr>
        </p:nvSpPr>
        <p:spPr>
          <a:xfrm>
            <a:off x="399369" y="1449388"/>
            <a:ext cx="9313591" cy="5157229"/>
          </a:xfrm>
        </p:spPr>
        <p:txBody>
          <a:bodyPr/>
          <a:lstStyle/>
          <a:p>
            <a:pPr marL="0" indent="0">
              <a:buNone/>
            </a:pPr>
            <a:r>
              <a:rPr lang="en-US" dirty="0"/>
              <a:t>Skills intelligence means collecting and interpreting information about changing skills needs.</a:t>
            </a:r>
          </a:p>
          <a:p>
            <a:pPr marL="0" indent="0">
              <a:buNone/>
            </a:pPr>
            <a:r>
              <a:rPr lang="en-US" dirty="0"/>
              <a:t>For the green transition, this can include:</a:t>
            </a:r>
          </a:p>
          <a:p>
            <a:r>
              <a:rPr lang="en-US" dirty="0"/>
              <a:t>job advertisement trends </a:t>
            </a:r>
          </a:p>
          <a:p>
            <a:r>
              <a:rPr lang="en-US" dirty="0"/>
              <a:t>employer surveys </a:t>
            </a:r>
          </a:p>
          <a:p>
            <a:r>
              <a:rPr lang="en-US" dirty="0"/>
              <a:t>sectoral foresight </a:t>
            </a:r>
          </a:p>
          <a:p>
            <a:r>
              <a:rPr lang="en-US" dirty="0"/>
              <a:t>policy priorities </a:t>
            </a:r>
          </a:p>
          <a:p>
            <a:r>
              <a:rPr lang="en-US" dirty="0"/>
              <a:t>skills forecasts </a:t>
            </a:r>
          </a:p>
          <a:p>
            <a:r>
              <a:rPr lang="en-US" dirty="0"/>
              <a:t>local stakeholder feedback </a:t>
            </a:r>
          </a:p>
          <a:p>
            <a:pPr marL="0" indent="0">
              <a:buNone/>
            </a:pPr>
            <a:endParaRPr lang="hr-HR" dirty="0"/>
          </a:p>
          <a:p>
            <a:pPr marL="0" indent="0">
              <a:buNone/>
            </a:pPr>
            <a:r>
              <a:rPr lang="en-US" dirty="0"/>
              <a:t>For </a:t>
            </a:r>
            <a:r>
              <a:rPr lang="hr-HR" dirty="0"/>
              <a:t>VET trainers</a:t>
            </a:r>
            <a:r>
              <a:rPr lang="en-US" dirty="0"/>
              <a:t>, skills intelligence is useful when updating examples, activities and career guidance.</a:t>
            </a:r>
          </a:p>
        </p:txBody>
      </p:sp>
    </p:spTree>
    <p:extLst>
      <p:ext uri="{BB962C8B-B14F-4D97-AF65-F5344CB8AC3E}">
        <p14:creationId xmlns:p14="http://schemas.microsoft.com/office/powerpoint/2010/main" val="2603557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4F7A2-9C67-1ABF-3FA4-8E88CD805F7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2FEC7EB-D4F0-F482-7C12-E980D3D82F62}"/>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a:t>Worksheet 4:</a:t>
            </a:r>
            <a:r>
              <a:rPr lang="hr-HR" dirty="0"/>
              <a:t> </a:t>
            </a:r>
            <a:r>
              <a:rPr lang="en-US" dirty="0"/>
              <a:t>From </a:t>
            </a:r>
            <a:r>
              <a:rPr lang="en-US" dirty="0" err="1"/>
              <a:t>Labour</a:t>
            </a:r>
            <a:r>
              <a:rPr lang="en-US" dirty="0"/>
              <a:t>-Market Signal to Learning Example</a:t>
            </a:r>
            <a:endParaRPr lang="hr-HR" dirty="0"/>
          </a:p>
        </p:txBody>
      </p:sp>
      <p:sp>
        <p:nvSpPr>
          <p:cNvPr id="3" name="Content Placeholder 2">
            <a:extLst>
              <a:ext uri="{FF2B5EF4-FFF2-40B4-BE49-F238E27FC236}">
                <a16:creationId xmlns:a16="http://schemas.microsoft.com/office/drawing/2014/main" id="{19FB58A8-EB42-3B32-B1D4-D1F4316586DF}"/>
              </a:ext>
            </a:extLst>
          </p:cNvPr>
          <p:cNvSpPr>
            <a:spLocks noGrp="1"/>
          </p:cNvSpPr>
          <p:nvPr>
            <p:ph sz="quarter" idx="12"/>
          </p:nvPr>
        </p:nvSpPr>
        <p:spPr>
          <a:xfrm>
            <a:off x="399370" y="2177491"/>
            <a:ext cx="6371016" cy="4429126"/>
          </a:xfrm>
        </p:spPr>
        <p:txBody>
          <a:bodyPr/>
          <a:lstStyle/>
          <a:p>
            <a:pPr marL="0" indent="0">
              <a:buNone/>
            </a:pPr>
            <a:r>
              <a:rPr lang="en-US" dirty="0"/>
              <a:t>Participants will:</a:t>
            </a:r>
          </a:p>
          <a:p>
            <a:r>
              <a:rPr lang="en-US" dirty="0"/>
              <a:t>Select one </a:t>
            </a:r>
            <a:r>
              <a:rPr lang="en-US" dirty="0" err="1"/>
              <a:t>labour</a:t>
            </a:r>
            <a:r>
              <a:rPr lang="en-US" dirty="0"/>
              <a:t>-market signal. </a:t>
            </a:r>
          </a:p>
          <a:p>
            <a:r>
              <a:rPr lang="en-US" dirty="0"/>
              <a:t>Identify what the signal says about changing skills needs. </a:t>
            </a:r>
          </a:p>
          <a:p>
            <a:r>
              <a:rPr lang="en-US" dirty="0"/>
              <a:t>Translate the signal into one learner activity or discussion question. </a:t>
            </a:r>
          </a:p>
          <a:p>
            <a:r>
              <a:rPr lang="en-US" dirty="0"/>
              <a:t>Connect the activity to one ESE topic or material. </a:t>
            </a:r>
          </a:p>
          <a:p>
            <a:pPr marL="0" indent="0">
              <a:buNone/>
            </a:pPr>
            <a:r>
              <a:rPr lang="en-US" b="1" dirty="0"/>
              <a:t>Examples of signals:</a:t>
            </a:r>
            <a:r>
              <a:rPr lang="en-US" dirty="0"/>
              <a:t> job advertisement, employer request, policy change, sector trend, local company need</a:t>
            </a:r>
          </a:p>
          <a:p>
            <a:pPr marL="0" indent="0">
              <a:buNone/>
            </a:pPr>
            <a:r>
              <a:rPr lang="en-US" b="1" dirty="0"/>
              <a:t>Working format:</a:t>
            </a:r>
            <a:r>
              <a:rPr lang="en-US" dirty="0"/>
              <a:t> small groups</a:t>
            </a:r>
            <a:br>
              <a:rPr lang="en-US" dirty="0"/>
            </a:br>
            <a:r>
              <a:rPr lang="en-US" b="1" dirty="0"/>
              <a:t>Time:</a:t>
            </a:r>
            <a:r>
              <a:rPr lang="en-US" dirty="0"/>
              <a:t> 20 minutes</a:t>
            </a:r>
            <a:br>
              <a:rPr lang="en-US" dirty="0"/>
            </a:br>
            <a:r>
              <a:rPr lang="en-US" b="1" dirty="0"/>
              <a:t>Material needed:</a:t>
            </a:r>
            <a:r>
              <a:rPr lang="en-US" dirty="0"/>
              <a:t> Worksheet 4, </a:t>
            </a:r>
            <a:r>
              <a:rPr lang="en-US" dirty="0" err="1"/>
              <a:t>labour</a:t>
            </a:r>
            <a:r>
              <a:rPr lang="en-US" dirty="0"/>
              <a:t>-market examples, ESE materials</a:t>
            </a:r>
          </a:p>
        </p:txBody>
      </p:sp>
      <p:sp>
        <p:nvSpPr>
          <p:cNvPr id="4" name="Title 3">
            <a:extLst>
              <a:ext uri="{FF2B5EF4-FFF2-40B4-BE49-F238E27FC236}">
                <a16:creationId xmlns:a16="http://schemas.microsoft.com/office/drawing/2014/main" id="{7872DD9B-D969-88C8-A21C-6D7533481DBC}"/>
              </a:ext>
            </a:extLst>
          </p:cNvPr>
          <p:cNvSpPr>
            <a:spLocks noGrp="1"/>
          </p:cNvSpPr>
          <p:nvPr>
            <p:ph type="title"/>
          </p:nvPr>
        </p:nvSpPr>
        <p:spPr>
          <a:xfrm>
            <a:off x="677334" y="609600"/>
            <a:ext cx="8596668" cy="839788"/>
          </a:xfrm>
        </p:spPr>
        <p:txBody>
          <a:bodyPr/>
          <a:lstStyle/>
          <a:p>
            <a:r>
              <a:rPr lang="hr-HR" dirty="0">
                <a:solidFill>
                  <a:srgbClr val="255839"/>
                </a:solidFill>
              </a:rPr>
              <a:t>Practical Activity</a:t>
            </a:r>
          </a:p>
        </p:txBody>
      </p:sp>
      <p:sp>
        <p:nvSpPr>
          <p:cNvPr id="5" name="Rectangle: Rounded Corners 4">
            <a:extLst>
              <a:ext uri="{FF2B5EF4-FFF2-40B4-BE49-F238E27FC236}">
                <a16:creationId xmlns:a16="http://schemas.microsoft.com/office/drawing/2014/main" id="{25B32FDE-0EC4-9987-D8FB-A8500DA5DAC5}"/>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BADE8571-E12C-055F-AC1F-E51AE7FA9270}"/>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902523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0664A-D198-6746-849B-D542F94B44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B1AB710-6B57-6FD3-5554-A5D9B4EDD5DB}"/>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What is a Green Job?</a:t>
            </a:r>
            <a:endParaRPr lang="el-GR" dirty="0">
              <a:solidFill>
                <a:srgbClr val="255839"/>
              </a:solidFill>
            </a:endParaRPr>
          </a:p>
        </p:txBody>
      </p:sp>
      <p:sp>
        <p:nvSpPr>
          <p:cNvPr id="7" name="Content Placeholder 6">
            <a:extLst>
              <a:ext uri="{FF2B5EF4-FFF2-40B4-BE49-F238E27FC236}">
                <a16:creationId xmlns:a16="http://schemas.microsoft.com/office/drawing/2014/main" id="{3DE3FB1E-D0DC-37A6-9406-A792EAD37471}"/>
              </a:ext>
            </a:extLst>
          </p:cNvPr>
          <p:cNvSpPr>
            <a:spLocks noGrp="1"/>
          </p:cNvSpPr>
          <p:nvPr>
            <p:ph sz="quarter" idx="12"/>
          </p:nvPr>
        </p:nvSpPr>
        <p:spPr>
          <a:xfrm>
            <a:off x="399369" y="1449388"/>
            <a:ext cx="9313591" cy="5157229"/>
          </a:xfrm>
        </p:spPr>
        <p:txBody>
          <a:bodyPr/>
          <a:lstStyle/>
          <a:p>
            <a:pPr marL="0" indent="0">
              <a:buNone/>
            </a:pPr>
            <a:r>
              <a:rPr lang="en-US" dirty="0"/>
              <a:t>Green jobs are jobs that contribute to preserving or restoring the environment.</a:t>
            </a:r>
          </a:p>
          <a:p>
            <a:pPr marL="0" indent="0">
              <a:buNone/>
            </a:pPr>
            <a:r>
              <a:rPr lang="en-US" dirty="0"/>
              <a:t>They can exist in traditional sectors, such as manufacturing and construction, and in newer sectors, such as renewable energy and energy efficiency.</a:t>
            </a:r>
          </a:p>
          <a:p>
            <a:pPr marL="0" indent="0">
              <a:buNone/>
            </a:pPr>
            <a:endParaRPr lang="hr-HR" dirty="0"/>
          </a:p>
          <a:p>
            <a:pPr marL="0" indent="0">
              <a:buNone/>
            </a:pPr>
            <a:r>
              <a:rPr lang="en-US" dirty="0"/>
              <a:t>A key point for VET:</a:t>
            </a:r>
          </a:p>
          <a:p>
            <a:pPr marL="0" indent="0">
              <a:buNone/>
            </a:pPr>
            <a:r>
              <a:rPr lang="en-US" dirty="0"/>
              <a:t>Green jobs are not only new job titles. Many existing occupations are becoming greener because tasks, tools, standards and responsibilities are changing.</a:t>
            </a:r>
          </a:p>
        </p:txBody>
      </p:sp>
    </p:spTree>
    <p:extLst>
      <p:ext uri="{BB962C8B-B14F-4D97-AF65-F5344CB8AC3E}">
        <p14:creationId xmlns:p14="http://schemas.microsoft.com/office/powerpoint/2010/main" val="1785567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F8889-0DAB-B065-6442-B92A6D845E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D180F2-5835-B1F1-302B-8DF338CE26FB}"/>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Green Jobs and Decent Work</a:t>
            </a:r>
            <a:endParaRPr lang="el-GR" dirty="0">
              <a:solidFill>
                <a:srgbClr val="255839"/>
              </a:solidFill>
            </a:endParaRPr>
          </a:p>
        </p:txBody>
      </p:sp>
      <p:sp>
        <p:nvSpPr>
          <p:cNvPr id="7" name="Content Placeholder 6">
            <a:extLst>
              <a:ext uri="{FF2B5EF4-FFF2-40B4-BE49-F238E27FC236}">
                <a16:creationId xmlns:a16="http://schemas.microsoft.com/office/drawing/2014/main" id="{88D6E70B-A946-AA7E-220F-2BF4E68D6F86}"/>
              </a:ext>
            </a:extLst>
          </p:cNvPr>
          <p:cNvSpPr>
            <a:spLocks noGrp="1"/>
          </p:cNvSpPr>
          <p:nvPr>
            <p:ph sz="quarter" idx="12"/>
          </p:nvPr>
        </p:nvSpPr>
        <p:spPr>
          <a:xfrm>
            <a:off x="399369" y="1449388"/>
            <a:ext cx="9313591" cy="5157229"/>
          </a:xfrm>
        </p:spPr>
        <p:txBody>
          <a:bodyPr/>
          <a:lstStyle/>
          <a:p>
            <a:pPr marL="0" indent="0">
              <a:buNone/>
            </a:pPr>
            <a:r>
              <a:rPr lang="en-US" dirty="0"/>
              <a:t>The green transition should not only reduce environmental harm. It should also support decent work.</a:t>
            </a:r>
            <a:endParaRPr lang="hr-HR" dirty="0"/>
          </a:p>
          <a:p>
            <a:pPr marL="0" indent="0">
              <a:buNone/>
            </a:pPr>
            <a:r>
              <a:rPr lang="en-US" dirty="0"/>
              <a:t>Green jobs should contribute to:</a:t>
            </a:r>
            <a:endParaRPr lang="hr-HR" dirty="0"/>
          </a:p>
          <a:p>
            <a:r>
              <a:rPr lang="en-US" dirty="0"/>
              <a:t>reducing energy and raw material consumption</a:t>
            </a:r>
            <a:endParaRPr lang="hr-HR" dirty="0"/>
          </a:p>
          <a:p>
            <a:r>
              <a:rPr lang="en-US" dirty="0"/>
              <a:t>limiting greenhouse gas emissions</a:t>
            </a:r>
            <a:endParaRPr lang="hr-HR" dirty="0"/>
          </a:p>
          <a:p>
            <a:r>
              <a:rPr lang="en-US" dirty="0" err="1"/>
              <a:t>minimising</a:t>
            </a:r>
            <a:r>
              <a:rPr lang="en-US" dirty="0"/>
              <a:t> waste and pollution</a:t>
            </a:r>
            <a:endParaRPr lang="hr-HR" dirty="0"/>
          </a:p>
          <a:p>
            <a:r>
              <a:rPr lang="en-US" dirty="0"/>
              <a:t>protecting and restoring ecosystems</a:t>
            </a:r>
            <a:endParaRPr lang="hr-HR" dirty="0"/>
          </a:p>
          <a:p>
            <a:r>
              <a:rPr lang="en-US" dirty="0"/>
              <a:t>providing safe, fair and productive employment</a:t>
            </a:r>
            <a:endParaRPr lang="hr-HR" dirty="0"/>
          </a:p>
          <a:p>
            <a:pPr marL="0" indent="0">
              <a:buNone/>
            </a:pPr>
            <a:endParaRPr lang="hr-HR" dirty="0"/>
          </a:p>
          <a:p>
            <a:pPr marL="0" indent="0">
              <a:buNone/>
            </a:pPr>
            <a:r>
              <a:rPr lang="en-US" dirty="0"/>
              <a:t>This helps teachers discuss sustainability as both an environmental and social issue.</a:t>
            </a:r>
          </a:p>
        </p:txBody>
      </p:sp>
    </p:spTree>
    <p:extLst>
      <p:ext uri="{BB962C8B-B14F-4D97-AF65-F5344CB8AC3E}">
        <p14:creationId xmlns:p14="http://schemas.microsoft.com/office/powerpoint/2010/main" val="2237260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C505B-F958-A6B5-DA26-C3D5965FCC3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4F47F4C-0C0D-5677-2EBA-659006C370D1}"/>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New Jobs, Changing Jobs and Changing Tasks</a:t>
            </a:r>
            <a:endParaRPr lang="el-GR" dirty="0">
              <a:solidFill>
                <a:srgbClr val="255839"/>
              </a:solidFill>
            </a:endParaRPr>
          </a:p>
        </p:txBody>
      </p:sp>
      <p:sp>
        <p:nvSpPr>
          <p:cNvPr id="7" name="Content Placeholder 6">
            <a:extLst>
              <a:ext uri="{FF2B5EF4-FFF2-40B4-BE49-F238E27FC236}">
                <a16:creationId xmlns:a16="http://schemas.microsoft.com/office/drawing/2014/main" id="{02A23164-175A-FA2A-9D85-624038420A50}"/>
              </a:ext>
            </a:extLst>
          </p:cNvPr>
          <p:cNvSpPr>
            <a:spLocks noGrp="1"/>
          </p:cNvSpPr>
          <p:nvPr>
            <p:ph sz="quarter" idx="12"/>
          </p:nvPr>
        </p:nvSpPr>
        <p:spPr>
          <a:xfrm>
            <a:off x="399369" y="1449388"/>
            <a:ext cx="9313591" cy="5157229"/>
          </a:xfrm>
        </p:spPr>
        <p:txBody>
          <a:bodyPr/>
          <a:lstStyle/>
          <a:p>
            <a:pPr marL="0" indent="0">
              <a:buNone/>
            </a:pPr>
            <a:r>
              <a:rPr lang="en-US" dirty="0"/>
              <a:t>The </a:t>
            </a:r>
            <a:r>
              <a:rPr lang="en-US" dirty="0" err="1"/>
              <a:t>labour</a:t>
            </a:r>
            <a:r>
              <a:rPr lang="en-US" dirty="0"/>
              <a:t>-market impact of the green transition can be understood in three ways:</a:t>
            </a:r>
          </a:p>
          <a:p>
            <a:pPr marL="0" indent="0">
              <a:buNone/>
            </a:pPr>
            <a:r>
              <a:rPr lang="en-US" b="1" dirty="0"/>
              <a:t>New jobs</a:t>
            </a:r>
            <a:endParaRPr lang="en-US" dirty="0"/>
          </a:p>
          <a:p>
            <a:r>
              <a:rPr lang="en-US" dirty="0"/>
              <a:t>roles created by renewable energy, circular economy, environmental services or sustainability reporting </a:t>
            </a:r>
            <a:endParaRPr lang="hr-HR" dirty="0"/>
          </a:p>
          <a:p>
            <a:endParaRPr lang="en-US" dirty="0"/>
          </a:p>
          <a:p>
            <a:pPr marL="0" indent="0">
              <a:buNone/>
            </a:pPr>
            <a:r>
              <a:rPr lang="en-US" b="1" dirty="0"/>
              <a:t>Changing jobs</a:t>
            </a:r>
            <a:endParaRPr lang="en-US" dirty="0"/>
          </a:p>
          <a:p>
            <a:r>
              <a:rPr lang="en-US" dirty="0"/>
              <a:t>existing occupations that require new tools, materials, standards or knowledge </a:t>
            </a:r>
            <a:endParaRPr lang="hr-HR" dirty="0"/>
          </a:p>
          <a:p>
            <a:endParaRPr lang="en-US" dirty="0"/>
          </a:p>
          <a:p>
            <a:pPr marL="0" indent="0">
              <a:buNone/>
            </a:pPr>
            <a:r>
              <a:rPr lang="en-US" b="1" dirty="0"/>
              <a:t>Changing tasks</a:t>
            </a:r>
            <a:endParaRPr lang="en-US" dirty="0"/>
          </a:p>
          <a:p>
            <a:r>
              <a:rPr lang="en-US" dirty="0"/>
              <a:t>specific work activities that become greener, such as waste sorting, energy monitoring or sustainable purchasing</a:t>
            </a:r>
          </a:p>
        </p:txBody>
      </p:sp>
    </p:spTree>
    <p:extLst>
      <p:ext uri="{BB962C8B-B14F-4D97-AF65-F5344CB8AC3E}">
        <p14:creationId xmlns:p14="http://schemas.microsoft.com/office/powerpoint/2010/main" val="387965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4C170-F809-4E4F-6175-B6D30FCD64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817544-DA72-8ADC-516B-BDEF94010E28}"/>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Sector Examples</a:t>
            </a:r>
            <a:endParaRPr lang="el-GR" dirty="0">
              <a:solidFill>
                <a:srgbClr val="255839"/>
              </a:solidFill>
            </a:endParaRPr>
          </a:p>
        </p:txBody>
      </p:sp>
      <p:sp>
        <p:nvSpPr>
          <p:cNvPr id="7" name="Content Placeholder 6">
            <a:extLst>
              <a:ext uri="{FF2B5EF4-FFF2-40B4-BE49-F238E27FC236}">
                <a16:creationId xmlns:a16="http://schemas.microsoft.com/office/drawing/2014/main" id="{7A3A72E2-59D5-94A3-A0F1-D27119A33675}"/>
              </a:ext>
            </a:extLst>
          </p:cNvPr>
          <p:cNvSpPr>
            <a:spLocks noGrp="1"/>
          </p:cNvSpPr>
          <p:nvPr>
            <p:ph sz="quarter" idx="12"/>
          </p:nvPr>
        </p:nvSpPr>
        <p:spPr>
          <a:xfrm>
            <a:off x="399369" y="1449388"/>
            <a:ext cx="9313591" cy="5157229"/>
          </a:xfrm>
        </p:spPr>
        <p:txBody>
          <a:bodyPr/>
          <a:lstStyle/>
          <a:p>
            <a:pPr marL="0" indent="0">
              <a:buNone/>
            </a:pPr>
            <a:r>
              <a:rPr lang="en-US" dirty="0"/>
              <a:t>Green skills can be relevant in many sectors:</a:t>
            </a:r>
            <a:endParaRPr lang="hr-HR" dirty="0"/>
          </a:p>
          <a:p>
            <a:r>
              <a:rPr lang="en-US" dirty="0"/>
              <a:t>Construction: energy renovation, insulation, sustainable materials</a:t>
            </a:r>
            <a:endParaRPr lang="hr-HR" dirty="0"/>
          </a:p>
          <a:p>
            <a:r>
              <a:rPr lang="en-US" dirty="0"/>
              <a:t>Manufacturing: resource efficiency, waste reduction, circular design</a:t>
            </a:r>
            <a:endParaRPr lang="hr-HR" dirty="0"/>
          </a:p>
          <a:p>
            <a:r>
              <a:rPr lang="en-US" dirty="0"/>
              <a:t>Hospitality and tourism: energy saving, local sourcing, sustainable visitor management</a:t>
            </a:r>
            <a:endParaRPr lang="hr-HR" dirty="0"/>
          </a:p>
          <a:p>
            <a:r>
              <a:rPr lang="en-US" dirty="0"/>
              <a:t>Agriculture and food: soil health, water use, food waste prevention</a:t>
            </a:r>
            <a:endParaRPr lang="hr-HR" dirty="0"/>
          </a:p>
          <a:p>
            <a:r>
              <a:rPr lang="en-US" dirty="0"/>
              <a:t>Transport and logistics: route </a:t>
            </a:r>
            <a:r>
              <a:rPr lang="en-US" dirty="0" err="1"/>
              <a:t>optimisation</a:t>
            </a:r>
            <a:r>
              <a:rPr lang="en-US" dirty="0"/>
              <a:t>, electric mobility, emissions reduction</a:t>
            </a:r>
            <a:endParaRPr lang="hr-HR" dirty="0"/>
          </a:p>
          <a:p>
            <a:r>
              <a:rPr lang="en-US" dirty="0"/>
              <a:t>Administration: environmental reporting, sustainable procurement, data handling</a:t>
            </a:r>
          </a:p>
        </p:txBody>
      </p:sp>
    </p:spTree>
    <p:extLst>
      <p:ext uri="{BB962C8B-B14F-4D97-AF65-F5344CB8AC3E}">
        <p14:creationId xmlns:p14="http://schemas.microsoft.com/office/powerpoint/2010/main" val="1414557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3012-4444-39A2-20FB-3C1B590D5E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5FAC24-C2F8-3825-A74F-F44ACC0D7875}"/>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Career Pathways in the Green Transition</a:t>
            </a:r>
            <a:endParaRPr lang="el-GR" dirty="0">
              <a:solidFill>
                <a:srgbClr val="255839"/>
              </a:solidFill>
            </a:endParaRPr>
          </a:p>
        </p:txBody>
      </p:sp>
      <p:sp>
        <p:nvSpPr>
          <p:cNvPr id="7" name="Content Placeholder 6">
            <a:extLst>
              <a:ext uri="{FF2B5EF4-FFF2-40B4-BE49-F238E27FC236}">
                <a16:creationId xmlns:a16="http://schemas.microsoft.com/office/drawing/2014/main" id="{28A3EF32-AC94-DA0E-D63C-CB02B9A18DC4}"/>
              </a:ext>
            </a:extLst>
          </p:cNvPr>
          <p:cNvSpPr>
            <a:spLocks noGrp="1"/>
          </p:cNvSpPr>
          <p:nvPr>
            <p:ph sz="quarter" idx="12"/>
          </p:nvPr>
        </p:nvSpPr>
        <p:spPr>
          <a:xfrm>
            <a:off x="399369" y="1449388"/>
            <a:ext cx="9313591" cy="5157229"/>
          </a:xfrm>
        </p:spPr>
        <p:txBody>
          <a:bodyPr/>
          <a:lstStyle/>
          <a:p>
            <a:pPr marL="0" indent="0">
              <a:buNone/>
            </a:pPr>
            <a:r>
              <a:rPr lang="en-US" dirty="0"/>
              <a:t>Green career pathways can develop in different ways:</a:t>
            </a:r>
          </a:p>
          <a:p>
            <a:r>
              <a:rPr lang="en-US" dirty="0"/>
              <a:t>learners enter a new green occupation </a:t>
            </a:r>
          </a:p>
          <a:p>
            <a:r>
              <a:rPr lang="en-US" dirty="0"/>
              <a:t>workers upskill within an existing occupation </a:t>
            </a:r>
          </a:p>
          <a:p>
            <a:r>
              <a:rPr lang="en-US" dirty="0"/>
              <a:t>employees </a:t>
            </a:r>
            <a:r>
              <a:rPr lang="en-US" dirty="0" err="1"/>
              <a:t>specialise</a:t>
            </a:r>
            <a:r>
              <a:rPr lang="en-US" dirty="0"/>
              <a:t> in sustainability tasks </a:t>
            </a:r>
          </a:p>
          <a:p>
            <a:r>
              <a:rPr lang="en-US" dirty="0"/>
              <a:t>professionals move into coordination, reporting or advisory roles </a:t>
            </a:r>
          </a:p>
          <a:p>
            <a:r>
              <a:rPr lang="en-US" dirty="0"/>
              <a:t>entrepreneurs create greener products or services </a:t>
            </a:r>
            <a:endParaRPr lang="hr-HR" dirty="0"/>
          </a:p>
          <a:p>
            <a:endParaRPr lang="en-US" dirty="0"/>
          </a:p>
          <a:p>
            <a:pPr marL="0" indent="0">
              <a:buNone/>
            </a:pPr>
            <a:r>
              <a:rPr lang="en-US" dirty="0"/>
              <a:t>Career guidance should therefore show both new opportunities and the greening of familiar occupations.</a:t>
            </a:r>
          </a:p>
        </p:txBody>
      </p:sp>
    </p:spTree>
    <p:extLst>
      <p:ext uri="{BB962C8B-B14F-4D97-AF65-F5344CB8AC3E}">
        <p14:creationId xmlns:p14="http://schemas.microsoft.com/office/powerpoint/2010/main" val="101943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AE98A-7F34-F3BD-EB3E-F5E20158D6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C16531-5FE8-36AB-FA0A-8917EEB0EE53}"/>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Just Transition and Inclusion</a:t>
            </a:r>
            <a:endParaRPr lang="el-GR" dirty="0">
              <a:solidFill>
                <a:srgbClr val="255839"/>
              </a:solidFill>
            </a:endParaRPr>
          </a:p>
        </p:txBody>
      </p:sp>
      <p:sp>
        <p:nvSpPr>
          <p:cNvPr id="7" name="Content Placeholder 6">
            <a:extLst>
              <a:ext uri="{FF2B5EF4-FFF2-40B4-BE49-F238E27FC236}">
                <a16:creationId xmlns:a16="http://schemas.microsoft.com/office/drawing/2014/main" id="{34A8B18D-E463-3932-B5AB-0C8AC22E97EC}"/>
              </a:ext>
            </a:extLst>
          </p:cNvPr>
          <p:cNvSpPr>
            <a:spLocks noGrp="1"/>
          </p:cNvSpPr>
          <p:nvPr>
            <p:ph sz="quarter" idx="12"/>
          </p:nvPr>
        </p:nvSpPr>
        <p:spPr>
          <a:xfrm>
            <a:off x="399369" y="1449388"/>
            <a:ext cx="9313591" cy="5157229"/>
          </a:xfrm>
        </p:spPr>
        <p:txBody>
          <a:bodyPr/>
          <a:lstStyle/>
          <a:p>
            <a:pPr marL="0" indent="0">
              <a:buNone/>
            </a:pPr>
            <a:r>
              <a:rPr lang="en-US" dirty="0"/>
              <a:t>A just transition means that the move towards a greener economy should be fair and inclusive.</a:t>
            </a:r>
          </a:p>
          <a:p>
            <a:pPr marL="0" indent="0">
              <a:buNone/>
            </a:pPr>
            <a:r>
              <a:rPr lang="en-US" dirty="0"/>
              <a:t>For VET, this means paying attention to:</a:t>
            </a:r>
          </a:p>
          <a:p>
            <a:r>
              <a:rPr lang="en-US" dirty="0"/>
              <a:t>learners with different starting points </a:t>
            </a:r>
          </a:p>
          <a:p>
            <a:r>
              <a:rPr lang="en-US" dirty="0"/>
              <a:t>workers in sectors that may decline or change </a:t>
            </a:r>
          </a:p>
          <a:p>
            <a:r>
              <a:rPr lang="en-US" dirty="0"/>
              <a:t>access to reskilling and upskilling </a:t>
            </a:r>
          </a:p>
          <a:p>
            <a:r>
              <a:rPr lang="en-US" dirty="0"/>
              <a:t>gender and social inclusion in green careers </a:t>
            </a:r>
          </a:p>
          <a:p>
            <a:r>
              <a:rPr lang="en-US" dirty="0"/>
              <a:t>regional differences in job opportunities </a:t>
            </a:r>
          </a:p>
          <a:p>
            <a:pPr marL="0" indent="0">
              <a:buNone/>
            </a:pPr>
            <a:endParaRPr lang="hr-HR" dirty="0"/>
          </a:p>
          <a:p>
            <a:pPr marL="0" indent="0">
              <a:buNone/>
            </a:pPr>
            <a:r>
              <a:rPr lang="en-US" dirty="0"/>
              <a:t>Green skills development should support opportunity, not exclusion.</a:t>
            </a:r>
          </a:p>
        </p:txBody>
      </p:sp>
    </p:spTree>
    <p:extLst>
      <p:ext uri="{BB962C8B-B14F-4D97-AF65-F5344CB8AC3E}">
        <p14:creationId xmlns:p14="http://schemas.microsoft.com/office/powerpoint/2010/main" val="819676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4C3D3-5A49-5344-0F4F-AC6873D238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6D189B1-CC90-5566-599E-E6F1BE352FF8}"/>
              </a:ext>
            </a:extLst>
          </p:cNvPr>
          <p:cNvSpPr>
            <a:spLocks noGrp="1"/>
          </p:cNvSpPr>
          <p:nvPr>
            <p:ph type="body" sz="quarter" idx="10"/>
          </p:nvPr>
        </p:nvSpPr>
        <p:spPr>
          <a:xfrm>
            <a:off x="399370" y="1449387"/>
            <a:ext cx="6371016" cy="728103"/>
          </a:xfrm>
        </p:spPr>
        <p:txBody>
          <a:bodyPr>
            <a:normAutofit/>
          </a:bodyPr>
          <a:lstStyle/>
          <a:p>
            <a:r>
              <a:rPr lang="en-US" dirty="0"/>
              <a:t>Case Study 1: Building Renovation and Energy Efficiency</a:t>
            </a:r>
            <a:endParaRPr lang="hr-HR" dirty="0"/>
          </a:p>
        </p:txBody>
      </p:sp>
      <p:sp>
        <p:nvSpPr>
          <p:cNvPr id="3" name="Content Placeholder 2">
            <a:extLst>
              <a:ext uri="{FF2B5EF4-FFF2-40B4-BE49-F238E27FC236}">
                <a16:creationId xmlns:a16="http://schemas.microsoft.com/office/drawing/2014/main" id="{D0769B3D-0A32-42AF-983A-2BD4509B2D79}"/>
              </a:ext>
            </a:extLst>
          </p:cNvPr>
          <p:cNvSpPr>
            <a:spLocks noGrp="1"/>
          </p:cNvSpPr>
          <p:nvPr>
            <p:ph sz="quarter" idx="12"/>
          </p:nvPr>
        </p:nvSpPr>
        <p:spPr>
          <a:xfrm>
            <a:off x="399370" y="2177491"/>
            <a:ext cx="6371016" cy="4429126"/>
          </a:xfrm>
        </p:spPr>
        <p:txBody>
          <a:bodyPr/>
          <a:lstStyle/>
          <a:p>
            <a:pPr marL="0" indent="0">
              <a:buNone/>
            </a:pPr>
            <a:r>
              <a:rPr lang="en-US" dirty="0"/>
              <a:t>For Worksheet 5 – Group 1</a:t>
            </a:r>
            <a:endParaRPr lang="hr-HR" dirty="0"/>
          </a:p>
          <a:p>
            <a:pPr marL="0" indent="0">
              <a:buNone/>
            </a:pPr>
            <a:r>
              <a:rPr lang="en-US" dirty="0"/>
              <a:t>Participants will:</a:t>
            </a:r>
          </a:p>
          <a:p>
            <a:r>
              <a:rPr lang="en-US" dirty="0"/>
              <a:t>Read the building renovation case. </a:t>
            </a:r>
          </a:p>
          <a:p>
            <a:r>
              <a:rPr lang="en-US" dirty="0"/>
              <a:t>Identify affected occupations and work tasks. </a:t>
            </a:r>
          </a:p>
          <a:p>
            <a:r>
              <a:rPr lang="en-US" dirty="0"/>
              <a:t>Map the green skills needed in this case. </a:t>
            </a:r>
          </a:p>
          <a:p>
            <a:r>
              <a:rPr lang="en-US" dirty="0"/>
              <a:t>Design one learner activity or guidance question linked to the case. </a:t>
            </a:r>
          </a:p>
          <a:p>
            <a:pPr marL="0" indent="0">
              <a:buNone/>
            </a:pPr>
            <a:r>
              <a:rPr lang="en-US" b="1" dirty="0"/>
              <a:t>Working format:</a:t>
            </a:r>
            <a:r>
              <a:rPr lang="en-US" dirty="0"/>
              <a:t> Group 1</a:t>
            </a:r>
            <a:br>
              <a:rPr lang="en-US" dirty="0"/>
            </a:br>
            <a:r>
              <a:rPr lang="en-US" b="1" dirty="0"/>
              <a:t>Time:</a:t>
            </a:r>
            <a:r>
              <a:rPr lang="en-US" dirty="0"/>
              <a:t> 20–25 minutes</a:t>
            </a:r>
            <a:br>
              <a:rPr lang="en-US" dirty="0"/>
            </a:br>
            <a:r>
              <a:rPr lang="en-US" b="1" dirty="0"/>
              <a:t>Material needed:</a:t>
            </a:r>
            <a:r>
              <a:rPr lang="en-US" dirty="0"/>
              <a:t> Worksheet 5, Case Study 1, green skills categories</a:t>
            </a:r>
          </a:p>
        </p:txBody>
      </p:sp>
      <p:sp>
        <p:nvSpPr>
          <p:cNvPr id="4" name="Title 3">
            <a:extLst>
              <a:ext uri="{FF2B5EF4-FFF2-40B4-BE49-F238E27FC236}">
                <a16:creationId xmlns:a16="http://schemas.microsoft.com/office/drawing/2014/main" id="{6F5DDE0C-E11C-1A45-4FD4-43E925EDFB3C}"/>
              </a:ext>
            </a:extLst>
          </p:cNvPr>
          <p:cNvSpPr>
            <a:spLocks noGrp="1"/>
          </p:cNvSpPr>
          <p:nvPr>
            <p:ph type="title"/>
          </p:nvPr>
        </p:nvSpPr>
        <p:spPr>
          <a:xfrm>
            <a:off x="677334" y="609600"/>
            <a:ext cx="8596668" cy="839788"/>
          </a:xfrm>
        </p:spPr>
        <p:txBody>
          <a:bodyPr/>
          <a:lstStyle/>
          <a:p>
            <a:r>
              <a:rPr lang="hr-HR" dirty="0">
                <a:solidFill>
                  <a:srgbClr val="255839"/>
                </a:solidFill>
              </a:rPr>
              <a:t>Practical Activity</a:t>
            </a:r>
          </a:p>
        </p:txBody>
      </p:sp>
      <p:sp>
        <p:nvSpPr>
          <p:cNvPr id="5" name="Rectangle: Rounded Corners 4">
            <a:extLst>
              <a:ext uri="{FF2B5EF4-FFF2-40B4-BE49-F238E27FC236}">
                <a16:creationId xmlns:a16="http://schemas.microsoft.com/office/drawing/2014/main" id="{5D5E29AA-8EB8-654B-6F38-8F39BE24392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E69786BF-9C4D-7233-6A11-114E851FA679}"/>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86176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71272-DE68-828A-840A-31CD70CAEA3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5DDA15-B0C4-2FE8-F7ED-57B6CD3C5BEB}"/>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Case Study: Building Renovation and Energy Efficiency</a:t>
            </a:r>
            <a:endParaRPr lang="el-GR" dirty="0">
              <a:solidFill>
                <a:srgbClr val="255839"/>
              </a:solidFill>
            </a:endParaRPr>
          </a:p>
        </p:txBody>
      </p:sp>
      <p:sp>
        <p:nvSpPr>
          <p:cNvPr id="7" name="Content Placeholder 6">
            <a:extLst>
              <a:ext uri="{FF2B5EF4-FFF2-40B4-BE49-F238E27FC236}">
                <a16:creationId xmlns:a16="http://schemas.microsoft.com/office/drawing/2014/main" id="{473A0A60-047B-06FD-FD78-053000183C9C}"/>
              </a:ext>
            </a:extLst>
          </p:cNvPr>
          <p:cNvSpPr>
            <a:spLocks noGrp="1"/>
          </p:cNvSpPr>
          <p:nvPr>
            <p:ph sz="quarter" idx="12"/>
          </p:nvPr>
        </p:nvSpPr>
        <p:spPr>
          <a:xfrm>
            <a:off x="399369" y="1449388"/>
            <a:ext cx="9313591" cy="5157229"/>
          </a:xfrm>
        </p:spPr>
        <p:txBody>
          <a:bodyPr/>
          <a:lstStyle/>
          <a:p>
            <a:pPr marL="0" indent="0">
              <a:buNone/>
            </a:pPr>
            <a:r>
              <a:rPr lang="en-US" b="1" dirty="0"/>
              <a:t>Description:</a:t>
            </a:r>
            <a:br>
              <a:rPr lang="en-US" dirty="0"/>
            </a:br>
            <a:r>
              <a:rPr lang="en-US" dirty="0"/>
              <a:t>The EU Renovation Wave aims to improve the energy performance of buildings and increase the rate of renovation.</a:t>
            </a:r>
          </a:p>
          <a:p>
            <a:pPr marL="0" indent="0">
              <a:buNone/>
            </a:pPr>
            <a:r>
              <a:rPr lang="en-US" dirty="0"/>
              <a:t>This creates demand for skills in:</a:t>
            </a:r>
          </a:p>
          <a:p>
            <a:r>
              <a:rPr lang="en-US" dirty="0"/>
              <a:t>energy-efficient construction </a:t>
            </a:r>
          </a:p>
          <a:p>
            <a:r>
              <a:rPr lang="en-US" dirty="0"/>
              <a:t>insulation </a:t>
            </a:r>
          </a:p>
          <a:p>
            <a:r>
              <a:rPr lang="en-US" dirty="0"/>
              <a:t>heating and cooling systems </a:t>
            </a:r>
          </a:p>
          <a:p>
            <a:r>
              <a:rPr lang="en-US" dirty="0"/>
              <a:t>building assessment </a:t>
            </a:r>
          </a:p>
          <a:p>
            <a:r>
              <a:rPr lang="en-US" dirty="0"/>
              <a:t>project coordination </a:t>
            </a:r>
          </a:p>
          <a:p>
            <a:r>
              <a:rPr lang="en-US" dirty="0"/>
              <a:t>sustainable materials</a:t>
            </a:r>
            <a:endParaRPr lang="hr-HR" dirty="0"/>
          </a:p>
          <a:p>
            <a:pPr marL="0" indent="0">
              <a:buNone/>
            </a:pPr>
            <a:r>
              <a:rPr lang="en-US" b="1" dirty="0"/>
              <a:t>Relevance for VET:</a:t>
            </a:r>
            <a:br>
              <a:rPr lang="en-US" dirty="0"/>
            </a:br>
            <a:r>
              <a:rPr lang="en-US" dirty="0"/>
              <a:t>Construction and technical training </a:t>
            </a:r>
            <a:r>
              <a:rPr lang="en-US" dirty="0" err="1"/>
              <a:t>programmes</a:t>
            </a:r>
            <a:r>
              <a:rPr lang="en-US" dirty="0"/>
              <a:t> can use this case to show how climate and energy goals translate into practical work tasks and skills.</a:t>
            </a:r>
            <a:endParaRPr lang="hr-HR" dirty="0"/>
          </a:p>
        </p:txBody>
      </p:sp>
    </p:spTree>
    <p:extLst>
      <p:ext uri="{BB962C8B-B14F-4D97-AF65-F5344CB8AC3E}">
        <p14:creationId xmlns:p14="http://schemas.microsoft.com/office/powerpoint/2010/main" val="2930935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BC58D-1690-0F36-5094-1559755E96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B49108-347A-E037-F167-E08DD2C5AF87}"/>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Case Study: Building Renovation and Energy Efficiency</a:t>
            </a:r>
            <a:endParaRPr lang="el-GR" dirty="0">
              <a:solidFill>
                <a:srgbClr val="255839"/>
              </a:solidFill>
            </a:endParaRPr>
          </a:p>
        </p:txBody>
      </p:sp>
      <p:sp>
        <p:nvSpPr>
          <p:cNvPr id="7" name="Content Placeholder 6">
            <a:extLst>
              <a:ext uri="{FF2B5EF4-FFF2-40B4-BE49-F238E27FC236}">
                <a16:creationId xmlns:a16="http://schemas.microsoft.com/office/drawing/2014/main" id="{B404822E-7361-9894-1EC9-F3BA895C3370}"/>
              </a:ext>
            </a:extLst>
          </p:cNvPr>
          <p:cNvSpPr>
            <a:spLocks noGrp="1"/>
          </p:cNvSpPr>
          <p:nvPr>
            <p:ph sz="quarter" idx="12"/>
          </p:nvPr>
        </p:nvSpPr>
        <p:spPr>
          <a:xfrm>
            <a:off x="399369" y="1449388"/>
            <a:ext cx="9313591" cy="5157229"/>
          </a:xfrm>
        </p:spPr>
        <p:txBody>
          <a:bodyPr/>
          <a:lstStyle/>
          <a:p>
            <a:r>
              <a:rPr lang="en-US" b="1" dirty="0"/>
              <a:t>Question 1:</a:t>
            </a:r>
            <a:br>
              <a:rPr lang="en-US" dirty="0"/>
            </a:br>
            <a:r>
              <a:rPr lang="en-US" dirty="0"/>
              <a:t>Which occupations or learner groups could be affected by building renovation and energy efficiency demand?</a:t>
            </a:r>
            <a:endParaRPr lang="hr-HR" dirty="0"/>
          </a:p>
          <a:p>
            <a:endParaRPr lang="en-US" dirty="0"/>
          </a:p>
          <a:p>
            <a:r>
              <a:rPr lang="en-US" b="1" dirty="0"/>
              <a:t>Question 2:</a:t>
            </a:r>
            <a:br>
              <a:rPr lang="en-US" dirty="0"/>
            </a:br>
            <a:r>
              <a:rPr lang="en-US" dirty="0"/>
              <a:t>Which green skills are needed: transversal, occupation-specific or highly </a:t>
            </a:r>
            <a:r>
              <a:rPr lang="en-US" dirty="0" err="1"/>
              <a:t>specialised</a:t>
            </a:r>
            <a:r>
              <a:rPr lang="en-US" dirty="0"/>
              <a:t>?</a:t>
            </a:r>
            <a:endParaRPr lang="hr-HR" dirty="0"/>
          </a:p>
          <a:p>
            <a:endParaRPr lang="en-US" dirty="0"/>
          </a:p>
          <a:p>
            <a:r>
              <a:rPr lang="en-US" b="1" dirty="0"/>
              <a:t>Question 3:</a:t>
            </a:r>
            <a:br>
              <a:rPr lang="en-US" dirty="0"/>
            </a:br>
            <a:r>
              <a:rPr lang="en-US" dirty="0"/>
              <a:t>How could a VET teacher connect this case to one practical classroom or workshop activity?</a:t>
            </a:r>
            <a:endParaRPr lang="hr-HR" dirty="0"/>
          </a:p>
          <a:p>
            <a:endParaRPr lang="en-US" dirty="0"/>
          </a:p>
          <a:p>
            <a:r>
              <a:rPr lang="en-US" b="1" dirty="0"/>
              <a:t>Question 4:</a:t>
            </a:r>
            <a:br>
              <a:rPr lang="en-US" dirty="0"/>
            </a:br>
            <a:r>
              <a:rPr lang="en-US" dirty="0"/>
              <a:t>What local examples could make this case more relevant for learners?</a:t>
            </a:r>
          </a:p>
        </p:txBody>
      </p:sp>
    </p:spTree>
    <p:extLst>
      <p:ext uri="{BB962C8B-B14F-4D97-AF65-F5344CB8AC3E}">
        <p14:creationId xmlns:p14="http://schemas.microsoft.com/office/powerpoint/2010/main" val="2737129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FE806-FE19-A7D0-F8C5-763135C8D7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0DBF6C-1AA1-5E5B-CC07-86F5AA8F75DF}"/>
              </a:ext>
            </a:extLst>
          </p:cNvPr>
          <p:cNvSpPr>
            <a:spLocks noGrp="1"/>
          </p:cNvSpPr>
          <p:nvPr>
            <p:ph type="body" sz="quarter" idx="10"/>
          </p:nvPr>
        </p:nvSpPr>
        <p:spPr>
          <a:xfrm>
            <a:off x="399370" y="1449387"/>
            <a:ext cx="6371016" cy="728103"/>
          </a:xfrm>
        </p:spPr>
        <p:txBody>
          <a:bodyPr>
            <a:normAutofit/>
          </a:bodyPr>
          <a:lstStyle/>
          <a:p>
            <a:r>
              <a:rPr lang="hr-HR" dirty="0"/>
              <a:t>Case </a:t>
            </a:r>
            <a:r>
              <a:rPr lang="en-US" dirty="0"/>
              <a:t>Study 2: Circular Economy in Manufacturing and Repair</a:t>
            </a:r>
            <a:endParaRPr lang="hr-HR" dirty="0"/>
          </a:p>
        </p:txBody>
      </p:sp>
      <p:sp>
        <p:nvSpPr>
          <p:cNvPr id="3" name="Content Placeholder 2">
            <a:extLst>
              <a:ext uri="{FF2B5EF4-FFF2-40B4-BE49-F238E27FC236}">
                <a16:creationId xmlns:a16="http://schemas.microsoft.com/office/drawing/2014/main" id="{F24517AC-63FB-6BF9-1B9C-B2FC8EE190A4}"/>
              </a:ext>
            </a:extLst>
          </p:cNvPr>
          <p:cNvSpPr>
            <a:spLocks noGrp="1"/>
          </p:cNvSpPr>
          <p:nvPr>
            <p:ph sz="quarter" idx="12"/>
          </p:nvPr>
        </p:nvSpPr>
        <p:spPr>
          <a:xfrm>
            <a:off x="399370" y="2282582"/>
            <a:ext cx="6371016" cy="4324035"/>
          </a:xfrm>
        </p:spPr>
        <p:txBody>
          <a:bodyPr/>
          <a:lstStyle/>
          <a:p>
            <a:pPr marL="0" indent="0">
              <a:buNone/>
            </a:pPr>
            <a:r>
              <a:rPr lang="en-US" dirty="0"/>
              <a:t>For Worksheet 5 – Group 2</a:t>
            </a:r>
            <a:endParaRPr lang="hr-HR" dirty="0"/>
          </a:p>
          <a:p>
            <a:pPr marL="0" indent="0">
              <a:buNone/>
            </a:pPr>
            <a:r>
              <a:rPr lang="en-US" dirty="0"/>
              <a:t>Participants will:</a:t>
            </a:r>
          </a:p>
          <a:p>
            <a:r>
              <a:rPr lang="en-US" dirty="0"/>
              <a:t>Read the circular economy case. </a:t>
            </a:r>
          </a:p>
          <a:p>
            <a:r>
              <a:rPr lang="en-US" dirty="0"/>
              <a:t>Identify how repair, reuse, recycling or sustainable design changes work tasks. </a:t>
            </a:r>
          </a:p>
          <a:p>
            <a:r>
              <a:rPr lang="en-US" dirty="0"/>
              <a:t>Map relevant transversal, occupation-specific and </a:t>
            </a:r>
            <a:r>
              <a:rPr lang="en-US" dirty="0" err="1"/>
              <a:t>specialised</a:t>
            </a:r>
            <a:r>
              <a:rPr lang="en-US" dirty="0"/>
              <a:t> green skills. </a:t>
            </a:r>
          </a:p>
          <a:p>
            <a:r>
              <a:rPr lang="en-US" dirty="0"/>
              <a:t>Propose one workshop or classroom activity for learners. </a:t>
            </a:r>
          </a:p>
          <a:p>
            <a:pPr marL="0" indent="0">
              <a:buNone/>
            </a:pPr>
            <a:r>
              <a:rPr lang="en-US" b="1" dirty="0"/>
              <a:t>Working format:</a:t>
            </a:r>
            <a:r>
              <a:rPr lang="en-US" dirty="0"/>
              <a:t> Group 2</a:t>
            </a:r>
            <a:br>
              <a:rPr lang="en-US" dirty="0"/>
            </a:br>
            <a:r>
              <a:rPr lang="en-US" b="1" dirty="0"/>
              <a:t>Time:</a:t>
            </a:r>
            <a:r>
              <a:rPr lang="en-US" dirty="0"/>
              <a:t> 20–25 minutes</a:t>
            </a:r>
            <a:br>
              <a:rPr lang="en-US" dirty="0"/>
            </a:br>
            <a:r>
              <a:rPr lang="en-US" b="1" dirty="0"/>
              <a:t>Material needed:</a:t>
            </a:r>
            <a:r>
              <a:rPr lang="en-US" dirty="0"/>
              <a:t> Worksheet 5, Case Study 2, circular economy examples</a:t>
            </a:r>
          </a:p>
        </p:txBody>
      </p:sp>
      <p:sp>
        <p:nvSpPr>
          <p:cNvPr id="4" name="Title 3">
            <a:extLst>
              <a:ext uri="{FF2B5EF4-FFF2-40B4-BE49-F238E27FC236}">
                <a16:creationId xmlns:a16="http://schemas.microsoft.com/office/drawing/2014/main" id="{C77EDC21-78EE-3382-1F39-21FD9275F71D}"/>
              </a:ext>
            </a:extLst>
          </p:cNvPr>
          <p:cNvSpPr>
            <a:spLocks noGrp="1"/>
          </p:cNvSpPr>
          <p:nvPr>
            <p:ph type="title"/>
          </p:nvPr>
        </p:nvSpPr>
        <p:spPr>
          <a:xfrm>
            <a:off x="677334" y="609600"/>
            <a:ext cx="8596668" cy="839788"/>
          </a:xfrm>
        </p:spPr>
        <p:txBody>
          <a:bodyPr/>
          <a:lstStyle/>
          <a:p>
            <a:r>
              <a:rPr lang="hr-HR" dirty="0">
                <a:solidFill>
                  <a:srgbClr val="255839"/>
                </a:solidFill>
              </a:rPr>
              <a:t>Practical Activity</a:t>
            </a:r>
          </a:p>
        </p:txBody>
      </p:sp>
      <p:sp>
        <p:nvSpPr>
          <p:cNvPr id="5" name="Rectangle: Rounded Corners 4">
            <a:extLst>
              <a:ext uri="{FF2B5EF4-FFF2-40B4-BE49-F238E27FC236}">
                <a16:creationId xmlns:a16="http://schemas.microsoft.com/office/drawing/2014/main" id="{F4CCB26E-AC40-0D56-7421-2BBFBF39238D}"/>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8C8981E9-A5D1-90C7-C90E-E624D8E0177F}"/>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464760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D70BA-6EF7-1DDA-B021-D5FF113D454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335296B-6EA3-2BF1-1CB8-1E386D364E52}"/>
              </a:ext>
            </a:extLst>
          </p:cNvPr>
          <p:cNvSpPr>
            <a:spLocks noGrp="1"/>
          </p:cNvSpPr>
          <p:nvPr>
            <p:ph type="title"/>
          </p:nvPr>
        </p:nvSpPr>
        <p:spPr>
          <a:xfrm>
            <a:off x="399369" y="788988"/>
            <a:ext cx="11393262" cy="1039812"/>
          </a:xfrm>
        </p:spPr>
        <p:txBody>
          <a:bodyPr>
            <a:normAutofit fontScale="90000"/>
          </a:bodyPr>
          <a:lstStyle/>
          <a:p>
            <a:r>
              <a:rPr lang="en-US" dirty="0">
                <a:solidFill>
                  <a:srgbClr val="255839"/>
                </a:solidFill>
              </a:rPr>
              <a:t>Case Study: Circular Economy in Manufacturing and Repair</a:t>
            </a:r>
            <a:endParaRPr lang="el-GR" dirty="0">
              <a:solidFill>
                <a:srgbClr val="255839"/>
              </a:solidFill>
            </a:endParaRPr>
          </a:p>
        </p:txBody>
      </p:sp>
      <p:sp>
        <p:nvSpPr>
          <p:cNvPr id="7" name="Content Placeholder 6">
            <a:extLst>
              <a:ext uri="{FF2B5EF4-FFF2-40B4-BE49-F238E27FC236}">
                <a16:creationId xmlns:a16="http://schemas.microsoft.com/office/drawing/2014/main" id="{3C404FE9-007D-935A-628B-13A3C4F02A7D}"/>
              </a:ext>
            </a:extLst>
          </p:cNvPr>
          <p:cNvSpPr>
            <a:spLocks noGrp="1"/>
          </p:cNvSpPr>
          <p:nvPr>
            <p:ph sz="quarter" idx="12"/>
          </p:nvPr>
        </p:nvSpPr>
        <p:spPr>
          <a:xfrm>
            <a:off x="399369" y="1425388"/>
            <a:ext cx="9313591" cy="5181229"/>
          </a:xfrm>
        </p:spPr>
        <p:txBody>
          <a:bodyPr>
            <a:normAutofit lnSpcReduction="10000"/>
          </a:bodyPr>
          <a:lstStyle/>
          <a:p>
            <a:pPr marL="0" indent="0">
              <a:buNone/>
            </a:pPr>
            <a:r>
              <a:rPr lang="en-US" b="1" dirty="0"/>
              <a:t>Description:</a:t>
            </a:r>
            <a:br>
              <a:rPr lang="en-US" dirty="0"/>
            </a:br>
            <a:r>
              <a:rPr lang="en-US" dirty="0"/>
              <a:t>Circular economy approaches aim to keep products, materials and resources in use for longer.</a:t>
            </a:r>
          </a:p>
          <a:p>
            <a:pPr marL="0" indent="0">
              <a:buNone/>
            </a:pPr>
            <a:r>
              <a:rPr lang="en-US" dirty="0"/>
              <a:t>This can involve:</a:t>
            </a:r>
          </a:p>
          <a:p>
            <a:r>
              <a:rPr lang="en-US" dirty="0"/>
              <a:t>repair </a:t>
            </a:r>
          </a:p>
          <a:p>
            <a:r>
              <a:rPr lang="en-US" dirty="0"/>
              <a:t>reuse </a:t>
            </a:r>
          </a:p>
          <a:p>
            <a:r>
              <a:rPr lang="en-US" dirty="0"/>
              <a:t>remanufacturing </a:t>
            </a:r>
          </a:p>
          <a:p>
            <a:r>
              <a:rPr lang="en-US" dirty="0"/>
              <a:t>recycling </a:t>
            </a:r>
          </a:p>
          <a:p>
            <a:r>
              <a:rPr lang="en-US" dirty="0"/>
              <a:t>sustainable design </a:t>
            </a:r>
          </a:p>
          <a:p>
            <a:r>
              <a:rPr lang="en-US" dirty="0"/>
              <a:t>waste prevention </a:t>
            </a:r>
          </a:p>
          <a:p>
            <a:r>
              <a:rPr lang="en-US" dirty="0"/>
              <a:t>secondary raw materials </a:t>
            </a:r>
          </a:p>
          <a:p>
            <a:pPr marL="0" indent="0">
              <a:buNone/>
            </a:pPr>
            <a:r>
              <a:rPr lang="en-US" b="1" dirty="0"/>
              <a:t>Relevance for VET:</a:t>
            </a:r>
            <a:br>
              <a:rPr lang="en-US" dirty="0"/>
            </a:br>
            <a:r>
              <a:rPr lang="en-US" dirty="0"/>
              <a:t>Manufacturing, technical, design, retail and service </a:t>
            </a:r>
            <a:r>
              <a:rPr lang="en-US" dirty="0" err="1"/>
              <a:t>programmes</a:t>
            </a:r>
            <a:r>
              <a:rPr lang="en-US" dirty="0"/>
              <a:t> can use this case to show how circular thinking changes product choices, maintenance, customer service, logistics and business models.</a:t>
            </a:r>
          </a:p>
        </p:txBody>
      </p:sp>
    </p:spTree>
    <p:extLst>
      <p:ext uri="{BB962C8B-B14F-4D97-AF65-F5344CB8AC3E}">
        <p14:creationId xmlns:p14="http://schemas.microsoft.com/office/powerpoint/2010/main" val="31275430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4F76-6A18-67AB-F5B4-D2A33E38DA6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07A212-93C5-57CF-84FA-B197B23AAEA0}"/>
              </a:ext>
            </a:extLst>
          </p:cNvPr>
          <p:cNvSpPr>
            <a:spLocks noGrp="1"/>
          </p:cNvSpPr>
          <p:nvPr>
            <p:ph type="title"/>
          </p:nvPr>
        </p:nvSpPr>
        <p:spPr>
          <a:xfrm>
            <a:off x="399369" y="788988"/>
            <a:ext cx="11393262" cy="1039812"/>
          </a:xfrm>
        </p:spPr>
        <p:txBody>
          <a:bodyPr>
            <a:normAutofit/>
          </a:bodyPr>
          <a:lstStyle/>
          <a:p>
            <a:r>
              <a:rPr lang="en-US" dirty="0">
                <a:solidFill>
                  <a:srgbClr val="255839"/>
                </a:solidFill>
              </a:rPr>
              <a:t>Reflective Questions – Circular Economy Case</a:t>
            </a:r>
            <a:endParaRPr lang="el-GR" dirty="0">
              <a:solidFill>
                <a:srgbClr val="255839"/>
              </a:solidFill>
            </a:endParaRPr>
          </a:p>
        </p:txBody>
      </p:sp>
      <p:sp>
        <p:nvSpPr>
          <p:cNvPr id="7" name="Content Placeholder 6">
            <a:extLst>
              <a:ext uri="{FF2B5EF4-FFF2-40B4-BE49-F238E27FC236}">
                <a16:creationId xmlns:a16="http://schemas.microsoft.com/office/drawing/2014/main" id="{F418CFEA-9BD3-B045-C0BF-DEBAF720A4F1}"/>
              </a:ext>
            </a:extLst>
          </p:cNvPr>
          <p:cNvSpPr>
            <a:spLocks noGrp="1"/>
          </p:cNvSpPr>
          <p:nvPr>
            <p:ph sz="quarter" idx="12"/>
          </p:nvPr>
        </p:nvSpPr>
        <p:spPr>
          <a:xfrm>
            <a:off x="399369" y="1425388"/>
            <a:ext cx="9313591" cy="5181229"/>
          </a:xfrm>
        </p:spPr>
        <p:txBody>
          <a:bodyPr>
            <a:normAutofit/>
          </a:bodyPr>
          <a:lstStyle/>
          <a:p>
            <a:r>
              <a:rPr lang="en-US" b="1" dirty="0"/>
              <a:t>Understanding the change context</a:t>
            </a:r>
            <a:br>
              <a:rPr lang="en-US" dirty="0"/>
            </a:br>
            <a:r>
              <a:rPr lang="en-US" dirty="0"/>
              <a:t>What problem does the circular economy try to solve in this sector?</a:t>
            </a:r>
          </a:p>
          <a:p>
            <a:r>
              <a:rPr lang="en-US" b="1" dirty="0"/>
              <a:t>Skills and occupations</a:t>
            </a:r>
            <a:br>
              <a:rPr lang="en-US" dirty="0"/>
            </a:br>
            <a:r>
              <a:rPr lang="en-US" dirty="0"/>
              <a:t>Which work tasks may change when repair, reuse or recycling becomes more important?</a:t>
            </a:r>
          </a:p>
          <a:p>
            <a:r>
              <a:rPr lang="en-US" b="1" dirty="0"/>
              <a:t>Teaching application</a:t>
            </a:r>
            <a:br>
              <a:rPr lang="en-US" dirty="0"/>
            </a:br>
            <a:r>
              <a:rPr lang="en-US" dirty="0"/>
              <a:t>How could learners </a:t>
            </a:r>
            <a:r>
              <a:rPr lang="en-US" dirty="0" err="1"/>
              <a:t>practise</a:t>
            </a:r>
            <a:r>
              <a:rPr lang="en-US" dirty="0"/>
              <a:t> circular thinking in a workshop, classroom or work-based learning setting?</a:t>
            </a:r>
          </a:p>
          <a:p>
            <a:r>
              <a:rPr lang="en-US" b="1" dirty="0"/>
              <a:t>Local adaptation</a:t>
            </a:r>
            <a:br>
              <a:rPr lang="en-US" dirty="0"/>
            </a:br>
            <a:r>
              <a:rPr lang="en-US" dirty="0"/>
              <a:t>Which local company, product or service could be used as an example?</a:t>
            </a:r>
          </a:p>
        </p:txBody>
      </p:sp>
    </p:spTree>
    <p:extLst>
      <p:ext uri="{BB962C8B-B14F-4D97-AF65-F5344CB8AC3E}">
        <p14:creationId xmlns:p14="http://schemas.microsoft.com/office/powerpoint/2010/main" val="569431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00EB8-455F-1717-9A31-8042A8C0658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7EF79CE-161D-3DE5-39E5-9234D89BF262}"/>
              </a:ext>
            </a:extLst>
          </p:cNvPr>
          <p:cNvSpPr>
            <a:spLocks noGrp="1"/>
          </p:cNvSpPr>
          <p:nvPr>
            <p:ph type="body" sz="quarter" idx="10"/>
          </p:nvPr>
        </p:nvSpPr>
        <p:spPr>
          <a:xfrm>
            <a:off x="399370" y="1449387"/>
            <a:ext cx="6371016" cy="728103"/>
          </a:xfrm>
        </p:spPr>
        <p:txBody>
          <a:bodyPr>
            <a:normAutofit/>
          </a:bodyPr>
          <a:lstStyle/>
          <a:p>
            <a:r>
              <a:rPr lang="en-US" dirty="0"/>
              <a:t>Case Study 3: Sustainable Tourism and Local Services</a:t>
            </a:r>
            <a:endParaRPr lang="hr-HR" dirty="0"/>
          </a:p>
        </p:txBody>
      </p:sp>
      <p:sp>
        <p:nvSpPr>
          <p:cNvPr id="3" name="Content Placeholder 2">
            <a:extLst>
              <a:ext uri="{FF2B5EF4-FFF2-40B4-BE49-F238E27FC236}">
                <a16:creationId xmlns:a16="http://schemas.microsoft.com/office/drawing/2014/main" id="{4715B8C2-BBAB-407E-E7E5-5BD4474DD9C5}"/>
              </a:ext>
            </a:extLst>
          </p:cNvPr>
          <p:cNvSpPr>
            <a:spLocks noGrp="1"/>
          </p:cNvSpPr>
          <p:nvPr>
            <p:ph sz="quarter" idx="12"/>
          </p:nvPr>
        </p:nvSpPr>
        <p:spPr>
          <a:xfrm>
            <a:off x="399370" y="2177490"/>
            <a:ext cx="6371016" cy="4429127"/>
          </a:xfrm>
        </p:spPr>
        <p:txBody>
          <a:bodyPr>
            <a:normAutofit fontScale="92500" lnSpcReduction="10000"/>
          </a:bodyPr>
          <a:lstStyle/>
          <a:p>
            <a:pPr marL="0" indent="0">
              <a:buNone/>
            </a:pPr>
            <a:r>
              <a:rPr lang="en-US" dirty="0"/>
              <a:t>For Worksheet 5 – Group </a:t>
            </a:r>
            <a:r>
              <a:rPr lang="hr-HR" dirty="0"/>
              <a:t>3</a:t>
            </a:r>
          </a:p>
          <a:p>
            <a:pPr marL="0" indent="0">
              <a:buNone/>
            </a:pPr>
            <a:r>
              <a:rPr lang="en-US" dirty="0"/>
              <a:t>Participants will:</a:t>
            </a:r>
          </a:p>
          <a:p>
            <a:r>
              <a:rPr lang="en-US" dirty="0"/>
              <a:t>Read the sustainable tourism and local services case. </a:t>
            </a:r>
          </a:p>
          <a:p>
            <a:r>
              <a:rPr lang="en-US" dirty="0"/>
              <a:t>Identify sustainability choices made by workers or service providers. </a:t>
            </a:r>
          </a:p>
          <a:p>
            <a:r>
              <a:rPr lang="en-US" dirty="0"/>
              <a:t>Map the green skills needed, including communication and decision-making skills. </a:t>
            </a:r>
          </a:p>
          <a:p>
            <a:r>
              <a:rPr lang="en-US" dirty="0"/>
              <a:t>Design one learner activity or customer guidance prompt. </a:t>
            </a:r>
          </a:p>
          <a:p>
            <a:r>
              <a:rPr lang="en-US" dirty="0"/>
              <a:t>Consider how the case could be adapted to another service sector. </a:t>
            </a:r>
          </a:p>
          <a:p>
            <a:pPr marL="0" indent="0">
              <a:buNone/>
            </a:pPr>
            <a:r>
              <a:rPr lang="en-US" b="1" dirty="0"/>
              <a:t>Working format:</a:t>
            </a:r>
            <a:r>
              <a:rPr lang="en-US" dirty="0"/>
              <a:t> Group 3</a:t>
            </a:r>
            <a:br>
              <a:rPr lang="en-US" dirty="0"/>
            </a:br>
            <a:r>
              <a:rPr lang="en-US" b="1" dirty="0"/>
              <a:t>Time:</a:t>
            </a:r>
            <a:r>
              <a:rPr lang="en-US" dirty="0"/>
              <a:t> 20–25 minutes</a:t>
            </a:r>
            <a:br>
              <a:rPr lang="en-US" dirty="0"/>
            </a:br>
            <a:r>
              <a:rPr lang="en-US" b="1" dirty="0"/>
              <a:t>Material needed:</a:t>
            </a:r>
            <a:r>
              <a:rPr lang="en-US" dirty="0"/>
              <a:t> Worksheet 5, Case Study 3, service-sector examples</a:t>
            </a:r>
          </a:p>
        </p:txBody>
      </p:sp>
      <p:sp>
        <p:nvSpPr>
          <p:cNvPr id="4" name="Title 3">
            <a:extLst>
              <a:ext uri="{FF2B5EF4-FFF2-40B4-BE49-F238E27FC236}">
                <a16:creationId xmlns:a16="http://schemas.microsoft.com/office/drawing/2014/main" id="{772DAE71-5310-BD03-F458-F2F61E4AC7FC}"/>
              </a:ext>
            </a:extLst>
          </p:cNvPr>
          <p:cNvSpPr>
            <a:spLocks noGrp="1"/>
          </p:cNvSpPr>
          <p:nvPr>
            <p:ph type="title"/>
          </p:nvPr>
        </p:nvSpPr>
        <p:spPr>
          <a:xfrm>
            <a:off x="677334" y="609600"/>
            <a:ext cx="8596668" cy="839788"/>
          </a:xfrm>
        </p:spPr>
        <p:txBody>
          <a:bodyPr/>
          <a:lstStyle/>
          <a:p>
            <a:r>
              <a:rPr lang="hr-HR" dirty="0">
                <a:solidFill>
                  <a:srgbClr val="255839"/>
                </a:solidFill>
              </a:rPr>
              <a:t>Practical Activity</a:t>
            </a:r>
          </a:p>
        </p:txBody>
      </p:sp>
      <p:sp>
        <p:nvSpPr>
          <p:cNvPr id="5" name="Rectangle: Rounded Corners 4">
            <a:extLst>
              <a:ext uri="{FF2B5EF4-FFF2-40B4-BE49-F238E27FC236}">
                <a16:creationId xmlns:a16="http://schemas.microsoft.com/office/drawing/2014/main" id="{4EA1E267-3FFF-8D9F-0191-5E630EBE155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1EE24105-769F-4126-113B-6F1A56A6B55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058504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AA3E-2AA0-2382-A4E4-B1B8F0CA7C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7A86528-E3D6-4397-561A-8CED066B4390}"/>
              </a:ext>
            </a:extLst>
          </p:cNvPr>
          <p:cNvSpPr>
            <a:spLocks noGrp="1"/>
          </p:cNvSpPr>
          <p:nvPr>
            <p:ph type="title"/>
          </p:nvPr>
        </p:nvSpPr>
        <p:spPr>
          <a:xfrm>
            <a:off x="399369" y="788988"/>
            <a:ext cx="11393262" cy="1039812"/>
          </a:xfrm>
        </p:spPr>
        <p:txBody>
          <a:bodyPr>
            <a:normAutofit/>
          </a:bodyPr>
          <a:lstStyle/>
          <a:p>
            <a:r>
              <a:rPr lang="en-US" dirty="0">
                <a:solidFill>
                  <a:srgbClr val="255839"/>
                </a:solidFill>
              </a:rPr>
              <a:t>Case Study: Sustainable Tourism and Local Services</a:t>
            </a:r>
            <a:endParaRPr lang="el-GR" dirty="0">
              <a:solidFill>
                <a:srgbClr val="255839"/>
              </a:solidFill>
            </a:endParaRPr>
          </a:p>
        </p:txBody>
      </p:sp>
      <p:sp>
        <p:nvSpPr>
          <p:cNvPr id="7" name="Content Placeholder 6">
            <a:extLst>
              <a:ext uri="{FF2B5EF4-FFF2-40B4-BE49-F238E27FC236}">
                <a16:creationId xmlns:a16="http://schemas.microsoft.com/office/drawing/2014/main" id="{057D625B-9A76-0989-C7A3-3D155936047C}"/>
              </a:ext>
            </a:extLst>
          </p:cNvPr>
          <p:cNvSpPr>
            <a:spLocks noGrp="1"/>
          </p:cNvSpPr>
          <p:nvPr>
            <p:ph sz="quarter" idx="12"/>
          </p:nvPr>
        </p:nvSpPr>
        <p:spPr>
          <a:xfrm>
            <a:off x="399369" y="1600200"/>
            <a:ext cx="9313591" cy="5006417"/>
          </a:xfrm>
        </p:spPr>
        <p:txBody>
          <a:bodyPr>
            <a:normAutofit/>
          </a:bodyPr>
          <a:lstStyle/>
          <a:p>
            <a:pPr marL="0" indent="0">
              <a:buNone/>
            </a:pPr>
            <a:r>
              <a:rPr lang="en-US" b="1" dirty="0"/>
              <a:t>Overview:</a:t>
            </a:r>
            <a:br>
              <a:rPr lang="en-US" dirty="0"/>
            </a:br>
            <a:r>
              <a:rPr lang="en-US" dirty="0"/>
              <a:t>Tourism and local services are influenced by the green and digital transitions.</a:t>
            </a:r>
          </a:p>
          <a:p>
            <a:pPr marL="0" indent="0">
              <a:buNone/>
            </a:pPr>
            <a:r>
              <a:rPr lang="en-US" dirty="0"/>
              <a:t>Sustainability can affect:</a:t>
            </a:r>
          </a:p>
          <a:p>
            <a:r>
              <a:rPr lang="en-US" dirty="0"/>
              <a:t>energy use </a:t>
            </a:r>
          </a:p>
          <a:p>
            <a:r>
              <a:rPr lang="en-US" dirty="0"/>
              <a:t>mobility </a:t>
            </a:r>
          </a:p>
          <a:p>
            <a:r>
              <a:rPr lang="en-US" dirty="0"/>
              <a:t>food sourcing </a:t>
            </a:r>
          </a:p>
          <a:p>
            <a:r>
              <a:rPr lang="en-US" dirty="0"/>
              <a:t>waste management </a:t>
            </a:r>
          </a:p>
          <a:p>
            <a:r>
              <a:rPr lang="en-US" dirty="0"/>
              <a:t>visitor </a:t>
            </a:r>
            <a:r>
              <a:rPr lang="en-US" dirty="0" err="1"/>
              <a:t>behaviour</a:t>
            </a:r>
            <a:r>
              <a:rPr lang="en-US" dirty="0"/>
              <a:t> </a:t>
            </a:r>
          </a:p>
          <a:p>
            <a:r>
              <a:rPr lang="en-US" dirty="0"/>
              <a:t>cultural heritage </a:t>
            </a:r>
          </a:p>
          <a:p>
            <a:r>
              <a:rPr lang="en-US" dirty="0"/>
              <a:t>local communities </a:t>
            </a:r>
          </a:p>
          <a:p>
            <a:r>
              <a:rPr lang="en-US" dirty="0"/>
              <a:t>service quality </a:t>
            </a:r>
          </a:p>
          <a:p>
            <a:pPr marL="0" indent="0">
              <a:buNone/>
            </a:pPr>
            <a:r>
              <a:rPr lang="en-US" dirty="0"/>
              <a:t>For VET, this case is useful because it connects sustainability to everyday decisions made by service workers, managers, guides, hospitality staff and local businesses.</a:t>
            </a:r>
          </a:p>
        </p:txBody>
      </p:sp>
    </p:spTree>
    <p:extLst>
      <p:ext uri="{BB962C8B-B14F-4D97-AF65-F5344CB8AC3E}">
        <p14:creationId xmlns:p14="http://schemas.microsoft.com/office/powerpoint/2010/main" val="12941425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B7CAA-EA80-CAD6-8B6F-86FEFCC0857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5E89463-131F-CFA8-F690-F112763E0964}"/>
              </a:ext>
            </a:extLst>
          </p:cNvPr>
          <p:cNvSpPr>
            <a:spLocks noGrp="1"/>
          </p:cNvSpPr>
          <p:nvPr>
            <p:ph type="title"/>
          </p:nvPr>
        </p:nvSpPr>
        <p:spPr>
          <a:xfrm>
            <a:off x="399369" y="788988"/>
            <a:ext cx="11393262" cy="1039812"/>
          </a:xfrm>
        </p:spPr>
        <p:txBody>
          <a:bodyPr>
            <a:normAutofit/>
          </a:bodyPr>
          <a:lstStyle/>
          <a:p>
            <a:r>
              <a:rPr lang="en-US" dirty="0">
                <a:solidFill>
                  <a:srgbClr val="255839"/>
                </a:solidFill>
              </a:rPr>
              <a:t>Case Study: Sustainable Tourism and Local Services</a:t>
            </a:r>
            <a:endParaRPr lang="el-GR" dirty="0">
              <a:solidFill>
                <a:srgbClr val="255839"/>
              </a:solidFill>
            </a:endParaRPr>
          </a:p>
        </p:txBody>
      </p:sp>
      <p:sp>
        <p:nvSpPr>
          <p:cNvPr id="7" name="Content Placeholder 6">
            <a:extLst>
              <a:ext uri="{FF2B5EF4-FFF2-40B4-BE49-F238E27FC236}">
                <a16:creationId xmlns:a16="http://schemas.microsoft.com/office/drawing/2014/main" id="{416683FD-9F80-3AD1-C023-39D931C5F3DD}"/>
              </a:ext>
            </a:extLst>
          </p:cNvPr>
          <p:cNvSpPr>
            <a:spLocks noGrp="1"/>
          </p:cNvSpPr>
          <p:nvPr>
            <p:ph sz="quarter" idx="12"/>
          </p:nvPr>
        </p:nvSpPr>
        <p:spPr>
          <a:xfrm>
            <a:off x="399369" y="1600200"/>
            <a:ext cx="9313591" cy="5006417"/>
          </a:xfrm>
        </p:spPr>
        <p:txBody>
          <a:bodyPr>
            <a:normAutofit/>
          </a:bodyPr>
          <a:lstStyle/>
          <a:p>
            <a:pPr marL="0" indent="0">
              <a:buNone/>
            </a:pPr>
            <a:r>
              <a:rPr lang="en-US" b="1" dirty="0"/>
              <a:t>Description:</a:t>
            </a:r>
            <a:br>
              <a:rPr lang="en-US" dirty="0"/>
            </a:br>
            <a:r>
              <a:rPr lang="en-US" dirty="0"/>
              <a:t>A tourism provider wants to reduce environmental impact while improving visitor experience and supporting the local community.</a:t>
            </a:r>
          </a:p>
          <a:p>
            <a:r>
              <a:rPr lang="en-US" dirty="0"/>
              <a:t>Possible actions include:</a:t>
            </a:r>
          </a:p>
          <a:p>
            <a:r>
              <a:rPr lang="en-US" dirty="0"/>
              <a:t>reducing single-use materials </a:t>
            </a:r>
          </a:p>
          <a:p>
            <a:r>
              <a:rPr lang="en-US" dirty="0"/>
              <a:t>improving energy efficiency </a:t>
            </a:r>
          </a:p>
          <a:p>
            <a:r>
              <a:rPr lang="en-US" dirty="0"/>
              <a:t>promoting local suppliers </a:t>
            </a:r>
          </a:p>
          <a:p>
            <a:r>
              <a:rPr lang="en-US" dirty="0"/>
              <a:t>encouraging low-impact mobility </a:t>
            </a:r>
          </a:p>
          <a:p>
            <a:r>
              <a:rPr lang="en-US" dirty="0"/>
              <a:t>communicating sustainability choices clearly to visitors </a:t>
            </a:r>
          </a:p>
          <a:p>
            <a:pPr marL="0" indent="0">
              <a:buNone/>
            </a:pPr>
            <a:r>
              <a:rPr lang="en-US" dirty="0"/>
              <a:t>This case shows that green skills are not only technical. They also include communication, customer guidance, planning, cooperation and responsible decision-making.</a:t>
            </a:r>
          </a:p>
        </p:txBody>
      </p:sp>
    </p:spTree>
    <p:extLst>
      <p:ext uri="{BB962C8B-B14F-4D97-AF65-F5344CB8AC3E}">
        <p14:creationId xmlns:p14="http://schemas.microsoft.com/office/powerpoint/2010/main" val="1186939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80C4E-FA88-DA1B-3E72-47A1866B96B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EEF581-4308-9161-8171-A51889E3883E}"/>
              </a:ext>
            </a:extLst>
          </p:cNvPr>
          <p:cNvSpPr>
            <a:spLocks noGrp="1"/>
          </p:cNvSpPr>
          <p:nvPr>
            <p:ph type="title"/>
          </p:nvPr>
        </p:nvSpPr>
        <p:spPr>
          <a:xfrm>
            <a:off x="399369" y="788988"/>
            <a:ext cx="11393262" cy="1039812"/>
          </a:xfrm>
        </p:spPr>
        <p:txBody>
          <a:bodyPr>
            <a:normAutofit/>
          </a:bodyPr>
          <a:lstStyle/>
          <a:p>
            <a:r>
              <a:rPr lang="en-US" dirty="0">
                <a:solidFill>
                  <a:srgbClr val="255839"/>
                </a:solidFill>
              </a:rPr>
              <a:t>Relevant Aspects for Module 3</a:t>
            </a:r>
            <a:endParaRPr lang="el-GR" dirty="0">
              <a:solidFill>
                <a:srgbClr val="255839"/>
              </a:solidFill>
            </a:endParaRPr>
          </a:p>
        </p:txBody>
      </p:sp>
      <p:sp>
        <p:nvSpPr>
          <p:cNvPr id="7" name="Content Placeholder 6">
            <a:extLst>
              <a:ext uri="{FF2B5EF4-FFF2-40B4-BE49-F238E27FC236}">
                <a16:creationId xmlns:a16="http://schemas.microsoft.com/office/drawing/2014/main" id="{88F38094-15C6-3FAF-44BA-AD5466650D19}"/>
              </a:ext>
            </a:extLst>
          </p:cNvPr>
          <p:cNvSpPr>
            <a:spLocks noGrp="1"/>
          </p:cNvSpPr>
          <p:nvPr>
            <p:ph sz="quarter" idx="12"/>
          </p:nvPr>
        </p:nvSpPr>
        <p:spPr>
          <a:xfrm>
            <a:off x="399369" y="1600200"/>
            <a:ext cx="9313591" cy="5006417"/>
          </a:xfrm>
        </p:spPr>
        <p:txBody>
          <a:bodyPr>
            <a:normAutofit/>
          </a:bodyPr>
          <a:lstStyle/>
          <a:p>
            <a:pPr marL="0" indent="0">
              <a:buNone/>
            </a:pPr>
            <a:r>
              <a:rPr lang="en-US" dirty="0"/>
              <a:t>This case helps teachers discuss:</a:t>
            </a:r>
          </a:p>
          <a:p>
            <a:r>
              <a:rPr lang="en-US" dirty="0"/>
              <a:t>how sustainability affects service occupations </a:t>
            </a:r>
          </a:p>
          <a:p>
            <a:r>
              <a:rPr lang="en-US" dirty="0"/>
              <a:t>why green skills are also communication and decision-making skills </a:t>
            </a:r>
          </a:p>
          <a:p>
            <a:r>
              <a:rPr lang="en-US" dirty="0"/>
              <a:t>how </a:t>
            </a:r>
            <a:r>
              <a:rPr lang="en-US" dirty="0" err="1"/>
              <a:t>labour</a:t>
            </a:r>
            <a:r>
              <a:rPr lang="en-US" dirty="0"/>
              <a:t>-market relevance can be shown through everyday workplace examples </a:t>
            </a:r>
          </a:p>
          <a:p>
            <a:r>
              <a:rPr lang="en-US" dirty="0"/>
              <a:t>how learners can understand green careers beyond technical sectors </a:t>
            </a:r>
            <a:endParaRPr lang="hr-HR" dirty="0"/>
          </a:p>
          <a:p>
            <a:r>
              <a:rPr lang="en-US" dirty="0"/>
              <a:t>how local context, customers and community needs influence sustainability practice</a:t>
            </a:r>
          </a:p>
        </p:txBody>
      </p:sp>
    </p:spTree>
    <p:extLst>
      <p:ext uri="{BB962C8B-B14F-4D97-AF65-F5344CB8AC3E}">
        <p14:creationId xmlns:p14="http://schemas.microsoft.com/office/powerpoint/2010/main" val="4015922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D1641-1EDC-7F05-7D6E-EA70184CFDA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61D18A-80FC-58DD-288E-028E6432688C}"/>
              </a:ext>
            </a:extLst>
          </p:cNvPr>
          <p:cNvSpPr>
            <a:spLocks noGrp="1"/>
          </p:cNvSpPr>
          <p:nvPr>
            <p:ph type="title"/>
          </p:nvPr>
        </p:nvSpPr>
        <p:spPr>
          <a:xfrm>
            <a:off x="399369" y="788988"/>
            <a:ext cx="11393262" cy="1039812"/>
          </a:xfrm>
        </p:spPr>
        <p:txBody>
          <a:bodyPr>
            <a:normAutofit/>
          </a:bodyPr>
          <a:lstStyle/>
          <a:p>
            <a:r>
              <a:rPr lang="en-US" dirty="0">
                <a:solidFill>
                  <a:srgbClr val="255839"/>
                </a:solidFill>
              </a:rPr>
              <a:t>Case Study: Sustainable Tourism and Local Services</a:t>
            </a:r>
            <a:endParaRPr lang="el-GR" dirty="0">
              <a:solidFill>
                <a:srgbClr val="255839"/>
              </a:solidFill>
            </a:endParaRPr>
          </a:p>
        </p:txBody>
      </p:sp>
      <p:sp>
        <p:nvSpPr>
          <p:cNvPr id="7" name="Content Placeholder 6">
            <a:extLst>
              <a:ext uri="{FF2B5EF4-FFF2-40B4-BE49-F238E27FC236}">
                <a16:creationId xmlns:a16="http://schemas.microsoft.com/office/drawing/2014/main" id="{7A754A3F-39C4-BACD-EB5E-CAA56F223F34}"/>
              </a:ext>
            </a:extLst>
          </p:cNvPr>
          <p:cNvSpPr>
            <a:spLocks noGrp="1"/>
          </p:cNvSpPr>
          <p:nvPr>
            <p:ph sz="quarter" idx="12"/>
          </p:nvPr>
        </p:nvSpPr>
        <p:spPr>
          <a:xfrm>
            <a:off x="399369" y="1600200"/>
            <a:ext cx="9313591" cy="5006417"/>
          </a:xfrm>
        </p:spPr>
        <p:txBody>
          <a:bodyPr>
            <a:normAutofit/>
          </a:bodyPr>
          <a:lstStyle/>
          <a:p>
            <a:r>
              <a:rPr lang="en-US" b="1" dirty="0"/>
              <a:t>Question 1:</a:t>
            </a:r>
            <a:br>
              <a:rPr lang="en-US" dirty="0"/>
            </a:br>
            <a:r>
              <a:rPr lang="en-US" dirty="0"/>
              <a:t>Which green skills are needed by workers in this example? Identify at least one transversal and one occupation-specific skill.</a:t>
            </a:r>
            <a:endParaRPr lang="hr-HR" dirty="0"/>
          </a:p>
          <a:p>
            <a:endParaRPr lang="en-US" dirty="0"/>
          </a:p>
          <a:p>
            <a:r>
              <a:rPr lang="en-US" b="1" dirty="0"/>
              <a:t>Question 2:</a:t>
            </a:r>
            <a:br>
              <a:rPr lang="en-US" dirty="0"/>
            </a:br>
            <a:r>
              <a:rPr lang="en-US" dirty="0"/>
              <a:t>How could a VET teacher turn this case into a learner activity?</a:t>
            </a:r>
            <a:endParaRPr lang="hr-HR" dirty="0"/>
          </a:p>
          <a:p>
            <a:endParaRPr lang="en-US" dirty="0"/>
          </a:p>
          <a:p>
            <a:r>
              <a:rPr lang="en-US" b="1" dirty="0"/>
              <a:t>Question 3:</a:t>
            </a:r>
            <a:br>
              <a:rPr lang="en-US" dirty="0"/>
            </a:br>
            <a:r>
              <a:rPr lang="en-US" dirty="0"/>
              <a:t>How could this case be adapted for another sector, such as retail, catering, administration or transport?</a:t>
            </a:r>
          </a:p>
        </p:txBody>
      </p:sp>
    </p:spTree>
    <p:extLst>
      <p:ext uri="{BB962C8B-B14F-4D97-AF65-F5344CB8AC3E}">
        <p14:creationId xmlns:p14="http://schemas.microsoft.com/office/powerpoint/2010/main" val="3211232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5BA72-1060-3AD5-7B19-759E36B9BB1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D20F9A6-5E25-DFAF-54B5-98628397E002}"/>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Individual Trainer Reflection Activity</a:t>
            </a:r>
            <a:endParaRPr lang="el-GR" dirty="0">
              <a:solidFill>
                <a:srgbClr val="255839"/>
              </a:solidFill>
            </a:endParaRPr>
          </a:p>
        </p:txBody>
      </p:sp>
      <p:sp>
        <p:nvSpPr>
          <p:cNvPr id="7" name="Content Placeholder 6">
            <a:extLst>
              <a:ext uri="{FF2B5EF4-FFF2-40B4-BE49-F238E27FC236}">
                <a16:creationId xmlns:a16="http://schemas.microsoft.com/office/drawing/2014/main" id="{D3D08479-5F36-2293-EAE9-BE2CDCE3315E}"/>
              </a:ext>
            </a:extLst>
          </p:cNvPr>
          <p:cNvSpPr>
            <a:spLocks noGrp="1"/>
          </p:cNvSpPr>
          <p:nvPr>
            <p:ph sz="quarter" idx="12"/>
          </p:nvPr>
        </p:nvSpPr>
        <p:spPr>
          <a:xfrm>
            <a:off x="399369" y="1449388"/>
            <a:ext cx="9313591" cy="5157229"/>
          </a:xfrm>
        </p:spPr>
        <p:txBody>
          <a:bodyPr/>
          <a:lstStyle/>
          <a:p>
            <a:pPr marL="0" indent="0">
              <a:buNone/>
            </a:pPr>
            <a:r>
              <a:rPr lang="en-US" b="1" dirty="0"/>
              <a:t>Worksheet 6:</a:t>
            </a:r>
            <a:br>
              <a:rPr lang="en-US" dirty="0"/>
            </a:br>
            <a:r>
              <a:rPr lang="en-US" dirty="0"/>
              <a:t>Reflection and Next Steps</a:t>
            </a:r>
            <a:endParaRPr lang="hr-HR" dirty="0"/>
          </a:p>
          <a:p>
            <a:pPr marL="0" indent="0">
              <a:buNone/>
            </a:pPr>
            <a:endParaRPr lang="hr-HR" dirty="0"/>
          </a:p>
          <a:p>
            <a:pPr marL="0" indent="0">
              <a:buNone/>
            </a:pPr>
            <a:r>
              <a:rPr lang="en-US" dirty="0"/>
              <a:t>Complete the reflection individually:</a:t>
            </a:r>
          </a:p>
          <a:p>
            <a:r>
              <a:rPr lang="en-US" dirty="0"/>
              <a:t>One concept I can now explain more clearly is… </a:t>
            </a:r>
          </a:p>
          <a:p>
            <a:r>
              <a:rPr lang="en-US" dirty="0"/>
              <a:t>One green skill relevant to my learners is… </a:t>
            </a:r>
          </a:p>
          <a:p>
            <a:r>
              <a:rPr lang="en-US" dirty="0"/>
              <a:t>One </a:t>
            </a:r>
            <a:r>
              <a:rPr lang="en-US" dirty="0" err="1"/>
              <a:t>labour</a:t>
            </a:r>
            <a:r>
              <a:rPr lang="en-US" dirty="0"/>
              <a:t>-market example I can use is… </a:t>
            </a:r>
          </a:p>
          <a:p>
            <a:r>
              <a:rPr lang="en-US" dirty="0"/>
              <a:t>One activity I could adapt for my context is… </a:t>
            </a:r>
          </a:p>
          <a:p>
            <a:r>
              <a:rPr lang="en-US" dirty="0"/>
              <a:t>One question or support need I still have is… </a:t>
            </a:r>
          </a:p>
          <a:p>
            <a:r>
              <a:rPr lang="en-US" b="1" dirty="0"/>
              <a:t>Time:</a:t>
            </a:r>
            <a:r>
              <a:rPr lang="en-US" dirty="0"/>
              <a:t> 8–10 minutes</a:t>
            </a:r>
            <a:br>
              <a:rPr lang="en-US" dirty="0"/>
            </a:br>
            <a:r>
              <a:rPr lang="en-US" b="1" dirty="0"/>
              <a:t>Output:</a:t>
            </a:r>
            <a:r>
              <a:rPr lang="en-US" dirty="0"/>
              <a:t> personal reflection note</a:t>
            </a:r>
          </a:p>
          <a:p>
            <a:pPr marL="0" indent="0">
              <a:buNone/>
            </a:pPr>
            <a:endParaRPr lang="en-US" dirty="0"/>
          </a:p>
        </p:txBody>
      </p:sp>
    </p:spTree>
    <p:extLst>
      <p:ext uri="{BB962C8B-B14F-4D97-AF65-F5344CB8AC3E}">
        <p14:creationId xmlns:p14="http://schemas.microsoft.com/office/powerpoint/2010/main" val="6867581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4FFA1-180D-11FA-FBAC-08F00402EC6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FC82C00-8A4E-1BFB-122A-52B898878EB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Group Reflection Activity</a:t>
            </a:r>
            <a:endParaRPr lang="el-GR" dirty="0">
              <a:solidFill>
                <a:srgbClr val="255839"/>
              </a:solidFill>
            </a:endParaRPr>
          </a:p>
        </p:txBody>
      </p:sp>
      <p:sp>
        <p:nvSpPr>
          <p:cNvPr id="7" name="Content Placeholder 6">
            <a:extLst>
              <a:ext uri="{FF2B5EF4-FFF2-40B4-BE49-F238E27FC236}">
                <a16:creationId xmlns:a16="http://schemas.microsoft.com/office/drawing/2014/main" id="{322BE918-993E-522B-1E1E-EACE4D2BC304}"/>
              </a:ext>
            </a:extLst>
          </p:cNvPr>
          <p:cNvSpPr>
            <a:spLocks noGrp="1"/>
          </p:cNvSpPr>
          <p:nvPr>
            <p:ph sz="quarter" idx="12"/>
          </p:nvPr>
        </p:nvSpPr>
        <p:spPr>
          <a:xfrm>
            <a:off x="399369" y="1449388"/>
            <a:ext cx="9313591" cy="5157229"/>
          </a:xfrm>
        </p:spPr>
        <p:txBody>
          <a:bodyPr/>
          <a:lstStyle/>
          <a:p>
            <a:pPr marL="0" indent="0">
              <a:buNone/>
            </a:pPr>
            <a:r>
              <a:rPr lang="en-US" b="1" dirty="0"/>
              <a:t>From individual reflection to practical transfer</a:t>
            </a:r>
            <a:endParaRPr lang="en-US" dirty="0"/>
          </a:p>
          <a:p>
            <a:pPr marL="0" indent="0">
              <a:buNone/>
            </a:pPr>
            <a:r>
              <a:rPr lang="en-US" dirty="0"/>
              <a:t>In groups of three:</a:t>
            </a:r>
          </a:p>
          <a:p>
            <a:r>
              <a:rPr lang="en-US" dirty="0"/>
              <a:t>Each participant shares one example from Worksheet 6. </a:t>
            </a:r>
          </a:p>
          <a:p>
            <a:r>
              <a:rPr lang="en-US" dirty="0"/>
              <a:t>The group identifies one common opportunity. </a:t>
            </a:r>
          </a:p>
          <a:p>
            <a:r>
              <a:rPr lang="en-US" dirty="0"/>
              <a:t>The group identifies one common challenge. </a:t>
            </a:r>
          </a:p>
          <a:p>
            <a:r>
              <a:rPr lang="en-US" dirty="0"/>
              <a:t>The group selects one practical transfer idea to share in plenary. </a:t>
            </a:r>
          </a:p>
          <a:p>
            <a:pPr marL="0" indent="0">
              <a:buNone/>
            </a:pPr>
            <a:endParaRPr lang="hr-HR" b="1" dirty="0"/>
          </a:p>
          <a:p>
            <a:pPr marL="0" indent="0">
              <a:buNone/>
            </a:pPr>
            <a:r>
              <a:rPr lang="en-US" b="1" dirty="0"/>
              <a:t>Output:</a:t>
            </a:r>
            <a:r>
              <a:rPr lang="en-US" dirty="0"/>
              <a:t> one practical transfer idea per group</a:t>
            </a:r>
          </a:p>
        </p:txBody>
      </p:sp>
    </p:spTree>
    <p:extLst>
      <p:ext uri="{BB962C8B-B14F-4D97-AF65-F5344CB8AC3E}">
        <p14:creationId xmlns:p14="http://schemas.microsoft.com/office/powerpoint/2010/main" val="2072404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8C2BA-38FD-3556-6C2C-8796184602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BBF2B9-0122-5F48-1D82-3D37760136D6}"/>
              </a:ext>
            </a:extLst>
          </p:cNvPr>
          <p:cNvSpPr>
            <a:spLocks noGrp="1"/>
          </p:cNvSpPr>
          <p:nvPr>
            <p:ph type="body" sz="quarter" idx="10"/>
          </p:nvPr>
        </p:nvSpPr>
        <p:spPr>
          <a:xfrm>
            <a:off x="399370" y="1449388"/>
            <a:ext cx="6371016" cy="500784"/>
          </a:xfrm>
        </p:spPr>
        <p:txBody>
          <a:bodyPr/>
          <a:lstStyle/>
          <a:p>
            <a:r>
              <a:rPr lang="en-US" dirty="0"/>
              <a:t>Linking ESE Content to a Green Job or Green Skill</a:t>
            </a:r>
            <a:endParaRPr lang="hr-HR" dirty="0"/>
          </a:p>
        </p:txBody>
      </p:sp>
      <p:sp>
        <p:nvSpPr>
          <p:cNvPr id="3" name="Content Placeholder 2">
            <a:extLst>
              <a:ext uri="{FF2B5EF4-FFF2-40B4-BE49-F238E27FC236}">
                <a16:creationId xmlns:a16="http://schemas.microsoft.com/office/drawing/2014/main" id="{00F19EBB-D001-EA6F-9518-C9C9DC73AAF3}"/>
              </a:ext>
            </a:extLst>
          </p:cNvPr>
          <p:cNvSpPr>
            <a:spLocks noGrp="1"/>
          </p:cNvSpPr>
          <p:nvPr>
            <p:ph sz="quarter" idx="12"/>
          </p:nvPr>
        </p:nvSpPr>
        <p:spPr>
          <a:xfrm>
            <a:off x="399370" y="2177491"/>
            <a:ext cx="6216583" cy="4429126"/>
          </a:xfrm>
        </p:spPr>
        <p:txBody>
          <a:bodyPr/>
          <a:lstStyle/>
          <a:p>
            <a:pPr marL="0" indent="0">
              <a:buNone/>
            </a:pPr>
            <a:r>
              <a:rPr lang="en-US" b="1" dirty="0"/>
              <a:t>Duration:</a:t>
            </a:r>
            <a:r>
              <a:rPr lang="en-US" dirty="0"/>
              <a:t> 1 hour</a:t>
            </a:r>
          </a:p>
          <a:p>
            <a:pPr marL="0" indent="0">
              <a:buNone/>
            </a:pPr>
            <a:endParaRPr lang="en-US" dirty="0"/>
          </a:p>
          <a:p>
            <a:pPr marL="0" indent="0">
              <a:buNone/>
            </a:pPr>
            <a:r>
              <a:rPr lang="en-US" dirty="0"/>
              <a:t>Participants should:</a:t>
            </a:r>
          </a:p>
          <a:p>
            <a:r>
              <a:rPr lang="en-US" dirty="0"/>
              <a:t>Select one sustainability-related occupation, green skill or </a:t>
            </a:r>
            <a:r>
              <a:rPr lang="en-US" dirty="0" err="1"/>
              <a:t>labour</a:t>
            </a:r>
            <a:r>
              <a:rPr lang="en-US" dirty="0"/>
              <a:t>-market trend relevant to their national, regional or sectoral context.</a:t>
            </a:r>
          </a:p>
          <a:p>
            <a:r>
              <a:rPr lang="en-US" dirty="0"/>
              <a:t>Identify which ESE course topic or activity it connects to.</a:t>
            </a:r>
          </a:p>
          <a:p>
            <a:r>
              <a:rPr lang="en-US" dirty="0"/>
              <a:t>Prepare a short teaching or guidance note explaining how the example could be used with VET learners.</a:t>
            </a:r>
          </a:p>
          <a:p>
            <a:endParaRPr lang="en-US" dirty="0"/>
          </a:p>
          <a:p>
            <a:pPr marL="0" indent="0">
              <a:buNone/>
            </a:pPr>
            <a:r>
              <a:rPr lang="en-US" b="1" dirty="0"/>
              <a:t>Expected output:</a:t>
            </a:r>
            <a:r>
              <a:rPr lang="en-US" dirty="0"/>
              <a:t> </a:t>
            </a:r>
            <a:r>
              <a:rPr lang="hr-HR" dirty="0"/>
              <a:t>Green Skills Teaching Note</a:t>
            </a:r>
            <a:endParaRPr lang="en-US" dirty="0"/>
          </a:p>
        </p:txBody>
      </p:sp>
      <p:sp>
        <p:nvSpPr>
          <p:cNvPr id="4" name="Title 3">
            <a:extLst>
              <a:ext uri="{FF2B5EF4-FFF2-40B4-BE49-F238E27FC236}">
                <a16:creationId xmlns:a16="http://schemas.microsoft.com/office/drawing/2014/main" id="{91C2DA19-9BC1-D765-232C-8C4ED6F59424}"/>
              </a:ext>
            </a:extLst>
          </p:cNvPr>
          <p:cNvSpPr>
            <a:spLocks noGrp="1"/>
          </p:cNvSpPr>
          <p:nvPr>
            <p:ph type="title"/>
          </p:nvPr>
        </p:nvSpPr>
        <p:spPr>
          <a:xfrm>
            <a:off x="677334" y="609600"/>
            <a:ext cx="8596668" cy="839788"/>
          </a:xfrm>
        </p:spPr>
        <p:txBody>
          <a:bodyPr/>
          <a:lstStyle/>
          <a:p>
            <a:r>
              <a:rPr lang="hr-HR" dirty="0">
                <a:solidFill>
                  <a:srgbClr val="255839"/>
                </a:solidFill>
              </a:rPr>
              <a:t>Self-Directed Learning Task</a:t>
            </a:r>
          </a:p>
        </p:txBody>
      </p:sp>
      <p:sp>
        <p:nvSpPr>
          <p:cNvPr id="5" name="Rectangle: Rounded Corners 4">
            <a:extLst>
              <a:ext uri="{FF2B5EF4-FFF2-40B4-BE49-F238E27FC236}">
                <a16:creationId xmlns:a16="http://schemas.microsoft.com/office/drawing/2014/main" id="{5B675395-87DE-E727-3E5C-1F4E8ACC27BA}"/>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686D1903-B56E-0B6B-59A5-E83BC705FAA5}"/>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9563541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Using ESE Materials in This Module</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449388"/>
            <a:ext cx="9313591" cy="5157229"/>
          </a:xfrm>
        </p:spPr>
        <p:txBody>
          <a:bodyPr/>
          <a:lstStyle/>
          <a:p>
            <a:pPr marL="0" indent="0">
              <a:buNone/>
            </a:pPr>
            <a:r>
              <a:rPr lang="en-US" dirty="0"/>
              <a:t>In this module, the following ESE materials are used:</a:t>
            </a:r>
          </a:p>
          <a:p>
            <a:r>
              <a:rPr lang="en-US" dirty="0"/>
              <a:t>relevant ESE lesson plans and module content </a:t>
            </a:r>
          </a:p>
          <a:p>
            <a:r>
              <a:rPr lang="en-US" dirty="0"/>
              <a:t>worksheets and activity templates </a:t>
            </a:r>
          </a:p>
          <a:p>
            <a:r>
              <a:rPr lang="en-US" dirty="0"/>
              <a:t>self-directed learning formats </a:t>
            </a:r>
          </a:p>
          <a:p>
            <a:r>
              <a:rPr lang="en-US" dirty="0"/>
              <a:t>Trainer Portfolio guidance </a:t>
            </a:r>
          </a:p>
          <a:p>
            <a:r>
              <a:rPr lang="en-US" dirty="0"/>
              <a:t>case examples and discussion prompts </a:t>
            </a:r>
          </a:p>
          <a:p>
            <a:pPr marL="0" indent="0">
              <a:buNone/>
            </a:pPr>
            <a:endParaRPr lang="hr-HR" dirty="0"/>
          </a:p>
          <a:p>
            <a:pPr marL="0" indent="0">
              <a:buNone/>
            </a:pPr>
            <a:r>
              <a:rPr lang="en-US" dirty="0"/>
              <a:t>These materials are used to connect sustainability concepts with green economy examples, </a:t>
            </a:r>
            <a:r>
              <a:rPr lang="en-US" dirty="0" err="1"/>
              <a:t>labour</a:t>
            </a:r>
            <a:r>
              <a:rPr lang="en-US" dirty="0"/>
              <a:t>-market relevance and learner guidance.</a:t>
            </a:r>
          </a:p>
        </p:txBody>
      </p:sp>
    </p:spTree>
    <p:extLst>
      <p:ext uri="{BB962C8B-B14F-4D97-AF65-F5344CB8AC3E}">
        <p14:creationId xmlns:p14="http://schemas.microsoft.com/office/powerpoint/2010/main" val="290038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180DA-3776-BF7C-E757-11FB500D57F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FD1C7C7-0D5B-70A8-D02C-5C8B4164E3FC}"/>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Practical Activities in This Module</a:t>
            </a:r>
            <a:endParaRPr lang="el-GR" dirty="0">
              <a:solidFill>
                <a:srgbClr val="255839"/>
              </a:solidFill>
            </a:endParaRPr>
          </a:p>
        </p:txBody>
      </p:sp>
      <p:sp>
        <p:nvSpPr>
          <p:cNvPr id="7" name="Content Placeholder 6">
            <a:extLst>
              <a:ext uri="{FF2B5EF4-FFF2-40B4-BE49-F238E27FC236}">
                <a16:creationId xmlns:a16="http://schemas.microsoft.com/office/drawing/2014/main" id="{32DC6B58-B6E3-CA52-66EB-D79255537770}"/>
              </a:ext>
            </a:extLst>
          </p:cNvPr>
          <p:cNvSpPr>
            <a:spLocks noGrp="1"/>
          </p:cNvSpPr>
          <p:nvPr>
            <p:ph sz="quarter" idx="12"/>
          </p:nvPr>
        </p:nvSpPr>
        <p:spPr>
          <a:xfrm>
            <a:off x="399369" y="1449388"/>
            <a:ext cx="9313591" cy="5157229"/>
          </a:xfrm>
        </p:spPr>
        <p:txBody>
          <a:bodyPr/>
          <a:lstStyle/>
          <a:p>
            <a:pPr marL="0" indent="0">
              <a:buNone/>
            </a:pPr>
            <a:r>
              <a:rPr lang="en-US" dirty="0"/>
              <a:t>Participants perform practical activities throughout the module:</a:t>
            </a:r>
          </a:p>
          <a:p>
            <a:r>
              <a:rPr lang="en-US" dirty="0"/>
              <a:t>Worksheet 1: Green Economy in My VET Context </a:t>
            </a:r>
          </a:p>
          <a:p>
            <a:r>
              <a:rPr lang="en-US" dirty="0"/>
              <a:t>Worksheet 2: Green Economy Change in a VET Sector </a:t>
            </a:r>
          </a:p>
          <a:p>
            <a:r>
              <a:rPr lang="en-US" dirty="0"/>
              <a:t>Worksheet 3: Mapping Green Skills to Occupations </a:t>
            </a:r>
          </a:p>
          <a:p>
            <a:r>
              <a:rPr lang="en-US" dirty="0"/>
              <a:t>Worksheet 4: From </a:t>
            </a:r>
            <a:r>
              <a:rPr lang="en-US" dirty="0" err="1"/>
              <a:t>Labour</a:t>
            </a:r>
            <a:r>
              <a:rPr lang="en-US" dirty="0"/>
              <a:t>-Market Signal to Learning Example </a:t>
            </a:r>
          </a:p>
          <a:p>
            <a:r>
              <a:rPr lang="en-US" dirty="0"/>
              <a:t>Worksheet 5: Case Study Analysis </a:t>
            </a:r>
          </a:p>
          <a:p>
            <a:r>
              <a:rPr lang="en-US" dirty="0"/>
              <a:t>Worksheet 6: Reflection and Next Steps </a:t>
            </a:r>
          </a:p>
          <a:p>
            <a:pPr marL="0" indent="0">
              <a:buNone/>
            </a:pPr>
            <a:endParaRPr lang="hr-HR" dirty="0"/>
          </a:p>
          <a:p>
            <a:pPr marL="0" indent="0">
              <a:buNone/>
            </a:pPr>
            <a:r>
              <a:rPr lang="en-US" dirty="0"/>
              <a:t>Working format: individual, pairs or groups, depending on the activity.</a:t>
            </a:r>
          </a:p>
        </p:txBody>
      </p:sp>
    </p:spTree>
    <p:extLst>
      <p:ext uri="{BB962C8B-B14F-4D97-AF65-F5344CB8AC3E}">
        <p14:creationId xmlns:p14="http://schemas.microsoft.com/office/powerpoint/2010/main" val="1956525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2A3FE-F75C-033E-FB5B-C636B996F78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051CB6-4F06-35F2-D746-3DC13B771E3B}"/>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Practical Activity Output</a:t>
            </a:r>
            <a:r>
              <a:rPr lang="hr-HR" dirty="0">
                <a:solidFill>
                  <a:srgbClr val="255839"/>
                </a:solidFill>
              </a:rPr>
              <a:t>s</a:t>
            </a:r>
            <a:endParaRPr lang="el-GR" dirty="0">
              <a:solidFill>
                <a:srgbClr val="255839"/>
              </a:solidFill>
            </a:endParaRPr>
          </a:p>
        </p:txBody>
      </p:sp>
      <p:sp>
        <p:nvSpPr>
          <p:cNvPr id="7" name="Content Placeholder 6">
            <a:extLst>
              <a:ext uri="{FF2B5EF4-FFF2-40B4-BE49-F238E27FC236}">
                <a16:creationId xmlns:a16="http://schemas.microsoft.com/office/drawing/2014/main" id="{903DED18-6ED1-D249-E510-1C310252C493}"/>
              </a:ext>
            </a:extLst>
          </p:cNvPr>
          <p:cNvSpPr>
            <a:spLocks noGrp="1"/>
          </p:cNvSpPr>
          <p:nvPr>
            <p:ph sz="quarter" idx="12"/>
          </p:nvPr>
        </p:nvSpPr>
        <p:spPr>
          <a:xfrm>
            <a:off x="399369" y="1449388"/>
            <a:ext cx="9313591" cy="5157229"/>
          </a:xfrm>
        </p:spPr>
        <p:txBody>
          <a:bodyPr/>
          <a:lstStyle/>
          <a:p>
            <a:pPr marL="0" indent="0">
              <a:buNone/>
            </a:pPr>
            <a:r>
              <a:rPr lang="en-US" dirty="0"/>
              <a:t>By the end of this module, participants should produce:</a:t>
            </a:r>
          </a:p>
          <a:p>
            <a:r>
              <a:rPr lang="en-US" dirty="0"/>
              <a:t>personal reflection on green economy relevance </a:t>
            </a:r>
          </a:p>
          <a:p>
            <a:r>
              <a:rPr lang="en-US" dirty="0"/>
              <a:t>sector-based green economy mapping </a:t>
            </a:r>
          </a:p>
          <a:p>
            <a:r>
              <a:rPr lang="en-US" dirty="0"/>
              <a:t>green skills-to-occupation mapping </a:t>
            </a:r>
          </a:p>
          <a:p>
            <a:r>
              <a:rPr lang="en-US" dirty="0" err="1"/>
              <a:t>labour</a:t>
            </a:r>
            <a:r>
              <a:rPr lang="en-US" dirty="0"/>
              <a:t>-market signal translated into a teaching example </a:t>
            </a:r>
          </a:p>
          <a:p>
            <a:r>
              <a:rPr lang="en-US" dirty="0"/>
              <a:t>case-study analysis </a:t>
            </a:r>
          </a:p>
          <a:p>
            <a:r>
              <a:rPr lang="en-US" dirty="0"/>
              <a:t>Green Skills Teaching Note for SDL </a:t>
            </a:r>
          </a:p>
          <a:p>
            <a:pPr marL="0" indent="0">
              <a:buNone/>
            </a:pPr>
            <a:endParaRPr lang="hr-HR" dirty="0"/>
          </a:p>
          <a:p>
            <a:pPr marL="0" indent="0">
              <a:buNone/>
            </a:pPr>
            <a:r>
              <a:rPr lang="en-US" dirty="0"/>
              <a:t>These outputs may contribute to the Trainer Portfolio.</a:t>
            </a:r>
          </a:p>
        </p:txBody>
      </p:sp>
    </p:spTree>
    <p:extLst>
      <p:ext uri="{BB962C8B-B14F-4D97-AF65-F5344CB8AC3E}">
        <p14:creationId xmlns:p14="http://schemas.microsoft.com/office/powerpoint/2010/main" val="6216153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hr-HR" dirty="0">
                <a:solidFill>
                  <a:srgbClr val="255839"/>
                </a:solidFill>
              </a:rPr>
              <a:t>Trainer Portfolio Link</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lstStyle/>
          <a:p>
            <a:pPr marL="0" indent="0">
              <a:buNone/>
            </a:pPr>
            <a:r>
              <a:rPr lang="en-US" dirty="0"/>
              <a:t>This module contributes to the Trainer Portfolio through:</a:t>
            </a:r>
          </a:p>
          <a:p>
            <a:r>
              <a:rPr lang="en-US" dirty="0"/>
              <a:t>Green Skills Teaching Note </a:t>
            </a:r>
          </a:p>
          <a:p>
            <a:r>
              <a:rPr lang="en-US" dirty="0"/>
              <a:t>sector or occupation example </a:t>
            </a:r>
          </a:p>
          <a:p>
            <a:r>
              <a:rPr lang="en-US" dirty="0" err="1"/>
              <a:t>labour</a:t>
            </a:r>
            <a:r>
              <a:rPr lang="en-US" dirty="0"/>
              <a:t>-market relevance explanation </a:t>
            </a:r>
          </a:p>
          <a:p>
            <a:r>
              <a:rPr lang="en-US" dirty="0"/>
              <a:t>learner guidance prompt </a:t>
            </a:r>
          </a:p>
          <a:p>
            <a:r>
              <a:rPr lang="en-US" dirty="0"/>
              <a:t>local adaptation reflection </a:t>
            </a:r>
          </a:p>
          <a:p>
            <a:pPr marL="0" indent="0">
              <a:buNone/>
            </a:pPr>
            <a:r>
              <a:rPr lang="en-US" dirty="0"/>
              <a:t>The portfolio output demonstrates that participants can connect ESE content with green skills, </a:t>
            </a:r>
            <a:r>
              <a:rPr lang="en-US" dirty="0" err="1"/>
              <a:t>labour</a:t>
            </a:r>
            <a:r>
              <a:rPr lang="en-US" dirty="0"/>
              <a:t>-market relevance and learner progression.</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Summary and Next Steps (1)</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2066412"/>
            <a:ext cx="5792984" cy="4156588"/>
          </a:xfrm>
        </p:spPr>
        <p:txBody>
          <a:bodyPr>
            <a:normAutofit lnSpcReduction="10000"/>
          </a:bodyPr>
          <a:lstStyle/>
          <a:p>
            <a:pPr marL="0" indent="0">
              <a:buNone/>
            </a:pPr>
            <a:r>
              <a:rPr lang="en-US" dirty="0"/>
              <a:t>In this module, we covered:</a:t>
            </a:r>
          </a:p>
          <a:p>
            <a:r>
              <a:rPr lang="en-US" dirty="0"/>
              <a:t>The green economy is low carbon, resource efficient and socially inclusive. </a:t>
            </a:r>
          </a:p>
          <a:p>
            <a:r>
              <a:rPr lang="en-US" dirty="0"/>
              <a:t>The green transition affects both new and existing occupations. </a:t>
            </a:r>
          </a:p>
          <a:p>
            <a:r>
              <a:rPr lang="en-US" dirty="0"/>
              <a:t>VET plays an important role in preparing learners for changing work tasks. </a:t>
            </a:r>
          </a:p>
          <a:p>
            <a:r>
              <a:rPr lang="en-US" dirty="0"/>
              <a:t>Green skills include transversal, specific and highly </a:t>
            </a:r>
            <a:r>
              <a:rPr lang="en-US" dirty="0" err="1"/>
              <a:t>specialised</a:t>
            </a:r>
            <a:r>
              <a:rPr lang="en-US" dirty="0"/>
              <a:t> skills. </a:t>
            </a:r>
          </a:p>
          <a:p>
            <a:r>
              <a:rPr lang="en-US" dirty="0" err="1"/>
              <a:t>Labour</a:t>
            </a:r>
            <a:r>
              <a:rPr lang="en-US" dirty="0"/>
              <a:t>-market intelligence helps teachers keep examples realistic and relevant. </a:t>
            </a:r>
          </a:p>
          <a:p>
            <a:r>
              <a:rPr lang="en-US" dirty="0"/>
              <a:t>Case studies help connect abstract concepts to workplace practice.</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35CBB-6872-E583-F78E-848450CB7612}"/>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585C6F7-E6C7-8F87-4FCE-BB961B8BAE75}"/>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C348FC91-0B87-DFC8-77A4-50DFCAF79833}"/>
              </a:ext>
            </a:extLst>
          </p:cNvPr>
          <p:cNvSpPr>
            <a:spLocks noGrp="1"/>
          </p:cNvSpPr>
          <p:nvPr>
            <p:ph type="title"/>
          </p:nvPr>
        </p:nvSpPr>
        <p:spPr>
          <a:xfrm>
            <a:off x="645765" y="1022669"/>
            <a:ext cx="8596668" cy="1320800"/>
          </a:xfrm>
        </p:spPr>
        <p:txBody>
          <a:bodyPr/>
          <a:lstStyle/>
          <a:p>
            <a:r>
              <a:rPr lang="hr-HR" dirty="0">
                <a:solidFill>
                  <a:srgbClr val="255839"/>
                </a:solidFill>
              </a:rPr>
              <a:t>Summary and </a:t>
            </a:r>
            <a:r>
              <a:rPr lang="hr-HR">
                <a:solidFill>
                  <a:srgbClr val="255839"/>
                </a:solidFill>
              </a:rPr>
              <a:t>Next Steps (2)</a:t>
            </a:r>
            <a:endParaRPr lang="el-GR" dirty="0">
              <a:solidFill>
                <a:srgbClr val="255839"/>
              </a:solidFill>
            </a:endParaRPr>
          </a:p>
        </p:txBody>
      </p:sp>
      <p:sp>
        <p:nvSpPr>
          <p:cNvPr id="7" name="Content Placeholder 6">
            <a:extLst>
              <a:ext uri="{FF2B5EF4-FFF2-40B4-BE49-F238E27FC236}">
                <a16:creationId xmlns:a16="http://schemas.microsoft.com/office/drawing/2014/main" id="{CC88C75E-43CF-AB4F-ABCF-E3E66F033A5E}"/>
              </a:ext>
            </a:extLst>
          </p:cNvPr>
          <p:cNvSpPr>
            <a:spLocks noGrp="1"/>
          </p:cNvSpPr>
          <p:nvPr>
            <p:ph sz="quarter" idx="12"/>
          </p:nvPr>
        </p:nvSpPr>
        <p:spPr>
          <a:xfrm>
            <a:off x="645765" y="1844040"/>
            <a:ext cx="5792984" cy="4668520"/>
          </a:xfrm>
        </p:spPr>
        <p:txBody>
          <a:bodyPr>
            <a:normAutofit/>
          </a:bodyPr>
          <a:lstStyle/>
          <a:p>
            <a:pPr marL="0" indent="0">
              <a:buNone/>
            </a:pPr>
            <a:r>
              <a:rPr lang="en-US" dirty="0"/>
              <a:t>Key takeaways from this module:</a:t>
            </a:r>
          </a:p>
          <a:p>
            <a:r>
              <a:rPr lang="en-US" dirty="0"/>
              <a:t>Green jobs should also be decent and inclusive jobs. </a:t>
            </a:r>
          </a:p>
          <a:p>
            <a:r>
              <a:rPr lang="en-US" dirty="0"/>
              <a:t>Sustainability-related occupations exist across many sectors. </a:t>
            </a:r>
          </a:p>
          <a:p>
            <a:r>
              <a:rPr lang="en-US" dirty="0"/>
              <a:t>Career guidance should show both new jobs and the greening of familiar jobs. </a:t>
            </a:r>
          </a:p>
          <a:p>
            <a:r>
              <a:rPr lang="en-US" dirty="0"/>
              <a:t>Local examples make green skills easier for learners to understand. </a:t>
            </a:r>
          </a:p>
          <a:p>
            <a:r>
              <a:rPr lang="en-US" dirty="0"/>
              <a:t>The Trainer Portfolio documents how teachers connect ESE content with </a:t>
            </a:r>
            <a:r>
              <a:rPr lang="en-US" dirty="0" err="1"/>
              <a:t>labour</a:t>
            </a:r>
            <a:r>
              <a:rPr lang="en-US" dirty="0"/>
              <a:t>-market relevance. </a:t>
            </a:r>
          </a:p>
          <a:p>
            <a:pPr marL="0" indent="0">
              <a:buNone/>
            </a:pPr>
            <a:r>
              <a:rPr lang="en-US" b="1" dirty="0"/>
              <a:t>Next steps:</a:t>
            </a:r>
            <a:endParaRPr lang="en-US" dirty="0"/>
          </a:p>
          <a:p>
            <a:r>
              <a:rPr lang="en-US" dirty="0"/>
              <a:t>complete the SDL task </a:t>
            </a:r>
          </a:p>
          <a:p>
            <a:r>
              <a:rPr lang="en-US" dirty="0"/>
              <a:t>add the output to the Trainer Portfolio</a:t>
            </a:r>
          </a:p>
        </p:txBody>
      </p:sp>
      <p:pic>
        <p:nvPicPr>
          <p:cNvPr id="2" name="Picture Placeholder 4">
            <a:extLst>
              <a:ext uri="{FF2B5EF4-FFF2-40B4-BE49-F238E27FC236}">
                <a16:creationId xmlns:a16="http://schemas.microsoft.com/office/drawing/2014/main" id="{1B8168B5-8B59-A6C0-66A0-4A737684ABA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7701174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A6366-342D-98E6-B92C-320ACD80CC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96AA43-68D5-3739-9281-B0BA02DA3100}"/>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References</a:t>
            </a:r>
            <a:endParaRPr lang="el-GR" dirty="0">
              <a:solidFill>
                <a:srgbClr val="255839"/>
              </a:solidFill>
            </a:endParaRPr>
          </a:p>
        </p:txBody>
      </p:sp>
      <p:sp>
        <p:nvSpPr>
          <p:cNvPr id="7" name="Content Placeholder 6">
            <a:extLst>
              <a:ext uri="{FF2B5EF4-FFF2-40B4-BE49-F238E27FC236}">
                <a16:creationId xmlns:a16="http://schemas.microsoft.com/office/drawing/2014/main" id="{318DA251-0F0C-DE94-92DC-8F10AD4F4B67}"/>
              </a:ext>
            </a:extLst>
          </p:cNvPr>
          <p:cNvSpPr>
            <a:spLocks noGrp="1"/>
          </p:cNvSpPr>
          <p:nvPr>
            <p:ph sz="quarter" idx="12"/>
          </p:nvPr>
        </p:nvSpPr>
        <p:spPr>
          <a:xfrm>
            <a:off x="399369" y="1449388"/>
            <a:ext cx="9313591" cy="5157229"/>
          </a:xfrm>
        </p:spPr>
        <p:txBody>
          <a:bodyPr/>
          <a:lstStyle/>
          <a:p>
            <a:r>
              <a:rPr lang="en-US" dirty="0"/>
              <a:t>UNEP (n.d.). </a:t>
            </a:r>
            <a:r>
              <a:rPr lang="en-US" i="1" dirty="0"/>
              <a:t>Green Economy.</a:t>
            </a:r>
            <a:br>
              <a:rPr lang="en-US" dirty="0"/>
            </a:br>
            <a:r>
              <a:rPr lang="en-US" dirty="0">
                <a:hlinkClick r:id="rId3"/>
              </a:rPr>
              <a:t>https://www.unep.org/regions/asia-and-pacific/regional-initiatives/supporting-resource-efficiency/green-economy</a:t>
            </a:r>
            <a:endParaRPr lang="en-US" dirty="0"/>
          </a:p>
          <a:p>
            <a:r>
              <a:rPr lang="en-US" dirty="0" err="1"/>
              <a:t>Cedefop</a:t>
            </a:r>
            <a:r>
              <a:rPr lang="en-US" dirty="0"/>
              <a:t> (2025). </a:t>
            </a:r>
            <a:r>
              <a:rPr lang="en-US" i="1" dirty="0"/>
              <a:t>Meeting skill needs for the green transition.</a:t>
            </a:r>
            <a:br>
              <a:rPr lang="en-US" dirty="0"/>
            </a:br>
            <a:r>
              <a:rPr lang="en-US" dirty="0">
                <a:hlinkClick r:id="rId4"/>
              </a:rPr>
              <a:t>https://www.cedefop.europa.eu/en/publications/4220</a:t>
            </a:r>
            <a:endParaRPr lang="en-US" dirty="0"/>
          </a:p>
          <a:p>
            <a:r>
              <a:rPr lang="en-US" dirty="0" err="1"/>
              <a:t>Cedefop</a:t>
            </a:r>
            <a:r>
              <a:rPr lang="en-US" dirty="0"/>
              <a:t> (n.d.). </a:t>
            </a:r>
            <a:r>
              <a:rPr lang="en-US" i="1" dirty="0"/>
              <a:t>Skills for the green economy.</a:t>
            </a:r>
            <a:br>
              <a:rPr lang="en-US" dirty="0"/>
            </a:br>
            <a:r>
              <a:rPr lang="en-US" dirty="0">
                <a:hlinkClick r:id="rId5"/>
              </a:rPr>
              <a:t>https://www.cedefop.europa.eu/en/tools/vet-glossary/glossary/vaardigheden-voor-de-groene-economie</a:t>
            </a:r>
            <a:endParaRPr lang="en-US" dirty="0"/>
          </a:p>
          <a:p>
            <a:r>
              <a:rPr lang="en-US" dirty="0"/>
              <a:t>European Commission / JRC (2022). </a:t>
            </a:r>
            <a:r>
              <a:rPr lang="en-US" i="1" dirty="0" err="1"/>
              <a:t>GreenComp</a:t>
            </a:r>
            <a:r>
              <a:rPr lang="en-US" i="1" dirty="0"/>
              <a:t>: The European sustainability competence framework.</a:t>
            </a:r>
            <a:br>
              <a:rPr lang="en-US" dirty="0"/>
            </a:br>
            <a:r>
              <a:rPr lang="en-US" dirty="0"/>
              <a:t>https://joint-research-centre.ec.europa.eu/greencomp_en</a:t>
            </a:r>
          </a:p>
        </p:txBody>
      </p:sp>
    </p:spTree>
    <p:extLst>
      <p:ext uri="{BB962C8B-B14F-4D97-AF65-F5344CB8AC3E}">
        <p14:creationId xmlns:p14="http://schemas.microsoft.com/office/powerpoint/2010/main" val="14929020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E776B-778D-A2EB-35C0-60E44847EC9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652690D-9C32-55CF-AACE-473B03C76A98}"/>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References</a:t>
            </a:r>
            <a:endParaRPr lang="el-GR" dirty="0">
              <a:solidFill>
                <a:srgbClr val="255839"/>
              </a:solidFill>
            </a:endParaRPr>
          </a:p>
        </p:txBody>
      </p:sp>
      <p:sp>
        <p:nvSpPr>
          <p:cNvPr id="7" name="Content Placeholder 6">
            <a:extLst>
              <a:ext uri="{FF2B5EF4-FFF2-40B4-BE49-F238E27FC236}">
                <a16:creationId xmlns:a16="http://schemas.microsoft.com/office/drawing/2014/main" id="{ECE6BE88-6199-BD57-9C74-AF9852B717A0}"/>
              </a:ext>
            </a:extLst>
          </p:cNvPr>
          <p:cNvSpPr>
            <a:spLocks noGrp="1"/>
          </p:cNvSpPr>
          <p:nvPr>
            <p:ph sz="quarter" idx="12"/>
          </p:nvPr>
        </p:nvSpPr>
        <p:spPr>
          <a:xfrm>
            <a:off x="399369" y="1449388"/>
            <a:ext cx="9313591" cy="5157229"/>
          </a:xfrm>
        </p:spPr>
        <p:txBody>
          <a:bodyPr/>
          <a:lstStyle/>
          <a:p>
            <a:r>
              <a:rPr lang="en-US" dirty="0"/>
              <a:t>ESCO (2022). </a:t>
            </a:r>
            <a:r>
              <a:rPr lang="en-US" i="1" dirty="0"/>
              <a:t>Green skills and knowledge concepts: labelling the ESCO classification.</a:t>
            </a:r>
            <a:br>
              <a:rPr lang="en-US" dirty="0"/>
            </a:br>
            <a:r>
              <a:rPr lang="en-US" dirty="0">
                <a:hlinkClick r:id="rId3"/>
              </a:rPr>
              <a:t>https://esco.ec.europa.eu/en/about-esco/publications/publication/green-skills-and-knowledge-concepts-labelling-esco</a:t>
            </a:r>
            <a:endParaRPr lang="en-US" dirty="0"/>
          </a:p>
          <a:p>
            <a:r>
              <a:rPr lang="en-US" dirty="0"/>
              <a:t>ILO (2024). </a:t>
            </a:r>
            <a:r>
              <a:rPr lang="en-US" i="1" dirty="0"/>
              <a:t>What is a green job?</a:t>
            </a:r>
            <a:br>
              <a:rPr lang="en-US" dirty="0"/>
            </a:br>
            <a:r>
              <a:rPr lang="en-US" dirty="0">
                <a:hlinkClick r:id="rId4"/>
              </a:rPr>
              <a:t>https://www.ilo.org/topics-and-sectors/just-transition-towards-environmentally-sustainable-economies-and-societies/what-green-job</a:t>
            </a:r>
            <a:endParaRPr lang="en-US" dirty="0"/>
          </a:p>
          <a:p>
            <a:r>
              <a:rPr lang="en-US" dirty="0"/>
              <a:t>European Commission (n.d.). </a:t>
            </a:r>
            <a:r>
              <a:rPr lang="en-US" i="1" dirty="0"/>
              <a:t>Renovation Wave.</a:t>
            </a:r>
            <a:br>
              <a:rPr lang="en-US" dirty="0"/>
            </a:br>
            <a:r>
              <a:rPr lang="en-US" dirty="0">
                <a:hlinkClick r:id="rId5"/>
              </a:rPr>
              <a:t>https://energy.ec.europa.eu/topics/energy-efficiency/energy-performance-buildings/renovation-wave_en</a:t>
            </a:r>
            <a:endParaRPr lang="en-US" dirty="0"/>
          </a:p>
          <a:p>
            <a:r>
              <a:rPr lang="en-US" dirty="0"/>
              <a:t>European Commission (n.d.). </a:t>
            </a:r>
            <a:r>
              <a:rPr lang="en-US" i="1" dirty="0"/>
              <a:t>Circular Economy.</a:t>
            </a:r>
            <a:br>
              <a:rPr lang="en-US" dirty="0"/>
            </a:br>
            <a:r>
              <a:rPr lang="en-US" dirty="0">
                <a:hlinkClick r:id="rId6"/>
              </a:rPr>
              <a:t>https://environment.ec.europa.eu/strategy/circular-economy_en</a:t>
            </a:r>
            <a:endParaRPr lang="en-US" dirty="0"/>
          </a:p>
          <a:p>
            <a:r>
              <a:rPr lang="en-US" dirty="0"/>
              <a:t>European Commission (n.d.). </a:t>
            </a:r>
            <a:r>
              <a:rPr lang="en-US" i="1" dirty="0"/>
              <a:t>The transition of EU tourism.</a:t>
            </a:r>
            <a:br>
              <a:rPr lang="en-US" dirty="0"/>
            </a:br>
            <a:r>
              <a:rPr lang="en-US" dirty="0">
                <a:hlinkClick r:id="rId7"/>
              </a:rPr>
              <a:t>https://transport.ec.europa.eu/tourism/transition-eu-tourism_en</a:t>
            </a:r>
            <a:endParaRPr lang="en-US" dirty="0"/>
          </a:p>
        </p:txBody>
      </p:sp>
    </p:spTree>
    <p:extLst>
      <p:ext uri="{BB962C8B-B14F-4D97-AF65-F5344CB8AC3E}">
        <p14:creationId xmlns:p14="http://schemas.microsoft.com/office/powerpoint/2010/main" val="4422064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customXml/itemProps2.xml><?xml version="1.0" encoding="utf-8"?>
<ds:datastoreItem xmlns:ds="http://schemas.openxmlformats.org/officeDocument/2006/customXml" ds:itemID="{5107C247-2840-458A-BFE4-46E759D9D52F}"/>
</file>

<file path=customXml/itemProps3.xml><?xml version="1.0" encoding="utf-8"?>
<ds:datastoreItem xmlns:ds="http://schemas.openxmlformats.org/officeDocument/2006/customXml" ds:itemID="{737D992C-8333-415C-9E55-2886E01CDB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9482</Words>
  <Application>Microsoft Office PowerPoint</Application>
  <PresentationFormat>Breitbild</PresentationFormat>
  <Paragraphs>1101</Paragraphs>
  <Slides>60</Slides>
  <Notes>60</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60</vt:i4>
      </vt:variant>
    </vt:vector>
  </HeadingPairs>
  <TitlesOfParts>
    <vt:vector size="69" baseType="lpstr">
      <vt:lpstr>Arial</vt:lpstr>
      <vt:lpstr>Calibri</vt:lpstr>
      <vt:lpstr>Calibri Light</vt:lpstr>
      <vt:lpstr>Open Sans</vt:lpstr>
      <vt:lpstr>Roboto Slab</vt:lpstr>
      <vt:lpstr>Trebuchet MS</vt:lpstr>
      <vt:lpstr>Wingdings 3</vt:lpstr>
      <vt:lpstr>CARDET Course template</vt:lpstr>
      <vt:lpstr>Facet</vt:lpstr>
      <vt:lpstr>PowerPoint-Präsentation</vt:lpstr>
      <vt:lpstr>Session Roadmap</vt:lpstr>
      <vt:lpstr>Module Overview</vt:lpstr>
      <vt:lpstr>Learning Outcomes</vt:lpstr>
      <vt:lpstr>Opening Reflection / Warm-up</vt:lpstr>
      <vt:lpstr>Topic 1: Green Economy and Its Relevance for VET</vt:lpstr>
      <vt:lpstr>Topic 2: Green Skills and Changing Labour-Market Needs</vt:lpstr>
      <vt:lpstr>Topic 3: Sustainability-Related Occupations and Career Pathways</vt:lpstr>
      <vt:lpstr>What is the Green Economy?</vt:lpstr>
      <vt:lpstr>Green Economy and Sustainable Development</vt:lpstr>
      <vt:lpstr>Why the Green Economy Matters for VET (1)</vt:lpstr>
      <vt:lpstr>Why the Green Economy Matters for VET (2)</vt:lpstr>
      <vt:lpstr>Checkpoint Discussion</vt:lpstr>
      <vt:lpstr>Practical Activity</vt:lpstr>
      <vt:lpstr>Green Economy Transition Areas</vt:lpstr>
      <vt:lpstr>Drivers of the Green Economy</vt:lpstr>
      <vt:lpstr>Visible and Hidden Labour-Market Change</vt:lpstr>
      <vt:lpstr>Checkpoint Discussion: What Is Changing in Your Sector?</vt:lpstr>
      <vt:lpstr>Applied Discussion: From Trend to Training Need</vt:lpstr>
      <vt:lpstr>Labour-Market Signals and Stakeholders</vt:lpstr>
      <vt:lpstr>Practical Activity</vt:lpstr>
      <vt:lpstr>What are Green Skills?</vt:lpstr>
      <vt:lpstr>Categories of Green Skills</vt:lpstr>
      <vt:lpstr>Transversal Sustainability Skills</vt:lpstr>
      <vt:lpstr>Occupation-Specific Green Skills</vt:lpstr>
      <vt:lpstr>Highly Specialised Green Skills</vt:lpstr>
      <vt:lpstr>Checkpoint Discussion</vt:lpstr>
      <vt:lpstr>Practical Activity</vt:lpstr>
      <vt:lpstr>Green Skills in ESCO</vt:lpstr>
      <vt:lpstr>Skills Intelligence: Reading Labour-Market Change</vt:lpstr>
      <vt:lpstr>Practical Activity</vt:lpstr>
      <vt:lpstr>What is a Green Job?</vt:lpstr>
      <vt:lpstr>Green Jobs and Decent Work</vt:lpstr>
      <vt:lpstr>New Jobs, Changing Jobs and Changing Tasks</vt:lpstr>
      <vt:lpstr>Sector Examples</vt:lpstr>
      <vt:lpstr>Career Pathways in the Green Transition</vt:lpstr>
      <vt:lpstr>Just Transition and Inclusion</vt:lpstr>
      <vt:lpstr>Practical Activity</vt:lpstr>
      <vt:lpstr>Case Study: Building Renovation and Energy Efficiency</vt:lpstr>
      <vt:lpstr>Case Study: Building Renovation and Energy Efficiency</vt:lpstr>
      <vt:lpstr>Practical Activity</vt:lpstr>
      <vt:lpstr>Case Study: Circular Economy in Manufacturing and Repair</vt:lpstr>
      <vt:lpstr>Reflective Questions – Circular Economy Case</vt:lpstr>
      <vt:lpstr>Practical Activity</vt:lpstr>
      <vt:lpstr>Case Study: Sustainable Tourism and Local Services</vt:lpstr>
      <vt:lpstr>Case Study: Sustainable Tourism and Local Services</vt:lpstr>
      <vt:lpstr>Relevant Aspects for Module 3</vt:lpstr>
      <vt:lpstr>Case Study: Sustainable Tourism and Local Services</vt:lpstr>
      <vt:lpstr>Individual Trainer Reflection Activity</vt:lpstr>
      <vt:lpstr>Group Reflection Activity</vt:lpstr>
      <vt:lpstr>Self-Directed Learning Task</vt:lpstr>
      <vt:lpstr>Using ESE Materials in This Module</vt:lpstr>
      <vt:lpstr>Practical Activities in This Module</vt:lpstr>
      <vt:lpstr>Practical Activity Outputs</vt:lpstr>
      <vt:lpstr>Trainer Portfolio Link</vt:lpstr>
      <vt:lpstr>Summary and Next Steps (1)</vt:lpstr>
      <vt:lpstr>Summary and Next Steps (2)</vt:lpstr>
      <vt:lpstr>References</vt:lpstr>
      <vt:lpstr>References</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René BISCHOF</cp:lastModifiedBy>
  <cp:revision>221</cp:revision>
  <cp:lastPrinted>2018-07-25T11:23:29Z</cp:lastPrinted>
  <dcterms:created xsi:type="dcterms:W3CDTF">2014-07-11T09:12:14Z</dcterms:created>
  <dcterms:modified xsi:type="dcterms:W3CDTF">2026-06-15T16:53:24Z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