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52_3E5602E3.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68_71CFA40B.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62_55098640.xml" ContentType="application/vnd.ms-powerpoint.comments+xml"/>
  <Override PartName="/ppt/notesSlides/notesSlide17.xml" ContentType="application/vnd.openxmlformats-officedocument.presentationml.notesSlide+xml"/>
  <Override PartName="/ppt/comments/modernComment_158_6B229DE.xml" ContentType="application/vnd.ms-powerpoint.comments+xml"/>
  <Override PartName="/ppt/notesSlides/notesSlide18.xml" ContentType="application/vnd.openxmlformats-officedocument.presentationml.notesSlide+xml"/>
  <Override PartName="/ppt/comments/modernComment_16E_31C6E94D.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modernComment_15B_7EA27B41.xml" ContentType="application/vnd.ms-powerpoint.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omments/modernComment_174_B70DADEE.xml" ContentType="application/vnd.ms-powerpoint.comments+xml"/>
  <Override PartName="/ppt/notesSlides/notesSlide28.xml" ContentType="application/vnd.openxmlformats-officedocument.presentationml.notesSlide+xml"/>
  <Override PartName="/ppt/comments/modernComment_15F_84C8AF29.xml" ContentType="application/vnd.ms-powerpoint.comments+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43"/>
  </p:notesMasterIdLst>
  <p:handoutMasterIdLst>
    <p:handoutMasterId r:id="rId44"/>
  </p:handoutMasterIdLst>
  <p:sldIdLst>
    <p:sldId id="276" r:id="rId6"/>
    <p:sldId id="263" r:id="rId7"/>
    <p:sldId id="353" r:id="rId8"/>
    <p:sldId id="337" r:id="rId9"/>
    <p:sldId id="338" r:id="rId10"/>
    <p:sldId id="362" r:id="rId11"/>
    <p:sldId id="339" r:id="rId12"/>
    <p:sldId id="360" r:id="rId13"/>
    <p:sldId id="361" r:id="rId14"/>
    <p:sldId id="340" r:id="rId15"/>
    <p:sldId id="363" r:id="rId16"/>
    <p:sldId id="364" r:id="rId17"/>
    <p:sldId id="341" r:id="rId18"/>
    <p:sldId id="373" r:id="rId19"/>
    <p:sldId id="374" r:id="rId20"/>
    <p:sldId id="375" r:id="rId21"/>
    <p:sldId id="376" r:id="rId22"/>
    <p:sldId id="377" r:id="rId23"/>
    <p:sldId id="378" r:id="rId24"/>
    <p:sldId id="379" r:id="rId25"/>
    <p:sldId id="380" r:id="rId26"/>
    <p:sldId id="354" r:id="rId27"/>
    <p:sldId id="344" r:id="rId28"/>
    <p:sldId id="345" r:id="rId29"/>
    <p:sldId id="366" r:id="rId30"/>
    <p:sldId id="346" r:id="rId31"/>
    <p:sldId id="368" r:id="rId32"/>
    <p:sldId id="369" r:id="rId33"/>
    <p:sldId id="367" r:id="rId34"/>
    <p:sldId id="357" r:id="rId35"/>
    <p:sldId id="358" r:id="rId36"/>
    <p:sldId id="347" r:id="rId37"/>
    <p:sldId id="371" r:id="rId38"/>
    <p:sldId id="372" r:id="rId39"/>
    <p:sldId id="351" r:id="rId40"/>
    <p:sldId id="381" r:id="rId41"/>
    <p:sldId id="270" r:id="rId42"/>
  </p:sldIdLst>
  <p:sldSz cx="12192000" cy="6858000"/>
  <p:notesSz cx="6858000" cy="9144000"/>
  <p:custDataLst>
    <p:tags r:id="rId4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D55E08-6267-7DAA-516D-5E873AB02356}" name="FIPL11" initials="F" userId="S::FIPL11@ruralhub.onmicrosoft.com::ff9763fe-7668-41d3-9f6c-316f9ea18fec" providerId="AD"/>
  <p188:author id="{F1223353-FD7E-A5BA-7FF9-8EAFFCF3D62A}" name="FIPL16" initials="F" userId="S::fipl16@ruralhub.onmicrosoft.com::a17d6b4a-cf87-4492-99da-ea7bfad5c6b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71429" autoAdjust="0"/>
  </p:normalViewPr>
  <p:slideViewPr>
    <p:cSldViewPr snapToGrid="0">
      <p:cViewPr varScale="1">
        <p:scale>
          <a:sx n="55" d="100"/>
          <a:sy n="55" d="100"/>
        </p:scale>
        <p:origin x="231" y="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3.xml"/></Relationships>
</file>

<file path=ppt/comments/modernComment_15B_7EA27B41.xml><?xml version="1.0" encoding="utf-8"?>
<p188:cmLst xmlns:a="http://schemas.openxmlformats.org/drawingml/2006/main" xmlns:r="http://schemas.openxmlformats.org/officeDocument/2006/relationships" xmlns:p188="http://schemas.microsoft.com/office/powerpoint/2018/8/main">
  <p188:cm id="{6FB7A43F-9C29-48B0-8A52-9909FA86DFA4}" authorId="{F1223353-FD7E-A5BA-7FF9-8EAFFCF3D62A}" created="2026-05-20T13:56:52.295">
    <pc:sldMkLst xmlns:pc="http://schemas.microsoft.com/office/powerpoint/2013/main/command">
      <pc:docMk/>
      <pc:sldMk cId="2124577601" sldId="347"/>
    </pc:sldMkLst>
    <p188:txBody>
      <a:bodyPr/>
      <a:lstStyle/>
      <a:p>
        <a:r>
          <a:rPr lang="en-IE"/>
          <a:t>Can they contact if struggle with SDL?</a:t>
        </a:r>
      </a:p>
    </p188:txBody>
  </p188:cm>
</p188:cmLst>
</file>

<file path=ppt/comments/modernComment_15F_84C8AF29.xml><?xml version="1.0" encoding="utf-8"?>
<p188:cmLst xmlns:a="http://schemas.openxmlformats.org/drawingml/2006/main" xmlns:r="http://schemas.openxmlformats.org/officeDocument/2006/relationships" xmlns:p188="http://schemas.microsoft.com/office/powerpoint/2018/8/main">
  <p188:cm id="{32E86CE0-EC33-4932-9370-BDF19353E5FD}" authorId="{F9D55E08-6267-7DAA-516D-5E873AB02356}" created="2026-05-15T16:20:36.276">
    <ac:txMkLst xmlns:ac="http://schemas.microsoft.com/office/drawing/2013/main/command">
      <pc:docMk xmlns:pc="http://schemas.microsoft.com/office/powerpoint/2013/main/command"/>
      <pc:sldMk xmlns:pc="http://schemas.microsoft.com/office/powerpoint/2013/main/command" cId="2227744553" sldId="351"/>
      <ac:spMk id="7" creationId="{2411DCB7-809D-EF42-7B39-7CF333D051B8}"/>
      <ac:txMk cp="28">
        <ac:context len="724" hash="2001455976"/>
      </ac:txMk>
    </ac:txMkLst>
    <p188:pos x="2289940" y="532409"/>
    <p188:txBody>
      <a:bodyPr/>
      <a:lstStyle/>
      <a:p>
        <a:r>
          <a:rPr lang="en-IE"/>
          <a:t>1) The development, structure, and pedagogical approach of the European Sustainability Expert (ESE) course
2) How to navigate and utilise the SUSTAIN-EU E-Learning Platform and its digital tools
3) Practical strategies for supporting learners in online and self-directed learning environments
4) Approaches to planning and facilitating learner-centred online learning activities</a:t>
        </a:r>
      </a:p>
    </p188:txBody>
  </p188:cm>
</p188:cmLst>
</file>

<file path=ppt/comments/modernComment_16E_31C6E94D.xml><?xml version="1.0" encoding="utf-8"?>
<p188:cmLst xmlns:a="http://schemas.openxmlformats.org/drawingml/2006/main" xmlns:r="http://schemas.openxmlformats.org/officeDocument/2006/relationships" xmlns:p188="http://schemas.microsoft.com/office/powerpoint/2018/8/main">
  <p188:cm id="{A8479324-3363-495A-923D-8B795805CBCF}" authorId="{F1223353-FD7E-A5BA-7FF9-8EAFFCF3D62A}" created="2026-05-20T16:40:16.940">
    <ac:txMkLst xmlns:ac="http://schemas.microsoft.com/office/drawing/2013/main/command">
      <pc:docMk xmlns:pc="http://schemas.microsoft.com/office/powerpoint/2013/main/command"/>
      <pc:sldMk xmlns:pc="http://schemas.microsoft.com/office/powerpoint/2013/main/command" cId="835119437" sldId="366"/>
      <ac:spMk id="3" creationId="{320FB541-ADD6-C36E-D081-54196A2BC92C}"/>
      <ac:txMk cp="116">
        <ac:context len="355" hash="4164012203"/>
      </ac:txMk>
    </ac:txMkLst>
    <p188:pos x="3722639" y="892583"/>
    <p188:txBody>
      <a:bodyPr/>
      <a:lstStyle/>
      <a:p>
        <a:r>
          <a:rPr lang="en-IE"/>
          <a:t>Add link to the platform when we have it.</a:t>
        </a:r>
      </a:p>
    </p188:txBody>
  </p188:cm>
  <p188:cm id="{4A3A543C-B6C6-4643-8120-3C8A42E9C6EC}" authorId="{F1223353-FD7E-A5BA-7FF9-8EAFFCF3D62A}" created="2026-05-20T16:41:26.551">
    <ac:txMkLst xmlns:ac="http://schemas.microsoft.com/office/drawing/2013/main/command">
      <pc:docMk xmlns:pc="http://schemas.microsoft.com/office/powerpoint/2013/main/command"/>
      <pc:sldMk xmlns:pc="http://schemas.microsoft.com/office/powerpoint/2013/main/command" cId="835119437" sldId="366"/>
      <ac:spMk id="18" creationId="{EE80383C-E702-D65E-9EA7-23CF214D8A45}"/>
      <ac:txMk cp="261">
        <ac:context len="407" hash="533388682"/>
      </ac:txMk>
    </ac:txMkLst>
    <p188:pos x="3591145" y="2204294"/>
    <p188:txBody>
      <a:bodyPr/>
      <a:lstStyle/>
      <a:p>
        <a:r>
          <a:rPr lang="en-IE"/>
          <a:t>Canva link to edit for translation: https://canva.link/2hnxr7ebix77owe</a:t>
        </a:r>
      </a:p>
    </p188:txBody>
  </p188:cm>
</p188:cmLst>
</file>

<file path=ppt/comments/modernComment_152_3E5602E3.xml><?xml version="1.0" encoding="utf-8"?>
<p188:cmLst xmlns:a="http://schemas.openxmlformats.org/drawingml/2006/main" xmlns:r="http://schemas.openxmlformats.org/officeDocument/2006/relationships" xmlns:p188="http://schemas.microsoft.com/office/powerpoint/2018/8/main">
  <p188:cm id="{4BE797B2-7676-4308-9879-36CB4FC89F55}" authorId="{F9D55E08-6267-7DAA-516D-5E873AB02356}" created="2026-05-15T16:21:07.424">
    <ac:txMkLst xmlns:ac="http://schemas.microsoft.com/office/drawing/2013/main/command">
      <pc:docMk xmlns:pc="http://schemas.microsoft.com/office/powerpoint/2013/main/command"/>
      <pc:sldMk xmlns:pc="http://schemas.microsoft.com/office/powerpoint/2013/main/command" cId="1045824227" sldId="338"/>
      <ac:spMk id="7" creationId="{EE4FD453-550F-6097-9A2E-90C9A7F87CD4}"/>
      <ac:txMk cp="0" len="414">
        <ac:context len="415" hash="3733220289"/>
      </ac:txMk>
    </ac:txMkLst>
    <p188:pos x="9382305" y="283159"/>
    <p188:txBody>
      <a:bodyPr/>
      <a:lstStyle/>
      <a:p>
        <a:r>
          <a:rPr lang="en-IE"/>
          <a:t>Expanded</a:t>
        </a:r>
      </a:p>
    </p188:txBody>
  </p188:cm>
</p188:cmLst>
</file>

<file path=ppt/comments/modernComment_158_6B229DE.xml><?xml version="1.0" encoding="utf-8"?>
<p188:cmLst xmlns:a="http://schemas.openxmlformats.org/drawingml/2006/main" xmlns:r="http://schemas.openxmlformats.org/officeDocument/2006/relationships" xmlns:p188="http://schemas.microsoft.com/office/powerpoint/2018/8/main">
  <p188:cm id="{492405F1-F4FB-433B-920F-DBF021622583}" authorId="{F1223353-FD7E-A5BA-7FF9-8EAFFCF3D62A}" created="2026-05-20T13:35:14.165">
    <ac:deMkLst xmlns:ac="http://schemas.microsoft.com/office/drawing/2013/main/command">
      <pc:docMk xmlns:pc="http://schemas.microsoft.com/office/powerpoint/2013/main/command"/>
      <pc:sldMk xmlns:pc="http://schemas.microsoft.com/office/powerpoint/2013/main/command" cId="112339422" sldId="344"/>
      <ac:spMk id="3" creationId="{08ECE7DC-EFA2-F869-CD13-0164B66C2F86}"/>
    </ac:deMkLst>
    <p188:txBody>
      <a:bodyPr/>
      <a:lstStyle/>
      <a:p>
        <a:r>
          <a:rPr lang="en-IE"/>
          <a:t>Canva link for translation https://canva.link/2hnxr7ebix77owe</a:t>
        </a:r>
      </a:p>
    </p188:txBody>
  </p188:cm>
</p188:cmLst>
</file>

<file path=ppt/comments/modernComment_162_55098640.xml><?xml version="1.0" encoding="utf-8"?>
<p188:cmLst xmlns:a="http://schemas.openxmlformats.org/drawingml/2006/main" xmlns:r="http://schemas.openxmlformats.org/officeDocument/2006/relationships" xmlns:p188="http://schemas.microsoft.com/office/powerpoint/2018/8/main">
  <p188:cm id="{E379345D-26AB-45B0-9DF0-D8E9843CC5DE}" authorId="{F9D55E08-6267-7DAA-516D-5E873AB02356}" status="resolved" created="2026-05-15T16:01:59.476" complete="100000">
    <ac:txMkLst xmlns:ac="http://schemas.microsoft.com/office/drawing/2013/main/command">
      <pc:docMk xmlns:pc="http://schemas.microsoft.com/office/powerpoint/2013/main/command"/>
      <pc:sldMk xmlns:pc="http://schemas.microsoft.com/office/powerpoint/2013/main/command" cId="1426687552" sldId="354"/>
      <ac:spMk id="7" creationId="{18C100C2-44AE-4F69-CF74-D964DF96001C}"/>
      <ac:txMk cp="65" len="471">
        <ac:context len="537" hash="2809865114"/>
      </ac:txMk>
    </ac:txMkLst>
    <p188:pos x="9045420" y="2978233"/>
    <p188:txBody>
      <a:bodyPr/>
      <a:lstStyle/>
      <a:p>
        <a:r>
          <a:rPr lang="en-IE"/>
          <a:t>Linking to SDL.</a:t>
        </a:r>
      </a:p>
    </p188:txBody>
  </p188:cm>
  <p188:cm id="{352D10F1-7A32-441A-962E-2A4DFBA1BCF3}" authorId="{F9D55E08-6267-7DAA-516D-5E873AB02356}" status="resolved" created="2026-05-15T16:21:21.478" complete="100000">
    <ac:txMkLst xmlns:ac="http://schemas.microsoft.com/office/drawing/2013/main/command">
      <pc:docMk xmlns:pc="http://schemas.microsoft.com/office/powerpoint/2013/main/command"/>
      <pc:sldMk xmlns:pc="http://schemas.microsoft.com/office/powerpoint/2013/main/command" cId="1426687552" sldId="354"/>
      <ac:spMk id="7" creationId="{18C100C2-44AE-4F69-CF74-D964DF96001C}"/>
      <ac:txMk cp="0" len="536">
        <ac:context len="537" hash="2809865114"/>
      </ac:txMk>
    </ac:txMkLst>
    <p188:pos x="9045420" y="283159"/>
    <p188:txBody>
      <a:bodyPr/>
      <a:lstStyle/>
      <a:p>
        <a:r>
          <a:rPr lang="en-IE"/>
          <a:t>Expanded</a:t>
        </a:r>
      </a:p>
    </p188:txBody>
  </p188:cm>
</p188:cmLst>
</file>

<file path=ppt/comments/modernComment_168_71CFA40B.xml><?xml version="1.0" encoding="utf-8"?>
<p188:cmLst xmlns:a="http://schemas.openxmlformats.org/drawingml/2006/main" xmlns:r="http://schemas.openxmlformats.org/officeDocument/2006/relationships" xmlns:p188="http://schemas.microsoft.com/office/powerpoint/2018/8/main">
  <p188:cm id="{673EE336-FA07-41C6-83FB-56CD37DB03A7}" authorId="{F9D55E08-6267-7DAA-516D-5E873AB02356}" status="resolved" created="2026-05-15T15:53:50.184" complete="100000">
    <ac:txMkLst xmlns:ac="http://schemas.microsoft.com/office/drawing/2013/main/command">
      <pc:docMk xmlns:pc="http://schemas.microsoft.com/office/powerpoint/2013/main/command"/>
      <pc:sldMk xmlns:pc="http://schemas.microsoft.com/office/powerpoint/2013/main/command" cId="1909433355" sldId="360"/>
      <ac:spMk id="7" creationId="{F4521CBA-20CA-AF2A-ED4F-04E9DA8C23C8}"/>
      <ac:txMk cp="44">
        <ac:context len="1759" hash="894271257"/>
      </ac:txMk>
    </ac:txMkLst>
    <p188:pos x="9346210" y="806757"/>
    <p188:txBody>
      <a:bodyPr/>
      <a:lstStyle/>
      <a:p>
        <a:r>
          <a:rPr lang="en-IE"/>
          <a:t>References?</a:t>
        </a:r>
      </a:p>
    </p188:txBody>
  </p188:cm>
  <p188:cm id="{F341D4E8-C185-4D82-9704-FB02368DCAB9}" authorId="{F9D55E08-6267-7DAA-516D-5E873AB02356}" status="resolved" created="2026-05-15T15:54:10.776" complete="100000">
    <ac:txMkLst xmlns:ac="http://schemas.microsoft.com/office/drawing/2013/main/command">
      <pc:docMk xmlns:pc="http://schemas.microsoft.com/office/powerpoint/2013/main/command"/>
      <pc:sldMk xmlns:pc="http://schemas.microsoft.com/office/powerpoint/2013/main/command" cId="1909433355" sldId="360"/>
      <ac:spMk id="7" creationId="{F4521CBA-20CA-AF2A-ED4F-04E9DA8C23C8}"/>
      <ac:txMk cp="906" len="308">
        <ac:context len="1759" hash="894271257"/>
      </ac:txMk>
    </ac:txMkLst>
    <p188:pos x="9141673" y="3369483"/>
    <p188:txBody>
      <a:bodyPr/>
      <a:lstStyle/>
      <a:p>
        <a:r>
          <a:rPr lang="en-IE"/>
          <a:t>References?</a:t>
        </a:r>
      </a:p>
    </p188:txBody>
  </p188:cm>
</p188:cmLst>
</file>

<file path=ppt/comments/modernComment_174_B70DADEE.xml><?xml version="1.0" encoding="utf-8"?>
<p188:cmLst xmlns:a="http://schemas.openxmlformats.org/drawingml/2006/main" xmlns:r="http://schemas.openxmlformats.org/officeDocument/2006/relationships" xmlns:p188="http://schemas.microsoft.com/office/powerpoint/2018/8/main">
  <p188:cm id="{802B027E-3A7D-467D-9D0E-50BFBFA72B73}" authorId="{F1223353-FD7E-A5BA-7FF9-8EAFFCF3D62A}" created="2026-05-15T11:42:57.658">
    <ac:txMkLst xmlns:ac="http://schemas.microsoft.com/office/drawing/2013/main/command">
      <pc:docMk xmlns:pc="http://schemas.microsoft.com/office/powerpoint/2013/main/command"/>
      <pc:sldMk xmlns:pc="http://schemas.microsoft.com/office/powerpoint/2013/main/command" cId="3071127022" sldId="372"/>
      <ac:spMk id="8" creationId="{ED91112C-31DA-80D2-A4F1-7872E44485ED}"/>
      <ac:txMk cp="350">
        <ac:context len="355" hash="729665927"/>
      </ac:txMk>
    </ac:txMkLst>
    <p188:pos x="2038534" y="1257466"/>
    <p188:txBody>
      <a:bodyPr/>
      <a:lstStyle/>
      <a:p>
        <a:r>
          <a:rPr lang="en-IE"/>
          <a:t>Canva link for translation: https://canva.link/tw9xv83s5t0kxpe</a:t>
        </a:r>
      </a:p>
    </p188:txBody>
  </p188:cm>
  <p188:cm id="{AEC128FA-6FAE-4A3C-BBB3-504F955E077F}" authorId="{F1223353-FD7E-A5BA-7FF9-8EAFFCF3D62A}" created="2026-05-20T09:49:55.556">
    <ac:txMkLst xmlns:ac="http://schemas.microsoft.com/office/drawing/2013/main/command">
      <pc:docMk xmlns:pc="http://schemas.microsoft.com/office/powerpoint/2013/main/command"/>
      <pc:sldMk xmlns:pc="http://schemas.microsoft.com/office/powerpoint/2013/main/command" cId="3071127022" sldId="372"/>
      <ac:spMk id="3" creationId="{F6A9DFB4-A912-6BD6-4F18-0EC4DF2D9CBC}"/>
      <ac:txMk cp="202">
        <ac:context len="349" hash="4042589368"/>
      </ac:txMk>
    </ac:txMkLst>
    <p188:pos x="2077575" y="1203930"/>
    <p188:txBody>
      <a:bodyPr/>
      <a:lstStyle/>
      <a:p>
        <a:r>
          <a:rPr lang="en-IE"/>
          <a:t>Canva link for translation./pdf. https://canva.link/tw9xv83s5t0kxpe</a:t>
        </a:r>
      </a:p>
    </p188:txBody>
  </p188:cm>
  <p188:cm id="{401E6A77-D445-493C-B0C5-AF855F2C4B3A}" authorId="{F1223353-FD7E-A5BA-7FF9-8EAFFCF3D62A}" created="2026-05-20T09:50:09.774">
    <ac:txMkLst xmlns:ac="http://schemas.microsoft.com/office/drawing/2013/main/command">
      <pc:docMk xmlns:pc="http://schemas.microsoft.com/office/powerpoint/2013/main/command"/>
      <pc:sldMk xmlns:pc="http://schemas.microsoft.com/office/powerpoint/2013/main/command" cId="3071127022" sldId="372"/>
      <ac:spMk id="8" creationId="{ED91112C-31DA-80D2-A4F1-7872E44485ED}"/>
      <ac:txMk cp="118">
        <ac:context len="242" hash="3941070312"/>
      </ac:txMk>
    </ac:txMkLst>
    <p188:pos x="2245526" y="1030830"/>
    <p188:txBody>
      <a:bodyPr/>
      <a:lstStyle/>
      <a:p>
        <a:r>
          <a:rPr lang="en-IE"/>
          <a:t>Canva link for translations https://canva.link/tw9xv83s5t0kxpe</a:t>
        </a:r>
      </a:p>
    </p188:txBody>
  </p188:cm>
  <p188:cm id="{ED0F42DC-A020-483F-8121-92757F77235B}" authorId="{F1223353-FD7E-A5BA-7FF9-8EAFFCF3D62A}" created="2026-05-20T09:50:44.947">
    <ac:txMkLst xmlns:ac="http://schemas.microsoft.com/office/drawing/2013/main/command">
      <pc:docMk xmlns:pc="http://schemas.microsoft.com/office/powerpoint/2013/main/command"/>
      <pc:sldMk xmlns:pc="http://schemas.microsoft.com/office/powerpoint/2013/main/command" cId="3071127022" sldId="372"/>
      <ac:spMk id="10" creationId="{67F42B1B-6F55-6EAC-10FF-10B820D8E17C}"/>
      <ac:txMk cp="71">
        <ac:context len="419" hash="2881661806"/>
      </ac:txMk>
    </ac:txMkLst>
    <p188:pos x="1530219" y="378535"/>
    <p188:txBody>
      <a:bodyPr/>
      <a:lstStyle/>
      <a:p>
        <a:r>
          <a:rPr lang="en-IE"/>
          <a:t>Canva link for translations https://canva.link/tw9xv83s5t0kxpe</a:t>
        </a:r>
      </a:p>
    </p188:txBody>
  </p188:cm>
  <p188:cm id="{625FADDB-AD7C-4277-BA1D-D4121EFF62F3}" authorId="{F1223353-FD7E-A5BA-7FF9-8EAFFCF3D62A}" created="2026-05-20T11:42:34.473">
    <ac:txMkLst xmlns:ac="http://schemas.microsoft.com/office/drawing/2013/main/command">
      <pc:docMk xmlns:pc="http://schemas.microsoft.com/office/powerpoint/2013/main/command"/>
      <pc:sldMk xmlns:pc="http://schemas.microsoft.com/office/powerpoint/2013/main/command" cId="3071127022" sldId="372"/>
      <ac:spMk id="18" creationId="{0C9BDBE0-D688-7682-F128-024EAA9DEE99}"/>
      <ac:txMk cp="279">
        <ac:context len="473" hash="4068138802"/>
      </ac:txMk>
    </ac:txMkLst>
    <p188:pos x="1981189" y="1330745"/>
    <p188:txBody>
      <a:bodyPr/>
      <a:lstStyle/>
      <a:p>
        <a:r>
          <a:rPr lang="en-IE"/>
          <a:t>Canva link for translations https://canva.link/tw9xv83s5t0kxpe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3/8/2026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3/8/2026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800" b="1" dirty="0" err="1"/>
              <a:t>Indicații</a:t>
            </a:r>
            <a:r>
              <a:rPr lang="en-IE" sz="800" b="1" dirty="0"/>
              <a:t> </a:t>
            </a:r>
            <a:r>
              <a:rPr lang="en-IE" sz="800" b="1" dirty="0" err="1"/>
              <a:t>pentru</a:t>
            </a:r>
            <a:r>
              <a:rPr lang="en-IE" sz="800" b="1" dirty="0"/>
              <a:t> formator:</a:t>
            </a:r>
          </a:p>
          <a:p>
            <a:r>
              <a:rPr lang="en-IE" sz="700" dirty="0" err="1"/>
              <a:t>Formatorul</a:t>
            </a:r>
            <a:r>
              <a:rPr lang="en-IE" sz="700" dirty="0"/>
              <a:t> </a:t>
            </a:r>
            <a:r>
              <a:rPr lang="en-IE" sz="700" dirty="0" err="1"/>
              <a:t>îi</a:t>
            </a:r>
            <a:r>
              <a:rPr lang="en-IE" sz="700" dirty="0"/>
              <a:t> </a:t>
            </a:r>
            <a:r>
              <a:rPr lang="en-IE" sz="700" dirty="0" err="1"/>
              <a:t>întâmpină</a:t>
            </a:r>
            <a:r>
              <a:rPr lang="en-IE" sz="700" dirty="0"/>
              <a:t> pe </a:t>
            </a:r>
            <a:r>
              <a:rPr lang="en-IE" sz="700" dirty="0" err="1"/>
              <a:t>educatori</a:t>
            </a:r>
            <a:r>
              <a:rPr lang="en-IE" sz="700" dirty="0"/>
              <a:t> </a:t>
            </a:r>
            <a:r>
              <a:rPr lang="en-IE" sz="700" dirty="0" err="1"/>
              <a:t>în</a:t>
            </a:r>
            <a:r>
              <a:rPr lang="en-IE" sz="700" dirty="0"/>
              <a:t> </a:t>
            </a:r>
            <a:r>
              <a:rPr lang="en-IE" sz="700" dirty="0" err="1"/>
              <a:t>modulul</a:t>
            </a:r>
            <a:r>
              <a:rPr lang="en-IE" sz="700" dirty="0"/>
              <a:t> "</a:t>
            </a:r>
            <a:r>
              <a:rPr lang="en-IE" sz="700" dirty="0" err="1"/>
              <a:t>Navigarea</a:t>
            </a:r>
            <a:r>
              <a:rPr lang="en-IE" sz="700" dirty="0"/>
              <a:t> </a:t>
            </a:r>
            <a:r>
              <a:rPr lang="en-IE" sz="700" dirty="0" err="1"/>
              <a:t>curriculumului</a:t>
            </a:r>
            <a:r>
              <a:rPr lang="en-IE" sz="700" dirty="0"/>
              <a:t> UE </a:t>
            </a:r>
            <a:r>
              <a:rPr lang="en-IE" sz="700" dirty="0" err="1"/>
              <a:t>susținut</a:t>
            </a:r>
            <a:r>
              <a:rPr lang="en-IE" sz="700" dirty="0"/>
              <a:t> </a:t>
            </a:r>
            <a:r>
              <a:rPr lang="en-IE" sz="700" dirty="0" err="1"/>
              <a:t>și</a:t>
            </a:r>
            <a:r>
              <a:rPr lang="en-IE" sz="700" dirty="0"/>
              <a:t> a </a:t>
            </a:r>
            <a:r>
              <a:rPr lang="en-IE" sz="700" dirty="0" err="1"/>
              <a:t>cursului</a:t>
            </a:r>
            <a:r>
              <a:rPr lang="en-IE" sz="700" dirty="0"/>
              <a:t> de E-Learning. El/</a:t>
            </a:r>
            <a:r>
              <a:rPr lang="en-IE" sz="700" dirty="0" err="1"/>
              <a:t>ea</a:t>
            </a:r>
            <a:r>
              <a:rPr lang="en-IE" sz="700" dirty="0"/>
              <a:t> </a:t>
            </a:r>
            <a:r>
              <a:rPr lang="en-IE" sz="700" dirty="0" err="1"/>
              <a:t>explică</a:t>
            </a:r>
            <a:r>
              <a:rPr lang="en-IE" sz="700" dirty="0"/>
              <a:t> </a:t>
            </a:r>
            <a:r>
              <a:rPr lang="en-IE" sz="700" dirty="0" err="1"/>
              <a:t>că</a:t>
            </a:r>
            <a:r>
              <a:rPr lang="en-IE" sz="700" dirty="0"/>
              <a:t>, </a:t>
            </a:r>
            <a:r>
              <a:rPr lang="en-IE" sz="700" dirty="0" err="1"/>
              <a:t>în</a:t>
            </a:r>
            <a:r>
              <a:rPr lang="en-IE" sz="700" dirty="0"/>
              <a:t> </a:t>
            </a:r>
            <a:r>
              <a:rPr lang="en-IE" sz="700" dirty="0" err="1"/>
              <a:t>timpul</a:t>
            </a:r>
            <a:r>
              <a:rPr lang="en-IE" sz="700" dirty="0"/>
              <a:t> </a:t>
            </a:r>
            <a:r>
              <a:rPr lang="en-IE" sz="700" dirty="0" err="1"/>
              <a:t>acestei</a:t>
            </a:r>
            <a:r>
              <a:rPr lang="en-IE" sz="700" dirty="0"/>
              <a:t> </a:t>
            </a:r>
            <a:r>
              <a:rPr lang="en-IE" sz="700" dirty="0" err="1"/>
              <a:t>sesiuni</a:t>
            </a:r>
            <a:r>
              <a:rPr lang="en-IE" sz="700" dirty="0"/>
              <a:t>, </a:t>
            </a:r>
            <a:r>
              <a:rPr lang="en-IE" sz="700" dirty="0" err="1"/>
              <a:t>educatorii</a:t>
            </a:r>
            <a:r>
              <a:rPr lang="en-IE" sz="700" dirty="0"/>
              <a:t> </a:t>
            </a:r>
            <a:r>
              <a:rPr lang="en-IE" sz="700" dirty="0" err="1"/>
              <a:t>explorează</a:t>
            </a:r>
            <a:r>
              <a:rPr lang="en-IE" sz="700" dirty="0"/>
              <a:t> </a:t>
            </a:r>
            <a:r>
              <a:rPr lang="en-IE" sz="700" dirty="0" err="1"/>
              <a:t>platforma</a:t>
            </a:r>
            <a:r>
              <a:rPr lang="en-IE" sz="700" dirty="0"/>
              <a:t> E-Learning </a:t>
            </a:r>
            <a:r>
              <a:rPr lang="en-IE" sz="700" dirty="0" err="1"/>
              <a:t>și</a:t>
            </a:r>
            <a:r>
              <a:rPr lang="en-IE" sz="700" dirty="0"/>
              <a:t> </a:t>
            </a:r>
            <a:r>
              <a:rPr lang="en-IE" sz="700" dirty="0" err="1"/>
              <a:t>oferă</a:t>
            </a:r>
            <a:r>
              <a:rPr lang="en-IE" sz="700" dirty="0"/>
              <a:t> o </a:t>
            </a:r>
            <a:r>
              <a:rPr lang="en-IE" sz="700" dirty="0" err="1"/>
              <a:t>prezentare</a:t>
            </a:r>
            <a:r>
              <a:rPr lang="en-IE" sz="700" dirty="0"/>
              <a:t> </a:t>
            </a:r>
            <a:r>
              <a:rPr lang="en-IE" sz="700" dirty="0" err="1"/>
              <a:t>generală</a:t>
            </a:r>
            <a:r>
              <a:rPr lang="en-IE" sz="700" dirty="0"/>
              <a:t> a </a:t>
            </a:r>
            <a:r>
              <a:rPr lang="en-IE" sz="700" dirty="0" err="1"/>
              <a:t>Cursului</a:t>
            </a:r>
            <a:r>
              <a:rPr lang="en-IE" sz="700" dirty="0"/>
              <a:t> European de </a:t>
            </a:r>
            <a:r>
              <a:rPr lang="en-IE" sz="700" dirty="0" err="1"/>
              <a:t>Experți</a:t>
            </a:r>
            <a:r>
              <a:rPr lang="en-IE" sz="700" dirty="0"/>
              <a:t> </a:t>
            </a:r>
            <a:r>
              <a:rPr lang="en-IE" sz="700" dirty="0" err="1"/>
              <a:t>în</a:t>
            </a:r>
            <a:r>
              <a:rPr lang="en-IE" sz="700" dirty="0"/>
              <a:t> </a:t>
            </a:r>
            <a:r>
              <a:rPr lang="en-IE" sz="700" dirty="0" err="1"/>
              <a:t>Sustenabilitate</a:t>
            </a:r>
            <a:r>
              <a:rPr lang="en-IE" sz="700" dirty="0"/>
              <a:t> </a:t>
            </a:r>
            <a:r>
              <a:rPr lang="en-IE" sz="700" dirty="0" err="1"/>
              <a:t>dezvoltat</a:t>
            </a:r>
            <a:r>
              <a:rPr lang="en-IE" sz="700" dirty="0"/>
              <a:t> de </a:t>
            </a:r>
            <a:r>
              <a:rPr lang="en-IE" sz="700" dirty="0" err="1"/>
              <a:t>partenerii</a:t>
            </a:r>
            <a:r>
              <a:rPr lang="en-IE" sz="700" dirty="0"/>
              <a:t> </a:t>
            </a:r>
            <a:r>
              <a:rPr lang="en-IE" sz="700" dirty="0" err="1"/>
              <a:t>proiectului</a:t>
            </a:r>
            <a:r>
              <a:rPr lang="en-IE" sz="700" dirty="0"/>
              <a:t>.</a:t>
            </a:r>
          </a:p>
          <a:p>
            <a:r>
              <a:rPr lang="en-IE" sz="700" dirty="0"/>
              <a:t>
</a:t>
            </a:r>
            <a:r>
              <a:rPr lang="en-IE" sz="700" dirty="0" err="1"/>
              <a:t>Formatorul</a:t>
            </a:r>
            <a:r>
              <a:rPr lang="en-IE" sz="700" dirty="0"/>
              <a:t> se </a:t>
            </a:r>
            <a:r>
              <a:rPr lang="en-IE" sz="700" dirty="0" err="1"/>
              <a:t>prezintă</a:t>
            </a:r>
            <a:r>
              <a:rPr lang="en-IE" sz="700" dirty="0"/>
              <a:t>.</a:t>
            </a:r>
          </a:p>
        </p:txBody>
      </p:sp>
      <p:sp>
        <p:nvSpPr>
          <p:cNvPr id="4" name="Slide Number Placeholder 3"/>
          <p:cNvSpPr>
            <a:spLocks noGrp="1"/>
          </p:cNvSpPr>
          <p:nvPr>
            <p:ph type="sldNum" sz="quarter" idx="5"/>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3356545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IE" b="1" dirty="0" err="1"/>
              <a:t>Indicații</a:t>
            </a:r>
            <a:r>
              <a:rPr lang="en-IE" b="1" dirty="0"/>
              <a:t> </a:t>
            </a:r>
            <a:r>
              <a:rPr lang="en-IE" b="1" dirty="0" err="1"/>
              <a:t>pentru</a:t>
            </a:r>
            <a:r>
              <a:rPr lang="en-IE" b="1" dirty="0"/>
              <a:t> formator:</a:t>
            </a:r>
          </a:p>
          <a:p>
            <a:r>
              <a:rPr lang="en-IE" b="0" dirty="0" err="1"/>
              <a:t>Formatorul</a:t>
            </a:r>
            <a:r>
              <a:rPr lang="en-IE" b="0" dirty="0"/>
              <a:t> </a:t>
            </a:r>
            <a:r>
              <a:rPr lang="en-IE" b="0" dirty="0" err="1"/>
              <a:t>explică</a:t>
            </a:r>
            <a:r>
              <a:rPr lang="en-IE" b="0" dirty="0"/>
              <a:t> </a:t>
            </a:r>
            <a:r>
              <a:rPr lang="en-IE" b="0" dirty="0" err="1"/>
              <a:t>foaia</a:t>
            </a:r>
            <a:r>
              <a:rPr lang="en-IE" b="0" dirty="0"/>
              <a:t> de </a:t>
            </a:r>
            <a:r>
              <a:rPr lang="en-IE" b="0" dirty="0" err="1"/>
              <a:t>parcurs</a:t>
            </a:r>
            <a:r>
              <a:rPr lang="en-IE" b="0" dirty="0"/>
              <a:t> a </a:t>
            </a:r>
            <a:r>
              <a:rPr lang="en-IE" b="0" dirty="0" err="1"/>
              <a:t>sesiunii</a:t>
            </a:r>
            <a:r>
              <a:rPr lang="en-IE" b="0" dirty="0"/>
              <a:t>: </a:t>
            </a:r>
            <a:r>
              <a:rPr lang="en-IE" b="0" dirty="0" err="1"/>
              <a:t>conținutul</a:t>
            </a:r>
            <a:r>
              <a:rPr lang="en-IE" b="0" dirty="0"/>
              <a:t> </a:t>
            </a:r>
            <a:r>
              <a:rPr lang="en-IE" b="0" dirty="0" err="1"/>
              <a:t>teoretic</a:t>
            </a:r>
            <a:r>
              <a:rPr lang="en-IE" b="0" dirty="0"/>
              <a:t> </a:t>
            </a:r>
            <a:r>
              <a:rPr lang="en-IE" b="0" dirty="0" err="1"/>
              <a:t>și</a:t>
            </a:r>
            <a:r>
              <a:rPr lang="en-IE" b="0" dirty="0"/>
              <a:t> </a:t>
            </a:r>
            <a:r>
              <a:rPr lang="en-IE" b="0" dirty="0" err="1"/>
              <a:t>conceptele</a:t>
            </a:r>
            <a:r>
              <a:rPr lang="en-IE" b="0" dirty="0"/>
              <a:t> </a:t>
            </a:r>
            <a:r>
              <a:rPr lang="en-IE" b="0" dirty="0" err="1"/>
              <a:t>cheie</a:t>
            </a:r>
            <a:r>
              <a:rPr lang="en-IE" b="0" dirty="0"/>
              <a:t> </a:t>
            </a:r>
            <a:r>
              <a:rPr lang="en-IE" b="0" dirty="0" err="1"/>
              <a:t>dezvoltate</a:t>
            </a:r>
            <a:r>
              <a:rPr lang="en-IE" b="0" dirty="0"/>
              <a:t> </a:t>
            </a:r>
            <a:r>
              <a:rPr lang="en-IE" b="0" dirty="0" err="1"/>
              <a:t>în</a:t>
            </a:r>
            <a:r>
              <a:rPr lang="en-IE" b="0" dirty="0"/>
              <a:t> </a:t>
            </a:r>
            <a:r>
              <a:rPr lang="en-IE" b="0" dirty="0" err="1"/>
              <a:t>cursul</a:t>
            </a:r>
            <a:r>
              <a:rPr lang="en-IE" b="0" dirty="0"/>
              <a:t> ESE, 2 </a:t>
            </a:r>
            <a:r>
              <a:rPr lang="en-IE" b="0" dirty="0" err="1"/>
              <a:t>activități</a:t>
            </a:r>
            <a:r>
              <a:rPr lang="en-IE" b="0" dirty="0"/>
              <a:t> </a:t>
            </a:r>
            <a:r>
              <a:rPr lang="en-IE" b="0" dirty="0" err="1"/>
              <a:t>în</a:t>
            </a:r>
            <a:r>
              <a:rPr lang="en-IE" b="0" dirty="0"/>
              <a:t> </a:t>
            </a:r>
            <a:r>
              <a:rPr lang="en-IE" b="0" dirty="0" err="1"/>
              <a:t>perechi</a:t>
            </a:r>
            <a:r>
              <a:rPr lang="en-IE" b="0" dirty="0"/>
              <a:t> (</a:t>
            </a:r>
            <a:r>
              <a:rPr lang="en-IE" b="0" dirty="0" err="1"/>
              <a:t>activitate</a:t>
            </a:r>
            <a:r>
              <a:rPr lang="en-IE" b="0" dirty="0"/>
              <a:t> </a:t>
            </a:r>
            <a:r>
              <a:rPr lang="en-IE" b="0" dirty="0" err="1"/>
              <a:t>practică</a:t>
            </a:r>
            <a:r>
              <a:rPr lang="en-IE" b="0" dirty="0"/>
              <a:t> </a:t>
            </a:r>
            <a:r>
              <a:rPr lang="en-IE" b="0" dirty="0" err="1"/>
              <a:t>și</a:t>
            </a:r>
            <a:r>
              <a:rPr lang="en-IE" b="0" dirty="0"/>
              <a:t> </a:t>
            </a:r>
            <a:r>
              <a:rPr lang="en-IE" b="0" dirty="0" err="1"/>
              <a:t>aplicație</a:t>
            </a:r>
            <a:r>
              <a:rPr lang="en-IE" b="0" dirty="0"/>
              <a:t> la </a:t>
            </a:r>
            <a:r>
              <a:rPr lang="en-IE" b="0" dirty="0" err="1"/>
              <a:t>activitatea</a:t>
            </a:r>
            <a:r>
              <a:rPr lang="en-IE" b="0" dirty="0"/>
              <a:t> </a:t>
            </a:r>
            <a:r>
              <a:rPr lang="en-IE" b="0" dirty="0" err="1"/>
              <a:t>practică</a:t>
            </a:r>
            <a:r>
              <a:rPr lang="en-IE" b="0" dirty="0"/>
              <a:t>) </a:t>
            </a:r>
            <a:r>
              <a:rPr lang="en-IE" b="0" dirty="0" err="1"/>
              <a:t>și</a:t>
            </a:r>
            <a:r>
              <a:rPr lang="en-IE" b="0" dirty="0"/>
              <a:t> </a:t>
            </a:r>
            <a:r>
              <a:rPr lang="en-IE" b="0" dirty="0" err="1"/>
              <a:t>apoi</a:t>
            </a:r>
            <a:r>
              <a:rPr lang="en-IE" b="0" dirty="0"/>
              <a:t> </a:t>
            </a:r>
            <a:r>
              <a:rPr lang="en-IE" b="0" dirty="0" err="1"/>
              <a:t>prezintă</a:t>
            </a:r>
            <a:r>
              <a:rPr lang="en-IE" b="0" dirty="0"/>
              <a:t> </a:t>
            </a:r>
            <a:r>
              <a:rPr lang="en-IE" b="0" dirty="0" err="1"/>
              <a:t>activitatea</a:t>
            </a:r>
            <a:r>
              <a:rPr lang="en-IE" b="0" dirty="0"/>
              <a:t> </a:t>
            </a:r>
            <a:r>
              <a:rPr lang="en-IE" b="0" dirty="0" err="1"/>
              <a:t>autodirijată</a:t>
            </a:r>
            <a:r>
              <a:rPr lang="en-IE" b="0" dirty="0"/>
              <a:t>. </a:t>
            </a:r>
          </a:p>
          <a:p>
            <a:endParaRPr lang="en-IE" b="1" dirty="0"/>
          </a:p>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Scop &amp; </a:t>
            </a:r>
            <a:r>
              <a:rPr lang="en-US" dirty="0" err="1"/>
              <a:t>Introducere</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IE" b="1" dirty="0" err="1"/>
              <a:t>Indicații</a:t>
            </a:r>
            <a:r>
              <a:rPr lang="en-IE" b="1" dirty="0"/>
              <a:t> </a:t>
            </a:r>
            <a:r>
              <a:rPr lang="en-IE" b="1" dirty="0" err="1"/>
              <a:t>pentru</a:t>
            </a:r>
            <a:r>
              <a:rPr lang="en-IE" b="1" dirty="0"/>
              <a:t> formator:</a:t>
            </a:r>
          </a:p>
          <a:p>
            <a:r>
              <a:rPr lang="en-IE" b="0" dirty="0" err="1"/>
              <a:t>Formatorul</a:t>
            </a:r>
            <a:r>
              <a:rPr lang="en-IE" b="0" dirty="0"/>
              <a:t> </a:t>
            </a:r>
            <a:r>
              <a:rPr lang="en-IE" b="0" dirty="0" err="1"/>
              <a:t>afirmă</a:t>
            </a:r>
            <a:r>
              <a:rPr lang="en-IE" b="0" dirty="0"/>
              <a:t> </a:t>
            </a:r>
            <a:r>
              <a:rPr lang="en-IE" b="0" dirty="0" err="1"/>
              <a:t>că</a:t>
            </a:r>
            <a:r>
              <a:rPr lang="en-IE" b="0" dirty="0"/>
              <a:t> </a:t>
            </a:r>
            <a:r>
              <a:rPr lang="en-IE" b="0" dirty="0" err="1"/>
              <a:t>va</a:t>
            </a:r>
            <a:r>
              <a:rPr lang="en-IE" b="0" dirty="0"/>
              <a:t> </a:t>
            </a:r>
            <a:r>
              <a:rPr lang="en-IE" b="0" dirty="0" err="1"/>
              <a:t>prezenta</a:t>
            </a:r>
            <a:r>
              <a:rPr lang="en-IE" b="0" dirty="0"/>
              <a:t> </a:t>
            </a:r>
            <a:r>
              <a:rPr lang="en-IE" b="0" dirty="0" err="1"/>
              <a:t>clar</a:t>
            </a:r>
            <a:r>
              <a:rPr lang="en-IE" b="0" dirty="0"/>
              <a:t> </a:t>
            </a:r>
            <a:r>
              <a:rPr lang="en-IE" b="0" dirty="0" err="1"/>
              <a:t>subiectele</a:t>
            </a:r>
            <a:r>
              <a:rPr lang="en-IE" b="0" dirty="0"/>
              <a:t> 1 </a:t>
            </a:r>
            <a:r>
              <a:rPr lang="en-IE" b="0" dirty="0" err="1"/>
              <a:t>și</a:t>
            </a:r>
            <a:r>
              <a:rPr lang="en-IE" b="0" dirty="0"/>
              <a:t> 2 </a:t>
            </a:r>
            <a:r>
              <a:rPr lang="en-IE" b="0" dirty="0" err="1"/>
              <a:t>în</a:t>
            </a:r>
            <a:r>
              <a:rPr lang="en-IE" b="0" dirty="0"/>
              <a:t> </a:t>
            </a:r>
            <a:r>
              <a:rPr lang="en-IE" b="0" dirty="0" err="1"/>
              <a:t>partea</a:t>
            </a:r>
            <a:r>
              <a:rPr lang="en-IE" b="0" dirty="0"/>
              <a:t> </a:t>
            </a:r>
            <a:r>
              <a:rPr lang="en-IE" b="0" dirty="0" err="1"/>
              <a:t>teoretică</a:t>
            </a:r>
            <a:r>
              <a:rPr lang="en-IE" b="0" dirty="0"/>
              <a:t>. El/</a:t>
            </a:r>
            <a:r>
              <a:rPr lang="en-IE" b="0" dirty="0" err="1"/>
              <a:t>ea</a:t>
            </a:r>
            <a:r>
              <a:rPr lang="en-IE" b="0" dirty="0"/>
              <a:t> </a:t>
            </a:r>
            <a:r>
              <a:rPr lang="en-IE" b="0" dirty="0" err="1"/>
              <a:t>adaugă</a:t>
            </a:r>
            <a:r>
              <a:rPr lang="en-IE" b="0" dirty="0"/>
              <a:t> </a:t>
            </a:r>
            <a:r>
              <a:rPr lang="en-IE" b="0" dirty="0" err="1"/>
              <a:t>că</a:t>
            </a:r>
            <a:r>
              <a:rPr lang="en-IE" b="0" dirty="0"/>
              <a:t> </a:t>
            </a:r>
            <a:r>
              <a:rPr lang="en-IE" b="0" dirty="0" err="1"/>
              <a:t>subiectele</a:t>
            </a:r>
            <a:r>
              <a:rPr lang="en-IE" b="0" dirty="0"/>
              <a:t> 3 </a:t>
            </a:r>
            <a:r>
              <a:rPr lang="en-IE" b="0" dirty="0" err="1"/>
              <a:t>și</a:t>
            </a:r>
            <a:r>
              <a:rPr lang="en-IE" b="0" dirty="0"/>
              <a:t> 4 </a:t>
            </a:r>
            <a:r>
              <a:rPr lang="en-IE" b="0" dirty="0" err="1"/>
              <a:t>vor</a:t>
            </a:r>
            <a:r>
              <a:rPr lang="en-IE" b="0" dirty="0"/>
              <a:t> fi </a:t>
            </a:r>
            <a:r>
              <a:rPr lang="en-IE" b="0" dirty="0" err="1"/>
              <a:t>explorate</a:t>
            </a:r>
            <a:r>
              <a:rPr lang="en-IE" b="0" dirty="0"/>
              <a:t> pe </a:t>
            </a:r>
            <a:r>
              <a:rPr lang="en-IE" b="0" dirty="0" err="1"/>
              <a:t>parcursul</a:t>
            </a:r>
            <a:r>
              <a:rPr lang="en-IE" b="0" dirty="0"/>
              <a:t> </a:t>
            </a:r>
            <a:r>
              <a:rPr lang="en-IE" b="0" dirty="0" err="1"/>
              <a:t>activității</a:t>
            </a:r>
            <a:r>
              <a:rPr lang="en-IE" b="0" dirty="0"/>
              <a:t> practice, </a:t>
            </a:r>
            <a:r>
              <a:rPr lang="en-IE" b="0" dirty="0" err="1"/>
              <a:t>aplicația</a:t>
            </a:r>
            <a:r>
              <a:rPr lang="en-IE" b="0" dirty="0"/>
              <a:t> la </a:t>
            </a:r>
            <a:r>
              <a:rPr lang="en-IE" b="0" dirty="0" err="1"/>
              <a:t>activitatea</a:t>
            </a:r>
            <a:r>
              <a:rPr lang="en-IE" b="0" dirty="0"/>
              <a:t> </a:t>
            </a:r>
            <a:r>
              <a:rPr lang="en-IE" b="0" dirty="0" err="1"/>
              <a:t>practică</a:t>
            </a:r>
            <a:r>
              <a:rPr lang="en-IE" b="0" dirty="0"/>
              <a:t> </a:t>
            </a:r>
            <a:r>
              <a:rPr lang="en-IE" b="0" dirty="0" err="1"/>
              <a:t>și</a:t>
            </a:r>
            <a:r>
              <a:rPr lang="en-IE" b="0" dirty="0"/>
              <a:t> </a:t>
            </a:r>
            <a:r>
              <a:rPr lang="en-IE" b="0" dirty="0" err="1"/>
              <a:t>activitatea</a:t>
            </a:r>
            <a:r>
              <a:rPr lang="en-IE" b="0" dirty="0"/>
              <a:t> de </a:t>
            </a:r>
            <a:r>
              <a:rPr lang="en-IE" b="0" dirty="0" err="1"/>
              <a:t>învățare</a:t>
            </a:r>
            <a:r>
              <a:rPr lang="en-IE" b="0" dirty="0"/>
              <a:t> </a:t>
            </a:r>
            <a:r>
              <a:rPr lang="en-IE" b="0" dirty="0" err="1"/>
              <a:t>autodirijată</a:t>
            </a:r>
            <a:r>
              <a:rPr lang="en-IE" b="0" dirty="0"/>
              <a:t>.</a:t>
            </a:r>
            <a:endParaRPr lang="en-IE" b="1" dirty="0"/>
          </a:p>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Scop &amp; </a:t>
            </a:r>
            <a:r>
              <a:rPr lang="en-US" dirty="0" err="1"/>
              <a:t>Introducere</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2144416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err="1"/>
              <a:t>Indicații</a:t>
            </a:r>
            <a:r>
              <a:rPr lang="en-IE" b="1" dirty="0"/>
              <a:t> </a:t>
            </a:r>
            <a:r>
              <a:rPr lang="en-IE" b="1" dirty="0" err="1"/>
              <a:t>pentru</a:t>
            </a:r>
            <a:r>
              <a:rPr lang="en-IE" b="1" dirty="0"/>
              <a:t> formator: </a:t>
            </a:r>
          </a:p>
          <a:p>
            <a:r>
              <a:rPr lang="en-IE" dirty="0" err="1"/>
              <a:t>Aceste</a:t>
            </a:r>
            <a:r>
              <a:rPr lang="en-IE" dirty="0"/>
              <a:t> </a:t>
            </a:r>
            <a:r>
              <a:rPr lang="en-IE" dirty="0" err="1"/>
              <a:t>întrebări</a:t>
            </a:r>
            <a:r>
              <a:rPr lang="en-IE" dirty="0"/>
              <a:t> sunt </a:t>
            </a:r>
            <a:r>
              <a:rPr lang="en-IE" dirty="0" err="1"/>
              <a:t>opționale</a:t>
            </a:r>
            <a:r>
              <a:rPr lang="en-IE" dirty="0"/>
              <a:t>, </a:t>
            </a:r>
            <a:r>
              <a:rPr lang="en-IE" dirty="0" err="1"/>
              <a:t>în</a:t>
            </a:r>
            <a:r>
              <a:rPr lang="en-IE" dirty="0"/>
              <a:t> </a:t>
            </a:r>
            <a:r>
              <a:rPr lang="en-IE" dirty="0" err="1"/>
              <a:t>funcție</a:t>
            </a:r>
            <a:r>
              <a:rPr lang="en-IE" dirty="0"/>
              <a:t> de </a:t>
            </a:r>
            <a:r>
              <a:rPr lang="en-IE" dirty="0" err="1"/>
              <a:t>profilul</a:t>
            </a:r>
            <a:r>
              <a:rPr lang="en-IE" dirty="0"/>
              <a:t> </a:t>
            </a:r>
            <a:r>
              <a:rPr lang="en-IE" dirty="0" err="1"/>
              <a:t>formatorilor</a:t>
            </a:r>
            <a:r>
              <a:rPr lang="en-IE" dirty="0"/>
              <a:t> </a:t>
            </a:r>
            <a:r>
              <a:rPr lang="en-IE" dirty="0" err="1"/>
              <a:t>și</a:t>
            </a:r>
            <a:r>
              <a:rPr lang="en-IE" dirty="0"/>
              <a:t> de </a:t>
            </a:r>
            <a:r>
              <a:rPr lang="en-IE" dirty="0" err="1"/>
              <a:t>timpul</a:t>
            </a:r>
            <a:r>
              <a:rPr lang="en-IE" dirty="0"/>
              <a:t> pe care </a:t>
            </a:r>
            <a:r>
              <a:rPr lang="en-IE" dirty="0" err="1"/>
              <a:t>îl</a:t>
            </a:r>
            <a:r>
              <a:rPr lang="en-IE" dirty="0"/>
              <a:t> </a:t>
            </a:r>
            <a:r>
              <a:rPr lang="en-IE" dirty="0" err="1"/>
              <a:t>aveți</a:t>
            </a:r>
            <a:r>
              <a:rPr lang="en-IE" dirty="0"/>
              <a:t> la </a:t>
            </a:r>
            <a:r>
              <a:rPr lang="en-IE" dirty="0" err="1"/>
              <a:t>dispoziție</a:t>
            </a:r>
            <a:r>
              <a:rPr lang="en-IE" dirty="0"/>
              <a:t>. De </a:t>
            </a:r>
            <a:r>
              <a:rPr lang="en-IE" dirty="0" err="1"/>
              <a:t>asemenea</a:t>
            </a:r>
            <a:r>
              <a:rPr lang="en-IE" dirty="0"/>
              <a:t>, </a:t>
            </a:r>
            <a:r>
              <a:rPr lang="en-IE" dirty="0" err="1"/>
              <a:t>ați</a:t>
            </a:r>
            <a:r>
              <a:rPr lang="en-IE" dirty="0"/>
              <a:t> </a:t>
            </a:r>
            <a:r>
              <a:rPr lang="en-IE" dirty="0" err="1"/>
              <a:t>putea</a:t>
            </a:r>
            <a:r>
              <a:rPr lang="en-IE" dirty="0"/>
              <a:t> </a:t>
            </a:r>
            <a:r>
              <a:rPr lang="en-IE" dirty="0" err="1"/>
              <a:t>alege</a:t>
            </a:r>
            <a:r>
              <a:rPr lang="en-IE" dirty="0"/>
              <a:t> </a:t>
            </a:r>
            <a:r>
              <a:rPr lang="en-IE" dirty="0" err="1"/>
              <a:t>una</a:t>
            </a:r>
            <a:r>
              <a:rPr lang="en-IE" dirty="0"/>
              <a:t> </a:t>
            </a:r>
            <a:r>
              <a:rPr lang="en-IE" dirty="0" err="1"/>
              <a:t>dintre</a:t>
            </a:r>
            <a:r>
              <a:rPr lang="en-IE" dirty="0"/>
              <a:t> </a:t>
            </a:r>
            <a:r>
              <a:rPr lang="en-IE" dirty="0" err="1"/>
              <a:t>întrebări</a:t>
            </a:r>
            <a:r>
              <a:rPr lang="en-IE" dirty="0"/>
              <a:t> ca </a:t>
            </a:r>
            <a:r>
              <a:rPr lang="en-IE" dirty="0" err="1"/>
              <a:t>soluție</a:t>
            </a:r>
            <a:r>
              <a:rPr lang="en-IE" dirty="0"/>
              <a:t> </a:t>
            </a:r>
            <a:r>
              <a:rPr lang="en-IE" dirty="0" err="1"/>
              <a:t>pentru</a:t>
            </a:r>
            <a:r>
              <a:rPr lang="en-IE" dirty="0"/>
              <a:t> a sparge </a:t>
            </a:r>
            <a:r>
              <a:rPr lang="en-IE" dirty="0" err="1"/>
              <a:t>gheața</a:t>
            </a:r>
            <a:r>
              <a:rPr lang="en-IE" dirty="0"/>
              <a:t> </a:t>
            </a:r>
            <a:r>
              <a:rPr lang="en-IE" dirty="0" err="1"/>
              <a:t>folosind</a:t>
            </a:r>
            <a:r>
              <a:rPr lang="en-IE" dirty="0"/>
              <a:t> un instrument de </a:t>
            </a:r>
            <a:r>
              <a:rPr lang="en-IE" dirty="0" err="1"/>
              <a:t>facilitare</a:t>
            </a:r>
            <a:r>
              <a:rPr lang="en-IE" dirty="0"/>
              <a:t>: de </a:t>
            </a:r>
            <a:r>
              <a:rPr lang="en-IE" dirty="0" err="1"/>
              <a:t>exemplu</a:t>
            </a:r>
            <a:r>
              <a:rPr lang="en-IE" dirty="0"/>
              <a:t>, </a:t>
            </a:r>
            <a:r>
              <a:rPr lang="en-IE" dirty="0" err="1"/>
              <a:t>educatorii</a:t>
            </a:r>
            <a:r>
              <a:rPr lang="en-IE" dirty="0"/>
              <a:t> pun </a:t>
            </a:r>
            <a:r>
              <a:rPr lang="en-IE" dirty="0" err="1"/>
              <a:t>una</a:t>
            </a:r>
            <a:r>
              <a:rPr lang="en-IE" dirty="0"/>
              <a:t> </a:t>
            </a:r>
            <a:r>
              <a:rPr lang="en-IE" dirty="0" err="1"/>
              <a:t>dintre</a:t>
            </a:r>
            <a:r>
              <a:rPr lang="en-IE" dirty="0"/>
              <a:t> </a:t>
            </a:r>
            <a:r>
              <a:rPr lang="en-IE" dirty="0" err="1"/>
              <a:t>întrebări</a:t>
            </a:r>
            <a:r>
              <a:rPr lang="en-IE" dirty="0"/>
              <a:t> </a:t>
            </a:r>
            <a:r>
              <a:rPr lang="en-IE" dirty="0" err="1"/>
              <a:t>vecinului</a:t>
            </a:r>
            <a:r>
              <a:rPr lang="en-IE" dirty="0"/>
              <a:t> </a:t>
            </a:r>
            <a:r>
              <a:rPr lang="en-IE" dirty="0" err="1"/>
              <a:t>și</a:t>
            </a:r>
            <a:r>
              <a:rPr lang="en-IE" dirty="0"/>
              <a:t> </a:t>
            </a:r>
            <a:r>
              <a:rPr lang="en-IE" dirty="0" err="1"/>
              <a:t>scriu</a:t>
            </a:r>
            <a:r>
              <a:rPr lang="en-IE" dirty="0"/>
              <a:t> </a:t>
            </a:r>
            <a:r>
              <a:rPr lang="en-IE" dirty="0" err="1"/>
              <a:t>răspunsurile</a:t>
            </a:r>
            <a:r>
              <a:rPr lang="en-IE" dirty="0"/>
              <a:t> </a:t>
            </a:r>
            <a:r>
              <a:rPr lang="en-IE" dirty="0" err="1"/>
              <a:t>celuilalt</a:t>
            </a:r>
            <a:r>
              <a:rPr lang="en-IE" dirty="0"/>
              <a:t> pe un </a:t>
            </a:r>
            <a:r>
              <a:rPr lang="en-IE" dirty="0" err="1"/>
              <a:t>post-it</a:t>
            </a:r>
            <a:r>
              <a:rPr lang="en-IE" dirty="0"/>
              <a:t> pe care </a:t>
            </a:r>
            <a:r>
              <a:rPr lang="en-IE" dirty="0" err="1"/>
              <a:t>îl</a:t>
            </a:r>
            <a:r>
              <a:rPr lang="en-IE" dirty="0"/>
              <a:t> </a:t>
            </a:r>
            <a:r>
              <a:rPr lang="en-IE" dirty="0" err="1"/>
              <a:t>lipesc</a:t>
            </a:r>
            <a:r>
              <a:rPr lang="en-IE" dirty="0"/>
              <a:t> pe o </a:t>
            </a:r>
            <a:r>
              <a:rPr lang="en-IE" dirty="0" err="1"/>
              <a:t>tablă</a:t>
            </a:r>
            <a:r>
              <a:rPr lang="en-IE" dirty="0"/>
              <a:t> </a:t>
            </a:r>
            <a:r>
              <a:rPr lang="en-IE" dirty="0" err="1"/>
              <a:t>albă</a:t>
            </a:r>
            <a:r>
              <a:rPr lang="en-IE" dirty="0"/>
              <a:t> (se </a:t>
            </a:r>
            <a:r>
              <a:rPr lang="en-IE" dirty="0" err="1"/>
              <a:t>poate</a:t>
            </a:r>
            <a:r>
              <a:rPr lang="en-IE" dirty="0"/>
              <a:t> face </a:t>
            </a:r>
            <a:r>
              <a:rPr lang="en-IE" dirty="0" err="1"/>
              <a:t>și</a:t>
            </a:r>
            <a:r>
              <a:rPr lang="en-IE" dirty="0"/>
              <a:t> pe o </a:t>
            </a:r>
            <a:r>
              <a:rPr lang="en-IE" dirty="0" err="1"/>
              <a:t>tablă</a:t>
            </a:r>
            <a:r>
              <a:rPr lang="en-IE" dirty="0"/>
              <a:t> online).</a:t>
            </a:r>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419354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err="1"/>
              <a:t>Indicații</a:t>
            </a:r>
            <a:r>
              <a:rPr lang="en-IE" b="1" dirty="0"/>
              <a:t> </a:t>
            </a:r>
            <a:r>
              <a:rPr lang="en-IE" b="1" dirty="0" err="1"/>
              <a:t>pentru</a:t>
            </a:r>
            <a:r>
              <a:rPr lang="en-IE" b="1" dirty="0"/>
              <a:t> formator: </a:t>
            </a:r>
          </a:p>
          <a:p>
            <a:r>
              <a:rPr lang="en-IE" dirty="0" err="1"/>
              <a:t>Formatorul</a:t>
            </a:r>
            <a:r>
              <a:rPr lang="en-IE" dirty="0"/>
              <a:t> </a:t>
            </a:r>
            <a:r>
              <a:rPr lang="en-IE" dirty="0" err="1"/>
              <a:t>oferă</a:t>
            </a:r>
            <a:r>
              <a:rPr lang="en-IE" dirty="0"/>
              <a:t> o </a:t>
            </a:r>
            <a:r>
              <a:rPr lang="en-IE" dirty="0" err="1"/>
              <a:t>prezentare</a:t>
            </a:r>
            <a:r>
              <a:rPr lang="en-IE" dirty="0"/>
              <a:t> </a:t>
            </a:r>
            <a:r>
              <a:rPr lang="en-IE" dirty="0" err="1"/>
              <a:t>generală</a:t>
            </a:r>
            <a:r>
              <a:rPr lang="en-IE" dirty="0"/>
              <a:t> a </a:t>
            </a:r>
            <a:r>
              <a:rPr lang="en-IE" dirty="0" err="1"/>
              <a:t>Subiectului</a:t>
            </a:r>
            <a:r>
              <a:rPr lang="en-IE" dirty="0"/>
              <a:t> 1, care se </a:t>
            </a:r>
            <a:r>
              <a:rPr lang="en-IE" dirty="0" err="1"/>
              <a:t>concentrează</a:t>
            </a:r>
            <a:r>
              <a:rPr lang="en-IE" dirty="0"/>
              <a:t> pe </a:t>
            </a:r>
            <a:r>
              <a:rPr lang="en-IE" dirty="0" err="1"/>
              <a:t>contextul</a:t>
            </a:r>
            <a:r>
              <a:rPr lang="en-IE" dirty="0"/>
              <a:t> </a:t>
            </a:r>
            <a:r>
              <a:rPr lang="en-IE" dirty="0" err="1"/>
              <a:t>în</a:t>
            </a:r>
            <a:r>
              <a:rPr lang="en-IE" dirty="0"/>
              <a:t> care a </a:t>
            </a:r>
            <a:r>
              <a:rPr lang="en-IE" dirty="0" err="1"/>
              <a:t>fost</a:t>
            </a:r>
            <a:r>
              <a:rPr lang="en-IE" dirty="0"/>
              <a:t> </a:t>
            </a:r>
            <a:r>
              <a:rPr lang="en-IE" dirty="0" err="1"/>
              <a:t>creat</a:t>
            </a:r>
            <a:r>
              <a:rPr lang="en-IE" dirty="0"/>
              <a:t> </a:t>
            </a:r>
            <a:r>
              <a:rPr lang="en-IE" dirty="0" err="1"/>
              <a:t>cursul</a:t>
            </a:r>
            <a:r>
              <a:rPr lang="en-IE" dirty="0"/>
              <a:t> (</a:t>
            </a:r>
            <a:r>
              <a:rPr lang="en-IE" dirty="0" err="1"/>
              <a:t>contexte</a:t>
            </a:r>
            <a:r>
              <a:rPr lang="en-IE" dirty="0"/>
              <a:t> </a:t>
            </a:r>
            <a:r>
              <a:rPr lang="en-IE" dirty="0" err="1"/>
              <a:t>europene</a:t>
            </a:r>
            <a:r>
              <a:rPr lang="en-IE" dirty="0"/>
              <a:t> </a:t>
            </a:r>
            <a:r>
              <a:rPr lang="en-IE" dirty="0" err="1"/>
              <a:t>și</a:t>
            </a:r>
            <a:r>
              <a:rPr lang="en-IE" dirty="0"/>
              <a:t> de </a:t>
            </a:r>
            <a:r>
              <a:rPr lang="en-IE" dirty="0" err="1"/>
              <a:t>angajare</a:t>
            </a:r>
            <a:r>
              <a:rPr lang="en-IE" dirty="0"/>
              <a:t> </a:t>
            </a:r>
            <a:r>
              <a:rPr lang="en-IE" dirty="0" err="1"/>
              <a:t>în</a:t>
            </a:r>
            <a:r>
              <a:rPr lang="en-IE" dirty="0"/>
              <a:t> </a:t>
            </a:r>
            <a:r>
              <a:rPr lang="en-IE" dirty="0" err="1"/>
              <a:t>domeniul</a:t>
            </a:r>
            <a:r>
              <a:rPr lang="en-IE" dirty="0"/>
              <a:t> </a:t>
            </a:r>
            <a:r>
              <a:rPr lang="en-IE" dirty="0" err="1"/>
              <a:t>sustenabilității</a:t>
            </a:r>
            <a:r>
              <a:rPr lang="en-IE" dirty="0"/>
              <a:t>) </a:t>
            </a:r>
            <a:r>
              <a:rPr lang="en-IE" dirty="0" err="1"/>
              <a:t>și</a:t>
            </a:r>
            <a:r>
              <a:rPr lang="en-IE" dirty="0"/>
              <a:t> </a:t>
            </a:r>
            <a:r>
              <a:rPr lang="en-IE" dirty="0" err="1"/>
              <a:t>modul</a:t>
            </a:r>
            <a:r>
              <a:rPr lang="en-IE" dirty="0"/>
              <a:t> </a:t>
            </a:r>
            <a:r>
              <a:rPr lang="en-IE" dirty="0" err="1"/>
              <a:t>în</a:t>
            </a:r>
            <a:r>
              <a:rPr lang="en-IE" dirty="0"/>
              <a:t> care </a:t>
            </a:r>
            <a:r>
              <a:rPr lang="en-IE" dirty="0" err="1"/>
              <a:t>intenționează</a:t>
            </a:r>
            <a:r>
              <a:rPr lang="en-IE" dirty="0"/>
              <a:t> </a:t>
            </a:r>
            <a:r>
              <a:rPr lang="en-IE" dirty="0" err="1"/>
              <a:t>să</a:t>
            </a:r>
            <a:r>
              <a:rPr lang="en-IE" dirty="0"/>
              <a:t> </a:t>
            </a:r>
            <a:r>
              <a:rPr lang="en-IE" dirty="0" err="1"/>
              <a:t>abordeze</a:t>
            </a:r>
            <a:r>
              <a:rPr lang="en-IE" dirty="0"/>
              <a:t> </a:t>
            </a:r>
            <a:r>
              <a:rPr lang="en-IE" dirty="0" err="1"/>
              <a:t>decalajul</a:t>
            </a:r>
            <a:r>
              <a:rPr lang="en-IE" dirty="0"/>
              <a:t> de </a:t>
            </a:r>
            <a:r>
              <a:rPr lang="en-IE" dirty="0" err="1"/>
              <a:t>competențe</a:t>
            </a:r>
            <a:r>
              <a:rPr lang="en-IE" dirty="0"/>
              <a:t> </a:t>
            </a:r>
            <a:r>
              <a:rPr lang="en-IE" dirty="0" err="1"/>
              <a:t>verzi</a:t>
            </a:r>
            <a:r>
              <a:rPr lang="en-IE" dirty="0"/>
              <a:t> pe </a:t>
            </a:r>
            <a:r>
              <a:rPr lang="en-IE" dirty="0" err="1"/>
              <a:t>piața</a:t>
            </a:r>
            <a:r>
              <a:rPr lang="en-IE" dirty="0"/>
              <a:t> </a:t>
            </a:r>
            <a:r>
              <a:rPr lang="en-IE" dirty="0" err="1"/>
              <a:t>muncii</a:t>
            </a:r>
            <a:r>
              <a:rPr lang="en-IE" dirty="0"/>
              <a:t> </a:t>
            </a:r>
            <a:r>
              <a:rPr lang="en-IE" dirty="0" err="1"/>
              <a:t>europeană</a:t>
            </a:r>
            <a:r>
              <a:rPr lang="en-IE" dirty="0"/>
              <a:t>. 
</a:t>
            </a:r>
            <a:r>
              <a:rPr lang="en-IE" dirty="0" err="1"/>
              <a:t>Formatorul</a:t>
            </a:r>
            <a:r>
              <a:rPr lang="en-IE" dirty="0"/>
              <a:t> </a:t>
            </a:r>
            <a:r>
              <a:rPr lang="en-IE" dirty="0" err="1"/>
              <a:t>prezintă</a:t>
            </a:r>
            <a:r>
              <a:rPr lang="en-IE" dirty="0"/>
              <a:t> </a:t>
            </a:r>
            <a:r>
              <a:rPr lang="en-IE" dirty="0" err="1"/>
              <a:t>apoi</a:t>
            </a:r>
            <a:r>
              <a:rPr lang="en-IE" dirty="0"/>
              <a:t> </a:t>
            </a:r>
            <a:r>
              <a:rPr lang="en-IE" dirty="0" err="1"/>
              <a:t>scopul</a:t>
            </a:r>
            <a:r>
              <a:rPr lang="en-IE" dirty="0"/>
              <a:t> </a:t>
            </a:r>
            <a:r>
              <a:rPr lang="en-IE" dirty="0" err="1"/>
              <a:t>cursului</a:t>
            </a:r>
            <a:r>
              <a:rPr lang="en-IE" dirty="0"/>
              <a:t>, cu </a:t>
            </a:r>
            <a:r>
              <a:rPr lang="en-IE" dirty="0" err="1"/>
              <a:t>alte</a:t>
            </a:r>
            <a:r>
              <a:rPr lang="en-IE" dirty="0"/>
              <a:t> </a:t>
            </a:r>
            <a:r>
              <a:rPr lang="en-IE" dirty="0" err="1"/>
              <a:t>cuvinte</a:t>
            </a:r>
            <a:r>
              <a:rPr lang="en-IE" dirty="0"/>
              <a:t> </a:t>
            </a:r>
            <a:r>
              <a:rPr lang="en-IE" i="1" dirty="0"/>
              <a:t>"cum </a:t>
            </a:r>
            <a:r>
              <a:rPr lang="en-IE" i="1" dirty="0" err="1"/>
              <a:t>să</a:t>
            </a:r>
            <a:r>
              <a:rPr lang="en-IE" i="1" dirty="0"/>
              <a:t> </a:t>
            </a:r>
            <a:r>
              <a:rPr lang="en-IE" i="1" dirty="0" err="1"/>
              <a:t>devii</a:t>
            </a:r>
            <a:r>
              <a:rPr lang="en-IE" i="1" dirty="0"/>
              <a:t> un expert </a:t>
            </a:r>
            <a:r>
              <a:rPr lang="en-IE" i="1" dirty="0" err="1"/>
              <a:t>în</a:t>
            </a:r>
            <a:r>
              <a:rPr lang="en-IE" i="1" dirty="0"/>
              <a:t> </a:t>
            </a:r>
            <a:r>
              <a:rPr lang="en-IE" i="1" dirty="0" err="1"/>
              <a:t>sustenabilitate</a:t>
            </a:r>
            <a:r>
              <a:rPr lang="en-IE" i="1" dirty="0"/>
              <a:t>".</a:t>
            </a:r>
            <a:r>
              <a:rPr lang="en-IE" dirty="0"/>
              <a:t>
</a:t>
            </a:r>
            <a:r>
              <a:rPr lang="en-IE" dirty="0" err="1"/>
              <a:t>În</a:t>
            </a:r>
            <a:r>
              <a:rPr lang="en-IE" dirty="0"/>
              <a:t> final, </a:t>
            </a:r>
            <a:r>
              <a:rPr lang="en-IE" dirty="0" err="1"/>
              <a:t>formattorul</a:t>
            </a:r>
            <a:r>
              <a:rPr lang="en-IE" dirty="0"/>
              <a:t> </a:t>
            </a:r>
            <a:r>
              <a:rPr lang="en-IE" dirty="0" err="1"/>
              <a:t>prezintă</a:t>
            </a:r>
            <a:r>
              <a:rPr lang="en-IE" dirty="0"/>
              <a:t> </a:t>
            </a:r>
            <a:r>
              <a:rPr lang="en-IE" dirty="0" err="1"/>
              <a:t>cadrul</a:t>
            </a:r>
            <a:r>
              <a:rPr lang="en-IE" dirty="0"/>
              <a:t> pedagogic al </a:t>
            </a:r>
            <a:r>
              <a:rPr lang="en-IE" dirty="0" err="1"/>
              <a:t>acestui</a:t>
            </a:r>
            <a:r>
              <a:rPr lang="en-IE" dirty="0"/>
              <a:t> curs, de la </a:t>
            </a:r>
            <a:r>
              <a:rPr lang="en-IE" dirty="0" err="1"/>
              <a:t>abordarea</a:t>
            </a:r>
            <a:r>
              <a:rPr lang="en-IE" dirty="0"/>
              <a:t> </a:t>
            </a:r>
            <a:r>
              <a:rPr lang="en-IE" dirty="0" err="1"/>
              <a:t>constructivistă</a:t>
            </a:r>
            <a:r>
              <a:rPr lang="en-IE" dirty="0"/>
              <a:t> </a:t>
            </a:r>
            <a:r>
              <a:rPr lang="en-IE" dirty="0" err="1"/>
              <a:t>până</a:t>
            </a:r>
            <a:r>
              <a:rPr lang="en-IE" dirty="0"/>
              <a:t> la </a:t>
            </a:r>
            <a:r>
              <a:rPr lang="en-IE" dirty="0" err="1"/>
              <a:t>utilizarea</a:t>
            </a:r>
            <a:r>
              <a:rPr lang="en-IE" dirty="0"/>
              <a:t> </a:t>
            </a:r>
            <a:r>
              <a:rPr lang="en-IE" dirty="0" err="1"/>
              <a:t>instrumentelor</a:t>
            </a:r>
            <a:r>
              <a:rPr lang="en-IE" dirty="0"/>
              <a:t> interactive </a:t>
            </a:r>
            <a:r>
              <a:rPr lang="en-IE" dirty="0" err="1"/>
              <a:t>și</a:t>
            </a:r>
            <a:r>
              <a:rPr lang="en-IE" dirty="0"/>
              <a:t> </a:t>
            </a:r>
            <a:r>
              <a:rPr lang="en-IE" dirty="0" err="1"/>
              <a:t>digitale</a:t>
            </a:r>
            <a:r>
              <a:rPr lang="en-IE" dirty="0"/>
              <a:t>.</a:t>
            </a:r>
          </a:p>
        </p:txBody>
      </p:sp>
      <p:sp>
        <p:nvSpPr>
          <p:cNvPr id="4" name="Slide Number Placeholder 3"/>
          <p:cNvSpPr>
            <a:spLocks noGrp="1"/>
          </p:cNvSpPr>
          <p:nvPr>
            <p:ph type="sldNum" sz="quarter" idx="5"/>
          </p:nvPr>
        </p:nvSpPr>
        <p:spPr/>
        <p:txBody>
          <a:bodyPr/>
          <a:lstStyle/>
          <a:p>
            <a:fld id="{C6CF91B0-25AB-4DFA-B184-293DD156034C}" type="slidenum">
              <a:rPr lang="el-GR" smtClean="0"/>
              <a:t>6</a:t>
            </a:fld>
            <a:endParaRPr lang="el-GR"/>
          </a:p>
        </p:txBody>
      </p:sp>
    </p:spTree>
    <p:extLst>
      <p:ext uri="{BB962C8B-B14F-4D97-AF65-F5344CB8AC3E}">
        <p14:creationId xmlns:p14="http://schemas.microsoft.com/office/powerpoint/2010/main" val="3124735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err="1"/>
              <a:t>Indicații</a:t>
            </a:r>
            <a:r>
              <a:rPr lang="en-IE" b="1" dirty="0"/>
              <a:t> </a:t>
            </a:r>
            <a:r>
              <a:rPr lang="en-IE" b="1" dirty="0" err="1"/>
              <a:t>pentru</a:t>
            </a:r>
            <a:r>
              <a:rPr lang="en-IE" b="1" dirty="0"/>
              <a:t> formator: </a:t>
            </a:r>
          </a:p>
          <a:p>
            <a:r>
              <a:rPr lang="en-IE" dirty="0" err="1"/>
              <a:t>Formatorul</a:t>
            </a:r>
            <a:r>
              <a:rPr lang="en-IE" dirty="0"/>
              <a:t> </a:t>
            </a:r>
            <a:r>
              <a:rPr lang="en-IE" dirty="0" err="1"/>
              <a:t>poate</a:t>
            </a:r>
            <a:r>
              <a:rPr lang="en-IE" dirty="0"/>
              <a:t> </a:t>
            </a:r>
            <a:r>
              <a:rPr lang="en-IE" dirty="0" err="1"/>
              <a:t>prezenta</a:t>
            </a:r>
            <a:r>
              <a:rPr lang="en-IE" dirty="0"/>
              <a:t> </a:t>
            </a:r>
            <a:r>
              <a:rPr lang="en-IE" dirty="0" err="1"/>
              <a:t>acest</a:t>
            </a:r>
            <a:r>
              <a:rPr lang="en-IE" dirty="0"/>
              <a:t> slide </a:t>
            </a:r>
            <a:r>
              <a:rPr lang="en-IE" dirty="0" err="1"/>
              <a:t>sau</a:t>
            </a:r>
            <a:r>
              <a:rPr lang="en-IE" dirty="0"/>
              <a:t>, </a:t>
            </a:r>
            <a:r>
              <a:rPr lang="en-IE" dirty="0" err="1"/>
              <a:t>pentru</a:t>
            </a:r>
            <a:r>
              <a:rPr lang="en-IE" dirty="0"/>
              <a:t> a-l face </a:t>
            </a:r>
            <a:r>
              <a:rPr lang="en-IE" dirty="0" err="1"/>
              <a:t>mai</a:t>
            </a:r>
            <a:r>
              <a:rPr lang="en-IE" dirty="0"/>
              <a:t> </a:t>
            </a:r>
            <a:r>
              <a:rPr lang="en-IE" dirty="0" err="1"/>
              <a:t>interactiv</a:t>
            </a:r>
            <a:r>
              <a:rPr lang="en-IE" dirty="0"/>
              <a:t>, </a:t>
            </a:r>
            <a:r>
              <a:rPr lang="en-IE" dirty="0" err="1"/>
              <a:t>poate</a:t>
            </a:r>
            <a:r>
              <a:rPr lang="en-IE" dirty="0"/>
              <a:t> </a:t>
            </a:r>
            <a:r>
              <a:rPr lang="en-IE" dirty="0" err="1"/>
              <a:t>adresa</a:t>
            </a:r>
            <a:r>
              <a:rPr lang="en-IE" dirty="0"/>
              <a:t> </a:t>
            </a:r>
            <a:r>
              <a:rPr lang="en-IE" dirty="0" err="1"/>
              <a:t>întrebări</a:t>
            </a:r>
            <a:r>
              <a:rPr lang="en-IE" dirty="0"/>
              <a:t> </a:t>
            </a:r>
            <a:r>
              <a:rPr lang="en-IE" dirty="0" err="1"/>
              <a:t>educatorilor</a:t>
            </a:r>
            <a:r>
              <a:rPr lang="en-IE" dirty="0"/>
              <a:t> </a:t>
            </a:r>
            <a:r>
              <a:rPr lang="en-IE" dirty="0" err="1"/>
              <a:t>despre</a:t>
            </a:r>
            <a:r>
              <a:rPr lang="en-IE" dirty="0"/>
              <a:t> </a:t>
            </a:r>
            <a:r>
              <a:rPr lang="en-IE" dirty="0" err="1"/>
              <a:t>ce</a:t>
            </a:r>
            <a:r>
              <a:rPr lang="en-IE" dirty="0"/>
              <a:t> </a:t>
            </a:r>
            <a:r>
              <a:rPr lang="en-IE" dirty="0" err="1"/>
              <a:t>știu</a:t>
            </a:r>
            <a:r>
              <a:rPr lang="en-IE" dirty="0"/>
              <a:t> </a:t>
            </a:r>
            <a:r>
              <a:rPr lang="en-IE" dirty="0" err="1"/>
              <a:t>despre</a:t>
            </a:r>
            <a:r>
              <a:rPr lang="en-IE" dirty="0"/>
              <a:t> </a:t>
            </a:r>
            <a:r>
              <a:rPr lang="en-IE" dirty="0" err="1"/>
              <a:t>contextul</a:t>
            </a:r>
            <a:r>
              <a:rPr lang="en-IE" dirty="0"/>
              <a:t> </a:t>
            </a:r>
            <a:r>
              <a:rPr lang="en-IE" dirty="0" err="1"/>
              <a:t>european</a:t>
            </a:r>
            <a:r>
              <a:rPr lang="en-IE" dirty="0"/>
              <a:t> al </a:t>
            </a:r>
            <a:r>
              <a:rPr lang="en-IE" dirty="0" err="1"/>
              <a:t>sustenabilității</a:t>
            </a:r>
            <a:r>
              <a:rPr lang="en-IE" dirty="0"/>
              <a:t> </a:t>
            </a:r>
            <a:r>
              <a:rPr lang="en-IE" dirty="0" err="1"/>
              <a:t>și</a:t>
            </a:r>
            <a:r>
              <a:rPr lang="en-IE" dirty="0"/>
              <a:t> </a:t>
            </a:r>
            <a:r>
              <a:rPr lang="en-IE" dirty="0" err="1"/>
              <a:t>poate</a:t>
            </a:r>
            <a:r>
              <a:rPr lang="en-IE" dirty="0"/>
              <a:t> </a:t>
            </a:r>
            <a:r>
              <a:rPr lang="en-IE" dirty="0" err="1"/>
              <a:t>prezenta</a:t>
            </a:r>
            <a:r>
              <a:rPr lang="en-IE" dirty="0"/>
              <a:t> slide-ul ulterior. </a:t>
            </a:r>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055179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2612481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err="1"/>
              <a:t>Indicații</a:t>
            </a:r>
            <a:r>
              <a:rPr lang="en-IE" b="1" dirty="0"/>
              <a:t> </a:t>
            </a:r>
            <a:r>
              <a:rPr lang="en-IE" b="1" dirty="0" err="1"/>
              <a:t>pentru</a:t>
            </a:r>
            <a:r>
              <a:rPr lang="en-IE" b="1" dirty="0"/>
              <a:t> formator: </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err="1"/>
              <a:t>Formatorul</a:t>
            </a:r>
            <a:r>
              <a:rPr lang="en-IE" dirty="0"/>
              <a:t> </a:t>
            </a:r>
            <a:r>
              <a:rPr lang="en-IE" dirty="0" err="1"/>
              <a:t>poate</a:t>
            </a:r>
            <a:r>
              <a:rPr lang="en-IE" dirty="0"/>
              <a:t> </a:t>
            </a:r>
            <a:r>
              <a:rPr lang="en-IE" dirty="0" err="1"/>
              <a:t>prezenta</a:t>
            </a:r>
            <a:r>
              <a:rPr lang="en-IE" dirty="0"/>
              <a:t> </a:t>
            </a:r>
            <a:r>
              <a:rPr lang="en-IE" dirty="0" err="1"/>
              <a:t>acest</a:t>
            </a:r>
            <a:r>
              <a:rPr lang="en-IE" dirty="0"/>
              <a:t> slide </a:t>
            </a:r>
            <a:r>
              <a:rPr lang="en-IE" dirty="0" err="1"/>
              <a:t>sau</a:t>
            </a:r>
            <a:r>
              <a:rPr lang="en-IE" dirty="0"/>
              <a:t>, </a:t>
            </a:r>
            <a:r>
              <a:rPr lang="en-IE" dirty="0" err="1"/>
              <a:t>pentru</a:t>
            </a:r>
            <a:r>
              <a:rPr lang="en-IE" dirty="0"/>
              <a:t> a-l face </a:t>
            </a:r>
            <a:r>
              <a:rPr lang="en-IE" dirty="0" err="1"/>
              <a:t>mai</a:t>
            </a:r>
            <a:r>
              <a:rPr lang="en-IE" dirty="0"/>
              <a:t> </a:t>
            </a:r>
            <a:r>
              <a:rPr lang="en-IE" dirty="0" err="1"/>
              <a:t>interactiv</a:t>
            </a:r>
            <a:r>
              <a:rPr lang="en-IE" dirty="0"/>
              <a:t>, </a:t>
            </a:r>
            <a:r>
              <a:rPr lang="en-IE" dirty="0" err="1"/>
              <a:t>să</a:t>
            </a:r>
            <a:r>
              <a:rPr lang="en-IE" dirty="0"/>
              <a:t> </a:t>
            </a:r>
            <a:r>
              <a:rPr lang="en-IE" dirty="0" err="1"/>
              <a:t>întrebe</a:t>
            </a:r>
            <a:r>
              <a:rPr lang="en-IE" dirty="0"/>
              <a:t> </a:t>
            </a:r>
            <a:r>
              <a:rPr lang="en-IE" dirty="0" err="1"/>
              <a:t>educatorii</a:t>
            </a:r>
            <a:r>
              <a:rPr lang="en-IE" dirty="0"/>
              <a:t> </a:t>
            </a:r>
            <a:r>
              <a:rPr lang="en-IE" dirty="0" err="1"/>
              <a:t>ce</a:t>
            </a:r>
            <a:r>
              <a:rPr lang="en-IE" dirty="0"/>
              <a:t> </a:t>
            </a:r>
            <a:r>
              <a:rPr lang="en-IE" dirty="0" err="1"/>
              <a:t>cuvinte-cheie</a:t>
            </a:r>
            <a:r>
              <a:rPr lang="en-IE" dirty="0"/>
              <a:t> le vin </a:t>
            </a:r>
            <a:r>
              <a:rPr lang="en-IE" dirty="0" err="1"/>
              <a:t>în</a:t>
            </a:r>
            <a:r>
              <a:rPr lang="en-IE" dirty="0"/>
              <a:t> </a:t>
            </a:r>
            <a:r>
              <a:rPr lang="en-IE" dirty="0" err="1"/>
              <a:t>minte</a:t>
            </a:r>
            <a:r>
              <a:rPr lang="en-IE" dirty="0"/>
              <a:t> </a:t>
            </a:r>
            <a:r>
              <a:rPr lang="en-IE" dirty="0" err="1"/>
              <a:t>când</a:t>
            </a:r>
            <a:r>
              <a:rPr lang="en-IE" dirty="0"/>
              <a:t> </a:t>
            </a:r>
            <a:r>
              <a:rPr lang="en-IE" dirty="0" err="1"/>
              <a:t>spunem</a:t>
            </a:r>
            <a:r>
              <a:rPr lang="en-IE" dirty="0"/>
              <a:t> "</a:t>
            </a:r>
            <a:r>
              <a:rPr lang="en-IE" dirty="0" err="1"/>
              <a:t>experți</a:t>
            </a:r>
            <a:r>
              <a:rPr lang="en-IE" dirty="0"/>
              <a:t> </a:t>
            </a:r>
            <a:r>
              <a:rPr lang="en-IE" dirty="0" err="1"/>
              <a:t>în</a:t>
            </a:r>
            <a:r>
              <a:rPr lang="en-IE" dirty="0"/>
              <a:t> </a:t>
            </a:r>
            <a:r>
              <a:rPr lang="en-IE" dirty="0" err="1"/>
              <a:t>sustenabilitate</a:t>
            </a:r>
            <a:r>
              <a:rPr lang="en-IE" dirty="0"/>
              <a:t>".</a:t>
            </a:r>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2887530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err="1"/>
              <a:t>Indicații</a:t>
            </a:r>
            <a:r>
              <a:rPr lang="en-IE" b="1" dirty="0"/>
              <a:t> </a:t>
            </a:r>
            <a:r>
              <a:rPr lang="en-IE" b="1" dirty="0" err="1"/>
              <a:t>pentru</a:t>
            </a:r>
            <a:r>
              <a:rPr lang="en-IE" b="1" dirty="0"/>
              <a:t> formator: </a:t>
            </a:r>
          </a:p>
          <a:p>
            <a:r>
              <a:rPr lang="en-IE" dirty="0" err="1"/>
              <a:t>Întrebare</a:t>
            </a:r>
            <a:r>
              <a:rPr lang="en-IE" dirty="0"/>
              <a:t>/</a:t>
            </a:r>
            <a:r>
              <a:rPr lang="en-IE" dirty="0" err="1"/>
              <a:t>discuție</a:t>
            </a:r>
            <a:r>
              <a:rPr lang="en-IE" dirty="0"/>
              <a:t> </a:t>
            </a:r>
            <a:r>
              <a:rPr lang="en-IE" dirty="0" err="1"/>
              <a:t>opțională</a:t>
            </a:r>
            <a:r>
              <a:rPr lang="en-IE" dirty="0"/>
              <a:t> </a:t>
            </a:r>
            <a:r>
              <a:rPr lang="en-IE" dirty="0" err="1"/>
              <a:t>pentru</a:t>
            </a:r>
            <a:r>
              <a:rPr lang="en-IE" dirty="0"/>
              <a:t> </a:t>
            </a:r>
            <a:r>
              <a:rPr lang="en-IE" dirty="0" err="1"/>
              <a:t>educatori</a:t>
            </a:r>
            <a:r>
              <a:rPr lang="en-IE" dirty="0"/>
              <a:t>: Cu </a:t>
            </a:r>
            <a:r>
              <a:rPr lang="en-IE" dirty="0" err="1"/>
              <a:t>ce</a:t>
            </a:r>
            <a:r>
              <a:rPr lang="en-IE" dirty="0"/>
              <a:t> tip de </a:t>
            </a:r>
            <a:r>
              <a:rPr lang="en-IE" dirty="0" err="1"/>
              <a:t>instrumente</a:t>
            </a:r>
            <a:r>
              <a:rPr lang="en-IE" dirty="0"/>
              <a:t> </a:t>
            </a:r>
            <a:r>
              <a:rPr lang="en-IE" dirty="0" err="1"/>
              <a:t>digitale</a:t>
            </a:r>
            <a:r>
              <a:rPr lang="en-IE" dirty="0"/>
              <a:t> </a:t>
            </a:r>
            <a:r>
              <a:rPr lang="en-IE" dirty="0" err="1"/>
              <a:t>sunteți</a:t>
            </a:r>
            <a:r>
              <a:rPr lang="en-IE" dirty="0"/>
              <a:t> </a:t>
            </a:r>
            <a:r>
              <a:rPr lang="en-IE" dirty="0" err="1"/>
              <a:t>familiarizați</a:t>
            </a:r>
            <a:r>
              <a:rPr lang="en-IE" dirty="0"/>
              <a:t>? </a:t>
            </a:r>
            <a:r>
              <a:rPr lang="en-IE" dirty="0" err="1"/>
              <a:t>Ați</a:t>
            </a:r>
            <a:r>
              <a:rPr lang="en-IE" dirty="0"/>
              <a:t> </a:t>
            </a:r>
            <a:r>
              <a:rPr lang="en-IE" dirty="0" err="1"/>
              <a:t>folosit</a:t>
            </a:r>
            <a:r>
              <a:rPr lang="en-IE" dirty="0"/>
              <a:t> </a:t>
            </a:r>
            <a:r>
              <a:rPr lang="en-IE" dirty="0" err="1"/>
              <a:t>vreodată</a:t>
            </a:r>
            <a:r>
              <a:rPr lang="en-IE" dirty="0"/>
              <a:t> </a:t>
            </a:r>
            <a:r>
              <a:rPr lang="en-IE" dirty="0" err="1"/>
              <a:t>platforme</a:t>
            </a:r>
            <a:r>
              <a:rPr lang="en-IE" dirty="0"/>
              <a:t> de E-Learning? </a:t>
            </a:r>
            <a:r>
              <a:rPr lang="en-IE" dirty="0" err="1"/>
              <a:t>Dacă</a:t>
            </a:r>
            <a:r>
              <a:rPr lang="en-IE" dirty="0"/>
              <a:t> da, cum a </a:t>
            </a:r>
            <a:r>
              <a:rPr lang="en-IE" dirty="0" err="1"/>
              <a:t>fost</a:t>
            </a:r>
            <a:r>
              <a:rPr lang="en-IE" dirty="0"/>
              <a:t> </a:t>
            </a:r>
            <a:r>
              <a:rPr lang="en-IE" dirty="0" err="1"/>
              <a:t>experiența</a:t>
            </a:r>
            <a:r>
              <a:rPr lang="en-IE" dirty="0"/>
              <a:t> </a:t>
            </a:r>
            <a:r>
              <a:rPr lang="en-IE" dirty="0" err="1"/>
              <a:t>dvs</a:t>
            </a:r>
            <a:r>
              <a:rPr lang="en-IE" dirty="0"/>
              <a:t>.?</a:t>
            </a:r>
          </a:p>
        </p:txBody>
      </p:sp>
      <p:sp>
        <p:nvSpPr>
          <p:cNvPr id="4" name="Slide Number Placeholder 3"/>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1153409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err="1"/>
              <a:t>Indicații</a:t>
            </a:r>
            <a:r>
              <a:rPr lang="en-IE" b="1" dirty="0"/>
              <a:t> </a:t>
            </a:r>
            <a:r>
              <a:rPr lang="en-IE" b="1" dirty="0" err="1"/>
              <a:t>pentru</a:t>
            </a:r>
            <a:r>
              <a:rPr lang="en-IE" b="1" dirty="0"/>
              <a:t> formator: </a:t>
            </a:r>
          </a:p>
          <a:p>
            <a:r>
              <a:rPr lang="en-IE" dirty="0" err="1"/>
              <a:t>Formatorul</a:t>
            </a:r>
            <a:r>
              <a:rPr lang="en-IE" dirty="0"/>
              <a:t> </a:t>
            </a:r>
            <a:r>
              <a:rPr lang="en-IE" dirty="0" err="1"/>
              <a:t>oferă</a:t>
            </a:r>
            <a:r>
              <a:rPr lang="en-IE" dirty="0"/>
              <a:t> o </a:t>
            </a:r>
            <a:r>
              <a:rPr lang="en-IE" dirty="0" err="1"/>
              <a:t>prezentare</a:t>
            </a:r>
            <a:r>
              <a:rPr lang="en-IE" dirty="0"/>
              <a:t> </a:t>
            </a:r>
            <a:r>
              <a:rPr lang="en-IE" dirty="0" err="1"/>
              <a:t>generală</a:t>
            </a:r>
            <a:r>
              <a:rPr lang="en-IE" dirty="0"/>
              <a:t> a </a:t>
            </a:r>
            <a:r>
              <a:rPr lang="en-IE" dirty="0" err="1"/>
              <a:t>Subiectului</a:t>
            </a:r>
            <a:r>
              <a:rPr lang="en-IE" dirty="0"/>
              <a:t> 2, care se </a:t>
            </a:r>
            <a:r>
              <a:rPr lang="en-IE" dirty="0" err="1"/>
              <a:t>concentrează</a:t>
            </a:r>
            <a:r>
              <a:rPr lang="en-IE" dirty="0"/>
              <a:t> pe </a:t>
            </a:r>
            <a:r>
              <a:rPr lang="en-IE" dirty="0" err="1"/>
              <a:t>designul</a:t>
            </a:r>
            <a:r>
              <a:rPr lang="en-IE" dirty="0"/>
              <a:t> </a:t>
            </a:r>
            <a:r>
              <a:rPr lang="en-IE" dirty="0" err="1"/>
              <a:t>și</a:t>
            </a:r>
            <a:r>
              <a:rPr lang="en-IE" dirty="0"/>
              <a:t> </a:t>
            </a:r>
            <a:r>
              <a:rPr lang="en-IE" dirty="0" err="1"/>
              <a:t>structura</a:t>
            </a:r>
            <a:r>
              <a:rPr lang="en-IE" dirty="0"/>
              <a:t> </a:t>
            </a:r>
            <a:r>
              <a:rPr lang="en-IE" dirty="0" err="1"/>
              <a:t>cursului</a:t>
            </a:r>
            <a:r>
              <a:rPr lang="en-IE" dirty="0"/>
              <a:t> ESE. </a:t>
            </a:r>
            <a:r>
              <a:rPr lang="en-IE" dirty="0" err="1"/>
              <a:t>Acest</a:t>
            </a:r>
            <a:r>
              <a:rPr lang="en-IE" dirty="0"/>
              <a:t> </a:t>
            </a:r>
            <a:r>
              <a:rPr lang="en-IE" dirty="0" err="1"/>
              <a:t>subiect</a:t>
            </a:r>
            <a:r>
              <a:rPr lang="en-IE" dirty="0"/>
              <a:t> </a:t>
            </a:r>
            <a:r>
              <a:rPr lang="en-IE" dirty="0" err="1"/>
              <a:t>va</a:t>
            </a:r>
            <a:r>
              <a:rPr lang="en-IE" dirty="0"/>
              <a:t> </a:t>
            </a:r>
            <a:r>
              <a:rPr lang="en-IE" dirty="0" err="1"/>
              <a:t>prezenta</a:t>
            </a:r>
            <a:r>
              <a:rPr lang="en-IE" dirty="0"/>
              <a:t> </a:t>
            </a:r>
            <a:r>
              <a:rPr lang="en-IE" dirty="0" err="1"/>
              <a:t>cele</a:t>
            </a:r>
            <a:r>
              <a:rPr lang="en-IE" dirty="0"/>
              <a:t> 9 module </a:t>
            </a:r>
            <a:r>
              <a:rPr lang="en-IE" dirty="0" err="1"/>
              <a:t>în</a:t>
            </a:r>
            <a:r>
              <a:rPr lang="en-IE" dirty="0"/>
              <a:t> </a:t>
            </a:r>
            <a:r>
              <a:rPr lang="en-IE" dirty="0" err="1"/>
              <a:t>detaliu</a:t>
            </a:r>
            <a:r>
              <a:rPr lang="en-IE" dirty="0"/>
              <a:t>. </a:t>
            </a:r>
          </a:p>
        </p:txBody>
      </p:sp>
      <p:sp>
        <p:nvSpPr>
          <p:cNvPr id="4" name="Slide Number Placeholder 3"/>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4204600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err="1"/>
              <a:t>Indicații</a:t>
            </a:r>
            <a:r>
              <a:rPr lang="en-IE" b="1" dirty="0"/>
              <a:t> </a:t>
            </a:r>
            <a:r>
              <a:rPr lang="en-IE" b="1" dirty="0" err="1"/>
              <a:t>pentru</a:t>
            </a:r>
            <a:r>
              <a:rPr lang="en-IE" b="1" dirty="0"/>
              <a:t> formator: </a:t>
            </a:r>
          </a:p>
          <a:p>
            <a:r>
              <a:rPr lang="en-IE" dirty="0" err="1"/>
              <a:t>Întrebare</a:t>
            </a:r>
            <a:r>
              <a:rPr lang="en-IE" dirty="0"/>
              <a:t> </a:t>
            </a:r>
            <a:r>
              <a:rPr lang="en-IE" dirty="0" err="1"/>
              <a:t>interactivă</a:t>
            </a:r>
            <a:r>
              <a:rPr lang="en-IE" dirty="0"/>
              <a:t> </a:t>
            </a:r>
            <a:r>
              <a:rPr lang="en-IE" dirty="0" err="1"/>
              <a:t>opțională</a:t>
            </a:r>
            <a:r>
              <a:rPr lang="en-IE" dirty="0"/>
              <a:t> </a:t>
            </a:r>
            <a:r>
              <a:rPr lang="en-IE" dirty="0" err="1"/>
              <a:t>pentru</a:t>
            </a:r>
            <a:r>
              <a:rPr lang="en-IE" dirty="0"/>
              <a:t> </a:t>
            </a:r>
            <a:r>
              <a:rPr lang="en-IE" dirty="0" err="1"/>
              <a:t>educatori</a:t>
            </a:r>
            <a:r>
              <a:rPr lang="en-IE" dirty="0"/>
              <a:t>: </a:t>
            </a:r>
            <a:r>
              <a:rPr lang="en-IE" i="1" dirty="0"/>
              <a:t>"Cat de </a:t>
            </a:r>
            <a:r>
              <a:rPr lang="en-IE" i="1" dirty="0" err="1"/>
              <a:t>familiarizați</a:t>
            </a:r>
            <a:r>
              <a:rPr lang="en-IE" i="1" dirty="0"/>
              <a:t> </a:t>
            </a:r>
            <a:r>
              <a:rPr lang="en-IE" i="1" dirty="0" err="1"/>
              <a:t>sunteți</a:t>
            </a:r>
            <a:r>
              <a:rPr lang="en-IE" i="1" dirty="0"/>
              <a:t> cu </a:t>
            </a:r>
            <a:r>
              <a:rPr lang="en-IE" i="1" dirty="0" err="1"/>
              <a:t>aceste</a:t>
            </a:r>
            <a:r>
              <a:rPr lang="en-IE" i="1" dirty="0"/>
              <a:t> </a:t>
            </a:r>
            <a:r>
              <a:rPr lang="en-IE" i="1" dirty="0" err="1"/>
              <a:t>concepte</a:t>
            </a:r>
            <a:r>
              <a:rPr lang="en-IE" i="1" dirty="0"/>
              <a:t> </a:t>
            </a:r>
            <a:r>
              <a:rPr lang="en-IE" i="1" dirty="0" err="1"/>
              <a:t>cheie</a:t>
            </a:r>
            <a:r>
              <a:rPr lang="en-IE" i="1" dirty="0"/>
              <a:t>?"</a:t>
            </a:r>
          </a:p>
        </p:txBody>
      </p:sp>
      <p:sp>
        <p:nvSpPr>
          <p:cNvPr id="4" name="Slide Number Placeholder 3"/>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953252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err="1"/>
              <a:t>Indicații</a:t>
            </a:r>
            <a:r>
              <a:rPr lang="en-IE" b="1" dirty="0"/>
              <a:t> </a:t>
            </a:r>
            <a:r>
              <a:rPr lang="en-IE" b="1" dirty="0" err="1"/>
              <a:t>pentru</a:t>
            </a:r>
            <a:r>
              <a:rPr lang="en-IE" b="1" dirty="0"/>
              <a:t> formator: </a:t>
            </a:r>
          </a:p>
          <a:p>
            <a:r>
              <a:rPr lang="en-IE" dirty="0" err="1"/>
              <a:t>Întrebare</a:t>
            </a:r>
            <a:r>
              <a:rPr lang="en-IE" dirty="0"/>
              <a:t> </a:t>
            </a:r>
            <a:r>
              <a:rPr lang="en-IE" dirty="0" err="1"/>
              <a:t>interactivă</a:t>
            </a:r>
            <a:r>
              <a:rPr lang="en-IE" dirty="0"/>
              <a:t> </a:t>
            </a:r>
            <a:r>
              <a:rPr lang="en-IE" dirty="0" err="1"/>
              <a:t>opțională</a:t>
            </a:r>
            <a:r>
              <a:rPr lang="en-IE" dirty="0"/>
              <a:t> </a:t>
            </a:r>
            <a:r>
              <a:rPr lang="en-IE" dirty="0" err="1"/>
              <a:t>pentru</a:t>
            </a:r>
            <a:r>
              <a:rPr lang="en-IE" dirty="0"/>
              <a:t> </a:t>
            </a:r>
            <a:r>
              <a:rPr lang="en-IE" dirty="0" err="1"/>
              <a:t>educatori</a:t>
            </a:r>
            <a:r>
              <a:rPr lang="en-IE" dirty="0"/>
              <a:t>: </a:t>
            </a:r>
            <a:r>
              <a:rPr lang="en-IE" i="1" dirty="0"/>
              <a:t>"</a:t>
            </a:r>
            <a:r>
              <a:rPr lang="en-IE" i="1" dirty="0" err="1"/>
              <a:t>Ați</a:t>
            </a:r>
            <a:r>
              <a:rPr lang="en-IE" i="1" dirty="0"/>
              <a:t> </a:t>
            </a:r>
            <a:r>
              <a:rPr lang="en-IE" i="1" dirty="0" err="1"/>
              <a:t>auzit</a:t>
            </a:r>
            <a:r>
              <a:rPr lang="en-IE" i="1" dirty="0"/>
              <a:t> </a:t>
            </a:r>
            <a:r>
              <a:rPr lang="en-IE" i="1" dirty="0" err="1"/>
              <a:t>sau</a:t>
            </a:r>
            <a:r>
              <a:rPr lang="en-IE" i="1" dirty="0"/>
              <a:t> </a:t>
            </a:r>
            <a:r>
              <a:rPr lang="en-IE" i="1" dirty="0" err="1"/>
              <a:t>experimentat</a:t>
            </a:r>
            <a:r>
              <a:rPr lang="en-IE" i="1" dirty="0"/>
              <a:t> </a:t>
            </a:r>
            <a:r>
              <a:rPr lang="en-IE" i="1" dirty="0" err="1"/>
              <a:t>vreodată</a:t>
            </a:r>
            <a:r>
              <a:rPr lang="en-IE" i="1" dirty="0"/>
              <a:t> </a:t>
            </a:r>
            <a:r>
              <a:rPr lang="en-IE" i="1" dirty="0" err="1"/>
              <a:t>aceste</a:t>
            </a:r>
            <a:r>
              <a:rPr lang="en-IE" i="1" dirty="0"/>
              <a:t> </a:t>
            </a:r>
            <a:r>
              <a:rPr lang="en-IE" i="1" dirty="0" err="1"/>
              <a:t>strategii</a:t>
            </a:r>
            <a:r>
              <a:rPr lang="en-IE" i="1" dirty="0"/>
              <a:t> de </a:t>
            </a:r>
            <a:r>
              <a:rPr lang="en-IE" i="1" dirty="0" err="1"/>
              <a:t>gândire</a:t>
            </a:r>
            <a:r>
              <a:rPr lang="en-IE" i="1" dirty="0"/>
              <a:t>?"</a:t>
            </a:r>
          </a:p>
        </p:txBody>
      </p:sp>
      <p:sp>
        <p:nvSpPr>
          <p:cNvPr id="4" name="Slide Number Placeholder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954314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err="1"/>
              <a:t>Indicații</a:t>
            </a:r>
            <a:r>
              <a:rPr lang="en-IE" b="1" dirty="0"/>
              <a:t> </a:t>
            </a:r>
            <a:r>
              <a:rPr lang="en-IE" b="1" dirty="0" err="1"/>
              <a:t>pentru</a:t>
            </a:r>
            <a:r>
              <a:rPr lang="en-IE" b="1" dirty="0"/>
              <a:t> formator: </a:t>
            </a:r>
          </a:p>
          <a:p>
            <a:r>
              <a:rPr lang="en-IE" dirty="0" err="1"/>
              <a:t>Întrebare</a:t>
            </a:r>
            <a:r>
              <a:rPr lang="en-IE" dirty="0"/>
              <a:t> </a:t>
            </a:r>
            <a:r>
              <a:rPr lang="en-IE" dirty="0" err="1"/>
              <a:t>opțională</a:t>
            </a:r>
            <a:r>
              <a:rPr lang="en-IE" dirty="0"/>
              <a:t> </a:t>
            </a:r>
            <a:r>
              <a:rPr lang="en-IE" dirty="0" err="1"/>
              <a:t>interactivă</a:t>
            </a:r>
            <a:r>
              <a:rPr lang="en-IE" dirty="0"/>
              <a:t> </a:t>
            </a:r>
            <a:r>
              <a:rPr lang="en-IE" dirty="0" err="1"/>
              <a:t>pentru</a:t>
            </a:r>
            <a:r>
              <a:rPr lang="en-IE" dirty="0"/>
              <a:t> </a:t>
            </a:r>
            <a:r>
              <a:rPr lang="en-IE" dirty="0" err="1"/>
              <a:t>educatori</a:t>
            </a:r>
            <a:r>
              <a:rPr lang="en-IE" dirty="0"/>
              <a:t>: </a:t>
            </a:r>
            <a:r>
              <a:rPr lang="en-IE" i="1" dirty="0"/>
              <a:t>"</a:t>
            </a:r>
            <a:r>
              <a:rPr lang="en-IE" i="1" dirty="0" err="1"/>
              <a:t>Compania</a:t>
            </a:r>
            <a:r>
              <a:rPr lang="en-IE" i="1" dirty="0"/>
              <a:t> </a:t>
            </a:r>
            <a:r>
              <a:rPr lang="en-IE" i="1" dirty="0" err="1"/>
              <a:t>în</a:t>
            </a:r>
            <a:r>
              <a:rPr lang="en-IE" i="1" dirty="0"/>
              <a:t> care </a:t>
            </a:r>
            <a:r>
              <a:rPr lang="en-IE" i="1" dirty="0" err="1"/>
              <a:t>lucrați</a:t>
            </a:r>
            <a:r>
              <a:rPr lang="en-IE" i="1" dirty="0"/>
              <a:t> a </a:t>
            </a:r>
            <a:r>
              <a:rPr lang="en-IE" i="1" dirty="0" err="1"/>
              <a:t>implementat</a:t>
            </a:r>
            <a:r>
              <a:rPr lang="en-IE" i="1" dirty="0"/>
              <a:t> </a:t>
            </a:r>
            <a:r>
              <a:rPr lang="en-IE" i="1" dirty="0" err="1"/>
              <a:t>vreodată</a:t>
            </a:r>
            <a:r>
              <a:rPr lang="en-IE" i="1" dirty="0"/>
              <a:t> </a:t>
            </a:r>
            <a:r>
              <a:rPr lang="en-IE" i="1" dirty="0" err="1"/>
              <a:t>Planuri</a:t>
            </a:r>
            <a:r>
              <a:rPr lang="en-IE" i="1" dirty="0"/>
              <a:t> de </a:t>
            </a:r>
            <a:r>
              <a:rPr lang="en-IE" i="1" dirty="0" err="1"/>
              <a:t>Sustenabilitate</a:t>
            </a:r>
            <a:r>
              <a:rPr lang="en-IE" i="1" dirty="0"/>
              <a:t>?"</a:t>
            </a:r>
          </a:p>
        </p:txBody>
      </p:sp>
      <p:sp>
        <p:nvSpPr>
          <p:cNvPr id="4" name="Slide Number Placehold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255611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err="1"/>
              <a:t>Indicații</a:t>
            </a:r>
            <a:r>
              <a:rPr lang="en-IE" b="1" dirty="0"/>
              <a:t> </a:t>
            </a:r>
            <a:r>
              <a:rPr lang="en-IE" b="1" dirty="0" err="1"/>
              <a:t>pentru</a:t>
            </a:r>
            <a:r>
              <a:rPr lang="en-IE" b="1" dirty="0"/>
              <a:t> Formator: </a:t>
            </a:r>
          </a:p>
          <a:p>
            <a:r>
              <a:rPr lang="en-IE" dirty="0" err="1"/>
              <a:t>Întrebare</a:t>
            </a:r>
            <a:r>
              <a:rPr lang="en-IE" dirty="0"/>
              <a:t> </a:t>
            </a:r>
            <a:r>
              <a:rPr lang="en-IE" dirty="0" err="1"/>
              <a:t>interactivă</a:t>
            </a:r>
            <a:r>
              <a:rPr lang="en-IE" dirty="0"/>
              <a:t> </a:t>
            </a:r>
            <a:r>
              <a:rPr lang="en-IE" dirty="0" err="1"/>
              <a:t>opțională</a:t>
            </a:r>
            <a:r>
              <a:rPr lang="en-IE" dirty="0"/>
              <a:t> </a:t>
            </a:r>
            <a:r>
              <a:rPr lang="en-IE" dirty="0" err="1"/>
              <a:t>pentru</a:t>
            </a:r>
            <a:r>
              <a:rPr lang="en-IE" dirty="0"/>
              <a:t> </a:t>
            </a:r>
            <a:r>
              <a:rPr lang="en-IE" dirty="0" err="1"/>
              <a:t>educatori</a:t>
            </a:r>
            <a:r>
              <a:rPr lang="en-IE" dirty="0"/>
              <a:t>: </a:t>
            </a:r>
            <a:r>
              <a:rPr lang="en-IE" i="1" dirty="0"/>
              <a:t>"</a:t>
            </a:r>
            <a:r>
              <a:rPr lang="en-IE" i="1" dirty="0" err="1"/>
              <a:t>Știți</a:t>
            </a:r>
            <a:r>
              <a:rPr lang="en-IE" i="1" dirty="0"/>
              <a:t> </a:t>
            </a:r>
            <a:r>
              <a:rPr lang="en-IE" i="1" dirty="0" err="1"/>
              <a:t>dacă</a:t>
            </a:r>
            <a:r>
              <a:rPr lang="en-IE" i="1" dirty="0"/>
              <a:t> </a:t>
            </a:r>
            <a:r>
              <a:rPr lang="en-IE" i="1" dirty="0" err="1"/>
              <a:t>compania</a:t>
            </a:r>
            <a:r>
              <a:rPr lang="en-IE" i="1" dirty="0"/>
              <a:t> </a:t>
            </a:r>
            <a:r>
              <a:rPr lang="en-IE" i="1" dirty="0" err="1"/>
              <a:t>în</a:t>
            </a:r>
            <a:r>
              <a:rPr lang="en-IE" i="1" dirty="0"/>
              <a:t> care </a:t>
            </a:r>
            <a:r>
              <a:rPr lang="en-IE" i="1" dirty="0" err="1"/>
              <a:t>lucrați</a:t>
            </a:r>
            <a:r>
              <a:rPr lang="en-IE" i="1" dirty="0"/>
              <a:t> are o </a:t>
            </a:r>
            <a:r>
              <a:rPr lang="en-IE" i="1" dirty="0" err="1"/>
              <a:t>strategie</a:t>
            </a:r>
            <a:r>
              <a:rPr lang="en-IE" i="1" dirty="0"/>
              <a:t> ESG?"</a:t>
            </a:r>
          </a:p>
        </p:txBody>
      </p:sp>
      <p:sp>
        <p:nvSpPr>
          <p:cNvPr id="4" name="Slide Number Placeholder 3"/>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517007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err="1"/>
              <a:t>Indicații</a:t>
            </a:r>
            <a:r>
              <a:rPr lang="en-IE" b="1" dirty="0"/>
              <a:t> </a:t>
            </a:r>
            <a:r>
              <a:rPr lang="en-IE" b="1" dirty="0" err="1"/>
              <a:t>pentru</a:t>
            </a:r>
            <a:r>
              <a:rPr lang="en-IE" b="1" dirty="0"/>
              <a:t> formator: </a:t>
            </a:r>
          </a:p>
          <a:p>
            <a:r>
              <a:rPr lang="en-IE" dirty="0" err="1"/>
              <a:t>Acest</a:t>
            </a:r>
            <a:r>
              <a:rPr lang="en-IE" dirty="0"/>
              <a:t> slide </a:t>
            </a:r>
            <a:r>
              <a:rPr lang="en-IE" dirty="0" err="1"/>
              <a:t>este</a:t>
            </a:r>
            <a:r>
              <a:rPr lang="en-IE" dirty="0"/>
              <a:t> </a:t>
            </a:r>
            <a:r>
              <a:rPr lang="en-IE" dirty="0" err="1"/>
              <a:t>opțional</a:t>
            </a:r>
            <a:r>
              <a:rPr lang="en-IE" dirty="0"/>
              <a:t>, </a:t>
            </a:r>
            <a:r>
              <a:rPr lang="en-IE" dirty="0" err="1"/>
              <a:t>în</a:t>
            </a:r>
            <a:r>
              <a:rPr lang="en-IE" dirty="0"/>
              <a:t> </a:t>
            </a:r>
            <a:r>
              <a:rPr lang="en-IE" dirty="0" err="1"/>
              <a:t>funcție</a:t>
            </a:r>
            <a:r>
              <a:rPr lang="en-IE" dirty="0"/>
              <a:t> de </a:t>
            </a:r>
            <a:r>
              <a:rPr lang="en-IE" dirty="0" err="1"/>
              <a:t>timpul</a:t>
            </a:r>
            <a:r>
              <a:rPr lang="en-IE" dirty="0"/>
              <a:t> </a:t>
            </a:r>
            <a:r>
              <a:rPr lang="en-IE" dirty="0" err="1"/>
              <a:t>rămas</a:t>
            </a:r>
            <a:r>
              <a:rPr lang="en-IE" dirty="0"/>
              <a:t>. Este </a:t>
            </a:r>
            <a:r>
              <a:rPr lang="en-IE" dirty="0" err="1"/>
              <a:t>destul</a:t>
            </a:r>
            <a:r>
              <a:rPr lang="en-IE" dirty="0"/>
              <a:t> de </a:t>
            </a:r>
            <a:r>
              <a:rPr lang="en-IE" dirty="0" err="1"/>
              <a:t>interesant</a:t>
            </a:r>
            <a:r>
              <a:rPr lang="en-IE" dirty="0"/>
              <a:t>, </a:t>
            </a:r>
            <a:r>
              <a:rPr lang="en-IE" dirty="0" err="1"/>
              <a:t>deoarece</a:t>
            </a:r>
            <a:r>
              <a:rPr lang="en-IE" dirty="0"/>
              <a:t> </a:t>
            </a:r>
            <a:r>
              <a:rPr lang="en-IE" dirty="0" err="1"/>
              <a:t>creează</a:t>
            </a:r>
            <a:r>
              <a:rPr lang="en-IE" dirty="0"/>
              <a:t> o </a:t>
            </a:r>
            <a:r>
              <a:rPr lang="en-IE" dirty="0" err="1"/>
              <a:t>legătură</a:t>
            </a:r>
            <a:r>
              <a:rPr lang="en-IE" dirty="0"/>
              <a:t> </a:t>
            </a:r>
            <a:r>
              <a:rPr lang="en-IE" dirty="0" err="1"/>
              <a:t>către</a:t>
            </a:r>
            <a:r>
              <a:rPr lang="en-IE" dirty="0"/>
              <a:t> </a:t>
            </a:r>
            <a:r>
              <a:rPr lang="en-IE" dirty="0" err="1"/>
              <a:t>reflecție</a:t>
            </a:r>
            <a:r>
              <a:rPr lang="en-IE" dirty="0"/>
              <a:t> </a:t>
            </a:r>
            <a:r>
              <a:rPr lang="en-IE" dirty="0" err="1"/>
              <a:t>pentru</a:t>
            </a:r>
            <a:r>
              <a:rPr lang="en-IE" dirty="0"/>
              <a:t> </a:t>
            </a:r>
            <a:r>
              <a:rPr lang="en-IE" dirty="0" err="1"/>
              <a:t>următoarele</a:t>
            </a:r>
            <a:r>
              <a:rPr lang="en-IE" dirty="0"/>
              <a:t> </a:t>
            </a:r>
            <a:r>
              <a:rPr lang="en-IE" dirty="0" err="1"/>
              <a:t>activități</a:t>
            </a:r>
            <a:r>
              <a:rPr lang="en-IE" dirty="0"/>
              <a:t>.</a:t>
            </a:r>
          </a:p>
          <a:p>
            <a:r>
              <a:rPr lang="en-IE" dirty="0"/>
              <a:t>
</a:t>
            </a:r>
            <a:r>
              <a:rPr lang="en-IE" dirty="0" err="1"/>
              <a:t>Formatorul</a:t>
            </a:r>
            <a:r>
              <a:rPr lang="en-IE" dirty="0"/>
              <a:t> </a:t>
            </a:r>
            <a:r>
              <a:rPr lang="en-IE" dirty="0" err="1"/>
              <a:t>oferă</a:t>
            </a:r>
            <a:r>
              <a:rPr lang="en-IE" dirty="0"/>
              <a:t> o </a:t>
            </a:r>
            <a:r>
              <a:rPr lang="en-IE" dirty="0" err="1"/>
              <a:t>pauză</a:t>
            </a:r>
            <a:r>
              <a:rPr lang="en-IE" dirty="0"/>
              <a:t> de 10 minute </a:t>
            </a:r>
            <a:r>
              <a:rPr lang="en-IE" dirty="0" err="1"/>
              <a:t>educatorilor</a:t>
            </a:r>
            <a:r>
              <a:rPr lang="en-IE" dirty="0"/>
              <a:t>.</a:t>
            </a:r>
          </a:p>
        </p:txBody>
      </p:sp>
      <p:sp>
        <p:nvSpPr>
          <p:cNvPr id="4" name="Slide Number Placeholder 3"/>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2702398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err="1"/>
              <a:t>Indicații</a:t>
            </a:r>
            <a:r>
              <a:rPr lang="en-IE" b="1" dirty="0"/>
              <a:t> </a:t>
            </a:r>
            <a:r>
              <a:rPr lang="en-IE" b="1" dirty="0" err="1"/>
              <a:t>pentru</a:t>
            </a:r>
            <a:r>
              <a:rPr lang="en-IE" b="1" dirty="0"/>
              <a:t> formator: </a:t>
            </a:r>
          </a:p>
          <a:p>
            <a:r>
              <a:rPr lang="en-IE" dirty="0" err="1"/>
              <a:t>Formatorul</a:t>
            </a:r>
            <a:r>
              <a:rPr lang="en-IE" dirty="0"/>
              <a:t> </a:t>
            </a:r>
            <a:r>
              <a:rPr lang="en-IE" dirty="0" err="1"/>
              <a:t>pregătește</a:t>
            </a:r>
            <a:r>
              <a:rPr lang="en-IE" dirty="0"/>
              <a:t> </a:t>
            </a:r>
            <a:r>
              <a:rPr lang="en-IE" dirty="0" err="1"/>
              <a:t>grupul</a:t>
            </a:r>
            <a:r>
              <a:rPr lang="en-IE" dirty="0"/>
              <a:t> </a:t>
            </a:r>
            <a:r>
              <a:rPr lang="en-IE" dirty="0" err="1"/>
              <a:t>pentru</a:t>
            </a:r>
            <a:r>
              <a:rPr lang="en-IE" dirty="0"/>
              <a:t> </a:t>
            </a:r>
            <a:r>
              <a:rPr lang="en-IE" dirty="0" err="1"/>
              <a:t>activitatea</a:t>
            </a:r>
            <a:r>
              <a:rPr lang="en-IE" dirty="0"/>
              <a:t> </a:t>
            </a:r>
            <a:r>
              <a:rPr lang="en-IE" dirty="0" err="1"/>
              <a:t>practică</a:t>
            </a:r>
            <a:r>
              <a:rPr lang="en-IE" dirty="0"/>
              <a:t>, care </a:t>
            </a:r>
            <a:r>
              <a:rPr lang="en-IE" dirty="0" err="1"/>
              <a:t>va</a:t>
            </a:r>
            <a:r>
              <a:rPr lang="en-IE" dirty="0"/>
              <a:t> dura </a:t>
            </a:r>
            <a:r>
              <a:rPr lang="en-IE" dirty="0" err="1"/>
              <a:t>aproximativ</a:t>
            </a:r>
            <a:r>
              <a:rPr lang="en-IE" dirty="0"/>
              <a:t> 45 de minute. </a:t>
            </a:r>
            <a:r>
              <a:rPr lang="en-IE" dirty="0" err="1"/>
              <a:t>Formatorul</a:t>
            </a:r>
            <a:r>
              <a:rPr lang="en-IE" dirty="0"/>
              <a:t> le cere </a:t>
            </a:r>
            <a:r>
              <a:rPr lang="en-IE" dirty="0" err="1"/>
              <a:t>educatorilor</a:t>
            </a:r>
            <a:r>
              <a:rPr lang="en-IE" dirty="0"/>
              <a:t> </a:t>
            </a:r>
            <a:r>
              <a:rPr lang="en-IE" dirty="0" err="1"/>
              <a:t>să</a:t>
            </a:r>
            <a:r>
              <a:rPr lang="en-IE" dirty="0"/>
              <a:t> </a:t>
            </a:r>
            <a:r>
              <a:rPr lang="en-IE" dirty="0" err="1"/>
              <a:t>lucreze</a:t>
            </a:r>
            <a:r>
              <a:rPr lang="en-IE" dirty="0"/>
              <a:t> </a:t>
            </a:r>
            <a:r>
              <a:rPr lang="en-IE" dirty="0" err="1"/>
              <a:t>în</a:t>
            </a:r>
            <a:r>
              <a:rPr lang="en-IE" dirty="0"/>
              <a:t> </a:t>
            </a:r>
            <a:r>
              <a:rPr lang="en-IE" dirty="0" err="1"/>
              <a:t>perechi</a:t>
            </a:r>
            <a:r>
              <a:rPr lang="en-IE" dirty="0"/>
              <a:t> </a:t>
            </a:r>
            <a:r>
              <a:rPr lang="en-IE" dirty="0" err="1"/>
              <a:t>sau</a:t>
            </a:r>
            <a:r>
              <a:rPr lang="en-IE" dirty="0"/>
              <a:t>, </a:t>
            </a:r>
            <a:r>
              <a:rPr lang="en-IE" dirty="0" err="1"/>
              <a:t>dacă</a:t>
            </a:r>
            <a:r>
              <a:rPr lang="en-IE" dirty="0"/>
              <a:t> se </a:t>
            </a:r>
            <a:r>
              <a:rPr lang="en-IE" dirty="0" err="1"/>
              <a:t>preferă</a:t>
            </a:r>
            <a:r>
              <a:rPr lang="en-IE" dirty="0"/>
              <a:t>, pe </a:t>
            </a:r>
            <a:r>
              <a:rPr lang="en-IE" dirty="0" err="1"/>
              <a:t>cont</a:t>
            </a:r>
            <a:r>
              <a:rPr lang="en-IE" dirty="0"/>
              <a:t> </a:t>
            </a:r>
            <a:r>
              <a:rPr lang="en-IE" dirty="0" err="1"/>
              <a:t>propriu</a:t>
            </a:r>
            <a:r>
              <a:rPr lang="en-IE" dirty="0"/>
              <a:t>. </a:t>
            </a:r>
            <a:r>
              <a:rPr lang="en-IE" dirty="0" err="1"/>
              <a:t>Fiecare</a:t>
            </a:r>
            <a:r>
              <a:rPr lang="en-IE" dirty="0"/>
              <a:t> </a:t>
            </a:r>
            <a:r>
              <a:rPr lang="en-IE" dirty="0" err="1"/>
              <a:t>pereche</a:t>
            </a:r>
            <a:r>
              <a:rPr lang="en-IE" dirty="0"/>
              <a:t> </a:t>
            </a:r>
            <a:r>
              <a:rPr lang="en-IE" dirty="0" err="1"/>
              <a:t>alege</a:t>
            </a:r>
            <a:r>
              <a:rPr lang="en-IE" dirty="0"/>
              <a:t> un </a:t>
            </a:r>
            <a:r>
              <a:rPr lang="en-IE" dirty="0" err="1"/>
              <a:t>modul</a:t>
            </a:r>
            <a:r>
              <a:rPr lang="en-IE" dirty="0"/>
              <a:t> ESE.</a:t>
            </a:r>
          </a:p>
          <a:p>
            <a:r>
              <a:rPr lang="en-IE" dirty="0"/>
              <a:t>
</a:t>
            </a:r>
            <a:r>
              <a:rPr lang="en-IE" dirty="0" err="1"/>
              <a:t>Formatorul</a:t>
            </a:r>
            <a:r>
              <a:rPr lang="en-IE" dirty="0"/>
              <a:t> </a:t>
            </a:r>
            <a:r>
              <a:rPr lang="en-IE" dirty="0" err="1"/>
              <a:t>poate</a:t>
            </a:r>
            <a:r>
              <a:rPr lang="en-IE" dirty="0"/>
              <a:t> </a:t>
            </a:r>
            <a:r>
              <a:rPr lang="en-IE" dirty="0" err="1"/>
              <a:t>arăta</a:t>
            </a:r>
            <a:r>
              <a:rPr lang="en-IE" dirty="0"/>
              <a:t> un slide cu </a:t>
            </a:r>
            <a:r>
              <a:rPr lang="en-IE" dirty="0" err="1"/>
              <a:t>diferitele</a:t>
            </a:r>
            <a:r>
              <a:rPr lang="en-IE" dirty="0"/>
              <a:t> module de curs ESE din care </a:t>
            </a:r>
            <a:r>
              <a:rPr lang="en-IE" dirty="0" err="1"/>
              <a:t>ei</a:t>
            </a:r>
            <a:r>
              <a:rPr lang="en-IE" dirty="0"/>
              <a:t> pot </a:t>
            </a:r>
            <a:r>
              <a:rPr lang="en-IE" dirty="0" err="1"/>
              <a:t>alege</a:t>
            </a:r>
            <a:r>
              <a:rPr lang="en-IE" dirty="0"/>
              <a:t>.</a:t>
            </a:r>
          </a:p>
        </p:txBody>
      </p:sp>
      <p:sp>
        <p:nvSpPr>
          <p:cNvPr id="4" name="Slide Number Placeholder 3"/>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3963593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r>
              <a:rPr lang="en-IE" b="1" dirty="0" err="1"/>
              <a:t>Indicații</a:t>
            </a:r>
            <a:r>
              <a:rPr lang="en-IE" b="1" dirty="0"/>
              <a:t> </a:t>
            </a:r>
            <a:r>
              <a:rPr lang="en-IE" b="1" dirty="0" err="1"/>
              <a:t>pentru</a:t>
            </a:r>
            <a:r>
              <a:rPr lang="en-IE" b="1" dirty="0"/>
              <a:t> formator: </a:t>
            </a:r>
          </a:p>
          <a:p>
            <a:endParaRPr lang="en-IE" dirty="0"/>
          </a:p>
          <a:p>
            <a:r>
              <a:rPr lang="en-IE" dirty="0" err="1"/>
              <a:t>Formatorul</a:t>
            </a:r>
            <a:r>
              <a:rPr lang="en-IE" dirty="0"/>
              <a:t> </a:t>
            </a:r>
            <a:r>
              <a:rPr lang="en-IE" dirty="0" err="1"/>
              <a:t>prezintă</a:t>
            </a:r>
            <a:r>
              <a:rPr lang="en-IE" dirty="0"/>
              <a:t> o </a:t>
            </a:r>
            <a:r>
              <a:rPr lang="en-IE" dirty="0" err="1"/>
              <a:t>prezentare</a:t>
            </a:r>
            <a:r>
              <a:rPr lang="en-IE" dirty="0"/>
              <a:t> </a:t>
            </a:r>
            <a:r>
              <a:rPr lang="en-IE" dirty="0" err="1"/>
              <a:t>generală</a:t>
            </a:r>
            <a:r>
              <a:rPr lang="en-IE" dirty="0"/>
              <a:t> a </a:t>
            </a:r>
            <a:r>
              <a:rPr lang="en-IE" dirty="0" err="1"/>
              <a:t>diferitelor</a:t>
            </a:r>
            <a:r>
              <a:rPr lang="en-IE" dirty="0"/>
              <a:t> </a:t>
            </a:r>
            <a:r>
              <a:rPr lang="en-IE" dirty="0" err="1"/>
              <a:t>etape</a:t>
            </a:r>
            <a:r>
              <a:rPr lang="en-IE" dirty="0"/>
              <a:t> ale </a:t>
            </a:r>
            <a:r>
              <a:rPr lang="en-IE" dirty="0" err="1"/>
              <a:t>activității</a:t>
            </a:r>
            <a:r>
              <a:rPr lang="en-IE" dirty="0"/>
              <a:t> practice </a:t>
            </a:r>
            <a:r>
              <a:rPr lang="en-IE" dirty="0" err="1"/>
              <a:t>și</a:t>
            </a:r>
            <a:r>
              <a:rPr lang="en-IE" dirty="0"/>
              <a:t> </a:t>
            </a:r>
            <a:r>
              <a:rPr lang="en-IE" dirty="0" err="1"/>
              <a:t>oferă</a:t>
            </a:r>
            <a:r>
              <a:rPr lang="en-IE" dirty="0"/>
              <a:t> </a:t>
            </a:r>
            <a:r>
              <a:rPr lang="en-IE" dirty="0" err="1"/>
              <a:t>sprijin</a:t>
            </a:r>
            <a:r>
              <a:rPr lang="en-IE" dirty="0"/>
              <a:t>. 
</a:t>
            </a:r>
            <a:r>
              <a:rPr lang="en-IE" dirty="0" err="1"/>
              <a:t>Formatorul</a:t>
            </a:r>
            <a:r>
              <a:rPr lang="en-IE" dirty="0"/>
              <a:t> </a:t>
            </a:r>
            <a:r>
              <a:rPr lang="en-IE" dirty="0" err="1"/>
              <a:t>distribuie</a:t>
            </a:r>
            <a:r>
              <a:rPr lang="en-IE" dirty="0"/>
              <a:t> </a:t>
            </a:r>
            <a:r>
              <a:rPr lang="en-IE" dirty="0" err="1"/>
              <a:t>sau</a:t>
            </a:r>
            <a:r>
              <a:rPr lang="en-IE" dirty="0"/>
              <a:t> </a:t>
            </a:r>
            <a:r>
              <a:rPr lang="en-IE" dirty="0" err="1"/>
              <a:t>oferă</a:t>
            </a:r>
            <a:r>
              <a:rPr lang="en-IE" dirty="0"/>
              <a:t> </a:t>
            </a:r>
            <a:r>
              <a:rPr lang="en-IE" dirty="0" err="1"/>
              <a:t>acces</a:t>
            </a:r>
            <a:r>
              <a:rPr lang="en-IE" dirty="0"/>
              <a:t> la </a:t>
            </a:r>
            <a:r>
              <a:rPr lang="en-IE" dirty="0" err="1"/>
              <a:t>șabloane</a:t>
            </a:r>
            <a:r>
              <a:rPr lang="en-IE" dirty="0"/>
              <a:t>. </a:t>
            </a:r>
          </a:p>
          <a:p>
            <a:endParaRPr lang="en-IE" dirty="0"/>
          </a:p>
          <a:p>
            <a:r>
              <a:rPr lang="en-IE" dirty="0"/>
              <a:t>This slide might stay on for the Educators to keep an eye on the different steps.</a:t>
            </a:r>
          </a:p>
        </p:txBody>
      </p:sp>
      <p:sp>
        <p:nvSpPr>
          <p:cNvPr id="4" name="Slide Number Placeholder 3"/>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2935092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FA219-6A5C-83CB-5117-F961F7E7E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5AF74-1150-D4D5-AC26-DDEC0F3CCE1C}"/>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99A10F01-E2F8-DF19-DAFD-A42113B73120}"/>
              </a:ext>
            </a:extLst>
          </p:cNvPr>
          <p:cNvSpPr>
            <a:spLocks noGrp="1"/>
          </p:cNvSpPr>
          <p:nvPr>
            <p:ph type="body" idx="1"/>
          </p:nvPr>
        </p:nvSpPr>
        <p:spPr/>
        <p:txBody>
          <a:bodyPr/>
          <a:lstStyle/>
          <a:p>
            <a:r>
              <a:rPr lang="en-IE" b="1" dirty="0" err="1"/>
              <a:t>Indicații</a:t>
            </a:r>
            <a:r>
              <a:rPr lang="en-IE" b="1" dirty="0"/>
              <a:t> </a:t>
            </a:r>
            <a:r>
              <a:rPr lang="en-IE" b="1" dirty="0" err="1"/>
              <a:t>pentru</a:t>
            </a:r>
            <a:r>
              <a:rPr lang="en-IE" b="1" dirty="0"/>
              <a:t> formator: </a:t>
            </a:r>
          </a:p>
          <a:p>
            <a:r>
              <a:rPr lang="en-IE" b="0" dirty="0" err="1"/>
              <a:t>Acest</a:t>
            </a:r>
            <a:r>
              <a:rPr lang="en-IE" b="0" dirty="0"/>
              <a:t> slide </a:t>
            </a:r>
            <a:r>
              <a:rPr lang="en-IE" b="0" dirty="0" err="1"/>
              <a:t>este</a:t>
            </a:r>
            <a:r>
              <a:rPr lang="en-IE" b="0" dirty="0"/>
              <a:t> </a:t>
            </a:r>
            <a:r>
              <a:rPr lang="en-IE" b="0" dirty="0" err="1"/>
              <a:t>opțional</a:t>
            </a:r>
            <a:r>
              <a:rPr lang="en-IE" b="0" dirty="0"/>
              <a:t>, </a:t>
            </a:r>
            <a:r>
              <a:rPr lang="en-IE" b="0" dirty="0" err="1"/>
              <a:t>dacă</a:t>
            </a:r>
            <a:r>
              <a:rPr lang="en-IE" b="0" dirty="0"/>
              <a:t> </a:t>
            </a:r>
            <a:r>
              <a:rPr lang="en-IE" b="0" dirty="0" err="1"/>
              <a:t>ave</a:t>
            </a:r>
            <a:r>
              <a:rPr lang="en-US" dirty="0" err="1"/>
              <a:t>ți</a:t>
            </a:r>
            <a:r>
              <a:rPr lang="en-IE" b="0" dirty="0"/>
              <a:t> </a:t>
            </a:r>
            <a:r>
              <a:rPr lang="en-IE" b="0" dirty="0" err="1"/>
              <a:t>timp.</a:t>
            </a:r>
            <a:r>
              <a:rPr lang="en-IE" b="0" dirty="0"/>
              <a:t> Este </a:t>
            </a:r>
            <a:r>
              <a:rPr lang="en-IE" b="0" dirty="0" err="1"/>
              <a:t>interesant</a:t>
            </a:r>
            <a:r>
              <a:rPr lang="en-IE" b="0" dirty="0"/>
              <a:t> </a:t>
            </a:r>
            <a:r>
              <a:rPr lang="en-IE" b="0" dirty="0" err="1"/>
              <a:t>totuși</a:t>
            </a:r>
            <a:r>
              <a:rPr lang="en-IE" b="0" dirty="0"/>
              <a:t>, </a:t>
            </a:r>
            <a:r>
              <a:rPr lang="en-IE" b="0" dirty="0" err="1"/>
              <a:t>deoarece</a:t>
            </a:r>
            <a:r>
              <a:rPr lang="en-IE" b="0" dirty="0"/>
              <a:t> </a:t>
            </a:r>
            <a:r>
              <a:rPr lang="en-IE" b="0" dirty="0" err="1"/>
              <a:t>creează</a:t>
            </a:r>
            <a:r>
              <a:rPr lang="en-IE" b="0" dirty="0"/>
              <a:t> o </a:t>
            </a:r>
            <a:r>
              <a:rPr lang="en-IE" b="0" dirty="0" err="1"/>
              <a:t>legătură</a:t>
            </a:r>
            <a:r>
              <a:rPr lang="en-IE" b="0" dirty="0"/>
              <a:t> cu </a:t>
            </a:r>
            <a:r>
              <a:rPr lang="en-IE" b="0" dirty="0" err="1"/>
              <a:t>aplica</a:t>
            </a:r>
            <a:r>
              <a:rPr lang="en-US" dirty="0" err="1"/>
              <a:t>ții</a:t>
            </a:r>
            <a:r>
              <a:rPr lang="en-US" dirty="0"/>
              <a:t> pt </a:t>
            </a:r>
            <a:r>
              <a:rPr lang="en-IE" b="0" dirty="0" err="1"/>
              <a:t>activitatea</a:t>
            </a:r>
            <a:r>
              <a:rPr lang="en-IE" b="0" dirty="0"/>
              <a:t> </a:t>
            </a:r>
            <a:r>
              <a:rPr lang="en-IE" b="0" dirty="0" err="1"/>
              <a:t>practică</a:t>
            </a:r>
            <a:r>
              <a:rPr lang="en-IE" b="0" dirty="0"/>
              <a:t>.</a:t>
            </a:r>
            <a:endParaRPr lang="en-IE" b="1" dirty="0"/>
          </a:p>
          <a:p>
            <a:endParaRPr lang="en-IE" b="1" dirty="0"/>
          </a:p>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Scop &amp; </a:t>
            </a:r>
            <a:r>
              <a:rPr lang="en-US" dirty="0" err="1"/>
              <a:t>Introducere</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773E2E45-0531-3805-C807-6EBDD27CC6CB}"/>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128687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err="1"/>
              <a:t>Indicații</a:t>
            </a:r>
            <a:r>
              <a:rPr lang="en-IE" b="1" dirty="0"/>
              <a:t> </a:t>
            </a:r>
            <a:r>
              <a:rPr lang="en-IE" b="1" dirty="0" err="1"/>
              <a:t>pentru</a:t>
            </a:r>
            <a:r>
              <a:rPr lang="en-IE" b="1" dirty="0"/>
              <a:t> formator: </a:t>
            </a:r>
          </a:p>
          <a:p>
            <a:r>
              <a:rPr lang="en-IE" dirty="0" err="1"/>
              <a:t>Formatorul</a:t>
            </a:r>
            <a:r>
              <a:rPr lang="en-IE" dirty="0"/>
              <a:t> </a:t>
            </a:r>
            <a:r>
              <a:rPr lang="en-IE" dirty="0" err="1"/>
              <a:t>începe</a:t>
            </a:r>
            <a:r>
              <a:rPr lang="en-IE" dirty="0"/>
              <a:t> </a:t>
            </a:r>
            <a:r>
              <a:rPr lang="en-IE" dirty="0" err="1"/>
              <a:t>aplicația</a:t>
            </a:r>
            <a:r>
              <a:rPr lang="en-IE" dirty="0"/>
              <a:t> </a:t>
            </a:r>
            <a:r>
              <a:rPr lang="en-IE" dirty="0" err="1"/>
              <a:t>pentru</a:t>
            </a:r>
            <a:r>
              <a:rPr lang="en-IE" dirty="0"/>
              <a:t> </a:t>
            </a:r>
            <a:r>
              <a:rPr lang="en-IE" dirty="0" err="1"/>
              <a:t>activitatea</a:t>
            </a:r>
            <a:r>
              <a:rPr lang="en-IE" dirty="0"/>
              <a:t> </a:t>
            </a:r>
            <a:r>
              <a:rPr lang="en-IE" dirty="0" err="1"/>
              <a:t>practică</a:t>
            </a:r>
            <a:r>
              <a:rPr lang="en-IE" dirty="0"/>
              <a:t>, care </a:t>
            </a:r>
            <a:r>
              <a:rPr lang="en-IE" dirty="0" err="1"/>
              <a:t>va</a:t>
            </a:r>
            <a:r>
              <a:rPr lang="en-IE" dirty="0"/>
              <a:t> dura </a:t>
            </a:r>
            <a:r>
              <a:rPr lang="en-IE" dirty="0" err="1"/>
              <a:t>aproximativ</a:t>
            </a:r>
            <a:r>
              <a:rPr lang="en-IE" dirty="0"/>
              <a:t> 40 de minute. </a:t>
            </a:r>
            <a:r>
              <a:rPr lang="en-IE" dirty="0" err="1"/>
              <a:t>Educatorii</a:t>
            </a:r>
            <a:r>
              <a:rPr lang="en-IE" dirty="0"/>
              <a:t> </a:t>
            </a:r>
            <a:r>
              <a:rPr lang="en-IE" dirty="0" err="1"/>
              <a:t>vor</a:t>
            </a:r>
            <a:r>
              <a:rPr lang="en-IE" dirty="0"/>
              <a:t> </a:t>
            </a:r>
            <a:r>
              <a:rPr lang="en-IE" dirty="0" err="1"/>
              <a:t>lucra</a:t>
            </a:r>
            <a:r>
              <a:rPr lang="en-IE" dirty="0"/>
              <a:t> </a:t>
            </a:r>
            <a:r>
              <a:rPr lang="en-IE" dirty="0" err="1"/>
              <a:t>în</a:t>
            </a:r>
            <a:r>
              <a:rPr lang="en-IE" dirty="0"/>
              <a:t> </a:t>
            </a:r>
            <a:r>
              <a:rPr lang="en-IE" dirty="0" err="1"/>
              <a:t>perechi</a:t>
            </a:r>
            <a:r>
              <a:rPr lang="en-IE" dirty="0"/>
              <a:t> </a:t>
            </a:r>
            <a:r>
              <a:rPr lang="en-IE" dirty="0" err="1"/>
              <a:t>sau</a:t>
            </a:r>
            <a:r>
              <a:rPr lang="en-IE" dirty="0"/>
              <a:t>, </a:t>
            </a:r>
            <a:r>
              <a:rPr lang="en-IE" dirty="0" err="1"/>
              <a:t>dacă</a:t>
            </a:r>
            <a:r>
              <a:rPr lang="en-IE" dirty="0"/>
              <a:t> se </a:t>
            </a:r>
            <a:r>
              <a:rPr lang="en-IE" dirty="0" err="1"/>
              <a:t>preferă</a:t>
            </a:r>
            <a:r>
              <a:rPr lang="en-IE" dirty="0"/>
              <a:t>, pe </a:t>
            </a:r>
            <a:r>
              <a:rPr lang="en-IE" dirty="0" err="1"/>
              <a:t>cont</a:t>
            </a:r>
            <a:r>
              <a:rPr lang="en-IE" dirty="0"/>
              <a:t> </a:t>
            </a:r>
            <a:r>
              <a:rPr lang="en-IE" dirty="0" err="1"/>
              <a:t>propriu</a:t>
            </a:r>
            <a:r>
              <a:rPr lang="en-IE" dirty="0"/>
              <a:t>. </a:t>
            </a:r>
            <a:r>
              <a:rPr lang="en-IE" dirty="0" err="1"/>
              <a:t>Fiecare</a:t>
            </a:r>
            <a:r>
              <a:rPr lang="en-IE" dirty="0"/>
              <a:t> </a:t>
            </a:r>
            <a:r>
              <a:rPr lang="en-IE" dirty="0" err="1"/>
              <a:t>pereche</a:t>
            </a:r>
            <a:r>
              <a:rPr lang="en-IE" dirty="0"/>
              <a:t> </a:t>
            </a:r>
            <a:r>
              <a:rPr lang="en-IE" dirty="0" err="1"/>
              <a:t>lucrează</a:t>
            </a:r>
            <a:r>
              <a:rPr lang="en-IE" dirty="0"/>
              <a:t> la </a:t>
            </a:r>
            <a:r>
              <a:rPr lang="en-IE" dirty="0" err="1"/>
              <a:t>același</a:t>
            </a:r>
            <a:r>
              <a:rPr lang="en-IE" dirty="0"/>
              <a:t> Modul ESE ca </a:t>
            </a:r>
            <a:r>
              <a:rPr lang="en-IE" dirty="0" err="1"/>
              <a:t>și</a:t>
            </a:r>
            <a:r>
              <a:rPr lang="en-IE" dirty="0"/>
              <a:t> </a:t>
            </a:r>
            <a:r>
              <a:rPr lang="en-IE" dirty="0" err="1"/>
              <a:t>pentru</a:t>
            </a:r>
            <a:r>
              <a:rPr lang="en-IE" dirty="0"/>
              <a:t> </a:t>
            </a:r>
            <a:r>
              <a:rPr lang="en-IE" dirty="0" err="1"/>
              <a:t>activitatea</a:t>
            </a:r>
            <a:r>
              <a:rPr lang="en-IE" dirty="0"/>
              <a:t> </a:t>
            </a:r>
            <a:r>
              <a:rPr lang="en-IE" dirty="0" err="1"/>
              <a:t>practică</a:t>
            </a:r>
            <a:r>
              <a:rPr lang="en-IE" dirty="0"/>
              <a:t>.</a:t>
            </a:r>
          </a:p>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2795707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28269207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r>
              <a:rPr lang="en-IE" b="1" dirty="0" err="1"/>
              <a:t>Indicații</a:t>
            </a:r>
            <a:r>
              <a:rPr lang="en-IE" b="1" dirty="0"/>
              <a:t> </a:t>
            </a:r>
            <a:r>
              <a:rPr lang="en-IE" b="1" dirty="0" err="1"/>
              <a:t>pentru</a:t>
            </a:r>
            <a:r>
              <a:rPr lang="en-IE" b="1" dirty="0"/>
              <a:t> formator: </a:t>
            </a:r>
          </a:p>
          <a:p>
            <a:endParaRPr lang="en-IE" dirty="0"/>
          </a:p>
          <a:p>
            <a:r>
              <a:rPr lang="en-IE" dirty="0" err="1"/>
              <a:t>Formatorul</a:t>
            </a:r>
            <a:r>
              <a:rPr lang="en-IE" dirty="0"/>
              <a:t> </a:t>
            </a:r>
            <a:r>
              <a:rPr lang="en-IE" dirty="0" err="1"/>
              <a:t>prezintă</a:t>
            </a:r>
            <a:r>
              <a:rPr lang="en-IE" dirty="0"/>
              <a:t> o </a:t>
            </a:r>
            <a:r>
              <a:rPr lang="en-IE" dirty="0" err="1"/>
              <a:t>prezentare</a:t>
            </a:r>
            <a:r>
              <a:rPr lang="en-IE" dirty="0"/>
              <a:t> </a:t>
            </a:r>
            <a:r>
              <a:rPr lang="en-IE" dirty="0" err="1"/>
              <a:t>generală</a:t>
            </a:r>
            <a:r>
              <a:rPr lang="en-IE" dirty="0"/>
              <a:t> a </a:t>
            </a:r>
            <a:r>
              <a:rPr lang="en-IE" dirty="0" err="1"/>
              <a:t>diferitelor</a:t>
            </a:r>
            <a:r>
              <a:rPr lang="en-IE" dirty="0"/>
              <a:t> </a:t>
            </a:r>
            <a:r>
              <a:rPr lang="en-IE" dirty="0" err="1"/>
              <a:t>etape</a:t>
            </a:r>
            <a:r>
              <a:rPr lang="en-IE" dirty="0"/>
              <a:t> ale </a:t>
            </a:r>
            <a:r>
              <a:rPr lang="en-IE" dirty="0" err="1"/>
              <a:t>activității</a:t>
            </a:r>
            <a:r>
              <a:rPr lang="en-IE" dirty="0"/>
              <a:t> practice </a:t>
            </a:r>
            <a:r>
              <a:rPr lang="en-IE" dirty="0" err="1"/>
              <a:t>și</a:t>
            </a:r>
            <a:r>
              <a:rPr lang="en-IE" dirty="0"/>
              <a:t> </a:t>
            </a:r>
            <a:r>
              <a:rPr lang="en-IE" dirty="0" err="1"/>
              <a:t>oferă</a:t>
            </a:r>
            <a:r>
              <a:rPr lang="en-IE" dirty="0"/>
              <a:t> </a:t>
            </a:r>
            <a:r>
              <a:rPr lang="en-IE" dirty="0" err="1"/>
              <a:t>sprijin</a:t>
            </a:r>
            <a:r>
              <a:rPr lang="en-IE" dirty="0"/>
              <a:t>. 
</a:t>
            </a:r>
            <a:r>
              <a:rPr lang="en-IE" dirty="0" err="1"/>
              <a:t>Formatorul</a:t>
            </a:r>
            <a:r>
              <a:rPr lang="en-IE" dirty="0"/>
              <a:t> </a:t>
            </a:r>
            <a:r>
              <a:rPr lang="en-IE" dirty="0" err="1"/>
              <a:t>distribuie</a:t>
            </a:r>
            <a:r>
              <a:rPr lang="en-IE" dirty="0"/>
              <a:t> </a:t>
            </a:r>
            <a:r>
              <a:rPr lang="en-IE" dirty="0" err="1"/>
              <a:t>sau</a:t>
            </a:r>
            <a:r>
              <a:rPr lang="en-IE" dirty="0"/>
              <a:t> </a:t>
            </a:r>
            <a:r>
              <a:rPr lang="en-IE" dirty="0" err="1"/>
              <a:t>oferă</a:t>
            </a:r>
            <a:r>
              <a:rPr lang="en-IE" dirty="0"/>
              <a:t> </a:t>
            </a:r>
            <a:r>
              <a:rPr lang="en-IE" dirty="0" err="1"/>
              <a:t>acces</a:t>
            </a:r>
            <a:r>
              <a:rPr lang="en-IE" dirty="0"/>
              <a:t> la </a:t>
            </a:r>
            <a:r>
              <a:rPr lang="en-IE" dirty="0" err="1"/>
              <a:t>șabloane</a:t>
            </a:r>
            <a:r>
              <a:rPr lang="en-IE" dirty="0"/>
              <a:t>. </a:t>
            </a:r>
          </a:p>
          <a:p>
            <a:endParaRPr lang="en-IE" dirty="0"/>
          </a:p>
          <a:p>
            <a:r>
              <a:rPr lang="en-IE" dirty="0"/>
              <a:t>This slide might stay on for the Educators to keep an eye on the different steps.</a:t>
            </a:r>
          </a:p>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2546457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IE" b="1" dirty="0"/>
              <a:t>Note ale </a:t>
            </a:r>
            <a:r>
              <a:rPr lang="en-IE" b="1" dirty="0" err="1"/>
              <a:t>formatorului</a:t>
            </a:r>
            <a:r>
              <a:rPr lang="en-IE" b="1" dirty="0"/>
              <a:t>: </a:t>
            </a:r>
          </a:p>
          <a:p>
            <a:r>
              <a:rPr lang="en-IE" b="0" dirty="0"/>
              <a:t>“</a:t>
            </a:r>
            <a:r>
              <a:rPr lang="en-IE" b="0" dirty="0" err="1"/>
              <a:t>Planul</a:t>
            </a:r>
            <a:r>
              <a:rPr lang="en-IE" b="0" dirty="0"/>
              <a:t> de </a:t>
            </a:r>
            <a:r>
              <a:rPr lang="en-IE" b="0" dirty="0" err="1"/>
              <a:t>lecție</a:t>
            </a:r>
            <a:r>
              <a:rPr lang="en-IE" b="0" dirty="0"/>
              <a:t> pe care </a:t>
            </a:r>
            <a:r>
              <a:rPr lang="en-IE" b="0" dirty="0" err="1"/>
              <a:t>tocmai</a:t>
            </a:r>
            <a:r>
              <a:rPr lang="en-IE" b="0" dirty="0"/>
              <a:t> l-</a:t>
            </a:r>
            <a:r>
              <a:rPr lang="en-IE" b="0" dirty="0" err="1"/>
              <a:t>ați</a:t>
            </a:r>
            <a:r>
              <a:rPr lang="en-IE" b="0" dirty="0"/>
              <a:t> </a:t>
            </a:r>
            <a:r>
              <a:rPr lang="en-IE" b="0" dirty="0" err="1"/>
              <a:t>creat</a:t>
            </a:r>
            <a:r>
              <a:rPr lang="en-IE" b="0" dirty="0"/>
              <a:t> </a:t>
            </a:r>
            <a:r>
              <a:rPr lang="en-IE" b="0" dirty="0" err="1"/>
              <a:t>contribuie</a:t>
            </a:r>
            <a:r>
              <a:rPr lang="en-IE" b="0" dirty="0"/>
              <a:t> la </a:t>
            </a:r>
            <a:r>
              <a:rPr lang="en-IE" b="0" dirty="0" err="1"/>
              <a:t>portofoliul</a:t>
            </a:r>
            <a:r>
              <a:rPr lang="en-IE" b="0" dirty="0"/>
              <a:t> </a:t>
            </a:r>
            <a:r>
              <a:rPr lang="en-IE" b="0" dirty="0" err="1"/>
              <a:t>formatorului</a:t>
            </a:r>
            <a:r>
              <a:rPr lang="en-IE" b="0" dirty="0"/>
              <a:t>. </a:t>
            </a:r>
            <a:r>
              <a:rPr lang="en-IE" b="0" dirty="0" err="1"/>
              <a:t>Îl</a:t>
            </a:r>
            <a:r>
              <a:rPr lang="en-IE" b="0" dirty="0"/>
              <a:t> </a:t>
            </a:r>
            <a:r>
              <a:rPr lang="en-IE" b="0" dirty="0" err="1"/>
              <a:t>puteți</a:t>
            </a:r>
            <a:r>
              <a:rPr lang="en-IE" b="0" dirty="0"/>
              <a:t> </a:t>
            </a:r>
            <a:r>
              <a:rPr lang="en-IE" b="0" dirty="0" err="1"/>
              <a:t>încărca</a:t>
            </a:r>
            <a:r>
              <a:rPr lang="en-IE" b="0" dirty="0"/>
              <a:t> </a:t>
            </a:r>
            <a:r>
              <a:rPr lang="en-IE" b="0" dirty="0" err="1"/>
              <a:t>în</a:t>
            </a:r>
            <a:r>
              <a:rPr lang="en-IE" b="0" dirty="0"/>
              <a:t> </a:t>
            </a:r>
            <a:r>
              <a:rPr lang="en-IE" b="0" dirty="0" err="1"/>
              <a:t>Portofoliu</a:t>
            </a:r>
            <a:r>
              <a:rPr lang="en-IE" b="0" dirty="0"/>
              <a:t>.”</a:t>
            </a:r>
          </a:p>
          <a:p>
            <a:endParaRPr lang="en-IE" b="1" dirty="0"/>
          </a:p>
          <a:p>
            <a:endParaRPr lang="en-IE" b="1" dirty="0"/>
          </a:p>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Scop &amp; </a:t>
            </a:r>
            <a:r>
              <a:rPr lang="en-US" dirty="0" err="1"/>
              <a:t>Introducere</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err="1"/>
              <a:t>Instrucțiuni</a:t>
            </a:r>
            <a:r>
              <a:rPr lang="en-IE" dirty="0"/>
              <a:t> </a:t>
            </a:r>
            <a:r>
              <a:rPr lang="en-IE" dirty="0" err="1"/>
              <a:t>pentru</a:t>
            </a:r>
            <a:r>
              <a:rPr lang="en-IE" dirty="0"/>
              <a:t> formator: </a:t>
            </a:r>
          </a:p>
          <a:p>
            <a:endParaRPr lang="en-IE" dirty="0"/>
          </a:p>
          <a:p>
            <a:r>
              <a:rPr lang="en-IE" dirty="0" err="1"/>
              <a:t>În</a:t>
            </a:r>
            <a:r>
              <a:rPr lang="en-IE" dirty="0"/>
              <a:t> </a:t>
            </a:r>
            <a:r>
              <a:rPr lang="en-IE" dirty="0" err="1"/>
              <a:t>funcție</a:t>
            </a:r>
            <a:r>
              <a:rPr lang="en-IE" dirty="0"/>
              <a:t> de </a:t>
            </a:r>
            <a:r>
              <a:rPr lang="en-IE" dirty="0" err="1"/>
              <a:t>grup</a:t>
            </a:r>
            <a:r>
              <a:rPr lang="en-IE" dirty="0"/>
              <a:t> </a:t>
            </a:r>
            <a:r>
              <a:rPr lang="en-IE" dirty="0" err="1"/>
              <a:t>și</a:t>
            </a:r>
            <a:r>
              <a:rPr lang="en-IE" dirty="0"/>
              <a:t> de </a:t>
            </a:r>
            <a:r>
              <a:rPr lang="en-IE" dirty="0" err="1"/>
              <a:t>timpul</a:t>
            </a:r>
            <a:r>
              <a:rPr lang="en-IE" dirty="0"/>
              <a:t> </a:t>
            </a:r>
            <a:r>
              <a:rPr lang="en-IE" dirty="0" err="1"/>
              <a:t>rămas</a:t>
            </a:r>
            <a:r>
              <a:rPr lang="en-IE" dirty="0"/>
              <a:t>, </a:t>
            </a:r>
            <a:r>
              <a:rPr lang="en-IE" dirty="0" err="1"/>
              <a:t>puteți</a:t>
            </a:r>
            <a:r>
              <a:rPr lang="en-IE" dirty="0"/>
              <a:t> </a:t>
            </a:r>
            <a:r>
              <a:rPr lang="en-IE" dirty="0" err="1"/>
              <a:t>pune</a:t>
            </a:r>
            <a:r>
              <a:rPr lang="en-IE" dirty="0"/>
              <a:t> </a:t>
            </a:r>
            <a:r>
              <a:rPr lang="en-IE" dirty="0" err="1"/>
              <a:t>cele</a:t>
            </a:r>
            <a:r>
              <a:rPr lang="en-IE" dirty="0"/>
              <a:t> </a:t>
            </a:r>
            <a:r>
              <a:rPr lang="en-IE" dirty="0" err="1"/>
              <a:t>patru</a:t>
            </a:r>
            <a:r>
              <a:rPr lang="en-IE" dirty="0"/>
              <a:t> </a:t>
            </a:r>
            <a:r>
              <a:rPr lang="en-IE" dirty="0" err="1"/>
              <a:t>întrebări</a:t>
            </a:r>
            <a:r>
              <a:rPr lang="en-IE" dirty="0"/>
              <a:t> </a:t>
            </a:r>
            <a:r>
              <a:rPr lang="en-IE" dirty="0" err="1"/>
              <a:t>sugerate</a:t>
            </a:r>
            <a:r>
              <a:rPr lang="en-IE" dirty="0"/>
              <a:t>, </a:t>
            </a:r>
            <a:r>
              <a:rPr lang="en-IE" dirty="0" err="1"/>
              <a:t>puteți</a:t>
            </a:r>
            <a:r>
              <a:rPr lang="en-IE" dirty="0"/>
              <a:t> </a:t>
            </a:r>
            <a:r>
              <a:rPr lang="en-IE" dirty="0" err="1"/>
              <a:t>pune</a:t>
            </a:r>
            <a:r>
              <a:rPr lang="en-IE" dirty="0"/>
              <a:t> </a:t>
            </a:r>
            <a:r>
              <a:rPr lang="en-IE" dirty="0" err="1"/>
              <a:t>altele</a:t>
            </a:r>
            <a:r>
              <a:rPr lang="en-IE" dirty="0"/>
              <a:t>, </a:t>
            </a:r>
            <a:r>
              <a:rPr lang="en-IE" dirty="0" err="1"/>
              <a:t>sau</a:t>
            </a:r>
            <a:r>
              <a:rPr lang="en-IE" dirty="0"/>
              <a:t> </a:t>
            </a:r>
            <a:r>
              <a:rPr lang="en-IE" dirty="0" err="1"/>
              <a:t>puteți</a:t>
            </a:r>
            <a:r>
              <a:rPr lang="en-IE" dirty="0"/>
              <a:t> allege </a:t>
            </a:r>
            <a:r>
              <a:rPr lang="en-IE" dirty="0" err="1"/>
              <a:t>câteva</a:t>
            </a:r>
            <a:r>
              <a:rPr lang="en-IE" dirty="0"/>
              <a:t> </a:t>
            </a:r>
            <a:r>
              <a:rPr lang="en-IE" dirty="0" err="1"/>
              <a:t>dintre</a:t>
            </a:r>
            <a:r>
              <a:rPr lang="en-IE" dirty="0"/>
              <a:t> </a:t>
            </a:r>
            <a:r>
              <a:rPr lang="en-IE" dirty="0" err="1"/>
              <a:t>ele</a:t>
            </a:r>
            <a:r>
              <a:rPr lang="en-IE" dirty="0"/>
              <a:t>. </a:t>
            </a:r>
            <a:r>
              <a:rPr lang="en-IE" dirty="0" err="1"/>
              <a:t>Formatorii</a:t>
            </a:r>
            <a:r>
              <a:rPr lang="en-IE" dirty="0"/>
              <a:t> pot </a:t>
            </a:r>
            <a:r>
              <a:rPr lang="en-IE" dirty="0" err="1"/>
              <a:t>răspunde</a:t>
            </a:r>
            <a:r>
              <a:rPr lang="en-IE" dirty="0"/>
              <a:t> </a:t>
            </a:r>
            <a:r>
              <a:rPr lang="en-IE" dirty="0" err="1"/>
              <a:t>oricărei</a:t>
            </a:r>
            <a:r>
              <a:rPr lang="en-IE" dirty="0"/>
              <a:t> </a:t>
            </a:r>
            <a:r>
              <a:rPr lang="en-IE" dirty="0" err="1"/>
              <a:t>întrebări</a:t>
            </a:r>
            <a:r>
              <a:rPr lang="en-IE" dirty="0"/>
              <a:t> fie oral, fie </a:t>
            </a:r>
            <a:r>
              <a:rPr lang="en-IE" dirty="0" err="1"/>
              <a:t>în</a:t>
            </a:r>
            <a:r>
              <a:rPr lang="en-IE" dirty="0"/>
              <a:t> </a:t>
            </a:r>
            <a:r>
              <a:rPr lang="en-IE" dirty="0" err="1"/>
              <a:t>scris</a:t>
            </a:r>
            <a:r>
              <a:rPr lang="en-IE" dirty="0"/>
              <a:t>. </a:t>
            </a:r>
          </a:p>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8365084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err="1"/>
              <a:t>Indicații</a:t>
            </a:r>
            <a:r>
              <a:rPr lang="en-IE" b="1" dirty="0"/>
              <a:t> </a:t>
            </a:r>
            <a:r>
              <a:rPr lang="en-IE" b="1" dirty="0" err="1"/>
              <a:t>pentru</a:t>
            </a:r>
            <a:r>
              <a:rPr lang="en-IE" b="1" dirty="0"/>
              <a:t> formator: </a:t>
            </a:r>
          </a:p>
          <a:p>
            <a:r>
              <a:rPr lang="en-IE" dirty="0" err="1"/>
              <a:t>Formatorul</a:t>
            </a:r>
            <a:r>
              <a:rPr lang="en-IE" dirty="0"/>
              <a:t> </a:t>
            </a:r>
            <a:r>
              <a:rPr lang="en-IE" dirty="0" err="1"/>
              <a:t>prezintă</a:t>
            </a:r>
            <a:r>
              <a:rPr lang="en-IE" dirty="0"/>
              <a:t> </a:t>
            </a:r>
            <a:r>
              <a:rPr lang="en-IE" dirty="0" err="1"/>
              <a:t>durata</a:t>
            </a:r>
            <a:r>
              <a:rPr lang="en-IE" dirty="0"/>
              <a:t> </a:t>
            </a:r>
            <a:r>
              <a:rPr lang="en-IE" dirty="0" err="1"/>
              <a:t>acestei</a:t>
            </a:r>
            <a:r>
              <a:rPr lang="en-IE" dirty="0"/>
              <a:t> </a:t>
            </a:r>
            <a:r>
              <a:rPr lang="en-IE" dirty="0" err="1"/>
              <a:t>activități</a:t>
            </a:r>
            <a:r>
              <a:rPr lang="en-IE" dirty="0"/>
              <a:t> </a:t>
            </a:r>
            <a:r>
              <a:rPr lang="en-IE" dirty="0" err="1"/>
              <a:t>și</a:t>
            </a:r>
            <a:r>
              <a:rPr lang="en-IE" dirty="0"/>
              <a:t> </a:t>
            </a:r>
            <a:r>
              <a:rPr lang="en-IE" dirty="0" err="1"/>
              <a:t>formatul</a:t>
            </a:r>
            <a:r>
              <a:rPr lang="en-IE" dirty="0"/>
              <a:t> de </a:t>
            </a:r>
            <a:r>
              <a:rPr lang="en-IE" dirty="0" err="1"/>
              <a:t>lucru</a:t>
            </a:r>
            <a:r>
              <a:rPr lang="en-IE" dirty="0"/>
              <a:t> (</a:t>
            </a:r>
            <a:r>
              <a:rPr lang="en-IE" dirty="0" err="1"/>
              <a:t>pentru</a:t>
            </a:r>
            <a:r>
              <a:rPr lang="en-IE" dirty="0"/>
              <a:t> a se </a:t>
            </a:r>
            <a:r>
              <a:rPr lang="en-IE" dirty="0" err="1"/>
              <a:t>incadra</a:t>
            </a:r>
            <a:r>
              <a:rPr lang="en-IE" dirty="0"/>
              <a:t> </a:t>
            </a:r>
            <a:r>
              <a:rPr lang="en-IE" dirty="0" err="1"/>
              <a:t>în</a:t>
            </a:r>
            <a:r>
              <a:rPr lang="en-IE" dirty="0"/>
              <a:t> </a:t>
            </a:r>
            <a:r>
              <a:rPr lang="en-IE" dirty="0" err="1"/>
              <a:t>timpul</a:t>
            </a:r>
            <a:r>
              <a:rPr lang="en-IE" dirty="0"/>
              <a:t> </a:t>
            </a:r>
            <a:r>
              <a:rPr lang="en-IE" dirty="0" err="1"/>
              <a:t>său</a:t>
            </a:r>
            <a:r>
              <a:rPr lang="en-IE" dirty="0"/>
              <a:t>). 
</a:t>
            </a:r>
            <a:r>
              <a:rPr lang="en-IE" dirty="0" err="1"/>
              <a:t>Opțional</a:t>
            </a:r>
            <a:r>
              <a:rPr lang="en-IE" dirty="0"/>
              <a:t>: </a:t>
            </a:r>
            <a:r>
              <a:rPr lang="en-IE" dirty="0" err="1"/>
              <a:t>formatorul</a:t>
            </a:r>
            <a:r>
              <a:rPr lang="en-IE" dirty="0"/>
              <a:t> </a:t>
            </a:r>
            <a:r>
              <a:rPr lang="en-IE" dirty="0" err="1"/>
              <a:t>poate</a:t>
            </a:r>
            <a:r>
              <a:rPr lang="en-IE" dirty="0"/>
              <a:t> se </a:t>
            </a:r>
            <a:r>
              <a:rPr lang="en-IE" dirty="0" err="1"/>
              <a:t>oferi</a:t>
            </a:r>
            <a:r>
              <a:rPr lang="en-IE" dirty="0"/>
              <a:t> </a:t>
            </a:r>
            <a:r>
              <a:rPr lang="en-IE" dirty="0" err="1"/>
              <a:t>să</a:t>
            </a:r>
            <a:r>
              <a:rPr lang="en-IE" dirty="0"/>
              <a:t> fie </a:t>
            </a:r>
            <a:r>
              <a:rPr lang="en-IE" dirty="0" err="1"/>
              <a:t>contactat</a:t>
            </a:r>
            <a:r>
              <a:rPr lang="en-IE" dirty="0"/>
              <a:t> </a:t>
            </a:r>
            <a:r>
              <a:rPr lang="en-IE" dirty="0" err="1"/>
              <a:t>prin</a:t>
            </a:r>
            <a:r>
              <a:rPr lang="en-IE" dirty="0"/>
              <a:t> email </a:t>
            </a:r>
            <a:r>
              <a:rPr lang="en-IE" dirty="0" err="1"/>
              <a:t>dacă</a:t>
            </a:r>
            <a:r>
              <a:rPr lang="en-IE" dirty="0"/>
              <a:t> </a:t>
            </a:r>
            <a:r>
              <a:rPr lang="en-IE" dirty="0" err="1"/>
              <a:t>cursantii</a:t>
            </a:r>
            <a:r>
              <a:rPr lang="en-IE" dirty="0"/>
              <a:t> au </a:t>
            </a:r>
            <a:r>
              <a:rPr lang="en-IE" dirty="0" err="1"/>
              <a:t>întrebări</a:t>
            </a:r>
            <a:r>
              <a:rPr lang="en-IE" dirty="0"/>
              <a:t> </a:t>
            </a:r>
            <a:r>
              <a:rPr lang="en-IE" dirty="0" err="1"/>
              <a:t>în</a:t>
            </a:r>
            <a:r>
              <a:rPr lang="en-IE" dirty="0"/>
              <a:t> </a:t>
            </a:r>
            <a:r>
              <a:rPr lang="en-IE" dirty="0" err="1"/>
              <a:t>timpul</a:t>
            </a:r>
            <a:r>
              <a:rPr lang="en-IE" dirty="0"/>
              <a:t> SDL.</a:t>
            </a:r>
            <a:endParaRPr lang="en-IE" dirty="0">
              <a:highlight>
                <a:srgbClr val="FFFF00"/>
              </a:highlight>
            </a:endParaRPr>
          </a:p>
        </p:txBody>
      </p:sp>
      <p:sp>
        <p:nvSpPr>
          <p:cNvPr id="4" name="Slide Number Placeholder 3"/>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1791805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r>
              <a:rPr lang="en-IE" b="1" dirty="0" err="1"/>
              <a:t>Indicații</a:t>
            </a:r>
            <a:r>
              <a:rPr lang="en-IE" b="1" dirty="0"/>
              <a:t> </a:t>
            </a:r>
            <a:r>
              <a:rPr lang="en-IE" b="1" dirty="0" err="1"/>
              <a:t>pentru</a:t>
            </a:r>
            <a:r>
              <a:rPr lang="en-IE" b="1" dirty="0"/>
              <a:t> formator: </a:t>
            </a:r>
          </a:p>
          <a:p>
            <a:r>
              <a:rPr lang="en-IE" dirty="0" err="1"/>
              <a:t>Formatorul</a:t>
            </a:r>
            <a:r>
              <a:rPr lang="en-IE" dirty="0"/>
              <a:t> </a:t>
            </a:r>
            <a:r>
              <a:rPr lang="en-IE" dirty="0" err="1"/>
              <a:t>îi</a:t>
            </a:r>
            <a:r>
              <a:rPr lang="en-IE" dirty="0"/>
              <a:t> </a:t>
            </a:r>
            <a:r>
              <a:rPr lang="en-IE" dirty="0" err="1"/>
              <a:t>informează</a:t>
            </a:r>
            <a:r>
              <a:rPr lang="en-IE" dirty="0"/>
              <a:t> pe </a:t>
            </a:r>
            <a:r>
              <a:rPr lang="en-IE" dirty="0" err="1"/>
              <a:t>cursanți</a:t>
            </a:r>
            <a:r>
              <a:rPr lang="en-IE" dirty="0"/>
              <a:t> </a:t>
            </a:r>
            <a:r>
              <a:rPr lang="en-IE" dirty="0" err="1"/>
              <a:t>că</a:t>
            </a:r>
            <a:r>
              <a:rPr lang="en-IE" dirty="0"/>
              <a:t>, </a:t>
            </a:r>
            <a:r>
              <a:rPr lang="en-IE" dirty="0" err="1"/>
              <a:t>în</a:t>
            </a:r>
            <a:r>
              <a:rPr lang="en-IE" dirty="0"/>
              <a:t> </a:t>
            </a:r>
            <a:r>
              <a:rPr lang="en-IE" dirty="0" err="1"/>
              <a:t>timpul</a:t>
            </a:r>
            <a:r>
              <a:rPr lang="en-IE" dirty="0"/>
              <a:t> </a:t>
            </a:r>
            <a:r>
              <a:rPr lang="en-IE" dirty="0" err="1"/>
              <a:t>acestei</a:t>
            </a:r>
            <a:r>
              <a:rPr lang="en-IE" dirty="0"/>
              <a:t> </a:t>
            </a:r>
            <a:r>
              <a:rPr lang="en-IE" dirty="0" err="1"/>
              <a:t>activități</a:t>
            </a:r>
            <a:r>
              <a:rPr lang="en-IE" dirty="0"/>
              <a:t>, </a:t>
            </a:r>
            <a:r>
              <a:rPr lang="en-IE" dirty="0" err="1"/>
              <a:t>aceștia</a:t>
            </a:r>
            <a:r>
              <a:rPr lang="en-IE" dirty="0"/>
              <a:t> </a:t>
            </a:r>
            <a:r>
              <a:rPr lang="en-IE" dirty="0" err="1"/>
              <a:t>vor</a:t>
            </a:r>
            <a:r>
              <a:rPr lang="en-IE" dirty="0"/>
              <a:t> </a:t>
            </a:r>
            <a:r>
              <a:rPr lang="en-IE" dirty="0" err="1"/>
              <a:t>reflecta</a:t>
            </a:r>
            <a:r>
              <a:rPr lang="en-IE" dirty="0"/>
              <a:t> </a:t>
            </a:r>
            <a:r>
              <a:rPr lang="en-IE" dirty="0" err="1"/>
              <a:t>asupra</a:t>
            </a:r>
            <a:r>
              <a:rPr lang="en-IE" dirty="0"/>
              <a:t> </a:t>
            </a:r>
            <a:r>
              <a:rPr lang="en-IE" dirty="0" err="1"/>
              <a:t>provocărilor</a:t>
            </a:r>
            <a:r>
              <a:rPr lang="en-IE" dirty="0"/>
              <a:t> cu care se pot </a:t>
            </a:r>
            <a:r>
              <a:rPr lang="en-IE" dirty="0" err="1"/>
              <a:t>confrunta</a:t>
            </a:r>
            <a:r>
              <a:rPr lang="en-IE" dirty="0"/>
              <a:t> </a:t>
            </a:r>
            <a:r>
              <a:rPr lang="en-IE" dirty="0" err="1"/>
              <a:t>cursanții</a:t>
            </a:r>
            <a:r>
              <a:rPr lang="en-IE" dirty="0"/>
              <a:t> lor </a:t>
            </a:r>
            <a:r>
              <a:rPr lang="en-IE" dirty="0" err="1"/>
              <a:t>în</a:t>
            </a:r>
            <a:r>
              <a:rPr lang="en-IE" dirty="0"/>
              <a:t> </a:t>
            </a:r>
            <a:r>
              <a:rPr lang="en-IE" dirty="0" err="1"/>
              <a:t>cadrul</a:t>
            </a:r>
            <a:r>
              <a:rPr lang="en-IE" dirty="0"/>
              <a:t> </a:t>
            </a:r>
            <a:r>
              <a:rPr lang="en-IE" dirty="0" err="1"/>
              <a:t>sesiunilor</a:t>
            </a:r>
            <a:r>
              <a:rPr lang="en-IE" dirty="0"/>
              <a:t> de </a:t>
            </a:r>
            <a:r>
              <a:rPr lang="en-IE" dirty="0" err="1"/>
              <a:t>învățare</a:t>
            </a:r>
            <a:r>
              <a:rPr lang="en-IE" dirty="0"/>
              <a:t> online </a:t>
            </a:r>
            <a:r>
              <a:rPr lang="en-IE" dirty="0" err="1"/>
              <a:t>și</a:t>
            </a:r>
            <a:r>
              <a:rPr lang="en-IE" dirty="0"/>
              <a:t> </a:t>
            </a:r>
            <a:r>
              <a:rPr lang="en-IE" dirty="0" err="1"/>
              <a:t>asupra</a:t>
            </a:r>
            <a:r>
              <a:rPr lang="en-IE" dirty="0"/>
              <a:t> </a:t>
            </a:r>
            <a:r>
              <a:rPr lang="en-IE" dirty="0" err="1"/>
              <a:t>sprijinului</a:t>
            </a:r>
            <a:r>
              <a:rPr lang="en-IE" dirty="0"/>
              <a:t> </a:t>
            </a:r>
            <a:r>
              <a:rPr lang="en-IE" dirty="0" err="1"/>
              <a:t>personalizat</a:t>
            </a:r>
            <a:r>
              <a:rPr lang="en-IE" dirty="0"/>
              <a:t> pe care </a:t>
            </a:r>
            <a:r>
              <a:rPr lang="en-IE" dirty="0" err="1"/>
              <a:t>îl</a:t>
            </a:r>
            <a:r>
              <a:rPr lang="en-IE" dirty="0"/>
              <a:t> pot </a:t>
            </a:r>
            <a:r>
              <a:rPr lang="en-IE" dirty="0" err="1"/>
              <a:t>oferi</a:t>
            </a:r>
            <a:r>
              <a:rPr lang="en-IE" dirty="0"/>
              <a:t>. 
</a:t>
            </a:r>
            <a:r>
              <a:rPr lang="en-IE" dirty="0" err="1"/>
              <a:t>Rezultatele</a:t>
            </a:r>
            <a:r>
              <a:rPr lang="en-IE" dirty="0"/>
              <a:t> </a:t>
            </a:r>
            <a:r>
              <a:rPr lang="en-IE" dirty="0" err="1"/>
              <a:t>acestei</a:t>
            </a:r>
            <a:r>
              <a:rPr lang="en-IE" dirty="0"/>
              <a:t> </a:t>
            </a:r>
            <a:r>
              <a:rPr lang="en-IE" dirty="0" err="1"/>
              <a:t>activități</a:t>
            </a:r>
            <a:r>
              <a:rPr lang="en-IE" dirty="0"/>
              <a:t> se </a:t>
            </a:r>
            <a:r>
              <a:rPr lang="en-IE" dirty="0" err="1"/>
              <a:t>vor</a:t>
            </a:r>
            <a:r>
              <a:rPr lang="en-IE" dirty="0"/>
              <a:t> </a:t>
            </a:r>
            <a:r>
              <a:rPr lang="en-IE" dirty="0" err="1"/>
              <a:t>aplica</a:t>
            </a:r>
            <a:r>
              <a:rPr lang="en-IE" dirty="0"/>
              <a:t> </a:t>
            </a:r>
            <a:r>
              <a:rPr lang="en-IE" dirty="0" err="1"/>
              <a:t>cursului</a:t>
            </a:r>
            <a:r>
              <a:rPr lang="en-IE" dirty="0"/>
              <a:t> ESE, </a:t>
            </a:r>
            <a:r>
              <a:rPr lang="en-IE" dirty="0" err="1"/>
              <a:t>dar</a:t>
            </a:r>
            <a:r>
              <a:rPr lang="en-IE" dirty="0"/>
              <a:t> pot fi </a:t>
            </a:r>
            <a:r>
              <a:rPr lang="en-IE" dirty="0" err="1"/>
              <a:t>folosite</a:t>
            </a:r>
            <a:r>
              <a:rPr lang="en-IE" dirty="0"/>
              <a:t> </a:t>
            </a:r>
            <a:r>
              <a:rPr lang="en-IE" dirty="0" err="1"/>
              <a:t>și</a:t>
            </a:r>
            <a:r>
              <a:rPr lang="en-IE" dirty="0"/>
              <a:t> </a:t>
            </a:r>
            <a:r>
              <a:rPr lang="en-IE" dirty="0" err="1"/>
              <a:t>în</a:t>
            </a:r>
            <a:r>
              <a:rPr lang="en-IE" dirty="0"/>
              <a:t> </a:t>
            </a:r>
            <a:r>
              <a:rPr lang="en-IE" dirty="0" err="1"/>
              <a:t>alte</a:t>
            </a:r>
            <a:r>
              <a:rPr lang="en-IE" dirty="0"/>
              <a:t> </a:t>
            </a:r>
            <a:r>
              <a:rPr lang="en-IE" dirty="0" err="1"/>
              <a:t>cursuri</a:t>
            </a:r>
            <a:r>
              <a:rPr lang="en-IE" dirty="0"/>
              <a:t> E-Learning pe care </a:t>
            </a:r>
            <a:r>
              <a:rPr lang="en-IE" dirty="0" err="1"/>
              <a:t>formatorii</a:t>
            </a:r>
            <a:r>
              <a:rPr lang="en-IE" dirty="0"/>
              <a:t> le-</a:t>
            </a:r>
            <a:r>
              <a:rPr lang="en-IE" dirty="0" err="1"/>
              <a:t>ar</a:t>
            </a:r>
            <a:r>
              <a:rPr lang="en-IE" dirty="0"/>
              <a:t> </a:t>
            </a:r>
            <a:r>
              <a:rPr lang="en-IE" dirty="0" err="1"/>
              <a:t>putea</a:t>
            </a:r>
            <a:r>
              <a:rPr lang="en-IE" dirty="0"/>
              <a:t> </a:t>
            </a:r>
            <a:r>
              <a:rPr lang="en-IE" dirty="0" err="1"/>
              <a:t>preda</a:t>
            </a:r>
            <a:r>
              <a:rPr lang="en-IE" dirty="0"/>
              <a:t>.</a:t>
            </a:r>
          </a:p>
        </p:txBody>
      </p:sp>
      <p:sp>
        <p:nvSpPr>
          <p:cNvPr id="4" name="Slide Number Placeholder 3"/>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38751408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926A-4AB6-9B0F-23B5-DC12A3254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91039-B6E6-4353-8F44-EF805FB7F01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81086444-6819-5131-9CC3-1D2427057E80}"/>
              </a:ext>
            </a:extLst>
          </p:cNvPr>
          <p:cNvSpPr>
            <a:spLocks noGrp="1"/>
          </p:cNvSpPr>
          <p:nvPr>
            <p:ph type="body" idx="1"/>
          </p:nvPr>
        </p:nvSpPr>
        <p:spPr/>
        <p:txBody>
          <a:bodyPr/>
          <a:lstStyle/>
          <a:p>
            <a:r>
              <a:rPr lang="en-IE" b="1" dirty="0" err="1"/>
              <a:t>Indicații</a:t>
            </a:r>
            <a:r>
              <a:rPr lang="en-IE" b="1" dirty="0"/>
              <a:t> </a:t>
            </a:r>
            <a:r>
              <a:rPr lang="en-IE" b="1" dirty="0" err="1"/>
              <a:t>pentru</a:t>
            </a:r>
            <a:r>
              <a:rPr lang="en-IE" b="1" dirty="0"/>
              <a:t> formator: </a:t>
            </a:r>
          </a:p>
          <a:p>
            <a:endParaRPr lang="en-IE" dirty="0"/>
          </a:p>
          <a:p>
            <a:r>
              <a:rPr lang="en-IE" dirty="0" err="1"/>
              <a:t>Formatorul</a:t>
            </a:r>
            <a:r>
              <a:rPr lang="en-IE" dirty="0"/>
              <a:t> </a:t>
            </a:r>
            <a:r>
              <a:rPr lang="en-IE" dirty="0" err="1"/>
              <a:t>prezintă</a:t>
            </a:r>
            <a:r>
              <a:rPr lang="en-IE" dirty="0"/>
              <a:t> </a:t>
            </a:r>
            <a:r>
              <a:rPr lang="en-IE" dirty="0" err="1"/>
              <a:t>diferitele</a:t>
            </a:r>
            <a:r>
              <a:rPr lang="en-IE" dirty="0"/>
              <a:t> </a:t>
            </a:r>
            <a:r>
              <a:rPr lang="en-IE" dirty="0" err="1"/>
              <a:t>etape</a:t>
            </a:r>
            <a:r>
              <a:rPr lang="en-IE" dirty="0"/>
              <a:t> ale SDL </a:t>
            </a:r>
            <a:r>
              <a:rPr lang="en-IE" dirty="0" err="1"/>
              <a:t>și</a:t>
            </a:r>
            <a:r>
              <a:rPr lang="en-IE" dirty="0"/>
              <a:t> </a:t>
            </a:r>
            <a:r>
              <a:rPr lang="en-IE" dirty="0" err="1"/>
              <a:t>îi</a:t>
            </a:r>
            <a:r>
              <a:rPr lang="en-IE" dirty="0"/>
              <a:t> </a:t>
            </a:r>
            <a:r>
              <a:rPr lang="en-IE" dirty="0" err="1"/>
              <a:t>întreabă</a:t>
            </a:r>
            <a:r>
              <a:rPr lang="en-IE" dirty="0"/>
              <a:t> pe </a:t>
            </a:r>
            <a:r>
              <a:rPr lang="en-IE" dirty="0" err="1"/>
              <a:t>cursanti</a:t>
            </a:r>
            <a:r>
              <a:rPr lang="en-IE" dirty="0"/>
              <a:t> </a:t>
            </a:r>
            <a:r>
              <a:rPr lang="en-IE" dirty="0" err="1"/>
              <a:t>dacă</a:t>
            </a:r>
            <a:r>
              <a:rPr lang="en-IE" dirty="0"/>
              <a:t> au </a:t>
            </a:r>
            <a:r>
              <a:rPr lang="en-IE" dirty="0" err="1"/>
              <a:t>întrebări</a:t>
            </a:r>
            <a:r>
              <a:rPr lang="en-IE" dirty="0"/>
              <a:t> de </a:t>
            </a:r>
            <a:r>
              <a:rPr lang="en-IE" dirty="0" err="1"/>
              <a:t>clarificare</a:t>
            </a:r>
            <a:r>
              <a:rPr lang="en-IE" dirty="0"/>
              <a:t> legate de el. </a:t>
            </a:r>
          </a:p>
        </p:txBody>
      </p:sp>
      <p:sp>
        <p:nvSpPr>
          <p:cNvPr id="4" name="Slide Number Placeholder 3">
            <a:extLst>
              <a:ext uri="{FF2B5EF4-FFF2-40B4-BE49-F238E27FC236}">
                <a16:creationId xmlns:a16="http://schemas.microsoft.com/office/drawing/2014/main" id="{9E35F706-A424-0A3E-B21A-3C549FFBF4C5}"/>
              </a:ext>
            </a:extLst>
          </p:cNvPr>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3489396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dirty="0" err="1"/>
              <a:t>Instrucțiuni</a:t>
            </a:r>
            <a:r>
              <a:rPr lang="en-IE" b="1" dirty="0"/>
              <a:t> </a:t>
            </a:r>
            <a:r>
              <a:rPr lang="en-IE" b="1" dirty="0" err="1"/>
              <a:t>pentru</a:t>
            </a:r>
            <a:r>
              <a:rPr lang="en-IE" b="1" dirty="0"/>
              <a:t> formator: </a:t>
            </a:r>
          </a:p>
          <a:p>
            <a:r>
              <a:rPr lang="en-IE" b="0" dirty="0" err="1"/>
              <a:t>Formatorul</a:t>
            </a:r>
            <a:r>
              <a:rPr lang="en-IE" b="0" dirty="0"/>
              <a:t> </a:t>
            </a:r>
            <a:r>
              <a:rPr lang="en-IE" b="0" dirty="0" err="1"/>
              <a:t>încheie</a:t>
            </a:r>
            <a:r>
              <a:rPr lang="en-IE" b="0" dirty="0"/>
              <a:t> </a:t>
            </a:r>
            <a:r>
              <a:rPr lang="en-IE" b="0" dirty="0" err="1"/>
              <a:t>sesiunea</a:t>
            </a:r>
            <a:r>
              <a:rPr lang="en-IE" b="0" dirty="0"/>
              <a:t> de 3 ore, </a:t>
            </a:r>
            <a:r>
              <a:rPr lang="en-IE" b="0" dirty="0" err="1"/>
              <a:t>oferind</a:t>
            </a:r>
            <a:r>
              <a:rPr lang="en-IE" b="0" dirty="0"/>
              <a:t> un </a:t>
            </a:r>
            <a:r>
              <a:rPr lang="en-IE" b="0" dirty="0" err="1"/>
              <a:t>rezumat</a:t>
            </a:r>
            <a:r>
              <a:rPr lang="en-IE" b="0" dirty="0"/>
              <a:t> rapid al </a:t>
            </a:r>
            <a:r>
              <a:rPr lang="en-IE" b="0" dirty="0" err="1"/>
              <a:t>subiectelor</a:t>
            </a:r>
            <a:r>
              <a:rPr lang="en-IE" b="0" dirty="0"/>
              <a:t> </a:t>
            </a:r>
            <a:r>
              <a:rPr lang="en-IE" b="0" dirty="0" err="1"/>
              <a:t>explorate</a:t>
            </a:r>
            <a:r>
              <a:rPr lang="en-IE" b="0" dirty="0"/>
              <a:t> </a:t>
            </a:r>
            <a:r>
              <a:rPr lang="en-IE" b="0" dirty="0" err="1"/>
              <a:t>și</a:t>
            </a:r>
            <a:r>
              <a:rPr lang="en-IE" b="0" dirty="0"/>
              <a:t> a </a:t>
            </a:r>
            <a:r>
              <a:rPr lang="en-IE" b="0" dirty="0" err="1"/>
              <a:t>pașilor</a:t>
            </a:r>
            <a:r>
              <a:rPr lang="en-IE" b="0" dirty="0"/>
              <a:t> </a:t>
            </a:r>
            <a:r>
              <a:rPr lang="en-IE" b="0" dirty="0" err="1"/>
              <a:t>următori</a:t>
            </a:r>
            <a:r>
              <a:rPr lang="en-IE" b="0" dirty="0"/>
              <a:t>. </a:t>
            </a:r>
            <a:r>
              <a:rPr lang="en-IE" b="0" dirty="0" err="1"/>
              <a:t>Formatorul</a:t>
            </a:r>
            <a:r>
              <a:rPr lang="en-IE" b="0" dirty="0"/>
              <a:t> </a:t>
            </a:r>
            <a:r>
              <a:rPr lang="en-IE" b="0" dirty="0" err="1"/>
              <a:t>răspunde</a:t>
            </a:r>
            <a:r>
              <a:rPr lang="en-IE" b="0" dirty="0"/>
              <a:t> la </a:t>
            </a:r>
            <a:r>
              <a:rPr lang="en-IE" b="0" dirty="0" err="1"/>
              <a:t>orice</a:t>
            </a:r>
            <a:r>
              <a:rPr lang="en-IE" b="0" dirty="0"/>
              <a:t> </a:t>
            </a:r>
            <a:r>
              <a:rPr lang="en-IE" b="0" dirty="0" err="1"/>
              <a:t>întrebări</a:t>
            </a:r>
            <a:r>
              <a:rPr lang="en-IE" b="0" dirty="0"/>
              <a:t> </a:t>
            </a:r>
            <a:r>
              <a:rPr lang="en-IE" b="0" dirty="0" err="1"/>
              <a:t>ar</a:t>
            </a:r>
            <a:r>
              <a:rPr lang="en-IE" b="0" dirty="0"/>
              <a:t> </a:t>
            </a:r>
            <a:r>
              <a:rPr lang="en-IE" b="0" dirty="0" err="1"/>
              <a:t>putea</a:t>
            </a:r>
            <a:r>
              <a:rPr lang="en-IE" b="0" dirty="0"/>
              <a:t> </a:t>
            </a:r>
            <a:r>
              <a:rPr lang="en-IE" b="0" dirty="0" err="1"/>
              <a:t>avea</a:t>
            </a:r>
            <a:r>
              <a:rPr lang="en-IE" b="0" dirty="0"/>
              <a:t> </a:t>
            </a:r>
            <a:r>
              <a:rPr lang="en-IE" b="0" dirty="0" err="1"/>
              <a:t>cursan</a:t>
            </a:r>
            <a:r>
              <a:rPr lang="en-US" dirty="0"/>
              <a:t>ț</a:t>
            </a:r>
            <a:r>
              <a:rPr lang="en-IE" b="0" dirty="0"/>
              <a:t>ii.</a:t>
            </a:r>
          </a:p>
          <a:p>
            <a:endParaRPr lang="en-IE" b="1" dirty="0"/>
          </a:p>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Scop &amp; </a:t>
            </a:r>
            <a:r>
              <a:rPr lang="en-US" dirty="0" err="1"/>
              <a:t>Introducere</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52_3E5602E3.xml"/><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68_71CFA40B.xml"/><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hyperlink" Target="https://www.mentimeter.com/" TargetMode="External"/><Relationship Id="rId2" Type="http://schemas.openxmlformats.org/officeDocument/2006/relationships/notesSlide" Target="../notesSlides/notesSlide10.xml"/><Relationship Id="rId1" Type="http://schemas.openxmlformats.org/officeDocument/2006/relationships/slideLayout" Target="../slideLayouts/slideLayout32.xml"/><Relationship Id="rId4" Type="http://schemas.openxmlformats.org/officeDocument/2006/relationships/hyperlink" Target="https://padlet.co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62_55098640.xml"/><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microsoft.com/office/2018/10/relationships/comments" Target="../comments/modernComment_158_6B229DE.xml"/><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16E_31C6E94D.xml"/><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microsoft.com/office/2018/10/relationships/comments" Target="../comments/modernComment_15B_7EA27B41.xml"/><Relationship Id="rId2" Type="http://schemas.openxmlformats.org/officeDocument/2006/relationships/notesSlide" Target="../notesSlides/notesSlide25.xml"/><Relationship Id="rId1" Type="http://schemas.openxmlformats.org/officeDocument/2006/relationships/slideLayout" Target="../slideLayouts/slideLayout32.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3" Type="http://schemas.microsoft.com/office/2018/10/relationships/comments" Target="../comments/modernComment_174_B70DADEE.xml"/><Relationship Id="rId2" Type="http://schemas.openxmlformats.org/officeDocument/2006/relationships/notesSlide" Target="../notesSlides/notesSlide27.xml"/><Relationship Id="rId1" Type="http://schemas.openxmlformats.org/officeDocument/2006/relationships/slideLayout" Target="../slideLayouts/slideLayout32.xml"/><Relationship Id="rId4" Type="http://schemas.openxmlformats.org/officeDocument/2006/relationships/hyperlink" Target="https://www.youtube.com/watch?v=06LoQ2Zg8Y8" TargetMode="External"/></Relationships>
</file>

<file path=ppt/slides/_rels/slide35.xml.rels><?xml version="1.0" encoding="UTF-8" standalone="yes"?>
<Relationships xmlns="http://schemas.openxmlformats.org/package/2006/relationships"><Relationship Id="rId3" Type="http://schemas.microsoft.com/office/2018/10/relationships/comments" Target="../comments/modernComment_15F_84C8AF29.xml"/><Relationship Id="rId2" Type="http://schemas.openxmlformats.org/officeDocument/2006/relationships/notesSlide" Target="../notesSlides/notesSlide28.xml"/><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hyperlink" Target="https://news.linkedin.com/2022/february/our-2022-global-green-skills-report" TargetMode="External"/><Relationship Id="rId2" Type="http://schemas.openxmlformats.org/officeDocument/2006/relationships/hyperlink" Target="https://www.weforum.org/publications/the-future-of-jobs-report-2023/" TargetMode="External"/><Relationship Id="rId1" Type="http://schemas.openxmlformats.org/officeDocument/2006/relationships/slideLayout" Target="../slideLayouts/slideLayout32.xml"/><Relationship Id="rId4" Type="http://schemas.openxmlformats.org/officeDocument/2006/relationships/hyperlink" Target="https://doi.org/10.2801/112540"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18" Type="http://schemas.openxmlformats.org/officeDocument/2006/relationships/image" Target="../media/image25.pn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g"/><Relationship Id="rId17" Type="http://schemas.openxmlformats.org/officeDocument/2006/relationships/image" Target="../media/image24.png"/><Relationship Id="rId2" Type="http://schemas.openxmlformats.org/officeDocument/2006/relationships/notesSlide" Target="../notesSlides/notesSlide29.xml"/><Relationship Id="rId16" Type="http://schemas.openxmlformats.org/officeDocument/2006/relationships/image" Target="../media/image23.png"/><Relationship Id="rId1" Type="http://schemas.openxmlformats.org/officeDocument/2006/relationships/slideLayout" Target="../slideLayouts/slideLayout3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Finanțat</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de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Uniunea</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Europeană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Punctele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de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vedere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opiniile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exprimate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aparțin</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însă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exclusiv</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autorului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autorilor</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nu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reflectă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neapărat</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punctele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de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vedere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opiniile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Uniunii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Europene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sau</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ale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Agenției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Executive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Europene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pentru</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Educație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Cultură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(EACEA). Nici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Uniunea</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Europeană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nici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EACEA nu pot fi considerate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răspunzătoare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pentru</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acestea</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a:t>
            </a:r>
            <a:endPar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Elaborat</a:t>
            </a:r>
            <a:r>
              <a:rPr lang="en-US" dirty="0">
                <a:solidFill>
                  <a:schemeClr val="tx1"/>
                </a:solidFill>
              </a:rPr>
              <a:t> de: SRC</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err="1">
                <a:solidFill>
                  <a:srgbClr val="255839"/>
                </a:solidFill>
              </a:rPr>
              <a:t>Programul</a:t>
            </a:r>
            <a:r>
              <a:rPr lang="en-US" sz="4400" dirty="0">
                <a:solidFill>
                  <a:srgbClr val="255839"/>
                </a:solidFill>
              </a:rPr>
              <a:t> DPC </a:t>
            </a:r>
            <a:r>
              <a:rPr lang="en-US" sz="4400" dirty="0" err="1">
                <a:solidFill>
                  <a:srgbClr val="255839"/>
                </a:solidFill>
              </a:rPr>
              <a:t>Formarea-Formatorului</a:t>
            </a: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536370" y="3919154"/>
            <a:ext cx="7119256" cy="734028"/>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t-BR" sz="2400" b="1" dirty="0">
                <a:solidFill>
                  <a:srgbClr val="92D050"/>
                </a:solidFill>
              </a:rPr>
              <a:t>Modulul 2: Navigarea curriculumului SUSTAIN-EU și a cursului de e-learning</a:t>
            </a:r>
            <a:endParaRPr lang="el-GR" sz="2400" b="1" dirty="0">
              <a:solidFill>
                <a:srgbClr val="92D050"/>
              </a:solidFill>
            </a:endParaRPr>
          </a:p>
        </p:txBody>
      </p:sp>
    </p:spTree>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pt-BR" dirty="0">
                <a:solidFill>
                  <a:srgbClr val="255839"/>
                </a:solidFill>
              </a:rPr>
              <a:t>Foaia de parcurs a sesiunii</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err="1"/>
              <a:t>Sesiunea</a:t>
            </a:r>
            <a:r>
              <a:rPr lang="en-US" dirty="0"/>
              <a:t> de 3 ore de </a:t>
            </a:r>
            <a:r>
              <a:rPr lang="en-US" dirty="0" err="1"/>
              <a:t>astăzi</a:t>
            </a:r>
            <a:r>
              <a:rPr lang="en-US" dirty="0"/>
              <a:t> include:</a:t>
            </a:r>
          </a:p>
          <a:p>
            <a:r>
              <a:rPr lang="en-US" dirty="0" err="1"/>
              <a:t>Introducerea</a:t>
            </a:r>
            <a:r>
              <a:rPr lang="en-US" dirty="0"/>
              <a:t> </a:t>
            </a:r>
            <a:r>
              <a:rPr lang="en-US" dirty="0" err="1"/>
              <a:t>modulului</a:t>
            </a:r>
            <a:r>
              <a:rPr lang="en-US" dirty="0"/>
              <a:t> </a:t>
            </a:r>
            <a:r>
              <a:rPr lang="en-US" dirty="0" err="1"/>
              <a:t>și</a:t>
            </a:r>
            <a:r>
              <a:rPr lang="en-US" dirty="0"/>
              <a:t> </a:t>
            </a:r>
            <a:r>
              <a:rPr lang="en-US" dirty="0" err="1"/>
              <a:t>rezultatele</a:t>
            </a:r>
            <a:r>
              <a:rPr lang="en-US" dirty="0"/>
              <a:t> </a:t>
            </a:r>
            <a:r>
              <a:rPr lang="en-US" dirty="0" err="1"/>
              <a:t>învățării</a:t>
            </a:r>
            <a:r>
              <a:rPr lang="en-US" dirty="0"/>
              <a:t> 
</a:t>
            </a:r>
            <a:r>
              <a:rPr lang="en-US" dirty="0" err="1"/>
              <a:t>Concepte</a:t>
            </a:r>
            <a:r>
              <a:rPr lang="en-US" dirty="0"/>
              <a:t> </a:t>
            </a:r>
            <a:r>
              <a:rPr lang="en-US" dirty="0" err="1"/>
              <a:t>cheie</a:t>
            </a:r>
            <a:r>
              <a:rPr lang="en-US" dirty="0"/>
              <a:t> </a:t>
            </a:r>
            <a:r>
              <a:rPr lang="en-US" dirty="0" err="1"/>
              <a:t>și</a:t>
            </a:r>
            <a:r>
              <a:rPr lang="en-US" dirty="0"/>
              <a:t> </a:t>
            </a:r>
            <a:r>
              <a:rPr lang="en-US" dirty="0" err="1"/>
              <a:t>exemple</a:t>
            </a:r>
            <a:r>
              <a:rPr lang="en-US" dirty="0"/>
              <a:t> 
</a:t>
            </a:r>
            <a:r>
              <a:rPr lang="en-US" dirty="0" err="1"/>
              <a:t>Activitate</a:t>
            </a:r>
            <a:r>
              <a:rPr lang="en-US" dirty="0"/>
              <a:t> </a:t>
            </a:r>
            <a:r>
              <a:rPr lang="en-US" dirty="0" err="1"/>
              <a:t>practică</a:t>
            </a:r>
            <a:r>
              <a:rPr lang="en-US" dirty="0"/>
              <a:t> 
</a:t>
            </a:r>
            <a:r>
              <a:rPr lang="en-US" dirty="0" err="1"/>
              <a:t>Aplicarea</a:t>
            </a:r>
            <a:r>
              <a:rPr lang="en-US" dirty="0"/>
              <a:t> </a:t>
            </a:r>
            <a:r>
              <a:rPr lang="en-US" dirty="0" err="1"/>
              <a:t>în</a:t>
            </a:r>
            <a:r>
              <a:rPr lang="en-US" dirty="0"/>
              <a:t> practica </a:t>
            </a:r>
            <a:r>
              <a:rPr lang="en-US" dirty="0" err="1"/>
              <a:t>formării</a:t>
            </a:r>
            <a:r>
              <a:rPr lang="en-US" dirty="0"/>
              <a:t> 
</a:t>
            </a:r>
            <a:r>
              <a:rPr lang="en-US" dirty="0" err="1"/>
              <a:t>Reflecție</a:t>
            </a:r>
            <a:r>
              <a:rPr lang="en-US" dirty="0"/>
              <a:t> </a:t>
            </a:r>
            <a:r>
              <a:rPr lang="en-US" dirty="0" err="1"/>
              <a:t>și</a:t>
            </a:r>
            <a:r>
              <a:rPr lang="en-US" dirty="0"/>
              <a:t> </a:t>
            </a:r>
            <a:r>
              <a:rPr lang="en-US" dirty="0" err="1"/>
              <a:t>sarcină</a:t>
            </a:r>
            <a:r>
              <a:rPr lang="en-US" dirty="0"/>
              <a:t> de </a:t>
            </a:r>
            <a:r>
              <a:rPr lang="en-US" dirty="0" err="1"/>
              <a:t>învățare</a:t>
            </a:r>
            <a:r>
              <a:rPr lang="en-US" dirty="0"/>
              <a:t> </a:t>
            </a:r>
            <a:r>
              <a:rPr lang="en-US" dirty="0" err="1"/>
              <a:t>autodirijată</a:t>
            </a:r>
            <a:endParaRPr lang="en-US" dirty="0"/>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Prezentare generală a modulului</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645765" y="2066412"/>
            <a:ext cx="5792984" cy="4156588"/>
          </a:xfrm>
        </p:spPr>
        <p:txBody>
          <a:bodyPr>
            <a:normAutofit lnSpcReduction="10000"/>
          </a:bodyPr>
          <a:lstStyle/>
          <a:p>
            <a:pPr marL="0" indent="0">
              <a:buNone/>
            </a:pPr>
            <a:r>
              <a:rPr lang="en-US" dirty="0" err="1"/>
              <a:t>Acest</a:t>
            </a:r>
            <a:r>
              <a:rPr lang="en-US" dirty="0"/>
              <a:t> </a:t>
            </a:r>
            <a:r>
              <a:rPr lang="en-US" dirty="0" err="1"/>
              <a:t>modul</a:t>
            </a:r>
            <a:r>
              <a:rPr lang="en-US" dirty="0"/>
              <a:t> se </a:t>
            </a:r>
            <a:r>
              <a:rPr lang="en-US" dirty="0" err="1"/>
              <a:t>concentrează</a:t>
            </a:r>
            <a:r>
              <a:rPr lang="en-US" dirty="0"/>
              <a:t> pe:</a:t>
            </a:r>
          </a:p>
          <a:p>
            <a:r>
              <a:rPr lang="en-US" dirty="0" err="1"/>
              <a:t>Subiectul</a:t>
            </a:r>
            <a:r>
              <a:rPr lang="en-US" dirty="0"/>
              <a:t> 1: </a:t>
            </a:r>
            <a:r>
              <a:rPr lang="en-US" dirty="0" err="1"/>
              <a:t>Dezvoltarea</a:t>
            </a:r>
            <a:r>
              <a:rPr lang="en-US" dirty="0"/>
              <a:t> </a:t>
            </a:r>
            <a:r>
              <a:rPr lang="en-US" dirty="0" err="1"/>
              <a:t>și</a:t>
            </a:r>
            <a:r>
              <a:rPr lang="en-US" dirty="0"/>
              <a:t> </a:t>
            </a:r>
            <a:r>
              <a:rPr lang="en-US" dirty="0" err="1"/>
              <a:t>raționamentul</a:t>
            </a:r>
            <a:r>
              <a:rPr lang="en-US" dirty="0"/>
              <a:t> </a:t>
            </a:r>
            <a:r>
              <a:rPr lang="en-US" dirty="0" err="1"/>
              <a:t>cursului</a:t>
            </a:r>
            <a:r>
              <a:rPr lang="en-US" dirty="0"/>
              <a:t> Expert European in </a:t>
            </a:r>
            <a:r>
              <a:rPr lang="en-US" dirty="0" err="1"/>
              <a:t>Sustenabilitate</a:t>
            </a:r>
            <a:r>
              <a:rPr lang="en-US" dirty="0"/>
              <a:t>(ESE)
</a:t>
            </a:r>
            <a:r>
              <a:rPr lang="en-US" dirty="0" err="1"/>
              <a:t>Subiectul</a:t>
            </a:r>
            <a:r>
              <a:rPr lang="en-US" dirty="0"/>
              <a:t> 2: </a:t>
            </a:r>
            <a:r>
              <a:rPr lang="en-US" dirty="0" err="1"/>
              <a:t>Proiectarea</a:t>
            </a:r>
            <a:r>
              <a:rPr lang="en-US" dirty="0"/>
              <a:t> </a:t>
            </a:r>
            <a:r>
              <a:rPr lang="en-US" dirty="0" err="1"/>
              <a:t>și</a:t>
            </a:r>
            <a:r>
              <a:rPr lang="en-US" dirty="0"/>
              <a:t> </a:t>
            </a:r>
            <a:r>
              <a:rPr lang="en-US" dirty="0" err="1"/>
              <a:t>structura</a:t>
            </a:r>
            <a:r>
              <a:rPr lang="en-US" dirty="0"/>
              <a:t> </a:t>
            </a:r>
            <a:r>
              <a:rPr lang="en-US" dirty="0" err="1"/>
              <a:t>cursului</a:t>
            </a:r>
            <a:r>
              <a:rPr lang="en-US" dirty="0"/>
              <a:t> ESE
</a:t>
            </a:r>
            <a:r>
              <a:rPr lang="en-US" dirty="0" err="1"/>
              <a:t>Subiectul</a:t>
            </a:r>
            <a:r>
              <a:rPr lang="en-US" dirty="0"/>
              <a:t> 3: </a:t>
            </a:r>
            <a:r>
              <a:rPr lang="en-US" dirty="0" err="1"/>
              <a:t>Navigarea</a:t>
            </a:r>
            <a:r>
              <a:rPr lang="en-US" dirty="0"/>
              <a:t> </a:t>
            </a:r>
            <a:r>
              <a:rPr lang="en-US" dirty="0" err="1"/>
              <a:t>platformei</a:t>
            </a:r>
            <a:r>
              <a:rPr lang="en-US" dirty="0"/>
              <a:t> de e-learning </a:t>
            </a:r>
            <a:r>
              <a:rPr lang="en-US" dirty="0" err="1"/>
              <a:t>și</a:t>
            </a:r>
            <a:r>
              <a:rPr lang="en-US" dirty="0"/>
              <a:t> a </a:t>
            </a:r>
            <a:r>
              <a:rPr lang="en-US" dirty="0" err="1"/>
              <a:t>altor</a:t>
            </a:r>
            <a:r>
              <a:rPr lang="en-US" dirty="0"/>
              <a:t> </a:t>
            </a:r>
            <a:r>
              <a:rPr lang="en-US" dirty="0" err="1"/>
              <a:t>instrumente</a:t>
            </a:r>
            <a:r>
              <a:rPr lang="en-US" dirty="0"/>
              <a:t> </a:t>
            </a:r>
            <a:r>
              <a:rPr lang="en-US" dirty="0" err="1"/>
              <a:t>digitale</a:t>
            </a:r>
            <a:r>
              <a:rPr lang="en-US" dirty="0"/>
              <a:t> 
</a:t>
            </a:r>
            <a:r>
              <a:rPr lang="en-US" dirty="0" err="1"/>
              <a:t>Subiectul</a:t>
            </a:r>
            <a:r>
              <a:rPr lang="en-US" dirty="0"/>
              <a:t> 4: </a:t>
            </a:r>
            <a:r>
              <a:rPr lang="en-US" dirty="0" err="1"/>
              <a:t>Sprijinirea</a:t>
            </a:r>
            <a:r>
              <a:rPr lang="en-US" dirty="0"/>
              <a:t> </a:t>
            </a:r>
            <a:r>
              <a:rPr lang="en-US" dirty="0" err="1"/>
              <a:t>cursanților</a:t>
            </a:r>
            <a:r>
              <a:rPr lang="en-US" dirty="0"/>
              <a:t> </a:t>
            </a:r>
            <a:r>
              <a:rPr lang="en-US" dirty="0" err="1"/>
              <a:t>în</a:t>
            </a:r>
            <a:r>
              <a:rPr lang="en-US" dirty="0"/>
              <a:t> </a:t>
            </a:r>
            <a:r>
              <a:rPr lang="en-US" dirty="0" err="1"/>
              <a:t>activități</a:t>
            </a:r>
            <a:r>
              <a:rPr lang="en-US" dirty="0"/>
              <a:t> online </a:t>
            </a:r>
            <a:r>
              <a:rPr lang="en-US" dirty="0" err="1"/>
              <a:t>și</a:t>
            </a:r>
            <a:r>
              <a:rPr lang="en-US" dirty="0"/>
              <a:t> </a:t>
            </a:r>
            <a:r>
              <a:rPr lang="en-US" dirty="0" err="1"/>
              <a:t>autodirijate</a:t>
            </a:r>
            <a:endParaRPr lang="en-US" dirty="0"/>
          </a:p>
          <a:p>
            <a:r>
              <a:rPr lang="en-US" dirty="0"/>
              <a:t>:Prin </a:t>
            </a:r>
            <a:r>
              <a:rPr lang="en-US" dirty="0" err="1"/>
              <a:t>finalizarea</a:t>
            </a:r>
            <a:r>
              <a:rPr lang="en-US" dirty="0"/>
              <a:t> </a:t>
            </a:r>
            <a:r>
              <a:rPr lang="en-US" dirty="0" err="1"/>
              <a:t>acestui</a:t>
            </a:r>
            <a:r>
              <a:rPr lang="en-US" dirty="0"/>
              <a:t> </a:t>
            </a:r>
            <a:r>
              <a:rPr lang="en-US" dirty="0" err="1"/>
              <a:t>modul</a:t>
            </a:r>
            <a:r>
              <a:rPr lang="en-US" dirty="0"/>
              <a:t>, </a:t>
            </a:r>
            <a:r>
              <a:rPr lang="en-US" dirty="0" err="1"/>
              <a:t>formatorii</a:t>
            </a:r>
            <a:r>
              <a:rPr lang="en-US" dirty="0"/>
              <a:t> </a:t>
            </a:r>
            <a:r>
              <a:rPr lang="en-US" dirty="0" err="1"/>
              <a:t>vor</a:t>
            </a:r>
            <a:r>
              <a:rPr lang="en-US" dirty="0"/>
              <a:t> fi </a:t>
            </a:r>
            <a:r>
              <a:rPr lang="en-US" dirty="0" err="1"/>
              <a:t>mai</a:t>
            </a:r>
            <a:r>
              <a:rPr lang="en-US" dirty="0"/>
              <a:t> bine </a:t>
            </a:r>
            <a:r>
              <a:rPr lang="en-US" dirty="0" err="1"/>
              <a:t>pregătiți</a:t>
            </a:r>
            <a:r>
              <a:rPr lang="en-US" dirty="0"/>
              <a:t> </a:t>
            </a:r>
            <a:r>
              <a:rPr lang="en-US" dirty="0" err="1"/>
              <a:t>pentru</a:t>
            </a:r>
            <a:r>
              <a:rPr lang="en-US" dirty="0"/>
              <a:t> a</a:t>
            </a:r>
          </a:p>
          <a:p>
            <a:pPr algn="ctr">
              <a:buFont typeface="Wingdings" panose="05000000000000000000" pitchFamily="2" charset="2"/>
              <a:buChar char="v"/>
            </a:pPr>
            <a:r>
              <a:rPr lang="en-US" b="1" dirty="0" err="1"/>
              <a:t>Naviga</a:t>
            </a:r>
            <a:r>
              <a:rPr lang="en-US" b="1" dirty="0"/>
              <a:t> pe </a:t>
            </a:r>
            <a:r>
              <a:rPr lang="en-US" b="1" dirty="0" err="1"/>
              <a:t>platforma</a:t>
            </a:r>
            <a:r>
              <a:rPr lang="en-US" b="1" dirty="0"/>
              <a:t> de e-learning</a:t>
            </a:r>
          </a:p>
          <a:p>
            <a:pPr algn="ctr">
              <a:buFont typeface="Wingdings" panose="05000000000000000000" pitchFamily="2" charset="2"/>
              <a:buChar char="v"/>
            </a:pPr>
            <a:r>
              <a:rPr lang="en-US" b="1" dirty="0" err="1"/>
              <a:t>Adapta</a:t>
            </a:r>
            <a:r>
              <a:rPr lang="en-US" b="1" dirty="0"/>
              <a:t> </a:t>
            </a:r>
            <a:r>
              <a:rPr lang="en-US" b="1" dirty="0" err="1"/>
              <a:t>practicile</a:t>
            </a:r>
            <a:r>
              <a:rPr lang="en-US" b="1" dirty="0"/>
              <a:t> de </a:t>
            </a:r>
            <a:r>
              <a:rPr lang="en-US" b="1" dirty="0" err="1"/>
              <a:t>predare</a:t>
            </a:r>
            <a:r>
              <a:rPr lang="en-US" b="1" dirty="0"/>
              <a:t> </a:t>
            </a:r>
            <a:r>
              <a:rPr lang="en-US" b="1" dirty="0" err="1"/>
              <a:t>pentru</a:t>
            </a:r>
            <a:r>
              <a:rPr lang="en-US" b="1" dirty="0"/>
              <a:t> a-</a:t>
            </a:r>
            <a:r>
              <a:rPr lang="en-US" b="1" dirty="0" err="1"/>
              <a:t>și</a:t>
            </a:r>
            <a:r>
              <a:rPr lang="en-US" b="1" dirty="0"/>
              <a:t> </a:t>
            </a:r>
            <a:r>
              <a:rPr lang="en-US" b="1" dirty="0" err="1"/>
              <a:t>sprijini</a:t>
            </a:r>
            <a:r>
              <a:rPr lang="en-US" b="1" dirty="0"/>
              <a:t> cel </a:t>
            </a:r>
            <a:r>
              <a:rPr lang="en-US" b="1" dirty="0" err="1"/>
              <a:t>mai</a:t>
            </a:r>
            <a:r>
              <a:rPr lang="en-US" b="1" dirty="0"/>
              <a:t> bine </a:t>
            </a:r>
            <a:r>
              <a:rPr lang="en-US" b="1" dirty="0" err="1"/>
              <a:t>cursanții</a:t>
            </a:r>
            <a:endParaRPr lang="en-US" b="1" dirty="0"/>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Rezultatele învățării</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lstStyle/>
          <a:p>
            <a:pPr marL="0" indent="0">
              <a:buNone/>
            </a:pPr>
            <a:r>
              <a:rPr lang="en-US" dirty="0" err="1"/>
              <a:t>Acest</a:t>
            </a:r>
            <a:r>
              <a:rPr lang="en-US" dirty="0"/>
              <a:t> </a:t>
            </a:r>
            <a:r>
              <a:rPr lang="en-US" dirty="0" err="1"/>
              <a:t>modul</a:t>
            </a:r>
            <a:r>
              <a:rPr lang="en-US" dirty="0"/>
              <a:t> </a:t>
            </a:r>
            <a:r>
              <a:rPr lang="en-US" dirty="0" err="1"/>
              <a:t>abordează</a:t>
            </a:r>
            <a:r>
              <a:rPr lang="en-US" dirty="0"/>
              <a:t> </a:t>
            </a:r>
            <a:r>
              <a:rPr lang="en-US" dirty="0" err="1"/>
              <a:t>următoarele</a:t>
            </a:r>
            <a:r>
              <a:rPr lang="en-US" dirty="0"/>
              <a:t> </a:t>
            </a:r>
            <a:r>
              <a:rPr lang="en-US" dirty="0" err="1"/>
              <a:t>Rezultate</a:t>
            </a:r>
            <a:r>
              <a:rPr lang="en-US" dirty="0"/>
              <a:t> ale </a:t>
            </a:r>
            <a:r>
              <a:rPr lang="en-US" dirty="0" err="1"/>
              <a:t>Învățării</a:t>
            </a:r>
            <a:r>
              <a:rPr lang="en-US" noProof="0" dirty="0"/>
              <a:t>:</a:t>
            </a:r>
          </a:p>
          <a:p>
            <a:r>
              <a:rPr lang="en-US" dirty="0"/>
              <a:t>K1– </a:t>
            </a:r>
            <a:r>
              <a:rPr lang="en-US" dirty="0" err="1"/>
              <a:t>Explicarea</a:t>
            </a:r>
            <a:r>
              <a:rPr lang="en-US" dirty="0"/>
              <a:t> </a:t>
            </a:r>
            <a:r>
              <a:rPr lang="en-US" dirty="0" err="1"/>
              <a:t>structurii</a:t>
            </a:r>
            <a:r>
              <a:rPr lang="en-US" dirty="0"/>
              <a:t>, </a:t>
            </a:r>
            <a:r>
              <a:rPr lang="en-US" dirty="0" err="1"/>
              <a:t>metodologiei</a:t>
            </a:r>
            <a:r>
              <a:rPr lang="en-US" dirty="0"/>
              <a:t> </a:t>
            </a:r>
            <a:r>
              <a:rPr lang="en-US" dirty="0" err="1"/>
              <a:t>și</a:t>
            </a:r>
            <a:r>
              <a:rPr lang="en-US" dirty="0"/>
              <a:t> </a:t>
            </a:r>
            <a:r>
              <a:rPr lang="en-US" dirty="0" err="1"/>
              <a:t>designului</a:t>
            </a:r>
            <a:r>
              <a:rPr lang="en-US" dirty="0"/>
              <a:t> </a:t>
            </a:r>
            <a:r>
              <a:rPr lang="en-US" dirty="0" err="1"/>
              <a:t>învățării</a:t>
            </a:r>
            <a:r>
              <a:rPr lang="en-US" dirty="0"/>
              <a:t> pt </a:t>
            </a:r>
            <a:r>
              <a:rPr lang="en-US" dirty="0" err="1"/>
              <a:t>cursul</a:t>
            </a:r>
            <a:r>
              <a:rPr lang="en-US" dirty="0"/>
              <a:t> Expert European in </a:t>
            </a:r>
            <a:r>
              <a:rPr lang="en-US" dirty="0" err="1"/>
              <a:t>Sustenabilitate</a:t>
            </a:r>
            <a:r>
              <a:rPr lang="en-US" dirty="0"/>
              <a:t>.
K3 – </a:t>
            </a:r>
            <a:r>
              <a:rPr lang="en-US" dirty="0" err="1"/>
              <a:t>Interpretarea</a:t>
            </a:r>
            <a:r>
              <a:rPr lang="en-US" dirty="0"/>
              <a:t> </a:t>
            </a:r>
            <a:r>
              <a:rPr lang="en-US" dirty="0" err="1"/>
              <a:t>și</a:t>
            </a:r>
            <a:r>
              <a:rPr lang="en-US" dirty="0"/>
              <a:t> </a:t>
            </a:r>
            <a:r>
              <a:rPr lang="en-US" dirty="0" err="1"/>
              <a:t>aplicarea</a:t>
            </a:r>
            <a:r>
              <a:rPr lang="en-US" dirty="0"/>
              <a:t> </a:t>
            </a:r>
            <a:r>
              <a:rPr lang="en-US" dirty="0" err="1"/>
              <a:t>structurii</a:t>
            </a:r>
            <a:r>
              <a:rPr lang="en-US" dirty="0"/>
              <a:t> </a:t>
            </a:r>
            <a:r>
              <a:rPr lang="en-US" dirty="0" err="1"/>
              <a:t>curriculare</a:t>
            </a:r>
            <a:r>
              <a:rPr lang="en-US" dirty="0"/>
              <a:t> SUSTAIN-EU </a:t>
            </a:r>
            <a:r>
              <a:rPr lang="en-US" dirty="0" err="1"/>
              <a:t>și</a:t>
            </a:r>
            <a:r>
              <a:rPr lang="en-US" dirty="0"/>
              <a:t> a </a:t>
            </a:r>
            <a:r>
              <a:rPr lang="en-US" dirty="0" err="1"/>
              <a:t>instrumentelor</a:t>
            </a:r>
            <a:r>
              <a:rPr lang="en-US" dirty="0"/>
              <a:t> LMS </a:t>
            </a:r>
            <a:r>
              <a:rPr lang="en-US" dirty="0" err="1"/>
              <a:t>pentru</a:t>
            </a:r>
            <a:r>
              <a:rPr lang="en-US" dirty="0"/>
              <a:t> </a:t>
            </a:r>
            <a:r>
              <a:rPr lang="en-US" dirty="0" err="1"/>
              <a:t>livrarea</a:t>
            </a:r>
            <a:r>
              <a:rPr lang="en-US" dirty="0"/>
              <a:t> </a:t>
            </a:r>
            <a:r>
              <a:rPr lang="en-US" dirty="0" err="1"/>
              <a:t>cursurilor</a:t>
            </a:r>
            <a:r>
              <a:rPr lang="en-US" dirty="0"/>
              <a:t>.
K4 - </a:t>
            </a:r>
            <a:r>
              <a:rPr lang="en-US" dirty="0" err="1"/>
              <a:t>Rezumarea</a:t>
            </a:r>
            <a:r>
              <a:rPr lang="en-US" dirty="0"/>
              <a:t> </a:t>
            </a:r>
            <a:r>
              <a:rPr lang="en-US" dirty="0" err="1"/>
              <a:t>principiilor</a:t>
            </a:r>
            <a:r>
              <a:rPr lang="en-US" dirty="0"/>
              <a:t> </a:t>
            </a:r>
            <a:r>
              <a:rPr lang="en-US" dirty="0" err="1"/>
              <a:t>pedagogiei</a:t>
            </a:r>
            <a:r>
              <a:rPr lang="en-US" dirty="0"/>
              <a:t> </a:t>
            </a:r>
            <a:r>
              <a:rPr lang="en-US" dirty="0" err="1"/>
              <a:t>digitale</a:t>
            </a:r>
            <a:r>
              <a:rPr lang="en-US" dirty="0"/>
              <a:t>, </a:t>
            </a:r>
            <a:r>
              <a:rPr lang="en-US" dirty="0" err="1"/>
              <a:t>facilitării</a:t>
            </a:r>
            <a:r>
              <a:rPr lang="en-US" dirty="0"/>
              <a:t> </a:t>
            </a:r>
            <a:r>
              <a:rPr lang="en-US" dirty="0" err="1"/>
              <a:t>asincrone</a:t>
            </a:r>
            <a:r>
              <a:rPr lang="en-US" dirty="0"/>
              <a:t> </a:t>
            </a:r>
            <a:r>
              <a:rPr lang="en-US" dirty="0" err="1"/>
              <a:t>și</a:t>
            </a:r>
            <a:r>
              <a:rPr lang="en-US" dirty="0"/>
              <a:t> </a:t>
            </a:r>
            <a:r>
              <a:rPr lang="en-US" dirty="0" err="1"/>
              <a:t>implicării</a:t>
            </a:r>
            <a:r>
              <a:rPr lang="en-US" dirty="0"/>
              <a:t> </a:t>
            </a:r>
            <a:r>
              <a:rPr lang="en-US" dirty="0" err="1"/>
              <a:t>cursanților</a:t>
            </a:r>
            <a:r>
              <a:rPr lang="en-US" dirty="0"/>
              <a:t>.
S3 – Folosirea </a:t>
            </a:r>
            <a:r>
              <a:rPr lang="en-US" dirty="0" err="1"/>
              <a:t>instrumentelor</a:t>
            </a:r>
            <a:r>
              <a:rPr lang="en-US" dirty="0"/>
              <a:t> </a:t>
            </a:r>
            <a:r>
              <a:rPr lang="en-US" dirty="0" err="1"/>
              <a:t>digitale</a:t>
            </a:r>
            <a:r>
              <a:rPr lang="en-US" dirty="0"/>
              <a:t> </a:t>
            </a:r>
            <a:r>
              <a:rPr lang="en-US" dirty="0" err="1"/>
              <a:t>și</a:t>
            </a:r>
            <a:r>
              <a:rPr lang="en-US" dirty="0"/>
              <a:t> a AI Trainer Bot </a:t>
            </a:r>
            <a:r>
              <a:rPr lang="en-US" dirty="0" err="1"/>
              <a:t>pentru</a:t>
            </a:r>
            <a:r>
              <a:rPr lang="en-US" dirty="0"/>
              <a:t> a </a:t>
            </a:r>
            <a:r>
              <a:rPr lang="en-US" dirty="0" err="1"/>
              <a:t>ghida</a:t>
            </a:r>
            <a:r>
              <a:rPr lang="en-US" dirty="0"/>
              <a:t>, </a:t>
            </a:r>
            <a:r>
              <a:rPr lang="en-US" dirty="0" err="1"/>
              <a:t>sprijini</a:t>
            </a:r>
            <a:r>
              <a:rPr lang="en-US" dirty="0"/>
              <a:t> </a:t>
            </a:r>
            <a:r>
              <a:rPr lang="en-US" dirty="0" err="1"/>
              <a:t>și</a:t>
            </a:r>
            <a:r>
              <a:rPr lang="en-US" dirty="0"/>
              <a:t> </a:t>
            </a:r>
            <a:r>
              <a:rPr lang="en-US" dirty="0" err="1"/>
              <a:t>monitoriza</a:t>
            </a:r>
            <a:r>
              <a:rPr lang="en-US" dirty="0"/>
              <a:t> </a:t>
            </a:r>
            <a:r>
              <a:rPr lang="en-US" dirty="0" err="1"/>
              <a:t>cursanții</a:t>
            </a:r>
            <a:r>
              <a:rPr lang="en-US" dirty="0"/>
              <a:t> pe </a:t>
            </a:r>
            <a:r>
              <a:rPr lang="en-US" dirty="0" err="1"/>
              <a:t>parcursul</a:t>
            </a:r>
            <a:r>
              <a:rPr lang="en-US" dirty="0"/>
              <a:t> </a:t>
            </a:r>
            <a:r>
              <a:rPr lang="en-US" dirty="0" err="1"/>
              <a:t>cursului</a:t>
            </a:r>
            <a:r>
              <a:rPr lang="en-US" dirty="0"/>
              <a:t>.
S6 - </a:t>
            </a:r>
            <a:r>
              <a:rPr lang="en-US" dirty="0" err="1"/>
              <a:t>Elaborarea</a:t>
            </a:r>
            <a:r>
              <a:rPr lang="en-US" dirty="0"/>
              <a:t> </a:t>
            </a:r>
            <a:r>
              <a:rPr lang="en-US" dirty="0" err="1"/>
              <a:t>și</a:t>
            </a:r>
            <a:r>
              <a:rPr lang="en-US" dirty="0"/>
              <a:t> </a:t>
            </a:r>
            <a:r>
              <a:rPr lang="en-US" dirty="0" err="1"/>
              <a:t>implementarea</a:t>
            </a:r>
            <a:r>
              <a:rPr lang="en-US" dirty="0"/>
              <a:t> </a:t>
            </a:r>
            <a:r>
              <a:rPr lang="en-US" dirty="0" err="1"/>
              <a:t>planurilor</a:t>
            </a:r>
            <a:r>
              <a:rPr lang="en-US" dirty="0"/>
              <a:t> de </a:t>
            </a:r>
            <a:r>
              <a:rPr lang="en-US" dirty="0" err="1"/>
              <a:t>facilitare</a:t>
            </a:r>
            <a:r>
              <a:rPr lang="en-US" dirty="0"/>
              <a:t> </a:t>
            </a:r>
            <a:r>
              <a:rPr lang="en-US" dirty="0" err="1"/>
              <a:t>aliniate</a:t>
            </a:r>
            <a:r>
              <a:rPr lang="en-US" dirty="0"/>
              <a:t> cu </a:t>
            </a:r>
            <a:r>
              <a:rPr lang="en-US" dirty="0" err="1"/>
              <a:t>cele</a:t>
            </a:r>
            <a:r>
              <a:rPr lang="en-US" dirty="0"/>
              <a:t> </a:t>
            </a:r>
            <a:r>
              <a:rPr lang="en-US" dirty="0" err="1"/>
              <a:t>șase</a:t>
            </a:r>
            <a:r>
              <a:rPr lang="en-US" dirty="0"/>
              <a:t> module ale </a:t>
            </a:r>
            <a:r>
              <a:rPr lang="en-US" dirty="0" err="1"/>
              <a:t>curriculumului</a:t>
            </a:r>
            <a:r>
              <a:rPr lang="en-US" dirty="0"/>
              <a:t> ESE.</a:t>
            </a:r>
            <a:endParaRPr lang="en-GB" noProof="0" dirty="0"/>
          </a:p>
        </p:txBody>
      </p:sp>
    </p:spTree>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Reflecție</a:t>
            </a:r>
            <a:r>
              <a:rPr lang="en-US" dirty="0">
                <a:solidFill>
                  <a:srgbClr val="255839"/>
                </a:solidFill>
              </a:rPr>
              <a:t> de </a:t>
            </a:r>
            <a:r>
              <a:rPr lang="en-US" dirty="0" err="1">
                <a:solidFill>
                  <a:srgbClr val="255839"/>
                </a:solidFill>
              </a:rPr>
              <a:t>deschidere</a:t>
            </a:r>
            <a:r>
              <a:rPr lang="en-US" dirty="0">
                <a:solidFill>
                  <a:srgbClr val="255839"/>
                </a:solidFill>
              </a:rPr>
              <a:t> / </a:t>
            </a:r>
            <a:r>
              <a:rPr lang="en-US" dirty="0" err="1">
                <a:solidFill>
                  <a:srgbClr val="255839"/>
                </a:solidFill>
              </a:rPr>
              <a:t>Încălzire</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449388"/>
            <a:ext cx="9313591" cy="5157229"/>
          </a:xfrm>
        </p:spPr>
        <p:txBody>
          <a:bodyPr/>
          <a:lstStyle/>
          <a:p>
            <a:pPr marL="0" indent="0">
              <a:buNone/>
            </a:pPr>
            <a:r>
              <a:rPr lang="en-US" dirty="0" err="1"/>
              <a:t>Întrebare</a:t>
            </a:r>
            <a:r>
              <a:rPr lang="en-US" dirty="0"/>
              <a:t> de </a:t>
            </a:r>
            <a:r>
              <a:rPr lang="en-US" dirty="0" err="1"/>
              <a:t>discuție</a:t>
            </a:r>
            <a:r>
              <a:rPr lang="en-US" dirty="0"/>
              <a:t>:</a:t>
            </a:r>
          </a:p>
          <a:p>
            <a:r>
              <a:rPr lang="en-US" dirty="0"/>
              <a:t>Ce </a:t>
            </a:r>
            <a:r>
              <a:rPr lang="en-US" dirty="0" err="1"/>
              <a:t>experiență</a:t>
            </a:r>
            <a:r>
              <a:rPr lang="en-US" dirty="0"/>
              <a:t> </a:t>
            </a:r>
            <a:r>
              <a:rPr lang="en-US" dirty="0" err="1"/>
              <a:t>aveți</a:t>
            </a:r>
            <a:r>
              <a:rPr lang="en-US" dirty="0"/>
              <a:t> </a:t>
            </a:r>
            <a:r>
              <a:rPr lang="en-US" dirty="0" err="1"/>
              <a:t>deja</a:t>
            </a:r>
            <a:r>
              <a:rPr lang="en-US" dirty="0"/>
              <a:t> cu </a:t>
            </a:r>
            <a:r>
              <a:rPr lang="en-US" dirty="0" err="1"/>
              <a:t>platformele</a:t>
            </a:r>
            <a:r>
              <a:rPr lang="en-US" dirty="0"/>
              <a:t> de </a:t>
            </a:r>
            <a:r>
              <a:rPr lang="en-US" dirty="0" err="1"/>
              <a:t>învățare</a:t>
            </a:r>
            <a:r>
              <a:rPr lang="en-US" dirty="0"/>
              <a:t> online </a:t>
            </a:r>
            <a:r>
              <a:rPr lang="en-US" dirty="0" err="1"/>
              <a:t>sau</a:t>
            </a:r>
            <a:r>
              <a:rPr lang="en-US" dirty="0"/>
              <a:t> cu </a:t>
            </a:r>
            <a:r>
              <a:rPr lang="en-US" dirty="0" err="1"/>
              <a:t>formarea</a:t>
            </a:r>
            <a:r>
              <a:rPr lang="en-US" dirty="0"/>
              <a:t> </a:t>
            </a:r>
            <a:r>
              <a:rPr lang="en-US" dirty="0" err="1"/>
              <a:t>legată</a:t>
            </a:r>
            <a:r>
              <a:rPr lang="en-US" dirty="0"/>
              <a:t> de </a:t>
            </a:r>
            <a:r>
              <a:rPr lang="en-US" dirty="0" err="1"/>
              <a:t>sustenabilitate</a:t>
            </a:r>
            <a:r>
              <a:rPr lang="en-US" dirty="0"/>
              <a:t> </a:t>
            </a:r>
            <a:r>
              <a:rPr lang="en-US" dirty="0" err="1"/>
              <a:t>în</a:t>
            </a:r>
            <a:r>
              <a:rPr lang="en-US" dirty="0"/>
              <a:t> </a:t>
            </a:r>
            <a:r>
              <a:rPr lang="en-US" dirty="0" err="1"/>
              <a:t>cadrul</a:t>
            </a:r>
            <a:r>
              <a:rPr lang="en-US" dirty="0"/>
              <a:t> </a:t>
            </a:r>
            <a:r>
              <a:rPr lang="en-US" dirty="0" err="1"/>
              <a:t>practicii</a:t>
            </a:r>
            <a:r>
              <a:rPr lang="en-US" dirty="0"/>
              <a:t> </a:t>
            </a:r>
            <a:r>
              <a:rPr lang="en-US" dirty="0" err="1"/>
              <a:t>dvs</a:t>
            </a:r>
            <a:r>
              <a:rPr lang="en-US" dirty="0"/>
              <a:t>. de </a:t>
            </a:r>
            <a:r>
              <a:rPr lang="en-US" dirty="0" err="1"/>
              <a:t>predare</a:t>
            </a:r>
            <a:r>
              <a:rPr lang="en-US" dirty="0"/>
              <a:t> </a:t>
            </a:r>
            <a:r>
              <a:rPr lang="en-US" dirty="0" err="1"/>
              <a:t>sau</a:t>
            </a:r>
            <a:r>
              <a:rPr lang="en-US" dirty="0"/>
              <a:t> </a:t>
            </a:r>
            <a:r>
              <a:rPr lang="en-US" dirty="0" err="1"/>
              <a:t>formare</a:t>
            </a:r>
            <a:r>
              <a:rPr lang="en-US" dirty="0"/>
              <a:t>?</a:t>
            </a:r>
          </a:p>
          <a:p>
            <a:pPr marL="0" indent="0">
              <a:buNone/>
            </a:pPr>
            <a:r>
              <a:rPr lang="en-US" dirty="0" err="1"/>
              <a:t>Prompturi</a:t>
            </a:r>
            <a:r>
              <a:rPr lang="en-US" dirty="0"/>
              <a:t> </a:t>
            </a:r>
            <a:r>
              <a:rPr lang="en-US" dirty="0" err="1"/>
              <a:t>opționale</a:t>
            </a:r>
            <a:r>
              <a:rPr lang="en-US" dirty="0"/>
              <a:t>:</a:t>
            </a:r>
          </a:p>
          <a:p>
            <a:r>
              <a:rPr lang="en-US" dirty="0"/>
              <a:t>Ce </a:t>
            </a:r>
            <a:r>
              <a:rPr lang="en-US" dirty="0" err="1"/>
              <a:t>provocări</a:t>
            </a:r>
            <a:r>
              <a:rPr lang="en-US" dirty="0"/>
              <a:t> </a:t>
            </a:r>
            <a:r>
              <a:rPr lang="en-US" dirty="0" err="1"/>
              <a:t>anticipați</a:t>
            </a:r>
            <a:r>
              <a:rPr lang="en-US" dirty="0"/>
              <a:t> </a:t>
            </a:r>
            <a:r>
              <a:rPr lang="en-US" dirty="0" err="1"/>
              <a:t>că</a:t>
            </a:r>
            <a:r>
              <a:rPr lang="en-US" dirty="0"/>
              <a:t> </a:t>
            </a:r>
            <a:r>
              <a:rPr lang="en-US" dirty="0" err="1"/>
              <a:t>vor</a:t>
            </a:r>
            <a:r>
              <a:rPr lang="en-US" dirty="0"/>
              <a:t> </a:t>
            </a:r>
            <a:r>
              <a:rPr lang="en-US" dirty="0" err="1"/>
              <a:t>întâmpina</a:t>
            </a:r>
            <a:r>
              <a:rPr lang="en-US" dirty="0"/>
              <a:t> </a:t>
            </a:r>
            <a:r>
              <a:rPr lang="en-US" dirty="0" err="1"/>
              <a:t>cursanții</a:t>
            </a:r>
            <a:r>
              <a:rPr lang="en-US" dirty="0"/>
              <a:t> </a:t>
            </a:r>
            <a:r>
              <a:rPr lang="en-US" dirty="0" err="1"/>
              <a:t>atunci</a:t>
            </a:r>
            <a:r>
              <a:rPr lang="en-US" dirty="0"/>
              <a:t> </a:t>
            </a:r>
            <a:r>
              <a:rPr lang="en-US" dirty="0" err="1"/>
              <a:t>când</a:t>
            </a:r>
            <a:r>
              <a:rPr lang="en-US" dirty="0"/>
              <a:t> </a:t>
            </a:r>
            <a:r>
              <a:rPr lang="en-US" dirty="0" err="1"/>
              <a:t>interacționează</a:t>
            </a:r>
            <a:r>
              <a:rPr lang="en-US" dirty="0"/>
              <a:t> cu </a:t>
            </a:r>
            <a:r>
              <a:rPr lang="en-US" dirty="0" err="1"/>
              <a:t>medii</a:t>
            </a:r>
            <a:r>
              <a:rPr lang="en-US" dirty="0"/>
              <a:t> de </a:t>
            </a:r>
            <a:r>
              <a:rPr lang="en-US" dirty="0" err="1"/>
              <a:t>învățare</a:t>
            </a:r>
            <a:r>
              <a:rPr lang="en-US" dirty="0"/>
              <a:t> online? 
Ce </a:t>
            </a:r>
            <a:r>
              <a:rPr lang="en-US" dirty="0" err="1"/>
              <a:t>abordări</a:t>
            </a:r>
            <a:r>
              <a:rPr lang="en-US" dirty="0"/>
              <a:t> </a:t>
            </a:r>
            <a:r>
              <a:rPr lang="en-US" dirty="0" err="1"/>
              <a:t>sau</a:t>
            </a:r>
            <a:r>
              <a:rPr lang="en-US" dirty="0"/>
              <a:t> </a:t>
            </a:r>
            <a:r>
              <a:rPr lang="en-US" dirty="0" err="1"/>
              <a:t>resurse</a:t>
            </a:r>
            <a:r>
              <a:rPr lang="en-US" dirty="0"/>
              <a:t> </a:t>
            </a:r>
            <a:r>
              <a:rPr lang="en-US" dirty="0" err="1"/>
              <a:t>ar</a:t>
            </a:r>
            <a:r>
              <a:rPr lang="en-US" dirty="0"/>
              <a:t> face ca </a:t>
            </a:r>
            <a:r>
              <a:rPr lang="en-US" dirty="0" err="1"/>
              <a:t>acest</a:t>
            </a:r>
            <a:r>
              <a:rPr lang="en-US" dirty="0"/>
              <a:t> </a:t>
            </a:r>
            <a:r>
              <a:rPr lang="en-US" dirty="0" err="1"/>
              <a:t>subiect</a:t>
            </a:r>
            <a:r>
              <a:rPr lang="en-US" dirty="0"/>
              <a:t> </a:t>
            </a:r>
            <a:r>
              <a:rPr lang="en-US" dirty="0" err="1"/>
              <a:t>să</a:t>
            </a:r>
            <a:r>
              <a:rPr lang="en-US" dirty="0"/>
              <a:t> fie </a:t>
            </a:r>
            <a:r>
              <a:rPr lang="en-US" dirty="0" err="1"/>
              <a:t>semnificativ</a:t>
            </a:r>
            <a:r>
              <a:rPr lang="en-US" dirty="0"/>
              <a:t>, </a:t>
            </a:r>
            <a:r>
              <a:rPr lang="en-US" dirty="0" err="1"/>
              <a:t>captivant</a:t>
            </a:r>
            <a:r>
              <a:rPr lang="en-US" dirty="0"/>
              <a:t> </a:t>
            </a:r>
            <a:r>
              <a:rPr lang="en-US" dirty="0" err="1"/>
              <a:t>și</a:t>
            </a:r>
            <a:r>
              <a:rPr lang="en-US" dirty="0"/>
              <a:t> util </a:t>
            </a:r>
            <a:r>
              <a:rPr lang="en-US" dirty="0" err="1"/>
              <a:t>pentru</a:t>
            </a:r>
            <a:r>
              <a:rPr lang="en-US" dirty="0"/>
              <a:t> </a:t>
            </a:r>
            <a:r>
              <a:rPr lang="en-US" dirty="0" err="1"/>
              <a:t>cursanții</a:t>
            </a:r>
            <a:r>
              <a:rPr lang="en-US" dirty="0"/>
              <a:t> </a:t>
            </a:r>
            <a:r>
              <a:rPr lang="en-US" dirty="0" err="1"/>
              <a:t>dvs</a:t>
            </a:r>
            <a:r>
              <a:rPr lang="en-US" dirty="0"/>
              <a:t>.? </a:t>
            </a:r>
          </a:p>
        </p:txBody>
      </p:sp>
    </p:spTree>
    <p:extLst>
      <p:ext uri="{BB962C8B-B14F-4D97-AF65-F5344CB8AC3E}">
        <p14:creationId xmlns:p14="http://schemas.microsoft.com/office/powerpoint/2010/main" val="1045824227"/>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66061-81F3-763C-D9FB-6C64B5C758A5}"/>
              </a:ext>
            </a:extLst>
          </p:cNvPr>
          <p:cNvSpPr>
            <a:spLocks noGrp="1"/>
          </p:cNvSpPr>
          <p:nvPr>
            <p:ph type="ctrTitle"/>
          </p:nvPr>
        </p:nvSpPr>
        <p:spPr>
          <a:xfrm>
            <a:off x="1594153" y="1297577"/>
            <a:ext cx="7766936" cy="4047285"/>
          </a:xfrm>
        </p:spPr>
        <p:txBody>
          <a:bodyPr/>
          <a:lstStyle/>
          <a:p>
            <a:pPr algn="ctr"/>
            <a:r>
              <a:rPr lang="en-US" dirty="0" err="1"/>
              <a:t>Subiect</a:t>
            </a:r>
            <a:r>
              <a:rPr lang="en-US" dirty="0"/>
              <a:t> 1: </a:t>
            </a:r>
            <a:r>
              <a:rPr lang="en-US" dirty="0" err="1"/>
              <a:t>Dezvoltarea</a:t>
            </a:r>
            <a:r>
              <a:rPr lang="en-US" dirty="0"/>
              <a:t> </a:t>
            </a:r>
            <a:r>
              <a:rPr lang="en-US" dirty="0" err="1"/>
              <a:t>și</a:t>
            </a:r>
            <a:r>
              <a:rPr lang="en-US" dirty="0"/>
              <a:t> </a:t>
            </a:r>
            <a:r>
              <a:rPr lang="en-US" dirty="0" err="1"/>
              <a:t>raționamentul</a:t>
            </a:r>
            <a:r>
              <a:rPr lang="en-US" dirty="0"/>
              <a:t> </a:t>
            </a:r>
            <a:r>
              <a:rPr lang="en-US" dirty="0" err="1"/>
              <a:t>cursului</a:t>
            </a:r>
            <a:r>
              <a:rPr lang="en-US" dirty="0"/>
              <a:t> Expert European in </a:t>
            </a:r>
            <a:r>
              <a:rPr lang="en-US" dirty="0" err="1"/>
              <a:t>Sustenabilitate</a:t>
            </a:r>
            <a:r>
              <a:rPr lang="en-US" dirty="0"/>
              <a:t>(ESE)</a:t>
            </a:r>
            <a:endParaRPr lang="en-IE" dirty="0"/>
          </a:p>
        </p:txBody>
      </p:sp>
    </p:spTree>
    <p:extLst>
      <p:ext uri="{BB962C8B-B14F-4D97-AF65-F5344CB8AC3E}">
        <p14:creationId xmlns:p14="http://schemas.microsoft.com/office/powerpoint/2010/main" val="3815284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327180" y="1203157"/>
            <a:ext cx="9959820" cy="4944980"/>
          </a:xfrm>
        </p:spPr>
        <p:txBody>
          <a:bodyPr>
            <a:normAutofit fontScale="92500" lnSpcReduction="20000"/>
          </a:bodyPr>
          <a:lstStyle/>
          <a:p>
            <a:pPr marL="457200" indent="-457200">
              <a:buAutoNum type="arabicParenR"/>
            </a:pPr>
            <a:r>
              <a:rPr lang="fr-FR" sz="2000" b="1" u="sng" dirty="0"/>
              <a:t>De ce a </a:t>
            </a:r>
            <a:r>
              <a:rPr lang="fr-FR" sz="2000" b="1" u="sng" dirty="0" err="1"/>
              <a:t>fost</a:t>
            </a:r>
            <a:r>
              <a:rPr lang="fr-FR" sz="2000" b="1" u="sng" dirty="0"/>
              <a:t> </a:t>
            </a:r>
            <a:r>
              <a:rPr lang="fr-FR" sz="2000" b="1" u="sng" dirty="0" err="1"/>
              <a:t>creat</a:t>
            </a:r>
            <a:r>
              <a:rPr lang="fr-FR" sz="2000" b="1" u="sng" dirty="0"/>
              <a:t> </a:t>
            </a:r>
            <a:r>
              <a:rPr lang="fr-FR" sz="2000" b="1" u="sng" dirty="0" err="1"/>
              <a:t>acest</a:t>
            </a:r>
            <a:r>
              <a:rPr lang="fr-FR" sz="2000" b="1" u="sng" dirty="0"/>
              <a:t> </a:t>
            </a:r>
            <a:r>
              <a:rPr lang="fr-FR" sz="2000" b="1" u="sng" dirty="0" err="1"/>
              <a:t>curs</a:t>
            </a:r>
            <a:r>
              <a:rPr lang="en-US" sz="2000" b="1" u="sng" noProof="0" dirty="0"/>
              <a:t>? </a:t>
            </a:r>
          </a:p>
          <a:p>
            <a:pPr marL="0" indent="0">
              <a:buNone/>
            </a:pPr>
            <a:endParaRPr lang="en-US" sz="2000" b="1" u="sng" noProof="0" dirty="0"/>
          </a:p>
          <a:p>
            <a:r>
              <a:rPr lang="en-US" sz="1900" dirty="0" err="1"/>
              <a:t>Contextul</a:t>
            </a:r>
            <a:r>
              <a:rPr lang="en-US" sz="1900" dirty="0"/>
              <a:t> European</a:t>
            </a:r>
          </a:p>
          <a:p>
            <a:r>
              <a:rPr lang="en-US" sz="1900" dirty="0" err="1"/>
              <a:t>Pactul</a:t>
            </a:r>
            <a:r>
              <a:rPr lang="en-US" sz="1900" dirty="0"/>
              <a:t> Verde </a:t>
            </a:r>
            <a:r>
              <a:rPr lang="en-US" sz="1900" dirty="0" err="1"/>
              <a:t>Europeaneste</a:t>
            </a:r>
            <a:r>
              <a:rPr lang="en-US" sz="1900" dirty="0"/>
              <a:t> o </a:t>
            </a:r>
            <a:r>
              <a:rPr lang="en-US" sz="1900" dirty="0" err="1"/>
              <a:t>strategie</a:t>
            </a:r>
            <a:r>
              <a:rPr lang="en-US" sz="1900" dirty="0"/>
              <a:t> </a:t>
            </a:r>
            <a:r>
              <a:rPr lang="en-US" sz="1900" dirty="0" err="1"/>
              <a:t>și</a:t>
            </a:r>
            <a:r>
              <a:rPr lang="en-US" sz="1900" dirty="0"/>
              <a:t> </a:t>
            </a:r>
            <a:r>
              <a:rPr lang="en-US" sz="1900" dirty="0" err="1"/>
              <a:t>legislație</a:t>
            </a:r>
            <a:r>
              <a:rPr lang="en-US" sz="1900" dirty="0"/>
              <a:t> </a:t>
            </a:r>
            <a:r>
              <a:rPr lang="en-US" sz="1900" dirty="0" err="1"/>
              <a:t>cuprinzătoare</a:t>
            </a:r>
            <a:r>
              <a:rPr lang="en-US" sz="1900" dirty="0"/>
              <a:t> care </a:t>
            </a:r>
            <a:r>
              <a:rPr lang="en-US" sz="1900" dirty="0" err="1"/>
              <a:t>urmărește</a:t>
            </a:r>
            <a:r>
              <a:rPr lang="en-US" sz="1900" noProof="0" dirty="0"/>
              <a:t>:</a:t>
            </a:r>
          </a:p>
          <a:p>
            <a:pPr lvl="2">
              <a:buFont typeface="Wingdings" panose="05000000000000000000" pitchFamily="2" charset="2"/>
              <a:buChar char="v"/>
            </a:pPr>
            <a:r>
              <a:rPr lang="en-US" sz="1900" dirty="0" err="1"/>
              <a:t>Reducerea</a:t>
            </a:r>
            <a:r>
              <a:rPr lang="en-US" sz="1900" dirty="0"/>
              <a:t> </a:t>
            </a:r>
            <a:r>
              <a:rPr lang="en-US" sz="1900" dirty="0" err="1"/>
              <a:t>emisiilor</a:t>
            </a:r>
            <a:r>
              <a:rPr lang="en-US" sz="1900" dirty="0"/>
              <a:t> cu cel </a:t>
            </a:r>
            <a:r>
              <a:rPr lang="en-US" sz="1900" dirty="0" err="1"/>
              <a:t>puțin</a:t>
            </a:r>
            <a:r>
              <a:rPr lang="en-US" sz="1900" dirty="0"/>
              <a:t> 50% </a:t>
            </a:r>
            <a:r>
              <a:rPr lang="en-US" sz="1900" dirty="0" err="1"/>
              <a:t>până</a:t>
            </a:r>
            <a:r>
              <a:rPr lang="en-US" sz="1900" dirty="0"/>
              <a:t> </a:t>
            </a:r>
            <a:r>
              <a:rPr lang="en-US" sz="1900" dirty="0" err="1"/>
              <a:t>în</a:t>
            </a:r>
            <a:r>
              <a:rPr lang="en-US" sz="1900" dirty="0"/>
              <a:t> 2030 </a:t>
            </a:r>
            <a:r>
              <a:rPr lang="en-US" sz="1900" dirty="0" err="1"/>
              <a:t>comparativ</a:t>
            </a:r>
            <a:r>
              <a:rPr lang="en-US" sz="1900" dirty="0"/>
              <a:t> cu </a:t>
            </a:r>
            <a:r>
              <a:rPr lang="en-US" sz="1900" dirty="0" err="1"/>
              <a:t>nivelurile</a:t>
            </a:r>
            <a:r>
              <a:rPr lang="en-US" sz="1900" dirty="0"/>
              <a:t> din 1990.
</a:t>
            </a:r>
            <a:r>
              <a:rPr lang="en-US" sz="1900" dirty="0" err="1"/>
              <a:t>Să</a:t>
            </a:r>
            <a:r>
              <a:rPr lang="en-US" sz="1900" dirty="0"/>
              <a:t> </a:t>
            </a:r>
            <a:r>
              <a:rPr lang="en-US" sz="1900" dirty="0" err="1"/>
              <a:t>devină</a:t>
            </a:r>
            <a:r>
              <a:rPr lang="en-US" sz="1900" dirty="0"/>
              <a:t> </a:t>
            </a:r>
            <a:r>
              <a:rPr lang="en-US" sz="1900" dirty="0" err="1"/>
              <a:t>primul</a:t>
            </a:r>
            <a:r>
              <a:rPr lang="en-US" sz="1900" dirty="0"/>
              <a:t> continent </a:t>
            </a:r>
            <a:r>
              <a:rPr lang="en-US" sz="1900" dirty="0" err="1"/>
              <a:t>neutru</a:t>
            </a:r>
            <a:r>
              <a:rPr lang="en-US" sz="1900" dirty="0"/>
              <a:t> din </a:t>
            </a:r>
            <a:r>
              <a:rPr lang="en-US" sz="1900" dirty="0" err="1"/>
              <a:t>punct</a:t>
            </a:r>
            <a:r>
              <a:rPr lang="en-US" sz="1900" dirty="0"/>
              <a:t> de </a:t>
            </a:r>
            <a:r>
              <a:rPr lang="en-US" sz="1900" dirty="0" err="1"/>
              <a:t>vedere</a:t>
            </a:r>
            <a:r>
              <a:rPr lang="en-US" sz="1900" dirty="0"/>
              <a:t> climatic </a:t>
            </a:r>
            <a:r>
              <a:rPr lang="en-US" sz="1900" dirty="0" err="1"/>
              <a:t>până</a:t>
            </a:r>
            <a:r>
              <a:rPr lang="en-US" sz="1900" dirty="0"/>
              <a:t> </a:t>
            </a:r>
            <a:r>
              <a:rPr lang="en-US" sz="1900" dirty="0" err="1"/>
              <a:t>în</a:t>
            </a:r>
            <a:r>
              <a:rPr lang="en-US" sz="1900" dirty="0"/>
              <a:t> 2050, </a:t>
            </a:r>
            <a:r>
              <a:rPr lang="en-US" sz="1900" dirty="0" err="1"/>
              <a:t>prin</a:t>
            </a:r>
            <a:r>
              <a:rPr lang="en-US" sz="1900" dirty="0"/>
              <a:t> </a:t>
            </a:r>
            <a:r>
              <a:rPr lang="en-US" sz="1900" dirty="0" err="1"/>
              <a:t>eliminarea</a:t>
            </a:r>
            <a:r>
              <a:rPr lang="en-US" sz="1900" dirty="0"/>
              <a:t> </a:t>
            </a:r>
            <a:r>
              <a:rPr lang="en-US" sz="1900" dirty="0" err="1"/>
              <a:t>și</a:t>
            </a:r>
            <a:r>
              <a:rPr lang="en-US" sz="1900" dirty="0"/>
              <a:t> </a:t>
            </a:r>
            <a:r>
              <a:rPr lang="en-US" sz="1900" dirty="0" err="1"/>
              <a:t>compensarea</a:t>
            </a:r>
            <a:r>
              <a:rPr lang="en-US" sz="1900" dirty="0"/>
              <a:t> </a:t>
            </a:r>
            <a:r>
              <a:rPr lang="en-US" sz="1900" dirty="0" err="1"/>
              <a:t>emisiilor</a:t>
            </a:r>
            <a:r>
              <a:rPr lang="en-US" sz="1900" dirty="0"/>
              <a:t> </a:t>
            </a:r>
            <a:r>
              <a:rPr lang="en-US" sz="1900" dirty="0" err="1"/>
              <a:t>produse</a:t>
            </a:r>
            <a:r>
              <a:rPr lang="en-US" sz="1900" dirty="0"/>
              <a:t> de diverse </a:t>
            </a:r>
            <a:r>
              <a:rPr lang="en-US" sz="1900" dirty="0" err="1"/>
              <a:t>sectoare</a:t>
            </a:r>
            <a:r>
              <a:rPr lang="en-US" sz="1900" dirty="0"/>
              <a:t> (</a:t>
            </a:r>
            <a:r>
              <a:rPr lang="en-US" sz="1900" dirty="0" err="1"/>
              <a:t>energie</a:t>
            </a:r>
            <a:r>
              <a:rPr lang="en-US" sz="1900" dirty="0"/>
              <a:t>, </a:t>
            </a:r>
            <a:r>
              <a:rPr lang="en-US" sz="1900" dirty="0" err="1"/>
              <a:t>transporturi</a:t>
            </a:r>
            <a:r>
              <a:rPr lang="en-US" sz="1900" dirty="0"/>
              <a:t>, </a:t>
            </a:r>
            <a:r>
              <a:rPr lang="en-US" sz="1900" dirty="0" err="1"/>
              <a:t>agricultură</a:t>
            </a:r>
            <a:r>
              <a:rPr lang="en-US" sz="1900" dirty="0"/>
              <a:t> </a:t>
            </a:r>
            <a:r>
              <a:rPr lang="en-US" sz="1900" dirty="0" err="1"/>
              <a:t>și</a:t>
            </a:r>
            <a:r>
              <a:rPr lang="en-US" sz="1900" dirty="0"/>
              <a:t> </a:t>
            </a:r>
            <a:r>
              <a:rPr lang="en-US" sz="1900" dirty="0" err="1"/>
              <a:t>industrie</a:t>
            </a:r>
            <a:r>
              <a:rPr lang="en-US" sz="1900" dirty="0"/>
              <a:t>).</a:t>
            </a:r>
            <a:endParaRPr lang="en-US" sz="1900" noProof="0" dirty="0"/>
          </a:p>
          <a:p>
            <a:pPr lvl="1">
              <a:buFont typeface="Courier New" panose="02070309020205020404" pitchFamily="49" charset="0"/>
              <a:buChar char="o"/>
            </a:pPr>
            <a:r>
              <a:rPr lang="en-US" sz="1900" dirty="0" err="1"/>
              <a:t>Principalele</a:t>
            </a:r>
            <a:r>
              <a:rPr lang="en-US" sz="1900" dirty="0"/>
              <a:t> </a:t>
            </a:r>
            <a:r>
              <a:rPr lang="en-US" sz="1900" dirty="0" err="1"/>
              <a:t>obiective</a:t>
            </a:r>
            <a:r>
              <a:rPr lang="en-US" sz="1900" dirty="0"/>
              <a:t> ale </a:t>
            </a:r>
            <a:r>
              <a:rPr lang="en-US" sz="1900" dirty="0" err="1"/>
              <a:t>Pactului</a:t>
            </a:r>
            <a:r>
              <a:rPr lang="en-US" sz="1900" dirty="0"/>
              <a:t> Verde sunt: </a:t>
            </a:r>
          </a:p>
          <a:p>
            <a:pPr lvl="2">
              <a:buFont typeface="Wingdings" panose="05000000000000000000" pitchFamily="2" charset="2"/>
              <a:buChar char="v"/>
            </a:pPr>
            <a:r>
              <a:rPr lang="en-US" sz="1900" dirty="0" err="1"/>
              <a:t>Promovarea</a:t>
            </a:r>
            <a:r>
              <a:rPr lang="en-US" sz="1900" dirty="0"/>
              <a:t> </a:t>
            </a:r>
            <a:r>
              <a:rPr lang="en-US" sz="1900" dirty="0" err="1"/>
              <a:t>unei</a:t>
            </a:r>
            <a:r>
              <a:rPr lang="en-US" sz="1900" dirty="0"/>
              <a:t> </a:t>
            </a:r>
            <a:r>
              <a:rPr lang="en-US" sz="1900" dirty="0" err="1"/>
              <a:t>economii</a:t>
            </a:r>
            <a:r>
              <a:rPr lang="en-US" sz="1900" dirty="0"/>
              <a:t> </a:t>
            </a:r>
            <a:r>
              <a:rPr lang="en-US" sz="1900" dirty="0" err="1"/>
              <a:t>circulare</a:t>
            </a:r>
            <a:r>
              <a:rPr lang="en-US" sz="1900" dirty="0"/>
              <a:t> 
</a:t>
            </a:r>
            <a:r>
              <a:rPr lang="en-US" sz="1900" dirty="0" err="1"/>
              <a:t>Protejarea</a:t>
            </a:r>
            <a:r>
              <a:rPr lang="en-US" sz="1900" dirty="0"/>
              <a:t> </a:t>
            </a:r>
            <a:r>
              <a:rPr lang="en-US" sz="1900" dirty="0" err="1"/>
              <a:t>biodiversității</a:t>
            </a:r>
            <a:r>
              <a:rPr lang="en-US" sz="1900" dirty="0"/>
              <a:t>
</a:t>
            </a:r>
            <a:r>
              <a:rPr lang="en-US" sz="1900" dirty="0" err="1"/>
              <a:t>Tranziția</a:t>
            </a:r>
            <a:r>
              <a:rPr lang="en-US" sz="1900" dirty="0"/>
              <a:t> </a:t>
            </a:r>
            <a:r>
              <a:rPr lang="en-US" sz="1900" dirty="0" err="1"/>
              <a:t>către</a:t>
            </a:r>
            <a:r>
              <a:rPr lang="en-US" sz="1900" dirty="0"/>
              <a:t> </a:t>
            </a:r>
            <a:r>
              <a:rPr lang="en-US" sz="1900" dirty="0" err="1"/>
              <a:t>energie</a:t>
            </a:r>
            <a:r>
              <a:rPr lang="en-US" sz="1900" dirty="0"/>
              <a:t> </a:t>
            </a:r>
            <a:r>
              <a:rPr lang="en-US" sz="1900" dirty="0" err="1"/>
              <a:t>regenerabilă</a:t>
            </a:r>
            <a:r>
              <a:rPr lang="en-US" sz="1900" dirty="0"/>
              <a:t>
</a:t>
            </a:r>
            <a:r>
              <a:rPr lang="en-US" sz="1900" dirty="0" err="1"/>
              <a:t>Crearea</a:t>
            </a:r>
            <a:r>
              <a:rPr lang="en-US" sz="1900" dirty="0"/>
              <a:t> de </a:t>
            </a:r>
            <a:r>
              <a:rPr lang="en-US" sz="1900" dirty="0" err="1"/>
              <a:t>locuri</a:t>
            </a:r>
            <a:r>
              <a:rPr lang="en-US" sz="1900" dirty="0"/>
              <a:t> de </a:t>
            </a:r>
            <a:r>
              <a:rPr lang="en-US" sz="1900" dirty="0" err="1"/>
              <a:t>muncă</a:t>
            </a:r>
            <a:r>
              <a:rPr lang="en-US" sz="1900" dirty="0"/>
              <a:t> </a:t>
            </a:r>
            <a:r>
              <a:rPr lang="en-US" sz="1900" dirty="0" err="1"/>
              <a:t>verzi</a:t>
            </a:r>
            <a:r>
              <a:rPr lang="en-US" sz="1900" dirty="0"/>
              <a:t> </a:t>
            </a:r>
            <a:r>
              <a:rPr lang="en-US" sz="1900" dirty="0" err="1"/>
              <a:t>și</a:t>
            </a:r>
            <a:r>
              <a:rPr lang="en-US" sz="1900" dirty="0"/>
              <a:t> </a:t>
            </a:r>
            <a:r>
              <a:rPr lang="en-US" sz="1900" dirty="0" err="1"/>
              <a:t>justiție</a:t>
            </a:r>
            <a:r>
              <a:rPr lang="en-US" sz="1900" dirty="0"/>
              <a:t> </a:t>
            </a:r>
            <a:r>
              <a:rPr lang="en-US" sz="1900" dirty="0" err="1"/>
              <a:t>socială</a:t>
            </a:r>
            <a:endParaRPr lang="en-US" sz="1900" noProof="0" dirty="0"/>
          </a:p>
          <a:p>
            <a:pPr lvl="1">
              <a:buFont typeface="Courier New" panose="02070309020205020404" pitchFamily="49" charset="0"/>
              <a:buChar char="o"/>
            </a:pPr>
            <a:r>
              <a:rPr lang="en-US" sz="1900" dirty="0" err="1"/>
              <a:t>În</a:t>
            </a:r>
            <a:r>
              <a:rPr lang="en-US" sz="1900" dirty="0"/>
              <a:t> </a:t>
            </a:r>
            <a:r>
              <a:rPr lang="en-US" sz="1900" dirty="0" err="1"/>
              <a:t>acest</a:t>
            </a:r>
            <a:r>
              <a:rPr lang="en-US" sz="1900" dirty="0"/>
              <a:t> </a:t>
            </a:r>
            <a:r>
              <a:rPr lang="en-US" sz="1900" dirty="0" err="1"/>
              <a:t>domeniu</a:t>
            </a:r>
            <a:r>
              <a:rPr lang="en-US" sz="1900" dirty="0"/>
              <a:t>, UE se </a:t>
            </a:r>
            <a:r>
              <a:rPr lang="en-US" sz="1900" dirty="0" err="1"/>
              <a:t>îndreaptă</a:t>
            </a:r>
            <a:r>
              <a:rPr lang="en-US" sz="1900" dirty="0"/>
              <a:t> </a:t>
            </a:r>
            <a:r>
              <a:rPr lang="en-US" sz="1900" dirty="0" err="1"/>
              <a:t>către</a:t>
            </a:r>
            <a:r>
              <a:rPr lang="en-US" sz="1900" dirty="0"/>
              <a:t> o </a:t>
            </a:r>
            <a:r>
              <a:rPr lang="en-US" sz="1900" dirty="0" err="1"/>
              <a:t>economie</a:t>
            </a:r>
            <a:r>
              <a:rPr lang="en-US" sz="1900" dirty="0"/>
              <a:t> </a:t>
            </a:r>
            <a:r>
              <a:rPr lang="en-US" sz="1900" dirty="0" err="1"/>
              <a:t>circulară</a:t>
            </a:r>
            <a:r>
              <a:rPr lang="en-US" sz="1900" dirty="0"/>
              <a:t>, </a:t>
            </a:r>
            <a:r>
              <a:rPr lang="en-US" sz="1900" dirty="0" err="1"/>
              <a:t>eficientă</a:t>
            </a:r>
            <a:r>
              <a:rPr lang="en-US" sz="1900" dirty="0"/>
              <a:t> din </a:t>
            </a:r>
            <a:r>
              <a:rPr lang="en-US" sz="1900" dirty="0" err="1"/>
              <a:t>punct</a:t>
            </a:r>
            <a:r>
              <a:rPr lang="en-US" sz="1900" dirty="0"/>
              <a:t> de </a:t>
            </a:r>
            <a:r>
              <a:rPr lang="en-US" sz="1900" dirty="0" err="1"/>
              <a:t>vedere</a:t>
            </a:r>
            <a:r>
              <a:rPr lang="en-US" sz="1900" dirty="0"/>
              <a:t> al </a:t>
            </a:r>
            <a:r>
              <a:rPr lang="en-US" sz="1900" dirty="0" err="1"/>
              <a:t>resurselor</a:t>
            </a:r>
            <a:r>
              <a:rPr lang="en-US" sz="1900" dirty="0"/>
              <a:t>, </a:t>
            </a:r>
            <a:r>
              <a:rPr lang="en-US" sz="1900" dirty="0" err="1"/>
              <a:t>neutră</a:t>
            </a:r>
            <a:r>
              <a:rPr lang="en-US" sz="1900" dirty="0"/>
              <a:t> climatic, </a:t>
            </a:r>
            <a:r>
              <a:rPr lang="en-US" sz="1900" dirty="0" err="1"/>
              <a:t>iar</a:t>
            </a:r>
            <a:r>
              <a:rPr lang="en-US" sz="1900" dirty="0"/>
              <a:t> </a:t>
            </a:r>
            <a:r>
              <a:rPr lang="en-US" sz="1900" dirty="0" err="1"/>
              <a:t>companiile</a:t>
            </a:r>
            <a:r>
              <a:rPr lang="en-US" sz="1900" dirty="0"/>
              <a:t> </a:t>
            </a:r>
            <a:r>
              <a:rPr lang="en-US" sz="1900" dirty="0" err="1"/>
              <a:t>trebuie</a:t>
            </a:r>
            <a:r>
              <a:rPr lang="en-US" sz="1900" dirty="0"/>
              <a:t> </a:t>
            </a:r>
            <a:r>
              <a:rPr lang="en-US" sz="1900" dirty="0" err="1"/>
              <a:t>să-și</a:t>
            </a:r>
            <a:r>
              <a:rPr lang="en-US" sz="1900" dirty="0"/>
              <a:t> </a:t>
            </a:r>
            <a:r>
              <a:rPr lang="en-US" sz="1900" dirty="0" err="1"/>
              <a:t>revizuiască</a:t>
            </a:r>
            <a:r>
              <a:rPr lang="en-US" sz="1900" dirty="0"/>
              <a:t> </a:t>
            </a:r>
            <a:r>
              <a:rPr lang="en-US" sz="1900" dirty="0" err="1"/>
              <a:t>strategiile</a:t>
            </a:r>
            <a:r>
              <a:rPr lang="en-US" sz="1900" dirty="0"/>
              <a:t> de </a:t>
            </a:r>
            <a:r>
              <a:rPr lang="en-US" sz="1900" dirty="0" err="1"/>
              <a:t>afaceri</a:t>
            </a:r>
            <a:r>
              <a:rPr lang="en-US" sz="1900" dirty="0"/>
              <a:t>, </a:t>
            </a:r>
            <a:r>
              <a:rPr lang="en-US" sz="1900" dirty="0" err="1"/>
              <a:t>concentrându</a:t>
            </a:r>
            <a:r>
              <a:rPr lang="en-US" sz="1900" dirty="0"/>
              <a:t>-se </a:t>
            </a:r>
            <a:r>
              <a:rPr lang="en-US" sz="1900" dirty="0" err="1"/>
              <a:t>mai</a:t>
            </a:r>
            <a:r>
              <a:rPr lang="en-US" sz="1900" dirty="0"/>
              <a:t> </a:t>
            </a:r>
            <a:r>
              <a:rPr lang="en-US" sz="1900" dirty="0" err="1"/>
              <a:t>mult</a:t>
            </a:r>
            <a:r>
              <a:rPr lang="en-US" sz="1900" dirty="0"/>
              <a:t> pe </a:t>
            </a:r>
            <a:r>
              <a:rPr lang="en-US" sz="1900" dirty="0" err="1"/>
              <a:t>strategii</a:t>
            </a:r>
            <a:r>
              <a:rPr lang="en-US" sz="1900" dirty="0"/>
              <a:t> de </a:t>
            </a:r>
            <a:r>
              <a:rPr lang="en-US" sz="1900" dirty="0" err="1"/>
              <a:t>sustenabilitate</a:t>
            </a:r>
            <a:r>
              <a:rPr lang="en-US" sz="1900" noProof="0" dirty="0"/>
              <a:t>. </a:t>
            </a:r>
          </a:p>
          <a:p>
            <a:endParaRPr lang="en-US" sz="1900" dirty="0"/>
          </a:p>
          <a:p>
            <a:pPr lvl="1">
              <a:buFont typeface="Courier New" panose="02070309020205020404" pitchFamily="49" charset="0"/>
              <a:buChar char="o"/>
            </a:pPr>
            <a:endParaRPr lang="en-IE" sz="1600" dirty="0"/>
          </a:p>
          <a:p>
            <a:pPr lvl="1">
              <a:buFont typeface="Courier New" panose="02070309020205020404" pitchFamily="49" charset="0"/>
              <a:buChar char="o"/>
            </a:pPr>
            <a:endParaRPr lang="en-IE" sz="1600" dirty="0"/>
          </a:p>
          <a:p>
            <a:pPr lvl="1"/>
            <a:endParaRPr lang="en-US" noProof="0" dirty="0"/>
          </a:p>
          <a:p>
            <a:endParaRPr lang="en-US" dirty="0"/>
          </a:p>
          <a:p>
            <a:endParaRPr lang="en-US" noProof="0" dirty="0"/>
          </a:p>
          <a:p>
            <a:pPr marL="0" indent="0">
              <a:buNone/>
            </a:pPr>
            <a:endParaRPr lang="en-GB" noProof="0" dirty="0"/>
          </a:p>
        </p:txBody>
      </p:sp>
      <p:sp>
        <p:nvSpPr>
          <p:cNvPr id="4" name="Title 4">
            <a:extLst>
              <a:ext uri="{FF2B5EF4-FFF2-40B4-BE49-F238E27FC236}">
                <a16:creationId xmlns:a16="http://schemas.microsoft.com/office/drawing/2014/main" id="{B1306A82-36E4-D0E1-CAFF-EA26E0C20A94}"/>
              </a:ext>
            </a:extLst>
          </p:cNvPr>
          <p:cNvSpPr txBox="1">
            <a:spLocks/>
          </p:cNvSpPr>
          <p:nvPr/>
        </p:nvSpPr>
        <p:spPr>
          <a:xfrm>
            <a:off x="5775158" y="271629"/>
            <a:ext cx="3609474" cy="93152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err="1">
                <a:solidFill>
                  <a:srgbClr val="255839"/>
                </a:solidFill>
              </a:rPr>
              <a:t>Subiectul</a:t>
            </a:r>
            <a:r>
              <a:rPr lang="en-US" sz="1600" dirty="0">
                <a:solidFill>
                  <a:srgbClr val="255839"/>
                </a:solidFill>
              </a:rPr>
              <a:t> 1: </a:t>
            </a:r>
            <a:r>
              <a:rPr lang="en-US" sz="1600" dirty="0" err="1">
                <a:solidFill>
                  <a:schemeClr val="accent2"/>
                </a:solidFill>
              </a:rPr>
              <a:t>Dezvoltarea</a:t>
            </a:r>
            <a:r>
              <a:rPr lang="en-US" sz="1600" dirty="0">
                <a:solidFill>
                  <a:schemeClr val="accent2"/>
                </a:solidFill>
              </a:rPr>
              <a:t> </a:t>
            </a:r>
            <a:r>
              <a:rPr lang="en-US" sz="1600" dirty="0" err="1">
                <a:solidFill>
                  <a:schemeClr val="accent2"/>
                </a:solidFill>
              </a:rPr>
              <a:t>și</a:t>
            </a:r>
            <a:r>
              <a:rPr lang="en-US" sz="1600" dirty="0">
                <a:solidFill>
                  <a:schemeClr val="accent2"/>
                </a:solidFill>
              </a:rPr>
              <a:t> </a:t>
            </a:r>
            <a:r>
              <a:rPr lang="en-US" sz="1600" dirty="0" err="1">
                <a:solidFill>
                  <a:schemeClr val="accent2"/>
                </a:solidFill>
              </a:rPr>
              <a:t>raționamentul</a:t>
            </a:r>
            <a:r>
              <a:rPr lang="en-US" sz="1600" dirty="0">
                <a:solidFill>
                  <a:schemeClr val="accent2"/>
                </a:solidFill>
              </a:rPr>
              <a:t> </a:t>
            </a:r>
            <a:r>
              <a:rPr lang="en-US" sz="1600" dirty="0" err="1">
                <a:solidFill>
                  <a:srgbClr val="255839"/>
                </a:solidFill>
              </a:rPr>
              <a:t>cursului</a:t>
            </a:r>
            <a:r>
              <a:rPr lang="en-US" sz="1600" dirty="0">
                <a:solidFill>
                  <a:srgbClr val="255839"/>
                </a:solidFill>
              </a:rPr>
              <a:t> Expert European in </a:t>
            </a:r>
            <a:r>
              <a:rPr lang="en-US" sz="1600" dirty="0" err="1">
                <a:solidFill>
                  <a:srgbClr val="255839"/>
                </a:solidFill>
              </a:rPr>
              <a:t>Sustenabilitate</a:t>
            </a:r>
            <a:r>
              <a:rPr lang="en-US" sz="1600" dirty="0">
                <a:solidFill>
                  <a:srgbClr val="255839"/>
                </a:solidFill>
              </a:rPr>
              <a:t> (ESE)</a:t>
            </a:r>
            <a:endParaRPr lang="el-GR" sz="1600" dirty="0">
              <a:solidFill>
                <a:srgbClr val="255839"/>
              </a:solidFill>
            </a:endParaRPr>
          </a:p>
        </p:txBody>
      </p:sp>
    </p:spTree>
    <p:extLst>
      <p:ext uri="{BB962C8B-B14F-4D97-AF65-F5344CB8AC3E}">
        <p14:creationId xmlns:p14="http://schemas.microsoft.com/office/powerpoint/2010/main" val="1070472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ACBE5-E488-24E2-17EC-1EDB7633EFE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4521CBA-20CA-AF2A-ED4F-04E9DA8C23C8}"/>
              </a:ext>
            </a:extLst>
          </p:cNvPr>
          <p:cNvSpPr>
            <a:spLocks noGrp="1"/>
          </p:cNvSpPr>
          <p:nvPr>
            <p:ph sz="quarter" idx="12"/>
          </p:nvPr>
        </p:nvSpPr>
        <p:spPr>
          <a:xfrm>
            <a:off x="399369" y="1082201"/>
            <a:ext cx="9313591" cy="5234377"/>
          </a:xfrm>
        </p:spPr>
        <p:txBody>
          <a:bodyPr>
            <a:normAutofit fontScale="62500" lnSpcReduction="20000"/>
          </a:bodyPr>
          <a:lstStyle/>
          <a:p>
            <a:pPr marL="0" indent="0">
              <a:buNone/>
            </a:pPr>
            <a:endParaRPr lang="en-US" noProof="0" dirty="0"/>
          </a:p>
          <a:p>
            <a:r>
              <a:rPr lang="en-US" sz="2900" dirty="0" err="1"/>
              <a:t>Contextul</a:t>
            </a:r>
            <a:r>
              <a:rPr lang="en-US" sz="2900" dirty="0"/>
              <a:t> de </a:t>
            </a:r>
            <a:r>
              <a:rPr lang="en-US" sz="2900" dirty="0" err="1"/>
              <a:t>angajare</a:t>
            </a:r>
            <a:r>
              <a:rPr lang="en-US" sz="2900" dirty="0"/>
              <a:t> </a:t>
            </a:r>
            <a:r>
              <a:rPr lang="en-US" sz="2900" dirty="0" err="1"/>
              <a:t>în</a:t>
            </a:r>
            <a:r>
              <a:rPr lang="en-US" sz="2900" dirty="0"/>
              <a:t> </a:t>
            </a:r>
            <a:r>
              <a:rPr lang="en-US" sz="2900" dirty="0" err="1"/>
              <a:t>sustenabilitate</a:t>
            </a:r>
            <a:r>
              <a:rPr lang="en-US" sz="2900" dirty="0"/>
              <a:t>: </a:t>
            </a:r>
          </a:p>
          <a:p>
            <a:pPr lvl="1">
              <a:buFont typeface="Courier New" panose="02070309020205020404" pitchFamily="49" charset="0"/>
              <a:buChar char="o"/>
            </a:pPr>
            <a:r>
              <a:rPr lang="en-IE" sz="1900" dirty="0" err="1"/>
              <a:t>Cercetările</a:t>
            </a:r>
            <a:r>
              <a:rPr lang="en-IE" sz="1900" dirty="0"/>
              <a:t> </a:t>
            </a:r>
            <a:r>
              <a:rPr lang="en-IE" sz="1900" dirty="0" err="1"/>
              <a:t>arată</a:t>
            </a:r>
            <a:r>
              <a:rPr lang="en-IE" sz="1900" dirty="0"/>
              <a:t> </a:t>
            </a:r>
            <a:r>
              <a:rPr lang="en-IE" sz="1900" dirty="0" err="1"/>
              <a:t>că</a:t>
            </a:r>
            <a:r>
              <a:rPr lang="en-IE" sz="1900" dirty="0"/>
              <a:t> </a:t>
            </a:r>
            <a:r>
              <a:rPr lang="en-IE" sz="1900" dirty="0" err="1"/>
              <a:t>investițiile</a:t>
            </a:r>
            <a:r>
              <a:rPr lang="en-IE" sz="1900" dirty="0"/>
              <a:t> </a:t>
            </a:r>
            <a:r>
              <a:rPr lang="en-IE" sz="1900" dirty="0" err="1"/>
              <a:t>în</a:t>
            </a:r>
            <a:r>
              <a:rPr lang="en-IE" sz="1900" dirty="0"/>
              <a:t> </a:t>
            </a:r>
            <a:r>
              <a:rPr lang="en-IE" sz="1900" dirty="0" err="1"/>
              <a:t>tranziția</a:t>
            </a:r>
            <a:r>
              <a:rPr lang="en-IE" sz="1900" dirty="0"/>
              <a:t> </a:t>
            </a:r>
            <a:r>
              <a:rPr lang="en-IE" sz="1900" dirty="0" err="1"/>
              <a:t>verde</a:t>
            </a:r>
            <a:r>
              <a:rPr lang="en-IE" sz="1900" dirty="0"/>
              <a:t>, </a:t>
            </a:r>
            <a:r>
              <a:rPr lang="en-IE" sz="1900" dirty="0" err="1"/>
              <a:t>aplicarea</a:t>
            </a:r>
            <a:r>
              <a:rPr lang="en-IE" sz="1900" dirty="0"/>
              <a:t> </a:t>
            </a:r>
            <a:r>
              <a:rPr lang="en-IE" sz="1900" dirty="0" err="1"/>
              <a:t>mai</a:t>
            </a:r>
            <a:r>
              <a:rPr lang="en-IE" sz="1900" dirty="0"/>
              <a:t> </a:t>
            </a:r>
            <a:r>
              <a:rPr lang="en-IE" sz="1900" dirty="0" err="1"/>
              <a:t>largă</a:t>
            </a:r>
            <a:r>
              <a:rPr lang="en-IE" sz="1900" dirty="0"/>
              <a:t> a </a:t>
            </a:r>
            <a:r>
              <a:rPr lang="en-IE" sz="1900" dirty="0" err="1"/>
              <a:t>standardelor</a:t>
            </a:r>
            <a:r>
              <a:rPr lang="en-IE" sz="1900" dirty="0"/>
              <a:t> ESG </a:t>
            </a:r>
            <a:r>
              <a:rPr lang="en-IE" sz="1900" dirty="0" err="1"/>
              <a:t>și</a:t>
            </a:r>
            <a:r>
              <a:rPr lang="en-IE" sz="1900" dirty="0"/>
              <a:t> </a:t>
            </a:r>
            <a:r>
              <a:rPr lang="en-IE" sz="1900" dirty="0" err="1"/>
              <a:t>adaptarea</a:t>
            </a:r>
            <a:r>
              <a:rPr lang="en-IE" sz="1900" dirty="0"/>
              <a:t> la </a:t>
            </a:r>
            <a:r>
              <a:rPr lang="en-IE" sz="1900" dirty="0" err="1"/>
              <a:t>schimbările</a:t>
            </a:r>
            <a:r>
              <a:rPr lang="en-IE" sz="1900" dirty="0"/>
              <a:t> </a:t>
            </a:r>
            <a:r>
              <a:rPr lang="en-IE" sz="1900" dirty="0" err="1"/>
              <a:t>climatice</a:t>
            </a:r>
            <a:r>
              <a:rPr lang="en-IE" sz="1900" dirty="0"/>
              <a:t> sunt </a:t>
            </a:r>
            <a:r>
              <a:rPr lang="en-IE" sz="1900" dirty="0" err="1"/>
              <a:t>așteptate</a:t>
            </a:r>
            <a:r>
              <a:rPr lang="en-IE" sz="1900" dirty="0"/>
              <a:t> </a:t>
            </a:r>
            <a:r>
              <a:rPr lang="en-IE" sz="1900" dirty="0" err="1"/>
              <a:t>să</a:t>
            </a:r>
            <a:r>
              <a:rPr lang="en-IE" sz="1900" dirty="0"/>
              <a:t> </a:t>
            </a:r>
            <a:r>
              <a:rPr lang="en-IE" sz="1900" dirty="0" err="1"/>
              <a:t>aibă</a:t>
            </a:r>
            <a:r>
              <a:rPr lang="en-IE" sz="1900" dirty="0"/>
              <a:t> un impact </a:t>
            </a:r>
            <a:r>
              <a:rPr lang="en-IE" sz="1900" dirty="0" err="1"/>
              <a:t>pozitiv</a:t>
            </a:r>
            <a:r>
              <a:rPr lang="en-IE" sz="1900" dirty="0"/>
              <a:t> </a:t>
            </a:r>
            <a:r>
              <a:rPr lang="en-IE" sz="1900" dirty="0" err="1"/>
              <a:t>puternic</a:t>
            </a:r>
            <a:r>
              <a:rPr lang="en-IE" sz="1900" dirty="0"/>
              <a:t> </a:t>
            </a:r>
            <a:r>
              <a:rPr lang="en-IE" sz="1900" dirty="0" err="1"/>
              <a:t>asupra</a:t>
            </a:r>
            <a:r>
              <a:rPr lang="en-IE" sz="1900" dirty="0"/>
              <a:t> </a:t>
            </a:r>
            <a:r>
              <a:rPr lang="en-IE" sz="1900" dirty="0" err="1"/>
              <a:t>creării</a:t>
            </a:r>
            <a:r>
              <a:rPr lang="en-IE" sz="1900" dirty="0"/>
              <a:t> de </a:t>
            </a:r>
            <a:r>
              <a:rPr lang="en-IE" sz="1900" dirty="0" err="1"/>
              <a:t>locuri</a:t>
            </a:r>
            <a:r>
              <a:rPr lang="en-IE" sz="1900" dirty="0"/>
              <a:t> de </a:t>
            </a:r>
            <a:r>
              <a:rPr lang="en-IE" sz="1900" dirty="0" err="1"/>
              <a:t>muncă</a:t>
            </a:r>
            <a:r>
              <a:rPr lang="en-IE" sz="1900" dirty="0"/>
              <a:t>. (</a:t>
            </a:r>
            <a:r>
              <a:rPr lang="en-IE" sz="1900" dirty="0" err="1"/>
              <a:t>Forumul</a:t>
            </a:r>
            <a:r>
              <a:rPr lang="en-IE" sz="1900" dirty="0"/>
              <a:t> Economic Mondial, 2023)
LinkedIn </a:t>
            </a:r>
            <a:r>
              <a:rPr lang="en-IE" sz="1900" dirty="0" err="1"/>
              <a:t>raportează</a:t>
            </a:r>
            <a:r>
              <a:rPr lang="en-IE" sz="1900" dirty="0"/>
              <a:t> </a:t>
            </a:r>
            <a:r>
              <a:rPr lang="en-IE" sz="1900" dirty="0" err="1"/>
              <a:t>că</a:t>
            </a:r>
            <a:r>
              <a:rPr lang="en-IE" sz="1900" dirty="0"/>
              <a:t> </a:t>
            </a:r>
            <a:r>
              <a:rPr lang="en-IE" sz="1900" dirty="0" err="1"/>
              <a:t>numărul</a:t>
            </a:r>
            <a:r>
              <a:rPr lang="en-IE" sz="1900" dirty="0"/>
              <a:t> </a:t>
            </a:r>
            <a:r>
              <a:rPr lang="en-IE" sz="1900" dirty="0" err="1"/>
              <a:t>locurilor</a:t>
            </a:r>
            <a:r>
              <a:rPr lang="en-IE" sz="1900" dirty="0"/>
              <a:t> de </a:t>
            </a:r>
            <a:r>
              <a:rPr lang="en-IE" sz="1900" dirty="0" err="1"/>
              <a:t>muncă</a:t>
            </a:r>
            <a:r>
              <a:rPr lang="en-IE" sz="1900" dirty="0"/>
              <a:t> </a:t>
            </a:r>
            <a:r>
              <a:rPr lang="en-IE" sz="1900" dirty="0" err="1"/>
              <a:t>verzi</a:t>
            </a:r>
            <a:r>
              <a:rPr lang="en-IE" sz="1900" dirty="0"/>
              <a:t>, </a:t>
            </a:r>
            <a:r>
              <a:rPr lang="en-IE" sz="1900" dirty="0" err="1"/>
              <a:t>inclusiv</a:t>
            </a:r>
            <a:r>
              <a:rPr lang="en-IE" sz="1900" dirty="0"/>
              <a:t> </a:t>
            </a:r>
            <a:r>
              <a:rPr lang="en-IE" sz="1900" dirty="0" err="1"/>
              <a:t>manageri</a:t>
            </a:r>
            <a:r>
              <a:rPr lang="en-IE" sz="1900" dirty="0"/>
              <a:t> </a:t>
            </a:r>
            <a:r>
              <a:rPr lang="en-IE" sz="1900" dirty="0" err="1"/>
              <a:t>și</a:t>
            </a:r>
            <a:r>
              <a:rPr lang="en-IE" sz="1900" dirty="0"/>
              <a:t> </a:t>
            </a:r>
            <a:r>
              <a:rPr lang="en-IE" sz="1900" dirty="0" err="1"/>
              <a:t>ofițeri</a:t>
            </a:r>
            <a:r>
              <a:rPr lang="en-IE" sz="1900" dirty="0"/>
              <a:t> de </a:t>
            </a:r>
            <a:r>
              <a:rPr lang="en-IE" sz="1900" dirty="0" err="1"/>
              <a:t>sustenabilitate</a:t>
            </a:r>
            <a:r>
              <a:rPr lang="en-IE" sz="1900" dirty="0"/>
              <a:t>, a </a:t>
            </a:r>
            <a:r>
              <a:rPr lang="en-IE" sz="1900" dirty="0" err="1"/>
              <a:t>crescut</a:t>
            </a:r>
            <a:r>
              <a:rPr lang="en-IE" sz="1900" dirty="0"/>
              <a:t> la </a:t>
            </a:r>
            <a:r>
              <a:rPr lang="en-IE" sz="1900" dirty="0" err="1"/>
              <a:t>nivel</a:t>
            </a:r>
            <a:r>
              <a:rPr lang="en-IE" sz="1900" dirty="0"/>
              <a:t> </a:t>
            </a:r>
            <a:r>
              <a:rPr lang="en-IE" sz="1900" dirty="0" err="1"/>
              <a:t>mondial</a:t>
            </a:r>
            <a:r>
              <a:rPr lang="en-IE" sz="1900" dirty="0"/>
              <a:t> cu o </a:t>
            </a:r>
            <a:r>
              <a:rPr lang="en-IE" sz="1900" dirty="0" err="1"/>
              <a:t>rată</a:t>
            </a:r>
            <a:r>
              <a:rPr lang="en-IE" sz="1900" dirty="0"/>
              <a:t> de 8% </a:t>
            </a:r>
            <a:r>
              <a:rPr lang="en-IE" sz="1900" dirty="0" err="1"/>
              <a:t>anual</a:t>
            </a:r>
            <a:r>
              <a:rPr lang="en-IE" sz="1900" dirty="0"/>
              <a:t> </a:t>
            </a:r>
            <a:r>
              <a:rPr lang="en-IE" sz="1900" dirty="0" err="1"/>
              <a:t>în</a:t>
            </a:r>
            <a:r>
              <a:rPr lang="en-IE" sz="1900" dirty="0"/>
              <a:t> </a:t>
            </a:r>
            <a:r>
              <a:rPr lang="en-IE" sz="1900" dirty="0" err="1"/>
              <a:t>ultimii</a:t>
            </a:r>
            <a:r>
              <a:rPr lang="en-IE" sz="1900" dirty="0"/>
              <a:t> </a:t>
            </a:r>
            <a:r>
              <a:rPr lang="en-IE" sz="1900" dirty="0" err="1"/>
              <a:t>cinci</a:t>
            </a:r>
            <a:r>
              <a:rPr lang="en-IE" sz="1900" dirty="0"/>
              <a:t> ani. (LinkedIn, 2022)
Conform </a:t>
            </a:r>
            <a:r>
              <a:rPr lang="en-IE" sz="1900" dirty="0" err="1"/>
              <a:t>Raportului</a:t>
            </a:r>
            <a:r>
              <a:rPr lang="en-IE" sz="1900" dirty="0"/>
              <a:t> </a:t>
            </a:r>
            <a:r>
              <a:rPr lang="en-IE" sz="1900" dirty="0" err="1"/>
              <a:t>Viitorul</a:t>
            </a:r>
            <a:r>
              <a:rPr lang="en-IE" sz="1900" dirty="0"/>
              <a:t> </a:t>
            </a:r>
            <a:r>
              <a:rPr lang="en-IE" sz="1900" dirty="0" err="1"/>
              <a:t>Locurilor</a:t>
            </a:r>
            <a:r>
              <a:rPr lang="en-IE" sz="1900" dirty="0"/>
              <a:t> de </a:t>
            </a:r>
            <a:r>
              <a:rPr lang="en-IE" sz="1900" dirty="0" err="1"/>
              <a:t>Muncă</a:t>
            </a:r>
            <a:r>
              <a:rPr lang="en-IE" sz="1900" dirty="0"/>
              <a:t> 2023 al </a:t>
            </a:r>
            <a:r>
              <a:rPr lang="en-IE" sz="1900" dirty="0" err="1"/>
              <a:t>Forumului</a:t>
            </a:r>
            <a:r>
              <a:rPr lang="en-IE" sz="1900" dirty="0"/>
              <a:t> Economic Mondial, </a:t>
            </a:r>
            <a:r>
              <a:rPr lang="en-IE" sz="1900" dirty="0" err="1"/>
              <a:t>companiile</a:t>
            </a:r>
            <a:r>
              <a:rPr lang="en-IE" sz="1900" dirty="0"/>
              <a:t> se </a:t>
            </a:r>
            <a:r>
              <a:rPr lang="en-IE" sz="1900" dirty="0" err="1"/>
              <a:t>așteaptă</a:t>
            </a:r>
            <a:r>
              <a:rPr lang="en-IE" sz="1900" dirty="0"/>
              <a:t> ca </a:t>
            </a:r>
            <a:r>
              <a:rPr lang="en-IE" sz="1900" dirty="0" err="1"/>
              <a:t>Specialiștii</a:t>
            </a:r>
            <a:r>
              <a:rPr lang="en-IE" sz="1900" dirty="0"/>
              <a:t> </a:t>
            </a:r>
            <a:r>
              <a:rPr lang="en-IE" sz="1900" dirty="0" err="1"/>
              <a:t>în</a:t>
            </a:r>
            <a:r>
              <a:rPr lang="en-IE" sz="1900" dirty="0"/>
              <a:t> </a:t>
            </a:r>
            <a:r>
              <a:rPr lang="en-IE" sz="1900" dirty="0" err="1"/>
              <a:t>Sustenabilitate</a:t>
            </a:r>
            <a:r>
              <a:rPr lang="en-IE" sz="1900" dirty="0"/>
              <a:t> </a:t>
            </a:r>
            <a:r>
              <a:rPr lang="en-IE" sz="1900" dirty="0" err="1"/>
              <a:t>să</a:t>
            </a:r>
            <a:r>
              <a:rPr lang="en-IE" sz="1900" dirty="0"/>
              <a:t> fie al </a:t>
            </a:r>
            <a:r>
              <a:rPr lang="en-IE" sz="1900" dirty="0" err="1"/>
              <a:t>doilea</a:t>
            </a:r>
            <a:r>
              <a:rPr lang="en-IE" sz="1900" dirty="0"/>
              <a:t> job cu </a:t>
            </a:r>
            <a:r>
              <a:rPr lang="en-IE" sz="1900" dirty="0" err="1"/>
              <a:t>cea</a:t>
            </a:r>
            <a:r>
              <a:rPr lang="en-IE" sz="1900" dirty="0"/>
              <a:t> </a:t>
            </a:r>
            <a:r>
              <a:rPr lang="en-IE" sz="1900" dirty="0" err="1"/>
              <a:t>mai</a:t>
            </a:r>
            <a:r>
              <a:rPr lang="en-IE" sz="1900" dirty="0"/>
              <a:t> </a:t>
            </a:r>
            <a:r>
              <a:rPr lang="en-IE" sz="1900" dirty="0" err="1"/>
              <a:t>rapidă</a:t>
            </a:r>
            <a:r>
              <a:rPr lang="en-IE" sz="1900" dirty="0"/>
              <a:t> </a:t>
            </a:r>
            <a:r>
              <a:rPr lang="en-IE" sz="1900" dirty="0" err="1"/>
              <a:t>creștere</a:t>
            </a:r>
            <a:r>
              <a:rPr lang="en-IE" sz="1900" dirty="0"/>
              <a:t> la </a:t>
            </a:r>
            <a:r>
              <a:rPr lang="en-IE" sz="1900" dirty="0" err="1"/>
              <a:t>nivel</a:t>
            </a:r>
            <a:r>
              <a:rPr lang="en-IE" sz="1900" dirty="0"/>
              <a:t> </a:t>
            </a:r>
            <a:r>
              <a:rPr lang="en-IE" sz="1900" dirty="0" err="1"/>
              <a:t>mondial</a:t>
            </a:r>
            <a:r>
              <a:rPr lang="en-IE" sz="1900" dirty="0"/>
              <a:t>, </a:t>
            </a:r>
            <a:r>
              <a:rPr lang="en-IE" sz="1900" dirty="0" err="1"/>
              <a:t>după</a:t>
            </a:r>
            <a:r>
              <a:rPr lang="en-IE" sz="1900" dirty="0"/>
              <a:t> </a:t>
            </a:r>
            <a:r>
              <a:rPr lang="en-IE" sz="1900" dirty="0" err="1"/>
              <a:t>specialiștii</a:t>
            </a:r>
            <a:r>
              <a:rPr lang="en-IE" sz="1900" dirty="0"/>
              <a:t> </a:t>
            </a:r>
            <a:r>
              <a:rPr lang="en-IE" sz="1900" dirty="0" err="1"/>
              <a:t>în</a:t>
            </a:r>
            <a:r>
              <a:rPr lang="en-IE" sz="1900" dirty="0"/>
              <a:t> AI </a:t>
            </a:r>
            <a:r>
              <a:rPr lang="en-IE" sz="1900" dirty="0" err="1"/>
              <a:t>și</a:t>
            </a:r>
            <a:r>
              <a:rPr lang="en-IE" sz="1900" dirty="0"/>
              <a:t> </a:t>
            </a:r>
            <a:r>
              <a:rPr lang="en-IE" sz="1900" dirty="0" err="1"/>
              <a:t>Învățare</a:t>
            </a:r>
            <a:r>
              <a:rPr lang="en-IE" sz="1900" dirty="0"/>
              <a:t> </a:t>
            </a:r>
            <a:r>
              <a:rPr lang="en-IE" sz="1900" dirty="0" err="1"/>
              <a:t>Automată</a:t>
            </a:r>
            <a:r>
              <a:rPr lang="en-IE" sz="1900" dirty="0"/>
              <a:t>.
</a:t>
            </a:r>
            <a:r>
              <a:rPr lang="en-IE" sz="1900" dirty="0" err="1"/>
              <a:t>Amânarea</a:t>
            </a:r>
            <a:r>
              <a:rPr lang="en-IE" sz="1900" dirty="0"/>
              <a:t> </a:t>
            </a:r>
            <a:r>
              <a:rPr lang="en-IE" sz="1900" dirty="0" err="1"/>
              <a:t>sustenabilității</a:t>
            </a:r>
            <a:r>
              <a:rPr lang="en-IE" sz="1900" dirty="0"/>
              <a:t> </a:t>
            </a:r>
            <a:r>
              <a:rPr lang="en-IE" sz="1900" dirty="0" err="1"/>
              <a:t>ar</a:t>
            </a:r>
            <a:r>
              <a:rPr lang="en-IE" sz="1900" dirty="0"/>
              <a:t> </a:t>
            </a:r>
            <a:r>
              <a:rPr lang="en-IE" sz="1900" dirty="0" err="1"/>
              <a:t>putea</a:t>
            </a:r>
            <a:r>
              <a:rPr lang="en-IE" sz="1900" dirty="0"/>
              <a:t> </a:t>
            </a:r>
            <a:r>
              <a:rPr lang="en-IE" sz="1900" dirty="0" err="1"/>
              <a:t>însemna</a:t>
            </a:r>
            <a:r>
              <a:rPr lang="en-IE" sz="1900" dirty="0"/>
              <a:t> </a:t>
            </a:r>
            <a:r>
              <a:rPr lang="en-IE" sz="1900" dirty="0" err="1"/>
              <a:t>ratarea</a:t>
            </a:r>
            <a:r>
              <a:rPr lang="en-IE" sz="1900" dirty="0"/>
              <a:t> </a:t>
            </a:r>
            <a:r>
              <a:rPr lang="en-IE" sz="1900" dirty="0" err="1"/>
              <a:t>oportunităților</a:t>
            </a:r>
            <a:r>
              <a:rPr lang="en-IE" sz="1900" dirty="0"/>
              <a:t> de </a:t>
            </a:r>
            <a:r>
              <a:rPr lang="en-IE" sz="1900" dirty="0" err="1"/>
              <a:t>creștere</a:t>
            </a:r>
            <a:r>
              <a:rPr lang="en-IE" sz="1900" dirty="0"/>
              <a:t> </a:t>
            </a:r>
            <a:r>
              <a:rPr lang="en-IE" sz="1900" dirty="0" err="1"/>
              <a:t>și</a:t>
            </a:r>
            <a:r>
              <a:rPr lang="en-IE" sz="1900" dirty="0"/>
              <a:t> </a:t>
            </a:r>
            <a:r>
              <a:rPr lang="en-IE" sz="1900" dirty="0" err="1"/>
              <a:t>avansare</a:t>
            </a:r>
            <a:r>
              <a:rPr lang="en-IE" sz="1900" dirty="0"/>
              <a:t> </a:t>
            </a:r>
            <a:r>
              <a:rPr lang="en-IE" sz="1900" dirty="0" err="1"/>
              <a:t>în</a:t>
            </a:r>
            <a:r>
              <a:rPr lang="en-IE" sz="1900" dirty="0"/>
              <a:t> </a:t>
            </a:r>
            <a:r>
              <a:rPr lang="en-IE" sz="1900" dirty="0" err="1"/>
              <a:t>carieră</a:t>
            </a:r>
            <a:r>
              <a:rPr lang="en-IE" sz="1900" dirty="0"/>
              <a:t>.</a:t>
            </a:r>
          </a:p>
          <a:p>
            <a:endParaRPr lang="en-US" dirty="0"/>
          </a:p>
          <a:p>
            <a:endParaRPr lang="en-US" noProof="0" dirty="0"/>
          </a:p>
          <a:p>
            <a:r>
              <a:rPr lang="it-IT" sz="2900" dirty="0"/>
              <a:t>Diferența de competențe verzi pe piețele europene ale muncii</a:t>
            </a:r>
            <a:endParaRPr lang="en-US" sz="2900" dirty="0"/>
          </a:p>
          <a:p>
            <a:pPr lvl="1">
              <a:buFont typeface="Courier New" panose="02070309020205020404" pitchFamily="49" charset="0"/>
              <a:buChar char="o"/>
            </a:pPr>
            <a:r>
              <a:rPr lang="en-US" sz="1900" dirty="0" err="1"/>
              <a:t>Cercetările</a:t>
            </a:r>
            <a:r>
              <a:rPr lang="en-US" sz="1900" dirty="0"/>
              <a:t> </a:t>
            </a:r>
            <a:r>
              <a:rPr lang="en-US" sz="1900" dirty="0" err="1"/>
              <a:t>demonstrează</a:t>
            </a:r>
            <a:r>
              <a:rPr lang="en-US" sz="1900" dirty="0"/>
              <a:t> </a:t>
            </a:r>
            <a:r>
              <a:rPr lang="en-US" sz="1900" dirty="0" err="1"/>
              <a:t>existența</a:t>
            </a:r>
            <a:r>
              <a:rPr lang="en-US" sz="1900" dirty="0"/>
              <a:t> "</a:t>
            </a:r>
            <a:r>
              <a:rPr lang="en-US" sz="1900" dirty="0" err="1"/>
              <a:t>decalajului</a:t>
            </a:r>
            <a:r>
              <a:rPr lang="en-US" sz="1900" dirty="0"/>
              <a:t> de </a:t>
            </a:r>
            <a:r>
              <a:rPr lang="en-US" sz="1900" dirty="0" err="1"/>
              <a:t>competențe</a:t>
            </a:r>
            <a:r>
              <a:rPr lang="en-US" sz="1900" dirty="0"/>
              <a:t> </a:t>
            </a:r>
            <a:r>
              <a:rPr lang="en-US" sz="1900" dirty="0" err="1"/>
              <a:t>verzi</a:t>
            </a:r>
            <a:r>
              <a:rPr lang="en-US" sz="1900" dirty="0"/>
              <a:t>" </a:t>
            </a:r>
            <a:r>
              <a:rPr lang="en-US" sz="1900" dirty="0" err="1"/>
              <a:t>în</a:t>
            </a:r>
            <a:r>
              <a:rPr lang="en-US" sz="1900" dirty="0"/>
              <a:t> </a:t>
            </a:r>
            <a:r>
              <a:rPr lang="en-US" sz="1900" dirty="0" err="1"/>
              <a:t>întreaga</a:t>
            </a:r>
            <a:r>
              <a:rPr lang="en-US" sz="1900" dirty="0"/>
              <a:t> Europă, care </a:t>
            </a:r>
            <a:r>
              <a:rPr lang="en-US" sz="1900" dirty="0" err="1"/>
              <a:t>este</a:t>
            </a:r>
            <a:r>
              <a:rPr lang="en-US" sz="1900" dirty="0"/>
              <a:t> </a:t>
            </a:r>
            <a:r>
              <a:rPr lang="en-US" sz="1900" dirty="0" err="1"/>
              <a:t>discrepanța</a:t>
            </a:r>
            <a:r>
              <a:rPr lang="en-US" sz="1900" dirty="0"/>
              <a:t> </a:t>
            </a:r>
            <a:r>
              <a:rPr lang="en-US" sz="1900" dirty="0" err="1"/>
              <a:t>dintre</a:t>
            </a:r>
            <a:r>
              <a:rPr lang="en-US" sz="1900" dirty="0"/>
              <a:t> </a:t>
            </a:r>
            <a:r>
              <a:rPr lang="en-US" sz="1900" dirty="0" err="1"/>
              <a:t>competențele</a:t>
            </a:r>
            <a:r>
              <a:rPr lang="en-US" sz="1900" dirty="0"/>
              <a:t> </a:t>
            </a:r>
            <a:r>
              <a:rPr lang="en-US" sz="1900" dirty="0" err="1"/>
              <a:t>deținute</a:t>
            </a:r>
            <a:r>
              <a:rPr lang="en-US" sz="1900" dirty="0"/>
              <a:t> de </a:t>
            </a:r>
            <a:r>
              <a:rPr lang="en-US" sz="1900" dirty="0" err="1"/>
              <a:t>forța</a:t>
            </a:r>
            <a:r>
              <a:rPr lang="en-US" sz="1900" dirty="0"/>
              <a:t> de </a:t>
            </a:r>
            <a:r>
              <a:rPr lang="en-US" sz="1900" dirty="0" err="1"/>
              <a:t>muncă</a:t>
            </a:r>
            <a:r>
              <a:rPr lang="en-US" sz="1900" dirty="0"/>
              <a:t> </a:t>
            </a:r>
            <a:r>
              <a:rPr lang="en-US" sz="1900" dirty="0" err="1"/>
              <a:t>și</a:t>
            </a:r>
            <a:r>
              <a:rPr lang="en-US" sz="1900" dirty="0"/>
              <a:t> </a:t>
            </a:r>
            <a:r>
              <a:rPr lang="en-US" sz="1900" dirty="0" err="1"/>
              <a:t>cele</a:t>
            </a:r>
            <a:r>
              <a:rPr lang="en-US" sz="1900" dirty="0"/>
              <a:t> </a:t>
            </a:r>
            <a:r>
              <a:rPr lang="en-US" sz="1900" dirty="0" err="1"/>
              <a:t>cerute</a:t>
            </a:r>
            <a:r>
              <a:rPr lang="en-US" sz="1900" dirty="0"/>
              <a:t> de </a:t>
            </a:r>
            <a:r>
              <a:rPr lang="en-US" sz="1900" dirty="0" err="1"/>
              <a:t>piața</a:t>
            </a:r>
            <a:r>
              <a:rPr lang="en-US" sz="1900" dirty="0"/>
              <a:t> </a:t>
            </a:r>
            <a:r>
              <a:rPr lang="en-US" sz="1900" dirty="0" err="1"/>
              <a:t>muncii</a:t>
            </a:r>
            <a:r>
              <a:rPr lang="en-US" sz="1900" dirty="0"/>
              <a:t>. (</a:t>
            </a:r>
            <a:r>
              <a:rPr lang="en-US" sz="1900" dirty="0" err="1"/>
              <a:t>Cedefop</a:t>
            </a:r>
            <a:r>
              <a:rPr lang="en-US" sz="1900" dirty="0"/>
              <a:t>, 2021)
</a:t>
            </a:r>
            <a:r>
              <a:rPr lang="en-US" sz="1900" dirty="0" err="1"/>
              <a:t>Decalajul</a:t>
            </a:r>
            <a:r>
              <a:rPr lang="en-US" sz="1900" dirty="0"/>
              <a:t> actual de </a:t>
            </a:r>
            <a:r>
              <a:rPr lang="en-US" sz="1900" dirty="0" err="1"/>
              <a:t>competențe</a:t>
            </a:r>
            <a:r>
              <a:rPr lang="en-US" sz="1900" dirty="0"/>
              <a:t> </a:t>
            </a:r>
            <a:r>
              <a:rPr lang="en-US" sz="1900" dirty="0" err="1"/>
              <a:t>verzi</a:t>
            </a:r>
            <a:r>
              <a:rPr lang="en-US" sz="1900" dirty="0"/>
              <a:t> face </a:t>
            </a:r>
            <a:r>
              <a:rPr lang="en-US" sz="1900" dirty="0" err="1"/>
              <a:t>dificilă</a:t>
            </a:r>
            <a:r>
              <a:rPr lang="en-US" sz="1900" dirty="0"/>
              <a:t> </a:t>
            </a:r>
            <a:r>
              <a:rPr lang="en-US" sz="1900" dirty="0" err="1"/>
              <a:t>tranziția</a:t>
            </a:r>
            <a:r>
              <a:rPr lang="en-US" sz="1900" dirty="0"/>
              <a:t> </a:t>
            </a:r>
            <a:r>
              <a:rPr lang="en-US" sz="1900" dirty="0" err="1"/>
              <a:t>către</a:t>
            </a:r>
            <a:r>
              <a:rPr lang="en-US" sz="1900" dirty="0"/>
              <a:t> o </a:t>
            </a:r>
            <a:r>
              <a:rPr lang="en-US" sz="1900" dirty="0" err="1"/>
              <a:t>lume</a:t>
            </a:r>
            <a:r>
              <a:rPr lang="en-US" sz="1900" dirty="0"/>
              <a:t> </a:t>
            </a:r>
            <a:r>
              <a:rPr lang="en-US" sz="1900" dirty="0" err="1"/>
              <a:t>mai</a:t>
            </a:r>
            <a:r>
              <a:rPr lang="en-US" sz="1900" dirty="0"/>
              <a:t> </a:t>
            </a:r>
            <a:r>
              <a:rPr lang="en-US" sz="1900" dirty="0" err="1"/>
              <a:t>verde</a:t>
            </a:r>
            <a:r>
              <a:rPr lang="en-US" sz="1900" dirty="0"/>
              <a:t> </a:t>
            </a:r>
            <a:r>
              <a:rPr lang="en-US" sz="1900" dirty="0" err="1"/>
              <a:t>pentru</a:t>
            </a:r>
            <a:r>
              <a:rPr lang="en-US" sz="1900" dirty="0"/>
              <a:t> Europa. (Ibid)
</a:t>
            </a:r>
            <a:r>
              <a:rPr lang="en-US" sz="1900" dirty="0" err="1"/>
              <a:t>Adoptarea</a:t>
            </a:r>
            <a:r>
              <a:rPr lang="en-US" sz="1900" dirty="0"/>
              <a:t> </a:t>
            </a:r>
            <a:r>
              <a:rPr lang="en-US" sz="1900" dirty="0" err="1"/>
              <a:t>acestor</a:t>
            </a:r>
            <a:r>
              <a:rPr lang="en-US" sz="1900" dirty="0"/>
              <a:t> </a:t>
            </a:r>
            <a:r>
              <a:rPr lang="en-US" sz="1900" dirty="0" err="1"/>
              <a:t>abilități</a:t>
            </a:r>
            <a:r>
              <a:rPr lang="en-US" sz="1900" dirty="0"/>
              <a:t> </a:t>
            </a:r>
            <a:r>
              <a:rPr lang="en-US" sz="1900" dirty="0" err="1"/>
              <a:t>este</a:t>
            </a:r>
            <a:r>
              <a:rPr lang="en-US" sz="1900" dirty="0"/>
              <a:t> </a:t>
            </a:r>
            <a:r>
              <a:rPr lang="en-US" sz="1900" dirty="0" err="1"/>
              <a:t>absolut</a:t>
            </a:r>
            <a:r>
              <a:rPr lang="en-US" sz="1900" dirty="0"/>
              <a:t> </a:t>
            </a:r>
            <a:r>
              <a:rPr lang="en-US" sz="1900" dirty="0" err="1"/>
              <a:t>crucială</a:t>
            </a:r>
            <a:r>
              <a:rPr lang="en-US" sz="1900" dirty="0"/>
              <a:t> </a:t>
            </a:r>
            <a:r>
              <a:rPr lang="en-US" sz="1900" dirty="0" err="1"/>
              <a:t>în</a:t>
            </a:r>
            <a:r>
              <a:rPr lang="en-US" sz="1900" dirty="0"/>
              <a:t> </a:t>
            </a:r>
            <a:r>
              <a:rPr lang="en-US" sz="1900" dirty="0" err="1"/>
              <a:t>fața</a:t>
            </a:r>
            <a:r>
              <a:rPr lang="en-US" sz="1900" dirty="0"/>
              <a:t> </a:t>
            </a:r>
            <a:r>
              <a:rPr lang="en-US" sz="1900" dirty="0" err="1"/>
              <a:t>crizei</a:t>
            </a:r>
            <a:r>
              <a:rPr lang="en-US" sz="1900" dirty="0"/>
              <a:t> </a:t>
            </a:r>
            <a:r>
              <a:rPr lang="en-US" sz="1900" dirty="0" err="1"/>
              <a:t>climatice</a:t>
            </a:r>
            <a:r>
              <a:rPr lang="en-US" sz="1900" dirty="0"/>
              <a:t>. Nu </a:t>
            </a:r>
            <a:r>
              <a:rPr lang="en-US" sz="1900" dirty="0" err="1"/>
              <a:t>toate</a:t>
            </a:r>
            <a:r>
              <a:rPr lang="en-US" sz="1900" dirty="0"/>
              <a:t> </a:t>
            </a:r>
            <a:r>
              <a:rPr lang="en-US" sz="1900" dirty="0" err="1"/>
              <a:t>locurile</a:t>
            </a:r>
            <a:r>
              <a:rPr lang="en-US" sz="1900" dirty="0"/>
              <a:t> de </a:t>
            </a:r>
            <a:r>
              <a:rPr lang="en-US" sz="1900" dirty="0" err="1"/>
              <a:t>muncă</a:t>
            </a:r>
            <a:r>
              <a:rPr lang="en-US" sz="1900" dirty="0"/>
              <a:t> ale </a:t>
            </a:r>
            <a:r>
              <a:rPr lang="en-US" sz="1900" dirty="0" err="1"/>
              <a:t>viitorului</a:t>
            </a:r>
            <a:r>
              <a:rPr lang="en-US" sz="1900" dirty="0"/>
              <a:t> </a:t>
            </a:r>
            <a:r>
              <a:rPr lang="en-US" sz="1900" dirty="0" err="1"/>
              <a:t>trebuie</a:t>
            </a:r>
            <a:r>
              <a:rPr lang="en-US" sz="1900" dirty="0"/>
              <a:t> </a:t>
            </a:r>
            <a:r>
              <a:rPr lang="en-US" sz="1900" dirty="0" err="1"/>
              <a:t>să</a:t>
            </a:r>
            <a:r>
              <a:rPr lang="en-US" sz="1900" dirty="0"/>
              <a:t> fie 100% </a:t>
            </a:r>
            <a:r>
              <a:rPr lang="en-US" sz="1900" dirty="0" err="1"/>
              <a:t>ecologice</a:t>
            </a:r>
            <a:r>
              <a:rPr lang="en-US" sz="1900" dirty="0"/>
              <a:t>, </a:t>
            </a:r>
            <a:r>
              <a:rPr lang="en-US" sz="1900" dirty="0" err="1"/>
              <a:t>dar</a:t>
            </a:r>
            <a:r>
              <a:rPr lang="en-US" sz="1900" dirty="0"/>
              <a:t> </a:t>
            </a:r>
            <a:r>
              <a:rPr lang="en-US" sz="1900" dirty="0" err="1"/>
              <a:t>ar</a:t>
            </a:r>
            <a:r>
              <a:rPr lang="en-US" sz="1900" dirty="0"/>
              <a:t> </a:t>
            </a:r>
            <a:r>
              <a:rPr lang="en-US" sz="1900" dirty="0" err="1"/>
              <a:t>trebui</a:t>
            </a:r>
            <a:r>
              <a:rPr lang="en-US" sz="1900" dirty="0"/>
              <a:t> </a:t>
            </a:r>
            <a:r>
              <a:rPr lang="en-US" sz="1900" dirty="0" err="1"/>
              <a:t>să</a:t>
            </a:r>
            <a:r>
              <a:rPr lang="en-US" sz="1900" dirty="0"/>
              <a:t> </a:t>
            </a:r>
            <a:r>
              <a:rPr lang="en-US" sz="1900" dirty="0" err="1"/>
              <a:t>meargă</a:t>
            </a:r>
            <a:r>
              <a:rPr lang="en-US" sz="1900" dirty="0"/>
              <a:t> </a:t>
            </a:r>
            <a:r>
              <a:rPr lang="en-US" sz="1900" dirty="0" err="1"/>
              <a:t>în</a:t>
            </a:r>
            <a:r>
              <a:rPr lang="en-US" sz="1900" dirty="0"/>
              <a:t> </a:t>
            </a:r>
            <a:r>
              <a:rPr lang="en-US" sz="1900" dirty="0" err="1"/>
              <a:t>această</a:t>
            </a:r>
            <a:r>
              <a:rPr lang="en-US" sz="1900" dirty="0"/>
              <a:t> </a:t>
            </a:r>
            <a:r>
              <a:rPr lang="en-US" sz="1900" dirty="0" err="1"/>
              <a:t>direcție</a:t>
            </a:r>
            <a:r>
              <a:rPr lang="en-US" sz="1900" dirty="0"/>
              <a:t> </a:t>
            </a:r>
            <a:r>
              <a:rPr lang="en-US" sz="1900" dirty="0" err="1"/>
              <a:t>cât</a:t>
            </a:r>
            <a:r>
              <a:rPr lang="en-US" sz="1900" dirty="0"/>
              <a:t> </a:t>
            </a:r>
            <a:r>
              <a:rPr lang="en-US" sz="1900" dirty="0" err="1"/>
              <a:t>mai</a:t>
            </a:r>
            <a:r>
              <a:rPr lang="en-US" sz="1900" dirty="0"/>
              <a:t> </a:t>
            </a:r>
            <a:r>
              <a:rPr lang="en-US" sz="1900" dirty="0" err="1"/>
              <a:t>mult</a:t>
            </a:r>
            <a:r>
              <a:rPr lang="en-US" sz="1900" dirty="0"/>
              <a:t> </a:t>
            </a:r>
            <a:r>
              <a:rPr lang="en-US" sz="1900" dirty="0" err="1"/>
              <a:t>posibil</a:t>
            </a:r>
            <a:r>
              <a:rPr lang="en-US" sz="1900" dirty="0"/>
              <a:t>.</a:t>
            </a:r>
          </a:p>
          <a:p>
            <a:pPr lvl="1">
              <a:buFont typeface="Courier New" panose="02070309020205020404" pitchFamily="49" charset="0"/>
              <a:buChar char="o"/>
            </a:pPr>
            <a:endParaRPr lang="en-US" sz="1700" dirty="0"/>
          </a:p>
          <a:p>
            <a:pPr marL="57150" indent="0">
              <a:buNone/>
            </a:pPr>
            <a:r>
              <a:rPr lang="en-IE" sz="2000" b="1" dirty="0">
                <a:sym typeface="Wingdings" panose="05000000000000000000" pitchFamily="2" charset="2"/>
              </a:rPr>
              <a:t> </a:t>
            </a:r>
            <a:r>
              <a:rPr lang="en-US" sz="2000" b="1" dirty="0"/>
              <a:t>Ca </a:t>
            </a:r>
            <a:r>
              <a:rPr lang="en-US" sz="2000" b="1" dirty="0" err="1"/>
              <a:t>răspuns</a:t>
            </a:r>
            <a:r>
              <a:rPr lang="en-US" sz="2000" b="1" dirty="0"/>
              <a:t> la </a:t>
            </a:r>
            <a:r>
              <a:rPr lang="en-US" sz="2000" b="1" dirty="0" err="1"/>
              <a:t>tendințele</a:t>
            </a:r>
            <a:r>
              <a:rPr lang="en-US" sz="2000" b="1" dirty="0"/>
              <a:t> </a:t>
            </a:r>
            <a:r>
              <a:rPr lang="en-US" sz="2000" b="1" dirty="0" err="1"/>
              <a:t>economice</a:t>
            </a:r>
            <a:r>
              <a:rPr lang="en-US" sz="2000" b="1" dirty="0"/>
              <a:t> </a:t>
            </a:r>
            <a:r>
              <a:rPr lang="en-US" sz="2000" b="1" dirty="0" err="1"/>
              <a:t>și</a:t>
            </a:r>
            <a:r>
              <a:rPr lang="en-US" sz="2000" b="1" dirty="0"/>
              <a:t> </a:t>
            </a:r>
            <a:r>
              <a:rPr lang="en-US" sz="2000" b="1" dirty="0" err="1"/>
              <a:t>sociale</a:t>
            </a:r>
            <a:r>
              <a:rPr lang="en-US" sz="2000" b="1" dirty="0"/>
              <a:t> </a:t>
            </a:r>
            <a:r>
              <a:rPr lang="en-US" sz="2000" b="1" dirty="0" err="1"/>
              <a:t>în</a:t>
            </a:r>
            <a:r>
              <a:rPr lang="en-US" sz="2000" b="1" dirty="0"/>
              <a:t> </a:t>
            </a:r>
            <a:r>
              <a:rPr lang="en-US" sz="2000" b="1" dirty="0" err="1"/>
              <a:t>evoluție</a:t>
            </a:r>
            <a:r>
              <a:rPr lang="en-US" sz="2000" b="1" dirty="0"/>
              <a:t>, </a:t>
            </a:r>
            <a:r>
              <a:rPr lang="en-US" sz="2000" b="1" dirty="0" err="1"/>
              <a:t>alături</a:t>
            </a:r>
            <a:r>
              <a:rPr lang="en-US" sz="2000" b="1" dirty="0"/>
              <a:t> de </a:t>
            </a:r>
            <a:r>
              <a:rPr lang="en-US" sz="2000" b="1" dirty="0" err="1"/>
              <a:t>ambiția</a:t>
            </a:r>
            <a:r>
              <a:rPr lang="en-US" sz="2000" b="1" dirty="0"/>
              <a:t> UE de a </a:t>
            </a:r>
            <a:r>
              <a:rPr lang="en-US" sz="2000" b="1" dirty="0" err="1"/>
              <a:t>deveni</a:t>
            </a:r>
            <a:r>
              <a:rPr lang="en-US" sz="2000" b="1" dirty="0"/>
              <a:t> </a:t>
            </a:r>
            <a:r>
              <a:rPr lang="en-US" sz="2000" b="1" dirty="0" err="1"/>
              <a:t>primul</a:t>
            </a:r>
            <a:r>
              <a:rPr lang="en-US" sz="2000" b="1" dirty="0"/>
              <a:t> continent </a:t>
            </a:r>
            <a:r>
              <a:rPr lang="en-US" sz="2000" b="1" dirty="0" err="1"/>
              <a:t>neutru</a:t>
            </a:r>
            <a:r>
              <a:rPr lang="en-US" sz="2000" b="1" dirty="0"/>
              <a:t> climatic </a:t>
            </a:r>
            <a:r>
              <a:rPr lang="en-US" sz="2000" b="1" dirty="0" err="1"/>
              <a:t>până</a:t>
            </a:r>
            <a:r>
              <a:rPr lang="en-US" sz="2000" b="1" dirty="0"/>
              <a:t> </a:t>
            </a:r>
            <a:r>
              <a:rPr lang="en-US" sz="2000" b="1" dirty="0" err="1"/>
              <a:t>în</a:t>
            </a:r>
            <a:r>
              <a:rPr lang="en-US" sz="2000" b="1" dirty="0"/>
              <a:t> 2050, </a:t>
            </a:r>
            <a:r>
              <a:rPr lang="en-US" sz="2000" b="1" dirty="0" err="1"/>
              <a:t>importanța</a:t>
            </a:r>
            <a:r>
              <a:rPr lang="en-US" sz="2000" b="1" dirty="0"/>
              <a:t> </a:t>
            </a:r>
            <a:r>
              <a:rPr lang="en-US" sz="2000" b="1" dirty="0" err="1"/>
              <a:t>dezvoltării</a:t>
            </a:r>
            <a:r>
              <a:rPr lang="en-US" sz="2000" b="1" dirty="0"/>
              <a:t> </a:t>
            </a:r>
            <a:r>
              <a:rPr lang="en-US" sz="2000" b="1" dirty="0" err="1"/>
              <a:t>profesionale</a:t>
            </a:r>
            <a:r>
              <a:rPr lang="en-US" sz="2000" b="1" dirty="0"/>
              <a:t> continue, a </a:t>
            </a:r>
            <a:r>
              <a:rPr lang="en-US" sz="2000" b="1" dirty="0" err="1"/>
              <a:t>perfecționării</a:t>
            </a:r>
            <a:r>
              <a:rPr lang="en-US" sz="2000" b="1" dirty="0"/>
              <a:t> </a:t>
            </a:r>
            <a:r>
              <a:rPr lang="en-US" sz="2000" b="1" dirty="0" err="1"/>
              <a:t>și</a:t>
            </a:r>
            <a:r>
              <a:rPr lang="en-US" sz="2000" b="1" dirty="0"/>
              <a:t> </a:t>
            </a:r>
            <a:r>
              <a:rPr lang="en-US" sz="2000" b="1" dirty="0" err="1"/>
              <a:t>recalificării</a:t>
            </a:r>
            <a:r>
              <a:rPr lang="en-US" sz="2000" b="1" dirty="0"/>
              <a:t> </a:t>
            </a:r>
            <a:r>
              <a:rPr lang="en-US" sz="2000" b="1" dirty="0" err="1"/>
              <a:t>în</a:t>
            </a:r>
            <a:r>
              <a:rPr lang="en-US" sz="2000" b="1" dirty="0"/>
              <a:t> </a:t>
            </a:r>
            <a:r>
              <a:rPr lang="en-US" sz="2000" b="1" dirty="0" err="1"/>
              <a:t>cadrul</a:t>
            </a:r>
            <a:r>
              <a:rPr lang="en-US" sz="2000" b="1" dirty="0"/>
              <a:t> </a:t>
            </a:r>
            <a:r>
              <a:rPr lang="en-US" sz="2000" b="1" dirty="0" err="1"/>
              <a:t>forței</a:t>
            </a:r>
            <a:r>
              <a:rPr lang="en-US" sz="2000" b="1" dirty="0"/>
              <a:t> de </a:t>
            </a:r>
            <a:r>
              <a:rPr lang="en-US" sz="2000" b="1" dirty="0" err="1"/>
              <a:t>muncă</a:t>
            </a:r>
            <a:r>
              <a:rPr lang="en-US" sz="2000" b="1" dirty="0"/>
              <a:t> </a:t>
            </a:r>
            <a:r>
              <a:rPr lang="en-US" sz="2000" b="1" dirty="0" err="1"/>
              <a:t>continuă</a:t>
            </a:r>
            <a:r>
              <a:rPr lang="en-US" sz="2000" b="1" dirty="0"/>
              <a:t> </a:t>
            </a:r>
            <a:r>
              <a:rPr lang="en-US" sz="2000" b="1" dirty="0" err="1"/>
              <a:t>să</a:t>
            </a:r>
            <a:r>
              <a:rPr lang="en-US" sz="2000" b="1" dirty="0"/>
              <a:t> </a:t>
            </a:r>
            <a:r>
              <a:rPr lang="en-US" sz="2000" b="1" dirty="0" err="1"/>
              <a:t>crească</a:t>
            </a:r>
            <a:r>
              <a:rPr lang="en-US" sz="2000" b="1" dirty="0"/>
              <a:t>. </a:t>
            </a:r>
            <a:r>
              <a:rPr lang="en-US" sz="2000" b="1" dirty="0" err="1"/>
              <a:t>În</a:t>
            </a:r>
            <a:r>
              <a:rPr lang="en-US" sz="2000" b="1" dirty="0"/>
              <a:t> </a:t>
            </a:r>
            <a:r>
              <a:rPr lang="en-US" sz="2000" b="1" dirty="0" err="1"/>
              <a:t>acest</a:t>
            </a:r>
            <a:r>
              <a:rPr lang="en-US" sz="2000" b="1" dirty="0"/>
              <a:t> context a </a:t>
            </a:r>
            <a:r>
              <a:rPr lang="en-US" sz="2000" b="1" dirty="0" err="1"/>
              <a:t>fost</a:t>
            </a:r>
            <a:r>
              <a:rPr lang="en-US" sz="2000" b="1" dirty="0"/>
              <a:t> </a:t>
            </a:r>
            <a:r>
              <a:rPr lang="en-US" sz="2000" b="1" dirty="0" err="1"/>
              <a:t>dezvoltat</a:t>
            </a:r>
            <a:r>
              <a:rPr lang="en-US" sz="2000" b="1" dirty="0"/>
              <a:t> </a:t>
            </a:r>
            <a:r>
              <a:rPr lang="en-US" sz="2000" b="1" dirty="0" err="1"/>
              <a:t>proiectul</a:t>
            </a:r>
            <a:r>
              <a:rPr lang="en-US" sz="2000" b="1" dirty="0"/>
              <a:t> SUSTAIN-EU.</a:t>
            </a:r>
            <a:endParaRPr lang="en-US" b="1" dirty="0"/>
          </a:p>
          <a:p>
            <a:pPr lvl="1">
              <a:buFont typeface="Courier New" panose="02070309020205020404" pitchFamily="49" charset="0"/>
              <a:buChar char="o"/>
            </a:pPr>
            <a:endParaRPr lang="en-IE" sz="1600" dirty="0"/>
          </a:p>
          <a:p>
            <a:pPr lvl="1">
              <a:buFont typeface="Courier New" panose="02070309020205020404" pitchFamily="49" charset="0"/>
              <a:buChar char="o"/>
            </a:pPr>
            <a:endParaRPr lang="en-IE" sz="1600" dirty="0"/>
          </a:p>
          <a:p>
            <a:pPr lvl="1"/>
            <a:endParaRPr lang="en-US" noProof="0" dirty="0"/>
          </a:p>
          <a:p>
            <a:endParaRPr lang="en-US" dirty="0"/>
          </a:p>
          <a:p>
            <a:endParaRPr lang="en-US" noProof="0" dirty="0"/>
          </a:p>
          <a:p>
            <a:pPr marL="0" indent="0">
              <a:buNone/>
            </a:pPr>
            <a:endParaRPr lang="en-GB" noProof="0" dirty="0"/>
          </a:p>
        </p:txBody>
      </p:sp>
      <p:sp>
        <p:nvSpPr>
          <p:cNvPr id="4" name="Title 4">
            <a:extLst>
              <a:ext uri="{FF2B5EF4-FFF2-40B4-BE49-F238E27FC236}">
                <a16:creationId xmlns:a16="http://schemas.microsoft.com/office/drawing/2014/main" id="{50E92705-F3ED-AF03-0856-DA93E42C8D0C}"/>
              </a:ext>
            </a:extLst>
          </p:cNvPr>
          <p:cNvSpPr>
            <a:spLocks noGrp="1"/>
          </p:cNvSpPr>
          <p:nvPr>
            <p:ph type="title"/>
          </p:nvPr>
        </p:nvSpPr>
        <p:spPr>
          <a:xfrm>
            <a:off x="5775158" y="271629"/>
            <a:ext cx="3609474" cy="1086908"/>
          </a:xfrm>
        </p:spPr>
        <p:txBody>
          <a:bodyPr>
            <a:noAutofit/>
          </a:bodyPr>
          <a:lstStyle/>
          <a:p>
            <a:pPr algn="ctr"/>
            <a:r>
              <a:rPr lang="en-US" sz="1600" dirty="0" err="1">
                <a:solidFill>
                  <a:srgbClr val="255839"/>
                </a:solidFill>
              </a:rPr>
              <a:t>Subiectul</a:t>
            </a:r>
            <a:r>
              <a:rPr lang="en-US" sz="1600" dirty="0">
                <a:solidFill>
                  <a:srgbClr val="255839"/>
                </a:solidFill>
              </a:rPr>
              <a:t> 1: </a:t>
            </a:r>
            <a:r>
              <a:rPr lang="en-US" sz="1600" dirty="0" err="1">
                <a:solidFill>
                  <a:schemeClr val="accent2"/>
                </a:solidFill>
              </a:rPr>
              <a:t>Dezvoltarea</a:t>
            </a:r>
            <a:r>
              <a:rPr lang="en-US" sz="1600" dirty="0">
                <a:solidFill>
                  <a:schemeClr val="accent2"/>
                </a:solidFill>
              </a:rPr>
              <a:t> </a:t>
            </a:r>
            <a:r>
              <a:rPr lang="en-US" sz="1600" dirty="0" err="1">
                <a:solidFill>
                  <a:schemeClr val="accent2"/>
                </a:solidFill>
              </a:rPr>
              <a:t>și</a:t>
            </a:r>
            <a:r>
              <a:rPr lang="en-US" sz="1600" dirty="0">
                <a:solidFill>
                  <a:schemeClr val="accent2"/>
                </a:solidFill>
              </a:rPr>
              <a:t> </a:t>
            </a:r>
            <a:r>
              <a:rPr lang="en-US" sz="1600" dirty="0" err="1">
                <a:solidFill>
                  <a:schemeClr val="accent2"/>
                </a:solidFill>
              </a:rPr>
              <a:t>raționamentul</a:t>
            </a:r>
            <a:r>
              <a:rPr lang="en-US" sz="1600" dirty="0">
                <a:solidFill>
                  <a:schemeClr val="accent2"/>
                </a:solidFill>
              </a:rPr>
              <a:t> </a:t>
            </a:r>
            <a:r>
              <a:rPr lang="en-US" sz="1600" dirty="0" err="1">
                <a:solidFill>
                  <a:srgbClr val="255839"/>
                </a:solidFill>
              </a:rPr>
              <a:t>cursului</a:t>
            </a:r>
            <a:r>
              <a:rPr lang="en-US" sz="1600" dirty="0">
                <a:solidFill>
                  <a:srgbClr val="255839"/>
                </a:solidFill>
              </a:rPr>
              <a:t> Expert European in </a:t>
            </a:r>
            <a:r>
              <a:rPr lang="en-US" sz="1600" dirty="0" err="1">
                <a:solidFill>
                  <a:srgbClr val="255839"/>
                </a:solidFill>
              </a:rPr>
              <a:t>Sustenabilitate</a:t>
            </a:r>
            <a:r>
              <a:rPr lang="en-US" sz="1600" dirty="0">
                <a:solidFill>
                  <a:srgbClr val="255839"/>
                </a:solidFill>
              </a:rPr>
              <a:t> (ESE)</a:t>
            </a:r>
            <a:endParaRPr lang="el-GR" sz="1600" dirty="0">
              <a:solidFill>
                <a:srgbClr val="255839"/>
              </a:solidFill>
            </a:endParaRPr>
          </a:p>
        </p:txBody>
      </p:sp>
    </p:spTree>
    <p:extLst>
      <p:ext uri="{BB962C8B-B14F-4D97-AF65-F5344CB8AC3E}">
        <p14:creationId xmlns:p14="http://schemas.microsoft.com/office/powerpoint/2010/main" val="1909433355"/>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EE963-DA8E-FCF3-7B01-40DB3E08A92D}"/>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4BB0BBD-B99D-2F7B-80ED-C4236340A6E2}"/>
              </a:ext>
            </a:extLst>
          </p:cNvPr>
          <p:cNvSpPr>
            <a:spLocks noGrp="1"/>
          </p:cNvSpPr>
          <p:nvPr>
            <p:ph sz="quarter" idx="12"/>
          </p:nvPr>
        </p:nvSpPr>
        <p:spPr>
          <a:xfrm>
            <a:off x="351241" y="1142999"/>
            <a:ext cx="9743252" cy="4824663"/>
          </a:xfrm>
        </p:spPr>
        <p:txBody>
          <a:bodyPr>
            <a:normAutofit/>
          </a:bodyPr>
          <a:lstStyle/>
          <a:p>
            <a:pPr marL="0" indent="0">
              <a:buNone/>
            </a:pPr>
            <a:r>
              <a:rPr lang="en-US" sz="2000" b="1" u="sng" dirty="0"/>
              <a:t>2</a:t>
            </a:r>
            <a:r>
              <a:rPr lang="en-US" sz="2000" b="1" u="sng" noProof="0" dirty="0"/>
              <a:t>) A </a:t>
            </a:r>
            <a:r>
              <a:rPr lang="en-US" sz="2000" b="1" u="sng" noProof="0" dirty="0" err="1"/>
              <a:t>deveni</a:t>
            </a:r>
            <a:r>
              <a:rPr lang="en-US" sz="2000" b="1" u="sng" dirty="0"/>
              <a:t> expert </a:t>
            </a:r>
            <a:r>
              <a:rPr lang="en-US" sz="2000" b="1" u="sng" dirty="0" err="1"/>
              <a:t>în</a:t>
            </a:r>
            <a:r>
              <a:rPr lang="en-US" sz="2000" b="1" u="sng" dirty="0"/>
              <a:t> </a:t>
            </a:r>
            <a:r>
              <a:rPr lang="en-US" sz="2000" b="1" u="sng" dirty="0" err="1"/>
              <a:t>sustenabilitate</a:t>
            </a:r>
            <a:endParaRPr lang="en-US" sz="2000" b="1" u="sng" noProof="0" dirty="0"/>
          </a:p>
          <a:p>
            <a:r>
              <a:rPr lang="en-US" sz="1600" dirty="0" err="1"/>
              <a:t>Cursul</a:t>
            </a:r>
            <a:r>
              <a:rPr lang="en-US" sz="1600" dirty="0"/>
              <a:t> </a:t>
            </a:r>
            <a:r>
              <a:rPr lang="en-US" sz="1600" dirty="0" err="1"/>
              <a:t>este</a:t>
            </a:r>
            <a:r>
              <a:rPr lang="en-US" sz="1600" dirty="0"/>
              <a:t> </a:t>
            </a:r>
            <a:r>
              <a:rPr lang="en-US" sz="1600" dirty="0" err="1"/>
              <a:t>adresat</a:t>
            </a:r>
            <a:r>
              <a:rPr lang="en-US" sz="1600" dirty="0"/>
              <a:t>: </a:t>
            </a:r>
          </a:p>
          <a:p>
            <a:pPr lvl="1">
              <a:buFont typeface="Courier New" panose="02070309020205020404" pitchFamily="49" charset="0"/>
              <a:buChar char="o"/>
            </a:pPr>
            <a:r>
              <a:rPr lang="en-US" sz="1400" dirty="0" err="1"/>
              <a:t>Lucrătorilor</a:t>
            </a:r>
            <a:r>
              <a:rPr lang="en-US" sz="1400" dirty="0"/>
              <a:t> care </a:t>
            </a:r>
            <a:r>
              <a:rPr lang="en-US" sz="1400" dirty="0" err="1"/>
              <a:t>doresc</a:t>
            </a:r>
            <a:r>
              <a:rPr lang="en-US" sz="1400" dirty="0"/>
              <a:t> </a:t>
            </a:r>
            <a:r>
              <a:rPr lang="en-US" sz="1400" dirty="0" err="1"/>
              <a:t>să</a:t>
            </a:r>
            <a:r>
              <a:rPr lang="en-US" sz="1400" dirty="0"/>
              <a:t> </a:t>
            </a:r>
            <a:r>
              <a:rPr lang="en-US" sz="1400" dirty="0" err="1"/>
              <a:t>dezvolte</a:t>
            </a:r>
            <a:r>
              <a:rPr lang="en-US" sz="1400" dirty="0"/>
              <a:t> </a:t>
            </a:r>
            <a:r>
              <a:rPr lang="en-US" sz="1400" dirty="0" err="1"/>
              <a:t>abilități</a:t>
            </a:r>
            <a:r>
              <a:rPr lang="en-US" sz="1400" dirty="0"/>
              <a:t> </a:t>
            </a:r>
            <a:r>
              <a:rPr lang="en-US" sz="1400" dirty="0" err="1"/>
              <a:t>verzi</a:t>
            </a:r>
            <a:r>
              <a:rPr lang="en-US" sz="1400" dirty="0"/>
              <a:t> </a:t>
            </a:r>
            <a:r>
              <a:rPr lang="en-US" sz="1400" dirty="0" err="1"/>
              <a:t>în</a:t>
            </a:r>
            <a:r>
              <a:rPr lang="en-US" sz="1400" dirty="0"/>
              <a:t> </a:t>
            </a:r>
            <a:r>
              <a:rPr lang="en-US" sz="1400" dirty="0" err="1"/>
              <a:t>cadrul</a:t>
            </a:r>
            <a:r>
              <a:rPr lang="en-US" sz="1400" dirty="0"/>
              <a:t> </a:t>
            </a:r>
            <a:r>
              <a:rPr lang="en-US" sz="1400" dirty="0" err="1"/>
              <a:t>companiei</a:t>
            </a:r>
            <a:r>
              <a:rPr lang="en-US" sz="1400" dirty="0"/>
              <a:t>; 
</a:t>
            </a:r>
            <a:r>
              <a:rPr lang="en-US" sz="1400" dirty="0" err="1"/>
              <a:t>Studenților</a:t>
            </a:r>
            <a:r>
              <a:rPr lang="en-US" sz="1400" dirty="0"/>
              <a:t> </a:t>
            </a:r>
            <a:r>
              <a:rPr lang="en-US" sz="1400" dirty="0" err="1"/>
              <a:t>interesați</a:t>
            </a:r>
            <a:r>
              <a:rPr lang="en-US" sz="1400" dirty="0"/>
              <a:t> </a:t>
            </a:r>
            <a:r>
              <a:rPr lang="en-US" sz="1400" dirty="0" err="1"/>
              <a:t>să</a:t>
            </a:r>
            <a:r>
              <a:rPr lang="en-US" sz="1400" dirty="0"/>
              <a:t> </a:t>
            </a:r>
            <a:r>
              <a:rPr lang="en-US" sz="1400" dirty="0" err="1"/>
              <a:t>își</a:t>
            </a:r>
            <a:r>
              <a:rPr lang="en-US" sz="1400" dirty="0"/>
              <a:t> </a:t>
            </a:r>
            <a:r>
              <a:rPr lang="en-US" sz="1400" dirty="0" err="1"/>
              <a:t>finalizeze</a:t>
            </a:r>
            <a:r>
              <a:rPr lang="en-US" sz="1400" dirty="0"/>
              <a:t> </a:t>
            </a:r>
            <a:r>
              <a:rPr lang="en-US" sz="1400" dirty="0" err="1"/>
              <a:t>studiile</a:t>
            </a:r>
            <a:r>
              <a:rPr lang="en-US" sz="1400" dirty="0"/>
              <a:t> cu </a:t>
            </a:r>
            <a:r>
              <a:rPr lang="en-US" sz="1400" dirty="0" err="1"/>
              <a:t>competențe</a:t>
            </a:r>
            <a:r>
              <a:rPr lang="en-US" sz="1400" dirty="0"/>
              <a:t> </a:t>
            </a:r>
            <a:r>
              <a:rPr lang="en-US" sz="1400" dirty="0" err="1"/>
              <a:t>ecologice</a:t>
            </a:r>
            <a:r>
              <a:rPr lang="en-US" sz="1400" dirty="0"/>
              <a:t>;
</a:t>
            </a:r>
            <a:r>
              <a:rPr lang="en-US" sz="1400" dirty="0" err="1"/>
              <a:t>Căutătorilor</a:t>
            </a:r>
            <a:r>
              <a:rPr lang="en-US" sz="1400" dirty="0"/>
              <a:t> de </a:t>
            </a:r>
            <a:r>
              <a:rPr lang="en-US" sz="1400" dirty="0" err="1"/>
              <a:t>locuri</a:t>
            </a:r>
            <a:r>
              <a:rPr lang="en-US" sz="1400" dirty="0"/>
              <a:t> de </a:t>
            </a:r>
            <a:r>
              <a:rPr lang="en-US" sz="1400" dirty="0" err="1"/>
              <a:t>muncă</a:t>
            </a:r>
            <a:r>
              <a:rPr lang="en-US" sz="1400" dirty="0"/>
              <a:t>;
</a:t>
            </a:r>
            <a:r>
              <a:rPr lang="en-US" sz="1400" dirty="0" err="1"/>
              <a:t>Oricui</a:t>
            </a:r>
            <a:r>
              <a:rPr lang="en-US" sz="1400" dirty="0"/>
              <a:t> </a:t>
            </a:r>
            <a:r>
              <a:rPr lang="en-US" sz="1400" dirty="0" err="1"/>
              <a:t>este</a:t>
            </a:r>
            <a:r>
              <a:rPr lang="en-US" sz="1400" dirty="0"/>
              <a:t> </a:t>
            </a:r>
            <a:r>
              <a:rPr lang="en-US" sz="1400" dirty="0" err="1"/>
              <a:t>interesat</a:t>
            </a:r>
            <a:r>
              <a:rPr lang="en-US" sz="1400" dirty="0"/>
              <a:t> </a:t>
            </a:r>
            <a:r>
              <a:rPr lang="en-US" sz="1400" dirty="0" err="1"/>
              <a:t>să-și</a:t>
            </a:r>
            <a:r>
              <a:rPr lang="en-US" sz="1400" dirty="0"/>
              <a:t> </a:t>
            </a:r>
            <a:r>
              <a:rPr lang="en-US" sz="1400" dirty="0" err="1"/>
              <a:t>dezvolte</a:t>
            </a:r>
            <a:r>
              <a:rPr lang="en-US" sz="1400" dirty="0"/>
              <a:t> </a:t>
            </a:r>
            <a:r>
              <a:rPr lang="en-US" sz="1400" dirty="0" err="1"/>
              <a:t>competențele</a:t>
            </a:r>
            <a:r>
              <a:rPr lang="en-US" sz="1400" dirty="0"/>
              <a:t> </a:t>
            </a:r>
            <a:r>
              <a:rPr lang="en-US" sz="1400" dirty="0" err="1"/>
              <a:t>verzi</a:t>
            </a:r>
            <a:r>
              <a:rPr lang="en-US" sz="1400" dirty="0"/>
              <a:t> </a:t>
            </a:r>
            <a:r>
              <a:rPr lang="en-US" sz="1400" dirty="0" err="1"/>
              <a:t>și</a:t>
            </a:r>
            <a:r>
              <a:rPr lang="en-US" sz="1400" dirty="0"/>
              <a:t> </a:t>
            </a:r>
            <a:r>
              <a:rPr lang="en-US" sz="1400" dirty="0" err="1"/>
              <a:t>dorește</a:t>
            </a:r>
            <a:r>
              <a:rPr lang="en-US" sz="1400" dirty="0"/>
              <a:t> </a:t>
            </a:r>
            <a:r>
              <a:rPr lang="en-US" sz="1400" dirty="0" err="1"/>
              <a:t>să</a:t>
            </a:r>
            <a:r>
              <a:rPr lang="en-US" sz="1400" dirty="0"/>
              <a:t> se </a:t>
            </a:r>
            <a:r>
              <a:rPr lang="en-US" sz="1400" dirty="0" err="1"/>
              <a:t>califice</a:t>
            </a:r>
            <a:r>
              <a:rPr lang="en-US" sz="1400" dirty="0"/>
              <a:t> ca Expert </a:t>
            </a:r>
            <a:r>
              <a:rPr lang="en-US" sz="1400" dirty="0" err="1"/>
              <a:t>în</a:t>
            </a:r>
            <a:r>
              <a:rPr lang="en-US" sz="1400" dirty="0"/>
              <a:t> </a:t>
            </a:r>
            <a:r>
              <a:rPr lang="en-US" sz="1400" dirty="0" err="1"/>
              <a:t>Sustenabilitate</a:t>
            </a:r>
            <a:r>
              <a:rPr lang="en-US" sz="1400" dirty="0"/>
              <a:t> </a:t>
            </a:r>
            <a:r>
              <a:rPr lang="en-US" sz="1400" dirty="0" err="1"/>
              <a:t>pentru</a:t>
            </a:r>
            <a:r>
              <a:rPr lang="en-US" sz="1400" dirty="0"/>
              <a:t> a </a:t>
            </a:r>
            <a:r>
              <a:rPr lang="en-US" sz="1400" dirty="0" err="1"/>
              <a:t>accepta</a:t>
            </a:r>
            <a:r>
              <a:rPr lang="en-US" sz="1400" dirty="0"/>
              <a:t> </a:t>
            </a:r>
            <a:r>
              <a:rPr lang="en-US" sz="1400" dirty="0" err="1"/>
              <a:t>noi</a:t>
            </a:r>
            <a:r>
              <a:rPr lang="en-US" sz="1400" dirty="0"/>
              <a:t> </a:t>
            </a:r>
            <a:r>
              <a:rPr lang="en-US" sz="1400" dirty="0" err="1"/>
              <a:t>oportunități</a:t>
            </a:r>
            <a:r>
              <a:rPr lang="en-US" sz="1400" dirty="0"/>
              <a:t> de </a:t>
            </a:r>
            <a:r>
              <a:rPr lang="en-US" sz="1400" dirty="0" err="1"/>
              <a:t>angajare</a:t>
            </a:r>
            <a:r>
              <a:rPr lang="en-US" sz="1400" dirty="0"/>
              <a:t> </a:t>
            </a:r>
            <a:r>
              <a:rPr lang="en-US" sz="1400" dirty="0" err="1"/>
              <a:t>și</a:t>
            </a:r>
            <a:r>
              <a:rPr lang="en-US" sz="1400" dirty="0"/>
              <a:t> a </a:t>
            </a:r>
            <a:r>
              <a:rPr lang="en-US" sz="1400" dirty="0" err="1"/>
              <a:t>avansa</a:t>
            </a:r>
            <a:r>
              <a:rPr lang="en-US" sz="1400" dirty="0"/>
              <a:t> </a:t>
            </a:r>
            <a:r>
              <a:rPr lang="en-US" sz="1400" dirty="0" err="1"/>
              <a:t>în</a:t>
            </a:r>
            <a:r>
              <a:rPr lang="en-US" sz="1400" dirty="0"/>
              <a:t> </a:t>
            </a:r>
            <a:r>
              <a:rPr lang="en-US" sz="1400" dirty="0" err="1"/>
              <a:t>carieră</a:t>
            </a:r>
            <a:r>
              <a:rPr lang="en-US" sz="1400" dirty="0"/>
              <a:t> pe </a:t>
            </a:r>
            <a:r>
              <a:rPr lang="en-US" sz="1400" dirty="0" err="1"/>
              <a:t>piața</a:t>
            </a:r>
            <a:r>
              <a:rPr lang="en-US" sz="1400" dirty="0"/>
              <a:t> </a:t>
            </a:r>
            <a:r>
              <a:rPr lang="en-US" sz="1400" dirty="0" err="1"/>
              <a:t>muncii</a:t>
            </a:r>
            <a:r>
              <a:rPr lang="en-US" sz="1400" dirty="0"/>
              <a:t> </a:t>
            </a:r>
            <a:r>
              <a:rPr lang="en-US" sz="1400" dirty="0" err="1"/>
              <a:t>europene</a:t>
            </a:r>
            <a:r>
              <a:rPr lang="en-IE" sz="1400" dirty="0"/>
              <a:t>.</a:t>
            </a:r>
            <a:endParaRPr lang="en-US" sz="1400" dirty="0"/>
          </a:p>
          <a:p>
            <a:pPr lvl="1">
              <a:buFont typeface="Courier New" panose="02070309020205020404" pitchFamily="49" charset="0"/>
              <a:buChar char="o"/>
            </a:pPr>
            <a:endParaRPr lang="en-US" sz="1400" dirty="0"/>
          </a:p>
          <a:p>
            <a:r>
              <a:rPr lang="en-US" sz="1600" dirty="0"/>
              <a:t>Ce </a:t>
            </a:r>
            <a:r>
              <a:rPr lang="en-US" sz="1600" dirty="0" err="1"/>
              <a:t>este</a:t>
            </a:r>
            <a:r>
              <a:rPr lang="en-US" sz="1600" dirty="0"/>
              <a:t> un Expert </a:t>
            </a:r>
            <a:r>
              <a:rPr lang="en-US" sz="1600" dirty="0" err="1"/>
              <a:t>în</a:t>
            </a:r>
            <a:r>
              <a:rPr lang="en-US" sz="1600" dirty="0"/>
              <a:t> </a:t>
            </a:r>
            <a:r>
              <a:rPr lang="en-US" sz="1600" dirty="0" err="1"/>
              <a:t>Sustenabilitate</a:t>
            </a:r>
            <a:r>
              <a:rPr lang="en-US" sz="1600" dirty="0"/>
              <a:t>? </a:t>
            </a:r>
          </a:p>
          <a:p>
            <a:pPr lvl="1">
              <a:buFont typeface="Courier New" panose="02070309020205020404" pitchFamily="49" charset="0"/>
              <a:buChar char="o"/>
            </a:pPr>
            <a:r>
              <a:rPr lang="en-IE" sz="1400" dirty="0" err="1"/>
              <a:t>Membru</a:t>
            </a:r>
            <a:r>
              <a:rPr lang="en-IE" sz="1400" dirty="0"/>
              <a:t> al </a:t>
            </a:r>
            <a:r>
              <a:rPr lang="en-IE" sz="1400" dirty="0" err="1"/>
              <a:t>unei</a:t>
            </a:r>
            <a:r>
              <a:rPr lang="en-IE" sz="1400" dirty="0"/>
              <a:t> </a:t>
            </a:r>
            <a:r>
              <a:rPr lang="en-IE" sz="1400" dirty="0" err="1"/>
              <a:t>echipe</a:t>
            </a:r>
            <a:r>
              <a:rPr lang="en-IE" sz="1400" dirty="0"/>
              <a:t> care se </a:t>
            </a:r>
            <a:r>
              <a:rPr lang="en-IE" sz="1400" dirty="0" err="1"/>
              <a:t>concentrează</a:t>
            </a:r>
            <a:r>
              <a:rPr lang="en-IE" sz="1400" dirty="0"/>
              <a:t> pe </a:t>
            </a:r>
            <a:r>
              <a:rPr lang="en-IE" sz="1400" dirty="0" err="1"/>
              <a:t>sustenabilitate</a:t>
            </a:r>
            <a:r>
              <a:rPr lang="en-IE" sz="1400" dirty="0"/>
              <a:t> </a:t>
            </a:r>
            <a:r>
              <a:rPr lang="en-IE" sz="1400" dirty="0" err="1"/>
              <a:t>pentru</a:t>
            </a:r>
            <a:r>
              <a:rPr lang="en-IE" sz="1400" dirty="0"/>
              <a:t> a </a:t>
            </a:r>
            <a:r>
              <a:rPr lang="en-IE" sz="1400" dirty="0" err="1"/>
              <a:t>crea</a:t>
            </a:r>
            <a:r>
              <a:rPr lang="en-IE" sz="1400" dirty="0"/>
              <a:t> </a:t>
            </a:r>
            <a:r>
              <a:rPr lang="en-IE" sz="1400" dirty="0" err="1"/>
              <a:t>și</a:t>
            </a:r>
            <a:r>
              <a:rPr lang="en-IE" sz="1400" dirty="0"/>
              <a:t> </a:t>
            </a:r>
            <a:r>
              <a:rPr lang="en-IE" sz="1400" dirty="0" err="1"/>
              <a:t>implementa</a:t>
            </a:r>
            <a:r>
              <a:rPr lang="en-IE" sz="1400" dirty="0"/>
              <a:t> </a:t>
            </a:r>
            <a:r>
              <a:rPr lang="en-IE" sz="1400" dirty="0" err="1"/>
              <a:t>practici</a:t>
            </a:r>
            <a:r>
              <a:rPr lang="en-IE" sz="1400" dirty="0"/>
              <a:t> de </a:t>
            </a:r>
            <a:r>
              <a:rPr lang="en-IE" sz="1400" dirty="0" err="1"/>
              <a:t>sustenabilitate</a:t>
            </a:r>
            <a:r>
              <a:rPr lang="en-IE" sz="1400" dirty="0"/>
              <a:t> </a:t>
            </a:r>
            <a:r>
              <a:rPr lang="en-IE" sz="1400" dirty="0" err="1"/>
              <a:t>în</a:t>
            </a:r>
            <a:r>
              <a:rPr lang="en-IE" sz="1400" dirty="0"/>
              <a:t> </a:t>
            </a:r>
            <a:r>
              <a:rPr lang="en-IE" sz="1400" dirty="0" err="1"/>
              <a:t>cadrul</a:t>
            </a:r>
            <a:r>
              <a:rPr lang="en-IE" sz="1400" dirty="0"/>
              <a:t> </a:t>
            </a:r>
            <a:r>
              <a:rPr lang="en-IE" sz="1400" dirty="0" err="1"/>
              <a:t>organizației</a:t>
            </a:r>
            <a:r>
              <a:rPr lang="en-IE" sz="1400" dirty="0"/>
              <a:t> </a:t>
            </a:r>
            <a:r>
              <a:rPr lang="en-IE" sz="1400" dirty="0" err="1"/>
              <a:t>și</a:t>
            </a:r>
            <a:r>
              <a:rPr lang="en-IE" sz="1400" dirty="0"/>
              <a:t> </a:t>
            </a:r>
            <a:r>
              <a:rPr lang="en-IE" sz="1400" dirty="0" err="1"/>
              <a:t>pentru</a:t>
            </a:r>
            <a:r>
              <a:rPr lang="en-IE" sz="1400" dirty="0"/>
              <a:t> a </a:t>
            </a:r>
            <a:r>
              <a:rPr lang="en-IE" sz="1400" dirty="0" err="1"/>
              <a:t>promova</a:t>
            </a:r>
            <a:r>
              <a:rPr lang="en-IE" sz="1400" dirty="0"/>
              <a:t> </a:t>
            </a:r>
            <a:r>
              <a:rPr lang="en-IE" sz="1400" dirty="0" err="1"/>
              <a:t>schimbări</a:t>
            </a:r>
            <a:r>
              <a:rPr lang="en-IE" sz="1400" dirty="0"/>
              <a:t> </a:t>
            </a:r>
            <a:r>
              <a:rPr lang="en-IE" sz="1400" dirty="0" err="1"/>
              <a:t>axate</a:t>
            </a:r>
            <a:r>
              <a:rPr lang="en-IE" sz="1400" dirty="0"/>
              <a:t> pe </a:t>
            </a:r>
            <a:r>
              <a:rPr lang="en-IE" sz="1400" dirty="0" err="1"/>
              <a:t>sustenabilitate</a:t>
            </a:r>
            <a:r>
              <a:rPr lang="en-IE" sz="1400" dirty="0"/>
              <a:t>.
</a:t>
            </a:r>
            <a:r>
              <a:rPr lang="en-IE" sz="1400" dirty="0" err="1"/>
              <a:t>Această</a:t>
            </a:r>
            <a:r>
              <a:rPr lang="en-IE" sz="1400" dirty="0"/>
              <a:t> </a:t>
            </a:r>
            <a:r>
              <a:rPr lang="en-IE" sz="1400" dirty="0" err="1"/>
              <a:t>poziție</a:t>
            </a:r>
            <a:r>
              <a:rPr lang="en-IE" sz="1400" dirty="0"/>
              <a:t> </a:t>
            </a:r>
            <a:r>
              <a:rPr lang="en-IE" sz="1400" dirty="0" err="1"/>
              <a:t>oferă</a:t>
            </a:r>
            <a:r>
              <a:rPr lang="en-IE" sz="1400" dirty="0"/>
              <a:t>, de </a:t>
            </a:r>
            <a:r>
              <a:rPr lang="en-IE" sz="1400" dirty="0" err="1"/>
              <a:t>asemenea</a:t>
            </a:r>
            <a:r>
              <a:rPr lang="en-IE" sz="1400" dirty="0"/>
              <a:t>, </a:t>
            </a:r>
            <a:r>
              <a:rPr lang="en-IE" sz="1400" dirty="0" err="1"/>
              <a:t>responsabilitate</a:t>
            </a:r>
            <a:r>
              <a:rPr lang="en-IE" sz="1400" dirty="0"/>
              <a:t> </a:t>
            </a:r>
            <a:r>
              <a:rPr lang="en-IE" sz="1400" dirty="0" err="1"/>
              <a:t>și</a:t>
            </a:r>
            <a:r>
              <a:rPr lang="en-IE" sz="1400" dirty="0"/>
              <a:t> </a:t>
            </a:r>
            <a:r>
              <a:rPr lang="en-IE" sz="1400" dirty="0" err="1"/>
              <a:t>structură</a:t>
            </a:r>
            <a:r>
              <a:rPr lang="en-IE" sz="1400" dirty="0"/>
              <a:t>, </a:t>
            </a:r>
            <a:r>
              <a:rPr lang="en-IE" sz="1400" dirty="0" err="1"/>
              <a:t>ceea</a:t>
            </a:r>
            <a:r>
              <a:rPr lang="en-IE" sz="1400" dirty="0"/>
              <a:t> </a:t>
            </a:r>
            <a:r>
              <a:rPr lang="en-IE" sz="1400" dirty="0" err="1"/>
              <a:t>ce</a:t>
            </a:r>
            <a:r>
              <a:rPr lang="en-IE" sz="1400" dirty="0"/>
              <a:t> </a:t>
            </a:r>
            <a:r>
              <a:rPr lang="en-IE" sz="1400" dirty="0" err="1"/>
              <a:t>ajută</a:t>
            </a:r>
            <a:r>
              <a:rPr lang="en-IE" sz="1400" dirty="0"/>
              <a:t> la </a:t>
            </a:r>
            <a:r>
              <a:rPr lang="en-IE" sz="1400" dirty="0" err="1"/>
              <a:t>stimularea</a:t>
            </a:r>
            <a:r>
              <a:rPr lang="en-IE" sz="1400" dirty="0"/>
              <a:t> </a:t>
            </a:r>
            <a:r>
              <a:rPr lang="en-IE" sz="1400" dirty="0" err="1"/>
              <a:t>eforturilor</a:t>
            </a:r>
            <a:r>
              <a:rPr lang="en-IE" sz="1400" dirty="0"/>
              <a:t> </a:t>
            </a:r>
            <a:r>
              <a:rPr lang="en-IE" sz="1400" dirty="0" err="1"/>
              <a:t>organizațiilor</a:t>
            </a:r>
            <a:r>
              <a:rPr lang="en-IE" sz="1400" dirty="0"/>
              <a:t> </a:t>
            </a:r>
            <a:r>
              <a:rPr lang="en-IE" sz="1400" dirty="0" err="1"/>
              <a:t>pentru</a:t>
            </a:r>
            <a:r>
              <a:rPr lang="en-IE" sz="1400" dirty="0"/>
              <a:t> </a:t>
            </a:r>
            <a:r>
              <a:rPr lang="en-IE" sz="1400" dirty="0" err="1"/>
              <a:t>mediul</a:t>
            </a:r>
            <a:r>
              <a:rPr lang="en-IE" sz="1400" dirty="0"/>
              <a:t> </a:t>
            </a:r>
            <a:r>
              <a:rPr lang="en-IE" sz="1400" dirty="0" err="1"/>
              <a:t>înconjurător</a:t>
            </a:r>
            <a:r>
              <a:rPr lang="en-IE" sz="1400" dirty="0"/>
              <a:t>. 
</a:t>
            </a:r>
            <a:r>
              <a:rPr lang="en-IE" sz="1400" dirty="0" err="1"/>
              <a:t>Cursul</a:t>
            </a:r>
            <a:r>
              <a:rPr lang="en-IE" sz="1400" dirty="0"/>
              <a:t> ESE </a:t>
            </a:r>
            <a:r>
              <a:rPr lang="en-IE" sz="1400" dirty="0" err="1"/>
              <a:t>va</a:t>
            </a:r>
            <a:r>
              <a:rPr lang="en-IE" sz="1400" dirty="0"/>
              <a:t> </a:t>
            </a:r>
            <a:r>
              <a:rPr lang="en-IE" sz="1400" dirty="0" err="1"/>
              <a:t>împuternici</a:t>
            </a:r>
            <a:r>
              <a:rPr lang="en-IE" sz="1400" dirty="0"/>
              <a:t> </a:t>
            </a:r>
            <a:r>
              <a:rPr lang="en-IE" sz="1400" dirty="0" err="1"/>
              <a:t>indivizii</a:t>
            </a:r>
            <a:r>
              <a:rPr lang="en-IE" sz="1400" dirty="0"/>
              <a:t> cu </a:t>
            </a:r>
            <a:r>
              <a:rPr lang="en-IE" sz="1400" dirty="0" err="1"/>
              <a:t>expertiza</a:t>
            </a:r>
            <a:r>
              <a:rPr lang="en-IE" sz="1400" dirty="0"/>
              <a:t> </a:t>
            </a:r>
            <a:r>
              <a:rPr lang="en-IE" sz="1400" dirty="0" err="1"/>
              <a:t>și</a:t>
            </a:r>
            <a:r>
              <a:rPr lang="en-IE" sz="1400" dirty="0"/>
              <a:t> </a:t>
            </a:r>
            <a:r>
              <a:rPr lang="en-IE" sz="1400" dirty="0" err="1"/>
              <a:t>capacitățile</a:t>
            </a:r>
            <a:r>
              <a:rPr lang="en-IE" sz="1400" dirty="0"/>
              <a:t> </a:t>
            </a:r>
            <a:r>
              <a:rPr lang="en-IE" sz="1400" dirty="0" err="1"/>
              <a:t>necesare</a:t>
            </a:r>
            <a:r>
              <a:rPr lang="en-IE" sz="1400" dirty="0"/>
              <a:t> </a:t>
            </a:r>
            <a:r>
              <a:rPr lang="en-IE" sz="1400" dirty="0" err="1"/>
              <a:t>pentru</a:t>
            </a:r>
            <a:r>
              <a:rPr lang="en-IE" sz="1400" dirty="0"/>
              <a:t> a conduce </a:t>
            </a:r>
            <a:r>
              <a:rPr lang="en-IE" sz="1400" dirty="0" err="1"/>
              <a:t>schimbări</a:t>
            </a:r>
            <a:r>
              <a:rPr lang="en-IE" sz="1400" dirty="0"/>
              <a:t> </a:t>
            </a:r>
            <a:r>
              <a:rPr lang="en-IE" sz="1400" dirty="0" err="1"/>
              <a:t>transformatoare</a:t>
            </a:r>
            <a:r>
              <a:rPr lang="en-IE" sz="1400" dirty="0"/>
              <a:t> </a:t>
            </a:r>
            <a:r>
              <a:rPr lang="en-IE" sz="1400" dirty="0" err="1"/>
              <a:t>în</a:t>
            </a:r>
            <a:r>
              <a:rPr lang="en-IE" sz="1400" dirty="0"/>
              <a:t> </a:t>
            </a:r>
            <a:r>
              <a:rPr lang="en-IE" sz="1400" dirty="0" err="1"/>
              <a:t>cadrul</a:t>
            </a:r>
            <a:r>
              <a:rPr lang="en-IE" sz="1400" dirty="0"/>
              <a:t> </a:t>
            </a:r>
            <a:r>
              <a:rPr lang="en-IE" sz="1400" dirty="0" err="1"/>
              <a:t>companiilor</a:t>
            </a:r>
            <a:r>
              <a:rPr lang="en-IE" sz="1400" dirty="0"/>
              <a:t> </a:t>
            </a:r>
            <a:r>
              <a:rPr lang="en-IE" sz="1400" dirty="0" err="1"/>
              <a:t>și</a:t>
            </a:r>
            <a:r>
              <a:rPr lang="en-IE" sz="1400" dirty="0"/>
              <a:t> </a:t>
            </a:r>
            <a:r>
              <a:rPr lang="en-IE" sz="1400" dirty="0" err="1"/>
              <a:t>organizațiilor</a:t>
            </a:r>
            <a:r>
              <a:rPr lang="en-IE" sz="1400" dirty="0"/>
              <a:t> </a:t>
            </a:r>
            <a:r>
              <a:rPr lang="en-IE" sz="1400" dirty="0" err="1"/>
              <a:t>către</a:t>
            </a:r>
            <a:r>
              <a:rPr lang="en-IE" sz="1400" dirty="0"/>
              <a:t> un </a:t>
            </a:r>
            <a:r>
              <a:rPr lang="en-IE" sz="1400" dirty="0" err="1"/>
              <a:t>viitor</a:t>
            </a:r>
            <a:r>
              <a:rPr lang="en-IE" sz="1400" dirty="0"/>
              <a:t> </a:t>
            </a:r>
            <a:r>
              <a:rPr lang="en-IE" sz="1400" dirty="0" err="1"/>
              <a:t>mai</a:t>
            </a:r>
            <a:r>
              <a:rPr lang="en-IE" sz="1400" dirty="0"/>
              <a:t> </a:t>
            </a:r>
            <a:r>
              <a:rPr lang="en-IE" sz="1400" dirty="0" err="1"/>
              <a:t>sustenabil</a:t>
            </a:r>
            <a:r>
              <a:rPr lang="en-IE" sz="1400" dirty="0"/>
              <a:t> </a:t>
            </a:r>
            <a:r>
              <a:rPr lang="en-IE" sz="1400" dirty="0" err="1"/>
              <a:t>și</a:t>
            </a:r>
            <a:r>
              <a:rPr lang="en-IE" sz="1400" dirty="0"/>
              <a:t> </a:t>
            </a:r>
            <a:r>
              <a:rPr lang="en-IE" sz="1400" dirty="0" err="1"/>
              <a:t>mai</a:t>
            </a:r>
            <a:r>
              <a:rPr lang="en-IE" sz="1400" dirty="0"/>
              <a:t> rezilient. </a:t>
            </a:r>
          </a:p>
          <a:p>
            <a:pPr marL="457200" lvl="1" indent="0">
              <a:buNone/>
            </a:pPr>
            <a:endParaRPr lang="en-IE" sz="1400" dirty="0"/>
          </a:p>
          <a:p>
            <a:pPr lvl="1">
              <a:buFont typeface="Courier New" panose="02070309020205020404" pitchFamily="49" charset="0"/>
              <a:buChar char="o"/>
            </a:pPr>
            <a:endParaRPr lang="en-US" sz="1400" dirty="0"/>
          </a:p>
          <a:p>
            <a:pPr lvl="1">
              <a:buFont typeface="Courier New" panose="02070309020205020404" pitchFamily="49" charset="0"/>
              <a:buChar char="o"/>
            </a:pPr>
            <a:endParaRPr lang="en-US" sz="1400" dirty="0"/>
          </a:p>
          <a:p>
            <a:endParaRPr lang="en-US" sz="2000" noProof="0" dirty="0"/>
          </a:p>
          <a:p>
            <a:pPr lvl="1">
              <a:buFont typeface="Courier New" panose="02070309020205020404" pitchFamily="49" charset="0"/>
              <a:buChar char="o"/>
            </a:pPr>
            <a:endParaRPr lang="en-IE" sz="1600" dirty="0"/>
          </a:p>
          <a:p>
            <a:pPr lvl="1">
              <a:buFont typeface="Courier New" panose="02070309020205020404" pitchFamily="49" charset="0"/>
              <a:buChar char="o"/>
            </a:pPr>
            <a:endParaRPr lang="en-IE" sz="1600" dirty="0"/>
          </a:p>
          <a:p>
            <a:pPr lvl="1"/>
            <a:endParaRPr lang="en-US" noProof="0" dirty="0"/>
          </a:p>
          <a:p>
            <a:endParaRPr lang="en-US" dirty="0"/>
          </a:p>
          <a:p>
            <a:endParaRPr lang="en-US" noProof="0" dirty="0"/>
          </a:p>
          <a:p>
            <a:pPr marL="0" indent="0">
              <a:buNone/>
            </a:pPr>
            <a:endParaRPr lang="en-GB" noProof="0" dirty="0"/>
          </a:p>
        </p:txBody>
      </p:sp>
      <p:sp>
        <p:nvSpPr>
          <p:cNvPr id="6" name="Title 4">
            <a:extLst>
              <a:ext uri="{FF2B5EF4-FFF2-40B4-BE49-F238E27FC236}">
                <a16:creationId xmlns:a16="http://schemas.microsoft.com/office/drawing/2014/main" id="{6ABA80CC-9382-CDF7-4573-5197D8D06DAE}"/>
              </a:ext>
            </a:extLst>
          </p:cNvPr>
          <p:cNvSpPr txBox="1">
            <a:spLocks/>
          </p:cNvSpPr>
          <p:nvPr/>
        </p:nvSpPr>
        <p:spPr>
          <a:xfrm>
            <a:off x="5775158" y="271629"/>
            <a:ext cx="3609474" cy="10259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err="1">
                <a:solidFill>
                  <a:srgbClr val="255839"/>
                </a:solidFill>
              </a:rPr>
              <a:t>Subiectul</a:t>
            </a:r>
            <a:r>
              <a:rPr lang="en-US" sz="1600" dirty="0">
                <a:solidFill>
                  <a:srgbClr val="255839"/>
                </a:solidFill>
              </a:rPr>
              <a:t> 1: </a:t>
            </a:r>
            <a:r>
              <a:rPr lang="en-US" sz="1600" dirty="0" err="1">
                <a:solidFill>
                  <a:schemeClr val="accent2"/>
                </a:solidFill>
              </a:rPr>
              <a:t>Dezvoltarea</a:t>
            </a:r>
            <a:r>
              <a:rPr lang="en-US" sz="1600" dirty="0">
                <a:solidFill>
                  <a:schemeClr val="accent2"/>
                </a:solidFill>
              </a:rPr>
              <a:t> </a:t>
            </a:r>
            <a:r>
              <a:rPr lang="en-US" sz="1600" dirty="0" err="1">
                <a:solidFill>
                  <a:schemeClr val="accent2"/>
                </a:solidFill>
              </a:rPr>
              <a:t>și</a:t>
            </a:r>
            <a:r>
              <a:rPr lang="en-US" sz="1600" dirty="0">
                <a:solidFill>
                  <a:schemeClr val="accent2"/>
                </a:solidFill>
              </a:rPr>
              <a:t> </a:t>
            </a:r>
            <a:r>
              <a:rPr lang="en-US" sz="1600" dirty="0" err="1">
                <a:solidFill>
                  <a:schemeClr val="accent2"/>
                </a:solidFill>
              </a:rPr>
              <a:t>raționamentul</a:t>
            </a:r>
            <a:r>
              <a:rPr lang="en-US" sz="1600" dirty="0">
                <a:solidFill>
                  <a:schemeClr val="accent2"/>
                </a:solidFill>
              </a:rPr>
              <a:t> </a:t>
            </a:r>
            <a:r>
              <a:rPr lang="en-US" sz="1600" dirty="0" err="1">
                <a:solidFill>
                  <a:srgbClr val="255839"/>
                </a:solidFill>
              </a:rPr>
              <a:t>cursului</a:t>
            </a:r>
            <a:r>
              <a:rPr lang="en-US" sz="1600" dirty="0">
                <a:solidFill>
                  <a:srgbClr val="255839"/>
                </a:solidFill>
              </a:rPr>
              <a:t> Expert European in </a:t>
            </a:r>
            <a:r>
              <a:rPr lang="en-US" sz="1600" dirty="0" err="1">
                <a:solidFill>
                  <a:srgbClr val="255839"/>
                </a:solidFill>
              </a:rPr>
              <a:t>Sustenabilitate</a:t>
            </a:r>
            <a:r>
              <a:rPr lang="en-US" sz="1600" dirty="0">
                <a:solidFill>
                  <a:srgbClr val="255839"/>
                </a:solidFill>
              </a:rPr>
              <a:t> (ESE)</a:t>
            </a:r>
            <a:endParaRPr lang="el-GR" sz="1600" dirty="0">
              <a:solidFill>
                <a:srgbClr val="255839"/>
              </a:solidFill>
            </a:endParaRPr>
          </a:p>
        </p:txBody>
      </p:sp>
    </p:spTree>
    <p:extLst>
      <p:ext uri="{BB962C8B-B14F-4D97-AF65-F5344CB8AC3E}">
        <p14:creationId xmlns:p14="http://schemas.microsoft.com/office/powerpoint/2010/main" val="2208202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2" name="Content Placeholder 6">
            <a:extLst>
              <a:ext uri="{FF2B5EF4-FFF2-40B4-BE49-F238E27FC236}">
                <a16:creationId xmlns:a16="http://schemas.microsoft.com/office/drawing/2014/main" id="{3E6F6D7B-6F78-2952-5DBE-F00CA4FC347D}"/>
              </a:ext>
            </a:extLst>
          </p:cNvPr>
          <p:cNvSpPr txBox="1">
            <a:spLocks/>
          </p:cNvSpPr>
          <p:nvPr/>
        </p:nvSpPr>
        <p:spPr>
          <a:xfrm>
            <a:off x="375306" y="1016668"/>
            <a:ext cx="9743252" cy="4824663"/>
          </a:xfrm>
          <a:prstGeom prst="rect">
            <a:avLst/>
          </a:prstGeom>
        </p:spPr>
        <p:txBody>
          <a:bodyPr vert="horz" lIns="0" tIns="0" rIns="0" bIns="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000" b="1" u="sng" dirty="0"/>
              <a:t>3) </a:t>
            </a:r>
            <a:r>
              <a:rPr lang="it-IT" sz="2000" b="1" u="sng" dirty="0"/>
              <a:t>Cadrul pedagogic al cursului ESE</a:t>
            </a:r>
            <a:endParaRPr lang="en-US" sz="2000" b="1" u="sng" dirty="0"/>
          </a:p>
          <a:p>
            <a:r>
              <a:rPr lang="en-US" sz="1600" dirty="0" err="1"/>
              <a:t>Abordarea</a:t>
            </a:r>
            <a:r>
              <a:rPr lang="en-US" sz="1600" dirty="0"/>
              <a:t> </a:t>
            </a:r>
            <a:r>
              <a:rPr lang="en-US" sz="1600" dirty="0" err="1"/>
              <a:t>constructivistă</a:t>
            </a:r>
            <a:r>
              <a:rPr lang="en-US" sz="1600" dirty="0"/>
              <a:t>: </a:t>
            </a:r>
            <a:r>
              <a:rPr lang="en-US" sz="1600" dirty="0" err="1"/>
              <a:t>învățarea</a:t>
            </a:r>
            <a:r>
              <a:rPr lang="en-US" sz="1600" dirty="0"/>
              <a:t> </a:t>
            </a:r>
            <a:r>
              <a:rPr lang="en-US" sz="1600" dirty="0" err="1"/>
              <a:t>prin</a:t>
            </a:r>
            <a:r>
              <a:rPr lang="en-US" sz="1600" dirty="0"/>
              <a:t> </a:t>
            </a:r>
            <a:r>
              <a:rPr lang="en-US" sz="1600" dirty="0" err="1"/>
              <a:t>acțiune</a:t>
            </a:r>
            <a:endParaRPr lang="en-US" sz="1600" dirty="0"/>
          </a:p>
          <a:p>
            <a:pPr lvl="1">
              <a:buFont typeface="Courier New" panose="02070309020205020404" pitchFamily="49" charset="0"/>
              <a:buChar char="o"/>
            </a:pPr>
            <a:r>
              <a:rPr lang="en-IE" sz="1400" dirty="0" err="1"/>
              <a:t>Conceptul</a:t>
            </a:r>
            <a:r>
              <a:rPr lang="en-IE" sz="1400" dirty="0"/>
              <a:t> de </a:t>
            </a:r>
            <a:r>
              <a:rPr lang="en-IE" sz="1400" dirty="0" err="1"/>
              <a:t>formare</a:t>
            </a:r>
            <a:r>
              <a:rPr lang="en-IE" sz="1400" dirty="0"/>
              <a:t> se </a:t>
            </a:r>
            <a:r>
              <a:rPr lang="en-IE" sz="1400" dirty="0" err="1"/>
              <a:t>bazează</a:t>
            </a:r>
            <a:r>
              <a:rPr lang="en-IE" sz="1400" dirty="0"/>
              <a:t> pe o </a:t>
            </a:r>
            <a:r>
              <a:rPr lang="en-IE" sz="1400" dirty="0" err="1"/>
              <a:t>abordare</a:t>
            </a:r>
            <a:r>
              <a:rPr lang="en-IE" sz="1400" dirty="0"/>
              <a:t> </a:t>
            </a:r>
            <a:r>
              <a:rPr lang="en-IE" sz="1400" dirty="0" err="1"/>
              <a:t>constructivistă</a:t>
            </a:r>
            <a:r>
              <a:rPr lang="en-IE" sz="1400" dirty="0"/>
              <a:t> a </a:t>
            </a:r>
            <a:r>
              <a:rPr lang="en-IE" sz="1400" dirty="0" err="1"/>
              <a:t>învățării</a:t>
            </a:r>
            <a:r>
              <a:rPr lang="en-IE" sz="1400" dirty="0"/>
              <a:t>, </a:t>
            </a:r>
            <a:r>
              <a:rPr lang="en-IE" sz="1400" dirty="0" err="1"/>
              <a:t>deoarece</a:t>
            </a:r>
            <a:r>
              <a:rPr lang="en-IE" sz="1400" dirty="0"/>
              <a:t> </a:t>
            </a:r>
            <a:r>
              <a:rPr lang="en-IE" sz="1400" dirty="0" err="1"/>
              <a:t>cursanții</a:t>
            </a:r>
            <a:r>
              <a:rPr lang="en-IE" sz="1400" dirty="0"/>
              <a:t> </a:t>
            </a:r>
            <a:r>
              <a:rPr lang="en-IE" sz="1400" dirty="0" err="1"/>
              <a:t>își</a:t>
            </a:r>
            <a:r>
              <a:rPr lang="en-IE" sz="1400" dirty="0"/>
              <a:t> </a:t>
            </a:r>
            <a:r>
              <a:rPr lang="en-IE" sz="1400" dirty="0" err="1"/>
              <a:t>construiesc</a:t>
            </a:r>
            <a:r>
              <a:rPr lang="en-IE" sz="1400" dirty="0"/>
              <a:t> </a:t>
            </a:r>
            <a:r>
              <a:rPr lang="en-IE" sz="1400" dirty="0" err="1"/>
              <a:t>activ</a:t>
            </a:r>
            <a:r>
              <a:rPr lang="en-IE" sz="1400" dirty="0"/>
              <a:t> </a:t>
            </a:r>
            <a:r>
              <a:rPr lang="en-IE" sz="1400" dirty="0" err="1"/>
              <a:t>cunoștințele</a:t>
            </a:r>
            <a:r>
              <a:rPr lang="en-IE" sz="1400" dirty="0"/>
              <a:t> individual.
</a:t>
            </a:r>
            <a:r>
              <a:rPr lang="en-IE" sz="1400" dirty="0" err="1"/>
              <a:t>Cursanții</a:t>
            </a:r>
            <a:r>
              <a:rPr lang="en-IE" sz="1400" dirty="0"/>
              <a:t> </a:t>
            </a:r>
            <a:r>
              <a:rPr lang="en-IE" sz="1400" dirty="0" err="1"/>
              <a:t>obțin</a:t>
            </a:r>
            <a:r>
              <a:rPr lang="en-IE" sz="1400" dirty="0"/>
              <a:t> </a:t>
            </a:r>
            <a:r>
              <a:rPr lang="en-IE" sz="1400" dirty="0" err="1"/>
              <a:t>subiecte</a:t>
            </a:r>
            <a:r>
              <a:rPr lang="en-IE" sz="1400" dirty="0"/>
              <a:t> </a:t>
            </a:r>
            <a:r>
              <a:rPr lang="en-IE" sz="1400" dirty="0" err="1"/>
              <a:t>și</a:t>
            </a:r>
            <a:r>
              <a:rPr lang="en-IE" sz="1400" dirty="0"/>
              <a:t> </a:t>
            </a:r>
            <a:r>
              <a:rPr lang="en-IE" sz="1400" dirty="0" err="1"/>
              <a:t>informații</a:t>
            </a:r>
            <a:r>
              <a:rPr lang="en-IE" sz="1400" dirty="0"/>
              <a:t> de </a:t>
            </a:r>
            <a:r>
              <a:rPr lang="en-IE" sz="1400" dirty="0" err="1"/>
              <a:t>interes</a:t>
            </a:r>
            <a:r>
              <a:rPr lang="en-IE" sz="1400" dirty="0"/>
              <a:t>, le </a:t>
            </a:r>
            <a:r>
              <a:rPr lang="en-IE" sz="1400" dirty="0" err="1"/>
              <a:t>analizează</a:t>
            </a:r>
            <a:r>
              <a:rPr lang="en-IE" sz="1400" dirty="0"/>
              <a:t>, </a:t>
            </a:r>
            <a:r>
              <a:rPr lang="en-IE" sz="1400" dirty="0" err="1"/>
              <a:t>primesc</a:t>
            </a:r>
            <a:r>
              <a:rPr lang="en-IE" sz="1400" dirty="0"/>
              <a:t> </a:t>
            </a:r>
            <a:r>
              <a:rPr lang="en-IE" sz="1400" dirty="0" err="1"/>
              <a:t>întrebări</a:t>
            </a:r>
            <a:r>
              <a:rPr lang="en-IE" sz="1400" dirty="0"/>
              <a:t> </a:t>
            </a:r>
            <a:r>
              <a:rPr lang="en-IE" sz="1400" dirty="0" err="1"/>
              <a:t>și</a:t>
            </a:r>
            <a:r>
              <a:rPr lang="en-IE" sz="1400" dirty="0"/>
              <a:t> </a:t>
            </a:r>
            <a:r>
              <a:rPr lang="en-IE" sz="1400" dirty="0" err="1"/>
              <a:t>își</a:t>
            </a:r>
            <a:r>
              <a:rPr lang="en-IE" sz="1400" dirty="0"/>
              <a:t> </a:t>
            </a:r>
            <a:r>
              <a:rPr lang="en-IE" sz="1400" dirty="0" err="1"/>
              <a:t>creează</a:t>
            </a:r>
            <a:r>
              <a:rPr lang="en-IE" sz="1400" dirty="0"/>
              <a:t> </a:t>
            </a:r>
            <a:r>
              <a:rPr lang="en-IE" sz="1400" dirty="0" err="1"/>
              <a:t>propriile</a:t>
            </a:r>
            <a:r>
              <a:rPr lang="en-IE" sz="1400" dirty="0"/>
              <a:t> </a:t>
            </a:r>
            <a:r>
              <a:rPr lang="en-IE" sz="1400" dirty="0" err="1"/>
              <a:t>răspunsuri</a:t>
            </a:r>
            <a:r>
              <a:rPr lang="en-IE" sz="1400" dirty="0"/>
              <a:t>. </a:t>
            </a:r>
            <a:r>
              <a:rPr lang="en-IE" sz="1400" dirty="0" err="1"/>
              <a:t>Mediul</a:t>
            </a:r>
            <a:r>
              <a:rPr lang="en-IE" sz="1400" dirty="0"/>
              <a:t> de </a:t>
            </a:r>
            <a:r>
              <a:rPr lang="en-IE" sz="1400" dirty="0" err="1"/>
              <a:t>învățare</a:t>
            </a:r>
            <a:r>
              <a:rPr lang="en-IE" sz="1400" dirty="0"/>
              <a:t> </a:t>
            </a:r>
            <a:r>
              <a:rPr lang="en-IE" sz="1400" dirty="0" err="1"/>
              <a:t>încurajează</a:t>
            </a:r>
            <a:r>
              <a:rPr lang="en-IE" sz="1400" dirty="0"/>
              <a:t> </a:t>
            </a:r>
            <a:r>
              <a:rPr lang="en-IE" sz="1400" dirty="0" err="1"/>
              <a:t>cursanții</a:t>
            </a:r>
            <a:r>
              <a:rPr lang="en-IE" sz="1400" dirty="0"/>
              <a:t> </a:t>
            </a:r>
            <a:r>
              <a:rPr lang="en-IE" sz="1400" dirty="0" err="1"/>
              <a:t>să-și</a:t>
            </a:r>
            <a:r>
              <a:rPr lang="en-IE" sz="1400" dirty="0"/>
              <a:t> </a:t>
            </a:r>
            <a:r>
              <a:rPr lang="en-IE" sz="1400" dirty="0" err="1"/>
              <a:t>construiască</a:t>
            </a:r>
            <a:r>
              <a:rPr lang="en-IE" sz="1400" dirty="0"/>
              <a:t> </a:t>
            </a:r>
            <a:r>
              <a:rPr lang="en-IE" sz="1400" dirty="0" err="1"/>
              <a:t>propriile</a:t>
            </a:r>
            <a:r>
              <a:rPr lang="en-IE" sz="1400" dirty="0"/>
              <a:t> </a:t>
            </a:r>
            <a:r>
              <a:rPr lang="en-IE" sz="1400" dirty="0" err="1"/>
              <a:t>căi</a:t>
            </a:r>
            <a:r>
              <a:rPr lang="en-IE" sz="1400" dirty="0"/>
              <a:t> de </a:t>
            </a:r>
            <a:r>
              <a:rPr lang="en-IE" sz="1400" dirty="0" err="1"/>
              <a:t>înțelegere</a:t>
            </a:r>
            <a:r>
              <a:rPr lang="en-IE" sz="1400" dirty="0"/>
              <a:t> </a:t>
            </a:r>
            <a:r>
              <a:rPr lang="en-IE" sz="1400" dirty="0" err="1"/>
              <a:t>și</a:t>
            </a:r>
            <a:r>
              <a:rPr lang="en-IE" sz="1400" dirty="0"/>
              <a:t> </a:t>
            </a:r>
            <a:r>
              <a:rPr lang="en-IE" sz="1400" dirty="0" err="1"/>
              <a:t>să-și</a:t>
            </a:r>
            <a:r>
              <a:rPr lang="en-IE" sz="1400" dirty="0"/>
              <a:t> </a:t>
            </a:r>
            <a:r>
              <a:rPr lang="en-IE" sz="1400" dirty="0" err="1"/>
              <a:t>lărgească</a:t>
            </a:r>
            <a:r>
              <a:rPr lang="en-IE" sz="1400" dirty="0"/>
              <a:t> </a:t>
            </a:r>
            <a:r>
              <a:rPr lang="en-IE" sz="1400" dirty="0" err="1"/>
              <a:t>cunoștințele</a:t>
            </a:r>
            <a:r>
              <a:rPr lang="en-IE" sz="1400" dirty="0"/>
              <a:t> </a:t>
            </a:r>
            <a:r>
              <a:rPr lang="en-IE" sz="1400" dirty="0" err="1"/>
              <a:t>și</a:t>
            </a:r>
            <a:r>
              <a:rPr lang="en-IE" sz="1400" dirty="0"/>
              <a:t> </a:t>
            </a:r>
            <a:r>
              <a:rPr lang="en-IE" sz="1400" dirty="0" err="1"/>
              <a:t>abilitățile</a:t>
            </a:r>
            <a:r>
              <a:rPr lang="en-IE" sz="1400" dirty="0"/>
              <a:t>. 
</a:t>
            </a:r>
            <a:r>
              <a:rPr lang="en-IE" sz="1400" dirty="0" err="1"/>
              <a:t>Concentrarea</a:t>
            </a:r>
            <a:r>
              <a:rPr lang="en-IE" sz="1400" dirty="0"/>
              <a:t> </a:t>
            </a:r>
            <a:r>
              <a:rPr lang="en-IE" sz="1400" dirty="0" err="1"/>
              <a:t>cursantului</a:t>
            </a:r>
            <a:r>
              <a:rPr lang="en-IE" sz="1400" dirty="0"/>
              <a:t>: </a:t>
            </a:r>
            <a:r>
              <a:rPr lang="en-IE" sz="1400" dirty="0" err="1"/>
              <a:t>cursantul</a:t>
            </a:r>
            <a:r>
              <a:rPr lang="en-IE" sz="1400" dirty="0"/>
              <a:t> se </a:t>
            </a:r>
            <a:r>
              <a:rPr lang="en-IE" sz="1400" dirty="0" err="1"/>
              <a:t>află</a:t>
            </a:r>
            <a:r>
              <a:rPr lang="en-IE" sz="1400" dirty="0"/>
              <a:t> </a:t>
            </a:r>
            <a:r>
              <a:rPr lang="en-IE" sz="1400" dirty="0" err="1"/>
              <a:t>în</a:t>
            </a:r>
            <a:r>
              <a:rPr lang="en-IE" sz="1400" dirty="0"/>
              <a:t> </a:t>
            </a:r>
            <a:r>
              <a:rPr lang="en-IE" sz="1400" dirty="0" err="1"/>
              <a:t>centrul</a:t>
            </a:r>
            <a:r>
              <a:rPr lang="en-IE" sz="1400" dirty="0"/>
              <a:t> </a:t>
            </a:r>
            <a:r>
              <a:rPr lang="en-IE" sz="1400" dirty="0" err="1"/>
              <a:t>procesului</a:t>
            </a:r>
            <a:r>
              <a:rPr lang="en-IE" sz="1400" dirty="0"/>
              <a:t> de </a:t>
            </a:r>
            <a:r>
              <a:rPr lang="en-IE" sz="1400" dirty="0" err="1"/>
              <a:t>planificare</a:t>
            </a:r>
            <a:r>
              <a:rPr lang="en-IE" sz="1400" dirty="0"/>
              <a:t>, al </a:t>
            </a:r>
            <a:r>
              <a:rPr lang="en-IE" sz="1400" dirty="0" err="1"/>
              <a:t>dezvoltării</a:t>
            </a:r>
            <a:r>
              <a:rPr lang="en-IE" sz="1400" dirty="0"/>
              <a:t> </a:t>
            </a:r>
            <a:r>
              <a:rPr lang="en-IE" sz="1400" dirty="0" err="1"/>
              <a:t>materialelor</a:t>
            </a:r>
            <a:r>
              <a:rPr lang="en-IE" sz="1400" dirty="0"/>
              <a:t> de </a:t>
            </a:r>
            <a:r>
              <a:rPr lang="en-IE" sz="1400" dirty="0" err="1"/>
              <a:t>învățare</a:t>
            </a:r>
            <a:r>
              <a:rPr lang="en-IE" sz="1400" dirty="0"/>
              <a:t> </a:t>
            </a:r>
            <a:r>
              <a:rPr lang="en-IE" sz="1400" dirty="0" err="1"/>
              <a:t>și</a:t>
            </a:r>
            <a:r>
              <a:rPr lang="en-IE" sz="1400" dirty="0"/>
              <a:t> al </a:t>
            </a:r>
            <a:r>
              <a:rPr lang="en-IE" sz="1400" dirty="0" err="1"/>
              <a:t>evaluării</a:t>
            </a:r>
            <a:r>
              <a:rPr lang="en-IE" sz="1400" dirty="0"/>
              <a:t>.</a:t>
            </a:r>
          </a:p>
          <a:p>
            <a:pPr lvl="1">
              <a:buFont typeface="Courier New" panose="02070309020205020404" pitchFamily="49" charset="0"/>
              <a:buChar char="o"/>
            </a:pPr>
            <a:endParaRPr lang="en-IE" sz="1400" dirty="0"/>
          </a:p>
          <a:p>
            <a:r>
              <a:rPr lang="en-US" sz="1600" dirty="0" err="1"/>
              <a:t>Utilizarea</a:t>
            </a:r>
            <a:r>
              <a:rPr lang="en-US" sz="1600" dirty="0"/>
              <a:t> </a:t>
            </a:r>
            <a:r>
              <a:rPr lang="en-US" sz="1600" dirty="0" err="1"/>
              <a:t>instrumentelor</a:t>
            </a:r>
            <a:r>
              <a:rPr lang="en-US" sz="1600" dirty="0"/>
              <a:t> </a:t>
            </a:r>
            <a:r>
              <a:rPr lang="en-US" sz="1600" dirty="0" err="1"/>
              <a:t>digitale</a:t>
            </a:r>
            <a:r>
              <a:rPr lang="en-US" sz="1600" dirty="0"/>
              <a:t>: </a:t>
            </a:r>
          </a:p>
          <a:p>
            <a:pPr lvl="1">
              <a:buFont typeface="Courier New" panose="02070309020205020404" pitchFamily="49" charset="0"/>
              <a:buChar char="o"/>
            </a:pPr>
            <a:r>
              <a:rPr lang="en-US" sz="1400" dirty="0" err="1"/>
              <a:t>În</a:t>
            </a:r>
            <a:r>
              <a:rPr lang="en-US" sz="1400" dirty="0"/>
              <a:t> curs sunt </a:t>
            </a:r>
            <a:r>
              <a:rPr lang="en-US" sz="1400" dirty="0" err="1"/>
              <a:t>folosite</a:t>
            </a:r>
            <a:r>
              <a:rPr lang="en-US" sz="1400" dirty="0"/>
              <a:t> o </a:t>
            </a:r>
            <a:r>
              <a:rPr lang="en-US" sz="1400" dirty="0" err="1"/>
              <a:t>varietate</a:t>
            </a:r>
            <a:r>
              <a:rPr lang="en-US" sz="1400" dirty="0"/>
              <a:t> de </a:t>
            </a:r>
            <a:r>
              <a:rPr lang="en-US" sz="1400" dirty="0" err="1"/>
              <a:t>metode</a:t>
            </a:r>
            <a:r>
              <a:rPr lang="en-US" sz="1400" dirty="0"/>
              <a:t>, cum </a:t>
            </a:r>
            <a:r>
              <a:rPr lang="en-US" sz="1400" dirty="0" err="1"/>
              <a:t>ar</a:t>
            </a:r>
            <a:r>
              <a:rPr lang="en-US" sz="1400" dirty="0"/>
              <a:t> fi </a:t>
            </a:r>
            <a:r>
              <a:rPr lang="en-US" sz="1400" dirty="0" err="1"/>
              <a:t>videoclipuri</a:t>
            </a:r>
            <a:r>
              <a:rPr lang="en-US" sz="1400" dirty="0"/>
              <a:t> de </a:t>
            </a:r>
            <a:r>
              <a:rPr lang="en-US" sz="1400" dirty="0" err="1"/>
              <a:t>învățare</a:t>
            </a:r>
            <a:r>
              <a:rPr lang="en-US" sz="1400" dirty="0"/>
              <a:t>, </a:t>
            </a:r>
            <a:r>
              <a:rPr lang="en-US" sz="1400" dirty="0" err="1"/>
              <a:t>cartografiere</a:t>
            </a:r>
            <a:r>
              <a:rPr lang="en-US" sz="1400" dirty="0"/>
              <a:t> </a:t>
            </a:r>
            <a:r>
              <a:rPr lang="en-US" sz="1400" dirty="0" err="1"/>
              <a:t>interactivă</a:t>
            </a:r>
            <a:r>
              <a:rPr lang="en-US" sz="1400" dirty="0"/>
              <a:t> a </a:t>
            </a:r>
            <a:r>
              <a:rPr lang="en-US" sz="1400" dirty="0" err="1"/>
              <a:t>sistemelor</a:t>
            </a:r>
            <a:r>
              <a:rPr lang="en-US" sz="1400" dirty="0"/>
              <a:t> </a:t>
            </a:r>
            <a:r>
              <a:rPr lang="en-US" sz="1400" dirty="0" err="1"/>
              <a:t>sau</a:t>
            </a:r>
            <a:r>
              <a:rPr lang="en-US" sz="1400" dirty="0"/>
              <a:t> </a:t>
            </a:r>
            <a:r>
              <a:rPr lang="en-US" sz="1400" dirty="0" err="1"/>
              <a:t>ateliere</a:t>
            </a:r>
            <a:r>
              <a:rPr lang="en-US" sz="1400" dirty="0"/>
              <a:t> interactive. </a:t>
            </a:r>
            <a:r>
              <a:rPr lang="en-US" sz="1400" dirty="0" err="1"/>
              <a:t>Instrumente</a:t>
            </a:r>
            <a:r>
              <a:rPr lang="en-US" sz="1400" dirty="0"/>
              <a:t> </a:t>
            </a:r>
            <a:r>
              <a:rPr lang="en-US" sz="1400" dirty="0" err="1"/>
              <a:t>digitale</a:t>
            </a:r>
            <a:r>
              <a:rPr lang="en-US" sz="1400" dirty="0"/>
              <a:t> precum Whiteboard, </a:t>
            </a:r>
            <a:r>
              <a:rPr lang="en-US" sz="1400" dirty="0" err="1">
                <a:hlinkClick r:id="rId3"/>
              </a:rPr>
              <a:t>Mentimeter</a:t>
            </a:r>
            <a:r>
              <a:rPr lang="en-US" sz="1400" dirty="0"/>
              <a:t> </a:t>
            </a:r>
            <a:r>
              <a:rPr lang="en-US" sz="1400" dirty="0" err="1"/>
              <a:t>si</a:t>
            </a:r>
            <a:r>
              <a:rPr lang="en-US" sz="1400" dirty="0"/>
              <a:t> </a:t>
            </a:r>
            <a:r>
              <a:rPr lang="en-US" sz="1400" dirty="0">
                <a:hlinkClick r:id="rId4"/>
              </a:rPr>
              <a:t>Padlet</a:t>
            </a:r>
            <a:r>
              <a:rPr lang="en-US" sz="1400" dirty="0"/>
              <a:t> sunt </a:t>
            </a:r>
            <a:r>
              <a:rPr lang="en-US" sz="1400" dirty="0" err="1"/>
              <a:t>folosite</a:t>
            </a:r>
            <a:r>
              <a:rPr lang="en-US" sz="1400" dirty="0"/>
              <a:t> </a:t>
            </a:r>
            <a:r>
              <a:rPr lang="en-US" sz="1400" dirty="0" err="1"/>
              <a:t>pentru</a:t>
            </a:r>
            <a:r>
              <a:rPr lang="en-US" sz="1400" dirty="0"/>
              <a:t> a </a:t>
            </a:r>
            <a:r>
              <a:rPr lang="en-US" sz="1400" dirty="0" err="1"/>
              <a:t>susține</a:t>
            </a:r>
            <a:r>
              <a:rPr lang="en-US" sz="1400" dirty="0"/>
              <a:t> </a:t>
            </a:r>
            <a:r>
              <a:rPr lang="en-US" sz="1400" dirty="0" err="1"/>
              <a:t>procesele</a:t>
            </a:r>
            <a:r>
              <a:rPr lang="en-US" sz="1400" dirty="0"/>
              <a:t> de </a:t>
            </a:r>
            <a:r>
              <a:rPr lang="en-US" sz="1400" dirty="0" err="1"/>
              <a:t>învățare</a:t>
            </a:r>
            <a:r>
              <a:rPr lang="en-US" sz="1400" dirty="0"/>
              <a:t> </a:t>
            </a:r>
            <a:r>
              <a:rPr lang="en-US" sz="1400" dirty="0" err="1"/>
              <a:t>colaborativă</a:t>
            </a:r>
            <a:r>
              <a:rPr lang="en-US" sz="1400" dirty="0"/>
              <a:t>.</a:t>
            </a:r>
          </a:p>
          <a:p>
            <a:pPr lvl="1">
              <a:buFont typeface="Courier New" panose="02070309020205020404" pitchFamily="49" charset="0"/>
              <a:buChar char="o"/>
            </a:pPr>
            <a:r>
              <a:rPr lang="en-US" sz="1400" dirty="0" err="1"/>
              <a:t>Metodologia</a:t>
            </a:r>
            <a:r>
              <a:rPr lang="en-US" sz="1400" dirty="0"/>
              <a:t> de </a:t>
            </a:r>
            <a:r>
              <a:rPr lang="en-US" sz="1400" dirty="0" err="1"/>
              <a:t>învățare</a:t>
            </a:r>
            <a:r>
              <a:rPr lang="en-US" sz="1400" dirty="0"/>
              <a:t> </a:t>
            </a:r>
            <a:r>
              <a:rPr lang="en-US" sz="1400" dirty="0" err="1"/>
              <a:t>utilizată</a:t>
            </a:r>
            <a:r>
              <a:rPr lang="en-US" sz="1400" dirty="0"/>
              <a:t> </a:t>
            </a:r>
            <a:r>
              <a:rPr lang="en-US" sz="1400" dirty="0" err="1"/>
              <a:t>combină</a:t>
            </a:r>
            <a:r>
              <a:rPr lang="en-US" sz="1400" dirty="0"/>
              <a:t> </a:t>
            </a:r>
            <a:r>
              <a:rPr lang="en-US" sz="1400" dirty="0" err="1"/>
              <a:t>abordări</a:t>
            </a:r>
            <a:r>
              <a:rPr lang="en-US" sz="1400" dirty="0"/>
              <a:t> </a:t>
            </a:r>
            <a:r>
              <a:rPr lang="en-US" sz="1400" dirty="0" err="1"/>
              <a:t>didactice</a:t>
            </a:r>
            <a:r>
              <a:rPr lang="en-US" sz="1400" dirty="0"/>
              <a:t> </a:t>
            </a:r>
            <a:r>
              <a:rPr lang="en-US" sz="1400" dirty="0" err="1"/>
              <a:t>dovedite</a:t>
            </a:r>
            <a:r>
              <a:rPr lang="en-US" sz="1400" dirty="0"/>
              <a:t> cu </a:t>
            </a:r>
            <a:r>
              <a:rPr lang="en-US" sz="1400" dirty="0" err="1"/>
              <a:t>metode</a:t>
            </a:r>
            <a:r>
              <a:rPr lang="en-US" sz="1400" dirty="0"/>
              <a:t> </a:t>
            </a:r>
            <a:r>
              <a:rPr lang="en-US" sz="1400" dirty="0" err="1"/>
              <a:t>inovatoare</a:t>
            </a:r>
            <a:r>
              <a:rPr lang="en-US" sz="1400" dirty="0"/>
              <a:t> </a:t>
            </a:r>
            <a:r>
              <a:rPr lang="en-US" sz="1400" dirty="0" err="1"/>
              <a:t>și</a:t>
            </a:r>
            <a:r>
              <a:rPr lang="en-US" sz="1400" dirty="0"/>
              <a:t> </a:t>
            </a:r>
            <a:r>
              <a:rPr lang="en-US" sz="1400" dirty="0" err="1"/>
              <a:t>instrumente</a:t>
            </a:r>
            <a:r>
              <a:rPr lang="en-US" sz="1400" dirty="0"/>
              <a:t> </a:t>
            </a:r>
            <a:r>
              <a:rPr lang="en-US" sz="1400" dirty="0" err="1"/>
              <a:t>digitale</a:t>
            </a:r>
            <a:r>
              <a:rPr lang="en-US" sz="1400" dirty="0"/>
              <a:t> </a:t>
            </a:r>
            <a:r>
              <a:rPr lang="en-US" sz="1400" dirty="0" err="1"/>
              <a:t>pentru</a:t>
            </a:r>
            <a:r>
              <a:rPr lang="en-US" sz="1400" dirty="0"/>
              <a:t> a </a:t>
            </a:r>
            <a:r>
              <a:rPr lang="en-US" sz="1400" dirty="0" err="1"/>
              <a:t>asigura</a:t>
            </a:r>
            <a:r>
              <a:rPr lang="en-US" sz="1400" dirty="0"/>
              <a:t> un grad </a:t>
            </a:r>
            <a:r>
              <a:rPr lang="en-US" sz="1400" dirty="0" err="1"/>
              <a:t>ridicat</a:t>
            </a:r>
            <a:r>
              <a:rPr lang="en-US" sz="1400" dirty="0"/>
              <a:t> de </a:t>
            </a:r>
            <a:r>
              <a:rPr lang="en-US" sz="1400" dirty="0" err="1"/>
              <a:t>relevanță</a:t>
            </a:r>
            <a:r>
              <a:rPr lang="en-US" sz="1400" dirty="0"/>
              <a:t> </a:t>
            </a:r>
            <a:r>
              <a:rPr lang="en-US" sz="1400" dirty="0" err="1"/>
              <a:t>practică</a:t>
            </a:r>
            <a:r>
              <a:rPr lang="en-US" sz="1400" dirty="0"/>
              <a:t> </a:t>
            </a:r>
            <a:r>
              <a:rPr lang="en-US" sz="1400" dirty="0" err="1"/>
              <a:t>și</a:t>
            </a:r>
            <a:r>
              <a:rPr lang="en-US" sz="1400" dirty="0"/>
              <a:t> </a:t>
            </a:r>
            <a:r>
              <a:rPr lang="en-US" sz="1400" dirty="0" err="1"/>
              <a:t>motivație</a:t>
            </a:r>
            <a:r>
              <a:rPr lang="en-US" sz="1400" dirty="0"/>
              <a:t>.
</a:t>
            </a:r>
            <a:r>
              <a:rPr lang="en-US" sz="1400" dirty="0" err="1"/>
              <a:t>Cursul</a:t>
            </a:r>
            <a:r>
              <a:rPr lang="en-US" sz="1400" dirty="0"/>
              <a:t> a </a:t>
            </a:r>
            <a:r>
              <a:rPr lang="en-US" sz="1400" dirty="0" err="1"/>
              <a:t>fost</a:t>
            </a:r>
            <a:r>
              <a:rPr lang="en-US" sz="1400" dirty="0"/>
              <a:t> </a:t>
            </a:r>
            <a:r>
              <a:rPr lang="en-US" sz="1400" dirty="0" err="1"/>
              <a:t>conceput</a:t>
            </a:r>
            <a:r>
              <a:rPr lang="en-US" sz="1400" dirty="0"/>
              <a:t> </a:t>
            </a:r>
            <a:r>
              <a:rPr lang="en-US" sz="1400" dirty="0" err="1"/>
              <a:t>să</a:t>
            </a:r>
            <a:r>
              <a:rPr lang="en-US" sz="1400" dirty="0"/>
              <a:t> fie 100% online, </a:t>
            </a:r>
            <a:r>
              <a:rPr lang="en-US" sz="1400" dirty="0" err="1"/>
              <a:t>pentru</a:t>
            </a:r>
            <a:r>
              <a:rPr lang="en-US" sz="1400" dirty="0"/>
              <a:t> a </a:t>
            </a:r>
            <a:r>
              <a:rPr lang="en-US" sz="1400" dirty="0" err="1"/>
              <a:t>asigura</a:t>
            </a:r>
            <a:r>
              <a:rPr lang="en-US" sz="1400" dirty="0"/>
              <a:t> </a:t>
            </a:r>
            <a:r>
              <a:rPr lang="en-US" sz="1400" dirty="0" err="1"/>
              <a:t>flexibilitate</a:t>
            </a:r>
            <a:r>
              <a:rPr lang="en-US" sz="1400" dirty="0"/>
              <a:t> </a:t>
            </a:r>
            <a:r>
              <a:rPr lang="en-US" sz="1400" dirty="0" err="1"/>
              <a:t>și</a:t>
            </a:r>
            <a:r>
              <a:rPr lang="en-US" sz="1400" dirty="0"/>
              <a:t> </a:t>
            </a:r>
            <a:r>
              <a:rPr lang="en-US" sz="1400" dirty="0" err="1"/>
              <a:t>accesibilitate</a:t>
            </a:r>
            <a:r>
              <a:rPr lang="en-US" sz="1400" dirty="0"/>
              <a:t> </a:t>
            </a:r>
            <a:r>
              <a:rPr lang="en-US" sz="1400" dirty="0" err="1"/>
              <a:t>participanților</a:t>
            </a:r>
            <a:r>
              <a:rPr lang="en-US" sz="1400" dirty="0"/>
              <a:t>, </a:t>
            </a:r>
            <a:r>
              <a:rPr lang="en-US" sz="1400" dirty="0" err="1"/>
              <a:t>indiferent</a:t>
            </a:r>
            <a:r>
              <a:rPr lang="en-US" sz="1400" dirty="0"/>
              <a:t> de </a:t>
            </a:r>
            <a:r>
              <a:rPr lang="en-US" sz="1400" dirty="0" err="1"/>
              <a:t>circumstanțele</a:t>
            </a:r>
            <a:r>
              <a:rPr lang="en-US" sz="1400" dirty="0"/>
              <a:t> lor. </a:t>
            </a:r>
            <a:endParaRPr lang="en-IE" sz="1400" dirty="0"/>
          </a:p>
          <a:p>
            <a:pPr lvl="1">
              <a:buFont typeface="Courier New" panose="02070309020205020404" pitchFamily="49" charset="0"/>
              <a:buChar char="o"/>
            </a:pPr>
            <a:endParaRPr lang="en-US" sz="1400" dirty="0"/>
          </a:p>
          <a:p>
            <a:pPr lvl="1">
              <a:buFont typeface="Courier New" panose="02070309020205020404" pitchFamily="49" charset="0"/>
              <a:buChar char="o"/>
            </a:pPr>
            <a:endParaRPr lang="en-US" sz="1400" dirty="0"/>
          </a:p>
          <a:p>
            <a:endParaRPr lang="en-US" sz="2000" dirty="0"/>
          </a:p>
          <a:p>
            <a:pPr lvl="1">
              <a:buFont typeface="Courier New" panose="02070309020205020404" pitchFamily="49" charset="0"/>
              <a:buChar char="o"/>
            </a:pPr>
            <a:endParaRPr lang="en-IE" sz="1600" dirty="0"/>
          </a:p>
          <a:p>
            <a:pPr lvl="1">
              <a:buFont typeface="Courier New" panose="02070309020205020404" pitchFamily="49" charset="0"/>
              <a:buChar char="o"/>
            </a:pPr>
            <a:endParaRPr lang="en-IE" sz="1600" dirty="0"/>
          </a:p>
          <a:p>
            <a:pPr lvl="1"/>
            <a:endParaRPr lang="en-US" dirty="0"/>
          </a:p>
          <a:p>
            <a:endParaRPr lang="en-US" dirty="0"/>
          </a:p>
          <a:p>
            <a:endParaRPr lang="en-US" dirty="0"/>
          </a:p>
          <a:p>
            <a:pPr marL="0" indent="0">
              <a:buFont typeface="Wingdings 3" charset="2"/>
              <a:buNone/>
            </a:pPr>
            <a:endParaRPr lang="en-GB" dirty="0"/>
          </a:p>
        </p:txBody>
      </p:sp>
      <p:sp>
        <p:nvSpPr>
          <p:cNvPr id="10" name="Title 4">
            <a:extLst>
              <a:ext uri="{FF2B5EF4-FFF2-40B4-BE49-F238E27FC236}">
                <a16:creationId xmlns:a16="http://schemas.microsoft.com/office/drawing/2014/main" id="{8212E7F4-8D45-2302-8270-5C7A85D026DE}"/>
              </a:ext>
            </a:extLst>
          </p:cNvPr>
          <p:cNvSpPr txBox="1">
            <a:spLocks/>
          </p:cNvSpPr>
          <p:nvPr/>
        </p:nvSpPr>
        <p:spPr>
          <a:xfrm>
            <a:off x="5775158" y="271629"/>
            <a:ext cx="3609474" cy="86048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err="1">
                <a:solidFill>
                  <a:srgbClr val="255839"/>
                </a:solidFill>
              </a:rPr>
              <a:t>Subiectul</a:t>
            </a:r>
            <a:r>
              <a:rPr lang="en-US" sz="1600" dirty="0">
                <a:solidFill>
                  <a:srgbClr val="255839"/>
                </a:solidFill>
              </a:rPr>
              <a:t> 1: </a:t>
            </a:r>
            <a:r>
              <a:rPr lang="en-US" sz="1600" dirty="0" err="1">
                <a:solidFill>
                  <a:schemeClr val="accent2"/>
                </a:solidFill>
              </a:rPr>
              <a:t>Dezvoltarea</a:t>
            </a:r>
            <a:r>
              <a:rPr lang="en-US" sz="1600" dirty="0">
                <a:solidFill>
                  <a:schemeClr val="accent2"/>
                </a:solidFill>
              </a:rPr>
              <a:t> </a:t>
            </a:r>
            <a:r>
              <a:rPr lang="en-US" sz="1600" dirty="0" err="1">
                <a:solidFill>
                  <a:schemeClr val="accent2"/>
                </a:solidFill>
              </a:rPr>
              <a:t>și</a:t>
            </a:r>
            <a:r>
              <a:rPr lang="en-US" sz="1600" dirty="0">
                <a:solidFill>
                  <a:schemeClr val="accent2"/>
                </a:solidFill>
              </a:rPr>
              <a:t> </a:t>
            </a:r>
            <a:r>
              <a:rPr lang="en-US" sz="1600" dirty="0" err="1">
                <a:solidFill>
                  <a:schemeClr val="accent2"/>
                </a:solidFill>
              </a:rPr>
              <a:t>raționamentul</a:t>
            </a:r>
            <a:r>
              <a:rPr lang="en-US" sz="1600" dirty="0">
                <a:solidFill>
                  <a:schemeClr val="accent2"/>
                </a:solidFill>
              </a:rPr>
              <a:t> </a:t>
            </a:r>
            <a:r>
              <a:rPr lang="en-US" sz="1600" dirty="0" err="1">
                <a:solidFill>
                  <a:srgbClr val="255839"/>
                </a:solidFill>
              </a:rPr>
              <a:t>cursului</a:t>
            </a:r>
            <a:r>
              <a:rPr lang="en-US" sz="1600" dirty="0">
                <a:solidFill>
                  <a:srgbClr val="255839"/>
                </a:solidFill>
              </a:rPr>
              <a:t> Expert European in </a:t>
            </a:r>
            <a:r>
              <a:rPr lang="en-US" sz="1600" dirty="0" err="1">
                <a:solidFill>
                  <a:srgbClr val="255839"/>
                </a:solidFill>
              </a:rPr>
              <a:t>Sustenabilitate</a:t>
            </a:r>
            <a:r>
              <a:rPr lang="en-US" sz="1600" dirty="0">
                <a:solidFill>
                  <a:srgbClr val="255839"/>
                </a:solidFill>
              </a:rPr>
              <a:t> (ESE)</a:t>
            </a:r>
            <a:endParaRPr lang="el-GR" sz="1600" dirty="0">
              <a:solidFill>
                <a:srgbClr val="255839"/>
              </a:solidFill>
            </a:endParaRPr>
          </a:p>
        </p:txBody>
      </p:sp>
    </p:spTree>
    <p:extLst>
      <p:ext uri="{BB962C8B-B14F-4D97-AF65-F5344CB8AC3E}">
        <p14:creationId xmlns:p14="http://schemas.microsoft.com/office/powerpoint/2010/main" val="2618540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1AF8D-6C28-D6C4-34BD-097C5C1167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2B9670-012D-A615-6686-5F65D5547132}"/>
              </a:ext>
            </a:extLst>
          </p:cNvPr>
          <p:cNvSpPr>
            <a:spLocks noGrp="1"/>
          </p:cNvSpPr>
          <p:nvPr>
            <p:ph type="ctrTitle"/>
          </p:nvPr>
        </p:nvSpPr>
        <p:spPr>
          <a:xfrm>
            <a:off x="1507067" y="1062446"/>
            <a:ext cx="7766936" cy="3241056"/>
          </a:xfrm>
        </p:spPr>
        <p:txBody>
          <a:bodyPr/>
          <a:lstStyle/>
          <a:p>
            <a:pPr algn="ctr"/>
            <a:r>
              <a:rPr lang="es-ES" dirty="0" err="1"/>
              <a:t>Subiectul</a:t>
            </a:r>
            <a:r>
              <a:rPr lang="es-ES" dirty="0"/>
              <a:t> 2: </a:t>
            </a:r>
            <a:r>
              <a:rPr lang="es-ES" dirty="0" err="1"/>
              <a:t>Proiectarea</a:t>
            </a:r>
            <a:r>
              <a:rPr lang="es-ES" dirty="0"/>
              <a:t> </a:t>
            </a:r>
            <a:r>
              <a:rPr lang="es-ES" dirty="0" err="1"/>
              <a:t>și</a:t>
            </a:r>
            <a:r>
              <a:rPr lang="es-ES" dirty="0"/>
              <a:t> </a:t>
            </a:r>
            <a:r>
              <a:rPr lang="es-ES" dirty="0" err="1"/>
              <a:t>structura</a:t>
            </a:r>
            <a:r>
              <a:rPr lang="es-ES" dirty="0"/>
              <a:t> </a:t>
            </a:r>
            <a:r>
              <a:rPr lang="es-ES" dirty="0" err="1"/>
              <a:t>cursului</a:t>
            </a:r>
            <a:r>
              <a:rPr lang="es-ES" dirty="0"/>
              <a:t> Expert European in </a:t>
            </a:r>
            <a:r>
              <a:rPr lang="es-ES" dirty="0" err="1"/>
              <a:t>Sustenabilitate</a:t>
            </a:r>
            <a:r>
              <a:rPr lang="es-ES" dirty="0"/>
              <a:t> (ESE)</a:t>
            </a:r>
            <a:endParaRPr lang="en-IE" dirty="0"/>
          </a:p>
        </p:txBody>
      </p:sp>
    </p:spTree>
    <p:extLst>
      <p:ext uri="{BB962C8B-B14F-4D97-AF65-F5344CB8AC3E}">
        <p14:creationId xmlns:p14="http://schemas.microsoft.com/office/powerpoint/2010/main" val="1186908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8D414-E8F8-198F-4AE4-A8182D1B788C}"/>
            </a:ext>
          </a:extLst>
        </p:cNvPr>
        <p:cNvGrpSpPr/>
        <p:nvPr/>
      </p:nvGrpSpPr>
      <p:grpSpPr>
        <a:xfrm>
          <a:off x="0" y="0"/>
          <a:ext cx="0" cy="0"/>
          <a:chOff x="0" y="0"/>
          <a:chExt cx="0" cy="0"/>
        </a:xfrm>
      </p:grpSpPr>
      <p:sp>
        <p:nvSpPr>
          <p:cNvPr id="2" name="Content Placeholder 6">
            <a:extLst>
              <a:ext uri="{FF2B5EF4-FFF2-40B4-BE49-F238E27FC236}">
                <a16:creationId xmlns:a16="http://schemas.microsoft.com/office/drawing/2014/main" id="{F67CE163-E155-4F04-4251-337625EC4758}"/>
              </a:ext>
            </a:extLst>
          </p:cNvPr>
          <p:cNvSpPr txBox="1">
            <a:spLocks/>
          </p:cNvSpPr>
          <p:nvPr/>
        </p:nvSpPr>
        <p:spPr>
          <a:xfrm>
            <a:off x="375306" y="1016668"/>
            <a:ext cx="9743252" cy="4824663"/>
          </a:xfrm>
          <a:prstGeom prst="rect">
            <a:avLst/>
          </a:prstGeom>
        </p:spPr>
        <p:txBody>
          <a:bodyPr vert="horz" lIns="0" tIns="0" rIns="0" bIns="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000" b="1" u="sng" dirty="0"/>
              <a:t>1) </a:t>
            </a:r>
            <a:r>
              <a:rPr lang="it-IT" sz="2000" b="1" u="sng" dirty="0"/>
              <a:t>Prezentare generală a cursului ESE</a:t>
            </a:r>
            <a:endParaRPr lang="en-US" sz="2000" b="1" u="sng" dirty="0"/>
          </a:p>
          <a:p>
            <a:r>
              <a:rPr lang="en-US" sz="1600" dirty="0"/>
              <a:t>Curs </a:t>
            </a:r>
            <a:r>
              <a:rPr lang="en-US" sz="1600" dirty="0" err="1"/>
              <a:t>acreditat</a:t>
            </a:r>
            <a:r>
              <a:rPr lang="en-US" sz="1600" dirty="0"/>
              <a:t> de </a:t>
            </a:r>
            <a:r>
              <a:rPr lang="en-US" sz="1600" dirty="0" err="1"/>
              <a:t>Cadrul</a:t>
            </a:r>
            <a:r>
              <a:rPr lang="en-US" sz="1600" dirty="0"/>
              <a:t> European de </a:t>
            </a:r>
            <a:r>
              <a:rPr lang="en-US" sz="1600" dirty="0" err="1"/>
              <a:t>Calificare</a:t>
            </a:r>
            <a:r>
              <a:rPr lang="en-US" sz="1600" dirty="0"/>
              <a:t> (EQF) 
125 de ore de </a:t>
            </a:r>
            <a:r>
              <a:rPr lang="en-US" sz="1600" dirty="0" err="1"/>
              <a:t>învățare</a:t>
            </a:r>
            <a:r>
              <a:rPr lang="en-US" sz="1600" dirty="0"/>
              <a:t>, care include:</a:t>
            </a:r>
          </a:p>
          <a:p>
            <a:pPr lvl="1">
              <a:buFont typeface="Courier New" panose="02070309020205020404" pitchFamily="49" charset="0"/>
              <a:buChar char="o"/>
            </a:pPr>
            <a:r>
              <a:rPr lang="en-US" sz="1400" dirty="0"/>
              <a:t>10 ore de contact de </a:t>
            </a:r>
            <a:r>
              <a:rPr lang="en-US" sz="1400" dirty="0" err="1"/>
              <a:t>învățare</a:t>
            </a:r>
            <a:r>
              <a:rPr lang="en-US" sz="1400" dirty="0"/>
              <a:t> </a:t>
            </a:r>
            <a:r>
              <a:rPr lang="en-US" sz="1400" dirty="0" err="1"/>
              <a:t>asincronă</a:t>
            </a:r>
            <a:r>
              <a:rPr lang="en-US" sz="1400" dirty="0"/>
              <a:t>, </a:t>
            </a:r>
            <a:r>
              <a:rPr lang="en-US" sz="1400" dirty="0" err="1"/>
              <a:t>autodirijată</a:t>
            </a:r>
            <a:r>
              <a:rPr lang="en-US" sz="1400" dirty="0"/>
              <a:t>, online
4 ore de auto-</a:t>
            </a:r>
            <a:r>
              <a:rPr lang="en-US" sz="1400" dirty="0" err="1"/>
              <a:t>studiu</a:t>
            </a:r>
            <a:r>
              <a:rPr lang="en-US" sz="1400" dirty="0"/>
              <a:t>/</a:t>
            </a:r>
            <a:r>
              <a:rPr lang="en-US" sz="1400" dirty="0" err="1"/>
              <a:t>practică</a:t>
            </a:r>
            <a:r>
              <a:rPr lang="en-US" sz="1400" dirty="0"/>
              <a:t> </a:t>
            </a:r>
            <a:r>
              <a:rPr lang="en-US" sz="1400" dirty="0" err="1"/>
              <a:t>pentru</a:t>
            </a:r>
            <a:r>
              <a:rPr lang="en-US" sz="1400" dirty="0"/>
              <a:t> </a:t>
            </a:r>
            <a:r>
              <a:rPr lang="en-US" sz="1400" dirty="0" err="1"/>
              <a:t>lectură</a:t>
            </a:r>
            <a:r>
              <a:rPr lang="en-US" sz="1400" dirty="0"/>
              <a:t> </a:t>
            </a:r>
            <a:r>
              <a:rPr lang="en-US" sz="1400" dirty="0" err="1"/>
              <a:t>independentă</a:t>
            </a:r>
            <a:r>
              <a:rPr lang="en-US" sz="1400" dirty="0"/>
              <a:t>, </a:t>
            </a:r>
            <a:r>
              <a:rPr lang="en-US" sz="1400" dirty="0" err="1"/>
              <a:t>practică</a:t>
            </a:r>
            <a:r>
              <a:rPr lang="en-US" sz="1400" dirty="0"/>
              <a:t> </a:t>
            </a:r>
            <a:r>
              <a:rPr lang="en-US" sz="1400" dirty="0" err="1"/>
              <a:t>și</a:t>
            </a:r>
            <a:r>
              <a:rPr lang="en-US" sz="1400" dirty="0"/>
              <a:t> </a:t>
            </a:r>
            <a:r>
              <a:rPr lang="en-US" sz="1400" dirty="0" err="1"/>
              <a:t>reflecție</a:t>
            </a:r>
            <a:r>
              <a:rPr lang="en-US" sz="1400" dirty="0"/>
              <a:t>.</a:t>
            </a:r>
          </a:p>
          <a:p>
            <a:pPr marL="457200" lvl="1" indent="0">
              <a:buNone/>
            </a:pPr>
            <a:r>
              <a:rPr lang="en-US" sz="1400" dirty="0"/>
              <a:t> </a:t>
            </a:r>
            <a:endParaRPr lang="en-IE" sz="1400" dirty="0"/>
          </a:p>
          <a:p>
            <a:endParaRPr lang="en-US" sz="1600" dirty="0"/>
          </a:p>
          <a:p>
            <a:pPr marL="0" indent="0">
              <a:buNone/>
            </a:pPr>
            <a:r>
              <a:rPr lang="en-US" sz="2000" b="1" u="sng" dirty="0"/>
              <a:t>2) 9 module</a:t>
            </a:r>
          </a:p>
          <a:p>
            <a:r>
              <a:rPr lang="en-US" sz="1600" dirty="0" err="1"/>
              <a:t>Cursul</a:t>
            </a:r>
            <a:r>
              <a:rPr lang="en-US" sz="1600" dirty="0"/>
              <a:t> ESE </a:t>
            </a:r>
            <a:r>
              <a:rPr lang="en-US" sz="1600" dirty="0" err="1"/>
              <a:t>este</a:t>
            </a:r>
            <a:r>
              <a:rPr lang="en-US" sz="1600" dirty="0"/>
              <a:t> </a:t>
            </a:r>
            <a:r>
              <a:rPr lang="en-US" sz="1600" dirty="0" err="1"/>
              <a:t>compus</a:t>
            </a:r>
            <a:r>
              <a:rPr lang="en-US" sz="1600" dirty="0"/>
              <a:t> din </a:t>
            </a:r>
            <a:r>
              <a:rPr lang="en-US" sz="1600" dirty="0" err="1"/>
              <a:t>nouă</a:t>
            </a:r>
            <a:r>
              <a:rPr lang="en-US" sz="1600" dirty="0"/>
              <a:t> </a:t>
            </a:r>
            <a:r>
              <a:rPr lang="en-US" sz="1600" dirty="0" err="1"/>
              <a:t>unități</a:t>
            </a:r>
            <a:r>
              <a:rPr lang="en-US" sz="1600" dirty="0"/>
              <a:t> de </a:t>
            </a:r>
            <a:r>
              <a:rPr lang="en-US" sz="1600" dirty="0" err="1"/>
              <a:t>competență</a:t>
            </a:r>
            <a:r>
              <a:rPr lang="en-US" sz="1600" dirty="0"/>
              <a:t> care </a:t>
            </a:r>
            <a:r>
              <a:rPr lang="en-US" sz="1600" dirty="0" err="1"/>
              <a:t>acoperă</a:t>
            </a:r>
            <a:r>
              <a:rPr lang="en-US" sz="1600" dirty="0"/>
              <a:t> o </a:t>
            </a:r>
            <a:r>
              <a:rPr lang="en-US" sz="1600" dirty="0" err="1"/>
              <a:t>gamă</a:t>
            </a:r>
            <a:r>
              <a:rPr lang="en-US" sz="1600" dirty="0"/>
              <a:t> </a:t>
            </a:r>
            <a:r>
              <a:rPr lang="en-US" sz="1600" dirty="0" err="1"/>
              <a:t>largă</a:t>
            </a:r>
            <a:r>
              <a:rPr lang="en-US" sz="1600" dirty="0"/>
              <a:t> de </a:t>
            </a:r>
            <a:r>
              <a:rPr lang="en-US" sz="1600" dirty="0" err="1"/>
              <a:t>subiecte</a:t>
            </a:r>
            <a:r>
              <a:rPr lang="en-US" sz="1600" dirty="0"/>
              <a:t> legate de </a:t>
            </a:r>
            <a:r>
              <a:rPr lang="en-US" sz="1600" dirty="0" err="1"/>
              <a:t>sustenabilitate</a:t>
            </a:r>
            <a:r>
              <a:rPr lang="en-US" sz="1600" dirty="0"/>
              <a:t>. </a:t>
            </a:r>
            <a:r>
              <a:rPr lang="en-US" sz="1600" dirty="0" err="1"/>
              <a:t>Aceste</a:t>
            </a:r>
            <a:r>
              <a:rPr lang="en-US" sz="1600" dirty="0"/>
              <a:t> </a:t>
            </a:r>
            <a:r>
              <a:rPr lang="en-US" sz="1600" dirty="0" err="1"/>
              <a:t>unități</a:t>
            </a:r>
            <a:r>
              <a:rPr lang="en-US" sz="1600" dirty="0"/>
              <a:t> </a:t>
            </a:r>
            <a:r>
              <a:rPr lang="en-US" sz="1600" dirty="0" err="1"/>
              <a:t>oferă</a:t>
            </a:r>
            <a:r>
              <a:rPr lang="en-US" sz="1600" dirty="0"/>
              <a:t> o </a:t>
            </a:r>
            <a:r>
              <a:rPr lang="en-US" sz="1600" dirty="0" err="1"/>
              <a:t>prezentare</a:t>
            </a:r>
            <a:r>
              <a:rPr lang="en-US" sz="1600" dirty="0"/>
              <a:t> </a:t>
            </a:r>
            <a:r>
              <a:rPr lang="en-US" sz="1600" dirty="0" err="1"/>
              <a:t>generală</a:t>
            </a:r>
            <a:r>
              <a:rPr lang="en-US" sz="1600" dirty="0"/>
              <a:t> a </a:t>
            </a:r>
            <a:r>
              <a:rPr lang="en-US" sz="1600" dirty="0" err="1"/>
              <a:t>conceptelor</a:t>
            </a:r>
            <a:r>
              <a:rPr lang="en-US" sz="1600" dirty="0"/>
              <a:t> </a:t>
            </a:r>
            <a:r>
              <a:rPr lang="en-US" sz="1600" dirty="0" err="1"/>
              <a:t>cheie</a:t>
            </a:r>
            <a:r>
              <a:rPr lang="en-US" sz="1600" dirty="0"/>
              <a:t> de </a:t>
            </a:r>
            <a:r>
              <a:rPr lang="en-US" sz="1600" dirty="0" err="1"/>
              <a:t>sustenabilitate</a:t>
            </a:r>
            <a:r>
              <a:rPr lang="en-US" sz="1600" dirty="0"/>
              <a:t>, </a:t>
            </a:r>
            <a:r>
              <a:rPr lang="en-US" sz="1600" dirty="0" err="1"/>
              <a:t>inclusiv</a:t>
            </a:r>
            <a:r>
              <a:rPr lang="en-US" sz="1600" dirty="0"/>
              <a:t> </a:t>
            </a:r>
            <a:r>
              <a:rPr lang="en-US" sz="1600" dirty="0" err="1"/>
              <a:t>știința</a:t>
            </a:r>
            <a:r>
              <a:rPr lang="en-US" sz="1600" dirty="0"/>
              <a:t> </a:t>
            </a:r>
            <a:r>
              <a:rPr lang="en-US" sz="1600" dirty="0" err="1"/>
              <a:t>sustenabilității</a:t>
            </a:r>
            <a:r>
              <a:rPr lang="en-US" sz="1600" dirty="0"/>
              <a:t>, </a:t>
            </a:r>
            <a:r>
              <a:rPr lang="en-US" sz="1600" dirty="0" err="1"/>
              <a:t>sustenabilitatea</a:t>
            </a:r>
            <a:r>
              <a:rPr lang="en-US" sz="1600" dirty="0"/>
              <a:t> </a:t>
            </a:r>
            <a:r>
              <a:rPr lang="en-US" sz="1600" dirty="0" err="1"/>
              <a:t>afacerii</a:t>
            </a:r>
            <a:r>
              <a:rPr lang="en-US" sz="1600" dirty="0"/>
              <a:t> </a:t>
            </a:r>
            <a:r>
              <a:rPr lang="en-US" sz="1600" dirty="0" err="1"/>
              <a:t>și</a:t>
            </a:r>
            <a:r>
              <a:rPr lang="en-US" sz="1600" dirty="0"/>
              <a:t> </a:t>
            </a:r>
            <a:r>
              <a:rPr lang="en-US" sz="1600" dirty="0" err="1"/>
              <a:t>finanțele</a:t>
            </a:r>
            <a:r>
              <a:rPr lang="en-US" sz="1600" dirty="0"/>
              <a:t> </a:t>
            </a:r>
            <a:r>
              <a:rPr lang="en-US" sz="1600" dirty="0" err="1"/>
              <a:t>durabile</a:t>
            </a:r>
            <a:r>
              <a:rPr lang="en-US" sz="1600" dirty="0"/>
              <a:t>, </a:t>
            </a:r>
            <a:r>
              <a:rPr lang="en-US" sz="1600" dirty="0" err="1"/>
              <a:t>abordând</a:t>
            </a:r>
            <a:r>
              <a:rPr lang="en-US" sz="1600" dirty="0"/>
              <a:t> </a:t>
            </a:r>
            <a:r>
              <a:rPr lang="en-US" sz="1600" dirty="0" err="1"/>
              <a:t>totodată</a:t>
            </a:r>
            <a:r>
              <a:rPr lang="en-US" sz="1600" dirty="0"/>
              <a:t> </a:t>
            </a:r>
            <a:r>
              <a:rPr lang="en-US" sz="1600" dirty="0" err="1"/>
              <a:t>implementarea</a:t>
            </a:r>
            <a:r>
              <a:rPr lang="en-US" sz="1600" dirty="0"/>
              <a:t> </a:t>
            </a:r>
            <a:r>
              <a:rPr lang="en-US" sz="1600" dirty="0" err="1"/>
              <a:t>practică</a:t>
            </a:r>
            <a:r>
              <a:rPr lang="en-US" sz="1600" dirty="0"/>
              <a:t> a </a:t>
            </a:r>
            <a:r>
              <a:rPr lang="en-US" sz="1600" dirty="0" err="1"/>
              <a:t>strategiilor</a:t>
            </a:r>
            <a:r>
              <a:rPr lang="en-US" sz="1600" dirty="0"/>
              <a:t> de </a:t>
            </a:r>
            <a:r>
              <a:rPr lang="en-US" sz="1600" dirty="0" err="1"/>
              <a:t>sustenabilitate</a:t>
            </a:r>
            <a:r>
              <a:rPr lang="en-US" sz="1600" dirty="0"/>
              <a:t> </a:t>
            </a:r>
            <a:r>
              <a:rPr lang="en-US" sz="1600" dirty="0" err="1"/>
              <a:t>în</a:t>
            </a:r>
            <a:r>
              <a:rPr lang="en-US" sz="1600" dirty="0"/>
              <a:t> </a:t>
            </a:r>
            <a:r>
              <a:rPr lang="en-US" sz="1600" dirty="0" err="1"/>
              <a:t>cadrul</a:t>
            </a:r>
            <a:r>
              <a:rPr lang="en-US" sz="1600" dirty="0"/>
              <a:t> </a:t>
            </a:r>
            <a:r>
              <a:rPr lang="en-US" sz="1600" dirty="0" err="1"/>
              <a:t>organizațiilor</a:t>
            </a:r>
            <a:r>
              <a:rPr lang="en-US" sz="1600" dirty="0"/>
              <a:t>.
</a:t>
            </a:r>
            <a:r>
              <a:rPr lang="en-US" sz="1600" dirty="0" err="1"/>
              <a:t>Programul</a:t>
            </a:r>
            <a:r>
              <a:rPr lang="en-US" sz="1600" dirty="0"/>
              <a:t> </a:t>
            </a:r>
            <a:r>
              <a:rPr lang="en-US" sz="1600" dirty="0" err="1"/>
              <a:t>explorează</a:t>
            </a:r>
            <a:r>
              <a:rPr lang="en-US" sz="1600" dirty="0"/>
              <a:t> </a:t>
            </a:r>
            <a:r>
              <a:rPr lang="en-US" sz="1600" dirty="0" err="1"/>
              <a:t>în</a:t>
            </a:r>
            <a:r>
              <a:rPr lang="en-US" sz="1600" dirty="0"/>
              <a:t> </a:t>
            </a:r>
            <a:r>
              <a:rPr lang="en-US" sz="1600" dirty="0" err="1"/>
              <a:t>continuare</a:t>
            </a:r>
            <a:r>
              <a:rPr lang="en-US" sz="1600" dirty="0"/>
              <a:t> </a:t>
            </a:r>
            <a:r>
              <a:rPr lang="en-US" sz="1600" dirty="0" err="1"/>
              <a:t>noi</a:t>
            </a:r>
            <a:r>
              <a:rPr lang="en-US" sz="1600" dirty="0"/>
              <a:t> </a:t>
            </a:r>
            <a:r>
              <a:rPr lang="en-US" sz="1600" dirty="0" err="1"/>
              <a:t>moduri</a:t>
            </a:r>
            <a:r>
              <a:rPr lang="en-US" sz="1600" dirty="0"/>
              <a:t> de a </a:t>
            </a:r>
            <a:r>
              <a:rPr lang="en-US" sz="1600" dirty="0" err="1"/>
              <a:t>gândi</a:t>
            </a:r>
            <a:r>
              <a:rPr lang="en-US" sz="1600" dirty="0"/>
              <a:t> </a:t>
            </a:r>
            <a:r>
              <a:rPr lang="en-US" sz="1600" dirty="0" err="1"/>
              <a:t>despre</a:t>
            </a:r>
            <a:r>
              <a:rPr lang="en-US" sz="1600" dirty="0"/>
              <a:t> </a:t>
            </a:r>
            <a:r>
              <a:rPr lang="en-US" sz="1600" dirty="0" err="1"/>
              <a:t>viitorul</a:t>
            </a:r>
            <a:r>
              <a:rPr lang="en-US" sz="1600" dirty="0"/>
              <a:t> </a:t>
            </a:r>
            <a:r>
              <a:rPr lang="en-US" sz="1600" dirty="0" err="1"/>
              <a:t>sustenabil</a:t>
            </a:r>
            <a:r>
              <a:rPr lang="en-US" sz="1600" dirty="0"/>
              <a:t>, </a:t>
            </a:r>
            <a:r>
              <a:rPr lang="en-US" sz="1600" dirty="0" err="1"/>
              <a:t>managementul</a:t>
            </a:r>
            <a:r>
              <a:rPr lang="en-US" sz="1600" dirty="0"/>
              <a:t> </a:t>
            </a:r>
            <a:r>
              <a:rPr lang="en-US" sz="1600" dirty="0" err="1"/>
              <a:t>schimbării</a:t>
            </a:r>
            <a:r>
              <a:rPr lang="en-US" sz="1600" dirty="0"/>
              <a:t> </a:t>
            </a:r>
            <a:r>
              <a:rPr lang="en-US" sz="1600" dirty="0" err="1"/>
              <a:t>și</a:t>
            </a:r>
            <a:r>
              <a:rPr lang="en-US" sz="1600" dirty="0"/>
              <a:t> </a:t>
            </a:r>
            <a:r>
              <a:rPr lang="en-US" sz="1600" dirty="0" err="1"/>
              <a:t>transdisciplinaritate</a:t>
            </a:r>
            <a:r>
              <a:rPr lang="en-US" sz="1600" dirty="0"/>
              <a:t>, </a:t>
            </a:r>
            <a:r>
              <a:rPr lang="en-US" sz="1600" dirty="0" err="1"/>
              <a:t>alături</a:t>
            </a:r>
            <a:r>
              <a:rPr lang="en-US" sz="1600" dirty="0"/>
              <a:t> de </a:t>
            </a:r>
            <a:r>
              <a:rPr lang="en-US" sz="1600" dirty="0" err="1"/>
              <a:t>subiecte</a:t>
            </a:r>
            <a:r>
              <a:rPr lang="en-US" sz="1600" dirty="0"/>
              <a:t> precum </a:t>
            </a:r>
            <a:r>
              <a:rPr lang="en-US" sz="1600" dirty="0" err="1"/>
              <a:t>contabilizarea</a:t>
            </a:r>
            <a:r>
              <a:rPr lang="en-US" sz="1600" dirty="0"/>
              <a:t> </a:t>
            </a:r>
            <a:r>
              <a:rPr lang="en-US" sz="1600" dirty="0" err="1"/>
              <a:t>carbonului</a:t>
            </a:r>
            <a:r>
              <a:rPr lang="en-US" sz="1600" dirty="0"/>
              <a:t>, </a:t>
            </a:r>
            <a:r>
              <a:rPr lang="en-US" sz="1600" dirty="0" err="1"/>
              <a:t>raportarea</a:t>
            </a:r>
            <a:r>
              <a:rPr lang="en-US" sz="1600" dirty="0"/>
              <a:t> </a:t>
            </a:r>
            <a:r>
              <a:rPr lang="en-US" sz="1600" dirty="0" err="1"/>
              <a:t>carbonului</a:t>
            </a:r>
            <a:r>
              <a:rPr lang="en-US" sz="1600" dirty="0"/>
              <a:t> </a:t>
            </a:r>
            <a:r>
              <a:rPr lang="en-US" sz="1600" dirty="0" err="1"/>
              <a:t>și</a:t>
            </a:r>
            <a:r>
              <a:rPr lang="en-US" sz="1600" dirty="0"/>
              <a:t> </a:t>
            </a:r>
            <a:r>
              <a:rPr lang="en-US" sz="1600" dirty="0" err="1"/>
              <a:t>cadrele</a:t>
            </a:r>
            <a:r>
              <a:rPr lang="en-US" sz="1600" dirty="0"/>
              <a:t> legislative </a:t>
            </a:r>
            <a:r>
              <a:rPr lang="en-US" sz="1600" dirty="0" err="1"/>
              <a:t>și</a:t>
            </a:r>
            <a:r>
              <a:rPr lang="en-US" sz="1600" dirty="0"/>
              <a:t> de </a:t>
            </a:r>
            <a:r>
              <a:rPr lang="en-US" sz="1600" dirty="0" err="1"/>
              <a:t>reglementare</a:t>
            </a:r>
            <a:r>
              <a:rPr lang="en-US" sz="1600" dirty="0"/>
              <a:t> </a:t>
            </a:r>
            <a:r>
              <a:rPr lang="en-US" sz="1600" dirty="0" err="1"/>
              <a:t>relevante</a:t>
            </a:r>
            <a:r>
              <a:rPr lang="en-US" sz="1600" dirty="0"/>
              <a:t>.</a:t>
            </a:r>
          </a:p>
          <a:p>
            <a:pPr>
              <a:buFont typeface="Courier New" panose="02070309020205020404" pitchFamily="49" charset="0"/>
              <a:buChar char="o"/>
            </a:pPr>
            <a:endParaRPr lang="en-IE" sz="1000" dirty="0"/>
          </a:p>
          <a:p>
            <a:pPr lvl="1">
              <a:buFont typeface="Courier New" panose="02070309020205020404" pitchFamily="49" charset="0"/>
              <a:buChar char="o"/>
            </a:pPr>
            <a:endParaRPr lang="en-US" sz="1400" dirty="0"/>
          </a:p>
          <a:p>
            <a:pPr marL="457200" lvl="1" indent="0">
              <a:buFont typeface="Wingdings 3" charset="2"/>
              <a:buNone/>
            </a:pPr>
            <a:endParaRPr lang="en-IE" sz="1400" dirty="0"/>
          </a:p>
          <a:p>
            <a:pPr lvl="1">
              <a:buFont typeface="Courier New" panose="02070309020205020404" pitchFamily="49" charset="0"/>
              <a:buChar char="o"/>
            </a:pPr>
            <a:endParaRPr lang="en-US" sz="1400" dirty="0"/>
          </a:p>
          <a:p>
            <a:pPr lvl="1">
              <a:buFont typeface="Courier New" panose="02070309020205020404" pitchFamily="49" charset="0"/>
              <a:buChar char="o"/>
            </a:pPr>
            <a:endParaRPr lang="en-US" sz="1400" dirty="0"/>
          </a:p>
          <a:p>
            <a:endParaRPr lang="en-US" sz="2000" dirty="0"/>
          </a:p>
          <a:p>
            <a:pPr lvl="1">
              <a:buFont typeface="Courier New" panose="02070309020205020404" pitchFamily="49" charset="0"/>
              <a:buChar char="o"/>
            </a:pPr>
            <a:endParaRPr lang="en-IE" sz="1600" dirty="0"/>
          </a:p>
          <a:p>
            <a:pPr lvl="1">
              <a:buFont typeface="Courier New" panose="02070309020205020404" pitchFamily="49" charset="0"/>
              <a:buChar char="o"/>
            </a:pPr>
            <a:endParaRPr lang="en-IE" sz="1600" dirty="0"/>
          </a:p>
          <a:p>
            <a:pPr lvl="1"/>
            <a:endParaRPr lang="en-US" dirty="0"/>
          </a:p>
          <a:p>
            <a:endParaRPr lang="en-US" dirty="0"/>
          </a:p>
          <a:p>
            <a:endParaRPr lang="en-US" dirty="0"/>
          </a:p>
          <a:p>
            <a:pPr marL="0" indent="0">
              <a:buFont typeface="Wingdings 3" charset="2"/>
              <a:buNone/>
            </a:pPr>
            <a:endParaRPr lang="en-GB" dirty="0"/>
          </a:p>
        </p:txBody>
      </p:sp>
      <p:sp>
        <p:nvSpPr>
          <p:cNvPr id="10" name="Title 4">
            <a:extLst>
              <a:ext uri="{FF2B5EF4-FFF2-40B4-BE49-F238E27FC236}">
                <a16:creationId xmlns:a16="http://schemas.microsoft.com/office/drawing/2014/main" id="{55B9412A-DA74-DA6C-C88C-4178E66E6A44}"/>
              </a:ext>
            </a:extLst>
          </p:cNvPr>
          <p:cNvSpPr txBox="1">
            <a:spLocks/>
          </p:cNvSpPr>
          <p:nvPr/>
        </p:nvSpPr>
        <p:spPr>
          <a:xfrm>
            <a:off x="5775158" y="271629"/>
            <a:ext cx="3609474" cy="102594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sz="1600" dirty="0" err="1">
                <a:solidFill>
                  <a:srgbClr val="255839"/>
                </a:solidFill>
              </a:rPr>
              <a:t>Subiectul</a:t>
            </a:r>
            <a:r>
              <a:rPr lang="es-ES" sz="1600" dirty="0">
                <a:solidFill>
                  <a:srgbClr val="255839"/>
                </a:solidFill>
              </a:rPr>
              <a:t> 2: </a:t>
            </a:r>
            <a:r>
              <a:rPr lang="es-ES" sz="1600" dirty="0" err="1">
                <a:solidFill>
                  <a:schemeClr val="accent2"/>
                </a:solidFill>
              </a:rPr>
              <a:t>Proiectarea</a:t>
            </a:r>
            <a:r>
              <a:rPr lang="es-ES" sz="1600" dirty="0">
                <a:solidFill>
                  <a:schemeClr val="accent2"/>
                </a:solidFill>
              </a:rPr>
              <a:t> </a:t>
            </a:r>
            <a:r>
              <a:rPr lang="es-ES" sz="1600" dirty="0" err="1">
                <a:solidFill>
                  <a:schemeClr val="accent2"/>
                </a:solidFill>
              </a:rPr>
              <a:t>și</a:t>
            </a:r>
            <a:r>
              <a:rPr lang="es-ES" sz="1600" dirty="0">
                <a:solidFill>
                  <a:schemeClr val="accent2"/>
                </a:solidFill>
              </a:rPr>
              <a:t> </a:t>
            </a:r>
            <a:r>
              <a:rPr lang="es-ES" sz="1600" dirty="0" err="1">
                <a:solidFill>
                  <a:schemeClr val="accent2"/>
                </a:solidFill>
              </a:rPr>
              <a:t>structura</a:t>
            </a:r>
            <a:r>
              <a:rPr lang="es-ES" sz="1600" dirty="0">
                <a:solidFill>
                  <a:schemeClr val="accent2"/>
                </a:solidFill>
              </a:rPr>
              <a:t> </a:t>
            </a:r>
            <a:r>
              <a:rPr lang="es-ES" sz="1600" dirty="0" err="1">
                <a:solidFill>
                  <a:srgbClr val="255839"/>
                </a:solidFill>
              </a:rPr>
              <a:t>cursului</a:t>
            </a:r>
            <a:r>
              <a:rPr lang="es-ES" sz="1600" dirty="0">
                <a:solidFill>
                  <a:srgbClr val="255839"/>
                </a:solidFill>
              </a:rPr>
              <a:t> Expert European in </a:t>
            </a:r>
            <a:r>
              <a:rPr lang="es-ES" sz="1600" dirty="0" err="1">
                <a:solidFill>
                  <a:srgbClr val="255839"/>
                </a:solidFill>
              </a:rPr>
              <a:t>Sustenabilitate</a:t>
            </a:r>
            <a:r>
              <a:rPr lang="es-ES" sz="1600" dirty="0">
                <a:solidFill>
                  <a:srgbClr val="255839"/>
                </a:solidFill>
              </a:rPr>
              <a:t> (ESE)</a:t>
            </a:r>
            <a:endParaRPr lang="el-GR" sz="1600" dirty="0">
              <a:solidFill>
                <a:srgbClr val="255839"/>
              </a:solidFill>
            </a:endParaRPr>
          </a:p>
        </p:txBody>
      </p:sp>
    </p:spTree>
    <p:extLst>
      <p:ext uri="{BB962C8B-B14F-4D97-AF65-F5344CB8AC3E}">
        <p14:creationId xmlns:p14="http://schemas.microsoft.com/office/powerpoint/2010/main" val="2035640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8" y="788988"/>
            <a:ext cx="10329591" cy="660400"/>
          </a:xfrm>
        </p:spPr>
        <p:txBody>
          <a:bodyPr>
            <a:normAutofit/>
          </a:bodyPr>
          <a:lstStyle/>
          <a:p>
            <a:r>
              <a:rPr lang="en-US" sz="3200" dirty="0" err="1">
                <a:solidFill>
                  <a:srgbClr val="255839"/>
                </a:solidFill>
              </a:rPr>
              <a:t>Modulul</a:t>
            </a:r>
            <a:r>
              <a:rPr lang="en-US" sz="3200" dirty="0">
                <a:solidFill>
                  <a:srgbClr val="255839"/>
                </a:solidFill>
              </a:rPr>
              <a:t> 1: </a:t>
            </a:r>
            <a:r>
              <a:rPr lang="en-US" sz="3200" dirty="0" err="1">
                <a:solidFill>
                  <a:srgbClr val="255839"/>
                </a:solidFill>
              </a:rPr>
              <a:t>Introducere</a:t>
            </a:r>
            <a:r>
              <a:rPr lang="en-US" sz="3200" dirty="0">
                <a:solidFill>
                  <a:srgbClr val="255839"/>
                </a:solidFill>
              </a:rPr>
              <a:t> </a:t>
            </a:r>
            <a:r>
              <a:rPr lang="en-US" sz="3200" dirty="0" err="1">
                <a:solidFill>
                  <a:srgbClr val="255839"/>
                </a:solidFill>
              </a:rPr>
              <a:t>în</a:t>
            </a:r>
            <a:r>
              <a:rPr lang="en-US" sz="3200" dirty="0">
                <a:solidFill>
                  <a:srgbClr val="255839"/>
                </a:solidFill>
              </a:rPr>
              <a:t> </a:t>
            </a:r>
            <a:r>
              <a:rPr lang="en-US" sz="3200" dirty="0" err="1">
                <a:solidFill>
                  <a:srgbClr val="255839"/>
                </a:solidFill>
              </a:rPr>
              <a:t>sustenabilitatea</a:t>
            </a:r>
            <a:r>
              <a:rPr lang="en-US" sz="3200" dirty="0">
                <a:solidFill>
                  <a:srgbClr val="255839"/>
                </a:solidFill>
              </a:rPr>
              <a:t> </a:t>
            </a:r>
            <a:r>
              <a:rPr lang="en-US" sz="3200" dirty="0" err="1">
                <a:solidFill>
                  <a:srgbClr val="255839"/>
                </a:solidFill>
              </a:rPr>
              <a:t>afacerilor</a:t>
            </a:r>
            <a:endParaRPr lang="el-GR" sz="3200"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462744" y="1449388"/>
            <a:ext cx="9313591" cy="5157229"/>
          </a:xfrm>
        </p:spPr>
        <p:txBody>
          <a:bodyPr/>
          <a:lstStyle/>
          <a:p>
            <a:pPr marL="0" indent="0">
              <a:buNone/>
            </a:pPr>
            <a:endParaRPr lang="en-US" dirty="0"/>
          </a:p>
          <a:p>
            <a:pPr marL="0" indent="0" algn="just">
              <a:buNone/>
            </a:pPr>
            <a:endParaRPr lang="en-US" dirty="0"/>
          </a:p>
          <a:p>
            <a:pPr marL="0" indent="0" algn="just">
              <a:buNone/>
            </a:pPr>
            <a:endParaRPr lang="en-US" dirty="0"/>
          </a:p>
          <a:p>
            <a:pPr marL="0" indent="0" algn="just">
              <a:buNone/>
            </a:pPr>
            <a:r>
              <a:rPr lang="en-US" dirty="0" err="1"/>
              <a:t>Această</a:t>
            </a:r>
            <a:r>
              <a:rPr lang="en-US" dirty="0"/>
              <a:t> </a:t>
            </a:r>
            <a:r>
              <a:rPr lang="en-US" dirty="0" err="1"/>
              <a:t>unitate</a:t>
            </a:r>
            <a:r>
              <a:rPr lang="en-US" dirty="0"/>
              <a:t> introduce </a:t>
            </a:r>
            <a:r>
              <a:rPr lang="en-US" dirty="0" err="1"/>
              <a:t>conceptele</a:t>
            </a:r>
            <a:r>
              <a:rPr lang="en-US" dirty="0"/>
              <a:t> </a:t>
            </a:r>
            <a:r>
              <a:rPr lang="en-US" dirty="0" err="1"/>
              <a:t>fundamentale</a:t>
            </a:r>
            <a:r>
              <a:rPr lang="en-US" dirty="0"/>
              <a:t> ale </a:t>
            </a:r>
            <a:r>
              <a:rPr lang="en-US" dirty="0" err="1"/>
              <a:t>sustenabilității</a:t>
            </a:r>
            <a:r>
              <a:rPr lang="en-US" dirty="0"/>
              <a:t> </a:t>
            </a:r>
            <a:r>
              <a:rPr lang="en-US" dirty="0" err="1"/>
              <a:t>în</a:t>
            </a:r>
            <a:r>
              <a:rPr lang="en-US" dirty="0"/>
              <a:t> </a:t>
            </a:r>
            <a:r>
              <a:rPr lang="en-US" dirty="0" err="1"/>
              <a:t>afaceri</a:t>
            </a:r>
            <a:r>
              <a:rPr lang="en-US" dirty="0"/>
              <a:t>, </a:t>
            </a:r>
            <a:r>
              <a:rPr lang="en-US" dirty="0" err="1"/>
              <a:t>contextualizând</a:t>
            </a:r>
            <a:r>
              <a:rPr lang="en-US" dirty="0"/>
              <a:t> </a:t>
            </a:r>
            <a:r>
              <a:rPr lang="en-US" dirty="0" err="1"/>
              <a:t>impactul</a:t>
            </a:r>
            <a:r>
              <a:rPr lang="en-US" dirty="0"/>
              <a:t> </a:t>
            </a:r>
            <a:r>
              <a:rPr lang="en-US" dirty="0" err="1"/>
              <a:t>schimbărilor</a:t>
            </a:r>
            <a:r>
              <a:rPr lang="en-US" dirty="0"/>
              <a:t> </a:t>
            </a:r>
            <a:r>
              <a:rPr lang="en-US" dirty="0" err="1"/>
              <a:t>climatice</a:t>
            </a:r>
            <a:r>
              <a:rPr lang="en-US" dirty="0"/>
              <a:t> </a:t>
            </a:r>
            <a:r>
              <a:rPr lang="en-US" dirty="0" err="1"/>
              <a:t>și</a:t>
            </a:r>
            <a:r>
              <a:rPr lang="en-US" dirty="0"/>
              <a:t> </a:t>
            </a:r>
            <a:r>
              <a:rPr lang="en-US" dirty="0" err="1"/>
              <a:t>importanța</a:t>
            </a:r>
            <a:r>
              <a:rPr lang="en-US" dirty="0"/>
              <a:t> </a:t>
            </a:r>
            <a:r>
              <a:rPr lang="en-US" dirty="0" err="1"/>
              <a:t>practicilor</a:t>
            </a:r>
            <a:r>
              <a:rPr lang="en-US" dirty="0"/>
              <a:t> </a:t>
            </a:r>
            <a:r>
              <a:rPr lang="en-US" dirty="0" err="1"/>
              <a:t>durabile</a:t>
            </a:r>
            <a:r>
              <a:rPr lang="en-US" dirty="0"/>
              <a:t> </a:t>
            </a:r>
            <a:r>
              <a:rPr lang="en-US" dirty="0" err="1"/>
              <a:t>pentru</a:t>
            </a:r>
            <a:r>
              <a:rPr lang="en-US" dirty="0"/>
              <a:t> </a:t>
            </a:r>
            <a:r>
              <a:rPr lang="en-US" dirty="0" err="1"/>
              <a:t>întreprinderile</a:t>
            </a:r>
            <a:r>
              <a:rPr lang="en-US" dirty="0"/>
              <a:t> </a:t>
            </a:r>
            <a:r>
              <a:rPr lang="en-US" dirty="0" err="1"/>
              <a:t>secolului</a:t>
            </a:r>
            <a:r>
              <a:rPr lang="en-US" dirty="0"/>
              <a:t> XXI.
</a:t>
            </a:r>
            <a:r>
              <a:rPr lang="en-US" dirty="0" err="1"/>
              <a:t>Cursanții</a:t>
            </a:r>
            <a:r>
              <a:rPr lang="en-US" dirty="0"/>
              <a:t> </a:t>
            </a:r>
            <a:r>
              <a:rPr lang="en-US" dirty="0" err="1"/>
              <a:t>vor</a:t>
            </a:r>
            <a:r>
              <a:rPr lang="en-US" dirty="0"/>
              <a:t> </a:t>
            </a:r>
            <a:r>
              <a:rPr lang="en-US" dirty="0" err="1"/>
              <a:t>explora</a:t>
            </a:r>
            <a:r>
              <a:rPr lang="en-US" dirty="0"/>
              <a:t> </a:t>
            </a:r>
            <a:r>
              <a:rPr lang="en-US" dirty="0" err="1"/>
              <a:t>și</a:t>
            </a:r>
            <a:r>
              <a:rPr lang="en-US" dirty="0"/>
              <a:t> </a:t>
            </a:r>
            <a:r>
              <a:rPr lang="en-US" dirty="0" err="1"/>
              <a:t>evalua</a:t>
            </a:r>
            <a:r>
              <a:rPr lang="en-US" dirty="0"/>
              <a:t> </a:t>
            </a:r>
            <a:r>
              <a:rPr lang="en-US" dirty="0" err="1"/>
              <a:t>modele</a:t>
            </a:r>
            <a:r>
              <a:rPr lang="en-US" dirty="0"/>
              <a:t> de </a:t>
            </a:r>
            <a:r>
              <a:rPr lang="en-US" dirty="0" err="1"/>
              <a:t>afaceri</a:t>
            </a:r>
            <a:r>
              <a:rPr lang="en-US" dirty="0"/>
              <a:t> </a:t>
            </a:r>
            <a:r>
              <a:rPr lang="en-US" dirty="0" err="1"/>
              <a:t>durabile</a:t>
            </a:r>
            <a:r>
              <a:rPr lang="en-US" dirty="0"/>
              <a:t>, </a:t>
            </a:r>
            <a:r>
              <a:rPr lang="en-US" dirty="0" err="1"/>
              <a:t>consumul</a:t>
            </a:r>
            <a:r>
              <a:rPr lang="en-US" dirty="0"/>
              <a:t> de </a:t>
            </a:r>
            <a:r>
              <a:rPr lang="en-US" dirty="0" err="1"/>
              <a:t>resurse</a:t>
            </a:r>
            <a:r>
              <a:rPr lang="en-US" dirty="0"/>
              <a:t>, </a:t>
            </a:r>
            <a:r>
              <a:rPr lang="en-US" dirty="0" err="1"/>
              <a:t>biodiversitatea</a:t>
            </a:r>
            <a:r>
              <a:rPr lang="en-US" dirty="0"/>
              <a:t> </a:t>
            </a:r>
            <a:r>
              <a:rPr lang="en-US" dirty="0" err="1"/>
              <a:t>și</a:t>
            </a:r>
            <a:r>
              <a:rPr lang="en-US" dirty="0"/>
              <a:t> </a:t>
            </a:r>
            <a:r>
              <a:rPr lang="en-US" dirty="0" err="1"/>
              <a:t>rolul</a:t>
            </a:r>
            <a:r>
              <a:rPr lang="en-US" dirty="0"/>
              <a:t> </a:t>
            </a:r>
            <a:r>
              <a:rPr lang="en-US" dirty="0" err="1"/>
              <a:t>comunităților</a:t>
            </a:r>
            <a:r>
              <a:rPr lang="en-US" dirty="0"/>
              <a:t> </a:t>
            </a:r>
            <a:r>
              <a:rPr lang="en-US" dirty="0" err="1"/>
              <a:t>durabile</a:t>
            </a:r>
            <a:r>
              <a:rPr lang="en-US" dirty="0"/>
              <a:t> </a:t>
            </a:r>
            <a:r>
              <a:rPr lang="en-US" dirty="0" err="1"/>
              <a:t>într</a:t>
            </a:r>
            <a:r>
              <a:rPr lang="en-US" dirty="0"/>
              <a:t>-o </a:t>
            </a:r>
            <a:r>
              <a:rPr lang="en-US" dirty="0" err="1"/>
              <a:t>economie</a:t>
            </a:r>
            <a:r>
              <a:rPr lang="en-US" dirty="0"/>
              <a:t> </a:t>
            </a:r>
            <a:r>
              <a:rPr lang="en-US" dirty="0" err="1"/>
              <a:t>verde</a:t>
            </a:r>
            <a:r>
              <a:rPr lang="en-US" dirty="0"/>
              <a:t>.</a:t>
            </a:r>
            <a:endParaRPr lang="en-GB" noProof="0" dirty="0"/>
          </a:p>
        </p:txBody>
      </p:sp>
    </p:spTree>
    <p:extLst>
      <p:ext uri="{BB962C8B-B14F-4D97-AF65-F5344CB8AC3E}">
        <p14:creationId xmlns:p14="http://schemas.microsoft.com/office/powerpoint/2010/main" val="2062836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F5D32-6BA5-B764-E2E9-0130DB785CF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923D898-A3C1-24BC-51E0-C49C69098E98}"/>
              </a:ext>
            </a:extLst>
          </p:cNvPr>
          <p:cNvSpPr>
            <a:spLocks noGrp="1"/>
          </p:cNvSpPr>
          <p:nvPr>
            <p:ph type="title"/>
          </p:nvPr>
        </p:nvSpPr>
        <p:spPr>
          <a:xfrm>
            <a:off x="399369" y="788988"/>
            <a:ext cx="8596668" cy="660400"/>
          </a:xfrm>
        </p:spPr>
        <p:txBody>
          <a:bodyPr>
            <a:normAutofit/>
          </a:bodyPr>
          <a:lstStyle/>
          <a:p>
            <a:r>
              <a:rPr lang="en-US" sz="3200" dirty="0" err="1">
                <a:solidFill>
                  <a:srgbClr val="255839"/>
                </a:solidFill>
              </a:rPr>
              <a:t>Modulul</a:t>
            </a:r>
            <a:r>
              <a:rPr lang="en-US" sz="3200" dirty="0">
                <a:solidFill>
                  <a:srgbClr val="255839"/>
                </a:solidFill>
              </a:rPr>
              <a:t> 2: </a:t>
            </a:r>
            <a:r>
              <a:rPr lang="en-US" sz="3200" dirty="0" err="1">
                <a:solidFill>
                  <a:srgbClr val="255839"/>
                </a:solidFill>
              </a:rPr>
              <a:t>Știința</a:t>
            </a:r>
            <a:r>
              <a:rPr lang="en-US" sz="3200" dirty="0">
                <a:solidFill>
                  <a:srgbClr val="255839"/>
                </a:solidFill>
              </a:rPr>
              <a:t> </a:t>
            </a:r>
            <a:r>
              <a:rPr lang="en-US" sz="3200" dirty="0" err="1">
                <a:solidFill>
                  <a:srgbClr val="255839"/>
                </a:solidFill>
              </a:rPr>
              <a:t>sustenabilității</a:t>
            </a:r>
            <a:endParaRPr lang="el-GR" sz="3200" dirty="0">
              <a:solidFill>
                <a:srgbClr val="255839"/>
              </a:solidFill>
            </a:endParaRPr>
          </a:p>
        </p:txBody>
      </p:sp>
      <p:sp>
        <p:nvSpPr>
          <p:cNvPr id="7" name="Content Placeholder 6">
            <a:extLst>
              <a:ext uri="{FF2B5EF4-FFF2-40B4-BE49-F238E27FC236}">
                <a16:creationId xmlns:a16="http://schemas.microsoft.com/office/drawing/2014/main" id="{CCEF39A7-10A6-2FD7-F6A2-5FB292046BCA}"/>
              </a:ext>
            </a:extLst>
          </p:cNvPr>
          <p:cNvSpPr>
            <a:spLocks noGrp="1"/>
          </p:cNvSpPr>
          <p:nvPr>
            <p:ph sz="quarter" idx="12"/>
          </p:nvPr>
        </p:nvSpPr>
        <p:spPr>
          <a:xfrm>
            <a:off x="399369" y="1449388"/>
            <a:ext cx="9313591" cy="5157229"/>
          </a:xfrm>
        </p:spPr>
        <p:txBody>
          <a:bodyPr>
            <a:normAutofit/>
          </a:bodyPr>
          <a:lstStyle/>
          <a:p>
            <a:pPr marL="0" indent="0">
              <a:buNone/>
            </a:pPr>
            <a:endParaRPr lang="en-US" dirty="0"/>
          </a:p>
          <a:p>
            <a:pPr marL="0" indent="0">
              <a:buNone/>
            </a:pPr>
            <a:endParaRPr lang="en-US" dirty="0"/>
          </a:p>
          <a:p>
            <a:pPr marL="0" indent="0">
              <a:buNone/>
            </a:pPr>
            <a:r>
              <a:rPr lang="en-US" dirty="0" err="1"/>
              <a:t>Această</a:t>
            </a:r>
            <a:r>
              <a:rPr lang="en-US" dirty="0"/>
              <a:t> </a:t>
            </a:r>
            <a:r>
              <a:rPr lang="en-US" dirty="0" err="1"/>
              <a:t>unitate</a:t>
            </a:r>
            <a:r>
              <a:rPr lang="en-US" dirty="0"/>
              <a:t> </a:t>
            </a:r>
            <a:r>
              <a:rPr lang="en-US" dirty="0" err="1"/>
              <a:t>prezintă</a:t>
            </a:r>
            <a:r>
              <a:rPr lang="en-US" dirty="0"/>
              <a:t> </a:t>
            </a:r>
            <a:r>
              <a:rPr lang="en-US" dirty="0" err="1"/>
              <a:t>subiecte</a:t>
            </a:r>
            <a:r>
              <a:rPr lang="en-US" dirty="0"/>
              <a:t> </a:t>
            </a:r>
            <a:r>
              <a:rPr lang="en-US" dirty="0" err="1"/>
              <a:t>relevante</a:t>
            </a:r>
            <a:r>
              <a:rPr lang="en-US" dirty="0"/>
              <a:t> legate de "</a:t>
            </a:r>
            <a:r>
              <a:rPr lang="en-US" dirty="0" err="1"/>
              <a:t>Știința</a:t>
            </a:r>
            <a:r>
              <a:rPr lang="en-US" dirty="0"/>
              <a:t> </a:t>
            </a:r>
            <a:r>
              <a:rPr lang="en-US" dirty="0" err="1"/>
              <a:t>Sustenabilității</a:t>
            </a:r>
            <a:r>
              <a:rPr lang="en-US" dirty="0"/>
              <a:t>", </a:t>
            </a:r>
            <a:r>
              <a:rPr lang="en-US" dirty="0" err="1"/>
              <a:t>și</a:t>
            </a:r>
            <a:r>
              <a:rPr lang="en-US" dirty="0"/>
              <a:t> </a:t>
            </a:r>
            <a:r>
              <a:rPr lang="en-US" dirty="0" err="1"/>
              <a:t>anume</a:t>
            </a:r>
            <a:r>
              <a:rPr lang="en-US" dirty="0"/>
              <a:t>: </a:t>
            </a:r>
          </a:p>
          <a:p>
            <a:pPr algn="ctr">
              <a:buFont typeface="Wingdings" panose="05000000000000000000" pitchFamily="2" charset="2"/>
              <a:buChar char="v"/>
            </a:pPr>
            <a:r>
              <a:rPr lang="en-US" dirty="0" err="1"/>
              <a:t>Educație</a:t>
            </a:r>
            <a:r>
              <a:rPr lang="en-US" dirty="0"/>
              <a:t> </a:t>
            </a:r>
            <a:r>
              <a:rPr lang="en-US" dirty="0" err="1"/>
              <a:t>Durabilă</a:t>
            </a:r>
            <a:r>
              <a:rPr lang="en-US" dirty="0"/>
              <a:t>; 
Obiectivele ONU </a:t>
            </a:r>
            <a:r>
              <a:rPr lang="en-US" dirty="0" err="1"/>
              <a:t>pentru</a:t>
            </a:r>
            <a:r>
              <a:rPr lang="en-US" dirty="0"/>
              <a:t> </a:t>
            </a:r>
            <a:r>
              <a:rPr lang="en-US" dirty="0" err="1"/>
              <a:t>Dezvoltarea</a:t>
            </a:r>
            <a:r>
              <a:rPr lang="en-US" dirty="0"/>
              <a:t> </a:t>
            </a:r>
            <a:r>
              <a:rPr lang="en-US" dirty="0" err="1"/>
              <a:t>Durabilității</a:t>
            </a:r>
            <a:r>
              <a:rPr lang="en-US" dirty="0"/>
              <a:t> (ODD); 
Gaze cu </a:t>
            </a:r>
            <a:r>
              <a:rPr lang="en-US" dirty="0" err="1"/>
              <a:t>efect</a:t>
            </a:r>
            <a:r>
              <a:rPr lang="en-US" dirty="0"/>
              <a:t> de </a:t>
            </a:r>
            <a:r>
              <a:rPr lang="en-US" dirty="0" err="1"/>
              <a:t>seră</a:t>
            </a:r>
            <a:r>
              <a:rPr lang="en-US" dirty="0"/>
              <a:t> (GES); 
Schimbările </a:t>
            </a:r>
            <a:r>
              <a:rPr lang="en-US" dirty="0" err="1"/>
              <a:t>climatice</a:t>
            </a:r>
            <a:r>
              <a:rPr lang="en-US" dirty="0"/>
              <a:t>; 
</a:t>
            </a:r>
            <a:r>
              <a:rPr lang="en-US" dirty="0" err="1"/>
              <a:t>Provocări</a:t>
            </a:r>
            <a:r>
              <a:rPr lang="en-US" dirty="0"/>
              <a:t> ale </a:t>
            </a:r>
            <a:r>
              <a:rPr lang="en-US" dirty="0" err="1"/>
              <a:t>sustenabilității</a:t>
            </a:r>
            <a:r>
              <a:rPr lang="en-US" dirty="0"/>
              <a:t>. </a:t>
            </a:r>
          </a:p>
          <a:p>
            <a:pPr marL="0" indent="0">
              <a:buNone/>
            </a:pPr>
            <a:endParaRPr lang="en-US" dirty="0"/>
          </a:p>
          <a:p>
            <a:pPr marL="0" indent="0">
              <a:buNone/>
            </a:pPr>
            <a:r>
              <a:rPr lang="en-US" dirty="0"/>
              <a:t>Prin </a:t>
            </a:r>
            <a:r>
              <a:rPr lang="en-US" dirty="0" err="1"/>
              <a:t>activități</a:t>
            </a:r>
            <a:r>
              <a:rPr lang="en-US" dirty="0"/>
              <a:t> de auto-</a:t>
            </a:r>
            <a:r>
              <a:rPr lang="en-US" dirty="0" err="1"/>
              <a:t>învățare</a:t>
            </a:r>
            <a:r>
              <a:rPr lang="en-US" dirty="0"/>
              <a:t>, </a:t>
            </a:r>
            <a:r>
              <a:rPr lang="en-US" dirty="0" err="1"/>
              <a:t>cercetare</a:t>
            </a:r>
            <a:r>
              <a:rPr lang="en-US" dirty="0"/>
              <a:t> </a:t>
            </a:r>
            <a:r>
              <a:rPr lang="en-US" dirty="0" err="1"/>
              <a:t>și</a:t>
            </a:r>
            <a:r>
              <a:rPr lang="en-US" dirty="0"/>
              <a:t> </a:t>
            </a:r>
            <a:r>
              <a:rPr lang="en-US" dirty="0" err="1"/>
              <a:t>descoperire</a:t>
            </a:r>
            <a:r>
              <a:rPr lang="en-US" dirty="0"/>
              <a:t>, </a:t>
            </a:r>
            <a:r>
              <a:rPr lang="en-US" dirty="0" err="1"/>
              <a:t>gândire</a:t>
            </a:r>
            <a:r>
              <a:rPr lang="en-US" dirty="0"/>
              <a:t> </a:t>
            </a:r>
            <a:r>
              <a:rPr lang="en-US" dirty="0" err="1"/>
              <a:t>critică</a:t>
            </a:r>
            <a:r>
              <a:rPr lang="en-US" dirty="0"/>
              <a:t> </a:t>
            </a:r>
            <a:r>
              <a:rPr lang="en-US" dirty="0" err="1"/>
              <a:t>și</a:t>
            </a:r>
            <a:r>
              <a:rPr lang="en-US" dirty="0"/>
              <a:t> </a:t>
            </a:r>
            <a:r>
              <a:rPr lang="en-US" dirty="0" err="1"/>
              <a:t>analiză</a:t>
            </a:r>
            <a:r>
              <a:rPr lang="en-US" dirty="0"/>
              <a:t>, </a:t>
            </a:r>
            <a:r>
              <a:rPr lang="en-US" dirty="0" err="1"/>
              <a:t>cursanții</a:t>
            </a:r>
            <a:r>
              <a:rPr lang="en-US" dirty="0"/>
              <a:t> </a:t>
            </a:r>
            <a:r>
              <a:rPr lang="en-US" dirty="0" err="1"/>
              <a:t>vor</a:t>
            </a:r>
            <a:r>
              <a:rPr lang="en-US" dirty="0"/>
              <a:t> </a:t>
            </a:r>
            <a:r>
              <a:rPr lang="en-US" dirty="0" err="1"/>
              <a:t>dobândi</a:t>
            </a:r>
            <a:r>
              <a:rPr lang="en-US" dirty="0"/>
              <a:t> </a:t>
            </a:r>
            <a:r>
              <a:rPr lang="en-US" dirty="0" err="1"/>
              <a:t>cunoștințe</a:t>
            </a:r>
            <a:r>
              <a:rPr lang="en-US" dirty="0"/>
              <a:t> </a:t>
            </a:r>
            <a:r>
              <a:rPr lang="en-US" dirty="0" err="1"/>
              <a:t>valoroase</a:t>
            </a:r>
            <a:r>
              <a:rPr lang="en-US" dirty="0"/>
              <a:t> </a:t>
            </a:r>
            <a:r>
              <a:rPr lang="en-US" dirty="0" err="1"/>
              <a:t>și</a:t>
            </a:r>
            <a:r>
              <a:rPr lang="en-US" dirty="0"/>
              <a:t> </a:t>
            </a:r>
            <a:r>
              <a:rPr lang="en-US" dirty="0" err="1"/>
              <a:t>vor</a:t>
            </a:r>
            <a:r>
              <a:rPr lang="en-US" dirty="0"/>
              <a:t> </a:t>
            </a:r>
            <a:r>
              <a:rPr lang="en-US" dirty="0" err="1"/>
              <a:t>dobândi</a:t>
            </a:r>
            <a:r>
              <a:rPr lang="en-US" dirty="0"/>
              <a:t> </a:t>
            </a:r>
            <a:r>
              <a:rPr lang="en-US" dirty="0" err="1"/>
              <a:t>abilități</a:t>
            </a:r>
            <a:r>
              <a:rPr lang="en-US" dirty="0"/>
              <a:t> </a:t>
            </a:r>
            <a:r>
              <a:rPr lang="en-US" dirty="0" err="1"/>
              <a:t>specifice</a:t>
            </a:r>
            <a:r>
              <a:rPr lang="en-US" dirty="0"/>
              <a:t>.</a:t>
            </a:r>
          </a:p>
        </p:txBody>
      </p:sp>
    </p:spTree>
    <p:extLst>
      <p:ext uri="{BB962C8B-B14F-4D97-AF65-F5344CB8AC3E}">
        <p14:creationId xmlns:p14="http://schemas.microsoft.com/office/powerpoint/2010/main" val="1511131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6A0AA-5A38-4ECA-1E93-7D614A54588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4F4175F-164F-AFD6-D24C-9DB4954A1C59}"/>
              </a:ext>
            </a:extLst>
          </p:cNvPr>
          <p:cNvSpPr>
            <a:spLocks noGrp="1"/>
          </p:cNvSpPr>
          <p:nvPr>
            <p:ph type="title"/>
          </p:nvPr>
        </p:nvSpPr>
        <p:spPr>
          <a:xfrm>
            <a:off x="399369" y="788988"/>
            <a:ext cx="8596668" cy="660400"/>
          </a:xfrm>
        </p:spPr>
        <p:txBody>
          <a:bodyPr>
            <a:normAutofit/>
          </a:bodyPr>
          <a:lstStyle/>
          <a:p>
            <a:r>
              <a:rPr lang="en-US" sz="3200" dirty="0" err="1">
                <a:solidFill>
                  <a:srgbClr val="255839"/>
                </a:solidFill>
              </a:rPr>
              <a:t>Modulul</a:t>
            </a:r>
            <a:r>
              <a:rPr lang="en-US" sz="3200" dirty="0">
                <a:solidFill>
                  <a:srgbClr val="255839"/>
                </a:solidFill>
              </a:rPr>
              <a:t> 3: </a:t>
            </a:r>
            <a:r>
              <a:rPr lang="en-US" sz="3200" dirty="0" err="1">
                <a:solidFill>
                  <a:srgbClr val="255839"/>
                </a:solidFill>
              </a:rPr>
              <a:t>Moduri</a:t>
            </a:r>
            <a:r>
              <a:rPr lang="en-US" sz="3200" dirty="0">
                <a:solidFill>
                  <a:srgbClr val="255839"/>
                </a:solidFill>
              </a:rPr>
              <a:t> de a </a:t>
            </a:r>
            <a:r>
              <a:rPr lang="en-US" sz="3200" dirty="0" err="1">
                <a:solidFill>
                  <a:srgbClr val="255839"/>
                </a:solidFill>
              </a:rPr>
              <a:t>gândi</a:t>
            </a:r>
            <a:endParaRPr lang="el-GR" sz="3200" dirty="0">
              <a:solidFill>
                <a:srgbClr val="255839"/>
              </a:solidFill>
            </a:endParaRPr>
          </a:p>
        </p:txBody>
      </p:sp>
      <p:sp>
        <p:nvSpPr>
          <p:cNvPr id="7" name="Content Placeholder 6">
            <a:extLst>
              <a:ext uri="{FF2B5EF4-FFF2-40B4-BE49-F238E27FC236}">
                <a16:creationId xmlns:a16="http://schemas.microsoft.com/office/drawing/2014/main" id="{34A18EB9-2DE8-9EF1-275B-878907C3CAB5}"/>
              </a:ext>
            </a:extLst>
          </p:cNvPr>
          <p:cNvSpPr>
            <a:spLocks noGrp="1"/>
          </p:cNvSpPr>
          <p:nvPr>
            <p:ph sz="quarter" idx="12"/>
          </p:nvPr>
        </p:nvSpPr>
        <p:spPr>
          <a:xfrm>
            <a:off x="399369" y="1449388"/>
            <a:ext cx="9313591" cy="5157229"/>
          </a:xfrm>
        </p:spPr>
        <p:txBody>
          <a:bodyPr/>
          <a:lstStyle/>
          <a:p>
            <a:pPr marL="0" indent="0">
              <a:buNone/>
            </a:pPr>
            <a:endParaRPr lang="en-US" dirty="0"/>
          </a:p>
          <a:p>
            <a:pPr marL="0" indent="0">
              <a:buNone/>
            </a:pPr>
            <a:endParaRPr lang="en-US" dirty="0"/>
          </a:p>
          <a:p>
            <a:pPr marL="0" indent="0">
              <a:buNone/>
            </a:pPr>
            <a:r>
              <a:rPr lang="en-US" dirty="0" err="1"/>
              <a:t>Această</a:t>
            </a:r>
            <a:r>
              <a:rPr lang="en-US" dirty="0"/>
              <a:t> </a:t>
            </a:r>
            <a:r>
              <a:rPr lang="en-US" dirty="0" err="1"/>
              <a:t>unitate</a:t>
            </a:r>
            <a:r>
              <a:rPr lang="en-US" dirty="0"/>
              <a:t> se </a:t>
            </a:r>
            <a:r>
              <a:rPr lang="en-US" dirty="0" err="1"/>
              <a:t>concentrează</a:t>
            </a:r>
            <a:r>
              <a:rPr lang="en-US" dirty="0"/>
              <a:t> pe </a:t>
            </a:r>
            <a:r>
              <a:rPr lang="en-US" dirty="0" err="1"/>
              <a:t>dezvoltarea</a:t>
            </a:r>
            <a:r>
              <a:rPr lang="en-US" dirty="0"/>
              <a:t> </a:t>
            </a:r>
            <a:r>
              <a:rPr lang="en-US" dirty="0" err="1"/>
              <a:t>unor</a:t>
            </a:r>
            <a:r>
              <a:rPr lang="en-US" dirty="0"/>
              <a:t> </a:t>
            </a:r>
            <a:r>
              <a:rPr lang="en-US" dirty="0" err="1"/>
              <a:t>strategii</a:t>
            </a:r>
            <a:r>
              <a:rPr lang="en-US" dirty="0"/>
              <a:t> de </a:t>
            </a:r>
            <a:r>
              <a:rPr lang="en-US" dirty="0" err="1"/>
              <a:t>gândire</a:t>
            </a:r>
            <a:r>
              <a:rPr lang="en-US" dirty="0"/>
              <a:t> </a:t>
            </a:r>
            <a:r>
              <a:rPr lang="en-US" dirty="0" err="1"/>
              <a:t>esențiale</a:t>
            </a:r>
            <a:r>
              <a:rPr lang="en-US" dirty="0"/>
              <a:t> </a:t>
            </a:r>
            <a:r>
              <a:rPr lang="en-US" dirty="0" err="1"/>
              <a:t>pentru</a:t>
            </a:r>
            <a:r>
              <a:rPr lang="en-US" dirty="0"/>
              <a:t> a </a:t>
            </a:r>
            <a:r>
              <a:rPr lang="en-US" dirty="0" err="1"/>
              <a:t>aborda</a:t>
            </a:r>
            <a:r>
              <a:rPr lang="en-US" dirty="0"/>
              <a:t> </a:t>
            </a:r>
            <a:r>
              <a:rPr lang="en-US" dirty="0" err="1"/>
              <a:t>provocările</a:t>
            </a:r>
            <a:r>
              <a:rPr lang="en-US" dirty="0"/>
              <a:t> </a:t>
            </a:r>
            <a:r>
              <a:rPr lang="en-US" dirty="0" err="1"/>
              <a:t>complexe</a:t>
            </a:r>
            <a:r>
              <a:rPr lang="en-US" dirty="0"/>
              <a:t> de </a:t>
            </a:r>
            <a:r>
              <a:rPr lang="en-US" dirty="0" err="1"/>
              <a:t>sustenabilitate</a:t>
            </a:r>
            <a:r>
              <a:rPr lang="en-US" dirty="0"/>
              <a:t>. </a:t>
            </a:r>
            <a:r>
              <a:rPr lang="en-US" dirty="0" err="1"/>
              <a:t>Cursanții</a:t>
            </a:r>
            <a:r>
              <a:rPr lang="en-US" dirty="0"/>
              <a:t> </a:t>
            </a:r>
            <a:r>
              <a:rPr lang="en-US" dirty="0" err="1"/>
              <a:t>vor</a:t>
            </a:r>
            <a:r>
              <a:rPr lang="en-US" dirty="0"/>
              <a:t> </a:t>
            </a:r>
            <a:r>
              <a:rPr lang="en-US" dirty="0" err="1"/>
              <a:t>explora</a:t>
            </a:r>
            <a:r>
              <a:rPr lang="en-US" dirty="0"/>
              <a:t>:</a:t>
            </a:r>
          </a:p>
          <a:p>
            <a:pPr marL="0" indent="0">
              <a:buNone/>
            </a:pPr>
            <a:endParaRPr lang="en-US" dirty="0"/>
          </a:p>
          <a:p>
            <a:pPr algn="ctr">
              <a:buFont typeface="Wingdings" panose="05000000000000000000" pitchFamily="2" charset="2"/>
              <a:buChar char="v"/>
            </a:pPr>
            <a:r>
              <a:rPr lang="en-US" dirty="0"/>
              <a:t>Design Thinking;
</a:t>
            </a:r>
            <a:r>
              <a:rPr lang="en-US" dirty="0" err="1"/>
              <a:t>Gândire</a:t>
            </a:r>
            <a:r>
              <a:rPr lang="en-US" dirty="0"/>
              <a:t> </a:t>
            </a:r>
            <a:r>
              <a:rPr lang="en-US" dirty="0" err="1"/>
              <a:t>sistemică</a:t>
            </a:r>
            <a:r>
              <a:rPr lang="en-US" dirty="0"/>
              <a:t>,
</a:t>
            </a:r>
            <a:r>
              <a:rPr lang="en-US" dirty="0" err="1"/>
              <a:t>Circularitate</a:t>
            </a:r>
            <a:r>
              <a:rPr lang="en-US" dirty="0"/>
              <a:t>;
</a:t>
            </a:r>
            <a:r>
              <a:rPr lang="en-US" dirty="0" err="1"/>
              <a:t>Gândirea</a:t>
            </a:r>
            <a:r>
              <a:rPr lang="en-US" dirty="0"/>
              <a:t> </a:t>
            </a:r>
            <a:r>
              <a:rPr lang="en-US" dirty="0" err="1"/>
              <a:t>Viitorului</a:t>
            </a:r>
            <a:endParaRPr lang="en-US" dirty="0"/>
          </a:p>
          <a:p>
            <a:pPr marL="0" indent="0">
              <a:buNone/>
            </a:pPr>
            <a:r>
              <a:rPr lang="it-IT" dirty="0"/>
              <a:t>ca instrumente pentru crearea de soluții inovatoare și regenerative</a:t>
            </a:r>
            <a:r>
              <a:rPr lang="en-US" dirty="0"/>
              <a:t>.</a:t>
            </a:r>
            <a:endParaRPr lang="en-GB" noProof="0" dirty="0"/>
          </a:p>
        </p:txBody>
      </p:sp>
    </p:spTree>
    <p:extLst>
      <p:ext uri="{BB962C8B-B14F-4D97-AF65-F5344CB8AC3E}">
        <p14:creationId xmlns:p14="http://schemas.microsoft.com/office/powerpoint/2010/main" val="818164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53802-C779-3270-EF13-872BF9AED16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E472E8F-E958-4331-B391-1E70BF8D172B}"/>
              </a:ext>
            </a:extLst>
          </p:cNvPr>
          <p:cNvSpPr>
            <a:spLocks noGrp="1"/>
          </p:cNvSpPr>
          <p:nvPr>
            <p:ph type="title"/>
          </p:nvPr>
        </p:nvSpPr>
        <p:spPr>
          <a:xfrm>
            <a:off x="399369" y="788988"/>
            <a:ext cx="8596668" cy="660400"/>
          </a:xfrm>
        </p:spPr>
        <p:txBody>
          <a:bodyPr>
            <a:normAutofit/>
          </a:bodyPr>
          <a:lstStyle/>
          <a:p>
            <a:r>
              <a:rPr lang="en-US" sz="3200" dirty="0" err="1">
                <a:solidFill>
                  <a:srgbClr val="255839"/>
                </a:solidFill>
              </a:rPr>
              <a:t>Modulul</a:t>
            </a:r>
            <a:r>
              <a:rPr lang="en-US" sz="3200" dirty="0">
                <a:solidFill>
                  <a:srgbClr val="255839"/>
                </a:solidFill>
              </a:rPr>
              <a:t> 4: </a:t>
            </a:r>
            <a:r>
              <a:rPr lang="en-US" sz="3200" dirty="0" err="1">
                <a:solidFill>
                  <a:srgbClr val="255839"/>
                </a:solidFill>
              </a:rPr>
              <a:t>Colectarea</a:t>
            </a:r>
            <a:r>
              <a:rPr lang="en-US" sz="3200" dirty="0">
                <a:solidFill>
                  <a:srgbClr val="255839"/>
                </a:solidFill>
              </a:rPr>
              <a:t> </a:t>
            </a:r>
            <a:r>
              <a:rPr lang="en-US" sz="3200" dirty="0" err="1">
                <a:solidFill>
                  <a:srgbClr val="255839"/>
                </a:solidFill>
              </a:rPr>
              <a:t>și</a:t>
            </a:r>
            <a:r>
              <a:rPr lang="en-US" sz="3200" dirty="0">
                <a:solidFill>
                  <a:srgbClr val="255839"/>
                </a:solidFill>
              </a:rPr>
              <a:t> </a:t>
            </a:r>
            <a:r>
              <a:rPr lang="en-US" sz="3200" dirty="0" err="1">
                <a:solidFill>
                  <a:srgbClr val="255839"/>
                </a:solidFill>
              </a:rPr>
              <a:t>gestionarea</a:t>
            </a:r>
            <a:r>
              <a:rPr lang="en-US" sz="3200" dirty="0">
                <a:solidFill>
                  <a:srgbClr val="255839"/>
                </a:solidFill>
              </a:rPr>
              <a:t> </a:t>
            </a:r>
            <a:r>
              <a:rPr lang="en-US" sz="3200" dirty="0" err="1">
                <a:solidFill>
                  <a:srgbClr val="255839"/>
                </a:solidFill>
              </a:rPr>
              <a:t>datelor</a:t>
            </a:r>
            <a:endParaRPr lang="el-GR" sz="3200" dirty="0">
              <a:solidFill>
                <a:srgbClr val="255839"/>
              </a:solidFill>
            </a:endParaRPr>
          </a:p>
        </p:txBody>
      </p:sp>
      <p:sp>
        <p:nvSpPr>
          <p:cNvPr id="7" name="Content Placeholder 6">
            <a:extLst>
              <a:ext uri="{FF2B5EF4-FFF2-40B4-BE49-F238E27FC236}">
                <a16:creationId xmlns:a16="http://schemas.microsoft.com/office/drawing/2014/main" id="{3BE9EF25-C8BA-EA84-4D1E-8C99BF7E68F5}"/>
              </a:ext>
            </a:extLst>
          </p:cNvPr>
          <p:cNvSpPr>
            <a:spLocks noGrp="1"/>
          </p:cNvSpPr>
          <p:nvPr>
            <p:ph sz="quarter" idx="12"/>
          </p:nvPr>
        </p:nvSpPr>
        <p:spPr>
          <a:xfrm>
            <a:off x="399369" y="1449388"/>
            <a:ext cx="9313591" cy="5157229"/>
          </a:xfrm>
        </p:spPr>
        <p:txBody>
          <a:bodyPr/>
          <a:lstStyle/>
          <a:p>
            <a:pPr marL="0" indent="0">
              <a:buNone/>
            </a:pPr>
            <a:endParaRPr lang="en-US" dirty="0"/>
          </a:p>
          <a:p>
            <a:pPr marL="0" indent="0">
              <a:buNone/>
            </a:pPr>
            <a:endParaRPr lang="en-US" dirty="0"/>
          </a:p>
          <a:p>
            <a:pPr marL="0" indent="0">
              <a:buNone/>
            </a:pPr>
            <a:r>
              <a:rPr lang="en-US" dirty="0" err="1"/>
              <a:t>Această</a:t>
            </a:r>
            <a:r>
              <a:rPr lang="en-US" dirty="0"/>
              <a:t> </a:t>
            </a:r>
            <a:r>
              <a:rPr lang="en-US" dirty="0" err="1"/>
              <a:t>unitate</a:t>
            </a:r>
            <a:r>
              <a:rPr lang="en-US" dirty="0"/>
              <a:t> introduce </a:t>
            </a:r>
            <a:r>
              <a:rPr lang="en-US" dirty="0" err="1"/>
              <a:t>metode</a:t>
            </a:r>
            <a:r>
              <a:rPr lang="en-US" dirty="0"/>
              <a:t> </a:t>
            </a:r>
            <a:r>
              <a:rPr lang="en-US" dirty="0" err="1"/>
              <a:t>și</a:t>
            </a:r>
            <a:r>
              <a:rPr lang="en-US" dirty="0"/>
              <a:t> </a:t>
            </a:r>
            <a:r>
              <a:rPr lang="en-US" dirty="0" err="1"/>
              <a:t>instrumente</a:t>
            </a:r>
            <a:r>
              <a:rPr lang="en-US" dirty="0"/>
              <a:t> </a:t>
            </a:r>
            <a:r>
              <a:rPr lang="en-US" dirty="0" err="1"/>
              <a:t>pentru</a:t>
            </a:r>
            <a:r>
              <a:rPr lang="en-US" dirty="0"/>
              <a:t> </a:t>
            </a:r>
            <a:r>
              <a:rPr lang="en-US" dirty="0" err="1"/>
              <a:t>colectarea</a:t>
            </a:r>
            <a:r>
              <a:rPr lang="en-US" dirty="0"/>
              <a:t>, </a:t>
            </a:r>
            <a:r>
              <a:rPr lang="en-US" dirty="0" err="1"/>
              <a:t>procesarea</a:t>
            </a:r>
            <a:r>
              <a:rPr lang="en-US" dirty="0"/>
              <a:t> </a:t>
            </a:r>
            <a:r>
              <a:rPr lang="en-US" dirty="0" err="1"/>
              <a:t>și</a:t>
            </a:r>
            <a:r>
              <a:rPr lang="en-US" dirty="0"/>
              <a:t> </a:t>
            </a:r>
            <a:r>
              <a:rPr lang="en-US" dirty="0" err="1"/>
              <a:t>gestionarea</a:t>
            </a:r>
            <a:r>
              <a:rPr lang="en-US" dirty="0"/>
              <a:t> </a:t>
            </a:r>
            <a:r>
              <a:rPr lang="en-US" dirty="0" err="1"/>
              <a:t>datelor</a:t>
            </a:r>
            <a:r>
              <a:rPr lang="en-US" dirty="0"/>
              <a:t> </a:t>
            </a:r>
            <a:r>
              <a:rPr lang="en-US" dirty="0" err="1"/>
              <a:t>relevante</a:t>
            </a:r>
            <a:r>
              <a:rPr lang="en-US" dirty="0"/>
              <a:t> </a:t>
            </a:r>
            <a:r>
              <a:rPr lang="en-US" dirty="0" err="1"/>
              <a:t>pentru</a:t>
            </a:r>
            <a:r>
              <a:rPr lang="en-US" dirty="0"/>
              <a:t> </a:t>
            </a:r>
            <a:r>
              <a:rPr lang="en-US" dirty="0" err="1"/>
              <a:t>sustenabilitate</a:t>
            </a:r>
            <a:r>
              <a:rPr lang="en-US" dirty="0"/>
              <a:t>. </a:t>
            </a:r>
          </a:p>
          <a:p>
            <a:pPr marL="0" indent="0">
              <a:buNone/>
            </a:pPr>
            <a:endParaRPr lang="en-US" dirty="0"/>
          </a:p>
          <a:p>
            <a:pPr marL="0" indent="0">
              <a:buNone/>
            </a:pPr>
            <a:r>
              <a:rPr lang="en-US" dirty="0" err="1"/>
              <a:t>Cursanții</a:t>
            </a:r>
            <a:r>
              <a:rPr lang="en-US" dirty="0"/>
              <a:t> </a:t>
            </a:r>
            <a:r>
              <a:rPr lang="en-US" dirty="0" err="1"/>
              <a:t>vor</a:t>
            </a:r>
            <a:r>
              <a:rPr lang="en-US" dirty="0"/>
              <a:t>:</a:t>
            </a:r>
          </a:p>
          <a:p>
            <a:pPr algn="ctr">
              <a:buFont typeface="Wingdings" panose="05000000000000000000" pitchFamily="2" charset="2"/>
              <a:buChar char="v"/>
            </a:pPr>
            <a:r>
              <a:rPr lang="en-US" dirty="0"/>
              <a:t>Explora </a:t>
            </a:r>
            <a:r>
              <a:rPr lang="en-US" dirty="0" err="1"/>
              <a:t>infrastructurile</a:t>
            </a:r>
            <a:r>
              <a:rPr lang="en-US" dirty="0"/>
              <a:t> </a:t>
            </a:r>
            <a:r>
              <a:rPr lang="en-US" dirty="0" err="1"/>
              <a:t>europene</a:t>
            </a:r>
            <a:r>
              <a:rPr lang="en-US" dirty="0"/>
              <a:t> de date
</a:t>
            </a:r>
            <a:r>
              <a:rPr lang="en-US" dirty="0" err="1"/>
              <a:t>Afla</a:t>
            </a:r>
            <a:r>
              <a:rPr lang="en-US" dirty="0"/>
              <a:t> </a:t>
            </a:r>
            <a:r>
              <a:rPr lang="en-US" dirty="0" err="1"/>
              <a:t>cele</a:t>
            </a:r>
            <a:r>
              <a:rPr lang="en-US" dirty="0"/>
              <a:t> </a:t>
            </a:r>
            <a:r>
              <a:rPr lang="en-US" dirty="0" err="1"/>
              <a:t>mai</a:t>
            </a:r>
            <a:r>
              <a:rPr lang="en-US" dirty="0"/>
              <a:t> </a:t>
            </a:r>
            <a:r>
              <a:rPr lang="en-US" dirty="0" err="1"/>
              <a:t>bune</a:t>
            </a:r>
            <a:r>
              <a:rPr lang="en-US" dirty="0"/>
              <a:t> </a:t>
            </a:r>
            <a:r>
              <a:rPr lang="en-US" dirty="0" err="1"/>
              <a:t>practici</a:t>
            </a:r>
            <a:r>
              <a:rPr lang="en-US" dirty="0"/>
              <a:t> </a:t>
            </a:r>
            <a:r>
              <a:rPr lang="en-US" dirty="0" err="1"/>
              <a:t>în</a:t>
            </a:r>
            <a:r>
              <a:rPr lang="en-US" dirty="0"/>
              <a:t> </a:t>
            </a:r>
            <a:r>
              <a:rPr lang="en-US" dirty="0" err="1"/>
              <a:t>guvernanța</a:t>
            </a:r>
            <a:r>
              <a:rPr lang="en-US" dirty="0"/>
              <a:t> </a:t>
            </a:r>
            <a:r>
              <a:rPr lang="en-US" dirty="0" err="1"/>
              <a:t>datelor</a:t>
            </a:r>
            <a:r>
              <a:rPr lang="en-US" dirty="0"/>
              <a:t> </a:t>
            </a:r>
            <a:r>
              <a:rPr lang="en-US" dirty="0" err="1"/>
              <a:t>și</a:t>
            </a:r>
            <a:r>
              <a:rPr lang="en-US" dirty="0"/>
              <a:t> </a:t>
            </a:r>
            <a:r>
              <a:rPr lang="en-US" dirty="0" err="1"/>
              <a:t>etică</a:t>
            </a:r>
            <a:r>
              <a:rPr lang="en-US" dirty="0"/>
              <a:t>, 
</a:t>
            </a:r>
            <a:r>
              <a:rPr lang="en-US" dirty="0" err="1"/>
              <a:t>Dobândi</a:t>
            </a:r>
            <a:r>
              <a:rPr lang="en-US" dirty="0"/>
              <a:t> </a:t>
            </a:r>
            <a:r>
              <a:rPr lang="en-US" dirty="0" err="1"/>
              <a:t>experiență</a:t>
            </a:r>
            <a:r>
              <a:rPr lang="en-US" dirty="0"/>
              <a:t> </a:t>
            </a:r>
            <a:r>
              <a:rPr lang="en-US" dirty="0" err="1"/>
              <a:t>practică</a:t>
            </a:r>
            <a:r>
              <a:rPr lang="en-US" dirty="0"/>
              <a:t> cu </a:t>
            </a:r>
            <a:r>
              <a:rPr lang="en-US" dirty="0" err="1"/>
              <a:t>fluxuri</a:t>
            </a:r>
            <a:r>
              <a:rPr lang="en-US" dirty="0"/>
              <a:t> de </a:t>
            </a:r>
            <a:r>
              <a:rPr lang="en-US" dirty="0" err="1"/>
              <a:t>lucru</a:t>
            </a:r>
            <a:r>
              <a:rPr lang="en-US" dirty="0"/>
              <a:t> open-source </a:t>
            </a:r>
            <a:r>
              <a:rPr lang="en-US" dirty="0" err="1"/>
              <a:t>pentru</a:t>
            </a:r>
            <a:r>
              <a:rPr lang="en-US" dirty="0"/>
              <a:t> a </a:t>
            </a:r>
            <a:r>
              <a:rPr lang="en-US" dirty="0" err="1"/>
              <a:t>asigura</a:t>
            </a:r>
            <a:r>
              <a:rPr lang="en-US" dirty="0"/>
              <a:t> o </a:t>
            </a:r>
            <a:r>
              <a:rPr lang="en-US" dirty="0" err="1"/>
              <a:t>calitate</a:t>
            </a:r>
            <a:r>
              <a:rPr lang="en-US" dirty="0"/>
              <a:t> </a:t>
            </a:r>
            <a:r>
              <a:rPr lang="en-US" dirty="0" err="1"/>
              <a:t>ridicată</a:t>
            </a:r>
            <a:r>
              <a:rPr lang="en-US" dirty="0"/>
              <a:t> a </a:t>
            </a:r>
            <a:r>
              <a:rPr lang="en-US" dirty="0" err="1"/>
              <a:t>datelor</a:t>
            </a:r>
            <a:r>
              <a:rPr lang="en-US" dirty="0"/>
              <a:t> </a:t>
            </a:r>
            <a:r>
              <a:rPr lang="en-US" dirty="0" err="1"/>
              <a:t>și</a:t>
            </a:r>
            <a:r>
              <a:rPr lang="en-US" dirty="0"/>
              <a:t> </a:t>
            </a:r>
            <a:r>
              <a:rPr lang="en-US" dirty="0" err="1"/>
              <a:t>reproductibilitate</a:t>
            </a:r>
            <a:r>
              <a:rPr lang="en-US" dirty="0"/>
              <a:t>.</a:t>
            </a:r>
            <a:endParaRPr lang="en-GB" noProof="0" dirty="0"/>
          </a:p>
        </p:txBody>
      </p:sp>
    </p:spTree>
    <p:extLst>
      <p:ext uri="{BB962C8B-B14F-4D97-AF65-F5344CB8AC3E}">
        <p14:creationId xmlns:p14="http://schemas.microsoft.com/office/powerpoint/2010/main" val="2634389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129A6-A472-7762-613F-965A619BC86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7F224C1-A729-E936-ECA2-3A43C1FD7DE4}"/>
              </a:ext>
            </a:extLst>
          </p:cNvPr>
          <p:cNvSpPr>
            <a:spLocks noGrp="1"/>
          </p:cNvSpPr>
          <p:nvPr>
            <p:ph type="title"/>
          </p:nvPr>
        </p:nvSpPr>
        <p:spPr>
          <a:xfrm>
            <a:off x="399369" y="788987"/>
            <a:ext cx="8596668" cy="1092063"/>
          </a:xfrm>
        </p:spPr>
        <p:txBody>
          <a:bodyPr>
            <a:normAutofit/>
          </a:bodyPr>
          <a:lstStyle/>
          <a:p>
            <a:r>
              <a:rPr lang="en-US" sz="3200" dirty="0" err="1">
                <a:solidFill>
                  <a:srgbClr val="255839"/>
                </a:solidFill>
              </a:rPr>
              <a:t>Modulul</a:t>
            </a:r>
            <a:r>
              <a:rPr lang="en-US" sz="3200" dirty="0">
                <a:solidFill>
                  <a:srgbClr val="255839"/>
                </a:solidFill>
              </a:rPr>
              <a:t> 5: </a:t>
            </a:r>
            <a:r>
              <a:rPr lang="en-US" sz="3200" dirty="0" err="1">
                <a:solidFill>
                  <a:srgbClr val="255839"/>
                </a:solidFill>
              </a:rPr>
              <a:t>Dezvoltarea</a:t>
            </a:r>
            <a:r>
              <a:rPr lang="en-US" sz="3200" dirty="0">
                <a:solidFill>
                  <a:srgbClr val="255839"/>
                </a:solidFill>
              </a:rPr>
              <a:t> </a:t>
            </a:r>
            <a:r>
              <a:rPr lang="en-US" sz="3200" dirty="0" err="1">
                <a:solidFill>
                  <a:srgbClr val="255839"/>
                </a:solidFill>
              </a:rPr>
              <a:t>și</a:t>
            </a:r>
            <a:r>
              <a:rPr lang="en-US" sz="3200" dirty="0">
                <a:solidFill>
                  <a:srgbClr val="255839"/>
                </a:solidFill>
              </a:rPr>
              <a:t> </a:t>
            </a:r>
            <a:r>
              <a:rPr lang="en-US" sz="3200" dirty="0" err="1">
                <a:solidFill>
                  <a:srgbClr val="255839"/>
                </a:solidFill>
              </a:rPr>
              <a:t>implementarea</a:t>
            </a:r>
            <a:r>
              <a:rPr lang="en-US" sz="3200" dirty="0">
                <a:solidFill>
                  <a:srgbClr val="255839"/>
                </a:solidFill>
              </a:rPr>
              <a:t> </a:t>
            </a:r>
            <a:r>
              <a:rPr lang="en-US" sz="3200" dirty="0" err="1">
                <a:solidFill>
                  <a:srgbClr val="255839"/>
                </a:solidFill>
              </a:rPr>
              <a:t>Planului</a:t>
            </a:r>
            <a:r>
              <a:rPr lang="en-US" sz="3200" dirty="0">
                <a:solidFill>
                  <a:srgbClr val="255839"/>
                </a:solidFill>
              </a:rPr>
              <a:t> de </a:t>
            </a:r>
            <a:r>
              <a:rPr lang="en-US" sz="3200" dirty="0" err="1">
                <a:solidFill>
                  <a:srgbClr val="255839"/>
                </a:solidFill>
              </a:rPr>
              <a:t>Sustenabilitate</a:t>
            </a:r>
            <a:endParaRPr lang="el-GR" sz="3200" dirty="0">
              <a:solidFill>
                <a:srgbClr val="255839"/>
              </a:solidFill>
            </a:endParaRPr>
          </a:p>
        </p:txBody>
      </p:sp>
      <p:sp>
        <p:nvSpPr>
          <p:cNvPr id="7" name="Content Placeholder 6">
            <a:extLst>
              <a:ext uri="{FF2B5EF4-FFF2-40B4-BE49-F238E27FC236}">
                <a16:creationId xmlns:a16="http://schemas.microsoft.com/office/drawing/2014/main" id="{4BDF87BE-E190-8A1D-3095-E72B4CB8ACAA}"/>
              </a:ext>
            </a:extLst>
          </p:cNvPr>
          <p:cNvSpPr>
            <a:spLocks noGrp="1"/>
          </p:cNvSpPr>
          <p:nvPr>
            <p:ph sz="quarter" idx="12"/>
          </p:nvPr>
        </p:nvSpPr>
        <p:spPr>
          <a:xfrm>
            <a:off x="399369" y="1449388"/>
            <a:ext cx="9313591" cy="5157229"/>
          </a:xfrm>
        </p:spPr>
        <p:txBody>
          <a:bodyPr/>
          <a:lstStyle/>
          <a:p>
            <a:pPr marL="0" indent="0">
              <a:buNone/>
            </a:pPr>
            <a:endParaRPr lang="en-GB" dirty="0"/>
          </a:p>
          <a:p>
            <a:pPr marL="0" indent="0">
              <a:buNone/>
            </a:pPr>
            <a:endParaRPr lang="en-GB" dirty="0"/>
          </a:p>
          <a:p>
            <a:pPr marL="0" indent="0">
              <a:buNone/>
            </a:pPr>
            <a:r>
              <a:rPr lang="en-GB" dirty="0" err="1"/>
              <a:t>Această</a:t>
            </a:r>
            <a:r>
              <a:rPr lang="en-GB" dirty="0"/>
              <a:t> </a:t>
            </a:r>
            <a:r>
              <a:rPr lang="en-GB" dirty="0" err="1"/>
              <a:t>unitate</a:t>
            </a:r>
            <a:r>
              <a:rPr lang="en-GB" dirty="0"/>
              <a:t> </a:t>
            </a:r>
            <a:r>
              <a:rPr lang="en-GB" dirty="0" err="1"/>
              <a:t>pregătește</a:t>
            </a:r>
            <a:r>
              <a:rPr lang="en-GB" dirty="0"/>
              <a:t> </a:t>
            </a:r>
            <a:r>
              <a:rPr lang="en-GB" dirty="0" err="1"/>
              <a:t>Experții</a:t>
            </a:r>
            <a:r>
              <a:rPr lang="en-GB" dirty="0"/>
              <a:t> </a:t>
            </a:r>
            <a:r>
              <a:rPr lang="en-GB" dirty="0" err="1"/>
              <a:t>Europeni</a:t>
            </a:r>
            <a:r>
              <a:rPr lang="en-GB" dirty="0"/>
              <a:t> </a:t>
            </a:r>
            <a:r>
              <a:rPr lang="en-GB" dirty="0" err="1"/>
              <a:t>în</a:t>
            </a:r>
            <a:r>
              <a:rPr lang="en-GB" dirty="0"/>
              <a:t> </a:t>
            </a:r>
            <a:r>
              <a:rPr lang="en-GB" dirty="0" err="1"/>
              <a:t>Sustenabilitate</a:t>
            </a:r>
            <a:r>
              <a:rPr lang="en-GB" dirty="0"/>
              <a:t> (ESE) </a:t>
            </a:r>
            <a:r>
              <a:rPr lang="en-GB" dirty="0" err="1"/>
              <a:t>pentru</a:t>
            </a:r>
            <a:r>
              <a:rPr lang="en-GB" dirty="0"/>
              <a:t> a </a:t>
            </a:r>
            <a:r>
              <a:rPr lang="en-GB" dirty="0" err="1"/>
              <a:t>proiecta</a:t>
            </a:r>
            <a:r>
              <a:rPr lang="en-GB" dirty="0"/>
              <a:t>, </a:t>
            </a:r>
            <a:r>
              <a:rPr lang="en-GB" dirty="0" err="1"/>
              <a:t>implementa</a:t>
            </a:r>
            <a:r>
              <a:rPr lang="en-GB" dirty="0"/>
              <a:t> </a:t>
            </a:r>
            <a:r>
              <a:rPr lang="en-GB" dirty="0" err="1"/>
              <a:t>și</a:t>
            </a:r>
            <a:r>
              <a:rPr lang="en-GB" dirty="0"/>
              <a:t> </a:t>
            </a:r>
            <a:r>
              <a:rPr lang="en-GB" dirty="0" err="1"/>
              <a:t>monitoriza</a:t>
            </a:r>
            <a:r>
              <a:rPr lang="en-GB" dirty="0"/>
              <a:t> </a:t>
            </a:r>
            <a:r>
              <a:rPr lang="en-GB" dirty="0" err="1"/>
              <a:t>planuri</a:t>
            </a:r>
            <a:r>
              <a:rPr lang="en-GB" dirty="0"/>
              <a:t> </a:t>
            </a:r>
            <a:r>
              <a:rPr lang="en-GB" dirty="0" err="1"/>
              <a:t>cuprinzătoare</a:t>
            </a:r>
            <a:r>
              <a:rPr lang="en-GB" dirty="0"/>
              <a:t> de </a:t>
            </a:r>
            <a:r>
              <a:rPr lang="en-GB" dirty="0" err="1"/>
              <a:t>sustenabilitate</a:t>
            </a:r>
            <a:r>
              <a:rPr lang="en-GB" dirty="0"/>
              <a:t>.
</a:t>
            </a:r>
            <a:r>
              <a:rPr lang="en-GB" dirty="0" err="1"/>
              <a:t>Temele</a:t>
            </a:r>
            <a:r>
              <a:rPr lang="en-GB" dirty="0"/>
              <a:t> </a:t>
            </a:r>
            <a:r>
              <a:rPr lang="en-GB" dirty="0" err="1"/>
              <a:t>cheie</a:t>
            </a:r>
            <a:r>
              <a:rPr lang="en-GB" dirty="0"/>
              <a:t> </a:t>
            </a:r>
            <a:r>
              <a:rPr lang="en-GB" dirty="0" err="1"/>
              <a:t>includ</a:t>
            </a:r>
            <a:r>
              <a:rPr lang="en-GB" dirty="0"/>
              <a:t> :</a:t>
            </a:r>
          </a:p>
          <a:p>
            <a:pPr algn="ctr">
              <a:buFont typeface="Wingdings" panose="05000000000000000000" pitchFamily="2" charset="2"/>
              <a:buChar char="v"/>
            </a:pPr>
            <a:r>
              <a:rPr lang="en-GB" dirty="0"/>
              <a:t>Analiza </a:t>
            </a:r>
            <a:r>
              <a:rPr lang="en-GB" dirty="0" err="1"/>
              <a:t>părților</a:t>
            </a:r>
            <a:r>
              <a:rPr lang="en-GB" dirty="0"/>
              <a:t> </a:t>
            </a:r>
            <a:r>
              <a:rPr lang="en-GB" dirty="0" err="1"/>
              <a:t>interesate</a:t>
            </a:r>
            <a:r>
              <a:rPr lang="en-GB" dirty="0"/>
              <a:t>;
</a:t>
            </a:r>
            <a:r>
              <a:rPr lang="en-GB" dirty="0" err="1"/>
              <a:t>Alocarea</a:t>
            </a:r>
            <a:r>
              <a:rPr lang="en-GB" dirty="0"/>
              <a:t> </a:t>
            </a:r>
            <a:r>
              <a:rPr lang="en-GB" dirty="0" err="1"/>
              <a:t>resurselor</a:t>
            </a:r>
            <a:r>
              <a:rPr lang="en-GB" dirty="0"/>
              <a:t>;
Dezvoltare </a:t>
            </a:r>
            <a:r>
              <a:rPr lang="en-GB" dirty="0" err="1"/>
              <a:t>durabilă</a:t>
            </a:r>
            <a:r>
              <a:rPr lang="en-GB" dirty="0"/>
              <a:t> a </a:t>
            </a:r>
            <a:r>
              <a:rPr lang="en-GB" dirty="0" err="1"/>
              <a:t>produselor</a:t>
            </a:r>
            <a:r>
              <a:rPr lang="en-GB" dirty="0"/>
              <a:t>;
</a:t>
            </a:r>
            <a:r>
              <a:rPr lang="en-GB" dirty="0" err="1"/>
              <a:t>Strategii</a:t>
            </a:r>
            <a:r>
              <a:rPr lang="en-GB" dirty="0"/>
              <a:t> de </a:t>
            </a:r>
            <a:r>
              <a:rPr lang="en-GB" dirty="0" err="1"/>
              <a:t>gestionare</a:t>
            </a:r>
            <a:r>
              <a:rPr lang="en-GB" dirty="0"/>
              <a:t> a </a:t>
            </a:r>
            <a:r>
              <a:rPr lang="en-GB" dirty="0" err="1"/>
              <a:t>deșeurilor</a:t>
            </a:r>
            <a:r>
              <a:rPr lang="en-GB" dirty="0"/>
              <a:t>;
</a:t>
            </a:r>
            <a:r>
              <a:rPr lang="en-GB" dirty="0" err="1"/>
              <a:t>Evaluarea</a:t>
            </a:r>
            <a:r>
              <a:rPr lang="en-GB" dirty="0"/>
              <a:t> </a:t>
            </a:r>
            <a:r>
              <a:rPr lang="en-GB" dirty="0" err="1"/>
              <a:t>performanței</a:t>
            </a:r>
            <a:r>
              <a:rPr lang="en-GB" dirty="0"/>
              <a:t> </a:t>
            </a:r>
            <a:r>
              <a:rPr lang="en-GB" dirty="0" err="1"/>
              <a:t>în</a:t>
            </a:r>
            <a:r>
              <a:rPr lang="en-GB" dirty="0"/>
              <a:t> </a:t>
            </a:r>
            <a:r>
              <a:rPr lang="en-GB" dirty="0" err="1"/>
              <a:t>cadrul</a:t>
            </a:r>
            <a:r>
              <a:rPr lang="en-GB" dirty="0"/>
              <a:t> </a:t>
            </a:r>
            <a:r>
              <a:rPr lang="en-GB" dirty="0" err="1"/>
              <a:t>cadrelor</a:t>
            </a:r>
            <a:r>
              <a:rPr lang="en-GB" dirty="0"/>
              <a:t> </a:t>
            </a:r>
            <a:r>
              <a:rPr lang="en-GB" dirty="0" err="1"/>
              <a:t>politice</a:t>
            </a:r>
            <a:r>
              <a:rPr lang="en-GB" dirty="0"/>
              <a:t> </a:t>
            </a:r>
            <a:r>
              <a:rPr lang="en-GB" dirty="0" err="1"/>
              <a:t>europene</a:t>
            </a:r>
            <a:r>
              <a:rPr lang="en-GB" dirty="0"/>
              <a:t> </a:t>
            </a:r>
            <a:r>
              <a:rPr lang="en-GB" dirty="0" err="1"/>
              <a:t>și</a:t>
            </a:r>
            <a:r>
              <a:rPr lang="en-GB" dirty="0"/>
              <a:t> a </a:t>
            </a:r>
            <a:r>
              <a:rPr lang="en-GB" dirty="0" err="1"/>
              <a:t>ghidurilor</a:t>
            </a:r>
            <a:r>
              <a:rPr lang="en-GB" dirty="0"/>
              <a:t> </a:t>
            </a:r>
            <a:r>
              <a:rPr lang="en-GB" dirty="0" err="1"/>
              <a:t>etice</a:t>
            </a:r>
            <a:r>
              <a:rPr lang="en-GB" dirty="0"/>
              <a:t>.</a:t>
            </a:r>
            <a:endParaRPr lang="en-GB" noProof="0" dirty="0"/>
          </a:p>
        </p:txBody>
      </p:sp>
    </p:spTree>
    <p:extLst>
      <p:ext uri="{BB962C8B-B14F-4D97-AF65-F5344CB8AC3E}">
        <p14:creationId xmlns:p14="http://schemas.microsoft.com/office/powerpoint/2010/main" val="3175304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D7225-B06A-547E-A780-874E2A6CE8A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A5718E0-FD42-A142-CFF3-BCAAFEE7C798}"/>
              </a:ext>
            </a:extLst>
          </p:cNvPr>
          <p:cNvSpPr>
            <a:spLocks noGrp="1"/>
          </p:cNvSpPr>
          <p:nvPr>
            <p:ph type="title"/>
          </p:nvPr>
        </p:nvSpPr>
        <p:spPr>
          <a:xfrm>
            <a:off x="399369" y="788988"/>
            <a:ext cx="8596668" cy="660400"/>
          </a:xfrm>
        </p:spPr>
        <p:txBody>
          <a:bodyPr>
            <a:normAutofit/>
          </a:bodyPr>
          <a:lstStyle/>
          <a:p>
            <a:r>
              <a:rPr lang="en-US" sz="3200" dirty="0" err="1">
                <a:solidFill>
                  <a:srgbClr val="255839"/>
                </a:solidFill>
              </a:rPr>
              <a:t>Modulul</a:t>
            </a:r>
            <a:r>
              <a:rPr lang="en-US" sz="3200" dirty="0">
                <a:solidFill>
                  <a:srgbClr val="255839"/>
                </a:solidFill>
              </a:rPr>
              <a:t> 6: </a:t>
            </a:r>
            <a:r>
              <a:rPr lang="en-US" sz="3200" dirty="0" err="1">
                <a:solidFill>
                  <a:srgbClr val="255839"/>
                </a:solidFill>
              </a:rPr>
              <a:t>Finanțe</a:t>
            </a:r>
            <a:r>
              <a:rPr lang="en-US" sz="3200" dirty="0">
                <a:solidFill>
                  <a:srgbClr val="255839"/>
                </a:solidFill>
              </a:rPr>
              <a:t> </a:t>
            </a:r>
            <a:r>
              <a:rPr lang="en-US" sz="3200" dirty="0" err="1">
                <a:solidFill>
                  <a:srgbClr val="255839"/>
                </a:solidFill>
              </a:rPr>
              <a:t>și</a:t>
            </a:r>
            <a:r>
              <a:rPr lang="en-US" sz="3200" dirty="0">
                <a:solidFill>
                  <a:srgbClr val="255839"/>
                </a:solidFill>
              </a:rPr>
              <a:t> </a:t>
            </a:r>
            <a:r>
              <a:rPr lang="en-US" sz="3200" dirty="0" err="1">
                <a:solidFill>
                  <a:srgbClr val="255839"/>
                </a:solidFill>
              </a:rPr>
              <a:t>Operațiuni</a:t>
            </a:r>
            <a:r>
              <a:rPr lang="en-US" sz="3200" dirty="0">
                <a:solidFill>
                  <a:srgbClr val="255839"/>
                </a:solidFill>
              </a:rPr>
              <a:t> </a:t>
            </a:r>
            <a:r>
              <a:rPr lang="en-US" sz="3200" dirty="0" err="1">
                <a:solidFill>
                  <a:srgbClr val="255839"/>
                </a:solidFill>
              </a:rPr>
              <a:t>Sustenabile</a:t>
            </a:r>
            <a:endParaRPr lang="el-GR" sz="3200" dirty="0">
              <a:solidFill>
                <a:srgbClr val="255839"/>
              </a:solidFill>
            </a:endParaRPr>
          </a:p>
        </p:txBody>
      </p:sp>
      <p:sp>
        <p:nvSpPr>
          <p:cNvPr id="7" name="Content Placeholder 6">
            <a:extLst>
              <a:ext uri="{FF2B5EF4-FFF2-40B4-BE49-F238E27FC236}">
                <a16:creationId xmlns:a16="http://schemas.microsoft.com/office/drawing/2014/main" id="{BE388D4A-6F21-0BCA-D00E-70CAF6826C38}"/>
              </a:ext>
            </a:extLst>
          </p:cNvPr>
          <p:cNvSpPr>
            <a:spLocks noGrp="1"/>
          </p:cNvSpPr>
          <p:nvPr>
            <p:ph sz="quarter" idx="12"/>
          </p:nvPr>
        </p:nvSpPr>
        <p:spPr>
          <a:xfrm>
            <a:off x="399369" y="1449388"/>
            <a:ext cx="9313591" cy="5157229"/>
          </a:xfrm>
        </p:spPr>
        <p:txBody>
          <a:bodyPr>
            <a:normAutofit/>
          </a:bodyPr>
          <a:lstStyle/>
          <a:p>
            <a:pPr marL="0" indent="0">
              <a:buNone/>
            </a:pPr>
            <a:endParaRPr lang="en-US" dirty="0"/>
          </a:p>
          <a:p>
            <a:pPr marL="0" indent="0">
              <a:buNone/>
            </a:pPr>
            <a:r>
              <a:rPr lang="en-US" dirty="0" err="1"/>
              <a:t>Experții</a:t>
            </a:r>
            <a:r>
              <a:rPr lang="en-US" dirty="0"/>
              <a:t> </a:t>
            </a:r>
            <a:r>
              <a:rPr lang="en-US" dirty="0" err="1"/>
              <a:t>Europeni</a:t>
            </a:r>
            <a:r>
              <a:rPr lang="en-US" dirty="0"/>
              <a:t> </a:t>
            </a:r>
            <a:r>
              <a:rPr lang="en-US" dirty="0" err="1"/>
              <a:t>în</a:t>
            </a:r>
            <a:r>
              <a:rPr lang="en-US" dirty="0"/>
              <a:t> </a:t>
            </a:r>
            <a:r>
              <a:rPr lang="en-US" dirty="0" err="1"/>
              <a:t>Sustenabilitate</a:t>
            </a:r>
            <a:r>
              <a:rPr lang="en-US" dirty="0"/>
              <a:t> </a:t>
            </a:r>
            <a:r>
              <a:rPr lang="en-US" dirty="0" err="1"/>
              <a:t>vor</a:t>
            </a:r>
            <a:r>
              <a:rPr lang="en-US" dirty="0"/>
              <a:t> </a:t>
            </a:r>
            <a:r>
              <a:rPr lang="en-US" dirty="0" err="1"/>
              <a:t>deveni</a:t>
            </a:r>
            <a:r>
              <a:rPr lang="en-US" dirty="0"/>
              <a:t> </a:t>
            </a:r>
            <a:r>
              <a:rPr lang="en-US" dirty="0" err="1"/>
              <a:t>familiarizați</a:t>
            </a:r>
            <a:r>
              <a:rPr lang="en-US" dirty="0"/>
              <a:t> cu </a:t>
            </a:r>
            <a:r>
              <a:rPr lang="en-US" dirty="0" err="1"/>
              <a:t>tema</a:t>
            </a:r>
            <a:r>
              <a:rPr lang="en-US" dirty="0"/>
              <a:t> </a:t>
            </a:r>
            <a:r>
              <a:rPr lang="en-US" dirty="0" err="1"/>
              <a:t>finanțelor</a:t>
            </a:r>
            <a:r>
              <a:rPr lang="en-US" dirty="0"/>
              <a:t> </a:t>
            </a:r>
            <a:r>
              <a:rPr lang="en-US" dirty="0" err="1"/>
              <a:t>sustenabile</a:t>
            </a:r>
            <a:r>
              <a:rPr lang="en-US" dirty="0"/>
              <a:t>: Cum </a:t>
            </a:r>
            <a:r>
              <a:rPr lang="en-US" dirty="0" err="1"/>
              <a:t>arată</a:t>
            </a:r>
            <a:r>
              <a:rPr lang="en-US" dirty="0"/>
              <a:t> </a:t>
            </a:r>
            <a:r>
              <a:rPr lang="en-US" dirty="0" err="1"/>
              <a:t>tranzacțiile</a:t>
            </a:r>
            <a:r>
              <a:rPr lang="en-US" dirty="0"/>
              <a:t> </a:t>
            </a:r>
            <a:r>
              <a:rPr lang="en-US" dirty="0" err="1"/>
              <a:t>financiare</a:t>
            </a:r>
            <a:r>
              <a:rPr lang="en-US" dirty="0"/>
              <a:t> </a:t>
            </a:r>
            <a:r>
              <a:rPr lang="en-US" dirty="0" err="1"/>
              <a:t>sustenabile</a:t>
            </a:r>
            <a:r>
              <a:rPr lang="en-US" dirty="0"/>
              <a:t> </a:t>
            </a:r>
            <a:r>
              <a:rPr lang="en-US" dirty="0" err="1"/>
              <a:t>și</a:t>
            </a:r>
            <a:r>
              <a:rPr lang="en-US" dirty="0"/>
              <a:t> cum pot fi </a:t>
            </a:r>
            <a:r>
              <a:rPr lang="en-US" dirty="0" err="1"/>
              <a:t>implementate</a:t>
            </a:r>
            <a:r>
              <a:rPr lang="en-US" dirty="0"/>
              <a:t> la </a:t>
            </a:r>
            <a:r>
              <a:rPr lang="en-US" dirty="0" err="1"/>
              <a:t>nivel</a:t>
            </a:r>
            <a:r>
              <a:rPr lang="en-US" dirty="0"/>
              <a:t> </a:t>
            </a:r>
            <a:r>
              <a:rPr lang="en-US" dirty="0" err="1"/>
              <a:t>operațional</a:t>
            </a:r>
            <a:r>
              <a:rPr lang="en-US" dirty="0"/>
              <a:t>? </a:t>
            </a:r>
          </a:p>
          <a:p>
            <a:pPr marL="0" indent="0">
              <a:buNone/>
            </a:pPr>
            <a:endParaRPr lang="en-US" dirty="0"/>
          </a:p>
          <a:p>
            <a:pPr marL="0" indent="0">
              <a:buNone/>
            </a:pPr>
            <a:r>
              <a:rPr lang="en-US" dirty="0" err="1"/>
              <a:t>Următoarele</a:t>
            </a:r>
            <a:r>
              <a:rPr lang="en-US" dirty="0"/>
              <a:t> </a:t>
            </a:r>
            <a:r>
              <a:rPr lang="en-US" dirty="0" err="1"/>
              <a:t>domenii</a:t>
            </a:r>
            <a:r>
              <a:rPr lang="en-US" dirty="0"/>
              <a:t> </a:t>
            </a:r>
            <a:r>
              <a:rPr lang="en-US" dirty="0" err="1"/>
              <a:t>vor</a:t>
            </a:r>
            <a:r>
              <a:rPr lang="en-US" dirty="0"/>
              <a:t> fi </a:t>
            </a:r>
            <a:r>
              <a:rPr lang="en-US" dirty="0" err="1"/>
              <a:t>acoperite</a:t>
            </a:r>
            <a:r>
              <a:rPr lang="en-US" dirty="0"/>
              <a:t>:</a:t>
            </a:r>
          </a:p>
          <a:p>
            <a:pPr algn="ctr">
              <a:buFont typeface="Wingdings" panose="05000000000000000000" pitchFamily="2" charset="2"/>
              <a:buChar char="v"/>
            </a:pPr>
            <a:r>
              <a:rPr lang="en-US" dirty="0" err="1"/>
              <a:t>Planificare</a:t>
            </a:r>
            <a:r>
              <a:rPr lang="en-US" dirty="0"/>
              <a:t>, </a:t>
            </a:r>
            <a:r>
              <a:rPr lang="en-US" dirty="0" err="1"/>
              <a:t>Implementare</a:t>
            </a:r>
            <a:r>
              <a:rPr lang="en-US" dirty="0"/>
              <a:t>, </a:t>
            </a:r>
            <a:r>
              <a:rPr lang="en-US" dirty="0" err="1"/>
              <a:t>Evaluare</a:t>
            </a:r>
            <a:r>
              <a:rPr lang="en-US" dirty="0"/>
              <a:t> </a:t>
            </a:r>
            <a:r>
              <a:rPr lang="en-US" dirty="0" err="1"/>
              <a:t>și</a:t>
            </a:r>
            <a:r>
              <a:rPr lang="en-US" dirty="0"/>
              <a:t> </a:t>
            </a:r>
            <a:r>
              <a:rPr lang="en-US" dirty="0" err="1"/>
              <a:t>Raportare</a:t>
            </a:r>
            <a:r>
              <a:rPr lang="en-US" dirty="0"/>
              <a:t> </a:t>
            </a:r>
            <a:r>
              <a:rPr lang="en-US" dirty="0" err="1"/>
              <a:t>Economică</a:t>
            </a:r>
            <a:r>
              <a:rPr lang="en-US" dirty="0"/>
              <a:t>
</a:t>
            </a:r>
            <a:r>
              <a:rPr lang="en-US" dirty="0" err="1"/>
              <a:t>Investiții</a:t>
            </a:r>
            <a:r>
              <a:rPr lang="en-US" dirty="0"/>
              <a:t>: </a:t>
            </a:r>
            <a:r>
              <a:rPr lang="en-US" dirty="0" err="1"/>
              <a:t>Investiții</a:t>
            </a:r>
            <a:r>
              <a:rPr lang="en-US" dirty="0"/>
              <a:t> </a:t>
            </a:r>
            <a:r>
              <a:rPr lang="en-US" dirty="0" err="1"/>
              <a:t>sustenabile</a:t>
            </a:r>
            <a:r>
              <a:rPr lang="en-US" dirty="0"/>
              <a:t>, </a:t>
            </a:r>
            <a:r>
              <a:rPr lang="en-US" dirty="0" err="1"/>
              <a:t>clădiri</a:t>
            </a:r>
            <a:r>
              <a:rPr lang="en-US" dirty="0"/>
              <a:t>, </a:t>
            </a:r>
            <a:r>
              <a:rPr lang="en-US" dirty="0" err="1"/>
              <a:t>flotă</a:t>
            </a:r>
            <a:r>
              <a:rPr lang="en-US" dirty="0"/>
              <a:t> de </a:t>
            </a:r>
            <a:r>
              <a:rPr lang="en-US" dirty="0" err="1"/>
              <a:t>vehicule</a:t>
            </a:r>
            <a:r>
              <a:rPr lang="en-US" dirty="0"/>
              <a:t> etc.
</a:t>
            </a:r>
            <a:r>
              <a:rPr lang="en-US" dirty="0" err="1"/>
              <a:t>Raportare</a:t>
            </a:r>
            <a:r>
              <a:rPr lang="en-US" dirty="0"/>
              <a:t>: </a:t>
            </a:r>
            <a:r>
              <a:rPr lang="en-US" dirty="0" err="1"/>
              <a:t>Directiva</a:t>
            </a:r>
            <a:r>
              <a:rPr lang="en-US" dirty="0"/>
              <a:t> de </a:t>
            </a:r>
            <a:r>
              <a:rPr lang="en-US" dirty="0" err="1"/>
              <a:t>raportare</a:t>
            </a:r>
            <a:r>
              <a:rPr lang="en-US" dirty="0"/>
              <a:t> a </a:t>
            </a:r>
            <a:r>
              <a:rPr lang="en-US" dirty="0" err="1"/>
              <a:t>sustenabilității</a:t>
            </a:r>
            <a:r>
              <a:rPr lang="en-US" dirty="0"/>
              <a:t> corporative, </a:t>
            </a:r>
            <a:r>
              <a:rPr lang="en-US" dirty="0" err="1"/>
              <a:t>Standardele</a:t>
            </a:r>
            <a:r>
              <a:rPr lang="en-US" dirty="0"/>
              <a:t> </a:t>
            </a:r>
            <a:r>
              <a:rPr lang="en-US" dirty="0" err="1"/>
              <a:t>Europene</a:t>
            </a:r>
            <a:r>
              <a:rPr lang="en-US" dirty="0"/>
              <a:t> de </a:t>
            </a:r>
            <a:r>
              <a:rPr lang="en-US" dirty="0" err="1"/>
              <a:t>raportare</a:t>
            </a:r>
            <a:r>
              <a:rPr lang="en-US" dirty="0"/>
              <a:t> a </a:t>
            </a:r>
            <a:r>
              <a:rPr lang="en-US" dirty="0" err="1"/>
              <a:t>sustenabilității</a:t>
            </a:r>
            <a:r>
              <a:rPr lang="en-US" dirty="0"/>
              <a:t>.</a:t>
            </a:r>
          </a:p>
        </p:txBody>
      </p:sp>
    </p:spTree>
    <p:extLst>
      <p:ext uri="{BB962C8B-B14F-4D97-AF65-F5344CB8AC3E}">
        <p14:creationId xmlns:p14="http://schemas.microsoft.com/office/powerpoint/2010/main" val="1289291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240FF-1062-B608-6D46-A4EF7D1D153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283018-A459-DFD6-8CF5-2FBA425E9E92}"/>
              </a:ext>
            </a:extLst>
          </p:cNvPr>
          <p:cNvSpPr>
            <a:spLocks noGrp="1"/>
          </p:cNvSpPr>
          <p:nvPr>
            <p:ph type="title"/>
          </p:nvPr>
        </p:nvSpPr>
        <p:spPr>
          <a:xfrm>
            <a:off x="399369" y="788988"/>
            <a:ext cx="8596668" cy="660400"/>
          </a:xfrm>
        </p:spPr>
        <p:txBody>
          <a:bodyPr>
            <a:normAutofit fontScale="90000"/>
          </a:bodyPr>
          <a:lstStyle/>
          <a:p>
            <a:r>
              <a:rPr lang="en-US" sz="3200" dirty="0" err="1">
                <a:solidFill>
                  <a:srgbClr val="255839"/>
                </a:solidFill>
              </a:rPr>
              <a:t>Modulul</a:t>
            </a:r>
            <a:r>
              <a:rPr lang="en-US" sz="3200" dirty="0">
                <a:solidFill>
                  <a:srgbClr val="255839"/>
                </a:solidFill>
              </a:rPr>
              <a:t> 7: </a:t>
            </a:r>
            <a:r>
              <a:rPr lang="en-US" sz="3200" dirty="0" err="1">
                <a:solidFill>
                  <a:srgbClr val="255839"/>
                </a:solidFill>
              </a:rPr>
              <a:t>Contabilizarea</a:t>
            </a:r>
            <a:r>
              <a:rPr lang="en-US" sz="3200" dirty="0">
                <a:solidFill>
                  <a:srgbClr val="255839"/>
                </a:solidFill>
              </a:rPr>
              <a:t> </a:t>
            </a:r>
            <a:r>
              <a:rPr lang="en-US" sz="3200" dirty="0" err="1">
                <a:solidFill>
                  <a:srgbClr val="255839"/>
                </a:solidFill>
              </a:rPr>
              <a:t>și</a:t>
            </a:r>
            <a:r>
              <a:rPr lang="en-US" sz="3200" dirty="0">
                <a:solidFill>
                  <a:srgbClr val="255839"/>
                </a:solidFill>
              </a:rPr>
              <a:t> </a:t>
            </a:r>
            <a:r>
              <a:rPr lang="en-US" sz="3200" dirty="0" err="1">
                <a:solidFill>
                  <a:srgbClr val="255839"/>
                </a:solidFill>
              </a:rPr>
              <a:t>raportarea</a:t>
            </a:r>
            <a:r>
              <a:rPr lang="en-US" sz="3200" dirty="0">
                <a:solidFill>
                  <a:srgbClr val="255839"/>
                </a:solidFill>
              </a:rPr>
              <a:t> </a:t>
            </a:r>
            <a:r>
              <a:rPr lang="en-US" sz="3200" dirty="0" err="1">
                <a:solidFill>
                  <a:srgbClr val="255839"/>
                </a:solidFill>
              </a:rPr>
              <a:t>carbonului</a:t>
            </a:r>
            <a:endParaRPr lang="el-GR" sz="3200" dirty="0">
              <a:solidFill>
                <a:srgbClr val="255839"/>
              </a:solidFill>
            </a:endParaRPr>
          </a:p>
        </p:txBody>
      </p:sp>
      <p:sp>
        <p:nvSpPr>
          <p:cNvPr id="7" name="Content Placeholder 6">
            <a:extLst>
              <a:ext uri="{FF2B5EF4-FFF2-40B4-BE49-F238E27FC236}">
                <a16:creationId xmlns:a16="http://schemas.microsoft.com/office/drawing/2014/main" id="{B2ADC256-8448-36E8-BFD9-10FCE82A6B22}"/>
              </a:ext>
            </a:extLst>
          </p:cNvPr>
          <p:cNvSpPr>
            <a:spLocks noGrp="1"/>
          </p:cNvSpPr>
          <p:nvPr>
            <p:ph sz="quarter" idx="12"/>
          </p:nvPr>
        </p:nvSpPr>
        <p:spPr>
          <a:xfrm>
            <a:off x="399369" y="1449388"/>
            <a:ext cx="9313591" cy="5157229"/>
          </a:xfrm>
        </p:spPr>
        <p:txBody>
          <a:bodyPr/>
          <a:lstStyle/>
          <a:p>
            <a:pPr marL="0" indent="0">
              <a:buNone/>
            </a:pPr>
            <a:r>
              <a:rPr lang="it-IT" dirty="0"/>
              <a:t>Această unitate introduce subiecte cheie în Contabilitatea și Raportarea Carbonului, inclusiv</a:t>
            </a:r>
            <a:r>
              <a:rPr lang="en-US" dirty="0"/>
              <a:t>:</a:t>
            </a:r>
          </a:p>
          <a:p>
            <a:pPr marL="0" indent="0">
              <a:buNone/>
            </a:pPr>
            <a:endParaRPr lang="en-US" dirty="0"/>
          </a:p>
          <a:p>
            <a:pPr algn="ctr">
              <a:buFont typeface="Wingdings" panose="05000000000000000000" pitchFamily="2" charset="2"/>
              <a:buChar char="v"/>
            </a:pPr>
            <a:r>
              <a:rPr lang="en-US" dirty="0" err="1"/>
              <a:t>Emisii</a:t>
            </a:r>
            <a:r>
              <a:rPr lang="en-US" dirty="0"/>
              <a:t> de gaze cu </a:t>
            </a:r>
            <a:r>
              <a:rPr lang="en-US" dirty="0" err="1"/>
              <a:t>efect</a:t>
            </a:r>
            <a:r>
              <a:rPr lang="en-US" dirty="0"/>
              <a:t> de </a:t>
            </a:r>
            <a:r>
              <a:rPr lang="en-US" dirty="0" err="1"/>
              <a:t>seră</a:t>
            </a:r>
            <a:r>
              <a:rPr lang="en-US" dirty="0"/>
              <a:t> (GES);
</a:t>
            </a:r>
            <a:r>
              <a:rPr lang="en-US" dirty="0" err="1"/>
              <a:t>Încălzirea</a:t>
            </a:r>
            <a:r>
              <a:rPr lang="en-US" dirty="0"/>
              <a:t> </a:t>
            </a:r>
            <a:r>
              <a:rPr lang="en-US" dirty="0" err="1"/>
              <a:t>globală</a:t>
            </a:r>
            <a:r>
              <a:rPr lang="en-US" dirty="0"/>
              <a:t>;
</a:t>
            </a:r>
            <a:r>
              <a:rPr lang="en-US" dirty="0" err="1"/>
              <a:t>Potențial</a:t>
            </a:r>
            <a:r>
              <a:rPr lang="en-US" dirty="0"/>
              <a:t>;
</a:t>
            </a:r>
            <a:r>
              <a:rPr lang="en-US" dirty="0" err="1"/>
              <a:t>Amprenta</a:t>
            </a:r>
            <a:r>
              <a:rPr lang="en-US" dirty="0"/>
              <a:t> de carbon;
</a:t>
            </a:r>
            <a:r>
              <a:rPr lang="en-US" dirty="0" err="1"/>
              <a:t>Decarbonizare</a:t>
            </a:r>
            <a:r>
              <a:rPr lang="en-US" dirty="0"/>
              <a:t>.</a:t>
            </a:r>
          </a:p>
          <a:p>
            <a:pPr algn="ctr">
              <a:buFont typeface="Wingdings" panose="05000000000000000000" pitchFamily="2" charset="2"/>
              <a:buChar char="v"/>
            </a:pPr>
            <a:endParaRPr lang="en-US" dirty="0"/>
          </a:p>
          <a:p>
            <a:pPr marL="0" indent="0">
              <a:buNone/>
            </a:pPr>
            <a:r>
              <a:rPr lang="en-US" dirty="0" err="1"/>
              <a:t>Cursanții</a:t>
            </a:r>
            <a:r>
              <a:rPr lang="en-US" dirty="0"/>
              <a:t> </a:t>
            </a:r>
            <a:r>
              <a:rPr lang="en-US" dirty="0" err="1"/>
              <a:t>vor</a:t>
            </a:r>
            <a:r>
              <a:rPr lang="en-US" dirty="0"/>
              <a:t> </a:t>
            </a:r>
            <a:r>
              <a:rPr lang="en-US" dirty="0" err="1"/>
              <a:t>explora</a:t>
            </a:r>
            <a:r>
              <a:rPr lang="en-US" dirty="0"/>
              <a:t> </a:t>
            </a:r>
            <a:r>
              <a:rPr lang="en-US" dirty="0" err="1"/>
              <a:t>modul</a:t>
            </a:r>
            <a:r>
              <a:rPr lang="en-US" dirty="0"/>
              <a:t> </a:t>
            </a:r>
            <a:r>
              <a:rPr lang="en-US" dirty="0" err="1"/>
              <a:t>în</a:t>
            </a:r>
            <a:r>
              <a:rPr lang="en-US" dirty="0"/>
              <a:t> care </a:t>
            </a:r>
            <a:r>
              <a:rPr lang="en-US" dirty="0" err="1"/>
              <a:t>emisiile</a:t>
            </a:r>
            <a:r>
              <a:rPr lang="en-US" dirty="0"/>
              <a:t> sunt </a:t>
            </a:r>
            <a:r>
              <a:rPr lang="en-US" dirty="0" err="1"/>
              <a:t>clasificate</a:t>
            </a:r>
            <a:r>
              <a:rPr lang="en-US" dirty="0"/>
              <a:t> </a:t>
            </a:r>
            <a:r>
              <a:rPr lang="en-US" dirty="0" err="1"/>
              <a:t>în</a:t>
            </a:r>
            <a:r>
              <a:rPr lang="en-US" dirty="0"/>
              <a:t> </a:t>
            </a:r>
            <a:r>
              <a:rPr lang="en-US" dirty="0" err="1"/>
              <a:t>Domeniile</a:t>
            </a:r>
            <a:r>
              <a:rPr lang="en-US" dirty="0"/>
              <a:t> 1, 2 </a:t>
            </a:r>
            <a:r>
              <a:rPr lang="en-US" dirty="0" err="1"/>
              <a:t>și</a:t>
            </a:r>
            <a:r>
              <a:rPr lang="en-US" dirty="0"/>
              <a:t> 3, </a:t>
            </a:r>
            <a:r>
              <a:rPr lang="en-US" dirty="0" err="1"/>
              <a:t>folosind</a:t>
            </a:r>
            <a:r>
              <a:rPr lang="en-US" dirty="0"/>
              <a:t> </a:t>
            </a:r>
            <a:r>
              <a:rPr lang="en-US" dirty="0" err="1"/>
              <a:t>standarde</a:t>
            </a:r>
            <a:r>
              <a:rPr lang="en-US" dirty="0"/>
              <a:t> </a:t>
            </a:r>
            <a:r>
              <a:rPr lang="en-US" dirty="0" err="1"/>
              <a:t>recunoscute</a:t>
            </a:r>
            <a:r>
              <a:rPr lang="en-US" dirty="0"/>
              <a:t>. </a:t>
            </a:r>
            <a:r>
              <a:rPr lang="en-US" dirty="0" err="1"/>
              <a:t>Modulul</a:t>
            </a:r>
            <a:r>
              <a:rPr lang="en-US" dirty="0"/>
              <a:t> </a:t>
            </a:r>
            <a:r>
              <a:rPr lang="en-US" dirty="0" err="1"/>
              <a:t>acoperă</a:t>
            </a:r>
            <a:r>
              <a:rPr lang="en-US" dirty="0"/>
              <a:t>, de </a:t>
            </a:r>
            <a:r>
              <a:rPr lang="en-US" dirty="0" err="1"/>
              <a:t>asemenea</a:t>
            </a:r>
            <a:r>
              <a:rPr lang="en-US" dirty="0"/>
              <a:t>, </a:t>
            </a:r>
            <a:r>
              <a:rPr lang="en-US" dirty="0" err="1"/>
              <a:t>strategii</a:t>
            </a:r>
            <a:r>
              <a:rPr lang="en-US" dirty="0"/>
              <a:t> de </a:t>
            </a:r>
            <a:r>
              <a:rPr lang="en-US" dirty="0" err="1"/>
              <a:t>atenuare</a:t>
            </a:r>
            <a:r>
              <a:rPr lang="en-US" dirty="0"/>
              <a:t>, cadre de </a:t>
            </a:r>
            <a:r>
              <a:rPr lang="en-US" dirty="0" err="1"/>
              <a:t>raportare</a:t>
            </a:r>
            <a:r>
              <a:rPr lang="en-US" dirty="0"/>
              <a:t> UE </a:t>
            </a:r>
            <a:r>
              <a:rPr lang="en-US" dirty="0" err="1"/>
              <a:t>și</a:t>
            </a:r>
            <a:r>
              <a:rPr lang="en-US" dirty="0"/>
              <a:t> </a:t>
            </a:r>
            <a:r>
              <a:rPr lang="en-US" dirty="0" err="1"/>
              <a:t>internaționale</a:t>
            </a:r>
            <a:r>
              <a:rPr lang="en-US" dirty="0"/>
              <a:t>, precum </a:t>
            </a:r>
            <a:r>
              <a:rPr lang="en-US" dirty="0" err="1"/>
              <a:t>și</a:t>
            </a:r>
            <a:r>
              <a:rPr lang="en-US" dirty="0"/>
              <a:t> </a:t>
            </a:r>
            <a:r>
              <a:rPr lang="en-US" dirty="0" err="1"/>
              <a:t>cerințele</a:t>
            </a:r>
            <a:r>
              <a:rPr lang="en-US" dirty="0"/>
              <a:t> de </a:t>
            </a:r>
            <a:r>
              <a:rPr lang="en-US" dirty="0" err="1"/>
              <a:t>raportare</a:t>
            </a:r>
            <a:r>
              <a:rPr lang="en-US" dirty="0"/>
              <a:t> </a:t>
            </a:r>
            <a:r>
              <a:rPr lang="en-US" dirty="0" err="1"/>
              <a:t>privind</a:t>
            </a:r>
            <a:r>
              <a:rPr lang="en-US" dirty="0"/>
              <a:t> </a:t>
            </a:r>
            <a:r>
              <a:rPr lang="en-US" dirty="0" err="1"/>
              <a:t>Guvernanța</a:t>
            </a:r>
            <a:r>
              <a:rPr lang="en-US" dirty="0"/>
              <a:t> </a:t>
            </a:r>
            <a:r>
              <a:rPr lang="en-US" dirty="0" err="1"/>
              <a:t>Socială</a:t>
            </a:r>
            <a:r>
              <a:rPr lang="en-US" dirty="0"/>
              <a:t> a </a:t>
            </a:r>
            <a:r>
              <a:rPr lang="en-US" dirty="0" err="1"/>
              <a:t>Mediului</a:t>
            </a:r>
            <a:r>
              <a:rPr lang="en-US" dirty="0"/>
              <a:t> (ESG). </a:t>
            </a:r>
            <a:endParaRPr lang="en-GB" noProof="0" dirty="0"/>
          </a:p>
        </p:txBody>
      </p:sp>
    </p:spTree>
    <p:extLst>
      <p:ext uri="{BB962C8B-B14F-4D97-AF65-F5344CB8AC3E}">
        <p14:creationId xmlns:p14="http://schemas.microsoft.com/office/powerpoint/2010/main" val="1432505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2AECC-816E-DD1B-540A-CCA6EC67D4E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1D5C319-1E5E-7BF0-B05A-7E3CA4FF613F}"/>
              </a:ext>
            </a:extLst>
          </p:cNvPr>
          <p:cNvSpPr>
            <a:spLocks noGrp="1"/>
          </p:cNvSpPr>
          <p:nvPr>
            <p:ph type="title"/>
          </p:nvPr>
        </p:nvSpPr>
        <p:spPr>
          <a:xfrm>
            <a:off x="399369" y="788987"/>
            <a:ext cx="8596668" cy="1231401"/>
          </a:xfrm>
        </p:spPr>
        <p:txBody>
          <a:bodyPr>
            <a:normAutofit/>
          </a:bodyPr>
          <a:lstStyle/>
          <a:p>
            <a:r>
              <a:rPr lang="en-US" sz="3200" dirty="0" err="1">
                <a:solidFill>
                  <a:srgbClr val="255839"/>
                </a:solidFill>
              </a:rPr>
              <a:t>Modulul</a:t>
            </a:r>
            <a:r>
              <a:rPr lang="en-US" sz="3200" dirty="0">
                <a:solidFill>
                  <a:srgbClr val="255839"/>
                </a:solidFill>
              </a:rPr>
              <a:t> 8: </a:t>
            </a:r>
            <a:r>
              <a:rPr lang="it-IT" sz="3200" dirty="0">
                <a:solidFill>
                  <a:srgbClr val="255839"/>
                </a:solidFill>
              </a:rPr>
              <a:t>Managementul schimbării și transdisciplinaritate</a:t>
            </a:r>
            <a:endParaRPr lang="el-GR" sz="3200" dirty="0">
              <a:solidFill>
                <a:srgbClr val="255839"/>
              </a:solidFill>
            </a:endParaRPr>
          </a:p>
        </p:txBody>
      </p:sp>
      <p:sp>
        <p:nvSpPr>
          <p:cNvPr id="7" name="Content Placeholder 6">
            <a:extLst>
              <a:ext uri="{FF2B5EF4-FFF2-40B4-BE49-F238E27FC236}">
                <a16:creationId xmlns:a16="http://schemas.microsoft.com/office/drawing/2014/main" id="{48A28CEC-816B-639D-BC2C-CBE032DC70A0}"/>
              </a:ext>
            </a:extLst>
          </p:cNvPr>
          <p:cNvSpPr>
            <a:spLocks noGrp="1"/>
          </p:cNvSpPr>
          <p:nvPr>
            <p:ph sz="quarter" idx="12"/>
          </p:nvPr>
        </p:nvSpPr>
        <p:spPr>
          <a:xfrm>
            <a:off x="399369" y="1816768"/>
            <a:ext cx="9313591" cy="4789849"/>
          </a:xfrm>
        </p:spPr>
        <p:txBody>
          <a:bodyPr/>
          <a:lstStyle/>
          <a:p>
            <a:pPr marL="0" indent="0">
              <a:buNone/>
            </a:pPr>
            <a:endParaRPr lang="en-US" dirty="0"/>
          </a:p>
          <a:p>
            <a:pPr marL="0" indent="0">
              <a:buNone/>
            </a:pPr>
            <a:r>
              <a:rPr lang="en-US" dirty="0" err="1"/>
              <a:t>Această</a:t>
            </a:r>
            <a:r>
              <a:rPr lang="en-US" dirty="0"/>
              <a:t> </a:t>
            </a:r>
            <a:r>
              <a:rPr lang="en-US" dirty="0" err="1"/>
              <a:t>unitate</a:t>
            </a:r>
            <a:r>
              <a:rPr lang="en-US" dirty="0"/>
              <a:t> </a:t>
            </a:r>
            <a:r>
              <a:rPr lang="en-US" dirty="0" err="1"/>
              <a:t>îi</a:t>
            </a:r>
            <a:r>
              <a:rPr lang="en-US" dirty="0"/>
              <a:t> </a:t>
            </a:r>
            <a:r>
              <a:rPr lang="en-US" dirty="0" err="1"/>
              <a:t>va</a:t>
            </a:r>
            <a:r>
              <a:rPr lang="en-US" dirty="0"/>
              <a:t> </a:t>
            </a:r>
            <a:r>
              <a:rPr lang="en-US" dirty="0" err="1"/>
              <a:t>învăța</a:t>
            </a:r>
            <a:r>
              <a:rPr lang="en-US" dirty="0"/>
              <a:t> pe </a:t>
            </a:r>
            <a:r>
              <a:rPr lang="en-US" dirty="0" err="1"/>
              <a:t>cursanți</a:t>
            </a:r>
            <a:r>
              <a:rPr lang="en-US" dirty="0"/>
              <a:t> cum </a:t>
            </a:r>
            <a:r>
              <a:rPr lang="en-US" dirty="0" err="1"/>
              <a:t>să</a:t>
            </a:r>
            <a:r>
              <a:rPr lang="en-US" dirty="0"/>
              <a:t> </a:t>
            </a:r>
            <a:r>
              <a:rPr lang="en-US" dirty="0" err="1"/>
              <a:t>devină</a:t>
            </a:r>
            <a:r>
              <a:rPr lang="en-US" dirty="0"/>
              <a:t> </a:t>
            </a:r>
            <a:r>
              <a:rPr lang="en-US" dirty="0" err="1"/>
              <a:t>ghizi</a:t>
            </a:r>
            <a:r>
              <a:rPr lang="en-US" dirty="0"/>
              <a:t> </a:t>
            </a:r>
            <a:r>
              <a:rPr lang="en-US" dirty="0" err="1"/>
              <a:t>încrezători</a:t>
            </a:r>
            <a:r>
              <a:rPr lang="en-US" dirty="0"/>
              <a:t> </a:t>
            </a:r>
            <a:r>
              <a:rPr lang="en-US" dirty="0" err="1"/>
              <a:t>prin</a:t>
            </a:r>
            <a:r>
              <a:rPr lang="en-US" dirty="0"/>
              <a:t> </a:t>
            </a:r>
            <a:r>
              <a:rPr lang="en-US" dirty="0" err="1"/>
              <a:t>schimbare</a:t>
            </a:r>
            <a:r>
              <a:rPr lang="en-US" dirty="0"/>
              <a:t>. </a:t>
            </a:r>
            <a:r>
              <a:rPr lang="en-US" dirty="0" err="1"/>
              <a:t>Cursanții</a:t>
            </a:r>
            <a:r>
              <a:rPr lang="en-US" dirty="0"/>
              <a:t> </a:t>
            </a:r>
            <a:r>
              <a:rPr lang="en-US" dirty="0" err="1"/>
              <a:t>vor</a:t>
            </a:r>
            <a:r>
              <a:rPr lang="en-US" dirty="0"/>
              <a:t> </a:t>
            </a:r>
            <a:r>
              <a:rPr lang="en-US" dirty="0" err="1"/>
              <a:t>învăța</a:t>
            </a:r>
            <a:r>
              <a:rPr lang="en-US" dirty="0"/>
              <a:t> cum </a:t>
            </a:r>
            <a:r>
              <a:rPr lang="en-US" dirty="0" err="1"/>
              <a:t>să</a:t>
            </a:r>
            <a:r>
              <a:rPr lang="en-US" dirty="0"/>
              <a:t> </a:t>
            </a:r>
            <a:r>
              <a:rPr lang="en-US" dirty="0" err="1"/>
              <a:t>ajute</a:t>
            </a:r>
            <a:r>
              <a:rPr lang="en-US" dirty="0"/>
              <a:t> </a:t>
            </a:r>
            <a:r>
              <a:rPr lang="en-US" dirty="0" err="1"/>
              <a:t>echipele</a:t>
            </a:r>
            <a:r>
              <a:rPr lang="en-US" dirty="0"/>
              <a:t> </a:t>
            </a:r>
            <a:r>
              <a:rPr lang="en-US" dirty="0" err="1"/>
              <a:t>și</a:t>
            </a:r>
            <a:r>
              <a:rPr lang="en-US" dirty="0"/>
              <a:t> </a:t>
            </a:r>
            <a:r>
              <a:rPr lang="en-US" dirty="0" err="1"/>
              <a:t>comunitățile</a:t>
            </a:r>
            <a:r>
              <a:rPr lang="en-US" dirty="0"/>
              <a:t> </a:t>
            </a:r>
            <a:r>
              <a:rPr lang="en-US" dirty="0" err="1"/>
              <a:t>să</a:t>
            </a:r>
            <a:r>
              <a:rPr lang="en-US" dirty="0"/>
              <a:t> </a:t>
            </a:r>
            <a:r>
              <a:rPr lang="en-US" dirty="0" err="1"/>
              <a:t>facă</a:t>
            </a:r>
            <a:r>
              <a:rPr lang="en-US" dirty="0"/>
              <a:t> </a:t>
            </a:r>
            <a:r>
              <a:rPr lang="en-US" dirty="0" err="1"/>
              <a:t>tranziția</a:t>
            </a:r>
            <a:r>
              <a:rPr lang="en-US" dirty="0"/>
              <a:t> </a:t>
            </a:r>
            <a:r>
              <a:rPr lang="en-US" dirty="0" err="1"/>
              <a:t>către</a:t>
            </a:r>
            <a:r>
              <a:rPr lang="en-US" dirty="0"/>
              <a:t> </a:t>
            </a:r>
            <a:r>
              <a:rPr lang="en-US" dirty="0" err="1"/>
              <a:t>moduri</a:t>
            </a:r>
            <a:r>
              <a:rPr lang="en-US" dirty="0"/>
              <a:t> </a:t>
            </a:r>
            <a:r>
              <a:rPr lang="en-US" dirty="0" err="1"/>
              <a:t>mai</a:t>
            </a:r>
            <a:r>
              <a:rPr lang="en-US" dirty="0"/>
              <a:t> </a:t>
            </a:r>
            <a:r>
              <a:rPr lang="en-US" dirty="0" err="1"/>
              <a:t>sustenabile</a:t>
            </a:r>
            <a:r>
              <a:rPr lang="en-US" dirty="0"/>
              <a:t> de </a:t>
            </a:r>
            <a:r>
              <a:rPr lang="en-US" dirty="0" err="1"/>
              <a:t>lucru</a:t>
            </a:r>
            <a:r>
              <a:rPr lang="en-US" dirty="0"/>
              <a:t> </a:t>
            </a:r>
            <a:r>
              <a:rPr lang="en-US" dirty="0" err="1"/>
              <a:t>și</a:t>
            </a:r>
            <a:r>
              <a:rPr lang="en-US" dirty="0"/>
              <a:t> </a:t>
            </a:r>
            <a:r>
              <a:rPr lang="en-US" dirty="0" err="1"/>
              <a:t>viață</a:t>
            </a:r>
            <a:r>
              <a:rPr lang="en-US" dirty="0"/>
              <a:t>. </a:t>
            </a:r>
          </a:p>
          <a:p>
            <a:pPr marL="0" indent="0">
              <a:buNone/>
            </a:pPr>
            <a:endParaRPr lang="en-US" dirty="0"/>
          </a:p>
          <a:p>
            <a:pPr marL="0" indent="0">
              <a:buNone/>
            </a:pPr>
            <a:r>
              <a:rPr lang="es-ES" dirty="0" err="1"/>
              <a:t>Modulul</a:t>
            </a:r>
            <a:r>
              <a:rPr lang="es-ES" dirty="0"/>
              <a:t> va </a:t>
            </a:r>
            <a:r>
              <a:rPr lang="es-ES" dirty="0" err="1"/>
              <a:t>acoperi</a:t>
            </a:r>
            <a:r>
              <a:rPr lang="es-ES" dirty="0"/>
              <a:t>, de </a:t>
            </a:r>
            <a:r>
              <a:rPr lang="es-ES" dirty="0" err="1"/>
              <a:t>asemenea</a:t>
            </a:r>
            <a:r>
              <a:rPr lang="es-ES" dirty="0"/>
              <a:t>,</a:t>
            </a:r>
            <a:r>
              <a:rPr lang="en-US" dirty="0"/>
              <a:t>: </a:t>
            </a:r>
          </a:p>
          <a:p>
            <a:pPr algn="ctr">
              <a:buFont typeface="Wingdings" panose="05000000000000000000" pitchFamily="2" charset="2"/>
              <a:buChar char="v"/>
            </a:pPr>
            <a:r>
              <a:rPr lang="en-US" dirty="0"/>
              <a:t>Ce face ca </a:t>
            </a:r>
            <a:r>
              <a:rPr lang="en-US" dirty="0" err="1"/>
              <a:t>schimbarea</a:t>
            </a:r>
            <a:r>
              <a:rPr lang="en-US" dirty="0"/>
              <a:t> </a:t>
            </a:r>
            <a:r>
              <a:rPr lang="en-US" dirty="0" err="1"/>
              <a:t>să</a:t>
            </a:r>
            <a:r>
              <a:rPr lang="en-US" dirty="0"/>
              <a:t> </a:t>
            </a:r>
            <a:r>
              <a:rPr lang="en-US" dirty="0" err="1"/>
              <a:t>aibă</a:t>
            </a:r>
            <a:r>
              <a:rPr lang="en-US" dirty="0"/>
              <a:t> </a:t>
            </a:r>
            <a:r>
              <a:rPr lang="en-US" dirty="0" err="1"/>
              <a:t>succes</a:t>
            </a:r>
            <a:r>
              <a:rPr lang="en-US" dirty="0"/>
              <a:t> (</a:t>
            </a:r>
            <a:r>
              <a:rPr lang="en-US" dirty="0" err="1"/>
              <a:t>sau</a:t>
            </a:r>
            <a:r>
              <a:rPr lang="en-US" dirty="0"/>
              <a:t> </a:t>
            </a:r>
            <a:r>
              <a:rPr lang="en-US" dirty="0" err="1"/>
              <a:t>să</a:t>
            </a:r>
            <a:r>
              <a:rPr lang="en-US" dirty="0"/>
              <a:t> </a:t>
            </a:r>
            <a:r>
              <a:rPr lang="en-US" dirty="0" err="1"/>
              <a:t>eșueze</a:t>
            </a:r>
            <a:r>
              <a:rPr lang="en-US" dirty="0"/>
              <a:t>)
Cum </a:t>
            </a:r>
            <a:r>
              <a:rPr lang="en-US" dirty="0" err="1"/>
              <a:t>să</a:t>
            </a:r>
            <a:r>
              <a:rPr lang="en-US" dirty="0"/>
              <a:t> </a:t>
            </a:r>
            <a:r>
              <a:rPr lang="en-US" dirty="0" err="1"/>
              <a:t>implici</a:t>
            </a:r>
            <a:r>
              <a:rPr lang="en-US" dirty="0"/>
              <a:t> </a:t>
            </a:r>
            <a:r>
              <a:rPr lang="en-US" dirty="0" err="1"/>
              <a:t>eficient</a:t>
            </a:r>
            <a:r>
              <a:rPr lang="en-US" dirty="0"/>
              <a:t> pe </a:t>
            </a:r>
            <a:r>
              <a:rPr lang="en-US" dirty="0" err="1"/>
              <a:t>ceilalți</a:t>
            </a:r>
            <a:r>
              <a:rPr lang="en-US" dirty="0"/>
              <a:t>
Cum </a:t>
            </a:r>
            <a:r>
              <a:rPr lang="en-US" dirty="0" err="1"/>
              <a:t>să</a:t>
            </a:r>
            <a:r>
              <a:rPr lang="en-US" dirty="0"/>
              <a:t> </a:t>
            </a:r>
            <a:r>
              <a:rPr lang="en-US" dirty="0" err="1"/>
              <a:t>colaborezi</a:t>
            </a:r>
            <a:r>
              <a:rPr lang="en-US" dirty="0"/>
              <a:t> </a:t>
            </a:r>
            <a:r>
              <a:rPr lang="en-US" dirty="0" err="1"/>
              <a:t>între</a:t>
            </a:r>
            <a:r>
              <a:rPr lang="en-US" dirty="0"/>
              <a:t> </a:t>
            </a:r>
            <a:r>
              <a:rPr lang="en-US" dirty="0" err="1"/>
              <a:t>industrii</a:t>
            </a:r>
            <a:r>
              <a:rPr lang="en-US" dirty="0"/>
              <a:t> </a:t>
            </a:r>
            <a:r>
              <a:rPr lang="en-US" dirty="0" err="1"/>
              <a:t>și</a:t>
            </a:r>
            <a:r>
              <a:rPr lang="en-US" dirty="0"/>
              <a:t> discipline </a:t>
            </a:r>
            <a:r>
              <a:rPr lang="en-US" dirty="0" err="1"/>
              <a:t>pentru</a:t>
            </a:r>
            <a:r>
              <a:rPr lang="en-US" dirty="0"/>
              <a:t> a </a:t>
            </a:r>
            <a:r>
              <a:rPr lang="en-US" dirty="0" err="1"/>
              <a:t>aborda</a:t>
            </a:r>
            <a:r>
              <a:rPr lang="en-US" dirty="0"/>
              <a:t> </a:t>
            </a:r>
            <a:r>
              <a:rPr lang="en-US" dirty="0" err="1"/>
              <a:t>probleme</a:t>
            </a:r>
            <a:r>
              <a:rPr lang="en-US" dirty="0"/>
              <a:t> </a:t>
            </a:r>
            <a:r>
              <a:rPr lang="en-US" dirty="0" err="1"/>
              <a:t>reale</a:t>
            </a:r>
            <a:r>
              <a:rPr lang="en-US" dirty="0"/>
              <a:t>.</a:t>
            </a:r>
            <a:endParaRPr lang="en-GB" noProof="0" dirty="0"/>
          </a:p>
        </p:txBody>
      </p:sp>
    </p:spTree>
    <p:extLst>
      <p:ext uri="{BB962C8B-B14F-4D97-AF65-F5344CB8AC3E}">
        <p14:creationId xmlns:p14="http://schemas.microsoft.com/office/powerpoint/2010/main" val="153214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9DA60-9276-B139-FBCF-D23C9F3573B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891DB88-56DA-2738-D52D-CF5D3817566F}"/>
              </a:ext>
            </a:extLst>
          </p:cNvPr>
          <p:cNvSpPr>
            <a:spLocks noGrp="1"/>
          </p:cNvSpPr>
          <p:nvPr>
            <p:ph type="title"/>
          </p:nvPr>
        </p:nvSpPr>
        <p:spPr>
          <a:xfrm>
            <a:off x="399369" y="788988"/>
            <a:ext cx="8596668" cy="1004978"/>
          </a:xfrm>
        </p:spPr>
        <p:txBody>
          <a:bodyPr>
            <a:normAutofit fontScale="90000"/>
          </a:bodyPr>
          <a:lstStyle/>
          <a:p>
            <a:r>
              <a:rPr lang="en-US" sz="3200" dirty="0" err="1">
                <a:solidFill>
                  <a:srgbClr val="255839"/>
                </a:solidFill>
              </a:rPr>
              <a:t>Modulul</a:t>
            </a:r>
            <a:r>
              <a:rPr lang="en-US" sz="3200" dirty="0">
                <a:solidFill>
                  <a:srgbClr val="255839"/>
                </a:solidFill>
              </a:rPr>
              <a:t> 9: </a:t>
            </a:r>
            <a:r>
              <a:rPr lang="pt-BR" sz="3200" dirty="0">
                <a:solidFill>
                  <a:srgbClr val="255839"/>
                </a:solidFill>
              </a:rPr>
              <a:t>Legislația de mediu și raportarea &amp; auditul ESG</a:t>
            </a:r>
            <a:endParaRPr lang="el-GR" sz="3200" dirty="0">
              <a:solidFill>
                <a:srgbClr val="255839"/>
              </a:solidFill>
            </a:endParaRPr>
          </a:p>
        </p:txBody>
      </p:sp>
      <p:sp>
        <p:nvSpPr>
          <p:cNvPr id="7" name="Content Placeholder 6">
            <a:extLst>
              <a:ext uri="{FF2B5EF4-FFF2-40B4-BE49-F238E27FC236}">
                <a16:creationId xmlns:a16="http://schemas.microsoft.com/office/drawing/2014/main" id="{0A57D227-7602-8841-F1FA-1EBAD425D8AB}"/>
              </a:ext>
            </a:extLst>
          </p:cNvPr>
          <p:cNvSpPr>
            <a:spLocks noGrp="1"/>
          </p:cNvSpPr>
          <p:nvPr>
            <p:ph sz="quarter" idx="12"/>
          </p:nvPr>
        </p:nvSpPr>
        <p:spPr>
          <a:xfrm>
            <a:off x="399369" y="1876926"/>
            <a:ext cx="9313591" cy="4729691"/>
          </a:xfrm>
        </p:spPr>
        <p:txBody>
          <a:bodyPr/>
          <a:lstStyle/>
          <a:p>
            <a:pPr marL="0" indent="0">
              <a:buNone/>
            </a:pPr>
            <a:r>
              <a:rPr lang="en-US" dirty="0" err="1"/>
              <a:t>Această</a:t>
            </a:r>
            <a:r>
              <a:rPr lang="en-US" dirty="0"/>
              <a:t> </a:t>
            </a:r>
            <a:r>
              <a:rPr lang="en-US" dirty="0" err="1"/>
              <a:t>unitate</a:t>
            </a:r>
            <a:r>
              <a:rPr lang="en-US" dirty="0"/>
              <a:t> </a:t>
            </a:r>
            <a:r>
              <a:rPr lang="en-US" dirty="0" err="1"/>
              <a:t>oferă</a:t>
            </a:r>
            <a:r>
              <a:rPr lang="en-US" dirty="0"/>
              <a:t> </a:t>
            </a:r>
            <a:r>
              <a:rPr lang="en-US" dirty="0" err="1"/>
              <a:t>Experților</a:t>
            </a:r>
            <a:r>
              <a:rPr lang="en-US" dirty="0"/>
              <a:t> </a:t>
            </a:r>
            <a:r>
              <a:rPr lang="en-US" dirty="0" err="1"/>
              <a:t>Europeni</a:t>
            </a:r>
            <a:r>
              <a:rPr lang="en-US" dirty="0"/>
              <a:t> </a:t>
            </a:r>
            <a:r>
              <a:rPr lang="en-US" dirty="0" err="1"/>
              <a:t>în</a:t>
            </a:r>
            <a:r>
              <a:rPr lang="en-US" dirty="0"/>
              <a:t> </a:t>
            </a:r>
            <a:r>
              <a:rPr lang="en-US" dirty="0" err="1"/>
              <a:t>Sustenabilitate</a:t>
            </a:r>
            <a:r>
              <a:rPr lang="en-US" dirty="0"/>
              <a:t> (ESE) o </a:t>
            </a:r>
            <a:r>
              <a:rPr lang="en-US" dirty="0" err="1"/>
              <a:t>înțelegere</a:t>
            </a:r>
            <a:r>
              <a:rPr lang="en-US" dirty="0"/>
              <a:t> </a:t>
            </a:r>
            <a:r>
              <a:rPr lang="en-US" dirty="0" err="1"/>
              <a:t>aprofundată</a:t>
            </a:r>
            <a:r>
              <a:rPr lang="en-US" dirty="0"/>
              <a:t> a:</a:t>
            </a:r>
          </a:p>
          <a:p>
            <a:pPr marL="0" indent="0">
              <a:buNone/>
            </a:pPr>
            <a:endParaRPr lang="en-US" dirty="0"/>
          </a:p>
          <a:p>
            <a:pPr>
              <a:buFont typeface="Wingdings" panose="05000000000000000000" pitchFamily="2" charset="2"/>
              <a:buChar char="v"/>
            </a:pPr>
            <a:r>
              <a:rPr lang="en-US" dirty="0" err="1"/>
              <a:t>Cadrelor</a:t>
            </a:r>
            <a:r>
              <a:rPr lang="en-US" dirty="0"/>
              <a:t> Legislative </a:t>
            </a:r>
            <a:r>
              <a:rPr lang="en-US" dirty="0" err="1"/>
              <a:t>Europene</a:t>
            </a:r>
            <a:r>
              <a:rPr lang="en-US" dirty="0"/>
              <a:t> </a:t>
            </a:r>
            <a:r>
              <a:rPr lang="en-US" dirty="0" err="1"/>
              <a:t>și</a:t>
            </a:r>
            <a:r>
              <a:rPr lang="en-US" dirty="0"/>
              <a:t> </a:t>
            </a:r>
            <a:r>
              <a:rPr lang="en-US" dirty="0" err="1"/>
              <a:t>Internaționale</a:t>
            </a:r>
            <a:r>
              <a:rPr lang="en-US" dirty="0"/>
              <a:t> de </a:t>
            </a:r>
            <a:r>
              <a:rPr lang="en-US" dirty="0" err="1"/>
              <a:t>Mediu</a:t>
            </a:r>
            <a:r>
              <a:rPr lang="en-US" dirty="0"/>
              <a:t>;
 </a:t>
            </a:r>
            <a:r>
              <a:rPr lang="en-US" dirty="0" err="1"/>
              <a:t>Standardelor</a:t>
            </a:r>
            <a:r>
              <a:rPr lang="en-US" dirty="0"/>
              <a:t> de </a:t>
            </a:r>
            <a:r>
              <a:rPr lang="en-US" dirty="0" err="1"/>
              <a:t>raportare</a:t>
            </a:r>
            <a:r>
              <a:rPr lang="en-US" dirty="0"/>
              <a:t> ESG;
</a:t>
            </a:r>
            <a:r>
              <a:rPr lang="en-US" dirty="0" err="1"/>
              <a:t>Procedurilor</a:t>
            </a:r>
            <a:r>
              <a:rPr lang="en-US" dirty="0"/>
              <a:t> de audit.</a:t>
            </a:r>
          </a:p>
          <a:p>
            <a:pPr marL="0" indent="0">
              <a:buNone/>
            </a:pPr>
            <a:endParaRPr lang="en-US" dirty="0"/>
          </a:p>
          <a:p>
            <a:pPr marL="0" indent="0">
              <a:buNone/>
            </a:pPr>
            <a:r>
              <a:rPr lang="en-US" dirty="0" err="1"/>
              <a:t>Cursanții</a:t>
            </a:r>
            <a:r>
              <a:rPr lang="en-US" dirty="0"/>
              <a:t> </a:t>
            </a:r>
            <a:r>
              <a:rPr lang="en-US" dirty="0" err="1"/>
              <a:t>vor</a:t>
            </a:r>
            <a:r>
              <a:rPr lang="en-US" dirty="0"/>
              <a:t> </a:t>
            </a:r>
            <a:r>
              <a:rPr lang="en-US" dirty="0" err="1"/>
              <a:t>învăța</a:t>
            </a:r>
            <a:r>
              <a:rPr lang="en-US" dirty="0"/>
              <a:t> </a:t>
            </a:r>
            <a:r>
              <a:rPr lang="en-US" dirty="0" err="1"/>
              <a:t>abilități</a:t>
            </a:r>
            <a:r>
              <a:rPr lang="en-US" dirty="0"/>
              <a:t> practice </a:t>
            </a:r>
            <a:r>
              <a:rPr lang="en-US" dirty="0" err="1"/>
              <a:t>pentru</a:t>
            </a:r>
            <a:r>
              <a:rPr lang="en-US" dirty="0"/>
              <a:t> </a:t>
            </a:r>
            <a:r>
              <a:rPr lang="en-US" dirty="0" err="1"/>
              <a:t>analizarea</a:t>
            </a:r>
            <a:r>
              <a:rPr lang="en-US" dirty="0"/>
              <a:t> </a:t>
            </a:r>
            <a:r>
              <a:rPr lang="en-US" dirty="0" err="1"/>
              <a:t>legislației</a:t>
            </a:r>
            <a:r>
              <a:rPr lang="en-US" dirty="0"/>
              <a:t>, </a:t>
            </a:r>
            <a:r>
              <a:rPr lang="en-US" dirty="0" err="1"/>
              <a:t>utilizarea</a:t>
            </a:r>
            <a:r>
              <a:rPr lang="en-US" dirty="0"/>
              <a:t> </a:t>
            </a:r>
            <a:r>
              <a:rPr lang="en-US" dirty="0" err="1"/>
              <a:t>cadrurilor</a:t>
            </a:r>
            <a:r>
              <a:rPr lang="en-US" dirty="0"/>
              <a:t> ESG (de </a:t>
            </a:r>
            <a:r>
              <a:rPr lang="en-US" dirty="0" err="1"/>
              <a:t>exemplu</a:t>
            </a:r>
            <a:r>
              <a:rPr lang="en-US" dirty="0"/>
              <a:t>, Global Reporting Initiative, </a:t>
            </a:r>
            <a:r>
              <a:rPr lang="en-US" dirty="0" err="1"/>
              <a:t>Directiva</a:t>
            </a:r>
            <a:r>
              <a:rPr lang="en-US" dirty="0"/>
              <a:t> de </a:t>
            </a:r>
            <a:r>
              <a:rPr lang="en-US" dirty="0" err="1"/>
              <a:t>Raportare</a:t>
            </a:r>
            <a:r>
              <a:rPr lang="en-US" dirty="0"/>
              <a:t> a </a:t>
            </a:r>
            <a:r>
              <a:rPr lang="en-US" dirty="0" err="1"/>
              <a:t>Sustenabilității</a:t>
            </a:r>
            <a:r>
              <a:rPr lang="en-US" dirty="0"/>
              <a:t> Corporative) </a:t>
            </a:r>
            <a:r>
              <a:rPr lang="en-US" dirty="0" err="1"/>
              <a:t>și</a:t>
            </a:r>
            <a:r>
              <a:rPr lang="en-US" dirty="0"/>
              <a:t> </a:t>
            </a:r>
            <a:r>
              <a:rPr lang="en-US" dirty="0" err="1"/>
              <a:t>efectuarea</a:t>
            </a:r>
            <a:r>
              <a:rPr lang="en-US" dirty="0"/>
              <a:t> </a:t>
            </a:r>
            <a:r>
              <a:rPr lang="en-US" dirty="0" err="1"/>
              <a:t>auditurilor</a:t>
            </a:r>
            <a:r>
              <a:rPr lang="en-US" dirty="0"/>
              <a:t> interne </a:t>
            </a:r>
            <a:r>
              <a:rPr lang="en-US" dirty="0" err="1"/>
              <a:t>pentru</a:t>
            </a:r>
            <a:r>
              <a:rPr lang="en-US" dirty="0"/>
              <a:t> a </a:t>
            </a:r>
            <a:r>
              <a:rPr lang="en-US" dirty="0" err="1"/>
              <a:t>asigura</a:t>
            </a:r>
            <a:r>
              <a:rPr lang="en-US" dirty="0"/>
              <a:t> </a:t>
            </a:r>
            <a:r>
              <a:rPr lang="en-US" dirty="0" err="1"/>
              <a:t>respectarea</a:t>
            </a:r>
            <a:r>
              <a:rPr lang="en-US" dirty="0"/>
              <a:t> </a:t>
            </a:r>
            <a:r>
              <a:rPr lang="en-US" dirty="0" err="1"/>
              <a:t>sustenabilității</a:t>
            </a:r>
            <a:r>
              <a:rPr lang="en-US" dirty="0"/>
              <a:t> </a:t>
            </a:r>
            <a:r>
              <a:rPr lang="en-US" dirty="0" err="1"/>
              <a:t>și</a:t>
            </a:r>
            <a:r>
              <a:rPr lang="en-US" dirty="0"/>
              <a:t> </a:t>
            </a:r>
            <a:r>
              <a:rPr lang="en-US" dirty="0" err="1"/>
              <a:t>responsabilității</a:t>
            </a:r>
            <a:r>
              <a:rPr lang="en-US" dirty="0"/>
              <a:t> </a:t>
            </a:r>
            <a:r>
              <a:rPr lang="en-US" dirty="0" err="1"/>
              <a:t>corporativă</a:t>
            </a:r>
            <a:r>
              <a:rPr lang="en-US" dirty="0"/>
              <a:t>.</a:t>
            </a:r>
          </a:p>
        </p:txBody>
      </p:sp>
    </p:spTree>
    <p:extLst>
      <p:ext uri="{BB962C8B-B14F-4D97-AF65-F5344CB8AC3E}">
        <p14:creationId xmlns:p14="http://schemas.microsoft.com/office/powerpoint/2010/main" val="1028622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Discuție</a:t>
            </a:r>
            <a:r>
              <a:rPr lang="en-US" dirty="0">
                <a:solidFill>
                  <a:srgbClr val="255839"/>
                </a:solidFill>
              </a:rPr>
              <a:t> de tip </a:t>
            </a:r>
            <a:r>
              <a:rPr lang="en-US" dirty="0" err="1">
                <a:solidFill>
                  <a:srgbClr val="255839"/>
                </a:solidFill>
              </a:rPr>
              <a:t>Punct</a:t>
            </a:r>
            <a:r>
              <a:rPr lang="en-US" dirty="0">
                <a:solidFill>
                  <a:srgbClr val="255839"/>
                </a:solidFill>
              </a:rPr>
              <a:t> de Control</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r>
              <a:rPr lang="en-US" dirty="0" err="1"/>
              <a:t>Discuție</a:t>
            </a:r>
            <a:r>
              <a:rPr lang="en-US" dirty="0"/>
              <a:t> </a:t>
            </a:r>
            <a:r>
              <a:rPr lang="en-US" dirty="0" err="1"/>
              <a:t>scurtă</a:t>
            </a:r>
            <a:r>
              <a:rPr lang="en-US" dirty="0"/>
              <a:t>:</a:t>
            </a:r>
          </a:p>
          <a:p>
            <a:pPr marL="0" indent="0">
              <a:buNone/>
            </a:pPr>
            <a:r>
              <a:rPr lang="es-ES" dirty="0" err="1"/>
              <a:t>Urmărind</a:t>
            </a:r>
            <a:r>
              <a:rPr lang="es-ES" dirty="0"/>
              <a:t> </a:t>
            </a:r>
            <a:r>
              <a:rPr lang="es-ES" dirty="0" err="1"/>
              <a:t>prezentarea</a:t>
            </a:r>
            <a:r>
              <a:rPr lang="es-ES" dirty="0"/>
              <a:t> </a:t>
            </a:r>
            <a:r>
              <a:rPr lang="es-ES" dirty="0" err="1"/>
              <a:t>generală</a:t>
            </a:r>
            <a:r>
              <a:rPr lang="es-ES" dirty="0"/>
              <a:t> a </a:t>
            </a:r>
            <a:r>
              <a:rPr lang="es-ES" dirty="0" err="1"/>
              <a:t>modulelor</a:t>
            </a:r>
            <a:r>
              <a:rPr lang="es-ES" dirty="0"/>
              <a:t> ESE</a:t>
            </a:r>
            <a:r>
              <a:rPr lang="en-US" dirty="0"/>
              <a:t>: </a:t>
            </a:r>
          </a:p>
          <a:p>
            <a:r>
              <a:rPr lang="en-US" dirty="0"/>
              <a:t>Ce </a:t>
            </a:r>
            <a:r>
              <a:rPr lang="en-US" dirty="0" err="1"/>
              <a:t>subiect</a:t>
            </a:r>
            <a:r>
              <a:rPr lang="en-US" dirty="0"/>
              <a:t> </a:t>
            </a:r>
            <a:r>
              <a:rPr lang="en-US" dirty="0" err="1"/>
              <a:t>sau</a:t>
            </a:r>
            <a:r>
              <a:rPr lang="en-US" dirty="0"/>
              <a:t> concept de </a:t>
            </a:r>
            <a:r>
              <a:rPr lang="en-US" dirty="0" err="1"/>
              <a:t>sustenabilitate</a:t>
            </a:r>
            <a:r>
              <a:rPr lang="en-US" dirty="0"/>
              <a:t> </a:t>
            </a:r>
            <a:r>
              <a:rPr lang="en-US" dirty="0" err="1"/>
              <a:t>considerați</a:t>
            </a:r>
            <a:r>
              <a:rPr lang="en-US" dirty="0"/>
              <a:t> cel </a:t>
            </a:r>
            <a:r>
              <a:rPr lang="en-US" dirty="0" err="1"/>
              <a:t>mai</a:t>
            </a:r>
            <a:r>
              <a:rPr lang="en-US" dirty="0"/>
              <a:t> relevant </a:t>
            </a:r>
            <a:r>
              <a:rPr lang="en-US" dirty="0" err="1"/>
              <a:t>sau</a:t>
            </a:r>
            <a:r>
              <a:rPr lang="en-US" dirty="0"/>
              <a:t> cu impact </a:t>
            </a:r>
            <a:r>
              <a:rPr lang="en-US" dirty="0" err="1"/>
              <a:t>pentru</a:t>
            </a:r>
            <a:r>
              <a:rPr lang="en-US" dirty="0"/>
              <a:t> </a:t>
            </a:r>
            <a:r>
              <a:rPr lang="en-US" dirty="0" err="1"/>
              <a:t>cursanți</a:t>
            </a:r>
            <a:r>
              <a:rPr lang="en-US" dirty="0"/>
              <a:t>? 
Cum </a:t>
            </a:r>
            <a:r>
              <a:rPr lang="en-US" dirty="0" err="1"/>
              <a:t>ați</a:t>
            </a:r>
            <a:r>
              <a:rPr lang="en-US" dirty="0"/>
              <a:t> </a:t>
            </a:r>
            <a:r>
              <a:rPr lang="en-US" dirty="0" err="1"/>
              <a:t>putea</a:t>
            </a:r>
            <a:r>
              <a:rPr lang="en-US" dirty="0"/>
              <a:t> </a:t>
            </a:r>
            <a:r>
              <a:rPr lang="en-US" dirty="0" err="1"/>
              <a:t>explica</a:t>
            </a:r>
            <a:r>
              <a:rPr lang="en-US" dirty="0"/>
              <a:t> </a:t>
            </a:r>
            <a:r>
              <a:rPr lang="en-US" dirty="0" err="1"/>
              <a:t>sau</a:t>
            </a:r>
            <a:r>
              <a:rPr lang="en-US" dirty="0"/>
              <a:t> </a:t>
            </a:r>
            <a:r>
              <a:rPr lang="en-US" dirty="0" err="1"/>
              <a:t>simplifica</a:t>
            </a:r>
            <a:r>
              <a:rPr lang="en-US" dirty="0"/>
              <a:t> </a:t>
            </a:r>
            <a:r>
              <a:rPr lang="en-US" dirty="0" err="1"/>
              <a:t>acest</a:t>
            </a:r>
            <a:r>
              <a:rPr lang="en-US" dirty="0"/>
              <a:t> </a:t>
            </a:r>
            <a:r>
              <a:rPr lang="en-US" dirty="0" err="1"/>
              <a:t>subiect</a:t>
            </a:r>
            <a:r>
              <a:rPr lang="en-US" dirty="0"/>
              <a:t> </a:t>
            </a:r>
            <a:r>
              <a:rPr lang="en-US" dirty="0" err="1"/>
              <a:t>pentru</a:t>
            </a:r>
            <a:r>
              <a:rPr lang="en-US" dirty="0"/>
              <a:t> </a:t>
            </a:r>
            <a:r>
              <a:rPr lang="en-US" dirty="0" err="1"/>
              <a:t>cursanții</a:t>
            </a:r>
            <a:r>
              <a:rPr lang="en-US" dirty="0"/>
              <a:t> VET cu </a:t>
            </a:r>
            <a:r>
              <a:rPr lang="en-US" dirty="0" err="1"/>
              <a:t>diferite</a:t>
            </a:r>
            <a:r>
              <a:rPr lang="en-US" dirty="0"/>
              <a:t> background-</a:t>
            </a:r>
            <a:r>
              <a:rPr lang="en-US" dirty="0" err="1"/>
              <a:t>uri</a:t>
            </a:r>
            <a:r>
              <a:rPr lang="en-US" dirty="0"/>
              <a:t> </a:t>
            </a:r>
            <a:r>
              <a:rPr lang="en-US" dirty="0" err="1"/>
              <a:t>sau</a:t>
            </a:r>
            <a:r>
              <a:rPr lang="en-US" dirty="0"/>
              <a:t> </a:t>
            </a:r>
            <a:r>
              <a:rPr lang="en-US" dirty="0" err="1"/>
              <a:t>niveluri</a:t>
            </a:r>
            <a:r>
              <a:rPr lang="en-US" dirty="0"/>
              <a:t> de </a:t>
            </a:r>
            <a:r>
              <a:rPr lang="en-US" dirty="0" err="1"/>
              <a:t>experiență</a:t>
            </a:r>
            <a:r>
              <a:rPr lang="en-US" dirty="0"/>
              <a:t>? 
Ce </a:t>
            </a:r>
            <a:r>
              <a:rPr lang="en-US" dirty="0" err="1"/>
              <a:t>resurse</a:t>
            </a:r>
            <a:r>
              <a:rPr lang="en-US" dirty="0"/>
              <a:t>, </a:t>
            </a:r>
            <a:r>
              <a:rPr lang="en-US" dirty="0" err="1"/>
              <a:t>instrumente</a:t>
            </a:r>
            <a:r>
              <a:rPr lang="en-US" dirty="0"/>
              <a:t> </a:t>
            </a:r>
            <a:r>
              <a:rPr lang="en-US" dirty="0" err="1"/>
              <a:t>sau</a:t>
            </a:r>
            <a:r>
              <a:rPr lang="en-US" dirty="0"/>
              <a:t> </a:t>
            </a:r>
            <a:r>
              <a:rPr lang="en-US" dirty="0" err="1"/>
              <a:t>materiale</a:t>
            </a:r>
            <a:r>
              <a:rPr lang="en-US" dirty="0"/>
              <a:t> de </a:t>
            </a:r>
            <a:r>
              <a:rPr lang="en-US" dirty="0" err="1"/>
              <a:t>învățare</a:t>
            </a:r>
            <a:r>
              <a:rPr lang="en-US" dirty="0"/>
              <a:t> ESE </a:t>
            </a:r>
            <a:r>
              <a:rPr lang="en-US" dirty="0" err="1"/>
              <a:t>ar</a:t>
            </a:r>
            <a:r>
              <a:rPr lang="en-US" dirty="0"/>
              <a:t> </a:t>
            </a:r>
            <a:r>
              <a:rPr lang="en-US" dirty="0" err="1"/>
              <a:t>putea</a:t>
            </a:r>
            <a:r>
              <a:rPr lang="en-US" dirty="0"/>
              <a:t> </a:t>
            </a:r>
            <a:r>
              <a:rPr lang="en-US" dirty="0" err="1"/>
              <a:t>susține</a:t>
            </a:r>
            <a:r>
              <a:rPr lang="en-US" dirty="0"/>
              <a:t> cel </a:t>
            </a:r>
            <a:r>
              <a:rPr lang="en-US" dirty="0" err="1"/>
              <a:t>mai</a:t>
            </a:r>
            <a:r>
              <a:rPr lang="en-US" dirty="0"/>
              <a:t> bine </a:t>
            </a:r>
            <a:r>
              <a:rPr lang="en-US" dirty="0" err="1"/>
              <a:t>abordarea</a:t>
            </a:r>
            <a:r>
              <a:rPr lang="en-US" dirty="0"/>
              <a:t> </a:t>
            </a:r>
            <a:r>
              <a:rPr lang="en-US" dirty="0" err="1"/>
              <a:t>acestui</a:t>
            </a:r>
            <a:r>
              <a:rPr lang="en-US" dirty="0"/>
              <a:t> </a:t>
            </a:r>
            <a:r>
              <a:rPr lang="en-US" dirty="0" err="1"/>
              <a:t>subiect</a:t>
            </a:r>
            <a:r>
              <a:rPr lang="en-US" dirty="0"/>
              <a:t>?
Ce </a:t>
            </a:r>
            <a:r>
              <a:rPr lang="en-US" dirty="0" err="1"/>
              <a:t>provocări</a:t>
            </a:r>
            <a:r>
              <a:rPr lang="en-US" dirty="0"/>
              <a:t> </a:t>
            </a:r>
            <a:r>
              <a:rPr lang="en-US" dirty="0" err="1"/>
              <a:t>ar</a:t>
            </a:r>
            <a:r>
              <a:rPr lang="en-US" dirty="0"/>
              <a:t> </a:t>
            </a:r>
            <a:r>
              <a:rPr lang="en-US" dirty="0" err="1"/>
              <a:t>putea</a:t>
            </a:r>
            <a:r>
              <a:rPr lang="en-US" dirty="0"/>
              <a:t> </a:t>
            </a:r>
            <a:r>
              <a:rPr lang="en-US" dirty="0" err="1"/>
              <a:t>experimenta</a:t>
            </a:r>
            <a:r>
              <a:rPr lang="en-US" dirty="0"/>
              <a:t> </a:t>
            </a:r>
            <a:r>
              <a:rPr lang="en-US" dirty="0" err="1"/>
              <a:t>cursanții</a:t>
            </a:r>
            <a:r>
              <a:rPr lang="en-US" dirty="0"/>
              <a:t> </a:t>
            </a:r>
            <a:r>
              <a:rPr lang="en-US" dirty="0" err="1"/>
              <a:t>atunci</a:t>
            </a:r>
            <a:r>
              <a:rPr lang="en-US" dirty="0"/>
              <a:t> </a:t>
            </a:r>
            <a:r>
              <a:rPr lang="en-US" dirty="0" err="1"/>
              <a:t>când</a:t>
            </a:r>
            <a:r>
              <a:rPr lang="en-US" dirty="0"/>
              <a:t> </a:t>
            </a:r>
            <a:r>
              <a:rPr lang="en-US" dirty="0" err="1"/>
              <a:t>abordează</a:t>
            </a:r>
            <a:r>
              <a:rPr lang="en-US" dirty="0"/>
              <a:t> </a:t>
            </a:r>
            <a:r>
              <a:rPr lang="en-US" dirty="0" err="1"/>
              <a:t>aceste</a:t>
            </a:r>
            <a:r>
              <a:rPr lang="en-US" dirty="0"/>
              <a:t> </a:t>
            </a:r>
            <a:r>
              <a:rPr lang="en-US" dirty="0" err="1"/>
              <a:t>subiecte</a:t>
            </a:r>
            <a:r>
              <a:rPr lang="en-US" dirty="0"/>
              <a:t> de </a:t>
            </a:r>
            <a:r>
              <a:rPr lang="en-US" dirty="0" err="1"/>
              <a:t>sustenabilitate</a:t>
            </a:r>
            <a:r>
              <a:rPr lang="en-US" dirty="0"/>
              <a:t> </a:t>
            </a:r>
            <a:r>
              <a:rPr lang="en-US" dirty="0" err="1"/>
              <a:t>și</a:t>
            </a:r>
            <a:r>
              <a:rPr lang="en-US" dirty="0"/>
              <a:t> cum le-</a:t>
            </a:r>
            <a:r>
              <a:rPr lang="en-US" dirty="0" err="1"/>
              <a:t>ați</a:t>
            </a:r>
            <a:r>
              <a:rPr lang="en-US" dirty="0"/>
              <a:t> </a:t>
            </a:r>
            <a:r>
              <a:rPr lang="en-US" dirty="0" err="1"/>
              <a:t>putea</a:t>
            </a:r>
            <a:r>
              <a:rPr lang="en-US" dirty="0"/>
              <a:t> </a:t>
            </a:r>
            <a:r>
              <a:rPr lang="en-US" dirty="0" err="1"/>
              <a:t>susține</a:t>
            </a:r>
            <a:r>
              <a:rPr lang="en-US" dirty="0"/>
              <a:t>?</a:t>
            </a:r>
          </a:p>
        </p:txBody>
      </p:sp>
    </p:spTree>
    <p:extLst>
      <p:ext uri="{BB962C8B-B14F-4D97-AF65-F5344CB8AC3E}">
        <p14:creationId xmlns:p14="http://schemas.microsoft.com/office/powerpoint/2010/main" val="1426687552"/>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177491"/>
            <a:ext cx="9319396" cy="4429126"/>
          </a:xfrm>
        </p:spPr>
        <p:txBody>
          <a:bodyPr>
            <a:normAutofit/>
          </a:bodyPr>
          <a:lstStyle/>
          <a:p>
            <a:pPr marL="0" indent="0">
              <a:buNone/>
            </a:pPr>
            <a:r>
              <a:rPr lang="en-US" dirty="0" err="1"/>
              <a:t>Formatul</a:t>
            </a:r>
            <a:r>
              <a:rPr lang="en-US" dirty="0"/>
              <a:t> de </a:t>
            </a:r>
            <a:r>
              <a:rPr lang="en-US" dirty="0" err="1"/>
              <a:t>lucru</a:t>
            </a:r>
            <a:r>
              <a:rPr lang="en-US" dirty="0"/>
              <a:t>: </a:t>
            </a:r>
          </a:p>
          <a:p>
            <a:r>
              <a:rPr lang="en-US" dirty="0"/>
              <a:t>45 minute de </a:t>
            </a:r>
            <a:r>
              <a:rPr lang="en-US" dirty="0" err="1"/>
              <a:t>activitate</a:t>
            </a:r>
            <a:r>
              <a:rPr lang="en-US" dirty="0"/>
              <a:t> 
</a:t>
            </a:r>
            <a:r>
              <a:rPr lang="en-US" dirty="0" err="1"/>
              <a:t>În</a:t>
            </a:r>
            <a:r>
              <a:rPr lang="en-US" dirty="0"/>
              <a:t> </a:t>
            </a:r>
            <a:r>
              <a:rPr lang="en-US" dirty="0" err="1"/>
              <a:t>perechi</a:t>
            </a:r>
            <a:r>
              <a:rPr lang="en-US" dirty="0"/>
              <a:t> (</a:t>
            </a:r>
            <a:r>
              <a:rPr lang="en-US" dirty="0" err="1"/>
              <a:t>roluri</a:t>
            </a:r>
            <a:r>
              <a:rPr lang="en-US" dirty="0"/>
              <a:t> </a:t>
            </a:r>
            <a:r>
              <a:rPr lang="en-US" dirty="0" err="1"/>
              <a:t>sugerate</a:t>
            </a:r>
            <a:r>
              <a:rPr lang="en-US" dirty="0"/>
              <a:t>: un navigator + o </a:t>
            </a:r>
            <a:r>
              <a:rPr lang="en-US" dirty="0" err="1"/>
              <a:t>persoană</a:t>
            </a:r>
            <a:r>
              <a:rPr lang="en-US" dirty="0"/>
              <a:t> care </a:t>
            </a:r>
            <a:r>
              <a:rPr lang="en-US" dirty="0" err="1"/>
              <a:t>ia</a:t>
            </a:r>
            <a:r>
              <a:rPr lang="en-US" dirty="0"/>
              <a:t> </a:t>
            </a:r>
            <a:r>
              <a:rPr lang="en-US" dirty="0" err="1"/>
              <a:t>noti</a:t>
            </a:r>
            <a:r>
              <a:rPr lang="en-US" dirty="0" err="1">
                <a:highlight>
                  <a:srgbClr val="FFFF00"/>
                </a:highlight>
              </a:rPr>
              <a:t>ț</a:t>
            </a:r>
            <a:r>
              <a:rPr lang="en-US" dirty="0" err="1"/>
              <a:t>e</a:t>
            </a:r>
            <a:r>
              <a:rPr lang="en-US" dirty="0"/>
              <a:t>)
</a:t>
            </a:r>
            <a:r>
              <a:rPr lang="en-US" dirty="0" err="1"/>
              <a:t>Fiecare</a:t>
            </a:r>
            <a:r>
              <a:rPr lang="en-US" dirty="0"/>
              <a:t> </a:t>
            </a:r>
            <a:r>
              <a:rPr lang="en-US" dirty="0" err="1"/>
              <a:t>pereche</a:t>
            </a:r>
            <a:r>
              <a:rPr lang="en-US" dirty="0"/>
              <a:t> </a:t>
            </a:r>
            <a:r>
              <a:rPr lang="en-US" dirty="0" err="1"/>
              <a:t>alege</a:t>
            </a:r>
            <a:r>
              <a:rPr lang="en-US" dirty="0"/>
              <a:t> un </a:t>
            </a:r>
            <a:r>
              <a:rPr lang="en-US" dirty="0" err="1"/>
              <a:t>modul</a:t>
            </a:r>
            <a:r>
              <a:rPr lang="en-US" dirty="0"/>
              <a:t> ESE
</a:t>
            </a:r>
            <a:r>
              <a:rPr lang="en-US" dirty="0" err="1"/>
              <a:t>Materiale</a:t>
            </a:r>
            <a:r>
              <a:rPr lang="en-US" dirty="0"/>
              <a:t> </a:t>
            </a:r>
            <a:r>
              <a:rPr lang="en-US" dirty="0" err="1"/>
              <a:t>necesare</a:t>
            </a:r>
            <a:r>
              <a:rPr lang="en-US" dirty="0"/>
              <a:t>: </a:t>
            </a:r>
            <a:r>
              <a:rPr lang="en-US" dirty="0" err="1"/>
              <a:t>foaie</a:t>
            </a:r>
            <a:r>
              <a:rPr lang="en-US" dirty="0"/>
              <a:t> </a:t>
            </a:r>
            <a:r>
              <a:rPr lang="en-US" dirty="0" err="1"/>
              <a:t>goală</a:t>
            </a:r>
            <a:r>
              <a:rPr lang="en-US" dirty="0"/>
              <a:t> </a:t>
            </a:r>
            <a:r>
              <a:rPr lang="en-US" dirty="0" err="1"/>
              <a:t>și</a:t>
            </a:r>
            <a:r>
              <a:rPr lang="en-US" dirty="0"/>
              <a:t> pix + </a:t>
            </a:r>
            <a:r>
              <a:rPr lang="en-US" dirty="0" err="1"/>
              <a:t>acces</a:t>
            </a:r>
            <a:r>
              <a:rPr lang="en-US" dirty="0"/>
              <a:t> la </a:t>
            </a:r>
            <a:r>
              <a:rPr lang="en-US" dirty="0" err="1"/>
              <a:t>tabletă</a:t>
            </a:r>
            <a:r>
              <a:rPr lang="en-US" dirty="0"/>
              <a:t> </a:t>
            </a:r>
            <a:r>
              <a:rPr lang="en-US" dirty="0" err="1"/>
              <a:t>sau</a:t>
            </a:r>
            <a:r>
              <a:rPr lang="en-US" dirty="0"/>
              <a:t> calculator, </a:t>
            </a:r>
            <a:r>
              <a:rPr lang="en-US" dirty="0" err="1">
                <a:highlight>
                  <a:srgbClr val="FFFF00"/>
                </a:highlight>
              </a:rPr>
              <a:t>fișă</a:t>
            </a:r>
            <a:r>
              <a:rPr lang="en-US" dirty="0">
                <a:highlight>
                  <a:srgbClr val="FFFF00"/>
                </a:highlight>
              </a:rPr>
              <a:t> de </a:t>
            </a:r>
            <a:r>
              <a:rPr lang="en-US" dirty="0" err="1">
                <a:highlight>
                  <a:srgbClr val="FFFF00"/>
                </a:highlight>
              </a:rPr>
              <a:t>lucru</a:t>
            </a:r>
            <a:r>
              <a:rPr lang="en-US" dirty="0">
                <a:highlight>
                  <a:srgbClr val="FFFF00"/>
                </a:highlight>
              </a:rPr>
              <a:t> </a:t>
            </a:r>
            <a:r>
              <a:rPr lang="en-US" dirty="0" err="1">
                <a:highlight>
                  <a:srgbClr val="FFFF00"/>
                </a:highlight>
              </a:rPr>
              <a:t>tipărită</a:t>
            </a:r>
            <a:r>
              <a:rPr lang="en-US" dirty="0">
                <a:highlight>
                  <a:srgbClr val="FFFF00"/>
                </a:highlight>
              </a:rPr>
              <a:t> "10 </a:t>
            </a:r>
            <a:r>
              <a:rPr lang="en-US" dirty="0" err="1">
                <a:highlight>
                  <a:srgbClr val="FFFF00"/>
                </a:highlight>
              </a:rPr>
              <a:t>întrebări</a:t>
            </a:r>
            <a:r>
              <a:rPr lang="en-US" dirty="0">
                <a:highlight>
                  <a:srgbClr val="FFFF00"/>
                </a:highlight>
              </a:rPr>
              <a:t> ale </a:t>
            </a:r>
            <a:r>
              <a:rPr lang="en-US" dirty="0" err="1">
                <a:highlight>
                  <a:srgbClr val="FFFF00"/>
                </a:highlight>
              </a:rPr>
              <a:t>cursanților</a:t>
            </a:r>
            <a:r>
              <a:rPr lang="en-US" dirty="0">
                <a:highlight>
                  <a:srgbClr val="FFFF00"/>
                </a:highlight>
              </a:rPr>
              <a:t> </a:t>
            </a:r>
            <a:r>
              <a:rPr lang="en-US" dirty="0" err="1">
                <a:highlight>
                  <a:srgbClr val="FFFF00"/>
                </a:highlight>
              </a:rPr>
              <a:t>și</a:t>
            </a:r>
            <a:r>
              <a:rPr lang="en-US" dirty="0">
                <a:highlight>
                  <a:srgbClr val="FFFF00"/>
                </a:highlight>
              </a:rPr>
              <a:t> </a:t>
            </a:r>
            <a:r>
              <a:rPr lang="en-US" dirty="0" err="1">
                <a:highlight>
                  <a:srgbClr val="FFFF00"/>
                </a:highlight>
              </a:rPr>
              <a:t>răspunsuri</a:t>
            </a:r>
            <a:r>
              <a:rPr lang="en-US" dirty="0">
                <a:highlight>
                  <a:srgbClr val="FFFF00"/>
                </a:highlight>
              </a:rPr>
              <a:t> ale </a:t>
            </a:r>
            <a:r>
              <a:rPr lang="en-US" dirty="0" err="1">
                <a:highlight>
                  <a:srgbClr val="FFFF00"/>
                </a:highlight>
              </a:rPr>
              <a:t>instructorului</a:t>
            </a:r>
            <a:r>
              <a:rPr lang="en-US" dirty="0">
                <a:highlight>
                  <a:srgbClr val="FFFF00"/>
                </a:highlight>
              </a:rPr>
              <a:t>“.</a:t>
            </a:r>
          </a:p>
          <a:p>
            <a:pPr marL="0" indent="0">
              <a:buNone/>
            </a:pPr>
            <a:endParaRPr lang="en-US" dirty="0"/>
          </a:p>
          <a:p>
            <a:endParaRPr lang="en-US" dirty="0"/>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613539" y="576486"/>
            <a:ext cx="11108198" cy="1496153"/>
          </a:xfrm>
        </p:spPr>
        <p:txBody>
          <a:bodyPr>
            <a:normAutofit fontScale="90000"/>
          </a:bodyPr>
          <a:lstStyle/>
          <a:p>
            <a:r>
              <a:rPr lang="hr-HR" dirty="0">
                <a:solidFill>
                  <a:srgbClr val="255839"/>
                </a:solidFill>
              </a:rPr>
              <a:t>Activitate practică</a:t>
            </a:r>
            <a:r>
              <a:rPr lang="en-IE" dirty="0">
                <a:solidFill>
                  <a:srgbClr val="255839"/>
                </a:solidFill>
              </a:rPr>
              <a:t>: </a:t>
            </a:r>
            <a:br>
              <a:rPr lang="en-IE" dirty="0">
                <a:solidFill>
                  <a:srgbClr val="255839"/>
                </a:solidFill>
              </a:rPr>
            </a:br>
            <a:r>
              <a:rPr lang="en-IE" dirty="0">
                <a:solidFill>
                  <a:srgbClr val="255839"/>
                </a:solidFill>
              </a:rPr>
              <a:t>Top 10 </a:t>
            </a:r>
            <a:r>
              <a:rPr lang="en-IE" dirty="0" err="1">
                <a:solidFill>
                  <a:srgbClr val="255839"/>
                </a:solidFill>
              </a:rPr>
              <a:t>întrebări</a:t>
            </a:r>
            <a:r>
              <a:rPr lang="en-IE" dirty="0">
                <a:solidFill>
                  <a:srgbClr val="255839"/>
                </a:solidFill>
              </a:rPr>
              <a:t> ale </a:t>
            </a:r>
            <a:r>
              <a:rPr lang="en-IE" dirty="0" err="1">
                <a:solidFill>
                  <a:srgbClr val="255839"/>
                </a:solidFill>
              </a:rPr>
              <a:t>cursanților</a:t>
            </a:r>
            <a:r>
              <a:rPr lang="en-IE" dirty="0">
                <a:solidFill>
                  <a:srgbClr val="255839"/>
                </a:solidFill>
              </a:rPr>
              <a:t> </a:t>
            </a:r>
            <a:r>
              <a:rPr lang="en-IE" dirty="0" err="1">
                <a:solidFill>
                  <a:srgbClr val="255839"/>
                </a:solidFill>
              </a:rPr>
              <a:t>și</a:t>
            </a:r>
            <a:r>
              <a:rPr lang="en-IE" dirty="0">
                <a:solidFill>
                  <a:srgbClr val="255839"/>
                </a:solidFill>
              </a:rPr>
              <a:t> </a:t>
            </a:r>
            <a:r>
              <a:rPr lang="en-IE" dirty="0" err="1">
                <a:solidFill>
                  <a:srgbClr val="255839"/>
                </a:solidFill>
              </a:rPr>
              <a:t>răspunsuri</a:t>
            </a:r>
            <a:r>
              <a:rPr lang="en-IE" dirty="0">
                <a:solidFill>
                  <a:srgbClr val="255839"/>
                </a:solidFill>
              </a:rPr>
              <a:t> ale </a:t>
            </a:r>
            <a:r>
              <a:rPr lang="en-IE" dirty="0" err="1">
                <a:solidFill>
                  <a:srgbClr val="255839"/>
                </a:solidFill>
              </a:rPr>
              <a:t>formatorului</a:t>
            </a:r>
            <a:endParaRPr lang="hr-HR" dirty="0">
              <a:solidFill>
                <a:srgbClr val="255839"/>
              </a:solidFill>
            </a:endParaRPr>
          </a:p>
        </p:txBody>
      </p:sp>
    </p:spTree>
    <p:extLst>
      <p:ext uri="{BB962C8B-B14F-4D97-AF65-F5344CB8AC3E}">
        <p14:creationId xmlns:p14="http://schemas.microsoft.com/office/powerpoint/2010/main" val="112339422"/>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Rezultatul</a:t>
            </a:r>
            <a:r>
              <a:rPr lang="en-US" dirty="0">
                <a:solidFill>
                  <a:srgbClr val="255839"/>
                </a:solidFill>
              </a:rPr>
              <a:t> </a:t>
            </a:r>
            <a:r>
              <a:rPr lang="en-US" dirty="0" err="1">
                <a:solidFill>
                  <a:srgbClr val="255839"/>
                </a:solidFill>
              </a:rPr>
              <a:t>activității</a:t>
            </a:r>
            <a:r>
              <a:rPr lang="en-US" dirty="0">
                <a:solidFill>
                  <a:srgbClr val="255839"/>
                </a:solidFill>
              </a:rPr>
              <a:t> practice</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399369" y="1449388"/>
            <a:ext cx="9313591" cy="5157229"/>
          </a:xfrm>
        </p:spPr>
        <p:txBody>
          <a:bodyPr>
            <a:normAutofit/>
          </a:bodyPr>
          <a:lstStyle/>
          <a:p>
            <a:pPr marL="0" indent="0">
              <a:buNone/>
            </a:pPr>
            <a:endParaRPr lang="en-US" dirty="0"/>
          </a:p>
          <a:p>
            <a:pPr marL="0" indent="0">
              <a:buNone/>
            </a:pPr>
            <a:r>
              <a:rPr lang="en-US" dirty="0" err="1"/>
              <a:t>Până</a:t>
            </a:r>
            <a:r>
              <a:rPr lang="en-US" dirty="0"/>
              <a:t> la </a:t>
            </a:r>
            <a:r>
              <a:rPr lang="en-US" dirty="0" err="1"/>
              <a:t>finalul</a:t>
            </a:r>
            <a:r>
              <a:rPr lang="en-US" dirty="0"/>
              <a:t> </a:t>
            </a:r>
            <a:r>
              <a:rPr lang="en-US" dirty="0" err="1"/>
              <a:t>activității</a:t>
            </a:r>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producă</a:t>
            </a:r>
            <a:r>
              <a:rPr lang="en-US" dirty="0"/>
              <a:t>:</a:t>
            </a:r>
          </a:p>
          <a:p>
            <a:pPr marL="0" indent="0">
              <a:buNone/>
            </a:pPr>
            <a:endParaRPr lang="en-US" dirty="0"/>
          </a:p>
          <a:p>
            <a:pPr marL="0" indent="0" algn="ctr">
              <a:buNone/>
            </a:pPr>
            <a:r>
              <a:rPr lang="en-US" b="1" dirty="0"/>
              <a:t>Un document </a:t>
            </a:r>
            <a:r>
              <a:rPr lang="en-US" b="1" dirty="0" err="1"/>
              <a:t>practic</a:t>
            </a:r>
            <a:r>
              <a:rPr lang="en-US" b="1" dirty="0"/>
              <a:t> "Top 10 </a:t>
            </a:r>
            <a:r>
              <a:rPr lang="en-US" b="1" dirty="0" err="1"/>
              <a:t>întrebări</a:t>
            </a:r>
            <a:r>
              <a:rPr lang="en-US" b="1" dirty="0"/>
              <a:t> ale </a:t>
            </a:r>
            <a:r>
              <a:rPr lang="en-US" b="1" dirty="0" err="1"/>
              <a:t>cursanților</a:t>
            </a:r>
            <a:r>
              <a:rPr lang="en-US" b="1" dirty="0"/>
              <a:t> </a:t>
            </a:r>
            <a:r>
              <a:rPr lang="en-US" b="1" dirty="0" err="1"/>
              <a:t>și</a:t>
            </a:r>
            <a:r>
              <a:rPr lang="en-US" b="1" dirty="0"/>
              <a:t> </a:t>
            </a:r>
            <a:r>
              <a:rPr lang="en-US" b="1" dirty="0" err="1"/>
              <a:t>răspunsuri</a:t>
            </a:r>
            <a:r>
              <a:rPr lang="en-US" b="1" dirty="0"/>
              <a:t> ale </a:t>
            </a:r>
            <a:r>
              <a:rPr lang="en-US" b="1" dirty="0" err="1"/>
              <a:t>formatorului</a:t>
            </a:r>
            <a:r>
              <a:rPr lang="en-US" b="1" dirty="0"/>
              <a:t>"
 – o </a:t>
            </a:r>
            <a:r>
              <a:rPr lang="en-US" b="1" dirty="0" err="1"/>
              <a:t>resursă</a:t>
            </a:r>
            <a:r>
              <a:rPr lang="en-US" b="1" dirty="0"/>
              <a:t> </a:t>
            </a:r>
            <a:r>
              <a:rPr lang="en-US" b="1" dirty="0" err="1"/>
              <a:t>reutilizabilă</a:t>
            </a:r>
            <a:r>
              <a:rPr lang="en-US" b="1" dirty="0"/>
              <a:t> de </a:t>
            </a:r>
            <a:r>
              <a:rPr lang="en-US" b="1" dirty="0" err="1"/>
              <a:t>sprijin</a:t>
            </a:r>
            <a:r>
              <a:rPr lang="en-US" b="1" dirty="0"/>
              <a:t> </a:t>
            </a:r>
            <a:r>
              <a:rPr lang="en-US" b="1" dirty="0" err="1"/>
              <a:t>pentru</a:t>
            </a:r>
            <a:r>
              <a:rPr lang="en-US" b="1" dirty="0"/>
              <a:t> </a:t>
            </a:r>
            <a:r>
              <a:rPr lang="en-US" b="1" dirty="0" err="1"/>
              <a:t>întrebări</a:t>
            </a:r>
            <a:r>
              <a:rPr lang="en-US" b="1" dirty="0"/>
              <a:t> </a:t>
            </a:r>
            <a:r>
              <a:rPr lang="en-US" b="1" dirty="0" err="1"/>
              <a:t>frecvente</a:t>
            </a:r>
            <a:r>
              <a:rPr lang="en-US" b="1" dirty="0"/>
              <a:t> </a:t>
            </a:r>
            <a:r>
              <a:rPr lang="en-US" b="1" dirty="0" err="1"/>
              <a:t>pentru</a:t>
            </a:r>
            <a:r>
              <a:rPr lang="en-US" b="1" dirty="0"/>
              <a:t> </a:t>
            </a:r>
            <a:r>
              <a:rPr lang="en-US" b="1" dirty="0" err="1"/>
              <a:t>formatori</a:t>
            </a:r>
            <a:endParaRPr lang="en-US" sz="1400" dirty="0">
              <a:solidFill>
                <a:schemeClr val="tx2"/>
              </a:solidFill>
              <a:latin typeface="+mj-lt"/>
            </a:endParaRPr>
          </a:p>
          <a:p>
            <a:pPr marL="0" indent="0" algn="ctr">
              <a:buNone/>
            </a:pPr>
            <a:endParaRPr lang="en-US" sz="1400" dirty="0">
              <a:solidFill>
                <a:schemeClr val="tx2"/>
              </a:solidFill>
              <a:latin typeface="+mj-lt"/>
            </a:endParaRPr>
          </a:p>
          <a:p>
            <a:pPr marL="57150" indent="0">
              <a:buNone/>
            </a:pPr>
            <a:r>
              <a:rPr lang="en-US" sz="1400" dirty="0" err="1"/>
              <a:t>Până</a:t>
            </a:r>
            <a:r>
              <a:rPr lang="en-US" sz="1400" dirty="0"/>
              <a:t> la </a:t>
            </a:r>
            <a:r>
              <a:rPr lang="en-US" sz="1400" dirty="0" err="1"/>
              <a:t>finalul</a:t>
            </a:r>
            <a:r>
              <a:rPr lang="en-US" sz="1400" dirty="0"/>
              <a:t> </a:t>
            </a:r>
            <a:r>
              <a:rPr lang="en-US" sz="1400" dirty="0" err="1"/>
              <a:t>acestei</a:t>
            </a:r>
            <a:r>
              <a:rPr lang="en-US" sz="1400" dirty="0"/>
              <a:t> </a:t>
            </a:r>
            <a:r>
              <a:rPr lang="en-US" sz="1400" dirty="0" err="1"/>
              <a:t>activități</a:t>
            </a:r>
            <a:r>
              <a:rPr lang="en-US" sz="1400" dirty="0"/>
              <a:t>, </a:t>
            </a:r>
            <a:r>
              <a:rPr lang="en-US" sz="1400" dirty="0" err="1"/>
              <a:t>veți</a:t>
            </a:r>
            <a:r>
              <a:rPr lang="en-US" sz="1400" dirty="0"/>
              <a:t> </a:t>
            </a:r>
            <a:r>
              <a:rPr lang="en-US" sz="1400" dirty="0" err="1"/>
              <a:t>putea</a:t>
            </a:r>
            <a:r>
              <a:rPr lang="en-US" sz="1400" dirty="0"/>
              <a:t> </a:t>
            </a:r>
            <a:r>
              <a:rPr lang="en-US" sz="1400" dirty="0" err="1"/>
              <a:t>să</a:t>
            </a:r>
            <a:r>
              <a:rPr lang="en-US" sz="1400" dirty="0">
                <a:solidFill>
                  <a:schemeClr val="tx2"/>
                </a:solidFill>
                <a:latin typeface="+mj-lt"/>
              </a:rPr>
              <a:t>: </a:t>
            </a:r>
          </a:p>
          <a:p>
            <a:pPr lvl="1">
              <a:buFont typeface="Courier New" panose="02070309020205020404" pitchFamily="49" charset="0"/>
              <a:buChar char="o"/>
            </a:pPr>
            <a:r>
              <a:rPr lang="en-US" sz="1800" dirty="0" err="1">
                <a:solidFill>
                  <a:schemeClr val="tx2"/>
                </a:solidFill>
                <a:latin typeface="+mj-lt"/>
              </a:rPr>
              <a:t>Identifica</a:t>
            </a:r>
            <a:r>
              <a:rPr lang="en-US" sz="1800" dirty="0" err="1"/>
              <a:t>ți</a:t>
            </a:r>
            <a:r>
              <a:rPr lang="en-US" sz="1800" dirty="0">
                <a:solidFill>
                  <a:schemeClr val="tx2"/>
                </a:solidFill>
                <a:latin typeface="+mj-lt"/>
              </a:rPr>
              <a:t> </a:t>
            </a:r>
            <a:r>
              <a:rPr lang="en-US" sz="1800" dirty="0" err="1">
                <a:solidFill>
                  <a:schemeClr val="tx2"/>
                </a:solidFill>
                <a:latin typeface="+mj-lt"/>
              </a:rPr>
              <a:t>provocărilor</a:t>
            </a:r>
            <a:r>
              <a:rPr lang="en-US" sz="1800" dirty="0">
                <a:solidFill>
                  <a:schemeClr val="tx2"/>
                </a:solidFill>
                <a:latin typeface="+mj-lt"/>
              </a:rPr>
              <a:t> </a:t>
            </a:r>
            <a:r>
              <a:rPr lang="en-US" sz="1800" dirty="0" err="1">
                <a:solidFill>
                  <a:schemeClr val="tx2"/>
                </a:solidFill>
                <a:latin typeface="+mj-lt"/>
              </a:rPr>
              <a:t>comune</a:t>
            </a:r>
            <a:r>
              <a:rPr lang="en-US" sz="1800" dirty="0">
                <a:solidFill>
                  <a:schemeClr val="tx2"/>
                </a:solidFill>
                <a:latin typeface="+mj-lt"/>
              </a:rPr>
              <a:t> ale </a:t>
            </a:r>
            <a:r>
              <a:rPr lang="en-US" sz="1800" dirty="0" err="1">
                <a:solidFill>
                  <a:schemeClr val="tx2"/>
                </a:solidFill>
                <a:latin typeface="+mj-lt"/>
              </a:rPr>
              <a:t>cursanților</a:t>
            </a:r>
            <a:r>
              <a:rPr lang="en-US" sz="1800" dirty="0">
                <a:solidFill>
                  <a:schemeClr val="tx2"/>
                </a:solidFill>
                <a:latin typeface="+mj-lt"/>
              </a:rPr>
              <a:t>
</a:t>
            </a:r>
            <a:r>
              <a:rPr lang="en-US" sz="1800" dirty="0" err="1">
                <a:solidFill>
                  <a:schemeClr val="tx2"/>
                </a:solidFill>
                <a:latin typeface="+mj-lt"/>
              </a:rPr>
              <a:t>Anticipa</a:t>
            </a:r>
            <a:r>
              <a:rPr lang="en-US" sz="1800" dirty="0" err="1"/>
              <a:t>ți</a:t>
            </a:r>
            <a:r>
              <a:rPr lang="en-US" sz="1800" dirty="0">
                <a:solidFill>
                  <a:schemeClr val="tx2"/>
                </a:solidFill>
                <a:latin typeface="+mj-lt"/>
              </a:rPr>
              <a:t> </a:t>
            </a:r>
            <a:r>
              <a:rPr lang="en-US" sz="1800" dirty="0" err="1">
                <a:solidFill>
                  <a:schemeClr val="tx2"/>
                </a:solidFill>
                <a:latin typeface="+mj-lt"/>
              </a:rPr>
              <a:t>întrebările</a:t>
            </a:r>
            <a:r>
              <a:rPr lang="en-US" sz="1800" dirty="0">
                <a:solidFill>
                  <a:schemeClr val="tx2"/>
                </a:solidFill>
                <a:latin typeface="+mj-lt"/>
              </a:rPr>
              <a:t> </a:t>
            </a:r>
            <a:r>
              <a:rPr lang="en-US" sz="1800" dirty="0" err="1">
                <a:solidFill>
                  <a:schemeClr val="tx2"/>
                </a:solidFill>
                <a:latin typeface="+mj-lt"/>
              </a:rPr>
              <a:t>cursanților</a:t>
            </a:r>
            <a:r>
              <a:rPr lang="en-US" sz="1800" dirty="0">
                <a:solidFill>
                  <a:schemeClr val="tx2"/>
                </a:solidFill>
                <a:latin typeface="+mj-lt"/>
              </a:rPr>
              <a:t>
</a:t>
            </a:r>
            <a:r>
              <a:rPr lang="en-US" sz="1800" dirty="0" err="1">
                <a:solidFill>
                  <a:schemeClr val="tx2"/>
                </a:solidFill>
                <a:latin typeface="+mj-lt"/>
              </a:rPr>
              <a:t>Pregăti</a:t>
            </a:r>
            <a:r>
              <a:rPr lang="en-US" sz="1800" dirty="0" err="1"/>
              <a:t>ți</a:t>
            </a:r>
            <a:r>
              <a:rPr lang="en-US" sz="1800" dirty="0">
                <a:solidFill>
                  <a:schemeClr val="tx2"/>
                </a:solidFill>
                <a:latin typeface="+mj-lt"/>
              </a:rPr>
              <a:t> </a:t>
            </a:r>
            <a:r>
              <a:rPr lang="en-US" sz="1800" dirty="0" err="1">
                <a:solidFill>
                  <a:schemeClr val="tx2"/>
                </a:solidFill>
                <a:latin typeface="+mj-lt"/>
              </a:rPr>
              <a:t>răspunsuri</a:t>
            </a:r>
            <a:r>
              <a:rPr lang="en-US" sz="1800" dirty="0">
                <a:solidFill>
                  <a:schemeClr val="tx2"/>
                </a:solidFill>
                <a:latin typeface="+mj-lt"/>
              </a:rPr>
              <a:t> </a:t>
            </a:r>
            <a:r>
              <a:rPr lang="en-US" sz="1800" dirty="0" err="1">
                <a:solidFill>
                  <a:schemeClr val="tx2"/>
                </a:solidFill>
                <a:latin typeface="+mj-lt"/>
              </a:rPr>
              <a:t>eficiente</a:t>
            </a:r>
            <a:r>
              <a:rPr lang="en-US" sz="1800" dirty="0">
                <a:solidFill>
                  <a:schemeClr val="tx2"/>
                </a:solidFill>
                <a:latin typeface="+mj-lt"/>
              </a:rPr>
              <a:t> de </a:t>
            </a:r>
            <a:r>
              <a:rPr lang="en-US" sz="1800" dirty="0" err="1">
                <a:solidFill>
                  <a:schemeClr val="tx2"/>
                </a:solidFill>
                <a:latin typeface="+mj-lt"/>
              </a:rPr>
              <a:t>sprijin</a:t>
            </a:r>
            <a:r>
              <a:rPr lang="en-US" sz="1800" dirty="0">
                <a:solidFill>
                  <a:schemeClr val="tx2"/>
                </a:solidFill>
                <a:latin typeface="+mj-lt"/>
              </a:rPr>
              <a:t>. </a:t>
            </a:r>
          </a:p>
          <a:p>
            <a:endParaRPr lang="en-US" dirty="0"/>
          </a:p>
        </p:txBody>
      </p:sp>
    </p:spTree>
    <p:extLst>
      <p:ext uri="{BB962C8B-B14F-4D97-AF65-F5344CB8AC3E}">
        <p14:creationId xmlns:p14="http://schemas.microsoft.com/office/powerpoint/2010/main" val="4088512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68B0A-8FEB-6D60-84C0-2E4A1475E9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0FB541-ADD6-C36E-D081-54196A2BC92C}"/>
              </a:ext>
            </a:extLst>
          </p:cNvPr>
          <p:cNvSpPr>
            <a:spLocks noGrp="1"/>
          </p:cNvSpPr>
          <p:nvPr>
            <p:ph sz="quarter" idx="12"/>
          </p:nvPr>
        </p:nvSpPr>
        <p:spPr>
          <a:xfrm>
            <a:off x="5396977" y="1106905"/>
            <a:ext cx="5383317" cy="2577537"/>
          </a:xfrm>
          <a:ln w="19050">
            <a:solidFill>
              <a:schemeClr val="tx1"/>
            </a:solidFill>
          </a:ln>
        </p:spPr>
        <p:txBody>
          <a:bodyPr>
            <a:normAutofit fontScale="47500" lnSpcReduction="20000"/>
          </a:bodyPr>
          <a:lstStyle/>
          <a:p>
            <a:endParaRPr lang="en-US" dirty="0"/>
          </a:p>
          <a:p>
            <a:r>
              <a:rPr lang="en-US" sz="2800" dirty="0"/>
              <a:t>Pasul 2: </a:t>
            </a:r>
            <a:r>
              <a:rPr lang="en-US" sz="2800" dirty="0" err="1"/>
              <a:t>Navigare</a:t>
            </a:r>
            <a:r>
              <a:rPr lang="en-US" sz="2800" dirty="0"/>
              <a:t> pe </a:t>
            </a:r>
            <a:r>
              <a:rPr lang="en-US" sz="2800" dirty="0" err="1"/>
              <a:t>platformă</a:t>
            </a:r>
            <a:r>
              <a:rPr lang="en-US" sz="2800" dirty="0"/>
              <a:t> prima data ca </a:t>
            </a:r>
            <a:r>
              <a:rPr lang="en-US" sz="2800" dirty="0" err="1"/>
              <a:t>si</a:t>
            </a:r>
            <a:r>
              <a:rPr lang="en-US" sz="2800" dirty="0"/>
              <a:t> </a:t>
            </a:r>
            <a:r>
              <a:rPr lang="en-US" sz="2800" dirty="0" err="1"/>
              <a:t>cursant</a:t>
            </a:r>
            <a:r>
              <a:rPr lang="en-US" sz="2800" dirty="0"/>
              <a:t> (15 minute)</a:t>
            </a:r>
          </a:p>
          <a:p>
            <a:r>
              <a:rPr lang="en-US" sz="2800" dirty="0" err="1"/>
              <a:t>Realizați</a:t>
            </a:r>
            <a:r>
              <a:rPr lang="en-US" sz="2800" dirty="0"/>
              <a:t> </a:t>
            </a:r>
            <a:r>
              <a:rPr lang="en-US" sz="2800" dirty="0" err="1"/>
              <a:t>acțiunile</a:t>
            </a:r>
            <a:r>
              <a:rPr lang="en-US" sz="2800" dirty="0"/>
              <a:t> </a:t>
            </a:r>
            <a:r>
              <a:rPr lang="en-US" sz="2800" dirty="0" err="1"/>
              <a:t>esențiale</a:t>
            </a:r>
            <a:r>
              <a:rPr lang="en-US" sz="2800" dirty="0"/>
              <a:t> ale </a:t>
            </a:r>
            <a:r>
              <a:rPr lang="en-US" sz="2800" dirty="0" err="1"/>
              <a:t>cursanților</a:t>
            </a:r>
            <a:r>
              <a:rPr lang="en-US" sz="2800" dirty="0"/>
              <a:t>:</a:t>
            </a:r>
          </a:p>
          <a:p>
            <a:pPr algn="ctr">
              <a:buFont typeface="Wingdings" panose="05000000000000000000" pitchFamily="2" charset="2"/>
              <a:buChar char="v"/>
            </a:pPr>
            <a:r>
              <a:rPr lang="en-US" sz="2800" dirty="0" err="1"/>
              <a:t>Înregistrați-vă</a:t>
            </a:r>
            <a:r>
              <a:rPr lang="en-US" sz="2800" dirty="0"/>
              <a:t> in </a:t>
            </a:r>
            <a:r>
              <a:rPr lang="en-US" sz="2800" dirty="0" err="1"/>
              <a:t>platformă</a:t>
            </a:r>
            <a:r>
              <a:rPr lang="en-US" sz="2800" dirty="0"/>
              <a:t>
</a:t>
            </a:r>
            <a:r>
              <a:rPr lang="en-US" sz="2800" dirty="0" err="1"/>
              <a:t>Deschideți</a:t>
            </a:r>
            <a:r>
              <a:rPr lang="en-US" sz="2800" dirty="0"/>
              <a:t> </a:t>
            </a:r>
            <a:r>
              <a:rPr lang="en-US" sz="2800" dirty="0" err="1"/>
              <a:t>modulul</a:t>
            </a:r>
            <a:r>
              <a:rPr lang="en-US" sz="2800" dirty="0"/>
              <a:t> </a:t>
            </a:r>
            <a:r>
              <a:rPr lang="en-US" sz="2800" dirty="0" err="1"/>
              <a:t>alocat</a:t>
            </a:r>
            <a:r>
              <a:rPr lang="en-US" sz="2800" dirty="0"/>
              <a:t> 
</a:t>
            </a:r>
            <a:r>
              <a:rPr lang="en-US" sz="2800" dirty="0" err="1"/>
              <a:t>Deschideți</a:t>
            </a:r>
            <a:r>
              <a:rPr lang="en-US" sz="2800" dirty="0"/>
              <a:t> quiz-ul
</a:t>
            </a:r>
            <a:r>
              <a:rPr lang="en-US" sz="2800" dirty="0" err="1"/>
              <a:t>Verificați</a:t>
            </a:r>
            <a:r>
              <a:rPr lang="en-US" sz="2800" dirty="0"/>
              <a:t> </a:t>
            </a:r>
            <a:r>
              <a:rPr lang="en-US" sz="2800" dirty="0" err="1"/>
              <a:t>indicatorii</a:t>
            </a:r>
            <a:r>
              <a:rPr lang="en-US" sz="2800" dirty="0"/>
              <a:t> de </a:t>
            </a:r>
            <a:r>
              <a:rPr lang="en-US" sz="2800" dirty="0" err="1"/>
              <a:t>progres</a:t>
            </a:r>
            <a:r>
              <a:rPr lang="en-US" sz="2800" dirty="0"/>
              <a:t>
</a:t>
            </a:r>
            <a:r>
              <a:rPr lang="en-US" sz="2800" dirty="0" err="1"/>
              <a:t>Deschideți</a:t>
            </a:r>
            <a:r>
              <a:rPr lang="en-US" sz="2800" dirty="0"/>
              <a:t> </a:t>
            </a:r>
            <a:r>
              <a:rPr lang="en-US" sz="2800" dirty="0" err="1"/>
              <a:t>diferitele</a:t>
            </a:r>
            <a:r>
              <a:rPr lang="en-US" sz="2800" dirty="0"/>
              <a:t> </a:t>
            </a:r>
            <a:r>
              <a:rPr lang="en-US" sz="2800" dirty="0" err="1"/>
              <a:t>subiecte</a:t>
            </a:r>
            <a:r>
              <a:rPr lang="en-US" sz="2800" dirty="0"/>
              <a:t> </a:t>
            </a:r>
            <a:r>
              <a:rPr lang="en-US" sz="2800" dirty="0" err="1"/>
              <a:t>cheie</a:t>
            </a:r>
            <a:r>
              <a:rPr lang="en-US" sz="2800" dirty="0"/>
              <a:t>
</a:t>
            </a:r>
            <a:r>
              <a:rPr lang="en-US" sz="2800" dirty="0" err="1"/>
              <a:t>Folosiți</a:t>
            </a:r>
            <a:r>
              <a:rPr lang="en-US" sz="2800" dirty="0"/>
              <a:t> </a:t>
            </a:r>
            <a:r>
              <a:rPr lang="en-US" sz="2800" dirty="0" err="1"/>
              <a:t>dvs</a:t>
            </a:r>
            <a:r>
              <a:rPr lang="en-US" sz="2800" dirty="0"/>
              <a:t> </a:t>
            </a:r>
            <a:r>
              <a:rPr lang="en-US" sz="2900" dirty="0" err="1"/>
              <a:t>î</a:t>
            </a:r>
            <a:r>
              <a:rPr lang="en-US" sz="2800" dirty="0" err="1"/>
              <a:t>nsivă</a:t>
            </a:r>
            <a:r>
              <a:rPr lang="en-US" sz="2800" dirty="0"/>
              <a:t> AI Bot Tutor </a:t>
            </a:r>
            <a:r>
              <a:rPr lang="en-US" sz="2800" dirty="0" err="1"/>
              <a:t>si</a:t>
            </a:r>
            <a:r>
              <a:rPr lang="en-US" sz="2800" dirty="0"/>
              <a:t> </a:t>
            </a:r>
            <a:r>
              <a:rPr lang="en-US" sz="2800" dirty="0" err="1"/>
              <a:t>intrebați-vă</a:t>
            </a:r>
            <a:r>
              <a:rPr lang="en-US" sz="2800" dirty="0"/>
              <a:t> : Ce </a:t>
            </a:r>
            <a:r>
              <a:rPr lang="en-US" sz="2800" dirty="0" err="1"/>
              <a:t>ar</a:t>
            </a:r>
            <a:r>
              <a:rPr lang="en-US" sz="2800" dirty="0"/>
              <a:t> </a:t>
            </a:r>
            <a:r>
              <a:rPr lang="en-US" sz="2800" dirty="0" err="1"/>
              <a:t>putea</a:t>
            </a:r>
            <a:r>
              <a:rPr lang="en-US" sz="2800" dirty="0"/>
              <a:t> </a:t>
            </a:r>
            <a:r>
              <a:rPr lang="en-US" sz="2800" dirty="0" err="1"/>
              <a:t>întreba</a:t>
            </a:r>
            <a:r>
              <a:rPr lang="en-US" sz="2800" dirty="0"/>
              <a:t> </a:t>
            </a:r>
            <a:r>
              <a:rPr lang="en-US" sz="2800" dirty="0" err="1"/>
              <a:t>cursanții</a:t>
            </a:r>
            <a:r>
              <a:rPr lang="en-US" sz="2800" dirty="0"/>
              <a:t> </a:t>
            </a:r>
            <a:r>
              <a:rPr lang="en-US" sz="2800" dirty="0" err="1"/>
              <a:t>aici</a:t>
            </a:r>
            <a:r>
              <a:rPr lang="en-US" sz="2800" dirty="0"/>
              <a:t>? </a:t>
            </a:r>
          </a:p>
          <a:p>
            <a:endParaRPr lang="en-US" dirty="0"/>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D8F85029-1302-17DA-A3E5-AE97DEA57C84}"/>
              </a:ext>
            </a:extLst>
          </p:cNvPr>
          <p:cNvSpPr>
            <a:spLocks noGrp="1"/>
          </p:cNvSpPr>
          <p:nvPr>
            <p:ph type="title"/>
          </p:nvPr>
        </p:nvSpPr>
        <p:spPr>
          <a:xfrm>
            <a:off x="677334" y="573504"/>
            <a:ext cx="8596668" cy="408527"/>
          </a:xfrm>
        </p:spPr>
        <p:txBody>
          <a:bodyPr>
            <a:normAutofit fontScale="90000"/>
          </a:bodyPr>
          <a:lstStyle/>
          <a:p>
            <a:r>
              <a:rPr lang="fr-FR" dirty="0" err="1">
                <a:solidFill>
                  <a:srgbClr val="255839"/>
                </a:solidFill>
              </a:rPr>
              <a:t>Activitate</a:t>
            </a:r>
            <a:r>
              <a:rPr lang="fr-FR" dirty="0">
                <a:solidFill>
                  <a:srgbClr val="255839"/>
                </a:solidFill>
              </a:rPr>
              <a:t> </a:t>
            </a:r>
            <a:r>
              <a:rPr lang="fr-FR" dirty="0" err="1">
                <a:solidFill>
                  <a:srgbClr val="255839"/>
                </a:solidFill>
              </a:rPr>
              <a:t>practică</a:t>
            </a:r>
            <a:r>
              <a:rPr lang="fr-FR" dirty="0">
                <a:solidFill>
                  <a:srgbClr val="255839"/>
                </a:solidFill>
              </a:rPr>
              <a:t>: </a:t>
            </a:r>
            <a:r>
              <a:rPr lang="fr-FR" dirty="0" err="1">
                <a:solidFill>
                  <a:srgbClr val="255839"/>
                </a:solidFill>
              </a:rPr>
              <a:t>instrucțiuni</a:t>
            </a:r>
            <a:r>
              <a:rPr lang="fr-FR" dirty="0">
                <a:solidFill>
                  <a:srgbClr val="255839"/>
                </a:solidFill>
              </a:rPr>
              <a:t> pas </a:t>
            </a:r>
            <a:r>
              <a:rPr lang="fr-FR" dirty="0" err="1">
                <a:solidFill>
                  <a:srgbClr val="255839"/>
                </a:solidFill>
              </a:rPr>
              <a:t>cu</a:t>
            </a:r>
            <a:r>
              <a:rPr lang="fr-FR" dirty="0">
                <a:solidFill>
                  <a:srgbClr val="255839"/>
                </a:solidFill>
              </a:rPr>
              <a:t> pas</a:t>
            </a:r>
            <a:endParaRPr lang="hr-HR" dirty="0">
              <a:solidFill>
                <a:srgbClr val="255839"/>
              </a:solidFill>
            </a:endParaRPr>
          </a:p>
        </p:txBody>
      </p:sp>
      <p:sp>
        <p:nvSpPr>
          <p:cNvPr id="8" name="Content Placeholder 2">
            <a:extLst>
              <a:ext uri="{FF2B5EF4-FFF2-40B4-BE49-F238E27FC236}">
                <a16:creationId xmlns:a16="http://schemas.microsoft.com/office/drawing/2014/main" id="{816632AE-C7C0-FD7A-8343-6853BD4C5319}"/>
              </a:ext>
            </a:extLst>
          </p:cNvPr>
          <p:cNvSpPr txBox="1">
            <a:spLocks/>
          </p:cNvSpPr>
          <p:nvPr/>
        </p:nvSpPr>
        <p:spPr>
          <a:xfrm>
            <a:off x="5380762" y="4076074"/>
            <a:ext cx="2690341" cy="2268372"/>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Pasul 4: </a:t>
            </a:r>
            <a:r>
              <a:rPr lang="en-US" sz="1200" dirty="0" err="1"/>
              <a:t>Creati</a:t>
            </a:r>
            <a:r>
              <a:rPr lang="en-US" sz="1200" dirty="0"/>
              <a:t> </a:t>
            </a:r>
            <a:r>
              <a:rPr lang="en-US" sz="1200" dirty="0" err="1"/>
              <a:t>răspunsuri</a:t>
            </a:r>
            <a:r>
              <a:rPr lang="en-US" sz="1200" dirty="0"/>
              <a:t> ale </a:t>
            </a:r>
            <a:r>
              <a:rPr lang="en-US" sz="1200" dirty="0" err="1"/>
              <a:t>formatorului</a:t>
            </a:r>
            <a:r>
              <a:rPr lang="en-US" sz="1200" dirty="0"/>
              <a:t> (10 minute)</a:t>
            </a:r>
          </a:p>
          <a:p>
            <a:r>
              <a:rPr lang="en-US" sz="1200" dirty="0" err="1"/>
              <a:t>Pentru</a:t>
            </a:r>
            <a:r>
              <a:rPr lang="en-US" sz="1200" dirty="0"/>
              <a:t> </a:t>
            </a:r>
            <a:r>
              <a:rPr lang="en-US" sz="1200" dirty="0" err="1"/>
              <a:t>întrebarea</a:t>
            </a:r>
            <a:r>
              <a:rPr lang="en-US" sz="1200" dirty="0"/>
              <a:t> </a:t>
            </a:r>
            <a:r>
              <a:rPr lang="en-US" sz="1200" dirty="0" err="1"/>
              <a:t>fiecărui</a:t>
            </a:r>
            <a:r>
              <a:rPr lang="en-US" sz="1200" dirty="0"/>
              <a:t> </a:t>
            </a:r>
            <a:r>
              <a:rPr lang="en-US" sz="1200" dirty="0" err="1"/>
              <a:t>cursant</a:t>
            </a:r>
            <a:r>
              <a:rPr lang="en-US" sz="1200" dirty="0"/>
              <a:t>, </a:t>
            </a:r>
            <a:r>
              <a:rPr lang="en-US" sz="1200" dirty="0" err="1"/>
              <a:t>scrieti</a:t>
            </a:r>
            <a:r>
              <a:rPr lang="en-US" sz="1200" dirty="0"/>
              <a:t> un </a:t>
            </a:r>
            <a:r>
              <a:rPr lang="en-US" sz="1200" dirty="0" err="1"/>
              <a:t>răspuns</a:t>
            </a:r>
            <a:r>
              <a:rPr lang="en-US" sz="1200" dirty="0"/>
              <a:t> </a:t>
            </a:r>
            <a:r>
              <a:rPr lang="en-US" sz="1200" dirty="0" err="1"/>
              <a:t>clar</a:t>
            </a:r>
            <a:r>
              <a:rPr lang="en-US" sz="1200" dirty="0"/>
              <a:t> al </a:t>
            </a:r>
            <a:r>
              <a:rPr lang="en-US" sz="1200" dirty="0" err="1"/>
              <a:t>formatorului</a:t>
            </a:r>
            <a:r>
              <a:rPr lang="en-US" sz="1200" dirty="0"/>
              <a:t>, </a:t>
            </a:r>
            <a:r>
              <a:rPr lang="en-US" sz="1200" dirty="0" err="1"/>
              <a:t>incluzând</a:t>
            </a:r>
            <a:r>
              <a:rPr lang="en-US" sz="1200" dirty="0"/>
              <a:t> </a:t>
            </a:r>
            <a:r>
              <a:rPr lang="en-US" sz="1200" dirty="0" err="1"/>
              <a:t>îndrumări</a:t>
            </a:r>
            <a:r>
              <a:rPr lang="en-US" sz="1200" dirty="0"/>
              <a:t> practice. </a:t>
            </a:r>
            <a:r>
              <a:rPr lang="en-US" sz="1200" dirty="0" err="1"/>
              <a:t>Concentrati-va</a:t>
            </a:r>
            <a:r>
              <a:rPr lang="en-US" sz="1200" dirty="0"/>
              <a:t> pe </a:t>
            </a:r>
            <a:r>
              <a:rPr lang="en-US" sz="1200" dirty="0" err="1"/>
              <a:t>claritate</a:t>
            </a:r>
            <a:r>
              <a:rPr lang="en-US" sz="1200" dirty="0"/>
              <a:t>, </a:t>
            </a:r>
            <a:r>
              <a:rPr lang="en-US" sz="1200" dirty="0" err="1"/>
              <a:t>explicații</a:t>
            </a:r>
            <a:r>
              <a:rPr lang="en-US" sz="1200" dirty="0"/>
              <a:t> simple </a:t>
            </a:r>
            <a:r>
              <a:rPr lang="en-US" sz="1200" dirty="0" err="1"/>
              <a:t>și</a:t>
            </a:r>
            <a:r>
              <a:rPr lang="en-US" sz="1200" dirty="0"/>
              <a:t> </a:t>
            </a:r>
            <a:r>
              <a:rPr lang="en-US" sz="1200" dirty="0" err="1"/>
              <a:t>încurajare</a:t>
            </a:r>
            <a:r>
              <a:rPr lang="en-US" sz="1200" dirty="0"/>
              <a:t>. </a:t>
            </a:r>
          </a:p>
          <a:p>
            <a:pPr marL="0" indent="0">
              <a:buNone/>
            </a:pPr>
            <a:r>
              <a:rPr lang="en-US" sz="1200" dirty="0" err="1"/>
              <a:t>Folositi</a:t>
            </a:r>
            <a:r>
              <a:rPr lang="en-US" sz="1200" dirty="0"/>
              <a:t> </a:t>
            </a:r>
            <a:r>
              <a:rPr lang="en-US" sz="1200" dirty="0" err="1"/>
              <a:t>fișa</a:t>
            </a:r>
            <a:r>
              <a:rPr lang="en-US" sz="1200" dirty="0"/>
              <a:t> de </a:t>
            </a:r>
            <a:r>
              <a:rPr lang="en-US" sz="1200" dirty="0" err="1"/>
              <a:t>lucru</a:t>
            </a:r>
            <a:r>
              <a:rPr lang="en-US" sz="1200" dirty="0"/>
              <a:t> "</a:t>
            </a:r>
            <a:r>
              <a:rPr lang="en-US" sz="1200" dirty="0">
                <a:highlight>
                  <a:srgbClr val="FFFF00"/>
                </a:highlight>
              </a:rPr>
              <a:t>Top 10 </a:t>
            </a:r>
            <a:r>
              <a:rPr lang="en-US" sz="1200" dirty="0" err="1">
                <a:highlight>
                  <a:srgbClr val="FFFF00"/>
                </a:highlight>
              </a:rPr>
              <a:t>Întrebări</a:t>
            </a:r>
            <a:r>
              <a:rPr lang="en-US" sz="1200" dirty="0">
                <a:highlight>
                  <a:srgbClr val="FFFF00"/>
                </a:highlight>
              </a:rPr>
              <a:t> ale </a:t>
            </a:r>
            <a:r>
              <a:rPr lang="en-US" sz="1200" dirty="0" err="1">
                <a:highlight>
                  <a:srgbClr val="FFFF00"/>
                </a:highlight>
              </a:rPr>
              <a:t>Cursanților</a:t>
            </a:r>
            <a:r>
              <a:rPr lang="en-US" sz="1200" dirty="0">
                <a:highlight>
                  <a:srgbClr val="FFFF00"/>
                </a:highlight>
              </a:rPr>
              <a:t> &amp; </a:t>
            </a:r>
            <a:r>
              <a:rPr lang="en-US" sz="1200" dirty="0" err="1">
                <a:highlight>
                  <a:srgbClr val="FFFF00"/>
                </a:highlight>
              </a:rPr>
              <a:t>Răspunsuri</a:t>
            </a:r>
            <a:r>
              <a:rPr lang="en-US" sz="1200" dirty="0">
                <a:highlight>
                  <a:srgbClr val="FFFF00"/>
                </a:highlight>
              </a:rPr>
              <a:t> ale </a:t>
            </a:r>
            <a:r>
              <a:rPr lang="en-US" sz="1200" dirty="0" err="1">
                <a:highlight>
                  <a:srgbClr val="FFFF00"/>
                </a:highlight>
              </a:rPr>
              <a:t>Formatorului</a:t>
            </a:r>
            <a:r>
              <a:rPr lang="en-US" sz="1200" dirty="0">
                <a:highlight>
                  <a:srgbClr val="FFFF00"/>
                </a:highlight>
              </a:rPr>
              <a:t>".</a:t>
            </a:r>
          </a:p>
          <a:p>
            <a:endParaRPr lang="en-US" dirty="0"/>
          </a:p>
          <a:p>
            <a:endParaRPr lang="en-US" dirty="0"/>
          </a:p>
          <a:p>
            <a:endParaRPr lang="en-US" dirty="0"/>
          </a:p>
          <a:p>
            <a:endParaRPr lang="en-US" dirty="0"/>
          </a:p>
          <a:p>
            <a:endParaRPr lang="en-US" dirty="0"/>
          </a:p>
        </p:txBody>
      </p:sp>
      <p:sp>
        <p:nvSpPr>
          <p:cNvPr id="9" name="Content Placeholder 2">
            <a:extLst>
              <a:ext uri="{FF2B5EF4-FFF2-40B4-BE49-F238E27FC236}">
                <a16:creationId xmlns:a16="http://schemas.microsoft.com/office/drawing/2014/main" id="{CE5AFECA-6544-40C5-E673-FEB5405AD30A}"/>
              </a:ext>
            </a:extLst>
          </p:cNvPr>
          <p:cNvSpPr txBox="1">
            <a:spLocks/>
          </p:cNvSpPr>
          <p:nvPr/>
        </p:nvSpPr>
        <p:spPr>
          <a:xfrm>
            <a:off x="204570" y="1595254"/>
            <a:ext cx="3930997" cy="1600837"/>
          </a:xfrm>
          <a:prstGeom prst="rect">
            <a:avLst/>
          </a:prstGeom>
          <a:ln w="19050">
            <a:solidFill>
              <a:schemeClr val="tx1"/>
            </a:solidFill>
          </a:ln>
        </p:spPr>
        <p:txBody>
          <a:bodyPr vert="horz" lIns="0" tIns="0" rIns="0" bIns="0" rtlCol="0">
            <a:normAutofit/>
          </a:bodyPr>
          <a:lstStyle>
            <a:defPPr>
              <a:defRPr lang="el-GR"/>
            </a:defPPr>
            <a:lvl1pPr marL="342900" indent="-342900" defTabSz="457200">
              <a:spcBef>
                <a:spcPts val="1000"/>
              </a:spcBef>
              <a:spcAft>
                <a:spcPts val="0"/>
              </a:spcAft>
              <a:buClr>
                <a:schemeClr val="accent1"/>
              </a:buClr>
              <a:buSzPct val="80000"/>
              <a:buFont typeface="Wingdings 3" charset="2"/>
              <a:buChar char=""/>
              <a:defRPr sz="1200">
                <a:solidFill>
                  <a:schemeClr val="tx2"/>
                </a:solidFill>
                <a:latin typeface="+mj-lt"/>
              </a:defRPr>
            </a:lvl1pPr>
            <a:lvl2pPr marL="742950" indent="-28575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2pPr>
            <a:lvl3pPr marL="11430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3pPr>
            <a:lvl4pPr marL="16002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4pPr>
            <a:lvl5pPr marL="20574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5pPr>
            <a:lvl6pPr marL="25146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Pasul 1: </a:t>
            </a:r>
            <a:r>
              <a:rPr lang="en-US" dirty="0" err="1"/>
              <a:t>Pregătirea</a:t>
            </a:r>
            <a:r>
              <a:rPr lang="en-US" dirty="0"/>
              <a:t> </a:t>
            </a:r>
            <a:r>
              <a:rPr lang="en-US" dirty="0" err="1"/>
              <a:t>pentru</a:t>
            </a:r>
            <a:r>
              <a:rPr lang="en-US" dirty="0"/>
              <a:t> </a:t>
            </a:r>
            <a:r>
              <a:rPr lang="en-US" dirty="0" err="1"/>
              <a:t>activitate</a:t>
            </a:r>
            <a:r>
              <a:rPr lang="en-US" dirty="0"/>
              <a:t> (5 minute)</a:t>
            </a:r>
          </a:p>
          <a:p>
            <a:r>
              <a:rPr lang="en-US" dirty="0" err="1"/>
              <a:t>Creați</a:t>
            </a:r>
            <a:r>
              <a:rPr lang="en-US" dirty="0"/>
              <a:t> </a:t>
            </a:r>
            <a:r>
              <a:rPr lang="en-US" dirty="0" err="1"/>
              <a:t>perechile</a:t>
            </a:r>
            <a:endParaRPr lang="en-US" dirty="0"/>
          </a:p>
          <a:p>
            <a:pPr algn="ctr">
              <a:buFont typeface="Wingdings" panose="05000000000000000000" pitchFamily="2" charset="2"/>
              <a:buChar char="v"/>
            </a:pPr>
            <a:r>
              <a:rPr lang="en-US" dirty="0" err="1"/>
              <a:t>Alocați</a:t>
            </a:r>
            <a:r>
              <a:rPr lang="en-US" dirty="0"/>
              <a:t> un </a:t>
            </a:r>
            <a:r>
              <a:rPr lang="en-US" dirty="0" err="1"/>
              <a:t>modul</a:t>
            </a:r>
            <a:r>
              <a:rPr lang="en-US" dirty="0"/>
              <a:t> </a:t>
            </a:r>
            <a:r>
              <a:rPr lang="en-US" dirty="0" err="1"/>
              <a:t>fiecărui</a:t>
            </a:r>
            <a:r>
              <a:rPr lang="en-US" dirty="0"/>
              <a:t> </a:t>
            </a:r>
            <a:r>
              <a:rPr lang="en-US" dirty="0" err="1"/>
              <a:t>grup</a:t>
            </a:r>
            <a:r>
              <a:rPr lang="en-US" dirty="0"/>
              <a:t> 
</a:t>
            </a:r>
            <a:r>
              <a:rPr lang="en-US" dirty="0" err="1"/>
              <a:t>Accesați</a:t>
            </a:r>
            <a:r>
              <a:rPr lang="en-US" dirty="0"/>
              <a:t>  un calculator </a:t>
            </a:r>
            <a:r>
              <a:rPr lang="en-US" dirty="0" err="1"/>
              <a:t>sau</a:t>
            </a:r>
            <a:r>
              <a:rPr lang="en-US" dirty="0"/>
              <a:t> o </a:t>
            </a:r>
            <a:r>
              <a:rPr lang="en-US" dirty="0" err="1"/>
              <a:t>tabletă</a:t>
            </a:r>
            <a:r>
              <a:rPr lang="en-US" dirty="0"/>
              <a:t>
</a:t>
            </a:r>
            <a:r>
              <a:rPr lang="en-US" dirty="0" err="1"/>
              <a:t>Accesați</a:t>
            </a:r>
            <a:r>
              <a:rPr lang="en-US" dirty="0"/>
              <a:t> </a:t>
            </a:r>
            <a:r>
              <a:rPr lang="en-US" dirty="0" err="1"/>
              <a:t>platforma</a:t>
            </a:r>
            <a:endParaRPr lang="en-US" dirty="0"/>
          </a:p>
          <a:p>
            <a:endParaRPr lang="en-US" dirty="0"/>
          </a:p>
          <a:p>
            <a:endParaRPr lang="en-US" dirty="0"/>
          </a:p>
        </p:txBody>
      </p:sp>
      <p:cxnSp>
        <p:nvCxnSpPr>
          <p:cNvPr id="11" name="Connector: Curved 10">
            <a:extLst>
              <a:ext uri="{FF2B5EF4-FFF2-40B4-BE49-F238E27FC236}">
                <a16:creationId xmlns:a16="http://schemas.microsoft.com/office/drawing/2014/main" id="{027955F0-0A0C-75D2-3E86-856577204FB0}"/>
              </a:ext>
            </a:extLst>
          </p:cNvPr>
          <p:cNvCxnSpPr>
            <a:cxnSpLocks/>
          </p:cNvCxnSpPr>
          <p:nvPr/>
        </p:nvCxnSpPr>
        <p:spPr>
          <a:xfrm flipV="1">
            <a:off x="4529890" y="2034830"/>
            <a:ext cx="728401" cy="251567"/>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or: Curved 11">
            <a:extLst>
              <a:ext uri="{FF2B5EF4-FFF2-40B4-BE49-F238E27FC236}">
                <a16:creationId xmlns:a16="http://schemas.microsoft.com/office/drawing/2014/main" id="{E0021655-538A-76BF-40D3-ECB5991B60F6}"/>
              </a:ext>
            </a:extLst>
          </p:cNvPr>
          <p:cNvCxnSpPr>
            <a:cxnSpLocks/>
          </p:cNvCxnSpPr>
          <p:nvPr/>
        </p:nvCxnSpPr>
        <p:spPr>
          <a:xfrm rot="10800000" flipV="1">
            <a:off x="4363644" y="3654145"/>
            <a:ext cx="788389" cy="55126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61DC3644-5976-61CB-571A-BB4372EEFC41}"/>
              </a:ext>
            </a:extLst>
          </p:cNvPr>
          <p:cNvCxnSpPr>
            <a:cxnSpLocks/>
          </p:cNvCxnSpPr>
          <p:nvPr/>
        </p:nvCxnSpPr>
        <p:spPr>
          <a:xfrm>
            <a:off x="4363643" y="4752474"/>
            <a:ext cx="894648" cy="6615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EE80383C-E702-D65E-9EA7-23CF214D8A45}"/>
              </a:ext>
            </a:extLst>
          </p:cNvPr>
          <p:cNvSpPr txBox="1">
            <a:spLocks/>
          </p:cNvSpPr>
          <p:nvPr/>
        </p:nvSpPr>
        <p:spPr>
          <a:xfrm>
            <a:off x="224951" y="3684442"/>
            <a:ext cx="4016220" cy="2268372"/>
          </a:xfrm>
          <a:prstGeom prst="rect">
            <a:avLst/>
          </a:prstGeom>
          <a:ln w="19050">
            <a:solidFill>
              <a:schemeClr val="tx1"/>
            </a:solidFill>
          </a:ln>
        </p:spPr>
        <p:txBody>
          <a:bodyPr vert="horz" lIns="0" tIns="0" rIns="0" bIns="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Pasul 3: Brainstorming la </a:t>
            </a:r>
            <a:r>
              <a:rPr lang="en-US" sz="1200" dirty="0" err="1"/>
              <a:t>întrebări</a:t>
            </a:r>
            <a:r>
              <a:rPr lang="en-US" sz="1200" dirty="0"/>
              <a:t> </a:t>
            </a:r>
            <a:r>
              <a:rPr lang="en-US" sz="1200" dirty="0" err="1"/>
              <a:t>pentru</a:t>
            </a:r>
            <a:r>
              <a:rPr lang="en-US" sz="1200" dirty="0"/>
              <a:t> </a:t>
            </a:r>
            <a:r>
              <a:rPr lang="en-US" sz="1200" dirty="0" err="1"/>
              <a:t>cursanți</a:t>
            </a:r>
            <a:r>
              <a:rPr lang="en-US" sz="1200" dirty="0"/>
              <a:t> (10 minute)</a:t>
            </a:r>
          </a:p>
          <a:p>
            <a:r>
              <a:rPr lang="fr-FR" sz="1200" dirty="0"/>
              <a:t>Lista</a:t>
            </a:r>
            <a:r>
              <a:rPr lang="en-US" sz="1200" dirty="0" err="1"/>
              <a:t>ți</a:t>
            </a:r>
            <a:r>
              <a:rPr lang="fr-FR" sz="1200" dirty="0"/>
              <a:t> </a:t>
            </a:r>
            <a:r>
              <a:rPr lang="fr-FR" sz="1200" dirty="0" err="1"/>
              <a:t>cel</a:t>
            </a:r>
            <a:r>
              <a:rPr lang="fr-FR" sz="1200" dirty="0"/>
              <a:t> </a:t>
            </a:r>
            <a:r>
              <a:rPr lang="fr-FR" sz="1200" dirty="0" err="1"/>
              <a:t>puțin</a:t>
            </a:r>
            <a:r>
              <a:rPr lang="fr-FR" sz="1200" dirty="0"/>
              <a:t> 10 </a:t>
            </a:r>
            <a:r>
              <a:rPr lang="fr-FR" sz="1200" dirty="0" err="1"/>
              <a:t>întrebări</a:t>
            </a:r>
            <a:r>
              <a:rPr lang="fr-FR" sz="1200" dirty="0"/>
              <a:t>. Exemple</a:t>
            </a:r>
            <a:r>
              <a:rPr lang="en-US" sz="1200" dirty="0"/>
              <a:t>: </a:t>
            </a:r>
          </a:p>
          <a:p>
            <a:pPr algn="ctr">
              <a:buFont typeface="Wingdings" panose="05000000000000000000" pitchFamily="2" charset="2"/>
              <a:buChar char="v"/>
            </a:pPr>
            <a:r>
              <a:rPr lang="en-US" sz="1200" dirty="0" err="1"/>
              <a:t>Trebuie</a:t>
            </a:r>
            <a:r>
              <a:rPr lang="en-US" sz="1200" dirty="0"/>
              <a:t> </a:t>
            </a:r>
            <a:r>
              <a:rPr lang="en-US" sz="1200" dirty="0" err="1"/>
              <a:t>să</a:t>
            </a:r>
            <a:r>
              <a:rPr lang="en-US" sz="1200" dirty="0"/>
              <a:t> </a:t>
            </a:r>
            <a:r>
              <a:rPr lang="en-US" sz="1200" dirty="0" err="1"/>
              <a:t>finalizez</a:t>
            </a:r>
            <a:r>
              <a:rPr lang="en-US" sz="1200" dirty="0"/>
              <a:t> </a:t>
            </a:r>
            <a:r>
              <a:rPr lang="en-US" sz="1200" dirty="0" err="1"/>
              <a:t>modulele</a:t>
            </a:r>
            <a:r>
              <a:rPr lang="en-US" sz="1200" dirty="0"/>
              <a:t> </a:t>
            </a:r>
            <a:r>
              <a:rPr lang="en-US" sz="1200" dirty="0" err="1"/>
              <a:t>în</a:t>
            </a:r>
            <a:r>
              <a:rPr lang="en-US" sz="1200" dirty="0"/>
              <a:t> </a:t>
            </a:r>
            <a:r>
              <a:rPr lang="en-US" sz="1200" dirty="0" err="1"/>
              <a:t>ordine</a:t>
            </a:r>
            <a:r>
              <a:rPr lang="en-US" sz="1200" dirty="0"/>
              <a:t>?
Pot </a:t>
            </a:r>
            <a:r>
              <a:rPr lang="en-US" sz="1200" dirty="0" err="1"/>
              <a:t>să</a:t>
            </a:r>
            <a:r>
              <a:rPr lang="en-US" sz="1200" dirty="0"/>
              <a:t> </a:t>
            </a:r>
            <a:r>
              <a:rPr lang="en-US" sz="1200" dirty="0" err="1"/>
              <a:t>finalizez</a:t>
            </a:r>
            <a:r>
              <a:rPr lang="en-US" sz="1200" dirty="0"/>
              <a:t> </a:t>
            </a:r>
            <a:r>
              <a:rPr lang="en-US" sz="1200" dirty="0" err="1"/>
              <a:t>doar</a:t>
            </a:r>
            <a:r>
              <a:rPr lang="en-US" sz="1200" dirty="0"/>
              <a:t> un </a:t>
            </a:r>
            <a:r>
              <a:rPr lang="en-US" sz="1200" dirty="0" err="1"/>
              <a:t>singur</a:t>
            </a:r>
            <a:r>
              <a:rPr lang="en-US" sz="1200" dirty="0"/>
              <a:t> </a:t>
            </a:r>
            <a:r>
              <a:rPr lang="en-US" sz="1200" dirty="0" err="1"/>
              <a:t>modul</a:t>
            </a:r>
            <a:r>
              <a:rPr lang="en-US" sz="1200" dirty="0"/>
              <a:t>?
</a:t>
            </a:r>
            <a:r>
              <a:rPr lang="en-US" sz="1200" dirty="0" err="1"/>
              <a:t>Unde</a:t>
            </a:r>
            <a:r>
              <a:rPr lang="en-US" sz="1200" dirty="0"/>
              <a:t> pot </a:t>
            </a:r>
            <a:r>
              <a:rPr lang="en-US" sz="1200" dirty="0" err="1"/>
              <a:t>primi</a:t>
            </a:r>
            <a:r>
              <a:rPr lang="en-US" sz="1200" dirty="0"/>
              <a:t> </a:t>
            </a:r>
            <a:r>
              <a:rPr lang="en-US" sz="1200" dirty="0" err="1"/>
              <a:t>sprijin</a:t>
            </a:r>
            <a:r>
              <a:rPr lang="en-US" sz="1200" dirty="0"/>
              <a:t>?
Ce grad </a:t>
            </a:r>
            <a:r>
              <a:rPr lang="en-US" sz="1200" dirty="0" err="1"/>
              <a:t>trebuie</a:t>
            </a:r>
            <a:r>
              <a:rPr lang="en-US" sz="1200" dirty="0"/>
              <a:t> </a:t>
            </a:r>
            <a:r>
              <a:rPr lang="en-US" sz="1200" dirty="0" err="1"/>
              <a:t>să</a:t>
            </a:r>
            <a:r>
              <a:rPr lang="en-US" sz="1200" dirty="0"/>
              <a:t> </a:t>
            </a:r>
            <a:r>
              <a:rPr lang="en-US" sz="1200" dirty="0" err="1"/>
              <a:t>fiu</a:t>
            </a:r>
            <a:r>
              <a:rPr lang="en-US" sz="1200" dirty="0"/>
              <a:t> </a:t>
            </a:r>
            <a:r>
              <a:rPr lang="en-US" sz="1200" dirty="0" err="1"/>
              <a:t>certificat</a:t>
            </a:r>
            <a:r>
              <a:rPr lang="en-US" sz="1200" dirty="0"/>
              <a:t>?</a:t>
            </a:r>
          </a:p>
          <a:p>
            <a:pPr algn="ctr">
              <a:buFont typeface="Wingdings" panose="05000000000000000000" pitchFamily="2" charset="2"/>
              <a:buChar char="v"/>
            </a:pPr>
            <a:r>
              <a:rPr lang="en-US" sz="1200" dirty="0" err="1"/>
              <a:t>Întreabati-va</a:t>
            </a:r>
            <a:r>
              <a:rPr lang="en-US" sz="1200" dirty="0"/>
              <a:t>: Ce </a:t>
            </a:r>
            <a:r>
              <a:rPr lang="en-US" sz="1200" dirty="0" err="1"/>
              <a:t>ar</a:t>
            </a:r>
            <a:r>
              <a:rPr lang="en-US" sz="1200" dirty="0"/>
              <a:t> </a:t>
            </a:r>
            <a:r>
              <a:rPr lang="en-US" sz="1200" dirty="0" err="1"/>
              <a:t>trebui</a:t>
            </a:r>
            <a:r>
              <a:rPr lang="en-US" sz="1200" dirty="0"/>
              <a:t> </a:t>
            </a:r>
            <a:r>
              <a:rPr lang="en-US" sz="1200" dirty="0" err="1"/>
              <a:t>să</a:t>
            </a:r>
            <a:r>
              <a:rPr lang="en-US" sz="1200" dirty="0"/>
              <a:t> i se </a:t>
            </a:r>
            <a:r>
              <a:rPr lang="en-US" sz="1200" dirty="0" err="1"/>
              <a:t>explice</a:t>
            </a:r>
            <a:r>
              <a:rPr lang="en-US" sz="1200" dirty="0"/>
              <a:t> </a:t>
            </a:r>
            <a:r>
              <a:rPr lang="en-US" sz="1200" dirty="0" err="1"/>
              <a:t>clar</a:t>
            </a:r>
            <a:r>
              <a:rPr lang="en-US" sz="1200" dirty="0"/>
              <a:t> un </a:t>
            </a:r>
            <a:r>
              <a:rPr lang="en-US" sz="1200" dirty="0" err="1"/>
              <a:t>cursant</a:t>
            </a:r>
            <a:r>
              <a:rPr lang="en-US" sz="1200" dirty="0"/>
              <a:t> nou? </a:t>
            </a:r>
            <a:r>
              <a:rPr lang="en-US" sz="1200" dirty="0" err="1"/>
              <a:t>Scrieti</a:t>
            </a:r>
            <a:r>
              <a:rPr lang="en-US" sz="1200" dirty="0"/>
              <a:t> </a:t>
            </a:r>
            <a:r>
              <a:rPr lang="en-US" sz="1200" dirty="0" err="1"/>
              <a:t>întrebările</a:t>
            </a:r>
            <a:r>
              <a:rPr lang="en-US" sz="1200" dirty="0"/>
              <a:t> din </a:t>
            </a:r>
            <a:r>
              <a:rPr lang="en-US" sz="1200" dirty="0" err="1"/>
              <a:t>fișa</a:t>
            </a:r>
            <a:r>
              <a:rPr lang="en-US" sz="1200" dirty="0"/>
              <a:t> "</a:t>
            </a:r>
            <a:r>
              <a:rPr lang="en-US" sz="1200" dirty="0">
                <a:highlight>
                  <a:srgbClr val="FFFF00"/>
                </a:highlight>
              </a:rPr>
              <a:t>Top 10 </a:t>
            </a:r>
            <a:r>
              <a:rPr lang="en-US" sz="1200" dirty="0" err="1">
                <a:highlight>
                  <a:srgbClr val="FFFF00"/>
                </a:highlight>
              </a:rPr>
              <a:t>întrebări</a:t>
            </a:r>
            <a:r>
              <a:rPr lang="en-US" sz="1200" dirty="0">
                <a:highlight>
                  <a:srgbClr val="FFFF00"/>
                </a:highlight>
              </a:rPr>
              <a:t> ale </a:t>
            </a:r>
            <a:r>
              <a:rPr lang="en-US" sz="1200" dirty="0" err="1">
                <a:highlight>
                  <a:srgbClr val="FFFF00"/>
                </a:highlight>
              </a:rPr>
              <a:t>cursanților</a:t>
            </a:r>
            <a:r>
              <a:rPr lang="en-US" sz="1200" dirty="0">
                <a:highlight>
                  <a:srgbClr val="FFFF00"/>
                </a:highlight>
              </a:rPr>
              <a:t> </a:t>
            </a:r>
            <a:r>
              <a:rPr lang="en-US" sz="1200" dirty="0" err="1">
                <a:highlight>
                  <a:srgbClr val="FFFF00"/>
                </a:highlight>
              </a:rPr>
              <a:t>și</a:t>
            </a:r>
            <a:r>
              <a:rPr lang="en-US" sz="1200" dirty="0">
                <a:highlight>
                  <a:srgbClr val="FFFF00"/>
                </a:highlight>
              </a:rPr>
              <a:t> </a:t>
            </a:r>
            <a:r>
              <a:rPr lang="en-US" sz="1200" dirty="0" err="1">
                <a:highlight>
                  <a:srgbClr val="FFFF00"/>
                </a:highlight>
              </a:rPr>
              <a:t>răspunsurile</a:t>
            </a:r>
            <a:r>
              <a:rPr lang="en-US" sz="1200" dirty="0">
                <a:highlight>
                  <a:srgbClr val="FFFF00"/>
                </a:highlight>
              </a:rPr>
              <a:t> </a:t>
            </a:r>
            <a:r>
              <a:rPr lang="en-US" sz="1200" dirty="0" err="1">
                <a:highlight>
                  <a:srgbClr val="FFFF00"/>
                </a:highlight>
              </a:rPr>
              <a:t>formatorului</a:t>
            </a:r>
            <a:r>
              <a:rPr lang="en-US" sz="1200" dirty="0">
                <a:highlight>
                  <a:srgbClr val="FFFF00"/>
                </a:highlight>
              </a:rPr>
              <a:t>".</a:t>
            </a:r>
            <a:endParaRPr lang="en-US" dirty="0">
              <a:highlight>
                <a:srgbClr val="FFFF00"/>
              </a:highlight>
            </a:endParaRPr>
          </a:p>
          <a:p>
            <a:pPr marL="0" indent="0">
              <a:buNone/>
            </a:pPr>
            <a:endParaRPr lang="en-US" dirty="0"/>
          </a:p>
          <a:p>
            <a:endParaRPr lang="en-US" dirty="0"/>
          </a:p>
          <a:p>
            <a:endParaRPr lang="en-US" dirty="0"/>
          </a:p>
        </p:txBody>
      </p:sp>
      <p:sp>
        <p:nvSpPr>
          <p:cNvPr id="19" name="Content Placeholder 2">
            <a:extLst>
              <a:ext uri="{FF2B5EF4-FFF2-40B4-BE49-F238E27FC236}">
                <a16:creationId xmlns:a16="http://schemas.microsoft.com/office/drawing/2014/main" id="{08D3C523-366E-97AF-C25F-6242B2DDA854}"/>
              </a:ext>
            </a:extLst>
          </p:cNvPr>
          <p:cNvSpPr txBox="1">
            <a:spLocks/>
          </p:cNvSpPr>
          <p:nvPr/>
        </p:nvSpPr>
        <p:spPr>
          <a:xfrm>
            <a:off x="8612264" y="4156593"/>
            <a:ext cx="2543415" cy="1305834"/>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Pasul 5: </a:t>
            </a:r>
            <a:r>
              <a:rPr lang="en-US" sz="1200" dirty="0" err="1"/>
              <a:t>Împărțirea</a:t>
            </a:r>
            <a:r>
              <a:rPr lang="en-US" sz="1200" dirty="0"/>
              <a:t> </a:t>
            </a:r>
            <a:r>
              <a:rPr lang="en-US" sz="1200" dirty="0" err="1"/>
              <a:t>grupului</a:t>
            </a:r>
            <a:r>
              <a:rPr lang="en-US" sz="1200" dirty="0"/>
              <a:t> (5 minute)
</a:t>
            </a:r>
            <a:r>
              <a:rPr lang="en-US" sz="1200" dirty="0" err="1"/>
              <a:t>Fiecare</a:t>
            </a:r>
            <a:r>
              <a:rPr lang="en-US" sz="1200" dirty="0"/>
              <a:t> </a:t>
            </a:r>
            <a:r>
              <a:rPr lang="en-US" sz="1200" dirty="0" err="1"/>
              <a:t>pereche</a:t>
            </a:r>
            <a:r>
              <a:rPr lang="en-US" sz="1200" dirty="0"/>
              <a:t> </a:t>
            </a:r>
            <a:r>
              <a:rPr lang="en-US" sz="1200" dirty="0" err="1"/>
              <a:t>împărtășește</a:t>
            </a:r>
            <a:r>
              <a:rPr lang="en-US" sz="1200" dirty="0"/>
              <a:t> o </a:t>
            </a:r>
            <a:r>
              <a:rPr lang="en-US" sz="1200" dirty="0" err="1"/>
              <a:t>întrebare</a:t>
            </a:r>
            <a:r>
              <a:rPr lang="en-US" sz="1200" dirty="0"/>
              <a:t> </a:t>
            </a:r>
            <a:r>
              <a:rPr lang="en-US" sz="1200" dirty="0" err="1"/>
              <a:t>cheie</a:t>
            </a:r>
            <a:r>
              <a:rPr lang="en-US" sz="1200" dirty="0"/>
              <a:t> </a:t>
            </a:r>
            <a:r>
              <a:rPr lang="en-US" sz="1200" dirty="0" err="1"/>
              <a:t>și</a:t>
            </a:r>
            <a:r>
              <a:rPr lang="en-US" sz="1200" dirty="0"/>
              <a:t> un </a:t>
            </a:r>
            <a:r>
              <a:rPr lang="en-US" sz="1200" dirty="0" err="1"/>
              <a:t>răspuns</a:t>
            </a:r>
            <a:r>
              <a:rPr lang="en-US" sz="1200" dirty="0"/>
              <a:t> al </a:t>
            </a:r>
            <a:r>
              <a:rPr lang="en-US" sz="1200" dirty="0" err="1"/>
              <a:t>formatorului</a:t>
            </a:r>
            <a:r>
              <a:rPr lang="en-US" sz="1200" dirty="0"/>
              <a:t>.</a:t>
            </a:r>
            <a:endParaRPr lang="en-US" dirty="0"/>
          </a:p>
          <a:p>
            <a:endParaRPr lang="en-US" dirty="0"/>
          </a:p>
          <a:p>
            <a:endParaRPr lang="en-US" dirty="0"/>
          </a:p>
          <a:p>
            <a:endParaRPr lang="en-US" dirty="0"/>
          </a:p>
          <a:p>
            <a:endParaRPr lang="en-US" dirty="0"/>
          </a:p>
        </p:txBody>
      </p:sp>
      <p:cxnSp>
        <p:nvCxnSpPr>
          <p:cNvPr id="24" name="Connector: Curved 23">
            <a:extLst>
              <a:ext uri="{FF2B5EF4-FFF2-40B4-BE49-F238E27FC236}">
                <a16:creationId xmlns:a16="http://schemas.microsoft.com/office/drawing/2014/main" id="{D56B27B4-E999-A5D0-B80F-2CBC3322CB47}"/>
              </a:ext>
            </a:extLst>
          </p:cNvPr>
          <p:cNvCxnSpPr>
            <a:cxnSpLocks/>
          </p:cNvCxnSpPr>
          <p:nvPr/>
        </p:nvCxnSpPr>
        <p:spPr>
          <a:xfrm>
            <a:off x="7941997" y="4715850"/>
            <a:ext cx="571367" cy="20555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5119437"/>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1A543-99AC-AC3A-A6E2-77CAA2310943}"/>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526297ED-359C-86DE-5412-217C779B677E}"/>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8C678C0-AE1B-4A4C-646B-7B1DDAAE170A}"/>
              </a:ext>
            </a:extLst>
          </p:cNvPr>
          <p:cNvSpPr>
            <a:spLocks noGrp="1"/>
          </p:cNvSpPr>
          <p:nvPr>
            <p:ph type="title"/>
          </p:nvPr>
        </p:nvSpPr>
        <p:spPr>
          <a:xfrm>
            <a:off x="645765" y="1022669"/>
            <a:ext cx="8596668" cy="597125"/>
          </a:xfrm>
        </p:spPr>
        <p:txBody>
          <a:bodyPr>
            <a:normAutofit fontScale="90000"/>
          </a:bodyPr>
          <a:lstStyle/>
          <a:p>
            <a:r>
              <a:rPr lang="en-US" dirty="0" err="1">
                <a:solidFill>
                  <a:srgbClr val="255839"/>
                </a:solidFill>
              </a:rPr>
              <a:t>Partajare</a:t>
            </a:r>
            <a:r>
              <a:rPr lang="en-US" dirty="0">
                <a:solidFill>
                  <a:srgbClr val="255839"/>
                </a:solidFill>
              </a:rPr>
              <a:t> in </a:t>
            </a:r>
            <a:r>
              <a:rPr lang="en-US" dirty="0" err="1">
                <a:solidFill>
                  <a:srgbClr val="255839"/>
                </a:solidFill>
              </a:rPr>
              <a:t>cadrul</a:t>
            </a:r>
            <a:r>
              <a:rPr lang="hr-HR" dirty="0">
                <a:solidFill>
                  <a:srgbClr val="255839"/>
                </a:solidFill>
              </a:rPr>
              <a:t> grupului / </a:t>
            </a:r>
            <a:r>
              <a:rPr lang="en-US" dirty="0">
                <a:solidFill>
                  <a:srgbClr val="255839"/>
                </a:solidFill>
              </a:rPr>
              <a:t>Debrief</a:t>
            </a:r>
            <a:endParaRPr lang="el-GR" dirty="0">
              <a:solidFill>
                <a:srgbClr val="255839"/>
              </a:solidFill>
            </a:endParaRPr>
          </a:p>
        </p:txBody>
      </p:sp>
      <p:sp>
        <p:nvSpPr>
          <p:cNvPr id="7" name="Content Placeholder 6">
            <a:extLst>
              <a:ext uri="{FF2B5EF4-FFF2-40B4-BE49-F238E27FC236}">
                <a16:creationId xmlns:a16="http://schemas.microsoft.com/office/drawing/2014/main" id="{408171FF-390A-C491-90C0-25EBE6E78A56}"/>
              </a:ext>
            </a:extLst>
          </p:cNvPr>
          <p:cNvSpPr>
            <a:spLocks noGrp="1"/>
          </p:cNvSpPr>
          <p:nvPr>
            <p:ph sz="quarter" idx="12"/>
          </p:nvPr>
        </p:nvSpPr>
        <p:spPr>
          <a:xfrm>
            <a:off x="645765" y="2066412"/>
            <a:ext cx="5792984" cy="4156588"/>
          </a:xfrm>
        </p:spPr>
        <p:txBody>
          <a:bodyPr/>
          <a:lstStyle/>
          <a:p>
            <a:pPr marL="0" indent="0">
              <a:buNone/>
            </a:pPr>
            <a:r>
              <a:rPr lang="en-US" dirty="0" err="1"/>
              <a:t>Invitați</a:t>
            </a:r>
            <a:r>
              <a:rPr lang="en-US" dirty="0"/>
              <a:t> </a:t>
            </a:r>
            <a:r>
              <a:rPr lang="en-US" dirty="0" err="1"/>
              <a:t>participanții</a:t>
            </a:r>
            <a:r>
              <a:rPr lang="en-US" dirty="0"/>
              <a:t> </a:t>
            </a:r>
            <a:r>
              <a:rPr lang="en-US" dirty="0" err="1"/>
              <a:t>să</a:t>
            </a:r>
            <a:r>
              <a:rPr lang="en-US" dirty="0"/>
              <a:t> </a:t>
            </a:r>
            <a:r>
              <a:rPr lang="en-US" dirty="0" err="1"/>
              <a:t>împărtășească</a:t>
            </a:r>
            <a:r>
              <a:rPr lang="en-US" dirty="0"/>
              <a:t>:</a:t>
            </a:r>
          </a:p>
          <a:p>
            <a:r>
              <a:rPr lang="en-US" dirty="0"/>
              <a:t>Cum </a:t>
            </a:r>
            <a:r>
              <a:rPr lang="en-US" dirty="0" err="1"/>
              <a:t>te</a:t>
            </a:r>
            <a:r>
              <a:rPr lang="en-US" dirty="0"/>
              <a:t>-ai </a:t>
            </a:r>
            <a:r>
              <a:rPr lang="en-US" dirty="0" err="1"/>
              <a:t>simțit</a:t>
            </a:r>
            <a:r>
              <a:rPr lang="en-US" dirty="0"/>
              <a:t> ca </a:t>
            </a:r>
            <a:r>
              <a:rPr lang="en-US" dirty="0" err="1"/>
              <a:t>si</a:t>
            </a:r>
            <a:r>
              <a:rPr lang="en-US" dirty="0"/>
              <a:t> </a:t>
            </a:r>
            <a:r>
              <a:rPr lang="en-US" dirty="0" err="1"/>
              <a:t>cursant</a:t>
            </a:r>
            <a:r>
              <a:rPr lang="en-US" dirty="0"/>
              <a:t> care a </a:t>
            </a:r>
            <a:r>
              <a:rPr lang="en-US" dirty="0" err="1"/>
              <a:t>descoperit</a:t>
            </a:r>
            <a:r>
              <a:rPr lang="en-US" dirty="0"/>
              <a:t> </a:t>
            </a:r>
            <a:r>
              <a:rPr lang="en-US" dirty="0" err="1"/>
              <a:t>pentru</a:t>
            </a:r>
            <a:r>
              <a:rPr lang="en-US" dirty="0"/>
              <a:t> prima </a:t>
            </a:r>
            <a:r>
              <a:rPr lang="en-US" dirty="0" err="1"/>
              <a:t>dată</a:t>
            </a:r>
            <a:r>
              <a:rPr lang="en-US" dirty="0"/>
              <a:t> </a:t>
            </a:r>
            <a:r>
              <a:rPr lang="en-US" dirty="0" err="1"/>
              <a:t>cursul</a:t>
            </a:r>
            <a:r>
              <a:rPr lang="en-US" dirty="0"/>
              <a:t> ESE? (</a:t>
            </a:r>
            <a:r>
              <a:rPr lang="en-US" dirty="0" err="1"/>
              <a:t>gândiți</a:t>
            </a:r>
            <a:r>
              <a:rPr lang="en-US" dirty="0"/>
              <a:t> </a:t>
            </a:r>
            <a:r>
              <a:rPr lang="en-US" dirty="0" err="1"/>
              <a:t>în</a:t>
            </a:r>
            <a:r>
              <a:rPr lang="en-US" dirty="0"/>
              <a:t> </a:t>
            </a:r>
            <a:r>
              <a:rPr lang="en-US" dirty="0" err="1"/>
              <a:t>termeni</a:t>
            </a:r>
            <a:r>
              <a:rPr lang="en-US" dirty="0"/>
              <a:t> de </a:t>
            </a:r>
            <a:r>
              <a:rPr lang="en-US" dirty="0" err="1"/>
              <a:t>accesibilitate</a:t>
            </a:r>
            <a:r>
              <a:rPr lang="en-US" dirty="0"/>
              <a:t>, design, </a:t>
            </a:r>
            <a:r>
              <a:rPr lang="en-US" dirty="0" err="1"/>
              <a:t>ușurință</a:t>
            </a:r>
            <a:r>
              <a:rPr lang="en-US" dirty="0"/>
              <a:t> pt </a:t>
            </a:r>
            <a:r>
              <a:rPr lang="en-US" dirty="0" err="1"/>
              <a:t>utilizator</a:t>
            </a:r>
            <a:r>
              <a:rPr lang="en-US" dirty="0"/>
              <a:t>)
</a:t>
            </a:r>
            <a:r>
              <a:rPr lang="en-US" dirty="0" err="1"/>
              <a:t>Vedeți</a:t>
            </a:r>
            <a:r>
              <a:rPr lang="en-US" dirty="0"/>
              <a:t> </a:t>
            </a:r>
            <a:r>
              <a:rPr lang="en-US" dirty="0" err="1"/>
              <a:t>vreo</a:t>
            </a:r>
            <a:r>
              <a:rPr lang="en-US" dirty="0"/>
              <a:t> </a:t>
            </a:r>
            <a:r>
              <a:rPr lang="en-US" dirty="0" err="1"/>
              <a:t>îmbunătățire</a:t>
            </a:r>
            <a:r>
              <a:rPr lang="en-US" dirty="0"/>
              <a:t> pe care </a:t>
            </a:r>
            <a:r>
              <a:rPr lang="en-US" dirty="0" err="1"/>
              <a:t>platforma</a:t>
            </a:r>
            <a:r>
              <a:rPr lang="en-US" dirty="0"/>
              <a:t> </a:t>
            </a:r>
            <a:r>
              <a:rPr lang="en-US" dirty="0" err="1"/>
              <a:t>ar</a:t>
            </a:r>
            <a:r>
              <a:rPr lang="en-US" dirty="0"/>
              <a:t> </a:t>
            </a:r>
            <a:r>
              <a:rPr lang="en-US" dirty="0" err="1"/>
              <a:t>putea</a:t>
            </a:r>
            <a:r>
              <a:rPr lang="en-US" dirty="0"/>
              <a:t> </a:t>
            </a:r>
            <a:r>
              <a:rPr lang="en-US" dirty="0" err="1"/>
              <a:t>să</a:t>
            </a:r>
            <a:r>
              <a:rPr lang="en-US" dirty="0"/>
              <a:t> o </a:t>
            </a:r>
            <a:r>
              <a:rPr lang="en-US" dirty="0" err="1"/>
              <a:t>implementeze</a:t>
            </a:r>
            <a:r>
              <a:rPr lang="en-US" dirty="0"/>
              <a:t>?
Cum </a:t>
            </a:r>
            <a:r>
              <a:rPr lang="en-US" dirty="0" err="1"/>
              <a:t>credeți</a:t>
            </a:r>
            <a:r>
              <a:rPr lang="en-US" dirty="0"/>
              <a:t> </a:t>
            </a:r>
            <a:r>
              <a:rPr lang="en-US" dirty="0" err="1"/>
              <a:t>că</a:t>
            </a:r>
            <a:r>
              <a:rPr lang="en-US" dirty="0"/>
              <a:t> </a:t>
            </a:r>
            <a:r>
              <a:rPr lang="en-US" dirty="0" err="1"/>
              <a:t>ați</a:t>
            </a:r>
            <a:r>
              <a:rPr lang="en-US" dirty="0"/>
              <a:t> </a:t>
            </a:r>
            <a:r>
              <a:rPr lang="en-US" dirty="0" err="1"/>
              <a:t>putea</a:t>
            </a:r>
            <a:r>
              <a:rPr lang="en-US" dirty="0"/>
              <a:t> </a:t>
            </a:r>
            <a:r>
              <a:rPr lang="en-US" dirty="0" err="1"/>
              <a:t>ghida</a:t>
            </a:r>
            <a:r>
              <a:rPr lang="en-US" dirty="0"/>
              <a:t> </a:t>
            </a:r>
            <a:r>
              <a:rPr lang="en-US" dirty="0" err="1"/>
              <a:t>cursanții</a:t>
            </a:r>
            <a:r>
              <a:rPr lang="en-US" dirty="0"/>
              <a:t> </a:t>
            </a:r>
            <a:r>
              <a:rPr lang="en-US" dirty="0" err="1"/>
              <a:t>dvs</a:t>
            </a:r>
            <a:r>
              <a:rPr lang="en-US" dirty="0"/>
              <a:t>. </a:t>
            </a:r>
            <a:r>
              <a:rPr lang="en-US" dirty="0" err="1"/>
              <a:t>să</a:t>
            </a:r>
            <a:r>
              <a:rPr lang="en-US" dirty="0"/>
              <a:t> </a:t>
            </a:r>
            <a:r>
              <a:rPr lang="en-US" dirty="0" err="1"/>
              <a:t>descopere</a:t>
            </a:r>
            <a:r>
              <a:rPr lang="en-US" dirty="0"/>
              <a:t> </a:t>
            </a:r>
            <a:r>
              <a:rPr lang="en-US" dirty="0" err="1"/>
              <a:t>platforma</a:t>
            </a:r>
            <a:r>
              <a:rPr lang="en-US" dirty="0"/>
              <a:t> SUSTAIN-EU?</a:t>
            </a:r>
          </a:p>
        </p:txBody>
      </p:sp>
      <p:pic>
        <p:nvPicPr>
          <p:cNvPr id="2" name="Picture Placeholder 4">
            <a:extLst>
              <a:ext uri="{FF2B5EF4-FFF2-40B4-BE49-F238E27FC236}">
                <a16:creationId xmlns:a16="http://schemas.microsoft.com/office/drawing/2014/main" id="{DBAC9CC7-932A-108A-BFBA-93671EA028D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705894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5F7A6-5AD9-1D70-E55B-D6DC89FB61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344274-BBDD-6914-2586-5772FB4E9CDB}"/>
              </a:ext>
            </a:extLst>
          </p:cNvPr>
          <p:cNvSpPr>
            <a:spLocks noGrp="1"/>
          </p:cNvSpPr>
          <p:nvPr>
            <p:ph sz="quarter" idx="12"/>
          </p:nvPr>
        </p:nvSpPr>
        <p:spPr>
          <a:xfrm>
            <a:off x="399370" y="2177491"/>
            <a:ext cx="6371016" cy="4429126"/>
          </a:xfrm>
        </p:spPr>
        <p:txBody>
          <a:bodyPr>
            <a:normAutofit/>
          </a:bodyPr>
          <a:lstStyle/>
          <a:p>
            <a:pPr marL="0" indent="0">
              <a:buNone/>
            </a:pPr>
            <a:r>
              <a:rPr lang="en-US" dirty="0" err="1"/>
              <a:t>Formatul</a:t>
            </a:r>
            <a:r>
              <a:rPr lang="en-US" dirty="0"/>
              <a:t> de </a:t>
            </a:r>
            <a:r>
              <a:rPr lang="en-US" dirty="0" err="1"/>
              <a:t>lucru</a:t>
            </a:r>
            <a:r>
              <a:rPr lang="en-US" dirty="0"/>
              <a:t>: </a:t>
            </a:r>
          </a:p>
          <a:p>
            <a:r>
              <a:rPr lang="en-US" dirty="0" err="1"/>
              <a:t>Activitate</a:t>
            </a:r>
            <a:r>
              <a:rPr lang="en-US" dirty="0"/>
              <a:t> de 40 minute</a:t>
            </a:r>
          </a:p>
          <a:p>
            <a:r>
              <a:rPr lang="it-IT" dirty="0"/>
              <a:t>În perechi (roluri sugerate: un navigator + o persoana care ia notițe)</a:t>
            </a:r>
          </a:p>
          <a:p>
            <a:r>
              <a:rPr lang="en-US" dirty="0" err="1"/>
              <a:t>Fiecare</a:t>
            </a:r>
            <a:r>
              <a:rPr lang="en-US" dirty="0"/>
              <a:t> </a:t>
            </a:r>
            <a:r>
              <a:rPr lang="en-US" dirty="0" err="1"/>
              <a:t>pereche</a:t>
            </a:r>
            <a:r>
              <a:rPr lang="en-US" dirty="0"/>
              <a:t> </a:t>
            </a:r>
            <a:r>
              <a:rPr lang="en-US" dirty="0" err="1"/>
              <a:t>lucrează</a:t>
            </a:r>
            <a:r>
              <a:rPr lang="en-US" dirty="0"/>
              <a:t> la </a:t>
            </a:r>
            <a:r>
              <a:rPr lang="en-US" dirty="0" err="1"/>
              <a:t>același</a:t>
            </a:r>
            <a:r>
              <a:rPr lang="en-US" dirty="0"/>
              <a:t> </a:t>
            </a:r>
            <a:r>
              <a:rPr lang="en-US" dirty="0" err="1"/>
              <a:t>modul</a:t>
            </a:r>
            <a:r>
              <a:rPr lang="en-US" dirty="0"/>
              <a:t> ca </a:t>
            </a:r>
            <a:r>
              <a:rPr lang="en-US" dirty="0" err="1"/>
              <a:t>și</a:t>
            </a:r>
            <a:r>
              <a:rPr lang="en-US" dirty="0"/>
              <a:t> </a:t>
            </a:r>
            <a:r>
              <a:rPr lang="en-US" dirty="0" err="1"/>
              <a:t>pentru</a:t>
            </a:r>
            <a:r>
              <a:rPr lang="en-US" dirty="0"/>
              <a:t> </a:t>
            </a:r>
            <a:r>
              <a:rPr lang="en-US" dirty="0" err="1"/>
              <a:t>activitatea</a:t>
            </a:r>
            <a:r>
              <a:rPr lang="en-US" dirty="0"/>
              <a:t> </a:t>
            </a:r>
            <a:r>
              <a:rPr lang="en-US" dirty="0" err="1"/>
              <a:t>practică</a:t>
            </a:r>
            <a:r>
              <a:rPr lang="en-US" dirty="0"/>
              <a:t>.</a:t>
            </a:r>
          </a:p>
          <a:p>
            <a:r>
              <a:rPr lang="en-US" dirty="0" err="1"/>
              <a:t>Materiale</a:t>
            </a:r>
            <a:r>
              <a:rPr lang="en-US" dirty="0"/>
              <a:t> </a:t>
            </a:r>
            <a:r>
              <a:rPr lang="en-US" dirty="0" err="1"/>
              <a:t>necesare</a:t>
            </a:r>
            <a:r>
              <a:rPr lang="en-US" dirty="0"/>
              <a:t>: </a:t>
            </a:r>
            <a:r>
              <a:rPr lang="en-US" dirty="0" err="1"/>
              <a:t>foaie</a:t>
            </a:r>
            <a:r>
              <a:rPr lang="en-US" dirty="0"/>
              <a:t> </a:t>
            </a:r>
            <a:r>
              <a:rPr lang="en-US" dirty="0" err="1"/>
              <a:t>albă</a:t>
            </a:r>
            <a:r>
              <a:rPr lang="en-US" dirty="0"/>
              <a:t> </a:t>
            </a:r>
            <a:r>
              <a:rPr lang="en-US" dirty="0" err="1"/>
              <a:t>și</a:t>
            </a:r>
            <a:r>
              <a:rPr lang="en-US" dirty="0"/>
              <a:t> pix, </a:t>
            </a:r>
            <a:r>
              <a:rPr lang="en-US" dirty="0" err="1"/>
              <a:t>acces</a:t>
            </a:r>
            <a:r>
              <a:rPr lang="en-US" dirty="0"/>
              <a:t> la o </a:t>
            </a:r>
            <a:r>
              <a:rPr lang="en-US" dirty="0" err="1"/>
              <a:t>tabletă</a:t>
            </a:r>
            <a:r>
              <a:rPr lang="en-US" dirty="0"/>
              <a:t> </a:t>
            </a:r>
            <a:r>
              <a:rPr lang="en-US" dirty="0" err="1"/>
              <a:t>sau</a:t>
            </a:r>
            <a:r>
              <a:rPr lang="en-US" dirty="0"/>
              <a:t> computer, </a:t>
            </a:r>
            <a:r>
              <a:rPr lang="en-US" dirty="0" err="1"/>
              <a:t>fișă</a:t>
            </a:r>
            <a:r>
              <a:rPr lang="en-US" dirty="0"/>
              <a:t> de </a:t>
            </a:r>
            <a:r>
              <a:rPr lang="en-US" dirty="0" err="1"/>
              <a:t>lucru</a:t>
            </a:r>
            <a:r>
              <a:rPr lang="en-US" dirty="0"/>
              <a:t> </a:t>
            </a:r>
            <a:r>
              <a:rPr lang="en-US" dirty="0" err="1"/>
              <a:t>tipărită</a:t>
            </a:r>
            <a:r>
              <a:rPr lang="en-US" dirty="0"/>
              <a:t> „</a:t>
            </a:r>
            <a:r>
              <a:rPr lang="en-US" dirty="0" err="1"/>
              <a:t>Șablon</a:t>
            </a:r>
            <a:r>
              <a:rPr lang="en-US" dirty="0"/>
              <a:t> de plan de </a:t>
            </a:r>
            <a:r>
              <a:rPr lang="en-US" dirty="0" err="1"/>
              <a:t>lecție</a:t>
            </a:r>
            <a:r>
              <a:rPr lang="en-US" dirty="0"/>
              <a:t>”.</a:t>
            </a:r>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7E3CA361-3500-F40A-AFA4-1038BE227654}"/>
              </a:ext>
            </a:extLst>
          </p:cNvPr>
          <p:cNvSpPr>
            <a:spLocks noGrp="1"/>
          </p:cNvSpPr>
          <p:nvPr>
            <p:ph type="title"/>
          </p:nvPr>
        </p:nvSpPr>
        <p:spPr>
          <a:xfrm>
            <a:off x="677334" y="907312"/>
            <a:ext cx="8596668" cy="1104368"/>
          </a:xfrm>
        </p:spPr>
        <p:txBody>
          <a:bodyPr>
            <a:normAutofit fontScale="90000"/>
          </a:bodyPr>
          <a:lstStyle/>
          <a:p>
            <a:r>
              <a:rPr lang="en-IE" dirty="0" err="1">
                <a:solidFill>
                  <a:srgbClr val="255839"/>
                </a:solidFill>
              </a:rPr>
              <a:t>Aplicarea</a:t>
            </a:r>
            <a:r>
              <a:rPr lang="en-IE" dirty="0">
                <a:solidFill>
                  <a:srgbClr val="255839"/>
                </a:solidFill>
              </a:rPr>
              <a:t> </a:t>
            </a:r>
            <a:r>
              <a:rPr lang="en-IE" dirty="0" err="1">
                <a:solidFill>
                  <a:srgbClr val="255839"/>
                </a:solidFill>
              </a:rPr>
              <a:t>în</a:t>
            </a:r>
            <a:r>
              <a:rPr lang="en-IE" dirty="0">
                <a:solidFill>
                  <a:srgbClr val="255839"/>
                </a:solidFill>
              </a:rPr>
              <a:t> Practica </a:t>
            </a:r>
            <a:r>
              <a:rPr lang="en-IE" dirty="0" err="1">
                <a:solidFill>
                  <a:srgbClr val="255839"/>
                </a:solidFill>
              </a:rPr>
              <a:t>Formării</a:t>
            </a:r>
            <a:r>
              <a:rPr lang="en-IE" dirty="0">
                <a:solidFill>
                  <a:srgbClr val="255839"/>
                </a:solidFill>
              </a:rPr>
              <a:t>:</a:t>
            </a:r>
            <a:br>
              <a:rPr lang="en-IE" dirty="0">
                <a:solidFill>
                  <a:srgbClr val="255839"/>
                </a:solidFill>
              </a:rPr>
            </a:br>
            <a:r>
              <a:rPr lang="en-IE" dirty="0">
                <a:solidFill>
                  <a:srgbClr val="255839"/>
                </a:solidFill>
              </a:rPr>
              <a:t>Plan de </a:t>
            </a:r>
            <a:r>
              <a:rPr lang="en-IE" dirty="0" err="1">
                <a:solidFill>
                  <a:srgbClr val="255839"/>
                </a:solidFill>
              </a:rPr>
              <a:t>lecție</a:t>
            </a:r>
            <a:endParaRPr lang="hr-HR" dirty="0">
              <a:solidFill>
                <a:srgbClr val="255839"/>
              </a:solidFill>
            </a:endParaRPr>
          </a:p>
        </p:txBody>
      </p:sp>
    </p:spTree>
    <p:extLst>
      <p:ext uri="{BB962C8B-B14F-4D97-AF65-F5344CB8AC3E}">
        <p14:creationId xmlns:p14="http://schemas.microsoft.com/office/powerpoint/2010/main" val="95237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B4D35-62FD-858A-9C78-F33FA6E1184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A65F73E-CB36-39B7-BB6E-2D93D5D9E466}"/>
              </a:ext>
            </a:extLst>
          </p:cNvPr>
          <p:cNvSpPr>
            <a:spLocks noGrp="1"/>
          </p:cNvSpPr>
          <p:nvPr>
            <p:ph type="title"/>
          </p:nvPr>
        </p:nvSpPr>
        <p:spPr>
          <a:xfrm>
            <a:off x="399369" y="788988"/>
            <a:ext cx="8596668" cy="660400"/>
          </a:xfrm>
        </p:spPr>
        <p:txBody>
          <a:bodyPr>
            <a:normAutofit fontScale="90000"/>
          </a:bodyPr>
          <a:lstStyle/>
          <a:p>
            <a:r>
              <a:rPr lang="en-IE" dirty="0" err="1">
                <a:solidFill>
                  <a:srgbClr val="255839"/>
                </a:solidFill>
              </a:rPr>
              <a:t>Rezultatul</a:t>
            </a:r>
            <a:r>
              <a:rPr lang="en-IE" dirty="0">
                <a:solidFill>
                  <a:srgbClr val="255839"/>
                </a:solidFill>
              </a:rPr>
              <a:t> </a:t>
            </a:r>
            <a:r>
              <a:rPr lang="en-IE" dirty="0" err="1">
                <a:solidFill>
                  <a:srgbClr val="255839"/>
                </a:solidFill>
              </a:rPr>
              <a:t>Aplicării</a:t>
            </a:r>
            <a:r>
              <a:rPr lang="en-IE" dirty="0">
                <a:solidFill>
                  <a:srgbClr val="255839"/>
                </a:solidFill>
              </a:rPr>
              <a:t> </a:t>
            </a:r>
            <a:r>
              <a:rPr lang="en-IE" dirty="0" err="1">
                <a:solidFill>
                  <a:srgbClr val="255839"/>
                </a:solidFill>
              </a:rPr>
              <a:t>în</a:t>
            </a:r>
            <a:r>
              <a:rPr lang="en-IE" dirty="0">
                <a:solidFill>
                  <a:srgbClr val="255839"/>
                </a:solidFill>
              </a:rPr>
              <a:t> Practica </a:t>
            </a:r>
            <a:r>
              <a:rPr lang="en-IE" dirty="0" err="1">
                <a:solidFill>
                  <a:srgbClr val="255839"/>
                </a:solidFill>
              </a:rPr>
              <a:t>Formării</a:t>
            </a:r>
            <a:r>
              <a:rPr lang="en-IE" dirty="0">
                <a:solidFill>
                  <a:srgbClr val="255839"/>
                </a:solidFill>
              </a:rPr>
              <a:t>:</a:t>
            </a:r>
            <a:br>
              <a:rPr lang="en-IE" dirty="0">
                <a:solidFill>
                  <a:srgbClr val="255839"/>
                </a:solidFill>
              </a:rPr>
            </a:br>
            <a:endParaRPr lang="el-GR" dirty="0">
              <a:solidFill>
                <a:srgbClr val="255839"/>
              </a:solidFill>
            </a:endParaRPr>
          </a:p>
        </p:txBody>
      </p:sp>
      <p:sp>
        <p:nvSpPr>
          <p:cNvPr id="7" name="Content Placeholder 6">
            <a:extLst>
              <a:ext uri="{FF2B5EF4-FFF2-40B4-BE49-F238E27FC236}">
                <a16:creationId xmlns:a16="http://schemas.microsoft.com/office/drawing/2014/main" id="{1C4D8EA1-A993-20A7-B784-9122519A3A7C}"/>
              </a:ext>
            </a:extLst>
          </p:cNvPr>
          <p:cNvSpPr>
            <a:spLocks noGrp="1"/>
          </p:cNvSpPr>
          <p:nvPr>
            <p:ph sz="quarter" idx="12"/>
          </p:nvPr>
        </p:nvSpPr>
        <p:spPr>
          <a:xfrm>
            <a:off x="263546" y="1958731"/>
            <a:ext cx="9313591" cy="4015747"/>
          </a:xfrm>
        </p:spPr>
        <p:txBody>
          <a:bodyPr>
            <a:normAutofit/>
          </a:bodyPr>
          <a:lstStyle/>
          <a:p>
            <a:pPr marL="0" indent="0">
              <a:buNone/>
            </a:pPr>
            <a:r>
              <a:rPr lang="en-US" dirty="0" err="1"/>
              <a:t>Până</a:t>
            </a:r>
            <a:r>
              <a:rPr lang="en-US" dirty="0"/>
              <a:t> la </a:t>
            </a:r>
            <a:r>
              <a:rPr lang="en-US" dirty="0" err="1"/>
              <a:t>finalul</a:t>
            </a:r>
            <a:r>
              <a:rPr lang="en-US" dirty="0"/>
              <a:t> </a:t>
            </a:r>
            <a:r>
              <a:rPr lang="en-US" dirty="0" err="1"/>
              <a:t>activității</a:t>
            </a:r>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producă</a:t>
            </a:r>
            <a:r>
              <a:rPr lang="en-US" dirty="0"/>
              <a:t>:</a:t>
            </a:r>
          </a:p>
          <a:p>
            <a:pPr marL="0" indent="0">
              <a:buNone/>
            </a:pPr>
            <a:endParaRPr lang="en-US" dirty="0"/>
          </a:p>
          <a:p>
            <a:pPr marL="0" indent="0">
              <a:buNone/>
            </a:pPr>
            <a:endParaRPr lang="en-US" dirty="0"/>
          </a:p>
          <a:p>
            <a:pPr marL="0" indent="0" algn="ctr">
              <a:buNone/>
            </a:pPr>
            <a:r>
              <a:rPr lang="es-ES" dirty="0"/>
              <a:t>Un plan de </a:t>
            </a:r>
            <a:r>
              <a:rPr lang="es-ES" dirty="0" err="1"/>
              <a:t>lecție</a:t>
            </a:r>
            <a:r>
              <a:rPr lang="es-ES" dirty="0"/>
              <a:t> de o </a:t>
            </a:r>
            <a:r>
              <a:rPr lang="es-ES" dirty="0" err="1"/>
              <a:t>oră</a:t>
            </a:r>
            <a:r>
              <a:rPr lang="es-ES" dirty="0"/>
              <a:t> </a:t>
            </a:r>
            <a:r>
              <a:rPr lang="es-ES" dirty="0" err="1"/>
              <a:t>pentru</a:t>
            </a:r>
            <a:r>
              <a:rPr lang="es-ES" dirty="0"/>
              <a:t> </a:t>
            </a:r>
            <a:r>
              <a:rPr lang="es-ES" dirty="0" err="1"/>
              <a:t>navigarea</a:t>
            </a:r>
            <a:r>
              <a:rPr lang="es-ES" dirty="0"/>
              <a:t> pe </a:t>
            </a:r>
            <a:r>
              <a:rPr lang="es-ES" dirty="0" err="1"/>
              <a:t>platformă</a:t>
            </a:r>
            <a:endParaRPr lang="es-ES" dirty="0"/>
          </a:p>
          <a:p>
            <a:pPr algn="ctr">
              <a:buFont typeface="Courier New" panose="02070309020205020404" pitchFamily="49" charset="0"/>
              <a:buChar char="o"/>
            </a:pPr>
            <a:r>
              <a:rPr lang="en-US" sz="1400" dirty="0"/>
              <a:t>Cum </a:t>
            </a:r>
            <a:r>
              <a:rPr lang="en-US" sz="1400" dirty="0" err="1"/>
              <a:t>să</a:t>
            </a:r>
            <a:r>
              <a:rPr lang="en-US" sz="1400" dirty="0"/>
              <a:t> </a:t>
            </a:r>
            <a:r>
              <a:rPr lang="en-US" sz="1400" dirty="0" err="1"/>
              <a:t>accesați</a:t>
            </a:r>
            <a:r>
              <a:rPr lang="en-US" sz="1400" dirty="0"/>
              <a:t> </a:t>
            </a:r>
            <a:r>
              <a:rPr lang="en-US" sz="1400" dirty="0" err="1"/>
              <a:t>cursul</a:t>
            </a:r>
            <a:r>
              <a:rPr lang="en-US" sz="1400" dirty="0"/>
              <a:t>
De </a:t>
            </a:r>
            <a:r>
              <a:rPr lang="en-US" sz="1400" dirty="0" err="1"/>
              <a:t>unde</a:t>
            </a:r>
            <a:r>
              <a:rPr lang="en-US" sz="1400" dirty="0"/>
              <a:t> </a:t>
            </a:r>
            <a:r>
              <a:rPr lang="en-US" sz="1400" dirty="0" err="1"/>
              <a:t>să</a:t>
            </a:r>
            <a:r>
              <a:rPr lang="en-US" sz="1400" dirty="0"/>
              <a:t> </a:t>
            </a:r>
            <a:r>
              <a:rPr lang="en-US" sz="1400" dirty="0" err="1"/>
              <a:t>începeți</a:t>
            </a:r>
            <a:r>
              <a:rPr lang="en-US" sz="1400" dirty="0"/>
              <a:t>
Cum </a:t>
            </a:r>
            <a:r>
              <a:rPr lang="en-US" sz="1400" dirty="0" err="1"/>
              <a:t>să</a:t>
            </a:r>
            <a:r>
              <a:rPr lang="en-US" sz="1400" dirty="0"/>
              <a:t> </a:t>
            </a:r>
            <a:r>
              <a:rPr lang="en-US" sz="1400" dirty="0" err="1"/>
              <a:t>navigați</a:t>
            </a:r>
            <a:r>
              <a:rPr lang="en-US" sz="1400" dirty="0"/>
              <a:t> </a:t>
            </a:r>
            <a:r>
              <a:rPr lang="en-US" sz="1400" dirty="0" err="1"/>
              <a:t>prin</a:t>
            </a:r>
            <a:r>
              <a:rPr lang="en-US" sz="1400" dirty="0"/>
              <a:t> module
Cum </a:t>
            </a:r>
            <a:r>
              <a:rPr lang="en-US" sz="1400" dirty="0" err="1"/>
              <a:t>să</a:t>
            </a:r>
            <a:r>
              <a:rPr lang="en-US" sz="1400" dirty="0"/>
              <a:t> </a:t>
            </a:r>
            <a:r>
              <a:rPr lang="en-US" sz="1400" dirty="0" err="1"/>
              <a:t>accesați</a:t>
            </a:r>
            <a:r>
              <a:rPr lang="en-US" sz="1400" dirty="0"/>
              <a:t> </a:t>
            </a:r>
            <a:r>
              <a:rPr lang="en-US" sz="1400" dirty="0" err="1"/>
              <a:t>resursele</a:t>
            </a:r>
            <a:r>
              <a:rPr lang="en-US" sz="1400" dirty="0"/>
              <a:t>
</a:t>
            </a:r>
            <a:r>
              <a:rPr lang="en-US" sz="1400" dirty="0" err="1"/>
              <a:t>Unde</a:t>
            </a:r>
            <a:r>
              <a:rPr lang="en-US" sz="1400" dirty="0"/>
              <a:t> </a:t>
            </a:r>
            <a:r>
              <a:rPr lang="en-US" sz="1400" dirty="0" err="1"/>
              <a:t>să</a:t>
            </a:r>
            <a:r>
              <a:rPr lang="en-US" sz="1400" dirty="0"/>
              <a:t> </a:t>
            </a:r>
            <a:r>
              <a:rPr lang="en-US" sz="1400" dirty="0" err="1"/>
              <a:t>obțineți</a:t>
            </a:r>
            <a:r>
              <a:rPr lang="en-US" sz="1400" dirty="0"/>
              <a:t> </a:t>
            </a:r>
            <a:r>
              <a:rPr lang="en-US" sz="1400" dirty="0" err="1"/>
              <a:t>ajutor</a:t>
            </a:r>
            <a:endParaRPr lang="en-US" sz="1800" dirty="0">
              <a:solidFill>
                <a:schemeClr val="tx2"/>
              </a:solidFill>
              <a:latin typeface="+mj-lt"/>
            </a:endParaRPr>
          </a:p>
          <a:p>
            <a:endParaRPr lang="en-US" dirty="0"/>
          </a:p>
        </p:txBody>
      </p:sp>
      <p:sp>
        <p:nvSpPr>
          <p:cNvPr id="2" name="Rectangle: Rounded Corners 1">
            <a:extLst>
              <a:ext uri="{FF2B5EF4-FFF2-40B4-BE49-F238E27FC236}">
                <a16:creationId xmlns:a16="http://schemas.microsoft.com/office/drawing/2014/main" id="{29178C7D-A05E-1E84-71D2-DB36E6CA6FEC}"/>
              </a:ext>
            </a:extLst>
          </p:cNvPr>
          <p:cNvSpPr/>
          <p:nvPr/>
        </p:nvSpPr>
        <p:spPr>
          <a:xfrm>
            <a:off x="7844589" y="251383"/>
            <a:ext cx="3465096" cy="3177617"/>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8C9C9B52-19B4-5A2D-A1F3-DAAA0CCC509F}"/>
              </a:ext>
            </a:extLst>
          </p:cNvPr>
          <p:cNvPicPr>
            <a:picLocks noChangeAspect="1"/>
          </p:cNvPicPr>
          <p:nvPr/>
        </p:nvPicPr>
        <p:blipFill>
          <a:blip r:embed="rId3" cstate="print">
            <a:extLst>
              <a:ext uri="{28A0092B-C50C-407E-A947-70E740481C1C}">
                <a14:useLocalDpi xmlns:a14="http://schemas.microsoft.com/office/drawing/2010/main" val="0"/>
              </a:ext>
            </a:extLst>
          </a:blip>
          <a:srcRect l="2052" r="2052"/>
          <a:stretch/>
        </p:blipFill>
        <p:spPr>
          <a:xfrm>
            <a:off x="8211523" y="297646"/>
            <a:ext cx="3002873" cy="3131354"/>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964438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B0FD1-297E-AA7B-472F-C0FD499C455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C72A25E-80C3-7206-BBE9-39FB21242761}"/>
              </a:ext>
            </a:extLst>
          </p:cNvPr>
          <p:cNvSpPr>
            <a:spLocks noGrp="1"/>
          </p:cNvSpPr>
          <p:nvPr>
            <p:ph type="title"/>
          </p:nvPr>
        </p:nvSpPr>
        <p:spPr>
          <a:xfrm>
            <a:off x="677334" y="609600"/>
            <a:ext cx="9196582" cy="839788"/>
          </a:xfrm>
        </p:spPr>
        <p:txBody>
          <a:bodyPr>
            <a:normAutofit fontScale="90000"/>
          </a:bodyPr>
          <a:lstStyle/>
          <a:p>
            <a:r>
              <a:rPr lang="en-IE" dirty="0" err="1">
                <a:solidFill>
                  <a:srgbClr val="255839"/>
                </a:solidFill>
              </a:rPr>
              <a:t>Aplicarea</a:t>
            </a:r>
            <a:r>
              <a:rPr lang="en-IE" dirty="0">
                <a:solidFill>
                  <a:srgbClr val="255839"/>
                </a:solidFill>
              </a:rPr>
              <a:t> </a:t>
            </a:r>
            <a:r>
              <a:rPr lang="en-IE" dirty="0" err="1">
                <a:solidFill>
                  <a:srgbClr val="255839"/>
                </a:solidFill>
              </a:rPr>
              <a:t>în</a:t>
            </a:r>
            <a:r>
              <a:rPr lang="en-IE" dirty="0">
                <a:solidFill>
                  <a:srgbClr val="255839"/>
                </a:solidFill>
              </a:rPr>
              <a:t> </a:t>
            </a:r>
            <a:r>
              <a:rPr lang="en-IE" dirty="0" err="1">
                <a:solidFill>
                  <a:srgbClr val="255839"/>
                </a:solidFill>
              </a:rPr>
              <a:t>practică</a:t>
            </a:r>
            <a:r>
              <a:rPr lang="en-IE" dirty="0">
                <a:solidFill>
                  <a:srgbClr val="255839"/>
                </a:solidFill>
              </a:rPr>
              <a:t>: </a:t>
            </a:r>
            <a:r>
              <a:rPr lang="en-IE" dirty="0" err="1">
                <a:solidFill>
                  <a:srgbClr val="255839"/>
                </a:solidFill>
              </a:rPr>
              <a:t>Instrucțiuni</a:t>
            </a:r>
            <a:r>
              <a:rPr lang="en-IE" dirty="0">
                <a:solidFill>
                  <a:srgbClr val="255839"/>
                </a:solidFill>
              </a:rPr>
              <a:t> pas cu pas</a:t>
            </a:r>
            <a:endParaRPr lang="hr-HR" dirty="0">
              <a:solidFill>
                <a:srgbClr val="255839"/>
              </a:solidFill>
            </a:endParaRPr>
          </a:p>
        </p:txBody>
      </p:sp>
      <p:sp>
        <p:nvSpPr>
          <p:cNvPr id="7" name="Content Placeholder 2">
            <a:extLst>
              <a:ext uri="{FF2B5EF4-FFF2-40B4-BE49-F238E27FC236}">
                <a16:creationId xmlns:a16="http://schemas.microsoft.com/office/drawing/2014/main" id="{9D3C0352-3035-3990-8EAC-1946E3EF25A6}"/>
              </a:ext>
            </a:extLst>
          </p:cNvPr>
          <p:cNvSpPr txBox="1">
            <a:spLocks/>
          </p:cNvSpPr>
          <p:nvPr/>
        </p:nvSpPr>
        <p:spPr>
          <a:xfrm>
            <a:off x="5857696" y="1449388"/>
            <a:ext cx="4016220" cy="2268372"/>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Pasul 2: </a:t>
            </a:r>
            <a:r>
              <a:rPr lang="en-US" sz="1200" dirty="0" err="1"/>
              <a:t>Definirea</a:t>
            </a:r>
            <a:r>
              <a:rPr lang="en-US" sz="1200" dirty="0"/>
              <a:t> </a:t>
            </a:r>
            <a:r>
              <a:rPr lang="en-US" sz="1200" dirty="0" err="1"/>
              <a:t>obiectivului</a:t>
            </a:r>
            <a:r>
              <a:rPr lang="en-US" sz="1200" dirty="0"/>
              <a:t> </a:t>
            </a:r>
            <a:r>
              <a:rPr lang="en-US" sz="1200" dirty="0" err="1"/>
              <a:t>ședinței</a:t>
            </a:r>
            <a:r>
              <a:rPr lang="en-US" sz="1200" dirty="0"/>
              <a:t> (5minute)</a:t>
            </a:r>
          </a:p>
          <a:p>
            <a:pPr marL="0" indent="0">
              <a:buNone/>
            </a:pPr>
            <a:r>
              <a:rPr lang="en-US" sz="1200" dirty="0" err="1"/>
              <a:t>Întrebați-vă</a:t>
            </a:r>
            <a:r>
              <a:rPr lang="en-US" sz="1200" dirty="0"/>
              <a:t>: Ce </a:t>
            </a:r>
            <a:r>
              <a:rPr lang="en-US" sz="1200" dirty="0" err="1"/>
              <a:t>ar</a:t>
            </a:r>
            <a:r>
              <a:rPr lang="en-US" sz="1200" dirty="0"/>
              <a:t> </a:t>
            </a:r>
            <a:r>
              <a:rPr lang="en-US" sz="1200" dirty="0" err="1"/>
              <a:t>trebui</a:t>
            </a:r>
            <a:r>
              <a:rPr lang="en-US" sz="1200" dirty="0"/>
              <a:t> </a:t>
            </a:r>
            <a:r>
              <a:rPr lang="en-US" sz="1200" dirty="0" err="1"/>
              <a:t>să</a:t>
            </a:r>
            <a:r>
              <a:rPr lang="en-US" sz="1200" dirty="0"/>
              <a:t> </a:t>
            </a:r>
            <a:r>
              <a:rPr lang="en-US" sz="1200" dirty="0" err="1"/>
              <a:t>poată</a:t>
            </a:r>
            <a:r>
              <a:rPr lang="en-US" sz="1200" dirty="0"/>
              <a:t> face </a:t>
            </a:r>
            <a:r>
              <a:rPr lang="en-US" sz="1200" dirty="0" err="1"/>
              <a:t>cursanții</a:t>
            </a:r>
            <a:r>
              <a:rPr lang="en-US" sz="1200" dirty="0"/>
              <a:t> </a:t>
            </a:r>
            <a:r>
              <a:rPr lang="en-US" sz="1200" dirty="0" err="1"/>
              <a:t>până</a:t>
            </a:r>
            <a:r>
              <a:rPr lang="en-US" sz="1200" dirty="0"/>
              <a:t> la </a:t>
            </a:r>
            <a:r>
              <a:rPr lang="en-US" sz="1200" dirty="0" err="1"/>
              <a:t>finalul</a:t>
            </a:r>
            <a:r>
              <a:rPr lang="en-US" sz="1200" dirty="0"/>
              <a:t> </a:t>
            </a:r>
            <a:r>
              <a:rPr lang="en-US" sz="1200" dirty="0" err="1"/>
              <a:t>sesiunii</a:t>
            </a:r>
            <a:r>
              <a:rPr lang="en-US" sz="1200" dirty="0"/>
              <a:t>?</a:t>
            </a:r>
          </a:p>
          <a:p>
            <a:pPr marL="0" indent="0">
              <a:buNone/>
            </a:pPr>
            <a:r>
              <a:rPr lang="en-US" sz="1200" dirty="0" err="1"/>
              <a:t>Completați</a:t>
            </a:r>
            <a:r>
              <a:rPr lang="en-US" sz="1200" dirty="0"/>
              <a:t> </a:t>
            </a:r>
            <a:r>
              <a:rPr lang="en-US" sz="1200" dirty="0" err="1"/>
              <a:t>propoziția</a:t>
            </a:r>
            <a:r>
              <a:rPr lang="en-US" sz="1200" dirty="0"/>
              <a:t> cu puncta-</a:t>
            </a:r>
            <a:r>
              <a:rPr lang="en-US" sz="1200" dirty="0" err="1"/>
              <a:t>puncte</a:t>
            </a:r>
            <a:r>
              <a:rPr lang="en-US" sz="1200" dirty="0"/>
              <a:t> de </a:t>
            </a:r>
            <a:r>
              <a:rPr lang="en-US" sz="1200" dirty="0" err="1"/>
              <a:t>mai</a:t>
            </a:r>
            <a:r>
              <a:rPr lang="en-US" sz="1200" dirty="0"/>
              <a:t> </a:t>
            </a:r>
            <a:r>
              <a:rPr lang="en-US" sz="1200" dirty="0" err="1"/>
              <a:t>jos</a:t>
            </a:r>
            <a:r>
              <a:rPr lang="en-US" sz="1200" dirty="0"/>
              <a:t> </a:t>
            </a:r>
            <a:r>
              <a:rPr lang="en-US" sz="1200" dirty="0" err="1"/>
              <a:t>și</a:t>
            </a:r>
            <a:r>
              <a:rPr lang="en-US" sz="1200" dirty="0"/>
              <a:t> </a:t>
            </a:r>
            <a:r>
              <a:rPr lang="en-US" sz="1200" dirty="0" err="1"/>
              <a:t>raportați</a:t>
            </a:r>
            <a:r>
              <a:rPr lang="en-US" sz="1200" dirty="0"/>
              <a:t>-o la </a:t>
            </a:r>
            <a:r>
              <a:rPr lang="en-US" sz="1200" dirty="0" err="1"/>
              <a:t>secțiunea</a:t>
            </a:r>
            <a:r>
              <a:rPr lang="en-US" sz="1200" dirty="0"/>
              <a:t> "</a:t>
            </a:r>
            <a:r>
              <a:rPr lang="en-US" sz="1200" dirty="0" err="1"/>
              <a:t>rezultatele</a:t>
            </a:r>
            <a:r>
              <a:rPr lang="en-US" sz="1200" dirty="0"/>
              <a:t>  </a:t>
            </a:r>
            <a:r>
              <a:rPr lang="en-US" sz="1200" dirty="0" err="1"/>
              <a:t>învățării</a:t>
            </a:r>
            <a:r>
              <a:rPr lang="en-US" sz="1200" dirty="0"/>
              <a:t>" din </a:t>
            </a:r>
            <a:r>
              <a:rPr lang="en-US" sz="1200" dirty="0" err="1"/>
              <a:t>fișa</a:t>
            </a:r>
            <a:r>
              <a:rPr lang="en-US" sz="1200" dirty="0"/>
              <a:t> de </a:t>
            </a:r>
            <a:r>
              <a:rPr lang="en-US" sz="1200" dirty="0" err="1"/>
              <a:t>lucru</a:t>
            </a:r>
            <a:r>
              <a:rPr lang="en-US" sz="1200" dirty="0"/>
              <a:t> "</a:t>
            </a:r>
            <a:r>
              <a:rPr lang="en-US" sz="1200" dirty="0" err="1"/>
              <a:t>Șablonul</a:t>
            </a:r>
            <a:r>
              <a:rPr lang="en-US" sz="1200" dirty="0"/>
              <a:t> </a:t>
            </a:r>
            <a:r>
              <a:rPr lang="en-US" sz="1200" dirty="0" err="1"/>
              <a:t>Planului</a:t>
            </a:r>
            <a:r>
              <a:rPr lang="en-US" sz="1200" dirty="0"/>
              <a:t> de </a:t>
            </a:r>
            <a:r>
              <a:rPr lang="en-US" sz="1200" dirty="0" err="1"/>
              <a:t>Lecție</a:t>
            </a:r>
            <a:r>
              <a:rPr lang="en-US" sz="1200" dirty="0"/>
              <a:t>". 
"</a:t>
            </a:r>
            <a:r>
              <a:rPr lang="en-US" sz="1200" dirty="0" err="1"/>
              <a:t>Până</a:t>
            </a:r>
            <a:r>
              <a:rPr lang="en-US" sz="1200" dirty="0"/>
              <a:t> la </a:t>
            </a:r>
            <a:r>
              <a:rPr lang="en-US" sz="1200" dirty="0" err="1"/>
              <a:t>finalul</a:t>
            </a:r>
            <a:r>
              <a:rPr lang="en-US" sz="1200" dirty="0"/>
              <a:t> </a:t>
            </a:r>
            <a:r>
              <a:rPr lang="en-US" sz="1200" dirty="0" err="1"/>
              <a:t>acestei</a:t>
            </a:r>
            <a:r>
              <a:rPr lang="en-US" sz="1200" dirty="0"/>
              <a:t> </a:t>
            </a:r>
            <a:r>
              <a:rPr lang="en-US" sz="1200" dirty="0" err="1"/>
              <a:t>sesiuni</a:t>
            </a:r>
            <a:r>
              <a:rPr lang="en-US" sz="1200" dirty="0"/>
              <a:t>, </a:t>
            </a:r>
            <a:r>
              <a:rPr lang="en-US" sz="1200" dirty="0" err="1"/>
              <a:t>cursanții</a:t>
            </a:r>
            <a:r>
              <a:rPr lang="en-US" sz="1200" dirty="0"/>
              <a:t> </a:t>
            </a:r>
            <a:r>
              <a:rPr lang="en-US" sz="1200" dirty="0" err="1"/>
              <a:t>vor</a:t>
            </a:r>
            <a:r>
              <a:rPr lang="en-US" sz="1200" dirty="0"/>
              <a:t> fi </a:t>
            </a:r>
            <a:r>
              <a:rPr lang="en-US" sz="1200" dirty="0" err="1"/>
              <a:t>capbili</a:t>
            </a:r>
            <a:r>
              <a:rPr lang="en-US" sz="1200" dirty="0"/>
              <a:t> </a:t>
            </a:r>
            <a:r>
              <a:rPr lang="en-US" sz="1200" dirty="0" err="1"/>
              <a:t>să</a:t>
            </a:r>
            <a:r>
              <a:rPr lang="en-US" sz="1200" dirty="0"/>
              <a:t>..."</a:t>
            </a:r>
            <a:endParaRPr lang="en-US" dirty="0"/>
          </a:p>
          <a:p>
            <a:endParaRPr lang="en-US" dirty="0"/>
          </a:p>
          <a:p>
            <a:endParaRPr lang="en-US" dirty="0"/>
          </a:p>
          <a:p>
            <a:endParaRPr lang="en-US" dirty="0"/>
          </a:p>
          <a:p>
            <a:endParaRPr lang="en-US" dirty="0"/>
          </a:p>
        </p:txBody>
      </p:sp>
      <p:sp>
        <p:nvSpPr>
          <p:cNvPr id="8" name="Content Placeholder 2">
            <a:extLst>
              <a:ext uri="{FF2B5EF4-FFF2-40B4-BE49-F238E27FC236}">
                <a16:creationId xmlns:a16="http://schemas.microsoft.com/office/drawing/2014/main" id="{37801BDD-91F9-9B41-75A5-465690D3C652}"/>
              </a:ext>
            </a:extLst>
          </p:cNvPr>
          <p:cNvSpPr txBox="1">
            <a:spLocks/>
          </p:cNvSpPr>
          <p:nvPr/>
        </p:nvSpPr>
        <p:spPr>
          <a:xfrm>
            <a:off x="352585" y="3429000"/>
            <a:ext cx="4016220" cy="1815180"/>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it-IT" sz="1200" dirty="0"/>
              <a:t>Pasul 3: Planificarea deschiderii și introducerii sesiunii (5 minute)</a:t>
            </a:r>
          </a:p>
          <a:p>
            <a:r>
              <a:rPr lang="en-US" sz="1200" dirty="0" err="1"/>
              <a:t>Întrebați-vă</a:t>
            </a:r>
            <a:r>
              <a:rPr lang="en-US" sz="1200" dirty="0"/>
              <a:t>: Cum </a:t>
            </a:r>
            <a:r>
              <a:rPr lang="en-US" sz="1200" dirty="0" err="1"/>
              <a:t>îi</a:t>
            </a:r>
            <a:r>
              <a:rPr lang="en-US" sz="1200" dirty="0"/>
              <a:t> </a:t>
            </a:r>
            <a:r>
              <a:rPr lang="en-US" sz="1200" dirty="0" err="1"/>
              <a:t>veți</a:t>
            </a:r>
            <a:r>
              <a:rPr lang="en-US" sz="1200" dirty="0"/>
              <a:t> </a:t>
            </a:r>
            <a:r>
              <a:rPr lang="en-US" sz="1200" dirty="0" err="1"/>
              <a:t>primi</a:t>
            </a:r>
            <a:r>
              <a:rPr lang="en-US" sz="1200" dirty="0"/>
              <a:t> pe </a:t>
            </a:r>
            <a:r>
              <a:rPr lang="en-US" sz="1200" dirty="0" err="1"/>
              <a:t>cursanți</a:t>
            </a:r>
            <a:r>
              <a:rPr lang="en-US" sz="1200" dirty="0"/>
              <a:t> </a:t>
            </a:r>
            <a:r>
              <a:rPr lang="en-US" sz="1200" dirty="0" err="1"/>
              <a:t>și</a:t>
            </a:r>
            <a:r>
              <a:rPr lang="en-US" sz="1200" dirty="0"/>
              <a:t> cum </a:t>
            </a:r>
            <a:r>
              <a:rPr lang="en-US" sz="1200" dirty="0" err="1"/>
              <a:t>veți</a:t>
            </a:r>
            <a:r>
              <a:rPr lang="en-US" sz="1200" dirty="0"/>
              <a:t> introduce </a:t>
            </a:r>
            <a:r>
              <a:rPr lang="en-US" sz="1200" dirty="0" err="1"/>
              <a:t>platforma</a:t>
            </a:r>
            <a:r>
              <a:rPr lang="en-US" sz="1200" dirty="0"/>
              <a:t>? Cum </a:t>
            </a:r>
            <a:r>
              <a:rPr lang="en-US" sz="1200" dirty="0" err="1"/>
              <a:t>încurați</a:t>
            </a:r>
            <a:r>
              <a:rPr lang="en-US" sz="1200" dirty="0"/>
              <a:t> </a:t>
            </a:r>
            <a:r>
              <a:rPr lang="en-US" sz="1200" dirty="0" err="1"/>
              <a:t>participarea</a:t>
            </a:r>
            <a:r>
              <a:rPr lang="en-US" sz="1200" dirty="0"/>
              <a:t> </a:t>
            </a:r>
            <a:r>
              <a:rPr lang="en-US" sz="1200" dirty="0" err="1"/>
              <a:t>și</a:t>
            </a:r>
            <a:r>
              <a:rPr lang="en-US" sz="1200" dirty="0"/>
              <a:t> </a:t>
            </a:r>
            <a:r>
              <a:rPr lang="en-US" sz="1200" dirty="0" err="1"/>
              <a:t>interesul</a:t>
            </a:r>
            <a:r>
              <a:rPr lang="en-US" sz="1200" dirty="0"/>
              <a:t>?</a:t>
            </a:r>
          </a:p>
          <a:p>
            <a:pPr marL="0" indent="0">
              <a:buNone/>
            </a:pPr>
            <a:r>
              <a:rPr lang="en-US" sz="1200" dirty="0" err="1"/>
              <a:t>Completați</a:t>
            </a:r>
            <a:r>
              <a:rPr lang="en-US" sz="1200" dirty="0"/>
              <a:t> </a:t>
            </a:r>
            <a:r>
              <a:rPr lang="en-US" sz="1200" dirty="0" err="1"/>
              <a:t>secțiunea</a:t>
            </a:r>
            <a:r>
              <a:rPr lang="en-US" sz="1200" dirty="0"/>
              <a:t> "</a:t>
            </a:r>
            <a:r>
              <a:rPr lang="en-US" sz="1200" dirty="0" err="1"/>
              <a:t>Introducere</a:t>
            </a:r>
            <a:r>
              <a:rPr lang="en-US" sz="1200" dirty="0"/>
              <a:t> &amp; </a:t>
            </a:r>
            <a:r>
              <a:rPr lang="en-US" sz="1200" dirty="0" err="1"/>
              <a:t>spargere</a:t>
            </a:r>
            <a:r>
              <a:rPr lang="en-US" sz="1200" dirty="0"/>
              <a:t> de </a:t>
            </a:r>
            <a:r>
              <a:rPr lang="en-US" sz="1200" dirty="0" err="1"/>
              <a:t>gheții</a:t>
            </a:r>
            <a:r>
              <a:rPr lang="en-US" sz="1200" dirty="0"/>
              <a:t>" din </a:t>
            </a:r>
            <a:r>
              <a:rPr lang="en-US" sz="1200" dirty="0" err="1"/>
              <a:t>fișa</a:t>
            </a:r>
            <a:r>
              <a:rPr lang="en-US" sz="1200" dirty="0"/>
              <a:t> de </a:t>
            </a:r>
            <a:r>
              <a:rPr lang="en-US" sz="1200" dirty="0" err="1"/>
              <a:t>lucru</a:t>
            </a:r>
            <a:r>
              <a:rPr lang="en-US" sz="1200" dirty="0"/>
              <a:t> "</a:t>
            </a:r>
            <a:r>
              <a:rPr lang="en-US" sz="1200" dirty="0" err="1"/>
              <a:t>Șablon</a:t>
            </a:r>
            <a:r>
              <a:rPr lang="en-US" sz="1200" dirty="0"/>
              <a:t> de Plan de </a:t>
            </a:r>
            <a:r>
              <a:rPr lang="en-US" sz="1200" dirty="0" err="1"/>
              <a:t>Lecție</a:t>
            </a:r>
            <a:r>
              <a:rPr lang="en-US" sz="1200" dirty="0"/>
              <a:t>".</a:t>
            </a:r>
            <a:endParaRPr lang="en-US" dirty="0"/>
          </a:p>
          <a:p>
            <a:endParaRPr lang="en-US" dirty="0"/>
          </a:p>
          <a:p>
            <a:endParaRPr lang="en-US" dirty="0"/>
          </a:p>
          <a:p>
            <a:endParaRPr lang="en-US" dirty="0"/>
          </a:p>
          <a:p>
            <a:endParaRPr lang="en-US" dirty="0"/>
          </a:p>
        </p:txBody>
      </p:sp>
      <p:sp>
        <p:nvSpPr>
          <p:cNvPr id="9" name="Content Placeholder 2">
            <a:extLst>
              <a:ext uri="{FF2B5EF4-FFF2-40B4-BE49-F238E27FC236}">
                <a16:creationId xmlns:a16="http://schemas.microsoft.com/office/drawing/2014/main" id="{73C8FB55-B085-8252-6451-7254E5B6909F}"/>
              </a:ext>
            </a:extLst>
          </p:cNvPr>
          <p:cNvSpPr txBox="1">
            <a:spLocks/>
          </p:cNvSpPr>
          <p:nvPr/>
        </p:nvSpPr>
        <p:spPr>
          <a:xfrm>
            <a:off x="5857696" y="3803904"/>
            <a:ext cx="5773472" cy="2987546"/>
          </a:xfrm>
          <a:prstGeom prst="rect">
            <a:avLst/>
          </a:prstGeom>
          <a:ln w="19050">
            <a:solidFill>
              <a:schemeClr val="tx1"/>
            </a:solidFill>
          </a:ln>
        </p:spPr>
        <p:txBody>
          <a:bodyPr vert="horz" lIns="0" tIns="0" rIns="0" bIns="0" rtlCol="0">
            <a:normAutofit fontScale="92500"/>
          </a:bodyPr>
          <a:lstStyle>
            <a:defPPr>
              <a:defRPr lang="el-GR"/>
            </a:defPPr>
            <a:lvl1pPr marL="342900" indent="-342900" defTabSz="457200">
              <a:spcBef>
                <a:spcPts val="1000"/>
              </a:spcBef>
              <a:spcAft>
                <a:spcPts val="0"/>
              </a:spcAft>
              <a:buClr>
                <a:schemeClr val="accent1"/>
              </a:buClr>
              <a:buSzPct val="80000"/>
              <a:buFont typeface="Wingdings 3" charset="2"/>
              <a:buChar char=""/>
              <a:defRPr sz="1200">
                <a:solidFill>
                  <a:schemeClr val="tx2"/>
                </a:solidFill>
                <a:latin typeface="+mj-lt"/>
              </a:defRPr>
            </a:lvl1pPr>
            <a:lvl2pPr marL="742950" indent="-28575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2pPr>
            <a:lvl3pPr marL="11430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3pPr>
            <a:lvl4pPr marL="16002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4pPr>
            <a:lvl5pPr marL="20574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5pPr>
            <a:lvl6pPr marL="25146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Pasul 4: </a:t>
            </a:r>
            <a:r>
              <a:rPr lang="en-US" dirty="0" err="1"/>
              <a:t>Planificarea</a:t>
            </a:r>
            <a:r>
              <a:rPr lang="en-US" dirty="0"/>
              <a:t> </a:t>
            </a:r>
            <a:r>
              <a:rPr lang="en-US" dirty="0" err="1"/>
              <a:t>activităților</a:t>
            </a:r>
            <a:r>
              <a:rPr lang="en-US" dirty="0"/>
              <a:t> </a:t>
            </a:r>
            <a:r>
              <a:rPr lang="en-US" dirty="0" err="1"/>
              <a:t>sesiunii</a:t>
            </a:r>
            <a:r>
              <a:rPr lang="en-US" dirty="0"/>
              <a:t> (20 de minute)</a:t>
            </a:r>
          </a:p>
          <a:p>
            <a:r>
              <a:rPr lang="en-US" dirty="0" err="1"/>
              <a:t>Deoarece</a:t>
            </a:r>
            <a:r>
              <a:rPr lang="en-US" dirty="0"/>
              <a:t> </a:t>
            </a:r>
            <a:r>
              <a:rPr lang="en-US" dirty="0" err="1"/>
              <a:t>sesiunea</a:t>
            </a:r>
            <a:r>
              <a:rPr lang="en-US" dirty="0"/>
              <a:t> </a:t>
            </a:r>
            <a:r>
              <a:rPr lang="en-US" dirty="0" err="1"/>
              <a:t>durează</a:t>
            </a:r>
            <a:r>
              <a:rPr lang="en-US" dirty="0"/>
              <a:t> o </a:t>
            </a:r>
            <a:r>
              <a:rPr lang="en-US" dirty="0" err="1"/>
              <a:t>oră</a:t>
            </a:r>
            <a:r>
              <a:rPr lang="en-US" dirty="0"/>
              <a:t>, </a:t>
            </a:r>
            <a:r>
              <a:rPr lang="en-US" dirty="0" err="1"/>
              <a:t>timpul</a:t>
            </a:r>
            <a:r>
              <a:rPr lang="en-US" dirty="0"/>
              <a:t> </a:t>
            </a:r>
            <a:r>
              <a:rPr lang="en-US" dirty="0" err="1"/>
              <a:t>ar</a:t>
            </a:r>
            <a:r>
              <a:rPr lang="en-US" dirty="0"/>
              <a:t> </a:t>
            </a:r>
            <a:r>
              <a:rPr lang="en-US" dirty="0" err="1"/>
              <a:t>trebui</a:t>
            </a:r>
            <a:r>
              <a:rPr lang="en-US" dirty="0"/>
              <a:t> </a:t>
            </a:r>
            <a:r>
              <a:rPr lang="en-US" dirty="0" err="1"/>
              <a:t>împărțit</a:t>
            </a:r>
            <a:r>
              <a:rPr lang="en-US" dirty="0"/>
              <a:t> </a:t>
            </a:r>
            <a:r>
              <a:rPr lang="en-US" dirty="0" err="1"/>
              <a:t>în</a:t>
            </a:r>
            <a:r>
              <a:rPr lang="en-US" dirty="0"/>
              <a:t> </a:t>
            </a:r>
            <a:r>
              <a:rPr lang="en-US" dirty="0" err="1"/>
              <a:t>trei</a:t>
            </a:r>
            <a:r>
              <a:rPr lang="en-US" dirty="0"/>
              <a:t> </a:t>
            </a:r>
            <a:r>
              <a:rPr lang="en-US" dirty="0" err="1"/>
              <a:t>activități</a:t>
            </a:r>
            <a:r>
              <a:rPr lang="en-US" dirty="0"/>
              <a:t> de </a:t>
            </a:r>
            <a:r>
              <a:rPr lang="en-US" dirty="0" err="1"/>
              <a:t>câte</a:t>
            </a:r>
            <a:r>
              <a:rPr lang="en-US" dirty="0"/>
              <a:t> 15 minute </a:t>
            </a:r>
            <a:r>
              <a:rPr lang="en-US" dirty="0" err="1"/>
              <a:t>sau</a:t>
            </a:r>
            <a:r>
              <a:rPr lang="en-US" dirty="0"/>
              <a:t> </a:t>
            </a:r>
            <a:r>
              <a:rPr lang="en-US" dirty="0" err="1"/>
              <a:t>două</a:t>
            </a:r>
            <a:r>
              <a:rPr lang="en-US" dirty="0"/>
              <a:t> </a:t>
            </a:r>
            <a:r>
              <a:rPr lang="en-US" dirty="0" err="1"/>
              <a:t>activități</a:t>
            </a:r>
            <a:r>
              <a:rPr lang="en-US" dirty="0"/>
              <a:t> de </a:t>
            </a:r>
            <a:r>
              <a:rPr lang="en-US" dirty="0" err="1"/>
              <a:t>câte</a:t>
            </a:r>
            <a:r>
              <a:rPr lang="en-US" dirty="0"/>
              <a:t> 22 de minute.</a:t>
            </a:r>
          </a:p>
          <a:p>
            <a:pPr lvl="1">
              <a:buFont typeface="Wingdings" panose="05000000000000000000" pitchFamily="2" charset="2"/>
              <a:buChar char="v"/>
            </a:pPr>
            <a:r>
              <a:rPr lang="en-US" sz="1200" dirty="0" err="1">
                <a:solidFill>
                  <a:schemeClr val="tx2"/>
                </a:solidFill>
                <a:latin typeface="+mj-lt"/>
              </a:rPr>
              <a:t>Activitatea</a:t>
            </a:r>
            <a:r>
              <a:rPr lang="en-US" sz="1200" dirty="0">
                <a:solidFill>
                  <a:schemeClr val="tx2"/>
                </a:solidFill>
                <a:latin typeface="+mj-lt"/>
              </a:rPr>
              <a:t> 1: </a:t>
            </a:r>
            <a:r>
              <a:rPr lang="en-US" sz="1200" dirty="0" err="1">
                <a:solidFill>
                  <a:schemeClr val="tx2"/>
                </a:solidFill>
                <a:latin typeface="+mj-lt"/>
              </a:rPr>
              <a:t>Demonstrația</a:t>
            </a:r>
            <a:r>
              <a:rPr lang="en-US" sz="1200" dirty="0">
                <a:solidFill>
                  <a:schemeClr val="tx2"/>
                </a:solidFill>
                <a:latin typeface="+mj-lt"/>
              </a:rPr>
              <a:t> </a:t>
            </a:r>
            <a:r>
              <a:rPr lang="en-US" sz="1200" dirty="0" err="1">
                <a:solidFill>
                  <a:schemeClr val="tx2"/>
                </a:solidFill>
                <a:latin typeface="+mj-lt"/>
              </a:rPr>
              <a:t>navigației</a:t>
            </a:r>
            <a:r>
              <a:rPr lang="en-US" sz="1200" dirty="0">
                <a:solidFill>
                  <a:schemeClr val="tx2"/>
                </a:solidFill>
                <a:latin typeface="+mj-lt"/>
              </a:rPr>
              <a:t> pe </a:t>
            </a:r>
            <a:r>
              <a:rPr lang="en-US" sz="1200" dirty="0" err="1">
                <a:solidFill>
                  <a:schemeClr val="tx2"/>
                </a:solidFill>
                <a:latin typeface="+mj-lt"/>
              </a:rPr>
              <a:t>platformă</a:t>
            </a:r>
            <a:endParaRPr lang="en-US" sz="1200" dirty="0">
              <a:solidFill>
                <a:schemeClr val="tx2"/>
              </a:solidFill>
              <a:latin typeface="+mj-lt"/>
            </a:endParaRPr>
          </a:p>
          <a:p>
            <a:pPr marL="0" indent="0">
              <a:buNone/>
            </a:pPr>
            <a:r>
              <a:rPr lang="en-US" dirty="0" err="1"/>
              <a:t>Întrebați-vă</a:t>
            </a:r>
            <a:r>
              <a:rPr lang="en-US" dirty="0"/>
              <a:t>: Ce </a:t>
            </a:r>
            <a:r>
              <a:rPr lang="en-US" dirty="0" err="1"/>
              <a:t>funcționalități</a:t>
            </a:r>
            <a:r>
              <a:rPr lang="en-US" dirty="0"/>
              <a:t> de </a:t>
            </a:r>
            <a:r>
              <a:rPr lang="en-US" dirty="0" err="1"/>
              <a:t>platformă</a:t>
            </a:r>
            <a:r>
              <a:rPr lang="en-US" dirty="0"/>
              <a:t> </a:t>
            </a:r>
            <a:r>
              <a:rPr lang="en-US" dirty="0" err="1"/>
              <a:t>veți</a:t>
            </a:r>
            <a:r>
              <a:rPr lang="en-US" dirty="0"/>
              <a:t> </a:t>
            </a:r>
            <a:r>
              <a:rPr lang="en-US" dirty="0" err="1"/>
              <a:t>demonstra</a:t>
            </a:r>
            <a:r>
              <a:rPr lang="en-US" dirty="0"/>
              <a:t>? </a:t>
            </a:r>
            <a:r>
              <a:rPr lang="en-US" dirty="0" err="1"/>
              <a:t>Completați</a:t>
            </a:r>
            <a:r>
              <a:rPr lang="en-US" dirty="0"/>
              <a:t> </a:t>
            </a:r>
            <a:r>
              <a:rPr lang="en-US" dirty="0" err="1"/>
              <a:t>secțiunea</a:t>
            </a:r>
            <a:r>
              <a:rPr lang="en-US" dirty="0"/>
              <a:t> "</a:t>
            </a:r>
            <a:r>
              <a:rPr lang="en-US" dirty="0" err="1"/>
              <a:t>Activitate</a:t>
            </a:r>
            <a:r>
              <a:rPr lang="en-US" dirty="0"/>
              <a:t> 1" din </a:t>
            </a:r>
            <a:r>
              <a:rPr lang="en-US" dirty="0" err="1"/>
              <a:t>fișa</a:t>
            </a:r>
            <a:r>
              <a:rPr lang="en-US" dirty="0"/>
              <a:t> de </a:t>
            </a:r>
            <a:r>
              <a:rPr lang="en-US" dirty="0" err="1"/>
              <a:t>lucru</a:t>
            </a:r>
            <a:r>
              <a:rPr lang="en-US" dirty="0"/>
              <a:t> "</a:t>
            </a:r>
            <a:r>
              <a:rPr lang="en-US" dirty="0" err="1"/>
              <a:t>Șablon</a:t>
            </a:r>
            <a:r>
              <a:rPr lang="en-US" dirty="0"/>
              <a:t> de Plan de </a:t>
            </a:r>
            <a:r>
              <a:rPr lang="en-US" dirty="0" err="1"/>
              <a:t>Lecție</a:t>
            </a:r>
            <a:r>
              <a:rPr lang="en-US" dirty="0"/>
              <a:t>". </a:t>
            </a:r>
          </a:p>
          <a:p>
            <a:pPr lvl="1">
              <a:buFont typeface="Wingdings" panose="05000000000000000000" pitchFamily="2" charset="2"/>
              <a:buChar char="v"/>
            </a:pPr>
            <a:r>
              <a:rPr lang="en-US" sz="1200" dirty="0" err="1">
                <a:solidFill>
                  <a:schemeClr val="tx2"/>
                </a:solidFill>
                <a:latin typeface="+mj-lt"/>
              </a:rPr>
              <a:t>Planifica</a:t>
            </a:r>
            <a:r>
              <a:rPr lang="en-US" sz="1200" dirty="0" err="1">
                <a:solidFill>
                  <a:schemeClr val="tx2"/>
                </a:solidFill>
              </a:rPr>
              <a:t>ți</a:t>
            </a:r>
            <a:r>
              <a:rPr lang="en-US" sz="1200" dirty="0">
                <a:solidFill>
                  <a:schemeClr val="tx2"/>
                </a:solidFill>
                <a:latin typeface="+mj-lt"/>
              </a:rPr>
              <a:t> </a:t>
            </a:r>
            <a:r>
              <a:rPr lang="en-US" sz="1200" dirty="0" err="1">
                <a:solidFill>
                  <a:schemeClr val="tx2"/>
                </a:solidFill>
                <a:latin typeface="+mj-lt"/>
              </a:rPr>
              <a:t>alte</a:t>
            </a:r>
            <a:r>
              <a:rPr lang="en-US" sz="1200" dirty="0">
                <a:solidFill>
                  <a:schemeClr val="tx2"/>
                </a:solidFill>
                <a:latin typeface="+mj-lt"/>
              </a:rPr>
              <a:t> </a:t>
            </a:r>
            <a:r>
              <a:rPr lang="en-US" sz="1200" dirty="0" err="1">
                <a:solidFill>
                  <a:schemeClr val="tx2"/>
                </a:solidFill>
                <a:latin typeface="+mj-lt"/>
              </a:rPr>
              <a:t>activități</a:t>
            </a:r>
            <a:r>
              <a:rPr lang="en-US" sz="1200" dirty="0">
                <a:solidFill>
                  <a:schemeClr val="tx2"/>
                </a:solidFill>
                <a:latin typeface="+mj-lt"/>
              </a:rPr>
              <a:t>.</a:t>
            </a:r>
          </a:p>
          <a:p>
            <a:pPr marL="0" indent="0">
              <a:buNone/>
            </a:pPr>
            <a:r>
              <a:rPr lang="en-US" dirty="0" err="1"/>
              <a:t>Întrebați-vă</a:t>
            </a:r>
            <a:r>
              <a:rPr lang="en-US" dirty="0"/>
              <a:t>: Cum </a:t>
            </a:r>
            <a:r>
              <a:rPr lang="en-US" dirty="0" err="1"/>
              <a:t>vor</a:t>
            </a:r>
            <a:r>
              <a:rPr lang="en-US" dirty="0"/>
              <a:t> </a:t>
            </a:r>
            <a:r>
              <a:rPr lang="en-US" dirty="0" err="1"/>
              <a:t>exersa</a:t>
            </a:r>
            <a:r>
              <a:rPr lang="en-US" dirty="0"/>
              <a:t> </a:t>
            </a:r>
            <a:r>
              <a:rPr lang="en-US" dirty="0" err="1"/>
              <a:t>cursanții</a:t>
            </a:r>
            <a:r>
              <a:rPr lang="en-US" dirty="0"/>
              <a:t> </a:t>
            </a:r>
            <a:r>
              <a:rPr lang="en-US" dirty="0" err="1"/>
              <a:t>folosirea</a:t>
            </a:r>
            <a:r>
              <a:rPr lang="en-US" dirty="0"/>
              <a:t> </a:t>
            </a:r>
            <a:r>
              <a:rPr lang="en-US" dirty="0" err="1"/>
              <a:t>platformei</a:t>
            </a:r>
            <a:r>
              <a:rPr lang="en-US" dirty="0"/>
              <a:t>? </a:t>
            </a:r>
            <a:r>
              <a:rPr lang="en-US" dirty="0" err="1"/>
              <a:t>Proiectați</a:t>
            </a:r>
            <a:r>
              <a:rPr lang="en-US" dirty="0"/>
              <a:t> </a:t>
            </a:r>
            <a:r>
              <a:rPr lang="en-US" dirty="0" err="1"/>
              <a:t>câteva</a:t>
            </a:r>
            <a:r>
              <a:rPr lang="en-US" dirty="0"/>
              <a:t> </a:t>
            </a:r>
            <a:r>
              <a:rPr lang="en-US" dirty="0" err="1"/>
              <a:t>activități</a:t>
            </a:r>
            <a:r>
              <a:rPr lang="en-US" dirty="0"/>
              <a:t> </a:t>
            </a:r>
            <a:r>
              <a:rPr lang="en-US" dirty="0" err="1"/>
              <a:t>pentru</a:t>
            </a:r>
            <a:r>
              <a:rPr lang="en-US" dirty="0"/>
              <a:t> ca </a:t>
            </a:r>
            <a:r>
              <a:rPr lang="en-US" dirty="0" err="1"/>
              <a:t>cursanții</a:t>
            </a:r>
            <a:r>
              <a:rPr lang="en-US" dirty="0"/>
              <a:t> </a:t>
            </a:r>
            <a:r>
              <a:rPr lang="en-US" dirty="0" err="1"/>
              <a:t>să</a:t>
            </a:r>
            <a:r>
              <a:rPr lang="en-US" dirty="0"/>
              <a:t> </a:t>
            </a:r>
            <a:r>
              <a:rPr lang="en-US" dirty="0" err="1"/>
              <a:t>navigheze</a:t>
            </a:r>
            <a:r>
              <a:rPr lang="en-US" dirty="0"/>
              <a:t> pe </a:t>
            </a:r>
            <a:r>
              <a:rPr lang="en-US" dirty="0" err="1"/>
              <a:t>platformă</a:t>
            </a:r>
            <a:r>
              <a:rPr lang="en-US" dirty="0"/>
              <a:t> (de </a:t>
            </a:r>
            <a:r>
              <a:rPr lang="en-US" dirty="0" err="1"/>
              <a:t>exemplu</a:t>
            </a:r>
            <a:r>
              <a:rPr lang="en-US" dirty="0"/>
              <a:t>, </a:t>
            </a:r>
            <a:r>
              <a:rPr lang="en-US" dirty="0" err="1"/>
              <a:t>accesează</a:t>
            </a:r>
            <a:r>
              <a:rPr lang="en-US" dirty="0"/>
              <a:t> </a:t>
            </a:r>
            <a:r>
              <a:rPr lang="en-US" dirty="0" err="1"/>
              <a:t>resurse</a:t>
            </a:r>
            <a:r>
              <a:rPr lang="en-US" dirty="0"/>
              <a:t> precum quiz-ul </a:t>
            </a:r>
            <a:r>
              <a:rPr lang="en-US" dirty="0" err="1"/>
              <a:t>și</a:t>
            </a:r>
            <a:r>
              <a:rPr lang="en-US" dirty="0"/>
              <a:t> </a:t>
            </a:r>
            <a:r>
              <a:rPr lang="en-US" dirty="0" err="1"/>
              <a:t>videoclipul</a:t>
            </a:r>
            <a:r>
              <a:rPr lang="en-US" dirty="0"/>
              <a:t> </a:t>
            </a:r>
            <a:r>
              <a:rPr lang="en-US" dirty="0" err="1"/>
              <a:t>expertului</a:t>
            </a:r>
            <a:r>
              <a:rPr lang="en-US" dirty="0"/>
              <a:t>, </a:t>
            </a:r>
            <a:r>
              <a:rPr lang="en-US" dirty="0" err="1"/>
              <a:t>deschide</a:t>
            </a:r>
            <a:r>
              <a:rPr lang="en-US" dirty="0"/>
              <a:t> module </a:t>
            </a:r>
            <a:r>
              <a:rPr lang="en-US" dirty="0" err="1"/>
              <a:t>diferite</a:t>
            </a:r>
            <a:r>
              <a:rPr lang="en-US" dirty="0"/>
              <a:t> </a:t>
            </a:r>
            <a:r>
              <a:rPr lang="en-US" dirty="0" err="1"/>
              <a:t>etc</a:t>
            </a:r>
            <a:r>
              <a:rPr lang="en-US" dirty="0"/>
              <a:t>). </a:t>
            </a:r>
            <a:r>
              <a:rPr lang="en-US" dirty="0" err="1"/>
              <a:t>Completează</a:t>
            </a:r>
            <a:r>
              <a:rPr lang="en-US" dirty="0"/>
              <a:t> </a:t>
            </a:r>
            <a:r>
              <a:rPr lang="en-US" dirty="0" err="1"/>
              <a:t>secțiunile</a:t>
            </a:r>
            <a:r>
              <a:rPr lang="en-US" dirty="0"/>
              <a:t> "</a:t>
            </a:r>
            <a:r>
              <a:rPr lang="en-US" dirty="0" err="1"/>
              <a:t>Activitatea</a:t>
            </a:r>
            <a:r>
              <a:rPr lang="en-US" dirty="0"/>
              <a:t> 2 </a:t>
            </a:r>
            <a:r>
              <a:rPr lang="en-US" dirty="0" err="1"/>
              <a:t>și</a:t>
            </a:r>
            <a:r>
              <a:rPr lang="en-US" dirty="0"/>
              <a:t> 3" din </a:t>
            </a:r>
            <a:r>
              <a:rPr lang="en-US" dirty="0" err="1"/>
              <a:t>fișa</a:t>
            </a:r>
            <a:r>
              <a:rPr lang="en-US" dirty="0"/>
              <a:t> de </a:t>
            </a:r>
            <a:r>
              <a:rPr lang="en-US" dirty="0" err="1"/>
              <a:t>lucru</a:t>
            </a:r>
            <a:r>
              <a:rPr lang="en-US" dirty="0"/>
              <a:t> "</a:t>
            </a:r>
            <a:r>
              <a:rPr lang="en-US" dirty="0" err="1"/>
              <a:t>Șablonul</a:t>
            </a:r>
            <a:r>
              <a:rPr lang="en-US" dirty="0"/>
              <a:t> de Plan de </a:t>
            </a:r>
            <a:r>
              <a:rPr lang="en-US" dirty="0" err="1"/>
              <a:t>Lecție</a:t>
            </a:r>
            <a:r>
              <a:rPr lang="en-US" dirty="0"/>
              <a:t>". </a:t>
            </a:r>
          </a:p>
          <a:p>
            <a:pPr marL="0" indent="0">
              <a:buNone/>
            </a:pPr>
            <a:r>
              <a:rPr lang="en-US" dirty="0"/>
              <a:t>Pe </a:t>
            </a:r>
            <a:r>
              <a:rPr lang="en-US" dirty="0" err="1"/>
              <a:t>parcursul</a:t>
            </a:r>
            <a:r>
              <a:rPr lang="en-US" dirty="0"/>
              <a:t> </a:t>
            </a:r>
            <a:r>
              <a:rPr lang="en-US" dirty="0" err="1"/>
              <a:t>dezvoltării</a:t>
            </a:r>
            <a:r>
              <a:rPr lang="en-US" dirty="0"/>
              <a:t> </a:t>
            </a:r>
            <a:r>
              <a:rPr lang="en-US" dirty="0" err="1"/>
              <a:t>activităților</a:t>
            </a:r>
            <a:r>
              <a:rPr lang="en-US" dirty="0"/>
              <a:t>, </a:t>
            </a:r>
            <a:r>
              <a:rPr lang="en-US" dirty="0" err="1"/>
              <a:t>completați</a:t>
            </a:r>
            <a:r>
              <a:rPr lang="en-US" dirty="0"/>
              <a:t> </a:t>
            </a:r>
            <a:r>
              <a:rPr lang="en-US" dirty="0" err="1"/>
              <a:t>coloana</a:t>
            </a:r>
            <a:r>
              <a:rPr lang="en-US" dirty="0"/>
              <a:t> "</a:t>
            </a:r>
            <a:r>
              <a:rPr lang="en-US" dirty="0" err="1"/>
              <a:t>Încurajarea</a:t>
            </a:r>
            <a:r>
              <a:rPr lang="en-US" dirty="0"/>
              <a:t> </a:t>
            </a:r>
            <a:r>
              <a:rPr lang="en-US" dirty="0" err="1"/>
              <a:t>participării</a:t>
            </a:r>
            <a:r>
              <a:rPr lang="en-US" dirty="0"/>
              <a:t> active". </a:t>
            </a:r>
          </a:p>
          <a:p>
            <a:endParaRPr lang="en-US" dirty="0"/>
          </a:p>
          <a:p>
            <a:endParaRPr lang="en-US" dirty="0"/>
          </a:p>
          <a:p>
            <a:endParaRPr lang="en-US" dirty="0"/>
          </a:p>
        </p:txBody>
      </p:sp>
      <p:cxnSp>
        <p:nvCxnSpPr>
          <p:cNvPr id="11" name="Connector: Curved 10">
            <a:extLst>
              <a:ext uri="{FF2B5EF4-FFF2-40B4-BE49-F238E27FC236}">
                <a16:creationId xmlns:a16="http://schemas.microsoft.com/office/drawing/2014/main" id="{B5CCB899-EC39-06F0-F0CB-79E4CC65D3AC}"/>
              </a:ext>
            </a:extLst>
          </p:cNvPr>
          <p:cNvCxnSpPr>
            <a:cxnSpLocks/>
          </p:cNvCxnSpPr>
          <p:nvPr/>
        </p:nvCxnSpPr>
        <p:spPr>
          <a:xfrm flipV="1">
            <a:off x="4529890" y="1641893"/>
            <a:ext cx="1185110" cy="64450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or: Curved 11">
            <a:extLst>
              <a:ext uri="{FF2B5EF4-FFF2-40B4-BE49-F238E27FC236}">
                <a16:creationId xmlns:a16="http://schemas.microsoft.com/office/drawing/2014/main" id="{3891B64E-4B3A-12AB-40F2-53A8C1F37EB7}"/>
              </a:ext>
            </a:extLst>
          </p:cNvPr>
          <p:cNvCxnSpPr>
            <a:cxnSpLocks/>
          </p:cNvCxnSpPr>
          <p:nvPr/>
        </p:nvCxnSpPr>
        <p:spPr>
          <a:xfrm rot="10800000" flipV="1">
            <a:off x="4472740" y="2939516"/>
            <a:ext cx="1253450" cy="1086257"/>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4F70D8C8-0B98-12CD-D285-C692CD55AE7F}"/>
              </a:ext>
            </a:extLst>
          </p:cNvPr>
          <p:cNvCxnSpPr>
            <a:cxnSpLocks/>
          </p:cNvCxnSpPr>
          <p:nvPr/>
        </p:nvCxnSpPr>
        <p:spPr>
          <a:xfrm flipV="1">
            <a:off x="4513064" y="4561367"/>
            <a:ext cx="1213126" cy="37279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Content Placeholder 2">
            <a:extLst>
              <a:ext uri="{FF2B5EF4-FFF2-40B4-BE49-F238E27FC236}">
                <a16:creationId xmlns:a16="http://schemas.microsoft.com/office/drawing/2014/main" id="{132CA962-62D0-4F05-78B6-24BDD1EA8536}"/>
              </a:ext>
            </a:extLst>
          </p:cNvPr>
          <p:cNvSpPr txBox="1">
            <a:spLocks/>
          </p:cNvSpPr>
          <p:nvPr/>
        </p:nvSpPr>
        <p:spPr>
          <a:xfrm>
            <a:off x="352585" y="1641893"/>
            <a:ext cx="3930997" cy="1600837"/>
          </a:xfrm>
          <a:prstGeom prst="rect">
            <a:avLst/>
          </a:prstGeom>
          <a:ln w="19050">
            <a:solidFill>
              <a:schemeClr val="tx1"/>
            </a:solidFill>
          </a:ln>
        </p:spPr>
        <p:txBody>
          <a:bodyPr vert="horz" lIns="0" tIns="0" rIns="0" bIns="0" rtlCol="0">
            <a:normAutofit/>
          </a:bodyPr>
          <a:lstStyle>
            <a:defPPr>
              <a:defRPr lang="el-GR"/>
            </a:defPPr>
            <a:lvl1pPr marL="342900" indent="-342900" defTabSz="457200">
              <a:spcBef>
                <a:spcPts val="1000"/>
              </a:spcBef>
              <a:spcAft>
                <a:spcPts val="0"/>
              </a:spcAft>
              <a:buClr>
                <a:schemeClr val="accent1"/>
              </a:buClr>
              <a:buSzPct val="80000"/>
              <a:buFont typeface="Wingdings 3" charset="2"/>
              <a:buChar char=""/>
              <a:defRPr sz="1200">
                <a:solidFill>
                  <a:schemeClr val="tx2"/>
                </a:solidFill>
                <a:latin typeface="+mj-lt"/>
              </a:defRPr>
            </a:lvl1pPr>
            <a:lvl2pPr marL="742950" indent="-28575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2pPr>
            <a:lvl3pPr marL="11430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3pPr>
            <a:lvl4pPr marL="16002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4pPr>
            <a:lvl5pPr marL="20574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5pPr>
            <a:lvl6pPr marL="25146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Pasul 1: </a:t>
            </a:r>
            <a:r>
              <a:rPr lang="en-US" dirty="0" err="1"/>
              <a:t>Pregătirea</a:t>
            </a:r>
            <a:r>
              <a:rPr lang="en-US" dirty="0"/>
              <a:t> </a:t>
            </a:r>
            <a:r>
              <a:rPr lang="en-US" dirty="0" err="1"/>
              <a:t>pentru</a:t>
            </a:r>
            <a:r>
              <a:rPr lang="en-US" dirty="0"/>
              <a:t> </a:t>
            </a:r>
            <a:r>
              <a:rPr lang="en-US" dirty="0" err="1"/>
              <a:t>activitate</a:t>
            </a:r>
            <a:r>
              <a:rPr lang="en-US" dirty="0"/>
              <a:t> (5 minute)</a:t>
            </a:r>
          </a:p>
          <a:p>
            <a:pPr>
              <a:buFont typeface="Wingdings" panose="05000000000000000000" pitchFamily="2" charset="2"/>
              <a:buChar char="v"/>
            </a:pPr>
            <a:r>
              <a:rPr lang="en-US" dirty="0"/>
              <a:t>	</a:t>
            </a:r>
            <a:r>
              <a:rPr lang="en-US" dirty="0" err="1"/>
              <a:t>Configurați</a:t>
            </a:r>
            <a:r>
              <a:rPr lang="en-US" dirty="0"/>
              <a:t> din nou </a:t>
            </a:r>
            <a:r>
              <a:rPr lang="en-US" dirty="0" err="1"/>
              <a:t>perechile</a:t>
            </a:r>
            <a:r>
              <a:rPr lang="en-US" dirty="0"/>
              <a:t>
</a:t>
            </a:r>
            <a:r>
              <a:rPr lang="en-US" dirty="0" err="1"/>
              <a:t>Accesați</a:t>
            </a:r>
            <a:r>
              <a:rPr lang="en-US" dirty="0"/>
              <a:t> un calculator </a:t>
            </a:r>
            <a:r>
              <a:rPr lang="en-US" dirty="0" err="1"/>
              <a:t>sau</a:t>
            </a:r>
            <a:r>
              <a:rPr lang="en-US" dirty="0"/>
              <a:t> o </a:t>
            </a:r>
            <a:r>
              <a:rPr lang="en-US" dirty="0" err="1"/>
              <a:t>tabletă</a:t>
            </a:r>
            <a:r>
              <a:rPr lang="en-US" dirty="0"/>
              <a:t>
</a:t>
            </a:r>
            <a:r>
              <a:rPr lang="en-US" dirty="0" err="1"/>
              <a:t>Accesați</a:t>
            </a:r>
            <a:r>
              <a:rPr lang="en-US" dirty="0"/>
              <a:t> </a:t>
            </a:r>
            <a:r>
              <a:rPr lang="en-US" dirty="0" err="1"/>
              <a:t>platforma</a:t>
            </a:r>
            <a:endParaRPr lang="en-US" dirty="0"/>
          </a:p>
          <a:p>
            <a:endParaRPr lang="en-US" dirty="0"/>
          </a:p>
          <a:p>
            <a:endParaRPr lang="en-US" dirty="0"/>
          </a:p>
          <a:p>
            <a:pPr marL="0" indent="0">
              <a:buNone/>
            </a:pPr>
            <a:endParaRPr lang="en-US" dirty="0"/>
          </a:p>
        </p:txBody>
      </p:sp>
      <p:sp>
        <p:nvSpPr>
          <p:cNvPr id="10" name="Content Placeholder 2">
            <a:extLst>
              <a:ext uri="{FF2B5EF4-FFF2-40B4-BE49-F238E27FC236}">
                <a16:creationId xmlns:a16="http://schemas.microsoft.com/office/drawing/2014/main" id="{8FE17073-DF01-0D7D-7825-9ADE26E30971}"/>
              </a:ext>
            </a:extLst>
          </p:cNvPr>
          <p:cNvSpPr txBox="1">
            <a:spLocks/>
          </p:cNvSpPr>
          <p:nvPr/>
        </p:nvSpPr>
        <p:spPr>
          <a:xfrm>
            <a:off x="352585" y="5430450"/>
            <a:ext cx="4016220" cy="1248488"/>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Pasul 5: </a:t>
            </a:r>
            <a:r>
              <a:rPr lang="en-US" sz="1200" dirty="0" err="1"/>
              <a:t>Împărtășire</a:t>
            </a:r>
            <a:r>
              <a:rPr lang="en-US" sz="1200" dirty="0"/>
              <a:t> </a:t>
            </a:r>
            <a:r>
              <a:rPr lang="en-US" sz="1200" dirty="0" err="1"/>
              <a:t>și</a:t>
            </a:r>
            <a:r>
              <a:rPr lang="en-US" sz="1200" dirty="0"/>
              <a:t> </a:t>
            </a:r>
            <a:r>
              <a:rPr lang="en-US" sz="1200" dirty="0" err="1"/>
              <a:t>Reflecție</a:t>
            </a:r>
            <a:r>
              <a:rPr lang="en-US" sz="1200" dirty="0"/>
              <a:t> (5 minute)</a:t>
            </a:r>
          </a:p>
          <a:p>
            <a:r>
              <a:rPr lang="en-US" sz="1200" dirty="0" err="1"/>
              <a:t>În</a:t>
            </a:r>
            <a:r>
              <a:rPr lang="en-US" sz="1200" dirty="0"/>
              <a:t> </a:t>
            </a:r>
            <a:r>
              <a:rPr lang="en-US" sz="1200" dirty="0" err="1"/>
              <a:t>perechi</a:t>
            </a:r>
            <a:r>
              <a:rPr lang="en-US" sz="1200" dirty="0"/>
              <a:t>, </a:t>
            </a:r>
            <a:r>
              <a:rPr lang="en-US" sz="1200" dirty="0" err="1"/>
              <a:t>împărtăsiți</a:t>
            </a:r>
            <a:r>
              <a:rPr lang="en-US" sz="1200" dirty="0"/>
              <a:t>: </a:t>
            </a:r>
          </a:p>
          <a:p>
            <a:pPr lvl="1">
              <a:buFont typeface="Wingdings" panose="05000000000000000000" pitchFamily="2" charset="2"/>
              <a:buChar char="v"/>
            </a:pPr>
            <a:r>
              <a:rPr lang="en-US" sz="1200" dirty="0">
                <a:solidFill>
                  <a:schemeClr val="tx2"/>
                </a:solidFill>
                <a:latin typeface="+mj-lt"/>
              </a:rPr>
              <a:t>O </a:t>
            </a:r>
            <a:r>
              <a:rPr lang="en-US" sz="1200" dirty="0" err="1">
                <a:solidFill>
                  <a:schemeClr val="tx2"/>
                </a:solidFill>
                <a:latin typeface="+mj-lt"/>
              </a:rPr>
              <a:t>strategie</a:t>
            </a:r>
            <a:r>
              <a:rPr lang="en-US" sz="1200" dirty="0">
                <a:solidFill>
                  <a:schemeClr val="tx2"/>
                </a:solidFill>
                <a:latin typeface="+mj-lt"/>
              </a:rPr>
              <a:t> de </a:t>
            </a:r>
            <a:r>
              <a:rPr lang="en-US" sz="1200" dirty="0" err="1">
                <a:solidFill>
                  <a:schemeClr val="tx2"/>
                </a:solidFill>
                <a:latin typeface="+mj-lt"/>
              </a:rPr>
              <a:t>facilitare</a:t>
            </a:r>
            <a:r>
              <a:rPr lang="en-US" sz="1200" dirty="0">
                <a:solidFill>
                  <a:schemeClr val="tx2"/>
                </a:solidFill>
                <a:latin typeface="+mj-lt"/>
              </a:rPr>
              <a:t>
O idee de </a:t>
            </a:r>
            <a:r>
              <a:rPr lang="en-US" sz="1200" dirty="0" err="1">
                <a:solidFill>
                  <a:schemeClr val="tx2"/>
                </a:solidFill>
                <a:latin typeface="+mj-lt"/>
              </a:rPr>
              <a:t>implicare</a:t>
            </a:r>
            <a:r>
              <a:rPr lang="en-US" sz="1200" dirty="0">
                <a:solidFill>
                  <a:schemeClr val="tx2"/>
                </a:solidFill>
                <a:latin typeface="+mj-lt"/>
              </a:rPr>
              <a:t> a </a:t>
            </a:r>
            <a:r>
              <a:rPr lang="en-US" sz="1200" dirty="0" err="1">
                <a:solidFill>
                  <a:schemeClr val="tx2"/>
                </a:solidFill>
                <a:latin typeface="+mj-lt"/>
              </a:rPr>
              <a:t>cursanților</a:t>
            </a:r>
            <a:endParaRPr lang="en-US" dirty="0"/>
          </a:p>
          <a:p>
            <a:endParaRPr lang="en-US" dirty="0"/>
          </a:p>
          <a:p>
            <a:endParaRPr lang="en-US" dirty="0"/>
          </a:p>
          <a:p>
            <a:endParaRPr lang="en-US" dirty="0"/>
          </a:p>
          <a:p>
            <a:endParaRPr lang="en-US" dirty="0"/>
          </a:p>
        </p:txBody>
      </p:sp>
      <p:cxnSp>
        <p:nvCxnSpPr>
          <p:cNvPr id="13" name="Connector: Curved 12">
            <a:extLst>
              <a:ext uri="{FF2B5EF4-FFF2-40B4-BE49-F238E27FC236}">
                <a16:creationId xmlns:a16="http://schemas.microsoft.com/office/drawing/2014/main" id="{10BF85A5-D1C5-90C7-041D-A13E1746BB87}"/>
              </a:ext>
            </a:extLst>
          </p:cNvPr>
          <p:cNvCxnSpPr>
            <a:cxnSpLocks/>
          </p:cNvCxnSpPr>
          <p:nvPr/>
        </p:nvCxnSpPr>
        <p:spPr>
          <a:xfrm rot="10800000" flipV="1">
            <a:off x="4529890" y="5805376"/>
            <a:ext cx="1196300" cy="47175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7146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821371"/>
          </a:xfrm>
        </p:spPr>
        <p:txBody>
          <a:bodyPr/>
          <a:lstStyle/>
          <a:p>
            <a:r>
              <a:rPr lang="pt-BR" dirty="0">
                <a:solidFill>
                  <a:srgbClr val="255839"/>
                </a:solidFill>
              </a:rPr>
              <a:t>Legatura cu Portofoliul Formatorului</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lstStyle/>
          <a:p>
            <a:pPr marL="0" indent="0">
              <a:buNone/>
            </a:pPr>
            <a:r>
              <a:rPr lang="en-US" dirty="0" err="1"/>
              <a:t>Acest</a:t>
            </a:r>
            <a:r>
              <a:rPr lang="en-US" dirty="0"/>
              <a:t> </a:t>
            </a:r>
            <a:r>
              <a:rPr lang="en-US" dirty="0" err="1"/>
              <a:t>modul</a:t>
            </a:r>
            <a:r>
              <a:rPr lang="en-US" dirty="0"/>
              <a:t> </a:t>
            </a:r>
            <a:r>
              <a:rPr lang="en-US" dirty="0" err="1"/>
              <a:t>contribuie</a:t>
            </a:r>
            <a:r>
              <a:rPr lang="en-US" dirty="0"/>
              <a:t> la </a:t>
            </a:r>
            <a:r>
              <a:rPr lang="en-US" dirty="0" err="1"/>
              <a:t>Portofoliul</a:t>
            </a:r>
            <a:r>
              <a:rPr lang="en-US" dirty="0"/>
              <a:t> </a:t>
            </a:r>
            <a:r>
              <a:rPr lang="en-US" dirty="0" err="1"/>
              <a:t>Formatorului</a:t>
            </a:r>
            <a:r>
              <a:rPr lang="en-US" dirty="0"/>
              <a:t> </a:t>
            </a:r>
            <a:r>
              <a:rPr lang="en-US" dirty="0" err="1"/>
              <a:t>prin</a:t>
            </a:r>
            <a:r>
              <a:rPr lang="en-US" dirty="0"/>
              <a:t>:</a:t>
            </a:r>
          </a:p>
          <a:p>
            <a:pPr marL="0" indent="0">
              <a:buNone/>
            </a:pPr>
            <a:endParaRPr lang="en-US" dirty="0"/>
          </a:p>
          <a:p>
            <a:pPr marL="0" indent="0">
              <a:buNone/>
            </a:pPr>
            <a:endParaRPr lang="en-US" dirty="0"/>
          </a:p>
          <a:p>
            <a:r>
              <a:rPr lang="hr-HR" b="1" dirty="0"/>
              <a:t>Sarcina de navigare a LMS/curriculum și schița planului de lecție</a:t>
            </a:r>
            <a:endParaRPr lang="en-US" dirty="0"/>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960804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46F6-5312-DC8D-708F-111A15161B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609740-1153-285C-28D3-CAA1121E6CE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Întrebări</a:t>
            </a:r>
            <a:r>
              <a:rPr lang="en-US" dirty="0">
                <a:solidFill>
                  <a:srgbClr val="255839"/>
                </a:solidFill>
              </a:rPr>
              <a:t> de </a:t>
            </a:r>
            <a:r>
              <a:rPr lang="en-US" dirty="0" err="1">
                <a:solidFill>
                  <a:srgbClr val="255839"/>
                </a:solidFill>
              </a:rPr>
              <a:t>reflecție</a:t>
            </a:r>
            <a:endParaRPr lang="el-GR" dirty="0">
              <a:solidFill>
                <a:srgbClr val="255839"/>
              </a:solidFill>
            </a:endParaRPr>
          </a:p>
        </p:txBody>
      </p:sp>
      <p:sp>
        <p:nvSpPr>
          <p:cNvPr id="7" name="Content Placeholder 6">
            <a:extLst>
              <a:ext uri="{FF2B5EF4-FFF2-40B4-BE49-F238E27FC236}">
                <a16:creationId xmlns:a16="http://schemas.microsoft.com/office/drawing/2014/main" id="{7E578BE5-6F58-BF97-EAE1-11944E671361}"/>
              </a:ext>
            </a:extLst>
          </p:cNvPr>
          <p:cNvSpPr>
            <a:spLocks noGrp="1"/>
          </p:cNvSpPr>
          <p:nvPr>
            <p:ph sz="quarter" idx="12"/>
          </p:nvPr>
        </p:nvSpPr>
        <p:spPr>
          <a:xfrm>
            <a:off x="399369" y="1449388"/>
            <a:ext cx="9313591" cy="5157229"/>
          </a:xfrm>
        </p:spPr>
        <p:txBody>
          <a:bodyPr/>
          <a:lstStyle/>
          <a:p>
            <a:pPr marL="0" indent="0">
              <a:buNone/>
            </a:pPr>
            <a:r>
              <a:rPr lang="en-US" dirty="0" err="1"/>
              <a:t>Întrebări</a:t>
            </a:r>
            <a:r>
              <a:rPr lang="en-US" dirty="0"/>
              <a:t> de </a:t>
            </a:r>
            <a:r>
              <a:rPr lang="en-US" dirty="0" err="1"/>
              <a:t>reflecție</a:t>
            </a:r>
            <a:r>
              <a:rPr lang="en-US" dirty="0"/>
              <a:t>:</a:t>
            </a:r>
          </a:p>
          <a:p>
            <a:r>
              <a:rPr lang="en-US" dirty="0"/>
              <a:t>Cum v-a </a:t>
            </a:r>
            <a:r>
              <a:rPr lang="en-US" dirty="0" err="1"/>
              <a:t>ajutat</a:t>
            </a:r>
            <a:r>
              <a:rPr lang="en-US" dirty="0"/>
              <a:t> </a:t>
            </a:r>
            <a:r>
              <a:rPr lang="en-US" dirty="0" err="1"/>
              <a:t>această</a:t>
            </a:r>
            <a:r>
              <a:rPr lang="en-US" dirty="0"/>
              <a:t> </a:t>
            </a:r>
            <a:r>
              <a:rPr lang="en-US" dirty="0" err="1"/>
              <a:t>activitate</a:t>
            </a:r>
            <a:r>
              <a:rPr lang="en-US" dirty="0"/>
              <a:t> </a:t>
            </a:r>
            <a:r>
              <a:rPr lang="en-US" dirty="0" err="1"/>
              <a:t>să</a:t>
            </a:r>
            <a:r>
              <a:rPr lang="en-US" dirty="0"/>
              <a:t> </a:t>
            </a:r>
            <a:r>
              <a:rPr lang="en-US" dirty="0" err="1"/>
              <a:t>înțelegeți</a:t>
            </a:r>
            <a:r>
              <a:rPr lang="en-US" dirty="0"/>
              <a:t> </a:t>
            </a:r>
            <a:r>
              <a:rPr lang="en-US" dirty="0" err="1"/>
              <a:t>facilitarea</a:t>
            </a:r>
            <a:r>
              <a:rPr lang="en-US" dirty="0"/>
              <a:t> </a:t>
            </a:r>
            <a:r>
              <a:rPr lang="en-US" dirty="0" err="1"/>
              <a:t>învățării</a:t>
            </a:r>
            <a:r>
              <a:rPr lang="en-US" dirty="0"/>
              <a:t> online </a:t>
            </a:r>
            <a:r>
              <a:rPr lang="en-US" dirty="0" err="1"/>
              <a:t>sau</a:t>
            </a:r>
            <a:r>
              <a:rPr lang="en-US" dirty="0"/>
              <a:t> </a:t>
            </a:r>
            <a:r>
              <a:rPr lang="en-US" dirty="0" err="1"/>
              <a:t>mixte</a:t>
            </a:r>
            <a:r>
              <a:rPr lang="en-US" dirty="0"/>
              <a:t>? 
Ce </a:t>
            </a:r>
            <a:r>
              <a:rPr lang="en-US" dirty="0" err="1"/>
              <a:t>strategii</a:t>
            </a:r>
            <a:r>
              <a:rPr lang="en-US" dirty="0"/>
              <a:t> </a:t>
            </a:r>
            <a:r>
              <a:rPr lang="en-US" dirty="0" err="1"/>
              <a:t>sau</a:t>
            </a:r>
            <a:r>
              <a:rPr lang="en-US" dirty="0"/>
              <a:t> </a:t>
            </a:r>
            <a:r>
              <a:rPr lang="en-US" dirty="0" err="1"/>
              <a:t>abordări</a:t>
            </a:r>
            <a:r>
              <a:rPr lang="en-US" dirty="0"/>
              <a:t> </a:t>
            </a:r>
            <a:r>
              <a:rPr lang="en-US" dirty="0" err="1"/>
              <a:t>ar</a:t>
            </a:r>
            <a:r>
              <a:rPr lang="en-US" dirty="0"/>
              <a:t> fi </a:t>
            </a:r>
            <a:r>
              <a:rPr lang="en-US" dirty="0" err="1"/>
              <a:t>cele</a:t>
            </a:r>
            <a:r>
              <a:rPr lang="en-US" dirty="0"/>
              <a:t> </a:t>
            </a:r>
            <a:r>
              <a:rPr lang="en-US" dirty="0" err="1"/>
              <a:t>mai</a:t>
            </a:r>
            <a:r>
              <a:rPr lang="en-US" dirty="0"/>
              <a:t> </a:t>
            </a:r>
            <a:r>
              <a:rPr lang="en-US" dirty="0" err="1"/>
              <a:t>eficiente</a:t>
            </a:r>
            <a:r>
              <a:rPr lang="en-US" dirty="0"/>
              <a:t> </a:t>
            </a:r>
            <a:r>
              <a:rPr lang="en-US" dirty="0" err="1"/>
              <a:t>pentru</a:t>
            </a:r>
            <a:r>
              <a:rPr lang="en-US" dirty="0"/>
              <a:t> a </a:t>
            </a:r>
            <a:r>
              <a:rPr lang="en-US" dirty="0" err="1"/>
              <a:t>sprijini</a:t>
            </a:r>
            <a:r>
              <a:rPr lang="en-US" dirty="0"/>
              <a:t> </a:t>
            </a:r>
            <a:r>
              <a:rPr lang="en-US" dirty="0" err="1"/>
              <a:t>cursanții</a:t>
            </a:r>
            <a:r>
              <a:rPr lang="en-US" dirty="0"/>
              <a:t> </a:t>
            </a:r>
            <a:r>
              <a:rPr lang="en-US" dirty="0" err="1"/>
              <a:t>în</a:t>
            </a:r>
            <a:r>
              <a:rPr lang="en-US" dirty="0"/>
              <a:t> </a:t>
            </a:r>
            <a:r>
              <a:rPr lang="en-US" dirty="0" err="1"/>
              <a:t>navigarea</a:t>
            </a:r>
            <a:r>
              <a:rPr lang="en-US" dirty="0"/>
              <a:t> </a:t>
            </a:r>
            <a:r>
              <a:rPr lang="en-US" dirty="0" err="1"/>
              <a:t>cursului</a:t>
            </a:r>
            <a:r>
              <a:rPr lang="en-US" dirty="0"/>
              <a:t> ESE? 
Cum </a:t>
            </a:r>
            <a:r>
              <a:rPr lang="en-US" dirty="0" err="1"/>
              <a:t>ați</a:t>
            </a:r>
            <a:r>
              <a:rPr lang="en-US" dirty="0"/>
              <a:t> </a:t>
            </a:r>
            <a:r>
              <a:rPr lang="en-US" dirty="0" err="1"/>
              <a:t>putea</a:t>
            </a:r>
            <a:r>
              <a:rPr lang="en-US" dirty="0"/>
              <a:t> </a:t>
            </a:r>
            <a:r>
              <a:rPr lang="en-US" dirty="0" err="1"/>
              <a:t>adapta</a:t>
            </a:r>
            <a:r>
              <a:rPr lang="en-US" dirty="0"/>
              <a:t> </a:t>
            </a:r>
            <a:r>
              <a:rPr lang="en-US" dirty="0" err="1"/>
              <a:t>abordarea</a:t>
            </a:r>
            <a:r>
              <a:rPr lang="en-US" dirty="0"/>
              <a:t> </a:t>
            </a:r>
            <a:r>
              <a:rPr lang="en-US" dirty="0" err="1"/>
              <a:t>facilitării</a:t>
            </a:r>
            <a:r>
              <a:rPr lang="en-US" dirty="0"/>
              <a:t> </a:t>
            </a:r>
            <a:r>
              <a:rPr lang="en-US" dirty="0" err="1"/>
              <a:t>pentru</a:t>
            </a:r>
            <a:r>
              <a:rPr lang="en-US" dirty="0"/>
              <a:t> a se </a:t>
            </a:r>
            <a:r>
              <a:rPr lang="en-US" dirty="0" err="1"/>
              <a:t>potrivi</a:t>
            </a:r>
            <a:r>
              <a:rPr lang="en-US" dirty="0"/>
              <a:t> </a:t>
            </a:r>
            <a:r>
              <a:rPr lang="en-US" dirty="0" err="1"/>
              <a:t>nevoilor</a:t>
            </a:r>
            <a:r>
              <a:rPr lang="en-US" dirty="0"/>
              <a:t>, </a:t>
            </a:r>
            <a:r>
              <a:rPr lang="en-US" dirty="0" err="1"/>
              <a:t>competențelor</a:t>
            </a:r>
            <a:r>
              <a:rPr lang="en-US" dirty="0"/>
              <a:t> </a:t>
            </a:r>
            <a:r>
              <a:rPr lang="en-US" dirty="0" err="1"/>
              <a:t>digitale</a:t>
            </a:r>
            <a:r>
              <a:rPr lang="en-US" dirty="0"/>
              <a:t> </a:t>
            </a:r>
            <a:r>
              <a:rPr lang="en-US" dirty="0" err="1"/>
              <a:t>sau</a:t>
            </a:r>
            <a:r>
              <a:rPr lang="en-US" dirty="0"/>
              <a:t> </a:t>
            </a:r>
            <a:r>
              <a:rPr lang="en-US" dirty="0" err="1"/>
              <a:t>preferințelor</a:t>
            </a:r>
            <a:r>
              <a:rPr lang="en-US" dirty="0"/>
              <a:t> de </a:t>
            </a:r>
            <a:r>
              <a:rPr lang="en-US" dirty="0" err="1"/>
              <a:t>învățare</a:t>
            </a:r>
            <a:r>
              <a:rPr lang="en-US" dirty="0"/>
              <a:t> ale </a:t>
            </a:r>
            <a:r>
              <a:rPr lang="en-US" dirty="0" err="1"/>
              <a:t>propriilor</a:t>
            </a:r>
            <a:r>
              <a:rPr lang="en-US" dirty="0"/>
              <a:t> </a:t>
            </a:r>
            <a:r>
              <a:rPr lang="en-US" dirty="0" err="1"/>
              <a:t>voștri</a:t>
            </a:r>
            <a:r>
              <a:rPr lang="en-US" dirty="0"/>
              <a:t> </a:t>
            </a:r>
            <a:r>
              <a:rPr lang="en-US" dirty="0" err="1"/>
              <a:t>cursanți</a:t>
            </a:r>
            <a:r>
              <a:rPr lang="en-US" dirty="0"/>
              <a:t>? 
Ce </a:t>
            </a:r>
            <a:r>
              <a:rPr lang="en-US" dirty="0" err="1"/>
              <a:t>elemente</a:t>
            </a:r>
            <a:r>
              <a:rPr lang="en-US" dirty="0"/>
              <a:t> ale </a:t>
            </a:r>
            <a:r>
              <a:rPr lang="en-US" dirty="0" err="1"/>
              <a:t>planului</a:t>
            </a:r>
            <a:r>
              <a:rPr lang="en-US" dirty="0"/>
              <a:t> </a:t>
            </a:r>
            <a:r>
              <a:rPr lang="en-US" dirty="0" err="1"/>
              <a:t>dvs</a:t>
            </a:r>
            <a:r>
              <a:rPr lang="en-US" dirty="0"/>
              <a:t>. de </a:t>
            </a:r>
            <a:r>
              <a:rPr lang="en-US" dirty="0" err="1"/>
              <a:t>facilitare</a:t>
            </a:r>
            <a:r>
              <a:rPr lang="en-US" dirty="0"/>
              <a:t> </a:t>
            </a:r>
            <a:r>
              <a:rPr lang="en-US" dirty="0" err="1"/>
              <a:t>ar</a:t>
            </a:r>
            <a:r>
              <a:rPr lang="en-US" dirty="0"/>
              <a:t> fi </a:t>
            </a:r>
            <a:r>
              <a:rPr lang="en-US" dirty="0" err="1"/>
              <a:t>cele</a:t>
            </a:r>
            <a:r>
              <a:rPr lang="en-US" dirty="0"/>
              <a:t> </a:t>
            </a:r>
            <a:r>
              <a:rPr lang="en-US" dirty="0" err="1"/>
              <a:t>mai</a:t>
            </a:r>
            <a:r>
              <a:rPr lang="en-US" dirty="0"/>
              <a:t> </a:t>
            </a:r>
            <a:r>
              <a:rPr lang="en-US" dirty="0" err="1"/>
              <a:t>importante</a:t>
            </a:r>
            <a:r>
              <a:rPr lang="en-US" dirty="0"/>
              <a:t> </a:t>
            </a:r>
            <a:r>
              <a:rPr lang="en-US" dirty="0" err="1"/>
              <a:t>pentru</a:t>
            </a:r>
            <a:r>
              <a:rPr lang="en-US" dirty="0"/>
              <a:t> </a:t>
            </a:r>
            <a:r>
              <a:rPr lang="en-US" dirty="0" err="1"/>
              <a:t>promovarea</a:t>
            </a:r>
            <a:r>
              <a:rPr lang="en-US" dirty="0"/>
              <a:t> </a:t>
            </a:r>
            <a:r>
              <a:rPr lang="en-US" dirty="0" err="1"/>
              <a:t>implicării</a:t>
            </a:r>
            <a:r>
              <a:rPr lang="en-US" dirty="0"/>
              <a:t>, </a:t>
            </a:r>
            <a:r>
              <a:rPr lang="en-US" dirty="0" err="1"/>
              <a:t>încrederii</a:t>
            </a:r>
            <a:r>
              <a:rPr lang="en-US" dirty="0"/>
              <a:t> </a:t>
            </a:r>
            <a:r>
              <a:rPr lang="en-US" dirty="0" err="1"/>
              <a:t>și</a:t>
            </a:r>
            <a:r>
              <a:rPr lang="en-US" dirty="0"/>
              <a:t> </a:t>
            </a:r>
            <a:r>
              <a:rPr lang="en-US" dirty="0" err="1"/>
              <a:t>participării</a:t>
            </a:r>
            <a:r>
              <a:rPr lang="en-US" dirty="0"/>
              <a:t> </a:t>
            </a:r>
            <a:r>
              <a:rPr lang="en-US" dirty="0" err="1"/>
              <a:t>cursanților</a:t>
            </a:r>
            <a:r>
              <a:rPr lang="en-US" dirty="0"/>
              <a:t>? </a:t>
            </a:r>
          </a:p>
        </p:txBody>
      </p:sp>
    </p:spTree>
    <p:extLst>
      <p:ext uri="{BB962C8B-B14F-4D97-AF65-F5344CB8AC3E}">
        <p14:creationId xmlns:p14="http://schemas.microsoft.com/office/powerpoint/2010/main" val="2504075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45764" y="634999"/>
            <a:ext cx="8596668" cy="1405331"/>
          </a:xfrm>
        </p:spPr>
        <p:txBody>
          <a:bodyPr>
            <a:normAutofit fontScale="90000"/>
          </a:bodyPr>
          <a:lstStyle/>
          <a:p>
            <a:r>
              <a:rPr lang="hr-HR" dirty="0">
                <a:solidFill>
                  <a:srgbClr val="255839"/>
                </a:solidFill>
              </a:rPr>
              <a:t>Sarcina de învățare auto</a:t>
            </a:r>
            <a:r>
              <a:rPr lang="en-US" dirty="0">
                <a:solidFill>
                  <a:srgbClr val="255839"/>
                </a:solidFill>
              </a:rPr>
              <a:t>-</a:t>
            </a:r>
            <a:r>
              <a:rPr lang="hr-HR" dirty="0">
                <a:solidFill>
                  <a:srgbClr val="255839"/>
                </a:solidFill>
              </a:rPr>
              <a:t>dirijată</a:t>
            </a:r>
            <a:r>
              <a:rPr lang="en-IE" dirty="0">
                <a:solidFill>
                  <a:srgbClr val="255839"/>
                </a:solidFill>
              </a:rPr>
              <a:t>: </a:t>
            </a:r>
            <a:br>
              <a:rPr lang="en-IE" dirty="0">
                <a:solidFill>
                  <a:srgbClr val="255839"/>
                </a:solidFill>
              </a:rPr>
            </a:br>
            <a:r>
              <a:rPr lang="en-IE" dirty="0" err="1">
                <a:solidFill>
                  <a:srgbClr val="255839"/>
                </a:solidFill>
              </a:rPr>
              <a:t>Sprijinirea</a:t>
            </a:r>
            <a:r>
              <a:rPr lang="en-IE" dirty="0">
                <a:solidFill>
                  <a:srgbClr val="255839"/>
                </a:solidFill>
              </a:rPr>
              <a:t> </a:t>
            </a:r>
            <a:r>
              <a:rPr lang="en-IE" dirty="0" err="1">
                <a:solidFill>
                  <a:srgbClr val="255839"/>
                </a:solidFill>
              </a:rPr>
              <a:t>cursanților</a:t>
            </a:r>
            <a:r>
              <a:rPr lang="en-IE" dirty="0">
                <a:solidFill>
                  <a:srgbClr val="255839"/>
                </a:solidFill>
              </a:rPr>
              <a:t> </a:t>
            </a:r>
            <a:r>
              <a:rPr lang="en-IE" dirty="0" err="1">
                <a:solidFill>
                  <a:srgbClr val="255839"/>
                </a:solidFill>
              </a:rPr>
              <a:t>în</a:t>
            </a:r>
            <a:r>
              <a:rPr lang="en-IE" dirty="0">
                <a:solidFill>
                  <a:srgbClr val="255839"/>
                </a:solidFill>
              </a:rPr>
              <a:t> </a:t>
            </a:r>
            <a:r>
              <a:rPr lang="en-IE" dirty="0" err="1">
                <a:solidFill>
                  <a:srgbClr val="255839"/>
                </a:solidFill>
              </a:rPr>
              <a:t>medii</a:t>
            </a:r>
            <a:r>
              <a:rPr lang="en-IE" dirty="0">
                <a:solidFill>
                  <a:srgbClr val="255839"/>
                </a:solidFill>
              </a:rPr>
              <a:t> de </a:t>
            </a:r>
            <a:r>
              <a:rPr lang="en-IE" dirty="0" err="1">
                <a:solidFill>
                  <a:srgbClr val="255839"/>
                </a:solidFill>
              </a:rPr>
              <a:t>învățare</a:t>
            </a:r>
            <a:r>
              <a:rPr lang="en-IE" dirty="0">
                <a:solidFill>
                  <a:srgbClr val="255839"/>
                </a:solidFill>
              </a:rPr>
              <a:t> online</a:t>
            </a:r>
            <a:endParaRPr lang="hr-HR" dirty="0">
              <a:solidFill>
                <a:srgbClr val="255839"/>
              </a:solidFill>
            </a:endParaRPr>
          </a:p>
        </p:txBody>
      </p:sp>
      <p:sp>
        <p:nvSpPr>
          <p:cNvPr id="5" name="Rectangle: Rounded Corners 4">
            <a:extLst>
              <a:ext uri="{FF2B5EF4-FFF2-40B4-BE49-F238E27FC236}">
                <a16:creationId xmlns:a16="http://schemas.microsoft.com/office/drawing/2014/main" id="{6EF289BB-EA75-0582-C736-47687EEF1E4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FE4A23BC-CA76-92A6-2637-B289B7E0BFAC}"/>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
        <p:nvSpPr>
          <p:cNvPr id="9" name="Content Placeholder 2">
            <a:extLst>
              <a:ext uri="{FF2B5EF4-FFF2-40B4-BE49-F238E27FC236}">
                <a16:creationId xmlns:a16="http://schemas.microsoft.com/office/drawing/2014/main" id="{687F5429-FBDA-AA98-7620-83E0D977E4FD}"/>
              </a:ext>
            </a:extLst>
          </p:cNvPr>
          <p:cNvSpPr txBox="1">
            <a:spLocks/>
          </p:cNvSpPr>
          <p:nvPr/>
        </p:nvSpPr>
        <p:spPr>
          <a:xfrm>
            <a:off x="551770" y="2329891"/>
            <a:ext cx="5852547" cy="1508183"/>
          </a:xfrm>
          <a:prstGeom prst="rect">
            <a:avLst/>
          </a:prstGeom>
        </p:spPr>
        <p:txBody>
          <a:bodyPr vert="horz" lIns="0" tIns="0" rIns="0" bIns="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err="1"/>
              <a:t>Formatul</a:t>
            </a:r>
            <a:r>
              <a:rPr lang="en-US" dirty="0"/>
              <a:t> de </a:t>
            </a:r>
            <a:r>
              <a:rPr lang="en-US" dirty="0" err="1"/>
              <a:t>lucru</a:t>
            </a:r>
            <a:r>
              <a:rPr lang="en-US" dirty="0"/>
              <a:t>: </a:t>
            </a:r>
          </a:p>
          <a:p>
            <a:r>
              <a:rPr lang="en-US" dirty="0" err="1"/>
              <a:t>Durata</a:t>
            </a:r>
            <a:r>
              <a:rPr lang="en-US" dirty="0"/>
              <a:t>: 1 </a:t>
            </a:r>
            <a:r>
              <a:rPr lang="en-US" dirty="0" err="1"/>
              <a:t>oră</a:t>
            </a:r>
            <a:endParaRPr lang="en-US" dirty="0"/>
          </a:p>
          <a:p>
            <a:r>
              <a:rPr lang="en-US" dirty="0" err="1"/>
              <a:t>Materiale</a:t>
            </a:r>
            <a:r>
              <a:rPr lang="en-US" dirty="0"/>
              <a:t> </a:t>
            </a:r>
            <a:r>
              <a:rPr lang="en-US" dirty="0" err="1"/>
              <a:t>necesare</a:t>
            </a:r>
            <a:r>
              <a:rPr lang="en-US" dirty="0"/>
              <a:t>: </a:t>
            </a:r>
            <a:r>
              <a:rPr lang="en-US" dirty="0" err="1"/>
              <a:t>foaie</a:t>
            </a:r>
            <a:r>
              <a:rPr lang="en-US" dirty="0"/>
              <a:t> </a:t>
            </a:r>
            <a:r>
              <a:rPr lang="en-US" dirty="0" err="1"/>
              <a:t>goală</a:t>
            </a:r>
            <a:r>
              <a:rPr lang="en-US" dirty="0"/>
              <a:t> </a:t>
            </a:r>
            <a:r>
              <a:rPr lang="en-US" dirty="0" err="1"/>
              <a:t>și</a:t>
            </a:r>
            <a:r>
              <a:rPr lang="en-US" dirty="0"/>
              <a:t> pix + </a:t>
            </a:r>
            <a:r>
              <a:rPr lang="en-US" dirty="0" err="1"/>
              <a:t>acces</a:t>
            </a:r>
            <a:r>
              <a:rPr lang="en-US" dirty="0"/>
              <a:t> la o </a:t>
            </a:r>
            <a:r>
              <a:rPr lang="en-US" dirty="0" err="1"/>
              <a:t>tabletă</a:t>
            </a:r>
            <a:r>
              <a:rPr lang="en-US" dirty="0"/>
              <a:t> </a:t>
            </a:r>
            <a:r>
              <a:rPr lang="en-US" dirty="0" err="1"/>
              <a:t>sau</a:t>
            </a:r>
            <a:r>
              <a:rPr lang="en-US" dirty="0"/>
              <a:t> calculator + </a:t>
            </a:r>
            <a:r>
              <a:rPr lang="en-US" dirty="0" err="1"/>
              <a:t>fișa</a:t>
            </a:r>
            <a:r>
              <a:rPr lang="en-US" dirty="0"/>
              <a:t> de </a:t>
            </a:r>
            <a:r>
              <a:rPr lang="en-US" dirty="0" err="1"/>
              <a:t>lucru</a:t>
            </a:r>
            <a:r>
              <a:rPr lang="en-US" dirty="0"/>
              <a:t> "</a:t>
            </a:r>
            <a:r>
              <a:rPr lang="en-US" dirty="0" err="1"/>
              <a:t>Strategia</a:t>
            </a:r>
            <a:r>
              <a:rPr lang="en-US" dirty="0"/>
              <a:t> de </a:t>
            </a:r>
            <a:r>
              <a:rPr lang="en-US" dirty="0" err="1"/>
              <a:t>sprijin</a:t>
            </a:r>
            <a:r>
              <a:rPr lang="en-US" dirty="0"/>
              <a:t> </a:t>
            </a:r>
            <a:r>
              <a:rPr lang="en-US" dirty="0" err="1"/>
              <a:t>pentru</a:t>
            </a:r>
            <a:r>
              <a:rPr lang="en-US" dirty="0"/>
              <a:t> </a:t>
            </a:r>
            <a:r>
              <a:rPr lang="en-US" dirty="0" err="1"/>
              <a:t>cursanți</a:t>
            </a:r>
            <a:r>
              <a:rPr lang="en-US" dirty="0"/>
              <a:t>" </a:t>
            </a:r>
            <a:r>
              <a:rPr lang="en-US" dirty="0" err="1"/>
              <a:t>și</a:t>
            </a:r>
            <a:r>
              <a:rPr lang="en-US" dirty="0"/>
              <a:t> </a:t>
            </a:r>
            <a:r>
              <a:rPr lang="en-US" dirty="0" err="1"/>
              <a:t>fișa</a:t>
            </a:r>
            <a:r>
              <a:rPr lang="en-US" dirty="0"/>
              <a:t> de </a:t>
            </a:r>
            <a:r>
              <a:rPr lang="en-US" dirty="0" err="1"/>
              <a:t>lucru</a:t>
            </a:r>
            <a:r>
              <a:rPr lang="en-US" dirty="0"/>
              <a:t> "Lista de </a:t>
            </a:r>
            <a:r>
              <a:rPr lang="en-US" dirty="0" err="1"/>
              <a:t>verificare</a:t>
            </a:r>
            <a:r>
              <a:rPr lang="en-US" dirty="0"/>
              <a:t> </a:t>
            </a:r>
            <a:r>
              <a:rPr lang="en-US" dirty="0" err="1"/>
              <a:t>pentru</a:t>
            </a:r>
            <a:r>
              <a:rPr lang="en-US" dirty="0"/>
              <a:t> </a:t>
            </a:r>
            <a:r>
              <a:rPr lang="en-US" dirty="0" err="1"/>
              <a:t>suportul</a:t>
            </a:r>
            <a:r>
              <a:rPr lang="en-US" dirty="0"/>
              <a:t> </a:t>
            </a:r>
            <a:r>
              <a:rPr lang="en-US" dirty="0" err="1"/>
              <a:t>formatorului</a:t>
            </a:r>
            <a:r>
              <a:rPr lang="en-US" dirty="0"/>
              <a:t>".</a:t>
            </a:r>
          </a:p>
          <a:p>
            <a:pPr marL="0" indent="0">
              <a:buFont typeface="Wingdings 3" charset="2"/>
              <a:buNone/>
            </a:pPr>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124577601"/>
      </p:ext>
    </p:extLst>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B62A1-CA4B-834C-B044-D6CA935E42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B3575D2-4413-B454-E5A8-2D8F25D81419}"/>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Rezultatul</a:t>
            </a:r>
            <a:r>
              <a:rPr lang="en-US" dirty="0">
                <a:solidFill>
                  <a:srgbClr val="255839"/>
                </a:solidFill>
              </a:rPr>
              <a:t> </a:t>
            </a:r>
            <a:r>
              <a:rPr lang="en-US" dirty="0" err="1">
                <a:solidFill>
                  <a:srgbClr val="255839"/>
                </a:solidFill>
              </a:rPr>
              <a:t>activității</a:t>
            </a:r>
            <a:r>
              <a:rPr lang="en-US" dirty="0">
                <a:solidFill>
                  <a:srgbClr val="255839"/>
                </a:solidFill>
              </a:rPr>
              <a:t> auto-</a:t>
            </a:r>
            <a:r>
              <a:rPr lang="en-US" dirty="0" err="1">
                <a:solidFill>
                  <a:srgbClr val="255839"/>
                </a:solidFill>
              </a:rPr>
              <a:t>dirijate</a:t>
            </a:r>
            <a:endParaRPr lang="el-GR" dirty="0">
              <a:solidFill>
                <a:srgbClr val="255839"/>
              </a:solidFill>
            </a:endParaRPr>
          </a:p>
        </p:txBody>
      </p:sp>
      <p:sp>
        <p:nvSpPr>
          <p:cNvPr id="7" name="Content Placeholder 6">
            <a:extLst>
              <a:ext uri="{FF2B5EF4-FFF2-40B4-BE49-F238E27FC236}">
                <a16:creationId xmlns:a16="http://schemas.microsoft.com/office/drawing/2014/main" id="{25939367-A808-863A-7FE2-B2809397FCF0}"/>
              </a:ext>
            </a:extLst>
          </p:cNvPr>
          <p:cNvSpPr>
            <a:spLocks noGrp="1"/>
          </p:cNvSpPr>
          <p:nvPr>
            <p:ph sz="quarter" idx="12"/>
          </p:nvPr>
        </p:nvSpPr>
        <p:spPr>
          <a:xfrm>
            <a:off x="399369" y="1449388"/>
            <a:ext cx="9313591" cy="5157229"/>
          </a:xfrm>
        </p:spPr>
        <p:txBody>
          <a:bodyPr>
            <a:normAutofit fontScale="92500" lnSpcReduction="10000"/>
          </a:bodyPr>
          <a:lstStyle/>
          <a:p>
            <a:pPr marL="0" indent="0">
              <a:buNone/>
            </a:pPr>
            <a:endParaRPr lang="en-US" dirty="0"/>
          </a:p>
          <a:p>
            <a:pPr marL="0" indent="0">
              <a:buNone/>
            </a:pPr>
            <a:endParaRPr lang="en-US" dirty="0"/>
          </a:p>
          <a:p>
            <a:pPr marL="0" indent="0">
              <a:buNone/>
            </a:pPr>
            <a:r>
              <a:rPr lang="en-US" dirty="0" err="1"/>
              <a:t>Până</a:t>
            </a:r>
            <a:r>
              <a:rPr lang="en-US" dirty="0"/>
              <a:t> la </a:t>
            </a:r>
            <a:r>
              <a:rPr lang="en-US" dirty="0" err="1"/>
              <a:t>finalul</a:t>
            </a:r>
            <a:r>
              <a:rPr lang="en-US" dirty="0"/>
              <a:t> </a:t>
            </a:r>
            <a:r>
              <a:rPr lang="en-US" dirty="0" err="1"/>
              <a:t>activității</a:t>
            </a:r>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producă</a:t>
            </a:r>
            <a:r>
              <a:rPr lang="en-US" dirty="0"/>
              <a:t>:</a:t>
            </a:r>
          </a:p>
          <a:p>
            <a:pPr marL="0" indent="0">
              <a:buNone/>
            </a:pPr>
            <a:endParaRPr lang="en-US" dirty="0"/>
          </a:p>
          <a:p>
            <a:pPr marL="0" indent="0" algn="ctr">
              <a:buNone/>
            </a:pPr>
            <a:r>
              <a:rPr lang="fr-FR" b="1" dirty="0"/>
              <a:t>Un "</a:t>
            </a:r>
            <a:r>
              <a:rPr lang="fr-FR" b="1" dirty="0" err="1"/>
              <a:t>Șablon</a:t>
            </a:r>
            <a:r>
              <a:rPr lang="fr-FR" b="1" dirty="0"/>
              <a:t> de </a:t>
            </a:r>
            <a:r>
              <a:rPr lang="fr-FR" b="1" dirty="0" err="1"/>
              <a:t>Planificare</a:t>
            </a:r>
            <a:r>
              <a:rPr lang="fr-FR" b="1" dirty="0"/>
              <a:t> a </a:t>
            </a:r>
            <a:r>
              <a:rPr lang="fr-FR" b="1" dirty="0" err="1"/>
              <a:t>Sprijinului</a:t>
            </a:r>
            <a:r>
              <a:rPr lang="fr-FR" b="1" dirty="0"/>
              <a:t> </a:t>
            </a:r>
            <a:r>
              <a:rPr lang="fr-FR" b="1" dirty="0" err="1"/>
              <a:t>pentru</a:t>
            </a:r>
            <a:r>
              <a:rPr lang="fr-FR" b="1" dirty="0"/>
              <a:t> </a:t>
            </a:r>
            <a:r>
              <a:rPr lang="fr-FR" b="1" dirty="0" err="1"/>
              <a:t>Cursanți</a:t>
            </a:r>
            <a:r>
              <a:rPr lang="fr-FR" b="1" dirty="0"/>
              <a:t>"</a:t>
            </a:r>
            <a:r>
              <a:rPr lang="en-US" b="1" dirty="0"/>
              <a:t>–</a:t>
            </a:r>
          </a:p>
          <a:p>
            <a:pPr marL="0" indent="0" algn="ctr">
              <a:buNone/>
            </a:pPr>
            <a:r>
              <a:rPr lang="en-US" dirty="0"/>
              <a:t> O </a:t>
            </a:r>
            <a:r>
              <a:rPr lang="en-US" dirty="0" err="1"/>
              <a:t>resursă</a:t>
            </a:r>
            <a:r>
              <a:rPr lang="en-US" dirty="0"/>
              <a:t> </a:t>
            </a:r>
            <a:r>
              <a:rPr lang="en-US" dirty="0" err="1"/>
              <a:t>practică</a:t>
            </a:r>
            <a:r>
              <a:rPr lang="en-US" dirty="0"/>
              <a:t> de </a:t>
            </a:r>
            <a:r>
              <a:rPr lang="en-US" dirty="0" err="1"/>
              <a:t>planificare</a:t>
            </a:r>
            <a:r>
              <a:rPr lang="en-US" dirty="0"/>
              <a:t>, </a:t>
            </a:r>
            <a:r>
              <a:rPr lang="en-US" dirty="0" err="1"/>
              <a:t>concepută</a:t>
            </a:r>
            <a:r>
              <a:rPr lang="en-US" dirty="0"/>
              <a:t> </a:t>
            </a:r>
            <a:r>
              <a:rPr lang="en-US" dirty="0" err="1"/>
              <a:t>pentru</a:t>
            </a:r>
            <a:r>
              <a:rPr lang="en-US" dirty="0"/>
              <a:t> a </a:t>
            </a:r>
            <a:r>
              <a:rPr lang="en-US" dirty="0" err="1"/>
              <a:t>ajuta</a:t>
            </a:r>
            <a:r>
              <a:rPr lang="en-US" dirty="0"/>
              <a:t> </a:t>
            </a:r>
            <a:r>
              <a:rPr lang="en-US" dirty="0" err="1"/>
              <a:t>formatorii</a:t>
            </a:r>
            <a:r>
              <a:rPr lang="en-US" dirty="0"/>
              <a:t> </a:t>
            </a:r>
            <a:r>
              <a:rPr lang="en-US" dirty="0" err="1"/>
              <a:t>să</a:t>
            </a:r>
            <a:r>
              <a:rPr lang="en-US" dirty="0"/>
              <a:t> </a:t>
            </a:r>
            <a:r>
              <a:rPr lang="en-US" dirty="0" err="1"/>
              <a:t>anticipeze</a:t>
            </a:r>
            <a:r>
              <a:rPr lang="en-US" dirty="0"/>
              <a:t> </a:t>
            </a:r>
            <a:r>
              <a:rPr lang="en-US" dirty="0" err="1"/>
              <a:t>provocările</a:t>
            </a:r>
            <a:r>
              <a:rPr lang="en-US" dirty="0"/>
              <a:t> </a:t>
            </a:r>
            <a:r>
              <a:rPr lang="en-US" dirty="0" err="1"/>
              <a:t>cursanților</a:t>
            </a:r>
            <a:r>
              <a:rPr lang="en-US" dirty="0"/>
              <a:t> </a:t>
            </a:r>
            <a:r>
              <a:rPr lang="en-US" dirty="0" err="1"/>
              <a:t>în</a:t>
            </a:r>
            <a:r>
              <a:rPr lang="en-US" dirty="0"/>
              <a:t> </a:t>
            </a:r>
            <a:r>
              <a:rPr lang="en-US" dirty="0" err="1"/>
              <a:t>mediile</a:t>
            </a:r>
            <a:r>
              <a:rPr lang="en-US" dirty="0"/>
              <a:t> de </a:t>
            </a:r>
            <a:r>
              <a:rPr lang="en-US" dirty="0" err="1"/>
              <a:t>învățare</a:t>
            </a:r>
            <a:r>
              <a:rPr lang="en-US" dirty="0"/>
              <a:t> online </a:t>
            </a:r>
            <a:r>
              <a:rPr lang="en-US" dirty="0" err="1"/>
              <a:t>și</a:t>
            </a:r>
            <a:r>
              <a:rPr lang="en-US" dirty="0"/>
              <a:t> </a:t>
            </a:r>
            <a:r>
              <a:rPr lang="en-US" dirty="0" err="1"/>
              <a:t>să</a:t>
            </a:r>
            <a:r>
              <a:rPr lang="en-US" dirty="0"/>
              <a:t> </a:t>
            </a:r>
            <a:r>
              <a:rPr lang="en-US" dirty="0" err="1"/>
              <a:t>identifice</a:t>
            </a:r>
            <a:r>
              <a:rPr lang="en-US" dirty="0"/>
              <a:t> </a:t>
            </a:r>
            <a:r>
              <a:rPr lang="en-US" dirty="0" err="1"/>
              <a:t>strategii</a:t>
            </a:r>
            <a:r>
              <a:rPr lang="en-US" dirty="0"/>
              <a:t> </a:t>
            </a:r>
            <a:r>
              <a:rPr lang="en-US" dirty="0" err="1"/>
              <a:t>și</a:t>
            </a:r>
            <a:r>
              <a:rPr lang="en-US" dirty="0"/>
              <a:t> </a:t>
            </a:r>
            <a:r>
              <a:rPr lang="en-US" dirty="0" err="1"/>
              <a:t>acțiuni</a:t>
            </a:r>
            <a:r>
              <a:rPr lang="en-US" dirty="0"/>
              <a:t> de </a:t>
            </a:r>
            <a:r>
              <a:rPr lang="en-US" dirty="0" err="1"/>
              <a:t>sprijin</a:t>
            </a:r>
            <a:r>
              <a:rPr lang="en-US" dirty="0"/>
              <a:t> </a:t>
            </a:r>
            <a:r>
              <a:rPr lang="en-US" dirty="0" err="1"/>
              <a:t>adecvate</a:t>
            </a:r>
            <a:r>
              <a:rPr lang="en-US" dirty="0"/>
              <a:t>.</a:t>
            </a:r>
            <a:endParaRPr lang="en-US" sz="1400" dirty="0">
              <a:solidFill>
                <a:schemeClr val="tx2"/>
              </a:solidFill>
              <a:latin typeface="+mj-lt"/>
            </a:endParaRPr>
          </a:p>
          <a:p>
            <a:pPr marL="57150" indent="0">
              <a:buNone/>
            </a:pPr>
            <a:r>
              <a:rPr lang="en-US" sz="1400" dirty="0" err="1"/>
              <a:t>Până</a:t>
            </a:r>
            <a:r>
              <a:rPr lang="en-US" sz="1400" dirty="0"/>
              <a:t> la </a:t>
            </a:r>
            <a:r>
              <a:rPr lang="en-US" sz="1400" dirty="0" err="1"/>
              <a:t>finalul</a:t>
            </a:r>
            <a:r>
              <a:rPr lang="en-US" sz="1400" dirty="0"/>
              <a:t> </a:t>
            </a:r>
            <a:r>
              <a:rPr lang="en-US" sz="1400" dirty="0" err="1"/>
              <a:t>acestei</a:t>
            </a:r>
            <a:r>
              <a:rPr lang="en-US" sz="1400" dirty="0"/>
              <a:t> </a:t>
            </a:r>
            <a:r>
              <a:rPr lang="en-US" sz="1400" dirty="0" err="1"/>
              <a:t>activități</a:t>
            </a:r>
            <a:r>
              <a:rPr lang="en-US" sz="1400" dirty="0"/>
              <a:t>, </a:t>
            </a:r>
            <a:r>
              <a:rPr lang="en-US" sz="1400" dirty="0" err="1"/>
              <a:t>veți</a:t>
            </a:r>
            <a:r>
              <a:rPr lang="en-US" sz="1400" dirty="0"/>
              <a:t> fi </a:t>
            </a:r>
            <a:r>
              <a:rPr lang="en-US" sz="1400" dirty="0" err="1"/>
              <a:t>capabil</a:t>
            </a:r>
            <a:r>
              <a:rPr lang="en-US" sz="1400" dirty="0"/>
              <a:t> </a:t>
            </a:r>
            <a:r>
              <a:rPr lang="en-US" sz="1400" dirty="0" err="1"/>
              <a:t>să</a:t>
            </a:r>
            <a:r>
              <a:rPr lang="en-US" sz="1400" dirty="0">
                <a:solidFill>
                  <a:schemeClr val="tx2"/>
                </a:solidFill>
                <a:latin typeface="+mj-lt"/>
              </a:rPr>
              <a:t>: </a:t>
            </a:r>
          </a:p>
          <a:p>
            <a:pPr lvl="1">
              <a:buFont typeface="Courier New" panose="02070309020205020404" pitchFamily="49" charset="0"/>
              <a:buChar char="o"/>
            </a:pPr>
            <a:r>
              <a:rPr lang="en-US" sz="1800" dirty="0" err="1">
                <a:solidFill>
                  <a:schemeClr val="tx2"/>
                </a:solidFill>
                <a:latin typeface="+mj-lt"/>
              </a:rPr>
              <a:t>Identificați</a:t>
            </a:r>
            <a:r>
              <a:rPr lang="en-US" sz="1800" dirty="0">
                <a:solidFill>
                  <a:schemeClr val="tx2"/>
                </a:solidFill>
                <a:latin typeface="+mj-lt"/>
              </a:rPr>
              <a:t> </a:t>
            </a:r>
            <a:r>
              <a:rPr lang="en-US" sz="1800" dirty="0" err="1">
                <a:solidFill>
                  <a:schemeClr val="tx2"/>
                </a:solidFill>
                <a:latin typeface="+mj-lt"/>
              </a:rPr>
              <a:t>și</a:t>
            </a:r>
            <a:r>
              <a:rPr lang="en-US" sz="1800" dirty="0">
                <a:solidFill>
                  <a:schemeClr val="tx2"/>
                </a:solidFill>
                <a:latin typeface="+mj-lt"/>
              </a:rPr>
              <a:t> </a:t>
            </a:r>
            <a:r>
              <a:rPr lang="en-US" sz="1800" dirty="0" err="1">
                <a:solidFill>
                  <a:schemeClr val="tx2"/>
                </a:solidFill>
                <a:latin typeface="+mj-lt"/>
              </a:rPr>
              <a:t>anticipați</a:t>
            </a:r>
            <a:r>
              <a:rPr lang="en-US" sz="1800" dirty="0">
                <a:solidFill>
                  <a:schemeClr val="tx2"/>
                </a:solidFill>
                <a:latin typeface="+mj-lt"/>
              </a:rPr>
              <a:t> </a:t>
            </a:r>
            <a:r>
              <a:rPr lang="en-US" sz="1800" dirty="0" err="1">
                <a:solidFill>
                  <a:schemeClr val="tx2"/>
                </a:solidFill>
                <a:latin typeface="+mj-lt"/>
              </a:rPr>
              <a:t>provocările</a:t>
            </a:r>
            <a:r>
              <a:rPr lang="en-US" sz="1800" dirty="0">
                <a:solidFill>
                  <a:schemeClr val="tx2"/>
                </a:solidFill>
                <a:latin typeface="+mj-lt"/>
              </a:rPr>
              <a:t> </a:t>
            </a:r>
            <a:r>
              <a:rPr lang="en-US" sz="1800" dirty="0" err="1">
                <a:solidFill>
                  <a:schemeClr val="tx2"/>
                </a:solidFill>
                <a:latin typeface="+mj-lt"/>
              </a:rPr>
              <a:t>comune</a:t>
            </a:r>
            <a:r>
              <a:rPr lang="en-US" sz="1800" dirty="0">
                <a:solidFill>
                  <a:schemeClr val="tx2"/>
                </a:solidFill>
                <a:latin typeface="+mj-lt"/>
              </a:rPr>
              <a:t> pe care </a:t>
            </a:r>
            <a:r>
              <a:rPr lang="en-US" sz="1800" dirty="0" err="1">
                <a:solidFill>
                  <a:schemeClr val="tx2"/>
                </a:solidFill>
                <a:latin typeface="+mj-lt"/>
              </a:rPr>
              <a:t>cursanții</a:t>
            </a:r>
            <a:r>
              <a:rPr lang="en-US" sz="1800" dirty="0">
                <a:solidFill>
                  <a:schemeClr val="tx2"/>
                </a:solidFill>
                <a:latin typeface="+mj-lt"/>
              </a:rPr>
              <a:t> le pot </a:t>
            </a:r>
            <a:r>
              <a:rPr lang="en-US" sz="1800" dirty="0" err="1">
                <a:solidFill>
                  <a:schemeClr val="tx2"/>
                </a:solidFill>
                <a:latin typeface="+mj-lt"/>
              </a:rPr>
              <a:t>întâmpina</a:t>
            </a:r>
            <a:r>
              <a:rPr lang="en-US" sz="1800" dirty="0">
                <a:solidFill>
                  <a:schemeClr val="tx2"/>
                </a:solidFill>
                <a:latin typeface="+mj-lt"/>
              </a:rPr>
              <a:t> </a:t>
            </a:r>
            <a:r>
              <a:rPr lang="en-US" sz="1800" dirty="0" err="1">
                <a:solidFill>
                  <a:schemeClr val="tx2"/>
                </a:solidFill>
                <a:latin typeface="+mj-lt"/>
              </a:rPr>
              <a:t>în</a:t>
            </a:r>
            <a:r>
              <a:rPr lang="en-US" sz="1800" dirty="0">
                <a:solidFill>
                  <a:schemeClr val="tx2"/>
                </a:solidFill>
                <a:latin typeface="+mj-lt"/>
              </a:rPr>
              <a:t> </a:t>
            </a:r>
            <a:r>
              <a:rPr lang="en-US" sz="1800" dirty="0" err="1">
                <a:solidFill>
                  <a:schemeClr val="tx2"/>
                </a:solidFill>
                <a:latin typeface="+mj-lt"/>
              </a:rPr>
              <a:t>mediile</a:t>
            </a:r>
            <a:r>
              <a:rPr lang="en-US" sz="1800" dirty="0">
                <a:solidFill>
                  <a:schemeClr val="tx2"/>
                </a:solidFill>
                <a:latin typeface="+mj-lt"/>
              </a:rPr>
              <a:t> de </a:t>
            </a:r>
            <a:r>
              <a:rPr lang="en-US" sz="1800" dirty="0" err="1">
                <a:solidFill>
                  <a:schemeClr val="tx2"/>
                </a:solidFill>
                <a:latin typeface="+mj-lt"/>
              </a:rPr>
              <a:t>învățare</a:t>
            </a:r>
            <a:r>
              <a:rPr lang="en-US" sz="1800" dirty="0">
                <a:solidFill>
                  <a:schemeClr val="tx2"/>
                </a:solidFill>
                <a:latin typeface="+mj-lt"/>
              </a:rPr>
              <a:t> online </a:t>
            </a:r>
            <a:r>
              <a:rPr lang="en-US" sz="1800" dirty="0" err="1">
                <a:solidFill>
                  <a:schemeClr val="tx2"/>
                </a:solidFill>
                <a:latin typeface="+mj-lt"/>
              </a:rPr>
              <a:t>și</a:t>
            </a:r>
            <a:r>
              <a:rPr lang="en-US" sz="1800" dirty="0">
                <a:solidFill>
                  <a:schemeClr val="tx2"/>
                </a:solidFill>
                <a:latin typeface="+mj-lt"/>
              </a:rPr>
              <a:t> </a:t>
            </a:r>
            <a:r>
              <a:rPr lang="en-US" sz="1800" dirty="0" err="1">
                <a:solidFill>
                  <a:schemeClr val="tx2"/>
                </a:solidFill>
                <a:latin typeface="+mj-lt"/>
              </a:rPr>
              <a:t>autodirijate</a:t>
            </a:r>
            <a:r>
              <a:rPr lang="en-US" sz="1800" dirty="0">
                <a:solidFill>
                  <a:schemeClr val="tx2"/>
                </a:solidFill>
                <a:latin typeface="+mj-lt"/>
              </a:rPr>
              <a:t>. 
</a:t>
            </a:r>
            <a:r>
              <a:rPr lang="en-US" sz="1800" dirty="0" err="1">
                <a:solidFill>
                  <a:schemeClr val="tx2"/>
                </a:solidFill>
                <a:latin typeface="+mj-lt"/>
              </a:rPr>
              <a:t>Reflectați</a:t>
            </a:r>
            <a:r>
              <a:rPr lang="en-US" sz="1800" dirty="0">
                <a:solidFill>
                  <a:schemeClr val="tx2"/>
                </a:solidFill>
                <a:latin typeface="+mj-lt"/>
              </a:rPr>
              <a:t> </a:t>
            </a:r>
            <a:r>
              <a:rPr lang="en-US" sz="1800" dirty="0" err="1">
                <a:solidFill>
                  <a:schemeClr val="tx2"/>
                </a:solidFill>
                <a:latin typeface="+mj-lt"/>
              </a:rPr>
              <a:t>asupra</a:t>
            </a:r>
            <a:r>
              <a:rPr lang="en-US" sz="1800" dirty="0">
                <a:solidFill>
                  <a:schemeClr val="tx2"/>
                </a:solidFill>
                <a:latin typeface="+mj-lt"/>
              </a:rPr>
              <a:t> </a:t>
            </a:r>
            <a:r>
              <a:rPr lang="en-US" sz="1800" dirty="0" err="1">
                <a:solidFill>
                  <a:schemeClr val="tx2"/>
                </a:solidFill>
                <a:latin typeface="+mj-lt"/>
              </a:rPr>
              <a:t>posibilelor</a:t>
            </a:r>
            <a:r>
              <a:rPr lang="en-US" sz="1800" dirty="0">
                <a:solidFill>
                  <a:schemeClr val="tx2"/>
                </a:solidFill>
                <a:latin typeface="+mj-lt"/>
              </a:rPr>
              <a:t> </a:t>
            </a:r>
            <a:r>
              <a:rPr lang="en-US" sz="1800" dirty="0" err="1">
                <a:solidFill>
                  <a:schemeClr val="tx2"/>
                </a:solidFill>
                <a:latin typeface="+mj-lt"/>
              </a:rPr>
              <a:t>cauze</a:t>
            </a:r>
            <a:r>
              <a:rPr lang="en-US" sz="1800" dirty="0">
                <a:solidFill>
                  <a:schemeClr val="tx2"/>
                </a:solidFill>
                <a:latin typeface="+mj-lt"/>
              </a:rPr>
              <a:t> </a:t>
            </a:r>
            <a:r>
              <a:rPr lang="en-US" sz="1800" dirty="0" err="1">
                <a:solidFill>
                  <a:schemeClr val="tx2"/>
                </a:solidFill>
                <a:latin typeface="+mj-lt"/>
              </a:rPr>
              <a:t>și</a:t>
            </a:r>
            <a:r>
              <a:rPr lang="en-US" sz="1800" dirty="0">
                <a:solidFill>
                  <a:schemeClr val="tx2"/>
                </a:solidFill>
                <a:latin typeface="+mj-lt"/>
              </a:rPr>
              <a:t> </a:t>
            </a:r>
            <a:r>
              <a:rPr lang="en-US" sz="1800" dirty="0" err="1">
                <a:solidFill>
                  <a:schemeClr val="tx2"/>
                </a:solidFill>
                <a:latin typeface="+mj-lt"/>
              </a:rPr>
              <a:t>barierelor</a:t>
            </a:r>
            <a:r>
              <a:rPr lang="en-US" sz="1800" dirty="0">
                <a:solidFill>
                  <a:schemeClr val="tx2"/>
                </a:solidFill>
                <a:latin typeface="+mj-lt"/>
              </a:rPr>
              <a:t> care </a:t>
            </a:r>
            <a:r>
              <a:rPr lang="en-US" sz="1800" dirty="0" err="1">
                <a:solidFill>
                  <a:schemeClr val="tx2"/>
                </a:solidFill>
                <a:latin typeface="+mj-lt"/>
              </a:rPr>
              <a:t>afectează</a:t>
            </a:r>
            <a:r>
              <a:rPr lang="en-US" sz="1800" dirty="0">
                <a:solidFill>
                  <a:schemeClr val="tx2"/>
                </a:solidFill>
                <a:latin typeface="+mj-lt"/>
              </a:rPr>
              <a:t> </a:t>
            </a:r>
            <a:r>
              <a:rPr lang="en-US" sz="1800" dirty="0" err="1">
                <a:solidFill>
                  <a:schemeClr val="tx2"/>
                </a:solidFill>
                <a:latin typeface="+mj-lt"/>
              </a:rPr>
              <a:t>participarea</a:t>
            </a:r>
            <a:r>
              <a:rPr lang="en-US" sz="1800" dirty="0">
                <a:solidFill>
                  <a:schemeClr val="tx2"/>
                </a:solidFill>
                <a:latin typeface="+mj-lt"/>
              </a:rPr>
              <a:t> </a:t>
            </a:r>
            <a:r>
              <a:rPr lang="en-US" sz="1800" dirty="0" err="1">
                <a:solidFill>
                  <a:schemeClr val="tx2"/>
                </a:solidFill>
                <a:latin typeface="+mj-lt"/>
              </a:rPr>
              <a:t>și</a:t>
            </a:r>
            <a:r>
              <a:rPr lang="en-US" sz="1800" dirty="0">
                <a:solidFill>
                  <a:schemeClr val="tx2"/>
                </a:solidFill>
                <a:latin typeface="+mj-lt"/>
              </a:rPr>
              <a:t> </a:t>
            </a:r>
            <a:r>
              <a:rPr lang="en-US" sz="1800" dirty="0" err="1">
                <a:solidFill>
                  <a:schemeClr val="tx2"/>
                </a:solidFill>
                <a:latin typeface="+mj-lt"/>
              </a:rPr>
              <a:t>implicarea</a:t>
            </a:r>
            <a:r>
              <a:rPr lang="en-US" sz="1800" dirty="0">
                <a:solidFill>
                  <a:schemeClr val="tx2"/>
                </a:solidFill>
                <a:latin typeface="+mj-lt"/>
              </a:rPr>
              <a:t> </a:t>
            </a:r>
            <a:r>
              <a:rPr lang="en-US" sz="1800" dirty="0" err="1">
                <a:solidFill>
                  <a:schemeClr val="tx2"/>
                </a:solidFill>
                <a:latin typeface="+mj-lt"/>
              </a:rPr>
              <a:t>cursan</a:t>
            </a:r>
            <a:r>
              <a:rPr lang="en-US" sz="1800" dirty="0" err="1"/>
              <a:t>ț</a:t>
            </a:r>
            <a:r>
              <a:rPr lang="en-US" sz="1800" dirty="0" err="1">
                <a:solidFill>
                  <a:schemeClr val="tx2"/>
                </a:solidFill>
                <a:latin typeface="+mj-lt"/>
              </a:rPr>
              <a:t>ilor</a:t>
            </a:r>
            <a:r>
              <a:rPr lang="en-US" sz="1800" dirty="0">
                <a:solidFill>
                  <a:schemeClr val="tx2"/>
                </a:solidFill>
                <a:latin typeface="+mj-lt"/>
              </a:rPr>
              <a:t>. 
</a:t>
            </a:r>
            <a:r>
              <a:rPr lang="en-US" sz="1800" dirty="0" err="1">
                <a:solidFill>
                  <a:schemeClr val="tx2"/>
                </a:solidFill>
                <a:latin typeface="+mj-lt"/>
              </a:rPr>
              <a:t>Dezvola</a:t>
            </a:r>
            <a:r>
              <a:rPr lang="en-US" sz="1800" dirty="0" err="1"/>
              <a:t>ți</a:t>
            </a:r>
            <a:r>
              <a:rPr lang="en-US" sz="1800" dirty="0">
                <a:solidFill>
                  <a:schemeClr val="tx2"/>
                </a:solidFill>
                <a:latin typeface="+mj-lt"/>
              </a:rPr>
              <a:t> </a:t>
            </a:r>
            <a:r>
              <a:rPr lang="en-US" sz="1800" dirty="0" err="1">
                <a:solidFill>
                  <a:schemeClr val="tx2"/>
                </a:solidFill>
                <a:latin typeface="+mj-lt"/>
              </a:rPr>
              <a:t>strategii</a:t>
            </a:r>
            <a:r>
              <a:rPr lang="en-US" sz="1800" dirty="0">
                <a:solidFill>
                  <a:schemeClr val="tx2"/>
                </a:solidFill>
                <a:latin typeface="+mj-lt"/>
              </a:rPr>
              <a:t> </a:t>
            </a:r>
            <a:r>
              <a:rPr lang="en-US" sz="1800" dirty="0" err="1">
                <a:solidFill>
                  <a:schemeClr val="tx2"/>
                </a:solidFill>
                <a:latin typeface="+mj-lt"/>
              </a:rPr>
              <a:t>practicede</a:t>
            </a:r>
            <a:r>
              <a:rPr lang="en-US" sz="1800" dirty="0">
                <a:solidFill>
                  <a:schemeClr val="tx2"/>
                </a:solidFill>
                <a:latin typeface="+mj-lt"/>
              </a:rPr>
              <a:t> </a:t>
            </a:r>
            <a:r>
              <a:rPr lang="en-US" sz="1800" dirty="0" err="1">
                <a:solidFill>
                  <a:schemeClr val="tx2"/>
                </a:solidFill>
                <a:latin typeface="+mj-lt"/>
              </a:rPr>
              <a:t>sprijin</a:t>
            </a:r>
            <a:r>
              <a:rPr lang="en-US" sz="1800" dirty="0">
                <a:solidFill>
                  <a:schemeClr val="tx2"/>
                </a:solidFill>
                <a:latin typeface="+mj-lt"/>
              </a:rPr>
              <a:t> , </a:t>
            </a:r>
            <a:r>
              <a:rPr lang="en-US" sz="1800" dirty="0" err="1">
                <a:solidFill>
                  <a:schemeClr val="tx2"/>
                </a:solidFill>
                <a:latin typeface="+mj-lt"/>
              </a:rPr>
              <a:t>centrate</a:t>
            </a:r>
            <a:r>
              <a:rPr lang="en-US" sz="1800" dirty="0">
                <a:solidFill>
                  <a:schemeClr val="tx2"/>
                </a:solidFill>
                <a:latin typeface="+mj-lt"/>
              </a:rPr>
              <a:t> pe </a:t>
            </a:r>
            <a:r>
              <a:rPr lang="en-US" sz="1800" dirty="0" err="1">
                <a:solidFill>
                  <a:schemeClr val="tx2"/>
                </a:solidFill>
                <a:latin typeface="+mj-lt"/>
              </a:rPr>
              <a:t>cursant</a:t>
            </a:r>
            <a:r>
              <a:rPr lang="en-US" sz="1800" dirty="0">
                <a:solidFill>
                  <a:schemeClr val="tx2"/>
                </a:solidFill>
                <a:latin typeface="+mj-lt"/>
              </a:rPr>
              <a:t>
</a:t>
            </a:r>
            <a:r>
              <a:rPr lang="en-US" sz="1800" dirty="0" err="1">
                <a:solidFill>
                  <a:schemeClr val="tx2"/>
                </a:solidFill>
                <a:latin typeface="+mj-lt"/>
              </a:rPr>
              <a:t>Identificați</a:t>
            </a:r>
            <a:r>
              <a:rPr lang="en-US" sz="1800" dirty="0">
                <a:solidFill>
                  <a:schemeClr val="tx2"/>
                </a:solidFill>
                <a:latin typeface="+mj-lt"/>
              </a:rPr>
              <a:t> </a:t>
            </a:r>
            <a:r>
              <a:rPr lang="en-US" sz="1800" dirty="0" err="1">
                <a:solidFill>
                  <a:schemeClr val="tx2"/>
                </a:solidFill>
                <a:latin typeface="+mj-lt"/>
              </a:rPr>
              <a:t>resurse</a:t>
            </a:r>
            <a:r>
              <a:rPr lang="en-US" sz="1800" dirty="0">
                <a:solidFill>
                  <a:schemeClr val="tx2"/>
                </a:solidFill>
                <a:latin typeface="+mj-lt"/>
              </a:rPr>
              <a:t> </a:t>
            </a:r>
            <a:r>
              <a:rPr lang="en-US" sz="1800" dirty="0" err="1">
                <a:solidFill>
                  <a:schemeClr val="tx2"/>
                </a:solidFill>
                <a:latin typeface="+mj-lt"/>
              </a:rPr>
              <a:t>și</a:t>
            </a:r>
            <a:r>
              <a:rPr lang="en-US" sz="1800" dirty="0">
                <a:solidFill>
                  <a:schemeClr val="tx2"/>
                </a:solidFill>
                <a:latin typeface="+mj-lt"/>
              </a:rPr>
              <a:t> </a:t>
            </a:r>
            <a:r>
              <a:rPr lang="en-US" sz="1800" dirty="0" err="1">
                <a:solidFill>
                  <a:schemeClr val="tx2"/>
                </a:solidFill>
                <a:latin typeface="+mj-lt"/>
              </a:rPr>
              <a:t>acțiuni</a:t>
            </a:r>
            <a:r>
              <a:rPr lang="en-US" sz="1800" dirty="0">
                <a:solidFill>
                  <a:schemeClr val="tx2"/>
                </a:solidFill>
                <a:latin typeface="+mj-lt"/>
              </a:rPr>
              <a:t> care pot </a:t>
            </a:r>
            <a:r>
              <a:rPr lang="en-US" sz="1800" dirty="0" err="1">
                <a:solidFill>
                  <a:schemeClr val="tx2"/>
                </a:solidFill>
                <a:latin typeface="+mj-lt"/>
              </a:rPr>
              <a:t>îmbunătăți</a:t>
            </a:r>
            <a:r>
              <a:rPr lang="en-US" sz="1800" dirty="0">
                <a:solidFill>
                  <a:schemeClr val="tx2"/>
                </a:solidFill>
                <a:latin typeface="+mj-lt"/>
              </a:rPr>
              <a:t> </a:t>
            </a:r>
            <a:r>
              <a:rPr lang="en-US" sz="1800" dirty="0" err="1">
                <a:solidFill>
                  <a:schemeClr val="tx2"/>
                </a:solidFill>
                <a:latin typeface="+mj-lt"/>
              </a:rPr>
              <a:t>încrederea</a:t>
            </a:r>
            <a:r>
              <a:rPr lang="en-US" sz="1800" dirty="0">
                <a:solidFill>
                  <a:schemeClr val="tx2"/>
                </a:solidFill>
                <a:latin typeface="+mj-lt"/>
              </a:rPr>
              <a:t>, </a:t>
            </a:r>
            <a:r>
              <a:rPr lang="en-US" sz="1800" dirty="0" err="1">
                <a:solidFill>
                  <a:schemeClr val="tx2"/>
                </a:solidFill>
                <a:latin typeface="+mj-lt"/>
              </a:rPr>
              <a:t>participarea</a:t>
            </a:r>
            <a:r>
              <a:rPr lang="en-US" sz="1800" dirty="0">
                <a:solidFill>
                  <a:schemeClr val="tx2"/>
                </a:solidFill>
                <a:latin typeface="+mj-lt"/>
              </a:rPr>
              <a:t> </a:t>
            </a:r>
            <a:r>
              <a:rPr lang="en-US" sz="1800" dirty="0" err="1">
                <a:solidFill>
                  <a:schemeClr val="tx2"/>
                </a:solidFill>
                <a:latin typeface="+mj-lt"/>
              </a:rPr>
              <a:t>și</a:t>
            </a:r>
            <a:r>
              <a:rPr lang="en-US" sz="1800" dirty="0">
                <a:solidFill>
                  <a:schemeClr val="tx2"/>
                </a:solidFill>
                <a:latin typeface="+mj-lt"/>
              </a:rPr>
              <a:t> </a:t>
            </a:r>
            <a:r>
              <a:rPr lang="en-US" sz="1800" dirty="0" err="1">
                <a:solidFill>
                  <a:schemeClr val="tx2"/>
                </a:solidFill>
                <a:latin typeface="+mj-lt"/>
              </a:rPr>
              <a:t>implicarea</a:t>
            </a:r>
            <a:r>
              <a:rPr lang="en-US" sz="1800" dirty="0">
                <a:solidFill>
                  <a:schemeClr val="tx2"/>
                </a:solidFill>
                <a:latin typeface="+mj-lt"/>
              </a:rPr>
              <a:t> </a:t>
            </a:r>
            <a:r>
              <a:rPr lang="en-US" sz="1800" dirty="0" err="1">
                <a:solidFill>
                  <a:schemeClr val="tx2"/>
                </a:solidFill>
                <a:latin typeface="+mj-lt"/>
              </a:rPr>
              <a:t>cursanților</a:t>
            </a:r>
            <a:r>
              <a:rPr lang="en-US" sz="1800" dirty="0">
                <a:solidFill>
                  <a:schemeClr val="tx2"/>
                </a:solidFill>
                <a:latin typeface="+mj-lt"/>
              </a:rPr>
              <a:t> </a:t>
            </a:r>
            <a:r>
              <a:rPr lang="en-US" sz="1800" dirty="0" err="1">
                <a:solidFill>
                  <a:schemeClr val="tx2"/>
                </a:solidFill>
                <a:latin typeface="+mj-lt"/>
              </a:rPr>
              <a:t>în</a:t>
            </a:r>
            <a:r>
              <a:rPr lang="en-US" sz="1800" dirty="0">
                <a:solidFill>
                  <a:schemeClr val="tx2"/>
                </a:solidFill>
                <a:latin typeface="+mj-lt"/>
              </a:rPr>
              <a:t> </a:t>
            </a:r>
            <a:r>
              <a:rPr lang="en-US" sz="1800" dirty="0" err="1">
                <a:solidFill>
                  <a:schemeClr val="tx2"/>
                </a:solidFill>
                <a:latin typeface="+mj-lt"/>
              </a:rPr>
              <a:t>contexte</a:t>
            </a:r>
            <a:r>
              <a:rPr lang="en-US" sz="1800" dirty="0">
                <a:solidFill>
                  <a:schemeClr val="tx2"/>
                </a:solidFill>
                <a:latin typeface="+mj-lt"/>
              </a:rPr>
              <a:t> de e-learning. </a:t>
            </a:r>
          </a:p>
          <a:p>
            <a:endParaRPr lang="en-US" dirty="0"/>
          </a:p>
        </p:txBody>
      </p:sp>
    </p:spTree>
    <p:extLst>
      <p:ext uri="{BB962C8B-B14F-4D97-AF65-F5344CB8AC3E}">
        <p14:creationId xmlns:p14="http://schemas.microsoft.com/office/powerpoint/2010/main" val="3255641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B0ADF-4EC0-556D-6FB5-B4C1688F6C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A9DFB4-A912-6BD6-4F18-0EC4DF2D9CBC}"/>
              </a:ext>
            </a:extLst>
          </p:cNvPr>
          <p:cNvSpPr>
            <a:spLocks noGrp="1"/>
          </p:cNvSpPr>
          <p:nvPr>
            <p:ph sz="quarter" idx="12"/>
          </p:nvPr>
        </p:nvSpPr>
        <p:spPr>
          <a:xfrm>
            <a:off x="5601519" y="1595254"/>
            <a:ext cx="4248456" cy="1448735"/>
          </a:xfrm>
          <a:ln w="19050">
            <a:solidFill>
              <a:schemeClr val="tx1"/>
            </a:solidFill>
          </a:ln>
        </p:spPr>
        <p:txBody>
          <a:bodyPr>
            <a:normAutofit fontScale="92500"/>
          </a:bodyPr>
          <a:lstStyle/>
          <a:p>
            <a:r>
              <a:rPr lang="pt-BR" sz="1100" dirty="0"/>
              <a:t>Pasul 2: Reflecție asupra videoclipului (10 minute</a:t>
            </a:r>
            <a:r>
              <a:rPr lang="en-US" sz="1100" dirty="0"/>
              <a:t>)</a:t>
            </a:r>
          </a:p>
          <a:p>
            <a:pPr algn="ctr">
              <a:buFont typeface="Wingdings" panose="05000000000000000000" pitchFamily="2" charset="2"/>
              <a:buChar char="v"/>
            </a:pPr>
            <a:r>
              <a:rPr lang="en-US" sz="1100" dirty="0"/>
              <a:t>Ce </a:t>
            </a:r>
            <a:r>
              <a:rPr lang="en-US" sz="1100" dirty="0" err="1"/>
              <a:t>provocări</a:t>
            </a:r>
            <a:r>
              <a:rPr lang="en-US" sz="1100" dirty="0"/>
              <a:t> sunt </a:t>
            </a:r>
            <a:r>
              <a:rPr lang="en-US" sz="1100" dirty="0" err="1"/>
              <a:t>relevante</a:t>
            </a:r>
            <a:r>
              <a:rPr lang="en-US" sz="1100" dirty="0"/>
              <a:t> </a:t>
            </a:r>
            <a:r>
              <a:rPr lang="en-US" sz="1100" dirty="0" err="1"/>
              <a:t>pentru</a:t>
            </a:r>
            <a:r>
              <a:rPr lang="en-US" sz="1100" dirty="0"/>
              <a:t> </a:t>
            </a:r>
            <a:r>
              <a:rPr lang="en-US" sz="1100" dirty="0" err="1"/>
              <a:t>cursanții</a:t>
            </a:r>
            <a:r>
              <a:rPr lang="en-US" sz="1100" dirty="0"/>
              <a:t> </a:t>
            </a:r>
            <a:r>
              <a:rPr lang="en-US" sz="1100" dirty="0" err="1"/>
              <a:t>dvs</a:t>
            </a:r>
            <a:r>
              <a:rPr lang="en-US" sz="1100" dirty="0"/>
              <a:t>.? </a:t>
            </a:r>
          </a:p>
          <a:p>
            <a:pPr algn="ctr">
              <a:buFont typeface="Wingdings" panose="05000000000000000000" pitchFamily="2" charset="2"/>
              <a:buChar char="v"/>
            </a:pPr>
            <a:r>
              <a:rPr lang="en-US" sz="1100" dirty="0"/>
              <a:t>Au </a:t>
            </a:r>
            <a:r>
              <a:rPr lang="en-US" sz="1100" dirty="0" err="1"/>
              <a:t>trecut</a:t>
            </a:r>
            <a:r>
              <a:rPr lang="en-US" sz="1100" dirty="0"/>
              <a:t> </a:t>
            </a:r>
            <a:r>
              <a:rPr lang="en-US" sz="1100" dirty="0" err="1"/>
              <a:t>deja</a:t>
            </a:r>
            <a:r>
              <a:rPr lang="en-US" sz="1100" dirty="0"/>
              <a:t> </a:t>
            </a:r>
            <a:r>
              <a:rPr lang="en-US" sz="1100" dirty="0" err="1"/>
              <a:t>cursanții</a:t>
            </a:r>
            <a:r>
              <a:rPr lang="en-US" sz="1100" dirty="0"/>
              <a:t> </a:t>
            </a:r>
            <a:r>
              <a:rPr lang="en-US" sz="1100" dirty="0" err="1"/>
              <a:t>dumneavoastră</a:t>
            </a:r>
            <a:r>
              <a:rPr lang="en-US" sz="1100" dirty="0"/>
              <a:t> </a:t>
            </a:r>
            <a:r>
              <a:rPr lang="en-US" sz="1100" dirty="0" err="1"/>
              <a:t>prin</a:t>
            </a:r>
            <a:r>
              <a:rPr lang="en-US" sz="1100" dirty="0"/>
              <a:t> </a:t>
            </a:r>
            <a:r>
              <a:rPr lang="en-US" sz="1100" dirty="0" err="1"/>
              <a:t>aceste</a:t>
            </a:r>
            <a:r>
              <a:rPr lang="en-US" sz="1100" dirty="0"/>
              <a:t> </a:t>
            </a:r>
            <a:r>
              <a:rPr lang="en-US" sz="1100" dirty="0" err="1"/>
              <a:t>provocări</a:t>
            </a:r>
            <a:r>
              <a:rPr lang="en-US" sz="1100" dirty="0"/>
              <a:t>? 
</a:t>
            </a:r>
            <a:r>
              <a:rPr lang="en-US" sz="1100" dirty="0" err="1"/>
              <a:t>Vă</a:t>
            </a:r>
            <a:r>
              <a:rPr lang="en-US" sz="1100" dirty="0"/>
              <a:t> </a:t>
            </a:r>
            <a:r>
              <a:rPr lang="en-US" sz="1100" dirty="0" err="1"/>
              <a:t>puteți</a:t>
            </a:r>
            <a:r>
              <a:rPr lang="en-US" sz="1100" dirty="0"/>
              <a:t> </a:t>
            </a:r>
            <a:r>
              <a:rPr lang="en-US" sz="1100" dirty="0" err="1"/>
              <a:t>gândi</a:t>
            </a:r>
            <a:r>
              <a:rPr lang="en-US" sz="1100" dirty="0"/>
              <a:t> la </a:t>
            </a:r>
            <a:r>
              <a:rPr lang="en-US" sz="1100" dirty="0" err="1"/>
              <a:t>alte</a:t>
            </a:r>
            <a:r>
              <a:rPr lang="en-US" sz="1100" dirty="0"/>
              <a:t> </a:t>
            </a:r>
            <a:r>
              <a:rPr lang="en-US" sz="1100" dirty="0" err="1"/>
              <a:t>provocări</a:t>
            </a:r>
            <a:r>
              <a:rPr lang="en-US" sz="1100" dirty="0"/>
              <a:t>?</a:t>
            </a:r>
          </a:p>
          <a:p>
            <a:pPr marL="0" indent="0">
              <a:buNone/>
            </a:pPr>
            <a:r>
              <a:rPr lang="en-US" sz="1100" dirty="0" err="1"/>
              <a:t>În</a:t>
            </a:r>
            <a:r>
              <a:rPr lang="en-US" sz="1100" dirty="0"/>
              <a:t> </a:t>
            </a:r>
            <a:r>
              <a:rPr lang="en-US" sz="1100" dirty="0" err="1"/>
              <a:t>coloana</a:t>
            </a:r>
            <a:r>
              <a:rPr lang="en-US" sz="1100" dirty="0"/>
              <a:t> 1 a </a:t>
            </a:r>
            <a:r>
              <a:rPr lang="en-US" sz="1100" dirty="0" err="1"/>
              <a:t>fișei</a:t>
            </a:r>
            <a:r>
              <a:rPr lang="en-US" sz="1100" dirty="0"/>
              <a:t> "</a:t>
            </a:r>
            <a:r>
              <a:rPr lang="en-US" sz="1100" dirty="0" err="1"/>
              <a:t>Strategie</a:t>
            </a:r>
            <a:r>
              <a:rPr lang="en-US" sz="1100" dirty="0"/>
              <a:t> de </a:t>
            </a:r>
            <a:r>
              <a:rPr lang="en-US" sz="1100" dirty="0" err="1"/>
              <a:t>Sprijin</a:t>
            </a:r>
            <a:r>
              <a:rPr lang="en-US" sz="1100" dirty="0"/>
              <a:t> </a:t>
            </a:r>
            <a:r>
              <a:rPr lang="en-US" sz="1100" dirty="0" err="1"/>
              <a:t>pentru</a:t>
            </a:r>
            <a:r>
              <a:rPr lang="en-US" sz="1100" dirty="0"/>
              <a:t> </a:t>
            </a:r>
            <a:r>
              <a:rPr lang="en-US" sz="1100" dirty="0" err="1"/>
              <a:t>Cursanți</a:t>
            </a:r>
            <a:r>
              <a:rPr lang="en-US" sz="1100" dirty="0"/>
              <a:t>", </a:t>
            </a:r>
            <a:r>
              <a:rPr lang="en-US" sz="1100" dirty="0" err="1"/>
              <a:t>notați</a:t>
            </a:r>
            <a:r>
              <a:rPr lang="en-US" sz="1100" dirty="0"/>
              <a:t> 5 </a:t>
            </a:r>
            <a:r>
              <a:rPr lang="en-US" sz="1100" dirty="0" err="1"/>
              <a:t>provocări</a:t>
            </a:r>
            <a:r>
              <a:rPr lang="en-US" sz="1100" dirty="0"/>
              <a:t> </a:t>
            </a:r>
            <a:r>
              <a:rPr lang="en-US" sz="1100" dirty="0" err="1"/>
              <a:t>cheie</a:t>
            </a:r>
            <a:r>
              <a:rPr lang="en-US" sz="1100" dirty="0"/>
              <a:t> </a:t>
            </a:r>
            <a:r>
              <a:rPr lang="en-US" sz="1100" dirty="0" err="1"/>
              <a:t>pentru</a:t>
            </a:r>
            <a:r>
              <a:rPr lang="en-US" sz="1100" dirty="0"/>
              <a:t> </a:t>
            </a:r>
            <a:r>
              <a:rPr lang="en-US" sz="1100" dirty="0" err="1"/>
              <a:t>cursanți</a:t>
            </a:r>
            <a:r>
              <a:rPr lang="en-US" sz="1100" dirty="0"/>
              <a:t>, pe care </a:t>
            </a:r>
            <a:r>
              <a:rPr lang="en-US" sz="1100" dirty="0" err="1"/>
              <a:t>aceștia</a:t>
            </a:r>
            <a:r>
              <a:rPr lang="en-US" sz="1100" dirty="0"/>
              <a:t> le-</a:t>
            </a:r>
            <a:r>
              <a:rPr lang="en-US" sz="1100" dirty="0" err="1"/>
              <a:t>ar</a:t>
            </a:r>
            <a:r>
              <a:rPr lang="en-US" sz="1100" dirty="0"/>
              <a:t> </a:t>
            </a:r>
            <a:r>
              <a:rPr lang="en-US" sz="1100" dirty="0" err="1"/>
              <a:t>putea</a:t>
            </a:r>
            <a:r>
              <a:rPr lang="en-US" sz="1100" dirty="0"/>
              <a:t> </a:t>
            </a:r>
            <a:r>
              <a:rPr lang="en-US" sz="1100" dirty="0" err="1"/>
              <a:t>întâmpina</a:t>
            </a:r>
            <a:r>
              <a:rPr lang="en-US" sz="1100" dirty="0"/>
              <a:t>.</a:t>
            </a:r>
          </a:p>
          <a:p>
            <a:endParaRPr lang="en-US" dirty="0"/>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C7A4C5AF-F282-17D4-9172-610ABD809181}"/>
              </a:ext>
            </a:extLst>
          </p:cNvPr>
          <p:cNvSpPr>
            <a:spLocks noGrp="1"/>
          </p:cNvSpPr>
          <p:nvPr>
            <p:ph type="title"/>
          </p:nvPr>
        </p:nvSpPr>
        <p:spPr>
          <a:xfrm>
            <a:off x="677333" y="573504"/>
            <a:ext cx="9068245" cy="583873"/>
          </a:xfrm>
        </p:spPr>
        <p:txBody>
          <a:bodyPr>
            <a:normAutofit fontScale="90000"/>
          </a:bodyPr>
          <a:lstStyle/>
          <a:p>
            <a:r>
              <a:rPr lang="en-IE" dirty="0" err="1">
                <a:solidFill>
                  <a:srgbClr val="255839"/>
                </a:solidFill>
              </a:rPr>
              <a:t>Activitate</a:t>
            </a:r>
            <a:r>
              <a:rPr lang="en-IE" dirty="0">
                <a:solidFill>
                  <a:srgbClr val="255839"/>
                </a:solidFill>
              </a:rPr>
              <a:t> auto-</a:t>
            </a:r>
            <a:r>
              <a:rPr lang="en-IE" dirty="0" err="1">
                <a:solidFill>
                  <a:srgbClr val="255839"/>
                </a:solidFill>
              </a:rPr>
              <a:t>dirijată</a:t>
            </a:r>
            <a:r>
              <a:rPr lang="en-IE" dirty="0">
                <a:solidFill>
                  <a:srgbClr val="255839"/>
                </a:solidFill>
              </a:rPr>
              <a:t>: </a:t>
            </a:r>
            <a:r>
              <a:rPr lang="en-IE" dirty="0" err="1">
                <a:solidFill>
                  <a:srgbClr val="255839"/>
                </a:solidFill>
              </a:rPr>
              <a:t>instrucțiuni</a:t>
            </a:r>
            <a:r>
              <a:rPr lang="en-IE" dirty="0">
                <a:solidFill>
                  <a:srgbClr val="255839"/>
                </a:solidFill>
              </a:rPr>
              <a:t> pas cu pas</a:t>
            </a:r>
            <a:endParaRPr lang="hr-HR" dirty="0">
              <a:solidFill>
                <a:srgbClr val="255839"/>
              </a:solidFill>
            </a:endParaRPr>
          </a:p>
        </p:txBody>
      </p:sp>
      <p:sp>
        <p:nvSpPr>
          <p:cNvPr id="8" name="Content Placeholder 2">
            <a:extLst>
              <a:ext uri="{FF2B5EF4-FFF2-40B4-BE49-F238E27FC236}">
                <a16:creationId xmlns:a16="http://schemas.microsoft.com/office/drawing/2014/main" id="{ED91112C-31DA-80D2-A4F1-7872E44485ED}"/>
              </a:ext>
            </a:extLst>
          </p:cNvPr>
          <p:cNvSpPr txBox="1">
            <a:spLocks/>
          </p:cNvSpPr>
          <p:nvPr/>
        </p:nvSpPr>
        <p:spPr>
          <a:xfrm>
            <a:off x="266236" y="3885978"/>
            <a:ext cx="4447550" cy="1072397"/>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100" dirty="0"/>
              <a:t>S</a:t>
            </a:r>
            <a:r>
              <a:rPr lang="it-IT" sz="1100" dirty="0"/>
              <a:t>TEP 3: Identifică cauzelor posibilelor provocări (05 min</a:t>
            </a:r>
            <a:r>
              <a:rPr lang="en-US" sz="1100" dirty="0"/>
              <a:t>) </a:t>
            </a:r>
          </a:p>
          <a:p>
            <a:pPr algn="ctr">
              <a:buFont typeface="Wingdings" panose="05000000000000000000" pitchFamily="2" charset="2"/>
              <a:buChar char="v"/>
            </a:pPr>
            <a:r>
              <a:rPr lang="en-US" sz="1100" dirty="0"/>
              <a:t>Din </a:t>
            </a:r>
            <a:r>
              <a:rPr lang="en-US" sz="1100" dirty="0" err="1"/>
              <a:t>experiență</a:t>
            </a:r>
            <a:r>
              <a:rPr lang="en-US" sz="1100" dirty="0"/>
              <a:t>, care </a:t>
            </a:r>
            <a:r>
              <a:rPr lang="en-US" sz="1100" dirty="0" err="1"/>
              <a:t>ar</a:t>
            </a:r>
            <a:r>
              <a:rPr lang="en-US" sz="1100" dirty="0"/>
              <a:t> </a:t>
            </a:r>
            <a:r>
              <a:rPr lang="en-US" sz="1100" dirty="0" err="1"/>
              <a:t>putea</a:t>
            </a:r>
            <a:r>
              <a:rPr lang="en-US" sz="1100" dirty="0"/>
              <a:t> fi </a:t>
            </a:r>
            <a:r>
              <a:rPr lang="en-US" sz="1100" dirty="0" err="1"/>
              <a:t>cauza</a:t>
            </a:r>
            <a:r>
              <a:rPr lang="en-US" sz="1100" dirty="0"/>
              <a:t> </a:t>
            </a:r>
            <a:r>
              <a:rPr lang="en-US" sz="1100" dirty="0" err="1"/>
              <a:t>acestor</a:t>
            </a:r>
            <a:r>
              <a:rPr lang="en-US" sz="1100" dirty="0"/>
              <a:t> </a:t>
            </a:r>
            <a:r>
              <a:rPr lang="en-US" sz="1100" dirty="0" err="1"/>
              <a:t>provocări</a:t>
            </a:r>
            <a:r>
              <a:rPr lang="en-US" sz="1100" dirty="0"/>
              <a:t>?</a:t>
            </a:r>
          </a:p>
          <a:p>
            <a:pPr marL="0" indent="0">
              <a:buNone/>
            </a:pPr>
            <a:r>
              <a:rPr lang="en-US" sz="1100" dirty="0" err="1"/>
              <a:t>În</a:t>
            </a:r>
            <a:r>
              <a:rPr lang="en-US" sz="1100" dirty="0"/>
              <a:t> </a:t>
            </a:r>
            <a:r>
              <a:rPr lang="en-US" sz="1100" dirty="0" err="1"/>
              <a:t>coloana</a:t>
            </a:r>
            <a:r>
              <a:rPr lang="en-US" sz="1100" dirty="0"/>
              <a:t> 2 a </a:t>
            </a:r>
            <a:r>
              <a:rPr lang="en-US" sz="1100" dirty="0" err="1"/>
              <a:t>fișei</a:t>
            </a:r>
            <a:r>
              <a:rPr lang="en-US" sz="1100" dirty="0"/>
              <a:t> "</a:t>
            </a:r>
            <a:r>
              <a:rPr lang="en-US" sz="1100" dirty="0" err="1"/>
              <a:t>Strategia</a:t>
            </a:r>
            <a:r>
              <a:rPr lang="en-US" sz="1100" dirty="0"/>
              <a:t> de </a:t>
            </a:r>
            <a:r>
              <a:rPr lang="en-US" sz="1100" dirty="0" err="1"/>
              <a:t>Sprijin</a:t>
            </a:r>
            <a:r>
              <a:rPr lang="en-US" sz="1100" dirty="0"/>
              <a:t> </a:t>
            </a:r>
            <a:r>
              <a:rPr lang="en-US" sz="1100" dirty="0" err="1"/>
              <a:t>pentru</a:t>
            </a:r>
            <a:r>
              <a:rPr lang="en-US" sz="1100" dirty="0"/>
              <a:t> </a:t>
            </a:r>
            <a:r>
              <a:rPr lang="en-US" sz="1100" dirty="0" err="1"/>
              <a:t>Cursanti</a:t>
            </a:r>
            <a:r>
              <a:rPr lang="en-US" sz="1100" dirty="0"/>
              <a:t>", </a:t>
            </a:r>
            <a:r>
              <a:rPr lang="en-US" sz="1100" dirty="0" err="1"/>
              <a:t>evidențiați</a:t>
            </a:r>
            <a:r>
              <a:rPr lang="en-US" sz="1100" dirty="0"/>
              <a:t> </a:t>
            </a:r>
            <a:r>
              <a:rPr lang="en-US" sz="1100" dirty="0" err="1"/>
              <a:t>posibilele</a:t>
            </a:r>
            <a:r>
              <a:rPr lang="en-US" sz="1100" dirty="0"/>
              <a:t> </a:t>
            </a:r>
            <a:r>
              <a:rPr lang="en-US" sz="1100" dirty="0" err="1"/>
              <a:t>cauze</a:t>
            </a:r>
            <a:r>
              <a:rPr lang="en-US" sz="1100" dirty="0"/>
              <a:t> ale </a:t>
            </a:r>
            <a:r>
              <a:rPr lang="en-US" sz="1100" dirty="0" err="1"/>
              <a:t>provocărilor</a:t>
            </a:r>
            <a:r>
              <a:rPr lang="en-US" sz="1100" dirty="0"/>
              <a:t> </a:t>
            </a:r>
            <a:r>
              <a:rPr lang="en-US" sz="1100" dirty="0" err="1"/>
              <a:t>identificate</a:t>
            </a:r>
            <a:r>
              <a:rPr lang="en-US" sz="1100" dirty="0"/>
              <a:t>. </a:t>
            </a:r>
            <a:endParaRPr lang="en-US" dirty="0"/>
          </a:p>
          <a:p>
            <a:pPr marL="0" indent="0">
              <a:buNone/>
            </a:pPr>
            <a:endParaRPr lang="en-US" dirty="0"/>
          </a:p>
          <a:p>
            <a:endParaRPr lang="en-US" dirty="0"/>
          </a:p>
        </p:txBody>
      </p:sp>
      <p:sp>
        <p:nvSpPr>
          <p:cNvPr id="9" name="Content Placeholder 2">
            <a:extLst>
              <a:ext uri="{FF2B5EF4-FFF2-40B4-BE49-F238E27FC236}">
                <a16:creationId xmlns:a16="http://schemas.microsoft.com/office/drawing/2014/main" id="{39A3CCBD-5DC6-72CF-4F12-061C091CF2B8}"/>
              </a:ext>
            </a:extLst>
          </p:cNvPr>
          <p:cNvSpPr txBox="1">
            <a:spLocks/>
          </p:cNvSpPr>
          <p:nvPr/>
        </p:nvSpPr>
        <p:spPr>
          <a:xfrm>
            <a:off x="409112" y="1595254"/>
            <a:ext cx="3930997" cy="1833746"/>
          </a:xfrm>
          <a:prstGeom prst="rect">
            <a:avLst/>
          </a:prstGeom>
          <a:ln w="19050">
            <a:solidFill>
              <a:schemeClr val="tx1"/>
            </a:solidFill>
          </a:ln>
        </p:spPr>
        <p:txBody>
          <a:bodyPr vert="horz" lIns="0" tIns="0" rIns="0" bIns="0" rtlCol="0">
            <a:normAutofit fontScale="92500" lnSpcReduction="10000"/>
          </a:bodyPr>
          <a:lstStyle>
            <a:defPPr>
              <a:defRPr lang="el-GR"/>
            </a:defPPr>
            <a:lvl1pPr marL="342900" indent="-342900" defTabSz="457200">
              <a:spcBef>
                <a:spcPts val="1000"/>
              </a:spcBef>
              <a:spcAft>
                <a:spcPts val="0"/>
              </a:spcAft>
              <a:buClr>
                <a:schemeClr val="accent1"/>
              </a:buClr>
              <a:buSzPct val="80000"/>
              <a:buFont typeface="Wingdings 3" charset="2"/>
              <a:buChar char=""/>
              <a:defRPr sz="1200">
                <a:solidFill>
                  <a:schemeClr val="tx2"/>
                </a:solidFill>
                <a:latin typeface="+mj-lt"/>
              </a:defRPr>
            </a:lvl1pPr>
            <a:lvl2pPr marL="742950" indent="-28575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2pPr>
            <a:lvl3pPr marL="11430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3pPr>
            <a:lvl4pPr marL="16002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4pPr>
            <a:lvl5pPr marL="20574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5pPr>
            <a:lvl6pPr marL="25146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Pasul 1: </a:t>
            </a:r>
            <a:r>
              <a:rPr lang="en-US" dirty="0" err="1"/>
              <a:t>Urmăriti</a:t>
            </a:r>
            <a:r>
              <a:rPr lang="en-US" dirty="0"/>
              <a:t> </a:t>
            </a:r>
            <a:r>
              <a:rPr lang="en-US" dirty="0" err="1"/>
              <a:t>videoclipul</a:t>
            </a:r>
            <a:r>
              <a:rPr lang="en-US" dirty="0"/>
              <a:t> (5 minute)</a:t>
            </a:r>
          </a:p>
          <a:p>
            <a:r>
              <a:rPr lang="en-US" dirty="0">
                <a:hlinkClick r:id="rId4"/>
              </a:rPr>
              <a:t>https://www.youtube.com/watch?v=06LoQ2Zg8Y8</a:t>
            </a:r>
            <a:endParaRPr lang="en-US" dirty="0"/>
          </a:p>
          <a:p>
            <a:pPr marL="0" indent="0">
              <a:buNone/>
            </a:pPr>
            <a:r>
              <a:rPr lang="en-US" dirty="0"/>
              <a:t>Identificati: </a:t>
            </a:r>
          </a:p>
          <a:p>
            <a:pPr algn="ctr">
              <a:buFont typeface="Wingdings" panose="05000000000000000000" pitchFamily="2" charset="2"/>
              <a:buChar char="v"/>
            </a:pPr>
            <a:r>
              <a:rPr lang="it-IT" dirty="0"/>
              <a:t>Provocări emoționale
Provocări tehnice
Provocări motivaționale
Provocări de comunicare</a:t>
            </a:r>
            <a:endParaRPr lang="en-US" dirty="0"/>
          </a:p>
          <a:p>
            <a:pPr marL="0" indent="0">
              <a:buNone/>
            </a:pPr>
            <a:endParaRPr lang="en-US" dirty="0"/>
          </a:p>
          <a:p>
            <a:endParaRPr lang="en-US" dirty="0"/>
          </a:p>
        </p:txBody>
      </p:sp>
      <p:cxnSp>
        <p:nvCxnSpPr>
          <p:cNvPr id="11" name="Connector: Curved 10">
            <a:extLst>
              <a:ext uri="{FF2B5EF4-FFF2-40B4-BE49-F238E27FC236}">
                <a16:creationId xmlns:a16="http://schemas.microsoft.com/office/drawing/2014/main" id="{980D6CA4-2B79-8117-3591-DF539EA12C90}"/>
              </a:ext>
            </a:extLst>
          </p:cNvPr>
          <p:cNvCxnSpPr>
            <a:cxnSpLocks/>
          </p:cNvCxnSpPr>
          <p:nvPr/>
        </p:nvCxnSpPr>
        <p:spPr>
          <a:xfrm flipV="1">
            <a:off x="4445713" y="2105526"/>
            <a:ext cx="1017120" cy="415929"/>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25E1FD83-73AE-A8B8-4CE6-2B2B857112EF}"/>
              </a:ext>
            </a:extLst>
          </p:cNvPr>
          <p:cNvCxnSpPr>
            <a:cxnSpLocks/>
          </p:cNvCxnSpPr>
          <p:nvPr/>
        </p:nvCxnSpPr>
        <p:spPr>
          <a:xfrm flipV="1">
            <a:off x="4954273" y="4272101"/>
            <a:ext cx="771099" cy="187932"/>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0C9BDBE0-D688-7682-F128-024EAA9DEE99}"/>
              </a:ext>
            </a:extLst>
          </p:cNvPr>
          <p:cNvSpPr txBox="1">
            <a:spLocks/>
          </p:cNvSpPr>
          <p:nvPr/>
        </p:nvSpPr>
        <p:spPr>
          <a:xfrm>
            <a:off x="5763219" y="3390545"/>
            <a:ext cx="3938770" cy="1708652"/>
          </a:xfrm>
          <a:prstGeom prst="rect">
            <a:avLst/>
          </a:prstGeom>
          <a:ln w="19050">
            <a:solidFill>
              <a:schemeClr val="tx1"/>
            </a:solidFill>
          </a:ln>
        </p:spPr>
        <p:txBody>
          <a:bodyPr vert="horz" lIns="0" tIns="0" rIns="0" bIns="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it-IT" sz="1200" dirty="0"/>
              <a:t>Pasul 4: Identificarea răspunsului formatorului (10 minute</a:t>
            </a:r>
            <a:r>
              <a:rPr lang="en-US" sz="1200" dirty="0"/>
              <a:t>)</a:t>
            </a:r>
          </a:p>
          <a:p>
            <a:pPr marL="0" indent="0">
              <a:buNone/>
            </a:pPr>
            <a:r>
              <a:rPr lang="it-IT" sz="1200" dirty="0"/>
              <a:t>Pentru fiecare provocare identificată, întreabati-va</a:t>
            </a:r>
            <a:r>
              <a:rPr lang="en-US" sz="1200" dirty="0"/>
              <a:t>: </a:t>
            </a:r>
          </a:p>
          <a:p>
            <a:pPr algn="ctr">
              <a:buFont typeface="Wingdings" panose="05000000000000000000" pitchFamily="2" charset="2"/>
              <a:buChar char="v"/>
            </a:pPr>
            <a:r>
              <a:rPr lang="en-US" sz="1200" dirty="0"/>
              <a:t>Ce </a:t>
            </a:r>
            <a:r>
              <a:rPr lang="en-US" sz="1200" dirty="0" err="1"/>
              <a:t>sprijin</a:t>
            </a:r>
            <a:r>
              <a:rPr lang="en-US" sz="1200" dirty="0"/>
              <a:t> </a:t>
            </a:r>
            <a:r>
              <a:rPr lang="en-US" sz="1200" dirty="0" err="1"/>
              <a:t>ar</a:t>
            </a:r>
            <a:r>
              <a:rPr lang="en-US" sz="1200" dirty="0"/>
              <a:t> </a:t>
            </a:r>
            <a:r>
              <a:rPr lang="en-US" sz="1200" dirty="0" err="1"/>
              <a:t>putea</a:t>
            </a:r>
            <a:r>
              <a:rPr lang="en-US" sz="1200" dirty="0"/>
              <a:t> </a:t>
            </a:r>
            <a:r>
              <a:rPr lang="en-US" sz="1200" dirty="0" err="1"/>
              <a:t>ajuta</a:t>
            </a:r>
            <a:r>
              <a:rPr lang="en-US" sz="1200" dirty="0"/>
              <a:t> </a:t>
            </a:r>
            <a:r>
              <a:rPr lang="en-US" sz="1200" dirty="0" err="1"/>
              <a:t>cursanții</a:t>
            </a:r>
            <a:r>
              <a:rPr lang="en-US" sz="1200" dirty="0"/>
              <a:t> </a:t>
            </a:r>
            <a:r>
              <a:rPr lang="en-US" sz="1200" dirty="0" err="1"/>
              <a:t>să</a:t>
            </a:r>
            <a:r>
              <a:rPr lang="en-US" sz="1200" dirty="0"/>
              <a:t> </a:t>
            </a:r>
            <a:r>
              <a:rPr lang="en-US" sz="1200" dirty="0" err="1"/>
              <a:t>facă</a:t>
            </a:r>
            <a:r>
              <a:rPr lang="en-US" sz="1200" dirty="0"/>
              <a:t> </a:t>
            </a:r>
            <a:r>
              <a:rPr lang="en-US" sz="1200" dirty="0" err="1"/>
              <a:t>față</a:t>
            </a:r>
            <a:r>
              <a:rPr lang="en-US" sz="1200" dirty="0"/>
              <a:t> </a:t>
            </a:r>
            <a:r>
              <a:rPr lang="en-US" sz="1200" dirty="0" err="1"/>
              <a:t>acestor</a:t>
            </a:r>
            <a:r>
              <a:rPr lang="en-US" sz="1200" dirty="0"/>
              <a:t> </a:t>
            </a:r>
            <a:r>
              <a:rPr lang="en-US" sz="1200" dirty="0" err="1"/>
              <a:t>provocări</a:t>
            </a:r>
            <a:r>
              <a:rPr lang="en-US" sz="1200" dirty="0"/>
              <a:t>?
</a:t>
            </a:r>
            <a:r>
              <a:rPr lang="en-US" sz="1200" dirty="0" err="1"/>
              <a:t>Gânditi-va</a:t>
            </a:r>
            <a:r>
              <a:rPr lang="en-US" sz="1200" dirty="0"/>
              <a:t> la </a:t>
            </a:r>
            <a:r>
              <a:rPr lang="en-US" sz="1200" dirty="0" err="1"/>
              <a:t>sprijin</a:t>
            </a:r>
            <a:r>
              <a:rPr lang="en-US" sz="1200" dirty="0"/>
              <a:t> material (</a:t>
            </a:r>
            <a:r>
              <a:rPr lang="en-US" sz="1200" dirty="0" err="1"/>
              <a:t>cameră</a:t>
            </a:r>
            <a:r>
              <a:rPr lang="en-US" sz="1200" dirty="0"/>
              <a:t> </a:t>
            </a:r>
            <a:r>
              <a:rPr lang="en-US" sz="1200" dirty="0" err="1"/>
              <a:t>dedicată</a:t>
            </a:r>
            <a:r>
              <a:rPr lang="en-US" sz="1200" dirty="0"/>
              <a:t>) </a:t>
            </a:r>
            <a:r>
              <a:rPr lang="en-US" sz="1200" dirty="0" err="1"/>
              <a:t>și</a:t>
            </a:r>
            <a:r>
              <a:rPr lang="en-US" sz="1200" dirty="0"/>
              <a:t> </a:t>
            </a:r>
            <a:r>
              <a:rPr lang="en-US" sz="1200" dirty="0" err="1"/>
              <a:t>suport</a:t>
            </a:r>
            <a:r>
              <a:rPr lang="en-US" sz="1200" dirty="0"/>
              <a:t> </a:t>
            </a:r>
            <a:r>
              <a:rPr lang="en-US" sz="1200" dirty="0" err="1"/>
              <a:t>pentru</a:t>
            </a:r>
            <a:r>
              <a:rPr lang="en-US" sz="1200" dirty="0"/>
              <a:t> </a:t>
            </a:r>
            <a:r>
              <a:rPr lang="en-US" sz="1200" dirty="0" err="1"/>
              <a:t>predare</a:t>
            </a:r>
            <a:r>
              <a:rPr lang="en-US" sz="1200" dirty="0"/>
              <a:t> (</a:t>
            </a:r>
            <a:r>
              <a:rPr lang="en-US" sz="1200" dirty="0" err="1"/>
              <a:t>verificări</a:t>
            </a:r>
            <a:r>
              <a:rPr lang="en-US" sz="1200" dirty="0"/>
              <a:t> regulate)</a:t>
            </a:r>
          </a:p>
          <a:p>
            <a:pPr marL="0" indent="0">
              <a:buNone/>
            </a:pPr>
            <a:r>
              <a:rPr lang="en-US" sz="1200" dirty="0" err="1">
                <a:sym typeface="Wingdings" panose="05000000000000000000" pitchFamily="2" charset="2"/>
              </a:rPr>
              <a:t>În</a:t>
            </a:r>
            <a:r>
              <a:rPr lang="en-US" sz="1200" dirty="0">
                <a:sym typeface="Wingdings" panose="05000000000000000000" pitchFamily="2" charset="2"/>
              </a:rPr>
              <a:t> </a:t>
            </a:r>
            <a:r>
              <a:rPr lang="en-US" sz="1200" dirty="0" err="1">
                <a:sym typeface="Wingdings" panose="05000000000000000000" pitchFamily="2" charset="2"/>
              </a:rPr>
              <a:t>coloana</a:t>
            </a:r>
            <a:r>
              <a:rPr lang="en-US" sz="1200" dirty="0">
                <a:sym typeface="Wingdings" panose="05000000000000000000" pitchFamily="2" charset="2"/>
              </a:rPr>
              <a:t> 3 a </a:t>
            </a:r>
            <a:r>
              <a:rPr lang="en-US" sz="1200" dirty="0" err="1">
                <a:sym typeface="Wingdings" panose="05000000000000000000" pitchFamily="2" charset="2"/>
              </a:rPr>
              <a:t>fișei</a:t>
            </a:r>
            <a:r>
              <a:rPr lang="en-US" sz="1200" dirty="0">
                <a:sym typeface="Wingdings" panose="05000000000000000000" pitchFamily="2" charset="2"/>
              </a:rPr>
              <a:t> "</a:t>
            </a:r>
            <a:r>
              <a:rPr lang="en-US" sz="1200" dirty="0" err="1">
                <a:sym typeface="Wingdings" panose="05000000000000000000" pitchFamily="2" charset="2"/>
              </a:rPr>
              <a:t>Strategia</a:t>
            </a:r>
            <a:r>
              <a:rPr lang="en-US" sz="1200" dirty="0">
                <a:sym typeface="Wingdings" panose="05000000000000000000" pitchFamily="2" charset="2"/>
              </a:rPr>
              <a:t> de </a:t>
            </a:r>
            <a:r>
              <a:rPr lang="en-US" sz="1200" dirty="0" err="1">
                <a:sym typeface="Wingdings" panose="05000000000000000000" pitchFamily="2" charset="2"/>
              </a:rPr>
              <a:t>Suport</a:t>
            </a:r>
            <a:r>
              <a:rPr lang="en-US" sz="1200" dirty="0">
                <a:sym typeface="Wingdings" panose="05000000000000000000" pitchFamily="2" charset="2"/>
              </a:rPr>
              <a:t> </a:t>
            </a:r>
            <a:r>
              <a:rPr lang="en-US" sz="1200" dirty="0" err="1">
                <a:sym typeface="Wingdings" panose="05000000000000000000" pitchFamily="2" charset="2"/>
              </a:rPr>
              <a:t>pentru</a:t>
            </a:r>
            <a:r>
              <a:rPr lang="en-US" sz="1200" dirty="0">
                <a:sym typeface="Wingdings" panose="05000000000000000000" pitchFamily="2" charset="2"/>
              </a:rPr>
              <a:t> </a:t>
            </a:r>
            <a:r>
              <a:rPr lang="en-US" sz="1200" dirty="0" err="1">
                <a:sym typeface="Wingdings" panose="05000000000000000000" pitchFamily="2" charset="2"/>
              </a:rPr>
              <a:t>Cursanti</a:t>
            </a:r>
            <a:r>
              <a:rPr lang="en-US" sz="1200" dirty="0">
                <a:sym typeface="Wingdings" panose="05000000000000000000" pitchFamily="2" charset="2"/>
              </a:rPr>
              <a:t>", </a:t>
            </a:r>
            <a:r>
              <a:rPr lang="en-US" sz="1200" dirty="0" err="1">
                <a:sym typeface="Wingdings" panose="05000000000000000000" pitchFamily="2" charset="2"/>
              </a:rPr>
              <a:t>rezumati</a:t>
            </a:r>
            <a:r>
              <a:rPr lang="en-US" sz="1200" dirty="0">
                <a:sym typeface="Wingdings" panose="05000000000000000000" pitchFamily="2" charset="2"/>
              </a:rPr>
              <a:t> </a:t>
            </a:r>
            <a:r>
              <a:rPr lang="en-US" sz="1200" dirty="0" err="1">
                <a:sym typeface="Wingdings" panose="05000000000000000000" pitchFamily="2" charset="2"/>
              </a:rPr>
              <a:t>practic</a:t>
            </a:r>
            <a:r>
              <a:rPr lang="en-US" sz="1200" dirty="0">
                <a:sym typeface="Wingdings" panose="05000000000000000000" pitchFamily="2" charset="2"/>
              </a:rPr>
              <a:t> de </a:t>
            </a:r>
            <a:r>
              <a:rPr lang="en-US" sz="1200" dirty="0" err="1">
                <a:sym typeface="Wingdings" panose="05000000000000000000" pitchFamily="2" charset="2"/>
              </a:rPr>
              <a:t>ce</a:t>
            </a:r>
            <a:r>
              <a:rPr lang="en-US" sz="1200" dirty="0">
                <a:sym typeface="Wingdings" panose="05000000000000000000" pitchFamily="2" charset="2"/>
              </a:rPr>
              <a:t> </a:t>
            </a:r>
            <a:r>
              <a:rPr lang="en-US" sz="1200" dirty="0" err="1">
                <a:sym typeface="Wingdings" panose="05000000000000000000" pitchFamily="2" charset="2"/>
              </a:rPr>
              <a:t>sprijin</a:t>
            </a:r>
            <a:r>
              <a:rPr lang="en-US" sz="1200" dirty="0">
                <a:sym typeface="Wingdings" panose="05000000000000000000" pitchFamily="2" charset="2"/>
              </a:rPr>
              <a:t> </a:t>
            </a:r>
            <a:r>
              <a:rPr lang="en-US" sz="1200" dirty="0" err="1">
                <a:sym typeface="Wingdings" panose="05000000000000000000" pitchFamily="2" charset="2"/>
              </a:rPr>
              <a:t>ar</a:t>
            </a:r>
            <a:r>
              <a:rPr lang="en-US" sz="1200" dirty="0">
                <a:sym typeface="Wingdings" panose="05000000000000000000" pitchFamily="2" charset="2"/>
              </a:rPr>
              <a:t> </a:t>
            </a:r>
            <a:r>
              <a:rPr lang="en-US" sz="1200" dirty="0" err="1">
                <a:sym typeface="Wingdings" panose="05000000000000000000" pitchFamily="2" charset="2"/>
              </a:rPr>
              <a:t>putea</a:t>
            </a:r>
            <a:r>
              <a:rPr lang="en-US" sz="1200" dirty="0">
                <a:sym typeface="Wingdings" panose="05000000000000000000" pitchFamily="2" charset="2"/>
              </a:rPr>
              <a:t> beneficia </a:t>
            </a:r>
            <a:r>
              <a:rPr lang="en-US" sz="1200" dirty="0" err="1">
                <a:sym typeface="Wingdings" panose="05000000000000000000" pitchFamily="2" charset="2"/>
              </a:rPr>
              <a:t>cursanții</a:t>
            </a:r>
            <a:r>
              <a:rPr lang="en-US" sz="1200" dirty="0">
                <a:sym typeface="Wingdings" panose="05000000000000000000" pitchFamily="2" charset="2"/>
              </a:rPr>
              <a:t> de la </a:t>
            </a:r>
            <a:r>
              <a:rPr lang="en-US" sz="1200" dirty="0" err="1">
                <a:sym typeface="Wingdings" panose="05000000000000000000" pitchFamily="2" charset="2"/>
              </a:rPr>
              <a:t>dvs</a:t>
            </a:r>
            <a:r>
              <a:rPr lang="en-US" sz="1200" dirty="0">
                <a:sym typeface="Wingdings" panose="05000000000000000000" pitchFamily="2" charset="2"/>
              </a:rPr>
              <a:t>.. </a:t>
            </a:r>
            <a:r>
              <a:rPr lang="en-US" sz="1200" dirty="0" err="1">
                <a:sym typeface="Wingdings" panose="05000000000000000000" pitchFamily="2" charset="2"/>
              </a:rPr>
              <a:t>Concentrati-va</a:t>
            </a:r>
            <a:r>
              <a:rPr lang="en-US" sz="1200" dirty="0">
                <a:sym typeface="Wingdings" panose="05000000000000000000" pitchFamily="2" charset="2"/>
              </a:rPr>
              <a:t> pe </a:t>
            </a:r>
            <a:r>
              <a:rPr lang="en-US" sz="1200" dirty="0" err="1">
                <a:sym typeface="Wingdings" panose="05000000000000000000" pitchFamily="2" charset="2"/>
              </a:rPr>
              <a:t>acțiuni</a:t>
            </a:r>
            <a:r>
              <a:rPr lang="en-US" sz="1200" dirty="0">
                <a:sym typeface="Wingdings" panose="05000000000000000000" pitchFamily="2" charset="2"/>
              </a:rPr>
              <a:t> practice </a:t>
            </a:r>
            <a:r>
              <a:rPr lang="en-US" sz="1200" dirty="0" err="1">
                <a:sym typeface="Wingdings" panose="05000000000000000000" pitchFamily="2" charset="2"/>
              </a:rPr>
              <a:t>și</a:t>
            </a:r>
            <a:r>
              <a:rPr lang="en-US" sz="1200" dirty="0">
                <a:sym typeface="Wingdings" panose="05000000000000000000" pitchFamily="2" charset="2"/>
              </a:rPr>
              <a:t> </a:t>
            </a:r>
            <a:r>
              <a:rPr lang="en-US" sz="1200" dirty="0" err="1">
                <a:sym typeface="Wingdings" panose="05000000000000000000" pitchFamily="2" charset="2"/>
              </a:rPr>
              <a:t>sprijin</a:t>
            </a:r>
            <a:r>
              <a:rPr lang="en-US" sz="1200" dirty="0">
                <a:sym typeface="Wingdings" panose="05000000000000000000" pitchFamily="2" charset="2"/>
              </a:rPr>
              <a:t> proactiv. </a:t>
            </a:r>
            <a:endParaRPr lang="en-US" sz="1200" dirty="0"/>
          </a:p>
          <a:p>
            <a:endParaRPr lang="en-US" dirty="0"/>
          </a:p>
          <a:p>
            <a:endParaRPr lang="en-US" dirty="0"/>
          </a:p>
          <a:p>
            <a:endParaRPr lang="en-US" dirty="0"/>
          </a:p>
          <a:p>
            <a:endParaRPr lang="en-US" dirty="0"/>
          </a:p>
          <a:p>
            <a:endParaRPr lang="en-US" dirty="0"/>
          </a:p>
        </p:txBody>
      </p:sp>
      <p:sp>
        <p:nvSpPr>
          <p:cNvPr id="10" name="Content Placeholder 2">
            <a:extLst>
              <a:ext uri="{FF2B5EF4-FFF2-40B4-BE49-F238E27FC236}">
                <a16:creationId xmlns:a16="http://schemas.microsoft.com/office/drawing/2014/main" id="{67F42B1B-6F55-6EAC-10FF-10B820D8E17C}"/>
              </a:ext>
            </a:extLst>
          </p:cNvPr>
          <p:cNvSpPr txBox="1">
            <a:spLocks/>
          </p:cNvSpPr>
          <p:nvPr/>
        </p:nvSpPr>
        <p:spPr>
          <a:xfrm>
            <a:off x="6270172" y="5537072"/>
            <a:ext cx="3938770" cy="1229487"/>
          </a:xfrm>
          <a:prstGeom prst="rect">
            <a:avLst/>
          </a:prstGeom>
          <a:ln w="19050">
            <a:solidFill>
              <a:schemeClr val="tx1"/>
            </a:solidFill>
          </a:ln>
        </p:spPr>
        <p:txBody>
          <a:bodyPr vert="horz" lIns="0" tIns="0" rIns="0" bIns="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Pasul 5: </a:t>
            </a:r>
            <a:r>
              <a:rPr lang="en-US" sz="1200" dirty="0" err="1"/>
              <a:t>Listă</a:t>
            </a:r>
            <a:r>
              <a:rPr lang="en-US" sz="1200" dirty="0"/>
              <a:t> de </a:t>
            </a:r>
            <a:r>
              <a:rPr lang="en-US" sz="1200" dirty="0" err="1"/>
              <a:t>verificare</a:t>
            </a:r>
            <a:r>
              <a:rPr lang="en-US" sz="1200" dirty="0"/>
              <a:t> </a:t>
            </a:r>
            <a:r>
              <a:rPr lang="en-US" sz="1200" dirty="0" err="1"/>
              <a:t>pentru</a:t>
            </a:r>
            <a:r>
              <a:rPr lang="en-US" sz="1200" dirty="0"/>
              <a:t> </a:t>
            </a:r>
            <a:r>
              <a:rPr lang="en-US" sz="1200" dirty="0" err="1"/>
              <a:t>sprijinul</a:t>
            </a:r>
            <a:r>
              <a:rPr lang="en-US" sz="1200" dirty="0"/>
              <a:t> </a:t>
            </a:r>
            <a:r>
              <a:rPr lang="en-US" sz="1200" dirty="0" err="1"/>
              <a:t>formatorului</a:t>
            </a:r>
            <a:r>
              <a:rPr lang="en-US" sz="1200" dirty="0"/>
              <a:t> (10 minute)</a:t>
            </a:r>
          </a:p>
          <a:p>
            <a:pPr marL="0" indent="0">
              <a:buNone/>
            </a:pPr>
            <a:r>
              <a:rPr lang="en-IE" sz="1100" dirty="0" err="1"/>
              <a:t>Folosind</a:t>
            </a:r>
            <a:r>
              <a:rPr lang="en-IE" sz="1100" dirty="0"/>
              <a:t> </a:t>
            </a:r>
            <a:r>
              <a:rPr lang="en-IE" sz="1100" dirty="0" err="1"/>
              <a:t>această</a:t>
            </a:r>
            <a:r>
              <a:rPr lang="en-IE" sz="1100" dirty="0"/>
              <a:t> "</a:t>
            </a:r>
            <a:r>
              <a:rPr lang="en-IE" sz="1100" dirty="0" err="1"/>
              <a:t>Listă</a:t>
            </a:r>
            <a:r>
              <a:rPr lang="en-IE" sz="1100" dirty="0"/>
              <a:t> de </a:t>
            </a:r>
            <a:r>
              <a:rPr lang="en-IE" sz="1100" dirty="0" err="1"/>
              <a:t>Verificare</a:t>
            </a:r>
            <a:r>
              <a:rPr lang="en-IE" sz="1100" dirty="0"/>
              <a:t> de </a:t>
            </a:r>
            <a:r>
              <a:rPr lang="en-IE" sz="1100" dirty="0" err="1"/>
              <a:t>Sprijin</a:t>
            </a:r>
            <a:r>
              <a:rPr lang="en-IE" sz="1100" dirty="0"/>
              <a:t> </a:t>
            </a:r>
            <a:r>
              <a:rPr lang="en-IE" sz="1100" dirty="0" err="1"/>
              <a:t>pentru</a:t>
            </a:r>
            <a:r>
              <a:rPr lang="en-IE" sz="1100" dirty="0"/>
              <a:t> </a:t>
            </a:r>
            <a:r>
              <a:rPr lang="en-IE" sz="1100" dirty="0" err="1"/>
              <a:t>Formatori</a:t>
            </a:r>
            <a:r>
              <a:rPr lang="en-IE" sz="1100" dirty="0"/>
              <a:t>", </a:t>
            </a:r>
            <a:r>
              <a:rPr lang="en-IE" sz="1100" dirty="0" err="1"/>
              <a:t>descrieti</a:t>
            </a:r>
            <a:r>
              <a:rPr lang="en-IE" sz="1100" dirty="0"/>
              <a:t> </a:t>
            </a:r>
            <a:r>
              <a:rPr lang="en-IE" sz="1100" dirty="0" err="1"/>
              <a:t>aproximativ</a:t>
            </a:r>
            <a:r>
              <a:rPr lang="en-IE" sz="1100" dirty="0"/>
              <a:t> </a:t>
            </a:r>
            <a:r>
              <a:rPr lang="en-IE" sz="1100" dirty="0" err="1"/>
              <a:t>cinci</a:t>
            </a:r>
            <a:r>
              <a:rPr lang="en-IE" sz="1100" dirty="0"/>
              <a:t> </a:t>
            </a:r>
            <a:r>
              <a:rPr lang="en-IE" sz="1100" dirty="0" err="1"/>
              <a:t>acțiuni</a:t>
            </a:r>
            <a:r>
              <a:rPr lang="en-IE" sz="1100" dirty="0"/>
              <a:t> practice </a:t>
            </a:r>
            <a:r>
              <a:rPr lang="en-IE" sz="1100" dirty="0" err="1"/>
              <a:t>sau</a:t>
            </a:r>
            <a:r>
              <a:rPr lang="en-IE" sz="1100" dirty="0"/>
              <a:t> </a:t>
            </a:r>
            <a:r>
              <a:rPr lang="en-IE" sz="1100" dirty="0" err="1"/>
              <a:t>strategii</a:t>
            </a:r>
            <a:r>
              <a:rPr lang="en-IE" sz="1100" dirty="0"/>
              <a:t> pe care le </a:t>
            </a:r>
            <a:r>
              <a:rPr lang="en-IE" sz="1100" dirty="0" err="1"/>
              <a:t>puteți</a:t>
            </a:r>
            <a:r>
              <a:rPr lang="en-IE" sz="1100" dirty="0"/>
              <a:t> </a:t>
            </a:r>
            <a:r>
              <a:rPr lang="en-IE" sz="1100" dirty="0" err="1"/>
              <a:t>implementa</a:t>
            </a:r>
            <a:r>
              <a:rPr lang="en-IE" sz="1100" dirty="0"/>
              <a:t> </a:t>
            </a:r>
            <a:r>
              <a:rPr lang="en-IE" sz="1100" dirty="0" err="1"/>
              <a:t>pentru</a:t>
            </a:r>
            <a:r>
              <a:rPr lang="en-IE" sz="1100" dirty="0"/>
              <a:t> a </a:t>
            </a:r>
            <a:r>
              <a:rPr lang="en-IE" sz="1100" dirty="0" err="1"/>
              <a:t>sprijini</a:t>
            </a:r>
            <a:r>
              <a:rPr lang="en-IE" sz="1100" dirty="0"/>
              <a:t> </a:t>
            </a:r>
            <a:r>
              <a:rPr lang="en-IE" sz="1100" dirty="0" err="1"/>
              <a:t>cursanții</a:t>
            </a:r>
            <a:r>
              <a:rPr lang="en-IE" sz="1100" dirty="0"/>
              <a:t> care pot </a:t>
            </a:r>
            <a:r>
              <a:rPr lang="en-IE" sz="1100" dirty="0" err="1"/>
              <a:t>întâmpina</a:t>
            </a:r>
            <a:r>
              <a:rPr lang="en-IE" sz="1100" dirty="0"/>
              <a:t> </a:t>
            </a:r>
            <a:r>
              <a:rPr lang="en-IE" sz="1100" dirty="0" err="1"/>
              <a:t>dificultăți</a:t>
            </a:r>
            <a:r>
              <a:rPr lang="en-IE" sz="1100" dirty="0"/>
              <a:t> </a:t>
            </a:r>
            <a:r>
              <a:rPr lang="en-IE" sz="1100" dirty="0" err="1"/>
              <a:t>în</a:t>
            </a:r>
            <a:r>
              <a:rPr lang="en-IE" sz="1100" dirty="0"/>
              <a:t> </a:t>
            </a:r>
            <a:r>
              <a:rPr lang="en-IE" sz="1100" dirty="0" err="1"/>
              <a:t>timpul</a:t>
            </a:r>
            <a:r>
              <a:rPr lang="en-IE" sz="1100" dirty="0"/>
              <a:t> </a:t>
            </a:r>
            <a:r>
              <a:rPr lang="en-IE" sz="1100" dirty="0" err="1"/>
              <a:t>sesiunilor</a:t>
            </a:r>
            <a:r>
              <a:rPr lang="en-IE" sz="1100" dirty="0"/>
              <a:t> de e-learning. </a:t>
            </a:r>
            <a:r>
              <a:rPr lang="en-IE" sz="1100" dirty="0" err="1"/>
              <a:t>Păstrati</a:t>
            </a:r>
            <a:r>
              <a:rPr lang="en-IE" sz="1100" dirty="0"/>
              <a:t> </a:t>
            </a:r>
            <a:r>
              <a:rPr lang="en-IE" sz="1100" dirty="0" err="1"/>
              <a:t>această</a:t>
            </a:r>
            <a:r>
              <a:rPr lang="en-IE" sz="1100" dirty="0"/>
              <a:t> </a:t>
            </a:r>
            <a:r>
              <a:rPr lang="en-IE" sz="1100" dirty="0" err="1"/>
              <a:t>listă</a:t>
            </a:r>
            <a:r>
              <a:rPr lang="en-IE" sz="1100" dirty="0"/>
              <a:t> de </a:t>
            </a:r>
            <a:r>
              <a:rPr lang="en-IE" sz="1100" dirty="0" err="1"/>
              <a:t>verificare</a:t>
            </a:r>
            <a:r>
              <a:rPr lang="en-IE" sz="1100" dirty="0"/>
              <a:t> ca </a:t>
            </a:r>
            <a:r>
              <a:rPr lang="en-IE" sz="1100" dirty="0" err="1"/>
              <a:t>reamintire</a:t>
            </a:r>
            <a:r>
              <a:rPr lang="en-IE" sz="1100" dirty="0"/>
              <a:t> </a:t>
            </a:r>
            <a:r>
              <a:rPr lang="en-IE" sz="1100" dirty="0" err="1"/>
              <a:t>înainte</a:t>
            </a:r>
            <a:r>
              <a:rPr lang="en-IE" sz="1100" dirty="0"/>
              <a:t> de a </a:t>
            </a:r>
            <a:r>
              <a:rPr lang="en-IE" sz="1100" dirty="0" err="1"/>
              <a:t>preda</a:t>
            </a:r>
            <a:r>
              <a:rPr lang="en-IE" sz="1100" dirty="0"/>
              <a:t> </a:t>
            </a:r>
            <a:r>
              <a:rPr lang="en-IE" sz="1100" dirty="0" err="1"/>
              <a:t>orice</a:t>
            </a:r>
            <a:r>
              <a:rPr lang="en-IE" sz="1100" dirty="0"/>
              <a:t> </a:t>
            </a:r>
            <a:r>
              <a:rPr lang="en-IE" sz="1100" dirty="0" err="1"/>
              <a:t>conținut</a:t>
            </a:r>
            <a:r>
              <a:rPr lang="en-IE" sz="1100" dirty="0"/>
              <a:t> online. </a:t>
            </a:r>
          </a:p>
          <a:p>
            <a:endParaRPr lang="en-US" dirty="0"/>
          </a:p>
          <a:p>
            <a:endParaRPr lang="en-US" dirty="0"/>
          </a:p>
          <a:p>
            <a:endParaRPr lang="en-US" dirty="0"/>
          </a:p>
        </p:txBody>
      </p:sp>
      <p:cxnSp>
        <p:nvCxnSpPr>
          <p:cNvPr id="13" name="Connector: Curved 12">
            <a:extLst>
              <a:ext uri="{FF2B5EF4-FFF2-40B4-BE49-F238E27FC236}">
                <a16:creationId xmlns:a16="http://schemas.microsoft.com/office/drawing/2014/main" id="{4CDCCD61-ABA8-45E6-43C0-5D5D1C8B008F}"/>
              </a:ext>
            </a:extLst>
          </p:cNvPr>
          <p:cNvCxnSpPr>
            <a:cxnSpLocks/>
          </p:cNvCxnSpPr>
          <p:nvPr/>
        </p:nvCxnSpPr>
        <p:spPr>
          <a:xfrm>
            <a:off x="7425798" y="5116217"/>
            <a:ext cx="613611" cy="32953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or: Curved 16">
            <a:extLst>
              <a:ext uri="{FF2B5EF4-FFF2-40B4-BE49-F238E27FC236}">
                <a16:creationId xmlns:a16="http://schemas.microsoft.com/office/drawing/2014/main" id="{AA2B7FE6-3573-9BD1-D735-1A37FE3AE2CF}"/>
              </a:ext>
            </a:extLst>
          </p:cNvPr>
          <p:cNvCxnSpPr>
            <a:cxnSpLocks/>
          </p:cNvCxnSpPr>
          <p:nvPr/>
        </p:nvCxnSpPr>
        <p:spPr>
          <a:xfrm rot="5400000">
            <a:off x="4570475" y="2760315"/>
            <a:ext cx="1072396" cy="101712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1127022"/>
      </p:ext>
    </p:extLst>
  </p:cSld>
  <p:clrMapOvr>
    <a:masterClrMapping/>
  </p:clrMapOvr>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dirty="0">
                <a:solidFill>
                  <a:srgbClr val="255839"/>
                </a:solidFill>
              </a:rPr>
              <a:t>Rezumat și pași următori</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1716833"/>
            <a:ext cx="5978970" cy="5075853"/>
          </a:xfrm>
        </p:spPr>
        <p:txBody>
          <a:bodyPr>
            <a:normAutofit fontScale="92500" lnSpcReduction="20000"/>
          </a:bodyPr>
          <a:lstStyle/>
          <a:p>
            <a:pPr marL="0" indent="0">
              <a:buNone/>
            </a:pPr>
            <a:r>
              <a:rPr lang="en-US" dirty="0" err="1"/>
              <a:t>În</a:t>
            </a:r>
            <a:r>
              <a:rPr lang="en-US" dirty="0"/>
              <a:t> </a:t>
            </a:r>
            <a:r>
              <a:rPr lang="en-US" dirty="0" err="1"/>
              <a:t>acest</a:t>
            </a:r>
            <a:r>
              <a:rPr lang="en-US" dirty="0"/>
              <a:t> </a:t>
            </a:r>
            <a:r>
              <a:rPr lang="en-US" dirty="0" err="1"/>
              <a:t>modul</a:t>
            </a:r>
            <a:r>
              <a:rPr lang="en-US" dirty="0"/>
              <a:t>, am </a:t>
            </a:r>
            <a:r>
              <a:rPr lang="en-US" dirty="0" err="1"/>
              <a:t>abordat</a:t>
            </a:r>
            <a:r>
              <a:rPr lang="en-US" dirty="0"/>
              <a:t>:</a:t>
            </a:r>
          </a:p>
          <a:p>
            <a:r>
              <a:rPr lang="en-US" dirty="0"/>
              <a:t>1) </a:t>
            </a:r>
            <a:r>
              <a:rPr lang="en-US" dirty="0" err="1"/>
              <a:t>Dezvoltarea</a:t>
            </a:r>
            <a:r>
              <a:rPr lang="en-US" dirty="0"/>
              <a:t>, </a:t>
            </a:r>
            <a:r>
              <a:rPr lang="en-US" dirty="0" err="1"/>
              <a:t>structura</a:t>
            </a:r>
            <a:r>
              <a:rPr lang="en-US" dirty="0"/>
              <a:t> </a:t>
            </a:r>
            <a:r>
              <a:rPr lang="en-US" dirty="0" err="1"/>
              <a:t>și</a:t>
            </a:r>
            <a:r>
              <a:rPr lang="en-US" dirty="0"/>
              <a:t> </a:t>
            </a:r>
            <a:r>
              <a:rPr lang="en-US" dirty="0" err="1"/>
              <a:t>abordarea</a:t>
            </a:r>
            <a:r>
              <a:rPr lang="en-US" dirty="0"/>
              <a:t> </a:t>
            </a:r>
            <a:r>
              <a:rPr lang="en-US" dirty="0" err="1"/>
              <a:t>pedagogică</a:t>
            </a:r>
            <a:r>
              <a:rPr lang="en-US" dirty="0"/>
              <a:t> a </a:t>
            </a:r>
            <a:r>
              <a:rPr lang="en-US" dirty="0" err="1"/>
              <a:t>cursului</a:t>
            </a:r>
            <a:r>
              <a:rPr lang="en-US" dirty="0"/>
              <a:t> de Expert European in </a:t>
            </a:r>
            <a:r>
              <a:rPr lang="en-US" dirty="0" err="1"/>
              <a:t>Sustenabilitate</a:t>
            </a:r>
            <a:r>
              <a:rPr lang="en-US" dirty="0"/>
              <a:t> (ESE)</a:t>
            </a:r>
            <a:br>
              <a:rPr lang="en-US" dirty="0"/>
            </a:br>
            <a:br>
              <a:rPr lang="en-US" dirty="0"/>
            </a:br>
            <a:r>
              <a:rPr lang="en-US" dirty="0"/>
              <a:t>2) Cum </a:t>
            </a:r>
            <a:r>
              <a:rPr lang="en-US" dirty="0" err="1"/>
              <a:t>să</a:t>
            </a:r>
            <a:r>
              <a:rPr lang="en-US" dirty="0"/>
              <a:t> </a:t>
            </a:r>
            <a:r>
              <a:rPr lang="en-US" dirty="0" err="1"/>
              <a:t>navigați</a:t>
            </a:r>
            <a:r>
              <a:rPr lang="en-US" dirty="0"/>
              <a:t> </a:t>
            </a:r>
            <a:r>
              <a:rPr lang="en-US" dirty="0" err="1"/>
              <a:t>și</a:t>
            </a:r>
            <a:r>
              <a:rPr lang="en-US" dirty="0"/>
              <a:t> </a:t>
            </a:r>
            <a:r>
              <a:rPr lang="en-US" dirty="0" err="1"/>
              <a:t>să</a:t>
            </a:r>
            <a:r>
              <a:rPr lang="en-US" dirty="0"/>
              <a:t> </a:t>
            </a:r>
            <a:r>
              <a:rPr lang="en-US" dirty="0" err="1"/>
              <a:t>utilizați</a:t>
            </a:r>
            <a:r>
              <a:rPr lang="en-US" dirty="0"/>
              <a:t> </a:t>
            </a:r>
            <a:r>
              <a:rPr lang="en-US" dirty="0" err="1"/>
              <a:t>platforma</a:t>
            </a:r>
            <a:r>
              <a:rPr lang="en-US" dirty="0"/>
              <a:t> SUSTAIN-EU E-Learning </a:t>
            </a:r>
            <a:r>
              <a:rPr lang="en-US" dirty="0" err="1"/>
              <a:t>și</a:t>
            </a:r>
            <a:r>
              <a:rPr lang="en-US" dirty="0"/>
              <a:t> </a:t>
            </a:r>
            <a:r>
              <a:rPr lang="en-US" dirty="0" err="1"/>
              <a:t>instrumentele</a:t>
            </a:r>
            <a:r>
              <a:rPr lang="en-US" dirty="0"/>
              <a:t> sale </a:t>
            </a:r>
            <a:r>
              <a:rPr lang="en-US" dirty="0" err="1"/>
              <a:t>digitale</a:t>
            </a:r>
            <a:br>
              <a:rPr lang="en-US" dirty="0"/>
            </a:br>
            <a:br>
              <a:rPr lang="en-US" dirty="0"/>
            </a:br>
            <a:r>
              <a:rPr lang="en-US" dirty="0"/>
              <a:t>3) </a:t>
            </a:r>
            <a:r>
              <a:rPr lang="en-US" dirty="0" err="1"/>
              <a:t>Strategii</a:t>
            </a:r>
            <a:r>
              <a:rPr lang="en-US" dirty="0"/>
              <a:t> practice </a:t>
            </a:r>
            <a:r>
              <a:rPr lang="en-US" dirty="0" err="1"/>
              <a:t>pentru</a:t>
            </a:r>
            <a:r>
              <a:rPr lang="en-US" dirty="0"/>
              <a:t> </a:t>
            </a:r>
            <a:r>
              <a:rPr lang="en-US" dirty="0" err="1"/>
              <a:t>sprijinirea</a:t>
            </a:r>
            <a:r>
              <a:rPr lang="en-US" dirty="0"/>
              <a:t> </a:t>
            </a:r>
            <a:r>
              <a:rPr lang="en-US" dirty="0" err="1"/>
              <a:t>cursanților</a:t>
            </a:r>
            <a:r>
              <a:rPr lang="en-US" dirty="0"/>
              <a:t> </a:t>
            </a:r>
            <a:r>
              <a:rPr lang="en-US" dirty="0" err="1"/>
              <a:t>în</a:t>
            </a:r>
            <a:r>
              <a:rPr lang="en-US" dirty="0"/>
              <a:t> </a:t>
            </a:r>
            <a:r>
              <a:rPr lang="en-US" dirty="0" err="1"/>
              <a:t>medii</a:t>
            </a:r>
            <a:r>
              <a:rPr lang="en-US" dirty="0"/>
              <a:t> de </a:t>
            </a:r>
            <a:r>
              <a:rPr lang="en-US" dirty="0" err="1"/>
              <a:t>învățare</a:t>
            </a:r>
            <a:r>
              <a:rPr lang="en-US" dirty="0"/>
              <a:t> online </a:t>
            </a:r>
            <a:r>
              <a:rPr lang="en-US" dirty="0" err="1"/>
              <a:t>și</a:t>
            </a:r>
            <a:r>
              <a:rPr lang="en-US" dirty="0"/>
              <a:t> </a:t>
            </a:r>
            <a:r>
              <a:rPr lang="en-US" dirty="0" err="1"/>
              <a:t>autodirijată</a:t>
            </a:r>
            <a:br>
              <a:rPr lang="en-US" dirty="0"/>
            </a:br>
            <a:br>
              <a:rPr lang="en-US" dirty="0"/>
            </a:br>
            <a:r>
              <a:rPr lang="en-US" dirty="0"/>
              <a:t>4) </a:t>
            </a:r>
            <a:r>
              <a:rPr lang="en-US" dirty="0" err="1"/>
              <a:t>Abordări</a:t>
            </a:r>
            <a:r>
              <a:rPr lang="en-US" dirty="0"/>
              <a:t> </a:t>
            </a:r>
            <a:r>
              <a:rPr lang="en-US" dirty="0" err="1"/>
              <a:t>pentru</a:t>
            </a:r>
            <a:r>
              <a:rPr lang="en-US" dirty="0"/>
              <a:t> </a:t>
            </a:r>
            <a:r>
              <a:rPr lang="en-US" dirty="0" err="1"/>
              <a:t>planificarea</a:t>
            </a:r>
            <a:r>
              <a:rPr lang="en-US" dirty="0"/>
              <a:t> </a:t>
            </a:r>
            <a:r>
              <a:rPr lang="en-US" dirty="0" err="1"/>
              <a:t>și</a:t>
            </a:r>
            <a:r>
              <a:rPr lang="en-US" dirty="0"/>
              <a:t> </a:t>
            </a:r>
            <a:r>
              <a:rPr lang="en-US" dirty="0" err="1"/>
              <a:t>facilitarea</a:t>
            </a:r>
            <a:r>
              <a:rPr lang="en-US" dirty="0"/>
              <a:t> </a:t>
            </a:r>
            <a:r>
              <a:rPr lang="en-US" dirty="0" err="1"/>
              <a:t>activităților</a:t>
            </a:r>
            <a:r>
              <a:rPr lang="en-US" dirty="0"/>
              <a:t> de </a:t>
            </a:r>
            <a:r>
              <a:rPr lang="en-US" dirty="0" err="1"/>
              <a:t>învățare</a:t>
            </a:r>
            <a:r>
              <a:rPr lang="en-US" dirty="0"/>
              <a:t> online </a:t>
            </a:r>
            <a:r>
              <a:rPr lang="en-US" dirty="0" err="1"/>
              <a:t>centrate</a:t>
            </a:r>
            <a:r>
              <a:rPr lang="en-US" dirty="0"/>
              <a:t> pe </a:t>
            </a:r>
            <a:r>
              <a:rPr lang="en-US" dirty="0" err="1"/>
              <a:t>cursant</a:t>
            </a:r>
            <a:r>
              <a:rPr lang="en-US" dirty="0"/>
              <a:t>.</a:t>
            </a:r>
          </a:p>
          <a:p>
            <a:pPr marL="0" indent="0">
              <a:buNone/>
            </a:pPr>
            <a:r>
              <a:rPr lang="en-US" dirty="0" err="1"/>
              <a:t>Pașii</a:t>
            </a:r>
            <a:r>
              <a:rPr lang="en-US" dirty="0"/>
              <a:t> </a:t>
            </a:r>
            <a:r>
              <a:rPr lang="en-US" dirty="0" err="1"/>
              <a:t>următori</a:t>
            </a:r>
            <a:r>
              <a:rPr lang="en-US" dirty="0"/>
              <a:t>:</a:t>
            </a:r>
          </a:p>
          <a:p>
            <a:r>
              <a:rPr lang="en-US" dirty="0" err="1"/>
              <a:t>Finalizarea</a:t>
            </a:r>
            <a:r>
              <a:rPr lang="en-US" dirty="0"/>
              <a:t> </a:t>
            </a:r>
            <a:r>
              <a:rPr lang="en-US" dirty="0" err="1"/>
              <a:t>sarcinii</a:t>
            </a:r>
            <a:r>
              <a:rPr lang="en-US" dirty="0"/>
              <a:t> SDL 
</a:t>
            </a:r>
            <a:r>
              <a:rPr lang="en-US" dirty="0" err="1"/>
              <a:t>Adăugarea</a:t>
            </a:r>
            <a:r>
              <a:rPr lang="en-US" dirty="0"/>
              <a:t> </a:t>
            </a:r>
            <a:r>
              <a:rPr lang="en-US" dirty="0" err="1"/>
              <a:t>planului</a:t>
            </a:r>
            <a:r>
              <a:rPr lang="en-US" dirty="0"/>
              <a:t> de </a:t>
            </a:r>
            <a:r>
              <a:rPr lang="en-US" dirty="0" err="1"/>
              <a:t>lecție</a:t>
            </a:r>
            <a:r>
              <a:rPr lang="en-US" dirty="0"/>
              <a:t> </a:t>
            </a:r>
            <a:r>
              <a:rPr lang="en-US" dirty="0" err="1"/>
              <a:t>în</a:t>
            </a:r>
            <a:r>
              <a:rPr lang="en-US" dirty="0"/>
              <a:t> </a:t>
            </a:r>
            <a:r>
              <a:rPr lang="en-US" dirty="0" err="1"/>
              <a:t>Portofoliul</a:t>
            </a:r>
            <a:r>
              <a:rPr lang="en-US" dirty="0"/>
              <a:t> </a:t>
            </a:r>
            <a:r>
              <a:rPr lang="en-US" dirty="0" err="1"/>
              <a:t>Formatorului</a:t>
            </a:r>
            <a:r>
              <a:rPr lang="en-US" dirty="0"/>
              <a:t>
</a:t>
            </a:r>
            <a:r>
              <a:rPr lang="en-US" dirty="0" err="1"/>
              <a:t>Reflecție</a:t>
            </a:r>
            <a:r>
              <a:rPr lang="en-US" dirty="0"/>
              <a:t> </a:t>
            </a:r>
            <a:r>
              <a:rPr lang="en-US" dirty="0" err="1"/>
              <a:t>asupra</a:t>
            </a:r>
            <a:r>
              <a:rPr lang="en-US" dirty="0"/>
              <a:t> </a:t>
            </a:r>
            <a:r>
              <a:rPr lang="en-US" dirty="0" err="1"/>
              <a:t>modului</a:t>
            </a:r>
            <a:r>
              <a:rPr lang="en-US" dirty="0"/>
              <a:t> </a:t>
            </a:r>
            <a:r>
              <a:rPr lang="en-US" dirty="0" err="1"/>
              <a:t>în</a:t>
            </a:r>
            <a:r>
              <a:rPr lang="en-US" dirty="0"/>
              <a:t> care </a:t>
            </a:r>
            <a:r>
              <a:rPr lang="en-US" dirty="0" err="1"/>
              <a:t>puteți</a:t>
            </a:r>
            <a:r>
              <a:rPr lang="en-US" dirty="0"/>
              <a:t> </a:t>
            </a:r>
            <a:r>
              <a:rPr lang="en-US" dirty="0" err="1"/>
              <a:t>aplica</a:t>
            </a:r>
            <a:r>
              <a:rPr lang="en-US" dirty="0"/>
              <a:t> </a:t>
            </a:r>
            <a:r>
              <a:rPr lang="en-US" dirty="0" err="1"/>
              <a:t>aceste</a:t>
            </a:r>
            <a:r>
              <a:rPr lang="en-US" dirty="0"/>
              <a:t> </a:t>
            </a:r>
            <a:r>
              <a:rPr lang="en-US" dirty="0" err="1"/>
              <a:t>strategii</a:t>
            </a:r>
            <a:r>
              <a:rPr lang="en-US" dirty="0"/>
              <a:t> de </a:t>
            </a:r>
            <a:r>
              <a:rPr lang="en-US" dirty="0" err="1"/>
              <a:t>facilitare</a:t>
            </a:r>
            <a:r>
              <a:rPr lang="en-US" dirty="0"/>
              <a:t> </a:t>
            </a:r>
            <a:r>
              <a:rPr lang="en-US" dirty="0" err="1"/>
              <a:t>și</a:t>
            </a:r>
            <a:r>
              <a:rPr lang="en-US" dirty="0"/>
              <a:t> </a:t>
            </a:r>
            <a:r>
              <a:rPr lang="en-US" dirty="0" err="1"/>
              <a:t>sprijin</a:t>
            </a:r>
            <a:r>
              <a:rPr lang="en-US" dirty="0"/>
              <a:t> </a:t>
            </a:r>
            <a:r>
              <a:rPr lang="en-US" dirty="0" err="1"/>
              <a:t>pentru</a:t>
            </a:r>
            <a:r>
              <a:rPr lang="en-US" dirty="0"/>
              <a:t> </a:t>
            </a:r>
            <a:r>
              <a:rPr lang="en-US" dirty="0" err="1"/>
              <a:t>cursanți</a:t>
            </a:r>
            <a:r>
              <a:rPr lang="en-US" dirty="0"/>
              <a:t> </a:t>
            </a:r>
            <a:r>
              <a:rPr lang="en-US" dirty="0" err="1"/>
              <a:t>în</a:t>
            </a:r>
            <a:r>
              <a:rPr lang="en-US" dirty="0"/>
              <a:t> propria </a:t>
            </a:r>
            <a:r>
              <a:rPr lang="en-US" dirty="0" err="1"/>
              <a:t>dvs</a:t>
            </a:r>
            <a:r>
              <a:rPr lang="en-US" dirty="0"/>
              <a:t>. </a:t>
            </a:r>
            <a:r>
              <a:rPr lang="en-US" dirty="0" err="1"/>
              <a:t>practică</a:t>
            </a:r>
            <a:r>
              <a:rPr lang="en-US" dirty="0"/>
              <a:t> </a:t>
            </a:r>
            <a:r>
              <a:rPr lang="en-US" dirty="0" err="1"/>
              <a:t>didactică</a:t>
            </a:r>
            <a:r>
              <a:rPr lang="en-US" dirty="0"/>
              <a:t>
</a:t>
            </a:r>
            <a:r>
              <a:rPr lang="en-US" dirty="0" err="1"/>
              <a:t>Pregătirea</a:t>
            </a:r>
            <a:r>
              <a:rPr lang="en-US" dirty="0"/>
              <a:t> </a:t>
            </a:r>
            <a:r>
              <a:rPr lang="en-US" dirty="0" err="1"/>
              <a:t>pentru</a:t>
            </a:r>
            <a:r>
              <a:rPr lang="en-US" dirty="0"/>
              <a:t> </a:t>
            </a:r>
            <a:r>
              <a:rPr lang="en-US" dirty="0" err="1"/>
              <a:t>următorul</a:t>
            </a:r>
            <a:r>
              <a:rPr lang="en-US" dirty="0"/>
              <a:t> </a:t>
            </a:r>
            <a:r>
              <a:rPr lang="en-US" dirty="0" err="1"/>
              <a:t>modul</a:t>
            </a:r>
            <a:r>
              <a:rPr lang="en-US" dirty="0"/>
              <a:t> al </a:t>
            </a:r>
            <a:r>
              <a:rPr lang="en-US" dirty="0" err="1"/>
              <a:t>Programului</a:t>
            </a:r>
            <a:r>
              <a:rPr lang="en-US" dirty="0"/>
              <a:t> CPD</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227744553"/>
      </p:ext>
    </p:extLst>
  </p:cSld>
  <p:clrMapOvr>
    <a:masterClrMapping/>
  </p:clrMapOvr>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1877D-FBFD-3DE9-F464-9DFB79A585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1873C7C-B5B4-FC57-6F4E-F0A087367234}"/>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Referințe</a:t>
            </a:r>
            <a:endParaRPr lang="el-GR" dirty="0">
              <a:solidFill>
                <a:srgbClr val="255839"/>
              </a:solidFill>
            </a:endParaRPr>
          </a:p>
        </p:txBody>
      </p:sp>
      <p:sp>
        <p:nvSpPr>
          <p:cNvPr id="7" name="Content Placeholder 6">
            <a:extLst>
              <a:ext uri="{FF2B5EF4-FFF2-40B4-BE49-F238E27FC236}">
                <a16:creationId xmlns:a16="http://schemas.microsoft.com/office/drawing/2014/main" id="{63BAA2A6-1EA2-5151-4B12-8D4993811135}"/>
              </a:ext>
            </a:extLst>
          </p:cNvPr>
          <p:cNvSpPr>
            <a:spLocks noGrp="1"/>
          </p:cNvSpPr>
          <p:nvPr>
            <p:ph sz="quarter" idx="12"/>
          </p:nvPr>
        </p:nvSpPr>
        <p:spPr>
          <a:xfrm>
            <a:off x="399369" y="1449388"/>
            <a:ext cx="9313591" cy="5157229"/>
          </a:xfrm>
        </p:spPr>
        <p:txBody>
          <a:bodyPr/>
          <a:lstStyle/>
          <a:p>
            <a:r>
              <a:rPr lang="en-US" dirty="0"/>
              <a:t>World Economic Forum. (2023). </a:t>
            </a:r>
            <a:r>
              <a:rPr lang="en-US" i="1" dirty="0"/>
              <a:t>The Future of Jobs Report 2023</a:t>
            </a:r>
            <a:r>
              <a:rPr lang="en-US" dirty="0"/>
              <a:t>. </a:t>
            </a:r>
            <a:r>
              <a:rPr lang="en-US" dirty="0">
                <a:hlinkClick r:id="rId2"/>
              </a:rPr>
              <a:t>https://www.weforum.org/publications/the-future-of-jobs-report-2023/</a:t>
            </a:r>
            <a:endParaRPr lang="en-US" dirty="0"/>
          </a:p>
          <a:p>
            <a:r>
              <a:rPr lang="en-US" dirty="0"/>
              <a:t>LinkedIn. (2022). </a:t>
            </a:r>
            <a:r>
              <a:rPr lang="en-US" i="1" dirty="0"/>
              <a:t>Global green skills report 2022</a:t>
            </a:r>
            <a:r>
              <a:rPr lang="en-US" dirty="0"/>
              <a:t>. LinkedIn Economic Graph. </a:t>
            </a:r>
            <a:r>
              <a:rPr lang="en-US" dirty="0">
                <a:hlinkClick r:id="rId3"/>
              </a:rPr>
              <a:t>https://news.linkedin.com/2022/february/our-2022-global-green-skills-report</a:t>
            </a:r>
            <a:endParaRPr lang="en-US" dirty="0"/>
          </a:p>
          <a:p>
            <a:r>
              <a:rPr lang="en-US" dirty="0" err="1"/>
              <a:t>Cedefop</a:t>
            </a:r>
            <a:r>
              <a:rPr lang="en-US" dirty="0"/>
              <a:t>. (2021). </a:t>
            </a:r>
            <a:r>
              <a:rPr lang="en-US" i="1" dirty="0"/>
              <a:t>The green employment and skills transformation: Insights from a European Green Deal skills forecast scenario</a:t>
            </a:r>
            <a:r>
              <a:rPr lang="en-US" dirty="0"/>
              <a:t>. Publications Office of the European Union. </a:t>
            </a:r>
            <a:r>
              <a:rPr lang="en-US" dirty="0">
                <a:hlinkClick r:id="rId4"/>
              </a:rPr>
              <a:t>https://doi.org/10.2801/112540</a:t>
            </a:r>
            <a:endParaRPr lang="en-US" dirty="0"/>
          </a:p>
          <a:p>
            <a:endParaRPr lang="en-US" dirty="0"/>
          </a:p>
        </p:txBody>
      </p:sp>
    </p:spTree>
    <p:extLst>
      <p:ext uri="{BB962C8B-B14F-4D97-AF65-F5344CB8AC3E}">
        <p14:creationId xmlns:p14="http://schemas.microsoft.com/office/powerpoint/2010/main" val="19512874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DEA3FC-96CC-43BA-806E-2CF52D696D57}">
  <ds:schemaRefs>
    <ds:schemaRef ds:uri="http://schemas.microsoft.com/office/2006/metadata/properties"/>
    <ds:schemaRef ds:uri="http://schemas.microsoft.com/office/infopath/2007/PartnerControls"/>
    <ds:schemaRef ds:uri="ae859902-f1fd-4f3a-8fb9-c0cffbef4f8c"/>
    <ds:schemaRef ds:uri="aa394546-8d08-47b8-b65b-6cfd0f54d94c"/>
  </ds:schemaRefs>
</ds:datastoreItem>
</file>

<file path=customXml/itemProps2.xml><?xml version="1.0" encoding="utf-8"?>
<ds:datastoreItem xmlns:ds="http://schemas.openxmlformats.org/officeDocument/2006/customXml" ds:itemID="{94095F2F-96DB-46E3-89F4-203CEF065A7E}"/>
</file>

<file path=customXml/itemProps3.xml><?xml version="1.0" encoding="utf-8"?>
<ds:datastoreItem xmlns:ds="http://schemas.openxmlformats.org/officeDocument/2006/customXml" ds:itemID="{737D992C-8333-415C-9E55-2886E01CDB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7371</TotalTime>
  <Words>5176</Words>
  <Application>Microsoft Office PowerPoint</Application>
  <PresentationFormat>Widescreen</PresentationFormat>
  <Paragraphs>409</Paragraphs>
  <Slides>37</Slides>
  <Notes>29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37</vt:i4>
      </vt:variant>
    </vt:vector>
  </HeadingPairs>
  <TitlesOfParts>
    <vt:vector size="46" baseType="lpstr">
      <vt:lpstr>Arial</vt:lpstr>
      <vt:lpstr>Calibri</vt:lpstr>
      <vt:lpstr>Courier New</vt:lpstr>
      <vt:lpstr>Open Sans</vt:lpstr>
      <vt:lpstr>Trebuchet MS</vt:lpstr>
      <vt:lpstr>Wingdings</vt:lpstr>
      <vt:lpstr>Wingdings 3</vt:lpstr>
      <vt:lpstr>CARDET Course template</vt:lpstr>
      <vt:lpstr>Facet</vt:lpstr>
      <vt:lpstr>PowerPoint Presentation</vt:lpstr>
      <vt:lpstr>Foaia de parcurs a sesiunii</vt:lpstr>
      <vt:lpstr>Prezentare generală a modulului</vt:lpstr>
      <vt:lpstr>Rezultatele învățării</vt:lpstr>
      <vt:lpstr>Reflecție de deschidere / Încălzire</vt:lpstr>
      <vt:lpstr>Subiect 1: Dezvoltarea și raționamentul cursului Expert European in Sustenabilitate(ESE)</vt:lpstr>
      <vt:lpstr>PowerPoint Presentation</vt:lpstr>
      <vt:lpstr>Subiectul 1: Dezvoltarea și raționamentul cursului Expert European in Sustenabilitate (ESE)</vt:lpstr>
      <vt:lpstr>PowerPoint Presentation</vt:lpstr>
      <vt:lpstr>PowerPoint Presentation</vt:lpstr>
      <vt:lpstr>Subiectul 2: Proiectarea și structura cursului Expert European in Sustenabilitate (ESE)</vt:lpstr>
      <vt:lpstr>PowerPoint Presentation</vt:lpstr>
      <vt:lpstr>Modulul 1: Introducere în sustenabilitatea afacerilor</vt:lpstr>
      <vt:lpstr>Modulul 2: Știința sustenabilității</vt:lpstr>
      <vt:lpstr>Modulul 3: Moduri de a gândi</vt:lpstr>
      <vt:lpstr>Modulul 4: Colectarea și gestionarea datelor</vt:lpstr>
      <vt:lpstr>Modulul 5: Dezvoltarea și implementarea Planului de Sustenabilitate</vt:lpstr>
      <vt:lpstr>Modulul 6: Finanțe și Operațiuni Sustenabile</vt:lpstr>
      <vt:lpstr>Modulul 7: Contabilizarea și raportarea carbonului</vt:lpstr>
      <vt:lpstr>Modulul 8: Managementul schimbării și transdisciplinaritate</vt:lpstr>
      <vt:lpstr>Modulul 9: Legislația de mediu și raportarea &amp; auditul ESG</vt:lpstr>
      <vt:lpstr>Discuție de tip Punct de Control</vt:lpstr>
      <vt:lpstr>Activitate practică:  Top 10 întrebări ale cursanților și răspunsuri ale formatorului</vt:lpstr>
      <vt:lpstr>Rezultatul activității practice</vt:lpstr>
      <vt:lpstr>Activitate practică: instrucțiuni pas cu pas</vt:lpstr>
      <vt:lpstr>Partajare in cadrul grupului / Debrief</vt:lpstr>
      <vt:lpstr>Aplicarea în Practica Formării: Plan de lecție</vt:lpstr>
      <vt:lpstr>Rezultatul Aplicării în Practica Formării: </vt:lpstr>
      <vt:lpstr>Aplicarea în practică: Instrucțiuni pas cu pas</vt:lpstr>
      <vt:lpstr>Legatura cu Portofoliul Formatorului</vt:lpstr>
      <vt:lpstr>Întrebări de reflecție</vt:lpstr>
      <vt:lpstr>Sarcina de învățare auto-dirijată:  Sprijinirea cursanților în medii de învățare online</vt:lpstr>
      <vt:lpstr>Rezultatul activității auto-dirijate</vt:lpstr>
      <vt:lpstr>Activitate auto-dirijată: instrucțiuni pas cu pas</vt:lpstr>
      <vt:lpstr>Rezumat și pași următori</vt:lpstr>
      <vt:lpstr>Referințe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Georgeta CHIRLESAN (138809)</cp:lastModifiedBy>
  <cp:revision>232</cp:revision>
  <cp:lastPrinted>2018-07-25T11:23:29Z</cp:lastPrinted>
  <dcterms:created xsi:type="dcterms:W3CDTF">2014-07-11T09:12:14Z</dcterms:created>
  <dcterms:modified xsi:type="dcterms:W3CDTF">2026-08-03T17:33:06Z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