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media/image45.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64"/>
  </p:notesMasterIdLst>
  <p:handoutMasterIdLst>
    <p:handoutMasterId r:id="rId65"/>
  </p:handoutMasterIdLst>
  <p:sldIdLst>
    <p:sldId id="276" r:id="rId6"/>
    <p:sldId id="263" r:id="rId7"/>
    <p:sldId id="353" r:id="rId8"/>
    <p:sldId id="339" r:id="rId9"/>
    <p:sldId id="340" r:id="rId10"/>
    <p:sldId id="341" r:id="rId11"/>
    <p:sldId id="337" r:id="rId12"/>
    <p:sldId id="393" r:id="rId13"/>
    <p:sldId id="324" r:id="rId14"/>
    <p:sldId id="395" r:id="rId15"/>
    <p:sldId id="396" r:id="rId16"/>
    <p:sldId id="338" r:id="rId17"/>
    <p:sldId id="394" r:id="rId18"/>
    <p:sldId id="281" r:id="rId19"/>
    <p:sldId id="282" r:id="rId20"/>
    <p:sldId id="302" r:id="rId21"/>
    <p:sldId id="397" r:id="rId22"/>
    <p:sldId id="398" r:id="rId23"/>
    <p:sldId id="366" r:id="rId24"/>
    <p:sldId id="420" r:id="rId25"/>
    <p:sldId id="400" r:id="rId26"/>
    <p:sldId id="348" r:id="rId27"/>
    <p:sldId id="401" r:id="rId28"/>
    <p:sldId id="402" r:id="rId29"/>
    <p:sldId id="403" r:id="rId30"/>
    <p:sldId id="404" r:id="rId31"/>
    <p:sldId id="405" r:id="rId32"/>
    <p:sldId id="336" r:id="rId33"/>
    <p:sldId id="350" r:id="rId34"/>
    <p:sldId id="406" r:id="rId35"/>
    <p:sldId id="407" r:id="rId36"/>
    <p:sldId id="293" r:id="rId37"/>
    <p:sldId id="294" r:id="rId38"/>
    <p:sldId id="320" r:id="rId39"/>
    <p:sldId id="408" r:id="rId40"/>
    <p:sldId id="412" r:id="rId41"/>
    <p:sldId id="409" r:id="rId42"/>
    <p:sldId id="410" r:id="rId43"/>
    <p:sldId id="411" r:id="rId44"/>
    <p:sldId id="413" r:id="rId45"/>
    <p:sldId id="415" r:id="rId46"/>
    <p:sldId id="365" r:id="rId47"/>
    <p:sldId id="414" r:id="rId48"/>
    <p:sldId id="268" r:id="rId49"/>
    <p:sldId id="269" r:id="rId50"/>
    <p:sldId id="416" r:id="rId51"/>
    <p:sldId id="271" r:id="rId52"/>
    <p:sldId id="417" r:id="rId53"/>
    <p:sldId id="418" r:id="rId54"/>
    <p:sldId id="347" r:id="rId55"/>
    <p:sldId id="342" r:id="rId56"/>
    <p:sldId id="344" r:id="rId57"/>
    <p:sldId id="345" r:id="rId58"/>
    <p:sldId id="357" r:id="rId59"/>
    <p:sldId id="351" r:id="rId60"/>
    <p:sldId id="419" r:id="rId61"/>
    <p:sldId id="298" r:id="rId62"/>
    <p:sldId id="270" r:id="rId63"/>
  </p:sldIdLst>
  <p:sldSz cx="12192000" cy="6858000"/>
  <p:notesSz cx="6858000" cy="9144000"/>
  <p:custDataLst>
    <p:tags r:id="rId6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B22C"/>
    <a:srgbClr val="255839"/>
    <a:srgbClr val="000000"/>
    <a:srgbClr val="DDEFBF"/>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80141" autoAdjust="0"/>
  </p:normalViewPr>
  <p:slideViewPr>
    <p:cSldViewPr snapToGrid="0">
      <p:cViewPr varScale="1">
        <p:scale>
          <a:sx n="60" d="100"/>
          <a:sy n="60" d="100"/>
        </p:scale>
        <p:origin x="30" y="11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31/7/2026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31/7/2026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nbs.net/climate-change/"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"Bine </a:t>
            </a:r>
            <a:r>
              <a:rPr lang="en-US" sz="1200" i="1" kern="1200" dirty="0" err="1">
                <a:solidFill>
                  <a:schemeClr val="tx1"/>
                </a:solidFill>
                <a:effectLst/>
                <a:latin typeface="+mn-lt"/>
                <a:ea typeface="+mn-ea"/>
                <a:cs typeface="+mn-cs"/>
              </a:rPr>
              <a:t>ați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venit</a:t>
            </a:r>
            <a:r>
              <a:rPr lang="en-US" sz="1200" i="1" kern="1200" dirty="0">
                <a:solidFill>
                  <a:schemeClr val="tx1"/>
                </a:solidFill>
                <a:effectLst/>
                <a:latin typeface="+mn-lt"/>
                <a:ea typeface="+mn-ea"/>
                <a:cs typeface="+mn-cs"/>
              </a:rPr>
              <a:t> la </a:t>
            </a:r>
            <a:r>
              <a:rPr lang="en-US" sz="1200" i="1" kern="1200" dirty="0" err="1">
                <a:solidFill>
                  <a:schemeClr val="tx1"/>
                </a:solidFill>
                <a:effectLst/>
                <a:latin typeface="+mn-lt"/>
                <a:ea typeface="+mn-ea"/>
                <a:cs typeface="+mn-cs"/>
              </a:rPr>
              <a:t>modulul</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Integrarea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sustenabilității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programele</a:t>
            </a:r>
            <a:r>
              <a:rPr lang="en-US" sz="1200" i="1" kern="1200" dirty="0">
                <a:solidFill>
                  <a:schemeClr val="tx1"/>
                </a:solidFill>
                <a:effectLst/>
                <a:latin typeface="+mn-lt"/>
                <a:ea typeface="+mn-ea"/>
                <a:cs typeface="+mn-cs"/>
              </a:rPr>
              <a:t> VET".</a:t>
            </a:r>
            <a:br>
              <a:rPr lang="en-US" sz="1200" i="1" kern="1200" dirty="0">
                <a:solidFill>
                  <a:schemeClr val="tx1"/>
                </a:solidFill>
                <a:effectLst/>
                <a:latin typeface="+mn-lt"/>
                <a:ea typeface="+mn-ea"/>
                <a:cs typeface="+mn-cs"/>
              </a:rPr>
            </a:br>
            <a:r>
              <a:rPr lang="en-US" sz="1200" i="1" kern="1200" dirty="0" err="1">
                <a:solidFill>
                  <a:schemeClr val="tx1"/>
                </a:solidFill>
                <a:effectLst/>
                <a:latin typeface="+mn-lt"/>
                <a:ea typeface="+mn-ea"/>
                <a:cs typeface="+mn-cs"/>
              </a:rPr>
              <a:t>Astăzi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vom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explora</a:t>
            </a:r>
            <a:r>
              <a:rPr lang="en-US" sz="1200" i="1" kern="1200" dirty="0">
                <a:solidFill>
                  <a:schemeClr val="tx1"/>
                </a:solidFill>
                <a:effectLst/>
                <a:latin typeface="+mn-lt"/>
                <a:ea typeface="+mn-ea"/>
                <a:cs typeface="+mn-cs"/>
              </a:rPr>
              <a:t> cum </a:t>
            </a:r>
            <a:r>
              <a:rPr lang="en-US" sz="1200" i="1" kern="1200" dirty="0" err="1">
                <a:solidFill>
                  <a:schemeClr val="tx1"/>
                </a:solidFill>
                <a:effectLst/>
                <a:latin typeface="+mn-lt"/>
                <a:ea typeface="+mn-ea"/>
                <a:cs typeface="+mn-cs"/>
              </a:rPr>
              <a:t>sustenabilitatea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poate</a:t>
            </a:r>
            <a:r>
              <a:rPr lang="en-US" sz="1200" i="1" kern="1200" dirty="0">
                <a:solidFill>
                  <a:schemeClr val="tx1"/>
                </a:solidFill>
                <a:effectLst/>
                <a:latin typeface="+mn-lt"/>
                <a:ea typeface="+mn-ea"/>
                <a:cs typeface="+mn-cs"/>
              </a:rPr>
              <a:t> fi </a:t>
            </a:r>
            <a:r>
              <a:rPr lang="en-US" sz="1200" i="1" kern="1200" dirty="0" err="1">
                <a:solidFill>
                  <a:schemeClr val="tx1"/>
                </a:solidFill>
                <a:effectLst/>
                <a:latin typeface="+mn-lt"/>
                <a:ea typeface="+mn-ea"/>
                <a:cs typeface="+mn-cs"/>
              </a:rPr>
              <a:t>integrată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sistemele</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instruire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cum </a:t>
            </a:r>
            <a:r>
              <a:rPr lang="en-US" sz="1200" i="1" kern="1200" dirty="0" err="1">
                <a:solidFill>
                  <a:schemeClr val="tx1"/>
                </a:solidFill>
                <a:effectLst/>
                <a:latin typeface="+mn-lt"/>
                <a:ea typeface="+mn-ea"/>
                <a:cs typeface="+mn-cs"/>
              </a:rPr>
              <a:t>dvs</a:t>
            </a:r>
            <a:r>
              <a:rPr lang="en-US" sz="1200" i="1" kern="1200" dirty="0">
                <a:solidFill>
                  <a:schemeClr val="tx1"/>
                </a:solidFill>
                <a:effectLst/>
                <a:latin typeface="+mn-lt"/>
                <a:ea typeface="+mn-ea"/>
                <a:cs typeface="+mn-cs"/>
              </a:rPr>
              <a:t>., ca </a:t>
            </a:r>
            <a:r>
              <a:rPr lang="en-US" sz="1200" i="1" kern="1200" dirty="0" err="1">
                <a:solidFill>
                  <a:schemeClr val="tx1"/>
                </a:solidFill>
                <a:effectLst/>
                <a:latin typeface="+mn-lt"/>
                <a:ea typeface="+mn-ea"/>
                <a:cs typeface="+mn-cs"/>
              </a:rPr>
              <a:t>instructori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puteți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oferi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mod efficient </a:t>
            </a:r>
            <a:r>
              <a:rPr lang="en-US" sz="1200" i="1" kern="1200" dirty="0" err="1">
                <a:solidFill>
                  <a:schemeClr val="tx1"/>
                </a:solidFill>
                <a:effectLst/>
                <a:latin typeface="+mn-lt"/>
                <a:ea typeface="+mn-ea"/>
                <a:cs typeface="+mn-cs"/>
              </a:rPr>
              <a:t>învățare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axată</a:t>
            </a:r>
            <a:r>
              <a:rPr lang="en-US" sz="1200" i="1" kern="1200" dirty="0">
                <a:solidFill>
                  <a:schemeClr val="tx1"/>
                </a:solidFill>
                <a:effectLst/>
                <a:latin typeface="+mn-lt"/>
                <a:ea typeface="+mn-ea"/>
                <a:cs typeface="+mn-cs"/>
              </a:rPr>
              <a:t> pe </a:t>
            </a:r>
            <a:r>
              <a:rPr lang="en-US" sz="1200" i="1" kern="1200" dirty="0" err="1">
                <a:solidFill>
                  <a:schemeClr val="tx1"/>
                </a:solidFill>
                <a:effectLst/>
                <a:latin typeface="+mn-lt"/>
                <a:ea typeface="+mn-ea"/>
                <a:cs typeface="+mn-cs"/>
              </a:rPr>
              <a:t>sustenabilitate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Formatorul</a:t>
            </a:r>
            <a:r>
              <a:rPr lang="en-US" sz="1200" i="1" kern="1200" dirty="0">
                <a:solidFill>
                  <a:schemeClr val="tx1"/>
                </a:solidFill>
                <a:effectLst/>
                <a:latin typeface="+mn-lt"/>
                <a:ea typeface="+mn-ea"/>
                <a:cs typeface="+mn-cs"/>
              </a:rPr>
              <a:t> se </a:t>
            </a:r>
            <a:r>
              <a:rPr lang="en-US" sz="1200" i="1" kern="1200" dirty="0" err="1">
                <a:solidFill>
                  <a:schemeClr val="tx1"/>
                </a:solidFill>
                <a:effectLst/>
                <a:latin typeface="+mn-lt"/>
                <a:ea typeface="+mn-ea"/>
                <a:cs typeface="+mn-cs"/>
              </a:rPr>
              <a:t>prezintă</a:t>
            </a:r>
            <a:r>
              <a:rPr lang="en-US" sz="1200" i="1"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1788296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slide-urile 2, 3, 4, </a:t>
            </a: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face </a:t>
            </a:r>
            <a:r>
              <a:rPr lang="en-US" sz="1200" kern="1200" dirty="0" err="1">
                <a:solidFill>
                  <a:schemeClr val="tx1"/>
                </a:solidFill>
                <a:effectLst/>
                <a:latin typeface="+mn-lt"/>
                <a:ea typeface="+mn-ea"/>
                <a:cs typeface="+mn-cs"/>
              </a:rPr>
              <a:t>prezentarea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generală</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modulului</a:t>
            </a:r>
            <a:r>
              <a:rPr lang="en-US" sz="1200" kern="1200" dirty="0">
                <a:solidFill>
                  <a:schemeClr val="tx1"/>
                </a:solidFill>
                <a:effectLst/>
                <a:latin typeface="+mn-lt"/>
                <a:ea typeface="+mn-ea"/>
                <a:cs typeface="+mn-cs"/>
              </a:rPr>
              <a:t> ...
El/</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 Cele 3 </a:t>
            </a:r>
            <a:r>
              <a:rPr lang="en-US" sz="1200" kern="1200" dirty="0" err="1">
                <a:solidFill>
                  <a:schemeClr val="tx1"/>
                </a:solidFill>
                <a:effectLst/>
                <a:latin typeface="+mn-lt"/>
                <a:ea typeface="+mn-ea"/>
                <a:cs typeface="+mn-cs"/>
              </a:rPr>
              <a:t>subiecte</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Fluxul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sesiunii</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Rezultate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așteptate</a:t>
            </a:r>
            <a:r>
              <a:rPr lang="en-US" sz="1200" kern="1200" dirty="0">
                <a:solidFill>
                  <a:schemeClr val="tx1"/>
                </a:solidFill>
                <a:effectLst/>
                <a:latin typeface="+mn-lt"/>
                <a:ea typeface="+mn-ea"/>
                <a:cs typeface="+mn-cs"/>
              </a:rPr>
              <a:t>
Sursa </a:t>
            </a:r>
            <a:r>
              <a:rPr lang="en-US" sz="1200" kern="1200" dirty="0" err="1">
                <a:solidFill>
                  <a:schemeClr val="tx1"/>
                </a:solidFill>
                <a:effectLst/>
                <a:latin typeface="+mn-lt"/>
                <a:ea typeface="+mn-ea"/>
                <a:cs typeface="+mn-cs"/>
              </a:rPr>
              <a:t>imaginii</a:t>
            </a:r>
            <a:r>
              <a:rPr lang="en-US" sz="1200" kern="1200" dirty="0">
                <a:solidFill>
                  <a:schemeClr val="tx1"/>
                </a:solidFill>
                <a:effectLst/>
                <a:latin typeface="+mn-lt"/>
                <a:ea typeface="+mn-ea"/>
                <a:cs typeface="+mn-cs"/>
              </a:rPr>
              <a:t>:
Imagine </a:t>
            </a:r>
            <a:r>
              <a:rPr lang="en-US" sz="1200" kern="1200" dirty="0" err="1">
                <a:solidFill>
                  <a:schemeClr val="tx1"/>
                </a:solidFill>
                <a:effectLst/>
                <a:latin typeface="+mn-lt"/>
                <a:ea typeface="+mn-ea"/>
                <a:cs typeface="+mn-cs"/>
              </a:rPr>
              <a:t>creată</a:t>
            </a:r>
            <a:r>
              <a:rPr lang="en-US" sz="1200" kern="1200" dirty="0">
                <a:solidFill>
                  <a:schemeClr val="tx1"/>
                </a:solidFill>
                <a:effectLst/>
                <a:latin typeface="+mn-lt"/>
                <a:ea typeface="+mn-ea"/>
                <a:cs typeface="+mn-cs"/>
              </a:rPr>
              <a:t> cu Sora (</a:t>
            </a:r>
            <a:r>
              <a:rPr lang="en-US" sz="1200" kern="1200" dirty="0" err="1">
                <a:solidFill>
                  <a:schemeClr val="tx1"/>
                </a:solidFill>
                <a:effectLst/>
                <a:latin typeface="+mn-lt"/>
                <a:ea typeface="+mn-ea"/>
                <a:cs typeface="+mn-cs"/>
              </a:rPr>
              <a:t>generată</a:t>
            </a:r>
            <a:r>
              <a:rPr lang="en-US" sz="1200" kern="1200" dirty="0">
                <a:solidFill>
                  <a:schemeClr val="tx1"/>
                </a:solidFill>
                <a:effectLst/>
                <a:latin typeface="+mn-lt"/>
                <a:ea typeface="+mn-ea"/>
                <a:cs typeface="+mn-cs"/>
              </a:rPr>
              <a:t> de AI),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SUSTAIN-EU CU4 "Scop </a:t>
            </a:r>
            <a:r>
              <a:rPr lang="en-US" sz="1200" kern="1200" dirty="0" err="1">
                <a:solidFill>
                  <a:schemeClr val="tx1"/>
                </a:solidFill>
                <a:effectLst/>
                <a:latin typeface="+mn-lt"/>
                <a:ea typeface="+mn-ea"/>
                <a:cs typeface="+mn-cs"/>
              </a:rPr>
              <a:t>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introducere</a:t>
            </a:r>
            <a:r>
              <a:rPr lang="en-US" sz="1200" kern="1200" dirty="0">
                <a:solidFill>
                  <a:schemeClr val="tx1"/>
                </a:solidFill>
                <a:effectLst/>
                <a:latin typeface="+mn-lt"/>
                <a:ea typeface="+mn-ea"/>
                <a:cs typeface="+mn-cs"/>
              </a:rPr>
              <a:t> in </a:t>
            </a:r>
            <a:r>
              <a:rPr lang="en-US" sz="1200" kern="1200" dirty="0" err="1">
                <a:solidFill>
                  <a:schemeClr val="tx1"/>
                </a:solidFill>
                <a:effectLst/>
                <a:latin typeface="+mn-lt"/>
                <a:ea typeface="+mn-ea"/>
                <a:cs typeface="+mn-cs"/>
              </a:rPr>
              <a:t>modul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Fără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conținut</a:t>
            </a:r>
            <a:r>
              <a:rPr lang="en-US" sz="1200" kern="1200" dirty="0">
                <a:solidFill>
                  <a:schemeClr val="tx1"/>
                </a:solidFill>
                <a:effectLst/>
                <a:latin typeface="+mn-lt"/>
                <a:ea typeface="+mn-ea"/>
                <a:cs typeface="+mn-cs"/>
              </a:rPr>
              <a:t> de la </a:t>
            </a:r>
            <a:r>
              <a:rPr lang="en-US" sz="1200" kern="1200" dirty="0" err="1">
                <a:solidFill>
                  <a:schemeClr val="tx1"/>
                </a:solidFill>
                <a:effectLst/>
                <a:latin typeface="+mn-lt"/>
                <a:ea typeface="+mn-ea"/>
                <a:cs typeface="+mn-cs"/>
              </a:rPr>
              <a:t>terți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Fără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persoane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branduri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identificabile</a:t>
            </a:r>
            <a:r>
              <a:rPr lang="en-US" sz="1200" kern="1200" dirty="0">
                <a:solidFill>
                  <a:schemeClr val="tx1"/>
                </a:solidFill>
                <a:effectLst/>
                <a:latin typeface="+mn-lt"/>
                <a:ea typeface="+mn-ea"/>
                <a:cs typeface="+mn-cs"/>
              </a:rPr>
              <a:t>. Prompt </a:t>
            </a:r>
            <a:r>
              <a:rPr lang="en-US" sz="1200" kern="1200" dirty="0" err="1">
                <a:solidFill>
                  <a:schemeClr val="tx1"/>
                </a:solidFill>
                <a:effectLst/>
                <a:latin typeface="+mn-lt"/>
                <a:ea typeface="+mn-ea"/>
                <a:cs typeface="+mn-cs"/>
              </a:rPr>
              <a:t>arhivat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înregistrările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proiectului</a:t>
            </a:r>
            <a:r>
              <a:rPr lang="en-US" sz="1200" kern="1200" dirty="0">
                <a:solidFill>
                  <a:schemeClr val="tx1"/>
                </a:solidFill>
                <a:effectLst/>
                <a:latin typeface="+mn-lt"/>
                <a:ea typeface="+mn-ea"/>
                <a:cs typeface="+mn-cs"/>
              </a:rPr>
              <a: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US" i="0" dirty="0" err="1"/>
              <a:t>Formatorul</a:t>
            </a:r>
            <a:r>
              <a:rPr lang="en-US" i="0" dirty="0"/>
              <a:t> </a:t>
            </a:r>
            <a:r>
              <a:rPr lang="en-US" i="0" dirty="0" err="1"/>
              <a:t>spune</a:t>
            </a:r>
            <a:r>
              <a:rPr lang="en-US" i="0" dirty="0"/>
              <a:t>: </a:t>
            </a:r>
            <a:r>
              <a:rPr lang="en-US" i="1" dirty="0"/>
              <a:t>"Pe </a:t>
            </a:r>
            <a:r>
              <a:rPr lang="en-US" i="1" dirty="0" err="1"/>
              <a:t>parcursul</a:t>
            </a:r>
            <a:r>
              <a:rPr lang="en-US" i="1" dirty="0"/>
              <a:t> </a:t>
            </a:r>
            <a:r>
              <a:rPr lang="en-US" i="1" dirty="0" err="1"/>
              <a:t>modulului</a:t>
            </a:r>
            <a:r>
              <a:rPr lang="en-US" i="1" dirty="0"/>
              <a:t>, </a:t>
            </a:r>
            <a:r>
              <a:rPr lang="en-US" i="1" dirty="0" err="1"/>
              <a:t>cele</a:t>
            </a:r>
            <a:r>
              <a:rPr lang="en-US" i="1" dirty="0"/>
              <a:t> </a:t>
            </a:r>
            <a:r>
              <a:rPr lang="en-US" i="1" dirty="0" err="1"/>
              <a:t>trei</a:t>
            </a:r>
            <a:r>
              <a:rPr lang="en-US" i="1" dirty="0"/>
              <a:t> </a:t>
            </a:r>
            <a:r>
              <a:rPr lang="en-US" i="1" dirty="0" err="1"/>
              <a:t>subiecte</a:t>
            </a:r>
            <a:r>
              <a:rPr lang="en-US" i="1" dirty="0"/>
              <a:t> nu sunt </a:t>
            </a:r>
            <a:r>
              <a:rPr lang="en-US" i="1" dirty="0" err="1"/>
              <a:t>prezentate</a:t>
            </a:r>
            <a:r>
              <a:rPr lang="en-US" i="1" dirty="0"/>
              <a:t> ca </a:t>
            </a:r>
            <a:r>
              <a:rPr lang="en-US" i="1" dirty="0" err="1"/>
              <a:t>unități</a:t>
            </a:r>
            <a:r>
              <a:rPr lang="en-US" i="1" dirty="0"/>
              <a:t> </a:t>
            </a:r>
            <a:r>
              <a:rPr lang="en-US" i="1" dirty="0" err="1"/>
              <a:t>secvențiale</a:t>
            </a:r>
            <a:r>
              <a:rPr lang="en-US" i="1" dirty="0"/>
              <a:t> </a:t>
            </a:r>
            <a:r>
              <a:rPr lang="en-US" i="1" dirty="0" err="1"/>
              <a:t>distincte</a:t>
            </a:r>
            <a:r>
              <a:rPr lang="en-US" i="1" dirty="0"/>
              <a:t>, ci sunt </a:t>
            </a:r>
            <a:r>
              <a:rPr lang="en-US" i="1" dirty="0" err="1"/>
              <a:t>abordate</a:t>
            </a:r>
            <a:r>
              <a:rPr lang="en-US" i="1" dirty="0"/>
              <a:t> ca </a:t>
            </a:r>
            <a:r>
              <a:rPr lang="en-US" i="1" dirty="0" err="1"/>
              <a:t>domenii</a:t>
            </a:r>
            <a:r>
              <a:rPr lang="en-US" i="1" dirty="0"/>
              <a:t> </a:t>
            </a:r>
            <a:r>
              <a:rPr lang="en-US" i="1" dirty="0" err="1"/>
              <a:t>interconectate</a:t>
            </a:r>
            <a:r>
              <a:rPr lang="en-US" i="1" dirty="0"/>
              <a:t> </a:t>
            </a:r>
            <a:r>
              <a:rPr lang="en-US" i="1" dirty="0" err="1"/>
              <a:t>și</a:t>
            </a:r>
            <a:r>
              <a:rPr lang="en-US" i="1" dirty="0"/>
              <a:t> </a:t>
            </a:r>
            <a:r>
              <a:rPr lang="en-US" i="1" dirty="0" err="1"/>
              <a:t>complementare</a:t>
            </a:r>
            <a:r>
              <a:rPr lang="en-US" i="1" dirty="0"/>
              <a:t> de </a:t>
            </a:r>
            <a:r>
              <a:rPr lang="en-US" i="1" dirty="0" err="1"/>
              <a:t>învățare</a:t>
            </a:r>
            <a:r>
              <a:rPr lang="en-US" i="1" dirty="0"/>
              <a:t>, cu </a:t>
            </a:r>
            <a:r>
              <a:rPr lang="en-US" i="1" dirty="0" err="1"/>
              <a:t>concepte</a:t>
            </a:r>
            <a:r>
              <a:rPr lang="en-US" i="1" dirty="0"/>
              <a:t>, </a:t>
            </a:r>
            <a:r>
              <a:rPr lang="en-US" i="1" dirty="0" err="1"/>
              <a:t>activități</a:t>
            </a:r>
            <a:r>
              <a:rPr lang="en-US" i="1" dirty="0"/>
              <a:t> </a:t>
            </a:r>
            <a:r>
              <a:rPr lang="en-US" i="1" dirty="0" err="1"/>
              <a:t>și</a:t>
            </a:r>
            <a:r>
              <a:rPr lang="en-US" i="1" dirty="0"/>
              <a:t> </a:t>
            </a:r>
            <a:r>
              <a:rPr lang="en-US" i="1" dirty="0" err="1"/>
              <a:t>reflecții</a:t>
            </a:r>
            <a:r>
              <a:rPr lang="en-US" i="1" dirty="0"/>
              <a:t> care se </a:t>
            </a:r>
            <a:r>
              <a:rPr lang="en-US" i="1" dirty="0" err="1"/>
              <a:t>suprapun</a:t>
            </a:r>
            <a:r>
              <a:rPr lang="en-US" i="1" dirty="0"/>
              <a:t> </a:t>
            </a:r>
            <a:r>
              <a:rPr lang="en-US" i="1" dirty="0" err="1"/>
              <a:t>intenționat</a:t>
            </a:r>
            <a:r>
              <a:rPr lang="en-US" i="1" dirty="0"/>
              <a:t> </a:t>
            </a:r>
            <a:r>
              <a:rPr lang="en-US" i="1" dirty="0" err="1"/>
              <a:t>pentru</a:t>
            </a:r>
            <a:r>
              <a:rPr lang="en-US" i="1" dirty="0"/>
              <a:t> a </a:t>
            </a:r>
            <a:r>
              <a:rPr lang="en-US" i="1" dirty="0" err="1"/>
              <a:t>susține</a:t>
            </a:r>
            <a:r>
              <a:rPr lang="en-US" i="1" dirty="0"/>
              <a:t> o </a:t>
            </a:r>
            <a:r>
              <a:rPr lang="en-US" i="1" dirty="0" err="1"/>
              <a:t>înțelegere</a:t>
            </a:r>
            <a:r>
              <a:rPr lang="en-US" i="1" dirty="0"/>
              <a:t> </a:t>
            </a:r>
            <a:r>
              <a:rPr lang="en-US" i="1" dirty="0" err="1"/>
              <a:t>integrată</a:t>
            </a:r>
            <a:r>
              <a:rPr lang="en-US" i="1" dirty="0"/>
              <a:t> a </a:t>
            </a:r>
            <a:r>
              <a:rPr lang="en-US" i="1" dirty="0" err="1"/>
              <a:t>sustenabilității</a:t>
            </a:r>
            <a:r>
              <a:rPr lang="en-US" i="1" dirty="0"/>
              <a:t> </a:t>
            </a:r>
            <a:r>
              <a:rPr lang="en-US" i="1" dirty="0" err="1"/>
              <a:t>în</a:t>
            </a:r>
            <a:r>
              <a:rPr lang="en-US" i="1" dirty="0"/>
              <a:t> practica VET."</a:t>
            </a:r>
            <a:r>
              <a:rPr lang="en-US" i="0" dirty="0"/>
              <a:t>
Sursa </a:t>
            </a:r>
            <a:r>
              <a:rPr lang="en-US" i="0" dirty="0" err="1"/>
              <a:t>imaginii</a:t>
            </a:r>
            <a:r>
              <a:rPr lang="en-US" i="0" dirty="0"/>
              <a:t>: Imagine </a:t>
            </a:r>
            <a:r>
              <a:rPr lang="en-US" i="0" dirty="0" err="1"/>
              <a:t>creată</a:t>
            </a:r>
            <a:r>
              <a:rPr lang="en-US" i="0" dirty="0"/>
              <a:t> cu Sora (</a:t>
            </a:r>
            <a:r>
              <a:rPr lang="en-US" i="0" dirty="0" err="1"/>
              <a:t>generată</a:t>
            </a:r>
            <a:r>
              <a:rPr lang="en-US" i="0" dirty="0"/>
              <a:t> de AI), </a:t>
            </a:r>
            <a:r>
              <a:rPr lang="en-US" i="0" dirty="0" err="1"/>
              <a:t>pentru</a:t>
            </a:r>
            <a:r>
              <a:rPr lang="en-US" i="0" dirty="0"/>
              <a:t> SUSTAIN-EU CU4 “Scop </a:t>
            </a:r>
            <a:r>
              <a:rPr lang="en-US" i="0" dirty="0" err="1"/>
              <a:t>si</a:t>
            </a:r>
            <a:r>
              <a:rPr lang="en-US" i="0" dirty="0"/>
              <a:t> </a:t>
            </a:r>
            <a:r>
              <a:rPr lang="en-US" i="0" dirty="0" err="1"/>
              <a:t>introducere</a:t>
            </a:r>
            <a:r>
              <a:rPr lang="en-US" i="0" dirty="0"/>
              <a:t> in </a:t>
            </a:r>
            <a:r>
              <a:rPr lang="en-US" i="0" dirty="0" err="1"/>
              <a:t>modul</a:t>
            </a:r>
            <a:r>
              <a:rPr lang="en-US" i="0" dirty="0"/>
              <a:t>". </a:t>
            </a:r>
            <a:r>
              <a:rPr lang="en-US" i="0" dirty="0" err="1"/>
              <a:t>Fără</a:t>
            </a:r>
            <a:r>
              <a:rPr lang="en-US" i="0" dirty="0"/>
              <a:t> </a:t>
            </a:r>
            <a:r>
              <a:rPr lang="en-US" i="0" dirty="0" err="1"/>
              <a:t>conținut</a:t>
            </a:r>
            <a:r>
              <a:rPr lang="en-US" i="0" dirty="0"/>
              <a:t> de la </a:t>
            </a:r>
            <a:r>
              <a:rPr lang="en-US" i="0" dirty="0" err="1"/>
              <a:t>terți</a:t>
            </a:r>
            <a:r>
              <a:rPr lang="en-US" i="0" dirty="0"/>
              <a:t>; </a:t>
            </a:r>
            <a:r>
              <a:rPr lang="en-US" i="0" dirty="0" err="1"/>
              <a:t>Fără</a:t>
            </a:r>
            <a:r>
              <a:rPr lang="en-US" i="0" dirty="0"/>
              <a:t> </a:t>
            </a:r>
            <a:r>
              <a:rPr lang="en-US" i="0" dirty="0" err="1"/>
              <a:t>persoane</a:t>
            </a:r>
            <a:r>
              <a:rPr lang="en-US" i="0" dirty="0"/>
              <a:t> </a:t>
            </a:r>
            <a:r>
              <a:rPr lang="en-US" i="0" dirty="0" err="1"/>
              <a:t>sau</a:t>
            </a:r>
            <a:r>
              <a:rPr lang="en-US" i="0" dirty="0"/>
              <a:t> </a:t>
            </a:r>
            <a:r>
              <a:rPr lang="en-US" i="0" dirty="0" err="1"/>
              <a:t>branduri</a:t>
            </a:r>
            <a:r>
              <a:rPr lang="en-US" i="0" dirty="0"/>
              <a:t> </a:t>
            </a:r>
            <a:r>
              <a:rPr lang="en-US" i="0" dirty="0" err="1"/>
              <a:t>identificabile</a:t>
            </a:r>
            <a:r>
              <a:rPr lang="en-US" i="0" dirty="0"/>
              <a:t>. Prompt </a:t>
            </a:r>
            <a:r>
              <a:rPr lang="en-US" i="0" dirty="0" err="1"/>
              <a:t>arhivat</a:t>
            </a:r>
            <a:r>
              <a:rPr lang="en-US" i="0" dirty="0"/>
              <a:t> </a:t>
            </a:r>
            <a:r>
              <a:rPr lang="en-US" i="0" dirty="0" err="1"/>
              <a:t>în</a:t>
            </a:r>
            <a:r>
              <a:rPr lang="en-US" i="0" dirty="0"/>
              <a:t> </a:t>
            </a:r>
            <a:r>
              <a:rPr lang="en-US" i="0" dirty="0" err="1"/>
              <a:t>înregistrările</a:t>
            </a:r>
            <a:r>
              <a:rPr lang="en-US" i="0" dirty="0"/>
              <a:t> </a:t>
            </a:r>
            <a:r>
              <a:rPr lang="en-US" i="0" dirty="0" err="1"/>
              <a:t>proiectului</a:t>
            </a:r>
            <a:r>
              <a:rPr lang="en-US" i="0" dirty="0"/>
              <a: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Sursa </a:t>
            </a:r>
            <a:r>
              <a:rPr lang="en-IE" b="1" dirty="0" err="1"/>
              <a:t>imaginii</a:t>
            </a:r>
            <a:r>
              <a:rPr lang="en-IE" b="1" dirty="0"/>
              <a:t>: imagine </a:t>
            </a:r>
            <a:r>
              <a:rPr lang="en-IE" b="1" dirty="0" err="1"/>
              <a:t>creată</a:t>
            </a:r>
            <a:r>
              <a:rPr lang="en-IE" b="1" dirty="0"/>
              <a:t> cu BING de Georgeta Chirlesan</a:t>
            </a:r>
            <a:endParaRPr lang="en-IE" b="0"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3799143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Sursa </a:t>
            </a:r>
            <a:r>
              <a:rPr lang="en-IE" b="1" dirty="0" err="1"/>
              <a:t>imaginii</a:t>
            </a:r>
            <a:r>
              <a:rPr lang="en-IE" b="1" dirty="0"/>
              <a:t>: imagine </a:t>
            </a:r>
            <a:r>
              <a:rPr lang="en-IE" b="1" dirty="0" err="1"/>
              <a:t>creată</a:t>
            </a:r>
            <a:r>
              <a:rPr lang="en-IE" b="1" dirty="0"/>
              <a:t> cu BING de Georgeta Chirlesan</a:t>
            </a:r>
            <a:endParaRPr lang="en-IE" b="0"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36035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 </a:t>
            </a:r>
            <a:r>
              <a:rPr lang="en-US" sz="1200" kern="1200" dirty="0" err="1">
                <a:solidFill>
                  <a:schemeClr val="tx1"/>
                </a:solidFill>
                <a:effectLst/>
                <a:latin typeface="+mn-lt"/>
                <a:ea typeface="+mn-ea"/>
                <a:cs typeface="+mn-cs"/>
              </a:rPr>
              <a:t>finalul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acestui</a:t>
            </a:r>
            <a:r>
              <a:rPr lang="en-US" sz="1200" kern="1200" dirty="0">
                <a:solidFill>
                  <a:schemeClr val="tx1"/>
                </a:solidFill>
                <a:effectLst/>
                <a:latin typeface="+mn-lt"/>
                <a:ea typeface="+mn-ea"/>
                <a:cs typeface="+mn-cs"/>
              </a:rPr>
              <a:t> slide, </a:t>
            </a: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Acest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modul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ajuta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dezvoltați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abilitățile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necesare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 integra </a:t>
            </a:r>
            <a:r>
              <a:rPr lang="en-US" sz="1200" kern="1200" dirty="0" err="1">
                <a:solidFill>
                  <a:schemeClr val="tx1"/>
                </a:solidFill>
                <a:effectLst/>
                <a:latin typeface="+mn-lt"/>
                <a:ea typeface="+mn-ea"/>
                <a:cs typeface="+mn-cs"/>
              </a:rPr>
              <a:t>sustenabilitatea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programele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dvs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oferi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mod efficient </a:t>
            </a:r>
            <a:r>
              <a:rPr lang="en-US" sz="1200" kern="1200" dirty="0" err="1">
                <a:solidFill>
                  <a:schemeClr val="tx1"/>
                </a:solidFill>
                <a:effectLst/>
                <a:latin typeface="+mn-lt"/>
                <a:ea typeface="+mn-ea"/>
                <a:cs typeface="+mn-cs"/>
              </a:rPr>
              <a:t>învățare</a:t>
            </a:r>
            <a:r>
              <a:rPr lang="en-US" sz="1200" kern="1200" dirty="0">
                <a:solidFill>
                  <a:schemeClr val="tx1"/>
                </a:solidFill>
                <a:effectLst/>
                <a:latin typeface="+mn-lt"/>
                <a:ea typeface="+mn-ea"/>
                <a:cs typeface="+mn-cs"/>
              </a:rPr>
              <a:t> ESE."</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216204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17A24-DBCD-0774-8193-C8BBB97F5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6C715-E276-C48D-0A5A-06E981F96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C18FA5-94A5-1F5C-C9AB-75BB525C01C4}"/>
              </a:ext>
            </a:extLst>
          </p:cNvPr>
          <p:cNvSpPr>
            <a:spLocks noGrp="1"/>
          </p:cNvSpPr>
          <p:nvPr>
            <p:ph type="body" idx="1"/>
          </p:nvPr>
        </p:nvSpPr>
        <p:spPr/>
        <p:txBody>
          <a:bodyPr/>
          <a:lstStyle/>
          <a:p>
            <a:r>
              <a:rPr lang="en-IE" b="0" dirty="0"/>
              <a:t>Prin </a:t>
            </a:r>
            <a:r>
              <a:rPr lang="en-IE" b="0" dirty="0" err="1"/>
              <a:t>acest</a:t>
            </a:r>
            <a:r>
              <a:rPr lang="en-IE" b="0" dirty="0"/>
              <a:t> slide </a:t>
            </a:r>
            <a:r>
              <a:rPr lang="en-IE" b="0" dirty="0" err="1"/>
              <a:t>și</a:t>
            </a:r>
            <a:r>
              <a:rPr lang="en-IE" b="0" dirty="0"/>
              <a:t> </a:t>
            </a:r>
            <a:r>
              <a:rPr lang="en-IE" b="0" dirty="0" err="1"/>
              <a:t>următorul</a:t>
            </a:r>
            <a:r>
              <a:rPr lang="en-IE" b="0" dirty="0"/>
              <a:t>, </a:t>
            </a:r>
            <a:r>
              <a:rPr lang="en-IE" b="0" dirty="0" err="1"/>
              <a:t>scopul</a:t>
            </a:r>
            <a:r>
              <a:rPr lang="en-IE" b="0" dirty="0"/>
              <a:t> </a:t>
            </a:r>
            <a:r>
              <a:rPr lang="en-IE" b="0" dirty="0" err="1"/>
              <a:t>formatorului</a:t>
            </a:r>
            <a:r>
              <a:rPr lang="en-IE" b="0" dirty="0"/>
              <a:t> </a:t>
            </a:r>
            <a:r>
              <a:rPr lang="en-IE" b="0" dirty="0" err="1"/>
              <a:t>este</a:t>
            </a:r>
            <a:r>
              <a:rPr lang="en-IE" b="0" dirty="0"/>
              <a:t> </a:t>
            </a:r>
            <a:r>
              <a:rPr lang="en-IE" b="0" dirty="0" err="1"/>
              <a:t>să</a:t>
            </a:r>
            <a:r>
              <a:rPr lang="en-IE" b="0" dirty="0"/>
              <a:t> </a:t>
            </a:r>
            <a:r>
              <a:rPr lang="en-IE" b="0" dirty="0" err="1"/>
              <a:t>introducă</a:t>
            </a:r>
            <a:r>
              <a:rPr lang="en-IE" b="0" dirty="0"/>
              <a:t> </a:t>
            </a:r>
            <a:r>
              <a:rPr lang="en-IE" b="0" dirty="0" err="1"/>
              <a:t>sustenabilitatea</a:t>
            </a:r>
            <a:r>
              <a:rPr lang="en-IE" b="0" dirty="0"/>
              <a:t> ca un </a:t>
            </a:r>
            <a:r>
              <a:rPr lang="en-IE" b="0" dirty="0" err="1"/>
              <a:t>sistem</a:t>
            </a:r>
            <a:r>
              <a:rPr lang="en-IE" b="0" dirty="0"/>
              <a:t> </a:t>
            </a:r>
            <a:r>
              <a:rPr lang="en-IE" b="0" dirty="0" err="1"/>
              <a:t>structurat</a:t>
            </a:r>
            <a:r>
              <a:rPr lang="en-IE" b="0" dirty="0"/>
              <a:t>...
La </a:t>
            </a:r>
            <a:r>
              <a:rPr lang="en-IE" b="0" dirty="0" err="1"/>
              <a:t>începutul</a:t>
            </a:r>
            <a:r>
              <a:rPr lang="en-IE" b="0" dirty="0"/>
              <a:t> </a:t>
            </a:r>
            <a:r>
              <a:rPr lang="en-IE" b="0" dirty="0" err="1"/>
              <a:t>acestui</a:t>
            </a:r>
            <a:r>
              <a:rPr lang="en-IE" b="0" dirty="0"/>
              <a:t> slide, </a:t>
            </a:r>
            <a:r>
              <a:rPr lang="en-IE" b="0" dirty="0" err="1"/>
              <a:t>formatorul</a:t>
            </a:r>
            <a:r>
              <a:rPr lang="en-IE" b="0" dirty="0"/>
              <a:t> </a:t>
            </a:r>
            <a:r>
              <a:rPr lang="en-IE" b="0" dirty="0" err="1"/>
              <a:t>spune</a:t>
            </a:r>
            <a:r>
              <a:rPr lang="en-IE" b="0" dirty="0"/>
              <a:t>: </a:t>
            </a:r>
            <a:r>
              <a:rPr lang="en-IE" b="0" i="1" dirty="0"/>
              <a:t>"</a:t>
            </a:r>
            <a:r>
              <a:rPr lang="en-IE" b="0" i="1" dirty="0" err="1"/>
              <a:t>Începem</a:t>
            </a:r>
            <a:r>
              <a:rPr lang="en-IE" b="0" i="1" dirty="0"/>
              <a:t> </a:t>
            </a:r>
            <a:r>
              <a:rPr lang="en-IE" b="0" i="1" dirty="0" err="1"/>
              <a:t>prin</a:t>
            </a:r>
            <a:r>
              <a:rPr lang="en-IE" b="0" i="1" dirty="0"/>
              <a:t> a </a:t>
            </a:r>
            <a:r>
              <a:rPr lang="en-IE" b="0" i="1" dirty="0" err="1"/>
              <a:t>reflecta</a:t>
            </a:r>
            <a:r>
              <a:rPr lang="en-IE" b="0" i="1" dirty="0"/>
              <a:t> </a:t>
            </a:r>
            <a:r>
              <a:rPr lang="en-IE" b="0" i="1" dirty="0" err="1"/>
              <a:t>asupra</a:t>
            </a:r>
            <a:r>
              <a:rPr lang="en-IE" b="0" i="1" dirty="0"/>
              <a:t> a </a:t>
            </a:r>
            <a:r>
              <a:rPr lang="en-IE" b="0" i="1" dirty="0" err="1"/>
              <a:t>ceea</a:t>
            </a:r>
            <a:r>
              <a:rPr lang="en-IE" b="0" i="1" dirty="0"/>
              <a:t> </a:t>
            </a:r>
            <a:r>
              <a:rPr lang="en-IE" b="0" i="1" dirty="0" err="1"/>
              <a:t>ce</a:t>
            </a:r>
            <a:r>
              <a:rPr lang="en-IE" b="0" i="1" dirty="0"/>
              <a:t> </a:t>
            </a:r>
            <a:r>
              <a:rPr lang="en-IE" b="0" i="1" dirty="0" err="1"/>
              <a:t>înseamnă</a:t>
            </a:r>
            <a:r>
              <a:rPr lang="en-IE" b="0" i="1" dirty="0"/>
              <a:t> cu </a:t>
            </a:r>
            <a:r>
              <a:rPr lang="en-IE" b="0" i="1" dirty="0" err="1"/>
              <a:t>adevărat</a:t>
            </a:r>
            <a:r>
              <a:rPr lang="en-IE" b="0" i="1" dirty="0"/>
              <a:t> </a:t>
            </a:r>
            <a:r>
              <a:rPr lang="en-IE" b="0" i="1" dirty="0" err="1"/>
              <a:t>sustenabilitatea</a:t>
            </a:r>
            <a:r>
              <a:rPr lang="en-IE" b="0" i="1" dirty="0"/>
              <a:t> </a:t>
            </a:r>
            <a:r>
              <a:rPr lang="en-IE" b="0" i="1" dirty="0" err="1"/>
              <a:t>în</a:t>
            </a:r>
            <a:r>
              <a:rPr lang="en-IE" b="0" i="1" dirty="0"/>
              <a:t> </a:t>
            </a:r>
            <a:r>
              <a:rPr lang="en-IE" b="0" i="1" dirty="0" err="1"/>
              <a:t>afaceri</a:t>
            </a:r>
            <a:r>
              <a:rPr lang="en-IE" b="0" i="1" dirty="0"/>
              <a:t>, </a:t>
            </a:r>
            <a:r>
              <a:rPr lang="en-IE" b="0" i="1" dirty="0" err="1"/>
              <a:t>educație</a:t>
            </a:r>
            <a:r>
              <a:rPr lang="en-IE" b="0" i="1" dirty="0"/>
              <a:t> </a:t>
            </a:r>
            <a:r>
              <a:rPr lang="en-IE" b="0" i="1" dirty="0" err="1"/>
              <a:t>și</a:t>
            </a:r>
            <a:r>
              <a:rPr lang="en-IE" b="0" i="1" dirty="0"/>
              <a:t> </a:t>
            </a:r>
            <a:r>
              <a:rPr lang="en-IE" b="0" i="1" dirty="0" err="1"/>
              <a:t>formare</a:t>
            </a:r>
            <a:r>
              <a:rPr lang="en-IE" b="0" i="1" dirty="0"/>
              <a:t>."</a:t>
            </a:r>
            <a:r>
              <a:rPr lang="en-IE" b="0" dirty="0"/>
              <a:t>
</a:t>
            </a:r>
          </a:p>
          <a:p>
            <a:r>
              <a:rPr lang="en-IE" b="0" dirty="0" err="1"/>
              <a:t>Notă</a:t>
            </a:r>
            <a:r>
              <a:rPr lang="en-IE" b="0" dirty="0"/>
              <a:t>: </a:t>
            </a:r>
            <a:r>
              <a:rPr lang="en-IE" b="0" dirty="0" err="1"/>
              <a:t>Conținut</a:t>
            </a:r>
            <a:r>
              <a:rPr lang="en-IE" b="0" dirty="0"/>
              <a:t> </a:t>
            </a:r>
            <a:r>
              <a:rPr lang="en-IE" b="0" dirty="0" err="1"/>
              <a:t>preluat</a:t>
            </a:r>
            <a:r>
              <a:rPr lang="en-IE" b="0" dirty="0"/>
              <a:t> din slide-ul 4 / CU1 de la </a:t>
            </a:r>
            <a:r>
              <a:rPr lang="en-IE" b="0" dirty="0" err="1"/>
              <a:t>cursul</a:t>
            </a:r>
            <a:r>
              <a:rPr lang="en-IE" b="0" dirty="0"/>
              <a:t> ESE</a:t>
            </a:r>
          </a:p>
        </p:txBody>
      </p:sp>
      <p:sp>
        <p:nvSpPr>
          <p:cNvPr id="4" name="Slide Number Placeholder 3">
            <a:extLst>
              <a:ext uri="{FF2B5EF4-FFF2-40B4-BE49-F238E27FC236}">
                <a16:creationId xmlns:a16="http://schemas.microsoft.com/office/drawing/2014/main" id="{43C130D2-B9BD-C66E-1D91-C240E9ED25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CF91B0-25AB-4DFA-B184-293DD156034C}"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832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err="1">
                <a:solidFill>
                  <a:schemeClr val="tx1"/>
                </a:solidFill>
                <a:effectLst/>
                <a:latin typeface="+mn-lt"/>
                <a:ea typeface="+mn-ea"/>
                <a:cs typeface="+mn-cs"/>
              </a:rPr>
              <a:t>Notă</a:t>
            </a:r>
            <a:r>
              <a:rPr lang="es-ES" sz="1200" b="1" kern="1200" dirty="0">
                <a:solidFill>
                  <a:schemeClr val="tx1"/>
                </a:solidFill>
                <a:effectLst/>
                <a:latin typeface="+mn-lt"/>
                <a:ea typeface="+mn-ea"/>
                <a:cs typeface="+mn-cs"/>
              </a:rPr>
              <a:t>: </a:t>
            </a:r>
            <a:r>
              <a:rPr lang="es-ES" sz="1200" b="1" kern="1200" dirty="0" err="1">
                <a:solidFill>
                  <a:schemeClr val="tx1"/>
                </a:solidFill>
                <a:effectLst/>
                <a:latin typeface="+mn-lt"/>
                <a:ea typeface="+mn-ea"/>
                <a:cs typeface="+mn-cs"/>
              </a:rPr>
              <a:t>Acesta</a:t>
            </a:r>
            <a:r>
              <a:rPr lang="es-ES" sz="1200" b="1" kern="1200" dirty="0">
                <a:solidFill>
                  <a:schemeClr val="tx1"/>
                </a:solidFill>
                <a:effectLst/>
                <a:latin typeface="+mn-lt"/>
                <a:ea typeface="+mn-ea"/>
                <a:cs typeface="+mn-cs"/>
              </a:rPr>
              <a:t> este </a:t>
            </a:r>
            <a:r>
              <a:rPr lang="es-ES" sz="1200" b="1" kern="1200" dirty="0" err="1">
                <a:solidFill>
                  <a:schemeClr val="tx1"/>
                </a:solidFill>
                <a:effectLst/>
                <a:latin typeface="+mn-lt"/>
                <a:ea typeface="+mn-ea"/>
                <a:cs typeface="+mn-cs"/>
              </a:rPr>
              <a:t>slide-ul</a:t>
            </a:r>
            <a:r>
              <a:rPr lang="es-ES" sz="1200" b="1" kern="1200" dirty="0">
                <a:solidFill>
                  <a:schemeClr val="tx1"/>
                </a:solidFill>
                <a:effectLst/>
                <a:latin typeface="+mn-lt"/>
                <a:ea typeface="+mn-ea"/>
                <a:cs typeface="+mn-cs"/>
              </a:rPr>
              <a:t> 6 / CU1 din </a:t>
            </a:r>
            <a:r>
              <a:rPr lang="es-ES" sz="1200" b="1" kern="1200" dirty="0" err="1">
                <a:solidFill>
                  <a:schemeClr val="tx1"/>
                </a:solidFill>
                <a:effectLst/>
                <a:latin typeface="+mn-lt"/>
                <a:ea typeface="+mn-ea"/>
                <a:cs typeface="+mn-cs"/>
              </a:rPr>
              <a:t>cursul</a:t>
            </a:r>
            <a:r>
              <a:rPr lang="es-ES" sz="1200" b="1" kern="1200" dirty="0">
                <a:solidFill>
                  <a:schemeClr val="tx1"/>
                </a:solidFill>
                <a:effectLst/>
                <a:latin typeface="+mn-lt"/>
                <a:ea typeface="+mn-ea"/>
                <a:cs typeface="+mn-cs"/>
              </a:rPr>
              <a:t> ESE</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Triple Bottom Line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un concept de </a:t>
            </a:r>
            <a:r>
              <a:rPr lang="en-US" sz="1200" b="0" i="0" kern="1200" dirty="0" err="1">
                <a:solidFill>
                  <a:schemeClr val="tx1"/>
                </a:solidFill>
                <a:effectLst/>
                <a:latin typeface="+mn-lt"/>
                <a:ea typeface="+mn-ea"/>
                <a:cs typeface="+mn-cs"/>
              </a:rPr>
              <a:t>afaceri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prin</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firmele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se </a:t>
            </a:r>
            <a:r>
              <a:rPr lang="en-US" sz="1200" b="0" i="0" kern="1200" dirty="0" err="1">
                <a:solidFill>
                  <a:schemeClr val="tx1"/>
                </a:solidFill>
                <a:effectLst/>
                <a:latin typeface="+mn-lt"/>
                <a:ea typeface="+mn-ea"/>
                <a:cs typeface="+mn-cs"/>
              </a:rPr>
              <a:t>angajeze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măsoare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impactul</a:t>
            </a:r>
            <a:r>
              <a:rPr lang="en-US" sz="1200" b="0" i="0" kern="1200" dirty="0">
                <a:solidFill>
                  <a:schemeClr val="tx1"/>
                </a:solidFill>
                <a:effectLst/>
                <a:latin typeface="+mn-lt"/>
                <a:ea typeface="+mn-ea"/>
                <a:cs typeface="+mn-cs"/>
              </a:rPr>
              <a:t> social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 pe </a:t>
            </a:r>
            <a:r>
              <a:rPr lang="en-US" sz="1200" b="0" i="0" kern="1200" dirty="0" err="1">
                <a:solidFill>
                  <a:schemeClr val="tx1"/>
                </a:solidFill>
                <a:effectLst/>
                <a:latin typeface="+mn-lt"/>
                <a:ea typeface="+mn-ea"/>
                <a:cs typeface="+mn-cs"/>
              </a:rPr>
              <a:t>lângă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performanța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financiară</a:t>
            </a:r>
            <a:r>
              <a:rPr lang="en-US" sz="1200" b="0" i="0" kern="1200" dirty="0">
                <a:solidFill>
                  <a:schemeClr val="tx1"/>
                </a:solidFill>
                <a:effectLst/>
                <a:latin typeface="+mn-lt"/>
                <a:ea typeface="+mn-ea"/>
                <a:cs typeface="+mn-cs"/>
              </a:rPr>
              <a:t> –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loc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se </a:t>
            </a:r>
            <a:r>
              <a:rPr lang="en-US" sz="1200" b="0" i="0" kern="1200" dirty="0" err="1">
                <a:solidFill>
                  <a:schemeClr val="tx1"/>
                </a:solidFill>
                <a:effectLst/>
                <a:latin typeface="+mn-lt"/>
                <a:ea typeface="+mn-ea"/>
                <a:cs typeface="+mn-cs"/>
              </a:rPr>
              <a:t>concentreze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exclusiv</a:t>
            </a:r>
            <a:r>
              <a:rPr lang="en-US" sz="1200" b="0" i="0" kern="1200" dirty="0">
                <a:solidFill>
                  <a:schemeClr val="tx1"/>
                </a:solidFill>
                <a:effectLst/>
                <a:latin typeface="+mn-lt"/>
                <a:ea typeface="+mn-ea"/>
                <a:cs typeface="+mn-cs"/>
              </a:rPr>
              <a:t> pe </a:t>
            </a:r>
            <a:r>
              <a:rPr lang="en-US" sz="1200" b="0" i="0" kern="1200" dirty="0" err="1">
                <a:solidFill>
                  <a:schemeClr val="tx1"/>
                </a:solidFill>
                <a:effectLst/>
                <a:latin typeface="+mn-lt"/>
                <a:ea typeface="+mn-ea"/>
                <a:cs typeface="+mn-cs"/>
              </a:rPr>
              <a:t>generarea</a:t>
            </a:r>
            <a:r>
              <a:rPr lang="en-US" sz="1200" b="0" i="0" kern="1200" dirty="0">
                <a:solidFill>
                  <a:schemeClr val="tx1"/>
                </a:solidFill>
                <a:effectLst/>
                <a:latin typeface="+mn-lt"/>
                <a:ea typeface="+mn-ea"/>
                <a:cs typeface="+mn-cs"/>
              </a:rPr>
              <a:t> de profit </a:t>
            </a:r>
            <a:r>
              <a:rPr lang="en-US" sz="1200" b="0" i="0" kern="1200" dirty="0" err="1">
                <a:solidFill>
                  <a:schemeClr val="tx1"/>
                </a:solidFill>
                <a:effectLst/>
                <a:latin typeface="+mn-lt"/>
                <a:ea typeface="+mn-ea"/>
                <a:cs typeface="+mn-cs"/>
              </a:rPr>
              <a:t>sau</a:t>
            </a:r>
            <a:r>
              <a:rPr lang="en-US" sz="1200" b="0" i="0" kern="1200" dirty="0">
                <a:solidFill>
                  <a:schemeClr val="tx1"/>
                </a:solidFill>
                <a:effectLst/>
                <a:latin typeface="+mn-lt"/>
                <a:ea typeface="+mn-ea"/>
                <a:cs typeface="+mn-cs"/>
              </a:rPr>
              <a:t> pe "</a:t>
            </a:r>
            <a:r>
              <a:rPr lang="en-US" sz="1200" b="0" i="0" kern="1200" dirty="0" err="1">
                <a:solidFill>
                  <a:schemeClr val="tx1"/>
                </a:solidFill>
                <a:effectLst/>
                <a:latin typeface="+mn-lt"/>
                <a:ea typeface="+mn-ea"/>
                <a:cs typeface="+mn-cs"/>
              </a:rPr>
              <a:t>profitul</a:t>
            </a:r>
            <a:r>
              <a:rPr lang="en-US" sz="1200" b="0" i="0" kern="1200" dirty="0">
                <a:solidFill>
                  <a:schemeClr val="tx1"/>
                </a:solidFill>
                <a:effectLst/>
                <a:latin typeface="+mn-lt"/>
                <a:ea typeface="+mn-ea"/>
                <a:cs typeface="+mn-cs"/>
              </a:rPr>
              <a:t>" standard.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1994, </a:t>
            </a:r>
            <a:r>
              <a:rPr lang="en-US" sz="1200" b="0" i="0" kern="1200" dirty="0" err="1">
                <a:solidFill>
                  <a:schemeClr val="tx1"/>
                </a:solidFill>
                <a:effectLst/>
                <a:latin typeface="+mn-lt"/>
                <a:ea typeface="+mn-ea"/>
                <a:cs typeface="+mn-cs"/>
              </a:rPr>
              <a:t>conceptul</a:t>
            </a:r>
            <a:r>
              <a:rPr lang="en-US" sz="1200" b="0" i="0" kern="1200" dirty="0">
                <a:solidFill>
                  <a:schemeClr val="tx1"/>
                </a:solidFill>
                <a:effectLst/>
                <a:latin typeface="+mn-lt"/>
                <a:ea typeface="+mn-ea"/>
                <a:cs typeface="+mn-cs"/>
              </a:rPr>
              <a:t> de triple bottom line a </a:t>
            </a:r>
            <a:r>
              <a:rPr lang="en-US" sz="1200" b="0" i="0" kern="1200" dirty="0" err="1">
                <a:solidFill>
                  <a:schemeClr val="tx1"/>
                </a:solidFill>
                <a:effectLst/>
                <a:latin typeface="+mn-lt"/>
                <a:ea typeface="+mn-ea"/>
                <a:cs typeface="+mn-cs"/>
              </a:rPr>
              <a:t>fost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introdus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lumea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afacerilor</a:t>
            </a:r>
            <a:r>
              <a:rPr lang="en-US" sz="1200" b="0" i="0" kern="1200" dirty="0">
                <a:solidFill>
                  <a:schemeClr val="tx1"/>
                </a:solidFill>
                <a:effectLst/>
                <a:latin typeface="+mn-lt"/>
                <a:ea typeface="+mn-ea"/>
                <a:cs typeface="+mn-cs"/>
              </a:rPr>
              <a:t> ca </a:t>
            </a:r>
            <a:r>
              <a:rPr lang="en-US" sz="1200" b="0" i="0" kern="1200" dirty="0" err="1">
                <a:solidFill>
                  <a:schemeClr val="tx1"/>
                </a:solidFill>
                <a:effectLst/>
                <a:latin typeface="+mn-lt"/>
                <a:ea typeface="+mn-ea"/>
                <a:cs typeface="+mn-cs"/>
              </a:rPr>
              <a:t>noua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taxonomie</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sustenabilității</a:t>
            </a:r>
            <a:r>
              <a:rPr lang="en-US" sz="1200" b="0" i="0" kern="1200" dirty="0">
                <a:solidFill>
                  <a:schemeClr val="tx1"/>
                </a:solidFill>
                <a:effectLst/>
                <a:latin typeface="+mn-lt"/>
                <a:ea typeface="+mn-ea"/>
                <a:cs typeface="+mn-cs"/>
              </a:rPr>
              <a:t>, care a </a:t>
            </a:r>
            <a:r>
              <a:rPr lang="en-US" sz="1200" b="0" i="0" kern="1200" dirty="0" err="1">
                <a:solidFill>
                  <a:schemeClr val="tx1"/>
                </a:solidFill>
                <a:effectLst/>
                <a:latin typeface="+mn-lt"/>
                <a:ea typeface="+mn-ea"/>
                <a:cs typeface="+mn-cs"/>
              </a:rPr>
              <a:t>adoptat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linii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directoare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ca </a:t>
            </a:r>
            <a:r>
              <a:rPr lang="en-US" sz="1200" b="0" i="0" kern="1200" dirty="0" err="1">
                <a:solidFill>
                  <a:schemeClr val="tx1"/>
                </a:solidFill>
                <a:effectLst/>
                <a:latin typeface="+mn-lt"/>
                <a:ea typeface="+mn-ea"/>
                <a:cs typeface="+mn-cs"/>
              </a:rPr>
              <a:t>industriile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adopte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abordeze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setul</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obiective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durabilă</a:t>
            </a:r>
            <a:r>
              <a:rPr lang="en-US" sz="1200" b="0" i="0" kern="1200" dirty="0">
                <a:solidFill>
                  <a:schemeClr val="tx1"/>
                </a:solidFill>
                <a:effectLst/>
                <a:latin typeface="+mn-lt"/>
                <a:ea typeface="+mn-ea"/>
                <a:cs typeface="+mn-cs"/>
              </a:rPr>
              <a:t> (ODD) </a:t>
            </a:r>
            <a:r>
              <a:rPr lang="en-US" sz="1200" b="0" i="0" kern="1200" dirty="0" err="1">
                <a:solidFill>
                  <a:schemeClr val="tx1"/>
                </a:solidFill>
                <a:effectLst/>
                <a:latin typeface="+mn-lt"/>
                <a:ea typeface="+mn-ea"/>
                <a:cs typeface="+mn-cs"/>
              </a:rPr>
              <a:t>stabilite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cadrul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summitului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Națiunilor</a:t>
            </a:r>
            <a:r>
              <a:rPr lang="en-US" sz="1200" b="0" i="0" kern="1200" dirty="0">
                <a:solidFill>
                  <a:schemeClr val="tx1"/>
                </a:solidFill>
                <a:effectLst/>
                <a:latin typeface="+mn-lt"/>
                <a:ea typeface="+mn-ea"/>
                <a:cs typeface="+mn-cs"/>
              </a:rPr>
              <a:t> Unite Rio+20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următoarele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Obiective</a:t>
            </a:r>
            <a:r>
              <a:rPr lang="en-US" sz="1200" b="0" i="0" kern="1200" dirty="0">
                <a:solidFill>
                  <a:schemeClr val="tx1"/>
                </a:solidFill>
                <a:effectLst/>
                <a:latin typeface="+mn-lt"/>
                <a:ea typeface="+mn-ea"/>
                <a:cs typeface="+mn-cs"/>
              </a:rPr>
              <a:t> de Dezvoltare ale </a:t>
            </a:r>
            <a:r>
              <a:rPr lang="en-US" sz="1200" b="0" i="0" kern="1200" dirty="0" err="1">
                <a:solidFill>
                  <a:schemeClr val="tx1"/>
                </a:solidFill>
                <a:effectLst/>
                <a:latin typeface="+mn-lt"/>
                <a:ea typeface="+mn-ea"/>
                <a:cs typeface="+mn-cs"/>
              </a:rPr>
              <a:t>Mileniului</a:t>
            </a:r>
            <a:r>
              <a:rPr lang="en-US" sz="1200" b="0" i="0" kern="1200" dirty="0">
                <a:solidFill>
                  <a:schemeClr val="tx1"/>
                </a:solidFill>
                <a:effectLst/>
                <a:latin typeface="+mn-lt"/>
                <a:ea typeface="+mn-ea"/>
                <a:cs typeface="+mn-cs"/>
              </a:rPr>
              <a:t> (ODM) </a:t>
            </a:r>
            <a:r>
              <a:rPr lang="en-US" sz="1200" b="0" i="0" kern="1200" dirty="0" err="1">
                <a:solidFill>
                  <a:schemeClr val="tx1"/>
                </a:solidFill>
                <a:effectLst/>
                <a:latin typeface="+mn-lt"/>
                <a:ea typeface="+mn-ea"/>
                <a:cs typeface="+mn-cs"/>
              </a:rPr>
              <a:t>începând</a:t>
            </a:r>
            <a:r>
              <a:rPr lang="en-US" sz="1200" b="0" i="0" kern="1200" dirty="0">
                <a:solidFill>
                  <a:schemeClr val="tx1"/>
                </a:solidFill>
                <a:effectLst/>
                <a:latin typeface="+mn-lt"/>
                <a:ea typeface="+mn-ea"/>
                <a:cs typeface="+mn-cs"/>
              </a:rPr>
              <a:t> cu 2015. </a:t>
            </a:r>
            <a:r>
              <a:rPr lang="en-US" sz="1200" b="0" i="0" kern="1200" dirty="0" err="1">
                <a:solidFill>
                  <a:schemeClr val="tx1"/>
                </a:solidFill>
                <a:effectLst/>
                <a:latin typeface="+mn-lt"/>
                <a:ea typeface="+mn-ea"/>
                <a:cs typeface="+mn-cs"/>
              </a:rPr>
              <a:t>Conceptul</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fost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introdus</a:t>
            </a:r>
            <a:r>
              <a:rPr lang="en-US" sz="1200" b="0" i="0" kern="1200" dirty="0">
                <a:solidFill>
                  <a:schemeClr val="tx1"/>
                </a:solidFill>
                <a:effectLst/>
                <a:latin typeface="+mn-lt"/>
                <a:ea typeface="+mn-ea"/>
                <a:cs typeface="+mn-cs"/>
              </a:rPr>
              <a:t> ca o </a:t>
            </a:r>
            <a:r>
              <a:rPr lang="en-US" sz="1200" b="0" i="0" kern="1200" dirty="0" err="1">
                <a:solidFill>
                  <a:schemeClr val="tx1"/>
                </a:solidFill>
                <a:effectLst/>
                <a:latin typeface="+mn-lt"/>
                <a:ea typeface="+mn-ea"/>
                <a:cs typeface="+mn-cs"/>
              </a:rPr>
              <a:t>nouă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provocare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companii</a:t>
            </a:r>
            <a:r>
              <a:rPr lang="en-US" sz="1200" b="0" i="0" kern="1200" dirty="0">
                <a:solidFill>
                  <a:schemeClr val="tx1"/>
                </a:solidFill>
                <a:effectLst/>
                <a:latin typeface="+mn-lt"/>
                <a:ea typeface="+mn-ea"/>
                <a:cs typeface="+mn-cs"/>
              </a:rPr>
              <a:t>: de a include </a:t>
            </a:r>
            <a:r>
              <a:rPr lang="en-US" sz="1200" b="0" i="0" kern="1200" dirty="0" err="1">
                <a:solidFill>
                  <a:schemeClr val="tx1"/>
                </a:solidFill>
                <a:effectLst/>
                <a:latin typeface="+mn-lt"/>
                <a:ea typeface="+mn-ea"/>
                <a:cs typeface="+mn-cs"/>
              </a:rPr>
              <a:t>securitatea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oamenilor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planetei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modelul</a:t>
            </a:r>
            <a:r>
              <a:rPr lang="en-US" sz="1200" b="0" i="0" kern="1200" dirty="0">
                <a:solidFill>
                  <a:schemeClr val="tx1"/>
                </a:solidFill>
                <a:effectLst/>
                <a:latin typeface="+mn-lt"/>
                <a:ea typeface="+mn-ea"/>
                <a:cs typeface="+mn-cs"/>
              </a:rPr>
              <a:t> strategic de </a:t>
            </a:r>
            <a:r>
              <a:rPr lang="en-US" sz="1200" b="0" i="0" kern="1200" dirty="0" err="1">
                <a:solidFill>
                  <a:schemeClr val="tx1"/>
                </a:solidFill>
                <a:effectLst/>
                <a:latin typeface="+mn-lt"/>
                <a:ea typeface="+mn-ea"/>
                <a:cs typeface="+mn-cs"/>
              </a:rPr>
              <a:t>afaceri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de a </a:t>
            </a:r>
            <a:r>
              <a:rPr lang="en-US" sz="1200" b="0" i="0" kern="1200" dirty="0" err="1">
                <a:solidFill>
                  <a:schemeClr val="tx1"/>
                </a:solidFill>
                <a:effectLst/>
                <a:latin typeface="+mn-lt"/>
                <a:ea typeface="+mn-ea"/>
                <a:cs typeface="+mn-cs"/>
              </a:rPr>
              <a:t>dezvolta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instrumente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taxonomii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evalua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prejudecățile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cauzate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societății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mediului</a:t>
            </a:r>
            <a:r>
              <a:rPr lang="en-US" sz="1200" b="0" i="0" kern="1200" dirty="0">
                <a:solidFill>
                  <a:schemeClr val="tx1"/>
                </a:solidFill>
                <a:effectLst/>
                <a:latin typeface="+mn-lt"/>
                <a:ea typeface="+mn-ea"/>
                <a:cs typeface="+mn-cs"/>
              </a:rPr>
              <a:t> (Griggs et al., 2013).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Cannibals with forks: The triple bottom line of 21st century business, Elkington (1997) </a:t>
            </a:r>
            <a:r>
              <a:rPr lang="en-US" sz="1200" b="0" i="0" kern="1200" dirty="0" err="1">
                <a:solidFill>
                  <a:schemeClr val="tx1"/>
                </a:solidFill>
                <a:effectLst/>
                <a:latin typeface="+mn-lt"/>
                <a:ea typeface="+mn-ea"/>
                <a:cs typeface="+mn-cs"/>
              </a:rPr>
              <a:t>postulează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desemnarea</a:t>
            </a:r>
            <a:r>
              <a:rPr lang="en-US" sz="1200" b="0" i="0" kern="1200" dirty="0">
                <a:solidFill>
                  <a:schemeClr val="tx1"/>
                </a:solidFill>
                <a:effectLst/>
                <a:latin typeface="+mn-lt"/>
                <a:ea typeface="+mn-ea"/>
                <a:cs typeface="+mn-cs"/>
              </a:rPr>
              <a:t> 3Ps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oameni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planetă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profituri</a:t>
            </a:r>
            <a:r>
              <a:rPr lang="en-US" sz="1200" b="0" i="0" kern="1200" dirty="0">
                <a:solidFill>
                  <a:schemeClr val="tx1"/>
                </a:solidFill>
                <a:effectLst/>
                <a:latin typeface="+mn-lt"/>
                <a:ea typeface="+mn-ea"/>
                <a:cs typeface="+mn-cs"/>
              </a:rPr>
              <a:t> ca un </a:t>
            </a:r>
            <a:r>
              <a:rPr lang="en-US" sz="1200" b="0" i="0" kern="1200" dirty="0" err="1">
                <a:solidFill>
                  <a:schemeClr val="tx1"/>
                </a:solidFill>
                <a:effectLst/>
                <a:latin typeface="+mn-lt"/>
                <a:ea typeface="+mn-ea"/>
                <a:cs typeface="+mn-cs"/>
              </a:rPr>
              <a:t>triplu</a:t>
            </a:r>
            <a:r>
              <a:rPr lang="en-US" sz="1200" b="0" i="0" kern="1200" dirty="0">
                <a:solidFill>
                  <a:schemeClr val="tx1"/>
                </a:solidFill>
                <a:effectLst/>
                <a:latin typeface="+mn-lt"/>
                <a:ea typeface="+mn-ea"/>
                <a:cs typeface="+mn-cs"/>
              </a:rPr>
              <a:t> scop </a:t>
            </a:r>
            <a:r>
              <a:rPr lang="en-US" sz="1200" b="0" i="0" kern="1200" dirty="0" err="1">
                <a:solidFill>
                  <a:schemeClr val="tx1"/>
                </a:solidFill>
                <a:effectLst/>
                <a:latin typeface="+mn-lt"/>
                <a:ea typeface="+mn-ea"/>
                <a:cs typeface="+mn-cs"/>
              </a:rPr>
              <a:t>către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adevărata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sustenabilitate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După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definiția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industriile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evalueze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segmente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atunci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când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planifică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strategiile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deoarece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trei</a:t>
            </a:r>
            <a:r>
              <a:rPr lang="en-US" sz="1200" b="0" i="0" kern="1200" dirty="0">
                <a:solidFill>
                  <a:schemeClr val="tx1"/>
                </a:solidFill>
                <a:effectLst/>
                <a:latin typeface="+mn-lt"/>
                <a:ea typeface="+mn-ea"/>
                <a:cs typeface="+mn-cs"/>
              </a:rPr>
              <a:t> sunt </a:t>
            </a:r>
            <a:r>
              <a:rPr lang="en-US" sz="1200" b="0" i="0" kern="1200" dirty="0" err="1">
                <a:solidFill>
                  <a:schemeClr val="tx1"/>
                </a:solidFill>
                <a:effectLst/>
                <a:latin typeface="+mn-lt"/>
                <a:ea typeface="+mn-ea"/>
                <a:cs typeface="+mn-cs"/>
              </a:rPr>
              <a:t>caracterizate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aceeași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importanță</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doar</a:t>
            </a:r>
            <a:r>
              <a:rPr lang="en-US" sz="1200" b="0" i="0" kern="1200" dirty="0">
                <a:solidFill>
                  <a:schemeClr val="tx1"/>
                </a:solidFill>
                <a:effectLst/>
                <a:latin typeface="+mn-lt"/>
                <a:ea typeface="+mn-ea"/>
                <a:cs typeface="+mn-cs"/>
              </a:rPr>
              <a:t> de a </a:t>
            </a:r>
            <a:r>
              <a:rPr lang="en-US" sz="1200" b="0" i="0" kern="1200" dirty="0" err="1">
                <a:solidFill>
                  <a:schemeClr val="tx1"/>
                </a:solidFill>
                <a:effectLst/>
                <a:latin typeface="+mn-lt"/>
                <a:ea typeface="+mn-ea"/>
                <a:cs typeface="+mn-cs"/>
              </a:rPr>
              <a:t>lua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calcul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randamentele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financiare</a:t>
            </a:r>
            <a:r>
              <a:rPr lang="en-US" sz="1200" b="0" i="0" kern="1200" dirty="0">
                <a:solidFill>
                  <a:schemeClr val="tx1"/>
                </a:solidFill>
                <a:effectLst/>
                <a:latin typeface="+mn-lt"/>
                <a:ea typeface="+mn-ea"/>
                <a:cs typeface="+mn-cs"/>
              </a:rPr>
              <a:t> (Moneva, Archel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Correa, 2006).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avea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succes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într</a:t>
            </a:r>
            <a:r>
              <a:rPr lang="en-US" sz="1200" b="0" i="0" kern="1200" dirty="0">
                <a:solidFill>
                  <a:schemeClr val="tx1"/>
                </a:solidFill>
                <a:effectLst/>
                <a:latin typeface="+mn-lt"/>
                <a:ea typeface="+mn-ea"/>
                <a:cs typeface="+mn-cs"/>
              </a:rPr>
              <a:t>-o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autentică</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triplului</a:t>
            </a:r>
            <a:r>
              <a:rPr lang="en-US" sz="1200" b="0" i="0" kern="1200" dirty="0">
                <a:solidFill>
                  <a:schemeClr val="tx1"/>
                </a:solidFill>
                <a:effectLst/>
                <a:latin typeface="+mn-lt"/>
                <a:ea typeface="+mn-ea"/>
                <a:cs typeface="+mn-cs"/>
              </a:rPr>
              <a:t> profit, o </a:t>
            </a:r>
            <a:r>
              <a:rPr lang="en-US" sz="1200" b="0" i="0" kern="1200" dirty="0" err="1">
                <a:solidFill>
                  <a:schemeClr val="tx1"/>
                </a:solidFill>
                <a:effectLst/>
                <a:latin typeface="+mn-lt"/>
                <a:ea typeface="+mn-ea"/>
                <a:cs typeface="+mn-cs"/>
              </a:rPr>
              <a:t>companie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considerare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aspecte</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randamente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pozitive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Reducerea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nivelului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rezultate</a:t>
            </a:r>
            <a:r>
              <a:rPr lang="en-US" sz="1200" b="0" i="0" kern="1200" dirty="0">
                <a:solidFill>
                  <a:schemeClr val="tx1"/>
                </a:solidFill>
                <a:effectLst/>
                <a:latin typeface="+mn-lt"/>
                <a:ea typeface="+mn-ea"/>
                <a:cs typeface="+mn-cs"/>
              </a:rPr>
              <a:t> negative nu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considerată</a:t>
            </a:r>
            <a:r>
              <a:rPr lang="en-US" sz="1200" b="0" i="0" kern="1200" dirty="0">
                <a:solidFill>
                  <a:schemeClr val="tx1"/>
                </a:solidFill>
                <a:effectLst/>
                <a:latin typeface="+mn-lt"/>
                <a:ea typeface="+mn-ea"/>
                <a:cs typeface="+mn-cs"/>
              </a:rPr>
              <a:t> de Elkington (1998) o </a:t>
            </a:r>
            <a:r>
              <a:rPr lang="en-US" sz="1200" b="0" i="0" kern="1200" dirty="0" err="1">
                <a:solidFill>
                  <a:schemeClr val="tx1"/>
                </a:solidFill>
                <a:effectLst/>
                <a:latin typeface="+mn-lt"/>
                <a:ea typeface="+mn-ea"/>
                <a:cs typeface="+mn-cs"/>
              </a:rPr>
              <a:t>soluție</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problemele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sociale</a:t>
            </a:r>
            <a:r>
              <a:rPr lang="en-US" sz="1200" b="0" i="0" kern="1200" dirty="0">
                <a:solidFill>
                  <a:schemeClr val="tx1"/>
                </a:solidFill>
                <a:effectLst/>
                <a:latin typeface="+mn-lt"/>
                <a:ea typeface="+mn-ea"/>
                <a:cs typeface="+mn-cs"/>
              </a:rPr>
              <a:t> cu care ne-am </a:t>
            </a:r>
            <a:r>
              <a:rPr lang="en-US" sz="1200" b="0" i="0" kern="1200" dirty="0" err="1">
                <a:solidFill>
                  <a:schemeClr val="tx1"/>
                </a:solidFill>
                <a:effectLst/>
                <a:latin typeface="+mn-lt"/>
                <a:ea typeface="+mn-ea"/>
                <a:cs typeface="+mn-cs"/>
              </a:rPr>
              <a:t>confruntat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așa</a:t>
            </a:r>
            <a:r>
              <a:rPr lang="en-US" sz="1200" b="0" i="0" kern="1200" dirty="0">
                <a:solidFill>
                  <a:schemeClr val="tx1"/>
                </a:solidFill>
                <a:effectLst/>
                <a:latin typeface="+mn-lt"/>
                <a:ea typeface="+mn-ea"/>
                <a:cs typeface="+mn-cs"/>
              </a:rPr>
              <a:t> cum au </a:t>
            </a:r>
            <a:r>
              <a:rPr lang="en-US" sz="1200" b="0" i="0" kern="1200" dirty="0" err="1">
                <a:solidFill>
                  <a:schemeClr val="tx1"/>
                </a:solidFill>
                <a:effectLst/>
                <a:latin typeface="+mn-lt"/>
                <a:ea typeface="+mn-ea"/>
                <a:cs typeface="+mn-cs"/>
              </a:rPr>
              <a:t>fost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stabilite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stabilite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ODM. 
</a:t>
            </a:r>
            <a:r>
              <a:rPr lang="en-US" sz="1200" b="0" i="0" kern="1200" dirty="0" err="1">
                <a:solidFill>
                  <a:schemeClr val="tx1"/>
                </a:solidFill>
                <a:effectLst/>
                <a:latin typeface="+mn-lt"/>
                <a:ea typeface="+mn-ea"/>
                <a:cs typeface="+mn-cs"/>
              </a:rPr>
              <a:t>Datând</a:t>
            </a:r>
            <a:r>
              <a:rPr lang="en-US" sz="1200" b="0" i="0" kern="1200" dirty="0">
                <a:solidFill>
                  <a:schemeClr val="tx1"/>
                </a:solidFill>
                <a:effectLst/>
                <a:latin typeface="+mn-lt"/>
                <a:ea typeface="+mn-ea"/>
                <a:cs typeface="+mn-cs"/>
              </a:rPr>
              <a:t> din 1997, </a:t>
            </a:r>
            <a:r>
              <a:rPr lang="en-US" sz="1200" b="0" i="0" kern="1200" dirty="0" err="1">
                <a:solidFill>
                  <a:schemeClr val="tx1"/>
                </a:solidFill>
                <a:effectLst/>
                <a:latin typeface="+mn-lt"/>
                <a:ea typeface="+mn-ea"/>
                <a:cs typeface="+mn-cs"/>
              </a:rPr>
              <a:t>conceptul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lui</a:t>
            </a:r>
            <a:r>
              <a:rPr lang="en-US" sz="1200" b="0" i="0" kern="1200" dirty="0">
                <a:solidFill>
                  <a:schemeClr val="tx1"/>
                </a:solidFill>
                <a:effectLst/>
                <a:latin typeface="+mn-lt"/>
                <a:ea typeface="+mn-ea"/>
                <a:cs typeface="+mn-cs"/>
              </a:rPr>
              <a:t> Elkington a </a:t>
            </a:r>
            <a:r>
              <a:rPr lang="en-US" sz="1200" b="0" i="0" kern="1200" dirty="0" err="1">
                <a:solidFill>
                  <a:schemeClr val="tx1"/>
                </a:solidFill>
                <a:effectLst/>
                <a:latin typeface="+mn-lt"/>
                <a:ea typeface="+mn-ea"/>
                <a:cs typeface="+mn-cs"/>
              </a:rPr>
              <a:t>fost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aplicat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reformulat</a:t>
            </a:r>
            <a:r>
              <a:rPr lang="en-US" sz="1200" b="0" i="0" kern="1200" dirty="0">
                <a:solidFill>
                  <a:schemeClr val="tx1"/>
                </a:solidFill>
                <a:effectLst/>
                <a:latin typeface="+mn-lt"/>
                <a:ea typeface="+mn-ea"/>
                <a:cs typeface="+mn-cs"/>
              </a:rPr>
              <a:t> constant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multe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contexte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Publicat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prima </a:t>
            </a:r>
            <a:r>
              <a:rPr lang="en-US" sz="1200" b="0" i="0" kern="1200" dirty="0" err="1">
                <a:solidFill>
                  <a:schemeClr val="tx1"/>
                </a:solidFill>
                <a:effectLst/>
                <a:latin typeface="+mn-lt"/>
                <a:ea typeface="+mn-ea"/>
                <a:cs typeface="+mn-cs"/>
              </a:rPr>
              <a:t>dată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1997, Cannibals with forks: Triple bottom line of 21st century business (Elkington, 1997) </a:t>
            </a:r>
            <a:r>
              <a:rPr lang="en-US" sz="1200" b="0" i="0" kern="1200" dirty="0" err="1">
                <a:solidFill>
                  <a:schemeClr val="tx1"/>
                </a:solidFill>
                <a:effectLst/>
                <a:latin typeface="+mn-lt"/>
                <a:ea typeface="+mn-ea"/>
                <a:cs typeface="+mn-cs"/>
              </a:rPr>
              <a:t>prezintă</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lume</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afacerilor</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performanțe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remarcabile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domenii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principale</a:t>
            </a:r>
            <a:r>
              <a:rPr lang="en-US" sz="1200" b="0" i="0" kern="1200" dirty="0">
                <a:solidFill>
                  <a:schemeClr val="tx1"/>
                </a:solidFill>
                <a:effectLst/>
                <a:latin typeface="+mn-lt"/>
                <a:ea typeface="+mn-ea"/>
                <a:cs typeface="+mn-cs"/>
              </a:rPr>
              <a:t>: social,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economic.
</a:t>
            </a:r>
            <a:r>
              <a:rPr lang="en-US" sz="1200" b="0" i="0" kern="1200" dirty="0" err="1">
                <a:solidFill>
                  <a:schemeClr val="tx1"/>
                </a:solidFill>
                <a:effectLst/>
                <a:latin typeface="+mn-lt"/>
                <a:ea typeface="+mn-ea"/>
                <a:cs typeface="+mn-cs"/>
              </a:rPr>
              <a:t>Acum</a:t>
            </a:r>
            <a:r>
              <a:rPr lang="en-US" sz="1200" b="0" i="0" kern="1200" dirty="0">
                <a:solidFill>
                  <a:schemeClr val="tx1"/>
                </a:solidFill>
                <a:effectLst/>
                <a:latin typeface="+mn-lt"/>
                <a:ea typeface="+mn-ea"/>
                <a:cs typeface="+mn-cs"/>
              </a:rPr>
              <a:t> 25 de ani am </a:t>
            </a:r>
            <a:r>
              <a:rPr lang="en-US" sz="1200" b="0" i="0" kern="1200" dirty="0" err="1">
                <a:solidFill>
                  <a:schemeClr val="tx1"/>
                </a:solidFill>
                <a:effectLst/>
                <a:latin typeface="+mn-lt"/>
                <a:ea typeface="+mn-ea"/>
                <a:cs typeface="+mn-cs"/>
              </a:rPr>
              <a:t>inventat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expresia</a:t>
            </a:r>
            <a:r>
              <a:rPr lang="en-US" sz="1200" b="0" i="0" kern="1200" dirty="0">
                <a:solidFill>
                  <a:schemeClr val="tx1"/>
                </a:solidFill>
                <a:effectLst/>
                <a:latin typeface="+mn-lt"/>
                <a:ea typeface="+mn-ea"/>
                <a:cs typeface="+mn-cs"/>
              </a:rPr>
              <a:t> "triple bottom line". Iată de </a:t>
            </a:r>
            <a:r>
              <a:rPr lang="en-US" sz="1200" b="0" i="0" kern="1200" dirty="0" err="1">
                <a:solidFill>
                  <a:schemeClr val="tx1"/>
                </a:solidFill>
                <a:effectLst/>
                <a:latin typeface="+mn-lt"/>
                <a:ea typeface="+mn-ea"/>
                <a:cs typeface="+mn-cs"/>
              </a:rPr>
              <a:t>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timpul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regândim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lucrurile</a:t>
            </a:r>
            <a:r>
              <a:rPr lang="en-US" sz="1200" b="0" i="0" kern="1200" dirty="0">
                <a:solidFill>
                  <a:schemeClr val="tx1"/>
                </a:solidFill>
                <a:effectLst/>
                <a:latin typeface="+mn-lt"/>
                <a:ea typeface="+mn-ea"/>
                <a:cs typeface="+mn-cs"/>
              </a:rPr>
              <a:t>, de John </a:t>
            </a:r>
            <a:r>
              <a:rPr lang="en-US" sz="1200" b="0" i="0" kern="1200" dirty="0" err="1">
                <a:solidFill>
                  <a:schemeClr val="tx1"/>
                </a:solidFill>
                <a:effectLst/>
                <a:latin typeface="+mn-lt"/>
                <a:ea typeface="+mn-ea"/>
                <a:cs typeface="+mn-cs"/>
              </a:rPr>
              <a:t>Elkingto</a:t>
            </a:r>
            <a:r>
              <a:rPr lang="en-US" sz="1200" b="0" i="0" kern="1200" dirty="0">
                <a:solidFill>
                  <a:schemeClr val="tx1"/>
                </a:solidFill>
                <a:effectLst/>
                <a:latin typeface="+mn-lt"/>
                <a:ea typeface="+mn-ea"/>
                <a:cs typeface="+mn-cs"/>
              </a:rPr>
              <a:t>, 25 </a:t>
            </a:r>
            <a:r>
              <a:rPr lang="en-US" sz="1200" b="0" i="0" kern="1200" dirty="0" err="1">
                <a:solidFill>
                  <a:schemeClr val="tx1"/>
                </a:solidFill>
                <a:effectLst/>
                <a:latin typeface="+mn-lt"/>
                <a:ea typeface="+mn-ea"/>
                <a:cs typeface="+mn-cs"/>
              </a:rPr>
              <a:t>iunie</a:t>
            </a:r>
            <a:r>
              <a:rPr lang="en-US" sz="1200" b="0" i="0" kern="1200" dirty="0">
                <a:solidFill>
                  <a:schemeClr val="tx1"/>
                </a:solidFill>
                <a:effectLst/>
                <a:latin typeface="+mn-lt"/>
                <a:ea typeface="+mn-ea"/>
                <a:cs typeface="+mn-cs"/>
              </a:rPr>
              <a:t> 2018
https://hbr.org/2018/06/25-years-ago-i-coined-the-phrase-triple-bottom-line-heres-why-im-giving-up-on-it</a:t>
            </a:r>
          </a:p>
          <a:p>
            <a:r>
              <a:rPr lang="en-US" sz="1200" b="0" i="0" kern="1200" dirty="0">
                <a:solidFill>
                  <a:schemeClr val="tx1"/>
                </a:solidFill>
                <a:effectLst/>
                <a:latin typeface="+mn-lt"/>
                <a:ea typeface="+mn-ea"/>
                <a:cs typeface="+mn-cs"/>
              </a:rPr>
              <a:t>
Sursa </a:t>
            </a:r>
            <a:r>
              <a:rPr lang="en-US" sz="1200" b="0" i="0" kern="1200" dirty="0" err="1">
                <a:solidFill>
                  <a:schemeClr val="tx1"/>
                </a:solidFill>
                <a:effectLst/>
                <a:latin typeface="+mn-lt"/>
                <a:ea typeface="+mn-ea"/>
                <a:cs typeface="+mn-cs"/>
              </a:rPr>
              <a:t>imaginii</a:t>
            </a:r>
            <a:r>
              <a:rPr lang="en-US" sz="1200" b="0" i="0" kern="1200" dirty="0">
                <a:solidFill>
                  <a:schemeClr val="tx1"/>
                </a:solidFill>
                <a:effectLst/>
                <a:latin typeface="+mn-lt"/>
                <a:ea typeface="+mn-ea"/>
                <a:cs typeface="+mn-cs"/>
              </a:rPr>
              <a:t>: https://www.researchgate.net/publication/299535510_Finding_the_Copper_Mine_of_the_21_st_Century_Conceptual_Exploration_Targeting_for_Hypothetical_Copper_Reserves</a:t>
            </a:r>
            <a:endParaRPr lang="en-GB" b="1"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334109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Notă</a:t>
            </a:r>
            <a:r>
              <a:rPr lang="en-IE" b="1" dirty="0"/>
              <a:t>: </a:t>
            </a:r>
            <a:r>
              <a:rPr lang="en-IE" b="0" dirty="0" err="1"/>
              <a:t>Conținutul</a:t>
            </a:r>
            <a:r>
              <a:rPr lang="en-IE" b="0" dirty="0"/>
              <a:t> </a:t>
            </a:r>
            <a:r>
              <a:rPr lang="en-IE" b="0" dirty="0" err="1"/>
              <a:t>reprezintă</a:t>
            </a:r>
            <a:r>
              <a:rPr lang="en-IE" b="0" dirty="0"/>
              <a:t> o </a:t>
            </a:r>
            <a:r>
              <a:rPr lang="en-IE" b="0" dirty="0" err="1"/>
              <a:t>parte</a:t>
            </a:r>
            <a:r>
              <a:rPr lang="en-IE" b="0" dirty="0"/>
              <a:t> din slide-ul 7 / CU2 din </a:t>
            </a:r>
            <a:r>
              <a:rPr lang="en-IE" b="0" dirty="0" err="1"/>
              <a:t>cursul</a:t>
            </a:r>
            <a:r>
              <a:rPr lang="en-IE" b="0" dirty="0"/>
              <a:t> ESE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Sursa </a:t>
            </a:r>
            <a:r>
              <a:rPr lang="en-IE" b="1" dirty="0" err="1"/>
              <a:t>imaginii</a:t>
            </a:r>
            <a:r>
              <a:rPr lang="en-IE" b="1" dirty="0"/>
              <a:t>: </a:t>
            </a:r>
            <a:r>
              <a:rPr lang="en-IE" b="0" dirty="0"/>
              <a:t>https://www.freepik.com/free-photo/mini-globe-top-textbook-pile_4924061.htm#fromView=keyword&amp;page=1&amp;position=1&amp;uuid=7bd5765a-b99f-4724-8f73-5746420709fd&amp;query=Sustainable+education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2291115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AC785-328E-52EE-0946-466C506ED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029E2-4182-E432-EDB5-5CBD06EF4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DC4735-7D1C-D4B2-2EE4-2724CE2D057B}"/>
              </a:ext>
            </a:extLst>
          </p:cNvPr>
          <p:cNvSpPr>
            <a:spLocks noGrp="1"/>
          </p:cNvSpPr>
          <p:nvPr>
            <p:ph type="body" idx="1"/>
          </p:nvPr>
        </p:nvSpPr>
        <p:spPr/>
        <p:txBody>
          <a:bodyPr/>
          <a:lstStyle/>
          <a:p>
            <a:r>
              <a:rPr lang="en-US" b="1" dirty="0" err="1"/>
              <a:t>Notă</a:t>
            </a:r>
            <a:r>
              <a:rPr lang="en-US" b="1" dirty="0"/>
              <a:t>: </a:t>
            </a:r>
            <a:r>
              <a:rPr lang="en-US" b="0" dirty="0" err="1"/>
              <a:t>Conținutul</a:t>
            </a:r>
            <a:r>
              <a:rPr lang="en-US" b="0" dirty="0"/>
              <a:t> </a:t>
            </a:r>
            <a:r>
              <a:rPr lang="en-US" b="0" dirty="0" err="1"/>
              <a:t>reprezintă</a:t>
            </a:r>
            <a:r>
              <a:rPr lang="en-US" b="0" dirty="0"/>
              <a:t> </a:t>
            </a:r>
            <a:r>
              <a:rPr lang="en-US" b="0" dirty="0" err="1"/>
              <a:t>părți</a:t>
            </a:r>
            <a:r>
              <a:rPr lang="en-US" b="0" dirty="0"/>
              <a:t> din slide-urile 8, 9 </a:t>
            </a:r>
            <a:r>
              <a:rPr lang="en-US" b="0" dirty="0" err="1"/>
              <a:t>și</a:t>
            </a:r>
            <a:r>
              <a:rPr lang="en-US" b="0" dirty="0"/>
              <a:t> 10 / CU2 din </a:t>
            </a:r>
            <a:r>
              <a:rPr lang="en-US" b="0" dirty="0" err="1"/>
              <a:t>cursul</a:t>
            </a:r>
            <a:r>
              <a:rPr lang="en-US" b="0" dirty="0"/>
              <a:t> ESE</a:t>
            </a:r>
          </a:p>
          <a:p>
            <a:endParaRPr lang="en-US" dirty="0"/>
          </a:p>
          <a:p>
            <a:r>
              <a:rPr lang="en-US" dirty="0" err="1"/>
              <a:t>După</a:t>
            </a:r>
            <a:r>
              <a:rPr lang="en-US" dirty="0"/>
              <a:t> </a:t>
            </a:r>
            <a:r>
              <a:rPr lang="en-US" dirty="0" err="1"/>
              <a:t>prezentarea</a:t>
            </a:r>
            <a:r>
              <a:rPr lang="en-US" dirty="0"/>
              <a:t> </a:t>
            </a:r>
            <a:r>
              <a:rPr lang="en-US" dirty="0" err="1"/>
              <a:t>acestui</a:t>
            </a:r>
            <a:r>
              <a:rPr lang="en-US" dirty="0"/>
              <a:t> slide, </a:t>
            </a:r>
            <a:r>
              <a:rPr lang="en-US" dirty="0" err="1"/>
              <a:t>formatorul</a:t>
            </a:r>
            <a:r>
              <a:rPr lang="en-US" dirty="0"/>
              <a:t> </a:t>
            </a:r>
            <a:r>
              <a:rPr lang="en-US" dirty="0" err="1"/>
              <a:t>subliniază</a:t>
            </a:r>
            <a:r>
              <a:rPr lang="en-US" dirty="0"/>
              <a:t> </a:t>
            </a:r>
            <a:r>
              <a:rPr lang="en-US" dirty="0" err="1"/>
              <a:t>că</a:t>
            </a:r>
            <a:r>
              <a:rPr lang="en-US" dirty="0"/>
              <a:t> "</a:t>
            </a:r>
            <a:r>
              <a:rPr lang="en-US" dirty="0" err="1"/>
              <a:t>Educația</a:t>
            </a:r>
            <a:r>
              <a:rPr lang="en-US" dirty="0"/>
              <a:t> </a:t>
            </a:r>
            <a:r>
              <a:rPr lang="en-US" dirty="0" err="1"/>
              <a:t>Sustenabilă</a:t>
            </a:r>
            <a:r>
              <a:rPr lang="en-US" dirty="0"/>
              <a:t>" </a:t>
            </a:r>
            <a:r>
              <a:rPr lang="en-US" dirty="0" err="1"/>
              <a:t>și</a:t>
            </a:r>
            <a:r>
              <a:rPr lang="en-US" dirty="0"/>
              <a:t> "</a:t>
            </a:r>
            <a:r>
              <a:rPr lang="en-US" dirty="0" err="1"/>
              <a:t>Educația</a:t>
            </a:r>
            <a:r>
              <a:rPr lang="en-US" dirty="0"/>
              <a:t> </a:t>
            </a:r>
            <a:r>
              <a:rPr lang="en-US" dirty="0" err="1"/>
              <a:t>pentru</a:t>
            </a:r>
            <a:r>
              <a:rPr lang="en-US" dirty="0"/>
              <a:t> </a:t>
            </a:r>
            <a:r>
              <a:rPr lang="en-US" dirty="0" err="1"/>
              <a:t>Sustenabilitate</a:t>
            </a:r>
            <a:r>
              <a:rPr lang="en-US" dirty="0"/>
              <a:t>" sunt </a:t>
            </a:r>
            <a:r>
              <a:rPr lang="en-US" dirty="0" err="1"/>
              <a:t>concepte</a:t>
            </a:r>
            <a:r>
              <a:rPr lang="en-US" dirty="0"/>
              <a:t> </a:t>
            </a:r>
            <a:r>
              <a:rPr lang="en-US" dirty="0" err="1"/>
              <a:t>distincte</a:t>
            </a:r>
            <a:r>
              <a:rPr lang="en-US" dirty="0"/>
              <a:t>, </a:t>
            </a:r>
            <a:r>
              <a:rPr lang="en-US" dirty="0" err="1"/>
              <a:t>dar</a:t>
            </a:r>
            <a:r>
              <a:rPr lang="en-US" dirty="0"/>
              <a:t> </a:t>
            </a:r>
            <a:r>
              <a:rPr lang="en-US" dirty="0" err="1"/>
              <a:t>totusi</a:t>
            </a:r>
            <a:r>
              <a:rPr lang="en-US" dirty="0"/>
              <a:t> </a:t>
            </a:r>
            <a:r>
              <a:rPr lang="en-US" dirty="0" err="1"/>
              <a:t>puternic</a:t>
            </a:r>
            <a:r>
              <a:rPr lang="en-US" dirty="0"/>
              <a:t> </a:t>
            </a:r>
            <a:r>
              <a:rPr lang="en-US" dirty="0" err="1"/>
              <a:t>conectate</a:t>
            </a:r>
            <a:r>
              <a:rPr lang="en-US" dirty="0"/>
              <a:t>, </a:t>
            </a:r>
            <a:r>
              <a:rPr lang="en-US" dirty="0" err="1"/>
              <a:t>cât</a:t>
            </a:r>
            <a:r>
              <a:rPr lang="en-US" dirty="0"/>
              <a:t> </a:t>
            </a:r>
            <a:r>
              <a:rPr lang="en-US" dirty="0" err="1"/>
              <a:t>și</a:t>
            </a:r>
            <a:r>
              <a:rPr lang="en-US" dirty="0"/>
              <a:t> </a:t>
            </a:r>
            <a:r>
              <a:rPr lang="en-US" dirty="0" err="1"/>
              <a:t>foarte</a:t>
            </a:r>
            <a:r>
              <a:rPr lang="en-US" dirty="0"/>
              <a:t> </a:t>
            </a:r>
            <a:r>
              <a:rPr lang="en-US" dirty="0" err="1"/>
              <a:t>importante</a:t>
            </a:r>
            <a:r>
              <a:rPr lang="en-US" dirty="0"/>
              <a:t>!
</a:t>
            </a:r>
            <a:r>
              <a:rPr lang="en-US" dirty="0" err="1"/>
              <a:t>Formatorul</a:t>
            </a:r>
            <a:r>
              <a:rPr lang="en-US" dirty="0"/>
              <a:t> </a:t>
            </a:r>
            <a:r>
              <a:rPr lang="en-US" dirty="0" err="1"/>
              <a:t>concluzionează</a:t>
            </a:r>
            <a:r>
              <a:rPr lang="en-US" dirty="0"/>
              <a:t>: 
"</a:t>
            </a:r>
            <a:r>
              <a:rPr lang="en-US" dirty="0" err="1"/>
              <a:t>Deși</a:t>
            </a:r>
            <a:r>
              <a:rPr lang="en-US" dirty="0"/>
              <a:t> </a:t>
            </a:r>
            <a:r>
              <a:rPr lang="en-US" dirty="0" err="1"/>
              <a:t>distincte</a:t>
            </a:r>
            <a:r>
              <a:rPr lang="en-US" dirty="0"/>
              <a:t> ca focus – </a:t>
            </a:r>
            <a:r>
              <a:rPr lang="en-US" dirty="0" err="1"/>
              <a:t>una</a:t>
            </a:r>
            <a:r>
              <a:rPr lang="en-US" dirty="0"/>
              <a:t> ca o </a:t>
            </a:r>
            <a:r>
              <a:rPr lang="en-US" dirty="0" err="1"/>
              <a:t>componentă</a:t>
            </a:r>
            <a:r>
              <a:rPr lang="en-US" dirty="0"/>
              <a:t> </a:t>
            </a:r>
            <a:r>
              <a:rPr lang="en-US" dirty="0" err="1"/>
              <a:t>curriculară</a:t>
            </a:r>
            <a:r>
              <a:rPr lang="en-US" dirty="0"/>
              <a:t> (</a:t>
            </a:r>
            <a:r>
              <a:rPr lang="en-US" dirty="0" err="1"/>
              <a:t>educația</a:t>
            </a:r>
            <a:r>
              <a:rPr lang="en-US" dirty="0"/>
              <a:t> </a:t>
            </a:r>
            <a:r>
              <a:rPr lang="en-US" dirty="0" err="1"/>
              <a:t>pentru</a:t>
            </a:r>
            <a:r>
              <a:rPr lang="en-US" dirty="0"/>
              <a:t> </a:t>
            </a:r>
            <a:r>
              <a:rPr lang="en-US" dirty="0" err="1"/>
              <a:t>sustenabilitate</a:t>
            </a:r>
            <a:r>
              <a:rPr lang="en-US" dirty="0"/>
              <a:t>) </a:t>
            </a:r>
            <a:r>
              <a:rPr lang="en-US" dirty="0" err="1"/>
              <a:t>și</a:t>
            </a:r>
            <a:r>
              <a:rPr lang="en-US" dirty="0"/>
              <a:t> </a:t>
            </a:r>
            <a:r>
              <a:rPr lang="en-US" dirty="0" err="1"/>
              <a:t>cealaltă</a:t>
            </a:r>
            <a:r>
              <a:rPr lang="en-US" dirty="0"/>
              <a:t> ca un </a:t>
            </a:r>
            <a:r>
              <a:rPr lang="en-US" dirty="0" err="1"/>
              <a:t>cadru</a:t>
            </a:r>
            <a:r>
              <a:rPr lang="en-US" dirty="0"/>
              <a:t> holistic (</a:t>
            </a:r>
            <a:r>
              <a:rPr lang="en-US" dirty="0" err="1"/>
              <a:t>educație</a:t>
            </a:r>
            <a:r>
              <a:rPr lang="en-US" dirty="0"/>
              <a:t> </a:t>
            </a:r>
            <a:r>
              <a:rPr lang="en-US" dirty="0" err="1"/>
              <a:t>sustenabilă</a:t>
            </a:r>
            <a:r>
              <a:rPr lang="en-US" dirty="0"/>
              <a:t>) – </a:t>
            </a:r>
            <a:r>
              <a:rPr lang="en-US" dirty="0" err="1"/>
              <a:t>ambele</a:t>
            </a:r>
            <a:r>
              <a:rPr lang="en-US" dirty="0"/>
              <a:t> sunt </a:t>
            </a:r>
            <a:r>
              <a:rPr lang="en-US" dirty="0" err="1"/>
              <a:t>interconectate</a:t>
            </a:r>
            <a:r>
              <a:rPr lang="en-US" dirty="0"/>
              <a:t>, </a:t>
            </a:r>
            <a:r>
              <a:rPr lang="en-US" dirty="0" err="1"/>
              <a:t>esențiale</a:t>
            </a:r>
            <a:r>
              <a:rPr lang="en-US" dirty="0"/>
              <a:t> </a:t>
            </a:r>
            <a:r>
              <a:rPr lang="en-US" dirty="0" err="1"/>
              <a:t>și</a:t>
            </a:r>
            <a:r>
              <a:rPr lang="en-US" dirty="0"/>
              <a:t> la </a:t>
            </a:r>
            <a:r>
              <a:rPr lang="en-US" dirty="0" err="1"/>
              <a:t>fel</a:t>
            </a:r>
            <a:r>
              <a:rPr lang="en-US" dirty="0"/>
              <a:t> de </a:t>
            </a:r>
            <a:r>
              <a:rPr lang="en-US" dirty="0" err="1"/>
              <a:t>importante</a:t>
            </a:r>
            <a:r>
              <a:rPr lang="en-US" dirty="0"/>
              <a:t> </a:t>
            </a:r>
            <a:r>
              <a:rPr lang="en-US" dirty="0" err="1"/>
              <a:t>pentru</a:t>
            </a:r>
            <a:r>
              <a:rPr lang="en-US" dirty="0"/>
              <a:t> a forma </a:t>
            </a:r>
            <a:r>
              <a:rPr lang="en-US" dirty="0" err="1"/>
              <a:t>cetățeni</a:t>
            </a:r>
            <a:r>
              <a:rPr lang="en-US" dirty="0"/>
              <a:t> </a:t>
            </a:r>
            <a:r>
              <a:rPr lang="en-US" dirty="0" err="1"/>
              <a:t>activi</a:t>
            </a:r>
            <a:r>
              <a:rPr lang="en-US" dirty="0"/>
              <a:t>, </a:t>
            </a:r>
            <a:r>
              <a:rPr lang="en-US" dirty="0" err="1"/>
              <a:t>informați</a:t>
            </a:r>
            <a:r>
              <a:rPr lang="en-US" dirty="0"/>
              <a:t>, </a:t>
            </a:r>
            <a:r>
              <a:rPr lang="en-US" dirty="0" err="1"/>
              <a:t>capabili</a:t>
            </a:r>
            <a:r>
              <a:rPr lang="en-US" dirty="0"/>
              <a:t> </a:t>
            </a:r>
            <a:r>
              <a:rPr lang="en-US" dirty="0" err="1"/>
              <a:t>să</a:t>
            </a:r>
            <a:r>
              <a:rPr lang="en-US" dirty="0"/>
              <a:t> </a:t>
            </a:r>
            <a:r>
              <a:rPr lang="en-US" dirty="0" err="1"/>
              <a:t>creeze</a:t>
            </a:r>
            <a:r>
              <a:rPr lang="en-US" dirty="0"/>
              <a:t> un </a:t>
            </a:r>
            <a:r>
              <a:rPr lang="en-US" dirty="0" err="1"/>
              <a:t>viitor</a:t>
            </a:r>
            <a:r>
              <a:rPr lang="en-US" dirty="0"/>
              <a:t> </a:t>
            </a:r>
            <a:r>
              <a:rPr lang="en-US" dirty="0" err="1"/>
              <a:t>durabil</a:t>
            </a:r>
            <a:r>
              <a:rPr lang="en-US" dirty="0"/>
              <a:t>."</a:t>
            </a:r>
            <a:endParaRPr lang="en-US" i="1" dirty="0"/>
          </a:p>
        </p:txBody>
      </p:sp>
      <p:sp>
        <p:nvSpPr>
          <p:cNvPr id="4" name="Slide Number Placeholder 3">
            <a:extLst>
              <a:ext uri="{FF2B5EF4-FFF2-40B4-BE49-F238E27FC236}">
                <a16:creationId xmlns:a16="http://schemas.microsoft.com/office/drawing/2014/main" id="{424E6FEE-D5EE-5458-EB9D-C3A154084E19}"/>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2150525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err="1"/>
              <a:t>Formatorul</a:t>
            </a:r>
            <a:r>
              <a:rPr lang="en-IE" b="0" dirty="0"/>
              <a:t> </a:t>
            </a:r>
            <a:r>
              <a:rPr lang="en-IE" b="0" dirty="0" err="1"/>
              <a:t>permite</a:t>
            </a:r>
            <a:r>
              <a:rPr lang="en-IE" b="0" dirty="0"/>
              <a:t> 2-3 </a:t>
            </a:r>
            <a:r>
              <a:rPr lang="en-IE" b="0" dirty="0" err="1"/>
              <a:t>răspunsuri</a:t>
            </a:r>
            <a:r>
              <a:rPr lang="en-IE" b="0" dirty="0"/>
              <a:t>... (</a:t>
            </a:r>
            <a:r>
              <a:rPr lang="en-IE" b="0" dirty="0" err="1"/>
              <a:t>participanții</a:t>
            </a:r>
            <a:r>
              <a:rPr lang="en-IE" b="0" dirty="0"/>
              <a:t> pot </a:t>
            </a:r>
            <a:r>
              <a:rPr lang="en-IE" b="0" dirty="0" err="1"/>
              <a:t>răspunde</a:t>
            </a:r>
            <a:r>
              <a:rPr lang="en-IE" b="0" dirty="0"/>
              <a:t>, de </a:t>
            </a:r>
            <a:r>
              <a:rPr lang="en-IE" b="0" dirty="0" err="1"/>
              <a:t>exemplu</a:t>
            </a:r>
            <a:r>
              <a:rPr lang="en-IE" b="0" dirty="0"/>
              <a:t>: </a:t>
            </a:r>
            <a:r>
              <a:rPr lang="en-IE" b="0" dirty="0" err="1"/>
              <a:t>responsabilitate</a:t>
            </a:r>
            <a:r>
              <a:rPr lang="en-IE" b="0" dirty="0"/>
              <a:t> </a:t>
            </a:r>
            <a:r>
              <a:rPr lang="en-IE" b="0" dirty="0" err="1"/>
              <a:t>față</a:t>
            </a:r>
            <a:r>
              <a:rPr lang="en-IE" b="0" dirty="0"/>
              <a:t> de </a:t>
            </a:r>
            <a:r>
              <a:rPr lang="en-IE" b="0" dirty="0" err="1"/>
              <a:t>mediu</a:t>
            </a:r>
            <a:r>
              <a:rPr lang="en-IE" b="0" dirty="0"/>
              <a:t>; </a:t>
            </a:r>
            <a:r>
              <a:rPr lang="en-IE" b="0" dirty="0" err="1"/>
              <a:t>eficiență</a:t>
            </a:r>
            <a:r>
              <a:rPr lang="en-IE" b="0" dirty="0"/>
              <a:t> a </a:t>
            </a:r>
            <a:r>
              <a:rPr lang="en-IE" b="0" dirty="0" err="1"/>
              <a:t>resurselor</a:t>
            </a:r>
            <a:r>
              <a:rPr lang="en-IE" b="0" dirty="0"/>
              <a:t>; </a:t>
            </a:r>
            <a:r>
              <a:rPr lang="en-IE" b="0" dirty="0" err="1"/>
              <a:t>comportament</a:t>
            </a:r>
            <a:r>
              <a:rPr lang="en-IE" b="0" dirty="0"/>
              <a:t> etic; </a:t>
            </a:r>
            <a:r>
              <a:rPr lang="en-IE" b="0" dirty="0" err="1"/>
              <a:t>incluziune</a:t>
            </a:r>
            <a:r>
              <a:rPr lang="en-IE" b="0" dirty="0"/>
              <a:t> </a:t>
            </a:r>
            <a:r>
              <a:rPr lang="en-IE" b="0" dirty="0" err="1"/>
              <a:t>socială</a:t>
            </a:r>
            <a:r>
              <a:rPr lang="en-IE"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Sursa </a:t>
            </a:r>
            <a:r>
              <a:rPr lang="en-IE" b="1" dirty="0" err="1"/>
              <a:t>imaginii</a:t>
            </a:r>
            <a:r>
              <a:rPr lang="en-IE" b="1" dirty="0"/>
              <a:t>: imagine </a:t>
            </a:r>
            <a:r>
              <a:rPr lang="en-IE" b="1" dirty="0" err="1"/>
              <a:t>creată</a:t>
            </a:r>
            <a:r>
              <a:rPr lang="en-IE" b="1" dirty="0"/>
              <a:t> cu BING de Georgeta Chirlesan</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624455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Înainte</a:t>
            </a:r>
            <a:r>
              <a:rPr lang="en-US" sz="1200" i="1" kern="1200" dirty="0">
                <a:solidFill>
                  <a:schemeClr val="tx1"/>
                </a:solidFill>
                <a:effectLst/>
                <a:latin typeface="+mn-lt"/>
                <a:ea typeface="+mn-ea"/>
                <a:cs typeface="+mn-cs"/>
              </a:rPr>
              <a:t> de a </a:t>
            </a:r>
            <a:r>
              <a:rPr lang="en-US" sz="1200" i="1" kern="1200" dirty="0" err="1">
                <a:solidFill>
                  <a:schemeClr val="tx1"/>
                </a:solidFill>
                <a:effectLst/>
                <a:latin typeface="+mn-lt"/>
                <a:ea typeface="+mn-ea"/>
                <a:cs typeface="+mn-cs"/>
              </a:rPr>
              <a:t>învăța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noi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abordări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trebuie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înțelegem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unde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există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deja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sustenabilitatea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instruirea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noastră</a:t>
            </a:r>
            <a:r>
              <a:rPr lang="en-US" sz="1200" i="1" kern="1200" dirty="0">
                <a:solidFill>
                  <a:schemeClr val="tx1"/>
                </a:solidFill>
                <a:effectLst/>
                <a:latin typeface="+mn-lt"/>
                <a:ea typeface="+mn-ea"/>
                <a:cs typeface="+mn-cs"/>
              </a:rPr>
              <a:t>." </a:t>
            </a:r>
          </a:p>
          <a:p>
            <a:endParaRPr lang="en-US" sz="1200" i="1"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distribuie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Fișa</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Lucru</a:t>
            </a:r>
            <a:r>
              <a:rPr lang="en-US" sz="1200" kern="1200" dirty="0">
                <a:solidFill>
                  <a:schemeClr val="tx1"/>
                </a:solidFill>
                <a:effectLst/>
                <a:latin typeface="+mn-lt"/>
                <a:ea typeface="+mn-ea"/>
                <a:cs typeface="+mn-cs"/>
              </a:rPr>
              <a:t> 1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sarcina. Le </a:t>
            </a:r>
            <a:r>
              <a:rPr lang="en-US" sz="1200" kern="1200" dirty="0" err="1">
                <a:solidFill>
                  <a:schemeClr val="tx1"/>
                </a:solidFill>
                <a:effectLst/>
                <a:latin typeface="+mn-lt"/>
                <a:ea typeface="+mn-ea"/>
                <a:cs typeface="+mn-cs"/>
              </a:rPr>
              <a:t>permite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participanților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lucreze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câteva</a:t>
            </a:r>
            <a:r>
              <a:rPr lang="en-US" sz="1200" kern="1200" dirty="0">
                <a:solidFill>
                  <a:schemeClr val="tx1"/>
                </a:solidFill>
                <a:effectLst/>
                <a:latin typeface="+mn-lt"/>
                <a:ea typeface="+mn-ea"/>
                <a:cs typeface="+mn-cs"/>
              </a:rPr>
              <a:t> minute.
</a:t>
            </a:r>
            <a:r>
              <a:rPr lang="en-US" sz="1200" kern="1200" dirty="0" err="1">
                <a:solidFill>
                  <a:schemeClr val="tx1"/>
                </a:solidFill>
                <a:effectLst/>
                <a:latin typeface="+mn-lt"/>
                <a:ea typeface="+mn-ea"/>
                <a:cs typeface="+mn-cs"/>
              </a:rPr>
              <a:t>Adună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fișele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lucru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"Cine </a:t>
            </a:r>
            <a:r>
              <a:rPr lang="en-US" sz="1200" i="1" kern="1200" dirty="0" err="1">
                <a:solidFill>
                  <a:schemeClr val="tx1"/>
                </a:solidFill>
                <a:effectLst/>
                <a:latin typeface="+mn-lt"/>
                <a:ea typeface="+mn-ea"/>
                <a:cs typeface="+mn-cs"/>
              </a:rPr>
              <a:t>dorește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împărtășească</a:t>
            </a:r>
            <a:r>
              <a:rPr lang="en-US" sz="1200" i="1" kern="1200" dirty="0">
                <a:solidFill>
                  <a:schemeClr val="tx1"/>
                </a:solidFill>
                <a:effectLst/>
                <a:latin typeface="+mn-lt"/>
                <a:ea typeface="+mn-ea"/>
                <a:cs typeface="+mn-cs"/>
              </a:rPr>
              <a:t> o </a:t>
            </a:r>
            <a:r>
              <a:rPr lang="en-US" sz="1200" i="1" kern="1200" dirty="0" err="1">
                <a:solidFill>
                  <a:schemeClr val="tx1"/>
                </a:solidFill>
                <a:effectLst/>
                <a:latin typeface="+mn-lt"/>
                <a:ea typeface="+mn-ea"/>
                <a:cs typeface="+mn-cs"/>
              </a:rPr>
              <a:t>provocare</a:t>
            </a:r>
            <a:r>
              <a:rPr lang="en-US" sz="1200" i="1"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invită</a:t>
            </a:r>
            <a:r>
              <a:rPr lang="en-US" sz="1200" kern="1200" dirty="0">
                <a:solidFill>
                  <a:schemeClr val="tx1"/>
                </a:solidFill>
                <a:effectLst/>
                <a:latin typeface="+mn-lt"/>
                <a:ea typeface="+mn-ea"/>
                <a:cs typeface="+mn-cs"/>
              </a:rPr>
              <a:t> 2-3 </a:t>
            </a:r>
            <a:r>
              <a:rPr lang="en-US" sz="1200" kern="1200" dirty="0" err="1">
                <a:solidFill>
                  <a:schemeClr val="tx1"/>
                </a:solidFill>
                <a:effectLst/>
                <a:latin typeface="+mn-lt"/>
                <a:ea typeface="+mn-ea"/>
                <a:cs typeface="+mn-cs"/>
              </a:rPr>
              <a:t>participanți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răspundă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Provocările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tipice</a:t>
            </a:r>
            <a:r>
              <a:rPr lang="en-US" sz="1200" kern="1200" dirty="0">
                <a:solidFill>
                  <a:schemeClr val="tx1"/>
                </a:solidFill>
                <a:effectLst/>
                <a:latin typeface="+mn-lt"/>
                <a:ea typeface="+mn-ea"/>
                <a:cs typeface="+mn-cs"/>
              </a:rPr>
              <a:t> pe care </a:t>
            </a:r>
            <a:r>
              <a:rPr lang="en-US" sz="1200" kern="1200" dirty="0" err="1">
                <a:solidFill>
                  <a:schemeClr val="tx1"/>
                </a:solidFill>
                <a:effectLst/>
                <a:latin typeface="+mn-lt"/>
                <a:ea typeface="+mn-ea"/>
                <a:cs typeface="+mn-cs"/>
              </a:rPr>
              <a:t>participanții</a:t>
            </a:r>
            <a:r>
              <a:rPr lang="en-US" sz="1200" kern="1200" dirty="0">
                <a:solidFill>
                  <a:schemeClr val="tx1"/>
                </a:solidFill>
                <a:effectLst/>
                <a:latin typeface="+mn-lt"/>
                <a:ea typeface="+mn-ea"/>
                <a:cs typeface="+mn-cs"/>
              </a:rPr>
              <a:t> le pot </a:t>
            </a:r>
            <a:r>
              <a:rPr lang="en-US" sz="1200" kern="1200" dirty="0" err="1">
                <a:solidFill>
                  <a:schemeClr val="tx1"/>
                </a:solidFill>
                <a:effectLst/>
                <a:latin typeface="+mn-lt"/>
                <a:ea typeface="+mn-ea"/>
                <a:cs typeface="+mn-cs"/>
              </a:rPr>
              <a:t>evidenția</a:t>
            </a:r>
            <a:r>
              <a:rPr lang="en-US" sz="1200" kern="1200" dirty="0">
                <a:solidFill>
                  <a:schemeClr val="tx1"/>
                </a:solidFill>
                <a:effectLst/>
                <a:latin typeface="+mn-lt"/>
                <a:ea typeface="+mn-ea"/>
                <a:cs typeface="+mn-cs"/>
              </a:rPr>
              <a:t> sunt:
</a:t>
            </a:r>
            <a:r>
              <a:rPr lang="en-US" sz="1200" kern="1200" dirty="0" err="1">
                <a:solidFill>
                  <a:schemeClr val="tx1"/>
                </a:solidFill>
                <a:effectLst/>
                <a:latin typeface="+mn-lt"/>
                <a:ea typeface="+mn-ea"/>
                <a:cs typeface="+mn-cs"/>
              </a:rPr>
              <a:t>Materiale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didactice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limitate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Lipsa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timpului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Rezistența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instituțională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Lipsa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exemplelor</a:t>
            </a: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concluzionează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Aceste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răspunsuri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reflectă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bariere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comune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calea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tranzițiilor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spre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inclusiv</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rezistența</a:t>
            </a:r>
            <a:r>
              <a:rPr lang="en-US" sz="1200" i="1" kern="1200" dirty="0">
                <a:solidFill>
                  <a:schemeClr val="tx1"/>
                </a:solidFill>
                <a:effectLst/>
                <a:latin typeface="+mn-lt"/>
                <a:ea typeface="+mn-ea"/>
                <a:cs typeface="+mn-cs"/>
              </a:rPr>
              <a:t> la </a:t>
            </a:r>
            <a:r>
              <a:rPr lang="en-US" sz="1200" i="1" kern="1200" dirty="0" err="1">
                <a:solidFill>
                  <a:schemeClr val="tx1"/>
                </a:solidFill>
                <a:effectLst/>
                <a:latin typeface="+mn-lt"/>
                <a:ea typeface="+mn-ea"/>
                <a:cs typeface="+mn-cs"/>
              </a:rPr>
              <a:t>schimbare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conștientizarea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limitată</a:t>
            </a:r>
            <a:r>
              <a:rPr lang="en-US" sz="1200" i="1" kern="1200" dirty="0">
                <a:solidFill>
                  <a:schemeClr val="tx1"/>
                </a:solidFill>
                <a:effectLst/>
                <a:latin typeface="+mn-lt"/>
                <a:ea typeface="+mn-ea"/>
                <a:cs typeface="+mn-cs"/>
              </a:rPr>
              <a:t>.“</a:t>
            </a:r>
          </a:p>
          <a:p>
            <a:pPr marL="0" indent="0">
              <a:buFont typeface="Arial" panose="020B0604020202020204" pitchFamily="34" charset="0"/>
              <a:buNone/>
            </a:pP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emoji </a:t>
            </a:r>
            <a:r>
              <a:rPr lang="en-US" sz="1200" kern="1200" dirty="0" err="1">
                <a:solidFill>
                  <a:schemeClr val="tx1"/>
                </a:solidFill>
                <a:effectLst/>
                <a:latin typeface="+mn-lt"/>
                <a:ea typeface="+mn-ea"/>
                <a:cs typeface="+mn-cs"/>
              </a:rPr>
              <a:t>gratuit</a:t>
            </a:r>
            <a:r>
              <a:rPr lang="en-US" sz="1200" kern="1200" dirty="0">
                <a:solidFill>
                  <a:schemeClr val="tx1"/>
                </a:solidFill>
                <a:effectLst/>
                <a:latin typeface="+mn-lt"/>
                <a:ea typeface="+mn-ea"/>
                <a:cs typeface="+mn-cs"/>
              </a:rPr>
              <a:t> de la </a:t>
            </a:r>
            <a:r>
              <a:rPr lang="en-US" sz="1200" kern="1200" dirty="0" err="1">
                <a:solidFill>
                  <a:schemeClr val="tx1"/>
                </a:solidFill>
                <a:effectLst/>
                <a:latin typeface="+mn-lt"/>
                <a:ea typeface="+mn-ea"/>
                <a:cs typeface="+mn-cs"/>
              </a:rPr>
              <a:t>Vecteezy</a:t>
            </a:r>
            <a:r>
              <a:rPr lang="en-US" sz="1200" kern="1200" dirty="0">
                <a:solidFill>
                  <a:schemeClr val="tx1"/>
                </a:solidFill>
                <a:effectLst/>
                <a:latin typeface="+mn-lt"/>
                <a:ea typeface="+mn-ea"/>
                <a:cs typeface="+mn-cs"/>
              </a:rPr>
              <a:t>: https://www.vecteezy.com/free-png/think-emoji</a:t>
            </a:r>
          </a:p>
        </p:txBody>
      </p:sp>
      <p:sp>
        <p:nvSpPr>
          <p:cNvPr id="4" name="Slide Number Placeholder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2349775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393E7-DC4F-66A9-A593-D41387DF7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012B7-6E6B-6A1B-D2EE-E583318F2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708AB-A8C4-2366-54E5-378EA0A3923F}"/>
              </a:ext>
            </a:extLst>
          </p:cNvPr>
          <p:cNvSpPr>
            <a:spLocks noGrp="1"/>
          </p:cNvSpPr>
          <p:nvPr>
            <p:ph type="body" idx="1"/>
          </p:nvPr>
        </p:nvSpPr>
        <p:spPr/>
        <p:txBody>
          <a:bodyPr/>
          <a:lstStyle/>
          <a:p>
            <a:r>
              <a:rPr lang="es-ES" b="1" dirty="0" err="1"/>
              <a:t>Notă</a:t>
            </a:r>
            <a:r>
              <a:rPr lang="es-ES" b="1" dirty="0"/>
              <a:t>: </a:t>
            </a:r>
            <a:r>
              <a:rPr lang="es-ES" b="0" dirty="0" err="1"/>
              <a:t>Acesta</a:t>
            </a:r>
            <a:r>
              <a:rPr lang="es-ES" b="0" dirty="0"/>
              <a:t> este </a:t>
            </a:r>
            <a:r>
              <a:rPr lang="es-ES" b="0" dirty="0" err="1"/>
              <a:t>slide-ul</a:t>
            </a:r>
            <a:r>
              <a:rPr lang="es-ES" b="0" dirty="0"/>
              <a:t> 9 / CU3 din </a:t>
            </a:r>
            <a:r>
              <a:rPr lang="es-ES" b="0" dirty="0" err="1"/>
              <a:t>cursul</a:t>
            </a:r>
            <a:r>
              <a:rPr lang="es-ES" b="0" dirty="0"/>
              <a:t> ESE</a:t>
            </a:r>
          </a:p>
          <a:p>
            <a:endParaRPr lang="en-IE" dirty="0"/>
          </a:p>
          <a:p>
            <a:r>
              <a:rPr lang="en-US" sz="1200" kern="1200" dirty="0">
                <a:solidFill>
                  <a:schemeClr val="tx1"/>
                </a:solidFill>
                <a:effectLst/>
                <a:latin typeface="+mn-lt"/>
                <a:ea typeface="+mn-ea"/>
                <a:cs typeface="+mn-cs"/>
              </a:rPr>
              <a:t>Prin </a:t>
            </a:r>
            <a:r>
              <a:rPr lang="en-US" sz="1200" kern="1200" dirty="0" err="1">
                <a:solidFill>
                  <a:schemeClr val="tx1"/>
                </a:solidFill>
                <a:effectLst/>
                <a:latin typeface="+mn-lt"/>
                <a:ea typeface="+mn-ea"/>
                <a:cs typeface="+mn-cs"/>
              </a:rPr>
              <a:t>prezentarea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acestui</a:t>
            </a:r>
            <a:r>
              <a:rPr lang="en-US" sz="1200" kern="1200" dirty="0">
                <a:solidFill>
                  <a:schemeClr val="tx1"/>
                </a:solidFill>
                <a:effectLst/>
                <a:latin typeface="+mn-lt"/>
                <a:ea typeface="+mn-ea"/>
                <a:cs typeface="+mn-cs"/>
              </a:rPr>
              <a:t> slide, </a:t>
            </a: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introduce </a:t>
            </a:r>
            <a:r>
              <a:rPr lang="en-US" sz="1200" kern="1200" dirty="0" err="1">
                <a:solidFill>
                  <a:schemeClr val="tx1"/>
                </a:solidFill>
                <a:effectLst/>
                <a:latin typeface="+mn-lt"/>
                <a:ea typeface="+mn-ea"/>
                <a:cs typeface="+mn-cs"/>
              </a:rPr>
              <a:t>participanții</a:t>
            </a:r>
            <a:r>
              <a:rPr lang="en-US" sz="1200" kern="1200" dirty="0">
                <a:solidFill>
                  <a:schemeClr val="tx1"/>
                </a:solidFill>
                <a:effectLst/>
                <a:latin typeface="+mn-lt"/>
                <a:ea typeface="+mn-ea"/>
                <a:cs typeface="+mn-cs"/>
              </a:rPr>
              <a:t> in </a:t>
            </a:r>
            <a:r>
              <a:rPr lang="en-US" sz="1200" kern="1200" dirty="0" err="1">
                <a:solidFill>
                  <a:schemeClr val="tx1"/>
                </a:solidFill>
                <a:effectLst/>
                <a:latin typeface="+mn-lt"/>
                <a:ea typeface="+mn-ea"/>
                <a:cs typeface="+mn-cs"/>
              </a:rPr>
              <a:t>Gândirea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oferi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exemple</a:t>
            </a:r>
            <a:r>
              <a:rPr lang="en-US" sz="1200" kern="1200" dirty="0">
                <a:solidFill>
                  <a:schemeClr val="tx1"/>
                </a:solidFill>
                <a:effectLst/>
                <a:latin typeface="+mn-lt"/>
                <a:ea typeface="+mn-ea"/>
                <a:cs typeface="+mn-cs"/>
              </a:rPr>
              <a:t> verbale de </a:t>
            </a:r>
            <a:r>
              <a:rPr lang="en-US" sz="1200" kern="1200" dirty="0" err="1">
                <a:solidFill>
                  <a:schemeClr val="tx1"/>
                </a:solidFill>
                <a:effectLst/>
                <a:latin typeface="+mn-lt"/>
                <a:ea typeface="+mn-ea"/>
                <a:cs typeface="+mn-cs"/>
              </a:rPr>
              <a:t>sisteme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preluate</a:t>
            </a:r>
            <a:r>
              <a:rPr lang="en-US" sz="1200" kern="1200" dirty="0">
                <a:solidFill>
                  <a:schemeClr val="tx1"/>
                </a:solidFill>
                <a:effectLst/>
                <a:latin typeface="+mn-lt"/>
                <a:ea typeface="+mn-ea"/>
                <a:cs typeface="+mn-cs"/>
              </a:rPr>
              <a:t> din slide-ul 10/CU3 din </a:t>
            </a:r>
            <a:r>
              <a:rPr lang="en-US" sz="1200" kern="1200" dirty="0" err="1">
                <a:solidFill>
                  <a:schemeClr val="tx1"/>
                </a:solidFill>
                <a:effectLst/>
                <a:latin typeface="+mn-lt"/>
                <a:ea typeface="+mn-ea"/>
                <a:cs typeface="+mn-cs"/>
              </a:rPr>
              <a:t>cursul</a:t>
            </a:r>
            <a:r>
              <a:rPr lang="en-US" sz="1200" kern="1200" dirty="0">
                <a:solidFill>
                  <a:schemeClr val="tx1"/>
                </a:solidFill>
                <a:effectLst/>
                <a:latin typeface="+mn-lt"/>
                <a:ea typeface="+mn-ea"/>
                <a:cs typeface="+mn-cs"/>
              </a:rPr>
              <a:t> ESE (</a:t>
            </a:r>
            <a:r>
              <a:rPr lang="en-US" sz="1200" kern="1200" dirty="0" err="1">
                <a:solidFill>
                  <a:schemeClr val="tx1"/>
                </a:solidFill>
                <a:effectLst/>
                <a:latin typeface="+mn-lt"/>
                <a:ea typeface="+mn-ea"/>
                <a:cs typeface="+mn-cs"/>
              </a:rPr>
              <a:t>corpurile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noastre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noastre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globale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comerț</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transport)...</a:t>
            </a:r>
            <a:endParaRPr lang="en-IE" dirty="0"/>
          </a:p>
        </p:txBody>
      </p:sp>
      <p:sp>
        <p:nvSpPr>
          <p:cNvPr id="4" name="Slide Number Placeholder 3">
            <a:extLst>
              <a:ext uri="{FF2B5EF4-FFF2-40B4-BE49-F238E27FC236}">
                <a16:creationId xmlns:a16="http://schemas.microsoft.com/office/drawing/2014/main" id="{EBA9CBD8-A084-4D30-8C34-A8D94FDD2A2B}"/>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113209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13 / CU3 din </a:t>
            </a:r>
            <a:r>
              <a:rPr lang="es-ES" b="0" dirty="0" err="1"/>
              <a:t>cursul</a:t>
            </a:r>
            <a:r>
              <a:rPr lang="es-ES" b="0" dirty="0"/>
              <a:t> ESE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prezintă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principiile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bază</a:t>
            </a:r>
            <a:r>
              <a:rPr lang="en-US" sz="1200" kern="1200" dirty="0">
                <a:solidFill>
                  <a:schemeClr val="tx1"/>
                </a:solidFill>
                <a:effectLst/>
                <a:latin typeface="+mn-lt"/>
                <a:ea typeface="+mn-ea"/>
                <a:cs typeface="+mn-cs"/>
              </a:rPr>
              <a:t>…</a:t>
            </a: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Crize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globale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majore</a:t>
            </a:r>
            <a:r>
              <a:rPr lang="en-US" sz="1200" b="0" i="0" kern="1200" dirty="0">
                <a:solidFill>
                  <a:schemeClr val="tx1"/>
                </a:solidFill>
                <a:effectLst/>
                <a:latin typeface="+mn-lt"/>
                <a:ea typeface="+mn-ea"/>
                <a:cs typeface="+mn-cs"/>
              </a:rPr>
              <a:t>, inclusiv</a:t>
            </a:r>
            <a:r>
              <a:rPr lang="en-US" sz="1200" b="0" i="0" kern="1200" dirty="0">
                <a:solidFill>
                  <a:schemeClr val="tx1"/>
                </a:solidFill>
                <a:effectLst/>
                <a:latin typeface="+mn-lt"/>
                <a:ea typeface="+mn-ea"/>
                <a:cs typeface="+mn-cs"/>
                <a:hlinkClick r:id="rId3"/>
              </a:rPr>
              <a:t>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3"/>
              </a:rPr>
              <a:t>climate change,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pandemiile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inegalitățile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polarizarea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tensiunile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geopolitice</a:t>
            </a:r>
            <a:r>
              <a:rPr lang="en-US" sz="1200" b="0" i="0" kern="1200" dirty="0">
                <a:solidFill>
                  <a:schemeClr val="tx1"/>
                </a:solidFill>
                <a:effectLst/>
                <a:latin typeface="+mn-lt"/>
                <a:ea typeface="+mn-ea"/>
                <a:cs typeface="+mn-cs"/>
              </a:rPr>
              <a:t> fac </a:t>
            </a:r>
            <a:r>
              <a:rPr lang="en-US" sz="1200" b="0" i="0" kern="1200" dirty="0" err="1">
                <a:solidFill>
                  <a:schemeClr val="tx1"/>
                </a:solidFill>
                <a:effectLst/>
                <a:latin typeface="+mn-lt"/>
                <a:ea typeface="+mn-ea"/>
                <a:cs typeface="+mn-cs"/>
              </a:rPr>
              <a:t>mediul</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afaceri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complex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turbulent ca </a:t>
            </a:r>
            <a:r>
              <a:rPr lang="en-US" sz="1200" b="0" i="0" kern="1200" dirty="0" err="1">
                <a:solidFill>
                  <a:schemeClr val="tx1"/>
                </a:solidFill>
                <a:effectLst/>
                <a:latin typeface="+mn-lt"/>
                <a:ea typeface="+mn-ea"/>
                <a:cs typeface="+mn-cs"/>
              </a:rPr>
              <a:t>niciodată</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aceea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mulți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lideri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opinie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văd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gândirea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sistemică</a:t>
            </a:r>
            <a:r>
              <a:rPr lang="en-US" sz="1200" b="0" i="0" kern="1200" dirty="0">
                <a:solidFill>
                  <a:schemeClr val="tx1"/>
                </a:solidFill>
                <a:effectLst/>
                <a:latin typeface="+mn-lt"/>
                <a:ea typeface="+mn-ea"/>
                <a:cs typeface="+mn-cs"/>
              </a:rPr>
              <a:t> ca </a:t>
            </a:r>
            <a:r>
              <a:rPr lang="en-US" sz="1200" b="0" i="0" kern="1200" dirty="0" err="1">
                <a:solidFill>
                  <a:schemeClr val="tx1"/>
                </a:solidFill>
                <a:effectLst/>
                <a:latin typeface="+mn-lt"/>
                <a:ea typeface="+mn-ea"/>
                <a:cs typeface="+mn-cs"/>
              </a:rPr>
              <a:t>una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dintre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cruciale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abilități</a:t>
            </a:r>
            <a:r>
              <a:rPr lang="en-US" sz="1200" b="0" i="0" kern="1200" dirty="0">
                <a:solidFill>
                  <a:schemeClr val="tx1"/>
                </a:solidFill>
                <a:effectLst/>
                <a:latin typeface="+mn-lt"/>
                <a:ea typeface="+mn-ea"/>
                <a:cs typeface="+mn-cs"/>
              </a:rPr>
              <a:t> de management ale </a:t>
            </a:r>
            <a:r>
              <a:rPr lang="en-US" sz="1200" b="0" i="0" kern="1200" dirty="0" err="1">
                <a:solidFill>
                  <a:schemeClr val="tx1"/>
                </a:solidFill>
                <a:effectLst/>
                <a:latin typeface="+mn-lt"/>
                <a:ea typeface="+mn-ea"/>
                <a:cs typeface="+mn-cs"/>
              </a:rPr>
              <a:t>secolului</a:t>
            </a:r>
            <a:r>
              <a:rPr lang="en-US" sz="1200" b="0" i="0" kern="1200" dirty="0">
                <a:solidFill>
                  <a:schemeClr val="tx1"/>
                </a:solidFill>
                <a:effectLst/>
                <a:latin typeface="+mn-lt"/>
                <a:ea typeface="+mn-ea"/>
                <a:cs typeface="+mn-cs"/>
              </a:rPr>
              <a:t> XXI.</a:t>
            </a:r>
            <a:endParaRPr lang="en-GB" dirty="0"/>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249080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0A6CA-9E3F-B1F7-58B5-57453B3EF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5E708-EE6B-DFCB-0F43-F1D25C0545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C46DF-C00E-40D6-5E9F-34D56CF93E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14 / CU3 din </a:t>
            </a:r>
            <a:r>
              <a:rPr lang="es-ES" b="0" dirty="0" err="1"/>
              <a:t>cursul</a:t>
            </a:r>
            <a:r>
              <a:rPr lang="es-ES" b="0" dirty="0"/>
              <a:t> ESE</a:t>
            </a:r>
            <a:endParaRPr lang="en-IE"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Prin slide-urile 14, 15, 16, </a:t>
            </a:r>
            <a:r>
              <a:rPr lang="en-IE" dirty="0" err="1"/>
              <a:t>instructorul</a:t>
            </a:r>
            <a:r>
              <a:rPr lang="en-IE" dirty="0"/>
              <a:t> </a:t>
            </a:r>
            <a:r>
              <a:rPr lang="en-IE" dirty="0" err="1"/>
              <a:t>subliniază</a:t>
            </a:r>
            <a:r>
              <a:rPr lang="en-IE" dirty="0"/>
              <a:t> </a:t>
            </a:r>
            <a:r>
              <a:rPr lang="en-IE" dirty="0" err="1"/>
              <a:t>înțelegerea</a:t>
            </a:r>
            <a:r>
              <a:rPr lang="en-IE" dirty="0"/>
              <a:t> </a:t>
            </a:r>
            <a:r>
              <a:rPr lang="en-IE" dirty="0" err="1"/>
              <a:t>problemelor</a:t>
            </a:r>
            <a:r>
              <a:rPr lang="en-IE" dirty="0"/>
              <a:t> de </a:t>
            </a:r>
            <a:r>
              <a:rPr lang="en-IE" dirty="0" err="1"/>
              <a:t>sustenabilitate</a:t>
            </a:r>
            <a:r>
              <a:rPr lang="en-IE" dirty="0"/>
              <a:t> ca </a:t>
            </a:r>
            <a:r>
              <a:rPr lang="en-IE" dirty="0" err="1"/>
              <a:t>sisteme</a:t>
            </a:r>
            <a:r>
              <a:rPr lang="en-IE" dirty="0"/>
              <a:t> </a:t>
            </a:r>
            <a:r>
              <a:rPr lang="en-IE" dirty="0" err="1"/>
              <a:t>interconectate</a:t>
            </a:r>
            <a:r>
              <a:rPr lang="en-IE" dirty="0"/>
              <a:t> care </a:t>
            </a:r>
            <a:r>
              <a:rPr lang="en-IE" dirty="0" err="1"/>
              <a:t>necesită</a:t>
            </a:r>
            <a:r>
              <a:rPr lang="en-IE" dirty="0"/>
              <a:t> perspective </a:t>
            </a:r>
            <a:r>
              <a:rPr lang="en-IE" dirty="0" err="1"/>
              <a:t>holistice</a:t>
            </a:r>
            <a:r>
              <a:rPr lang="en-IE" dirty="0"/>
              <a:t>.
</a:t>
            </a:r>
            <a:r>
              <a:rPr lang="en-IE" dirty="0" err="1"/>
              <a:t>Trainerul</a:t>
            </a:r>
            <a:r>
              <a:rPr lang="en-IE" dirty="0"/>
              <a:t> </a:t>
            </a:r>
            <a:r>
              <a:rPr lang="en-IE" dirty="0" err="1"/>
              <a:t>spune</a:t>
            </a:r>
            <a:r>
              <a:rPr lang="en-IE" dirty="0"/>
              <a:t>: </a:t>
            </a:r>
            <a:r>
              <a:rPr lang="en-IE" i="1" dirty="0"/>
              <a:t>"</a:t>
            </a:r>
            <a:r>
              <a:rPr lang="en-IE" i="1" dirty="0" err="1"/>
              <a:t>Provocările</a:t>
            </a:r>
            <a:r>
              <a:rPr lang="en-IE" i="1" dirty="0"/>
              <a:t> legate de </a:t>
            </a:r>
            <a:r>
              <a:rPr lang="en-IE" i="1" dirty="0" err="1"/>
              <a:t>sustenabilitate</a:t>
            </a:r>
            <a:r>
              <a:rPr lang="en-IE" i="1" dirty="0"/>
              <a:t> sunt </a:t>
            </a:r>
            <a:r>
              <a:rPr lang="en-IE" i="1" dirty="0" err="1"/>
              <a:t>rareori</a:t>
            </a:r>
            <a:r>
              <a:rPr lang="en-IE" i="1" dirty="0"/>
              <a:t> simple - sunt </a:t>
            </a:r>
            <a:r>
              <a:rPr lang="en-IE" i="1" dirty="0" err="1"/>
              <a:t>sisteme</a:t>
            </a:r>
            <a:r>
              <a:rPr lang="en-IE" i="1" dirty="0"/>
              <a:t>.</a:t>
            </a:r>
            <a:r>
              <a:rPr lang="en-IE"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Indică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diagrama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aisbergului</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Apoi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Ceea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vedem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doar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partea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vizibilă</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El/</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componentele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evenimente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tipare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structuri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modele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mentale</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subliniază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straturi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ajută</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identificarea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cauzelor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profunde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oportunităților</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schimbare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sistemică</a:t>
            </a:r>
            <a:r>
              <a:rPr lang="en-US" sz="1200" kern="1200" dirty="0">
                <a:solidFill>
                  <a:schemeClr val="tx1"/>
                </a:solidFill>
                <a:effectLst/>
                <a:latin typeface="+mn-lt"/>
                <a:ea typeface="+mn-ea"/>
                <a:cs typeface="+mn-cs"/>
              </a:rPr>
              <a:t>).</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t>
            </a:r>
          </a:p>
          <a:p>
            <a:r>
              <a:rPr lang="fr-FR" sz="1200" kern="1200" dirty="0">
                <a:solidFill>
                  <a:schemeClr val="tx1"/>
                </a:solidFill>
                <a:effectLst/>
                <a:latin typeface="+mn-lt"/>
                <a:ea typeface="+mn-ea"/>
                <a:cs typeface="+mn-cs"/>
              </a:rPr>
              <a:t>Un </a:t>
            </a:r>
            <a:r>
              <a:rPr lang="fr-FR" sz="1200" kern="1200" dirty="0" err="1">
                <a:solidFill>
                  <a:schemeClr val="tx1"/>
                </a:solidFill>
                <a:effectLst/>
                <a:latin typeface="+mn-lt"/>
                <a:ea typeface="+mn-ea"/>
                <a:cs typeface="+mn-cs"/>
              </a:rPr>
              <a:t>exemplu</a:t>
            </a:r>
            <a:r>
              <a:rPr lang="fr-FR" sz="1200" kern="1200" dirty="0">
                <a:solidFill>
                  <a:schemeClr val="tx1"/>
                </a:solidFill>
                <a:effectLst/>
                <a:latin typeface="+mn-lt"/>
                <a:ea typeface="+mn-ea"/>
                <a:cs typeface="+mn-cs"/>
              </a:rPr>
              <a:t> concret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toți</a:t>
            </a:r>
            <a:r>
              <a:rPr lang="fr-FR" sz="1200" kern="1200" dirty="0">
                <a:solidFill>
                  <a:schemeClr val="tx1"/>
                </a:solidFill>
                <a:effectLst/>
                <a:latin typeface="+mn-lt"/>
                <a:ea typeface="+mn-ea"/>
                <a:cs typeface="+mn-cs"/>
              </a:rPr>
              <a:t> – </a:t>
            </a:r>
            <a:r>
              <a:rPr lang="fr-FR" sz="1200" kern="1200" dirty="0" err="1">
                <a:solidFill>
                  <a:schemeClr val="tx1"/>
                </a:solidFill>
                <a:effectLst/>
                <a:latin typeface="+mn-lt"/>
                <a:ea typeface="+mn-ea"/>
                <a:cs typeface="+mn-cs"/>
              </a:rPr>
              <a:t>înțelegerea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relațiilor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cauzale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efectelor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timpul</a:t>
            </a:r>
            <a:r>
              <a:rPr lang="fr-FR" sz="1200" kern="1200" dirty="0">
                <a:solidFill>
                  <a:schemeClr val="tx1"/>
                </a:solidFill>
                <a:effectLst/>
                <a:latin typeface="+mn-lt"/>
                <a:ea typeface="+mn-ea"/>
                <a:cs typeface="+mn-cs"/>
              </a:rPr>
              <a:t> COVID-19 </a:t>
            </a:r>
            <a:r>
              <a:rPr lang="fr-FR" sz="1200" kern="1200" dirty="0" err="1">
                <a:solidFill>
                  <a:schemeClr val="tx1"/>
                </a:solidFill>
                <a:effectLst/>
                <a:latin typeface="+mn-lt"/>
                <a:ea typeface="+mn-ea"/>
                <a:cs typeface="+mn-cs"/>
              </a:rPr>
              <a:t>într</a:t>
            </a:r>
            <a:r>
              <a:rPr lang="fr-FR" sz="1200" kern="1200" dirty="0">
                <a:solidFill>
                  <a:schemeClr val="tx1"/>
                </a:solidFill>
                <a:effectLst/>
                <a:latin typeface="+mn-lt"/>
                <a:ea typeface="+mn-ea"/>
                <a:cs typeface="+mn-cs"/>
              </a:rPr>
              <a:t>-o </a:t>
            </a:r>
            <a:r>
              <a:rPr lang="fr-FR" sz="1200" kern="1200" dirty="0" err="1">
                <a:solidFill>
                  <a:schemeClr val="tx1"/>
                </a:solidFill>
                <a:effectLst/>
                <a:latin typeface="+mn-lt"/>
                <a:ea typeface="+mn-ea"/>
                <a:cs typeface="+mn-cs"/>
              </a:rPr>
              <a:t>sucursală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bancară</a:t>
            </a:r>
            <a:r>
              <a:rPr lang="fr-FR" sz="1200" kern="1200" dirty="0">
                <a:solidFill>
                  <a:schemeClr val="tx1"/>
                </a:solidFill>
                <a:effectLst/>
                <a:latin typeface="+mn-lt"/>
                <a:ea typeface="+mn-ea"/>
                <a:cs typeface="+mn-cs"/>
              </a:rPr>
              <a:t>, este de </a:t>
            </a:r>
            <a:r>
              <a:rPr lang="fr-FR" sz="1200" kern="1200" dirty="0" err="1">
                <a:solidFill>
                  <a:schemeClr val="tx1"/>
                </a:solidFill>
                <a:effectLst/>
                <a:latin typeface="+mn-lt"/>
                <a:ea typeface="+mn-ea"/>
                <a:cs typeface="+mn-cs"/>
              </a:rPr>
              <a:t>asemenea</a:t>
            </a:r>
            <a:r>
              <a:rPr lang="fr-FR" sz="1200" kern="1200" dirty="0">
                <a:solidFill>
                  <a:schemeClr val="tx1"/>
                </a:solidFill>
                <a:effectLst/>
                <a:latin typeface="+mn-lt"/>
                <a:ea typeface="+mn-ea"/>
                <a:cs typeface="+mn-cs"/>
              </a:rPr>
              <a:t> un </a:t>
            </a:r>
            <a:r>
              <a:rPr lang="fr-FR" sz="1200" kern="1200" dirty="0" err="1">
                <a:solidFill>
                  <a:schemeClr val="tx1"/>
                </a:solidFill>
                <a:effectLst/>
                <a:latin typeface="+mn-lt"/>
                <a:ea typeface="+mn-ea"/>
                <a:cs typeface="+mn-cs"/>
              </a:rPr>
              <a:t>exemplu</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digitalizare</a:t>
            </a:r>
            <a:r>
              <a:rPr lang="fr-FR" sz="1200" kern="1200" dirty="0">
                <a:solidFill>
                  <a:schemeClr val="tx1"/>
                </a:solidFill>
                <a:effectLst/>
                <a:latin typeface="+mn-lt"/>
                <a:ea typeface="+mn-ea"/>
                <a:cs typeface="+mn-cs"/>
              </a:rPr>
              <a:t> / </a:t>
            </a:r>
            <a:r>
              <a:rPr lang="fr-FR" sz="1200" kern="1200" dirty="0" err="1">
                <a:solidFill>
                  <a:schemeClr val="tx1"/>
                </a:solidFill>
                <a:effectLst/>
                <a:latin typeface="+mn-lt"/>
                <a:ea typeface="+mn-ea"/>
                <a:cs typeface="+mn-cs"/>
              </a:rPr>
              <a:t>dematerializare</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Exercițiu</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cartografiere</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Forumul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Economic</a:t>
            </a:r>
            <a:r>
              <a:rPr lang="fr-FR" sz="1200" kern="1200" dirty="0">
                <a:solidFill>
                  <a:schemeClr val="tx1"/>
                </a:solidFill>
                <a:effectLst/>
                <a:latin typeface="+mn-lt"/>
                <a:ea typeface="+mn-ea"/>
                <a:cs typeface="+mn-cs"/>
              </a:rPr>
              <a:t> Mondial - </a:t>
            </a:r>
            <a:r>
              <a:rPr lang="fr-FR" sz="1200" b="1" kern="1200" dirty="0">
                <a:solidFill>
                  <a:schemeClr val="tx1"/>
                </a:solidFill>
                <a:effectLst/>
                <a:latin typeface="+mn-lt"/>
                <a:ea typeface="+mn-ea"/>
                <a:cs typeface="+mn-cs"/>
              </a:rPr>
              <a:t>Ce </a:t>
            </a:r>
            <a:r>
              <a:rPr lang="fr-FR" sz="1200" b="1" kern="1200" dirty="0" err="1">
                <a:solidFill>
                  <a:schemeClr val="tx1"/>
                </a:solidFill>
                <a:effectLst/>
                <a:latin typeface="+mn-lt"/>
                <a:ea typeface="+mn-ea"/>
                <a:cs typeface="+mn-cs"/>
              </a:rPr>
              <a:t>înseamnă</a:t>
            </a:r>
            <a:r>
              <a:rPr lang="fr-FR" sz="1200" b="1" kern="1200" dirty="0">
                <a:solidFill>
                  <a:schemeClr val="tx1"/>
                </a:solidFill>
                <a:effectLst/>
                <a:latin typeface="+mn-lt"/>
                <a:ea typeface="+mn-ea"/>
                <a:cs typeface="+mn-cs"/>
              </a:rPr>
              <a:t> de </a:t>
            </a:r>
            <a:r>
              <a:rPr lang="fr-FR" sz="1200" b="1" kern="1200" dirty="0" err="1">
                <a:solidFill>
                  <a:schemeClr val="tx1"/>
                </a:solidFill>
                <a:effectLst/>
                <a:latin typeface="+mn-lt"/>
                <a:ea typeface="+mn-ea"/>
                <a:cs typeface="+mn-cs"/>
              </a:rPr>
              <a:t>fapt</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gândirea</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sistemică</a:t>
            </a:r>
            <a:r>
              <a:rPr lang="fr-FR" sz="1200" b="1" kern="1200" dirty="0">
                <a:solidFill>
                  <a:schemeClr val="tx1"/>
                </a:solidFill>
                <a:effectLst/>
                <a:latin typeface="+mn-lt"/>
                <a:ea typeface="+mn-ea"/>
                <a:cs typeface="+mn-cs"/>
              </a:rPr>
              <a:t>" - </a:t>
            </a:r>
            <a:r>
              <a:rPr lang="fr-FR" sz="1200" b="1" kern="1200" dirty="0" err="1">
                <a:solidFill>
                  <a:schemeClr val="tx1"/>
                </a:solidFill>
                <a:effectLst/>
                <a:latin typeface="+mn-lt"/>
                <a:ea typeface="+mn-ea"/>
                <a:cs typeface="+mn-cs"/>
              </a:rPr>
              <a:t>și</a:t>
            </a:r>
            <a:r>
              <a:rPr lang="fr-FR" sz="1200" b="1" kern="1200" dirty="0">
                <a:solidFill>
                  <a:schemeClr val="tx1"/>
                </a:solidFill>
                <a:effectLst/>
                <a:latin typeface="+mn-lt"/>
                <a:ea typeface="+mn-ea"/>
                <a:cs typeface="+mn-cs"/>
              </a:rPr>
              <a:t> de ce </a:t>
            </a:r>
            <a:r>
              <a:rPr lang="fr-FR" sz="1200" b="1" kern="1200" dirty="0" err="1">
                <a:solidFill>
                  <a:schemeClr val="tx1"/>
                </a:solidFill>
                <a:effectLst/>
                <a:latin typeface="+mn-lt"/>
                <a:ea typeface="+mn-ea"/>
                <a:cs typeface="+mn-cs"/>
              </a:rPr>
              <a:t>contează</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pentru</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inovație</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astăzi</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(https://www.weforum.org/stories/2021/01/what-systems-thinking-actually-means-and-why-it-matters-today/)</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ilustra</a:t>
            </a:r>
            <a:r>
              <a:rPr lang="fr-FR" sz="1200" kern="1200" dirty="0">
                <a:solidFill>
                  <a:schemeClr val="tx1"/>
                </a:solidFill>
                <a:effectLst/>
                <a:latin typeface="+mn-lt"/>
                <a:ea typeface="+mn-ea"/>
                <a:cs typeface="+mn-cs"/>
              </a:rPr>
              <a:t> cum se </a:t>
            </a:r>
            <a:r>
              <a:rPr lang="fr-FR" sz="1200" kern="1200" dirty="0" err="1">
                <a:solidFill>
                  <a:schemeClr val="tx1"/>
                </a:solidFill>
                <a:effectLst/>
                <a:latin typeface="+mn-lt"/>
                <a:ea typeface="+mn-ea"/>
                <a:cs typeface="+mn-cs"/>
              </a:rPr>
              <a:t>aplică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gândirea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sistemică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afaceri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folosim</a:t>
            </a:r>
            <a:r>
              <a:rPr lang="fr-FR" sz="1200" kern="1200" dirty="0">
                <a:solidFill>
                  <a:schemeClr val="tx1"/>
                </a:solidFill>
                <a:effectLst/>
                <a:latin typeface="+mn-lt"/>
                <a:ea typeface="+mn-ea"/>
                <a:cs typeface="+mn-cs"/>
              </a:rPr>
              <a:t> un </a:t>
            </a:r>
            <a:r>
              <a:rPr lang="fr-FR" sz="1200" kern="1200" dirty="0" err="1">
                <a:solidFill>
                  <a:schemeClr val="tx1"/>
                </a:solidFill>
                <a:effectLst/>
                <a:latin typeface="+mn-lt"/>
                <a:ea typeface="+mn-ea"/>
                <a:cs typeface="+mn-cs"/>
              </a:rPr>
              <a:t>exemplu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simplificat</a:t>
            </a:r>
            <a:r>
              <a:rPr lang="fr-FR" sz="1200" kern="1200" dirty="0">
                <a:solidFill>
                  <a:schemeClr val="tx1"/>
                </a:solidFill>
                <a:effectLst/>
                <a:latin typeface="+mn-lt"/>
                <a:ea typeface="+mn-ea"/>
                <a:cs typeface="+mn-cs"/>
              </a:rPr>
              <a:t> al </a:t>
            </a:r>
            <a:r>
              <a:rPr lang="fr-FR" sz="1200" kern="1200" dirty="0" err="1">
                <a:solidFill>
                  <a:schemeClr val="tx1"/>
                </a:solidFill>
                <a:effectLst/>
                <a:latin typeface="+mn-lt"/>
                <a:ea typeface="+mn-ea"/>
                <a:cs typeface="+mn-cs"/>
              </a:rPr>
              <a:t>unei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sucursale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bancare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Eveniment</a:t>
            </a:r>
            <a:r>
              <a:rPr lang="fr-FR" sz="1200" kern="1200" dirty="0">
                <a:solidFill>
                  <a:schemeClr val="tx1"/>
                </a:solidFill>
                <a:effectLst/>
                <a:latin typeface="+mn-lt"/>
                <a:ea typeface="+mn-ea"/>
                <a:cs typeface="+mn-cs"/>
              </a:rPr>
              <a:t>: COVID-19 a </a:t>
            </a:r>
            <a:r>
              <a:rPr lang="fr-FR" sz="1200" kern="1200" dirty="0" err="1">
                <a:solidFill>
                  <a:schemeClr val="tx1"/>
                </a:solidFill>
                <a:effectLst/>
                <a:latin typeface="+mn-lt"/>
                <a:ea typeface="+mn-ea"/>
                <a:cs typeface="+mn-cs"/>
              </a:rPr>
              <a:t>declarat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pandemie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carantina</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fost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implementată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toate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persoanele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companiile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excepția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lucrătorilor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cheie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firmelor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esențiale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Sucursalele</a:t>
            </a:r>
            <a:r>
              <a:rPr lang="fr-FR" sz="1200" kern="1200" dirty="0">
                <a:solidFill>
                  <a:schemeClr val="tx1"/>
                </a:solidFill>
                <a:effectLst/>
                <a:latin typeface="+mn-lt"/>
                <a:ea typeface="+mn-ea"/>
                <a:cs typeface="+mn-cs"/>
              </a:rPr>
              <a:t> se </a:t>
            </a:r>
            <a:r>
              <a:rPr lang="fr-FR" sz="1200" kern="1200" dirty="0" err="1">
                <a:solidFill>
                  <a:schemeClr val="tx1"/>
                </a:solidFill>
                <a:effectLst/>
                <a:latin typeface="+mn-lt"/>
                <a:ea typeface="+mn-ea"/>
                <a:cs typeface="+mn-cs"/>
              </a:rPr>
              <a:t>închid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oamenii</a:t>
            </a:r>
            <a:r>
              <a:rPr lang="fr-FR" sz="1200" kern="1200" dirty="0">
                <a:solidFill>
                  <a:schemeClr val="tx1"/>
                </a:solidFill>
                <a:effectLst/>
                <a:latin typeface="+mn-lt"/>
                <a:ea typeface="+mn-ea"/>
                <a:cs typeface="+mn-cs"/>
              </a:rPr>
              <a:t> se tem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meargă</a:t>
            </a:r>
            <a:r>
              <a:rPr lang="fr-FR" sz="1200" kern="1200" dirty="0">
                <a:solidFill>
                  <a:schemeClr val="tx1"/>
                </a:solidFill>
                <a:effectLst/>
                <a:latin typeface="+mn-lt"/>
                <a:ea typeface="+mn-ea"/>
                <a:cs typeface="+mn-cs"/>
              </a:rPr>
              <a:t> la </a:t>
            </a:r>
            <a:r>
              <a:rPr lang="fr-FR" sz="1200" kern="1200" dirty="0" err="1">
                <a:solidFill>
                  <a:schemeClr val="tx1"/>
                </a:solidFill>
                <a:effectLst/>
                <a:latin typeface="+mn-lt"/>
                <a:ea typeface="+mn-ea"/>
                <a:cs typeface="+mn-cs"/>
              </a:rPr>
              <a:t>localuri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neesențiale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Tipare</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tendințe</a:t>
            </a:r>
            <a:r>
              <a:rPr lang="fr-FR" sz="1200" kern="1200" dirty="0">
                <a:solidFill>
                  <a:schemeClr val="tx1"/>
                </a:solidFill>
                <a:effectLst/>
                <a:latin typeface="+mn-lt"/>
                <a:ea typeface="+mn-ea"/>
                <a:cs typeface="+mn-cs"/>
              </a:rPr>
              <a:t>: ce </a:t>
            </a:r>
            <a:r>
              <a:rPr lang="fr-FR" sz="1200" kern="1200" dirty="0" err="1">
                <a:solidFill>
                  <a:schemeClr val="tx1"/>
                </a:solidFill>
                <a:effectLst/>
                <a:latin typeface="+mn-lt"/>
                <a:ea typeface="+mn-ea"/>
                <a:cs typeface="+mn-cs"/>
              </a:rPr>
              <a:t>tendințe</a:t>
            </a:r>
            <a:r>
              <a:rPr lang="fr-FR" sz="1200" kern="1200" dirty="0">
                <a:solidFill>
                  <a:schemeClr val="tx1"/>
                </a:solidFill>
                <a:effectLst/>
                <a:latin typeface="+mn-lt"/>
                <a:ea typeface="+mn-ea"/>
                <a:cs typeface="+mn-cs"/>
              </a:rPr>
              <a:t> au </a:t>
            </a:r>
            <a:r>
              <a:rPr lang="fr-FR" sz="1200" kern="1200" dirty="0" err="1">
                <a:solidFill>
                  <a:schemeClr val="tx1"/>
                </a:solidFill>
                <a:effectLst/>
                <a:latin typeface="+mn-lt"/>
                <a:ea typeface="+mn-ea"/>
                <a:cs typeface="+mn-cs"/>
              </a:rPr>
              <a:t>existat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lungul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timpului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Oamenii</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știință</a:t>
            </a:r>
            <a:r>
              <a:rPr lang="fr-FR" sz="1200" kern="1200" dirty="0">
                <a:solidFill>
                  <a:schemeClr val="tx1"/>
                </a:solidFill>
                <a:effectLst/>
                <a:latin typeface="+mn-lt"/>
                <a:ea typeface="+mn-ea"/>
                <a:cs typeface="+mn-cs"/>
              </a:rPr>
              <a:t> ne-au </a:t>
            </a:r>
            <a:r>
              <a:rPr lang="fr-FR" sz="1200" kern="1200" dirty="0" err="1">
                <a:solidFill>
                  <a:schemeClr val="tx1"/>
                </a:solidFill>
                <a:effectLst/>
                <a:latin typeface="+mn-lt"/>
                <a:ea typeface="+mn-ea"/>
                <a:cs typeface="+mn-cs"/>
              </a:rPr>
              <a:t>avertizat</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ani</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zile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suntem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pregătiți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pandemie</a:t>
            </a:r>
            <a:r>
              <a:rPr lang="fr-FR" sz="1200" kern="1200" dirty="0">
                <a:solidFill>
                  <a:schemeClr val="tx1"/>
                </a:solidFill>
                <a:effectLst/>
                <a:latin typeface="+mn-lt"/>
                <a:ea typeface="+mn-ea"/>
                <a:cs typeface="+mn-cs"/>
              </a:rPr>
              <a:t>", dar </a:t>
            </a:r>
            <a:r>
              <a:rPr lang="fr-FR" sz="1200" kern="1200" dirty="0" err="1">
                <a:solidFill>
                  <a:schemeClr val="tx1"/>
                </a:solidFill>
                <a:effectLst/>
                <a:latin typeface="+mn-lt"/>
                <a:ea typeface="+mn-ea"/>
                <a:cs typeface="+mn-cs"/>
              </a:rPr>
              <a:t>am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avut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dezinformare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sau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lipsă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transparență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partea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altor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sisteme</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ar</a:t>
            </a:r>
            <a:r>
              <a:rPr lang="fr-FR" sz="1200" kern="1200" dirty="0">
                <a:solidFill>
                  <a:schemeClr val="tx1"/>
                </a:solidFill>
                <a:effectLst/>
                <a:latin typeface="+mn-lt"/>
                <a:ea typeface="+mn-ea"/>
                <a:cs typeface="+mn-cs"/>
              </a:rPr>
              <a:t> fi </a:t>
            </a:r>
            <a:r>
              <a:rPr lang="fr-FR" sz="1200" kern="1200" dirty="0" err="1">
                <a:solidFill>
                  <a:schemeClr val="tx1"/>
                </a:solidFill>
                <a:effectLst/>
                <a:latin typeface="+mn-lt"/>
                <a:ea typeface="+mn-ea"/>
                <a:cs typeface="+mn-cs"/>
              </a:rPr>
              <a:t>trebuit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conducă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lucru</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Totuși</a:t>
            </a:r>
            <a:r>
              <a:rPr lang="fr-FR" sz="1200" kern="1200" dirty="0">
                <a:solidFill>
                  <a:schemeClr val="tx1"/>
                </a:solidFill>
                <a:effectLst/>
                <a:latin typeface="+mn-lt"/>
                <a:ea typeface="+mn-ea"/>
                <a:cs typeface="+mn-cs"/>
              </a:rPr>
              <a:t>, ce se </a:t>
            </a:r>
            <a:r>
              <a:rPr lang="fr-FR" sz="1200" kern="1200" dirty="0" err="1">
                <a:solidFill>
                  <a:schemeClr val="tx1"/>
                </a:solidFill>
                <a:effectLst/>
                <a:latin typeface="+mn-lt"/>
                <a:ea typeface="+mn-ea"/>
                <a:cs typeface="+mn-cs"/>
              </a:rPr>
              <a:t>întâmplă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tiparele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bancare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Tot</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mult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servicii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clienți</a:t>
            </a:r>
            <a:r>
              <a:rPr lang="fr-FR" sz="1200" kern="1200" dirty="0">
                <a:solidFill>
                  <a:schemeClr val="tx1"/>
                </a:solidFill>
                <a:effectLst/>
                <a:latin typeface="+mn-lt"/>
                <a:ea typeface="+mn-ea"/>
                <a:cs typeface="+mn-cs"/>
              </a:rPr>
              <a:t> s-au </a:t>
            </a:r>
            <a:r>
              <a:rPr lang="fr-FR" sz="1200" kern="1200" dirty="0" err="1">
                <a:solidFill>
                  <a:schemeClr val="tx1"/>
                </a:solidFill>
                <a:effectLst/>
                <a:latin typeface="+mn-lt"/>
                <a:ea typeface="+mn-ea"/>
                <a:cs typeface="+mn-cs"/>
              </a:rPr>
              <a:t>mutat</a:t>
            </a:r>
            <a:r>
              <a:rPr lang="fr-FR" sz="1200" kern="1200" dirty="0">
                <a:solidFill>
                  <a:schemeClr val="tx1"/>
                </a:solidFill>
                <a:effectLst/>
                <a:latin typeface="+mn-lt"/>
                <a:ea typeface="+mn-ea"/>
                <a:cs typeface="+mn-cs"/>
              </a:rPr>
              <a:t> online, </a:t>
            </a:r>
            <a:r>
              <a:rPr lang="fr-FR" sz="1200" kern="1200" dirty="0" err="1">
                <a:solidFill>
                  <a:schemeClr val="tx1"/>
                </a:solidFill>
                <a:effectLst/>
                <a:latin typeface="+mn-lt"/>
                <a:ea typeface="+mn-ea"/>
                <a:cs typeface="+mn-cs"/>
              </a:rPr>
              <a:t>băncile</a:t>
            </a:r>
            <a:r>
              <a:rPr lang="fr-FR" sz="1200" kern="1200" dirty="0">
                <a:solidFill>
                  <a:schemeClr val="tx1"/>
                </a:solidFill>
                <a:effectLst/>
                <a:latin typeface="+mn-lt"/>
                <a:ea typeface="+mn-ea"/>
                <a:cs typeface="+mn-cs"/>
              </a:rPr>
              <a:t> digitale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dezvoltările</a:t>
            </a:r>
            <a:r>
              <a:rPr lang="fr-FR" sz="1200" kern="1200" dirty="0">
                <a:solidFill>
                  <a:schemeClr val="tx1"/>
                </a:solidFill>
                <a:effectLst/>
                <a:latin typeface="+mn-lt"/>
                <a:ea typeface="+mn-ea"/>
                <a:cs typeface="+mn-cs"/>
              </a:rPr>
              <a:t> fintech au redus </a:t>
            </a:r>
            <a:r>
              <a:rPr lang="fr-FR" sz="1200" kern="1200" dirty="0" err="1">
                <a:solidFill>
                  <a:schemeClr val="tx1"/>
                </a:solidFill>
                <a:effectLst/>
                <a:latin typeface="+mn-lt"/>
                <a:ea typeface="+mn-ea"/>
                <a:cs typeface="+mn-cs"/>
              </a:rPr>
              <a:t>urgența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afacerilor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față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față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sucursale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Există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tendințe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comportamentul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clienților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Tot</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mulți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consumatori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caută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toate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produsele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serviciile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lor</a:t>
            </a:r>
            <a:r>
              <a:rPr lang="fr-FR" sz="1200" kern="1200" dirty="0">
                <a:solidFill>
                  <a:schemeClr val="tx1"/>
                </a:solidFill>
                <a:effectLst/>
                <a:latin typeface="+mn-lt"/>
                <a:ea typeface="+mn-ea"/>
                <a:cs typeface="+mn-cs"/>
              </a:rPr>
              <a:t> online, </a:t>
            </a:r>
            <a:r>
              <a:rPr lang="fr-FR" sz="1200" kern="1200" dirty="0" err="1">
                <a:solidFill>
                  <a:schemeClr val="tx1"/>
                </a:solidFill>
                <a:effectLst/>
                <a:latin typeface="+mn-lt"/>
                <a:ea typeface="+mn-ea"/>
                <a:cs typeface="+mn-cs"/>
              </a:rPr>
              <a:t>iar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lucru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era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comun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înainte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începerea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pandemiei</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Structuri</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bază</a:t>
            </a:r>
            <a:r>
              <a:rPr lang="fr-FR" sz="1200" kern="1200" dirty="0">
                <a:solidFill>
                  <a:schemeClr val="tx1"/>
                </a:solidFill>
                <a:effectLst/>
                <a:latin typeface="+mn-lt"/>
                <a:ea typeface="+mn-ea"/>
                <a:cs typeface="+mn-cs"/>
              </a:rPr>
              <a:t>: ce a </a:t>
            </a:r>
            <a:r>
              <a:rPr lang="fr-FR" sz="1200" kern="1200" dirty="0" err="1">
                <a:solidFill>
                  <a:schemeClr val="tx1"/>
                </a:solidFill>
                <a:effectLst/>
                <a:latin typeface="+mn-lt"/>
                <a:ea typeface="+mn-ea"/>
                <a:cs typeface="+mn-cs"/>
              </a:rPr>
              <a:t>influențat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tipare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cum </a:t>
            </a:r>
            <a:r>
              <a:rPr lang="fr-FR" sz="1200" kern="1200" dirty="0" err="1">
                <a:solidFill>
                  <a:schemeClr val="tx1"/>
                </a:solidFill>
                <a:effectLst/>
                <a:latin typeface="+mn-lt"/>
                <a:ea typeface="+mn-ea"/>
                <a:cs typeface="+mn-cs"/>
              </a:rPr>
              <a:t>sunt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interconectate</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dorință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tot</a:t>
            </a:r>
            <a:r>
              <a:rPr lang="fr-FR" sz="1200" kern="1200" dirty="0">
                <a:solidFill>
                  <a:schemeClr val="tx1"/>
                </a:solidFill>
                <a:effectLst/>
                <a:latin typeface="+mn-lt"/>
                <a:ea typeface="+mn-ea"/>
                <a:cs typeface="+mn-cs"/>
              </a:rPr>
              <a:t> mai mare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experiențe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digitalizate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comoditate</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populară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serviciile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financiare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clienții</a:t>
            </a:r>
            <a:r>
              <a:rPr lang="fr-FR" sz="1200" kern="1200" dirty="0">
                <a:solidFill>
                  <a:schemeClr val="tx1"/>
                </a:solidFill>
                <a:effectLst/>
                <a:latin typeface="+mn-lt"/>
                <a:ea typeface="+mn-ea"/>
                <a:cs typeface="+mn-cs"/>
              </a:rPr>
              <a:t> vor </a:t>
            </a:r>
            <a:r>
              <a:rPr lang="fr-FR" sz="1200" kern="1200" dirty="0" err="1">
                <a:solidFill>
                  <a:schemeClr val="tx1"/>
                </a:solidFill>
                <a:effectLst/>
                <a:latin typeface="+mn-lt"/>
                <a:ea typeface="+mn-ea"/>
                <a:cs typeface="+mn-cs"/>
              </a:rPr>
              <a:t>începe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caute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interacționeze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doar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afaceri</a:t>
            </a:r>
            <a:r>
              <a:rPr lang="fr-FR" sz="1200" kern="1200" dirty="0">
                <a:solidFill>
                  <a:schemeClr val="tx1"/>
                </a:solidFill>
                <a:effectLst/>
                <a:latin typeface="+mn-lt"/>
                <a:ea typeface="+mn-ea"/>
                <a:cs typeface="+mn-cs"/>
              </a:rPr>
              <a:t> care au </a:t>
            </a:r>
            <a:r>
              <a:rPr lang="fr-FR" sz="1200" kern="1200" dirty="0" err="1">
                <a:solidFill>
                  <a:schemeClr val="tx1"/>
                </a:solidFill>
                <a:effectLst/>
                <a:latin typeface="+mn-lt"/>
                <a:ea typeface="+mn-ea"/>
                <a:cs typeface="+mn-cs"/>
              </a:rPr>
              <a:t>infrastructura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necesară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opera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a:t>
            </a:r>
            <a:r>
              <a:rPr lang="fr-FR" sz="1200" kern="1200" dirty="0">
                <a:solidFill>
                  <a:schemeClr val="tx1"/>
                </a:solidFill>
                <a:effectLst/>
                <a:latin typeface="+mn-lt"/>
                <a:ea typeface="+mn-ea"/>
                <a:cs typeface="+mn-cs"/>
              </a:rPr>
              <a:t> mod. Un </a:t>
            </a:r>
            <a:r>
              <a:rPr lang="fr-FR" sz="1200" kern="1200" dirty="0" err="1">
                <a:solidFill>
                  <a:schemeClr val="tx1"/>
                </a:solidFill>
                <a:effectLst/>
                <a:latin typeface="+mn-lt"/>
                <a:ea typeface="+mn-ea"/>
                <a:cs typeface="+mn-cs"/>
              </a:rPr>
              <a:t>număr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minim</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puncte</a:t>
            </a:r>
            <a:r>
              <a:rPr lang="fr-FR" sz="1200" kern="1200" dirty="0">
                <a:solidFill>
                  <a:schemeClr val="tx1"/>
                </a:solidFill>
                <a:effectLst/>
                <a:latin typeface="+mn-lt"/>
                <a:ea typeface="+mn-ea"/>
                <a:cs typeface="+mn-cs"/>
              </a:rPr>
              <a:t> de contact este </a:t>
            </a:r>
            <a:r>
              <a:rPr lang="fr-FR" sz="1200" kern="1200" dirty="0" err="1">
                <a:solidFill>
                  <a:schemeClr val="tx1"/>
                </a:solidFill>
                <a:effectLst/>
                <a:latin typeface="+mn-lt"/>
                <a:ea typeface="+mn-ea"/>
                <a:cs typeface="+mn-cs"/>
              </a:rPr>
              <a:t>considerat</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dorit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oferind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experiențe</a:t>
            </a:r>
            <a:r>
              <a:rPr lang="fr-FR" sz="1200" kern="1200" dirty="0">
                <a:solidFill>
                  <a:schemeClr val="tx1"/>
                </a:solidFill>
                <a:effectLst/>
                <a:latin typeface="+mn-lt"/>
                <a:ea typeface="+mn-ea"/>
                <a:cs typeface="+mn-cs"/>
              </a:rPr>
              <a:t> mai rapide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fără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stres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deoarece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consumatorii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doresc</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petreacă</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puțin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timp</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angajamente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atunci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când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echilibrul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viața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profesională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personală</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devenit</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integrat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urmare</a:t>
            </a:r>
            <a:r>
              <a:rPr lang="fr-FR" sz="1200" kern="1200" dirty="0">
                <a:solidFill>
                  <a:schemeClr val="tx1"/>
                </a:solidFill>
                <a:effectLst/>
                <a:latin typeface="+mn-lt"/>
                <a:ea typeface="+mn-ea"/>
                <a:cs typeface="+mn-cs"/>
              </a:rPr>
              <a:t>, este important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fie </a:t>
            </a:r>
            <a:r>
              <a:rPr lang="fr-FR" sz="1200" kern="1200" dirty="0" err="1">
                <a:solidFill>
                  <a:schemeClr val="tx1"/>
                </a:solidFill>
                <a:effectLst/>
                <a:latin typeface="+mn-lt"/>
                <a:ea typeface="+mn-ea"/>
                <a:cs typeface="+mn-cs"/>
              </a:rPr>
              <a:t>păstrat</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Modele</a:t>
            </a:r>
            <a:r>
              <a:rPr lang="fr-FR" sz="1200" kern="1200" dirty="0">
                <a:solidFill>
                  <a:schemeClr val="tx1"/>
                </a:solidFill>
                <a:effectLst/>
                <a:latin typeface="+mn-lt"/>
                <a:ea typeface="+mn-ea"/>
                <a:cs typeface="+mn-cs"/>
              </a:rPr>
              <a:t> mentale: ce </a:t>
            </a:r>
            <a:r>
              <a:rPr lang="fr-FR" sz="1200" kern="1200" dirty="0" err="1">
                <a:solidFill>
                  <a:schemeClr val="tx1"/>
                </a:solidFill>
                <a:effectLst/>
                <a:latin typeface="+mn-lt"/>
                <a:ea typeface="+mn-ea"/>
                <a:cs typeface="+mn-cs"/>
              </a:rPr>
              <a:t>presupuneri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credințe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valori</a:t>
            </a:r>
            <a:r>
              <a:rPr lang="fr-FR" sz="1200" kern="1200" dirty="0">
                <a:solidFill>
                  <a:schemeClr val="tx1"/>
                </a:solidFill>
                <a:effectLst/>
                <a:latin typeface="+mn-lt"/>
                <a:ea typeface="+mn-ea"/>
                <a:cs typeface="+mn-cs"/>
              </a:rPr>
              <a:t> au </a:t>
            </a:r>
            <a:r>
              <a:rPr lang="fr-FR" sz="1200" kern="1200" dirty="0" err="1">
                <a:solidFill>
                  <a:schemeClr val="tx1"/>
                </a:solidFill>
                <a:effectLst/>
                <a:latin typeface="+mn-lt"/>
                <a:ea typeface="+mn-ea"/>
                <a:cs typeface="+mn-cs"/>
              </a:rPr>
              <a:t>oamenii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despre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comportamentală</a:t>
            </a:r>
            <a:r>
              <a:rPr lang="fr-FR" sz="1200" kern="1200" dirty="0">
                <a:solidFill>
                  <a:schemeClr val="tx1"/>
                </a:solidFill>
                <a:effectLst/>
                <a:latin typeface="+mn-lt"/>
                <a:ea typeface="+mn-ea"/>
                <a:cs typeface="+mn-cs"/>
              </a:rPr>
              <a:t> ne </a:t>
            </a:r>
            <a:r>
              <a:rPr lang="fr-FR" sz="1200" kern="1200" dirty="0" err="1">
                <a:solidFill>
                  <a:schemeClr val="tx1"/>
                </a:solidFill>
                <a:effectLst/>
                <a:latin typeface="+mn-lt"/>
                <a:ea typeface="+mn-ea"/>
                <a:cs typeface="+mn-cs"/>
              </a:rPr>
              <a:t>spune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clienții</a:t>
            </a:r>
            <a:r>
              <a:rPr lang="fr-FR" sz="1200" kern="1200" dirty="0">
                <a:solidFill>
                  <a:schemeClr val="tx1"/>
                </a:solidFill>
                <a:effectLst/>
                <a:latin typeface="+mn-lt"/>
                <a:ea typeface="+mn-ea"/>
                <a:cs typeface="+mn-cs"/>
              </a:rPr>
              <a:t> se vor adapta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își</a:t>
            </a:r>
            <a:r>
              <a:rPr lang="fr-FR" sz="1200" kern="1200" dirty="0">
                <a:solidFill>
                  <a:schemeClr val="tx1"/>
                </a:solidFill>
                <a:effectLst/>
                <a:latin typeface="+mn-lt"/>
                <a:ea typeface="+mn-ea"/>
                <a:cs typeface="+mn-cs"/>
              </a:rPr>
              <a:t> vor </a:t>
            </a:r>
            <a:r>
              <a:rPr lang="fr-FR" sz="1200" kern="1200" dirty="0" err="1">
                <a:solidFill>
                  <a:schemeClr val="tx1"/>
                </a:solidFill>
                <a:effectLst/>
                <a:latin typeface="+mn-lt"/>
                <a:ea typeface="+mn-ea"/>
                <a:cs typeface="+mn-cs"/>
              </a:rPr>
              <a:t>schimba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obiceiurile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consum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Folosite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comoditatea</a:t>
            </a:r>
            <a:r>
              <a:rPr lang="fr-FR" sz="1200" kern="1200" dirty="0">
                <a:solidFill>
                  <a:schemeClr val="tx1"/>
                </a:solidFill>
                <a:effectLst/>
                <a:latin typeface="+mn-lt"/>
                <a:ea typeface="+mn-ea"/>
                <a:cs typeface="+mn-cs"/>
              </a:rPr>
              <a:t> online, </a:t>
            </a:r>
            <a:r>
              <a:rPr lang="fr-FR" sz="1200" kern="1200" dirty="0" err="1">
                <a:solidFill>
                  <a:schemeClr val="tx1"/>
                </a:solidFill>
                <a:effectLst/>
                <a:latin typeface="+mn-lt"/>
                <a:ea typeface="+mn-ea"/>
                <a:cs typeface="+mn-cs"/>
              </a:rPr>
              <a:t>relevanța</a:t>
            </a:r>
            <a:r>
              <a:rPr lang="fr-FR" sz="1200" kern="1200" dirty="0">
                <a:solidFill>
                  <a:schemeClr val="tx1"/>
                </a:solidFill>
                <a:effectLst/>
                <a:latin typeface="+mn-lt"/>
                <a:ea typeface="+mn-ea"/>
                <a:cs typeface="+mn-cs"/>
              </a:rPr>
              <a:t> va fi mai </a:t>
            </a:r>
            <a:r>
              <a:rPr lang="fr-FR" sz="1200" kern="1200" dirty="0" err="1">
                <a:solidFill>
                  <a:schemeClr val="tx1"/>
                </a:solidFill>
                <a:effectLst/>
                <a:latin typeface="+mn-lt"/>
                <a:ea typeface="+mn-ea"/>
                <a:cs typeface="+mn-cs"/>
              </a:rPr>
              <a:t>mică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sucursale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băncile</a:t>
            </a:r>
            <a:r>
              <a:rPr lang="fr-FR" sz="1200" kern="1200" dirty="0">
                <a:solidFill>
                  <a:schemeClr val="tx1"/>
                </a:solidFill>
                <a:effectLst/>
                <a:latin typeface="+mn-lt"/>
                <a:ea typeface="+mn-ea"/>
                <a:cs typeface="+mn-cs"/>
              </a:rPr>
              <a:t> vor </a:t>
            </a:r>
            <a:r>
              <a:rPr lang="fr-FR" sz="1200" kern="1200" dirty="0" err="1">
                <a:solidFill>
                  <a:schemeClr val="tx1"/>
                </a:solidFill>
                <a:effectLst/>
                <a:latin typeface="+mn-lt"/>
                <a:ea typeface="+mn-ea"/>
                <a:cs typeface="+mn-cs"/>
              </a:rPr>
              <a:t>trebui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se </a:t>
            </a:r>
            <a:r>
              <a:rPr lang="fr-FR" sz="1200" kern="1200" dirty="0" err="1">
                <a:solidFill>
                  <a:schemeClr val="tx1"/>
                </a:solidFill>
                <a:effectLst/>
                <a:latin typeface="+mn-lt"/>
                <a:ea typeface="+mn-ea"/>
                <a:cs typeface="+mn-cs"/>
              </a:rPr>
              <a:t>adapteze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mult</a:t>
            </a:r>
            <a:r>
              <a:rPr lang="fr-FR" sz="1200" kern="1200" dirty="0">
                <a:solidFill>
                  <a:schemeClr val="tx1"/>
                </a:solidFill>
                <a:effectLst/>
                <a:latin typeface="+mn-lt"/>
                <a:ea typeface="+mn-ea"/>
                <a:cs typeface="+mn-cs"/>
              </a:rPr>
              <a:t>. "Noua </a:t>
            </a:r>
            <a:r>
              <a:rPr lang="fr-FR" sz="1200" kern="1200" dirty="0" err="1">
                <a:solidFill>
                  <a:schemeClr val="tx1"/>
                </a:solidFill>
                <a:effectLst/>
                <a:latin typeface="+mn-lt"/>
                <a:ea typeface="+mn-ea"/>
                <a:cs typeface="+mn-cs"/>
              </a:rPr>
              <a:t>normalitate</a:t>
            </a:r>
            <a:r>
              <a:rPr lang="fr-FR" sz="1200" kern="1200" dirty="0">
                <a:solidFill>
                  <a:schemeClr val="tx1"/>
                </a:solidFill>
                <a:effectLst/>
                <a:latin typeface="+mn-lt"/>
                <a:ea typeface="+mn-ea"/>
                <a:cs typeface="+mn-cs"/>
              </a:rPr>
              <a:t>" va </a:t>
            </a:r>
            <a:r>
              <a:rPr lang="fr-FR" sz="1200" kern="1200" dirty="0" err="1">
                <a:solidFill>
                  <a:schemeClr val="tx1"/>
                </a:solidFill>
                <a:effectLst/>
                <a:latin typeface="+mn-lt"/>
                <a:ea typeface="+mn-ea"/>
                <a:cs typeface="+mn-cs"/>
              </a:rPr>
              <a:t>conține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credințe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vechi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noi</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dintre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mențin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sucursalele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bancare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funcțiune</a:t>
            </a:r>
            <a:r>
              <a:rPr lang="fr-FR" sz="1200" kern="1200" dirty="0">
                <a:solidFill>
                  <a:schemeClr val="tx1"/>
                </a:solidFill>
                <a:effectLst/>
                <a:latin typeface="+mn-lt"/>
                <a:ea typeface="+mn-ea"/>
                <a:cs typeface="+mn-cs"/>
              </a:rPr>
              <a:t>? Contact </a:t>
            </a:r>
            <a:r>
              <a:rPr lang="fr-FR" sz="1200" kern="1200" dirty="0" err="1">
                <a:solidFill>
                  <a:schemeClr val="tx1"/>
                </a:solidFill>
                <a:effectLst/>
                <a:latin typeface="+mn-lt"/>
                <a:ea typeface="+mn-ea"/>
                <a:cs typeface="+mn-cs"/>
              </a:rPr>
              <a:t>uman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servicii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clienți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Agenția</a:t>
            </a:r>
            <a:r>
              <a:rPr lang="fr-FR" sz="1200" kern="1200" dirty="0">
                <a:solidFill>
                  <a:schemeClr val="tx1"/>
                </a:solidFill>
                <a:effectLst/>
                <a:latin typeface="+mn-lt"/>
                <a:ea typeface="+mn-ea"/>
                <a:cs typeface="+mn-cs"/>
              </a:rPr>
              <a:t> care se </a:t>
            </a:r>
            <a:r>
              <a:rPr lang="fr-FR" sz="1200" kern="1200" dirty="0" err="1">
                <a:solidFill>
                  <a:schemeClr val="tx1"/>
                </a:solidFill>
                <a:effectLst/>
                <a:latin typeface="+mn-lt"/>
                <a:ea typeface="+mn-ea"/>
                <a:cs typeface="+mn-cs"/>
              </a:rPr>
              <a:t>ocupă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față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față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finanțele</a:t>
            </a:r>
            <a:r>
              <a:rPr lang="fr-FR" sz="1200" kern="1200" dirty="0">
                <a:solidFill>
                  <a:schemeClr val="tx1"/>
                </a:solidFill>
                <a:effectLst/>
                <a:latin typeface="+mn-lt"/>
                <a:ea typeface="+mn-ea"/>
                <a:cs typeface="+mn-cs"/>
              </a:rPr>
              <a:t> tale? Va fi </a:t>
            </a:r>
            <a:r>
              <a:rPr lang="fr-FR" sz="1200" kern="1200" dirty="0" err="1">
                <a:solidFill>
                  <a:schemeClr val="tx1"/>
                </a:solidFill>
                <a:effectLst/>
                <a:latin typeface="+mn-lt"/>
                <a:ea typeface="+mn-ea"/>
                <a:cs typeface="+mn-cs"/>
              </a:rPr>
              <a:t>necesară</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nouă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experiență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sau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serviciu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menține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sucursalele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bancare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relevante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sau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sunt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băncile</a:t>
            </a:r>
            <a:r>
              <a:rPr lang="fr-FR" sz="1200" kern="1200" dirty="0">
                <a:solidFill>
                  <a:schemeClr val="tx1"/>
                </a:solidFill>
                <a:effectLst/>
                <a:latin typeface="+mn-lt"/>
                <a:ea typeface="+mn-ea"/>
                <a:cs typeface="+mn-cs"/>
              </a:rPr>
              <a:t> digitale online </a:t>
            </a:r>
            <a:r>
              <a:rPr lang="fr-FR" sz="1200" kern="1200" dirty="0" err="1">
                <a:solidFill>
                  <a:schemeClr val="tx1"/>
                </a:solidFill>
                <a:effectLst/>
                <a:latin typeface="+mn-lt"/>
                <a:ea typeface="+mn-ea"/>
                <a:cs typeface="+mn-cs"/>
              </a:rPr>
              <a:t>tot</a:t>
            </a:r>
            <a:r>
              <a:rPr lang="fr-FR" sz="1200" kern="1200" dirty="0">
                <a:solidFill>
                  <a:schemeClr val="tx1"/>
                </a:solidFill>
                <a:effectLst/>
                <a:latin typeface="+mn-lt"/>
                <a:ea typeface="+mn-ea"/>
                <a:cs typeface="+mn-cs"/>
              </a:rPr>
              <a:t> ce vor </a:t>
            </a:r>
            <a:r>
              <a:rPr lang="fr-FR" sz="1200" kern="1200" dirty="0" err="1">
                <a:solidFill>
                  <a:schemeClr val="tx1"/>
                </a:solidFill>
                <a:effectLst/>
                <a:latin typeface="+mn-lt"/>
                <a:ea typeface="+mn-ea"/>
                <a:cs typeface="+mn-cs"/>
              </a:rPr>
              <a:t>avea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nevoie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consumatorii</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Dincolo</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asta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băncile</a:t>
            </a:r>
            <a:r>
              <a:rPr lang="fr-FR" sz="1200" kern="1200" dirty="0">
                <a:solidFill>
                  <a:schemeClr val="tx1"/>
                </a:solidFill>
                <a:effectLst/>
                <a:latin typeface="+mn-lt"/>
                <a:ea typeface="+mn-ea"/>
                <a:cs typeface="+mn-cs"/>
              </a:rPr>
              <a:t> au o </a:t>
            </a:r>
            <a:r>
              <a:rPr lang="fr-FR" sz="1200" kern="1200" dirty="0" err="1">
                <a:solidFill>
                  <a:schemeClr val="tx1"/>
                </a:solidFill>
                <a:effectLst/>
                <a:latin typeface="+mn-lt"/>
                <a:ea typeface="+mn-ea"/>
                <a:cs typeface="+mn-cs"/>
              </a:rPr>
              <a:t>obligație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etică</a:t>
            </a:r>
            <a:r>
              <a:rPr lang="fr-FR" sz="1200" kern="1200" dirty="0">
                <a:solidFill>
                  <a:schemeClr val="tx1"/>
                </a:solidFill>
                <a:effectLst/>
                <a:latin typeface="+mn-lt"/>
                <a:ea typeface="+mn-ea"/>
                <a:cs typeface="+mn-cs"/>
              </a:rPr>
              <a:t> de a </a:t>
            </a:r>
            <a:r>
              <a:rPr lang="fr-FR" sz="1200" kern="1200" dirty="0" err="1">
                <a:solidFill>
                  <a:schemeClr val="tx1"/>
                </a:solidFill>
                <a:effectLst/>
                <a:latin typeface="+mn-lt"/>
                <a:ea typeface="+mn-ea"/>
                <a:cs typeface="+mn-cs"/>
              </a:rPr>
              <a:t>monitoriza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obiceiurile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cheltuire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identifica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semnele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datorii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problemele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subiacente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sănătate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mintală</a:t>
            </a:r>
            <a:r>
              <a:rPr lang="fr-FR" sz="1200" kern="1200" dirty="0">
                <a:solidFill>
                  <a:schemeClr val="tx1"/>
                </a:solidFill>
                <a:effectLst/>
                <a:latin typeface="+mn-lt"/>
                <a:ea typeface="+mn-ea"/>
                <a:cs typeface="+mn-cs"/>
              </a:rPr>
              <a:t>? Ce </a:t>
            </a:r>
            <a:r>
              <a:rPr lang="fr-FR" sz="1200" kern="1200" dirty="0" err="1">
                <a:solidFill>
                  <a:schemeClr val="tx1"/>
                </a:solidFill>
                <a:effectLst/>
                <a:latin typeface="+mn-lt"/>
                <a:ea typeface="+mn-ea"/>
                <a:cs typeface="+mn-cs"/>
              </a:rPr>
              <a:t>relație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trebui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aibă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băncile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datele</a:t>
            </a:r>
            <a:r>
              <a:rPr lang="fr-FR" sz="1200" kern="1200" dirty="0">
                <a:solidFill>
                  <a:schemeClr val="tx1"/>
                </a:solidFill>
                <a:effectLst/>
                <a:latin typeface="+mn-lt"/>
                <a:ea typeface="+mn-ea"/>
                <a:cs typeface="+mn-cs"/>
              </a:rPr>
              <a:t>? Cum </a:t>
            </a:r>
            <a:r>
              <a:rPr lang="fr-FR" sz="1200" kern="1200" dirty="0" err="1">
                <a:solidFill>
                  <a:schemeClr val="tx1"/>
                </a:solidFill>
                <a:effectLst/>
                <a:latin typeface="+mn-lt"/>
                <a:ea typeface="+mn-ea"/>
                <a:cs typeface="+mn-cs"/>
              </a:rPr>
              <a:t>reușesc</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echilibreze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serviciul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intuitiv</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confidențialitatea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consumatorilor</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Parcurgerea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straturilor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acestui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aisberg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scoate</a:t>
            </a:r>
            <a:r>
              <a:rPr lang="fr-FR" sz="1200" kern="1200" dirty="0">
                <a:solidFill>
                  <a:schemeClr val="tx1"/>
                </a:solidFill>
                <a:effectLst/>
                <a:latin typeface="+mn-lt"/>
                <a:ea typeface="+mn-ea"/>
                <a:cs typeface="+mn-cs"/>
              </a:rPr>
              <a:t> la </a:t>
            </a:r>
            <a:r>
              <a:rPr lang="fr-FR" sz="1200" kern="1200" dirty="0" err="1">
                <a:solidFill>
                  <a:schemeClr val="tx1"/>
                </a:solidFill>
                <a:effectLst/>
                <a:latin typeface="+mn-lt"/>
                <a:ea typeface="+mn-ea"/>
                <a:cs typeface="+mn-cs"/>
              </a:rPr>
              <a:t>iveală</a:t>
            </a:r>
            <a:r>
              <a:rPr lang="fr-FR" sz="1200" kern="1200" dirty="0">
                <a:solidFill>
                  <a:schemeClr val="tx1"/>
                </a:solidFill>
                <a:effectLst/>
                <a:latin typeface="+mn-lt"/>
                <a:ea typeface="+mn-ea"/>
                <a:cs typeface="+mn-cs"/>
              </a:rPr>
              <a:t> o parte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puterea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folosirii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gândirii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sistemice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exemplifică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modul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îți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poți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ghida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strategia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într</a:t>
            </a:r>
            <a:r>
              <a:rPr lang="fr-FR" sz="1200" kern="1200" dirty="0">
                <a:solidFill>
                  <a:schemeClr val="tx1"/>
                </a:solidFill>
                <a:effectLst/>
                <a:latin typeface="+mn-lt"/>
                <a:ea typeface="+mn-ea"/>
                <a:cs typeface="+mn-cs"/>
              </a:rPr>
              <a:t>-un mod </a:t>
            </a:r>
            <a:r>
              <a:rPr lang="fr-FR" sz="1200" kern="1200" dirty="0" err="1">
                <a:solidFill>
                  <a:schemeClr val="tx1"/>
                </a:solidFill>
                <a:effectLst/>
                <a:latin typeface="+mn-lt"/>
                <a:ea typeface="+mn-ea"/>
                <a:cs typeface="+mn-cs"/>
              </a:rPr>
              <a:t>sustenabil</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Concentrându-mă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doar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evenimente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Reacționezi</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Te </a:t>
            </a:r>
            <a:r>
              <a:rPr lang="fr-FR" sz="1200" kern="1200" dirty="0" err="1">
                <a:solidFill>
                  <a:schemeClr val="tx1"/>
                </a:solidFill>
                <a:effectLst/>
                <a:latin typeface="+mn-lt"/>
                <a:ea typeface="+mn-ea"/>
                <a:cs typeface="+mn-cs"/>
              </a:rPr>
              <a:t>gândești</a:t>
            </a:r>
            <a:r>
              <a:rPr lang="fr-FR" sz="1200" kern="1200" dirty="0">
                <a:solidFill>
                  <a:schemeClr val="tx1"/>
                </a:solidFill>
                <a:effectLst/>
                <a:latin typeface="+mn-lt"/>
                <a:ea typeface="+mn-ea"/>
                <a:cs typeface="+mn-cs"/>
              </a:rPr>
              <a:t> la </a:t>
            </a:r>
            <a:r>
              <a:rPr lang="fr-FR" sz="1200" kern="1200" dirty="0" err="1">
                <a:solidFill>
                  <a:schemeClr val="tx1"/>
                </a:solidFill>
                <a:effectLst/>
                <a:latin typeface="+mn-lt"/>
                <a:ea typeface="+mn-ea"/>
                <a:cs typeface="+mn-cs"/>
              </a:rPr>
              <a:t>tipare</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tendințe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Anticipezi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nerăbdare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Descifrarea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structurilor</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bază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Proiectezi</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Înțelegerea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modelelor</a:t>
            </a:r>
            <a:r>
              <a:rPr lang="fr-FR" sz="1200" kern="1200" dirty="0">
                <a:solidFill>
                  <a:schemeClr val="tx1"/>
                </a:solidFill>
                <a:effectLst/>
                <a:latin typeface="+mn-lt"/>
                <a:ea typeface="+mn-ea"/>
                <a:cs typeface="+mn-cs"/>
              </a:rPr>
              <a:t> mentale? Te </a:t>
            </a:r>
            <a:r>
              <a:rPr lang="fr-FR" sz="1200" kern="1200" dirty="0" err="1">
                <a:solidFill>
                  <a:schemeClr val="tx1"/>
                </a:solidFill>
                <a:effectLst/>
                <a:latin typeface="+mn-lt"/>
                <a:ea typeface="+mn-ea"/>
                <a:cs typeface="+mn-cs"/>
              </a:rPr>
              <a:t>transformi</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Gândirea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transformativă</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modul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inovăm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gândirea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sistemică</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esențială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această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călătorie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D0A98B0-BC22-C506-3D18-C11D0FE18203}"/>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539720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386FA-06DF-7E6E-03AC-43A550C74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F786F-977D-CD68-2149-0F9B296C9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CC5F64-04FB-D708-B67C-41F6E381E08A}"/>
              </a:ext>
            </a:extLst>
          </p:cNvPr>
          <p:cNvSpPr>
            <a:spLocks noGrp="1"/>
          </p:cNvSpPr>
          <p:nvPr>
            <p:ph type="body" idx="1"/>
          </p:nvPr>
        </p:nvSpPr>
        <p:spPr/>
        <p:txBody>
          <a:bodyPr/>
          <a:lstStyle/>
          <a:p>
            <a:pPr marL="171450" indent="-171450">
              <a:buFont typeface="Arial" panose="020B0604020202020204" pitchFamily="34" charset="0"/>
              <a:buChar char="•"/>
            </a:pP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întreabă</a:t>
            </a:r>
            <a:r>
              <a:rPr lang="en-US" sz="1200" kern="1200" dirty="0">
                <a:solidFill>
                  <a:schemeClr val="tx1"/>
                </a:solidFill>
                <a:effectLst/>
                <a:latin typeface="+mn-lt"/>
                <a:ea typeface="+mn-ea"/>
                <a:cs typeface="+mn-cs"/>
              </a:rPr>
              <a:t> pe </a:t>
            </a:r>
            <a:r>
              <a:rPr lang="en-US" sz="1200" kern="1200" dirty="0" err="1">
                <a:solidFill>
                  <a:schemeClr val="tx1"/>
                </a:solidFill>
                <a:effectLst/>
                <a:latin typeface="+mn-lt"/>
                <a:ea typeface="+mn-ea"/>
                <a:cs typeface="+mn-cs"/>
              </a:rPr>
              <a:t>participanți</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"Ce </a:t>
            </a:r>
            <a:r>
              <a:rPr lang="en-US" sz="1200" i="1" kern="1200" dirty="0" err="1">
                <a:solidFill>
                  <a:schemeClr val="tx1"/>
                </a:solidFill>
                <a:effectLst/>
                <a:latin typeface="+mn-lt"/>
                <a:ea typeface="+mn-ea"/>
                <a:cs typeface="+mn-cs"/>
              </a:rPr>
              <a:t>sisteme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ascunse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influențează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sustenabilitatea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programul</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dumneavoastră</a:t>
            </a:r>
            <a:r>
              <a:rPr lang="en-US" sz="1200" i="1" kern="1200" dirty="0">
                <a:solidFill>
                  <a:schemeClr val="tx1"/>
                </a:solidFill>
                <a:effectLst/>
                <a:latin typeface="+mn-lt"/>
                <a:ea typeface="+mn-ea"/>
                <a:cs typeface="+mn-cs"/>
              </a:rPr>
              <a:t> VET?"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Posibile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exemple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Politici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Obiceiuri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Infrastructură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Cultură</a:t>
            </a: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kern="1200" dirty="0">
                <a:solidFill>
                  <a:schemeClr val="tx1"/>
                </a:solidFill>
                <a:effectLst/>
                <a:latin typeface="+mn-lt"/>
                <a:ea typeface="+mn-ea"/>
                <a:cs typeface="+mn-cs"/>
              </a:rPr>
              <a:t>: imagine </a:t>
            </a:r>
            <a:r>
              <a:rPr lang="en-US" sz="1200" kern="1200" dirty="0" err="1">
                <a:solidFill>
                  <a:schemeClr val="tx1"/>
                </a:solidFill>
                <a:effectLst/>
                <a:latin typeface="+mn-lt"/>
                <a:ea typeface="+mn-ea"/>
                <a:cs typeface="+mn-cs"/>
              </a:rPr>
              <a:t>creată</a:t>
            </a:r>
            <a:r>
              <a:rPr lang="en-US" sz="1200" kern="1200" dirty="0">
                <a:solidFill>
                  <a:schemeClr val="tx1"/>
                </a:solidFill>
                <a:effectLst/>
                <a:latin typeface="+mn-lt"/>
                <a:ea typeface="+mn-ea"/>
                <a:cs typeface="+mn-cs"/>
              </a:rPr>
              <a:t> cu BING de Georgeta Chirlesan</a:t>
            </a:r>
            <a:endParaRPr lang="en-IE" b="0" dirty="0"/>
          </a:p>
        </p:txBody>
      </p:sp>
      <p:sp>
        <p:nvSpPr>
          <p:cNvPr id="4" name="Slide Number Placeholder 3">
            <a:extLst>
              <a:ext uri="{FF2B5EF4-FFF2-40B4-BE49-F238E27FC236}">
                <a16:creationId xmlns:a16="http://schemas.microsoft.com/office/drawing/2014/main" id="{CF6F7002-A1B4-1F89-D38F-B8A044D0DDFD}"/>
              </a:ext>
            </a:extLst>
          </p:cNvPr>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316913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AC814-EA8D-6055-3703-48F5CE676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FAF33-6263-A0E6-D5E6-40F663005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5F40DF-CC34-E2D2-827A-40719CBB0B11}"/>
              </a:ext>
            </a:extLst>
          </p:cNvPr>
          <p:cNvSpPr>
            <a:spLocks noGrp="1"/>
          </p:cNvSpPr>
          <p:nvPr>
            <p:ph type="body" idx="1"/>
          </p:nvPr>
        </p:nvSpPr>
        <p:spPr/>
        <p:txBody>
          <a:bodyPr/>
          <a:lstStyle/>
          <a:p>
            <a:r>
              <a:rPr lang="en-US" sz="1200" kern="1200" dirty="0" err="1">
                <a:solidFill>
                  <a:schemeClr val="tx1"/>
                </a:solidFill>
                <a:effectLst/>
                <a:latin typeface="+mn-lt"/>
                <a:ea typeface="+mn-ea"/>
                <a:cs typeface="+mn-cs"/>
              </a:rPr>
              <a:t>Instructorul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Modelul</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Aisbergului</a:t>
            </a:r>
            <a:r>
              <a:rPr lang="en-US" sz="1200" i="1" kern="1200" dirty="0">
                <a:solidFill>
                  <a:schemeClr val="tx1"/>
                </a:solidFill>
                <a:effectLst/>
                <a:latin typeface="+mn-lt"/>
                <a:ea typeface="+mn-ea"/>
                <a:cs typeface="+mn-cs"/>
              </a:rPr>
              <a:t> ne </a:t>
            </a:r>
            <a:r>
              <a:rPr lang="en-US" sz="1200" i="1" kern="1200" dirty="0" err="1">
                <a:solidFill>
                  <a:schemeClr val="tx1"/>
                </a:solidFill>
                <a:effectLst/>
                <a:latin typeface="+mn-lt"/>
                <a:ea typeface="+mn-ea"/>
                <a:cs typeface="+mn-cs"/>
              </a:rPr>
              <a:t>ajută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trecem</a:t>
            </a:r>
            <a:r>
              <a:rPr lang="en-US" sz="1200" i="1" kern="1200" dirty="0">
                <a:solidFill>
                  <a:schemeClr val="tx1"/>
                </a:solidFill>
                <a:effectLst/>
                <a:latin typeface="+mn-lt"/>
                <a:ea typeface="+mn-ea"/>
                <a:cs typeface="+mn-cs"/>
              </a:rPr>
              <a:t> de la </a:t>
            </a:r>
            <a:r>
              <a:rPr lang="en-US" sz="1200" i="1" kern="1200" dirty="0" err="1">
                <a:solidFill>
                  <a:schemeClr val="tx1"/>
                </a:solidFill>
                <a:effectLst/>
                <a:latin typeface="+mn-lt"/>
                <a:ea typeface="+mn-ea"/>
                <a:cs typeface="+mn-cs"/>
              </a:rPr>
              <a:t>reacția</a:t>
            </a:r>
            <a:r>
              <a:rPr lang="en-US" sz="1200" i="1" kern="1200" dirty="0">
                <a:solidFill>
                  <a:schemeClr val="tx1"/>
                </a:solidFill>
                <a:effectLst/>
                <a:latin typeface="+mn-lt"/>
                <a:ea typeface="+mn-ea"/>
                <a:cs typeface="+mn-cs"/>
              </a:rPr>
              <a:t> la </a:t>
            </a:r>
            <a:r>
              <a:rPr lang="en-US" sz="1200" i="1" kern="1200" dirty="0" err="1">
                <a:solidFill>
                  <a:schemeClr val="tx1"/>
                </a:solidFill>
                <a:effectLst/>
                <a:latin typeface="+mn-lt"/>
                <a:ea typeface="+mn-ea"/>
                <a:cs typeface="+mn-cs"/>
              </a:rPr>
              <a:t>probleme</a:t>
            </a:r>
            <a:r>
              <a:rPr lang="en-US" sz="1200" i="1" kern="1200" dirty="0">
                <a:solidFill>
                  <a:schemeClr val="tx1"/>
                </a:solidFill>
                <a:effectLst/>
                <a:latin typeface="+mn-lt"/>
                <a:ea typeface="+mn-ea"/>
                <a:cs typeface="+mn-cs"/>
              </a:rPr>
              <a:t> la </a:t>
            </a:r>
            <a:r>
              <a:rPr lang="en-US" sz="1200" i="1" kern="1200" dirty="0" err="1">
                <a:solidFill>
                  <a:schemeClr val="tx1"/>
                </a:solidFill>
                <a:effectLst/>
                <a:latin typeface="+mn-lt"/>
                <a:ea typeface="+mn-ea"/>
                <a:cs typeface="+mn-cs"/>
              </a:rPr>
              <a:t>înțelegerea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cauzelor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profunde</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oferă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explicațiile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oferite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notele</a:t>
            </a:r>
            <a:r>
              <a:rPr lang="en-US" sz="1200" kern="1200" dirty="0">
                <a:solidFill>
                  <a:schemeClr val="tx1"/>
                </a:solidFill>
                <a:effectLst/>
                <a:latin typeface="+mn-lt"/>
                <a:ea typeface="+mn-ea"/>
                <a:cs typeface="+mn-cs"/>
              </a:rPr>
              <a:t> slide-</a:t>
            </a:r>
            <a:r>
              <a:rPr lang="en-US" sz="1200" kern="1200" dirty="0" err="1">
                <a:solidFill>
                  <a:schemeClr val="tx1"/>
                </a:solidFill>
                <a:effectLst/>
                <a:latin typeface="+mn-lt"/>
                <a:ea typeface="+mn-ea"/>
                <a:cs typeface="+mn-cs"/>
              </a:rPr>
              <a:t>ului</a:t>
            </a:r>
            <a:r>
              <a:rPr lang="en-US" sz="1200" kern="1200" dirty="0">
                <a:solidFill>
                  <a:schemeClr val="tx1"/>
                </a:solidFill>
                <a:effectLst/>
                <a:latin typeface="+mn-lt"/>
                <a:ea typeface="+mn-ea"/>
                <a:cs typeface="+mn-cs"/>
              </a:rPr>
              <a:t> 16 </a:t>
            </a:r>
            <a:r>
              <a:rPr lang="en-US" sz="1200" i="1" kern="1200" dirty="0">
                <a:solidFill>
                  <a:schemeClr val="tx1"/>
                </a:solidFill>
                <a:effectLst/>
                <a:latin typeface="+mn-lt"/>
                <a:ea typeface="+mn-ea"/>
                <a:cs typeface="+mn-cs"/>
              </a:rPr>
              <a:t>("Un </a:t>
            </a:r>
            <a:r>
              <a:rPr lang="en-US" sz="1200" i="1" kern="1200" dirty="0" err="1">
                <a:solidFill>
                  <a:schemeClr val="tx1"/>
                </a:solidFill>
                <a:effectLst/>
                <a:latin typeface="+mn-lt"/>
                <a:ea typeface="+mn-ea"/>
                <a:cs typeface="+mn-cs"/>
              </a:rPr>
              <a:t>exemplu</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tangibil</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pentru</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toate</a:t>
            </a:r>
            <a:r>
              <a:rPr lang="en-US" sz="1200" i="1" kern="1200" dirty="0">
                <a:solidFill>
                  <a:schemeClr val="tx1"/>
                </a:solidFill>
                <a:effectLst/>
                <a:latin typeface="+mn-lt"/>
                <a:ea typeface="+mn-ea"/>
                <a:cs typeface="+mn-cs"/>
              </a:rPr>
              <a:t> etc.")…</a:t>
            </a:r>
            <a:r>
              <a:rPr lang="en-US" sz="1200" kern="1200" dirty="0">
                <a:solidFill>
                  <a:schemeClr val="tx1"/>
                </a:solidFill>
                <a:effectLst/>
                <a:latin typeface="+mn-lt"/>
                <a:ea typeface="+mn-ea"/>
                <a:cs typeface="+mn-cs"/>
              </a:rPr>
              <a:t>
El/</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întreabă</a:t>
            </a:r>
            <a:r>
              <a:rPr lang="en-US" sz="1200" kern="1200" dirty="0">
                <a:solidFill>
                  <a:schemeClr val="tx1"/>
                </a:solidFill>
                <a:effectLst/>
                <a:latin typeface="+mn-lt"/>
                <a:ea typeface="+mn-ea"/>
                <a:cs typeface="+mn-cs"/>
              </a:rPr>
              <a:t> pe </a:t>
            </a:r>
            <a:r>
              <a:rPr lang="en-US" sz="1200" kern="1200" dirty="0" err="1">
                <a:solidFill>
                  <a:schemeClr val="tx1"/>
                </a:solidFill>
                <a:effectLst/>
                <a:latin typeface="+mn-lt"/>
                <a:ea typeface="+mn-ea"/>
                <a:cs typeface="+mn-cs"/>
              </a:rPr>
              <a:t>participanți</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"Ce </a:t>
            </a:r>
            <a:r>
              <a:rPr lang="en-US" sz="1200" i="1" kern="1200" dirty="0" err="1">
                <a:solidFill>
                  <a:schemeClr val="tx1"/>
                </a:solidFill>
                <a:effectLst/>
                <a:latin typeface="+mn-lt"/>
                <a:ea typeface="+mn-ea"/>
                <a:cs typeface="+mn-cs"/>
              </a:rPr>
              <a:t>tipare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observați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provocările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sustenabilității</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Posibile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exemple</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Creșterea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deșeurilor</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Ineficiența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resurselor</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Comportament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repetat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imagine </a:t>
            </a:r>
            <a:r>
              <a:rPr lang="en-US" sz="1200" kern="1200" dirty="0" err="1">
                <a:solidFill>
                  <a:schemeClr val="tx1"/>
                </a:solidFill>
                <a:effectLst/>
                <a:latin typeface="+mn-lt"/>
                <a:ea typeface="+mn-ea"/>
                <a:cs typeface="+mn-cs"/>
              </a:rPr>
              <a:t>creată</a:t>
            </a:r>
            <a:r>
              <a:rPr lang="en-US" sz="1200" kern="1200" dirty="0">
                <a:solidFill>
                  <a:schemeClr val="tx1"/>
                </a:solidFill>
                <a:effectLst/>
                <a:latin typeface="+mn-lt"/>
                <a:ea typeface="+mn-ea"/>
                <a:cs typeface="+mn-cs"/>
              </a:rPr>
              <a:t> cu BING de Georgeta Chirlesan</a:t>
            </a:r>
            <a:endParaRPr lang="en-US" dirty="0"/>
          </a:p>
        </p:txBody>
      </p:sp>
      <p:sp>
        <p:nvSpPr>
          <p:cNvPr id="4" name="Slide Number Placeholder 3">
            <a:extLst>
              <a:ext uri="{FF2B5EF4-FFF2-40B4-BE49-F238E27FC236}">
                <a16:creationId xmlns:a16="http://schemas.microsoft.com/office/drawing/2014/main" id="{58F7B9EB-8BA2-AAB6-B796-7F483FAB2D2F}"/>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666484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F1067-F29C-714E-A343-11EA651C3A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A6237-3935-4604-CC88-4D102866CCC6}"/>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61B0A153-88D8-B3CB-95A1-385C5C03F609}"/>
              </a:ext>
            </a:extLst>
          </p:cNvPr>
          <p:cNvSpPr>
            <a:spLocks noGrp="1"/>
          </p:cNvSpPr>
          <p:nvPr>
            <p:ph type="body" idx="1"/>
          </p:nvPr>
        </p:nvSpPr>
        <p:spPr/>
        <p:txBody>
          <a:bodyPr/>
          <a:lstStyle/>
          <a:p>
            <a:r>
              <a:rPr lang="es-ES" b="1" dirty="0" err="1"/>
              <a:t>Notă</a:t>
            </a:r>
            <a:r>
              <a:rPr lang="es-ES" b="1" dirty="0"/>
              <a:t>: </a:t>
            </a:r>
            <a:r>
              <a:rPr lang="es-ES" b="0" dirty="0" err="1"/>
              <a:t>Acesta</a:t>
            </a:r>
            <a:r>
              <a:rPr lang="es-ES" b="0" dirty="0"/>
              <a:t> este </a:t>
            </a:r>
            <a:r>
              <a:rPr lang="es-ES" b="0" dirty="0" err="1"/>
              <a:t>slide-ul</a:t>
            </a:r>
            <a:r>
              <a:rPr lang="es-ES" b="0" dirty="0"/>
              <a:t> 8/CU5 din </a:t>
            </a:r>
            <a:r>
              <a:rPr lang="es-ES" b="0" dirty="0" err="1"/>
              <a:t>cursul</a:t>
            </a:r>
            <a:r>
              <a:rPr lang="es-ES" b="0" dirty="0"/>
              <a:t> ESE</a:t>
            </a:r>
          </a:p>
          <a:p>
            <a:endParaRPr lang="en-US" dirty="0"/>
          </a:p>
          <a:p>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Nicio</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inițiativă</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sustenabilitate</a:t>
            </a:r>
            <a:r>
              <a:rPr lang="en-US" sz="1200" i="1" kern="1200" dirty="0">
                <a:solidFill>
                  <a:schemeClr val="tx1"/>
                </a:solidFill>
                <a:effectLst/>
                <a:latin typeface="+mn-lt"/>
                <a:ea typeface="+mn-ea"/>
                <a:cs typeface="+mn-cs"/>
              </a:rPr>
              <a:t> nu </a:t>
            </a:r>
            <a:r>
              <a:rPr lang="en-US" sz="1200" i="1" kern="1200" dirty="0" err="1">
                <a:solidFill>
                  <a:schemeClr val="tx1"/>
                </a:solidFill>
                <a:effectLst/>
                <a:latin typeface="+mn-lt"/>
                <a:ea typeface="+mn-ea"/>
                <a:cs typeface="+mn-cs"/>
              </a:rPr>
              <a:t>reușește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fără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implicarea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părților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interesate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Așadar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trebuie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întotdeauna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faceți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identificarea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părților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interesate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cartografierea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părților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interesate</a:t>
            </a:r>
            <a:r>
              <a:rPr lang="en-US" sz="1200" i="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Apoi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el</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prezintă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acest</a:t>
            </a:r>
            <a:r>
              <a:rPr lang="en-US" sz="1200" kern="1200" dirty="0">
                <a:solidFill>
                  <a:schemeClr val="tx1"/>
                </a:solidFill>
                <a:effectLst/>
                <a:latin typeface="+mn-lt"/>
                <a:ea typeface="+mn-ea"/>
                <a:cs typeface="+mn-cs"/>
              </a:rPr>
              <a:t> slide "</a:t>
            </a:r>
            <a:r>
              <a:rPr lang="en-US" sz="1200" kern="1200" dirty="0" err="1">
                <a:solidFill>
                  <a:schemeClr val="tx1"/>
                </a:solidFill>
                <a:effectLst/>
                <a:latin typeface="+mn-lt"/>
                <a:ea typeface="+mn-ea"/>
                <a:cs typeface="+mn-cs"/>
              </a:rPr>
              <a:t>Cartografierea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părților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interesate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Părțile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interesate</a:t>
            </a:r>
            <a:r>
              <a:rPr lang="en-US" sz="1200" kern="1200" dirty="0">
                <a:solidFill>
                  <a:schemeClr val="tx1"/>
                </a:solidFill>
                <a:effectLst/>
                <a:latin typeface="+mn-lt"/>
                <a:ea typeface="+mn-ea"/>
                <a:cs typeface="+mn-cs"/>
              </a:rPr>
              <a:t> interne
• </a:t>
            </a:r>
            <a:r>
              <a:rPr lang="en-US" sz="1200" kern="1200" dirty="0" err="1">
                <a:solidFill>
                  <a:schemeClr val="tx1"/>
                </a:solidFill>
                <a:effectLst/>
                <a:latin typeface="+mn-lt"/>
                <a:ea typeface="+mn-ea"/>
                <a:cs typeface="+mn-cs"/>
              </a:rPr>
              <a:t>Părțile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interesate</a:t>
            </a:r>
            <a:r>
              <a:rPr lang="en-US" sz="1200" kern="1200" dirty="0">
                <a:solidFill>
                  <a:schemeClr val="tx1"/>
                </a:solidFill>
                <a:effectLst/>
                <a:latin typeface="+mn-lt"/>
                <a:ea typeface="+mn-ea"/>
                <a:cs typeface="+mn-cs"/>
              </a:rPr>
              <a:t> externe
• </a:t>
            </a:r>
            <a:r>
              <a:rPr lang="en-US" sz="1200" kern="1200" dirty="0" err="1">
                <a:solidFill>
                  <a:schemeClr val="tx1"/>
                </a:solidFill>
                <a:effectLst/>
                <a:latin typeface="+mn-lt"/>
                <a:ea typeface="+mn-ea"/>
                <a:cs typeface="+mn-cs"/>
              </a:rPr>
              <a:t>Relațiile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sustenabilitate</a:t>
            </a:r>
            <a:endParaRPr lang="hr-HR" dirty="0"/>
          </a:p>
        </p:txBody>
      </p:sp>
      <p:sp>
        <p:nvSpPr>
          <p:cNvPr id="4" name="Slide Number Placeholder 3">
            <a:extLst>
              <a:ext uri="{FF2B5EF4-FFF2-40B4-BE49-F238E27FC236}">
                <a16:creationId xmlns:a16="http://schemas.microsoft.com/office/drawing/2014/main" id="{B00B8440-8BF1-BC78-A3DD-E601399BD1A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12245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1B13C-3203-09A0-B48D-AA4CC9BE9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CFB24-1F8A-EF71-FE2A-B86950788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B64BB4-B494-4A5A-8358-6D66497ADC92}"/>
              </a:ext>
            </a:extLst>
          </p:cNvPr>
          <p:cNvSpPr>
            <a:spLocks noGrp="1"/>
          </p:cNvSpPr>
          <p:nvPr>
            <p:ph type="body" idx="1"/>
          </p:nvPr>
        </p:nvSpPr>
        <p:spPr/>
        <p:txBody>
          <a:bodyPr/>
          <a:lstStyle/>
          <a:p>
            <a:r>
              <a:rPr lang="en-US" sz="1200" kern="1200" dirty="0" err="1">
                <a:solidFill>
                  <a:schemeClr val="tx1"/>
                </a:solidFill>
                <a:effectLst/>
                <a:latin typeface="+mn-lt"/>
                <a:ea typeface="+mn-ea"/>
                <a:cs typeface="+mn-cs"/>
              </a:rPr>
              <a:t>Instructorul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distribuie</a:t>
            </a:r>
            <a:r>
              <a:rPr lang="en-US" sz="1200"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Fișa</a:t>
            </a:r>
            <a:r>
              <a:rPr lang="en-US" sz="1200" b="1" kern="1200" dirty="0">
                <a:solidFill>
                  <a:schemeClr val="tx1"/>
                </a:solidFill>
                <a:effectLst/>
                <a:latin typeface="+mn-lt"/>
                <a:ea typeface="+mn-ea"/>
                <a:cs typeface="+mn-cs"/>
              </a:rPr>
              <a:t> de </a:t>
            </a:r>
            <a:r>
              <a:rPr lang="en-US" sz="1200" b="1" kern="1200" dirty="0" err="1">
                <a:solidFill>
                  <a:schemeClr val="tx1"/>
                </a:solidFill>
                <a:effectLst/>
                <a:latin typeface="+mn-lt"/>
                <a:ea typeface="+mn-ea"/>
                <a:cs typeface="+mn-cs"/>
              </a:rPr>
              <a:t>Lucru</a:t>
            </a:r>
            <a:r>
              <a:rPr lang="en-US" sz="1200" b="1" kern="1200" dirty="0">
                <a:solidFill>
                  <a:schemeClr val="tx1"/>
                </a:solidFill>
                <a:effectLst/>
                <a:latin typeface="+mn-lt"/>
                <a:ea typeface="+mn-ea"/>
                <a:cs typeface="+mn-cs"/>
              </a:rPr>
              <a:t> 2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sarcina.  </a:t>
            </a:r>
          </a:p>
          <a:p>
            <a:r>
              <a:rPr lang="en-US" sz="1200" kern="1200" dirty="0">
                <a:solidFill>
                  <a:schemeClr val="tx1"/>
                </a:solidFill>
                <a:effectLst/>
                <a:latin typeface="+mn-lt"/>
                <a:ea typeface="+mn-ea"/>
                <a:cs typeface="+mn-cs"/>
              </a:rPr>
              <a:t> 
El/</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circulă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sprijină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întrebând</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Cine </a:t>
            </a:r>
            <a:r>
              <a:rPr lang="en-US" sz="1200" i="1" kern="1200" dirty="0" err="1">
                <a:solidFill>
                  <a:schemeClr val="tx1"/>
                </a:solidFill>
                <a:effectLst/>
                <a:latin typeface="+mn-lt"/>
                <a:ea typeface="+mn-ea"/>
                <a:cs typeface="+mn-cs"/>
              </a:rPr>
              <a:t>influențează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sustenabilitatea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formarea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dvs</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oferă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îndrumare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navigarea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sarcinilor</a:t>
            </a:r>
            <a:r>
              <a:rPr lang="en-US" sz="1200" kern="1200" dirty="0">
                <a:solidFill>
                  <a:schemeClr val="tx1"/>
                </a:solidFill>
                <a:effectLst/>
                <a:latin typeface="+mn-lt"/>
                <a:ea typeface="+mn-ea"/>
                <a:cs typeface="+mn-cs"/>
              </a:rPr>
              <a:t> din </a:t>
            </a:r>
            <a:r>
              <a:rPr lang="en-US" sz="1200" kern="1200" dirty="0" err="1">
                <a:solidFill>
                  <a:schemeClr val="tx1"/>
                </a:solidFill>
                <a:effectLst/>
                <a:latin typeface="+mn-lt"/>
                <a:ea typeface="+mn-ea"/>
                <a:cs typeface="+mn-cs"/>
              </a:rPr>
              <a:t>fișa</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lucru</a:t>
            </a:r>
            <a:r>
              <a:rPr lang="en-US" sz="1200" kern="1200" dirty="0">
                <a:solidFill>
                  <a:schemeClr val="tx1"/>
                </a:solidFill>
                <a:effectLst/>
                <a:latin typeface="+mn-lt"/>
                <a:ea typeface="+mn-ea"/>
                <a:cs typeface="+mn-cs"/>
              </a:rPr>
              <a:t>.</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Image source: </a:t>
            </a:r>
            <a:r>
              <a:rPr lang="en-US" sz="1200" kern="1200" dirty="0">
                <a:solidFill>
                  <a:schemeClr val="tx1"/>
                </a:solidFill>
                <a:effectLst/>
                <a:latin typeface="+mn-lt"/>
                <a:ea typeface="+mn-ea"/>
                <a:cs typeface="+mn-cs"/>
              </a:rPr>
              <a:t>free emoji from https://walkingyn.com/wp-content/uploads/2017/06/exercise-cliparts-exercise-cliparts-exercise-workout-clip-art-workout-clip-art-573_363.jpg</a:t>
            </a:r>
          </a:p>
        </p:txBody>
      </p:sp>
      <p:sp>
        <p:nvSpPr>
          <p:cNvPr id="4" name="Slide Number Placeholder 3">
            <a:extLst>
              <a:ext uri="{FF2B5EF4-FFF2-40B4-BE49-F238E27FC236}">
                <a16:creationId xmlns:a16="http://schemas.microsoft.com/office/drawing/2014/main" id="{2C80C21F-82EF-2757-334F-3EBDDED4E07B}"/>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123321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7F484-F939-2908-D0D9-77BEA253F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219C4-4434-F638-7B5D-5C0D032E8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0CC3BC-85A3-34A4-0136-21F0250291F7}"/>
              </a:ext>
            </a:extLst>
          </p:cNvPr>
          <p:cNvSpPr>
            <a:spLocks noGrp="1"/>
          </p:cNvSpPr>
          <p:nvPr>
            <p:ph type="body" idx="1"/>
          </p:nvPr>
        </p:nvSpPr>
        <p:spPr/>
        <p:txBody>
          <a:bodyPr/>
          <a:lstStyle/>
          <a:p>
            <a:r>
              <a:rPr lang="es-ES" b="1" dirty="0" err="1"/>
              <a:t>Notă</a:t>
            </a:r>
            <a:r>
              <a:rPr lang="es-ES" b="1" dirty="0"/>
              <a:t>: </a:t>
            </a:r>
            <a:r>
              <a:rPr lang="es-ES" b="0" dirty="0" err="1"/>
              <a:t>Acesta</a:t>
            </a:r>
            <a:r>
              <a:rPr lang="es-ES" b="0" dirty="0"/>
              <a:t> este </a:t>
            </a:r>
            <a:r>
              <a:rPr lang="es-ES" b="0" dirty="0" err="1"/>
              <a:t>slide-ul</a:t>
            </a:r>
            <a:r>
              <a:rPr lang="es-ES" b="0" dirty="0"/>
              <a:t> 21/CU7 din </a:t>
            </a:r>
            <a:r>
              <a:rPr lang="es-ES" b="0" dirty="0" err="1"/>
              <a:t>cursul</a:t>
            </a:r>
            <a:r>
              <a:rPr lang="es-ES" b="0" dirty="0"/>
              <a:t> ESE</a:t>
            </a:r>
          </a:p>
          <a:p>
            <a:endParaRPr lang="en-GB" dirty="0"/>
          </a:p>
          <a:p>
            <a:r>
              <a:rPr lang="en-US" sz="1200" kern="1200" dirty="0" err="1">
                <a:solidFill>
                  <a:schemeClr val="tx1"/>
                </a:solidFill>
                <a:effectLst/>
                <a:latin typeface="+mn-lt"/>
                <a:ea typeface="+mn-ea"/>
                <a:cs typeface="+mn-cs"/>
              </a:rPr>
              <a:t>Trainerul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Sustenabilitatea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trebuie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a:t>
            </a:r>
            <a:r>
              <a:rPr lang="en-US" sz="1200" i="1" kern="1200" dirty="0">
                <a:solidFill>
                  <a:schemeClr val="tx1"/>
                </a:solidFill>
                <a:effectLst/>
                <a:latin typeface="+mn-lt"/>
                <a:ea typeface="+mn-ea"/>
                <a:cs typeface="+mn-cs"/>
              </a:rPr>
              <a:t> fie </a:t>
            </a:r>
            <a:r>
              <a:rPr lang="en-US" sz="1200" i="1" kern="1200" dirty="0" err="1">
                <a:solidFill>
                  <a:schemeClr val="tx1"/>
                </a:solidFill>
                <a:effectLst/>
                <a:latin typeface="+mn-lt"/>
                <a:ea typeface="+mn-ea"/>
                <a:cs typeface="+mn-cs"/>
              </a:rPr>
              <a:t>măsurabilă</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El/</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folosind</a:t>
            </a:r>
            <a:r>
              <a:rPr lang="en-US" sz="1200" kern="1200" dirty="0">
                <a:solidFill>
                  <a:schemeClr val="tx1"/>
                </a:solidFill>
                <a:effectLst/>
                <a:latin typeface="+mn-lt"/>
                <a:ea typeface="+mn-ea"/>
                <a:cs typeface="+mn-cs"/>
              </a:rPr>
              <a:t> slide-urile 20, 21, </a:t>
            </a:r>
            <a:r>
              <a:rPr lang="en-US" sz="1200" kern="1200" dirty="0" err="1">
                <a:solidFill>
                  <a:schemeClr val="tx1"/>
                </a:solidFill>
                <a:effectLst/>
                <a:latin typeface="+mn-lt"/>
                <a:ea typeface="+mn-ea"/>
                <a:cs typeface="+mn-cs"/>
              </a:rPr>
              <a:t>logica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domeniului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aplicare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subliniază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Aceste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domenii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clasifică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emisiile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surse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directe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indirecte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permițând</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organizațiilor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identifice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prioritățile</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reducere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Astfel</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aceste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categorii</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emisii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diferențiază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emisiile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directe</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cele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indirecte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susțin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urmărirea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sustenabilității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luarea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deciziilor</a:t>
            </a:r>
            <a:r>
              <a:rPr lang="en-US" sz="1200" i="1" kern="1200" dirty="0">
                <a:solidFill>
                  <a:schemeClr val="tx1"/>
                </a:solidFill>
                <a:effectLst/>
                <a:latin typeface="+mn-lt"/>
                <a:ea typeface="+mn-ea"/>
                <a:cs typeface="+mn-cs"/>
              </a:rPr>
              <a:t>."</a:t>
            </a:r>
            <a:endParaRPr lang="en-GB" i="1" dirty="0"/>
          </a:p>
        </p:txBody>
      </p:sp>
      <p:sp>
        <p:nvSpPr>
          <p:cNvPr id="4" name="Slide Number Placeholder 3">
            <a:extLst>
              <a:ext uri="{FF2B5EF4-FFF2-40B4-BE49-F238E27FC236}">
                <a16:creationId xmlns:a16="http://schemas.microsoft.com/office/drawing/2014/main" id="{B76FB09E-E23F-4C69-A49D-D199F65D40BA}"/>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2236274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10962-50EB-DE8E-DC01-DD91D013C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74D06-4553-5FF1-1687-9EA3A4BE3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7EB667-7948-6C52-D944-7DFADC2ECB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22/CU7 din </a:t>
            </a:r>
            <a:r>
              <a:rPr lang="es-ES" b="0" dirty="0" err="1"/>
              <a:t>cursul</a:t>
            </a:r>
            <a:r>
              <a:rPr lang="es-ES" b="0" dirty="0"/>
              <a:t> ESE</a:t>
            </a:r>
            <a:endParaRPr lang="en-GB" b="0" dirty="0"/>
          </a:p>
        </p:txBody>
      </p:sp>
      <p:sp>
        <p:nvSpPr>
          <p:cNvPr id="4" name="Slide Number Placeholder 3">
            <a:extLst>
              <a:ext uri="{FF2B5EF4-FFF2-40B4-BE49-F238E27FC236}">
                <a16:creationId xmlns:a16="http://schemas.microsoft.com/office/drawing/2014/main" id="{34CAE55E-4D0E-113F-D4F4-5D63D00E5698}"/>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3486431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11/CU8 din </a:t>
            </a:r>
            <a:r>
              <a:rPr lang="es-ES" b="0" dirty="0" err="1"/>
              <a:t>cursul</a:t>
            </a:r>
            <a:r>
              <a:rPr lang="es-ES" b="0" dirty="0"/>
              <a:t> ESE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Integrarea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sustenabilității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necesită</a:t>
            </a:r>
            <a:r>
              <a:rPr lang="en-US" sz="1200" i="1" kern="1200" dirty="0">
                <a:solidFill>
                  <a:schemeClr val="tx1"/>
                </a:solidFill>
                <a:effectLst/>
                <a:latin typeface="+mn-lt"/>
                <a:ea typeface="+mn-ea"/>
                <a:cs typeface="+mn-cs"/>
              </a:rPr>
              <a:t> o </a:t>
            </a:r>
            <a:r>
              <a:rPr lang="en-US" sz="1200" i="1" kern="1200" dirty="0" err="1">
                <a:solidFill>
                  <a:schemeClr val="tx1"/>
                </a:solidFill>
                <a:effectLst/>
                <a:latin typeface="+mn-lt"/>
                <a:ea typeface="+mn-ea"/>
                <a:cs typeface="+mn-cs"/>
              </a:rPr>
              <a:t>schimbare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structurată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schimbarea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poate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însemna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reducerea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deșeurilor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îmbunătățirea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consumului</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energie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sau</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schimbarea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mentalităților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Etapele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cheie</a:t>
            </a:r>
            <a:r>
              <a:rPr lang="en-US" sz="1200" i="1" kern="1200" dirty="0">
                <a:solidFill>
                  <a:schemeClr val="tx1"/>
                </a:solidFill>
                <a:effectLst/>
                <a:latin typeface="+mn-lt"/>
                <a:ea typeface="+mn-ea"/>
                <a:cs typeface="+mn-cs"/>
              </a:rPr>
              <a:t> ale </a:t>
            </a:r>
            <a:r>
              <a:rPr lang="en-US" sz="1200" i="1" kern="1200" dirty="0" err="1">
                <a:solidFill>
                  <a:schemeClr val="tx1"/>
                </a:solidFill>
                <a:effectLst/>
                <a:latin typeface="+mn-lt"/>
                <a:ea typeface="+mn-ea"/>
                <a:cs typeface="+mn-cs"/>
              </a:rPr>
              <a:t>schimbării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includ</a:t>
            </a:r>
            <a:r>
              <a:rPr lang="en-US" sz="1200"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Recunoașterea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nevoii</a:t>
            </a:r>
            <a:r>
              <a:rPr lang="en-US" sz="1200" b="1"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Înțelegerea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motivului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pentru</a:t>
            </a:r>
            <a:r>
              <a:rPr lang="en-US" sz="1200" i="1" kern="1200" dirty="0">
                <a:solidFill>
                  <a:schemeClr val="tx1"/>
                </a:solidFill>
                <a:effectLst/>
                <a:latin typeface="+mn-lt"/>
                <a:ea typeface="+mn-ea"/>
                <a:cs typeface="+mn-cs"/>
              </a:rPr>
              <a:t> care </a:t>
            </a:r>
            <a:r>
              <a:rPr lang="en-US" sz="1200" i="1" kern="1200" dirty="0" err="1">
                <a:solidFill>
                  <a:schemeClr val="tx1"/>
                </a:solidFill>
                <a:effectLst/>
                <a:latin typeface="+mn-lt"/>
                <a:ea typeface="+mn-ea"/>
                <a:cs typeface="+mn-cs"/>
              </a:rPr>
              <a:t>schimbarea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necesară</a:t>
            </a:r>
            <a:r>
              <a:rPr lang="en-US" sz="1200"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Planificarea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tranziției</a:t>
            </a:r>
            <a:r>
              <a:rPr lang="en-US" sz="1200" b="1"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Identificarea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pașilor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persoanelor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resurselor</a:t>
            </a:r>
            <a:r>
              <a:rPr lang="en-US" sz="1200"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Implementarea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schimbării</a:t>
            </a:r>
            <a:r>
              <a:rPr lang="en-US" sz="1200" b="1"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Comunicarea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instruirea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sprijinirea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oamenilor</a:t>
            </a:r>
            <a:r>
              <a:rPr lang="en-US" sz="1200"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Încorporarea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noilor</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obiceiuri</a:t>
            </a:r>
            <a:r>
              <a:rPr lang="en-US" sz="1200" b="1"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Consolidarea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sărbătorirea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succesului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Schimbarea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poate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apărea</a:t>
            </a:r>
            <a:r>
              <a:rPr lang="en-US" sz="1200" i="1" kern="1200" dirty="0">
                <a:solidFill>
                  <a:schemeClr val="tx1"/>
                </a:solidFill>
                <a:effectLst/>
                <a:latin typeface="+mn-lt"/>
                <a:ea typeface="+mn-ea"/>
                <a:cs typeface="+mn-cs"/>
              </a:rPr>
              <a:t> la </a:t>
            </a:r>
            <a:r>
              <a:rPr lang="en-US" sz="1200" i="1" kern="1200" dirty="0" err="1">
                <a:solidFill>
                  <a:schemeClr val="tx1"/>
                </a:solidFill>
                <a:effectLst/>
                <a:latin typeface="+mn-lt"/>
                <a:ea typeface="+mn-ea"/>
                <a:cs typeface="+mn-cs"/>
              </a:rPr>
              <a:t>diferite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niveluri</a:t>
            </a:r>
            <a:r>
              <a:rPr lang="en-US" sz="1200"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individuală</a:t>
            </a:r>
            <a:r>
              <a:rPr lang="en-US" sz="1200" i="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de </a:t>
            </a:r>
            <a:r>
              <a:rPr lang="en-US" sz="1200" b="1" i="1" kern="1200" dirty="0" err="1">
                <a:solidFill>
                  <a:schemeClr val="tx1"/>
                </a:solidFill>
                <a:effectLst/>
                <a:latin typeface="+mn-lt"/>
                <a:ea typeface="+mn-ea"/>
                <a:cs typeface="+mn-cs"/>
              </a:rPr>
              <a:t>echipă</a:t>
            </a:r>
            <a:r>
              <a:rPr lang="en-US" sz="1200" b="1"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sistemică</a:t>
            </a:r>
            <a:r>
              <a:rPr lang="en-US" sz="1200" b="1" i="1"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Modelele</a:t>
            </a:r>
            <a:r>
              <a:rPr lang="en-US" sz="1200" i="1" kern="1200" dirty="0">
                <a:solidFill>
                  <a:schemeClr val="tx1"/>
                </a:solidFill>
                <a:effectLst/>
                <a:latin typeface="+mn-lt"/>
                <a:ea typeface="+mn-ea"/>
                <a:cs typeface="+mn-cs"/>
              </a:rPr>
              <a:t> de management al </a:t>
            </a:r>
            <a:r>
              <a:rPr lang="en-US" sz="1200" i="1" kern="1200" dirty="0" err="1">
                <a:solidFill>
                  <a:schemeClr val="tx1"/>
                </a:solidFill>
                <a:effectLst/>
                <a:latin typeface="+mn-lt"/>
                <a:ea typeface="+mn-ea"/>
                <a:cs typeface="+mn-cs"/>
              </a:rPr>
              <a:t>schimbării</a:t>
            </a:r>
            <a:r>
              <a:rPr lang="en-US" sz="1200" i="1" kern="1200" dirty="0">
                <a:solidFill>
                  <a:schemeClr val="tx1"/>
                </a:solidFill>
                <a:effectLst/>
                <a:latin typeface="+mn-lt"/>
                <a:ea typeface="+mn-ea"/>
                <a:cs typeface="+mn-cs"/>
              </a:rPr>
              <a:t> sunt </a:t>
            </a:r>
            <a:r>
              <a:rPr lang="en-US" sz="1200" i="1" kern="1200" dirty="0" err="1">
                <a:solidFill>
                  <a:schemeClr val="tx1"/>
                </a:solidFill>
                <a:effectLst/>
                <a:latin typeface="+mn-lt"/>
                <a:ea typeface="+mn-ea"/>
                <a:cs typeface="+mn-cs"/>
              </a:rPr>
              <a:t>concepte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teorii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metodologii</a:t>
            </a:r>
            <a:r>
              <a:rPr lang="en-US" sz="1200" i="1" kern="1200" dirty="0">
                <a:solidFill>
                  <a:schemeClr val="tx1"/>
                </a:solidFill>
                <a:effectLst/>
                <a:latin typeface="+mn-lt"/>
                <a:ea typeface="+mn-ea"/>
                <a:cs typeface="+mn-cs"/>
              </a:rPr>
              <a:t> care </a:t>
            </a:r>
            <a:r>
              <a:rPr lang="en-US" sz="1200" i="1" kern="1200" dirty="0" err="1">
                <a:solidFill>
                  <a:schemeClr val="tx1"/>
                </a:solidFill>
                <a:effectLst/>
                <a:latin typeface="+mn-lt"/>
                <a:ea typeface="+mn-ea"/>
                <a:cs typeface="+mn-cs"/>
              </a:rPr>
              <a:t>oferă</a:t>
            </a:r>
            <a:r>
              <a:rPr lang="en-US" sz="1200" i="1" kern="1200" dirty="0">
                <a:solidFill>
                  <a:schemeClr val="tx1"/>
                </a:solidFill>
                <a:effectLst/>
                <a:latin typeface="+mn-lt"/>
                <a:ea typeface="+mn-ea"/>
                <a:cs typeface="+mn-cs"/>
              </a:rPr>
              <a:t> o </a:t>
            </a:r>
            <a:r>
              <a:rPr lang="en-US" sz="1200" i="1" kern="1200" dirty="0" err="1">
                <a:solidFill>
                  <a:schemeClr val="tx1"/>
                </a:solidFill>
                <a:effectLst/>
                <a:latin typeface="+mn-lt"/>
                <a:ea typeface="+mn-ea"/>
                <a:cs typeface="+mn-cs"/>
              </a:rPr>
              <a:t>abordare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aprofundată</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schimbării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organizaționale</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Apoi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prezintă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cele</a:t>
            </a:r>
            <a:r>
              <a:rPr lang="en-US" sz="1200" kern="1200" dirty="0">
                <a:solidFill>
                  <a:schemeClr val="tx1"/>
                </a:solidFill>
                <a:effectLst/>
                <a:latin typeface="+mn-lt"/>
                <a:ea typeface="+mn-ea"/>
                <a:cs typeface="+mn-cs"/>
              </a:rPr>
              <a:t> 3 </a:t>
            </a:r>
            <a:r>
              <a:rPr lang="en-US" sz="1200" kern="1200" dirty="0" err="1">
                <a:solidFill>
                  <a:schemeClr val="tx1"/>
                </a:solidFill>
                <a:effectLst/>
                <a:latin typeface="+mn-lt"/>
                <a:ea typeface="+mn-ea"/>
                <a:cs typeface="+mn-cs"/>
              </a:rPr>
              <a:t>modele</a:t>
            </a:r>
            <a:r>
              <a:rPr lang="en-US" sz="1200" kern="1200" dirty="0">
                <a:solidFill>
                  <a:schemeClr val="tx1"/>
                </a:solidFill>
                <a:effectLst/>
                <a:latin typeface="+mn-lt"/>
                <a:ea typeface="+mn-ea"/>
                <a:cs typeface="+mn-cs"/>
              </a:rPr>
              <a:t> din slide-urile 23, 24, 25.
</a:t>
            </a: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Aceste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modele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susțin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implementarea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structurată</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schimbării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sustenabilității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organizațiile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dvs</a:t>
            </a:r>
            <a:r>
              <a:rPr lang="en-US" sz="1200" i="1" kern="1200" dirty="0">
                <a:solidFill>
                  <a:schemeClr val="tx1"/>
                </a:solidFill>
                <a:effectLst/>
                <a:latin typeface="+mn-lt"/>
                <a:ea typeface="+mn-ea"/>
                <a:cs typeface="+mn-cs"/>
              </a:rPr>
              <a:t>."</a:t>
            </a:r>
            <a:endParaRPr lang="en-US" i="1" dirty="0"/>
          </a:p>
        </p:txBody>
      </p:sp>
      <p:sp>
        <p:nvSpPr>
          <p:cNvPr id="4" name="Slide Number Placeholder 3"/>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277289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5232D-6A54-4D69-125C-C1DA520493B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0945E97-2FAB-556B-EA31-FB0B3DDC9A4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643188B-C3FD-ECB9-933A-A644121B40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13/CU8 din </a:t>
            </a:r>
            <a:r>
              <a:rPr lang="es-ES" b="0" dirty="0" err="1"/>
              <a:t>cursul</a:t>
            </a:r>
            <a:r>
              <a:rPr lang="es-ES" b="0" dirty="0"/>
              <a:t> ESE</a:t>
            </a:r>
            <a:endParaRPr lang="it-IT" b="0" dirty="0"/>
          </a:p>
        </p:txBody>
      </p:sp>
      <p:sp>
        <p:nvSpPr>
          <p:cNvPr id="4" name="Segnaposto numero diapositiva 3">
            <a:extLst>
              <a:ext uri="{FF2B5EF4-FFF2-40B4-BE49-F238E27FC236}">
                <a16:creationId xmlns:a16="http://schemas.microsoft.com/office/drawing/2014/main" id="{3978712C-427E-72F2-9BB7-168A05170E08}"/>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2006717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CFF17-BB2D-E226-F7DD-A598DFDB8F0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7B2F6D1-0C39-5F74-3205-EBB8E93B349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04D4E5A-2310-F647-088F-C7333468E2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16/CU8 din </a:t>
            </a:r>
            <a:r>
              <a:rPr lang="es-ES" b="0" dirty="0" err="1"/>
              <a:t>cursul</a:t>
            </a:r>
            <a:r>
              <a:rPr lang="es-ES" b="0" dirty="0"/>
              <a:t> ESE</a:t>
            </a:r>
            <a:endParaRPr lang="it-IT" b="0" dirty="0"/>
          </a:p>
        </p:txBody>
      </p:sp>
      <p:sp>
        <p:nvSpPr>
          <p:cNvPr id="4" name="Segnaposto numero diapositiva 3">
            <a:extLst>
              <a:ext uri="{FF2B5EF4-FFF2-40B4-BE49-F238E27FC236}">
                <a16:creationId xmlns:a16="http://schemas.microsoft.com/office/drawing/2014/main" id="{3969D9F4-EB4C-9BC3-7019-E666447BC39A}"/>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095977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F4BF7-7D0F-58F7-E861-60AA152CD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D50E47-F971-7446-AC6C-DE2D73EF75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D8A7E7-17F1-C70A-4A1B-5830475DE193}"/>
              </a:ext>
            </a:extLst>
          </p:cNvPr>
          <p:cNvSpPr>
            <a:spLocks noGrp="1"/>
          </p:cNvSpPr>
          <p:nvPr>
            <p:ph type="body" idx="1"/>
          </p:nvPr>
        </p:nvSpPr>
        <p:spPr/>
        <p:txBody>
          <a:bodyPr/>
          <a:lstStyle/>
          <a:p>
            <a:pPr marL="171450" indent="-171450">
              <a:buFont typeface="Arial" panose="020B0604020202020204" pitchFamily="34" charset="0"/>
              <a:buChar char="•"/>
            </a:pPr>
            <a:r>
              <a:rPr lang="en-US" sz="1200" kern="1200" dirty="0" err="1">
                <a:solidFill>
                  <a:schemeClr val="tx1"/>
                </a:solidFill>
                <a:effectLst/>
                <a:latin typeface="+mn-lt"/>
                <a:ea typeface="+mn-ea"/>
                <a:cs typeface="+mn-cs"/>
              </a:rPr>
              <a:t>Trainerul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întreabă</a:t>
            </a:r>
            <a:r>
              <a:rPr lang="en-US" sz="1200" kern="1200" dirty="0">
                <a:solidFill>
                  <a:schemeClr val="tx1"/>
                </a:solidFill>
                <a:effectLst/>
                <a:latin typeface="+mn-lt"/>
                <a:ea typeface="+mn-ea"/>
                <a:cs typeface="+mn-cs"/>
              </a:rPr>
              <a:t> pe </a:t>
            </a:r>
            <a:r>
              <a:rPr lang="en-US" sz="1200" kern="1200" dirty="0" err="1">
                <a:solidFill>
                  <a:schemeClr val="tx1"/>
                </a:solidFill>
                <a:effectLst/>
                <a:latin typeface="+mn-lt"/>
                <a:ea typeface="+mn-ea"/>
                <a:cs typeface="+mn-cs"/>
              </a:rPr>
              <a:t>participanți</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"Care </a:t>
            </a:r>
            <a:r>
              <a:rPr lang="en-US" sz="1200" i="1" kern="1200" dirty="0" err="1">
                <a:solidFill>
                  <a:schemeClr val="tx1"/>
                </a:solidFill>
                <a:effectLst/>
                <a:latin typeface="+mn-lt"/>
                <a:ea typeface="+mn-ea"/>
                <a:cs typeface="+mn-cs"/>
              </a:rPr>
              <a:t>etapă</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schimbare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mai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dificilă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organizația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dumneavoastră</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posibile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exemple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așteptate</a:t>
            </a:r>
            <a:r>
              <a:rPr lang="en-US" sz="1200" kern="1200" dirty="0">
                <a:solidFill>
                  <a:schemeClr val="tx1"/>
                </a:solidFill>
                <a:effectLst/>
                <a:latin typeface="+mn-lt"/>
                <a:ea typeface="+mn-ea"/>
                <a:cs typeface="+mn-cs"/>
              </a:rPr>
              <a:t>): 
Rezistență
</a:t>
            </a:r>
            <a:r>
              <a:rPr lang="en-US" sz="1200" kern="1200" dirty="0" err="1">
                <a:solidFill>
                  <a:schemeClr val="tx1"/>
                </a:solidFill>
                <a:effectLst/>
                <a:latin typeface="+mn-lt"/>
                <a:ea typeface="+mn-ea"/>
                <a:cs typeface="+mn-cs"/>
              </a:rPr>
              <a:t>Conștientizare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Întărire</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consolidare</a:t>
            </a: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err="1">
                <a:solidFill>
                  <a:schemeClr val="tx1"/>
                </a:solidFill>
                <a:effectLst/>
                <a:latin typeface="+mn-lt"/>
                <a:ea typeface="+mn-ea"/>
                <a:cs typeface="+mn-cs"/>
              </a:rPr>
              <a:t>Aceste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reflectă</a:t>
            </a:r>
            <a:r>
              <a:rPr lang="en-US" sz="1200" kern="1200" dirty="0">
                <a:solidFill>
                  <a:schemeClr val="tx1"/>
                </a:solidFill>
                <a:effectLst/>
                <a:latin typeface="+mn-lt"/>
                <a:ea typeface="+mn-ea"/>
                <a:cs typeface="+mn-cs"/>
              </a:rPr>
              <a:t> faze </a:t>
            </a:r>
            <a:r>
              <a:rPr lang="en-US" sz="1200" kern="1200" dirty="0" err="1">
                <a:solidFill>
                  <a:schemeClr val="tx1"/>
                </a:solidFill>
                <a:effectLst/>
                <a:latin typeface="+mn-lt"/>
                <a:ea typeface="+mn-ea"/>
                <a:cs typeface="+mn-cs"/>
              </a:rPr>
              <a:t>cunoscute</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proceselor</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schimbare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organizațională</a:t>
            </a:r>
            <a:r>
              <a:rPr lang="en-US" sz="1200" kern="1200" dirty="0">
                <a:solidFill>
                  <a:schemeClr val="tx1"/>
                </a:solidFill>
                <a:effectLst/>
                <a:latin typeface="+mn-lt"/>
                <a:ea typeface="+mn-ea"/>
                <a:cs typeface="+mn-cs"/>
              </a:rPr>
              <a:t>.</a:t>
            </a:r>
          </a:p>
          <a:p>
            <a:pPr marL="0" indent="0">
              <a:buFont typeface="Arial" panose="020B0604020202020204" pitchFamily="34" charset="0"/>
              <a:buNone/>
            </a:pP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imagine </a:t>
            </a:r>
            <a:r>
              <a:rPr lang="en-US" sz="1200" kern="1200" dirty="0" err="1">
                <a:solidFill>
                  <a:schemeClr val="tx1"/>
                </a:solidFill>
                <a:effectLst/>
                <a:latin typeface="+mn-lt"/>
                <a:ea typeface="+mn-ea"/>
                <a:cs typeface="+mn-cs"/>
              </a:rPr>
              <a:t>creată</a:t>
            </a:r>
            <a:r>
              <a:rPr lang="en-US" sz="1200" kern="1200" dirty="0">
                <a:solidFill>
                  <a:schemeClr val="tx1"/>
                </a:solidFill>
                <a:effectLst/>
                <a:latin typeface="+mn-lt"/>
                <a:ea typeface="+mn-ea"/>
                <a:cs typeface="+mn-cs"/>
              </a:rPr>
              <a:t> cu BING de Georgeta Chirlesan</a:t>
            </a:r>
            <a:endParaRPr lang="en-IE" b="0" dirty="0"/>
          </a:p>
        </p:txBody>
      </p:sp>
      <p:sp>
        <p:nvSpPr>
          <p:cNvPr id="4" name="Slide Number Placeholder 3">
            <a:extLst>
              <a:ext uri="{FF2B5EF4-FFF2-40B4-BE49-F238E27FC236}">
                <a16:creationId xmlns:a16="http://schemas.microsoft.com/office/drawing/2014/main" id="{9FB0EA87-FF8A-22C9-701C-BBFE6C5F04F1}"/>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2128770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AF8D4-3AB9-3F83-B21A-72E64EB95A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B7B45-E7F5-2DD5-7255-F1C04D239D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F24CF0-2C3F-C50F-0BC4-7FAC3527D0AF}"/>
              </a:ext>
            </a:extLst>
          </p:cNvPr>
          <p:cNvSpPr>
            <a:spLocks noGrp="1"/>
          </p:cNvSpPr>
          <p:nvPr>
            <p:ph type="body" idx="1"/>
          </p:nvPr>
        </p:nvSpPr>
        <p:spPr/>
        <p:txBody>
          <a:bodyPr/>
          <a:lstStyle/>
          <a:p>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Acum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trecem</a:t>
            </a:r>
            <a:r>
              <a:rPr lang="en-US" sz="1200" i="1" kern="1200" dirty="0">
                <a:solidFill>
                  <a:schemeClr val="tx1"/>
                </a:solidFill>
                <a:effectLst/>
                <a:latin typeface="+mn-lt"/>
                <a:ea typeface="+mn-ea"/>
                <a:cs typeface="+mn-cs"/>
              </a:rPr>
              <a:t> de la </a:t>
            </a:r>
            <a:r>
              <a:rPr lang="en-US" sz="1200" i="1" kern="1200" dirty="0" err="1">
                <a:solidFill>
                  <a:schemeClr val="tx1"/>
                </a:solidFill>
                <a:effectLst/>
                <a:latin typeface="+mn-lt"/>
                <a:ea typeface="+mn-ea"/>
                <a:cs typeface="+mn-cs"/>
              </a:rPr>
              <a:t>teorie</a:t>
            </a:r>
            <a:r>
              <a:rPr lang="en-US" sz="1200" i="1" kern="1200" dirty="0">
                <a:solidFill>
                  <a:schemeClr val="tx1"/>
                </a:solidFill>
                <a:effectLst/>
                <a:latin typeface="+mn-lt"/>
                <a:ea typeface="+mn-ea"/>
                <a:cs typeface="+mn-cs"/>
              </a:rPr>
              <a:t> la </a:t>
            </a:r>
            <a:r>
              <a:rPr lang="en-US" sz="1200" i="1" kern="1200" dirty="0" err="1">
                <a:solidFill>
                  <a:schemeClr val="tx1"/>
                </a:solidFill>
                <a:effectLst/>
                <a:latin typeface="+mn-lt"/>
                <a:ea typeface="+mn-ea"/>
                <a:cs typeface="+mn-cs"/>
              </a:rPr>
              <a:t>practică</a:t>
            </a:r>
            <a:r>
              <a:rPr lang="en-US" sz="1200" i="1"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lucrul</a:t>
            </a:r>
            <a:r>
              <a:rPr lang="en-US" sz="1200" kern="1200" dirty="0">
                <a:solidFill>
                  <a:schemeClr val="tx1"/>
                </a:solidFill>
                <a:effectLst/>
                <a:latin typeface="+mn-lt"/>
                <a:ea typeface="+mn-ea"/>
                <a:cs typeface="+mn-cs"/>
              </a:rPr>
              <a:t> in </a:t>
            </a:r>
            <a:r>
              <a:rPr lang="en-US" sz="1200" kern="1200" dirty="0" err="1">
                <a:solidFill>
                  <a:schemeClr val="tx1"/>
                </a:solidFill>
                <a:effectLst/>
                <a:latin typeface="+mn-lt"/>
                <a:ea typeface="+mn-ea"/>
                <a:cs typeface="+mn-cs"/>
              </a:rPr>
              <a:t>grup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rezultatele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așteptate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distribuie</a:t>
            </a:r>
            <a:r>
              <a:rPr lang="en-US" sz="1200"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Fișa</a:t>
            </a:r>
            <a:r>
              <a:rPr lang="en-US" sz="1200" b="1" kern="1200" dirty="0">
                <a:solidFill>
                  <a:schemeClr val="tx1"/>
                </a:solidFill>
                <a:effectLst/>
                <a:latin typeface="+mn-lt"/>
                <a:ea typeface="+mn-ea"/>
                <a:cs typeface="+mn-cs"/>
              </a:rPr>
              <a:t> de </a:t>
            </a:r>
            <a:r>
              <a:rPr lang="en-US" sz="1200" b="1" kern="1200" dirty="0" err="1">
                <a:solidFill>
                  <a:schemeClr val="tx1"/>
                </a:solidFill>
                <a:effectLst/>
                <a:latin typeface="+mn-lt"/>
                <a:ea typeface="+mn-ea"/>
                <a:cs typeface="+mn-cs"/>
              </a:rPr>
              <a:t>Lucru</a:t>
            </a:r>
            <a:r>
              <a:rPr lang="en-US" sz="1200" b="1" kern="1200" dirty="0">
                <a:solidFill>
                  <a:schemeClr val="tx1"/>
                </a:solidFill>
                <a:effectLst/>
                <a:latin typeface="+mn-lt"/>
                <a:ea typeface="+mn-ea"/>
                <a:cs typeface="+mn-cs"/>
              </a:rPr>
              <a:t> 3</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participanții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folosi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Modelul</a:t>
            </a:r>
            <a:r>
              <a:rPr lang="en-US" sz="1200" kern="1200" dirty="0">
                <a:solidFill>
                  <a:schemeClr val="tx1"/>
                </a:solidFill>
                <a:effectLst/>
                <a:latin typeface="+mn-lt"/>
                <a:ea typeface="+mn-ea"/>
                <a:cs typeface="+mn-cs"/>
              </a:rPr>
              <a:t> Iceberg </a:t>
            </a:r>
            <a:r>
              <a:rPr lang="en-US" sz="1200" kern="1200" dirty="0" err="1">
                <a:solidFill>
                  <a:schemeClr val="tx1"/>
                </a:solidFill>
                <a:effectLst/>
                <a:latin typeface="+mn-lt"/>
                <a:ea typeface="+mn-ea"/>
                <a:cs typeface="+mn-cs"/>
              </a:rPr>
              <a:t>lucrând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grupuri</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Pe </a:t>
            </a:r>
            <a:r>
              <a:rPr lang="en-US" sz="1200" kern="1200" dirty="0" err="1">
                <a:solidFill>
                  <a:schemeClr val="tx1"/>
                </a:solidFill>
                <a:effectLst/>
                <a:latin typeface="+mn-lt"/>
                <a:ea typeface="+mn-ea"/>
                <a:cs typeface="+mn-cs"/>
              </a:rPr>
              <a:t>parcursul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activității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circulă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punând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întrebări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îndrumare</a:t>
            </a:r>
            <a:r>
              <a:rPr lang="en-US" sz="1200" kern="1200" dirty="0">
                <a:solidFill>
                  <a:schemeClr val="tx1"/>
                </a:solidFill>
                <a:effectLst/>
                <a:latin typeface="+mn-lt"/>
                <a:ea typeface="+mn-ea"/>
                <a:cs typeface="+mn-cs"/>
              </a:rPr>
              <a:t> precum:
	</a:t>
            </a:r>
            <a:r>
              <a:rPr lang="en-US" sz="1200" i="1" kern="1200" dirty="0">
                <a:solidFill>
                  <a:schemeClr val="tx1"/>
                </a:solidFill>
                <a:effectLst/>
                <a:latin typeface="+mn-lt"/>
                <a:ea typeface="+mn-ea"/>
                <a:cs typeface="+mn-cs"/>
              </a:rPr>
              <a:t>"Ce </a:t>
            </a:r>
            <a:r>
              <a:rPr lang="en-US" sz="1200" i="1" kern="1200" dirty="0" err="1">
                <a:solidFill>
                  <a:schemeClr val="tx1"/>
                </a:solidFill>
                <a:effectLst/>
                <a:latin typeface="+mn-lt"/>
                <a:ea typeface="+mn-ea"/>
                <a:cs typeface="+mn-cs"/>
              </a:rPr>
              <a:t>tipare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vedeti</a:t>
            </a:r>
            <a:r>
              <a:rPr lang="en-US" sz="1200" i="1" kern="1200" dirty="0">
                <a:solidFill>
                  <a:schemeClr val="tx1"/>
                </a:solidFill>
                <a:effectLst/>
                <a:latin typeface="+mn-lt"/>
                <a:ea typeface="+mn-ea"/>
                <a:cs typeface="+mn-cs"/>
              </a:rPr>
              <a:t>?"
	"Ce </a:t>
            </a:r>
            <a:r>
              <a:rPr lang="en-US" sz="1200" i="1" kern="1200" dirty="0" err="1">
                <a:solidFill>
                  <a:schemeClr val="tx1"/>
                </a:solidFill>
                <a:effectLst/>
                <a:latin typeface="+mn-lt"/>
                <a:ea typeface="+mn-ea"/>
                <a:cs typeface="+mn-cs"/>
              </a:rPr>
              <a:t>structuri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influențează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asta</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Rezultatele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așteptate</a:t>
            </a:r>
            <a:r>
              <a:rPr lang="en-US" sz="1200" kern="1200" dirty="0">
                <a:solidFill>
                  <a:schemeClr val="tx1"/>
                </a:solidFill>
                <a:effectLst/>
                <a:latin typeface="+mn-lt"/>
                <a:ea typeface="+mn-ea"/>
                <a:cs typeface="+mn-cs"/>
              </a:rPr>
              <a:t> din </a:t>
            </a:r>
            <a:r>
              <a:rPr lang="en-US" sz="1200" kern="1200" dirty="0" err="1">
                <a:solidFill>
                  <a:schemeClr val="tx1"/>
                </a:solidFill>
                <a:effectLst/>
                <a:latin typeface="+mn-lt"/>
                <a:ea typeface="+mn-ea"/>
                <a:cs typeface="+mn-cs"/>
              </a:rPr>
              <a:t>această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activitate</a:t>
            </a:r>
            <a:r>
              <a:rPr lang="en-US" sz="1200" kern="1200" dirty="0">
                <a:solidFill>
                  <a:schemeClr val="tx1"/>
                </a:solidFill>
                <a:effectLst/>
                <a:latin typeface="+mn-lt"/>
                <a:ea typeface="+mn-ea"/>
                <a:cs typeface="+mn-cs"/>
              </a:rPr>
              <a:t> sunt ca </a:t>
            </a:r>
            <a:r>
              <a:rPr lang="en-US" sz="1200" kern="1200" dirty="0" err="1">
                <a:solidFill>
                  <a:schemeClr val="tx1"/>
                </a:solidFill>
                <a:effectLst/>
                <a:latin typeface="+mn-lt"/>
                <a:ea typeface="+mn-ea"/>
                <a:cs typeface="+mn-cs"/>
              </a:rPr>
              <a:t>grupurile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identifice</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Cauze-sursă</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Tipare</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relații</a:t>
            </a:r>
            <a:r>
              <a:rPr lang="en-US" sz="1200" kern="1200" dirty="0">
                <a:solidFill>
                  <a:schemeClr val="tx1"/>
                </a:solidFill>
                <a:effectLst/>
                <a:latin typeface="+mn-lt"/>
                <a:ea typeface="+mn-ea"/>
                <a:cs typeface="+mn-cs"/>
              </a:rPr>
              <a:t> de system</a:t>
            </a:r>
          </a:p>
          <a:p>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imagine </a:t>
            </a:r>
            <a:r>
              <a:rPr lang="en-US" sz="1200" kern="1200" dirty="0" err="1">
                <a:solidFill>
                  <a:schemeClr val="tx1"/>
                </a:solidFill>
                <a:effectLst/>
                <a:latin typeface="+mn-lt"/>
                <a:ea typeface="+mn-ea"/>
                <a:cs typeface="+mn-cs"/>
              </a:rPr>
              <a:t>creată</a:t>
            </a:r>
            <a:r>
              <a:rPr lang="en-US" sz="1200" kern="1200" dirty="0">
                <a:solidFill>
                  <a:schemeClr val="tx1"/>
                </a:solidFill>
                <a:effectLst/>
                <a:latin typeface="+mn-lt"/>
                <a:ea typeface="+mn-ea"/>
                <a:cs typeface="+mn-cs"/>
              </a:rPr>
              <a:t> cu BING de Georgeta Chirlesan</a:t>
            </a:r>
            <a:endParaRPr lang="en-IE" b="0" dirty="0"/>
          </a:p>
        </p:txBody>
      </p:sp>
      <p:sp>
        <p:nvSpPr>
          <p:cNvPr id="4" name="Slide Number Placeholder 3">
            <a:extLst>
              <a:ext uri="{FF2B5EF4-FFF2-40B4-BE49-F238E27FC236}">
                <a16:creationId xmlns:a16="http://schemas.microsoft.com/office/drawing/2014/main" id="{19C42B9E-8819-17FD-48B0-454F2FDBBDB4}"/>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1916419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err="1"/>
              <a:t>Notă</a:t>
            </a:r>
            <a:r>
              <a:rPr lang="es-ES" b="1" dirty="0"/>
              <a:t>: </a:t>
            </a:r>
            <a:r>
              <a:rPr lang="es-ES" b="0" dirty="0" err="1"/>
              <a:t>Acesta</a:t>
            </a:r>
            <a:r>
              <a:rPr lang="es-ES" b="0" dirty="0"/>
              <a:t> este </a:t>
            </a:r>
            <a:r>
              <a:rPr lang="es-ES" b="0" dirty="0" err="1"/>
              <a:t>slide-ul</a:t>
            </a:r>
            <a:r>
              <a:rPr lang="es-ES" b="0" dirty="0"/>
              <a:t> 22/CU6 din </a:t>
            </a:r>
            <a:r>
              <a:rPr lang="es-ES" b="0" dirty="0" err="1"/>
              <a:t>cursul</a:t>
            </a:r>
            <a:r>
              <a:rPr lang="es-ES" b="0" dirty="0"/>
              <a:t> ESE</a:t>
            </a:r>
          </a:p>
          <a:p>
            <a:endParaRPr lang="en-US" b="0" dirty="0"/>
          </a:p>
          <a:p>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Acum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analizăm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situația</a:t>
            </a:r>
            <a:r>
              <a:rPr lang="en-US" sz="1200" i="1" kern="1200" dirty="0">
                <a:solidFill>
                  <a:schemeClr val="tx1"/>
                </a:solidFill>
                <a:effectLst/>
                <a:latin typeface="+mn-lt"/>
                <a:ea typeface="+mn-ea"/>
                <a:cs typeface="+mn-cs"/>
              </a:rPr>
              <a:t> strategic."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SWOT </a:t>
            </a:r>
            <a:r>
              <a:rPr lang="en-US" sz="1200" kern="1200" dirty="0" err="1">
                <a:solidFill>
                  <a:schemeClr val="tx1"/>
                </a:solidFill>
                <a:effectLst/>
                <a:latin typeface="+mn-lt"/>
                <a:ea typeface="+mn-ea"/>
                <a:cs typeface="+mn-cs"/>
              </a:rPr>
              <a:t>folosind</a:t>
            </a:r>
            <a:r>
              <a:rPr lang="en-US" sz="1200" kern="1200" dirty="0">
                <a:solidFill>
                  <a:schemeClr val="tx1"/>
                </a:solidFill>
                <a:effectLst/>
                <a:latin typeface="+mn-lt"/>
                <a:ea typeface="+mn-ea"/>
                <a:cs typeface="+mn-cs"/>
              </a:rPr>
              <a:t> slide-urile 28, 29, 30, 31</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22802184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23/CU6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1173953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24/CU6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1790544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25/CU6 din </a:t>
            </a:r>
            <a:r>
              <a:rPr lang="es-ES" b="0" dirty="0" err="1"/>
              <a:t>cursul</a:t>
            </a:r>
            <a:r>
              <a:rPr lang="es-ES" b="0" dirty="0"/>
              <a:t> ESE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r>
              <a:rPr lang="en-US" sz="1200" kern="1200" dirty="0" err="1">
                <a:solidFill>
                  <a:schemeClr val="tx1"/>
                </a:solidFill>
                <a:effectLst/>
                <a:latin typeface="+mn-lt"/>
                <a:ea typeface="+mn-ea"/>
                <a:cs typeface="+mn-cs"/>
              </a:rPr>
              <a:t>După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prezentarea</a:t>
            </a:r>
            <a:r>
              <a:rPr lang="en-US" sz="1200" kern="1200" dirty="0">
                <a:solidFill>
                  <a:schemeClr val="tx1"/>
                </a:solidFill>
                <a:effectLst/>
                <a:latin typeface="+mn-lt"/>
                <a:ea typeface="+mn-ea"/>
                <a:cs typeface="+mn-cs"/>
              </a:rPr>
              <a:t> slide-</a:t>
            </a:r>
            <a:r>
              <a:rPr lang="en-US" sz="1200" kern="1200" dirty="0" err="1">
                <a:solidFill>
                  <a:schemeClr val="tx1"/>
                </a:solidFill>
                <a:effectLst/>
                <a:latin typeface="+mn-lt"/>
                <a:ea typeface="+mn-ea"/>
                <a:cs typeface="+mn-cs"/>
              </a:rPr>
              <a:t>ului</a:t>
            </a:r>
            <a:r>
              <a:rPr lang="en-US" sz="1200" kern="1200" dirty="0">
                <a:solidFill>
                  <a:schemeClr val="tx1"/>
                </a:solidFill>
                <a:effectLst/>
                <a:latin typeface="+mn-lt"/>
                <a:ea typeface="+mn-ea"/>
                <a:cs typeface="+mn-cs"/>
              </a:rPr>
              <a:t> 31, </a:t>
            </a: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Aceste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instrumente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analitice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susțin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planificarea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structurată</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sustenabilității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conștientizarea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riscurilor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Planificarea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investițiilor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durabile</a:t>
            </a:r>
            <a:r>
              <a:rPr lang="en-US" sz="1200" i="1" kern="1200" dirty="0">
                <a:solidFill>
                  <a:schemeClr val="tx1"/>
                </a:solidFill>
                <a:effectLst/>
                <a:latin typeface="+mn-lt"/>
                <a:ea typeface="+mn-ea"/>
                <a:cs typeface="+mn-cs"/>
              </a:rPr>
              <a:t> include </a:t>
            </a:r>
            <a:r>
              <a:rPr lang="en-US" sz="1200" i="1" kern="1200" dirty="0" err="1">
                <a:solidFill>
                  <a:schemeClr val="tx1"/>
                </a:solidFill>
                <a:effectLst/>
                <a:latin typeface="+mn-lt"/>
                <a:ea typeface="+mn-ea"/>
                <a:cs typeface="+mn-cs"/>
              </a:rPr>
              <a:t>analiza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punctelor</a:t>
            </a:r>
            <a:r>
              <a:rPr lang="en-US" sz="1200" i="1" kern="1200" dirty="0">
                <a:solidFill>
                  <a:schemeClr val="tx1"/>
                </a:solidFill>
                <a:effectLst/>
                <a:latin typeface="+mn-lt"/>
                <a:ea typeface="+mn-ea"/>
                <a:cs typeface="+mn-cs"/>
              </a:rPr>
              <a:t> forte, </a:t>
            </a:r>
            <a:r>
              <a:rPr lang="en-US" sz="1200" i="1" kern="1200" dirty="0" err="1">
                <a:solidFill>
                  <a:schemeClr val="tx1"/>
                </a:solidFill>
                <a:effectLst/>
                <a:latin typeface="+mn-lt"/>
                <a:ea typeface="+mn-ea"/>
                <a:cs typeface="+mn-cs"/>
              </a:rPr>
              <a:t>slăbiciunilor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oportunităților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amenințărilor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pentru</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îmbunătățirea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strategiilor</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implementare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Acum</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puteți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reveni</a:t>
            </a:r>
            <a:r>
              <a:rPr lang="en-US" sz="1200" i="1" kern="1200" dirty="0">
                <a:solidFill>
                  <a:schemeClr val="tx1"/>
                </a:solidFill>
                <a:effectLst/>
                <a:latin typeface="+mn-lt"/>
                <a:ea typeface="+mn-ea"/>
                <a:cs typeface="+mn-cs"/>
              </a:rPr>
              <a:t> la </a:t>
            </a:r>
            <a:r>
              <a:rPr lang="en-US" sz="1200" b="1" i="1" kern="1200" dirty="0" err="1">
                <a:solidFill>
                  <a:schemeClr val="tx1"/>
                </a:solidFill>
                <a:effectLst/>
                <a:latin typeface="+mn-lt"/>
                <a:ea typeface="+mn-ea"/>
                <a:cs typeface="+mn-cs"/>
              </a:rPr>
              <a:t>Fișa</a:t>
            </a:r>
            <a:r>
              <a:rPr lang="en-US" sz="1200" b="1" i="1" kern="1200" dirty="0">
                <a:solidFill>
                  <a:schemeClr val="tx1"/>
                </a:solidFill>
                <a:effectLst/>
                <a:latin typeface="+mn-lt"/>
                <a:ea typeface="+mn-ea"/>
                <a:cs typeface="+mn-cs"/>
              </a:rPr>
              <a:t> 3</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finaliza</a:t>
            </a:r>
            <a:r>
              <a:rPr lang="en-US" sz="1200" i="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Pasul 4</a:t>
            </a:r>
            <a:r>
              <a:rPr lang="en-US" sz="1200" i="1" kern="1200" dirty="0">
                <a:solidFill>
                  <a:schemeClr val="tx1"/>
                </a:solidFill>
                <a:effectLst/>
                <a:latin typeface="+mn-lt"/>
                <a:ea typeface="+mn-ea"/>
                <a:cs typeface="+mn-cs"/>
              </a:rPr>
              <a:t>!"</a:t>
            </a:r>
            <a:endParaRPr lang="en-US" i="1"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26540877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D8D0-738D-3194-EFB1-E09061338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37876-A9AA-4977-D3DC-28E25C602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5420B-552B-17FD-C2FA-D52BCB6997AF}"/>
              </a:ext>
            </a:extLst>
          </p:cNvPr>
          <p:cNvSpPr>
            <a:spLocks noGrp="1"/>
          </p:cNvSpPr>
          <p:nvPr>
            <p:ph type="body" idx="1"/>
          </p:nvPr>
        </p:nvSpPr>
        <p:spPr/>
        <p:txBody>
          <a:bodyPr/>
          <a:lstStyle/>
          <a:p>
            <a:r>
              <a:rPr lang="es-ES" b="1" dirty="0" err="1"/>
              <a:t>Sursa</a:t>
            </a:r>
            <a:r>
              <a:rPr lang="es-ES" b="1" dirty="0"/>
              <a:t> </a:t>
            </a:r>
            <a:r>
              <a:rPr lang="es-ES" b="1" dirty="0" err="1"/>
              <a:t>imaginii</a:t>
            </a:r>
            <a:r>
              <a:rPr lang="es-ES" b="1" dirty="0"/>
              <a:t>: 
</a:t>
            </a:r>
            <a:r>
              <a:rPr lang="es-ES" b="1" dirty="0" err="1"/>
              <a:t>Notă</a:t>
            </a:r>
            <a:r>
              <a:rPr lang="es-ES" b="1" dirty="0"/>
              <a:t>: </a:t>
            </a:r>
            <a:r>
              <a:rPr lang="es-ES" b="0" dirty="0" err="1"/>
              <a:t>Acesta</a:t>
            </a:r>
            <a:r>
              <a:rPr lang="es-ES" b="0" dirty="0"/>
              <a:t> este </a:t>
            </a:r>
            <a:r>
              <a:rPr lang="es-ES" b="0" dirty="0" err="1"/>
              <a:t>slide-ul</a:t>
            </a:r>
            <a:r>
              <a:rPr lang="es-ES" b="0" dirty="0"/>
              <a:t> 12/CU6 din </a:t>
            </a:r>
            <a:r>
              <a:rPr lang="es-ES" b="0" dirty="0" err="1"/>
              <a:t>cursul</a:t>
            </a:r>
            <a:r>
              <a:rPr lang="es-ES" b="0" dirty="0"/>
              <a:t> ESE</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prezintă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Cazul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Triodos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folosind</a:t>
            </a:r>
            <a:r>
              <a:rPr lang="en-US" sz="1200" kern="1200" dirty="0">
                <a:solidFill>
                  <a:schemeClr val="tx1"/>
                </a:solidFill>
                <a:effectLst/>
                <a:latin typeface="+mn-lt"/>
                <a:ea typeface="+mn-ea"/>
                <a:cs typeface="+mn-cs"/>
              </a:rPr>
              <a:t> slide-urile 32, 33, 34</a:t>
            </a:r>
            <a:endParaRPr lang="en-US" dirty="0"/>
          </a:p>
          <a:p>
            <a:endParaRPr lang="en-IE" b="1" dirty="0"/>
          </a:p>
        </p:txBody>
      </p:sp>
      <p:sp>
        <p:nvSpPr>
          <p:cNvPr id="4" name="Slide Number Placeholder 3">
            <a:extLst>
              <a:ext uri="{FF2B5EF4-FFF2-40B4-BE49-F238E27FC236}">
                <a16:creationId xmlns:a16="http://schemas.microsoft.com/office/drawing/2014/main" id="{F955927F-77C5-1901-3557-2496E0F5433A}"/>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63400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13/CU6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3818749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14/CU6 din </a:t>
            </a:r>
            <a:r>
              <a:rPr lang="es-ES" b="0" dirty="0" err="1"/>
              <a:t>cursul</a:t>
            </a:r>
            <a:r>
              <a:rPr lang="es-ES" b="0" dirty="0"/>
              <a:t> ESE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După</a:t>
            </a:r>
            <a:r>
              <a:rPr lang="en-US" dirty="0"/>
              <a:t> </a:t>
            </a:r>
            <a:r>
              <a:rPr lang="en-US" dirty="0" err="1"/>
              <a:t>prezentarea</a:t>
            </a:r>
            <a:r>
              <a:rPr lang="en-US" dirty="0"/>
              <a:t> slide-</a:t>
            </a:r>
            <a:r>
              <a:rPr lang="en-US" dirty="0" err="1"/>
              <a:t>urilor</a:t>
            </a:r>
            <a:r>
              <a:rPr lang="en-US" dirty="0"/>
              <a:t> 32, 33, 34, </a:t>
            </a:r>
            <a:r>
              <a:rPr lang="en-US" dirty="0" err="1"/>
              <a:t>formatorul</a:t>
            </a:r>
            <a:r>
              <a:rPr lang="en-US" dirty="0"/>
              <a:t> </a:t>
            </a:r>
            <a:r>
              <a:rPr lang="en-US" dirty="0" err="1"/>
              <a:t>spune</a:t>
            </a:r>
            <a:r>
              <a:rPr lang="en-US" dirty="0"/>
              <a:t>: </a:t>
            </a:r>
            <a:r>
              <a:rPr lang="en-US" i="1" dirty="0"/>
              <a:t>"</a:t>
            </a:r>
            <a:r>
              <a:rPr lang="en-US" i="1" dirty="0" err="1"/>
              <a:t>Această</a:t>
            </a:r>
            <a:r>
              <a:rPr lang="en-US" i="1" dirty="0"/>
              <a:t> </a:t>
            </a:r>
            <a:r>
              <a:rPr lang="en-US" i="1" dirty="0" err="1"/>
              <a:t>organizație</a:t>
            </a:r>
            <a:r>
              <a:rPr lang="en-US" i="1" dirty="0"/>
              <a:t> a </a:t>
            </a:r>
            <a:r>
              <a:rPr lang="en-US" i="1" dirty="0" err="1"/>
              <a:t>integrat</a:t>
            </a:r>
            <a:r>
              <a:rPr lang="en-US" i="1" dirty="0"/>
              <a:t> cu </a:t>
            </a:r>
            <a:r>
              <a:rPr lang="en-US" i="1" dirty="0" err="1"/>
              <a:t>succes</a:t>
            </a:r>
            <a:r>
              <a:rPr lang="en-US" i="1" dirty="0"/>
              <a:t> </a:t>
            </a:r>
            <a:r>
              <a:rPr lang="en-US" i="1" dirty="0" err="1"/>
              <a:t>sustenabilitatea</a:t>
            </a:r>
            <a:r>
              <a:rPr lang="en-US" i="1" dirty="0"/>
              <a:t> </a:t>
            </a:r>
            <a:r>
              <a:rPr lang="en-US" i="1" dirty="0" err="1"/>
              <a:t>în</a:t>
            </a:r>
            <a:r>
              <a:rPr lang="en-US" i="1" dirty="0"/>
              <a:t> </a:t>
            </a:r>
            <a:r>
              <a:rPr lang="en-US" i="1" dirty="0" err="1"/>
              <a:t>luarea</a:t>
            </a:r>
            <a:r>
              <a:rPr lang="en-US" i="1" dirty="0"/>
              <a:t> </a:t>
            </a:r>
            <a:r>
              <a:rPr lang="en-US" i="1" dirty="0" err="1"/>
              <a:t>deciziilor</a:t>
            </a:r>
            <a:r>
              <a:rPr lang="en-US" i="1" dirty="0"/>
              <a:t> </a:t>
            </a:r>
            <a:r>
              <a:rPr lang="en-US" i="1" dirty="0" err="1"/>
              <a:t>financiare</a:t>
            </a:r>
            <a:r>
              <a:rPr lang="en-US" i="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r>
              <a:rPr lang="de-DE" dirty="0"/>
              <a:t>Întrebarea 1: Credibilitate
Triodos asigură credibilitatea prin criterii stricte de creditare și transparență totală asupra tuturor proiectelor finanțate.</a:t>
            </a:r>
            <a:br>
              <a:rPr lang="de-DE" dirty="0"/>
            </a:br>
            <a:r>
              <a:rPr lang="de-DE" dirty="0"/>
              <a:t>Fiecare investiție este listată public în baza de date cu impact.</a:t>
            </a:r>
            <a:br>
              <a:rPr lang="de-DE" dirty="0"/>
            </a:br>
            <a:r>
              <a:rPr lang="de-DE" dirty="0"/>
              <a:t>Banca respectă, de asemenea, standarde externe de audit precum GRI, Taxonomia UE și certificarea B Corp.</a:t>
            </a:r>
            <a:br>
              <a:rPr lang="de-DE" dirty="0"/>
            </a:br>
            <a:r>
              <a:rPr lang="de-DE" dirty="0"/>
              <a:t>Această deschidere construiește încredere și previne greenwashing-ul.
Întrebarea 2: Impact
Banca monitorizează indicatori precum economiile de CO₂, MWh de energie regenerabilă produsă și numărul de proiecte educaționale sau culturale susținute.</a:t>
            </a:r>
            <a:br>
              <a:rPr lang="de-DE" dirty="0"/>
            </a:br>
            <a:r>
              <a:rPr lang="de-DE" dirty="0"/>
              <a:t>Aceste cifre sunt publicate în raportul anual de impact.</a:t>
            </a:r>
            <a:br>
              <a:rPr lang="de-DE" dirty="0"/>
            </a:br>
            <a:r>
              <a:rPr lang="de-DE" dirty="0"/>
              <a:t>Pentru alte organizații, indicatorii relevanți pot include eficiența energetică, bunăstarea angajaților sau crearea de valoare economică locală.
Întrebarea 3: Transferabilitate
Elementele transferabile includ dezvăluirea transparentă a criteriilor de investiții, procese clare de screening ESG și raportarea regulată a sustenabilității.</a:t>
            </a:r>
            <a:br>
              <a:rPr lang="de-DE" dirty="0"/>
            </a:br>
            <a:r>
              <a:rPr lang="de-DE" dirty="0"/>
              <a:t>Organizațiile ar putea, de asemenea, implementa sisteme interne de evaluare a proiectelor aliniate obiectivelor sociale și de mediu.</a:t>
            </a:r>
          </a:p>
        </p:txBody>
      </p:sp>
      <p:sp>
        <p:nvSpPr>
          <p:cNvPr id="4" name="Foliennummernplatzhalter 3"/>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1237773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25B6C-4FFD-AB54-3038-5CA5B9112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F32F07-8515-819C-04E5-DBD65C1B2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798AEE-5C9F-07EB-B98B-F9194FDB14D9}"/>
              </a:ext>
            </a:extLst>
          </p:cNvPr>
          <p:cNvSpPr>
            <a:spLocks noGrp="1"/>
          </p:cNvSpPr>
          <p:nvPr>
            <p:ph type="body" idx="1"/>
          </p:nvPr>
        </p:nvSpPr>
        <p:spPr/>
        <p:txBody>
          <a:bodyPr/>
          <a:lstStyle/>
          <a:p>
            <a:r>
              <a:rPr lang="en-IE" b="1" dirty="0" err="1"/>
              <a:t>Pentru</a:t>
            </a:r>
            <a:r>
              <a:rPr lang="en-IE" b="1" dirty="0"/>
              <a:t> slide-urile 35-47:</a:t>
            </a:r>
          </a:p>
          <a:p>
            <a:pPr marL="171450" indent="-171450">
              <a:buFont typeface="Arial" panose="020B0604020202020204" pitchFamily="34" charset="0"/>
              <a:buChar char="•"/>
            </a:pP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sarcinile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rezultatele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așteptate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distribuie</a:t>
            </a:r>
            <a:r>
              <a:rPr lang="en-US" sz="1200"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Fișa</a:t>
            </a:r>
            <a:r>
              <a:rPr lang="en-US" sz="1200" b="1" kern="1200" dirty="0">
                <a:solidFill>
                  <a:schemeClr val="tx1"/>
                </a:solidFill>
                <a:effectLst/>
                <a:latin typeface="+mn-lt"/>
                <a:ea typeface="+mn-ea"/>
                <a:cs typeface="+mn-cs"/>
              </a:rPr>
              <a:t> de </a:t>
            </a:r>
            <a:r>
              <a:rPr lang="en-US" sz="1200" b="1" kern="1200" dirty="0" err="1">
                <a:solidFill>
                  <a:schemeClr val="tx1"/>
                </a:solidFill>
                <a:effectLst/>
                <a:latin typeface="+mn-lt"/>
                <a:ea typeface="+mn-ea"/>
                <a:cs typeface="+mn-cs"/>
              </a:rPr>
              <a:t>Lucru</a:t>
            </a:r>
            <a:r>
              <a:rPr lang="en-US" sz="1200" b="1" kern="1200" dirty="0">
                <a:solidFill>
                  <a:schemeClr val="tx1"/>
                </a:solidFill>
                <a:effectLst/>
                <a:latin typeface="+mn-lt"/>
                <a:ea typeface="+mn-ea"/>
                <a:cs typeface="+mn-cs"/>
              </a:rPr>
              <a:t> 4. </a:t>
            </a:r>
            <a:r>
              <a:rPr lang="en-US" sz="1200" kern="1200" dirty="0">
                <a:solidFill>
                  <a:schemeClr val="tx1"/>
                </a:solidFill>
                <a:effectLst/>
                <a:latin typeface="+mn-lt"/>
                <a:ea typeface="+mn-ea"/>
                <a:cs typeface="+mn-cs"/>
              </a:rPr>
              <a:t>
El/</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împarte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3 </a:t>
            </a:r>
            <a:r>
              <a:rPr lang="en-US" sz="1200" kern="1200" dirty="0" err="1">
                <a:solidFill>
                  <a:schemeClr val="tx1"/>
                </a:solidFill>
                <a:effectLst/>
                <a:latin typeface="+mn-lt"/>
                <a:ea typeface="+mn-ea"/>
                <a:cs typeface="+mn-cs"/>
              </a:rPr>
              <a:t>grupuri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alocă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fiecărui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a:t>
            </a:r>
            <a:r>
              <a:rPr lang="en-US" sz="1200" kern="1200" dirty="0">
                <a:solidFill>
                  <a:schemeClr val="tx1"/>
                </a:solidFill>
                <a:effectLst/>
                <a:latin typeface="+mn-lt"/>
                <a:ea typeface="+mn-ea"/>
                <a:cs typeface="+mn-cs"/>
              </a:rPr>
              <a:t> un </a:t>
            </a:r>
            <a:r>
              <a:rPr lang="en-US" sz="1200" kern="1200" dirty="0" err="1">
                <a:solidFill>
                  <a:schemeClr val="tx1"/>
                </a:solidFill>
                <a:effectLst/>
                <a:latin typeface="+mn-lt"/>
                <a:ea typeface="+mn-ea"/>
                <a:cs typeface="+mn-cs"/>
              </a:rPr>
              <a:t>studiu</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caz</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raportarea</a:t>
            </a:r>
            <a:r>
              <a:rPr lang="en-US" sz="1200" kern="1200" dirty="0">
                <a:solidFill>
                  <a:schemeClr val="tx1"/>
                </a:solidFill>
                <a:effectLst/>
                <a:latin typeface="+mn-lt"/>
                <a:ea typeface="+mn-ea"/>
                <a:cs typeface="+mn-cs"/>
              </a:rPr>
              <a:t> GES, </a:t>
            </a:r>
            <a:r>
              <a:rPr lang="en-US" sz="1200" kern="1200" dirty="0" err="1">
                <a:solidFill>
                  <a:schemeClr val="tx1"/>
                </a:solidFill>
                <a:effectLst/>
                <a:latin typeface="+mn-lt"/>
                <a:ea typeface="+mn-ea"/>
                <a:cs typeface="+mn-cs"/>
              </a:rPr>
              <a:t>cazul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deșeurilor</a:t>
            </a:r>
            <a:r>
              <a:rPr lang="en-US" sz="1200" kern="1200" dirty="0">
                <a:solidFill>
                  <a:schemeClr val="tx1"/>
                </a:solidFill>
                <a:effectLst/>
                <a:latin typeface="+mn-lt"/>
                <a:ea typeface="+mn-ea"/>
                <a:cs typeface="+mn-cs"/>
              </a:rPr>
              <a:t> din Slovenia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cazul</a:t>
            </a:r>
            <a:r>
              <a:rPr lang="en-US" sz="1200" kern="1200" dirty="0">
                <a:solidFill>
                  <a:schemeClr val="tx1"/>
                </a:solidFill>
                <a:effectLst/>
                <a:latin typeface="+mn-lt"/>
                <a:ea typeface="+mn-ea"/>
                <a:cs typeface="+mn-cs"/>
              </a:rPr>
              <a:t> ILVA).</a:t>
            </a:r>
          </a:p>
          <a:p>
            <a:pPr marL="0" indent="0">
              <a:buFont typeface="Arial" panose="020B0604020202020204" pitchFamily="34" charset="0"/>
              <a:buNone/>
            </a:pPr>
            <a:r>
              <a:rPr lang="en-US" sz="1200" kern="1200" dirty="0" err="1">
                <a:solidFill>
                  <a:schemeClr val="tx1"/>
                </a:solidFill>
                <a:effectLst/>
                <a:latin typeface="+mn-lt"/>
                <a:ea typeface="+mn-ea"/>
                <a:cs typeface="+mn-cs"/>
              </a:rPr>
              <a:t>Participanții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analizează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Acțiuni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sustenabilitate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Lecții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transferabile</a:t>
            </a: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circulă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întreabă</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"Ce a </a:t>
            </a:r>
            <a:r>
              <a:rPr lang="en-US" sz="1200" i="1" kern="1200" dirty="0" err="1">
                <a:solidFill>
                  <a:schemeClr val="tx1"/>
                </a:solidFill>
                <a:effectLst/>
                <a:latin typeface="+mn-lt"/>
                <a:ea typeface="+mn-ea"/>
                <a:cs typeface="+mn-cs"/>
              </a:rPr>
              <a:t>făcut</a:t>
            </a:r>
            <a:r>
              <a:rPr lang="en-US" sz="1200" i="1" kern="1200" dirty="0">
                <a:solidFill>
                  <a:schemeClr val="tx1"/>
                </a:solidFill>
                <a:effectLst/>
                <a:latin typeface="+mn-lt"/>
                <a:ea typeface="+mn-ea"/>
                <a:cs typeface="+mn-cs"/>
              </a:rPr>
              <a:t> ca </a:t>
            </a:r>
            <a:r>
              <a:rPr lang="en-US" sz="1200" i="1" kern="1200" dirty="0" err="1">
                <a:solidFill>
                  <a:schemeClr val="tx1"/>
                </a:solidFill>
                <a:effectLst/>
                <a:latin typeface="+mn-lt"/>
                <a:ea typeface="+mn-ea"/>
                <a:cs typeface="+mn-cs"/>
              </a:rPr>
              <a:t>acest</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lucru</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să</a:t>
            </a:r>
            <a:r>
              <a:rPr lang="en-US" sz="1200" i="1" kern="1200" dirty="0">
                <a:solidFill>
                  <a:schemeClr val="tx1"/>
                </a:solidFill>
                <a:effectLst/>
                <a:latin typeface="+mn-lt"/>
                <a:ea typeface="+mn-ea"/>
                <a:cs typeface="+mn-cs"/>
              </a:rPr>
              <a:t> fie un </a:t>
            </a:r>
            <a:r>
              <a:rPr lang="en-US" sz="1200" i="1" kern="1200" dirty="0" err="1">
                <a:solidFill>
                  <a:schemeClr val="tx1"/>
                </a:solidFill>
                <a:effectLst/>
                <a:latin typeface="+mn-lt"/>
                <a:ea typeface="+mn-ea"/>
                <a:cs typeface="+mn-cs"/>
              </a:rPr>
              <a:t>succes</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posibile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exemple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răspunsuri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așteptate</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err="1">
                <a:solidFill>
                  <a:schemeClr val="tx1"/>
                </a:solidFill>
                <a:effectLst/>
                <a:latin typeface="+mn-lt"/>
                <a:ea typeface="+mn-ea"/>
                <a:cs typeface="+mn-cs"/>
              </a:rPr>
              <a:t>Conducere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Transparență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Măsurare</a:t>
            </a: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err="1">
                <a:solidFill>
                  <a:schemeClr val="tx1"/>
                </a:solidFill>
                <a:effectLst/>
                <a:latin typeface="+mn-lt"/>
                <a:ea typeface="+mn-ea"/>
                <a:cs typeface="+mn-cs"/>
              </a:rPr>
              <a:t>Fiecare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prezintă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rezultate</a:t>
            </a:r>
            <a:r>
              <a:rPr lang="en-US" sz="1200" kern="1200" dirty="0">
                <a:solidFill>
                  <a:schemeClr val="tx1"/>
                </a:solidFill>
                <a:effectLst/>
                <a:latin typeface="+mn-lt"/>
                <a:ea typeface="+mn-ea"/>
                <a:cs typeface="+mn-cs"/>
              </a:rPr>
              <a:t> (3-4 minute </a:t>
            </a:r>
            <a:r>
              <a:rPr lang="en-US" sz="1200" kern="1200" dirty="0" err="1">
                <a:solidFill>
                  <a:schemeClr val="tx1"/>
                </a:solidFill>
                <a:effectLst/>
                <a:latin typeface="+mn-lt"/>
                <a:ea typeface="+mn-ea"/>
                <a:cs typeface="+mn-cs"/>
              </a:rPr>
              <a:t>fiecare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a:t>
            </a:r>
            <a:r>
              <a:rPr lang="en-US" sz="1200" kern="1200" dirty="0">
                <a:solidFill>
                  <a:schemeClr val="tx1"/>
                </a:solidFill>
                <a:effectLst/>
                <a:latin typeface="+mn-lt"/>
                <a:ea typeface="+mn-ea"/>
                <a:cs typeface="+mn-cs"/>
              </a:rPr>
              <a:t>)
</a:t>
            </a:r>
          </a:p>
          <a:p>
            <a:pPr marL="0" indent="0">
              <a:buFont typeface="Arial" panose="020B0604020202020204" pitchFamily="34" charset="0"/>
              <a:buNone/>
            </a:pP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Imagine </a:t>
            </a:r>
            <a:r>
              <a:rPr lang="en-US" sz="1200" kern="1200" dirty="0" err="1">
                <a:solidFill>
                  <a:schemeClr val="tx1"/>
                </a:solidFill>
                <a:effectLst/>
                <a:latin typeface="+mn-lt"/>
                <a:ea typeface="+mn-ea"/>
                <a:cs typeface="+mn-cs"/>
              </a:rPr>
              <a:t>creată</a:t>
            </a:r>
            <a:r>
              <a:rPr lang="en-US" sz="1200" kern="1200" dirty="0">
                <a:solidFill>
                  <a:schemeClr val="tx1"/>
                </a:solidFill>
                <a:effectLst/>
                <a:latin typeface="+mn-lt"/>
                <a:ea typeface="+mn-ea"/>
                <a:cs typeface="+mn-cs"/>
              </a:rPr>
              <a:t> cu Sora (</a:t>
            </a:r>
            <a:r>
              <a:rPr lang="en-US" sz="1200" kern="1200" dirty="0" err="1">
                <a:solidFill>
                  <a:schemeClr val="tx1"/>
                </a:solidFill>
                <a:effectLst/>
                <a:latin typeface="+mn-lt"/>
                <a:ea typeface="+mn-ea"/>
                <a:cs typeface="+mn-cs"/>
              </a:rPr>
              <a:t>generată</a:t>
            </a:r>
            <a:r>
              <a:rPr lang="en-US" sz="1200" kern="1200" dirty="0">
                <a:solidFill>
                  <a:schemeClr val="tx1"/>
                </a:solidFill>
                <a:effectLst/>
                <a:latin typeface="+mn-lt"/>
                <a:ea typeface="+mn-ea"/>
                <a:cs typeface="+mn-cs"/>
              </a:rPr>
              <a:t> de AI),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SUSTAIN-EU CU4 "Modul Scop &amp; </a:t>
            </a:r>
            <a:r>
              <a:rPr lang="en-US" sz="1200" kern="1200" dirty="0" err="1">
                <a:solidFill>
                  <a:schemeClr val="tx1"/>
                </a:solidFill>
                <a:effectLst/>
                <a:latin typeface="+mn-lt"/>
                <a:ea typeface="+mn-ea"/>
                <a:cs typeface="+mn-cs"/>
              </a:rPr>
              <a:t>Introducere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Fără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conținut</a:t>
            </a:r>
            <a:r>
              <a:rPr lang="en-US" sz="1200" kern="1200" dirty="0">
                <a:solidFill>
                  <a:schemeClr val="tx1"/>
                </a:solidFill>
                <a:effectLst/>
                <a:latin typeface="+mn-lt"/>
                <a:ea typeface="+mn-ea"/>
                <a:cs typeface="+mn-cs"/>
              </a:rPr>
              <a:t> de la </a:t>
            </a:r>
            <a:r>
              <a:rPr lang="en-US" sz="1200" kern="1200" dirty="0" err="1">
                <a:solidFill>
                  <a:schemeClr val="tx1"/>
                </a:solidFill>
                <a:effectLst/>
                <a:latin typeface="+mn-lt"/>
                <a:ea typeface="+mn-ea"/>
                <a:cs typeface="+mn-cs"/>
              </a:rPr>
              <a:t>terți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Fără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persoane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branduri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identificabile</a:t>
            </a:r>
            <a:r>
              <a:rPr lang="en-US" sz="1200" kern="1200" dirty="0">
                <a:solidFill>
                  <a:schemeClr val="tx1"/>
                </a:solidFill>
                <a:effectLst/>
                <a:latin typeface="+mn-lt"/>
                <a:ea typeface="+mn-ea"/>
                <a:cs typeface="+mn-cs"/>
              </a:rPr>
              <a:t>. Prompt </a:t>
            </a:r>
            <a:r>
              <a:rPr lang="en-US" sz="1200" kern="1200" dirty="0" err="1">
                <a:solidFill>
                  <a:schemeClr val="tx1"/>
                </a:solidFill>
                <a:effectLst/>
                <a:latin typeface="+mn-lt"/>
                <a:ea typeface="+mn-ea"/>
                <a:cs typeface="+mn-cs"/>
              </a:rPr>
              <a:t>arhivat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înregistrările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proiectului</a:t>
            </a:r>
            <a:r>
              <a:rPr lang="en-US" sz="1200" kern="1200" dirty="0">
                <a:solidFill>
                  <a:schemeClr val="tx1"/>
                </a:solidFill>
                <a:effectLst/>
                <a:latin typeface="+mn-lt"/>
                <a:ea typeface="+mn-ea"/>
                <a:cs typeface="+mn-cs"/>
              </a:rPr>
              <a:t>.</a:t>
            </a:r>
            <a:endParaRPr lang="en-US" dirty="0"/>
          </a:p>
        </p:txBody>
      </p:sp>
      <p:sp>
        <p:nvSpPr>
          <p:cNvPr id="4" name="Slide Number Placeholder 3">
            <a:extLst>
              <a:ext uri="{FF2B5EF4-FFF2-40B4-BE49-F238E27FC236}">
                <a16:creationId xmlns:a16="http://schemas.microsoft.com/office/drawing/2014/main" id="{822F719E-19D1-A7D8-D2D9-B7FF290384FF}"/>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35421280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BD8D0-738D-3194-EFB1-E09061338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37876-A9AA-4977-D3DC-28E25C6026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5420B-552B-17FD-C2FA-D52BCB6997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15/CU7 din </a:t>
            </a:r>
            <a:r>
              <a:rPr lang="es-ES" b="0" dirty="0" err="1"/>
              <a:t>cursul</a:t>
            </a:r>
            <a:r>
              <a:rPr lang="es-ES" b="0" dirty="0"/>
              <a:t> ESE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b="1" dirty="0"/>
          </a:p>
          <a:p>
            <a:r>
              <a:rPr lang="en-IE" b="1" dirty="0"/>
              <a:t>Sursa </a:t>
            </a:r>
            <a:r>
              <a:rPr lang="en-IE" b="1" dirty="0" err="1"/>
              <a:t>imaginii</a:t>
            </a:r>
            <a:r>
              <a:rPr lang="en-IE" b="1" dirty="0"/>
              <a:t>: </a:t>
            </a:r>
            <a:r>
              <a:rPr lang="en-IE" b="0" dirty="0"/>
              <a:t>https://unsplash.com/photos/person-in-black-suit-jacket-holding-white-tablet-computer-nApaSgkzaxg</a:t>
            </a:r>
          </a:p>
        </p:txBody>
      </p:sp>
      <p:sp>
        <p:nvSpPr>
          <p:cNvPr id="4" name="Slide Number Placeholder 3">
            <a:extLst>
              <a:ext uri="{FF2B5EF4-FFF2-40B4-BE49-F238E27FC236}">
                <a16:creationId xmlns:a16="http://schemas.microsoft.com/office/drawing/2014/main" id="{F955927F-77C5-1901-3557-2496E0F5433A}"/>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63400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16/CU7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196352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17/CU7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21884321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38/CU8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41</a:t>
            </a:fld>
            <a:endParaRPr lang="el-GR"/>
          </a:p>
        </p:txBody>
      </p:sp>
    </p:spTree>
    <p:extLst>
      <p:ext uri="{BB962C8B-B14F-4D97-AF65-F5344CB8AC3E}">
        <p14:creationId xmlns:p14="http://schemas.microsoft.com/office/powerpoint/2010/main" val="12415275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39/CU8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42</a:t>
            </a:fld>
            <a:endParaRPr lang="el-GR"/>
          </a:p>
        </p:txBody>
      </p:sp>
    </p:spTree>
    <p:extLst>
      <p:ext uri="{BB962C8B-B14F-4D97-AF65-F5344CB8AC3E}">
        <p14:creationId xmlns:p14="http://schemas.microsoft.com/office/powerpoint/2010/main" val="36117252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13/CU9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44</a:t>
            </a:fld>
            <a:endParaRPr lang="el-GR"/>
          </a:p>
        </p:txBody>
      </p:sp>
    </p:spTree>
    <p:extLst>
      <p:ext uri="{BB962C8B-B14F-4D97-AF65-F5344CB8AC3E}">
        <p14:creationId xmlns:p14="http://schemas.microsoft.com/office/powerpoint/2010/main" val="25668002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14/CU9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45</a:t>
            </a:fld>
            <a:endParaRPr lang="el-GR"/>
          </a:p>
        </p:txBody>
      </p:sp>
    </p:spTree>
    <p:extLst>
      <p:ext uri="{BB962C8B-B14F-4D97-AF65-F5344CB8AC3E}">
        <p14:creationId xmlns:p14="http://schemas.microsoft.com/office/powerpoint/2010/main" val="21129852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0" dirty="0"/>
              <a:t>: </a:t>
            </a:r>
            <a:r>
              <a:rPr lang="es-ES" b="0" dirty="0" err="1"/>
              <a:t>Acesta</a:t>
            </a:r>
            <a:r>
              <a:rPr lang="es-ES" b="0" dirty="0"/>
              <a:t> este </a:t>
            </a:r>
            <a:r>
              <a:rPr lang="es-ES" b="0" dirty="0" err="1"/>
              <a:t>slide-ul</a:t>
            </a:r>
            <a:r>
              <a:rPr lang="es-ES" b="0" dirty="0"/>
              <a:t> 15/CU9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46</a:t>
            </a:fld>
            <a:endParaRPr lang="el-GR"/>
          </a:p>
        </p:txBody>
      </p:sp>
    </p:spTree>
    <p:extLst>
      <p:ext uri="{BB962C8B-B14F-4D97-AF65-F5344CB8AC3E}">
        <p14:creationId xmlns:p14="http://schemas.microsoft.com/office/powerpoint/2010/main" val="3291859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err="1"/>
              <a:t>Notă</a:t>
            </a:r>
            <a:r>
              <a:rPr lang="es-ES" b="1" dirty="0"/>
              <a:t>: </a:t>
            </a:r>
            <a:r>
              <a:rPr lang="es-ES" b="0" dirty="0" err="1"/>
              <a:t>Acesta</a:t>
            </a:r>
            <a:r>
              <a:rPr lang="es-ES" b="0" dirty="0"/>
              <a:t> este </a:t>
            </a:r>
            <a:r>
              <a:rPr lang="es-ES" b="0" dirty="0" err="1"/>
              <a:t>slide-ul</a:t>
            </a:r>
            <a:r>
              <a:rPr lang="es-ES" b="0" dirty="0"/>
              <a:t> 16/CU9 din </a:t>
            </a:r>
            <a:r>
              <a:rPr lang="es-ES" b="0" dirty="0" err="1"/>
              <a:t>cursul</a:t>
            </a:r>
            <a:r>
              <a:rPr lang="es-ES" b="0" dirty="0"/>
              <a:t> ESE</a:t>
            </a:r>
            <a:endParaRPr lang="en-US" b="0" dirty="0"/>
          </a:p>
        </p:txBody>
      </p:sp>
      <p:sp>
        <p:nvSpPr>
          <p:cNvPr id="4" name="Slide Number Placeholder 3"/>
          <p:cNvSpPr>
            <a:spLocks noGrp="1"/>
          </p:cNvSpPr>
          <p:nvPr>
            <p:ph type="sldNum" sz="quarter" idx="5"/>
          </p:nvPr>
        </p:nvSpPr>
        <p:spPr/>
        <p:txBody>
          <a:bodyPr/>
          <a:lstStyle/>
          <a:p>
            <a:fld id="{C6CF91B0-25AB-4DFA-B184-293DD156034C}" type="slidenum">
              <a:rPr lang="el-GR" smtClean="0"/>
              <a:t>47</a:t>
            </a:fld>
            <a:endParaRPr lang="el-GR"/>
          </a:p>
        </p:txBody>
      </p:sp>
    </p:spTree>
    <p:extLst>
      <p:ext uri="{BB962C8B-B14F-4D97-AF65-F5344CB8AC3E}">
        <p14:creationId xmlns:p14="http://schemas.microsoft.com/office/powerpoint/2010/main" val="273589827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873FE-6DCF-A1A4-AB0B-0206802A9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C65596-CA42-12D8-E05B-7947A4732B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631F2-CE5E-A94C-BDF0-BF0427163CE9}"/>
              </a:ext>
            </a:extLst>
          </p:cNvPr>
          <p:cNvSpPr>
            <a:spLocks noGrp="1"/>
          </p:cNvSpPr>
          <p:nvPr>
            <p:ph type="body" idx="1"/>
          </p:nvPr>
        </p:nvSpPr>
        <p:spPr/>
        <p:txBody>
          <a:bodyPr/>
          <a:lstStyle/>
          <a:p>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Reflecția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transformă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învățarea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în</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acțiune</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Instructorul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distribuie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Fișa</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lucru</a:t>
            </a:r>
            <a:r>
              <a:rPr lang="en-US" sz="1200" kern="1200" dirty="0">
                <a:solidFill>
                  <a:schemeClr val="tx1"/>
                </a:solidFill>
                <a:effectLst/>
                <a:latin typeface="+mn-lt"/>
                <a:ea typeface="+mn-ea"/>
                <a:cs typeface="+mn-cs"/>
              </a:rPr>
              <a:t> 5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sarcina. </a:t>
            </a:r>
            <a:r>
              <a:rPr lang="en-US" sz="1200" kern="1200" dirty="0" err="1">
                <a:solidFill>
                  <a:schemeClr val="tx1"/>
                </a:solidFill>
                <a:effectLst/>
                <a:latin typeface="+mn-lt"/>
                <a:ea typeface="+mn-ea"/>
                <a:cs typeface="+mn-cs"/>
              </a:rPr>
              <a:t>Permite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participanților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lucreze</a:t>
            </a:r>
            <a:r>
              <a:rPr lang="en-US" sz="1200" kern="1200" dirty="0">
                <a:solidFill>
                  <a:schemeClr val="tx1"/>
                </a:solidFill>
                <a:effectLst/>
                <a:latin typeface="+mn-lt"/>
                <a:ea typeface="+mn-ea"/>
                <a:cs typeface="+mn-cs"/>
              </a:rPr>
              <a:t> 10 minute.
</a:t>
            </a:r>
            <a:r>
              <a:rPr lang="en-US" sz="1200" kern="1200" dirty="0" err="1">
                <a:solidFill>
                  <a:schemeClr val="tx1"/>
                </a:solidFill>
                <a:effectLst/>
                <a:latin typeface="+mn-lt"/>
                <a:ea typeface="+mn-ea"/>
                <a:cs typeface="+mn-cs"/>
              </a:rPr>
              <a:t>Apoi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colectează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fișele</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lucru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completate</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free emoji from </a:t>
            </a:r>
            <a:r>
              <a:rPr lang="en-US" sz="1200" kern="1200" dirty="0" err="1">
                <a:solidFill>
                  <a:schemeClr val="tx1"/>
                </a:solidFill>
                <a:effectLst/>
                <a:latin typeface="+mn-lt"/>
                <a:ea typeface="+mn-ea"/>
                <a:cs typeface="+mn-cs"/>
              </a:rPr>
              <a:t>Vecteezy</a:t>
            </a:r>
            <a:r>
              <a:rPr lang="en-US" sz="1200" kern="1200" dirty="0">
                <a:solidFill>
                  <a:schemeClr val="tx1"/>
                </a:solidFill>
                <a:effectLst/>
                <a:latin typeface="+mn-lt"/>
                <a:ea typeface="+mn-ea"/>
                <a:cs typeface="+mn-cs"/>
              </a:rPr>
              <a:t>: https://www.vecteezy.com/free-png/think-emoji</a:t>
            </a:r>
          </a:p>
        </p:txBody>
      </p:sp>
      <p:sp>
        <p:nvSpPr>
          <p:cNvPr id="4" name="Slide Number Placeholder 3">
            <a:extLst>
              <a:ext uri="{FF2B5EF4-FFF2-40B4-BE49-F238E27FC236}">
                <a16:creationId xmlns:a16="http://schemas.microsoft.com/office/drawing/2014/main" id="{00F27061-72F4-94ED-AE7B-7C37DACF18F7}"/>
              </a:ext>
            </a:extLst>
          </p:cNvPr>
          <p:cNvSpPr>
            <a:spLocks noGrp="1"/>
          </p:cNvSpPr>
          <p:nvPr>
            <p:ph type="sldNum" sz="quarter" idx="5"/>
          </p:nvPr>
        </p:nvSpPr>
        <p:spPr/>
        <p:txBody>
          <a:bodyPr/>
          <a:lstStyle/>
          <a:p>
            <a:fld id="{C6CF91B0-25AB-4DFA-B184-293DD156034C}" type="slidenum">
              <a:rPr lang="el-GR" smtClean="0"/>
              <a:t>48</a:t>
            </a:fld>
            <a:endParaRPr lang="el-GR"/>
          </a:p>
        </p:txBody>
      </p:sp>
    </p:spTree>
    <p:extLst>
      <p:ext uri="{BB962C8B-B14F-4D97-AF65-F5344CB8AC3E}">
        <p14:creationId xmlns:p14="http://schemas.microsoft.com/office/powerpoint/2010/main" val="40138880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39776-FC44-1105-9672-9B6258F03E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3279DC-1B8E-E3DC-28DC-E04790005B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11E38-7F42-C0E9-50E5-C8213069690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Trainerul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facilitează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discuții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grup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jurul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acestei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întrebări</a:t>
            </a:r>
            <a:r>
              <a:rPr lang="en-US" sz="1200" i="1" kern="1200" dirty="0">
                <a:solidFill>
                  <a:schemeClr val="tx1"/>
                </a:solidFill>
                <a:effectLst/>
                <a:latin typeface="+mn-lt"/>
                <a:ea typeface="+mn-ea"/>
                <a:cs typeface="+mn-cs"/>
              </a:rPr>
              <a:t>: "Care </a:t>
            </a:r>
            <a:r>
              <a:rPr lang="en-US" sz="1200" i="1" kern="1200" dirty="0" err="1">
                <a:solidFill>
                  <a:schemeClr val="tx1"/>
                </a:solidFill>
                <a:effectLst/>
                <a:latin typeface="+mn-lt"/>
                <a:ea typeface="+mn-ea"/>
                <a:cs typeface="+mn-cs"/>
              </a:rPr>
              <a:t>este</a:t>
            </a:r>
            <a:r>
              <a:rPr lang="en-US" sz="1200" i="1" kern="1200" dirty="0">
                <a:solidFill>
                  <a:schemeClr val="tx1"/>
                </a:solidFill>
                <a:effectLst/>
                <a:latin typeface="+mn-lt"/>
                <a:ea typeface="+mn-ea"/>
                <a:cs typeface="+mn-cs"/>
              </a:rPr>
              <a:t> o </a:t>
            </a:r>
            <a:r>
              <a:rPr lang="en-US" sz="1200" i="1" kern="1200" dirty="0" err="1">
                <a:solidFill>
                  <a:schemeClr val="tx1"/>
                </a:solidFill>
                <a:effectLst/>
                <a:latin typeface="+mn-lt"/>
                <a:ea typeface="+mn-ea"/>
                <a:cs typeface="+mn-cs"/>
              </a:rPr>
              <a:t>schimbare</a:t>
            </a:r>
            <a:r>
              <a:rPr lang="en-US" sz="1200" i="1" kern="1200" dirty="0">
                <a:solidFill>
                  <a:schemeClr val="tx1"/>
                </a:solidFill>
                <a:effectLst/>
                <a:latin typeface="+mn-lt"/>
                <a:ea typeface="+mn-ea"/>
                <a:cs typeface="+mn-cs"/>
              </a:rPr>
              <a:t> pe care o </a:t>
            </a:r>
            <a:r>
              <a:rPr lang="en-US" sz="1200" i="1" kern="1200" dirty="0" err="1">
                <a:solidFill>
                  <a:schemeClr val="tx1"/>
                </a:solidFill>
                <a:effectLst/>
                <a:latin typeface="+mn-lt"/>
                <a:ea typeface="+mn-ea"/>
                <a:cs typeface="+mn-cs"/>
              </a:rPr>
              <a:t>veți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implementa</a:t>
            </a:r>
            <a:r>
              <a:rPr lang="en-US" sz="1200" i="1" kern="1200" dirty="0">
                <a:solidFill>
                  <a:schemeClr val="tx1"/>
                </a:solidFill>
                <a:effectLst/>
                <a:latin typeface="+mn-lt"/>
                <a:ea typeface="+mn-ea"/>
                <a:cs typeface="+mn-cs"/>
              </a:rPr>
              <a:t> prima?“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Sursa </a:t>
            </a:r>
            <a:r>
              <a:rPr lang="en-US" sz="1200" b="1" kern="1200" dirty="0" err="1">
                <a:solidFill>
                  <a:schemeClr val="tx1"/>
                </a:solidFill>
                <a:effectLst/>
                <a:latin typeface="+mn-lt"/>
                <a:ea typeface="+mn-ea"/>
                <a:cs typeface="+mn-cs"/>
              </a:rPr>
              <a:t>imaginii</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Imagine </a:t>
            </a:r>
            <a:r>
              <a:rPr lang="en-US" sz="1200" kern="1200" dirty="0" err="1">
                <a:solidFill>
                  <a:schemeClr val="tx1"/>
                </a:solidFill>
                <a:effectLst/>
                <a:latin typeface="+mn-lt"/>
                <a:ea typeface="+mn-ea"/>
                <a:cs typeface="+mn-cs"/>
              </a:rPr>
              <a:t>gratuită</a:t>
            </a:r>
            <a:r>
              <a:rPr lang="en-US" sz="1200" kern="1200" dirty="0">
                <a:solidFill>
                  <a:schemeClr val="tx1"/>
                </a:solidFill>
                <a:effectLst/>
                <a:latin typeface="+mn-lt"/>
                <a:ea typeface="+mn-ea"/>
                <a:cs typeface="+mn-cs"/>
              </a:rPr>
              <a:t> de la Magnific, https://www.magnific.com/free-vector/group-therapy-illustration-concept_9907640.htm#fromView=keyword&amp;page=1&amp;position=1&amp;uuid=ed4099ab-ad61-46ac-b825-d60c380893b2&amp;query=Group+reflection </a:t>
            </a:r>
          </a:p>
        </p:txBody>
      </p:sp>
      <p:sp>
        <p:nvSpPr>
          <p:cNvPr id="4" name="Slide Number Placeholder 3">
            <a:extLst>
              <a:ext uri="{FF2B5EF4-FFF2-40B4-BE49-F238E27FC236}">
                <a16:creationId xmlns:a16="http://schemas.microsoft.com/office/drawing/2014/main" id="{C784F614-39A2-92D6-274B-389DB7FCC101}"/>
              </a:ext>
            </a:extLst>
          </p:cNvPr>
          <p:cNvSpPr>
            <a:spLocks noGrp="1"/>
          </p:cNvSpPr>
          <p:nvPr>
            <p:ph type="sldNum" sz="quarter" idx="5"/>
          </p:nvPr>
        </p:nvSpPr>
        <p:spPr/>
        <p:txBody>
          <a:bodyPr/>
          <a:lstStyle/>
          <a:p>
            <a:fld id="{C6CF91B0-25AB-4DFA-B184-293DD156034C}" type="slidenum">
              <a:rPr lang="el-GR" smtClean="0"/>
              <a:t>49</a:t>
            </a:fld>
            <a:endParaRPr lang="el-GR"/>
          </a:p>
        </p:txBody>
      </p:sp>
    </p:spTree>
    <p:extLst>
      <p:ext uri="{BB962C8B-B14F-4D97-AF65-F5344CB8AC3E}">
        <p14:creationId xmlns:p14="http://schemas.microsoft.com/office/powerpoint/2010/main" val="4105859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Formatorul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spune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t>
            </a:r>
            <a:r>
              <a:rPr lang="en-US" sz="1200" i="1" kern="1200" dirty="0" err="1">
                <a:solidFill>
                  <a:schemeClr val="tx1"/>
                </a:solidFill>
                <a:effectLst/>
                <a:latin typeface="+mn-lt"/>
                <a:ea typeface="+mn-ea"/>
                <a:cs typeface="+mn-cs"/>
              </a:rPr>
              <a:t>Învățarea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dvs</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continuă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dincolo</a:t>
            </a:r>
            <a:r>
              <a:rPr lang="en-US" sz="1200" i="1" kern="1200" dirty="0">
                <a:solidFill>
                  <a:schemeClr val="tx1"/>
                </a:solidFill>
                <a:effectLst/>
                <a:latin typeface="+mn-lt"/>
                <a:ea typeface="+mn-ea"/>
                <a:cs typeface="+mn-cs"/>
              </a:rPr>
              <a:t> de </a:t>
            </a:r>
            <a:r>
              <a:rPr lang="en-US" sz="1200" i="1" kern="1200" dirty="0" err="1">
                <a:solidFill>
                  <a:schemeClr val="tx1"/>
                </a:solidFill>
                <a:effectLst/>
                <a:latin typeface="+mn-lt"/>
                <a:ea typeface="+mn-ea"/>
                <a:cs typeface="+mn-cs"/>
              </a:rPr>
              <a:t>această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sesiune</a:t>
            </a:r>
            <a:r>
              <a:rPr lang="en-US" sz="1200" i="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El/</a:t>
            </a:r>
            <a:r>
              <a:rPr lang="en-US" sz="1200" kern="1200" dirty="0" err="1">
                <a:solidFill>
                  <a:schemeClr val="tx1"/>
                </a:solidFill>
                <a:effectLst/>
                <a:latin typeface="+mn-lt"/>
                <a:ea typeface="+mn-ea"/>
                <a:cs typeface="+mn-cs"/>
              </a:rPr>
              <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distribuie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Fișa</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lucru</a:t>
            </a:r>
            <a:r>
              <a:rPr lang="en-US" sz="1200" kern="1200" dirty="0">
                <a:solidFill>
                  <a:schemeClr val="tx1"/>
                </a:solidFill>
                <a:effectLst/>
                <a:latin typeface="+mn-lt"/>
                <a:ea typeface="+mn-ea"/>
                <a:cs typeface="+mn-cs"/>
              </a:rPr>
              <a:t> 6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explică</a:t>
            </a:r>
            <a:r>
              <a:rPr lang="en-US" sz="1200" kern="1200" dirty="0">
                <a:solidFill>
                  <a:schemeClr val="tx1"/>
                </a:solidFill>
                <a:effectLst/>
                <a:latin typeface="+mn-lt"/>
                <a:ea typeface="+mn-ea"/>
                <a:cs typeface="+mn-cs"/>
              </a:rPr>
              <a:t> mini-</a:t>
            </a:r>
            <a:r>
              <a:rPr lang="en-US" sz="1200" kern="1200" dirty="0" err="1">
                <a:solidFill>
                  <a:schemeClr val="tx1"/>
                </a:solidFill>
                <a:effectLst/>
                <a:latin typeface="+mn-lt"/>
                <a:ea typeface="+mn-ea"/>
                <a:cs typeface="+mn-cs"/>
              </a:rPr>
              <a:t>sarcină</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instruire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anume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Proiectarea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unei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sesiuni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instruire</a:t>
            </a:r>
            <a:r>
              <a:rPr lang="en-US" sz="1200" kern="1200" dirty="0">
                <a:solidFill>
                  <a:schemeClr val="tx1"/>
                </a:solidFill>
                <a:effectLst/>
                <a:latin typeface="+mn-lt"/>
                <a:ea typeface="+mn-ea"/>
                <a:cs typeface="+mn-cs"/>
              </a:rPr>
              <a:t> ESE.</a:t>
            </a:r>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50</a:t>
            </a:fld>
            <a:endParaRPr lang="el-GR"/>
          </a:p>
        </p:txBody>
      </p:sp>
    </p:spTree>
    <p:extLst>
      <p:ext uri="{BB962C8B-B14F-4D97-AF65-F5344CB8AC3E}">
        <p14:creationId xmlns:p14="http://schemas.microsoft.com/office/powerpoint/2010/main" val="2296056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51</a:t>
            </a:fld>
            <a:endParaRPr lang="el-GR"/>
          </a:p>
        </p:txBody>
      </p:sp>
    </p:spTree>
    <p:extLst>
      <p:ext uri="{BB962C8B-B14F-4D97-AF65-F5344CB8AC3E}">
        <p14:creationId xmlns:p14="http://schemas.microsoft.com/office/powerpoint/2010/main" val="8722357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52</a:t>
            </a:fld>
            <a:endParaRPr lang="el-GR"/>
          </a:p>
        </p:txBody>
      </p:sp>
    </p:spTree>
    <p:extLst>
      <p:ext uri="{BB962C8B-B14F-4D97-AF65-F5344CB8AC3E}">
        <p14:creationId xmlns:p14="http://schemas.microsoft.com/office/powerpoint/2010/main" val="10832947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54</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55</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10A7B-B593-1219-8870-5303CE511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C311B-0F51-C31E-1EDD-6ED7FAF6CA87}"/>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9747579E-0EFB-69EE-AE01-E4D2A17FC1AF}"/>
              </a:ext>
            </a:extLst>
          </p:cNvPr>
          <p:cNvSpPr>
            <a:spLocks noGrp="1"/>
          </p:cNvSpPr>
          <p:nvPr>
            <p:ph type="body" idx="1"/>
          </p:nvPr>
        </p:nvSpPr>
        <p:spPr/>
        <p:txBody>
          <a:bodyPr/>
          <a:lstStyle/>
          <a:p>
            <a:r>
              <a:rPr lang="en-IE" sz="1200" kern="1200" dirty="0" err="1">
                <a:solidFill>
                  <a:schemeClr val="tx1"/>
                </a:solidFill>
                <a:effectLst/>
                <a:latin typeface="+mn-lt"/>
                <a:ea typeface="+mn-ea"/>
                <a:cs typeface="+mn-cs"/>
              </a:rPr>
              <a:t>Formatorul</a:t>
            </a:r>
            <a:r>
              <a:rPr lang="en-IE" sz="1200" kern="1200" dirty="0">
                <a:solidFill>
                  <a:schemeClr val="tx1"/>
                </a:solidFill>
                <a:effectLst/>
                <a:latin typeface="+mn-lt"/>
                <a:ea typeface="+mn-ea"/>
                <a:cs typeface="+mn-cs"/>
              </a:rPr>
              <a:t> </a:t>
            </a:r>
            <a:r>
              <a:rPr lang="en-IE" sz="1200" kern="1200" dirty="0" err="1">
                <a:solidFill>
                  <a:schemeClr val="tx1"/>
                </a:solidFill>
                <a:effectLst/>
                <a:latin typeface="+mn-lt"/>
                <a:ea typeface="+mn-ea"/>
                <a:cs typeface="+mn-cs"/>
              </a:rPr>
              <a:t>spune</a:t>
            </a:r>
            <a:r>
              <a:rPr lang="en-IE" sz="1200" kern="1200" dirty="0">
                <a:solidFill>
                  <a:schemeClr val="tx1"/>
                </a:solidFill>
                <a:effectLst/>
                <a:latin typeface="+mn-lt"/>
                <a:ea typeface="+mn-ea"/>
                <a:cs typeface="+mn-cs"/>
              </a:rPr>
              <a:t>: </a:t>
            </a:r>
            <a:r>
              <a:rPr lang="en-IE" sz="1200" i="1" kern="1200" dirty="0">
                <a:solidFill>
                  <a:schemeClr val="tx1"/>
                </a:solidFill>
                <a:effectLst/>
                <a:latin typeface="+mn-lt"/>
                <a:ea typeface="+mn-ea"/>
                <a:cs typeface="+mn-cs"/>
              </a:rPr>
              <a:t>"</a:t>
            </a:r>
            <a:r>
              <a:rPr lang="en-IE" sz="1200" i="1" kern="1200" dirty="0" err="1">
                <a:solidFill>
                  <a:schemeClr val="tx1"/>
                </a:solidFill>
                <a:effectLst/>
                <a:latin typeface="+mn-lt"/>
                <a:ea typeface="+mn-ea"/>
                <a:cs typeface="+mn-cs"/>
              </a:rPr>
              <a:t>Integrarea</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sustenabilității</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în</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cadrul</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programelor</a:t>
            </a:r>
            <a:r>
              <a:rPr lang="en-IE" sz="1200" i="1" kern="1200" dirty="0">
                <a:solidFill>
                  <a:schemeClr val="tx1"/>
                </a:solidFill>
                <a:effectLst/>
                <a:latin typeface="+mn-lt"/>
                <a:ea typeface="+mn-ea"/>
                <a:cs typeface="+mn-cs"/>
              </a:rPr>
              <a:t> VET </a:t>
            </a:r>
            <a:r>
              <a:rPr lang="en-IE" sz="1200" i="1" kern="1200" dirty="0" err="1">
                <a:solidFill>
                  <a:schemeClr val="tx1"/>
                </a:solidFill>
                <a:effectLst/>
                <a:latin typeface="+mn-lt"/>
                <a:ea typeface="+mn-ea"/>
                <a:cs typeface="+mn-cs"/>
              </a:rPr>
              <a:t>este</a:t>
            </a:r>
            <a:r>
              <a:rPr lang="en-IE" sz="1200" i="1" kern="1200" dirty="0">
                <a:solidFill>
                  <a:schemeClr val="tx1"/>
                </a:solidFill>
                <a:effectLst/>
                <a:latin typeface="+mn-lt"/>
                <a:ea typeface="+mn-ea"/>
                <a:cs typeface="+mn-cs"/>
              </a:rPr>
              <a:t> un </a:t>
            </a:r>
            <a:r>
              <a:rPr lang="en-IE" sz="1200" i="1" kern="1200" dirty="0" err="1">
                <a:solidFill>
                  <a:schemeClr val="tx1"/>
                </a:solidFill>
                <a:effectLst/>
                <a:latin typeface="+mn-lt"/>
                <a:ea typeface="+mn-ea"/>
                <a:cs typeface="+mn-cs"/>
              </a:rPr>
              <a:t>proces</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colaborativ</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continuu</a:t>
            </a:r>
            <a:r>
              <a:rPr lang="en-IE" sz="1200" i="1" kern="1200" dirty="0">
                <a:solidFill>
                  <a:schemeClr val="tx1"/>
                </a:solidFill>
                <a:effectLst/>
                <a:latin typeface="+mn-lt"/>
                <a:ea typeface="+mn-ea"/>
                <a:cs typeface="+mn-cs"/>
              </a:rPr>
              <a:t> care </a:t>
            </a:r>
            <a:r>
              <a:rPr lang="en-IE" sz="1200" i="1" kern="1200" dirty="0" err="1">
                <a:solidFill>
                  <a:schemeClr val="tx1"/>
                </a:solidFill>
                <a:effectLst/>
                <a:latin typeface="+mn-lt"/>
                <a:ea typeface="+mn-ea"/>
                <a:cs typeface="+mn-cs"/>
              </a:rPr>
              <a:t>îi</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capacitează</a:t>
            </a:r>
            <a:r>
              <a:rPr lang="en-IE" sz="1200" i="1" kern="1200" dirty="0">
                <a:solidFill>
                  <a:schemeClr val="tx1"/>
                </a:solidFill>
                <a:effectLst/>
                <a:latin typeface="+mn-lt"/>
                <a:ea typeface="+mn-ea"/>
                <a:cs typeface="+mn-cs"/>
              </a:rPr>
              <a:t> pe </a:t>
            </a:r>
            <a:r>
              <a:rPr lang="en-IE" sz="1200" i="1" kern="1200" dirty="0" err="1">
                <a:solidFill>
                  <a:schemeClr val="tx1"/>
                </a:solidFill>
                <a:effectLst/>
                <a:latin typeface="+mn-lt"/>
                <a:ea typeface="+mn-ea"/>
                <a:cs typeface="+mn-cs"/>
              </a:rPr>
              <a:t>formatori</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și</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cursanți</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să</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contribuie</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semnificativ</a:t>
            </a:r>
            <a:r>
              <a:rPr lang="en-IE" sz="1200" i="1" kern="1200" dirty="0">
                <a:solidFill>
                  <a:schemeClr val="tx1"/>
                </a:solidFill>
                <a:effectLst/>
                <a:latin typeface="+mn-lt"/>
                <a:ea typeface="+mn-ea"/>
                <a:cs typeface="+mn-cs"/>
              </a:rPr>
              <a:t> la un </a:t>
            </a:r>
            <a:r>
              <a:rPr lang="en-IE" sz="1200" i="1" kern="1200" dirty="0" err="1">
                <a:solidFill>
                  <a:schemeClr val="tx1"/>
                </a:solidFill>
                <a:effectLst/>
                <a:latin typeface="+mn-lt"/>
                <a:ea typeface="+mn-ea"/>
                <a:cs typeface="+mn-cs"/>
              </a:rPr>
              <a:t>viitor</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mai</a:t>
            </a:r>
            <a:r>
              <a:rPr lang="en-IE" sz="1200" i="1" kern="1200" dirty="0">
                <a:solidFill>
                  <a:schemeClr val="tx1"/>
                </a:solidFill>
                <a:effectLst/>
                <a:latin typeface="+mn-lt"/>
                <a:ea typeface="+mn-ea"/>
                <a:cs typeface="+mn-cs"/>
              </a:rPr>
              <a:t> </a:t>
            </a:r>
            <a:r>
              <a:rPr lang="en-IE" sz="1200" i="1" kern="1200" dirty="0" err="1">
                <a:solidFill>
                  <a:schemeClr val="tx1"/>
                </a:solidFill>
                <a:effectLst/>
                <a:latin typeface="+mn-lt"/>
                <a:ea typeface="+mn-ea"/>
                <a:cs typeface="+mn-cs"/>
              </a:rPr>
              <a:t>sustenabil</a:t>
            </a:r>
            <a:r>
              <a:rPr lang="en-IE" sz="1200" i="1" kern="1200" dirty="0">
                <a:solidFill>
                  <a:schemeClr val="tx1"/>
                </a:solidFill>
                <a:effectLst/>
                <a:latin typeface="+mn-lt"/>
                <a:ea typeface="+mn-ea"/>
                <a:cs typeface="+mn-cs"/>
              </a:rPr>
              <a:t>.“</a:t>
            </a:r>
          </a:p>
          <a:p>
            <a:endParaRPr lang="en-IE" b="1" i="1" dirty="0"/>
          </a:p>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82927F32-DDD6-86AB-D791-506E25755AF7}"/>
              </a:ext>
            </a:extLst>
          </p:cNvPr>
          <p:cNvSpPr>
            <a:spLocks noGrp="1"/>
          </p:cNvSpPr>
          <p:nvPr>
            <p:ph type="sldNum" sz="quarter" idx="5"/>
          </p:nvPr>
        </p:nvSpPr>
        <p:spPr/>
        <p:txBody>
          <a:bodyPr/>
          <a:lstStyle/>
          <a:p>
            <a:fld id="{C6CF91B0-25AB-4DFA-B184-293DD156034C}" type="slidenum">
              <a:rPr lang="el-GR" smtClean="0"/>
              <a:t>56</a:t>
            </a:fld>
            <a:endParaRPr lang="el-GR"/>
          </a:p>
        </p:txBody>
      </p:sp>
    </p:spTree>
    <p:extLst>
      <p:ext uri="{BB962C8B-B14F-4D97-AF65-F5344CB8AC3E}">
        <p14:creationId xmlns:p14="http://schemas.microsoft.com/office/powerpoint/2010/main" val="3839669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58</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22coAwMD9M0" TargetMode="External"/><Relationship Id="rId2" Type="http://schemas.openxmlformats.org/officeDocument/2006/relationships/notesSlide" Target="../notesSlides/notesSlide24.xml"/><Relationship Id="rId1" Type="http://schemas.openxmlformats.org/officeDocument/2006/relationships/slideLayout" Target="../slideLayouts/slideLayout32.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3" Type="http://schemas.openxmlformats.org/officeDocument/2006/relationships/hyperlink" Target="https://www.triodos.com/" TargetMode="External"/><Relationship Id="rId2" Type="http://schemas.openxmlformats.org/officeDocument/2006/relationships/notesSlide" Target="../notesSlides/notesSlide31.xml"/><Relationship Id="rId1" Type="http://schemas.openxmlformats.org/officeDocument/2006/relationships/slideLayout" Target="../slideLayouts/slideLayout31.xml"/><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hyperlink" Target="https://environment.govt.nz/assets/Publications/Files/example-ghg-report.pdf" TargetMode="External"/><Relationship Id="rId2" Type="http://schemas.openxmlformats.org/officeDocument/2006/relationships/notesSlide" Target="../notesSlides/notesSlide35.xml"/><Relationship Id="rId1" Type="http://schemas.openxmlformats.org/officeDocument/2006/relationships/slideLayout" Target="../slideLayouts/slideLayout31.xml"/><Relationship Id="rId4" Type="http://schemas.openxmlformats.org/officeDocument/2006/relationships/image" Target="../media/image28.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hyperlink" Target="https://www.europarl.europa.eu/RegData/etudes/IDAN/2015/563471/IPOL_IDA(2015)563471_EN.pdf" TargetMode="External"/><Relationship Id="rId2" Type="http://schemas.openxmlformats.org/officeDocument/2006/relationships/notesSlide" Target="../notesSlides/notesSlide40.xml"/><Relationship Id="rId1" Type="http://schemas.openxmlformats.org/officeDocument/2006/relationships/slideLayout" Target="../slideLayouts/slideLayout16.xml"/><Relationship Id="rId5" Type="http://schemas.openxmlformats.org/officeDocument/2006/relationships/image" Target="../media/image31.png"/><Relationship Id="rId4" Type="http://schemas.openxmlformats.org/officeDocument/2006/relationships/image" Target="../media/image30.jpg"/></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5.xml"/><Relationship Id="rId1"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6.xml"/><Relationship Id="rId1"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2.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8.xml"/><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1.xml"/><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3" Type="http://schemas.openxmlformats.org/officeDocument/2006/relationships/hyperlink" Target="https://www.21kschool.com/in/blog/sustainable-education/" TargetMode="External"/><Relationship Id="rId2" Type="http://schemas.openxmlformats.org/officeDocument/2006/relationships/hyperlink" Target="https://doi.org/10.1007/978-3-030-02006-4_128-1" TargetMode="External"/><Relationship Id="rId1" Type="http://schemas.openxmlformats.org/officeDocument/2006/relationships/slideLayout" Target="../slideLayouts/slideLayout32.xml"/><Relationship Id="rId5" Type="http://schemas.openxmlformats.org/officeDocument/2006/relationships/hyperlink" Target="https://www.unesco.org/en/sustainable-development/education" TargetMode="External"/><Relationship Id="rId4" Type="http://schemas.openxmlformats.org/officeDocument/2006/relationships/hyperlink" Target="https://teachwitheuropeana.eun.org/updates/sustainable-education/"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46.jpeg"/><Relationship Id="rId18" Type="http://schemas.openxmlformats.org/officeDocument/2006/relationships/image" Target="../media/image51.png"/><Relationship Id="rId3" Type="http://schemas.openxmlformats.org/officeDocument/2006/relationships/image" Target="../media/image36.jpeg"/><Relationship Id="rId7" Type="http://schemas.openxmlformats.org/officeDocument/2006/relationships/image" Target="../media/image40.jpeg"/><Relationship Id="rId12" Type="http://schemas.openxmlformats.org/officeDocument/2006/relationships/image" Target="../media/image45.jpg"/><Relationship Id="rId17" Type="http://schemas.openxmlformats.org/officeDocument/2006/relationships/image" Target="../media/image50.png"/><Relationship Id="rId2" Type="http://schemas.openxmlformats.org/officeDocument/2006/relationships/notesSlide" Target="../notesSlides/notesSlide52.xml"/><Relationship Id="rId16" Type="http://schemas.openxmlformats.org/officeDocument/2006/relationships/image" Target="../media/image49.png"/><Relationship Id="rId1" Type="http://schemas.openxmlformats.org/officeDocument/2006/relationships/slideLayout" Target="../slideLayouts/slideLayout33.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jpeg"/><Relationship Id="rId15" Type="http://schemas.openxmlformats.org/officeDocument/2006/relationships/image" Target="../media/image48.jpeg"/><Relationship Id="rId10" Type="http://schemas.openxmlformats.org/officeDocument/2006/relationships/image" Target="../media/image43.jpeg"/><Relationship Id="rId4" Type="http://schemas.openxmlformats.org/officeDocument/2006/relationships/image" Target="../media/image37.png"/><Relationship Id="rId9" Type="http://schemas.openxmlformats.org/officeDocument/2006/relationships/image" Target="../media/image42.jpeg"/><Relationship Id="rId1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60306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Finanțat</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exprimate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aparțin</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însă</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exclusiv</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autorului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autorilor</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nu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reflectă</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neapărat</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Uniunii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sau</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ale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Agenției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Executive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Educație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Cultură</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(EACEA). Nici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nici</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EACEA nu pot fi considerate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răspunzătoare</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acestea</a:t>
            </a: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a:t>
            </a:r>
          </a:p>
        </p:txBody>
      </p:sp>
      <p:sp>
        <p:nvSpPr>
          <p:cNvPr id="5" name="Rectangle 4">
            <a:extLst>
              <a:ext uri="{FF2B5EF4-FFF2-40B4-BE49-F238E27FC236}">
                <a16:creationId xmlns:a16="http://schemas.microsoft.com/office/drawing/2014/main" id="{E86ED180-700C-85F3-2ED8-2BE0AE7FBFAB}"/>
              </a:ext>
            </a:extLst>
          </p:cNvPr>
          <p:cNvSpPr/>
          <p:nvPr/>
        </p:nvSpPr>
        <p:spPr>
          <a:xfrm>
            <a:off x="2843306" y="4668184"/>
            <a:ext cx="6010137"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Elaborat</a:t>
            </a:r>
            <a:r>
              <a:rPr lang="en-US" dirty="0">
                <a:solidFill>
                  <a:schemeClr val="tx1"/>
                </a:solidFill>
              </a:rPr>
              <a:t> de: </a:t>
            </a:r>
            <a:r>
              <a:rPr lang="en-US" b="1" dirty="0" err="1">
                <a:solidFill>
                  <a:schemeClr val="tx1"/>
                </a:solidFill>
              </a:rPr>
              <a:t>Grupul</a:t>
            </a:r>
            <a:r>
              <a:rPr lang="en-US" b="1" dirty="0">
                <a:solidFill>
                  <a:schemeClr val="tx1"/>
                </a:solidFill>
              </a:rPr>
              <a:t> </a:t>
            </a:r>
            <a:r>
              <a:rPr lang="en-US" b="1" dirty="0" err="1">
                <a:solidFill>
                  <a:schemeClr val="tx1"/>
                </a:solidFill>
              </a:rPr>
              <a:t>pentru</a:t>
            </a:r>
            <a:r>
              <a:rPr lang="en-US" b="1" dirty="0">
                <a:solidFill>
                  <a:schemeClr val="tx1"/>
                </a:solidFill>
              </a:rPr>
              <a:t> </a:t>
            </a:r>
            <a:r>
              <a:rPr lang="en-US" b="1" dirty="0" err="1">
                <a:solidFill>
                  <a:schemeClr val="tx1"/>
                </a:solidFill>
              </a:rPr>
              <a:t>Integrare</a:t>
            </a:r>
            <a:r>
              <a:rPr lang="en-US" b="1" dirty="0">
                <a:solidFill>
                  <a:schemeClr val="tx1"/>
                </a:solidFill>
              </a:rPr>
              <a:t> </a:t>
            </a:r>
            <a:r>
              <a:rPr lang="en-US" b="1" dirty="0" err="1">
                <a:solidFill>
                  <a:schemeClr val="tx1"/>
                </a:solidFill>
              </a:rPr>
              <a:t>Europeană</a:t>
            </a:r>
            <a:r>
              <a:rPr lang="en-US" b="1" dirty="0">
                <a:solidFill>
                  <a:schemeClr val="tx1"/>
                </a:solidFill>
              </a:rPr>
              <a:t> [GIE]</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356908" y="1420969"/>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PL4: </a:t>
            </a:r>
            <a:r>
              <a:rPr lang="en-US" sz="4400" dirty="0" err="1">
                <a:solidFill>
                  <a:srgbClr val="255839"/>
                </a:solidFill>
              </a:rPr>
              <a:t>Programul</a:t>
            </a:r>
            <a:r>
              <a:rPr lang="en-US" sz="4400" dirty="0">
                <a:solidFill>
                  <a:srgbClr val="255839"/>
                </a:solidFill>
              </a:rPr>
              <a:t> DPC </a:t>
            </a:r>
            <a:r>
              <a:rPr lang="en-US" sz="4400" dirty="0" err="1">
                <a:solidFill>
                  <a:srgbClr val="255839"/>
                </a:solidFill>
              </a:rPr>
              <a:t>Formarea-Formatorului</a:t>
            </a:r>
            <a:endParaRPr lang="el-GR" sz="4400" dirty="0">
              <a:solidFill>
                <a:srgbClr val="255839"/>
              </a:solidFill>
            </a:endParaRP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1196649" y="3520009"/>
            <a:ext cx="8365211" cy="992170"/>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92D050"/>
                </a:solidFill>
              </a:rPr>
              <a:t>Modul 6: </a:t>
            </a:r>
            <a:r>
              <a:rPr lang="en-US" sz="2400" b="1" dirty="0" err="1">
                <a:solidFill>
                  <a:srgbClr val="92D050"/>
                </a:solidFill>
              </a:rPr>
              <a:t>Integrarea</a:t>
            </a:r>
            <a:r>
              <a:rPr lang="en-US" sz="2400" b="1" dirty="0">
                <a:solidFill>
                  <a:srgbClr val="92D050"/>
                </a:solidFill>
              </a:rPr>
              <a:t> </a:t>
            </a:r>
            <a:r>
              <a:rPr lang="en-US" sz="2400" b="1" dirty="0" err="1">
                <a:solidFill>
                  <a:srgbClr val="92D050"/>
                </a:solidFill>
              </a:rPr>
              <a:t>sustenabilității</a:t>
            </a:r>
            <a:r>
              <a:rPr lang="en-US" sz="2400" b="1" dirty="0">
                <a:solidFill>
                  <a:srgbClr val="92D050"/>
                </a:solidFill>
              </a:rPr>
              <a:t> </a:t>
            </a:r>
            <a:r>
              <a:rPr lang="en-US" sz="2400" b="1" dirty="0" err="1">
                <a:solidFill>
                  <a:srgbClr val="92D050"/>
                </a:solidFill>
              </a:rPr>
              <a:t>în</a:t>
            </a:r>
            <a:r>
              <a:rPr lang="en-US" sz="2400" b="1" dirty="0">
                <a:solidFill>
                  <a:srgbClr val="92D050"/>
                </a:solidFill>
              </a:rPr>
              <a:t> </a:t>
            </a:r>
            <a:r>
              <a:rPr lang="en-US" sz="2400" b="1" dirty="0" err="1">
                <a:solidFill>
                  <a:srgbClr val="92D050"/>
                </a:solidFill>
              </a:rPr>
              <a:t>cadrul</a:t>
            </a:r>
            <a:r>
              <a:rPr lang="en-US" sz="2400" b="1" dirty="0">
                <a:solidFill>
                  <a:srgbClr val="92D050"/>
                </a:solidFill>
              </a:rPr>
              <a:t> </a:t>
            </a:r>
            <a:r>
              <a:rPr lang="en-US" sz="2400" b="1" dirty="0" err="1">
                <a:solidFill>
                  <a:srgbClr val="92D050"/>
                </a:solidFill>
              </a:rPr>
              <a:t>programelor</a:t>
            </a:r>
            <a:r>
              <a:rPr lang="en-US" sz="2400" b="1" dirty="0">
                <a:solidFill>
                  <a:srgbClr val="92D050"/>
                </a:solidFill>
              </a:rPr>
              <a:t> VET</a:t>
            </a:r>
            <a:endParaRPr lang="el-GR" sz="2400" b="1" dirty="0">
              <a:solidFill>
                <a:srgbClr val="92D050"/>
              </a:solidFill>
            </a:endParaRPr>
          </a:p>
        </p:txBody>
      </p:sp>
    </p:spTree>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pt-BR" dirty="0">
                <a:solidFill>
                  <a:srgbClr val="255839"/>
                </a:solidFill>
              </a:rPr>
              <a:t>Foaia de parcurs a sesiunii</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err="1"/>
              <a:t>Sesiunea</a:t>
            </a:r>
            <a:r>
              <a:rPr lang="en-US" dirty="0"/>
              <a:t> de 3 ore de </a:t>
            </a:r>
            <a:r>
              <a:rPr lang="en-US" dirty="0" err="1"/>
              <a:t>astăzi</a:t>
            </a:r>
            <a:r>
              <a:rPr lang="en-US" dirty="0"/>
              <a:t> include:</a:t>
            </a:r>
          </a:p>
          <a:p>
            <a:r>
              <a:rPr lang="en-US" dirty="0" err="1"/>
              <a:t>Introducerea</a:t>
            </a:r>
            <a:r>
              <a:rPr lang="en-US" dirty="0"/>
              <a:t> </a:t>
            </a:r>
            <a:r>
              <a:rPr lang="en-US" dirty="0" err="1"/>
              <a:t>modulului</a:t>
            </a:r>
            <a:r>
              <a:rPr lang="en-US" dirty="0"/>
              <a:t> </a:t>
            </a:r>
            <a:r>
              <a:rPr lang="en-US" dirty="0" err="1"/>
              <a:t>și</a:t>
            </a:r>
            <a:r>
              <a:rPr lang="en-US" dirty="0"/>
              <a:t> </a:t>
            </a:r>
            <a:r>
              <a:rPr lang="en-US" dirty="0" err="1"/>
              <a:t>rezultatele</a:t>
            </a:r>
            <a:r>
              <a:rPr lang="en-US" dirty="0"/>
              <a:t> </a:t>
            </a:r>
            <a:r>
              <a:rPr lang="en-US" dirty="0" err="1"/>
              <a:t>învățării</a:t>
            </a:r>
            <a:r>
              <a:rPr lang="en-US" dirty="0"/>
              <a:t> 
</a:t>
            </a:r>
            <a:r>
              <a:rPr lang="en-US" dirty="0" err="1"/>
              <a:t>Concepte</a:t>
            </a:r>
            <a:r>
              <a:rPr lang="en-US" dirty="0"/>
              <a:t> </a:t>
            </a:r>
            <a:r>
              <a:rPr lang="en-US" dirty="0" err="1"/>
              <a:t>cheie</a:t>
            </a:r>
            <a:r>
              <a:rPr lang="en-US" dirty="0"/>
              <a:t> </a:t>
            </a:r>
            <a:r>
              <a:rPr lang="en-US" dirty="0" err="1"/>
              <a:t>și</a:t>
            </a:r>
            <a:r>
              <a:rPr lang="en-US" dirty="0"/>
              <a:t> </a:t>
            </a:r>
            <a:r>
              <a:rPr lang="en-US" dirty="0" err="1"/>
              <a:t>exemple</a:t>
            </a:r>
            <a:r>
              <a:rPr lang="en-US" dirty="0"/>
              <a:t> 
</a:t>
            </a:r>
            <a:r>
              <a:rPr lang="en-US" dirty="0" err="1"/>
              <a:t>Activitate</a:t>
            </a:r>
            <a:r>
              <a:rPr lang="en-US" dirty="0"/>
              <a:t> </a:t>
            </a:r>
            <a:r>
              <a:rPr lang="en-US" dirty="0" err="1"/>
              <a:t>practică</a:t>
            </a:r>
            <a:r>
              <a:rPr lang="en-US" dirty="0"/>
              <a:t> 
</a:t>
            </a:r>
            <a:r>
              <a:rPr lang="en-US" dirty="0" err="1"/>
              <a:t>Aplicarea</a:t>
            </a:r>
            <a:r>
              <a:rPr lang="en-US" dirty="0"/>
              <a:t> </a:t>
            </a:r>
            <a:r>
              <a:rPr lang="en-US" dirty="0" err="1"/>
              <a:t>în</a:t>
            </a:r>
            <a:r>
              <a:rPr lang="en-US" dirty="0"/>
              <a:t> practica </a:t>
            </a:r>
            <a:r>
              <a:rPr lang="en-US" dirty="0" err="1"/>
              <a:t>formării</a:t>
            </a:r>
            <a:r>
              <a:rPr lang="en-US" dirty="0"/>
              <a:t> 
</a:t>
            </a:r>
            <a:r>
              <a:rPr lang="en-US" dirty="0" err="1"/>
              <a:t>Reflecție</a:t>
            </a:r>
            <a:r>
              <a:rPr lang="en-US" dirty="0"/>
              <a:t> </a:t>
            </a:r>
            <a:r>
              <a:rPr lang="en-US" dirty="0" err="1"/>
              <a:t>și</a:t>
            </a:r>
            <a:r>
              <a:rPr lang="en-US" dirty="0"/>
              <a:t> </a:t>
            </a:r>
            <a:r>
              <a:rPr lang="en-US" dirty="0" err="1"/>
              <a:t>sarcină</a:t>
            </a:r>
            <a:r>
              <a:rPr lang="en-US" dirty="0"/>
              <a:t> de </a:t>
            </a:r>
            <a:r>
              <a:rPr lang="en-US" dirty="0" err="1"/>
              <a:t>învățare</a:t>
            </a:r>
            <a:r>
              <a:rPr lang="en-US" dirty="0"/>
              <a:t> </a:t>
            </a:r>
            <a:r>
              <a:rPr lang="en-US" dirty="0" err="1"/>
              <a:t>autodirijată</a:t>
            </a:r>
            <a:endParaRPr lang="en-US" dirty="0"/>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2166897" y="635000"/>
            <a:ext cx="7279694" cy="629920"/>
          </a:xfrm>
        </p:spPr>
        <p:txBody>
          <a:bodyPr>
            <a:normAutofit fontScale="90000"/>
          </a:bodyPr>
          <a:lstStyle/>
          <a:p>
            <a:r>
              <a:rPr lang="hr-HR" dirty="0">
                <a:solidFill>
                  <a:srgbClr val="255839"/>
                </a:solidFill>
              </a:rPr>
              <a:t>Prezentare generală a modulului</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399570" y="1383126"/>
            <a:ext cx="6454454" cy="5378824"/>
          </a:xfrm>
        </p:spPr>
        <p:txBody>
          <a:bodyPr>
            <a:normAutofit fontScale="92500"/>
          </a:bodyPr>
          <a:lstStyle/>
          <a:p>
            <a:pPr marL="0" indent="0">
              <a:buNone/>
            </a:pPr>
            <a:r>
              <a:rPr lang="en-US" dirty="0" err="1"/>
              <a:t>Acest</a:t>
            </a:r>
            <a:r>
              <a:rPr lang="en-US" dirty="0"/>
              <a:t> </a:t>
            </a:r>
            <a:r>
              <a:rPr lang="en-US" dirty="0" err="1"/>
              <a:t>modul</a:t>
            </a:r>
            <a:r>
              <a:rPr lang="en-US" dirty="0"/>
              <a:t> se </a:t>
            </a:r>
            <a:r>
              <a:rPr lang="en-US" dirty="0" err="1"/>
              <a:t>concentrează</a:t>
            </a:r>
            <a:r>
              <a:rPr lang="en-US" dirty="0"/>
              <a:t> pe:</a:t>
            </a:r>
          </a:p>
          <a:p>
            <a:r>
              <a:rPr lang="en-US" b="1" dirty="0" err="1"/>
              <a:t>Subiectul</a:t>
            </a:r>
            <a:r>
              <a:rPr lang="en-US" b="1" dirty="0"/>
              <a:t> 1: </a:t>
            </a:r>
            <a:r>
              <a:rPr lang="en-US" dirty="0" err="1"/>
              <a:t>Strategii</a:t>
            </a:r>
            <a:r>
              <a:rPr lang="en-US" dirty="0"/>
              <a:t> </a:t>
            </a:r>
            <a:r>
              <a:rPr lang="en-US" dirty="0" err="1"/>
              <a:t>pentru</a:t>
            </a:r>
            <a:r>
              <a:rPr lang="en-US" dirty="0"/>
              <a:t> </a:t>
            </a:r>
            <a:r>
              <a:rPr lang="en-US" dirty="0" err="1"/>
              <a:t>integrarea</a:t>
            </a:r>
            <a:r>
              <a:rPr lang="en-US" dirty="0"/>
              <a:t> </a:t>
            </a:r>
            <a:r>
              <a:rPr lang="en-US" dirty="0" err="1"/>
              <a:t>sustenabilității</a:t>
            </a:r>
            <a:r>
              <a:rPr lang="en-US" dirty="0"/>
              <a:t> </a:t>
            </a:r>
            <a:r>
              <a:rPr lang="en-US" dirty="0" err="1"/>
              <a:t>în</a:t>
            </a:r>
            <a:r>
              <a:rPr lang="en-US" dirty="0"/>
              <a:t> </a:t>
            </a:r>
            <a:r>
              <a:rPr lang="en-US" dirty="0" err="1"/>
              <a:t>programele</a:t>
            </a:r>
            <a:r>
              <a:rPr lang="en-US" dirty="0"/>
              <a:t> VET  </a:t>
            </a:r>
            <a:r>
              <a:rPr lang="en-US" b="1" dirty="0"/>
              <a:t>
</a:t>
            </a:r>
            <a:r>
              <a:rPr lang="en-US" b="1" dirty="0" err="1"/>
              <a:t>Subiectul</a:t>
            </a:r>
            <a:r>
              <a:rPr lang="en-US" b="1" dirty="0"/>
              <a:t> 2: </a:t>
            </a:r>
            <a:r>
              <a:rPr lang="en-US" dirty="0" err="1"/>
              <a:t>Planificarea</a:t>
            </a:r>
            <a:r>
              <a:rPr lang="en-US" dirty="0"/>
              <a:t> </a:t>
            </a:r>
            <a:r>
              <a:rPr lang="en-US" dirty="0" err="1"/>
              <a:t>și</a:t>
            </a:r>
            <a:r>
              <a:rPr lang="en-US" dirty="0"/>
              <a:t> </a:t>
            </a:r>
            <a:r>
              <a:rPr lang="en-US" dirty="0" err="1"/>
              <a:t>livrarea</a:t>
            </a:r>
            <a:r>
              <a:rPr lang="en-US" dirty="0"/>
              <a:t> </a:t>
            </a:r>
            <a:r>
              <a:rPr lang="en-US" dirty="0" err="1"/>
              <a:t>sesiunilor</a:t>
            </a:r>
            <a:r>
              <a:rPr lang="en-US" dirty="0"/>
              <a:t> de </a:t>
            </a:r>
            <a:r>
              <a:rPr lang="en-US" dirty="0" err="1"/>
              <a:t>formare</a:t>
            </a:r>
            <a:r>
              <a:rPr lang="en-US" dirty="0"/>
              <a:t> ESE </a:t>
            </a:r>
            <a:r>
              <a:rPr lang="en-US" b="1" dirty="0"/>
              <a:t>
</a:t>
            </a:r>
            <a:r>
              <a:rPr lang="en-US" b="1" dirty="0" err="1"/>
              <a:t>Subiectul</a:t>
            </a:r>
            <a:r>
              <a:rPr lang="en-US" b="1" dirty="0"/>
              <a:t> 3: </a:t>
            </a:r>
            <a:r>
              <a:rPr lang="en-US" dirty="0" err="1"/>
              <a:t>Practică</a:t>
            </a:r>
            <a:r>
              <a:rPr lang="en-US" dirty="0"/>
              <a:t> </a:t>
            </a:r>
            <a:r>
              <a:rPr lang="en-US" dirty="0" err="1"/>
              <a:t>profesională</a:t>
            </a:r>
            <a:r>
              <a:rPr lang="en-US" dirty="0"/>
              <a:t>, </a:t>
            </a:r>
            <a:r>
              <a:rPr lang="en-US" dirty="0" err="1"/>
              <a:t>colaborare</a:t>
            </a:r>
            <a:r>
              <a:rPr lang="en-US" dirty="0"/>
              <a:t> </a:t>
            </a:r>
            <a:r>
              <a:rPr lang="en-US" dirty="0" err="1"/>
              <a:t>și</a:t>
            </a:r>
            <a:r>
              <a:rPr lang="en-US" dirty="0"/>
              <a:t> </a:t>
            </a:r>
            <a:r>
              <a:rPr lang="en-US" dirty="0" err="1"/>
              <a:t>îmbunătățire</a:t>
            </a:r>
            <a:r>
              <a:rPr lang="en-US" dirty="0"/>
              <a:t> </a:t>
            </a:r>
            <a:r>
              <a:rPr lang="en-US" dirty="0" err="1"/>
              <a:t>continuă</a:t>
            </a:r>
            <a:endParaRPr lang="en-US" dirty="0"/>
          </a:p>
          <a:p>
            <a:pPr marL="0" indent="0">
              <a:buNone/>
            </a:pPr>
            <a:r>
              <a:rPr lang="en-US" b="1" dirty="0"/>
              <a:t>Prin </a:t>
            </a:r>
            <a:r>
              <a:rPr lang="en-US" b="1" dirty="0" err="1"/>
              <a:t>finalizarea</a:t>
            </a:r>
            <a:r>
              <a:rPr lang="en-US" b="1" dirty="0"/>
              <a:t> </a:t>
            </a:r>
            <a:r>
              <a:rPr lang="en-US" b="1" dirty="0" err="1"/>
              <a:t>acestui</a:t>
            </a:r>
            <a:r>
              <a:rPr lang="en-US" b="1" dirty="0"/>
              <a:t> </a:t>
            </a:r>
            <a:r>
              <a:rPr lang="en-US" b="1" dirty="0" err="1"/>
              <a:t>modul</a:t>
            </a:r>
            <a:r>
              <a:rPr lang="en-US" b="1" dirty="0"/>
              <a:t>, </a:t>
            </a:r>
            <a:r>
              <a:rPr lang="en-US" b="1" dirty="0" err="1"/>
              <a:t>formatorii</a:t>
            </a:r>
            <a:r>
              <a:rPr lang="en-US" b="1" dirty="0"/>
              <a:t> </a:t>
            </a:r>
            <a:r>
              <a:rPr lang="en-US" b="1" dirty="0" err="1"/>
              <a:t>vor</a:t>
            </a:r>
            <a:r>
              <a:rPr lang="en-US" b="1" dirty="0"/>
              <a:t> fi </a:t>
            </a:r>
            <a:r>
              <a:rPr lang="en-US" b="1" dirty="0" err="1"/>
              <a:t>mai</a:t>
            </a:r>
            <a:r>
              <a:rPr lang="en-US" b="1" dirty="0"/>
              <a:t> bine </a:t>
            </a:r>
            <a:r>
              <a:rPr lang="en-US" b="1" dirty="0" err="1"/>
              <a:t>pregătiți</a:t>
            </a:r>
            <a:r>
              <a:rPr lang="en-US" b="1" dirty="0"/>
              <a:t> </a:t>
            </a:r>
            <a:r>
              <a:rPr lang="en-US" b="1" dirty="0" err="1"/>
              <a:t>pentru</a:t>
            </a:r>
            <a:r>
              <a:rPr lang="en-US" b="1" dirty="0"/>
              <a:t>:</a:t>
            </a:r>
          </a:p>
          <a:p>
            <a:pPr>
              <a:buFont typeface="Wingdings" panose="05000000000000000000" pitchFamily="2" charset="2"/>
              <a:buChar char="ü"/>
            </a:pPr>
            <a:r>
              <a:rPr lang="en-US" dirty="0" err="1"/>
              <a:t>Integrarea</a:t>
            </a:r>
            <a:r>
              <a:rPr lang="en-US" dirty="0"/>
              <a:t> </a:t>
            </a:r>
            <a:r>
              <a:rPr lang="en-US" dirty="0" err="1"/>
              <a:t>sustenabilității</a:t>
            </a:r>
            <a:r>
              <a:rPr lang="en-US" dirty="0"/>
              <a:t> </a:t>
            </a:r>
            <a:r>
              <a:rPr lang="en-US" dirty="0" err="1"/>
              <a:t>în</a:t>
            </a:r>
            <a:r>
              <a:rPr lang="en-US" dirty="0"/>
              <a:t> </a:t>
            </a:r>
            <a:r>
              <a:rPr lang="en-US" dirty="0" err="1"/>
              <a:t>programele</a:t>
            </a:r>
            <a:r>
              <a:rPr lang="en-US" dirty="0"/>
              <a:t> VET
</a:t>
            </a:r>
            <a:r>
              <a:rPr lang="en-US" dirty="0" err="1"/>
              <a:t>Proiectarea</a:t>
            </a:r>
            <a:r>
              <a:rPr lang="en-US" dirty="0"/>
              <a:t> </a:t>
            </a:r>
            <a:r>
              <a:rPr lang="en-US" dirty="0" err="1"/>
              <a:t>și</a:t>
            </a:r>
            <a:r>
              <a:rPr lang="en-US" dirty="0"/>
              <a:t> </a:t>
            </a:r>
            <a:r>
              <a:rPr lang="en-US" dirty="0" err="1"/>
              <a:t>facilitarea</a:t>
            </a:r>
            <a:r>
              <a:rPr lang="en-US" dirty="0"/>
              <a:t> </a:t>
            </a:r>
            <a:r>
              <a:rPr lang="en-US" dirty="0" err="1"/>
              <a:t>sesiunilor</a:t>
            </a:r>
            <a:r>
              <a:rPr lang="en-US" dirty="0"/>
              <a:t> de </a:t>
            </a:r>
            <a:r>
              <a:rPr lang="en-US" dirty="0" err="1"/>
              <a:t>formare</a:t>
            </a:r>
            <a:r>
              <a:rPr lang="en-US" dirty="0"/>
              <a:t> ESE
</a:t>
            </a:r>
            <a:r>
              <a:rPr lang="en-US" dirty="0" err="1"/>
              <a:t>Aplicarea</a:t>
            </a:r>
            <a:r>
              <a:rPr lang="en-US" dirty="0"/>
              <a:t> </a:t>
            </a:r>
            <a:r>
              <a:rPr lang="en-US" dirty="0" err="1"/>
              <a:t>gândirii</a:t>
            </a:r>
            <a:r>
              <a:rPr lang="en-US" dirty="0"/>
              <a:t> </a:t>
            </a:r>
            <a:r>
              <a:rPr lang="en-US" dirty="0" err="1"/>
              <a:t>sistemice</a:t>
            </a:r>
            <a:r>
              <a:rPr lang="en-US" dirty="0"/>
              <a:t> </a:t>
            </a:r>
            <a:r>
              <a:rPr lang="en-US" dirty="0" err="1"/>
              <a:t>și</a:t>
            </a:r>
            <a:r>
              <a:rPr lang="en-US" dirty="0"/>
              <a:t> a </a:t>
            </a:r>
            <a:r>
              <a:rPr lang="en-US" dirty="0" err="1"/>
              <a:t>abordărilor</a:t>
            </a:r>
            <a:r>
              <a:rPr lang="en-US" dirty="0"/>
              <a:t> de </a:t>
            </a:r>
            <a:r>
              <a:rPr lang="en-US" dirty="0" err="1"/>
              <a:t>sustenabilitate</a:t>
            </a:r>
            <a:r>
              <a:rPr lang="en-US" dirty="0"/>
              <a:t>
</a:t>
            </a:r>
            <a:r>
              <a:rPr lang="en-US" dirty="0" err="1"/>
              <a:t>Adaptarea</a:t>
            </a:r>
            <a:r>
              <a:rPr lang="en-US" dirty="0"/>
              <a:t> </a:t>
            </a:r>
            <a:r>
              <a:rPr lang="en-US" dirty="0" err="1"/>
              <a:t>materialelor</a:t>
            </a:r>
            <a:r>
              <a:rPr lang="en-US" dirty="0"/>
              <a:t> de </a:t>
            </a:r>
            <a:r>
              <a:rPr lang="en-US" dirty="0" err="1"/>
              <a:t>formare</a:t>
            </a:r>
            <a:r>
              <a:rPr lang="en-US" dirty="0"/>
              <a:t> la </a:t>
            </a:r>
            <a:r>
              <a:rPr lang="en-US" dirty="0" err="1"/>
              <a:t>contextele</a:t>
            </a:r>
            <a:r>
              <a:rPr lang="en-US" dirty="0"/>
              <a:t> locale
</a:t>
            </a:r>
            <a:r>
              <a:rPr lang="en-US" dirty="0" err="1"/>
              <a:t>Utilizarea</a:t>
            </a:r>
            <a:r>
              <a:rPr lang="en-US" dirty="0"/>
              <a:t> </a:t>
            </a:r>
            <a:r>
              <a:rPr lang="en-US" dirty="0" err="1"/>
              <a:t>practicilor</a:t>
            </a:r>
            <a:r>
              <a:rPr lang="en-US" dirty="0"/>
              <a:t> de </a:t>
            </a:r>
            <a:r>
              <a:rPr lang="en-US" dirty="0" err="1"/>
              <a:t>monitorizare</a:t>
            </a:r>
            <a:r>
              <a:rPr lang="en-US" dirty="0"/>
              <a:t> </a:t>
            </a:r>
            <a:r>
              <a:rPr lang="en-US" dirty="0" err="1"/>
              <a:t>și</a:t>
            </a:r>
            <a:r>
              <a:rPr lang="en-US" dirty="0"/>
              <a:t> </a:t>
            </a:r>
            <a:r>
              <a:rPr lang="en-US" dirty="0" err="1"/>
              <a:t>îmbunătățire</a:t>
            </a:r>
            <a:r>
              <a:rPr lang="en-US" dirty="0"/>
              <a:t> </a:t>
            </a:r>
            <a:r>
              <a:rPr lang="en-US" dirty="0" err="1"/>
              <a:t>continuă</a:t>
            </a:r>
            <a:r>
              <a:rPr lang="en-US" dirty="0"/>
              <a:t>
</a:t>
            </a:r>
            <a:r>
              <a:rPr lang="en-US" dirty="0" err="1"/>
              <a:t>Implicarea</a:t>
            </a:r>
            <a:r>
              <a:rPr lang="en-US" dirty="0"/>
              <a:t> </a:t>
            </a:r>
            <a:r>
              <a:rPr lang="en-US" dirty="0" err="1"/>
              <a:t>în</a:t>
            </a:r>
            <a:r>
              <a:rPr lang="en-US" dirty="0"/>
              <a:t> </a:t>
            </a:r>
            <a:r>
              <a:rPr lang="en-US" dirty="0" err="1"/>
              <a:t>colaborare</a:t>
            </a:r>
            <a:r>
              <a:rPr lang="en-US" dirty="0"/>
              <a:t> </a:t>
            </a:r>
            <a:r>
              <a:rPr lang="en-US" dirty="0" err="1"/>
              <a:t>și</a:t>
            </a:r>
            <a:r>
              <a:rPr lang="en-US" dirty="0"/>
              <a:t> </a:t>
            </a:r>
            <a:r>
              <a:rPr lang="en-US" dirty="0" err="1"/>
              <a:t>învățare</a:t>
            </a:r>
            <a:r>
              <a:rPr lang="en-US" dirty="0"/>
              <a:t> </a:t>
            </a:r>
            <a:r>
              <a:rPr lang="en-US" dirty="0" err="1"/>
              <a:t>între</a:t>
            </a:r>
            <a:r>
              <a:rPr lang="en-US" dirty="0"/>
              <a:t> </a:t>
            </a:r>
            <a:r>
              <a:rPr lang="en-US" dirty="0" err="1"/>
              <a:t>colegi</a:t>
            </a:r>
            <a:r>
              <a:rPr lang="en-US" dirty="0"/>
              <a:t>
</a:t>
            </a:r>
            <a:r>
              <a:rPr lang="en-US" dirty="0" err="1"/>
              <a:t>Sprijinirea</a:t>
            </a:r>
            <a:r>
              <a:rPr lang="en-US" dirty="0"/>
              <a:t> </a:t>
            </a:r>
            <a:r>
              <a:rPr lang="en-US" dirty="0" err="1"/>
              <a:t>practicii</a:t>
            </a:r>
            <a:r>
              <a:rPr lang="en-US" dirty="0"/>
              <a:t> </a:t>
            </a:r>
            <a:r>
              <a:rPr lang="en-US" dirty="0" err="1"/>
              <a:t>profesionale</a:t>
            </a:r>
            <a:r>
              <a:rPr lang="en-US" dirty="0"/>
              <a:t> </a:t>
            </a:r>
            <a:r>
              <a:rPr lang="en-US" dirty="0" err="1"/>
              <a:t>axate</a:t>
            </a:r>
            <a:r>
              <a:rPr lang="en-US" dirty="0"/>
              <a:t> pe </a:t>
            </a:r>
            <a:r>
              <a:rPr lang="en-US" dirty="0" err="1"/>
              <a:t>sustenabilitate</a:t>
            </a:r>
            <a:endParaRPr lang="en-US" dirty="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9" y="788987"/>
            <a:ext cx="9198678" cy="1058731"/>
          </a:xfrm>
        </p:spPr>
        <p:txBody>
          <a:bodyPr>
            <a:normAutofit fontScale="90000"/>
          </a:bodyPr>
          <a:lstStyle/>
          <a:p>
            <a:r>
              <a:rPr lang="en-US" b="1" dirty="0" err="1">
                <a:solidFill>
                  <a:srgbClr val="255839"/>
                </a:solidFill>
              </a:rPr>
              <a:t>Subiectul</a:t>
            </a:r>
            <a:r>
              <a:rPr lang="en-US" b="1" dirty="0">
                <a:solidFill>
                  <a:srgbClr val="255839"/>
                </a:solidFill>
              </a:rPr>
              <a:t> 1: </a:t>
            </a:r>
            <a:r>
              <a:rPr lang="en-US" dirty="0" err="1">
                <a:solidFill>
                  <a:srgbClr val="255839"/>
                </a:solidFill>
              </a:rPr>
              <a:t>Strategii</a:t>
            </a:r>
            <a:r>
              <a:rPr lang="en-US" dirty="0">
                <a:solidFill>
                  <a:srgbClr val="255839"/>
                </a:solidFill>
              </a:rPr>
              <a:t> </a:t>
            </a:r>
            <a:r>
              <a:rPr lang="en-US" dirty="0" err="1">
                <a:solidFill>
                  <a:srgbClr val="255839"/>
                </a:solidFill>
              </a:rPr>
              <a:t>pentru</a:t>
            </a:r>
            <a:r>
              <a:rPr lang="en-US" dirty="0">
                <a:solidFill>
                  <a:srgbClr val="255839"/>
                </a:solidFill>
              </a:rPr>
              <a:t> </a:t>
            </a:r>
            <a:r>
              <a:rPr lang="en-US" dirty="0" err="1">
                <a:solidFill>
                  <a:srgbClr val="255839"/>
                </a:solidFill>
              </a:rPr>
              <a:t>integrarea</a:t>
            </a:r>
            <a:r>
              <a:rPr lang="en-US" dirty="0">
                <a:solidFill>
                  <a:srgbClr val="255839"/>
                </a:solidFill>
              </a:rPr>
              <a:t> </a:t>
            </a:r>
            <a:r>
              <a:rPr lang="en-US" dirty="0" err="1">
                <a:solidFill>
                  <a:srgbClr val="255839"/>
                </a:solidFill>
              </a:rPr>
              <a:t>sustenabilității</a:t>
            </a:r>
            <a:r>
              <a:rPr lang="en-US" dirty="0">
                <a:solidFill>
                  <a:srgbClr val="255839"/>
                </a:solidFill>
              </a:rPr>
              <a:t> </a:t>
            </a:r>
            <a:r>
              <a:rPr lang="en-US" dirty="0" err="1">
                <a:solidFill>
                  <a:srgbClr val="255839"/>
                </a:solidFill>
              </a:rPr>
              <a:t>în</a:t>
            </a:r>
            <a:r>
              <a:rPr lang="en-US" dirty="0">
                <a:solidFill>
                  <a:srgbClr val="255839"/>
                </a:solidFill>
              </a:rPr>
              <a:t> </a:t>
            </a:r>
            <a:r>
              <a:rPr lang="en-US" dirty="0" err="1">
                <a:solidFill>
                  <a:srgbClr val="255839"/>
                </a:solidFill>
              </a:rPr>
              <a:t>programele</a:t>
            </a:r>
            <a:r>
              <a:rPr lang="en-US" dirty="0">
                <a:solidFill>
                  <a:srgbClr val="255839"/>
                </a:solidFill>
              </a:rPr>
              <a:t> VET</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4666593" y="2560320"/>
            <a:ext cx="5467482" cy="1999068"/>
          </a:xfrm>
        </p:spPr>
        <p:txBody>
          <a:bodyPr/>
          <a:lstStyle/>
          <a:p>
            <a:pPr algn="just"/>
            <a:r>
              <a:rPr lang="en-IE" dirty="0" err="1"/>
              <a:t>Subiectul</a:t>
            </a:r>
            <a:r>
              <a:rPr lang="en-IE" dirty="0"/>
              <a:t> </a:t>
            </a:r>
            <a:r>
              <a:rPr lang="en-IE" dirty="0" err="1"/>
              <a:t>cheie</a:t>
            </a:r>
            <a:r>
              <a:rPr lang="en-IE" dirty="0"/>
              <a:t> 1 </a:t>
            </a:r>
            <a:r>
              <a:rPr lang="en-IE" b="1" dirty="0"/>
              <a:t>"</a:t>
            </a:r>
            <a:r>
              <a:rPr lang="en-IE" b="1" dirty="0" err="1"/>
              <a:t>Strategii</a:t>
            </a:r>
            <a:r>
              <a:rPr lang="en-IE" b="1" dirty="0"/>
              <a:t> </a:t>
            </a:r>
            <a:r>
              <a:rPr lang="en-IE" b="1" dirty="0" err="1"/>
              <a:t>pentru</a:t>
            </a:r>
            <a:r>
              <a:rPr lang="en-IE" b="1" dirty="0"/>
              <a:t> </a:t>
            </a:r>
            <a:r>
              <a:rPr lang="en-IE" b="1" dirty="0" err="1"/>
              <a:t>integrarea</a:t>
            </a:r>
            <a:r>
              <a:rPr lang="en-IE" b="1" dirty="0"/>
              <a:t> </a:t>
            </a:r>
            <a:r>
              <a:rPr lang="en-IE" b="1" dirty="0" err="1"/>
              <a:t>sustenabilității</a:t>
            </a:r>
            <a:r>
              <a:rPr lang="en-IE" b="1" dirty="0"/>
              <a:t> </a:t>
            </a:r>
            <a:r>
              <a:rPr lang="en-IE" b="1" dirty="0" err="1"/>
              <a:t>în</a:t>
            </a:r>
            <a:r>
              <a:rPr lang="en-IE" b="1" dirty="0"/>
              <a:t> </a:t>
            </a:r>
            <a:r>
              <a:rPr lang="en-IE" b="1" dirty="0" err="1"/>
              <a:t>programele</a:t>
            </a:r>
            <a:r>
              <a:rPr lang="en-IE" b="1" dirty="0"/>
              <a:t> VET" </a:t>
            </a:r>
            <a:r>
              <a:rPr lang="en-IE" dirty="0"/>
              <a:t>se </a:t>
            </a:r>
            <a:r>
              <a:rPr lang="en-IE" dirty="0" err="1"/>
              <a:t>concentrează</a:t>
            </a:r>
            <a:r>
              <a:rPr lang="en-IE" dirty="0"/>
              <a:t> pe </a:t>
            </a:r>
            <a:r>
              <a:rPr lang="en-IE" dirty="0" err="1"/>
              <a:t>metode</a:t>
            </a:r>
            <a:r>
              <a:rPr lang="en-IE" dirty="0"/>
              <a:t> practice de </a:t>
            </a:r>
            <a:r>
              <a:rPr lang="en-IE" dirty="0" err="1"/>
              <a:t>integrare</a:t>
            </a:r>
            <a:r>
              <a:rPr lang="en-IE" dirty="0"/>
              <a:t> a </a:t>
            </a:r>
            <a:r>
              <a:rPr lang="en-IE" dirty="0" err="1"/>
              <a:t>sustenabilității</a:t>
            </a:r>
            <a:r>
              <a:rPr lang="en-IE" dirty="0"/>
              <a:t> </a:t>
            </a:r>
            <a:r>
              <a:rPr lang="en-IE" dirty="0" err="1"/>
              <a:t>în</a:t>
            </a:r>
            <a:r>
              <a:rPr lang="en-IE" dirty="0"/>
              <a:t> </a:t>
            </a:r>
            <a:r>
              <a:rPr lang="en-IE" dirty="0" err="1"/>
              <a:t>cadrul</a:t>
            </a:r>
            <a:r>
              <a:rPr lang="en-IE" dirty="0"/>
              <a:t> </a:t>
            </a:r>
            <a:r>
              <a:rPr lang="en-IE" dirty="0" err="1"/>
              <a:t>curriculumului</a:t>
            </a:r>
            <a:r>
              <a:rPr lang="en-IE" dirty="0"/>
              <a:t>, </a:t>
            </a:r>
            <a:r>
              <a:rPr lang="en-IE" dirty="0" err="1"/>
              <a:t>inclusiv</a:t>
            </a:r>
            <a:r>
              <a:rPr lang="en-IE" dirty="0"/>
              <a:t> </a:t>
            </a:r>
            <a:r>
              <a:rPr lang="en-IE" dirty="0" err="1"/>
              <a:t>cartografierea</a:t>
            </a:r>
            <a:r>
              <a:rPr lang="en-IE" dirty="0"/>
              <a:t> </a:t>
            </a:r>
            <a:r>
              <a:rPr lang="en-IE" dirty="0" err="1"/>
              <a:t>curriculumului</a:t>
            </a:r>
            <a:r>
              <a:rPr lang="en-IE" dirty="0"/>
              <a:t>, </a:t>
            </a:r>
            <a:r>
              <a:rPr lang="en-IE" dirty="0" err="1"/>
              <a:t>gândire</a:t>
            </a:r>
            <a:r>
              <a:rPr lang="en-IE" dirty="0"/>
              <a:t> </a:t>
            </a:r>
            <a:r>
              <a:rPr lang="en-IE" dirty="0" err="1"/>
              <a:t>sistemică</a:t>
            </a:r>
            <a:r>
              <a:rPr lang="en-IE" dirty="0"/>
              <a:t>, </a:t>
            </a:r>
            <a:r>
              <a:rPr lang="en-IE" dirty="0" err="1"/>
              <a:t>implicarea</a:t>
            </a:r>
            <a:r>
              <a:rPr lang="en-IE" dirty="0"/>
              <a:t> </a:t>
            </a:r>
            <a:r>
              <a:rPr lang="en-IE" dirty="0" err="1"/>
              <a:t>părților</a:t>
            </a:r>
            <a:r>
              <a:rPr lang="en-IE" dirty="0"/>
              <a:t> </a:t>
            </a:r>
            <a:r>
              <a:rPr lang="en-IE" dirty="0" err="1"/>
              <a:t>interesate</a:t>
            </a:r>
            <a:r>
              <a:rPr lang="en-IE" dirty="0"/>
              <a:t> </a:t>
            </a:r>
            <a:r>
              <a:rPr lang="en-IE" dirty="0" err="1"/>
              <a:t>și</a:t>
            </a:r>
            <a:r>
              <a:rPr lang="en-IE" dirty="0"/>
              <a:t> </a:t>
            </a:r>
            <a:r>
              <a:rPr lang="en-IE" dirty="0" err="1"/>
              <a:t>abordări</a:t>
            </a:r>
            <a:r>
              <a:rPr lang="en-IE" dirty="0"/>
              <a:t> de </a:t>
            </a:r>
            <a:r>
              <a:rPr lang="en-IE" dirty="0" err="1"/>
              <a:t>îmbunătățire</a:t>
            </a:r>
            <a:r>
              <a:rPr lang="en-IE" dirty="0"/>
              <a:t> </a:t>
            </a:r>
            <a:r>
              <a:rPr lang="en-IE" dirty="0" err="1"/>
              <a:t>continuă</a:t>
            </a:r>
            <a:r>
              <a:rPr lang="en-IE" dirty="0"/>
              <a:t>.</a:t>
            </a:r>
            <a:endParaRPr lang="en-US" noProof="0" dirty="0"/>
          </a:p>
        </p:txBody>
      </p:sp>
      <p:pic>
        <p:nvPicPr>
          <p:cNvPr id="2" name="Picture 1">
            <a:extLst>
              <a:ext uri="{FF2B5EF4-FFF2-40B4-BE49-F238E27FC236}">
                <a16:creationId xmlns:a16="http://schemas.microsoft.com/office/drawing/2014/main" id="{F9D19C42-5FA0-9C96-3290-D901243BDB0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903" y="2213478"/>
            <a:ext cx="4288221" cy="4288221"/>
          </a:xfrm>
          <a:prstGeom prst="rect">
            <a:avLst/>
          </a:prstGeom>
          <a:noFill/>
          <a:ln>
            <a:noFill/>
          </a:ln>
        </p:spPr>
      </p:pic>
    </p:spTree>
    <p:extLst>
      <p:ext uri="{BB962C8B-B14F-4D97-AF65-F5344CB8AC3E}">
        <p14:creationId xmlns:p14="http://schemas.microsoft.com/office/powerpoint/2010/main" val="1802642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9" y="788988"/>
            <a:ext cx="8596668" cy="1078232"/>
          </a:xfrm>
        </p:spPr>
        <p:txBody>
          <a:bodyPr>
            <a:normAutofit fontScale="90000"/>
          </a:bodyPr>
          <a:lstStyle/>
          <a:p>
            <a:r>
              <a:rPr lang="en-US" b="1" dirty="0" err="1">
                <a:solidFill>
                  <a:srgbClr val="255839"/>
                </a:solidFill>
              </a:rPr>
              <a:t>Subiectul</a:t>
            </a:r>
            <a:r>
              <a:rPr lang="en-US" b="1" dirty="0">
                <a:solidFill>
                  <a:srgbClr val="255839"/>
                </a:solidFill>
              </a:rPr>
              <a:t> 2: </a:t>
            </a:r>
            <a:r>
              <a:rPr lang="en-US" b="1" dirty="0" err="1">
                <a:solidFill>
                  <a:srgbClr val="255839"/>
                </a:solidFill>
              </a:rPr>
              <a:t>Planificarea</a:t>
            </a:r>
            <a:r>
              <a:rPr lang="en-US" b="1" dirty="0">
                <a:solidFill>
                  <a:srgbClr val="255839"/>
                </a:solidFill>
              </a:rPr>
              <a:t> </a:t>
            </a:r>
            <a:r>
              <a:rPr lang="en-US" b="1" dirty="0" err="1">
                <a:solidFill>
                  <a:srgbClr val="255839"/>
                </a:solidFill>
              </a:rPr>
              <a:t>și</a:t>
            </a:r>
            <a:r>
              <a:rPr lang="en-US" b="1" dirty="0">
                <a:solidFill>
                  <a:srgbClr val="255839"/>
                </a:solidFill>
              </a:rPr>
              <a:t> </a:t>
            </a:r>
            <a:r>
              <a:rPr lang="en-US" b="1" dirty="0" err="1">
                <a:solidFill>
                  <a:srgbClr val="255839"/>
                </a:solidFill>
              </a:rPr>
              <a:t>livrarea</a:t>
            </a:r>
            <a:r>
              <a:rPr lang="en-US" b="1" dirty="0">
                <a:solidFill>
                  <a:srgbClr val="255839"/>
                </a:solidFill>
              </a:rPr>
              <a:t> </a:t>
            </a:r>
            <a:r>
              <a:rPr lang="en-US" b="1" dirty="0" err="1">
                <a:solidFill>
                  <a:srgbClr val="255839"/>
                </a:solidFill>
              </a:rPr>
              <a:t>sesiunilor</a:t>
            </a:r>
            <a:r>
              <a:rPr lang="en-US" b="1" dirty="0">
                <a:solidFill>
                  <a:srgbClr val="255839"/>
                </a:solidFill>
              </a:rPr>
              <a:t> de </a:t>
            </a:r>
            <a:r>
              <a:rPr lang="en-US" b="1" dirty="0" err="1">
                <a:solidFill>
                  <a:srgbClr val="255839"/>
                </a:solidFill>
              </a:rPr>
              <a:t>formare</a:t>
            </a:r>
            <a:r>
              <a:rPr lang="en-US" b="1" dirty="0">
                <a:solidFill>
                  <a:srgbClr val="255839"/>
                </a:solidFill>
              </a:rPr>
              <a:t> ESE</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343711" y="2743199"/>
            <a:ext cx="5496156" cy="1677725"/>
          </a:xfrm>
        </p:spPr>
        <p:txBody>
          <a:bodyPr/>
          <a:lstStyle/>
          <a:p>
            <a:pPr algn="just"/>
            <a:r>
              <a:rPr lang="en-IE" dirty="0" err="1"/>
              <a:t>Subiectul</a:t>
            </a:r>
            <a:r>
              <a:rPr lang="en-IE" dirty="0"/>
              <a:t> </a:t>
            </a:r>
            <a:r>
              <a:rPr lang="en-IE" dirty="0" err="1"/>
              <a:t>cheie</a:t>
            </a:r>
            <a:r>
              <a:rPr lang="en-IE" dirty="0"/>
              <a:t> 2 </a:t>
            </a:r>
            <a:r>
              <a:rPr lang="en-IE" b="1" dirty="0"/>
              <a:t>"</a:t>
            </a:r>
            <a:r>
              <a:rPr lang="en-IE" b="1" dirty="0" err="1"/>
              <a:t>Planificarea</a:t>
            </a:r>
            <a:r>
              <a:rPr lang="en-IE" b="1" dirty="0"/>
              <a:t> </a:t>
            </a:r>
            <a:r>
              <a:rPr lang="en-IE" b="1" dirty="0" err="1"/>
              <a:t>și</a:t>
            </a:r>
            <a:r>
              <a:rPr lang="en-IE" b="1" dirty="0"/>
              <a:t> </a:t>
            </a:r>
            <a:r>
              <a:rPr lang="en-IE" b="1" dirty="0" err="1"/>
              <a:t>livrarea</a:t>
            </a:r>
            <a:r>
              <a:rPr lang="en-IE" b="1" dirty="0"/>
              <a:t> </a:t>
            </a:r>
            <a:r>
              <a:rPr lang="en-IE" b="1" dirty="0" err="1"/>
              <a:t>sesiunilor</a:t>
            </a:r>
            <a:r>
              <a:rPr lang="en-IE" b="1" dirty="0"/>
              <a:t> de </a:t>
            </a:r>
            <a:r>
              <a:rPr lang="en-IE" b="1" dirty="0" err="1"/>
              <a:t>formare</a:t>
            </a:r>
            <a:r>
              <a:rPr lang="en-IE" b="1" dirty="0"/>
              <a:t> ESE" </a:t>
            </a:r>
            <a:r>
              <a:rPr lang="en-IE" dirty="0"/>
              <a:t>se </a:t>
            </a:r>
            <a:r>
              <a:rPr lang="en-IE" dirty="0" err="1"/>
              <a:t>concentrează</a:t>
            </a:r>
            <a:r>
              <a:rPr lang="en-IE" dirty="0"/>
              <a:t> pe </a:t>
            </a:r>
            <a:r>
              <a:rPr lang="en-IE" dirty="0" err="1"/>
              <a:t>proiectarea</a:t>
            </a:r>
            <a:r>
              <a:rPr lang="en-IE" dirty="0"/>
              <a:t> </a:t>
            </a:r>
            <a:r>
              <a:rPr lang="en-IE" dirty="0" err="1"/>
              <a:t>planurilor</a:t>
            </a:r>
            <a:r>
              <a:rPr lang="en-IE" dirty="0"/>
              <a:t> de </a:t>
            </a:r>
            <a:r>
              <a:rPr lang="en-IE" dirty="0" err="1"/>
              <a:t>facilitare</a:t>
            </a:r>
            <a:r>
              <a:rPr lang="en-IE" dirty="0"/>
              <a:t> </a:t>
            </a:r>
            <a:r>
              <a:rPr lang="en-IE" dirty="0" err="1"/>
              <a:t>aliniate</a:t>
            </a:r>
            <a:r>
              <a:rPr lang="en-IE" dirty="0"/>
              <a:t> cu </a:t>
            </a:r>
            <a:r>
              <a:rPr lang="en-IE" dirty="0" err="1"/>
              <a:t>curriculumul</a:t>
            </a:r>
            <a:r>
              <a:rPr lang="en-IE" dirty="0"/>
              <a:t> ESE, </a:t>
            </a:r>
            <a:r>
              <a:rPr lang="en-IE" dirty="0" err="1"/>
              <a:t>selectarea</a:t>
            </a:r>
            <a:r>
              <a:rPr lang="en-IE" dirty="0"/>
              <a:t> </a:t>
            </a:r>
            <a:r>
              <a:rPr lang="en-IE" dirty="0" err="1"/>
              <a:t>metodelor</a:t>
            </a:r>
            <a:r>
              <a:rPr lang="en-IE" dirty="0"/>
              <a:t> </a:t>
            </a:r>
            <a:r>
              <a:rPr lang="en-IE" dirty="0" err="1"/>
              <a:t>adecvate</a:t>
            </a:r>
            <a:r>
              <a:rPr lang="en-IE" dirty="0"/>
              <a:t> de </a:t>
            </a:r>
            <a:r>
              <a:rPr lang="en-IE" dirty="0" err="1"/>
              <a:t>învățare</a:t>
            </a:r>
            <a:r>
              <a:rPr lang="en-IE" dirty="0"/>
              <a:t> </a:t>
            </a:r>
            <a:r>
              <a:rPr lang="en-IE" dirty="0" err="1"/>
              <a:t>și</a:t>
            </a:r>
            <a:r>
              <a:rPr lang="en-IE" dirty="0"/>
              <a:t> </a:t>
            </a:r>
            <a:r>
              <a:rPr lang="en-IE" dirty="0" err="1"/>
              <a:t>adaptarea</a:t>
            </a:r>
            <a:r>
              <a:rPr lang="en-IE" dirty="0"/>
              <a:t> </a:t>
            </a:r>
            <a:r>
              <a:rPr lang="en-IE" dirty="0" err="1"/>
              <a:t>materialelor</a:t>
            </a:r>
            <a:r>
              <a:rPr lang="en-IE" dirty="0"/>
              <a:t> </a:t>
            </a:r>
            <a:r>
              <a:rPr lang="en-IE" dirty="0" err="1"/>
              <a:t>pentru</a:t>
            </a:r>
            <a:r>
              <a:rPr lang="en-IE" dirty="0"/>
              <a:t> </a:t>
            </a:r>
            <a:r>
              <a:rPr lang="en-IE" dirty="0" err="1"/>
              <a:t>contexte</a:t>
            </a:r>
            <a:r>
              <a:rPr lang="en-IE" dirty="0"/>
              <a:t> diverse de </a:t>
            </a:r>
            <a:r>
              <a:rPr lang="en-IE" dirty="0" err="1"/>
              <a:t>învățare</a:t>
            </a:r>
            <a:r>
              <a:rPr lang="en-IE" dirty="0"/>
              <a:t>.</a:t>
            </a:r>
            <a:endParaRPr lang="en-US" dirty="0"/>
          </a:p>
        </p:txBody>
      </p:sp>
      <p:sp>
        <p:nvSpPr>
          <p:cNvPr id="3" name="Content Placeholder 6">
            <a:extLst>
              <a:ext uri="{FF2B5EF4-FFF2-40B4-BE49-F238E27FC236}">
                <a16:creationId xmlns:a16="http://schemas.microsoft.com/office/drawing/2014/main" id="{E5B45F37-7921-0B81-99E8-494E9CD84AC6}"/>
              </a:ext>
            </a:extLst>
          </p:cNvPr>
          <p:cNvSpPr txBox="1">
            <a:spLocks/>
          </p:cNvSpPr>
          <p:nvPr/>
        </p:nvSpPr>
        <p:spPr>
          <a:xfrm>
            <a:off x="6293225" y="2128477"/>
            <a:ext cx="3795912" cy="3282407"/>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solidFill>
                <a:srgbClr val="FF0000"/>
              </a:solidFill>
            </a:endParaRPr>
          </a:p>
        </p:txBody>
      </p:sp>
      <p:pic>
        <p:nvPicPr>
          <p:cNvPr id="6" name="Picture 5">
            <a:extLst>
              <a:ext uri="{FF2B5EF4-FFF2-40B4-BE49-F238E27FC236}">
                <a16:creationId xmlns:a16="http://schemas.microsoft.com/office/drawing/2014/main" id="{9FB2D4E2-01BC-E524-D62A-40D5D27829E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25526" y="1867220"/>
            <a:ext cx="3963611" cy="3963611"/>
          </a:xfrm>
          <a:prstGeom prst="rect">
            <a:avLst/>
          </a:prstGeom>
          <a:noFill/>
          <a:ln>
            <a:noFill/>
          </a:ln>
        </p:spPr>
      </p:pic>
    </p:spTree>
    <p:extLst>
      <p:ext uri="{BB962C8B-B14F-4D97-AF65-F5344CB8AC3E}">
        <p14:creationId xmlns:p14="http://schemas.microsoft.com/office/powerpoint/2010/main" val="862611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8596668" cy="1024444"/>
          </a:xfrm>
        </p:spPr>
        <p:txBody>
          <a:bodyPr>
            <a:normAutofit fontScale="90000"/>
          </a:bodyPr>
          <a:lstStyle/>
          <a:p>
            <a:r>
              <a:rPr lang="en-US" b="1" dirty="0" err="1">
                <a:solidFill>
                  <a:srgbClr val="255839"/>
                </a:solidFill>
              </a:rPr>
              <a:t>Subiectul</a:t>
            </a:r>
            <a:r>
              <a:rPr lang="en-US" b="1" dirty="0">
                <a:solidFill>
                  <a:srgbClr val="255839"/>
                </a:solidFill>
              </a:rPr>
              <a:t> 3: </a:t>
            </a:r>
            <a:r>
              <a:rPr lang="en-US" b="1" dirty="0" err="1">
                <a:solidFill>
                  <a:srgbClr val="255839"/>
                </a:solidFill>
              </a:rPr>
              <a:t>Practică</a:t>
            </a:r>
            <a:r>
              <a:rPr lang="en-US" b="1" dirty="0">
                <a:solidFill>
                  <a:srgbClr val="255839"/>
                </a:solidFill>
              </a:rPr>
              <a:t> </a:t>
            </a:r>
            <a:r>
              <a:rPr lang="en-US" b="1" dirty="0" err="1">
                <a:solidFill>
                  <a:srgbClr val="255839"/>
                </a:solidFill>
              </a:rPr>
              <a:t>profesională</a:t>
            </a:r>
            <a:r>
              <a:rPr lang="en-US" b="1" dirty="0">
                <a:solidFill>
                  <a:srgbClr val="255839"/>
                </a:solidFill>
              </a:rPr>
              <a:t>, </a:t>
            </a:r>
            <a:r>
              <a:rPr lang="en-US" b="1" dirty="0" err="1">
                <a:solidFill>
                  <a:srgbClr val="255839"/>
                </a:solidFill>
              </a:rPr>
              <a:t>colaborare</a:t>
            </a:r>
            <a:r>
              <a:rPr lang="en-US" b="1" dirty="0">
                <a:solidFill>
                  <a:srgbClr val="255839"/>
                </a:solidFill>
              </a:rPr>
              <a:t> </a:t>
            </a:r>
            <a:r>
              <a:rPr lang="en-US" b="1" dirty="0" err="1">
                <a:solidFill>
                  <a:srgbClr val="255839"/>
                </a:solidFill>
              </a:rPr>
              <a:t>și</a:t>
            </a:r>
            <a:r>
              <a:rPr lang="en-US" b="1" dirty="0">
                <a:solidFill>
                  <a:srgbClr val="255839"/>
                </a:solidFill>
              </a:rPr>
              <a:t> </a:t>
            </a:r>
            <a:r>
              <a:rPr lang="en-US" b="1" dirty="0" err="1">
                <a:solidFill>
                  <a:srgbClr val="255839"/>
                </a:solidFill>
              </a:rPr>
              <a:t>îmbunătățire</a:t>
            </a:r>
            <a:r>
              <a:rPr lang="en-US" b="1" dirty="0">
                <a:solidFill>
                  <a:srgbClr val="255839"/>
                </a:solidFill>
              </a:rPr>
              <a:t> </a:t>
            </a:r>
            <a:r>
              <a:rPr lang="en-US" b="1" dirty="0" err="1">
                <a:solidFill>
                  <a:srgbClr val="255839"/>
                </a:solidFill>
              </a:rPr>
              <a:t>continuă</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4890052" y="2023744"/>
            <a:ext cx="4611757" cy="4575839"/>
          </a:xfrm>
        </p:spPr>
        <p:txBody>
          <a:bodyPr>
            <a:normAutofit lnSpcReduction="10000"/>
          </a:bodyPr>
          <a:lstStyle/>
          <a:p>
            <a:pPr algn="just"/>
            <a:r>
              <a:rPr lang="en-IE" dirty="0" err="1"/>
              <a:t>Subiectul</a:t>
            </a:r>
            <a:r>
              <a:rPr lang="en-IE" dirty="0"/>
              <a:t> </a:t>
            </a:r>
            <a:r>
              <a:rPr lang="en-IE" dirty="0" err="1"/>
              <a:t>cheie</a:t>
            </a:r>
            <a:r>
              <a:rPr lang="en-IE" dirty="0"/>
              <a:t> </a:t>
            </a:r>
            <a:r>
              <a:rPr lang="en-IE" dirty="0" err="1"/>
              <a:t>cheie</a:t>
            </a:r>
            <a:r>
              <a:rPr lang="en-IE" dirty="0"/>
              <a:t> 3 </a:t>
            </a:r>
            <a:r>
              <a:rPr lang="en-IE" b="1" dirty="0"/>
              <a:t>"Practica </a:t>
            </a:r>
            <a:r>
              <a:rPr lang="en-IE" b="1" dirty="0" err="1"/>
              <a:t>profesională</a:t>
            </a:r>
            <a:r>
              <a:rPr lang="en-IE" b="1" dirty="0"/>
              <a:t>, </a:t>
            </a:r>
            <a:r>
              <a:rPr lang="en-IE" b="1" dirty="0" err="1"/>
              <a:t>colaborarea</a:t>
            </a:r>
            <a:r>
              <a:rPr lang="en-IE" b="1" dirty="0"/>
              <a:t> </a:t>
            </a:r>
            <a:r>
              <a:rPr lang="en-IE" b="1" dirty="0" err="1"/>
              <a:t>și</a:t>
            </a:r>
            <a:r>
              <a:rPr lang="en-IE" b="1" dirty="0"/>
              <a:t> </a:t>
            </a:r>
            <a:r>
              <a:rPr lang="en-IE" b="1" dirty="0" err="1"/>
              <a:t>îmbunătățirea</a:t>
            </a:r>
            <a:r>
              <a:rPr lang="en-IE" b="1" dirty="0"/>
              <a:t> </a:t>
            </a:r>
            <a:r>
              <a:rPr lang="en-IE" b="1" dirty="0" err="1"/>
              <a:t>continuă</a:t>
            </a:r>
            <a:r>
              <a:rPr lang="en-IE" b="1" dirty="0"/>
              <a:t>" </a:t>
            </a:r>
            <a:r>
              <a:rPr lang="en-IE" dirty="0" err="1"/>
              <a:t>sprijină</a:t>
            </a:r>
            <a:r>
              <a:rPr lang="en-IE" dirty="0"/>
              <a:t> </a:t>
            </a:r>
            <a:r>
              <a:rPr lang="en-IE" dirty="0" err="1"/>
              <a:t>formatorii</a:t>
            </a:r>
            <a:r>
              <a:rPr lang="en-IE" dirty="0"/>
              <a:t> </a:t>
            </a:r>
            <a:r>
              <a:rPr lang="en-IE" dirty="0" err="1"/>
              <a:t>în</a:t>
            </a:r>
            <a:r>
              <a:rPr lang="en-IE" dirty="0"/>
              <a:t> </a:t>
            </a:r>
            <a:r>
              <a:rPr lang="en-IE" dirty="0" err="1"/>
              <a:t>consolidarea</a:t>
            </a:r>
            <a:r>
              <a:rPr lang="en-IE" dirty="0"/>
              <a:t> </a:t>
            </a:r>
            <a:r>
              <a:rPr lang="en-IE" dirty="0" err="1"/>
              <a:t>practicii</a:t>
            </a:r>
            <a:r>
              <a:rPr lang="en-IE" dirty="0"/>
              <a:t> lor </a:t>
            </a:r>
            <a:r>
              <a:rPr lang="en-IE" dirty="0" err="1"/>
              <a:t>profesionale</a:t>
            </a:r>
            <a:r>
              <a:rPr lang="en-IE" dirty="0"/>
              <a:t> </a:t>
            </a:r>
            <a:r>
              <a:rPr lang="en-IE" dirty="0" err="1"/>
              <a:t>prin</a:t>
            </a:r>
            <a:r>
              <a:rPr lang="en-IE" dirty="0"/>
              <a:t> </a:t>
            </a:r>
            <a:r>
              <a:rPr lang="en-IE" dirty="0" err="1"/>
              <a:t>învățare</a:t>
            </a:r>
            <a:r>
              <a:rPr lang="en-IE" dirty="0"/>
              <a:t> </a:t>
            </a:r>
            <a:r>
              <a:rPr lang="en-IE" dirty="0" err="1"/>
              <a:t>reflexivă</a:t>
            </a:r>
            <a:r>
              <a:rPr lang="en-IE" dirty="0"/>
              <a:t>, </a:t>
            </a:r>
            <a:r>
              <a:rPr lang="en-IE" dirty="0" err="1"/>
              <a:t>colaborare</a:t>
            </a:r>
            <a:r>
              <a:rPr lang="en-IE" dirty="0"/>
              <a:t> </a:t>
            </a:r>
            <a:r>
              <a:rPr lang="en-IE" dirty="0" err="1"/>
              <a:t>între</a:t>
            </a:r>
            <a:r>
              <a:rPr lang="en-IE" dirty="0"/>
              <a:t> </a:t>
            </a:r>
            <a:r>
              <a:rPr lang="en-IE" dirty="0" err="1"/>
              <a:t>colegi</a:t>
            </a:r>
            <a:r>
              <a:rPr lang="en-IE" dirty="0"/>
              <a:t> </a:t>
            </a:r>
            <a:r>
              <a:rPr lang="en-IE" dirty="0" err="1"/>
              <a:t>și</a:t>
            </a:r>
            <a:r>
              <a:rPr lang="en-IE" dirty="0"/>
              <a:t> </a:t>
            </a:r>
            <a:r>
              <a:rPr lang="en-IE" dirty="0" err="1"/>
              <a:t>procese</a:t>
            </a:r>
            <a:r>
              <a:rPr lang="en-IE" dirty="0"/>
              <a:t> de </a:t>
            </a:r>
            <a:r>
              <a:rPr lang="en-IE" dirty="0" err="1"/>
              <a:t>asigurare</a:t>
            </a:r>
            <a:r>
              <a:rPr lang="en-IE" dirty="0"/>
              <a:t> a </a:t>
            </a:r>
            <a:r>
              <a:rPr lang="en-IE" dirty="0" err="1"/>
              <a:t>calității</a:t>
            </a:r>
            <a:r>
              <a:rPr lang="en-IE" dirty="0"/>
              <a:t>. </a:t>
            </a:r>
            <a:r>
              <a:rPr lang="en-IE" dirty="0" err="1"/>
              <a:t>Formatorii</a:t>
            </a:r>
            <a:r>
              <a:rPr lang="en-IE" dirty="0"/>
              <a:t> </a:t>
            </a:r>
            <a:r>
              <a:rPr lang="en-IE" dirty="0" err="1"/>
              <a:t>explorează</a:t>
            </a:r>
            <a:r>
              <a:rPr lang="en-IE" dirty="0"/>
              <a:t> </a:t>
            </a:r>
            <a:r>
              <a:rPr lang="en-IE" dirty="0" err="1"/>
              <a:t>modalități</a:t>
            </a:r>
            <a:r>
              <a:rPr lang="en-IE" dirty="0"/>
              <a:t> de a documenta </a:t>
            </a:r>
            <a:r>
              <a:rPr lang="en-IE" dirty="0" err="1"/>
              <a:t>și</a:t>
            </a:r>
            <a:r>
              <a:rPr lang="en-IE" dirty="0"/>
              <a:t> </a:t>
            </a:r>
            <a:r>
              <a:rPr lang="en-IE" dirty="0" err="1"/>
              <a:t>evalua</a:t>
            </a:r>
            <a:r>
              <a:rPr lang="en-IE" dirty="0"/>
              <a:t> </a:t>
            </a:r>
            <a:r>
              <a:rPr lang="en-IE" dirty="0" err="1"/>
              <a:t>practicile</a:t>
            </a:r>
            <a:r>
              <a:rPr lang="en-IE" dirty="0"/>
              <a:t> lor de </a:t>
            </a:r>
            <a:r>
              <a:rPr lang="en-IE" dirty="0" err="1"/>
              <a:t>facilitare</a:t>
            </a:r>
            <a:r>
              <a:rPr lang="en-IE" dirty="0"/>
              <a:t>, </a:t>
            </a:r>
            <a:r>
              <a:rPr lang="en-IE" dirty="0" err="1"/>
              <a:t>contribuie</a:t>
            </a:r>
            <a:r>
              <a:rPr lang="en-IE" dirty="0"/>
              <a:t> cu </a:t>
            </a:r>
            <a:r>
              <a:rPr lang="en-IE" dirty="0" err="1"/>
              <a:t>dovezi</a:t>
            </a:r>
            <a:r>
              <a:rPr lang="en-IE" dirty="0"/>
              <a:t> la </a:t>
            </a:r>
            <a:r>
              <a:rPr lang="en-IE" dirty="0" err="1"/>
              <a:t>portofoliul</a:t>
            </a:r>
            <a:r>
              <a:rPr lang="en-IE" dirty="0"/>
              <a:t> lor de formator care se </a:t>
            </a:r>
            <a:r>
              <a:rPr lang="en-IE" dirty="0" err="1"/>
              <a:t>actualizează</a:t>
            </a:r>
            <a:r>
              <a:rPr lang="en-IE" dirty="0"/>
              <a:t> </a:t>
            </a:r>
            <a:r>
              <a:rPr lang="en-IE" dirty="0" err="1"/>
              <a:t>continuu</a:t>
            </a:r>
            <a:r>
              <a:rPr lang="en-IE" dirty="0"/>
              <a:t>, se </a:t>
            </a:r>
            <a:r>
              <a:rPr lang="en-IE" dirty="0" err="1"/>
              <a:t>implică</a:t>
            </a:r>
            <a:r>
              <a:rPr lang="en-IE" dirty="0"/>
              <a:t> </a:t>
            </a:r>
            <a:r>
              <a:rPr lang="en-IE" dirty="0" err="1"/>
              <a:t>în</a:t>
            </a:r>
            <a:r>
              <a:rPr lang="en-IE" dirty="0"/>
              <a:t> </a:t>
            </a:r>
            <a:r>
              <a:rPr lang="en-IE" dirty="0" err="1"/>
              <a:t>moderarea</a:t>
            </a:r>
            <a:r>
              <a:rPr lang="en-IE" dirty="0"/>
              <a:t> </a:t>
            </a:r>
            <a:r>
              <a:rPr lang="en-IE" dirty="0" err="1"/>
              <a:t>colegilor</a:t>
            </a:r>
            <a:r>
              <a:rPr lang="en-IE" dirty="0"/>
              <a:t>, </a:t>
            </a:r>
            <a:r>
              <a:rPr lang="en-IE" dirty="0" err="1"/>
              <a:t>mentorează</a:t>
            </a:r>
            <a:r>
              <a:rPr lang="en-IE" dirty="0"/>
              <a:t> </a:t>
            </a:r>
            <a:r>
              <a:rPr lang="en-IE" dirty="0" err="1"/>
              <a:t>noii</a:t>
            </a:r>
            <a:r>
              <a:rPr lang="en-IE" dirty="0"/>
              <a:t> </a:t>
            </a:r>
            <a:r>
              <a:rPr lang="en-IE" dirty="0" err="1"/>
              <a:t>formatori</a:t>
            </a:r>
            <a:r>
              <a:rPr lang="en-IE" dirty="0"/>
              <a:t> </a:t>
            </a:r>
            <a:r>
              <a:rPr lang="en-IE" dirty="0" err="1"/>
              <a:t>și</a:t>
            </a:r>
            <a:r>
              <a:rPr lang="en-IE" dirty="0"/>
              <a:t> </a:t>
            </a:r>
            <a:r>
              <a:rPr lang="en-IE" dirty="0" err="1"/>
              <a:t>participă</a:t>
            </a:r>
            <a:r>
              <a:rPr lang="en-IE" dirty="0"/>
              <a:t> la </a:t>
            </a:r>
            <a:r>
              <a:rPr lang="en-IE" dirty="0" err="1"/>
              <a:t>rețele</a:t>
            </a:r>
            <a:r>
              <a:rPr lang="en-IE" dirty="0"/>
              <a:t> </a:t>
            </a:r>
            <a:r>
              <a:rPr lang="en-IE" dirty="0" err="1"/>
              <a:t>naționale</a:t>
            </a:r>
            <a:r>
              <a:rPr lang="en-IE" dirty="0"/>
              <a:t> </a:t>
            </a:r>
            <a:r>
              <a:rPr lang="en-IE" dirty="0" err="1"/>
              <a:t>și</a:t>
            </a:r>
            <a:r>
              <a:rPr lang="en-IE" dirty="0"/>
              <a:t> </a:t>
            </a:r>
            <a:r>
              <a:rPr lang="en-IE" dirty="0" err="1"/>
              <a:t>transnaționale</a:t>
            </a:r>
            <a:r>
              <a:rPr lang="en-IE" dirty="0"/>
              <a:t> de </a:t>
            </a:r>
            <a:r>
              <a:rPr lang="en-IE" dirty="0" err="1"/>
              <a:t>formatori</a:t>
            </a:r>
            <a:r>
              <a:rPr lang="en-IE" dirty="0"/>
              <a:t>. Se </a:t>
            </a:r>
            <a:r>
              <a:rPr lang="en-IE" dirty="0" err="1"/>
              <a:t>pune</a:t>
            </a:r>
            <a:r>
              <a:rPr lang="en-IE" dirty="0"/>
              <a:t> accent pe </a:t>
            </a:r>
            <a:r>
              <a:rPr lang="en-IE" dirty="0" err="1"/>
              <a:t>îmbunătățirea</a:t>
            </a:r>
            <a:r>
              <a:rPr lang="en-IE" dirty="0"/>
              <a:t> </a:t>
            </a:r>
            <a:r>
              <a:rPr lang="en-IE" dirty="0" err="1"/>
              <a:t>continuă</a:t>
            </a:r>
            <a:r>
              <a:rPr lang="en-IE" dirty="0"/>
              <a:t> </a:t>
            </a:r>
            <a:r>
              <a:rPr lang="en-IE" dirty="0" err="1"/>
              <a:t>și</a:t>
            </a:r>
            <a:r>
              <a:rPr lang="en-IE" dirty="0"/>
              <a:t> pe </a:t>
            </a:r>
            <a:r>
              <a:rPr lang="en-IE" dirty="0" err="1"/>
              <a:t>menținerea</a:t>
            </a:r>
            <a:r>
              <a:rPr lang="en-IE" dirty="0"/>
              <a:t> </a:t>
            </a:r>
            <a:r>
              <a:rPr lang="en-IE" dirty="0" err="1"/>
              <a:t>calității</a:t>
            </a:r>
            <a:r>
              <a:rPr lang="en-IE" dirty="0"/>
              <a:t> </a:t>
            </a:r>
            <a:r>
              <a:rPr lang="en-IE" dirty="0" err="1"/>
              <a:t>și</a:t>
            </a:r>
            <a:r>
              <a:rPr lang="en-IE" dirty="0"/>
              <a:t> </a:t>
            </a:r>
            <a:r>
              <a:rPr lang="en-IE" dirty="0" err="1"/>
              <a:t>impactului</a:t>
            </a:r>
            <a:r>
              <a:rPr lang="en-IE" dirty="0"/>
              <a:t> </a:t>
            </a:r>
            <a:r>
              <a:rPr lang="en-IE" dirty="0" err="1"/>
              <a:t>formării</a:t>
            </a:r>
            <a:r>
              <a:rPr lang="en-IE" dirty="0"/>
              <a:t> ESE </a:t>
            </a:r>
            <a:r>
              <a:rPr lang="en-IE" dirty="0" err="1"/>
              <a:t>în</a:t>
            </a:r>
            <a:r>
              <a:rPr lang="en-IE" dirty="0"/>
              <a:t> </a:t>
            </a:r>
            <a:r>
              <a:rPr lang="en-IE" dirty="0" err="1"/>
              <a:t>diferite</a:t>
            </a:r>
            <a:r>
              <a:rPr lang="en-IE" dirty="0"/>
              <a:t> </a:t>
            </a:r>
            <a:r>
              <a:rPr lang="en-IE" dirty="0" err="1"/>
              <a:t>contexte</a:t>
            </a:r>
            <a:r>
              <a:rPr lang="en-IE" dirty="0"/>
              <a:t> </a:t>
            </a:r>
            <a:r>
              <a:rPr lang="en-IE" dirty="0" err="1"/>
              <a:t>instituționale</a:t>
            </a:r>
            <a:r>
              <a:rPr lang="en-IE" dirty="0"/>
              <a:t>.</a:t>
            </a:r>
            <a:endParaRPr lang="el-GR" dirty="0"/>
          </a:p>
        </p:txBody>
      </p:sp>
      <p:sp>
        <p:nvSpPr>
          <p:cNvPr id="2" name="Content Placeholder 6">
            <a:extLst>
              <a:ext uri="{FF2B5EF4-FFF2-40B4-BE49-F238E27FC236}">
                <a16:creationId xmlns:a16="http://schemas.microsoft.com/office/drawing/2014/main" id="{58917C1C-97BE-B314-177E-7C7EC07F37EF}"/>
              </a:ext>
            </a:extLst>
          </p:cNvPr>
          <p:cNvSpPr txBox="1">
            <a:spLocks/>
          </p:cNvSpPr>
          <p:nvPr/>
        </p:nvSpPr>
        <p:spPr>
          <a:xfrm>
            <a:off x="901791" y="2478358"/>
            <a:ext cx="3795912" cy="3282407"/>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solidFill>
                <a:srgbClr val="FF0000"/>
              </a:solidFill>
            </a:endParaRPr>
          </a:p>
        </p:txBody>
      </p:sp>
      <p:pic>
        <p:nvPicPr>
          <p:cNvPr id="3" name="Picture 2">
            <a:extLst>
              <a:ext uri="{FF2B5EF4-FFF2-40B4-BE49-F238E27FC236}">
                <a16:creationId xmlns:a16="http://schemas.microsoft.com/office/drawing/2014/main" id="{0D456A68-50FF-2C0D-B24C-4967ABCC71A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682" y="2258665"/>
            <a:ext cx="3619621" cy="3619621"/>
          </a:xfrm>
          <a:prstGeom prst="rect">
            <a:avLst/>
          </a:prstGeom>
          <a:noFill/>
          <a:ln>
            <a:noFill/>
          </a:ln>
        </p:spPr>
      </p:pic>
    </p:spTree>
    <p:extLst>
      <p:ext uri="{BB962C8B-B14F-4D97-AF65-F5344CB8AC3E}">
        <p14:creationId xmlns:p14="http://schemas.microsoft.com/office/powerpoint/2010/main" val="31395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Rezultatele învățării</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dirty="0" err="1"/>
              <a:t>Acest</a:t>
            </a:r>
            <a:r>
              <a:rPr lang="en-US" dirty="0"/>
              <a:t> </a:t>
            </a:r>
            <a:r>
              <a:rPr lang="en-US" dirty="0" err="1"/>
              <a:t>modul</a:t>
            </a:r>
            <a:r>
              <a:rPr lang="en-US" dirty="0"/>
              <a:t> </a:t>
            </a:r>
            <a:r>
              <a:rPr lang="en-US" dirty="0" err="1"/>
              <a:t>abordează</a:t>
            </a:r>
            <a:r>
              <a:rPr lang="en-US" dirty="0"/>
              <a:t> </a:t>
            </a:r>
            <a:r>
              <a:rPr lang="en-US" dirty="0" err="1"/>
              <a:t>următoarele</a:t>
            </a:r>
            <a:r>
              <a:rPr lang="en-US" dirty="0"/>
              <a:t> </a:t>
            </a:r>
            <a:r>
              <a:rPr lang="en-US" dirty="0" err="1"/>
              <a:t>rezultate</a:t>
            </a:r>
            <a:r>
              <a:rPr lang="en-US" dirty="0"/>
              <a:t> ale </a:t>
            </a:r>
            <a:r>
              <a:rPr lang="en-US" dirty="0" err="1"/>
              <a:t>învățării</a:t>
            </a:r>
            <a:r>
              <a:rPr lang="en-US" noProof="0" dirty="0"/>
              <a:t>:</a:t>
            </a:r>
          </a:p>
          <a:p>
            <a:r>
              <a:rPr lang="en-US" dirty="0"/>
              <a:t>K7: </a:t>
            </a:r>
            <a:r>
              <a:rPr lang="en-US" dirty="0" err="1"/>
              <a:t>Prezentarea</a:t>
            </a:r>
            <a:r>
              <a:rPr lang="en-US" dirty="0"/>
              <a:t> de </a:t>
            </a:r>
            <a:r>
              <a:rPr lang="en-US" dirty="0" err="1"/>
              <a:t>metode</a:t>
            </a:r>
            <a:r>
              <a:rPr lang="en-US" dirty="0"/>
              <a:t> de </a:t>
            </a:r>
            <a:r>
              <a:rPr lang="en-US" dirty="0" err="1"/>
              <a:t>integrare</a:t>
            </a:r>
            <a:r>
              <a:rPr lang="en-US" dirty="0"/>
              <a:t> a </a:t>
            </a:r>
            <a:r>
              <a:rPr lang="en-US" dirty="0" err="1"/>
              <a:t>sustenabilității</a:t>
            </a:r>
            <a:r>
              <a:rPr lang="en-US" dirty="0"/>
              <a:t> </a:t>
            </a:r>
            <a:r>
              <a:rPr lang="en-US" dirty="0" err="1"/>
              <a:t>în</a:t>
            </a:r>
            <a:r>
              <a:rPr lang="en-US" dirty="0"/>
              <a:t> </a:t>
            </a:r>
            <a:r>
              <a:rPr lang="en-US" dirty="0" err="1"/>
              <a:t>cadrul</a:t>
            </a:r>
            <a:r>
              <a:rPr lang="en-US" dirty="0"/>
              <a:t> </a:t>
            </a:r>
            <a:r>
              <a:rPr lang="en-US" dirty="0" err="1"/>
              <a:t>programelor</a:t>
            </a:r>
            <a:r>
              <a:rPr lang="en-US" dirty="0"/>
              <a:t> VET, </a:t>
            </a:r>
            <a:r>
              <a:rPr lang="en-US" dirty="0" err="1"/>
              <a:t>inclusiv</a:t>
            </a:r>
            <a:r>
              <a:rPr lang="en-US" dirty="0"/>
              <a:t> </a:t>
            </a:r>
            <a:r>
              <a:rPr lang="en-US" dirty="0" err="1"/>
              <a:t>monitorizare</a:t>
            </a:r>
            <a:r>
              <a:rPr lang="en-US" dirty="0"/>
              <a:t>, </a:t>
            </a:r>
            <a:r>
              <a:rPr lang="en-US" dirty="0" err="1"/>
              <a:t>raportare</a:t>
            </a:r>
            <a:r>
              <a:rPr lang="en-US" dirty="0"/>
              <a:t> </a:t>
            </a:r>
            <a:r>
              <a:rPr lang="en-US" dirty="0" err="1"/>
              <a:t>și</a:t>
            </a:r>
            <a:r>
              <a:rPr lang="en-US" dirty="0"/>
              <a:t> </a:t>
            </a:r>
            <a:r>
              <a:rPr lang="en-US" dirty="0" err="1"/>
              <a:t>îmbunătățire</a:t>
            </a:r>
            <a:r>
              <a:rPr lang="en-US" dirty="0"/>
              <a:t> </a:t>
            </a:r>
            <a:r>
              <a:rPr lang="en-US" dirty="0" err="1"/>
              <a:t>continuă</a:t>
            </a:r>
            <a:r>
              <a:rPr lang="en-US" dirty="0"/>
              <a:t>.
S6: </a:t>
            </a:r>
            <a:r>
              <a:rPr lang="en-US" dirty="0" err="1"/>
              <a:t>Dezvoltarea</a:t>
            </a:r>
            <a:r>
              <a:rPr lang="en-US" dirty="0"/>
              <a:t> </a:t>
            </a:r>
            <a:r>
              <a:rPr lang="en-US" dirty="0" err="1"/>
              <a:t>și</a:t>
            </a:r>
            <a:r>
              <a:rPr lang="en-US" dirty="0"/>
              <a:t> </a:t>
            </a:r>
            <a:r>
              <a:rPr lang="en-US" dirty="0" err="1"/>
              <a:t>implementarea</a:t>
            </a:r>
            <a:r>
              <a:rPr lang="en-US" dirty="0"/>
              <a:t> de </a:t>
            </a:r>
            <a:r>
              <a:rPr lang="en-US" dirty="0" err="1"/>
              <a:t>planuri</a:t>
            </a:r>
            <a:r>
              <a:rPr lang="en-US" dirty="0"/>
              <a:t> de </a:t>
            </a:r>
            <a:r>
              <a:rPr lang="en-US" dirty="0" err="1"/>
              <a:t>facilitare</a:t>
            </a:r>
            <a:r>
              <a:rPr lang="en-US" dirty="0"/>
              <a:t> </a:t>
            </a:r>
            <a:r>
              <a:rPr lang="en-US" dirty="0" err="1"/>
              <a:t>aliniate</a:t>
            </a:r>
            <a:r>
              <a:rPr lang="en-US" dirty="0"/>
              <a:t> cu </a:t>
            </a:r>
            <a:r>
              <a:rPr lang="en-US" dirty="0" err="1"/>
              <a:t>cele</a:t>
            </a:r>
            <a:r>
              <a:rPr lang="en-US" dirty="0"/>
              <a:t> </a:t>
            </a:r>
            <a:r>
              <a:rPr lang="en-US" dirty="0" err="1"/>
              <a:t>șase</a:t>
            </a:r>
            <a:r>
              <a:rPr lang="en-US" dirty="0"/>
              <a:t> module ale </a:t>
            </a:r>
            <a:r>
              <a:rPr lang="en-US" dirty="0" err="1"/>
              <a:t>curriculumului</a:t>
            </a:r>
            <a:r>
              <a:rPr lang="en-US" dirty="0"/>
              <a:t> ESE.
S7: </a:t>
            </a:r>
            <a:r>
              <a:rPr lang="en-US" dirty="0" err="1"/>
              <a:t>Compilarea</a:t>
            </a:r>
            <a:r>
              <a:rPr lang="en-US" dirty="0"/>
              <a:t> </a:t>
            </a:r>
            <a:r>
              <a:rPr lang="en-US" dirty="0" err="1"/>
              <a:t>și</a:t>
            </a:r>
            <a:r>
              <a:rPr lang="en-US" dirty="0"/>
              <a:t> </a:t>
            </a:r>
            <a:r>
              <a:rPr lang="en-US" dirty="0" err="1"/>
              <a:t>gestionarea</a:t>
            </a:r>
            <a:r>
              <a:rPr lang="en-US" dirty="0"/>
              <a:t> </a:t>
            </a:r>
            <a:r>
              <a:rPr lang="en-US" dirty="0" err="1"/>
              <a:t>unui</a:t>
            </a:r>
            <a:r>
              <a:rPr lang="en-US" dirty="0"/>
              <a:t> </a:t>
            </a:r>
            <a:r>
              <a:rPr lang="en-US" dirty="0" err="1"/>
              <a:t>portofoliu</a:t>
            </a:r>
            <a:r>
              <a:rPr lang="en-US" dirty="0"/>
              <a:t> de formator care </a:t>
            </a:r>
            <a:r>
              <a:rPr lang="en-US" dirty="0" err="1"/>
              <a:t>să</a:t>
            </a:r>
            <a:r>
              <a:rPr lang="en-US" dirty="0"/>
              <a:t> </a:t>
            </a:r>
            <a:r>
              <a:rPr lang="en-US" dirty="0" err="1"/>
              <a:t>demonstreze</a:t>
            </a:r>
            <a:r>
              <a:rPr lang="en-US" dirty="0"/>
              <a:t> </a:t>
            </a:r>
            <a:r>
              <a:rPr lang="en-US" dirty="0" err="1"/>
              <a:t>designul</a:t>
            </a:r>
            <a:r>
              <a:rPr lang="en-US" dirty="0"/>
              <a:t> </a:t>
            </a:r>
            <a:r>
              <a:rPr lang="en-US" dirty="0" err="1"/>
              <a:t>învățării</a:t>
            </a:r>
            <a:r>
              <a:rPr lang="en-US" dirty="0"/>
              <a:t>, </a:t>
            </a:r>
            <a:r>
              <a:rPr lang="en-US" dirty="0" err="1"/>
              <a:t>asigurarea</a:t>
            </a:r>
            <a:r>
              <a:rPr lang="en-US" dirty="0"/>
              <a:t> </a:t>
            </a:r>
            <a:r>
              <a:rPr lang="en-US" dirty="0" err="1"/>
              <a:t>calității</a:t>
            </a:r>
            <a:r>
              <a:rPr lang="en-US" dirty="0"/>
              <a:t>, </a:t>
            </a:r>
            <a:r>
              <a:rPr lang="en-US" dirty="0" err="1"/>
              <a:t>accesibilitatea</a:t>
            </a:r>
            <a:r>
              <a:rPr lang="en-US" dirty="0"/>
              <a:t> </a:t>
            </a:r>
            <a:r>
              <a:rPr lang="en-US" dirty="0" err="1"/>
              <a:t>și</a:t>
            </a:r>
            <a:r>
              <a:rPr lang="en-US" dirty="0"/>
              <a:t> </a:t>
            </a:r>
            <a:r>
              <a:rPr lang="en-US" dirty="0" err="1"/>
              <a:t>reflecția</a:t>
            </a:r>
            <a:r>
              <a:rPr lang="en-US" dirty="0"/>
              <a:t>.
AR1: </a:t>
            </a:r>
            <a:r>
              <a:rPr lang="en-US" dirty="0" err="1"/>
              <a:t>Facilitarea</a:t>
            </a:r>
            <a:r>
              <a:rPr lang="en-US" dirty="0"/>
              <a:t> </a:t>
            </a:r>
            <a:r>
              <a:rPr lang="en-US" dirty="0" err="1"/>
              <a:t>independentă</a:t>
            </a:r>
            <a:r>
              <a:rPr lang="en-US" dirty="0"/>
              <a:t> a </a:t>
            </a:r>
            <a:r>
              <a:rPr lang="en-US" dirty="0" err="1"/>
              <a:t>cursului</a:t>
            </a:r>
            <a:r>
              <a:rPr lang="en-US" dirty="0"/>
              <a:t> ESE, </a:t>
            </a:r>
            <a:r>
              <a:rPr lang="en-US" dirty="0" err="1"/>
              <a:t>asigurând</a:t>
            </a:r>
            <a:r>
              <a:rPr lang="en-US" dirty="0"/>
              <a:t> </a:t>
            </a:r>
            <a:r>
              <a:rPr lang="en-US" dirty="0" err="1"/>
              <a:t>calitatea</a:t>
            </a:r>
            <a:r>
              <a:rPr lang="en-US" dirty="0"/>
              <a:t> </a:t>
            </a:r>
            <a:r>
              <a:rPr lang="en-US" dirty="0" err="1"/>
              <a:t>pedagogică</a:t>
            </a:r>
            <a:r>
              <a:rPr lang="en-US" dirty="0"/>
              <a:t>, </a:t>
            </a:r>
            <a:r>
              <a:rPr lang="en-US" dirty="0" err="1"/>
              <a:t>etică</a:t>
            </a:r>
            <a:r>
              <a:rPr lang="en-US" dirty="0"/>
              <a:t> </a:t>
            </a:r>
            <a:r>
              <a:rPr lang="en-US" dirty="0" err="1"/>
              <a:t>și</a:t>
            </a:r>
            <a:r>
              <a:rPr lang="en-US" dirty="0"/>
              <a:t> </a:t>
            </a:r>
            <a:r>
              <a:rPr lang="en-US" dirty="0" err="1"/>
              <a:t>tehnică</a:t>
            </a:r>
            <a:r>
              <a:rPr lang="en-US" dirty="0"/>
              <a:t>.
AR2: </a:t>
            </a:r>
            <a:r>
              <a:rPr lang="en-US" dirty="0" err="1"/>
              <a:t>Adaptarea</a:t>
            </a:r>
            <a:r>
              <a:rPr lang="en-US" dirty="0"/>
              <a:t> </a:t>
            </a:r>
            <a:r>
              <a:rPr lang="en-US" dirty="0" err="1"/>
              <a:t>materialelor</a:t>
            </a:r>
            <a:r>
              <a:rPr lang="en-US" dirty="0"/>
              <a:t> </a:t>
            </a:r>
            <a:r>
              <a:rPr lang="en-US" dirty="0" err="1"/>
              <a:t>și</a:t>
            </a:r>
            <a:r>
              <a:rPr lang="en-US" dirty="0"/>
              <a:t> </a:t>
            </a:r>
            <a:r>
              <a:rPr lang="en-US" dirty="0" err="1"/>
              <a:t>exemplelor</a:t>
            </a:r>
            <a:r>
              <a:rPr lang="en-US" dirty="0"/>
              <a:t> la </a:t>
            </a:r>
            <a:r>
              <a:rPr lang="en-US" dirty="0" err="1"/>
              <a:t>contexte</a:t>
            </a:r>
            <a:r>
              <a:rPr lang="en-US" dirty="0"/>
              <a:t> locale </a:t>
            </a:r>
            <a:r>
              <a:rPr lang="en-US" dirty="0" err="1"/>
              <a:t>sau</a:t>
            </a:r>
            <a:r>
              <a:rPr lang="en-US" dirty="0"/>
              <a:t> </a:t>
            </a:r>
            <a:r>
              <a:rPr lang="en-US" dirty="0" err="1"/>
              <a:t>instituționale</a:t>
            </a:r>
            <a:r>
              <a:rPr lang="en-US" dirty="0"/>
              <a:t>, </a:t>
            </a:r>
            <a:r>
              <a:rPr lang="en-US" dirty="0" err="1"/>
              <a:t>menținând</a:t>
            </a:r>
            <a:r>
              <a:rPr lang="en-US" dirty="0"/>
              <a:t> </a:t>
            </a:r>
            <a:r>
              <a:rPr lang="en-US" dirty="0" err="1"/>
              <a:t>în</a:t>
            </a:r>
            <a:r>
              <a:rPr lang="en-US" dirty="0"/>
              <a:t> </a:t>
            </a:r>
            <a:r>
              <a:rPr lang="en-US" dirty="0" err="1"/>
              <a:t>același</a:t>
            </a:r>
            <a:r>
              <a:rPr lang="en-US" dirty="0"/>
              <a:t> </a:t>
            </a:r>
            <a:r>
              <a:rPr lang="en-US" dirty="0" err="1"/>
              <a:t>timp</a:t>
            </a:r>
            <a:r>
              <a:rPr lang="en-US" dirty="0"/>
              <a:t> </a:t>
            </a:r>
            <a:r>
              <a:rPr lang="en-US" dirty="0" err="1"/>
              <a:t>cadrul</a:t>
            </a:r>
            <a:r>
              <a:rPr lang="en-US" dirty="0"/>
              <a:t> </a:t>
            </a:r>
            <a:r>
              <a:rPr lang="en-US" dirty="0" err="1"/>
              <a:t>european</a:t>
            </a:r>
            <a:r>
              <a:rPr lang="en-US" dirty="0"/>
              <a:t> de </a:t>
            </a:r>
            <a:r>
              <a:rPr lang="en-US" dirty="0" err="1"/>
              <a:t>asigurare</a:t>
            </a:r>
            <a:r>
              <a:rPr lang="en-US" dirty="0"/>
              <a:t> a </a:t>
            </a:r>
            <a:r>
              <a:rPr lang="en-US" dirty="0" err="1"/>
              <a:t>calității</a:t>
            </a:r>
            <a:r>
              <a:rPr lang="en-US" dirty="0"/>
              <a:t>.
AR3: </a:t>
            </a:r>
            <a:r>
              <a:rPr lang="en-US" dirty="0" err="1"/>
              <a:t>Mentorarea</a:t>
            </a:r>
            <a:r>
              <a:rPr lang="en-US" dirty="0"/>
              <a:t> </a:t>
            </a:r>
            <a:r>
              <a:rPr lang="en-US" dirty="0" err="1"/>
              <a:t>noilorformatori</a:t>
            </a:r>
            <a:r>
              <a:rPr lang="en-US" dirty="0"/>
              <a:t> </a:t>
            </a:r>
            <a:r>
              <a:rPr lang="en-US" dirty="0" err="1"/>
              <a:t>și</a:t>
            </a:r>
            <a:r>
              <a:rPr lang="en-US" dirty="0"/>
              <a:t> </a:t>
            </a:r>
            <a:r>
              <a:rPr lang="en-US" dirty="0" err="1"/>
              <a:t>contribuirea</a:t>
            </a:r>
            <a:r>
              <a:rPr lang="en-US" dirty="0"/>
              <a:t> la </a:t>
            </a:r>
            <a:r>
              <a:rPr lang="en-US" dirty="0" err="1"/>
              <a:t>rețelele</a:t>
            </a:r>
            <a:r>
              <a:rPr lang="en-US" dirty="0"/>
              <a:t> </a:t>
            </a:r>
            <a:r>
              <a:rPr lang="en-US" dirty="0" err="1"/>
              <a:t>naționale</a:t>
            </a:r>
            <a:r>
              <a:rPr lang="en-US" dirty="0"/>
              <a:t> </a:t>
            </a:r>
            <a:r>
              <a:rPr lang="en-US" dirty="0" err="1"/>
              <a:t>și</a:t>
            </a:r>
            <a:r>
              <a:rPr lang="en-US" dirty="0"/>
              <a:t> </a:t>
            </a:r>
            <a:r>
              <a:rPr lang="en-US" dirty="0" err="1"/>
              <a:t>transnaționale</a:t>
            </a:r>
            <a:r>
              <a:rPr lang="en-US" dirty="0"/>
              <a:t> de </a:t>
            </a:r>
            <a:r>
              <a:rPr lang="en-US" dirty="0" err="1"/>
              <a:t>formatori</a:t>
            </a:r>
            <a:r>
              <a:rPr lang="en-US" dirty="0"/>
              <a:t> ESE.
AR6: </a:t>
            </a:r>
            <a:r>
              <a:rPr lang="en-US" dirty="0" err="1"/>
              <a:t>Implicarea</a:t>
            </a:r>
            <a:r>
              <a:rPr lang="en-US" dirty="0"/>
              <a:t> </a:t>
            </a:r>
            <a:r>
              <a:rPr lang="en-US" dirty="0" err="1"/>
              <a:t>în</a:t>
            </a:r>
            <a:r>
              <a:rPr lang="en-US" dirty="0"/>
              <a:t> </a:t>
            </a:r>
            <a:r>
              <a:rPr lang="en-US" dirty="0" err="1"/>
              <a:t>moderarea</a:t>
            </a:r>
            <a:r>
              <a:rPr lang="en-US" dirty="0"/>
              <a:t> </a:t>
            </a:r>
            <a:r>
              <a:rPr lang="en-US" dirty="0" err="1"/>
              <a:t>colegilor</a:t>
            </a:r>
            <a:r>
              <a:rPr lang="en-US" dirty="0"/>
              <a:t> </a:t>
            </a:r>
            <a:r>
              <a:rPr lang="en-US" dirty="0" err="1"/>
              <a:t>și</a:t>
            </a:r>
            <a:r>
              <a:rPr lang="en-US" dirty="0"/>
              <a:t> </a:t>
            </a:r>
            <a:r>
              <a:rPr lang="en-US" dirty="0" err="1"/>
              <a:t>îmbunătățirea</a:t>
            </a:r>
            <a:r>
              <a:rPr lang="en-US" dirty="0"/>
              <a:t> </a:t>
            </a:r>
            <a:r>
              <a:rPr lang="en-US" dirty="0" err="1"/>
              <a:t>continuă</a:t>
            </a:r>
            <a:r>
              <a:rPr lang="en-US" dirty="0"/>
              <a:t>, </a:t>
            </a:r>
            <a:r>
              <a:rPr lang="en-US" dirty="0" err="1"/>
              <a:t>contribuind</a:t>
            </a:r>
            <a:r>
              <a:rPr lang="en-US" dirty="0"/>
              <a:t> la </a:t>
            </a:r>
            <a:r>
              <a:rPr lang="en-US" dirty="0" err="1"/>
              <a:t>sustenabilitatea</a:t>
            </a:r>
            <a:r>
              <a:rPr lang="en-US" dirty="0"/>
              <a:t> </a:t>
            </a:r>
            <a:r>
              <a:rPr lang="en-US" dirty="0" err="1"/>
              <a:t>ecosistemului</a:t>
            </a:r>
            <a:r>
              <a:rPr lang="en-US" dirty="0"/>
              <a:t> de </a:t>
            </a:r>
            <a:r>
              <a:rPr lang="en-US" dirty="0" err="1"/>
              <a:t>formare</a:t>
            </a:r>
            <a:r>
              <a:rPr lang="en-US" dirty="0"/>
              <a:t> ESE.</a:t>
            </a:r>
            <a:endParaRPr lang="en-US" noProof="0" dirty="0"/>
          </a:p>
          <a:p>
            <a:pPr marL="0" indent="0">
              <a:buNone/>
            </a:pPr>
            <a:endParaRPr lang="en-US" b="1" dirty="0"/>
          </a:p>
        </p:txBody>
      </p:sp>
    </p:spTree>
    <p:extLst>
      <p:ext uri="{BB962C8B-B14F-4D97-AF65-F5344CB8AC3E}">
        <p14:creationId xmlns:p14="http://schemas.microsoft.com/office/powerpoint/2010/main" val="3620290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D6EFD-D2C1-9DCC-D682-86DADF87619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4D713E24-4DDC-B384-DE94-6729EA15AC17}"/>
              </a:ext>
            </a:extLst>
          </p:cNvPr>
          <p:cNvSpPr/>
          <p:nvPr/>
        </p:nvSpPr>
        <p:spPr>
          <a:xfrm>
            <a:off x="9721318" y="1734819"/>
            <a:ext cx="2339252" cy="3727319"/>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Content Placeholder 6">
            <a:extLst>
              <a:ext uri="{FF2B5EF4-FFF2-40B4-BE49-F238E27FC236}">
                <a16:creationId xmlns:a16="http://schemas.microsoft.com/office/drawing/2014/main" id="{0A60AAED-37AF-4423-CB73-B62482B0611E}"/>
              </a:ext>
            </a:extLst>
          </p:cNvPr>
          <p:cNvSpPr>
            <a:spLocks noGrp="1"/>
          </p:cNvSpPr>
          <p:nvPr>
            <p:ph sz="quarter" idx="12"/>
          </p:nvPr>
        </p:nvSpPr>
        <p:spPr>
          <a:xfrm>
            <a:off x="489495" y="2386985"/>
            <a:ext cx="8593120" cy="3537406"/>
          </a:xfrm>
        </p:spPr>
        <p:txBody>
          <a:bodyPr>
            <a:normAutofit/>
          </a:bodyPr>
          <a:lstStyle/>
          <a:p>
            <a:pPr algn="just"/>
            <a:r>
              <a:rPr lang="en-GB" b="1" i="1" dirty="0" err="1"/>
              <a:t>Sustenabilitate</a:t>
            </a:r>
            <a:r>
              <a:rPr lang="en-GB" b="1" i="1" dirty="0"/>
              <a:t>: </a:t>
            </a:r>
            <a:r>
              <a:rPr lang="en-GB" dirty="0" err="1"/>
              <a:t>Capacitatea</a:t>
            </a:r>
            <a:r>
              <a:rPr lang="en-GB" dirty="0"/>
              <a:t> de a </a:t>
            </a:r>
            <a:r>
              <a:rPr lang="en-GB" dirty="0" err="1"/>
              <a:t>răspunde</a:t>
            </a:r>
            <a:r>
              <a:rPr lang="en-GB" dirty="0"/>
              <a:t> </a:t>
            </a:r>
            <a:r>
              <a:rPr lang="en-GB" dirty="0" err="1"/>
              <a:t>nevoilor</a:t>
            </a:r>
            <a:r>
              <a:rPr lang="en-GB" dirty="0"/>
              <a:t> </a:t>
            </a:r>
            <a:r>
              <a:rPr lang="en-GB" dirty="0" err="1"/>
              <a:t>prezente</a:t>
            </a:r>
            <a:r>
              <a:rPr lang="en-GB" dirty="0"/>
              <a:t> </a:t>
            </a:r>
            <a:r>
              <a:rPr lang="en-GB" dirty="0" err="1"/>
              <a:t>fără</a:t>
            </a:r>
            <a:r>
              <a:rPr lang="en-GB" dirty="0"/>
              <a:t> a </a:t>
            </a:r>
            <a:r>
              <a:rPr lang="en-GB" dirty="0" err="1"/>
              <a:t>compromite</a:t>
            </a:r>
            <a:r>
              <a:rPr lang="en-GB" dirty="0"/>
              <a:t> </a:t>
            </a:r>
            <a:r>
              <a:rPr lang="en-GB" dirty="0" err="1"/>
              <a:t>generațiile</a:t>
            </a:r>
            <a:r>
              <a:rPr lang="en-GB" dirty="0"/>
              <a:t> </a:t>
            </a:r>
            <a:r>
              <a:rPr lang="en-GB" dirty="0" err="1"/>
              <a:t>viitoare</a:t>
            </a:r>
            <a:r>
              <a:rPr lang="en-GB" dirty="0"/>
              <a:t>, </a:t>
            </a:r>
            <a:r>
              <a:rPr lang="en-GB" dirty="0" err="1"/>
              <a:t>echilibrând</a:t>
            </a:r>
            <a:r>
              <a:rPr lang="en-GB" dirty="0"/>
              <a:t> </a:t>
            </a:r>
            <a:r>
              <a:rPr lang="en-GB" dirty="0" err="1"/>
              <a:t>aspectele</a:t>
            </a:r>
            <a:r>
              <a:rPr lang="en-GB" dirty="0"/>
              <a:t> de </a:t>
            </a:r>
            <a:r>
              <a:rPr lang="en-GB" dirty="0" err="1"/>
              <a:t>mediu</a:t>
            </a:r>
            <a:r>
              <a:rPr lang="en-GB" dirty="0"/>
              <a:t>, </a:t>
            </a:r>
            <a:r>
              <a:rPr lang="en-GB" dirty="0" err="1"/>
              <a:t>sociale</a:t>
            </a:r>
            <a:r>
              <a:rPr lang="en-GB" dirty="0"/>
              <a:t> </a:t>
            </a:r>
            <a:r>
              <a:rPr lang="en-GB" dirty="0" err="1"/>
              <a:t>și</a:t>
            </a:r>
            <a:r>
              <a:rPr lang="en-GB" dirty="0"/>
              <a:t> </a:t>
            </a:r>
            <a:r>
              <a:rPr lang="en-GB" dirty="0" err="1"/>
              <a:t>economice</a:t>
            </a:r>
            <a:r>
              <a:rPr lang="en-GB" dirty="0"/>
              <a:t>.
</a:t>
            </a:r>
            <a:r>
              <a:rPr lang="en-GB" b="1" i="1" dirty="0"/>
              <a:t>Dezvoltare </a:t>
            </a:r>
            <a:r>
              <a:rPr lang="en-GB" b="1" i="1" dirty="0" err="1"/>
              <a:t>durabilă</a:t>
            </a:r>
            <a:r>
              <a:rPr lang="en-GB" b="1" i="1" dirty="0"/>
              <a:t>: </a:t>
            </a:r>
            <a:r>
              <a:rPr lang="en-GB" dirty="0"/>
              <a:t>Un model de </a:t>
            </a:r>
            <a:r>
              <a:rPr lang="en-GB" dirty="0" err="1"/>
              <a:t>dezvoltare</a:t>
            </a:r>
            <a:r>
              <a:rPr lang="en-GB" dirty="0"/>
              <a:t> care </a:t>
            </a:r>
            <a:r>
              <a:rPr lang="en-GB" dirty="0" err="1"/>
              <a:t>urmărește</a:t>
            </a:r>
            <a:r>
              <a:rPr lang="en-GB" dirty="0"/>
              <a:t> </a:t>
            </a:r>
            <a:r>
              <a:rPr lang="en-GB" dirty="0" err="1"/>
              <a:t>creșterea</a:t>
            </a:r>
            <a:r>
              <a:rPr lang="en-GB" dirty="0"/>
              <a:t> </a:t>
            </a:r>
            <a:r>
              <a:rPr lang="en-GB" dirty="0" err="1"/>
              <a:t>economică</a:t>
            </a:r>
            <a:r>
              <a:rPr lang="en-GB" dirty="0"/>
              <a:t> </a:t>
            </a:r>
            <a:r>
              <a:rPr lang="en-GB" dirty="0" err="1"/>
              <a:t>combinată</a:t>
            </a:r>
            <a:r>
              <a:rPr lang="en-GB" dirty="0"/>
              <a:t> cu </a:t>
            </a:r>
            <a:r>
              <a:rPr lang="en-GB" dirty="0" err="1"/>
              <a:t>conservarea</a:t>
            </a:r>
            <a:r>
              <a:rPr lang="en-GB" dirty="0"/>
              <a:t> </a:t>
            </a:r>
            <a:r>
              <a:rPr lang="en-GB" dirty="0" err="1"/>
              <a:t>mediului</a:t>
            </a:r>
            <a:r>
              <a:rPr lang="en-GB" dirty="0"/>
              <a:t> </a:t>
            </a:r>
            <a:r>
              <a:rPr lang="en-GB" dirty="0" err="1"/>
              <a:t>și</a:t>
            </a:r>
            <a:r>
              <a:rPr lang="en-GB" dirty="0"/>
              <a:t> </a:t>
            </a:r>
            <a:r>
              <a:rPr lang="en-GB" dirty="0" err="1"/>
              <a:t>incluziunea</a:t>
            </a:r>
            <a:r>
              <a:rPr lang="en-GB" dirty="0"/>
              <a:t> </a:t>
            </a:r>
            <a:r>
              <a:rPr lang="en-GB" dirty="0" err="1"/>
              <a:t>socială</a:t>
            </a:r>
            <a:r>
              <a:rPr lang="en-GB" dirty="0"/>
              <a:t>.
</a:t>
            </a:r>
            <a:r>
              <a:rPr lang="en-GB" b="1" i="1" dirty="0" err="1"/>
              <a:t>Comunități</a:t>
            </a:r>
            <a:r>
              <a:rPr lang="en-GB" b="1" i="1" dirty="0"/>
              <a:t> </a:t>
            </a:r>
            <a:r>
              <a:rPr lang="en-GB" b="1" i="1" dirty="0" err="1"/>
              <a:t>durabile</a:t>
            </a:r>
            <a:r>
              <a:rPr lang="en-GB" b="1" i="1" dirty="0"/>
              <a:t>: </a:t>
            </a:r>
            <a:r>
              <a:rPr lang="en-GB" dirty="0" err="1"/>
              <a:t>Comunități</a:t>
            </a:r>
            <a:r>
              <a:rPr lang="en-GB" dirty="0"/>
              <a:t> care </a:t>
            </a:r>
            <a:r>
              <a:rPr lang="en-GB" dirty="0" err="1"/>
              <a:t>gestionează</a:t>
            </a:r>
            <a:r>
              <a:rPr lang="en-GB" dirty="0"/>
              <a:t> </a:t>
            </a:r>
            <a:r>
              <a:rPr lang="en-GB" dirty="0" err="1"/>
              <a:t>resursele</a:t>
            </a:r>
            <a:r>
              <a:rPr lang="en-GB" dirty="0"/>
              <a:t> </a:t>
            </a:r>
            <a:r>
              <a:rPr lang="en-GB" dirty="0" err="1"/>
              <a:t>naturale</a:t>
            </a:r>
            <a:r>
              <a:rPr lang="en-GB" dirty="0"/>
              <a:t>, </a:t>
            </a:r>
            <a:r>
              <a:rPr lang="en-GB" dirty="0" err="1"/>
              <a:t>umane</a:t>
            </a:r>
            <a:r>
              <a:rPr lang="en-GB" dirty="0"/>
              <a:t> </a:t>
            </a:r>
            <a:r>
              <a:rPr lang="en-GB" dirty="0" err="1"/>
              <a:t>și</a:t>
            </a:r>
            <a:r>
              <a:rPr lang="en-GB" dirty="0"/>
              <a:t> </a:t>
            </a:r>
            <a:r>
              <a:rPr lang="en-GB" dirty="0" err="1"/>
              <a:t>financiare</a:t>
            </a:r>
            <a:r>
              <a:rPr lang="en-GB" dirty="0"/>
              <a:t> </a:t>
            </a:r>
            <a:r>
              <a:rPr lang="en-GB" dirty="0" err="1"/>
              <a:t>pentru</a:t>
            </a:r>
            <a:r>
              <a:rPr lang="en-GB" dirty="0"/>
              <a:t> a </a:t>
            </a:r>
            <a:r>
              <a:rPr lang="en-GB" dirty="0" err="1"/>
              <a:t>asigura</a:t>
            </a:r>
            <a:r>
              <a:rPr lang="en-GB" dirty="0"/>
              <a:t> </a:t>
            </a:r>
            <a:r>
              <a:rPr lang="en-GB" dirty="0" err="1"/>
              <a:t>calitatea</a:t>
            </a:r>
            <a:r>
              <a:rPr lang="en-GB" dirty="0"/>
              <a:t> </a:t>
            </a:r>
            <a:r>
              <a:rPr lang="en-GB" dirty="0" err="1"/>
              <a:t>vieții</a:t>
            </a:r>
            <a:r>
              <a:rPr lang="en-GB" dirty="0"/>
              <a:t> </a:t>
            </a:r>
            <a:r>
              <a:rPr lang="en-GB" dirty="0" err="1"/>
              <a:t>actuală</a:t>
            </a:r>
            <a:r>
              <a:rPr lang="en-GB" dirty="0"/>
              <a:t> </a:t>
            </a:r>
            <a:r>
              <a:rPr lang="en-GB" dirty="0" err="1"/>
              <a:t>și</a:t>
            </a:r>
            <a:r>
              <a:rPr lang="en-GB" dirty="0"/>
              <a:t> </a:t>
            </a:r>
            <a:r>
              <a:rPr lang="en-GB" dirty="0" err="1"/>
              <a:t>viitoare</a:t>
            </a:r>
            <a:r>
              <a:rPr lang="en-GB" dirty="0"/>
              <a:t>, </a:t>
            </a:r>
            <a:r>
              <a:rPr lang="en-GB" dirty="0" err="1"/>
              <a:t>promovând</a:t>
            </a:r>
            <a:r>
              <a:rPr lang="en-GB" dirty="0"/>
              <a:t> </a:t>
            </a:r>
            <a:r>
              <a:rPr lang="en-GB" dirty="0" err="1"/>
              <a:t>incluziunea</a:t>
            </a:r>
            <a:r>
              <a:rPr lang="en-GB" dirty="0"/>
              <a:t> </a:t>
            </a:r>
            <a:r>
              <a:rPr lang="en-GB" dirty="0" err="1"/>
              <a:t>și</a:t>
            </a:r>
            <a:r>
              <a:rPr lang="en-GB" dirty="0"/>
              <a:t> </a:t>
            </a:r>
            <a:r>
              <a:rPr lang="en-GB" dirty="0" err="1"/>
              <a:t>participarea</a:t>
            </a:r>
            <a:r>
              <a:rPr lang="en-GB" dirty="0"/>
              <a:t> </a:t>
            </a:r>
            <a:r>
              <a:rPr lang="en-GB" dirty="0" err="1"/>
              <a:t>socială</a:t>
            </a:r>
            <a:r>
              <a:rPr lang="en-GB" dirty="0"/>
              <a:t>.
</a:t>
            </a:r>
            <a:r>
              <a:rPr lang="en-GB" b="1" i="1" dirty="0"/>
              <a:t>Triple Bottom Line: </a:t>
            </a:r>
            <a:r>
              <a:rPr lang="en-GB" dirty="0"/>
              <a:t>O </a:t>
            </a:r>
            <a:r>
              <a:rPr lang="en-GB" dirty="0" err="1"/>
              <a:t>abordare</a:t>
            </a:r>
            <a:r>
              <a:rPr lang="en-GB" dirty="0"/>
              <a:t> care </a:t>
            </a:r>
            <a:r>
              <a:rPr lang="en-GB" dirty="0" err="1"/>
              <a:t>evaluează</a:t>
            </a:r>
            <a:r>
              <a:rPr lang="en-GB" dirty="0"/>
              <a:t> </a:t>
            </a:r>
            <a:r>
              <a:rPr lang="en-GB" dirty="0" err="1"/>
              <a:t>performanța</a:t>
            </a:r>
            <a:r>
              <a:rPr lang="en-GB" dirty="0"/>
              <a:t> </a:t>
            </a:r>
            <a:r>
              <a:rPr lang="en-GB" dirty="0" err="1"/>
              <a:t>unei</a:t>
            </a:r>
            <a:r>
              <a:rPr lang="en-GB" dirty="0"/>
              <a:t> </a:t>
            </a:r>
            <a:r>
              <a:rPr lang="en-GB" dirty="0" err="1"/>
              <a:t>organizații</a:t>
            </a:r>
            <a:r>
              <a:rPr lang="en-GB" dirty="0"/>
              <a:t> </a:t>
            </a:r>
            <a:r>
              <a:rPr lang="en-GB" dirty="0" err="1"/>
              <a:t>luând</a:t>
            </a:r>
            <a:r>
              <a:rPr lang="en-GB" dirty="0"/>
              <a:t> </a:t>
            </a:r>
            <a:r>
              <a:rPr lang="en-GB" dirty="0" err="1"/>
              <a:t>în</a:t>
            </a:r>
            <a:r>
              <a:rPr lang="en-GB" dirty="0"/>
              <a:t> </a:t>
            </a:r>
            <a:r>
              <a:rPr lang="en-GB" dirty="0" err="1"/>
              <a:t>considerare</a:t>
            </a:r>
            <a:r>
              <a:rPr lang="en-GB" dirty="0"/>
              <a:t> </a:t>
            </a:r>
            <a:r>
              <a:rPr lang="en-GB" dirty="0" err="1"/>
              <a:t>trei</a:t>
            </a:r>
            <a:r>
              <a:rPr lang="en-GB" dirty="0"/>
              <a:t> </a:t>
            </a:r>
            <a:r>
              <a:rPr lang="en-GB" dirty="0" err="1"/>
              <a:t>dimensiuni</a:t>
            </a:r>
            <a:r>
              <a:rPr lang="en-GB" dirty="0"/>
              <a:t>: </a:t>
            </a:r>
            <a:r>
              <a:rPr lang="en-GB" dirty="0" err="1"/>
              <a:t>socială</a:t>
            </a:r>
            <a:r>
              <a:rPr lang="en-GB" dirty="0"/>
              <a:t> (</a:t>
            </a:r>
            <a:r>
              <a:rPr lang="en-GB" dirty="0" err="1"/>
              <a:t>oameni</a:t>
            </a:r>
            <a:r>
              <a:rPr lang="en-GB" dirty="0"/>
              <a:t>), de </a:t>
            </a:r>
            <a:r>
              <a:rPr lang="en-GB" dirty="0" err="1"/>
              <a:t>mediu</a:t>
            </a:r>
            <a:r>
              <a:rPr lang="en-GB" dirty="0"/>
              <a:t> (</a:t>
            </a:r>
            <a:r>
              <a:rPr lang="en-GB" dirty="0" err="1"/>
              <a:t>planetă</a:t>
            </a:r>
            <a:r>
              <a:rPr lang="en-GB" dirty="0"/>
              <a:t>) </a:t>
            </a:r>
            <a:r>
              <a:rPr lang="en-GB" dirty="0" err="1"/>
              <a:t>și</a:t>
            </a:r>
            <a:r>
              <a:rPr lang="en-GB" dirty="0"/>
              <a:t> </a:t>
            </a:r>
            <a:r>
              <a:rPr lang="en-GB" dirty="0" err="1"/>
              <a:t>economică</a:t>
            </a:r>
            <a:r>
              <a:rPr lang="en-GB" dirty="0"/>
              <a:t> (profit).</a:t>
            </a:r>
          </a:p>
        </p:txBody>
      </p:sp>
      <p:sp>
        <p:nvSpPr>
          <p:cNvPr id="6" name="Title 5">
            <a:extLst>
              <a:ext uri="{FF2B5EF4-FFF2-40B4-BE49-F238E27FC236}">
                <a16:creationId xmlns:a16="http://schemas.microsoft.com/office/drawing/2014/main" id="{E3F8F967-AFDD-6BF3-392A-6E4F2E33DA5D}"/>
              </a:ext>
            </a:extLst>
          </p:cNvPr>
          <p:cNvSpPr>
            <a:spLocks noGrp="1"/>
          </p:cNvSpPr>
          <p:nvPr>
            <p:ph type="title"/>
          </p:nvPr>
        </p:nvSpPr>
        <p:spPr>
          <a:xfrm>
            <a:off x="1928032" y="1134683"/>
            <a:ext cx="5716045" cy="666983"/>
          </a:xfrm>
        </p:spPr>
        <p:txBody>
          <a:bodyPr>
            <a:normAutofit/>
          </a:bodyPr>
          <a:lstStyle/>
          <a:p>
            <a:r>
              <a:rPr lang="en-US" dirty="0">
                <a:solidFill>
                  <a:srgbClr val="255839"/>
                </a:solidFill>
              </a:rPr>
              <a:t>Ce </a:t>
            </a:r>
            <a:r>
              <a:rPr lang="en-US" dirty="0" err="1">
                <a:solidFill>
                  <a:srgbClr val="255839"/>
                </a:solidFill>
              </a:rPr>
              <a:t>este</a:t>
            </a:r>
            <a:r>
              <a:rPr lang="en-US" dirty="0">
                <a:solidFill>
                  <a:srgbClr val="255839"/>
                </a:solidFill>
              </a:rPr>
              <a:t> </a:t>
            </a:r>
            <a:r>
              <a:rPr lang="en-US" dirty="0" err="1">
                <a:solidFill>
                  <a:srgbClr val="255839"/>
                </a:solidFill>
              </a:rPr>
              <a:t>sustenabilitatea</a:t>
            </a:r>
            <a:r>
              <a:rPr lang="en-US" dirty="0">
                <a:solidFill>
                  <a:srgbClr val="255839"/>
                </a:solidFill>
              </a:rPr>
              <a:t>​</a:t>
            </a:r>
            <a:endParaRPr lang="el-GR" dirty="0">
              <a:solidFill>
                <a:srgbClr val="255839"/>
              </a:solidFill>
            </a:endParaRPr>
          </a:p>
        </p:txBody>
      </p:sp>
      <p:pic>
        <p:nvPicPr>
          <p:cNvPr id="4" name="Graphic 3" descr="Books with solid fill">
            <a:extLst>
              <a:ext uri="{FF2B5EF4-FFF2-40B4-BE49-F238E27FC236}">
                <a16:creationId xmlns:a16="http://schemas.microsoft.com/office/drawing/2014/main" id="{36C6B890-446C-35E5-E327-0DCA0C2B529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41071" y="2648606"/>
            <a:ext cx="1899746" cy="1899746"/>
          </a:xfrm>
          <a:prstGeom prst="rect">
            <a:avLst/>
          </a:prstGeom>
        </p:spPr>
      </p:pic>
    </p:spTree>
    <p:extLst>
      <p:ext uri="{BB962C8B-B14F-4D97-AF65-F5344CB8AC3E}">
        <p14:creationId xmlns:p14="http://schemas.microsoft.com/office/powerpoint/2010/main" val="1024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84B-5BAC-7C6D-E3C1-0ADEA0C64D1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BC97A1C-3745-7191-5CCA-0E001EF17C70}"/>
              </a:ext>
            </a:extLst>
          </p:cNvPr>
          <p:cNvSpPr>
            <a:spLocks noGrp="1"/>
          </p:cNvSpPr>
          <p:nvPr>
            <p:ph type="body" sz="quarter" idx="10"/>
          </p:nvPr>
        </p:nvSpPr>
        <p:spPr/>
        <p:txBody>
          <a:bodyPr/>
          <a:lstStyle/>
          <a:p>
            <a:r>
              <a:rPr lang="en-GB" dirty="0" err="1">
                <a:solidFill>
                  <a:srgbClr val="92D050"/>
                </a:solidFill>
              </a:rPr>
              <a:t>Sustenabilitate</a:t>
            </a:r>
            <a:r>
              <a:rPr lang="en-GB" dirty="0">
                <a:solidFill>
                  <a:srgbClr val="92D050"/>
                </a:solidFill>
              </a:rPr>
              <a:t> – </a:t>
            </a:r>
            <a:r>
              <a:rPr lang="en-GB" dirty="0" err="1">
                <a:solidFill>
                  <a:srgbClr val="92D050"/>
                </a:solidFill>
              </a:rPr>
              <a:t>Triplul</a:t>
            </a:r>
            <a:r>
              <a:rPr lang="en-GB" dirty="0">
                <a:solidFill>
                  <a:srgbClr val="92D050"/>
                </a:solidFill>
              </a:rPr>
              <a:t> Bottom Line al </a:t>
            </a:r>
            <a:r>
              <a:rPr lang="en-GB" dirty="0" err="1">
                <a:solidFill>
                  <a:srgbClr val="92D050"/>
                </a:solidFill>
              </a:rPr>
              <a:t>lui</a:t>
            </a:r>
            <a:r>
              <a:rPr lang="en-GB" dirty="0">
                <a:solidFill>
                  <a:srgbClr val="92D050"/>
                </a:solidFill>
              </a:rPr>
              <a:t> Elkington</a:t>
            </a:r>
            <a:endParaRPr lang="el-GR" dirty="0">
              <a:solidFill>
                <a:srgbClr val="92D050"/>
              </a:solidFill>
            </a:endParaRPr>
          </a:p>
        </p:txBody>
      </p:sp>
      <p:sp>
        <p:nvSpPr>
          <p:cNvPr id="7" name="Content Placeholder 6">
            <a:extLst>
              <a:ext uri="{FF2B5EF4-FFF2-40B4-BE49-F238E27FC236}">
                <a16:creationId xmlns:a16="http://schemas.microsoft.com/office/drawing/2014/main" id="{42CDE054-53AD-6581-86A5-903FD55B8936}"/>
              </a:ext>
            </a:extLst>
          </p:cNvPr>
          <p:cNvSpPr>
            <a:spLocks noGrp="1"/>
          </p:cNvSpPr>
          <p:nvPr>
            <p:ph sz="quarter" idx="12"/>
          </p:nvPr>
        </p:nvSpPr>
        <p:spPr>
          <a:xfrm>
            <a:off x="399370" y="2177491"/>
            <a:ext cx="4674906" cy="4429126"/>
          </a:xfrm>
        </p:spPr>
        <p:txBody>
          <a:bodyPr>
            <a:normAutofit/>
          </a:bodyPr>
          <a:lstStyle/>
          <a:p>
            <a:r>
              <a:rPr lang="en-US" sz="2000" dirty="0" err="1"/>
              <a:t>Publicat</a:t>
            </a:r>
            <a:r>
              <a:rPr lang="en-US" sz="2000" dirty="0"/>
              <a:t> </a:t>
            </a:r>
            <a:r>
              <a:rPr lang="en-US" sz="2000" dirty="0" err="1"/>
              <a:t>pentru</a:t>
            </a:r>
            <a:r>
              <a:rPr lang="en-US" sz="2000" dirty="0"/>
              <a:t> prima </a:t>
            </a:r>
            <a:r>
              <a:rPr lang="en-US" sz="2000" dirty="0" err="1"/>
              <a:t>dată</a:t>
            </a:r>
            <a:r>
              <a:rPr lang="en-US" sz="2000" dirty="0"/>
              <a:t> </a:t>
            </a:r>
            <a:r>
              <a:rPr lang="en-US" sz="2000" dirty="0" err="1"/>
              <a:t>în</a:t>
            </a:r>
            <a:r>
              <a:rPr lang="en-US" sz="2000" dirty="0"/>
              <a:t> 1997, </a:t>
            </a:r>
            <a:r>
              <a:rPr lang="en-US" sz="2000" dirty="0" err="1"/>
              <a:t>conceptul</a:t>
            </a:r>
            <a:r>
              <a:rPr lang="en-US" sz="2000" dirty="0"/>
              <a:t> Triple Bottom Line al </a:t>
            </a:r>
            <a:r>
              <a:rPr lang="en-US" sz="2000" dirty="0" err="1"/>
              <a:t>lui</a:t>
            </a:r>
            <a:r>
              <a:rPr lang="en-US" sz="2000" dirty="0"/>
              <a:t> John Elkington </a:t>
            </a:r>
            <a:r>
              <a:rPr lang="en-US" sz="2000" dirty="0" err="1"/>
              <a:t>descrie</a:t>
            </a:r>
            <a:r>
              <a:rPr lang="en-US" sz="2000" dirty="0"/>
              <a:t> o </a:t>
            </a:r>
            <a:r>
              <a:rPr lang="en-US" sz="2000" dirty="0" err="1"/>
              <a:t>lume</a:t>
            </a:r>
            <a:r>
              <a:rPr lang="en-US" sz="2000" dirty="0"/>
              <a:t> a </a:t>
            </a:r>
            <a:r>
              <a:rPr lang="en-US" sz="2000" dirty="0" err="1"/>
              <a:t>afacerilor</a:t>
            </a:r>
            <a:r>
              <a:rPr lang="en-US" sz="2000" dirty="0"/>
              <a:t> cu </a:t>
            </a:r>
            <a:r>
              <a:rPr lang="en-US" sz="2000" dirty="0" err="1"/>
              <a:t>performanțe</a:t>
            </a:r>
            <a:r>
              <a:rPr lang="en-US" sz="2000" dirty="0"/>
              <a:t> </a:t>
            </a:r>
            <a:r>
              <a:rPr lang="en-US" sz="2000" dirty="0" err="1"/>
              <a:t>remarcabile</a:t>
            </a:r>
            <a:r>
              <a:rPr lang="en-US" sz="2000" dirty="0"/>
              <a:t> </a:t>
            </a:r>
            <a:r>
              <a:rPr lang="en-US" sz="2000" dirty="0" err="1"/>
              <a:t>în</a:t>
            </a:r>
            <a:r>
              <a:rPr lang="en-US" sz="2000" dirty="0"/>
              <a:t> </a:t>
            </a:r>
            <a:r>
              <a:rPr lang="en-US" sz="2000" dirty="0" err="1"/>
              <a:t>trei</a:t>
            </a:r>
            <a:r>
              <a:rPr lang="en-US" sz="2000" dirty="0"/>
              <a:t> </a:t>
            </a:r>
            <a:r>
              <a:rPr lang="en-US" sz="2000" dirty="0" err="1"/>
              <a:t>domenii</a:t>
            </a:r>
            <a:r>
              <a:rPr lang="en-US" sz="2000" dirty="0"/>
              <a:t> </a:t>
            </a:r>
            <a:r>
              <a:rPr lang="en-US" sz="2000" dirty="0" err="1"/>
              <a:t>principale</a:t>
            </a:r>
            <a:r>
              <a:rPr lang="en-US" sz="2000" dirty="0"/>
              <a:t>: </a:t>
            </a:r>
          </a:p>
          <a:p>
            <a:pPr lvl="1">
              <a:buFont typeface="Arial" panose="020B0604020202020204" pitchFamily="34" charset="0"/>
              <a:buChar char="•"/>
            </a:pPr>
            <a:r>
              <a:rPr lang="en-US" sz="2000" dirty="0"/>
              <a:t>Social
</a:t>
            </a:r>
            <a:r>
              <a:rPr lang="en-US" sz="2000" dirty="0" err="1"/>
              <a:t>Mediu</a:t>
            </a:r>
            <a:r>
              <a:rPr lang="en-US" sz="2000" dirty="0"/>
              <a:t> </a:t>
            </a:r>
            <a:r>
              <a:rPr lang="en-US" sz="2000" dirty="0" err="1"/>
              <a:t>și</a:t>
            </a:r>
            <a:r>
              <a:rPr lang="en-US" sz="2000" dirty="0"/>
              <a:t> 
</a:t>
            </a:r>
            <a:r>
              <a:rPr lang="en-US" sz="2000" dirty="0" err="1"/>
              <a:t>Economie</a:t>
            </a:r>
            <a:r>
              <a:rPr lang="en-US" sz="2000" dirty="0"/>
              <a:t>     </a:t>
            </a:r>
          </a:p>
          <a:p>
            <a:pPr marL="457200" lvl="1" indent="0">
              <a:buNone/>
            </a:pPr>
            <a:r>
              <a:rPr lang="en-US" sz="2000" dirty="0" err="1"/>
              <a:t>mai</a:t>
            </a:r>
            <a:r>
              <a:rPr lang="en-US" sz="2000" dirty="0"/>
              <a:t> </a:t>
            </a:r>
            <a:r>
              <a:rPr lang="en-US" sz="2000" dirty="0" err="1"/>
              <a:t>degrabă</a:t>
            </a:r>
            <a:r>
              <a:rPr lang="en-US" sz="2000" dirty="0"/>
              <a:t> </a:t>
            </a:r>
            <a:r>
              <a:rPr lang="en-US" sz="2000" dirty="0" err="1"/>
              <a:t>decât</a:t>
            </a:r>
            <a:r>
              <a:rPr lang="en-US" sz="2000" dirty="0"/>
              <a:t> </a:t>
            </a:r>
            <a:r>
              <a:rPr lang="en-US" sz="2000" dirty="0" err="1"/>
              <a:t>să</a:t>
            </a:r>
            <a:r>
              <a:rPr lang="en-US" sz="2000" dirty="0"/>
              <a:t> se </a:t>
            </a:r>
            <a:r>
              <a:rPr lang="en-US" sz="2000" dirty="0" err="1"/>
              <a:t>concentreze</a:t>
            </a:r>
            <a:r>
              <a:rPr lang="en-US" sz="2000" dirty="0"/>
              <a:t> </a:t>
            </a:r>
            <a:r>
              <a:rPr lang="en-US" sz="2000" dirty="0" err="1"/>
              <a:t>doar</a:t>
            </a:r>
            <a:r>
              <a:rPr lang="en-US" sz="2000" dirty="0"/>
              <a:t> pe </a:t>
            </a:r>
            <a:r>
              <a:rPr lang="en-US" sz="2000" dirty="0" err="1"/>
              <a:t>generarea</a:t>
            </a:r>
            <a:r>
              <a:rPr lang="en-US" sz="2000" dirty="0"/>
              <a:t> </a:t>
            </a:r>
            <a:r>
              <a:rPr lang="en-US" sz="2000" dirty="0" err="1"/>
              <a:t>profitului</a:t>
            </a:r>
            <a:r>
              <a:rPr lang="en-US" sz="2000" dirty="0"/>
              <a:t> </a:t>
            </a:r>
            <a:r>
              <a:rPr lang="en-US" sz="2000" dirty="0" err="1"/>
              <a:t>sau</a:t>
            </a:r>
            <a:r>
              <a:rPr lang="en-US" sz="2000" dirty="0"/>
              <a:t> pe "</a:t>
            </a:r>
            <a:r>
              <a:rPr lang="en-US" sz="2000" dirty="0" err="1"/>
              <a:t>profitul</a:t>
            </a:r>
            <a:r>
              <a:rPr lang="en-US" sz="2000" dirty="0"/>
              <a:t>" standard.</a:t>
            </a:r>
            <a:endParaRPr lang="el-GR" sz="2000" dirty="0"/>
          </a:p>
        </p:txBody>
      </p:sp>
      <p:sp>
        <p:nvSpPr>
          <p:cNvPr id="5" name="Title 4">
            <a:extLst>
              <a:ext uri="{FF2B5EF4-FFF2-40B4-BE49-F238E27FC236}">
                <a16:creationId xmlns:a16="http://schemas.microsoft.com/office/drawing/2014/main" id="{816D8798-028B-4FA8-CE90-C2B5ADFF94FA}"/>
              </a:ext>
            </a:extLst>
          </p:cNvPr>
          <p:cNvSpPr>
            <a:spLocks noGrp="1"/>
          </p:cNvSpPr>
          <p:nvPr>
            <p:ph type="title"/>
          </p:nvPr>
        </p:nvSpPr>
        <p:spPr>
          <a:xfrm>
            <a:off x="399368" y="788988"/>
            <a:ext cx="10708604" cy="660400"/>
          </a:xfrm>
        </p:spPr>
        <p:txBody>
          <a:bodyPr>
            <a:normAutofit/>
          </a:bodyPr>
          <a:lstStyle/>
          <a:p>
            <a:r>
              <a:rPr lang="en-US" dirty="0" err="1">
                <a:solidFill>
                  <a:srgbClr val="255839"/>
                </a:solidFill>
              </a:rPr>
              <a:t>Prezentare</a:t>
            </a:r>
            <a:r>
              <a:rPr lang="en-US" dirty="0">
                <a:solidFill>
                  <a:srgbClr val="255839"/>
                </a:solidFill>
              </a:rPr>
              <a:t> </a:t>
            </a:r>
            <a:r>
              <a:rPr lang="en-US" dirty="0" err="1">
                <a:solidFill>
                  <a:srgbClr val="255839"/>
                </a:solidFill>
              </a:rPr>
              <a:t>generală</a:t>
            </a:r>
            <a:r>
              <a:rPr lang="en-US" dirty="0">
                <a:solidFill>
                  <a:srgbClr val="255839"/>
                </a:solidFill>
              </a:rPr>
              <a:t> </a:t>
            </a:r>
            <a:r>
              <a:rPr lang="en-US" dirty="0" err="1">
                <a:solidFill>
                  <a:srgbClr val="255839"/>
                </a:solidFill>
              </a:rPr>
              <a:t>asupra</a:t>
            </a:r>
            <a:r>
              <a:rPr lang="en-US" dirty="0">
                <a:solidFill>
                  <a:srgbClr val="255839"/>
                </a:solidFill>
              </a:rPr>
              <a:t> </a:t>
            </a:r>
            <a:r>
              <a:rPr lang="en-US" dirty="0" err="1">
                <a:solidFill>
                  <a:srgbClr val="255839"/>
                </a:solidFill>
              </a:rPr>
              <a:t>viziunii</a:t>
            </a:r>
            <a:r>
              <a:rPr lang="en-US" dirty="0">
                <a:solidFill>
                  <a:srgbClr val="255839"/>
                </a:solidFill>
              </a:rPr>
              <a:t> </a:t>
            </a:r>
            <a:r>
              <a:rPr lang="en-US" dirty="0" err="1">
                <a:solidFill>
                  <a:srgbClr val="255839"/>
                </a:solidFill>
              </a:rPr>
              <a:t>sustenabilității</a:t>
            </a:r>
            <a:endParaRPr lang="el-GR" dirty="0">
              <a:solidFill>
                <a:srgbClr val="255839"/>
              </a:solidFill>
            </a:endParaRPr>
          </a:p>
        </p:txBody>
      </p:sp>
      <p:pic>
        <p:nvPicPr>
          <p:cNvPr id="4" name="Picture 3">
            <a:extLst>
              <a:ext uri="{FF2B5EF4-FFF2-40B4-BE49-F238E27FC236}">
                <a16:creationId xmlns:a16="http://schemas.microsoft.com/office/drawing/2014/main" id="{6B3D3509-6FCB-450E-046B-575160DDF9E8}"/>
              </a:ext>
            </a:extLst>
          </p:cNvPr>
          <p:cNvPicPr>
            <a:picLocks noChangeAspect="1"/>
          </p:cNvPicPr>
          <p:nvPr/>
        </p:nvPicPr>
        <p:blipFill>
          <a:blip r:embed="rId3"/>
          <a:stretch>
            <a:fillRect/>
          </a:stretch>
        </p:blipFill>
        <p:spPr>
          <a:xfrm>
            <a:off x="5074276" y="2385007"/>
            <a:ext cx="5526008" cy="3684005"/>
          </a:xfrm>
          <a:prstGeom prst="rect">
            <a:avLst/>
          </a:prstGeom>
          <a:noFill/>
        </p:spPr>
      </p:pic>
      <p:sp>
        <p:nvSpPr>
          <p:cNvPr id="8" name="Rectangle 7">
            <a:extLst>
              <a:ext uri="{FF2B5EF4-FFF2-40B4-BE49-F238E27FC236}">
                <a16:creationId xmlns:a16="http://schemas.microsoft.com/office/drawing/2014/main" id="{42FA69FF-C205-1A5E-F046-55FFBB6D4927}"/>
              </a:ext>
            </a:extLst>
          </p:cNvPr>
          <p:cNvSpPr/>
          <p:nvPr/>
        </p:nvSpPr>
        <p:spPr>
          <a:xfrm>
            <a:off x="6957860" y="2756859"/>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003585"/>
                </a:solidFill>
              </a:rPr>
              <a:t>“Societate”</a:t>
            </a:r>
            <a:endParaRPr lang="en-GB" dirty="0">
              <a:solidFill>
                <a:srgbClr val="003585"/>
              </a:solidFill>
            </a:endParaRPr>
          </a:p>
        </p:txBody>
      </p:sp>
      <p:sp>
        <p:nvSpPr>
          <p:cNvPr id="9" name="Rectangle 8">
            <a:extLst>
              <a:ext uri="{FF2B5EF4-FFF2-40B4-BE49-F238E27FC236}">
                <a16:creationId xmlns:a16="http://schemas.microsoft.com/office/drawing/2014/main" id="{E0C0A38E-854A-BF8F-3118-DB9BBBDA8D3E}"/>
              </a:ext>
            </a:extLst>
          </p:cNvPr>
          <p:cNvSpPr/>
          <p:nvPr/>
        </p:nvSpPr>
        <p:spPr>
          <a:xfrm>
            <a:off x="7993743" y="4492252"/>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C00000"/>
                </a:solidFill>
              </a:rPr>
              <a:t>“Economie”</a:t>
            </a:r>
            <a:endParaRPr lang="en-GB" dirty="0">
              <a:solidFill>
                <a:srgbClr val="C00000"/>
              </a:solidFill>
            </a:endParaRPr>
          </a:p>
        </p:txBody>
      </p:sp>
      <p:sp>
        <p:nvSpPr>
          <p:cNvPr id="10" name="Rectangle 9">
            <a:extLst>
              <a:ext uri="{FF2B5EF4-FFF2-40B4-BE49-F238E27FC236}">
                <a16:creationId xmlns:a16="http://schemas.microsoft.com/office/drawing/2014/main" id="{2C0628C5-5D29-5D09-B8A4-C2901E15781D}"/>
              </a:ext>
            </a:extLst>
          </p:cNvPr>
          <p:cNvSpPr/>
          <p:nvPr/>
        </p:nvSpPr>
        <p:spPr>
          <a:xfrm>
            <a:off x="5986306" y="4614949"/>
            <a:ext cx="1829695"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chemeClr val="accent2"/>
                </a:solidFill>
              </a:rPr>
              <a:t>“Mediu”</a:t>
            </a:r>
            <a:endParaRPr lang="en-GB" dirty="0">
              <a:solidFill>
                <a:schemeClr val="accent2"/>
              </a:solidFill>
            </a:endParaRPr>
          </a:p>
        </p:txBody>
      </p:sp>
      <p:grpSp>
        <p:nvGrpSpPr>
          <p:cNvPr id="24" name="Group 23">
            <a:extLst>
              <a:ext uri="{FF2B5EF4-FFF2-40B4-BE49-F238E27FC236}">
                <a16:creationId xmlns:a16="http://schemas.microsoft.com/office/drawing/2014/main" id="{8D2F4FD8-415E-C58A-A930-D4036BC115E0}"/>
              </a:ext>
            </a:extLst>
          </p:cNvPr>
          <p:cNvGrpSpPr/>
          <p:nvPr/>
        </p:nvGrpSpPr>
        <p:grpSpPr>
          <a:xfrm>
            <a:off x="5047023" y="3027020"/>
            <a:ext cx="2032203" cy="709238"/>
            <a:chOff x="5047023" y="3027020"/>
            <a:chExt cx="2032203" cy="709238"/>
          </a:xfrm>
        </p:grpSpPr>
        <p:sp>
          <p:nvSpPr>
            <p:cNvPr id="12" name="Rectangle 11">
              <a:extLst>
                <a:ext uri="{FF2B5EF4-FFF2-40B4-BE49-F238E27FC236}">
                  <a16:creationId xmlns:a16="http://schemas.microsoft.com/office/drawing/2014/main" id="{77A907B7-E95A-CAF6-44F6-D29147DB9C8D}"/>
                </a:ext>
              </a:extLst>
            </p:cNvPr>
            <p:cNvSpPr/>
            <p:nvPr/>
          </p:nvSpPr>
          <p:spPr>
            <a:xfrm>
              <a:off x="5047023" y="3027020"/>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C00000"/>
                  </a:solidFill>
                </a:rPr>
                <a:t>“Suportabil”</a:t>
              </a:r>
              <a:endParaRPr lang="en-GB" dirty="0">
                <a:solidFill>
                  <a:srgbClr val="C00000"/>
                </a:solidFill>
              </a:endParaRPr>
            </a:p>
          </p:txBody>
        </p:sp>
        <p:cxnSp>
          <p:nvCxnSpPr>
            <p:cNvPr id="16" name="Straight Arrow Connector 15">
              <a:extLst>
                <a:ext uri="{FF2B5EF4-FFF2-40B4-BE49-F238E27FC236}">
                  <a16:creationId xmlns:a16="http://schemas.microsoft.com/office/drawing/2014/main" id="{3E3EF477-97CD-C5E4-8D04-C2DF77D13DFD}"/>
                </a:ext>
              </a:extLst>
            </p:cNvPr>
            <p:cNvCxnSpPr/>
            <p:nvPr/>
          </p:nvCxnSpPr>
          <p:spPr>
            <a:xfrm>
              <a:off x="6508955" y="3390156"/>
              <a:ext cx="570271" cy="3461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grpSp>
        <p:nvGrpSpPr>
          <p:cNvPr id="25" name="Group 24">
            <a:extLst>
              <a:ext uri="{FF2B5EF4-FFF2-40B4-BE49-F238E27FC236}">
                <a16:creationId xmlns:a16="http://schemas.microsoft.com/office/drawing/2014/main" id="{98B6FB18-4197-AB0F-DF9B-F81C6915167C}"/>
              </a:ext>
            </a:extLst>
          </p:cNvPr>
          <p:cNvGrpSpPr/>
          <p:nvPr/>
        </p:nvGrpSpPr>
        <p:grpSpPr>
          <a:xfrm>
            <a:off x="8368312" y="3003013"/>
            <a:ext cx="1984840" cy="692073"/>
            <a:chOff x="8368312" y="3003013"/>
            <a:chExt cx="1984840" cy="692073"/>
          </a:xfrm>
        </p:grpSpPr>
        <p:sp>
          <p:nvSpPr>
            <p:cNvPr id="11" name="Rectangle 10">
              <a:extLst>
                <a:ext uri="{FF2B5EF4-FFF2-40B4-BE49-F238E27FC236}">
                  <a16:creationId xmlns:a16="http://schemas.microsoft.com/office/drawing/2014/main" id="{6CC065FE-E4D9-EC00-192C-E37DF9B1F26C}"/>
                </a:ext>
              </a:extLst>
            </p:cNvPr>
            <p:cNvSpPr/>
            <p:nvPr/>
          </p:nvSpPr>
          <p:spPr>
            <a:xfrm>
              <a:off x="8726246" y="300301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rgbClr val="7BB54D"/>
                  </a:solidFill>
                </a:rPr>
                <a:t>“</a:t>
              </a:r>
              <a:r>
                <a:rPr lang="en-US" dirty="0" err="1">
                  <a:solidFill>
                    <a:srgbClr val="7BB54D"/>
                  </a:solidFill>
                </a:rPr>
                <a:t>Echitabil</a:t>
              </a:r>
              <a:r>
                <a:rPr lang="en-US" noProof="0" dirty="0">
                  <a:solidFill>
                    <a:srgbClr val="7BB54D"/>
                  </a:solidFill>
                </a:rPr>
                <a:t>”</a:t>
              </a:r>
            </a:p>
          </p:txBody>
        </p:sp>
        <p:cxnSp>
          <p:nvCxnSpPr>
            <p:cNvPr id="17" name="Straight Arrow Connector 16">
              <a:extLst>
                <a:ext uri="{FF2B5EF4-FFF2-40B4-BE49-F238E27FC236}">
                  <a16:creationId xmlns:a16="http://schemas.microsoft.com/office/drawing/2014/main" id="{BA87743A-C7CE-74E1-F41F-45A038C6FCCA}"/>
                </a:ext>
              </a:extLst>
            </p:cNvPr>
            <p:cNvCxnSpPr>
              <a:cxnSpLocks/>
            </p:cNvCxnSpPr>
            <p:nvPr/>
          </p:nvCxnSpPr>
          <p:spPr>
            <a:xfrm flipH="1">
              <a:off x="8368312" y="3307943"/>
              <a:ext cx="565355" cy="387143"/>
            </a:xfrm>
            <a:prstGeom prst="straightConnector1">
              <a:avLst/>
            </a:prstGeom>
            <a:ln>
              <a:solidFill>
                <a:srgbClr val="7BB54D"/>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3" name="Group 22">
            <a:extLst>
              <a:ext uri="{FF2B5EF4-FFF2-40B4-BE49-F238E27FC236}">
                <a16:creationId xmlns:a16="http://schemas.microsoft.com/office/drawing/2014/main" id="{682FB677-C0B9-4867-C3E4-6DF377010535}"/>
              </a:ext>
            </a:extLst>
          </p:cNvPr>
          <p:cNvGrpSpPr/>
          <p:nvPr/>
        </p:nvGrpSpPr>
        <p:grpSpPr>
          <a:xfrm>
            <a:off x="6901154" y="4879395"/>
            <a:ext cx="1626906" cy="1102096"/>
            <a:chOff x="6901154" y="4879395"/>
            <a:chExt cx="1626906" cy="1102096"/>
          </a:xfrm>
        </p:grpSpPr>
        <p:sp>
          <p:nvSpPr>
            <p:cNvPr id="13" name="Rectangle 12">
              <a:extLst>
                <a:ext uri="{FF2B5EF4-FFF2-40B4-BE49-F238E27FC236}">
                  <a16:creationId xmlns:a16="http://schemas.microsoft.com/office/drawing/2014/main" id="{5F3E9E87-D55E-3DDB-5FF1-39254ABB1E14}"/>
                </a:ext>
              </a:extLst>
            </p:cNvPr>
            <p:cNvSpPr/>
            <p:nvPr/>
          </p:nvSpPr>
          <p:spPr>
            <a:xfrm>
              <a:off x="6901154" y="5594348"/>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003585"/>
                  </a:solidFill>
                </a:rPr>
                <a:t>“Viabil”</a:t>
              </a:r>
              <a:endParaRPr lang="en-GB" dirty="0">
                <a:solidFill>
                  <a:srgbClr val="003585"/>
                </a:solidFill>
              </a:endParaRPr>
            </a:p>
          </p:txBody>
        </p:sp>
        <p:cxnSp>
          <p:nvCxnSpPr>
            <p:cNvPr id="19" name="Straight Arrow Connector 18">
              <a:extLst>
                <a:ext uri="{FF2B5EF4-FFF2-40B4-BE49-F238E27FC236}">
                  <a16:creationId xmlns:a16="http://schemas.microsoft.com/office/drawing/2014/main" id="{DE4A5E17-BAC3-F6D2-135C-D524364368F7}"/>
                </a:ext>
              </a:extLst>
            </p:cNvPr>
            <p:cNvCxnSpPr>
              <a:cxnSpLocks/>
            </p:cNvCxnSpPr>
            <p:nvPr/>
          </p:nvCxnSpPr>
          <p:spPr>
            <a:xfrm flipH="1" flipV="1">
              <a:off x="7716144" y="4879395"/>
              <a:ext cx="5773" cy="672316"/>
            </a:xfrm>
            <a:prstGeom prst="straightConnector1">
              <a:avLst/>
            </a:prstGeom>
            <a:ln>
              <a:solidFill>
                <a:srgbClr val="003585"/>
              </a:solidFill>
              <a:tailEnd type="triangle"/>
            </a:ln>
          </p:spPr>
          <p:style>
            <a:lnRef idx="1">
              <a:schemeClr val="accent5"/>
            </a:lnRef>
            <a:fillRef idx="0">
              <a:schemeClr val="accent5"/>
            </a:fillRef>
            <a:effectRef idx="0">
              <a:schemeClr val="accent5"/>
            </a:effectRef>
            <a:fontRef idx="minor">
              <a:schemeClr val="tx1"/>
            </a:fontRef>
          </p:style>
        </p:cxnSp>
      </p:grpSp>
    </p:spTree>
    <p:extLst>
      <p:ext uri="{BB962C8B-B14F-4D97-AF65-F5344CB8AC3E}">
        <p14:creationId xmlns:p14="http://schemas.microsoft.com/office/powerpoint/2010/main" val="3525769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6D73B-BEFD-63F3-64A1-310647F4550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283722-C95F-D8C3-6BC7-0956201A1B38}"/>
              </a:ext>
            </a:extLst>
          </p:cNvPr>
          <p:cNvSpPr>
            <a:spLocks noGrp="1"/>
          </p:cNvSpPr>
          <p:nvPr>
            <p:ph type="body" sz="quarter" idx="10"/>
          </p:nvPr>
        </p:nvSpPr>
        <p:spPr>
          <a:xfrm>
            <a:off x="314845" y="1827909"/>
            <a:ext cx="11393261" cy="500784"/>
          </a:xfrm>
        </p:spPr>
        <p:txBody>
          <a:bodyPr/>
          <a:lstStyle/>
          <a:p>
            <a:pPr marL="0" indent="0">
              <a:buNone/>
            </a:pPr>
            <a:r>
              <a:rPr lang="en-US" dirty="0">
                <a:solidFill>
                  <a:srgbClr val="92D050"/>
                </a:solidFill>
              </a:rPr>
              <a:t>	</a:t>
            </a:r>
            <a:r>
              <a:rPr lang="en-US" dirty="0" err="1">
                <a:solidFill>
                  <a:srgbClr val="92D050"/>
                </a:solidFill>
              </a:rPr>
              <a:t>Delimitări</a:t>
            </a:r>
            <a:r>
              <a:rPr lang="en-US" dirty="0">
                <a:solidFill>
                  <a:srgbClr val="92D050"/>
                </a:solidFill>
              </a:rPr>
              <a:t> </a:t>
            </a:r>
            <a:r>
              <a:rPr lang="en-US" dirty="0" err="1">
                <a:solidFill>
                  <a:srgbClr val="92D050"/>
                </a:solidFill>
              </a:rPr>
              <a:t>conceptuale</a:t>
            </a:r>
            <a:r>
              <a:rPr lang="en-US" dirty="0">
                <a:solidFill>
                  <a:srgbClr val="92D050"/>
                </a:solidFill>
              </a:rPr>
              <a:t>		(1)</a:t>
            </a:r>
            <a:endParaRPr lang="el-GR" dirty="0">
              <a:solidFill>
                <a:srgbClr val="92D050"/>
              </a:solidFill>
            </a:endParaRPr>
          </a:p>
        </p:txBody>
      </p:sp>
      <p:sp>
        <p:nvSpPr>
          <p:cNvPr id="7" name="Content Placeholder 6">
            <a:extLst>
              <a:ext uri="{FF2B5EF4-FFF2-40B4-BE49-F238E27FC236}">
                <a16:creationId xmlns:a16="http://schemas.microsoft.com/office/drawing/2014/main" id="{A7BFB027-4227-673D-B4F1-634417D3E1B1}"/>
              </a:ext>
            </a:extLst>
          </p:cNvPr>
          <p:cNvSpPr>
            <a:spLocks noGrp="1"/>
          </p:cNvSpPr>
          <p:nvPr>
            <p:ph sz="quarter" idx="12"/>
          </p:nvPr>
        </p:nvSpPr>
        <p:spPr>
          <a:xfrm>
            <a:off x="399369" y="2659106"/>
            <a:ext cx="7592026" cy="2827724"/>
          </a:xfrm>
        </p:spPr>
        <p:txBody>
          <a:bodyPr>
            <a:normAutofit/>
          </a:bodyPr>
          <a:lstStyle/>
          <a:p>
            <a:pPr algn="just">
              <a:buFont typeface="Wingdings" panose="05000000000000000000" pitchFamily="2" charset="2"/>
              <a:buChar char="Ø"/>
            </a:pPr>
            <a:r>
              <a:rPr lang="en-US" b="1" i="1" dirty="0" err="1">
                <a:solidFill>
                  <a:schemeClr val="accent1"/>
                </a:solidFill>
              </a:rPr>
              <a:t>Educație</a:t>
            </a:r>
            <a:r>
              <a:rPr lang="en-US" b="1" i="1" dirty="0">
                <a:solidFill>
                  <a:schemeClr val="accent1"/>
                </a:solidFill>
              </a:rPr>
              <a:t> </a:t>
            </a:r>
            <a:r>
              <a:rPr lang="en-US" b="1" i="1" dirty="0" err="1">
                <a:solidFill>
                  <a:schemeClr val="accent1"/>
                </a:solidFill>
              </a:rPr>
              <a:t>sustenabilă</a:t>
            </a:r>
            <a:r>
              <a:rPr lang="en-US" b="1" i="1" dirty="0">
                <a:solidFill>
                  <a:schemeClr val="accent1"/>
                </a:solidFill>
              </a:rPr>
              <a:t> </a:t>
            </a:r>
            <a:r>
              <a:rPr lang="en-US" dirty="0"/>
              <a:t>and </a:t>
            </a:r>
            <a:r>
              <a:rPr lang="en-US" b="1" i="1" dirty="0" err="1">
                <a:solidFill>
                  <a:schemeClr val="accent1"/>
                </a:solidFill>
              </a:rPr>
              <a:t>Educație</a:t>
            </a:r>
            <a:r>
              <a:rPr lang="en-US" b="1" i="1" dirty="0">
                <a:solidFill>
                  <a:schemeClr val="accent1"/>
                </a:solidFill>
              </a:rPr>
              <a:t> </a:t>
            </a:r>
            <a:r>
              <a:rPr lang="en-US" b="1" i="1" dirty="0" err="1">
                <a:solidFill>
                  <a:schemeClr val="accent1"/>
                </a:solidFill>
              </a:rPr>
              <a:t>pentru</a:t>
            </a:r>
            <a:r>
              <a:rPr lang="en-US" b="1" i="1" dirty="0">
                <a:solidFill>
                  <a:schemeClr val="accent1"/>
                </a:solidFill>
              </a:rPr>
              <a:t> </a:t>
            </a:r>
            <a:r>
              <a:rPr lang="en-US" b="1" i="1" dirty="0" err="1">
                <a:solidFill>
                  <a:schemeClr val="accent1"/>
                </a:solidFill>
              </a:rPr>
              <a:t>sustenabilitate</a:t>
            </a:r>
            <a:r>
              <a:rPr lang="en-US" b="1" i="1" dirty="0">
                <a:solidFill>
                  <a:schemeClr val="accent1"/>
                </a:solidFill>
              </a:rPr>
              <a:t> </a:t>
            </a:r>
            <a:r>
              <a:rPr lang="en-US" dirty="0"/>
              <a:t>(</a:t>
            </a:r>
            <a:r>
              <a:rPr lang="en-US" dirty="0" err="1"/>
              <a:t>sau</a:t>
            </a:r>
            <a:r>
              <a:rPr lang="en-US" dirty="0"/>
              <a:t> </a:t>
            </a:r>
            <a:r>
              <a:rPr lang="en-US" b="1" i="1" dirty="0" err="1">
                <a:solidFill>
                  <a:schemeClr val="accent1"/>
                </a:solidFill>
              </a:rPr>
              <a:t>Educație</a:t>
            </a:r>
            <a:r>
              <a:rPr lang="en-US" b="1" i="1" dirty="0">
                <a:solidFill>
                  <a:schemeClr val="accent1"/>
                </a:solidFill>
              </a:rPr>
              <a:t> </a:t>
            </a:r>
            <a:r>
              <a:rPr lang="en-US" b="1" i="1" dirty="0" err="1">
                <a:solidFill>
                  <a:schemeClr val="accent1"/>
                </a:solidFill>
              </a:rPr>
              <a:t>pentru</a:t>
            </a:r>
            <a:r>
              <a:rPr lang="en-US" b="1" i="1" dirty="0">
                <a:solidFill>
                  <a:schemeClr val="accent1"/>
                </a:solidFill>
              </a:rPr>
              <a:t> Dezvoltare </a:t>
            </a:r>
            <a:r>
              <a:rPr lang="en-US" b="1" i="1" dirty="0" err="1">
                <a:solidFill>
                  <a:schemeClr val="accent1"/>
                </a:solidFill>
              </a:rPr>
              <a:t>Sustenabilă</a:t>
            </a:r>
            <a:r>
              <a:rPr lang="en-US" dirty="0"/>
              <a:t>- ESD) sunt </a:t>
            </a:r>
            <a:r>
              <a:rPr lang="en-US" dirty="0" err="1"/>
              <a:t>termeni</a:t>
            </a:r>
            <a:r>
              <a:rPr lang="en-US" dirty="0"/>
              <a:t> </a:t>
            </a:r>
            <a:r>
              <a:rPr lang="en-US" dirty="0" err="1"/>
              <a:t>strâns</a:t>
            </a:r>
            <a:r>
              <a:rPr lang="en-US" dirty="0"/>
              <a:t> </a:t>
            </a:r>
            <a:r>
              <a:rPr lang="en-US" dirty="0" err="1"/>
              <a:t>înrudiți</a:t>
            </a:r>
            <a:r>
              <a:rPr lang="en-US" dirty="0"/>
              <a:t> </a:t>
            </a:r>
            <a:r>
              <a:rPr lang="en-US" dirty="0" err="1"/>
              <a:t>și</a:t>
            </a:r>
            <a:r>
              <a:rPr lang="en-US" dirty="0"/>
              <a:t> </a:t>
            </a:r>
            <a:r>
              <a:rPr lang="en-US" dirty="0" err="1"/>
              <a:t>adesea</a:t>
            </a:r>
            <a:r>
              <a:rPr lang="en-US" dirty="0"/>
              <a:t> </a:t>
            </a:r>
            <a:r>
              <a:rPr lang="en-US" dirty="0" err="1"/>
              <a:t>folosiți</a:t>
            </a:r>
            <a:r>
              <a:rPr lang="en-US" dirty="0"/>
              <a:t> </a:t>
            </a:r>
            <a:r>
              <a:rPr lang="en-US" dirty="0" err="1"/>
              <a:t>interschimbabil</a:t>
            </a:r>
            <a:r>
              <a:rPr lang="en-US" dirty="0"/>
              <a:t> </a:t>
            </a:r>
            <a:r>
              <a:rPr lang="en-US" dirty="0" err="1"/>
              <a:t>în</a:t>
            </a:r>
            <a:r>
              <a:rPr lang="en-US" dirty="0"/>
              <a:t> </a:t>
            </a:r>
            <a:r>
              <a:rPr lang="en-US" dirty="0" err="1"/>
              <a:t>discursul</a:t>
            </a:r>
            <a:r>
              <a:rPr lang="en-US" dirty="0"/>
              <a:t> general, </a:t>
            </a:r>
            <a:r>
              <a:rPr lang="en-US" dirty="0" err="1"/>
              <a:t>dar</a:t>
            </a:r>
            <a:r>
              <a:rPr lang="en-US" dirty="0"/>
              <a:t> </a:t>
            </a:r>
            <a:r>
              <a:rPr lang="en-US" dirty="0" err="1"/>
              <a:t>contextele</a:t>
            </a:r>
            <a:r>
              <a:rPr lang="en-US" dirty="0"/>
              <a:t> </a:t>
            </a:r>
            <a:r>
              <a:rPr lang="en-US" dirty="0" err="1"/>
              <a:t>academice</a:t>
            </a:r>
            <a:r>
              <a:rPr lang="en-US" dirty="0"/>
              <a:t> </a:t>
            </a:r>
            <a:r>
              <a:rPr lang="en-US" dirty="0" err="1"/>
              <a:t>și</a:t>
            </a:r>
            <a:r>
              <a:rPr lang="en-US" dirty="0"/>
              <a:t> </a:t>
            </a:r>
            <a:r>
              <a:rPr lang="en-US" dirty="0" err="1"/>
              <a:t>cele</a:t>
            </a:r>
            <a:r>
              <a:rPr lang="en-US" dirty="0"/>
              <a:t> </a:t>
            </a:r>
            <a:r>
              <a:rPr lang="en-US" dirty="0" err="1"/>
              <a:t>specializate</a:t>
            </a:r>
            <a:r>
              <a:rPr lang="en-US" dirty="0"/>
              <a:t> </a:t>
            </a:r>
            <a:r>
              <a:rPr lang="en-US" dirty="0" err="1"/>
              <a:t>recunosc</a:t>
            </a:r>
            <a:r>
              <a:rPr lang="en-US" dirty="0"/>
              <a:t> o </a:t>
            </a:r>
            <a:r>
              <a:rPr lang="en-US" dirty="0" err="1"/>
              <a:t>distincție</a:t>
            </a:r>
            <a:r>
              <a:rPr lang="en-US" dirty="0"/>
              <a:t> </a:t>
            </a:r>
            <a:r>
              <a:rPr lang="en-US" dirty="0" err="1"/>
              <a:t>între</a:t>
            </a:r>
            <a:r>
              <a:rPr lang="en-US" dirty="0"/>
              <a:t> </a:t>
            </a:r>
            <a:r>
              <a:rPr lang="en-US" dirty="0" err="1"/>
              <a:t>ei</a:t>
            </a:r>
            <a:r>
              <a:rPr lang="en-US" dirty="0"/>
              <a:t>.</a:t>
            </a:r>
          </a:p>
          <a:p>
            <a:pPr algn="just">
              <a:buFont typeface="Wingdings" panose="05000000000000000000" pitchFamily="2" charset="2"/>
              <a:buChar char="Ø"/>
            </a:pPr>
            <a:r>
              <a:rPr lang="it-IT" dirty="0"/>
              <a:t>Definiția educației sustenabile se referă la sustenabilitatea </a:t>
            </a:r>
            <a:r>
              <a:rPr lang="it-IT" b="1" i="1" dirty="0">
                <a:solidFill>
                  <a:schemeClr val="accent1"/>
                </a:solidFill>
              </a:rPr>
              <a:t>sistemului educațional</a:t>
            </a:r>
            <a:r>
              <a:rPr lang="it-IT" dirty="0"/>
              <a:t>, mai degrabă decât la predarea </a:t>
            </a:r>
            <a:r>
              <a:rPr lang="it-IT" b="1" i="1" dirty="0">
                <a:solidFill>
                  <a:schemeClr val="accent1"/>
                </a:solidFill>
              </a:rPr>
              <a:t>despre</a:t>
            </a:r>
            <a:r>
              <a:rPr lang="it-IT" dirty="0"/>
              <a:t> sustenabilitate.</a:t>
            </a:r>
            <a:endParaRPr lang="en-US" dirty="0"/>
          </a:p>
        </p:txBody>
      </p:sp>
      <p:sp>
        <p:nvSpPr>
          <p:cNvPr id="5" name="Title 4">
            <a:extLst>
              <a:ext uri="{FF2B5EF4-FFF2-40B4-BE49-F238E27FC236}">
                <a16:creationId xmlns:a16="http://schemas.microsoft.com/office/drawing/2014/main" id="{1760F7C4-F569-DAED-A4EA-2F442704AFC2}"/>
              </a:ext>
            </a:extLst>
          </p:cNvPr>
          <p:cNvSpPr>
            <a:spLocks noGrp="1"/>
          </p:cNvSpPr>
          <p:nvPr>
            <p:ph type="title"/>
          </p:nvPr>
        </p:nvSpPr>
        <p:spPr>
          <a:xfrm>
            <a:off x="399369" y="788988"/>
            <a:ext cx="8596668" cy="708508"/>
          </a:xfrm>
        </p:spPr>
        <p:txBody>
          <a:bodyPr/>
          <a:lstStyle/>
          <a:p>
            <a:r>
              <a:rPr lang="en-US" dirty="0" err="1">
                <a:solidFill>
                  <a:srgbClr val="255839"/>
                </a:solidFill>
              </a:rPr>
              <a:t>Educație</a:t>
            </a:r>
            <a:r>
              <a:rPr lang="en-US" dirty="0">
                <a:solidFill>
                  <a:srgbClr val="255839"/>
                </a:solidFill>
              </a:rPr>
              <a:t> </a:t>
            </a:r>
            <a:r>
              <a:rPr lang="en-US" dirty="0" err="1">
                <a:solidFill>
                  <a:srgbClr val="255839"/>
                </a:solidFill>
              </a:rPr>
              <a:t>sustenabilă</a:t>
            </a:r>
            <a:endParaRPr lang="el-GR" dirty="0">
              <a:solidFill>
                <a:srgbClr val="255839"/>
              </a:solidFill>
            </a:endParaRPr>
          </a:p>
        </p:txBody>
      </p:sp>
      <p:pic>
        <p:nvPicPr>
          <p:cNvPr id="3" name="Picture 2">
            <a:extLst>
              <a:ext uri="{FF2B5EF4-FFF2-40B4-BE49-F238E27FC236}">
                <a16:creationId xmlns:a16="http://schemas.microsoft.com/office/drawing/2014/main" id="{1B4FFC5E-BC79-01A5-733C-8E3BC240261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80932" y="2596054"/>
            <a:ext cx="3798884" cy="2764450"/>
          </a:xfrm>
          <a:prstGeom prst="rect">
            <a:avLst/>
          </a:prstGeom>
          <a:noFill/>
          <a:ln>
            <a:noFill/>
          </a:ln>
        </p:spPr>
      </p:pic>
    </p:spTree>
    <p:extLst>
      <p:ext uri="{BB962C8B-B14F-4D97-AF65-F5344CB8AC3E}">
        <p14:creationId xmlns:p14="http://schemas.microsoft.com/office/powerpoint/2010/main" val="2891970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0AF99-EA94-AC3B-2740-790C9A770ED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84C2004-437A-350E-9296-C23A586A040F}"/>
              </a:ext>
            </a:extLst>
          </p:cNvPr>
          <p:cNvSpPr>
            <a:spLocks noGrp="1"/>
          </p:cNvSpPr>
          <p:nvPr>
            <p:ph type="body" sz="quarter" idx="10"/>
          </p:nvPr>
        </p:nvSpPr>
        <p:spPr>
          <a:xfrm>
            <a:off x="3088782" y="1408467"/>
            <a:ext cx="4848826" cy="500784"/>
          </a:xfrm>
        </p:spPr>
        <p:txBody>
          <a:bodyPr/>
          <a:lstStyle/>
          <a:p>
            <a:pPr marL="0" indent="0">
              <a:buNone/>
            </a:pPr>
            <a:r>
              <a:rPr lang="en-US" dirty="0">
                <a:solidFill>
                  <a:srgbClr val="92D050"/>
                </a:solidFill>
              </a:rPr>
              <a:t>	</a:t>
            </a:r>
            <a:r>
              <a:rPr lang="en-US" dirty="0" err="1">
                <a:solidFill>
                  <a:srgbClr val="92D050"/>
                </a:solidFill>
              </a:rPr>
              <a:t>Delimitări</a:t>
            </a:r>
            <a:r>
              <a:rPr lang="en-US" dirty="0">
                <a:solidFill>
                  <a:srgbClr val="92D050"/>
                </a:solidFill>
              </a:rPr>
              <a:t> </a:t>
            </a:r>
            <a:r>
              <a:rPr lang="en-US" dirty="0" err="1">
                <a:solidFill>
                  <a:srgbClr val="92D050"/>
                </a:solidFill>
              </a:rPr>
              <a:t>conceptuale</a:t>
            </a:r>
            <a:r>
              <a:rPr lang="en-US" dirty="0">
                <a:solidFill>
                  <a:srgbClr val="92D050"/>
                </a:solidFill>
              </a:rPr>
              <a:t>		(2)</a:t>
            </a:r>
            <a:endParaRPr lang="el-GR" dirty="0">
              <a:solidFill>
                <a:srgbClr val="92D050"/>
              </a:solidFill>
            </a:endParaRPr>
          </a:p>
        </p:txBody>
      </p:sp>
      <p:sp>
        <p:nvSpPr>
          <p:cNvPr id="7" name="Content Placeholder 6">
            <a:extLst>
              <a:ext uri="{FF2B5EF4-FFF2-40B4-BE49-F238E27FC236}">
                <a16:creationId xmlns:a16="http://schemas.microsoft.com/office/drawing/2014/main" id="{4815F170-281E-E1E6-036A-6EC9C82E237D}"/>
              </a:ext>
            </a:extLst>
          </p:cNvPr>
          <p:cNvSpPr>
            <a:spLocks noGrp="1"/>
          </p:cNvSpPr>
          <p:nvPr>
            <p:ph sz="quarter" idx="12"/>
          </p:nvPr>
        </p:nvSpPr>
        <p:spPr>
          <a:xfrm>
            <a:off x="399369" y="2158321"/>
            <a:ext cx="4403152" cy="4565208"/>
          </a:xfrm>
        </p:spPr>
        <p:txBody>
          <a:bodyPr>
            <a:normAutofit fontScale="92500"/>
          </a:bodyPr>
          <a:lstStyle/>
          <a:p>
            <a:pPr marL="0" indent="0" algn="ctr">
              <a:buNone/>
            </a:pPr>
            <a:r>
              <a:rPr lang="en-IE" b="1" dirty="0"/>
              <a:t>	</a:t>
            </a:r>
            <a:r>
              <a:rPr lang="en-IE" b="1" dirty="0" err="1"/>
              <a:t>Educație</a:t>
            </a:r>
            <a:r>
              <a:rPr lang="en-IE" b="1" dirty="0"/>
              <a:t> </a:t>
            </a:r>
            <a:r>
              <a:rPr lang="en-IE" b="1" dirty="0" err="1"/>
              <a:t>sustenabilă</a:t>
            </a:r>
            <a:endParaRPr lang="en-IE" b="1" dirty="0"/>
          </a:p>
          <a:p>
            <a:pPr marL="0" indent="0" algn="just">
              <a:buNone/>
            </a:pPr>
            <a:endParaRPr lang="en-IE" b="1" dirty="0"/>
          </a:p>
          <a:p>
            <a:pPr algn="just"/>
            <a:r>
              <a:rPr lang="en-US" dirty="0"/>
              <a:t>Este un </a:t>
            </a:r>
            <a:r>
              <a:rPr lang="en-US" dirty="0" err="1"/>
              <a:t>sistem</a:t>
            </a:r>
            <a:r>
              <a:rPr lang="en-US" dirty="0"/>
              <a:t> de </a:t>
            </a:r>
            <a:r>
              <a:rPr lang="en-US" dirty="0" err="1"/>
              <a:t>învățare</a:t>
            </a:r>
            <a:r>
              <a:rPr lang="en-US" dirty="0"/>
              <a:t> care </a:t>
            </a:r>
            <a:r>
              <a:rPr lang="en-US" dirty="0" err="1"/>
              <a:t>urmărește</a:t>
            </a:r>
            <a:r>
              <a:rPr lang="en-US" dirty="0"/>
              <a:t> </a:t>
            </a:r>
            <a:r>
              <a:rPr lang="en-US" dirty="0" err="1"/>
              <a:t>să</a:t>
            </a:r>
            <a:r>
              <a:rPr lang="en-US" dirty="0"/>
              <a:t> </a:t>
            </a:r>
            <a:r>
              <a:rPr lang="en-US" dirty="0" err="1"/>
              <a:t>abordeze</a:t>
            </a:r>
            <a:r>
              <a:rPr lang="en-US" dirty="0"/>
              <a:t> </a:t>
            </a:r>
            <a:r>
              <a:rPr lang="en-US" dirty="0" err="1"/>
              <a:t>mediul</a:t>
            </a:r>
            <a:r>
              <a:rPr lang="en-US" dirty="0"/>
              <a:t> social, economic </a:t>
            </a:r>
            <a:r>
              <a:rPr lang="en-US" dirty="0" err="1"/>
              <a:t>și</a:t>
            </a:r>
            <a:r>
              <a:rPr lang="en-US" dirty="0"/>
              <a:t> </a:t>
            </a:r>
            <a:r>
              <a:rPr lang="en-US" dirty="0" err="1"/>
              <a:t>fizic</a:t>
            </a:r>
            <a:r>
              <a:rPr lang="en-US" dirty="0"/>
              <a:t>, ale </a:t>
            </a:r>
            <a:r>
              <a:rPr lang="en-US" dirty="0" err="1"/>
              <a:t>cărui</a:t>
            </a:r>
            <a:r>
              <a:rPr lang="en-US" dirty="0"/>
              <a:t> </a:t>
            </a:r>
            <a:r>
              <a:rPr lang="en-US" dirty="0" err="1"/>
              <a:t>rezultate</a:t>
            </a:r>
            <a:r>
              <a:rPr lang="en-US" dirty="0"/>
              <a:t> </a:t>
            </a:r>
            <a:r>
              <a:rPr lang="en-US" dirty="0" err="1"/>
              <a:t>dorite</a:t>
            </a:r>
            <a:r>
              <a:rPr lang="en-US" dirty="0"/>
              <a:t> sunt </a:t>
            </a:r>
            <a:r>
              <a:rPr lang="en-US" dirty="0" err="1"/>
              <a:t>echiparea</a:t>
            </a:r>
            <a:r>
              <a:rPr lang="en-US" dirty="0"/>
              <a:t> </a:t>
            </a:r>
            <a:r>
              <a:rPr lang="en-US" dirty="0" err="1"/>
              <a:t>cursantului</a:t>
            </a:r>
            <a:r>
              <a:rPr lang="en-US" dirty="0"/>
              <a:t> cu </a:t>
            </a:r>
            <a:r>
              <a:rPr lang="en-US" dirty="0" err="1"/>
              <a:t>cunoștințele</a:t>
            </a:r>
            <a:r>
              <a:rPr lang="en-US" dirty="0"/>
              <a:t>, </a:t>
            </a:r>
            <a:r>
              <a:rPr lang="en-US" dirty="0" err="1"/>
              <a:t>abilitățile</a:t>
            </a:r>
            <a:r>
              <a:rPr lang="en-US" dirty="0"/>
              <a:t>, </a:t>
            </a:r>
            <a:r>
              <a:rPr lang="en-US" dirty="0" err="1"/>
              <a:t>atitudinile</a:t>
            </a:r>
            <a:r>
              <a:rPr lang="en-US" dirty="0"/>
              <a:t> </a:t>
            </a:r>
            <a:r>
              <a:rPr lang="en-US" dirty="0" err="1"/>
              <a:t>și</a:t>
            </a:r>
            <a:r>
              <a:rPr lang="en-US" dirty="0"/>
              <a:t> </a:t>
            </a:r>
            <a:r>
              <a:rPr lang="en-US" dirty="0" err="1"/>
              <a:t>valorile</a:t>
            </a:r>
            <a:r>
              <a:rPr lang="en-US" dirty="0"/>
              <a:t> </a:t>
            </a:r>
            <a:r>
              <a:rPr lang="en-US" dirty="0" err="1"/>
              <a:t>necesare</a:t>
            </a:r>
            <a:r>
              <a:rPr lang="en-US" dirty="0"/>
              <a:t> </a:t>
            </a:r>
            <a:r>
              <a:rPr lang="en-US" dirty="0" err="1"/>
              <a:t>pentru</a:t>
            </a:r>
            <a:r>
              <a:rPr lang="en-US" dirty="0"/>
              <a:t> a </a:t>
            </a:r>
            <a:r>
              <a:rPr lang="en-US" dirty="0" err="1"/>
              <a:t>susține</a:t>
            </a:r>
            <a:r>
              <a:rPr lang="en-US" dirty="0"/>
              <a:t> un </a:t>
            </a:r>
            <a:r>
              <a:rPr lang="en-US" dirty="0" err="1"/>
              <a:t>viitor</a:t>
            </a:r>
            <a:r>
              <a:rPr lang="en-US" dirty="0"/>
              <a:t> </a:t>
            </a:r>
            <a:r>
              <a:rPr lang="en-US" dirty="0" err="1"/>
              <a:t>sustenabil</a:t>
            </a:r>
            <a:r>
              <a:rPr lang="en-US" i="1" dirty="0"/>
              <a:t>(Shivam, 2025).</a:t>
            </a:r>
          </a:p>
          <a:p>
            <a:pPr algn="just"/>
            <a:r>
              <a:rPr lang="en-US" dirty="0" err="1"/>
              <a:t>Integrează</a:t>
            </a:r>
            <a:r>
              <a:rPr lang="en-US" dirty="0"/>
              <a:t> </a:t>
            </a:r>
            <a:r>
              <a:rPr lang="en-US" dirty="0" err="1"/>
              <a:t>principiile</a:t>
            </a:r>
            <a:r>
              <a:rPr lang="en-US" dirty="0"/>
              <a:t> </a:t>
            </a:r>
            <a:r>
              <a:rPr lang="en-US" dirty="0" err="1"/>
              <a:t>sustenabilității</a:t>
            </a:r>
            <a:r>
              <a:rPr lang="en-US" dirty="0"/>
              <a:t> </a:t>
            </a:r>
            <a:r>
              <a:rPr lang="en-US" dirty="0" err="1"/>
              <a:t>în</a:t>
            </a:r>
            <a:r>
              <a:rPr lang="en-US" dirty="0"/>
              <a:t> curriculum </a:t>
            </a:r>
            <a:r>
              <a:rPr lang="en-US" dirty="0" err="1"/>
              <a:t>și</a:t>
            </a:r>
            <a:r>
              <a:rPr lang="en-US" dirty="0"/>
              <a:t> </a:t>
            </a:r>
            <a:r>
              <a:rPr lang="en-US" dirty="0" err="1"/>
              <a:t>pedagogie</a:t>
            </a:r>
            <a:r>
              <a:rPr lang="en-US" dirty="0"/>
              <a:t>, </a:t>
            </a:r>
            <a:r>
              <a:rPr lang="en-US" dirty="0" err="1"/>
              <a:t>predând</a:t>
            </a:r>
            <a:r>
              <a:rPr lang="en-US" dirty="0"/>
              <a:t> nu </a:t>
            </a:r>
            <a:r>
              <a:rPr lang="en-US" dirty="0" err="1"/>
              <a:t>doar</a:t>
            </a:r>
            <a:r>
              <a:rPr lang="en-US" dirty="0"/>
              <a:t> </a:t>
            </a:r>
            <a:r>
              <a:rPr lang="en-US" dirty="0" err="1"/>
              <a:t>despre</a:t>
            </a:r>
            <a:r>
              <a:rPr lang="en-US" dirty="0"/>
              <a:t> </a:t>
            </a:r>
            <a:r>
              <a:rPr lang="en-US" dirty="0" err="1"/>
              <a:t>dimensiunile</a:t>
            </a:r>
            <a:r>
              <a:rPr lang="en-US" dirty="0"/>
              <a:t> de </a:t>
            </a:r>
            <a:r>
              <a:rPr lang="en-US" dirty="0" err="1"/>
              <a:t>mediu</a:t>
            </a:r>
            <a:r>
              <a:rPr lang="en-US" dirty="0"/>
              <a:t>, ci </a:t>
            </a:r>
            <a:r>
              <a:rPr lang="en-US" dirty="0" err="1"/>
              <a:t>și</a:t>
            </a:r>
            <a:r>
              <a:rPr lang="en-US" dirty="0"/>
              <a:t> </a:t>
            </a:r>
            <a:r>
              <a:rPr lang="en-US" dirty="0" err="1"/>
              <a:t>economice</a:t>
            </a:r>
            <a:r>
              <a:rPr lang="en-US" dirty="0"/>
              <a:t> </a:t>
            </a:r>
            <a:r>
              <a:rPr lang="en-US" dirty="0" err="1"/>
              <a:t>și</a:t>
            </a:r>
            <a:r>
              <a:rPr lang="en-US" dirty="0"/>
              <a:t> </a:t>
            </a:r>
            <a:r>
              <a:rPr lang="en-US" dirty="0" err="1"/>
              <a:t>sociale</a:t>
            </a:r>
            <a:r>
              <a:rPr lang="en-US" dirty="0"/>
              <a:t> ale </a:t>
            </a:r>
            <a:r>
              <a:rPr lang="en-US" dirty="0" err="1"/>
              <a:t>sustenabilității</a:t>
            </a:r>
            <a:r>
              <a:rPr lang="en-US" dirty="0"/>
              <a:t>, precum </a:t>
            </a:r>
            <a:r>
              <a:rPr lang="en-US" dirty="0" err="1"/>
              <a:t>și</a:t>
            </a:r>
            <a:r>
              <a:rPr lang="en-US" dirty="0"/>
              <a:t> </a:t>
            </a:r>
            <a:r>
              <a:rPr lang="en-US" dirty="0" err="1"/>
              <a:t>despre</a:t>
            </a:r>
            <a:r>
              <a:rPr lang="en-US" dirty="0"/>
              <a:t> </a:t>
            </a:r>
            <a:r>
              <a:rPr lang="en-US" dirty="0" err="1"/>
              <a:t>modul</a:t>
            </a:r>
            <a:r>
              <a:rPr lang="en-US" dirty="0"/>
              <a:t> </a:t>
            </a:r>
            <a:r>
              <a:rPr lang="en-US" dirty="0" err="1"/>
              <a:t>în</a:t>
            </a:r>
            <a:r>
              <a:rPr lang="en-US" dirty="0"/>
              <a:t> care </a:t>
            </a:r>
            <a:r>
              <a:rPr lang="en-US" dirty="0" err="1"/>
              <a:t>acestea</a:t>
            </a:r>
            <a:r>
              <a:rPr lang="en-US" dirty="0"/>
              <a:t> se </a:t>
            </a:r>
            <a:r>
              <a:rPr lang="en-US" dirty="0" err="1"/>
              <a:t>interconectează</a:t>
            </a:r>
            <a:r>
              <a:rPr lang="en-US" i="1" dirty="0"/>
              <a:t>(Teaching with </a:t>
            </a:r>
            <a:r>
              <a:rPr lang="en-US" i="1" dirty="0" err="1"/>
              <a:t>Europeana</a:t>
            </a:r>
            <a:r>
              <a:rPr lang="en-US" i="1" dirty="0"/>
              <a:t>, 2024). </a:t>
            </a:r>
          </a:p>
          <a:p>
            <a:pPr algn="just">
              <a:buFont typeface="Wingdings" panose="05000000000000000000" pitchFamily="2" charset="2"/>
              <a:buChar char="Ø"/>
            </a:pPr>
            <a:endParaRPr lang="en-US" dirty="0">
              <a:solidFill>
                <a:schemeClr val="tx1"/>
              </a:solidFill>
            </a:endParaRPr>
          </a:p>
          <a:p>
            <a:pPr algn="just">
              <a:buFont typeface="Wingdings" panose="05000000000000000000" pitchFamily="2" charset="2"/>
              <a:buChar char="Ø"/>
            </a:pPr>
            <a:endParaRPr lang="en-US" dirty="0"/>
          </a:p>
        </p:txBody>
      </p:sp>
      <p:sp>
        <p:nvSpPr>
          <p:cNvPr id="5" name="Title 4">
            <a:extLst>
              <a:ext uri="{FF2B5EF4-FFF2-40B4-BE49-F238E27FC236}">
                <a16:creationId xmlns:a16="http://schemas.microsoft.com/office/drawing/2014/main" id="{106A2821-6EEF-2C92-6DC6-EBFA6E87C0E6}"/>
              </a:ext>
            </a:extLst>
          </p:cNvPr>
          <p:cNvSpPr>
            <a:spLocks noGrp="1"/>
          </p:cNvSpPr>
          <p:nvPr>
            <p:ph type="title"/>
          </p:nvPr>
        </p:nvSpPr>
        <p:spPr>
          <a:xfrm>
            <a:off x="399369" y="788988"/>
            <a:ext cx="8596668" cy="708508"/>
          </a:xfrm>
        </p:spPr>
        <p:txBody>
          <a:bodyPr/>
          <a:lstStyle/>
          <a:p>
            <a:r>
              <a:rPr lang="en-US" dirty="0" err="1">
                <a:solidFill>
                  <a:srgbClr val="255839"/>
                </a:solidFill>
              </a:rPr>
              <a:t>Educație</a:t>
            </a:r>
            <a:r>
              <a:rPr lang="en-US" dirty="0">
                <a:solidFill>
                  <a:srgbClr val="255839"/>
                </a:solidFill>
              </a:rPr>
              <a:t> </a:t>
            </a:r>
            <a:r>
              <a:rPr lang="en-US" dirty="0" err="1">
                <a:solidFill>
                  <a:srgbClr val="255839"/>
                </a:solidFill>
              </a:rPr>
              <a:t>sustenabilă</a:t>
            </a:r>
            <a:endParaRPr lang="el-GR" dirty="0">
              <a:solidFill>
                <a:srgbClr val="255839"/>
              </a:solidFill>
            </a:endParaRPr>
          </a:p>
        </p:txBody>
      </p:sp>
      <p:sp>
        <p:nvSpPr>
          <p:cNvPr id="2" name="Content Placeholder 6">
            <a:extLst>
              <a:ext uri="{FF2B5EF4-FFF2-40B4-BE49-F238E27FC236}">
                <a16:creationId xmlns:a16="http://schemas.microsoft.com/office/drawing/2014/main" id="{02E9C87D-4842-5D71-FC66-BDD0706909DF}"/>
              </a:ext>
            </a:extLst>
          </p:cNvPr>
          <p:cNvSpPr txBox="1">
            <a:spLocks/>
          </p:cNvSpPr>
          <p:nvPr/>
        </p:nvSpPr>
        <p:spPr>
          <a:xfrm>
            <a:off x="4910638" y="2158321"/>
            <a:ext cx="4650322" cy="4565208"/>
          </a:xfrm>
          <a:prstGeom prst="rect">
            <a:avLst/>
          </a:prstGeom>
        </p:spPr>
        <p:txBody>
          <a:bodyPr vert="horz" lIns="0" tIns="0" rIns="0" bIns="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IE" b="1" dirty="0"/>
              <a:t>	</a:t>
            </a:r>
            <a:r>
              <a:rPr lang="en-IE" b="1" dirty="0" err="1"/>
              <a:t>Educație</a:t>
            </a:r>
            <a:r>
              <a:rPr lang="en-IE" b="1" dirty="0"/>
              <a:t> </a:t>
            </a:r>
            <a:r>
              <a:rPr lang="en-IE" b="1" dirty="0" err="1"/>
              <a:t>pentru</a:t>
            </a:r>
            <a:r>
              <a:rPr lang="en-IE" b="1" dirty="0"/>
              <a:t> </a:t>
            </a:r>
            <a:r>
              <a:rPr lang="en-IE" b="1" dirty="0" err="1"/>
              <a:t>sustenabilitate</a:t>
            </a:r>
            <a:endParaRPr lang="en-IE" b="1" dirty="0"/>
          </a:p>
          <a:p>
            <a:pPr marL="0" indent="0" algn="ctr">
              <a:buNone/>
            </a:pPr>
            <a:r>
              <a:rPr lang="en-US" b="1" dirty="0"/>
              <a:t>(</a:t>
            </a:r>
            <a:r>
              <a:rPr lang="en-US" b="1" dirty="0" err="1"/>
              <a:t>sau</a:t>
            </a:r>
            <a:r>
              <a:rPr lang="en-US" b="1" dirty="0"/>
              <a:t> </a:t>
            </a:r>
            <a:r>
              <a:rPr lang="en-US" b="1" dirty="0" err="1"/>
              <a:t>Educație</a:t>
            </a:r>
            <a:r>
              <a:rPr lang="en-US" b="1" dirty="0"/>
              <a:t> </a:t>
            </a:r>
            <a:r>
              <a:rPr lang="en-US" b="1" dirty="0" err="1"/>
              <a:t>pentru</a:t>
            </a:r>
            <a:r>
              <a:rPr lang="en-US" b="1" dirty="0"/>
              <a:t> Dezvoltare </a:t>
            </a:r>
            <a:r>
              <a:rPr lang="en-US" b="1" dirty="0" err="1"/>
              <a:t>Sustenabilă</a:t>
            </a:r>
            <a:r>
              <a:rPr lang="en-US" b="1" dirty="0"/>
              <a:t>– ESD)</a:t>
            </a:r>
          </a:p>
          <a:p>
            <a:pPr algn="just"/>
            <a:r>
              <a:rPr lang="en-US" dirty="0"/>
              <a:t>Este o </a:t>
            </a:r>
            <a:r>
              <a:rPr lang="en-US" dirty="0" err="1"/>
              <a:t>abordare</a:t>
            </a:r>
            <a:r>
              <a:rPr lang="en-US" dirty="0"/>
              <a:t> </a:t>
            </a:r>
            <a:r>
              <a:rPr lang="en-US" dirty="0" err="1"/>
              <a:t>educațională</a:t>
            </a:r>
            <a:r>
              <a:rPr lang="en-US" dirty="0"/>
              <a:t> care </a:t>
            </a:r>
            <a:r>
              <a:rPr lang="en-US" dirty="0" err="1"/>
              <a:t>urmărește</a:t>
            </a:r>
            <a:r>
              <a:rPr lang="en-US" dirty="0"/>
              <a:t> </a:t>
            </a:r>
            <a:r>
              <a:rPr lang="en-US" dirty="0" err="1"/>
              <a:t>să</a:t>
            </a:r>
            <a:r>
              <a:rPr lang="en-US" dirty="0"/>
              <a:t> </a:t>
            </a:r>
            <a:r>
              <a:rPr lang="en-US" dirty="0" err="1"/>
              <a:t>dezvolte</a:t>
            </a:r>
            <a:r>
              <a:rPr lang="en-US" dirty="0"/>
              <a:t> </a:t>
            </a:r>
            <a:r>
              <a:rPr lang="en-US" dirty="0" err="1"/>
              <a:t>elevii</a:t>
            </a:r>
            <a:r>
              <a:rPr lang="en-US" dirty="0"/>
              <a:t>, </a:t>
            </a:r>
            <a:r>
              <a:rPr lang="en-US" dirty="0" err="1"/>
              <a:t>școlile</a:t>
            </a:r>
            <a:r>
              <a:rPr lang="en-US" dirty="0"/>
              <a:t> </a:t>
            </a:r>
            <a:r>
              <a:rPr lang="en-US" dirty="0" err="1"/>
              <a:t>și</a:t>
            </a:r>
            <a:r>
              <a:rPr lang="en-US" dirty="0"/>
              <a:t> </a:t>
            </a:r>
            <a:r>
              <a:rPr lang="en-US" dirty="0" err="1"/>
              <a:t>comunitățile</a:t>
            </a:r>
            <a:r>
              <a:rPr lang="en-US" dirty="0"/>
              <a:t> cu </a:t>
            </a:r>
            <a:r>
              <a:rPr lang="en-US" dirty="0" err="1"/>
              <a:t>valorile</a:t>
            </a:r>
            <a:r>
              <a:rPr lang="en-US" dirty="0"/>
              <a:t> </a:t>
            </a:r>
            <a:r>
              <a:rPr lang="en-US" dirty="0" err="1"/>
              <a:t>și</a:t>
            </a:r>
            <a:r>
              <a:rPr lang="en-US" dirty="0"/>
              <a:t> </a:t>
            </a:r>
            <a:r>
              <a:rPr lang="en-US" dirty="0" err="1"/>
              <a:t>motivația</a:t>
            </a:r>
            <a:r>
              <a:rPr lang="en-US" dirty="0"/>
              <a:t> de a </a:t>
            </a:r>
            <a:r>
              <a:rPr lang="en-US" dirty="0" err="1"/>
              <a:t>acționa</a:t>
            </a:r>
            <a:r>
              <a:rPr lang="en-US" dirty="0"/>
              <a:t> </a:t>
            </a:r>
            <a:r>
              <a:rPr lang="en-US" dirty="0" err="1"/>
              <a:t>pentru</a:t>
            </a:r>
            <a:r>
              <a:rPr lang="en-US" dirty="0"/>
              <a:t> </a:t>
            </a:r>
            <a:r>
              <a:rPr lang="en-US" dirty="0" err="1"/>
              <a:t>sustenabilitate</a:t>
            </a:r>
            <a:r>
              <a:rPr lang="en-US" dirty="0"/>
              <a:t>, </a:t>
            </a:r>
            <a:r>
              <a:rPr lang="en-US" dirty="0" err="1"/>
              <a:t>în</a:t>
            </a:r>
            <a:r>
              <a:rPr lang="en-US" dirty="0"/>
              <a:t> </a:t>
            </a:r>
            <a:r>
              <a:rPr lang="en-US" dirty="0" err="1"/>
              <a:t>viața</a:t>
            </a:r>
            <a:r>
              <a:rPr lang="en-US" dirty="0"/>
              <a:t> lor </a:t>
            </a:r>
            <a:r>
              <a:rPr lang="en-US" dirty="0" err="1"/>
              <a:t>personală</a:t>
            </a:r>
            <a:r>
              <a:rPr lang="en-US" dirty="0"/>
              <a:t>, </a:t>
            </a:r>
            <a:r>
              <a:rPr lang="en-US" dirty="0" err="1"/>
              <a:t>în</a:t>
            </a:r>
            <a:r>
              <a:rPr lang="en-US" dirty="0"/>
              <a:t> </a:t>
            </a:r>
            <a:r>
              <a:rPr lang="en-US" dirty="0" err="1"/>
              <a:t>cadrul</a:t>
            </a:r>
            <a:r>
              <a:rPr lang="en-US" dirty="0"/>
              <a:t> </a:t>
            </a:r>
            <a:r>
              <a:rPr lang="en-US" dirty="0" err="1"/>
              <a:t>comunității</a:t>
            </a:r>
            <a:r>
              <a:rPr lang="en-US" dirty="0"/>
              <a:t> </a:t>
            </a:r>
            <a:r>
              <a:rPr lang="en-US" dirty="0" err="1"/>
              <a:t>și</a:t>
            </a:r>
            <a:r>
              <a:rPr lang="en-US" dirty="0"/>
              <a:t> la </a:t>
            </a:r>
            <a:r>
              <a:rPr lang="en-US" dirty="0" err="1"/>
              <a:t>scară</a:t>
            </a:r>
            <a:r>
              <a:rPr lang="en-US" dirty="0"/>
              <a:t> </a:t>
            </a:r>
            <a:r>
              <a:rPr lang="en-US" dirty="0" err="1"/>
              <a:t>globală</a:t>
            </a:r>
            <a:r>
              <a:rPr lang="en-US" dirty="0"/>
              <a:t>, </a:t>
            </a:r>
            <a:r>
              <a:rPr lang="en-US" dirty="0" err="1"/>
              <a:t>acum</a:t>
            </a:r>
            <a:r>
              <a:rPr lang="en-US" dirty="0"/>
              <a:t> </a:t>
            </a:r>
            <a:r>
              <a:rPr lang="en-US" dirty="0" err="1"/>
              <a:t>și</a:t>
            </a:r>
            <a:r>
              <a:rPr lang="en-US" dirty="0"/>
              <a:t> </a:t>
            </a:r>
            <a:r>
              <a:rPr lang="en-US" dirty="0" err="1"/>
              <a:t>în</a:t>
            </a:r>
            <a:r>
              <a:rPr lang="en-US" dirty="0"/>
              <a:t> </a:t>
            </a:r>
            <a:r>
              <a:rPr lang="en-US" dirty="0" err="1"/>
              <a:t>viitor</a:t>
            </a:r>
            <a:r>
              <a:rPr lang="en-US" dirty="0"/>
              <a:t>. </a:t>
            </a:r>
            <a:r>
              <a:rPr lang="en-US" i="1" dirty="0"/>
              <a:t>(Elegbede et. al., 2023)</a:t>
            </a:r>
          </a:p>
          <a:p>
            <a:pPr algn="just"/>
            <a:r>
              <a:rPr lang="en-US" dirty="0" err="1"/>
              <a:t>Împuternicește</a:t>
            </a:r>
            <a:r>
              <a:rPr lang="en-US" dirty="0"/>
              <a:t> </a:t>
            </a:r>
            <a:r>
              <a:rPr lang="en-US" dirty="0" err="1"/>
              <a:t>oamenii</a:t>
            </a:r>
            <a:r>
              <a:rPr lang="en-US" dirty="0"/>
              <a:t> cu </a:t>
            </a:r>
            <a:r>
              <a:rPr lang="en-US" dirty="0" err="1"/>
              <a:t>cunoștințele</a:t>
            </a:r>
            <a:r>
              <a:rPr lang="en-US" dirty="0"/>
              <a:t>, </a:t>
            </a:r>
            <a:r>
              <a:rPr lang="en-US" dirty="0" err="1"/>
              <a:t>abilitățile</a:t>
            </a:r>
            <a:r>
              <a:rPr lang="en-US" dirty="0"/>
              <a:t>, </a:t>
            </a:r>
            <a:r>
              <a:rPr lang="en-US" dirty="0" err="1"/>
              <a:t>valorile</a:t>
            </a:r>
            <a:r>
              <a:rPr lang="en-US" dirty="0"/>
              <a:t>, </a:t>
            </a:r>
            <a:r>
              <a:rPr lang="en-US" dirty="0" err="1"/>
              <a:t>atitudinile</a:t>
            </a:r>
            <a:r>
              <a:rPr lang="en-US" dirty="0"/>
              <a:t> </a:t>
            </a:r>
            <a:r>
              <a:rPr lang="en-US" dirty="0" err="1"/>
              <a:t>și</a:t>
            </a:r>
            <a:r>
              <a:rPr lang="en-US" dirty="0"/>
              <a:t> </a:t>
            </a:r>
            <a:r>
              <a:rPr lang="en-US" dirty="0" err="1"/>
              <a:t>comportamentele</a:t>
            </a:r>
            <a:r>
              <a:rPr lang="en-US" dirty="0"/>
              <a:t> </a:t>
            </a:r>
            <a:r>
              <a:rPr lang="en-US" dirty="0" err="1"/>
              <a:t>necesare</a:t>
            </a:r>
            <a:r>
              <a:rPr lang="en-US" dirty="0"/>
              <a:t> </a:t>
            </a:r>
            <a:r>
              <a:rPr lang="en-US" dirty="0" err="1"/>
              <a:t>pentru</a:t>
            </a:r>
            <a:r>
              <a:rPr lang="en-US" dirty="0"/>
              <a:t> a </a:t>
            </a:r>
            <a:r>
              <a:rPr lang="en-US" dirty="0" err="1"/>
              <a:t>trăi</a:t>
            </a:r>
            <a:r>
              <a:rPr lang="en-US" dirty="0"/>
              <a:t> </a:t>
            </a:r>
            <a:r>
              <a:rPr lang="en-US" dirty="0" err="1"/>
              <a:t>într</a:t>
            </a:r>
            <a:r>
              <a:rPr lang="en-US" dirty="0"/>
              <a:t>-un mod benefic </a:t>
            </a:r>
            <a:r>
              <a:rPr lang="en-US" dirty="0" err="1"/>
              <a:t>pentru</a:t>
            </a:r>
            <a:r>
              <a:rPr lang="en-US" dirty="0"/>
              <a:t> </a:t>
            </a:r>
            <a:r>
              <a:rPr lang="en-US" dirty="0" err="1"/>
              <a:t>mediu</a:t>
            </a:r>
            <a:r>
              <a:rPr lang="en-US" dirty="0"/>
              <a:t>, </a:t>
            </a:r>
            <a:r>
              <a:rPr lang="en-US" dirty="0" err="1"/>
              <a:t>economie</a:t>
            </a:r>
            <a:r>
              <a:rPr lang="en-US" dirty="0"/>
              <a:t> </a:t>
            </a:r>
            <a:r>
              <a:rPr lang="en-US" dirty="0" err="1"/>
              <a:t>și</a:t>
            </a:r>
            <a:r>
              <a:rPr lang="en-US" dirty="0"/>
              <a:t> </a:t>
            </a:r>
            <a:r>
              <a:rPr lang="en-US" dirty="0" err="1"/>
              <a:t>societate</a:t>
            </a:r>
            <a:r>
              <a:rPr lang="en-US" dirty="0"/>
              <a:t>. </a:t>
            </a:r>
            <a:r>
              <a:rPr lang="en-US" dirty="0" err="1"/>
              <a:t>Încurajează</a:t>
            </a:r>
            <a:r>
              <a:rPr lang="en-US" dirty="0"/>
              <a:t> </a:t>
            </a:r>
            <a:r>
              <a:rPr lang="en-US" dirty="0" err="1"/>
              <a:t>oamenii</a:t>
            </a:r>
            <a:r>
              <a:rPr lang="en-US" dirty="0"/>
              <a:t> </a:t>
            </a:r>
            <a:r>
              <a:rPr lang="en-US" dirty="0" err="1"/>
              <a:t>să</a:t>
            </a:r>
            <a:r>
              <a:rPr lang="en-US" dirty="0"/>
              <a:t> </a:t>
            </a:r>
            <a:r>
              <a:rPr lang="en-US" dirty="0" err="1"/>
              <a:t>facă</a:t>
            </a:r>
            <a:r>
              <a:rPr lang="en-US" dirty="0"/>
              <a:t> </a:t>
            </a:r>
            <a:r>
              <a:rPr lang="en-US" dirty="0" err="1"/>
              <a:t>alegeri</a:t>
            </a:r>
            <a:r>
              <a:rPr lang="en-US" dirty="0"/>
              <a:t> </a:t>
            </a:r>
            <a:r>
              <a:rPr lang="en-US" dirty="0" err="1"/>
              <a:t>inteligente</a:t>
            </a:r>
            <a:r>
              <a:rPr lang="en-US" dirty="0"/>
              <a:t> </a:t>
            </a:r>
            <a:r>
              <a:rPr lang="en-US" dirty="0" err="1"/>
              <a:t>și</a:t>
            </a:r>
            <a:r>
              <a:rPr lang="en-US" dirty="0"/>
              <a:t> </a:t>
            </a:r>
            <a:r>
              <a:rPr lang="en-US" dirty="0" err="1"/>
              <a:t>responsabile</a:t>
            </a:r>
            <a:r>
              <a:rPr lang="en-US" dirty="0"/>
              <a:t> care </a:t>
            </a:r>
            <a:r>
              <a:rPr lang="en-US" dirty="0" err="1"/>
              <a:t>să</a:t>
            </a:r>
            <a:r>
              <a:rPr lang="en-US" dirty="0"/>
              <a:t> </a:t>
            </a:r>
            <a:r>
              <a:rPr lang="en-US" dirty="0" err="1"/>
              <a:t>contribuie</a:t>
            </a:r>
            <a:r>
              <a:rPr lang="en-US" dirty="0"/>
              <a:t> la </a:t>
            </a:r>
            <a:r>
              <a:rPr lang="en-US" dirty="0" err="1"/>
              <a:t>crearea</a:t>
            </a:r>
            <a:r>
              <a:rPr lang="en-US" dirty="0"/>
              <a:t> </a:t>
            </a:r>
            <a:r>
              <a:rPr lang="en-US" dirty="0" err="1"/>
              <a:t>unui</a:t>
            </a:r>
            <a:r>
              <a:rPr lang="en-US" dirty="0"/>
              <a:t> </a:t>
            </a:r>
            <a:r>
              <a:rPr lang="en-US" dirty="0" err="1"/>
              <a:t>viitor</a:t>
            </a:r>
            <a:r>
              <a:rPr lang="en-US" dirty="0"/>
              <a:t> </a:t>
            </a:r>
            <a:r>
              <a:rPr lang="en-US" dirty="0" err="1"/>
              <a:t>mai</a:t>
            </a:r>
            <a:r>
              <a:rPr lang="en-US" dirty="0"/>
              <a:t> bun </a:t>
            </a:r>
            <a:r>
              <a:rPr lang="en-US" dirty="0" err="1"/>
              <a:t>pentru</a:t>
            </a:r>
            <a:r>
              <a:rPr lang="en-US" dirty="0"/>
              <a:t> </a:t>
            </a:r>
            <a:r>
              <a:rPr lang="en-US" dirty="0" err="1"/>
              <a:t>toată</a:t>
            </a:r>
            <a:r>
              <a:rPr lang="en-US" dirty="0"/>
              <a:t> </a:t>
            </a:r>
            <a:r>
              <a:rPr lang="en-US" dirty="0" err="1"/>
              <a:t>lumea</a:t>
            </a:r>
            <a:r>
              <a:rPr lang="en-US" dirty="0"/>
              <a:t>. </a:t>
            </a:r>
            <a:r>
              <a:rPr lang="en-US" i="1" dirty="0"/>
              <a:t>(UNESCO, 2025)</a:t>
            </a:r>
          </a:p>
          <a:p>
            <a:pPr marL="0" indent="0" algn="just">
              <a:buNone/>
            </a:pPr>
            <a:endParaRPr lang="en-US" i="1" dirty="0"/>
          </a:p>
          <a:p>
            <a:pPr algn="just">
              <a:buFont typeface="Wingdings" panose="05000000000000000000" pitchFamily="2" charset="2"/>
              <a:buChar char="Ø"/>
            </a:pPr>
            <a:endParaRPr lang="en-US" dirty="0">
              <a:solidFill>
                <a:schemeClr val="tx1"/>
              </a:solidFill>
            </a:endParaRPr>
          </a:p>
          <a:p>
            <a:pPr algn="just">
              <a:buFont typeface="Wingdings" panose="05000000000000000000" pitchFamily="2" charset="2"/>
              <a:buChar char="Ø"/>
            </a:pPr>
            <a:endParaRPr lang="en-US" dirty="0"/>
          </a:p>
        </p:txBody>
      </p:sp>
    </p:spTree>
    <p:extLst>
      <p:ext uri="{BB962C8B-B14F-4D97-AF65-F5344CB8AC3E}">
        <p14:creationId xmlns:p14="http://schemas.microsoft.com/office/powerpoint/2010/main" val="3714610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449873" y="1316515"/>
            <a:ext cx="6276940" cy="1045022"/>
          </a:xfrm>
        </p:spPr>
        <p:txBody>
          <a:bodyPr>
            <a:normAutofit fontScale="90000"/>
          </a:bodyPr>
          <a:lstStyle/>
          <a:p>
            <a:r>
              <a:rPr lang="pt-BR" dirty="0">
                <a:solidFill>
                  <a:srgbClr val="255839"/>
                </a:solidFill>
              </a:rPr>
              <a:t>Scurtă deschidere: reflecție de grup de</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Ce </a:t>
            </a:r>
            <a:r>
              <a:rPr lang="en-US" sz="2800" b="1" i="1" dirty="0" err="1"/>
              <a:t>înseamnă</a:t>
            </a:r>
            <a:r>
              <a:rPr lang="en-US" sz="2800" b="1" i="1" dirty="0"/>
              <a:t> </a:t>
            </a:r>
            <a:r>
              <a:rPr lang="en-US" sz="2800" b="1" i="1" dirty="0" err="1"/>
              <a:t>sustenabilitatea</a:t>
            </a:r>
            <a:r>
              <a:rPr lang="en-US" sz="2800" b="1" i="1" dirty="0"/>
              <a:t> </a:t>
            </a:r>
            <a:r>
              <a:rPr lang="en-US" sz="2800" b="1" i="1" dirty="0" err="1"/>
              <a:t>în</a:t>
            </a:r>
            <a:r>
              <a:rPr lang="en-US" sz="2800" b="1" i="1" dirty="0"/>
              <a:t> </a:t>
            </a:r>
            <a:r>
              <a:rPr lang="en-US" sz="2800" b="1" i="1" dirty="0" err="1"/>
              <a:t>contextul</a:t>
            </a:r>
            <a:r>
              <a:rPr lang="en-US" sz="2800" b="1" i="1" dirty="0"/>
              <a:t> </a:t>
            </a:r>
            <a:r>
              <a:rPr lang="en-US" sz="2800" b="1" i="1" dirty="0" err="1"/>
              <a:t>dvs</a:t>
            </a:r>
            <a:r>
              <a:rPr lang="en-US" sz="2800" b="1" i="1" dirty="0"/>
              <a:t>. de </a:t>
            </a:r>
            <a:r>
              <a:rPr lang="en-US" sz="2800" b="1" i="1" dirty="0" err="1"/>
              <a:t>formare</a:t>
            </a:r>
            <a:r>
              <a:rPr lang="en-US" sz="2800" b="1" i="1" dirty="0"/>
              <a:t>?</a:t>
            </a:r>
          </a:p>
        </p:txBody>
      </p:sp>
      <p:sp>
        <p:nvSpPr>
          <p:cNvPr id="3" name="Rectangle: Rounded Corners 2">
            <a:extLst>
              <a:ext uri="{FF2B5EF4-FFF2-40B4-BE49-F238E27FC236}">
                <a16:creationId xmlns:a16="http://schemas.microsoft.com/office/drawing/2014/main" id="{3277D108-6F9C-B70D-1802-E2E405855C3E}"/>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3">
            <a:extLst>
              <a:ext uri="{FF2B5EF4-FFF2-40B4-BE49-F238E27FC236}">
                <a16:creationId xmlns:a16="http://schemas.microsoft.com/office/drawing/2014/main" id="{6A102DD2-8C57-87BD-2E5D-2A878943C56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5286" y="1535923"/>
            <a:ext cx="4008783" cy="4008783"/>
          </a:xfrm>
          <a:prstGeom prst="rect">
            <a:avLst/>
          </a:prstGeom>
          <a:noFill/>
          <a:ln>
            <a:noFill/>
          </a:ln>
        </p:spPr>
      </p:pic>
    </p:spTree>
    <p:extLst>
      <p:ext uri="{BB962C8B-B14F-4D97-AF65-F5344CB8AC3E}">
        <p14:creationId xmlns:p14="http://schemas.microsoft.com/office/powerpoint/2010/main" val="1045824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EF697-9056-5473-D25F-423EFBD0A3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58201E9-4BFC-E385-12F3-A0BBC7BB6E94}"/>
              </a:ext>
            </a:extLst>
          </p:cNvPr>
          <p:cNvSpPr>
            <a:spLocks noGrp="1"/>
          </p:cNvSpPr>
          <p:nvPr>
            <p:ph type="title"/>
          </p:nvPr>
        </p:nvSpPr>
        <p:spPr>
          <a:xfrm>
            <a:off x="1504000" y="1055036"/>
            <a:ext cx="8070306" cy="696924"/>
          </a:xfrm>
        </p:spPr>
        <p:txBody>
          <a:bodyPr>
            <a:noAutofit/>
          </a:bodyPr>
          <a:lstStyle/>
          <a:p>
            <a:r>
              <a:rPr lang="en-US" dirty="0">
                <a:solidFill>
                  <a:srgbClr val="255839"/>
                </a:solidFill>
              </a:rPr>
              <a:t>ACTIVITATE DE REFLECȚIE PERSONALĂ</a:t>
            </a:r>
            <a:endParaRPr lang="el-GR" b="1" dirty="0">
              <a:solidFill>
                <a:srgbClr val="92D050"/>
              </a:solidFill>
            </a:endParaRPr>
          </a:p>
        </p:txBody>
      </p:sp>
      <p:sp>
        <p:nvSpPr>
          <p:cNvPr id="7" name="Content Placeholder 6">
            <a:extLst>
              <a:ext uri="{FF2B5EF4-FFF2-40B4-BE49-F238E27FC236}">
                <a16:creationId xmlns:a16="http://schemas.microsoft.com/office/drawing/2014/main" id="{EE99A53A-9BE3-70F1-0260-73D31B67A221}"/>
              </a:ext>
            </a:extLst>
          </p:cNvPr>
          <p:cNvSpPr>
            <a:spLocks noGrp="1"/>
          </p:cNvSpPr>
          <p:nvPr>
            <p:ph sz="quarter" idx="12"/>
          </p:nvPr>
        </p:nvSpPr>
        <p:spPr>
          <a:xfrm>
            <a:off x="3094595" y="3588443"/>
            <a:ext cx="7916626" cy="1677725"/>
          </a:xfrm>
        </p:spPr>
        <p:txBody>
          <a:bodyPr>
            <a:normAutofit fontScale="77500" lnSpcReduction="20000"/>
          </a:bodyPr>
          <a:lstStyle/>
          <a:p>
            <a:r>
              <a:rPr lang="en-US" sz="3600" b="1" dirty="0" err="1"/>
              <a:t>Fișa</a:t>
            </a:r>
            <a:r>
              <a:rPr lang="en-US" sz="3600" b="1" dirty="0"/>
              <a:t> de </a:t>
            </a:r>
            <a:r>
              <a:rPr lang="en-US" sz="3600" b="1" dirty="0" err="1"/>
              <a:t>lucru</a:t>
            </a:r>
            <a:r>
              <a:rPr lang="en-US" sz="3600" b="1" dirty="0"/>
              <a:t> 1:</a:t>
            </a:r>
          </a:p>
          <a:p>
            <a:endParaRPr lang="en-US" sz="3600" b="1" dirty="0"/>
          </a:p>
          <a:p>
            <a:r>
              <a:rPr lang="en-US" sz="3600" b="1" i="1" dirty="0" err="1"/>
              <a:t>Sustenabilitatea</a:t>
            </a:r>
            <a:r>
              <a:rPr lang="en-US" sz="3600" b="1" i="1" dirty="0"/>
              <a:t> </a:t>
            </a:r>
            <a:r>
              <a:rPr lang="en-US" sz="3600" b="1" i="1" dirty="0" err="1"/>
              <a:t>în</a:t>
            </a:r>
            <a:r>
              <a:rPr lang="en-US" sz="3600" b="1" i="1" dirty="0"/>
              <a:t> practica </a:t>
            </a:r>
            <a:r>
              <a:rPr lang="en-US" sz="3600" b="1" i="1" dirty="0" err="1"/>
              <a:t>mea</a:t>
            </a:r>
            <a:r>
              <a:rPr lang="en-US" sz="3600" b="1" i="1" dirty="0"/>
              <a:t> de </a:t>
            </a:r>
            <a:r>
              <a:rPr lang="en-US" sz="3600" b="1" i="1" dirty="0" err="1"/>
              <a:t>formare</a:t>
            </a:r>
            <a:endParaRPr lang="en-US" dirty="0"/>
          </a:p>
        </p:txBody>
      </p:sp>
      <p:pic>
        <p:nvPicPr>
          <p:cNvPr id="1026" name="Picture 2" descr="Think Emoji PNGs for Free Download">
            <a:extLst>
              <a:ext uri="{FF2B5EF4-FFF2-40B4-BE49-F238E27FC236}">
                <a16:creationId xmlns:a16="http://schemas.microsoft.com/office/drawing/2014/main" id="{4D26CA91-529A-E372-F410-77EF8B7217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7271"/>
            <a:ext cx="3021386" cy="3021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9421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6DE63-A94D-750A-8232-620B7DF9B49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50B354A-28D8-8461-2FDD-15CF56A607EE}"/>
              </a:ext>
            </a:extLst>
          </p:cNvPr>
          <p:cNvSpPr>
            <a:spLocks noGrp="1"/>
          </p:cNvSpPr>
          <p:nvPr>
            <p:ph type="title"/>
          </p:nvPr>
        </p:nvSpPr>
        <p:spPr>
          <a:xfrm>
            <a:off x="4829130" y="609600"/>
            <a:ext cx="8596668" cy="701310"/>
          </a:xfrm>
        </p:spPr>
        <p:txBody>
          <a:bodyPr>
            <a:normAutofit fontScale="90000"/>
          </a:bodyPr>
          <a:lstStyle/>
          <a:p>
            <a:r>
              <a:rPr lang="en-US" dirty="0" err="1">
                <a:solidFill>
                  <a:srgbClr val="255839"/>
                </a:solidFill>
              </a:rPr>
              <a:t>Gândire</a:t>
            </a:r>
            <a:r>
              <a:rPr lang="en-US" dirty="0">
                <a:solidFill>
                  <a:srgbClr val="255839"/>
                </a:solidFill>
              </a:rPr>
              <a:t> </a:t>
            </a:r>
            <a:r>
              <a:rPr lang="en-US" dirty="0" err="1">
                <a:solidFill>
                  <a:srgbClr val="255839"/>
                </a:solidFill>
              </a:rPr>
              <a:t>creativă</a:t>
            </a:r>
            <a:br>
              <a:rPr lang="en-US" dirty="0">
                <a:solidFill>
                  <a:srgbClr val="255839"/>
                </a:solidFill>
              </a:rPr>
            </a:br>
            <a:endParaRPr lang="el-GR" dirty="0">
              <a:solidFill>
                <a:srgbClr val="255839"/>
              </a:solidFill>
            </a:endParaRPr>
          </a:p>
        </p:txBody>
      </p:sp>
      <p:sp>
        <p:nvSpPr>
          <p:cNvPr id="5" name="Content Placeholder 4">
            <a:extLst>
              <a:ext uri="{FF2B5EF4-FFF2-40B4-BE49-F238E27FC236}">
                <a16:creationId xmlns:a16="http://schemas.microsoft.com/office/drawing/2014/main" id="{513A228D-2668-5A58-A662-5BECFF1F97B3}"/>
              </a:ext>
            </a:extLst>
          </p:cNvPr>
          <p:cNvSpPr>
            <a:spLocks noGrp="1"/>
          </p:cNvSpPr>
          <p:nvPr>
            <p:ph sz="quarter" idx="12"/>
          </p:nvPr>
        </p:nvSpPr>
        <p:spPr>
          <a:xfrm>
            <a:off x="4829130" y="1579306"/>
            <a:ext cx="6143670" cy="5096388"/>
          </a:xfrm>
        </p:spPr>
        <p:txBody>
          <a:bodyPr>
            <a:normAutofit/>
          </a:bodyPr>
          <a:lstStyle/>
          <a:p>
            <a:pPr>
              <a:buFont typeface="Wingdings" panose="05000000000000000000" pitchFamily="2" charset="2"/>
              <a:buChar char="Ø"/>
            </a:pPr>
            <a:r>
              <a:rPr lang="en-US" b="1" dirty="0" err="1"/>
              <a:t>Gândirea</a:t>
            </a:r>
            <a:r>
              <a:rPr lang="en-US" b="1" dirty="0"/>
              <a:t> </a:t>
            </a:r>
            <a:r>
              <a:rPr lang="en-US" b="1" dirty="0" err="1"/>
              <a:t>creativă</a:t>
            </a:r>
            <a:r>
              <a:rPr lang="en-US" b="1" dirty="0"/>
              <a:t> </a:t>
            </a:r>
            <a:r>
              <a:rPr lang="en-US" dirty="0" err="1"/>
              <a:t>reunește</a:t>
            </a:r>
            <a:r>
              <a:rPr lang="en-US" dirty="0"/>
              <a:t> </a:t>
            </a:r>
            <a:r>
              <a:rPr lang="en-US" dirty="0" err="1"/>
              <a:t>atributele</a:t>
            </a:r>
            <a:r>
              <a:rPr lang="en-US" dirty="0"/>
              <a:t> </a:t>
            </a:r>
            <a:r>
              <a:rPr lang="en-US" dirty="0" err="1"/>
              <a:t>cheie</a:t>
            </a:r>
            <a:r>
              <a:rPr lang="en-US" dirty="0"/>
              <a:t> </a:t>
            </a:r>
            <a:r>
              <a:rPr lang="en-US" dirty="0" err="1"/>
              <a:t>pentru</a:t>
            </a:r>
            <a:r>
              <a:rPr lang="en-US" dirty="0"/>
              <a:t> a </a:t>
            </a:r>
            <a:r>
              <a:rPr lang="en-US" dirty="0" err="1"/>
              <a:t>aborda</a:t>
            </a:r>
            <a:r>
              <a:rPr lang="en-US" dirty="0"/>
              <a:t> </a:t>
            </a:r>
            <a:r>
              <a:rPr lang="en-US" dirty="0" err="1"/>
              <a:t>provocările</a:t>
            </a:r>
            <a:r>
              <a:rPr lang="en-US" dirty="0"/>
              <a:t> </a:t>
            </a:r>
            <a:r>
              <a:rPr lang="en-US" dirty="0" err="1"/>
              <a:t>complexe</a:t>
            </a:r>
            <a:r>
              <a:rPr lang="en-US" dirty="0"/>
              <a:t> de </a:t>
            </a:r>
            <a:r>
              <a:rPr lang="en-US" dirty="0" err="1"/>
              <a:t>sustenabilitate</a:t>
            </a:r>
            <a:r>
              <a:rPr lang="en-US" dirty="0"/>
              <a:t> </a:t>
            </a:r>
            <a:r>
              <a:rPr lang="en-US" dirty="0" err="1"/>
              <a:t>și</a:t>
            </a:r>
            <a:r>
              <a:rPr lang="en-US" dirty="0"/>
              <a:t> a </a:t>
            </a:r>
            <a:r>
              <a:rPr lang="en-US" dirty="0" err="1"/>
              <a:t>impulsiona</a:t>
            </a:r>
            <a:r>
              <a:rPr lang="en-US" dirty="0"/>
              <a:t> </a:t>
            </a:r>
            <a:r>
              <a:rPr lang="en-US" dirty="0" err="1"/>
              <a:t>tranziții</a:t>
            </a:r>
            <a:r>
              <a:rPr lang="en-US" dirty="0"/>
              <a:t> </a:t>
            </a:r>
            <a:r>
              <a:rPr lang="en-US" dirty="0" err="1"/>
              <a:t>semnificative</a:t>
            </a:r>
            <a:r>
              <a:rPr lang="en-US" dirty="0"/>
              <a:t>.</a:t>
            </a:r>
          </a:p>
          <a:p>
            <a:pPr>
              <a:buFont typeface="Wingdings" panose="05000000000000000000" pitchFamily="2" charset="2"/>
              <a:buChar char="Ø"/>
            </a:pPr>
            <a:r>
              <a:rPr lang="en-US" dirty="0" err="1"/>
              <a:t>Combinând</a:t>
            </a:r>
            <a:r>
              <a:rPr lang="en-US" dirty="0"/>
              <a:t> </a:t>
            </a:r>
            <a:r>
              <a:rPr lang="en-US" dirty="0" err="1"/>
              <a:t>următoarele</a:t>
            </a:r>
            <a:r>
              <a:rPr lang="en-US" dirty="0"/>
              <a:t> </a:t>
            </a:r>
            <a:r>
              <a:rPr lang="en-US" dirty="0" err="1"/>
              <a:t>abordări</a:t>
            </a:r>
            <a:r>
              <a:rPr lang="en-US" dirty="0"/>
              <a:t>, </a:t>
            </a:r>
            <a:r>
              <a:rPr lang="en-US" dirty="0" err="1"/>
              <a:t>permite</a:t>
            </a:r>
            <a:r>
              <a:rPr lang="en-US" dirty="0"/>
              <a:t> </a:t>
            </a:r>
            <a:r>
              <a:rPr lang="en-US" dirty="0" err="1"/>
              <a:t>soluții</a:t>
            </a:r>
            <a:r>
              <a:rPr lang="en-US" dirty="0"/>
              <a:t> creative, </a:t>
            </a:r>
            <a:r>
              <a:rPr lang="en-US" dirty="0" err="1"/>
              <a:t>sistemice</a:t>
            </a:r>
            <a:r>
              <a:rPr lang="en-US" dirty="0"/>
              <a:t> </a:t>
            </a:r>
            <a:r>
              <a:rPr lang="en-US" dirty="0" err="1"/>
              <a:t>și</a:t>
            </a:r>
            <a:r>
              <a:rPr lang="en-US" dirty="0"/>
              <a:t> </a:t>
            </a:r>
            <a:r>
              <a:rPr lang="en-US" dirty="0" err="1"/>
              <a:t>reziliente</a:t>
            </a:r>
            <a:r>
              <a:rPr lang="en-US" dirty="0"/>
              <a:t>:</a:t>
            </a:r>
          </a:p>
          <a:p>
            <a:pPr marL="0" indent="0">
              <a:buNone/>
            </a:pPr>
            <a:r>
              <a:rPr lang="en-US" dirty="0"/>
              <a:t>1. </a:t>
            </a:r>
            <a:r>
              <a:rPr lang="en-US" b="1" i="1" dirty="0" err="1"/>
              <a:t>Gândirea</a:t>
            </a:r>
            <a:r>
              <a:rPr lang="en-US" b="1" i="1" dirty="0"/>
              <a:t> </a:t>
            </a:r>
            <a:r>
              <a:rPr lang="en-US" b="1" i="1" dirty="0" err="1"/>
              <a:t>sistemică</a:t>
            </a:r>
            <a:r>
              <a:rPr lang="en-US" b="1" i="1" dirty="0"/>
              <a:t> </a:t>
            </a:r>
            <a:r>
              <a:rPr lang="en-US" dirty="0"/>
              <a:t>– </a:t>
            </a:r>
            <a:r>
              <a:rPr lang="en-US" dirty="0" err="1"/>
              <a:t>permite</a:t>
            </a:r>
            <a:r>
              <a:rPr lang="en-US" dirty="0"/>
              <a:t> o </a:t>
            </a:r>
            <a:r>
              <a:rPr lang="en-US" dirty="0" err="1"/>
              <a:t>înțelegere</a:t>
            </a:r>
            <a:r>
              <a:rPr lang="en-US" dirty="0"/>
              <a:t> </a:t>
            </a:r>
            <a:r>
              <a:rPr lang="en-US" dirty="0" err="1"/>
              <a:t>sistemică</a:t>
            </a:r>
            <a:r>
              <a:rPr lang="en-US" dirty="0"/>
              <a:t> a </a:t>
            </a:r>
            <a:r>
              <a:rPr lang="en-US" dirty="0" err="1"/>
              <a:t>buclelor</a:t>
            </a:r>
            <a:r>
              <a:rPr lang="en-US" dirty="0"/>
              <a:t> de feedback </a:t>
            </a:r>
            <a:r>
              <a:rPr lang="en-US" dirty="0" err="1"/>
              <a:t>și</a:t>
            </a:r>
            <a:r>
              <a:rPr lang="en-US" dirty="0"/>
              <a:t> a </a:t>
            </a:r>
            <a:r>
              <a:rPr lang="en-US" dirty="0" err="1"/>
              <a:t>rezilienței</a:t>
            </a:r>
            <a:r>
              <a:rPr lang="en-US" dirty="0"/>
              <a:t> </a:t>
            </a:r>
            <a:r>
              <a:rPr lang="en-US" dirty="0" err="1"/>
              <a:t>sistemului</a:t>
            </a:r>
            <a:r>
              <a:rPr lang="en-US" dirty="0"/>
              <a:t> 
2. </a:t>
            </a:r>
            <a:r>
              <a:rPr lang="en-US" b="1" i="1" dirty="0"/>
              <a:t>Design thinking </a:t>
            </a:r>
            <a:r>
              <a:rPr lang="en-US" dirty="0"/>
              <a:t>– </a:t>
            </a:r>
            <a:r>
              <a:rPr lang="en-US" dirty="0" err="1"/>
              <a:t>către</a:t>
            </a:r>
            <a:r>
              <a:rPr lang="en-US" dirty="0"/>
              <a:t> </a:t>
            </a:r>
            <a:r>
              <a:rPr lang="en-US" dirty="0" err="1"/>
              <a:t>soluții</a:t>
            </a:r>
            <a:r>
              <a:rPr lang="en-US" dirty="0"/>
              <a:t> orientate </a:t>
            </a:r>
            <a:r>
              <a:rPr lang="en-US" dirty="0" err="1"/>
              <a:t>spre</a:t>
            </a:r>
            <a:r>
              <a:rPr lang="en-US" dirty="0"/>
              <a:t> </a:t>
            </a:r>
            <a:r>
              <a:rPr lang="en-US" dirty="0" err="1"/>
              <a:t>empatie</a:t>
            </a:r>
            <a:r>
              <a:rPr lang="en-US" dirty="0"/>
              <a:t>, </a:t>
            </a:r>
            <a:r>
              <a:rPr lang="en-US" dirty="0" err="1"/>
              <a:t>sensibile</a:t>
            </a:r>
            <a:r>
              <a:rPr lang="en-US" dirty="0"/>
              <a:t> la context
3. </a:t>
            </a:r>
            <a:r>
              <a:rPr lang="en-US" b="1" i="1" dirty="0" err="1"/>
              <a:t>Alfabetizarea</a:t>
            </a:r>
            <a:r>
              <a:rPr lang="en-US" b="1" i="1" dirty="0"/>
              <a:t> </a:t>
            </a:r>
            <a:r>
              <a:rPr lang="en-US" b="1" i="1" dirty="0" err="1"/>
              <a:t>viitorului</a:t>
            </a:r>
            <a:r>
              <a:rPr lang="en-US" b="1" i="1" dirty="0"/>
              <a:t> </a:t>
            </a:r>
            <a:r>
              <a:rPr lang="en-US" dirty="0"/>
              <a:t>(</a:t>
            </a:r>
            <a:r>
              <a:rPr lang="en-US" dirty="0" err="1"/>
              <a:t>competența</a:t>
            </a:r>
            <a:r>
              <a:rPr lang="en-US" dirty="0"/>
              <a:t> de </a:t>
            </a:r>
            <a:r>
              <a:rPr lang="en-US" dirty="0" err="1"/>
              <a:t>anticipare</a:t>
            </a:r>
            <a:r>
              <a:rPr lang="en-US" dirty="0"/>
              <a:t> a </a:t>
            </a:r>
            <a:r>
              <a:rPr lang="en-US" dirty="0" err="1"/>
              <a:t>viitorului</a:t>
            </a:r>
            <a:r>
              <a:rPr lang="en-US" dirty="0"/>
              <a:t>) – </a:t>
            </a:r>
            <a:r>
              <a:rPr lang="en-US" dirty="0" err="1"/>
              <a:t>îmbunătățește</a:t>
            </a:r>
            <a:r>
              <a:rPr lang="en-US" dirty="0"/>
              <a:t> </a:t>
            </a:r>
            <a:r>
              <a:rPr lang="en-US" dirty="0" err="1"/>
              <a:t>mentalitatea</a:t>
            </a:r>
            <a:r>
              <a:rPr lang="en-US" dirty="0"/>
              <a:t> </a:t>
            </a:r>
            <a:r>
              <a:rPr lang="en-US" dirty="0" err="1"/>
              <a:t>orientată</a:t>
            </a:r>
            <a:r>
              <a:rPr lang="en-US" dirty="0"/>
              <a:t> </a:t>
            </a:r>
            <a:r>
              <a:rPr lang="en-US" dirty="0" err="1"/>
              <a:t>spre</a:t>
            </a:r>
            <a:r>
              <a:rPr lang="en-US" dirty="0"/>
              <a:t> </a:t>
            </a:r>
            <a:r>
              <a:rPr lang="en-US" dirty="0" err="1"/>
              <a:t>viitor</a:t>
            </a:r>
            <a:r>
              <a:rPr lang="en-US" dirty="0"/>
              <a:t> </a:t>
            </a:r>
            <a:r>
              <a:rPr lang="en-US" dirty="0" err="1"/>
              <a:t>și</a:t>
            </a:r>
            <a:r>
              <a:rPr lang="en-US" dirty="0"/>
              <a:t> </a:t>
            </a:r>
            <a:r>
              <a:rPr lang="en-US" dirty="0" err="1"/>
              <a:t>adaptabilă</a:t>
            </a:r>
            <a:r>
              <a:rPr lang="en-US" dirty="0"/>
              <a:t>.
</a:t>
            </a:r>
            <a:r>
              <a:rPr lang="en-US" dirty="0" err="1"/>
              <a:t>Aceste</a:t>
            </a:r>
            <a:r>
              <a:rPr lang="en-US" dirty="0"/>
              <a:t> </a:t>
            </a:r>
            <a:r>
              <a:rPr lang="en-US" dirty="0" err="1"/>
              <a:t>abordări</a:t>
            </a:r>
            <a:r>
              <a:rPr lang="en-US" dirty="0"/>
              <a:t> – design thinking, </a:t>
            </a:r>
            <a:r>
              <a:rPr lang="en-US" dirty="0" err="1"/>
              <a:t>gândirea</a:t>
            </a:r>
            <a:r>
              <a:rPr lang="en-US" dirty="0"/>
              <a:t> </a:t>
            </a:r>
            <a:r>
              <a:rPr lang="en-US" dirty="0" err="1"/>
              <a:t>sistemică</a:t>
            </a:r>
            <a:r>
              <a:rPr lang="en-US" dirty="0"/>
              <a:t> </a:t>
            </a:r>
            <a:r>
              <a:rPr lang="en-US" dirty="0" err="1"/>
              <a:t>și</a:t>
            </a:r>
            <a:r>
              <a:rPr lang="en-US" dirty="0"/>
              <a:t> </a:t>
            </a:r>
            <a:r>
              <a:rPr lang="en-US" dirty="0" err="1"/>
              <a:t>alfabetizarea</a:t>
            </a:r>
            <a:r>
              <a:rPr lang="en-US" dirty="0"/>
              <a:t> </a:t>
            </a:r>
            <a:r>
              <a:rPr lang="en-US" dirty="0" err="1"/>
              <a:t>viitorului</a:t>
            </a:r>
            <a:r>
              <a:rPr lang="en-US" dirty="0"/>
              <a:t> – pot </a:t>
            </a:r>
            <a:r>
              <a:rPr lang="en-US" dirty="0" err="1"/>
              <a:t>deschide</a:t>
            </a:r>
            <a:r>
              <a:rPr lang="en-US" dirty="0"/>
              <a:t> </a:t>
            </a:r>
            <a:r>
              <a:rPr lang="en-US" dirty="0" err="1"/>
              <a:t>calea</a:t>
            </a:r>
            <a:r>
              <a:rPr lang="en-US" dirty="0"/>
              <a:t> </a:t>
            </a:r>
            <a:r>
              <a:rPr lang="en-US" dirty="0" err="1"/>
              <a:t>către</a:t>
            </a:r>
            <a:r>
              <a:rPr lang="en-US" dirty="0"/>
              <a:t> </a:t>
            </a:r>
            <a:r>
              <a:rPr lang="en-US" dirty="0" err="1"/>
              <a:t>tranziții</a:t>
            </a:r>
            <a:r>
              <a:rPr lang="en-US" dirty="0"/>
              <a:t> </a:t>
            </a:r>
            <a:r>
              <a:rPr lang="en-US" dirty="0" err="1"/>
              <a:t>către</a:t>
            </a:r>
            <a:r>
              <a:rPr lang="en-US" dirty="0"/>
              <a:t> </a:t>
            </a:r>
            <a:r>
              <a:rPr lang="en-US" dirty="0" err="1"/>
              <a:t>sustenabilitate</a:t>
            </a:r>
            <a:r>
              <a:rPr lang="en-US" dirty="0"/>
              <a:t>.</a:t>
            </a:r>
            <a:endParaRPr lang="en-IE" sz="1600" dirty="0"/>
          </a:p>
        </p:txBody>
      </p:sp>
      <p:sp>
        <p:nvSpPr>
          <p:cNvPr id="10" name="Isosceles Triangle 9">
            <a:extLst>
              <a:ext uri="{FF2B5EF4-FFF2-40B4-BE49-F238E27FC236}">
                <a16:creationId xmlns:a16="http://schemas.microsoft.com/office/drawing/2014/main" id="{2E3119EB-AB1B-395A-FC81-B29B934A74B8}"/>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A64820AC-A5EA-6842-0D39-8272D7C6C34F}"/>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t>Picture</a:t>
            </a:r>
          </a:p>
        </p:txBody>
      </p:sp>
      <p:pic>
        <p:nvPicPr>
          <p:cNvPr id="3" name="Picture 2">
            <a:extLst>
              <a:ext uri="{FF2B5EF4-FFF2-40B4-BE49-F238E27FC236}">
                <a16:creationId xmlns:a16="http://schemas.microsoft.com/office/drawing/2014/main" id="{1700AA44-4BEB-9637-54DE-4FA26B771D2C}"/>
              </a:ext>
            </a:extLst>
          </p:cNvPr>
          <p:cNvPicPr>
            <a:picLocks noChangeAspect="1"/>
          </p:cNvPicPr>
          <p:nvPr/>
        </p:nvPicPr>
        <p:blipFill>
          <a:blip r:embed="rId3"/>
          <a:stretch>
            <a:fillRect/>
          </a:stretch>
        </p:blipFill>
        <p:spPr>
          <a:xfrm>
            <a:off x="20667" y="2478478"/>
            <a:ext cx="4570365" cy="2889168"/>
          </a:xfrm>
          <a:prstGeom prst="rect">
            <a:avLst/>
          </a:prstGeom>
        </p:spPr>
      </p:pic>
      <p:sp>
        <p:nvSpPr>
          <p:cNvPr id="4" name="Rectangle 3">
            <a:extLst>
              <a:ext uri="{FF2B5EF4-FFF2-40B4-BE49-F238E27FC236}">
                <a16:creationId xmlns:a16="http://schemas.microsoft.com/office/drawing/2014/main" id="{575F1348-E84D-8A37-D58F-17369F090642}"/>
              </a:ext>
            </a:extLst>
          </p:cNvPr>
          <p:cNvSpPr/>
          <p:nvPr/>
        </p:nvSpPr>
        <p:spPr>
          <a:xfrm>
            <a:off x="170122" y="2478478"/>
            <a:ext cx="3157870" cy="636861"/>
          </a:xfrm>
          <a:prstGeom prst="rect">
            <a:avLst/>
          </a:prstGeom>
          <a:solidFill>
            <a:schemeClr val="bg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pt-PT" sz="3600" b="1" dirty="0">
                <a:solidFill>
                  <a:srgbClr val="FBAF3F"/>
                </a:solidFill>
                <a:latin typeface="72 Black" panose="020B0A04030603020204" pitchFamily="34" charset="0"/>
                <a:cs typeface="72 Black" panose="020B0A04030603020204" pitchFamily="34" charset="0"/>
              </a:rPr>
              <a:t>CREATIVITY </a:t>
            </a:r>
            <a:endParaRPr lang="en-GB" b="1" dirty="0">
              <a:solidFill>
                <a:srgbClr val="FBAF3F"/>
              </a:solidFill>
              <a:latin typeface="72 Black" panose="020B0A04030603020204" pitchFamily="34" charset="0"/>
              <a:cs typeface="72 Black" panose="020B0A04030603020204" pitchFamily="34" charset="0"/>
            </a:endParaRPr>
          </a:p>
        </p:txBody>
      </p:sp>
    </p:spTree>
    <p:extLst>
      <p:ext uri="{BB962C8B-B14F-4D97-AF65-F5344CB8AC3E}">
        <p14:creationId xmlns:p14="http://schemas.microsoft.com/office/powerpoint/2010/main" val="3846203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54823-DF1E-62CA-7C07-CB9B35400F0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9EF9A94-FCCE-D225-A36E-466F99586342}"/>
              </a:ext>
            </a:extLst>
          </p:cNvPr>
          <p:cNvSpPr>
            <a:spLocks noGrp="1"/>
          </p:cNvSpPr>
          <p:nvPr>
            <p:ph type="body" sz="quarter" idx="10"/>
          </p:nvPr>
        </p:nvSpPr>
        <p:spPr/>
        <p:txBody>
          <a:bodyPr/>
          <a:lstStyle/>
          <a:p>
            <a:r>
              <a:rPr lang="en-GB" dirty="0" err="1">
                <a:solidFill>
                  <a:srgbClr val="92D050"/>
                </a:solidFill>
              </a:rPr>
              <a:t>Gândire</a:t>
            </a:r>
            <a:r>
              <a:rPr lang="en-GB" dirty="0">
                <a:solidFill>
                  <a:srgbClr val="92D050"/>
                </a:solidFill>
              </a:rPr>
              <a:t> </a:t>
            </a:r>
            <a:r>
              <a:rPr lang="en-GB" dirty="0" err="1">
                <a:solidFill>
                  <a:srgbClr val="92D050"/>
                </a:solidFill>
              </a:rPr>
              <a:t>sistemică</a:t>
            </a:r>
            <a:endParaRPr lang="el-GR" dirty="0">
              <a:solidFill>
                <a:srgbClr val="92D050"/>
              </a:solidFill>
            </a:endParaRPr>
          </a:p>
        </p:txBody>
      </p:sp>
      <p:sp>
        <p:nvSpPr>
          <p:cNvPr id="7" name="Content Placeholder 6">
            <a:extLst>
              <a:ext uri="{FF2B5EF4-FFF2-40B4-BE49-F238E27FC236}">
                <a16:creationId xmlns:a16="http://schemas.microsoft.com/office/drawing/2014/main" id="{BD84BCCC-5BA0-C1DC-87D6-0C2B96D2A338}"/>
              </a:ext>
            </a:extLst>
          </p:cNvPr>
          <p:cNvSpPr>
            <a:spLocks noGrp="1"/>
          </p:cNvSpPr>
          <p:nvPr>
            <p:ph sz="quarter" idx="12"/>
          </p:nvPr>
        </p:nvSpPr>
        <p:spPr>
          <a:xfrm>
            <a:off x="399369" y="2109788"/>
            <a:ext cx="11393260" cy="4429126"/>
          </a:xfrm>
        </p:spPr>
        <p:txBody>
          <a:bodyPr/>
          <a:lstStyle/>
          <a:p>
            <a:pPr marL="0" indent="0">
              <a:buNone/>
            </a:pPr>
            <a:r>
              <a:rPr lang="en-GB" b="1" dirty="0"/>
              <a:t>Principii de </a:t>
            </a:r>
            <a:r>
              <a:rPr lang="en-GB" b="1" dirty="0" err="1"/>
              <a:t>bază</a:t>
            </a:r>
            <a:r>
              <a:rPr lang="en-GB" b="1" noProof="0" dirty="0"/>
              <a:t>:</a:t>
            </a:r>
          </a:p>
          <a:p>
            <a:r>
              <a:rPr lang="en-GB" u="sng" dirty="0" err="1"/>
              <a:t>Perspectiva</a:t>
            </a:r>
            <a:r>
              <a:rPr lang="en-GB" u="sng" dirty="0"/>
              <a:t> </a:t>
            </a:r>
            <a:r>
              <a:rPr lang="en-GB" u="sng" dirty="0" err="1"/>
              <a:t>holistică</a:t>
            </a:r>
            <a:r>
              <a:rPr lang="en-GB" dirty="0"/>
              <a:t>: </a:t>
            </a:r>
            <a:r>
              <a:rPr lang="en-GB" dirty="0" err="1"/>
              <a:t>Concentrarea</a:t>
            </a:r>
            <a:r>
              <a:rPr lang="en-GB" dirty="0"/>
              <a:t> pe </a:t>
            </a:r>
            <a:r>
              <a:rPr lang="en-GB" dirty="0" err="1"/>
              <a:t>sisteme</a:t>
            </a:r>
            <a:r>
              <a:rPr lang="en-GB" dirty="0"/>
              <a:t> </a:t>
            </a:r>
            <a:r>
              <a:rPr lang="en-GB" dirty="0" err="1"/>
              <a:t>interconectate</a:t>
            </a:r>
            <a:r>
              <a:rPr lang="en-GB" dirty="0"/>
              <a:t>, ca </a:t>
            </a:r>
            <a:r>
              <a:rPr lang="en-GB" dirty="0" err="1"/>
              <a:t>întreguri</a:t>
            </a:r>
            <a:r>
              <a:rPr lang="en-GB" dirty="0"/>
              <a:t>, nu ca </a:t>
            </a:r>
            <a:r>
              <a:rPr lang="en-GB" dirty="0" err="1"/>
              <a:t>părți</a:t>
            </a:r>
            <a:r>
              <a:rPr lang="en-GB" dirty="0"/>
              <a:t> </a:t>
            </a:r>
            <a:r>
              <a:rPr lang="en-GB" dirty="0" err="1"/>
              <a:t>izolate</a:t>
            </a:r>
            <a:r>
              <a:rPr lang="en-GB" dirty="0"/>
              <a:t> </a:t>
            </a:r>
            <a:r>
              <a:rPr lang="en-GB" u="sng" dirty="0"/>
              <a:t>
</a:t>
            </a:r>
            <a:r>
              <a:rPr lang="en-GB" u="sng" dirty="0" err="1"/>
              <a:t>Bucle</a:t>
            </a:r>
            <a:r>
              <a:rPr lang="en-GB" u="sng" dirty="0"/>
              <a:t> de feedback </a:t>
            </a:r>
            <a:r>
              <a:rPr lang="en-GB" u="sng" dirty="0" err="1"/>
              <a:t>și</a:t>
            </a:r>
            <a:r>
              <a:rPr lang="en-GB" u="sng" dirty="0"/>
              <a:t> </a:t>
            </a:r>
            <a:r>
              <a:rPr lang="en-GB" u="sng" dirty="0" err="1"/>
              <a:t>interdependență</a:t>
            </a:r>
            <a:r>
              <a:rPr lang="en-GB" u="sng" dirty="0"/>
              <a:t>: </a:t>
            </a:r>
            <a:r>
              <a:rPr lang="en-GB" dirty="0" err="1"/>
              <a:t>Recunoașterea</a:t>
            </a:r>
            <a:r>
              <a:rPr lang="en-GB" dirty="0"/>
              <a:t> </a:t>
            </a:r>
            <a:r>
              <a:rPr lang="en-GB" dirty="0" err="1"/>
              <a:t>lanțurilor</a:t>
            </a:r>
            <a:r>
              <a:rPr lang="en-GB" dirty="0"/>
              <a:t> </a:t>
            </a:r>
            <a:r>
              <a:rPr lang="en-GB" dirty="0" err="1"/>
              <a:t>cauzale</a:t>
            </a:r>
            <a:r>
              <a:rPr lang="en-GB" dirty="0"/>
              <a:t> </a:t>
            </a:r>
            <a:r>
              <a:rPr lang="en-GB" dirty="0" err="1"/>
              <a:t>și</a:t>
            </a:r>
            <a:r>
              <a:rPr lang="en-GB" dirty="0"/>
              <a:t> </a:t>
            </a:r>
            <a:r>
              <a:rPr lang="en-GB" dirty="0" err="1"/>
              <a:t>relațiilor</a:t>
            </a:r>
            <a:r>
              <a:rPr lang="en-GB" dirty="0"/>
              <a:t> </a:t>
            </a:r>
            <a:r>
              <a:rPr lang="en-GB" dirty="0" err="1"/>
              <a:t>dinamice</a:t>
            </a:r>
            <a:r>
              <a:rPr lang="en-GB" dirty="0"/>
              <a:t> care </a:t>
            </a:r>
            <a:r>
              <a:rPr lang="en-GB" dirty="0" err="1"/>
              <a:t>modelează</a:t>
            </a:r>
            <a:r>
              <a:rPr lang="en-GB" dirty="0"/>
              <a:t> </a:t>
            </a:r>
            <a:r>
              <a:rPr lang="en-GB" dirty="0" err="1"/>
              <a:t>comportamentul</a:t>
            </a:r>
            <a:r>
              <a:rPr lang="en-GB" dirty="0"/>
              <a:t> </a:t>
            </a:r>
            <a:r>
              <a:rPr lang="en-GB" dirty="0" err="1"/>
              <a:t>sistemului</a:t>
            </a:r>
            <a:r>
              <a:rPr lang="en-GB" dirty="0"/>
              <a:t> </a:t>
            </a:r>
            <a:r>
              <a:rPr lang="en-GB" u="sng" dirty="0"/>
              <a:t>
</a:t>
            </a:r>
            <a:r>
              <a:rPr lang="en-GB" u="sng" dirty="0" err="1"/>
              <a:t>Identificarea</a:t>
            </a:r>
            <a:r>
              <a:rPr lang="en-GB" u="sng" dirty="0"/>
              <a:t> </a:t>
            </a:r>
            <a:r>
              <a:rPr lang="en-GB" u="sng" dirty="0" err="1"/>
              <a:t>punctelor</a:t>
            </a:r>
            <a:r>
              <a:rPr lang="en-GB" u="sng" dirty="0"/>
              <a:t> de </a:t>
            </a:r>
            <a:r>
              <a:rPr lang="en-GB" u="sng" dirty="0" err="1"/>
              <a:t>pârghie</a:t>
            </a:r>
            <a:r>
              <a:rPr lang="en-GB" u="sng" dirty="0"/>
              <a:t>: </a:t>
            </a:r>
            <a:r>
              <a:rPr lang="en-GB" dirty="0" err="1"/>
              <a:t>Identificarea</a:t>
            </a:r>
            <a:r>
              <a:rPr lang="en-GB" dirty="0"/>
              <a:t> </a:t>
            </a:r>
            <a:r>
              <a:rPr lang="en-GB" dirty="0" err="1"/>
              <a:t>punctele</a:t>
            </a:r>
            <a:r>
              <a:rPr lang="en-GB" dirty="0"/>
              <a:t> </a:t>
            </a:r>
            <a:r>
              <a:rPr lang="en-GB" dirty="0" err="1"/>
              <a:t>unde</a:t>
            </a:r>
            <a:r>
              <a:rPr lang="en-GB" dirty="0"/>
              <a:t> </a:t>
            </a:r>
            <a:r>
              <a:rPr lang="en-GB" dirty="0" err="1"/>
              <a:t>intervențiile</a:t>
            </a:r>
            <a:r>
              <a:rPr lang="en-GB" dirty="0"/>
              <a:t> </a:t>
            </a:r>
            <a:r>
              <a:rPr lang="en-GB" dirty="0" err="1"/>
              <a:t>mici</a:t>
            </a:r>
            <a:r>
              <a:rPr lang="en-GB" dirty="0"/>
              <a:t> </a:t>
            </a:r>
            <a:r>
              <a:rPr lang="en-GB" dirty="0" err="1"/>
              <a:t>generează</a:t>
            </a:r>
            <a:r>
              <a:rPr lang="en-GB" dirty="0"/>
              <a:t> </a:t>
            </a:r>
            <a:r>
              <a:rPr lang="en-GB" dirty="0" err="1"/>
              <a:t>schimbări</a:t>
            </a:r>
            <a:r>
              <a:rPr lang="en-GB" dirty="0"/>
              <a:t> </a:t>
            </a:r>
            <a:r>
              <a:rPr lang="en-GB" dirty="0" err="1"/>
              <a:t>semnificative</a:t>
            </a:r>
            <a:r>
              <a:rPr lang="en-GB" dirty="0"/>
              <a:t>, </a:t>
            </a:r>
            <a:r>
              <a:rPr lang="en-GB" dirty="0" err="1"/>
              <a:t>cruciale</a:t>
            </a:r>
            <a:r>
              <a:rPr lang="en-GB" dirty="0"/>
              <a:t> </a:t>
            </a:r>
            <a:r>
              <a:rPr lang="en-GB" dirty="0" err="1"/>
              <a:t>pentru</a:t>
            </a:r>
            <a:r>
              <a:rPr lang="en-GB" dirty="0"/>
              <a:t> </a:t>
            </a:r>
            <a:r>
              <a:rPr lang="en-GB" dirty="0" err="1"/>
              <a:t>transformarea</a:t>
            </a:r>
            <a:r>
              <a:rPr lang="en-GB" dirty="0"/>
              <a:t> </a:t>
            </a:r>
            <a:r>
              <a:rPr lang="en-GB" dirty="0" err="1"/>
              <a:t>sistemică</a:t>
            </a:r>
            <a:r>
              <a:rPr lang="en-GB" dirty="0"/>
              <a:t>.</a:t>
            </a:r>
            <a:endParaRPr lang="en-GB" sz="500" noProof="0" dirty="0"/>
          </a:p>
          <a:p>
            <a:pPr marL="0" indent="0">
              <a:buNone/>
            </a:pPr>
            <a:r>
              <a:rPr lang="en-GB" b="1" dirty="0" err="1"/>
              <a:t>Aplicarea</a:t>
            </a:r>
            <a:r>
              <a:rPr lang="en-GB" b="1" dirty="0"/>
              <a:t> </a:t>
            </a:r>
            <a:r>
              <a:rPr lang="en-GB" b="1" dirty="0" err="1"/>
              <a:t>în</a:t>
            </a:r>
            <a:r>
              <a:rPr lang="en-GB" b="1" dirty="0"/>
              <a:t> </a:t>
            </a:r>
            <a:r>
              <a:rPr lang="en-GB" b="1" dirty="0" err="1"/>
              <a:t>sustenabilitate</a:t>
            </a:r>
            <a:r>
              <a:rPr lang="en-GB" b="1" noProof="0" dirty="0"/>
              <a:t>:</a:t>
            </a:r>
          </a:p>
          <a:p>
            <a:r>
              <a:rPr lang="en-GB" dirty="0" err="1"/>
              <a:t>Modelele</a:t>
            </a:r>
            <a:r>
              <a:rPr lang="en-GB" dirty="0"/>
              <a:t> </a:t>
            </a:r>
            <a:r>
              <a:rPr lang="en-GB" dirty="0" err="1"/>
              <a:t>bazate</a:t>
            </a:r>
            <a:r>
              <a:rPr lang="en-GB" dirty="0"/>
              <a:t> pe </a:t>
            </a:r>
            <a:r>
              <a:rPr lang="en-GB" dirty="0" err="1"/>
              <a:t>sisteme</a:t>
            </a:r>
            <a:r>
              <a:rPr lang="en-GB" dirty="0"/>
              <a:t> (de </a:t>
            </a:r>
            <a:r>
              <a:rPr lang="en-GB" dirty="0" err="1"/>
              <a:t>exemplu</a:t>
            </a:r>
            <a:r>
              <a:rPr lang="en-GB" dirty="0"/>
              <a:t>, SDD Interlinkages frameworks) </a:t>
            </a:r>
            <a:r>
              <a:rPr lang="en-GB" dirty="0" err="1"/>
              <a:t>ajută</a:t>
            </a:r>
            <a:r>
              <a:rPr lang="en-GB" dirty="0"/>
              <a:t> la </a:t>
            </a:r>
            <a:r>
              <a:rPr lang="en-GB" dirty="0" err="1"/>
              <a:t>evaluarea</a:t>
            </a:r>
            <a:r>
              <a:rPr lang="en-GB" dirty="0"/>
              <a:t> </a:t>
            </a:r>
            <a:r>
              <a:rPr lang="en-GB" dirty="0" err="1"/>
              <a:t>compromisurilor</a:t>
            </a:r>
            <a:r>
              <a:rPr lang="en-GB" dirty="0"/>
              <a:t> ODD </a:t>
            </a:r>
            <a:r>
              <a:rPr lang="en-GB" dirty="0" err="1"/>
              <a:t>complexe</a:t>
            </a:r>
            <a:r>
              <a:rPr lang="en-GB" dirty="0"/>
              <a:t>
</a:t>
            </a:r>
            <a:r>
              <a:rPr lang="en-GB" dirty="0" err="1"/>
              <a:t>Noile</a:t>
            </a:r>
            <a:r>
              <a:rPr lang="en-GB" dirty="0"/>
              <a:t> </a:t>
            </a:r>
            <a:r>
              <a:rPr lang="en-GB" dirty="0" err="1"/>
              <a:t>platforme</a:t>
            </a:r>
            <a:r>
              <a:rPr lang="en-GB" dirty="0"/>
              <a:t> </a:t>
            </a:r>
            <a:r>
              <a:rPr lang="en-GB" dirty="0" err="1"/>
              <a:t>îmbunătățite</a:t>
            </a:r>
            <a:r>
              <a:rPr lang="en-GB" dirty="0"/>
              <a:t> de AI, precum SYMBIOSIS, </a:t>
            </a:r>
            <a:r>
              <a:rPr lang="en-GB" dirty="0" err="1"/>
              <a:t>folosesc</a:t>
            </a:r>
            <a:r>
              <a:rPr lang="en-GB" dirty="0"/>
              <a:t> </a:t>
            </a:r>
            <a:r>
              <a:rPr lang="en-GB" dirty="0" err="1"/>
              <a:t>gândirea</a:t>
            </a:r>
            <a:r>
              <a:rPr lang="en-GB" dirty="0"/>
              <a:t> </a:t>
            </a:r>
            <a:r>
              <a:rPr lang="en-GB" dirty="0" err="1"/>
              <a:t>sistemică</a:t>
            </a:r>
            <a:r>
              <a:rPr lang="en-GB" dirty="0"/>
              <a:t> </a:t>
            </a:r>
            <a:r>
              <a:rPr lang="en-GB" dirty="0" err="1"/>
              <a:t>pentru</a:t>
            </a:r>
            <a:r>
              <a:rPr lang="en-GB" dirty="0"/>
              <a:t> a </a:t>
            </a:r>
            <a:r>
              <a:rPr lang="en-GB" dirty="0" err="1"/>
              <a:t>sprijini</a:t>
            </a:r>
            <a:r>
              <a:rPr lang="en-GB" dirty="0"/>
              <a:t> </a:t>
            </a:r>
            <a:r>
              <a:rPr lang="en-GB" dirty="0" err="1"/>
              <a:t>provocările</a:t>
            </a:r>
            <a:r>
              <a:rPr lang="en-GB" dirty="0"/>
              <a:t> </a:t>
            </a:r>
            <a:r>
              <a:rPr lang="en-GB" dirty="0" err="1"/>
              <a:t>societale</a:t>
            </a:r>
            <a:r>
              <a:rPr lang="en-GB" dirty="0"/>
              <a:t> </a:t>
            </a:r>
            <a:r>
              <a:rPr lang="en-GB" dirty="0" err="1"/>
              <a:t>și</a:t>
            </a:r>
            <a:r>
              <a:rPr lang="en-GB" dirty="0"/>
              <a:t> ODD-urile </a:t>
            </a:r>
            <a:r>
              <a:rPr lang="en-GB" dirty="0" err="1"/>
              <a:t>prin</a:t>
            </a:r>
            <a:r>
              <a:rPr lang="en-GB" dirty="0"/>
              <a:t> </a:t>
            </a:r>
            <a:r>
              <a:rPr lang="en-GB" dirty="0" err="1"/>
              <a:t>cartografierea</a:t>
            </a:r>
            <a:r>
              <a:rPr lang="en-GB" dirty="0"/>
              <a:t> </a:t>
            </a:r>
            <a:r>
              <a:rPr lang="en-GB" dirty="0" err="1"/>
              <a:t>structurilor</a:t>
            </a:r>
            <a:r>
              <a:rPr lang="en-GB" dirty="0"/>
              <a:t> </a:t>
            </a:r>
            <a:r>
              <a:rPr lang="en-GB" dirty="0" err="1"/>
              <a:t>cauzale</a:t>
            </a:r>
            <a:r>
              <a:rPr lang="en-GB" dirty="0"/>
              <a:t> </a:t>
            </a:r>
            <a:r>
              <a:rPr lang="en-GB" dirty="0" err="1"/>
              <a:t>și</a:t>
            </a:r>
            <a:r>
              <a:rPr lang="en-GB" dirty="0"/>
              <a:t> </a:t>
            </a:r>
            <a:r>
              <a:rPr lang="en-GB" dirty="0" err="1"/>
              <a:t>îmbunătățirea</a:t>
            </a:r>
            <a:r>
              <a:rPr lang="en-GB" dirty="0"/>
              <a:t> </a:t>
            </a:r>
            <a:r>
              <a:rPr lang="en-GB" dirty="0" err="1"/>
              <a:t>înțelegerii</a:t>
            </a:r>
            <a:r>
              <a:rPr lang="en-GB" dirty="0"/>
              <a:t> </a:t>
            </a:r>
            <a:r>
              <a:rPr lang="en-GB" dirty="0" err="1"/>
              <a:t>părților</a:t>
            </a:r>
            <a:r>
              <a:rPr lang="en-GB" dirty="0"/>
              <a:t> </a:t>
            </a:r>
            <a:r>
              <a:rPr lang="en-GB" dirty="0" err="1"/>
              <a:t>interesate</a:t>
            </a:r>
            <a:endParaRPr lang="en-GB" noProof="0" dirty="0"/>
          </a:p>
        </p:txBody>
      </p:sp>
      <p:sp>
        <p:nvSpPr>
          <p:cNvPr id="5" name="Title 4">
            <a:extLst>
              <a:ext uri="{FF2B5EF4-FFF2-40B4-BE49-F238E27FC236}">
                <a16:creationId xmlns:a16="http://schemas.microsoft.com/office/drawing/2014/main" id="{F0A9FCB1-5218-565B-B262-6A4BD7B90E58}"/>
              </a:ext>
            </a:extLst>
          </p:cNvPr>
          <p:cNvSpPr>
            <a:spLocks noGrp="1"/>
          </p:cNvSpPr>
          <p:nvPr>
            <p:ph type="title"/>
          </p:nvPr>
        </p:nvSpPr>
        <p:spPr>
          <a:xfrm>
            <a:off x="399369" y="788988"/>
            <a:ext cx="8596668" cy="660400"/>
          </a:xfrm>
        </p:spPr>
        <p:txBody>
          <a:bodyPr/>
          <a:lstStyle/>
          <a:p>
            <a:r>
              <a:rPr lang="en-US" dirty="0" err="1">
                <a:solidFill>
                  <a:srgbClr val="255839"/>
                </a:solidFill>
              </a:rPr>
              <a:t>Gândire</a:t>
            </a:r>
            <a:r>
              <a:rPr lang="en-US" dirty="0">
                <a:solidFill>
                  <a:srgbClr val="255839"/>
                </a:solidFill>
              </a:rPr>
              <a:t> </a:t>
            </a:r>
            <a:r>
              <a:rPr lang="en-US" dirty="0" err="1">
                <a:solidFill>
                  <a:srgbClr val="255839"/>
                </a:solidFill>
              </a:rPr>
              <a:t>creativă</a:t>
            </a:r>
            <a:endParaRPr lang="el-GR" dirty="0">
              <a:solidFill>
                <a:srgbClr val="255839"/>
              </a:solidFill>
            </a:endParaRPr>
          </a:p>
        </p:txBody>
      </p:sp>
    </p:spTree>
    <p:extLst>
      <p:ext uri="{BB962C8B-B14F-4D97-AF65-F5344CB8AC3E}">
        <p14:creationId xmlns:p14="http://schemas.microsoft.com/office/powerpoint/2010/main" val="3461820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A89E-2E86-9210-49F0-FABCA5D5F0D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EFAA1F2-A7BA-5A4A-AB2F-566908AB3C8F}"/>
              </a:ext>
            </a:extLst>
          </p:cNvPr>
          <p:cNvSpPr>
            <a:spLocks noGrp="1"/>
          </p:cNvSpPr>
          <p:nvPr>
            <p:ph type="body" sz="quarter" idx="10"/>
          </p:nvPr>
        </p:nvSpPr>
        <p:spPr/>
        <p:txBody>
          <a:bodyPr/>
          <a:lstStyle/>
          <a:p>
            <a:r>
              <a:rPr lang="en-GB" dirty="0" err="1">
                <a:solidFill>
                  <a:srgbClr val="92D050"/>
                </a:solidFill>
              </a:rPr>
              <a:t>Gândire</a:t>
            </a:r>
            <a:r>
              <a:rPr lang="en-GB" dirty="0">
                <a:solidFill>
                  <a:srgbClr val="92D050"/>
                </a:solidFill>
              </a:rPr>
              <a:t> </a:t>
            </a:r>
            <a:r>
              <a:rPr lang="en-GB" dirty="0" err="1">
                <a:solidFill>
                  <a:srgbClr val="92D050"/>
                </a:solidFill>
              </a:rPr>
              <a:t>sistemică</a:t>
            </a:r>
            <a:endParaRPr lang="el-GR" dirty="0">
              <a:solidFill>
                <a:srgbClr val="92D050"/>
              </a:solidFill>
            </a:endParaRPr>
          </a:p>
        </p:txBody>
      </p:sp>
      <p:sp>
        <p:nvSpPr>
          <p:cNvPr id="5" name="Title 4">
            <a:extLst>
              <a:ext uri="{FF2B5EF4-FFF2-40B4-BE49-F238E27FC236}">
                <a16:creationId xmlns:a16="http://schemas.microsoft.com/office/drawing/2014/main" id="{CE639137-5E7B-6860-D80A-9A3DF408C938}"/>
              </a:ext>
            </a:extLst>
          </p:cNvPr>
          <p:cNvSpPr>
            <a:spLocks noGrp="1"/>
          </p:cNvSpPr>
          <p:nvPr>
            <p:ph type="title"/>
          </p:nvPr>
        </p:nvSpPr>
        <p:spPr>
          <a:xfrm>
            <a:off x="399369" y="788988"/>
            <a:ext cx="8596668" cy="660400"/>
          </a:xfrm>
        </p:spPr>
        <p:txBody>
          <a:bodyPr/>
          <a:lstStyle/>
          <a:p>
            <a:r>
              <a:rPr lang="en-US" dirty="0" err="1">
                <a:solidFill>
                  <a:srgbClr val="255839"/>
                </a:solidFill>
              </a:rPr>
              <a:t>Gândire</a:t>
            </a:r>
            <a:r>
              <a:rPr lang="en-US" dirty="0">
                <a:solidFill>
                  <a:srgbClr val="255839"/>
                </a:solidFill>
              </a:rPr>
              <a:t> </a:t>
            </a:r>
            <a:r>
              <a:rPr lang="en-US" dirty="0" err="1">
                <a:solidFill>
                  <a:srgbClr val="255839"/>
                </a:solidFill>
              </a:rPr>
              <a:t>creativă</a:t>
            </a:r>
            <a:endParaRPr lang="el-GR" dirty="0">
              <a:solidFill>
                <a:srgbClr val="255839"/>
              </a:solidFill>
            </a:endParaRPr>
          </a:p>
        </p:txBody>
      </p:sp>
      <p:pic>
        <p:nvPicPr>
          <p:cNvPr id="9" name="Picture 8">
            <a:extLst>
              <a:ext uri="{FF2B5EF4-FFF2-40B4-BE49-F238E27FC236}">
                <a16:creationId xmlns:a16="http://schemas.microsoft.com/office/drawing/2014/main" id="{2286CD79-D337-739D-CE0C-67241849CF7E}"/>
              </a:ext>
            </a:extLst>
          </p:cNvPr>
          <p:cNvPicPr>
            <a:picLocks noChangeAspect="1"/>
          </p:cNvPicPr>
          <p:nvPr/>
        </p:nvPicPr>
        <p:blipFill>
          <a:blip r:embed="rId3"/>
          <a:stretch>
            <a:fillRect/>
          </a:stretch>
        </p:blipFill>
        <p:spPr>
          <a:xfrm>
            <a:off x="5509395" y="2061359"/>
            <a:ext cx="6283233" cy="4441103"/>
          </a:xfrm>
          <a:prstGeom prst="rect">
            <a:avLst/>
          </a:prstGeom>
          <a:solidFill>
            <a:srgbClr val="97B4F0"/>
          </a:solidFill>
        </p:spPr>
      </p:pic>
      <p:sp>
        <p:nvSpPr>
          <p:cNvPr id="11" name="Content Placeholder 10">
            <a:extLst>
              <a:ext uri="{FF2B5EF4-FFF2-40B4-BE49-F238E27FC236}">
                <a16:creationId xmlns:a16="http://schemas.microsoft.com/office/drawing/2014/main" id="{4492B408-D903-0DB3-0733-2DDD05EADA9A}"/>
              </a:ext>
            </a:extLst>
          </p:cNvPr>
          <p:cNvSpPr>
            <a:spLocks noGrp="1"/>
          </p:cNvSpPr>
          <p:nvPr>
            <p:ph sz="quarter" idx="12"/>
          </p:nvPr>
        </p:nvSpPr>
        <p:spPr>
          <a:xfrm>
            <a:off x="399369" y="2082491"/>
            <a:ext cx="5110027" cy="4429126"/>
          </a:xfrm>
        </p:spPr>
        <p:txBody>
          <a:bodyPr>
            <a:normAutofit/>
          </a:bodyPr>
          <a:lstStyle/>
          <a:p>
            <a:pPr marL="0" indent="0">
              <a:buNone/>
            </a:pPr>
            <a:r>
              <a:rPr lang="en-GB" dirty="0" err="1"/>
              <a:t>Modelul</a:t>
            </a:r>
            <a:r>
              <a:rPr lang="en-GB" dirty="0"/>
              <a:t> </a:t>
            </a:r>
            <a:r>
              <a:rPr lang="en-GB" dirty="0" err="1"/>
              <a:t>aisberg</a:t>
            </a:r>
            <a:endParaRPr lang="en-GB" dirty="0"/>
          </a:p>
          <a:p>
            <a:r>
              <a:rPr lang="en-GB" dirty="0" err="1"/>
              <a:t>Eveniment</a:t>
            </a:r>
            <a:r>
              <a:rPr lang="en-GB" dirty="0"/>
              <a:t>: Care </a:t>
            </a:r>
            <a:r>
              <a:rPr lang="en-GB" dirty="0" err="1"/>
              <a:t>este</a:t>
            </a:r>
            <a:r>
              <a:rPr lang="en-GB" dirty="0"/>
              <a:t> </a:t>
            </a:r>
            <a:r>
              <a:rPr lang="en-GB" dirty="0" err="1"/>
              <a:t>problema</a:t>
            </a:r>
            <a:r>
              <a:rPr lang="en-GB" dirty="0"/>
              <a:t> </a:t>
            </a:r>
            <a:r>
              <a:rPr lang="en-GB" dirty="0" err="1"/>
              <a:t>sau</a:t>
            </a:r>
            <a:r>
              <a:rPr lang="en-GB" dirty="0"/>
              <a:t> </a:t>
            </a:r>
            <a:r>
              <a:rPr lang="en-GB" dirty="0" err="1"/>
              <a:t>oportunitatea</a:t>
            </a:r>
            <a:r>
              <a:rPr lang="en-GB" dirty="0"/>
              <a:t> </a:t>
            </a:r>
            <a:r>
              <a:rPr lang="en-GB" dirty="0" err="1"/>
              <a:t>specifică</a:t>
            </a:r>
            <a:r>
              <a:rPr lang="en-GB" dirty="0"/>
              <a:t>?
</a:t>
            </a:r>
            <a:r>
              <a:rPr lang="en-GB" dirty="0" err="1"/>
              <a:t>Tipare</a:t>
            </a:r>
            <a:r>
              <a:rPr lang="en-GB" dirty="0"/>
              <a:t>/</a:t>
            </a:r>
            <a:r>
              <a:rPr lang="en-GB" dirty="0" err="1"/>
              <a:t>tendințe</a:t>
            </a:r>
            <a:r>
              <a:rPr lang="en-GB" dirty="0"/>
              <a:t>: Ce </a:t>
            </a:r>
            <a:r>
              <a:rPr lang="en-GB" dirty="0" err="1"/>
              <a:t>tendințe</a:t>
            </a:r>
            <a:r>
              <a:rPr lang="en-GB" dirty="0"/>
              <a:t>/</a:t>
            </a:r>
            <a:r>
              <a:rPr lang="en-GB" dirty="0" err="1"/>
              <a:t>tipare</a:t>
            </a:r>
            <a:r>
              <a:rPr lang="en-GB" dirty="0"/>
              <a:t> au </a:t>
            </a:r>
            <a:r>
              <a:rPr lang="en-GB" dirty="0" err="1"/>
              <a:t>existat</a:t>
            </a:r>
            <a:r>
              <a:rPr lang="en-GB" dirty="0"/>
              <a:t> de-a </a:t>
            </a:r>
            <a:r>
              <a:rPr lang="en-GB" dirty="0" err="1"/>
              <a:t>lungul</a:t>
            </a:r>
            <a:r>
              <a:rPr lang="en-GB" dirty="0"/>
              <a:t> </a:t>
            </a:r>
            <a:r>
              <a:rPr lang="en-GB" dirty="0" err="1"/>
              <a:t>timpului</a:t>
            </a:r>
            <a:r>
              <a:rPr lang="en-GB" dirty="0"/>
              <a:t>? 
</a:t>
            </a:r>
            <a:r>
              <a:rPr lang="en-GB" dirty="0" err="1"/>
              <a:t>Structuri</a:t>
            </a:r>
            <a:r>
              <a:rPr lang="en-GB" dirty="0"/>
              <a:t> de </a:t>
            </a:r>
            <a:r>
              <a:rPr lang="en-GB" dirty="0" err="1"/>
              <a:t>bază</a:t>
            </a:r>
            <a:r>
              <a:rPr lang="en-GB" dirty="0"/>
              <a:t>: Ce a </a:t>
            </a:r>
            <a:r>
              <a:rPr lang="en-GB" dirty="0" err="1"/>
              <a:t>influențat</a:t>
            </a:r>
            <a:r>
              <a:rPr lang="en-GB" dirty="0"/>
              <a:t> </a:t>
            </a:r>
            <a:r>
              <a:rPr lang="en-GB" dirty="0" err="1"/>
              <a:t>aceste</a:t>
            </a:r>
            <a:r>
              <a:rPr lang="en-GB" dirty="0"/>
              <a:t> </a:t>
            </a:r>
            <a:r>
              <a:rPr lang="en-GB" dirty="0" err="1"/>
              <a:t>tipare</a:t>
            </a:r>
            <a:r>
              <a:rPr lang="en-GB" dirty="0"/>
              <a:t> </a:t>
            </a:r>
            <a:r>
              <a:rPr lang="en-GB" dirty="0" err="1"/>
              <a:t>și</a:t>
            </a:r>
            <a:r>
              <a:rPr lang="en-GB" dirty="0"/>
              <a:t> cum sunt </a:t>
            </a:r>
            <a:r>
              <a:rPr lang="en-GB" dirty="0" err="1"/>
              <a:t>ele</a:t>
            </a:r>
            <a:r>
              <a:rPr lang="en-GB" dirty="0"/>
              <a:t> </a:t>
            </a:r>
            <a:r>
              <a:rPr lang="en-GB" dirty="0" err="1"/>
              <a:t>interconectate</a:t>
            </a:r>
            <a:r>
              <a:rPr lang="en-GB" dirty="0"/>
              <a:t>?
</a:t>
            </a:r>
            <a:r>
              <a:rPr lang="en-GB" dirty="0" err="1"/>
              <a:t>Modele</a:t>
            </a:r>
            <a:r>
              <a:rPr lang="en-GB" dirty="0"/>
              <a:t> </a:t>
            </a:r>
            <a:r>
              <a:rPr lang="en-GB" dirty="0" err="1"/>
              <a:t>mentale</a:t>
            </a:r>
            <a:r>
              <a:rPr lang="en-GB" dirty="0"/>
              <a:t>: Ce </a:t>
            </a:r>
            <a:r>
              <a:rPr lang="en-GB" dirty="0" err="1"/>
              <a:t>presupuneri</a:t>
            </a:r>
            <a:r>
              <a:rPr lang="en-GB" dirty="0"/>
              <a:t>, </a:t>
            </a:r>
            <a:r>
              <a:rPr lang="en-GB" dirty="0" err="1"/>
              <a:t>credințe</a:t>
            </a:r>
            <a:r>
              <a:rPr lang="en-GB" dirty="0"/>
              <a:t> </a:t>
            </a:r>
            <a:r>
              <a:rPr lang="en-GB" dirty="0" err="1"/>
              <a:t>și</a:t>
            </a:r>
            <a:r>
              <a:rPr lang="en-GB" dirty="0"/>
              <a:t> </a:t>
            </a:r>
            <a:r>
              <a:rPr lang="en-GB" dirty="0" err="1"/>
              <a:t>valori</a:t>
            </a:r>
            <a:r>
              <a:rPr lang="en-GB" dirty="0"/>
              <a:t> au </a:t>
            </a:r>
            <a:r>
              <a:rPr lang="en-GB" dirty="0" err="1"/>
              <a:t>oamenii</a:t>
            </a:r>
            <a:r>
              <a:rPr lang="en-GB" dirty="0"/>
              <a:t> </a:t>
            </a:r>
            <a:r>
              <a:rPr lang="en-GB" dirty="0" err="1"/>
              <a:t>despre</a:t>
            </a:r>
            <a:r>
              <a:rPr lang="en-GB" dirty="0"/>
              <a:t> </a:t>
            </a:r>
            <a:r>
              <a:rPr lang="en-GB" dirty="0" err="1"/>
              <a:t>sistem</a:t>
            </a:r>
            <a:r>
              <a:rPr lang="en-GB" dirty="0"/>
              <a:t>?</a:t>
            </a:r>
            <a:endParaRPr lang="en-GB" noProof="0" dirty="0"/>
          </a:p>
        </p:txBody>
      </p:sp>
      <p:sp>
        <p:nvSpPr>
          <p:cNvPr id="2" name="Rectangle 1">
            <a:extLst>
              <a:ext uri="{FF2B5EF4-FFF2-40B4-BE49-F238E27FC236}">
                <a16:creationId xmlns:a16="http://schemas.microsoft.com/office/drawing/2014/main" id="{988BC0B7-7BA9-D2B6-41B4-C4991F634E17}"/>
              </a:ext>
            </a:extLst>
          </p:cNvPr>
          <p:cNvSpPr/>
          <p:nvPr/>
        </p:nvSpPr>
        <p:spPr>
          <a:xfrm>
            <a:off x="5596269" y="2195043"/>
            <a:ext cx="2346252" cy="707645"/>
          </a:xfrm>
          <a:prstGeom prst="rect">
            <a:avLst/>
          </a:prstGeom>
          <a:solidFill>
            <a:srgbClr val="EEF0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Ink Free" panose="03080402000500000000" pitchFamily="66" charset="0"/>
              </a:rPr>
              <a:t>Ce se </a:t>
            </a:r>
            <a:r>
              <a:rPr lang="en-US" sz="2400" b="1" dirty="0" err="1">
                <a:solidFill>
                  <a:schemeClr val="tx1"/>
                </a:solidFill>
                <a:latin typeface="Ink Free" panose="03080402000500000000" pitchFamily="66" charset="0"/>
              </a:rPr>
              <a:t>vede</a:t>
            </a:r>
            <a:r>
              <a:rPr lang="en-US" sz="2400" b="1" dirty="0">
                <a:solidFill>
                  <a:schemeClr val="tx1"/>
                </a:solidFill>
                <a:latin typeface="Ink Free" panose="03080402000500000000" pitchFamily="66" charset="0"/>
              </a:rPr>
              <a:t> din exterior</a:t>
            </a:r>
            <a:endParaRPr lang="en-US" sz="2400" b="1" noProof="0" dirty="0">
              <a:solidFill>
                <a:schemeClr val="tx1"/>
              </a:solidFill>
              <a:latin typeface="Ink Free" panose="03080402000500000000" pitchFamily="66" charset="0"/>
            </a:endParaRPr>
          </a:p>
        </p:txBody>
      </p:sp>
      <p:sp>
        <p:nvSpPr>
          <p:cNvPr id="3" name="Rectangle 2">
            <a:extLst>
              <a:ext uri="{FF2B5EF4-FFF2-40B4-BE49-F238E27FC236}">
                <a16:creationId xmlns:a16="http://schemas.microsoft.com/office/drawing/2014/main" id="{A486EFE3-E805-DFFF-E084-80BFE180CF3B}"/>
              </a:ext>
            </a:extLst>
          </p:cNvPr>
          <p:cNvSpPr/>
          <p:nvPr/>
        </p:nvSpPr>
        <p:spPr>
          <a:xfrm>
            <a:off x="8996036" y="2195042"/>
            <a:ext cx="2657247" cy="1047888"/>
          </a:xfrm>
          <a:prstGeom prst="rect">
            <a:avLst/>
          </a:prstGeom>
          <a:solidFill>
            <a:srgbClr val="EEF0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Ink Free" panose="03080402000500000000" pitchFamily="66" charset="0"/>
              </a:rPr>
              <a:t>MODELUL AISBERG</a:t>
            </a:r>
            <a:endParaRPr lang="en-US" sz="3200" b="1" noProof="0" dirty="0">
              <a:solidFill>
                <a:schemeClr val="tx1"/>
              </a:solidFill>
              <a:latin typeface="Ink Free" panose="03080402000500000000" pitchFamily="66" charset="0"/>
            </a:endParaRPr>
          </a:p>
        </p:txBody>
      </p:sp>
      <p:sp>
        <p:nvSpPr>
          <p:cNvPr id="4" name="Rectangle 3">
            <a:extLst>
              <a:ext uri="{FF2B5EF4-FFF2-40B4-BE49-F238E27FC236}">
                <a16:creationId xmlns:a16="http://schemas.microsoft.com/office/drawing/2014/main" id="{A0CD97F6-7DCA-AEF8-A51D-4930C2B2F3A9}"/>
              </a:ext>
            </a:extLst>
          </p:cNvPr>
          <p:cNvSpPr/>
          <p:nvPr/>
        </p:nvSpPr>
        <p:spPr>
          <a:xfrm>
            <a:off x="9922990" y="4026123"/>
            <a:ext cx="1584252" cy="10478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Ce se </a:t>
            </a:r>
            <a:r>
              <a:rPr lang="en-US" sz="2000" b="1" dirty="0" err="1">
                <a:solidFill>
                  <a:schemeClr val="tx1"/>
                </a:solidFill>
                <a:latin typeface="Ink Free" panose="03080402000500000000" pitchFamily="66" charset="0"/>
              </a:rPr>
              <a:t>întâmplă</a:t>
            </a:r>
            <a:r>
              <a:rPr lang="en-US" sz="2000" b="1" dirty="0">
                <a:solidFill>
                  <a:schemeClr val="tx1"/>
                </a:solidFill>
                <a:latin typeface="Ink Free" panose="03080402000500000000" pitchFamily="66" charset="0"/>
              </a:rPr>
              <a:t> </a:t>
            </a:r>
            <a:r>
              <a:rPr lang="en-US" sz="2000" b="1" dirty="0" err="1">
                <a:solidFill>
                  <a:schemeClr val="tx1"/>
                </a:solidFill>
                <a:latin typeface="Ink Free" panose="03080402000500000000" pitchFamily="66" charset="0"/>
              </a:rPr>
              <a:t>dedesubt</a:t>
            </a:r>
            <a:endParaRPr lang="en-US" sz="2000" b="1" noProof="0" dirty="0">
              <a:solidFill>
                <a:schemeClr val="tx1"/>
              </a:solidFill>
              <a:latin typeface="Ink Free" panose="03080402000500000000" pitchFamily="66" charset="0"/>
            </a:endParaRPr>
          </a:p>
        </p:txBody>
      </p:sp>
      <p:sp>
        <p:nvSpPr>
          <p:cNvPr id="7" name="Rectangle 6">
            <a:extLst>
              <a:ext uri="{FF2B5EF4-FFF2-40B4-BE49-F238E27FC236}">
                <a16:creationId xmlns:a16="http://schemas.microsoft.com/office/drawing/2014/main" id="{65E7404D-F881-8FFC-DCAF-6ABE0C2E1EB0}"/>
              </a:ext>
            </a:extLst>
          </p:cNvPr>
          <p:cNvSpPr/>
          <p:nvPr/>
        </p:nvSpPr>
        <p:spPr>
          <a:xfrm>
            <a:off x="7411784" y="4026123"/>
            <a:ext cx="1584252" cy="331088"/>
          </a:xfrm>
          <a:prstGeom prst="rect">
            <a:avLst/>
          </a:prstGeom>
          <a:solidFill>
            <a:srgbClr val="8DAE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MODELE</a:t>
            </a:r>
            <a:endParaRPr lang="en-US" sz="2000" b="1" noProof="0" dirty="0">
              <a:solidFill>
                <a:schemeClr val="tx1"/>
              </a:solidFill>
              <a:latin typeface="Ink Free" panose="03080402000500000000" pitchFamily="66" charset="0"/>
            </a:endParaRPr>
          </a:p>
        </p:txBody>
      </p:sp>
      <p:sp>
        <p:nvSpPr>
          <p:cNvPr id="8" name="Rectangle 7">
            <a:extLst>
              <a:ext uri="{FF2B5EF4-FFF2-40B4-BE49-F238E27FC236}">
                <a16:creationId xmlns:a16="http://schemas.microsoft.com/office/drawing/2014/main" id="{585D8064-7D88-AC8E-008A-1C2A090A7AB2}"/>
              </a:ext>
            </a:extLst>
          </p:cNvPr>
          <p:cNvSpPr/>
          <p:nvPr/>
        </p:nvSpPr>
        <p:spPr>
          <a:xfrm>
            <a:off x="7126940" y="3516219"/>
            <a:ext cx="1977125" cy="330413"/>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EVENIMENTE</a:t>
            </a:r>
            <a:endParaRPr lang="en-US" sz="2000" b="1" noProof="0" dirty="0">
              <a:solidFill>
                <a:schemeClr val="tx1"/>
              </a:solidFill>
              <a:latin typeface="Ink Free" panose="03080402000500000000" pitchFamily="66" charset="0"/>
            </a:endParaRPr>
          </a:p>
        </p:txBody>
      </p:sp>
      <p:sp>
        <p:nvSpPr>
          <p:cNvPr id="10" name="Rectangle 9">
            <a:extLst>
              <a:ext uri="{FF2B5EF4-FFF2-40B4-BE49-F238E27FC236}">
                <a16:creationId xmlns:a16="http://schemas.microsoft.com/office/drawing/2014/main" id="{702163C9-3923-09D2-71AD-282BA20BB258}"/>
              </a:ext>
            </a:extLst>
          </p:cNvPr>
          <p:cNvSpPr/>
          <p:nvPr/>
        </p:nvSpPr>
        <p:spPr>
          <a:xfrm>
            <a:off x="7303755" y="4701908"/>
            <a:ext cx="1800310" cy="3310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STRUCTURI</a:t>
            </a:r>
            <a:endParaRPr lang="en-US" sz="2000" b="1" noProof="0" dirty="0">
              <a:solidFill>
                <a:schemeClr val="tx1"/>
              </a:solidFill>
              <a:latin typeface="Ink Free" panose="03080402000500000000" pitchFamily="66" charset="0"/>
            </a:endParaRPr>
          </a:p>
        </p:txBody>
      </p:sp>
      <p:sp>
        <p:nvSpPr>
          <p:cNvPr id="13" name="Rectangle 12">
            <a:extLst>
              <a:ext uri="{FF2B5EF4-FFF2-40B4-BE49-F238E27FC236}">
                <a16:creationId xmlns:a16="http://schemas.microsoft.com/office/drawing/2014/main" id="{40F96394-18C2-82DA-67DC-5F9705C2FB7A}"/>
              </a:ext>
            </a:extLst>
          </p:cNvPr>
          <p:cNvSpPr/>
          <p:nvPr/>
        </p:nvSpPr>
        <p:spPr>
          <a:xfrm>
            <a:off x="7468100" y="5445652"/>
            <a:ext cx="1527935" cy="331088"/>
          </a:xfrm>
          <a:prstGeom prst="rect">
            <a:avLst/>
          </a:prstGeom>
          <a:solidFill>
            <a:srgbClr val="85A9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Ink Free" panose="03080402000500000000" pitchFamily="66" charset="0"/>
              </a:rPr>
              <a:t>MENTAL 
MODELE</a:t>
            </a:r>
            <a:endParaRPr lang="en-US" sz="2000" b="1" noProof="0" dirty="0">
              <a:solidFill>
                <a:schemeClr val="tx1"/>
              </a:solidFill>
              <a:latin typeface="Ink Free" panose="03080402000500000000" pitchFamily="66" charset="0"/>
            </a:endParaRPr>
          </a:p>
        </p:txBody>
      </p:sp>
    </p:spTree>
    <p:extLst>
      <p:ext uri="{BB962C8B-B14F-4D97-AF65-F5344CB8AC3E}">
        <p14:creationId xmlns:p14="http://schemas.microsoft.com/office/powerpoint/2010/main" val="327871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798A-66E0-2D1D-832E-E57371FAF19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5926FB-54F9-8F86-14CD-D782E3B59068}"/>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DISCUȚIE SCURTĂ</a:t>
            </a:r>
            <a:endParaRPr lang="el-GR" dirty="0">
              <a:solidFill>
                <a:srgbClr val="255839"/>
              </a:solidFill>
            </a:endParaRPr>
          </a:p>
        </p:txBody>
      </p:sp>
      <p:sp>
        <p:nvSpPr>
          <p:cNvPr id="7" name="Content Placeholder 6">
            <a:extLst>
              <a:ext uri="{FF2B5EF4-FFF2-40B4-BE49-F238E27FC236}">
                <a16:creationId xmlns:a16="http://schemas.microsoft.com/office/drawing/2014/main" id="{B0AE1BA8-D592-8869-491A-B63AA3364899}"/>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Ce </a:t>
            </a:r>
            <a:r>
              <a:rPr lang="en-US" sz="2800" b="1" i="1" dirty="0" err="1"/>
              <a:t>sisteme</a:t>
            </a:r>
            <a:r>
              <a:rPr lang="en-US" sz="2800" b="1" i="1" dirty="0"/>
              <a:t> </a:t>
            </a:r>
            <a:r>
              <a:rPr lang="en-US" sz="2800" b="1" i="1" dirty="0" err="1"/>
              <a:t>ascunse</a:t>
            </a:r>
            <a:r>
              <a:rPr lang="en-US" sz="2800" b="1" i="1" dirty="0"/>
              <a:t> </a:t>
            </a:r>
            <a:r>
              <a:rPr lang="en-US" sz="2800" b="1" i="1" dirty="0" err="1"/>
              <a:t>influențează</a:t>
            </a:r>
            <a:r>
              <a:rPr lang="en-US" sz="2800" b="1" i="1" dirty="0"/>
              <a:t> </a:t>
            </a:r>
            <a:r>
              <a:rPr lang="en-US" sz="2800" b="1" i="1" dirty="0" err="1"/>
              <a:t>sustenabilitatea</a:t>
            </a:r>
            <a:r>
              <a:rPr lang="en-US" sz="2800" b="1" i="1" dirty="0"/>
              <a:t> </a:t>
            </a:r>
            <a:r>
              <a:rPr lang="en-US" sz="2800" b="1" i="1" dirty="0" err="1"/>
              <a:t>în</a:t>
            </a:r>
            <a:r>
              <a:rPr lang="en-US" sz="2800" b="1" i="1" dirty="0"/>
              <a:t> </a:t>
            </a:r>
            <a:r>
              <a:rPr lang="en-US" sz="2800" b="1" i="1" dirty="0" err="1"/>
              <a:t>programul</a:t>
            </a:r>
            <a:r>
              <a:rPr lang="en-US" sz="2800" b="1" i="1" dirty="0"/>
              <a:t> </a:t>
            </a:r>
            <a:r>
              <a:rPr lang="en-US" sz="2800" b="1" i="1" dirty="0" err="1"/>
              <a:t>dumneavoastră</a:t>
            </a:r>
            <a:r>
              <a:rPr lang="en-US" sz="2800" b="1" i="1" dirty="0"/>
              <a:t> VET?</a:t>
            </a:r>
          </a:p>
        </p:txBody>
      </p:sp>
      <p:sp>
        <p:nvSpPr>
          <p:cNvPr id="3" name="Rectangle: Rounded Corners 2">
            <a:extLst>
              <a:ext uri="{FF2B5EF4-FFF2-40B4-BE49-F238E27FC236}">
                <a16:creationId xmlns:a16="http://schemas.microsoft.com/office/drawing/2014/main" id="{BF231369-7418-1DCA-B84F-9790DD9FFD0B}"/>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20722A8D-9A3F-90C3-7976-01FF542FE6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9074" y="1527108"/>
            <a:ext cx="4166762" cy="4166762"/>
          </a:xfrm>
          <a:prstGeom prst="rect">
            <a:avLst/>
          </a:prstGeom>
          <a:noFill/>
          <a:ln>
            <a:noFill/>
          </a:ln>
        </p:spPr>
      </p:pic>
    </p:spTree>
    <p:extLst>
      <p:ext uri="{BB962C8B-B14F-4D97-AF65-F5344CB8AC3E}">
        <p14:creationId xmlns:p14="http://schemas.microsoft.com/office/powerpoint/2010/main" val="2565345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44247-75E4-F14F-BCBF-8F490B861A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A613A0F-288F-00FB-54AA-6F2C7C228015}"/>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DISCUȚIE APLICATĂ</a:t>
            </a:r>
            <a:endParaRPr lang="el-GR" dirty="0">
              <a:solidFill>
                <a:srgbClr val="255839"/>
              </a:solidFill>
            </a:endParaRPr>
          </a:p>
        </p:txBody>
      </p:sp>
      <p:sp>
        <p:nvSpPr>
          <p:cNvPr id="7" name="Content Placeholder 6">
            <a:extLst>
              <a:ext uri="{FF2B5EF4-FFF2-40B4-BE49-F238E27FC236}">
                <a16:creationId xmlns:a16="http://schemas.microsoft.com/office/drawing/2014/main" id="{295A10B3-C34B-8FA4-F7B7-1B4D7796153A}"/>
              </a:ext>
            </a:extLst>
          </p:cNvPr>
          <p:cNvSpPr>
            <a:spLocks noGrp="1"/>
          </p:cNvSpPr>
          <p:nvPr>
            <p:ph sz="quarter" idx="12"/>
          </p:nvPr>
        </p:nvSpPr>
        <p:spPr>
          <a:xfrm>
            <a:off x="399369" y="2366682"/>
            <a:ext cx="6377949" cy="2773938"/>
          </a:xfrm>
        </p:spPr>
        <p:txBody>
          <a:bodyPr/>
          <a:lstStyle/>
          <a:p>
            <a:endParaRPr lang="en-US" dirty="0"/>
          </a:p>
          <a:p>
            <a:endParaRPr lang="en-US" dirty="0"/>
          </a:p>
          <a:p>
            <a:endParaRPr lang="en-US" dirty="0"/>
          </a:p>
          <a:p>
            <a:r>
              <a:rPr lang="en-US" sz="2800" b="1" i="1" dirty="0"/>
              <a:t>Ce </a:t>
            </a:r>
            <a:r>
              <a:rPr lang="en-US" sz="2800" b="1" i="1" dirty="0" err="1"/>
              <a:t>tipare</a:t>
            </a:r>
            <a:r>
              <a:rPr lang="en-US" sz="2800" b="1" i="1" dirty="0"/>
              <a:t> </a:t>
            </a:r>
            <a:r>
              <a:rPr lang="en-US" sz="2800" b="1" i="1" dirty="0" err="1"/>
              <a:t>observați</a:t>
            </a:r>
            <a:r>
              <a:rPr lang="en-US" sz="2800" b="1" i="1" dirty="0"/>
              <a:t> </a:t>
            </a:r>
            <a:r>
              <a:rPr lang="en-US" sz="2800" b="1" i="1" dirty="0" err="1"/>
              <a:t>în</a:t>
            </a:r>
            <a:r>
              <a:rPr lang="en-US" sz="2800" b="1" i="1" dirty="0"/>
              <a:t> </a:t>
            </a:r>
            <a:r>
              <a:rPr lang="en-US" sz="2800" b="1" i="1" dirty="0" err="1"/>
              <a:t>provocările</a:t>
            </a:r>
            <a:r>
              <a:rPr lang="en-US" sz="2800" b="1" i="1" dirty="0"/>
              <a:t> legate de </a:t>
            </a:r>
            <a:r>
              <a:rPr lang="en-US" sz="2800" b="1" i="1" dirty="0" err="1"/>
              <a:t>sustenabilitate</a:t>
            </a:r>
            <a:r>
              <a:rPr lang="en-US" sz="2800" b="1" i="1" dirty="0"/>
              <a:t>?</a:t>
            </a:r>
          </a:p>
        </p:txBody>
      </p:sp>
      <p:sp>
        <p:nvSpPr>
          <p:cNvPr id="3" name="Rectangle: Rounded Corners 2">
            <a:extLst>
              <a:ext uri="{FF2B5EF4-FFF2-40B4-BE49-F238E27FC236}">
                <a16:creationId xmlns:a16="http://schemas.microsoft.com/office/drawing/2014/main" id="{84B9C216-41CB-76B6-D8B9-E6EB15DE0AF6}"/>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DB7F51DB-555A-AC87-4DE8-821318E154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1056" y="1515238"/>
            <a:ext cx="4209367" cy="4209367"/>
          </a:xfrm>
          <a:prstGeom prst="rect">
            <a:avLst/>
          </a:prstGeom>
          <a:noFill/>
          <a:ln>
            <a:noFill/>
          </a:ln>
        </p:spPr>
      </p:pic>
    </p:spTree>
    <p:extLst>
      <p:ext uri="{BB962C8B-B14F-4D97-AF65-F5344CB8AC3E}">
        <p14:creationId xmlns:p14="http://schemas.microsoft.com/office/powerpoint/2010/main" val="860269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23ADF-BA5B-850E-56FE-B5368DA4EE5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E064203-5680-C5DF-C21D-53BCA7EA72A5}"/>
              </a:ext>
            </a:extLst>
          </p:cNvPr>
          <p:cNvSpPr>
            <a:spLocks noGrp="1"/>
          </p:cNvSpPr>
          <p:nvPr>
            <p:ph sz="half" idx="2"/>
          </p:nvPr>
        </p:nvSpPr>
        <p:spPr>
          <a:xfrm>
            <a:off x="422664" y="2160589"/>
            <a:ext cx="8596668" cy="3880773"/>
          </a:xfrm>
        </p:spPr>
        <p:txBody>
          <a:bodyPr>
            <a:normAutofit/>
          </a:bodyPr>
          <a:lstStyle/>
          <a:p>
            <a:r>
              <a:rPr lang="en-US" dirty="0" err="1"/>
              <a:t>Cartografiați</a:t>
            </a:r>
            <a:r>
              <a:rPr lang="en-US" dirty="0"/>
              <a:t> </a:t>
            </a:r>
            <a:r>
              <a:rPr lang="en-US" dirty="0" err="1"/>
              <a:t>părțile</a:t>
            </a:r>
            <a:r>
              <a:rPr lang="en-US" dirty="0"/>
              <a:t> </a:t>
            </a:r>
            <a:r>
              <a:rPr lang="en-US" dirty="0" err="1"/>
              <a:t>interesate</a:t>
            </a:r>
            <a:r>
              <a:rPr lang="en-US" dirty="0"/>
              <a:t> interne </a:t>
            </a:r>
            <a:r>
              <a:rPr lang="en-US" dirty="0" err="1"/>
              <a:t>și</a:t>
            </a:r>
            <a:r>
              <a:rPr lang="en-US" dirty="0"/>
              <a:t> externe (de </a:t>
            </a:r>
            <a:r>
              <a:rPr lang="en-US" dirty="0" err="1"/>
              <a:t>exemplu</a:t>
            </a:r>
            <a:r>
              <a:rPr lang="en-US" dirty="0"/>
              <a:t>, </a:t>
            </a:r>
            <a:r>
              <a:rPr lang="en-US" dirty="0" err="1"/>
              <a:t>angajați</a:t>
            </a:r>
            <a:r>
              <a:rPr lang="en-US" dirty="0"/>
              <a:t>, </a:t>
            </a:r>
            <a:r>
              <a:rPr lang="en-US" dirty="0" err="1"/>
              <a:t>sindicate</a:t>
            </a:r>
            <a:r>
              <a:rPr lang="en-US" dirty="0"/>
              <a:t>, </a:t>
            </a:r>
            <a:r>
              <a:rPr lang="en-US" dirty="0" err="1"/>
              <a:t>clienți</a:t>
            </a:r>
            <a:r>
              <a:rPr lang="en-US" dirty="0"/>
              <a:t>, </a:t>
            </a:r>
            <a:r>
              <a:rPr lang="en-US" dirty="0" err="1"/>
              <a:t>furnizori</a:t>
            </a:r>
            <a:r>
              <a:rPr lang="en-US" dirty="0"/>
              <a:t>, </a:t>
            </a:r>
            <a:r>
              <a:rPr lang="en-US" dirty="0" err="1"/>
              <a:t>autorități</a:t>
            </a:r>
            <a:r>
              <a:rPr lang="en-US" dirty="0"/>
              <a:t> de </a:t>
            </a:r>
            <a:r>
              <a:rPr lang="en-US" dirty="0" err="1"/>
              <a:t>reglementare</a:t>
            </a:r>
            <a:r>
              <a:rPr lang="en-US" dirty="0"/>
              <a:t>, </a:t>
            </a:r>
            <a:r>
              <a:rPr lang="en-US" dirty="0" err="1"/>
              <a:t>comunități</a:t>
            </a:r>
            <a:r>
              <a:rPr lang="en-US" dirty="0"/>
              <a:t>).
</a:t>
            </a:r>
            <a:r>
              <a:rPr lang="en-US" dirty="0" err="1"/>
              <a:t>Folosiți</a:t>
            </a:r>
            <a:r>
              <a:rPr lang="en-US" dirty="0"/>
              <a:t> o </a:t>
            </a:r>
            <a:r>
              <a:rPr lang="en-US" dirty="0" err="1"/>
              <a:t>grilă</a:t>
            </a:r>
            <a:r>
              <a:rPr lang="en-US" dirty="0"/>
              <a:t> de </a:t>
            </a:r>
            <a:r>
              <a:rPr lang="en-US" dirty="0" err="1"/>
              <a:t>putere</a:t>
            </a:r>
            <a:r>
              <a:rPr lang="en-US" dirty="0"/>
              <a:t>/</a:t>
            </a:r>
            <a:r>
              <a:rPr lang="en-US" dirty="0" err="1"/>
              <a:t>dobândă</a:t>
            </a:r>
            <a:r>
              <a:rPr lang="en-US" dirty="0"/>
              <a:t> </a:t>
            </a:r>
            <a:r>
              <a:rPr lang="en-US" dirty="0" err="1"/>
              <a:t>pentru</a:t>
            </a:r>
            <a:r>
              <a:rPr lang="en-US" dirty="0"/>
              <a:t> a </a:t>
            </a:r>
            <a:r>
              <a:rPr lang="en-US" dirty="0" err="1"/>
              <a:t>plasa</a:t>
            </a:r>
            <a:r>
              <a:rPr lang="en-US" dirty="0"/>
              <a:t> </a:t>
            </a:r>
            <a:r>
              <a:rPr lang="en-US" dirty="0" err="1"/>
              <a:t>fiecare</a:t>
            </a:r>
            <a:r>
              <a:rPr lang="en-US" dirty="0"/>
              <a:t> </a:t>
            </a:r>
            <a:r>
              <a:rPr lang="en-US" dirty="0" err="1"/>
              <a:t>grup</a:t>
            </a:r>
            <a:r>
              <a:rPr lang="en-US" dirty="0"/>
              <a:t> </a:t>
            </a:r>
            <a:r>
              <a:rPr lang="en-US" dirty="0" err="1"/>
              <a:t>în</a:t>
            </a:r>
            <a:r>
              <a:rPr lang="en-US" dirty="0"/>
              <a:t> </a:t>
            </a:r>
            <a:r>
              <a:rPr lang="en-US" dirty="0" err="1"/>
              <a:t>cadranul</a:t>
            </a:r>
            <a:r>
              <a:rPr lang="en-US" dirty="0"/>
              <a:t> </a:t>
            </a:r>
            <a:r>
              <a:rPr lang="en-US" dirty="0" err="1"/>
              <a:t>corespunzător</a:t>
            </a:r>
            <a:r>
              <a:rPr lang="en-US" dirty="0"/>
              <a:t>.
</a:t>
            </a:r>
            <a:r>
              <a:rPr lang="en-US" dirty="0" err="1"/>
              <a:t>Definiți</a:t>
            </a:r>
            <a:r>
              <a:rPr lang="en-US" dirty="0"/>
              <a:t> </a:t>
            </a:r>
            <a:r>
              <a:rPr lang="en-US" dirty="0" err="1"/>
              <a:t>acțiunile</a:t>
            </a:r>
            <a:r>
              <a:rPr lang="en-US" dirty="0"/>
              <a:t> de </a:t>
            </a:r>
            <a:r>
              <a:rPr lang="en-US" dirty="0" err="1"/>
              <a:t>implicare</a:t>
            </a:r>
            <a:r>
              <a:rPr lang="en-US" dirty="0"/>
              <a:t> pe </a:t>
            </a:r>
            <a:r>
              <a:rPr lang="en-US" dirty="0" err="1"/>
              <a:t>cadrane</a:t>
            </a:r>
            <a:r>
              <a:rPr lang="en-US" dirty="0"/>
              <a:t> – de </a:t>
            </a:r>
            <a:r>
              <a:rPr lang="en-US" dirty="0" err="1"/>
              <a:t>exemplu</a:t>
            </a:r>
            <a:r>
              <a:rPr lang="en-US" dirty="0"/>
              <a:t>: </a:t>
            </a:r>
            <a:r>
              <a:rPr lang="en-US" dirty="0" err="1"/>
              <a:t>informează</a:t>
            </a:r>
            <a:r>
              <a:rPr lang="en-US" dirty="0"/>
              <a:t>, </a:t>
            </a:r>
            <a:r>
              <a:rPr lang="en-US" dirty="0" err="1"/>
              <a:t>consultă</a:t>
            </a:r>
            <a:r>
              <a:rPr lang="en-US" dirty="0"/>
              <a:t>, </a:t>
            </a:r>
            <a:r>
              <a:rPr lang="en-US" dirty="0" err="1"/>
              <a:t>implică</a:t>
            </a:r>
            <a:r>
              <a:rPr lang="en-US" dirty="0"/>
              <a:t>, </a:t>
            </a:r>
            <a:r>
              <a:rPr lang="en-US" dirty="0" err="1"/>
              <a:t>colaborează</a:t>
            </a:r>
            <a:r>
              <a:rPr lang="en-US" dirty="0"/>
              <a:t>/</a:t>
            </a:r>
            <a:r>
              <a:rPr lang="en-US" dirty="0" err="1"/>
              <a:t>parteneriate</a:t>
            </a:r>
            <a:r>
              <a:rPr lang="en-US" dirty="0"/>
              <a:t>.
</a:t>
            </a:r>
            <a:r>
              <a:rPr lang="en-US" dirty="0" err="1"/>
              <a:t>Surprindeți</a:t>
            </a:r>
            <a:r>
              <a:rPr lang="en-US" dirty="0"/>
              <a:t> </a:t>
            </a:r>
            <a:r>
              <a:rPr lang="en-US" dirty="0" err="1"/>
              <a:t>așteptările</a:t>
            </a:r>
            <a:r>
              <a:rPr lang="en-US" dirty="0"/>
              <a:t>, </a:t>
            </a:r>
            <a:r>
              <a:rPr lang="en-US" dirty="0" err="1"/>
              <a:t>preocupările</a:t>
            </a:r>
            <a:r>
              <a:rPr lang="en-US" dirty="0"/>
              <a:t> </a:t>
            </a:r>
            <a:r>
              <a:rPr lang="en-US" dirty="0" err="1"/>
              <a:t>și</a:t>
            </a:r>
            <a:r>
              <a:rPr lang="en-US" dirty="0"/>
              <a:t> </a:t>
            </a:r>
            <a:r>
              <a:rPr lang="en-US" dirty="0" err="1"/>
              <a:t>oportunitățile</a:t>
            </a:r>
            <a:r>
              <a:rPr lang="en-US" dirty="0"/>
              <a:t> </a:t>
            </a:r>
            <a:r>
              <a:rPr lang="en-US" dirty="0" err="1"/>
              <a:t>cheie</a:t>
            </a:r>
            <a:r>
              <a:rPr lang="en-US" dirty="0"/>
              <a:t> din </a:t>
            </a:r>
            <a:r>
              <a:rPr lang="en-US" dirty="0" err="1"/>
              <a:t>fiecare</a:t>
            </a:r>
            <a:r>
              <a:rPr lang="en-US" dirty="0"/>
              <a:t> </a:t>
            </a:r>
            <a:r>
              <a:rPr lang="en-US" dirty="0" err="1"/>
              <a:t>grup</a:t>
            </a:r>
            <a:r>
              <a:rPr lang="en-US" dirty="0"/>
              <a:t> </a:t>
            </a:r>
            <a:r>
              <a:rPr lang="en-US" dirty="0" err="1"/>
              <a:t>într</a:t>
            </a:r>
            <a:r>
              <a:rPr lang="en-US" dirty="0"/>
              <a:t>-un </a:t>
            </a:r>
            <a:r>
              <a:rPr lang="en-US" dirty="0" err="1"/>
              <a:t>jurnal</a:t>
            </a:r>
            <a:r>
              <a:rPr lang="en-US" dirty="0"/>
              <a:t> </a:t>
            </a:r>
            <a:r>
              <a:rPr lang="en-US" dirty="0" err="1"/>
              <a:t>simplu</a:t>
            </a:r>
            <a:r>
              <a:rPr lang="en-US" dirty="0"/>
              <a:t>.
</a:t>
            </a:r>
            <a:r>
              <a:rPr lang="en-US" dirty="0" err="1"/>
              <a:t>Folosiți</a:t>
            </a:r>
            <a:r>
              <a:rPr lang="en-US" dirty="0"/>
              <a:t> </a:t>
            </a:r>
            <a:r>
              <a:rPr lang="en-US" dirty="0" err="1"/>
              <a:t>harta</a:t>
            </a:r>
            <a:r>
              <a:rPr lang="en-US" dirty="0"/>
              <a:t> </a:t>
            </a:r>
            <a:r>
              <a:rPr lang="en-US" dirty="0" err="1"/>
              <a:t>pentru</a:t>
            </a:r>
            <a:r>
              <a:rPr lang="en-US" dirty="0"/>
              <a:t> a </a:t>
            </a:r>
            <a:r>
              <a:rPr lang="en-US" dirty="0" err="1"/>
              <a:t>vă</a:t>
            </a:r>
            <a:r>
              <a:rPr lang="en-US" dirty="0"/>
              <a:t> </a:t>
            </a:r>
            <a:r>
              <a:rPr lang="en-US" dirty="0" err="1"/>
              <a:t>proiecta</a:t>
            </a:r>
            <a:r>
              <a:rPr lang="en-US" dirty="0"/>
              <a:t> </a:t>
            </a:r>
            <a:r>
              <a:rPr lang="en-US" dirty="0" err="1"/>
              <a:t>planul</a:t>
            </a:r>
            <a:r>
              <a:rPr lang="en-US" dirty="0"/>
              <a:t> de </a:t>
            </a:r>
            <a:r>
              <a:rPr lang="en-US" dirty="0" err="1"/>
              <a:t>comunicare</a:t>
            </a:r>
            <a:r>
              <a:rPr lang="en-US" dirty="0"/>
              <a:t> </a:t>
            </a:r>
            <a:r>
              <a:rPr lang="en-US" dirty="0" err="1"/>
              <a:t>și</a:t>
            </a:r>
            <a:r>
              <a:rPr lang="en-US" dirty="0"/>
              <a:t> </a:t>
            </a:r>
            <a:r>
              <a:rPr lang="en-US" dirty="0" err="1"/>
              <a:t>pentru</a:t>
            </a:r>
            <a:r>
              <a:rPr lang="en-US" dirty="0"/>
              <a:t> a decide pe cine </a:t>
            </a:r>
            <a:r>
              <a:rPr lang="en-US" dirty="0" err="1"/>
              <a:t>să</a:t>
            </a:r>
            <a:r>
              <a:rPr lang="en-US" dirty="0"/>
              <a:t> </a:t>
            </a:r>
            <a:r>
              <a:rPr lang="en-US" dirty="0" err="1"/>
              <a:t>implicați</a:t>
            </a:r>
            <a:r>
              <a:rPr lang="en-US" dirty="0"/>
              <a:t> </a:t>
            </a:r>
            <a:r>
              <a:rPr lang="en-US" dirty="0" err="1"/>
              <a:t>în</a:t>
            </a:r>
            <a:r>
              <a:rPr lang="en-US" dirty="0"/>
              <a:t> co-</a:t>
            </a:r>
            <a:r>
              <a:rPr lang="en-US" dirty="0" err="1"/>
              <a:t>crearea</a:t>
            </a:r>
            <a:r>
              <a:rPr lang="en-US" dirty="0"/>
              <a:t> </a:t>
            </a:r>
            <a:r>
              <a:rPr lang="en-US" dirty="0" err="1"/>
              <a:t>planului</a:t>
            </a:r>
            <a:r>
              <a:rPr lang="en-US" dirty="0"/>
              <a:t>.</a:t>
            </a:r>
            <a:endParaRPr lang="en-GB" dirty="0"/>
          </a:p>
        </p:txBody>
      </p:sp>
      <p:sp>
        <p:nvSpPr>
          <p:cNvPr id="5" name="Title 4">
            <a:extLst>
              <a:ext uri="{FF2B5EF4-FFF2-40B4-BE49-F238E27FC236}">
                <a16:creationId xmlns:a16="http://schemas.microsoft.com/office/drawing/2014/main" id="{3FAA1251-640E-AFCF-F182-632A7FF5C108}"/>
              </a:ext>
            </a:extLst>
          </p:cNvPr>
          <p:cNvSpPr>
            <a:spLocks noGrp="1"/>
          </p:cNvSpPr>
          <p:nvPr>
            <p:ph type="title"/>
          </p:nvPr>
        </p:nvSpPr>
        <p:spPr>
          <a:xfrm>
            <a:off x="399369" y="788988"/>
            <a:ext cx="8596668" cy="1320800"/>
          </a:xfrm>
        </p:spPr>
        <p:txBody>
          <a:bodyPr/>
          <a:lstStyle/>
          <a:p>
            <a:r>
              <a:rPr lang="en-US" dirty="0" err="1">
                <a:solidFill>
                  <a:srgbClr val="255839"/>
                </a:solidFill>
              </a:rPr>
              <a:t>Strategie</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părți</a:t>
            </a:r>
            <a:r>
              <a:rPr lang="en-US" dirty="0">
                <a:solidFill>
                  <a:srgbClr val="255839"/>
                </a:solidFill>
              </a:rPr>
              <a:t> </a:t>
            </a:r>
            <a:r>
              <a:rPr lang="en-US" dirty="0" err="1">
                <a:solidFill>
                  <a:srgbClr val="255839"/>
                </a:solidFill>
              </a:rPr>
              <a:t>interesate</a:t>
            </a:r>
            <a:endParaRPr lang="el-GR" dirty="0">
              <a:solidFill>
                <a:srgbClr val="255839"/>
              </a:solidFill>
            </a:endParaRPr>
          </a:p>
        </p:txBody>
      </p:sp>
      <p:sp>
        <p:nvSpPr>
          <p:cNvPr id="6" name="Text Placeholder 5">
            <a:extLst>
              <a:ext uri="{FF2B5EF4-FFF2-40B4-BE49-F238E27FC236}">
                <a16:creationId xmlns:a16="http://schemas.microsoft.com/office/drawing/2014/main" id="{A2D12F94-D457-5068-E40D-3BCCB9CEC937}"/>
              </a:ext>
            </a:extLst>
          </p:cNvPr>
          <p:cNvSpPr txBox="1">
            <a:spLocks/>
          </p:cNvSpPr>
          <p:nvPr/>
        </p:nvSpPr>
        <p:spPr>
          <a:xfrm>
            <a:off x="399369" y="1449388"/>
            <a:ext cx="11393261" cy="500784"/>
          </a:xfrm>
          <a:prstGeom prst="rect">
            <a:avLst/>
          </a:prstGeom>
        </p:spPr>
        <p:txBody>
          <a:bodyPr vert="horz" lIns="91440" tIns="45720" rIns="91440" bIns="45720" rtlCol="0" anchor="ctr"/>
          <a:lstStyle>
            <a:defPPr>
              <a:defRPr lang="el-GR"/>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hr-HR" sz="2000" dirty="0">
                <a:solidFill>
                  <a:srgbClr val="92D050"/>
                </a:solidFill>
              </a:rPr>
              <a:t>Cartografierea părților interesate</a:t>
            </a:r>
            <a:endParaRPr lang="el-GR" sz="2000" dirty="0">
              <a:solidFill>
                <a:srgbClr val="92D050"/>
              </a:solidFill>
            </a:endParaRPr>
          </a:p>
        </p:txBody>
      </p:sp>
    </p:spTree>
    <p:extLst>
      <p:ext uri="{BB962C8B-B14F-4D97-AF65-F5344CB8AC3E}">
        <p14:creationId xmlns:p14="http://schemas.microsoft.com/office/powerpoint/2010/main" val="2300609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7A68D-BF85-23A9-EA80-5F81CB09DD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B0BACB-FEC4-EE2E-6694-CD60D3672516}"/>
              </a:ext>
            </a:extLst>
          </p:cNvPr>
          <p:cNvSpPr>
            <a:spLocks noGrp="1"/>
          </p:cNvSpPr>
          <p:nvPr>
            <p:ph type="title"/>
          </p:nvPr>
        </p:nvSpPr>
        <p:spPr>
          <a:xfrm>
            <a:off x="3501848" y="796203"/>
            <a:ext cx="4935221" cy="660400"/>
          </a:xfrm>
        </p:spPr>
        <p:txBody>
          <a:bodyPr>
            <a:normAutofit/>
          </a:bodyPr>
          <a:lstStyle/>
          <a:p>
            <a:r>
              <a:rPr lang="en-US" dirty="0">
                <a:solidFill>
                  <a:srgbClr val="255839"/>
                </a:solidFill>
              </a:rPr>
              <a:t>ACTIVITATE PRACTICĂ</a:t>
            </a:r>
            <a:endParaRPr lang="en-US" b="1" dirty="0"/>
          </a:p>
        </p:txBody>
      </p:sp>
      <p:sp>
        <p:nvSpPr>
          <p:cNvPr id="7" name="Content Placeholder 6">
            <a:extLst>
              <a:ext uri="{FF2B5EF4-FFF2-40B4-BE49-F238E27FC236}">
                <a16:creationId xmlns:a16="http://schemas.microsoft.com/office/drawing/2014/main" id="{D2B567FE-80BB-D1C8-4E50-18452AE83B9B}"/>
              </a:ext>
            </a:extLst>
          </p:cNvPr>
          <p:cNvSpPr>
            <a:spLocks noGrp="1"/>
          </p:cNvSpPr>
          <p:nvPr>
            <p:ph sz="quarter" idx="12"/>
          </p:nvPr>
        </p:nvSpPr>
        <p:spPr>
          <a:xfrm>
            <a:off x="2756497" y="3980328"/>
            <a:ext cx="7916626" cy="2205318"/>
          </a:xfrm>
        </p:spPr>
        <p:txBody>
          <a:bodyPr>
            <a:normAutofit fontScale="92500" lnSpcReduction="10000"/>
          </a:bodyPr>
          <a:lstStyle/>
          <a:p>
            <a:r>
              <a:rPr lang="en-US" sz="3600" b="1" dirty="0" err="1"/>
              <a:t>Fișa</a:t>
            </a:r>
            <a:r>
              <a:rPr lang="en-US" sz="3600" b="1" dirty="0"/>
              <a:t> de </a:t>
            </a:r>
            <a:r>
              <a:rPr lang="en-US" sz="3600" b="1" dirty="0" err="1"/>
              <a:t>lucru</a:t>
            </a:r>
            <a:r>
              <a:rPr lang="en-US" sz="3600" b="1" dirty="0"/>
              <a:t> 2:</a:t>
            </a:r>
          </a:p>
          <a:p>
            <a:endParaRPr lang="en-US" sz="3600" b="1" dirty="0"/>
          </a:p>
          <a:p>
            <a:r>
              <a:rPr lang="en-US" sz="3600" b="1" i="1" dirty="0" err="1"/>
              <a:t>Cartografierea</a:t>
            </a:r>
            <a:r>
              <a:rPr lang="en-US" sz="3600" b="1" i="1" dirty="0"/>
              <a:t> </a:t>
            </a:r>
            <a:r>
              <a:rPr lang="en-US" sz="3600" b="1" i="1" dirty="0" err="1"/>
              <a:t>sustenabilității</a:t>
            </a:r>
            <a:r>
              <a:rPr lang="en-US" sz="3600" b="1" i="1" dirty="0"/>
              <a:t> </a:t>
            </a:r>
            <a:r>
              <a:rPr lang="en-US" sz="3600" b="1" i="1" dirty="0" err="1"/>
              <a:t>în</a:t>
            </a:r>
            <a:r>
              <a:rPr lang="en-US" sz="3600" b="1" i="1" dirty="0"/>
              <a:t> </a:t>
            </a:r>
            <a:r>
              <a:rPr lang="en-US" sz="3600" b="1" i="1" dirty="0" err="1"/>
              <a:t>sistemul</a:t>
            </a:r>
            <a:r>
              <a:rPr lang="en-US" sz="3600" b="1" i="1" dirty="0"/>
              <a:t> </a:t>
            </a:r>
            <a:r>
              <a:rPr lang="en-US" sz="3600" b="1" i="1" dirty="0" err="1"/>
              <a:t>dvs</a:t>
            </a:r>
            <a:r>
              <a:rPr lang="en-US" sz="3600" b="1" i="1" dirty="0"/>
              <a:t>. VET</a:t>
            </a:r>
            <a:endParaRPr lang="en-US" dirty="0"/>
          </a:p>
        </p:txBody>
      </p:sp>
      <p:pic>
        <p:nvPicPr>
          <p:cNvPr id="3" name="Picture 2">
            <a:extLst>
              <a:ext uri="{FF2B5EF4-FFF2-40B4-BE49-F238E27FC236}">
                <a16:creationId xmlns:a16="http://schemas.microsoft.com/office/drawing/2014/main" id="{5A857EE7-32DF-1C8F-E188-33EFA2BFDC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9640" y="1390810"/>
            <a:ext cx="3480443" cy="2205317"/>
          </a:xfrm>
          <a:prstGeom prst="rect">
            <a:avLst/>
          </a:prstGeom>
          <a:noFill/>
          <a:ln>
            <a:noFill/>
          </a:ln>
        </p:spPr>
      </p:pic>
    </p:spTree>
    <p:extLst>
      <p:ext uri="{BB962C8B-B14F-4D97-AF65-F5344CB8AC3E}">
        <p14:creationId xmlns:p14="http://schemas.microsoft.com/office/powerpoint/2010/main" val="1253127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680DA-59E7-9634-FB29-E0808E07DBC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DC917E7-8980-396F-7CE4-716E0F5B144C}"/>
              </a:ext>
            </a:extLst>
          </p:cNvPr>
          <p:cNvSpPr>
            <a:spLocks noGrp="1"/>
          </p:cNvSpPr>
          <p:nvPr>
            <p:ph type="body" sz="quarter" idx="10"/>
          </p:nvPr>
        </p:nvSpPr>
        <p:spPr/>
        <p:txBody>
          <a:bodyPr/>
          <a:lstStyle/>
          <a:p>
            <a:r>
              <a:rPr lang="en-US" dirty="0" err="1">
                <a:solidFill>
                  <a:srgbClr val="92D050"/>
                </a:solidFill>
              </a:rPr>
              <a:t>Domeniile</a:t>
            </a:r>
            <a:r>
              <a:rPr lang="en-US" dirty="0">
                <a:solidFill>
                  <a:srgbClr val="92D050"/>
                </a:solidFill>
              </a:rPr>
              <a:t> 1, 2 și3</a:t>
            </a:r>
            <a:endParaRPr lang="el-GR" b="1" dirty="0">
              <a:solidFill>
                <a:srgbClr val="92D050"/>
              </a:solidFill>
            </a:endParaRPr>
          </a:p>
        </p:txBody>
      </p:sp>
      <p:sp>
        <p:nvSpPr>
          <p:cNvPr id="7" name="Content Placeholder 6">
            <a:extLst>
              <a:ext uri="{FF2B5EF4-FFF2-40B4-BE49-F238E27FC236}">
                <a16:creationId xmlns:a16="http://schemas.microsoft.com/office/drawing/2014/main" id="{0F228EF9-E915-155B-F744-94E3260AA9E3}"/>
              </a:ext>
            </a:extLst>
          </p:cNvPr>
          <p:cNvSpPr>
            <a:spLocks noGrp="1"/>
          </p:cNvSpPr>
          <p:nvPr>
            <p:ph sz="quarter" idx="12"/>
          </p:nvPr>
        </p:nvSpPr>
        <p:spPr>
          <a:xfrm>
            <a:off x="399369" y="1950171"/>
            <a:ext cx="10448740" cy="4776631"/>
          </a:xfrm>
        </p:spPr>
        <p:txBody>
          <a:bodyPr>
            <a:noAutofit/>
          </a:bodyPr>
          <a:lstStyle/>
          <a:p>
            <a:r>
              <a:rPr lang="en-GB" b="1" dirty="0" err="1"/>
              <a:t>Emisiile</a:t>
            </a:r>
            <a:r>
              <a:rPr lang="en-GB" b="1" dirty="0"/>
              <a:t> de GES sunt </a:t>
            </a:r>
            <a:r>
              <a:rPr lang="en-GB" b="1" dirty="0" err="1"/>
              <a:t>raportate</a:t>
            </a:r>
            <a:r>
              <a:rPr lang="en-GB" b="1" dirty="0"/>
              <a:t> </a:t>
            </a:r>
            <a:r>
              <a:rPr lang="en-GB" b="1" dirty="0" err="1"/>
              <a:t>în</a:t>
            </a:r>
            <a:r>
              <a:rPr lang="en-GB" b="1" dirty="0"/>
              <a:t> </a:t>
            </a:r>
            <a:r>
              <a:rPr lang="en-GB" b="1" dirty="0" err="1"/>
              <a:t>trei</a:t>
            </a:r>
            <a:r>
              <a:rPr lang="en-GB" b="1" dirty="0"/>
              <a:t> </a:t>
            </a:r>
            <a:r>
              <a:rPr lang="en-GB" b="1" dirty="0" err="1"/>
              <a:t>domenii</a:t>
            </a:r>
            <a:r>
              <a:rPr lang="en-GB" b="1" dirty="0"/>
              <a:t> </a:t>
            </a:r>
            <a:r>
              <a:rPr lang="en-GB" dirty="0"/>
              <a:t>(IBM, </a:t>
            </a:r>
            <a:r>
              <a:rPr lang="en-GB" dirty="0" err="1"/>
              <a:t>fără</a:t>
            </a:r>
            <a:r>
              <a:rPr lang="en-GB" dirty="0"/>
              <a:t> date):</a:t>
            </a:r>
          </a:p>
          <a:p>
            <a:r>
              <a:rPr lang="en-GB" b="1" dirty="0" err="1"/>
              <a:t>Domeniu</a:t>
            </a:r>
            <a:r>
              <a:rPr lang="en-GB" b="1" dirty="0"/>
              <a:t> 1</a:t>
            </a:r>
            <a:r>
              <a:rPr lang="en-GB" dirty="0"/>
              <a:t>: </a:t>
            </a:r>
            <a:r>
              <a:rPr lang="en-GB" dirty="0" err="1"/>
              <a:t>Emisii</a:t>
            </a:r>
            <a:r>
              <a:rPr lang="en-GB" dirty="0"/>
              <a:t> </a:t>
            </a:r>
            <a:r>
              <a:rPr lang="en-GB" dirty="0" err="1"/>
              <a:t>directe</a:t>
            </a:r>
            <a:r>
              <a:rPr lang="en-GB" dirty="0"/>
              <a:t> din </a:t>
            </a:r>
            <a:r>
              <a:rPr lang="en-GB" dirty="0" err="1"/>
              <a:t>surse</a:t>
            </a:r>
            <a:r>
              <a:rPr lang="en-GB" dirty="0"/>
              <a:t> pe care </a:t>
            </a:r>
            <a:r>
              <a:rPr lang="en-GB" dirty="0" err="1"/>
              <a:t>organizația</a:t>
            </a:r>
            <a:r>
              <a:rPr lang="en-GB" dirty="0"/>
              <a:t> le </a:t>
            </a:r>
            <a:r>
              <a:rPr lang="en-GB" dirty="0" err="1"/>
              <a:t>deține</a:t>
            </a:r>
            <a:r>
              <a:rPr lang="en-GB" dirty="0"/>
              <a:t> </a:t>
            </a:r>
            <a:r>
              <a:rPr lang="en-GB" dirty="0" err="1"/>
              <a:t>sau</a:t>
            </a:r>
            <a:r>
              <a:rPr lang="en-GB" dirty="0"/>
              <a:t> le </a:t>
            </a:r>
            <a:r>
              <a:rPr lang="en-GB" dirty="0" err="1"/>
              <a:t>controlează</a:t>
            </a:r>
            <a:r>
              <a:rPr lang="en-GB" dirty="0"/>
              <a:t>, cum </a:t>
            </a:r>
            <a:r>
              <a:rPr lang="en-GB" dirty="0" err="1"/>
              <a:t>ar</a:t>
            </a:r>
            <a:r>
              <a:rPr lang="en-GB" dirty="0"/>
              <a:t> fi </a:t>
            </a:r>
            <a:r>
              <a:rPr lang="en-GB" dirty="0" err="1"/>
              <a:t>utilizarea</a:t>
            </a:r>
            <a:r>
              <a:rPr lang="en-GB" dirty="0"/>
              <a:t> </a:t>
            </a:r>
            <a:r>
              <a:rPr lang="en-GB" dirty="0" err="1"/>
              <a:t>combustibilului</a:t>
            </a:r>
            <a:r>
              <a:rPr lang="en-GB" dirty="0"/>
              <a:t> la </a:t>
            </a:r>
            <a:r>
              <a:rPr lang="en-GB" dirty="0" err="1"/>
              <a:t>fața</a:t>
            </a:r>
            <a:r>
              <a:rPr lang="en-GB" dirty="0"/>
              <a:t> </a:t>
            </a:r>
            <a:r>
              <a:rPr lang="en-GB" dirty="0" err="1"/>
              <a:t>locului</a:t>
            </a:r>
            <a:r>
              <a:rPr lang="en-GB" dirty="0"/>
              <a:t>, </a:t>
            </a:r>
            <a:r>
              <a:rPr lang="en-GB" dirty="0" err="1"/>
              <a:t>procesele</a:t>
            </a:r>
            <a:r>
              <a:rPr lang="en-GB" dirty="0"/>
              <a:t> de </a:t>
            </a:r>
            <a:r>
              <a:rPr lang="en-GB" dirty="0" err="1"/>
              <a:t>fabricație</a:t>
            </a:r>
            <a:r>
              <a:rPr lang="en-GB" dirty="0"/>
              <a:t> </a:t>
            </a:r>
            <a:r>
              <a:rPr lang="en-GB" dirty="0" err="1"/>
              <a:t>sau</a:t>
            </a:r>
            <a:r>
              <a:rPr lang="en-GB" dirty="0"/>
              <a:t> </a:t>
            </a:r>
            <a:r>
              <a:rPr lang="en-GB" dirty="0" err="1"/>
              <a:t>emisiile</a:t>
            </a:r>
            <a:r>
              <a:rPr lang="en-GB" dirty="0"/>
              <a:t> fugitive.
</a:t>
            </a:r>
            <a:r>
              <a:rPr lang="en-GB" b="1" dirty="0" err="1"/>
              <a:t>Domeniul</a:t>
            </a:r>
            <a:r>
              <a:rPr lang="en-GB" b="1" dirty="0"/>
              <a:t> 2</a:t>
            </a:r>
            <a:r>
              <a:rPr lang="en-GB" dirty="0"/>
              <a:t>: </a:t>
            </a:r>
            <a:r>
              <a:rPr lang="en-GB" dirty="0" err="1"/>
              <a:t>Emisii</a:t>
            </a:r>
            <a:r>
              <a:rPr lang="en-GB" dirty="0"/>
              <a:t> </a:t>
            </a:r>
            <a:r>
              <a:rPr lang="en-GB" dirty="0" err="1"/>
              <a:t>indirecte</a:t>
            </a:r>
            <a:r>
              <a:rPr lang="en-GB" dirty="0"/>
              <a:t> din </a:t>
            </a:r>
            <a:r>
              <a:rPr lang="en-GB" dirty="0" err="1"/>
              <a:t>electricitate</a:t>
            </a:r>
            <a:r>
              <a:rPr lang="en-GB" dirty="0"/>
              <a:t>, </a:t>
            </a:r>
            <a:r>
              <a:rPr lang="en-GB" dirty="0" err="1"/>
              <a:t>căldură</a:t>
            </a:r>
            <a:r>
              <a:rPr lang="en-GB" dirty="0"/>
              <a:t> </a:t>
            </a:r>
            <a:r>
              <a:rPr lang="en-GB" dirty="0" err="1"/>
              <a:t>sau</a:t>
            </a:r>
            <a:r>
              <a:rPr lang="en-GB" dirty="0"/>
              <a:t> </a:t>
            </a:r>
            <a:r>
              <a:rPr lang="en-GB" dirty="0" err="1"/>
              <a:t>abur</a:t>
            </a:r>
            <a:r>
              <a:rPr lang="en-GB" dirty="0"/>
              <a:t> </a:t>
            </a:r>
            <a:r>
              <a:rPr lang="en-GB" dirty="0" err="1"/>
              <a:t>achiziționate</a:t>
            </a:r>
            <a:r>
              <a:rPr lang="en-GB" dirty="0"/>
              <a:t>. </a:t>
            </a:r>
            <a:r>
              <a:rPr lang="en-GB" dirty="0" err="1"/>
              <a:t>Raportarea</a:t>
            </a:r>
            <a:r>
              <a:rPr lang="en-GB" dirty="0"/>
              <a:t> </a:t>
            </a:r>
            <a:r>
              <a:rPr lang="en-GB" dirty="0" err="1"/>
              <a:t>poate</a:t>
            </a:r>
            <a:r>
              <a:rPr lang="en-GB" dirty="0"/>
              <a:t> </a:t>
            </a:r>
            <a:r>
              <a:rPr lang="en-GB" dirty="0" err="1"/>
              <a:t>folosi</a:t>
            </a:r>
            <a:r>
              <a:rPr lang="en-GB" dirty="0"/>
              <a:t> </a:t>
            </a:r>
            <a:r>
              <a:rPr lang="en-GB" dirty="0" err="1"/>
              <a:t>calcule</a:t>
            </a:r>
            <a:r>
              <a:rPr lang="en-GB" dirty="0"/>
              <a:t> </a:t>
            </a:r>
            <a:r>
              <a:rPr lang="en-GB" dirty="0" err="1"/>
              <a:t>bazate</a:t>
            </a:r>
            <a:r>
              <a:rPr lang="en-GB" dirty="0"/>
              <a:t> pe </a:t>
            </a:r>
            <a:r>
              <a:rPr lang="en-GB" b="1" dirty="0" err="1"/>
              <a:t>locație</a:t>
            </a:r>
            <a:r>
              <a:rPr lang="en-GB" dirty="0"/>
              <a:t> </a:t>
            </a:r>
            <a:r>
              <a:rPr lang="en-GB" dirty="0" err="1"/>
              <a:t>sau</a:t>
            </a:r>
            <a:r>
              <a:rPr lang="en-GB" dirty="0"/>
              <a:t> pe </a:t>
            </a:r>
            <a:r>
              <a:rPr lang="en-GB" b="1" dirty="0" err="1"/>
              <a:t>piață</a:t>
            </a:r>
            <a:r>
              <a:rPr lang="en-GB" dirty="0"/>
              <a:t>.
</a:t>
            </a:r>
            <a:r>
              <a:rPr lang="en-GB" b="1" dirty="0" err="1"/>
              <a:t>Domeniul</a:t>
            </a:r>
            <a:r>
              <a:rPr lang="en-GB" b="1" dirty="0"/>
              <a:t> 3</a:t>
            </a:r>
            <a:r>
              <a:rPr lang="en-GB" dirty="0"/>
              <a:t>: </a:t>
            </a:r>
            <a:r>
              <a:rPr lang="en-GB" dirty="0" err="1"/>
              <a:t>Emisii</a:t>
            </a:r>
            <a:r>
              <a:rPr lang="en-GB" dirty="0"/>
              <a:t> </a:t>
            </a:r>
            <a:r>
              <a:rPr lang="en-GB" dirty="0" err="1"/>
              <a:t>indirecte</a:t>
            </a:r>
            <a:r>
              <a:rPr lang="en-GB" dirty="0"/>
              <a:t> din </a:t>
            </a:r>
            <a:r>
              <a:rPr lang="en-GB" dirty="0" err="1"/>
              <a:t>lanțul</a:t>
            </a:r>
            <a:r>
              <a:rPr lang="en-GB" dirty="0"/>
              <a:t> </a:t>
            </a:r>
            <a:r>
              <a:rPr lang="en-GB" dirty="0" err="1"/>
              <a:t>valoric</a:t>
            </a:r>
            <a:r>
              <a:rPr lang="en-GB" dirty="0"/>
              <a:t> </a:t>
            </a:r>
            <a:r>
              <a:rPr lang="en-GB" dirty="0" err="1"/>
              <a:t>mai</a:t>
            </a:r>
            <a:r>
              <a:rPr lang="en-GB" dirty="0"/>
              <a:t> </a:t>
            </a:r>
            <a:r>
              <a:rPr lang="en-GB" dirty="0" err="1"/>
              <a:t>larg</a:t>
            </a:r>
            <a:r>
              <a:rPr lang="en-GB" dirty="0"/>
              <a:t>, </a:t>
            </a:r>
            <a:r>
              <a:rPr lang="en-GB" dirty="0" err="1"/>
              <a:t>inclusiv</a:t>
            </a:r>
            <a:r>
              <a:rPr lang="en-GB" dirty="0"/>
              <a:t> </a:t>
            </a:r>
            <a:r>
              <a:rPr lang="en-GB" dirty="0" err="1"/>
              <a:t>furnizorii</a:t>
            </a:r>
            <a:r>
              <a:rPr lang="en-GB" dirty="0"/>
              <a:t>, </a:t>
            </a:r>
            <a:r>
              <a:rPr lang="en-GB" dirty="0" err="1"/>
              <a:t>călătoriile</a:t>
            </a:r>
            <a:r>
              <a:rPr lang="en-GB" dirty="0"/>
              <a:t> de </a:t>
            </a:r>
            <a:r>
              <a:rPr lang="en-GB" dirty="0" err="1"/>
              <a:t>afaceri</a:t>
            </a:r>
            <a:r>
              <a:rPr lang="en-GB" dirty="0"/>
              <a:t> </a:t>
            </a:r>
            <a:r>
              <a:rPr lang="en-GB" dirty="0" err="1"/>
              <a:t>și</a:t>
            </a:r>
            <a:r>
              <a:rPr lang="en-GB" dirty="0"/>
              <a:t> </a:t>
            </a:r>
            <a:r>
              <a:rPr lang="en-GB" dirty="0" err="1"/>
              <a:t>utilizarea</a:t>
            </a:r>
            <a:r>
              <a:rPr lang="en-GB" dirty="0"/>
              <a:t> </a:t>
            </a:r>
            <a:r>
              <a:rPr lang="en-GB" dirty="0" err="1"/>
              <a:t>produselor</a:t>
            </a:r>
            <a:r>
              <a:rPr lang="en-GB" dirty="0"/>
              <a:t>. Nu </a:t>
            </a:r>
            <a:r>
              <a:rPr lang="en-GB" dirty="0" err="1"/>
              <a:t>este</a:t>
            </a:r>
            <a:r>
              <a:rPr lang="en-GB" dirty="0"/>
              <a:t> </a:t>
            </a:r>
            <a:r>
              <a:rPr lang="en-GB" dirty="0" err="1"/>
              <a:t>obligat</a:t>
            </a:r>
            <a:r>
              <a:rPr lang="en-GB" dirty="0"/>
              <a:t> </a:t>
            </a:r>
            <a:r>
              <a:rPr lang="en-GB" dirty="0" err="1"/>
              <a:t>să</a:t>
            </a:r>
            <a:r>
              <a:rPr lang="en-GB" dirty="0"/>
              <a:t> </a:t>
            </a:r>
            <a:r>
              <a:rPr lang="en-GB" dirty="0" err="1"/>
              <a:t>raportezi</a:t>
            </a:r>
            <a:r>
              <a:rPr lang="en-GB" dirty="0"/>
              <a:t> conform </a:t>
            </a:r>
            <a:r>
              <a:rPr lang="en-GB" dirty="0" err="1"/>
              <a:t>Protocolului</a:t>
            </a:r>
            <a:r>
              <a:rPr lang="en-GB" dirty="0"/>
              <a:t> </a:t>
            </a:r>
            <a:r>
              <a:rPr lang="en-GB" dirty="0" err="1"/>
              <a:t>Corporativ</a:t>
            </a:r>
            <a:r>
              <a:rPr lang="en-GB" dirty="0"/>
              <a:t> GHG.</a:t>
            </a:r>
          </a:p>
          <a:p>
            <a:r>
              <a:rPr lang="en-GB" dirty="0" err="1"/>
              <a:t>Contabilizarea</a:t>
            </a:r>
            <a:r>
              <a:rPr lang="en-GB" dirty="0"/>
              <a:t> GES </a:t>
            </a:r>
            <a:r>
              <a:rPr lang="en-GB" dirty="0" err="1"/>
              <a:t>acoperă</a:t>
            </a:r>
            <a:r>
              <a:rPr lang="en-GB" dirty="0"/>
              <a:t> </a:t>
            </a:r>
            <a:r>
              <a:rPr lang="en-GB" dirty="0" err="1"/>
              <a:t>șapte</a:t>
            </a:r>
            <a:r>
              <a:rPr lang="en-GB" dirty="0"/>
              <a:t> gaze </a:t>
            </a:r>
            <a:r>
              <a:rPr lang="en-GB" dirty="0" err="1"/>
              <a:t>principale</a:t>
            </a:r>
            <a:r>
              <a:rPr lang="en-GB" dirty="0"/>
              <a:t> (CO₂, CH₄, N₂O, HFC-</a:t>
            </a:r>
            <a:r>
              <a:rPr lang="en-GB" dirty="0" err="1"/>
              <a:t>uri</a:t>
            </a:r>
            <a:r>
              <a:rPr lang="en-GB" dirty="0"/>
              <a:t>, PFC-</a:t>
            </a:r>
            <a:r>
              <a:rPr lang="en-GB" dirty="0" err="1"/>
              <a:t>uri</a:t>
            </a:r>
            <a:r>
              <a:rPr lang="en-GB" dirty="0"/>
              <a:t>, SF₆, NF₃), </a:t>
            </a:r>
            <a:r>
              <a:rPr lang="en-GB" dirty="0" err="1"/>
              <a:t>toate</a:t>
            </a:r>
            <a:r>
              <a:rPr lang="en-GB" dirty="0"/>
              <a:t> convertite </a:t>
            </a:r>
            <a:r>
              <a:rPr lang="en-GB" dirty="0" err="1"/>
              <a:t>în</a:t>
            </a:r>
            <a:r>
              <a:rPr lang="en-GB" dirty="0"/>
              <a:t> </a:t>
            </a:r>
            <a:r>
              <a:rPr lang="en-GB" b="1" dirty="0" err="1"/>
              <a:t>echivalente</a:t>
            </a:r>
            <a:r>
              <a:rPr lang="en-GB" b="1" dirty="0"/>
              <a:t> CO₂. </a:t>
            </a:r>
            <a:r>
              <a:rPr lang="en-GB" b="1" dirty="0" err="1"/>
              <a:t>Domeniul</a:t>
            </a:r>
            <a:r>
              <a:rPr lang="en-GB" dirty="0"/>
              <a:t> 3 </a:t>
            </a:r>
            <a:r>
              <a:rPr lang="en-GB" dirty="0" err="1"/>
              <a:t>este</a:t>
            </a:r>
            <a:r>
              <a:rPr lang="en-GB" dirty="0"/>
              <a:t> </a:t>
            </a:r>
            <a:r>
              <a:rPr lang="en-GB" dirty="0" err="1"/>
              <a:t>opțional</a:t>
            </a:r>
            <a:r>
              <a:rPr lang="en-GB" dirty="0"/>
              <a:t> conform </a:t>
            </a:r>
            <a:r>
              <a:rPr lang="en-GB" dirty="0" err="1"/>
              <a:t>Standardului</a:t>
            </a:r>
            <a:r>
              <a:rPr lang="en-GB" dirty="0"/>
              <a:t> </a:t>
            </a:r>
            <a:r>
              <a:rPr lang="en-GB" dirty="0" err="1"/>
              <a:t>Corporativ</a:t>
            </a:r>
            <a:r>
              <a:rPr lang="en-GB" dirty="0"/>
              <a:t>, </a:t>
            </a:r>
            <a:r>
              <a:rPr lang="en-GB" dirty="0" err="1"/>
              <a:t>dar</a:t>
            </a:r>
            <a:r>
              <a:rPr lang="en-GB" dirty="0"/>
              <a:t> </a:t>
            </a:r>
            <a:r>
              <a:rPr lang="en-GB" dirty="0" err="1"/>
              <a:t>poate</a:t>
            </a:r>
            <a:r>
              <a:rPr lang="en-GB" dirty="0"/>
              <a:t> fi </a:t>
            </a:r>
            <a:r>
              <a:rPr lang="en-GB" dirty="0" err="1"/>
              <a:t>raportat</a:t>
            </a:r>
            <a:r>
              <a:rPr lang="en-GB" dirty="0"/>
              <a:t> </a:t>
            </a:r>
            <a:r>
              <a:rPr lang="en-GB" dirty="0" err="1"/>
              <a:t>folosind</a:t>
            </a:r>
            <a:r>
              <a:rPr lang="en-GB" dirty="0"/>
              <a:t> </a:t>
            </a:r>
            <a:r>
              <a:rPr lang="en-GB" dirty="0" err="1"/>
              <a:t>standardul</a:t>
            </a:r>
            <a:r>
              <a:rPr lang="en-GB" dirty="0"/>
              <a:t> </a:t>
            </a:r>
            <a:r>
              <a:rPr lang="en-GB" dirty="0" err="1"/>
              <a:t>Domeniu</a:t>
            </a:r>
            <a:r>
              <a:rPr lang="en-GB" dirty="0"/>
              <a:t> 3.
</a:t>
            </a:r>
            <a:r>
              <a:rPr lang="en-GB" dirty="0" err="1"/>
              <a:t>Utilizarea</a:t>
            </a:r>
            <a:r>
              <a:rPr lang="en-GB" dirty="0"/>
              <a:t> </a:t>
            </a:r>
            <a:r>
              <a:rPr lang="en-GB" dirty="0" err="1"/>
              <a:t>domeniilor</a:t>
            </a:r>
            <a:r>
              <a:rPr lang="en-GB" dirty="0"/>
              <a:t> de </a:t>
            </a:r>
            <a:r>
              <a:rPr lang="en-GB" dirty="0" err="1"/>
              <a:t>emisii</a:t>
            </a:r>
            <a:r>
              <a:rPr lang="en-GB" dirty="0"/>
              <a:t> </a:t>
            </a:r>
            <a:r>
              <a:rPr lang="en-GB" dirty="0" err="1"/>
              <a:t>ajută</a:t>
            </a:r>
            <a:r>
              <a:rPr lang="en-GB" dirty="0"/>
              <a:t> </a:t>
            </a:r>
            <a:r>
              <a:rPr lang="en-GB" dirty="0" err="1"/>
              <a:t>organizațiile</a:t>
            </a:r>
            <a:r>
              <a:rPr lang="en-GB" dirty="0"/>
              <a:t> </a:t>
            </a:r>
            <a:r>
              <a:rPr lang="en-GB" dirty="0" err="1"/>
              <a:t>să</a:t>
            </a:r>
            <a:r>
              <a:rPr lang="en-GB" dirty="0"/>
              <a:t> </a:t>
            </a:r>
            <a:r>
              <a:rPr lang="en-GB" dirty="0" err="1"/>
              <a:t>identifice</a:t>
            </a:r>
            <a:r>
              <a:rPr lang="en-GB" dirty="0"/>
              <a:t> </a:t>
            </a:r>
            <a:r>
              <a:rPr lang="en-GB" dirty="0" err="1"/>
              <a:t>riscurile</a:t>
            </a:r>
            <a:r>
              <a:rPr lang="en-GB" dirty="0"/>
              <a:t> </a:t>
            </a:r>
            <a:r>
              <a:rPr lang="en-GB" dirty="0" err="1"/>
              <a:t>și</a:t>
            </a:r>
            <a:r>
              <a:rPr lang="en-GB" dirty="0"/>
              <a:t> </a:t>
            </a:r>
            <a:r>
              <a:rPr lang="en-GB" dirty="0" err="1"/>
              <a:t>oportunitățile</a:t>
            </a:r>
            <a:r>
              <a:rPr lang="en-GB" dirty="0"/>
              <a:t>, </a:t>
            </a:r>
            <a:r>
              <a:rPr lang="en-GB" dirty="0" err="1"/>
              <a:t>să</a:t>
            </a:r>
            <a:r>
              <a:rPr lang="en-GB" dirty="0"/>
              <a:t> </a:t>
            </a:r>
            <a:r>
              <a:rPr lang="en-GB" dirty="0" err="1"/>
              <a:t>stabilească</a:t>
            </a:r>
            <a:r>
              <a:rPr lang="en-GB" dirty="0"/>
              <a:t> </a:t>
            </a:r>
            <a:r>
              <a:rPr lang="en-GB" dirty="0" err="1"/>
              <a:t>și</a:t>
            </a:r>
            <a:r>
              <a:rPr lang="en-GB" dirty="0"/>
              <a:t> </a:t>
            </a:r>
            <a:r>
              <a:rPr lang="en-GB" dirty="0" err="1"/>
              <a:t>să</a:t>
            </a:r>
            <a:r>
              <a:rPr lang="en-GB" dirty="0"/>
              <a:t> </a:t>
            </a:r>
            <a:r>
              <a:rPr lang="en-GB" dirty="0" err="1"/>
              <a:t>urmărească</a:t>
            </a:r>
            <a:r>
              <a:rPr lang="en-GB" dirty="0"/>
              <a:t> </a:t>
            </a:r>
            <a:r>
              <a:rPr lang="en-GB" dirty="0" err="1"/>
              <a:t>ținte</a:t>
            </a:r>
            <a:r>
              <a:rPr lang="en-GB" dirty="0"/>
              <a:t> de </a:t>
            </a:r>
            <a:r>
              <a:rPr lang="en-GB" dirty="0" err="1"/>
              <a:t>reducere</a:t>
            </a:r>
            <a:r>
              <a:rPr lang="en-GB" dirty="0"/>
              <a:t> </a:t>
            </a:r>
            <a:r>
              <a:rPr lang="en-GB" dirty="0" err="1"/>
              <a:t>și</a:t>
            </a:r>
            <a:r>
              <a:rPr lang="en-GB" dirty="0"/>
              <a:t> </a:t>
            </a:r>
            <a:r>
              <a:rPr lang="en-GB" dirty="0" err="1"/>
              <a:t>să</a:t>
            </a:r>
            <a:r>
              <a:rPr lang="en-GB" dirty="0"/>
              <a:t> </a:t>
            </a:r>
            <a:r>
              <a:rPr lang="en-GB" dirty="0" err="1"/>
              <a:t>îmbunătățească</a:t>
            </a:r>
            <a:r>
              <a:rPr lang="en-GB" dirty="0"/>
              <a:t> </a:t>
            </a:r>
            <a:r>
              <a:rPr lang="en-GB" dirty="0" err="1"/>
              <a:t>transparența</a:t>
            </a:r>
            <a:r>
              <a:rPr lang="en-GB" dirty="0"/>
              <a:t>. De </a:t>
            </a:r>
            <a:r>
              <a:rPr lang="en-GB" dirty="0" err="1"/>
              <a:t>asemenea</a:t>
            </a:r>
            <a:r>
              <a:rPr lang="en-GB" dirty="0"/>
              <a:t>, </a:t>
            </a:r>
            <a:r>
              <a:rPr lang="en-GB" dirty="0" err="1"/>
              <a:t>oferă</a:t>
            </a:r>
            <a:r>
              <a:rPr lang="en-GB" dirty="0"/>
              <a:t> o </a:t>
            </a:r>
            <a:r>
              <a:rPr lang="en-GB" dirty="0" err="1"/>
              <a:t>bază</a:t>
            </a:r>
            <a:r>
              <a:rPr lang="en-GB" dirty="0"/>
              <a:t> </a:t>
            </a:r>
            <a:r>
              <a:rPr lang="en-GB" dirty="0" err="1"/>
              <a:t>pentru</a:t>
            </a:r>
            <a:r>
              <a:rPr lang="en-GB" dirty="0"/>
              <a:t> </a:t>
            </a:r>
            <a:r>
              <a:rPr lang="en-GB" dirty="0" err="1"/>
              <a:t>evaluarea</a:t>
            </a:r>
            <a:r>
              <a:rPr lang="en-GB" dirty="0"/>
              <a:t> </a:t>
            </a:r>
            <a:r>
              <a:rPr lang="en-GB" dirty="0" err="1"/>
              <a:t>impactului</a:t>
            </a:r>
            <a:r>
              <a:rPr lang="en-GB" dirty="0"/>
              <a:t> </a:t>
            </a:r>
            <a:r>
              <a:rPr lang="en-GB" dirty="0" err="1"/>
              <a:t>asupra</a:t>
            </a:r>
            <a:r>
              <a:rPr lang="en-GB" dirty="0"/>
              <a:t> </a:t>
            </a:r>
            <a:r>
              <a:rPr lang="en-GB" dirty="0" err="1"/>
              <a:t>mediului</a:t>
            </a:r>
            <a:r>
              <a:rPr lang="en-GB" dirty="0"/>
              <a:t>, cum </a:t>
            </a:r>
            <a:r>
              <a:rPr lang="en-GB" dirty="0" err="1"/>
              <a:t>ar</a:t>
            </a:r>
            <a:r>
              <a:rPr lang="en-GB" dirty="0"/>
              <a:t> fi </a:t>
            </a:r>
            <a:r>
              <a:rPr lang="en-GB" dirty="0" err="1"/>
              <a:t>amprenta</a:t>
            </a:r>
            <a:r>
              <a:rPr lang="en-GB" dirty="0"/>
              <a:t> de carbon, </a:t>
            </a:r>
            <a:r>
              <a:rPr lang="en-GB" dirty="0" err="1"/>
              <a:t>consumul</a:t>
            </a:r>
            <a:r>
              <a:rPr lang="en-GB" dirty="0"/>
              <a:t> de </a:t>
            </a:r>
            <a:r>
              <a:rPr lang="en-GB" dirty="0" err="1"/>
              <a:t>energie</a:t>
            </a:r>
            <a:r>
              <a:rPr lang="en-GB" dirty="0"/>
              <a:t> </a:t>
            </a:r>
            <a:r>
              <a:rPr lang="en-GB" dirty="0" err="1"/>
              <a:t>și</a:t>
            </a:r>
            <a:r>
              <a:rPr lang="en-GB" dirty="0"/>
              <a:t> </a:t>
            </a:r>
            <a:r>
              <a:rPr lang="en-GB" dirty="0" err="1"/>
              <a:t>apă</a:t>
            </a:r>
            <a:r>
              <a:rPr lang="en-GB" dirty="0"/>
              <a:t> </a:t>
            </a:r>
            <a:r>
              <a:rPr lang="en-GB" dirty="0" err="1"/>
              <a:t>și</a:t>
            </a:r>
            <a:r>
              <a:rPr lang="en-GB" dirty="0"/>
              <a:t> </a:t>
            </a:r>
            <a:r>
              <a:rPr lang="en-GB" dirty="0" err="1"/>
              <a:t>generarea</a:t>
            </a:r>
            <a:r>
              <a:rPr lang="en-GB" dirty="0"/>
              <a:t> de </a:t>
            </a:r>
            <a:r>
              <a:rPr lang="en-GB" dirty="0" err="1"/>
              <a:t>deșeuri</a:t>
            </a:r>
            <a:r>
              <a:rPr lang="en-GB" dirty="0"/>
              <a:t>, precum </a:t>
            </a:r>
            <a:r>
              <a:rPr lang="en-GB" dirty="0" err="1"/>
              <a:t>și</a:t>
            </a:r>
            <a:r>
              <a:rPr lang="en-GB" dirty="0"/>
              <a:t> </a:t>
            </a:r>
            <a:r>
              <a:rPr lang="en-GB" dirty="0" err="1"/>
              <a:t>pentru</a:t>
            </a:r>
            <a:r>
              <a:rPr lang="en-GB" dirty="0"/>
              <a:t> </a:t>
            </a:r>
            <a:r>
              <a:rPr lang="en-GB" dirty="0" err="1"/>
              <a:t>prioritizarea</a:t>
            </a:r>
            <a:r>
              <a:rPr lang="en-GB" dirty="0"/>
              <a:t> </a:t>
            </a:r>
            <a:r>
              <a:rPr lang="en-GB" dirty="0" err="1"/>
              <a:t>strategiilor</a:t>
            </a:r>
            <a:r>
              <a:rPr lang="en-GB" dirty="0"/>
              <a:t> de </a:t>
            </a:r>
            <a:r>
              <a:rPr lang="en-GB" dirty="0" err="1"/>
              <a:t>atenuare</a:t>
            </a:r>
            <a:r>
              <a:rPr lang="en-GB" dirty="0"/>
              <a:t> (Beyond Team, 2025; </a:t>
            </a:r>
            <a:r>
              <a:rPr lang="en-GB" dirty="0" err="1"/>
              <a:t>Fiveable</a:t>
            </a:r>
            <a:r>
              <a:rPr lang="en-GB" dirty="0"/>
              <a:t>, 2025)</a:t>
            </a:r>
          </a:p>
        </p:txBody>
      </p:sp>
      <p:sp>
        <p:nvSpPr>
          <p:cNvPr id="5" name="Title 4">
            <a:extLst>
              <a:ext uri="{FF2B5EF4-FFF2-40B4-BE49-F238E27FC236}">
                <a16:creationId xmlns:a16="http://schemas.microsoft.com/office/drawing/2014/main" id="{01F09800-B346-B87D-C8D5-7E8EF82D2996}"/>
              </a:ext>
            </a:extLst>
          </p:cNvPr>
          <p:cNvSpPr>
            <a:spLocks noGrp="1"/>
          </p:cNvSpPr>
          <p:nvPr>
            <p:ph type="title"/>
          </p:nvPr>
        </p:nvSpPr>
        <p:spPr>
          <a:xfrm>
            <a:off x="399369" y="788988"/>
            <a:ext cx="9495402" cy="660400"/>
          </a:xfrm>
        </p:spPr>
        <p:txBody>
          <a:bodyPr/>
          <a:lstStyle/>
          <a:p>
            <a:r>
              <a:rPr lang="en-US" dirty="0" err="1">
                <a:solidFill>
                  <a:srgbClr val="255839"/>
                </a:solidFill>
              </a:rPr>
              <a:t>Emisii</a:t>
            </a:r>
            <a:r>
              <a:rPr lang="en-US" dirty="0">
                <a:solidFill>
                  <a:srgbClr val="255839"/>
                </a:solidFill>
              </a:rPr>
              <a:t> </a:t>
            </a:r>
            <a:r>
              <a:rPr lang="en-US" dirty="0" err="1">
                <a:solidFill>
                  <a:srgbClr val="255839"/>
                </a:solidFill>
              </a:rPr>
              <a:t>organizaționale</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raportare</a:t>
            </a:r>
            <a:endParaRPr lang="el-GR" dirty="0">
              <a:solidFill>
                <a:srgbClr val="255839"/>
              </a:solidFill>
            </a:endParaRPr>
          </a:p>
        </p:txBody>
      </p:sp>
    </p:spTree>
    <p:extLst>
      <p:ext uri="{BB962C8B-B14F-4D97-AF65-F5344CB8AC3E}">
        <p14:creationId xmlns:p14="http://schemas.microsoft.com/office/powerpoint/2010/main" val="771498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82B4C-80CB-D020-F613-54DAB330221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97FF4D9-0811-97FA-2A8B-4F409148A393}"/>
              </a:ext>
            </a:extLst>
          </p:cNvPr>
          <p:cNvSpPr>
            <a:spLocks noGrp="1"/>
          </p:cNvSpPr>
          <p:nvPr>
            <p:ph type="body" sz="quarter" idx="10"/>
          </p:nvPr>
        </p:nvSpPr>
        <p:spPr/>
        <p:txBody>
          <a:bodyPr/>
          <a:lstStyle/>
          <a:p>
            <a:r>
              <a:rPr lang="it-IT" dirty="0">
                <a:solidFill>
                  <a:srgbClr val="92D050"/>
                </a:solidFill>
              </a:rPr>
              <a:t>Limite ale inventarului: Organizaționale și Operaționale</a:t>
            </a:r>
            <a:endParaRPr lang="en-US" dirty="0">
              <a:solidFill>
                <a:srgbClr val="92D050"/>
              </a:solidFill>
            </a:endParaRPr>
          </a:p>
        </p:txBody>
      </p:sp>
      <p:sp>
        <p:nvSpPr>
          <p:cNvPr id="7" name="Content Placeholder 6">
            <a:extLst>
              <a:ext uri="{FF2B5EF4-FFF2-40B4-BE49-F238E27FC236}">
                <a16:creationId xmlns:a16="http://schemas.microsoft.com/office/drawing/2014/main" id="{C864A7DE-5F39-0A2A-C274-EF86D80A27D0}"/>
              </a:ext>
            </a:extLst>
          </p:cNvPr>
          <p:cNvSpPr>
            <a:spLocks noGrp="1"/>
          </p:cNvSpPr>
          <p:nvPr>
            <p:ph sz="quarter" idx="12"/>
          </p:nvPr>
        </p:nvSpPr>
        <p:spPr>
          <a:xfrm>
            <a:off x="399369" y="1950172"/>
            <a:ext cx="10448740" cy="4980017"/>
          </a:xfrm>
        </p:spPr>
        <p:txBody>
          <a:bodyPr>
            <a:noAutofit/>
          </a:bodyPr>
          <a:lstStyle/>
          <a:p>
            <a:r>
              <a:rPr lang="en-GB" dirty="0" err="1"/>
              <a:t>Limitele</a:t>
            </a:r>
            <a:r>
              <a:rPr lang="en-GB" dirty="0"/>
              <a:t> </a:t>
            </a:r>
            <a:r>
              <a:rPr lang="en-GB" dirty="0" err="1"/>
              <a:t>inventarului</a:t>
            </a:r>
            <a:r>
              <a:rPr lang="en-GB" dirty="0"/>
              <a:t> </a:t>
            </a:r>
            <a:r>
              <a:rPr lang="en-GB" dirty="0" err="1"/>
              <a:t>definesc</a:t>
            </a:r>
            <a:r>
              <a:rPr lang="en-GB" dirty="0"/>
              <a:t> care </a:t>
            </a:r>
            <a:r>
              <a:rPr lang="en-GB" dirty="0" err="1"/>
              <a:t>emisii</a:t>
            </a:r>
            <a:r>
              <a:rPr lang="en-GB" dirty="0"/>
              <a:t> sunt </a:t>
            </a:r>
            <a:r>
              <a:rPr lang="en-GB" dirty="0" err="1"/>
              <a:t>incluse</a:t>
            </a:r>
            <a:r>
              <a:rPr lang="en-GB" dirty="0"/>
              <a:t> </a:t>
            </a:r>
            <a:r>
              <a:rPr lang="en-GB" dirty="0" err="1"/>
              <a:t>în</a:t>
            </a:r>
            <a:r>
              <a:rPr lang="en-GB" dirty="0"/>
              <a:t> </a:t>
            </a:r>
            <a:r>
              <a:rPr lang="en-GB" dirty="0" err="1"/>
              <a:t>inventarul</a:t>
            </a:r>
            <a:r>
              <a:rPr lang="en-GB" dirty="0"/>
              <a:t> de gaze cu </a:t>
            </a:r>
            <a:r>
              <a:rPr lang="en-GB" dirty="0" err="1"/>
              <a:t>efect</a:t>
            </a:r>
            <a:r>
              <a:rPr lang="en-GB" dirty="0"/>
              <a:t> de </a:t>
            </a:r>
            <a:r>
              <a:rPr lang="en-GB" dirty="0" err="1"/>
              <a:t>seră</a:t>
            </a:r>
            <a:r>
              <a:rPr lang="en-GB" dirty="0"/>
              <a:t> (GES) al </a:t>
            </a:r>
            <a:r>
              <a:rPr lang="en-GB" dirty="0" err="1"/>
              <a:t>unei</a:t>
            </a:r>
            <a:r>
              <a:rPr lang="en-GB" dirty="0"/>
              <a:t> </a:t>
            </a:r>
            <a:r>
              <a:rPr lang="en-GB" dirty="0" err="1"/>
              <a:t>companii</a:t>
            </a:r>
            <a:r>
              <a:rPr lang="en-GB" dirty="0"/>
              <a:t>. </a:t>
            </a:r>
            <a:r>
              <a:rPr lang="en-GB" dirty="0" err="1"/>
              <a:t>Acestea</a:t>
            </a:r>
            <a:r>
              <a:rPr lang="en-GB" dirty="0"/>
              <a:t> sunt </a:t>
            </a:r>
            <a:r>
              <a:rPr lang="en-GB" dirty="0" err="1"/>
              <a:t>stabilite</a:t>
            </a:r>
            <a:r>
              <a:rPr lang="en-GB" dirty="0"/>
              <a:t> pe </a:t>
            </a:r>
            <a:r>
              <a:rPr lang="en-GB" dirty="0" err="1"/>
              <a:t>două</a:t>
            </a:r>
            <a:r>
              <a:rPr lang="en-GB" dirty="0"/>
              <a:t> </a:t>
            </a:r>
            <a:r>
              <a:rPr lang="en-GB" dirty="0" err="1"/>
              <a:t>niveluri</a:t>
            </a:r>
            <a:r>
              <a:rPr lang="en-GB" dirty="0"/>
              <a:t>:</a:t>
            </a:r>
          </a:p>
          <a:p>
            <a:pPr lvl="1"/>
            <a:r>
              <a:rPr lang="en-GB" sz="1800" b="1" dirty="0" err="1"/>
              <a:t>Limite</a:t>
            </a:r>
            <a:r>
              <a:rPr lang="en-GB" sz="1800" b="1" dirty="0"/>
              <a:t> </a:t>
            </a:r>
            <a:r>
              <a:rPr lang="en-GB" sz="1800" b="1" dirty="0" err="1"/>
              <a:t>organizaționale</a:t>
            </a:r>
            <a:r>
              <a:rPr lang="en-GB" sz="1800" b="1" dirty="0"/>
              <a:t>: </a:t>
            </a:r>
            <a:r>
              <a:rPr lang="en-GB" sz="1800" dirty="0" err="1"/>
              <a:t>Decideți</a:t>
            </a:r>
            <a:r>
              <a:rPr lang="en-GB" sz="1800" dirty="0"/>
              <a:t> care </a:t>
            </a:r>
            <a:r>
              <a:rPr lang="en-GB" sz="1800" dirty="0" err="1"/>
              <a:t>operațiuni</a:t>
            </a:r>
            <a:r>
              <a:rPr lang="en-GB" sz="1800" dirty="0"/>
              <a:t> sunt </a:t>
            </a:r>
            <a:r>
              <a:rPr lang="en-GB" sz="1800" dirty="0" err="1"/>
              <a:t>incluse</a:t>
            </a:r>
            <a:r>
              <a:rPr lang="en-GB" sz="1800" dirty="0"/>
              <a:t> </a:t>
            </a:r>
            <a:r>
              <a:rPr lang="en-GB" sz="1800" dirty="0" err="1"/>
              <a:t>în</a:t>
            </a:r>
            <a:r>
              <a:rPr lang="en-GB" sz="1800" dirty="0"/>
              <a:t> </a:t>
            </a:r>
            <a:r>
              <a:rPr lang="en-GB" sz="1800" dirty="0" err="1"/>
              <a:t>inventar</a:t>
            </a:r>
            <a:r>
              <a:rPr lang="en-GB" sz="1800" b="1" dirty="0"/>
              <a:t>.
</a:t>
            </a:r>
            <a:r>
              <a:rPr lang="en-GB" sz="1800" b="1" dirty="0" err="1"/>
              <a:t>Limite</a:t>
            </a:r>
            <a:r>
              <a:rPr lang="en-GB" sz="1800" b="1" dirty="0"/>
              <a:t> </a:t>
            </a:r>
            <a:r>
              <a:rPr lang="en-GB" sz="1800" b="1" dirty="0" err="1"/>
              <a:t>operaționale</a:t>
            </a:r>
            <a:r>
              <a:rPr lang="en-GB" sz="1800" b="1" dirty="0"/>
              <a:t>: </a:t>
            </a:r>
            <a:r>
              <a:rPr lang="en-GB" sz="1800" dirty="0" err="1"/>
              <a:t>Limitele</a:t>
            </a:r>
            <a:r>
              <a:rPr lang="en-GB" sz="1800" dirty="0"/>
              <a:t> </a:t>
            </a:r>
            <a:r>
              <a:rPr lang="en-GB" sz="1800" dirty="0" err="1"/>
              <a:t>operaționale</a:t>
            </a:r>
            <a:r>
              <a:rPr lang="en-GB" sz="1800" dirty="0"/>
              <a:t> </a:t>
            </a:r>
            <a:r>
              <a:rPr lang="en-GB" sz="1800" dirty="0" err="1"/>
              <a:t>definesc</a:t>
            </a:r>
            <a:r>
              <a:rPr lang="en-GB" sz="1800" dirty="0"/>
              <a:t> care </a:t>
            </a:r>
            <a:r>
              <a:rPr lang="en-GB" sz="1800" dirty="0" err="1"/>
              <a:t>surse</a:t>
            </a:r>
            <a:r>
              <a:rPr lang="en-GB" sz="1800" dirty="0"/>
              <a:t> de </a:t>
            </a:r>
            <a:r>
              <a:rPr lang="en-GB" sz="1800" dirty="0" err="1"/>
              <a:t>emisii</a:t>
            </a:r>
            <a:r>
              <a:rPr lang="en-GB" sz="1800" dirty="0"/>
              <a:t> sunt </a:t>
            </a:r>
            <a:r>
              <a:rPr lang="en-GB" sz="1800" dirty="0" err="1"/>
              <a:t>incluse</a:t>
            </a:r>
            <a:r>
              <a:rPr lang="en-GB" sz="1800" dirty="0"/>
              <a:t> </a:t>
            </a:r>
            <a:r>
              <a:rPr lang="en-GB" sz="1800" dirty="0" err="1"/>
              <a:t>în</a:t>
            </a:r>
            <a:r>
              <a:rPr lang="en-GB" sz="1800" dirty="0"/>
              <a:t> </a:t>
            </a:r>
            <a:r>
              <a:rPr lang="en-GB" sz="1800" dirty="0" err="1"/>
              <a:t>inventarul</a:t>
            </a:r>
            <a:r>
              <a:rPr lang="en-GB" sz="1800" dirty="0"/>
              <a:t> de GES al </a:t>
            </a:r>
            <a:r>
              <a:rPr lang="en-GB" sz="1800" dirty="0" err="1"/>
              <a:t>unei</a:t>
            </a:r>
            <a:r>
              <a:rPr lang="en-GB" sz="1800" dirty="0"/>
              <a:t> </a:t>
            </a:r>
            <a:r>
              <a:rPr lang="en-GB" sz="1800" dirty="0" err="1"/>
              <a:t>companii</a:t>
            </a:r>
            <a:r>
              <a:rPr lang="en-GB" sz="1800" dirty="0"/>
              <a:t> </a:t>
            </a:r>
            <a:r>
              <a:rPr lang="en-GB" sz="1800" dirty="0" err="1"/>
              <a:t>și</a:t>
            </a:r>
            <a:r>
              <a:rPr lang="en-GB" sz="1800" dirty="0"/>
              <a:t> </a:t>
            </a:r>
            <a:r>
              <a:rPr lang="en-GB" sz="1800" dirty="0" err="1"/>
              <a:t>modul</a:t>
            </a:r>
            <a:r>
              <a:rPr lang="en-GB" sz="1800" dirty="0"/>
              <a:t> </a:t>
            </a:r>
            <a:r>
              <a:rPr lang="en-GB" sz="1800" dirty="0" err="1"/>
              <a:t>în</a:t>
            </a:r>
            <a:r>
              <a:rPr lang="en-GB" sz="1800" dirty="0"/>
              <a:t> care </a:t>
            </a:r>
            <a:r>
              <a:rPr lang="en-GB" sz="1800" dirty="0" err="1"/>
              <a:t>acestea</a:t>
            </a:r>
            <a:r>
              <a:rPr lang="en-GB" sz="1800" dirty="0"/>
              <a:t> sunt </a:t>
            </a:r>
            <a:r>
              <a:rPr lang="en-GB" sz="1800" dirty="0" err="1"/>
              <a:t>clasificate</a:t>
            </a:r>
            <a:r>
              <a:rPr lang="en-GB" sz="1800" dirty="0"/>
              <a:t> </a:t>
            </a:r>
            <a:r>
              <a:rPr lang="en-GB" sz="1800" dirty="0" err="1"/>
              <a:t>în</a:t>
            </a:r>
            <a:r>
              <a:rPr lang="en-GB" sz="1800" dirty="0"/>
              <a:t> </a:t>
            </a:r>
            <a:r>
              <a:rPr lang="en-GB" sz="1800" dirty="0" err="1"/>
              <a:t>Domeniile</a:t>
            </a:r>
            <a:r>
              <a:rPr lang="en-GB" sz="1800" dirty="0"/>
              <a:t> 1, 2 </a:t>
            </a:r>
            <a:r>
              <a:rPr lang="en-GB" sz="1800" dirty="0" err="1"/>
              <a:t>și</a:t>
            </a:r>
            <a:r>
              <a:rPr lang="en-GB" sz="1800" dirty="0"/>
              <a:t> 3, </a:t>
            </a:r>
            <a:r>
              <a:rPr lang="en-GB" sz="1800" dirty="0" err="1"/>
              <a:t>în</a:t>
            </a:r>
            <a:r>
              <a:rPr lang="en-GB" sz="1800" dirty="0"/>
              <a:t> </a:t>
            </a:r>
            <a:r>
              <a:rPr lang="en-GB" sz="1800" dirty="0" err="1"/>
              <a:t>funcție</a:t>
            </a:r>
            <a:r>
              <a:rPr lang="en-GB" sz="1800" dirty="0"/>
              <a:t> de </a:t>
            </a:r>
            <a:r>
              <a:rPr lang="en-GB" sz="1800" dirty="0" err="1"/>
              <a:t>faptul</a:t>
            </a:r>
            <a:r>
              <a:rPr lang="en-GB" sz="1800" dirty="0"/>
              <a:t> </a:t>
            </a:r>
            <a:r>
              <a:rPr lang="en-GB" sz="1800" dirty="0" err="1"/>
              <a:t>dacă</a:t>
            </a:r>
            <a:r>
              <a:rPr lang="en-GB" sz="1800" dirty="0"/>
              <a:t> sunt </a:t>
            </a:r>
            <a:r>
              <a:rPr lang="en-GB" sz="1800" dirty="0" err="1"/>
              <a:t>directe</a:t>
            </a:r>
            <a:r>
              <a:rPr lang="en-GB" sz="1800" dirty="0"/>
              <a:t> </a:t>
            </a:r>
            <a:r>
              <a:rPr lang="en-GB" sz="1800" dirty="0" err="1"/>
              <a:t>sau</a:t>
            </a:r>
            <a:r>
              <a:rPr lang="en-GB" sz="1800" dirty="0"/>
              <a:t> </a:t>
            </a:r>
            <a:r>
              <a:rPr lang="en-GB" sz="1800" dirty="0" err="1"/>
              <a:t>indirecte</a:t>
            </a:r>
            <a:r>
              <a:rPr lang="en-GB" sz="1800" b="1" dirty="0"/>
              <a:t>.</a:t>
            </a:r>
          </a:p>
          <a:p>
            <a:pPr lvl="1"/>
            <a:r>
              <a:rPr lang="en-GB" sz="1800" b="1" dirty="0">
                <a:solidFill>
                  <a:srgbClr val="7FB22C"/>
                </a:solidFill>
              </a:rPr>
              <a:t>Organisational Boundaries</a:t>
            </a:r>
          </a:p>
          <a:p>
            <a:r>
              <a:rPr lang="en-GB" dirty="0" err="1"/>
              <a:t>Companiile</a:t>
            </a:r>
            <a:r>
              <a:rPr lang="en-GB" dirty="0"/>
              <a:t> </a:t>
            </a:r>
            <a:r>
              <a:rPr lang="en-GB" dirty="0" err="1"/>
              <a:t>aleg</a:t>
            </a:r>
            <a:r>
              <a:rPr lang="en-GB" dirty="0"/>
              <a:t> o </a:t>
            </a:r>
            <a:r>
              <a:rPr lang="en-GB" dirty="0" err="1"/>
              <a:t>singură</a:t>
            </a:r>
            <a:r>
              <a:rPr lang="en-GB" dirty="0"/>
              <a:t> </a:t>
            </a:r>
            <a:r>
              <a:rPr lang="en-GB" dirty="0" err="1"/>
              <a:t>metodă</a:t>
            </a:r>
            <a:r>
              <a:rPr lang="en-GB" dirty="0"/>
              <a:t> de </a:t>
            </a:r>
            <a:r>
              <a:rPr lang="en-GB" dirty="0" err="1"/>
              <a:t>consolidare</a:t>
            </a:r>
            <a:r>
              <a:rPr lang="en-GB" dirty="0"/>
              <a:t> </a:t>
            </a:r>
            <a:r>
              <a:rPr lang="en-GB" dirty="0" err="1"/>
              <a:t>pentru</a:t>
            </a:r>
            <a:r>
              <a:rPr lang="en-GB" dirty="0"/>
              <a:t> </a:t>
            </a:r>
            <a:r>
              <a:rPr lang="en-GB" dirty="0" err="1"/>
              <a:t>stocul</a:t>
            </a:r>
            <a:r>
              <a:rPr lang="en-GB" dirty="0"/>
              <a:t> lor </a:t>
            </a:r>
            <a:r>
              <a:rPr lang="en-GB" dirty="0" err="1"/>
              <a:t>și</a:t>
            </a:r>
            <a:r>
              <a:rPr lang="en-GB" dirty="0"/>
              <a:t> </a:t>
            </a:r>
            <a:r>
              <a:rPr lang="en-GB" dirty="0" err="1"/>
              <a:t>trebuie</a:t>
            </a:r>
            <a:r>
              <a:rPr lang="en-GB" dirty="0"/>
              <a:t> </a:t>
            </a:r>
            <a:r>
              <a:rPr lang="en-GB" dirty="0" err="1"/>
              <a:t>să</a:t>
            </a:r>
            <a:r>
              <a:rPr lang="en-GB" dirty="0"/>
              <a:t> o </a:t>
            </a:r>
            <a:r>
              <a:rPr lang="en-GB" dirty="0" err="1"/>
              <a:t>aplice</a:t>
            </a:r>
            <a:r>
              <a:rPr lang="en-GB" dirty="0"/>
              <a:t> </a:t>
            </a:r>
            <a:r>
              <a:rPr lang="en-GB" dirty="0" err="1"/>
              <a:t>consecvent</a:t>
            </a:r>
            <a:r>
              <a:rPr lang="en-GB" dirty="0"/>
              <a:t> </a:t>
            </a:r>
            <a:r>
              <a:rPr lang="en-GB" dirty="0" err="1"/>
              <a:t>în</a:t>
            </a:r>
            <a:r>
              <a:rPr lang="en-GB" dirty="0"/>
              <a:t> </a:t>
            </a:r>
            <a:r>
              <a:rPr lang="en-GB" dirty="0" err="1"/>
              <a:t>întreaga</a:t>
            </a:r>
            <a:r>
              <a:rPr lang="en-GB" dirty="0"/>
              <a:t> </a:t>
            </a:r>
            <a:r>
              <a:rPr lang="en-GB" dirty="0" err="1"/>
              <a:t>organizație</a:t>
            </a:r>
            <a:r>
              <a:rPr lang="en-GB" dirty="0"/>
              <a:t>. Se </a:t>
            </a:r>
            <a:r>
              <a:rPr lang="en-GB" dirty="0" err="1"/>
              <a:t>folosesc</a:t>
            </a:r>
            <a:r>
              <a:rPr lang="en-GB" dirty="0"/>
              <a:t> </a:t>
            </a:r>
            <a:r>
              <a:rPr lang="en-GB" dirty="0" err="1"/>
              <a:t>două</a:t>
            </a:r>
            <a:r>
              <a:rPr lang="en-GB" dirty="0"/>
              <a:t> </a:t>
            </a:r>
            <a:r>
              <a:rPr lang="en-GB" dirty="0" err="1"/>
              <a:t>abordări</a:t>
            </a:r>
            <a:r>
              <a:rPr lang="en-GB" dirty="0"/>
              <a:t> </a:t>
            </a:r>
            <a:r>
              <a:rPr lang="en-GB" dirty="0" err="1"/>
              <a:t>principale</a:t>
            </a:r>
            <a:r>
              <a:rPr lang="en-GB" dirty="0"/>
              <a:t>:</a:t>
            </a:r>
          </a:p>
          <a:p>
            <a:pPr lvl="1"/>
            <a:r>
              <a:rPr lang="en-GB" sz="1800" b="1" dirty="0" err="1"/>
              <a:t>Acțiuni</a:t>
            </a:r>
            <a:r>
              <a:rPr lang="en-GB" sz="1800" b="1" dirty="0"/>
              <a:t> de capital: </a:t>
            </a:r>
            <a:r>
              <a:rPr lang="en-GB" sz="1800" dirty="0" err="1"/>
              <a:t>Emisiile</a:t>
            </a:r>
            <a:r>
              <a:rPr lang="en-GB" sz="1800" dirty="0"/>
              <a:t> sunt </a:t>
            </a:r>
            <a:r>
              <a:rPr lang="en-GB" sz="1800" dirty="0" err="1"/>
              <a:t>raportate</a:t>
            </a:r>
            <a:r>
              <a:rPr lang="en-GB" sz="1800" dirty="0"/>
              <a:t> </a:t>
            </a:r>
            <a:r>
              <a:rPr lang="en-GB" sz="1800" dirty="0" err="1"/>
              <a:t>în</a:t>
            </a:r>
            <a:r>
              <a:rPr lang="en-GB" sz="1800" dirty="0"/>
              <a:t> </a:t>
            </a:r>
            <a:r>
              <a:rPr lang="en-GB" sz="1800" dirty="0" err="1"/>
              <a:t>funcție</a:t>
            </a:r>
            <a:r>
              <a:rPr lang="en-GB" sz="1800" dirty="0"/>
              <a:t> de </a:t>
            </a:r>
            <a:r>
              <a:rPr lang="en-GB" sz="1800" dirty="0" err="1"/>
              <a:t>procentul</a:t>
            </a:r>
            <a:r>
              <a:rPr lang="en-GB" sz="1800" dirty="0"/>
              <a:t> de </a:t>
            </a:r>
            <a:r>
              <a:rPr lang="en-GB" sz="1800" dirty="0" err="1"/>
              <a:t>proprietate</a:t>
            </a:r>
            <a:r>
              <a:rPr lang="en-GB" sz="1800" dirty="0"/>
              <a:t> al </a:t>
            </a:r>
            <a:r>
              <a:rPr lang="en-GB" sz="1800" dirty="0" err="1"/>
              <a:t>companiei</a:t>
            </a:r>
            <a:r>
              <a:rPr lang="en-GB" sz="1800" dirty="0"/>
              <a:t> </a:t>
            </a:r>
            <a:r>
              <a:rPr lang="en-GB" sz="1800" dirty="0" err="1"/>
              <a:t>asupra</a:t>
            </a:r>
            <a:r>
              <a:rPr lang="en-GB" sz="1800" dirty="0"/>
              <a:t> </a:t>
            </a:r>
            <a:r>
              <a:rPr lang="en-GB" sz="1800" dirty="0" err="1"/>
              <a:t>unei</a:t>
            </a:r>
            <a:r>
              <a:rPr lang="en-GB" sz="1800" dirty="0"/>
              <a:t> </a:t>
            </a:r>
            <a:r>
              <a:rPr lang="en-GB" sz="1800" dirty="0" err="1"/>
              <a:t>operațiuni</a:t>
            </a:r>
            <a:r>
              <a:rPr lang="en-GB" sz="1800" dirty="0"/>
              <a:t>, </a:t>
            </a:r>
            <a:r>
              <a:rPr lang="en-GB" sz="1800" dirty="0" err="1"/>
              <a:t>indiferent</a:t>
            </a:r>
            <a:r>
              <a:rPr lang="en-GB" sz="1800" dirty="0"/>
              <a:t> de control. Este </a:t>
            </a:r>
            <a:r>
              <a:rPr lang="en-GB" sz="1800" dirty="0" err="1"/>
              <a:t>comun</a:t>
            </a:r>
            <a:r>
              <a:rPr lang="en-GB" sz="1800" dirty="0"/>
              <a:t> </a:t>
            </a:r>
            <a:r>
              <a:rPr lang="en-GB" sz="1800" dirty="0" err="1"/>
              <a:t>în</a:t>
            </a:r>
            <a:r>
              <a:rPr lang="en-GB" sz="1800" dirty="0"/>
              <a:t> </a:t>
            </a:r>
            <a:r>
              <a:rPr lang="en-GB" sz="1800" dirty="0" err="1"/>
              <a:t>sectoare</a:t>
            </a:r>
            <a:r>
              <a:rPr lang="en-GB" sz="1800" dirty="0"/>
              <a:t> precum petrol </a:t>
            </a:r>
            <a:r>
              <a:rPr lang="en-GB" sz="1800" dirty="0" err="1"/>
              <a:t>și</a:t>
            </a:r>
            <a:r>
              <a:rPr lang="en-GB" sz="1800" dirty="0"/>
              <a:t> gaze.</a:t>
            </a:r>
            <a:r>
              <a:rPr lang="en-GB" sz="1800" b="1" dirty="0"/>
              <a:t>
</a:t>
            </a:r>
            <a:r>
              <a:rPr lang="en-GB" sz="1800" b="1" dirty="0" err="1"/>
              <a:t>Abordare</a:t>
            </a:r>
            <a:r>
              <a:rPr lang="en-GB" sz="1800" b="1" dirty="0"/>
              <a:t> de control: </a:t>
            </a:r>
            <a:r>
              <a:rPr lang="en-GB" sz="1800" dirty="0" err="1"/>
              <a:t>Companiile</a:t>
            </a:r>
            <a:r>
              <a:rPr lang="en-GB" sz="1800" dirty="0"/>
              <a:t> </a:t>
            </a:r>
            <a:r>
              <a:rPr lang="en-GB" sz="1800" dirty="0" err="1"/>
              <a:t>raportează</a:t>
            </a:r>
            <a:r>
              <a:rPr lang="en-GB" sz="1800" dirty="0"/>
              <a:t> 100% din </a:t>
            </a:r>
            <a:r>
              <a:rPr lang="en-GB" sz="1800" dirty="0" err="1"/>
              <a:t>emisiile</a:t>
            </a:r>
            <a:r>
              <a:rPr lang="en-GB" sz="1800" dirty="0"/>
              <a:t> </a:t>
            </a:r>
            <a:r>
              <a:rPr lang="en-GB" sz="1800" dirty="0" err="1"/>
              <a:t>provenite</a:t>
            </a:r>
            <a:r>
              <a:rPr lang="en-GB" sz="1800" dirty="0"/>
              <a:t> din </a:t>
            </a:r>
            <a:r>
              <a:rPr lang="en-GB" sz="1800" dirty="0" err="1"/>
              <a:t>operațiunile</a:t>
            </a:r>
            <a:r>
              <a:rPr lang="en-GB" sz="1800" dirty="0"/>
              <a:t> pe care le </a:t>
            </a:r>
            <a:r>
              <a:rPr lang="en-GB" sz="1800" dirty="0" err="1"/>
              <a:t>controlează</a:t>
            </a:r>
            <a:r>
              <a:rPr lang="en-GB" sz="1800" dirty="0"/>
              <a:t>, fie </a:t>
            </a:r>
            <a:r>
              <a:rPr lang="en-GB" sz="1800" dirty="0" err="1"/>
              <a:t>financiar</a:t>
            </a:r>
            <a:r>
              <a:rPr lang="en-GB" sz="1800" dirty="0"/>
              <a:t>, fie </a:t>
            </a:r>
            <a:r>
              <a:rPr lang="en-GB" sz="1800" dirty="0" err="1"/>
              <a:t>operațional</a:t>
            </a:r>
            <a:r>
              <a:rPr lang="en-GB" sz="1800" dirty="0"/>
              <a:t>, </a:t>
            </a:r>
            <a:r>
              <a:rPr lang="en-GB" sz="1800" dirty="0" err="1"/>
              <a:t>dar</a:t>
            </a:r>
            <a:r>
              <a:rPr lang="en-GB" sz="1800" dirty="0"/>
              <a:t> nu pot </a:t>
            </a:r>
            <a:r>
              <a:rPr lang="en-GB" sz="1800" dirty="0" err="1"/>
              <a:t>combina</a:t>
            </a:r>
            <a:r>
              <a:rPr lang="en-GB" sz="1800" dirty="0"/>
              <a:t> </a:t>
            </a:r>
            <a:r>
              <a:rPr lang="en-GB" sz="1800" dirty="0" err="1"/>
              <a:t>cele</a:t>
            </a:r>
            <a:r>
              <a:rPr lang="en-GB" sz="1800" dirty="0"/>
              <a:t> </a:t>
            </a:r>
            <a:r>
              <a:rPr lang="en-GB" sz="1800" dirty="0" err="1"/>
              <a:t>două</a:t>
            </a:r>
            <a:r>
              <a:rPr lang="en-GB" sz="1800" dirty="0"/>
              <a:t>. </a:t>
            </a:r>
            <a:r>
              <a:rPr lang="en-GB" sz="1800" dirty="0" err="1"/>
              <a:t>Controlul</a:t>
            </a:r>
            <a:r>
              <a:rPr lang="en-GB" sz="1800" dirty="0"/>
              <a:t> </a:t>
            </a:r>
            <a:r>
              <a:rPr lang="en-GB" sz="1800" dirty="0" err="1"/>
              <a:t>operațional</a:t>
            </a:r>
            <a:r>
              <a:rPr lang="en-GB" sz="1800" dirty="0"/>
              <a:t> </a:t>
            </a:r>
            <a:r>
              <a:rPr lang="en-GB" sz="1800" dirty="0" err="1"/>
              <a:t>este</a:t>
            </a:r>
            <a:r>
              <a:rPr lang="en-GB" sz="1800" dirty="0"/>
              <a:t> </a:t>
            </a:r>
            <a:r>
              <a:rPr lang="en-GB" sz="1800" dirty="0" err="1"/>
              <a:t>cea</a:t>
            </a:r>
            <a:r>
              <a:rPr lang="en-GB" sz="1800" dirty="0"/>
              <a:t> </a:t>
            </a:r>
            <a:r>
              <a:rPr lang="en-GB" sz="1800" dirty="0" err="1"/>
              <a:t>mai</a:t>
            </a:r>
            <a:r>
              <a:rPr lang="en-GB" sz="1800" dirty="0"/>
              <a:t> </a:t>
            </a:r>
            <a:r>
              <a:rPr lang="en-GB" sz="1800" dirty="0" err="1"/>
              <a:t>comună</a:t>
            </a:r>
            <a:r>
              <a:rPr lang="en-GB" sz="1800" dirty="0"/>
              <a:t> </a:t>
            </a:r>
            <a:r>
              <a:rPr lang="en-GB" sz="1800" dirty="0" err="1"/>
              <a:t>metodă</a:t>
            </a:r>
            <a:r>
              <a:rPr lang="en-GB" sz="1800" dirty="0"/>
              <a:t>.</a:t>
            </a:r>
          </a:p>
        </p:txBody>
      </p:sp>
      <p:sp>
        <p:nvSpPr>
          <p:cNvPr id="5" name="Title 4">
            <a:extLst>
              <a:ext uri="{FF2B5EF4-FFF2-40B4-BE49-F238E27FC236}">
                <a16:creationId xmlns:a16="http://schemas.microsoft.com/office/drawing/2014/main" id="{B29E8BED-541C-643F-101B-02A7FE5D8100}"/>
              </a:ext>
            </a:extLst>
          </p:cNvPr>
          <p:cNvSpPr>
            <a:spLocks noGrp="1"/>
          </p:cNvSpPr>
          <p:nvPr>
            <p:ph type="title"/>
          </p:nvPr>
        </p:nvSpPr>
        <p:spPr>
          <a:xfrm>
            <a:off x="399369" y="788988"/>
            <a:ext cx="9495402" cy="660400"/>
          </a:xfrm>
        </p:spPr>
        <p:txBody>
          <a:bodyPr/>
          <a:lstStyle/>
          <a:p>
            <a:r>
              <a:rPr lang="en-US" dirty="0" err="1">
                <a:solidFill>
                  <a:srgbClr val="255839"/>
                </a:solidFill>
              </a:rPr>
              <a:t>Emisii</a:t>
            </a:r>
            <a:r>
              <a:rPr lang="en-US" dirty="0">
                <a:solidFill>
                  <a:srgbClr val="255839"/>
                </a:solidFill>
              </a:rPr>
              <a:t> </a:t>
            </a:r>
            <a:r>
              <a:rPr lang="en-US" dirty="0" err="1">
                <a:solidFill>
                  <a:srgbClr val="255839"/>
                </a:solidFill>
              </a:rPr>
              <a:t>organizaționale</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raportare</a:t>
            </a:r>
            <a:endParaRPr lang="el-GR" dirty="0">
              <a:solidFill>
                <a:srgbClr val="255839"/>
              </a:solidFill>
            </a:endParaRPr>
          </a:p>
        </p:txBody>
      </p:sp>
    </p:spTree>
    <p:extLst>
      <p:ext uri="{BB962C8B-B14F-4D97-AF65-F5344CB8AC3E}">
        <p14:creationId xmlns:p14="http://schemas.microsoft.com/office/powerpoint/2010/main" val="2250166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9876F-26EF-CDD3-08E2-025099939348}"/>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533D7E4-AF77-4378-3507-12F7BFD33C8F}"/>
              </a:ext>
            </a:extLst>
          </p:cNvPr>
          <p:cNvSpPr>
            <a:spLocks noGrp="1"/>
          </p:cNvSpPr>
          <p:nvPr>
            <p:ph type="body" sz="quarter" idx="10"/>
          </p:nvPr>
        </p:nvSpPr>
        <p:spPr>
          <a:xfrm>
            <a:off x="552449" y="1304925"/>
            <a:ext cx="8982075" cy="500784"/>
          </a:xfrm>
        </p:spPr>
        <p:txBody>
          <a:bodyPr/>
          <a:lstStyle/>
          <a:p>
            <a:pPr marL="0" indent="0">
              <a:buNone/>
            </a:pPr>
            <a:r>
              <a:rPr lang="it-IT" dirty="0">
                <a:solidFill>
                  <a:srgbClr val="92D050"/>
                </a:solidFill>
              </a:rPr>
              <a:t>Modelul de Management al Schimbării al lui Lewin</a:t>
            </a:r>
            <a:endParaRPr lang="el-GR" dirty="0">
              <a:solidFill>
                <a:srgbClr val="92D050"/>
              </a:solidFill>
            </a:endParaRPr>
          </a:p>
        </p:txBody>
      </p:sp>
      <p:sp>
        <p:nvSpPr>
          <p:cNvPr id="5" name="Title 4">
            <a:extLst>
              <a:ext uri="{FF2B5EF4-FFF2-40B4-BE49-F238E27FC236}">
                <a16:creationId xmlns:a16="http://schemas.microsoft.com/office/drawing/2014/main" id="{FE590C0B-25FD-C31E-487D-AA61BDCF4B19}"/>
              </a:ext>
            </a:extLst>
          </p:cNvPr>
          <p:cNvSpPr>
            <a:spLocks noGrp="1"/>
          </p:cNvSpPr>
          <p:nvPr>
            <p:ph type="title"/>
          </p:nvPr>
        </p:nvSpPr>
        <p:spPr>
          <a:xfrm>
            <a:off x="552449" y="660274"/>
            <a:ext cx="9816052" cy="644651"/>
          </a:xfrm>
        </p:spPr>
        <p:txBody>
          <a:bodyPr>
            <a:normAutofit fontScale="90000"/>
          </a:bodyPr>
          <a:lstStyle/>
          <a:p>
            <a:r>
              <a:rPr lang="en-US" dirty="0" err="1">
                <a:solidFill>
                  <a:srgbClr val="255839"/>
                </a:solidFill>
              </a:rPr>
              <a:t>Înțelegerea</a:t>
            </a:r>
            <a:r>
              <a:rPr lang="en-US" dirty="0">
                <a:solidFill>
                  <a:srgbClr val="255839"/>
                </a:solidFill>
              </a:rPr>
              <a:t> </a:t>
            </a:r>
            <a:r>
              <a:rPr lang="en-US" dirty="0" err="1">
                <a:solidFill>
                  <a:srgbClr val="255839"/>
                </a:solidFill>
              </a:rPr>
              <a:t>schimbării</a:t>
            </a:r>
            <a:r>
              <a:rPr lang="en-US" dirty="0">
                <a:solidFill>
                  <a:srgbClr val="255839"/>
                </a:solidFill>
              </a:rPr>
              <a:t> </a:t>
            </a:r>
            <a:r>
              <a:rPr lang="en-US" dirty="0" err="1">
                <a:solidFill>
                  <a:srgbClr val="255839"/>
                </a:solidFill>
              </a:rPr>
              <a:t>în</a:t>
            </a:r>
            <a:r>
              <a:rPr lang="en-US" dirty="0">
                <a:solidFill>
                  <a:srgbClr val="255839"/>
                </a:solidFill>
              </a:rPr>
              <a:t> </a:t>
            </a:r>
            <a:r>
              <a:rPr lang="en-US" dirty="0" err="1">
                <a:solidFill>
                  <a:srgbClr val="255839"/>
                </a:solidFill>
              </a:rPr>
              <a:t>contextul</a:t>
            </a:r>
            <a:r>
              <a:rPr lang="en-US" dirty="0">
                <a:solidFill>
                  <a:srgbClr val="255839"/>
                </a:solidFill>
              </a:rPr>
              <a:t> </a:t>
            </a:r>
            <a:r>
              <a:rPr lang="en-US" dirty="0" err="1">
                <a:solidFill>
                  <a:srgbClr val="255839"/>
                </a:solidFill>
              </a:rPr>
              <a:t>sustenabilității</a:t>
            </a:r>
            <a:endParaRPr lang="el-GR" dirty="0">
              <a:solidFill>
                <a:srgbClr val="255839"/>
              </a:solidFill>
            </a:endParaRPr>
          </a:p>
        </p:txBody>
      </p:sp>
      <p:sp>
        <p:nvSpPr>
          <p:cNvPr id="2" name="Content Placeholder 4">
            <a:extLst>
              <a:ext uri="{FF2B5EF4-FFF2-40B4-BE49-F238E27FC236}">
                <a16:creationId xmlns:a16="http://schemas.microsoft.com/office/drawing/2014/main" id="{FAE46092-1DDE-533A-256E-68D886871AF3}"/>
              </a:ext>
            </a:extLst>
          </p:cNvPr>
          <p:cNvSpPr txBox="1">
            <a:spLocks/>
          </p:cNvSpPr>
          <p:nvPr/>
        </p:nvSpPr>
        <p:spPr>
          <a:xfrm>
            <a:off x="449368" y="1949576"/>
            <a:ext cx="7018231" cy="4489324"/>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dirty="0" err="1"/>
              <a:t>Modelul</a:t>
            </a:r>
            <a:r>
              <a:rPr lang="en-US" dirty="0"/>
              <a:t> cu </a:t>
            </a:r>
            <a:r>
              <a:rPr lang="en-US" dirty="0" err="1"/>
              <a:t>trei</a:t>
            </a:r>
            <a:r>
              <a:rPr lang="en-US" dirty="0"/>
              <a:t> </a:t>
            </a:r>
            <a:r>
              <a:rPr lang="en-US" dirty="0" err="1"/>
              <a:t>etape</a:t>
            </a:r>
            <a:r>
              <a:rPr lang="en-US" dirty="0"/>
              <a:t> al </a:t>
            </a:r>
            <a:r>
              <a:rPr lang="en-US" dirty="0" err="1"/>
              <a:t>lui</a:t>
            </a:r>
            <a:r>
              <a:rPr lang="en-US" dirty="0"/>
              <a:t> Kurt Lewin </a:t>
            </a:r>
            <a:r>
              <a:rPr lang="en-US" dirty="0" err="1"/>
              <a:t>rămâne</a:t>
            </a:r>
            <a:r>
              <a:rPr lang="en-US" dirty="0"/>
              <a:t> relevant, </a:t>
            </a:r>
            <a:r>
              <a:rPr lang="en-US" dirty="0" err="1"/>
              <a:t>în</a:t>
            </a:r>
            <a:r>
              <a:rPr lang="en-US" dirty="0"/>
              <a:t> </a:t>
            </a:r>
            <a:r>
              <a:rPr lang="en-US" dirty="0" err="1"/>
              <a:t>ciuda</a:t>
            </a:r>
            <a:r>
              <a:rPr lang="en-US" dirty="0"/>
              <a:t> </a:t>
            </a:r>
            <a:r>
              <a:rPr lang="en-US" dirty="0" err="1"/>
              <a:t>simplității</a:t>
            </a:r>
            <a:r>
              <a:rPr lang="en-US" dirty="0"/>
              <a:t> sale:</a:t>
            </a:r>
          </a:p>
          <a:p>
            <a:pPr algn="just"/>
            <a:r>
              <a:rPr lang="en-US" b="1" dirty="0" err="1"/>
              <a:t>Deblochează</a:t>
            </a:r>
            <a:r>
              <a:rPr lang="en-US" b="1" dirty="0"/>
              <a:t>: </a:t>
            </a:r>
            <a:r>
              <a:rPr lang="en-US" dirty="0" err="1"/>
              <a:t>crearea</a:t>
            </a:r>
            <a:r>
              <a:rPr lang="en-US" dirty="0"/>
              <a:t> </a:t>
            </a:r>
            <a:r>
              <a:rPr lang="en-US" dirty="0" err="1"/>
              <a:t>motivației</a:t>
            </a:r>
            <a:r>
              <a:rPr lang="en-US" dirty="0"/>
              <a:t> </a:t>
            </a:r>
            <a:r>
              <a:rPr lang="en-US" dirty="0" err="1"/>
              <a:t>pentru</a:t>
            </a:r>
            <a:r>
              <a:rPr lang="en-US" dirty="0"/>
              <a:t> </a:t>
            </a:r>
            <a:r>
              <a:rPr lang="en-US" dirty="0" err="1"/>
              <a:t>schimbare</a:t>
            </a:r>
            <a:r>
              <a:rPr lang="en-US" dirty="0"/>
              <a:t> </a:t>
            </a:r>
            <a:r>
              <a:rPr lang="en-US" dirty="0" err="1"/>
              <a:t>prin</a:t>
            </a:r>
            <a:r>
              <a:rPr lang="en-US" dirty="0"/>
              <a:t> </a:t>
            </a:r>
            <a:r>
              <a:rPr lang="en-US" dirty="0" err="1"/>
              <a:t>perturbarea</a:t>
            </a:r>
            <a:r>
              <a:rPr lang="en-US" dirty="0"/>
              <a:t> status quo-</a:t>
            </a:r>
            <a:r>
              <a:rPr lang="en-US" dirty="0" err="1"/>
              <a:t>ului</a:t>
            </a:r>
            <a:r>
              <a:rPr lang="en-US" dirty="0"/>
              <a:t>.</a:t>
            </a:r>
            <a:r>
              <a:rPr lang="en-US" b="1" dirty="0"/>
              <a:t>
</a:t>
            </a:r>
            <a:r>
              <a:rPr lang="en-US" b="1" dirty="0" err="1"/>
              <a:t>Schimbă</a:t>
            </a:r>
            <a:r>
              <a:rPr lang="en-US" b="1" dirty="0"/>
              <a:t>: </a:t>
            </a:r>
            <a:r>
              <a:rPr lang="en-US" dirty="0" err="1"/>
              <a:t>implementarea</a:t>
            </a:r>
            <a:r>
              <a:rPr lang="en-US" dirty="0"/>
              <a:t> </a:t>
            </a:r>
            <a:r>
              <a:rPr lang="en-US" dirty="0" err="1"/>
              <a:t>noilor</a:t>
            </a:r>
            <a:r>
              <a:rPr lang="en-US" dirty="0"/>
              <a:t> </a:t>
            </a:r>
            <a:r>
              <a:rPr lang="en-US" dirty="0" err="1"/>
              <a:t>abordări</a:t>
            </a:r>
            <a:r>
              <a:rPr lang="en-US" dirty="0"/>
              <a:t>, cu </a:t>
            </a:r>
            <a:r>
              <a:rPr lang="en-US" dirty="0" err="1"/>
              <a:t>sprijin</a:t>
            </a:r>
            <a:r>
              <a:rPr lang="en-US" dirty="0"/>
              <a:t> </a:t>
            </a:r>
            <a:r>
              <a:rPr lang="en-US" dirty="0" err="1"/>
              <a:t>și</a:t>
            </a:r>
            <a:r>
              <a:rPr lang="en-US" dirty="0"/>
              <a:t> </a:t>
            </a:r>
            <a:r>
              <a:rPr lang="en-US" dirty="0" err="1"/>
              <a:t>comunicare</a:t>
            </a:r>
            <a:r>
              <a:rPr lang="en-US" dirty="0"/>
              <a:t>.</a:t>
            </a:r>
            <a:r>
              <a:rPr lang="en-US" b="1" dirty="0"/>
              <a:t>
</a:t>
            </a:r>
            <a:r>
              <a:rPr lang="en-US" b="1" dirty="0" err="1"/>
              <a:t>Reîngheață</a:t>
            </a:r>
            <a:r>
              <a:rPr lang="en-US" b="1" dirty="0"/>
              <a:t>: </a:t>
            </a:r>
            <a:r>
              <a:rPr lang="en-US" dirty="0" err="1"/>
              <a:t>consolidarea</a:t>
            </a:r>
            <a:r>
              <a:rPr lang="en-US" dirty="0"/>
              <a:t> </a:t>
            </a:r>
            <a:r>
              <a:rPr lang="en-US" dirty="0" err="1"/>
              <a:t>schimbării</a:t>
            </a:r>
            <a:r>
              <a:rPr lang="en-US" dirty="0"/>
              <a:t> </a:t>
            </a:r>
            <a:r>
              <a:rPr lang="en-US" dirty="0" err="1"/>
              <a:t>în</a:t>
            </a:r>
            <a:r>
              <a:rPr lang="en-US" dirty="0"/>
              <a:t> </a:t>
            </a:r>
            <a:r>
              <a:rPr lang="en-US" dirty="0" err="1"/>
              <a:t>noi</a:t>
            </a:r>
            <a:r>
              <a:rPr lang="en-US" dirty="0"/>
              <a:t> </a:t>
            </a:r>
            <a:r>
              <a:rPr lang="en-US" dirty="0" err="1"/>
              <a:t>norme</a:t>
            </a:r>
            <a:r>
              <a:rPr lang="en-US" dirty="0"/>
              <a:t> </a:t>
            </a:r>
            <a:r>
              <a:rPr lang="en-US" dirty="0" err="1"/>
              <a:t>și</a:t>
            </a:r>
            <a:r>
              <a:rPr lang="en-US" dirty="0"/>
              <a:t> </a:t>
            </a:r>
            <a:r>
              <a:rPr lang="en-US" dirty="0" err="1"/>
              <a:t>practici</a:t>
            </a:r>
            <a:r>
              <a:rPr lang="en-US" dirty="0"/>
              <a:t>.</a:t>
            </a:r>
          </a:p>
          <a:p>
            <a:pPr marL="0" indent="0" algn="just">
              <a:buNone/>
            </a:pPr>
            <a:endParaRPr lang="en-US" dirty="0"/>
          </a:p>
          <a:p>
            <a:pPr marL="0" indent="0" algn="just">
              <a:buNone/>
            </a:pPr>
            <a:r>
              <a:rPr lang="en-US" dirty="0" err="1"/>
              <a:t>Acest</a:t>
            </a:r>
            <a:r>
              <a:rPr lang="en-US" dirty="0"/>
              <a:t> model </a:t>
            </a:r>
            <a:r>
              <a:rPr lang="en-US" dirty="0" err="1"/>
              <a:t>recunoaște</a:t>
            </a:r>
            <a:r>
              <a:rPr lang="en-US" dirty="0"/>
              <a:t> </a:t>
            </a:r>
            <a:r>
              <a:rPr lang="en-US" dirty="0" err="1"/>
              <a:t>că</a:t>
            </a:r>
            <a:r>
              <a:rPr lang="en-US" dirty="0"/>
              <a:t> </a:t>
            </a:r>
            <a:r>
              <a:rPr lang="en-US" dirty="0" err="1"/>
              <a:t>organizațiile</a:t>
            </a:r>
            <a:r>
              <a:rPr lang="en-US" dirty="0"/>
              <a:t> </a:t>
            </a:r>
            <a:r>
              <a:rPr lang="en-US" dirty="0" err="1"/>
              <a:t>și</a:t>
            </a:r>
            <a:r>
              <a:rPr lang="en-US" dirty="0"/>
              <a:t> </a:t>
            </a:r>
            <a:r>
              <a:rPr lang="en-US" dirty="0" err="1"/>
              <a:t>oamenii</a:t>
            </a:r>
            <a:r>
              <a:rPr lang="en-US" dirty="0"/>
              <a:t> au </a:t>
            </a:r>
            <a:r>
              <a:rPr lang="en-US" dirty="0" err="1"/>
              <a:t>stabilit</a:t>
            </a:r>
            <a:r>
              <a:rPr lang="en-US" dirty="0"/>
              <a:t> </a:t>
            </a:r>
            <a:r>
              <a:rPr lang="en-US" dirty="0" err="1"/>
              <a:t>echilibre</a:t>
            </a:r>
            <a:r>
              <a:rPr lang="en-US" dirty="0"/>
              <a:t> care </a:t>
            </a:r>
            <a:r>
              <a:rPr lang="en-US" dirty="0" err="1"/>
              <a:t>trebuie</a:t>
            </a:r>
            <a:r>
              <a:rPr lang="en-US" dirty="0"/>
              <a:t> perturbate </a:t>
            </a:r>
            <a:r>
              <a:rPr lang="en-US" dirty="0" err="1"/>
              <a:t>înainte</a:t>
            </a:r>
            <a:r>
              <a:rPr lang="en-US" dirty="0"/>
              <a:t> ca </a:t>
            </a:r>
            <a:r>
              <a:rPr lang="en-US" dirty="0" err="1"/>
              <a:t>schimbarea</a:t>
            </a:r>
            <a:r>
              <a:rPr lang="en-US" dirty="0"/>
              <a:t> </a:t>
            </a:r>
            <a:r>
              <a:rPr lang="en-US" dirty="0" err="1"/>
              <a:t>să</a:t>
            </a:r>
            <a:r>
              <a:rPr lang="en-US" dirty="0"/>
              <a:t> </a:t>
            </a:r>
            <a:r>
              <a:rPr lang="en-US" dirty="0" err="1"/>
              <a:t>poată</a:t>
            </a:r>
            <a:r>
              <a:rPr lang="en-US" dirty="0"/>
              <a:t> </a:t>
            </a:r>
            <a:r>
              <a:rPr lang="en-US" dirty="0" err="1"/>
              <a:t>avea</a:t>
            </a:r>
            <a:r>
              <a:rPr lang="en-US" dirty="0"/>
              <a:t> loc </a:t>
            </a:r>
            <a:r>
              <a:rPr lang="en-US" dirty="0" err="1"/>
              <a:t>și</a:t>
            </a:r>
            <a:r>
              <a:rPr lang="en-US" dirty="0"/>
              <a:t> </a:t>
            </a:r>
            <a:r>
              <a:rPr lang="en-US" dirty="0" err="1"/>
              <a:t>că</a:t>
            </a:r>
            <a:r>
              <a:rPr lang="en-US" dirty="0"/>
              <a:t> </a:t>
            </a:r>
            <a:r>
              <a:rPr lang="en-US" dirty="0" err="1"/>
              <a:t>noi</a:t>
            </a:r>
            <a:r>
              <a:rPr lang="en-US" dirty="0"/>
              <a:t> </a:t>
            </a:r>
            <a:r>
              <a:rPr lang="en-US" dirty="0" err="1"/>
              <a:t>echilibre</a:t>
            </a:r>
            <a:r>
              <a:rPr lang="en-US" dirty="0"/>
              <a:t> </a:t>
            </a:r>
            <a:r>
              <a:rPr lang="en-US" dirty="0" err="1"/>
              <a:t>trebuie</a:t>
            </a:r>
            <a:r>
              <a:rPr lang="en-US" dirty="0"/>
              <a:t> </a:t>
            </a:r>
            <a:r>
              <a:rPr lang="en-US" dirty="0" err="1"/>
              <a:t>stabilite</a:t>
            </a:r>
            <a:r>
              <a:rPr lang="en-US" dirty="0"/>
              <a:t> ulterior.</a:t>
            </a:r>
            <a:endParaRPr lang="en-IE" dirty="0"/>
          </a:p>
        </p:txBody>
      </p:sp>
      <p:pic>
        <p:nvPicPr>
          <p:cNvPr id="2052" name="Picture 4">
            <a:extLst>
              <a:ext uri="{FF2B5EF4-FFF2-40B4-BE49-F238E27FC236}">
                <a16:creationId xmlns:a16="http://schemas.microsoft.com/office/drawing/2014/main" id="{C2B35A08-EA45-B37B-F48C-7D7F3BEDF5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0" y="2442986"/>
            <a:ext cx="4476750" cy="2609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8205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061D5-F4F9-308F-5A09-1697E3F4997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F10844C-4ADA-14E7-4774-405FBFE861A7}"/>
              </a:ext>
            </a:extLst>
          </p:cNvPr>
          <p:cNvSpPr>
            <a:spLocks noGrp="1"/>
          </p:cNvSpPr>
          <p:nvPr>
            <p:ph type="body" sz="quarter" idx="10"/>
          </p:nvPr>
        </p:nvSpPr>
        <p:spPr>
          <a:xfrm>
            <a:off x="552449" y="1304925"/>
            <a:ext cx="8982075" cy="500784"/>
          </a:xfrm>
        </p:spPr>
        <p:txBody>
          <a:bodyPr/>
          <a:lstStyle/>
          <a:p>
            <a:pPr marL="0" indent="0">
              <a:buNone/>
            </a:pPr>
            <a:r>
              <a:rPr lang="nl-NL" dirty="0">
                <a:solidFill>
                  <a:srgbClr val="92D050"/>
                </a:solidFill>
              </a:rPr>
              <a:t>Modelul ADKAR de Management al Schimbării</a:t>
            </a:r>
            <a:endParaRPr lang="el-GR" dirty="0">
              <a:solidFill>
                <a:srgbClr val="92D050"/>
              </a:solidFill>
            </a:endParaRPr>
          </a:p>
        </p:txBody>
      </p:sp>
      <p:sp>
        <p:nvSpPr>
          <p:cNvPr id="5" name="Title 4">
            <a:extLst>
              <a:ext uri="{FF2B5EF4-FFF2-40B4-BE49-F238E27FC236}">
                <a16:creationId xmlns:a16="http://schemas.microsoft.com/office/drawing/2014/main" id="{EC1A006B-6A63-3EA8-5A41-846C9DBFC1F9}"/>
              </a:ext>
            </a:extLst>
          </p:cNvPr>
          <p:cNvSpPr>
            <a:spLocks noGrp="1"/>
          </p:cNvSpPr>
          <p:nvPr>
            <p:ph type="title"/>
          </p:nvPr>
        </p:nvSpPr>
        <p:spPr>
          <a:xfrm>
            <a:off x="552449" y="660274"/>
            <a:ext cx="10334626" cy="644651"/>
          </a:xfrm>
        </p:spPr>
        <p:txBody>
          <a:bodyPr>
            <a:normAutofit fontScale="90000"/>
          </a:bodyPr>
          <a:lstStyle/>
          <a:p>
            <a:r>
              <a:rPr lang="en-US" dirty="0" err="1">
                <a:solidFill>
                  <a:srgbClr val="255839"/>
                </a:solidFill>
              </a:rPr>
              <a:t>Înțelegerea</a:t>
            </a:r>
            <a:r>
              <a:rPr lang="en-US" dirty="0">
                <a:solidFill>
                  <a:srgbClr val="255839"/>
                </a:solidFill>
              </a:rPr>
              <a:t> </a:t>
            </a:r>
            <a:r>
              <a:rPr lang="en-US" dirty="0" err="1">
                <a:solidFill>
                  <a:srgbClr val="255839"/>
                </a:solidFill>
              </a:rPr>
              <a:t>schimbării</a:t>
            </a:r>
            <a:r>
              <a:rPr lang="en-US" dirty="0">
                <a:solidFill>
                  <a:srgbClr val="255839"/>
                </a:solidFill>
              </a:rPr>
              <a:t> </a:t>
            </a:r>
            <a:r>
              <a:rPr lang="en-US" dirty="0" err="1">
                <a:solidFill>
                  <a:srgbClr val="255839"/>
                </a:solidFill>
              </a:rPr>
              <a:t>în</a:t>
            </a:r>
            <a:r>
              <a:rPr lang="en-US" dirty="0">
                <a:solidFill>
                  <a:srgbClr val="255839"/>
                </a:solidFill>
              </a:rPr>
              <a:t> </a:t>
            </a:r>
            <a:r>
              <a:rPr lang="en-US" dirty="0" err="1">
                <a:solidFill>
                  <a:srgbClr val="255839"/>
                </a:solidFill>
              </a:rPr>
              <a:t>contextul</a:t>
            </a:r>
            <a:r>
              <a:rPr lang="en-US" dirty="0">
                <a:solidFill>
                  <a:srgbClr val="255839"/>
                </a:solidFill>
              </a:rPr>
              <a:t> </a:t>
            </a:r>
            <a:r>
              <a:rPr lang="en-US" dirty="0" err="1">
                <a:solidFill>
                  <a:srgbClr val="255839"/>
                </a:solidFill>
              </a:rPr>
              <a:t>sustenabilității</a:t>
            </a:r>
            <a:endParaRPr lang="el-GR" dirty="0">
              <a:solidFill>
                <a:srgbClr val="255839"/>
              </a:solidFill>
            </a:endParaRPr>
          </a:p>
        </p:txBody>
      </p:sp>
      <p:sp>
        <p:nvSpPr>
          <p:cNvPr id="2" name="Content Placeholder 4">
            <a:extLst>
              <a:ext uri="{FF2B5EF4-FFF2-40B4-BE49-F238E27FC236}">
                <a16:creationId xmlns:a16="http://schemas.microsoft.com/office/drawing/2014/main" id="{07F0A470-FCF1-CD42-0686-1ABA0F3E79E2}"/>
              </a:ext>
            </a:extLst>
          </p:cNvPr>
          <p:cNvSpPr txBox="1">
            <a:spLocks/>
          </p:cNvSpPr>
          <p:nvPr/>
        </p:nvSpPr>
        <p:spPr>
          <a:xfrm>
            <a:off x="449368" y="1949576"/>
            <a:ext cx="10437707" cy="4489324"/>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err="1"/>
              <a:t>Modelul</a:t>
            </a:r>
            <a:r>
              <a:rPr lang="en-US" dirty="0"/>
              <a:t> a </a:t>
            </a:r>
            <a:r>
              <a:rPr lang="en-US" dirty="0" err="1"/>
              <a:t>fost</a:t>
            </a:r>
            <a:r>
              <a:rPr lang="en-US" dirty="0"/>
              <a:t> </a:t>
            </a:r>
            <a:r>
              <a:rPr lang="en-US" dirty="0" err="1"/>
              <a:t>dezvoltat</a:t>
            </a:r>
            <a:r>
              <a:rPr lang="en-US" dirty="0"/>
              <a:t> </a:t>
            </a:r>
            <a:r>
              <a:rPr lang="en-US" dirty="0" err="1"/>
              <a:t>acum</a:t>
            </a:r>
            <a:r>
              <a:rPr lang="en-US" dirty="0"/>
              <a:t> </a:t>
            </a:r>
            <a:r>
              <a:rPr lang="en-US" dirty="0" err="1"/>
              <a:t>aproape</a:t>
            </a:r>
            <a:r>
              <a:rPr lang="en-US" dirty="0"/>
              <a:t> </a:t>
            </a:r>
            <a:r>
              <a:rPr lang="en-US" dirty="0" err="1"/>
              <a:t>două</a:t>
            </a:r>
            <a:r>
              <a:rPr lang="en-US" dirty="0"/>
              <a:t> </a:t>
            </a:r>
            <a:r>
              <a:rPr lang="en-US" dirty="0" err="1"/>
              <a:t>decenii</a:t>
            </a:r>
            <a:r>
              <a:rPr lang="en-US" dirty="0"/>
              <a:t> de </a:t>
            </a:r>
            <a:r>
              <a:rPr lang="en-US" dirty="0" err="1"/>
              <a:t>fondatorul</a:t>
            </a:r>
            <a:r>
              <a:rPr lang="en-US" dirty="0"/>
              <a:t> </a:t>
            </a:r>
            <a:r>
              <a:rPr lang="en-US" dirty="0" err="1"/>
              <a:t>Prosci</a:t>
            </a:r>
            <a:r>
              <a:rPr lang="en-US" dirty="0"/>
              <a:t>, Jeff Hiatt, </a:t>
            </a:r>
            <a:r>
              <a:rPr lang="en-US" dirty="0" err="1"/>
              <a:t>după</a:t>
            </a:r>
            <a:r>
              <a:rPr lang="en-US" dirty="0"/>
              <a:t> </a:t>
            </a:r>
            <a:r>
              <a:rPr lang="en-US" dirty="0" err="1"/>
              <a:t>ce</a:t>
            </a:r>
            <a:r>
              <a:rPr lang="en-US" dirty="0"/>
              <a:t> a </a:t>
            </a:r>
            <a:r>
              <a:rPr lang="en-US" dirty="0" err="1"/>
              <a:t>studiat</a:t>
            </a:r>
            <a:r>
              <a:rPr lang="en-US" dirty="0"/>
              <a:t> </a:t>
            </a:r>
            <a:r>
              <a:rPr lang="en-US" dirty="0" err="1"/>
              <a:t>tiparele</a:t>
            </a:r>
            <a:r>
              <a:rPr lang="en-US" dirty="0"/>
              <a:t> de </a:t>
            </a:r>
            <a:r>
              <a:rPr lang="en-US" dirty="0" err="1"/>
              <a:t>schimbare</a:t>
            </a:r>
            <a:r>
              <a:rPr lang="en-US" dirty="0"/>
              <a:t> a </a:t>
            </a:r>
            <a:r>
              <a:rPr lang="en-US" dirty="0" err="1"/>
              <a:t>peste</a:t>
            </a:r>
            <a:r>
              <a:rPr lang="en-US" dirty="0"/>
              <a:t> 700 de </a:t>
            </a:r>
            <a:r>
              <a:rPr lang="en-US" dirty="0" err="1"/>
              <a:t>organizații</a:t>
            </a:r>
            <a:r>
              <a:rPr lang="en-US" dirty="0"/>
              <a:t>. </a:t>
            </a:r>
            <a:r>
              <a:rPr lang="en-US" dirty="0" err="1"/>
              <a:t>Modelul</a:t>
            </a:r>
            <a:r>
              <a:rPr lang="en-US" dirty="0"/>
              <a:t> ADKAR </a:t>
            </a:r>
            <a:r>
              <a:rPr lang="en-US" dirty="0" err="1"/>
              <a:t>este</a:t>
            </a:r>
            <a:r>
              <a:rPr lang="en-US" dirty="0"/>
              <a:t> </a:t>
            </a:r>
            <a:r>
              <a:rPr lang="en-US" dirty="0" err="1"/>
              <a:t>folosit</a:t>
            </a:r>
            <a:r>
              <a:rPr lang="en-US" dirty="0"/>
              <a:t> de mii de </a:t>
            </a:r>
            <a:r>
              <a:rPr lang="en-US" dirty="0" err="1"/>
              <a:t>lideri</a:t>
            </a:r>
            <a:r>
              <a:rPr lang="en-US" dirty="0"/>
              <a:t> ai </a:t>
            </a:r>
            <a:r>
              <a:rPr lang="en-US" dirty="0" err="1"/>
              <a:t>schimbării</a:t>
            </a:r>
            <a:r>
              <a:rPr lang="en-US" dirty="0"/>
              <a:t> din </a:t>
            </a:r>
            <a:r>
              <a:rPr lang="en-US" dirty="0" err="1"/>
              <a:t>întreaga</a:t>
            </a:r>
            <a:r>
              <a:rPr lang="en-US" dirty="0"/>
              <a:t> </a:t>
            </a:r>
            <a:r>
              <a:rPr lang="en-US" dirty="0" err="1"/>
              <a:t>lume</a:t>
            </a:r>
            <a:r>
              <a:rPr lang="en-US" dirty="0"/>
              <a:t>.
</a:t>
            </a:r>
            <a:r>
              <a:rPr lang="en-US" dirty="0" err="1"/>
              <a:t>Acest</a:t>
            </a:r>
            <a:r>
              <a:rPr lang="en-US" dirty="0"/>
              <a:t> model </a:t>
            </a:r>
            <a:r>
              <a:rPr lang="en-US" dirty="0" err="1"/>
              <a:t>puternic</a:t>
            </a:r>
            <a:r>
              <a:rPr lang="en-US" dirty="0"/>
              <a:t> se </a:t>
            </a:r>
            <a:r>
              <a:rPr lang="en-US" dirty="0" err="1"/>
              <a:t>bazează</a:t>
            </a:r>
            <a:r>
              <a:rPr lang="en-US" dirty="0"/>
              <a:t> pe </a:t>
            </a:r>
            <a:r>
              <a:rPr lang="en-US" dirty="0" err="1"/>
              <a:t>înțelegerea</a:t>
            </a:r>
            <a:r>
              <a:rPr lang="en-US" dirty="0"/>
              <a:t> </a:t>
            </a:r>
            <a:r>
              <a:rPr lang="en-US" dirty="0" err="1"/>
              <a:t>faptului</a:t>
            </a:r>
            <a:r>
              <a:rPr lang="en-US" dirty="0"/>
              <a:t> </a:t>
            </a:r>
            <a:r>
              <a:rPr lang="en-US" dirty="0" err="1"/>
              <a:t>că</a:t>
            </a:r>
            <a:r>
              <a:rPr lang="en-US" dirty="0"/>
              <a:t> </a:t>
            </a:r>
            <a:r>
              <a:rPr lang="en-US" dirty="0" err="1"/>
              <a:t>schimbarea</a:t>
            </a:r>
            <a:r>
              <a:rPr lang="en-US" dirty="0"/>
              <a:t> </a:t>
            </a:r>
            <a:r>
              <a:rPr lang="en-US" dirty="0" err="1"/>
              <a:t>organizațională</a:t>
            </a:r>
            <a:r>
              <a:rPr lang="en-US" dirty="0"/>
              <a:t> </a:t>
            </a:r>
            <a:r>
              <a:rPr lang="en-US" dirty="0" err="1"/>
              <a:t>poate</a:t>
            </a:r>
            <a:r>
              <a:rPr lang="en-US" dirty="0"/>
              <a:t> </a:t>
            </a:r>
            <a:r>
              <a:rPr lang="en-US" dirty="0" err="1"/>
              <a:t>avea</a:t>
            </a:r>
            <a:r>
              <a:rPr lang="en-US" dirty="0"/>
              <a:t> loc </a:t>
            </a:r>
            <a:r>
              <a:rPr lang="en-US" dirty="0" err="1"/>
              <a:t>doar</a:t>
            </a:r>
            <a:r>
              <a:rPr lang="en-US" dirty="0"/>
              <a:t> </a:t>
            </a:r>
            <a:r>
              <a:rPr lang="en-US" dirty="0" err="1"/>
              <a:t>atunci</a:t>
            </a:r>
            <a:r>
              <a:rPr lang="en-US" dirty="0"/>
              <a:t> </a:t>
            </a:r>
            <a:r>
              <a:rPr lang="en-US" dirty="0" err="1"/>
              <a:t>când</a:t>
            </a:r>
            <a:r>
              <a:rPr lang="en-US" dirty="0"/>
              <a:t> </a:t>
            </a:r>
            <a:r>
              <a:rPr lang="en-US" dirty="0" err="1"/>
              <a:t>indivizii</a:t>
            </a:r>
            <a:r>
              <a:rPr lang="en-US" dirty="0"/>
              <a:t> se </a:t>
            </a:r>
            <a:r>
              <a:rPr lang="en-US" dirty="0" err="1"/>
              <a:t>schimbă</a:t>
            </a:r>
            <a:r>
              <a:rPr lang="en-US" dirty="0"/>
              <a:t>.</a:t>
            </a:r>
          </a:p>
          <a:p>
            <a:pPr marL="0" indent="0">
              <a:buNone/>
            </a:pPr>
            <a:r>
              <a:rPr lang="es-ES" dirty="0"/>
              <a:t>ADKAR este un </a:t>
            </a:r>
            <a:r>
              <a:rPr lang="es-ES" dirty="0" err="1"/>
              <a:t>acronim</a:t>
            </a:r>
            <a:r>
              <a:rPr lang="es-ES" dirty="0"/>
              <a:t> </a:t>
            </a:r>
            <a:r>
              <a:rPr lang="es-ES" dirty="0" err="1"/>
              <a:t>pentru</a:t>
            </a:r>
            <a:r>
              <a:rPr lang="en-US" dirty="0"/>
              <a:t>:</a:t>
            </a:r>
          </a:p>
          <a:p>
            <a:r>
              <a:rPr lang="en-US" b="1" dirty="0"/>
              <a:t>A 		 Awareness (</a:t>
            </a:r>
            <a:r>
              <a:rPr lang="en-US" b="1" dirty="0" err="1"/>
              <a:t>Conștientizarea</a:t>
            </a:r>
            <a:r>
              <a:rPr lang="en-US" b="1" dirty="0"/>
              <a:t>) </a:t>
            </a:r>
            <a:r>
              <a:rPr lang="en-US" dirty="0"/>
              <a:t>– a </a:t>
            </a:r>
            <a:r>
              <a:rPr lang="en-US" dirty="0" err="1"/>
              <a:t>necesității</a:t>
            </a:r>
            <a:r>
              <a:rPr lang="en-US" dirty="0"/>
              <a:t> </a:t>
            </a:r>
            <a:r>
              <a:rPr lang="en-US" dirty="0" err="1"/>
              <a:t>schimbării</a:t>
            </a:r>
            <a:endParaRPr lang="en-US" dirty="0"/>
          </a:p>
          <a:p>
            <a:r>
              <a:rPr lang="en-US" b="1" dirty="0"/>
              <a:t>D		</a:t>
            </a:r>
            <a:r>
              <a:rPr lang="pt-BR" b="1" dirty="0"/>
              <a:t>Desire (Dorința) </a:t>
            </a:r>
            <a:r>
              <a:rPr lang="pt-BR" dirty="0"/>
              <a:t>– de a participa și de a susține schimbarea</a:t>
            </a:r>
            <a:endParaRPr lang="en-US" dirty="0"/>
          </a:p>
          <a:p>
            <a:r>
              <a:rPr lang="en-US" b="1" dirty="0"/>
              <a:t>K 		Knowledge (</a:t>
            </a:r>
            <a:r>
              <a:rPr lang="en-US" b="1" dirty="0" err="1"/>
              <a:t>Cunoastere</a:t>
            </a:r>
            <a:r>
              <a:rPr lang="en-US" b="1" dirty="0"/>
              <a:t>) </a:t>
            </a:r>
            <a:r>
              <a:rPr lang="en-US" dirty="0"/>
              <a:t>– </a:t>
            </a:r>
            <a:r>
              <a:rPr lang="en-US" dirty="0" err="1"/>
              <a:t>despre</a:t>
            </a:r>
            <a:r>
              <a:rPr lang="en-US" dirty="0"/>
              <a:t> cum </a:t>
            </a:r>
            <a:r>
              <a:rPr lang="en-US" dirty="0" err="1"/>
              <a:t>să</a:t>
            </a:r>
            <a:r>
              <a:rPr lang="en-US" dirty="0"/>
              <a:t> </a:t>
            </a:r>
            <a:r>
              <a:rPr lang="en-US" dirty="0" err="1"/>
              <a:t>schimbi</a:t>
            </a:r>
            <a:endParaRPr lang="en-US" dirty="0"/>
          </a:p>
          <a:p>
            <a:r>
              <a:rPr lang="en-US" b="1" dirty="0"/>
              <a:t>A 		Ability</a:t>
            </a:r>
            <a:r>
              <a:rPr lang="en-US" dirty="0"/>
              <a:t> </a:t>
            </a:r>
            <a:r>
              <a:rPr lang="en-US" b="1" dirty="0"/>
              <a:t>(</a:t>
            </a:r>
            <a:r>
              <a:rPr lang="en-US" b="1" dirty="0" err="1"/>
              <a:t>Abilitatea</a:t>
            </a:r>
            <a:r>
              <a:rPr lang="en-US" b="1" dirty="0"/>
              <a:t>) </a:t>
            </a:r>
            <a:r>
              <a:rPr lang="en-US" dirty="0"/>
              <a:t>– </a:t>
            </a:r>
            <a:r>
              <a:rPr lang="it-IT" dirty="0"/>
              <a:t>de a implementa abilitățile și comportamentele necesare</a:t>
            </a:r>
            <a:endParaRPr lang="en-US" dirty="0"/>
          </a:p>
          <a:p>
            <a:r>
              <a:rPr lang="en-US" b="1" dirty="0"/>
              <a:t>R 		Reinforcement (</a:t>
            </a:r>
            <a:r>
              <a:rPr lang="en-US" b="1" dirty="0" err="1"/>
              <a:t>Consolidarea</a:t>
            </a:r>
            <a:r>
              <a:rPr lang="en-US" b="1" dirty="0"/>
              <a:t>) </a:t>
            </a:r>
            <a:r>
              <a:rPr lang="en-US" dirty="0"/>
              <a:t>– </a:t>
            </a:r>
            <a:r>
              <a:rPr lang="en-US" dirty="0" err="1"/>
              <a:t>pentru</a:t>
            </a:r>
            <a:r>
              <a:rPr lang="en-US" dirty="0"/>
              <a:t> a </a:t>
            </a:r>
            <a:r>
              <a:rPr lang="en-US" dirty="0" err="1"/>
              <a:t>susține</a:t>
            </a:r>
            <a:r>
              <a:rPr lang="en-US" dirty="0"/>
              <a:t> </a:t>
            </a:r>
            <a:r>
              <a:rPr lang="en-US" dirty="0" err="1"/>
              <a:t>schimbarea</a:t>
            </a:r>
            <a:endParaRPr lang="en-US" dirty="0"/>
          </a:p>
          <a:p>
            <a:pPr marL="0" indent="0">
              <a:buNone/>
            </a:pPr>
            <a:endParaRPr lang="en-US" dirty="0"/>
          </a:p>
        </p:txBody>
      </p:sp>
      <p:sp>
        <p:nvSpPr>
          <p:cNvPr id="3" name="AutoShape 2" descr="McKinsey's 7S: Hard and Soft Strategies (Ravanfar, Analyzing Organizational Structure Based on 7s Model of, 2015)">
            <a:extLst>
              <a:ext uri="{FF2B5EF4-FFF2-40B4-BE49-F238E27FC236}">
                <a16:creationId xmlns:a16="http://schemas.microsoft.com/office/drawing/2014/main" id="{CA53EC47-3505-AFC0-6A4E-FD4B44223C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0" name="Content Placeholder 4">
            <a:extLst>
              <a:ext uri="{FF2B5EF4-FFF2-40B4-BE49-F238E27FC236}">
                <a16:creationId xmlns:a16="http://schemas.microsoft.com/office/drawing/2014/main" id="{C7A04BDA-2DAF-DFEA-4C7D-7A5DC2C3D239}"/>
              </a:ext>
            </a:extLst>
          </p:cNvPr>
          <p:cNvSpPr txBox="1">
            <a:spLocks/>
          </p:cNvSpPr>
          <p:nvPr/>
        </p:nvSpPr>
        <p:spPr>
          <a:xfrm>
            <a:off x="7801025" y="5305424"/>
            <a:ext cx="4467175" cy="74295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endParaRPr lang="en-IE" dirty="0"/>
          </a:p>
        </p:txBody>
      </p:sp>
      <p:sp>
        <p:nvSpPr>
          <p:cNvPr id="4" name="Freccia a destra 3">
            <a:extLst>
              <a:ext uri="{FF2B5EF4-FFF2-40B4-BE49-F238E27FC236}">
                <a16:creationId xmlns:a16="http://schemas.microsoft.com/office/drawing/2014/main" id="{1F7002ED-ED7F-FF74-E2A8-B2885838B0C9}"/>
              </a:ext>
            </a:extLst>
          </p:cNvPr>
          <p:cNvSpPr/>
          <p:nvPr/>
        </p:nvSpPr>
        <p:spPr>
          <a:xfrm>
            <a:off x="1057275" y="4048126"/>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624DD30C-6579-B2A3-D78C-2B3C1DC68469}"/>
              </a:ext>
            </a:extLst>
          </p:cNvPr>
          <p:cNvSpPr/>
          <p:nvPr/>
        </p:nvSpPr>
        <p:spPr>
          <a:xfrm>
            <a:off x="1057275" y="4439642"/>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 destra 8">
            <a:extLst>
              <a:ext uri="{FF2B5EF4-FFF2-40B4-BE49-F238E27FC236}">
                <a16:creationId xmlns:a16="http://schemas.microsoft.com/office/drawing/2014/main" id="{C349FECC-FB9C-99D3-6469-FC7E71510485}"/>
              </a:ext>
            </a:extLst>
          </p:cNvPr>
          <p:cNvSpPr/>
          <p:nvPr/>
        </p:nvSpPr>
        <p:spPr>
          <a:xfrm>
            <a:off x="1057275" y="4877297"/>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a:extLst>
              <a:ext uri="{FF2B5EF4-FFF2-40B4-BE49-F238E27FC236}">
                <a16:creationId xmlns:a16="http://schemas.microsoft.com/office/drawing/2014/main" id="{D8BFC4F7-4EAB-96CF-2B56-BD350D1E314A}"/>
              </a:ext>
            </a:extLst>
          </p:cNvPr>
          <p:cNvSpPr/>
          <p:nvPr/>
        </p:nvSpPr>
        <p:spPr>
          <a:xfrm>
            <a:off x="1057274" y="5267821"/>
            <a:ext cx="733425" cy="1524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Freccia a destra 12">
            <a:extLst>
              <a:ext uri="{FF2B5EF4-FFF2-40B4-BE49-F238E27FC236}">
                <a16:creationId xmlns:a16="http://schemas.microsoft.com/office/drawing/2014/main" id="{59B068F1-43E8-D238-0869-BB6FCD5829D2}"/>
              </a:ext>
            </a:extLst>
          </p:cNvPr>
          <p:cNvSpPr/>
          <p:nvPr/>
        </p:nvSpPr>
        <p:spPr>
          <a:xfrm flipV="1">
            <a:off x="1057274" y="5639048"/>
            <a:ext cx="733425" cy="1328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06799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C1854-4DE5-47ED-802A-259ECA95E5FD}"/>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F98BF76-7B07-4094-A521-6C4BBF888C43}"/>
              </a:ext>
            </a:extLst>
          </p:cNvPr>
          <p:cNvSpPr>
            <a:spLocks noGrp="1"/>
          </p:cNvSpPr>
          <p:nvPr>
            <p:ph type="body" sz="quarter" idx="10"/>
          </p:nvPr>
        </p:nvSpPr>
        <p:spPr>
          <a:xfrm>
            <a:off x="552449" y="1161058"/>
            <a:ext cx="8982075" cy="500784"/>
          </a:xfrm>
        </p:spPr>
        <p:txBody>
          <a:bodyPr/>
          <a:lstStyle/>
          <a:p>
            <a:pPr marL="0" indent="0" algn="ctr">
              <a:buNone/>
            </a:pPr>
            <a:r>
              <a:rPr lang="en-US" dirty="0" err="1">
                <a:solidFill>
                  <a:srgbClr val="92D050"/>
                </a:solidFill>
              </a:rPr>
              <a:t>Modelul</a:t>
            </a:r>
            <a:r>
              <a:rPr lang="en-US" dirty="0">
                <a:solidFill>
                  <a:srgbClr val="92D050"/>
                </a:solidFill>
              </a:rPr>
              <a:t> </a:t>
            </a:r>
            <a:r>
              <a:rPr lang="en-US" dirty="0" err="1">
                <a:solidFill>
                  <a:srgbClr val="92D050"/>
                </a:solidFill>
              </a:rPr>
              <a:t>lui</a:t>
            </a:r>
            <a:r>
              <a:rPr lang="en-US" dirty="0">
                <a:solidFill>
                  <a:srgbClr val="92D050"/>
                </a:solidFill>
              </a:rPr>
              <a:t> Kotter - </a:t>
            </a:r>
            <a:r>
              <a:rPr lang="en-US" dirty="0" err="1">
                <a:solidFill>
                  <a:srgbClr val="92D050"/>
                </a:solidFill>
              </a:rPr>
              <a:t>Schimbare</a:t>
            </a:r>
            <a:r>
              <a:rPr lang="en-US" dirty="0">
                <a:solidFill>
                  <a:srgbClr val="92D050"/>
                </a:solidFill>
              </a:rPr>
              <a:t> </a:t>
            </a:r>
            <a:r>
              <a:rPr lang="en-US" dirty="0" err="1">
                <a:solidFill>
                  <a:srgbClr val="92D050"/>
                </a:solidFill>
              </a:rPr>
              <a:t>în</a:t>
            </a:r>
            <a:r>
              <a:rPr lang="en-US" dirty="0">
                <a:solidFill>
                  <a:srgbClr val="92D050"/>
                </a:solidFill>
              </a:rPr>
              <a:t> 8 </a:t>
            </a:r>
            <a:r>
              <a:rPr lang="en-US" dirty="0" err="1">
                <a:solidFill>
                  <a:srgbClr val="92D050"/>
                </a:solidFill>
              </a:rPr>
              <a:t>Pași</a:t>
            </a:r>
            <a:endParaRPr lang="el-GR" dirty="0">
              <a:solidFill>
                <a:srgbClr val="92D050"/>
              </a:solidFill>
            </a:endParaRPr>
          </a:p>
        </p:txBody>
      </p:sp>
      <p:sp>
        <p:nvSpPr>
          <p:cNvPr id="5" name="Title 4">
            <a:extLst>
              <a:ext uri="{FF2B5EF4-FFF2-40B4-BE49-F238E27FC236}">
                <a16:creationId xmlns:a16="http://schemas.microsoft.com/office/drawing/2014/main" id="{539961FB-3568-FB2C-883D-290DCB52955F}"/>
              </a:ext>
            </a:extLst>
          </p:cNvPr>
          <p:cNvSpPr>
            <a:spLocks noGrp="1"/>
          </p:cNvSpPr>
          <p:nvPr>
            <p:ph type="title"/>
          </p:nvPr>
        </p:nvSpPr>
        <p:spPr>
          <a:xfrm>
            <a:off x="552449" y="660274"/>
            <a:ext cx="9919419" cy="644651"/>
          </a:xfrm>
        </p:spPr>
        <p:txBody>
          <a:bodyPr>
            <a:normAutofit fontScale="90000"/>
          </a:bodyPr>
          <a:lstStyle/>
          <a:p>
            <a:r>
              <a:rPr lang="en-US" dirty="0" err="1">
                <a:solidFill>
                  <a:srgbClr val="255839"/>
                </a:solidFill>
              </a:rPr>
              <a:t>Înțelegerea</a:t>
            </a:r>
            <a:r>
              <a:rPr lang="en-US" dirty="0">
                <a:solidFill>
                  <a:srgbClr val="255839"/>
                </a:solidFill>
              </a:rPr>
              <a:t> </a:t>
            </a:r>
            <a:r>
              <a:rPr lang="en-US" dirty="0" err="1">
                <a:solidFill>
                  <a:srgbClr val="255839"/>
                </a:solidFill>
              </a:rPr>
              <a:t>schimbării</a:t>
            </a:r>
            <a:r>
              <a:rPr lang="en-US" dirty="0">
                <a:solidFill>
                  <a:srgbClr val="255839"/>
                </a:solidFill>
              </a:rPr>
              <a:t> </a:t>
            </a:r>
            <a:r>
              <a:rPr lang="en-US" dirty="0" err="1">
                <a:solidFill>
                  <a:srgbClr val="255839"/>
                </a:solidFill>
              </a:rPr>
              <a:t>în</a:t>
            </a:r>
            <a:r>
              <a:rPr lang="en-US" dirty="0">
                <a:solidFill>
                  <a:srgbClr val="255839"/>
                </a:solidFill>
              </a:rPr>
              <a:t> </a:t>
            </a:r>
            <a:r>
              <a:rPr lang="en-US" dirty="0" err="1">
                <a:solidFill>
                  <a:srgbClr val="255839"/>
                </a:solidFill>
              </a:rPr>
              <a:t>contextul</a:t>
            </a:r>
            <a:r>
              <a:rPr lang="en-US" dirty="0">
                <a:solidFill>
                  <a:srgbClr val="255839"/>
                </a:solidFill>
              </a:rPr>
              <a:t> </a:t>
            </a:r>
            <a:r>
              <a:rPr lang="en-US" dirty="0" err="1">
                <a:solidFill>
                  <a:srgbClr val="255839"/>
                </a:solidFill>
              </a:rPr>
              <a:t>sustenabilității</a:t>
            </a:r>
            <a:endParaRPr lang="el-GR" dirty="0">
              <a:solidFill>
                <a:srgbClr val="255839"/>
              </a:solidFill>
            </a:endParaRPr>
          </a:p>
        </p:txBody>
      </p:sp>
      <p:sp>
        <p:nvSpPr>
          <p:cNvPr id="2" name="Content Placeholder 4">
            <a:extLst>
              <a:ext uri="{FF2B5EF4-FFF2-40B4-BE49-F238E27FC236}">
                <a16:creationId xmlns:a16="http://schemas.microsoft.com/office/drawing/2014/main" id="{3C99D09D-C0A1-EF3C-5776-9D56A9CE2ED8}"/>
              </a:ext>
            </a:extLst>
          </p:cNvPr>
          <p:cNvSpPr txBox="1">
            <a:spLocks/>
          </p:cNvSpPr>
          <p:nvPr/>
        </p:nvSpPr>
        <p:spPr>
          <a:xfrm>
            <a:off x="639867" y="1661842"/>
            <a:ext cx="5951433" cy="4860800"/>
          </a:xfrm>
          <a:prstGeom prst="rect">
            <a:avLst/>
          </a:prstGeom>
        </p:spPr>
        <p:txBody>
          <a:bodyPr vert="horz" lIns="0" tIns="0" rIns="0" bIns="0" rtlCol="0" anchor="t">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dirty="0" err="1"/>
              <a:t>Cadrul</a:t>
            </a:r>
            <a:r>
              <a:rPr lang="en-US" dirty="0"/>
              <a:t> </a:t>
            </a:r>
            <a:r>
              <a:rPr lang="en-US" dirty="0" err="1"/>
              <a:t>în</a:t>
            </a:r>
            <a:r>
              <a:rPr lang="en-US" dirty="0"/>
              <a:t> 8 </a:t>
            </a:r>
            <a:r>
              <a:rPr lang="en-US" dirty="0" err="1"/>
              <a:t>pași</a:t>
            </a:r>
            <a:r>
              <a:rPr lang="en-US" dirty="0"/>
              <a:t> al Kotter </a:t>
            </a:r>
            <a:r>
              <a:rPr lang="en-US" dirty="0" err="1"/>
              <a:t>oferă</a:t>
            </a:r>
            <a:r>
              <a:rPr lang="en-US" dirty="0"/>
              <a:t> </a:t>
            </a:r>
            <a:r>
              <a:rPr lang="en-US" dirty="0" err="1"/>
              <a:t>organizațiilor</a:t>
            </a:r>
            <a:r>
              <a:rPr lang="en-US" dirty="0"/>
              <a:t> o cale de a </a:t>
            </a:r>
            <a:r>
              <a:rPr lang="en-US" dirty="0" err="1"/>
              <a:t>depăși</a:t>
            </a:r>
            <a:r>
              <a:rPr lang="en-US" dirty="0"/>
              <a:t> </a:t>
            </a:r>
            <a:r>
              <a:rPr lang="en-US" dirty="0" err="1"/>
              <a:t>barierele</a:t>
            </a:r>
            <a:r>
              <a:rPr lang="en-US" dirty="0"/>
              <a:t> </a:t>
            </a:r>
            <a:r>
              <a:rPr lang="en-US" dirty="0" err="1"/>
              <a:t>succesului</a:t>
            </a:r>
            <a:r>
              <a:rPr lang="en-US" dirty="0"/>
              <a:t> </a:t>
            </a:r>
            <a:r>
              <a:rPr lang="en-US" dirty="0" err="1"/>
              <a:t>schimbării</a:t>
            </a:r>
            <a:r>
              <a:rPr lang="en-US" dirty="0"/>
              <a:t>, </a:t>
            </a:r>
            <a:r>
              <a:rPr lang="en-US" dirty="0" err="1"/>
              <a:t>bazat</a:t>
            </a:r>
            <a:r>
              <a:rPr lang="en-US" dirty="0"/>
              <a:t> pe </a:t>
            </a:r>
            <a:r>
              <a:rPr lang="en-US" dirty="0" err="1"/>
              <a:t>cercetările</a:t>
            </a:r>
            <a:r>
              <a:rPr lang="en-US" dirty="0"/>
              <a:t> Dr. John Kotter, </a:t>
            </a:r>
            <a:r>
              <a:rPr lang="en-US" dirty="0" err="1"/>
              <a:t>emerit</a:t>
            </a:r>
            <a:r>
              <a:rPr lang="en-US" dirty="0"/>
              <a:t> de la Harvard Business School </a:t>
            </a:r>
            <a:r>
              <a:rPr lang="en-US" dirty="0" err="1"/>
              <a:t>și</a:t>
            </a:r>
            <a:r>
              <a:rPr lang="en-US" dirty="0"/>
              <a:t> ulterior </a:t>
            </a:r>
            <a:r>
              <a:rPr lang="en-US" dirty="0" err="1"/>
              <a:t>fondator</a:t>
            </a:r>
            <a:r>
              <a:rPr lang="en-US" dirty="0"/>
              <a:t> al Kotter International.
</a:t>
            </a:r>
            <a:r>
              <a:rPr lang="en-US" dirty="0" err="1"/>
              <a:t>Acesta</a:t>
            </a:r>
            <a:r>
              <a:rPr lang="en-US" dirty="0"/>
              <a:t> </a:t>
            </a:r>
            <a:r>
              <a:rPr lang="en-US" dirty="0" err="1"/>
              <a:t>oferă</a:t>
            </a:r>
            <a:r>
              <a:rPr lang="en-US" dirty="0"/>
              <a:t> </a:t>
            </a:r>
            <a:r>
              <a:rPr lang="en-US" dirty="0" err="1"/>
              <a:t>organizațiilor</a:t>
            </a:r>
            <a:r>
              <a:rPr lang="en-US" dirty="0"/>
              <a:t> </a:t>
            </a:r>
            <a:r>
              <a:rPr lang="en-US" dirty="0" err="1"/>
              <a:t>puterea</a:t>
            </a:r>
            <a:r>
              <a:rPr lang="en-US" dirty="0"/>
              <a:t> de a </a:t>
            </a:r>
            <a:r>
              <a:rPr lang="en-US" dirty="0" err="1"/>
              <a:t>accelera</a:t>
            </a:r>
            <a:r>
              <a:rPr lang="en-US" dirty="0"/>
              <a:t> </a:t>
            </a:r>
            <a:r>
              <a:rPr lang="en-US" dirty="0" err="1"/>
              <a:t>schimbările</a:t>
            </a:r>
            <a:r>
              <a:rPr lang="en-US" dirty="0"/>
              <a:t> </a:t>
            </a:r>
            <a:r>
              <a:rPr lang="en-US" dirty="0" err="1"/>
              <a:t>organizaționale</a:t>
            </a:r>
            <a:r>
              <a:rPr lang="en-US" dirty="0"/>
              <a:t> </a:t>
            </a:r>
            <a:r>
              <a:rPr lang="en-US" dirty="0" err="1"/>
              <a:t>prin</a:t>
            </a:r>
            <a:r>
              <a:rPr lang="en-US" dirty="0"/>
              <a:t> </a:t>
            </a:r>
            <a:r>
              <a:rPr lang="en-US" dirty="0" err="1"/>
              <a:t>planificare</a:t>
            </a:r>
            <a:r>
              <a:rPr lang="en-US" dirty="0"/>
              <a:t> </a:t>
            </a:r>
            <a:r>
              <a:rPr lang="en-US" dirty="0" err="1"/>
              <a:t>adecvată</a:t>
            </a:r>
            <a:r>
              <a:rPr lang="en-US" dirty="0"/>
              <a:t>, </a:t>
            </a:r>
            <a:r>
              <a:rPr lang="en-US" dirty="0" err="1"/>
              <a:t>mobilizarea</a:t>
            </a:r>
            <a:r>
              <a:rPr lang="en-US" dirty="0"/>
              <a:t> </a:t>
            </a:r>
            <a:r>
              <a:rPr lang="en-US" dirty="0" err="1"/>
              <a:t>angajaților</a:t>
            </a:r>
            <a:r>
              <a:rPr lang="en-US" dirty="0"/>
              <a:t>, </a:t>
            </a:r>
            <a:r>
              <a:rPr lang="en-US" dirty="0" err="1"/>
              <a:t>eliminarea</a:t>
            </a:r>
            <a:r>
              <a:rPr lang="en-US" dirty="0"/>
              <a:t> </a:t>
            </a:r>
            <a:r>
              <a:rPr lang="en-US" dirty="0" err="1"/>
              <a:t>fricțiunilor</a:t>
            </a:r>
            <a:r>
              <a:rPr lang="en-US" dirty="0"/>
              <a:t> </a:t>
            </a:r>
            <a:r>
              <a:rPr lang="en-US" dirty="0" err="1"/>
              <a:t>și</a:t>
            </a:r>
            <a:r>
              <a:rPr lang="en-US" dirty="0"/>
              <a:t> </a:t>
            </a:r>
            <a:r>
              <a:rPr lang="en-US" dirty="0" err="1"/>
              <a:t>implementarea</a:t>
            </a:r>
            <a:r>
              <a:rPr lang="en-US" dirty="0"/>
              <a:t> </a:t>
            </a:r>
            <a:r>
              <a:rPr lang="en-US" dirty="0" err="1"/>
              <a:t>schimbării</a:t>
            </a:r>
            <a:r>
              <a:rPr lang="en-US" dirty="0"/>
              <a:t> </a:t>
            </a:r>
            <a:r>
              <a:rPr lang="en-US" dirty="0" err="1"/>
              <a:t>în</a:t>
            </a:r>
            <a:r>
              <a:rPr lang="en-US" dirty="0"/>
              <a:t> </a:t>
            </a:r>
            <a:r>
              <a:rPr lang="en-US" dirty="0" err="1"/>
              <a:t>cultura</a:t>
            </a:r>
            <a:r>
              <a:rPr lang="en-US" dirty="0"/>
              <a:t> </a:t>
            </a:r>
            <a:r>
              <a:rPr lang="en-US" dirty="0" err="1"/>
              <a:t>companiei</a:t>
            </a:r>
            <a:r>
              <a:rPr lang="en-US" dirty="0"/>
              <a:t>. </a:t>
            </a:r>
            <a:r>
              <a:rPr lang="en-US" dirty="0" err="1"/>
              <a:t>Acest</a:t>
            </a:r>
            <a:r>
              <a:rPr lang="en-US" dirty="0"/>
              <a:t> </a:t>
            </a:r>
            <a:r>
              <a:rPr lang="en-US" dirty="0" err="1"/>
              <a:t>proces</a:t>
            </a:r>
            <a:r>
              <a:rPr lang="en-US" dirty="0"/>
              <a:t> </a:t>
            </a:r>
            <a:r>
              <a:rPr lang="en-US" dirty="0" err="1"/>
              <a:t>permite</a:t>
            </a:r>
            <a:r>
              <a:rPr lang="en-US" dirty="0"/>
              <a:t> </a:t>
            </a:r>
            <a:r>
              <a:rPr lang="en-US" dirty="0" err="1"/>
              <a:t>companiilor</a:t>
            </a:r>
            <a:r>
              <a:rPr lang="en-US" dirty="0"/>
              <a:t> </a:t>
            </a:r>
            <a:r>
              <a:rPr lang="en-US" dirty="0" err="1"/>
              <a:t>să</a:t>
            </a:r>
            <a:r>
              <a:rPr lang="en-US" dirty="0"/>
              <a:t> </a:t>
            </a:r>
            <a:r>
              <a:rPr lang="en-US" dirty="0" err="1"/>
              <a:t>depășească</a:t>
            </a:r>
            <a:r>
              <a:rPr lang="en-US" dirty="0"/>
              <a:t> </a:t>
            </a:r>
            <a:r>
              <a:rPr lang="en-US" dirty="0" err="1"/>
              <a:t>provocările</a:t>
            </a:r>
            <a:r>
              <a:rPr lang="en-US" dirty="0"/>
              <a:t> cu care se </a:t>
            </a:r>
            <a:r>
              <a:rPr lang="en-US" dirty="0" err="1"/>
              <a:t>confruntă</a:t>
            </a:r>
            <a:r>
              <a:rPr lang="en-US" dirty="0"/>
              <a:t> </a:t>
            </a:r>
            <a:r>
              <a:rPr lang="en-US" dirty="0" err="1"/>
              <a:t>schimbarea</a:t>
            </a:r>
            <a:r>
              <a:rPr lang="en-US" dirty="0"/>
              <a:t> </a:t>
            </a:r>
            <a:r>
              <a:rPr lang="en-US" dirty="0" err="1"/>
              <a:t>constantă</a:t>
            </a:r>
            <a:r>
              <a:rPr lang="en-US" dirty="0"/>
              <a:t>, de la </a:t>
            </a:r>
            <a:r>
              <a:rPr lang="en-US" dirty="0" err="1"/>
              <a:t>implementarea</a:t>
            </a:r>
            <a:r>
              <a:rPr lang="en-US" dirty="0"/>
              <a:t> </a:t>
            </a:r>
            <a:r>
              <a:rPr lang="en-US" dirty="0" err="1"/>
              <a:t>noilor</a:t>
            </a:r>
            <a:r>
              <a:rPr lang="en-US" dirty="0"/>
              <a:t> </a:t>
            </a:r>
            <a:r>
              <a:rPr lang="en-US" dirty="0" err="1"/>
              <a:t>tehnologii</a:t>
            </a:r>
            <a:r>
              <a:rPr lang="en-US" dirty="0"/>
              <a:t>, </a:t>
            </a:r>
            <a:r>
              <a:rPr lang="en-US" dirty="0" err="1"/>
              <a:t>modificări</a:t>
            </a:r>
            <a:r>
              <a:rPr lang="en-US" dirty="0"/>
              <a:t> ale </a:t>
            </a:r>
            <a:r>
              <a:rPr lang="en-US" dirty="0" err="1"/>
              <a:t>structurii</a:t>
            </a:r>
            <a:r>
              <a:rPr lang="en-US" dirty="0"/>
              <a:t> </a:t>
            </a:r>
            <a:r>
              <a:rPr lang="en-US" dirty="0" err="1"/>
              <a:t>organizaționale</a:t>
            </a:r>
            <a:r>
              <a:rPr lang="en-US" dirty="0"/>
              <a:t>, </a:t>
            </a:r>
            <a:r>
              <a:rPr lang="en-US" dirty="0" err="1"/>
              <a:t>linii</a:t>
            </a:r>
            <a:r>
              <a:rPr lang="en-US" dirty="0"/>
              <a:t> </a:t>
            </a:r>
            <a:r>
              <a:rPr lang="en-US" dirty="0" err="1"/>
              <a:t>noi</a:t>
            </a:r>
            <a:r>
              <a:rPr lang="en-US" dirty="0"/>
              <a:t> de </a:t>
            </a:r>
            <a:r>
              <a:rPr lang="en-US" dirty="0" err="1"/>
              <a:t>produse</a:t>
            </a:r>
            <a:r>
              <a:rPr lang="en-US" dirty="0"/>
              <a:t>, </a:t>
            </a:r>
            <a:r>
              <a:rPr lang="en-US" dirty="0" err="1"/>
              <a:t>achiziții</a:t>
            </a:r>
            <a:r>
              <a:rPr lang="en-US" dirty="0"/>
              <a:t> </a:t>
            </a:r>
            <a:r>
              <a:rPr lang="en-US" dirty="0" err="1"/>
              <a:t>și</a:t>
            </a:r>
            <a:r>
              <a:rPr lang="en-US" dirty="0"/>
              <a:t> </a:t>
            </a:r>
            <a:r>
              <a:rPr lang="en-US" dirty="0" err="1"/>
              <a:t>fuziuni</a:t>
            </a:r>
            <a:r>
              <a:rPr lang="en-US" dirty="0"/>
              <a:t> </a:t>
            </a:r>
            <a:r>
              <a:rPr lang="en-US" dirty="0" err="1"/>
              <a:t>și</a:t>
            </a:r>
            <a:r>
              <a:rPr lang="en-US" dirty="0"/>
              <a:t> </a:t>
            </a:r>
            <a:r>
              <a:rPr lang="en-US" dirty="0" err="1"/>
              <a:t>multe</a:t>
            </a:r>
            <a:r>
              <a:rPr lang="en-US" dirty="0"/>
              <a:t> </a:t>
            </a:r>
            <a:r>
              <a:rPr lang="en-US" dirty="0" err="1"/>
              <a:t>altele</a:t>
            </a:r>
            <a:r>
              <a:rPr lang="en-US" dirty="0"/>
              <a:t>.
</a:t>
            </a:r>
            <a:r>
              <a:rPr lang="en-US" dirty="0" err="1"/>
              <a:t>Cadrul</a:t>
            </a:r>
            <a:r>
              <a:rPr lang="en-US" dirty="0"/>
              <a:t> de </a:t>
            </a:r>
            <a:r>
              <a:rPr lang="en-US" dirty="0" err="1"/>
              <a:t>schimbare</a:t>
            </a:r>
            <a:r>
              <a:rPr lang="en-US" dirty="0"/>
              <a:t> al </a:t>
            </a:r>
            <a:r>
              <a:rPr lang="en-US" dirty="0" err="1"/>
              <a:t>lui</a:t>
            </a:r>
            <a:r>
              <a:rPr lang="en-US" dirty="0"/>
              <a:t> Kotter include opt </a:t>
            </a:r>
            <a:r>
              <a:rPr lang="en-US" dirty="0" err="1"/>
              <a:t>pași</a:t>
            </a:r>
            <a:r>
              <a:rPr lang="en-US" dirty="0"/>
              <a:t> (</a:t>
            </a:r>
            <a:r>
              <a:rPr lang="en-US" dirty="0" err="1"/>
              <a:t>acum</a:t>
            </a:r>
            <a:r>
              <a:rPr lang="en-US" dirty="0"/>
              <a:t> </a:t>
            </a:r>
            <a:r>
              <a:rPr lang="en-US" dirty="0" err="1"/>
              <a:t>numiți</a:t>
            </a:r>
            <a:r>
              <a:rPr lang="en-US" dirty="0"/>
              <a:t> </a:t>
            </a:r>
            <a:r>
              <a:rPr lang="en-US" dirty="0" err="1"/>
              <a:t>acceleratori</a:t>
            </a:r>
            <a:r>
              <a:rPr lang="en-US" dirty="0"/>
              <a:t>) </a:t>
            </a:r>
            <a:r>
              <a:rPr lang="en-US" dirty="0" err="1"/>
              <a:t>folosiți</a:t>
            </a:r>
            <a:r>
              <a:rPr lang="en-US" dirty="0"/>
              <a:t> </a:t>
            </a:r>
            <a:r>
              <a:rPr lang="en-US" dirty="0" err="1"/>
              <a:t>pentru</a:t>
            </a:r>
            <a:r>
              <a:rPr lang="en-US" dirty="0"/>
              <a:t> a </a:t>
            </a:r>
            <a:r>
              <a:rPr lang="en-US" dirty="0" err="1"/>
              <a:t>stimula</a:t>
            </a:r>
            <a:r>
              <a:rPr lang="en-US" dirty="0"/>
              <a:t> </a:t>
            </a:r>
            <a:r>
              <a:rPr lang="en-US" dirty="0" err="1"/>
              <a:t>adoptarea</a:t>
            </a:r>
            <a:r>
              <a:rPr lang="en-US" dirty="0"/>
              <a:t> </a:t>
            </a:r>
            <a:r>
              <a:rPr lang="en-US" dirty="0" err="1"/>
              <a:t>schimbării</a:t>
            </a:r>
            <a:r>
              <a:rPr lang="en-US" dirty="0"/>
              <a:t> </a:t>
            </a:r>
            <a:r>
              <a:rPr lang="en-US" dirty="0" err="1"/>
              <a:t>și</a:t>
            </a:r>
            <a:r>
              <a:rPr lang="en-US" dirty="0"/>
              <a:t> </a:t>
            </a:r>
            <a:r>
              <a:rPr lang="en-US" dirty="0" err="1"/>
              <a:t>pentru</a:t>
            </a:r>
            <a:r>
              <a:rPr lang="en-US" dirty="0"/>
              <a:t> a </a:t>
            </a:r>
            <a:r>
              <a:rPr lang="en-US" dirty="0" err="1"/>
              <a:t>permite</a:t>
            </a:r>
            <a:r>
              <a:rPr lang="en-US" dirty="0"/>
              <a:t> </a:t>
            </a:r>
            <a:r>
              <a:rPr lang="en-US" dirty="0" err="1"/>
              <a:t>organizațiilor</a:t>
            </a:r>
            <a:r>
              <a:rPr lang="en-US" dirty="0"/>
              <a:t> </a:t>
            </a:r>
            <a:r>
              <a:rPr lang="en-US" dirty="0" err="1"/>
              <a:t>să</a:t>
            </a:r>
            <a:r>
              <a:rPr lang="en-US" dirty="0"/>
              <a:t> </a:t>
            </a:r>
            <a:r>
              <a:rPr lang="en-US" dirty="0" err="1"/>
              <a:t>implementeze</a:t>
            </a:r>
            <a:r>
              <a:rPr lang="en-US" dirty="0"/>
              <a:t> cu </a:t>
            </a:r>
            <a:r>
              <a:rPr lang="en-US" dirty="0" err="1"/>
              <a:t>succes</a:t>
            </a:r>
            <a:r>
              <a:rPr lang="en-US" dirty="0"/>
              <a:t> </a:t>
            </a:r>
            <a:r>
              <a:rPr lang="en-US" dirty="0" err="1"/>
              <a:t>noi</a:t>
            </a:r>
            <a:r>
              <a:rPr lang="en-US" dirty="0"/>
              <a:t> </a:t>
            </a:r>
            <a:r>
              <a:rPr lang="en-US" dirty="0" err="1"/>
              <a:t>strategii</a:t>
            </a:r>
            <a:r>
              <a:rPr lang="en-US" dirty="0"/>
              <a:t>. </a:t>
            </a:r>
          </a:p>
          <a:p>
            <a:pPr marL="0" indent="0" algn="just">
              <a:buNone/>
            </a:pPr>
            <a:r>
              <a:rPr lang="en-US" b="1" dirty="0" err="1"/>
              <a:t>Pentru</a:t>
            </a:r>
            <a:r>
              <a:rPr lang="en-US" b="1" dirty="0"/>
              <a:t> </a:t>
            </a:r>
            <a:r>
              <a:rPr lang="en-US" b="1" dirty="0" err="1"/>
              <a:t>mai</a:t>
            </a:r>
            <a:r>
              <a:rPr lang="en-US" b="1" dirty="0"/>
              <a:t> </a:t>
            </a:r>
            <a:r>
              <a:rPr lang="en-US" b="1" dirty="0" err="1"/>
              <a:t>multe</a:t>
            </a:r>
            <a:r>
              <a:rPr lang="en-US" b="1" dirty="0"/>
              <a:t> </a:t>
            </a:r>
            <a:r>
              <a:rPr lang="en-US" b="1" dirty="0" err="1"/>
              <a:t>informații</a:t>
            </a:r>
            <a:r>
              <a:rPr lang="en-US" b="1" dirty="0"/>
              <a:t>: </a:t>
            </a:r>
            <a:endParaRPr lang="en-US" b="1" dirty="0">
              <a:ea typeface="+mj-lt"/>
              <a:cs typeface="+mj-lt"/>
            </a:endParaRPr>
          </a:p>
          <a:p>
            <a:pPr marL="0" indent="0" algn="just">
              <a:buNone/>
            </a:pPr>
            <a:r>
              <a:rPr lang="en-US" dirty="0">
                <a:ea typeface="+mj-lt"/>
                <a:cs typeface="+mj-lt"/>
                <a:hlinkClick r:id="rId3"/>
              </a:rPr>
              <a:t>https://www.youtube.com/watch?v=22coAwMD9M0</a:t>
            </a:r>
            <a:r>
              <a:rPr lang="en-US" dirty="0">
                <a:ea typeface="+mj-lt"/>
                <a:cs typeface="+mj-lt"/>
              </a:rPr>
              <a:t> </a:t>
            </a:r>
            <a:endParaRPr lang="en-US" dirty="0"/>
          </a:p>
          <a:p>
            <a:pPr marL="0" indent="0">
              <a:buNone/>
            </a:pPr>
            <a:endParaRPr lang="en-US" dirty="0"/>
          </a:p>
        </p:txBody>
      </p:sp>
      <p:sp>
        <p:nvSpPr>
          <p:cNvPr id="3" name="AutoShape 2" descr="McKinsey's 7S: Hard and Soft Strategies (Ravanfar, Analyzing Organizational Structure Based on 7s Model of, 2015)">
            <a:extLst>
              <a:ext uri="{FF2B5EF4-FFF2-40B4-BE49-F238E27FC236}">
                <a16:creationId xmlns:a16="http://schemas.microsoft.com/office/drawing/2014/main" id="{134063EA-0D9D-F602-B28E-C4509965EC2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10" name="Content Placeholder 4">
            <a:extLst>
              <a:ext uri="{FF2B5EF4-FFF2-40B4-BE49-F238E27FC236}">
                <a16:creationId xmlns:a16="http://schemas.microsoft.com/office/drawing/2014/main" id="{07D28DA7-451F-EF5D-7178-2652B98E8CFE}"/>
              </a:ext>
            </a:extLst>
          </p:cNvPr>
          <p:cNvSpPr txBox="1">
            <a:spLocks/>
          </p:cNvSpPr>
          <p:nvPr/>
        </p:nvSpPr>
        <p:spPr>
          <a:xfrm>
            <a:off x="7801025" y="5305424"/>
            <a:ext cx="4467175" cy="74295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endParaRPr lang="en-IE" dirty="0"/>
          </a:p>
        </p:txBody>
      </p:sp>
      <p:pic>
        <p:nvPicPr>
          <p:cNvPr id="3076" name="Picture 4" descr="Kotter's 8-step change model | Frameworks explained [with diagram] —  BiteSize Learning">
            <a:extLst>
              <a:ext uri="{FF2B5EF4-FFF2-40B4-BE49-F238E27FC236}">
                <a16:creationId xmlns:a16="http://schemas.microsoft.com/office/drawing/2014/main" id="{21D694BA-05FC-3DEA-8F0D-FF4708C896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3419" y="2515257"/>
            <a:ext cx="4982210" cy="2790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44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76297-F1CD-C637-0BF7-838D0EE201A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B9C016-656E-AB64-B7C8-24E342546F9D}"/>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DISCUȚIE SCURTĂ</a:t>
            </a:r>
            <a:endParaRPr lang="el-GR" dirty="0">
              <a:solidFill>
                <a:srgbClr val="255839"/>
              </a:solidFill>
            </a:endParaRPr>
          </a:p>
        </p:txBody>
      </p:sp>
      <p:sp>
        <p:nvSpPr>
          <p:cNvPr id="7" name="Content Placeholder 6">
            <a:extLst>
              <a:ext uri="{FF2B5EF4-FFF2-40B4-BE49-F238E27FC236}">
                <a16:creationId xmlns:a16="http://schemas.microsoft.com/office/drawing/2014/main" id="{3EB5FA47-23F9-785B-0682-6D3FC526EBEB}"/>
              </a:ext>
            </a:extLst>
          </p:cNvPr>
          <p:cNvSpPr>
            <a:spLocks noGrp="1"/>
          </p:cNvSpPr>
          <p:nvPr>
            <p:ph sz="quarter" idx="12"/>
          </p:nvPr>
        </p:nvSpPr>
        <p:spPr>
          <a:xfrm>
            <a:off x="399369" y="2056428"/>
            <a:ext cx="6377949" cy="3084192"/>
          </a:xfrm>
        </p:spPr>
        <p:txBody>
          <a:bodyPr/>
          <a:lstStyle/>
          <a:p>
            <a:endParaRPr lang="en-US" dirty="0"/>
          </a:p>
          <a:p>
            <a:endParaRPr lang="en-US" dirty="0"/>
          </a:p>
          <a:p>
            <a:endParaRPr lang="en-US" dirty="0"/>
          </a:p>
          <a:p>
            <a:r>
              <a:rPr lang="en-US" sz="2800" b="1" i="1" dirty="0"/>
              <a:t>Care </a:t>
            </a:r>
            <a:r>
              <a:rPr lang="en-US" sz="2800" b="1" i="1" dirty="0" err="1"/>
              <a:t>etapă</a:t>
            </a:r>
            <a:r>
              <a:rPr lang="en-US" sz="2800" b="1" i="1" dirty="0"/>
              <a:t> de </a:t>
            </a:r>
            <a:r>
              <a:rPr lang="en-US" sz="2800" b="1" i="1" dirty="0" err="1"/>
              <a:t>schimbare</a:t>
            </a:r>
            <a:r>
              <a:rPr lang="en-US" sz="2800" b="1" i="1" dirty="0"/>
              <a:t> </a:t>
            </a:r>
            <a:r>
              <a:rPr lang="en-US" sz="2800" b="1" i="1" dirty="0" err="1"/>
              <a:t>este</a:t>
            </a:r>
            <a:r>
              <a:rPr lang="en-US" sz="2800" b="1" i="1" dirty="0"/>
              <a:t> </a:t>
            </a:r>
            <a:r>
              <a:rPr lang="en-US" sz="2800" b="1" i="1" dirty="0" err="1"/>
              <a:t>cea</a:t>
            </a:r>
            <a:r>
              <a:rPr lang="en-US" sz="2800" b="1" i="1" dirty="0"/>
              <a:t> </a:t>
            </a:r>
            <a:r>
              <a:rPr lang="en-US" sz="2800" b="1" i="1" dirty="0" err="1"/>
              <a:t>mai</a:t>
            </a:r>
            <a:r>
              <a:rPr lang="en-US" sz="2800" b="1" i="1" dirty="0"/>
              <a:t> </a:t>
            </a:r>
            <a:r>
              <a:rPr lang="en-US" sz="2800" b="1" i="1" dirty="0" err="1"/>
              <a:t>dificilă</a:t>
            </a:r>
            <a:r>
              <a:rPr lang="en-US" sz="2800" b="1" i="1" dirty="0"/>
              <a:t> </a:t>
            </a:r>
            <a:r>
              <a:rPr lang="en-US" sz="2800" b="1" i="1" dirty="0" err="1"/>
              <a:t>în</a:t>
            </a:r>
            <a:r>
              <a:rPr lang="en-US" sz="2800" b="1" i="1" dirty="0"/>
              <a:t> </a:t>
            </a:r>
            <a:r>
              <a:rPr lang="en-US" sz="2800" b="1" i="1" dirty="0" err="1"/>
              <a:t>organizația</a:t>
            </a:r>
            <a:r>
              <a:rPr lang="en-US" sz="2800" b="1" i="1" dirty="0"/>
              <a:t> </a:t>
            </a:r>
            <a:r>
              <a:rPr lang="en-US" sz="2800" b="1" i="1" dirty="0" err="1"/>
              <a:t>dumneavoastră</a:t>
            </a:r>
            <a:r>
              <a:rPr lang="en-US" sz="2800" b="1" i="1" dirty="0"/>
              <a:t>?</a:t>
            </a:r>
          </a:p>
        </p:txBody>
      </p:sp>
      <p:sp>
        <p:nvSpPr>
          <p:cNvPr id="3" name="Rectangle: Rounded Corners 2">
            <a:extLst>
              <a:ext uri="{FF2B5EF4-FFF2-40B4-BE49-F238E27FC236}">
                <a16:creationId xmlns:a16="http://schemas.microsoft.com/office/drawing/2014/main" id="{3BF49B46-BA0C-81CE-D730-482E7CD8257F}"/>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23A190FC-6010-85CF-20E0-E1FD143AC00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5395" y="1533901"/>
            <a:ext cx="4053599" cy="4053599"/>
          </a:xfrm>
          <a:prstGeom prst="rect">
            <a:avLst/>
          </a:prstGeom>
          <a:noFill/>
          <a:ln>
            <a:noFill/>
          </a:ln>
        </p:spPr>
      </p:pic>
    </p:spTree>
    <p:extLst>
      <p:ext uri="{BB962C8B-B14F-4D97-AF65-F5344CB8AC3E}">
        <p14:creationId xmlns:p14="http://schemas.microsoft.com/office/powerpoint/2010/main" val="4006075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48AD5-75C8-7A74-37BB-CCFD3018EC0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B82E29F-68EA-F7A2-D1A1-83840E0DC8E4}"/>
              </a:ext>
            </a:extLst>
          </p:cNvPr>
          <p:cNvSpPr>
            <a:spLocks noGrp="1"/>
          </p:cNvSpPr>
          <p:nvPr>
            <p:ph type="title"/>
          </p:nvPr>
        </p:nvSpPr>
        <p:spPr>
          <a:xfrm>
            <a:off x="668311" y="1157822"/>
            <a:ext cx="5696631" cy="801607"/>
          </a:xfrm>
        </p:spPr>
        <p:txBody>
          <a:bodyPr>
            <a:normAutofit/>
          </a:bodyPr>
          <a:lstStyle/>
          <a:p>
            <a:r>
              <a:rPr lang="en-US" dirty="0">
                <a:solidFill>
                  <a:srgbClr val="255839"/>
                </a:solidFill>
              </a:rPr>
              <a:t>ACTIVITATE PRACTICĂ</a:t>
            </a:r>
            <a:endParaRPr lang="el-GR" dirty="0">
              <a:solidFill>
                <a:srgbClr val="255839"/>
              </a:solidFill>
            </a:endParaRPr>
          </a:p>
        </p:txBody>
      </p:sp>
      <p:sp>
        <p:nvSpPr>
          <p:cNvPr id="7" name="Content Placeholder 6">
            <a:extLst>
              <a:ext uri="{FF2B5EF4-FFF2-40B4-BE49-F238E27FC236}">
                <a16:creationId xmlns:a16="http://schemas.microsoft.com/office/drawing/2014/main" id="{84200129-CF77-041F-A1F3-87AD1042ABDC}"/>
              </a:ext>
            </a:extLst>
          </p:cNvPr>
          <p:cNvSpPr>
            <a:spLocks noGrp="1"/>
          </p:cNvSpPr>
          <p:nvPr>
            <p:ph sz="quarter" idx="12"/>
          </p:nvPr>
        </p:nvSpPr>
        <p:spPr>
          <a:xfrm>
            <a:off x="399369" y="2635624"/>
            <a:ext cx="6377949" cy="2504996"/>
          </a:xfrm>
        </p:spPr>
        <p:txBody>
          <a:bodyPr/>
          <a:lstStyle/>
          <a:p>
            <a:endParaRPr lang="en-US" dirty="0"/>
          </a:p>
          <a:p>
            <a:r>
              <a:rPr lang="en-US" sz="2800" b="1" i="1" dirty="0" err="1"/>
              <a:t>Fișa</a:t>
            </a:r>
            <a:r>
              <a:rPr lang="en-US" sz="2800" b="1" i="1" dirty="0"/>
              <a:t> de </a:t>
            </a:r>
            <a:r>
              <a:rPr lang="en-US" sz="2800" b="1" i="1" dirty="0" err="1"/>
              <a:t>lucru</a:t>
            </a:r>
            <a:r>
              <a:rPr lang="en-US" sz="2800" b="1" i="1" dirty="0"/>
              <a:t> 3: </a:t>
            </a:r>
            <a:r>
              <a:rPr lang="en-US" sz="2800" b="1" i="1" dirty="0" err="1"/>
              <a:t>Proiectarea</a:t>
            </a:r>
            <a:r>
              <a:rPr lang="en-US" sz="2800" b="1" i="1" dirty="0"/>
              <a:t> </a:t>
            </a:r>
            <a:r>
              <a:rPr lang="en-US" sz="2800" b="1" i="1" dirty="0" err="1"/>
              <a:t>integrării</a:t>
            </a:r>
            <a:r>
              <a:rPr lang="en-US" sz="2800" b="1" i="1" dirty="0"/>
              <a:t> </a:t>
            </a:r>
            <a:r>
              <a:rPr lang="en-US" sz="2800" b="1" i="1" dirty="0" err="1"/>
              <a:t>sustenabilității</a:t>
            </a:r>
            <a:endParaRPr lang="en-US" sz="2800" b="1" i="1" dirty="0"/>
          </a:p>
        </p:txBody>
      </p:sp>
      <p:sp>
        <p:nvSpPr>
          <p:cNvPr id="3" name="Rectangle: Rounded Corners 2">
            <a:extLst>
              <a:ext uri="{FF2B5EF4-FFF2-40B4-BE49-F238E27FC236}">
                <a16:creationId xmlns:a16="http://schemas.microsoft.com/office/drawing/2014/main" id="{941072D9-48EC-15EE-6DD8-8D593B4629D6}"/>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1">
            <a:extLst>
              <a:ext uri="{FF2B5EF4-FFF2-40B4-BE49-F238E27FC236}">
                <a16:creationId xmlns:a16="http://schemas.microsoft.com/office/drawing/2014/main" id="{0B824C97-DA6D-2129-A375-ACCB9A684D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7654" y="1541290"/>
            <a:ext cx="3998899" cy="3998899"/>
          </a:xfrm>
          <a:prstGeom prst="rect">
            <a:avLst/>
          </a:prstGeom>
          <a:noFill/>
          <a:ln>
            <a:noFill/>
          </a:ln>
        </p:spPr>
      </p:pic>
    </p:spTree>
    <p:extLst>
      <p:ext uri="{BB962C8B-B14F-4D97-AF65-F5344CB8AC3E}">
        <p14:creationId xmlns:p14="http://schemas.microsoft.com/office/powerpoint/2010/main" val="37703164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E748C399-427F-DD0C-743A-029C2664F194}"/>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Diagramă</a:t>
            </a:r>
            <a:r>
              <a:rPr lang="en-US" dirty="0">
                <a:solidFill>
                  <a:srgbClr val="255839"/>
                </a:solidFill>
              </a:rPr>
              <a:t> </a:t>
            </a:r>
            <a:r>
              <a:rPr lang="en-US" dirty="0" err="1">
                <a:solidFill>
                  <a:srgbClr val="255839"/>
                </a:solidFill>
              </a:rPr>
              <a:t>interactivă</a:t>
            </a:r>
            <a:r>
              <a:rPr lang="en-US" dirty="0">
                <a:solidFill>
                  <a:srgbClr val="255839"/>
                </a:solidFill>
              </a:rPr>
              <a:t> – </a:t>
            </a:r>
            <a:r>
              <a:rPr lang="en-US" dirty="0" err="1">
                <a:solidFill>
                  <a:srgbClr val="255839"/>
                </a:solidFill>
              </a:rPr>
              <a:t>Analiză</a:t>
            </a:r>
            <a:r>
              <a:rPr lang="en-US" dirty="0">
                <a:solidFill>
                  <a:srgbClr val="255839"/>
                </a:solidFill>
              </a:rPr>
              <a:t> SWOT</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7">
            <a:extLst>
              <a:ext uri="{FF2B5EF4-FFF2-40B4-BE49-F238E27FC236}">
                <a16:creationId xmlns:a16="http://schemas.microsoft.com/office/drawing/2014/main" id="{D8C651FE-F1B5-7AD7-03E4-74BBEBBD7DA1}"/>
              </a:ext>
            </a:extLst>
          </p:cNvPr>
          <p:cNvSpPr txBox="1">
            <a:spLocks/>
          </p:cNvSpPr>
          <p:nvPr/>
        </p:nvSpPr>
        <p:spPr>
          <a:xfrm>
            <a:off x="389745" y="1449388"/>
            <a:ext cx="10727434" cy="4429124"/>
          </a:xfrm>
          <a:prstGeom prst="rect">
            <a:avLst/>
          </a:prstGeom>
        </p:spPr>
        <p:txBody>
          <a:bodyPr vert="horz" lIns="0" tIns="0" rIns="0" bIns="0" rtlCol="0" anchor="t">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err="1">
                <a:latin typeface="Trebuchet MS" panose="020B0603020202020204"/>
              </a:rPr>
              <a:t>Titlu</a:t>
            </a:r>
            <a:r>
              <a:rPr lang="en-IE" b="1" dirty="0">
                <a:latin typeface="Trebuchet MS" panose="020B0603020202020204"/>
              </a:rPr>
              <a:t>: </a:t>
            </a:r>
            <a:r>
              <a:rPr lang="it-IT" dirty="0"/>
              <a:t>Punctele forte ale investițiilor sustenabile</a:t>
            </a:r>
            <a:endParaRPr lang="en-IE" dirty="0">
              <a:latin typeface="Trebuchet MS" panose="020B0603020202020204"/>
            </a:endParaRPr>
          </a:p>
          <a:p>
            <a:pPr marL="0" indent="0">
              <a:buClr>
                <a:srgbClr val="90C226"/>
              </a:buClr>
              <a:buNone/>
              <a:defRPr/>
            </a:pPr>
            <a:r>
              <a:rPr kumimoji="0" lang="en-IE" sz="1800" b="1" i="0" u="none" strike="noStrike" kern="1200" cap="none" spc="0" normalizeH="0" baseline="0" noProof="0" dirty="0" err="1">
                <a:ln>
                  <a:noFill/>
                </a:ln>
                <a:effectLst/>
                <a:uLnTx/>
                <a:uFillTx/>
                <a:latin typeface="Trebuchet MS" panose="020B0603020202020204"/>
                <a:ea typeface="+mn-ea"/>
                <a:cs typeface="+mn-cs"/>
              </a:rPr>
              <a:t>Subtitlu</a:t>
            </a:r>
            <a:r>
              <a:rPr kumimoji="0" lang="en-IE" sz="1800" b="1" i="0" u="none" strike="noStrike" kern="1200" cap="none" spc="0" normalizeH="0" baseline="0" noProof="0" dirty="0">
                <a:ln>
                  <a:noFill/>
                </a:ln>
                <a:effectLst/>
                <a:uLnTx/>
                <a:uFillTx/>
                <a:latin typeface="Trebuchet MS" panose="020B0603020202020204"/>
                <a:ea typeface="+mn-ea"/>
                <a:cs typeface="+mn-cs"/>
              </a:rPr>
              <a:t>: </a:t>
            </a:r>
            <a:r>
              <a:rPr lang="it-IT" dirty="0">
                <a:ea typeface="+mj-lt"/>
                <a:cs typeface="+mj-lt"/>
              </a:rPr>
              <a:t>Avantaje strategice și factori de valoare pe termen lung</a:t>
            </a:r>
            <a:endParaRPr lang="en-IE" sz="1800"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lang="en-IE" b="1" dirty="0" err="1">
                <a:highlight>
                  <a:srgbClr val="FFFF00"/>
                </a:highlight>
                <a:latin typeface="Trebuchet MS" panose="020B0603020202020204"/>
              </a:rPr>
              <a:t>Puncte</a:t>
            </a:r>
            <a:r>
              <a:rPr lang="en-IE" b="1" dirty="0">
                <a:highlight>
                  <a:srgbClr val="FFFF00"/>
                </a:highlight>
                <a:latin typeface="Trebuchet MS" panose="020B0603020202020204"/>
              </a:rPr>
              <a:t> forte</a:t>
            </a:r>
            <a:endParaRPr lang="en-IE" dirty="0">
              <a:highlight>
                <a:srgbClr val="FFFF00"/>
              </a:highlight>
              <a:latin typeface="Trebuchet MS" panose="020B0603020202020204"/>
            </a:endParaRPr>
          </a:p>
          <a:p>
            <a:pPr lvl="1">
              <a:buClr>
                <a:srgbClr val="90C226"/>
              </a:buClr>
              <a:defRPr/>
            </a:pPr>
            <a:r>
              <a:rPr lang="en-IE" b="1" dirty="0" err="1">
                <a:solidFill>
                  <a:schemeClr val="tx2">
                    <a:lumMod val="50000"/>
                  </a:schemeClr>
                </a:solidFill>
              </a:rPr>
              <a:t>Titlul</a:t>
            </a:r>
            <a:r>
              <a:rPr lang="en-IE" b="1" dirty="0">
                <a:solidFill>
                  <a:schemeClr val="tx2">
                    <a:lumMod val="50000"/>
                  </a:schemeClr>
                </a:solidFill>
              </a:rPr>
              <a:t> 1: </a:t>
            </a:r>
            <a:r>
              <a:rPr lang="en-IE" dirty="0" err="1">
                <a:solidFill>
                  <a:schemeClr val="tx2">
                    <a:lumMod val="50000"/>
                  </a:schemeClr>
                </a:solidFill>
              </a:rPr>
              <a:t>Punctele</a:t>
            </a:r>
            <a:r>
              <a:rPr lang="en-IE" dirty="0">
                <a:solidFill>
                  <a:schemeClr val="tx2">
                    <a:lumMod val="50000"/>
                  </a:schemeClr>
                </a:solidFill>
              </a:rPr>
              <a:t> forte ale </a:t>
            </a:r>
            <a:r>
              <a:rPr lang="en-IE" dirty="0" err="1">
                <a:solidFill>
                  <a:schemeClr val="tx2">
                    <a:lumMod val="50000"/>
                  </a:schemeClr>
                </a:solidFill>
              </a:rPr>
              <a:t>investițiilor</a:t>
            </a:r>
            <a:r>
              <a:rPr lang="en-IE" dirty="0">
                <a:solidFill>
                  <a:schemeClr val="tx2">
                    <a:lumMod val="50000"/>
                  </a:schemeClr>
                </a:solidFill>
              </a:rPr>
              <a:t> </a:t>
            </a:r>
            <a:r>
              <a:rPr lang="en-IE" dirty="0" err="1">
                <a:solidFill>
                  <a:schemeClr val="tx2">
                    <a:lumMod val="50000"/>
                  </a:schemeClr>
                </a:solidFill>
              </a:rPr>
              <a:t>sustenabile</a:t>
            </a:r>
            <a:r>
              <a:rPr lang="en-IE" dirty="0">
                <a:solidFill>
                  <a:schemeClr val="tx2">
                    <a:lumMod val="50000"/>
                  </a:schemeClr>
                </a:solidFill>
              </a:rPr>
              <a:t>
</a:t>
            </a:r>
            <a:r>
              <a:rPr lang="en-IE" b="1" dirty="0" err="1">
                <a:solidFill>
                  <a:schemeClr val="tx2">
                    <a:lumMod val="50000"/>
                  </a:schemeClr>
                </a:solidFill>
              </a:rPr>
              <a:t>Subtitlul</a:t>
            </a:r>
            <a:r>
              <a:rPr lang="en-IE" b="1" dirty="0">
                <a:solidFill>
                  <a:schemeClr val="tx2">
                    <a:lumMod val="50000"/>
                  </a:schemeClr>
                </a:solidFill>
              </a:rPr>
              <a:t> 1: </a:t>
            </a:r>
            <a:r>
              <a:rPr lang="en-IE" dirty="0" err="1">
                <a:solidFill>
                  <a:schemeClr val="tx2">
                    <a:lumMod val="50000"/>
                  </a:schemeClr>
                </a:solidFill>
              </a:rPr>
              <a:t>Avantaje</a:t>
            </a:r>
            <a:r>
              <a:rPr lang="en-IE" dirty="0">
                <a:solidFill>
                  <a:schemeClr val="tx2">
                    <a:lumMod val="50000"/>
                  </a:schemeClr>
                </a:solidFill>
              </a:rPr>
              <a:t> </a:t>
            </a:r>
            <a:r>
              <a:rPr lang="en-IE" dirty="0" err="1">
                <a:solidFill>
                  <a:schemeClr val="tx2">
                    <a:lumMod val="50000"/>
                  </a:schemeClr>
                </a:solidFill>
              </a:rPr>
              <a:t>strategice</a:t>
            </a:r>
            <a:r>
              <a:rPr lang="en-IE" dirty="0">
                <a:solidFill>
                  <a:schemeClr val="tx2">
                    <a:lumMod val="50000"/>
                  </a:schemeClr>
                </a:solidFill>
              </a:rPr>
              <a:t>
</a:t>
            </a:r>
            <a:r>
              <a:rPr lang="en-IE" b="1" dirty="0" err="1">
                <a:solidFill>
                  <a:schemeClr val="tx2">
                    <a:lumMod val="50000"/>
                  </a:schemeClr>
                </a:solidFill>
              </a:rPr>
              <a:t>Descriere</a:t>
            </a:r>
            <a:r>
              <a:rPr lang="en-IE" b="1" dirty="0">
                <a:solidFill>
                  <a:schemeClr val="tx2">
                    <a:lumMod val="50000"/>
                  </a:schemeClr>
                </a:solidFill>
              </a:rPr>
              <a:t> pop-up: </a:t>
            </a:r>
            <a:r>
              <a:rPr lang="en-IE" dirty="0" err="1">
                <a:solidFill>
                  <a:schemeClr val="tx2">
                    <a:lumMod val="50000"/>
                  </a:schemeClr>
                </a:solidFill>
              </a:rPr>
              <a:t>Investițiile</a:t>
            </a:r>
            <a:r>
              <a:rPr lang="en-IE" dirty="0">
                <a:solidFill>
                  <a:schemeClr val="tx2">
                    <a:lumMod val="50000"/>
                  </a:schemeClr>
                </a:solidFill>
              </a:rPr>
              <a:t> </a:t>
            </a:r>
            <a:r>
              <a:rPr lang="en-IE" dirty="0" err="1">
                <a:solidFill>
                  <a:schemeClr val="tx2">
                    <a:lumMod val="50000"/>
                  </a:schemeClr>
                </a:solidFill>
              </a:rPr>
              <a:t>sustenabile</a:t>
            </a:r>
            <a:r>
              <a:rPr lang="en-IE" dirty="0">
                <a:solidFill>
                  <a:schemeClr val="tx2">
                    <a:lumMod val="50000"/>
                  </a:schemeClr>
                </a:solidFill>
              </a:rPr>
              <a:t> </a:t>
            </a:r>
            <a:r>
              <a:rPr lang="en-IE" dirty="0" err="1">
                <a:solidFill>
                  <a:schemeClr val="tx2">
                    <a:lumMod val="50000"/>
                  </a:schemeClr>
                </a:solidFill>
              </a:rPr>
              <a:t>îmbunătățesc</a:t>
            </a:r>
            <a:r>
              <a:rPr lang="en-IE" dirty="0">
                <a:solidFill>
                  <a:schemeClr val="tx2">
                    <a:lumMod val="50000"/>
                  </a:schemeClr>
                </a:solidFill>
              </a:rPr>
              <a:t> </a:t>
            </a:r>
            <a:r>
              <a:rPr lang="en-IE" dirty="0" err="1">
                <a:solidFill>
                  <a:schemeClr val="tx2">
                    <a:lumMod val="50000"/>
                  </a:schemeClr>
                </a:solidFill>
              </a:rPr>
              <a:t>reputația</a:t>
            </a:r>
            <a:r>
              <a:rPr lang="en-IE" dirty="0">
                <a:solidFill>
                  <a:schemeClr val="tx2">
                    <a:lumMod val="50000"/>
                  </a:schemeClr>
                </a:solidFill>
              </a:rPr>
              <a:t> </a:t>
            </a:r>
            <a:r>
              <a:rPr lang="en-IE" dirty="0" err="1">
                <a:solidFill>
                  <a:schemeClr val="tx2">
                    <a:lumMod val="50000"/>
                  </a:schemeClr>
                </a:solidFill>
              </a:rPr>
              <a:t>brandului</a:t>
            </a:r>
            <a:r>
              <a:rPr lang="en-IE" dirty="0">
                <a:solidFill>
                  <a:schemeClr val="tx2">
                    <a:lumMod val="50000"/>
                  </a:schemeClr>
                </a:solidFill>
              </a:rPr>
              <a:t>, </a:t>
            </a:r>
            <a:r>
              <a:rPr lang="en-IE" dirty="0" err="1">
                <a:solidFill>
                  <a:schemeClr val="tx2">
                    <a:lumMod val="50000"/>
                  </a:schemeClr>
                </a:solidFill>
              </a:rPr>
              <a:t>atrag</a:t>
            </a:r>
            <a:r>
              <a:rPr lang="en-IE" dirty="0">
                <a:solidFill>
                  <a:schemeClr val="tx2">
                    <a:lumMod val="50000"/>
                  </a:schemeClr>
                </a:solidFill>
              </a:rPr>
              <a:t> capital </a:t>
            </a:r>
            <a:r>
              <a:rPr lang="en-IE" dirty="0" err="1">
                <a:solidFill>
                  <a:schemeClr val="tx2">
                    <a:lumMod val="50000"/>
                  </a:schemeClr>
                </a:solidFill>
              </a:rPr>
              <a:t>verde</a:t>
            </a:r>
            <a:r>
              <a:rPr lang="en-IE" dirty="0">
                <a:solidFill>
                  <a:schemeClr val="tx2">
                    <a:lumMod val="50000"/>
                  </a:schemeClr>
                </a:solidFill>
              </a:rPr>
              <a:t>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consolidează</a:t>
            </a:r>
            <a:r>
              <a:rPr lang="en-IE" dirty="0">
                <a:solidFill>
                  <a:schemeClr val="tx2">
                    <a:lumMod val="50000"/>
                  </a:schemeClr>
                </a:solidFill>
              </a:rPr>
              <a:t> </a:t>
            </a:r>
            <a:r>
              <a:rPr lang="en-IE" dirty="0" err="1">
                <a:solidFill>
                  <a:schemeClr val="tx2">
                    <a:lumMod val="50000"/>
                  </a:schemeClr>
                </a:solidFill>
              </a:rPr>
              <a:t>încrederea</a:t>
            </a:r>
            <a:r>
              <a:rPr lang="en-IE" dirty="0">
                <a:solidFill>
                  <a:schemeClr val="tx2">
                    <a:lumMod val="50000"/>
                  </a:schemeClr>
                </a:solidFill>
              </a:rPr>
              <a:t> </a:t>
            </a:r>
            <a:r>
              <a:rPr lang="en-IE" dirty="0" err="1">
                <a:solidFill>
                  <a:schemeClr val="tx2">
                    <a:lumMod val="50000"/>
                  </a:schemeClr>
                </a:solidFill>
              </a:rPr>
              <a:t>părților</a:t>
            </a:r>
            <a:r>
              <a:rPr lang="en-IE" dirty="0">
                <a:solidFill>
                  <a:schemeClr val="tx2">
                    <a:lumMod val="50000"/>
                  </a:schemeClr>
                </a:solidFill>
              </a:rPr>
              <a:t> </a:t>
            </a:r>
            <a:r>
              <a:rPr lang="en-IE" dirty="0" err="1">
                <a:solidFill>
                  <a:schemeClr val="tx2">
                    <a:lumMod val="50000"/>
                  </a:schemeClr>
                </a:solidFill>
              </a:rPr>
              <a:t>interesate</a:t>
            </a:r>
            <a:r>
              <a:rPr lang="en-IE" dirty="0">
                <a:solidFill>
                  <a:schemeClr val="tx2">
                    <a:lumMod val="50000"/>
                  </a:schemeClr>
                </a:solidFill>
              </a:rPr>
              <a:t>. Ele </a:t>
            </a:r>
            <a:r>
              <a:rPr lang="en-IE" dirty="0" err="1">
                <a:solidFill>
                  <a:schemeClr val="tx2">
                    <a:lumMod val="50000"/>
                  </a:schemeClr>
                </a:solidFill>
              </a:rPr>
              <a:t>stimulează</a:t>
            </a:r>
            <a:r>
              <a:rPr lang="en-IE" dirty="0">
                <a:solidFill>
                  <a:schemeClr val="tx2">
                    <a:lumMod val="50000"/>
                  </a:schemeClr>
                </a:solidFill>
              </a:rPr>
              <a:t> </a:t>
            </a:r>
            <a:r>
              <a:rPr lang="en-IE" dirty="0" err="1">
                <a:solidFill>
                  <a:schemeClr val="tx2">
                    <a:lumMod val="50000"/>
                  </a:schemeClr>
                </a:solidFill>
              </a:rPr>
              <a:t>inovația</a:t>
            </a:r>
            <a:r>
              <a:rPr lang="en-IE" dirty="0">
                <a:solidFill>
                  <a:schemeClr val="tx2">
                    <a:lumMod val="50000"/>
                  </a:schemeClr>
                </a:solidFill>
              </a:rPr>
              <a:t>, </a:t>
            </a:r>
            <a:r>
              <a:rPr lang="en-IE" dirty="0" err="1">
                <a:solidFill>
                  <a:schemeClr val="tx2">
                    <a:lumMod val="50000"/>
                  </a:schemeClr>
                </a:solidFill>
              </a:rPr>
              <a:t>îmbunătățesc</a:t>
            </a:r>
            <a:r>
              <a:rPr lang="en-IE" dirty="0">
                <a:solidFill>
                  <a:schemeClr val="tx2">
                    <a:lumMod val="50000"/>
                  </a:schemeClr>
                </a:solidFill>
              </a:rPr>
              <a:t> </a:t>
            </a:r>
            <a:r>
              <a:rPr lang="en-IE" dirty="0" err="1">
                <a:solidFill>
                  <a:schemeClr val="tx2">
                    <a:lumMod val="50000"/>
                  </a:schemeClr>
                </a:solidFill>
              </a:rPr>
              <a:t>reziliența</a:t>
            </a:r>
            <a:r>
              <a:rPr lang="en-IE" dirty="0">
                <a:solidFill>
                  <a:schemeClr val="tx2">
                    <a:lumMod val="50000"/>
                  </a:schemeClr>
                </a:solidFill>
              </a:rPr>
              <a:t>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aliniază</a:t>
            </a:r>
            <a:r>
              <a:rPr lang="en-IE" dirty="0">
                <a:solidFill>
                  <a:schemeClr val="tx2">
                    <a:lumMod val="50000"/>
                  </a:schemeClr>
                </a:solidFill>
              </a:rPr>
              <a:t> </a:t>
            </a:r>
            <a:r>
              <a:rPr lang="en-IE" dirty="0" err="1">
                <a:solidFill>
                  <a:schemeClr val="tx2">
                    <a:lumMod val="50000"/>
                  </a:schemeClr>
                </a:solidFill>
              </a:rPr>
              <a:t>strategia</a:t>
            </a:r>
            <a:r>
              <a:rPr lang="en-IE" dirty="0">
                <a:solidFill>
                  <a:schemeClr val="tx2">
                    <a:lumMod val="50000"/>
                  </a:schemeClr>
                </a:solidFill>
              </a:rPr>
              <a:t> de </a:t>
            </a:r>
            <a:r>
              <a:rPr lang="en-IE" dirty="0" err="1">
                <a:solidFill>
                  <a:schemeClr val="tx2">
                    <a:lumMod val="50000"/>
                  </a:schemeClr>
                </a:solidFill>
              </a:rPr>
              <a:t>afaceri</a:t>
            </a:r>
            <a:r>
              <a:rPr lang="en-IE" dirty="0">
                <a:solidFill>
                  <a:schemeClr val="tx2">
                    <a:lumMod val="50000"/>
                  </a:schemeClr>
                </a:solidFill>
              </a:rPr>
              <a:t> cu </a:t>
            </a:r>
            <a:r>
              <a:rPr lang="en-IE" dirty="0" err="1">
                <a:solidFill>
                  <a:schemeClr val="tx2">
                    <a:lumMod val="50000"/>
                  </a:schemeClr>
                </a:solidFill>
              </a:rPr>
              <a:t>obiectivele</a:t>
            </a:r>
            <a:r>
              <a:rPr lang="en-IE" dirty="0">
                <a:solidFill>
                  <a:schemeClr val="tx2">
                    <a:lumMod val="50000"/>
                  </a:schemeClr>
                </a:solidFill>
              </a:rPr>
              <a:t> UE de </a:t>
            </a:r>
            <a:r>
              <a:rPr lang="en-IE" dirty="0" err="1">
                <a:solidFill>
                  <a:schemeClr val="tx2">
                    <a:lumMod val="50000"/>
                  </a:schemeClr>
                </a:solidFill>
              </a:rPr>
              <a:t>sustenabilitate</a:t>
            </a:r>
            <a:r>
              <a:rPr lang="en-IE" dirty="0">
                <a:solidFill>
                  <a:schemeClr val="tx2">
                    <a:lumMod val="50000"/>
                  </a:schemeClr>
                </a:solidFill>
              </a:rPr>
              <a:t> </a:t>
            </a:r>
            <a:r>
              <a:rPr lang="en-IE" dirty="0" err="1">
                <a:solidFill>
                  <a:schemeClr val="tx2">
                    <a:lumMod val="50000"/>
                  </a:schemeClr>
                </a:solidFill>
              </a:rPr>
              <a:t>pentru</a:t>
            </a:r>
            <a:r>
              <a:rPr lang="en-IE" dirty="0">
                <a:solidFill>
                  <a:schemeClr val="tx2">
                    <a:lumMod val="50000"/>
                  </a:schemeClr>
                </a:solidFill>
              </a:rPr>
              <a:t> </a:t>
            </a:r>
            <a:r>
              <a:rPr lang="en-IE" dirty="0" err="1">
                <a:solidFill>
                  <a:schemeClr val="tx2">
                    <a:lumMod val="50000"/>
                  </a:schemeClr>
                </a:solidFill>
              </a:rPr>
              <a:t>competitivitate</a:t>
            </a:r>
            <a:r>
              <a:rPr lang="en-IE" dirty="0">
                <a:solidFill>
                  <a:schemeClr val="tx2">
                    <a:lumMod val="50000"/>
                  </a:schemeClr>
                </a:solidFill>
              </a:rPr>
              <a:t> pe termen lung.</a:t>
            </a:r>
          </a:p>
          <a:p>
            <a:pPr lvl="1">
              <a:buClr>
                <a:srgbClr val="90C226"/>
              </a:buClr>
              <a:defRPr/>
            </a:pPr>
            <a:r>
              <a:rPr lang="en-IE" b="1" dirty="0">
                <a:solidFill>
                  <a:schemeClr val="tx2">
                    <a:lumMod val="50000"/>
                  </a:schemeClr>
                </a:solidFill>
                <a:latin typeface="Trebuchet MS" panose="020B0603020202020204"/>
              </a:rPr>
              <a:t>Multimedia: </a:t>
            </a:r>
            <a:r>
              <a:rPr lang="en-IE" dirty="0" err="1">
                <a:solidFill>
                  <a:schemeClr val="tx2">
                    <a:lumMod val="50000"/>
                  </a:schemeClr>
                </a:solidFill>
                <a:highlight>
                  <a:srgbClr val="FFFF00"/>
                </a:highlight>
                <a:ea typeface="+mn-lt"/>
                <a:cs typeface="+mn-lt"/>
              </a:rPr>
              <a:t>Infografic</a:t>
            </a:r>
            <a:r>
              <a:rPr lang="en-IE" dirty="0">
                <a:solidFill>
                  <a:schemeClr val="tx2">
                    <a:lumMod val="50000"/>
                  </a:schemeClr>
                </a:solidFill>
                <a:highlight>
                  <a:srgbClr val="FFFF00"/>
                </a:highlight>
                <a:ea typeface="+mn-lt"/>
                <a:cs typeface="+mn-lt"/>
              </a:rPr>
              <a:t> care </a:t>
            </a:r>
            <a:r>
              <a:rPr lang="en-IE" dirty="0" err="1">
                <a:solidFill>
                  <a:schemeClr val="tx2">
                    <a:lumMod val="50000"/>
                  </a:schemeClr>
                </a:solidFill>
                <a:highlight>
                  <a:srgbClr val="FFFF00"/>
                </a:highlight>
                <a:ea typeface="+mn-lt"/>
                <a:cs typeface="+mn-lt"/>
              </a:rPr>
              <a:t>ilustrează</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lanțul</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valoric</a:t>
            </a:r>
            <a:r>
              <a:rPr lang="en-IE" dirty="0">
                <a:solidFill>
                  <a:schemeClr val="tx2">
                    <a:lumMod val="50000"/>
                  </a:schemeClr>
                </a:solidFill>
                <a:highlight>
                  <a:srgbClr val="FFFF00"/>
                </a:highlight>
                <a:ea typeface="+mn-lt"/>
                <a:cs typeface="+mn-lt"/>
              </a:rPr>
              <a:t> ESG (</a:t>
            </a:r>
            <a:r>
              <a:rPr lang="en-IE" dirty="0" err="1">
                <a:solidFill>
                  <a:schemeClr val="tx2">
                    <a:lumMod val="50000"/>
                  </a:schemeClr>
                </a:solidFill>
                <a:highlight>
                  <a:srgbClr val="FFFF00"/>
                </a:highlight>
                <a:ea typeface="+mn-lt"/>
                <a:cs typeface="+mn-lt"/>
              </a:rPr>
              <a:t>Inovație</a:t>
            </a:r>
            <a:r>
              <a:rPr lang="en-IE" dirty="0">
                <a:solidFill>
                  <a:schemeClr val="tx2">
                    <a:lumMod val="50000"/>
                  </a:schemeClr>
                </a:solidFill>
                <a:highlight>
                  <a:srgbClr val="FFFF00"/>
                </a:highlight>
                <a:ea typeface="+mn-lt"/>
                <a:cs typeface="+mn-lt"/>
              </a:rPr>
              <a:t> → </a:t>
            </a:r>
            <a:r>
              <a:rPr lang="en-IE" dirty="0" err="1">
                <a:solidFill>
                  <a:schemeClr val="tx2">
                    <a:lumMod val="50000"/>
                  </a:schemeClr>
                </a:solidFill>
                <a:highlight>
                  <a:srgbClr val="FFFF00"/>
                </a:highlight>
                <a:ea typeface="+mn-lt"/>
                <a:cs typeface="+mn-lt"/>
              </a:rPr>
              <a:t>Încredere</a:t>
            </a:r>
            <a:r>
              <a:rPr lang="en-IE" dirty="0">
                <a:solidFill>
                  <a:schemeClr val="tx2">
                    <a:lumMod val="50000"/>
                  </a:schemeClr>
                </a:solidFill>
                <a:highlight>
                  <a:srgbClr val="FFFF00"/>
                </a:highlight>
                <a:ea typeface="+mn-lt"/>
                <a:cs typeface="+mn-lt"/>
              </a:rPr>
              <a:t> → </a:t>
            </a:r>
            <a:r>
              <a:rPr lang="en-IE" dirty="0" err="1">
                <a:solidFill>
                  <a:schemeClr val="tx2">
                    <a:lumMod val="50000"/>
                  </a:schemeClr>
                </a:solidFill>
                <a:highlight>
                  <a:srgbClr val="FFFF00"/>
                </a:highlight>
                <a:ea typeface="+mn-lt"/>
                <a:cs typeface="+mn-lt"/>
              </a:rPr>
              <a:t>Creștere</a:t>
            </a:r>
            <a:r>
              <a:rPr lang="en-IE" dirty="0">
                <a:solidFill>
                  <a:schemeClr val="tx2">
                    <a:lumMod val="50000"/>
                  </a:schemeClr>
                </a:solidFill>
                <a:highlight>
                  <a:srgbClr val="FFFF00"/>
                </a:highlight>
                <a:ea typeface="+mn-lt"/>
                <a:cs typeface="+mn-lt"/>
              </a:rPr>
              <a:t>).</a:t>
            </a:r>
            <a:endParaRPr lang="en-IE" b="1" dirty="0">
              <a:highlight>
                <a:srgbClr val="FFFF00"/>
              </a:highlight>
              <a:latin typeface="Trebuchet MS" panose="020B0603020202020204"/>
            </a:endParaRPr>
          </a:p>
          <a:p>
            <a:pPr marL="0" indent="0">
              <a:buClr>
                <a:srgbClr val="90C226"/>
              </a:buClr>
              <a:buNone/>
              <a:defRPr/>
            </a:pPr>
            <a:endParaRPr lang="en-US" dirty="0">
              <a:latin typeface="Trebuchet MS" panose="020B0603020202020204"/>
            </a:endParaRPr>
          </a:p>
        </p:txBody>
      </p:sp>
    </p:spTree>
    <p:extLst>
      <p:ext uri="{BB962C8B-B14F-4D97-AF65-F5344CB8AC3E}">
        <p14:creationId xmlns:p14="http://schemas.microsoft.com/office/powerpoint/2010/main" val="135155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62938-FF61-93DF-B84B-4244D29F7C2C}"/>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6D8A0C2F-9B8D-F6FB-6811-A41795B3B022}"/>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Diagramă</a:t>
            </a:r>
            <a:r>
              <a:rPr lang="en-US" dirty="0">
                <a:solidFill>
                  <a:srgbClr val="255839"/>
                </a:solidFill>
              </a:rPr>
              <a:t> </a:t>
            </a:r>
            <a:r>
              <a:rPr lang="en-US" dirty="0" err="1">
                <a:solidFill>
                  <a:srgbClr val="255839"/>
                </a:solidFill>
              </a:rPr>
              <a:t>interactivă</a:t>
            </a:r>
            <a:r>
              <a:rPr lang="en-US" dirty="0">
                <a:solidFill>
                  <a:srgbClr val="255839"/>
                </a:solidFill>
              </a:rPr>
              <a:t> – </a:t>
            </a:r>
            <a:r>
              <a:rPr lang="en-US" dirty="0" err="1">
                <a:solidFill>
                  <a:srgbClr val="255839"/>
                </a:solidFill>
              </a:rPr>
              <a:t>Analiză</a:t>
            </a:r>
            <a:r>
              <a:rPr lang="en-US" dirty="0">
                <a:solidFill>
                  <a:srgbClr val="255839"/>
                </a:solidFill>
              </a:rPr>
              <a:t> SWOT</a:t>
            </a:r>
            <a:endParaRPr lang="en-US" dirty="0">
              <a:ea typeface="+mj-ea"/>
              <a:cs typeface="+mj-cs"/>
            </a:endParaRPr>
          </a:p>
        </p:txBody>
      </p:sp>
      <p:sp>
        <p:nvSpPr>
          <p:cNvPr id="6" name="Content Placeholder 7">
            <a:extLst>
              <a:ext uri="{FF2B5EF4-FFF2-40B4-BE49-F238E27FC236}">
                <a16:creationId xmlns:a16="http://schemas.microsoft.com/office/drawing/2014/main" id="{4D581F27-619E-8DA2-82EC-09F198D1CCC1}"/>
              </a:ext>
            </a:extLst>
          </p:cNvPr>
          <p:cNvSpPr txBox="1">
            <a:spLocks/>
          </p:cNvSpPr>
          <p:nvPr/>
        </p:nvSpPr>
        <p:spPr>
          <a:xfrm>
            <a:off x="389745" y="1449388"/>
            <a:ext cx="5533977" cy="4429124"/>
          </a:xfrm>
          <a:prstGeom prst="rect">
            <a:avLst/>
          </a:prstGeom>
        </p:spPr>
        <p:txBody>
          <a:bodyPr vert="horz" lIns="0" tIns="0" rIns="0" bIns="0" rtlCol="0" anchor="t">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err="1">
                <a:latin typeface="Trebuchet MS" panose="020B0603020202020204"/>
              </a:rPr>
              <a:t>Titlu</a:t>
            </a:r>
            <a:r>
              <a:rPr lang="en-IE" b="1" dirty="0">
                <a:latin typeface="Trebuchet MS" panose="020B0603020202020204"/>
              </a:rPr>
              <a:t>: </a:t>
            </a:r>
            <a:r>
              <a:rPr lang="en-IE" b="1" dirty="0" err="1">
                <a:ea typeface="+mj-lt"/>
                <a:cs typeface="+mj-lt"/>
              </a:rPr>
              <a:t>Slăbiciuni</a:t>
            </a:r>
            <a:r>
              <a:rPr lang="en-IE" b="1" dirty="0">
                <a:ea typeface="+mj-lt"/>
                <a:cs typeface="+mj-lt"/>
              </a:rPr>
              <a:t> ale </a:t>
            </a:r>
            <a:r>
              <a:rPr lang="en-IE" b="1" dirty="0" err="1">
                <a:ea typeface="+mj-lt"/>
                <a:cs typeface="+mj-lt"/>
              </a:rPr>
              <a:t>investițiilor</a:t>
            </a:r>
            <a:r>
              <a:rPr lang="en-IE" b="1" dirty="0">
                <a:ea typeface="+mj-lt"/>
                <a:cs typeface="+mj-lt"/>
              </a:rPr>
              <a:t> </a:t>
            </a:r>
            <a:r>
              <a:rPr lang="en-IE" b="1" dirty="0" err="1">
                <a:ea typeface="+mj-lt"/>
                <a:cs typeface="+mj-lt"/>
              </a:rPr>
              <a:t>sustenabile</a:t>
            </a:r>
            <a:endParaRPr lang="en-IE" dirty="0">
              <a:latin typeface="Trebuchet MS"/>
            </a:endParaRPr>
          </a:p>
          <a:p>
            <a:pPr marL="0" indent="0">
              <a:buClr>
                <a:srgbClr val="90C226"/>
              </a:buClr>
              <a:buNone/>
              <a:defRPr/>
            </a:pPr>
            <a:r>
              <a:rPr kumimoji="0" lang="en-IE" sz="1800" b="1" i="0" u="none" strike="noStrike" kern="1200" cap="none" spc="0" normalizeH="0" baseline="0" noProof="0" dirty="0" err="1">
                <a:ln>
                  <a:noFill/>
                </a:ln>
                <a:effectLst/>
                <a:uLnTx/>
                <a:uFillTx/>
                <a:latin typeface="Trebuchet MS" panose="020B0603020202020204"/>
                <a:ea typeface="+mn-ea"/>
                <a:cs typeface="+mn-cs"/>
              </a:rPr>
              <a:t>Subtitlu</a:t>
            </a:r>
            <a:r>
              <a:rPr kumimoji="0" lang="en-IE" sz="1800" b="1" i="0" u="none" strike="noStrike" kern="1200" cap="none" spc="0" normalizeH="0" baseline="0" noProof="0" dirty="0">
                <a:ln>
                  <a:noFill/>
                </a:ln>
                <a:effectLst/>
                <a:uLnTx/>
                <a:uFillTx/>
                <a:latin typeface="Trebuchet MS" panose="020B0603020202020204"/>
                <a:ea typeface="+mn-ea"/>
                <a:cs typeface="+mn-cs"/>
              </a:rPr>
              <a:t>: </a:t>
            </a:r>
            <a:r>
              <a:rPr lang="en-IE" b="1" dirty="0" err="1">
                <a:ea typeface="+mj-lt"/>
                <a:cs typeface="+mj-lt"/>
              </a:rPr>
              <a:t>Bariere</a:t>
            </a:r>
            <a:r>
              <a:rPr lang="en-IE" b="1" dirty="0">
                <a:ea typeface="+mj-lt"/>
                <a:cs typeface="+mj-lt"/>
              </a:rPr>
              <a:t> interne </a:t>
            </a:r>
            <a:r>
              <a:rPr lang="en-IE" b="1" dirty="0" err="1">
                <a:ea typeface="+mj-lt"/>
                <a:cs typeface="+mj-lt"/>
              </a:rPr>
              <a:t>și</a:t>
            </a:r>
            <a:r>
              <a:rPr lang="en-IE" b="1" dirty="0">
                <a:ea typeface="+mj-lt"/>
                <a:cs typeface="+mj-lt"/>
              </a:rPr>
              <a:t> lacune de </a:t>
            </a:r>
            <a:r>
              <a:rPr lang="en-IE" b="1" dirty="0" err="1">
                <a:ea typeface="+mj-lt"/>
                <a:cs typeface="+mj-lt"/>
              </a:rPr>
              <a:t>capabilitate</a:t>
            </a:r>
            <a:endParaRPr lang="en-IE" sz="1800" b="1"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lvl="0" indent="0">
              <a:buNone/>
              <a:defRPr/>
            </a:pPr>
            <a:r>
              <a:rPr lang="en-IE" b="1" dirty="0" err="1">
                <a:highlight>
                  <a:srgbClr val="FFFF00"/>
                </a:highlight>
                <a:ea typeface="+mj-lt"/>
                <a:cs typeface="+mj-lt"/>
              </a:rPr>
              <a:t>Slăbiciuni</a:t>
            </a:r>
            <a:endParaRPr lang="en-IE" b="1" dirty="0"/>
          </a:p>
          <a:p>
            <a:pPr lvl="1">
              <a:buClr>
                <a:srgbClr val="90C226"/>
              </a:buClr>
              <a:defRPr/>
            </a:pPr>
            <a:r>
              <a:rPr lang="en-IE" b="1" dirty="0" err="1">
                <a:solidFill>
                  <a:schemeClr val="tx2">
                    <a:lumMod val="50000"/>
                  </a:schemeClr>
                </a:solidFill>
              </a:rPr>
              <a:t>Titlul</a:t>
            </a:r>
            <a:r>
              <a:rPr lang="en-IE" b="1" dirty="0">
                <a:solidFill>
                  <a:schemeClr val="tx2">
                    <a:lumMod val="50000"/>
                  </a:schemeClr>
                </a:solidFill>
              </a:rPr>
              <a:t> 1</a:t>
            </a:r>
            <a:r>
              <a:rPr lang="en-IE" dirty="0">
                <a:solidFill>
                  <a:schemeClr val="tx2">
                    <a:lumMod val="50000"/>
                  </a:schemeClr>
                </a:solidFill>
              </a:rPr>
              <a:t>: </a:t>
            </a:r>
            <a:r>
              <a:rPr lang="en-IE" dirty="0" err="1">
                <a:solidFill>
                  <a:schemeClr val="tx2">
                    <a:lumMod val="50000"/>
                  </a:schemeClr>
                </a:solidFill>
              </a:rPr>
              <a:t>Slăbiciunile</a:t>
            </a:r>
            <a:r>
              <a:rPr lang="en-IE" dirty="0">
                <a:solidFill>
                  <a:schemeClr val="tx2">
                    <a:lumMod val="50000"/>
                  </a:schemeClr>
                </a:solidFill>
              </a:rPr>
              <a:t> </a:t>
            </a:r>
            <a:r>
              <a:rPr lang="en-IE" dirty="0" err="1">
                <a:solidFill>
                  <a:schemeClr val="tx2">
                    <a:lumMod val="50000"/>
                  </a:schemeClr>
                </a:solidFill>
              </a:rPr>
              <a:t>investițiilor</a:t>
            </a:r>
            <a:r>
              <a:rPr lang="en-IE" dirty="0">
                <a:solidFill>
                  <a:schemeClr val="tx2">
                    <a:lumMod val="50000"/>
                  </a:schemeClr>
                </a:solidFill>
              </a:rPr>
              <a:t> </a:t>
            </a:r>
            <a:r>
              <a:rPr lang="en-IE" dirty="0" err="1">
                <a:solidFill>
                  <a:schemeClr val="tx2">
                    <a:lumMod val="50000"/>
                  </a:schemeClr>
                </a:solidFill>
              </a:rPr>
              <a:t>durabile</a:t>
            </a:r>
            <a:r>
              <a:rPr lang="en-IE" dirty="0">
                <a:solidFill>
                  <a:schemeClr val="tx2">
                    <a:lumMod val="50000"/>
                  </a:schemeClr>
                </a:solidFill>
              </a:rPr>
              <a:t>
</a:t>
            </a:r>
            <a:r>
              <a:rPr lang="en-IE" b="1" dirty="0" err="1">
                <a:solidFill>
                  <a:schemeClr val="tx2">
                    <a:lumMod val="50000"/>
                  </a:schemeClr>
                </a:solidFill>
              </a:rPr>
              <a:t>Subtitlul</a:t>
            </a:r>
            <a:r>
              <a:rPr lang="en-IE" b="1" dirty="0">
                <a:solidFill>
                  <a:schemeClr val="tx2">
                    <a:lumMod val="50000"/>
                  </a:schemeClr>
                </a:solidFill>
              </a:rPr>
              <a:t> 1: </a:t>
            </a:r>
            <a:r>
              <a:rPr lang="en-IE" dirty="0" err="1">
                <a:solidFill>
                  <a:schemeClr val="tx2">
                    <a:lumMod val="50000"/>
                  </a:schemeClr>
                </a:solidFill>
              </a:rPr>
              <a:t>Provocări</a:t>
            </a:r>
            <a:r>
              <a:rPr lang="en-IE" dirty="0">
                <a:solidFill>
                  <a:schemeClr val="tx2">
                    <a:lumMod val="50000"/>
                  </a:schemeClr>
                </a:solidFill>
              </a:rPr>
              <a:t> interne
</a:t>
            </a:r>
            <a:r>
              <a:rPr lang="en-IE" b="1" dirty="0" err="1">
                <a:solidFill>
                  <a:schemeClr val="tx2">
                    <a:lumMod val="50000"/>
                  </a:schemeClr>
                </a:solidFill>
              </a:rPr>
              <a:t>Descriere</a:t>
            </a:r>
            <a:r>
              <a:rPr lang="en-IE" b="1" dirty="0">
                <a:solidFill>
                  <a:schemeClr val="tx2">
                    <a:lumMod val="50000"/>
                  </a:schemeClr>
                </a:solidFill>
              </a:rPr>
              <a:t> pop-up: </a:t>
            </a:r>
            <a:r>
              <a:rPr lang="en-IE" dirty="0" err="1">
                <a:solidFill>
                  <a:schemeClr val="tx2">
                    <a:lumMod val="50000"/>
                  </a:schemeClr>
                </a:solidFill>
              </a:rPr>
              <a:t>Costurile</a:t>
            </a:r>
            <a:r>
              <a:rPr lang="en-IE" dirty="0">
                <a:solidFill>
                  <a:schemeClr val="tx2">
                    <a:lumMod val="50000"/>
                  </a:schemeClr>
                </a:solidFill>
              </a:rPr>
              <a:t> </a:t>
            </a:r>
            <a:r>
              <a:rPr lang="en-IE" dirty="0" err="1">
                <a:solidFill>
                  <a:schemeClr val="tx2">
                    <a:lumMod val="50000"/>
                  </a:schemeClr>
                </a:solidFill>
              </a:rPr>
              <a:t>inițiale</a:t>
            </a:r>
            <a:r>
              <a:rPr lang="en-IE" dirty="0">
                <a:solidFill>
                  <a:schemeClr val="tx2">
                    <a:lumMod val="50000"/>
                  </a:schemeClr>
                </a:solidFill>
              </a:rPr>
              <a:t> </a:t>
            </a:r>
            <a:r>
              <a:rPr lang="en-IE" dirty="0" err="1">
                <a:solidFill>
                  <a:schemeClr val="tx2">
                    <a:lumMod val="50000"/>
                  </a:schemeClr>
                </a:solidFill>
              </a:rPr>
              <a:t>ridicate</a:t>
            </a:r>
            <a:r>
              <a:rPr lang="en-IE" dirty="0">
                <a:solidFill>
                  <a:schemeClr val="tx2">
                    <a:lumMod val="50000"/>
                  </a:schemeClr>
                </a:solidFill>
              </a:rPr>
              <a:t>, </a:t>
            </a:r>
            <a:r>
              <a:rPr lang="en-IE" dirty="0" err="1">
                <a:solidFill>
                  <a:schemeClr val="tx2">
                    <a:lumMod val="50000"/>
                  </a:schemeClr>
                </a:solidFill>
              </a:rPr>
              <a:t>expertiza</a:t>
            </a:r>
            <a:r>
              <a:rPr lang="en-IE" dirty="0">
                <a:solidFill>
                  <a:schemeClr val="tx2">
                    <a:lumMod val="50000"/>
                  </a:schemeClr>
                </a:solidFill>
              </a:rPr>
              <a:t> </a:t>
            </a:r>
            <a:r>
              <a:rPr lang="en-IE" dirty="0" err="1">
                <a:solidFill>
                  <a:schemeClr val="tx2">
                    <a:lumMod val="50000"/>
                  </a:schemeClr>
                </a:solidFill>
              </a:rPr>
              <a:t>limitată</a:t>
            </a:r>
            <a:r>
              <a:rPr lang="en-IE" dirty="0">
                <a:solidFill>
                  <a:schemeClr val="tx2">
                    <a:lumMod val="50000"/>
                  </a:schemeClr>
                </a:solidFill>
              </a:rPr>
              <a:t> </a:t>
            </a:r>
            <a:r>
              <a:rPr lang="en-IE" dirty="0" err="1">
                <a:solidFill>
                  <a:schemeClr val="tx2">
                    <a:lumMod val="50000"/>
                  </a:schemeClr>
                </a:solidFill>
              </a:rPr>
              <a:t>în</a:t>
            </a:r>
            <a:r>
              <a:rPr lang="en-IE" dirty="0">
                <a:solidFill>
                  <a:schemeClr val="tx2">
                    <a:lumMod val="50000"/>
                  </a:schemeClr>
                </a:solidFill>
              </a:rPr>
              <a:t> ESG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calitatea</a:t>
            </a:r>
            <a:r>
              <a:rPr lang="en-IE" dirty="0">
                <a:solidFill>
                  <a:schemeClr val="tx2">
                    <a:lumMod val="50000"/>
                  </a:schemeClr>
                </a:solidFill>
              </a:rPr>
              <a:t> </a:t>
            </a:r>
            <a:r>
              <a:rPr lang="en-IE" dirty="0" err="1">
                <a:solidFill>
                  <a:schemeClr val="tx2">
                    <a:lumMod val="50000"/>
                  </a:schemeClr>
                </a:solidFill>
              </a:rPr>
              <a:t>inconsistentă</a:t>
            </a:r>
            <a:r>
              <a:rPr lang="en-IE" dirty="0">
                <a:solidFill>
                  <a:schemeClr val="tx2">
                    <a:lumMod val="50000"/>
                  </a:schemeClr>
                </a:solidFill>
              </a:rPr>
              <a:t> a </a:t>
            </a:r>
            <a:r>
              <a:rPr lang="en-IE" dirty="0" err="1">
                <a:solidFill>
                  <a:schemeClr val="tx2">
                    <a:lumMod val="50000"/>
                  </a:schemeClr>
                </a:solidFill>
              </a:rPr>
              <a:t>datelor</a:t>
            </a:r>
            <a:r>
              <a:rPr lang="en-IE" dirty="0">
                <a:solidFill>
                  <a:schemeClr val="tx2">
                    <a:lumMod val="50000"/>
                  </a:schemeClr>
                </a:solidFill>
              </a:rPr>
              <a:t> </a:t>
            </a:r>
            <a:r>
              <a:rPr lang="en-IE" dirty="0" err="1">
                <a:solidFill>
                  <a:schemeClr val="tx2">
                    <a:lumMod val="50000"/>
                  </a:schemeClr>
                </a:solidFill>
              </a:rPr>
              <a:t>reduc</a:t>
            </a:r>
            <a:r>
              <a:rPr lang="en-IE" dirty="0">
                <a:solidFill>
                  <a:schemeClr val="tx2">
                    <a:lumMod val="50000"/>
                  </a:schemeClr>
                </a:solidFill>
              </a:rPr>
              <a:t> </a:t>
            </a:r>
            <a:r>
              <a:rPr lang="en-IE" dirty="0" err="1">
                <a:solidFill>
                  <a:schemeClr val="tx2">
                    <a:lumMod val="50000"/>
                  </a:schemeClr>
                </a:solidFill>
              </a:rPr>
              <a:t>eficiența</a:t>
            </a:r>
            <a:r>
              <a:rPr lang="en-IE" dirty="0">
                <a:solidFill>
                  <a:schemeClr val="tx2">
                    <a:lumMod val="50000"/>
                  </a:schemeClr>
                </a:solidFill>
              </a:rPr>
              <a:t>. </a:t>
            </a:r>
            <a:r>
              <a:rPr lang="en-IE" dirty="0" err="1">
                <a:solidFill>
                  <a:schemeClr val="tx2">
                    <a:lumMod val="50000"/>
                  </a:schemeClr>
                </a:solidFill>
              </a:rPr>
              <a:t>Cerințele</a:t>
            </a:r>
            <a:r>
              <a:rPr lang="en-IE" dirty="0">
                <a:solidFill>
                  <a:schemeClr val="tx2">
                    <a:lumMod val="50000"/>
                  </a:schemeClr>
                </a:solidFill>
              </a:rPr>
              <a:t> </a:t>
            </a:r>
            <a:r>
              <a:rPr lang="en-IE" dirty="0" err="1">
                <a:solidFill>
                  <a:schemeClr val="tx2">
                    <a:lumMod val="50000"/>
                  </a:schemeClr>
                </a:solidFill>
              </a:rPr>
              <a:t>complexe</a:t>
            </a:r>
            <a:r>
              <a:rPr lang="en-IE" dirty="0">
                <a:solidFill>
                  <a:schemeClr val="tx2">
                    <a:lumMod val="50000"/>
                  </a:schemeClr>
                </a:solidFill>
              </a:rPr>
              <a:t> de </a:t>
            </a:r>
            <a:r>
              <a:rPr lang="en-IE" dirty="0" err="1">
                <a:solidFill>
                  <a:schemeClr val="tx2">
                    <a:lumMod val="50000"/>
                  </a:schemeClr>
                </a:solidFill>
              </a:rPr>
              <a:t>raportare</a:t>
            </a:r>
            <a:r>
              <a:rPr lang="en-IE" dirty="0">
                <a:solidFill>
                  <a:schemeClr val="tx2">
                    <a:lumMod val="50000"/>
                  </a:schemeClr>
                </a:solidFill>
              </a:rPr>
              <a:t>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resursele</a:t>
            </a:r>
            <a:r>
              <a:rPr lang="en-IE" dirty="0">
                <a:solidFill>
                  <a:schemeClr val="tx2">
                    <a:lumMod val="50000"/>
                  </a:schemeClr>
                </a:solidFill>
              </a:rPr>
              <a:t> rare </a:t>
            </a:r>
            <a:r>
              <a:rPr lang="en-IE" dirty="0" err="1">
                <a:solidFill>
                  <a:schemeClr val="tx2">
                    <a:lumMod val="50000"/>
                  </a:schemeClr>
                </a:solidFill>
              </a:rPr>
              <a:t>încetinesc</a:t>
            </a:r>
            <a:r>
              <a:rPr lang="en-IE" dirty="0">
                <a:solidFill>
                  <a:schemeClr val="tx2">
                    <a:lumMod val="50000"/>
                  </a:schemeClr>
                </a:solidFill>
              </a:rPr>
              <a:t> </a:t>
            </a:r>
            <a:r>
              <a:rPr lang="en-IE" dirty="0" err="1">
                <a:solidFill>
                  <a:schemeClr val="tx2">
                    <a:lumMod val="50000"/>
                  </a:schemeClr>
                </a:solidFill>
              </a:rPr>
              <a:t>adesea</a:t>
            </a:r>
            <a:r>
              <a:rPr lang="en-IE" dirty="0">
                <a:solidFill>
                  <a:schemeClr val="tx2">
                    <a:lumMod val="50000"/>
                  </a:schemeClr>
                </a:solidFill>
              </a:rPr>
              <a:t> </a:t>
            </a:r>
            <a:r>
              <a:rPr lang="en-IE" dirty="0" err="1">
                <a:solidFill>
                  <a:schemeClr val="tx2">
                    <a:lumMod val="50000"/>
                  </a:schemeClr>
                </a:solidFill>
              </a:rPr>
              <a:t>implementarea</a:t>
            </a:r>
            <a:r>
              <a:rPr lang="en-IE" dirty="0">
                <a:solidFill>
                  <a:schemeClr val="tx2">
                    <a:lumMod val="50000"/>
                  </a:schemeClr>
                </a:solidFill>
              </a:rPr>
              <a:t>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limitează</a:t>
            </a:r>
            <a:r>
              <a:rPr lang="en-IE" dirty="0">
                <a:solidFill>
                  <a:schemeClr val="tx2">
                    <a:lumMod val="50000"/>
                  </a:schemeClr>
                </a:solidFill>
              </a:rPr>
              <a:t> </a:t>
            </a:r>
            <a:r>
              <a:rPr lang="en-IE" dirty="0" err="1">
                <a:solidFill>
                  <a:schemeClr val="tx2">
                    <a:lumMod val="50000"/>
                  </a:schemeClr>
                </a:solidFill>
              </a:rPr>
              <a:t>performanța</a:t>
            </a:r>
            <a:r>
              <a:rPr lang="en-IE" dirty="0">
                <a:solidFill>
                  <a:schemeClr val="tx2">
                    <a:lumMod val="50000"/>
                  </a:schemeClr>
                </a:solidFill>
              </a:rPr>
              <a:t> </a:t>
            </a:r>
            <a:r>
              <a:rPr lang="en-IE" dirty="0" err="1">
                <a:solidFill>
                  <a:schemeClr val="tx2">
                    <a:lumMod val="50000"/>
                  </a:schemeClr>
                </a:solidFill>
              </a:rPr>
              <a:t>sustenabilității</a:t>
            </a:r>
            <a:r>
              <a:rPr lang="en-IE" dirty="0">
                <a:solidFill>
                  <a:schemeClr val="tx2">
                    <a:lumMod val="50000"/>
                  </a:schemeClr>
                </a:solidFill>
              </a:rPr>
              <a:t>.</a:t>
            </a:r>
          </a:p>
          <a:p>
            <a:pPr lvl="1">
              <a:buClr>
                <a:srgbClr val="90C226"/>
              </a:buClr>
              <a:defRPr/>
            </a:pPr>
            <a:r>
              <a:rPr lang="en-IE" b="1" dirty="0">
                <a:solidFill>
                  <a:schemeClr val="tx2">
                    <a:lumMod val="50000"/>
                  </a:schemeClr>
                </a:solidFill>
                <a:latin typeface="Trebuchet MS" panose="020B0603020202020204"/>
              </a:rPr>
              <a:t>Multimedia: </a:t>
            </a:r>
            <a:r>
              <a:rPr lang="en-IE" dirty="0">
                <a:solidFill>
                  <a:schemeClr val="tx2">
                    <a:lumMod val="50000"/>
                  </a:schemeClr>
                </a:solidFill>
                <a:highlight>
                  <a:srgbClr val="FFFF00"/>
                </a:highlight>
                <a:ea typeface="+mn-lt"/>
                <a:cs typeface="+mn-lt"/>
              </a:rPr>
              <a:t>Imagine </a:t>
            </a:r>
            <a:r>
              <a:rPr lang="en-IE" dirty="0" err="1">
                <a:solidFill>
                  <a:schemeClr val="tx2">
                    <a:lumMod val="50000"/>
                  </a:schemeClr>
                </a:solidFill>
                <a:highlight>
                  <a:srgbClr val="FFFF00"/>
                </a:highlight>
                <a:ea typeface="+mn-lt"/>
                <a:cs typeface="+mn-lt"/>
              </a:rPr>
              <a:t>simbolică</a:t>
            </a:r>
            <a:r>
              <a:rPr lang="en-IE" dirty="0">
                <a:solidFill>
                  <a:schemeClr val="tx2">
                    <a:lumMod val="50000"/>
                  </a:schemeClr>
                </a:solidFill>
                <a:highlight>
                  <a:srgbClr val="FFFF00"/>
                </a:highlight>
                <a:ea typeface="+mn-lt"/>
                <a:cs typeface="+mn-lt"/>
              </a:rPr>
              <a:t> a </a:t>
            </a:r>
            <a:r>
              <a:rPr lang="en-IE" dirty="0" err="1">
                <a:solidFill>
                  <a:schemeClr val="tx2">
                    <a:lumMod val="50000"/>
                  </a:schemeClr>
                </a:solidFill>
                <a:highlight>
                  <a:srgbClr val="FFFF00"/>
                </a:highlight>
                <a:ea typeface="+mn-lt"/>
                <a:cs typeface="+mn-lt"/>
              </a:rPr>
              <a:t>autostrăzilor</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traversate</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vizualizând</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complexitatea</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internă</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și</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lipsa</a:t>
            </a:r>
            <a:r>
              <a:rPr lang="en-IE" dirty="0">
                <a:solidFill>
                  <a:schemeClr val="tx2">
                    <a:lumMod val="50000"/>
                  </a:schemeClr>
                </a:solidFill>
                <a:highlight>
                  <a:srgbClr val="FFFF00"/>
                </a:highlight>
                <a:ea typeface="+mn-lt"/>
                <a:cs typeface="+mn-lt"/>
              </a:rPr>
              <a:t> </a:t>
            </a:r>
            <a:r>
              <a:rPr lang="en-IE" dirty="0" err="1">
                <a:solidFill>
                  <a:schemeClr val="tx2">
                    <a:lumMod val="50000"/>
                  </a:schemeClr>
                </a:solidFill>
                <a:highlight>
                  <a:srgbClr val="FFFF00"/>
                </a:highlight>
                <a:ea typeface="+mn-lt"/>
                <a:cs typeface="+mn-lt"/>
              </a:rPr>
              <a:t>integrării</a:t>
            </a:r>
            <a:r>
              <a:rPr lang="en-IE" dirty="0">
                <a:solidFill>
                  <a:schemeClr val="tx2">
                    <a:lumMod val="50000"/>
                  </a:schemeClr>
                </a:solidFill>
                <a:highlight>
                  <a:srgbClr val="FFFF00"/>
                </a:highlight>
                <a:latin typeface="Trebuchet MS"/>
                <a:ea typeface="+mn-lt"/>
                <a:cs typeface="+mn-lt"/>
              </a:rPr>
              <a:t>.</a:t>
            </a:r>
            <a:endParaRPr lang="en-IE" b="1" dirty="0">
              <a:solidFill>
                <a:schemeClr val="tx2">
                  <a:lumMod val="50000"/>
                </a:schemeClr>
              </a:solidFill>
              <a:latin typeface="Trebuchet MS"/>
              <a:ea typeface="+mn-lt"/>
              <a:cs typeface="+mn-lt"/>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pic>
        <p:nvPicPr>
          <p:cNvPr id="8" name="Grafik 7" descr="Ein Bild, das Spaghetti-Kreuzung, Verkehrsknotenpunkt, Infrastruktur, Transportkorridor enthält.&#10;&#10;KI-generierte Inhalte können fehlerhaft sein.">
            <a:extLst>
              <a:ext uri="{FF2B5EF4-FFF2-40B4-BE49-F238E27FC236}">
                <a16:creationId xmlns:a16="http://schemas.microsoft.com/office/drawing/2014/main" id="{877FB8F3-B960-B9C5-5955-F01B47EC8A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53844" y="1449388"/>
            <a:ext cx="4648412" cy="4450045"/>
          </a:xfrm>
          <a:prstGeom prst="rect">
            <a:avLst/>
          </a:prstGeom>
        </p:spPr>
      </p:pic>
      <p:sp>
        <p:nvSpPr>
          <p:cNvPr id="10" name="Textfeld 9">
            <a:extLst>
              <a:ext uri="{FF2B5EF4-FFF2-40B4-BE49-F238E27FC236}">
                <a16:creationId xmlns:a16="http://schemas.microsoft.com/office/drawing/2014/main" id="{686819F0-1D28-E34A-0A80-3F2049341047}"/>
              </a:ext>
            </a:extLst>
          </p:cNvPr>
          <p:cNvSpPr txBox="1"/>
          <p:nvPr/>
        </p:nvSpPr>
        <p:spPr>
          <a:xfrm>
            <a:off x="7153844" y="5974958"/>
            <a:ext cx="4648412" cy="830997"/>
          </a:xfrm>
          <a:prstGeom prst="rect">
            <a:avLst/>
          </a:prstGeom>
          <a:noFill/>
        </p:spPr>
        <p:txBody>
          <a:bodyPr wrap="square">
            <a:spAutoFit/>
          </a:bodyPr>
          <a:lstStyle/>
          <a:p>
            <a:r>
              <a:rPr lang="de-DE" sz="1200" dirty="0">
                <a:solidFill>
                  <a:schemeClr val="tx2"/>
                </a:solidFill>
              </a:rPr>
              <a:t>https://images.unsplash.com/photo-1625232169171-772503cc56ba?q=80&amp;w=1206&amp;auto=format&amp;fit=crop&amp;ixlib=rb-4.1.0&amp;ixid=M3wxMjA3fDB8MHxwaG90by1wYWdlfHx8fGVufDB8fHx8fA%3D%3D</a:t>
            </a:r>
          </a:p>
        </p:txBody>
      </p:sp>
    </p:spTree>
    <p:extLst>
      <p:ext uri="{BB962C8B-B14F-4D97-AF65-F5344CB8AC3E}">
        <p14:creationId xmlns:p14="http://schemas.microsoft.com/office/powerpoint/2010/main" val="1758463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6F45C-8408-29DA-EBD2-577F1A8FA012}"/>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CD5D78FC-CB09-90CA-9AE4-3322F761D591}"/>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Diagramă</a:t>
            </a:r>
            <a:r>
              <a:rPr lang="en-US" dirty="0">
                <a:solidFill>
                  <a:srgbClr val="255839"/>
                </a:solidFill>
              </a:rPr>
              <a:t> </a:t>
            </a:r>
            <a:r>
              <a:rPr lang="en-US" dirty="0" err="1">
                <a:solidFill>
                  <a:srgbClr val="255839"/>
                </a:solidFill>
              </a:rPr>
              <a:t>interactivă</a:t>
            </a:r>
            <a:r>
              <a:rPr lang="en-US" dirty="0">
                <a:solidFill>
                  <a:srgbClr val="255839"/>
                </a:solidFill>
              </a:rPr>
              <a:t> – </a:t>
            </a:r>
            <a:r>
              <a:rPr lang="en-US" dirty="0" err="1">
                <a:solidFill>
                  <a:srgbClr val="255839"/>
                </a:solidFill>
              </a:rPr>
              <a:t>Analiză</a:t>
            </a:r>
            <a:r>
              <a:rPr lang="en-US" dirty="0">
                <a:solidFill>
                  <a:srgbClr val="255839"/>
                </a:solidFill>
              </a:rPr>
              <a:t> SWOT</a:t>
            </a:r>
            <a:endParaRPr lang="en-US" sz="3600" b="0" i="0" u="none" strike="noStrike" kern="1200" cap="none" spc="0" normalizeH="0" baseline="0" noProof="0" dirty="0">
              <a:ln>
                <a:noFill/>
              </a:ln>
              <a:solidFill>
                <a:srgbClr val="255839"/>
              </a:solidFill>
              <a:effectLst/>
              <a:uLnTx/>
              <a:uFillTx/>
              <a:latin typeface="Trebuchet MS" panose="020B0603020202020204"/>
            </a:endParaRPr>
          </a:p>
        </p:txBody>
      </p:sp>
      <p:sp>
        <p:nvSpPr>
          <p:cNvPr id="6" name="Content Placeholder 7">
            <a:extLst>
              <a:ext uri="{FF2B5EF4-FFF2-40B4-BE49-F238E27FC236}">
                <a16:creationId xmlns:a16="http://schemas.microsoft.com/office/drawing/2014/main" id="{071A4188-0DDA-6E86-B767-E5C29014CF67}"/>
              </a:ext>
            </a:extLst>
          </p:cNvPr>
          <p:cNvSpPr txBox="1">
            <a:spLocks/>
          </p:cNvSpPr>
          <p:nvPr/>
        </p:nvSpPr>
        <p:spPr>
          <a:xfrm>
            <a:off x="389745" y="1449388"/>
            <a:ext cx="5931542" cy="4429124"/>
          </a:xfrm>
          <a:prstGeom prst="rect">
            <a:avLst/>
          </a:prstGeom>
        </p:spPr>
        <p:txBody>
          <a:bodyPr vert="horz" lIns="0" tIns="0" rIns="0" bIns="0" rtlCol="0" anchor="t">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err="1">
                <a:latin typeface="Trebuchet MS" panose="020B0603020202020204"/>
              </a:rPr>
              <a:t>Titlu</a:t>
            </a:r>
            <a:r>
              <a:rPr lang="en-IE" b="1" dirty="0">
                <a:latin typeface="Trebuchet MS" panose="020B0603020202020204"/>
              </a:rPr>
              <a:t>: </a:t>
            </a:r>
            <a:r>
              <a:rPr lang="en-IE" dirty="0" err="1">
                <a:ea typeface="+mj-lt"/>
                <a:cs typeface="+mj-lt"/>
              </a:rPr>
              <a:t>Oportunități</a:t>
            </a:r>
            <a:r>
              <a:rPr lang="en-IE" dirty="0">
                <a:ea typeface="+mj-lt"/>
                <a:cs typeface="+mj-lt"/>
              </a:rPr>
              <a:t> </a:t>
            </a:r>
            <a:r>
              <a:rPr lang="en-IE" dirty="0" err="1">
                <a:ea typeface="+mj-lt"/>
                <a:cs typeface="+mj-lt"/>
              </a:rPr>
              <a:t>în</a:t>
            </a:r>
            <a:r>
              <a:rPr lang="en-IE" dirty="0">
                <a:ea typeface="+mj-lt"/>
                <a:cs typeface="+mj-lt"/>
              </a:rPr>
              <a:t> </a:t>
            </a:r>
            <a:r>
              <a:rPr lang="en-IE" dirty="0" err="1">
                <a:ea typeface="+mj-lt"/>
                <a:cs typeface="+mj-lt"/>
              </a:rPr>
              <a:t>investițiile</a:t>
            </a:r>
            <a:r>
              <a:rPr lang="en-IE" dirty="0">
                <a:ea typeface="+mj-lt"/>
                <a:cs typeface="+mj-lt"/>
              </a:rPr>
              <a:t> </a:t>
            </a:r>
            <a:r>
              <a:rPr lang="en-IE" dirty="0" err="1">
                <a:ea typeface="+mj-lt"/>
                <a:cs typeface="+mj-lt"/>
              </a:rPr>
              <a:t>sustenabile</a:t>
            </a:r>
            <a:endParaRPr lang="en-IE" dirty="0">
              <a:latin typeface="Trebuchet MS"/>
            </a:endParaRPr>
          </a:p>
          <a:p>
            <a:pPr marL="0" indent="0">
              <a:buClr>
                <a:srgbClr val="90C226"/>
              </a:buClr>
              <a:buNone/>
              <a:defRPr/>
            </a:pPr>
            <a:r>
              <a:rPr kumimoji="0" lang="en-IE" sz="1800" b="1" i="0" u="none" strike="noStrike" kern="1200" cap="none" spc="0" normalizeH="0" baseline="0" noProof="0" dirty="0" err="1">
                <a:ln>
                  <a:noFill/>
                </a:ln>
                <a:effectLst/>
                <a:uLnTx/>
                <a:uFillTx/>
                <a:latin typeface="Trebuchet MS" panose="020B0603020202020204"/>
                <a:ea typeface="+mn-ea"/>
                <a:cs typeface="+mn-cs"/>
              </a:rPr>
              <a:t>Subtitlu</a:t>
            </a:r>
            <a:r>
              <a:rPr kumimoji="0" lang="en-IE" sz="1800" b="1" i="0" u="none" strike="noStrike" kern="1200" cap="none" spc="0" normalizeH="0" baseline="0" noProof="0" dirty="0">
                <a:ln>
                  <a:noFill/>
                </a:ln>
                <a:effectLst/>
                <a:uLnTx/>
                <a:uFillTx/>
                <a:latin typeface="Trebuchet MS" panose="020B0603020202020204"/>
                <a:ea typeface="+mn-ea"/>
                <a:cs typeface="+mn-cs"/>
              </a:rPr>
              <a:t>: </a:t>
            </a:r>
            <a:r>
              <a:rPr lang="en-IE" dirty="0" err="1">
                <a:ea typeface="+mj-lt"/>
                <a:cs typeface="+mj-lt"/>
              </a:rPr>
              <a:t>Inovație</a:t>
            </a:r>
            <a:r>
              <a:rPr lang="en-IE" dirty="0">
                <a:ea typeface="+mj-lt"/>
                <a:cs typeface="+mj-lt"/>
              </a:rPr>
              <a:t> </a:t>
            </a:r>
            <a:r>
              <a:rPr lang="en-IE" dirty="0" err="1">
                <a:ea typeface="+mj-lt"/>
                <a:cs typeface="+mj-lt"/>
              </a:rPr>
              <a:t>și</a:t>
            </a:r>
            <a:r>
              <a:rPr lang="en-IE" dirty="0">
                <a:ea typeface="+mj-lt"/>
                <a:cs typeface="+mj-lt"/>
              </a:rPr>
              <a:t> </a:t>
            </a:r>
            <a:r>
              <a:rPr lang="en-IE" dirty="0" err="1">
                <a:ea typeface="+mj-lt"/>
                <a:cs typeface="+mj-lt"/>
              </a:rPr>
              <a:t>potențial</a:t>
            </a:r>
            <a:r>
              <a:rPr lang="en-IE" dirty="0">
                <a:ea typeface="+mj-lt"/>
                <a:cs typeface="+mj-lt"/>
              </a:rPr>
              <a:t> de </a:t>
            </a:r>
            <a:r>
              <a:rPr lang="en-IE" dirty="0" err="1">
                <a:ea typeface="+mj-lt"/>
                <a:cs typeface="+mj-lt"/>
              </a:rPr>
              <a:t>piață</a:t>
            </a:r>
            <a:endParaRPr lang="en-IE" sz="1800" i="0" u="none" strike="noStrike" kern="1200" cap="none" spc="0" normalizeH="0" baseline="0" noProof="0" dirty="0">
              <a:ln>
                <a:noFill/>
              </a:ln>
              <a:effectLst/>
              <a:uLnTx/>
              <a:uFillTx/>
              <a:latin typeface="Trebuchet MS"/>
              <a:ea typeface="+mj-lt"/>
              <a:cs typeface="+mj-lt"/>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indent="0">
              <a:buClr>
                <a:srgbClr val="90C226"/>
              </a:buClr>
              <a:buNone/>
              <a:defRPr/>
            </a:pPr>
            <a:r>
              <a:rPr lang="en-IE" b="1" dirty="0" err="1">
                <a:highlight>
                  <a:srgbClr val="FFFF00"/>
                </a:highlight>
                <a:latin typeface="Trebuchet MS" panose="020B0603020202020204"/>
              </a:rPr>
              <a:t>Oportunități</a:t>
            </a:r>
            <a:endParaRPr lang="en-IE" dirty="0">
              <a:highlight>
                <a:srgbClr val="FFFF00"/>
              </a:highlight>
              <a:latin typeface="Trebuchet MS" panose="020B0603020202020204"/>
            </a:endParaRPr>
          </a:p>
          <a:p>
            <a:pPr lvl="1">
              <a:buClr>
                <a:srgbClr val="90C226"/>
              </a:buClr>
              <a:defRPr/>
            </a:pPr>
            <a:r>
              <a:rPr lang="en-IE" b="1" dirty="0" err="1">
                <a:solidFill>
                  <a:schemeClr val="tx2">
                    <a:lumMod val="50000"/>
                  </a:schemeClr>
                </a:solidFill>
              </a:rPr>
              <a:t>Titlul</a:t>
            </a:r>
            <a:r>
              <a:rPr lang="en-IE" b="1" dirty="0">
                <a:solidFill>
                  <a:schemeClr val="tx2">
                    <a:lumMod val="50000"/>
                  </a:schemeClr>
                </a:solidFill>
              </a:rPr>
              <a:t> 1: </a:t>
            </a:r>
            <a:r>
              <a:rPr lang="en-IE" dirty="0" err="1">
                <a:solidFill>
                  <a:schemeClr val="tx2">
                    <a:lumMod val="50000"/>
                  </a:schemeClr>
                </a:solidFill>
              </a:rPr>
              <a:t>Oportunități</a:t>
            </a:r>
            <a:r>
              <a:rPr lang="en-IE" dirty="0">
                <a:solidFill>
                  <a:schemeClr val="tx2">
                    <a:lumMod val="50000"/>
                  </a:schemeClr>
                </a:solidFill>
              </a:rPr>
              <a:t> </a:t>
            </a:r>
            <a:r>
              <a:rPr lang="en-IE" dirty="0" err="1">
                <a:solidFill>
                  <a:schemeClr val="tx2">
                    <a:lumMod val="50000"/>
                  </a:schemeClr>
                </a:solidFill>
              </a:rPr>
              <a:t>în</a:t>
            </a:r>
            <a:r>
              <a:rPr lang="en-IE" dirty="0">
                <a:solidFill>
                  <a:schemeClr val="tx2">
                    <a:lumMod val="50000"/>
                  </a:schemeClr>
                </a:solidFill>
              </a:rPr>
              <a:t> </a:t>
            </a:r>
            <a:r>
              <a:rPr lang="en-IE" dirty="0" err="1">
                <a:solidFill>
                  <a:schemeClr val="tx2">
                    <a:lumMod val="50000"/>
                  </a:schemeClr>
                </a:solidFill>
              </a:rPr>
              <a:t>investițiile</a:t>
            </a:r>
            <a:r>
              <a:rPr lang="en-IE" dirty="0">
                <a:solidFill>
                  <a:schemeClr val="tx2">
                    <a:lumMod val="50000"/>
                  </a:schemeClr>
                </a:solidFill>
              </a:rPr>
              <a:t> </a:t>
            </a:r>
            <a:r>
              <a:rPr lang="en-IE" dirty="0" err="1">
                <a:solidFill>
                  <a:schemeClr val="tx2">
                    <a:lumMod val="50000"/>
                  </a:schemeClr>
                </a:solidFill>
              </a:rPr>
              <a:t>sustenabile</a:t>
            </a:r>
            <a:r>
              <a:rPr lang="en-IE" dirty="0">
                <a:solidFill>
                  <a:schemeClr val="tx2">
                    <a:lumMod val="50000"/>
                  </a:schemeClr>
                </a:solidFill>
              </a:rPr>
              <a:t>
</a:t>
            </a:r>
            <a:r>
              <a:rPr lang="en-IE" b="1" dirty="0" err="1">
                <a:solidFill>
                  <a:schemeClr val="tx2">
                    <a:lumMod val="50000"/>
                  </a:schemeClr>
                </a:solidFill>
              </a:rPr>
              <a:t>Subtitlul</a:t>
            </a:r>
            <a:r>
              <a:rPr lang="en-IE" b="1" dirty="0">
                <a:solidFill>
                  <a:schemeClr val="tx2">
                    <a:lumMod val="50000"/>
                  </a:schemeClr>
                </a:solidFill>
              </a:rPr>
              <a:t> 1: </a:t>
            </a:r>
            <a:r>
              <a:rPr lang="en-IE" dirty="0" err="1">
                <a:solidFill>
                  <a:schemeClr val="tx2">
                    <a:lumMod val="50000"/>
                  </a:schemeClr>
                </a:solidFill>
              </a:rPr>
              <a:t>Inovație</a:t>
            </a:r>
            <a:r>
              <a:rPr lang="en-IE" dirty="0">
                <a:solidFill>
                  <a:schemeClr val="tx2">
                    <a:lumMod val="50000"/>
                  </a:schemeClr>
                </a:solidFill>
              </a:rPr>
              <a:t> pe </a:t>
            </a:r>
            <a:r>
              <a:rPr lang="en-IE" dirty="0" err="1">
                <a:solidFill>
                  <a:schemeClr val="tx2">
                    <a:lumMod val="50000"/>
                  </a:schemeClr>
                </a:solidFill>
              </a:rPr>
              <a:t>piață</a:t>
            </a:r>
            <a:r>
              <a:rPr lang="en-IE" dirty="0">
                <a:solidFill>
                  <a:schemeClr val="tx2">
                    <a:lumMod val="50000"/>
                  </a:schemeClr>
                </a:solidFill>
              </a:rPr>
              <a:t>
</a:t>
            </a:r>
            <a:r>
              <a:rPr lang="en-IE" b="1" dirty="0" err="1">
                <a:solidFill>
                  <a:schemeClr val="tx2">
                    <a:lumMod val="50000"/>
                  </a:schemeClr>
                </a:solidFill>
              </a:rPr>
              <a:t>Descriere</a:t>
            </a:r>
            <a:r>
              <a:rPr lang="en-IE" b="1" dirty="0">
                <a:solidFill>
                  <a:schemeClr val="tx2">
                    <a:lumMod val="50000"/>
                  </a:schemeClr>
                </a:solidFill>
              </a:rPr>
              <a:t> pop-up: </a:t>
            </a:r>
            <a:r>
              <a:rPr lang="en-IE" dirty="0" err="1">
                <a:solidFill>
                  <a:schemeClr val="tx2">
                    <a:lumMod val="50000"/>
                  </a:schemeClr>
                </a:solidFill>
              </a:rPr>
              <a:t>Sustenabilitatea</a:t>
            </a:r>
            <a:r>
              <a:rPr lang="en-IE" dirty="0">
                <a:solidFill>
                  <a:schemeClr val="tx2">
                    <a:lumMod val="50000"/>
                  </a:schemeClr>
                </a:solidFill>
              </a:rPr>
              <a:t> </a:t>
            </a:r>
            <a:r>
              <a:rPr lang="en-IE" dirty="0" err="1">
                <a:solidFill>
                  <a:schemeClr val="tx2">
                    <a:lumMod val="50000"/>
                  </a:schemeClr>
                </a:solidFill>
              </a:rPr>
              <a:t>deschide</a:t>
            </a:r>
            <a:r>
              <a:rPr lang="en-IE" dirty="0">
                <a:solidFill>
                  <a:schemeClr val="tx2">
                    <a:lumMod val="50000"/>
                  </a:schemeClr>
                </a:solidFill>
              </a:rPr>
              <a:t> </a:t>
            </a:r>
            <a:r>
              <a:rPr lang="en-IE" dirty="0" err="1">
                <a:solidFill>
                  <a:schemeClr val="tx2">
                    <a:lumMod val="50000"/>
                  </a:schemeClr>
                </a:solidFill>
              </a:rPr>
              <a:t>accesul</a:t>
            </a:r>
            <a:r>
              <a:rPr lang="en-IE" dirty="0">
                <a:solidFill>
                  <a:schemeClr val="tx2">
                    <a:lumMod val="50000"/>
                  </a:schemeClr>
                </a:solidFill>
              </a:rPr>
              <a:t> la </a:t>
            </a:r>
            <a:r>
              <a:rPr lang="en-IE" dirty="0" err="1">
                <a:solidFill>
                  <a:schemeClr val="tx2">
                    <a:lumMod val="50000"/>
                  </a:schemeClr>
                </a:solidFill>
              </a:rPr>
              <a:t>sectoare</a:t>
            </a:r>
            <a:r>
              <a:rPr lang="en-IE" dirty="0">
                <a:solidFill>
                  <a:schemeClr val="tx2">
                    <a:lumMod val="50000"/>
                  </a:schemeClr>
                </a:solidFill>
              </a:rPr>
              <a:t> </a:t>
            </a:r>
            <a:r>
              <a:rPr lang="en-IE" dirty="0" err="1">
                <a:solidFill>
                  <a:schemeClr val="tx2">
                    <a:lumMod val="50000"/>
                  </a:schemeClr>
                </a:solidFill>
              </a:rPr>
              <a:t>în</a:t>
            </a:r>
            <a:r>
              <a:rPr lang="en-IE" dirty="0">
                <a:solidFill>
                  <a:schemeClr val="tx2">
                    <a:lumMod val="50000"/>
                  </a:schemeClr>
                </a:solidFill>
              </a:rPr>
              <a:t> </a:t>
            </a:r>
            <a:r>
              <a:rPr lang="en-IE" dirty="0" err="1">
                <a:solidFill>
                  <a:schemeClr val="tx2">
                    <a:lumMod val="50000"/>
                  </a:schemeClr>
                </a:solidFill>
              </a:rPr>
              <a:t>creștere</a:t>
            </a:r>
            <a:r>
              <a:rPr lang="en-IE" dirty="0">
                <a:solidFill>
                  <a:schemeClr val="tx2">
                    <a:lumMod val="50000"/>
                  </a:schemeClr>
                </a:solidFill>
              </a:rPr>
              <a:t> precum </a:t>
            </a:r>
            <a:r>
              <a:rPr lang="en-IE" dirty="0" err="1">
                <a:solidFill>
                  <a:schemeClr val="tx2">
                    <a:lumMod val="50000"/>
                  </a:schemeClr>
                </a:solidFill>
              </a:rPr>
              <a:t>energia</a:t>
            </a:r>
            <a:r>
              <a:rPr lang="en-IE" dirty="0">
                <a:solidFill>
                  <a:schemeClr val="tx2">
                    <a:lumMod val="50000"/>
                  </a:schemeClr>
                </a:solidFill>
              </a:rPr>
              <a:t> </a:t>
            </a:r>
            <a:r>
              <a:rPr lang="en-IE" dirty="0" err="1">
                <a:solidFill>
                  <a:schemeClr val="tx2">
                    <a:lumMod val="50000"/>
                  </a:schemeClr>
                </a:solidFill>
              </a:rPr>
              <a:t>regenerabilă</a:t>
            </a:r>
            <a:r>
              <a:rPr lang="en-IE" dirty="0">
                <a:solidFill>
                  <a:schemeClr val="tx2">
                    <a:lumMod val="50000"/>
                  </a:schemeClr>
                </a:solidFill>
              </a:rPr>
              <a:t>, </a:t>
            </a:r>
            <a:r>
              <a:rPr lang="en-IE" dirty="0" err="1">
                <a:solidFill>
                  <a:schemeClr val="tx2">
                    <a:lumMod val="50000"/>
                  </a:schemeClr>
                </a:solidFill>
              </a:rPr>
              <a:t>economia</a:t>
            </a:r>
            <a:r>
              <a:rPr lang="en-IE" dirty="0">
                <a:solidFill>
                  <a:schemeClr val="tx2">
                    <a:lumMod val="50000"/>
                  </a:schemeClr>
                </a:solidFill>
              </a:rPr>
              <a:t> </a:t>
            </a:r>
            <a:r>
              <a:rPr lang="en-IE" dirty="0" err="1">
                <a:solidFill>
                  <a:schemeClr val="tx2">
                    <a:lumMod val="50000"/>
                  </a:schemeClr>
                </a:solidFill>
              </a:rPr>
              <a:t>circulară</a:t>
            </a:r>
            <a:r>
              <a:rPr lang="en-IE" dirty="0">
                <a:solidFill>
                  <a:schemeClr val="tx2">
                    <a:lumMod val="50000"/>
                  </a:schemeClr>
                </a:solidFill>
              </a:rPr>
              <a:t>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mobilitatea</a:t>
            </a:r>
            <a:r>
              <a:rPr lang="en-IE" dirty="0">
                <a:solidFill>
                  <a:schemeClr val="tx2">
                    <a:lumMod val="50000"/>
                  </a:schemeClr>
                </a:solidFill>
              </a:rPr>
              <a:t> </a:t>
            </a:r>
            <a:r>
              <a:rPr lang="en-IE" dirty="0" err="1">
                <a:solidFill>
                  <a:schemeClr val="tx2">
                    <a:lumMod val="50000"/>
                  </a:schemeClr>
                </a:solidFill>
              </a:rPr>
              <a:t>verde</a:t>
            </a:r>
            <a:r>
              <a:rPr lang="en-IE" dirty="0">
                <a:solidFill>
                  <a:schemeClr val="tx2">
                    <a:lumMod val="50000"/>
                  </a:schemeClr>
                </a:solidFill>
              </a:rPr>
              <a:t>. </a:t>
            </a:r>
            <a:r>
              <a:rPr lang="en-IE" dirty="0" err="1">
                <a:solidFill>
                  <a:schemeClr val="tx2">
                    <a:lumMod val="50000"/>
                  </a:schemeClr>
                </a:solidFill>
              </a:rPr>
              <a:t>Atrage</a:t>
            </a:r>
            <a:r>
              <a:rPr lang="en-IE" dirty="0">
                <a:solidFill>
                  <a:schemeClr val="tx2">
                    <a:lumMod val="50000"/>
                  </a:schemeClr>
                </a:solidFill>
              </a:rPr>
              <a:t> </a:t>
            </a:r>
            <a:r>
              <a:rPr lang="en-IE" dirty="0" err="1">
                <a:solidFill>
                  <a:schemeClr val="tx2">
                    <a:lumMod val="50000"/>
                  </a:schemeClr>
                </a:solidFill>
              </a:rPr>
              <a:t>investitori</a:t>
            </a:r>
            <a:r>
              <a:rPr lang="en-IE" dirty="0">
                <a:solidFill>
                  <a:schemeClr val="tx2">
                    <a:lumMod val="50000"/>
                  </a:schemeClr>
                </a:solidFill>
              </a:rPr>
              <a:t> </a:t>
            </a:r>
            <a:r>
              <a:rPr lang="en-IE" dirty="0" err="1">
                <a:solidFill>
                  <a:schemeClr val="tx2">
                    <a:lumMod val="50000"/>
                  </a:schemeClr>
                </a:solidFill>
              </a:rPr>
              <a:t>responsabili</a:t>
            </a:r>
            <a:r>
              <a:rPr lang="en-IE" dirty="0">
                <a:solidFill>
                  <a:schemeClr val="tx2">
                    <a:lumMod val="50000"/>
                  </a:schemeClr>
                </a:solidFill>
              </a:rPr>
              <a:t>, </a:t>
            </a:r>
            <a:r>
              <a:rPr lang="en-IE" dirty="0" err="1">
                <a:solidFill>
                  <a:schemeClr val="tx2">
                    <a:lumMod val="50000"/>
                  </a:schemeClr>
                </a:solidFill>
              </a:rPr>
              <a:t>stimulează</a:t>
            </a:r>
            <a:r>
              <a:rPr lang="en-IE" dirty="0">
                <a:solidFill>
                  <a:schemeClr val="tx2">
                    <a:lumMod val="50000"/>
                  </a:schemeClr>
                </a:solidFill>
              </a:rPr>
              <a:t> </a:t>
            </a:r>
            <a:r>
              <a:rPr lang="en-IE" dirty="0" err="1">
                <a:solidFill>
                  <a:schemeClr val="tx2">
                    <a:lumMod val="50000"/>
                  </a:schemeClr>
                </a:solidFill>
              </a:rPr>
              <a:t>inovația</a:t>
            </a:r>
            <a:r>
              <a:rPr lang="en-IE" dirty="0">
                <a:solidFill>
                  <a:schemeClr val="tx2">
                    <a:lumMod val="50000"/>
                  </a:schemeClr>
                </a:solidFill>
              </a:rPr>
              <a:t>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creează</a:t>
            </a:r>
            <a:r>
              <a:rPr lang="en-IE" dirty="0">
                <a:solidFill>
                  <a:schemeClr val="tx2">
                    <a:lumMod val="50000"/>
                  </a:schemeClr>
                </a:solidFill>
              </a:rPr>
              <a:t> un </a:t>
            </a:r>
            <a:r>
              <a:rPr lang="en-IE" dirty="0" err="1">
                <a:solidFill>
                  <a:schemeClr val="tx2">
                    <a:lumMod val="50000"/>
                  </a:schemeClr>
                </a:solidFill>
              </a:rPr>
              <a:t>avantaj</a:t>
            </a:r>
            <a:r>
              <a:rPr lang="en-IE" dirty="0">
                <a:solidFill>
                  <a:schemeClr val="tx2">
                    <a:lumMod val="50000"/>
                  </a:schemeClr>
                </a:solidFill>
              </a:rPr>
              <a:t> </a:t>
            </a:r>
            <a:r>
              <a:rPr lang="en-IE" dirty="0" err="1">
                <a:solidFill>
                  <a:schemeClr val="tx2">
                    <a:lumMod val="50000"/>
                  </a:schemeClr>
                </a:solidFill>
              </a:rPr>
              <a:t>competitiv</a:t>
            </a:r>
            <a:r>
              <a:rPr lang="en-IE" dirty="0">
                <a:solidFill>
                  <a:schemeClr val="tx2">
                    <a:lumMod val="50000"/>
                  </a:schemeClr>
                </a:solidFill>
              </a:rPr>
              <a:t> pe termen lung</a:t>
            </a:r>
            <a:r>
              <a:rPr lang="en-IE" dirty="0">
                <a:solidFill>
                  <a:schemeClr val="tx2">
                    <a:lumMod val="50000"/>
                  </a:schemeClr>
                </a:solidFill>
                <a:latin typeface="Trebuchet MS"/>
                <a:ea typeface="+mn-lt"/>
                <a:cs typeface="+mn-lt"/>
              </a:rPr>
              <a:t>.</a:t>
            </a:r>
          </a:p>
          <a:p>
            <a:pPr lvl="1">
              <a:buClr>
                <a:srgbClr val="90C226"/>
              </a:buClr>
              <a:defRPr/>
            </a:pPr>
            <a:r>
              <a:rPr lang="en-IE" b="1" dirty="0">
                <a:solidFill>
                  <a:schemeClr val="tx2">
                    <a:lumMod val="50000"/>
                  </a:schemeClr>
                </a:solidFill>
                <a:latin typeface="Trebuchet MS" panose="020B0603020202020204"/>
              </a:rPr>
              <a:t>Multimedia: </a:t>
            </a:r>
            <a:r>
              <a:rPr lang="en-US" dirty="0" err="1">
                <a:solidFill>
                  <a:schemeClr val="tx2">
                    <a:lumMod val="50000"/>
                  </a:schemeClr>
                </a:solidFill>
                <a:highlight>
                  <a:srgbClr val="FFFF00"/>
                </a:highlight>
                <a:ea typeface="+mn-lt"/>
                <a:cs typeface="+mn-lt"/>
              </a:rPr>
              <a:t>Răsadurile</a:t>
            </a:r>
            <a:r>
              <a:rPr lang="en-US" dirty="0">
                <a:solidFill>
                  <a:schemeClr val="tx2">
                    <a:lumMod val="50000"/>
                  </a:schemeClr>
                </a:solidFill>
                <a:highlight>
                  <a:srgbClr val="FFFF00"/>
                </a:highlight>
                <a:ea typeface="+mn-lt"/>
                <a:cs typeface="+mn-lt"/>
              </a:rPr>
              <a:t> din </a:t>
            </a:r>
            <a:r>
              <a:rPr lang="en-US" dirty="0" err="1">
                <a:solidFill>
                  <a:schemeClr val="tx2">
                    <a:lumMod val="50000"/>
                  </a:schemeClr>
                </a:solidFill>
                <a:highlight>
                  <a:srgbClr val="FFFF00"/>
                </a:highlight>
                <a:ea typeface="+mn-lt"/>
                <a:cs typeface="+mn-lt"/>
              </a:rPr>
              <a:t>monede</a:t>
            </a:r>
            <a:r>
              <a:rPr lang="en-US" dirty="0">
                <a:solidFill>
                  <a:schemeClr val="tx2">
                    <a:lumMod val="50000"/>
                  </a:schemeClr>
                </a:solidFill>
                <a:highlight>
                  <a:srgbClr val="FFFF00"/>
                </a:highlight>
                <a:ea typeface="+mn-lt"/>
                <a:cs typeface="+mn-lt"/>
              </a:rPr>
              <a:t> </a:t>
            </a:r>
            <a:r>
              <a:rPr lang="en-US" dirty="0" err="1">
                <a:solidFill>
                  <a:schemeClr val="tx2">
                    <a:lumMod val="50000"/>
                  </a:schemeClr>
                </a:solidFill>
                <a:highlight>
                  <a:srgbClr val="FFFF00"/>
                </a:highlight>
                <a:ea typeface="+mn-lt"/>
                <a:cs typeface="+mn-lt"/>
              </a:rPr>
              <a:t>reprezintă</a:t>
            </a:r>
            <a:r>
              <a:rPr lang="en-US" dirty="0">
                <a:solidFill>
                  <a:schemeClr val="tx2">
                    <a:lumMod val="50000"/>
                  </a:schemeClr>
                </a:solidFill>
                <a:highlight>
                  <a:srgbClr val="FFFF00"/>
                </a:highlight>
                <a:ea typeface="+mn-lt"/>
                <a:cs typeface="+mn-lt"/>
              </a:rPr>
              <a:t> o </a:t>
            </a:r>
            <a:r>
              <a:rPr lang="en-US" dirty="0" err="1">
                <a:solidFill>
                  <a:schemeClr val="tx2">
                    <a:lumMod val="50000"/>
                  </a:schemeClr>
                </a:solidFill>
                <a:highlight>
                  <a:srgbClr val="FFFF00"/>
                </a:highlight>
                <a:ea typeface="+mn-lt"/>
                <a:cs typeface="+mn-lt"/>
              </a:rPr>
              <a:t>investiție</a:t>
            </a:r>
            <a:r>
              <a:rPr lang="en-US" dirty="0">
                <a:solidFill>
                  <a:schemeClr val="tx2">
                    <a:lumMod val="50000"/>
                  </a:schemeClr>
                </a:solidFill>
                <a:highlight>
                  <a:srgbClr val="FFFF00"/>
                </a:highlight>
                <a:ea typeface="+mn-lt"/>
                <a:cs typeface="+mn-lt"/>
              </a:rPr>
              <a:t> </a:t>
            </a:r>
            <a:r>
              <a:rPr lang="en-US" dirty="0" err="1">
                <a:solidFill>
                  <a:schemeClr val="tx2">
                    <a:lumMod val="50000"/>
                  </a:schemeClr>
                </a:solidFill>
                <a:highlight>
                  <a:srgbClr val="FFFF00"/>
                </a:highlight>
                <a:ea typeface="+mn-lt"/>
                <a:cs typeface="+mn-lt"/>
              </a:rPr>
              <a:t>sustenabilă</a:t>
            </a:r>
            <a:r>
              <a:rPr lang="en-IE" dirty="0">
                <a:solidFill>
                  <a:schemeClr val="tx2">
                    <a:lumMod val="50000"/>
                  </a:schemeClr>
                </a:solidFill>
                <a:highlight>
                  <a:srgbClr val="FFFF00"/>
                </a:highlight>
                <a:latin typeface="Trebuchet MS"/>
                <a:ea typeface="+mn-lt"/>
                <a:cs typeface="+mn-lt"/>
              </a:rPr>
              <a:t>.</a:t>
            </a:r>
            <a:endParaRPr lang="en-IE" b="1" dirty="0">
              <a:solidFill>
                <a:schemeClr val="tx2">
                  <a:lumMod val="50000"/>
                </a:schemeClr>
              </a:solidFill>
              <a:highlight>
                <a:srgbClr val="FFFF00"/>
              </a:highlight>
              <a:latin typeface="Trebuchet MS"/>
              <a:ea typeface="+mn-lt"/>
              <a:cs typeface="+mn-lt"/>
            </a:endParaRP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pic>
        <p:nvPicPr>
          <p:cNvPr id="1026" name="Picture 2" descr="Free Money Profit photo and picture">
            <a:extLst>
              <a:ext uri="{FF2B5EF4-FFF2-40B4-BE49-F238E27FC236}">
                <a16:creationId xmlns:a16="http://schemas.microsoft.com/office/drawing/2014/main" id="{053DF7D4-3FD3-AE70-2A6A-B65959CEAB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4952" y="1449388"/>
            <a:ext cx="5147303" cy="2915478"/>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a:extLst>
              <a:ext uri="{FF2B5EF4-FFF2-40B4-BE49-F238E27FC236}">
                <a16:creationId xmlns:a16="http://schemas.microsoft.com/office/drawing/2014/main" id="{93CA2CCB-7DEB-8327-FFCD-24D0FFB05CFA}"/>
              </a:ext>
            </a:extLst>
          </p:cNvPr>
          <p:cNvSpPr txBox="1"/>
          <p:nvPr/>
        </p:nvSpPr>
        <p:spPr>
          <a:xfrm>
            <a:off x="6654952" y="4364866"/>
            <a:ext cx="5147303" cy="276999"/>
          </a:xfrm>
          <a:prstGeom prst="rect">
            <a:avLst/>
          </a:prstGeom>
          <a:noFill/>
        </p:spPr>
        <p:txBody>
          <a:bodyPr wrap="square">
            <a:spAutoFit/>
          </a:bodyPr>
          <a:lstStyle/>
          <a:p>
            <a:r>
              <a:rPr lang="de-DE" sz="1200" dirty="0">
                <a:solidFill>
                  <a:schemeClr val="tx2"/>
                </a:solidFill>
              </a:rPr>
              <a:t>https://cdn.pixabay.com/photo/2017/08/30/07/56/money-2696228_1280.jpg</a:t>
            </a:r>
          </a:p>
        </p:txBody>
      </p:sp>
    </p:spTree>
    <p:extLst>
      <p:ext uri="{BB962C8B-B14F-4D97-AF65-F5344CB8AC3E}">
        <p14:creationId xmlns:p14="http://schemas.microsoft.com/office/powerpoint/2010/main" val="17485052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0D29E-49D5-FA32-F1C3-BEC502D92E7A}"/>
            </a:ext>
          </a:extLst>
        </p:cNvPr>
        <p:cNvGrpSpPr/>
        <p:nvPr/>
      </p:nvGrpSpPr>
      <p:grpSpPr>
        <a:xfrm>
          <a:off x="0" y="0"/>
          <a:ext cx="0" cy="0"/>
          <a:chOff x="0" y="0"/>
          <a:chExt cx="0" cy="0"/>
        </a:xfrm>
      </p:grpSpPr>
      <p:sp>
        <p:nvSpPr>
          <p:cNvPr id="5" name="Title 5">
            <a:extLst>
              <a:ext uri="{FF2B5EF4-FFF2-40B4-BE49-F238E27FC236}">
                <a16:creationId xmlns:a16="http://schemas.microsoft.com/office/drawing/2014/main" id="{B5D75F08-9519-26C5-22CF-28836BDFCA8B}"/>
              </a:ext>
            </a:extLst>
          </p:cNvPr>
          <p:cNvSpPr txBox="1">
            <a:spLocks/>
          </p:cNvSpPr>
          <p:nvPr/>
        </p:nvSpPr>
        <p:spPr>
          <a:xfrm>
            <a:off x="1619866" y="635199"/>
            <a:ext cx="8596668" cy="814189"/>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Diagramă</a:t>
            </a:r>
            <a:r>
              <a:rPr lang="en-US" dirty="0">
                <a:solidFill>
                  <a:srgbClr val="255839"/>
                </a:solidFill>
              </a:rPr>
              <a:t> </a:t>
            </a:r>
            <a:r>
              <a:rPr lang="en-US" dirty="0" err="1">
                <a:solidFill>
                  <a:srgbClr val="255839"/>
                </a:solidFill>
              </a:rPr>
              <a:t>interactivă</a:t>
            </a:r>
            <a:r>
              <a:rPr lang="en-US" dirty="0">
                <a:solidFill>
                  <a:srgbClr val="255839"/>
                </a:solidFill>
              </a:rPr>
              <a:t> – </a:t>
            </a:r>
            <a:r>
              <a:rPr lang="en-US" dirty="0" err="1">
                <a:solidFill>
                  <a:srgbClr val="255839"/>
                </a:solidFill>
              </a:rPr>
              <a:t>Analiză</a:t>
            </a:r>
            <a:r>
              <a:rPr lang="en-US" dirty="0">
                <a:solidFill>
                  <a:srgbClr val="255839"/>
                </a:solidFill>
              </a:rPr>
              <a:t> SWOT</a:t>
            </a:r>
            <a:endParaRPr lang="en-US" sz="3600" b="0" i="0" u="none" strike="noStrike" kern="1200" cap="none" spc="0" normalizeH="0" baseline="0" noProof="0" dirty="0">
              <a:ln>
                <a:noFill/>
              </a:ln>
              <a:solidFill>
                <a:srgbClr val="255839"/>
              </a:solidFill>
              <a:effectLst/>
              <a:uLnTx/>
              <a:uFillTx/>
              <a:latin typeface="Trebuchet MS" panose="020B0603020202020204"/>
            </a:endParaRPr>
          </a:p>
        </p:txBody>
      </p:sp>
      <p:sp>
        <p:nvSpPr>
          <p:cNvPr id="6" name="Content Placeholder 7">
            <a:extLst>
              <a:ext uri="{FF2B5EF4-FFF2-40B4-BE49-F238E27FC236}">
                <a16:creationId xmlns:a16="http://schemas.microsoft.com/office/drawing/2014/main" id="{6E40AC51-1CA9-ED0B-E848-571349DCEBBE}"/>
              </a:ext>
            </a:extLst>
          </p:cNvPr>
          <p:cNvSpPr txBox="1">
            <a:spLocks/>
          </p:cNvSpPr>
          <p:nvPr/>
        </p:nvSpPr>
        <p:spPr>
          <a:xfrm>
            <a:off x="389745" y="1449388"/>
            <a:ext cx="11417942" cy="4429124"/>
          </a:xfrm>
          <a:prstGeom prst="rect">
            <a:avLst/>
          </a:prstGeom>
        </p:spPr>
        <p:txBody>
          <a:bodyPr vert="horz" lIns="0" tIns="0" rIns="0" bIns="0" rtlCol="0" anchor="t">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ysClr val="windowText" lastClr="000000"/>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0C226"/>
              </a:buClr>
              <a:buNone/>
              <a:defRPr/>
            </a:pPr>
            <a:r>
              <a:rPr lang="en-IE" b="1" dirty="0" err="1">
                <a:latin typeface="Trebuchet MS" panose="020B0603020202020204"/>
              </a:rPr>
              <a:t>Titlu</a:t>
            </a:r>
            <a:r>
              <a:rPr lang="en-IE" b="1" dirty="0">
                <a:latin typeface="Trebuchet MS" panose="020B0603020202020204"/>
              </a:rPr>
              <a:t>: </a:t>
            </a:r>
            <a:r>
              <a:rPr lang="it-IT" dirty="0">
                <a:ea typeface="+mj-lt"/>
                <a:cs typeface="+mj-lt"/>
              </a:rPr>
              <a:t>Amenințări la adresa investițiilor sustenabile</a:t>
            </a:r>
            <a:endParaRPr lang="en-US" dirty="0">
              <a:latin typeface="Trebuchet MS"/>
              <a:ea typeface="Calibri Light" panose="020F0302020204030204"/>
              <a:cs typeface="Calibri Light" panose="020F0302020204030204"/>
            </a:endParaRPr>
          </a:p>
          <a:p>
            <a:pPr marL="0" indent="0">
              <a:buNone/>
              <a:defRPr/>
            </a:pPr>
            <a:r>
              <a:rPr kumimoji="0" lang="en-IE" sz="1800" b="1" i="0" u="none" strike="noStrike" kern="1200" cap="none" spc="0" normalizeH="0" baseline="0" noProof="0" dirty="0" err="1">
                <a:ln>
                  <a:noFill/>
                </a:ln>
                <a:effectLst/>
                <a:uLnTx/>
                <a:uFillTx/>
                <a:latin typeface="Trebuchet MS" panose="020B0603020202020204"/>
                <a:ea typeface="+mn-ea"/>
                <a:cs typeface="+mn-cs"/>
              </a:rPr>
              <a:t>Subtitlu</a:t>
            </a:r>
            <a:r>
              <a:rPr kumimoji="0" lang="en-IE" sz="1800" b="1" i="0" u="none" strike="noStrike" kern="1200" cap="none" spc="0" normalizeH="0" baseline="0" noProof="0" dirty="0">
                <a:ln>
                  <a:noFill/>
                </a:ln>
                <a:effectLst/>
                <a:uLnTx/>
                <a:uFillTx/>
                <a:latin typeface="Trebuchet MS" panose="020B0603020202020204"/>
                <a:ea typeface="+mn-ea"/>
                <a:cs typeface="+mn-cs"/>
              </a:rPr>
              <a:t>: </a:t>
            </a:r>
            <a:r>
              <a:rPr lang="it-IT" dirty="0">
                <a:ea typeface="+mj-lt"/>
                <a:cs typeface="+mj-lt"/>
              </a:rPr>
              <a:t>Riscuri externe și factori de incertitudine</a:t>
            </a:r>
            <a:endParaRPr lang="en-US" dirty="0">
              <a:latin typeface="Trebuchet MS"/>
              <a:ea typeface="Calibri Light" panose="020F0302020204030204"/>
              <a:cs typeface="Calibri Light" panose="020F030202020403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lang="en-IE" b="1" dirty="0">
              <a:latin typeface="Trebuchet MS" panose="020B0603020202020204"/>
            </a:endParaRP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lang="en-IE" b="1" dirty="0" err="1">
                <a:highlight>
                  <a:srgbClr val="FFFF00"/>
                </a:highlight>
                <a:latin typeface="Trebuchet MS" panose="020B0603020202020204"/>
              </a:rPr>
              <a:t>Amenințări</a:t>
            </a:r>
            <a:endParaRPr lang="en-IE" dirty="0">
              <a:highlight>
                <a:srgbClr val="FFFF00"/>
              </a:highlight>
              <a:latin typeface="Trebuchet MS" panose="020B0603020202020204"/>
            </a:endParaRPr>
          </a:p>
          <a:p>
            <a:pPr lvl="1">
              <a:buClr>
                <a:srgbClr val="90C226"/>
              </a:buClr>
              <a:defRPr/>
            </a:pPr>
            <a:r>
              <a:rPr lang="en-IE" b="1" dirty="0" err="1">
                <a:solidFill>
                  <a:schemeClr val="tx2">
                    <a:lumMod val="50000"/>
                  </a:schemeClr>
                </a:solidFill>
              </a:rPr>
              <a:t>Titlul</a:t>
            </a:r>
            <a:r>
              <a:rPr lang="en-IE" b="1" dirty="0">
                <a:solidFill>
                  <a:schemeClr val="tx2">
                    <a:lumMod val="50000"/>
                  </a:schemeClr>
                </a:solidFill>
              </a:rPr>
              <a:t> 1: </a:t>
            </a:r>
            <a:r>
              <a:rPr lang="en-IE" dirty="0" err="1">
                <a:solidFill>
                  <a:schemeClr val="tx2">
                    <a:lumMod val="50000"/>
                  </a:schemeClr>
                </a:solidFill>
              </a:rPr>
              <a:t>Amenințări</a:t>
            </a:r>
            <a:r>
              <a:rPr lang="en-IE" dirty="0">
                <a:solidFill>
                  <a:schemeClr val="tx2">
                    <a:lumMod val="50000"/>
                  </a:schemeClr>
                </a:solidFill>
              </a:rPr>
              <a:t> la </a:t>
            </a:r>
            <a:r>
              <a:rPr lang="en-IE" dirty="0" err="1">
                <a:solidFill>
                  <a:schemeClr val="tx2">
                    <a:lumMod val="50000"/>
                  </a:schemeClr>
                </a:solidFill>
              </a:rPr>
              <a:t>adresa</a:t>
            </a:r>
            <a:r>
              <a:rPr lang="en-IE" dirty="0">
                <a:solidFill>
                  <a:schemeClr val="tx2">
                    <a:lumMod val="50000"/>
                  </a:schemeClr>
                </a:solidFill>
              </a:rPr>
              <a:t> </a:t>
            </a:r>
            <a:r>
              <a:rPr lang="en-IE" dirty="0" err="1">
                <a:solidFill>
                  <a:schemeClr val="tx2">
                    <a:lumMod val="50000"/>
                  </a:schemeClr>
                </a:solidFill>
              </a:rPr>
              <a:t>investițiilor</a:t>
            </a:r>
            <a:r>
              <a:rPr lang="en-IE" dirty="0">
                <a:solidFill>
                  <a:schemeClr val="tx2">
                    <a:lumMod val="50000"/>
                  </a:schemeClr>
                </a:solidFill>
              </a:rPr>
              <a:t> </a:t>
            </a:r>
            <a:r>
              <a:rPr lang="en-IE" dirty="0" err="1">
                <a:solidFill>
                  <a:schemeClr val="tx2">
                    <a:lumMod val="50000"/>
                  </a:schemeClr>
                </a:solidFill>
              </a:rPr>
              <a:t>sustenabile</a:t>
            </a:r>
            <a:r>
              <a:rPr lang="en-IE" dirty="0">
                <a:solidFill>
                  <a:schemeClr val="tx2">
                    <a:lumMod val="50000"/>
                  </a:schemeClr>
                </a:solidFill>
              </a:rPr>
              <a:t>
</a:t>
            </a:r>
            <a:r>
              <a:rPr lang="en-IE" b="1" dirty="0" err="1">
                <a:solidFill>
                  <a:schemeClr val="tx2">
                    <a:lumMod val="50000"/>
                  </a:schemeClr>
                </a:solidFill>
              </a:rPr>
              <a:t>Subtitlul</a:t>
            </a:r>
            <a:r>
              <a:rPr lang="en-IE" b="1" dirty="0">
                <a:solidFill>
                  <a:schemeClr val="tx2">
                    <a:lumMod val="50000"/>
                  </a:schemeClr>
                </a:solidFill>
              </a:rPr>
              <a:t> 1: </a:t>
            </a:r>
            <a:r>
              <a:rPr lang="en-IE" dirty="0" err="1">
                <a:solidFill>
                  <a:schemeClr val="tx2">
                    <a:lumMod val="50000"/>
                  </a:schemeClr>
                </a:solidFill>
              </a:rPr>
              <a:t>Riscuri</a:t>
            </a:r>
            <a:r>
              <a:rPr lang="en-IE" dirty="0">
                <a:solidFill>
                  <a:schemeClr val="tx2">
                    <a:lumMod val="50000"/>
                  </a:schemeClr>
                </a:solidFill>
              </a:rPr>
              <a:t> externe
</a:t>
            </a:r>
            <a:r>
              <a:rPr lang="en-IE" b="1" dirty="0" err="1">
                <a:solidFill>
                  <a:schemeClr val="tx2">
                    <a:lumMod val="50000"/>
                  </a:schemeClr>
                </a:solidFill>
              </a:rPr>
              <a:t>Descriere</a:t>
            </a:r>
            <a:r>
              <a:rPr lang="en-IE" b="1" dirty="0">
                <a:solidFill>
                  <a:schemeClr val="tx2">
                    <a:lumMod val="50000"/>
                  </a:schemeClr>
                </a:solidFill>
              </a:rPr>
              <a:t> pop-up: </a:t>
            </a:r>
            <a:r>
              <a:rPr lang="en-IE" dirty="0" err="1">
                <a:solidFill>
                  <a:schemeClr val="tx2">
                    <a:lumMod val="50000"/>
                  </a:schemeClr>
                </a:solidFill>
              </a:rPr>
              <a:t>Incertitudinea</a:t>
            </a:r>
            <a:r>
              <a:rPr lang="en-IE" dirty="0">
                <a:solidFill>
                  <a:schemeClr val="tx2">
                    <a:lumMod val="50000"/>
                  </a:schemeClr>
                </a:solidFill>
              </a:rPr>
              <a:t> </a:t>
            </a:r>
            <a:r>
              <a:rPr lang="en-IE" dirty="0" err="1">
                <a:solidFill>
                  <a:schemeClr val="tx2">
                    <a:lumMod val="50000"/>
                  </a:schemeClr>
                </a:solidFill>
              </a:rPr>
              <a:t>reglementării</a:t>
            </a:r>
            <a:r>
              <a:rPr lang="en-IE" dirty="0">
                <a:solidFill>
                  <a:schemeClr val="tx2">
                    <a:lumMod val="50000"/>
                  </a:schemeClr>
                </a:solidFill>
              </a:rPr>
              <a:t>, greenwashing-ul </a:t>
            </a:r>
            <a:r>
              <a:rPr lang="en-IE" dirty="0" err="1">
                <a:solidFill>
                  <a:schemeClr val="tx2">
                    <a:lumMod val="50000"/>
                  </a:schemeClr>
                </a:solidFill>
              </a:rPr>
              <a:t>și</a:t>
            </a:r>
            <a:r>
              <a:rPr lang="en-IE" dirty="0">
                <a:solidFill>
                  <a:schemeClr val="tx2">
                    <a:lumMod val="50000"/>
                  </a:schemeClr>
                </a:solidFill>
              </a:rPr>
              <a:t> </a:t>
            </a:r>
            <a:r>
              <a:rPr lang="en-IE" dirty="0" err="1">
                <a:solidFill>
                  <a:schemeClr val="tx2">
                    <a:lumMod val="50000"/>
                  </a:schemeClr>
                </a:solidFill>
              </a:rPr>
              <a:t>volatilitatea</a:t>
            </a:r>
            <a:r>
              <a:rPr lang="en-IE" dirty="0">
                <a:solidFill>
                  <a:schemeClr val="tx2">
                    <a:lumMod val="50000"/>
                  </a:schemeClr>
                </a:solidFill>
              </a:rPr>
              <a:t> </a:t>
            </a:r>
            <a:r>
              <a:rPr lang="en-IE" dirty="0" err="1">
                <a:solidFill>
                  <a:schemeClr val="tx2">
                    <a:lumMod val="50000"/>
                  </a:schemeClr>
                </a:solidFill>
              </a:rPr>
              <a:t>pieței</a:t>
            </a:r>
            <a:r>
              <a:rPr lang="en-IE" dirty="0">
                <a:solidFill>
                  <a:schemeClr val="tx2">
                    <a:lumMod val="50000"/>
                  </a:schemeClr>
                </a:solidFill>
              </a:rPr>
              <a:t> </a:t>
            </a:r>
            <a:r>
              <a:rPr lang="en-IE" dirty="0" err="1">
                <a:solidFill>
                  <a:schemeClr val="tx2">
                    <a:lumMod val="50000"/>
                  </a:schemeClr>
                </a:solidFill>
              </a:rPr>
              <a:t>amenință</a:t>
            </a:r>
            <a:r>
              <a:rPr lang="en-IE" dirty="0">
                <a:solidFill>
                  <a:schemeClr val="tx2">
                    <a:lumMod val="50000"/>
                  </a:schemeClr>
                </a:solidFill>
              </a:rPr>
              <a:t> </a:t>
            </a:r>
            <a:r>
              <a:rPr lang="en-IE" dirty="0" err="1">
                <a:solidFill>
                  <a:schemeClr val="tx2">
                    <a:lumMod val="50000"/>
                  </a:schemeClr>
                </a:solidFill>
              </a:rPr>
              <a:t>credibilitatea</a:t>
            </a:r>
            <a:r>
              <a:rPr lang="en-IE" dirty="0">
                <a:solidFill>
                  <a:schemeClr val="tx2">
                    <a:lumMod val="50000"/>
                  </a:schemeClr>
                </a:solidFill>
              </a:rPr>
              <a:t>. </a:t>
            </a:r>
            <a:r>
              <a:rPr lang="en-IE" dirty="0" err="1">
                <a:solidFill>
                  <a:schemeClr val="tx2">
                    <a:lumMod val="50000"/>
                  </a:schemeClr>
                </a:solidFill>
              </a:rPr>
              <a:t>Standardele</a:t>
            </a:r>
            <a:r>
              <a:rPr lang="en-IE" dirty="0">
                <a:solidFill>
                  <a:schemeClr val="tx2">
                    <a:lumMod val="50000"/>
                  </a:schemeClr>
                </a:solidFill>
              </a:rPr>
              <a:t> ESG </a:t>
            </a:r>
            <a:r>
              <a:rPr lang="en-IE" dirty="0" err="1">
                <a:solidFill>
                  <a:schemeClr val="tx2">
                    <a:lumMod val="50000"/>
                  </a:schemeClr>
                </a:solidFill>
              </a:rPr>
              <a:t>inconsistente</a:t>
            </a:r>
            <a:r>
              <a:rPr lang="en-IE" dirty="0">
                <a:solidFill>
                  <a:schemeClr val="tx2">
                    <a:lumMod val="50000"/>
                  </a:schemeClr>
                </a:solidFill>
              </a:rPr>
              <a:t> </a:t>
            </a:r>
            <a:r>
              <a:rPr lang="en-IE" dirty="0" err="1">
                <a:solidFill>
                  <a:schemeClr val="tx2">
                    <a:lumMod val="50000"/>
                  </a:schemeClr>
                </a:solidFill>
              </a:rPr>
              <a:t>sau</a:t>
            </a:r>
            <a:r>
              <a:rPr lang="en-IE" dirty="0">
                <a:solidFill>
                  <a:schemeClr val="tx2">
                    <a:lumMod val="50000"/>
                  </a:schemeClr>
                </a:solidFill>
              </a:rPr>
              <a:t> </a:t>
            </a:r>
            <a:r>
              <a:rPr lang="en-IE" dirty="0" err="1">
                <a:solidFill>
                  <a:schemeClr val="tx2">
                    <a:lumMod val="50000"/>
                  </a:schemeClr>
                </a:solidFill>
              </a:rPr>
              <a:t>definițiile</a:t>
            </a:r>
            <a:r>
              <a:rPr lang="en-IE" dirty="0">
                <a:solidFill>
                  <a:schemeClr val="tx2">
                    <a:lumMod val="50000"/>
                  </a:schemeClr>
                </a:solidFill>
              </a:rPr>
              <a:t> </a:t>
            </a:r>
            <a:r>
              <a:rPr lang="en-IE" dirty="0" err="1">
                <a:solidFill>
                  <a:schemeClr val="tx2">
                    <a:lumMod val="50000"/>
                  </a:schemeClr>
                </a:solidFill>
              </a:rPr>
              <a:t>neclare</a:t>
            </a:r>
            <a:r>
              <a:rPr lang="en-IE" dirty="0">
                <a:solidFill>
                  <a:schemeClr val="tx2">
                    <a:lumMod val="50000"/>
                  </a:schemeClr>
                </a:solidFill>
              </a:rPr>
              <a:t> pot reduce </a:t>
            </a:r>
            <a:r>
              <a:rPr lang="en-IE" dirty="0" err="1">
                <a:solidFill>
                  <a:schemeClr val="tx2">
                    <a:lumMod val="50000"/>
                  </a:schemeClr>
                </a:solidFill>
              </a:rPr>
              <a:t>încrederea</a:t>
            </a:r>
            <a:r>
              <a:rPr lang="en-IE" dirty="0">
                <a:solidFill>
                  <a:schemeClr val="tx2">
                    <a:lumMod val="50000"/>
                  </a:schemeClr>
                </a:solidFill>
              </a:rPr>
              <a:t> </a:t>
            </a:r>
            <a:r>
              <a:rPr lang="en-IE" dirty="0" err="1">
                <a:solidFill>
                  <a:schemeClr val="tx2">
                    <a:lumMod val="50000"/>
                  </a:schemeClr>
                </a:solidFill>
              </a:rPr>
              <a:t>investitorilor</a:t>
            </a:r>
            <a:r>
              <a:rPr lang="en-IE" dirty="0">
                <a:solidFill>
                  <a:schemeClr val="tx2">
                    <a:lumMod val="50000"/>
                  </a:schemeClr>
                </a:solidFill>
              </a:rPr>
              <a:t> </a:t>
            </a:r>
            <a:r>
              <a:rPr lang="en-IE" dirty="0" err="1">
                <a:solidFill>
                  <a:schemeClr val="tx2">
                    <a:lumMod val="50000"/>
                  </a:schemeClr>
                </a:solidFill>
              </a:rPr>
              <a:t>și</a:t>
            </a:r>
            <a:r>
              <a:rPr lang="en-IE" dirty="0">
                <a:solidFill>
                  <a:schemeClr val="tx2">
                    <a:lumMod val="50000"/>
                  </a:schemeClr>
                </a:solidFill>
              </a:rPr>
              <a:t> pot </a:t>
            </a:r>
            <a:r>
              <a:rPr lang="en-IE" dirty="0" err="1">
                <a:solidFill>
                  <a:schemeClr val="tx2">
                    <a:lumMod val="50000"/>
                  </a:schemeClr>
                </a:solidFill>
              </a:rPr>
              <a:t>încetini</a:t>
            </a:r>
            <a:r>
              <a:rPr lang="en-IE" dirty="0">
                <a:solidFill>
                  <a:schemeClr val="tx2">
                    <a:lumMod val="50000"/>
                  </a:schemeClr>
                </a:solidFill>
              </a:rPr>
              <a:t> </a:t>
            </a:r>
            <a:r>
              <a:rPr lang="en-IE" dirty="0" err="1">
                <a:solidFill>
                  <a:schemeClr val="tx2">
                    <a:lumMod val="50000"/>
                  </a:schemeClr>
                </a:solidFill>
              </a:rPr>
              <a:t>adoptarea</a:t>
            </a:r>
            <a:r>
              <a:rPr lang="en-IE" dirty="0">
                <a:solidFill>
                  <a:schemeClr val="tx2">
                    <a:lumMod val="50000"/>
                  </a:schemeClr>
                </a:solidFill>
              </a:rPr>
              <a:t> </a:t>
            </a:r>
            <a:r>
              <a:rPr lang="en-IE" dirty="0" err="1">
                <a:solidFill>
                  <a:schemeClr val="tx2">
                    <a:lumMod val="50000"/>
                  </a:schemeClr>
                </a:solidFill>
              </a:rPr>
              <a:t>finanțării</a:t>
            </a:r>
            <a:r>
              <a:rPr lang="en-IE" dirty="0">
                <a:solidFill>
                  <a:schemeClr val="tx2">
                    <a:lumMod val="50000"/>
                  </a:schemeClr>
                </a:solidFill>
              </a:rPr>
              <a:t> </a:t>
            </a:r>
            <a:r>
              <a:rPr lang="en-IE" dirty="0" err="1">
                <a:solidFill>
                  <a:schemeClr val="tx2">
                    <a:lumMod val="50000"/>
                  </a:schemeClr>
                </a:solidFill>
              </a:rPr>
              <a:t>sustenabile</a:t>
            </a:r>
            <a:r>
              <a:rPr lang="en-IE" dirty="0">
                <a:solidFill>
                  <a:schemeClr val="tx2">
                    <a:lumMod val="50000"/>
                  </a:schemeClr>
                </a:solidFill>
                <a:latin typeface="Trebuchet MS"/>
                <a:ea typeface="+mn-lt"/>
                <a:cs typeface="+mn-lt"/>
              </a:rPr>
              <a:t>.</a:t>
            </a:r>
          </a:p>
          <a:p>
            <a:pPr lvl="1">
              <a:buClr>
                <a:srgbClr val="90C226"/>
              </a:buClr>
              <a:defRPr/>
            </a:pPr>
            <a:r>
              <a:rPr lang="en-IE" b="1" dirty="0">
                <a:solidFill>
                  <a:schemeClr val="tx2">
                    <a:lumMod val="50000"/>
                  </a:schemeClr>
                </a:solidFill>
                <a:latin typeface="Trebuchet MS" panose="020B0603020202020204"/>
              </a:rPr>
              <a:t>Multimedia: </a:t>
            </a:r>
            <a:r>
              <a:rPr lang="en-IE" dirty="0" err="1">
                <a:solidFill>
                  <a:schemeClr val="tx2">
                    <a:lumMod val="50000"/>
                  </a:schemeClr>
                </a:solidFill>
                <a:highlight>
                  <a:srgbClr val="FFFF00"/>
                </a:highlight>
              </a:rPr>
              <a:t>Infografică</a:t>
            </a:r>
            <a:r>
              <a:rPr lang="en-IE" dirty="0">
                <a:solidFill>
                  <a:schemeClr val="tx2">
                    <a:lumMod val="50000"/>
                  </a:schemeClr>
                </a:solidFill>
                <a:highlight>
                  <a:srgbClr val="FFFF00"/>
                </a:highlight>
              </a:rPr>
              <a:t> </a:t>
            </a:r>
            <a:r>
              <a:rPr lang="en-IE" dirty="0" err="1">
                <a:solidFill>
                  <a:schemeClr val="tx2">
                    <a:lumMod val="50000"/>
                  </a:schemeClr>
                </a:solidFill>
                <a:highlight>
                  <a:srgbClr val="FFFF00"/>
                </a:highlight>
              </a:rPr>
              <a:t>circulară</a:t>
            </a:r>
            <a:r>
              <a:rPr lang="en-IE" dirty="0">
                <a:solidFill>
                  <a:schemeClr val="tx2">
                    <a:lumMod val="50000"/>
                  </a:schemeClr>
                </a:solidFill>
                <a:highlight>
                  <a:srgbClr val="FFFF00"/>
                </a:highlight>
              </a:rPr>
              <a:t> care </a:t>
            </a:r>
            <a:r>
              <a:rPr lang="en-IE" dirty="0" err="1">
                <a:solidFill>
                  <a:schemeClr val="tx2">
                    <a:lumMod val="50000"/>
                  </a:schemeClr>
                </a:solidFill>
                <a:highlight>
                  <a:srgbClr val="FFFF00"/>
                </a:highlight>
              </a:rPr>
              <a:t>arată</a:t>
            </a:r>
            <a:r>
              <a:rPr lang="en-IE" dirty="0">
                <a:solidFill>
                  <a:schemeClr val="tx2">
                    <a:lumMod val="50000"/>
                  </a:schemeClr>
                </a:solidFill>
                <a:highlight>
                  <a:srgbClr val="FFFF00"/>
                </a:highlight>
              </a:rPr>
              <a:t> </a:t>
            </a:r>
            <a:r>
              <a:rPr lang="en-IE" dirty="0" err="1">
                <a:solidFill>
                  <a:schemeClr val="tx2">
                    <a:lumMod val="50000"/>
                  </a:schemeClr>
                </a:solidFill>
                <a:highlight>
                  <a:srgbClr val="FFFF00"/>
                </a:highlight>
              </a:rPr>
              <a:t>bucla</a:t>
            </a:r>
            <a:r>
              <a:rPr lang="en-IE" dirty="0">
                <a:solidFill>
                  <a:schemeClr val="tx2">
                    <a:lumMod val="50000"/>
                  </a:schemeClr>
                </a:solidFill>
                <a:highlight>
                  <a:srgbClr val="FFFF00"/>
                </a:highlight>
              </a:rPr>
              <a:t>:</a:t>
            </a:r>
            <a:br>
              <a:rPr lang="en-IE" dirty="0">
                <a:solidFill>
                  <a:schemeClr val="tx2">
                    <a:lumMod val="50000"/>
                  </a:schemeClr>
                </a:solidFill>
                <a:highlight>
                  <a:srgbClr val="FFFF00"/>
                </a:highlight>
              </a:rPr>
            </a:br>
            <a:r>
              <a:rPr lang="en-IE" dirty="0">
                <a:solidFill>
                  <a:schemeClr val="tx2">
                    <a:lumMod val="50000"/>
                  </a:schemeClr>
                </a:solidFill>
                <a:highlight>
                  <a:srgbClr val="FFFF00"/>
                </a:highlight>
              </a:rPr>
              <a:t> </a:t>
            </a:r>
            <a:r>
              <a:rPr lang="en-IE" dirty="0" err="1">
                <a:solidFill>
                  <a:schemeClr val="tx2">
                    <a:lumMod val="50000"/>
                  </a:schemeClr>
                </a:solidFill>
                <a:highlight>
                  <a:srgbClr val="FFFF00"/>
                </a:highlight>
              </a:rPr>
              <a:t>Pretenții</a:t>
            </a:r>
            <a:r>
              <a:rPr lang="en-IE" dirty="0">
                <a:solidFill>
                  <a:schemeClr val="tx2">
                    <a:lumMod val="50000"/>
                  </a:schemeClr>
                </a:solidFill>
                <a:highlight>
                  <a:srgbClr val="FFFF00"/>
                </a:highlight>
              </a:rPr>
              <a:t> de marketing → scepticism public → </a:t>
            </a:r>
            <a:r>
              <a:rPr lang="en-IE" dirty="0" err="1">
                <a:solidFill>
                  <a:schemeClr val="tx2">
                    <a:lumMod val="50000"/>
                  </a:schemeClr>
                </a:solidFill>
                <a:highlight>
                  <a:srgbClr val="FFFF00"/>
                </a:highlight>
              </a:rPr>
              <a:t>răspunsul</a:t>
            </a:r>
            <a:r>
              <a:rPr lang="en-IE" dirty="0">
                <a:solidFill>
                  <a:schemeClr val="tx2">
                    <a:lumMod val="50000"/>
                  </a:schemeClr>
                </a:solidFill>
                <a:highlight>
                  <a:srgbClr val="FFFF00"/>
                </a:highlight>
              </a:rPr>
              <a:t> </a:t>
            </a:r>
            <a:r>
              <a:rPr lang="en-IE" dirty="0" err="1">
                <a:solidFill>
                  <a:schemeClr val="tx2">
                    <a:lumMod val="50000"/>
                  </a:schemeClr>
                </a:solidFill>
                <a:highlight>
                  <a:srgbClr val="FFFF00"/>
                </a:highlight>
              </a:rPr>
              <a:t>reglementărilor</a:t>
            </a:r>
            <a:r>
              <a:rPr lang="en-IE" dirty="0">
                <a:solidFill>
                  <a:schemeClr val="tx2">
                    <a:lumMod val="50000"/>
                  </a:schemeClr>
                </a:solidFill>
                <a:highlight>
                  <a:srgbClr val="FFFF00"/>
                </a:highlight>
              </a:rPr>
              <a:t> → </a:t>
            </a:r>
            <a:r>
              <a:rPr lang="en-IE" dirty="0" err="1">
                <a:solidFill>
                  <a:schemeClr val="tx2">
                    <a:lumMod val="50000"/>
                  </a:schemeClr>
                </a:solidFill>
                <a:highlight>
                  <a:srgbClr val="FFFF00"/>
                </a:highlight>
              </a:rPr>
              <a:t>pierderea</a:t>
            </a:r>
            <a:r>
              <a:rPr lang="en-IE" dirty="0">
                <a:solidFill>
                  <a:schemeClr val="tx2">
                    <a:lumMod val="50000"/>
                  </a:schemeClr>
                </a:solidFill>
                <a:highlight>
                  <a:srgbClr val="FFFF00"/>
                </a:highlight>
              </a:rPr>
              <a:t> </a:t>
            </a:r>
            <a:r>
              <a:rPr lang="en-IE" dirty="0" err="1">
                <a:solidFill>
                  <a:schemeClr val="tx2">
                    <a:lumMod val="50000"/>
                  </a:schemeClr>
                </a:solidFill>
                <a:highlight>
                  <a:srgbClr val="FFFF00"/>
                </a:highlight>
              </a:rPr>
              <a:t>încrederii</a:t>
            </a:r>
            <a:r>
              <a:rPr lang="en-IE" dirty="0">
                <a:solidFill>
                  <a:schemeClr val="tx2">
                    <a:lumMod val="50000"/>
                  </a:schemeClr>
                </a:solidFill>
                <a:highlight>
                  <a:srgbClr val="FFFF00"/>
                </a:highlight>
              </a:rPr>
              <a:t> → </a:t>
            </a:r>
            <a:r>
              <a:rPr lang="en-IE" dirty="0" err="1">
                <a:solidFill>
                  <a:schemeClr val="tx2">
                    <a:lumMod val="50000"/>
                  </a:schemeClr>
                </a:solidFill>
                <a:highlight>
                  <a:srgbClr val="FFFF00"/>
                </a:highlight>
              </a:rPr>
              <a:t>reforma</a:t>
            </a:r>
            <a:r>
              <a:rPr lang="en-IE" dirty="0">
                <a:solidFill>
                  <a:schemeClr val="tx2">
                    <a:lumMod val="50000"/>
                  </a:schemeClr>
                </a:solidFill>
                <a:highlight>
                  <a:srgbClr val="FFFF00"/>
                </a:highlight>
              </a:rPr>
              <a:t> → </a:t>
            </a:r>
            <a:r>
              <a:rPr lang="en-IE" dirty="0" err="1">
                <a:solidFill>
                  <a:schemeClr val="tx2">
                    <a:lumMod val="50000"/>
                  </a:schemeClr>
                </a:solidFill>
                <a:highlight>
                  <a:srgbClr val="FFFF00"/>
                </a:highlight>
              </a:rPr>
              <a:t>noua</a:t>
            </a:r>
            <a:r>
              <a:rPr lang="en-IE" dirty="0">
                <a:solidFill>
                  <a:schemeClr val="tx2">
                    <a:lumMod val="50000"/>
                  </a:schemeClr>
                </a:solidFill>
                <a:highlight>
                  <a:srgbClr val="FFFF00"/>
                </a:highlight>
              </a:rPr>
              <a:t> </a:t>
            </a:r>
            <a:r>
              <a:rPr lang="en-IE" dirty="0" err="1">
                <a:solidFill>
                  <a:schemeClr val="tx2">
                    <a:lumMod val="50000"/>
                  </a:schemeClr>
                </a:solidFill>
                <a:highlight>
                  <a:srgbClr val="FFFF00"/>
                </a:highlight>
              </a:rPr>
              <a:t>revendicare</a:t>
            </a:r>
            <a:r>
              <a:rPr lang="en-IE" dirty="0">
                <a:solidFill>
                  <a:schemeClr val="tx2">
                    <a:lumMod val="50000"/>
                  </a:schemeClr>
                </a:solidFill>
                <a:highlight>
                  <a:srgbClr val="FFFF00"/>
                </a:highlight>
                <a:latin typeface="Trebuchet MS" panose="020B0603020202020204"/>
              </a:rPr>
              <a:t>.</a:t>
            </a:r>
          </a:p>
          <a:p>
            <a:pPr marL="0" indent="0">
              <a:buClr>
                <a:srgbClr val="90C226"/>
              </a:buClr>
              <a:buNone/>
              <a:defRPr/>
            </a:pPr>
            <a:endParaRPr lang="en-IE" b="1" dirty="0">
              <a:latin typeface="Trebuchet MS" panose="020B0603020202020204"/>
            </a:endParaRPr>
          </a:p>
          <a:p>
            <a:pPr marL="0" indent="0">
              <a:buClr>
                <a:srgbClr val="90C226"/>
              </a:buClr>
              <a:buNone/>
              <a:defRPr/>
            </a:pPr>
            <a:endParaRPr lang="en-US" dirty="0">
              <a:latin typeface="Trebuchet MS" panose="020B0603020202020204"/>
            </a:endParaRPr>
          </a:p>
        </p:txBody>
      </p:sp>
    </p:spTree>
    <p:extLst>
      <p:ext uri="{BB962C8B-B14F-4D97-AF65-F5344CB8AC3E}">
        <p14:creationId xmlns:p14="http://schemas.microsoft.com/office/powerpoint/2010/main" val="3806089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2DC72-3E7C-FEC8-6A6F-9F11BF4683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0949CAF-E6B2-44D0-89C7-6179C95BA60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Content Placeholder 6">
            <a:extLst>
              <a:ext uri="{FF2B5EF4-FFF2-40B4-BE49-F238E27FC236}">
                <a16:creationId xmlns:a16="http://schemas.microsoft.com/office/drawing/2014/main" id="{53DC40BD-5CA3-91F0-F6C8-E81671EEFF39}"/>
              </a:ext>
            </a:extLst>
          </p:cNvPr>
          <p:cNvSpPr>
            <a:spLocks noGrp="1"/>
          </p:cNvSpPr>
          <p:nvPr>
            <p:ph sz="quarter" idx="12"/>
          </p:nvPr>
        </p:nvSpPr>
        <p:spPr>
          <a:xfrm>
            <a:off x="645765" y="1825780"/>
            <a:ext cx="5792984" cy="4446148"/>
          </a:xfrm>
        </p:spPr>
        <p:txBody>
          <a:bodyPr>
            <a:normAutofit/>
          </a:bodyPr>
          <a:lstStyle/>
          <a:p>
            <a:pPr marL="0" indent="0" algn="just">
              <a:buNone/>
            </a:pPr>
            <a:r>
              <a:rPr lang="en-IE" b="1" dirty="0" err="1"/>
              <a:t>Titlu</a:t>
            </a:r>
            <a:r>
              <a:rPr lang="en-IE" b="1" dirty="0"/>
              <a:t>: </a:t>
            </a:r>
            <a:r>
              <a:rPr lang="it-IT" dirty="0"/>
              <a:t>Triodos Bank - Pionier în finanțe sustenabile</a:t>
            </a:r>
            <a:endParaRPr lang="en-IE" dirty="0"/>
          </a:p>
          <a:p>
            <a:pPr marL="0" indent="0" algn="just">
              <a:buNone/>
            </a:pPr>
            <a:endParaRPr lang="en-IE" b="1" dirty="0"/>
          </a:p>
          <a:p>
            <a:pPr marL="0" indent="0" algn="just">
              <a:buNone/>
            </a:pPr>
            <a:r>
              <a:rPr lang="en-IE" b="1" dirty="0" err="1"/>
              <a:t>Prezentare</a:t>
            </a:r>
            <a:r>
              <a:rPr lang="en-IE" b="1" dirty="0"/>
              <a:t> </a:t>
            </a:r>
            <a:r>
              <a:rPr lang="en-IE" b="1" dirty="0" err="1"/>
              <a:t>generală</a:t>
            </a:r>
            <a:r>
              <a:rPr lang="en-IE" b="1" dirty="0"/>
              <a:t>: </a:t>
            </a:r>
            <a:r>
              <a:rPr lang="en-IE" dirty="0"/>
              <a:t>Banca </a:t>
            </a:r>
            <a:r>
              <a:rPr lang="en-IE" dirty="0" err="1"/>
              <a:t>Olandeză</a:t>
            </a:r>
            <a:r>
              <a:rPr lang="en-IE" dirty="0"/>
              <a:t> </a:t>
            </a:r>
            <a:r>
              <a:rPr lang="en-IE" dirty="0" err="1"/>
              <a:t>Triodos</a:t>
            </a:r>
            <a:r>
              <a:rPr lang="en-IE" dirty="0"/>
              <a:t> </a:t>
            </a:r>
            <a:r>
              <a:rPr lang="en-IE" dirty="0" err="1"/>
              <a:t>este</a:t>
            </a:r>
            <a:r>
              <a:rPr lang="en-IE" dirty="0"/>
              <a:t> un </a:t>
            </a:r>
            <a:r>
              <a:rPr lang="en-IE" dirty="0" err="1"/>
              <a:t>pionier</a:t>
            </a:r>
            <a:r>
              <a:rPr lang="en-IE" dirty="0"/>
              <a:t> de top </a:t>
            </a:r>
            <a:r>
              <a:rPr lang="en-IE" dirty="0" err="1"/>
              <a:t>în</a:t>
            </a:r>
            <a:r>
              <a:rPr lang="en-IE" dirty="0"/>
              <a:t> </a:t>
            </a:r>
            <a:r>
              <a:rPr lang="en-IE" dirty="0" err="1"/>
              <a:t>finanțele</a:t>
            </a:r>
            <a:r>
              <a:rPr lang="en-IE" dirty="0"/>
              <a:t> </a:t>
            </a:r>
            <a:r>
              <a:rPr lang="en-IE" dirty="0" err="1"/>
              <a:t>sustenabile</a:t>
            </a:r>
            <a:r>
              <a:rPr lang="en-IE" dirty="0"/>
              <a:t>.</a:t>
            </a:r>
            <a:br>
              <a:rPr lang="en-IE" dirty="0"/>
            </a:br>
            <a:r>
              <a:rPr lang="en-IE" dirty="0" err="1"/>
              <a:t>Investește</a:t>
            </a:r>
            <a:r>
              <a:rPr lang="en-IE" dirty="0"/>
              <a:t> </a:t>
            </a:r>
            <a:r>
              <a:rPr lang="en-IE" dirty="0" err="1"/>
              <a:t>exclusiv</a:t>
            </a:r>
            <a:r>
              <a:rPr lang="en-IE" dirty="0"/>
              <a:t> </a:t>
            </a:r>
            <a:r>
              <a:rPr lang="en-IE" dirty="0" err="1"/>
              <a:t>în</a:t>
            </a:r>
            <a:r>
              <a:rPr lang="en-IE" dirty="0"/>
              <a:t> </a:t>
            </a:r>
            <a:r>
              <a:rPr lang="en-IE" dirty="0" err="1"/>
              <a:t>proiecte</a:t>
            </a:r>
            <a:r>
              <a:rPr lang="en-IE" dirty="0"/>
              <a:t> cu </a:t>
            </a:r>
            <a:r>
              <a:rPr lang="en-IE" dirty="0" err="1"/>
              <a:t>valoare</a:t>
            </a:r>
            <a:r>
              <a:rPr lang="en-IE" dirty="0"/>
              <a:t> </a:t>
            </a:r>
            <a:r>
              <a:rPr lang="en-IE" dirty="0" err="1"/>
              <a:t>socială</a:t>
            </a:r>
            <a:r>
              <a:rPr lang="en-IE" dirty="0"/>
              <a:t>, </a:t>
            </a:r>
            <a:r>
              <a:rPr lang="en-IE" dirty="0" err="1"/>
              <a:t>culturală</a:t>
            </a:r>
            <a:r>
              <a:rPr lang="en-IE" dirty="0"/>
              <a:t> </a:t>
            </a:r>
            <a:r>
              <a:rPr lang="en-IE" dirty="0" err="1"/>
              <a:t>sau</a:t>
            </a:r>
            <a:r>
              <a:rPr lang="en-IE" dirty="0"/>
              <a:t> de </a:t>
            </a:r>
            <a:r>
              <a:rPr lang="en-IE" dirty="0" err="1"/>
              <a:t>mediu</a:t>
            </a:r>
            <a:r>
              <a:rPr lang="en-IE" dirty="0"/>
              <a:t>, </a:t>
            </a:r>
            <a:r>
              <a:rPr lang="en-IE" dirty="0" err="1"/>
              <a:t>demonstrând</a:t>
            </a:r>
            <a:r>
              <a:rPr lang="en-IE" dirty="0"/>
              <a:t> cum </a:t>
            </a:r>
            <a:r>
              <a:rPr lang="en-IE" dirty="0" err="1"/>
              <a:t>băncile</a:t>
            </a:r>
            <a:r>
              <a:rPr lang="en-IE" dirty="0"/>
              <a:t> pot integra </a:t>
            </a:r>
            <a:r>
              <a:rPr lang="en-IE" dirty="0" err="1"/>
              <a:t>sustenabilitatea</a:t>
            </a:r>
            <a:r>
              <a:rPr lang="en-IE" dirty="0"/>
              <a:t> </a:t>
            </a:r>
            <a:r>
              <a:rPr lang="en-IE" dirty="0" err="1"/>
              <a:t>măsurabilă</a:t>
            </a:r>
            <a:r>
              <a:rPr lang="en-IE" dirty="0"/>
              <a:t> </a:t>
            </a:r>
            <a:r>
              <a:rPr lang="en-IE" dirty="0" err="1"/>
              <a:t>în</a:t>
            </a:r>
            <a:r>
              <a:rPr lang="en-IE" dirty="0"/>
              <a:t> </a:t>
            </a:r>
            <a:r>
              <a:rPr lang="en-IE" dirty="0" err="1"/>
              <a:t>strategiile</a:t>
            </a:r>
            <a:r>
              <a:rPr lang="en-IE" dirty="0"/>
              <a:t> lor de </a:t>
            </a:r>
            <a:r>
              <a:rPr lang="en-IE" dirty="0" err="1"/>
              <a:t>afaceri</a:t>
            </a:r>
            <a:r>
              <a:rPr lang="en-IE" dirty="0"/>
              <a:t>.</a:t>
            </a:r>
          </a:p>
          <a:p>
            <a:pPr marL="0" indent="0" algn="just">
              <a:buNone/>
            </a:pPr>
            <a:r>
              <a:rPr lang="en-IE" b="1" dirty="0">
                <a:solidFill>
                  <a:srgbClr val="2C3C43"/>
                </a:solidFill>
              </a:rPr>
              <a:t>Link: </a:t>
            </a:r>
            <a:r>
              <a:rPr lang="en-IE" dirty="0">
                <a:solidFill>
                  <a:srgbClr val="2C3C43"/>
                </a:solidFill>
                <a:hlinkClick r:id="rId3"/>
              </a:rPr>
              <a:t>https://www.triodos.com</a:t>
            </a:r>
            <a:r>
              <a:rPr lang="en-IE" dirty="0">
                <a:solidFill>
                  <a:srgbClr val="2C3C43"/>
                </a:solidFill>
              </a:rPr>
              <a:t> </a:t>
            </a:r>
            <a:endParaRPr lang="en-IE" b="1" dirty="0"/>
          </a:p>
          <a:p>
            <a:pPr marL="0" indent="0" algn="just">
              <a:buNone/>
            </a:pPr>
            <a:endParaRPr lang="en-IE" b="1" dirty="0"/>
          </a:p>
        </p:txBody>
      </p:sp>
      <p:sp>
        <p:nvSpPr>
          <p:cNvPr id="6" name="Title 5">
            <a:extLst>
              <a:ext uri="{FF2B5EF4-FFF2-40B4-BE49-F238E27FC236}">
                <a16:creationId xmlns:a16="http://schemas.microsoft.com/office/drawing/2014/main" id="{5FC1C9A6-0995-AB52-8839-D813382BE43A}"/>
              </a:ext>
            </a:extLst>
          </p:cNvPr>
          <p:cNvSpPr>
            <a:spLocks noGrp="1"/>
          </p:cNvSpPr>
          <p:nvPr>
            <p:ph type="title"/>
          </p:nvPr>
        </p:nvSpPr>
        <p:spPr>
          <a:xfrm>
            <a:off x="645765" y="1022669"/>
            <a:ext cx="8596668" cy="674051"/>
          </a:xfrm>
        </p:spPr>
        <p:txBody>
          <a:bodyPr/>
          <a:lstStyle/>
          <a:p>
            <a:r>
              <a:rPr lang="en-US" dirty="0" err="1">
                <a:solidFill>
                  <a:srgbClr val="255839"/>
                </a:solidFill>
              </a:rPr>
              <a:t>Studiu</a:t>
            </a:r>
            <a:r>
              <a:rPr lang="en-US" dirty="0">
                <a:solidFill>
                  <a:srgbClr val="255839"/>
                </a:solidFill>
              </a:rPr>
              <a:t> de </a:t>
            </a:r>
            <a:r>
              <a:rPr lang="en-US" dirty="0" err="1">
                <a:solidFill>
                  <a:srgbClr val="255839"/>
                </a:solidFill>
              </a:rPr>
              <a:t>caz</a:t>
            </a:r>
            <a:endParaRPr lang="el-GR" dirty="0">
              <a:solidFill>
                <a:srgbClr val="255839"/>
              </a:solidFill>
            </a:endParaRPr>
          </a:p>
        </p:txBody>
      </p:sp>
      <p:pic>
        <p:nvPicPr>
          <p:cNvPr id="3" name="Grafik 2" descr="Ein Bild, das draußen, Gras, Wolke, Himmel enthält.&#10;&#10;KI-generierte Inhalte können fehlerhaft sein.">
            <a:extLst>
              <a:ext uri="{FF2B5EF4-FFF2-40B4-BE49-F238E27FC236}">
                <a16:creationId xmlns:a16="http://schemas.microsoft.com/office/drawing/2014/main" id="{A06B3D4F-A585-E290-7E68-3896A26603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6558" y="2063582"/>
            <a:ext cx="3771749" cy="3771749"/>
          </a:xfrm>
          <a:prstGeom prst="rect">
            <a:avLst/>
          </a:prstGeom>
        </p:spPr>
      </p:pic>
      <p:sp>
        <p:nvSpPr>
          <p:cNvPr id="4" name="Textfeld 3">
            <a:extLst>
              <a:ext uri="{FF2B5EF4-FFF2-40B4-BE49-F238E27FC236}">
                <a16:creationId xmlns:a16="http://schemas.microsoft.com/office/drawing/2014/main" id="{47BEF062-2101-DDD5-530F-E2FAA21BF2FD}"/>
              </a:ext>
            </a:extLst>
          </p:cNvPr>
          <p:cNvSpPr txBox="1"/>
          <p:nvPr/>
        </p:nvSpPr>
        <p:spPr>
          <a:xfrm>
            <a:off x="7454096" y="5813872"/>
            <a:ext cx="3345084" cy="461665"/>
          </a:xfrm>
          <a:prstGeom prst="rect">
            <a:avLst/>
          </a:prstGeom>
          <a:noFill/>
        </p:spPr>
        <p:txBody>
          <a:bodyPr wrap="square" rtlCol="0">
            <a:spAutoFit/>
          </a:bodyPr>
          <a:lstStyle/>
          <a:p>
            <a:r>
              <a:rPr lang="de-DE" sz="1200" dirty="0"/>
              <a:t>https://decmyk.blogspot.com/2021/02/triodos-bank-is-reversible-timber.html</a:t>
            </a:r>
          </a:p>
        </p:txBody>
      </p:sp>
    </p:spTree>
    <p:extLst>
      <p:ext uri="{BB962C8B-B14F-4D97-AF65-F5344CB8AC3E}">
        <p14:creationId xmlns:p14="http://schemas.microsoft.com/office/powerpoint/2010/main" val="769875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619866" y="635199"/>
            <a:ext cx="8596668" cy="73158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ctr">
              <a:defRPr/>
            </a:pPr>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a:t>
            </a:r>
            <a:r>
              <a:rPr lang="en-US" dirty="0" err="1">
                <a:solidFill>
                  <a:srgbClr val="255839"/>
                </a:solidFill>
              </a:rPr>
              <a:t>Descriere</a:t>
            </a:r>
            <a:r>
              <a:rPr lang="en-US" dirty="0">
                <a:solidFill>
                  <a:srgbClr val="255839"/>
                </a:solidFill>
              </a:rPr>
              <a:t> </a:t>
            </a:r>
            <a:r>
              <a:rPr lang="en-US" dirty="0" err="1">
                <a:solidFill>
                  <a:srgbClr val="255839"/>
                </a:solidFill>
              </a:rPr>
              <a:t>și</a:t>
            </a:r>
            <a:r>
              <a:rPr lang="en-US" dirty="0">
                <a:solidFill>
                  <a:srgbClr val="255839"/>
                </a:solidFill>
              </a:rPr>
              <a:t> </a:t>
            </a:r>
            <a:r>
              <a:rPr lang="en-US" dirty="0" err="1">
                <a:solidFill>
                  <a:srgbClr val="255839"/>
                </a:solidFill>
              </a:rPr>
              <a:t>relevanță</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1668421"/>
            <a:ext cx="11203351" cy="4847881"/>
          </a:xfrm>
          <a:prstGeom prst="rect">
            <a:avLst/>
          </a:prstGeom>
        </p:spPr>
        <p:txBody>
          <a:bodyPr vert="horz" lIns="0" tIns="0" rIns="0" bIns="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90C226"/>
              </a:buClr>
              <a:buNone/>
              <a:defRPr/>
            </a:pPr>
            <a:r>
              <a:rPr kumimoji="0" lang="en-IE" sz="1800" b="1" i="0" u="none" strike="noStrike" kern="1200" cap="none" spc="0" normalizeH="0" baseline="0" noProof="0" dirty="0" err="1">
                <a:ln>
                  <a:noFill/>
                </a:ln>
                <a:solidFill>
                  <a:srgbClr val="2C3C43"/>
                </a:solidFill>
                <a:effectLst/>
                <a:uLnTx/>
                <a:uFillTx/>
                <a:latin typeface="Trebuchet MS" panose="020B0603020202020204"/>
                <a:ea typeface="+mn-ea"/>
                <a:cs typeface="+mn-cs"/>
              </a:rPr>
              <a:t>Descriere</a:t>
            </a: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 </a:t>
            </a:r>
          </a:p>
          <a:p>
            <a:pPr marL="0" lvl="0" indent="0">
              <a:buClr>
                <a:srgbClr val="90C226"/>
              </a:buClr>
              <a:buNone/>
              <a:defRPr/>
            </a:pPr>
            <a:r>
              <a:rPr lang="en-US" dirty="0" err="1"/>
              <a:t>Fondată</a:t>
            </a:r>
            <a:r>
              <a:rPr lang="en-US" dirty="0"/>
              <a:t> </a:t>
            </a:r>
            <a:r>
              <a:rPr lang="en-US" dirty="0" err="1"/>
              <a:t>în</a:t>
            </a:r>
            <a:r>
              <a:rPr lang="en-US" dirty="0"/>
              <a:t> 1980 </a:t>
            </a:r>
            <a:r>
              <a:rPr lang="en-US" dirty="0" err="1"/>
              <a:t>în</a:t>
            </a:r>
            <a:r>
              <a:rPr lang="en-US" dirty="0"/>
              <a:t> Zeist, Olanda, </a:t>
            </a:r>
            <a:r>
              <a:rPr lang="en-US" dirty="0" err="1"/>
              <a:t>misiunea</a:t>
            </a:r>
            <a:r>
              <a:rPr lang="en-US" dirty="0"/>
              <a:t> </a:t>
            </a:r>
            <a:r>
              <a:rPr lang="en-US" dirty="0" err="1"/>
              <a:t>Băncii</a:t>
            </a:r>
            <a:r>
              <a:rPr lang="en-US" dirty="0"/>
              <a:t> </a:t>
            </a:r>
            <a:r>
              <a:rPr lang="en-US" dirty="0" err="1"/>
              <a:t>Triodos</a:t>
            </a:r>
            <a:r>
              <a:rPr lang="en-US" dirty="0"/>
              <a:t> </a:t>
            </a:r>
            <a:r>
              <a:rPr lang="en-US" dirty="0" err="1"/>
              <a:t>este</a:t>
            </a:r>
            <a:r>
              <a:rPr lang="en-US" dirty="0"/>
              <a:t> de a </a:t>
            </a:r>
            <a:r>
              <a:rPr lang="en-US" dirty="0" err="1"/>
              <a:t>folosi</a:t>
            </a:r>
            <a:r>
              <a:rPr lang="en-US" dirty="0"/>
              <a:t> </a:t>
            </a:r>
            <a:r>
              <a:rPr lang="en-US" dirty="0" err="1"/>
              <a:t>banii</a:t>
            </a:r>
            <a:r>
              <a:rPr lang="en-US" dirty="0"/>
              <a:t> ca </a:t>
            </a:r>
            <a:r>
              <a:rPr lang="en-US" dirty="0" err="1"/>
              <a:t>forță</a:t>
            </a:r>
            <a:r>
              <a:rPr lang="en-US" dirty="0"/>
              <a:t> </a:t>
            </a:r>
            <a:r>
              <a:rPr lang="en-US" dirty="0" err="1"/>
              <a:t>pentru</a:t>
            </a:r>
            <a:r>
              <a:rPr lang="en-US" dirty="0"/>
              <a:t> </a:t>
            </a:r>
            <a:r>
              <a:rPr lang="en-US" dirty="0" err="1"/>
              <a:t>schimbare</a:t>
            </a:r>
            <a:r>
              <a:rPr lang="en-US" dirty="0"/>
              <a:t> </a:t>
            </a:r>
            <a:r>
              <a:rPr lang="en-US" dirty="0" err="1"/>
              <a:t>pozitivă</a:t>
            </a:r>
            <a:r>
              <a:rPr lang="en-US" dirty="0"/>
              <a:t> </a:t>
            </a:r>
            <a:r>
              <a:rPr lang="en-US" dirty="0" err="1"/>
              <a:t>pentru</a:t>
            </a:r>
            <a:r>
              <a:rPr lang="en-US" dirty="0"/>
              <a:t> </a:t>
            </a:r>
            <a:r>
              <a:rPr lang="en-US" dirty="0" err="1"/>
              <a:t>oameni</a:t>
            </a:r>
            <a:r>
              <a:rPr lang="en-US" dirty="0"/>
              <a:t> </a:t>
            </a:r>
            <a:r>
              <a:rPr lang="en-US" dirty="0" err="1"/>
              <a:t>și</a:t>
            </a:r>
            <a:r>
              <a:rPr lang="en-US" dirty="0"/>
              <a:t> </a:t>
            </a:r>
            <a:r>
              <a:rPr lang="en-US" dirty="0" err="1"/>
              <a:t>planetă</a:t>
            </a:r>
            <a:r>
              <a:rPr lang="en-US" dirty="0"/>
              <a:t>.</a:t>
            </a:r>
            <a:br>
              <a:rPr lang="en-US" dirty="0"/>
            </a:br>
            <a:r>
              <a:rPr lang="en-US" dirty="0" err="1"/>
              <a:t>Finanțează</a:t>
            </a:r>
            <a:r>
              <a:rPr lang="en-US" dirty="0"/>
              <a:t> </a:t>
            </a:r>
            <a:r>
              <a:rPr lang="en-US" dirty="0" err="1"/>
              <a:t>doar</a:t>
            </a:r>
            <a:r>
              <a:rPr lang="en-US" dirty="0"/>
              <a:t> </a:t>
            </a:r>
            <a:r>
              <a:rPr lang="en-US" dirty="0" err="1"/>
              <a:t>proiecte</a:t>
            </a:r>
            <a:r>
              <a:rPr lang="en-US" dirty="0"/>
              <a:t> cu </a:t>
            </a:r>
            <a:r>
              <a:rPr lang="en-US" dirty="0" err="1"/>
              <a:t>beneficii</a:t>
            </a:r>
            <a:r>
              <a:rPr lang="en-US" dirty="0"/>
              <a:t> </a:t>
            </a:r>
            <a:r>
              <a:rPr lang="en-US" dirty="0" err="1"/>
              <a:t>sociale</a:t>
            </a:r>
            <a:r>
              <a:rPr lang="en-US" dirty="0"/>
              <a:t> </a:t>
            </a:r>
            <a:r>
              <a:rPr lang="en-US" dirty="0" err="1"/>
              <a:t>și</a:t>
            </a:r>
            <a:r>
              <a:rPr lang="en-US" dirty="0"/>
              <a:t> de </a:t>
            </a:r>
            <a:r>
              <a:rPr lang="en-US" dirty="0" err="1"/>
              <a:t>mediu</a:t>
            </a:r>
            <a:r>
              <a:rPr lang="en-US" dirty="0"/>
              <a:t> </a:t>
            </a:r>
            <a:r>
              <a:rPr lang="en-US" dirty="0" err="1"/>
              <a:t>demonstrabile</a:t>
            </a:r>
            <a:r>
              <a:rPr lang="en-US" dirty="0"/>
              <a:t>, </a:t>
            </a:r>
            <a:r>
              <a:rPr lang="en-US" dirty="0" err="1"/>
              <a:t>inclusiv</a:t>
            </a:r>
            <a:r>
              <a:rPr lang="en-US" dirty="0"/>
              <a:t> </a:t>
            </a:r>
            <a:r>
              <a:rPr lang="en-US" dirty="0" err="1"/>
              <a:t>energie</a:t>
            </a:r>
            <a:r>
              <a:rPr lang="en-US" dirty="0"/>
              <a:t> </a:t>
            </a:r>
            <a:r>
              <a:rPr lang="en-US" dirty="0" err="1"/>
              <a:t>regenerabilă</a:t>
            </a:r>
            <a:r>
              <a:rPr lang="en-US" dirty="0"/>
              <a:t>, </a:t>
            </a:r>
            <a:r>
              <a:rPr lang="en-US" dirty="0" err="1"/>
              <a:t>agricultură</a:t>
            </a:r>
            <a:r>
              <a:rPr lang="en-US" dirty="0"/>
              <a:t> </a:t>
            </a:r>
            <a:r>
              <a:rPr lang="en-US" dirty="0" err="1"/>
              <a:t>ecologică</a:t>
            </a:r>
            <a:r>
              <a:rPr lang="en-US" dirty="0"/>
              <a:t>, </a:t>
            </a:r>
            <a:r>
              <a:rPr lang="en-US" dirty="0" err="1"/>
              <a:t>educație</a:t>
            </a:r>
            <a:r>
              <a:rPr lang="en-US" dirty="0"/>
              <a:t> </a:t>
            </a:r>
            <a:r>
              <a:rPr lang="en-US" dirty="0" err="1"/>
              <a:t>și</a:t>
            </a:r>
            <a:r>
              <a:rPr lang="en-US" dirty="0"/>
              <a:t> </a:t>
            </a:r>
            <a:r>
              <a:rPr lang="en-US" dirty="0" err="1"/>
              <a:t>sănătate</a:t>
            </a:r>
            <a:r>
              <a:rPr lang="en-US" dirty="0"/>
              <a:t>.</a:t>
            </a:r>
            <a:br>
              <a:rPr lang="en-US" dirty="0"/>
            </a:br>
            <a:r>
              <a:rPr lang="en-US" dirty="0" err="1"/>
              <a:t>Modelul</a:t>
            </a:r>
            <a:r>
              <a:rPr lang="en-US" dirty="0"/>
              <a:t> </a:t>
            </a:r>
            <a:r>
              <a:rPr lang="en-US" dirty="0" err="1"/>
              <a:t>său</a:t>
            </a:r>
            <a:r>
              <a:rPr lang="en-US" dirty="0"/>
              <a:t> de </a:t>
            </a:r>
            <a:r>
              <a:rPr lang="en-US" dirty="0" err="1"/>
              <a:t>afaceri</a:t>
            </a:r>
            <a:r>
              <a:rPr lang="en-US" dirty="0"/>
              <a:t> </a:t>
            </a:r>
            <a:r>
              <a:rPr lang="en-US" dirty="0" err="1"/>
              <a:t>combină</a:t>
            </a:r>
            <a:r>
              <a:rPr lang="en-US" dirty="0"/>
              <a:t> </a:t>
            </a:r>
            <a:r>
              <a:rPr lang="en-US" dirty="0" err="1"/>
              <a:t>soliditatea</a:t>
            </a:r>
            <a:r>
              <a:rPr lang="en-US" dirty="0"/>
              <a:t> </a:t>
            </a:r>
            <a:r>
              <a:rPr lang="en-US" dirty="0" err="1"/>
              <a:t>financiară</a:t>
            </a:r>
            <a:r>
              <a:rPr lang="en-US" dirty="0"/>
              <a:t> cu </a:t>
            </a:r>
            <a:r>
              <a:rPr lang="en-US" dirty="0" err="1"/>
              <a:t>performanță</a:t>
            </a:r>
            <a:r>
              <a:rPr lang="en-US" dirty="0"/>
              <a:t> </a:t>
            </a:r>
            <a:r>
              <a:rPr lang="en-US" dirty="0" err="1"/>
              <a:t>măsurabilă</a:t>
            </a:r>
            <a:r>
              <a:rPr lang="en-US" dirty="0"/>
              <a:t> </a:t>
            </a:r>
            <a:r>
              <a:rPr lang="en-US" dirty="0" err="1"/>
              <a:t>în</a:t>
            </a:r>
            <a:r>
              <a:rPr lang="en-US" dirty="0"/>
              <a:t> </a:t>
            </a:r>
            <a:r>
              <a:rPr lang="en-US" dirty="0" err="1"/>
              <a:t>sustenabilitate</a:t>
            </a:r>
            <a:r>
              <a:rPr lang="en-US" dirty="0"/>
              <a:t>.</a:t>
            </a:r>
            <a:br>
              <a:rPr lang="en-US" dirty="0"/>
            </a:br>
            <a:r>
              <a:rPr lang="en-US" dirty="0" err="1"/>
              <a:t>Triodos</a:t>
            </a:r>
            <a:r>
              <a:rPr lang="en-US" dirty="0"/>
              <a:t> </a:t>
            </a:r>
            <a:r>
              <a:rPr lang="en-US" dirty="0" err="1"/>
              <a:t>publică</a:t>
            </a:r>
            <a:r>
              <a:rPr lang="en-US" dirty="0"/>
              <a:t> </a:t>
            </a:r>
            <a:r>
              <a:rPr lang="en-US" dirty="0" err="1"/>
              <a:t>anual</a:t>
            </a:r>
            <a:r>
              <a:rPr lang="en-US" dirty="0"/>
              <a:t> un </a:t>
            </a:r>
            <a:r>
              <a:rPr lang="en-US" dirty="0" err="1"/>
              <a:t>Raport</a:t>
            </a:r>
            <a:r>
              <a:rPr lang="en-US" dirty="0"/>
              <a:t> de Impact care </a:t>
            </a:r>
            <a:r>
              <a:rPr lang="en-US" dirty="0" err="1"/>
              <a:t>dezvăluie</a:t>
            </a:r>
            <a:r>
              <a:rPr lang="en-US" dirty="0"/>
              <a:t> date </a:t>
            </a:r>
            <a:r>
              <a:rPr lang="en-US" dirty="0" err="1"/>
              <a:t>detaliate</a:t>
            </a:r>
            <a:r>
              <a:rPr lang="en-US" dirty="0"/>
              <a:t> ESG, </a:t>
            </a:r>
            <a:r>
              <a:rPr lang="en-US" dirty="0" err="1"/>
              <a:t>reduceri</a:t>
            </a:r>
            <a:r>
              <a:rPr lang="en-US" dirty="0"/>
              <a:t> ale </a:t>
            </a:r>
            <a:r>
              <a:rPr lang="en-US" dirty="0" err="1"/>
              <a:t>emisiilor</a:t>
            </a:r>
            <a:r>
              <a:rPr lang="en-US" dirty="0"/>
              <a:t> de CO₂ </a:t>
            </a:r>
            <a:r>
              <a:rPr lang="en-US" dirty="0" err="1"/>
              <a:t>și</a:t>
            </a:r>
            <a:r>
              <a:rPr lang="en-US" dirty="0"/>
              <a:t> </a:t>
            </a:r>
            <a:r>
              <a:rPr lang="en-US" dirty="0" err="1"/>
              <a:t>indicatori</a:t>
            </a:r>
            <a:r>
              <a:rPr lang="en-US" dirty="0"/>
              <a:t> </a:t>
            </a:r>
            <a:r>
              <a:rPr lang="en-US" dirty="0" err="1"/>
              <a:t>sociali</a:t>
            </a:r>
            <a:r>
              <a:rPr lang="en-US" dirty="0"/>
              <a:t>.</a:t>
            </a:r>
          </a:p>
          <a:p>
            <a:pPr marL="0" lvl="0" indent="0">
              <a:buClr>
                <a:srgbClr val="90C226"/>
              </a:buClr>
              <a:buNone/>
              <a:defRPr/>
            </a:pPr>
            <a:r>
              <a:rPr lang="en-IE" b="1" dirty="0" err="1">
                <a:solidFill>
                  <a:srgbClr val="2C3C43"/>
                </a:solidFill>
              </a:rPr>
              <a:t>Relevanța</a:t>
            </a:r>
            <a:r>
              <a:rPr lang="en-IE" b="1" dirty="0">
                <a:solidFill>
                  <a:srgbClr val="2C3C43"/>
                </a:solidFill>
              </a:rPr>
              <a:t> </a:t>
            </a:r>
            <a:r>
              <a:rPr lang="en-IE" b="1" dirty="0" err="1">
                <a:solidFill>
                  <a:srgbClr val="2C3C43"/>
                </a:solidFill>
              </a:rPr>
              <a:t>pentru</a:t>
            </a:r>
            <a:r>
              <a:rPr lang="en-IE" b="1" dirty="0">
                <a:solidFill>
                  <a:srgbClr val="2C3C43"/>
                </a:solidFill>
              </a:rPr>
              <a:t> Modul</a:t>
            </a:r>
            <a:r>
              <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rPr>
              <a:t>: </a:t>
            </a:r>
          </a:p>
          <a:p>
            <a:pPr marL="0" lvl="0" indent="0">
              <a:buClr>
                <a:srgbClr val="90C226"/>
              </a:buClr>
              <a:buNone/>
              <a:defRPr/>
            </a:pPr>
            <a:r>
              <a:rPr lang="en-US" dirty="0" err="1"/>
              <a:t>Acest</a:t>
            </a:r>
            <a:r>
              <a:rPr lang="en-US" dirty="0"/>
              <a:t> </a:t>
            </a:r>
            <a:r>
              <a:rPr lang="en-US" dirty="0" err="1"/>
              <a:t>caz</a:t>
            </a:r>
            <a:r>
              <a:rPr lang="en-US" dirty="0"/>
              <a:t> </a:t>
            </a:r>
            <a:r>
              <a:rPr lang="en-US" dirty="0" err="1"/>
              <a:t>ilustrează</a:t>
            </a:r>
            <a:r>
              <a:rPr lang="en-US" dirty="0"/>
              <a:t> </a:t>
            </a:r>
            <a:r>
              <a:rPr lang="en-US" dirty="0" err="1"/>
              <a:t>modul</a:t>
            </a:r>
            <a:r>
              <a:rPr lang="en-US" dirty="0"/>
              <a:t> </a:t>
            </a:r>
            <a:r>
              <a:rPr lang="en-US" dirty="0" err="1"/>
              <a:t>în</a:t>
            </a:r>
            <a:r>
              <a:rPr lang="en-US" dirty="0"/>
              <a:t> care </a:t>
            </a:r>
            <a:r>
              <a:rPr lang="en-US" dirty="0" err="1"/>
              <a:t>principiile</a:t>
            </a:r>
            <a:r>
              <a:rPr lang="en-US" dirty="0"/>
              <a:t> </a:t>
            </a:r>
            <a:r>
              <a:rPr lang="en-US" dirty="0" err="1"/>
              <a:t>finanțării</a:t>
            </a:r>
            <a:r>
              <a:rPr lang="en-US" dirty="0"/>
              <a:t> </a:t>
            </a:r>
            <a:r>
              <a:rPr lang="en-US" dirty="0" err="1"/>
              <a:t>durabile</a:t>
            </a:r>
            <a:r>
              <a:rPr lang="en-US" dirty="0"/>
              <a:t> pot fi </a:t>
            </a:r>
            <a:r>
              <a:rPr lang="en-US" dirty="0" err="1"/>
              <a:t>implementate</a:t>
            </a:r>
            <a:r>
              <a:rPr lang="en-US" dirty="0"/>
              <a:t> </a:t>
            </a:r>
            <a:r>
              <a:rPr lang="en-US" dirty="0" err="1"/>
              <a:t>în</a:t>
            </a:r>
            <a:r>
              <a:rPr lang="en-US" dirty="0"/>
              <a:t> </a:t>
            </a:r>
            <a:r>
              <a:rPr lang="en-US" dirty="0" err="1"/>
              <a:t>practică</a:t>
            </a:r>
            <a:r>
              <a:rPr lang="en-US" dirty="0"/>
              <a:t>.</a:t>
            </a:r>
            <a:br>
              <a:rPr lang="en-US" dirty="0"/>
            </a:br>
            <a:r>
              <a:rPr lang="en-US" dirty="0" err="1"/>
              <a:t>Aceasta</a:t>
            </a:r>
            <a:r>
              <a:rPr lang="en-US" dirty="0"/>
              <a:t> </a:t>
            </a:r>
            <a:r>
              <a:rPr lang="en-US" dirty="0" err="1"/>
              <a:t>arată</a:t>
            </a:r>
            <a:r>
              <a:rPr lang="en-US" dirty="0"/>
              <a:t> </a:t>
            </a:r>
            <a:r>
              <a:rPr lang="en-US" dirty="0" err="1"/>
              <a:t>că</a:t>
            </a:r>
            <a:r>
              <a:rPr lang="en-US" dirty="0"/>
              <a:t> </a:t>
            </a:r>
            <a:r>
              <a:rPr lang="en-US" dirty="0" err="1"/>
              <a:t>transparența</a:t>
            </a:r>
            <a:r>
              <a:rPr lang="en-US" dirty="0"/>
              <a:t>, </a:t>
            </a:r>
            <a:r>
              <a:rPr lang="en-US" dirty="0" err="1"/>
              <a:t>măsurarea</a:t>
            </a:r>
            <a:r>
              <a:rPr lang="en-US" dirty="0"/>
              <a:t> </a:t>
            </a:r>
            <a:r>
              <a:rPr lang="en-US" dirty="0" err="1"/>
              <a:t>impactului</a:t>
            </a:r>
            <a:r>
              <a:rPr lang="en-US" dirty="0"/>
              <a:t> </a:t>
            </a:r>
            <a:r>
              <a:rPr lang="en-US" dirty="0" err="1"/>
              <a:t>și</a:t>
            </a:r>
            <a:r>
              <a:rPr lang="en-US" dirty="0"/>
              <a:t> </a:t>
            </a:r>
            <a:r>
              <a:rPr lang="en-US" dirty="0" err="1"/>
              <a:t>orientarea</a:t>
            </a:r>
            <a:r>
              <a:rPr lang="en-US" dirty="0"/>
              <a:t> </a:t>
            </a:r>
            <a:r>
              <a:rPr lang="en-US" dirty="0" err="1"/>
              <a:t>către</a:t>
            </a:r>
            <a:r>
              <a:rPr lang="en-US" dirty="0"/>
              <a:t> </a:t>
            </a:r>
            <a:r>
              <a:rPr lang="en-US" dirty="0" err="1"/>
              <a:t>valoare</a:t>
            </a:r>
            <a:r>
              <a:rPr lang="en-US" dirty="0"/>
              <a:t> sunt </a:t>
            </a:r>
            <a:r>
              <a:rPr lang="en-US" dirty="0" err="1"/>
              <a:t>componente</a:t>
            </a:r>
            <a:r>
              <a:rPr lang="en-US" dirty="0"/>
              <a:t> </a:t>
            </a:r>
            <a:r>
              <a:rPr lang="en-US" dirty="0" err="1"/>
              <a:t>esențiale</a:t>
            </a:r>
            <a:r>
              <a:rPr lang="en-US" dirty="0"/>
              <a:t> ale </a:t>
            </a:r>
            <a:r>
              <a:rPr lang="en-US" dirty="0" err="1"/>
              <a:t>strategiilor</a:t>
            </a:r>
            <a:r>
              <a:rPr lang="en-US" dirty="0"/>
              <a:t> </a:t>
            </a:r>
            <a:r>
              <a:rPr lang="en-US" dirty="0" err="1"/>
              <a:t>credibile</a:t>
            </a:r>
            <a:r>
              <a:rPr lang="en-US" dirty="0"/>
              <a:t> de </a:t>
            </a:r>
            <a:r>
              <a:rPr lang="en-US" dirty="0" err="1"/>
              <a:t>Finanțare</a:t>
            </a:r>
            <a:r>
              <a:rPr lang="en-US" dirty="0"/>
              <a:t> </a:t>
            </a:r>
            <a:r>
              <a:rPr lang="en-US" dirty="0" err="1"/>
              <a:t>Sustenabilă</a:t>
            </a:r>
            <a:r>
              <a:rPr lang="en-US" dirty="0"/>
              <a:t> – </a:t>
            </a:r>
            <a:r>
              <a:rPr lang="en-US" dirty="0" err="1"/>
              <a:t>rezultate</a:t>
            </a:r>
            <a:r>
              <a:rPr lang="en-US" dirty="0"/>
              <a:t> </a:t>
            </a:r>
            <a:r>
              <a:rPr lang="en-US" dirty="0" err="1"/>
              <a:t>cheie</a:t>
            </a:r>
            <a:r>
              <a:rPr lang="en-US" dirty="0"/>
              <a:t> ale </a:t>
            </a:r>
            <a:r>
              <a:rPr lang="en-US" dirty="0" err="1"/>
              <a:t>învățării</a:t>
            </a:r>
            <a:r>
              <a:rPr lang="en-US" dirty="0"/>
              <a:t> in </a:t>
            </a:r>
            <a:r>
              <a:rPr lang="en-US" i="1" dirty="0"/>
              <a:t>CU6 – </a:t>
            </a:r>
            <a:r>
              <a:rPr lang="en-US" i="1" dirty="0" err="1"/>
              <a:t>Finanțe</a:t>
            </a:r>
            <a:r>
              <a:rPr lang="en-US" i="1" dirty="0"/>
              <a:t> </a:t>
            </a:r>
            <a:r>
              <a:rPr lang="en-US" i="1" dirty="0" err="1"/>
              <a:t>și</a:t>
            </a:r>
            <a:r>
              <a:rPr lang="en-US" i="1" dirty="0"/>
              <a:t> </a:t>
            </a:r>
            <a:r>
              <a:rPr lang="en-US" i="1" dirty="0" err="1"/>
              <a:t>Operațiuni</a:t>
            </a:r>
            <a:r>
              <a:rPr lang="en-US" i="1" dirty="0"/>
              <a:t> </a:t>
            </a:r>
            <a:r>
              <a:rPr lang="en-US" i="1" dirty="0" err="1"/>
              <a:t>Sustenabile</a:t>
            </a:r>
            <a:r>
              <a:rPr lang="en-US" i="1" dirty="0"/>
              <a:t>.</a:t>
            </a:r>
            <a:r>
              <a:rPr lang="en-US" dirty="0"/>
              <a:t>
</a:t>
            </a:r>
            <a:r>
              <a:rPr lang="en-US" dirty="0" err="1"/>
              <a:t>Locație</a:t>
            </a:r>
            <a:r>
              <a:rPr lang="en-US" dirty="0"/>
              <a:t>: Zeist, </a:t>
            </a:r>
            <a:r>
              <a:rPr lang="en-US" dirty="0" err="1"/>
              <a:t>Țările</a:t>
            </a:r>
            <a:r>
              <a:rPr lang="en-US" dirty="0"/>
              <a:t> de Jos
Interval de </a:t>
            </a:r>
            <a:r>
              <a:rPr lang="en-US" dirty="0" err="1"/>
              <a:t>timp</a:t>
            </a:r>
            <a:r>
              <a:rPr lang="en-US" dirty="0"/>
              <a:t>: Din 1980 – </a:t>
            </a:r>
            <a:r>
              <a:rPr lang="en-US" dirty="0" err="1"/>
              <a:t>continuu</a:t>
            </a:r>
            <a:r>
              <a:rPr lang="en-US" dirty="0"/>
              <a:t>
</a:t>
            </a:r>
            <a:r>
              <a:rPr lang="en-US" dirty="0" err="1"/>
              <a:t>Organizație</a:t>
            </a:r>
            <a:r>
              <a:rPr lang="en-US" dirty="0"/>
              <a:t>: </a:t>
            </a:r>
            <a:r>
              <a:rPr lang="en-US" dirty="0" err="1"/>
              <a:t>Triodos</a:t>
            </a:r>
            <a:r>
              <a:rPr lang="en-US" dirty="0"/>
              <a:t> Bank N.V.</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5872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3622-E42D-BD4D-7CAC-A4D8B03AE599}"/>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1CD81FCB-0656-6F7E-9AC3-778E03D2B6E3}"/>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6" name="Content Placeholder 6">
            <a:extLst>
              <a:ext uri="{FF2B5EF4-FFF2-40B4-BE49-F238E27FC236}">
                <a16:creationId xmlns:a16="http://schemas.microsoft.com/office/drawing/2014/main" id="{BB88095A-61ED-F16A-7DFF-FAE4C4A49805}"/>
              </a:ext>
            </a:extLst>
          </p:cNvPr>
          <p:cNvSpPr txBox="1">
            <a:spLocks/>
          </p:cNvSpPr>
          <p:nvPr/>
        </p:nvSpPr>
        <p:spPr>
          <a:xfrm>
            <a:off x="494324" y="2197811"/>
            <a:ext cx="11203351" cy="4429126"/>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90C226"/>
              </a:buClr>
              <a:buNone/>
              <a:defRPr/>
            </a:pPr>
            <a:r>
              <a:rPr lang="en-US" b="1" dirty="0" err="1"/>
              <a:t>Introducere</a:t>
            </a:r>
            <a:r>
              <a:rPr lang="en-US" b="1" dirty="0"/>
              <a:t>:</a:t>
            </a:r>
            <a:br>
              <a:rPr lang="en-US" dirty="0"/>
            </a:br>
            <a:r>
              <a:rPr lang="en-US" dirty="0" err="1"/>
              <a:t>Această</a:t>
            </a:r>
            <a:r>
              <a:rPr lang="en-US" dirty="0"/>
              <a:t> </a:t>
            </a:r>
            <a:r>
              <a:rPr lang="en-US" dirty="0" err="1"/>
              <a:t>reflecție</a:t>
            </a:r>
            <a:r>
              <a:rPr lang="en-US" dirty="0"/>
              <a:t> </a:t>
            </a:r>
            <a:r>
              <a:rPr lang="en-US" dirty="0" err="1"/>
              <a:t>își</a:t>
            </a:r>
            <a:r>
              <a:rPr lang="en-US" dirty="0"/>
              <a:t> </a:t>
            </a:r>
            <a:r>
              <a:rPr lang="en-US" dirty="0" err="1"/>
              <a:t>propune</a:t>
            </a:r>
            <a:r>
              <a:rPr lang="en-US" dirty="0"/>
              <a:t> </a:t>
            </a:r>
            <a:r>
              <a:rPr lang="en-US" dirty="0" err="1"/>
              <a:t>să</a:t>
            </a:r>
            <a:r>
              <a:rPr lang="en-US" dirty="0"/>
              <a:t> </a:t>
            </a:r>
            <a:r>
              <a:rPr lang="en-US" dirty="0" err="1"/>
              <a:t>conecteze</a:t>
            </a:r>
            <a:r>
              <a:rPr lang="en-US" dirty="0"/>
              <a:t> </a:t>
            </a:r>
            <a:r>
              <a:rPr lang="en-US" dirty="0" err="1"/>
              <a:t>perspectivele</a:t>
            </a:r>
            <a:r>
              <a:rPr lang="en-US" dirty="0"/>
              <a:t> din </a:t>
            </a:r>
            <a:r>
              <a:rPr lang="en-US" dirty="0" err="1"/>
              <a:t>studiul</a:t>
            </a:r>
            <a:r>
              <a:rPr lang="en-US" dirty="0"/>
              <a:t> de </a:t>
            </a:r>
            <a:r>
              <a:rPr lang="en-US" dirty="0" err="1"/>
              <a:t>caz</a:t>
            </a:r>
            <a:r>
              <a:rPr lang="en-US" dirty="0"/>
              <a:t> cu </a:t>
            </a:r>
            <a:r>
              <a:rPr lang="en-US" dirty="0" err="1"/>
              <a:t>contextul</a:t>
            </a:r>
            <a:r>
              <a:rPr lang="en-US" dirty="0"/>
              <a:t> </a:t>
            </a:r>
            <a:r>
              <a:rPr lang="en-US" dirty="0" err="1"/>
              <a:t>profesional</a:t>
            </a:r>
            <a:r>
              <a:rPr lang="en-US" dirty="0"/>
              <a:t> </a:t>
            </a:r>
            <a:r>
              <a:rPr lang="en-US" dirty="0" err="1"/>
              <a:t>propriu</a:t>
            </a:r>
            <a:r>
              <a:rPr lang="en-US" dirty="0"/>
              <a:t> al </a:t>
            </a:r>
            <a:r>
              <a:rPr lang="en-US" dirty="0" err="1"/>
              <a:t>participanților</a:t>
            </a:r>
            <a:r>
              <a:rPr lang="en-US" dirty="0"/>
              <a:t>.</a:t>
            </a:r>
            <a:br>
              <a:rPr lang="en-US" dirty="0"/>
            </a:br>
            <a:r>
              <a:rPr lang="en-US" dirty="0" err="1"/>
              <a:t>Încurajează</a:t>
            </a:r>
            <a:r>
              <a:rPr lang="en-US" dirty="0"/>
              <a:t> </a:t>
            </a:r>
            <a:r>
              <a:rPr lang="en-US" dirty="0" err="1"/>
              <a:t>gândirea</a:t>
            </a:r>
            <a:r>
              <a:rPr lang="en-US" dirty="0"/>
              <a:t> </a:t>
            </a:r>
            <a:r>
              <a:rPr lang="en-US" dirty="0" err="1"/>
              <a:t>critică</a:t>
            </a:r>
            <a:r>
              <a:rPr lang="en-US" dirty="0"/>
              <a:t> cu </a:t>
            </a:r>
            <a:r>
              <a:rPr lang="en-US" dirty="0" err="1"/>
              <a:t>privire</a:t>
            </a:r>
            <a:r>
              <a:rPr lang="en-US" dirty="0"/>
              <a:t> la </a:t>
            </a:r>
            <a:r>
              <a:rPr lang="en-US" dirty="0" err="1"/>
              <a:t>credibilitatea</a:t>
            </a:r>
            <a:r>
              <a:rPr lang="en-US" dirty="0"/>
              <a:t>, </a:t>
            </a:r>
            <a:r>
              <a:rPr lang="en-US" dirty="0" err="1"/>
              <a:t>impactul</a:t>
            </a:r>
            <a:r>
              <a:rPr lang="en-US" dirty="0"/>
              <a:t> </a:t>
            </a:r>
            <a:r>
              <a:rPr lang="en-US" dirty="0" err="1"/>
              <a:t>și</a:t>
            </a:r>
            <a:r>
              <a:rPr lang="en-US" dirty="0"/>
              <a:t> </a:t>
            </a:r>
            <a:r>
              <a:rPr lang="en-US" dirty="0" err="1"/>
              <a:t>transferabilitatea</a:t>
            </a:r>
            <a:r>
              <a:rPr lang="en-US" dirty="0"/>
              <a:t> </a:t>
            </a:r>
            <a:r>
              <a:rPr lang="en-US" dirty="0" err="1"/>
              <a:t>practicilor</a:t>
            </a:r>
            <a:r>
              <a:rPr lang="en-US" dirty="0"/>
              <a:t> de </a:t>
            </a:r>
            <a:r>
              <a:rPr lang="en-US" dirty="0" err="1"/>
              <a:t>finanțare</a:t>
            </a:r>
            <a:r>
              <a:rPr lang="en-US" dirty="0"/>
              <a:t> </a:t>
            </a:r>
            <a:r>
              <a:rPr lang="en-US" dirty="0" err="1"/>
              <a:t>sustenabilă</a:t>
            </a:r>
            <a:r>
              <a:rPr lang="en-US" dirty="0"/>
              <a:t>.</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lvl="0">
              <a:buClr>
                <a:srgbClr val="90C226"/>
              </a:buClr>
              <a:defRPr/>
            </a:pPr>
            <a:r>
              <a:rPr lang="en-IE" b="1" dirty="0" err="1">
                <a:solidFill>
                  <a:srgbClr val="2C3C43"/>
                </a:solidFill>
              </a:rPr>
              <a:t>Întrebarea</a:t>
            </a:r>
            <a:r>
              <a:rPr lang="en-IE" b="1" dirty="0">
                <a:solidFill>
                  <a:srgbClr val="2C3C43"/>
                </a:solidFill>
              </a:rPr>
              <a:t> 1: </a:t>
            </a:r>
            <a:r>
              <a:rPr lang="en-IE" b="1" dirty="0" err="1">
                <a:solidFill>
                  <a:srgbClr val="2C3C43"/>
                </a:solidFill>
              </a:rPr>
              <a:t>Credibilitate</a:t>
            </a:r>
            <a:r>
              <a:rPr lang="en-US" b="1" dirty="0"/>
              <a:t>:</a:t>
            </a:r>
            <a:r>
              <a:rPr lang="en-US" dirty="0"/>
              <a:t> Ce </a:t>
            </a:r>
            <a:r>
              <a:rPr lang="en-US" dirty="0" err="1"/>
              <a:t>măsuri</a:t>
            </a:r>
            <a:r>
              <a:rPr lang="en-US" dirty="0"/>
              <a:t> </a:t>
            </a:r>
            <a:r>
              <a:rPr lang="en-US" dirty="0" err="1"/>
              <a:t>asigură</a:t>
            </a:r>
            <a:r>
              <a:rPr lang="en-US" dirty="0"/>
              <a:t> </a:t>
            </a:r>
            <a:r>
              <a:rPr lang="en-US" dirty="0" err="1"/>
              <a:t>că</a:t>
            </a:r>
            <a:r>
              <a:rPr lang="en-US" dirty="0"/>
              <a:t> </a:t>
            </a:r>
            <a:r>
              <a:rPr lang="en-US" dirty="0" err="1"/>
              <a:t>strategia</a:t>
            </a:r>
            <a:r>
              <a:rPr lang="en-US" dirty="0"/>
              <a:t> de </a:t>
            </a:r>
            <a:r>
              <a:rPr lang="en-US" dirty="0" err="1"/>
              <a:t>sustenabilitate</a:t>
            </a:r>
            <a:r>
              <a:rPr lang="en-US" dirty="0"/>
              <a:t> a </a:t>
            </a:r>
            <a:r>
              <a:rPr lang="en-US" dirty="0" err="1"/>
              <a:t>Triodos</a:t>
            </a:r>
            <a:r>
              <a:rPr lang="en-US" dirty="0"/>
              <a:t> Bank </a:t>
            </a:r>
            <a:r>
              <a:rPr lang="en-US" dirty="0" err="1"/>
              <a:t>este</a:t>
            </a:r>
            <a:r>
              <a:rPr lang="en-US" dirty="0"/>
              <a:t> </a:t>
            </a:r>
            <a:r>
              <a:rPr lang="en-US" dirty="0" err="1"/>
              <a:t>autentică</a:t>
            </a:r>
            <a:r>
              <a:rPr lang="en-US" dirty="0"/>
              <a:t> </a:t>
            </a:r>
            <a:r>
              <a:rPr lang="en-US" dirty="0" err="1"/>
              <a:t>și</a:t>
            </a:r>
            <a:r>
              <a:rPr lang="en-US" dirty="0"/>
              <a:t> </a:t>
            </a:r>
            <a:r>
              <a:rPr lang="en-US" dirty="0" err="1"/>
              <a:t>verificabilă</a:t>
            </a:r>
            <a:r>
              <a:rPr lang="en-US" dirty="0"/>
              <a:t>?</a:t>
            </a:r>
            <a:endParaRPr lang="en-IE" b="1" dirty="0">
              <a:solidFill>
                <a:srgbClr val="2C3C43"/>
              </a:solidFill>
              <a:latin typeface="Trebuchet MS" panose="020B0603020202020204"/>
            </a:endParaRPr>
          </a:p>
          <a:p>
            <a:pPr lvl="0">
              <a:buClr>
                <a:srgbClr val="90C226"/>
              </a:buClr>
              <a:defRPr/>
            </a:pPr>
            <a:r>
              <a:rPr lang="en-IE" b="1" dirty="0" err="1">
                <a:solidFill>
                  <a:srgbClr val="2C3C43"/>
                </a:solidFill>
              </a:rPr>
              <a:t>Întrebarea</a:t>
            </a:r>
            <a:r>
              <a:rPr lang="en-IE" b="1" dirty="0">
                <a:solidFill>
                  <a:srgbClr val="2C3C43"/>
                </a:solidFill>
              </a:rPr>
              <a:t> 2: Impact</a:t>
            </a:r>
            <a:r>
              <a:rPr lang="en-US" b="1" dirty="0"/>
              <a:t>:</a:t>
            </a:r>
            <a:r>
              <a:rPr lang="en-US" dirty="0"/>
              <a:t> Cum </a:t>
            </a:r>
            <a:r>
              <a:rPr lang="en-US" dirty="0" err="1"/>
              <a:t>măsoară</a:t>
            </a:r>
            <a:r>
              <a:rPr lang="en-US" dirty="0"/>
              <a:t> banca </a:t>
            </a:r>
            <a:r>
              <a:rPr lang="en-US" dirty="0" err="1"/>
              <a:t>impactul</a:t>
            </a:r>
            <a:r>
              <a:rPr lang="en-US" dirty="0"/>
              <a:t> social </a:t>
            </a:r>
            <a:r>
              <a:rPr lang="en-US" dirty="0" err="1"/>
              <a:t>și</a:t>
            </a:r>
            <a:r>
              <a:rPr lang="en-US" dirty="0"/>
              <a:t> de </a:t>
            </a:r>
            <a:r>
              <a:rPr lang="en-US" dirty="0" err="1"/>
              <a:t>mediu</a:t>
            </a:r>
            <a:r>
              <a:rPr lang="en-US" dirty="0"/>
              <a:t> al </a:t>
            </a:r>
            <a:r>
              <a:rPr lang="en-US" dirty="0" err="1"/>
              <a:t>investițiilor</a:t>
            </a:r>
            <a:r>
              <a:rPr lang="en-US" dirty="0"/>
              <a:t> sale – </a:t>
            </a:r>
            <a:r>
              <a:rPr lang="en-US" dirty="0" err="1"/>
              <a:t>și</a:t>
            </a:r>
            <a:r>
              <a:rPr lang="en-US" dirty="0"/>
              <a:t> </a:t>
            </a:r>
            <a:r>
              <a:rPr lang="en-US" dirty="0" err="1"/>
              <a:t>ce</a:t>
            </a:r>
            <a:r>
              <a:rPr lang="en-US" dirty="0"/>
              <a:t> </a:t>
            </a:r>
            <a:r>
              <a:rPr lang="en-US" dirty="0" err="1"/>
              <a:t>metrici</a:t>
            </a:r>
            <a:r>
              <a:rPr lang="en-US" dirty="0"/>
              <a:t> </a:t>
            </a:r>
            <a:r>
              <a:rPr lang="en-US" dirty="0" err="1"/>
              <a:t>ar</a:t>
            </a:r>
            <a:r>
              <a:rPr lang="en-US" dirty="0"/>
              <a:t> fi </a:t>
            </a:r>
            <a:r>
              <a:rPr lang="en-US" dirty="0" err="1"/>
              <a:t>relevante</a:t>
            </a:r>
            <a:r>
              <a:rPr lang="en-US" dirty="0"/>
              <a:t> </a:t>
            </a:r>
            <a:r>
              <a:rPr lang="en-US" dirty="0" err="1"/>
              <a:t>pentru</a:t>
            </a:r>
            <a:r>
              <a:rPr lang="en-US" dirty="0"/>
              <a:t> </a:t>
            </a:r>
            <a:r>
              <a:rPr lang="en-US" dirty="0" err="1"/>
              <a:t>organizația</a:t>
            </a:r>
            <a:r>
              <a:rPr lang="en-US" dirty="0"/>
              <a:t> </a:t>
            </a:r>
            <a:r>
              <a:rPr lang="en-US" dirty="0" err="1"/>
              <a:t>dumneavoastră</a:t>
            </a:r>
            <a:r>
              <a:rPr lang="en-US" dirty="0"/>
              <a:t>?</a:t>
            </a:r>
          </a:p>
          <a:p>
            <a:pPr lvl="0">
              <a:buClr>
                <a:srgbClr val="90C226"/>
              </a:buClr>
              <a:defRPr/>
            </a:pPr>
            <a:r>
              <a:rPr lang="en-IE" b="1" dirty="0" err="1">
                <a:solidFill>
                  <a:srgbClr val="2C3C43"/>
                </a:solidFill>
              </a:rPr>
              <a:t>Întrebarea</a:t>
            </a:r>
            <a:r>
              <a:rPr lang="en-IE" b="1" dirty="0">
                <a:solidFill>
                  <a:srgbClr val="2C3C43"/>
                </a:solidFill>
              </a:rPr>
              <a:t> 3: </a:t>
            </a:r>
            <a:r>
              <a:rPr lang="en-IE" b="1" dirty="0" err="1">
                <a:solidFill>
                  <a:srgbClr val="2C3C43"/>
                </a:solidFill>
              </a:rPr>
              <a:t>Transferabilitate</a:t>
            </a:r>
            <a:r>
              <a:rPr lang="en-IE" b="1" dirty="0">
                <a:solidFill>
                  <a:srgbClr val="2C3C43"/>
                </a:solidFill>
              </a:rPr>
              <a:t>:</a:t>
            </a: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 </a:t>
            </a:r>
            <a:r>
              <a:rPr lang="en-US" dirty="0"/>
              <a:t>Ce </a:t>
            </a:r>
            <a:r>
              <a:rPr lang="en-US" dirty="0" err="1"/>
              <a:t>elemente</a:t>
            </a:r>
            <a:r>
              <a:rPr lang="en-US" dirty="0"/>
              <a:t> ale </a:t>
            </a:r>
            <a:r>
              <a:rPr lang="en-US" dirty="0" err="1"/>
              <a:t>modelului</a:t>
            </a:r>
            <a:r>
              <a:rPr lang="en-US" dirty="0"/>
              <a:t> </a:t>
            </a:r>
            <a:r>
              <a:rPr lang="en-US" dirty="0" err="1"/>
              <a:t>Triodos</a:t>
            </a:r>
            <a:r>
              <a:rPr lang="en-US" dirty="0"/>
              <a:t> </a:t>
            </a:r>
            <a:r>
              <a:rPr lang="en-US" dirty="0" err="1"/>
              <a:t>ar</a:t>
            </a:r>
            <a:r>
              <a:rPr lang="en-US" dirty="0"/>
              <a:t> </a:t>
            </a:r>
            <a:r>
              <a:rPr lang="en-US" dirty="0" err="1"/>
              <a:t>putea</a:t>
            </a:r>
            <a:r>
              <a:rPr lang="en-US" dirty="0"/>
              <a:t> fi </a:t>
            </a:r>
            <a:r>
              <a:rPr lang="en-US" dirty="0" err="1"/>
              <a:t>adaptate</a:t>
            </a:r>
            <a:r>
              <a:rPr lang="en-US" dirty="0"/>
              <a:t> </a:t>
            </a:r>
            <a:r>
              <a:rPr lang="en-US" dirty="0" err="1"/>
              <a:t>pentru</a:t>
            </a:r>
            <a:r>
              <a:rPr lang="en-US" dirty="0"/>
              <a:t> a </a:t>
            </a:r>
            <a:r>
              <a:rPr lang="en-US" dirty="0" err="1"/>
              <a:t>promova</a:t>
            </a:r>
            <a:r>
              <a:rPr lang="en-US" dirty="0"/>
              <a:t> </a:t>
            </a:r>
            <a:r>
              <a:rPr lang="en-US" dirty="0" err="1"/>
              <a:t>decizii</a:t>
            </a:r>
            <a:r>
              <a:rPr lang="en-US" dirty="0"/>
              <a:t> </a:t>
            </a:r>
            <a:r>
              <a:rPr lang="en-US" dirty="0" err="1"/>
              <a:t>financiare</a:t>
            </a:r>
            <a:r>
              <a:rPr lang="en-US" dirty="0"/>
              <a:t> </a:t>
            </a:r>
            <a:r>
              <a:rPr lang="en-US" dirty="0" err="1"/>
              <a:t>sustenabile</a:t>
            </a:r>
            <a:r>
              <a:rPr lang="en-US" dirty="0"/>
              <a:t> </a:t>
            </a:r>
            <a:r>
              <a:rPr lang="en-US" dirty="0" err="1"/>
              <a:t>în</a:t>
            </a:r>
            <a:r>
              <a:rPr lang="en-US" dirty="0"/>
              <a:t> </a:t>
            </a:r>
            <a:r>
              <a:rPr lang="en-US" dirty="0" err="1"/>
              <a:t>organizația</a:t>
            </a:r>
            <a:r>
              <a:rPr lang="en-US" dirty="0"/>
              <a:t> </a:t>
            </a:r>
            <a:r>
              <a:rPr lang="en-US" dirty="0" err="1"/>
              <a:t>dumneavoastră</a:t>
            </a:r>
            <a:r>
              <a:rPr lang="en-US" dirty="0"/>
              <a:t>?</a:t>
            </a:r>
            <a:endParaRPr kumimoji="0" lang="el-GR" sz="1800" b="1" i="0" u="none" strike="noStrike" kern="1200" cap="none" spc="0" normalizeH="0" baseline="0" noProof="0" dirty="0">
              <a:ln>
                <a:noFill/>
              </a:ln>
              <a:solidFill>
                <a:srgbClr val="2C3C43"/>
              </a:solidFill>
              <a:effectLst/>
              <a:uLnTx/>
              <a:uFillTx/>
              <a:latin typeface="Trebuchet MS" panose="020B0603020202020204"/>
              <a:ea typeface="+mn-ea"/>
              <a:cs typeface="+mn-cs"/>
            </a:endParaRPr>
          </a:p>
        </p:txBody>
      </p:sp>
      <p:sp>
        <p:nvSpPr>
          <p:cNvPr id="4" name="Text Placeholder 6">
            <a:extLst>
              <a:ext uri="{FF2B5EF4-FFF2-40B4-BE49-F238E27FC236}">
                <a16:creationId xmlns:a16="http://schemas.microsoft.com/office/drawing/2014/main" id="{777D3F91-FC80-EF82-D6AD-1759963B83DF}"/>
              </a:ext>
            </a:extLst>
          </p:cNvPr>
          <p:cNvSpPr txBox="1">
            <a:spLocks/>
          </p:cNvSpPr>
          <p:nvPr/>
        </p:nvSpPr>
        <p:spPr>
          <a:xfrm>
            <a:off x="399370" y="1449388"/>
            <a:ext cx="11393260" cy="506611"/>
          </a:xfrm>
          <a:prstGeom prst="rect">
            <a:avLst/>
          </a:prstGeom>
          <a:noFill/>
        </p:spPr>
        <p:txBody>
          <a:bodyPr vert="horz" lIns="0" tIns="0" rIns="0" bIns="0" rtlCol="0" anchor="ctr" anchorCtr="0">
            <a:normAutofit/>
          </a:bodyPr>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kern="1200" baseline="0">
                <a:solidFill>
                  <a:schemeClr val="accent6"/>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lgn="ctr">
              <a:defRPr/>
            </a:pPr>
            <a:r>
              <a:rPr lang="it-IT" b="1" dirty="0">
                <a:solidFill>
                  <a:srgbClr val="92D050"/>
                </a:solidFill>
              </a:rPr>
              <a:t>Întrebările studiului de caz</a:t>
            </a:r>
            <a:endParaRPr kumimoji="0" lang="el-GR" sz="2000" b="1" i="0" u="none" strike="noStrike" kern="1200" cap="none" spc="0" normalizeH="0" baseline="0" noProof="0" dirty="0">
              <a:ln>
                <a:noFill/>
              </a:ln>
              <a:solidFill>
                <a:srgbClr val="92D050"/>
              </a:solidFill>
              <a:effectLst/>
              <a:uLnTx/>
              <a:uFillTx/>
              <a:latin typeface="Trebuchet MS" panose="020B0603020202020204"/>
              <a:ea typeface="+mn-ea"/>
              <a:cs typeface="+mn-cs"/>
            </a:endParaRPr>
          </a:p>
        </p:txBody>
      </p:sp>
      <p:sp>
        <p:nvSpPr>
          <p:cNvPr id="3" name="Title 5">
            <a:extLst>
              <a:ext uri="{FF2B5EF4-FFF2-40B4-BE49-F238E27FC236}">
                <a16:creationId xmlns:a16="http://schemas.microsoft.com/office/drawing/2014/main" id="{AD543A42-BFB8-6150-133D-1544F968C2D5}"/>
              </a:ext>
            </a:extLst>
          </p:cNvPr>
          <p:cNvSpPr txBox="1">
            <a:spLocks/>
          </p:cNvSpPr>
          <p:nvPr/>
        </p:nvSpPr>
        <p:spPr>
          <a:xfrm>
            <a:off x="1619866" y="635199"/>
            <a:ext cx="8596668" cy="731588"/>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ctr">
              <a:defRPr/>
            </a:pPr>
            <a:r>
              <a:rPr lang="pt-BR" dirty="0">
                <a:solidFill>
                  <a:srgbClr val="255839"/>
                </a:solidFill>
              </a:rPr>
              <a:t>Studiu de caz: Întrebări de reflecție</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Tree>
    <p:extLst>
      <p:ext uri="{BB962C8B-B14F-4D97-AF65-F5344CB8AC3E}">
        <p14:creationId xmlns:p14="http://schemas.microsoft.com/office/powerpoint/2010/main" val="17917234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2E4A-763C-F213-4B4C-5DEC5422E94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9EA4616-8C9D-66C8-61F0-C96B0D7F0E8E}"/>
              </a:ext>
            </a:extLst>
          </p:cNvPr>
          <p:cNvSpPr>
            <a:spLocks noGrp="1"/>
          </p:cNvSpPr>
          <p:nvPr>
            <p:ph type="title"/>
          </p:nvPr>
        </p:nvSpPr>
        <p:spPr>
          <a:xfrm>
            <a:off x="622206" y="1626549"/>
            <a:ext cx="5696631" cy="660400"/>
          </a:xfrm>
        </p:spPr>
        <p:txBody>
          <a:bodyPr>
            <a:normAutofit/>
          </a:bodyPr>
          <a:lstStyle/>
          <a:p>
            <a:r>
              <a:rPr lang="en-US" dirty="0">
                <a:solidFill>
                  <a:srgbClr val="255839"/>
                </a:solidFill>
              </a:rPr>
              <a:t>ACTIVITATE PRACTICĂ</a:t>
            </a:r>
            <a:endParaRPr lang="el-GR" dirty="0">
              <a:solidFill>
                <a:srgbClr val="255839"/>
              </a:solidFill>
            </a:endParaRPr>
          </a:p>
        </p:txBody>
      </p:sp>
      <p:sp>
        <p:nvSpPr>
          <p:cNvPr id="7" name="Content Placeholder 6">
            <a:extLst>
              <a:ext uri="{FF2B5EF4-FFF2-40B4-BE49-F238E27FC236}">
                <a16:creationId xmlns:a16="http://schemas.microsoft.com/office/drawing/2014/main" id="{BECD7A74-7643-8A98-FF9D-0DBE3EE5D07B}"/>
              </a:ext>
            </a:extLst>
          </p:cNvPr>
          <p:cNvSpPr>
            <a:spLocks noGrp="1"/>
          </p:cNvSpPr>
          <p:nvPr>
            <p:ph sz="quarter" idx="12"/>
          </p:nvPr>
        </p:nvSpPr>
        <p:spPr>
          <a:xfrm>
            <a:off x="399369" y="2635624"/>
            <a:ext cx="6377949" cy="2504996"/>
          </a:xfrm>
        </p:spPr>
        <p:txBody>
          <a:bodyPr/>
          <a:lstStyle/>
          <a:p>
            <a:endParaRPr lang="en-US" dirty="0"/>
          </a:p>
          <a:p>
            <a:endParaRPr lang="en-US" dirty="0"/>
          </a:p>
          <a:p>
            <a:endParaRPr lang="en-US" dirty="0"/>
          </a:p>
          <a:p>
            <a:r>
              <a:rPr lang="en-US" sz="2800" b="1" i="1" dirty="0" err="1"/>
              <a:t>Fișă</a:t>
            </a:r>
            <a:r>
              <a:rPr lang="en-US" sz="2800" b="1" i="1" dirty="0"/>
              <a:t> de </a:t>
            </a:r>
            <a:r>
              <a:rPr lang="en-US" sz="2800" b="1" i="1" dirty="0" err="1"/>
              <a:t>lucru</a:t>
            </a:r>
            <a:r>
              <a:rPr lang="en-US" sz="2800" b="1" i="1" dirty="0"/>
              <a:t> 4: Analiza </a:t>
            </a:r>
            <a:r>
              <a:rPr lang="en-US" sz="2800" b="1" i="1" dirty="0" err="1"/>
              <a:t>studiului</a:t>
            </a:r>
            <a:r>
              <a:rPr lang="en-US" sz="2800" b="1" i="1" dirty="0"/>
              <a:t> de </a:t>
            </a:r>
            <a:r>
              <a:rPr lang="en-US" sz="2800" b="1" i="1" dirty="0" err="1"/>
              <a:t>caz</a:t>
            </a:r>
            <a:endParaRPr lang="en-US" sz="2800" b="1" i="1" dirty="0"/>
          </a:p>
        </p:txBody>
      </p:sp>
      <p:sp>
        <p:nvSpPr>
          <p:cNvPr id="3" name="Rectangle: Rounded Corners 2">
            <a:extLst>
              <a:ext uri="{FF2B5EF4-FFF2-40B4-BE49-F238E27FC236}">
                <a16:creationId xmlns:a16="http://schemas.microsoft.com/office/drawing/2014/main" id="{A331B325-29BB-507C-44D2-F7205ED7CB6C}"/>
              </a:ext>
            </a:extLst>
          </p:cNvPr>
          <p:cNvSpPr/>
          <p:nvPr/>
        </p:nvSpPr>
        <p:spPr>
          <a:xfrm>
            <a:off x="7155278" y="99839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2" name="Picture Placeholder 4">
            <a:extLst>
              <a:ext uri="{FF2B5EF4-FFF2-40B4-BE49-F238E27FC236}">
                <a16:creationId xmlns:a16="http://schemas.microsoft.com/office/drawing/2014/main" id="{76E727DD-6DF0-F5F4-7230-1F88A79A70EC}"/>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524513" y="128795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811169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09D6-6519-8C3A-EC7D-495FB4440036}"/>
              </a:ext>
            </a:extLst>
          </p:cNvPr>
          <p:cNvSpPr>
            <a:spLocks noGrp="1"/>
          </p:cNvSpPr>
          <p:nvPr>
            <p:ph type="ctrTitle"/>
          </p:nvPr>
        </p:nvSpPr>
        <p:spPr>
          <a:xfrm>
            <a:off x="622408" y="2404534"/>
            <a:ext cx="9220840" cy="1646302"/>
          </a:xfrm>
        </p:spPr>
        <p:txBody>
          <a:bodyPr/>
          <a:lstStyle/>
          <a:p>
            <a:pPr algn="l"/>
            <a:r>
              <a:rPr lang="en-US" sz="4800" i="1" dirty="0" err="1"/>
              <a:t>Studiu</a:t>
            </a:r>
            <a:r>
              <a:rPr lang="en-US" sz="4800" i="1" dirty="0"/>
              <a:t> de </a:t>
            </a:r>
            <a:r>
              <a:rPr lang="en-US" sz="4800" i="1" dirty="0" err="1"/>
              <a:t>caz</a:t>
            </a:r>
            <a:r>
              <a:rPr lang="en-US" sz="4800" i="1" dirty="0"/>
              <a:t> 1: </a:t>
            </a:r>
            <a:r>
              <a:rPr lang="en-US" sz="4800" b="1" dirty="0" err="1"/>
              <a:t>Raportarea</a:t>
            </a:r>
            <a:r>
              <a:rPr lang="en-US" sz="4800" b="1" dirty="0"/>
              <a:t> GES</a:t>
            </a:r>
          </a:p>
        </p:txBody>
      </p:sp>
      <p:sp>
        <p:nvSpPr>
          <p:cNvPr id="3" name="Subtitle 2">
            <a:extLst>
              <a:ext uri="{FF2B5EF4-FFF2-40B4-BE49-F238E27FC236}">
                <a16:creationId xmlns:a16="http://schemas.microsoft.com/office/drawing/2014/main" id="{EBFE7AAF-7313-2B95-DCB3-6885FDBBD480}"/>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err="1">
                <a:solidFill>
                  <a:schemeClr val="tx1"/>
                </a:solidFill>
              </a:rPr>
              <a:t>Pentru</a:t>
            </a:r>
            <a:r>
              <a:rPr lang="en-US" sz="2800" dirty="0">
                <a:solidFill>
                  <a:schemeClr val="tx1"/>
                </a:solidFill>
              </a:rPr>
              <a:t> </a:t>
            </a:r>
            <a:r>
              <a:rPr lang="en-US" sz="2800" dirty="0" err="1">
                <a:solidFill>
                  <a:schemeClr val="tx1"/>
                </a:solidFill>
              </a:rPr>
              <a:t>Fișa</a:t>
            </a:r>
            <a:r>
              <a:rPr lang="en-US" sz="2800" dirty="0">
                <a:solidFill>
                  <a:schemeClr val="tx1"/>
                </a:solidFill>
              </a:rPr>
              <a:t> de </a:t>
            </a:r>
            <a:r>
              <a:rPr lang="en-US" sz="2800" dirty="0" err="1">
                <a:solidFill>
                  <a:schemeClr val="tx1"/>
                </a:solidFill>
              </a:rPr>
              <a:t>lucru</a:t>
            </a:r>
            <a:r>
              <a:rPr lang="en-US" sz="2800" dirty="0">
                <a:solidFill>
                  <a:schemeClr val="tx1"/>
                </a:solidFill>
              </a:rPr>
              <a:t> 4 – </a:t>
            </a:r>
            <a:r>
              <a:rPr lang="en-US" sz="2800" dirty="0" err="1">
                <a:solidFill>
                  <a:schemeClr val="tx1"/>
                </a:solidFill>
              </a:rPr>
              <a:t>Grupul</a:t>
            </a:r>
            <a:r>
              <a:rPr lang="en-US" sz="2800" dirty="0">
                <a:solidFill>
                  <a:schemeClr val="tx1"/>
                </a:solidFill>
              </a:rPr>
              <a:t> 1</a:t>
            </a:r>
          </a:p>
        </p:txBody>
      </p:sp>
    </p:spTree>
    <p:extLst>
      <p:ext uri="{BB962C8B-B14F-4D97-AF65-F5344CB8AC3E}">
        <p14:creationId xmlns:p14="http://schemas.microsoft.com/office/powerpoint/2010/main" val="1056092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2DC72-3E7C-FEC8-6A6F-9F11BF4683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0949CAF-E6B2-44D0-89C7-6179C95BA60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Content Placeholder 6">
            <a:extLst>
              <a:ext uri="{FF2B5EF4-FFF2-40B4-BE49-F238E27FC236}">
                <a16:creationId xmlns:a16="http://schemas.microsoft.com/office/drawing/2014/main" id="{53DC40BD-5CA3-91F0-F6C8-E81671EEFF39}"/>
              </a:ext>
            </a:extLst>
          </p:cNvPr>
          <p:cNvSpPr>
            <a:spLocks noGrp="1"/>
          </p:cNvSpPr>
          <p:nvPr>
            <p:ph sz="quarter" idx="12"/>
          </p:nvPr>
        </p:nvSpPr>
        <p:spPr>
          <a:xfrm>
            <a:off x="645765" y="1825780"/>
            <a:ext cx="5792984" cy="4446148"/>
          </a:xfrm>
        </p:spPr>
        <p:txBody>
          <a:bodyPr>
            <a:normAutofit/>
          </a:bodyPr>
          <a:lstStyle/>
          <a:p>
            <a:pPr marL="0" indent="0" algn="just">
              <a:buNone/>
            </a:pPr>
            <a:r>
              <a:rPr lang="en-IE" b="1" dirty="0" err="1"/>
              <a:t>Titlu</a:t>
            </a:r>
            <a:r>
              <a:rPr lang="en-IE" b="1" dirty="0"/>
              <a:t>: </a:t>
            </a:r>
            <a:r>
              <a:rPr lang="en-US" dirty="0" err="1"/>
              <a:t>Măsurarea</a:t>
            </a:r>
            <a:r>
              <a:rPr lang="en-US" dirty="0"/>
              <a:t> </a:t>
            </a:r>
            <a:r>
              <a:rPr lang="en-US" dirty="0" err="1"/>
              <a:t>emisiilor</a:t>
            </a:r>
            <a:r>
              <a:rPr lang="en-US" dirty="0"/>
              <a:t>: Un </a:t>
            </a:r>
            <a:r>
              <a:rPr lang="en-US" dirty="0" err="1"/>
              <a:t>ghid</a:t>
            </a:r>
            <a:r>
              <a:rPr lang="en-US" dirty="0"/>
              <a:t> </a:t>
            </a:r>
            <a:r>
              <a:rPr lang="en-US" dirty="0" err="1"/>
              <a:t>pentru</a:t>
            </a:r>
            <a:r>
              <a:rPr lang="en-US" dirty="0"/>
              <a:t> </a:t>
            </a:r>
            <a:r>
              <a:rPr lang="en-US" dirty="0" err="1"/>
              <a:t>organizații</a:t>
            </a:r>
            <a:endParaRPr lang="en-US" dirty="0"/>
          </a:p>
          <a:p>
            <a:pPr marL="0" indent="0" algn="just">
              <a:buNone/>
            </a:pPr>
            <a:r>
              <a:rPr lang="en-IE" b="1" dirty="0" err="1"/>
              <a:t>Prezentare</a:t>
            </a:r>
            <a:r>
              <a:rPr lang="en-IE" b="1" dirty="0"/>
              <a:t> </a:t>
            </a:r>
            <a:r>
              <a:rPr lang="en-IE" b="1" dirty="0" err="1"/>
              <a:t>generală</a:t>
            </a:r>
            <a:r>
              <a:rPr lang="en-IE" b="1" dirty="0"/>
              <a:t>: </a:t>
            </a:r>
            <a:r>
              <a:rPr lang="en-US" dirty="0" err="1"/>
              <a:t>Acest</a:t>
            </a:r>
            <a:r>
              <a:rPr lang="en-US" dirty="0"/>
              <a:t> </a:t>
            </a:r>
            <a:r>
              <a:rPr lang="en-US" dirty="0" err="1"/>
              <a:t>studiu</a:t>
            </a:r>
            <a:r>
              <a:rPr lang="en-US" dirty="0"/>
              <a:t> de </a:t>
            </a:r>
            <a:r>
              <a:rPr lang="en-US" dirty="0" err="1"/>
              <a:t>caz</a:t>
            </a:r>
            <a:r>
              <a:rPr lang="en-US" dirty="0"/>
              <a:t> </a:t>
            </a:r>
            <a:r>
              <a:rPr lang="en-US" dirty="0" err="1"/>
              <a:t>examinează</a:t>
            </a:r>
            <a:r>
              <a:rPr lang="en-US" dirty="0"/>
              <a:t> </a:t>
            </a:r>
            <a:r>
              <a:rPr lang="en-US" dirty="0" err="1"/>
              <a:t>Raportul</a:t>
            </a:r>
            <a:r>
              <a:rPr lang="en-US" dirty="0"/>
              <a:t> </a:t>
            </a:r>
            <a:r>
              <a:rPr lang="en-US" dirty="0" err="1"/>
              <a:t>Exemplu</a:t>
            </a:r>
            <a:r>
              <a:rPr lang="en-US" dirty="0"/>
              <a:t> GHG al </a:t>
            </a:r>
            <a:r>
              <a:rPr lang="en-US" dirty="0" err="1"/>
              <a:t>Ministerului</a:t>
            </a:r>
            <a:r>
              <a:rPr lang="en-US" dirty="0"/>
              <a:t> </a:t>
            </a:r>
            <a:r>
              <a:rPr lang="en-US" dirty="0" err="1"/>
              <a:t>Mediului</a:t>
            </a:r>
            <a:r>
              <a:rPr lang="en-US" dirty="0"/>
              <a:t> din </a:t>
            </a:r>
            <a:r>
              <a:rPr lang="en-US" dirty="0" err="1"/>
              <a:t>Noua</a:t>
            </a:r>
            <a:r>
              <a:rPr lang="en-US" dirty="0"/>
              <a:t> </a:t>
            </a:r>
            <a:r>
              <a:rPr lang="en-US" dirty="0" err="1"/>
              <a:t>Zeelandă</a:t>
            </a:r>
            <a:r>
              <a:rPr lang="en-US" dirty="0"/>
              <a:t>, </a:t>
            </a:r>
            <a:r>
              <a:rPr lang="en-US" dirty="0" err="1"/>
              <a:t>demonstrând</a:t>
            </a:r>
            <a:r>
              <a:rPr lang="en-US" dirty="0"/>
              <a:t> cum o </a:t>
            </a:r>
            <a:r>
              <a:rPr lang="en-US" dirty="0" err="1"/>
              <a:t>companie</a:t>
            </a:r>
            <a:r>
              <a:rPr lang="en-US" dirty="0"/>
              <a:t> </a:t>
            </a:r>
            <a:r>
              <a:rPr lang="en-US" dirty="0" err="1"/>
              <a:t>fictivă</a:t>
            </a:r>
            <a:r>
              <a:rPr lang="en-US" dirty="0"/>
              <a:t> de </a:t>
            </a:r>
            <a:r>
              <a:rPr lang="en-US" dirty="0" err="1"/>
              <a:t>construcții</a:t>
            </a:r>
            <a:r>
              <a:rPr lang="en-US" dirty="0"/>
              <a:t>, OPQ Construction Ltd, </a:t>
            </a:r>
            <a:r>
              <a:rPr lang="en-US" dirty="0" err="1"/>
              <a:t>și</a:t>
            </a:r>
            <a:r>
              <a:rPr lang="en-US" dirty="0"/>
              <a:t> </a:t>
            </a:r>
            <a:r>
              <a:rPr lang="en-US" dirty="0" err="1"/>
              <a:t>subsidiarele</a:t>
            </a:r>
            <a:r>
              <a:rPr lang="en-US" dirty="0"/>
              <a:t> sale </a:t>
            </a:r>
            <a:r>
              <a:rPr lang="en-US" dirty="0" err="1"/>
              <a:t>întocmesc</a:t>
            </a:r>
            <a:r>
              <a:rPr lang="en-US" dirty="0"/>
              <a:t> un </a:t>
            </a:r>
            <a:r>
              <a:rPr lang="en-US" dirty="0" err="1"/>
              <a:t>inventar</a:t>
            </a:r>
            <a:r>
              <a:rPr lang="en-US" dirty="0"/>
              <a:t> </a:t>
            </a:r>
            <a:r>
              <a:rPr lang="en-US" dirty="0" err="1"/>
              <a:t>cuprinzător</a:t>
            </a:r>
            <a:r>
              <a:rPr lang="en-US" dirty="0"/>
              <a:t> de gaze cu </a:t>
            </a:r>
            <a:r>
              <a:rPr lang="en-US" dirty="0" err="1"/>
              <a:t>efect</a:t>
            </a:r>
            <a:r>
              <a:rPr lang="en-US" dirty="0"/>
              <a:t> de </a:t>
            </a:r>
            <a:r>
              <a:rPr lang="en-US" dirty="0" err="1"/>
              <a:t>seră</a:t>
            </a:r>
            <a:r>
              <a:rPr lang="en-US" dirty="0"/>
              <a:t>. 
</a:t>
            </a:r>
            <a:r>
              <a:rPr lang="en-US" dirty="0" err="1"/>
              <a:t>Evidențiază</a:t>
            </a:r>
            <a:r>
              <a:rPr lang="en-US" dirty="0"/>
              <a:t> </a:t>
            </a:r>
            <a:r>
              <a:rPr lang="en-US" dirty="0" err="1"/>
              <a:t>aplicarea</a:t>
            </a:r>
            <a:r>
              <a:rPr lang="en-US" dirty="0"/>
              <a:t> </a:t>
            </a:r>
            <a:r>
              <a:rPr lang="en-US" dirty="0" err="1"/>
              <a:t>practică</a:t>
            </a:r>
            <a:r>
              <a:rPr lang="en-US" dirty="0"/>
              <a:t> a </a:t>
            </a:r>
            <a:r>
              <a:rPr lang="en-US" dirty="0" err="1"/>
              <a:t>Protocolului</a:t>
            </a:r>
            <a:r>
              <a:rPr lang="en-US" dirty="0"/>
              <a:t> GHG </a:t>
            </a:r>
            <a:r>
              <a:rPr lang="en-US" dirty="0" err="1"/>
              <a:t>și</a:t>
            </a:r>
            <a:r>
              <a:rPr lang="en-US" dirty="0"/>
              <a:t> a </a:t>
            </a:r>
            <a:r>
              <a:rPr lang="en-US" dirty="0" err="1"/>
              <a:t>standardelor</a:t>
            </a:r>
            <a:r>
              <a:rPr lang="en-US" dirty="0"/>
              <a:t> ISO 14064-1 </a:t>
            </a:r>
            <a:r>
              <a:rPr lang="en-US" dirty="0" err="1"/>
              <a:t>în</a:t>
            </a:r>
            <a:r>
              <a:rPr lang="en-US" dirty="0"/>
              <a:t> </a:t>
            </a:r>
            <a:r>
              <a:rPr lang="en-US" dirty="0" err="1"/>
              <a:t>măsurarea</a:t>
            </a:r>
            <a:r>
              <a:rPr lang="en-US" dirty="0"/>
              <a:t>, </a:t>
            </a:r>
            <a:r>
              <a:rPr lang="en-US" dirty="0" err="1"/>
              <a:t>categorisirea</a:t>
            </a:r>
            <a:r>
              <a:rPr lang="en-US" dirty="0"/>
              <a:t> </a:t>
            </a:r>
            <a:r>
              <a:rPr lang="en-US" dirty="0" err="1"/>
              <a:t>și</a:t>
            </a:r>
            <a:r>
              <a:rPr lang="en-US" dirty="0"/>
              <a:t> </a:t>
            </a:r>
            <a:r>
              <a:rPr lang="en-US" dirty="0" err="1"/>
              <a:t>raportarea</a:t>
            </a:r>
            <a:r>
              <a:rPr lang="en-US" dirty="0"/>
              <a:t> </a:t>
            </a:r>
            <a:r>
              <a:rPr lang="en-US" dirty="0" err="1"/>
              <a:t>atât</a:t>
            </a:r>
            <a:r>
              <a:rPr lang="en-US" dirty="0"/>
              <a:t> a </a:t>
            </a:r>
            <a:r>
              <a:rPr lang="en-US" dirty="0" err="1"/>
              <a:t>emisiilor</a:t>
            </a:r>
            <a:r>
              <a:rPr lang="en-US" dirty="0"/>
              <a:t> </a:t>
            </a:r>
            <a:r>
              <a:rPr lang="en-US" dirty="0" err="1"/>
              <a:t>directe</a:t>
            </a:r>
            <a:r>
              <a:rPr lang="en-US" dirty="0"/>
              <a:t>, </a:t>
            </a:r>
            <a:r>
              <a:rPr lang="en-US" dirty="0" err="1"/>
              <a:t>cât</a:t>
            </a:r>
            <a:r>
              <a:rPr lang="en-US" dirty="0"/>
              <a:t> </a:t>
            </a:r>
            <a:r>
              <a:rPr lang="en-US" dirty="0" err="1"/>
              <a:t>și</a:t>
            </a:r>
            <a:r>
              <a:rPr lang="en-US" dirty="0"/>
              <a:t> a </a:t>
            </a:r>
            <a:r>
              <a:rPr lang="en-US" dirty="0" err="1"/>
              <a:t>celor</a:t>
            </a:r>
            <a:r>
              <a:rPr lang="en-US" dirty="0"/>
              <a:t> </a:t>
            </a:r>
            <a:r>
              <a:rPr lang="en-US" dirty="0" err="1"/>
              <a:t>indirecte</a:t>
            </a:r>
            <a:r>
              <a:rPr lang="en-US" dirty="0"/>
              <a:t> </a:t>
            </a:r>
            <a:r>
              <a:rPr lang="en-US" dirty="0" err="1"/>
              <a:t>în</a:t>
            </a:r>
            <a:r>
              <a:rPr lang="en-US" dirty="0"/>
              <a:t> </a:t>
            </a:r>
            <a:r>
              <a:rPr lang="en-US" dirty="0" err="1"/>
              <a:t>mai</a:t>
            </a:r>
            <a:r>
              <a:rPr lang="en-US" dirty="0"/>
              <a:t> </a:t>
            </a:r>
            <a:r>
              <a:rPr lang="en-US" dirty="0" err="1"/>
              <a:t>multe</a:t>
            </a:r>
            <a:r>
              <a:rPr lang="en-US" dirty="0"/>
              <a:t> </a:t>
            </a:r>
            <a:r>
              <a:rPr lang="en-US" dirty="0" err="1"/>
              <a:t>unități</a:t>
            </a:r>
            <a:r>
              <a:rPr lang="en-US" dirty="0"/>
              <a:t> de </a:t>
            </a:r>
            <a:r>
              <a:rPr lang="en-US" dirty="0" err="1"/>
              <a:t>afaceri</a:t>
            </a:r>
            <a:r>
              <a:rPr lang="en-US" dirty="0"/>
              <a:t>. </a:t>
            </a:r>
          </a:p>
          <a:p>
            <a:pPr marL="0" indent="0" algn="just">
              <a:buNone/>
            </a:pPr>
            <a:r>
              <a:rPr lang="en-IE" b="1" dirty="0">
                <a:solidFill>
                  <a:srgbClr val="2C3C43"/>
                </a:solidFill>
              </a:rPr>
              <a:t>Link: </a:t>
            </a:r>
            <a:r>
              <a:rPr lang="en-IE" b="1" dirty="0">
                <a:solidFill>
                  <a:srgbClr val="2C3C43"/>
                </a:solidFill>
                <a:hlinkClick r:id="rId3"/>
              </a:rPr>
              <a:t>https://environment.govt.nz/assets/Publications/Files/example-ghg-report.pdf</a:t>
            </a:r>
            <a:r>
              <a:rPr lang="en-IE" b="1" dirty="0">
                <a:solidFill>
                  <a:srgbClr val="2C3C43"/>
                </a:solidFill>
              </a:rPr>
              <a:t> </a:t>
            </a:r>
            <a:endParaRPr lang="en-IE" dirty="0"/>
          </a:p>
        </p:txBody>
      </p:sp>
      <p:sp>
        <p:nvSpPr>
          <p:cNvPr id="6" name="Title 5">
            <a:extLst>
              <a:ext uri="{FF2B5EF4-FFF2-40B4-BE49-F238E27FC236}">
                <a16:creationId xmlns:a16="http://schemas.microsoft.com/office/drawing/2014/main" id="{5FC1C9A6-0995-AB52-8839-D813382BE43A}"/>
              </a:ext>
            </a:extLst>
          </p:cNvPr>
          <p:cNvSpPr>
            <a:spLocks noGrp="1"/>
          </p:cNvSpPr>
          <p:nvPr>
            <p:ph type="title"/>
          </p:nvPr>
        </p:nvSpPr>
        <p:spPr>
          <a:xfrm>
            <a:off x="645765" y="1022669"/>
            <a:ext cx="8596668" cy="674051"/>
          </a:xfrm>
        </p:spPr>
        <p:txBody>
          <a:bodyPr/>
          <a:lstStyle/>
          <a:p>
            <a:r>
              <a:rPr lang="en-US" dirty="0" err="1">
                <a:solidFill>
                  <a:srgbClr val="255839"/>
                </a:solidFill>
              </a:rPr>
              <a:t>Studiu</a:t>
            </a:r>
            <a:r>
              <a:rPr lang="en-US" dirty="0">
                <a:solidFill>
                  <a:srgbClr val="255839"/>
                </a:solidFill>
              </a:rPr>
              <a:t> de </a:t>
            </a:r>
            <a:r>
              <a:rPr lang="en-US" dirty="0" err="1">
                <a:solidFill>
                  <a:srgbClr val="255839"/>
                </a:solidFill>
              </a:rPr>
              <a:t>caz</a:t>
            </a:r>
            <a:endParaRPr lang="el-GR" dirty="0">
              <a:solidFill>
                <a:srgbClr val="255839"/>
              </a:solidFill>
            </a:endParaRPr>
          </a:p>
        </p:txBody>
      </p:sp>
      <p:pic>
        <p:nvPicPr>
          <p:cNvPr id="3" name="Picture 2" descr="A person using a tablet&#10;&#10;AI-generated content may be incorrect.">
            <a:extLst>
              <a:ext uri="{FF2B5EF4-FFF2-40B4-BE49-F238E27FC236}">
                <a16:creationId xmlns:a16="http://schemas.microsoft.com/office/drawing/2014/main" id="{77AB122B-D662-E8E6-5919-438E3095B5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7635" y="2542177"/>
            <a:ext cx="4469595" cy="2982686"/>
          </a:xfrm>
          <a:prstGeom prst="rect">
            <a:avLst/>
          </a:prstGeom>
        </p:spPr>
      </p:pic>
    </p:spTree>
    <p:extLst>
      <p:ext uri="{BB962C8B-B14F-4D97-AF65-F5344CB8AC3E}">
        <p14:creationId xmlns:p14="http://schemas.microsoft.com/office/powerpoint/2010/main" val="210137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619866" y="635199"/>
            <a:ext cx="8596668" cy="584001"/>
          </a:xfrm>
          <a:prstGeom prst="rect">
            <a:avLst/>
          </a:prstGeom>
        </p:spPr>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ctr">
              <a:defRPr/>
            </a:pPr>
            <a:r>
              <a:rPr lang="es-ES" dirty="0" err="1">
                <a:solidFill>
                  <a:srgbClr val="255839"/>
                </a:solidFill>
              </a:rPr>
              <a:t>Studiu</a:t>
            </a:r>
            <a:r>
              <a:rPr lang="es-ES" dirty="0">
                <a:solidFill>
                  <a:srgbClr val="255839"/>
                </a:solidFill>
              </a:rPr>
              <a:t> de caz: </a:t>
            </a:r>
            <a:r>
              <a:rPr lang="es-ES" dirty="0" err="1">
                <a:solidFill>
                  <a:srgbClr val="255839"/>
                </a:solidFill>
              </a:rPr>
              <a:t>Măsurarea</a:t>
            </a:r>
            <a:r>
              <a:rPr lang="es-ES" dirty="0">
                <a:solidFill>
                  <a:srgbClr val="255839"/>
                </a:solidFill>
              </a:rPr>
              <a:t> </a:t>
            </a:r>
            <a:r>
              <a:rPr lang="es-ES" dirty="0" err="1">
                <a:solidFill>
                  <a:srgbClr val="255839"/>
                </a:solidFill>
              </a:rPr>
              <a:t>emisiilor</a:t>
            </a:r>
            <a:r>
              <a:rPr lang="es-ES" dirty="0">
                <a:solidFill>
                  <a:srgbClr val="255839"/>
                </a:solidFill>
              </a:rPr>
              <a:t>: Un </a:t>
            </a:r>
            <a:r>
              <a:rPr lang="es-ES" dirty="0" err="1">
                <a:solidFill>
                  <a:srgbClr val="255839"/>
                </a:solidFill>
              </a:rPr>
              <a:t>ghid</a:t>
            </a:r>
            <a:r>
              <a:rPr lang="es-ES" dirty="0">
                <a:solidFill>
                  <a:srgbClr val="255839"/>
                </a:solidFill>
              </a:rPr>
              <a:t> </a:t>
            </a:r>
            <a:r>
              <a:rPr lang="es-ES" dirty="0" err="1">
                <a:solidFill>
                  <a:srgbClr val="255839"/>
                </a:solidFill>
              </a:rPr>
              <a:t>pentru</a:t>
            </a:r>
            <a:r>
              <a:rPr lang="es-ES" dirty="0">
                <a:solidFill>
                  <a:srgbClr val="255839"/>
                </a:solidFill>
              </a:rPr>
              <a:t> </a:t>
            </a:r>
            <a:r>
              <a:rPr lang="es-ES" dirty="0" err="1">
                <a:solidFill>
                  <a:srgbClr val="255839"/>
                </a:solidFill>
              </a:rPr>
              <a:t>organizații</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1668421"/>
            <a:ext cx="11203351" cy="4847881"/>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lgn="just">
              <a:buClr>
                <a:srgbClr val="90C226"/>
              </a:buClr>
              <a:buNone/>
              <a:defRPr/>
            </a:pPr>
            <a:r>
              <a:rPr kumimoji="0" lang="en-IE" sz="1800" b="1" i="0" u="none" strike="noStrike" kern="1200" cap="none" spc="0" normalizeH="0" baseline="0" noProof="0" dirty="0" err="1">
                <a:ln>
                  <a:noFill/>
                </a:ln>
                <a:solidFill>
                  <a:srgbClr val="2C3C43"/>
                </a:solidFill>
                <a:effectLst/>
                <a:uLnTx/>
                <a:uFillTx/>
                <a:latin typeface="Trebuchet MS" panose="020B0603020202020204"/>
                <a:ea typeface="+mn-ea"/>
                <a:cs typeface="+mn-cs"/>
              </a:rPr>
              <a:t>Descriere</a:t>
            </a: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 </a:t>
            </a:r>
            <a:r>
              <a:rPr lang="en-US" dirty="0" err="1">
                <a:solidFill>
                  <a:srgbClr val="2C3C43"/>
                </a:solidFill>
              </a:rPr>
              <a:t>Studiul</a:t>
            </a:r>
            <a:r>
              <a:rPr lang="en-US" dirty="0">
                <a:solidFill>
                  <a:srgbClr val="2C3C43"/>
                </a:solidFill>
              </a:rPr>
              <a:t> de </a:t>
            </a:r>
            <a:r>
              <a:rPr lang="en-US" dirty="0" err="1">
                <a:solidFill>
                  <a:srgbClr val="2C3C43"/>
                </a:solidFill>
              </a:rPr>
              <a:t>caz</a:t>
            </a:r>
            <a:r>
              <a:rPr lang="en-US" dirty="0">
                <a:solidFill>
                  <a:srgbClr val="2C3C43"/>
                </a:solidFill>
              </a:rPr>
              <a:t> </a:t>
            </a:r>
            <a:r>
              <a:rPr lang="en-US" dirty="0" err="1">
                <a:solidFill>
                  <a:srgbClr val="2C3C43"/>
                </a:solidFill>
              </a:rPr>
              <a:t>conturează</a:t>
            </a:r>
            <a:r>
              <a:rPr lang="en-US" dirty="0">
                <a:solidFill>
                  <a:srgbClr val="2C3C43"/>
                </a:solidFill>
              </a:rPr>
              <a:t> </a:t>
            </a:r>
            <a:r>
              <a:rPr lang="en-US" dirty="0" err="1">
                <a:solidFill>
                  <a:srgbClr val="2C3C43"/>
                </a:solidFill>
              </a:rPr>
              <a:t>structura</a:t>
            </a:r>
            <a:r>
              <a:rPr lang="en-US" dirty="0">
                <a:solidFill>
                  <a:srgbClr val="2C3C43"/>
                </a:solidFill>
              </a:rPr>
              <a:t> OPQ Construction Ltd </a:t>
            </a:r>
            <a:r>
              <a:rPr lang="en-US" dirty="0" err="1">
                <a:solidFill>
                  <a:srgbClr val="2C3C43"/>
                </a:solidFill>
              </a:rPr>
              <a:t>și</a:t>
            </a:r>
            <a:r>
              <a:rPr lang="en-US" dirty="0">
                <a:solidFill>
                  <a:srgbClr val="2C3C43"/>
                </a:solidFill>
              </a:rPr>
              <a:t> a </a:t>
            </a:r>
            <a:r>
              <a:rPr lang="en-US" dirty="0" err="1">
                <a:solidFill>
                  <a:srgbClr val="2C3C43"/>
                </a:solidFill>
              </a:rPr>
              <a:t>filialelor</a:t>
            </a:r>
            <a:r>
              <a:rPr lang="en-US" dirty="0">
                <a:solidFill>
                  <a:srgbClr val="2C3C43"/>
                </a:solidFill>
              </a:rPr>
              <a:t> sale, </a:t>
            </a:r>
            <a:r>
              <a:rPr lang="en-US" dirty="0" err="1">
                <a:solidFill>
                  <a:srgbClr val="2C3C43"/>
                </a:solidFill>
              </a:rPr>
              <a:t>evidențiind</a:t>
            </a:r>
            <a:r>
              <a:rPr lang="en-US" dirty="0">
                <a:solidFill>
                  <a:srgbClr val="2C3C43"/>
                </a:solidFill>
              </a:rPr>
              <a:t> </a:t>
            </a:r>
            <a:r>
              <a:rPr lang="en-US" dirty="0" err="1">
                <a:solidFill>
                  <a:srgbClr val="2C3C43"/>
                </a:solidFill>
              </a:rPr>
              <a:t>varietatea</a:t>
            </a:r>
            <a:r>
              <a:rPr lang="en-US" dirty="0">
                <a:solidFill>
                  <a:srgbClr val="2C3C43"/>
                </a:solidFill>
              </a:rPr>
              <a:t> </a:t>
            </a:r>
            <a:r>
              <a:rPr lang="en-US" dirty="0" err="1">
                <a:solidFill>
                  <a:srgbClr val="2C3C43"/>
                </a:solidFill>
              </a:rPr>
              <a:t>unităților</a:t>
            </a:r>
            <a:r>
              <a:rPr lang="en-US" dirty="0">
                <a:solidFill>
                  <a:srgbClr val="2C3C43"/>
                </a:solidFill>
              </a:rPr>
              <a:t> de </a:t>
            </a:r>
            <a:r>
              <a:rPr lang="en-US" dirty="0" err="1">
                <a:solidFill>
                  <a:srgbClr val="2C3C43"/>
                </a:solidFill>
              </a:rPr>
              <a:t>afaceri</a:t>
            </a:r>
            <a:r>
              <a:rPr lang="en-US" dirty="0">
                <a:solidFill>
                  <a:srgbClr val="2C3C43"/>
                </a:solidFill>
              </a:rPr>
              <a:t>, </a:t>
            </a:r>
            <a:r>
              <a:rPr lang="en-US" dirty="0" err="1">
                <a:solidFill>
                  <a:srgbClr val="2C3C43"/>
                </a:solidFill>
              </a:rPr>
              <a:t>operațiunilor</a:t>
            </a:r>
            <a:r>
              <a:rPr lang="en-US" dirty="0">
                <a:solidFill>
                  <a:srgbClr val="2C3C43"/>
                </a:solidFill>
              </a:rPr>
              <a:t> </a:t>
            </a:r>
            <a:r>
              <a:rPr lang="en-US" dirty="0" err="1">
                <a:solidFill>
                  <a:srgbClr val="2C3C43"/>
                </a:solidFill>
              </a:rPr>
              <a:t>și</a:t>
            </a:r>
            <a:r>
              <a:rPr lang="en-US" dirty="0">
                <a:solidFill>
                  <a:srgbClr val="2C3C43"/>
                </a:solidFill>
              </a:rPr>
              <a:t> </a:t>
            </a:r>
            <a:r>
              <a:rPr lang="en-US" dirty="0" err="1">
                <a:solidFill>
                  <a:srgbClr val="2C3C43"/>
                </a:solidFill>
              </a:rPr>
              <a:t>surselor</a:t>
            </a:r>
            <a:r>
              <a:rPr lang="en-US" dirty="0">
                <a:solidFill>
                  <a:srgbClr val="2C3C43"/>
                </a:solidFill>
              </a:rPr>
              <a:t> de </a:t>
            </a:r>
            <a:r>
              <a:rPr lang="en-US" dirty="0" err="1">
                <a:solidFill>
                  <a:srgbClr val="2C3C43"/>
                </a:solidFill>
              </a:rPr>
              <a:t>emisii</a:t>
            </a:r>
            <a:r>
              <a:rPr lang="en-US" dirty="0">
                <a:solidFill>
                  <a:srgbClr val="2C3C43"/>
                </a:solidFill>
              </a:rPr>
              <a:t>. </a:t>
            </a:r>
            <a:r>
              <a:rPr lang="en-US" dirty="0" err="1">
                <a:solidFill>
                  <a:srgbClr val="2C3C43"/>
                </a:solidFill>
              </a:rPr>
              <a:t>Acesta</a:t>
            </a:r>
            <a:r>
              <a:rPr lang="en-US" dirty="0">
                <a:solidFill>
                  <a:srgbClr val="2C3C43"/>
                </a:solidFill>
              </a:rPr>
              <a:t> </a:t>
            </a:r>
            <a:r>
              <a:rPr lang="en-US" dirty="0" err="1">
                <a:solidFill>
                  <a:srgbClr val="2C3C43"/>
                </a:solidFill>
              </a:rPr>
              <a:t>pune</a:t>
            </a:r>
            <a:r>
              <a:rPr lang="en-US" dirty="0">
                <a:solidFill>
                  <a:srgbClr val="2C3C43"/>
                </a:solidFill>
              </a:rPr>
              <a:t> accent pe </a:t>
            </a:r>
            <a:r>
              <a:rPr lang="en-US" dirty="0" err="1">
                <a:solidFill>
                  <a:srgbClr val="2C3C43"/>
                </a:solidFill>
              </a:rPr>
              <a:t>aspecte</a:t>
            </a:r>
            <a:r>
              <a:rPr lang="en-US" dirty="0">
                <a:solidFill>
                  <a:srgbClr val="2C3C43"/>
                </a:solidFill>
              </a:rPr>
              <a:t> precum </a:t>
            </a:r>
            <a:r>
              <a:rPr lang="en-US" dirty="0" err="1">
                <a:solidFill>
                  <a:srgbClr val="2C3C43"/>
                </a:solidFill>
              </a:rPr>
              <a:t>metodele</a:t>
            </a:r>
            <a:r>
              <a:rPr lang="en-US" dirty="0">
                <a:solidFill>
                  <a:srgbClr val="2C3C43"/>
                </a:solidFill>
              </a:rPr>
              <a:t> de </a:t>
            </a:r>
            <a:r>
              <a:rPr lang="en-US" dirty="0" err="1">
                <a:solidFill>
                  <a:srgbClr val="2C3C43"/>
                </a:solidFill>
              </a:rPr>
              <a:t>colectare</a:t>
            </a:r>
            <a:r>
              <a:rPr lang="en-US" dirty="0">
                <a:solidFill>
                  <a:srgbClr val="2C3C43"/>
                </a:solidFill>
              </a:rPr>
              <a:t> a </a:t>
            </a:r>
            <a:r>
              <a:rPr lang="en-US" dirty="0" err="1">
                <a:solidFill>
                  <a:srgbClr val="2C3C43"/>
                </a:solidFill>
              </a:rPr>
              <a:t>datelor</a:t>
            </a:r>
            <a:r>
              <a:rPr lang="en-US" dirty="0">
                <a:solidFill>
                  <a:srgbClr val="2C3C43"/>
                </a:solidFill>
              </a:rPr>
              <a:t>, </a:t>
            </a:r>
            <a:r>
              <a:rPr lang="en-US" dirty="0" err="1">
                <a:solidFill>
                  <a:srgbClr val="2C3C43"/>
                </a:solidFill>
              </a:rPr>
              <a:t>gestionarea</a:t>
            </a:r>
            <a:r>
              <a:rPr lang="en-US" dirty="0">
                <a:solidFill>
                  <a:srgbClr val="2C3C43"/>
                </a:solidFill>
              </a:rPr>
              <a:t> </a:t>
            </a:r>
            <a:r>
              <a:rPr lang="en-US" dirty="0" err="1">
                <a:solidFill>
                  <a:srgbClr val="2C3C43"/>
                </a:solidFill>
              </a:rPr>
              <a:t>incertitudinilor</a:t>
            </a:r>
            <a:r>
              <a:rPr lang="en-US" dirty="0">
                <a:solidFill>
                  <a:srgbClr val="2C3C43"/>
                </a:solidFill>
              </a:rPr>
              <a:t> </a:t>
            </a:r>
            <a:r>
              <a:rPr lang="en-US" dirty="0" err="1">
                <a:solidFill>
                  <a:srgbClr val="2C3C43"/>
                </a:solidFill>
              </a:rPr>
              <a:t>și</a:t>
            </a:r>
            <a:r>
              <a:rPr lang="en-US" dirty="0">
                <a:solidFill>
                  <a:srgbClr val="2C3C43"/>
                </a:solidFill>
              </a:rPr>
              <a:t> </a:t>
            </a:r>
            <a:r>
              <a:rPr lang="en-US" dirty="0" err="1">
                <a:solidFill>
                  <a:srgbClr val="2C3C43"/>
                </a:solidFill>
              </a:rPr>
              <a:t>deciziile</a:t>
            </a:r>
            <a:r>
              <a:rPr lang="en-US" dirty="0">
                <a:solidFill>
                  <a:srgbClr val="2C3C43"/>
                </a:solidFill>
              </a:rPr>
              <a:t> </a:t>
            </a:r>
            <a:r>
              <a:rPr lang="en-US" dirty="0" err="1">
                <a:solidFill>
                  <a:srgbClr val="2C3C43"/>
                </a:solidFill>
              </a:rPr>
              <a:t>privind</a:t>
            </a:r>
            <a:r>
              <a:rPr lang="en-US" dirty="0">
                <a:solidFill>
                  <a:srgbClr val="2C3C43"/>
                </a:solidFill>
              </a:rPr>
              <a:t> </a:t>
            </a:r>
            <a:r>
              <a:rPr lang="en-US" dirty="0" err="1">
                <a:solidFill>
                  <a:srgbClr val="2C3C43"/>
                </a:solidFill>
              </a:rPr>
              <a:t>includerea</a:t>
            </a:r>
            <a:r>
              <a:rPr lang="en-US" dirty="0">
                <a:solidFill>
                  <a:srgbClr val="2C3C43"/>
                </a:solidFill>
              </a:rPr>
              <a:t> </a:t>
            </a:r>
            <a:r>
              <a:rPr lang="en-US" dirty="0" err="1">
                <a:solidFill>
                  <a:srgbClr val="2C3C43"/>
                </a:solidFill>
              </a:rPr>
              <a:t>sau</a:t>
            </a:r>
            <a:r>
              <a:rPr lang="en-US" dirty="0">
                <a:solidFill>
                  <a:srgbClr val="2C3C43"/>
                </a:solidFill>
              </a:rPr>
              <a:t> </a:t>
            </a:r>
            <a:r>
              <a:rPr lang="en-US" dirty="0" err="1">
                <a:solidFill>
                  <a:srgbClr val="2C3C43"/>
                </a:solidFill>
              </a:rPr>
              <a:t>excluderea</a:t>
            </a:r>
            <a:r>
              <a:rPr lang="en-US" dirty="0">
                <a:solidFill>
                  <a:srgbClr val="2C3C43"/>
                </a:solidFill>
              </a:rPr>
              <a:t> </a:t>
            </a:r>
            <a:r>
              <a:rPr lang="en-US" dirty="0" err="1">
                <a:solidFill>
                  <a:srgbClr val="2C3C43"/>
                </a:solidFill>
              </a:rPr>
              <a:t>anumitor</a:t>
            </a:r>
            <a:r>
              <a:rPr lang="en-US" dirty="0">
                <a:solidFill>
                  <a:srgbClr val="2C3C43"/>
                </a:solidFill>
              </a:rPr>
              <a:t> </a:t>
            </a:r>
            <a:r>
              <a:rPr lang="en-US" dirty="0" err="1">
                <a:solidFill>
                  <a:srgbClr val="2C3C43"/>
                </a:solidFill>
              </a:rPr>
              <a:t>emisii</a:t>
            </a:r>
            <a:r>
              <a:rPr lang="en-US" dirty="0">
                <a:solidFill>
                  <a:srgbClr val="2C3C43"/>
                </a:solidFill>
              </a:rPr>
              <a:t>, </a:t>
            </a:r>
            <a:r>
              <a:rPr lang="en-US" dirty="0" err="1">
                <a:solidFill>
                  <a:srgbClr val="2C3C43"/>
                </a:solidFill>
              </a:rPr>
              <a:t>oferind</a:t>
            </a:r>
            <a:r>
              <a:rPr lang="en-US" dirty="0">
                <a:solidFill>
                  <a:srgbClr val="2C3C43"/>
                </a:solidFill>
              </a:rPr>
              <a:t> un context </a:t>
            </a:r>
            <a:r>
              <a:rPr lang="en-US" dirty="0" err="1">
                <a:solidFill>
                  <a:srgbClr val="2C3C43"/>
                </a:solidFill>
              </a:rPr>
              <a:t>practic</a:t>
            </a:r>
            <a:r>
              <a:rPr lang="en-US" dirty="0">
                <a:solidFill>
                  <a:srgbClr val="2C3C43"/>
                </a:solidFill>
              </a:rPr>
              <a:t> </a:t>
            </a:r>
            <a:r>
              <a:rPr lang="en-US" dirty="0" err="1">
                <a:solidFill>
                  <a:srgbClr val="2C3C43"/>
                </a:solidFill>
              </a:rPr>
              <a:t>pentru</a:t>
            </a:r>
            <a:r>
              <a:rPr lang="en-US" dirty="0">
                <a:solidFill>
                  <a:srgbClr val="2C3C43"/>
                </a:solidFill>
              </a:rPr>
              <a:t> </a:t>
            </a:r>
            <a:r>
              <a:rPr lang="en-US" dirty="0" err="1">
                <a:solidFill>
                  <a:srgbClr val="2C3C43"/>
                </a:solidFill>
              </a:rPr>
              <a:t>înțelegerea</a:t>
            </a:r>
            <a:r>
              <a:rPr lang="en-US" dirty="0">
                <a:solidFill>
                  <a:srgbClr val="2C3C43"/>
                </a:solidFill>
              </a:rPr>
              <a:t> </a:t>
            </a:r>
            <a:r>
              <a:rPr lang="en-US" dirty="0" err="1">
                <a:solidFill>
                  <a:srgbClr val="2C3C43"/>
                </a:solidFill>
              </a:rPr>
              <a:t>inventarelor</a:t>
            </a:r>
            <a:r>
              <a:rPr lang="en-US" dirty="0">
                <a:solidFill>
                  <a:srgbClr val="2C3C43"/>
                </a:solidFill>
              </a:rPr>
              <a:t> de GES </a:t>
            </a:r>
            <a:r>
              <a:rPr lang="en-US" dirty="0" err="1">
                <a:solidFill>
                  <a:srgbClr val="2C3C43"/>
                </a:solidFill>
              </a:rPr>
              <a:t>în</a:t>
            </a:r>
            <a:r>
              <a:rPr lang="en-US" dirty="0">
                <a:solidFill>
                  <a:srgbClr val="2C3C43"/>
                </a:solidFill>
              </a:rPr>
              <a:t> </a:t>
            </a:r>
            <a:r>
              <a:rPr lang="en-US" dirty="0" err="1">
                <a:solidFill>
                  <a:srgbClr val="2C3C43"/>
                </a:solidFill>
              </a:rPr>
              <a:t>organizații</a:t>
            </a:r>
            <a:r>
              <a:rPr lang="en-US" dirty="0">
                <a:solidFill>
                  <a:srgbClr val="2C3C43"/>
                </a:solidFill>
              </a:rPr>
              <a:t> </a:t>
            </a:r>
            <a:r>
              <a:rPr lang="en-US" dirty="0" err="1">
                <a:solidFill>
                  <a:srgbClr val="2C3C43"/>
                </a:solidFill>
              </a:rPr>
              <a:t>reale</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a:t>
            </a:r>
            <a:endParaRPr kumimoji="0" lang="en-IE" sz="180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lvl="0" indent="0">
              <a:buClr>
                <a:srgbClr val="90C226"/>
              </a:buClr>
              <a:buNone/>
              <a:defRPr/>
            </a:pPr>
            <a:r>
              <a:rPr lang="en-US" b="1" dirty="0">
                <a:solidFill>
                  <a:srgbClr val="2C3C43"/>
                </a:solidFill>
              </a:rPr>
              <a:t>Data </a:t>
            </a:r>
            <a:r>
              <a:rPr lang="en-US" b="1" dirty="0" err="1">
                <a:solidFill>
                  <a:srgbClr val="2C3C43"/>
                </a:solidFill>
              </a:rPr>
              <a:t>și</a:t>
            </a:r>
            <a:r>
              <a:rPr lang="en-US" b="1" dirty="0">
                <a:solidFill>
                  <a:srgbClr val="2C3C43"/>
                </a:solidFill>
              </a:rPr>
              <a:t> </a:t>
            </a:r>
            <a:r>
              <a:rPr lang="en-US" b="1" dirty="0" err="1">
                <a:solidFill>
                  <a:srgbClr val="2C3C43"/>
                </a:solidFill>
              </a:rPr>
              <a:t>locația</a:t>
            </a:r>
            <a:r>
              <a:rPr lang="en-US" b="1" dirty="0">
                <a:solidFill>
                  <a:srgbClr val="2C3C43"/>
                </a:solidFill>
              </a:rPr>
              <a:t>: </a:t>
            </a:r>
            <a:r>
              <a:rPr lang="en-US" dirty="0">
                <a:solidFill>
                  <a:srgbClr val="2C3C43"/>
                </a:solidFill>
              </a:rPr>
              <a:t>2019, Wellington, </a:t>
            </a:r>
            <a:r>
              <a:rPr lang="en-US" dirty="0" err="1">
                <a:solidFill>
                  <a:srgbClr val="2C3C43"/>
                </a:solidFill>
              </a:rPr>
              <a:t>Noua</a:t>
            </a:r>
            <a:r>
              <a:rPr lang="en-US" dirty="0">
                <a:solidFill>
                  <a:srgbClr val="2C3C43"/>
                </a:solidFill>
              </a:rPr>
              <a:t> </a:t>
            </a:r>
            <a:r>
              <a:rPr lang="en-US" dirty="0" err="1">
                <a:solidFill>
                  <a:srgbClr val="2C3C43"/>
                </a:solidFill>
              </a:rPr>
              <a:t>Zeelandă</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a:t>
            </a:r>
          </a:p>
        </p:txBody>
      </p:sp>
    </p:spTree>
    <p:extLst>
      <p:ext uri="{BB962C8B-B14F-4D97-AF65-F5344CB8AC3E}">
        <p14:creationId xmlns:p14="http://schemas.microsoft.com/office/powerpoint/2010/main" val="15048849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3622-E42D-BD4D-7CAC-A4D8B03AE599}"/>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1CD81FCB-0656-6F7E-9AC3-778E03D2B6E3}"/>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6" name="Content Placeholder 6">
            <a:extLst>
              <a:ext uri="{FF2B5EF4-FFF2-40B4-BE49-F238E27FC236}">
                <a16:creationId xmlns:a16="http://schemas.microsoft.com/office/drawing/2014/main" id="{BB88095A-61ED-F16A-7DFF-FAE4C4A49805}"/>
              </a:ext>
            </a:extLst>
          </p:cNvPr>
          <p:cNvSpPr txBox="1">
            <a:spLocks/>
          </p:cNvSpPr>
          <p:nvPr/>
        </p:nvSpPr>
        <p:spPr>
          <a:xfrm>
            <a:off x="494324" y="2197811"/>
            <a:ext cx="11203351" cy="4429126"/>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lvl="0" indent="0">
              <a:buClr>
                <a:srgbClr val="90C226"/>
              </a:buClr>
              <a:buNone/>
              <a:defRPr/>
            </a:pPr>
            <a:r>
              <a:rPr lang="en-US" dirty="0" err="1">
                <a:solidFill>
                  <a:srgbClr val="2C3C43"/>
                </a:solidFill>
              </a:rPr>
              <a:t>Revizuiți</a:t>
            </a:r>
            <a:r>
              <a:rPr lang="en-US" dirty="0">
                <a:solidFill>
                  <a:srgbClr val="2C3C43"/>
                </a:solidFill>
              </a:rPr>
              <a:t> cu </a:t>
            </a:r>
            <a:r>
              <a:rPr lang="en-US" dirty="0" err="1">
                <a:solidFill>
                  <a:srgbClr val="2C3C43"/>
                </a:solidFill>
              </a:rPr>
              <a:t>atenție</a:t>
            </a:r>
            <a:r>
              <a:rPr lang="en-US" dirty="0">
                <a:solidFill>
                  <a:srgbClr val="2C3C43"/>
                </a:solidFill>
              </a:rPr>
              <a:t> </a:t>
            </a:r>
            <a:r>
              <a:rPr lang="en-US" dirty="0" err="1"/>
              <a:t>Raportul</a:t>
            </a:r>
            <a:r>
              <a:rPr lang="en-US" dirty="0"/>
              <a:t> </a:t>
            </a:r>
            <a:r>
              <a:rPr lang="en-US" dirty="0" err="1"/>
              <a:t>Exemplu</a:t>
            </a:r>
            <a:r>
              <a:rPr lang="en-US" dirty="0"/>
              <a:t> GHG </a:t>
            </a:r>
            <a:r>
              <a:rPr lang="en-US" dirty="0" err="1">
                <a:solidFill>
                  <a:srgbClr val="2C3C43"/>
                </a:solidFill>
              </a:rPr>
              <a:t>folosind</a:t>
            </a:r>
            <a:r>
              <a:rPr lang="en-US" dirty="0">
                <a:solidFill>
                  <a:srgbClr val="2C3C43"/>
                </a:solidFill>
              </a:rPr>
              <a:t> </a:t>
            </a:r>
            <a:r>
              <a:rPr lang="en-US" dirty="0" err="1">
                <a:solidFill>
                  <a:srgbClr val="2C3C43"/>
                </a:solidFill>
              </a:rPr>
              <a:t>linkul</a:t>
            </a:r>
            <a:r>
              <a:rPr lang="en-US" dirty="0">
                <a:solidFill>
                  <a:srgbClr val="2C3C43"/>
                </a:solidFill>
              </a:rPr>
              <a:t> </a:t>
            </a:r>
            <a:r>
              <a:rPr lang="en-US" dirty="0" err="1">
                <a:solidFill>
                  <a:srgbClr val="2C3C43"/>
                </a:solidFill>
              </a:rPr>
              <a:t>furnizat</a:t>
            </a:r>
            <a:r>
              <a:rPr lang="en-US" dirty="0">
                <a:solidFill>
                  <a:srgbClr val="2C3C43"/>
                </a:solidFill>
              </a:rPr>
              <a:t>. </a:t>
            </a:r>
            <a:r>
              <a:rPr lang="en-US" dirty="0" err="1">
                <a:solidFill>
                  <a:srgbClr val="2C3C43"/>
                </a:solidFill>
              </a:rPr>
              <a:t>Concentrați-vă</a:t>
            </a:r>
            <a:r>
              <a:rPr lang="en-US" dirty="0">
                <a:solidFill>
                  <a:srgbClr val="2C3C43"/>
                </a:solidFill>
              </a:rPr>
              <a:t> pe </a:t>
            </a:r>
            <a:r>
              <a:rPr lang="en-US" dirty="0" err="1">
                <a:solidFill>
                  <a:srgbClr val="2C3C43"/>
                </a:solidFill>
              </a:rPr>
              <a:t>modul</a:t>
            </a:r>
            <a:r>
              <a:rPr lang="en-US" dirty="0">
                <a:solidFill>
                  <a:srgbClr val="2C3C43"/>
                </a:solidFill>
              </a:rPr>
              <a:t> </a:t>
            </a:r>
            <a:r>
              <a:rPr lang="en-US" dirty="0" err="1">
                <a:solidFill>
                  <a:srgbClr val="2C3C43"/>
                </a:solidFill>
              </a:rPr>
              <a:t>în</a:t>
            </a:r>
            <a:r>
              <a:rPr lang="en-US" dirty="0">
                <a:solidFill>
                  <a:srgbClr val="2C3C43"/>
                </a:solidFill>
              </a:rPr>
              <a:t> care </a:t>
            </a:r>
            <a:r>
              <a:rPr lang="en-US" dirty="0" err="1">
                <a:solidFill>
                  <a:srgbClr val="2C3C43"/>
                </a:solidFill>
              </a:rPr>
              <a:t>sursele</a:t>
            </a:r>
            <a:r>
              <a:rPr lang="en-US" dirty="0">
                <a:solidFill>
                  <a:srgbClr val="2C3C43"/>
                </a:solidFill>
              </a:rPr>
              <a:t> de </a:t>
            </a:r>
            <a:r>
              <a:rPr lang="en-US" dirty="0" err="1">
                <a:solidFill>
                  <a:srgbClr val="2C3C43"/>
                </a:solidFill>
              </a:rPr>
              <a:t>emisii</a:t>
            </a:r>
            <a:r>
              <a:rPr lang="en-US" dirty="0">
                <a:solidFill>
                  <a:srgbClr val="2C3C43"/>
                </a:solidFill>
              </a:rPr>
              <a:t> sunt </a:t>
            </a:r>
            <a:r>
              <a:rPr lang="en-US" dirty="0" err="1">
                <a:solidFill>
                  <a:srgbClr val="2C3C43"/>
                </a:solidFill>
              </a:rPr>
              <a:t>identificate</a:t>
            </a:r>
            <a:r>
              <a:rPr lang="en-US" dirty="0">
                <a:solidFill>
                  <a:srgbClr val="2C3C43"/>
                </a:solidFill>
              </a:rPr>
              <a:t>, </a:t>
            </a:r>
            <a:r>
              <a:rPr lang="en-US" dirty="0" err="1">
                <a:solidFill>
                  <a:srgbClr val="2C3C43"/>
                </a:solidFill>
              </a:rPr>
              <a:t>clasificate</a:t>
            </a:r>
            <a:r>
              <a:rPr lang="en-US" dirty="0">
                <a:solidFill>
                  <a:srgbClr val="2C3C43"/>
                </a:solidFill>
              </a:rPr>
              <a:t> </a:t>
            </a:r>
            <a:r>
              <a:rPr lang="en-US" dirty="0" err="1">
                <a:solidFill>
                  <a:srgbClr val="2C3C43"/>
                </a:solidFill>
              </a:rPr>
              <a:t>și</a:t>
            </a:r>
            <a:r>
              <a:rPr lang="en-US" dirty="0">
                <a:solidFill>
                  <a:srgbClr val="2C3C43"/>
                </a:solidFill>
              </a:rPr>
              <a:t> </a:t>
            </a:r>
            <a:r>
              <a:rPr lang="en-US" dirty="0" err="1">
                <a:solidFill>
                  <a:srgbClr val="2C3C43"/>
                </a:solidFill>
              </a:rPr>
              <a:t>raportate</a:t>
            </a:r>
            <a:r>
              <a:rPr lang="en-US" dirty="0">
                <a:solidFill>
                  <a:srgbClr val="2C3C43"/>
                </a:solidFill>
              </a:rPr>
              <a:t> </a:t>
            </a:r>
            <a:r>
              <a:rPr lang="en-US" dirty="0" err="1">
                <a:solidFill>
                  <a:srgbClr val="2C3C43"/>
                </a:solidFill>
              </a:rPr>
              <a:t>în</a:t>
            </a:r>
            <a:r>
              <a:rPr lang="en-US" dirty="0">
                <a:solidFill>
                  <a:srgbClr val="2C3C43"/>
                </a:solidFill>
              </a:rPr>
              <a:t> </a:t>
            </a:r>
            <a:r>
              <a:rPr lang="en-US" dirty="0" err="1">
                <a:solidFill>
                  <a:srgbClr val="2C3C43"/>
                </a:solidFill>
              </a:rPr>
              <a:t>diferitele</a:t>
            </a:r>
            <a:r>
              <a:rPr lang="en-US" dirty="0">
                <a:solidFill>
                  <a:srgbClr val="2C3C43"/>
                </a:solidFill>
              </a:rPr>
              <a:t> </a:t>
            </a:r>
            <a:r>
              <a:rPr lang="en-US" dirty="0" err="1">
                <a:solidFill>
                  <a:srgbClr val="2C3C43"/>
                </a:solidFill>
              </a:rPr>
              <a:t>unități</a:t>
            </a:r>
            <a:r>
              <a:rPr lang="en-US" dirty="0">
                <a:solidFill>
                  <a:srgbClr val="2C3C43"/>
                </a:solidFill>
              </a:rPr>
              <a:t> de </a:t>
            </a:r>
            <a:r>
              <a:rPr lang="en-US" dirty="0" err="1">
                <a:solidFill>
                  <a:srgbClr val="2C3C43"/>
                </a:solidFill>
              </a:rPr>
              <a:t>afaceri</a:t>
            </a:r>
            <a:r>
              <a:rPr lang="en-US" dirty="0">
                <a:solidFill>
                  <a:srgbClr val="2C3C43"/>
                </a:solidFill>
              </a:rPr>
              <a:t> ale OPQ Construction Ltd. </a:t>
            </a:r>
            <a:r>
              <a:rPr lang="en-US" dirty="0" err="1">
                <a:solidFill>
                  <a:srgbClr val="2C3C43"/>
                </a:solidFill>
              </a:rPr>
              <a:t>După</a:t>
            </a:r>
            <a:r>
              <a:rPr lang="en-US" dirty="0">
                <a:solidFill>
                  <a:srgbClr val="2C3C43"/>
                </a:solidFill>
              </a:rPr>
              <a:t> </a:t>
            </a:r>
            <a:r>
              <a:rPr lang="en-US" dirty="0" err="1">
                <a:solidFill>
                  <a:srgbClr val="2C3C43"/>
                </a:solidFill>
              </a:rPr>
              <a:t>revizuire</a:t>
            </a:r>
            <a:r>
              <a:rPr lang="en-US" dirty="0">
                <a:solidFill>
                  <a:srgbClr val="2C3C43"/>
                </a:solidFill>
              </a:rPr>
              <a:t>, </a:t>
            </a:r>
            <a:r>
              <a:rPr lang="en-US" dirty="0" err="1">
                <a:solidFill>
                  <a:srgbClr val="2C3C43"/>
                </a:solidFill>
              </a:rPr>
              <a:t>răspundeți</a:t>
            </a:r>
            <a:r>
              <a:rPr lang="en-US" dirty="0">
                <a:solidFill>
                  <a:srgbClr val="2C3C43"/>
                </a:solidFill>
              </a:rPr>
              <a:t> la </a:t>
            </a:r>
            <a:r>
              <a:rPr lang="en-US" dirty="0" err="1">
                <a:solidFill>
                  <a:srgbClr val="2C3C43"/>
                </a:solidFill>
              </a:rPr>
              <a:t>întrebările</a:t>
            </a:r>
            <a:r>
              <a:rPr lang="en-US" dirty="0">
                <a:solidFill>
                  <a:srgbClr val="2C3C43"/>
                </a:solidFill>
              </a:rPr>
              <a:t> de </a:t>
            </a:r>
            <a:r>
              <a:rPr lang="en-US" dirty="0" err="1">
                <a:solidFill>
                  <a:srgbClr val="2C3C43"/>
                </a:solidFill>
              </a:rPr>
              <a:t>mai</a:t>
            </a:r>
            <a:r>
              <a:rPr lang="en-US" dirty="0">
                <a:solidFill>
                  <a:srgbClr val="2C3C43"/>
                </a:solidFill>
              </a:rPr>
              <a:t> </a:t>
            </a:r>
            <a:r>
              <a:rPr lang="en-US" dirty="0" err="1">
                <a:solidFill>
                  <a:srgbClr val="2C3C43"/>
                </a:solidFill>
              </a:rPr>
              <a:t>jos</a:t>
            </a: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a:t>
            </a: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lvl="0">
              <a:buClr>
                <a:srgbClr val="90C226"/>
              </a:buClr>
              <a:defRPr/>
            </a:pPr>
            <a:r>
              <a:rPr lang="en-IE" b="1" dirty="0" err="1">
                <a:solidFill>
                  <a:srgbClr val="2C3C43"/>
                </a:solidFill>
              </a:rPr>
              <a:t>Întrebarea</a:t>
            </a:r>
            <a:r>
              <a:rPr lang="en-IE" b="1" dirty="0">
                <a:solidFill>
                  <a:srgbClr val="2C3C43"/>
                </a:solidFill>
              </a:rPr>
              <a:t> 1:</a:t>
            </a:r>
            <a:r>
              <a:rPr lang="en-IE" b="1" dirty="0">
                <a:solidFill>
                  <a:srgbClr val="2C3C43"/>
                </a:solidFill>
                <a:latin typeface="Trebuchet MS" panose="020B0603020202020204"/>
              </a:rPr>
              <a:t> </a:t>
            </a:r>
            <a:r>
              <a:rPr lang="en-US" dirty="0">
                <a:solidFill>
                  <a:srgbClr val="2C3C43"/>
                </a:solidFill>
              </a:rPr>
              <a:t>Care </a:t>
            </a:r>
            <a:r>
              <a:rPr lang="en-US" dirty="0" err="1">
                <a:solidFill>
                  <a:srgbClr val="2C3C43"/>
                </a:solidFill>
              </a:rPr>
              <a:t>unități</a:t>
            </a:r>
            <a:r>
              <a:rPr lang="en-US" dirty="0">
                <a:solidFill>
                  <a:srgbClr val="2C3C43"/>
                </a:solidFill>
              </a:rPr>
              <a:t> de </a:t>
            </a:r>
            <a:r>
              <a:rPr lang="en-US" dirty="0" err="1">
                <a:solidFill>
                  <a:srgbClr val="2C3C43"/>
                </a:solidFill>
              </a:rPr>
              <a:t>afaceri</a:t>
            </a:r>
            <a:r>
              <a:rPr lang="en-US" dirty="0">
                <a:solidFill>
                  <a:srgbClr val="2C3C43"/>
                </a:solidFill>
              </a:rPr>
              <a:t> </a:t>
            </a:r>
            <a:r>
              <a:rPr lang="en-US" dirty="0" err="1">
                <a:solidFill>
                  <a:srgbClr val="2C3C43"/>
                </a:solidFill>
              </a:rPr>
              <a:t>contribuie</a:t>
            </a:r>
            <a:r>
              <a:rPr lang="en-US" dirty="0">
                <a:solidFill>
                  <a:srgbClr val="2C3C43"/>
                </a:solidFill>
              </a:rPr>
              <a:t> cel </a:t>
            </a:r>
            <a:r>
              <a:rPr lang="en-US" dirty="0" err="1">
                <a:solidFill>
                  <a:srgbClr val="2C3C43"/>
                </a:solidFill>
              </a:rPr>
              <a:t>mai</a:t>
            </a:r>
            <a:r>
              <a:rPr lang="en-US" dirty="0">
                <a:solidFill>
                  <a:srgbClr val="2C3C43"/>
                </a:solidFill>
              </a:rPr>
              <a:t> </a:t>
            </a:r>
            <a:r>
              <a:rPr lang="en-US" dirty="0" err="1">
                <a:solidFill>
                  <a:srgbClr val="2C3C43"/>
                </a:solidFill>
              </a:rPr>
              <a:t>mult</a:t>
            </a:r>
            <a:r>
              <a:rPr lang="en-US" dirty="0">
                <a:solidFill>
                  <a:srgbClr val="2C3C43"/>
                </a:solidFill>
              </a:rPr>
              <a:t> la </a:t>
            </a:r>
            <a:r>
              <a:rPr lang="en-US" dirty="0" err="1">
                <a:solidFill>
                  <a:srgbClr val="2C3C43"/>
                </a:solidFill>
              </a:rPr>
              <a:t>emisiile</a:t>
            </a:r>
            <a:r>
              <a:rPr lang="en-US" dirty="0">
                <a:solidFill>
                  <a:srgbClr val="2C3C43"/>
                </a:solidFill>
              </a:rPr>
              <a:t> de gaze cu </a:t>
            </a:r>
            <a:r>
              <a:rPr lang="en-US" dirty="0" err="1">
                <a:solidFill>
                  <a:srgbClr val="2C3C43"/>
                </a:solidFill>
              </a:rPr>
              <a:t>efect</a:t>
            </a:r>
            <a:r>
              <a:rPr lang="en-US" dirty="0">
                <a:solidFill>
                  <a:srgbClr val="2C3C43"/>
                </a:solidFill>
              </a:rPr>
              <a:t> de </a:t>
            </a:r>
            <a:r>
              <a:rPr lang="en-US" dirty="0" err="1">
                <a:solidFill>
                  <a:srgbClr val="2C3C43"/>
                </a:solidFill>
              </a:rPr>
              <a:t>seră</a:t>
            </a:r>
            <a:r>
              <a:rPr lang="en-US" dirty="0">
                <a:solidFill>
                  <a:srgbClr val="2C3C43"/>
                </a:solidFill>
              </a:rPr>
              <a:t> ale OPQ Construction Ltd </a:t>
            </a:r>
            <a:r>
              <a:rPr lang="en-US" dirty="0" err="1">
                <a:solidFill>
                  <a:srgbClr val="2C3C43"/>
                </a:solidFill>
              </a:rPr>
              <a:t>și</a:t>
            </a:r>
            <a:r>
              <a:rPr lang="en-US" dirty="0">
                <a:solidFill>
                  <a:srgbClr val="2C3C43"/>
                </a:solidFill>
              </a:rPr>
              <a:t> de </a:t>
            </a:r>
            <a:r>
              <a:rPr lang="en-US" dirty="0" err="1">
                <a:solidFill>
                  <a:srgbClr val="2C3C43"/>
                </a:solidFill>
              </a:rPr>
              <a:t>ce</a:t>
            </a:r>
            <a:r>
              <a:rPr lang="en-US" dirty="0">
                <a:solidFill>
                  <a:srgbClr val="2C3C43"/>
                </a:solidFill>
              </a:rPr>
              <a:t> </a:t>
            </a:r>
            <a:r>
              <a:rPr lang="en-US" dirty="0" err="1">
                <a:solidFill>
                  <a:srgbClr val="2C3C43"/>
                </a:solidFill>
              </a:rPr>
              <a:t>ar</a:t>
            </a:r>
            <a:r>
              <a:rPr lang="en-US" dirty="0">
                <a:solidFill>
                  <a:srgbClr val="2C3C43"/>
                </a:solidFill>
              </a:rPr>
              <a:t> </a:t>
            </a:r>
            <a:r>
              <a:rPr lang="en-US" dirty="0" err="1">
                <a:solidFill>
                  <a:srgbClr val="2C3C43"/>
                </a:solidFill>
              </a:rPr>
              <a:t>putea</a:t>
            </a:r>
            <a:r>
              <a:rPr lang="en-US" dirty="0">
                <a:solidFill>
                  <a:srgbClr val="2C3C43"/>
                </a:solidFill>
              </a:rPr>
              <a:t> fi </a:t>
            </a:r>
            <a:r>
              <a:rPr lang="en-US" dirty="0" err="1">
                <a:solidFill>
                  <a:srgbClr val="2C3C43"/>
                </a:solidFill>
              </a:rPr>
              <a:t>așa</a:t>
            </a:r>
            <a:r>
              <a:rPr lang="en-US" dirty="0">
                <a:solidFill>
                  <a:srgbClr val="2C3C43"/>
                </a:solidFill>
              </a:rPr>
              <a:t>?</a:t>
            </a:r>
          </a:p>
          <a:p>
            <a:pPr lvl="0">
              <a:buClr>
                <a:srgbClr val="90C226"/>
              </a:buClr>
              <a:defRPr/>
            </a:pPr>
            <a:r>
              <a:rPr lang="en-IE" b="1" dirty="0" err="1">
                <a:solidFill>
                  <a:srgbClr val="2C3C43"/>
                </a:solidFill>
              </a:rPr>
              <a:t>Întrebarea</a:t>
            </a:r>
            <a:r>
              <a:rPr lang="en-IE" b="1" dirty="0">
                <a:solidFill>
                  <a:srgbClr val="2C3C43"/>
                </a:solidFill>
              </a:rPr>
              <a:t> 2:</a:t>
            </a: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 </a:t>
            </a:r>
            <a:r>
              <a:rPr lang="en-US" dirty="0">
                <a:solidFill>
                  <a:srgbClr val="2C3C43"/>
                </a:solidFill>
              </a:rPr>
              <a:t>Cum sunt </a:t>
            </a:r>
            <a:r>
              <a:rPr lang="en-US" dirty="0" err="1">
                <a:solidFill>
                  <a:srgbClr val="2C3C43"/>
                </a:solidFill>
              </a:rPr>
              <a:t>diferențiate</a:t>
            </a:r>
            <a:r>
              <a:rPr lang="en-US" dirty="0">
                <a:solidFill>
                  <a:srgbClr val="2C3C43"/>
                </a:solidFill>
              </a:rPr>
              <a:t> </a:t>
            </a:r>
            <a:r>
              <a:rPr lang="en-US" dirty="0" err="1">
                <a:solidFill>
                  <a:srgbClr val="2C3C43"/>
                </a:solidFill>
              </a:rPr>
              <a:t>emisiile</a:t>
            </a:r>
            <a:r>
              <a:rPr lang="en-US" dirty="0">
                <a:solidFill>
                  <a:srgbClr val="2C3C43"/>
                </a:solidFill>
              </a:rPr>
              <a:t> </a:t>
            </a:r>
            <a:r>
              <a:rPr lang="en-US" dirty="0" err="1">
                <a:solidFill>
                  <a:srgbClr val="2C3C43"/>
                </a:solidFill>
              </a:rPr>
              <a:t>Doemniu</a:t>
            </a:r>
            <a:r>
              <a:rPr lang="en-US" dirty="0">
                <a:solidFill>
                  <a:srgbClr val="2C3C43"/>
                </a:solidFill>
              </a:rPr>
              <a:t> 1, </a:t>
            </a:r>
            <a:r>
              <a:rPr lang="en-US" dirty="0" err="1">
                <a:solidFill>
                  <a:srgbClr val="2C3C43"/>
                </a:solidFill>
              </a:rPr>
              <a:t>Domeniu</a:t>
            </a:r>
            <a:r>
              <a:rPr lang="en-US" dirty="0">
                <a:solidFill>
                  <a:srgbClr val="2C3C43"/>
                </a:solidFill>
              </a:rPr>
              <a:t> 2 </a:t>
            </a:r>
            <a:r>
              <a:rPr lang="en-US" dirty="0" err="1">
                <a:solidFill>
                  <a:srgbClr val="2C3C43"/>
                </a:solidFill>
              </a:rPr>
              <a:t>și</a:t>
            </a:r>
            <a:r>
              <a:rPr lang="en-US" dirty="0">
                <a:solidFill>
                  <a:srgbClr val="2C3C43"/>
                </a:solidFill>
              </a:rPr>
              <a:t> </a:t>
            </a:r>
            <a:r>
              <a:rPr lang="en-US" dirty="0" err="1">
                <a:solidFill>
                  <a:srgbClr val="2C3C43"/>
                </a:solidFill>
              </a:rPr>
              <a:t>Domeniu</a:t>
            </a:r>
            <a:r>
              <a:rPr lang="en-US" dirty="0">
                <a:solidFill>
                  <a:srgbClr val="2C3C43"/>
                </a:solidFill>
              </a:rPr>
              <a:t> 3 </a:t>
            </a:r>
            <a:r>
              <a:rPr lang="en-US" dirty="0" err="1">
                <a:solidFill>
                  <a:srgbClr val="2C3C43"/>
                </a:solidFill>
              </a:rPr>
              <a:t>în</a:t>
            </a:r>
            <a:r>
              <a:rPr lang="en-US" dirty="0">
                <a:solidFill>
                  <a:srgbClr val="2C3C43"/>
                </a:solidFill>
              </a:rPr>
              <a:t> </a:t>
            </a:r>
            <a:r>
              <a:rPr lang="en-US" dirty="0" err="1">
                <a:solidFill>
                  <a:srgbClr val="2C3C43"/>
                </a:solidFill>
              </a:rPr>
              <a:t>studiul</a:t>
            </a:r>
            <a:r>
              <a:rPr lang="en-US" dirty="0">
                <a:solidFill>
                  <a:srgbClr val="2C3C43"/>
                </a:solidFill>
              </a:rPr>
              <a:t> de </a:t>
            </a:r>
            <a:r>
              <a:rPr lang="en-US" dirty="0" err="1">
                <a:solidFill>
                  <a:srgbClr val="2C3C43"/>
                </a:solidFill>
              </a:rPr>
              <a:t>caz</a:t>
            </a:r>
            <a:r>
              <a:rPr lang="en-US" dirty="0">
                <a:solidFill>
                  <a:srgbClr val="2C3C43"/>
                </a:solidFill>
              </a:rPr>
              <a:t>? </a:t>
            </a:r>
            <a:r>
              <a:rPr lang="en-US" dirty="0" err="1">
                <a:solidFill>
                  <a:srgbClr val="2C3C43"/>
                </a:solidFill>
              </a:rPr>
              <a:t>Dați</a:t>
            </a:r>
            <a:r>
              <a:rPr lang="en-US" dirty="0">
                <a:solidFill>
                  <a:srgbClr val="2C3C43"/>
                </a:solidFill>
              </a:rPr>
              <a:t> </a:t>
            </a:r>
            <a:r>
              <a:rPr lang="en-US" dirty="0" err="1">
                <a:solidFill>
                  <a:srgbClr val="2C3C43"/>
                </a:solidFill>
              </a:rPr>
              <a:t>exemple</a:t>
            </a:r>
            <a:r>
              <a:rPr lang="en-US" dirty="0">
                <a:solidFill>
                  <a:srgbClr val="2C3C43"/>
                </a:solidFill>
              </a:rPr>
              <a:t> </a:t>
            </a:r>
            <a:r>
              <a:rPr lang="en-US" dirty="0" err="1">
                <a:solidFill>
                  <a:srgbClr val="2C3C43"/>
                </a:solidFill>
              </a:rPr>
              <a:t>pentru</a:t>
            </a:r>
            <a:r>
              <a:rPr lang="en-US" dirty="0">
                <a:solidFill>
                  <a:srgbClr val="2C3C43"/>
                </a:solidFill>
              </a:rPr>
              <a:t> </a:t>
            </a:r>
            <a:r>
              <a:rPr lang="en-US" dirty="0" err="1">
                <a:solidFill>
                  <a:srgbClr val="2C3C43"/>
                </a:solidFill>
              </a:rPr>
              <a:t>fiecare</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a:t>
            </a:r>
          </a:p>
          <a:p>
            <a:pPr lvl="0">
              <a:buClr>
                <a:srgbClr val="90C226"/>
              </a:buClr>
              <a:defRPr/>
            </a:pPr>
            <a:r>
              <a:rPr lang="en-IE" b="1" dirty="0" err="1">
                <a:solidFill>
                  <a:srgbClr val="2C3C43"/>
                </a:solidFill>
              </a:rPr>
              <a:t>Întrebarea</a:t>
            </a:r>
            <a:r>
              <a:rPr lang="en-IE" b="1" dirty="0">
                <a:solidFill>
                  <a:srgbClr val="2C3C43"/>
                </a:solidFill>
              </a:rPr>
              <a:t> 3:</a:t>
            </a:r>
            <a:r>
              <a:rPr lang="en-US" b="1" dirty="0">
                <a:solidFill>
                  <a:srgbClr val="2C3C43"/>
                </a:solidFill>
                <a:latin typeface="Trebuchet MS" panose="020B0603020202020204"/>
              </a:rPr>
              <a:t> </a:t>
            </a:r>
            <a:r>
              <a:rPr lang="en-US" dirty="0">
                <a:solidFill>
                  <a:srgbClr val="2C3C43"/>
                </a:solidFill>
              </a:rPr>
              <a:t>Ce </a:t>
            </a:r>
            <a:r>
              <a:rPr lang="en-US" dirty="0" err="1">
                <a:solidFill>
                  <a:srgbClr val="2C3C43"/>
                </a:solidFill>
              </a:rPr>
              <a:t>provocări</a:t>
            </a:r>
            <a:r>
              <a:rPr lang="en-US" dirty="0">
                <a:solidFill>
                  <a:srgbClr val="2C3C43"/>
                </a:solidFill>
              </a:rPr>
              <a:t> </a:t>
            </a:r>
            <a:r>
              <a:rPr lang="en-US" dirty="0" err="1">
                <a:solidFill>
                  <a:srgbClr val="2C3C43"/>
                </a:solidFill>
              </a:rPr>
              <a:t>ar</a:t>
            </a:r>
            <a:r>
              <a:rPr lang="en-US" dirty="0">
                <a:solidFill>
                  <a:srgbClr val="2C3C43"/>
                </a:solidFill>
              </a:rPr>
              <a:t> </a:t>
            </a:r>
            <a:r>
              <a:rPr lang="en-US" dirty="0" err="1">
                <a:solidFill>
                  <a:srgbClr val="2C3C43"/>
                </a:solidFill>
              </a:rPr>
              <a:t>putea</a:t>
            </a:r>
            <a:r>
              <a:rPr lang="en-US" dirty="0">
                <a:solidFill>
                  <a:srgbClr val="2C3C43"/>
                </a:solidFill>
              </a:rPr>
              <a:t> </a:t>
            </a:r>
            <a:r>
              <a:rPr lang="en-US" dirty="0" err="1">
                <a:solidFill>
                  <a:srgbClr val="2C3C43"/>
                </a:solidFill>
              </a:rPr>
              <a:t>întâmpina</a:t>
            </a:r>
            <a:r>
              <a:rPr lang="en-US" dirty="0">
                <a:solidFill>
                  <a:srgbClr val="2C3C43"/>
                </a:solidFill>
              </a:rPr>
              <a:t> o </a:t>
            </a:r>
            <a:r>
              <a:rPr lang="en-US" dirty="0" err="1">
                <a:solidFill>
                  <a:srgbClr val="2C3C43"/>
                </a:solidFill>
              </a:rPr>
              <a:t>organizație</a:t>
            </a:r>
            <a:r>
              <a:rPr lang="en-US" dirty="0">
                <a:solidFill>
                  <a:srgbClr val="2C3C43"/>
                </a:solidFill>
              </a:rPr>
              <a:t> </a:t>
            </a:r>
            <a:r>
              <a:rPr lang="en-US" dirty="0" err="1">
                <a:solidFill>
                  <a:srgbClr val="2C3C43"/>
                </a:solidFill>
              </a:rPr>
              <a:t>atunci</a:t>
            </a:r>
            <a:r>
              <a:rPr lang="en-US" dirty="0">
                <a:solidFill>
                  <a:srgbClr val="2C3C43"/>
                </a:solidFill>
              </a:rPr>
              <a:t> </a:t>
            </a:r>
            <a:r>
              <a:rPr lang="en-US" dirty="0" err="1">
                <a:solidFill>
                  <a:srgbClr val="2C3C43"/>
                </a:solidFill>
              </a:rPr>
              <a:t>când</a:t>
            </a:r>
            <a:r>
              <a:rPr lang="en-US" dirty="0">
                <a:solidFill>
                  <a:srgbClr val="2C3C43"/>
                </a:solidFill>
              </a:rPr>
              <a:t> </a:t>
            </a:r>
            <a:r>
              <a:rPr lang="en-US" dirty="0" err="1">
                <a:solidFill>
                  <a:srgbClr val="2C3C43"/>
                </a:solidFill>
              </a:rPr>
              <a:t>colectează</a:t>
            </a:r>
            <a:r>
              <a:rPr lang="en-US" dirty="0">
                <a:solidFill>
                  <a:srgbClr val="2C3C43"/>
                </a:solidFill>
              </a:rPr>
              <a:t> date </a:t>
            </a:r>
            <a:r>
              <a:rPr lang="en-US" dirty="0" err="1">
                <a:solidFill>
                  <a:srgbClr val="2C3C43"/>
                </a:solidFill>
              </a:rPr>
              <a:t>pentru</a:t>
            </a:r>
            <a:r>
              <a:rPr lang="en-US" dirty="0">
                <a:solidFill>
                  <a:srgbClr val="2C3C43"/>
                </a:solidFill>
              </a:rPr>
              <a:t> </a:t>
            </a:r>
            <a:r>
              <a:rPr lang="en-US" dirty="0" err="1">
                <a:solidFill>
                  <a:srgbClr val="2C3C43"/>
                </a:solidFill>
              </a:rPr>
              <a:t>emisiile</a:t>
            </a:r>
            <a:r>
              <a:rPr lang="en-US" dirty="0">
                <a:solidFill>
                  <a:srgbClr val="2C3C43"/>
                </a:solidFill>
              </a:rPr>
              <a:t> </a:t>
            </a:r>
            <a:r>
              <a:rPr lang="en-US" dirty="0" err="1">
                <a:solidFill>
                  <a:srgbClr val="2C3C43"/>
                </a:solidFill>
              </a:rPr>
              <a:t>Domeniu</a:t>
            </a:r>
            <a:r>
              <a:rPr lang="en-US" dirty="0">
                <a:solidFill>
                  <a:srgbClr val="2C3C43"/>
                </a:solidFill>
              </a:rPr>
              <a:t> 3 </a:t>
            </a:r>
            <a:r>
              <a:rPr lang="en-US" dirty="0" err="1">
                <a:solidFill>
                  <a:srgbClr val="2C3C43"/>
                </a:solidFill>
              </a:rPr>
              <a:t>și</a:t>
            </a:r>
            <a:r>
              <a:rPr lang="en-US" dirty="0">
                <a:solidFill>
                  <a:srgbClr val="2C3C43"/>
                </a:solidFill>
              </a:rPr>
              <a:t> cum </a:t>
            </a:r>
            <a:r>
              <a:rPr lang="en-US" dirty="0" err="1">
                <a:solidFill>
                  <a:srgbClr val="2C3C43"/>
                </a:solidFill>
              </a:rPr>
              <a:t>abordează</a:t>
            </a:r>
            <a:r>
              <a:rPr lang="en-US" dirty="0">
                <a:solidFill>
                  <a:srgbClr val="2C3C43"/>
                </a:solidFill>
              </a:rPr>
              <a:t> </a:t>
            </a:r>
            <a:r>
              <a:rPr lang="en-US" dirty="0" err="1">
                <a:solidFill>
                  <a:srgbClr val="2C3C43"/>
                </a:solidFill>
              </a:rPr>
              <a:t>studiul</a:t>
            </a:r>
            <a:r>
              <a:rPr lang="en-US" dirty="0">
                <a:solidFill>
                  <a:srgbClr val="2C3C43"/>
                </a:solidFill>
              </a:rPr>
              <a:t> de </a:t>
            </a:r>
            <a:r>
              <a:rPr lang="en-US" dirty="0" err="1">
                <a:solidFill>
                  <a:srgbClr val="2C3C43"/>
                </a:solidFill>
              </a:rPr>
              <a:t>caz</a:t>
            </a:r>
            <a:r>
              <a:rPr lang="en-US" dirty="0">
                <a:solidFill>
                  <a:srgbClr val="2C3C43"/>
                </a:solidFill>
              </a:rPr>
              <a:t> </a:t>
            </a:r>
            <a:r>
              <a:rPr lang="en-US" dirty="0" err="1">
                <a:solidFill>
                  <a:srgbClr val="2C3C43"/>
                </a:solidFill>
              </a:rPr>
              <a:t>aceste</a:t>
            </a:r>
            <a:r>
              <a:rPr lang="en-US" dirty="0">
                <a:solidFill>
                  <a:srgbClr val="2C3C43"/>
                </a:solidFill>
              </a:rPr>
              <a:t> </a:t>
            </a:r>
            <a:r>
              <a:rPr lang="en-US" dirty="0" err="1">
                <a:solidFill>
                  <a:srgbClr val="2C3C43"/>
                </a:solidFill>
              </a:rPr>
              <a:t>provocări</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a:t>
            </a:r>
            <a:endParaRPr kumimoji="0" lang="en-IE" sz="180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lvl="0">
              <a:buClr>
                <a:srgbClr val="90C226"/>
              </a:buClr>
              <a:defRPr/>
            </a:pPr>
            <a:r>
              <a:rPr lang="en-IE" b="1" dirty="0" err="1">
                <a:solidFill>
                  <a:srgbClr val="2C3C43"/>
                </a:solidFill>
              </a:rPr>
              <a:t>Întrebarea</a:t>
            </a:r>
            <a:r>
              <a:rPr lang="en-IE" b="1" dirty="0">
                <a:solidFill>
                  <a:srgbClr val="2C3C43"/>
                </a:solidFill>
              </a:rPr>
              <a:t> 4:</a:t>
            </a:r>
            <a:r>
              <a:rPr lang="en-US" b="1" dirty="0">
                <a:solidFill>
                  <a:srgbClr val="2C3C43"/>
                </a:solidFill>
                <a:latin typeface="Trebuchet MS" panose="020B0603020202020204"/>
              </a:rPr>
              <a:t> </a:t>
            </a:r>
            <a:r>
              <a:rPr lang="en-US" dirty="0" err="1">
                <a:solidFill>
                  <a:srgbClr val="2C3C43"/>
                </a:solidFill>
              </a:rPr>
              <a:t>Identificați</a:t>
            </a:r>
            <a:r>
              <a:rPr lang="en-US" dirty="0">
                <a:solidFill>
                  <a:srgbClr val="2C3C43"/>
                </a:solidFill>
              </a:rPr>
              <a:t> o </a:t>
            </a:r>
            <a:r>
              <a:rPr lang="en-US" dirty="0" err="1">
                <a:solidFill>
                  <a:srgbClr val="2C3C43"/>
                </a:solidFill>
              </a:rPr>
              <a:t>sursă</a:t>
            </a:r>
            <a:r>
              <a:rPr lang="en-US" dirty="0">
                <a:solidFill>
                  <a:srgbClr val="2C3C43"/>
                </a:solidFill>
              </a:rPr>
              <a:t> de </a:t>
            </a:r>
            <a:r>
              <a:rPr lang="en-US" dirty="0" err="1">
                <a:solidFill>
                  <a:srgbClr val="2C3C43"/>
                </a:solidFill>
              </a:rPr>
              <a:t>emisii</a:t>
            </a:r>
            <a:r>
              <a:rPr lang="en-US" dirty="0">
                <a:solidFill>
                  <a:srgbClr val="2C3C43"/>
                </a:solidFill>
              </a:rPr>
              <a:t> care a </a:t>
            </a:r>
            <a:r>
              <a:rPr lang="en-US" dirty="0" err="1">
                <a:solidFill>
                  <a:srgbClr val="2C3C43"/>
                </a:solidFill>
              </a:rPr>
              <a:t>fost</a:t>
            </a:r>
            <a:r>
              <a:rPr lang="en-US" dirty="0">
                <a:solidFill>
                  <a:srgbClr val="2C3C43"/>
                </a:solidFill>
              </a:rPr>
              <a:t> </a:t>
            </a:r>
            <a:r>
              <a:rPr lang="en-US" dirty="0" err="1">
                <a:solidFill>
                  <a:srgbClr val="2C3C43"/>
                </a:solidFill>
              </a:rPr>
              <a:t>exclusă</a:t>
            </a:r>
            <a:r>
              <a:rPr lang="en-US" dirty="0">
                <a:solidFill>
                  <a:srgbClr val="2C3C43"/>
                </a:solidFill>
              </a:rPr>
              <a:t> din </a:t>
            </a:r>
            <a:r>
              <a:rPr lang="en-US" dirty="0" err="1">
                <a:solidFill>
                  <a:srgbClr val="2C3C43"/>
                </a:solidFill>
              </a:rPr>
              <a:t>inventar</a:t>
            </a:r>
            <a:r>
              <a:rPr lang="en-US" dirty="0">
                <a:solidFill>
                  <a:srgbClr val="2C3C43"/>
                </a:solidFill>
              </a:rPr>
              <a:t>. </a:t>
            </a:r>
            <a:r>
              <a:rPr lang="en-US" dirty="0" err="1">
                <a:solidFill>
                  <a:srgbClr val="2C3C43"/>
                </a:solidFill>
              </a:rPr>
              <a:t>Explicați</a:t>
            </a:r>
            <a:r>
              <a:rPr lang="en-US" dirty="0">
                <a:solidFill>
                  <a:srgbClr val="2C3C43"/>
                </a:solidFill>
              </a:rPr>
              <a:t> </a:t>
            </a:r>
            <a:r>
              <a:rPr lang="en-US" dirty="0" err="1">
                <a:solidFill>
                  <a:srgbClr val="2C3C43"/>
                </a:solidFill>
              </a:rPr>
              <a:t>raționamentul</a:t>
            </a:r>
            <a:r>
              <a:rPr lang="en-US" dirty="0">
                <a:solidFill>
                  <a:srgbClr val="2C3C43"/>
                </a:solidFill>
              </a:rPr>
              <a:t> </a:t>
            </a:r>
            <a:r>
              <a:rPr lang="en-US" dirty="0" err="1">
                <a:solidFill>
                  <a:srgbClr val="2C3C43"/>
                </a:solidFill>
              </a:rPr>
              <a:t>și</a:t>
            </a:r>
            <a:r>
              <a:rPr lang="en-US" dirty="0">
                <a:solidFill>
                  <a:srgbClr val="2C3C43"/>
                </a:solidFill>
              </a:rPr>
              <a:t> </a:t>
            </a:r>
            <a:r>
              <a:rPr lang="en-US" dirty="0" err="1">
                <a:solidFill>
                  <a:srgbClr val="2C3C43"/>
                </a:solidFill>
              </a:rPr>
              <a:t>discutați</a:t>
            </a:r>
            <a:r>
              <a:rPr lang="en-US" dirty="0">
                <a:solidFill>
                  <a:srgbClr val="2C3C43"/>
                </a:solidFill>
              </a:rPr>
              <a:t> </a:t>
            </a:r>
            <a:r>
              <a:rPr lang="en-US" dirty="0" err="1">
                <a:solidFill>
                  <a:srgbClr val="2C3C43"/>
                </a:solidFill>
              </a:rPr>
              <a:t>impactul</a:t>
            </a:r>
            <a:r>
              <a:rPr lang="en-US" dirty="0">
                <a:solidFill>
                  <a:srgbClr val="2C3C43"/>
                </a:solidFill>
              </a:rPr>
              <a:t> </a:t>
            </a:r>
            <a:r>
              <a:rPr lang="en-US" dirty="0" err="1">
                <a:solidFill>
                  <a:srgbClr val="2C3C43"/>
                </a:solidFill>
              </a:rPr>
              <a:t>potențial</a:t>
            </a:r>
            <a:r>
              <a:rPr lang="en-US" dirty="0">
                <a:solidFill>
                  <a:srgbClr val="2C3C43"/>
                </a:solidFill>
              </a:rPr>
              <a:t> al </a:t>
            </a:r>
            <a:r>
              <a:rPr lang="en-US" dirty="0" err="1">
                <a:solidFill>
                  <a:srgbClr val="2C3C43"/>
                </a:solidFill>
              </a:rPr>
              <a:t>excluderii</a:t>
            </a:r>
            <a:r>
              <a:rPr lang="en-US" dirty="0">
                <a:solidFill>
                  <a:srgbClr val="2C3C43"/>
                </a:solidFill>
              </a:rPr>
              <a:t> sale</a:t>
            </a:r>
            <a:r>
              <a:rPr kumimoji="0" lang="en-US" sz="1800" i="0" u="none" strike="noStrike" kern="1200" cap="none" spc="0" normalizeH="0" baseline="0" noProof="0" dirty="0">
                <a:ln>
                  <a:noFill/>
                </a:ln>
                <a:solidFill>
                  <a:srgbClr val="2C3C43"/>
                </a:solidFill>
                <a:effectLst/>
                <a:uLnTx/>
                <a:uFillTx/>
                <a:latin typeface="Trebuchet MS" panose="020B0603020202020204"/>
                <a:ea typeface="+mn-ea"/>
                <a:cs typeface="+mn-cs"/>
              </a:rPr>
              <a:t>.</a:t>
            </a:r>
          </a:p>
        </p:txBody>
      </p:sp>
      <p:sp>
        <p:nvSpPr>
          <p:cNvPr id="4" name="Text Placeholder 6">
            <a:extLst>
              <a:ext uri="{FF2B5EF4-FFF2-40B4-BE49-F238E27FC236}">
                <a16:creationId xmlns:a16="http://schemas.microsoft.com/office/drawing/2014/main" id="{777D3F91-FC80-EF82-D6AD-1759963B83DF}"/>
              </a:ext>
            </a:extLst>
          </p:cNvPr>
          <p:cNvSpPr txBox="1">
            <a:spLocks/>
          </p:cNvSpPr>
          <p:nvPr/>
        </p:nvSpPr>
        <p:spPr>
          <a:xfrm>
            <a:off x="399370" y="1449388"/>
            <a:ext cx="11393260" cy="506611"/>
          </a:xfrm>
          <a:prstGeom prst="rect">
            <a:avLst/>
          </a:prstGeom>
          <a:noFill/>
        </p:spPr>
        <p:txBody>
          <a:bodyPr vert="horz" lIns="0" tIns="0" rIns="0" bIns="0" rtlCol="0" anchor="ctr" anchorCtr="0">
            <a:normAutofit/>
          </a:bodyPr>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kern="1200" baseline="0">
                <a:solidFill>
                  <a:schemeClr val="accent6"/>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lgn="ctr">
              <a:defRPr/>
            </a:pPr>
            <a:r>
              <a:rPr lang="it-IT" b="1" dirty="0">
                <a:solidFill>
                  <a:srgbClr val="92D050"/>
                </a:solidFill>
              </a:rPr>
              <a:t>Întrebările studiului de caz</a:t>
            </a:r>
            <a:endParaRPr kumimoji="0" lang="el-GR" sz="2000" b="1" i="0" u="none" strike="noStrike" kern="1200" cap="none" spc="0" normalizeH="0" baseline="0" noProof="0" dirty="0">
              <a:ln>
                <a:noFill/>
              </a:ln>
              <a:solidFill>
                <a:srgbClr val="92D050"/>
              </a:solidFill>
              <a:effectLst/>
              <a:uLnTx/>
              <a:uFillTx/>
              <a:latin typeface="Trebuchet MS" panose="020B0603020202020204"/>
              <a:ea typeface="+mn-ea"/>
              <a:cs typeface="+mn-cs"/>
            </a:endParaRPr>
          </a:p>
        </p:txBody>
      </p:sp>
      <p:sp>
        <p:nvSpPr>
          <p:cNvPr id="3" name="Title 5">
            <a:extLst>
              <a:ext uri="{FF2B5EF4-FFF2-40B4-BE49-F238E27FC236}">
                <a16:creationId xmlns:a16="http://schemas.microsoft.com/office/drawing/2014/main" id="{AD543A42-BFB8-6150-133D-1544F968C2D5}"/>
              </a:ext>
            </a:extLst>
          </p:cNvPr>
          <p:cNvSpPr txBox="1">
            <a:spLocks/>
          </p:cNvSpPr>
          <p:nvPr/>
        </p:nvSpPr>
        <p:spPr>
          <a:xfrm>
            <a:off x="1619866" y="635199"/>
            <a:ext cx="8596668" cy="731588"/>
          </a:xfrm>
          <a:prstGeom prst="rect">
            <a:avLst/>
          </a:prstGeom>
        </p:spPr>
        <p:txBody>
          <a:bodyPr vert="horz" lIns="91440" tIns="45720" rIns="91440" bIns="45720" rtlCol="0" anchor="t">
            <a:normAutofit fontScale="7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lvl="0" algn="ctr">
              <a:defRPr/>
            </a:pPr>
            <a:r>
              <a:rPr lang="es-ES" dirty="0" err="1">
                <a:solidFill>
                  <a:srgbClr val="255839"/>
                </a:solidFill>
              </a:rPr>
              <a:t>Studiu</a:t>
            </a:r>
            <a:r>
              <a:rPr lang="es-ES" dirty="0">
                <a:solidFill>
                  <a:srgbClr val="255839"/>
                </a:solidFill>
              </a:rPr>
              <a:t> de caz: </a:t>
            </a:r>
            <a:r>
              <a:rPr lang="es-ES" dirty="0" err="1">
                <a:solidFill>
                  <a:srgbClr val="255839"/>
                </a:solidFill>
              </a:rPr>
              <a:t>Măsurarea</a:t>
            </a:r>
            <a:r>
              <a:rPr lang="es-ES" dirty="0">
                <a:solidFill>
                  <a:srgbClr val="255839"/>
                </a:solidFill>
              </a:rPr>
              <a:t> </a:t>
            </a:r>
            <a:r>
              <a:rPr lang="es-ES" dirty="0" err="1">
                <a:solidFill>
                  <a:srgbClr val="255839"/>
                </a:solidFill>
              </a:rPr>
              <a:t>emisiilor</a:t>
            </a:r>
            <a:r>
              <a:rPr lang="es-ES" dirty="0">
                <a:solidFill>
                  <a:srgbClr val="255839"/>
                </a:solidFill>
              </a:rPr>
              <a:t>: Un </a:t>
            </a:r>
            <a:r>
              <a:rPr lang="es-ES" dirty="0" err="1">
                <a:solidFill>
                  <a:srgbClr val="255839"/>
                </a:solidFill>
              </a:rPr>
              <a:t>ghid</a:t>
            </a:r>
            <a:r>
              <a:rPr lang="es-ES" dirty="0">
                <a:solidFill>
                  <a:srgbClr val="255839"/>
                </a:solidFill>
              </a:rPr>
              <a:t> </a:t>
            </a:r>
            <a:r>
              <a:rPr lang="es-ES" dirty="0" err="1">
                <a:solidFill>
                  <a:srgbClr val="255839"/>
                </a:solidFill>
              </a:rPr>
              <a:t>pentru</a:t>
            </a:r>
            <a:r>
              <a:rPr lang="es-ES" dirty="0">
                <a:solidFill>
                  <a:srgbClr val="255839"/>
                </a:solidFill>
              </a:rPr>
              <a:t> </a:t>
            </a:r>
            <a:r>
              <a:rPr lang="es-ES" dirty="0" err="1">
                <a:solidFill>
                  <a:srgbClr val="255839"/>
                </a:solidFill>
              </a:rPr>
              <a:t>organizații</a:t>
            </a:r>
            <a:endParaRPr kumimoji="0" lang="el-GR" sz="3600" b="0" i="0" u="none" strike="noStrike" kern="1200" cap="none" spc="0" normalizeH="0" baseline="0" noProof="0" dirty="0">
              <a:ln>
                <a:noFill/>
              </a:ln>
              <a:solidFill>
                <a:srgbClr val="255839"/>
              </a:solidFill>
              <a:effectLst/>
              <a:uLnTx/>
              <a:uFillTx/>
              <a:latin typeface="Trebuchet MS" panose="020B0603020202020204"/>
              <a:ea typeface="+mj-ea"/>
              <a:cs typeface="+mj-cs"/>
            </a:endParaRPr>
          </a:p>
        </p:txBody>
      </p:sp>
    </p:spTree>
    <p:extLst>
      <p:ext uri="{BB962C8B-B14F-4D97-AF65-F5344CB8AC3E}">
        <p14:creationId xmlns:p14="http://schemas.microsoft.com/office/powerpoint/2010/main" val="1885122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D562A-6B9D-3615-D52A-4A78D8F2C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B66C5-1845-6D1F-D9F5-E52F9425136F}"/>
              </a:ext>
            </a:extLst>
          </p:cNvPr>
          <p:cNvSpPr>
            <a:spLocks noGrp="1"/>
          </p:cNvSpPr>
          <p:nvPr>
            <p:ph type="ctrTitle"/>
          </p:nvPr>
        </p:nvSpPr>
        <p:spPr>
          <a:xfrm>
            <a:off x="261258" y="2051069"/>
            <a:ext cx="9973874" cy="1646302"/>
          </a:xfrm>
        </p:spPr>
        <p:txBody>
          <a:bodyPr/>
          <a:lstStyle/>
          <a:p>
            <a:pPr algn="l"/>
            <a:r>
              <a:rPr lang="en-US" sz="4800" i="1" dirty="0" err="1"/>
              <a:t>Studiu</a:t>
            </a:r>
            <a:r>
              <a:rPr lang="en-US" sz="4800" i="1" dirty="0"/>
              <a:t> de </a:t>
            </a:r>
            <a:r>
              <a:rPr lang="en-US" sz="4800" i="1" dirty="0" err="1"/>
              <a:t>caz</a:t>
            </a:r>
            <a:r>
              <a:rPr lang="en-US" sz="4800" i="1" dirty="0"/>
              <a:t> 2: </a:t>
            </a:r>
            <a:r>
              <a:rPr lang="en-US" sz="4800" b="1" dirty="0" err="1"/>
              <a:t>Cazul</a:t>
            </a:r>
            <a:r>
              <a:rPr lang="en-US" sz="4800" b="1" dirty="0"/>
              <a:t> </a:t>
            </a:r>
            <a:r>
              <a:rPr lang="en-US" sz="4800" b="1" dirty="0" err="1"/>
              <a:t>deșeurilor</a:t>
            </a:r>
            <a:r>
              <a:rPr lang="en-US" sz="4800" b="1" dirty="0"/>
              <a:t> din Slovenia</a:t>
            </a:r>
          </a:p>
        </p:txBody>
      </p:sp>
      <p:sp>
        <p:nvSpPr>
          <p:cNvPr id="3" name="Subtitle 2">
            <a:extLst>
              <a:ext uri="{FF2B5EF4-FFF2-40B4-BE49-F238E27FC236}">
                <a16:creationId xmlns:a16="http://schemas.microsoft.com/office/drawing/2014/main" id="{42A008F3-4812-71AF-8C25-BB5E8CFBD22A}"/>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err="1">
                <a:solidFill>
                  <a:schemeClr val="tx1"/>
                </a:solidFill>
              </a:rPr>
              <a:t>Pentru</a:t>
            </a:r>
            <a:r>
              <a:rPr lang="en-US" sz="2800" dirty="0">
                <a:solidFill>
                  <a:schemeClr val="tx1"/>
                </a:solidFill>
              </a:rPr>
              <a:t> </a:t>
            </a:r>
            <a:r>
              <a:rPr lang="en-US" sz="2800" dirty="0" err="1">
                <a:solidFill>
                  <a:schemeClr val="tx1"/>
                </a:solidFill>
              </a:rPr>
              <a:t>Fișa</a:t>
            </a:r>
            <a:r>
              <a:rPr lang="en-US" sz="2800" dirty="0">
                <a:solidFill>
                  <a:schemeClr val="tx1"/>
                </a:solidFill>
              </a:rPr>
              <a:t> de </a:t>
            </a:r>
            <a:r>
              <a:rPr lang="en-US" sz="2800" dirty="0" err="1">
                <a:solidFill>
                  <a:schemeClr val="tx1"/>
                </a:solidFill>
              </a:rPr>
              <a:t>lucru</a:t>
            </a:r>
            <a:r>
              <a:rPr lang="en-US" sz="2800" dirty="0">
                <a:solidFill>
                  <a:schemeClr val="tx1"/>
                </a:solidFill>
              </a:rPr>
              <a:t> 4 – </a:t>
            </a:r>
            <a:r>
              <a:rPr lang="en-US" sz="2800" dirty="0" err="1">
                <a:solidFill>
                  <a:schemeClr val="tx1"/>
                </a:solidFill>
              </a:rPr>
              <a:t>Grupul</a:t>
            </a:r>
            <a:r>
              <a:rPr lang="en-US" sz="2800" dirty="0">
                <a:solidFill>
                  <a:schemeClr val="tx1"/>
                </a:solidFill>
              </a:rPr>
              <a:t> 2</a:t>
            </a:r>
          </a:p>
        </p:txBody>
      </p:sp>
    </p:spTree>
    <p:extLst>
      <p:ext uri="{BB962C8B-B14F-4D97-AF65-F5344CB8AC3E}">
        <p14:creationId xmlns:p14="http://schemas.microsoft.com/office/powerpoint/2010/main" val="25412499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407E4-866D-C1E0-B633-5558719B7554}"/>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571EE987-0F0C-F2F4-C8F7-826EFA20FE9C}"/>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C3D08DB2-E933-A286-4EF5-0E1410FD858B}"/>
              </a:ext>
            </a:extLst>
          </p:cNvPr>
          <p:cNvSpPr txBox="1">
            <a:spLocks/>
          </p:cNvSpPr>
          <p:nvPr/>
        </p:nvSpPr>
        <p:spPr>
          <a:xfrm>
            <a:off x="1231395" y="978846"/>
            <a:ext cx="9455785" cy="731588"/>
          </a:xfrm>
          <a:prstGeom prst="rect">
            <a:avLst/>
          </a:prstGeom>
        </p:spPr>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O </a:t>
            </a:r>
            <a:r>
              <a:rPr lang="en-US" dirty="0" err="1">
                <a:solidFill>
                  <a:srgbClr val="255839"/>
                </a:solidFill>
              </a:rPr>
              <a:t>abordare</a:t>
            </a:r>
            <a:r>
              <a:rPr lang="en-US" dirty="0">
                <a:solidFill>
                  <a:srgbClr val="255839"/>
                </a:solidFill>
              </a:rPr>
              <a:t> </a:t>
            </a:r>
            <a:r>
              <a:rPr lang="en-US" dirty="0" err="1">
                <a:solidFill>
                  <a:srgbClr val="255839"/>
                </a:solidFill>
              </a:rPr>
              <a:t>inovatoare</a:t>
            </a:r>
            <a:r>
              <a:rPr lang="en-US" dirty="0">
                <a:solidFill>
                  <a:srgbClr val="255839"/>
                </a:solidFill>
              </a:rPr>
              <a:t> a </a:t>
            </a:r>
            <a:r>
              <a:rPr lang="en-US" dirty="0" err="1">
                <a:solidFill>
                  <a:srgbClr val="255839"/>
                </a:solidFill>
              </a:rPr>
              <a:t>schimbărilor</a:t>
            </a:r>
            <a:r>
              <a:rPr lang="en-US" dirty="0">
                <a:solidFill>
                  <a:srgbClr val="255839"/>
                </a:solidFill>
              </a:rPr>
              <a:t> </a:t>
            </a:r>
            <a:r>
              <a:rPr lang="en-US" dirty="0" err="1">
                <a:solidFill>
                  <a:srgbClr val="255839"/>
                </a:solidFill>
              </a:rPr>
              <a:t>organizaționale</a:t>
            </a:r>
            <a:r>
              <a:rPr lang="en-US" dirty="0">
                <a:solidFill>
                  <a:srgbClr val="255839"/>
                </a:solidFill>
              </a:rPr>
              <a:t> </a:t>
            </a:r>
            <a:r>
              <a:rPr lang="en-US" dirty="0" err="1">
                <a:solidFill>
                  <a:srgbClr val="255839"/>
                </a:solidFill>
              </a:rPr>
              <a:t>pentru</a:t>
            </a:r>
            <a:r>
              <a:rPr lang="en-US" dirty="0">
                <a:solidFill>
                  <a:srgbClr val="255839"/>
                </a:solidFill>
              </a:rPr>
              <a:t> </a:t>
            </a:r>
            <a:r>
              <a:rPr lang="en-US" dirty="0" err="1">
                <a:solidFill>
                  <a:srgbClr val="255839"/>
                </a:solidFill>
              </a:rPr>
              <a:t>procese</a:t>
            </a:r>
            <a:r>
              <a:rPr lang="en-US" dirty="0">
                <a:solidFill>
                  <a:srgbClr val="255839"/>
                </a:solidFill>
              </a:rPr>
              <a:t> </a:t>
            </a:r>
            <a:r>
              <a:rPr lang="en-US" dirty="0" err="1">
                <a:solidFill>
                  <a:srgbClr val="255839"/>
                </a:solidFill>
              </a:rPr>
              <a:t>sustenrabile</a:t>
            </a:r>
            <a:r>
              <a:rPr lang="en-US" dirty="0">
                <a:solidFill>
                  <a:srgbClr val="255839"/>
                </a:solidFill>
              </a:rPr>
              <a:t> de </a:t>
            </a:r>
            <a:r>
              <a:rPr lang="en-US" dirty="0" err="1">
                <a:solidFill>
                  <a:srgbClr val="255839"/>
                </a:solidFill>
              </a:rPr>
              <a:t>minimizare</a:t>
            </a:r>
            <a:r>
              <a:rPr lang="en-US" dirty="0">
                <a:solidFill>
                  <a:srgbClr val="255839"/>
                </a:solidFill>
              </a:rPr>
              <a:t> a </a:t>
            </a:r>
            <a:r>
              <a:rPr lang="en-US" dirty="0" err="1">
                <a:solidFill>
                  <a:srgbClr val="255839"/>
                </a:solidFill>
              </a:rPr>
              <a:t>deșeurilor</a:t>
            </a:r>
            <a:r>
              <a:rPr lang="en-US" dirty="0">
                <a:solidFill>
                  <a:srgbClr val="255839"/>
                </a:solidFill>
              </a:rPr>
              <a:t> (Slovenia)</a:t>
            </a:r>
            <a:endParaRPr lang="el-GR" sz="3700" dirty="0">
              <a:solidFill>
                <a:srgbClr val="255839"/>
              </a:solidFill>
              <a:latin typeface="Trebuchet MS" panose="020B0603020202020204"/>
            </a:endParaRPr>
          </a:p>
        </p:txBody>
      </p:sp>
      <p:sp>
        <p:nvSpPr>
          <p:cNvPr id="6" name="Content Placeholder 6">
            <a:extLst>
              <a:ext uri="{FF2B5EF4-FFF2-40B4-BE49-F238E27FC236}">
                <a16:creationId xmlns:a16="http://schemas.microsoft.com/office/drawing/2014/main" id="{61C7B26F-6A32-7D91-2177-FCC8466185A3}"/>
              </a:ext>
            </a:extLst>
          </p:cNvPr>
          <p:cNvSpPr txBox="1">
            <a:spLocks/>
          </p:cNvSpPr>
          <p:nvPr/>
        </p:nvSpPr>
        <p:spPr>
          <a:xfrm>
            <a:off x="494324" y="2116656"/>
            <a:ext cx="11203351" cy="4847881"/>
          </a:xfrm>
          <a:prstGeom prst="rect">
            <a:avLst/>
          </a:prstGeom>
        </p:spPr>
        <p:txBody>
          <a:bodyPr vert="horz" lIns="0" tIns="0" rIns="0" bIns="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90C226"/>
              </a:buClr>
              <a:buNone/>
              <a:defRPr/>
            </a:pPr>
            <a:r>
              <a:rPr kumimoji="0" lang="en-IE" sz="1800" b="1" i="0" u="none" strike="noStrike" kern="1200" cap="none" spc="0" normalizeH="0" baseline="0" noProof="0" dirty="0" err="1">
                <a:ln>
                  <a:noFill/>
                </a:ln>
                <a:solidFill>
                  <a:srgbClr val="2C3C43"/>
                </a:solidFill>
                <a:effectLst/>
                <a:uLnTx/>
                <a:uFillTx/>
                <a:latin typeface="Trebuchet MS" panose="020B0603020202020204"/>
                <a:ea typeface="+mn-ea"/>
                <a:cs typeface="+mn-cs"/>
              </a:rPr>
              <a:t>Descriere</a:t>
            </a:r>
            <a:r>
              <a:rPr kumimoji="0" lang="en-IE" sz="1800" b="1" i="0" u="none" strike="noStrike" kern="1200" cap="none" spc="0" normalizeH="0" baseline="0" noProof="0" dirty="0">
                <a:ln>
                  <a:noFill/>
                </a:ln>
                <a:solidFill>
                  <a:srgbClr val="2C3C43"/>
                </a:solidFill>
                <a:effectLst/>
                <a:uLnTx/>
                <a:uFillTx/>
                <a:latin typeface="Trebuchet MS" panose="020B0603020202020204"/>
                <a:ea typeface="+mn-ea"/>
                <a:cs typeface="+mn-cs"/>
              </a:rPr>
              <a:t>: </a:t>
            </a:r>
            <a:r>
              <a:rPr lang="en-IE" dirty="0" err="1">
                <a:solidFill>
                  <a:srgbClr val="2C3C43"/>
                </a:solidFill>
              </a:rPr>
              <a:t>Această</a:t>
            </a:r>
            <a:r>
              <a:rPr lang="en-IE" dirty="0">
                <a:solidFill>
                  <a:srgbClr val="2C3C43"/>
                </a:solidFill>
              </a:rPr>
              <a:t> </a:t>
            </a:r>
            <a:r>
              <a:rPr lang="en-IE" dirty="0" err="1">
                <a:solidFill>
                  <a:srgbClr val="2C3C43"/>
                </a:solidFill>
              </a:rPr>
              <a:t>cercetare</a:t>
            </a:r>
            <a:r>
              <a:rPr lang="en-IE" dirty="0">
                <a:solidFill>
                  <a:srgbClr val="2C3C43"/>
                </a:solidFill>
              </a:rPr>
              <a:t> </a:t>
            </a:r>
            <a:r>
              <a:rPr lang="en-IE" dirty="0" err="1">
                <a:solidFill>
                  <a:srgbClr val="2C3C43"/>
                </a:solidFill>
              </a:rPr>
              <a:t>explorează</a:t>
            </a:r>
            <a:r>
              <a:rPr lang="en-IE" dirty="0">
                <a:solidFill>
                  <a:srgbClr val="2C3C43"/>
                </a:solidFill>
              </a:rPr>
              <a:t> </a:t>
            </a:r>
            <a:r>
              <a:rPr lang="en-IE" dirty="0" err="1">
                <a:solidFill>
                  <a:srgbClr val="2C3C43"/>
                </a:solidFill>
              </a:rPr>
              <a:t>modul</a:t>
            </a:r>
            <a:r>
              <a:rPr lang="en-IE" dirty="0">
                <a:solidFill>
                  <a:srgbClr val="2C3C43"/>
                </a:solidFill>
              </a:rPr>
              <a:t> </a:t>
            </a:r>
            <a:r>
              <a:rPr lang="en-IE" dirty="0" err="1">
                <a:solidFill>
                  <a:srgbClr val="2C3C43"/>
                </a:solidFill>
              </a:rPr>
              <a:t>în</a:t>
            </a:r>
            <a:r>
              <a:rPr lang="en-IE" dirty="0">
                <a:solidFill>
                  <a:srgbClr val="2C3C43"/>
                </a:solidFill>
              </a:rPr>
              <a:t> care o </a:t>
            </a:r>
            <a:r>
              <a:rPr lang="en-IE" dirty="0" err="1">
                <a:solidFill>
                  <a:srgbClr val="2C3C43"/>
                </a:solidFill>
              </a:rPr>
              <a:t>companie</a:t>
            </a:r>
            <a:r>
              <a:rPr lang="en-IE" dirty="0">
                <a:solidFill>
                  <a:srgbClr val="2C3C43"/>
                </a:solidFill>
              </a:rPr>
              <a:t> </a:t>
            </a:r>
            <a:r>
              <a:rPr lang="en-IE" dirty="0" err="1">
                <a:solidFill>
                  <a:srgbClr val="2C3C43"/>
                </a:solidFill>
              </a:rPr>
              <a:t>slovenă</a:t>
            </a:r>
            <a:r>
              <a:rPr lang="en-IE" dirty="0">
                <a:solidFill>
                  <a:srgbClr val="2C3C43"/>
                </a:solidFill>
              </a:rPr>
              <a:t> din </a:t>
            </a:r>
            <a:r>
              <a:rPr lang="en-IE" dirty="0" err="1">
                <a:solidFill>
                  <a:srgbClr val="2C3C43"/>
                </a:solidFill>
              </a:rPr>
              <a:t>industria</a:t>
            </a:r>
            <a:r>
              <a:rPr lang="en-IE" dirty="0">
                <a:solidFill>
                  <a:srgbClr val="2C3C43"/>
                </a:solidFill>
              </a:rPr>
              <a:t> </a:t>
            </a:r>
            <a:r>
              <a:rPr lang="en-IE" dirty="0" err="1">
                <a:solidFill>
                  <a:srgbClr val="2C3C43"/>
                </a:solidFill>
              </a:rPr>
              <a:t>acoperirilor</a:t>
            </a:r>
            <a:r>
              <a:rPr lang="en-IE" dirty="0">
                <a:solidFill>
                  <a:srgbClr val="2C3C43"/>
                </a:solidFill>
              </a:rPr>
              <a:t> a </a:t>
            </a:r>
            <a:r>
              <a:rPr lang="en-IE" dirty="0" err="1">
                <a:solidFill>
                  <a:srgbClr val="2C3C43"/>
                </a:solidFill>
              </a:rPr>
              <a:t>implementat</a:t>
            </a:r>
            <a:r>
              <a:rPr lang="en-IE" dirty="0">
                <a:solidFill>
                  <a:srgbClr val="2C3C43"/>
                </a:solidFill>
              </a:rPr>
              <a:t> </a:t>
            </a:r>
            <a:r>
              <a:rPr lang="en-IE" dirty="0" err="1">
                <a:solidFill>
                  <a:srgbClr val="2C3C43"/>
                </a:solidFill>
              </a:rPr>
              <a:t>schimbări</a:t>
            </a:r>
            <a:r>
              <a:rPr lang="en-IE" dirty="0">
                <a:solidFill>
                  <a:srgbClr val="2C3C43"/>
                </a:solidFill>
              </a:rPr>
              <a:t> </a:t>
            </a:r>
            <a:r>
              <a:rPr lang="en-IE" dirty="0" err="1">
                <a:solidFill>
                  <a:srgbClr val="2C3C43"/>
                </a:solidFill>
              </a:rPr>
              <a:t>organizaționale</a:t>
            </a:r>
            <a:r>
              <a:rPr lang="en-IE" dirty="0">
                <a:solidFill>
                  <a:srgbClr val="2C3C43"/>
                </a:solidFill>
              </a:rPr>
              <a:t> </a:t>
            </a:r>
            <a:r>
              <a:rPr lang="en-IE" dirty="0" err="1">
                <a:solidFill>
                  <a:srgbClr val="2C3C43"/>
                </a:solidFill>
              </a:rPr>
              <a:t>structurate</a:t>
            </a:r>
            <a:r>
              <a:rPr lang="en-IE" dirty="0">
                <a:solidFill>
                  <a:srgbClr val="2C3C43"/>
                </a:solidFill>
              </a:rPr>
              <a:t> </a:t>
            </a:r>
            <a:r>
              <a:rPr lang="en-IE" dirty="0" err="1">
                <a:solidFill>
                  <a:srgbClr val="2C3C43"/>
                </a:solidFill>
              </a:rPr>
              <a:t>pentru</a:t>
            </a:r>
            <a:r>
              <a:rPr lang="en-IE" dirty="0">
                <a:solidFill>
                  <a:srgbClr val="2C3C43"/>
                </a:solidFill>
              </a:rPr>
              <a:t> </a:t>
            </a:r>
            <a:r>
              <a:rPr lang="en-IE" dirty="0" err="1">
                <a:solidFill>
                  <a:srgbClr val="2C3C43"/>
                </a:solidFill>
              </a:rPr>
              <a:t>sustenabilitate</a:t>
            </a:r>
            <a:r>
              <a:rPr lang="en-IE" dirty="0">
                <a:solidFill>
                  <a:srgbClr val="2C3C43"/>
                </a:solidFill>
              </a:rPr>
              <a:t>, </a:t>
            </a:r>
            <a:r>
              <a:rPr lang="en-IE" dirty="0" err="1">
                <a:solidFill>
                  <a:srgbClr val="2C3C43"/>
                </a:solidFill>
              </a:rPr>
              <a:t>obținând</a:t>
            </a:r>
            <a:r>
              <a:rPr lang="en-IE" dirty="0">
                <a:solidFill>
                  <a:srgbClr val="2C3C43"/>
                </a:solidFill>
              </a:rPr>
              <a:t> o </a:t>
            </a:r>
            <a:r>
              <a:rPr lang="en-IE" dirty="0" err="1">
                <a:solidFill>
                  <a:srgbClr val="2C3C43"/>
                </a:solidFill>
              </a:rPr>
              <a:t>reducere</a:t>
            </a:r>
            <a:r>
              <a:rPr lang="en-IE" dirty="0">
                <a:solidFill>
                  <a:srgbClr val="2C3C43"/>
                </a:solidFill>
              </a:rPr>
              <a:t> de 88% a </a:t>
            </a:r>
            <a:r>
              <a:rPr lang="en-IE" dirty="0" err="1">
                <a:solidFill>
                  <a:srgbClr val="2C3C43"/>
                </a:solidFill>
              </a:rPr>
              <a:t>deșeurilor</a:t>
            </a:r>
            <a:r>
              <a:rPr lang="en-IE" dirty="0">
                <a:solidFill>
                  <a:srgbClr val="2C3C43"/>
                </a:solidFill>
              </a:rPr>
              <a:t> </a:t>
            </a:r>
            <a:r>
              <a:rPr lang="en-IE" dirty="0" err="1">
                <a:solidFill>
                  <a:srgbClr val="2C3C43"/>
                </a:solidFill>
              </a:rPr>
              <a:t>și</a:t>
            </a:r>
            <a:r>
              <a:rPr lang="en-IE" dirty="0">
                <a:solidFill>
                  <a:srgbClr val="2C3C43"/>
                </a:solidFill>
              </a:rPr>
              <a:t> </a:t>
            </a:r>
            <a:r>
              <a:rPr lang="en-IE" dirty="0" err="1">
                <a:solidFill>
                  <a:srgbClr val="2C3C43"/>
                </a:solidFill>
              </a:rPr>
              <a:t>până</a:t>
            </a:r>
            <a:r>
              <a:rPr lang="en-IE" dirty="0">
                <a:solidFill>
                  <a:srgbClr val="2C3C43"/>
                </a:solidFill>
              </a:rPr>
              <a:t> la 48% a </a:t>
            </a:r>
            <a:r>
              <a:rPr lang="en-IE" dirty="0" err="1">
                <a:solidFill>
                  <a:srgbClr val="2C3C43"/>
                </a:solidFill>
              </a:rPr>
              <a:t>costurilor</a:t>
            </a:r>
            <a:r>
              <a:rPr lang="en-IE" dirty="0">
                <a:solidFill>
                  <a:srgbClr val="2C3C43"/>
                </a:solidFill>
              </a:rPr>
              <a:t> </a:t>
            </a:r>
            <a:r>
              <a:rPr lang="en-IE" dirty="0" err="1">
                <a:solidFill>
                  <a:srgbClr val="2C3C43"/>
                </a:solidFill>
              </a:rPr>
              <a:t>și</a:t>
            </a:r>
            <a:r>
              <a:rPr lang="en-IE" dirty="0">
                <a:solidFill>
                  <a:srgbClr val="2C3C43"/>
                </a:solidFill>
              </a:rPr>
              <a:t> </a:t>
            </a:r>
            <a:r>
              <a:rPr lang="en-IE" dirty="0" err="1">
                <a:solidFill>
                  <a:srgbClr val="2C3C43"/>
                </a:solidFill>
              </a:rPr>
              <a:t>timpului</a:t>
            </a:r>
            <a:r>
              <a:rPr lang="en-IE" dirty="0">
                <a:solidFill>
                  <a:srgbClr val="2C3C43"/>
                </a:solidFill>
              </a:rPr>
              <a:t> </a:t>
            </a:r>
            <a:r>
              <a:rPr lang="en-IE" dirty="0" err="1">
                <a:solidFill>
                  <a:srgbClr val="2C3C43"/>
                </a:solidFill>
              </a:rPr>
              <a:t>în</a:t>
            </a:r>
            <a:r>
              <a:rPr lang="en-IE" dirty="0">
                <a:solidFill>
                  <a:srgbClr val="2C3C43"/>
                </a:solidFill>
              </a:rPr>
              <a:t> </a:t>
            </a:r>
            <a:r>
              <a:rPr lang="en-IE" dirty="0" err="1">
                <a:solidFill>
                  <a:srgbClr val="2C3C43"/>
                </a:solidFill>
              </a:rPr>
              <a:t>procese</a:t>
            </a:r>
            <a:r>
              <a:rPr lang="en-IE" dirty="0">
                <a:solidFill>
                  <a:srgbClr val="2C3C43"/>
                </a:solidFill>
                <a:latin typeface="Trebuchet MS" panose="020B0603020202020204"/>
              </a:rPr>
              <a:t>.</a:t>
            </a:r>
          </a:p>
          <a:p>
            <a:pPr marL="0" marR="0" lvl="0" indent="0" algn="l" defTabSz="457200" rtl="0" eaLnBrk="1" fontAlgn="auto" latinLnBrk="0" hangingPunct="1">
              <a:lnSpc>
                <a:spcPct val="100000"/>
              </a:lnSpc>
              <a:spcBef>
                <a:spcPts val="1000"/>
              </a:spcBef>
              <a:spcAft>
                <a:spcPts val="0"/>
              </a:spcAft>
              <a:buClr>
                <a:srgbClr val="90C226"/>
              </a:buClr>
              <a:buSzPct val="80000"/>
              <a:buNone/>
              <a:tabLst/>
              <a:defRPr/>
            </a:pPr>
            <a:endParaRPr kumimoji="0" lang="en-IE"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indent="0" algn="just">
              <a:buNone/>
              <a:defRPr/>
            </a:pPr>
            <a:r>
              <a:rPr lang="en-US" b="1" dirty="0">
                <a:solidFill>
                  <a:srgbClr val="2C3C43"/>
                </a:solidFill>
                <a:latin typeface="Trebuchet MS" panose="020B0603020202020204"/>
              </a:rPr>
              <a:t>Link: </a:t>
            </a:r>
            <a:r>
              <a:rPr lang="en-US" dirty="0" err="1">
                <a:solidFill>
                  <a:srgbClr val="2C3C43"/>
                </a:solidFill>
                <a:latin typeface="Trebuchet MS" panose="020B0603020202020204"/>
              </a:rPr>
              <a:t>Krhač</a:t>
            </a:r>
            <a:r>
              <a:rPr lang="en-US" dirty="0">
                <a:solidFill>
                  <a:srgbClr val="2C3C43"/>
                </a:solidFill>
                <a:latin typeface="Trebuchet MS" panose="020B0603020202020204"/>
              </a:rPr>
              <a:t> </a:t>
            </a:r>
            <a:r>
              <a:rPr lang="en-US" dirty="0" err="1">
                <a:solidFill>
                  <a:srgbClr val="2C3C43"/>
                </a:solidFill>
                <a:latin typeface="Trebuchet MS" panose="020B0603020202020204"/>
              </a:rPr>
              <a:t>Andrašec</a:t>
            </a:r>
            <a:r>
              <a:rPr lang="en-US" dirty="0">
                <a:solidFill>
                  <a:srgbClr val="2C3C43"/>
                </a:solidFill>
                <a:latin typeface="Trebuchet MS" panose="020B0603020202020204"/>
              </a:rPr>
              <a:t>, E., Kern, T., &amp; Urh, B. (2023). An Innovative Approach to Organizational Changes for Sustainable Processes: A Case Study on Waste Minimization. Sustainability, 15(22), 15706. https://doi.org/10.3390/su152215706 </a:t>
            </a:r>
          </a:p>
        </p:txBody>
      </p:sp>
      <p:pic>
        <p:nvPicPr>
          <p:cNvPr id="3" name="Immagine 2" descr="Immagine che contiene cielo, aria aperta, persona, acqua&#10;&#10;Il contenuto generato dall&amp;#39;IA potrebbe non essere corretto.">
            <a:extLst>
              <a:ext uri="{FF2B5EF4-FFF2-40B4-BE49-F238E27FC236}">
                <a16:creationId xmlns:a16="http://schemas.microsoft.com/office/drawing/2014/main" id="{10899EB5-62F2-3B38-AA78-34AEF4CC38C8}"/>
              </a:ext>
            </a:extLst>
          </p:cNvPr>
          <p:cNvPicPr>
            <a:picLocks noChangeAspect="1"/>
          </p:cNvPicPr>
          <p:nvPr/>
        </p:nvPicPr>
        <p:blipFill>
          <a:blip r:embed="rId3"/>
          <a:stretch>
            <a:fillRect/>
          </a:stretch>
        </p:blipFill>
        <p:spPr>
          <a:xfrm>
            <a:off x="7186976" y="4168587"/>
            <a:ext cx="3928987" cy="2689413"/>
          </a:xfrm>
          <a:prstGeom prst="rect">
            <a:avLst/>
          </a:prstGeom>
        </p:spPr>
      </p:pic>
    </p:spTree>
    <p:extLst>
      <p:ext uri="{BB962C8B-B14F-4D97-AF65-F5344CB8AC3E}">
        <p14:creationId xmlns:p14="http://schemas.microsoft.com/office/powerpoint/2010/main" val="4053375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41DF0-4F21-A348-F6B8-B4E5721A0F36}"/>
            </a:ext>
          </a:extLst>
        </p:cNvPr>
        <p:cNvGrpSpPr/>
        <p:nvPr/>
      </p:nvGrpSpPr>
      <p:grpSpPr>
        <a:xfrm>
          <a:off x="0" y="0"/>
          <a:ext cx="0" cy="0"/>
          <a:chOff x="0" y="0"/>
          <a:chExt cx="0" cy="0"/>
        </a:xfrm>
      </p:grpSpPr>
      <p:sp>
        <p:nvSpPr>
          <p:cNvPr id="41" name="Google Shape;93;p3">
            <a:extLst>
              <a:ext uri="{FF2B5EF4-FFF2-40B4-BE49-F238E27FC236}">
                <a16:creationId xmlns:a16="http://schemas.microsoft.com/office/drawing/2014/main" id="{97840333-4117-A298-BF64-356F8D87CBD6}"/>
              </a:ext>
            </a:extLst>
          </p:cNvPr>
          <p:cNvSpPr/>
          <p:nvPr/>
        </p:nvSpPr>
        <p:spPr>
          <a:xfrm rot="1800000">
            <a:off x="9334783" y="2717603"/>
            <a:ext cx="1266311" cy="1336992"/>
          </a:xfrm>
          <a:custGeom>
            <a:avLst/>
            <a:gdLst/>
            <a:ahLst/>
            <a:cxnLst/>
            <a:rect l="l" t="t" r="r" b="b"/>
            <a:pathLst>
              <a:path w="1285410" h="1030961" extrusionOk="0">
                <a:moveTo>
                  <a:pt x="1257632" y="144261"/>
                </a:moveTo>
                <a:cubicBezTo>
                  <a:pt x="1339547" y="278564"/>
                  <a:pt x="1228104" y="530976"/>
                  <a:pt x="1089992" y="718619"/>
                </a:cubicBezTo>
                <a:cubicBezTo>
                  <a:pt x="952832" y="906261"/>
                  <a:pt x="789954" y="1029134"/>
                  <a:pt x="622314" y="1031039"/>
                </a:cubicBezTo>
                <a:cubicBezTo>
                  <a:pt x="455627" y="1032944"/>
                  <a:pt x="285129" y="914834"/>
                  <a:pt x="158447" y="732906"/>
                </a:cubicBezTo>
                <a:cubicBezTo>
                  <a:pt x="32717" y="551931"/>
                  <a:pt x="-50151" y="307139"/>
                  <a:pt x="34622" y="171884"/>
                </a:cubicBezTo>
                <a:cubicBezTo>
                  <a:pt x="120347" y="35676"/>
                  <a:pt x="372759" y="7101"/>
                  <a:pt x="636602" y="1386"/>
                </a:cubicBezTo>
                <a:cubicBezTo>
                  <a:pt x="901397" y="-5281"/>
                  <a:pt x="1175717" y="9959"/>
                  <a:pt x="1257632" y="144261"/>
                </a:cubicBezTo>
                <a:close/>
              </a:path>
            </a:pathLst>
          </a:custGeom>
          <a:noFill/>
          <a:ln w="9525" cap="flat" cmpd="sng">
            <a:solidFill>
              <a:sysClr val="window" lastClr="FFFFF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latin typeface="Calibri" panose="020F0502020204030204"/>
              <a:ea typeface="Calibri"/>
              <a:cs typeface="Calibri"/>
              <a:sym typeface="Calibri"/>
            </a:endParaRPr>
          </a:p>
        </p:txBody>
      </p:sp>
      <p:sp>
        <p:nvSpPr>
          <p:cNvPr id="2" name="Title 5">
            <a:extLst>
              <a:ext uri="{FF2B5EF4-FFF2-40B4-BE49-F238E27FC236}">
                <a16:creationId xmlns:a16="http://schemas.microsoft.com/office/drawing/2014/main" id="{3FF29E9F-4858-8DE7-1F48-23EB9047D2FA}"/>
              </a:ext>
            </a:extLst>
          </p:cNvPr>
          <p:cNvSpPr txBox="1">
            <a:spLocks/>
          </p:cNvSpPr>
          <p:nvPr/>
        </p:nvSpPr>
        <p:spPr>
          <a:xfrm>
            <a:off x="1231395" y="702434"/>
            <a:ext cx="9455785" cy="731588"/>
          </a:xfrm>
          <a:prstGeom prst="rect">
            <a:avLst/>
          </a:prstGeom>
        </p:spPr>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n-US" dirty="0" err="1">
                <a:solidFill>
                  <a:srgbClr val="255839"/>
                </a:solidFill>
              </a:rPr>
              <a:t>Studiu</a:t>
            </a:r>
            <a:r>
              <a:rPr lang="en-US" dirty="0">
                <a:solidFill>
                  <a:srgbClr val="255839"/>
                </a:solidFill>
              </a:rPr>
              <a:t> de </a:t>
            </a:r>
            <a:r>
              <a:rPr lang="en-US" dirty="0" err="1">
                <a:solidFill>
                  <a:srgbClr val="255839"/>
                </a:solidFill>
              </a:rPr>
              <a:t>caz</a:t>
            </a:r>
            <a:r>
              <a:rPr lang="en-US" dirty="0">
                <a:solidFill>
                  <a:srgbClr val="255839"/>
                </a:solidFill>
              </a:rPr>
              <a:t>: O </a:t>
            </a:r>
            <a:r>
              <a:rPr lang="en-US" dirty="0" err="1">
                <a:solidFill>
                  <a:srgbClr val="255839"/>
                </a:solidFill>
              </a:rPr>
              <a:t>abordare</a:t>
            </a:r>
            <a:r>
              <a:rPr lang="en-US" dirty="0">
                <a:solidFill>
                  <a:srgbClr val="255839"/>
                </a:solidFill>
              </a:rPr>
              <a:t> </a:t>
            </a:r>
            <a:r>
              <a:rPr lang="en-US" dirty="0" err="1">
                <a:solidFill>
                  <a:srgbClr val="255839"/>
                </a:solidFill>
              </a:rPr>
              <a:t>inovatoare</a:t>
            </a:r>
            <a:r>
              <a:rPr lang="en-US" dirty="0">
                <a:solidFill>
                  <a:srgbClr val="255839"/>
                </a:solidFill>
              </a:rPr>
              <a:t> a </a:t>
            </a:r>
            <a:r>
              <a:rPr lang="en-US" dirty="0" err="1">
                <a:solidFill>
                  <a:srgbClr val="255839"/>
                </a:solidFill>
              </a:rPr>
              <a:t>schimbărilor</a:t>
            </a:r>
            <a:r>
              <a:rPr lang="en-US" dirty="0">
                <a:solidFill>
                  <a:srgbClr val="255839"/>
                </a:solidFill>
              </a:rPr>
              <a:t> </a:t>
            </a:r>
            <a:r>
              <a:rPr lang="en-US" dirty="0" err="1">
                <a:solidFill>
                  <a:srgbClr val="255839"/>
                </a:solidFill>
              </a:rPr>
              <a:t>organizaționale</a:t>
            </a:r>
            <a:r>
              <a:rPr lang="en-US" dirty="0">
                <a:solidFill>
                  <a:srgbClr val="255839"/>
                </a:solidFill>
              </a:rPr>
              <a:t> </a:t>
            </a:r>
            <a:r>
              <a:rPr lang="en-US" dirty="0" err="1">
                <a:solidFill>
                  <a:srgbClr val="255839"/>
                </a:solidFill>
              </a:rPr>
              <a:t>pentru</a:t>
            </a:r>
            <a:r>
              <a:rPr lang="en-US" dirty="0">
                <a:solidFill>
                  <a:srgbClr val="255839"/>
                </a:solidFill>
              </a:rPr>
              <a:t> </a:t>
            </a:r>
            <a:r>
              <a:rPr lang="en-US" dirty="0" err="1">
                <a:solidFill>
                  <a:srgbClr val="255839"/>
                </a:solidFill>
              </a:rPr>
              <a:t>procese</a:t>
            </a:r>
            <a:r>
              <a:rPr lang="en-US" dirty="0">
                <a:solidFill>
                  <a:srgbClr val="255839"/>
                </a:solidFill>
              </a:rPr>
              <a:t> </a:t>
            </a:r>
            <a:r>
              <a:rPr lang="en-US" dirty="0" err="1">
                <a:solidFill>
                  <a:srgbClr val="255839"/>
                </a:solidFill>
              </a:rPr>
              <a:t>sustenabile</a:t>
            </a:r>
            <a:r>
              <a:rPr lang="en-US" dirty="0">
                <a:solidFill>
                  <a:srgbClr val="255839"/>
                </a:solidFill>
              </a:rPr>
              <a:t> de </a:t>
            </a:r>
            <a:r>
              <a:rPr lang="en-US" dirty="0" err="1">
                <a:solidFill>
                  <a:srgbClr val="255839"/>
                </a:solidFill>
              </a:rPr>
              <a:t>minimizare</a:t>
            </a:r>
            <a:r>
              <a:rPr lang="en-US" dirty="0">
                <a:solidFill>
                  <a:srgbClr val="255839"/>
                </a:solidFill>
              </a:rPr>
              <a:t> a </a:t>
            </a:r>
            <a:r>
              <a:rPr lang="en-US" dirty="0" err="1">
                <a:solidFill>
                  <a:srgbClr val="255839"/>
                </a:solidFill>
              </a:rPr>
              <a:t>deșeurilor</a:t>
            </a:r>
            <a:r>
              <a:rPr lang="en-US" dirty="0">
                <a:solidFill>
                  <a:srgbClr val="255839"/>
                </a:solidFill>
              </a:rPr>
              <a:t> (Slovenia)</a:t>
            </a:r>
            <a:endParaRPr lang="el-GR" sz="3700" dirty="0">
              <a:solidFill>
                <a:srgbClr val="255839"/>
              </a:solidFill>
              <a:latin typeface="Trebuchet MS" panose="020B0603020202020204"/>
            </a:endParaRPr>
          </a:p>
        </p:txBody>
      </p:sp>
      <p:sp>
        <p:nvSpPr>
          <p:cNvPr id="6" name="Content Placeholder 6">
            <a:extLst>
              <a:ext uri="{FF2B5EF4-FFF2-40B4-BE49-F238E27FC236}">
                <a16:creationId xmlns:a16="http://schemas.microsoft.com/office/drawing/2014/main" id="{4603E506-5D81-CDEA-8C23-9CC35B2D8F92}"/>
              </a:ext>
            </a:extLst>
          </p:cNvPr>
          <p:cNvSpPr txBox="1">
            <a:spLocks/>
          </p:cNvSpPr>
          <p:nvPr/>
        </p:nvSpPr>
        <p:spPr>
          <a:xfrm>
            <a:off x="348188" y="1437344"/>
            <a:ext cx="11495624" cy="4847881"/>
          </a:xfrm>
          <a:prstGeom prst="rect">
            <a:avLst/>
          </a:prstGeom>
        </p:spPr>
        <p:txBody>
          <a:bodyPr vert="horz" lIns="0" tIns="0" rIns="0" bIns="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None/>
              <a:defRPr/>
            </a:pPr>
            <a:r>
              <a:rPr lang="en-IE" b="1" dirty="0" err="1"/>
              <a:t>Întrebări</a:t>
            </a:r>
            <a:r>
              <a:rPr lang="en-IE" b="1" dirty="0"/>
              <a:t> reflexive – </a:t>
            </a:r>
            <a:r>
              <a:rPr lang="en-IE" b="1" dirty="0" err="1"/>
              <a:t>Studiu</a:t>
            </a:r>
            <a:r>
              <a:rPr lang="en-IE" b="1" dirty="0"/>
              <a:t> de </a:t>
            </a:r>
            <a:r>
              <a:rPr lang="en-IE" b="1" dirty="0" err="1"/>
              <a:t>caz</a:t>
            </a:r>
            <a:r>
              <a:rPr lang="en-IE" b="1" dirty="0"/>
              <a:t>: </a:t>
            </a:r>
            <a:r>
              <a:rPr lang="en-IE" b="1" dirty="0" err="1"/>
              <a:t>Minimizarea</a:t>
            </a:r>
            <a:r>
              <a:rPr lang="en-IE" b="1" dirty="0"/>
              <a:t> </a:t>
            </a:r>
            <a:r>
              <a:rPr lang="en-IE" b="1" dirty="0" err="1"/>
              <a:t>deșeurilor</a:t>
            </a:r>
            <a:r>
              <a:rPr lang="en-IE" b="1" dirty="0"/>
              <a:t> </a:t>
            </a:r>
            <a:r>
              <a:rPr lang="en-IE" b="1" dirty="0" err="1"/>
              <a:t>și</a:t>
            </a:r>
            <a:r>
              <a:rPr lang="en-IE" b="1" dirty="0"/>
              <a:t> </a:t>
            </a:r>
            <a:r>
              <a:rPr lang="en-IE" b="1" dirty="0" err="1"/>
              <a:t>schimbarea</a:t>
            </a:r>
            <a:r>
              <a:rPr lang="en-IE" b="1" dirty="0"/>
              <a:t> </a:t>
            </a:r>
            <a:r>
              <a:rPr lang="en-IE" b="1" dirty="0" err="1"/>
              <a:t>organizațională</a:t>
            </a:r>
            <a:r>
              <a:rPr lang="en-IE" b="1" dirty="0"/>
              <a:t> (Slovenia)</a:t>
            </a:r>
            <a:endParaRPr lang="en-US" dirty="0"/>
          </a:p>
          <a:p>
            <a:pPr algn="just">
              <a:buFont typeface="Wingdings" panose="05000000000000000000" pitchFamily="2" charset="2"/>
              <a:buChar char="Ø"/>
              <a:defRPr/>
            </a:pPr>
            <a:r>
              <a:rPr lang="en-IE" sz="1400" b="1" dirty="0" err="1">
                <a:solidFill>
                  <a:srgbClr val="7FB22C"/>
                </a:solidFill>
                <a:latin typeface="Aptos"/>
                <a:ea typeface="Calibri Light" panose="020F0302020204030204"/>
                <a:cs typeface="Calibri Light" panose="020F0302020204030204"/>
              </a:rPr>
              <a:t>Înțelegerea</a:t>
            </a:r>
            <a:r>
              <a:rPr lang="en-IE" sz="1400" b="1" dirty="0">
                <a:solidFill>
                  <a:srgbClr val="7FB22C"/>
                </a:solidFill>
                <a:latin typeface="Aptos"/>
                <a:ea typeface="Calibri Light" panose="020F0302020204030204"/>
                <a:cs typeface="Calibri Light" panose="020F0302020204030204"/>
              </a:rPr>
              <a:t> </a:t>
            </a:r>
            <a:r>
              <a:rPr lang="en-IE" sz="1400" b="1" dirty="0" err="1">
                <a:solidFill>
                  <a:srgbClr val="7FB22C"/>
                </a:solidFill>
                <a:latin typeface="Aptos"/>
                <a:ea typeface="Calibri Light" panose="020F0302020204030204"/>
                <a:cs typeface="Calibri Light" panose="020F0302020204030204"/>
              </a:rPr>
              <a:t>contextului</a:t>
            </a:r>
            <a:r>
              <a:rPr lang="en-IE" sz="1400" b="1" dirty="0">
                <a:solidFill>
                  <a:srgbClr val="7FB22C"/>
                </a:solidFill>
                <a:latin typeface="Aptos"/>
                <a:ea typeface="Calibri Light" panose="020F0302020204030204"/>
                <a:cs typeface="Calibri Light" panose="020F0302020204030204"/>
              </a:rPr>
              <a:t> </a:t>
            </a:r>
            <a:r>
              <a:rPr lang="en-IE" sz="1400" b="1" dirty="0" err="1">
                <a:solidFill>
                  <a:srgbClr val="7FB22C"/>
                </a:solidFill>
                <a:latin typeface="Aptos"/>
                <a:ea typeface="Calibri Light" panose="020F0302020204030204"/>
                <a:cs typeface="Calibri Light" panose="020F0302020204030204"/>
              </a:rPr>
              <a:t>Schimbării</a:t>
            </a:r>
            <a:endParaRPr lang="en-IE" sz="1400" b="1" dirty="0">
              <a:solidFill>
                <a:srgbClr val="7FB22C"/>
              </a:solidFill>
              <a:latin typeface="Aptos"/>
              <a:ea typeface="Calibri Light" panose="020F0302020204030204"/>
              <a:cs typeface="Calibri Light" panose="020F0302020204030204"/>
            </a:endParaRPr>
          </a:p>
          <a:p>
            <a:pPr marL="0" indent="0" algn="just">
              <a:buNone/>
              <a:defRPr/>
            </a:pPr>
            <a:r>
              <a:rPr lang="en-IE" sz="1400" dirty="0" err="1">
                <a:solidFill>
                  <a:srgbClr val="2C3C43"/>
                </a:solidFill>
                <a:latin typeface="Aptos"/>
                <a:ea typeface="Calibri Light" panose="020F0302020204030204"/>
                <a:cs typeface="Calibri Light" panose="020F0302020204030204"/>
              </a:rPr>
              <a:t>Compania</a:t>
            </a:r>
            <a:r>
              <a:rPr lang="en-IE" sz="1400" dirty="0">
                <a:solidFill>
                  <a:srgbClr val="2C3C43"/>
                </a:solidFill>
                <a:latin typeface="Aptos"/>
                <a:ea typeface="Calibri Light" panose="020F0302020204030204"/>
                <a:cs typeface="Calibri Light" panose="020F0302020204030204"/>
              </a:rPr>
              <a:t> a </a:t>
            </a:r>
            <a:r>
              <a:rPr lang="en-IE" sz="1400" dirty="0" err="1">
                <a:solidFill>
                  <a:srgbClr val="2C3C43"/>
                </a:solidFill>
                <a:latin typeface="Aptos"/>
                <a:ea typeface="Calibri Light" panose="020F0302020204030204"/>
                <a:cs typeface="Calibri Light" panose="020F0302020204030204"/>
              </a:rPr>
              <a:t>introdus</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schimbări</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organizaționale</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pentru</a:t>
            </a:r>
            <a:r>
              <a:rPr lang="en-IE" sz="1400" dirty="0">
                <a:solidFill>
                  <a:srgbClr val="2C3C43"/>
                </a:solidFill>
                <a:latin typeface="Aptos"/>
                <a:ea typeface="Calibri Light" panose="020F0302020204030204"/>
                <a:cs typeface="Calibri Light" panose="020F0302020204030204"/>
              </a:rPr>
              <a:t> a reduce </a:t>
            </a:r>
            <a:r>
              <a:rPr lang="en-IE" sz="1400" dirty="0" err="1">
                <a:solidFill>
                  <a:srgbClr val="2C3C43"/>
                </a:solidFill>
                <a:latin typeface="Aptos"/>
                <a:ea typeface="Calibri Light" panose="020F0302020204030204"/>
                <a:cs typeface="Calibri Light" panose="020F0302020204030204"/>
              </a:rPr>
              <a:t>risipa</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și</a:t>
            </a:r>
            <a:r>
              <a:rPr lang="en-IE" sz="1400" dirty="0">
                <a:solidFill>
                  <a:srgbClr val="2C3C43"/>
                </a:solidFill>
                <a:latin typeface="Aptos"/>
                <a:ea typeface="Calibri Light" panose="020F0302020204030204"/>
                <a:cs typeface="Calibri Light" panose="020F0302020204030204"/>
              </a:rPr>
              <a:t> a </a:t>
            </a:r>
            <a:r>
              <a:rPr lang="en-IE" sz="1400" dirty="0" err="1">
                <a:solidFill>
                  <a:srgbClr val="2C3C43"/>
                </a:solidFill>
                <a:latin typeface="Aptos"/>
                <a:ea typeface="Calibri Light" panose="020F0302020204030204"/>
                <a:cs typeface="Calibri Light" panose="020F0302020204030204"/>
              </a:rPr>
              <a:t>îmbunătăți</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eficiența</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proceselor</a:t>
            </a:r>
            <a:r>
              <a:rPr lang="en-IE" sz="1400" dirty="0">
                <a:solidFill>
                  <a:srgbClr val="2C3C43"/>
                </a:solidFill>
                <a:latin typeface="Aptos"/>
                <a:ea typeface="Calibri Light" panose="020F0302020204030204"/>
                <a:cs typeface="Calibri Light" panose="020F0302020204030204"/>
              </a:rPr>
              <a:t>. 
→ Ce </a:t>
            </a:r>
            <a:r>
              <a:rPr lang="en-IE" sz="1400" dirty="0" err="1">
                <a:solidFill>
                  <a:srgbClr val="2C3C43"/>
                </a:solidFill>
                <a:latin typeface="Aptos"/>
                <a:ea typeface="Calibri Light" panose="020F0302020204030204"/>
                <a:cs typeface="Calibri Light" panose="020F0302020204030204"/>
              </a:rPr>
              <a:t>factori</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interni</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sau</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externi</a:t>
            </a:r>
            <a:r>
              <a:rPr lang="en-IE" sz="1400" dirty="0">
                <a:solidFill>
                  <a:srgbClr val="2C3C43"/>
                </a:solidFill>
                <a:latin typeface="Aptos"/>
                <a:ea typeface="Calibri Light" panose="020F0302020204030204"/>
                <a:cs typeface="Calibri Light" panose="020F0302020204030204"/>
              </a:rPr>
              <a:t> au </a:t>
            </a:r>
            <a:r>
              <a:rPr lang="en-IE" sz="1400" dirty="0" err="1">
                <a:solidFill>
                  <a:srgbClr val="2C3C43"/>
                </a:solidFill>
                <a:latin typeface="Aptos"/>
                <a:ea typeface="Calibri Light" panose="020F0302020204030204"/>
                <a:cs typeface="Calibri Light" panose="020F0302020204030204"/>
              </a:rPr>
              <a:t>creat</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necesitatea</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acestei</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schimbări</a:t>
            </a:r>
            <a:r>
              <a:rPr lang="en-IE" sz="1400" dirty="0">
                <a:solidFill>
                  <a:srgbClr val="2C3C43"/>
                </a:solidFill>
                <a:latin typeface="Aptos"/>
                <a:ea typeface="Calibri Light" panose="020F0302020204030204"/>
                <a:cs typeface="Calibri Light" panose="020F0302020204030204"/>
              </a:rPr>
              <a:t>? 
💬 </a:t>
            </a:r>
            <a:r>
              <a:rPr lang="en-IE" sz="1400" dirty="0" err="1">
                <a:solidFill>
                  <a:srgbClr val="2C3C43"/>
                </a:solidFill>
                <a:latin typeface="Aptos"/>
                <a:ea typeface="Calibri Light" panose="020F0302020204030204"/>
                <a:cs typeface="Calibri Light" panose="020F0302020204030204"/>
              </a:rPr>
              <a:t>Identificați</a:t>
            </a:r>
            <a:r>
              <a:rPr lang="en-IE" sz="1400" dirty="0">
                <a:solidFill>
                  <a:srgbClr val="2C3C43"/>
                </a:solidFill>
                <a:latin typeface="Aptos"/>
                <a:ea typeface="Calibri Light" panose="020F0302020204030204"/>
                <a:cs typeface="Calibri Light" panose="020F0302020204030204"/>
              </a:rPr>
              <a:t> cel </a:t>
            </a:r>
            <a:r>
              <a:rPr lang="en-IE" sz="1400" dirty="0" err="1">
                <a:solidFill>
                  <a:srgbClr val="2C3C43"/>
                </a:solidFill>
                <a:latin typeface="Aptos"/>
                <a:ea typeface="Calibri Light" panose="020F0302020204030204"/>
                <a:cs typeface="Calibri Light" panose="020F0302020204030204"/>
              </a:rPr>
              <a:t>puțin</a:t>
            </a:r>
            <a:r>
              <a:rPr lang="en-IE" sz="1400" dirty="0">
                <a:solidFill>
                  <a:srgbClr val="2C3C43"/>
                </a:solidFill>
                <a:latin typeface="Aptos"/>
                <a:ea typeface="Calibri Light" panose="020F0302020204030204"/>
                <a:cs typeface="Calibri Light" panose="020F0302020204030204"/>
              </a:rPr>
              <a:t> un factor de </a:t>
            </a:r>
            <a:r>
              <a:rPr lang="en-IE" sz="1400" dirty="0" err="1">
                <a:solidFill>
                  <a:srgbClr val="2C3C43"/>
                </a:solidFill>
                <a:latin typeface="Aptos"/>
                <a:ea typeface="Calibri Light" panose="020F0302020204030204"/>
                <a:cs typeface="Calibri Light" panose="020F0302020204030204"/>
              </a:rPr>
              <a:t>mediu</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și</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unul</a:t>
            </a:r>
            <a:r>
              <a:rPr lang="en-IE" sz="1400" dirty="0">
                <a:solidFill>
                  <a:srgbClr val="2C3C43"/>
                </a:solidFill>
                <a:latin typeface="Aptos"/>
                <a:ea typeface="Calibri Light" panose="020F0302020204030204"/>
                <a:cs typeface="Calibri Light" panose="020F0302020204030204"/>
              </a:rPr>
              <a:t> economic care a </a:t>
            </a:r>
            <a:r>
              <a:rPr lang="en-IE" sz="1400" dirty="0" err="1">
                <a:solidFill>
                  <a:srgbClr val="2C3C43"/>
                </a:solidFill>
                <a:latin typeface="Aptos"/>
                <a:ea typeface="Calibri Light" panose="020F0302020204030204"/>
                <a:cs typeface="Calibri Light" panose="020F0302020204030204"/>
              </a:rPr>
              <a:t>influențat</a:t>
            </a:r>
            <a:r>
              <a:rPr lang="en-IE" sz="1400" dirty="0">
                <a:solidFill>
                  <a:srgbClr val="2C3C43"/>
                </a:solidFill>
                <a:latin typeface="Aptos"/>
                <a:ea typeface="Calibri Light" panose="020F0302020204030204"/>
                <a:cs typeface="Calibri Light" panose="020F0302020204030204"/>
              </a:rPr>
              <a:t> </a:t>
            </a:r>
            <a:r>
              <a:rPr lang="en-IE" sz="1400" dirty="0" err="1">
                <a:solidFill>
                  <a:srgbClr val="2C3C43"/>
                </a:solidFill>
                <a:latin typeface="Aptos"/>
                <a:ea typeface="Calibri Light" panose="020F0302020204030204"/>
                <a:cs typeface="Calibri Light" panose="020F0302020204030204"/>
              </a:rPr>
              <a:t>decizia</a:t>
            </a:r>
            <a:r>
              <a:rPr lang="en-IE" sz="1400" dirty="0">
                <a:solidFill>
                  <a:srgbClr val="2C3C43"/>
                </a:solidFill>
                <a:latin typeface="Aptos"/>
                <a:ea typeface="Calibri Light" panose="020F0302020204030204"/>
                <a:cs typeface="Calibri Light" panose="020F0302020204030204"/>
              </a:rPr>
              <a:t>.</a:t>
            </a:r>
          </a:p>
          <a:p>
            <a:pPr algn="just">
              <a:defRPr/>
            </a:pPr>
            <a:r>
              <a:rPr lang="en-IE" sz="1400" b="1" dirty="0">
                <a:solidFill>
                  <a:srgbClr val="7FB22C"/>
                </a:solidFill>
                <a:latin typeface="Aptos"/>
                <a:ea typeface="Calibri Light" panose="020F0302020204030204"/>
                <a:cs typeface="Calibri Light" panose="020F0302020204030204"/>
              </a:rPr>
              <a:t>C</a:t>
            </a:r>
            <a:r>
              <a:rPr lang="en-IE" sz="1400" b="1" dirty="0">
                <a:solidFill>
                  <a:srgbClr val="7FB22C"/>
                </a:solidFill>
                <a:latin typeface="Aptos"/>
                <a:ea typeface="+mj-lt"/>
                <a:cs typeface="+mj-lt"/>
              </a:rPr>
              <a:t>hange Process and Strategy </a:t>
            </a:r>
            <a:endParaRPr lang="en-IE" sz="1400" dirty="0">
              <a:latin typeface="Aptos"/>
              <a:ea typeface="Calibri Light"/>
              <a:cs typeface="Calibri Light"/>
            </a:endParaRPr>
          </a:p>
          <a:p>
            <a:pPr indent="0" algn="just">
              <a:buNone/>
              <a:defRPr/>
            </a:pPr>
            <a:r>
              <a:rPr lang="en-IE" sz="1400" dirty="0" err="1">
                <a:solidFill>
                  <a:srgbClr val="32323B"/>
                </a:solidFill>
                <a:latin typeface="Aptos"/>
                <a:ea typeface="Calibri Light" panose="020F0302020204030204"/>
                <a:cs typeface="Calibri Light" panose="020F0302020204030204"/>
              </a:rPr>
              <a:t>Proiectul</a:t>
            </a:r>
            <a:r>
              <a:rPr lang="en-IE" sz="1400" dirty="0">
                <a:solidFill>
                  <a:srgbClr val="32323B"/>
                </a:solidFill>
                <a:latin typeface="Aptos"/>
                <a:ea typeface="Calibri Light" panose="020F0302020204030204"/>
                <a:cs typeface="Calibri Light" panose="020F0302020204030204"/>
              </a:rPr>
              <a:t> a </a:t>
            </a:r>
            <a:r>
              <a:rPr lang="en-IE" sz="1400" dirty="0" err="1">
                <a:solidFill>
                  <a:srgbClr val="32323B"/>
                </a:solidFill>
                <a:latin typeface="Aptos"/>
                <a:ea typeface="Calibri Light" panose="020F0302020204030204"/>
                <a:cs typeface="Calibri Light" panose="020F0302020204030204"/>
              </a:rPr>
              <a:t>aplicat</a:t>
            </a:r>
            <a:r>
              <a:rPr lang="en-IE" sz="1400" dirty="0">
                <a:solidFill>
                  <a:srgbClr val="32323B"/>
                </a:solidFill>
                <a:latin typeface="Aptos"/>
                <a:ea typeface="Calibri Light" panose="020F0302020204030204"/>
                <a:cs typeface="Calibri Light" panose="020F0302020204030204"/>
              </a:rPr>
              <a:t> o </a:t>
            </a:r>
            <a:r>
              <a:rPr lang="en-IE" sz="1400" dirty="0" err="1">
                <a:solidFill>
                  <a:srgbClr val="32323B"/>
                </a:solidFill>
                <a:latin typeface="Aptos"/>
                <a:ea typeface="Calibri Light" panose="020F0302020204030204"/>
                <a:cs typeface="Calibri Light" panose="020F0302020204030204"/>
              </a:rPr>
              <a:t>abordare</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structurată</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pentru</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reproiectarea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sistemelor</a:t>
            </a:r>
            <a:r>
              <a:rPr lang="en-IE" sz="1400" dirty="0">
                <a:solidFill>
                  <a:srgbClr val="32323B"/>
                </a:solidFill>
                <a:latin typeface="Aptos"/>
                <a:ea typeface="Calibri Light" panose="020F0302020204030204"/>
                <a:cs typeface="Calibri Light" panose="020F0302020204030204"/>
              </a:rPr>
              <a:t> de </a:t>
            </a:r>
            <a:r>
              <a:rPr lang="en-IE" sz="1400" dirty="0" err="1">
                <a:solidFill>
                  <a:srgbClr val="32323B"/>
                </a:solidFill>
                <a:latin typeface="Aptos"/>
                <a:ea typeface="Calibri Light" panose="020F0302020204030204"/>
                <a:cs typeface="Calibri Light" panose="020F0302020204030204"/>
              </a:rPr>
              <a:t>producție</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și</a:t>
            </a:r>
            <a:r>
              <a:rPr lang="en-IE" sz="1400" dirty="0">
                <a:solidFill>
                  <a:srgbClr val="32323B"/>
                </a:solidFill>
                <a:latin typeface="Aptos"/>
                <a:ea typeface="Calibri Light" panose="020F0302020204030204"/>
                <a:cs typeface="Calibri Light" panose="020F0302020204030204"/>
              </a:rPr>
              <a:t> management. </a:t>
            </a:r>
            <a:br>
              <a:rPr lang="en-IE" sz="1400" dirty="0">
                <a:solidFill>
                  <a:srgbClr val="32323B"/>
                </a:solidFill>
                <a:latin typeface="Aptos"/>
                <a:ea typeface="Calibri Light" panose="020F0302020204030204"/>
                <a:cs typeface="Calibri Light" panose="020F0302020204030204"/>
              </a:rPr>
            </a:br>
            <a:r>
              <a:rPr lang="en-IE" sz="1400" dirty="0">
                <a:solidFill>
                  <a:srgbClr val="32323B"/>
                </a:solidFill>
                <a:latin typeface="Aptos"/>
                <a:ea typeface="Calibri Light" panose="020F0302020204030204"/>
                <a:cs typeface="Calibri Light" panose="020F0302020204030204"/>
              </a:rPr>
              <a:t> → Care model de management al </a:t>
            </a:r>
            <a:r>
              <a:rPr lang="en-IE" sz="1400" dirty="0" err="1">
                <a:solidFill>
                  <a:srgbClr val="32323B"/>
                </a:solidFill>
                <a:latin typeface="Aptos"/>
                <a:ea typeface="Calibri Light" panose="020F0302020204030204"/>
                <a:cs typeface="Calibri Light" panose="020F0302020204030204"/>
              </a:rPr>
              <a:t>schimbării</a:t>
            </a:r>
            <a:r>
              <a:rPr lang="en-IE" sz="1400" dirty="0">
                <a:solidFill>
                  <a:srgbClr val="32323B"/>
                </a:solidFill>
                <a:latin typeface="Aptos"/>
                <a:ea typeface="Calibri Light" panose="020F0302020204030204"/>
                <a:cs typeface="Calibri Light" panose="020F0302020204030204"/>
              </a:rPr>
              <a:t> (Lewin, Kotter </a:t>
            </a:r>
            <a:r>
              <a:rPr lang="en-IE" sz="1400" dirty="0" err="1">
                <a:solidFill>
                  <a:srgbClr val="32323B"/>
                </a:solidFill>
                <a:latin typeface="Aptos"/>
                <a:ea typeface="Calibri Light" panose="020F0302020204030204"/>
                <a:cs typeface="Calibri Light" panose="020F0302020204030204"/>
              </a:rPr>
              <a:t>sau</a:t>
            </a:r>
            <a:r>
              <a:rPr lang="en-IE" sz="1400" dirty="0">
                <a:solidFill>
                  <a:srgbClr val="32323B"/>
                </a:solidFill>
                <a:latin typeface="Aptos"/>
                <a:ea typeface="Calibri Light" panose="020F0302020204030204"/>
                <a:cs typeface="Calibri Light" panose="020F0302020204030204"/>
              </a:rPr>
              <a:t> ADKAR) </a:t>
            </a:r>
            <a:r>
              <a:rPr lang="en-IE" sz="1400" dirty="0" err="1">
                <a:solidFill>
                  <a:srgbClr val="32323B"/>
                </a:solidFill>
                <a:latin typeface="Aptos"/>
                <a:ea typeface="Calibri Light" panose="020F0302020204030204"/>
                <a:cs typeface="Calibri Light" panose="020F0302020204030204"/>
              </a:rPr>
              <a:t>explică</a:t>
            </a:r>
            <a:r>
              <a:rPr lang="en-IE" sz="1400" dirty="0">
                <a:solidFill>
                  <a:srgbClr val="32323B"/>
                </a:solidFill>
                <a:latin typeface="Aptos"/>
                <a:ea typeface="Calibri Light" panose="020F0302020204030204"/>
                <a:cs typeface="Calibri Light" panose="020F0302020204030204"/>
              </a:rPr>
              <a:t> cel </a:t>
            </a:r>
            <a:r>
              <a:rPr lang="en-IE" sz="1400" dirty="0" err="1">
                <a:solidFill>
                  <a:srgbClr val="32323B"/>
                </a:solidFill>
                <a:latin typeface="Aptos"/>
                <a:ea typeface="Calibri Light" panose="020F0302020204030204"/>
                <a:cs typeface="Calibri Light" panose="020F0302020204030204"/>
              </a:rPr>
              <a:t>mai</a:t>
            </a:r>
            <a:r>
              <a:rPr lang="en-IE" sz="1400" dirty="0">
                <a:solidFill>
                  <a:srgbClr val="32323B"/>
                </a:solidFill>
                <a:latin typeface="Aptos"/>
                <a:ea typeface="Calibri Light" panose="020F0302020204030204"/>
                <a:cs typeface="Calibri Light" panose="020F0302020204030204"/>
              </a:rPr>
              <a:t> bine </a:t>
            </a:r>
            <a:r>
              <a:rPr lang="en-IE" sz="1400" dirty="0" err="1">
                <a:solidFill>
                  <a:srgbClr val="32323B"/>
                </a:solidFill>
                <a:latin typeface="Aptos"/>
                <a:ea typeface="Calibri Light" panose="020F0302020204030204"/>
                <a:cs typeface="Calibri Light" panose="020F0302020204030204"/>
              </a:rPr>
              <a:t>această</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transformare</a:t>
            </a:r>
            <a:r>
              <a:rPr lang="en-IE" sz="1400" dirty="0">
                <a:solidFill>
                  <a:srgbClr val="32323B"/>
                </a:solidFill>
                <a:latin typeface="Aptos"/>
                <a:ea typeface="Calibri Light" panose="020F0302020204030204"/>
                <a:cs typeface="Calibri Light" panose="020F0302020204030204"/>
              </a:rPr>
              <a:t>? </a:t>
            </a:r>
            <a:br>
              <a:rPr lang="en-IE" sz="1400" dirty="0">
                <a:solidFill>
                  <a:srgbClr val="32323B"/>
                </a:solidFill>
                <a:latin typeface="Aptos"/>
                <a:ea typeface="Calibri Light" panose="020F0302020204030204"/>
                <a:cs typeface="Calibri Light" panose="020F0302020204030204"/>
              </a:rPr>
            </a:br>
            <a:r>
              <a:rPr lang="en-IE" sz="1400" dirty="0">
                <a:solidFill>
                  <a:srgbClr val="32323B"/>
                </a:solidFill>
                <a:latin typeface="Aptos"/>
                <a:ea typeface="Calibri Light" panose="020F0302020204030204"/>
                <a:cs typeface="Calibri Light" panose="020F0302020204030204"/>
              </a:rPr>
              <a:t> 💬 </a:t>
            </a:r>
            <a:r>
              <a:rPr lang="en-IE" sz="1400" dirty="0" err="1">
                <a:solidFill>
                  <a:srgbClr val="32323B"/>
                </a:solidFill>
                <a:latin typeface="Aptos"/>
                <a:ea typeface="Calibri Light" panose="020F0302020204030204"/>
                <a:cs typeface="Calibri Light" panose="020F0302020204030204"/>
              </a:rPr>
              <a:t>Explicați</a:t>
            </a:r>
            <a:r>
              <a:rPr lang="en-IE" sz="1400" dirty="0">
                <a:solidFill>
                  <a:srgbClr val="32323B"/>
                </a:solidFill>
                <a:latin typeface="Aptos"/>
                <a:ea typeface="Calibri Light" panose="020F0302020204030204"/>
                <a:cs typeface="Calibri Light" panose="020F0302020204030204"/>
              </a:rPr>
              <a:t> de </a:t>
            </a:r>
            <a:r>
              <a:rPr lang="en-IE" sz="1400" dirty="0" err="1">
                <a:solidFill>
                  <a:srgbClr val="32323B"/>
                </a:solidFill>
                <a:latin typeface="Aptos"/>
                <a:ea typeface="Calibri Light" panose="020F0302020204030204"/>
                <a:cs typeface="Calibri Light" panose="020F0302020204030204"/>
              </a:rPr>
              <a:t>ce</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modelul</a:t>
            </a:r>
            <a:r>
              <a:rPr lang="en-IE" sz="1400" dirty="0">
                <a:solidFill>
                  <a:srgbClr val="32323B"/>
                </a:solidFill>
                <a:latin typeface="Aptos"/>
                <a:ea typeface="Calibri Light" panose="020F0302020204030204"/>
                <a:cs typeface="Calibri Light" panose="020F0302020204030204"/>
              </a:rPr>
              <a:t> se </a:t>
            </a:r>
            <a:r>
              <a:rPr lang="en-IE" sz="1400" dirty="0" err="1">
                <a:solidFill>
                  <a:srgbClr val="32323B"/>
                </a:solidFill>
                <a:latin typeface="Aptos"/>
                <a:ea typeface="Calibri Light" panose="020F0302020204030204"/>
                <a:cs typeface="Calibri Light" panose="020F0302020204030204"/>
              </a:rPr>
              <a:t>potrivește</a:t>
            </a:r>
            <a:r>
              <a:rPr lang="en-IE" sz="1400" dirty="0">
                <a:solidFill>
                  <a:srgbClr val="32323B"/>
                </a:solidFill>
                <a:latin typeface="Aptos"/>
                <a:ea typeface="Calibri Light" panose="020F0302020204030204"/>
                <a:cs typeface="Calibri Light" panose="020F0302020204030204"/>
              </a:rPr>
              <a:t> pe </a:t>
            </a:r>
            <a:r>
              <a:rPr lang="en-IE" sz="1400" dirty="0" err="1">
                <a:solidFill>
                  <a:srgbClr val="32323B"/>
                </a:solidFill>
                <a:latin typeface="Aptos"/>
                <a:ea typeface="Calibri Light" panose="020F0302020204030204"/>
                <a:cs typeface="Calibri Light" panose="020F0302020204030204"/>
              </a:rPr>
              <a:t>baza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acțiunilor</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sau</a:t>
            </a:r>
            <a:r>
              <a:rPr lang="en-IE" sz="1400" dirty="0">
                <a:solidFill>
                  <a:srgbClr val="32323B"/>
                </a:solidFill>
                <a:latin typeface="Aptos"/>
                <a:ea typeface="Calibri Light" panose="020F0302020204030204"/>
                <a:cs typeface="Calibri Light" panose="020F0302020204030204"/>
              </a:rPr>
              <a:t> a </a:t>
            </a:r>
            <a:r>
              <a:rPr lang="en-IE" sz="1400" dirty="0" err="1">
                <a:solidFill>
                  <a:srgbClr val="32323B"/>
                </a:solidFill>
                <a:latin typeface="Aptos"/>
                <a:ea typeface="Calibri Light" panose="020F0302020204030204"/>
                <a:cs typeface="Calibri Light" panose="020F0302020204030204"/>
              </a:rPr>
              <a:t>secvenței</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descrise</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în</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caz</a:t>
            </a:r>
            <a:r>
              <a:rPr lang="en-IE" sz="1400" dirty="0">
                <a:solidFill>
                  <a:srgbClr val="2C3C43"/>
                </a:solidFill>
                <a:latin typeface="Aptos"/>
                <a:ea typeface="Calibri Light" panose="020F0302020204030204"/>
                <a:cs typeface="Calibri Light" panose="020F0302020204030204"/>
              </a:rPr>
              <a:t>.</a:t>
            </a:r>
            <a:r>
              <a:rPr lang="en-US" sz="1400" dirty="0">
                <a:solidFill>
                  <a:srgbClr val="7FB22C"/>
                </a:solidFill>
                <a:latin typeface="Aptos"/>
                <a:ea typeface="Calibri Light" panose="020F0302020204030204"/>
                <a:cs typeface="Calibri Light" panose="020F0302020204030204"/>
              </a:rPr>
              <a:t> </a:t>
            </a:r>
            <a:endParaRPr lang="en-IE" sz="1400" dirty="0">
              <a:latin typeface="Aptos"/>
              <a:ea typeface="Calibri Light"/>
              <a:cs typeface="Calibri Light"/>
            </a:endParaRPr>
          </a:p>
          <a:p>
            <a:pPr algn="just">
              <a:buFont typeface="Wingdings 3"/>
              <a:buChar char=""/>
              <a:defRPr/>
            </a:pPr>
            <a:r>
              <a:rPr lang="en-IE" sz="1400" b="1" dirty="0" err="1">
                <a:solidFill>
                  <a:srgbClr val="7FB22C"/>
                </a:solidFill>
                <a:latin typeface="Aptos"/>
                <a:ea typeface="Calibri Light" panose="020F0302020204030204"/>
                <a:cs typeface="Calibri Light" panose="020F0302020204030204"/>
              </a:rPr>
              <a:t>Conducere</a:t>
            </a:r>
            <a:r>
              <a:rPr lang="en-IE" sz="1400" b="1" dirty="0">
                <a:solidFill>
                  <a:srgbClr val="7FB22C"/>
                </a:solidFill>
                <a:latin typeface="Aptos"/>
                <a:ea typeface="Calibri Light" panose="020F0302020204030204"/>
                <a:cs typeface="Calibri Light" panose="020F0302020204030204"/>
              </a:rPr>
              <a:t> </a:t>
            </a:r>
            <a:r>
              <a:rPr lang="en-IE" sz="1400" b="1" dirty="0" err="1">
                <a:solidFill>
                  <a:srgbClr val="7FB22C"/>
                </a:solidFill>
                <a:latin typeface="Aptos"/>
                <a:ea typeface="Calibri Light" panose="020F0302020204030204"/>
                <a:cs typeface="Calibri Light" panose="020F0302020204030204"/>
              </a:rPr>
              <a:t>și</a:t>
            </a:r>
            <a:r>
              <a:rPr lang="en-IE" sz="1400" b="1" dirty="0">
                <a:solidFill>
                  <a:srgbClr val="7FB22C"/>
                </a:solidFill>
                <a:latin typeface="Aptos"/>
                <a:ea typeface="Calibri Light" panose="020F0302020204030204"/>
                <a:cs typeface="Calibri Light" panose="020F0302020204030204"/>
              </a:rPr>
              <a:t> </a:t>
            </a:r>
            <a:r>
              <a:rPr lang="en-IE" sz="1400" b="1" dirty="0" err="1">
                <a:solidFill>
                  <a:srgbClr val="7FB22C"/>
                </a:solidFill>
                <a:latin typeface="Aptos"/>
                <a:ea typeface="Calibri Light" panose="020F0302020204030204"/>
                <a:cs typeface="Calibri Light" panose="020F0302020204030204"/>
              </a:rPr>
              <a:t>comunicare</a:t>
            </a:r>
            <a:endParaRPr lang="en-IE" sz="1400" b="1" dirty="0">
              <a:solidFill>
                <a:srgbClr val="7FB22C"/>
              </a:solidFill>
              <a:latin typeface="Aptos"/>
              <a:ea typeface="Calibri Light" panose="020F0302020204030204"/>
              <a:cs typeface="Calibri Light" panose="020F0302020204030204"/>
            </a:endParaRPr>
          </a:p>
          <a:p>
            <a:pPr marL="0" indent="0" algn="just">
              <a:buNone/>
              <a:defRPr/>
            </a:pPr>
            <a:r>
              <a:rPr lang="en-IE" sz="1400" dirty="0">
                <a:solidFill>
                  <a:srgbClr val="32323B"/>
                </a:solidFill>
                <a:latin typeface="Aptos"/>
                <a:ea typeface="Calibri Light" panose="020F0302020204030204"/>
                <a:cs typeface="Calibri Light" panose="020F0302020204030204"/>
              </a:rPr>
              <a:t>O </a:t>
            </a:r>
            <a:r>
              <a:rPr lang="en-IE" sz="1400" dirty="0" err="1">
                <a:solidFill>
                  <a:srgbClr val="32323B"/>
                </a:solidFill>
                <a:latin typeface="Aptos"/>
                <a:ea typeface="Calibri Light" panose="020F0302020204030204"/>
                <a:cs typeface="Calibri Light" panose="020F0302020204030204"/>
              </a:rPr>
              <a:t>schimbarea</a:t>
            </a:r>
            <a:r>
              <a:rPr lang="en-IE" sz="1400" dirty="0">
                <a:solidFill>
                  <a:srgbClr val="32323B"/>
                </a:solidFill>
                <a:latin typeface="Aptos"/>
                <a:ea typeface="Calibri Light" panose="020F0302020204030204"/>
                <a:cs typeface="Calibri Light" panose="020F0302020204030204"/>
              </a:rPr>
              <a:t> de </a:t>
            </a:r>
            <a:r>
              <a:rPr lang="en-IE" sz="1400" dirty="0" err="1">
                <a:solidFill>
                  <a:srgbClr val="32323B"/>
                </a:solidFill>
                <a:latin typeface="Aptos"/>
                <a:ea typeface="Calibri Light" panose="020F0302020204030204"/>
                <a:cs typeface="Calibri Light" panose="020F0302020204030204"/>
              </a:rPr>
              <a:t>succes</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necesita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angajamentul</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conducerii</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și</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implicarea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angajaților</a:t>
            </a:r>
            <a:r>
              <a:rPr lang="en-IE" sz="1400" dirty="0">
                <a:solidFill>
                  <a:srgbClr val="32323B"/>
                </a:solidFill>
                <a:latin typeface="Aptos"/>
                <a:ea typeface="Calibri Light" panose="020F0302020204030204"/>
                <a:cs typeface="Calibri Light" panose="020F0302020204030204"/>
              </a:rPr>
              <a:t>.</a:t>
            </a:r>
            <a:br>
              <a:rPr lang="en-IE" sz="1400" dirty="0">
                <a:solidFill>
                  <a:srgbClr val="32323B"/>
                </a:solidFill>
                <a:latin typeface="Aptos"/>
                <a:ea typeface="Calibri Light" panose="020F0302020204030204"/>
                <a:cs typeface="Calibri Light" panose="020F0302020204030204"/>
              </a:rPr>
            </a:br>
            <a:r>
              <a:rPr lang="en-IE" sz="1400" dirty="0">
                <a:solidFill>
                  <a:srgbClr val="32323B"/>
                </a:solidFill>
                <a:latin typeface="Aptos"/>
                <a:ea typeface="Calibri Light" panose="020F0302020204030204"/>
                <a:cs typeface="Calibri Light" panose="020F0302020204030204"/>
              </a:rPr>
              <a:t> → Cum au </a:t>
            </a:r>
            <a:r>
              <a:rPr lang="en-IE" sz="1400" dirty="0" err="1">
                <a:solidFill>
                  <a:srgbClr val="32323B"/>
                </a:solidFill>
                <a:latin typeface="Aptos"/>
                <a:ea typeface="Calibri Light" panose="020F0302020204030204"/>
                <a:cs typeface="Calibri Light" panose="020F0302020204030204"/>
              </a:rPr>
              <a:t>ajutat</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comportamentul</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conducerii</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și</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comunicarea</a:t>
            </a:r>
            <a:r>
              <a:rPr lang="en-IE" sz="1400" dirty="0">
                <a:solidFill>
                  <a:srgbClr val="32323B"/>
                </a:solidFill>
                <a:latin typeface="Aptos"/>
                <a:ea typeface="Calibri Light" panose="020F0302020204030204"/>
                <a:cs typeface="Calibri Light" panose="020F0302020204030204"/>
              </a:rPr>
              <a:t> la </a:t>
            </a:r>
            <a:r>
              <a:rPr lang="en-IE" sz="1400" dirty="0" err="1">
                <a:solidFill>
                  <a:srgbClr val="32323B"/>
                </a:solidFill>
                <a:latin typeface="Aptos"/>
                <a:ea typeface="Calibri Light" panose="020F0302020204030204"/>
                <a:cs typeface="Calibri Light" panose="020F0302020204030204"/>
              </a:rPr>
              <a:t>motivarea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și</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implicarea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personalului</a:t>
            </a:r>
            <a:r>
              <a:rPr lang="en-IE" sz="1400" dirty="0">
                <a:solidFill>
                  <a:srgbClr val="32323B"/>
                </a:solidFill>
                <a:latin typeface="Aptos"/>
                <a:ea typeface="Calibri Light" panose="020F0302020204030204"/>
                <a:cs typeface="Calibri Light" panose="020F0302020204030204"/>
              </a:rPr>
              <a:t>?</a:t>
            </a:r>
            <a:br>
              <a:rPr lang="en-IE" sz="1400" dirty="0">
                <a:solidFill>
                  <a:srgbClr val="32323B"/>
                </a:solidFill>
                <a:latin typeface="Aptos"/>
                <a:ea typeface="Calibri Light" panose="020F0302020204030204"/>
                <a:cs typeface="Calibri Light" panose="020F0302020204030204"/>
              </a:rPr>
            </a:br>
            <a:r>
              <a:rPr lang="en-IE" sz="1400" dirty="0">
                <a:solidFill>
                  <a:srgbClr val="32323B"/>
                </a:solidFill>
                <a:latin typeface="Aptos"/>
                <a:ea typeface="Calibri Light" panose="020F0302020204030204"/>
                <a:cs typeface="Calibri Light" panose="020F0302020204030204"/>
              </a:rPr>
              <a:t> 💬 </a:t>
            </a:r>
            <a:r>
              <a:rPr lang="en-IE" sz="1400" dirty="0" err="1">
                <a:solidFill>
                  <a:srgbClr val="32323B"/>
                </a:solidFill>
                <a:latin typeface="Aptos"/>
                <a:ea typeface="Calibri Light" panose="020F0302020204030204"/>
                <a:cs typeface="Calibri Light" panose="020F0302020204030204"/>
              </a:rPr>
              <a:t>Menționați</a:t>
            </a:r>
            <a:r>
              <a:rPr lang="en-IE" sz="1400" dirty="0">
                <a:solidFill>
                  <a:srgbClr val="32323B"/>
                </a:solidFill>
                <a:latin typeface="Aptos"/>
                <a:ea typeface="Calibri Light" panose="020F0302020204030204"/>
                <a:cs typeface="Calibri Light" panose="020F0302020204030204"/>
              </a:rPr>
              <a:t>  o </a:t>
            </a:r>
            <a:r>
              <a:rPr lang="en-IE" sz="1400" dirty="0" err="1">
                <a:solidFill>
                  <a:srgbClr val="32323B"/>
                </a:solidFill>
                <a:latin typeface="Aptos"/>
                <a:ea typeface="Calibri Light" panose="020F0302020204030204"/>
                <a:cs typeface="Calibri Light" panose="020F0302020204030204"/>
              </a:rPr>
              <a:t>practică</a:t>
            </a:r>
            <a:r>
              <a:rPr lang="en-IE" sz="1400" dirty="0">
                <a:solidFill>
                  <a:srgbClr val="32323B"/>
                </a:solidFill>
                <a:latin typeface="Aptos"/>
                <a:ea typeface="Calibri Light" panose="020F0302020204030204"/>
                <a:cs typeface="Calibri Light" panose="020F0302020204030204"/>
              </a:rPr>
              <a:t> de leadership care </a:t>
            </a:r>
            <a:r>
              <a:rPr lang="en-IE" sz="1400" dirty="0" err="1">
                <a:solidFill>
                  <a:srgbClr val="32323B"/>
                </a:solidFill>
                <a:latin typeface="Aptos"/>
                <a:ea typeface="Calibri Light" panose="020F0302020204030204"/>
                <a:cs typeface="Calibri Light" panose="020F0302020204030204"/>
              </a:rPr>
              <a:t>încurajează</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proprietatea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comună</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asupra</a:t>
            </a:r>
            <a:r>
              <a:rPr lang="en-IE" sz="1400" dirty="0">
                <a:solidFill>
                  <a:srgbClr val="32323B"/>
                </a:solidFill>
                <a:latin typeface="Aptos"/>
                <a:ea typeface="Calibri Light" panose="020F0302020204030204"/>
                <a:cs typeface="Calibri Light" panose="020F0302020204030204"/>
              </a:rPr>
              <a:t> </a:t>
            </a:r>
            <a:r>
              <a:rPr lang="en-IE" sz="1400" dirty="0" err="1">
                <a:solidFill>
                  <a:srgbClr val="32323B"/>
                </a:solidFill>
                <a:latin typeface="Aptos"/>
                <a:ea typeface="Calibri Light" panose="020F0302020204030204"/>
                <a:cs typeface="Calibri Light" panose="020F0302020204030204"/>
              </a:rPr>
              <a:t>schimbării</a:t>
            </a:r>
            <a:r>
              <a:rPr lang="en-IE" sz="1400" dirty="0">
                <a:solidFill>
                  <a:srgbClr val="32323B"/>
                </a:solidFill>
                <a:latin typeface="Aptos"/>
                <a:ea typeface="Calibri Light" panose="020F0302020204030204"/>
                <a:cs typeface="Calibri Light" panose="020F0302020204030204"/>
              </a:rPr>
              <a:t>.</a:t>
            </a:r>
            <a:endParaRPr lang="en-IE" sz="1400" dirty="0">
              <a:latin typeface="Aptos"/>
              <a:ea typeface="Calibri Light"/>
              <a:cs typeface="Calibri Light"/>
            </a:endParaRPr>
          </a:p>
          <a:p>
            <a:pPr algn="just">
              <a:buNone/>
              <a:defRPr/>
            </a:pPr>
            <a:endParaRPr lang="en-IE" b="1" dirty="0">
              <a:solidFill>
                <a:srgbClr val="7FB22C"/>
              </a:solidFill>
              <a:latin typeface="Calibri Light" panose="020F0302020204030204"/>
              <a:ea typeface="Calibri Light" panose="020F0302020204030204"/>
              <a:cs typeface="Calibri Light" panose="020F0302020204030204"/>
            </a:endParaRPr>
          </a:p>
        </p:txBody>
      </p:sp>
    </p:spTree>
    <p:extLst>
      <p:ext uri="{BB962C8B-B14F-4D97-AF65-F5344CB8AC3E}">
        <p14:creationId xmlns:p14="http://schemas.microsoft.com/office/powerpoint/2010/main" val="456999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CA59-4BD0-02B6-D8EE-B315DD680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725B2-F9F3-31BC-85EB-AD716DEDD1C1}"/>
              </a:ext>
            </a:extLst>
          </p:cNvPr>
          <p:cNvSpPr>
            <a:spLocks noGrp="1"/>
          </p:cNvSpPr>
          <p:nvPr>
            <p:ph type="ctrTitle"/>
          </p:nvPr>
        </p:nvSpPr>
        <p:spPr>
          <a:xfrm>
            <a:off x="622408" y="2404534"/>
            <a:ext cx="9220840" cy="1646302"/>
          </a:xfrm>
        </p:spPr>
        <p:txBody>
          <a:bodyPr/>
          <a:lstStyle/>
          <a:p>
            <a:pPr algn="l"/>
            <a:r>
              <a:rPr lang="pt-BR" sz="4800" i="1" dirty="0"/>
              <a:t>Studiu de caz 3: </a:t>
            </a:r>
            <a:r>
              <a:rPr lang="pt-BR" sz="4800" b="1" dirty="0"/>
              <a:t>Cazul ILVA</a:t>
            </a:r>
            <a:endParaRPr lang="en-US" sz="4800" b="1" dirty="0"/>
          </a:p>
        </p:txBody>
      </p:sp>
      <p:sp>
        <p:nvSpPr>
          <p:cNvPr id="3" name="Subtitle 2">
            <a:extLst>
              <a:ext uri="{FF2B5EF4-FFF2-40B4-BE49-F238E27FC236}">
                <a16:creationId xmlns:a16="http://schemas.microsoft.com/office/drawing/2014/main" id="{802AB5DB-A0BA-3031-2E35-C21762293ED9}"/>
              </a:ext>
            </a:extLst>
          </p:cNvPr>
          <p:cNvSpPr>
            <a:spLocks noGrp="1"/>
          </p:cNvSpPr>
          <p:nvPr>
            <p:ph type="subTitle" idx="1"/>
          </p:nvPr>
        </p:nvSpPr>
        <p:spPr>
          <a:xfrm>
            <a:off x="714615" y="4050833"/>
            <a:ext cx="8559388" cy="1096899"/>
          </a:xfrm>
        </p:spPr>
        <p:txBody>
          <a:bodyPr>
            <a:normAutofit/>
          </a:bodyPr>
          <a:lstStyle/>
          <a:p>
            <a:pPr algn="l"/>
            <a:endParaRPr lang="en-US" sz="2800" dirty="0"/>
          </a:p>
          <a:p>
            <a:pPr algn="l"/>
            <a:r>
              <a:rPr lang="en-US" sz="2800" dirty="0" err="1">
                <a:solidFill>
                  <a:schemeClr val="tx1"/>
                </a:solidFill>
              </a:rPr>
              <a:t>Pentru</a:t>
            </a:r>
            <a:r>
              <a:rPr lang="en-US" sz="2800" dirty="0">
                <a:solidFill>
                  <a:schemeClr val="tx1"/>
                </a:solidFill>
              </a:rPr>
              <a:t> </a:t>
            </a:r>
            <a:r>
              <a:rPr lang="en-US" sz="2800" dirty="0" err="1">
                <a:solidFill>
                  <a:schemeClr val="tx1"/>
                </a:solidFill>
              </a:rPr>
              <a:t>Fișa</a:t>
            </a:r>
            <a:r>
              <a:rPr lang="en-US" sz="2800" dirty="0">
                <a:solidFill>
                  <a:schemeClr val="tx1"/>
                </a:solidFill>
              </a:rPr>
              <a:t> de </a:t>
            </a:r>
            <a:r>
              <a:rPr lang="en-US" sz="2800" dirty="0" err="1">
                <a:solidFill>
                  <a:schemeClr val="tx1"/>
                </a:solidFill>
              </a:rPr>
              <a:t>lucru</a:t>
            </a:r>
            <a:r>
              <a:rPr lang="en-US" sz="2800" dirty="0">
                <a:solidFill>
                  <a:schemeClr val="tx1"/>
                </a:solidFill>
              </a:rPr>
              <a:t> 4 – </a:t>
            </a:r>
            <a:r>
              <a:rPr lang="en-US" sz="2800" dirty="0" err="1">
                <a:solidFill>
                  <a:schemeClr val="tx1"/>
                </a:solidFill>
              </a:rPr>
              <a:t>Grupul</a:t>
            </a:r>
            <a:r>
              <a:rPr lang="en-US" sz="2800" dirty="0">
                <a:solidFill>
                  <a:schemeClr val="tx1"/>
                </a:solidFill>
              </a:rPr>
              <a:t> 3</a:t>
            </a:r>
          </a:p>
        </p:txBody>
      </p:sp>
    </p:spTree>
    <p:extLst>
      <p:ext uri="{BB962C8B-B14F-4D97-AF65-F5344CB8AC3E}">
        <p14:creationId xmlns:p14="http://schemas.microsoft.com/office/powerpoint/2010/main" val="12736555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183880" y="2907792"/>
            <a:ext cx="3530600" cy="3604895"/>
          </a:xfrm>
          <a:custGeom>
            <a:avLst/>
            <a:gdLst/>
            <a:ahLst/>
            <a:cxnLst/>
            <a:rect l="l" t="t" r="r" b="b"/>
            <a:pathLst>
              <a:path w="3530600" h="3604895">
                <a:moveTo>
                  <a:pt x="2942155" y="0"/>
                </a:moveTo>
                <a:lnTo>
                  <a:pt x="588445" y="0"/>
                </a:lnTo>
                <a:lnTo>
                  <a:pt x="540183" y="1950"/>
                </a:lnTo>
                <a:lnTo>
                  <a:pt x="492996" y="7701"/>
                </a:lnTo>
                <a:lnTo>
                  <a:pt x="447035" y="17101"/>
                </a:lnTo>
                <a:lnTo>
                  <a:pt x="402451" y="29999"/>
                </a:lnTo>
                <a:lnTo>
                  <a:pt x="359396" y="46243"/>
                </a:lnTo>
                <a:lnTo>
                  <a:pt x="318021" y="65681"/>
                </a:lnTo>
                <a:lnTo>
                  <a:pt x="278477" y="88162"/>
                </a:lnTo>
                <a:lnTo>
                  <a:pt x="240917" y="113535"/>
                </a:lnTo>
                <a:lnTo>
                  <a:pt x="205491" y="141649"/>
                </a:lnTo>
                <a:lnTo>
                  <a:pt x="172351" y="172351"/>
                </a:lnTo>
                <a:lnTo>
                  <a:pt x="141649" y="205491"/>
                </a:lnTo>
                <a:lnTo>
                  <a:pt x="113535" y="240917"/>
                </a:lnTo>
                <a:lnTo>
                  <a:pt x="88162" y="278477"/>
                </a:lnTo>
                <a:lnTo>
                  <a:pt x="65681" y="318021"/>
                </a:lnTo>
                <a:lnTo>
                  <a:pt x="46243" y="359396"/>
                </a:lnTo>
                <a:lnTo>
                  <a:pt x="29999" y="402451"/>
                </a:lnTo>
                <a:lnTo>
                  <a:pt x="17101" y="447035"/>
                </a:lnTo>
                <a:lnTo>
                  <a:pt x="7701" y="492996"/>
                </a:lnTo>
                <a:lnTo>
                  <a:pt x="1950" y="540183"/>
                </a:lnTo>
                <a:lnTo>
                  <a:pt x="0" y="588445"/>
                </a:lnTo>
                <a:lnTo>
                  <a:pt x="0" y="3016322"/>
                </a:lnTo>
                <a:lnTo>
                  <a:pt x="1950" y="3064584"/>
                </a:lnTo>
                <a:lnTo>
                  <a:pt x="7701" y="3111771"/>
                </a:lnTo>
                <a:lnTo>
                  <a:pt x="17101" y="3157733"/>
                </a:lnTo>
                <a:lnTo>
                  <a:pt x="29999" y="3202317"/>
                </a:lnTo>
                <a:lnTo>
                  <a:pt x="46243" y="3245372"/>
                </a:lnTo>
                <a:lnTo>
                  <a:pt x="65681" y="3286747"/>
                </a:lnTo>
                <a:lnTo>
                  <a:pt x="88162" y="3326290"/>
                </a:lnTo>
                <a:lnTo>
                  <a:pt x="113535" y="3363850"/>
                </a:lnTo>
                <a:lnTo>
                  <a:pt x="141649" y="3399276"/>
                </a:lnTo>
                <a:lnTo>
                  <a:pt x="172351" y="3432416"/>
                </a:lnTo>
                <a:lnTo>
                  <a:pt x="205491" y="3463118"/>
                </a:lnTo>
                <a:lnTo>
                  <a:pt x="240917" y="3491232"/>
                </a:lnTo>
                <a:lnTo>
                  <a:pt x="278477" y="3516605"/>
                </a:lnTo>
                <a:lnTo>
                  <a:pt x="318021" y="3539086"/>
                </a:lnTo>
                <a:lnTo>
                  <a:pt x="359396" y="3558525"/>
                </a:lnTo>
                <a:lnTo>
                  <a:pt x="402451" y="3574768"/>
                </a:lnTo>
                <a:lnTo>
                  <a:pt x="447035" y="3587666"/>
                </a:lnTo>
                <a:lnTo>
                  <a:pt x="492996" y="3597066"/>
                </a:lnTo>
                <a:lnTo>
                  <a:pt x="540183" y="3602817"/>
                </a:lnTo>
                <a:lnTo>
                  <a:pt x="588445" y="3604768"/>
                </a:lnTo>
                <a:lnTo>
                  <a:pt x="2942155" y="3604768"/>
                </a:lnTo>
                <a:lnTo>
                  <a:pt x="2990417" y="3602817"/>
                </a:lnTo>
                <a:lnTo>
                  <a:pt x="3037604" y="3597066"/>
                </a:lnTo>
                <a:lnTo>
                  <a:pt x="3083565" y="3587666"/>
                </a:lnTo>
                <a:lnTo>
                  <a:pt x="3128149" y="3574768"/>
                </a:lnTo>
                <a:lnTo>
                  <a:pt x="3171204" y="3558525"/>
                </a:lnTo>
                <a:lnTo>
                  <a:pt x="3212579" y="3539086"/>
                </a:lnTo>
                <a:lnTo>
                  <a:pt x="3252123" y="3516605"/>
                </a:lnTo>
                <a:lnTo>
                  <a:pt x="3289683" y="3491232"/>
                </a:lnTo>
                <a:lnTo>
                  <a:pt x="3325109" y="3463118"/>
                </a:lnTo>
                <a:lnTo>
                  <a:pt x="3358248" y="3432416"/>
                </a:lnTo>
                <a:lnTo>
                  <a:pt x="3388951" y="3399276"/>
                </a:lnTo>
                <a:lnTo>
                  <a:pt x="3417064" y="3363850"/>
                </a:lnTo>
                <a:lnTo>
                  <a:pt x="3442437" y="3326290"/>
                </a:lnTo>
                <a:lnTo>
                  <a:pt x="3464918" y="3286747"/>
                </a:lnTo>
                <a:lnTo>
                  <a:pt x="3484357" y="3245372"/>
                </a:lnTo>
                <a:lnTo>
                  <a:pt x="3500600" y="3202317"/>
                </a:lnTo>
                <a:lnTo>
                  <a:pt x="3513498" y="3157733"/>
                </a:lnTo>
                <a:lnTo>
                  <a:pt x="3522898" y="3111771"/>
                </a:lnTo>
                <a:lnTo>
                  <a:pt x="3528649" y="3064584"/>
                </a:lnTo>
                <a:lnTo>
                  <a:pt x="3530600" y="3016322"/>
                </a:lnTo>
                <a:lnTo>
                  <a:pt x="3530600" y="588445"/>
                </a:lnTo>
                <a:lnTo>
                  <a:pt x="3528649" y="540183"/>
                </a:lnTo>
                <a:lnTo>
                  <a:pt x="3522898" y="492996"/>
                </a:lnTo>
                <a:lnTo>
                  <a:pt x="3513498" y="447035"/>
                </a:lnTo>
                <a:lnTo>
                  <a:pt x="3500600" y="402451"/>
                </a:lnTo>
                <a:lnTo>
                  <a:pt x="3484357" y="359396"/>
                </a:lnTo>
                <a:lnTo>
                  <a:pt x="3464918" y="318021"/>
                </a:lnTo>
                <a:lnTo>
                  <a:pt x="3442437" y="278477"/>
                </a:lnTo>
                <a:lnTo>
                  <a:pt x="3417064" y="240917"/>
                </a:lnTo>
                <a:lnTo>
                  <a:pt x="3388951" y="205491"/>
                </a:lnTo>
                <a:lnTo>
                  <a:pt x="3358248" y="172351"/>
                </a:lnTo>
                <a:lnTo>
                  <a:pt x="3325109" y="141649"/>
                </a:lnTo>
                <a:lnTo>
                  <a:pt x="3289683" y="113535"/>
                </a:lnTo>
                <a:lnTo>
                  <a:pt x="3252123" y="88162"/>
                </a:lnTo>
                <a:lnTo>
                  <a:pt x="3212579" y="65681"/>
                </a:lnTo>
                <a:lnTo>
                  <a:pt x="3171204" y="46243"/>
                </a:lnTo>
                <a:lnTo>
                  <a:pt x="3128149" y="29999"/>
                </a:lnTo>
                <a:lnTo>
                  <a:pt x="3083565" y="17101"/>
                </a:lnTo>
                <a:lnTo>
                  <a:pt x="3037604" y="7701"/>
                </a:lnTo>
                <a:lnTo>
                  <a:pt x="2990417" y="1950"/>
                </a:lnTo>
                <a:lnTo>
                  <a:pt x="2942155" y="0"/>
                </a:lnTo>
                <a:close/>
              </a:path>
            </a:pathLst>
          </a:custGeom>
          <a:solidFill>
            <a:srgbClr val="3F7819"/>
          </a:solidFill>
        </p:spPr>
        <p:txBody>
          <a:bodyPr wrap="square" lIns="0" tIns="0" rIns="0" bIns="0" rtlCol="0"/>
          <a:lstStyle/>
          <a:p>
            <a:endParaRPr/>
          </a:p>
        </p:txBody>
      </p:sp>
      <p:sp>
        <p:nvSpPr>
          <p:cNvPr id="3" name="object 3"/>
          <p:cNvSpPr txBox="1"/>
          <p:nvPr/>
        </p:nvSpPr>
        <p:spPr>
          <a:xfrm>
            <a:off x="557279" y="1475200"/>
            <a:ext cx="8244815" cy="4771756"/>
          </a:xfrm>
          <a:prstGeom prst="rect">
            <a:avLst/>
          </a:prstGeom>
        </p:spPr>
        <p:txBody>
          <a:bodyPr vert="horz" wrap="square" lIns="0" tIns="43180" rIns="0" bIns="0" rtlCol="0">
            <a:spAutoFit/>
          </a:bodyPr>
          <a:lstStyle/>
          <a:p>
            <a:pPr marL="25400" marR="17780">
              <a:lnSpc>
                <a:spcPts val="4200"/>
              </a:lnSpc>
              <a:spcBef>
                <a:spcPts val="340"/>
              </a:spcBef>
              <a:tabLst>
                <a:tab pos="5335270" algn="l"/>
              </a:tabLst>
            </a:pPr>
            <a:r>
              <a:rPr lang="en-US" sz="3600" dirty="0" err="1">
                <a:solidFill>
                  <a:srgbClr val="94DE61"/>
                </a:solidFill>
                <a:cs typeface="Trebuchet MS"/>
              </a:rPr>
              <a:t>Cazul</a:t>
            </a:r>
            <a:r>
              <a:rPr lang="en-US" sz="3600" dirty="0">
                <a:solidFill>
                  <a:srgbClr val="94DE61"/>
                </a:solidFill>
                <a:cs typeface="Trebuchet MS"/>
              </a:rPr>
              <a:t> ILVA din Taranto – </a:t>
            </a:r>
            <a:r>
              <a:rPr lang="en-US" sz="3600" dirty="0" err="1">
                <a:solidFill>
                  <a:srgbClr val="94DE61"/>
                </a:solidFill>
                <a:cs typeface="Trebuchet MS"/>
              </a:rPr>
              <a:t>între</a:t>
            </a:r>
            <a:r>
              <a:rPr lang="en-US" sz="3600" dirty="0">
                <a:solidFill>
                  <a:srgbClr val="94DE61"/>
                </a:solidFill>
                <a:cs typeface="Trebuchet MS"/>
              </a:rPr>
              <a:t> </a:t>
            </a:r>
            <a:r>
              <a:rPr lang="en-US" sz="3600" dirty="0" err="1">
                <a:solidFill>
                  <a:srgbClr val="94DE61"/>
                </a:solidFill>
                <a:cs typeface="Trebuchet MS"/>
              </a:rPr>
              <a:t>producția</a:t>
            </a:r>
            <a:r>
              <a:rPr lang="en-US" sz="3600" dirty="0">
                <a:solidFill>
                  <a:srgbClr val="94DE61"/>
                </a:solidFill>
                <a:cs typeface="Trebuchet MS"/>
              </a:rPr>
              <a:t> </a:t>
            </a:r>
            <a:r>
              <a:rPr lang="en-US" sz="3600" dirty="0" err="1">
                <a:solidFill>
                  <a:srgbClr val="94DE61"/>
                </a:solidFill>
                <a:cs typeface="Trebuchet MS"/>
              </a:rPr>
              <a:t>industrială</a:t>
            </a:r>
            <a:r>
              <a:rPr lang="en-US" sz="3600" dirty="0">
                <a:solidFill>
                  <a:srgbClr val="94DE61"/>
                </a:solidFill>
                <a:cs typeface="Trebuchet MS"/>
              </a:rPr>
              <a:t> </a:t>
            </a:r>
            <a:r>
              <a:rPr lang="en-US" sz="3600" dirty="0" err="1">
                <a:solidFill>
                  <a:srgbClr val="94DE61"/>
                </a:solidFill>
                <a:cs typeface="Trebuchet MS"/>
              </a:rPr>
              <a:t>și</a:t>
            </a:r>
            <a:r>
              <a:rPr lang="en-US" sz="3600" dirty="0">
                <a:solidFill>
                  <a:srgbClr val="94DE61"/>
                </a:solidFill>
                <a:cs typeface="Trebuchet MS"/>
              </a:rPr>
              <a:t> </a:t>
            </a:r>
            <a:r>
              <a:rPr lang="en-US" sz="3600" dirty="0" err="1">
                <a:solidFill>
                  <a:srgbClr val="94DE61"/>
                </a:solidFill>
                <a:cs typeface="Trebuchet MS"/>
              </a:rPr>
              <a:t>responsabilitatea</a:t>
            </a:r>
            <a:r>
              <a:rPr lang="en-US" sz="3600" dirty="0">
                <a:solidFill>
                  <a:srgbClr val="94DE61"/>
                </a:solidFill>
                <a:cs typeface="Trebuchet MS"/>
              </a:rPr>
              <a:t> de </a:t>
            </a:r>
            <a:r>
              <a:rPr lang="en-US" sz="3600" dirty="0" err="1">
                <a:solidFill>
                  <a:srgbClr val="94DE61"/>
                </a:solidFill>
                <a:cs typeface="Trebuchet MS"/>
              </a:rPr>
              <a:t>mediu</a:t>
            </a:r>
            <a:endParaRPr lang="en-US" sz="3600" dirty="0">
              <a:solidFill>
                <a:srgbClr val="94DE61"/>
              </a:solidFill>
              <a:cs typeface="Trebuchet MS"/>
            </a:endParaRPr>
          </a:p>
          <a:p>
            <a:pPr marL="25400" marR="17780">
              <a:lnSpc>
                <a:spcPts val="4200"/>
              </a:lnSpc>
              <a:spcBef>
                <a:spcPts val="340"/>
              </a:spcBef>
              <a:tabLst>
                <a:tab pos="5335270" algn="l"/>
              </a:tabLst>
            </a:pPr>
            <a:r>
              <a:rPr sz="2625" spc="150" baseline="6349" dirty="0">
                <a:solidFill>
                  <a:srgbClr val="90C226"/>
                </a:solidFill>
                <a:latin typeface="Lucida Sans Unicode"/>
                <a:cs typeface="Lucida Sans Unicode"/>
              </a:rPr>
              <a:t>▶</a:t>
            </a:r>
            <a:r>
              <a:rPr lang="en-US" sz="2200" b="1" spc="-10" dirty="0" err="1">
                <a:solidFill>
                  <a:srgbClr val="2C3C43"/>
                </a:solidFill>
                <a:cs typeface="Trebuchet MS"/>
              </a:rPr>
              <a:t>Prezentare</a:t>
            </a:r>
            <a:r>
              <a:rPr lang="en-US" sz="2200" b="1" spc="-10" dirty="0">
                <a:solidFill>
                  <a:srgbClr val="2C3C43"/>
                </a:solidFill>
                <a:cs typeface="Trebuchet MS"/>
              </a:rPr>
              <a:t> </a:t>
            </a:r>
            <a:r>
              <a:rPr lang="en-US" sz="2200" b="1" spc="-10" dirty="0" err="1">
                <a:solidFill>
                  <a:srgbClr val="2C3C43"/>
                </a:solidFill>
                <a:cs typeface="Trebuchet MS"/>
              </a:rPr>
              <a:t>generală</a:t>
            </a:r>
            <a:r>
              <a:rPr sz="2200" b="1" spc="-10" dirty="0">
                <a:solidFill>
                  <a:srgbClr val="2C3C43"/>
                </a:solidFill>
                <a:latin typeface="Trebuchet MS"/>
                <a:cs typeface="Trebuchet MS"/>
              </a:rPr>
              <a:t>:</a:t>
            </a:r>
            <a:endParaRPr sz="2200" dirty="0">
              <a:latin typeface="Trebuchet MS"/>
              <a:cs typeface="Trebuchet MS"/>
            </a:endParaRPr>
          </a:p>
          <a:p>
            <a:pPr marL="431165" marR="2779395" indent="-342900">
              <a:lnSpc>
                <a:spcPct val="78800"/>
              </a:lnSpc>
              <a:spcBef>
                <a:spcPts val="1000"/>
              </a:spcBef>
              <a:tabLst>
                <a:tab pos="431165" algn="l"/>
              </a:tabLst>
            </a:pPr>
            <a:r>
              <a:rPr sz="2625" spc="150" baseline="6349" dirty="0">
                <a:solidFill>
                  <a:srgbClr val="90C226"/>
                </a:solidFill>
                <a:latin typeface="Lucida Sans Unicode"/>
                <a:cs typeface="Lucida Sans Unicode"/>
              </a:rPr>
              <a:t>▶</a:t>
            </a:r>
            <a:r>
              <a:rPr sz="2625" baseline="6349" dirty="0">
                <a:solidFill>
                  <a:srgbClr val="90C226"/>
                </a:solidFill>
                <a:latin typeface="Lucida Sans Unicode"/>
                <a:cs typeface="Lucida Sans Unicode"/>
              </a:rPr>
              <a:t>	</a:t>
            </a:r>
            <a:r>
              <a:rPr lang="en-US" sz="2200" dirty="0" err="1">
                <a:solidFill>
                  <a:srgbClr val="2C3C43"/>
                </a:solidFill>
                <a:cs typeface="Trebuchet MS"/>
              </a:rPr>
              <a:t>Uzina</a:t>
            </a:r>
            <a:r>
              <a:rPr lang="en-US" sz="2200" dirty="0">
                <a:solidFill>
                  <a:srgbClr val="2C3C43"/>
                </a:solidFill>
                <a:cs typeface="Trebuchet MS"/>
              </a:rPr>
              <a:t> </a:t>
            </a:r>
            <a:r>
              <a:rPr lang="en-US" sz="2200" dirty="0" err="1">
                <a:solidFill>
                  <a:srgbClr val="2C3C43"/>
                </a:solidFill>
                <a:cs typeface="Trebuchet MS"/>
              </a:rPr>
              <a:t>siderurgică</a:t>
            </a:r>
            <a:r>
              <a:rPr lang="en-US" sz="2200" dirty="0">
                <a:solidFill>
                  <a:srgbClr val="2C3C43"/>
                </a:solidFill>
                <a:cs typeface="Trebuchet MS"/>
              </a:rPr>
              <a:t> ILVA din Taranto </a:t>
            </a:r>
            <a:r>
              <a:rPr lang="en-US" sz="2200" dirty="0" err="1">
                <a:solidFill>
                  <a:srgbClr val="2C3C43"/>
                </a:solidFill>
                <a:cs typeface="Trebuchet MS"/>
              </a:rPr>
              <a:t>este</a:t>
            </a:r>
            <a:r>
              <a:rPr lang="en-US" sz="2200" dirty="0">
                <a:solidFill>
                  <a:srgbClr val="2C3C43"/>
                </a:solidFill>
                <a:cs typeface="Trebuchet MS"/>
              </a:rPr>
              <a:t> un </a:t>
            </a:r>
            <a:r>
              <a:rPr lang="en-US" sz="2200" dirty="0" err="1">
                <a:solidFill>
                  <a:srgbClr val="2C3C43"/>
                </a:solidFill>
                <a:cs typeface="Trebuchet MS"/>
              </a:rPr>
              <a:t>exemplu</a:t>
            </a:r>
            <a:r>
              <a:rPr lang="en-US" sz="2200" dirty="0">
                <a:solidFill>
                  <a:srgbClr val="2C3C43"/>
                </a:solidFill>
                <a:cs typeface="Trebuchet MS"/>
              </a:rPr>
              <a:t> emblematic al </a:t>
            </a:r>
            <a:r>
              <a:rPr lang="en-US" sz="2200" dirty="0" err="1">
                <a:solidFill>
                  <a:srgbClr val="2C3C43"/>
                </a:solidFill>
                <a:cs typeface="Trebuchet MS"/>
              </a:rPr>
              <a:t>conflictului</a:t>
            </a:r>
            <a:r>
              <a:rPr lang="en-US" sz="2200" dirty="0">
                <a:solidFill>
                  <a:srgbClr val="2C3C43"/>
                </a:solidFill>
                <a:cs typeface="Trebuchet MS"/>
              </a:rPr>
              <a:t> </a:t>
            </a:r>
            <a:r>
              <a:rPr lang="en-US" sz="2200" dirty="0" err="1">
                <a:solidFill>
                  <a:srgbClr val="2C3C43"/>
                </a:solidFill>
                <a:cs typeface="Trebuchet MS"/>
              </a:rPr>
              <a:t>dintre</a:t>
            </a:r>
            <a:r>
              <a:rPr lang="en-US" sz="2200" dirty="0">
                <a:solidFill>
                  <a:srgbClr val="2C3C43"/>
                </a:solidFill>
                <a:cs typeface="Trebuchet MS"/>
              </a:rPr>
              <a:t> </a:t>
            </a:r>
            <a:r>
              <a:rPr lang="en-US" sz="2200" b="1" dirty="0" err="1">
                <a:solidFill>
                  <a:srgbClr val="2C3C43"/>
                </a:solidFill>
                <a:cs typeface="Trebuchet MS"/>
              </a:rPr>
              <a:t>dezvoltarea</a:t>
            </a:r>
            <a:r>
              <a:rPr lang="en-US" sz="2200" b="1" dirty="0">
                <a:solidFill>
                  <a:srgbClr val="2C3C43"/>
                </a:solidFill>
                <a:cs typeface="Trebuchet MS"/>
              </a:rPr>
              <a:t> </a:t>
            </a:r>
            <a:r>
              <a:rPr lang="en-US" sz="2200" b="1" dirty="0" err="1">
                <a:solidFill>
                  <a:srgbClr val="2C3C43"/>
                </a:solidFill>
                <a:cs typeface="Trebuchet MS"/>
              </a:rPr>
              <a:t>economică</a:t>
            </a:r>
            <a:r>
              <a:rPr lang="en-US" sz="2200" b="1" dirty="0">
                <a:solidFill>
                  <a:srgbClr val="2C3C43"/>
                </a:solidFill>
                <a:cs typeface="Trebuchet MS"/>
              </a:rPr>
              <a:t> </a:t>
            </a:r>
            <a:r>
              <a:rPr lang="en-US" sz="2200" dirty="0" err="1">
                <a:solidFill>
                  <a:srgbClr val="2C3C43"/>
                </a:solidFill>
                <a:cs typeface="Trebuchet MS"/>
              </a:rPr>
              <a:t>și</a:t>
            </a:r>
            <a:r>
              <a:rPr lang="en-US" sz="2200" dirty="0">
                <a:solidFill>
                  <a:srgbClr val="2C3C43"/>
                </a:solidFill>
                <a:cs typeface="Trebuchet MS"/>
              </a:rPr>
              <a:t> </a:t>
            </a:r>
            <a:r>
              <a:rPr lang="en-US" sz="2200" b="1" dirty="0" err="1">
                <a:solidFill>
                  <a:srgbClr val="2C3C43"/>
                </a:solidFill>
                <a:cs typeface="Trebuchet MS"/>
              </a:rPr>
              <a:t>protecția</a:t>
            </a:r>
            <a:r>
              <a:rPr lang="en-US" sz="2200" b="1" dirty="0">
                <a:solidFill>
                  <a:srgbClr val="2C3C43"/>
                </a:solidFill>
                <a:cs typeface="Trebuchet MS"/>
              </a:rPr>
              <a:t> </a:t>
            </a:r>
            <a:r>
              <a:rPr lang="en-US" sz="2200" b="1" dirty="0" err="1">
                <a:solidFill>
                  <a:srgbClr val="2C3C43"/>
                </a:solidFill>
                <a:cs typeface="Trebuchet MS"/>
              </a:rPr>
              <a:t>mediului</a:t>
            </a:r>
            <a:r>
              <a:rPr lang="en-US" sz="2200" dirty="0">
                <a:solidFill>
                  <a:srgbClr val="2C3C43"/>
                </a:solidFill>
                <a:cs typeface="Trebuchet MS"/>
              </a:rPr>
              <a:t>.
</a:t>
            </a:r>
            <a:r>
              <a:rPr lang="en-US" sz="2200" dirty="0" err="1">
                <a:solidFill>
                  <a:srgbClr val="2C3C43"/>
                </a:solidFill>
                <a:cs typeface="Trebuchet MS"/>
              </a:rPr>
              <a:t>Încălcările</a:t>
            </a:r>
            <a:r>
              <a:rPr lang="en-US" sz="2200" dirty="0">
                <a:solidFill>
                  <a:srgbClr val="2C3C43"/>
                </a:solidFill>
                <a:cs typeface="Trebuchet MS"/>
              </a:rPr>
              <a:t> </a:t>
            </a:r>
            <a:r>
              <a:rPr lang="en-US" sz="2200" dirty="0" err="1">
                <a:solidFill>
                  <a:srgbClr val="2C3C43"/>
                </a:solidFill>
                <a:cs typeface="Trebuchet MS"/>
              </a:rPr>
              <a:t>reglementărilor</a:t>
            </a:r>
            <a:r>
              <a:rPr lang="en-US" sz="2200" dirty="0">
                <a:solidFill>
                  <a:srgbClr val="2C3C43"/>
                </a:solidFill>
                <a:cs typeface="Trebuchet MS"/>
              </a:rPr>
              <a:t> au </a:t>
            </a:r>
            <a:r>
              <a:rPr lang="en-US" sz="2200" dirty="0" err="1">
                <a:solidFill>
                  <a:srgbClr val="2C3C43"/>
                </a:solidFill>
                <a:cs typeface="Trebuchet MS"/>
              </a:rPr>
              <a:t>dus</a:t>
            </a:r>
            <a:r>
              <a:rPr lang="en-US" sz="2200" dirty="0">
                <a:solidFill>
                  <a:srgbClr val="2C3C43"/>
                </a:solidFill>
                <a:cs typeface="Trebuchet MS"/>
              </a:rPr>
              <a:t> la </a:t>
            </a:r>
            <a:r>
              <a:rPr lang="en-US" sz="2200" b="1" dirty="0" err="1">
                <a:solidFill>
                  <a:srgbClr val="2C3C43"/>
                </a:solidFill>
                <a:cs typeface="Trebuchet MS"/>
              </a:rPr>
              <a:t>sancțiuni</a:t>
            </a:r>
            <a:r>
              <a:rPr lang="en-US" sz="2200" b="1" dirty="0">
                <a:solidFill>
                  <a:srgbClr val="2C3C43"/>
                </a:solidFill>
                <a:cs typeface="Trebuchet MS"/>
              </a:rPr>
              <a:t>, </a:t>
            </a:r>
            <a:r>
              <a:rPr lang="en-US" sz="2200" b="1" dirty="0" err="1">
                <a:solidFill>
                  <a:srgbClr val="2C3C43"/>
                </a:solidFill>
                <a:cs typeface="Trebuchet MS"/>
              </a:rPr>
              <a:t>confiscări</a:t>
            </a:r>
            <a:r>
              <a:rPr lang="en-US" sz="2200" b="1" dirty="0">
                <a:solidFill>
                  <a:srgbClr val="2C3C43"/>
                </a:solidFill>
                <a:cs typeface="Trebuchet MS"/>
              </a:rPr>
              <a:t> </a:t>
            </a:r>
            <a:r>
              <a:rPr lang="en-US" sz="2200" dirty="0" err="1">
                <a:solidFill>
                  <a:srgbClr val="2C3C43"/>
                </a:solidFill>
                <a:cs typeface="Trebuchet MS"/>
              </a:rPr>
              <a:t>și</a:t>
            </a:r>
            <a:r>
              <a:rPr lang="en-US" sz="2200" dirty="0">
                <a:solidFill>
                  <a:srgbClr val="2C3C43"/>
                </a:solidFill>
                <a:cs typeface="Trebuchet MS"/>
              </a:rPr>
              <a:t> </a:t>
            </a:r>
            <a:r>
              <a:rPr lang="en-US" sz="2200" b="1" dirty="0" err="1">
                <a:solidFill>
                  <a:srgbClr val="2C3C43"/>
                </a:solidFill>
                <a:cs typeface="Trebuchet MS"/>
              </a:rPr>
              <a:t>planuri</a:t>
            </a:r>
            <a:r>
              <a:rPr lang="en-US" sz="2200" b="1" dirty="0">
                <a:solidFill>
                  <a:srgbClr val="2C3C43"/>
                </a:solidFill>
                <a:cs typeface="Trebuchet MS"/>
              </a:rPr>
              <a:t> de </a:t>
            </a:r>
            <a:r>
              <a:rPr lang="en-US" sz="2200" b="1" dirty="0" err="1">
                <a:solidFill>
                  <a:srgbClr val="2C3C43"/>
                </a:solidFill>
                <a:cs typeface="Trebuchet MS"/>
              </a:rPr>
              <a:t>remediere</a:t>
            </a:r>
            <a:r>
              <a:rPr lang="en-US" sz="2200" dirty="0">
                <a:solidFill>
                  <a:srgbClr val="2C3C43"/>
                </a:solidFill>
                <a:cs typeface="Trebuchet MS"/>
              </a:rPr>
              <a:t>, </a:t>
            </a:r>
            <a:r>
              <a:rPr lang="en-US" sz="2200" dirty="0" err="1">
                <a:solidFill>
                  <a:srgbClr val="2C3C43"/>
                </a:solidFill>
                <a:cs typeface="Trebuchet MS"/>
              </a:rPr>
              <a:t>evidențiind</a:t>
            </a:r>
            <a:r>
              <a:rPr lang="en-US" sz="2200" dirty="0">
                <a:solidFill>
                  <a:srgbClr val="2C3C43"/>
                </a:solidFill>
                <a:cs typeface="Trebuchet MS"/>
              </a:rPr>
              <a:t> </a:t>
            </a:r>
            <a:r>
              <a:rPr lang="en-US" sz="2200" dirty="0" err="1">
                <a:solidFill>
                  <a:srgbClr val="2C3C43"/>
                </a:solidFill>
                <a:cs typeface="Trebuchet MS"/>
              </a:rPr>
              <a:t>valoarea</a:t>
            </a:r>
            <a:r>
              <a:rPr lang="en-US" sz="2200" dirty="0">
                <a:solidFill>
                  <a:srgbClr val="2C3C43"/>
                </a:solidFill>
                <a:cs typeface="Trebuchet MS"/>
              </a:rPr>
              <a:t> </a:t>
            </a:r>
            <a:r>
              <a:rPr lang="en-US" sz="2200" b="1" dirty="0" err="1">
                <a:solidFill>
                  <a:srgbClr val="2C3C43"/>
                </a:solidFill>
                <a:cs typeface="Trebuchet MS"/>
              </a:rPr>
              <a:t>conformității</a:t>
            </a:r>
            <a:r>
              <a:rPr lang="en-US" sz="2200" dirty="0">
                <a:solidFill>
                  <a:srgbClr val="2C3C43"/>
                </a:solidFill>
                <a:cs typeface="Trebuchet MS"/>
              </a:rPr>
              <a:t> </a:t>
            </a:r>
            <a:r>
              <a:rPr lang="en-US" sz="2200" dirty="0" err="1">
                <a:solidFill>
                  <a:srgbClr val="2C3C43"/>
                </a:solidFill>
                <a:cs typeface="Trebuchet MS"/>
              </a:rPr>
              <a:t>și</a:t>
            </a:r>
            <a:r>
              <a:rPr lang="en-US" sz="2200" dirty="0">
                <a:solidFill>
                  <a:srgbClr val="2C3C43"/>
                </a:solidFill>
                <a:cs typeface="Trebuchet MS"/>
              </a:rPr>
              <a:t> </a:t>
            </a:r>
            <a:r>
              <a:rPr lang="en-US" sz="2200" b="1" dirty="0" err="1">
                <a:solidFill>
                  <a:srgbClr val="2C3C43"/>
                </a:solidFill>
                <a:cs typeface="Trebuchet MS"/>
              </a:rPr>
              <a:t>transparenței</a:t>
            </a:r>
            <a:r>
              <a:rPr lang="en-US" sz="2200" b="1" dirty="0">
                <a:solidFill>
                  <a:srgbClr val="2C3C43"/>
                </a:solidFill>
                <a:cs typeface="Trebuchet MS"/>
              </a:rPr>
              <a:t> ESG</a:t>
            </a:r>
            <a:r>
              <a:rPr lang="en-US" sz="2200" dirty="0">
                <a:solidFill>
                  <a:srgbClr val="2C3C43"/>
                </a:solidFill>
                <a:cs typeface="Trebuchet MS"/>
              </a:rPr>
              <a:t>.</a:t>
            </a:r>
            <a:endParaRPr sz="2200" dirty="0">
              <a:latin typeface="Trebuchet MS"/>
              <a:cs typeface="Trebuchet MS"/>
            </a:endParaRPr>
          </a:p>
        </p:txBody>
      </p:sp>
      <p:sp>
        <p:nvSpPr>
          <p:cNvPr id="4" name="object 4"/>
          <p:cNvSpPr txBox="1">
            <a:spLocks noGrp="1"/>
          </p:cNvSpPr>
          <p:nvPr>
            <p:ph type="title"/>
          </p:nvPr>
        </p:nvSpPr>
        <p:spPr>
          <a:xfrm>
            <a:off x="678783" y="675157"/>
            <a:ext cx="3678531" cy="566822"/>
          </a:xfrm>
          <a:prstGeom prst="rect">
            <a:avLst/>
          </a:prstGeom>
        </p:spPr>
        <p:txBody>
          <a:bodyPr vert="horz" wrap="square" lIns="0" tIns="12700" rIns="0" bIns="0" rtlCol="0">
            <a:spAutoFit/>
          </a:bodyPr>
          <a:lstStyle/>
          <a:p>
            <a:pPr marL="12700">
              <a:lnSpc>
                <a:spcPct val="100000"/>
              </a:lnSpc>
              <a:spcBef>
                <a:spcPts val="100"/>
              </a:spcBef>
            </a:pPr>
            <a:r>
              <a:rPr lang="en-US" dirty="0" err="1"/>
              <a:t>Studiu</a:t>
            </a:r>
            <a:r>
              <a:rPr lang="en-US" dirty="0"/>
              <a:t> de </a:t>
            </a:r>
            <a:r>
              <a:rPr lang="en-US" dirty="0" err="1"/>
              <a:t>caz</a:t>
            </a:r>
            <a:endParaRPr spc="-10" dirty="0"/>
          </a:p>
        </p:txBody>
      </p:sp>
      <p:pic>
        <p:nvPicPr>
          <p:cNvPr id="5" name="object 5">
            <a:hlinkClick r:id="rId3"/>
          </p:cNvPr>
          <p:cNvPicPr/>
          <p:nvPr/>
        </p:nvPicPr>
        <p:blipFill>
          <a:blip r:embed="rId4" cstate="print"/>
          <a:stretch>
            <a:fillRect/>
          </a:stretch>
        </p:blipFill>
        <p:spPr>
          <a:xfrm>
            <a:off x="8601964" y="3362959"/>
            <a:ext cx="2694431" cy="2694432"/>
          </a:xfrm>
          <a:prstGeom prst="rect">
            <a:avLst/>
          </a:prstGeom>
        </p:spPr>
      </p:pic>
      <p:pic>
        <p:nvPicPr>
          <p:cNvPr id="6" name="Immagine 5">
            <a:extLst>
              <a:ext uri="{FF2B5EF4-FFF2-40B4-BE49-F238E27FC236}">
                <a16:creationId xmlns:a16="http://schemas.microsoft.com/office/drawing/2014/main" id="{72C3231A-8560-4D29-8981-B89E46233E85}"/>
              </a:ext>
            </a:extLst>
          </p:cNvPr>
          <p:cNvPicPr>
            <a:picLocks noChangeAspect="1"/>
          </p:cNvPicPr>
          <p:nvPr/>
        </p:nvPicPr>
        <p:blipFill>
          <a:blip r:embed="rId5"/>
          <a:stretch>
            <a:fillRect/>
          </a:stretch>
        </p:blipFill>
        <p:spPr>
          <a:xfrm>
            <a:off x="10363200" y="6160060"/>
            <a:ext cx="1066892" cy="249958"/>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10674759" y="420686"/>
            <a:ext cx="1117871" cy="234524"/>
          </a:xfrm>
          <a:prstGeom prst="rect">
            <a:avLst/>
          </a:prstGeom>
        </p:spPr>
      </p:pic>
      <p:sp>
        <p:nvSpPr>
          <p:cNvPr id="4" name="object 4"/>
          <p:cNvSpPr txBox="1">
            <a:spLocks noGrp="1"/>
          </p:cNvSpPr>
          <p:nvPr>
            <p:ph type="title"/>
          </p:nvPr>
        </p:nvSpPr>
        <p:spPr>
          <a:xfrm>
            <a:off x="581659" y="707202"/>
            <a:ext cx="7702550" cy="1656864"/>
          </a:xfrm>
          <a:prstGeom prst="rect">
            <a:avLst/>
          </a:prstGeom>
        </p:spPr>
        <p:txBody>
          <a:bodyPr vert="horz" wrap="square" lIns="0" tIns="40640" rIns="0" bIns="0" rtlCol="0">
            <a:spAutoFit/>
          </a:bodyPr>
          <a:lstStyle/>
          <a:p>
            <a:pPr marL="12700" marR="5080">
              <a:lnSpc>
                <a:spcPts val="4200"/>
              </a:lnSpc>
              <a:spcBef>
                <a:spcPts val="320"/>
              </a:spcBef>
              <a:tabLst>
                <a:tab pos="3996054" algn="l"/>
              </a:tabLst>
            </a:pPr>
            <a:r>
              <a:rPr lang="en-US" dirty="0" err="1"/>
              <a:t>Studiu</a:t>
            </a:r>
            <a:r>
              <a:rPr lang="en-US" dirty="0"/>
              <a:t> de </a:t>
            </a:r>
            <a:r>
              <a:rPr lang="en-US" dirty="0" err="1"/>
              <a:t>caz</a:t>
            </a:r>
            <a:r>
              <a:rPr lang="en-US" dirty="0"/>
              <a:t>: </a:t>
            </a:r>
            <a:r>
              <a:rPr lang="en-US" dirty="0" err="1"/>
              <a:t>Cazul</a:t>
            </a:r>
            <a:r>
              <a:rPr lang="en-US" dirty="0"/>
              <a:t> ILVA la Taranto – </a:t>
            </a:r>
            <a:r>
              <a:rPr lang="en-US" dirty="0" err="1"/>
              <a:t>între</a:t>
            </a:r>
            <a:r>
              <a:rPr lang="en-US" dirty="0"/>
              <a:t> </a:t>
            </a:r>
            <a:r>
              <a:rPr lang="en-US" dirty="0" err="1"/>
              <a:t>producția</a:t>
            </a:r>
            <a:r>
              <a:rPr lang="en-US" dirty="0"/>
              <a:t> </a:t>
            </a:r>
            <a:r>
              <a:rPr lang="en-US" dirty="0" err="1"/>
              <a:t>industrială</a:t>
            </a:r>
            <a:r>
              <a:rPr lang="en-US" dirty="0"/>
              <a:t> </a:t>
            </a:r>
            <a:r>
              <a:rPr lang="en-US" dirty="0" err="1"/>
              <a:t>și</a:t>
            </a:r>
            <a:r>
              <a:rPr lang="en-US" dirty="0"/>
              <a:t> </a:t>
            </a:r>
            <a:r>
              <a:rPr lang="en-US" dirty="0" err="1"/>
              <a:t>responsabilitatea</a:t>
            </a:r>
            <a:r>
              <a:rPr lang="en-US" dirty="0"/>
              <a:t> de </a:t>
            </a:r>
            <a:r>
              <a:rPr lang="en-US" dirty="0" err="1"/>
              <a:t>mediu</a:t>
            </a:r>
            <a:endParaRPr spc="-10" dirty="0"/>
          </a:p>
        </p:txBody>
      </p:sp>
      <p:sp>
        <p:nvSpPr>
          <p:cNvPr id="5" name="object 5"/>
          <p:cNvSpPr txBox="1"/>
          <p:nvPr/>
        </p:nvSpPr>
        <p:spPr>
          <a:xfrm>
            <a:off x="490220" y="24913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6" name="object 6"/>
          <p:cNvSpPr txBox="1"/>
          <p:nvPr/>
        </p:nvSpPr>
        <p:spPr>
          <a:xfrm>
            <a:off x="833120" y="2345816"/>
            <a:ext cx="8745220" cy="2200602"/>
          </a:xfrm>
          <a:prstGeom prst="rect">
            <a:avLst/>
          </a:prstGeom>
        </p:spPr>
        <p:txBody>
          <a:bodyPr vert="horz" wrap="square" lIns="0" tIns="132080" rIns="0" bIns="0" rtlCol="0">
            <a:spAutoFit/>
          </a:bodyPr>
          <a:lstStyle/>
          <a:p>
            <a:pPr marL="12700">
              <a:lnSpc>
                <a:spcPct val="100000"/>
              </a:lnSpc>
              <a:spcBef>
                <a:spcPts val="1040"/>
              </a:spcBef>
            </a:pPr>
            <a:r>
              <a:rPr sz="1800" b="1" spc="-10" dirty="0" err="1">
                <a:solidFill>
                  <a:srgbClr val="32323B"/>
                </a:solidFill>
                <a:latin typeface="Trebuchet MS"/>
                <a:cs typeface="Trebuchet MS"/>
              </a:rPr>
              <a:t>Descri</a:t>
            </a:r>
            <a:r>
              <a:rPr lang="en-US" sz="1800" b="1" spc="-10" dirty="0" err="1">
                <a:solidFill>
                  <a:srgbClr val="32323B"/>
                </a:solidFill>
                <a:latin typeface="Trebuchet MS"/>
                <a:cs typeface="Trebuchet MS"/>
              </a:rPr>
              <a:t>ere</a:t>
            </a:r>
            <a:r>
              <a:rPr sz="1800" b="1" spc="-10" dirty="0">
                <a:solidFill>
                  <a:srgbClr val="32323B"/>
                </a:solidFill>
                <a:latin typeface="Trebuchet MS"/>
                <a:cs typeface="Trebuchet MS"/>
              </a:rPr>
              <a:t>:</a:t>
            </a:r>
            <a:endParaRPr lang="en-US" sz="1800" b="1" spc="-10" dirty="0">
              <a:solidFill>
                <a:srgbClr val="32323B"/>
              </a:solidFill>
              <a:latin typeface="Trebuchet MS"/>
              <a:cs typeface="Trebuchet MS"/>
            </a:endParaRPr>
          </a:p>
          <a:p>
            <a:pPr marL="12700">
              <a:spcBef>
                <a:spcPts val="1040"/>
              </a:spcBef>
            </a:pPr>
            <a:r>
              <a:rPr lang="en-US" b="1" dirty="0"/>
              <a:t>ILVA din Taranto</a:t>
            </a:r>
            <a:r>
              <a:rPr lang="en-US" dirty="0"/>
              <a:t>, </a:t>
            </a:r>
            <a:r>
              <a:rPr lang="en-US" dirty="0" err="1"/>
              <a:t>una</a:t>
            </a:r>
            <a:r>
              <a:rPr lang="en-US" dirty="0"/>
              <a:t> </a:t>
            </a:r>
            <a:r>
              <a:rPr lang="en-US" dirty="0" err="1"/>
              <a:t>dintre</a:t>
            </a:r>
            <a:r>
              <a:rPr lang="en-US" dirty="0"/>
              <a:t> </a:t>
            </a:r>
            <a:r>
              <a:rPr lang="en-US" dirty="0" err="1"/>
              <a:t>cele</a:t>
            </a:r>
            <a:r>
              <a:rPr lang="en-US" dirty="0"/>
              <a:t> </a:t>
            </a:r>
            <a:r>
              <a:rPr lang="en-US" dirty="0" err="1"/>
              <a:t>mai</a:t>
            </a:r>
            <a:r>
              <a:rPr lang="en-US" dirty="0"/>
              <a:t> </a:t>
            </a:r>
            <a:r>
              <a:rPr lang="en-US" dirty="0" err="1"/>
              <a:t>mari</a:t>
            </a:r>
            <a:r>
              <a:rPr lang="en-US" dirty="0"/>
              <a:t> </a:t>
            </a:r>
            <a:r>
              <a:rPr lang="en-US" dirty="0" err="1"/>
              <a:t>oțelării</a:t>
            </a:r>
            <a:r>
              <a:rPr lang="en-US" dirty="0"/>
              <a:t> din Europa, s-a </a:t>
            </a:r>
            <a:r>
              <a:rPr lang="en-US" dirty="0" err="1"/>
              <a:t>aflat</a:t>
            </a:r>
            <a:r>
              <a:rPr lang="en-US" dirty="0"/>
              <a:t> </a:t>
            </a:r>
            <a:r>
              <a:rPr lang="en-US" dirty="0" err="1"/>
              <a:t>în</a:t>
            </a:r>
            <a:r>
              <a:rPr lang="en-US" dirty="0"/>
              <a:t> </a:t>
            </a:r>
            <a:r>
              <a:rPr lang="en-US" dirty="0" err="1"/>
              <a:t>centrul</a:t>
            </a:r>
            <a:r>
              <a:rPr lang="en-US" dirty="0"/>
              <a:t> </a:t>
            </a:r>
            <a:r>
              <a:rPr lang="en-US" dirty="0" err="1"/>
              <a:t>unei</a:t>
            </a:r>
            <a:r>
              <a:rPr lang="en-US" dirty="0"/>
              <a:t> grave </a:t>
            </a:r>
            <a:r>
              <a:rPr lang="en-US" dirty="0" err="1"/>
              <a:t>crize</a:t>
            </a:r>
            <a:r>
              <a:rPr lang="en-US" dirty="0"/>
              <a:t> de </a:t>
            </a:r>
            <a:r>
              <a:rPr lang="en-US" dirty="0" err="1"/>
              <a:t>mediu</a:t>
            </a:r>
            <a:r>
              <a:rPr lang="en-US" dirty="0"/>
              <a:t> </a:t>
            </a:r>
            <a:r>
              <a:rPr lang="en-US" dirty="0" err="1"/>
              <a:t>și</a:t>
            </a:r>
            <a:r>
              <a:rPr lang="en-US" dirty="0"/>
              <a:t> de </a:t>
            </a:r>
            <a:r>
              <a:rPr lang="en-US" dirty="0" err="1"/>
              <a:t>sănătate</a:t>
            </a:r>
            <a:r>
              <a:rPr lang="en-US" dirty="0"/>
              <a:t> din </a:t>
            </a:r>
            <a:r>
              <a:rPr lang="en-US" dirty="0" err="1"/>
              <a:t>cauza</a:t>
            </a:r>
            <a:r>
              <a:rPr lang="en-US" dirty="0"/>
              <a:t> </a:t>
            </a:r>
            <a:r>
              <a:rPr lang="en-US" dirty="0" err="1"/>
              <a:t>poluării</a:t>
            </a:r>
            <a:r>
              <a:rPr lang="en-US" dirty="0"/>
              <a:t> cu </a:t>
            </a:r>
            <a:r>
              <a:rPr lang="en-US" dirty="0" err="1"/>
              <a:t>praf</a:t>
            </a:r>
            <a:r>
              <a:rPr lang="en-US" dirty="0"/>
              <a:t> </a:t>
            </a:r>
            <a:r>
              <a:rPr lang="en-US" dirty="0" err="1"/>
              <a:t>și</a:t>
            </a:r>
            <a:r>
              <a:rPr lang="en-US" dirty="0"/>
              <a:t> </a:t>
            </a:r>
            <a:r>
              <a:rPr lang="en-US" dirty="0" err="1"/>
              <a:t>dioxine</a:t>
            </a:r>
            <a:r>
              <a:rPr lang="en-US" dirty="0"/>
              <a:t>. </a:t>
            </a:r>
            <a:r>
              <a:rPr lang="en-US" dirty="0" err="1"/>
              <a:t>Anchetele</a:t>
            </a:r>
            <a:r>
              <a:rPr lang="en-US" dirty="0"/>
              <a:t> </a:t>
            </a:r>
            <a:r>
              <a:rPr lang="en-US" dirty="0" err="1"/>
              <a:t>judiciare</a:t>
            </a:r>
            <a:r>
              <a:rPr lang="en-US" dirty="0"/>
              <a:t> au </a:t>
            </a:r>
            <a:r>
              <a:rPr lang="en-US" dirty="0" err="1"/>
              <a:t>confirmat</a:t>
            </a:r>
            <a:r>
              <a:rPr lang="en-US" dirty="0"/>
              <a:t> </a:t>
            </a:r>
            <a:r>
              <a:rPr lang="en-US" b="1" dirty="0" err="1"/>
              <a:t>depășirea</a:t>
            </a:r>
            <a:r>
              <a:rPr lang="en-US" b="1" dirty="0"/>
              <a:t> </a:t>
            </a:r>
            <a:r>
              <a:rPr lang="en-US" b="1" dirty="0" err="1"/>
              <a:t>limitelor</a:t>
            </a:r>
            <a:r>
              <a:rPr lang="en-US" b="1" dirty="0"/>
              <a:t> de </a:t>
            </a:r>
            <a:r>
              <a:rPr lang="en-US" b="1" dirty="0" err="1"/>
              <a:t>emisie</a:t>
            </a:r>
            <a:r>
              <a:rPr lang="en-US" dirty="0"/>
              <a:t> </a:t>
            </a:r>
            <a:r>
              <a:rPr lang="en-US" dirty="0" err="1"/>
              <a:t>și</a:t>
            </a:r>
            <a:r>
              <a:rPr lang="en-US" dirty="0"/>
              <a:t> </a:t>
            </a:r>
            <a:r>
              <a:rPr lang="en-US" b="1" dirty="0" err="1"/>
              <a:t>încălcarea</a:t>
            </a:r>
            <a:r>
              <a:rPr lang="en-US" b="1" dirty="0"/>
              <a:t> </a:t>
            </a:r>
            <a:r>
              <a:rPr lang="en-US" b="1" dirty="0" err="1"/>
              <a:t>Decretului</a:t>
            </a:r>
            <a:r>
              <a:rPr lang="en-US" b="1" dirty="0"/>
              <a:t> </a:t>
            </a:r>
            <a:r>
              <a:rPr lang="en-US" b="1" dirty="0" err="1"/>
              <a:t>legislativ</a:t>
            </a:r>
            <a:r>
              <a:rPr lang="en-US" b="1" dirty="0"/>
              <a:t> 152/2006 – </a:t>
            </a:r>
            <a:r>
              <a:rPr lang="en-US" b="1" dirty="0" err="1"/>
              <a:t>Legea</a:t>
            </a:r>
            <a:r>
              <a:rPr lang="en-US" b="1" dirty="0"/>
              <a:t> </a:t>
            </a:r>
            <a:r>
              <a:rPr lang="en-US" b="1" dirty="0" err="1"/>
              <a:t>consolidată</a:t>
            </a:r>
            <a:r>
              <a:rPr lang="en-US" b="1" dirty="0"/>
              <a:t> </a:t>
            </a:r>
            <a:r>
              <a:rPr lang="en-US" b="1" dirty="0" err="1"/>
              <a:t>privind</a:t>
            </a:r>
            <a:r>
              <a:rPr lang="en-US" b="1" dirty="0"/>
              <a:t> </a:t>
            </a:r>
            <a:r>
              <a:rPr lang="en-US" b="1" dirty="0" err="1"/>
              <a:t>mediul</a:t>
            </a:r>
            <a:r>
              <a:rPr lang="en-US" b="1" dirty="0"/>
              <a:t>, care </a:t>
            </a:r>
            <a:r>
              <a:rPr lang="en-US" b="1" dirty="0" err="1"/>
              <a:t>impune</a:t>
            </a:r>
            <a:r>
              <a:rPr lang="en-US" b="1" dirty="0"/>
              <a:t> </a:t>
            </a:r>
            <a:r>
              <a:rPr lang="en-US" b="1" dirty="0" err="1"/>
              <a:t>implementarea</a:t>
            </a:r>
            <a:r>
              <a:rPr lang="en-US" b="1" dirty="0"/>
              <a:t> </a:t>
            </a:r>
            <a:r>
              <a:rPr lang="en-US" b="1" dirty="0" err="1"/>
              <a:t>unor</a:t>
            </a:r>
            <a:r>
              <a:rPr lang="en-US" b="1" dirty="0"/>
              <a:t> </a:t>
            </a:r>
            <a:r>
              <a:rPr lang="en-US" b="1" dirty="0" err="1"/>
              <a:t>autorizații</a:t>
            </a:r>
            <a:r>
              <a:rPr lang="en-US" b="1" dirty="0"/>
              <a:t> integrate de </a:t>
            </a:r>
            <a:r>
              <a:rPr lang="en-US" b="1" dirty="0" err="1"/>
              <a:t>mediu</a:t>
            </a:r>
            <a:r>
              <a:rPr lang="en-US" b="1" dirty="0"/>
              <a:t> (IEA) </a:t>
            </a:r>
            <a:r>
              <a:rPr lang="en-US" b="1" dirty="0" err="1"/>
              <a:t>și</a:t>
            </a:r>
            <a:r>
              <a:rPr lang="en-US" b="1" dirty="0"/>
              <a:t> a </a:t>
            </a:r>
            <a:r>
              <a:rPr lang="en-US" b="1" dirty="0" err="1"/>
              <a:t>unor</a:t>
            </a:r>
            <a:r>
              <a:rPr lang="en-US" b="1" dirty="0"/>
              <a:t> </a:t>
            </a:r>
            <a:r>
              <a:rPr lang="en-US" b="1" dirty="0" err="1"/>
              <a:t>planuri</a:t>
            </a:r>
            <a:r>
              <a:rPr lang="en-US" b="1" dirty="0"/>
              <a:t> de </a:t>
            </a:r>
            <a:r>
              <a:rPr lang="en-US" b="1" dirty="0" err="1"/>
              <a:t>remediere</a:t>
            </a:r>
            <a:r>
              <a:rPr lang="en-US" b="1" dirty="0"/>
              <a:t>.</a:t>
            </a:r>
            <a:endParaRPr lang="en-US" dirty="0"/>
          </a:p>
        </p:txBody>
      </p:sp>
      <p:sp>
        <p:nvSpPr>
          <p:cNvPr id="7" name="object 7"/>
          <p:cNvSpPr txBox="1"/>
          <p:nvPr/>
        </p:nvSpPr>
        <p:spPr>
          <a:xfrm>
            <a:off x="490220" y="28850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9" name="object 9"/>
          <p:cNvSpPr txBox="1"/>
          <p:nvPr/>
        </p:nvSpPr>
        <p:spPr>
          <a:xfrm>
            <a:off x="490220" y="4612279"/>
            <a:ext cx="186690" cy="245110"/>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10" name="object 10"/>
          <p:cNvSpPr txBox="1"/>
          <p:nvPr/>
        </p:nvSpPr>
        <p:spPr>
          <a:xfrm>
            <a:off x="833120" y="4586096"/>
            <a:ext cx="9241183" cy="1131078"/>
          </a:xfrm>
          <a:prstGeom prst="rect">
            <a:avLst/>
          </a:prstGeom>
        </p:spPr>
        <p:txBody>
          <a:bodyPr vert="horz" wrap="square" lIns="0" tIns="27939" rIns="0" bIns="0" rtlCol="0">
            <a:spAutoFit/>
          </a:bodyPr>
          <a:lstStyle/>
          <a:p>
            <a:pPr marL="12700" marR="5080">
              <a:lnSpc>
                <a:spcPts val="2100"/>
              </a:lnSpc>
              <a:spcBef>
                <a:spcPts val="219"/>
              </a:spcBef>
            </a:pPr>
            <a:r>
              <a:rPr lang="en-US" dirty="0" err="1">
                <a:solidFill>
                  <a:srgbClr val="32323B"/>
                </a:solidFill>
                <a:cs typeface="Trebuchet MS"/>
              </a:rPr>
              <a:t>Guvernul</a:t>
            </a:r>
            <a:r>
              <a:rPr lang="en-US"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t>
            </a:r>
            <a:r>
              <a:rPr lang="en-US" dirty="0" err="1">
                <a:solidFill>
                  <a:srgbClr val="32323B"/>
                </a:solidFill>
                <a:cs typeface="Trebuchet MS"/>
              </a:rPr>
              <a:t>sistemul</a:t>
            </a:r>
            <a:r>
              <a:rPr lang="en-US" dirty="0">
                <a:solidFill>
                  <a:srgbClr val="32323B"/>
                </a:solidFill>
                <a:cs typeface="Trebuchet MS"/>
              </a:rPr>
              <a:t> </a:t>
            </a:r>
            <a:r>
              <a:rPr lang="en-US" dirty="0" err="1">
                <a:solidFill>
                  <a:srgbClr val="32323B"/>
                </a:solidFill>
                <a:cs typeface="Trebuchet MS"/>
              </a:rPr>
              <a:t>judiciar</a:t>
            </a:r>
            <a:r>
              <a:rPr lang="en-US" dirty="0">
                <a:solidFill>
                  <a:srgbClr val="32323B"/>
                </a:solidFill>
                <a:cs typeface="Trebuchet MS"/>
              </a:rPr>
              <a:t> au </a:t>
            </a:r>
            <a:r>
              <a:rPr lang="en-US" dirty="0" err="1">
                <a:solidFill>
                  <a:srgbClr val="32323B"/>
                </a:solidFill>
                <a:cs typeface="Trebuchet MS"/>
              </a:rPr>
              <a:t>intervenit</a:t>
            </a:r>
            <a:r>
              <a:rPr lang="en-US" dirty="0">
                <a:solidFill>
                  <a:srgbClr val="32323B"/>
                </a:solidFill>
                <a:cs typeface="Trebuchet MS"/>
              </a:rPr>
              <a:t> cu </a:t>
            </a:r>
            <a:r>
              <a:rPr lang="en-US" b="1" dirty="0" err="1">
                <a:solidFill>
                  <a:srgbClr val="32323B"/>
                </a:solidFill>
                <a:cs typeface="Trebuchet MS"/>
              </a:rPr>
              <a:t>măsuri</a:t>
            </a:r>
            <a:r>
              <a:rPr lang="en-US" b="1" dirty="0">
                <a:solidFill>
                  <a:srgbClr val="32323B"/>
                </a:solidFill>
                <a:cs typeface="Trebuchet MS"/>
              </a:rPr>
              <a:t> de </a:t>
            </a:r>
            <a:r>
              <a:rPr lang="en-US" b="1" dirty="0" err="1">
                <a:solidFill>
                  <a:srgbClr val="32323B"/>
                </a:solidFill>
                <a:cs typeface="Trebuchet MS"/>
              </a:rPr>
              <a:t>urgență</a:t>
            </a:r>
            <a:r>
              <a:rPr lang="en-US" dirty="0">
                <a:solidFill>
                  <a:srgbClr val="32323B"/>
                </a:solidFill>
                <a:cs typeface="Trebuchet MS"/>
              </a:rPr>
              <a:t>, </a:t>
            </a:r>
            <a:r>
              <a:rPr lang="en-US" dirty="0" err="1">
                <a:solidFill>
                  <a:srgbClr val="32323B"/>
                </a:solidFill>
                <a:cs typeface="Trebuchet MS"/>
              </a:rPr>
              <a:t>căutând</a:t>
            </a:r>
            <a:r>
              <a:rPr lang="en-US" dirty="0">
                <a:solidFill>
                  <a:srgbClr val="32323B"/>
                </a:solidFill>
                <a:cs typeface="Trebuchet MS"/>
              </a:rPr>
              <a:t> </a:t>
            </a:r>
            <a:r>
              <a:rPr lang="en-US" dirty="0" err="1">
                <a:solidFill>
                  <a:srgbClr val="32323B"/>
                </a:solidFill>
                <a:cs typeface="Trebuchet MS"/>
              </a:rPr>
              <a:t>să</a:t>
            </a:r>
            <a:r>
              <a:rPr lang="en-US" dirty="0">
                <a:solidFill>
                  <a:srgbClr val="32323B"/>
                </a:solidFill>
                <a:cs typeface="Trebuchet MS"/>
              </a:rPr>
              <a:t> </a:t>
            </a:r>
            <a:r>
              <a:rPr lang="en-US" b="1" dirty="0" err="1">
                <a:solidFill>
                  <a:srgbClr val="32323B"/>
                </a:solidFill>
                <a:cs typeface="Trebuchet MS"/>
              </a:rPr>
              <a:t>echilibreze</a:t>
            </a:r>
            <a:r>
              <a:rPr lang="en-US" b="1" dirty="0">
                <a:solidFill>
                  <a:srgbClr val="32323B"/>
                </a:solidFill>
                <a:cs typeface="Trebuchet MS"/>
              </a:rPr>
              <a:t> </a:t>
            </a:r>
            <a:r>
              <a:rPr lang="en-US" b="1" dirty="0" err="1">
                <a:solidFill>
                  <a:srgbClr val="32323B"/>
                </a:solidFill>
                <a:cs typeface="Trebuchet MS"/>
              </a:rPr>
              <a:t>protecția</a:t>
            </a:r>
            <a:r>
              <a:rPr lang="en-US" b="1" dirty="0">
                <a:solidFill>
                  <a:srgbClr val="32323B"/>
                </a:solidFill>
                <a:cs typeface="Trebuchet MS"/>
              </a:rPr>
              <a:t> </a:t>
            </a:r>
            <a:r>
              <a:rPr lang="en-US" b="1" dirty="0" err="1">
                <a:solidFill>
                  <a:srgbClr val="32323B"/>
                </a:solidFill>
                <a:cs typeface="Trebuchet MS"/>
              </a:rPr>
              <a:t>mediului</a:t>
            </a:r>
            <a:r>
              <a:rPr lang="en-US" dirty="0">
                <a:solidFill>
                  <a:srgbClr val="32323B"/>
                </a:solidFill>
                <a:cs typeface="Trebuchet MS"/>
              </a:rPr>
              <a:t>, </a:t>
            </a:r>
            <a:r>
              <a:rPr lang="en-US" b="1" dirty="0" err="1">
                <a:solidFill>
                  <a:srgbClr val="32323B"/>
                </a:solidFill>
                <a:cs typeface="Trebuchet MS"/>
              </a:rPr>
              <a:t>continuitatea</a:t>
            </a:r>
            <a:r>
              <a:rPr lang="en-US" b="1" dirty="0">
                <a:solidFill>
                  <a:srgbClr val="32323B"/>
                </a:solidFill>
                <a:cs typeface="Trebuchet MS"/>
              </a:rPr>
              <a:t> </a:t>
            </a:r>
            <a:r>
              <a:rPr lang="en-US" b="1" dirty="0" err="1">
                <a:solidFill>
                  <a:srgbClr val="32323B"/>
                </a:solidFill>
                <a:cs typeface="Trebuchet MS"/>
              </a:rPr>
              <a:t>producției</a:t>
            </a:r>
            <a:r>
              <a:rPr lang="en-US" b="1"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t>
            </a:r>
            <a:r>
              <a:rPr lang="en-US" b="1" dirty="0" err="1">
                <a:solidFill>
                  <a:srgbClr val="32323B"/>
                </a:solidFill>
                <a:cs typeface="Trebuchet MS"/>
              </a:rPr>
              <a:t>ocuparea</a:t>
            </a:r>
            <a:r>
              <a:rPr lang="en-US" b="1" dirty="0">
                <a:solidFill>
                  <a:srgbClr val="32323B"/>
                </a:solidFill>
                <a:cs typeface="Trebuchet MS"/>
              </a:rPr>
              <a:t> </a:t>
            </a:r>
            <a:r>
              <a:rPr lang="en-US" b="1" dirty="0" err="1">
                <a:solidFill>
                  <a:srgbClr val="32323B"/>
                </a:solidFill>
                <a:cs typeface="Trebuchet MS"/>
              </a:rPr>
              <a:t>forței</a:t>
            </a:r>
            <a:r>
              <a:rPr lang="en-US" b="1" dirty="0">
                <a:solidFill>
                  <a:srgbClr val="32323B"/>
                </a:solidFill>
                <a:cs typeface="Trebuchet MS"/>
              </a:rPr>
              <a:t> de </a:t>
            </a:r>
            <a:r>
              <a:rPr lang="en-US" b="1" dirty="0" err="1">
                <a:solidFill>
                  <a:srgbClr val="32323B"/>
                </a:solidFill>
                <a:cs typeface="Trebuchet MS"/>
              </a:rPr>
              <a:t>muncă</a:t>
            </a:r>
            <a:r>
              <a:rPr lang="en-US" dirty="0">
                <a:solidFill>
                  <a:srgbClr val="32323B"/>
                </a:solidFill>
                <a:cs typeface="Trebuchet MS"/>
              </a:rPr>
              <a:t>.</a:t>
            </a:r>
          </a:p>
          <a:p>
            <a:pPr marL="12700" marR="5080">
              <a:lnSpc>
                <a:spcPts val="2100"/>
              </a:lnSpc>
              <a:spcBef>
                <a:spcPts val="219"/>
              </a:spcBef>
            </a:pPr>
            <a:r>
              <a:rPr lang="en-US" dirty="0" err="1">
                <a:solidFill>
                  <a:srgbClr val="32323B"/>
                </a:solidFill>
                <a:cs typeface="Trebuchet MS"/>
              </a:rPr>
              <a:t>Acest</a:t>
            </a:r>
            <a:r>
              <a:rPr lang="en-US" dirty="0">
                <a:solidFill>
                  <a:srgbClr val="32323B"/>
                </a:solidFill>
                <a:cs typeface="Trebuchet MS"/>
              </a:rPr>
              <a:t> </a:t>
            </a:r>
            <a:r>
              <a:rPr lang="en-US" dirty="0" err="1">
                <a:solidFill>
                  <a:srgbClr val="32323B"/>
                </a:solidFill>
                <a:cs typeface="Trebuchet MS"/>
              </a:rPr>
              <a:t>caz</a:t>
            </a:r>
            <a:r>
              <a:rPr lang="en-US" dirty="0">
                <a:solidFill>
                  <a:srgbClr val="32323B"/>
                </a:solidFill>
                <a:cs typeface="Trebuchet MS"/>
              </a:rPr>
              <a:t> </a:t>
            </a:r>
            <a:r>
              <a:rPr lang="en-US" dirty="0" err="1">
                <a:solidFill>
                  <a:srgbClr val="32323B"/>
                </a:solidFill>
                <a:cs typeface="Trebuchet MS"/>
              </a:rPr>
              <a:t>arată</a:t>
            </a:r>
            <a:r>
              <a:rPr lang="en-US" dirty="0">
                <a:solidFill>
                  <a:srgbClr val="32323B"/>
                </a:solidFill>
                <a:cs typeface="Trebuchet MS"/>
              </a:rPr>
              <a:t> </a:t>
            </a:r>
            <a:r>
              <a:rPr lang="en-US" dirty="0" err="1">
                <a:solidFill>
                  <a:srgbClr val="32323B"/>
                </a:solidFill>
                <a:cs typeface="Trebuchet MS"/>
              </a:rPr>
              <a:t>cât</a:t>
            </a:r>
            <a:r>
              <a:rPr lang="en-US" dirty="0">
                <a:solidFill>
                  <a:srgbClr val="32323B"/>
                </a:solidFill>
                <a:cs typeface="Trebuchet MS"/>
              </a:rPr>
              <a:t> de crucial </a:t>
            </a:r>
            <a:r>
              <a:rPr lang="en-US" dirty="0" err="1">
                <a:solidFill>
                  <a:srgbClr val="32323B"/>
                </a:solidFill>
                <a:cs typeface="Trebuchet MS"/>
              </a:rPr>
              <a:t>este</a:t>
            </a:r>
            <a:r>
              <a:rPr lang="en-US" dirty="0">
                <a:solidFill>
                  <a:srgbClr val="32323B"/>
                </a:solidFill>
                <a:cs typeface="Trebuchet MS"/>
              </a:rPr>
              <a:t> </a:t>
            </a:r>
            <a:r>
              <a:rPr lang="en-US" dirty="0" err="1">
                <a:solidFill>
                  <a:srgbClr val="32323B"/>
                </a:solidFill>
                <a:cs typeface="Trebuchet MS"/>
              </a:rPr>
              <a:t>pentru</a:t>
            </a:r>
            <a:r>
              <a:rPr lang="en-US" dirty="0">
                <a:solidFill>
                  <a:srgbClr val="32323B"/>
                </a:solidFill>
                <a:cs typeface="Trebuchet MS"/>
              </a:rPr>
              <a:t> </a:t>
            </a:r>
            <a:r>
              <a:rPr lang="en-US" dirty="0" err="1">
                <a:solidFill>
                  <a:srgbClr val="32323B"/>
                </a:solidFill>
                <a:cs typeface="Trebuchet MS"/>
              </a:rPr>
              <a:t>companii</a:t>
            </a:r>
            <a:r>
              <a:rPr lang="en-US" dirty="0">
                <a:solidFill>
                  <a:srgbClr val="32323B"/>
                </a:solidFill>
                <a:cs typeface="Trebuchet MS"/>
              </a:rPr>
              <a:t> </a:t>
            </a:r>
            <a:r>
              <a:rPr lang="en-US" dirty="0" err="1">
                <a:solidFill>
                  <a:srgbClr val="32323B"/>
                </a:solidFill>
                <a:cs typeface="Trebuchet MS"/>
              </a:rPr>
              <a:t>să</a:t>
            </a:r>
            <a:r>
              <a:rPr lang="en-US" dirty="0">
                <a:solidFill>
                  <a:srgbClr val="32323B"/>
                </a:solidFill>
                <a:cs typeface="Trebuchet MS"/>
              </a:rPr>
              <a:t> </a:t>
            </a:r>
            <a:r>
              <a:rPr lang="en-US" b="1" dirty="0" err="1">
                <a:solidFill>
                  <a:srgbClr val="32323B"/>
                </a:solidFill>
                <a:cs typeface="Trebuchet MS"/>
              </a:rPr>
              <a:t>adopte</a:t>
            </a:r>
            <a:r>
              <a:rPr lang="en-US" b="1" dirty="0">
                <a:solidFill>
                  <a:srgbClr val="32323B"/>
                </a:solidFill>
                <a:cs typeface="Trebuchet MS"/>
              </a:rPr>
              <a:t> o </a:t>
            </a:r>
            <a:r>
              <a:rPr lang="en-US" b="1" dirty="0" err="1">
                <a:solidFill>
                  <a:srgbClr val="32323B"/>
                </a:solidFill>
                <a:cs typeface="Trebuchet MS"/>
              </a:rPr>
              <a:t>guvernanță</a:t>
            </a:r>
            <a:r>
              <a:rPr lang="en-US" b="1" dirty="0">
                <a:solidFill>
                  <a:srgbClr val="32323B"/>
                </a:solidFill>
                <a:cs typeface="Trebuchet MS"/>
              </a:rPr>
              <a:t> </a:t>
            </a:r>
            <a:r>
              <a:rPr lang="en-US" b="1" dirty="0" err="1">
                <a:solidFill>
                  <a:srgbClr val="32323B"/>
                </a:solidFill>
                <a:cs typeface="Trebuchet MS"/>
              </a:rPr>
              <a:t>sustenabilă</a:t>
            </a:r>
            <a:r>
              <a:rPr lang="en-US" b="1" dirty="0">
                <a:solidFill>
                  <a:srgbClr val="32323B"/>
                </a:solidFill>
                <a:cs typeface="Trebuchet MS"/>
              </a:rPr>
              <a:t> </a:t>
            </a:r>
            <a:r>
              <a:rPr lang="en-US" b="1" dirty="0" err="1">
                <a:solidFill>
                  <a:srgbClr val="32323B"/>
                </a:solidFill>
                <a:cs typeface="Trebuchet MS"/>
              </a:rPr>
              <a:t>și</a:t>
            </a:r>
            <a:r>
              <a:rPr lang="en-US" b="1" dirty="0">
                <a:solidFill>
                  <a:srgbClr val="32323B"/>
                </a:solidFill>
                <a:cs typeface="Trebuchet MS"/>
              </a:rPr>
              <a:t> </a:t>
            </a:r>
            <a:r>
              <a:rPr lang="en-US" b="1" dirty="0" err="1">
                <a:solidFill>
                  <a:srgbClr val="32323B"/>
                </a:solidFill>
                <a:cs typeface="Trebuchet MS"/>
              </a:rPr>
              <a:t>sisteme</a:t>
            </a:r>
            <a:r>
              <a:rPr lang="en-US" b="1" dirty="0">
                <a:solidFill>
                  <a:srgbClr val="32323B"/>
                </a:solidFill>
                <a:cs typeface="Trebuchet MS"/>
              </a:rPr>
              <a:t> </a:t>
            </a:r>
            <a:r>
              <a:rPr lang="en-US" b="1" dirty="0" err="1">
                <a:solidFill>
                  <a:srgbClr val="32323B"/>
                </a:solidFill>
                <a:cs typeface="Trebuchet MS"/>
              </a:rPr>
              <a:t>eficiente</a:t>
            </a:r>
            <a:r>
              <a:rPr lang="en-US" b="1" dirty="0">
                <a:solidFill>
                  <a:srgbClr val="32323B"/>
                </a:solidFill>
                <a:cs typeface="Trebuchet MS"/>
              </a:rPr>
              <a:t> de control </a:t>
            </a:r>
            <a:r>
              <a:rPr lang="en-US" b="1" dirty="0" err="1">
                <a:solidFill>
                  <a:srgbClr val="32323B"/>
                </a:solidFill>
                <a:cs typeface="Trebuchet MS"/>
              </a:rPr>
              <a:t>și</a:t>
            </a:r>
            <a:r>
              <a:rPr lang="en-US" b="1" dirty="0">
                <a:solidFill>
                  <a:srgbClr val="32323B"/>
                </a:solidFill>
                <a:cs typeface="Trebuchet MS"/>
              </a:rPr>
              <a:t> </a:t>
            </a:r>
            <a:r>
              <a:rPr lang="en-US" b="1" dirty="0" err="1">
                <a:solidFill>
                  <a:srgbClr val="32323B"/>
                </a:solidFill>
                <a:cs typeface="Trebuchet MS"/>
              </a:rPr>
              <a:t>raportare</a:t>
            </a:r>
            <a:r>
              <a:rPr lang="en-US" b="1" dirty="0">
                <a:solidFill>
                  <a:srgbClr val="32323B"/>
                </a:solidFill>
                <a:cs typeface="Trebuchet MS"/>
              </a:rPr>
              <a:t> a </a:t>
            </a:r>
            <a:r>
              <a:rPr lang="en-US" b="1" dirty="0" err="1">
                <a:solidFill>
                  <a:srgbClr val="32323B"/>
                </a:solidFill>
                <a:cs typeface="Trebuchet MS"/>
              </a:rPr>
              <a:t>mediului</a:t>
            </a:r>
            <a:r>
              <a:rPr lang="en-US" b="1" dirty="0">
                <a:solidFill>
                  <a:srgbClr val="32323B"/>
                </a:solidFill>
                <a:cs typeface="Trebuchet MS"/>
              </a:rPr>
              <a:t>.</a:t>
            </a:r>
            <a:endParaRPr sz="1800" b="1" dirty="0">
              <a:latin typeface="Trebuchet MS"/>
              <a:cs typeface="Trebuchet M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10674759" y="420686"/>
            <a:ext cx="1117871" cy="234524"/>
          </a:xfrm>
          <a:prstGeom prst="rect">
            <a:avLst/>
          </a:prstGeom>
        </p:spPr>
      </p:pic>
      <p:sp>
        <p:nvSpPr>
          <p:cNvPr id="4" name="object 4"/>
          <p:cNvSpPr txBox="1">
            <a:spLocks noGrp="1"/>
          </p:cNvSpPr>
          <p:nvPr>
            <p:ph type="title"/>
          </p:nvPr>
        </p:nvSpPr>
        <p:spPr>
          <a:xfrm>
            <a:off x="386668" y="1415369"/>
            <a:ext cx="11421110" cy="763905"/>
          </a:xfrm>
          <a:prstGeom prst="rect">
            <a:avLst/>
          </a:prstGeom>
        </p:spPr>
        <p:txBody>
          <a:bodyPr vert="horz" wrap="square" lIns="0" tIns="67310" rIns="0" bIns="0" rtlCol="0">
            <a:spAutoFit/>
          </a:bodyPr>
          <a:lstStyle/>
          <a:p>
            <a:pPr marL="12700" marR="5080">
              <a:lnSpc>
                <a:spcPts val="2700"/>
              </a:lnSpc>
              <a:spcBef>
                <a:spcPts val="530"/>
              </a:spcBef>
            </a:pPr>
            <a:r>
              <a:rPr lang="en-US" sz="2600" dirty="0" err="1">
                <a:solidFill>
                  <a:srgbClr val="92D050"/>
                </a:solidFill>
              </a:rPr>
              <a:t>Cazul</a:t>
            </a:r>
            <a:r>
              <a:rPr lang="en-US" sz="2600" dirty="0">
                <a:solidFill>
                  <a:srgbClr val="92D050"/>
                </a:solidFill>
              </a:rPr>
              <a:t> ILVA din Taranto – </a:t>
            </a:r>
            <a:r>
              <a:rPr lang="en-US" sz="2600" dirty="0" err="1">
                <a:solidFill>
                  <a:srgbClr val="92D050"/>
                </a:solidFill>
              </a:rPr>
              <a:t>între</a:t>
            </a:r>
            <a:r>
              <a:rPr lang="en-US" sz="2600" dirty="0">
                <a:solidFill>
                  <a:srgbClr val="92D050"/>
                </a:solidFill>
              </a:rPr>
              <a:t> </a:t>
            </a:r>
            <a:r>
              <a:rPr lang="en-US" sz="2600" dirty="0" err="1">
                <a:solidFill>
                  <a:srgbClr val="92D050"/>
                </a:solidFill>
              </a:rPr>
              <a:t>producția</a:t>
            </a:r>
            <a:r>
              <a:rPr lang="en-US" sz="2600" dirty="0">
                <a:solidFill>
                  <a:srgbClr val="92D050"/>
                </a:solidFill>
              </a:rPr>
              <a:t> </a:t>
            </a:r>
            <a:r>
              <a:rPr lang="en-US" sz="2600" dirty="0" err="1">
                <a:solidFill>
                  <a:srgbClr val="92D050"/>
                </a:solidFill>
              </a:rPr>
              <a:t>industrială</a:t>
            </a:r>
            <a:r>
              <a:rPr lang="en-US" sz="2600" dirty="0">
                <a:solidFill>
                  <a:srgbClr val="92D050"/>
                </a:solidFill>
              </a:rPr>
              <a:t> </a:t>
            </a:r>
            <a:r>
              <a:rPr lang="en-US" sz="2600" dirty="0" err="1">
                <a:solidFill>
                  <a:srgbClr val="92D050"/>
                </a:solidFill>
              </a:rPr>
              <a:t>și</a:t>
            </a:r>
            <a:r>
              <a:rPr lang="en-US" sz="2600" dirty="0">
                <a:solidFill>
                  <a:srgbClr val="92D050"/>
                </a:solidFill>
              </a:rPr>
              <a:t> </a:t>
            </a:r>
            <a:r>
              <a:rPr lang="en-US" sz="2600" dirty="0" err="1">
                <a:solidFill>
                  <a:srgbClr val="92D050"/>
                </a:solidFill>
              </a:rPr>
              <a:t>responsabilitatea</a:t>
            </a:r>
            <a:r>
              <a:rPr lang="en-US" sz="2600" dirty="0">
                <a:solidFill>
                  <a:srgbClr val="92D050"/>
                </a:solidFill>
              </a:rPr>
              <a:t> de </a:t>
            </a:r>
            <a:r>
              <a:rPr lang="en-US" sz="2600" dirty="0" err="1">
                <a:solidFill>
                  <a:srgbClr val="92D050"/>
                </a:solidFill>
              </a:rPr>
              <a:t>mediu</a:t>
            </a:r>
            <a:endParaRPr sz="2600" dirty="0"/>
          </a:p>
        </p:txBody>
      </p:sp>
      <p:sp>
        <p:nvSpPr>
          <p:cNvPr id="5" name="object 5"/>
          <p:cNvSpPr txBox="1"/>
          <p:nvPr/>
        </p:nvSpPr>
        <p:spPr>
          <a:xfrm>
            <a:off x="386669" y="2624810"/>
            <a:ext cx="8757331" cy="2820670"/>
          </a:xfrm>
          <a:prstGeom prst="rect">
            <a:avLst/>
          </a:prstGeom>
        </p:spPr>
        <p:txBody>
          <a:bodyPr vert="horz" wrap="square" lIns="0" tIns="105410" rIns="0" bIns="0" rtlCol="0">
            <a:spAutoFit/>
          </a:bodyPr>
          <a:lstStyle/>
          <a:p>
            <a:pPr marL="12700">
              <a:lnSpc>
                <a:spcPct val="100000"/>
              </a:lnSpc>
              <a:spcBef>
                <a:spcPts val="830"/>
              </a:spcBef>
            </a:pPr>
            <a:r>
              <a:rPr lang="en-US" b="1" dirty="0" err="1">
                <a:solidFill>
                  <a:srgbClr val="32323B"/>
                </a:solidFill>
                <a:cs typeface="Trebuchet MS"/>
              </a:rPr>
              <a:t>Aspecte</a:t>
            </a:r>
            <a:r>
              <a:rPr lang="en-US" b="1" dirty="0">
                <a:solidFill>
                  <a:srgbClr val="32323B"/>
                </a:solidFill>
                <a:cs typeface="Trebuchet MS"/>
              </a:rPr>
              <a:t> </a:t>
            </a:r>
            <a:r>
              <a:rPr lang="en-US" b="1" dirty="0" err="1">
                <a:solidFill>
                  <a:srgbClr val="32323B"/>
                </a:solidFill>
                <a:cs typeface="Trebuchet MS"/>
              </a:rPr>
              <a:t>relevante</a:t>
            </a:r>
            <a:r>
              <a:rPr lang="en-US" b="1" dirty="0">
                <a:solidFill>
                  <a:srgbClr val="32323B"/>
                </a:solidFill>
                <a:cs typeface="Trebuchet MS"/>
              </a:rPr>
              <a:t> </a:t>
            </a:r>
            <a:r>
              <a:rPr lang="en-US" b="1" dirty="0" err="1">
                <a:solidFill>
                  <a:srgbClr val="32323B"/>
                </a:solidFill>
                <a:cs typeface="Trebuchet MS"/>
              </a:rPr>
              <a:t>pentru</a:t>
            </a:r>
            <a:r>
              <a:rPr lang="en-US" b="1" dirty="0">
                <a:solidFill>
                  <a:srgbClr val="32323B"/>
                </a:solidFill>
                <a:cs typeface="Trebuchet MS"/>
              </a:rPr>
              <a:t> Modul</a:t>
            </a:r>
            <a:r>
              <a:rPr sz="1800" b="1" spc="-10" dirty="0">
                <a:solidFill>
                  <a:srgbClr val="32323B"/>
                </a:solidFill>
                <a:latin typeface="Trebuchet MS"/>
                <a:cs typeface="Trebuchet MS"/>
              </a:rPr>
              <a:t>:</a:t>
            </a:r>
            <a:endParaRPr sz="1800" dirty="0">
              <a:latin typeface="Trebuchet MS"/>
              <a:cs typeface="Trebuchet MS"/>
            </a:endParaRPr>
          </a:p>
          <a:p>
            <a:pPr marL="12700" marR="6350" indent="-8890">
              <a:lnSpc>
                <a:spcPts val="1889"/>
              </a:lnSpc>
              <a:spcBef>
                <a:spcPts val="1015"/>
              </a:spcBef>
              <a:buSzPct val="94444"/>
              <a:buFont typeface="Arial MT"/>
              <a:buChar char="•"/>
              <a:tabLst>
                <a:tab pos="92710" algn="l"/>
              </a:tabLst>
            </a:pPr>
            <a:r>
              <a:rPr sz="1800" dirty="0">
                <a:solidFill>
                  <a:srgbClr val="32323B"/>
                </a:solidFill>
                <a:latin typeface="Trebuchet MS"/>
                <a:cs typeface="Trebuchet MS"/>
              </a:rPr>
              <a:t>	</a:t>
            </a:r>
            <a:r>
              <a:rPr lang="en-US" dirty="0" err="1">
                <a:solidFill>
                  <a:srgbClr val="32323B"/>
                </a:solidFill>
                <a:cs typeface="Trebuchet MS"/>
              </a:rPr>
              <a:t>Importanța</a:t>
            </a:r>
            <a:r>
              <a:rPr lang="en-US" dirty="0">
                <a:solidFill>
                  <a:srgbClr val="32323B"/>
                </a:solidFill>
                <a:cs typeface="Trebuchet MS"/>
              </a:rPr>
              <a:t> </a:t>
            </a:r>
            <a:r>
              <a:rPr lang="en-US" b="1" dirty="0" err="1">
                <a:solidFill>
                  <a:srgbClr val="32323B"/>
                </a:solidFill>
                <a:cs typeface="Trebuchet MS"/>
              </a:rPr>
              <a:t>conformității</a:t>
            </a:r>
            <a:r>
              <a:rPr lang="en-US" b="1" dirty="0">
                <a:solidFill>
                  <a:srgbClr val="32323B"/>
                </a:solidFill>
                <a:cs typeface="Trebuchet MS"/>
              </a:rPr>
              <a:t> cu </a:t>
            </a:r>
            <a:r>
              <a:rPr lang="en-US" b="1" dirty="0" err="1">
                <a:solidFill>
                  <a:srgbClr val="32323B"/>
                </a:solidFill>
                <a:cs typeface="Trebuchet MS"/>
              </a:rPr>
              <a:t>reglementările</a:t>
            </a:r>
            <a:r>
              <a:rPr lang="en-US" b="1" dirty="0">
                <a:solidFill>
                  <a:srgbClr val="32323B"/>
                </a:solidFill>
                <a:cs typeface="Trebuchet MS"/>
              </a:rPr>
              <a:t> de </a:t>
            </a:r>
            <a:r>
              <a:rPr lang="en-US" b="1" dirty="0" err="1">
                <a:solidFill>
                  <a:srgbClr val="32323B"/>
                </a:solidFill>
                <a:cs typeface="Trebuchet MS"/>
              </a:rPr>
              <a:t>mediu</a:t>
            </a:r>
            <a:r>
              <a:rPr lang="en-US" b="1" dirty="0">
                <a:solidFill>
                  <a:srgbClr val="32323B"/>
                </a:solidFill>
                <a:cs typeface="Trebuchet MS"/>
              </a:rPr>
              <a:t> </a:t>
            </a:r>
            <a:r>
              <a:rPr lang="en-US" dirty="0">
                <a:solidFill>
                  <a:srgbClr val="32323B"/>
                </a:solidFill>
                <a:cs typeface="Trebuchet MS"/>
              </a:rPr>
              <a:t>ca </a:t>
            </a:r>
            <a:r>
              <a:rPr lang="en-US" dirty="0" err="1">
                <a:solidFill>
                  <a:srgbClr val="32323B"/>
                </a:solidFill>
                <a:cs typeface="Trebuchet MS"/>
              </a:rPr>
              <a:t>garanție</a:t>
            </a:r>
            <a:r>
              <a:rPr lang="en-US" dirty="0">
                <a:solidFill>
                  <a:srgbClr val="32323B"/>
                </a:solidFill>
                <a:cs typeface="Trebuchet MS"/>
              </a:rPr>
              <a:t> a </a:t>
            </a:r>
            <a:r>
              <a:rPr lang="en-US" dirty="0" err="1">
                <a:solidFill>
                  <a:srgbClr val="32323B"/>
                </a:solidFill>
                <a:cs typeface="Trebuchet MS"/>
              </a:rPr>
              <a:t>responsabilității</a:t>
            </a:r>
            <a:r>
              <a:rPr lang="en-US" dirty="0">
                <a:solidFill>
                  <a:srgbClr val="32323B"/>
                </a:solidFill>
                <a:cs typeface="Trebuchet MS"/>
              </a:rPr>
              <a:t> corporative.
	</a:t>
            </a:r>
            <a:r>
              <a:rPr lang="en-US" dirty="0" err="1">
                <a:solidFill>
                  <a:srgbClr val="32323B"/>
                </a:solidFill>
                <a:cs typeface="Trebuchet MS"/>
              </a:rPr>
              <a:t>Rolul</a:t>
            </a:r>
            <a:r>
              <a:rPr lang="en-US" dirty="0">
                <a:solidFill>
                  <a:srgbClr val="32323B"/>
                </a:solidFill>
                <a:cs typeface="Trebuchet MS"/>
              </a:rPr>
              <a:t> </a:t>
            </a:r>
            <a:r>
              <a:rPr lang="en-US" b="1" dirty="0" err="1">
                <a:solidFill>
                  <a:srgbClr val="32323B"/>
                </a:solidFill>
                <a:cs typeface="Trebuchet MS"/>
              </a:rPr>
              <a:t>instrumentelor</a:t>
            </a:r>
            <a:r>
              <a:rPr lang="en-US" b="1" dirty="0">
                <a:solidFill>
                  <a:srgbClr val="32323B"/>
                </a:solidFill>
                <a:cs typeface="Trebuchet MS"/>
              </a:rPr>
              <a:t> de </a:t>
            </a:r>
            <a:r>
              <a:rPr lang="en-US" b="1" dirty="0" err="1">
                <a:solidFill>
                  <a:srgbClr val="32323B"/>
                </a:solidFill>
                <a:cs typeface="Trebuchet MS"/>
              </a:rPr>
              <a:t>evaluare</a:t>
            </a:r>
            <a:r>
              <a:rPr lang="en-US" b="1" dirty="0">
                <a:solidFill>
                  <a:srgbClr val="32323B"/>
                </a:solidFill>
                <a:cs typeface="Trebuchet MS"/>
              </a:rPr>
              <a:t> </a:t>
            </a:r>
            <a:r>
              <a:rPr lang="en-US" b="1" dirty="0" err="1">
                <a:solidFill>
                  <a:srgbClr val="32323B"/>
                </a:solidFill>
                <a:cs typeface="Trebuchet MS"/>
              </a:rPr>
              <a:t>și</a:t>
            </a:r>
            <a:r>
              <a:rPr lang="en-US" b="1" dirty="0">
                <a:solidFill>
                  <a:srgbClr val="32323B"/>
                </a:solidFill>
                <a:cs typeface="Trebuchet MS"/>
              </a:rPr>
              <a:t> </a:t>
            </a:r>
            <a:r>
              <a:rPr lang="en-US" b="1" dirty="0" err="1">
                <a:solidFill>
                  <a:srgbClr val="32323B"/>
                </a:solidFill>
                <a:cs typeface="Trebuchet MS"/>
              </a:rPr>
              <a:t>autorizare</a:t>
            </a:r>
            <a:r>
              <a:rPr lang="en-US" b="1" dirty="0">
                <a:solidFill>
                  <a:srgbClr val="32323B"/>
                </a:solidFill>
                <a:cs typeface="Trebuchet MS"/>
              </a:rPr>
              <a:t> (EIA, SEA, IEA) </a:t>
            </a:r>
            <a:r>
              <a:rPr lang="en-US" dirty="0" err="1">
                <a:solidFill>
                  <a:srgbClr val="32323B"/>
                </a:solidFill>
                <a:cs typeface="Trebuchet MS"/>
              </a:rPr>
              <a:t>în</a:t>
            </a:r>
            <a:r>
              <a:rPr lang="en-US" dirty="0">
                <a:solidFill>
                  <a:srgbClr val="32323B"/>
                </a:solidFill>
                <a:cs typeface="Trebuchet MS"/>
              </a:rPr>
              <a:t> </a:t>
            </a:r>
            <a:r>
              <a:rPr lang="en-US" dirty="0" err="1">
                <a:solidFill>
                  <a:srgbClr val="32323B"/>
                </a:solidFill>
                <a:cs typeface="Trebuchet MS"/>
              </a:rPr>
              <a:t>prevenirea</a:t>
            </a:r>
            <a:r>
              <a:rPr lang="en-US"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t>
            </a:r>
            <a:r>
              <a:rPr lang="en-US" dirty="0" err="1">
                <a:solidFill>
                  <a:srgbClr val="32323B"/>
                </a:solidFill>
                <a:cs typeface="Trebuchet MS"/>
              </a:rPr>
              <a:t>reducerea</a:t>
            </a:r>
            <a:r>
              <a:rPr lang="en-US" dirty="0">
                <a:solidFill>
                  <a:srgbClr val="32323B"/>
                </a:solidFill>
                <a:cs typeface="Trebuchet MS"/>
              </a:rPr>
              <a:t> </a:t>
            </a:r>
            <a:r>
              <a:rPr lang="en-US" dirty="0" err="1">
                <a:solidFill>
                  <a:srgbClr val="32323B"/>
                </a:solidFill>
                <a:cs typeface="Trebuchet MS"/>
              </a:rPr>
              <a:t>impactului</a:t>
            </a:r>
            <a:r>
              <a:rPr lang="en-US" dirty="0">
                <a:solidFill>
                  <a:srgbClr val="32323B"/>
                </a:solidFill>
                <a:cs typeface="Trebuchet MS"/>
              </a:rPr>
              <a:t> industrial.
	</a:t>
            </a:r>
            <a:r>
              <a:rPr lang="en-US" dirty="0" err="1">
                <a:solidFill>
                  <a:srgbClr val="32323B"/>
                </a:solidFill>
                <a:cs typeface="Trebuchet MS"/>
              </a:rPr>
              <a:t>Necesitatea</a:t>
            </a:r>
            <a:r>
              <a:rPr lang="en-US" dirty="0">
                <a:solidFill>
                  <a:srgbClr val="32323B"/>
                </a:solidFill>
                <a:cs typeface="Trebuchet MS"/>
              </a:rPr>
              <a:t> </a:t>
            </a:r>
            <a:r>
              <a:rPr lang="en-US" b="1" dirty="0" err="1">
                <a:solidFill>
                  <a:srgbClr val="32323B"/>
                </a:solidFill>
                <a:cs typeface="Trebuchet MS"/>
              </a:rPr>
              <a:t>auditurilor</a:t>
            </a:r>
            <a:r>
              <a:rPr lang="en-US" b="1" dirty="0">
                <a:solidFill>
                  <a:srgbClr val="32323B"/>
                </a:solidFill>
                <a:cs typeface="Trebuchet MS"/>
              </a:rPr>
              <a:t> ESG </a:t>
            </a:r>
            <a:r>
              <a:rPr lang="en-US" b="1" dirty="0" err="1">
                <a:solidFill>
                  <a:srgbClr val="32323B"/>
                </a:solidFill>
                <a:cs typeface="Trebuchet MS"/>
              </a:rPr>
              <a:t>și</a:t>
            </a:r>
            <a:r>
              <a:rPr lang="en-US" b="1" dirty="0">
                <a:solidFill>
                  <a:srgbClr val="32323B"/>
                </a:solidFill>
                <a:cs typeface="Trebuchet MS"/>
              </a:rPr>
              <a:t> a </a:t>
            </a:r>
            <a:r>
              <a:rPr lang="en-US" b="1" dirty="0" err="1">
                <a:solidFill>
                  <a:srgbClr val="32323B"/>
                </a:solidFill>
                <a:cs typeface="Trebuchet MS"/>
              </a:rPr>
              <a:t>raportărilor</a:t>
            </a:r>
            <a:r>
              <a:rPr lang="en-US" b="1" dirty="0">
                <a:solidFill>
                  <a:srgbClr val="32323B"/>
                </a:solidFill>
                <a:cs typeface="Trebuchet MS"/>
              </a:rPr>
              <a:t> </a:t>
            </a:r>
            <a:r>
              <a:rPr lang="en-US" b="1" dirty="0" err="1">
                <a:solidFill>
                  <a:srgbClr val="32323B"/>
                </a:solidFill>
                <a:cs typeface="Trebuchet MS"/>
              </a:rPr>
              <a:t>transparente</a:t>
            </a:r>
            <a:r>
              <a:rPr lang="en-US" b="1" dirty="0">
                <a:solidFill>
                  <a:srgbClr val="32323B"/>
                </a:solidFill>
                <a:cs typeface="Trebuchet MS"/>
              </a:rPr>
              <a:t> </a:t>
            </a:r>
            <a:r>
              <a:rPr lang="en-US" dirty="0" err="1">
                <a:solidFill>
                  <a:srgbClr val="32323B"/>
                </a:solidFill>
                <a:cs typeface="Trebuchet MS"/>
              </a:rPr>
              <a:t>pentru</a:t>
            </a:r>
            <a:r>
              <a:rPr lang="en-US" dirty="0">
                <a:solidFill>
                  <a:srgbClr val="32323B"/>
                </a:solidFill>
                <a:cs typeface="Trebuchet MS"/>
              </a:rPr>
              <a:t> a </a:t>
            </a:r>
            <a:r>
              <a:rPr lang="en-US" dirty="0" err="1">
                <a:solidFill>
                  <a:srgbClr val="32323B"/>
                </a:solidFill>
                <a:cs typeface="Trebuchet MS"/>
              </a:rPr>
              <a:t>monitoriza</a:t>
            </a:r>
            <a:r>
              <a:rPr lang="en-US" dirty="0">
                <a:solidFill>
                  <a:srgbClr val="32323B"/>
                </a:solidFill>
                <a:cs typeface="Trebuchet MS"/>
              </a:rPr>
              <a:t> </a:t>
            </a:r>
            <a:r>
              <a:rPr lang="en-US" dirty="0" err="1">
                <a:solidFill>
                  <a:srgbClr val="32323B"/>
                </a:solidFill>
                <a:cs typeface="Trebuchet MS"/>
              </a:rPr>
              <a:t>riscurile</a:t>
            </a:r>
            <a:r>
              <a:rPr lang="en-US"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 </a:t>
            </a:r>
            <a:r>
              <a:rPr lang="en-US" dirty="0" err="1">
                <a:solidFill>
                  <a:srgbClr val="32323B"/>
                </a:solidFill>
                <a:cs typeface="Trebuchet MS"/>
              </a:rPr>
              <a:t>crește</a:t>
            </a:r>
            <a:r>
              <a:rPr lang="en-US" dirty="0">
                <a:solidFill>
                  <a:srgbClr val="32323B"/>
                </a:solidFill>
                <a:cs typeface="Trebuchet MS"/>
              </a:rPr>
              <a:t> </a:t>
            </a:r>
            <a:r>
              <a:rPr lang="en-US" dirty="0" err="1">
                <a:solidFill>
                  <a:srgbClr val="32323B"/>
                </a:solidFill>
                <a:cs typeface="Trebuchet MS"/>
              </a:rPr>
              <a:t>încrederea</a:t>
            </a:r>
            <a:r>
              <a:rPr lang="en-US" dirty="0">
                <a:solidFill>
                  <a:srgbClr val="32323B"/>
                </a:solidFill>
                <a:cs typeface="Trebuchet MS"/>
              </a:rPr>
              <a:t> </a:t>
            </a:r>
            <a:r>
              <a:rPr lang="en-US" dirty="0" err="1">
                <a:solidFill>
                  <a:srgbClr val="32323B"/>
                </a:solidFill>
                <a:cs typeface="Trebuchet MS"/>
              </a:rPr>
              <a:t>părților</a:t>
            </a:r>
            <a:r>
              <a:rPr lang="en-US" dirty="0">
                <a:solidFill>
                  <a:srgbClr val="32323B"/>
                </a:solidFill>
                <a:cs typeface="Trebuchet MS"/>
              </a:rPr>
              <a:t> </a:t>
            </a:r>
            <a:r>
              <a:rPr lang="en-US" dirty="0" err="1">
                <a:solidFill>
                  <a:srgbClr val="32323B"/>
                </a:solidFill>
                <a:cs typeface="Trebuchet MS"/>
              </a:rPr>
              <a:t>interesate</a:t>
            </a:r>
            <a:r>
              <a:rPr lang="en-US" dirty="0">
                <a:solidFill>
                  <a:srgbClr val="32323B"/>
                </a:solidFill>
                <a:cs typeface="Trebuchet MS"/>
              </a:rPr>
              <a:t>.
	ILVA ca </a:t>
            </a:r>
            <a:r>
              <a:rPr lang="en-US" dirty="0" err="1">
                <a:solidFill>
                  <a:srgbClr val="32323B"/>
                </a:solidFill>
                <a:cs typeface="Trebuchet MS"/>
              </a:rPr>
              <a:t>exemplu</a:t>
            </a:r>
            <a:r>
              <a:rPr lang="en-US" dirty="0">
                <a:solidFill>
                  <a:srgbClr val="32323B"/>
                </a:solidFill>
                <a:cs typeface="Trebuchet MS"/>
              </a:rPr>
              <a:t> de </a:t>
            </a:r>
            <a:r>
              <a:rPr lang="en-US" dirty="0" err="1">
                <a:solidFill>
                  <a:srgbClr val="32323B"/>
                </a:solidFill>
                <a:cs typeface="Trebuchet MS"/>
              </a:rPr>
              <a:t>eșec</a:t>
            </a:r>
            <a:r>
              <a:rPr lang="en-US" dirty="0">
                <a:solidFill>
                  <a:srgbClr val="32323B"/>
                </a:solidFill>
                <a:cs typeface="Trebuchet MS"/>
              </a:rPr>
              <a:t> </a:t>
            </a:r>
            <a:r>
              <a:rPr lang="en-US" dirty="0" err="1">
                <a:solidFill>
                  <a:srgbClr val="32323B"/>
                </a:solidFill>
                <a:cs typeface="Trebuchet MS"/>
              </a:rPr>
              <a:t>în</a:t>
            </a:r>
            <a:r>
              <a:rPr lang="en-US" dirty="0">
                <a:solidFill>
                  <a:srgbClr val="32323B"/>
                </a:solidFill>
                <a:cs typeface="Trebuchet MS"/>
              </a:rPr>
              <a:t> </a:t>
            </a:r>
            <a:r>
              <a:rPr lang="en-US" b="1" dirty="0" err="1">
                <a:solidFill>
                  <a:srgbClr val="32323B"/>
                </a:solidFill>
                <a:cs typeface="Trebuchet MS"/>
              </a:rPr>
              <a:t>integrarea</a:t>
            </a:r>
            <a:r>
              <a:rPr lang="en-US" b="1" dirty="0">
                <a:solidFill>
                  <a:srgbClr val="32323B"/>
                </a:solidFill>
                <a:cs typeface="Trebuchet MS"/>
              </a:rPr>
              <a:t> </a:t>
            </a:r>
            <a:r>
              <a:rPr lang="en-US" b="1" dirty="0" err="1">
                <a:solidFill>
                  <a:srgbClr val="32323B"/>
                </a:solidFill>
                <a:cs typeface="Trebuchet MS"/>
              </a:rPr>
              <a:t>sustenabilității</a:t>
            </a:r>
            <a:r>
              <a:rPr lang="en-US" b="1" dirty="0">
                <a:solidFill>
                  <a:srgbClr val="32323B"/>
                </a:solidFill>
                <a:cs typeface="Trebuchet MS"/>
              </a:rPr>
              <a:t>, </a:t>
            </a:r>
            <a:r>
              <a:rPr lang="en-US" b="1" dirty="0" err="1">
                <a:solidFill>
                  <a:srgbClr val="32323B"/>
                </a:solidFill>
                <a:cs typeface="Trebuchet MS"/>
              </a:rPr>
              <a:t>guvernanței</a:t>
            </a:r>
            <a:r>
              <a:rPr lang="en-US" b="1" dirty="0">
                <a:solidFill>
                  <a:srgbClr val="32323B"/>
                </a:solidFill>
                <a:cs typeface="Trebuchet MS"/>
              </a:rPr>
              <a:t> </a:t>
            </a:r>
            <a:r>
              <a:rPr lang="en-US" b="1" dirty="0" err="1">
                <a:solidFill>
                  <a:srgbClr val="32323B"/>
                </a:solidFill>
                <a:cs typeface="Trebuchet MS"/>
              </a:rPr>
              <a:t>și</a:t>
            </a:r>
            <a:r>
              <a:rPr lang="en-US" b="1" dirty="0">
                <a:solidFill>
                  <a:srgbClr val="32323B"/>
                </a:solidFill>
                <a:cs typeface="Trebuchet MS"/>
              </a:rPr>
              <a:t> </a:t>
            </a:r>
            <a:r>
              <a:rPr lang="en-US" b="1" dirty="0" err="1">
                <a:solidFill>
                  <a:srgbClr val="32323B"/>
                </a:solidFill>
                <a:cs typeface="Trebuchet MS"/>
              </a:rPr>
              <a:t>strategiei</a:t>
            </a:r>
            <a:r>
              <a:rPr lang="en-US" b="1" dirty="0">
                <a:solidFill>
                  <a:srgbClr val="32323B"/>
                </a:solidFill>
                <a:cs typeface="Trebuchet MS"/>
              </a:rPr>
              <a:t> </a:t>
            </a:r>
            <a:r>
              <a:rPr lang="en-US" b="1" dirty="0" err="1">
                <a:solidFill>
                  <a:srgbClr val="32323B"/>
                </a:solidFill>
                <a:cs typeface="Trebuchet MS"/>
              </a:rPr>
              <a:t>industriale</a:t>
            </a:r>
            <a:r>
              <a:rPr lang="en-US" b="1" dirty="0">
                <a:solidFill>
                  <a:srgbClr val="32323B"/>
                </a:solidFill>
                <a:cs typeface="Trebuchet MS"/>
              </a:rPr>
              <a:t>.</a:t>
            </a:r>
            <a:endParaRPr sz="1800" b="1" dirty="0">
              <a:latin typeface="Trebuchet MS"/>
              <a:cs typeface="Trebuchet MS"/>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10674759" y="420686"/>
            <a:ext cx="1117871" cy="234524"/>
          </a:xfrm>
          <a:prstGeom prst="rect">
            <a:avLst/>
          </a:prstGeom>
        </p:spPr>
      </p:pic>
      <p:sp>
        <p:nvSpPr>
          <p:cNvPr id="4" name="object 4"/>
          <p:cNvSpPr txBox="1"/>
          <p:nvPr/>
        </p:nvSpPr>
        <p:spPr>
          <a:xfrm>
            <a:off x="481623" y="2077644"/>
            <a:ext cx="186690" cy="60642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5"/>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5" name="object 5"/>
          <p:cNvSpPr txBox="1"/>
          <p:nvPr/>
        </p:nvSpPr>
        <p:spPr>
          <a:xfrm>
            <a:off x="807379" y="2051302"/>
            <a:ext cx="1266190" cy="567463"/>
          </a:xfrm>
          <a:prstGeom prst="rect">
            <a:avLst/>
          </a:prstGeom>
        </p:spPr>
        <p:txBody>
          <a:bodyPr vert="horz" wrap="square" lIns="0" tIns="13335" rIns="0" bIns="0" rtlCol="0">
            <a:spAutoFit/>
          </a:bodyPr>
          <a:lstStyle/>
          <a:p>
            <a:pPr marL="12700">
              <a:lnSpc>
                <a:spcPct val="100000"/>
              </a:lnSpc>
              <a:spcBef>
                <a:spcPts val="105"/>
              </a:spcBef>
            </a:pPr>
            <a:r>
              <a:rPr lang="en-US" b="1" dirty="0" err="1">
                <a:solidFill>
                  <a:srgbClr val="2C3C43"/>
                </a:solidFill>
                <a:cs typeface="Trebuchet MS"/>
              </a:rPr>
              <a:t>Întrebarea</a:t>
            </a:r>
            <a:r>
              <a:rPr lang="en-US" b="1" dirty="0">
                <a:solidFill>
                  <a:srgbClr val="2C3C43"/>
                </a:solidFill>
                <a:cs typeface="Trebuchet MS"/>
              </a:rPr>
              <a:t> 1</a:t>
            </a:r>
            <a:r>
              <a:rPr sz="1800" b="1" spc="-25" dirty="0">
                <a:solidFill>
                  <a:srgbClr val="2C3C43"/>
                </a:solidFill>
                <a:latin typeface="Trebuchet MS"/>
                <a:cs typeface="Trebuchet MS"/>
              </a:rPr>
              <a:t>:</a:t>
            </a:r>
            <a:endParaRPr sz="1800" dirty="0">
              <a:latin typeface="Trebuchet MS"/>
              <a:cs typeface="Trebuchet MS"/>
            </a:endParaRPr>
          </a:p>
        </p:txBody>
      </p:sp>
      <p:sp>
        <p:nvSpPr>
          <p:cNvPr id="6" name="object 6"/>
          <p:cNvSpPr txBox="1"/>
          <p:nvPr/>
        </p:nvSpPr>
        <p:spPr>
          <a:xfrm>
            <a:off x="807379" y="2411982"/>
            <a:ext cx="10630535" cy="781050"/>
          </a:xfrm>
          <a:prstGeom prst="rect">
            <a:avLst/>
          </a:prstGeom>
        </p:spPr>
        <p:txBody>
          <a:bodyPr vert="horz" wrap="square" lIns="0" tIns="49530" rIns="0" bIns="0" rtlCol="0">
            <a:spAutoFit/>
          </a:bodyPr>
          <a:lstStyle/>
          <a:p>
            <a:pPr marL="12700" marR="5080">
              <a:lnSpc>
                <a:spcPts val="1889"/>
              </a:lnSpc>
              <a:spcBef>
                <a:spcPts val="390"/>
              </a:spcBef>
            </a:pPr>
            <a:r>
              <a:rPr lang="en-US" dirty="0">
                <a:solidFill>
                  <a:srgbClr val="32323B"/>
                </a:solidFill>
                <a:cs typeface="Trebuchet MS"/>
              </a:rPr>
              <a:t>Ce </a:t>
            </a:r>
            <a:r>
              <a:rPr lang="en-US" dirty="0" err="1">
                <a:solidFill>
                  <a:srgbClr val="32323B"/>
                </a:solidFill>
                <a:cs typeface="Trebuchet MS"/>
              </a:rPr>
              <a:t>erori</a:t>
            </a:r>
            <a:r>
              <a:rPr lang="en-US" dirty="0">
                <a:solidFill>
                  <a:srgbClr val="32323B"/>
                </a:solidFill>
                <a:cs typeface="Trebuchet MS"/>
              </a:rPr>
              <a:t> de management </a:t>
            </a:r>
            <a:r>
              <a:rPr lang="en-US" dirty="0" err="1">
                <a:solidFill>
                  <a:srgbClr val="32323B"/>
                </a:solidFill>
                <a:cs typeface="Trebuchet MS"/>
              </a:rPr>
              <a:t>și</a:t>
            </a:r>
            <a:r>
              <a:rPr lang="en-US" dirty="0">
                <a:solidFill>
                  <a:srgbClr val="32323B"/>
                </a:solidFill>
                <a:cs typeface="Trebuchet MS"/>
              </a:rPr>
              <a:t> </a:t>
            </a:r>
            <a:r>
              <a:rPr lang="en-US" dirty="0" err="1">
                <a:solidFill>
                  <a:srgbClr val="32323B"/>
                </a:solidFill>
                <a:cs typeface="Trebuchet MS"/>
              </a:rPr>
              <a:t>guvernanță</a:t>
            </a:r>
            <a:r>
              <a:rPr lang="en-US" dirty="0">
                <a:solidFill>
                  <a:srgbClr val="32323B"/>
                </a:solidFill>
                <a:cs typeface="Trebuchet MS"/>
              </a:rPr>
              <a:t> au </a:t>
            </a:r>
            <a:r>
              <a:rPr lang="en-US" dirty="0" err="1">
                <a:solidFill>
                  <a:srgbClr val="32323B"/>
                </a:solidFill>
                <a:cs typeface="Trebuchet MS"/>
              </a:rPr>
              <a:t>contribuit</a:t>
            </a:r>
            <a:r>
              <a:rPr lang="en-US" dirty="0">
                <a:solidFill>
                  <a:srgbClr val="32323B"/>
                </a:solidFill>
                <a:cs typeface="Trebuchet MS"/>
              </a:rPr>
              <a:t> la </a:t>
            </a:r>
            <a:r>
              <a:rPr lang="en-US" dirty="0" err="1">
                <a:solidFill>
                  <a:srgbClr val="32323B"/>
                </a:solidFill>
                <a:cs typeface="Trebuchet MS"/>
              </a:rPr>
              <a:t>criza</a:t>
            </a:r>
            <a:r>
              <a:rPr lang="en-US" dirty="0">
                <a:solidFill>
                  <a:srgbClr val="32323B"/>
                </a:solidFill>
                <a:cs typeface="Trebuchet MS"/>
              </a:rPr>
              <a:t> de </a:t>
            </a:r>
            <a:r>
              <a:rPr lang="en-US" dirty="0" err="1">
                <a:solidFill>
                  <a:srgbClr val="32323B"/>
                </a:solidFill>
                <a:cs typeface="Trebuchet MS"/>
              </a:rPr>
              <a:t>mediu</a:t>
            </a:r>
            <a:r>
              <a:rPr lang="en-US" dirty="0">
                <a:solidFill>
                  <a:srgbClr val="32323B"/>
                </a:solidFill>
                <a:cs typeface="Trebuchet MS"/>
              </a:rPr>
              <a:t> de la ILVA din Taranto? </a:t>
            </a:r>
            <a:r>
              <a:rPr lang="en-US" dirty="0" err="1">
                <a:solidFill>
                  <a:srgbClr val="32323B"/>
                </a:solidFill>
                <a:cs typeface="Trebuchet MS"/>
              </a:rPr>
              <a:t>Identificați</a:t>
            </a:r>
            <a:r>
              <a:rPr lang="en-US" dirty="0">
                <a:solidFill>
                  <a:srgbClr val="32323B"/>
                </a:solidFill>
                <a:cs typeface="Trebuchet MS"/>
              </a:rPr>
              <a:t> cel </a:t>
            </a:r>
            <a:r>
              <a:rPr lang="en-US" dirty="0" err="1">
                <a:solidFill>
                  <a:srgbClr val="32323B"/>
                </a:solidFill>
                <a:cs typeface="Trebuchet MS"/>
              </a:rPr>
              <a:t>puțin</a:t>
            </a:r>
            <a:r>
              <a:rPr lang="en-US" dirty="0">
                <a:solidFill>
                  <a:srgbClr val="32323B"/>
                </a:solidFill>
                <a:cs typeface="Trebuchet MS"/>
              </a:rPr>
              <a:t> </a:t>
            </a:r>
            <a:r>
              <a:rPr lang="en-US" dirty="0" err="1">
                <a:solidFill>
                  <a:srgbClr val="32323B"/>
                </a:solidFill>
                <a:cs typeface="Trebuchet MS"/>
              </a:rPr>
              <a:t>două</a:t>
            </a:r>
            <a:r>
              <a:rPr lang="en-US" dirty="0">
                <a:solidFill>
                  <a:srgbClr val="32323B"/>
                </a:solidFill>
                <a:cs typeface="Trebuchet MS"/>
              </a:rPr>
              <a:t> </a:t>
            </a:r>
            <a:r>
              <a:rPr lang="en-US" dirty="0" err="1">
                <a:solidFill>
                  <a:srgbClr val="32323B"/>
                </a:solidFill>
                <a:cs typeface="Trebuchet MS"/>
              </a:rPr>
              <a:t>domenii</a:t>
            </a:r>
            <a:r>
              <a:rPr lang="en-US" dirty="0">
                <a:solidFill>
                  <a:srgbClr val="32323B"/>
                </a:solidFill>
                <a:cs typeface="Trebuchet MS"/>
              </a:rPr>
              <a:t> </a:t>
            </a:r>
            <a:r>
              <a:rPr lang="en-US" dirty="0" err="1">
                <a:solidFill>
                  <a:srgbClr val="32323B"/>
                </a:solidFill>
                <a:cs typeface="Trebuchet MS"/>
              </a:rPr>
              <a:t>în</a:t>
            </a:r>
            <a:r>
              <a:rPr lang="en-US" dirty="0">
                <a:solidFill>
                  <a:srgbClr val="32323B"/>
                </a:solidFill>
                <a:cs typeface="Trebuchet MS"/>
              </a:rPr>
              <a:t> care </a:t>
            </a:r>
            <a:r>
              <a:rPr lang="en-US" dirty="0" err="1">
                <a:solidFill>
                  <a:srgbClr val="32323B"/>
                </a:solidFill>
                <a:cs typeface="Trebuchet MS"/>
              </a:rPr>
              <a:t>aplicarea</a:t>
            </a:r>
            <a:r>
              <a:rPr lang="en-US" dirty="0">
                <a:solidFill>
                  <a:srgbClr val="32323B"/>
                </a:solidFill>
                <a:cs typeface="Trebuchet MS"/>
              </a:rPr>
              <a:t> </a:t>
            </a:r>
            <a:r>
              <a:rPr lang="en-US" dirty="0" err="1">
                <a:solidFill>
                  <a:srgbClr val="32323B"/>
                </a:solidFill>
                <a:cs typeface="Trebuchet MS"/>
              </a:rPr>
              <a:t>corectă</a:t>
            </a:r>
            <a:r>
              <a:rPr lang="en-US" dirty="0">
                <a:solidFill>
                  <a:srgbClr val="32323B"/>
                </a:solidFill>
                <a:cs typeface="Trebuchet MS"/>
              </a:rPr>
              <a:t> a </a:t>
            </a:r>
            <a:r>
              <a:rPr lang="en-US" dirty="0" err="1">
                <a:solidFill>
                  <a:srgbClr val="32323B"/>
                </a:solidFill>
                <a:cs typeface="Trebuchet MS"/>
              </a:rPr>
              <a:t>reglementărilor</a:t>
            </a:r>
            <a:r>
              <a:rPr lang="en-US" dirty="0">
                <a:solidFill>
                  <a:srgbClr val="32323B"/>
                </a:solidFill>
                <a:cs typeface="Trebuchet MS"/>
              </a:rPr>
              <a:t> de </a:t>
            </a:r>
            <a:r>
              <a:rPr lang="en-US" dirty="0" err="1">
                <a:solidFill>
                  <a:srgbClr val="32323B"/>
                </a:solidFill>
                <a:cs typeface="Trebuchet MS"/>
              </a:rPr>
              <a:t>mediu</a:t>
            </a:r>
            <a:r>
              <a:rPr lang="en-US" dirty="0">
                <a:solidFill>
                  <a:srgbClr val="32323B"/>
                </a:solidFill>
                <a:cs typeface="Trebuchet MS"/>
              </a:rPr>
              <a:t> (EIA, SEA, IEA) </a:t>
            </a:r>
            <a:r>
              <a:rPr lang="en-US" dirty="0" err="1">
                <a:solidFill>
                  <a:srgbClr val="32323B"/>
                </a:solidFill>
                <a:cs typeface="Trebuchet MS"/>
              </a:rPr>
              <a:t>ar</a:t>
            </a:r>
            <a:r>
              <a:rPr lang="en-US" dirty="0">
                <a:solidFill>
                  <a:srgbClr val="32323B"/>
                </a:solidFill>
                <a:cs typeface="Trebuchet MS"/>
              </a:rPr>
              <a:t> fi </a:t>
            </a:r>
            <a:r>
              <a:rPr lang="en-US" dirty="0" err="1">
                <a:solidFill>
                  <a:srgbClr val="32323B"/>
                </a:solidFill>
                <a:cs typeface="Trebuchet MS"/>
              </a:rPr>
              <a:t>putut</a:t>
            </a:r>
            <a:r>
              <a:rPr lang="en-US" dirty="0">
                <a:solidFill>
                  <a:srgbClr val="32323B"/>
                </a:solidFill>
                <a:cs typeface="Trebuchet MS"/>
              </a:rPr>
              <a:t> </a:t>
            </a:r>
            <a:r>
              <a:rPr lang="en-US" dirty="0" err="1">
                <a:solidFill>
                  <a:srgbClr val="32323B"/>
                </a:solidFill>
                <a:cs typeface="Trebuchet MS"/>
              </a:rPr>
              <a:t>preveni</a:t>
            </a:r>
            <a:r>
              <a:rPr lang="en-US" dirty="0">
                <a:solidFill>
                  <a:srgbClr val="32323B"/>
                </a:solidFill>
                <a:cs typeface="Trebuchet MS"/>
              </a:rPr>
              <a:t> </a:t>
            </a:r>
            <a:r>
              <a:rPr lang="en-US" dirty="0" err="1">
                <a:solidFill>
                  <a:srgbClr val="32323B"/>
                </a:solidFill>
                <a:cs typeface="Trebuchet MS"/>
              </a:rPr>
              <a:t>sau</a:t>
            </a:r>
            <a:r>
              <a:rPr lang="en-US" dirty="0">
                <a:solidFill>
                  <a:srgbClr val="32323B"/>
                </a:solidFill>
                <a:cs typeface="Trebuchet MS"/>
              </a:rPr>
              <a:t> </a:t>
            </a:r>
            <a:r>
              <a:rPr lang="en-US" dirty="0" err="1">
                <a:solidFill>
                  <a:srgbClr val="32323B"/>
                </a:solidFill>
                <a:cs typeface="Trebuchet MS"/>
              </a:rPr>
              <a:t>atenua</a:t>
            </a:r>
            <a:r>
              <a:rPr lang="en-US" dirty="0">
                <a:solidFill>
                  <a:srgbClr val="32323B"/>
                </a:solidFill>
                <a:cs typeface="Trebuchet MS"/>
              </a:rPr>
              <a:t> </a:t>
            </a:r>
            <a:r>
              <a:rPr lang="en-US" dirty="0" err="1">
                <a:solidFill>
                  <a:srgbClr val="32323B"/>
                </a:solidFill>
                <a:cs typeface="Trebuchet MS"/>
              </a:rPr>
              <a:t>pagubele</a:t>
            </a:r>
            <a:r>
              <a:rPr lang="en-US" dirty="0">
                <a:solidFill>
                  <a:srgbClr val="32323B"/>
                </a:solidFill>
                <a:cs typeface="Trebuchet MS"/>
              </a:rPr>
              <a:t>.</a:t>
            </a:r>
            <a:endParaRPr sz="1800" dirty="0">
              <a:latin typeface="Trebuchet MS"/>
              <a:cs typeface="Trebuchet MS"/>
            </a:endParaRPr>
          </a:p>
        </p:txBody>
      </p:sp>
      <p:sp>
        <p:nvSpPr>
          <p:cNvPr id="7" name="object 7"/>
          <p:cNvSpPr txBox="1"/>
          <p:nvPr/>
        </p:nvSpPr>
        <p:spPr>
          <a:xfrm>
            <a:off x="481623" y="3279064"/>
            <a:ext cx="186690" cy="96710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90C226"/>
                </a:solidFill>
                <a:latin typeface="Lucida Sans Unicode"/>
                <a:cs typeface="Lucida Sans Unicode"/>
              </a:rPr>
              <a:t>▶</a:t>
            </a:r>
            <a:endParaRPr sz="1450">
              <a:latin typeface="Lucida Sans Unicode"/>
              <a:cs typeface="Lucida Sans Unicode"/>
            </a:endParaRPr>
          </a:p>
          <a:p>
            <a:pPr marL="12700">
              <a:lnSpc>
                <a:spcPct val="100000"/>
              </a:lnSpc>
              <a:spcBef>
                <a:spcPts val="1105"/>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8" name="object 8"/>
          <p:cNvSpPr txBox="1"/>
          <p:nvPr/>
        </p:nvSpPr>
        <p:spPr>
          <a:xfrm>
            <a:off x="807379" y="3527804"/>
            <a:ext cx="10332720" cy="1607491"/>
          </a:xfrm>
          <a:prstGeom prst="rect">
            <a:avLst/>
          </a:prstGeom>
        </p:spPr>
        <p:txBody>
          <a:bodyPr vert="horz" wrap="square" lIns="0" tIns="98425" rIns="0" bIns="0" rtlCol="0">
            <a:spAutoFit/>
          </a:bodyPr>
          <a:lstStyle/>
          <a:p>
            <a:pPr marL="12700">
              <a:lnSpc>
                <a:spcPct val="100000"/>
              </a:lnSpc>
              <a:spcBef>
                <a:spcPts val="775"/>
              </a:spcBef>
            </a:pPr>
            <a:r>
              <a:rPr lang="en-US" b="1" dirty="0" err="1">
                <a:solidFill>
                  <a:srgbClr val="32323B"/>
                </a:solidFill>
                <a:cs typeface="Trebuchet MS"/>
              </a:rPr>
              <a:t>Întrebarea</a:t>
            </a:r>
            <a:r>
              <a:rPr lang="en-US" b="1" dirty="0">
                <a:solidFill>
                  <a:srgbClr val="32323B"/>
                </a:solidFill>
                <a:cs typeface="Trebuchet MS"/>
              </a:rPr>
              <a:t> 2</a:t>
            </a:r>
            <a:r>
              <a:rPr sz="1800" b="1" spc="-25" dirty="0">
                <a:solidFill>
                  <a:srgbClr val="2C3C43"/>
                </a:solidFill>
                <a:latin typeface="Trebuchet MS"/>
                <a:cs typeface="Trebuchet MS"/>
              </a:rPr>
              <a:t>:</a:t>
            </a:r>
            <a:endParaRPr sz="1800" dirty="0">
              <a:latin typeface="Trebuchet MS"/>
              <a:cs typeface="Trebuchet MS"/>
            </a:endParaRPr>
          </a:p>
          <a:p>
            <a:pPr marL="12700" marR="5080">
              <a:lnSpc>
                <a:spcPts val="1889"/>
              </a:lnSpc>
              <a:spcBef>
                <a:spcPts val="969"/>
              </a:spcBef>
            </a:pPr>
            <a:r>
              <a:rPr lang="en-US" dirty="0">
                <a:solidFill>
                  <a:srgbClr val="32323B"/>
                </a:solidFill>
                <a:cs typeface="Trebuchet MS"/>
              </a:rPr>
              <a:t>Cum </a:t>
            </a:r>
            <a:r>
              <a:rPr lang="en-US" dirty="0" err="1">
                <a:solidFill>
                  <a:srgbClr val="32323B"/>
                </a:solidFill>
                <a:cs typeface="Trebuchet MS"/>
              </a:rPr>
              <a:t>ar</a:t>
            </a:r>
            <a:r>
              <a:rPr lang="en-US" dirty="0">
                <a:solidFill>
                  <a:srgbClr val="32323B"/>
                </a:solidFill>
                <a:cs typeface="Trebuchet MS"/>
              </a:rPr>
              <a:t> fi </a:t>
            </a:r>
            <a:r>
              <a:rPr lang="en-US" dirty="0" err="1">
                <a:solidFill>
                  <a:srgbClr val="32323B"/>
                </a:solidFill>
                <a:cs typeface="Trebuchet MS"/>
              </a:rPr>
              <a:t>putut</a:t>
            </a:r>
            <a:r>
              <a:rPr lang="en-US" dirty="0">
                <a:solidFill>
                  <a:srgbClr val="32323B"/>
                </a:solidFill>
                <a:cs typeface="Trebuchet MS"/>
              </a:rPr>
              <a:t> fi </a:t>
            </a:r>
            <a:r>
              <a:rPr lang="en-US" dirty="0" err="1">
                <a:solidFill>
                  <a:srgbClr val="32323B"/>
                </a:solidFill>
                <a:cs typeface="Trebuchet MS"/>
              </a:rPr>
              <a:t>integrată</a:t>
            </a:r>
            <a:r>
              <a:rPr lang="en-US" dirty="0">
                <a:solidFill>
                  <a:srgbClr val="32323B"/>
                </a:solidFill>
                <a:cs typeface="Trebuchet MS"/>
              </a:rPr>
              <a:t> o </a:t>
            </a:r>
            <a:r>
              <a:rPr lang="en-US" dirty="0" err="1">
                <a:solidFill>
                  <a:srgbClr val="32323B"/>
                </a:solidFill>
                <a:cs typeface="Trebuchet MS"/>
              </a:rPr>
              <a:t>strategie</a:t>
            </a:r>
            <a:r>
              <a:rPr lang="en-US" dirty="0">
                <a:solidFill>
                  <a:srgbClr val="32323B"/>
                </a:solidFill>
                <a:cs typeface="Trebuchet MS"/>
              </a:rPr>
              <a:t> ESG </a:t>
            </a:r>
            <a:r>
              <a:rPr lang="en-US" dirty="0" err="1">
                <a:solidFill>
                  <a:srgbClr val="32323B"/>
                </a:solidFill>
                <a:cs typeface="Trebuchet MS"/>
              </a:rPr>
              <a:t>eficientă</a:t>
            </a:r>
            <a:r>
              <a:rPr lang="en-US" dirty="0">
                <a:solidFill>
                  <a:srgbClr val="32323B"/>
                </a:solidFill>
                <a:cs typeface="Trebuchet MS"/>
              </a:rPr>
              <a:t> </a:t>
            </a:r>
            <a:r>
              <a:rPr lang="en-US" dirty="0" err="1">
                <a:solidFill>
                  <a:srgbClr val="32323B"/>
                </a:solidFill>
                <a:cs typeface="Trebuchet MS"/>
              </a:rPr>
              <a:t>în</a:t>
            </a:r>
            <a:r>
              <a:rPr lang="en-US" dirty="0">
                <a:solidFill>
                  <a:srgbClr val="32323B"/>
                </a:solidFill>
                <a:cs typeface="Trebuchet MS"/>
              </a:rPr>
              <a:t> </a:t>
            </a:r>
            <a:r>
              <a:rPr lang="en-US" dirty="0" err="1">
                <a:solidFill>
                  <a:srgbClr val="32323B"/>
                </a:solidFill>
                <a:cs typeface="Trebuchet MS"/>
              </a:rPr>
              <a:t>cadrul</a:t>
            </a:r>
            <a:r>
              <a:rPr lang="en-US" dirty="0">
                <a:solidFill>
                  <a:srgbClr val="32323B"/>
                </a:solidFill>
                <a:cs typeface="Trebuchet MS"/>
              </a:rPr>
              <a:t> </a:t>
            </a:r>
            <a:r>
              <a:rPr lang="en-US" dirty="0" err="1">
                <a:solidFill>
                  <a:srgbClr val="32323B"/>
                </a:solidFill>
                <a:cs typeface="Trebuchet MS"/>
              </a:rPr>
              <a:t>companiei</a:t>
            </a:r>
            <a:r>
              <a:rPr lang="en-US" dirty="0">
                <a:solidFill>
                  <a:srgbClr val="32323B"/>
                </a:solidFill>
                <a:cs typeface="Trebuchet MS"/>
              </a:rPr>
              <a:t> </a:t>
            </a:r>
            <a:r>
              <a:rPr lang="en-US" dirty="0" err="1">
                <a:solidFill>
                  <a:srgbClr val="32323B"/>
                </a:solidFill>
                <a:cs typeface="Trebuchet MS"/>
              </a:rPr>
              <a:t>pentru</a:t>
            </a:r>
            <a:r>
              <a:rPr lang="en-US" dirty="0">
                <a:solidFill>
                  <a:srgbClr val="32323B"/>
                </a:solidFill>
                <a:cs typeface="Trebuchet MS"/>
              </a:rPr>
              <a:t> a </a:t>
            </a:r>
            <a:r>
              <a:rPr lang="en-US" dirty="0" err="1">
                <a:solidFill>
                  <a:srgbClr val="32323B"/>
                </a:solidFill>
                <a:cs typeface="Trebuchet MS"/>
              </a:rPr>
              <a:t>echilibra</a:t>
            </a:r>
            <a:r>
              <a:rPr lang="en-US" dirty="0">
                <a:solidFill>
                  <a:srgbClr val="32323B"/>
                </a:solidFill>
                <a:cs typeface="Trebuchet MS"/>
              </a:rPr>
              <a:t> </a:t>
            </a:r>
            <a:r>
              <a:rPr lang="en-US" dirty="0" err="1">
                <a:solidFill>
                  <a:srgbClr val="32323B"/>
                </a:solidFill>
                <a:cs typeface="Trebuchet MS"/>
              </a:rPr>
              <a:t>dezvoltarea</a:t>
            </a:r>
            <a:r>
              <a:rPr lang="en-US" dirty="0">
                <a:solidFill>
                  <a:srgbClr val="32323B"/>
                </a:solidFill>
                <a:cs typeface="Trebuchet MS"/>
              </a:rPr>
              <a:t> </a:t>
            </a:r>
            <a:r>
              <a:rPr lang="en-US" dirty="0" err="1">
                <a:solidFill>
                  <a:srgbClr val="32323B"/>
                </a:solidFill>
                <a:cs typeface="Trebuchet MS"/>
              </a:rPr>
              <a:t>industrială</a:t>
            </a:r>
            <a:r>
              <a:rPr lang="en-US" dirty="0">
                <a:solidFill>
                  <a:srgbClr val="32323B"/>
                </a:solidFill>
                <a:cs typeface="Trebuchet MS"/>
              </a:rPr>
              <a:t> cu </a:t>
            </a:r>
            <a:r>
              <a:rPr lang="en-US" dirty="0" err="1">
                <a:solidFill>
                  <a:srgbClr val="32323B"/>
                </a:solidFill>
                <a:cs typeface="Trebuchet MS"/>
              </a:rPr>
              <a:t>protecția</a:t>
            </a:r>
            <a:r>
              <a:rPr lang="en-US" dirty="0">
                <a:solidFill>
                  <a:srgbClr val="32323B"/>
                </a:solidFill>
                <a:cs typeface="Trebuchet MS"/>
              </a:rPr>
              <a:t> </a:t>
            </a:r>
            <a:r>
              <a:rPr lang="en-US" dirty="0" err="1">
                <a:solidFill>
                  <a:srgbClr val="32323B"/>
                </a:solidFill>
                <a:cs typeface="Trebuchet MS"/>
              </a:rPr>
              <a:t>mediului</a:t>
            </a:r>
            <a:r>
              <a:rPr lang="en-US" dirty="0">
                <a:solidFill>
                  <a:srgbClr val="32323B"/>
                </a:solidFill>
                <a:cs typeface="Trebuchet MS"/>
              </a:rPr>
              <a:t>?
</a:t>
            </a:r>
            <a:r>
              <a:rPr lang="en-US" dirty="0" err="1">
                <a:solidFill>
                  <a:srgbClr val="32323B"/>
                </a:solidFill>
                <a:cs typeface="Trebuchet MS"/>
              </a:rPr>
              <a:t>Propuneți</a:t>
            </a:r>
            <a:r>
              <a:rPr lang="en-US" dirty="0">
                <a:solidFill>
                  <a:srgbClr val="32323B"/>
                </a:solidFill>
                <a:cs typeface="Trebuchet MS"/>
              </a:rPr>
              <a:t> a </a:t>
            </a:r>
            <a:r>
              <a:rPr lang="en-US" dirty="0" err="1">
                <a:solidFill>
                  <a:srgbClr val="32323B"/>
                </a:solidFill>
                <a:cs typeface="Trebuchet MS"/>
              </a:rPr>
              <a:t>două</a:t>
            </a:r>
            <a:r>
              <a:rPr lang="en-US" dirty="0">
                <a:solidFill>
                  <a:srgbClr val="32323B"/>
                </a:solidFill>
                <a:cs typeface="Trebuchet MS"/>
              </a:rPr>
              <a:t> </a:t>
            </a:r>
            <a:r>
              <a:rPr lang="en-US" dirty="0" err="1">
                <a:solidFill>
                  <a:srgbClr val="32323B"/>
                </a:solidFill>
                <a:cs typeface="Trebuchet MS"/>
              </a:rPr>
              <a:t>acțiuni</a:t>
            </a:r>
            <a:r>
              <a:rPr lang="en-US" dirty="0">
                <a:solidFill>
                  <a:srgbClr val="32323B"/>
                </a:solidFill>
                <a:cs typeface="Trebuchet MS"/>
              </a:rPr>
              <a:t> practice de </a:t>
            </a:r>
            <a:r>
              <a:rPr lang="en-US" dirty="0" err="1">
                <a:solidFill>
                  <a:srgbClr val="32323B"/>
                </a:solidFill>
                <a:cs typeface="Trebuchet MS"/>
              </a:rPr>
              <a:t>îmbunătățire</a:t>
            </a:r>
            <a:r>
              <a:rPr lang="en-US" dirty="0">
                <a:solidFill>
                  <a:srgbClr val="32323B"/>
                </a:solidFill>
                <a:cs typeface="Trebuchet MS"/>
              </a:rPr>
              <a:t> cu </a:t>
            </a:r>
            <a:r>
              <a:rPr lang="en-US" dirty="0" err="1">
                <a:solidFill>
                  <a:srgbClr val="32323B"/>
                </a:solidFill>
                <a:cs typeface="Trebuchet MS"/>
              </a:rPr>
              <a:t>privire</a:t>
            </a:r>
            <a:r>
              <a:rPr lang="en-US" dirty="0">
                <a:solidFill>
                  <a:srgbClr val="32323B"/>
                </a:solidFill>
                <a:cs typeface="Trebuchet MS"/>
              </a:rPr>
              <a:t> la </a:t>
            </a:r>
            <a:r>
              <a:rPr lang="en-US" dirty="0" err="1">
                <a:solidFill>
                  <a:srgbClr val="32323B"/>
                </a:solidFill>
                <a:cs typeface="Trebuchet MS"/>
              </a:rPr>
              <a:t>raportarea</a:t>
            </a:r>
            <a:r>
              <a:rPr lang="en-US"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t>
            </a:r>
            <a:r>
              <a:rPr lang="en-US" dirty="0" err="1">
                <a:solidFill>
                  <a:srgbClr val="32323B"/>
                </a:solidFill>
                <a:cs typeface="Trebuchet MS"/>
              </a:rPr>
              <a:t>auditarea</a:t>
            </a:r>
            <a:r>
              <a:rPr lang="en-US" dirty="0">
                <a:solidFill>
                  <a:srgbClr val="32323B"/>
                </a:solidFill>
                <a:cs typeface="Trebuchet MS"/>
              </a:rPr>
              <a:t> </a:t>
            </a:r>
            <a:r>
              <a:rPr lang="en-US" dirty="0" err="1">
                <a:solidFill>
                  <a:srgbClr val="32323B"/>
                </a:solidFill>
                <a:cs typeface="Trebuchet MS"/>
              </a:rPr>
              <a:t>sustenabilității</a:t>
            </a:r>
            <a:r>
              <a:rPr sz="1800" spc="-10" dirty="0">
                <a:solidFill>
                  <a:srgbClr val="32323B"/>
                </a:solidFill>
                <a:latin typeface="Trebuchet MS"/>
                <a:cs typeface="Trebuchet MS"/>
              </a:rPr>
              <a:t>.</a:t>
            </a:r>
            <a:endParaRPr sz="1800" dirty="0">
              <a:latin typeface="Trebuchet MS"/>
              <a:cs typeface="Trebuchet MS"/>
            </a:endParaRPr>
          </a:p>
        </p:txBody>
      </p:sp>
      <p:sp>
        <p:nvSpPr>
          <p:cNvPr id="9" name="object 9"/>
          <p:cNvSpPr txBox="1"/>
          <p:nvPr/>
        </p:nvSpPr>
        <p:spPr>
          <a:xfrm>
            <a:off x="481623" y="5224705"/>
            <a:ext cx="186690" cy="606425"/>
          </a:xfrm>
          <a:prstGeom prst="rect">
            <a:avLst/>
          </a:prstGeom>
        </p:spPr>
        <p:txBody>
          <a:bodyPr vert="horz" wrap="square" lIns="0" tIns="11430" rIns="0" bIns="0" rtlCol="0">
            <a:spAutoFit/>
          </a:bodyPr>
          <a:lstStyle/>
          <a:p>
            <a:pPr marL="12700">
              <a:lnSpc>
                <a:spcPct val="100000"/>
              </a:lnSpc>
              <a:spcBef>
                <a:spcPts val="90"/>
              </a:spcBef>
            </a:pPr>
            <a:r>
              <a:rPr sz="1450" spc="65" dirty="0">
                <a:solidFill>
                  <a:srgbClr val="F47521"/>
                </a:solidFill>
                <a:latin typeface="Lucida Sans Unicode"/>
                <a:cs typeface="Lucida Sans Unicode"/>
              </a:rPr>
              <a:t>▶</a:t>
            </a:r>
            <a:endParaRPr sz="1450">
              <a:latin typeface="Lucida Sans Unicode"/>
              <a:cs typeface="Lucida Sans Unicode"/>
            </a:endParaRPr>
          </a:p>
          <a:p>
            <a:pPr marL="12700">
              <a:lnSpc>
                <a:spcPct val="100000"/>
              </a:lnSpc>
              <a:spcBef>
                <a:spcPts val="1100"/>
              </a:spcBef>
            </a:pPr>
            <a:r>
              <a:rPr sz="1450" spc="65" dirty="0">
                <a:solidFill>
                  <a:srgbClr val="F47521"/>
                </a:solidFill>
                <a:latin typeface="Lucida Sans Unicode"/>
                <a:cs typeface="Lucida Sans Unicode"/>
              </a:rPr>
              <a:t>▶</a:t>
            </a:r>
            <a:endParaRPr sz="1450">
              <a:latin typeface="Lucida Sans Unicode"/>
              <a:cs typeface="Lucida Sans Unicode"/>
            </a:endParaRPr>
          </a:p>
        </p:txBody>
      </p:sp>
      <p:sp>
        <p:nvSpPr>
          <p:cNvPr id="10" name="object 10"/>
          <p:cNvSpPr txBox="1"/>
          <p:nvPr/>
        </p:nvSpPr>
        <p:spPr>
          <a:xfrm>
            <a:off x="807379" y="5112765"/>
            <a:ext cx="10331450" cy="1607491"/>
          </a:xfrm>
          <a:prstGeom prst="rect">
            <a:avLst/>
          </a:prstGeom>
        </p:spPr>
        <p:txBody>
          <a:bodyPr vert="horz" wrap="square" lIns="0" tIns="98425" rIns="0" bIns="0" rtlCol="0">
            <a:spAutoFit/>
          </a:bodyPr>
          <a:lstStyle/>
          <a:p>
            <a:pPr marL="12700">
              <a:lnSpc>
                <a:spcPct val="100000"/>
              </a:lnSpc>
              <a:spcBef>
                <a:spcPts val="775"/>
              </a:spcBef>
            </a:pPr>
            <a:r>
              <a:rPr lang="en-US" b="1" dirty="0" err="1">
                <a:solidFill>
                  <a:srgbClr val="2C3C43"/>
                </a:solidFill>
                <a:cs typeface="Trebuchet MS"/>
              </a:rPr>
              <a:t>Întrebarea</a:t>
            </a:r>
            <a:r>
              <a:rPr lang="en-US" b="1" dirty="0">
                <a:solidFill>
                  <a:srgbClr val="2C3C43"/>
                </a:solidFill>
                <a:cs typeface="Trebuchet MS"/>
              </a:rPr>
              <a:t> 3: </a:t>
            </a:r>
            <a:r>
              <a:rPr lang="en-US" b="1" dirty="0" err="1">
                <a:solidFill>
                  <a:srgbClr val="2C3C43"/>
                </a:solidFill>
                <a:cs typeface="Trebuchet MS"/>
              </a:rPr>
              <a:t>Întrebarea</a:t>
            </a:r>
            <a:r>
              <a:rPr lang="en-US" b="1" dirty="0">
                <a:solidFill>
                  <a:srgbClr val="2C3C43"/>
                </a:solidFill>
                <a:cs typeface="Trebuchet MS"/>
              </a:rPr>
              <a:t> 3</a:t>
            </a:r>
            <a:r>
              <a:rPr sz="1800" b="1" spc="-25" dirty="0">
                <a:solidFill>
                  <a:srgbClr val="32323B"/>
                </a:solidFill>
                <a:latin typeface="Trebuchet MS"/>
                <a:cs typeface="Trebuchet MS"/>
              </a:rPr>
              <a:t>:</a:t>
            </a:r>
            <a:endParaRPr sz="1800" dirty="0">
              <a:latin typeface="Trebuchet MS"/>
              <a:cs typeface="Trebuchet MS"/>
            </a:endParaRPr>
          </a:p>
          <a:p>
            <a:pPr marL="12700" marR="5080">
              <a:lnSpc>
                <a:spcPts val="1889"/>
              </a:lnSpc>
              <a:spcBef>
                <a:spcPts val="969"/>
              </a:spcBef>
            </a:pPr>
            <a:r>
              <a:rPr lang="en-US" dirty="0">
                <a:solidFill>
                  <a:srgbClr val="32323B"/>
                </a:solidFill>
                <a:cs typeface="Trebuchet MS"/>
              </a:rPr>
              <a:t>Din </a:t>
            </a:r>
            <a:r>
              <a:rPr lang="en-US" dirty="0" err="1">
                <a:solidFill>
                  <a:srgbClr val="32323B"/>
                </a:solidFill>
                <a:cs typeface="Trebuchet MS"/>
              </a:rPr>
              <a:t>perspectiva</a:t>
            </a:r>
            <a:r>
              <a:rPr lang="en-US" dirty="0">
                <a:solidFill>
                  <a:srgbClr val="32323B"/>
                </a:solidFill>
                <a:cs typeface="Trebuchet MS"/>
              </a:rPr>
              <a:t> </a:t>
            </a:r>
            <a:r>
              <a:rPr lang="en-US" dirty="0" err="1">
                <a:solidFill>
                  <a:srgbClr val="32323B"/>
                </a:solidFill>
                <a:cs typeface="Trebuchet MS"/>
              </a:rPr>
              <a:t>responsabilității</a:t>
            </a:r>
            <a:r>
              <a:rPr lang="en-US" dirty="0">
                <a:solidFill>
                  <a:srgbClr val="32323B"/>
                </a:solidFill>
                <a:cs typeface="Trebuchet MS"/>
              </a:rPr>
              <a:t> </a:t>
            </a:r>
            <a:r>
              <a:rPr lang="en-US" dirty="0" err="1">
                <a:solidFill>
                  <a:srgbClr val="32323B"/>
                </a:solidFill>
                <a:cs typeface="Trebuchet MS"/>
              </a:rPr>
              <a:t>sociale</a:t>
            </a:r>
            <a:r>
              <a:rPr lang="en-US"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 </a:t>
            </a:r>
            <a:r>
              <a:rPr lang="en-US" dirty="0" err="1">
                <a:solidFill>
                  <a:srgbClr val="32323B"/>
                </a:solidFill>
                <a:cs typeface="Trebuchet MS"/>
              </a:rPr>
              <a:t>guvernanței</a:t>
            </a:r>
            <a:r>
              <a:rPr lang="en-US" dirty="0">
                <a:solidFill>
                  <a:srgbClr val="32323B"/>
                </a:solidFill>
                <a:cs typeface="Trebuchet MS"/>
              </a:rPr>
              <a:t>, </a:t>
            </a:r>
            <a:r>
              <a:rPr lang="en-US" dirty="0" err="1">
                <a:solidFill>
                  <a:srgbClr val="32323B"/>
                </a:solidFill>
                <a:cs typeface="Trebuchet MS"/>
              </a:rPr>
              <a:t>ce</a:t>
            </a:r>
            <a:r>
              <a:rPr lang="en-US" dirty="0">
                <a:solidFill>
                  <a:srgbClr val="32323B"/>
                </a:solidFill>
                <a:cs typeface="Trebuchet MS"/>
              </a:rPr>
              <a:t> </a:t>
            </a:r>
            <a:r>
              <a:rPr lang="en-US" dirty="0" err="1">
                <a:solidFill>
                  <a:srgbClr val="32323B"/>
                </a:solidFill>
                <a:cs typeface="Trebuchet MS"/>
              </a:rPr>
              <a:t>lecții</a:t>
            </a:r>
            <a:r>
              <a:rPr lang="en-US" dirty="0">
                <a:solidFill>
                  <a:srgbClr val="32323B"/>
                </a:solidFill>
                <a:cs typeface="Trebuchet MS"/>
              </a:rPr>
              <a:t> </a:t>
            </a:r>
            <a:r>
              <a:rPr lang="en-US" dirty="0" err="1">
                <a:solidFill>
                  <a:srgbClr val="32323B"/>
                </a:solidFill>
                <a:cs typeface="Trebuchet MS"/>
              </a:rPr>
              <a:t>poate</a:t>
            </a:r>
            <a:r>
              <a:rPr lang="en-US" dirty="0">
                <a:solidFill>
                  <a:srgbClr val="32323B"/>
                </a:solidFill>
                <a:cs typeface="Trebuchet MS"/>
              </a:rPr>
              <a:t> </a:t>
            </a:r>
            <a:r>
              <a:rPr lang="en-US" dirty="0" err="1">
                <a:solidFill>
                  <a:srgbClr val="32323B"/>
                </a:solidFill>
                <a:cs typeface="Trebuchet MS"/>
              </a:rPr>
              <a:t>învăța</a:t>
            </a:r>
            <a:r>
              <a:rPr lang="en-US" dirty="0">
                <a:solidFill>
                  <a:srgbClr val="32323B"/>
                </a:solidFill>
                <a:cs typeface="Trebuchet MS"/>
              </a:rPr>
              <a:t> o </a:t>
            </a:r>
            <a:r>
              <a:rPr lang="en-US" dirty="0" err="1">
                <a:solidFill>
                  <a:srgbClr val="32323B"/>
                </a:solidFill>
                <a:cs typeface="Trebuchet MS"/>
              </a:rPr>
              <a:t>companie</a:t>
            </a:r>
            <a:r>
              <a:rPr lang="en-US" dirty="0">
                <a:solidFill>
                  <a:srgbClr val="32323B"/>
                </a:solidFill>
                <a:cs typeface="Trebuchet MS"/>
              </a:rPr>
              <a:t> </a:t>
            </a:r>
            <a:r>
              <a:rPr lang="en-US" dirty="0" err="1">
                <a:solidFill>
                  <a:srgbClr val="32323B"/>
                </a:solidFill>
                <a:cs typeface="Trebuchet MS"/>
              </a:rPr>
              <a:t>modernă</a:t>
            </a:r>
            <a:r>
              <a:rPr lang="en-US" dirty="0">
                <a:solidFill>
                  <a:srgbClr val="32323B"/>
                </a:solidFill>
                <a:cs typeface="Trebuchet MS"/>
              </a:rPr>
              <a:t> din </a:t>
            </a:r>
            <a:r>
              <a:rPr lang="en-US" dirty="0" err="1">
                <a:solidFill>
                  <a:srgbClr val="32323B"/>
                </a:solidFill>
                <a:cs typeface="Trebuchet MS"/>
              </a:rPr>
              <a:t>cazul</a:t>
            </a:r>
            <a:r>
              <a:rPr lang="en-US" dirty="0">
                <a:solidFill>
                  <a:srgbClr val="32323B"/>
                </a:solidFill>
                <a:cs typeface="Trebuchet MS"/>
              </a:rPr>
              <a:t> ILVA?
</a:t>
            </a:r>
            <a:r>
              <a:rPr lang="en-US" dirty="0" err="1">
                <a:solidFill>
                  <a:srgbClr val="32323B"/>
                </a:solidFill>
                <a:cs typeface="Trebuchet MS"/>
              </a:rPr>
              <a:t>Reflectați</a:t>
            </a:r>
            <a:r>
              <a:rPr lang="en-US" dirty="0">
                <a:solidFill>
                  <a:srgbClr val="32323B"/>
                </a:solidFill>
                <a:cs typeface="Trebuchet MS"/>
              </a:rPr>
              <a:t> </a:t>
            </a:r>
            <a:r>
              <a:rPr lang="en-US" dirty="0" err="1">
                <a:solidFill>
                  <a:srgbClr val="32323B"/>
                </a:solidFill>
                <a:cs typeface="Trebuchet MS"/>
              </a:rPr>
              <a:t>asupra</a:t>
            </a:r>
            <a:r>
              <a:rPr lang="en-US" dirty="0">
                <a:solidFill>
                  <a:srgbClr val="32323B"/>
                </a:solidFill>
                <a:cs typeface="Trebuchet MS"/>
              </a:rPr>
              <a:t> </a:t>
            </a:r>
            <a:r>
              <a:rPr lang="en-US" dirty="0" err="1">
                <a:solidFill>
                  <a:srgbClr val="32323B"/>
                </a:solidFill>
                <a:cs typeface="Trebuchet MS"/>
              </a:rPr>
              <a:t>modului</a:t>
            </a:r>
            <a:r>
              <a:rPr lang="en-US" dirty="0">
                <a:solidFill>
                  <a:srgbClr val="32323B"/>
                </a:solidFill>
                <a:cs typeface="Trebuchet MS"/>
              </a:rPr>
              <a:t> </a:t>
            </a:r>
            <a:r>
              <a:rPr lang="en-US" dirty="0" err="1">
                <a:solidFill>
                  <a:srgbClr val="32323B"/>
                </a:solidFill>
                <a:cs typeface="Trebuchet MS"/>
              </a:rPr>
              <a:t>în</a:t>
            </a:r>
            <a:r>
              <a:rPr lang="en-US" dirty="0">
                <a:solidFill>
                  <a:srgbClr val="32323B"/>
                </a:solidFill>
                <a:cs typeface="Trebuchet MS"/>
              </a:rPr>
              <a:t> care </a:t>
            </a:r>
            <a:r>
              <a:rPr lang="en-US" dirty="0" err="1">
                <a:solidFill>
                  <a:srgbClr val="32323B"/>
                </a:solidFill>
                <a:cs typeface="Trebuchet MS"/>
              </a:rPr>
              <a:t>transparența</a:t>
            </a:r>
            <a:r>
              <a:rPr lang="en-US"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t>
            </a:r>
            <a:r>
              <a:rPr lang="en-US" dirty="0" err="1">
                <a:solidFill>
                  <a:srgbClr val="32323B"/>
                </a:solidFill>
                <a:cs typeface="Trebuchet MS"/>
              </a:rPr>
              <a:t>raportarea</a:t>
            </a:r>
            <a:r>
              <a:rPr lang="en-US" dirty="0">
                <a:solidFill>
                  <a:srgbClr val="32323B"/>
                </a:solidFill>
                <a:cs typeface="Trebuchet MS"/>
              </a:rPr>
              <a:t> ESG pot </a:t>
            </a:r>
            <a:r>
              <a:rPr lang="en-US" dirty="0" err="1">
                <a:solidFill>
                  <a:srgbClr val="32323B"/>
                </a:solidFill>
                <a:cs typeface="Trebuchet MS"/>
              </a:rPr>
              <a:t>influența</a:t>
            </a:r>
            <a:r>
              <a:rPr lang="en-US" dirty="0">
                <a:solidFill>
                  <a:srgbClr val="32323B"/>
                </a:solidFill>
                <a:cs typeface="Trebuchet MS"/>
              </a:rPr>
              <a:t> </a:t>
            </a:r>
            <a:r>
              <a:rPr lang="en-US" dirty="0" err="1">
                <a:solidFill>
                  <a:srgbClr val="32323B"/>
                </a:solidFill>
                <a:cs typeface="Trebuchet MS"/>
              </a:rPr>
              <a:t>reputația</a:t>
            </a:r>
            <a:r>
              <a:rPr lang="en-US" dirty="0">
                <a:solidFill>
                  <a:srgbClr val="32323B"/>
                </a:solidFill>
                <a:cs typeface="Trebuchet MS"/>
              </a:rPr>
              <a:t> </a:t>
            </a:r>
            <a:r>
              <a:rPr lang="en-US" dirty="0" err="1">
                <a:solidFill>
                  <a:srgbClr val="32323B"/>
                </a:solidFill>
                <a:cs typeface="Trebuchet MS"/>
              </a:rPr>
              <a:t>și</a:t>
            </a:r>
            <a:r>
              <a:rPr lang="en-US" dirty="0">
                <a:solidFill>
                  <a:srgbClr val="32323B"/>
                </a:solidFill>
                <a:cs typeface="Trebuchet MS"/>
              </a:rPr>
              <a:t> </a:t>
            </a:r>
            <a:r>
              <a:rPr lang="en-US" dirty="0" err="1">
                <a:solidFill>
                  <a:srgbClr val="32323B"/>
                </a:solidFill>
                <a:cs typeface="Trebuchet MS"/>
              </a:rPr>
              <a:t>încrederea</a:t>
            </a:r>
            <a:r>
              <a:rPr lang="en-US" dirty="0">
                <a:solidFill>
                  <a:srgbClr val="32323B"/>
                </a:solidFill>
                <a:cs typeface="Trebuchet MS"/>
              </a:rPr>
              <a:t> </a:t>
            </a:r>
            <a:r>
              <a:rPr lang="en-US" dirty="0" err="1">
                <a:solidFill>
                  <a:srgbClr val="32323B"/>
                </a:solidFill>
                <a:cs typeface="Trebuchet MS"/>
              </a:rPr>
              <a:t>părților</a:t>
            </a:r>
            <a:r>
              <a:rPr lang="en-US" dirty="0">
                <a:solidFill>
                  <a:srgbClr val="32323B"/>
                </a:solidFill>
                <a:cs typeface="Trebuchet MS"/>
              </a:rPr>
              <a:t> </a:t>
            </a:r>
            <a:r>
              <a:rPr lang="en-US" dirty="0" err="1">
                <a:solidFill>
                  <a:srgbClr val="32323B"/>
                </a:solidFill>
                <a:cs typeface="Trebuchet MS"/>
              </a:rPr>
              <a:t>interesate</a:t>
            </a:r>
            <a:r>
              <a:rPr sz="1800" spc="-10" dirty="0">
                <a:solidFill>
                  <a:srgbClr val="32323B"/>
                </a:solidFill>
                <a:latin typeface="Trebuchet MS"/>
                <a:cs typeface="Trebuchet MS"/>
              </a:rPr>
              <a:t>.</a:t>
            </a:r>
            <a:endParaRPr sz="1800" dirty="0">
              <a:latin typeface="Trebuchet MS"/>
              <a:cs typeface="Trebuchet MS"/>
            </a:endParaRPr>
          </a:p>
        </p:txBody>
      </p:sp>
      <p:sp>
        <p:nvSpPr>
          <p:cNvPr id="11" name="object 11"/>
          <p:cNvSpPr txBox="1"/>
          <p:nvPr/>
        </p:nvSpPr>
        <p:spPr>
          <a:xfrm>
            <a:off x="4420331" y="1786084"/>
            <a:ext cx="3351529" cy="320601"/>
          </a:xfrm>
          <a:prstGeom prst="rect">
            <a:avLst/>
          </a:prstGeom>
        </p:spPr>
        <p:txBody>
          <a:bodyPr vert="horz" wrap="square" lIns="0" tIns="12700" rIns="0" bIns="0" rtlCol="0">
            <a:spAutoFit/>
          </a:bodyPr>
          <a:lstStyle/>
          <a:p>
            <a:pPr marL="12700">
              <a:lnSpc>
                <a:spcPct val="100000"/>
              </a:lnSpc>
              <a:spcBef>
                <a:spcPts val="100"/>
              </a:spcBef>
            </a:pPr>
            <a:r>
              <a:rPr lang="it-IT" sz="2000" b="1" dirty="0">
                <a:solidFill>
                  <a:srgbClr val="92D050"/>
                </a:solidFill>
                <a:cs typeface="Trebuchet MS"/>
              </a:rPr>
              <a:t>Întrebările studiului de caz</a:t>
            </a:r>
            <a:endParaRPr sz="2000" dirty="0">
              <a:latin typeface="Trebuchet MS"/>
              <a:cs typeface="Trebuchet MS"/>
            </a:endParaRPr>
          </a:p>
        </p:txBody>
      </p:sp>
      <p:sp>
        <p:nvSpPr>
          <p:cNvPr id="12" name="object 12"/>
          <p:cNvSpPr txBox="1">
            <a:spLocks noGrp="1"/>
          </p:cNvSpPr>
          <p:nvPr>
            <p:ph type="title"/>
          </p:nvPr>
        </p:nvSpPr>
        <p:spPr>
          <a:xfrm>
            <a:off x="2897014" y="573294"/>
            <a:ext cx="7214234" cy="654050"/>
          </a:xfrm>
          <a:prstGeom prst="rect">
            <a:avLst/>
          </a:prstGeom>
        </p:spPr>
        <p:txBody>
          <a:bodyPr vert="horz" wrap="square" lIns="0" tIns="91440" rIns="0" bIns="0" rtlCol="0">
            <a:spAutoFit/>
          </a:bodyPr>
          <a:lstStyle/>
          <a:p>
            <a:pPr marL="12700" marR="5080" indent="499745">
              <a:lnSpc>
                <a:spcPct val="78300"/>
              </a:lnSpc>
              <a:spcBef>
                <a:spcPts val="720"/>
              </a:spcBef>
            </a:pPr>
            <a:r>
              <a:rPr lang="en-US" sz="2300" dirty="0" err="1"/>
              <a:t>Studiu</a:t>
            </a:r>
            <a:r>
              <a:rPr lang="en-US" sz="2300" dirty="0"/>
              <a:t> de </a:t>
            </a:r>
            <a:r>
              <a:rPr lang="en-US" sz="2300" dirty="0" err="1"/>
              <a:t>caz</a:t>
            </a:r>
            <a:r>
              <a:rPr lang="en-US" sz="2300" dirty="0"/>
              <a:t>: </a:t>
            </a:r>
            <a:r>
              <a:rPr lang="en-US" sz="2300" dirty="0" err="1"/>
              <a:t>Cazul</a:t>
            </a:r>
            <a:r>
              <a:rPr lang="en-US" sz="2300" dirty="0"/>
              <a:t> ILVA la Taranto – </a:t>
            </a:r>
            <a:r>
              <a:rPr lang="en-US" sz="2300" dirty="0" err="1"/>
              <a:t>între</a:t>
            </a:r>
            <a:r>
              <a:rPr lang="en-US" sz="2300" dirty="0"/>
              <a:t> </a:t>
            </a:r>
            <a:r>
              <a:rPr lang="en-US" sz="2300" dirty="0" err="1"/>
              <a:t>producția</a:t>
            </a:r>
            <a:r>
              <a:rPr lang="en-US" sz="2300" dirty="0"/>
              <a:t> </a:t>
            </a:r>
            <a:r>
              <a:rPr lang="en-US" sz="2300" dirty="0" err="1"/>
              <a:t>industrială</a:t>
            </a:r>
            <a:r>
              <a:rPr lang="en-US" sz="2300" dirty="0"/>
              <a:t> </a:t>
            </a:r>
            <a:r>
              <a:rPr lang="en-US" sz="2300" dirty="0" err="1"/>
              <a:t>și</a:t>
            </a:r>
            <a:r>
              <a:rPr lang="en-US" sz="2300" dirty="0"/>
              <a:t> </a:t>
            </a:r>
            <a:r>
              <a:rPr lang="en-US" sz="2300" dirty="0" err="1"/>
              <a:t>responsabilitatea</a:t>
            </a:r>
            <a:r>
              <a:rPr lang="en-US" sz="2300" dirty="0"/>
              <a:t> de </a:t>
            </a:r>
            <a:r>
              <a:rPr lang="en-US" sz="2300" dirty="0" err="1"/>
              <a:t>mediu</a:t>
            </a:r>
            <a:endParaRPr sz="23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E92A0-105D-0323-6DCB-0C1152E6800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173C71-E14B-1EFF-0A23-0ED78B0CAB8A}"/>
              </a:ext>
            </a:extLst>
          </p:cNvPr>
          <p:cNvSpPr>
            <a:spLocks noGrp="1"/>
          </p:cNvSpPr>
          <p:nvPr>
            <p:ph type="title"/>
          </p:nvPr>
        </p:nvSpPr>
        <p:spPr>
          <a:xfrm>
            <a:off x="343709" y="1119402"/>
            <a:ext cx="10986899" cy="660400"/>
          </a:xfrm>
        </p:spPr>
        <p:txBody>
          <a:bodyPr>
            <a:normAutofit fontScale="90000"/>
          </a:bodyPr>
          <a:lstStyle/>
          <a:p>
            <a:r>
              <a:rPr lang="en-US" dirty="0">
                <a:solidFill>
                  <a:srgbClr val="255839"/>
                </a:solidFill>
              </a:rPr>
              <a:t>ACTIVITATE INDIVIDUALĂ DE REFLECȚIE A FORMATORULUI</a:t>
            </a:r>
            <a:endParaRPr lang="el-GR" dirty="0">
              <a:solidFill>
                <a:srgbClr val="255839"/>
              </a:solidFill>
            </a:endParaRPr>
          </a:p>
        </p:txBody>
      </p:sp>
      <p:sp>
        <p:nvSpPr>
          <p:cNvPr id="7" name="Content Placeholder 6">
            <a:extLst>
              <a:ext uri="{FF2B5EF4-FFF2-40B4-BE49-F238E27FC236}">
                <a16:creationId xmlns:a16="http://schemas.microsoft.com/office/drawing/2014/main" id="{E7E51FB7-7949-3BFA-6151-097E4345E6DF}"/>
              </a:ext>
            </a:extLst>
          </p:cNvPr>
          <p:cNvSpPr>
            <a:spLocks noGrp="1"/>
          </p:cNvSpPr>
          <p:nvPr>
            <p:ph sz="quarter" idx="12"/>
          </p:nvPr>
        </p:nvSpPr>
        <p:spPr>
          <a:xfrm>
            <a:off x="2748813" y="3596127"/>
            <a:ext cx="7916626" cy="1677725"/>
          </a:xfrm>
        </p:spPr>
        <p:txBody>
          <a:bodyPr>
            <a:normAutofit fontScale="92500" lnSpcReduction="10000"/>
          </a:bodyPr>
          <a:lstStyle/>
          <a:p>
            <a:r>
              <a:rPr lang="en-US" sz="3600" b="1" dirty="0" err="1"/>
              <a:t>Fișa</a:t>
            </a:r>
            <a:r>
              <a:rPr lang="en-US" sz="3600" b="1" dirty="0"/>
              <a:t> de </a:t>
            </a:r>
            <a:r>
              <a:rPr lang="en-US" sz="3600" b="1" dirty="0" err="1"/>
              <a:t>lucru</a:t>
            </a:r>
            <a:r>
              <a:rPr lang="en-US" sz="3600" b="1" dirty="0"/>
              <a:t> 5:</a:t>
            </a:r>
          </a:p>
          <a:p>
            <a:endParaRPr lang="en-US" sz="3600" b="1" dirty="0"/>
          </a:p>
          <a:p>
            <a:r>
              <a:rPr lang="en-US" sz="3600" b="1" i="1" dirty="0" err="1"/>
              <a:t>Reflecție</a:t>
            </a:r>
            <a:r>
              <a:rPr lang="en-US" sz="3600" b="1" i="1" dirty="0"/>
              <a:t> </a:t>
            </a:r>
            <a:r>
              <a:rPr lang="en-US" sz="3600" b="1" i="1" dirty="0" err="1"/>
              <a:t>și</a:t>
            </a:r>
            <a:r>
              <a:rPr lang="en-US" sz="3600" b="1" i="1" dirty="0"/>
              <a:t> </a:t>
            </a:r>
            <a:r>
              <a:rPr lang="en-US" sz="3600" b="1" i="1" dirty="0" err="1"/>
              <a:t>pași</a:t>
            </a:r>
            <a:r>
              <a:rPr lang="en-US" sz="3600" b="1" i="1" dirty="0"/>
              <a:t> </a:t>
            </a:r>
            <a:r>
              <a:rPr lang="en-US" sz="3600" b="1" i="1" dirty="0" err="1"/>
              <a:t>următori</a:t>
            </a:r>
            <a:endParaRPr lang="en-US" dirty="0"/>
          </a:p>
        </p:txBody>
      </p:sp>
      <p:pic>
        <p:nvPicPr>
          <p:cNvPr id="1026" name="Picture 2" descr="Think Emoji PNGs for Free Download">
            <a:extLst>
              <a:ext uri="{FF2B5EF4-FFF2-40B4-BE49-F238E27FC236}">
                <a16:creationId xmlns:a16="http://schemas.microsoft.com/office/drawing/2014/main" id="{18A166E9-971B-4E80-F48A-D50E3501E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79802"/>
            <a:ext cx="3021386" cy="3021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4185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96AA0-87DF-B7B3-DA1F-C49C516A6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7AC0514-BFAF-E6FA-81F4-824AB3934038}"/>
              </a:ext>
            </a:extLst>
          </p:cNvPr>
          <p:cNvSpPr>
            <a:spLocks noGrp="1"/>
          </p:cNvSpPr>
          <p:nvPr>
            <p:ph type="title"/>
          </p:nvPr>
        </p:nvSpPr>
        <p:spPr>
          <a:xfrm>
            <a:off x="343709" y="1119402"/>
            <a:ext cx="9293271" cy="660400"/>
          </a:xfrm>
        </p:spPr>
        <p:txBody>
          <a:bodyPr>
            <a:normAutofit/>
          </a:bodyPr>
          <a:lstStyle/>
          <a:p>
            <a:r>
              <a:rPr lang="en-US" dirty="0">
                <a:solidFill>
                  <a:srgbClr val="255839"/>
                </a:solidFill>
              </a:rPr>
              <a:t>ACTIVITATE DE REFLECȚIE ÎN GRUP</a:t>
            </a:r>
            <a:endParaRPr lang="el-GR" dirty="0">
              <a:solidFill>
                <a:srgbClr val="255839"/>
              </a:solidFill>
            </a:endParaRPr>
          </a:p>
        </p:txBody>
      </p:sp>
      <p:sp>
        <p:nvSpPr>
          <p:cNvPr id="7" name="Content Placeholder 6">
            <a:extLst>
              <a:ext uri="{FF2B5EF4-FFF2-40B4-BE49-F238E27FC236}">
                <a16:creationId xmlns:a16="http://schemas.microsoft.com/office/drawing/2014/main" id="{7461757E-C1BE-7FCE-2ECF-272D57EC6A21}"/>
              </a:ext>
            </a:extLst>
          </p:cNvPr>
          <p:cNvSpPr>
            <a:spLocks noGrp="1"/>
          </p:cNvSpPr>
          <p:nvPr>
            <p:ph sz="quarter" idx="12"/>
          </p:nvPr>
        </p:nvSpPr>
        <p:spPr>
          <a:xfrm>
            <a:off x="589600" y="3859306"/>
            <a:ext cx="7916626" cy="1677725"/>
          </a:xfrm>
        </p:spPr>
        <p:txBody>
          <a:bodyPr>
            <a:normAutofit/>
          </a:bodyPr>
          <a:lstStyle/>
          <a:p>
            <a:r>
              <a:rPr lang="en-US" sz="3600" b="1" i="1" dirty="0"/>
              <a:t>Care </a:t>
            </a:r>
            <a:r>
              <a:rPr lang="en-US" sz="3600" b="1" i="1" dirty="0" err="1"/>
              <a:t>este</a:t>
            </a:r>
            <a:r>
              <a:rPr lang="en-US" sz="3600" b="1" i="1" dirty="0"/>
              <a:t> o </a:t>
            </a:r>
            <a:r>
              <a:rPr lang="en-US" sz="3600" b="1" i="1" dirty="0" err="1"/>
              <a:t>schimbare</a:t>
            </a:r>
            <a:r>
              <a:rPr lang="en-US" sz="3600" b="1" i="1" dirty="0"/>
              <a:t> pe care o </a:t>
            </a:r>
            <a:r>
              <a:rPr lang="en-US" sz="3600" b="1" i="1" dirty="0" err="1"/>
              <a:t>veți</a:t>
            </a:r>
            <a:r>
              <a:rPr lang="en-US" sz="3600" b="1" i="1" dirty="0"/>
              <a:t> </a:t>
            </a:r>
            <a:r>
              <a:rPr lang="en-US" sz="3600" b="1" i="1" dirty="0" err="1"/>
              <a:t>implementa</a:t>
            </a:r>
            <a:r>
              <a:rPr lang="en-US" sz="3600" b="1" i="1" dirty="0"/>
              <a:t> prima </a:t>
            </a:r>
            <a:r>
              <a:rPr lang="en-US" sz="3600" b="1" i="1" dirty="0" err="1"/>
              <a:t>dată</a:t>
            </a:r>
            <a:r>
              <a:rPr lang="en-US" sz="3600" b="1" i="1" dirty="0"/>
              <a:t>?</a:t>
            </a:r>
            <a:endParaRPr lang="en-US" dirty="0"/>
          </a:p>
        </p:txBody>
      </p:sp>
      <p:pic>
        <p:nvPicPr>
          <p:cNvPr id="2" name="Picture 1">
            <a:extLst>
              <a:ext uri="{FF2B5EF4-FFF2-40B4-BE49-F238E27FC236}">
                <a16:creationId xmlns:a16="http://schemas.microsoft.com/office/drawing/2014/main" id="{CBC5BE8F-5DDA-8DC7-2FDC-645C277C6F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6798" y="1320969"/>
            <a:ext cx="3921493" cy="2613863"/>
          </a:xfrm>
          <a:prstGeom prst="rect">
            <a:avLst/>
          </a:prstGeom>
          <a:noFill/>
          <a:ln>
            <a:noFill/>
          </a:ln>
        </p:spPr>
      </p:pic>
    </p:spTree>
    <p:extLst>
      <p:ext uri="{BB962C8B-B14F-4D97-AF65-F5344CB8AC3E}">
        <p14:creationId xmlns:p14="http://schemas.microsoft.com/office/powerpoint/2010/main" val="2918072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30214" y="1864624"/>
            <a:ext cx="6371016" cy="500784"/>
          </a:xfrm>
        </p:spPr>
        <p:txBody>
          <a:bodyPr/>
          <a:lstStyle/>
          <a:p>
            <a:r>
              <a:rPr lang="en-US" b="1" dirty="0" err="1"/>
              <a:t>Proiectarea</a:t>
            </a:r>
            <a:r>
              <a:rPr lang="en-US" b="1" dirty="0"/>
              <a:t> </a:t>
            </a:r>
            <a:r>
              <a:rPr lang="en-US" b="1" dirty="0" err="1"/>
              <a:t>unei</a:t>
            </a:r>
            <a:r>
              <a:rPr lang="en-US" b="1" dirty="0"/>
              <a:t> </a:t>
            </a:r>
            <a:r>
              <a:rPr lang="en-US" b="1" dirty="0" err="1"/>
              <a:t>sesiuni</a:t>
            </a:r>
            <a:r>
              <a:rPr lang="en-US" b="1" dirty="0"/>
              <a:t> de </a:t>
            </a:r>
            <a:r>
              <a:rPr lang="en-US" b="1" dirty="0" err="1"/>
              <a:t>instruire</a:t>
            </a:r>
            <a:r>
              <a:rPr lang="en-US" b="1" dirty="0"/>
              <a:t> ESE</a:t>
            </a:r>
            <a:endParaRPr lang="hr-HR" dirty="0"/>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119712" y="2823160"/>
            <a:ext cx="6371016" cy="3109124"/>
          </a:xfrm>
        </p:spPr>
        <p:txBody>
          <a:bodyPr/>
          <a:lstStyle/>
          <a:p>
            <a:pPr marL="0" indent="0">
              <a:buNone/>
            </a:pPr>
            <a:r>
              <a:rPr lang="en-US" b="1" dirty="0" err="1"/>
              <a:t>Durata</a:t>
            </a:r>
            <a:r>
              <a:rPr lang="en-US" b="1" dirty="0"/>
              <a:t>:</a:t>
            </a:r>
            <a:r>
              <a:rPr lang="en-US" dirty="0"/>
              <a:t> 1 </a:t>
            </a:r>
            <a:r>
              <a:rPr lang="en-US" dirty="0" err="1"/>
              <a:t>oră</a:t>
            </a:r>
            <a:endParaRPr lang="en-US" dirty="0"/>
          </a:p>
          <a:p>
            <a:pPr marL="0" indent="0">
              <a:buNone/>
            </a:pPr>
            <a:endParaRPr lang="en-US" dirty="0"/>
          </a:p>
          <a:p>
            <a:pPr marL="0" indent="0">
              <a:buNone/>
            </a:pP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a:t>
            </a:r>
          </a:p>
          <a:p>
            <a:r>
              <a:rPr lang="en-US" dirty="0" err="1"/>
              <a:t>Selecteze</a:t>
            </a:r>
            <a:r>
              <a:rPr lang="en-US" dirty="0"/>
              <a:t> o </a:t>
            </a:r>
            <a:r>
              <a:rPr lang="en-US" dirty="0" err="1"/>
              <a:t>unitate</a:t>
            </a:r>
            <a:r>
              <a:rPr lang="en-US" dirty="0"/>
              <a:t> ESE </a:t>
            </a:r>
            <a:r>
              <a:rPr lang="en-US" dirty="0" err="1"/>
              <a:t>și</a:t>
            </a:r>
            <a:r>
              <a:rPr lang="en-US" dirty="0"/>
              <a:t> </a:t>
            </a:r>
            <a:r>
              <a:rPr lang="en-US" dirty="0" err="1"/>
              <a:t>proiecteze</a:t>
            </a:r>
            <a:r>
              <a:rPr lang="en-US" dirty="0"/>
              <a:t> o </a:t>
            </a:r>
            <a:r>
              <a:rPr lang="en-US" dirty="0" err="1"/>
              <a:t>activitate</a:t>
            </a:r>
            <a:r>
              <a:rPr lang="en-US" dirty="0"/>
              <a:t> </a:t>
            </a:r>
            <a:r>
              <a:rPr lang="en-US" dirty="0" err="1"/>
              <a:t>scurtă</a:t>
            </a:r>
            <a:r>
              <a:rPr lang="en-US" dirty="0"/>
              <a:t> de </a:t>
            </a:r>
            <a:r>
              <a:rPr lang="en-US" dirty="0" err="1"/>
              <a:t>instruire</a:t>
            </a:r>
            <a:r>
              <a:rPr lang="en-US" dirty="0"/>
              <a:t> </a:t>
            </a:r>
            <a:r>
              <a:rPr lang="en-US" dirty="0" err="1"/>
              <a:t>folosind</a:t>
            </a:r>
            <a:r>
              <a:rPr lang="en-US" dirty="0"/>
              <a:t> </a:t>
            </a:r>
            <a:r>
              <a:rPr lang="en-US" b="1" dirty="0" err="1"/>
              <a:t>Fișa</a:t>
            </a:r>
            <a:r>
              <a:rPr lang="en-US" b="1" dirty="0"/>
              <a:t> de </a:t>
            </a:r>
            <a:r>
              <a:rPr lang="en-US" b="1" dirty="0" err="1"/>
              <a:t>lucru</a:t>
            </a:r>
            <a:r>
              <a:rPr lang="en-US" b="1" dirty="0"/>
              <a:t> 6</a:t>
            </a:r>
          </a:p>
          <a:p>
            <a:pPr marL="0" indent="0">
              <a:buNone/>
            </a:pPr>
            <a:r>
              <a:rPr lang="en-US" b="1" dirty="0" err="1"/>
              <a:t>Rezultat</a:t>
            </a:r>
            <a:r>
              <a:rPr lang="en-US" b="1" dirty="0"/>
              <a:t> </a:t>
            </a:r>
            <a:r>
              <a:rPr lang="en-US" b="1" dirty="0" err="1"/>
              <a:t>așteptat</a:t>
            </a:r>
            <a:r>
              <a:rPr lang="en-US" b="1" dirty="0"/>
              <a:t>:</a:t>
            </a:r>
            <a:r>
              <a:rPr lang="en-US" dirty="0"/>
              <a:t> un plan de </a:t>
            </a:r>
            <a:r>
              <a:rPr lang="en-US" dirty="0" err="1"/>
              <a:t>lecție</a:t>
            </a:r>
            <a:r>
              <a:rPr lang="en-US" dirty="0"/>
              <a:t> </a:t>
            </a:r>
            <a:r>
              <a:rPr lang="en-US" dirty="0" err="1"/>
              <a:t>pentru</a:t>
            </a:r>
            <a:r>
              <a:rPr lang="en-US" dirty="0"/>
              <a:t> o mini-</a:t>
            </a:r>
            <a:r>
              <a:rPr lang="en-US" dirty="0" err="1"/>
              <a:t>activitate</a:t>
            </a:r>
            <a:r>
              <a:rPr lang="en-US" dirty="0"/>
              <a:t> de </a:t>
            </a:r>
            <a:r>
              <a:rPr lang="en-US" dirty="0" err="1"/>
              <a:t>formare</a:t>
            </a:r>
            <a:endParaRPr lang="en-US" dirty="0"/>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45764" y="925716"/>
            <a:ext cx="6055466" cy="839788"/>
          </a:xfrm>
        </p:spPr>
        <p:txBody>
          <a:bodyPr>
            <a:normAutofit fontScale="90000"/>
          </a:bodyPr>
          <a:lstStyle/>
          <a:p>
            <a:r>
              <a:rPr lang="hr-HR" dirty="0">
                <a:solidFill>
                  <a:srgbClr val="255839"/>
                </a:solidFill>
              </a:rPr>
              <a:t>Sarcina de învățare autodirijată</a:t>
            </a:r>
          </a:p>
        </p:txBody>
      </p:sp>
      <p:sp>
        <p:nvSpPr>
          <p:cNvPr id="5" name="Rectangle: Rounded Corners 4">
            <a:extLst>
              <a:ext uri="{FF2B5EF4-FFF2-40B4-BE49-F238E27FC236}">
                <a16:creationId xmlns:a16="http://schemas.microsoft.com/office/drawing/2014/main" id="{6EF289BB-EA75-0582-C736-47687EEF1E4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FE4A23BC-CA76-92A6-2637-B289B7E0BFAC}"/>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436592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fontScale="90000"/>
          </a:bodyPr>
          <a:lstStyle/>
          <a:p>
            <a:r>
              <a:rPr lang="es-ES" dirty="0" err="1">
                <a:solidFill>
                  <a:srgbClr val="255839"/>
                </a:solidFill>
              </a:rPr>
              <a:t>Utilizarea</a:t>
            </a:r>
            <a:r>
              <a:rPr lang="es-ES" dirty="0">
                <a:solidFill>
                  <a:srgbClr val="255839"/>
                </a:solidFill>
              </a:rPr>
              <a:t> </a:t>
            </a:r>
            <a:r>
              <a:rPr lang="es-ES" dirty="0" err="1">
                <a:solidFill>
                  <a:srgbClr val="255839"/>
                </a:solidFill>
              </a:rPr>
              <a:t>materialelor</a:t>
            </a:r>
            <a:r>
              <a:rPr lang="es-ES" dirty="0">
                <a:solidFill>
                  <a:srgbClr val="255839"/>
                </a:solidFill>
              </a:rPr>
              <a:t> ESE </a:t>
            </a:r>
            <a:r>
              <a:rPr lang="es-ES" dirty="0" err="1">
                <a:solidFill>
                  <a:srgbClr val="255839"/>
                </a:solidFill>
              </a:rPr>
              <a:t>în</a:t>
            </a:r>
            <a:r>
              <a:rPr lang="es-ES" dirty="0">
                <a:solidFill>
                  <a:srgbClr val="255839"/>
                </a:solidFill>
              </a:rPr>
              <a:t> </a:t>
            </a:r>
            <a:r>
              <a:rPr lang="es-ES" dirty="0" err="1">
                <a:solidFill>
                  <a:srgbClr val="255839"/>
                </a:solidFill>
              </a:rPr>
              <a:t>acest</a:t>
            </a:r>
            <a:r>
              <a:rPr lang="es-ES" dirty="0">
                <a:solidFill>
                  <a:srgbClr val="255839"/>
                </a:solidFill>
              </a:rPr>
              <a:t> </a:t>
            </a:r>
            <a:r>
              <a:rPr lang="es-ES" dirty="0" err="1">
                <a:solidFill>
                  <a:srgbClr val="255839"/>
                </a:solidFill>
              </a:rPr>
              <a:t>modul</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2109789"/>
            <a:ext cx="9313591" cy="3114928"/>
          </a:xfrm>
        </p:spPr>
        <p:txBody>
          <a:bodyPr/>
          <a:lstStyle/>
          <a:p>
            <a:pPr marL="0" indent="0">
              <a:buNone/>
            </a:pPr>
            <a:r>
              <a:rPr lang="en-US" dirty="0" err="1"/>
              <a:t>În</a:t>
            </a:r>
            <a:r>
              <a:rPr lang="en-US" dirty="0"/>
              <a:t> </a:t>
            </a:r>
            <a:r>
              <a:rPr lang="en-US" dirty="0" err="1"/>
              <a:t>acest</a:t>
            </a:r>
            <a:r>
              <a:rPr lang="en-US" dirty="0"/>
              <a:t> </a:t>
            </a:r>
            <a:r>
              <a:rPr lang="en-US" dirty="0" err="1"/>
              <a:t>modul</a:t>
            </a:r>
            <a:r>
              <a:rPr lang="en-US" dirty="0"/>
              <a:t>, sunt </a:t>
            </a:r>
            <a:r>
              <a:rPr lang="en-US" dirty="0" err="1"/>
              <a:t>folosite</a:t>
            </a:r>
            <a:r>
              <a:rPr lang="en-US" dirty="0"/>
              <a:t> </a:t>
            </a:r>
            <a:r>
              <a:rPr lang="en-US" dirty="0" err="1"/>
              <a:t>următoarele</a:t>
            </a:r>
            <a:r>
              <a:rPr lang="en-US" dirty="0"/>
              <a:t> </a:t>
            </a:r>
            <a:r>
              <a:rPr lang="en-US" dirty="0" err="1"/>
              <a:t>materiale</a:t>
            </a:r>
            <a:r>
              <a:rPr lang="en-US" dirty="0"/>
              <a:t> ESE:</a:t>
            </a:r>
          </a:p>
          <a:p>
            <a:r>
              <a:rPr lang="en-US" dirty="0" err="1"/>
              <a:t>Studii</a:t>
            </a:r>
            <a:r>
              <a:rPr lang="en-US" dirty="0"/>
              <a:t> de </a:t>
            </a:r>
            <a:r>
              <a:rPr lang="en-US" dirty="0" err="1"/>
              <a:t>caz</a:t>
            </a:r>
            <a:r>
              <a:rPr lang="en-US" dirty="0"/>
              <a:t> din CU6
</a:t>
            </a:r>
            <a:r>
              <a:rPr lang="en-US" dirty="0" err="1"/>
              <a:t>Prezentări</a:t>
            </a:r>
            <a:r>
              <a:rPr lang="en-US" dirty="0"/>
              <a:t> din </a:t>
            </a:r>
            <a:r>
              <a:rPr lang="en-US" dirty="0" err="1"/>
              <a:t>toate</a:t>
            </a:r>
            <a:r>
              <a:rPr lang="en-US" dirty="0"/>
              <a:t> </a:t>
            </a:r>
            <a:r>
              <a:rPr lang="en-US" dirty="0" err="1"/>
              <a:t>unitățile</a:t>
            </a:r>
            <a:r>
              <a:rPr lang="en-US" dirty="0"/>
              <a:t> (CU1-CU9)
</a:t>
            </a:r>
            <a:r>
              <a:rPr lang="en-US" dirty="0" err="1"/>
              <a:t>Diagrama</a:t>
            </a:r>
            <a:r>
              <a:rPr lang="en-US" dirty="0"/>
              <a:t> </a:t>
            </a:r>
            <a:r>
              <a:rPr lang="en-US" dirty="0" err="1"/>
              <a:t>interactivă</a:t>
            </a:r>
            <a:r>
              <a:rPr lang="en-US" dirty="0"/>
              <a:t> din CU6</a:t>
            </a:r>
          </a:p>
          <a:p>
            <a:pPr marL="0" indent="0">
              <a:buNone/>
            </a:pPr>
            <a:r>
              <a:rPr lang="en-US" dirty="0" err="1"/>
              <a:t>Aceste</a:t>
            </a:r>
            <a:r>
              <a:rPr lang="en-US" dirty="0"/>
              <a:t> </a:t>
            </a:r>
            <a:r>
              <a:rPr lang="en-US" dirty="0" err="1"/>
              <a:t>materiale</a:t>
            </a:r>
            <a:r>
              <a:rPr lang="en-US" dirty="0"/>
              <a:t> sunt integrate pe tot </a:t>
            </a:r>
            <a:r>
              <a:rPr lang="en-US" dirty="0" err="1"/>
              <a:t>parcursul</a:t>
            </a:r>
            <a:r>
              <a:rPr lang="en-US" dirty="0"/>
              <a:t> </a:t>
            </a:r>
            <a:r>
              <a:rPr lang="en-US" dirty="0" err="1"/>
              <a:t>modulului</a:t>
            </a:r>
            <a:r>
              <a:rPr lang="en-US" dirty="0"/>
              <a:t> </a:t>
            </a:r>
            <a:r>
              <a:rPr lang="en-US" dirty="0" err="1"/>
              <a:t>și</a:t>
            </a:r>
            <a:r>
              <a:rPr lang="en-US" dirty="0"/>
              <a:t> sunt </a:t>
            </a:r>
            <a:r>
              <a:rPr lang="en-US" dirty="0" err="1"/>
              <a:t>folosite</a:t>
            </a:r>
            <a:r>
              <a:rPr lang="en-US" dirty="0"/>
              <a:t> </a:t>
            </a:r>
            <a:r>
              <a:rPr lang="en-US" dirty="0" err="1"/>
              <a:t>în</a:t>
            </a:r>
            <a:r>
              <a:rPr lang="en-US" dirty="0"/>
              <a:t> </a:t>
            </a:r>
            <a:r>
              <a:rPr lang="en-US" dirty="0" err="1"/>
              <a:t>timpul</a:t>
            </a:r>
            <a:r>
              <a:rPr lang="en-US" dirty="0"/>
              <a:t> </a:t>
            </a:r>
            <a:r>
              <a:rPr lang="en-US" dirty="0" err="1"/>
              <a:t>prezentărilor</a:t>
            </a:r>
            <a:r>
              <a:rPr lang="en-US" dirty="0"/>
              <a:t>, </a:t>
            </a:r>
            <a:r>
              <a:rPr lang="en-US" dirty="0" err="1"/>
              <a:t>discuțiilor</a:t>
            </a:r>
            <a:r>
              <a:rPr lang="en-US" dirty="0"/>
              <a:t>, </a:t>
            </a:r>
            <a:r>
              <a:rPr lang="en-US" dirty="0" err="1"/>
              <a:t>activităților</a:t>
            </a:r>
            <a:r>
              <a:rPr lang="en-US" dirty="0"/>
              <a:t> practice </a:t>
            </a:r>
            <a:r>
              <a:rPr lang="en-US" dirty="0" err="1"/>
              <a:t>și</a:t>
            </a:r>
            <a:r>
              <a:rPr lang="en-US" dirty="0"/>
              <a:t> </a:t>
            </a:r>
            <a:r>
              <a:rPr lang="en-US" dirty="0" err="1"/>
              <a:t>analizei</a:t>
            </a:r>
            <a:r>
              <a:rPr lang="en-US" dirty="0"/>
              <a:t> </a:t>
            </a:r>
            <a:r>
              <a:rPr lang="en-US" dirty="0" err="1"/>
              <a:t>studiilor</a:t>
            </a:r>
            <a:r>
              <a:rPr lang="en-US" dirty="0"/>
              <a:t> de </a:t>
            </a:r>
            <a:r>
              <a:rPr lang="en-US" dirty="0" err="1"/>
              <a:t>caz</a:t>
            </a:r>
            <a:r>
              <a:rPr lang="en-US" dirty="0"/>
              <a:t>, </a:t>
            </a:r>
            <a:r>
              <a:rPr lang="en-US" dirty="0" err="1"/>
              <a:t>așa</a:t>
            </a:r>
            <a:r>
              <a:rPr lang="en-US" dirty="0"/>
              <a:t> cum </a:t>
            </a:r>
            <a:r>
              <a:rPr lang="en-US" dirty="0" err="1"/>
              <a:t>este</a:t>
            </a:r>
            <a:r>
              <a:rPr lang="en-US" dirty="0"/>
              <a:t> </a:t>
            </a:r>
            <a:r>
              <a:rPr lang="en-US" dirty="0" err="1"/>
              <a:t>descris</a:t>
            </a:r>
            <a:r>
              <a:rPr lang="en-US" dirty="0"/>
              <a:t> </a:t>
            </a:r>
            <a:r>
              <a:rPr lang="en-US" dirty="0" err="1"/>
              <a:t>în</a:t>
            </a:r>
            <a:r>
              <a:rPr lang="en-US" dirty="0"/>
              <a:t> </a:t>
            </a:r>
            <a:r>
              <a:rPr lang="en-US" dirty="0" err="1"/>
              <a:t>notițele</a:t>
            </a:r>
            <a:r>
              <a:rPr lang="en-US" dirty="0"/>
              <a:t> </a:t>
            </a:r>
            <a:r>
              <a:rPr lang="en-US" dirty="0" err="1"/>
              <a:t>pentru</a:t>
            </a:r>
            <a:r>
              <a:rPr lang="en-US" dirty="0"/>
              <a:t> formator.</a:t>
            </a:r>
          </a:p>
        </p:txBody>
      </p:sp>
    </p:spTree>
    <p:extLst>
      <p:ext uri="{BB962C8B-B14F-4D97-AF65-F5344CB8AC3E}">
        <p14:creationId xmlns:p14="http://schemas.microsoft.com/office/powerpoint/2010/main" val="2900384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222670" y="2189483"/>
            <a:ext cx="6371016" cy="2479033"/>
          </a:xfrm>
        </p:spPr>
        <p:txBody>
          <a:bodyPr/>
          <a:lstStyle/>
          <a:p>
            <a:pPr marL="0" indent="0">
              <a:buNone/>
            </a:pPr>
            <a:r>
              <a:rPr lang="en-US" dirty="0" err="1"/>
              <a:t>Participanții</a:t>
            </a:r>
            <a:r>
              <a:rPr lang="en-US" dirty="0"/>
              <a:t> </a:t>
            </a:r>
            <a:r>
              <a:rPr lang="en-US" dirty="0" err="1"/>
              <a:t>desfășoară</a:t>
            </a:r>
            <a:r>
              <a:rPr lang="en-US" dirty="0"/>
              <a:t> </a:t>
            </a:r>
            <a:r>
              <a:rPr lang="en-US" dirty="0" err="1"/>
              <a:t>activități</a:t>
            </a:r>
            <a:r>
              <a:rPr lang="en-US" dirty="0"/>
              <a:t> </a:t>
            </a:r>
            <a:r>
              <a:rPr lang="en-US" dirty="0" err="1"/>
              <a:t>specifice</a:t>
            </a:r>
            <a:r>
              <a:rPr lang="en-US" dirty="0"/>
              <a:t>, </a:t>
            </a:r>
            <a:r>
              <a:rPr lang="en-US" dirty="0" err="1"/>
              <a:t>așa</a:t>
            </a:r>
            <a:r>
              <a:rPr lang="en-US" dirty="0"/>
              <a:t> cum sunt </a:t>
            </a:r>
            <a:r>
              <a:rPr lang="en-US" dirty="0" err="1"/>
              <a:t>descrise</a:t>
            </a:r>
            <a:r>
              <a:rPr lang="en-US" dirty="0"/>
              <a:t> </a:t>
            </a:r>
            <a:r>
              <a:rPr lang="en-US" dirty="0" err="1"/>
              <a:t>în</a:t>
            </a:r>
            <a:r>
              <a:rPr lang="en-US" dirty="0"/>
              <a:t> slide-</a:t>
            </a:r>
            <a:r>
              <a:rPr lang="en-US" dirty="0" err="1"/>
              <a:t>uri</a:t>
            </a:r>
            <a:r>
              <a:rPr lang="en-US" dirty="0"/>
              <a:t> </a:t>
            </a:r>
            <a:r>
              <a:rPr lang="en-US" dirty="0" err="1"/>
              <a:t>și</a:t>
            </a:r>
            <a:r>
              <a:rPr lang="en-US" dirty="0"/>
              <a:t> </a:t>
            </a:r>
            <a:r>
              <a:rPr lang="en-US" dirty="0" err="1"/>
              <a:t>fișe</a:t>
            </a:r>
            <a:r>
              <a:rPr lang="en-US" dirty="0"/>
              <a:t> de </a:t>
            </a:r>
            <a:r>
              <a:rPr lang="en-US" dirty="0" err="1"/>
              <a:t>lucru</a:t>
            </a:r>
            <a:r>
              <a:rPr lang="en-US" dirty="0"/>
              <a:t>
</a:t>
            </a:r>
            <a:r>
              <a:rPr lang="en-US" dirty="0" err="1"/>
              <a:t>Formatul</a:t>
            </a:r>
            <a:r>
              <a:rPr lang="en-US" dirty="0"/>
              <a:t> de </a:t>
            </a:r>
            <a:r>
              <a:rPr lang="en-US" dirty="0" err="1"/>
              <a:t>lucru</a:t>
            </a:r>
            <a:r>
              <a:rPr lang="en-US" dirty="0"/>
              <a:t>: </a:t>
            </a:r>
            <a:r>
              <a:rPr lang="en-US" dirty="0" err="1"/>
              <a:t>în</a:t>
            </a:r>
            <a:r>
              <a:rPr lang="en-US" dirty="0"/>
              <a:t> </a:t>
            </a:r>
            <a:r>
              <a:rPr lang="en-US" dirty="0" err="1"/>
              <a:t>funcție</a:t>
            </a:r>
            <a:r>
              <a:rPr lang="en-US" dirty="0"/>
              <a:t> de </a:t>
            </a:r>
            <a:r>
              <a:rPr lang="en-US" dirty="0" err="1"/>
              <a:t>activitate</a:t>
            </a:r>
            <a:r>
              <a:rPr lang="en-US" dirty="0"/>
              <a:t>, </a:t>
            </a:r>
            <a:r>
              <a:rPr lang="en-US" dirty="0" err="1"/>
              <a:t>participanții</a:t>
            </a:r>
            <a:r>
              <a:rPr lang="en-US" dirty="0"/>
              <a:t> </a:t>
            </a:r>
            <a:r>
              <a:rPr lang="en-US" dirty="0" err="1"/>
              <a:t>lucrează</a:t>
            </a:r>
            <a:r>
              <a:rPr lang="en-US" dirty="0"/>
              <a:t> individual / </a:t>
            </a:r>
            <a:r>
              <a:rPr lang="en-US" dirty="0" err="1"/>
              <a:t>în</a:t>
            </a:r>
            <a:r>
              <a:rPr lang="en-US" dirty="0"/>
              <a:t> </a:t>
            </a:r>
            <a:r>
              <a:rPr lang="en-US" dirty="0" err="1"/>
              <a:t>perechi</a:t>
            </a:r>
            <a:r>
              <a:rPr lang="en-US" dirty="0"/>
              <a:t> / </a:t>
            </a:r>
            <a:r>
              <a:rPr lang="en-US" dirty="0" err="1"/>
              <a:t>grupuri</a:t>
            </a:r>
            <a:br>
              <a:rPr lang="en-US" dirty="0"/>
            </a:br>
            <a:r>
              <a:rPr lang="en-US" dirty="0"/>
              <a:t>Timp: </a:t>
            </a:r>
            <a:r>
              <a:rPr lang="en-US" dirty="0" err="1"/>
              <a:t>între</a:t>
            </a:r>
            <a:r>
              <a:rPr lang="en-US" dirty="0"/>
              <a:t> 10 </a:t>
            </a:r>
            <a:r>
              <a:rPr lang="en-US" dirty="0" err="1"/>
              <a:t>și</a:t>
            </a:r>
            <a:r>
              <a:rPr lang="en-US" dirty="0"/>
              <a:t> 45 de minute, </a:t>
            </a:r>
            <a:r>
              <a:rPr lang="en-US" dirty="0" err="1"/>
              <a:t>în</a:t>
            </a:r>
            <a:r>
              <a:rPr lang="en-US" dirty="0"/>
              <a:t> </a:t>
            </a:r>
            <a:r>
              <a:rPr lang="en-US" dirty="0" err="1"/>
              <a:t>funcție</a:t>
            </a:r>
            <a:r>
              <a:rPr lang="en-US" dirty="0"/>
              <a:t> de </a:t>
            </a:r>
            <a:r>
              <a:rPr lang="en-US" dirty="0" err="1"/>
              <a:t>complexitatea</a:t>
            </a:r>
            <a:r>
              <a:rPr lang="en-US" dirty="0"/>
              <a:t> </a:t>
            </a:r>
            <a:r>
              <a:rPr lang="en-US" dirty="0" err="1"/>
              <a:t>sarcinii</a:t>
            </a:r>
            <a:r>
              <a:rPr lang="en-US" dirty="0"/>
              <a:t>
Material </a:t>
            </a:r>
            <a:r>
              <a:rPr lang="en-US" dirty="0" err="1"/>
              <a:t>necesar</a:t>
            </a:r>
            <a:r>
              <a:rPr lang="en-US" dirty="0"/>
              <a:t>: </a:t>
            </a:r>
            <a:r>
              <a:rPr lang="en-US" dirty="0" err="1"/>
              <a:t>fișe</a:t>
            </a:r>
            <a:r>
              <a:rPr lang="en-US" dirty="0"/>
              <a:t> de </a:t>
            </a:r>
            <a:r>
              <a:rPr lang="en-US" dirty="0" err="1"/>
              <a:t>lucru</a:t>
            </a:r>
            <a:r>
              <a:rPr lang="en-US" dirty="0"/>
              <a:t> </a:t>
            </a:r>
            <a:r>
              <a:rPr lang="en-US" dirty="0" err="1"/>
              <a:t>și</a:t>
            </a:r>
            <a:r>
              <a:rPr lang="en-US" dirty="0"/>
              <a:t> </a:t>
            </a:r>
            <a:r>
              <a:rPr lang="en-US" dirty="0" err="1"/>
              <a:t>studii</a:t>
            </a:r>
            <a:r>
              <a:rPr lang="en-US" dirty="0"/>
              <a:t> de </a:t>
            </a:r>
            <a:r>
              <a:rPr lang="en-US" dirty="0" err="1"/>
              <a:t>caz</a:t>
            </a:r>
            <a:endParaRPr lang="en-US" dirty="0"/>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477520" y="971837"/>
            <a:ext cx="8596668" cy="727423"/>
          </a:xfrm>
        </p:spPr>
        <p:txBody>
          <a:bodyPr>
            <a:normAutofit/>
          </a:bodyPr>
          <a:lstStyle/>
          <a:p>
            <a:r>
              <a:rPr lang="hr-HR" dirty="0">
                <a:solidFill>
                  <a:srgbClr val="255839"/>
                </a:solidFill>
              </a:rPr>
              <a:t>Activități practice în acest modul</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1123394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Rezultate</a:t>
            </a:r>
            <a:r>
              <a:rPr lang="en-US" dirty="0">
                <a:solidFill>
                  <a:srgbClr val="255839"/>
                </a:solidFill>
              </a:rPr>
              <a:t> ale </a:t>
            </a:r>
            <a:r>
              <a:rPr lang="en-US" dirty="0" err="1">
                <a:solidFill>
                  <a:srgbClr val="255839"/>
                </a:solidFill>
              </a:rPr>
              <a:t>activităților</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284109" y="2018008"/>
            <a:ext cx="9313591" cy="3176400"/>
          </a:xfrm>
        </p:spPr>
        <p:txBody>
          <a:bodyPr/>
          <a:lstStyle/>
          <a:p>
            <a:pPr marL="0" indent="0">
              <a:buNone/>
            </a:pPr>
            <a:r>
              <a:rPr lang="en-US" dirty="0" err="1"/>
              <a:t>Până</a:t>
            </a:r>
            <a:r>
              <a:rPr lang="en-US" dirty="0"/>
              <a:t> la </a:t>
            </a:r>
            <a:r>
              <a:rPr lang="en-US" dirty="0" err="1"/>
              <a:t>finalul</a:t>
            </a:r>
            <a:r>
              <a:rPr lang="en-US" dirty="0"/>
              <a:t> </a:t>
            </a:r>
            <a:r>
              <a:rPr lang="en-US" dirty="0" err="1"/>
              <a:t>acestui</a:t>
            </a:r>
            <a:r>
              <a:rPr lang="en-US" dirty="0"/>
              <a:t> </a:t>
            </a:r>
            <a:r>
              <a:rPr lang="en-US" dirty="0" err="1"/>
              <a:t>modul</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r>
              <a:rPr lang="en-US" b="1" dirty="0" err="1"/>
              <a:t>Fișă</a:t>
            </a:r>
            <a:r>
              <a:rPr lang="en-US" b="1" dirty="0"/>
              <a:t> de </a:t>
            </a:r>
            <a:r>
              <a:rPr lang="en-US" b="1" dirty="0" err="1"/>
              <a:t>proiectare</a:t>
            </a:r>
            <a:r>
              <a:rPr lang="en-US" b="1" dirty="0"/>
              <a:t> </a:t>
            </a:r>
            <a:r>
              <a:rPr lang="en-US" b="1" dirty="0" err="1"/>
              <a:t>pentru</a:t>
            </a:r>
            <a:r>
              <a:rPr lang="en-US" b="1" dirty="0"/>
              <a:t> </a:t>
            </a:r>
            <a:r>
              <a:rPr lang="en-US" b="1" dirty="0" err="1"/>
              <a:t>integrarea</a:t>
            </a:r>
            <a:r>
              <a:rPr lang="en-US" b="1" dirty="0"/>
              <a:t> </a:t>
            </a:r>
            <a:r>
              <a:rPr lang="en-US" b="1" dirty="0" err="1"/>
              <a:t>programului</a:t>
            </a:r>
            <a:r>
              <a:rPr lang="en-US" b="1" dirty="0"/>
              <a:t> 
Analiza </a:t>
            </a:r>
            <a:r>
              <a:rPr lang="en-US" b="1" dirty="0" err="1"/>
              <a:t>studiului</a:t>
            </a:r>
            <a:r>
              <a:rPr lang="en-US" b="1" dirty="0"/>
              <a:t> de </a:t>
            </a:r>
            <a:r>
              <a:rPr lang="en-US" b="1" dirty="0" err="1"/>
              <a:t>caz</a:t>
            </a:r>
            <a:r>
              <a:rPr lang="en-US" b="1" dirty="0"/>
              <a:t> 
</a:t>
            </a:r>
            <a:r>
              <a:rPr lang="en-US" b="1" dirty="0" err="1"/>
              <a:t>Fișă</a:t>
            </a:r>
            <a:r>
              <a:rPr lang="en-US" b="1" dirty="0"/>
              <a:t> de </a:t>
            </a:r>
            <a:r>
              <a:rPr lang="en-US" b="1" dirty="0" err="1"/>
              <a:t>lucru</a:t>
            </a:r>
            <a:r>
              <a:rPr lang="en-US" b="1" dirty="0"/>
              <a:t> </a:t>
            </a:r>
            <a:r>
              <a:rPr lang="en-US" b="1" dirty="0" err="1"/>
              <a:t>pentru</a:t>
            </a:r>
            <a:r>
              <a:rPr lang="en-US" b="1" dirty="0"/>
              <a:t> </a:t>
            </a:r>
            <a:r>
              <a:rPr lang="en-US" b="1" dirty="0" err="1"/>
              <a:t>reflecție</a:t>
            </a:r>
            <a:r>
              <a:rPr lang="en-US" b="1" dirty="0"/>
              <a:t>
Sarcina de </a:t>
            </a:r>
            <a:r>
              <a:rPr lang="en-US" b="1" dirty="0" err="1"/>
              <a:t>proiectare</a:t>
            </a:r>
            <a:r>
              <a:rPr lang="en-US" b="1" dirty="0"/>
              <a:t> a </a:t>
            </a:r>
            <a:r>
              <a:rPr lang="en-US" b="1" dirty="0" err="1"/>
              <a:t>unei</a:t>
            </a:r>
            <a:r>
              <a:rPr lang="en-US" b="1" dirty="0"/>
              <a:t> mini </a:t>
            </a:r>
            <a:r>
              <a:rPr lang="en-US" b="1" dirty="0" err="1"/>
              <a:t>formări</a:t>
            </a:r>
            <a:r>
              <a:rPr lang="en-US" b="1" dirty="0"/>
              <a:t> de tip SDL (self-directed learning)
</a:t>
            </a:r>
            <a:r>
              <a:rPr lang="en-US" b="1" dirty="0" err="1"/>
              <a:t>Dovezi</a:t>
            </a:r>
            <a:r>
              <a:rPr lang="en-US" b="1" dirty="0"/>
              <a:t> </a:t>
            </a:r>
            <a:r>
              <a:rPr lang="en-US" b="1" dirty="0" err="1"/>
              <a:t>privind</a:t>
            </a:r>
            <a:r>
              <a:rPr lang="en-US" b="1" dirty="0"/>
              <a:t> </a:t>
            </a:r>
            <a:r>
              <a:rPr lang="en-US" b="1" dirty="0" err="1"/>
              <a:t>planificarea</a:t>
            </a:r>
            <a:r>
              <a:rPr lang="en-US" b="1" dirty="0"/>
              <a:t> </a:t>
            </a:r>
            <a:r>
              <a:rPr lang="en-US" b="1" dirty="0" err="1"/>
              <a:t>facilitării</a:t>
            </a:r>
            <a:r>
              <a:rPr lang="en-US" dirty="0"/>
              <a:t> </a:t>
            </a:r>
          </a:p>
          <a:p>
            <a:pPr marL="0" indent="0">
              <a:buNone/>
            </a:pPr>
            <a:r>
              <a:rPr lang="en-US" dirty="0" err="1"/>
              <a:t>Aceste</a:t>
            </a:r>
            <a:r>
              <a:rPr lang="en-US" dirty="0"/>
              <a:t> </a:t>
            </a:r>
            <a:r>
              <a:rPr lang="en-US" dirty="0" err="1"/>
              <a:t>rezultate</a:t>
            </a:r>
            <a:r>
              <a:rPr lang="en-US" dirty="0"/>
              <a:t> pot </a:t>
            </a:r>
            <a:r>
              <a:rPr lang="en-US" dirty="0" err="1"/>
              <a:t>contribui</a:t>
            </a:r>
            <a:r>
              <a:rPr lang="en-US" dirty="0"/>
              <a:t> la </a:t>
            </a:r>
            <a:r>
              <a:rPr lang="en-US" dirty="0" err="1"/>
              <a:t>Portofoliul</a:t>
            </a:r>
            <a:r>
              <a:rPr lang="en-US" dirty="0"/>
              <a:t> </a:t>
            </a:r>
            <a:r>
              <a:rPr lang="en-US" dirty="0" err="1"/>
              <a:t>Formatorului</a:t>
            </a:r>
            <a:r>
              <a:rPr lang="en-US" dirty="0"/>
              <a:t>.</a:t>
            </a:r>
          </a:p>
          <a:p>
            <a:pPr marL="0" indent="0">
              <a:buNone/>
            </a:pPr>
            <a:endParaRPr lang="en-US" dirty="0"/>
          </a:p>
        </p:txBody>
      </p:sp>
    </p:spTree>
    <p:extLst>
      <p:ext uri="{BB962C8B-B14F-4D97-AF65-F5344CB8AC3E}">
        <p14:creationId xmlns:p14="http://schemas.microsoft.com/office/powerpoint/2010/main" val="40885129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pt-BR" dirty="0">
                <a:solidFill>
                  <a:srgbClr val="255839"/>
                </a:solidFill>
              </a:rPr>
              <a:t>Link pentru portofoliul formatorului</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err="1"/>
              <a:t>Acest</a:t>
            </a:r>
            <a:r>
              <a:rPr lang="en-US" dirty="0"/>
              <a:t> </a:t>
            </a:r>
            <a:r>
              <a:rPr lang="en-US" dirty="0" err="1"/>
              <a:t>modul</a:t>
            </a:r>
            <a:r>
              <a:rPr lang="en-US" dirty="0"/>
              <a:t> </a:t>
            </a:r>
            <a:r>
              <a:rPr lang="en-US" dirty="0" err="1"/>
              <a:t>contribuie</a:t>
            </a:r>
            <a:r>
              <a:rPr lang="en-US" dirty="0"/>
              <a:t> la </a:t>
            </a:r>
            <a:r>
              <a:rPr lang="en-US" dirty="0" err="1"/>
              <a:t>Portofoliul</a:t>
            </a:r>
            <a:r>
              <a:rPr lang="en-US" dirty="0"/>
              <a:t> </a:t>
            </a:r>
            <a:r>
              <a:rPr lang="en-US" dirty="0" err="1"/>
              <a:t>Formatorului</a:t>
            </a:r>
            <a:r>
              <a:rPr lang="en-US" dirty="0"/>
              <a:t> </a:t>
            </a:r>
            <a:r>
              <a:rPr lang="en-US" dirty="0" err="1"/>
              <a:t>prin</a:t>
            </a:r>
            <a:r>
              <a:rPr lang="en-US" dirty="0"/>
              <a:t>:</a:t>
            </a:r>
          </a:p>
          <a:p>
            <a:r>
              <a:rPr lang="en-US" dirty="0" err="1"/>
              <a:t>Hartă</a:t>
            </a:r>
            <a:r>
              <a:rPr lang="en-US" dirty="0"/>
              <a:t> a </a:t>
            </a:r>
            <a:r>
              <a:rPr lang="en-US" dirty="0" err="1"/>
              <a:t>sistemului</a:t>
            </a:r>
            <a:r>
              <a:rPr lang="en-US" dirty="0"/>
              <a:t> de </a:t>
            </a:r>
            <a:r>
              <a:rPr lang="en-US" dirty="0" err="1"/>
              <a:t>sustenabilitate</a:t>
            </a:r>
            <a:r>
              <a:rPr lang="en-US" dirty="0"/>
              <a:t>
</a:t>
            </a:r>
            <a:r>
              <a:rPr lang="en-US" dirty="0" err="1"/>
              <a:t>Planul</a:t>
            </a:r>
            <a:r>
              <a:rPr lang="en-US" dirty="0"/>
              <a:t> de </a:t>
            </a:r>
            <a:r>
              <a:rPr lang="en-US" dirty="0" err="1"/>
              <a:t>integrare</a:t>
            </a:r>
            <a:r>
              <a:rPr lang="en-US" dirty="0"/>
              <a:t>
Analiza </a:t>
            </a:r>
            <a:r>
              <a:rPr lang="en-US" dirty="0" err="1"/>
              <a:t>cazului</a:t>
            </a:r>
            <a:r>
              <a:rPr lang="en-US" dirty="0"/>
              <a:t>
</a:t>
            </a:r>
            <a:r>
              <a:rPr lang="en-US" dirty="0" err="1"/>
              <a:t>Reflecție</a:t>
            </a:r>
            <a:r>
              <a:rPr lang="en-US" dirty="0"/>
              <a:t>
</a:t>
            </a:r>
            <a:r>
              <a:rPr lang="en-US" dirty="0" err="1"/>
              <a:t>Proiectarea</a:t>
            </a:r>
            <a:r>
              <a:rPr lang="en-US" dirty="0"/>
              <a:t> </a:t>
            </a:r>
            <a:r>
              <a:rPr lang="en-US" dirty="0" err="1"/>
              <a:t>instruirii</a:t>
            </a:r>
            <a:r>
              <a:rPr lang="en-US" dirty="0"/>
              <a:t> SDL (plan de </a:t>
            </a:r>
            <a:r>
              <a:rPr lang="en-US" dirty="0" err="1"/>
              <a:t>lecție</a:t>
            </a:r>
            <a:r>
              <a:rPr lang="en-US" dirty="0"/>
              <a:t> </a:t>
            </a:r>
            <a:r>
              <a:rPr lang="en-US" dirty="0" err="1"/>
              <a:t>pentru</a:t>
            </a:r>
            <a:r>
              <a:rPr lang="en-US" dirty="0"/>
              <a:t> mini-training)</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9608045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1859843" y="546292"/>
            <a:ext cx="7568466" cy="741680"/>
          </a:xfrm>
        </p:spPr>
        <p:txBody>
          <a:bodyPr/>
          <a:lstStyle/>
          <a:p>
            <a:r>
              <a:rPr lang="hr-HR" dirty="0">
                <a:solidFill>
                  <a:srgbClr val="255839"/>
                </a:solidFill>
              </a:rPr>
              <a:t>Rezumat și pași următori</a:t>
            </a:r>
            <a:r>
              <a:rPr lang="en-US" dirty="0">
                <a:solidFill>
                  <a:srgbClr val="255839"/>
                </a:solidFill>
              </a:rPr>
              <a:t>		(1)</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1721224"/>
            <a:ext cx="5993240" cy="4590484"/>
          </a:xfrm>
        </p:spPr>
        <p:txBody>
          <a:bodyPr>
            <a:normAutofit/>
          </a:bodyPr>
          <a:lstStyle/>
          <a:p>
            <a:pPr marL="0" indent="0">
              <a:buNone/>
            </a:pPr>
            <a:r>
              <a:rPr lang="en-US" dirty="0" err="1"/>
              <a:t>În</a:t>
            </a:r>
            <a:r>
              <a:rPr lang="en-US" dirty="0"/>
              <a:t> </a:t>
            </a:r>
            <a:r>
              <a:rPr lang="en-US" dirty="0" err="1"/>
              <a:t>acest</a:t>
            </a:r>
            <a:r>
              <a:rPr lang="en-US" dirty="0"/>
              <a:t> </a:t>
            </a:r>
            <a:r>
              <a:rPr lang="en-US" dirty="0" err="1"/>
              <a:t>modul</a:t>
            </a:r>
            <a:r>
              <a:rPr lang="en-US" dirty="0"/>
              <a:t>, am </a:t>
            </a:r>
            <a:r>
              <a:rPr lang="en-US" dirty="0" err="1"/>
              <a:t>abordat</a:t>
            </a:r>
            <a:r>
              <a:rPr lang="en-US" dirty="0"/>
              <a:t>:</a:t>
            </a:r>
          </a:p>
          <a:p>
            <a:pPr lvl="0"/>
            <a:r>
              <a:rPr lang="en-US" dirty="0" err="1"/>
              <a:t>Integrarea</a:t>
            </a:r>
            <a:r>
              <a:rPr lang="en-US" dirty="0"/>
              <a:t> </a:t>
            </a:r>
            <a:r>
              <a:rPr lang="en-US" dirty="0" err="1"/>
              <a:t>sustenabilității</a:t>
            </a:r>
            <a:r>
              <a:rPr lang="en-US" dirty="0"/>
              <a:t> </a:t>
            </a:r>
            <a:r>
              <a:rPr lang="en-US" dirty="0" err="1"/>
              <a:t>în</a:t>
            </a:r>
            <a:r>
              <a:rPr lang="en-US" dirty="0"/>
              <a:t> EFP </a:t>
            </a:r>
            <a:r>
              <a:rPr lang="en-US" dirty="0" err="1"/>
              <a:t>necesită</a:t>
            </a:r>
            <a:r>
              <a:rPr lang="en-US" dirty="0"/>
              <a:t> o </a:t>
            </a:r>
            <a:r>
              <a:rPr lang="en-US" dirty="0" err="1"/>
              <a:t>abordare</a:t>
            </a:r>
            <a:r>
              <a:rPr lang="en-US" dirty="0"/>
              <a:t> a </a:t>
            </a:r>
            <a:r>
              <a:rPr lang="en-US" dirty="0" err="1"/>
              <a:t>întregului</a:t>
            </a:r>
            <a:r>
              <a:rPr lang="en-US" dirty="0"/>
              <a:t> </a:t>
            </a:r>
            <a:r>
              <a:rPr lang="en-US" dirty="0" err="1"/>
              <a:t>sistem</a:t>
            </a:r>
            <a:r>
              <a:rPr lang="en-US" dirty="0"/>
              <a:t>.
</a:t>
            </a:r>
            <a:r>
              <a:rPr lang="en-US" dirty="0" err="1"/>
              <a:t>Formatorii</a:t>
            </a:r>
            <a:r>
              <a:rPr lang="en-US" dirty="0"/>
              <a:t> VET </a:t>
            </a:r>
            <a:r>
              <a:rPr lang="en-US" dirty="0" err="1"/>
              <a:t>joacă</a:t>
            </a:r>
            <a:r>
              <a:rPr lang="en-US" dirty="0"/>
              <a:t> un </a:t>
            </a:r>
            <a:r>
              <a:rPr lang="en-US" dirty="0" err="1"/>
              <a:t>rol</a:t>
            </a:r>
            <a:r>
              <a:rPr lang="en-US" dirty="0"/>
              <a:t> </a:t>
            </a:r>
            <a:r>
              <a:rPr lang="en-US" dirty="0" err="1"/>
              <a:t>cheie</a:t>
            </a:r>
            <a:r>
              <a:rPr lang="en-US" dirty="0"/>
              <a:t> </a:t>
            </a:r>
            <a:r>
              <a:rPr lang="en-US" dirty="0" err="1"/>
              <a:t>în</a:t>
            </a:r>
            <a:r>
              <a:rPr lang="en-US" dirty="0"/>
              <a:t> </a:t>
            </a:r>
            <a:r>
              <a:rPr lang="en-US" dirty="0" err="1"/>
              <a:t>promovarea</a:t>
            </a:r>
            <a:r>
              <a:rPr lang="en-US" dirty="0"/>
              <a:t> </a:t>
            </a:r>
            <a:r>
              <a:rPr lang="en-US" dirty="0" err="1"/>
              <a:t>practicilor</a:t>
            </a:r>
            <a:r>
              <a:rPr lang="en-US" dirty="0"/>
              <a:t> </a:t>
            </a:r>
            <a:r>
              <a:rPr lang="en-US" dirty="0" err="1"/>
              <a:t>sustenabile</a:t>
            </a:r>
            <a:r>
              <a:rPr lang="en-US" dirty="0"/>
              <a:t>.
</a:t>
            </a:r>
            <a:r>
              <a:rPr lang="en-US" dirty="0" err="1"/>
              <a:t>Gândirea</a:t>
            </a:r>
            <a:r>
              <a:rPr lang="en-US" dirty="0"/>
              <a:t> </a:t>
            </a:r>
            <a:r>
              <a:rPr lang="en-US" dirty="0" err="1"/>
              <a:t>sistemică</a:t>
            </a:r>
            <a:r>
              <a:rPr lang="en-US" dirty="0"/>
              <a:t> </a:t>
            </a:r>
            <a:r>
              <a:rPr lang="en-US" dirty="0" err="1"/>
              <a:t>ajută</a:t>
            </a:r>
            <a:r>
              <a:rPr lang="en-US" dirty="0"/>
              <a:t> la </a:t>
            </a:r>
            <a:r>
              <a:rPr lang="en-US" dirty="0" err="1"/>
              <a:t>abordarea</a:t>
            </a:r>
            <a:r>
              <a:rPr lang="en-US" dirty="0"/>
              <a:t> </a:t>
            </a:r>
            <a:r>
              <a:rPr lang="en-US" dirty="0" err="1"/>
              <a:t>provocărilor</a:t>
            </a:r>
            <a:r>
              <a:rPr lang="en-US" dirty="0"/>
              <a:t> </a:t>
            </a:r>
            <a:r>
              <a:rPr lang="en-US" dirty="0" err="1"/>
              <a:t>complexe</a:t>
            </a:r>
            <a:r>
              <a:rPr lang="en-US" dirty="0"/>
              <a:t> de </a:t>
            </a:r>
            <a:r>
              <a:rPr lang="en-US" dirty="0" err="1"/>
              <a:t>sustenabilitate</a:t>
            </a:r>
            <a:r>
              <a:rPr lang="en-US" dirty="0"/>
              <a:t>.
</a:t>
            </a:r>
            <a:r>
              <a:rPr lang="en-US" dirty="0" err="1"/>
              <a:t>Educația</a:t>
            </a:r>
            <a:r>
              <a:rPr lang="en-US" dirty="0"/>
              <a:t> </a:t>
            </a:r>
            <a:r>
              <a:rPr lang="en-US" dirty="0" err="1"/>
              <a:t>pentru</a:t>
            </a:r>
            <a:r>
              <a:rPr lang="en-US" dirty="0"/>
              <a:t> </a:t>
            </a:r>
            <a:r>
              <a:rPr lang="en-US" dirty="0" err="1"/>
              <a:t>sustenabilitate</a:t>
            </a:r>
            <a:r>
              <a:rPr lang="en-US" dirty="0"/>
              <a:t> </a:t>
            </a:r>
            <a:r>
              <a:rPr lang="en-US" dirty="0" err="1"/>
              <a:t>ar</a:t>
            </a:r>
            <a:r>
              <a:rPr lang="en-US" dirty="0"/>
              <a:t> </a:t>
            </a:r>
            <a:r>
              <a:rPr lang="en-US" dirty="0" err="1"/>
              <a:t>trebui</a:t>
            </a:r>
            <a:r>
              <a:rPr lang="en-US" dirty="0"/>
              <a:t> </a:t>
            </a:r>
            <a:r>
              <a:rPr lang="en-US" dirty="0" err="1"/>
              <a:t>să</a:t>
            </a:r>
            <a:r>
              <a:rPr lang="en-US" dirty="0"/>
              <a:t> fie </a:t>
            </a:r>
            <a:r>
              <a:rPr lang="en-US" dirty="0" err="1"/>
              <a:t>interactivă</a:t>
            </a:r>
            <a:r>
              <a:rPr lang="en-US" dirty="0"/>
              <a:t>, </a:t>
            </a:r>
            <a:r>
              <a:rPr lang="en-US" dirty="0" err="1"/>
              <a:t>reflexivă</a:t>
            </a:r>
            <a:r>
              <a:rPr lang="en-US" dirty="0"/>
              <a:t> </a:t>
            </a:r>
            <a:r>
              <a:rPr lang="en-US" dirty="0" err="1"/>
              <a:t>și</a:t>
            </a:r>
            <a:r>
              <a:rPr lang="en-US" dirty="0"/>
              <a:t> </a:t>
            </a:r>
            <a:r>
              <a:rPr lang="en-US" dirty="0" err="1"/>
              <a:t>centrată</a:t>
            </a:r>
            <a:r>
              <a:rPr lang="en-US" dirty="0"/>
              <a:t> pe </a:t>
            </a:r>
            <a:r>
              <a:rPr lang="en-US" dirty="0" err="1"/>
              <a:t>cursant</a:t>
            </a:r>
            <a:r>
              <a:rPr lang="en-US" dirty="0"/>
              <a:t>.
</a:t>
            </a:r>
            <a:r>
              <a:rPr lang="en-US" dirty="0" err="1"/>
              <a:t>Implicarea</a:t>
            </a:r>
            <a:r>
              <a:rPr lang="en-US" dirty="0"/>
              <a:t> </a:t>
            </a:r>
            <a:r>
              <a:rPr lang="en-US" dirty="0" err="1"/>
              <a:t>părților</a:t>
            </a:r>
            <a:r>
              <a:rPr lang="en-US" dirty="0"/>
              <a:t> </a:t>
            </a:r>
            <a:r>
              <a:rPr lang="en-US" dirty="0" err="1"/>
              <a:t>interesate</a:t>
            </a:r>
            <a:r>
              <a:rPr lang="en-US" dirty="0"/>
              <a:t> </a:t>
            </a:r>
            <a:r>
              <a:rPr lang="en-US" dirty="0" err="1"/>
              <a:t>susține</a:t>
            </a:r>
            <a:r>
              <a:rPr lang="en-US" dirty="0"/>
              <a:t> </a:t>
            </a:r>
            <a:r>
              <a:rPr lang="en-US" dirty="0" err="1"/>
              <a:t>integrarea</a:t>
            </a:r>
            <a:r>
              <a:rPr lang="en-US" dirty="0"/>
              <a:t> cu </a:t>
            </a:r>
            <a:r>
              <a:rPr lang="en-US" dirty="0" err="1"/>
              <a:t>succes</a:t>
            </a:r>
            <a:r>
              <a:rPr lang="en-US" dirty="0"/>
              <a:t> a </a:t>
            </a:r>
            <a:r>
              <a:rPr lang="en-US" dirty="0" err="1"/>
              <a:t>sustenabilității</a:t>
            </a:r>
            <a:r>
              <a:rPr lang="en-US" dirty="0"/>
              <a:t>.
</a:t>
            </a:r>
            <a:r>
              <a:rPr lang="en-US" dirty="0" err="1"/>
              <a:t>Planificarea</a:t>
            </a:r>
            <a:r>
              <a:rPr lang="en-US" dirty="0"/>
              <a:t>, </a:t>
            </a:r>
            <a:r>
              <a:rPr lang="en-US" dirty="0" err="1"/>
              <a:t>monitorizarea</a:t>
            </a:r>
            <a:r>
              <a:rPr lang="en-US" dirty="0"/>
              <a:t> </a:t>
            </a:r>
            <a:r>
              <a:rPr lang="en-US" dirty="0" err="1"/>
              <a:t>și</a:t>
            </a:r>
            <a:r>
              <a:rPr lang="en-US" dirty="0"/>
              <a:t> </a:t>
            </a:r>
            <a:r>
              <a:rPr lang="en-US" dirty="0" err="1"/>
              <a:t>îmbunătățirea</a:t>
            </a:r>
            <a:r>
              <a:rPr lang="en-US" dirty="0"/>
              <a:t> </a:t>
            </a:r>
            <a:r>
              <a:rPr lang="en-US" dirty="0" err="1"/>
              <a:t>continuă</a:t>
            </a:r>
            <a:r>
              <a:rPr lang="en-US" dirty="0"/>
              <a:t> sunt </a:t>
            </a:r>
            <a:r>
              <a:rPr lang="en-US" dirty="0" err="1"/>
              <a:t>esențiale</a:t>
            </a:r>
            <a:r>
              <a:rPr lang="en-US" dirty="0"/>
              <a:t> </a:t>
            </a:r>
            <a:r>
              <a:rPr lang="en-US" dirty="0" err="1"/>
              <a:t>pentru</a:t>
            </a:r>
            <a:r>
              <a:rPr lang="en-US" dirty="0"/>
              <a:t> impact.</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22277445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2365-80A3-2757-1404-645C2B6CE881}"/>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26037D0-1885-83E2-2FD2-C66136A485EF}"/>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B8BCF4FD-F3AF-46E7-B969-3C8206423EEC}"/>
              </a:ext>
            </a:extLst>
          </p:cNvPr>
          <p:cNvSpPr>
            <a:spLocks noGrp="1"/>
          </p:cNvSpPr>
          <p:nvPr>
            <p:ph type="title"/>
          </p:nvPr>
        </p:nvSpPr>
        <p:spPr>
          <a:xfrm>
            <a:off x="1859843" y="546292"/>
            <a:ext cx="7568466" cy="741680"/>
          </a:xfrm>
        </p:spPr>
        <p:txBody>
          <a:bodyPr/>
          <a:lstStyle/>
          <a:p>
            <a:r>
              <a:rPr lang="hr-HR" dirty="0">
                <a:solidFill>
                  <a:srgbClr val="255839"/>
                </a:solidFill>
              </a:rPr>
              <a:t>Rezumat și pași următori</a:t>
            </a:r>
            <a:r>
              <a:rPr lang="en-US" dirty="0">
                <a:solidFill>
                  <a:srgbClr val="255839"/>
                </a:solidFill>
              </a:rPr>
              <a:t>		(2)</a:t>
            </a:r>
            <a:endParaRPr lang="el-GR" dirty="0">
              <a:solidFill>
                <a:srgbClr val="255839"/>
              </a:solidFill>
            </a:endParaRPr>
          </a:p>
        </p:txBody>
      </p:sp>
      <p:sp>
        <p:nvSpPr>
          <p:cNvPr id="7" name="Content Placeholder 6">
            <a:extLst>
              <a:ext uri="{FF2B5EF4-FFF2-40B4-BE49-F238E27FC236}">
                <a16:creationId xmlns:a16="http://schemas.microsoft.com/office/drawing/2014/main" id="{8588D10F-2DEF-96A6-C777-E976616D6378}"/>
              </a:ext>
            </a:extLst>
          </p:cNvPr>
          <p:cNvSpPr>
            <a:spLocks noGrp="1"/>
          </p:cNvSpPr>
          <p:nvPr>
            <p:ph sz="quarter" idx="12"/>
          </p:nvPr>
        </p:nvSpPr>
        <p:spPr>
          <a:xfrm>
            <a:off x="645765" y="1721224"/>
            <a:ext cx="5993240" cy="4958080"/>
          </a:xfrm>
        </p:spPr>
        <p:txBody>
          <a:bodyPr>
            <a:normAutofit fontScale="92500" lnSpcReduction="10000"/>
          </a:bodyPr>
          <a:lstStyle/>
          <a:p>
            <a:pPr marL="0" indent="0">
              <a:buNone/>
            </a:pPr>
            <a:r>
              <a:rPr lang="en-US" b="1" dirty="0" err="1"/>
              <a:t>Concluzii</a:t>
            </a:r>
            <a:r>
              <a:rPr lang="en-US" b="1" dirty="0"/>
              <a:t> </a:t>
            </a:r>
            <a:r>
              <a:rPr lang="en-US" b="1" dirty="0" err="1"/>
              <a:t>cheie</a:t>
            </a:r>
            <a:r>
              <a:rPr lang="en-US" b="1" dirty="0"/>
              <a:t> </a:t>
            </a:r>
            <a:r>
              <a:rPr lang="en-US" dirty="0"/>
              <a:t>din </a:t>
            </a:r>
            <a:r>
              <a:rPr lang="en-US" dirty="0" err="1"/>
              <a:t>acest</a:t>
            </a:r>
            <a:r>
              <a:rPr lang="en-US" dirty="0"/>
              <a:t> </a:t>
            </a:r>
            <a:r>
              <a:rPr lang="en-US" dirty="0" err="1"/>
              <a:t>modul</a:t>
            </a:r>
            <a:r>
              <a:rPr lang="en-US" dirty="0"/>
              <a:t>:</a:t>
            </a:r>
          </a:p>
          <a:p>
            <a:pPr lvl="0"/>
            <a:r>
              <a:rPr lang="en-US" dirty="0" err="1"/>
              <a:t>Modelele</a:t>
            </a:r>
            <a:r>
              <a:rPr lang="en-US" dirty="0"/>
              <a:t> de management al </a:t>
            </a:r>
            <a:r>
              <a:rPr lang="en-US" dirty="0" err="1"/>
              <a:t>schimbării</a:t>
            </a:r>
            <a:r>
              <a:rPr lang="en-US" dirty="0"/>
              <a:t> </a:t>
            </a:r>
            <a:r>
              <a:rPr lang="en-US" dirty="0" err="1"/>
              <a:t>susțin</a:t>
            </a:r>
            <a:r>
              <a:rPr lang="en-US" dirty="0"/>
              <a:t> </a:t>
            </a:r>
            <a:r>
              <a:rPr lang="en-US" dirty="0" err="1"/>
              <a:t>tranzițiile</a:t>
            </a:r>
            <a:r>
              <a:rPr lang="en-US" dirty="0"/>
              <a:t> de </a:t>
            </a:r>
            <a:r>
              <a:rPr lang="en-US" dirty="0" err="1"/>
              <a:t>sustenabilitate</a:t>
            </a:r>
            <a:r>
              <a:rPr lang="en-US" dirty="0"/>
              <a:t> </a:t>
            </a:r>
            <a:r>
              <a:rPr lang="en-US" dirty="0" err="1"/>
              <a:t>în</a:t>
            </a:r>
            <a:r>
              <a:rPr lang="en-US" dirty="0"/>
              <a:t> </a:t>
            </a:r>
            <a:r>
              <a:rPr lang="en-US" dirty="0" err="1"/>
              <a:t>organizații</a:t>
            </a:r>
            <a:r>
              <a:rPr lang="en-US" dirty="0"/>
              <a:t>.
</a:t>
            </a:r>
            <a:r>
              <a:rPr lang="en-US" dirty="0" err="1"/>
              <a:t>Studiile</a:t>
            </a:r>
            <a:r>
              <a:rPr lang="en-US" dirty="0"/>
              <a:t> de </a:t>
            </a:r>
            <a:r>
              <a:rPr lang="en-US" dirty="0" err="1"/>
              <a:t>caz</a:t>
            </a:r>
            <a:r>
              <a:rPr lang="en-US" dirty="0"/>
              <a:t> din </a:t>
            </a:r>
            <a:r>
              <a:rPr lang="en-US" dirty="0" err="1"/>
              <a:t>lumea</a:t>
            </a:r>
            <a:r>
              <a:rPr lang="en-US" dirty="0"/>
              <a:t> </a:t>
            </a:r>
            <a:r>
              <a:rPr lang="en-US" dirty="0" err="1"/>
              <a:t>reală</a:t>
            </a:r>
            <a:r>
              <a:rPr lang="en-US" dirty="0"/>
              <a:t> </a:t>
            </a:r>
            <a:r>
              <a:rPr lang="en-US" dirty="0" err="1"/>
              <a:t>întăresc</a:t>
            </a:r>
            <a:r>
              <a:rPr lang="en-US" dirty="0"/>
              <a:t> </a:t>
            </a:r>
            <a:r>
              <a:rPr lang="en-US" dirty="0" err="1"/>
              <a:t>înțelegerea</a:t>
            </a:r>
            <a:r>
              <a:rPr lang="en-US" dirty="0"/>
              <a:t> </a:t>
            </a:r>
            <a:r>
              <a:rPr lang="en-US" dirty="0" err="1"/>
              <a:t>practică</a:t>
            </a:r>
            <a:r>
              <a:rPr lang="en-US" dirty="0"/>
              <a:t> a </a:t>
            </a:r>
            <a:r>
              <a:rPr lang="en-US" dirty="0" err="1"/>
              <a:t>sustenabilității</a:t>
            </a:r>
            <a:r>
              <a:rPr lang="en-US" dirty="0"/>
              <a:t>.
</a:t>
            </a:r>
            <a:r>
              <a:rPr lang="en-US" dirty="0" err="1"/>
              <a:t>Materialele</a:t>
            </a:r>
            <a:r>
              <a:rPr lang="en-US" dirty="0"/>
              <a:t> ESE </a:t>
            </a:r>
            <a:r>
              <a:rPr lang="en-US" dirty="0" err="1"/>
              <a:t>ar</a:t>
            </a:r>
            <a:r>
              <a:rPr lang="en-US" dirty="0"/>
              <a:t> </a:t>
            </a:r>
            <a:r>
              <a:rPr lang="en-US" dirty="0" err="1"/>
              <a:t>trebui</a:t>
            </a:r>
            <a:r>
              <a:rPr lang="en-US" dirty="0"/>
              <a:t> </a:t>
            </a:r>
            <a:r>
              <a:rPr lang="en-US" dirty="0" err="1"/>
              <a:t>adaptate</a:t>
            </a:r>
            <a:r>
              <a:rPr lang="en-US" dirty="0"/>
              <a:t> la </a:t>
            </a:r>
            <a:r>
              <a:rPr lang="en-US" dirty="0" err="1"/>
              <a:t>contexte</a:t>
            </a:r>
            <a:r>
              <a:rPr lang="en-US" dirty="0"/>
              <a:t> locale </a:t>
            </a:r>
            <a:r>
              <a:rPr lang="en-US" dirty="0" err="1"/>
              <a:t>și</a:t>
            </a:r>
            <a:r>
              <a:rPr lang="en-US" dirty="0"/>
              <a:t> </a:t>
            </a:r>
            <a:r>
              <a:rPr lang="en-US" dirty="0" err="1"/>
              <a:t>specifice</a:t>
            </a:r>
            <a:r>
              <a:rPr lang="en-US" dirty="0"/>
              <a:t> </a:t>
            </a:r>
            <a:r>
              <a:rPr lang="en-US" dirty="0" err="1"/>
              <a:t>sectoarelor</a:t>
            </a:r>
            <a:r>
              <a:rPr lang="en-US" dirty="0"/>
              <a:t>.
</a:t>
            </a:r>
            <a:r>
              <a:rPr lang="en-US" dirty="0" err="1"/>
              <a:t>Reflecția</a:t>
            </a:r>
            <a:r>
              <a:rPr lang="en-US" dirty="0"/>
              <a:t> </a:t>
            </a:r>
            <a:r>
              <a:rPr lang="en-US" dirty="0" err="1"/>
              <a:t>și</a:t>
            </a:r>
            <a:r>
              <a:rPr lang="en-US" dirty="0"/>
              <a:t> </a:t>
            </a:r>
            <a:r>
              <a:rPr lang="en-US" dirty="0" err="1"/>
              <a:t>colaborarea</a:t>
            </a:r>
            <a:r>
              <a:rPr lang="en-US" dirty="0"/>
              <a:t> </a:t>
            </a:r>
            <a:r>
              <a:rPr lang="en-US" dirty="0" err="1"/>
              <a:t>susțin</a:t>
            </a:r>
            <a:r>
              <a:rPr lang="en-US" dirty="0"/>
              <a:t> </a:t>
            </a:r>
            <a:r>
              <a:rPr lang="en-US" dirty="0" err="1"/>
              <a:t>dezvoltarea</a:t>
            </a:r>
            <a:r>
              <a:rPr lang="en-US" dirty="0"/>
              <a:t> </a:t>
            </a:r>
            <a:r>
              <a:rPr lang="en-US" dirty="0" err="1"/>
              <a:t>profesională</a:t>
            </a:r>
            <a:r>
              <a:rPr lang="en-US" dirty="0"/>
              <a:t> </a:t>
            </a:r>
            <a:r>
              <a:rPr lang="en-US" dirty="0" err="1"/>
              <a:t>continuă</a:t>
            </a:r>
            <a:r>
              <a:rPr lang="en-US" dirty="0"/>
              <a:t>.
</a:t>
            </a:r>
            <a:r>
              <a:rPr lang="en-US" dirty="0" err="1"/>
              <a:t>Portofoliul</a:t>
            </a:r>
            <a:r>
              <a:rPr lang="en-US" dirty="0"/>
              <a:t> </a:t>
            </a:r>
            <a:r>
              <a:rPr lang="en-US" dirty="0" err="1"/>
              <a:t>Formatorului</a:t>
            </a:r>
            <a:r>
              <a:rPr lang="en-US" dirty="0"/>
              <a:t> </a:t>
            </a:r>
            <a:r>
              <a:rPr lang="en-US" dirty="0" err="1"/>
              <a:t>documentează</a:t>
            </a:r>
            <a:r>
              <a:rPr lang="en-US" dirty="0"/>
              <a:t> </a:t>
            </a:r>
            <a:r>
              <a:rPr lang="en-US" dirty="0" err="1"/>
              <a:t>învățarea</a:t>
            </a:r>
            <a:r>
              <a:rPr lang="en-US" dirty="0"/>
              <a:t>, practica </a:t>
            </a:r>
            <a:r>
              <a:rPr lang="en-US" dirty="0" err="1"/>
              <a:t>și</a:t>
            </a:r>
            <a:r>
              <a:rPr lang="en-US" dirty="0"/>
              <a:t> </a:t>
            </a:r>
            <a:r>
              <a:rPr lang="en-US" dirty="0" err="1"/>
              <a:t>îmbunătățirea</a:t>
            </a:r>
            <a:r>
              <a:rPr lang="en-US" dirty="0"/>
              <a:t>.
</a:t>
            </a:r>
            <a:r>
              <a:rPr lang="en-US" dirty="0" err="1"/>
              <a:t>Educația</a:t>
            </a:r>
            <a:r>
              <a:rPr lang="en-US" dirty="0"/>
              <a:t> </a:t>
            </a:r>
            <a:r>
              <a:rPr lang="en-US" dirty="0" err="1"/>
              <a:t>pentru</a:t>
            </a:r>
            <a:r>
              <a:rPr lang="en-US" dirty="0"/>
              <a:t> </a:t>
            </a:r>
            <a:r>
              <a:rPr lang="en-US" dirty="0" err="1"/>
              <a:t>sustenabilitate</a:t>
            </a:r>
            <a:r>
              <a:rPr lang="en-US" dirty="0"/>
              <a:t> </a:t>
            </a:r>
            <a:r>
              <a:rPr lang="en-US" dirty="0" err="1"/>
              <a:t>îi</a:t>
            </a:r>
            <a:r>
              <a:rPr lang="en-US" dirty="0"/>
              <a:t> </a:t>
            </a:r>
            <a:r>
              <a:rPr lang="en-US" dirty="0" err="1"/>
              <a:t>împuternicește</a:t>
            </a:r>
            <a:r>
              <a:rPr lang="en-US" dirty="0"/>
              <a:t> pe </a:t>
            </a:r>
            <a:r>
              <a:rPr lang="en-US" dirty="0" err="1"/>
              <a:t>cursanți</a:t>
            </a:r>
            <a:r>
              <a:rPr lang="en-US" dirty="0"/>
              <a:t> </a:t>
            </a:r>
            <a:r>
              <a:rPr lang="en-US" dirty="0" err="1"/>
              <a:t>să</a:t>
            </a:r>
            <a:r>
              <a:rPr lang="en-US" dirty="0"/>
              <a:t> </a:t>
            </a:r>
            <a:r>
              <a:rPr lang="en-US" dirty="0" err="1"/>
              <a:t>contribuie</a:t>
            </a:r>
            <a:r>
              <a:rPr lang="en-US" dirty="0"/>
              <a:t> la </a:t>
            </a:r>
            <a:r>
              <a:rPr lang="en-US" dirty="0" err="1"/>
              <a:t>dezvoltarea</a:t>
            </a:r>
            <a:r>
              <a:rPr lang="en-US" dirty="0"/>
              <a:t> </a:t>
            </a:r>
            <a:r>
              <a:rPr lang="en-US" dirty="0" err="1"/>
              <a:t>sustenabilă</a:t>
            </a:r>
            <a:endParaRPr lang="en-US" dirty="0"/>
          </a:p>
          <a:p>
            <a:pPr marL="0" indent="0">
              <a:buNone/>
            </a:pPr>
            <a:r>
              <a:rPr lang="en-US" b="1" dirty="0" err="1"/>
              <a:t>Pașii</a:t>
            </a:r>
            <a:r>
              <a:rPr lang="en-US" b="1" dirty="0"/>
              <a:t> </a:t>
            </a:r>
            <a:r>
              <a:rPr lang="en-US" b="1" dirty="0" err="1"/>
              <a:t>următori</a:t>
            </a:r>
            <a:r>
              <a:rPr lang="en-US" b="1" dirty="0"/>
              <a:t>:</a:t>
            </a:r>
          </a:p>
          <a:p>
            <a:r>
              <a:rPr lang="en-US" dirty="0" err="1"/>
              <a:t>finalizarea</a:t>
            </a:r>
            <a:r>
              <a:rPr lang="en-US" dirty="0"/>
              <a:t> </a:t>
            </a:r>
            <a:r>
              <a:rPr lang="en-US" dirty="0" err="1"/>
              <a:t>sarcinii</a:t>
            </a:r>
            <a:r>
              <a:rPr lang="en-US" dirty="0"/>
              <a:t> SDL 
</a:t>
            </a:r>
            <a:r>
              <a:rPr lang="en-US" dirty="0" err="1"/>
              <a:t>adăugarea</a:t>
            </a:r>
            <a:r>
              <a:rPr lang="en-US" dirty="0"/>
              <a:t> </a:t>
            </a:r>
            <a:r>
              <a:rPr lang="en-US" dirty="0" err="1"/>
              <a:t>rezultatelor</a:t>
            </a:r>
            <a:r>
              <a:rPr lang="en-US" dirty="0"/>
              <a:t> </a:t>
            </a:r>
            <a:r>
              <a:rPr lang="en-US" dirty="0" err="1"/>
              <a:t>în</a:t>
            </a:r>
            <a:r>
              <a:rPr lang="en-US" dirty="0"/>
              <a:t> </a:t>
            </a:r>
            <a:r>
              <a:rPr lang="en-US" dirty="0" err="1"/>
              <a:t>Portofoliul</a:t>
            </a:r>
            <a:r>
              <a:rPr lang="en-US" dirty="0"/>
              <a:t> </a:t>
            </a:r>
            <a:r>
              <a:rPr lang="en-US" dirty="0" err="1"/>
              <a:t>Formatorului</a:t>
            </a:r>
            <a:endParaRPr lang="en-US" dirty="0"/>
          </a:p>
        </p:txBody>
      </p:sp>
      <p:pic>
        <p:nvPicPr>
          <p:cNvPr id="2" name="Picture Placeholder 4">
            <a:extLst>
              <a:ext uri="{FF2B5EF4-FFF2-40B4-BE49-F238E27FC236}">
                <a16:creationId xmlns:a16="http://schemas.microsoft.com/office/drawing/2014/main" id="{A5F35860-C695-C330-8002-3BB957BCA770}"/>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extLst>
      <p:ext uri="{BB962C8B-B14F-4D97-AF65-F5344CB8AC3E}">
        <p14:creationId xmlns:p14="http://schemas.microsoft.com/office/powerpoint/2010/main" val="30966128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B928C-DEDE-9E19-61D6-498A97B32AA6}"/>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66CE546-1562-A2D5-D474-F97920764875}"/>
              </a:ext>
            </a:extLst>
          </p:cNvPr>
          <p:cNvSpPr>
            <a:spLocks noGrp="1"/>
          </p:cNvSpPr>
          <p:nvPr>
            <p:ph sz="quarter" idx="12"/>
          </p:nvPr>
        </p:nvSpPr>
        <p:spPr>
          <a:xfrm>
            <a:off x="152401" y="1543877"/>
            <a:ext cx="11748052" cy="5234609"/>
          </a:xfrm>
        </p:spPr>
        <p:txBody>
          <a:bodyPr>
            <a:noAutofit/>
          </a:bodyPr>
          <a:lstStyle/>
          <a:p>
            <a:r>
              <a:rPr lang="en-US" dirty="0"/>
              <a:t>Elegbede, I., Matti-Sanni, R., Moriam, O., Emily Osa, I. (2023). </a:t>
            </a:r>
            <a:r>
              <a:rPr lang="en-US" i="1" dirty="0"/>
              <a:t>Sustainability Education and Environmental Awareness</a:t>
            </a:r>
            <a:r>
              <a:rPr lang="en-US" dirty="0"/>
              <a:t>. In: Idowu, S., </a:t>
            </a:r>
            <a:r>
              <a:rPr lang="en-US" dirty="0" err="1"/>
              <a:t>Schmidpeter</a:t>
            </a:r>
            <a:r>
              <a:rPr lang="en-US" dirty="0"/>
              <a:t>, R., Capaldi, N., Zu, L., Del Baldo, M., Abreu, R. (eds) Encyclopedia of Sustainable Management. Springer, Cham. </a:t>
            </a:r>
            <a:r>
              <a:rPr lang="en-US" u="sng" dirty="0">
                <a:hlinkClick r:id="rId2"/>
              </a:rPr>
              <a:t>https://doi.org/10.1007/978-3-030-02006-4_128-1</a:t>
            </a:r>
            <a:r>
              <a:rPr lang="en-US" dirty="0"/>
              <a:t>;</a:t>
            </a:r>
          </a:p>
          <a:p>
            <a:r>
              <a:rPr lang="en-US" dirty="0"/>
              <a:t>Shivam, K. (2025). </a:t>
            </a:r>
            <a:r>
              <a:rPr lang="en-US" i="1" dirty="0"/>
              <a:t>Sustainable education: Benefits, examples and more</a:t>
            </a:r>
            <a:r>
              <a:rPr lang="en-US" dirty="0"/>
              <a:t>. </a:t>
            </a:r>
            <a:r>
              <a:rPr lang="en-US" dirty="0">
                <a:hlinkClick r:id="rId3" tooltip="https://www.21kschool.com/in/blog/sustainable-education/"/>
              </a:rPr>
              <a:t>https://www.21kschool.com/in/blog/sustainable-education/</a:t>
            </a:r>
            <a:r>
              <a:rPr lang="en-US" dirty="0"/>
              <a:t> </a:t>
            </a:r>
            <a:endParaRPr lang="el-GR" dirty="0"/>
          </a:p>
          <a:p>
            <a:r>
              <a:rPr lang="en-US" dirty="0"/>
              <a:t>Teaching with </a:t>
            </a:r>
            <a:r>
              <a:rPr lang="en-US" dirty="0" err="1"/>
              <a:t>Europeana</a:t>
            </a:r>
            <a:r>
              <a:rPr lang="en-US" dirty="0"/>
              <a:t> (2024).</a:t>
            </a:r>
            <a:r>
              <a:rPr lang="en-US" i="1" dirty="0"/>
              <a:t> Sustainable Education. </a:t>
            </a:r>
            <a:r>
              <a:rPr lang="fr-FR" i="1" u="sng" dirty="0">
                <a:hlinkClick r:id="rId4"/>
              </a:rPr>
              <a:t>https://teachwitheuropeana.eun.org/updates/sustainable-education/</a:t>
            </a:r>
            <a:r>
              <a:rPr lang="en-US" i="1" dirty="0"/>
              <a:t> </a:t>
            </a:r>
            <a:endParaRPr lang="en-US" dirty="0"/>
          </a:p>
          <a:p>
            <a:r>
              <a:rPr lang="fr-FR" dirty="0"/>
              <a:t>UNESCO (</a:t>
            </a:r>
            <a:r>
              <a:rPr lang="fr-FR" dirty="0" err="1"/>
              <a:t>n.d</a:t>
            </a:r>
            <a:r>
              <a:rPr lang="fr-FR" dirty="0"/>
              <a:t>.). </a:t>
            </a:r>
            <a:r>
              <a:rPr lang="fr-FR" u="sng" dirty="0">
                <a:hlinkClick r:id="rId5"/>
              </a:rPr>
              <a:t>https://www.unesco.org/en/sustainable-development/education</a:t>
            </a:r>
            <a:endParaRPr lang="en-US" dirty="0"/>
          </a:p>
          <a:p>
            <a:pPr marL="0" indent="0">
              <a:buNone/>
            </a:pPr>
            <a:endParaRPr lang="en-US" sz="1300" dirty="0">
              <a:highlight>
                <a:srgbClr val="FFFF00"/>
              </a:highlight>
            </a:endParaRPr>
          </a:p>
        </p:txBody>
      </p:sp>
      <p:sp>
        <p:nvSpPr>
          <p:cNvPr id="5" name="Title 4">
            <a:extLst>
              <a:ext uri="{FF2B5EF4-FFF2-40B4-BE49-F238E27FC236}">
                <a16:creationId xmlns:a16="http://schemas.microsoft.com/office/drawing/2014/main" id="{36317A4A-AF73-43E9-DE3B-B385184CD27F}"/>
              </a:ext>
            </a:extLst>
          </p:cNvPr>
          <p:cNvSpPr>
            <a:spLocks noGrp="1"/>
          </p:cNvSpPr>
          <p:nvPr>
            <p:ph type="title"/>
          </p:nvPr>
        </p:nvSpPr>
        <p:spPr>
          <a:xfrm>
            <a:off x="425874" y="709475"/>
            <a:ext cx="8596668" cy="677862"/>
          </a:xfrm>
        </p:spPr>
        <p:txBody>
          <a:bodyPr/>
          <a:lstStyle/>
          <a:p>
            <a:r>
              <a:rPr lang="en-US" dirty="0" err="1">
                <a:solidFill>
                  <a:srgbClr val="255839"/>
                </a:solidFill>
              </a:rPr>
              <a:t>Referințe</a:t>
            </a:r>
            <a:endParaRPr lang="el-GR" dirty="0">
              <a:solidFill>
                <a:srgbClr val="255839"/>
              </a:solidFill>
            </a:endParaRPr>
          </a:p>
        </p:txBody>
      </p:sp>
    </p:spTree>
    <p:extLst>
      <p:ext uri="{BB962C8B-B14F-4D97-AF65-F5344CB8AC3E}">
        <p14:creationId xmlns:p14="http://schemas.microsoft.com/office/powerpoint/2010/main" val="38081285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2.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customXml/itemProps3.xml><?xml version="1.0" encoding="utf-8"?>
<ds:datastoreItem xmlns:ds="http://schemas.openxmlformats.org/officeDocument/2006/customXml" ds:itemID="{51744295-2243-4326-BE62-C80B12EC5281}"/>
</file>

<file path=docProps/app.xml><?xml version="1.0" encoding="utf-8"?>
<Properties xmlns="http://schemas.openxmlformats.org/officeDocument/2006/extended-properties" xmlns:vt="http://schemas.openxmlformats.org/officeDocument/2006/docPropsVTypes">
  <Template/>
  <TotalTime>6893</TotalTime>
  <Words>8637</Words>
  <Application>Microsoft Office PowerPoint</Application>
  <PresentationFormat>Widescreen</PresentationFormat>
  <Paragraphs>480</Paragraphs>
  <Slides>58</Slides>
  <Notes>52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58</vt:i4>
      </vt:variant>
    </vt:vector>
  </HeadingPairs>
  <TitlesOfParts>
    <vt:vector size="72" baseType="lpstr">
      <vt:lpstr>72 Black</vt:lpstr>
      <vt:lpstr>Aptos</vt:lpstr>
      <vt:lpstr>Arial</vt:lpstr>
      <vt:lpstr>Arial MT</vt:lpstr>
      <vt:lpstr>Calibri</vt:lpstr>
      <vt:lpstr>Calibri Light</vt:lpstr>
      <vt:lpstr>Ink Free</vt:lpstr>
      <vt:lpstr>Lucida Sans Unicode</vt:lpstr>
      <vt:lpstr>Open Sans</vt:lpstr>
      <vt:lpstr>Trebuchet MS</vt:lpstr>
      <vt:lpstr>Wingdings</vt:lpstr>
      <vt:lpstr>Wingdings 3</vt:lpstr>
      <vt:lpstr>CARDET Course template</vt:lpstr>
      <vt:lpstr>Facet</vt:lpstr>
      <vt:lpstr>PowerPoint Presentation</vt:lpstr>
      <vt:lpstr>Foaia de parcurs a sesiunii</vt:lpstr>
      <vt:lpstr>Prezentare generală a modulului</vt:lpstr>
      <vt:lpstr>Subiectul 1: Strategii pentru integrarea sustenabilității în programele VET</vt:lpstr>
      <vt:lpstr>Subiectul 2: Planificarea și livrarea sesiunilor de formare ESE</vt:lpstr>
      <vt:lpstr>Subiectul 3: Practică profesională, colaborare și îmbunătățire continuă</vt:lpstr>
      <vt:lpstr>Rezultatele învățării</vt:lpstr>
      <vt:lpstr>Ce este sustenabilitatea​</vt:lpstr>
      <vt:lpstr>Prezentare generală asupra viziunii sustenabilității</vt:lpstr>
      <vt:lpstr>Educație sustenabilă</vt:lpstr>
      <vt:lpstr>Educație sustenabilă</vt:lpstr>
      <vt:lpstr>Scurtă deschidere: reflecție de grup de</vt:lpstr>
      <vt:lpstr>ACTIVITATE DE REFLECȚIE PERSONALĂ</vt:lpstr>
      <vt:lpstr>Gândire creativă </vt:lpstr>
      <vt:lpstr>Gândire creativă</vt:lpstr>
      <vt:lpstr>Gândire creativă</vt:lpstr>
      <vt:lpstr>DISCUȚIE SCURTĂ</vt:lpstr>
      <vt:lpstr>DISCUȚIE APLICATĂ</vt:lpstr>
      <vt:lpstr>Strategie și părți interesate</vt:lpstr>
      <vt:lpstr>ACTIVITATE PRACTICĂ</vt:lpstr>
      <vt:lpstr>Emisii organizaționale și raportare</vt:lpstr>
      <vt:lpstr>Emisii organizaționale și raportare</vt:lpstr>
      <vt:lpstr>Înțelegerea schimbării în contextul sustenabilității</vt:lpstr>
      <vt:lpstr>Înțelegerea schimbării în contextul sustenabilității</vt:lpstr>
      <vt:lpstr>Înțelegerea schimbării în contextul sustenabilității</vt:lpstr>
      <vt:lpstr>DISCUȚIE SCURTĂ</vt:lpstr>
      <vt:lpstr>ACTIVITATE PRACTICĂ</vt:lpstr>
      <vt:lpstr>PowerPoint Presentation</vt:lpstr>
      <vt:lpstr>PowerPoint Presentation</vt:lpstr>
      <vt:lpstr>PowerPoint Presentation</vt:lpstr>
      <vt:lpstr>PowerPoint Presentation</vt:lpstr>
      <vt:lpstr>Studiu de caz</vt:lpstr>
      <vt:lpstr>PowerPoint Presentation</vt:lpstr>
      <vt:lpstr>PowerPoint Presentation</vt:lpstr>
      <vt:lpstr>ACTIVITATE PRACTICĂ</vt:lpstr>
      <vt:lpstr>Studiu de caz 1: Raportarea GES</vt:lpstr>
      <vt:lpstr>Studiu de caz</vt:lpstr>
      <vt:lpstr>PowerPoint Presentation</vt:lpstr>
      <vt:lpstr>PowerPoint Presentation</vt:lpstr>
      <vt:lpstr>Studiu de caz 2: Cazul deșeurilor din Slovenia</vt:lpstr>
      <vt:lpstr>PowerPoint Presentation</vt:lpstr>
      <vt:lpstr>PowerPoint Presentation</vt:lpstr>
      <vt:lpstr>Studiu de caz 3: Cazul ILVA</vt:lpstr>
      <vt:lpstr>Studiu de caz</vt:lpstr>
      <vt:lpstr>Studiu de caz: Cazul ILVA la Taranto – între producția industrială și responsabilitatea de mediu</vt:lpstr>
      <vt:lpstr>Cazul ILVA din Taranto – între producția industrială și responsabilitatea de mediu</vt:lpstr>
      <vt:lpstr>Studiu de caz: Cazul ILVA la Taranto – între producția industrială și responsabilitatea de mediu</vt:lpstr>
      <vt:lpstr>ACTIVITATE INDIVIDUALĂ DE REFLECȚIE A FORMATORULUI</vt:lpstr>
      <vt:lpstr>ACTIVITATE DE REFLECȚIE ÎN GRUP</vt:lpstr>
      <vt:lpstr>Sarcina de învățare autodirijată</vt:lpstr>
      <vt:lpstr>Utilizarea materialelor ESE în acest modul</vt:lpstr>
      <vt:lpstr>Activități practice în acest modul</vt:lpstr>
      <vt:lpstr>Rezultate ale activităților practice</vt:lpstr>
      <vt:lpstr>Link pentru portofoliul formatorului</vt:lpstr>
      <vt:lpstr>Rezumat și pași următori  (1)</vt:lpstr>
      <vt:lpstr>Rezumat și pași următori  (2)</vt:lpstr>
      <vt:lpstr>Referințe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Georgeta CHIRLESAN (138809)</cp:lastModifiedBy>
  <cp:revision>378</cp:revision>
  <cp:lastPrinted>2018-07-25T11:23:29Z</cp:lastPrinted>
  <dcterms:created xsi:type="dcterms:W3CDTF">2014-07-11T09:12:14Z</dcterms:created>
  <dcterms:modified xsi:type="dcterms:W3CDTF">2026-07-31T17:40:21Z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ies>
</file>