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notesSlides/notesSlide4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8.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sldSz cx="12192000" cy="6858000"/>
  <p:notesSz cx="12192000" cy="6858000"/>
  <p:embeddedFontLst>
    <p:embeddedFont>
      <p:font typeface="Arial Black" panose="020B0A04020102020204" pitchFamily="34" charset="0"/>
      <p:regular r:id="rId61"/>
      <p:bold r:id="rId62"/>
    </p:embeddedFont>
    <p:embeddedFont>
      <p:font typeface="Lucida Sans" panose="020B0602030504020204" pitchFamily="34" charset="0"/>
      <p:regular r:id="rId63"/>
      <p:bold r:id="rId64"/>
      <p:italic r:id="rId65"/>
      <p:boldItalic r:id="rId66"/>
    </p:embeddedFont>
    <p:embeddedFont>
      <p:font typeface="Quattrocento Sans" panose="020B0502050000020003" pitchFamily="34" charset="0"/>
      <p:regular r:id="rId67"/>
      <p:bold r:id="rId68"/>
      <p:italic r:id="rId69"/>
      <p:boldItalic r:id="rId70"/>
    </p:embeddedFont>
    <p:embeddedFont>
      <p:font typeface="Trebuchet MS" panose="020B0603020202020204" pitchFamily="34" charset="0"/>
      <p:regular r:id="rId71"/>
      <p:bold r:id="rId72"/>
      <p:italic r:id="rId73"/>
      <p:boldItalic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5" roundtripDataSignature="AMtx7mh2ljnp14qLAoNyo1Zy9oRbYrsHY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3.fntdata"/><Relationship Id="rId68" Type="http://schemas.openxmlformats.org/officeDocument/2006/relationships/font" Target="fonts/font8.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4.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fntdata"/><Relationship Id="rId82" Type="http://schemas.openxmlformats.org/officeDocument/2006/relationships/customXml" Target="../customXml/item3.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font" Target="fonts/font9.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2.fntdata"/><Relationship Id="rId80"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font" Target="fonts/font10.fntdata"/><Relationship Id="rId75"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font" Target="fonts/font13.fntdata"/><Relationship Id="rId78" Type="http://schemas.openxmlformats.org/officeDocument/2006/relationships/theme" Target="theme/theme1.xml"/><Relationship Id="rId8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1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5283200" cy="344488"/>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4;n"/>
          <p:cNvSpPr txBox="1">
            <a:spLocks noGrp="1"/>
          </p:cNvSpPr>
          <p:nvPr>
            <p:ph type="dt" idx="10"/>
          </p:nvPr>
        </p:nvSpPr>
        <p:spPr>
          <a:xfrm>
            <a:off x="6905625" y="0"/>
            <a:ext cx="5283200" cy="344488"/>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 name="Google Shape;5;n"/>
          <p:cNvSpPr>
            <a:spLocks noGrp="1" noRot="1" noChangeAspect="1"/>
          </p:cNvSpPr>
          <p:nvPr>
            <p:ph type="sldImg" idx="3"/>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6513513"/>
            <a:ext cx="5283200" cy="344487"/>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n"/>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sz="1200"/>
              <a:t>‹N›</a:t>
            </a:fld>
            <a:endParaRPr sz="120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 name="Google Shape;54;p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9:notes"/>
          <p:cNvSpPr txBox="1">
            <a:spLocks noGrp="1"/>
          </p:cNvSpPr>
          <p:nvPr>
            <p:ph type="body" idx="1"/>
          </p:nvPr>
        </p:nvSpPr>
        <p:spPr>
          <a:xfrm>
            <a:off x="1219200" y="3300413"/>
            <a:ext cx="9753600" cy="27003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9:notes"/>
          <p:cNvSpPr txBox="1">
            <a:spLocks noGrp="1"/>
          </p:cNvSpPr>
          <p:nvPr>
            <p:ph type="sldNum" idx="12"/>
          </p:nvPr>
        </p:nvSpPr>
        <p:spPr>
          <a:xfrm>
            <a:off x="6905625" y="6513513"/>
            <a:ext cx="5283200" cy="3444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t-IT"/>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1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1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4: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1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1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1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19: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1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p2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2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2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4: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2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2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2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2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2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2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29: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7" name="Google Shape;447;p2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3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3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3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8" name="Google Shape;488;p3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p3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34: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p3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3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8" name="Google Shape;518;p3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3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8" name="Google Shape;538;p3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3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5" name="Google Shape;555;p3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3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5" name="Google Shape;575;p3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39: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4" name="Google Shape;584;p3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4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4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4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0" name="Google Shape;610;p4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4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1" name="Google Shape;621;p4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4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6" name="Google Shape;636;p4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44: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3" name="Google Shape;653;p4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p4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8" name="Google Shape;668;p4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4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1" name="Google Shape;681;p4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4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2" name="Google Shape;692;p4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4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3" name="Google Shape;713;p4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49: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p49: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5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2" name="Google Shape;742;p5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51: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3" name="Google Shape;763;p51: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5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 name="Google Shape;771;p5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p5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2" name="Google Shape;782;p5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54: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54: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55: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0" name="Google Shape;820;p55: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p5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2" name="Google Shape;832;p5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57: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4" name="Google Shape;844;p57: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58: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7" name="Google Shape;857;p58: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60"/>
          <p:cNvSpPr txBox="1">
            <a:spLocks noGrp="1"/>
          </p:cNvSpPr>
          <p:nvPr>
            <p:ph type="title"/>
          </p:nvPr>
        </p:nvSpPr>
        <p:spPr>
          <a:xfrm>
            <a:off x="478155" y="813269"/>
            <a:ext cx="8824595" cy="84708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050" b="0" i="0">
                <a:solidFill>
                  <a:srgbClr val="245738"/>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60"/>
          <p:cNvSpPr txBox="1">
            <a:spLocks noGrp="1"/>
          </p:cNvSpPr>
          <p:nvPr>
            <p:ph type="body" idx="1"/>
          </p:nvPr>
        </p:nvSpPr>
        <p:spPr>
          <a:xfrm>
            <a:off x="386079" y="1443126"/>
            <a:ext cx="11528425" cy="438848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500" b="1" i="0">
                <a:solidFill>
                  <a:srgbClr val="2C3B43"/>
                </a:solidFill>
                <a:latin typeface="Calibri"/>
                <a:ea typeface="Calibri"/>
                <a:cs typeface="Calibri"/>
                <a:sym typeface="Calibri"/>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7" name="Google Shape;27;p60"/>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60"/>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0"/>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1"/>
        </a:solidFill>
        <a:effectLst/>
      </p:bgPr>
    </p:bg>
    <p:spTree>
      <p:nvGrpSpPr>
        <p:cNvPr id="1" name="Shape 30"/>
        <p:cNvGrpSpPr/>
        <p:nvPr/>
      </p:nvGrpSpPr>
      <p:grpSpPr>
        <a:xfrm>
          <a:off x="0" y="0"/>
          <a:ext cx="0" cy="0"/>
          <a:chOff x="0" y="0"/>
          <a:chExt cx="0" cy="0"/>
        </a:xfrm>
      </p:grpSpPr>
      <p:sp>
        <p:nvSpPr>
          <p:cNvPr id="31" name="Google Shape;31;p61"/>
          <p:cNvSpPr txBox="1">
            <a:spLocks noGrp="1"/>
          </p:cNvSpPr>
          <p:nvPr>
            <p:ph type="ctrTitle"/>
          </p:nvPr>
        </p:nvSpPr>
        <p:spPr>
          <a:xfrm>
            <a:off x="478155" y="1180261"/>
            <a:ext cx="5272405" cy="9588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050" b="0" i="0">
                <a:solidFill>
                  <a:srgbClr val="245738"/>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61"/>
          <p:cNvSpPr txBox="1">
            <a:spLocks noGrp="1"/>
          </p:cNvSpPr>
          <p:nvPr>
            <p:ph type="subTitle" idx="1"/>
          </p:nvPr>
        </p:nvSpPr>
        <p:spPr>
          <a:xfrm>
            <a:off x="576580" y="3751871"/>
            <a:ext cx="7762240" cy="952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500" b="1" i="0">
                <a:solidFill>
                  <a:srgbClr val="2C3B43"/>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61"/>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61"/>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1"/>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lt1"/>
        </a:solidFill>
        <a:effectLst/>
      </p:bgPr>
    </p:bg>
    <p:spTree>
      <p:nvGrpSpPr>
        <p:cNvPr id="1" name="Shape 36"/>
        <p:cNvGrpSpPr/>
        <p:nvPr/>
      </p:nvGrpSpPr>
      <p:grpSpPr>
        <a:xfrm>
          <a:off x="0" y="0"/>
          <a:ext cx="0" cy="0"/>
          <a:chOff x="0" y="0"/>
          <a:chExt cx="0" cy="0"/>
        </a:xfrm>
      </p:grpSpPr>
      <p:sp>
        <p:nvSpPr>
          <p:cNvPr id="37" name="Google Shape;37;p62"/>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2"/>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2"/>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0"/>
        <p:cNvGrpSpPr/>
        <p:nvPr/>
      </p:nvGrpSpPr>
      <p:grpSpPr>
        <a:xfrm>
          <a:off x="0" y="0"/>
          <a:ext cx="0" cy="0"/>
          <a:chOff x="0" y="0"/>
          <a:chExt cx="0" cy="0"/>
        </a:xfrm>
      </p:grpSpPr>
      <p:sp>
        <p:nvSpPr>
          <p:cNvPr id="41" name="Google Shape;41;p63"/>
          <p:cNvSpPr txBox="1">
            <a:spLocks noGrp="1"/>
          </p:cNvSpPr>
          <p:nvPr>
            <p:ph type="title"/>
          </p:nvPr>
        </p:nvSpPr>
        <p:spPr>
          <a:xfrm>
            <a:off x="478155" y="813269"/>
            <a:ext cx="8824595" cy="84708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050" b="0" i="0">
                <a:solidFill>
                  <a:srgbClr val="245738"/>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3"/>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3" name="Google Shape;43;p63"/>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4" name="Google Shape;44;p6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6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3"/>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7"/>
        <p:cNvGrpSpPr/>
        <p:nvPr/>
      </p:nvGrpSpPr>
      <p:grpSpPr>
        <a:xfrm>
          <a:off x="0" y="0"/>
          <a:ext cx="0" cy="0"/>
          <a:chOff x="0" y="0"/>
          <a:chExt cx="0" cy="0"/>
        </a:xfrm>
      </p:grpSpPr>
      <p:sp>
        <p:nvSpPr>
          <p:cNvPr id="48" name="Google Shape;48;p64"/>
          <p:cNvSpPr txBox="1">
            <a:spLocks noGrp="1"/>
          </p:cNvSpPr>
          <p:nvPr>
            <p:ph type="title"/>
          </p:nvPr>
        </p:nvSpPr>
        <p:spPr>
          <a:xfrm>
            <a:off x="478155" y="813269"/>
            <a:ext cx="8824595" cy="847089"/>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3050" b="0" i="0">
                <a:solidFill>
                  <a:srgbClr val="245738"/>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6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6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64"/>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9"/>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1" name="Google Shape;11;p59"/>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2" name="Google Shape;12;p59"/>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3" name="Google Shape;13;p59"/>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4" name="Google Shape;14;p59"/>
          <p:cNvSpPr/>
          <p:nvPr/>
        </p:nvSpPr>
        <p:spPr>
          <a:xfrm>
            <a:off x="8932164"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5" name="Google Shape;15;p59"/>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6" name="Google Shape;16;p59"/>
          <p:cNvSpPr/>
          <p:nvPr/>
        </p:nvSpPr>
        <p:spPr>
          <a:xfrm>
            <a:off x="10898123"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7" name="Google Shape;17;p59"/>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8" name="Google Shape;18;p59"/>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9" name="Google Shape;19;p59"/>
          <p:cNvSpPr txBox="1">
            <a:spLocks noGrp="1"/>
          </p:cNvSpPr>
          <p:nvPr>
            <p:ph type="title"/>
          </p:nvPr>
        </p:nvSpPr>
        <p:spPr>
          <a:xfrm>
            <a:off x="478155" y="813269"/>
            <a:ext cx="8824595" cy="847089"/>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3050" b="0" i="0" u="none" strike="noStrike" cap="none">
                <a:solidFill>
                  <a:srgbClr val="245738"/>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 name="Google Shape;20;p59"/>
          <p:cNvSpPr txBox="1">
            <a:spLocks noGrp="1"/>
          </p:cNvSpPr>
          <p:nvPr>
            <p:ph type="body" idx="1"/>
          </p:nvPr>
        </p:nvSpPr>
        <p:spPr>
          <a:xfrm>
            <a:off x="386079" y="1443126"/>
            <a:ext cx="11528425" cy="4388485"/>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500" b="1" i="0" u="none" strike="noStrike" cap="none">
                <a:solidFill>
                  <a:srgbClr val="2C3B43"/>
                </a:solidFill>
                <a:latin typeface="Calibri"/>
                <a:ea typeface="Calibri"/>
                <a:cs typeface="Calibri"/>
                <a:sym typeface="Calibri"/>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21" name="Google Shape;21;p5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 name="Google Shape;22;p59"/>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59"/>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sz="1800">
                <a:solidFill>
                  <a:srgbClr val="888888"/>
                </a:solidFill>
              </a:defRPr>
            </a:lvl1pPr>
            <a:lvl2pPr lvl="1" indent="0" algn="r">
              <a:spcBef>
                <a:spcPts val="0"/>
              </a:spcBef>
              <a:buNone/>
              <a:defRPr sz="1800">
                <a:solidFill>
                  <a:srgbClr val="888888"/>
                </a:solidFill>
              </a:defRPr>
            </a:lvl2pPr>
            <a:lvl3pPr lvl="2" indent="0" algn="r">
              <a:spcBef>
                <a:spcPts val="0"/>
              </a:spcBef>
              <a:buNone/>
              <a:defRPr sz="1800">
                <a:solidFill>
                  <a:srgbClr val="888888"/>
                </a:solidFill>
              </a:defRPr>
            </a:lvl3pPr>
            <a:lvl4pPr lvl="3" indent="0" algn="r">
              <a:spcBef>
                <a:spcPts val="0"/>
              </a:spcBef>
              <a:buNone/>
              <a:defRPr sz="1800">
                <a:solidFill>
                  <a:srgbClr val="888888"/>
                </a:solidFill>
              </a:defRPr>
            </a:lvl4pPr>
            <a:lvl5pPr lvl="4" indent="0" algn="r">
              <a:spcBef>
                <a:spcPts val="0"/>
              </a:spcBef>
              <a:buNone/>
              <a:defRPr sz="1800">
                <a:solidFill>
                  <a:srgbClr val="888888"/>
                </a:solidFill>
              </a:defRPr>
            </a:lvl5pPr>
            <a:lvl6pPr lvl="5" indent="0" algn="r">
              <a:spcBef>
                <a:spcPts val="0"/>
              </a:spcBef>
              <a:buNone/>
              <a:defRPr sz="1800">
                <a:solidFill>
                  <a:srgbClr val="888888"/>
                </a:solidFill>
              </a:defRPr>
            </a:lvl6pPr>
            <a:lvl7pPr lvl="6" indent="0" algn="r">
              <a:spcBef>
                <a:spcPts val="0"/>
              </a:spcBef>
              <a:buNone/>
              <a:defRPr sz="1800">
                <a:solidFill>
                  <a:srgbClr val="888888"/>
                </a:solidFill>
              </a:defRPr>
            </a:lvl7pPr>
            <a:lvl8pPr lvl="7" indent="0" algn="r">
              <a:spcBef>
                <a:spcPts val="0"/>
              </a:spcBef>
              <a:buNone/>
              <a:defRPr sz="1800">
                <a:solidFill>
                  <a:srgbClr val="888888"/>
                </a:solidFill>
              </a:defRPr>
            </a:lvl8pPr>
            <a:lvl9pPr lvl="8" indent="0" algn="r">
              <a:spcBef>
                <a:spcPts val="0"/>
              </a:spcBef>
              <a:buNone/>
              <a:defRPr sz="1800">
                <a:solidFill>
                  <a:srgbClr val="888888"/>
                </a:solidFill>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www.youtube.com/watch?v=22coAwMD9M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images.unsplash.com/photo-1625232169171-772503cc56ba?q=80&amp;w=1206&amp;auto=format&amp;fit=crop&amp;ixlib=rb-4.1.0&amp;ixid=M3wxMjA3fDB8MHxwaG90by1wYWdlfHx8fGVufDB8fHx8fA%3D%3D"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s://cdn.pixabay.com/photo/2017/08/30/07/56/money-2696228_1280.jpg" TargetMode="External"/><Relationship Id="rId4" Type="http://schemas.openxmlformats.org/officeDocument/2006/relationships/hyperlink" Target="https://cdn.pixabay.com/photo/2017/08/30/07/56/money-"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ecmyk.blogspot.com/2021/02/trio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environment.govt.nz/assets/Publications/Files/example-ghg-report.pdf"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32.jp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i.org/10.3390/su152215706"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1.pn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hyperlink" Target="https://doi.org/10.1007/978-3-030-02006-4_128-1" TargetMode="External"/><Relationship Id="rId7"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hyperlink" Target="https://www.unesco.org/en/sustainable-development/education" TargetMode="External"/><Relationship Id="rId5" Type="http://schemas.openxmlformats.org/officeDocument/2006/relationships/hyperlink" Target="https://teachwitheuropeana.eun.org/updates/sustainable-education/" TargetMode="External"/><Relationship Id="rId4" Type="http://schemas.openxmlformats.org/officeDocument/2006/relationships/hyperlink" Target="https://www.21kschool.com/in/blog/sustainable-education/"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46.jpg"/><Relationship Id="rId13" Type="http://schemas.openxmlformats.org/officeDocument/2006/relationships/image" Target="../media/image51.png"/><Relationship Id="rId18" Type="http://schemas.openxmlformats.org/officeDocument/2006/relationships/image" Target="../media/image56.png"/><Relationship Id="rId3" Type="http://schemas.openxmlformats.org/officeDocument/2006/relationships/image" Target="../media/image41.jpg"/><Relationship Id="rId7" Type="http://schemas.openxmlformats.org/officeDocument/2006/relationships/image" Target="../media/image45.jpg"/><Relationship Id="rId12" Type="http://schemas.openxmlformats.org/officeDocument/2006/relationships/image" Target="../media/image50.jpg"/><Relationship Id="rId17" Type="http://schemas.openxmlformats.org/officeDocument/2006/relationships/image" Target="../media/image55.jpg"/><Relationship Id="rId2" Type="http://schemas.openxmlformats.org/officeDocument/2006/relationships/notesSlide" Target="../notesSlides/notesSlide58.xml"/><Relationship Id="rId16" Type="http://schemas.openxmlformats.org/officeDocument/2006/relationships/image" Target="../media/image54.png"/><Relationship Id="rId1" Type="http://schemas.openxmlformats.org/officeDocument/2006/relationships/slideLayout" Target="../slideLayouts/slideLayout3.xml"/><Relationship Id="rId6" Type="http://schemas.openxmlformats.org/officeDocument/2006/relationships/image" Target="../media/image44.jp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jpg"/><Relationship Id="rId10" Type="http://schemas.openxmlformats.org/officeDocument/2006/relationships/image" Target="../media/image48.jpg"/><Relationship Id="rId4" Type="http://schemas.openxmlformats.org/officeDocument/2006/relationships/image" Target="../media/image42.jpg"/><Relationship Id="rId9" Type="http://schemas.openxmlformats.org/officeDocument/2006/relationships/image" Target="../media/image47.jpg"/><Relationship Id="rId14"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grpSp>
        <p:nvGrpSpPr>
          <p:cNvPr id="56" name="Google Shape;56;p1"/>
          <p:cNvGrpSpPr/>
          <p:nvPr/>
        </p:nvGrpSpPr>
        <p:grpSpPr>
          <a:xfrm>
            <a:off x="316229" y="183641"/>
            <a:ext cx="1757680" cy="589915"/>
            <a:chOff x="316229" y="183641"/>
            <a:chExt cx="1757680" cy="589915"/>
          </a:xfrm>
        </p:grpSpPr>
        <p:pic>
          <p:nvPicPr>
            <p:cNvPr id="57" name="Google Shape;57;p1"/>
            <p:cNvPicPr preferRelativeResize="0"/>
            <p:nvPr/>
          </p:nvPicPr>
          <p:blipFill rotWithShape="1">
            <a:blip r:embed="rId3">
              <a:alphaModFix/>
            </a:blip>
            <a:srcRect/>
            <a:stretch/>
          </p:blipFill>
          <p:spPr>
            <a:xfrm>
              <a:off x="464602" y="312469"/>
              <a:ext cx="1245325" cy="340875"/>
            </a:xfrm>
            <a:prstGeom prst="rect">
              <a:avLst/>
            </a:prstGeom>
            <a:noFill/>
            <a:ln>
              <a:noFill/>
            </a:ln>
          </p:spPr>
        </p:pic>
        <p:sp>
          <p:nvSpPr>
            <p:cNvPr id="58" name="Google Shape;58;p1"/>
            <p:cNvSpPr/>
            <p:nvPr/>
          </p:nvSpPr>
          <p:spPr>
            <a:xfrm>
              <a:off x="316229" y="183641"/>
              <a:ext cx="1757680" cy="589915"/>
            </a:xfrm>
            <a:custGeom>
              <a:avLst/>
              <a:gdLst/>
              <a:ahLst/>
              <a:cxnLst/>
              <a:rect l="l" t="t" r="r" b="b"/>
              <a:pathLst>
                <a:path w="1757680" h="589915" extrusionOk="0">
                  <a:moveTo>
                    <a:pt x="1757172" y="0"/>
                  </a:moveTo>
                  <a:lnTo>
                    <a:pt x="0" y="0"/>
                  </a:lnTo>
                  <a:lnTo>
                    <a:pt x="0" y="589788"/>
                  </a:lnTo>
                  <a:lnTo>
                    <a:pt x="1757172" y="589788"/>
                  </a:lnTo>
                  <a:lnTo>
                    <a:pt x="1757172"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59" name="Google Shape;59;p1"/>
          <p:cNvSpPr/>
          <p:nvPr/>
        </p:nvSpPr>
        <p:spPr>
          <a:xfrm>
            <a:off x="3169919" y="5687567"/>
            <a:ext cx="5090160" cy="1010919"/>
          </a:xfrm>
          <a:custGeom>
            <a:avLst/>
            <a:gdLst/>
            <a:ahLst/>
            <a:cxnLst/>
            <a:rect l="l" t="t" r="r" b="b"/>
            <a:pathLst>
              <a:path w="5090159" h="1010920" extrusionOk="0">
                <a:moveTo>
                  <a:pt x="5090160" y="0"/>
                </a:moveTo>
                <a:lnTo>
                  <a:pt x="0" y="0"/>
                </a:lnTo>
                <a:lnTo>
                  <a:pt x="0" y="1010411"/>
                </a:lnTo>
                <a:lnTo>
                  <a:pt x="5090160" y="1010411"/>
                </a:lnTo>
                <a:lnTo>
                  <a:pt x="5090160"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60" name="Google Shape;60;p1"/>
          <p:cNvPicPr preferRelativeResize="0"/>
          <p:nvPr/>
        </p:nvPicPr>
        <p:blipFill rotWithShape="1">
          <a:blip r:embed="rId4">
            <a:alphaModFix/>
          </a:blip>
          <a:srcRect/>
          <a:stretch/>
        </p:blipFill>
        <p:spPr>
          <a:xfrm>
            <a:off x="0" y="0"/>
            <a:ext cx="4506467" cy="1738883"/>
          </a:xfrm>
          <a:prstGeom prst="rect">
            <a:avLst/>
          </a:prstGeom>
          <a:noFill/>
          <a:ln>
            <a:noFill/>
          </a:ln>
        </p:spPr>
      </p:pic>
      <p:pic>
        <p:nvPicPr>
          <p:cNvPr id="61" name="Google Shape;61;p1"/>
          <p:cNvPicPr preferRelativeResize="0"/>
          <p:nvPr/>
        </p:nvPicPr>
        <p:blipFill rotWithShape="1">
          <a:blip r:embed="rId5">
            <a:alphaModFix/>
          </a:blip>
          <a:srcRect/>
          <a:stretch/>
        </p:blipFill>
        <p:spPr>
          <a:xfrm>
            <a:off x="625226" y="5764203"/>
            <a:ext cx="2363609" cy="517289"/>
          </a:xfrm>
          <a:prstGeom prst="rect">
            <a:avLst/>
          </a:prstGeom>
          <a:noFill/>
          <a:ln>
            <a:noFill/>
          </a:ln>
        </p:spPr>
      </p:pic>
      <p:sp>
        <p:nvSpPr>
          <p:cNvPr id="62" name="Google Shape;62;p1" descr="$PPTXTitle"/>
          <p:cNvSpPr txBox="1">
            <a:spLocks noGrp="1"/>
          </p:cNvSpPr>
          <p:nvPr>
            <p:ph type="title"/>
          </p:nvPr>
        </p:nvSpPr>
        <p:spPr>
          <a:xfrm>
            <a:off x="1298448" y="1730908"/>
            <a:ext cx="8150352" cy="2444900"/>
          </a:xfrm>
          <a:prstGeom prst="rect">
            <a:avLst/>
          </a:prstGeom>
          <a:noFill/>
          <a:ln>
            <a:noFill/>
          </a:ln>
        </p:spPr>
        <p:txBody>
          <a:bodyPr spcFirstLastPara="1" wrap="square" lIns="0" tIns="28575" rIns="0" bIns="0" anchor="t" anchorCtr="0">
            <a:spAutoFit/>
          </a:bodyPr>
          <a:lstStyle/>
          <a:p>
            <a:pPr lvl="0" algn="ctr">
              <a:buClr>
                <a:srgbClr val="255839"/>
              </a:buClr>
              <a:buSzPts val="4400"/>
            </a:pPr>
            <a:r>
              <a:rPr lang="it-IT" sz="3700" dirty="0">
                <a:latin typeface="Trebuchet MS"/>
                <a:ea typeface="Trebuchet MS"/>
                <a:cs typeface="Trebuchet MS"/>
                <a:sym typeface="Trebuchet MS"/>
              </a:rPr>
              <a:t>WP4: </a:t>
            </a:r>
            <a:r>
              <a:rPr lang="it-IT" sz="4000" dirty="0">
                <a:solidFill>
                  <a:srgbClr val="255839"/>
                </a:solidFill>
                <a:latin typeface="Trebuchet MS"/>
                <a:ea typeface="Trebuchet MS"/>
                <a:cs typeface="Trebuchet MS"/>
                <a:sym typeface="Trebuchet MS"/>
              </a:rPr>
              <a:t>Formazione dei formatori</a:t>
            </a:r>
            <a:br>
              <a:rPr lang="it-IT" sz="4000" dirty="0"/>
            </a:br>
            <a:r>
              <a:rPr lang="it-IT" sz="4000" dirty="0">
                <a:solidFill>
                  <a:srgbClr val="255839"/>
                </a:solidFill>
                <a:latin typeface="Trebuchet MS"/>
                <a:ea typeface="Trebuchet MS"/>
                <a:cs typeface="Trebuchet MS"/>
                <a:sym typeface="Trebuchet MS"/>
              </a:rPr>
              <a:t>Programma di sviluppo professionale continuo</a:t>
            </a:r>
            <a:br>
              <a:rPr lang="it-IT" sz="4000" dirty="0">
                <a:solidFill>
                  <a:srgbClr val="255839"/>
                </a:solidFill>
                <a:latin typeface="Trebuchet MS"/>
                <a:ea typeface="Trebuchet MS"/>
                <a:cs typeface="Trebuchet MS"/>
                <a:sym typeface="Trebuchet MS"/>
              </a:rPr>
            </a:br>
            <a:r>
              <a:rPr lang="it-IT" sz="3700" dirty="0">
                <a:latin typeface="Trebuchet MS"/>
                <a:ea typeface="Trebuchet MS"/>
                <a:cs typeface="Trebuchet MS"/>
                <a:sym typeface="Trebuchet MS"/>
              </a:rPr>
              <a:t>(CPD)</a:t>
            </a:r>
            <a:endParaRPr sz="3700" dirty="0">
              <a:latin typeface="Trebuchet MS"/>
              <a:ea typeface="Trebuchet MS"/>
              <a:cs typeface="Trebuchet MS"/>
              <a:sym typeface="Trebuchet MS"/>
            </a:endParaRPr>
          </a:p>
        </p:txBody>
      </p:sp>
      <p:sp>
        <p:nvSpPr>
          <p:cNvPr id="63" name="Google Shape;63;p1"/>
          <p:cNvSpPr txBox="1"/>
          <p:nvPr/>
        </p:nvSpPr>
        <p:spPr>
          <a:xfrm>
            <a:off x="2253233" y="4243272"/>
            <a:ext cx="6907530" cy="1141338"/>
          </a:xfrm>
          <a:prstGeom prst="rect">
            <a:avLst/>
          </a:prstGeom>
          <a:noFill/>
          <a:ln>
            <a:noFill/>
          </a:ln>
        </p:spPr>
        <p:txBody>
          <a:bodyPr spcFirstLastPara="1" wrap="square" lIns="0" tIns="12700" rIns="0" bIns="0" anchor="t" anchorCtr="0">
            <a:spAutoFit/>
          </a:bodyPr>
          <a:lstStyle/>
          <a:p>
            <a:pPr marL="0" marR="5080" lvl="0" indent="0" algn="ctr" rtl="0">
              <a:lnSpc>
                <a:spcPct val="113750"/>
              </a:lnSpc>
              <a:spcBef>
                <a:spcPts val="0"/>
              </a:spcBef>
              <a:spcAft>
                <a:spcPts val="0"/>
              </a:spcAft>
              <a:buNone/>
            </a:pPr>
            <a:r>
              <a:rPr lang="it-IT" sz="2000" b="1">
                <a:solidFill>
                  <a:srgbClr val="92D050"/>
                </a:solidFill>
                <a:latin typeface="Calibri"/>
                <a:ea typeface="Calibri"/>
                <a:cs typeface="Calibri"/>
                <a:sym typeface="Calibri"/>
              </a:rPr>
              <a:t>Modulo 6: Integrazione della sostenibilità nei programmi di</a:t>
            </a:r>
            <a:endParaRPr sz="2000">
              <a:latin typeface="Calibri"/>
              <a:ea typeface="Calibri"/>
              <a:cs typeface="Calibri"/>
              <a:sym typeface="Calibri"/>
            </a:endParaRPr>
          </a:p>
          <a:p>
            <a:pPr marL="0" marR="59690" lvl="0" indent="0" algn="ctr" rtl="0">
              <a:lnSpc>
                <a:spcPct val="113750"/>
              </a:lnSpc>
              <a:spcBef>
                <a:spcPts val="0"/>
              </a:spcBef>
              <a:spcAft>
                <a:spcPts val="0"/>
              </a:spcAft>
              <a:buNone/>
            </a:pPr>
            <a:r>
              <a:rPr lang="it-IT" sz="2000" b="1">
                <a:solidFill>
                  <a:srgbClr val="92D050"/>
                </a:solidFill>
                <a:latin typeface="Calibri"/>
                <a:ea typeface="Calibri"/>
                <a:cs typeface="Calibri"/>
                <a:sym typeface="Calibri"/>
              </a:rPr>
              <a:t>istruzione e formazione professionale</a:t>
            </a:r>
            <a:endParaRPr sz="2000">
              <a:latin typeface="Calibri"/>
              <a:ea typeface="Calibri"/>
              <a:cs typeface="Calibri"/>
              <a:sym typeface="Calibri"/>
            </a:endParaRPr>
          </a:p>
          <a:p>
            <a:pPr marL="1478915" lvl="0" indent="0" algn="ctr" rtl="0">
              <a:lnSpc>
                <a:spcPct val="100000"/>
              </a:lnSpc>
              <a:spcBef>
                <a:spcPts val="0"/>
              </a:spcBef>
              <a:spcAft>
                <a:spcPts val="0"/>
              </a:spcAft>
              <a:buNone/>
            </a:pPr>
            <a:endParaRPr sz="2000">
              <a:latin typeface="Calibri"/>
              <a:ea typeface="Calibri"/>
              <a:cs typeface="Calibri"/>
              <a:sym typeface="Calibri"/>
            </a:endParaRPr>
          </a:p>
          <a:p>
            <a:pPr marL="1478915" lvl="0" indent="0" algn="ctr" rtl="0">
              <a:lnSpc>
                <a:spcPct val="100000"/>
              </a:lnSpc>
              <a:spcBef>
                <a:spcPts val="0"/>
              </a:spcBef>
              <a:spcAft>
                <a:spcPts val="0"/>
              </a:spcAft>
              <a:buNone/>
            </a:pPr>
            <a:r>
              <a:rPr lang="it-IT" sz="1500">
                <a:latin typeface="Calibri"/>
                <a:ea typeface="Calibri"/>
                <a:cs typeface="Calibri"/>
                <a:sym typeface="Calibri"/>
              </a:rPr>
              <a:t>Elaborato da: </a:t>
            </a:r>
            <a:r>
              <a:rPr lang="it-IT" sz="1500" b="1">
                <a:latin typeface="Calibri"/>
                <a:ea typeface="Calibri"/>
                <a:cs typeface="Calibri"/>
                <a:sym typeface="Calibri"/>
              </a:rPr>
              <a:t>Gruppo per l’Integrazione Europea [GIE]</a:t>
            </a:r>
            <a:endParaRPr sz="1500">
              <a:latin typeface="Calibri"/>
              <a:ea typeface="Calibri"/>
              <a:cs typeface="Calibri"/>
              <a:sym typeface="Calibri"/>
            </a:endParaRPr>
          </a:p>
        </p:txBody>
      </p:sp>
      <p:sp>
        <p:nvSpPr>
          <p:cNvPr id="64" name="Google Shape;64;p1"/>
          <p:cNvSpPr txBox="1"/>
          <p:nvPr/>
        </p:nvSpPr>
        <p:spPr>
          <a:xfrm>
            <a:off x="3248659" y="6467881"/>
            <a:ext cx="4937760" cy="387350"/>
          </a:xfrm>
          <a:prstGeom prst="rect">
            <a:avLst/>
          </a:prstGeom>
          <a:noFill/>
          <a:ln>
            <a:noFill/>
          </a:ln>
        </p:spPr>
        <p:txBody>
          <a:bodyPr spcFirstLastPara="1" wrap="square" lIns="0" tIns="12700" rIns="0" bIns="0" anchor="t" anchorCtr="0">
            <a:spAutoFit/>
          </a:bodyPr>
          <a:lstStyle/>
          <a:p>
            <a:pPr marL="12700" marR="5080" lvl="0" indent="0" algn="just" rtl="0">
              <a:lnSpc>
                <a:spcPct val="105500"/>
              </a:lnSpc>
              <a:spcBef>
                <a:spcPts val="0"/>
              </a:spcBef>
              <a:spcAft>
                <a:spcPts val="0"/>
              </a:spcAft>
              <a:buNone/>
            </a:pPr>
            <a:r>
              <a:rPr lang="it-IT" sz="750">
                <a:solidFill>
                  <a:srgbClr val="373742"/>
                </a:solidFill>
                <a:latin typeface="Arial"/>
                <a:ea typeface="Arial"/>
                <a:cs typeface="Arial"/>
                <a:sym typeface="Arial"/>
              </a:rPr>
              <a:t>Finanziato dall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Unione Europea. Le opinioni e i punti di vista espressi sono tuttavia esclusivamente quelli degli autori e non riflettono necessariamente quelli dell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Unione Europea o dell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Agenzia esecutiva europea per 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istruzione e la cultura (EACEA). N</a:t>
            </a:r>
            <a:r>
              <a:rPr lang="it-IT" sz="750">
                <a:solidFill>
                  <a:srgbClr val="373742"/>
                </a:solidFill>
                <a:latin typeface="Calibri"/>
                <a:ea typeface="Calibri"/>
                <a:cs typeface="Calibri"/>
                <a:sym typeface="Calibri"/>
              </a:rPr>
              <a:t>é </a:t>
            </a:r>
            <a:r>
              <a:rPr lang="it-IT" sz="750">
                <a:solidFill>
                  <a:srgbClr val="373742"/>
                </a:solidFill>
                <a:latin typeface="Arial"/>
                <a:ea typeface="Arial"/>
                <a:cs typeface="Arial"/>
                <a:sym typeface="Arial"/>
              </a:rPr>
              <a:t>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Unione Europea n</a:t>
            </a:r>
            <a:r>
              <a:rPr lang="it-IT" sz="750">
                <a:solidFill>
                  <a:srgbClr val="373742"/>
                </a:solidFill>
                <a:latin typeface="Calibri"/>
                <a:ea typeface="Calibri"/>
                <a:cs typeface="Calibri"/>
                <a:sym typeface="Calibri"/>
              </a:rPr>
              <a:t>é </a:t>
            </a:r>
            <a:r>
              <a:rPr lang="it-IT" sz="750">
                <a:solidFill>
                  <a:srgbClr val="373742"/>
                </a:solidFill>
                <a:latin typeface="Arial"/>
                <a:ea typeface="Arial"/>
                <a:cs typeface="Arial"/>
                <a:sym typeface="Arial"/>
              </a:rPr>
              <a:t>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EACEA possono essere ritenute responsabili per essi. Numero di progetto: 2024-1-PT01-KA220-VET-000252771</a:t>
            </a:r>
            <a:endParaRPr sz="750">
              <a:latin typeface="Arial"/>
              <a:ea typeface="Arial"/>
              <a:cs typeface="Arial"/>
              <a:sym typeface="Arial"/>
            </a:endParaRPr>
          </a:p>
        </p:txBody>
      </p:sp>
      <p:sp>
        <p:nvSpPr>
          <p:cNvPr id="65" name="Google Shape;65;p1"/>
          <p:cNvSpPr/>
          <p:nvPr/>
        </p:nvSpPr>
        <p:spPr>
          <a:xfrm>
            <a:off x="0" y="4922405"/>
            <a:ext cx="304800" cy="1936114"/>
          </a:xfrm>
          <a:custGeom>
            <a:avLst/>
            <a:gdLst/>
            <a:ahLst/>
            <a:cxnLst/>
            <a:rect l="l" t="t" r="r" b="b"/>
            <a:pathLst>
              <a:path w="304800" h="1936115" extrusionOk="0">
                <a:moveTo>
                  <a:pt x="304801" y="1935594"/>
                </a:moveTo>
                <a:lnTo>
                  <a:pt x="0" y="1935594"/>
                </a:lnTo>
                <a:lnTo>
                  <a:pt x="0" y="0"/>
                </a:lnTo>
                <a:lnTo>
                  <a:pt x="304801" y="1935594"/>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69"/>
        <p:cNvGrpSpPr/>
        <p:nvPr/>
      </p:nvGrpSpPr>
      <p:grpSpPr>
        <a:xfrm>
          <a:off x="0" y="0"/>
          <a:ext cx="0" cy="0"/>
          <a:chOff x="0" y="0"/>
          <a:chExt cx="0" cy="0"/>
        </a:xfrm>
      </p:grpSpPr>
      <p:sp>
        <p:nvSpPr>
          <p:cNvPr id="70" name="Google Shape;70;p2" descr="$PPTXTitle"/>
          <p:cNvSpPr txBox="1">
            <a:spLocks noGrp="1"/>
          </p:cNvSpPr>
          <p:nvPr>
            <p:ph type="title"/>
          </p:nvPr>
        </p:nvSpPr>
        <p:spPr>
          <a:xfrm>
            <a:off x="478155" y="813269"/>
            <a:ext cx="8824595" cy="715593"/>
          </a:xfrm>
          <a:prstGeom prst="rect">
            <a:avLst/>
          </a:prstGeom>
          <a:noFill/>
          <a:ln>
            <a:noFill/>
          </a:ln>
        </p:spPr>
        <p:txBody>
          <a:bodyPr spcFirstLastPara="1" wrap="square" lIns="0" tIns="243850" rIns="0" bIns="0" anchor="t" anchorCtr="0">
            <a:spAutoFit/>
          </a:bodyPr>
          <a:lstStyle/>
          <a:p>
            <a:pPr marL="258445" lvl="0" indent="0" algn="l" rtl="0">
              <a:lnSpc>
                <a:spcPct val="100000"/>
              </a:lnSpc>
              <a:spcBef>
                <a:spcPts val="0"/>
              </a:spcBef>
              <a:spcAft>
                <a:spcPts val="0"/>
              </a:spcAft>
              <a:buNone/>
            </a:pPr>
            <a:r>
              <a:rPr lang="it-IT">
                <a:latin typeface="Trebuchet MS"/>
                <a:ea typeface="Trebuchet MS"/>
                <a:cs typeface="Trebuchet MS"/>
                <a:sym typeface="Trebuchet MS"/>
              </a:rPr>
              <a:t>Programma della sessione</a:t>
            </a:r>
            <a:endParaRPr/>
          </a:p>
        </p:txBody>
      </p:sp>
      <p:sp>
        <p:nvSpPr>
          <p:cNvPr id="71" name="Google Shape;71;p2"/>
          <p:cNvSpPr txBox="1"/>
          <p:nvPr/>
        </p:nvSpPr>
        <p:spPr>
          <a:xfrm>
            <a:off x="633094" y="1837702"/>
            <a:ext cx="4603115" cy="2858475"/>
          </a:xfrm>
          <a:prstGeom prst="rect">
            <a:avLst/>
          </a:prstGeom>
          <a:noFill/>
          <a:ln>
            <a:noFill/>
          </a:ln>
        </p:spPr>
        <p:txBody>
          <a:bodyPr spcFirstLastPara="1" wrap="square" lIns="0" tIns="138425" rIns="0" bIns="0" anchor="t" anchorCtr="0">
            <a:spAutoFit/>
          </a:bodyPr>
          <a:lstStyle/>
          <a:p>
            <a:pPr marL="12700" lvl="0" indent="0" algn="l" rtl="0">
              <a:lnSpc>
                <a:spcPct val="100000"/>
              </a:lnSpc>
              <a:spcBef>
                <a:spcPts val="0"/>
              </a:spcBef>
              <a:spcAft>
                <a:spcPts val="0"/>
              </a:spcAft>
              <a:buNone/>
            </a:pPr>
            <a:r>
              <a:rPr lang="it-IT" sz="1500">
                <a:solidFill>
                  <a:srgbClr val="2C3B43"/>
                </a:solidFill>
                <a:latin typeface="Trebuchet MS"/>
                <a:ea typeface="Trebuchet MS"/>
                <a:cs typeface="Trebuchet MS"/>
                <a:sym typeface="Trebuchet MS"/>
              </a:rPr>
              <a:t>La sessione odierna, della durata di 3 ore, prevede:</a:t>
            </a:r>
            <a:endParaRPr sz="1500">
              <a:latin typeface="Trebuchet MS"/>
              <a:ea typeface="Trebuchet MS"/>
              <a:cs typeface="Trebuchet MS"/>
              <a:sym typeface="Trebuchet MS"/>
            </a:endParaRPr>
          </a:p>
          <a:p>
            <a:pPr marL="12700" lvl="0" indent="0" algn="l" rtl="0">
              <a:lnSpc>
                <a:spcPct val="100000"/>
              </a:lnSpc>
              <a:spcBef>
                <a:spcPts val="99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Introduzione al modulo e risultati di apprendimento</a:t>
            </a:r>
            <a:endParaRPr sz="1500">
              <a:latin typeface="Trebuchet MS"/>
              <a:ea typeface="Trebuchet MS"/>
              <a:cs typeface="Trebuchet MS"/>
              <a:sym typeface="Trebuchet MS"/>
            </a:endParaRPr>
          </a:p>
          <a:p>
            <a:pPr marL="12700" lvl="0" indent="0" algn="l" rtl="0">
              <a:lnSpc>
                <a:spcPct val="100000"/>
              </a:lnSpc>
              <a:spcBef>
                <a:spcPts val="99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Concetti chiave ed esempi</a:t>
            </a:r>
            <a:endParaRPr sz="1500">
              <a:latin typeface="Trebuchet MS"/>
              <a:ea typeface="Trebuchet MS"/>
              <a:cs typeface="Trebuchet MS"/>
              <a:sym typeface="Trebuchet MS"/>
            </a:endParaRPr>
          </a:p>
          <a:p>
            <a:pPr marL="12700" lvl="0" indent="0" algn="l" rtl="0">
              <a:lnSpc>
                <a:spcPct val="100000"/>
              </a:lnSpc>
              <a:spcBef>
                <a:spcPts val="1005"/>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Attività pratica</a:t>
            </a:r>
            <a:endParaRPr sz="1500">
              <a:latin typeface="Trebuchet MS"/>
              <a:ea typeface="Trebuchet MS"/>
              <a:cs typeface="Trebuchet MS"/>
              <a:sym typeface="Trebuchet MS"/>
            </a:endParaRPr>
          </a:p>
          <a:p>
            <a:pPr marL="12700" lvl="0" indent="0" algn="l" rtl="0">
              <a:lnSpc>
                <a:spcPct val="100000"/>
              </a:lnSpc>
              <a:spcBef>
                <a:spcPts val="99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Applicazione alla pratica formativa</a:t>
            </a:r>
            <a:endParaRPr sz="1500">
              <a:latin typeface="Trebuchet MS"/>
              <a:ea typeface="Trebuchet MS"/>
              <a:cs typeface="Trebuchet MS"/>
              <a:sym typeface="Trebuchet MS"/>
            </a:endParaRPr>
          </a:p>
          <a:p>
            <a:pPr marL="12700" lvl="0" indent="0" algn="l" rtl="0">
              <a:lnSpc>
                <a:spcPct val="100000"/>
              </a:lnSpc>
              <a:spcBef>
                <a:spcPts val="99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Riflessione e attività di apprendimento autonomo</a:t>
            </a:r>
            <a:endParaRPr sz="1500">
              <a:latin typeface="Trebuchet MS"/>
              <a:ea typeface="Trebuchet MS"/>
              <a:cs typeface="Trebuchet MS"/>
              <a:sym typeface="Trebuchet MS"/>
            </a:endParaRPr>
          </a:p>
        </p:txBody>
      </p:sp>
      <p:pic>
        <p:nvPicPr>
          <p:cNvPr id="72" name="Google Shape;72;p2"/>
          <p:cNvPicPr preferRelativeResize="0"/>
          <p:nvPr/>
        </p:nvPicPr>
        <p:blipFill rotWithShape="1">
          <a:blip r:embed="rId3">
            <a:alphaModFix/>
          </a:blip>
          <a:srcRect/>
          <a:stretch/>
        </p:blipFill>
        <p:spPr>
          <a:xfrm>
            <a:off x="464184" y="312394"/>
            <a:ext cx="1240191" cy="339470"/>
          </a:xfrm>
          <a:prstGeom prst="rect">
            <a:avLst/>
          </a:prstGeom>
          <a:noFill/>
          <a:ln>
            <a:noFill/>
          </a:ln>
        </p:spPr>
      </p:pic>
      <p:grpSp>
        <p:nvGrpSpPr>
          <p:cNvPr id="73" name="Google Shape;73;p2"/>
          <p:cNvGrpSpPr/>
          <p:nvPr/>
        </p:nvGrpSpPr>
        <p:grpSpPr>
          <a:xfrm>
            <a:off x="6777228" y="0"/>
            <a:ext cx="5415366" cy="6858888"/>
            <a:chOff x="6777228" y="0"/>
            <a:chExt cx="5415366" cy="6858888"/>
          </a:xfrm>
        </p:grpSpPr>
        <p:sp>
          <p:nvSpPr>
            <p:cNvPr id="74" name="Google Shape;74;p2"/>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 name="Google Shape;75;p2"/>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6" name="Google Shape;76;p2"/>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7" name="Google Shape;77;p2"/>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8" name="Google Shape;78;p2"/>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 name="Google Shape;79;p2"/>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0" name="Google Shape;80;p2"/>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1" name="Google Shape;81;p2"/>
            <p:cNvSpPr/>
            <p:nvPr/>
          </p:nvSpPr>
          <p:spPr>
            <a:xfrm>
              <a:off x="10940749"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2" name="Google Shape;82;p2"/>
            <p:cNvSpPr/>
            <p:nvPr/>
          </p:nvSpPr>
          <p:spPr>
            <a:xfrm>
              <a:off x="10372343"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3" name="Google Shape;83;p2"/>
            <p:cNvSpPr/>
            <p:nvPr/>
          </p:nvSpPr>
          <p:spPr>
            <a:xfrm>
              <a:off x="6777228" y="1554480"/>
              <a:ext cx="4937760" cy="4958080"/>
            </a:xfrm>
            <a:custGeom>
              <a:avLst/>
              <a:gdLst/>
              <a:ahLst/>
              <a:cxnLst/>
              <a:rect l="l" t="t" r="r" b="b"/>
              <a:pathLst>
                <a:path w="4937759" h="4958080" extrusionOk="0">
                  <a:moveTo>
                    <a:pt x="4114800" y="4957572"/>
                  </a:moveTo>
                  <a:lnTo>
                    <a:pt x="822960" y="4957572"/>
                  </a:lnTo>
                  <a:lnTo>
                    <a:pt x="774601" y="4956174"/>
                  </a:lnTo>
                  <a:lnTo>
                    <a:pt x="726979" y="4952034"/>
                  </a:lnTo>
                  <a:lnTo>
                    <a:pt x="680172" y="4945229"/>
                  </a:lnTo>
                  <a:lnTo>
                    <a:pt x="634254" y="4935835"/>
                  </a:lnTo>
                  <a:lnTo>
                    <a:pt x="589304" y="4923931"/>
                  </a:lnTo>
                  <a:lnTo>
                    <a:pt x="545399" y="4909592"/>
                  </a:lnTo>
                  <a:lnTo>
                    <a:pt x="502616" y="4892897"/>
                  </a:lnTo>
                  <a:lnTo>
                    <a:pt x="461031" y="4873921"/>
                  </a:lnTo>
                  <a:lnTo>
                    <a:pt x="420724" y="4852744"/>
                  </a:lnTo>
                  <a:lnTo>
                    <a:pt x="381768" y="4829443"/>
                  </a:lnTo>
                  <a:lnTo>
                    <a:pt x="344245" y="4804092"/>
                  </a:lnTo>
                  <a:lnTo>
                    <a:pt x="308229" y="4776771"/>
                  </a:lnTo>
                  <a:lnTo>
                    <a:pt x="273799" y="4747557"/>
                  </a:lnTo>
                  <a:lnTo>
                    <a:pt x="241030" y="4716526"/>
                  </a:lnTo>
                  <a:lnTo>
                    <a:pt x="209999" y="4683755"/>
                  </a:lnTo>
                  <a:lnTo>
                    <a:pt x="180787" y="4649323"/>
                  </a:lnTo>
                  <a:lnTo>
                    <a:pt x="153467" y="4613306"/>
                  </a:lnTo>
                  <a:lnTo>
                    <a:pt x="128118" y="4575781"/>
                  </a:lnTo>
                  <a:lnTo>
                    <a:pt x="104817" y="4536826"/>
                  </a:lnTo>
                  <a:lnTo>
                    <a:pt x="83641" y="4496518"/>
                  </a:lnTo>
                  <a:lnTo>
                    <a:pt x="64668" y="4454933"/>
                  </a:lnTo>
                  <a:lnTo>
                    <a:pt x="47974" y="4412151"/>
                  </a:lnTo>
                  <a:lnTo>
                    <a:pt x="33637" y="4368246"/>
                  </a:lnTo>
                  <a:lnTo>
                    <a:pt x="21732" y="4323296"/>
                  </a:lnTo>
                  <a:lnTo>
                    <a:pt x="12340" y="4277379"/>
                  </a:lnTo>
                  <a:lnTo>
                    <a:pt x="5536" y="4230573"/>
                  </a:lnTo>
                  <a:lnTo>
                    <a:pt x="1396" y="4182953"/>
                  </a:lnTo>
                  <a:lnTo>
                    <a:pt x="0" y="4134599"/>
                  </a:lnTo>
                  <a:lnTo>
                    <a:pt x="0" y="822960"/>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60"/>
                  </a:lnTo>
                  <a:lnTo>
                    <a:pt x="4937760" y="4134599"/>
                  </a:lnTo>
                  <a:lnTo>
                    <a:pt x="4936363" y="4182953"/>
                  </a:lnTo>
                  <a:lnTo>
                    <a:pt x="4932222" y="4230573"/>
                  </a:lnTo>
                  <a:lnTo>
                    <a:pt x="4925419" y="4277379"/>
                  </a:lnTo>
                  <a:lnTo>
                    <a:pt x="4916025" y="4323296"/>
                  </a:lnTo>
                  <a:lnTo>
                    <a:pt x="4904121" y="4368246"/>
                  </a:lnTo>
                  <a:lnTo>
                    <a:pt x="4889785" y="4412151"/>
                  </a:lnTo>
                  <a:lnTo>
                    <a:pt x="4873090" y="4454933"/>
                  </a:lnTo>
                  <a:lnTo>
                    <a:pt x="4854116" y="4496518"/>
                  </a:lnTo>
                  <a:lnTo>
                    <a:pt x="4832941" y="4536826"/>
                  </a:lnTo>
                  <a:lnTo>
                    <a:pt x="4809640" y="4575781"/>
                  </a:lnTo>
                  <a:lnTo>
                    <a:pt x="4784292" y="4613306"/>
                  </a:lnTo>
                  <a:lnTo>
                    <a:pt x="4756972" y="4649323"/>
                  </a:lnTo>
                  <a:lnTo>
                    <a:pt x="4727759" y="4683755"/>
                  </a:lnTo>
                  <a:lnTo>
                    <a:pt x="4696729" y="4716526"/>
                  </a:lnTo>
                  <a:lnTo>
                    <a:pt x="4663959" y="4747557"/>
                  </a:lnTo>
                  <a:lnTo>
                    <a:pt x="4629529" y="4776771"/>
                  </a:lnTo>
                  <a:lnTo>
                    <a:pt x="4593513" y="4804092"/>
                  </a:lnTo>
                  <a:lnTo>
                    <a:pt x="4555990" y="4829443"/>
                  </a:lnTo>
                  <a:lnTo>
                    <a:pt x="4517035" y="4852744"/>
                  </a:lnTo>
                  <a:lnTo>
                    <a:pt x="4476727" y="4873921"/>
                  </a:lnTo>
                  <a:lnTo>
                    <a:pt x="4435143" y="4892897"/>
                  </a:lnTo>
                  <a:lnTo>
                    <a:pt x="4392360" y="4909592"/>
                  </a:lnTo>
                  <a:lnTo>
                    <a:pt x="4348455" y="4923931"/>
                  </a:lnTo>
                  <a:lnTo>
                    <a:pt x="4303503" y="4935835"/>
                  </a:lnTo>
                  <a:lnTo>
                    <a:pt x="4257587" y="4945229"/>
                  </a:lnTo>
                  <a:lnTo>
                    <a:pt x="4210779" y="4952034"/>
                  </a:lnTo>
                  <a:lnTo>
                    <a:pt x="4163157" y="4956174"/>
                  </a:lnTo>
                  <a:lnTo>
                    <a:pt x="4114800" y="4957572"/>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84" name="Google Shape;84;p2"/>
            <p:cNvPicPr preferRelativeResize="0"/>
            <p:nvPr/>
          </p:nvPicPr>
          <p:blipFill rotWithShape="1">
            <a:blip r:embed="rId4">
              <a:alphaModFix/>
            </a:blip>
            <a:srcRect/>
            <a:stretch/>
          </p:blipFill>
          <p:spPr>
            <a:xfrm>
              <a:off x="7142987" y="1844039"/>
              <a:ext cx="4198618" cy="4378452"/>
            </a:xfrm>
            <a:prstGeom prst="rect">
              <a:avLst/>
            </a:prstGeom>
            <a:noFill/>
            <a:ln>
              <a:noFill/>
            </a:ln>
          </p:spPr>
        </p:pic>
      </p:grpSp>
      <p:sp>
        <p:nvSpPr>
          <p:cNvPr id="85" name="Google Shape;85;p2"/>
          <p:cNvSpPr/>
          <p:nvPr/>
        </p:nvSpPr>
        <p:spPr>
          <a:xfrm>
            <a:off x="0" y="3740696"/>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89"/>
        <p:cNvGrpSpPr/>
        <p:nvPr/>
      </p:nvGrpSpPr>
      <p:grpSpPr>
        <a:xfrm>
          <a:off x="0" y="0"/>
          <a:ext cx="0" cy="0"/>
          <a:chOff x="0" y="0"/>
          <a:chExt cx="0" cy="0"/>
        </a:xfrm>
      </p:grpSpPr>
      <p:sp>
        <p:nvSpPr>
          <p:cNvPr id="90" name="Google Shape;90;p3"/>
          <p:cNvSpPr/>
          <p:nvPr/>
        </p:nvSpPr>
        <p:spPr>
          <a:xfrm>
            <a:off x="0" y="3594379"/>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91" name="Google Shape;91;p3" descr="$PPTXTitle"/>
          <p:cNvSpPr txBox="1">
            <a:spLocks noGrp="1"/>
          </p:cNvSpPr>
          <p:nvPr>
            <p:ph type="title"/>
          </p:nvPr>
        </p:nvSpPr>
        <p:spPr>
          <a:xfrm>
            <a:off x="305925" y="690216"/>
            <a:ext cx="5022087" cy="4368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700" dirty="0"/>
              <a:t>Panoramica del modulo</a:t>
            </a:r>
            <a:endParaRPr sz="2700" dirty="0"/>
          </a:p>
        </p:txBody>
      </p:sp>
      <p:sp>
        <p:nvSpPr>
          <p:cNvPr id="92" name="Google Shape;92;p3"/>
          <p:cNvSpPr txBox="1"/>
          <p:nvPr/>
        </p:nvSpPr>
        <p:spPr>
          <a:xfrm>
            <a:off x="305925" y="1165375"/>
            <a:ext cx="6471300" cy="5617948"/>
          </a:xfrm>
          <a:prstGeom prst="rect">
            <a:avLst/>
          </a:prstGeom>
          <a:noFill/>
          <a:ln>
            <a:noFill/>
          </a:ln>
        </p:spPr>
        <p:txBody>
          <a:bodyPr spcFirstLastPara="1" wrap="square" lIns="0" tIns="114300" rIns="0" bIns="0" anchor="t" anchorCtr="0">
            <a:spAutoFit/>
          </a:bodyPr>
          <a:lstStyle/>
          <a:p>
            <a:pPr marL="12700" lvl="0" indent="0" algn="l" rtl="0">
              <a:lnSpc>
                <a:spcPct val="100000"/>
              </a:lnSpc>
              <a:spcBef>
                <a:spcPts val="0"/>
              </a:spcBef>
              <a:spcAft>
                <a:spcPts val="0"/>
              </a:spcAft>
              <a:buNone/>
            </a:pPr>
            <a:r>
              <a:rPr lang="it-IT" sz="1500" dirty="0">
                <a:solidFill>
                  <a:srgbClr val="2C3B43"/>
                </a:solidFill>
                <a:latin typeface="Trebuchet MS"/>
                <a:ea typeface="Trebuchet MS"/>
                <a:cs typeface="Trebuchet MS"/>
                <a:sym typeface="Trebuchet MS"/>
              </a:rPr>
              <a:t>Questo modulo si concentra su:</a:t>
            </a:r>
            <a:endParaRPr sz="1500" dirty="0">
              <a:latin typeface="Trebuchet MS"/>
              <a:ea typeface="Trebuchet MS"/>
              <a:cs typeface="Trebuchet MS"/>
              <a:sym typeface="Trebuchet MS"/>
            </a:endParaRPr>
          </a:p>
          <a:p>
            <a:pPr marL="354965" marR="2476500" lvl="0" indent="-342900" algn="l" rtl="0">
              <a:lnSpc>
                <a:spcPct val="107333"/>
              </a:lnSpc>
              <a:spcBef>
                <a:spcPts val="1015"/>
              </a:spcBef>
              <a:spcAft>
                <a:spcPts val="0"/>
              </a:spcAft>
              <a:buNone/>
            </a:pPr>
            <a:r>
              <a:rPr lang="it-IT" sz="1200" dirty="0">
                <a:solidFill>
                  <a:srgbClr val="90C225"/>
                </a:solidFill>
                <a:latin typeface="Trebuchet MS"/>
                <a:ea typeface="Trebuchet MS"/>
                <a:cs typeface="Trebuchet MS"/>
                <a:sym typeface="Trebuchet MS"/>
              </a:rPr>
              <a:t>▶ </a:t>
            </a:r>
            <a:r>
              <a:rPr lang="it-IT" sz="1500" b="1" dirty="0">
                <a:solidFill>
                  <a:srgbClr val="2C3B43"/>
                </a:solidFill>
                <a:latin typeface="Trebuchet MS"/>
                <a:ea typeface="Trebuchet MS"/>
                <a:cs typeface="Trebuchet MS"/>
                <a:sym typeface="Trebuchet MS"/>
              </a:rPr>
              <a:t>Argomento 1: </a:t>
            </a:r>
            <a:r>
              <a:rPr lang="it-IT" sz="1500" dirty="0">
                <a:solidFill>
                  <a:srgbClr val="2C3B43"/>
                </a:solidFill>
                <a:latin typeface="Trebuchet MS"/>
                <a:ea typeface="Trebuchet MS"/>
                <a:cs typeface="Trebuchet MS"/>
                <a:sym typeface="Trebuchet MS"/>
              </a:rPr>
              <a:t>Strategie per integrare la sostenibilità nei programmi di istruzione e formazione professionale</a:t>
            </a:r>
            <a:endParaRPr sz="1500" dirty="0">
              <a:latin typeface="Trebuchet MS"/>
              <a:ea typeface="Trebuchet MS"/>
              <a:cs typeface="Trebuchet MS"/>
              <a:sym typeface="Trebuchet MS"/>
            </a:endParaRPr>
          </a:p>
          <a:p>
            <a:pPr marL="12700" lvl="0" indent="0" algn="l" rtl="0">
              <a:lnSpc>
                <a:spcPct val="100000"/>
              </a:lnSpc>
              <a:spcBef>
                <a:spcPts val="780"/>
              </a:spcBef>
              <a:spcAft>
                <a:spcPts val="0"/>
              </a:spcAft>
              <a:buNone/>
            </a:pPr>
            <a:r>
              <a:rPr lang="it-IT" sz="1200" dirty="0">
                <a:solidFill>
                  <a:srgbClr val="90C225"/>
                </a:solidFill>
                <a:latin typeface="Trebuchet MS"/>
                <a:ea typeface="Trebuchet MS"/>
                <a:cs typeface="Trebuchet MS"/>
                <a:sym typeface="Trebuchet MS"/>
              </a:rPr>
              <a:t>▶ </a:t>
            </a:r>
            <a:r>
              <a:rPr lang="it-IT" sz="1500" b="1" dirty="0">
                <a:solidFill>
                  <a:srgbClr val="2C3B43"/>
                </a:solidFill>
                <a:latin typeface="Trebuchet MS"/>
                <a:ea typeface="Trebuchet MS"/>
                <a:cs typeface="Trebuchet MS"/>
                <a:sym typeface="Trebuchet MS"/>
              </a:rPr>
              <a:t>Argomento 2: </a:t>
            </a:r>
            <a:r>
              <a:rPr lang="it-IT" sz="1500" dirty="0">
                <a:solidFill>
                  <a:srgbClr val="2C3B43"/>
                </a:solidFill>
                <a:latin typeface="Trebuchet MS"/>
                <a:ea typeface="Trebuchet MS"/>
                <a:cs typeface="Trebuchet MS"/>
                <a:sym typeface="Trebuchet MS"/>
              </a:rPr>
              <a:t>Pianificazione e realizzazione di sessioni di formazione ESE</a:t>
            </a:r>
            <a:endParaRPr sz="1500" dirty="0">
              <a:latin typeface="Trebuchet MS"/>
              <a:ea typeface="Trebuchet MS"/>
              <a:cs typeface="Trebuchet MS"/>
              <a:sym typeface="Trebuchet MS"/>
            </a:endParaRPr>
          </a:p>
          <a:p>
            <a:pPr marL="354965" marR="2710180" lvl="0" indent="-342900" algn="l" rtl="0">
              <a:lnSpc>
                <a:spcPct val="107333"/>
              </a:lnSpc>
              <a:spcBef>
                <a:spcPts val="1030"/>
              </a:spcBef>
              <a:spcAft>
                <a:spcPts val="0"/>
              </a:spcAft>
              <a:buNone/>
            </a:pPr>
            <a:r>
              <a:rPr lang="it-IT" sz="1200" dirty="0">
                <a:solidFill>
                  <a:srgbClr val="90C225"/>
                </a:solidFill>
                <a:latin typeface="Trebuchet MS"/>
                <a:ea typeface="Trebuchet MS"/>
                <a:cs typeface="Trebuchet MS"/>
                <a:sym typeface="Trebuchet MS"/>
              </a:rPr>
              <a:t>▶ </a:t>
            </a:r>
            <a:r>
              <a:rPr lang="it-IT" sz="1500" b="1" dirty="0">
                <a:solidFill>
                  <a:srgbClr val="2C3B43"/>
                </a:solidFill>
                <a:latin typeface="Trebuchet MS"/>
                <a:ea typeface="Trebuchet MS"/>
                <a:cs typeface="Trebuchet MS"/>
                <a:sym typeface="Trebuchet MS"/>
              </a:rPr>
              <a:t>Argomento 3: </a:t>
            </a:r>
            <a:r>
              <a:rPr lang="it-IT" sz="1500" dirty="0">
                <a:solidFill>
                  <a:srgbClr val="2C3B43"/>
                </a:solidFill>
                <a:latin typeface="Trebuchet MS"/>
                <a:ea typeface="Trebuchet MS"/>
                <a:cs typeface="Trebuchet MS"/>
                <a:sym typeface="Trebuchet MS"/>
              </a:rPr>
              <a:t>Pratica professionale, collaborazione e miglioramento continuo</a:t>
            </a:r>
            <a:endParaRPr sz="1500" dirty="0">
              <a:latin typeface="Trebuchet MS"/>
              <a:ea typeface="Trebuchet MS"/>
              <a:cs typeface="Trebuchet MS"/>
              <a:sym typeface="Trebuchet MS"/>
            </a:endParaRPr>
          </a:p>
          <a:p>
            <a:pPr marL="12700" marR="1798955" lvl="0" indent="0" algn="l" rtl="0">
              <a:lnSpc>
                <a:spcPct val="107333"/>
              </a:lnSpc>
              <a:spcBef>
                <a:spcPts val="1015"/>
              </a:spcBef>
              <a:spcAft>
                <a:spcPts val="0"/>
              </a:spcAft>
              <a:buNone/>
            </a:pPr>
            <a:r>
              <a:rPr lang="it-IT" sz="1500" b="1" dirty="0">
                <a:solidFill>
                  <a:srgbClr val="2C3B43"/>
                </a:solidFill>
                <a:latin typeface="Trebuchet MS"/>
                <a:ea typeface="Trebuchet MS"/>
                <a:cs typeface="Trebuchet MS"/>
                <a:sym typeface="Trebuchet MS"/>
              </a:rPr>
              <a:t>Al termine di questo modulo, i formatori saranno meglio preparati a:</a:t>
            </a:r>
            <a:endParaRPr sz="1500" dirty="0">
              <a:latin typeface="Trebuchet MS"/>
              <a:ea typeface="Trebuchet MS"/>
              <a:cs typeface="Trebuchet MS"/>
              <a:sym typeface="Trebuchet MS"/>
            </a:endParaRPr>
          </a:p>
          <a:p>
            <a:pPr marL="354965" lvl="0" indent="-342265" algn="l" rtl="0">
              <a:lnSpc>
                <a:spcPct val="100000"/>
              </a:lnSpc>
              <a:spcBef>
                <a:spcPts val="894"/>
              </a:spcBef>
              <a:spcAft>
                <a:spcPts val="0"/>
              </a:spcAft>
              <a:buClr>
                <a:srgbClr val="90C225"/>
              </a:buClr>
              <a:buSzPts val="1450"/>
              <a:buFont typeface="Quattrocento Sans"/>
              <a:buChar char="✓"/>
            </a:pPr>
            <a:r>
              <a:rPr lang="it-IT" sz="1500" dirty="0">
                <a:solidFill>
                  <a:srgbClr val="2C3B43"/>
                </a:solidFill>
                <a:latin typeface="Trebuchet MS"/>
                <a:ea typeface="Trebuchet MS"/>
                <a:cs typeface="Trebuchet MS"/>
                <a:sym typeface="Trebuchet MS"/>
              </a:rPr>
              <a:t>Integrare la sostenibilità in tutti i programmi di istruzione e formazione professionale</a:t>
            </a:r>
            <a:endParaRPr sz="1500" dirty="0">
              <a:latin typeface="Trebuchet MS"/>
              <a:ea typeface="Trebuchet MS"/>
              <a:cs typeface="Trebuchet MS"/>
              <a:sym typeface="Trebuchet MS"/>
            </a:endParaRPr>
          </a:p>
          <a:p>
            <a:pPr marL="354965" lvl="0" indent="-342265" algn="l" rtl="0">
              <a:lnSpc>
                <a:spcPct val="100000"/>
              </a:lnSpc>
              <a:spcBef>
                <a:spcPts val="480"/>
              </a:spcBef>
              <a:spcAft>
                <a:spcPts val="0"/>
              </a:spcAft>
              <a:buClr>
                <a:srgbClr val="90C225"/>
              </a:buClr>
              <a:buSzPts val="1450"/>
              <a:buFont typeface="Quattrocento Sans"/>
              <a:buChar char="✓"/>
            </a:pPr>
            <a:r>
              <a:rPr lang="it-IT" sz="1500" dirty="0">
                <a:solidFill>
                  <a:srgbClr val="2C3B43"/>
                </a:solidFill>
                <a:latin typeface="Trebuchet MS"/>
                <a:ea typeface="Trebuchet MS"/>
                <a:cs typeface="Trebuchet MS"/>
                <a:sym typeface="Trebuchet MS"/>
              </a:rPr>
              <a:t>Progettare e condurre sessioni di formazione ESE</a:t>
            </a:r>
            <a:endParaRPr sz="1500" dirty="0">
              <a:latin typeface="Trebuchet MS"/>
              <a:ea typeface="Trebuchet MS"/>
              <a:cs typeface="Trebuchet MS"/>
              <a:sym typeface="Trebuchet MS"/>
            </a:endParaRPr>
          </a:p>
          <a:p>
            <a:pPr marL="354965" lvl="0" indent="-342265" algn="l" rtl="0">
              <a:lnSpc>
                <a:spcPct val="100000"/>
              </a:lnSpc>
              <a:spcBef>
                <a:spcPts val="459"/>
              </a:spcBef>
              <a:spcAft>
                <a:spcPts val="0"/>
              </a:spcAft>
              <a:buClr>
                <a:srgbClr val="90C225"/>
              </a:buClr>
              <a:buSzPts val="1450"/>
              <a:buFont typeface="Quattrocento Sans"/>
              <a:buChar char="✓"/>
            </a:pPr>
            <a:r>
              <a:rPr lang="it-IT" sz="1500" dirty="0">
                <a:solidFill>
                  <a:srgbClr val="2C3B43"/>
                </a:solidFill>
                <a:latin typeface="Trebuchet MS"/>
                <a:ea typeface="Trebuchet MS"/>
                <a:cs typeface="Trebuchet MS"/>
                <a:sym typeface="Trebuchet MS"/>
              </a:rPr>
              <a:t>Applicare il pensiero sistemico e gli approcci di sostenibilità</a:t>
            </a:r>
            <a:endParaRPr sz="1500" dirty="0">
              <a:latin typeface="Trebuchet MS"/>
              <a:ea typeface="Trebuchet MS"/>
              <a:cs typeface="Trebuchet MS"/>
              <a:sym typeface="Trebuchet MS"/>
            </a:endParaRPr>
          </a:p>
          <a:p>
            <a:pPr marL="354965" lvl="0" indent="-342265" algn="l" rtl="0">
              <a:lnSpc>
                <a:spcPct val="100000"/>
              </a:lnSpc>
              <a:spcBef>
                <a:spcPts val="470"/>
              </a:spcBef>
              <a:spcAft>
                <a:spcPts val="0"/>
              </a:spcAft>
              <a:buClr>
                <a:srgbClr val="90C225"/>
              </a:buClr>
              <a:buSzPts val="1450"/>
              <a:buFont typeface="Quattrocento Sans"/>
              <a:buChar char="✓"/>
            </a:pPr>
            <a:r>
              <a:rPr lang="it-IT" sz="1500" dirty="0">
                <a:solidFill>
                  <a:srgbClr val="2C3B43"/>
                </a:solidFill>
                <a:latin typeface="Trebuchet MS"/>
                <a:ea typeface="Trebuchet MS"/>
                <a:cs typeface="Trebuchet MS"/>
                <a:sym typeface="Trebuchet MS"/>
              </a:rPr>
              <a:t>Adattare i materiali formativi ai contesti locali</a:t>
            </a:r>
            <a:endParaRPr sz="1500" dirty="0">
              <a:latin typeface="Trebuchet MS"/>
              <a:ea typeface="Trebuchet MS"/>
              <a:cs typeface="Trebuchet MS"/>
              <a:sym typeface="Trebuchet MS"/>
            </a:endParaRPr>
          </a:p>
          <a:p>
            <a:pPr marL="354965" lvl="0" indent="-342265" algn="l" rtl="0">
              <a:lnSpc>
                <a:spcPct val="100000"/>
              </a:lnSpc>
              <a:spcBef>
                <a:spcPts val="475"/>
              </a:spcBef>
              <a:spcAft>
                <a:spcPts val="0"/>
              </a:spcAft>
              <a:buClr>
                <a:srgbClr val="90C225"/>
              </a:buClr>
              <a:buSzPts val="1450"/>
              <a:buFont typeface="Quattrocento Sans"/>
              <a:buChar char="✓"/>
            </a:pPr>
            <a:r>
              <a:rPr lang="it-IT" sz="1500" dirty="0">
                <a:solidFill>
                  <a:srgbClr val="2C3B43"/>
                </a:solidFill>
                <a:latin typeface="Trebuchet MS"/>
                <a:ea typeface="Trebuchet MS"/>
                <a:cs typeface="Trebuchet MS"/>
                <a:sym typeface="Trebuchet MS"/>
              </a:rPr>
              <a:t>Utilizzare pratiche di monitoraggio e miglioramento continuo</a:t>
            </a:r>
            <a:endParaRPr sz="1500" dirty="0">
              <a:latin typeface="Trebuchet MS"/>
              <a:ea typeface="Trebuchet MS"/>
              <a:cs typeface="Trebuchet MS"/>
              <a:sym typeface="Trebuchet MS"/>
            </a:endParaRPr>
          </a:p>
          <a:p>
            <a:pPr marL="354965" lvl="0" indent="-342265" algn="l" rtl="0">
              <a:lnSpc>
                <a:spcPct val="100000"/>
              </a:lnSpc>
              <a:spcBef>
                <a:spcPts val="470"/>
              </a:spcBef>
              <a:spcAft>
                <a:spcPts val="0"/>
              </a:spcAft>
              <a:buClr>
                <a:srgbClr val="90C225"/>
              </a:buClr>
              <a:buSzPts val="1450"/>
              <a:buFont typeface="Quattrocento Sans"/>
              <a:buChar char="✓"/>
            </a:pPr>
            <a:r>
              <a:rPr lang="it-IT" sz="1500" dirty="0">
                <a:solidFill>
                  <a:srgbClr val="2C3B43"/>
                </a:solidFill>
                <a:latin typeface="Trebuchet MS"/>
                <a:ea typeface="Trebuchet MS"/>
                <a:cs typeface="Trebuchet MS"/>
                <a:sym typeface="Trebuchet MS"/>
              </a:rPr>
              <a:t>Impegnarsi nella collaborazione e nell’apprendimento tra pari</a:t>
            </a:r>
            <a:endParaRPr sz="1500" dirty="0">
              <a:latin typeface="Trebuchet MS"/>
              <a:ea typeface="Trebuchet MS"/>
              <a:cs typeface="Trebuchet MS"/>
              <a:sym typeface="Trebuchet MS"/>
            </a:endParaRPr>
          </a:p>
          <a:p>
            <a:pPr marL="354965" lvl="0" indent="-342265" algn="l" rtl="0">
              <a:lnSpc>
                <a:spcPct val="100000"/>
              </a:lnSpc>
              <a:spcBef>
                <a:spcPts val="459"/>
              </a:spcBef>
              <a:spcAft>
                <a:spcPts val="0"/>
              </a:spcAft>
              <a:buClr>
                <a:srgbClr val="90C225"/>
              </a:buClr>
              <a:buSzPts val="1450"/>
              <a:buFont typeface="Quattrocento Sans"/>
              <a:buChar char="✓"/>
            </a:pPr>
            <a:r>
              <a:rPr lang="it-IT" sz="1500" dirty="0">
                <a:solidFill>
                  <a:srgbClr val="2C3B43"/>
                </a:solidFill>
                <a:latin typeface="Trebuchet MS"/>
                <a:ea typeface="Trebuchet MS"/>
                <a:cs typeface="Trebuchet MS"/>
                <a:sym typeface="Trebuchet MS"/>
              </a:rPr>
              <a:t>Sostenere una pratica professionale incentrata sulla sostenibilità</a:t>
            </a:r>
            <a:endParaRPr sz="1500" dirty="0">
              <a:latin typeface="Trebuchet MS"/>
              <a:ea typeface="Trebuchet MS"/>
              <a:cs typeface="Trebuchet MS"/>
              <a:sym typeface="Trebuchet MS"/>
            </a:endParaRPr>
          </a:p>
        </p:txBody>
      </p:sp>
      <p:pic>
        <p:nvPicPr>
          <p:cNvPr id="93" name="Google Shape;93;p3"/>
          <p:cNvPicPr preferRelativeResize="0"/>
          <p:nvPr/>
        </p:nvPicPr>
        <p:blipFill rotWithShape="1">
          <a:blip r:embed="rId3">
            <a:alphaModFix/>
          </a:blip>
          <a:srcRect/>
          <a:stretch/>
        </p:blipFill>
        <p:spPr>
          <a:xfrm>
            <a:off x="464184" y="311962"/>
            <a:ext cx="1240191" cy="339470"/>
          </a:xfrm>
          <a:prstGeom prst="rect">
            <a:avLst/>
          </a:prstGeom>
          <a:noFill/>
          <a:ln>
            <a:noFill/>
          </a:ln>
        </p:spPr>
      </p:pic>
      <p:grpSp>
        <p:nvGrpSpPr>
          <p:cNvPr id="94" name="Google Shape;94;p3"/>
          <p:cNvGrpSpPr/>
          <p:nvPr/>
        </p:nvGrpSpPr>
        <p:grpSpPr>
          <a:xfrm>
            <a:off x="6777228" y="0"/>
            <a:ext cx="5415366" cy="6858888"/>
            <a:chOff x="6777228" y="0"/>
            <a:chExt cx="5415366" cy="6858888"/>
          </a:xfrm>
        </p:grpSpPr>
        <p:sp>
          <p:nvSpPr>
            <p:cNvPr id="95" name="Google Shape;95;p3"/>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96" name="Google Shape;96;p3"/>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97" name="Google Shape;97;p3"/>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98" name="Google Shape;98;p3"/>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99" name="Google Shape;99;p3"/>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00" name="Google Shape;100;p3"/>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01" name="Google Shape;101;p3"/>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02" name="Google Shape;102;p3"/>
            <p:cNvSpPr/>
            <p:nvPr/>
          </p:nvSpPr>
          <p:spPr>
            <a:xfrm>
              <a:off x="10940749"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03" name="Google Shape;103;p3"/>
            <p:cNvSpPr/>
            <p:nvPr/>
          </p:nvSpPr>
          <p:spPr>
            <a:xfrm>
              <a:off x="10372343"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04" name="Google Shape;104;p3"/>
            <p:cNvSpPr/>
            <p:nvPr/>
          </p:nvSpPr>
          <p:spPr>
            <a:xfrm>
              <a:off x="6777228" y="1554480"/>
              <a:ext cx="4937760" cy="4958080"/>
            </a:xfrm>
            <a:custGeom>
              <a:avLst/>
              <a:gdLst/>
              <a:ahLst/>
              <a:cxnLst/>
              <a:rect l="l" t="t" r="r" b="b"/>
              <a:pathLst>
                <a:path w="4937759" h="4958080" extrusionOk="0">
                  <a:moveTo>
                    <a:pt x="4114800" y="4957572"/>
                  </a:moveTo>
                  <a:lnTo>
                    <a:pt x="822960" y="4957572"/>
                  </a:lnTo>
                  <a:lnTo>
                    <a:pt x="774601" y="4956174"/>
                  </a:lnTo>
                  <a:lnTo>
                    <a:pt x="726979" y="4952034"/>
                  </a:lnTo>
                  <a:lnTo>
                    <a:pt x="680172" y="4945229"/>
                  </a:lnTo>
                  <a:lnTo>
                    <a:pt x="634254" y="4935835"/>
                  </a:lnTo>
                  <a:lnTo>
                    <a:pt x="589304" y="4923931"/>
                  </a:lnTo>
                  <a:lnTo>
                    <a:pt x="545399" y="4909592"/>
                  </a:lnTo>
                  <a:lnTo>
                    <a:pt x="502616" y="4892897"/>
                  </a:lnTo>
                  <a:lnTo>
                    <a:pt x="461031" y="4873921"/>
                  </a:lnTo>
                  <a:lnTo>
                    <a:pt x="420724" y="4852744"/>
                  </a:lnTo>
                  <a:lnTo>
                    <a:pt x="381768" y="4829443"/>
                  </a:lnTo>
                  <a:lnTo>
                    <a:pt x="344245" y="4804092"/>
                  </a:lnTo>
                  <a:lnTo>
                    <a:pt x="308229" y="4776771"/>
                  </a:lnTo>
                  <a:lnTo>
                    <a:pt x="273799" y="4747557"/>
                  </a:lnTo>
                  <a:lnTo>
                    <a:pt x="241030" y="4716526"/>
                  </a:lnTo>
                  <a:lnTo>
                    <a:pt x="209999" y="4683755"/>
                  </a:lnTo>
                  <a:lnTo>
                    <a:pt x="180787" y="4649323"/>
                  </a:lnTo>
                  <a:lnTo>
                    <a:pt x="153467" y="4613306"/>
                  </a:lnTo>
                  <a:lnTo>
                    <a:pt x="128118" y="4575781"/>
                  </a:lnTo>
                  <a:lnTo>
                    <a:pt x="104817" y="4536826"/>
                  </a:lnTo>
                  <a:lnTo>
                    <a:pt x="83641" y="4496518"/>
                  </a:lnTo>
                  <a:lnTo>
                    <a:pt x="64668" y="4454933"/>
                  </a:lnTo>
                  <a:lnTo>
                    <a:pt x="47974" y="4412151"/>
                  </a:lnTo>
                  <a:lnTo>
                    <a:pt x="33637" y="4368246"/>
                  </a:lnTo>
                  <a:lnTo>
                    <a:pt x="21732" y="4323296"/>
                  </a:lnTo>
                  <a:lnTo>
                    <a:pt x="12340" y="4277379"/>
                  </a:lnTo>
                  <a:lnTo>
                    <a:pt x="5536" y="4230573"/>
                  </a:lnTo>
                  <a:lnTo>
                    <a:pt x="1396" y="4182953"/>
                  </a:lnTo>
                  <a:lnTo>
                    <a:pt x="0" y="4134599"/>
                  </a:lnTo>
                  <a:lnTo>
                    <a:pt x="0" y="822960"/>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60"/>
                  </a:lnTo>
                  <a:lnTo>
                    <a:pt x="4937760" y="4134599"/>
                  </a:lnTo>
                  <a:lnTo>
                    <a:pt x="4936363" y="4182953"/>
                  </a:lnTo>
                  <a:lnTo>
                    <a:pt x="4932222" y="4230573"/>
                  </a:lnTo>
                  <a:lnTo>
                    <a:pt x="4925419" y="4277379"/>
                  </a:lnTo>
                  <a:lnTo>
                    <a:pt x="4916025" y="4323296"/>
                  </a:lnTo>
                  <a:lnTo>
                    <a:pt x="4904121" y="4368246"/>
                  </a:lnTo>
                  <a:lnTo>
                    <a:pt x="4889785" y="4412151"/>
                  </a:lnTo>
                  <a:lnTo>
                    <a:pt x="4873090" y="4454933"/>
                  </a:lnTo>
                  <a:lnTo>
                    <a:pt x="4854116" y="4496518"/>
                  </a:lnTo>
                  <a:lnTo>
                    <a:pt x="4832941" y="4536826"/>
                  </a:lnTo>
                  <a:lnTo>
                    <a:pt x="4809640" y="4575781"/>
                  </a:lnTo>
                  <a:lnTo>
                    <a:pt x="4784292" y="4613306"/>
                  </a:lnTo>
                  <a:lnTo>
                    <a:pt x="4756972" y="4649323"/>
                  </a:lnTo>
                  <a:lnTo>
                    <a:pt x="4727759" y="4683755"/>
                  </a:lnTo>
                  <a:lnTo>
                    <a:pt x="4696729" y="4716526"/>
                  </a:lnTo>
                  <a:lnTo>
                    <a:pt x="4663959" y="4747557"/>
                  </a:lnTo>
                  <a:lnTo>
                    <a:pt x="4629529" y="4776771"/>
                  </a:lnTo>
                  <a:lnTo>
                    <a:pt x="4593513" y="4804092"/>
                  </a:lnTo>
                  <a:lnTo>
                    <a:pt x="4555990" y="4829443"/>
                  </a:lnTo>
                  <a:lnTo>
                    <a:pt x="4517035" y="4852744"/>
                  </a:lnTo>
                  <a:lnTo>
                    <a:pt x="4476727" y="4873921"/>
                  </a:lnTo>
                  <a:lnTo>
                    <a:pt x="4435143" y="4892897"/>
                  </a:lnTo>
                  <a:lnTo>
                    <a:pt x="4392360" y="4909592"/>
                  </a:lnTo>
                  <a:lnTo>
                    <a:pt x="4348455" y="4923931"/>
                  </a:lnTo>
                  <a:lnTo>
                    <a:pt x="4303503" y="4935835"/>
                  </a:lnTo>
                  <a:lnTo>
                    <a:pt x="4257587" y="4945229"/>
                  </a:lnTo>
                  <a:lnTo>
                    <a:pt x="4210779" y="4952034"/>
                  </a:lnTo>
                  <a:lnTo>
                    <a:pt x="4163157" y="4956174"/>
                  </a:lnTo>
                  <a:lnTo>
                    <a:pt x="4114800" y="4957572"/>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05" name="Google Shape;105;p3"/>
            <p:cNvPicPr preferRelativeResize="0"/>
            <p:nvPr/>
          </p:nvPicPr>
          <p:blipFill rotWithShape="1">
            <a:blip r:embed="rId4">
              <a:alphaModFix/>
            </a:blip>
            <a:srcRect/>
            <a:stretch/>
          </p:blipFill>
          <p:spPr>
            <a:xfrm>
              <a:off x="7142987" y="1844039"/>
              <a:ext cx="4198618" cy="4378452"/>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descr="$PPTXTitle"/>
          <p:cNvSpPr txBox="1">
            <a:spLocks noGrp="1"/>
          </p:cNvSpPr>
          <p:nvPr>
            <p:ph type="title"/>
          </p:nvPr>
        </p:nvSpPr>
        <p:spPr>
          <a:xfrm>
            <a:off x="478155" y="651432"/>
            <a:ext cx="9504045" cy="847026"/>
          </a:xfrm>
          <a:prstGeom prst="rect">
            <a:avLst/>
          </a:prstGeom>
          <a:noFill/>
          <a:ln>
            <a:noFill/>
          </a:ln>
        </p:spPr>
        <p:txBody>
          <a:bodyPr spcFirstLastPara="1" wrap="square" lIns="0" tIns="26025" rIns="0" bIns="0" anchor="t" anchorCtr="0">
            <a:spAutoFit/>
          </a:bodyPr>
          <a:lstStyle/>
          <a:p>
            <a:pPr marL="12700" marR="5080" lvl="0" indent="0" algn="l" rtl="0">
              <a:lnSpc>
                <a:spcPct val="119592"/>
              </a:lnSpc>
              <a:spcBef>
                <a:spcPts val="0"/>
              </a:spcBef>
              <a:spcAft>
                <a:spcPts val="0"/>
              </a:spcAft>
              <a:buNone/>
            </a:pPr>
            <a:r>
              <a:rPr lang="it-IT" sz="2700" b="1">
                <a:latin typeface="Trebuchet MS"/>
                <a:ea typeface="Trebuchet MS"/>
                <a:cs typeface="Trebuchet MS"/>
                <a:sym typeface="Trebuchet MS"/>
              </a:rPr>
              <a:t>Argomento 1: </a:t>
            </a:r>
            <a:r>
              <a:rPr lang="it-IT" sz="2700">
                <a:latin typeface="Trebuchet MS"/>
                <a:ea typeface="Trebuchet MS"/>
                <a:cs typeface="Trebuchet MS"/>
                <a:sym typeface="Trebuchet MS"/>
              </a:rPr>
              <a:t>Strategie per integrare la sostenibilità nei programmi di istruzione e formazione professionale</a:t>
            </a:r>
            <a:endParaRPr sz="2700">
              <a:latin typeface="Trebuchet MS"/>
              <a:ea typeface="Trebuchet MS"/>
              <a:cs typeface="Trebuchet MS"/>
              <a:sym typeface="Trebuchet MS"/>
            </a:endParaRPr>
          </a:p>
        </p:txBody>
      </p:sp>
      <p:sp>
        <p:nvSpPr>
          <p:cNvPr id="111" name="Google Shape;111;p4"/>
          <p:cNvSpPr txBox="1"/>
          <p:nvPr/>
        </p:nvSpPr>
        <p:spPr>
          <a:xfrm>
            <a:off x="4653915" y="2390863"/>
            <a:ext cx="5709285" cy="1628651"/>
          </a:xfrm>
          <a:prstGeom prst="rect">
            <a:avLst/>
          </a:prstGeom>
          <a:noFill/>
          <a:ln>
            <a:noFill/>
          </a:ln>
        </p:spPr>
        <p:txBody>
          <a:bodyPr spcFirstLastPara="1" wrap="square" lIns="0" tIns="12700" rIns="0" bIns="0" anchor="t" anchorCtr="0">
            <a:spAutoFit/>
          </a:bodyPr>
          <a:lstStyle/>
          <a:p>
            <a:pPr marL="354965" marR="5080" lvl="0" indent="-342900" algn="just" rtl="0">
              <a:lnSpc>
                <a:spcPct val="100000"/>
              </a:lnSpc>
              <a:spcBef>
                <a:spcPts val="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L’argomento chiave 1 </a:t>
            </a:r>
            <a:r>
              <a:rPr lang="it-IT" sz="1500" b="1">
                <a:solidFill>
                  <a:srgbClr val="2C3B43"/>
                </a:solidFill>
                <a:latin typeface="Trebuchet MS"/>
                <a:ea typeface="Trebuchet MS"/>
                <a:cs typeface="Trebuchet MS"/>
                <a:sym typeface="Trebuchet MS"/>
              </a:rPr>
              <a:t>“Strategie per integrare la sostenibilità nei programmi di istruzione e formazione professionale” </a:t>
            </a:r>
            <a:r>
              <a:rPr lang="it-IT" sz="1500">
                <a:solidFill>
                  <a:srgbClr val="2C3B43"/>
                </a:solidFill>
                <a:latin typeface="Trebuchet MS"/>
                <a:ea typeface="Trebuchet MS"/>
                <a:cs typeface="Trebuchet MS"/>
                <a:sym typeface="Trebuchet MS"/>
              </a:rPr>
              <a:t>si concentra sui metodi pratici per integrare la sostenibilità nei  programmi  didattici,  tra  cui  la  mappatura  dei programmi, il pensiero sistemico, il coinvolgimento delle parti interessate e gli approcci di miglioramento continuo.</a:t>
            </a:r>
            <a:endParaRPr sz="1500">
              <a:latin typeface="Trebuchet MS"/>
              <a:ea typeface="Trebuchet MS"/>
              <a:cs typeface="Trebuchet MS"/>
              <a:sym typeface="Trebuchet MS"/>
            </a:endParaRPr>
          </a:p>
        </p:txBody>
      </p:sp>
      <p:pic>
        <p:nvPicPr>
          <p:cNvPr id="112" name="Google Shape;112;p4"/>
          <p:cNvPicPr preferRelativeResize="0"/>
          <p:nvPr/>
        </p:nvPicPr>
        <p:blipFill rotWithShape="1">
          <a:blip r:embed="rId3">
            <a:alphaModFix/>
          </a:blip>
          <a:srcRect/>
          <a:stretch/>
        </p:blipFill>
        <p:spPr>
          <a:xfrm>
            <a:off x="464184" y="311962"/>
            <a:ext cx="1240191" cy="339470"/>
          </a:xfrm>
          <a:prstGeom prst="rect">
            <a:avLst/>
          </a:prstGeom>
          <a:noFill/>
          <a:ln>
            <a:noFill/>
          </a:ln>
        </p:spPr>
      </p:pic>
      <p:grpSp>
        <p:nvGrpSpPr>
          <p:cNvPr id="113" name="Google Shape;113;p4"/>
          <p:cNvGrpSpPr/>
          <p:nvPr/>
        </p:nvGrpSpPr>
        <p:grpSpPr>
          <a:xfrm>
            <a:off x="0" y="2059089"/>
            <a:ext cx="4520182" cy="4645279"/>
            <a:chOff x="0" y="2059089"/>
            <a:chExt cx="4520182" cy="4645279"/>
          </a:xfrm>
        </p:grpSpPr>
        <p:sp>
          <p:nvSpPr>
            <p:cNvPr id="114" name="Google Shape;114;p4"/>
            <p:cNvSpPr/>
            <p:nvPr/>
          </p:nvSpPr>
          <p:spPr>
            <a:xfrm>
              <a:off x="0" y="3858933"/>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15" name="Google Shape;115;p4"/>
            <p:cNvPicPr preferRelativeResize="0"/>
            <p:nvPr/>
          </p:nvPicPr>
          <p:blipFill rotWithShape="1">
            <a:blip r:embed="rId4">
              <a:alphaModFix/>
            </a:blip>
            <a:srcRect/>
            <a:stretch/>
          </p:blipFill>
          <p:spPr>
            <a:xfrm>
              <a:off x="231647" y="2059089"/>
              <a:ext cx="4288535" cy="4288535"/>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5"/>
          <p:cNvPicPr preferRelativeResize="0"/>
          <p:nvPr/>
        </p:nvPicPr>
        <p:blipFill rotWithShape="1">
          <a:blip r:embed="rId3">
            <a:alphaModFix/>
          </a:blip>
          <a:srcRect/>
          <a:stretch/>
        </p:blipFill>
        <p:spPr>
          <a:xfrm>
            <a:off x="6124955" y="1866900"/>
            <a:ext cx="3963923" cy="3963923"/>
          </a:xfrm>
          <a:prstGeom prst="rect">
            <a:avLst/>
          </a:prstGeom>
          <a:noFill/>
          <a:ln>
            <a:noFill/>
          </a:ln>
        </p:spPr>
      </p:pic>
      <p:sp>
        <p:nvSpPr>
          <p:cNvPr id="121" name="Google Shape;121;p5" descr="$PPTXTitle"/>
          <p:cNvSpPr txBox="1">
            <a:spLocks noGrp="1"/>
          </p:cNvSpPr>
          <p:nvPr>
            <p:ph type="title"/>
          </p:nvPr>
        </p:nvSpPr>
        <p:spPr>
          <a:xfrm>
            <a:off x="478155" y="813269"/>
            <a:ext cx="8824595" cy="847089"/>
          </a:xfrm>
          <a:prstGeom prst="rect">
            <a:avLst/>
          </a:prstGeom>
          <a:noFill/>
          <a:ln>
            <a:noFill/>
          </a:ln>
        </p:spPr>
        <p:txBody>
          <a:bodyPr spcFirstLastPara="1" wrap="square" lIns="0" tIns="26025" rIns="0" bIns="0" anchor="t" anchorCtr="0">
            <a:spAutoFit/>
          </a:bodyPr>
          <a:lstStyle/>
          <a:p>
            <a:pPr marL="12700" marR="5080" lvl="0" indent="0" algn="l" rtl="0">
              <a:lnSpc>
                <a:spcPct val="119592"/>
              </a:lnSpc>
              <a:spcBef>
                <a:spcPts val="0"/>
              </a:spcBef>
              <a:spcAft>
                <a:spcPts val="0"/>
              </a:spcAft>
              <a:buNone/>
            </a:pPr>
            <a:r>
              <a:rPr lang="it-IT" sz="2700" b="1">
                <a:latin typeface="Trebuchet MS"/>
                <a:ea typeface="Trebuchet MS"/>
                <a:cs typeface="Trebuchet MS"/>
                <a:sym typeface="Trebuchet MS"/>
              </a:rPr>
              <a:t>Argomento 2: </a:t>
            </a:r>
            <a:r>
              <a:rPr lang="it-IT" sz="2700">
                <a:latin typeface="Trebuchet MS"/>
                <a:ea typeface="Trebuchet MS"/>
                <a:cs typeface="Trebuchet MS"/>
                <a:sym typeface="Trebuchet MS"/>
              </a:rPr>
              <a:t>Pianificazione e realizzazione delle sessioni di formazione ESE</a:t>
            </a:r>
            <a:endParaRPr sz="2700">
              <a:latin typeface="Trebuchet MS"/>
              <a:ea typeface="Trebuchet MS"/>
              <a:cs typeface="Trebuchet MS"/>
              <a:sym typeface="Trebuchet MS"/>
            </a:endParaRPr>
          </a:p>
        </p:txBody>
      </p:sp>
      <p:sp>
        <p:nvSpPr>
          <p:cNvPr id="122" name="Google Shape;122;p5"/>
          <p:cNvSpPr txBox="1"/>
          <p:nvPr/>
        </p:nvSpPr>
        <p:spPr>
          <a:xfrm>
            <a:off x="448309" y="1981200"/>
            <a:ext cx="5384166" cy="1628651"/>
          </a:xfrm>
          <a:prstGeom prst="rect">
            <a:avLst/>
          </a:prstGeom>
          <a:noFill/>
          <a:ln>
            <a:noFill/>
          </a:ln>
        </p:spPr>
        <p:txBody>
          <a:bodyPr spcFirstLastPara="1" wrap="square" lIns="0" tIns="12700" rIns="0" bIns="0" anchor="t" anchorCtr="0">
            <a:spAutoFit/>
          </a:bodyPr>
          <a:lstStyle/>
          <a:p>
            <a:pPr marL="354965" marR="5080" lvl="0" indent="-342900" algn="just" rtl="0">
              <a:lnSpc>
                <a:spcPct val="100000"/>
              </a:lnSpc>
              <a:spcBef>
                <a:spcPts val="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L’argomento chiave 2 </a:t>
            </a:r>
            <a:r>
              <a:rPr lang="it-IT" sz="1500" b="1" i="1">
                <a:solidFill>
                  <a:srgbClr val="2C3B43"/>
                </a:solidFill>
                <a:latin typeface="Trebuchet MS"/>
                <a:ea typeface="Trebuchet MS"/>
                <a:cs typeface="Trebuchet MS"/>
                <a:sym typeface="Trebuchet MS"/>
              </a:rPr>
              <a:t>“Pianificazione e realizzazione di sessioni  di  formazione  ESE”  </a:t>
            </a:r>
            <a:r>
              <a:rPr lang="it-IT" sz="1500">
                <a:solidFill>
                  <a:srgbClr val="2C3B43"/>
                </a:solidFill>
                <a:latin typeface="Trebuchet MS"/>
                <a:ea typeface="Trebuchet MS"/>
                <a:cs typeface="Trebuchet MS"/>
                <a:sym typeface="Trebuchet MS"/>
              </a:rPr>
              <a:t>si  concentra  sulla progettazione di piani di facilitazione allineati al programma didattico ESE, sulla selezione di metodi di apprendimento appropriati e sull’adattamento dei materiali a contesti di apprendimento diversi.</a:t>
            </a:r>
            <a:endParaRPr sz="1500">
              <a:latin typeface="Trebuchet MS"/>
              <a:ea typeface="Trebuchet MS"/>
              <a:cs typeface="Trebuchet MS"/>
              <a:sym typeface="Trebuchet MS"/>
            </a:endParaRPr>
          </a:p>
        </p:txBody>
      </p:sp>
      <p:pic>
        <p:nvPicPr>
          <p:cNvPr id="123" name="Google Shape;123;p5"/>
          <p:cNvPicPr preferRelativeResize="0"/>
          <p:nvPr/>
        </p:nvPicPr>
        <p:blipFill rotWithShape="1">
          <a:blip r:embed="rId4">
            <a:alphaModFix/>
          </a:blip>
          <a:srcRect/>
          <a:stretch/>
        </p:blipFill>
        <p:spPr>
          <a:xfrm>
            <a:off x="464184" y="311962"/>
            <a:ext cx="1240191" cy="339470"/>
          </a:xfrm>
          <a:prstGeom prst="rect">
            <a:avLst/>
          </a:prstGeom>
          <a:noFill/>
          <a:ln>
            <a:noFill/>
          </a:ln>
        </p:spPr>
      </p:pic>
      <p:sp>
        <p:nvSpPr>
          <p:cNvPr id="124" name="Google Shape;124;p5"/>
          <p:cNvSpPr/>
          <p:nvPr/>
        </p:nvSpPr>
        <p:spPr>
          <a:xfrm>
            <a:off x="0" y="3858933"/>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6" descr="$PPTXTitle"/>
          <p:cNvSpPr txBox="1">
            <a:spLocks noGrp="1"/>
          </p:cNvSpPr>
          <p:nvPr>
            <p:ph type="title"/>
          </p:nvPr>
        </p:nvSpPr>
        <p:spPr>
          <a:xfrm>
            <a:off x="478155" y="838200"/>
            <a:ext cx="9351645" cy="847026"/>
          </a:xfrm>
          <a:prstGeom prst="rect">
            <a:avLst/>
          </a:prstGeom>
          <a:noFill/>
          <a:ln>
            <a:noFill/>
          </a:ln>
        </p:spPr>
        <p:txBody>
          <a:bodyPr spcFirstLastPara="1" wrap="square" lIns="0" tIns="26025" rIns="0" bIns="0" anchor="t" anchorCtr="0">
            <a:spAutoFit/>
          </a:bodyPr>
          <a:lstStyle/>
          <a:p>
            <a:pPr marL="12700" marR="5080" lvl="0" indent="0" algn="l" rtl="0">
              <a:lnSpc>
                <a:spcPct val="119592"/>
              </a:lnSpc>
              <a:spcBef>
                <a:spcPts val="0"/>
              </a:spcBef>
              <a:spcAft>
                <a:spcPts val="0"/>
              </a:spcAft>
              <a:buNone/>
            </a:pPr>
            <a:r>
              <a:rPr lang="it-IT" sz="2700" b="1">
                <a:latin typeface="Trebuchet MS"/>
                <a:ea typeface="Trebuchet MS"/>
                <a:cs typeface="Trebuchet MS"/>
                <a:sym typeface="Trebuchet MS"/>
              </a:rPr>
              <a:t>Argomento 3: </a:t>
            </a:r>
            <a:r>
              <a:rPr lang="it-IT" sz="2700">
                <a:latin typeface="Trebuchet MS"/>
                <a:ea typeface="Trebuchet MS"/>
                <a:cs typeface="Trebuchet MS"/>
                <a:sym typeface="Trebuchet MS"/>
              </a:rPr>
              <a:t>Pratica professionale, collaborazione e miglioramento continuo</a:t>
            </a:r>
            <a:endParaRPr sz="2700">
              <a:latin typeface="Trebuchet MS"/>
              <a:ea typeface="Trebuchet MS"/>
              <a:cs typeface="Trebuchet MS"/>
              <a:sym typeface="Trebuchet MS"/>
            </a:endParaRPr>
          </a:p>
        </p:txBody>
      </p:sp>
      <p:sp>
        <p:nvSpPr>
          <p:cNvPr id="130" name="Google Shape;130;p6"/>
          <p:cNvSpPr txBox="1"/>
          <p:nvPr/>
        </p:nvSpPr>
        <p:spPr>
          <a:xfrm>
            <a:off x="4878070" y="1853119"/>
            <a:ext cx="4951730" cy="3936975"/>
          </a:xfrm>
          <a:prstGeom prst="rect">
            <a:avLst/>
          </a:prstGeom>
          <a:noFill/>
          <a:ln>
            <a:noFill/>
          </a:ln>
        </p:spPr>
        <p:txBody>
          <a:bodyPr spcFirstLastPara="1" wrap="square" lIns="0" tIns="12700" rIns="0" bIns="0" anchor="t" anchorCtr="0">
            <a:spAutoFit/>
          </a:bodyPr>
          <a:lstStyle/>
          <a:p>
            <a:pPr marL="354965" marR="5080" lvl="0" indent="-342900" algn="just" rtl="0">
              <a:lnSpc>
                <a:spcPct val="100000"/>
              </a:lnSpc>
              <a:spcBef>
                <a:spcPts val="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L’argomento chiave 3 </a:t>
            </a:r>
            <a:r>
              <a:rPr lang="it-IT" sz="1500" b="1" i="1">
                <a:solidFill>
                  <a:srgbClr val="2C3B43"/>
                </a:solidFill>
                <a:latin typeface="Trebuchet MS"/>
                <a:ea typeface="Trebuchet MS"/>
                <a:cs typeface="Trebuchet MS"/>
                <a:sym typeface="Trebuchet MS"/>
              </a:rPr>
              <a:t>“Pratica professionale, collaborazione e miglioramento continuo” </a:t>
            </a:r>
            <a:r>
              <a:rPr lang="it-IT" sz="1500">
                <a:solidFill>
                  <a:srgbClr val="2C3B43"/>
                </a:solidFill>
                <a:latin typeface="Trebuchet MS"/>
                <a:ea typeface="Trebuchet MS"/>
                <a:cs typeface="Trebuchet MS"/>
                <a:sym typeface="Trebuchet MS"/>
              </a:rPr>
              <a:t>supporta i formatori nel rafforzare la loro pratica professionale    attraverso    l’apprendimento riflessivo, la collaborazione tra pari e i processi di garanzia della qualità. I formatori esplorano come documentare  e  valutare  le  loro  pratiche  di facilitazione, fornire elementi di prova per il loro Portfolio  del  Formatore  in  corso  di  sviluppo, impegnarsi  nella  moderazione  tra  pari,  fare  da mentori ai nuovi formatori e partecipare a reti nazionali e transnazionali di formatori. L’accento è  posto  sul  miglioramento  continuo  e  sul mantenimento della qualità e dell’impatto della formazione ESE in diversi contesti istituzionali.</a:t>
            </a:r>
            <a:endParaRPr sz="1500">
              <a:latin typeface="Trebuchet MS"/>
              <a:ea typeface="Trebuchet MS"/>
              <a:cs typeface="Trebuchet MS"/>
              <a:sym typeface="Trebuchet MS"/>
            </a:endParaRPr>
          </a:p>
        </p:txBody>
      </p:sp>
      <p:pic>
        <p:nvPicPr>
          <p:cNvPr id="131" name="Google Shape;131;p6"/>
          <p:cNvPicPr preferRelativeResize="0"/>
          <p:nvPr/>
        </p:nvPicPr>
        <p:blipFill rotWithShape="1">
          <a:blip r:embed="rId3">
            <a:alphaModFix/>
          </a:blip>
          <a:srcRect/>
          <a:stretch/>
        </p:blipFill>
        <p:spPr>
          <a:xfrm>
            <a:off x="464184" y="311962"/>
            <a:ext cx="1240191" cy="339470"/>
          </a:xfrm>
          <a:prstGeom prst="rect">
            <a:avLst/>
          </a:prstGeom>
          <a:noFill/>
          <a:ln>
            <a:noFill/>
          </a:ln>
        </p:spPr>
      </p:pic>
      <p:sp>
        <p:nvSpPr>
          <p:cNvPr id="132" name="Google Shape;132;p6"/>
          <p:cNvSpPr/>
          <p:nvPr/>
        </p:nvSpPr>
        <p:spPr>
          <a:xfrm>
            <a:off x="0" y="3858945"/>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33" name="Google Shape;133;p6"/>
          <p:cNvPicPr preferRelativeResize="0"/>
          <p:nvPr/>
        </p:nvPicPr>
        <p:blipFill rotWithShape="1">
          <a:blip r:embed="rId4">
            <a:alphaModFix/>
          </a:blip>
          <a:srcRect/>
          <a:stretch/>
        </p:blipFill>
        <p:spPr>
          <a:xfrm>
            <a:off x="733044" y="2104821"/>
            <a:ext cx="3619500" cy="3619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7"/>
          <p:cNvSpPr/>
          <p:nvPr/>
        </p:nvSpPr>
        <p:spPr>
          <a:xfrm>
            <a:off x="0" y="3469119"/>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39" name="Google Shape;139;p7" descr="$PPTXTitle"/>
          <p:cNvSpPr txBox="1">
            <a:spLocks noGrp="1"/>
          </p:cNvSpPr>
          <p:nvPr>
            <p:ph type="title"/>
          </p:nvPr>
        </p:nvSpPr>
        <p:spPr>
          <a:xfrm>
            <a:off x="478155" y="762001"/>
            <a:ext cx="7141845"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Risultati di apprendimento</a:t>
            </a:r>
            <a:endParaRPr/>
          </a:p>
        </p:txBody>
      </p:sp>
      <p:sp>
        <p:nvSpPr>
          <p:cNvPr id="140" name="Google Shape;140;p7"/>
          <p:cNvSpPr txBox="1"/>
          <p:nvPr/>
        </p:nvSpPr>
        <p:spPr>
          <a:xfrm>
            <a:off x="386079" y="1219390"/>
            <a:ext cx="10749900" cy="4178700"/>
          </a:xfrm>
          <a:prstGeom prst="rect">
            <a:avLst/>
          </a:prstGeom>
          <a:noFill/>
          <a:ln>
            <a:noFill/>
          </a:ln>
        </p:spPr>
        <p:txBody>
          <a:bodyPr spcFirstLastPara="1" wrap="square" lIns="0" tIns="139050" rIns="0" bIns="0" anchor="t" anchorCtr="0">
            <a:spAutoFit/>
          </a:bodyPr>
          <a:lstStyle/>
          <a:p>
            <a:pPr marL="12700" lvl="0" indent="0" algn="l" rtl="0">
              <a:lnSpc>
                <a:spcPct val="100000"/>
              </a:lnSpc>
              <a:spcBef>
                <a:spcPts val="0"/>
              </a:spcBef>
              <a:spcAft>
                <a:spcPts val="0"/>
              </a:spcAft>
              <a:buNone/>
            </a:pPr>
            <a:r>
              <a:rPr lang="it-IT" sz="1500" dirty="0">
                <a:solidFill>
                  <a:srgbClr val="2C3B43"/>
                </a:solidFill>
                <a:latin typeface="Trebuchet MS"/>
                <a:ea typeface="Trebuchet MS"/>
                <a:cs typeface="Trebuchet MS"/>
                <a:sym typeface="Trebuchet MS"/>
              </a:rPr>
              <a:t>Questo modulo affronta i seguenti risultati di apprendimento:</a:t>
            </a:r>
            <a:endParaRPr sz="1500" dirty="0">
              <a:latin typeface="Trebuchet MS"/>
              <a:ea typeface="Trebuchet MS"/>
              <a:cs typeface="Trebuchet MS"/>
              <a:sym typeface="Trebuchet MS"/>
            </a:endParaRPr>
          </a:p>
          <a:p>
            <a:pPr marL="355600" marR="2405380" lvl="0" indent="-343535" algn="l" rtl="0">
              <a:lnSpc>
                <a:spcPct val="100000"/>
              </a:lnSpc>
              <a:spcBef>
                <a:spcPts val="994"/>
              </a:spcBef>
              <a:spcAft>
                <a:spcPts val="0"/>
              </a:spcAft>
              <a:buNone/>
            </a:pPr>
            <a:r>
              <a:rPr lang="it-IT" sz="1200" dirty="0">
                <a:solidFill>
                  <a:srgbClr val="90C225"/>
                </a:solidFill>
                <a:latin typeface="Trebuchet MS"/>
                <a:ea typeface="Trebuchet MS"/>
                <a:cs typeface="Trebuchet MS"/>
                <a:sym typeface="Trebuchet MS"/>
              </a:rPr>
              <a:t>▶ </a:t>
            </a:r>
            <a:r>
              <a:rPr lang="it-IT" sz="1500" dirty="0">
                <a:solidFill>
                  <a:srgbClr val="2C3B43"/>
                </a:solidFill>
                <a:latin typeface="Trebuchet MS"/>
                <a:ea typeface="Trebuchet MS"/>
                <a:cs typeface="Trebuchet MS"/>
                <a:sym typeface="Trebuchet MS"/>
              </a:rPr>
              <a:t>K7: Descrivere i metodi per integrare la sostenibilità nei programmi di istruzione e formazione professionale (IFP), compresi il monitoraggio, la rendicontazione e il miglioramento continuo.</a:t>
            </a:r>
            <a:endParaRPr sz="1500" dirty="0">
              <a:latin typeface="Trebuchet MS"/>
              <a:ea typeface="Trebuchet MS"/>
              <a:cs typeface="Trebuchet MS"/>
              <a:sym typeface="Trebuchet MS"/>
            </a:endParaRPr>
          </a:p>
          <a:p>
            <a:pPr marL="12700" lvl="0" indent="0" algn="l" rtl="0">
              <a:lnSpc>
                <a:spcPct val="100000"/>
              </a:lnSpc>
              <a:spcBef>
                <a:spcPts val="994"/>
              </a:spcBef>
              <a:spcAft>
                <a:spcPts val="0"/>
              </a:spcAft>
              <a:buNone/>
            </a:pPr>
            <a:r>
              <a:rPr lang="it-IT" sz="1200" dirty="0">
                <a:solidFill>
                  <a:srgbClr val="90C225"/>
                </a:solidFill>
                <a:latin typeface="Trebuchet MS"/>
                <a:ea typeface="Trebuchet MS"/>
                <a:cs typeface="Trebuchet MS"/>
                <a:sym typeface="Trebuchet MS"/>
              </a:rPr>
              <a:t>▶ </a:t>
            </a:r>
            <a:r>
              <a:rPr lang="it-IT" sz="1500" dirty="0">
                <a:solidFill>
                  <a:srgbClr val="2C3B43"/>
                </a:solidFill>
                <a:latin typeface="Trebuchet MS"/>
                <a:ea typeface="Trebuchet MS"/>
                <a:cs typeface="Trebuchet MS"/>
                <a:sym typeface="Trebuchet MS"/>
              </a:rPr>
              <a:t>S6: Sviluppare e attuare piani di facilitazione in linea con i sei moduli del curriculum ESE.</a:t>
            </a:r>
            <a:endParaRPr sz="1500" dirty="0">
              <a:latin typeface="Trebuchet MS"/>
              <a:ea typeface="Trebuchet MS"/>
              <a:cs typeface="Trebuchet MS"/>
              <a:sym typeface="Trebuchet MS"/>
            </a:endParaRPr>
          </a:p>
          <a:p>
            <a:pPr marL="12700" lvl="0" indent="0" algn="l" rtl="0">
              <a:lnSpc>
                <a:spcPct val="100000"/>
              </a:lnSpc>
              <a:spcBef>
                <a:spcPts val="1330"/>
              </a:spcBef>
              <a:spcAft>
                <a:spcPts val="0"/>
              </a:spcAft>
              <a:buNone/>
            </a:pPr>
            <a:r>
              <a:rPr lang="it-IT" sz="1200" dirty="0">
                <a:solidFill>
                  <a:srgbClr val="90C225"/>
                </a:solidFill>
                <a:latin typeface="Trebuchet MS"/>
                <a:ea typeface="Trebuchet MS"/>
                <a:cs typeface="Trebuchet MS"/>
                <a:sym typeface="Trebuchet MS"/>
              </a:rPr>
              <a:t>▶ </a:t>
            </a:r>
            <a:r>
              <a:rPr lang="it-IT" sz="1500" dirty="0">
                <a:solidFill>
                  <a:srgbClr val="2C3B43"/>
                </a:solidFill>
                <a:latin typeface="Trebuchet MS"/>
                <a:ea typeface="Trebuchet MS"/>
                <a:cs typeface="Trebuchet MS"/>
                <a:sym typeface="Trebuchet MS"/>
              </a:rPr>
              <a:t>S7: Compilare e gestire un portfolio del formatore che dimostri la progettazione dell’apprendimento, la garanzia di qualità, accessibilità e riflessione.</a:t>
            </a:r>
            <a:endParaRPr sz="1500" dirty="0">
              <a:latin typeface="Trebuchet MS"/>
              <a:ea typeface="Trebuchet MS"/>
              <a:cs typeface="Trebuchet MS"/>
              <a:sym typeface="Trebuchet MS"/>
            </a:endParaRPr>
          </a:p>
          <a:p>
            <a:pPr marL="12700" lvl="0" indent="0" algn="l" rtl="0">
              <a:lnSpc>
                <a:spcPct val="100000"/>
              </a:lnSpc>
              <a:spcBef>
                <a:spcPts val="1025"/>
              </a:spcBef>
              <a:spcAft>
                <a:spcPts val="0"/>
              </a:spcAft>
              <a:buNone/>
            </a:pPr>
            <a:r>
              <a:rPr lang="it-IT" sz="1200" dirty="0">
                <a:solidFill>
                  <a:srgbClr val="90C225"/>
                </a:solidFill>
                <a:latin typeface="Trebuchet MS"/>
                <a:ea typeface="Trebuchet MS"/>
                <a:cs typeface="Trebuchet MS"/>
                <a:sym typeface="Trebuchet MS"/>
              </a:rPr>
              <a:t>▶ </a:t>
            </a:r>
            <a:r>
              <a:rPr lang="it-IT" sz="1500" dirty="0">
                <a:solidFill>
                  <a:srgbClr val="2C3B43"/>
                </a:solidFill>
                <a:latin typeface="Trebuchet MS"/>
                <a:ea typeface="Trebuchet MS"/>
                <a:cs typeface="Trebuchet MS"/>
                <a:sym typeface="Trebuchet MS"/>
              </a:rPr>
              <a:t>AR1: Condurre il corso ESE in modo autonomo, garantendo la qualità pedagogica, etica e tecnica.</a:t>
            </a:r>
            <a:endParaRPr sz="1500" dirty="0">
              <a:latin typeface="Trebuchet MS"/>
              <a:ea typeface="Trebuchet MS"/>
              <a:cs typeface="Trebuchet MS"/>
              <a:sym typeface="Trebuchet MS"/>
            </a:endParaRPr>
          </a:p>
          <a:p>
            <a:pPr marL="356235" marR="2319655" lvl="0" indent="-343535" algn="l" rtl="0">
              <a:lnSpc>
                <a:spcPct val="121100"/>
              </a:lnSpc>
              <a:spcBef>
                <a:spcPts val="935"/>
              </a:spcBef>
              <a:spcAft>
                <a:spcPts val="0"/>
              </a:spcAft>
              <a:buNone/>
            </a:pPr>
            <a:r>
              <a:rPr lang="it-IT" sz="1200" dirty="0">
                <a:solidFill>
                  <a:srgbClr val="90C225"/>
                </a:solidFill>
                <a:latin typeface="Trebuchet MS"/>
                <a:ea typeface="Trebuchet MS"/>
                <a:cs typeface="Trebuchet MS"/>
                <a:sym typeface="Trebuchet MS"/>
              </a:rPr>
              <a:t>▶ </a:t>
            </a:r>
            <a:r>
              <a:rPr lang="it-IT" sz="1500" dirty="0">
                <a:solidFill>
                  <a:srgbClr val="2C3B43"/>
                </a:solidFill>
                <a:latin typeface="Trebuchet MS"/>
                <a:ea typeface="Trebuchet MS"/>
                <a:cs typeface="Trebuchet MS"/>
                <a:sym typeface="Trebuchet MS"/>
              </a:rPr>
              <a:t>AR2: Adattare i materiali e gli esempi ai contesti locali o istituzionali, mantenendo al contempo il quadro europeo di garanzia della qualità.</a:t>
            </a:r>
            <a:endParaRPr sz="1500" dirty="0">
              <a:latin typeface="Trebuchet MS"/>
              <a:ea typeface="Trebuchet MS"/>
              <a:cs typeface="Trebuchet MS"/>
              <a:sym typeface="Trebuchet MS"/>
            </a:endParaRPr>
          </a:p>
          <a:p>
            <a:pPr marL="12700" lvl="0" indent="0" algn="l" rtl="0">
              <a:lnSpc>
                <a:spcPct val="100000"/>
              </a:lnSpc>
              <a:spcBef>
                <a:spcPts val="1045"/>
              </a:spcBef>
              <a:spcAft>
                <a:spcPts val="0"/>
              </a:spcAft>
              <a:buNone/>
            </a:pPr>
            <a:r>
              <a:rPr lang="it-IT" sz="1200" dirty="0">
                <a:solidFill>
                  <a:srgbClr val="90C225"/>
                </a:solidFill>
                <a:latin typeface="Trebuchet MS"/>
                <a:ea typeface="Trebuchet MS"/>
                <a:cs typeface="Trebuchet MS"/>
                <a:sym typeface="Trebuchet MS"/>
              </a:rPr>
              <a:t>▶ </a:t>
            </a:r>
            <a:r>
              <a:rPr lang="it-IT" sz="1500" dirty="0">
                <a:solidFill>
                  <a:srgbClr val="2C3B43"/>
                </a:solidFill>
                <a:latin typeface="Trebuchet MS"/>
                <a:ea typeface="Trebuchet MS"/>
                <a:cs typeface="Trebuchet MS"/>
                <a:sym typeface="Trebuchet MS"/>
              </a:rPr>
              <a:t>AR3: Affiancare i nuovi formatori e contribuire alle reti nazionali e transnazionali di formatori ESE.</a:t>
            </a:r>
            <a:endParaRPr sz="1500" dirty="0">
              <a:latin typeface="Trebuchet MS"/>
              <a:ea typeface="Trebuchet MS"/>
              <a:cs typeface="Trebuchet MS"/>
              <a:sym typeface="Trebuchet MS"/>
            </a:endParaRPr>
          </a:p>
          <a:p>
            <a:pPr marL="355600" marR="2526665" lvl="0" indent="-343535" algn="l" rtl="0">
              <a:lnSpc>
                <a:spcPct val="100000"/>
              </a:lnSpc>
              <a:spcBef>
                <a:spcPts val="1000"/>
              </a:spcBef>
              <a:spcAft>
                <a:spcPts val="0"/>
              </a:spcAft>
              <a:buNone/>
            </a:pPr>
            <a:r>
              <a:rPr lang="it-IT" sz="1200" dirty="0">
                <a:solidFill>
                  <a:srgbClr val="90C225"/>
                </a:solidFill>
                <a:latin typeface="Trebuchet MS"/>
                <a:ea typeface="Trebuchet MS"/>
                <a:cs typeface="Trebuchet MS"/>
                <a:sym typeface="Trebuchet MS"/>
              </a:rPr>
              <a:t>▶ </a:t>
            </a:r>
            <a:r>
              <a:rPr lang="it-IT" sz="1500" dirty="0">
                <a:solidFill>
                  <a:srgbClr val="2C3B43"/>
                </a:solidFill>
                <a:latin typeface="Trebuchet MS"/>
                <a:ea typeface="Trebuchet MS"/>
                <a:cs typeface="Trebuchet MS"/>
                <a:sym typeface="Trebuchet MS"/>
              </a:rPr>
              <a:t>AR6: Impegnarsi nella moderazione tra pari e nel miglioramento continuo, contribuendo alla sostenibilità dell’ecosistema formativo dell’ESE.</a:t>
            </a:r>
            <a:endParaRPr sz="1500" dirty="0">
              <a:latin typeface="Trebuchet MS"/>
              <a:ea typeface="Trebuchet MS"/>
              <a:cs typeface="Trebuchet MS"/>
              <a:sym typeface="Trebuchet MS"/>
            </a:endParaRPr>
          </a:p>
        </p:txBody>
      </p:sp>
      <p:pic>
        <p:nvPicPr>
          <p:cNvPr id="141" name="Google Shape;141;p7"/>
          <p:cNvPicPr preferRelativeResize="0"/>
          <p:nvPr/>
        </p:nvPicPr>
        <p:blipFill rotWithShape="1">
          <a:blip r:embed="rId3">
            <a:alphaModFix/>
          </a:blip>
          <a:srcRect/>
          <a:stretch/>
        </p:blipFill>
        <p:spPr>
          <a:xfrm>
            <a:off x="464184" y="311962"/>
            <a:ext cx="1240191" cy="33947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grpSp>
        <p:nvGrpSpPr>
          <p:cNvPr id="146" name="Google Shape;146;p8"/>
          <p:cNvGrpSpPr/>
          <p:nvPr/>
        </p:nvGrpSpPr>
        <p:grpSpPr>
          <a:xfrm>
            <a:off x="9721595" y="1734311"/>
            <a:ext cx="2339340" cy="3728085"/>
            <a:chOff x="9721595" y="1734311"/>
            <a:chExt cx="2339340" cy="3728085"/>
          </a:xfrm>
        </p:grpSpPr>
        <p:sp>
          <p:nvSpPr>
            <p:cNvPr id="147" name="Google Shape;147;p8"/>
            <p:cNvSpPr/>
            <p:nvPr/>
          </p:nvSpPr>
          <p:spPr>
            <a:xfrm>
              <a:off x="9721595" y="1734311"/>
              <a:ext cx="2339340" cy="3728085"/>
            </a:xfrm>
            <a:custGeom>
              <a:avLst/>
              <a:gdLst/>
              <a:ahLst/>
              <a:cxnLst/>
              <a:rect l="l" t="t" r="r" b="b"/>
              <a:pathLst>
                <a:path w="2339340" h="3728085" extrusionOk="0">
                  <a:moveTo>
                    <a:pt x="1949450" y="3727704"/>
                  </a:moveTo>
                  <a:lnTo>
                    <a:pt x="389889" y="3727704"/>
                  </a:lnTo>
                  <a:lnTo>
                    <a:pt x="340995" y="3724664"/>
                  </a:lnTo>
                  <a:lnTo>
                    <a:pt x="293910" y="3715792"/>
                  </a:lnTo>
                  <a:lnTo>
                    <a:pt x="248998" y="3701451"/>
                  </a:lnTo>
                  <a:lnTo>
                    <a:pt x="206629" y="3682008"/>
                  </a:lnTo>
                  <a:lnTo>
                    <a:pt x="167165" y="3657830"/>
                  </a:lnTo>
                  <a:lnTo>
                    <a:pt x="130974" y="3629281"/>
                  </a:lnTo>
                  <a:lnTo>
                    <a:pt x="98421" y="3596728"/>
                  </a:lnTo>
                  <a:lnTo>
                    <a:pt x="69873" y="3560538"/>
                  </a:lnTo>
                  <a:lnTo>
                    <a:pt x="45694" y="3521074"/>
                  </a:lnTo>
                  <a:lnTo>
                    <a:pt x="26252" y="3478703"/>
                  </a:lnTo>
                  <a:lnTo>
                    <a:pt x="11911" y="3433793"/>
                  </a:lnTo>
                  <a:lnTo>
                    <a:pt x="3038" y="3386708"/>
                  </a:lnTo>
                  <a:lnTo>
                    <a:pt x="0" y="3337814"/>
                  </a:lnTo>
                  <a:lnTo>
                    <a:pt x="0" y="389889"/>
                  </a:lnTo>
                  <a:lnTo>
                    <a:pt x="3038" y="340995"/>
                  </a:lnTo>
                  <a:lnTo>
                    <a:pt x="11911" y="293910"/>
                  </a:lnTo>
                  <a:lnTo>
                    <a:pt x="26252" y="248998"/>
                  </a:lnTo>
                  <a:lnTo>
                    <a:pt x="45694" y="206629"/>
                  </a:lnTo>
                  <a:lnTo>
                    <a:pt x="69873" y="167165"/>
                  </a:lnTo>
                  <a:lnTo>
                    <a:pt x="98421" y="130974"/>
                  </a:lnTo>
                  <a:lnTo>
                    <a:pt x="130974" y="98421"/>
                  </a:lnTo>
                  <a:lnTo>
                    <a:pt x="167165" y="69873"/>
                  </a:lnTo>
                  <a:lnTo>
                    <a:pt x="206629" y="45694"/>
                  </a:lnTo>
                  <a:lnTo>
                    <a:pt x="248998" y="26252"/>
                  </a:lnTo>
                  <a:lnTo>
                    <a:pt x="293910" y="11911"/>
                  </a:lnTo>
                  <a:lnTo>
                    <a:pt x="340995" y="3038"/>
                  </a:lnTo>
                  <a:lnTo>
                    <a:pt x="389889" y="0"/>
                  </a:lnTo>
                  <a:lnTo>
                    <a:pt x="1949450" y="0"/>
                  </a:lnTo>
                  <a:lnTo>
                    <a:pt x="1998344" y="3038"/>
                  </a:lnTo>
                  <a:lnTo>
                    <a:pt x="2045429" y="11911"/>
                  </a:lnTo>
                  <a:lnTo>
                    <a:pt x="2090340" y="26252"/>
                  </a:lnTo>
                  <a:lnTo>
                    <a:pt x="2132709" y="45694"/>
                  </a:lnTo>
                  <a:lnTo>
                    <a:pt x="2172174" y="69873"/>
                  </a:lnTo>
                  <a:lnTo>
                    <a:pt x="2208365" y="98421"/>
                  </a:lnTo>
                  <a:lnTo>
                    <a:pt x="2240918" y="130974"/>
                  </a:lnTo>
                  <a:lnTo>
                    <a:pt x="2269466" y="167165"/>
                  </a:lnTo>
                  <a:lnTo>
                    <a:pt x="2293645" y="206629"/>
                  </a:lnTo>
                  <a:lnTo>
                    <a:pt x="2313087" y="248998"/>
                  </a:lnTo>
                  <a:lnTo>
                    <a:pt x="2327428" y="293910"/>
                  </a:lnTo>
                  <a:lnTo>
                    <a:pt x="2336300" y="340995"/>
                  </a:lnTo>
                  <a:lnTo>
                    <a:pt x="2339338" y="389889"/>
                  </a:lnTo>
                  <a:lnTo>
                    <a:pt x="2339338" y="3337814"/>
                  </a:lnTo>
                  <a:lnTo>
                    <a:pt x="2336300" y="3386708"/>
                  </a:lnTo>
                  <a:lnTo>
                    <a:pt x="2327428" y="3433793"/>
                  </a:lnTo>
                  <a:lnTo>
                    <a:pt x="2313087" y="3478703"/>
                  </a:lnTo>
                  <a:lnTo>
                    <a:pt x="2293645" y="3521074"/>
                  </a:lnTo>
                  <a:lnTo>
                    <a:pt x="2269466" y="3560538"/>
                  </a:lnTo>
                  <a:lnTo>
                    <a:pt x="2240918" y="3596728"/>
                  </a:lnTo>
                  <a:lnTo>
                    <a:pt x="2208365" y="3629281"/>
                  </a:lnTo>
                  <a:lnTo>
                    <a:pt x="2172174" y="3657830"/>
                  </a:lnTo>
                  <a:lnTo>
                    <a:pt x="2132709" y="3682008"/>
                  </a:lnTo>
                  <a:lnTo>
                    <a:pt x="2090340" y="3701451"/>
                  </a:lnTo>
                  <a:lnTo>
                    <a:pt x="2045429" y="3715792"/>
                  </a:lnTo>
                  <a:lnTo>
                    <a:pt x="1998344" y="3724664"/>
                  </a:lnTo>
                  <a:lnTo>
                    <a:pt x="1949450" y="3727704"/>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48" name="Google Shape;148;p8"/>
            <p:cNvPicPr preferRelativeResize="0"/>
            <p:nvPr/>
          </p:nvPicPr>
          <p:blipFill rotWithShape="1">
            <a:blip r:embed="rId3">
              <a:alphaModFix/>
            </a:blip>
            <a:srcRect/>
            <a:stretch/>
          </p:blipFill>
          <p:spPr>
            <a:xfrm>
              <a:off x="9941051" y="2648711"/>
              <a:ext cx="1900427" cy="1898904"/>
            </a:xfrm>
            <a:prstGeom prst="rect">
              <a:avLst/>
            </a:prstGeom>
            <a:noFill/>
            <a:ln>
              <a:noFill/>
            </a:ln>
          </p:spPr>
        </p:pic>
      </p:grpSp>
      <p:sp>
        <p:nvSpPr>
          <p:cNvPr id="149" name="Google Shape;149;p8" descr="$PPTXTitle"/>
          <p:cNvSpPr txBox="1">
            <a:spLocks noGrp="1"/>
          </p:cNvSpPr>
          <p:nvPr>
            <p:ph type="title"/>
          </p:nvPr>
        </p:nvSpPr>
        <p:spPr>
          <a:xfrm>
            <a:off x="478155" y="813269"/>
            <a:ext cx="8824595" cy="847089"/>
          </a:xfrm>
          <a:prstGeom prst="rect">
            <a:avLst/>
          </a:prstGeom>
          <a:noFill/>
          <a:ln>
            <a:noFill/>
          </a:ln>
        </p:spPr>
        <p:txBody>
          <a:bodyPr spcFirstLastPara="1" wrap="square" lIns="0" tIns="355800" rIns="0" bIns="0" anchor="t" anchorCtr="0">
            <a:spAutoFit/>
          </a:bodyPr>
          <a:lstStyle/>
          <a:p>
            <a:pPr marL="1540510" lvl="0" indent="0" algn="l" rtl="0">
              <a:lnSpc>
                <a:spcPct val="100000"/>
              </a:lnSpc>
              <a:spcBef>
                <a:spcPts val="0"/>
              </a:spcBef>
              <a:spcAft>
                <a:spcPts val="0"/>
              </a:spcAft>
              <a:buNone/>
            </a:pPr>
            <a:r>
              <a:rPr lang="it-IT">
                <a:latin typeface="Trebuchet MS"/>
                <a:ea typeface="Trebuchet MS"/>
                <a:cs typeface="Trebuchet MS"/>
                <a:sym typeface="Trebuchet MS"/>
              </a:rPr>
              <a:t>Che cos’è la sostenibilità</a:t>
            </a:r>
            <a:endParaRPr/>
          </a:p>
        </p:txBody>
      </p:sp>
      <p:sp>
        <p:nvSpPr>
          <p:cNvPr id="150" name="Google Shape;150;p8"/>
          <p:cNvSpPr txBox="1"/>
          <p:nvPr/>
        </p:nvSpPr>
        <p:spPr>
          <a:xfrm>
            <a:off x="476250" y="2284425"/>
            <a:ext cx="8620760" cy="2789995"/>
          </a:xfrm>
          <a:prstGeom prst="rect">
            <a:avLst/>
          </a:prstGeom>
          <a:noFill/>
          <a:ln>
            <a:noFill/>
          </a:ln>
        </p:spPr>
        <p:txBody>
          <a:bodyPr spcFirstLastPara="1" wrap="square" lIns="0" tIns="12700" rIns="0" bIns="0" anchor="t" anchorCtr="0">
            <a:spAutoFit/>
          </a:bodyPr>
          <a:lstStyle/>
          <a:p>
            <a:pPr marL="354965" marR="5715" lvl="0" indent="-342900" algn="l" rtl="0">
              <a:lnSpc>
                <a:spcPct val="100000"/>
              </a:lnSpc>
              <a:spcBef>
                <a:spcPts val="0"/>
              </a:spcBef>
              <a:spcAft>
                <a:spcPts val="0"/>
              </a:spcAft>
              <a:buNone/>
            </a:pPr>
            <a:r>
              <a:rPr lang="it-IT" sz="1200">
                <a:solidFill>
                  <a:srgbClr val="90C225"/>
                </a:solidFill>
                <a:latin typeface="Trebuchet MS"/>
                <a:ea typeface="Trebuchet MS"/>
                <a:cs typeface="Trebuchet MS"/>
                <a:sym typeface="Trebuchet MS"/>
              </a:rPr>
              <a:t>▶ </a:t>
            </a:r>
            <a:r>
              <a:rPr lang="it-IT" sz="1500" b="1" i="1">
                <a:solidFill>
                  <a:srgbClr val="2C3B43"/>
                </a:solidFill>
                <a:latin typeface="Trebuchet MS"/>
                <a:ea typeface="Trebuchet MS"/>
                <a:cs typeface="Trebuchet MS"/>
                <a:sym typeface="Trebuchet MS"/>
              </a:rPr>
              <a:t>Sostenibilità: </a:t>
            </a:r>
            <a:r>
              <a:rPr lang="it-IT" sz="1500">
                <a:solidFill>
                  <a:srgbClr val="2C3B43"/>
                </a:solidFill>
                <a:latin typeface="Trebuchet MS"/>
                <a:ea typeface="Trebuchet MS"/>
                <a:cs typeface="Trebuchet MS"/>
                <a:sym typeface="Trebuchet MS"/>
              </a:rPr>
              <a:t>la capacità di soddisfare i bisogni attuali senza compromettere le generazioni future, bilanciando gli aspetti ambientali, sociali ed economici.</a:t>
            </a:r>
            <a:endParaRPr sz="1500">
              <a:latin typeface="Trebuchet MS"/>
              <a:ea typeface="Trebuchet MS"/>
              <a:cs typeface="Trebuchet MS"/>
              <a:sym typeface="Trebuchet MS"/>
            </a:endParaRPr>
          </a:p>
          <a:p>
            <a:pPr marL="355600" marR="1823720" lvl="0" indent="-342900" algn="l" rtl="0">
              <a:lnSpc>
                <a:spcPct val="121100"/>
              </a:lnSpc>
              <a:spcBef>
                <a:spcPts val="925"/>
              </a:spcBef>
              <a:spcAft>
                <a:spcPts val="0"/>
              </a:spcAft>
              <a:buNone/>
            </a:pPr>
            <a:r>
              <a:rPr lang="it-IT" sz="1200">
                <a:solidFill>
                  <a:srgbClr val="90C225"/>
                </a:solidFill>
                <a:latin typeface="Trebuchet MS"/>
                <a:ea typeface="Trebuchet MS"/>
                <a:cs typeface="Trebuchet MS"/>
                <a:sym typeface="Trebuchet MS"/>
              </a:rPr>
              <a:t>▶ </a:t>
            </a:r>
            <a:r>
              <a:rPr lang="it-IT" sz="1500" b="1" i="1">
                <a:solidFill>
                  <a:srgbClr val="2C3B43"/>
                </a:solidFill>
                <a:latin typeface="Trebuchet MS"/>
                <a:ea typeface="Trebuchet MS"/>
                <a:cs typeface="Trebuchet MS"/>
                <a:sym typeface="Trebuchet MS"/>
              </a:rPr>
              <a:t>Sviluppo sostenibile: </a:t>
            </a:r>
            <a:r>
              <a:rPr lang="it-IT" sz="1500">
                <a:solidFill>
                  <a:srgbClr val="2C3B43"/>
                </a:solidFill>
                <a:latin typeface="Trebuchet MS"/>
                <a:ea typeface="Trebuchet MS"/>
                <a:cs typeface="Trebuchet MS"/>
                <a:sym typeface="Trebuchet MS"/>
              </a:rPr>
              <a:t>un modello di sviluppo che mira alla crescita economica unita alla tutela dell’ambiente e all’inclusione sociale.</a:t>
            </a:r>
            <a:endParaRPr sz="1500">
              <a:latin typeface="Trebuchet MS"/>
              <a:ea typeface="Trebuchet MS"/>
              <a:cs typeface="Trebuchet MS"/>
              <a:sym typeface="Trebuchet MS"/>
            </a:endParaRPr>
          </a:p>
          <a:p>
            <a:pPr marL="354965" marR="5080" lvl="0" indent="-342900" algn="just" rtl="0">
              <a:lnSpc>
                <a:spcPct val="100000"/>
              </a:lnSpc>
              <a:spcBef>
                <a:spcPts val="1030"/>
              </a:spcBef>
              <a:spcAft>
                <a:spcPts val="0"/>
              </a:spcAft>
              <a:buNone/>
            </a:pPr>
            <a:r>
              <a:rPr lang="it-IT" sz="1200">
                <a:solidFill>
                  <a:srgbClr val="90C225"/>
                </a:solidFill>
                <a:latin typeface="Trebuchet MS"/>
                <a:ea typeface="Trebuchet MS"/>
                <a:cs typeface="Trebuchet MS"/>
                <a:sym typeface="Trebuchet MS"/>
              </a:rPr>
              <a:t>▶ </a:t>
            </a:r>
            <a:r>
              <a:rPr lang="it-IT" sz="1500" b="1" i="1">
                <a:solidFill>
                  <a:srgbClr val="2C3B43"/>
                </a:solidFill>
                <a:latin typeface="Trebuchet MS"/>
                <a:ea typeface="Trebuchet MS"/>
                <a:cs typeface="Trebuchet MS"/>
                <a:sym typeface="Trebuchet MS"/>
              </a:rPr>
              <a:t>Comunità sostenibili: </a:t>
            </a:r>
            <a:r>
              <a:rPr lang="it-IT" sz="1500">
                <a:solidFill>
                  <a:srgbClr val="2C3B43"/>
                </a:solidFill>
                <a:latin typeface="Trebuchet MS"/>
                <a:ea typeface="Trebuchet MS"/>
                <a:cs typeface="Trebuchet MS"/>
                <a:sym typeface="Trebuchet MS"/>
              </a:rPr>
              <a:t>comunità che gestiscono le risorse naturali, umane e finanziarie per garantire la qualità della vita attuale e futura, promuovendo l’inclusione e la partecipazione sociale.</a:t>
            </a:r>
            <a:endParaRPr sz="1500">
              <a:latin typeface="Trebuchet MS"/>
              <a:ea typeface="Trebuchet MS"/>
              <a:cs typeface="Trebuchet MS"/>
              <a:sym typeface="Trebuchet MS"/>
            </a:endParaRPr>
          </a:p>
          <a:p>
            <a:pPr marL="354965" marR="6350" lvl="0" indent="-342900" algn="just" rtl="0">
              <a:lnSpc>
                <a:spcPct val="100000"/>
              </a:lnSpc>
              <a:spcBef>
                <a:spcPts val="1010"/>
              </a:spcBef>
              <a:spcAft>
                <a:spcPts val="0"/>
              </a:spcAft>
              <a:buNone/>
            </a:pPr>
            <a:r>
              <a:rPr lang="it-IT" sz="1200">
                <a:solidFill>
                  <a:srgbClr val="90C225"/>
                </a:solidFill>
                <a:latin typeface="Trebuchet MS"/>
                <a:ea typeface="Trebuchet MS"/>
                <a:cs typeface="Trebuchet MS"/>
                <a:sym typeface="Trebuchet MS"/>
              </a:rPr>
              <a:t>▶ </a:t>
            </a:r>
            <a:r>
              <a:rPr lang="it-IT" sz="1500" b="1" i="1">
                <a:solidFill>
                  <a:srgbClr val="2C3B43"/>
                </a:solidFill>
                <a:latin typeface="Trebuchet MS"/>
                <a:ea typeface="Trebuchet MS"/>
                <a:cs typeface="Trebuchet MS"/>
                <a:sym typeface="Trebuchet MS"/>
              </a:rPr>
              <a:t>Tripla linea di fondo: </a:t>
            </a:r>
            <a:r>
              <a:rPr lang="it-IT" sz="1500">
                <a:solidFill>
                  <a:srgbClr val="2C3B43"/>
                </a:solidFill>
                <a:latin typeface="Trebuchet MS"/>
                <a:ea typeface="Trebuchet MS"/>
                <a:cs typeface="Trebuchet MS"/>
                <a:sym typeface="Trebuchet MS"/>
              </a:rPr>
              <a:t>un approccio che valuta le prestazioni di un’organizzazione considerando tre dimensioni: sociale (persone), ambientale (pianeta) ed economica (profitto).</a:t>
            </a:r>
            <a:endParaRPr sz="1500">
              <a:latin typeface="Trebuchet MS"/>
              <a:ea typeface="Trebuchet MS"/>
              <a:cs typeface="Trebuchet MS"/>
              <a:sym typeface="Trebuchet MS"/>
            </a:endParaRPr>
          </a:p>
        </p:txBody>
      </p:sp>
      <p:pic>
        <p:nvPicPr>
          <p:cNvPr id="151" name="Google Shape;151;p8"/>
          <p:cNvPicPr preferRelativeResize="0"/>
          <p:nvPr/>
        </p:nvPicPr>
        <p:blipFill rotWithShape="1">
          <a:blip r:embed="rId4">
            <a:alphaModFix/>
          </a:blip>
          <a:srcRect/>
          <a:stretch/>
        </p:blipFill>
        <p:spPr>
          <a:xfrm>
            <a:off x="464184" y="311962"/>
            <a:ext cx="1240191" cy="339470"/>
          </a:xfrm>
          <a:prstGeom prst="rect">
            <a:avLst/>
          </a:prstGeom>
          <a:noFill/>
          <a:ln>
            <a:noFill/>
          </a:ln>
        </p:spPr>
      </p:pic>
      <p:sp>
        <p:nvSpPr>
          <p:cNvPr id="152" name="Google Shape;152;p8"/>
          <p:cNvSpPr/>
          <p:nvPr/>
        </p:nvSpPr>
        <p:spPr>
          <a:xfrm>
            <a:off x="0" y="3834727"/>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grpSp>
        <p:nvGrpSpPr>
          <p:cNvPr id="158" name="Google Shape;158;p9"/>
          <p:cNvGrpSpPr/>
          <p:nvPr/>
        </p:nvGrpSpPr>
        <p:grpSpPr>
          <a:xfrm>
            <a:off x="5074920" y="2337816"/>
            <a:ext cx="5526023" cy="3683508"/>
            <a:chOff x="5074920" y="2337816"/>
            <a:chExt cx="5526023" cy="3683508"/>
          </a:xfrm>
        </p:grpSpPr>
        <p:pic>
          <p:nvPicPr>
            <p:cNvPr id="159" name="Google Shape;159;p9"/>
            <p:cNvPicPr preferRelativeResize="0"/>
            <p:nvPr/>
          </p:nvPicPr>
          <p:blipFill rotWithShape="1">
            <a:blip r:embed="rId3">
              <a:alphaModFix/>
            </a:blip>
            <a:srcRect/>
            <a:stretch/>
          </p:blipFill>
          <p:spPr>
            <a:xfrm>
              <a:off x="5074920" y="2337816"/>
              <a:ext cx="5526023" cy="3683508"/>
            </a:xfrm>
            <a:prstGeom prst="rect">
              <a:avLst/>
            </a:prstGeom>
            <a:noFill/>
            <a:ln>
              <a:noFill/>
            </a:ln>
          </p:spPr>
        </p:pic>
        <p:pic>
          <p:nvPicPr>
            <p:cNvPr id="160" name="Google Shape;160;p9"/>
            <p:cNvPicPr preferRelativeResize="0"/>
            <p:nvPr/>
          </p:nvPicPr>
          <p:blipFill rotWithShape="1">
            <a:blip r:embed="rId4">
              <a:alphaModFix/>
            </a:blip>
            <a:srcRect/>
            <a:stretch/>
          </p:blipFill>
          <p:spPr>
            <a:xfrm>
              <a:off x="6994397" y="3664838"/>
              <a:ext cx="84834" cy="72136"/>
            </a:xfrm>
            <a:prstGeom prst="rect">
              <a:avLst/>
            </a:prstGeom>
            <a:noFill/>
            <a:ln>
              <a:noFill/>
            </a:ln>
          </p:spPr>
        </p:pic>
        <p:sp>
          <p:nvSpPr>
            <p:cNvPr id="161" name="Google Shape;161;p9"/>
            <p:cNvSpPr/>
            <p:nvPr/>
          </p:nvSpPr>
          <p:spPr>
            <a:xfrm>
              <a:off x="6501764" y="3383661"/>
              <a:ext cx="516255" cy="319405"/>
            </a:xfrm>
            <a:custGeom>
              <a:avLst/>
              <a:gdLst/>
              <a:ahLst/>
              <a:cxnLst/>
              <a:rect l="l" t="t" r="r" b="b"/>
              <a:pathLst>
                <a:path w="516254" h="319404" extrusionOk="0">
                  <a:moveTo>
                    <a:pt x="509038" y="319266"/>
                  </a:moveTo>
                  <a:lnTo>
                    <a:pt x="3937" y="12700"/>
                  </a:lnTo>
                  <a:lnTo>
                    <a:pt x="888" y="10794"/>
                  </a:lnTo>
                  <a:lnTo>
                    <a:pt x="0" y="6985"/>
                  </a:lnTo>
                  <a:lnTo>
                    <a:pt x="1778" y="3937"/>
                  </a:lnTo>
                  <a:lnTo>
                    <a:pt x="3682" y="888"/>
                  </a:lnTo>
                  <a:lnTo>
                    <a:pt x="7492" y="0"/>
                  </a:lnTo>
                  <a:lnTo>
                    <a:pt x="10539" y="1777"/>
                  </a:lnTo>
                  <a:lnTo>
                    <a:pt x="515653" y="308356"/>
                  </a:lnTo>
                  <a:lnTo>
                    <a:pt x="509038" y="319266"/>
                  </a:lnTo>
                  <a:close/>
                </a:path>
              </a:pathLst>
            </a:custGeom>
            <a:solidFill>
              <a:srgbClr val="C42E1A"/>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62" name="Google Shape;162;p9"/>
            <p:cNvPicPr preferRelativeResize="0"/>
            <p:nvPr/>
          </p:nvPicPr>
          <p:blipFill rotWithShape="1">
            <a:blip r:embed="rId5">
              <a:alphaModFix/>
            </a:blip>
            <a:srcRect/>
            <a:stretch/>
          </p:blipFill>
          <p:spPr>
            <a:xfrm>
              <a:off x="8368284" y="3621277"/>
              <a:ext cx="84455" cy="74422"/>
            </a:xfrm>
            <a:prstGeom prst="rect">
              <a:avLst/>
            </a:prstGeom>
            <a:noFill/>
            <a:ln>
              <a:noFill/>
            </a:ln>
          </p:spPr>
        </p:pic>
        <p:sp>
          <p:nvSpPr>
            <p:cNvPr id="163" name="Google Shape;163;p9"/>
            <p:cNvSpPr/>
            <p:nvPr/>
          </p:nvSpPr>
          <p:spPr>
            <a:xfrm>
              <a:off x="8427605" y="3301364"/>
              <a:ext cx="513715" cy="356870"/>
            </a:xfrm>
            <a:custGeom>
              <a:avLst/>
              <a:gdLst/>
              <a:ahLst/>
              <a:cxnLst/>
              <a:rect l="l" t="t" r="r" b="b"/>
              <a:pathLst>
                <a:path w="513715" h="356870" extrusionOk="0">
                  <a:moveTo>
                    <a:pt x="7169" y="356548"/>
                  </a:moveTo>
                  <a:lnTo>
                    <a:pt x="0" y="346078"/>
                  </a:lnTo>
                  <a:lnTo>
                    <a:pt x="502399" y="2032"/>
                  </a:lnTo>
                  <a:lnTo>
                    <a:pt x="505320" y="0"/>
                  </a:lnTo>
                  <a:lnTo>
                    <a:pt x="509258" y="762"/>
                  </a:lnTo>
                  <a:lnTo>
                    <a:pt x="511290" y="3682"/>
                  </a:lnTo>
                  <a:lnTo>
                    <a:pt x="513195" y="6603"/>
                  </a:lnTo>
                  <a:lnTo>
                    <a:pt x="512559" y="10539"/>
                  </a:lnTo>
                  <a:lnTo>
                    <a:pt x="509638" y="12446"/>
                  </a:lnTo>
                  <a:lnTo>
                    <a:pt x="7169" y="356548"/>
                  </a:lnTo>
                  <a:close/>
                </a:path>
              </a:pathLst>
            </a:custGeom>
            <a:solidFill>
              <a:srgbClr val="79B54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64" name="Google Shape;164;p9"/>
            <p:cNvSpPr/>
            <p:nvPr/>
          </p:nvSpPr>
          <p:spPr>
            <a:xfrm>
              <a:off x="7710232" y="4936998"/>
              <a:ext cx="18415" cy="621665"/>
            </a:xfrm>
            <a:custGeom>
              <a:avLst/>
              <a:gdLst/>
              <a:ahLst/>
              <a:cxnLst/>
              <a:rect l="l" t="t" r="r" b="b"/>
              <a:pathLst>
                <a:path w="18415" h="621664" extrusionOk="0">
                  <a:moveTo>
                    <a:pt x="15048" y="621538"/>
                  </a:moveTo>
                  <a:lnTo>
                    <a:pt x="8063" y="621538"/>
                  </a:lnTo>
                  <a:lnTo>
                    <a:pt x="5269" y="618742"/>
                  </a:lnTo>
                  <a:lnTo>
                    <a:pt x="5142" y="615188"/>
                  </a:lnTo>
                  <a:lnTo>
                    <a:pt x="47" y="19431"/>
                  </a:lnTo>
                  <a:lnTo>
                    <a:pt x="0" y="2854"/>
                  </a:lnTo>
                  <a:lnTo>
                    <a:pt x="2730" y="0"/>
                  </a:lnTo>
                  <a:lnTo>
                    <a:pt x="9714" y="0"/>
                  </a:lnTo>
                  <a:lnTo>
                    <a:pt x="12699" y="2854"/>
                  </a:lnTo>
                  <a:lnTo>
                    <a:pt x="12747" y="19431"/>
                  </a:lnTo>
                  <a:lnTo>
                    <a:pt x="17842" y="615059"/>
                  </a:lnTo>
                  <a:lnTo>
                    <a:pt x="17842" y="618742"/>
                  </a:lnTo>
                  <a:lnTo>
                    <a:pt x="15048" y="621538"/>
                  </a:lnTo>
                  <a:close/>
                </a:path>
              </a:pathLst>
            </a:custGeom>
            <a:solidFill>
              <a:srgbClr val="003585"/>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165" name="Google Shape;165;p9"/>
            <p:cNvPicPr preferRelativeResize="0"/>
            <p:nvPr/>
          </p:nvPicPr>
          <p:blipFill rotWithShape="1">
            <a:blip r:embed="rId6">
              <a:alphaModFix/>
            </a:blip>
            <a:srcRect/>
            <a:stretch/>
          </p:blipFill>
          <p:spPr>
            <a:xfrm>
              <a:off x="7678546" y="4879848"/>
              <a:ext cx="76200" cy="76581"/>
            </a:xfrm>
            <a:prstGeom prst="rect">
              <a:avLst/>
            </a:prstGeom>
            <a:noFill/>
            <a:ln>
              <a:noFill/>
            </a:ln>
          </p:spPr>
        </p:pic>
      </p:grpSp>
      <p:sp>
        <p:nvSpPr>
          <p:cNvPr id="166" name="Google Shape;166;p9" descr="$PPTXTitle"/>
          <p:cNvSpPr txBox="1">
            <a:spLocks noGrp="1"/>
          </p:cNvSpPr>
          <p:nvPr>
            <p:ph type="title"/>
          </p:nvPr>
        </p:nvSpPr>
        <p:spPr>
          <a:xfrm>
            <a:off x="478154" y="810312"/>
            <a:ext cx="8689975"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Panoramica sulla visione della sostenibilità</a:t>
            </a:r>
            <a:endParaRPr/>
          </a:p>
        </p:txBody>
      </p:sp>
      <p:sp>
        <p:nvSpPr>
          <p:cNvPr id="167" name="Google Shape;167;p9"/>
          <p:cNvSpPr txBox="1"/>
          <p:nvPr/>
        </p:nvSpPr>
        <p:spPr>
          <a:xfrm>
            <a:off x="386079" y="1443126"/>
            <a:ext cx="6014721" cy="274434"/>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350">
                <a:solidFill>
                  <a:srgbClr val="90C225"/>
                </a:solidFill>
                <a:latin typeface="Trebuchet MS"/>
                <a:ea typeface="Trebuchet MS"/>
                <a:cs typeface="Trebuchet MS"/>
                <a:sym typeface="Trebuchet MS"/>
              </a:rPr>
              <a:t>▶	</a:t>
            </a:r>
            <a:r>
              <a:rPr lang="it-IT" sz="1700">
                <a:solidFill>
                  <a:srgbClr val="92D050"/>
                </a:solidFill>
                <a:latin typeface="Trebuchet MS"/>
                <a:ea typeface="Trebuchet MS"/>
                <a:cs typeface="Trebuchet MS"/>
                <a:sym typeface="Trebuchet MS"/>
              </a:rPr>
              <a:t>Sostenibilità – La tripla linea di fondo di Elkington</a:t>
            </a:r>
            <a:endParaRPr sz="1700">
              <a:latin typeface="Trebuchet MS"/>
              <a:ea typeface="Trebuchet MS"/>
              <a:cs typeface="Trebuchet MS"/>
              <a:sym typeface="Trebuchet MS"/>
            </a:endParaRPr>
          </a:p>
        </p:txBody>
      </p:sp>
      <p:sp>
        <p:nvSpPr>
          <p:cNvPr id="168" name="Google Shape;168;p9"/>
          <p:cNvSpPr txBox="1"/>
          <p:nvPr/>
        </p:nvSpPr>
        <p:spPr>
          <a:xfrm>
            <a:off x="386079" y="2028685"/>
            <a:ext cx="4270375" cy="1165225"/>
          </a:xfrm>
          <a:prstGeom prst="rect">
            <a:avLst/>
          </a:prstGeom>
          <a:noFill/>
          <a:ln>
            <a:noFill/>
          </a:ln>
        </p:spPr>
        <p:txBody>
          <a:bodyPr spcFirstLastPara="1" wrap="square" lIns="0" tIns="12700" rIns="0" bIns="0" anchor="t" anchorCtr="0">
            <a:spAutoFit/>
          </a:bodyPr>
          <a:lstStyle/>
          <a:p>
            <a:pPr marL="355600" marR="5080" lvl="0" indent="-343535" algn="l" rtl="0">
              <a:lnSpc>
                <a:spcPct val="100000"/>
              </a:lnSpc>
              <a:spcBef>
                <a:spcPts val="0"/>
              </a:spcBef>
              <a:spcAft>
                <a:spcPts val="0"/>
              </a:spcAft>
              <a:buNone/>
            </a:pPr>
            <a:r>
              <a:rPr lang="it-IT" sz="1200">
                <a:solidFill>
                  <a:srgbClr val="90C225"/>
                </a:solidFill>
                <a:latin typeface="Lucida Sans"/>
                <a:ea typeface="Lucida Sans"/>
                <a:cs typeface="Lucida Sans"/>
                <a:sym typeface="Lucida Sans"/>
              </a:rPr>
              <a:t>▶	</a:t>
            </a:r>
            <a:r>
              <a:rPr lang="it-IT" sz="1500">
                <a:solidFill>
                  <a:srgbClr val="2C3B43"/>
                </a:solidFill>
                <a:latin typeface="Trebuchet MS"/>
                <a:ea typeface="Trebuchet MS"/>
                <a:cs typeface="Trebuchet MS"/>
                <a:sym typeface="Trebuchet MS"/>
              </a:rPr>
              <a:t>Pubblicato per la prima volta nel 1997, il concetto di tripla linea di fondo di </a:t>
            </a:r>
            <a:r>
              <a:rPr lang="it-IT" sz="1500" i="1">
                <a:solidFill>
                  <a:srgbClr val="2C3B43"/>
                </a:solidFill>
                <a:latin typeface="Trebuchet MS"/>
                <a:ea typeface="Trebuchet MS"/>
                <a:cs typeface="Trebuchet MS"/>
                <a:sym typeface="Trebuchet MS"/>
              </a:rPr>
              <a:t>John </a:t>
            </a:r>
            <a:r>
              <a:rPr lang="it-IT" sz="1500">
                <a:solidFill>
                  <a:srgbClr val="2C3B43"/>
                </a:solidFill>
                <a:latin typeface="Trebuchet MS"/>
                <a:ea typeface="Trebuchet MS"/>
                <a:cs typeface="Trebuchet MS"/>
                <a:sym typeface="Trebuchet MS"/>
              </a:rPr>
              <a:t>Elkington descrive un mondo degli affari caratterizzato da prestazioni eccezionali in tre aree principali:</a:t>
            </a:r>
            <a:endParaRPr sz="1500">
              <a:latin typeface="Trebuchet MS"/>
              <a:ea typeface="Trebuchet MS"/>
              <a:cs typeface="Trebuchet MS"/>
              <a:sym typeface="Trebuchet MS"/>
            </a:endParaRPr>
          </a:p>
        </p:txBody>
      </p:sp>
      <p:sp>
        <p:nvSpPr>
          <p:cNvPr id="169" name="Google Shape;169;p9"/>
          <p:cNvSpPr txBox="1"/>
          <p:nvPr/>
        </p:nvSpPr>
        <p:spPr>
          <a:xfrm>
            <a:off x="843914" y="3248786"/>
            <a:ext cx="1753200" cy="1089000"/>
          </a:xfrm>
          <a:prstGeom prst="rect">
            <a:avLst/>
          </a:prstGeom>
          <a:noFill/>
          <a:ln>
            <a:noFill/>
          </a:ln>
        </p:spPr>
        <p:txBody>
          <a:bodyPr spcFirstLastPara="1" wrap="square" lIns="0" tIns="139050" rIns="0" bIns="0" anchor="t" anchorCtr="0">
            <a:spAutoFit/>
          </a:bodyPr>
          <a:lstStyle/>
          <a:p>
            <a:pPr marL="298450" lvl="0" indent="-285750" algn="l" rtl="0">
              <a:lnSpc>
                <a:spcPct val="100000"/>
              </a:lnSpc>
              <a:spcBef>
                <a:spcPts val="0"/>
              </a:spcBef>
              <a:spcAft>
                <a:spcPts val="0"/>
              </a:spcAft>
              <a:buClr>
                <a:srgbClr val="90C225"/>
              </a:buClr>
              <a:buSzPts val="1450"/>
              <a:buFont typeface="Arial"/>
              <a:buChar char="•"/>
            </a:pPr>
            <a:r>
              <a:rPr lang="it-IT" sz="1500">
                <a:solidFill>
                  <a:srgbClr val="404040"/>
                </a:solidFill>
                <a:latin typeface="Trebuchet MS"/>
                <a:ea typeface="Trebuchet MS"/>
                <a:cs typeface="Trebuchet MS"/>
                <a:sym typeface="Trebuchet MS"/>
              </a:rPr>
              <a:t>Sociale</a:t>
            </a:r>
            <a:endParaRPr sz="1500">
              <a:latin typeface="Trebuchet MS"/>
              <a:ea typeface="Trebuchet MS"/>
              <a:cs typeface="Trebuchet MS"/>
              <a:sym typeface="Trebuchet MS"/>
            </a:endParaRPr>
          </a:p>
          <a:p>
            <a:pPr marL="298450" lvl="0" indent="-285750" algn="l" rtl="0">
              <a:lnSpc>
                <a:spcPct val="100000"/>
              </a:lnSpc>
              <a:spcBef>
                <a:spcPts val="994"/>
              </a:spcBef>
              <a:spcAft>
                <a:spcPts val="0"/>
              </a:spcAft>
              <a:buClr>
                <a:srgbClr val="90C225"/>
              </a:buClr>
              <a:buSzPts val="1450"/>
              <a:buFont typeface="Arial"/>
              <a:buChar char="•"/>
            </a:pPr>
            <a:r>
              <a:rPr lang="it-IT" sz="1500">
                <a:solidFill>
                  <a:srgbClr val="404040"/>
                </a:solidFill>
                <a:latin typeface="Trebuchet MS"/>
                <a:ea typeface="Trebuchet MS"/>
                <a:cs typeface="Trebuchet MS"/>
                <a:sym typeface="Trebuchet MS"/>
              </a:rPr>
              <a:t>Ambientale </a:t>
            </a:r>
            <a:endParaRPr sz="1500">
              <a:latin typeface="Trebuchet MS"/>
              <a:ea typeface="Trebuchet MS"/>
              <a:cs typeface="Trebuchet MS"/>
              <a:sym typeface="Trebuchet MS"/>
            </a:endParaRPr>
          </a:p>
          <a:p>
            <a:pPr marL="298450" lvl="0" indent="-285750" algn="l" rtl="0">
              <a:lnSpc>
                <a:spcPct val="100000"/>
              </a:lnSpc>
              <a:spcBef>
                <a:spcPts val="1000"/>
              </a:spcBef>
              <a:spcAft>
                <a:spcPts val="0"/>
              </a:spcAft>
              <a:buClr>
                <a:srgbClr val="90C225"/>
              </a:buClr>
              <a:buSzPts val="1450"/>
              <a:buFont typeface="Arial"/>
              <a:buChar char="•"/>
            </a:pPr>
            <a:r>
              <a:rPr lang="it-IT" sz="1500">
                <a:solidFill>
                  <a:srgbClr val="404040"/>
                </a:solidFill>
                <a:latin typeface="Trebuchet MS"/>
                <a:ea typeface="Trebuchet MS"/>
                <a:cs typeface="Trebuchet MS"/>
                <a:sym typeface="Trebuchet MS"/>
              </a:rPr>
              <a:t>Economica</a:t>
            </a:r>
            <a:endParaRPr sz="1500">
              <a:latin typeface="Trebuchet MS"/>
              <a:ea typeface="Trebuchet MS"/>
              <a:cs typeface="Trebuchet MS"/>
              <a:sym typeface="Trebuchet MS"/>
            </a:endParaRPr>
          </a:p>
        </p:txBody>
      </p:sp>
      <p:sp>
        <p:nvSpPr>
          <p:cNvPr id="170" name="Google Shape;170;p9"/>
          <p:cNvSpPr txBox="1"/>
          <p:nvPr/>
        </p:nvSpPr>
        <p:spPr>
          <a:xfrm>
            <a:off x="7273734" y="2692527"/>
            <a:ext cx="837565"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a:solidFill>
                  <a:srgbClr val="003585"/>
                </a:solidFill>
                <a:latin typeface="Calibri"/>
                <a:ea typeface="Calibri"/>
                <a:cs typeface="Calibri"/>
                <a:sym typeface="Calibri"/>
              </a:rPr>
              <a:t>"Società"</a:t>
            </a:r>
            <a:endParaRPr sz="1500">
              <a:latin typeface="Calibri"/>
              <a:ea typeface="Calibri"/>
              <a:cs typeface="Calibri"/>
              <a:sym typeface="Calibri"/>
            </a:endParaRPr>
          </a:p>
        </p:txBody>
      </p:sp>
      <p:sp>
        <p:nvSpPr>
          <p:cNvPr id="171" name="Google Shape;171;p9"/>
          <p:cNvSpPr txBox="1"/>
          <p:nvPr/>
        </p:nvSpPr>
        <p:spPr>
          <a:xfrm>
            <a:off x="5568429" y="2994786"/>
            <a:ext cx="1168400"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a:solidFill>
                  <a:srgbClr val="C00000"/>
                </a:solidFill>
                <a:latin typeface="Calibri"/>
                <a:ea typeface="Calibri"/>
                <a:cs typeface="Calibri"/>
                <a:sym typeface="Calibri"/>
              </a:rPr>
              <a:t>“Sostenibile”</a:t>
            </a:r>
            <a:endParaRPr sz="1500">
              <a:latin typeface="Calibri"/>
              <a:ea typeface="Calibri"/>
              <a:cs typeface="Calibri"/>
              <a:sym typeface="Calibri"/>
            </a:endParaRPr>
          </a:p>
        </p:txBody>
      </p:sp>
      <p:sp>
        <p:nvSpPr>
          <p:cNvPr id="172" name="Google Shape;172;p9"/>
          <p:cNvSpPr txBox="1"/>
          <p:nvPr/>
        </p:nvSpPr>
        <p:spPr>
          <a:xfrm>
            <a:off x="9214599" y="2975736"/>
            <a:ext cx="655320"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a:solidFill>
                  <a:srgbClr val="79B54D"/>
                </a:solidFill>
                <a:latin typeface="Calibri"/>
                <a:ea typeface="Calibri"/>
                <a:cs typeface="Calibri"/>
                <a:sym typeface="Calibri"/>
              </a:rPr>
              <a:t>“Equo”</a:t>
            </a:r>
            <a:endParaRPr sz="1500">
              <a:latin typeface="Calibri"/>
              <a:ea typeface="Calibri"/>
              <a:cs typeface="Calibri"/>
              <a:sym typeface="Calibri"/>
            </a:endParaRPr>
          </a:p>
        </p:txBody>
      </p:sp>
      <p:sp>
        <p:nvSpPr>
          <p:cNvPr id="173" name="Google Shape;173;p9"/>
          <p:cNvSpPr txBox="1"/>
          <p:nvPr/>
        </p:nvSpPr>
        <p:spPr>
          <a:xfrm>
            <a:off x="727709" y="4455502"/>
            <a:ext cx="4182110" cy="1084399"/>
          </a:xfrm>
          <a:prstGeom prst="rect">
            <a:avLst/>
          </a:prstGeom>
          <a:noFill/>
          <a:ln>
            <a:noFill/>
          </a:ln>
        </p:spPr>
        <p:txBody>
          <a:bodyPr spcFirstLastPara="1" wrap="square" lIns="0" tIns="12700" rIns="0" bIns="0" anchor="t" anchorCtr="0">
            <a:spAutoFit/>
          </a:bodyPr>
          <a:lstStyle/>
          <a:p>
            <a:pPr marL="12700" marR="125095" lvl="0" indent="0" algn="l" rtl="0">
              <a:lnSpc>
                <a:spcPct val="121100"/>
              </a:lnSpc>
              <a:spcBef>
                <a:spcPts val="0"/>
              </a:spcBef>
              <a:spcAft>
                <a:spcPts val="0"/>
              </a:spcAft>
              <a:buNone/>
            </a:pPr>
            <a:r>
              <a:rPr lang="it-IT" sz="1500">
                <a:solidFill>
                  <a:srgbClr val="2C3B43"/>
                </a:solidFill>
                <a:latin typeface="Trebuchet MS"/>
                <a:ea typeface="Trebuchet MS"/>
                <a:cs typeface="Trebuchet MS"/>
                <a:sym typeface="Trebuchet MS"/>
              </a:rPr>
              <a:t>piuttosto che concentrarsi esclusivamente sulla generazione di</a:t>
            </a:r>
            <a:endParaRPr sz="1500">
              <a:latin typeface="Trebuchet MS"/>
              <a:ea typeface="Trebuchet MS"/>
              <a:cs typeface="Trebuchet MS"/>
              <a:sym typeface="Trebuchet MS"/>
            </a:endParaRPr>
          </a:p>
          <a:p>
            <a:pPr marL="12700" lvl="0" indent="0" algn="l" rtl="0">
              <a:lnSpc>
                <a:spcPct val="100000"/>
              </a:lnSpc>
              <a:spcBef>
                <a:spcPts val="380"/>
              </a:spcBef>
              <a:spcAft>
                <a:spcPts val="0"/>
              </a:spcAft>
              <a:buNone/>
            </a:pPr>
            <a:r>
              <a:rPr lang="it-IT" sz="1500">
                <a:solidFill>
                  <a:srgbClr val="2C3B43"/>
                </a:solidFill>
                <a:latin typeface="Trebuchet MS"/>
                <a:ea typeface="Trebuchet MS"/>
                <a:cs typeface="Trebuchet MS"/>
                <a:sym typeface="Trebuchet MS"/>
              </a:rPr>
              <a:t>profitto, ovvero il classico “risultato economico”.</a:t>
            </a:r>
            <a:endParaRPr sz="1500">
              <a:latin typeface="Trebuchet MS"/>
              <a:ea typeface="Trebuchet MS"/>
              <a:cs typeface="Trebuchet MS"/>
              <a:sym typeface="Trebuchet MS"/>
            </a:endParaRPr>
          </a:p>
        </p:txBody>
      </p:sp>
      <p:sp>
        <p:nvSpPr>
          <p:cNvPr id="174" name="Google Shape;174;p9"/>
          <p:cNvSpPr txBox="1"/>
          <p:nvPr/>
        </p:nvSpPr>
        <p:spPr>
          <a:xfrm>
            <a:off x="6123939" y="4427473"/>
            <a:ext cx="1064895"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a:solidFill>
                  <a:srgbClr val="539F20"/>
                </a:solidFill>
                <a:latin typeface="Calibri"/>
                <a:ea typeface="Calibri"/>
                <a:cs typeface="Calibri"/>
                <a:sym typeface="Calibri"/>
              </a:rPr>
              <a:t>«Ambiente»</a:t>
            </a:r>
            <a:endParaRPr sz="1500">
              <a:latin typeface="Calibri"/>
              <a:ea typeface="Calibri"/>
              <a:cs typeface="Calibri"/>
              <a:sym typeface="Calibri"/>
            </a:endParaRPr>
          </a:p>
        </p:txBody>
      </p:sp>
      <p:sp>
        <p:nvSpPr>
          <p:cNvPr id="175" name="Google Shape;175;p9"/>
          <p:cNvSpPr txBox="1"/>
          <p:nvPr/>
        </p:nvSpPr>
        <p:spPr>
          <a:xfrm>
            <a:off x="8140700" y="4304918"/>
            <a:ext cx="1027430"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a:solidFill>
                  <a:srgbClr val="C00000"/>
                </a:solidFill>
                <a:latin typeface="Calibri"/>
                <a:ea typeface="Calibri"/>
                <a:cs typeface="Calibri"/>
                <a:sym typeface="Calibri"/>
              </a:rPr>
              <a:t>“Economia”</a:t>
            </a:r>
            <a:endParaRPr sz="1500">
              <a:latin typeface="Calibri"/>
              <a:ea typeface="Calibri"/>
              <a:cs typeface="Calibri"/>
              <a:sym typeface="Calibri"/>
            </a:endParaRPr>
          </a:p>
        </p:txBody>
      </p:sp>
      <p:sp>
        <p:nvSpPr>
          <p:cNvPr id="176" name="Google Shape;176;p9"/>
          <p:cNvSpPr txBox="1"/>
          <p:nvPr/>
        </p:nvSpPr>
        <p:spPr>
          <a:xfrm>
            <a:off x="7264400" y="5684431"/>
            <a:ext cx="1168400"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a:solidFill>
                  <a:srgbClr val="003585"/>
                </a:solidFill>
                <a:latin typeface="Calibri"/>
                <a:ea typeface="Calibri"/>
                <a:cs typeface="Calibri"/>
                <a:sym typeface="Calibri"/>
              </a:rPr>
              <a:t>“Sostenibile”</a:t>
            </a:r>
            <a:endParaRPr sz="1500">
              <a:latin typeface="Calibri"/>
              <a:ea typeface="Calibri"/>
              <a:cs typeface="Calibri"/>
              <a:sym typeface="Calibri"/>
            </a:endParaRPr>
          </a:p>
        </p:txBody>
      </p:sp>
      <p:pic>
        <p:nvPicPr>
          <p:cNvPr id="177" name="Google Shape;177;p9"/>
          <p:cNvPicPr preferRelativeResize="0"/>
          <p:nvPr/>
        </p:nvPicPr>
        <p:blipFill rotWithShape="1">
          <a:blip r:embed="rId7">
            <a:alphaModFix/>
          </a:blip>
          <a:srcRect/>
          <a:stretch/>
        </p:blipFill>
        <p:spPr>
          <a:xfrm>
            <a:off x="464184" y="311962"/>
            <a:ext cx="1240191" cy="339470"/>
          </a:xfrm>
          <a:prstGeom prst="rect">
            <a:avLst/>
          </a:prstGeom>
          <a:noFill/>
          <a:ln>
            <a:noFill/>
          </a:ln>
        </p:spPr>
      </p:pic>
      <p:sp>
        <p:nvSpPr>
          <p:cNvPr id="178" name="Google Shape;178;p9"/>
          <p:cNvSpPr/>
          <p:nvPr/>
        </p:nvSpPr>
        <p:spPr>
          <a:xfrm>
            <a:off x="0" y="3877932"/>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10"/>
          <p:cNvPicPr preferRelativeResize="0"/>
          <p:nvPr/>
        </p:nvPicPr>
        <p:blipFill rotWithShape="1">
          <a:blip r:embed="rId3">
            <a:alphaModFix/>
          </a:blip>
          <a:srcRect/>
          <a:stretch/>
        </p:blipFill>
        <p:spPr>
          <a:xfrm>
            <a:off x="8180832" y="2595372"/>
            <a:ext cx="3799330" cy="2764536"/>
          </a:xfrm>
          <a:prstGeom prst="rect">
            <a:avLst/>
          </a:prstGeom>
          <a:noFill/>
          <a:ln>
            <a:noFill/>
          </a:ln>
        </p:spPr>
      </p:pic>
      <p:sp>
        <p:nvSpPr>
          <p:cNvPr id="184" name="Google Shape;184;p10"/>
          <p:cNvSpPr/>
          <p:nvPr/>
        </p:nvSpPr>
        <p:spPr>
          <a:xfrm>
            <a:off x="0" y="3718433"/>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85" name="Google Shape;185;p10" descr="$PPTXTitle"/>
          <p:cNvSpPr txBox="1">
            <a:spLocks noGrp="1"/>
          </p:cNvSpPr>
          <p:nvPr>
            <p:ph type="title"/>
          </p:nvPr>
        </p:nvSpPr>
        <p:spPr>
          <a:xfrm>
            <a:off x="478155" y="813269"/>
            <a:ext cx="8824595"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Educazione alla sostenibilità</a:t>
            </a:r>
            <a:endParaRPr/>
          </a:p>
        </p:txBody>
      </p:sp>
      <p:sp>
        <p:nvSpPr>
          <p:cNvPr id="186" name="Google Shape;186;p10"/>
          <p:cNvSpPr txBox="1"/>
          <p:nvPr/>
        </p:nvSpPr>
        <p:spPr>
          <a:xfrm>
            <a:off x="758825" y="1821764"/>
            <a:ext cx="2388235" cy="2844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700">
                <a:solidFill>
                  <a:srgbClr val="92D050"/>
                </a:solidFill>
                <a:latin typeface="Calibri"/>
                <a:ea typeface="Calibri"/>
                <a:cs typeface="Calibri"/>
                <a:sym typeface="Calibri"/>
              </a:rPr>
              <a:t>Delimitazioni concettuali</a:t>
            </a:r>
            <a:endParaRPr sz="1700">
              <a:latin typeface="Calibri"/>
              <a:ea typeface="Calibri"/>
              <a:cs typeface="Calibri"/>
              <a:sym typeface="Calibri"/>
            </a:endParaRPr>
          </a:p>
        </p:txBody>
      </p:sp>
      <p:sp>
        <p:nvSpPr>
          <p:cNvPr id="187" name="Google Shape;187;p10"/>
          <p:cNvSpPr txBox="1"/>
          <p:nvPr/>
        </p:nvSpPr>
        <p:spPr>
          <a:xfrm>
            <a:off x="4417059" y="1821764"/>
            <a:ext cx="283845" cy="2844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700">
                <a:solidFill>
                  <a:srgbClr val="92D050"/>
                </a:solidFill>
                <a:latin typeface="Trebuchet MS"/>
                <a:ea typeface="Trebuchet MS"/>
                <a:cs typeface="Trebuchet MS"/>
                <a:sym typeface="Trebuchet MS"/>
              </a:rPr>
              <a:t>(1)</a:t>
            </a:r>
            <a:endParaRPr sz="1700">
              <a:latin typeface="Trebuchet MS"/>
              <a:ea typeface="Trebuchet MS"/>
              <a:cs typeface="Trebuchet MS"/>
              <a:sym typeface="Trebuchet MS"/>
            </a:endParaRPr>
          </a:p>
        </p:txBody>
      </p:sp>
      <p:sp>
        <p:nvSpPr>
          <p:cNvPr id="188" name="Google Shape;188;p10"/>
          <p:cNvSpPr txBox="1"/>
          <p:nvPr/>
        </p:nvSpPr>
        <p:spPr>
          <a:xfrm>
            <a:off x="386079" y="2526614"/>
            <a:ext cx="7621905" cy="1933863"/>
          </a:xfrm>
          <a:prstGeom prst="rect">
            <a:avLst/>
          </a:prstGeom>
          <a:noFill/>
          <a:ln>
            <a:noFill/>
          </a:ln>
        </p:spPr>
        <p:txBody>
          <a:bodyPr spcFirstLastPara="1" wrap="square" lIns="0" tIns="35550" rIns="0" bIns="0" anchor="t" anchorCtr="0">
            <a:spAutoFit/>
          </a:bodyPr>
          <a:lstStyle/>
          <a:p>
            <a:pPr marL="355600" marR="5080" lvl="0" indent="-343535" algn="just" rtl="0">
              <a:lnSpc>
                <a:spcPct val="110000"/>
              </a:lnSpc>
              <a:spcBef>
                <a:spcPts val="0"/>
              </a:spcBef>
              <a:spcAft>
                <a:spcPts val="0"/>
              </a:spcAft>
              <a:buClr>
                <a:srgbClr val="90C225"/>
              </a:buClr>
              <a:buSzPts val="1450"/>
              <a:buFont typeface="Quattrocento Sans"/>
              <a:buChar char="⮚"/>
            </a:pPr>
            <a:r>
              <a:rPr lang="it-IT" sz="1500" b="1" i="1">
                <a:solidFill>
                  <a:srgbClr val="90C225"/>
                </a:solidFill>
                <a:latin typeface="Trebuchet MS"/>
                <a:ea typeface="Trebuchet MS"/>
                <a:cs typeface="Trebuchet MS"/>
                <a:sym typeface="Trebuchet MS"/>
              </a:rPr>
              <a:t>Educazione  sostenibile  </a:t>
            </a:r>
            <a:r>
              <a:rPr lang="it-IT" sz="1500">
                <a:solidFill>
                  <a:srgbClr val="2C3B43"/>
                </a:solidFill>
                <a:latin typeface="Trebuchet MS"/>
                <a:ea typeface="Trebuchet MS"/>
                <a:cs typeface="Trebuchet MS"/>
                <a:sym typeface="Trebuchet MS"/>
              </a:rPr>
              <a:t>ed  </a:t>
            </a:r>
            <a:r>
              <a:rPr lang="it-IT" sz="1500" b="1" i="1">
                <a:solidFill>
                  <a:srgbClr val="90C225"/>
                </a:solidFill>
                <a:latin typeface="Trebuchet MS"/>
                <a:ea typeface="Trebuchet MS"/>
                <a:cs typeface="Trebuchet MS"/>
                <a:sym typeface="Trebuchet MS"/>
              </a:rPr>
              <a:t>educazione  alla  sostenibilità  </a:t>
            </a:r>
            <a:r>
              <a:rPr lang="it-IT" sz="1500">
                <a:solidFill>
                  <a:srgbClr val="2C3B43"/>
                </a:solidFill>
                <a:latin typeface="Trebuchet MS"/>
                <a:ea typeface="Trebuchet MS"/>
                <a:cs typeface="Trebuchet MS"/>
                <a:sym typeface="Trebuchet MS"/>
              </a:rPr>
              <a:t>(o  </a:t>
            </a:r>
            <a:r>
              <a:rPr lang="it-IT" sz="1500" b="1" i="1">
                <a:solidFill>
                  <a:srgbClr val="90C225"/>
                </a:solidFill>
                <a:latin typeface="Trebuchet MS"/>
                <a:ea typeface="Trebuchet MS"/>
                <a:cs typeface="Trebuchet MS"/>
                <a:sym typeface="Trebuchet MS"/>
              </a:rPr>
              <a:t>Educazione  allo Sviluppo Sostenibile </a:t>
            </a:r>
            <a:r>
              <a:rPr lang="it-IT" sz="1500">
                <a:solidFill>
                  <a:srgbClr val="2C3B43"/>
                </a:solidFill>
                <a:latin typeface="Trebuchet MS"/>
                <a:ea typeface="Trebuchet MS"/>
                <a:cs typeface="Trebuchet MS"/>
                <a:sym typeface="Trebuchet MS"/>
              </a:rPr>
              <a:t>- ESD) sono termini strettamente correlati e spesso  usati  in modo intercambiabile  nel  discorso generale, ma  i contesti accademici</a:t>
            </a:r>
            <a:endParaRPr sz="1500">
              <a:latin typeface="Trebuchet MS"/>
              <a:ea typeface="Trebuchet MS"/>
              <a:cs typeface="Trebuchet MS"/>
              <a:sym typeface="Trebuchet MS"/>
            </a:endParaRPr>
          </a:p>
          <a:p>
            <a:pPr marL="356235" lvl="0" indent="0" algn="just" rtl="0">
              <a:lnSpc>
                <a:spcPct val="100000"/>
              </a:lnSpc>
              <a:spcBef>
                <a:spcPts val="280"/>
              </a:spcBef>
              <a:spcAft>
                <a:spcPts val="0"/>
              </a:spcAft>
              <a:buNone/>
            </a:pPr>
            <a:r>
              <a:rPr lang="it-IT" sz="1500">
                <a:solidFill>
                  <a:srgbClr val="2C3B43"/>
                </a:solidFill>
                <a:latin typeface="Trebuchet MS"/>
                <a:ea typeface="Trebuchet MS"/>
                <a:cs typeface="Trebuchet MS"/>
                <a:sym typeface="Trebuchet MS"/>
              </a:rPr>
              <a:t>e in contesti specialistici si riconosce una distinzione tra i due.</a:t>
            </a:r>
            <a:endParaRPr sz="1500">
              <a:latin typeface="Trebuchet MS"/>
              <a:ea typeface="Trebuchet MS"/>
              <a:cs typeface="Trebuchet MS"/>
              <a:sym typeface="Trebuchet MS"/>
            </a:endParaRPr>
          </a:p>
          <a:p>
            <a:pPr marL="0" lvl="0" indent="0" algn="l" rtl="0">
              <a:lnSpc>
                <a:spcPct val="100000"/>
              </a:lnSpc>
              <a:spcBef>
                <a:spcPts val="0"/>
              </a:spcBef>
              <a:spcAft>
                <a:spcPts val="0"/>
              </a:spcAft>
              <a:buNone/>
            </a:pPr>
            <a:endParaRPr sz="1500">
              <a:latin typeface="Trebuchet MS"/>
              <a:ea typeface="Trebuchet MS"/>
              <a:cs typeface="Trebuchet MS"/>
              <a:sym typeface="Trebuchet MS"/>
            </a:endParaRPr>
          </a:p>
          <a:p>
            <a:pPr marL="0" lvl="0" indent="0" algn="l" rtl="0">
              <a:lnSpc>
                <a:spcPct val="100000"/>
              </a:lnSpc>
              <a:spcBef>
                <a:spcPts val="955"/>
              </a:spcBef>
              <a:spcAft>
                <a:spcPts val="0"/>
              </a:spcAft>
              <a:buNone/>
            </a:pPr>
            <a:endParaRPr sz="1500">
              <a:latin typeface="Trebuchet MS"/>
              <a:ea typeface="Trebuchet MS"/>
              <a:cs typeface="Trebuchet MS"/>
              <a:sym typeface="Trebuchet MS"/>
            </a:endParaRPr>
          </a:p>
          <a:p>
            <a:pPr marL="355600" marR="8255" lvl="0" indent="-343535" algn="just" rtl="0">
              <a:lnSpc>
                <a:spcPct val="100000"/>
              </a:lnSpc>
              <a:spcBef>
                <a:spcPts val="5"/>
              </a:spcBef>
              <a:spcAft>
                <a:spcPts val="0"/>
              </a:spcAft>
              <a:buClr>
                <a:srgbClr val="90C225"/>
              </a:buClr>
              <a:buSzPts val="1450"/>
              <a:buFont typeface="Quattrocento Sans"/>
              <a:buChar char="⮚"/>
            </a:pPr>
            <a:r>
              <a:rPr lang="it-IT" sz="1500">
                <a:solidFill>
                  <a:srgbClr val="2C3B43"/>
                </a:solidFill>
                <a:latin typeface="Trebuchet MS"/>
                <a:ea typeface="Trebuchet MS"/>
                <a:cs typeface="Trebuchet MS"/>
                <a:sym typeface="Trebuchet MS"/>
              </a:rPr>
              <a:t>La definizione di educazione sostenibile si riferisce alla sostenibilità </a:t>
            </a:r>
            <a:r>
              <a:rPr lang="it-IT" sz="1500" i="1">
                <a:solidFill>
                  <a:srgbClr val="90C225"/>
                </a:solidFill>
                <a:latin typeface="Trebuchet MS"/>
                <a:ea typeface="Trebuchet MS"/>
                <a:cs typeface="Trebuchet MS"/>
                <a:sym typeface="Trebuchet MS"/>
              </a:rPr>
              <a:t>del </a:t>
            </a:r>
            <a:r>
              <a:rPr lang="it-IT" sz="1500">
                <a:solidFill>
                  <a:srgbClr val="2C3B43"/>
                </a:solidFill>
                <a:latin typeface="Trebuchet MS"/>
                <a:ea typeface="Trebuchet MS"/>
                <a:cs typeface="Trebuchet MS"/>
                <a:sym typeface="Trebuchet MS"/>
              </a:rPr>
              <a:t>sistema educativo, piuttosto che all’insegnamento </a:t>
            </a:r>
            <a:r>
              <a:rPr lang="it-IT" sz="1500" i="1">
                <a:solidFill>
                  <a:srgbClr val="90C225"/>
                </a:solidFill>
                <a:latin typeface="Trebuchet MS"/>
                <a:ea typeface="Trebuchet MS"/>
                <a:cs typeface="Trebuchet MS"/>
                <a:sym typeface="Trebuchet MS"/>
              </a:rPr>
              <a:t>della </a:t>
            </a:r>
            <a:r>
              <a:rPr lang="it-IT" sz="1500">
                <a:solidFill>
                  <a:srgbClr val="2C3B43"/>
                </a:solidFill>
                <a:latin typeface="Trebuchet MS"/>
                <a:ea typeface="Trebuchet MS"/>
                <a:cs typeface="Trebuchet MS"/>
                <a:sym typeface="Trebuchet MS"/>
              </a:rPr>
              <a:t>sostenibilità.</a:t>
            </a:r>
            <a:endParaRPr sz="1500">
              <a:latin typeface="Trebuchet MS"/>
              <a:ea typeface="Trebuchet MS"/>
              <a:cs typeface="Trebuchet MS"/>
              <a:sym typeface="Trebuchet MS"/>
            </a:endParaRPr>
          </a:p>
        </p:txBody>
      </p:sp>
      <p:pic>
        <p:nvPicPr>
          <p:cNvPr id="189" name="Google Shape;189;p10"/>
          <p:cNvPicPr preferRelativeResize="0"/>
          <p:nvPr/>
        </p:nvPicPr>
        <p:blipFill rotWithShape="1">
          <a:blip r:embed="rId4">
            <a:alphaModFix/>
          </a:blip>
          <a:srcRect/>
          <a:stretch/>
        </p:blipFill>
        <p:spPr>
          <a:xfrm>
            <a:off x="464184" y="311962"/>
            <a:ext cx="1240191" cy="33947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1"/>
          <p:cNvSpPr/>
          <p:nvPr/>
        </p:nvSpPr>
        <p:spPr>
          <a:xfrm>
            <a:off x="0" y="3833266"/>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95" name="Google Shape;195;p11" descr="$PPTXTitle"/>
          <p:cNvSpPr txBox="1">
            <a:spLocks noGrp="1"/>
          </p:cNvSpPr>
          <p:nvPr>
            <p:ph type="title"/>
          </p:nvPr>
        </p:nvSpPr>
        <p:spPr>
          <a:xfrm>
            <a:off x="478155" y="810311"/>
            <a:ext cx="3955415" cy="95154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Educazione sostenibile</a:t>
            </a:r>
            <a:endParaRPr/>
          </a:p>
        </p:txBody>
      </p:sp>
      <p:sp>
        <p:nvSpPr>
          <p:cNvPr id="196" name="Google Shape;196;p11"/>
          <p:cNvSpPr txBox="1"/>
          <p:nvPr/>
        </p:nvSpPr>
        <p:spPr>
          <a:xfrm>
            <a:off x="3533140" y="1402486"/>
            <a:ext cx="3942079" cy="19749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92D050"/>
                </a:solidFill>
                <a:latin typeface="Trebuchet MS"/>
                <a:ea typeface="Trebuchet MS"/>
                <a:cs typeface="Trebuchet MS"/>
                <a:sym typeface="Trebuchet MS"/>
              </a:rPr>
              <a:t>Delimitazioni concettuali	(2)</a:t>
            </a:r>
            <a:endParaRPr sz="1200">
              <a:latin typeface="Trebuchet MS"/>
              <a:ea typeface="Trebuchet MS"/>
              <a:cs typeface="Trebuchet MS"/>
              <a:sym typeface="Trebuchet MS"/>
            </a:endParaRPr>
          </a:p>
        </p:txBody>
      </p:sp>
      <p:sp>
        <p:nvSpPr>
          <p:cNvPr id="197" name="Google Shape;197;p11"/>
          <p:cNvSpPr txBox="1"/>
          <p:nvPr/>
        </p:nvSpPr>
        <p:spPr>
          <a:xfrm>
            <a:off x="1706245" y="2009571"/>
            <a:ext cx="1867535" cy="19749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b="1">
                <a:solidFill>
                  <a:srgbClr val="2C3B43"/>
                </a:solidFill>
                <a:latin typeface="Trebuchet MS"/>
                <a:ea typeface="Trebuchet MS"/>
                <a:cs typeface="Trebuchet MS"/>
                <a:sym typeface="Trebuchet MS"/>
              </a:rPr>
              <a:t>Educazione sostenibile</a:t>
            </a:r>
            <a:endParaRPr sz="1200">
              <a:latin typeface="Trebuchet MS"/>
              <a:ea typeface="Trebuchet MS"/>
              <a:cs typeface="Trebuchet MS"/>
              <a:sym typeface="Trebuchet MS"/>
            </a:endParaRPr>
          </a:p>
        </p:txBody>
      </p:sp>
      <p:sp>
        <p:nvSpPr>
          <p:cNvPr id="198" name="Google Shape;198;p11"/>
          <p:cNvSpPr txBox="1"/>
          <p:nvPr/>
        </p:nvSpPr>
        <p:spPr>
          <a:xfrm>
            <a:off x="386717" y="2584446"/>
            <a:ext cx="4598668" cy="1305486"/>
          </a:xfrm>
          <a:prstGeom prst="rect">
            <a:avLst/>
          </a:prstGeom>
          <a:noFill/>
          <a:ln>
            <a:noFill/>
          </a:ln>
        </p:spPr>
        <p:txBody>
          <a:bodyPr spcFirstLastPara="1" wrap="square" lIns="0" tIns="12700" rIns="0" bIns="0" anchor="t" anchorCtr="0">
            <a:spAutoFit/>
          </a:bodyPr>
          <a:lstStyle/>
          <a:p>
            <a:pPr marL="12700"/>
            <a:r>
              <a:rPr lang="it-IT" sz="1200" dirty="0">
                <a:solidFill>
                  <a:srgbClr val="90C225"/>
                </a:solidFill>
                <a:latin typeface="Trebuchet MS"/>
                <a:ea typeface="Trebuchet MS"/>
                <a:cs typeface="Trebuchet MS"/>
                <a:sym typeface="Trebuchet MS"/>
              </a:rPr>
              <a:t>▶    </a:t>
            </a:r>
            <a:r>
              <a:rPr lang="it-IT" sz="1200" dirty="0">
                <a:solidFill>
                  <a:srgbClr val="2C3B43"/>
                </a:solidFill>
                <a:latin typeface="Trebuchet MS"/>
                <a:ea typeface="Trebuchet MS"/>
                <a:cs typeface="Trebuchet MS"/>
                <a:sym typeface="Trebuchet MS"/>
              </a:rPr>
              <a:t>È un sistema di apprendimento che	mira ad affrontare le questioni relative all’ambiente sociale,  economico  e  fisico,  i  cui  risultati  di apprendimento  previsti  consistono  nel  dotare  lo studente  delle  conoscenze,  delle  competenze, degli  atteggiamenti  e  dei  valori  necessari  per sostenere un futuro sostenibile </a:t>
            </a:r>
            <a:r>
              <a:rPr lang="it-IT" sz="1200" i="1" dirty="0">
                <a:solidFill>
                  <a:srgbClr val="2C3B43"/>
                </a:solidFill>
                <a:latin typeface="Trebuchet MS"/>
                <a:ea typeface="Trebuchet MS"/>
                <a:cs typeface="Trebuchet MS"/>
                <a:sym typeface="Trebuchet MS"/>
              </a:rPr>
              <a:t>(Shivam, 2025).</a:t>
            </a:r>
            <a:endParaRPr lang="it-IT" sz="1200" dirty="0">
              <a:latin typeface="Trebuchet MS"/>
              <a:ea typeface="Trebuchet MS"/>
              <a:cs typeface="Trebuchet MS"/>
              <a:sym typeface="Trebuchet MS"/>
            </a:endParaRPr>
          </a:p>
          <a:p>
            <a:pPr marL="12700" lvl="0" indent="0" algn="l" rtl="0">
              <a:lnSpc>
                <a:spcPct val="100000"/>
              </a:lnSpc>
              <a:spcBef>
                <a:spcPts val="0"/>
              </a:spcBef>
              <a:spcAft>
                <a:spcPts val="0"/>
              </a:spcAft>
              <a:buNone/>
            </a:pPr>
            <a:endParaRPr sz="1200" dirty="0">
              <a:latin typeface="Trebuchet MS"/>
              <a:ea typeface="Trebuchet MS"/>
              <a:cs typeface="Trebuchet MS"/>
              <a:sym typeface="Trebuchet MS"/>
            </a:endParaRPr>
          </a:p>
        </p:txBody>
      </p:sp>
      <p:sp>
        <p:nvSpPr>
          <p:cNvPr id="200" name="Google Shape;200;p11"/>
          <p:cNvSpPr txBox="1"/>
          <p:nvPr/>
        </p:nvSpPr>
        <p:spPr>
          <a:xfrm>
            <a:off x="386129" y="3951128"/>
            <a:ext cx="4432200" cy="1433726"/>
          </a:xfrm>
          <a:prstGeom prst="rect">
            <a:avLst/>
          </a:prstGeom>
          <a:noFill/>
          <a:ln>
            <a:noFill/>
          </a:ln>
        </p:spPr>
        <p:txBody>
          <a:bodyPr spcFirstLastPara="1" wrap="square" lIns="0" tIns="12700" rIns="0" bIns="0" anchor="t" anchorCtr="0">
            <a:spAutoFit/>
          </a:bodyPr>
          <a:lstStyle/>
          <a:p>
            <a:pPr marL="355600" marR="5080" lvl="0" indent="0" algn="just" rtl="0">
              <a:lnSpc>
                <a:spcPct val="100000"/>
              </a:lnSpc>
              <a:spcBef>
                <a:spcPts val="0"/>
              </a:spcBef>
              <a:spcAft>
                <a:spcPts val="0"/>
              </a:spcAft>
              <a:buNone/>
            </a:pPr>
            <a:endParaRPr sz="1200" dirty="0">
              <a:latin typeface="Trebuchet MS"/>
              <a:ea typeface="Trebuchet MS"/>
              <a:cs typeface="Trebuchet MS"/>
              <a:sym typeface="Trebuchet MS"/>
            </a:endParaRPr>
          </a:p>
          <a:p>
            <a:pPr marL="355600" marR="5080" lvl="0" indent="-343535" algn="just" rtl="0">
              <a:lnSpc>
                <a:spcPct val="100000"/>
              </a:lnSpc>
              <a:spcBef>
                <a:spcPts val="1015"/>
              </a:spcBef>
              <a:spcAft>
                <a:spcPts val="0"/>
              </a:spcAft>
              <a:buNone/>
            </a:pPr>
            <a:r>
              <a:rPr lang="it-IT" sz="1200" dirty="0">
                <a:solidFill>
                  <a:srgbClr val="90C225"/>
                </a:solidFill>
                <a:latin typeface="Trebuchet MS"/>
                <a:ea typeface="Trebuchet MS"/>
                <a:cs typeface="Trebuchet MS"/>
                <a:sym typeface="Trebuchet MS"/>
              </a:rPr>
              <a:t>▶     </a:t>
            </a:r>
            <a:r>
              <a:rPr lang="it-IT" sz="1200" dirty="0">
                <a:solidFill>
                  <a:srgbClr val="2C3B43"/>
                </a:solidFill>
                <a:latin typeface="Trebuchet MS"/>
                <a:ea typeface="Trebuchet MS"/>
                <a:cs typeface="Trebuchet MS"/>
                <a:sym typeface="Trebuchet MS"/>
              </a:rPr>
              <a:t>Integra i principi della sostenibilità nel programma di studi e nella pedagogia, insegnando non solo le dimensioni ambientali,	ma	anche	quelle economiche e sociali della sostenibilità, nonché le interconnessioni  tra  di  esse  </a:t>
            </a:r>
            <a:r>
              <a:rPr lang="it-IT" sz="1200" i="1" dirty="0">
                <a:solidFill>
                  <a:srgbClr val="2C3B43"/>
                </a:solidFill>
                <a:latin typeface="Trebuchet MS"/>
                <a:ea typeface="Trebuchet MS"/>
                <a:cs typeface="Trebuchet MS"/>
                <a:sym typeface="Trebuchet MS"/>
              </a:rPr>
              <a:t>(</a:t>
            </a:r>
            <a:r>
              <a:rPr lang="it-IT" sz="1200" i="1" dirty="0" err="1">
                <a:solidFill>
                  <a:srgbClr val="2C3B43"/>
                </a:solidFill>
                <a:latin typeface="Trebuchet MS"/>
                <a:ea typeface="Trebuchet MS"/>
                <a:cs typeface="Trebuchet MS"/>
                <a:sym typeface="Trebuchet MS"/>
              </a:rPr>
              <a:t>Teaching</a:t>
            </a:r>
            <a:r>
              <a:rPr lang="it-IT" sz="1200" i="1" dirty="0">
                <a:solidFill>
                  <a:srgbClr val="2C3B43"/>
                </a:solidFill>
                <a:latin typeface="Trebuchet MS"/>
                <a:ea typeface="Trebuchet MS"/>
                <a:cs typeface="Trebuchet MS"/>
                <a:sym typeface="Trebuchet MS"/>
              </a:rPr>
              <a:t>  with </a:t>
            </a:r>
            <a:r>
              <a:rPr lang="it-IT" sz="1200" i="1" dirty="0" err="1">
                <a:solidFill>
                  <a:srgbClr val="2C3B43"/>
                </a:solidFill>
                <a:latin typeface="Trebuchet MS"/>
                <a:ea typeface="Trebuchet MS"/>
                <a:cs typeface="Trebuchet MS"/>
                <a:sym typeface="Trebuchet MS"/>
              </a:rPr>
              <a:t>Europeana</a:t>
            </a:r>
            <a:r>
              <a:rPr lang="it-IT" sz="1200" i="1" dirty="0">
                <a:solidFill>
                  <a:srgbClr val="2C3B43"/>
                </a:solidFill>
                <a:latin typeface="Trebuchet MS"/>
                <a:ea typeface="Trebuchet MS"/>
                <a:cs typeface="Trebuchet MS"/>
                <a:sym typeface="Trebuchet MS"/>
              </a:rPr>
              <a:t>, 2024).</a:t>
            </a:r>
            <a:endParaRPr sz="1200" dirty="0">
              <a:latin typeface="Trebuchet MS"/>
              <a:ea typeface="Trebuchet MS"/>
              <a:cs typeface="Trebuchet MS"/>
              <a:sym typeface="Trebuchet MS"/>
            </a:endParaRPr>
          </a:p>
        </p:txBody>
      </p:sp>
      <p:sp>
        <p:nvSpPr>
          <p:cNvPr id="201" name="Google Shape;201;p11"/>
          <p:cNvSpPr txBox="1"/>
          <p:nvPr/>
        </p:nvSpPr>
        <p:spPr>
          <a:xfrm>
            <a:off x="729615" y="4784102"/>
            <a:ext cx="4088765" cy="19749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endParaRPr sz="1200">
              <a:latin typeface="Trebuchet MS"/>
              <a:ea typeface="Trebuchet MS"/>
              <a:cs typeface="Trebuchet MS"/>
              <a:sym typeface="Trebuchet MS"/>
            </a:endParaRPr>
          </a:p>
        </p:txBody>
      </p:sp>
      <p:sp>
        <p:nvSpPr>
          <p:cNvPr id="202" name="Google Shape;202;p11"/>
          <p:cNvSpPr txBox="1"/>
          <p:nvPr/>
        </p:nvSpPr>
        <p:spPr>
          <a:xfrm>
            <a:off x="729615" y="4998440"/>
            <a:ext cx="4088700" cy="197400"/>
          </a:xfrm>
          <a:prstGeom prst="rect">
            <a:avLst/>
          </a:prstGeom>
          <a:noFill/>
          <a:ln>
            <a:noFill/>
          </a:ln>
        </p:spPr>
        <p:txBody>
          <a:bodyPr spcFirstLastPara="1" wrap="square" lIns="0" tIns="12700" rIns="0" bIns="0" anchor="t" anchorCtr="0">
            <a:spAutoFit/>
          </a:bodyPr>
          <a:lstStyle/>
          <a:p>
            <a:pPr marL="12700" marR="5080" lvl="0" indent="0" algn="just" rtl="0">
              <a:lnSpc>
                <a:spcPct val="99900"/>
              </a:lnSpc>
              <a:spcBef>
                <a:spcPts val="0"/>
              </a:spcBef>
              <a:spcAft>
                <a:spcPts val="0"/>
              </a:spcAft>
              <a:buNone/>
            </a:pPr>
            <a:endParaRPr sz="1200">
              <a:latin typeface="Trebuchet MS"/>
              <a:ea typeface="Trebuchet MS"/>
              <a:cs typeface="Trebuchet MS"/>
              <a:sym typeface="Trebuchet MS"/>
            </a:endParaRPr>
          </a:p>
        </p:txBody>
      </p:sp>
      <p:sp>
        <p:nvSpPr>
          <p:cNvPr id="203" name="Google Shape;203;p11"/>
          <p:cNvSpPr txBox="1"/>
          <p:nvPr/>
        </p:nvSpPr>
        <p:spPr>
          <a:xfrm>
            <a:off x="4985385" y="1879663"/>
            <a:ext cx="3568700" cy="529697"/>
          </a:xfrm>
          <a:prstGeom prst="rect">
            <a:avLst/>
          </a:prstGeom>
          <a:noFill/>
          <a:ln>
            <a:noFill/>
          </a:ln>
        </p:spPr>
        <p:txBody>
          <a:bodyPr spcFirstLastPara="1" wrap="square" lIns="0" tIns="12700" rIns="0" bIns="0" anchor="t" anchorCtr="0">
            <a:spAutoFit/>
          </a:bodyPr>
          <a:lstStyle/>
          <a:p>
            <a:pPr marL="12700" marR="5080" lvl="0" indent="1252855" algn="l" rtl="0">
              <a:lnSpc>
                <a:spcPct val="148700"/>
              </a:lnSpc>
              <a:spcBef>
                <a:spcPts val="0"/>
              </a:spcBef>
              <a:spcAft>
                <a:spcPts val="0"/>
              </a:spcAft>
              <a:buNone/>
            </a:pPr>
            <a:r>
              <a:rPr lang="it-IT" sz="1200" b="1">
                <a:solidFill>
                  <a:srgbClr val="2C3B43"/>
                </a:solidFill>
                <a:latin typeface="Trebuchet MS"/>
                <a:ea typeface="Trebuchet MS"/>
                <a:cs typeface="Trebuchet MS"/>
                <a:sym typeface="Trebuchet MS"/>
              </a:rPr>
              <a:t>Educazione alla sostenibilità (o Educazione allo Sviluppo Sostenibile – ESD)</a:t>
            </a:r>
            <a:endParaRPr sz="1200">
              <a:latin typeface="Trebuchet MS"/>
              <a:ea typeface="Trebuchet MS"/>
              <a:cs typeface="Trebuchet MS"/>
              <a:sym typeface="Trebuchet MS"/>
            </a:endParaRPr>
          </a:p>
        </p:txBody>
      </p:sp>
      <p:sp>
        <p:nvSpPr>
          <p:cNvPr id="204" name="Google Shape;204;p11"/>
          <p:cNvSpPr txBox="1"/>
          <p:nvPr/>
        </p:nvSpPr>
        <p:spPr>
          <a:xfrm>
            <a:off x="4898390" y="2620009"/>
            <a:ext cx="4680000" cy="3355914"/>
          </a:xfrm>
          <a:prstGeom prst="rect">
            <a:avLst/>
          </a:prstGeom>
          <a:noFill/>
          <a:ln>
            <a:noFill/>
          </a:ln>
        </p:spPr>
        <p:txBody>
          <a:bodyPr spcFirstLastPara="1" wrap="square" lIns="0" tIns="33650" rIns="0" bIns="0" anchor="t" anchorCtr="0">
            <a:spAutoFit/>
          </a:bodyPr>
          <a:lstStyle/>
          <a:p>
            <a:pPr marL="354965" marR="5080" lvl="0" indent="-342900" algn="just" rtl="0">
              <a:lnSpc>
                <a:spcPct val="90100"/>
              </a:lnSpc>
              <a:spcBef>
                <a:spcPts val="0"/>
              </a:spcBef>
              <a:spcAft>
                <a:spcPts val="0"/>
              </a:spcAft>
              <a:buNone/>
            </a:pPr>
            <a:r>
              <a:rPr lang="it-IT" sz="1200" dirty="0">
                <a:solidFill>
                  <a:srgbClr val="90C225"/>
                </a:solidFill>
                <a:latin typeface="Trebuchet MS"/>
                <a:ea typeface="Trebuchet MS"/>
                <a:cs typeface="Trebuchet MS"/>
                <a:sym typeface="Trebuchet MS"/>
              </a:rPr>
              <a:t>▶ </a:t>
            </a:r>
            <a:r>
              <a:rPr lang="it-IT" sz="1200" dirty="0">
                <a:solidFill>
                  <a:srgbClr val="2C3B43"/>
                </a:solidFill>
                <a:latin typeface="Trebuchet MS"/>
                <a:ea typeface="Trebuchet MS"/>
                <a:cs typeface="Trebuchet MS"/>
                <a:sym typeface="Trebuchet MS"/>
              </a:rPr>
              <a:t>È un approccio educativo che mira a sviluppare negli studenti, nelle scuole e nelle comunità i valori e la motivazione  necessari  per  agire  a  favore  della sostenibilità, nella vita personale, all’interno della propria comunità e su scala globale, ora e in futuro. </a:t>
            </a:r>
            <a:r>
              <a:rPr lang="it-IT" sz="1200" i="1" dirty="0">
                <a:solidFill>
                  <a:srgbClr val="2C3B43"/>
                </a:solidFill>
                <a:latin typeface="Trebuchet MS"/>
                <a:ea typeface="Trebuchet MS"/>
                <a:cs typeface="Trebuchet MS"/>
                <a:sym typeface="Trebuchet MS"/>
              </a:rPr>
              <a:t>(</a:t>
            </a:r>
            <a:r>
              <a:rPr lang="it-IT" sz="1200" i="1" dirty="0" err="1">
                <a:solidFill>
                  <a:srgbClr val="2C3B43"/>
                </a:solidFill>
                <a:latin typeface="Trebuchet MS"/>
                <a:ea typeface="Trebuchet MS"/>
                <a:cs typeface="Trebuchet MS"/>
                <a:sym typeface="Trebuchet MS"/>
              </a:rPr>
              <a:t>Elegbede</a:t>
            </a:r>
            <a:r>
              <a:rPr lang="it-IT" sz="1200" i="1" dirty="0">
                <a:solidFill>
                  <a:srgbClr val="2C3B43"/>
                </a:solidFill>
                <a:latin typeface="Trebuchet MS"/>
                <a:ea typeface="Trebuchet MS"/>
                <a:cs typeface="Trebuchet MS"/>
                <a:sym typeface="Trebuchet MS"/>
              </a:rPr>
              <a:t> et al., 2023)</a:t>
            </a:r>
          </a:p>
          <a:p>
            <a:pPr marL="354965" marR="5080" lvl="0" indent="-342900" algn="just" rtl="0">
              <a:lnSpc>
                <a:spcPct val="90100"/>
              </a:lnSpc>
              <a:spcBef>
                <a:spcPts val="0"/>
              </a:spcBef>
              <a:spcAft>
                <a:spcPts val="0"/>
              </a:spcAft>
              <a:buNone/>
            </a:pPr>
            <a:endParaRPr lang="it-IT" sz="1200" dirty="0">
              <a:latin typeface="Trebuchet MS"/>
              <a:ea typeface="Trebuchet MS"/>
              <a:cs typeface="Trebuchet MS"/>
              <a:sym typeface="Trebuchet MS"/>
            </a:endParaRPr>
          </a:p>
          <a:p>
            <a:pPr marL="354965" marR="5080" lvl="0" indent="-342900" algn="just" rtl="0">
              <a:lnSpc>
                <a:spcPct val="90100"/>
              </a:lnSpc>
              <a:spcBef>
                <a:spcPts val="0"/>
              </a:spcBef>
              <a:spcAft>
                <a:spcPts val="0"/>
              </a:spcAft>
              <a:buNone/>
            </a:pPr>
            <a:endParaRPr lang="it-IT" sz="1200" dirty="0">
              <a:latin typeface="Trebuchet MS"/>
              <a:ea typeface="Trebuchet MS"/>
              <a:cs typeface="Trebuchet MS"/>
              <a:sym typeface="Trebuchet MS"/>
            </a:endParaRPr>
          </a:p>
          <a:p>
            <a:pPr marL="354965" marR="5080" lvl="0" indent="-342900" algn="just" rtl="0">
              <a:lnSpc>
                <a:spcPct val="90100"/>
              </a:lnSpc>
              <a:spcBef>
                <a:spcPts val="0"/>
              </a:spcBef>
              <a:spcAft>
                <a:spcPts val="0"/>
              </a:spcAft>
              <a:buNone/>
            </a:pPr>
            <a:endParaRPr lang="it-IT" sz="1200" dirty="0">
              <a:latin typeface="Trebuchet MS"/>
              <a:ea typeface="Trebuchet MS"/>
              <a:cs typeface="Trebuchet MS"/>
              <a:sym typeface="Trebuchet MS"/>
            </a:endParaRPr>
          </a:p>
          <a:p>
            <a:pPr marL="354965" marR="5080" lvl="0" indent="-342900" algn="just" rtl="0">
              <a:lnSpc>
                <a:spcPct val="90100"/>
              </a:lnSpc>
              <a:spcBef>
                <a:spcPts val="0"/>
              </a:spcBef>
              <a:spcAft>
                <a:spcPts val="0"/>
              </a:spcAft>
              <a:buNone/>
            </a:pPr>
            <a:endParaRPr sz="1200" dirty="0">
              <a:latin typeface="Trebuchet MS"/>
              <a:ea typeface="Trebuchet MS"/>
              <a:cs typeface="Trebuchet MS"/>
              <a:sym typeface="Trebuchet MS"/>
            </a:endParaRPr>
          </a:p>
          <a:p>
            <a:pPr marL="12700" lvl="0" algn="just"/>
            <a:r>
              <a:rPr lang="it-IT" sz="1200" dirty="0">
                <a:solidFill>
                  <a:srgbClr val="90C225"/>
                </a:solidFill>
                <a:latin typeface="Trebuchet MS"/>
                <a:ea typeface="Trebuchet MS"/>
                <a:cs typeface="Trebuchet MS"/>
                <a:sym typeface="Trebuchet MS"/>
              </a:rPr>
              <a:t>▶ </a:t>
            </a:r>
            <a:r>
              <a:rPr lang="it-IT" sz="1200" dirty="0">
                <a:solidFill>
                  <a:srgbClr val="2C3B43"/>
                </a:solidFill>
                <a:latin typeface="Trebuchet MS"/>
                <a:ea typeface="Trebuchet MS"/>
                <a:cs typeface="Trebuchet MS"/>
                <a:sym typeface="Trebuchet MS"/>
              </a:rPr>
              <a:t>Fornisce alle persone le conoscenze, le competenze, i valori, gli atteggiamenti e i comportamenti necessari per	vivere in modo positivo per	l’ambiente, l’economia  e  la  società.  Incoraggia  le  persone  a compiere	scelte	intelligenti	e responsabili che contribuiscano a creare un futuro migliore per tutti.</a:t>
            </a:r>
            <a:endParaRPr lang="it-IT" sz="1200" dirty="0">
              <a:latin typeface="Trebuchet MS"/>
              <a:ea typeface="Trebuchet MS"/>
              <a:cs typeface="Trebuchet MS"/>
              <a:sym typeface="Trebuchet MS"/>
            </a:endParaRPr>
          </a:p>
          <a:p>
            <a:pPr marL="12700" lvl="0" algn="just"/>
            <a:r>
              <a:rPr lang="it-IT" sz="1200" i="1" dirty="0">
                <a:solidFill>
                  <a:srgbClr val="2C3B43"/>
                </a:solidFill>
                <a:latin typeface="Trebuchet MS"/>
                <a:ea typeface="Trebuchet MS"/>
                <a:cs typeface="Trebuchet MS"/>
                <a:sym typeface="Trebuchet MS"/>
              </a:rPr>
              <a:t>(UNESCO, 2025)</a:t>
            </a:r>
            <a:endParaRPr lang="it-IT" sz="1200" dirty="0">
              <a:latin typeface="Trebuchet MS"/>
              <a:ea typeface="Trebuchet MS"/>
              <a:cs typeface="Trebuchet MS"/>
              <a:sym typeface="Trebuchet MS"/>
            </a:endParaRPr>
          </a:p>
          <a:p>
            <a:pPr marL="354965" marR="5080" indent="-342900" algn="just">
              <a:lnSpc>
                <a:spcPct val="125000"/>
              </a:lnSpc>
              <a:spcBef>
                <a:spcPts val="1010"/>
              </a:spcBef>
            </a:pPr>
            <a:endParaRPr lang="it-IT" sz="1200" dirty="0">
              <a:latin typeface="Trebuchet MS"/>
              <a:ea typeface="Trebuchet MS"/>
              <a:cs typeface="Trebuchet MS"/>
              <a:sym typeface="Trebuchet MS"/>
            </a:endParaRPr>
          </a:p>
          <a:p>
            <a:pPr marL="354965" marR="5080" lvl="0" indent="-342900" algn="just">
              <a:lnSpc>
                <a:spcPct val="125000"/>
              </a:lnSpc>
              <a:spcBef>
                <a:spcPts val="1010"/>
              </a:spcBef>
            </a:pPr>
            <a:endParaRPr sz="1200" dirty="0">
              <a:latin typeface="Trebuchet MS"/>
              <a:ea typeface="Trebuchet MS"/>
              <a:cs typeface="Trebuchet MS"/>
              <a:sym typeface="Trebuchet MS"/>
            </a:endParaRPr>
          </a:p>
        </p:txBody>
      </p:sp>
      <p:sp>
        <p:nvSpPr>
          <p:cNvPr id="207" name="Google Shape;207;p11"/>
          <p:cNvSpPr txBox="1"/>
          <p:nvPr/>
        </p:nvSpPr>
        <p:spPr>
          <a:xfrm>
            <a:off x="5241340" y="4468643"/>
            <a:ext cx="4337100" cy="197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dirty="0">
                <a:solidFill>
                  <a:srgbClr val="2C3B43"/>
                </a:solidFill>
                <a:latin typeface="Trebuchet MS"/>
                <a:ea typeface="Trebuchet MS"/>
                <a:cs typeface="Trebuchet MS"/>
                <a:sym typeface="Trebuchet MS"/>
              </a:rPr>
              <a:t>	</a:t>
            </a:r>
            <a:endParaRPr sz="1200" dirty="0">
              <a:latin typeface="Trebuchet MS"/>
              <a:ea typeface="Trebuchet MS"/>
              <a:cs typeface="Trebuchet MS"/>
              <a:sym typeface="Trebuchet MS"/>
            </a:endParaRPr>
          </a:p>
        </p:txBody>
      </p:sp>
      <p:pic>
        <p:nvPicPr>
          <p:cNvPr id="209" name="Google Shape;209;p11"/>
          <p:cNvPicPr preferRelativeResize="0"/>
          <p:nvPr/>
        </p:nvPicPr>
        <p:blipFill rotWithShape="1">
          <a:blip r:embed="rId3">
            <a:alphaModFix/>
          </a:blip>
          <a:srcRect/>
          <a:stretch/>
        </p:blipFill>
        <p:spPr>
          <a:xfrm>
            <a:off x="464184" y="311962"/>
            <a:ext cx="1240191" cy="33947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213"/>
        <p:cNvGrpSpPr/>
        <p:nvPr/>
      </p:nvGrpSpPr>
      <p:grpSpPr>
        <a:xfrm>
          <a:off x="0" y="0"/>
          <a:ext cx="0" cy="0"/>
          <a:chOff x="0" y="0"/>
          <a:chExt cx="0" cy="0"/>
        </a:xfrm>
      </p:grpSpPr>
      <p:sp>
        <p:nvSpPr>
          <p:cNvPr id="214" name="Google Shape;214;p12" descr="$PPTXTitle"/>
          <p:cNvSpPr txBox="1">
            <a:spLocks noGrp="1"/>
          </p:cNvSpPr>
          <p:nvPr>
            <p:ph type="ctrTitle"/>
          </p:nvPr>
        </p:nvSpPr>
        <p:spPr>
          <a:xfrm>
            <a:off x="478155" y="1180261"/>
            <a:ext cx="5272405" cy="1085797"/>
          </a:xfrm>
          <a:prstGeom prst="rect">
            <a:avLst/>
          </a:prstGeom>
          <a:noFill/>
          <a:ln>
            <a:noFill/>
          </a:ln>
        </p:spPr>
        <p:txBody>
          <a:bodyPr spcFirstLastPara="1" wrap="square" lIns="0" tIns="252325" rIns="0" bIns="0" anchor="t" anchorCtr="0">
            <a:spAutoFit/>
          </a:bodyPr>
          <a:lstStyle/>
          <a:p>
            <a:pPr marL="12700" lvl="0" indent="0" algn="l" rtl="0">
              <a:lnSpc>
                <a:spcPct val="100000"/>
              </a:lnSpc>
              <a:spcBef>
                <a:spcPts val="0"/>
              </a:spcBef>
              <a:spcAft>
                <a:spcPts val="0"/>
              </a:spcAft>
              <a:buNone/>
            </a:pPr>
            <a:r>
              <a:rPr lang="it-IT" sz="2700">
                <a:latin typeface="Trebuchet MS"/>
                <a:ea typeface="Trebuchet MS"/>
                <a:cs typeface="Trebuchet MS"/>
                <a:sym typeface="Trebuchet MS"/>
              </a:rPr>
              <a:t>Breve riflessione di gruppo iniziale</a:t>
            </a:r>
            <a:endParaRPr sz="2700">
              <a:latin typeface="Trebuchet MS"/>
              <a:ea typeface="Trebuchet MS"/>
              <a:cs typeface="Trebuchet MS"/>
              <a:sym typeface="Trebuchet MS"/>
            </a:endParaRPr>
          </a:p>
        </p:txBody>
      </p:sp>
      <p:sp>
        <p:nvSpPr>
          <p:cNvPr id="215" name="Google Shape;215;p12"/>
          <p:cNvSpPr txBox="1"/>
          <p:nvPr/>
        </p:nvSpPr>
        <p:spPr>
          <a:xfrm>
            <a:off x="386079" y="3162566"/>
            <a:ext cx="5909400" cy="819900"/>
          </a:xfrm>
          <a:prstGeom prst="rect">
            <a:avLst/>
          </a:prstGeom>
          <a:noFill/>
          <a:ln>
            <a:noFill/>
          </a:ln>
        </p:spPr>
        <p:txBody>
          <a:bodyPr spcFirstLastPara="1" wrap="square" lIns="0" tIns="25400" rIns="0" bIns="0" anchor="t" anchorCtr="0">
            <a:spAutoFit/>
          </a:bodyPr>
          <a:lstStyle/>
          <a:p>
            <a:pPr marL="355600" marR="5080" lvl="0" indent="-343535" algn="l" rtl="0">
              <a:lnSpc>
                <a:spcPct val="119574"/>
              </a:lnSpc>
              <a:spcBef>
                <a:spcPts val="0"/>
              </a:spcBef>
              <a:spcAft>
                <a:spcPts val="0"/>
              </a:spcAft>
              <a:buNone/>
            </a:pPr>
            <a:r>
              <a:rPr lang="it-IT" sz="1900">
                <a:solidFill>
                  <a:srgbClr val="90C225"/>
                </a:solidFill>
                <a:latin typeface="Lucida Sans"/>
                <a:ea typeface="Lucida Sans"/>
                <a:cs typeface="Lucida Sans"/>
                <a:sym typeface="Lucida Sans"/>
              </a:rPr>
              <a:t>▶ </a:t>
            </a:r>
            <a:r>
              <a:rPr lang="it-IT" sz="2350" b="1" i="1">
                <a:solidFill>
                  <a:srgbClr val="2C3B43"/>
                </a:solidFill>
                <a:latin typeface="Trebuchet MS"/>
                <a:ea typeface="Trebuchet MS"/>
                <a:cs typeface="Trebuchet MS"/>
                <a:sym typeface="Trebuchet MS"/>
              </a:rPr>
              <a:t>Cosa significa “sostenibilità” nel tuo contesto formativo?</a:t>
            </a:r>
            <a:endParaRPr sz="2350">
              <a:latin typeface="Trebuchet MS"/>
              <a:ea typeface="Trebuchet MS"/>
              <a:cs typeface="Trebuchet MS"/>
              <a:sym typeface="Trebuchet MS"/>
            </a:endParaRPr>
          </a:p>
        </p:txBody>
      </p:sp>
      <p:pic>
        <p:nvPicPr>
          <p:cNvPr id="216" name="Google Shape;216;p12"/>
          <p:cNvPicPr preferRelativeResize="0"/>
          <p:nvPr/>
        </p:nvPicPr>
        <p:blipFill rotWithShape="1">
          <a:blip r:embed="rId3">
            <a:alphaModFix/>
          </a:blip>
          <a:srcRect/>
          <a:stretch/>
        </p:blipFill>
        <p:spPr>
          <a:xfrm>
            <a:off x="464184" y="312394"/>
            <a:ext cx="1240191" cy="339470"/>
          </a:xfrm>
          <a:prstGeom prst="rect">
            <a:avLst/>
          </a:prstGeom>
          <a:noFill/>
          <a:ln>
            <a:noFill/>
          </a:ln>
        </p:spPr>
      </p:pic>
      <p:grpSp>
        <p:nvGrpSpPr>
          <p:cNvPr id="217" name="Google Shape;217;p12"/>
          <p:cNvGrpSpPr/>
          <p:nvPr/>
        </p:nvGrpSpPr>
        <p:grpSpPr>
          <a:xfrm>
            <a:off x="7155180" y="0"/>
            <a:ext cx="5037414" cy="6858888"/>
            <a:chOff x="7155180" y="0"/>
            <a:chExt cx="5037414" cy="6858888"/>
          </a:xfrm>
        </p:grpSpPr>
        <p:sp>
          <p:nvSpPr>
            <p:cNvPr id="218" name="Google Shape;218;p12"/>
            <p:cNvSpPr/>
            <p:nvPr/>
          </p:nvSpPr>
          <p:spPr>
            <a:xfrm>
              <a:off x="9371075"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19" name="Google Shape;219;p12"/>
            <p:cNvSpPr/>
            <p:nvPr/>
          </p:nvSpPr>
          <p:spPr>
            <a:xfrm>
              <a:off x="7424927"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20" name="Google Shape;220;p12"/>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21" name="Google Shape;221;p12"/>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22" name="Google Shape;222;p12"/>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23" name="Google Shape;223;p12"/>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24" name="Google Shape;224;p12"/>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25" name="Google Shape;225;p12"/>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26" name="Google Shape;226;p12"/>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27" name="Google Shape;227;p12"/>
            <p:cNvSpPr/>
            <p:nvPr/>
          </p:nvSpPr>
          <p:spPr>
            <a:xfrm>
              <a:off x="7155180" y="998219"/>
              <a:ext cx="4937760" cy="4958080"/>
            </a:xfrm>
            <a:custGeom>
              <a:avLst/>
              <a:gdLst/>
              <a:ahLst/>
              <a:cxnLst/>
              <a:rect l="l" t="t" r="r" b="b"/>
              <a:pathLst>
                <a:path w="4937759" h="4958080" extrusionOk="0">
                  <a:moveTo>
                    <a:pt x="4114800" y="4957571"/>
                  </a:moveTo>
                  <a:lnTo>
                    <a:pt x="822960" y="4957571"/>
                  </a:lnTo>
                  <a:lnTo>
                    <a:pt x="774601" y="4956175"/>
                  </a:lnTo>
                  <a:lnTo>
                    <a:pt x="726979" y="4952034"/>
                  </a:lnTo>
                  <a:lnTo>
                    <a:pt x="680172" y="4945231"/>
                  </a:lnTo>
                  <a:lnTo>
                    <a:pt x="634254" y="4935838"/>
                  </a:lnTo>
                  <a:lnTo>
                    <a:pt x="589304" y="4923933"/>
                  </a:lnTo>
                  <a:lnTo>
                    <a:pt x="545399" y="4909597"/>
                  </a:lnTo>
                  <a:lnTo>
                    <a:pt x="502616" y="4892902"/>
                  </a:lnTo>
                  <a:lnTo>
                    <a:pt x="461031" y="4873929"/>
                  </a:lnTo>
                  <a:lnTo>
                    <a:pt x="420724" y="4852753"/>
                  </a:lnTo>
                  <a:lnTo>
                    <a:pt x="381768" y="4829452"/>
                  </a:lnTo>
                  <a:lnTo>
                    <a:pt x="344245" y="4804104"/>
                  </a:lnTo>
                  <a:lnTo>
                    <a:pt x="308229" y="4776784"/>
                  </a:lnTo>
                  <a:lnTo>
                    <a:pt x="273799" y="4747571"/>
                  </a:lnTo>
                  <a:lnTo>
                    <a:pt x="241030" y="4716541"/>
                  </a:lnTo>
                  <a:lnTo>
                    <a:pt x="209999" y="4683772"/>
                  </a:lnTo>
                  <a:lnTo>
                    <a:pt x="180787" y="4649341"/>
                  </a:lnTo>
                  <a:lnTo>
                    <a:pt x="153467" y="4613324"/>
                  </a:lnTo>
                  <a:lnTo>
                    <a:pt x="128118" y="4575802"/>
                  </a:lnTo>
                  <a:lnTo>
                    <a:pt x="104817" y="4536847"/>
                  </a:lnTo>
                  <a:lnTo>
                    <a:pt x="83641" y="4496539"/>
                  </a:lnTo>
                  <a:lnTo>
                    <a:pt x="64668" y="4454955"/>
                  </a:lnTo>
                  <a:lnTo>
                    <a:pt x="47974" y="4412172"/>
                  </a:lnTo>
                  <a:lnTo>
                    <a:pt x="33637" y="4368267"/>
                  </a:lnTo>
                  <a:lnTo>
                    <a:pt x="21732" y="4323315"/>
                  </a:lnTo>
                  <a:lnTo>
                    <a:pt x="12340" y="4277398"/>
                  </a:lnTo>
                  <a:lnTo>
                    <a:pt x="5536" y="4230590"/>
                  </a:lnTo>
                  <a:lnTo>
                    <a:pt x="1396" y="4182969"/>
                  </a:lnTo>
                  <a:lnTo>
                    <a:pt x="0" y="4134611"/>
                  </a:lnTo>
                  <a:lnTo>
                    <a:pt x="0" y="822958"/>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58"/>
                  </a:lnTo>
                  <a:lnTo>
                    <a:pt x="4937760" y="4134611"/>
                  </a:lnTo>
                  <a:lnTo>
                    <a:pt x="4936363" y="4182969"/>
                  </a:lnTo>
                  <a:lnTo>
                    <a:pt x="4932222" y="4230590"/>
                  </a:lnTo>
                  <a:lnTo>
                    <a:pt x="4925419" y="4277398"/>
                  </a:lnTo>
                  <a:lnTo>
                    <a:pt x="4916025" y="4323315"/>
                  </a:lnTo>
                  <a:lnTo>
                    <a:pt x="4904121" y="4368267"/>
                  </a:lnTo>
                  <a:lnTo>
                    <a:pt x="4889785" y="4412172"/>
                  </a:lnTo>
                  <a:lnTo>
                    <a:pt x="4873090" y="4454955"/>
                  </a:lnTo>
                  <a:lnTo>
                    <a:pt x="4854116" y="4496539"/>
                  </a:lnTo>
                  <a:lnTo>
                    <a:pt x="4832941" y="4536847"/>
                  </a:lnTo>
                  <a:lnTo>
                    <a:pt x="4809640" y="4575802"/>
                  </a:lnTo>
                  <a:lnTo>
                    <a:pt x="4784292" y="4613324"/>
                  </a:lnTo>
                  <a:lnTo>
                    <a:pt x="4756972" y="4649341"/>
                  </a:lnTo>
                  <a:lnTo>
                    <a:pt x="4727759" y="4683772"/>
                  </a:lnTo>
                  <a:lnTo>
                    <a:pt x="4696729" y="4716541"/>
                  </a:lnTo>
                  <a:lnTo>
                    <a:pt x="4663959" y="4747571"/>
                  </a:lnTo>
                  <a:lnTo>
                    <a:pt x="4629529" y="4776784"/>
                  </a:lnTo>
                  <a:lnTo>
                    <a:pt x="4593513" y="4804104"/>
                  </a:lnTo>
                  <a:lnTo>
                    <a:pt x="4555990" y="4829452"/>
                  </a:lnTo>
                  <a:lnTo>
                    <a:pt x="4517035" y="4852753"/>
                  </a:lnTo>
                  <a:lnTo>
                    <a:pt x="4476727" y="4873929"/>
                  </a:lnTo>
                  <a:lnTo>
                    <a:pt x="4435143" y="4892902"/>
                  </a:lnTo>
                  <a:lnTo>
                    <a:pt x="4392360" y="4909597"/>
                  </a:lnTo>
                  <a:lnTo>
                    <a:pt x="4348455" y="4923933"/>
                  </a:lnTo>
                  <a:lnTo>
                    <a:pt x="4303503" y="4935838"/>
                  </a:lnTo>
                  <a:lnTo>
                    <a:pt x="4257587" y="4945231"/>
                  </a:lnTo>
                  <a:lnTo>
                    <a:pt x="4210779" y="4952034"/>
                  </a:lnTo>
                  <a:lnTo>
                    <a:pt x="4163157" y="4956175"/>
                  </a:lnTo>
                  <a:lnTo>
                    <a:pt x="4114800" y="4957571"/>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228" name="Google Shape;228;p12"/>
            <p:cNvPicPr preferRelativeResize="0"/>
            <p:nvPr/>
          </p:nvPicPr>
          <p:blipFill rotWithShape="1">
            <a:blip r:embed="rId4">
              <a:alphaModFix/>
            </a:blip>
            <a:srcRect/>
            <a:stretch/>
          </p:blipFill>
          <p:spPr>
            <a:xfrm>
              <a:off x="7604760" y="1536191"/>
              <a:ext cx="4009644" cy="4008120"/>
            </a:xfrm>
            <a:prstGeom prst="rect">
              <a:avLst/>
            </a:prstGeom>
            <a:noFill/>
            <a:ln>
              <a:noFill/>
            </a:ln>
          </p:spPr>
        </p:pic>
      </p:grpSp>
      <p:sp>
        <p:nvSpPr>
          <p:cNvPr id="229" name="Google Shape;229;p12"/>
          <p:cNvSpPr/>
          <p:nvPr/>
        </p:nvSpPr>
        <p:spPr>
          <a:xfrm>
            <a:off x="0" y="3934459"/>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3" descr="$PPTXTitle"/>
          <p:cNvSpPr txBox="1">
            <a:spLocks noGrp="1"/>
          </p:cNvSpPr>
          <p:nvPr>
            <p:ph type="title"/>
          </p:nvPr>
        </p:nvSpPr>
        <p:spPr>
          <a:xfrm>
            <a:off x="478155" y="813269"/>
            <a:ext cx="8824595" cy="748294"/>
          </a:xfrm>
          <a:prstGeom prst="rect">
            <a:avLst/>
          </a:prstGeom>
          <a:noFill/>
          <a:ln>
            <a:noFill/>
          </a:ln>
        </p:spPr>
        <p:txBody>
          <a:bodyPr spcFirstLastPara="1" wrap="square" lIns="0" tIns="276225" rIns="0" bIns="0" anchor="t" anchorCtr="0">
            <a:spAutoFit/>
          </a:bodyPr>
          <a:lstStyle/>
          <a:p>
            <a:pPr marL="1116330" lvl="0" indent="0" algn="l" rtl="0">
              <a:lnSpc>
                <a:spcPct val="100000"/>
              </a:lnSpc>
              <a:spcBef>
                <a:spcPts val="0"/>
              </a:spcBef>
              <a:spcAft>
                <a:spcPts val="0"/>
              </a:spcAft>
              <a:buNone/>
            </a:pPr>
            <a:r>
              <a:rPr lang="it-IT">
                <a:latin typeface="Trebuchet MS"/>
                <a:ea typeface="Trebuchet MS"/>
                <a:cs typeface="Trebuchet MS"/>
                <a:sym typeface="Trebuchet MS"/>
              </a:rPr>
              <a:t>ATTIVITÀ DI RIFLESSIONE PERSONALE</a:t>
            </a:r>
            <a:endParaRPr/>
          </a:p>
        </p:txBody>
      </p:sp>
      <p:sp>
        <p:nvSpPr>
          <p:cNvPr id="235" name="Google Shape;235;p13"/>
          <p:cNvSpPr txBox="1"/>
          <p:nvPr/>
        </p:nvSpPr>
        <p:spPr>
          <a:xfrm>
            <a:off x="3082289" y="3431209"/>
            <a:ext cx="7468234" cy="1954381"/>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250">
                <a:solidFill>
                  <a:srgbClr val="90C225"/>
                </a:solidFill>
                <a:latin typeface="Trebuchet MS"/>
                <a:ea typeface="Trebuchet MS"/>
                <a:cs typeface="Trebuchet MS"/>
                <a:sym typeface="Trebuchet MS"/>
              </a:rPr>
              <a:t>▶ </a:t>
            </a:r>
            <a:r>
              <a:rPr lang="it-IT" sz="2800" b="1">
                <a:solidFill>
                  <a:srgbClr val="2C3B43"/>
                </a:solidFill>
                <a:latin typeface="Trebuchet MS"/>
                <a:ea typeface="Trebuchet MS"/>
                <a:cs typeface="Trebuchet MS"/>
                <a:sym typeface="Trebuchet MS"/>
              </a:rPr>
              <a:t>Foglio di lavoro 1:</a:t>
            </a:r>
            <a:endParaRPr sz="2800">
              <a:latin typeface="Trebuchet MS"/>
              <a:ea typeface="Trebuchet MS"/>
              <a:cs typeface="Trebuchet MS"/>
              <a:sym typeface="Trebuchet MS"/>
            </a:endParaRPr>
          </a:p>
          <a:p>
            <a:pPr marL="0" lvl="0" indent="0" algn="l" rtl="0">
              <a:lnSpc>
                <a:spcPct val="100000"/>
              </a:lnSpc>
              <a:spcBef>
                <a:spcPts val="1745"/>
              </a:spcBef>
              <a:spcAft>
                <a:spcPts val="0"/>
              </a:spcAft>
              <a:buNone/>
            </a:pPr>
            <a:endParaRPr sz="2800">
              <a:latin typeface="Trebuchet MS"/>
              <a:ea typeface="Trebuchet MS"/>
              <a:cs typeface="Trebuchet MS"/>
              <a:sym typeface="Trebuchet MS"/>
            </a:endParaRPr>
          </a:p>
          <a:p>
            <a:pPr marL="12700" lvl="0" indent="0" algn="l" rtl="0">
              <a:lnSpc>
                <a:spcPct val="100000"/>
              </a:lnSpc>
              <a:spcBef>
                <a:spcPts val="0"/>
              </a:spcBef>
              <a:spcAft>
                <a:spcPts val="0"/>
              </a:spcAft>
              <a:buNone/>
            </a:pPr>
            <a:r>
              <a:rPr lang="it-IT" sz="2250">
                <a:solidFill>
                  <a:srgbClr val="90C225"/>
                </a:solidFill>
                <a:latin typeface="Trebuchet MS"/>
                <a:ea typeface="Trebuchet MS"/>
                <a:cs typeface="Trebuchet MS"/>
                <a:sym typeface="Trebuchet MS"/>
              </a:rPr>
              <a:t>▶ </a:t>
            </a:r>
            <a:r>
              <a:rPr lang="it-IT" sz="2800" b="1" i="1">
                <a:solidFill>
                  <a:srgbClr val="2C3B43"/>
                </a:solidFill>
                <a:latin typeface="Trebuchet MS"/>
                <a:ea typeface="Trebuchet MS"/>
                <a:cs typeface="Trebuchet MS"/>
                <a:sym typeface="Trebuchet MS"/>
              </a:rPr>
              <a:t>La sostenibilità nella mia pratica formativa</a:t>
            </a:r>
            <a:endParaRPr sz="2800">
              <a:latin typeface="Trebuchet MS"/>
              <a:ea typeface="Trebuchet MS"/>
              <a:cs typeface="Trebuchet MS"/>
              <a:sym typeface="Trebuchet MS"/>
            </a:endParaRPr>
          </a:p>
        </p:txBody>
      </p:sp>
      <p:pic>
        <p:nvPicPr>
          <p:cNvPr id="236" name="Google Shape;236;p13"/>
          <p:cNvPicPr preferRelativeResize="0"/>
          <p:nvPr/>
        </p:nvPicPr>
        <p:blipFill rotWithShape="1">
          <a:blip r:embed="rId3">
            <a:alphaModFix/>
          </a:blip>
          <a:srcRect/>
          <a:stretch/>
        </p:blipFill>
        <p:spPr>
          <a:xfrm>
            <a:off x="464184" y="312394"/>
            <a:ext cx="1240191" cy="339470"/>
          </a:xfrm>
          <a:prstGeom prst="rect">
            <a:avLst/>
          </a:prstGeom>
          <a:noFill/>
          <a:ln>
            <a:noFill/>
          </a:ln>
        </p:spPr>
      </p:pic>
      <p:grpSp>
        <p:nvGrpSpPr>
          <p:cNvPr id="237" name="Google Shape;237;p13"/>
          <p:cNvGrpSpPr/>
          <p:nvPr/>
        </p:nvGrpSpPr>
        <p:grpSpPr>
          <a:xfrm>
            <a:off x="0" y="1986584"/>
            <a:ext cx="3022092" cy="4870830"/>
            <a:chOff x="0" y="1986584"/>
            <a:chExt cx="3022092" cy="4870830"/>
          </a:xfrm>
        </p:grpSpPr>
        <p:sp>
          <p:nvSpPr>
            <p:cNvPr id="238" name="Google Shape;238;p13"/>
            <p:cNvSpPr/>
            <p:nvPr/>
          </p:nvSpPr>
          <p:spPr>
            <a:xfrm>
              <a:off x="0" y="4011979"/>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239" name="Google Shape;239;p13"/>
            <p:cNvPicPr preferRelativeResize="0"/>
            <p:nvPr/>
          </p:nvPicPr>
          <p:blipFill rotWithShape="1">
            <a:blip r:embed="rId4">
              <a:alphaModFix/>
            </a:blip>
            <a:srcRect/>
            <a:stretch/>
          </p:blipFill>
          <p:spPr>
            <a:xfrm>
              <a:off x="0" y="1986584"/>
              <a:ext cx="3022092" cy="3022091"/>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4"/>
          <p:cNvSpPr txBox="1"/>
          <p:nvPr/>
        </p:nvSpPr>
        <p:spPr>
          <a:xfrm>
            <a:off x="5731509" y="3029583"/>
            <a:ext cx="2178000" cy="259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600">
                <a:solidFill>
                  <a:srgbClr val="404040"/>
                </a:solidFill>
                <a:latin typeface="Trebuchet MS"/>
                <a:ea typeface="Trebuchet MS"/>
                <a:cs typeface="Trebuchet MS"/>
                <a:sym typeface="Trebuchet MS"/>
              </a:rPr>
              <a:t>Pensiero sistemico</a:t>
            </a:r>
            <a:endParaRPr sz="1600">
              <a:latin typeface="Trebuchet MS"/>
              <a:ea typeface="Trebuchet MS"/>
              <a:cs typeface="Trebuchet MS"/>
              <a:sym typeface="Trebuchet MS"/>
            </a:endParaRPr>
          </a:p>
        </p:txBody>
      </p:sp>
      <p:sp>
        <p:nvSpPr>
          <p:cNvPr id="245" name="Google Shape;245;p14" descr="$PPTXTitle"/>
          <p:cNvSpPr txBox="1">
            <a:spLocks noGrp="1"/>
          </p:cNvSpPr>
          <p:nvPr>
            <p:ph type="title"/>
          </p:nvPr>
        </p:nvSpPr>
        <p:spPr>
          <a:xfrm>
            <a:off x="4908550" y="553186"/>
            <a:ext cx="3702050"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Pensiero creativo</a:t>
            </a:r>
            <a:endParaRPr/>
          </a:p>
        </p:txBody>
      </p:sp>
      <p:sp>
        <p:nvSpPr>
          <p:cNvPr id="246" name="Google Shape;246;p14"/>
          <p:cNvSpPr txBox="1"/>
          <p:nvPr/>
        </p:nvSpPr>
        <p:spPr>
          <a:xfrm>
            <a:off x="4817109" y="1477187"/>
            <a:ext cx="5711825" cy="709930"/>
          </a:xfrm>
          <a:prstGeom prst="rect">
            <a:avLst/>
          </a:prstGeom>
          <a:noFill/>
          <a:ln>
            <a:noFill/>
          </a:ln>
        </p:spPr>
        <p:txBody>
          <a:bodyPr spcFirstLastPara="1" wrap="square" lIns="0" tIns="12700" rIns="0" bIns="0" anchor="t" anchorCtr="0">
            <a:spAutoFit/>
          </a:bodyPr>
          <a:lstStyle/>
          <a:p>
            <a:pPr marL="354965" marR="5080" lvl="0" indent="-342900" algn="l" rtl="0">
              <a:lnSpc>
                <a:spcPct val="100000"/>
              </a:lnSpc>
              <a:spcBef>
                <a:spcPts val="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Il pensiero creativo riunisce le caratteristiche fondamentali per affrontare le complesse sfide della sostenibilità e promuovere transizioni significative.</a:t>
            </a:r>
            <a:endParaRPr sz="1500">
              <a:latin typeface="Trebuchet MS"/>
              <a:ea typeface="Trebuchet MS"/>
              <a:cs typeface="Trebuchet MS"/>
              <a:sym typeface="Trebuchet MS"/>
            </a:endParaRPr>
          </a:p>
        </p:txBody>
      </p:sp>
      <p:sp>
        <p:nvSpPr>
          <p:cNvPr id="247" name="Google Shape;247;p14"/>
          <p:cNvSpPr txBox="1"/>
          <p:nvPr/>
        </p:nvSpPr>
        <p:spPr>
          <a:xfrm>
            <a:off x="4817109" y="2187117"/>
            <a:ext cx="5317491" cy="545790"/>
          </a:xfrm>
          <a:prstGeom prst="rect">
            <a:avLst/>
          </a:prstGeom>
          <a:noFill/>
          <a:ln>
            <a:noFill/>
          </a:ln>
        </p:spPr>
        <p:txBody>
          <a:bodyPr spcFirstLastPara="1" wrap="square" lIns="0" tIns="12700" rIns="0" bIns="0" anchor="t" anchorCtr="0">
            <a:spAutoFit/>
          </a:bodyPr>
          <a:lstStyle/>
          <a:p>
            <a:pPr marL="355600" marR="5080" lvl="0" indent="-342900" algn="l" rtl="0">
              <a:lnSpc>
                <a:spcPct val="121100"/>
              </a:lnSpc>
              <a:spcBef>
                <a:spcPts val="0"/>
              </a:spcBef>
              <a:spcAft>
                <a:spcPts val="0"/>
              </a:spcAft>
              <a:buNone/>
            </a:pPr>
            <a:r>
              <a:rPr lang="it-IT" sz="1200">
                <a:solidFill>
                  <a:srgbClr val="90C225"/>
                </a:solidFill>
                <a:latin typeface="Lucida Sans"/>
                <a:ea typeface="Lucida Sans"/>
                <a:cs typeface="Lucida Sans"/>
                <a:sym typeface="Lucida Sans"/>
              </a:rPr>
              <a:t>▶	</a:t>
            </a:r>
            <a:r>
              <a:rPr lang="it-IT" sz="1500">
                <a:solidFill>
                  <a:srgbClr val="2C3B43"/>
                </a:solidFill>
                <a:latin typeface="Trebuchet MS"/>
                <a:ea typeface="Trebuchet MS"/>
                <a:cs typeface="Trebuchet MS"/>
                <a:sym typeface="Trebuchet MS"/>
              </a:rPr>
              <a:t>Combinando i seguenti approcci, consente di soluzioni creative, sistemiche e resilienti:</a:t>
            </a:r>
            <a:endParaRPr sz="1500">
              <a:latin typeface="Trebuchet MS"/>
              <a:ea typeface="Trebuchet MS"/>
              <a:cs typeface="Trebuchet MS"/>
              <a:sym typeface="Trebuchet MS"/>
            </a:endParaRPr>
          </a:p>
        </p:txBody>
      </p:sp>
      <p:sp>
        <p:nvSpPr>
          <p:cNvPr id="248" name="Google Shape;248;p14"/>
          <p:cNvSpPr txBox="1"/>
          <p:nvPr/>
        </p:nvSpPr>
        <p:spPr>
          <a:xfrm>
            <a:off x="5274309" y="2988348"/>
            <a:ext cx="205740" cy="2692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600">
                <a:solidFill>
                  <a:srgbClr val="90C225"/>
                </a:solidFill>
                <a:latin typeface="Calibri"/>
                <a:ea typeface="Calibri"/>
                <a:cs typeface="Calibri"/>
                <a:sym typeface="Calibri"/>
              </a:rPr>
              <a:t>1.</a:t>
            </a:r>
            <a:endParaRPr sz="1600">
              <a:latin typeface="Calibri"/>
              <a:ea typeface="Calibri"/>
              <a:cs typeface="Calibri"/>
              <a:sym typeface="Calibri"/>
            </a:endParaRPr>
          </a:p>
        </p:txBody>
      </p:sp>
      <p:sp>
        <p:nvSpPr>
          <p:cNvPr id="249" name="Google Shape;249;p14"/>
          <p:cNvSpPr txBox="1"/>
          <p:nvPr/>
        </p:nvSpPr>
        <p:spPr>
          <a:xfrm>
            <a:off x="7703831" y="3029584"/>
            <a:ext cx="2810497" cy="243656"/>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a:solidFill>
                  <a:srgbClr val="404040"/>
                </a:solidFill>
                <a:latin typeface="Trebuchet MS"/>
                <a:ea typeface="Trebuchet MS"/>
                <a:cs typeface="Trebuchet MS"/>
                <a:sym typeface="Trebuchet MS"/>
              </a:rPr>
              <a:t>– consente una comprensione</a:t>
            </a:r>
            <a:endParaRPr sz="1500">
              <a:latin typeface="Trebuchet MS"/>
              <a:ea typeface="Trebuchet MS"/>
              <a:cs typeface="Trebuchet MS"/>
              <a:sym typeface="Trebuchet MS"/>
            </a:endParaRPr>
          </a:p>
        </p:txBody>
      </p:sp>
      <p:sp>
        <p:nvSpPr>
          <p:cNvPr id="250" name="Google Shape;250;p14"/>
          <p:cNvSpPr txBox="1"/>
          <p:nvPr/>
        </p:nvSpPr>
        <p:spPr>
          <a:xfrm>
            <a:off x="5274309" y="3304017"/>
            <a:ext cx="4782820" cy="2736903"/>
          </a:xfrm>
          <a:prstGeom prst="rect">
            <a:avLst/>
          </a:prstGeom>
          <a:noFill/>
          <a:ln>
            <a:noFill/>
          </a:ln>
        </p:spPr>
        <p:txBody>
          <a:bodyPr spcFirstLastPara="1" wrap="square" lIns="0" tIns="8875" rIns="0" bIns="0" anchor="t" anchorCtr="0">
            <a:spAutoFit/>
          </a:bodyPr>
          <a:lstStyle/>
          <a:p>
            <a:pPr marL="469900" marR="5080" lvl="0" indent="0" algn="l" rtl="0">
              <a:lnSpc>
                <a:spcPct val="101699"/>
              </a:lnSpc>
              <a:spcBef>
                <a:spcPts val="0"/>
              </a:spcBef>
              <a:spcAft>
                <a:spcPts val="0"/>
              </a:spcAft>
              <a:buNone/>
            </a:pPr>
            <a:r>
              <a:rPr lang="it-IT" sz="1500">
                <a:solidFill>
                  <a:srgbClr val="404040"/>
                </a:solidFill>
                <a:latin typeface="Trebuchet MS"/>
                <a:ea typeface="Trebuchet MS"/>
                <a:cs typeface="Trebuchet MS"/>
                <a:sym typeface="Trebuchet MS"/>
              </a:rPr>
              <a:t>sistemica dei circuiti di retroazione e della resilienza del sistema</a:t>
            </a:r>
            <a:endParaRPr sz="1500">
              <a:latin typeface="Trebuchet MS"/>
              <a:ea typeface="Trebuchet MS"/>
              <a:cs typeface="Trebuchet MS"/>
              <a:sym typeface="Trebuchet MS"/>
            </a:endParaRPr>
          </a:p>
          <a:p>
            <a:pPr marL="469900" marR="15240" lvl="0" indent="-457200" algn="l" rtl="0">
              <a:lnSpc>
                <a:spcPct val="119266"/>
              </a:lnSpc>
              <a:spcBef>
                <a:spcPts val="1180"/>
              </a:spcBef>
              <a:spcAft>
                <a:spcPts val="0"/>
              </a:spcAft>
              <a:buClr>
                <a:srgbClr val="90C225"/>
              </a:buClr>
              <a:buSzPts val="1600"/>
              <a:buFont typeface="Trebuchet MS"/>
              <a:buAutoNum type="arabicPeriod" startAt="2"/>
            </a:pPr>
            <a:r>
              <a:rPr lang="it-IT" sz="1500">
                <a:solidFill>
                  <a:srgbClr val="404040"/>
                </a:solidFill>
                <a:latin typeface="Trebuchet MS"/>
                <a:ea typeface="Trebuchet MS"/>
                <a:cs typeface="Trebuchet MS"/>
                <a:sym typeface="Trebuchet MS"/>
              </a:rPr>
              <a:t>Design thinking – verso soluzioni guidate dall’empatia e sensibili al contesto</a:t>
            </a:r>
            <a:endParaRPr sz="1500">
              <a:latin typeface="Trebuchet MS"/>
              <a:ea typeface="Trebuchet MS"/>
              <a:cs typeface="Trebuchet MS"/>
              <a:sym typeface="Trebuchet MS"/>
            </a:endParaRPr>
          </a:p>
          <a:p>
            <a:pPr marL="469265" marR="140970" lvl="0" indent="-457200" algn="l" rtl="0">
              <a:lnSpc>
                <a:spcPct val="119266"/>
              </a:lnSpc>
              <a:spcBef>
                <a:spcPts val="1120"/>
              </a:spcBef>
              <a:spcAft>
                <a:spcPts val="0"/>
              </a:spcAft>
              <a:buClr>
                <a:srgbClr val="90C225"/>
              </a:buClr>
              <a:buSzPts val="1600"/>
              <a:buFont typeface="Trebuchet MS"/>
              <a:buAutoNum type="arabicPeriod" startAt="2"/>
            </a:pPr>
            <a:r>
              <a:rPr lang="it-IT" sz="1500">
                <a:solidFill>
                  <a:srgbClr val="404040"/>
                </a:solidFill>
                <a:latin typeface="Trebuchet MS"/>
                <a:ea typeface="Trebuchet MS"/>
                <a:cs typeface="Trebuchet MS"/>
                <a:sym typeface="Trebuchet MS"/>
              </a:rPr>
              <a:t>Alfabetizzazione sul futuro – rafforza una mentalità lungimirante e adattabile.</a:t>
            </a:r>
            <a:endParaRPr sz="1500">
              <a:latin typeface="Trebuchet MS"/>
              <a:ea typeface="Trebuchet MS"/>
              <a:cs typeface="Trebuchet MS"/>
              <a:sym typeface="Trebuchet MS"/>
            </a:endParaRPr>
          </a:p>
          <a:p>
            <a:pPr marL="12700" marR="210820" lvl="0" indent="0" algn="l" rtl="0">
              <a:lnSpc>
                <a:spcPct val="100000"/>
              </a:lnSpc>
              <a:spcBef>
                <a:spcPts val="940"/>
              </a:spcBef>
              <a:spcAft>
                <a:spcPts val="0"/>
              </a:spcAft>
              <a:buNone/>
            </a:pPr>
            <a:r>
              <a:rPr lang="it-IT" sz="1500">
                <a:solidFill>
                  <a:srgbClr val="404040"/>
                </a:solidFill>
                <a:latin typeface="Trebuchet MS"/>
                <a:ea typeface="Trebuchet MS"/>
                <a:cs typeface="Trebuchet MS"/>
                <a:sym typeface="Trebuchet MS"/>
              </a:rPr>
              <a:t>Questi approcci – Design thinking, Pensiero sistemico e Alfabetizzazione al futuro – possono aprire la strada alle transizioni verso la sostenibilità.</a:t>
            </a:r>
            <a:endParaRPr sz="1500">
              <a:latin typeface="Trebuchet MS"/>
              <a:ea typeface="Trebuchet MS"/>
              <a:cs typeface="Trebuchet MS"/>
              <a:sym typeface="Trebuchet MS"/>
            </a:endParaRPr>
          </a:p>
        </p:txBody>
      </p:sp>
      <p:pic>
        <p:nvPicPr>
          <p:cNvPr id="251" name="Google Shape;251;p14"/>
          <p:cNvPicPr preferRelativeResize="0"/>
          <p:nvPr/>
        </p:nvPicPr>
        <p:blipFill rotWithShape="1">
          <a:blip r:embed="rId3">
            <a:alphaModFix/>
          </a:blip>
          <a:srcRect/>
          <a:stretch/>
        </p:blipFill>
        <p:spPr>
          <a:xfrm>
            <a:off x="464184" y="312394"/>
            <a:ext cx="1240191" cy="339470"/>
          </a:xfrm>
          <a:prstGeom prst="rect">
            <a:avLst/>
          </a:prstGeom>
          <a:noFill/>
          <a:ln>
            <a:noFill/>
          </a:ln>
        </p:spPr>
      </p:pic>
      <p:grpSp>
        <p:nvGrpSpPr>
          <p:cNvPr id="252" name="Google Shape;252;p14"/>
          <p:cNvGrpSpPr/>
          <p:nvPr/>
        </p:nvGrpSpPr>
        <p:grpSpPr>
          <a:xfrm>
            <a:off x="101028" y="1512356"/>
            <a:ext cx="4590287" cy="5279262"/>
            <a:chOff x="0" y="1492884"/>
            <a:chExt cx="4590287" cy="5279262"/>
          </a:xfrm>
        </p:grpSpPr>
        <p:sp>
          <p:nvSpPr>
            <p:cNvPr id="253" name="Google Shape;253;p14"/>
            <p:cNvSpPr/>
            <p:nvPr/>
          </p:nvSpPr>
          <p:spPr>
            <a:xfrm>
              <a:off x="0" y="3926711"/>
              <a:ext cx="448309" cy="2845435"/>
            </a:xfrm>
            <a:custGeom>
              <a:avLst/>
              <a:gdLst/>
              <a:ahLst/>
              <a:cxnLst/>
              <a:rect l="l" t="t" r="r" b="b"/>
              <a:pathLst>
                <a:path w="448309" h="2845434" extrusionOk="0">
                  <a:moveTo>
                    <a:pt x="448055" y="2845308"/>
                  </a:moveTo>
                  <a:lnTo>
                    <a:pt x="0" y="2845308"/>
                  </a:lnTo>
                  <a:lnTo>
                    <a:pt x="0" y="0"/>
                  </a:lnTo>
                  <a:lnTo>
                    <a:pt x="448055" y="2845308"/>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54" name="Google Shape;254;p14"/>
            <p:cNvSpPr/>
            <p:nvPr/>
          </p:nvSpPr>
          <p:spPr>
            <a:xfrm>
              <a:off x="0" y="1492884"/>
              <a:ext cx="4549140" cy="4959350"/>
            </a:xfrm>
            <a:custGeom>
              <a:avLst/>
              <a:gdLst/>
              <a:ahLst/>
              <a:cxnLst/>
              <a:rect l="l" t="t" r="r" b="b"/>
              <a:pathLst>
                <a:path w="4549140" h="4959350" extrusionOk="0">
                  <a:moveTo>
                    <a:pt x="3790950" y="4959096"/>
                  </a:moveTo>
                  <a:lnTo>
                    <a:pt x="758202" y="4959096"/>
                  </a:lnTo>
                  <a:lnTo>
                    <a:pt x="710251" y="4957603"/>
                  </a:lnTo>
                  <a:lnTo>
                    <a:pt x="663094" y="4953187"/>
                  </a:lnTo>
                  <a:lnTo>
                    <a:pt x="616818" y="4945937"/>
                  </a:lnTo>
                  <a:lnTo>
                    <a:pt x="571513" y="4935939"/>
                  </a:lnTo>
                  <a:lnTo>
                    <a:pt x="527266" y="4923283"/>
                  </a:lnTo>
                  <a:lnTo>
                    <a:pt x="484167" y="4908060"/>
                  </a:lnTo>
                  <a:lnTo>
                    <a:pt x="442304" y="4890356"/>
                  </a:lnTo>
                  <a:lnTo>
                    <a:pt x="401766" y="4870260"/>
                  </a:lnTo>
                  <a:lnTo>
                    <a:pt x="362643" y="4847862"/>
                  </a:lnTo>
                  <a:lnTo>
                    <a:pt x="325024" y="4823250"/>
                  </a:lnTo>
                  <a:lnTo>
                    <a:pt x="288997" y="4796514"/>
                  </a:lnTo>
                  <a:lnTo>
                    <a:pt x="254649" y="4767743"/>
                  </a:lnTo>
                  <a:lnTo>
                    <a:pt x="222072" y="4737023"/>
                  </a:lnTo>
                  <a:lnTo>
                    <a:pt x="191352" y="4704446"/>
                  </a:lnTo>
                  <a:lnTo>
                    <a:pt x="162579" y="4670097"/>
                  </a:lnTo>
                  <a:lnTo>
                    <a:pt x="135843" y="4634071"/>
                  </a:lnTo>
                  <a:lnTo>
                    <a:pt x="111232" y="4596451"/>
                  </a:lnTo>
                  <a:lnTo>
                    <a:pt x="88835" y="4557328"/>
                  </a:lnTo>
                  <a:lnTo>
                    <a:pt x="68739" y="4516790"/>
                  </a:lnTo>
                  <a:lnTo>
                    <a:pt x="51035" y="4474928"/>
                  </a:lnTo>
                  <a:lnTo>
                    <a:pt x="35811" y="4431829"/>
                  </a:lnTo>
                  <a:lnTo>
                    <a:pt x="23156" y="4387582"/>
                  </a:lnTo>
                  <a:lnTo>
                    <a:pt x="13157" y="4342276"/>
                  </a:lnTo>
                  <a:lnTo>
                    <a:pt x="5906" y="4296000"/>
                  </a:lnTo>
                  <a:lnTo>
                    <a:pt x="1491" y="4248842"/>
                  </a:lnTo>
                  <a:lnTo>
                    <a:pt x="0" y="4200893"/>
                  </a:lnTo>
                  <a:lnTo>
                    <a:pt x="0" y="758188"/>
                  </a:lnTo>
                  <a:lnTo>
                    <a:pt x="1491" y="710242"/>
                  </a:lnTo>
                  <a:lnTo>
                    <a:pt x="5906" y="663086"/>
                  </a:lnTo>
                  <a:lnTo>
                    <a:pt x="13157" y="616813"/>
                  </a:lnTo>
                  <a:lnTo>
                    <a:pt x="23156" y="571509"/>
                  </a:lnTo>
                  <a:lnTo>
                    <a:pt x="35811" y="527263"/>
                  </a:lnTo>
                  <a:lnTo>
                    <a:pt x="51035" y="484165"/>
                  </a:lnTo>
                  <a:lnTo>
                    <a:pt x="68739" y="442305"/>
                  </a:lnTo>
                  <a:lnTo>
                    <a:pt x="88835" y="401768"/>
                  </a:lnTo>
                  <a:lnTo>
                    <a:pt x="111232" y="362646"/>
                  </a:lnTo>
                  <a:lnTo>
                    <a:pt x="135843" y="325027"/>
                  </a:lnTo>
                  <a:lnTo>
                    <a:pt x="162579" y="288999"/>
                  </a:lnTo>
                  <a:lnTo>
                    <a:pt x="191352" y="254651"/>
                  </a:lnTo>
                  <a:lnTo>
                    <a:pt x="222072" y="222075"/>
                  </a:lnTo>
                  <a:lnTo>
                    <a:pt x="254649" y="191354"/>
                  </a:lnTo>
                  <a:lnTo>
                    <a:pt x="288997" y="162583"/>
                  </a:lnTo>
                  <a:lnTo>
                    <a:pt x="325024" y="135847"/>
                  </a:lnTo>
                  <a:lnTo>
                    <a:pt x="362643" y="111234"/>
                  </a:lnTo>
                  <a:lnTo>
                    <a:pt x="401766" y="88837"/>
                  </a:lnTo>
                  <a:lnTo>
                    <a:pt x="442304" y="68741"/>
                  </a:lnTo>
                  <a:lnTo>
                    <a:pt x="484167" y="51037"/>
                  </a:lnTo>
                  <a:lnTo>
                    <a:pt x="527266" y="35812"/>
                  </a:lnTo>
                  <a:lnTo>
                    <a:pt x="571513" y="23156"/>
                  </a:lnTo>
                  <a:lnTo>
                    <a:pt x="616818" y="13159"/>
                  </a:lnTo>
                  <a:lnTo>
                    <a:pt x="663094" y="5906"/>
                  </a:lnTo>
                  <a:lnTo>
                    <a:pt x="710251" y="1491"/>
                  </a:lnTo>
                  <a:lnTo>
                    <a:pt x="758202" y="0"/>
                  </a:lnTo>
                  <a:lnTo>
                    <a:pt x="3790950" y="0"/>
                  </a:lnTo>
                  <a:lnTo>
                    <a:pt x="3838897" y="1491"/>
                  </a:lnTo>
                  <a:lnTo>
                    <a:pt x="3886051" y="5906"/>
                  </a:lnTo>
                  <a:lnTo>
                    <a:pt x="3932325" y="13159"/>
                  </a:lnTo>
                  <a:lnTo>
                    <a:pt x="3977630" y="23156"/>
                  </a:lnTo>
                  <a:lnTo>
                    <a:pt x="4021875" y="35812"/>
                  </a:lnTo>
                  <a:lnTo>
                    <a:pt x="4064973" y="51037"/>
                  </a:lnTo>
                  <a:lnTo>
                    <a:pt x="4106834" y="68741"/>
                  </a:lnTo>
                  <a:lnTo>
                    <a:pt x="4147370" y="88837"/>
                  </a:lnTo>
                  <a:lnTo>
                    <a:pt x="4186492" y="111234"/>
                  </a:lnTo>
                  <a:lnTo>
                    <a:pt x="4224111" y="135847"/>
                  </a:lnTo>
                  <a:lnTo>
                    <a:pt x="4260139" y="162583"/>
                  </a:lnTo>
                  <a:lnTo>
                    <a:pt x="4294487" y="191354"/>
                  </a:lnTo>
                  <a:lnTo>
                    <a:pt x="4327064" y="222075"/>
                  </a:lnTo>
                  <a:lnTo>
                    <a:pt x="4357784" y="254651"/>
                  </a:lnTo>
                  <a:lnTo>
                    <a:pt x="4386555" y="288999"/>
                  </a:lnTo>
                  <a:lnTo>
                    <a:pt x="4413292" y="325027"/>
                  </a:lnTo>
                  <a:lnTo>
                    <a:pt x="4437903" y="362646"/>
                  </a:lnTo>
                  <a:lnTo>
                    <a:pt x="4460302" y="401768"/>
                  </a:lnTo>
                  <a:lnTo>
                    <a:pt x="4480398" y="442305"/>
                  </a:lnTo>
                  <a:lnTo>
                    <a:pt x="4498102" y="484165"/>
                  </a:lnTo>
                  <a:lnTo>
                    <a:pt x="4513327" y="527263"/>
                  </a:lnTo>
                  <a:lnTo>
                    <a:pt x="4525983" y="571509"/>
                  </a:lnTo>
                  <a:lnTo>
                    <a:pt x="4535980" y="616813"/>
                  </a:lnTo>
                  <a:lnTo>
                    <a:pt x="4543231" y="663086"/>
                  </a:lnTo>
                  <a:lnTo>
                    <a:pt x="4547647" y="710242"/>
                  </a:lnTo>
                  <a:lnTo>
                    <a:pt x="4549140" y="758188"/>
                  </a:lnTo>
                  <a:lnTo>
                    <a:pt x="4549140" y="4200893"/>
                  </a:lnTo>
                  <a:lnTo>
                    <a:pt x="4547647" y="4248842"/>
                  </a:lnTo>
                  <a:lnTo>
                    <a:pt x="4543231" y="4296000"/>
                  </a:lnTo>
                  <a:lnTo>
                    <a:pt x="4535980" y="4342276"/>
                  </a:lnTo>
                  <a:lnTo>
                    <a:pt x="4525983" y="4387582"/>
                  </a:lnTo>
                  <a:lnTo>
                    <a:pt x="4513327" y="4431829"/>
                  </a:lnTo>
                  <a:lnTo>
                    <a:pt x="4498102" y="4474928"/>
                  </a:lnTo>
                  <a:lnTo>
                    <a:pt x="4480398" y="4516790"/>
                  </a:lnTo>
                  <a:lnTo>
                    <a:pt x="4460302" y="4557328"/>
                  </a:lnTo>
                  <a:lnTo>
                    <a:pt x="4437903" y="4596451"/>
                  </a:lnTo>
                  <a:lnTo>
                    <a:pt x="4413292" y="4634071"/>
                  </a:lnTo>
                  <a:lnTo>
                    <a:pt x="4386555" y="4670097"/>
                  </a:lnTo>
                  <a:lnTo>
                    <a:pt x="4357784" y="4704446"/>
                  </a:lnTo>
                  <a:lnTo>
                    <a:pt x="4327064" y="4737023"/>
                  </a:lnTo>
                  <a:lnTo>
                    <a:pt x="4294487" y="4767743"/>
                  </a:lnTo>
                  <a:lnTo>
                    <a:pt x="4260139" y="4796514"/>
                  </a:lnTo>
                  <a:lnTo>
                    <a:pt x="4224111" y="4823250"/>
                  </a:lnTo>
                  <a:lnTo>
                    <a:pt x="4186492" y="4847862"/>
                  </a:lnTo>
                  <a:lnTo>
                    <a:pt x="4147370" y="4870260"/>
                  </a:lnTo>
                  <a:lnTo>
                    <a:pt x="4106834" y="4890356"/>
                  </a:lnTo>
                  <a:lnTo>
                    <a:pt x="4064973" y="4908060"/>
                  </a:lnTo>
                  <a:lnTo>
                    <a:pt x="4021875" y="4923283"/>
                  </a:lnTo>
                  <a:lnTo>
                    <a:pt x="3977630" y="4935939"/>
                  </a:lnTo>
                  <a:lnTo>
                    <a:pt x="3932325" y="4945937"/>
                  </a:lnTo>
                  <a:lnTo>
                    <a:pt x="3886051" y="4953187"/>
                  </a:lnTo>
                  <a:lnTo>
                    <a:pt x="3838897" y="4957603"/>
                  </a:lnTo>
                  <a:lnTo>
                    <a:pt x="3790950" y="4959096"/>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255" name="Google Shape;255;p14"/>
            <p:cNvPicPr preferRelativeResize="0"/>
            <p:nvPr/>
          </p:nvPicPr>
          <p:blipFill rotWithShape="1">
            <a:blip r:embed="rId4">
              <a:alphaModFix/>
            </a:blip>
            <a:srcRect/>
            <a:stretch/>
          </p:blipFill>
          <p:spPr>
            <a:xfrm>
              <a:off x="21335" y="2392044"/>
              <a:ext cx="4568952" cy="2889504"/>
            </a:xfrm>
            <a:prstGeom prst="rect">
              <a:avLst/>
            </a:prstGeom>
            <a:noFill/>
            <a:ln>
              <a:noFill/>
            </a:ln>
          </p:spPr>
        </p:pic>
        <p:sp>
          <p:nvSpPr>
            <p:cNvPr id="256" name="Google Shape;256;p14"/>
            <p:cNvSpPr/>
            <p:nvPr/>
          </p:nvSpPr>
          <p:spPr>
            <a:xfrm>
              <a:off x="170687" y="2392044"/>
              <a:ext cx="3157855" cy="637540"/>
            </a:xfrm>
            <a:custGeom>
              <a:avLst/>
              <a:gdLst/>
              <a:ahLst/>
              <a:cxnLst/>
              <a:rect l="l" t="t" r="r" b="b"/>
              <a:pathLst>
                <a:path w="3157854" h="637539" extrusionOk="0">
                  <a:moveTo>
                    <a:pt x="3157727" y="0"/>
                  </a:moveTo>
                  <a:lnTo>
                    <a:pt x="0" y="0"/>
                  </a:lnTo>
                  <a:lnTo>
                    <a:pt x="0" y="637031"/>
                  </a:lnTo>
                  <a:lnTo>
                    <a:pt x="3157727" y="637031"/>
                  </a:lnTo>
                  <a:lnTo>
                    <a:pt x="3157727" y="0"/>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257" name="Google Shape;257;p14"/>
          <p:cNvSpPr txBox="1"/>
          <p:nvPr/>
        </p:nvSpPr>
        <p:spPr>
          <a:xfrm>
            <a:off x="367664" y="2125700"/>
            <a:ext cx="2960751" cy="4902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3050" dirty="0">
                <a:solidFill>
                  <a:srgbClr val="FAAE3E"/>
                </a:solidFill>
                <a:latin typeface="Arial Black"/>
                <a:ea typeface="Arial Black"/>
                <a:cs typeface="Arial Black"/>
                <a:sym typeface="Arial Black"/>
              </a:rPr>
              <a:t>CREATIVIT</a:t>
            </a:r>
            <a:r>
              <a:rPr lang="it-IT" sz="3050" dirty="0">
                <a:solidFill>
                  <a:srgbClr val="FAAE3E"/>
                </a:solidFill>
                <a:latin typeface="Calibri"/>
                <a:ea typeface="Calibri"/>
                <a:cs typeface="Calibri"/>
                <a:sym typeface="Calibri"/>
              </a:rPr>
              <a:t>À</a:t>
            </a:r>
            <a:endParaRPr sz="3050" dirty="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5"/>
          <p:cNvSpPr/>
          <p:nvPr/>
        </p:nvSpPr>
        <p:spPr>
          <a:xfrm>
            <a:off x="0" y="3695242"/>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63" name="Google Shape;263;p15" descr="$PPTXTitle"/>
          <p:cNvSpPr txBox="1">
            <a:spLocks noGrp="1"/>
          </p:cNvSpPr>
          <p:nvPr>
            <p:ph type="title"/>
          </p:nvPr>
        </p:nvSpPr>
        <p:spPr>
          <a:xfrm>
            <a:off x="478155" y="838200"/>
            <a:ext cx="4703445"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Pensiero creativo</a:t>
            </a:r>
            <a:endParaRPr/>
          </a:p>
        </p:txBody>
      </p:sp>
      <p:sp>
        <p:nvSpPr>
          <p:cNvPr id="264" name="Google Shape;264;p15"/>
          <p:cNvSpPr txBox="1">
            <a:spLocks noGrp="1"/>
          </p:cNvSpPr>
          <p:nvPr>
            <p:ph type="body" idx="1"/>
          </p:nvPr>
        </p:nvSpPr>
        <p:spPr>
          <a:xfrm>
            <a:off x="386079" y="1443126"/>
            <a:ext cx="11528425" cy="438848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350" b="0">
                <a:solidFill>
                  <a:srgbClr val="90C225"/>
                </a:solidFill>
                <a:latin typeface="Trebuchet MS"/>
                <a:ea typeface="Trebuchet MS"/>
                <a:cs typeface="Trebuchet MS"/>
                <a:sym typeface="Trebuchet MS"/>
              </a:rPr>
              <a:t>▶	</a:t>
            </a:r>
            <a:r>
              <a:rPr lang="it-IT" sz="1700" b="0">
                <a:solidFill>
                  <a:srgbClr val="92D050"/>
                </a:solidFill>
                <a:latin typeface="Trebuchet MS"/>
                <a:ea typeface="Trebuchet MS"/>
                <a:cs typeface="Trebuchet MS"/>
                <a:sym typeface="Trebuchet MS"/>
              </a:rPr>
              <a:t>Pensiero sistemico</a:t>
            </a:r>
            <a:endParaRPr sz="1700">
              <a:latin typeface="Trebuchet MS"/>
              <a:ea typeface="Trebuchet MS"/>
              <a:cs typeface="Trebuchet MS"/>
              <a:sym typeface="Trebuchet MS"/>
            </a:endParaRPr>
          </a:p>
          <a:p>
            <a:pPr marL="12700" lvl="0" indent="0" algn="l" rtl="0">
              <a:lnSpc>
                <a:spcPct val="100000"/>
              </a:lnSpc>
              <a:spcBef>
                <a:spcPts val="2030"/>
              </a:spcBef>
              <a:spcAft>
                <a:spcPts val="0"/>
              </a:spcAft>
              <a:buNone/>
            </a:pPr>
            <a:r>
              <a:rPr lang="it-IT">
                <a:latin typeface="Trebuchet MS"/>
                <a:ea typeface="Trebuchet MS"/>
                <a:cs typeface="Trebuchet MS"/>
                <a:sym typeface="Trebuchet MS"/>
              </a:rPr>
              <a:t>Principi fondamentali:</a:t>
            </a:r>
            <a:endParaRPr/>
          </a:p>
          <a:p>
            <a:pPr marL="12700" lvl="0" indent="0" algn="l" rtl="0">
              <a:lnSpc>
                <a:spcPct val="100000"/>
              </a:lnSpc>
              <a:spcBef>
                <a:spcPts val="990"/>
              </a:spcBef>
              <a:spcAft>
                <a:spcPts val="0"/>
              </a:spcAft>
              <a:buNone/>
            </a:pPr>
            <a:r>
              <a:rPr lang="it-IT" sz="1200" b="0">
                <a:solidFill>
                  <a:srgbClr val="90C225"/>
                </a:solidFill>
                <a:latin typeface="Trebuchet MS"/>
                <a:ea typeface="Trebuchet MS"/>
                <a:cs typeface="Trebuchet MS"/>
                <a:sym typeface="Trebuchet MS"/>
              </a:rPr>
              <a:t>▶	</a:t>
            </a:r>
            <a:r>
              <a:rPr lang="it-IT" b="0" u="sng">
                <a:latin typeface="Trebuchet MS"/>
                <a:ea typeface="Trebuchet MS"/>
                <a:cs typeface="Trebuchet MS"/>
                <a:sym typeface="Trebuchet MS"/>
              </a:rPr>
              <a:t>Prospettiva olistica</a:t>
            </a:r>
            <a:r>
              <a:rPr lang="it-IT" b="0">
                <a:latin typeface="Trebuchet MS"/>
                <a:ea typeface="Trebuchet MS"/>
                <a:cs typeface="Trebuchet MS"/>
                <a:sym typeface="Trebuchet MS"/>
              </a:rPr>
              <a:t>: concentrarsi sui sistemi come insiemi interconnessi piuttosto che come parti isolate</a:t>
            </a:r>
            <a:endParaRPr sz="1200">
              <a:latin typeface="Trebuchet MS"/>
              <a:ea typeface="Trebuchet MS"/>
              <a:cs typeface="Trebuchet MS"/>
              <a:sym typeface="Trebuchet MS"/>
            </a:endParaRPr>
          </a:p>
          <a:p>
            <a:pPr marL="355600" marR="467359" lvl="0" indent="-343535" algn="l" rtl="0">
              <a:lnSpc>
                <a:spcPct val="100000"/>
              </a:lnSpc>
              <a:spcBef>
                <a:spcPts val="994"/>
              </a:spcBef>
              <a:spcAft>
                <a:spcPts val="0"/>
              </a:spcAft>
              <a:buNone/>
            </a:pPr>
            <a:r>
              <a:rPr lang="it-IT" sz="1200" b="0">
                <a:solidFill>
                  <a:srgbClr val="90C225"/>
                </a:solidFill>
                <a:latin typeface="Trebuchet MS"/>
                <a:ea typeface="Trebuchet MS"/>
                <a:cs typeface="Trebuchet MS"/>
                <a:sym typeface="Trebuchet MS"/>
              </a:rPr>
              <a:t>▶	</a:t>
            </a:r>
            <a:r>
              <a:rPr lang="it-IT" b="0" u="sng">
                <a:latin typeface="Trebuchet MS"/>
                <a:ea typeface="Trebuchet MS"/>
                <a:cs typeface="Trebuchet MS"/>
                <a:sym typeface="Trebuchet MS"/>
              </a:rPr>
              <a:t>Cicli di retroazione e interdipendenza</a:t>
            </a:r>
            <a:r>
              <a:rPr lang="it-IT" b="0">
                <a:latin typeface="Trebuchet MS"/>
                <a:ea typeface="Trebuchet MS"/>
                <a:cs typeface="Trebuchet MS"/>
                <a:sym typeface="Trebuchet MS"/>
              </a:rPr>
              <a:t>: riconosce le catene causali e le relazioni dinamiche che determinano il comportamento del sistema</a:t>
            </a:r>
            <a:endParaRPr sz="1200">
              <a:latin typeface="Trebuchet MS"/>
              <a:ea typeface="Trebuchet MS"/>
              <a:cs typeface="Trebuchet MS"/>
              <a:sym typeface="Trebuchet MS"/>
            </a:endParaRPr>
          </a:p>
          <a:p>
            <a:pPr marL="355600" marR="895350" lvl="0" indent="-343535" algn="l" rtl="0">
              <a:lnSpc>
                <a:spcPct val="100000"/>
              </a:lnSpc>
              <a:spcBef>
                <a:spcPts val="1005"/>
              </a:spcBef>
              <a:spcAft>
                <a:spcPts val="0"/>
              </a:spcAft>
              <a:buNone/>
            </a:pPr>
            <a:r>
              <a:rPr lang="it-IT" sz="1200" b="0">
                <a:solidFill>
                  <a:srgbClr val="90C225"/>
                </a:solidFill>
                <a:latin typeface="Trebuchet MS"/>
                <a:ea typeface="Trebuchet MS"/>
                <a:cs typeface="Trebuchet MS"/>
                <a:sym typeface="Trebuchet MS"/>
              </a:rPr>
              <a:t>▶	</a:t>
            </a:r>
            <a:r>
              <a:rPr lang="it-IT" b="0" u="sng">
                <a:latin typeface="Trebuchet MS"/>
                <a:ea typeface="Trebuchet MS"/>
                <a:cs typeface="Trebuchet MS"/>
                <a:sym typeface="Trebuchet MS"/>
              </a:rPr>
              <a:t>Identificazione dei punti di leva</a:t>
            </a:r>
            <a:r>
              <a:rPr lang="it-IT" b="0">
                <a:latin typeface="Trebuchet MS"/>
                <a:ea typeface="Trebuchet MS"/>
                <a:cs typeface="Trebuchet MS"/>
                <a:sym typeface="Trebuchet MS"/>
              </a:rPr>
              <a:t>: individua dove piccoli interventi generano cambiamenti significativi, fondamentali per la trasformazione sistemica.</a:t>
            </a:r>
            <a:endParaRPr sz="1200">
              <a:latin typeface="Trebuchet MS"/>
              <a:ea typeface="Trebuchet MS"/>
              <a:cs typeface="Trebuchet MS"/>
              <a:sym typeface="Trebuchet MS"/>
            </a:endParaRPr>
          </a:p>
          <a:p>
            <a:pPr marL="0" lvl="0" indent="0" algn="l" rtl="0">
              <a:lnSpc>
                <a:spcPct val="100000"/>
              </a:lnSpc>
              <a:spcBef>
                <a:spcPts val="760"/>
              </a:spcBef>
              <a:spcAft>
                <a:spcPts val="0"/>
              </a:spcAft>
              <a:buNone/>
            </a:pPr>
            <a:endParaRPr sz="1200">
              <a:latin typeface="Trebuchet MS"/>
              <a:ea typeface="Trebuchet MS"/>
              <a:cs typeface="Trebuchet MS"/>
              <a:sym typeface="Trebuchet MS"/>
            </a:endParaRPr>
          </a:p>
          <a:p>
            <a:pPr marL="12700" lvl="0" indent="0" algn="l" rtl="0">
              <a:lnSpc>
                <a:spcPct val="100000"/>
              </a:lnSpc>
              <a:spcBef>
                <a:spcPts val="0"/>
              </a:spcBef>
              <a:spcAft>
                <a:spcPts val="0"/>
              </a:spcAft>
              <a:buNone/>
            </a:pPr>
            <a:r>
              <a:rPr lang="it-IT">
                <a:latin typeface="Trebuchet MS"/>
                <a:ea typeface="Trebuchet MS"/>
                <a:cs typeface="Trebuchet MS"/>
                <a:sym typeface="Trebuchet MS"/>
              </a:rPr>
              <a:t>Applicazione alla sostenibilità:</a:t>
            </a:r>
            <a:endParaRPr/>
          </a:p>
          <a:p>
            <a:pPr marL="12700" marR="443230" lvl="0" indent="0" algn="l" rtl="0">
              <a:lnSpc>
                <a:spcPct val="101699"/>
              </a:lnSpc>
              <a:spcBef>
                <a:spcPts val="975"/>
              </a:spcBef>
              <a:spcAft>
                <a:spcPts val="0"/>
              </a:spcAft>
              <a:buNone/>
            </a:pPr>
            <a:r>
              <a:rPr lang="it-IT" sz="1200" b="0">
                <a:solidFill>
                  <a:srgbClr val="90C225"/>
                </a:solidFill>
                <a:latin typeface="Trebuchet MS"/>
                <a:ea typeface="Trebuchet MS"/>
                <a:cs typeface="Trebuchet MS"/>
                <a:sym typeface="Trebuchet MS"/>
              </a:rPr>
              <a:t>▶	</a:t>
            </a:r>
            <a:r>
              <a:rPr lang="it-IT" b="0">
                <a:latin typeface="Trebuchet MS"/>
                <a:ea typeface="Trebuchet MS"/>
                <a:cs typeface="Trebuchet MS"/>
                <a:sym typeface="Trebuchet MS"/>
              </a:rPr>
              <a:t>I modelli basati sui sistemi (ad esempio, i quadri di riferimento delle interconnessioni degli SDG) aiutano a valutare i complessi compromessi relativi agli SDG</a:t>
            </a:r>
            <a:endParaRPr sz="1200">
              <a:latin typeface="Trebuchet MS"/>
              <a:ea typeface="Trebuchet MS"/>
              <a:cs typeface="Trebuchet MS"/>
              <a:sym typeface="Trebuchet MS"/>
            </a:endParaRPr>
          </a:p>
          <a:p>
            <a:pPr marL="12700" marR="5080" lvl="0" indent="0" algn="l" rtl="0">
              <a:lnSpc>
                <a:spcPct val="121100"/>
              </a:lnSpc>
              <a:spcBef>
                <a:spcPts val="919"/>
              </a:spcBef>
              <a:spcAft>
                <a:spcPts val="0"/>
              </a:spcAft>
              <a:buNone/>
            </a:pPr>
            <a:r>
              <a:rPr lang="it-IT" sz="1200" b="0">
                <a:solidFill>
                  <a:srgbClr val="90C225"/>
                </a:solidFill>
                <a:latin typeface="Trebuchet MS"/>
                <a:ea typeface="Trebuchet MS"/>
                <a:cs typeface="Trebuchet MS"/>
                <a:sym typeface="Trebuchet MS"/>
              </a:rPr>
              <a:t>▶	</a:t>
            </a:r>
            <a:r>
              <a:rPr lang="it-IT" b="0">
                <a:latin typeface="Trebuchet MS"/>
                <a:ea typeface="Trebuchet MS"/>
                <a:cs typeface="Trebuchet MS"/>
                <a:sym typeface="Trebuchet MS"/>
              </a:rPr>
              <a:t>Le nuove piattaforme potenziate dall’intelligenza artificiale, come SYMBIOSIS, utilizzano il pensiero sistemico per affrontare le sfide sociali e gli</a:t>
            </a:r>
            <a:endParaRPr sz="1200">
              <a:latin typeface="Trebuchet MS"/>
              <a:ea typeface="Trebuchet MS"/>
              <a:cs typeface="Trebuchet MS"/>
              <a:sym typeface="Trebuchet MS"/>
            </a:endParaRPr>
          </a:p>
          <a:p>
            <a:pPr marL="356235" lvl="0" indent="0" algn="l" rtl="0">
              <a:lnSpc>
                <a:spcPct val="100000"/>
              </a:lnSpc>
              <a:spcBef>
                <a:spcPts val="380"/>
              </a:spcBef>
              <a:spcAft>
                <a:spcPts val="0"/>
              </a:spcAft>
              <a:buNone/>
            </a:pPr>
            <a:r>
              <a:rPr lang="it-IT" b="0">
                <a:latin typeface="Trebuchet MS"/>
                <a:ea typeface="Trebuchet MS"/>
                <a:cs typeface="Trebuchet MS"/>
                <a:sym typeface="Trebuchet MS"/>
              </a:rPr>
              <a:t>SDG mappando le strutture causali e migliorando la comprensione da parte delle parti interessate</a:t>
            </a:r>
            <a:endParaRPr/>
          </a:p>
        </p:txBody>
      </p:sp>
      <p:pic>
        <p:nvPicPr>
          <p:cNvPr id="265" name="Google Shape;265;p15"/>
          <p:cNvPicPr preferRelativeResize="0"/>
          <p:nvPr/>
        </p:nvPicPr>
        <p:blipFill rotWithShape="1">
          <a:blip r:embed="rId3">
            <a:alphaModFix/>
          </a:blip>
          <a:srcRect/>
          <a:stretch/>
        </p:blipFill>
        <p:spPr>
          <a:xfrm>
            <a:off x="464184" y="311962"/>
            <a:ext cx="1240191" cy="33947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grpSp>
        <p:nvGrpSpPr>
          <p:cNvPr id="270" name="Google Shape;270;p16"/>
          <p:cNvGrpSpPr/>
          <p:nvPr/>
        </p:nvGrpSpPr>
        <p:grpSpPr>
          <a:xfrm>
            <a:off x="5509259" y="2054722"/>
            <a:ext cx="6283450" cy="4440935"/>
            <a:chOff x="5509259" y="2061972"/>
            <a:chExt cx="6283450" cy="4440935"/>
          </a:xfrm>
        </p:grpSpPr>
        <p:pic>
          <p:nvPicPr>
            <p:cNvPr id="271" name="Google Shape;271;p16"/>
            <p:cNvPicPr preferRelativeResize="0"/>
            <p:nvPr/>
          </p:nvPicPr>
          <p:blipFill rotWithShape="1">
            <a:blip r:embed="rId3">
              <a:alphaModFix/>
            </a:blip>
            <a:srcRect/>
            <a:stretch/>
          </p:blipFill>
          <p:spPr>
            <a:xfrm>
              <a:off x="5509259" y="2061972"/>
              <a:ext cx="6283450" cy="4440935"/>
            </a:xfrm>
            <a:prstGeom prst="rect">
              <a:avLst/>
            </a:prstGeom>
            <a:noFill/>
            <a:ln>
              <a:noFill/>
            </a:ln>
          </p:spPr>
        </p:pic>
        <p:sp>
          <p:nvSpPr>
            <p:cNvPr id="272" name="Google Shape;272;p16"/>
            <p:cNvSpPr/>
            <p:nvPr/>
          </p:nvSpPr>
          <p:spPr>
            <a:xfrm>
              <a:off x="7467598" y="5445251"/>
              <a:ext cx="1529080" cy="332740"/>
            </a:xfrm>
            <a:custGeom>
              <a:avLst/>
              <a:gdLst/>
              <a:ahLst/>
              <a:cxnLst/>
              <a:rect l="l" t="t" r="r" b="b"/>
              <a:pathLst>
                <a:path w="1529079" h="332739" extrusionOk="0">
                  <a:moveTo>
                    <a:pt x="1528572" y="0"/>
                  </a:moveTo>
                  <a:lnTo>
                    <a:pt x="0" y="0"/>
                  </a:lnTo>
                  <a:lnTo>
                    <a:pt x="0" y="332231"/>
                  </a:lnTo>
                  <a:lnTo>
                    <a:pt x="1528572" y="332231"/>
                  </a:lnTo>
                  <a:lnTo>
                    <a:pt x="1528572" y="0"/>
                  </a:lnTo>
                  <a:close/>
                </a:path>
              </a:pathLst>
            </a:custGeom>
            <a:solidFill>
              <a:srgbClr val="85A9F5"/>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273" name="Google Shape;273;p16"/>
          <p:cNvSpPr/>
          <p:nvPr/>
        </p:nvSpPr>
        <p:spPr>
          <a:xfrm>
            <a:off x="0" y="3650221"/>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74" name="Google Shape;274;p16"/>
          <p:cNvSpPr txBox="1"/>
          <p:nvPr/>
        </p:nvSpPr>
        <p:spPr>
          <a:xfrm>
            <a:off x="8420575" y="2165425"/>
            <a:ext cx="3298800" cy="1022400"/>
          </a:xfrm>
          <a:prstGeom prst="rect">
            <a:avLst/>
          </a:prstGeom>
          <a:solidFill>
            <a:srgbClr val="EDEFFB"/>
          </a:solidFill>
          <a:ln>
            <a:noFill/>
          </a:ln>
        </p:spPr>
        <p:txBody>
          <a:bodyPr spcFirstLastPara="1" wrap="square" lIns="0" tIns="254000" rIns="0" bIns="0" anchor="t" anchorCtr="0">
            <a:spAutoFit/>
          </a:bodyPr>
          <a:lstStyle/>
          <a:p>
            <a:pPr marL="280035" marR="842644" lvl="0" indent="0" algn="r" rtl="0">
              <a:lnSpc>
                <a:spcPct val="114181"/>
              </a:lnSpc>
              <a:spcBef>
                <a:spcPts val="0"/>
              </a:spcBef>
              <a:spcAft>
                <a:spcPts val="0"/>
              </a:spcAft>
              <a:buNone/>
            </a:pPr>
            <a:r>
              <a:rPr lang="it-IT" sz="2300" b="1" i="1">
                <a:latin typeface="Arial"/>
                <a:ea typeface="Arial"/>
                <a:cs typeface="Arial"/>
                <a:sym typeface="Arial"/>
              </a:rPr>
              <a:t>MODELLO DELL</a:t>
            </a:r>
            <a:r>
              <a:rPr lang="it-IT" sz="2350" b="1" i="1">
                <a:latin typeface="Calibri"/>
                <a:ea typeface="Calibri"/>
                <a:cs typeface="Calibri"/>
                <a:sym typeface="Calibri"/>
              </a:rPr>
              <a:t>’</a:t>
            </a:r>
            <a:r>
              <a:rPr lang="it-IT" sz="2300" b="1" i="1">
                <a:latin typeface="Arial"/>
                <a:ea typeface="Arial"/>
                <a:cs typeface="Arial"/>
                <a:sym typeface="Arial"/>
              </a:rPr>
              <a:t>ICE</a:t>
            </a:r>
            <a:r>
              <a:rPr lang="it-IT" sz="2300" b="1" i="1"/>
              <a:t>B</a:t>
            </a:r>
            <a:r>
              <a:rPr lang="it-IT" sz="2300" b="1" i="1">
                <a:latin typeface="Arial"/>
                <a:ea typeface="Arial"/>
                <a:cs typeface="Arial"/>
                <a:sym typeface="Arial"/>
              </a:rPr>
              <a:t>ERG</a:t>
            </a:r>
            <a:endParaRPr sz="2300">
              <a:latin typeface="Arial"/>
              <a:ea typeface="Arial"/>
              <a:cs typeface="Arial"/>
              <a:sym typeface="Arial"/>
            </a:endParaRPr>
          </a:p>
        </p:txBody>
      </p:sp>
      <p:sp>
        <p:nvSpPr>
          <p:cNvPr id="275" name="Google Shape;275;p16" descr="$PPTXTitle"/>
          <p:cNvSpPr txBox="1">
            <a:spLocks noGrp="1"/>
          </p:cNvSpPr>
          <p:nvPr>
            <p:ph type="title"/>
          </p:nvPr>
        </p:nvSpPr>
        <p:spPr>
          <a:xfrm>
            <a:off x="478155" y="899909"/>
            <a:ext cx="3484245"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Pensiero creativo</a:t>
            </a:r>
            <a:endParaRPr/>
          </a:p>
        </p:txBody>
      </p:sp>
      <p:sp>
        <p:nvSpPr>
          <p:cNvPr id="276" name="Google Shape;276;p16"/>
          <p:cNvSpPr txBox="1"/>
          <p:nvPr/>
        </p:nvSpPr>
        <p:spPr>
          <a:xfrm>
            <a:off x="386078" y="1450853"/>
            <a:ext cx="3161794" cy="73609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350" dirty="0">
                <a:solidFill>
                  <a:srgbClr val="90C225"/>
                </a:solidFill>
                <a:latin typeface="Trebuchet MS"/>
                <a:ea typeface="Trebuchet MS"/>
                <a:cs typeface="Trebuchet MS"/>
                <a:sym typeface="Trebuchet MS"/>
              </a:rPr>
              <a:t>▶	</a:t>
            </a:r>
            <a:r>
              <a:rPr lang="it-IT" sz="1700" dirty="0">
                <a:solidFill>
                  <a:srgbClr val="92D050"/>
                </a:solidFill>
                <a:latin typeface="Trebuchet MS"/>
                <a:ea typeface="Trebuchet MS"/>
                <a:cs typeface="Trebuchet MS"/>
                <a:sym typeface="Trebuchet MS"/>
              </a:rPr>
              <a:t>Pensiero sistemico</a:t>
            </a:r>
            <a:endParaRPr sz="1700" dirty="0">
              <a:latin typeface="Trebuchet MS"/>
              <a:ea typeface="Trebuchet MS"/>
              <a:cs typeface="Trebuchet MS"/>
              <a:sym typeface="Trebuchet MS"/>
            </a:endParaRPr>
          </a:p>
          <a:p>
            <a:pPr marL="12700" lvl="0" indent="0" algn="l" rtl="0">
              <a:lnSpc>
                <a:spcPct val="100000"/>
              </a:lnSpc>
              <a:spcBef>
                <a:spcPts val="1815"/>
              </a:spcBef>
              <a:spcAft>
                <a:spcPts val="0"/>
              </a:spcAft>
              <a:buNone/>
            </a:pPr>
            <a:r>
              <a:rPr lang="it-IT" sz="1500" dirty="0">
                <a:solidFill>
                  <a:srgbClr val="2C3B43"/>
                </a:solidFill>
                <a:latin typeface="Trebuchet MS"/>
                <a:ea typeface="Trebuchet MS"/>
                <a:cs typeface="Trebuchet MS"/>
                <a:sym typeface="Trebuchet MS"/>
              </a:rPr>
              <a:t>Il modello dell’iceberg</a:t>
            </a:r>
            <a:endParaRPr sz="1500" dirty="0">
              <a:latin typeface="Trebuchet MS"/>
              <a:ea typeface="Trebuchet MS"/>
              <a:cs typeface="Trebuchet MS"/>
              <a:sym typeface="Trebuchet MS"/>
            </a:endParaRPr>
          </a:p>
        </p:txBody>
      </p:sp>
      <p:sp>
        <p:nvSpPr>
          <p:cNvPr id="277" name="Google Shape;277;p16"/>
          <p:cNvSpPr txBox="1"/>
          <p:nvPr/>
        </p:nvSpPr>
        <p:spPr>
          <a:xfrm>
            <a:off x="386079" y="2421668"/>
            <a:ext cx="3790315" cy="481965"/>
          </a:xfrm>
          <a:prstGeom prst="rect">
            <a:avLst/>
          </a:prstGeom>
          <a:noFill/>
          <a:ln>
            <a:noFill/>
          </a:ln>
        </p:spPr>
        <p:txBody>
          <a:bodyPr spcFirstLastPara="1" wrap="square" lIns="0" tIns="12700" rIns="0" bIns="0" anchor="t" anchorCtr="0">
            <a:spAutoFit/>
          </a:bodyPr>
          <a:lstStyle/>
          <a:p>
            <a:pPr marL="355600" marR="5080" lvl="0" indent="-343535" algn="l" rtl="0">
              <a:lnSpc>
                <a:spcPct val="100000"/>
              </a:lnSpc>
              <a:spcBef>
                <a:spcPts val="0"/>
              </a:spcBef>
              <a:spcAft>
                <a:spcPts val="0"/>
              </a:spcAft>
              <a:buNone/>
            </a:pPr>
            <a:r>
              <a:rPr lang="it-IT" sz="1200">
                <a:solidFill>
                  <a:srgbClr val="90C225"/>
                </a:solidFill>
                <a:latin typeface="Lucida Sans"/>
                <a:ea typeface="Lucida Sans"/>
                <a:cs typeface="Lucida Sans"/>
                <a:sym typeface="Lucida Sans"/>
              </a:rPr>
              <a:t>▶	</a:t>
            </a:r>
            <a:r>
              <a:rPr lang="it-IT" sz="1500">
                <a:solidFill>
                  <a:srgbClr val="2C3B43"/>
                </a:solidFill>
                <a:latin typeface="Trebuchet MS"/>
                <a:ea typeface="Trebuchet MS"/>
                <a:cs typeface="Trebuchet MS"/>
                <a:sym typeface="Trebuchet MS"/>
              </a:rPr>
              <a:t>Evento: Qual è il problema o l'opportunità specifica?</a:t>
            </a:r>
            <a:endParaRPr sz="1500">
              <a:latin typeface="Trebuchet MS"/>
              <a:ea typeface="Trebuchet MS"/>
              <a:cs typeface="Trebuchet MS"/>
              <a:sym typeface="Trebuchet MS"/>
            </a:endParaRPr>
          </a:p>
        </p:txBody>
      </p:sp>
      <p:sp>
        <p:nvSpPr>
          <p:cNvPr id="278" name="Google Shape;278;p16"/>
          <p:cNvSpPr txBox="1"/>
          <p:nvPr/>
        </p:nvSpPr>
        <p:spPr>
          <a:xfrm>
            <a:off x="386079" y="2906074"/>
            <a:ext cx="4737735" cy="481965"/>
          </a:xfrm>
          <a:prstGeom prst="rect">
            <a:avLst/>
          </a:prstGeom>
          <a:noFill/>
          <a:ln>
            <a:noFill/>
          </a:ln>
        </p:spPr>
        <p:txBody>
          <a:bodyPr spcFirstLastPara="1" wrap="square" lIns="0" tIns="12700" rIns="0" bIns="0" anchor="t" anchorCtr="0">
            <a:spAutoFit/>
          </a:bodyPr>
          <a:lstStyle/>
          <a:p>
            <a:pPr marL="355600" marR="5080" lvl="0" indent="-343535" algn="l" rtl="0">
              <a:lnSpc>
                <a:spcPct val="100000"/>
              </a:lnSpc>
              <a:spcBef>
                <a:spcPts val="0"/>
              </a:spcBef>
              <a:spcAft>
                <a:spcPts val="0"/>
              </a:spcAft>
              <a:buNone/>
            </a:pPr>
            <a:r>
              <a:rPr lang="it-IT" sz="1200">
                <a:solidFill>
                  <a:srgbClr val="90C225"/>
                </a:solidFill>
                <a:latin typeface="Lucida Sans"/>
                <a:ea typeface="Lucida Sans"/>
                <a:cs typeface="Lucida Sans"/>
                <a:sym typeface="Lucida Sans"/>
              </a:rPr>
              <a:t>▶	</a:t>
            </a:r>
            <a:r>
              <a:rPr lang="it-IT" sz="1500">
                <a:solidFill>
                  <a:srgbClr val="2C3B43"/>
                </a:solidFill>
                <a:latin typeface="Trebuchet MS"/>
                <a:ea typeface="Trebuchet MS"/>
                <a:cs typeface="Trebuchet MS"/>
                <a:sym typeface="Trebuchet MS"/>
              </a:rPr>
              <a:t>Modelli/tendenze: quali tendenze o modelli si sono manifestati nel corso del tempo?</a:t>
            </a:r>
            <a:endParaRPr sz="1500">
              <a:latin typeface="Trebuchet MS"/>
              <a:ea typeface="Trebuchet MS"/>
              <a:cs typeface="Trebuchet MS"/>
              <a:sym typeface="Trebuchet MS"/>
            </a:endParaRPr>
          </a:p>
        </p:txBody>
      </p:sp>
      <p:sp>
        <p:nvSpPr>
          <p:cNvPr id="279" name="Google Shape;279;p16"/>
          <p:cNvSpPr txBox="1"/>
          <p:nvPr/>
        </p:nvSpPr>
        <p:spPr>
          <a:xfrm>
            <a:off x="386079" y="3456800"/>
            <a:ext cx="4438650" cy="705321"/>
          </a:xfrm>
          <a:prstGeom prst="rect">
            <a:avLst/>
          </a:prstGeom>
          <a:noFill/>
          <a:ln>
            <a:noFill/>
          </a:ln>
        </p:spPr>
        <p:txBody>
          <a:bodyPr spcFirstLastPara="1" wrap="square" lIns="0" tIns="12700" rIns="0" bIns="0" anchor="t" anchorCtr="0">
            <a:spAutoFit/>
          </a:bodyPr>
          <a:lstStyle/>
          <a:p>
            <a:pPr marL="355600" marR="5080" lvl="0" indent="-343535" algn="l" rtl="0">
              <a:lnSpc>
                <a:spcPct val="100000"/>
              </a:lnSpc>
              <a:spcBef>
                <a:spcPts val="0"/>
              </a:spcBef>
              <a:spcAft>
                <a:spcPts val="0"/>
              </a:spcAft>
              <a:buNone/>
            </a:pPr>
            <a:r>
              <a:rPr lang="it-IT" sz="1200">
                <a:solidFill>
                  <a:srgbClr val="90C225"/>
                </a:solidFill>
                <a:latin typeface="Lucida Sans"/>
                <a:ea typeface="Lucida Sans"/>
                <a:cs typeface="Lucida Sans"/>
                <a:sym typeface="Lucida Sans"/>
              </a:rPr>
              <a:t>▶	</a:t>
            </a:r>
            <a:r>
              <a:rPr lang="it-IT" sz="1500">
                <a:solidFill>
                  <a:srgbClr val="2C3B43"/>
                </a:solidFill>
                <a:latin typeface="Trebuchet MS"/>
                <a:ea typeface="Trebuchet MS"/>
                <a:cs typeface="Trebuchet MS"/>
                <a:sym typeface="Trebuchet MS"/>
              </a:rPr>
              <a:t>Strutture sottostanti: cosa ha influenzato questi modelli e in che modo sono interconnessi?</a:t>
            </a:r>
            <a:endParaRPr sz="1500">
              <a:latin typeface="Trebuchet MS"/>
              <a:ea typeface="Trebuchet MS"/>
              <a:cs typeface="Trebuchet MS"/>
              <a:sym typeface="Trebuchet MS"/>
            </a:endParaRPr>
          </a:p>
        </p:txBody>
      </p:sp>
      <p:sp>
        <p:nvSpPr>
          <p:cNvPr id="280" name="Google Shape;280;p16"/>
          <p:cNvSpPr txBox="1"/>
          <p:nvPr/>
        </p:nvSpPr>
        <p:spPr>
          <a:xfrm>
            <a:off x="386079" y="4162121"/>
            <a:ext cx="5026025" cy="481965"/>
          </a:xfrm>
          <a:prstGeom prst="rect">
            <a:avLst/>
          </a:prstGeom>
          <a:noFill/>
          <a:ln>
            <a:noFill/>
          </a:ln>
        </p:spPr>
        <p:txBody>
          <a:bodyPr spcFirstLastPara="1" wrap="square" lIns="0" tIns="12700" rIns="0" bIns="0" anchor="t" anchorCtr="0">
            <a:spAutoFit/>
          </a:bodyPr>
          <a:lstStyle/>
          <a:p>
            <a:pPr marL="355600" marR="5080" lvl="0" indent="-343535" algn="l" rtl="0">
              <a:lnSpc>
                <a:spcPct val="100000"/>
              </a:lnSpc>
              <a:spcBef>
                <a:spcPts val="0"/>
              </a:spcBef>
              <a:spcAft>
                <a:spcPts val="0"/>
              </a:spcAft>
              <a:buNone/>
            </a:pPr>
            <a:r>
              <a:rPr lang="it-IT" sz="1200">
                <a:solidFill>
                  <a:srgbClr val="90C225"/>
                </a:solidFill>
                <a:latin typeface="Lucida Sans"/>
                <a:ea typeface="Lucida Sans"/>
                <a:cs typeface="Lucida Sans"/>
                <a:sym typeface="Lucida Sans"/>
              </a:rPr>
              <a:t>▶</a:t>
            </a: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Modelli mentali: quali presupposti, convinzioni e valori hanno le persone riguardo al sistema?</a:t>
            </a:r>
            <a:endParaRPr sz="1500">
              <a:latin typeface="Trebuchet MS"/>
              <a:ea typeface="Trebuchet MS"/>
              <a:cs typeface="Trebuchet MS"/>
              <a:sym typeface="Trebuchet MS"/>
            </a:endParaRPr>
          </a:p>
        </p:txBody>
      </p:sp>
      <p:sp>
        <p:nvSpPr>
          <p:cNvPr id="281" name="Google Shape;281;p16"/>
          <p:cNvSpPr txBox="1"/>
          <p:nvPr/>
        </p:nvSpPr>
        <p:spPr>
          <a:xfrm>
            <a:off x="7502525" y="3530168"/>
            <a:ext cx="1148715" cy="248285"/>
          </a:xfrm>
          <a:prstGeom prst="rect">
            <a:avLst/>
          </a:prstGeom>
          <a:solidFill>
            <a:srgbClr val="E3E3E3"/>
          </a:solidFill>
          <a:ln>
            <a:noFill/>
          </a:ln>
        </p:spPr>
        <p:txBody>
          <a:bodyPr spcFirstLastPara="1" wrap="square" lIns="0" tIns="0" rIns="0" bIns="0" anchor="t" anchorCtr="0">
            <a:spAutoFit/>
          </a:bodyPr>
          <a:lstStyle/>
          <a:p>
            <a:pPr marL="248285" lvl="0" indent="0" algn="l" rtl="0">
              <a:lnSpc>
                <a:spcPct val="113823"/>
              </a:lnSpc>
              <a:spcBef>
                <a:spcPts val="0"/>
              </a:spcBef>
              <a:spcAft>
                <a:spcPts val="0"/>
              </a:spcAft>
              <a:buNone/>
            </a:pPr>
            <a:r>
              <a:rPr lang="it-IT" sz="1700" b="1" i="1">
                <a:latin typeface="Arial"/>
                <a:ea typeface="Arial"/>
                <a:cs typeface="Arial"/>
                <a:sym typeface="Arial"/>
              </a:rPr>
              <a:t>EVENTI</a:t>
            </a:r>
            <a:endParaRPr sz="1700">
              <a:latin typeface="Arial"/>
              <a:ea typeface="Arial"/>
              <a:cs typeface="Arial"/>
              <a:sym typeface="Arial"/>
            </a:endParaRPr>
          </a:p>
        </p:txBody>
      </p:sp>
      <p:sp>
        <p:nvSpPr>
          <p:cNvPr id="282" name="Google Shape;282;p16"/>
          <p:cNvSpPr txBox="1"/>
          <p:nvPr/>
        </p:nvSpPr>
        <p:spPr>
          <a:xfrm>
            <a:off x="7127988" y="4070525"/>
            <a:ext cx="1897800" cy="261600"/>
          </a:xfrm>
          <a:prstGeom prst="rect">
            <a:avLst/>
          </a:prstGeom>
          <a:solidFill>
            <a:srgbClr val="8DADEF"/>
          </a:solidFill>
          <a:ln>
            <a:noFill/>
          </a:ln>
        </p:spPr>
        <p:txBody>
          <a:bodyPr spcFirstLastPara="1" wrap="square" lIns="0" tIns="0" rIns="0" bIns="0" anchor="t" anchorCtr="0">
            <a:spAutoFit/>
          </a:bodyPr>
          <a:lstStyle/>
          <a:p>
            <a:pPr marL="344805" lvl="0" indent="0" algn="l" rtl="0">
              <a:lnSpc>
                <a:spcPct val="113823"/>
              </a:lnSpc>
              <a:spcBef>
                <a:spcPts val="0"/>
              </a:spcBef>
              <a:spcAft>
                <a:spcPts val="0"/>
              </a:spcAft>
              <a:buNone/>
            </a:pPr>
            <a:r>
              <a:rPr lang="it-IT" sz="1700" b="1" i="1">
                <a:latin typeface="Arial"/>
                <a:ea typeface="Arial"/>
                <a:cs typeface="Arial"/>
                <a:sym typeface="Arial"/>
              </a:rPr>
              <a:t>MODELLI</a:t>
            </a:r>
            <a:endParaRPr sz="1700">
              <a:latin typeface="Arial"/>
              <a:ea typeface="Arial"/>
              <a:cs typeface="Arial"/>
              <a:sym typeface="Arial"/>
            </a:endParaRPr>
          </a:p>
        </p:txBody>
      </p:sp>
      <p:sp>
        <p:nvSpPr>
          <p:cNvPr id="283" name="Google Shape;283;p16"/>
          <p:cNvSpPr txBox="1"/>
          <p:nvPr/>
        </p:nvSpPr>
        <p:spPr>
          <a:xfrm>
            <a:off x="7320937" y="4754426"/>
            <a:ext cx="1825500" cy="261600"/>
          </a:xfrm>
          <a:prstGeom prst="rect">
            <a:avLst/>
          </a:prstGeom>
          <a:solidFill>
            <a:srgbClr val="85A9F5"/>
          </a:solidFill>
          <a:ln>
            <a:noFill/>
          </a:ln>
        </p:spPr>
        <p:txBody>
          <a:bodyPr spcFirstLastPara="1" wrap="square" lIns="0" tIns="0" rIns="0" bIns="0" anchor="t" anchorCtr="0">
            <a:spAutoFit/>
          </a:bodyPr>
          <a:lstStyle/>
          <a:p>
            <a:pPr marL="337185" lvl="0" indent="0" algn="l" rtl="0">
              <a:lnSpc>
                <a:spcPct val="113823"/>
              </a:lnSpc>
              <a:spcBef>
                <a:spcPts val="0"/>
              </a:spcBef>
              <a:spcAft>
                <a:spcPts val="0"/>
              </a:spcAft>
              <a:buNone/>
            </a:pPr>
            <a:r>
              <a:rPr lang="it-IT" sz="1700" b="1" i="1">
                <a:latin typeface="Arial"/>
                <a:ea typeface="Arial"/>
                <a:cs typeface="Arial"/>
                <a:sym typeface="Arial"/>
              </a:rPr>
              <a:t>STRUTTURE</a:t>
            </a:r>
            <a:endParaRPr sz="1700">
              <a:latin typeface="Arial"/>
              <a:ea typeface="Arial"/>
              <a:cs typeface="Arial"/>
              <a:sym typeface="Arial"/>
            </a:endParaRPr>
          </a:p>
        </p:txBody>
      </p:sp>
      <p:sp>
        <p:nvSpPr>
          <p:cNvPr id="284" name="Google Shape;284;p16"/>
          <p:cNvSpPr txBox="1"/>
          <p:nvPr/>
        </p:nvSpPr>
        <p:spPr>
          <a:xfrm>
            <a:off x="7632344" y="5145417"/>
            <a:ext cx="1202690" cy="2844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700" b="1" i="1">
                <a:latin typeface="Arial"/>
                <a:ea typeface="Arial"/>
                <a:cs typeface="Arial"/>
                <a:sym typeface="Arial"/>
              </a:rPr>
              <a:t>MODELLI MENTALI</a:t>
            </a:r>
            <a:endParaRPr sz="1700">
              <a:latin typeface="Arial"/>
              <a:ea typeface="Arial"/>
              <a:cs typeface="Arial"/>
              <a:sym typeface="Arial"/>
            </a:endParaRPr>
          </a:p>
        </p:txBody>
      </p:sp>
      <p:pic>
        <p:nvPicPr>
          <p:cNvPr id="285" name="Google Shape;285;p16"/>
          <p:cNvPicPr preferRelativeResize="0"/>
          <p:nvPr/>
        </p:nvPicPr>
        <p:blipFill rotWithShape="1">
          <a:blip r:embed="rId4">
            <a:alphaModFix/>
          </a:blip>
          <a:srcRect/>
          <a:stretch/>
        </p:blipFill>
        <p:spPr>
          <a:xfrm>
            <a:off x="464184" y="311962"/>
            <a:ext cx="1240191" cy="339470"/>
          </a:xfrm>
          <a:prstGeom prst="rect">
            <a:avLst/>
          </a:prstGeom>
          <a:noFill/>
          <a:ln>
            <a:noFill/>
          </a:ln>
        </p:spPr>
      </p:pic>
      <p:sp>
        <p:nvSpPr>
          <p:cNvPr id="286" name="Google Shape;286;p16"/>
          <p:cNvSpPr txBox="1"/>
          <p:nvPr/>
        </p:nvSpPr>
        <p:spPr>
          <a:xfrm>
            <a:off x="9750300" y="4056000"/>
            <a:ext cx="2042400" cy="1257000"/>
          </a:xfrm>
          <a:prstGeom prst="rect">
            <a:avLst/>
          </a:prstGeom>
          <a:solidFill>
            <a:srgbClr val="85A9F5"/>
          </a:solidFill>
          <a:ln>
            <a:noFill/>
          </a:ln>
        </p:spPr>
        <p:txBody>
          <a:bodyPr spcFirstLastPara="1" wrap="square" lIns="0" tIns="187325" rIns="0" bIns="0" anchor="t" anchorCtr="0">
            <a:spAutoFit/>
          </a:bodyPr>
          <a:lstStyle/>
          <a:p>
            <a:pPr marL="277495" lvl="0" indent="0" algn="l" rtl="0">
              <a:lnSpc>
                <a:spcPct val="119705"/>
              </a:lnSpc>
              <a:spcBef>
                <a:spcPts val="0"/>
              </a:spcBef>
              <a:spcAft>
                <a:spcPts val="0"/>
              </a:spcAft>
              <a:buNone/>
            </a:pPr>
            <a:r>
              <a:rPr lang="it-IT" sz="1500" b="1" i="1">
                <a:latin typeface="Arial"/>
                <a:ea typeface="Arial"/>
                <a:cs typeface="Arial"/>
                <a:sym typeface="Arial"/>
              </a:rPr>
              <a:t>Cosa sta</a:t>
            </a:r>
            <a:endParaRPr sz="1500">
              <a:latin typeface="Arial"/>
              <a:ea typeface="Arial"/>
              <a:cs typeface="Arial"/>
              <a:sym typeface="Arial"/>
            </a:endParaRPr>
          </a:p>
          <a:p>
            <a:pPr marL="447040" marR="478155" lvl="0" indent="0" algn="l" rtl="0">
              <a:lnSpc>
                <a:spcPct val="119411"/>
              </a:lnSpc>
              <a:spcBef>
                <a:spcPts val="70"/>
              </a:spcBef>
              <a:spcAft>
                <a:spcPts val="0"/>
              </a:spcAft>
              <a:buNone/>
            </a:pPr>
            <a:r>
              <a:rPr lang="it-IT" sz="1500" b="1" i="1">
                <a:latin typeface="Arial"/>
                <a:ea typeface="Arial"/>
                <a:cs typeface="Arial"/>
                <a:sym typeface="Arial"/>
              </a:rPr>
              <a:t>succedendo sotto la superficie</a:t>
            </a:r>
            <a:endParaRPr sz="1500">
              <a:latin typeface="Arial"/>
              <a:ea typeface="Arial"/>
              <a:cs typeface="Arial"/>
              <a:sym typeface="Arial"/>
            </a:endParaRPr>
          </a:p>
        </p:txBody>
      </p:sp>
      <p:sp>
        <p:nvSpPr>
          <p:cNvPr id="287" name="Google Shape;287;p16"/>
          <p:cNvSpPr txBox="1"/>
          <p:nvPr/>
        </p:nvSpPr>
        <p:spPr>
          <a:xfrm>
            <a:off x="5596125" y="2165424"/>
            <a:ext cx="2042400" cy="750300"/>
          </a:xfrm>
          <a:prstGeom prst="rect">
            <a:avLst/>
          </a:prstGeom>
          <a:solidFill>
            <a:srgbClr val="EDEFFB"/>
          </a:solidFill>
          <a:ln>
            <a:noFill/>
          </a:ln>
        </p:spPr>
        <p:txBody>
          <a:bodyPr spcFirstLastPara="1" wrap="square" lIns="0" tIns="133350" rIns="0" bIns="0" anchor="t" anchorCtr="0">
            <a:spAutoFit/>
          </a:bodyPr>
          <a:lstStyle/>
          <a:p>
            <a:pPr marL="185420" lvl="0" indent="0" algn="l" rtl="0">
              <a:lnSpc>
                <a:spcPct val="100000"/>
              </a:lnSpc>
              <a:spcBef>
                <a:spcPts val="0"/>
              </a:spcBef>
              <a:spcAft>
                <a:spcPts val="0"/>
              </a:spcAft>
              <a:buNone/>
            </a:pPr>
            <a:r>
              <a:rPr lang="it-IT" sz="2000" b="1" i="1">
                <a:latin typeface="Arial"/>
                <a:ea typeface="Arial"/>
                <a:cs typeface="Arial"/>
                <a:sym typeface="Arial"/>
              </a:rPr>
              <a:t>Cosa si vede dall'esterno</a:t>
            </a:r>
            <a:endParaRPr sz="2000">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291"/>
        <p:cNvGrpSpPr/>
        <p:nvPr/>
      </p:nvGrpSpPr>
      <p:grpSpPr>
        <a:xfrm>
          <a:off x="0" y="0"/>
          <a:ext cx="0" cy="0"/>
          <a:chOff x="0" y="0"/>
          <a:chExt cx="0" cy="0"/>
        </a:xfrm>
      </p:grpSpPr>
      <p:sp>
        <p:nvSpPr>
          <p:cNvPr id="292" name="Google Shape;292;p17" descr="$PPTXTitle"/>
          <p:cNvSpPr txBox="1">
            <a:spLocks noGrp="1"/>
          </p:cNvSpPr>
          <p:nvPr>
            <p:ph type="ctrTitle"/>
          </p:nvPr>
        </p:nvSpPr>
        <p:spPr>
          <a:xfrm>
            <a:off x="478155" y="1180261"/>
            <a:ext cx="5272405" cy="958850"/>
          </a:xfrm>
          <a:prstGeom prst="rect">
            <a:avLst/>
          </a:prstGeom>
          <a:noFill/>
          <a:ln>
            <a:noFill/>
          </a:ln>
        </p:spPr>
        <p:txBody>
          <a:bodyPr spcFirstLastPara="1" wrap="square" lIns="0" tIns="481325" rIns="0" bIns="0" anchor="t" anchorCtr="0">
            <a:spAutoFit/>
          </a:bodyPr>
          <a:lstStyle/>
          <a:p>
            <a:pPr marL="234950" lvl="0" indent="0" algn="l" rtl="0">
              <a:lnSpc>
                <a:spcPct val="100000"/>
              </a:lnSpc>
              <a:spcBef>
                <a:spcPts val="0"/>
              </a:spcBef>
              <a:spcAft>
                <a:spcPts val="0"/>
              </a:spcAft>
              <a:buNone/>
            </a:pPr>
            <a:r>
              <a:rPr lang="it-IT">
                <a:latin typeface="Trebuchet MS"/>
                <a:ea typeface="Trebuchet MS"/>
                <a:cs typeface="Trebuchet MS"/>
                <a:sym typeface="Trebuchet MS"/>
              </a:rPr>
              <a:t>BREVE DISCUSSIONE</a:t>
            </a:r>
            <a:endParaRPr/>
          </a:p>
        </p:txBody>
      </p:sp>
      <p:sp>
        <p:nvSpPr>
          <p:cNvPr id="293" name="Google Shape;293;p17"/>
          <p:cNvSpPr txBox="1"/>
          <p:nvPr/>
        </p:nvSpPr>
        <p:spPr>
          <a:xfrm>
            <a:off x="386079" y="3154845"/>
            <a:ext cx="5692800" cy="1094400"/>
          </a:xfrm>
          <a:prstGeom prst="rect">
            <a:avLst/>
          </a:prstGeom>
          <a:noFill/>
          <a:ln>
            <a:noFill/>
          </a:ln>
        </p:spPr>
        <p:txBody>
          <a:bodyPr spcFirstLastPara="1" wrap="square" lIns="0" tIns="14600" rIns="0" bIns="0" anchor="t" anchorCtr="0">
            <a:spAutoFit/>
          </a:bodyPr>
          <a:lstStyle/>
          <a:p>
            <a:pPr marL="355600" marR="5080" lvl="0" indent="-343535" algn="l" rtl="0">
              <a:lnSpc>
                <a:spcPct val="99500"/>
              </a:lnSpc>
              <a:spcBef>
                <a:spcPts val="0"/>
              </a:spcBef>
              <a:spcAft>
                <a:spcPts val="0"/>
              </a:spcAft>
              <a:buNone/>
            </a:pPr>
            <a:r>
              <a:rPr lang="it-IT" sz="1900">
                <a:solidFill>
                  <a:srgbClr val="90C225"/>
                </a:solidFill>
                <a:latin typeface="Trebuchet MS"/>
                <a:ea typeface="Trebuchet MS"/>
                <a:cs typeface="Trebuchet MS"/>
                <a:sym typeface="Trebuchet MS"/>
              </a:rPr>
              <a:t>▶ </a:t>
            </a:r>
            <a:r>
              <a:rPr lang="it-IT" sz="2350" b="1" i="1">
                <a:solidFill>
                  <a:srgbClr val="2C3B43"/>
                </a:solidFill>
                <a:latin typeface="Trebuchet MS"/>
                <a:ea typeface="Trebuchet MS"/>
                <a:cs typeface="Trebuchet MS"/>
                <a:sym typeface="Trebuchet MS"/>
              </a:rPr>
              <a:t>Quali sistemi nascosti influenzano la sostenibilità nel tuo programma di formazione professionale?</a:t>
            </a:r>
            <a:endParaRPr sz="2350">
              <a:latin typeface="Trebuchet MS"/>
              <a:ea typeface="Trebuchet MS"/>
              <a:cs typeface="Trebuchet MS"/>
              <a:sym typeface="Trebuchet MS"/>
            </a:endParaRPr>
          </a:p>
        </p:txBody>
      </p:sp>
      <p:pic>
        <p:nvPicPr>
          <p:cNvPr id="294" name="Google Shape;294;p17"/>
          <p:cNvPicPr preferRelativeResize="0"/>
          <p:nvPr/>
        </p:nvPicPr>
        <p:blipFill rotWithShape="1">
          <a:blip r:embed="rId3">
            <a:alphaModFix/>
          </a:blip>
          <a:srcRect/>
          <a:stretch/>
        </p:blipFill>
        <p:spPr>
          <a:xfrm>
            <a:off x="464184" y="312394"/>
            <a:ext cx="1240191" cy="339470"/>
          </a:xfrm>
          <a:prstGeom prst="rect">
            <a:avLst/>
          </a:prstGeom>
          <a:noFill/>
          <a:ln>
            <a:noFill/>
          </a:ln>
        </p:spPr>
      </p:pic>
      <p:grpSp>
        <p:nvGrpSpPr>
          <p:cNvPr id="295" name="Google Shape;295;p17"/>
          <p:cNvGrpSpPr/>
          <p:nvPr/>
        </p:nvGrpSpPr>
        <p:grpSpPr>
          <a:xfrm>
            <a:off x="7155180" y="0"/>
            <a:ext cx="5037414" cy="6858888"/>
            <a:chOff x="7155180" y="0"/>
            <a:chExt cx="5037414" cy="6858888"/>
          </a:xfrm>
        </p:grpSpPr>
        <p:sp>
          <p:nvSpPr>
            <p:cNvPr id="296" name="Google Shape;296;p17"/>
            <p:cNvSpPr/>
            <p:nvPr/>
          </p:nvSpPr>
          <p:spPr>
            <a:xfrm>
              <a:off x="9371075"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97" name="Google Shape;297;p17"/>
            <p:cNvSpPr/>
            <p:nvPr/>
          </p:nvSpPr>
          <p:spPr>
            <a:xfrm>
              <a:off x="7424927"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98" name="Google Shape;298;p17"/>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99" name="Google Shape;299;p17"/>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00" name="Google Shape;300;p17"/>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01" name="Google Shape;301;p17"/>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02" name="Google Shape;302;p17"/>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03" name="Google Shape;303;p17"/>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04" name="Google Shape;304;p17"/>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05" name="Google Shape;305;p17"/>
            <p:cNvSpPr/>
            <p:nvPr/>
          </p:nvSpPr>
          <p:spPr>
            <a:xfrm>
              <a:off x="7155180" y="998219"/>
              <a:ext cx="4937760" cy="4958080"/>
            </a:xfrm>
            <a:custGeom>
              <a:avLst/>
              <a:gdLst/>
              <a:ahLst/>
              <a:cxnLst/>
              <a:rect l="l" t="t" r="r" b="b"/>
              <a:pathLst>
                <a:path w="4937759" h="4958080" extrusionOk="0">
                  <a:moveTo>
                    <a:pt x="4114800" y="4957571"/>
                  </a:moveTo>
                  <a:lnTo>
                    <a:pt x="822960" y="4957571"/>
                  </a:lnTo>
                  <a:lnTo>
                    <a:pt x="774601" y="4956175"/>
                  </a:lnTo>
                  <a:lnTo>
                    <a:pt x="726979" y="4952034"/>
                  </a:lnTo>
                  <a:lnTo>
                    <a:pt x="680172" y="4945231"/>
                  </a:lnTo>
                  <a:lnTo>
                    <a:pt x="634254" y="4935838"/>
                  </a:lnTo>
                  <a:lnTo>
                    <a:pt x="589304" y="4923933"/>
                  </a:lnTo>
                  <a:lnTo>
                    <a:pt x="545399" y="4909597"/>
                  </a:lnTo>
                  <a:lnTo>
                    <a:pt x="502616" y="4892902"/>
                  </a:lnTo>
                  <a:lnTo>
                    <a:pt x="461031" y="4873929"/>
                  </a:lnTo>
                  <a:lnTo>
                    <a:pt x="420724" y="4852753"/>
                  </a:lnTo>
                  <a:lnTo>
                    <a:pt x="381768" y="4829452"/>
                  </a:lnTo>
                  <a:lnTo>
                    <a:pt x="344245" y="4804104"/>
                  </a:lnTo>
                  <a:lnTo>
                    <a:pt x="308229" y="4776784"/>
                  </a:lnTo>
                  <a:lnTo>
                    <a:pt x="273799" y="4747571"/>
                  </a:lnTo>
                  <a:lnTo>
                    <a:pt x="241030" y="4716541"/>
                  </a:lnTo>
                  <a:lnTo>
                    <a:pt x="209999" y="4683772"/>
                  </a:lnTo>
                  <a:lnTo>
                    <a:pt x="180787" y="4649341"/>
                  </a:lnTo>
                  <a:lnTo>
                    <a:pt x="153467" y="4613324"/>
                  </a:lnTo>
                  <a:lnTo>
                    <a:pt x="128118" y="4575802"/>
                  </a:lnTo>
                  <a:lnTo>
                    <a:pt x="104817" y="4536847"/>
                  </a:lnTo>
                  <a:lnTo>
                    <a:pt x="83641" y="4496539"/>
                  </a:lnTo>
                  <a:lnTo>
                    <a:pt x="64668" y="4454955"/>
                  </a:lnTo>
                  <a:lnTo>
                    <a:pt x="47974" y="4412172"/>
                  </a:lnTo>
                  <a:lnTo>
                    <a:pt x="33637" y="4368267"/>
                  </a:lnTo>
                  <a:lnTo>
                    <a:pt x="21732" y="4323315"/>
                  </a:lnTo>
                  <a:lnTo>
                    <a:pt x="12340" y="4277398"/>
                  </a:lnTo>
                  <a:lnTo>
                    <a:pt x="5536" y="4230590"/>
                  </a:lnTo>
                  <a:lnTo>
                    <a:pt x="1396" y="4182969"/>
                  </a:lnTo>
                  <a:lnTo>
                    <a:pt x="0" y="4134611"/>
                  </a:lnTo>
                  <a:lnTo>
                    <a:pt x="0" y="822958"/>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58"/>
                  </a:lnTo>
                  <a:lnTo>
                    <a:pt x="4937760" y="4134611"/>
                  </a:lnTo>
                  <a:lnTo>
                    <a:pt x="4936363" y="4182969"/>
                  </a:lnTo>
                  <a:lnTo>
                    <a:pt x="4932222" y="4230590"/>
                  </a:lnTo>
                  <a:lnTo>
                    <a:pt x="4925419" y="4277398"/>
                  </a:lnTo>
                  <a:lnTo>
                    <a:pt x="4916025" y="4323315"/>
                  </a:lnTo>
                  <a:lnTo>
                    <a:pt x="4904121" y="4368267"/>
                  </a:lnTo>
                  <a:lnTo>
                    <a:pt x="4889785" y="4412172"/>
                  </a:lnTo>
                  <a:lnTo>
                    <a:pt x="4873090" y="4454955"/>
                  </a:lnTo>
                  <a:lnTo>
                    <a:pt x="4854116" y="4496539"/>
                  </a:lnTo>
                  <a:lnTo>
                    <a:pt x="4832941" y="4536847"/>
                  </a:lnTo>
                  <a:lnTo>
                    <a:pt x="4809640" y="4575802"/>
                  </a:lnTo>
                  <a:lnTo>
                    <a:pt x="4784292" y="4613324"/>
                  </a:lnTo>
                  <a:lnTo>
                    <a:pt x="4756972" y="4649341"/>
                  </a:lnTo>
                  <a:lnTo>
                    <a:pt x="4727759" y="4683772"/>
                  </a:lnTo>
                  <a:lnTo>
                    <a:pt x="4696729" y="4716541"/>
                  </a:lnTo>
                  <a:lnTo>
                    <a:pt x="4663959" y="4747571"/>
                  </a:lnTo>
                  <a:lnTo>
                    <a:pt x="4629529" y="4776784"/>
                  </a:lnTo>
                  <a:lnTo>
                    <a:pt x="4593513" y="4804104"/>
                  </a:lnTo>
                  <a:lnTo>
                    <a:pt x="4555990" y="4829452"/>
                  </a:lnTo>
                  <a:lnTo>
                    <a:pt x="4517035" y="4852753"/>
                  </a:lnTo>
                  <a:lnTo>
                    <a:pt x="4476727" y="4873929"/>
                  </a:lnTo>
                  <a:lnTo>
                    <a:pt x="4435143" y="4892902"/>
                  </a:lnTo>
                  <a:lnTo>
                    <a:pt x="4392360" y="4909597"/>
                  </a:lnTo>
                  <a:lnTo>
                    <a:pt x="4348455" y="4923933"/>
                  </a:lnTo>
                  <a:lnTo>
                    <a:pt x="4303503" y="4935838"/>
                  </a:lnTo>
                  <a:lnTo>
                    <a:pt x="4257587" y="4945231"/>
                  </a:lnTo>
                  <a:lnTo>
                    <a:pt x="4210779" y="4952034"/>
                  </a:lnTo>
                  <a:lnTo>
                    <a:pt x="4163157" y="4956175"/>
                  </a:lnTo>
                  <a:lnTo>
                    <a:pt x="4114800" y="4957571"/>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306" name="Google Shape;306;p17"/>
            <p:cNvPicPr preferRelativeResize="0"/>
            <p:nvPr/>
          </p:nvPicPr>
          <p:blipFill rotWithShape="1">
            <a:blip r:embed="rId4">
              <a:alphaModFix/>
            </a:blip>
            <a:srcRect/>
            <a:stretch/>
          </p:blipFill>
          <p:spPr>
            <a:xfrm>
              <a:off x="7559039" y="1527047"/>
              <a:ext cx="4166615" cy="4166616"/>
            </a:xfrm>
            <a:prstGeom prst="rect">
              <a:avLst/>
            </a:prstGeom>
            <a:noFill/>
            <a:ln>
              <a:noFill/>
            </a:ln>
          </p:spPr>
        </p:pic>
      </p:grpSp>
      <p:sp>
        <p:nvSpPr>
          <p:cNvPr id="307" name="Google Shape;307;p17"/>
          <p:cNvSpPr/>
          <p:nvPr/>
        </p:nvSpPr>
        <p:spPr>
          <a:xfrm>
            <a:off x="0" y="3926700"/>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311"/>
        <p:cNvGrpSpPr/>
        <p:nvPr/>
      </p:nvGrpSpPr>
      <p:grpSpPr>
        <a:xfrm>
          <a:off x="0" y="0"/>
          <a:ext cx="0" cy="0"/>
          <a:chOff x="0" y="0"/>
          <a:chExt cx="0" cy="0"/>
        </a:xfrm>
      </p:grpSpPr>
      <p:sp>
        <p:nvSpPr>
          <p:cNvPr id="312" name="Google Shape;312;p18" descr="$PPTXTitle"/>
          <p:cNvSpPr txBox="1">
            <a:spLocks noGrp="1"/>
          </p:cNvSpPr>
          <p:nvPr>
            <p:ph type="ctrTitle"/>
          </p:nvPr>
        </p:nvSpPr>
        <p:spPr>
          <a:xfrm>
            <a:off x="478155" y="1180261"/>
            <a:ext cx="5272405" cy="958850"/>
          </a:xfrm>
          <a:prstGeom prst="rect">
            <a:avLst/>
          </a:prstGeom>
          <a:noFill/>
          <a:ln>
            <a:noFill/>
          </a:ln>
        </p:spPr>
        <p:txBody>
          <a:bodyPr spcFirstLastPara="1" wrap="square" lIns="0" tIns="481325" rIns="0" bIns="0" anchor="t" anchorCtr="0">
            <a:spAutoFit/>
          </a:bodyPr>
          <a:lstStyle/>
          <a:p>
            <a:pPr marL="234950" lvl="0" indent="0" algn="l" rtl="0">
              <a:lnSpc>
                <a:spcPct val="100000"/>
              </a:lnSpc>
              <a:spcBef>
                <a:spcPts val="0"/>
              </a:spcBef>
              <a:spcAft>
                <a:spcPts val="0"/>
              </a:spcAft>
              <a:buNone/>
            </a:pPr>
            <a:r>
              <a:rPr lang="it-IT">
                <a:latin typeface="Trebuchet MS"/>
                <a:ea typeface="Trebuchet MS"/>
                <a:cs typeface="Trebuchet MS"/>
                <a:sym typeface="Trebuchet MS"/>
              </a:rPr>
              <a:t>DISCUSSIONE APPLICATA</a:t>
            </a:r>
            <a:endParaRPr/>
          </a:p>
        </p:txBody>
      </p:sp>
      <p:sp>
        <p:nvSpPr>
          <p:cNvPr id="313" name="Google Shape;313;p18"/>
          <p:cNvSpPr txBox="1"/>
          <p:nvPr/>
        </p:nvSpPr>
        <p:spPr>
          <a:xfrm>
            <a:off x="386079" y="3464661"/>
            <a:ext cx="5744210" cy="740410"/>
          </a:xfrm>
          <a:prstGeom prst="rect">
            <a:avLst/>
          </a:prstGeom>
          <a:noFill/>
          <a:ln>
            <a:noFill/>
          </a:ln>
        </p:spPr>
        <p:txBody>
          <a:bodyPr spcFirstLastPara="1" wrap="square" lIns="0" tIns="25400" rIns="0" bIns="0" anchor="t" anchorCtr="0">
            <a:spAutoFit/>
          </a:bodyPr>
          <a:lstStyle/>
          <a:p>
            <a:pPr marL="355600" marR="5080" lvl="0" indent="-343535" algn="l" rtl="0">
              <a:lnSpc>
                <a:spcPct val="119574"/>
              </a:lnSpc>
              <a:spcBef>
                <a:spcPts val="0"/>
              </a:spcBef>
              <a:spcAft>
                <a:spcPts val="0"/>
              </a:spcAft>
              <a:buNone/>
            </a:pPr>
            <a:r>
              <a:rPr lang="it-IT" sz="1900">
                <a:solidFill>
                  <a:srgbClr val="90C225"/>
                </a:solidFill>
                <a:latin typeface="Trebuchet MS"/>
                <a:ea typeface="Trebuchet MS"/>
                <a:cs typeface="Trebuchet MS"/>
                <a:sym typeface="Trebuchet MS"/>
              </a:rPr>
              <a:t>▶ </a:t>
            </a:r>
            <a:r>
              <a:rPr lang="it-IT" sz="2350" b="1" i="1">
                <a:solidFill>
                  <a:srgbClr val="2C3B43"/>
                </a:solidFill>
                <a:latin typeface="Trebuchet MS"/>
                <a:ea typeface="Trebuchet MS"/>
                <a:cs typeface="Trebuchet MS"/>
                <a:sym typeface="Trebuchet MS"/>
              </a:rPr>
              <a:t>Quali modelli osservi nelle sfide legate alla sostenibilità?</a:t>
            </a:r>
            <a:endParaRPr sz="2350">
              <a:latin typeface="Trebuchet MS"/>
              <a:ea typeface="Trebuchet MS"/>
              <a:cs typeface="Trebuchet MS"/>
              <a:sym typeface="Trebuchet MS"/>
            </a:endParaRPr>
          </a:p>
        </p:txBody>
      </p:sp>
      <p:pic>
        <p:nvPicPr>
          <p:cNvPr id="314" name="Google Shape;314;p18"/>
          <p:cNvPicPr preferRelativeResize="0"/>
          <p:nvPr/>
        </p:nvPicPr>
        <p:blipFill rotWithShape="1">
          <a:blip r:embed="rId3">
            <a:alphaModFix/>
          </a:blip>
          <a:srcRect/>
          <a:stretch/>
        </p:blipFill>
        <p:spPr>
          <a:xfrm>
            <a:off x="464184" y="312394"/>
            <a:ext cx="1240191" cy="339470"/>
          </a:xfrm>
          <a:prstGeom prst="rect">
            <a:avLst/>
          </a:prstGeom>
          <a:noFill/>
          <a:ln>
            <a:noFill/>
          </a:ln>
        </p:spPr>
      </p:pic>
      <p:grpSp>
        <p:nvGrpSpPr>
          <p:cNvPr id="315" name="Google Shape;315;p18"/>
          <p:cNvGrpSpPr/>
          <p:nvPr/>
        </p:nvGrpSpPr>
        <p:grpSpPr>
          <a:xfrm>
            <a:off x="7155180" y="0"/>
            <a:ext cx="5037414" cy="6858888"/>
            <a:chOff x="7155180" y="0"/>
            <a:chExt cx="5037414" cy="6858888"/>
          </a:xfrm>
        </p:grpSpPr>
        <p:sp>
          <p:nvSpPr>
            <p:cNvPr id="316" name="Google Shape;316;p18"/>
            <p:cNvSpPr/>
            <p:nvPr/>
          </p:nvSpPr>
          <p:spPr>
            <a:xfrm>
              <a:off x="9371075"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17" name="Google Shape;317;p18"/>
            <p:cNvSpPr/>
            <p:nvPr/>
          </p:nvSpPr>
          <p:spPr>
            <a:xfrm>
              <a:off x="7424927"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18" name="Google Shape;318;p18"/>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19" name="Google Shape;319;p18"/>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20" name="Google Shape;320;p18"/>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21" name="Google Shape;321;p18"/>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22" name="Google Shape;322;p18"/>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23" name="Google Shape;323;p18"/>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24" name="Google Shape;324;p18"/>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25" name="Google Shape;325;p18"/>
            <p:cNvSpPr/>
            <p:nvPr/>
          </p:nvSpPr>
          <p:spPr>
            <a:xfrm>
              <a:off x="7155180" y="998219"/>
              <a:ext cx="4937760" cy="4958080"/>
            </a:xfrm>
            <a:custGeom>
              <a:avLst/>
              <a:gdLst/>
              <a:ahLst/>
              <a:cxnLst/>
              <a:rect l="l" t="t" r="r" b="b"/>
              <a:pathLst>
                <a:path w="4937759" h="4958080" extrusionOk="0">
                  <a:moveTo>
                    <a:pt x="4114800" y="4957571"/>
                  </a:moveTo>
                  <a:lnTo>
                    <a:pt x="822960" y="4957571"/>
                  </a:lnTo>
                  <a:lnTo>
                    <a:pt x="774601" y="4956175"/>
                  </a:lnTo>
                  <a:lnTo>
                    <a:pt x="726979" y="4952034"/>
                  </a:lnTo>
                  <a:lnTo>
                    <a:pt x="680172" y="4945231"/>
                  </a:lnTo>
                  <a:lnTo>
                    <a:pt x="634254" y="4935838"/>
                  </a:lnTo>
                  <a:lnTo>
                    <a:pt x="589304" y="4923933"/>
                  </a:lnTo>
                  <a:lnTo>
                    <a:pt x="545399" y="4909597"/>
                  </a:lnTo>
                  <a:lnTo>
                    <a:pt x="502616" y="4892902"/>
                  </a:lnTo>
                  <a:lnTo>
                    <a:pt x="461031" y="4873929"/>
                  </a:lnTo>
                  <a:lnTo>
                    <a:pt x="420724" y="4852753"/>
                  </a:lnTo>
                  <a:lnTo>
                    <a:pt x="381768" y="4829452"/>
                  </a:lnTo>
                  <a:lnTo>
                    <a:pt x="344245" y="4804104"/>
                  </a:lnTo>
                  <a:lnTo>
                    <a:pt x="308229" y="4776784"/>
                  </a:lnTo>
                  <a:lnTo>
                    <a:pt x="273799" y="4747571"/>
                  </a:lnTo>
                  <a:lnTo>
                    <a:pt x="241030" y="4716541"/>
                  </a:lnTo>
                  <a:lnTo>
                    <a:pt x="209999" y="4683772"/>
                  </a:lnTo>
                  <a:lnTo>
                    <a:pt x="180787" y="4649341"/>
                  </a:lnTo>
                  <a:lnTo>
                    <a:pt x="153467" y="4613324"/>
                  </a:lnTo>
                  <a:lnTo>
                    <a:pt x="128118" y="4575802"/>
                  </a:lnTo>
                  <a:lnTo>
                    <a:pt x="104817" y="4536847"/>
                  </a:lnTo>
                  <a:lnTo>
                    <a:pt x="83641" y="4496539"/>
                  </a:lnTo>
                  <a:lnTo>
                    <a:pt x="64668" y="4454955"/>
                  </a:lnTo>
                  <a:lnTo>
                    <a:pt x="47974" y="4412172"/>
                  </a:lnTo>
                  <a:lnTo>
                    <a:pt x="33637" y="4368267"/>
                  </a:lnTo>
                  <a:lnTo>
                    <a:pt x="21732" y="4323315"/>
                  </a:lnTo>
                  <a:lnTo>
                    <a:pt x="12340" y="4277398"/>
                  </a:lnTo>
                  <a:lnTo>
                    <a:pt x="5536" y="4230590"/>
                  </a:lnTo>
                  <a:lnTo>
                    <a:pt x="1396" y="4182969"/>
                  </a:lnTo>
                  <a:lnTo>
                    <a:pt x="0" y="4134611"/>
                  </a:lnTo>
                  <a:lnTo>
                    <a:pt x="0" y="822958"/>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58"/>
                  </a:lnTo>
                  <a:lnTo>
                    <a:pt x="4937760" y="4134611"/>
                  </a:lnTo>
                  <a:lnTo>
                    <a:pt x="4936363" y="4182969"/>
                  </a:lnTo>
                  <a:lnTo>
                    <a:pt x="4932222" y="4230590"/>
                  </a:lnTo>
                  <a:lnTo>
                    <a:pt x="4925419" y="4277398"/>
                  </a:lnTo>
                  <a:lnTo>
                    <a:pt x="4916025" y="4323315"/>
                  </a:lnTo>
                  <a:lnTo>
                    <a:pt x="4904121" y="4368267"/>
                  </a:lnTo>
                  <a:lnTo>
                    <a:pt x="4889785" y="4412172"/>
                  </a:lnTo>
                  <a:lnTo>
                    <a:pt x="4873090" y="4454955"/>
                  </a:lnTo>
                  <a:lnTo>
                    <a:pt x="4854116" y="4496539"/>
                  </a:lnTo>
                  <a:lnTo>
                    <a:pt x="4832941" y="4536847"/>
                  </a:lnTo>
                  <a:lnTo>
                    <a:pt x="4809640" y="4575802"/>
                  </a:lnTo>
                  <a:lnTo>
                    <a:pt x="4784292" y="4613324"/>
                  </a:lnTo>
                  <a:lnTo>
                    <a:pt x="4756972" y="4649341"/>
                  </a:lnTo>
                  <a:lnTo>
                    <a:pt x="4727759" y="4683772"/>
                  </a:lnTo>
                  <a:lnTo>
                    <a:pt x="4696729" y="4716541"/>
                  </a:lnTo>
                  <a:lnTo>
                    <a:pt x="4663959" y="4747571"/>
                  </a:lnTo>
                  <a:lnTo>
                    <a:pt x="4629529" y="4776784"/>
                  </a:lnTo>
                  <a:lnTo>
                    <a:pt x="4593513" y="4804104"/>
                  </a:lnTo>
                  <a:lnTo>
                    <a:pt x="4555990" y="4829452"/>
                  </a:lnTo>
                  <a:lnTo>
                    <a:pt x="4517035" y="4852753"/>
                  </a:lnTo>
                  <a:lnTo>
                    <a:pt x="4476727" y="4873929"/>
                  </a:lnTo>
                  <a:lnTo>
                    <a:pt x="4435143" y="4892902"/>
                  </a:lnTo>
                  <a:lnTo>
                    <a:pt x="4392360" y="4909597"/>
                  </a:lnTo>
                  <a:lnTo>
                    <a:pt x="4348455" y="4923933"/>
                  </a:lnTo>
                  <a:lnTo>
                    <a:pt x="4303503" y="4935838"/>
                  </a:lnTo>
                  <a:lnTo>
                    <a:pt x="4257587" y="4945231"/>
                  </a:lnTo>
                  <a:lnTo>
                    <a:pt x="4210779" y="4952034"/>
                  </a:lnTo>
                  <a:lnTo>
                    <a:pt x="4163157" y="4956175"/>
                  </a:lnTo>
                  <a:lnTo>
                    <a:pt x="4114800" y="4957571"/>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326" name="Google Shape;326;p18"/>
            <p:cNvPicPr preferRelativeResize="0"/>
            <p:nvPr/>
          </p:nvPicPr>
          <p:blipFill rotWithShape="1">
            <a:blip r:embed="rId4">
              <a:alphaModFix/>
            </a:blip>
            <a:srcRect/>
            <a:stretch/>
          </p:blipFill>
          <p:spPr>
            <a:xfrm>
              <a:off x="7490459" y="1514855"/>
              <a:ext cx="4209288" cy="4209288"/>
            </a:xfrm>
            <a:prstGeom prst="rect">
              <a:avLst/>
            </a:prstGeom>
            <a:noFill/>
            <a:ln>
              <a:noFill/>
            </a:ln>
          </p:spPr>
        </p:pic>
      </p:grpSp>
      <p:sp>
        <p:nvSpPr>
          <p:cNvPr id="327" name="Google Shape;327;p18"/>
          <p:cNvSpPr/>
          <p:nvPr/>
        </p:nvSpPr>
        <p:spPr>
          <a:xfrm>
            <a:off x="0" y="3926700"/>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19" descr="$PPTXTitle"/>
          <p:cNvSpPr txBox="1">
            <a:spLocks noGrp="1"/>
          </p:cNvSpPr>
          <p:nvPr>
            <p:ph type="title"/>
          </p:nvPr>
        </p:nvSpPr>
        <p:spPr>
          <a:xfrm>
            <a:off x="478155" y="762000"/>
            <a:ext cx="5922645"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Strategia e parti interessate</a:t>
            </a:r>
            <a:endParaRPr/>
          </a:p>
        </p:txBody>
      </p:sp>
      <p:sp>
        <p:nvSpPr>
          <p:cNvPr id="333" name="Google Shape;333;p19"/>
          <p:cNvSpPr txBox="1"/>
          <p:nvPr/>
        </p:nvSpPr>
        <p:spPr>
          <a:xfrm>
            <a:off x="478155" y="1443558"/>
            <a:ext cx="8581500" cy="35421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700">
                <a:solidFill>
                  <a:srgbClr val="92D050"/>
                </a:solidFill>
                <a:latin typeface="Trebuchet MS"/>
                <a:ea typeface="Trebuchet MS"/>
                <a:cs typeface="Trebuchet MS"/>
                <a:sym typeface="Trebuchet MS"/>
              </a:rPr>
              <a:t>Mappatura delle parti interessate</a:t>
            </a:r>
            <a:endParaRPr sz="1700">
              <a:latin typeface="Trebuchet MS"/>
              <a:ea typeface="Trebuchet MS"/>
              <a:cs typeface="Trebuchet MS"/>
              <a:sym typeface="Trebuchet MS"/>
            </a:endParaRPr>
          </a:p>
          <a:p>
            <a:pPr marL="0" lvl="0" indent="0" algn="l" rtl="0">
              <a:lnSpc>
                <a:spcPct val="100000"/>
              </a:lnSpc>
              <a:spcBef>
                <a:spcPts val="720"/>
              </a:spcBef>
              <a:spcAft>
                <a:spcPts val="0"/>
              </a:spcAft>
              <a:buNone/>
            </a:pPr>
            <a:endParaRPr sz="1700">
              <a:latin typeface="Trebuchet MS"/>
              <a:ea typeface="Trebuchet MS"/>
              <a:cs typeface="Trebuchet MS"/>
              <a:sym typeface="Trebuchet MS"/>
            </a:endParaRPr>
          </a:p>
          <a:p>
            <a:pPr marL="377825" marR="958850" lvl="0" indent="-342900" algn="l" rtl="0">
              <a:lnSpc>
                <a:spcPct val="100000"/>
              </a:lnSpc>
              <a:spcBef>
                <a:spcPts val="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404040"/>
                </a:solidFill>
                <a:latin typeface="Trebuchet MS"/>
                <a:ea typeface="Trebuchet MS"/>
                <a:cs typeface="Trebuchet MS"/>
                <a:sym typeface="Trebuchet MS"/>
              </a:rPr>
              <a:t>Mappare gli stakeholder interni ed esterni (ad esempio: dipendenti, sindacati, clienti, fornitori, autorità di regolamentazione, comunità).</a:t>
            </a:r>
            <a:endParaRPr sz="1500">
              <a:latin typeface="Trebuchet MS"/>
              <a:ea typeface="Trebuchet MS"/>
              <a:cs typeface="Trebuchet MS"/>
              <a:sym typeface="Trebuchet MS"/>
            </a:endParaRPr>
          </a:p>
          <a:p>
            <a:pPr marL="34925" lvl="0" indent="0" algn="l" rtl="0">
              <a:lnSpc>
                <a:spcPct val="100000"/>
              </a:lnSpc>
              <a:spcBef>
                <a:spcPts val="99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404040"/>
                </a:solidFill>
                <a:latin typeface="Trebuchet MS"/>
                <a:ea typeface="Trebuchet MS"/>
                <a:cs typeface="Trebuchet MS"/>
                <a:sym typeface="Trebuchet MS"/>
              </a:rPr>
              <a:t>Utilizzare una matrice potere/interesse per collocare ciascun gruppo nel quadrante appropriato.</a:t>
            </a:r>
            <a:endParaRPr sz="1500">
              <a:latin typeface="Trebuchet MS"/>
              <a:ea typeface="Trebuchet MS"/>
              <a:cs typeface="Trebuchet MS"/>
              <a:sym typeface="Trebuchet MS"/>
            </a:endParaRPr>
          </a:p>
          <a:p>
            <a:pPr marL="377825" marR="1382395" lvl="0" indent="-342900" algn="l" rtl="0">
              <a:lnSpc>
                <a:spcPct val="100000"/>
              </a:lnSpc>
              <a:spcBef>
                <a:spcPts val="100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404040"/>
                </a:solidFill>
                <a:latin typeface="Trebuchet MS"/>
                <a:ea typeface="Trebuchet MS"/>
                <a:cs typeface="Trebuchet MS"/>
                <a:sym typeface="Trebuchet MS"/>
              </a:rPr>
              <a:t>Definire le azioni di coinvolgimento per ciascun quadrante – ad esempio: informare, consultare, coinvolgere, collaborare/stringere partnership.</a:t>
            </a:r>
            <a:endParaRPr sz="1500">
              <a:latin typeface="Trebuchet MS"/>
              <a:ea typeface="Trebuchet MS"/>
              <a:cs typeface="Trebuchet MS"/>
              <a:sym typeface="Trebuchet MS"/>
            </a:endParaRPr>
          </a:p>
          <a:p>
            <a:pPr marL="377825" marR="672465" lvl="0" indent="-342900" algn="l" rtl="0">
              <a:lnSpc>
                <a:spcPct val="121100"/>
              </a:lnSpc>
              <a:spcBef>
                <a:spcPts val="935"/>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404040"/>
                </a:solidFill>
                <a:latin typeface="Trebuchet MS"/>
                <a:ea typeface="Trebuchet MS"/>
                <a:cs typeface="Trebuchet MS"/>
                <a:sym typeface="Trebuchet MS"/>
              </a:rPr>
              <a:t>Raccogliere le aspettative, le preoccupazioni e le opportunità chiave di ciascun gruppo in un semplice registro.</a:t>
            </a:r>
            <a:endParaRPr sz="1500">
              <a:latin typeface="Trebuchet MS"/>
              <a:ea typeface="Trebuchet MS"/>
              <a:cs typeface="Trebuchet MS"/>
              <a:sym typeface="Trebuchet MS"/>
            </a:endParaRPr>
          </a:p>
          <a:p>
            <a:pPr marL="377825" marR="393065" lvl="0" indent="-342900" algn="l" rtl="0">
              <a:lnSpc>
                <a:spcPct val="100000"/>
              </a:lnSpc>
              <a:spcBef>
                <a:spcPts val="103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404040"/>
                </a:solidFill>
                <a:latin typeface="Trebuchet MS"/>
                <a:ea typeface="Trebuchet MS"/>
                <a:cs typeface="Trebuchet MS"/>
                <a:sym typeface="Trebuchet MS"/>
              </a:rPr>
              <a:t>Utilizzare la mappa per elaborare il tuo piano di comunicazione e per decidere chi coinvolgere nella co-creazione del piano.</a:t>
            </a:r>
            <a:endParaRPr sz="1500">
              <a:latin typeface="Trebuchet MS"/>
              <a:ea typeface="Trebuchet MS"/>
              <a:cs typeface="Trebuchet MS"/>
              <a:sym typeface="Trebuchet MS"/>
            </a:endParaRPr>
          </a:p>
        </p:txBody>
      </p:sp>
      <p:pic>
        <p:nvPicPr>
          <p:cNvPr id="334" name="Google Shape;334;p19"/>
          <p:cNvPicPr preferRelativeResize="0"/>
          <p:nvPr/>
        </p:nvPicPr>
        <p:blipFill rotWithShape="1">
          <a:blip r:embed="rId3">
            <a:alphaModFix/>
          </a:blip>
          <a:srcRect/>
          <a:stretch/>
        </p:blipFill>
        <p:spPr>
          <a:xfrm>
            <a:off x="464184" y="312394"/>
            <a:ext cx="1240191" cy="339470"/>
          </a:xfrm>
          <a:prstGeom prst="rect">
            <a:avLst/>
          </a:prstGeom>
          <a:noFill/>
          <a:ln>
            <a:noFill/>
          </a:ln>
        </p:spPr>
      </p:pic>
      <p:sp>
        <p:nvSpPr>
          <p:cNvPr id="335" name="Google Shape;335;p19"/>
          <p:cNvSpPr/>
          <p:nvPr/>
        </p:nvSpPr>
        <p:spPr>
          <a:xfrm>
            <a:off x="0" y="3650666"/>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0" descr="$PPTXTitle"/>
          <p:cNvSpPr txBox="1">
            <a:spLocks noGrp="1"/>
          </p:cNvSpPr>
          <p:nvPr>
            <p:ph type="title"/>
          </p:nvPr>
        </p:nvSpPr>
        <p:spPr>
          <a:xfrm>
            <a:off x="478155" y="813269"/>
            <a:ext cx="8824595" cy="482183"/>
          </a:xfrm>
          <a:prstGeom prst="rect">
            <a:avLst/>
          </a:prstGeom>
          <a:noFill/>
          <a:ln>
            <a:noFill/>
          </a:ln>
        </p:spPr>
        <p:txBody>
          <a:bodyPr spcFirstLastPara="1" wrap="square" lIns="0" tIns="12700" rIns="0" bIns="0" anchor="t" anchorCtr="0">
            <a:spAutoFit/>
          </a:bodyPr>
          <a:lstStyle/>
          <a:p>
            <a:pPr marL="3700779" lvl="0" indent="0" algn="l" rtl="0">
              <a:lnSpc>
                <a:spcPct val="100000"/>
              </a:lnSpc>
              <a:spcBef>
                <a:spcPts val="0"/>
              </a:spcBef>
              <a:spcAft>
                <a:spcPts val="0"/>
              </a:spcAft>
              <a:buNone/>
            </a:pPr>
            <a:r>
              <a:rPr lang="it-IT">
                <a:latin typeface="Trebuchet MS"/>
                <a:ea typeface="Trebuchet MS"/>
                <a:cs typeface="Trebuchet MS"/>
                <a:sym typeface="Trebuchet MS"/>
              </a:rPr>
              <a:t>ATTIVITÀ PRATICA</a:t>
            </a:r>
            <a:endParaRPr/>
          </a:p>
        </p:txBody>
      </p:sp>
      <p:sp>
        <p:nvSpPr>
          <p:cNvPr id="341" name="Google Shape;341;p20"/>
          <p:cNvSpPr txBox="1"/>
          <p:nvPr/>
        </p:nvSpPr>
        <p:spPr>
          <a:xfrm>
            <a:off x="2743835" y="3822509"/>
            <a:ext cx="7164070" cy="192214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250">
                <a:solidFill>
                  <a:srgbClr val="90C225"/>
                </a:solidFill>
                <a:latin typeface="Trebuchet MS"/>
                <a:ea typeface="Trebuchet MS"/>
                <a:cs typeface="Trebuchet MS"/>
                <a:sym typeface="Trebuchet MS"/>
              </a:rPr>
              <a:t>▶ </a:t>
            </a:r>
            <a:r>
              <a:rPr lang="it-IT" sz="2800" b="1">
                <a:solidFill>
                  <a:srgbClr val="2C3B43"/>
                </a:solidFill>
                <a:latin typeface="Trebuchet MS"/>
                <a:ea typeface="Trebuchet MS"/>
                <a:cs typeface="Trebuchet MS"/>
                <a:sym typeface="Trebuchet MS"/>
              </a:rPr>
              <a:t>Foglio di lavoro 2:</a:t>
            </a:r>
            <a:endParaRPr sz="2800">
              <a:latin typeface="Trebuchet MS"/>
              <a:ea typeface="Trebuchet MS"/>
              <a:cs typeface="Trebuchet MS"/>
              <a:sym typeface="Trebuchet MS"/>
            </a:endParaRPr>
          </a:p>
          <a:p>
            <a:pPr marL="0" lvl="0" indent="0" algn="l" rtl="0">
              <a:lnSpc>
                <a:spcPct val="100000"/>
              </a:lnSpc>
              <a:spcBef>
                <a:spcPts val="2155"/>
              </a:spcBef>
              <a:spcAft>
                <a:spcPts val="0"/>
              </a:spcAft>
              <a:buNone/>
            </a:pPr>
            <a:endParaRPr sz="2800">
              <a:latin typeface="Trebuchet MS"/>
              <a:ea typeface="Trebuchet MS"/>
              <a:cs typeface="Trebuchet MS"/>
              <a:sym typeface="Trebuchet MS"/>
            </a:endParaRPr>
          </a:p>
          <a:p>
            <a:pPr marL="355600" marR="5080" lvl="0" indent="-342900" algn="l" rtl="0">
              <a:lnSpc>
                <a:spcPct val="107857"/>
              </a:lnSpc>
              <a:spcBef>
                <a:spcPts val="0"/>
              </a:spcBef>
              <a:spcAft>
                <a:spcPts val="0"/>
              </a:spcAft>
              <a:buNone/>
            </a:pPr>
            <a:r>
              <a:rPr lang="it-IT" sz="2250">
                <a:solidFill>
                  <a:srgbClr val="90C225"/>
                </a:solidFill>
                <a:latin typeface="Trebuchet MS"/>
                <a:ea typeface="Trebuchet MS"/>
                <a:cs typeface="Trebuchet MS"/>
                <a:sym typeface="Trebuchet MS"/>
              </a:rPr>
              <a:t>▶ </a:t>
            </a:r>
            <a:r>
              <a:rPr lang="it-IT" sz="2800" b="1" i="1">
                <a:solidFill>
                  <a:srgbClr val="2C3B43"/>
                </a:solidFill>
                <a:latin typeface="Trebuchet MS"/>
                <a:ea typeface="Trebuchet MS"/>
                <a:cs typeface="Trebuchet MS"/>
                <a:sym typeface="Trebuchet MS"/>
              </a:rPr>
              <a:t>Mappare la sostenibilità nel tuo sistema di istruzione e formazione professionale</a:t>
            </a:r>
            <a:endParaRPr sz="2800">
              <a:latin typeface="Trebuchet MS"/>
              <a:ea typeface="Trebuchet MS"/>
              <a:cs typeface="Trebuchet MS"/>
              <a:sym typeface="Trebuchet MS"/>
            </a:endParaRPr>
          </a:p>
        </p:txBody>
      </p:sp>
      <p:pic>
        <p:nvPicPr>
          <p:cNvPr id="342" name="Google Shape;342;p20"/>
          <p:cNvPicPr preferRelativeResize="0"/>
          <p:nvPr/>
        </p:nvPicPr>
        <p:blipFill rotWithShape="1">
          <a:blip r:embed="rId3">
            <a:alphaModFix/>
          </a:blip>
          <a:srcRect/>
          <a:stretch/>
        </p:blipFill>
        <p:spPr>
          <a:xfrm>
            <a:off x="464184" y="311962"/>
            <a:ext cx="1240191" cy="339470"/>
          </a:xfrm>
          <a:prstGeom prst="rect">
            <a:avLst/>
          </a:prstGeom>
          <a:noFill/>
          <a:ln>
            <a:noFill/>
          </a:ln>
        </p:spPr>
      </p:pic>
      <p:sp>
        <p:nvSpPr>
          <p:cNvPr id="343" name="Google Shape;343;p20"/>
          <p:cNvSpPr/>
          <p:nvPr/>
        </p:nvSpPr>
        <p:spPr>
          <a:xfrm>
            <a:off x="0" y="3926255"/>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344" name="Google Shape;344;p20"/>
          <p:cNvPicPr preferRelativeResize="0"/>
          <p:nvPr/>
        </p:nvPicPr>
        <p:blipFill rotWithShape="1">
          <a:blip r:embed="rId4">
            <a:alphaModFix/>
          </a:blip>
          <a:srcRect/>
          <a:stretch/>
        </p:blipFill>
        <p:spPr>
          <a:xfrm>
            <a:off x="199644" y="1390269"/>
            <a:ext cx="3480816" cy="220522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21"/>
          <p:cNvSpPr/>
          <p:nvPr/>
        </p:nvSpPr>
        <p:spPr>
          <a:xfrm>
            <a:off x="0" y="3742525"/>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50" name="Google Shape;350;p21" descr="$PPTXTitle"/>
          <p:cNvSpPr txBox="1">
            <a:spLocks noGrp="1"/>
          </p:cNvSpPr>
          <p:nvPr>
            <p:ph type="title"/>
          </p:nvPr>
        </p:nvSpPr>
        <p:spPr>
          <a:xfrm>
            <a:off x="478154" y="848912"/>
            <a:ext cx="7827645"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Emissioni organizzative e rendicontazione</a:t>
            </a:r>
            <a:endParaRPr/>
          </a:p>
        </p:txBody>
      </p:sp>
      <p:sp>
        <p:nvSpPr>
          <p:cNvPr id="351" name="Google Shape;351;p21"/>
          <p:cNvSpPr txBox="1"/>
          <p:nvPr/>
        </p:nvSpPr>
        <p:spPr>
          <a:xfrm>
            <a:off x="386079" y="1332038"/>
            <a:ext cx="10660380" cy="4677050"/>
          </a:xfrm>
          <a:prstGeom prst="rect">
            <a:avLst/>
          </a:prstGeom>
          <a:noFill/>
          <a:ln>
            <a:noFill/>
          </a:ln>
        </p:spPr>
        <p:txBody>
          <a:bodyPr spcFirstLastPara="1" wrap="square" lIns="0" tIns="123825" rIns="0" bIns="0" anchor="t" anchorCtr="0">
            <a:spAutoFit/>
          </a:bodyPr>
          <a:lstStyle/>
          <a:p>
            <a:pPr marL="12700" lvl="0" indent="0" algn="l" rtl="0">
              <a:lnSpc>
                <a:spcPct val="100000"/>
              </a:lnSpc>
              <a:spcBef>
                <a:spcPts val="0"/>
              </a:spcBef>
              <a:spcAft>
                <a:spcPts val="0"/>
              </a:spcAft>
              <a:buNone/>
            </a:pPr>
            <a:r>
              <a:rPr lang="it-IT" sz="1350">
                <a:solidFill>
                  <a:srgbClr val="90C225"/>
                </a:solidFill>
                <a:latin typeface="Trebuchet MS"/>
                <a:ea typeface="Trebuchet MS"/>
                <a:cs typeface="Trebuchet MS"/>
                <a:sym typeface="Trebuchet MS"/>
              </a:rPr>
              <a:t>▶	</a:t>
            </a:r>
            <a:r>
              <a:rPr lang="it-IT" sz="1700">
                <a:solidFill>
                  <a:srgbClr val="92D050"/>
                </a:solidFill>
                <a:latin typeface="Trebuchet MS"/>
                <a:ea typeface="Trebuchet MS"/>
                <a:cs typeface="Trebuchet MS"/>
                <a:sym typeface="Trebuchet MS"/>
              </a:rPr>
              <a:t>Ambiti 1, 2 e 3</a:t>
            </a:r>
            <a:endParaRPr sz="1700">
              <a:latin typeface="Trebuchet MS"/>
              <a:ea typeface="Trebuchet MS"/>
              <a:cs typeface="Trebuchet MS"/>
              <a:sym typeface="Trebuchet MS"/>
            </a:endParaRPr>
          </a:p>
          <a:p>
            <a:pPr marL="12700" lvl="0" indent="0" algn="l" rtl="0">
              <a:lnSpc>
                <a:spcPct val="100000"/>
              </a:lnSpc>
              <a:spcBef>
                <a:spcPts val="775"/>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Le emissioni di gas serra vengono riportate in tre ambiti (IBM, s.d.):</a:t>
            </a:r>
            <a:endParaRPr sz="1500">
              <a:latin typeface="Trebuchet MS"/>
              <a:ea typeface="Trebuchet MS"/>
              <a:cs typeface="Trebuchet MS"/>
              <a:sym typeface="Trebuchet MS"/>
            </a:endParaRPr>
          </a:p>
          <a:p>
            <a:pPr marL="756920" marR="147320" lvl="0" indent="-287020" algn="l" rtl="0">
              <a:lnSpc>
                <a:spcPct val="100000"/>
              </a:lnSpc>
              <a:spcBef>
                <a:spcPts val="100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404040"/>
                </a:solidFill>
                <a:latin typeface="Trebuchet MS"/>
                <a:ea typeface="Trebuchet MS"/>
                <a:cs typeface="Trebuchet MS"/>
                <a:sym typeface="Trebuchet MS"/>
              </a:rPr>
              <a:t>Ambito 1: </a:t>
            </a:r>
            <a:r>
              <a:rPr lang="it-IT" sz="1500">
                <a:solidFill>
                  <a:srgbClr val="404040"/>
                </a:solidFill>
                <a:latin typeface="Trebuchet MS"/>
                <a:ea typeface="Trebuchet MS"/>
                <a:cs typeface="Trebuchet MS"/>
                <a:sym typeface="Trebuchet MS"/>
              </a:rPr>
              <a:t>emissioni dirette provenienti da fonti di proprietà o sotto il controllo dell’organizzazione, quali l’utilizzo di combustibile in loco, i processi di produzione o le emissioni fuggitive.</a:t>
            </a:r>
            <a:endParaRPr sz="1500">
              <a:latin typeface="Trebuchet MS"/>
              <a:ea typeface="Trebuchet MS"/>
              <a:cs typeface="Trebuchet MS"/>
              <a:sym typeface="Trebuchet MS"/>
            </a:endParaRPr>
          </a:p>
          <a:p>
            <a:pPr marL="756920" marR="5080" lvl="0" indent="-286385" algn="l" rtl="0">
              <a:lnSpc>
                <a:spcPct val="121100"/>
              </a:lnSpc>
              <a:spcBef>
                <a:spcPts val="925"/>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404040"/>
                </a:solidFill>
                <a:latin typeface="Trebuchet MS"/>
                <a:ea typeface="Trebuchet MS"/>
                <a:cs typeface="Trebuchet MS"/>
                <a:sym typeface="Trebuchet MS"/>
              </a:rPr>
              <a:t>Ambito 2: </a:t>
            </a:r>
            <a:r>
              <a:rPr lang="it-IT" sz="1500">
                <a:solidFill>
                  <a:srgbClr val="404040"/>
                </a:solidFill>
                <a:latin typeface="Trebuchet MS"/>
                <a:ea typeface="Trebuchet MS"/>
                <a:cs typeface="Trebuchet MS"/>
                <a:sym typeface="Trebuchet MS"/>
              </a:rPr>
              <a:t>emissioni indirette derivanti dall’acquisto di elettricità, calore o vapore. La rendicontazione può avvalersi di calcoli </a:t>
            </a:r>
            <a:r>
              <a:rPr lang="it-IT" sz="1500" b="1">
                <a:solidFill>
                  <a:srgbClr val="404040"/>
                </a:solidFill>
                <a:latin typeface="Trebuchet MS"/>
                <a:ea typeface="Trebuchet MS"/>
                <a:cs typeface="Trebuchet MS"/>
                <a:sym typeface="Trebuchet MS"/>
              </a:rPr>
              <a:t>basati sulla sede </a:t>
            </a:r>
            <a:r>
              <a:rPr lang="it-IT" sz="1500">
                <a:solidFill>
                  <a:srgbClr val="404040"/>
                </a:solidFill>
                <a:latin typeface="Trebuchet MS"/>
                <a:ea typeface="Trebuchet MS"/>
                <a:cs typeface="Trebuchet MS"/>
                <a:sym typeface="Trebuchet MS"/>
              </a:rPr>
              <a:t>o </a:t>
            </a:r>
            <a:r>
              <a:rPr lang="it-IT" sz="1500" b="1">
                <a:solidFill>
                  <a:srgbClr val="404040"/>
                </a:solidFill>
                <a:latin typeface="Trebuchet MS"/>
                <a:ea typeface="Trebuchet MS"/>
                <a:cs typeface="Trebuchet MS"/>
                <a:sym typeface="Trebuchet MS"/>
              </a:rPr>
              <a:t>sul mercato</a:t>
            </a:r>
            <a:r>
              <a:rPr lang="it-IT" sz="1500">
                <a:solidFill>
                  <a:srgbClr val="404040"/>
                </a:solidFill>
                <a:latin typeface="Trebuchet MS"/>
                <a:ea typeface="Trebuchet MS"/>
                <a:cs typeface="Trebuchet MS"/>
                <a:sym typeface="Trebuchet MS"/>
              </a:rPr>
              <a:t>.</a:t>
            </a:r>
            <a:endParaRPr sz="1500">
              <a:latin typeface="Trebuchet MS"/>
              <a:ea typeface="Trebuchet MS"/>
              <a:cs typeface="Trebuchet MS"/>
              <a:sym typeface="Trebuchet MS"/>
            </a:endParaRPr>
          </a:p>
          <a:p>
            <a:pPr marL="756920" marR="859790" lvl="0" indent="-287020" algn="l" rtl="0">
              <a:lnSpc>
                <a:spcPct val="100000"/>
              </a:lnSpc>
              <a:spcBef>
                <a:spcPts val="104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404040"/>
                </a:solidFill>
                <a:latin typeface="Trebuchet MS"/>
                <a:ea typeface="Trebuchet MS"/>
                <a:cs typeface="Trebuchet MS"/>
                <a:sym typeface="Trebuchet MS"/>
              </a:rPr>
              <a:t>Ambito 3: </a:t>
            </a:r>
            <a:r>
              <a:rPr lang="it-IT" sz="1500">
                <a:solidFill>
                  <a:srgbClr val="404040"/>
                </a:solidFill>
                <a:latin typeface="Trebuchet MS"/>
                <a:ea typeface="Trebuchet MS"/>
                <a:cs typeface="Trebuchet MS"/>
                <a:sym typeface="Trebuchet MS"/>
              </a:rPr>
              <a:t>emissioni indirette provenienti dalla catena del valore più ampia, inclusi fornitori, viaggi d’affari e utilizzo dei prodotti. La rendicontazione non è richiesta ai sensi del Protocollo aziendale sui gas serra.</a:t>
            </a:r>
            <a:endParaRPr sz="1500">
              <a:latin typeface="Trebuchet MS"/>
              <a:ea typeface="Trebuchet MS"/>
              <a:cs typeface="Trebuchet MS"/>
              <a:sym typeface="Trebuchet MS"/>
            </a:endParaRPr>
          </a:p>
          <a:p>
            <a:pPr marL="355600" marR="266065" lvl="0" indent="-343535" algn="l" rtl="0">
              <a:lnSpc>
                <a:spcPct val="100000"/>
              </a:lnSpc>
              <a:spcBef>
                <a:spcPts val="994"/>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La contabilizzazione dei gas serra riguarda sette gas principali (CO₂, CH₄, N₂O, HFC, PFC, SF₆, NF₃), tutti convertiti in </a:t>
            </a:r>
            <a:r>
              <a:rPr lang="it-IT" sz="1500" b="1">
                <a:solidFill>
                  <a:srgbClr val="2C3B43"/>
                </a:solidFill>
                <a:latin typeface="Trebuchet MS"/>
                <a:ea typeface="Trebuchet MS"/>
                <a:cs typeface="Trebuchet MS"/>
                <a:sym typeface="Trebuchet MS"/>
              </a:rPr>
              <a:t>equivalenti di CO₂</a:t>
            </a:r>
            <a:r>
              <a:rPr lang="it-IT" sz="1500">
                <a:solidFill>
                  <a:srgbClr val="2C3B43"/>
                </a:solidFill>
                <a:latin typeface="Trebuchet MS"/>
                <a:ea typeface="Trebuchet MS"/>
                <a:cs typeface="Trebuchet MS"/>
                <a:sym typeface="Trebuchet MS"/>
              </a:rPr>
              <a:t>. Lo Scope 3 è facoltativo ai sensi dello Standard aziendale, ma può essere riportato utilizzando lo </a:t>
            </a:r>
            <a:r>
              <a:rPr lang="it-IT" sz="1500" b="1">
                <a:solidFill>
                  <a:srgbClr val="2C3B43"/>
                </a:solidFill>
                <a:latin typeface="Trebuchet MS"/>
                <a:ea typeface="Trebuchet MS"/>
                <a:cs typeface="Trebuchet MS"/>
                <a:sym typeface="Trebuchet MS"/>
              </a:rPr>
              <a:t>standard Scope 3</a:t>
            </a:r>
            <a:r>
              <a:rPr lang="it-IT" sz="1500">
                <a:solidFill>
                  <a:srgbClr val="2C3B43"/>
                </a:solidFill>
                <a:latin typeface="Trebuchet MS"/>
                <a:ea typeface="Trebuchet MS"/>
                <a:cs typeface="Trebuchet MS"/>
                <a:sym typeface="Trebuchet MS"/>
              </a:rPr>
              <a:t>.</a:t>
            </a:r>
            <a:endParaRPr sz="1500">
              <a:latin typeface="Trebuchet MS"/>
              <a:ea typeface="Trebuchet MS"/>
              <a:cs typeface="Trebuchet MS"/>
              <a:sym typeface="Trebuchet MS"/>
            </a:endParaRPr>
          </a:p>
          <a:p>
            <a:pPr marL="355600" marR="287655" lvl="0" indent="-343535" algn="l" rtl="0">
              <a:lnSpc>
                <a:spcPct val="100000"/>
              </a:lnSpc>
              <a:spcBef>
                <a:spcPts val="100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L’utilizzo degli ambiti di emissione aiuta le organizzazioni a identificare rischi e opportunità, a fissare e monitorare gli obiettivi di riduzione e a migliorare la trasparenza. Essi forniscono inoltre una base per valutare gli impatti ambientali, quali l’impronta di carbonio, il consumo di energia e acqua e la produzione di rifiuti, nonché per stabilire le priorità nelle strategie di mitigazione (Beyond Team, 2025; Fiveable, 2025)</a:t>
            </a:r>
            <a:endParaRPr sz="1500">
              <a:latin typeface="Trebuchet MS"/>
              <a:ea typeface="Trebuchet MS"/>
              <a:cs typeface="Trebuchet MS"/>
              <a:sym typeface="Trebuchet MS"/>
            </a:endParaRPr>
          </a:p>
        </p:txBody>
      </p:sp>
      <p:pic>
        <p:nvPicPr>
          <p:cNvPr id="352" name="Google Shape;352;p21"/>
          <p:cNvPicPr preferRelativeResize="0"/>
          <p:nvPr/>
        </p:nvPicPr>
        <p:blipFill rotWithShape="1">
          <a:blip r:embed="rId3">
            <a:alphaModFix/>
          </a:blip>
          <a:srcRect/>
          <a:stretch/>
        </p:blipFill>
        <p:spPr>
          <a:xfrm>
            <a:off x="464184" y="312394"/>
            <a:ext cx="1240191" cy="33947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22"/>
          <p:cNvSpPr/>
          <p:nvPr/>
        </p:nvSpPr>
        <p:spPr>
          <a:xfrm>
            <a:off x="0" y="3376752"/>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58" name="Google Shape;358;p22" descr="$PPTXTitle"/>
          <p:cNvSpPr txBox="1">
            <a:spLocks noGrp="1"/>
          </p:cNvSpPr>
          <p:nvPr>
            <p:ph type="title"/>
          </p:nvPr>
        </p:nvSpPr>
        <p:spPr>
          <a:xfrm>
            <a:off x="478154" y="914400"/>
            <a:ext cx="8513445"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Emissioni organizzative e rendicontazione</a:t>
            </a:r>
            <a:endParaRPr/>
          </a:p>
        </p:txBody>
      </p:sp>
      <p:sp>
        <p:nvSpPr>
          <p:cNvPr id="359" name="Google Shape;359;p22"/>
          <p:cNvSpPr txBox="1"/>
          <p:nvPr/>
        </p:nvSpPr>
        <p:spPr>
          <a:xfrm>
            <a:off x="386079" y="1330858"/>
            <a:ext cx="10425430" cy="4953279"/>
          </a:xfrm>
          <a:prstGeom prst="rect">
            <a:avLst/>
          </a:prstGeom>
          <a:noFill/>
          <a:ln>
            <a:noFill/>
          </a:ln>
        </p:spPr>
        <p:txBody>
          <a:bodyPr spcFirstLastPara="1" wrap="square" lIns="0" tIns="125075" rIns="0" bIns="0" anchor="t" anchorCtr="0">
            <a:spAutoFit/>
          </a:bodyPr>
          <a:lstStyle/>
          <a:p>
            <a:pPr marL="12700" lvl="0" indent="0" algn="l" rtl="0">
              <a:lnSpc>
                <a:spcPct val="100000"/>
              </a:lnSpc>
              <a:spcBef>
                <a:spcPts val="0"/>
              </a:spcBef>
              <a:spcAft>
                <a:spcPts val="0"/>
              </a:spcAft>
              <a:buNone/>
            </a:pPr>
            <a:r>
              <a:rPr lang="it-IT" sz="1350">
                <a:solidFill>
                  <a:srgbClr val="90C225"/>
                </a:solidFill>
                <a:latin typeface="Trebuchet MS"/>
                <a:ea typeface="Trebuchet MS"/>
                <a:cs typeface="Trebuchet MS"/>
                <a:sym typeface="Trebuchet MS"/>
              </a:rPr>
              <a:t>▶	</a:t>
            </a:r>
            <a:r>
              <a:rPr lang="it-IT" sz="1700">
                <a:solidFill>
                  <a:srgbClr val="92D050"/>
                </a:solidFill>
                <a:latin typeface="Trebuchet MS"/>
                <a:ea typeface="Trebuchet MS"/>
                <a:cs typeface="Trebuchet MS"/>
                <a:sym typeface="Trebuchet MS"/>
              </a:rPr>
              <a:t>Confini dell’inventario: </a:t>
            </a:r>
            <a:r>
              <a:rPr lang="it-IT" sz="1700" b="1">
                <a:solidFill>
                  <a:srgbClr val="92D050"/>
                </a:solidFill>
                <a:latin typeface="Trebuchet MS"/>
                <a:ea typeface="Trebuchet MS"/>
                <a:cs typeface="Trebuchet MS"/>
                <a:sym typeface="Trebuchet MS"/>
              </a:rPr>
              <a:t>organizzativi </a:t>
            </a:r>
            <a:r>
              <a:rPr lang="it-IT" sz="1700">
                <a:solidFill>
                  <a:srgbClr val="92D050"/>
                </a:solidFill>
                <a:latin typeface="Trebuchet MS"/>
                <a:ea typeface="Trebuchet MS"/>
                <a:cs typeface="Trebuchet MS"/>
                <a:sym typeface="Trebuchet MS"/>
              </a:rPr>
              <a:t>e operativi</a:t>
            </a:r>
            <a:endParaRPr sz="1700">
              <a:latin typeface="Trebuchet MS"/>
              <a:ea typeface="Trebuchet MS"/>
              <a:cs typeface="Trebuchet MS"/>
              <a:sym typeface="Trebuchet MS"/>
            </a:endParaRPr>
          </a:p>
          <a:p>
            <a:pPr marL="12700" lvl="0" indent="0" algn="l" rtl="0">
              <a:lnSpc>
                <a:spcPct val="119666"/>
              </a:lnSpc>
              <a:spcBef>
                <a:spcPts val="780"/>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I confini dell’inventario definiscono quali emissioni sono incluse nell’inventario dei gas serra (GHG) di un’azienda.</a:t>
            </a:r>
            <a:endParaRPr sz="1500">
              <a:latin typeface="Trebuchet MS"/>
              <a:ea typeface="Trebuchet MS"/>
              <a:cs typeface="Trebuchet MS"/>
              <a:sym typeface="Trebuchet MS"/>
            </a:endParaRPr>
          </a:p>
          <a:p>
            <a:pPr marL="355600" lvl="0" indent="0" algn="l" rtl="0">
              <a:lnSpc>
                <a:spcPct val="119666"/>
              </a:lnSpc>
              <a:spcBef>
                <a:spcPts val="0"/>
              </a:spcBef>
              <a:spcAft>
                <a:spcPts val="0"/>
              </a:spcAft>
              <a:buNone/>
            </a:pPr>
            <a:r>
              <a:rPr lang="it-IT" sz="1500">
                <a:solidFill>
                  <a:srgbClr val="2C3B43"/>
                </a:solidFill>
                <a:latin typeface="Trebuchet MS"/>
                <a:ea typeface="Trebuchet MS"/>
                <a:cs typeface="Trebuchet MS"/>
                <a:sym typeface="Trebuchet MS"/>
              </a:rPr>
              <a:t>Sono definiti a due livelli:</a:t>
            </a:r>
            <a:endParaRPr sz="1500">
              <a:latin typeface="Trebuchet MS"/>
              <a:ea typeface="Trebuchet MS"/>
              <a:cs typeface="Trebuchet MS"/>
              <a:sym typeface="Trebuchet MS"/>
            </a:endParaRPr>
          </a:p>
          <a:p>
            <a:pPr marL="469900" lvl="0" indent="0" algn="l" rtl="0">
              <a:lnSpc>
                <a:spcPct val="100000"/>
              </a:lnSpc>
              <a:spcBef>
                <a:spcPts val="994"/>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404040"/>
                </a:solidFill>
                <a:latin typeface="Trebuchet MS"/>
                <a:ea typeface="Trebuchet MS"/>
                <a:cs typeface="Trebuchet MS"/>
                <a:sym typeface="Trebuchet MS"/>
              </a:rPr>
              <a:t>Confini organizzativi: </a:t>
            </a:r>
            <a:r>
              <a:rPr lang="it-IT" sz="1500">
                <a:solidFill>
                  <a:srgbClr val="404040"/>
                </a:solidFill>
                <a:latin typeface="Trebuchet MS"/>
                <a:ea typeface="Trebuchet MS"/>
                <a:cs typeface="Trebuchet MS"/>
                <a:sym typeface="Trebuchet MS"/>
              </a:rPr>
              <a:t>determinano quali attività operative sono incluse nell’inventario.</a:t>
            </a:r>
            <a:endParaRPr sz="1500">
              <a:latin typeface="Trebuchet MS"/>
              <a:ea typeface="Trebuchet MS"/>
              <a:cs typeface="Trebuchet MS"/>
              <a:sym typeface="Trebuchet MS"/>
            </a:endParaRPr>
          </a:p>
          <a:p>
            <a:pPr marL="756920" marR="360045" lvl="0" indent="-287020" algn="l" rtl="0">
              <a:lnSpc>
                <a:spcPct val="100000"/>
              </a:lnSpc>
              <a:spcBef>
                <a:spcPts val="994"/>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404040"/>
                </a:solidFill>
                <a:latin typeface="Trebuchet MS"/>
                <a:ea typeface="Trebuchet MS"/>
                <a:cs typeface="Trebuchet MS"/>
                <a:sym typeface="Trebuchet MS"/>
              </a:rPr>
              <a:t>Confini operativi: </a:t>
            </a:r>
            <a:r>
              <a:rPr lang="it-IT" sz="1500">
                <a:solidFill>
                  <a:srgbClr val="404040"/>
                </a:solidFill>
                <a:latin typeface="Trebuchet MS"/>
                <a:ea typeface="Trebuchet MS"/>
                <a:cs typeface="Trebuchet MS"/>
                <a:sym typeface="Trebuchet MS"/>
              </a:rPr>
              <a:t>i confini operativi definiscono quali fonti di emissione sono incluse nell’inventario dei GHG di un’azienda e come vengono classificate negli ambiti 1, 2 e 3, a seconda che siano dirette o indirette.</a:t>
            </a:r>
            <a:endParaRPr sz="1500">
              <a:latin typeface="Trebuchet MS"/>
              <a:ea typeface="Trebuchet MS"/>
              <a:cs typeface="Trebuchet MS"/>
              <a:sym typeface="Trebuchet MS"/>
            </a:endParaRPr>
          </a:p>
          <a:p>
            <a:pPr marL="12700" lvl="0" indent="0" algn="l" rtl="0">
              <a:lnSpc>
                <a:spcPct val="100000"/>
              </a:lnSpc>
              <a:spcBef>
                <a:spcPts val="101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Confini organizzativi</a:t>
            </a:r>
            <a:endParaRPr sz="1500">
              <a:latin typeface="Trebuchet MS"/>
              <a:ea typeface="Trebuchet MS"/>
              <a:cs typeface="Trebuchet MS"/>
              <a:sym typeface="Trebuchet MS"/>
            </a:endParaRPr>
          </a:p>
          <a:p>
            <a:pPr marL="355600" marR="514984" lvl="0" indent="-343535" algn="l" rtl="0">
              <a:lnSpc>
                <a:spcPct val="100000"/>
              </a:lnSpc>
              <a:spcBef>
                <a:spcPts val="994"/>
              </a:spcBef>
              <a:spcAft>
                <a:spcPts val="0"/>
              </a:spcAft>
              <a:buNone/>
            </a:pPr>
            <a:r>
              <a:rPr lang="it-IT" sz="1200">
                <a:solidFill>
                  <a:srgbClr val="90C225"/>
                </a:solidFill>
                <a:latin typeface="Trebuchet MS"/>
                <a:ea typeface="Trebuchet MS"/>
                <a:cs typeface="Trebuchet MS"/>
                <a:sym typeface="Trebuchet MS"/>
              </a:rPr>
              <a:t>▶	</a:t>
            </a:r>
            <a:r>
              <a:rPr lang="it-IT" sz="1500">
                <a:solidFill>
                  <a:srgbClr val="2C3B43"/>
                </a:solidFill>
                <a:latin typeface="Trebuchet MS"/>
                <a:ea typeface="Trebuchet MS"/>
                <a:cs typeface="Trebuchet MS"/>
                <a:sym typeface="Trebuchet MS"/>
              </a:rPr>
              <a:t>Le aziende scelgono un unico approccio di consolidamento per il proprio inventario e devono applicarlo in modo coerente in tutta l’organizzazione. Si utilizzano due approcci principali:</a:t>
            </a:r>
            <a:endParaRPr sz="1500">
              <a:latin typeface="Trebuchet MS"/>
              <a:ea typeface="Trebuchet MS"/>
              <a:cs typeface="Trebuchet MS"/>
              <a:sym typeface="Trebuchet MS"/>
            </a:endParaRPr>
          </a:p>
          <a:p>
            <a:pPr marL="756920" marR="26670" lvl="0" indent="-287020" algn="l" rtl="0">
              <a:lnSpc>
                <a:spcPct val="100000"/>
              </a:lnSpc>
              <a:spcBef>
                <a:spcPts val="100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404040"/>
                </a:solidFill>
                <a:latin typeface="Trebuchet MS"/>
                <a:ea typeface="Trebuchet MS"/>
                <a:cs typeface="Trebuchet MS"/>
                <a:sym typeface="Trebuchet MS"/>
              </a:rPr>
              <a:t>Quota di partecipazione: </a:t>
            </a:r>
            <a:r>
              <a:rPr lang="it-IT" sz="1500">
                <a:solidFill>
                  <a:srgbClr val="404040"/>
                </a:solidFill>
                <a:latin typeface="Trebuchet MS"/>
                <a:ea typeface="Trebuchet MS"/>
                <a:cs typeface="Trebuchet MS"/>
                <a:sym typeface="Trebuchet MS"/>
              </a:rPr>
              <a:t>le emissioni vengono riportate in base alla percentuale di proprietà che l’azienda detiene in un’attività, indipendentemente dal controllo. È un approccio comune in settori come quello del petrolio e del gas.</a:t>
            </a:r>
            <a:endParaRPr sz="1500">
              <a:latin typeface="Trebuchet MS"/>
              <a:ea typeface="Trebuchet MS"/>
              <a:cs typeface="Trebuchet MS"/>
              <a:sym typeface="Trebuchet MS"/>
            </a:endParaRPr>
          </a:p>
          <a:p>
            <a:pPr marL="756920" marR="5080" lvl="0" indent="-287020" algn="just" rtl="0">
              <a:lnSpc>
                <a:spcPct val="100000"/>
              </a:lnSpc>
              <a:spcBef>
                <a:spcPts val="100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404040"/>
                </a:solidFill>
                <a:latin typeface="Trebuchet MS"/>
                <a:ea typeface="Trebuchet MS"/>
                <a:cs typeface="Trebuchet MS"/>
                <a:sym typeface="Trebuchet MS"/>
              </a:rPr>
              <a:t>Approccio basato sul controllo: </a:t>
            </a:r>
            <a:r>
              <a:rPr lang="it-IT" sz="1500">
                <a:solidFill>
                  <a:srgbClr val="404040"/>
                </a:solidFill>
                <a:latin typeface="Trebuchet MS"/>
                <a:ea typeface="Trebuchet MS"/>
                <a:cs typeface="Trebuchet MS"/>
                <a:sym typeface="Trebuchet MS"/>
              </a:rPr>
              <a:t>le aziende riportano il 100% delle emissioni derivanti dalle attività che controllano, sia dal punto di vista finanziario che operativo, ma non possono combinare i due aspetti. Il controllo operativo è il metodo più comune.</a:t>
            </a:r>
            <a:endParaRPr sz="1500">
              <a:latin typeface="Trebuchet MS"/>
              <a:ea typeface="Trebuchet MS"/>
              <a:cs typeface="Trebuchet MS"/>
              <a:sym typeface="Trebuchet MS"/>
            </a:endParaRPr>
          </a:p>
        </p:txBody>
      </p:sp>
      <p:pic>
        <p:nvPicPr>
          <p:cNvPr id="360" name="Google Shape;360;p22"/>
          <p:cNvPicPr preferRelativeResize="0"/>
          <p:nvPr/>
        </p:nvPicPr>
        <p:blipFill rotWithShape="1">
          <a:blip r:embed="rId3">
            <a:alphaModFix/>
          </a:blip>
          <a:srcRect/>
          <a:stretch/>
        </p:blipFill>
        <p:spPr>
          <a:xfrm>
            <a:off x="464184" y="311962"/>
            <a:ext cx="1240191" cy="33947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pic>
        <p:nvPicPr>
          <p:cNvPr id="365" name="Google Shape;365;p23"/>
          <p:cNvPicPr preferRelativeResize="0"/>
          <p:nvPr/>
        </p:nvPicPr>
        <p:blipFill rotWithShape="1">
          <a:blip r:embed="rId3">
            <a:alphaModFix/>
          </a:blip>
          <a:srcRect/>
          <a:stretch/>
        </p:blipFill>
        <p:spPr>
          <a:xfrm>
            <a:off x="7716012" y="2442972"/>
            <a:ext cx="4475987" cy="2609088"/>
          </a:xfrm>
          <a:prstGeom prst="rect">
            <a:avLst/>
          </a:prstGeom>
          <a:noFill/>
          <a:ln>
            <a:noFill/>
          </a:ln>
        </p:spPr>
      </p:pic>
      <p:sp>
        <p:nvSpPr>
          <p:cNvPr id="366" name="Google Shape;366;p23" descr="$PPTXTitle"/>
          <p:cNvSpPr txBox="1">
            <a:spLocks noGrp="1"/>
          </p:cNvSpPr>
          <p:nvPr>
            <p:ph type="title"/>
          </p:nvPr>
        </p:nvSpPr>
        <p:spPr>
          <a:xfrm>
            <a:off x="631190" y="762000"/>
            <a:ext cx="9732010" cy="428322"/>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700">
                <a:latin typeface="Trebuchet MS"/>
                <a:ea typeface="Trebuchet MS"/>
                <a:cs typeface="Trebuchet MS"/>
                <a:sym typeface="Trebuchet MS"/>
              </a:rPr>
              <a:t>Comprendere il cambiamento nei contesti di sostenibilità</a:t>
            </a:r>
            <a:endParaRPr sz="2700">
              <a:latin typeface="Trebuchet MS"/>
              <a:ea typeface="Trebuchet MS"/>
              <a:cs typeface="Trebuchet MS"/>
              <a:sym typeface="Trebuchet MS"/>
            </a:endParaRPr>
          </a:p>
        </p:txBody>
      </p:sp>
      <p:sp>
        <p:nvSpPr>
          <p:cNvPr id="367" name="Google Shape;367;p23"/>
          <p:cNvSpPr txBox="1"/>
          <p:nvPr/>
        </p:nvSpPr>
        <p:spPr>
          <a:xfrm>
            <a:off x="436880" y="1306321"/>
            <a:ext cx="7044000" cy="3507300"/>
          </a:xfrm>
          <a:prstGeom prst="rect">
            <a:avLst/>
          </a:prstGeom>
          <a:noFill/>
          <a:ln>
            <a:noFill/>
          </a:ln>
        </p:spPr>
        <p:txBody>
          <a:bodyPr spcFirstLastPara="1" wrap="square" lIns="0" tIns="12700" rIns="0" bIns="0" anchor="t" anchorCtr="0">
            <a:spAutoFit/>
          </a:bodyPr>
          <a:lstStyle/>
          <a:p>
            <a:pPr marL="114935" lvl="0" indent="0" algn="l" rtl="0">
              <a:lnSpc>
                <a:spcPct val="100000"/>
              </a:lnSpc>
              <a:spcBef>
                <a:spcPts val="0"/>
              </a:spcBef>
              <a:spcAft>
                <a:spcPts val="0"/>
              </a:spcAft>
              <a:buNone/>
            </a:pPr>
            <a:r>
              <a:rPr lang="it-IT" sz="1700">
                <a:solidFill>
                  <a:srgbClr val="92D050"/>
                </a:solidFill>
                <a:latin typeface="Trebuchet MS"/>
                <a:ea typeface="Trebuchet MS"/>
                <a:cs typeface="Trebuchet MS"/>
                <a:sym typeface="Trebuchet MS"/>
              </a:rPr>
              <a:t>Il modello di gestione del cambiamento di Lewin</a:t>
            </a:r>
            <a:endParaRPr sz="1700">
              <a:latin typeface="Trebuchet MS"/>
              <a:ea typeface="Trebuchet MS"/>
              <a:cs typeface="Trebuchet MS"/>
              <a:sym typeface="Trebuchet MS"/>
            </a:endParaRPr>
          </a:p>
          <a:p>
            <a:pPr marL="631825" marR="233045" lvl="0" indent="-619760" algn="l" rtl="0">
              <a:lnSpc>
                <a:spcPct val="100000"/>
              </a:lnSpc>
              <a:spcBef>
                <a:spcPts val="1914"/>
              </a:spcBef>
              <a:spcAft>
                <a:spcPts val="0"/>
              </a:spcAft>
              <a:buNone/>
            </a:pPr>
            <a:r>
              <a:rPr lang="it-IT" sz="1500">
                <a:solidFill>
                  <a:srgbClr val="2C3B43"/>
                </a:solidFill>
                <a:latin typeface="Trebuchet MS"/>
                <a:ea typeface="Trebuchet MS"/>
                <a:cs typeface="Trebuchet MS"/>
                <a:sym typeface="Trebuchet MS"/>
              </a:rPr>
              <a:t>Kurt	Lewin	a tre fasi	modello	rimane	rilevante	nonostante sua semplicità:</a:t>
            </a:r>
            <a:endParaRPr sz="1500">
              <a:latin typeface="Trebuchet MS"/>
              <a:ea typeface="Trebuchet MS"/>
              <a:cs typeface="Trebuchet MS"/>
              <a:sym typeface="Trebuchet MS"/>
            </a:endParaRPr>
          </a:p>
          <a:p>
            <a:pPr marL="1574165" marR="672465" lvl="0" indent="-1561465" algn="l" rtl="0">
              <a:lnSpc>
                <a:spcPct val="100000"/>
              </a:lnSpc>
              <a:spcBef>
                <a:spcPts val="99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Sblocca</a:t>
            </a:r>
            <a:r>
              <a:rPr lang="it-IT" sz="1500">
                <a:solidFill>
                  <a:srgbClr val="2C3B43"/>
                </a:solidFill>
                <a:latin typeface="Trebuchet MS"/>
                <a:ea typeface="Trebuchet MS"/>
                <a:cs typeface="Trebuchet MS"/>
                <a:sym typeface="Trebuchet MS"/>
              </a:rPr>
              <a:t>: creare motivazione per	cambiamento attraverso sconvolgere		lo status quo.</a:t>
            </a:r>
            <a:endParaRPr sz="1500">
              <a:latin typeface="Trebuchet MS"/>
              <a:ea typeface="Trebuchet MS"/>
              <a:cs typeface="Trebuchet MS"/>
              <a:sym typeface="Trebuchet MS"/>
            </a:endParaRPr>
          </a:p>
          <a:p>
            <a:pPr marL="12700" lvl="0" indent="0" algn="l" rtl="0">
              <a:lnSpc>
                <a:spcPct val="100000"/>
              </a:lnSpc>
              <a:spcBef>
                <a:spcPts val="100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Cambia </a:t>
            </a:r>
            <a:r>
              <a:rPr lang="it-IT" sz="1500">
                <a:solidFill>
                  <a:srgbClr val="2C3B43"/>
                </a:solidFill>
                <a:latin typeface="Trebuchet MS"/>
                <a:ea typeface="Trebuchet MS"/>
                <a:cs typeface="Trebuchet MS"/>
                <a:sym typeface="Trebuchet MS"/>
              </a:rPr>
              <a:t>: attuare i nuovi approcci, con sostegno e comunicazione.</a:t>
            </a:r>
            <a:endParaRPr sz="1500">
              <a:latin typeface="Trebuchet MS"/>
              <a:ea typeface="Trebuchet MS"/>
              <a:cs typeface="Trebuchet MS"/>
              <a:sym typeface="Trebuchet MS"/>
            </a:endParaRPr>
          </a:p>
          <a:p>
            <a:pPr marL="12700" lvl="0" indent="0" algn="l" rtl="0">
              <a:lnSpc>
                <a:spcPct val="100000"/>
              </a:lnSpc>
              <a:spcBef>
                <a:spcPts val="101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Riconferma</a:t>
            </a:r>
            <a:r>
              <a:rPr lang="it-IT" sz="1500">
                <a:solidFill>
                  <a:srgbClr val="2C3B43"/>
                </a:solidFill>
                <a:latin typeface="Trebuchet MS"/>
                <a:ea typeface="Trebuchet MS"/>
                <a:cs typeface="Trebuchet MS"/>
                <a:sym typeface="Trebuchet MS"/>
              </a:rPr>
              <a:t>: consolidare il cambiamento in nuove norme e pratiche.</a:t>
            </a:r>
            <a:endParaRPr sz="1500">
              <a:latin typeface="Trebuchet MS"/>
              <a:ea typeface="Trebuchet MS"/>
              <a:cs typeface="Trebuchet MS"/>
              <a:sym typeface="Trebuchet MS"/>
            </a:endParaRPr>
          </a:p>
          <a:p>
            <a:pPr marL="0" lvl="0" indent="0" algn="l" rtl="0">
              <a:lnSpc>
                <a:spcPct val="100000"/>
              </a:lnSpc>
              <a:spcBef>
                <a:spcPts val="0"/>
              </a:spcBef>
              <a:spcAft>
                <a:spcPts val="0"/>
              </a:spcAft>
              <a:buNone/>
            </a:pPr>
            <a:endParaRPr sz="1500">
              <a:latin typeface="Trebuchet MS"/>
              <a:ea typeface="Trebuchet MS"/>
              <a:cs typeface="Trebuchet MS"/>
              <a:sym typeface="Trebuchet MS"/>
            </a:endParaRPr>
          </a:p>
          <a:p>
            <a:pPr marL="0" lvl="0" indent="0" algn="l" rtl="0">
              <a:lnSpc>
                <a:spcPct val="100000"/>
              </a:lnSpc>
              <a:spcBef>
                <a:spcPts val="490"/>
              </a:spcBef>
              <a:spcAft>
                <a:spcPts val="0"/>
              </a:spcAft>
              <a:buNone/>
            </a:pPr>
            <a:endParaRPr sz="1500">
              <a:latin typeface="Trebuchet MS"/>
              <a:ea typeface="Trebuchet MS"/>
              <a:cs typeface="Trebuchet MS"/>
              <a:sym typeface="Trebuchet MS"/>
            </a:endParaRPr>
          </a:p>
          <a:p>
            <a:pPr marL="12700" marR="5080" lvl="0" indent="0" algn="just" rtl="0">
              <a:lnSpc>
                <a:spcPct val="100000"/>
              </a:lnSpc>
              <a:spcBef>
                <a:spcPts val="0"/>
              </a:spcBef>
              <a:spcAft>
                <a:spcPts val="0"/>
              </a:spcAft>
              <a:buNone/>
            </a:pPr>
            <a:r>
              <a:rPr lang="it-IT" sz="1500">
                <a:solidFill>
                  <a:srgbClr val="2C3B43"/>
                </a:solidFill>
                <a:latin typeface="Trebuchet MS"/>
                <a:ea typeface="Trebuchet MS"/>
                <a:cs typeface="Trebuchet MS"/>
                <a:sym typeface="Trebuchet MS"/>
              </a:rPr>
              <a:t>Questo modello riconosce che le organizzazioni e le persone hanno stabilito degli equilibri che devono essere sconvolti prima che il cambiamento possa avvenire, e che in seguito devono essere stabiliti nuovi equilibri.</a:t>
            </a:r>
            <a:endParaRPr sz="1500">
              <a:latin typeface="Trebuchet MS"/>
              <a:ea typeface="Trebuchet MS"/>
              <a:cs typeface="Trebuchet MS"/>
              <a:sym typeface="Trebuchet MS"/>
            </a:endParaRPr>
          </a:p>
        </p:txBody>
      </p:sp>
      <p:pic>
        <p:nvPicPr>
          <p:cNvPr id="368" name="Google Shape;368;p23"/>
          <p:cNvPicPr preferRelativeResize="0"/>
          <p:nvPr/>
        </p:nvPicPr>
        <p:blipFill rotWithShape="1">
          <a:blip r:embed="rId4">
            <a:alphaModFix/>
          </a:blip>
          <a:srcRect/>
          <a:stretch/>
        </p:blipFill>
        <p:spPr>
          <a:xfrm>
            <a:off x="464184" y="311962"/>
            <a:ext cx="1240191" cy="339470"/>
          </a:xfrm>
          <a:prstGeom prst="rect">
            <a:avLst/>
          </a:prstGeom>
          <a:noFill/>
          <a:ln>
            <a:noFill/>
          </a:ln>
        </p:spPr>
      </p:pic>
      <p:sp>
        <p:nvSpPr>
          <p:cNvPr id="369" name="Google Shape;369;p23"/>
          <p:cNvSpPr/>
          <p:nvPr/>
        </p:nvSpPr>
        <p:spPr>
          <a:xfrm>
            <a:off x="0" y="3385248"/>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4" descr="$PPTXTitle"/>
          <p:cNvSpPr txBox="1">
            <a:spLocks noGrp="1"/>
          </p:cNvSpPr>
          <p:nvPr>
            <p:ph type="title"/>
          </p:nvPr>
        </p:nvSpPr>
        <p:spPr>
          <a:xfrm>
            <a:off x="631190" y="808924"/>
            <a:ext cx="10402570" cy="428322"/>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700">
                <a:latin typeface="Trebuchet MS"/>
                <a:ea typeface="Trebuchet MS"/>
                <a:cs typeface="Trebuchet MS"/>
                <a:sym typeface="Trebuchet MS"/>
              </a:rPr>
              <a:t>Comprendere il cambiamento nei contesti della sostenibilità</a:t>
            </a:r>
            <a:endParaRPr sz="2700">
              <a:latin typeface="Trebuchet MS"/>
              <a:ea typeface="Trebuchet MS"/>
              <a:cs typeface="Trebuchet MS"/>
              <a:sym typeface="Trebuchet MS"/>
            </a:endParaRPr>
          </a:p>
        </p:txBody>
      </p:sp>
      <p:sp>
        <p:nvSpPr>
          <p:cNvPr id="375" name="Google Shape;375;p24"/>
          <p:cNvSpPr txBox="1"/>
          <p:nvPr/>
        </p:nvSpPr>
        <p:spPr>
          <a:xfrm>
            <a:off x="436880" y="1306321"/>
            <a:ext cx="10160100" cy="4045500"/>
          </a:xfrm>
          <a:prstGeom prst="rect">
            <a:avLst/>
          </a:prstGeom>
          <a:noFill/>
          <a:ln>
            <a:noFill/>
          </a:ln>
        </p:spPr>
        <p:txBody>
          <a:bodyPr spcFirstLastPara="1" wrap="square" lIns="0" tIns="12700" rIns="0" bIns="0" anchor="t" anchorCtr="0">
            <a:spAutoFit/>
          </a:bodyPr>
          <a:lstStyle/>
          <a:p>
            <a:pPr marL="114935" lvl="0" indent="0" algn="l" rtl="0">
              <a:lnSpc>
                <a:spcPct val="100000"/>
              </a:lnSpc>
              <a:spcBef>
                <a:spcPts val="0"/>
              </a:spcBef>
              <a:spcAft>
                <a:spcPts val="0"/>
              </a:spcAft>
              <a:buNone/>
            </a:pPr>
            <a:r>
              <a:rPr lang="it-IT" sz="1700" dirty="0">
                <a:solidFill>
                  <a:srgbClr val="92D050"/>
                </a:solidFill>
                <a:latin typeface="Trebuchet MS"/>
                <a:ea typeface="Trebuchet MS"/>
                <a:cs typeface="Trebuchet MS"/>
                <a:sym typeface="Trebuchet MS"/>
              </a:rPr>
              <a:t>Il modello ADKAR di gestione del cambiamento</a:t>
            </a:r>
            <a:endParaRPr sz="1700" dirty="0">
              <a:latin typeface="Trebuchet MS"/>
              <a:ea typeface="Trebuchet MS"/>
              <a:cs typeface="Trebuchet MS"/>
              <a:sym typeface="Trebuchet MS"/>
            </a:endParaRPr>
          </a:p>
          <a:p>
            <a:pPr marL="12700" marR="5080" lvl="0" indent="0" algn="l" rtl="0">
              <a:lnSpc>
                <a:spcPct val="100000"/>
              </a:lnSpc>
              <a:spcBef>
                <a:spcPts val="1914"/>
              </a:spcBef>
              <a:spcAft>
                <a:spcPts val="0"/>
              </a:spcAft>
              <a:buNone/>
            </a:pPr>
            <a:r>
              <a:rPr lang="it-IT" sz="1500" dirty="0">
                <a:solidFill>
                  <a:srgbClr val="2C3B43"/>
                </a:solidFill>
                <a:latin typeface="Trebuchet MS"/>
                <a:ea typeface="Trebuchet MS"/>
                <a:cs typeface="Trebuchet MS"/>
                <a:sym typeface="Trebuchet MS"/>
              </a:rPr>
              <a:t>Il modello è stato sviluppato quasi due decenni fa dal fondatore di </a:t>
            </a:r>
            <a:r>
              <a:rPr lang="it-IT" sz="1500" dirty="0" err="1">
                <a:solidFill>
                  <a:srgbClr val="2C3B43"/>
                </a:solidFill>
                <a:latin typeface="Trebuchet MS"/>
                <a:ea typeface="Trebuchet MS"/>
                <a:cs typeface="Trebuchet MS"/>
                <a:sym typeface="Trebuchet MS"/>
              </a:rPr>
              <a:t>Prosci</a:t>
            </a:r>
            <a:r>
              <a:rPr lang="it-IT" sz="1500" dirty="0">
                <a:solidFill>
                  <a:srgbClr val="2C3B43"/>
                </a:solidFill>
                <a:latin typeface="Trebuchet MS"/>
                <a:ea typeface="Trebuchet MS"/>
                <a:cs typeface="Trebuchet MS"/>
                <a:sym typeface="Trebuchet MS"/>
              </a:rPr>
              <a:t>, Jeff Hiatt, dopo aver studiato i modelli di cambiamento di oltre 700 organizzazioni. Il modello ADKAR è utilizzato da migliaia di leader del cambiamento in tutto il mondo.</a:t>
            </a:r>
            <a:endParaRPr sz="1500" dirty="0">
              <a:latin typeface="Trebuchet MS"/>
              <a:ea typeface="Trebuchet MS"/>
              <a:cs typeface="Trebuchet MS"/>
              <a:sym typeface="Trebuchet MS"/>
            </a:endParaRPr>
          </a:p>
          <a:p>
            <a:pPr marL="12700" marR="469900" lvl="0" indent="0" algn="l" rtl="0">
              <a:lnSpc>
                <a:spcPct val="121100"/>
              </a:lnSpc>
              <a:spcBef>
                <a:spcPts val="925"/>
              </a:spcBef>
              <a:spcAft>
                <a:spcPts val="0"/>
              </a:spcAft>
              <a:buNone/>
            </a:pPr>
            <a:r>
              <a:rPr lang="it-IT" sz="1500" dirty="0">
                <a:solidFill>
                  <a:srgbClr val="2C3B43"/>
                </a:solidFill>
                <a:latin typeface="Trebuchet MS"/>
                <a:ea typeface="Trebuchet MS"/>
                <a:cs typeface="Trebuchet MS"/>
                <a:sym typeface="Trebuchet MS"/>
              </a:rPr>
              <a:t>Questo potente modello si basa sulla consapevolezza che il cambiamento organizzativo può avvenire solo quando gli individui cambiano.</a:t>
            </a:r>
            <a:endParaRPr sz="1500" dirty="0">
              <a:latin typeface="Trebuchet MS"/>
              <a:ea typeface="Trebuchet MS"/>
              <a:cs typeface="Trebuchet MS"/>
              <a:sym typeface="Trebuchet MS"/>
            </a:endParaRPr>
          </a:p>
          <a:p>
            <a:pPr marL="12700" lvl="0" indent="0" algn="l" rtl="0">
              <a:lnSpc>
                <a:spcPct val="100000"/>
              </a:lnSpc>
              <a:spcBef>
                <a:spcPts val="1025"/>
              </a:spcBef>
              <a:spcAft>
                <a:spcPts val="0"/>
              </a:spcAft>
              <a:buNone/>
            </a:pPr>
            <a:r>
              <a:rPr lang="it-IT" sz="1500" dirty="0">
                <a:solidFill>
                  <a:srgbClr val="2C3B43"/>
                </a:solidFill>
                <a:latin typeface="Trebuchet MS"/>
                <a:ea typeface="Trebuchet MS"/>
                <a:cs typeface="Trebuchet MS"/>
                <a:sym typeface="Trebuchet MS"/>
              </a:rPr>
              <a:t>ADKAR è l'acronimo di:</a:t>
            </a:r>
            <a:endParaRPr sz="1500" dirty="0">
              <a:latin typeface="Trebuchet MS"/>
              <a:ea typeface="Trebuchet MS"/>
              <a:cs typeface="Trebuchet MS"/>
              <a:sym typeface="Trebuchet MS"/>
            </a:endParaRPr>
          </a:p>
          <a:p>
            <a:pPr marL="12700" lvl="0">
              <a:spcBef>
                <a:spcPts val="990"/>
              </a:spcBef>
            </a:pPr>
            <a:r>
              <a:rPr lang="it-IT" sz="1200" dirty="0">
                <a:solidFill>
                  <a:srgbClr val="90C225"/>
                </a:solidFill>
                <a:latin typeface="Trebuchet MS"/>
                <a:ea typeface="Trebuchet MS"/>
                <a:cs typeface="Trebuchet MS"/>
                <a:sym typeface="Trebuchet MS"/>
              </a:rPr>
              <a:t>▶</a:t>
            </a:r>
            <a:r>
              <a:rPr lang="it-IT" sz="1200" b="1" dirty="0">
                <a:solidFill>
                  <a:srgbClr val="2C3B43"/>
                </a:solidFill>
                <a:latin typeface="Trebuchet MS"/>
                <a:ea typeface="Trebuchet MS"/>
                <a:cs typeface="Trebuchet MS"/>
                <a:sym typeface="Trebuchet MS"/>
              </a:rPr>
              <a:t> A </a:t>
            </a:r>
            <a:r>
              <a:rPr lang="it-IT" sz="1200" dirty="0">
                <a:solidFill>
                  <a:srgbClr val="90C225"/>
                </a:solidFill>
                <a:latin typeface="Trebuchet MS"/>
                <a:ea typeface="Trebuchet MS"/>
                <a:cs typeface="Trebuchet MS"/>
                <a:sym typeface="Trebuchet MS"/>
              </a:rPr>
              <a:t>	</a:t>
            </a:r>
            <a:r>
              <a:rPr lang="it-IT" sz="1500" b="1" dirty="0">
                <a:solidFill>
                  <a:srgbClr val="2C3B43"/>
                </a:solidFill>
                <a:latin typeface="Trebuchet MS"/>
                <a:ea typeface="Trebuchet MS"/>
                <a:cs typeface="Trebuchet MS"/>
                <a:sym typeface="Trebuchet MS"/>
              </a:rPr>
              <a:t>                 Consapevolezza</a:t>
            </a:r>
            <a:r>
              <a:rPr lang="it-IT" sz="1500" dirty="0">
                <a:solidFill>
                  <a:srgbClr val="2C3B43"/>
                </a:solidFill>
                <a:latin typeface="Trebuchet MS"/>
                <a:ea typeface="Trebuchet MS"/>
                <a:cs typeface="Trebuchet MS"/>
                <a:sym typeface="Trebuchet MS"/>
              </a:rPr>
              <a:t> - della necessità di un cambiamento</a:t>
            </a:r>
            <a:endParaRPr sz="1500" dirty="0">
              <a:latin typeface="Trebuchet MS"/>
              <a:ea typeface="Trebuchet MS"/>
              <a:cs typeface="Trebuchet MS"/>
              <a:sym typeface="Trebuchet MS"/>
            </a:endParaRPr>
          </a:p>
          <a:p>
            <a:pPr marL="12700" lvl="0">
              <a:spcBef>
                <a:spcPts val="1015"/>
              </a:spcBef>
            </a:pPr>
            <a:r>
              <a:rPr lang="it-IT" sz="1200" dirty="0">
                <a:solidFill>
                  <a:srgbClr val="90C225"/>
                </a:solidFill>
                <a:latin typeface="Trebuchet MS"/>
                <a:ea typeface="Trebuchet MS"/>
                <a:cs typeface="Trebuchet MS"/>
                <a:sym typeface="Trebuchet MS"/>
              </a:rPr>
              <a:t>▶</a:t>
            </a:r>
            <a:r>
              <a:rPr lang="it-IT" sz="1200" b="1" dirty="0">
                <a:solidFill>
                  <a:srgbClr val="2C3B43"/>
                </a:solidFill>
                <a:latin typeface="Trebuchet MS"/>
                <a:ea typeface="Trebuchet MS"/>
                <a:cs typeface="Trebuchet MS"/>
                <a:sym typeface="Trebuchet MS"/>
              </a:rPr>
              <a:t> D </a:t>
            </a:r>
            <a:r>
              <a:rPr lang="it-IT" sz="1200" dirty="0">
                <a:solidFill>
                  <a:srgbClr val="90C225"/>
                </a:solidFill>
                <a:latin typeface="Trebuchet MS"/>
                <a:ea typeface="Trebuchet MS"/>
                <a:cs typeface="Trebuchet MS"/>
                <a:sym typeface="Trebuchet MS"/>
              </a:rPr>
              <a:t>	</a:t>
            </a:r>
            <a:r>
              <a:rPr lang="it-IT" sz="1500" b="1" dirty="0">
                <a:solidFill>
                  <a:srgbClr val="2C3B43"/>
                </a:solidFill>
                <a:latin typeface="Trebuchet MS"/>
                <a:ea typeface="Trebuchet MS"/>
                <a:cs typeface="Trebuchet MS"/>
                <a:sym typeface="Trebuchet MS"/>
              </a:rPr>
              <a:t>	           Desiderio </a:t>
            </a:r>
            <a:r>
              <a:rPr lang="it-IT" sz="1500" dirty="0">
                <a:solidFill>
                  <a:srgbClr val="2C3B43"/>
                </a:solidFill>
                <a:latin typeface="Trebuchet MS"/>
                <a:ea typeface="Trebuchet MS"/>
                <a:cs typeface="Trebuchet MS"/>
                <a:sym typeface="Trebuchet MS"/>
              </a:rPr>
              <a:t>– il desiderio di partecipare e sostenere il cambiamento</a:t>
            </a:r>
            <a:endParaRPr sz="1500" dirty="0">
              <a:latin typeface="Trebuchet MS"/>
              <a:ea typeface="Trebuchet MS"/>
              <a:cs typeface="Trebuchet MS"/>
              <a:sym typeface="Trebuchet MS"/>
            </a:endParaRPr>
          </a:p>
          <a:p>
            <a:pPr marL="12700" lvl="0">
              <a:spcBef>
                <a:spcPts val="975"/>
              </a:spcBef>
            </a:pPr>
            <a:r>
              <a:rPr lang="it-IT" sz="1200" dirty="0">
                <a:solidFill>
                  <a:srgbClr val="90C225"/>
                </a:solidFill>
                <a:latin typeface="Trebuchet MS"/>
                <a:ea typeface="Trebuchet MS"/>
                <a:cs typeface="Trebuchet MS"/>
                <a:sym typeface="Trebuchet MS"/>
              </a:rPr>
              <a:t>▶</a:t>
            </a:r>
            <a:r>
              <a:rPr lang="it-IT" sz="1200" b="1" dirty="0">
                <a:solidFill>
                  <a:srgbClr val="2C3B43"/>
                </a:solidFill>
                <a:latin typeface="Trebuchet MS"/>
                <a:ea typeface="Trebuchet MS"/>
                <a:cs typeface="Trebuchet MS"/>
                <a:sym typeface="Trebuchet MS"/>
              </a:rPr>
              <a:t> K </a:t>
            </a:r>
            <a:r>
              <a:rPr lang="it-IT" sz="1200" dirty="0">
                <a:solidFill>
                  <a:srgbClr val="90C225"/>
                </a:solidFill>
                <a:latin typeface="Trebuchet MS"/>
                <a:ea typeface="Trebuchet MS"/>
                <a:cs typeface="Trebuchet MS"/>
                <a:sym typeface="Trebuchet MS"/>
              </a:rPr>
              <a:t>	</a:t>
            </a:r>
            <a:r>
              <a:rPr lang="it-IT" sz="1500" b="1" dirty="0">
                <a:solidFill>
                  <a:srgbClr val="2C3B43"/>
                </a:solidFill>
                <a:latin typeface="Trebuchet MS"/>
                <a:ea typeface="Trebuchet MS"/>
                <a:cs typeface="Trebuchet MS"/>
                <a:sym typeface="Trebuchet MS"/>
              </a:rPr>
              <a:t>                Conoscenza</a:t>
            </a:r>
            <a:r>
              <a:rPr lang="it-IT" sz="1500" dirty="0">
                <a:solidFill>
                  <a:srgbClr val="2C3B43"/>
                </a:solidFill>
                <a:latin typeface="Trebuchet MS"/>
                <a:ea typeface="Trebuchet MS"/>
                <a:cs typeface="Trebuchet MS"/>
                <a:sym typeface="Trebuchet MS"/>
              </a:rPr>
              <a:t> - di come cambiare</a:t>
            </a:r>
            <a:endParaRPr sz="1500" dirty="0">
              <a:latin typeface="Trebuchet MS"/>
              <a:ea typeface="Trebuchet MS"/>
              <a:cs typeface="Trebuchet MS"/>
              <a:sym typeface="Trebuchet MS"/>
            </a:endParaRPr>
          </a:p>
          <a:p>
            <a:pPr marL="12700" lvl="0">
              <a:spcBef>
                <a:spcPts val="1000"/>
              </a:spcBef>
            </a:pPr>
            <a:r>
              <a:rPr lang="it-IT" sz="1200" dirty="0">
                <a:solidFill>
                  <a:srgbClr val="90C225"/>
                </a:solidFill>
                <a:latin typeface="Trebuchet MS"/>
                <a:ea typeface="Trebuchet MS"/>
                <a:cs typeface="Trebuchet MS"/>
                <a:sym typeface="Trebuchet MS"/>
              </a:rPr>
              <a:t>▶</a:t>
            </a:r>
            <a:r>
              <a:rPr lang="it-IT" sz="1200" b="1" dirty="0">
                <a:solidFill>
                  <a:srgbClr val="2C3B43"/>
                </a:solidFill>
                <a:latin typeface="Trebuchet MS"/>
                <a:ea typeface="Trebuchet MS"/>
                <a:cs typeface="Trebuchet MS"/>
                <a:sym typeface="Trebuchet MS"/>
              </a:rPr>
              <a:t> A </a:t>
            </a:r>
            <a:r>
              <a:rPr lang="it-IT" sz="1200" dirty="0">
                <a:solidFill>
                  <a:srgbClr val="90C225"/>
                </a:solidFill>
                <a:latin typeface="Trebuchet MS"/>
                <a:ea typeface="Trebuchet MS"/>
                <a:cs typeface="Trebuchet MS"/>
                <a:sym typeface="Trebuchet MS"/>
              </a:rPr>
              <a:t>	</a:t>
            </a:r>
            <a:r>
              <a:rPr lang="it-IT" sz="1500" b="1" dirty="0">
                <a:solidFill>
                  <a:srgbClr val="2C3B43"/>
                </a:solidFill>
                <a:latin typeface="Trebuchet MS"/>
                <a:ea typeface="Trebuchet MS"/>
                <a:cs typeface="Trebuchet MS"/>
                <a:sym typeface="Trebuchet MS"/>
              </a:rPr>
              <a:t>                Abilità </a:t>
            </a:r>
            <a:r>
              <a:rPr lang="it-IT" sz="1500" dirty="0">
                <a:solidFill>
                  <a:srgbClr val="2C3B43"/>
                </a:solidFill>
                <a:latin typeface="Trebuchet MS"/>
                <a:ea typeface="Trebuchet MS"/>
                <a:cs typeface="Trebuchet MS"/>
                <a:sym typeface="Trebuchet MS"/>
              </a:rPr>
              <a:t>– Per mettere in pratica le competenze e i comportamenti richiesti</a:t>
            </a:r>
            <a:endParaRPr sz="1500" dirty="0">
              <a:latin typeface="Trebuchet MS"/>
              <a:ea typeface="Trebuchet MS"/>
              <a:cs typeface="Trebuchet MS"/>
              <a:sym typeface="Trebuchet MS"/>
            </a:endParaRPr>
          </a:p>
          <a:p>
            <a:pPr marL="12700" lvl="0">
              <a:spcBef>
                <a:spcPts val="995"/>
              </a:spcBef>
            </a:pPr>
            <a:r>
              <a:rPr lang="it-IT" sz="1200" dirty="0">
                <a:solidFill>
                  <a:srgbClr val="90C225"/>
                </a:solidFill>
                <a:latin typeface="Trebuchet MS"/>
                <a:ea typeface="Trebuchet MS"/>
                <a:cs typeface="Trebuchet MS"/>
                <a:sym typeface="Trebuchet MS"/>
              </a:rPr>
              <a:t>▶</a:t>
            </a:r>
            <a:r>
              <a:rPr lang="it-IT" sz="1200" b="1" dirty="0">
                <a:solidFill>
                  <a:srgbClr val="2C3B43"/>
                </a:solidFill>
                <a:latin typeface="Trebuchet MS"/>
                <a:ea typeface="Trebuchet MS"/>
                <a:cs typeface="Trebuchet MS"/>
                <a:sym typeface="Trebuchet MS"/>
              </a:rPr>
              <a:t> R </a:t>
            </a:r>
            <a:r>
              <a:rPr lang="it-IT" sz="1200" dirty="0">
                <a:solidFill>
                  <a:srgbClr val="90C225"/>
                </a:solidFill>
                <a:latin typeface="Trebuchet MS"/>
                <a:ea typeface="Trebuchet MS"/>
                <a:cs typeface="Trebuchet MS"/>
                <a:sym typeface="Trebuchet MS"/>
              </a:rPr>
              <a:t>	</a:t>
            </a:r>
            <a:r>
              <a:rPr lang="it-IT" sz="1500" b="1" dirty="0">
                <a:solidFill>
                  <a:srgbClr val="2C3B43"/>
                </a:solidFill>
                <a:latin typeface="Trebuchet MS"/>
                <a:ea typeface="Trebuchet MS"/>
                <a:cs typeface="Trebuchet MS"/>
                <a:sym typeface="Trebuchet MS"/>
              </a:rPr>
              <a:t>	           Rinforzo </a:t>
            </a:r>
            <a:r>
              <a:rPr lang="it-IT" sz="1500" dirty="0">
                <a:solidFill>
                  <a:srgbClr val="2C3B43"/>
                </a:solidFill>
                <a:latin typeface="Trebuchet MS"/>
                <a:ea typeface="Trebuchet MS"/>
                <a:cs typeface="Trebuchet MS"/>
                <a:sym typeface="Trebuchet MS"/>
              </a:rPr>
              <a:t>– Per sostenere il cambiamento</a:t>
            </a:r>
            <a:endParaRPr sz="1500" dirty="0">
              <a:latin typeface="Trebuchet MS"/>
              <a:ea typeface="Trebuchet MS"/>
              <a:cs typeface="Trebuchet MS"/>
              <a:sym typeface="Trebuchet MS"/>
            </a:endParaRPr>
          </a:p>
        </p:txBody>
      </p:sp>
      <p:pic>
        <p:nvPicPr>
          <p:cNvPr id="376" name="Google Shape;376;p24"/>
          <p:cNvPicPr preferRelativeResize="0"/>
          <p:nvPr/>
        </p:nvPicPr>
        <p:blipFill rotWithShape="1">
          <a:blip r:embed="rId3">
            <a:alphaModFix/>
          </a:blip>
          <a:srcRect/>
          <a:stretch/>
        </p:blipFill>
        <p:spPr>
          <a:xfrm>
            <a:off x="464184" y="311962"/>
            <a:ext cx="1240191" cy="339470"/>
          </a:xfrm>
          <a:prstGeom prst="rect">
            <a:avLst/>
          </a:prstGeom>
          <a:noFill/>
          <a:ln>
            <a:noFill/>
          </a:ln>
        </p:spPr>
      </p:pic>
      <p:pic>
        <p:nvPicPr>
          <p:cNvPr id="377" name="Google Shape;377;p24"/>
          <p:cNvPicPr preferRelativeResize="0"/>
          <p:nvPr/>
        </p:nvPicPr>
        <p:blipFill rotWithShape="1">
          <a:blip r:embed="rId4">
            <a:alphaModFix/>
          </a:blip>
          <a:srcRect/>
          <a:stretch/>
        </p:blipFill>
        <p:spPr>
          <a:xfrm>
            <a:off x="1081719" y="3689443"/>
            <a:ext cx="752856" cy="172212"/>
          </a:xfrm>
          <a:prstGeom prst="rect">
            <a:avLst/>
          </a:prstGeom>
          <a:noFill/>
          <a:ln>
            <a:noFill/>
          </a:ln>
        </p:spPr>
      </p:pic>
      <p:pic>
        <p:nvPicPr>
          <p:cNvPr id="378" name="Google Shape;378;p24"/>
          <p:cNvPicPr preferRelativeResize="0"/>
          <p:nvPr/>
        </p:nvPicPr>
        <p:blipFill rotWithShape="1">
          <a:blip r:embed="rId4">
            <a:alphaModFix/>
          </a:blip>
          <a:srcRect/>
          <a:stretch/>
        </p:blipFill>
        <p:spPr>
          <a:xfrm>
            <a:off x="1081719" y="4054705"/>
            <a:ext cx="752856" cy="172212"/>
          </a:xfrm>
          <a:prstGeom prst="rect">
            <a:avLst/>
          </a:prstGeom>
          <a:noFill/>
          <a:ln>
            <a:noFill/>
          </a:ln>
        </p:spPr>
      </p:pic>
      <p:pic>
        <p:nvPicPr>
          <p:cNvPr id="379" name="Google Shape;379;p24"/>
          <p:cNvPicPr preferRelativeResize="0"/>
          <p:nvPr/>
        </p:nvPicPr>
        <p:blipFill rotWithShape="1">
          <a:blip r:embed="rId4">
            <a:alphaModFix/>
          </a:blip>
          <a:srcRect/>
          <a:stretch/>
        </p:blipFill>
        <p:spPr>
          <a:xfrm>
            <a:off x="1081719" y="4401755"/>
            <a:ext cx="752856" cy="172212"/>
          </a:xfrm>
          <a:prstGeom prst="rect">
            <a:avLst/>
          </a:prstGeom>
          <a:noFill/>
          <a:ln>
            <a:noFill/>
          </a:ln>
        </p:spPr>
      </p:pic>
      <p:pic>
        <p:nvPicPr>
          <p:cNvPr id="380" name="Google Shape;380;p24"/>
          <p:cNvPicPr preferRelativeResize="0"/>
          <p:nvPr/>
        </p:nvPicPr>
        <p:blipFill rotWithShape="1">
          <a:blip r:embed="rId4">
            <a:alphaModFix/>
          </a:blip>
          <a:srcRect/>
          <a:stretch/>
        </p:blipFill>
        <p:spPr>
          <a:xfrm>
            <a:off x="1081719" y="4791356"/>
            <a:ext cx="752856" cy="171537"/>
          </a:xfrm>
          <a:prstGeom prst="rect">
            <a:avLst/>
          </a:prstGeom>
          <a:noFill/>
          <a:ln>
            <a:noFill/>
          </a:ln>
        </p:spPr>
      </p:pic>
      <p:pic>
        <p:nvPicPr>
          <p:cNvPr id="381" name="Google Shape;381;p24"/>
          <p:cNvPicPr preferRelativeResize="0"/>
          <p:nvPr/>
        </p:nvPicPr>
        <p:blipFill rotWithShape="1">
          <a:blip r:embed="rId5">
            <a:alphaModFix/>
          </a:blip>
          <a:srcRect/>
          <a:stretch/>
        </p:blipFill>
        <p:spPr>
          <a:xfrm>
            <a:off x="1060062" y="5126811"/>
            <a:ext cx="752856" cy="152400"/>
          </a:xfrm>
          <a:prstGeom prst="rect">
            <a:avLst/>
          </a:prstGeom>
          <a:noFill/>
          <a:ln>
            <a:noFill/>
          </a:ln>
        </p:spPr>
      </p:pic>
      <p:sp>
        <p:nvSpPr>
          <p:cNvPr id="382" name="Google Shape;382;p24"/>
          <p:cNvSpPr/>
          <p:nvPr/>
        </p:nvSpPr>
        <p:spPr>
          <a:xfrm>
            <a:off x="0" y="3704094"/>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pic>
        <p:nvPicPr>
          <p:cNvPr id="387" name="Google Shape;387;p25"/>
          <p:cNvPicPr preferRelativeResize="0"/>
          <p:nvPr/>
        </p:nvPicPr>
        <p:blipFill rotWithShape="1">
          <a:blip r:embed="rId3">
            <a:alphaModFix/>
          </a:blip>
          <a:srcRect/>
          <a:stretch/>
        </p:blipFill>
        <p:spPr>
          <a:xfrm>
            <a:off x="7043928" y="2514600"/>
            <a:ext cx="4981955" cy="2790444"/>
          </a:xfrm>
          <a:prstGeom prst="rect">
            <a:avLst/>
          </a:prstGeom>
          <a:noFill/>
          <a:ln>
            <a:noFill/>
          </a:ln>
        </p:spPr>
      </p:pic>
      <p:sp>
        <p:nvSpPr>
          <p:cNvPr id="388" name="Google Shape;388;p25" descr="$PPTXTitle"/>
          <p:cNvSpPr txBox="1">
            <a:spLocks noGrp="1"/>
          </p:cNvSpPr>
          <p:nvPr>
            <p:ph type="title"/>
          </p:nvPr>
        </p:nvSpPr>
        <p:spPr>
          <a:xfrm>
            <a:off x="631190" y="651433"/>
            <a:ext cx="10494010" cy="428322"/>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700">
                <a:latin typeface="Trebuchet MS"/>
                <a:ea typeface="Trebuchet MS"/>
                <a:cs typeface="Trebuchet MS"/>
                <a:sym typeface="Trebuchet MS"/>
              </a:rPr>
              <a:t>Comprendere il cambiamento nei contesti della sostenibilità</a:t>
            </a:r>
            <a:endParaRPr sz="2700">
              <a:latin typeface="Trebuchet MS"/>
              <a:ea typeface="Trebuchet MS"/>
              <a:cs typeface="Trebuchet MS"/>
              <a:sym typeface="Trebuchet MS"/>
            </a:endParaRPr>
          </a:p>
        </p:txBody>
      </p:sp>
      <p:sp>
        <p:nvSpPr>
          <p:cNvPr id="389" name="Google Shape;389;p25"/>
          <p:cNvSpPr txBox="1"/>
          <p:nvPr/>
        </p:nvSpPr>
        <p:spPr>
          <a:xfrm>
            <a:off x="631190" y="1283325"/>
            <a:ext cx="6764020" cy="4842351"/>
          </a:xfrm>
          <a:prstGeom prst="rect">
            <a:avLst/>
          </a:prstGeom>
          <a:noFill/>
          <a:ln>
            <a:noFill/>
          </a:ln>
        </p:spPr>
        <p:txBody>
          <a:bodyPr spcFirstLastPara="1" wrap="square" lIns="0" tIns="132075" rIns="0" bIns="0" anchor="t" anchorCtr="0">
            <a:spAutoFit/>
          </a:bodyPr>
          <a:lstStyle/>
          <a:p>
            <a:pPr marL="2667635" lvl="0" indent="0" algn="l" rtl="0">
              <a:lnSpc>
                <a:spcPct val="100000"/>
              </a:lnSpc>
              <a:spcBef>
                <a:spcPts val="0"/>
              </a:spcBef>
              <a:spcAft>
                <a:spcPts val="0"/>
              </a:spcAft>
              <a:buNone/>
            </a:pPr>
            <a:r>
              <a:rPr lang="it-IT" sz="1400" dirty="0">
                <a:solidFill>
                  <a:srgbClr val="92D050"/>
                </a:solidFill>
                <a:latin typeface="Trebuchet MS"/>
                <a:ea typeface="Trebuchet MS"/>
                <a:cs typeface="Trebuchet MS"/>
                <a:sym typeface="Trebuchet MS"/>
              </a:rPr>
              <a:t>Il modello di cambiamento in 8 fasi di Kotter</a:t>
            </a:r>
            <a:endParaRPr sz="1400" dirty="0">
              <a:latin typeface="Trebuchet MS"/>
              <a:ea typeface="Trebuchet MS"/>
              <a:cs typeface="Trebuchet MS"/>
              <a:sym typeface="Trebuchet MS"/>
            </a:endParaRPr>
          </a:p>
          <a:p>
            <a:pPr marL="12700" marR="586740" lvl="0" indent="0" algn="just" rtl="0">
              <a:lnSpc>
                <a:spcPct val="100000"/>
              </a:lnSpc>
              <a:spcBef>
                <a:spcPts val="780"/>
              </a:spcBef>
              <a:spcAft>
                <a:spcPts val="0"/>
              </a:spcAft>
              <a:buNone/>
            </a:pPr>
            <a:r>
              <a:rPr lang="it-IT" sz="1400" dirty="0">
                <a:solidFill>
                  <a:srgbClr val="2C3B43"/>
                </a:solidFill>
                <a:latin typeface="Trebuchet MS"/>
                <a:ea typeface="Trebuchet MS"/>
                <a:cs typeface="Trebuchet MS"/>
                <a:sym typeface="Trebuchet MS"/>
              </a:rPr>
              <a:t>Il modello in 8 fasi di Kotter offre alle organizzazioni un percorso per superare gli ostacoli al successo del cambiamento, basato sulle ricerche del dottor John Kotter, professore emerito della Harvard Business School e successivamente fondatore di Kotter International.</a:t>
            </a:r>
            <a:endParaRPr sz="1400" dirty="0">
              <a:latin typeface="Trebuchet MS"/>
              <a:ea typeface="Trebuchet MS"/>
              <a:cs typeface="Trebuchet MS"/>
              <a:sym typeface="Trebuchet MS"/>
            </a:endParaRPr>
          </a:p>
          <a:p>
            <a:pPr marL="12700" marR="588010" lvl="0" indent="0" algn="just" rtl="0">
              <a:lnSpc>
                <a:spcPct val="100000"/>
              </a:lnSpc>
              <a:spcBef>
                <a:spcPts val="994"/>
              </a:spcBef>
              <a:spcAft>
                <a:spcPts val="0"/>
              </a:spcAft>
              <a:buNone/>
            </a:pPr>
            <a:r>
              <a:rPr lang="it-IT" sz="1400" dirty="0">
                <a:solidFill>
                  <a:srgbClr val="2C3B43"/>
                </a:solidFill>
                <a:latin typeface="Trebuchet MS"/>
                <a:ea typeface="Trebuchet MS"/>
                <a:cs typeface="Trebuchet MS"/>
                <a:sym typeface="Trebuchet MS"/>
              </a:rPr>
              <a:t>Consente alle organizzazioni di accelerare il cambiamento organizzativo attraverso una pianificazione adeguata, la mobilitazione dei dipendenti, l’eliminazione degli attriti e l’integrazione del cambiamento nella cultura aziendale. Questo processo permette alle aziende di superare le sfide poste  dal  cambiamento  costante,  dall’implementazione  di  nuove tecnologie, ai cambiamenti nella struttura organizzativa, alle nuove linee di prodotti, alle acquisizioni e alle fusioni, e altro ancora.</a:t>
            </a:r>
            <a:endParaRPr sz="1400" dirty="0">
              <a:latin typeface="Trebuchet MS"/>
              <a:ea typeface="Trebuchet MS"/>
              <a:cs typeface="Trebuchet MS"/>
              <a:sym typeface="Trebuchet MS"/>
            </a:endParaRPr>
          </a:p>
          <a:p>
            <a:pPr marL="12700" marR="588645" lvl="0" indent="0" algn="just" rtl="0">
              <a:lnSpc>
                <a:spcPct val="100000"/>
              </a:lnSpc>
              <a:spcBef>
                <a:spcPts val="1000"/>
              </a:spcBef>
              <a:spcAft>
                <a:spcPts val="0"/>
              </a:spcAft>
              <a:buNone/>
            </a:pPr>
            <a:r>
              <a:rPr lang="it-IT" sz="1400" dirty="0">
                <a:solidFill>
                  <a:srgbClr val="2C3B43"/>
                </a:solidFill>
                <a:latin typeface="Trebuchet MS"/>
                <a:ea typeface="Trebuchet MS"/>
                <a:cs typeface="Trebuchet MS"/>
                <a:sym typeface="Trebuchet MS"/>
              </a:rPr>
              <a:t>Il modello di cambiamento di Kotter comprende otto fasi (ora denominate “acceleratori”)  utilizzate  per  favorire  l’adozione  del  cambiamento  e consentire alle organizzazioni di attuare con successo nuove strategie.</a:t>
            </a:r>
            <a:endParaRPr sz="1400" dirty="0">
              <a:latin typeface="Trebuchet MS"/>
              <a:ea typeface="Trebuchet MS"/>
              <a:cs typeface="Trebuchet MS"/>
              <a:sym typeface="Trebuchet MS"/>
            </a:endParaRPr>
          </a:p>
          <a:p>
            <a:pPr marL="12700" lvl="0" indent="0" algn="just" rtl="0">
              <a:lnSpc>
                <a:spcPct val="100000"/>
              </a:lnSpc>
              <a:spcBef>
                <a:spcPts val="1005"/>
              </a:spcBef>
              <a:spcAft>
                <a:spcPts val="0"/>
              </a:spcAft>
              <a:buNone/>
            </a:pPr>
            <a:r>
              <a:rPr lang="it-IT" sz="1400" b="1" dirty="0">
                <a:solidFill>
                  <a:srgbClr val="2C3B43"/>
                </a:solidFill>
                <a:latin typeface="Trebuchet MS"/>
                <a:ea typeface="Trebuchet MS"/>
                <a:cs typeface="Trebuchet MS"/>
                <a:sym typeface="Trebuchet MS"/>
              </a:rPr>
              <a:t>Per ulteriori informazioni:</a:t>
            </a:r>
            <a:endParaRPr sz="1400" dirty="0">
              <a:latin typeface="Trebuchet MS"/>
              <a:ea typeface="Trebuchet MS"/>
              <a:cs typeface="Trebuchet MS"/>
              <a:sym typeface="Trebuchet MS"/>
            </a:endParaRPr>
          </a:p>
          <a:p>
            <a:pPr marL="12700" lvl="0" indent="0" algn="l" rtl="0">
              <a:lnSpc>
                <a:spcPct val="100000"/>
              </a:lnSpc>
              <a:spcBef>
                <a:spcPts val="990"/>
              </a:spcBef>
              <a:spcAft>
                <a:spcPts val="0"/>
              </a:spcAft>
              <a:buNone/>
            </a:pPr>
            <a:r>
              <a:rPr lang="it-IT" sz="1400" u="sng" dirty="0">
                <a:solidFill>
                  <a:srgbClr val="99C93B"/>
                </a:solidFill>
                <a:latin typeface="Trebuchet MS"/>
                <a:ea typeface="Trebuchet MS"/>
                <a:cs typeface="Trebuchet MS"/>
                <a:sym typeface="Trebuchet MS"/>
                <a:hlinkClick r:id="rId4">
                  <a:extLst>
                    <a:ext uri="{A12FA001-AC4F-418D-AE19-62706E023703}">
                      <ahyp:hlinkClr xmlns:ahyp="http://schemas.microsoft.com/office/drawing/2018/hyperlinkcolor" val="tx"/>
                    </a:ext>
                  </a:extLst>
                </a:hlinkClick>
              </a:rPr>
              <a:t>https://www.youtube.com/watch?v=22coAwMD9M0</a:t>
            </a:r>
            <a:endParaRPr sz="1400" dirty="0">
              <a:latin typeface="Trebuchet MS"/>
              <a:ea typeface="Trebuchet MS"/>
              <a:cs typeface="Trebuchet MS"/>
              <a:sym typeface="Trebuchet MS"/>
            </a:endParaRPr>
          </a:p>
        </p:txBody>
      </p:sp>
      <p:pic>
        <p:nvPicPr>
          <p:cNvPr id="390" name="Google Shape;390;p25"/>
          <p:cNvPicPr preferRelativeResize="0"/>
          <p:nvPr/>
        </p:nvPicPr>
        <p:blipFill rotWithShape="1">
          <a:blip r:embed="rId5">
            <a:alphaModFix/>
          </a:blip>
          <a:srcRect/>
          <a:stretch/>
        </p:blipFill>
        <p:spPr>
          <a:xfrm>
            <a:off x="464184" y="311962"/>
            <a:ext cx="1240191" cy="339470"/>
          </a:xfrm>
          <a:prstGeom prst="rect">
            <a:avLst/>
          </a:prstGeom>
          <a:noFill/>
          <a:ln>
            <a:noFill/>
          </a:ln>
        </p:spPr>
      </p:pic>
      <p:sp>
        <p:nvSpPr>
          <p:cNvPr id="391" name="Google Shape;391;p25"/>
          <p:cNvSpPr/>
          <p:nvPr/>
        </p:nvSpPr>
        <p:spPr>
          <a:xfrm>
            <a:off x="0" y="3704501"/>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395"/>
        <p:cNvGrpSpPr/>
        <p:nvPr/>
      </p:nvGrpSpPr>
      <p:grpSpPr>
        <a:xfrm>
          <a:off x="0" y="0"/>
          <a:ext cx="0" cy="0"/>
          <a:chOff x="0" y="0"/>
          <a:chExt cx="0" cy="0"/>
        </a:xfrm>
      </p:grpSpPr>
      <p:sp>
        <p:nvSpPr>
          <p:cNvPr id="396" name="Google Shape;396;p26" descr="$PPTXTitle"/>
          <p:cNvSpPr txBox="1">
            <a:spLocks noGrp="1"/>
          </p:cNvSpPr>
          <p:nvPr>
            <p:ph type="ctrTitle"/>
          </p:nvPr>
        </p:nvSpPr>
        <p:spPr>
          <a:xfrm>
            <a:off x="478155" y="1180261"/>
            <a:ext cx="5272405" cy="958850"/>
          </a:xfrm>
          <a:prstGeom prst="rect">
            <a:avLst/>
          </a:prstGeom>
          <a:noFill/>
          <a:ln>
            <a:noFill/>
          </a:ln>
        </p:spPr>
        <p:txBody>
          <a:bodyPr spcFirstLastPara="1" wrap="square" lIns="0" tIns="480875" rIns="0" bIns="0" anchor="t" anchorCtr="0">
            <a:spAutoFit/>
          </a:bodyPr>
          <a:lstStyle/>
          <a:p>
            <a:pPr marL="234950" lvl="0" indent="0" algn="l" rtl="0">
              <a:lnSpc>
                <a:spcPct val="100000"/>
              </a:lnSpc>
              <a:spcBef>
                <a:spcPts val="0"/>
              </a:spcBef>
              <a:spcAft>
                <a:spcPts val="0"/>
              </a:spcAft>
              <a:buNone/>
            </a:pPr>
            <a:r>
              <a:rPr lang="it-IT"/>
              <a:t>BREVE DISCUSSIONE</a:t>
            </a:r>
            <a:endParaRPr/>
          </a:p>
        </p:txBody>
      </p:sp>
      <p:sp>
        <p:nvSpPr>
          <p:cNvPr id="397" name="Google Shape;397;p26"/>
          <p:cNvSpPr txBox="1"/>
          <p:nvPr/>
        </p:nvSpPr>
        <p:spPr>
          <a:xfrm>
            <a:off x="386079" y="3154400"/>
            <a:ext cx="5560800" cy="819900"/>
          </a:xfrm>
          <a:prstGeom prst="rect">
            <a:avLst/>
          </a:prstGeom>
          <a:noFill/>
          <a:ln>
            <a:noFill/>
          </a:ln>
        </p:spPr>
        <p:txBody>
          <a:bodyPr spcFirstLastPara="1" wrap="square" lIns="0" tIns="25400" rIns="0" bIns="0" anchor="t" anchorCtr="0">
            <a:spAutoFit/>
          </a:bodyPr>
          <a:lstStyle/>
          <a:p>
            <a:pPr marL="355600" marR="5080" lvl="0" indent="-343535" algn="l" rtl="0">
              <a:lnSpc>
                <a:spcPct val="119574"/>
              </a:lnSpc>
              <a:spcBef>
                <a:spcPts val="0"/>
              </a:spcBef>
              <a:spcAft>
                <a:spcPts val="0"/>
              </a:spcAft>
              <a:buNone/>
            </a:pPr>
            <a:r>
              <a:rPr lang="it-IT" sz="1900">
                <a:solidFill>
                  <a:srgbClr val="90C225"/>
                </a:solidFill>
                <a:latin typeface="Lucida Sans"/>
                <a:ea typeface="Lucida Sans"/>
                <a:cs typeface="Lucida Sans"/>
                <a:sym typeface="Lucida Sans"/>
              </a:rPr>
              <a:t>▶ </a:t>
            </a:r>
            <a:r>
              <a:rPr lang="it-IT" sz="2350" b="1" i="1">
                <a:solidFill>
                  <a:srgbClr val="2C3B43"/>
                </a:solidFill>
                <a:latin typeface="Arial"/>
                <a:ea typeface="Arial"/>
                <a:cs typeface="Arial"/>
                <a:sym typeface="Arial"/>
              </a:rPr>
              <a:t>Qual è la fase del cambiamento più difficile nella </a:t>
            </a:r>
            <a:r>
              <a:rPr lang="it-IT" sz="2350" b="1" i="1">
                <a:solidFill>
                  <a:srgbClr val="2C3B43"/>
                </a:solidFill>
              </a:rPr>
              <a:t>tua </a:t>
            </a:r>
            <a:r>
              <a:rPr lang="it-IT" sz="2350" b="1" i="1">
                <a:solidFill>
                  <a:srgbClr val="2C3B43"/>
                </a:solidFill>
                <a:latin typeface="Arial"/>
                <a:ea typeface="Arial"/>
                <a:cs typeface="Arial"/>
                <a:sym typeface="Arial"/>
              </a:rPr>
              <a:t>organizzazione?</a:t>
            </a:r>
            <a:endParaRPr sz="2350">
              <a:latin typeface="Arial"/>
              <a:ea typeface="Arial"/>
              <a:cs typeface="Arial"/>
              <a:sym typeface="Arial"/>
            </a:endParaRPr>
          </a:p>
        </p:txBody>
      </p:sp>
      <p:pic>
        <p:nvPicPr>
          <p:cNvPr id="398" name="Google Shape;398;p26"/>
          <p:cNvPicPr preferRelativeResize="0"/>
          <p:nvPr/>
        </p:nvPicPr>
        <p:blipFill rotWithShape="1">
          <a:blip r:embed="rId3">
            <a:alphaModFix/>
          </a:blip>
          <a:srcRect/>
          <a:stretch/>
        </p:blipFill>
        <p:spPr>
          <a:xfrm>
            <a:off x="464184" y="311962"/>
            <a:ext cx="1240191" cy="339470"/>
          </a:xfrm>
          <a:prstGeom prst="rect">
            <a:avLst/>
          </a:prstGeom>
          <a:noFill/>
          <a:ln>
            <a:noFill/>
          </a:ln>
        </p:spPr>
      </p:pic>
      <p:grpSp>
        <p:nvGrpSpPr>
          <p:cNvPr id="399" name="Google Shape;399;p26"/>
          <p:cNvGrpSpPr/>
          <p:nvPr/>
        </p:nvGrpSpPr>
        <p:grpSpPr>
          <a:xfrm>
            <a:off x="7155180" y="0"/>
            <a:ext cx="5037414" cy="6858888"/>
            <a:chOff x="7155180" y="0"/>
            <a:chExt cx="5037414" cy="6858888"/>
          </a:xfrm>
        </p:grpSpPr>
        <p:sp>
          <p:nvSpPr>
            <p:cNvPr id="400" name="Google Shape;400;p26"/>
            <p:cNvSpPr/>
            <p:nvPr/>
          </p:nvSpPr>
          <p:spPr>
            <a:xfrm>
              <a:off x="9371075"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1" name="Google Shape;401;p26"/>
            <p:cNvSpPr/>
            <p:nvPr/>
          </p:nvSpPr>
          <p:spPr>
            <a:xfrm>
              <a:off x="7424927"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2" name="Google Shape;402;p26"/>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3" name="Google Shape;403;p26"/>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4" name="Google Shape;404;p26"/>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5" name="Google Shape;405;p26"/>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6" name="Google Shape;406;p26"/>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7" name="Google Shape;407;p26"/>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8" name="Google Shape;408;p26"/>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9" name="Google Shape;409;p26"/>
            <p:cNvSpPr/>
            <p:nvPr/>
          </p:nvSpPr>
          <p:spPr>
            <a:xfrm>
              <a:off x="7155180" y="998219"/>
              <a:ext cx="4937760" cy="4958080"/>
            </a:xfrm>
            <a:custGeom>
              <a:avLst/>
              <a:gdLst/>
              <a:ahLst/>
              <a:cxnLst/>
              <a:rect l="l" t="t" r="r" b="b"/>
              <a:pathLst>
                <a:path w="4937759" h="4958080" extrusionOk="0">
                  <a:moveTo>
                    <a:pt x="4114800" y="4957571"/>
                  </a:moveTo>
                  <a:lnTo>
                    <a:pt x="822960" y="4957571"/>
                  </a:lnTo>
                  <a:lnTo>
                    <a:pt x="774601" y="4956175"/>
                  </a:lnTo>
                  <a:lnTo>
                    <a:pt x="726979" y="4952034"/>
                  </a:lnTo>
                  <a:lnTo>
                    <a:pt x="680172" y="4945231"/>
                  </a:lnTo>
                  <a:lnTo>
                    <a:pt x="634254" y="4935838"/>
                  </a:lnTo>
                  <a:lnTo>
                    <a:pt x="589304" y="4923933"/>
                  </a:lnTo>
                  <a:lnTo>
                    <a:pt x="545399" y="4909597"/>
                  </a:lnTo>
                  <a:lnTo>
                    <a:pt x="502616" y="4892902"/>
                  </a:lnTo>
                  <a:lnTo>
                    <a:pt x="461031" y="4873929"/>
                  </a:lnTo>
                  <a:lnTo>
                    <a:pt x="420724" y="4852753"/>
                  </a:lnTo>
                  <a:lnTo>
                    <a:pt x="381768" y="4829452"/>
                  </a:lnTo>
                  <a:lnTo>
                    <a:pt x="344245" y="4804104"/>
                  </a:lnTo>
                  <a:lnTo>
                    <a:pt x="308229" y="4776784"/>
                  </a:lnTo>
                  <a:lnTo>
                    <a:pt x="273799" y="4747571"/>
                  </a:lnTo>
                  <a:lnTo>
                    <a:pt x="241030" y="4716541"/>
                  </a:lnTo>
                  <a:lnTo>
                    <a:pt x="209999" y="4683772"/>
                  </a:lnTo>
                  <a:lnTo>
                    <a:pt x="180787" y="4649341"/>
                  </a:lnTo>
                  <a:lnTo>
                    <a:pt x="153467" y="4613324"/>
                  </a:lnTo>
                  <a:lnTo>
                    <a:pt x="128118" y="4575802"/>
                  </a:lnTo>
                  <a:lnTo>
                    <a:pt x="104817" y="4536847"/>
                  </a:lnTo>
                  <a:lnTo>
                    <a:pt x="83641" y="4496539"/>
                  </a:lnTo>
                  <a:lnTo>
                    <a:pt x="64668" y="4454955"/>
                  </a:lnTo>
                  <a:lnTo>
                    <a:pt x="47974" y="4412172"/>
                  </a:lnTo>
                  <a:lnTo>
                    <a:pt x="33637" y="4368267"/>
                  </a:lnTo>
                  <a:lnTo>
                    <a:pt x="21732" y="4323315"/>
                  </a:lnTo>
                  <a:lnTo>
                    <a:pt x="12340" y="4277398"/>
                  </a:lnTo>
                  <a:lnTo>
                    <a:pt x="5536" y="4230590"/>
                  </a:lnTo>
                  <a:lnTo>
                    <a:pt x="1396" y="4182969"/>
                  </a:lnTo>
                  <a:lnTo>
                    <a:pt x="0" y="4134611"/>
                  </a:lnTo>
                  <a:lnTo>
                    <a:pt x="0" y="822958"/>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58"/>
                  </a:lnTo>
                  <a:lnTo>
                    <a:pt x="4937760" y="4134611"/>
                  </a:lnTo>
                  <a:lnTo>
                    <a:pt x="4936363" y="4182969"/>
                  </a:lnTo>
                  <a:lnTo>
                    <a:pt x="4932222" y="4230590"/>
                  </a:lnTo>
                  <a:lnTo>
                    <a:pt x="4925419" y="4277398"/>
                  </a:lnTo>
                  <a:lnTo>
                    <a:pt x="4916025" y="4323315"/>
                  </a:lnTo>
                  <a:lnTo>
                    <a:pt x="4904121" y="4368267"/>
                  </a:lnTo>
                  <a:lnTo>
                    <a:pt x="4889785" y="4412172"/>
                  </a:lnTo>
                  <a:lnTo>
                    <a:pt x="4873090" y="4454955"/>
                  </a:lnTo>
                  <a:lnTo>
                    <a:pt x="4854116" y="4496539"/>
                  </a:lnTo>
                  <a:lnTo>
                    <a:pt x="4832941" y="4536847"/>
                  </a:lnTo>
                  <a:lnTo>
                    <a:pt x="4809640" y="4575802"/>
                  </a:lnTo>
                  <a:lnTo>
                    <a:pt x="4784292" y="4613324"/>
                  </a:lnTo>
                  <a:lnTo>
                    <a:pt x="4756972" y="4649341"/>
                  </a:lnTo>
                  <a:lnTo>
                    <a:pt x="4727759" y="4683772"/>
                  </a:lnTo>
                  <a:lnTo>
                    <a:pt x="4696729" y="4716541"/>
                  </a:lnTo>
                  <a:lnTo>
                    <a:pt x="4663959" y="4747571"/>
                  </a:lnTo>
                  <a:lnTo>
                    <a:pt x="4629529" y="4776784"/>
                  </a:lnTo>
                  <a:lnTo>
                    <a:pt x="4593513" y="4804104"/>
                  </a:lnTo>
                  <a:lnTo>
                    <a:pt x="4555990" y="4829452"/>
                  </a:lnTo>
                  <a:lnTo>
                    <a:pt x="4517035" y="4852753"/>
                  </a:lnTo>
                  <a:lnTo>
                    <a:pt x="4476727" y="4873929"/>
                  </a:lnTo>
                  <a:lnTo>
                    <a:pt x="4435143" y="4892902"/>
                  </a:lnTo>
                  <a:lnTo>
                    <a:pt x="4392360" y="4909597"/>
                  </a:lnTo>
                  <a:lnTo>
                    <a:pt x="4348455" y="4923933"/>
                  </a:lnTo>
                  <a:lnTo>
                    <a:pt x="4303503" y="4935838"/>
                  </a:lnTo>
                  <a:lnTo>
                    <a:pt x="4257587" y="4945231"/>
                  </a:lnTo>
                  <a:lnTo>
                    <a:pt x="4210779" y="4952034"/>
                  </a:lnTo>
                  <a:lnTo>
                    <a:pt x="4163157" y="4956175"/>
                  </a:lnTo>
                  <a:lnTo>
                    <a:pt x="4114800" y="4957571"/>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410" name="Google Shape;410;p26"/>
            <p:cNvPicPr preferRelativeResize="0"/>
            <p:nvPr/>
          </p:nvPicPr>
          <p:blipFill rotWithShape="1">
            <a:blip r:embed="rId4">
              <a:alphaModFix/>
            </a:blip>
            <a:srcRect/>
            <a:stretch/>
          </p:blipFill>
          <p:spPr>
            <a:xfrm>
              <a:off x="7595616" y="1533144"/>
              <a:ext cx="4053838" cy="4053840"/>
            </a:xfrm>
            <a:prstGeom prst="rect">
              <a:avLst/>
            </a:prstGeom>
            <a:noFill/>
            <a:ln>
              <a:noFill/>
            </a:ln>
          </p:spPr>
        </p:pic>
      </p:grpSp>
      <p:sp>
        <p:nvSpPr>
          <p:cNvPr id="411" name="Google Shape;411;p26"/>
          <p:cNvSpPr/>
          <p:nvPr/>
        </p:nvSpPr>
        <p:spPr>
          <a:xfrm>
            <a:off x="0" y="3926268"/>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415"/>
        <p:cNvGrpSpPr/>
        <p:nvPr/>
      </p:nvGrpSpPr>
      <p:grpSpPr>
        <a:xfrm>
          <a:off x="0" y="0"/>
          <a:ext cx="0" cy="0"/>
          <a:chOff x="0" y="0"/>
          <a:chExt cx="0" cy="0"/>
        </a:xfrm>
      </p:grpSpPr>
      <p:sp>
        <p:nvSpPr>
          <p:cNvPr id="416" name="Google Shape;416;p27" descr="$PPTXTitle"/>
          <p:cNvSpPr txBox="1">
            <a:spLocks noGrp="1"/>
          </p:cNvSpPr>
          <p:nvPr>
            <p:ph type="ctrTitle"/>
          </p:nvPr>
        </p:nvSpPr>
        <p:spPr>
          <a:xfrm>
            <a:off x="478155" y="1180261"/>
            <a:ext cx="5272405" cy="482183"/>
          </a:xfrm>
          <a:prstGeom prst="rect">
            <a:avLst/>
          </a:prstGeom>
          <a:noFill/>
          <a:ln>
            <a:noFill/>
          </a:ln>
        </p:spPr>
        <p:txBody>
          <a:bodyPr spcFirstLastPara="1" wrap="square" lIns="0" tIns="12700" rIns="0" bIns="0" anchor="t" anchorCtr="0">
            <a:spAutoFit/>
          </a:bodyPr>
          <a:lstStyle/>
          <a:p>
            <a:pPr marL="280670" lvl="0" indent="0" algn="l" rtl="0">
              <a:lnSpc>
                <a:spcPct val="100000"/>
              </a:lnSpc>
              <a:spcBef>
                <a:spcPts val="0"/>
              </a:spcBef>
              <a:spcAft>
                <a:spcPts val="0"/>
              </a:spcAft>
              <a:buNone/>
            </a:pPr>
            <a:r>
              <a:rPr lang="it-IT">
                <a:latin typeface="Trebuchet MS"/>
                <a:ea typeface="Trebuchet MS"/>
                <a:cs typeface="Trebuchet MS"/>
                <a:sym typeface="Trebuchet MS"/>
              </a:rPr>
              <a:t>ATTIVITÀ PRATICA</a:t>
            </a:r>
            <a:endParaRPr/>
          </a:p>
        </p:txBody>
      </p:sp>
      <p:sp>
        <p:nvSpPr>
          <p:cNvPr id="417" name="Google Shape;417;p27"/>
          <p:cNvSpPr txBox="1"/>
          <p:nvPr/>
        </p:nvSpPr>
        <p:spPr>
          <a:xfrm>
            <a:off x="386079" y="2931300"/>
            <a:ext cx="5272404" cy="743793"/>
          </a:xfrm>
          <a:prstGeom prst="rect">
            <a:avLst/>
          </a:prstGeom>
          <a:noFill/>
          <a:ln>
            <a:noFill/>
          </a:ln>
        </p:spPr>
        <p:txBody>
          <a:bodyPr spcFirstLastPara="1" wrap="square" lIns="0" tIns="25400" rIns="0" bIns="0" anchor="t" anchorCtr="0">
            <a:spAutoFit/>
          </a:bodyPr>
          <a:lstStyle/>
          <a:p>
            <a:pPr marL="355600" marR="5080" lvl="0" indent="-343535" algn="l" rtl="0">
              <a:lnSpc>
                <a:spcPct val="119574"/>
              </a:lnSpc>
              <a:spcBef>
                <a:spcPts val="0"/>
              </a:spcBef>
              <a:spcAft>
                <a:spcPts val="0"/>
              </a:spcAft>
              <a:buNone/>
            </a:pPr>
            <a:r>
              <a:rPr lang="it-IT" sz="1900">
                <a:solidFill>
                  <a:srgbClr val="90C225"/>
                </a:solidFill>
                <a:latin typeface="Trebuchet MS"/>
                <a:ea typeface="Trebuchet MS"/>
                <a:cs typeface="Trebuchet MS"/>
                <a:sym typeface="Trebuchet MS"/>
              </a:rPr>
              <a:t>▶ </a:t>
            </a:r>
            <a:r>
              <a:rPr lang="it-IT" sz="2350" b="1" i="1">
                <a:solidFill>
                  <a:srgbClr val="2C3B43"/>
                </a:solidFill>
                <a:latin typeface="Trebuchet MS"/>
                <a:ea typeface="Trebuchet MS"/>
                <a:cs typeface="Trebuchet MS"/>
                <a:sym typeface="Trebuchet MS"/>
              </a:rPr>
              <a:t>Foglio di lavoro 3: Progettare l’integrazione della sostenibilità</a:t>
            </a:r>
            <a:endParaRPr sz="2350">
              <a:latin typeface="Trebuchet MS"/>
              <a:ea typeface="Trebuchet MS"/>
              <a:cs typeface="Trebuchet MS"/>
              <a:sym typeface="Trebuchet MS"/>
            </a:endParaRPr>
          </a:p>
        </p:txBody>
      </p:sp>
      <p:pic>
        <p:nvPicPr>
          <p:cNvPr id="418" name="Google Shape;418;p27"/>
          <p:cNvPicPr preferRelativeResize="0"/>
          <p:nvPr/>
        </p:nvPicPr>
        <p:blipFill rotWithShape="1">
          <a:blip r:embed="rId3">
            <a:alphaModFix/>
          </a:blip>
          <a:srcRect/>
          <a:stretch/>
        </p:blipFill>
        <p:spPr>
          <a:xfrm>
            <a:off x="464184" y="312394"/>
            <a:ext cx="1240191" cy="339470"/>
          </a:xfrm>
          <a:prstGeom prst="rect">
            <a:avLst/>
          </a:prstGeom>
          <a:noFill/>
          <a:ln>
            <a:noFill/>
          </a:ln>
        </p:spPr>
      </p:pic>
      <p:grpSp>
        <p:nvGrpSpPr>
          <p:cNvPr id="419" name="Google Shape;419;p27"/>
          <p:cNvGrpSpPr/>
          <p:nvPr/>
        </p:nvGrpSpPr>
        <p:grpSpPr>
          <a:xfrm>
            <a:off x="7155180" y="0"/>
            <a:ext cx="5037414" cy="6858888"/>
            <a:chOff x="7155180" y="0"/>
            <a:chExt cx="5037414" cy="6858888"/>
          </a:xfrm>
        </p:grpSpPr>
        <p:sp>
          <p:nvSpPr>
            <p:cNvPr id="420" name="Google Shape;420;p27"/>
            <p:cNvSpPr/>
            <p:nvPr/>
          </p:nvSpPr>
          <p:spPr>
            <a:xfrm>
              <a:off x="9371075"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1" name="Google Shape;421;p27"/>
            <p:cNvSpPr/>
            <p:nvPr/>
          </p:nvSpPr>
          <p:spPr>
            <a:xfrm>
              <a:off x="7424927"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2" name="Google Shape;422;p27"/>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3" name="Google Shape;423;p27"/>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4" name="Google Shape;424;p27"/>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5" name="Google Shape;425;p27"/>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6" name="Google Shape;426;p27"/>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7" name="Google Shape;427;p27"/>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8" name="Google Shape;428;p27"/>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9" name="Google Shape;429;p27"/>
            <p:cNvSpPr/>
            <p:nvPr/>
          </p:nvSpPr>
          <p:spPr>
            <a:xfrm>
              <a:off x="7155180" y="998219"/>
              <a:ext cx="4937760" cy="4958080"/>
            </a:xfrm>
            <a:custGeom>
              <a:avLst/>
              <a:gdLst/>
              <a:ahLst/>
              <a:cxnLst/>
              <a:rect l="l" t="t" r="r" b="b"/>
              <a:pathLst>
                <a:path w="4937759" h="4958080" extrusionOk="0">
                  <a:moveTo>
                    <a:pt x="4114800" y="4957571"/>
                  </a:moveTo>
                  <a:lnTo>
                    <a:pt x="822960" y="4957571"/>
                  </a:lnTo>
                  <a:lnTo>
                    <a:pt x="774601" y="4956175"/>
                  </a:lnTo>
                  <a:lnTo>
                    <a:pt x="726979" y="4952034"/>
                  </a:lnTo>
                  <a:lnTo>
                    <a:pt x="680172" y="4945231"/>
                  </a:lnTo>
                  <a:lnTo>
                    <a:pt x="634254" y="4935838"/>
                  </a:lnTo>
                  <a:lnTo>
                    <a:pt x="589304" y="4923933"/>
                  </a:lnTo>
                  <a:lnTo>
                    <a:pt x="545399" y="4909597"/>
                  </a:lnTo>
                  <a:lnTo>
                    <a:pt x="502616" y="4892902"/>
                  </a:lnTo>
                  <a:lnTo>
                    <a:pt x="461031" y="4873929"/>
                  </a:lnTo>
                  <a:lnTo>
                    <a:pt x="420724" y="4852753"/>
                  </a:lnTo>
                  <a:lnTo>
                    <a:pt x="381768" y="4829452"/>
                  </a:lnTo>
                  <a:lnTo>
                    <a:pt x="344245" y="4804104"/>
                  </a:lnTo>
                  <a:lnTo>
                    <a:pt x="308229" y="4776784"/>
                  </a:lnTo>
                  <a:lnTo>
                    <a:pt x="273799" y="4747571"/>
                  </a:lnTo>
                  <a:lnTo>
                    <a:pt x="241030" y="4716541"/>
                  </a:lnTo>
                  <a:lnTo>
                    <a:pt x="209999" y="4683772"/>
                  </a:lnTo>
                  <a:lnTo>
                    <a:pt x="180787" y="4649341"/>
                  </a:lnTo>
                  <a:lnTo>
                    <a:pt x="153467" y="4613324"/>
                  </a:lnTo>
                  <a:lnTo>
                    <a:pt x="128118" y="4575802"/>
                  </a:lnTo>
                  <a:lnTo>
                    <a:pt x="104817" y="4536847"/>
                  </a:lnTo>
                  <a:lnTo>
                    <a:pt x="83641" y="4496539"/>
                  </a:lnTo>
                  <a:lnTo>
                    <a:pt x="64668" y="4454955"/>
                  </a:lnTo>
                  <a:lnTo>
                    <a:pt x="47974" y="4412172"/>
                  </a:lnTo>
                  <a:lnTo>
                    <a:pt x="33637" y="4368267"/>
                  </a:lnTo>
                  <a:lnTo>
                    <a:pt x="21732" y="4323315"/>
                  </a:lnTo>
                  <a:lnTo>
                    <a:pt x="12340" y="4277398"/>
                  </a:lnTo>
                  <a:lnTo>
                    <a:pt x="5536" y="4230590"/>
                  </a:lnTo>
                  <a:lnTo>
                    <a:pt x="1396" y="4182969"/>
                  </a:lnTo>
                  <a:lnTo>
                    <a:pt x="0" y="4134611"/>
                  </a:lnTo>
                  <a:lnTo>
                    <a:pt x="0" y="822958"/>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58"/>
                  </a:lnTo>
                  <a:lnTo>
                    <a:pt x="4937760" y="4134611"/>
                  </a:lnTo>
                  <a:lnTo>
                    <a:pt x="4936363" y="4182969"/>
                  </a:lnTo>
                  <a:lnTo>
                    <a:pt x="4932222" y="4230590"/>
                  </a:lnTo>
                  <a:lnTo>
                    <a:pt x="4925419" y="4277398"/>
                  </a:lnTo>
                  <a:lnTo>
                    <a:pt x="4916025" y="4323315"/>
                  </a:lnTo>
                  <a:lnTo>
                    <a:pt x="4904121" y="4368267"/>
                  </a:lnTo>
                  <a:lnTo>
                    <a:pt x="4889785" y="4412172"/>
                  </a:lnTo>
                  <a:lnTo>
                    <a:pt x="4873090" y="4454955"/>
                  </a:lnTo>
                  <a:lnTo>
                    <a:pt x="4854116" y="4496539"/>
                  </a:lnTo>
                  <a:lnTo>
                    <a:pt x="4832941" y="4536847"/>
                  </a:lnTo>
                  <a:lnTo>
                    <a:pt x="4809640" y="4575802"/>
                  </a:lnTo>
                  <a:lnTo>
                    <a:pt x="4784292" y="4613324"/>
                  </a:lnTo>
                  <a:lnTo>
                    <a:pt x="4756972" y="4649341"/>
                  </a:lnTo>
                  <a:lnTo>
                    <a:pt x="4727759" y="4683772"/>
                  </a:lnTo>
                  <a:lnTo>
                    <a:pt x="4696729" y="4716541"/>
                  </a:lnTo>
                  <a:lnTo>
                    <a:pt x="4663959" y="4747571"/>
                  </a:lnTo>
                  <a:lnTo>
                    <a:pt x="4629529" y="4776784"/>
                  </a:lnTo>
                  <a:lnTo>
                    <a:pt x="4593513" y="4804104"/>
                  </a:lnTo>
                  <a:lnTo>
                    <a:pt x="4555990" y="4829452"/>
                  </a:lnTo>
                  <a:lnTo>
                    <a:pt x="4517035" y="4852753"/>
                  </a:lnTo>
                  <a:lnTo>
                    <a:pt x="4476727" y="4873929"/>
                  </a:lnTo>
                  <a:lnTo>
                    <a:pt x="4435143" y="4892902"/>
                  </a:lnTo>
                  <a:lnTo>
                    <a:pt x="4392360" y="4909597"/>
                  </a:lnTo>
                  <a:lnTo>
                    <a:pt x="4348455" y="4923933"/>
                  </a:lnTo>
                  <a:lnTo>
                    <a:pt x="4303503" y="4935838"/>
                  </a:lnTo>
                  <a:lnTo>
                    <a:pt x="4257587" y="4945231"/>
                  </a:lnTo>
                  <a:lnTo>
                    <a:pt x="4210779" y="4952034"/>
                  </a:lnTo>
                  <a:lnTo>
                    <a:pt x="4163157" y="4956175"/>
                  </a:lnTo>
                  <a:lnTo>
                    <a:pt x="4114800" y="4957571"/>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430" name="Google Shape;430;p27"/>
            <p:cNvPicPr preferRelativeResize="0"/>
            <p:nvPr/>
          </p:nvPicPr>
          <p:blipFill rotWithShape="1">
            <a:blip r:embed="rId4">
              <a:alphaModFix/>
            </a:blip>
            <a:srcRect/>
            <a:stretch/>
          </p:blipFill>
          <p:spPr>
            <a:xfrm>
              <a:off x="7568184" y="1540763"/>
              <a:ext cx="3998976" cy="3998976"/>
            </a:xfrm>
            <a:prstGeom prst="rect">
              <a:avLst/>
            </a:prstGeom>
            <a:noFill/>
            <a:ln>
              <a:noFill/>
            </a:ln>
          </p:spPr>
        </p:pic>
      </p:grpSp>
      <p:sp>
        <p:nvSpPr>
          <p:cNvPr id="431" name="Google Shape;431;p27"/>
          <p:cNvSpPr/>
          <p:nvPr/>
        </p:nvSpPr>
        <p:spPr>
          <a:xfrm>
            <a:off x="0" y="3926700"/>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28" descr="$PPTXTitle"/>
          <p:cNvSpPr txBox="1">
            <a:spLocks noGrp="1"/>
          </p:cNvSpPr>
          <p:nvPr>
            <p:ph type="title"/>
          </p:nvPr>
        </p:nvSpPr>
        <p:spPr>
          <a:xfrm>
            <a:off x="2895306" y="651864"/>
            <a:ext cx="6858293"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Diagramma interattivo – Analisi SWOT</a:t>
            </a:r>
            <a:endParaRPr/>
          </a:p>
        </p:txBody>
      </p:sp>
      <p:sp>
        <p:nvSpPr>
          <p:cNvPr id="437" name="Google Shape;437;p28"/>
          <p:cNvSpPr txBox="1"/>
          <p:nvPr/>
        </p:nvSpPr>
        <p:spPr>
          <a:xfrm>
            <a:off x="376554" y="1294610"/>
            <a:ext cx="6329046" cy="676467"/>
          </a:xfrm>
          <a:prstGeom prst="rect">
            <a:avLst/>
          </a:prstGeom>
          <a:noFill/>
          <a:ln>
            <a:noFill/>
          </a:ln>
        </p:spPr>
        <p:txBody>
          <a:bodyPr spcFirstLastPara="1" wrap="square" lIns="0" tIns="111125" rIns="0" bIns="0" anchor="t" anchorCtr="0">
            <a:spAutoFit/>
          </a:bodyPr>
          <a:lstStyle/>
          <a:p>
            <a:pPr marL="12700" lvl="0" indent="0" algn="l" rtl="0">
              <a:lnSpc>
                <a:spcPct val="100000"/>
              </a:lnSpc>
              <a:spcBef>
                <a:spcPts val="0"/>
              </a:spcBef>
              <a:spcAft>
                <a:spcPts val="0"/>
              </a:spcAft>
              <a:buNone/>
            </a:pPr>
            <a:r>
              <a:rPr lang="it-IT" sz="1500" b="1">
                <a:latin typeface="Trebuchet MS"/>
                <a:ea typeface="Trebuchet MS"/>
                <a:cs typeface="Trebuchet MS"/>
                <a:sym typeface="Trebuchet MS"/>
              </a:rPr>
              <a:t>Titolo: </a:t>
            </a:r>
            <a:r>
              <a:rPr lang="it-IT" sz="1500">
                <a:latin typeface="Trebuchet MS"/>
                <a:ea typeface="Trebuchet MS"/>
                <a:cs typeface="Trebuchet MS"/>
                <a:sym typeface="Trebuchet MS"/>
              </a:rPr>
              <a:t>Punti di forza degli investimenti sostenibili</a:t>
            </a:r>
            <a:endParaRPr sz="1500">
              <a:latin typeface="Trebuchet MS"/>
              <a:ea typeface="Trebuchet MS"/>
              <a:cs typeface="Trebuchet MS"/>
              <a:sym typeface="Trebuchet MS"/>
            </a:endParaRPr>
          </a:p>
          <a:p>
            <a:pPr marL="12700" lvl="0" indent="0" algn="l" rtl="0">
              <a:lnSpc>
                <a:spcPct val="100000"/>
              </a:lnSpc>
              <a:spcBef>
                <a:spcPts val="775"/>
              </a:spcBef>
              <a:spcAft>
                <a:spcPts val="0"/>
              </a:spcAft>
              <a:buNone/>
            </a:pPr>
            <a:r>
              <a:rPr lang="it-IT" sz="1500" b="1">
                <a:latin typeface="Trebuchet MS"/>
                <a:ea typeface="Trebuchet MS"/>
                <a:cs typeface="Trebuchet MS"/>
                <a:sym typeface="Trebuchet MS"/>
              </a:rPr>
              <a:t>Sottotitolo: </a:t>
            </a:r>
            <a:r>
              <a:rPr lang="it-IT" sz="1500">
                <a:latin typeface="Trebuchet MS"/>
                <a:ea typeface="Trebuchet MS"/>
                <a:cs typeface="Trebuchet MS"/>
                <a:sym typeface="Trebuchet MS"/>
              </a:rPr>
              <a:t>Vantaggi strategici e fattori di valore a lungo termine</a:t>
            </a:r>
            <a:endParaRPr sz="1500">
              <a:latin typeface="Trebuchet MS"/>
              <a:ea typeface="Trebuchet MS"/>
              <a:cs typeface="Trebuchet MS"/>
              <a:sym typeface="Trebuchet MS"/>
            </a:endParaRPr>
          </a:p>
        </p:txBody>
      </p:sp>
      <p:sp>
        <p:nvSpPr>
          <p:cNvPr id="438" name="Google Shape;438;p28"/>
          <p:cNvSpPr txBox="1"/>
          <p:nvPr/>
        </p:nvSpPr>
        <p:spPr>
          <a:xfrm>
            <a:off x="389254" y="2359470"/>
            <a:ext cx="1439546" cy="218008"/>
          </a:xfrm>
          <a:prstGeom prst="rect">
            <a:avLst/>
          </a:prstGeom>
          <a:solidFill>
            <a:srgbClr val="FFFF00"/>
          </a:solidFill>
          <a:ln>
            <a:noFill/>
          </a:ln>
        </p:spPr>
        <p:txBody>
          <a:bodyPr spcFirstLastPara="1" wrap="square" lIns="0" tIns="0" rIns="0" bIns="0" anchor="t" anchorCtr="0">
            <a:spAutoFit/>
          </a:bodyPr>
          <a:lstStyle/>
          <a:p>
            <a:pPr marL="0" lvl="0" indent="0" algn="l" rtl="0">
              <a:lnSpc>
                <a:spcPct val="115333"/>
              </a:lnSpc>
              <a:spcBef>
                <a:spcPts val="0"/>
              </a:spcBef>
              <a:spcAft>
                <a:spcPts val="0"/>
              </a:spcAft>
              <a:buNone/>
            </a:pPr>
            <a:r>
              <a:rPr lang="it-IT" sz="1500" b="1">
                <a:latin typeface="Trebuchet MS"/>
                <a:ea typeface="Trebuchet MS"/>
                <a:cs typeface="Trebuchet MS"/>
                <a:sym typeface="Trebuchet MS"/>
              </a:rPr>
              <a:t>Punti di forza</a:t>
            </a:r>
            <a:endParaRPr sz="1500">
              <a:latin typeface="Trebuchet MS"/>
              <a:ea typeface="Trebuchet MS"/>
              <a:cs typeface="Trebuchet MS"/>
              <a:sym typeface="Trebuchet MS"/>
            </a:endParaRPr>
          </a:p>
        </p:txBody>
      </p:sp>
      <p:sp>
        <p:nvSpPr>
          <p:cNvPr id="439" name="Google Shape;439;p28"/>
          <p:cNvSpPr txBox="1"/>
          <p:nvPr/>
        </p:nvSpPr>
        <p:spPr>
          <a:xfrm>
            <a:off x="833755" y="2573235"/>
            <a:ext cx="9944735" cy="1912620"/>
          </a:xfrm>
          <a:prstGeom prst="rect">
            <a:avLst/>
          </a:prstGeom>
          <a:noFill/>
          <a:ln>
            <a:noFill/>
          </a:ln>
        </p:spPr>
        <p:txBody>
          <a:bodyPr spcFirstLastPara="1" wrap="square" lIns="0" tIns="106025" rIns="0" bIns="0" anchor="t" anchorCtr="0">
            <a:spAutoFit/>
          </a:bodyPr>
          <a:lstStyle/>
          <a:p>
            <a:pPr marL="12700" lvl="0" indent="0" algn="l" rtl="0">
              <a:lnSpc>
                <a:spcPct val="100000"/>
              </a:lnSpc>
              <a:spcBef>
                <a:spcPts val="0"/>
              </a:spcBef>
              <a:spcAft>
                <a:spcPts val="0"/>
              </a:spcAft>
              <a:buNone/>
            </a:pPr>
            <a:r>
              <a:rPr lang="it-IT" sz="1450">
                <a:solidFill>
                  <a:srgbClr val="90C225"/>
                </a:solidFill>
                <a:latin typeface="Trebuchet MS"/>
                <a:ea typeface="Trebuchet MS"/>
                <a:cs typeface="Trebuchet MS"/>
                <a:sym typeface="Trebuchet MS"/>
              </a:rPr>
              <a:t>▶ </a:t>
            </a:r>
            <a:r>
              <a:rPr lang="it-IT" sz="1850" b="1">
                <a:solidFill>
                  <a:srgbClr val="161E21"/>
                </a:solidFill>
                <a:latin typeface="Trebuchet MS"/>
                <a:ea typeface="Trebuchet MS"/>
                <a:cs typeface="Trebuchet MS"/>
                <a:sym typeface="Trebuchet MS"/>
              </a:rPr>
              <a:t>Titolo 1: </a:t>
            </a:r>
            <a:r>
              <a:rPr lang="it-IT" sz="1850">
                <a:solidFill>
                  <a:srgbClr val="161E21"/>
                </a:solidFill>
                <a:latin typeface="Trebuchet MS"/>
                <a:ea typeface="Trebuchet MS"/>
                <a:cs typeface="Trebuchet MS"/>
                <a:sym typeface="Trebuchet MS"/>
              </a:rPr>
              <a:t>Punti di forza degli investimenti sostenibili</a:t>
            </a:r>
            <a:endParaRPr sz="1850">
              <a:latin typeface="Trebuchet MS"/>
              <a:ea typeface="Trebuchet MS"/>
              <a:cs typeface="Trebuchet MS"/>
              <a:sym typeface="Trebuchet MS"/>
            </a:endParaRPr>
          </a:p>
          <a:p>
            <a:pPr marL="12700" lvl="0" indent="0" algn="l" rtl="0">
              <a:lnSpc>
                <a:spcPct val="100000"/>
              </a:lnSpc>
              <a:spcBef>
                <a:spcPts val="740"/>
              </a:spcBef>
              <a:spcAft>
                <a:spcPts val="0"/>
              </a:spcAft>
              <a:buNone/>
            </a:pPr>
            <a:r>
              <a:rPr lang="it-IT" sz="1450">
                <a:solidFill>
                  <a:srgbClr val="90C225"/>
                </a:solidFill>
                <a:latin typeface="Trebuchet MS"/>
                <a:ea typeface="Trebuchet MS"/>
                <a:cs typeface="Trebuchet MS"/>
                <a:sym typeface="Trebuchet MS"/>
              </a:rPr>
              <a:t>▶ </a:t>
            </a:r>
            <a:r>
              <a:rPr lang="it-IT" sz="1850" b="1">
                <a:solidFill>
                  <a:srgbClr val="161E21"/>
                </a:solidFill>
                <a:latin typeface="Trebuchet MS"/>
                <a:ea typeface="Trebuchet MS"/>
                <a:cs typeface="Trebuchet MS"/>
                <a:sym typeface="Trebuchet MS"/>
              </a:rPr>
              <a:t>Sottotitolo 1: </a:t>
            </a:r>
            <a:r>
              <a:rPr lang="it-IT" sz="1850">
                <a:solidFill>
                  <a:srgbClr val="161E21"/>
                </a:solidFill>
                <a:latin typeface="Trebuchet MS"/>
                <a:ea typeface="Trebuchet MS"/>
                <a:cs typeface="Trebuchet MS"/>
                <a:sym typeface="Trebuchet MS"/>
              </a:rPr>
              <a:t>Vantaggi strategici</a:t>
            </a:r>
            <a:endParaRPr sz="1850">
              <a:latin typeface="Trebuchet MS"/>
              <a:ea typeface="Trebuchet MS"/>
              <a:cs typeface="Trebuchet MS"/>
              <a:sym typeface="Trebuchet MS"/>
            </a:endParaRPr>
          </a:p>
          <a:p>
            <a:pPr marL="299720" marR="5080" lvl="0" indent="-287020" algn="l" rtl="0">
              <a:lnSpc>
                <a:spcPct val="107513"/>
              </a:lnSpc>
              <a:spcBef>
                <a:spcPts val="1025"/>
              </a:spcBef>
              <a:spcAft>
                <a:spcPts val="0"/>
              </a:spcAft>
              <a:buNone/>
            </a:pPr>
            <a:r>
              <a:rPr lang="it-IT" sz="1450">
                <a:solidFill>
                  <a:srgbClr val="90C225"/>
                </a:solidFill>
                <a:latin typeface="Trebuchet MS"/>
                <a:ea typeface="Trebuchet MS"/>
                <a:cs typeface="Trebuchet MS"/>
                <a:sym typeface="Trebuchet MS"/>
              </a:rPr>
              <a:t>▶ </a:t>
            </a:r>
            <a:r>
              <a:rPr lang="it-IT" sz="1850" b="1">
                <a:solidFill>
                  <a:srgbClr val="161E21"/>
                </a:solidFill>
                <a:latin typeface="Trebuchet MS"/>
                <a:ea typeface="Trebuchet MS"/>
                <a:cs typeface="Trebuchet MS"/>
                <a:sym typeface="Trebuchet MS"/>
              </a:rPr>
              <a:t>Descrizione pop-up: </a:t>
            </a:r>
            <a:r>
              <a:rPr lang="it-IT" sz="1850">
                <a:solidFill>
                  <a:srgbClr val="161E21"/>
                </a:solidFill>
                <a:latin typeface="Trebuchet MS"/>
                <a:ea typeface="Trebuchet MS"/>
                <a:cs typeface="Trebuchet MS"/>
                <a:sym typeface="Trebuchet MS"/>
              </a:rPr>
              <a:t>Gli investimenti sostenibili migliorano la reputazione del marchio, attraggono capitali verdi e rafforzano la fiducia degli stakeholder. Stimolano l’innovazione, migliorano la resilienza e allineano la strategia aziendale agli obiettivi di sostenibilità dell’UE per garantire la competitività a lungo termine.</a:t>
            </a:r>
            <a:endParaRPr sz="1850">
              <a:latin typeface="Trebuchet MS"/>
              <a:ea typeface="Trebuchet MS"/>
              <a:cs typeface="Trebuchet MS"/>
              <a:sym typeface="Trebuchet MS"/>
            </a:endParaRPr>
          </a:p>
        </p:txBody>
      </p:sp>
      <p:sp>
        <p:nvSpPr>
          <p:cNvPr id="440" name="Google Shape;440;p28"/>
          <p:cNvSpPr txBox="1"/>
          <p:nvPr/>
        </p:nvSpPr>
        <p:spPr>
          <a:xfrm>
            <a:off x="833754" y="4597236"/>
            <a:ext cx="1833245" cy="297517"/>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450">
                <a:solidFill>
                  <a:srgbClr val="90C225"/>
                </a:solidFill>
                <a:latin typeface="Trebuchet MS"/>
                <a:ea typeface="Trebuchet MS"/>
                <a:cs typeface="Trebuchet MS"/>
                <a:sym typeface="Trebuchet MS"/>
              </a:rPr>
              <a:t>▶ </a:t>
            </a:r>
            <a:r>
              <a:rPr lang="it-IT" sz="1850" b="1">
                <a:solidFill>
                  <a:srgbClr val="161E21"/>
                </a:solidFill>
                <a:latin typeface="Trebuchet MS"/>
                <a:ea typeface="Trebuchet MS"/>
                <a:cs typeface="Trebuchet MS"/>
                <a:sym typeface="Trebuchet MS"/>
              </a:rPr>
              <a:t>Multimedia</a:t>
            </a:r>
            <a:r>
              <a:rPr lang="it-IT" sz="1850" b="1">
                <a:solidFill>
                  <a:srgbClr val="161E21"/>
                </a:solidFill>
                <a:latin typeface="Calibri"/>
                <a:ea typeface="Calibri"/>
                <a:cs typeface="Calibri"/>
                <a:sym typeface="Calibri"/>
              </a:rPr>
              <a:t>:</a:t>
            </a:r>
            <a:endParaRPr sz="1850">
              <a:latin typeface="Calibri"/>
              <a:ea typeface="Calibri"/>
              <a:cs typeface="Calibri"/>
              <a:sym typeface="Calibri"/>
            </a:endParaRPr>
          </a:p>
        </p:txBody>
      </p:sp>
      <p:sp>
        <p:nvSpPr>
          <p:cNvPr id="441" name="Google Shape;441;p28"/>
          <p:cNvSpPr txBox="1"/>
          <p:nvPr/>
        </p:nvSpPr>
        <p:spPr>
          <a:xfrm>
            <a:off x="2418943" y="4592426"/>
            <a:ext cx="8359547" cy="307135"/>
          </a:xfrm>
          <a:prstGeom prst="rect">
            <a:avLst/>
          </a:prstGeom>
          <a:solidFill>
            <a:srgbClr val="FFFF00"/>
          </a:solidFill>
          <a:ln>
            <a:noFill/>
          </a:ln>
        </p:spPr>
        <p:txBody>
          <a:bodyPr spcFirstLastPara="1" wrap="square" lIns="0" tIns="22225" rIns="0" bIns="0" anchor="t" anchorCtr="0">
            <a:spAutoFit/>
          </a:bodyPr>
          <a:lstStyle/>
          <a:p>
            <a:pPr marL="0" lvl="0" indent="0" algn="l" rtl="0">
              <a:lnSpc>
                <a:spcPct val="100000"/>
              </a:lnSpc>
              <a:spcBef>
                <a:spcPts val="0"/>
              </a:spcBef>
              <a:spcAft>
                <a:spcPts val="0"/>
              </a:spcAft>
              <a:buNone/>
            </a:pPr>
            <a:r>
              <a:rPr lang="it-IT" sz="1850">
                <a:solidFill>
                  <a:srgbClr val="161E21"/>
                </a:solidFill>
                <a:latin typeface="Trebuchet MS"/>
                <a:ea typeface="Trebuchet MS"/>
                <a:cs typeface="Trebuchet MS"/>
                <a:sym typeface="Trebuchet MS"/>
              </a:rPr>
              <a:t>Infografica che illustra la catena del valore ESG (Innovazione → Fiducia</a:t>
            </a:r>
            <a:endParaRPr sz="1850">
              <a:latin typeface="Trebuchet MS"/>
              <a:ea typeface="Trebuchet MS"/>
              <a:cs typeface="Trebuchet MS"/>
              <a:sym typeface="Trebuchet MS"/>
            </a:endParaRPr>
          </a:p>
        </p:txBody>
      </p:sp>
      <p:sp>
        <p:nvSpPr>
          <p:cNvPr id="442" name="Google Shape;442;p28"/>
          <p:cNvSpPr txBox="1"/>
          <p:nvPr/>
        </p:nvSpPr>
        <p:spPr>
          <a:xfrm>
            <a:off x="1133475" y="4904371"/>
            <a:ext cx="1339850" cy="591187"/>
          </a:xfrm>
          <a:prstGeom prst="rect">
            <a:avLst/>
          </a:prstGeom>
          <a:solidFill>
            <a:srgbClr val="FFFF00"/>
          </a:solidFill>
          <a:ln>
            <a:noFill/>
          </a:ln>
        </p:spPr>
        <p:txBody>
          <a:bodyPr spcFirstLastPara="1" wrap="square" lIns="0" tIns="21575" rIns="0" bIns="0" anchor="t" anchorCtr="0">
            <a:spAutoFit/>
          </a:bodyPr>
          <a:lstStyle/>
          <a:p>
            <a:pPr marL="0" lvl="0" indent="0" algn="l" rtl="0">
              <a:lnSpc>
                <a:spcPct val="100000"/>
              </a:lnSpc>
              <a:spcBef>
                <a:spcPts val="0"/>
              </a:spcBef>
              <a:spcAft>
                <a:spcPts val="0"/>
              </a:spcAft>
              <a:buNone/>
            </a:pPr>
            <a:r>
              <a:rPr lang="it-IT" sz="1850">
                <a:solidFill>
                  <a:srgbClr val="161E21"/>
                </a:solidFill>
                <a:latin typeface="Trebuchet MS"/>
                <a:ea typeface="Trebuchet MS"/>
                <a:cs typeface="Trebuchet MS"/>
                <a:sym typeface="Trebuchet MS"/>
              </a:rPr>
              <a:t>→ Crescita).</a:t>
            </a:r>
            <a:endParaRPr sz="1850">
              <a:latin typeface="Trebuchet MS"/>
              <a:ea typeface="Trebuchet MS"/>
              <a:cs typeface="Trebuchet MS"/>
              <a:sym typeface="Trebuchet MS"/>
            </a:endParaRPr>
          </a:p>
        </p:txBody>
      </p:sp>
      <p:pic>
        <p:nvPicPr>
          <p:cNvPr id="443" name="Google Shape;443;p28"/>
          <p:cNvPicPr preferRelativeResize="0"/>
          <p:nvPr/>
        </p:nvPicPr>
        <p:blipFill rotWithShape="1">
          <a:blip r:embed="rId3">
            <a:alphaModFix/>
          </a:blip>
          <a:srcRect/>
          <a:stretch/>
        </p:blipFill>
        <p:spPr>
          <a:xfrm>
            <a:off x="464184" y="312394"/>
            <a:ext cx="1240191" cy="339470"/>
          </a:xfrm>
          <a:prstGeom prst="rect">
            <a:avLst/>
          </a:prstGeom>
          <a:noFill/>
          <a:ln>
            <a:noFill/>
          </a:ln>
        </p:spPr>
      </p:pic>
      <p:sp>
        <p:nvSpPr>
          <p:cNvPr id="444" name="Google Shape;444;p28"/>
          <p:cNvSpPr/>
          <p:nvPr/>
        </p:nvSpPr>
        <p:spPr>
          <a:xfrm>
            <a:off x="0" y="3678682"/>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49" name="Google Shape;449;p29"/>
          <p:cNvPicPr preferRelativeResize="0"/>
          <p:nvPr/>
        </p:nvPicPr>
        <p:blipFill rotWithShape="1">
          <a:blip r:embed="rId3">
            <a:alphaModFix/>
          </a:blip>
          <a:srcRect/>
          <a:stretch/>
        </p:blipFill>
        <p:spPr>
          <a:xfrm>
            <a:off x="7153656" y="1449324"/>
            <a:ext cx="4648200" cy="4450079"/>
          </a:xfrm>
          <a:prstGeom prst="rect">
            <a:avLst/>
          </a:prstGeom>
          <a:noFill/>
          <a:ln>
            <a:noFill/>
          </a:ln>
        </p:spPr>
      </p:pic>
      <p:sp>
        <p:nvSpPr>
          <p:cNvPr id="450" name="Google Shape;450;p29" descr="$PPTXTitle"/>
          <p:cNvSpPr txBox="1">
            <a:spLocks noGrp="1"/>
          </p:cNvSpPr>
          <p:nvPr>
            <p:ph type="title"/>
          </p:nvPr>
        </p:nvSpPr>
        <p:spPr>
          <a:xfrm>
            <a:off x="2895307" y="762000"/>
            <a:ext cx="6934493"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Diagramma interattivo – Analisi SWOT</a:t>
            </a:r>
            <a:endParaRPr/>
          </a:p>
        </p:txBody>
      </p:sp>
      <p:sp>
        <p:nvSpPr>
          <p:cNvPr id="451" name="Google Shape;451;p29"/>
          <p:cNvSpPr txBox="1"/>
          <p:nvPr/>
        </p:nvSpPr>
        <p:spPr>
          <a:xfrm>
            <a:off x="376554" y="1323237"/>
            <a:ext cx="4119246" cy="531043"/>
          </a:xfrm>
          <a:prstGeom prst="rect">
            <a:avLst/>
          </a:prstGeom>
          <a:noFill/>
          <a:ln>
            <a:noFill/>
          </a:ln>
        </p:spPr>
        <p:txBody>
          <a:bodyPr spcFirstLastPara="1" wrap="square" lIns="0" tIns="12700" rIns="0" bIns="0" anchor="t" anchorCtr="0">
            <a:spAutoFit/>
          </a:bodyPr>
          <a:lstStyle/>
          <a:p>
            <a:pPr marL="12700" marR="5080" lvl="0" indent="0" algn="l" rtl="0">
              <a:lnSpc>
                <a:spcPct val="143100"/>
              </a:lnSpc>
              <a:spcBef>
                <a:spcPts val="0"/>
              </a:spcBef>
              <a:spcAft>
                <a:spcPts val="0"/>
              </a:spcAft>
              <a:buNone/>
            </a:pPr>
            <a:r>
              <a:rPr lang="it-IT" sz="1250" b="1">
                <a:latin typeface="Trebuchet MS"/>
                <a:ea typeface="Trebuchet MS"/>
                <a:cs typeface="Trebuchet MS"/>
                <a:sym typeface="Trebuchet MS"/>
              </a:rPr>
              <a:t>Titolo: Punti deboli degli investimenti sostenibili Sottotitolo: Ostacoli interni e lacune nelle capacità</a:t>
            </a:r>
            <a:endParaRPr sz="1250">
              <a:latin typeface="Trebuchet MS"/>
              <a:ea typeface="Trebuchet MS"/>
              <a:cs typeface="Trebuchet MS"/>
              <a:sym typeface="Trebuchet MS"/>
            </a:endParaRPr>
          </a:p>
        </p:txBody>
      </p:sp>
      <p:sp>
        <p:nvSpPr>
          <p:cNvPr id="452" name="Google Shape;452;p29"/>
          <p:cNvSpPr txBox="1"/>
          <p:nvPr/>
        </p:nvSpPr>
        <p:spPr>
          <a:xfrm>
            <a:off x="395605" y="2061125"/>
            <a:ext cx="876300" cy="194310"/>
          </a:xfrm>
          <a:prstGeom prst="rect">
            <a:avLst/>
          </a:prstGeom>
          <a:solidFill>
            <a:srgbClr val="FFFF00"/>
          </a:solidFill>
          <a:ln>
            <a:noFill/>
          </a:ln>
        </p:spPr>
        <p:txBody>
          <a:bodyPr spcFirstLastPara="1" wrap="square" lIns="0" tIns="0" rIns="0" bIns="0" anchor="t" anchorCtr="0">
            <a:spAutoFit/>
          </a:bodyPr>
          <a:lstStyle/>
          <a:p>
            <a:pPr marL="0" lvl="0" indent="0" algn="l" rtl="0">
              <a:lnSpc>
                <a:spcPct val="115200"/>
              </a:lnSpc>
              <a:spcBef>
                <a:spcPts val="0"/>
              </a:spcBef>
              <a:spcAft>
                <a:spcPts val="0"/>
              </a:spcAft>
              <a:buNone/>
            </a:pPr>
            <a:r>
              <a:rPr lang="it-IT" sz="1250" b="1">
                <a:latin typeface="Calibri"/>
                <a:ea typeface="Calibri"/>
                <a:cs typeface="Calibri"/>
                <a:sym typeface="Calibri"/>
              </a:rPr>
              <a:t>Punti deboli</a:t>
            </a:r>
            <a:endParaRPr sz="1250">
              <a:latin typeface="Calibri"/>
              <a:ea typeface="Calibri"/>
              <a:cs typeface="Calibri"/>
              <a:sym typeface="Calibri"/>
            </a:endParaRPr>
          </a:p>
        </p:txBody>
      </p:sp>
      <p:sp>
        <p:nvSpPr>
          <p:cNvPr id="453" name="Google Shape;453;p29"/>
          <p:cNvSpPr txBox="1"/>
          <p:nvPr/>
        </p:nvSpPr>
        <p:spPr>
          <a:xfrm>
            <a:off x="833755" y="2349017"/>
            <a:ext cx="5337810" cy="2359620"/>
          </a:xfrm>
          <a:prstGeom prst="rect">
            <a:avLst/>
          </a:prstGeom>
          <a:noFill/>
          <a:ln>
            <a:noFill/>
          </a:ln>
        </p:spPr>
        <p:txBody>
          <a:bodyPr spcFirstLastPara="1" wrap="square" lIns="0" tIns="81275" rIns="0" bIns="0" anchor="t" anchorCtr="0">
            <a:spAutoFit/>
          </a:bodyPr>
          <a:lstStyle/>
          <a:p>
            <a:pPr marL="12700" lvl="0" indent="0" algn="l" rtl="0">
              <a:lnSpc>
                <a:spcPct val="100000"/>
              </a:lnSpc>
              <a:spcBef>
                <a:spcPts val="0"/>
              </a:spcBef>
              <a:spcAft>
                <a:spcPts val="0"/>
              </a:spcAft>
              <a:buNone/>
            </a:pPr>
            <a:r>
              <a:rPr lang="it-IT" sz="1250">
                <a:solidFill>
                  <a:srgbClr val="90C225"/>
                </a:solidFill>
                <a:latin typeface="Trebuchet MS"/>
                <a:ea typeface="Trebuchet MS"/>
                <a:cs typeface="Trebuchet MS"/>
                <a:sym typeface="Trebuchet MS"/>
              </a:rPr>
              <a:t>▶ </a:t>
            </a:r>
            <a:r>
              <a:rPr lang="it-IT" sz="1600" b="1">
                <a:solidFill>
                  <a:srgbClr val="161E21"/>
                </a:solidFill>
                <a:latin typeface="Trebuchet MS"/>
                <a:ea typeface="Trebuchet MS"/>
                <a:cs typeface="Trebuchet MS"/>
                <a:sym typeface="Trebuchet MS"/>
              </a:rPr>
              <a:t>Intestazione 1: </a:t>
            </a:r>
            <a:r>
              <a:rPr lang="it-IT" sz="1600">
                <a:solidFill>
                  <a:srgbClr val="161E21"/>
                </a:solidFill>
                <a:latin typeface="Trebuchet MS"/>
                <a:ea typeface="Trebuchet MS"/>
                <a:cs typeface="Trebuchet MS"/>
                <a:sym typeface="Trebuchet MS"/>
              </a:rPr>
              <a:t>Punti deboli degli investimenti sostenibili</a:t>
            </a:r>
            <a:endParaRPr sz="1600">
              <a:latin typeface="Trebuchet MS"/>
              <a:ea typeface="Trebuchet MS"/>
              <a:cs typeface="Trebuchet MS"/>
              <a:sym typeface="Trebuchet MS"/>
            </a:endParaRPr>
          </a:p>
          <a:p>
            <a:pPr marL="12700" lvl="0" indent="0" algn="l" rtl="0">
              <a:lnSpc>
                <a:spcPct val="100000"/>
              </a:lnSpc>
              <a:spcBef>
                <a:spcPts val="540"/>
              </a:spcBef>
              <a:spcAft>
                <a:spcPts val="0"/>
              </a:spcAft>
              <a:buNone/>
            </a:pPr>
            <a:r>
              <a:rPr lang="it-IT" sz="1250">
                <a:solidFill>
                  <a:srgbClr val="90C225"/>
                </a:solidFill>
                <a:latin typeface="Trebuchet MS"/>
                <a:ea typeface="Trebuchet MS"/>
                <a:cs typeface="Trebuchet MS"/>
                <a:sym typeface="Trebuchet MS"/>
              </a:rPr>
              <a:t>▶ </a:t>
            </a:r>
            <a:r>
              <a:rPr lang="it-IT" sz="1600" b="1">
                <a:solidFill>
                  <a:srgbClr val="161E21"/>
                </a:solidFill>
                <a:latin typeface="Trebuchet MS"/>
                <a:ea typeface="Trebuchet MS"/>
                <a:cs typeface="Trebuchet MS"/>
                <a:sym typeface="Trebuchet MS"/>
              </a:rPr>
              <a:t>Sottotitolo 1: </a:t>
            </a:r>
            <a:r>
              <a:rPr lang="it-IT" sz="1600">
                <a:solidFill>
                  <a:srgbClr val="161E21"/>
                </a:solidFill>
                <a:latin typeface="Trebuchet MS"/>
                <a:ea typeface="Trebuchet MS"/>
                <a:cs typeface="Trebuchet MS"/>
                <a:sym typeface="Trebuchet MS"/>
              </a:rPr>
              <a:t>Sfide interne</a:t>
            </a:r>
            <a:endParaRPr sz="1600">
              <a:latin typeface="Trebuchet MS"/>
              <a:ea typeface="Trebuchet MS"/>
              <a:cs typeface="Trebuchet MS"/>
              <a:sym typeface="Trebuchet MS"/>
            </a:endParaRPr>
          </a:p>
          <a:p>
            <a:pPr marL="299720" marR="519430" lvl="0" indent="-287020" algn="l" rtl="0">
              <a:lnSpc>
                <a:spcPct val="96250"/>
              </a:lnSpc>
              <a:spcBef>
                <a:spcPts val="975"/>
              </a:spcBef>
              <a:spcAft>
                <a:spcPts val="0"/>
              </a:spcAft>
              <a:buNone/>
            </a:pPr>
            <a:r>
              <a:rPr lang="it-IT" sz="1250">
                <a:solidFill>
                  <a:srgbClr val="90C225"/>
                </a:solidFill>
                <a:latin typeface="Trebuchet MS"/>
                <a:ea typeface="Trebuchet MS"/>
                <a:cs typeface="Trebuchet MS"/>
                <a:sym typeface="Trebuchet MS"/>
              </a:rPr>
              <a:t>▶ </a:t>
            </a:r>
            <a:r>
              <a:rPr lang="it-IT" sz="1600" b="1">
                <a:solidFill>
                  <a:srgbClr val="161E21"/>
                </a:solidFill>
                <a:latin typeface="Trebuchet MS"/>
                <a:ea typeface="Trebuchet MS"/>
                <a:cs typeface="Trebuchet MS"/>
                <a:sym typeface="Trebuchet MS"/>
              </a:rPr>
              <a:t>Descrizione pop-up: </a:t>
            </a:r>
            <a:r>
              <a:rPr lang="it-IT" sz="1600">
                <a:solidFill>
                  <a:srgbClr val="161E21"/>
                </a:solidFill>
                <a:latin typeface="Trebuchet MS"/>
                <a:ea typeface="Trebuchet MS"/>
                <a:cs typeface="Trebuchet MS"/>
                <a:sym typeface="Trebuchet MS"/>
              </a:rPr>
              <a:t>I costi iniziali elevati, le competenze ESG limitate e la qualità dei dati incostante riducono l’efficienza. I complessi requisiti di rendicontazione e la scarsità di risorse spesso rallentano l’implementazione e limitano le prestazioni in materia di sostenibilità.</a:t>
            </a:r>
            <a:endParaRPr sz="1600">
              <a:latin typeface="Trebuchet MS"/>
              <a:ea typeface="Trebuchet MS"/>
              <a:cs typeface="Trebuchet MS"/>
              <a:sym typeface="Trebuchet MS"/>
            </a:endParaRPr>
          </a:p>
        </p:txBody>
      </p:sp>
      <p:sp>
        <p:nvSpPr>
          <p:cNvPr id="454" name="Google Shape;454;p29"/>
          <p:cNvSpPr txBox="1"/>
          <p:nvPr/>
        </p:nvSpPr>
        <p:spPr>
          <a:xfrm>
            <a:off x="751375" y="5004776"/>
            <a:ext cx="5629200" cy="1788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50">
                <a:solidFill>
                  <a:srgbClr val="90C225"/>
                </a:solidFill>
                <a:latin typeface="Lucida Sans"/>
                <a:ea typeface="Lucida Sans"/>
                <a:cs typeface="Lucida Sans"/>
                <a:sym typeface="Lucida Sans"/>
              </a:rPr>
              <a:t>▶</a:t>
            </a:r>
            <a:r>
              <a:rPr lang="it-IT" sz="1600" b="1">
                <a:solidFill>
                  <a:srgbClr val="161E21"/>
                </a:solidFill>
                <a:latin typeface="Calibri"/>
                <a:ea typeface="Calibri"/>
                <a:cs typeface="Calibri"/>
                <a:sym typeface="Calibri"/>
              </a:rPr>
              <a:t>Multimedia:</a:t>
            </a:r>
            <a:r>
              <a:rPr lang="it-IT" sz="1600"/>
              <a:t> </a:t>
            </a:r>
            <a:r>
              <a:rPr lang="it-IT" sz="1600">
                <a:highlight>
                  <a:srgbClr val="FFFF00"/>
                </a:highlight>
                <a:latin typeface="Trebuchet MS"/>
                <a:ea typeface="Trebuchet MS"/>
                <a:cs typeface="Trebuchet MS"/>
                <a:sym typeface="Trebuchet MS"/>
              </a:rPr>
              <a:t>Immagine simbolica di autostrade che si incrociano, a rappresentare la complessità interna e la mancanza di integrazione.</a:t>
            </a:r>
            <a:r>
              <a:rPr lang="it-IT" sz="1600" b="1">
                <a:solidFill>
                  <a:srgbClr val="161E21"/>
                </a:solidFill>
                <a:highlight>
                  <a:srgbClr val="FFFF00"/>
                </a:highlight>
                <a:latin typeface="Trebuchet MS"/>
                <a:ea typeface="Trebuchet MS"/>
                <a:cs typeface="Trebuchet MS"/>
                <a:sym typeface="Trebuchet MS"/>
              </a:rPr>
              <a:t> </a:t>
            </a:r>
            <a:endParaRPr/>
          </a:p>
          <a:p>
            <a:pPr marL="12700" lvl="0" indent="0" algn="l" rtl="0">
              <a:lnSpc>
                <a:spcPct val="100000"/>
              </a:lnSpc>
              <a:spcBef>
                <a:spcPts val="100"/>
              </a:spcBef>
              <a:spcAft>
                <a:spcPts val="0"/>
              </a:spcAft>
              <a:buNone/>
            </a:pPr>
            <a:endParaRPr sz="1600" b="1">
              <a:solidFill>
                <a:srgbClr val="161E21"/>
              </a:solidFill>
              <a:latin typeface="Calibri"/>
              <a:ea typeface="Calibri"/>
              <a:cs typeface="Calibri"/>
              <a:sym typeface="Calibri"/>
            </a:endParaRPr>
          </a:p>
          <a:p>
            <a:pPr marL="0" lvl="0" indent="0" algn="l" rtl="0">
              <a:lnSpc>
                <a:spcPct val="100000"/>
              </a:lnSpc>
              <a:spcBef>
                <a:spcPts val="100"/>
              </a:spcBef>
              <a:spcAft>
                <a:spcPts val="0"/>
              </a:spcAft>
              <a:buNone/>
            </a:pPr>
            <a:endParaRPr sz="1600" b="1">
              <a:solidFill>
                <a:srgbClr val="161E21"/>
              </a:solidFill>
              <a:latin typeface="Calibri"/>
              <a:ea typeface="Calibri"/>
              <a:cs typeface="Calibri"/>
              <a:sym typeface="Calibri"/>
            </a:endParaRPr>
          </a:p>
          <a:p>
            <a:pPr marL="12700" lvl="0" indent="0" algn="l" rtl="0">
              <a:lnSpc>
                <a:spcPct val="100000"/>
              </a:lnSpc>
              <a:spcBef>
                <a:spcPts val="100"/>
              </a:spcBef>
              <a:spcAft>
                <a:spcPts val="0"/>
              </a:spcAft>
              <a:buNone/>
            </a:pPr>
            <a:endParaRPr sz="1600" b="1">
              <a:solidFill>
                <a:srgbClr val="161E21"/>
              </a:solidFill>
              <a:latin typeface="Calibri"/>
              <a:ea typeface="Calibri"/>
              <a:cs typeface="Calibri"/>
              <a:sym typeface="Calibri"/>
            </a:endParaRPr>
          </a:p>
          <a:p>
            <a:pPr marL="12700" lvl="0" indent="0" algn="l" rtl="0">
              <a:lnSpc>
                <a:spcPct val="100000"/>
              </a:lnSpc>
              <a:spcBef>
                <a:spcPts val="100"/>
              </a:spcBef>
              <a:spcAft>
                <a:spcPts val="0"/>
              </a:spcAft>
              <a:buNone/>
            </a:pPr>
            <a:endParaRPr sz="1600">
              <a:latin typeface="Calibri"/>
              <a:ea typeface="Calibri"/>
              <a:cs typeface="Calibri"/>
              <a:sym typeface="Calibri"/>
            </a:endParaRPr>
          </a:p>
        </p:txBody>
      </p:sp>
      <p:sp>
        <p:nvSpPr>
          <p:cNvPr id="455" name="Google Shape;455;p29"/>
          <p:cNvSpPr txBox="1"/>
          <p:nvPr/>
        </p:nvSpPr>
        <p:spPr>
          <a:xfrm>
            <a:off x="7233284" y="5169725"/>
            <a:ext cx="4330700" cy="481965"/>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None/>
            </a:pPr>
            <a:r>
              <a:rPr lang="it-IT" sz="1000" u="sng">
                <a:solidFill>
                  <a:srgbClr val="2C3B43"/>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https://images.unsplash.com/photo-1625232169171-772503cc56ba?q=80&amp;w=1206&amp;auto=format&amp;fit=crop&amp;ixlib=rb-4.1.0&amp;ixid=M3wxMjA3fDB8MHxwaG90by1wYWdlfHx8fGVufDB8fHx 8fA%3D%3D</a:t>
            </a:r>
            <a:endParaRPr sz="1000">
              <a:latin typeface="Calibri"/>
              <a:ea typeface="Calibri"/>
              <a:cs typeface="Calibri"/>
              <a:sym typeface="Calibri"/>
            </a:endParaRPr>
          </a:p>
        </p:txBody>
      </p:sp>
      <p:pic>
        <p:nvPicPr>
          <p:cNvPr id="456" name="Google Shape;456;p29"/>
          <p:cNvPicPr preferRelativeResize="0"/>
          <p:nvPr/>
        </p:nvPicPr>
        <p:blipFill rotWithShape="1">
          <a:blip r:embed="rId5">
            <a:alphaModFix/>
          </a:blip>
          <a:srcRect/>
          <a:stretch/>
        </p:blipFill>
        <p:spPr>
          <a:xfrm>
            <a:off x="464184" y="311962"/>
            <a:ext cx="1240191" cy="339470"/>
          </a:xfrm>
          <a:prstGeom prst="rect">
            <a:avLst/>
          </a:prstGeom>
          <a:noFill/>
          <a:ln>
            <a:noFill/>
          </a:ln>
        </p:spPr>
      </p:pic>
      <p:sp>
        <p:nvSpPr>
          <p:cNvPr id="457" name="Google Shape;457;p29"/>
          <p:cNvSpPr/>
          <p:nvPr/>
        </p:nvSpPr>
        <p:spPr>
          <a:xfrm>
            <a:off x="0" y="3493452"/>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pic>
        <p:nvPicPr>
          <p:cNvPr id="462" name="Google Shape;462;p30"/>
          <p:cNvPicPr preferRelativeResize="0"/>
          <p:nvPr/>
        </p:nvPicPr>
        <p:blipFill rotWithShape="1">
          <a:blip r:embed="rId3">
            <a:alphaModFix/>
          </a:blip>
          <a:srcRect/>
          <a:stretch/>
        </p:blipFill>
        <p:spPr>
          <a:xfrm>
            <a:off x="6655307" y="1449324"/>
            <a:ext cx="5146548" cy="2915411"/>
          </a:xfrm>
          <a:prstGeom prst="rect">
            <a:avLst/>
          </a:prstGeom>
          <a:noFill/>
          <a:ln>
            <a:noFill/>
          </a:ln>
        </p:spPr>
      </p:pic>
      <p:sp>
        <p:nvSpPr>
          <p:cNvPr id="463" name="Google Shape;463;p30" descr="$PPTXTitle"/>
          <p:cNvSpPr txBox="1">
            <a:spLocks noGrp="1"/>
          </p:cNvSpPr>
          <p:nvPr>
            <p:ph type="title"/>
          </p:nvPr>
        </p:nvSpPr>
        <p:spPr>
          <a:xfrm>
            <a:off x="2895307" y="656640"/>
            <a:ext cx="6049010" cy="4902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t>Diagramma interattivo – Analisi SWOT</a:t>
            </a:r>
            <a:endParaRPr/>
          </a:p>
        </p:txBody>
      </p:sp>
      <p:sp>
        <p:nvSpPr>
          <p:cNvPr id="464" name="Google Shape;464;p30"/>
          <p:cNvSpPr txBox="1"/>
          <p:nvPr/>
        </p:nvSpPr>
        <p:spPr>
          <a:xfrm>
            <a:off x="376554" y="1217777"/>
            <a:ext cx="3473450" cy="570865"/>
          </a:xfrm>
          <a:prstGeom prst="rect">
            <a:avLst/>
          </a:prstGeom>
          <a:noFill/>
          <a:ln>
            <a:noFill/>
          </a:ln>
        </p:spPr>
        <p:txBody>
          <a:bodyPr spcFirstLastPara="1" wrap="square" lIns="0" tIns="94600" rIns="0" bIns="0" anchor="t" anchorCtr="0">
            <a:spAutoFit/>
          </a:bodyPr>
          <a:lstStyle/>
          <a:p>
            <a:pPr marL="12700" lvl="0" indent="0" algn="l" rtl="0">
              <a:lnSpc>
                <a:spcPct val="100000"/>
              </a:lnSpc>
              <a:spcBef>
                <a:spcPts val="0"/>
              </a:spcBef>
              <a:spcAft>
                <a:spcPts val="0"/>
              </a:spcAft>
              <a:buNone/>
            </a:pPr>
            <a:r>
              <a:rPr lang="it-IT" sz="1250" b="1">
                <a:latin typeface="Calibri"/>
                <a:ea typeface="Calibri"/>
                <a:cs typeface="Calibri"/>
                <a:sym typeface="Calibri"/>
              </a:rPr>
              <a:t>Titolo: </a:t>
            </a:r>
            <a:r>
              <a:rPr lang="it-IT" sz="1250">
                <a:latin typeface="Calibri"/>
                <a:ea typeface="Calibri"/>
                <a:cs typeface="Calibri"/>
                <a:sym typeface="Calibri"/>
              </a:rPr>
              <a:t>Opportunità negli investimenti sostenibili</a:t>
            </a:r>
            <a:endParaRPr sz="1250">
              <a:latin typeface="Calibri"/>
              <a:ea typeface="Calibri"/>
              <a:cs typeface="Calibri"/>
              <a:sym typeface="Calibri"/>
            </a:endParaRPr>
          </a:p>
          <a:p>
            <a:pPr marL="12700" lvl="0" indent="0" algn="l" rtl="0">
              <a:lnSpc>
                <a:spcPct val="100000"/>
              </a:lnSpc>
              <a:spcBef>
                <a:spcPts val="645"/>
              </a:spcBef>
              <a:spcAft>
                <a:spcPts val="0"/>
              </a:spcAft>
              <a:buNone/>
            </a:pPr>
            <a:r>
              <a:rPr lang="it-IT" sz="1250" b="1">
                <a:latin typeface="Calibri"/>
                <a:ea typeface="Calibri"/>
                <a:cs typeface="Calibri"/>
                <a:sym typeface="Calibri"/>
              </a:rPr>
              <a:t>Sottotitolo: </a:t>
            </a:r>
            <a:r>
              <a:rPr lang="it-IT" sz="1250">
                <a:latin typeface="Calibri"/>
                <a:ea typeface="Calibri"/>
                <a:cs typeface="Calibri"/>
                <a:sym typeface="Calibri"/>
              </a:rPr>
              <a:t>Innovazione e potenziale di mercato</a:t>
            </a:r>
            <a:endParaRPr sz="1250">
              <a:latin typeface="Calibri"/>
              <a:ea typeface="Calibri"/>
              <a:cs typeface="Calibri"/>
              <a:sym typeface="Calibri"/>
            </a:endParaRPr>
          </a:p>
        </p:txBody>
      </p:sp>
      <p:sp>
        <p:nvSpPr>
          <p:cNvPr id="465" name="Google Shape;465;p30"/>
          <p:cNvSpPr txBox="1"/>
          <p:nvPr/>
        </p:nvSpPr>
        <p:spPr>
          <a:xfrm>
            <a:off x="389254" y="2172677"/>
            <a:ext cx="923290" cy="194310"/>
          </a:xfrm>
          <a:prstGeom prst="rect">
            <a:avLst/>
          </a:prstGeom>
          <a:solidFill>
            <a:srgbClr val="FFFF00"/>
          </a:solidFill>
          <a:ln>
            <a:noFill/>
          </a:ln>
        </p:spPr>
        <p:txBody>
          <a:bodyPr spcFirstLastPara="1" wrap="square" lIns="0" tIns="0" rIns="0" bIns="0" anchor="t" anchorCtr="0">
            <a:spAutoFit/>
          </a:bodyPr>
          <a:lstStyle/>
          <a:p>
            <a:pPr marL="0" lvl="0" indent="0" algn="l" rtl="0">
              <a:lnSpc>
                <a:spcPct val="115200"/>
              </a:lnSpc>
              <a:spcBef>
                <a:spcPts val="0"/>
              </a:spcBef>
              <a:spcAft>
                <a:spcPts val="0"/>
              </a:spcAft>
              <a:buNone/>
            </a:pPr>
            <a:r>
              <a:rPr lang="it-IT" sz="1250" b="1">
                <a:latin typeface="Calibri"/>
                <a:ea typeface="Calibri"/>
                <a:cs typeface="Calibri"/>
                <a:sym typeface="Calibri"/>
              </a:rPr>
              <a:t>Opportunità</a:t>
            </a:r>
            <a:endParaRPr sz="1250">
              <a:latin typeface="Calibri"/>
              <a:ea typeface="Calibri"/>
              <a:cs typeface="Calibri"/>
              <a:sym typeface="Calibri"/>
            </a:endParaRPr>
          </a:p>
        </p:txBody>
      </p:sp>
      <p:sp>
        <p:nvSpPr>
          <p:cNvPr id="466" name="Google Shape;466;p30"/>
          <p:cNvSpPr txBox="1"/>
          <p:nvPr/>
        </p:nvSpPr>
        <p:spPr>
          <a:xfrm>
            <a:off x="833755" y="2349055"/>
            <a:ext cx="5008245" cy="1753235"/>
          </a:xfrm>
          <a:prstGeom prst="rect">
            <a:avLst/>
          </a:prstGeom>
          <a:noFill/>
          <a:ln>
            <a:noFill/>
          </a:ln>
        </p:spPr>
        <p:txBody>
          <a:bodyPr spcFirstLastPara="1" wrap="square" lIns="0" tIns="81275" rIns="0" bIns="0" anchor="t" anchorCtr="0">
            <a:spAutoFit/>
          </a:bodyPr>
          <a:lstStyle/>
          <a:p>
            <a:pPr marL="12700" lvl="0" indent="0" algn="l" rtl="0">
              <a:lnSpc>
                <a:spcPct val="100000"/>
              </a:lnSpc>
              <a:spcBef>
                <a:spcPts val="0"/>
              </a:spcBef>
              <a:spcAft>
                <a:spcPts val="0"/>
              </a:spcAft>
              <a:buNone/>
            </a:pPr>
            <a:r>
              <a:rPr lang="it-IT" sz="1250">
                <a:solidFill>
                  <a:srgbClr val="90C225"/>
                </a:solidFill>
                <a:latin typeface="Lucida Sans"/>
                <a:ea typeface="Lucida Sans"/>
                <a:cs typeface="Lucida Sans"/>
                <a:sym typeface="Lucida Sans"/>
              </a:rPr>
              <a:t>▶ </a:t>
            </a:r>
            <a:r>
              <a:rPr lang="it-IT" sz="1600" b="1">
                <a:solidFill>
                  <a:srgbClr val="161E21"/>
                </a:solidFill>
                <a:latin typeface="Calibri"/>
                <a:ea typeface="Calibri"/>
                <a:cs typeface="Calibri"/>
                <a:sym typeface="Calibri"/>
              </a:rPr>
              <a:t>Titolo 1: </a:t>
            </a:r>
            <a:r>
              <a:rPr lang="it-IT" sz="1600">
                <a:solidFill>
                  <a:srgbClr val="161E21"/>
                </a:solidFill>
                <a:latin typeface="Calibri"/>
                <a:ea typeface="Calibri"/>
                <a:cs typeface="Calibri"/>
                <a:sym typeface="Calibri"/>
              </a:rPr>
              <a:t>Opportunità negli investimenti sostenibili</a:t>
            </a:r>
            <a:endParaRPr sz="1600">
              <a:latin typeface="Calibri"/>
              <a:ea typeface="Calibri"/>
              <a:cs typeface="Calibri"/>
              <a:sym typeface="Calibri"/>
            </a:endParaRPr>
          </a:p>
          <a:p>
            <a:pPr marL="12700" lvl="0" indent="0" algn="l" rtl="0">
              <a:lnSpc>
                <a:spcPct val="100000"/>
              </a:lnSpc>
              <a:spcBef>
                <a:spcPts val="540"/>
              </a:spcBef>
              <a:spcAft>
                <a:spcPts val="0"/>
              </a:spcAft>
              <a:buNone/>
            </a:pPr>
            <a:r>
              <a:rPr lang="it-IT" sz="1250">
                <a:solidFill>
                  <a:srgbClr val="90C225"/>
                </a:solidFill>
                <a:latin typeface="Lucida Sans"/>
                <a:ea typeface="Lucida Sans"/>
                <a:cs typeface="Lucida Sans"/>
                <a:sym typeface="Lucida Sans"/>
              </a:rPr>
              <a:t>▶ </a:t>
            </a:r>
            <a:r>
              <a:rPr lang="it-IT" sz="1600" b="1">
                <a:solidFill>
                  <a:srgbClr val="161E21"/>
                </a:solidFill>
                <a:latin typeface="Calibri"/>
                <a:ea typeface="Calibri"/>
                <a:cs typeface="Calibri"/>
                <a:sym typeface="Calibri"/>
              </a:rPr>
              <a:t>Sottotitolo 1: </a:t>
            </a:r>
            <a:r>
              <a:rPr lang="it-IT" sz="1600">
                <a:solidFill>
                  <a:srgbClr val="161E21"/>
                </a:solidFill>
                <a:latin typeface="Calibri"/>
                <a:ea typeface="Calibri"/>
                <a:cs typeface="Calibri"/>
                <a:sym typeface="Calibri"/>
              </a:rPr>
              <a:t>Innovazione di mercato</a:t>
            </a:r>
            <a:endParaRPr sz="1600">
              <a:latin typeface="Calibri"/>
              <a:ea typeface="Calibri"/>
              <a:cs typeface="Calibri"/>
              <a:sym typeface="Calibri"/>
            </a:endParaRPr>
          </a:p>
          <a:p>
            <a:pPr marL="299720" marR="5080" lvl="0" indent="-287020" algn="l" rtl="0">
              <a:lnSpc>
                <a:spcPct val="96250"/>
              </a:lnSpc>
              <a:spcBef>
                <a:spcPts val="975"/>
              </a:spcBef>
              <a:spcAft>
                <a:spcPts val="0"/>
              </a:spcAft>
              <a:buNone/>
            </a:pPr>
            <a:r>
              <a:rPr lang="it-IT" sz="1250">
                <a:solidFill>
                  <a:srgbClr val="90C225"/>
                </a:solidFill>
                <a:latin typeface="Lucida Sans"/>
                <a:ea typeface="Lucida Sans"/>
                <a:cs typeface="Lucida Sans"/>
                <a:sym typeface="Lucida Sans"/>
              </a:rPr>
              <a:t>▶ </a:t>
            </a:r>
            <a:r>
              <a:rPr lang="it-IT" sz="1600" b="1">
                <a:solidFill>
                  <a:srgbClr val="161E21"/>
                </a:solidFill>
                <a:latin typeface="Calibri"/>
                <a:ea typeface="Calibri"/>
                <a:cs typeface="Calibri"/>
                <a:sym typeface="Calibri"/>
              </a:rPr>
              <a:t>Descrizione pop-up: </a:t>
            </a:r>
            <a:r>
              <a:rPr lang="it-IT" sz="1600">
                <a:solidFill>
                  <a:srgbClr val="161E21"/>
                </a:solidFill>
                <a:latin typeface="Calibri"/>
                <a:ea typeface="Calibri"/>
                <a:cs typeface="Calibri"/>
                <a:sym typeface="Calibri"/>
              </a:rPr>
              <a:t>La sostenibilità apre le porte a settori in crescita quali le energie rinnovabili, l’economia circolare e la mobilità verde. Attira investitori responsabili, stimola l’innovazione e crea un vantaggio competitivo a lungo termine.</a:t>
            </a:r>
            <a:endParaRPr sz="1600">
              <a:latin typeface="Calibri"/>
              <a:ea typeface="Calibri"/>
              <a:cs typeface="Calibri"/>
              <a:sym typeface="Calibri"/>
            </a:endParaRPr>
          </a:p>
        </p:txBody>
      </p:sp>
      <p:sp>
        <p:nvSpPr>
          <p:cNvPr id="467" name="Google Shape;467;p30"/>
          <p:cNvSpPr txBox="1"/>
          <p:nvPr/>
        </p:nvSpPr>
        <p:spPr>
          <a:xfrm>
            <a:off x="833755" y="4158145"/>
            <a:ext cx="1466850" cy="2692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50">
                <a:solidFill>
                  <a:srgbClr val="90C225"/>
                </a:solidFill>
                <a:latin typeface="Lucida Sans"/>
                <a:ea typeface="Lucida Sans"/>
                <a:cs typeface="Lucida Sans"/>
                <a:sym typeface="Lucida Sans"/>
              </a:rPr>
              <a:t>▶	</a:t>
            </a:r>
            <a:r>
              <a:rPr lang="it-IT" sz="1600" b="1">
                <a:solidFill>
                  <a:srgbClr val="161E21"/>
                </a:solidFill>
                <a:latin typeface="Calibri"/>
                <a:ea typeface="Calibri"/>
                <a:cs typeface="Calibri"/>
                <a:sym typeface="Calibri"/>
              </a:rPr>
              <a:t>Multimedia:</a:t>
            </a:r>
            <a:endParaRPr sz="1600">
              <a:latin typeface="Calibri"/>
              <a:ea typeface="Calibri"/>
              <a:cs typeface="Calibri"/>
              <a:sym typeface="Calibri"/>
            </a:endParaRPr>
          </a:p>
        </p:txBody>
      </p:sp>
      <p:sp>
        <p:nvSpPr>
          <p:cNvPr id="468" name="Google Shape;468;p30"/>
          <p:cNvSpPr txBox="1"/>
          <p:nvPr/>
        </p:nvSpPr>
        <p:spPr>
          <a:xfrm>
            <a:off x="6734175" y="4225861"/>
            <a:ext cx="3514090" cy="394970"/>
          </a:xfrm>
          <a:prstGeom prst="rect">
            <a:avLst/>
          </a:prstGeom>
          <a:noFill/>
          <a:ln>
            <a:noFill/>
          </a:ln>
        </p:spPr>
        <p:txBody>
          <a:bodyPr spcFirstLastPara="1" wrap="square" lIns="0" tIns="12700" rIns="0" bIns="0" anchor="t" anchorCtr="0">
            <a:spAutoFit/>
          </a:bodyPr>
          <a:lstStyle/>
          <a:p>
            <a:pPr marL="12700" marR="5080" lvl="0" indent="0" algn="l" rtl="0">
              <a:lnSpc>
                <a:spcPct val="121200"/>
              </a:lnSpc>
              <a:spcBef>
                <a:spcPts val="0"/>
              </a:spcBef>
              <a:spcAft>
                <a:spcPts val="0"/>
              </a:spcAft>
              <a:buNone/>
            </a:pPr>
            <a:r>
              <a:rPr lang="it-IT" sz="1000" u="sng">
                <a:solidFill>
                  <a:srgbClr val="2C3B43"/>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https://cdn.pixabay.com/photo/2017/08/30/07/56/money-</a:t>
            </a:r>
            <a:r>
              <a:rPr lang="it-IT" sz="1000" u="sng">
                <a:solidFill>
                  <a:srgbClr val="2C3B43"/>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2696228_1280.jpg</a:t>
            </a:r>
            <a:endParaRPr sz="1000">
              <a:latin typeface="Calibri"/>
              <a:ea typeface="Calibri"/>
              <a:cs typeface="Calibri"/>
              <a:sym typeface="Calibri"/>
            </a:endParaRPr>
          </a:p>
        </p:txBody>
      </p:sp>
      <p:pic>
        <p:nvPicPr>
          <p:cNvPr id="469" name="Google Shape;469;p30"/>
          <p:cNvPicPr preferRelativeResize="0"/>
          <p:nvPr/>
        </p:nvPicPr>
        <p:blipFill rotWithShape="1">
          <a:blip r:embed="rId6">
            <a:alphaModFix/>
          </a:blip>
          <a:srcRect/>
          <a:stretch/>
        </p:blipFill>
        <p:spPr>
          <a:xfrm>
            <a:off x="464184" y="311962"/>
            <a:ext cx="1240191" cy="339470"/>
          </a:xfrm>
          <a:prstGeom prst="rect">
            <a:avLst/>
          </a:prstGeom>
          <a:noFill/>
          <a:ln>
            <a:noFill/>
          </a:ln>
        </p:spPr>
      </p:pic>
      <p:sp>
        <p:nvSpPr>
          <p:cNvPr id="470" name="Google Shape;470;p30"/>
          <p:cNvSpPr/>
          <p:nvPr/>
        </p:nvSpPr>
        <p:spPr>
          <a:xfrm>
            <a:off x="0" y="3493440"/>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71" name="Google Shape;471;p30"/>
          <p:cNvSpPr txBox="1"/>
          <p:nvPr/>
        </p:nvSpPr>
        <p:spPr>
          <a:xfrm>
            <a:off x="2007850" y="4364725"/>
            <a:ext cx="3473400" cy="846300"/>
          </a:xfrm>
          <a:prstGeom prst="rect">
            <a:avLst/>
          </a:prstGeom>
          <a:solidFill>
            <a:srgbClr val="FFFF00"/>
          </a:solidFill>
          <a:ln>
            <a:noFill/>
          </a:ln>
        </p:spPr>
        <p:txBody>
          <a:bodyPr spcFirstLastPara="1" wrap="square" lIns="0" tIns="20950" rIns="0" bIns="0" anchor="t" anchorCtr="0">
            <a:spAutoFit/>
          </a:bodyPr>
          <a:lstStyle/>
          <a:p>
            <a:pPr marL="0" lvl="0" indent="0" algn="l" rtl="0">
              <a:lnSpc>
                <a:spcPct val="117499"/>
              </a:lnSpc>
              <a:spcBef>
                <a:spcPts val="0"/>
              </a:spcBef>
              <a:spcAft>
                <a:spcPts val="0"/>
              </a:spcAft>
              <a:buNone/>
            </a:pPr>
            <a:r>
              <a:rPr lang="it-IT" sz="1600">
                <a:solidFill>
                  <a:srgbClr val="161E21"/>
                </a:solidFill>
                <a:latin typeface="Calibri"/>
                <a:ea typeface="Calibri"/>
                <a:cs typeface="Calibri"/>
                <a:sym typeface="Calibri"/>
              </a:rPr>
              <a:t>Le piantine raffigurate sulle monete rappresentano un investimento sostenibile </a:t>
            </a:r>
            <a:endParaRPr sz="1600">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31" descr="$PPTXTitle"/>
          <p:cNvSpPr txBox="1">
            <a:spLocks noGrp="1"/>
          </p:cNvSpPr>
          <p:nvPr>
            <p:ph type="title"/>
          </p:nvPr>
        </p:nvSpPr>
        <p:spPr>
          <a:xfrm>
            <a:off x="2895306" y="774598"/>
            <a:ext cx="6705893"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Diagramma interattivo – Analisi SWOT</a:t>
            </a:r>
            <a:endParaRPr/>
          </a:p>
        </p:txBody>
      </p:sp>
      <p:sp>
        <p:nvSpPr>
          <p:cNvPr id="477" name="Google Shape;477;p31"/>
          <p:cNvSpPr txBox="1"/>
          <p:nvPr/>
        </p:nvSpPr>
        <p:spPr>
          <a:xfrm>
            <a:off x="376554" y="1220051"/>
            <a:ext cx="4057015" cy="907300"/>
          </a:xfrm>
          <a:prstGeom prst="rect">
            <a:avLst/>
          </a:prstGeom>
          <a:noFill/>
          <a:ln>
            <a:noFill/>
          </a:ln>
        </p:spPr>
        <p:txBody>
          <a:bodyPr spcFirstLastPara="1" wrap="square" lIns="0" tIns="111125" rIns="0" bIns="0" anchor="t" anchorCtr="0">
            <a:spAutoFit/>
          </a:bodyPr>
          <a:lstStyle/>
          <a:p>
            <a:pPr marL="12700" lvl="0" indent="0" algn="l" rtl="0">
              <a:lnSpc>
                <a:spcPct val="100000"/>
              </a:lnSpc>
              <a:spcBef>
                <a:spcPts val="0"/>
              </a:spcBef>
              <a:spcAft>
                <a:spcPts val="0"/>
              </a:spcAft>
              <a:buNone/>
            </a:pPr>
            <a:r>
              <a:rPr lang="it-IT" sz="1500" b="1">
                <a:latin typeface="Trebuchet MS"/>
                <a:ea typeface="Trebuchet MS"/>
                <a:cs typeface="Trebuchet MS"/>
                <a:sym typeface="Trebuchet MS"/>
              </a:rPr>
              <a:t>Titolo: </a:t>
            </a:r>
            <a:r>
              <a:rPr lang="it-IT" sz="1500">
                <a:latin typeface="Trebuchet MS"/>
                <a:ea typeface="Trebuchet MS"/>
                <a:cs typeface="Trebuchet MS"/>
                <a:sym typeface="Trebuchet MS"/>
              </a:rPr>
              <a:t>Minacce agli investimenti sostenibili</a:t>
            </a:r>
            <a:endParaRPr sz="1500">
              <a:latin typeface="Trebuchet MS"/>
              <a:ea typeface="Trebuchet MS"/>
              <a:cs typeface="Trebuchet MS"/>
              <a:sym typeface="Trebuchet MS"/>
            </a:endParaRPr>
          </a:p>
          <a:p>
            <a:pPr marL="12700" lvl="0" indent="0" algn="l" rtl="0">
              <a:lnSpc>
                <a:spcPct val="100000"/>
              </a:lnSpc>
              <a:spcBef>
                <a:spcPts val="775"/>
              </a:spcBef>
              <a:spcAft>
                <a:spcPts val="0"/>
              </a:spcAft>
              <a:buNone/>
            </a:pPr>
            <a:r>
              <a:rPr lang="it-IT" sz="1500" b="1">
                <a:latin typeface="Trebuchet MS"/>
                <a:ea typeface="Trebuchet MS"/>
                <a:cs typeface="Trebuchet MS"/>
                <a:sym typeface="Trebuchet MS"/>
              </a:rPr>
              <a:t>Sottotitolo: </a:t>
            </a:r>
            <a:r>
              <a:rPr lang="it-IT" sz="1500">
                <a:latin typeface="Trebuchet MS"/>
                <a:ea typeface="Trebuchet MS"/>
                <a:cs typeface="Trebuchet MS"/>
                <a:sym typeface="Trebuchet MS"/>
              </a:rPr>
              <a:t>Rischi esterni e fattori di incertezza</a:t>
            </a:r>
            <a:endParaRPr sz="1500">
              <a:latin typeface="Trebuchet MS"/>
              <a:ea typeface="Trebuchet MS"/>
              <a:cs typeface="Trebuchet MS"/>
              <a:sym typeface="Trebuchet MS"/>
            </a:endParaRPr>
          </a:p>
        </p:txBody>
      </p:sp>
      <p:sp>
        <p:nvSpPr>
          <p:cNvPr id="478" name="Google Shape;478;p31"/>
          <p:cNvSpPr txBox="1"/>
          <p:nvPr/>
        </p:nvSpPr>
        <p:spPr>
          <a:xfrm>
            <a:off x="376554" y="2379509"/>
            <a:ext cx="982346" cy="218008"/>
          </a:xfrm>
          <a:prstGeom prst="rect">
            <a:avLst/>
          </a:prstGeom>
          <a:solidFill>
            <a:srgbClr val="FFFF00"/>
          </a:solidFill>
          <a:ln>
            <a:noFill/>
          </a:ln>
        </p:spPr>
        <p:txBody>
          <a:bodyPr spcFirstLastPara="1" wrap="square" lIns="0" tIns="0" rIns="0" bIns="0" anchor="t" anchorCtr="0">
            <a:spAutoFit/>
          </a:bodyPr>
          <a:lstStyle/>
          <a:p>
            <a:pPr marL="0" lvl="0" indent="0" algn="l" rtl="0">
              <a:lnSpc>
                <a:spcPct val="96111"/>
              </a:lnSpc>
              <a:spcBef>
                <a:spcPts val="0"/>
              </a:spcBef>
              <a:spcAft>
                <a:spcPts val="0"/>
              </a:spcAft>
              <a:buNone/>
            </a:pPr>
            <a:r>
              <a:rPr lang="it-IT" sz="1800" b="1">
                <a:latin typeface="Trebuchet MS"/>
                <a:ea typeface="Trebuchet MS"/>
                <a:cs typeface="Trebuchet MS"/>
                <a:sym typeface="Trebuchet MS"/>
              </a:rPr>
              <a:t>Minacce</a:t>
            </a:r>
            <a:endParaRPr sz="1800">
              <a:latin typeface="Trebuchet MS"/>
              <a:ea typeface="Trebuchet MS"/>
              <a:cs typeface="Trebuchet MS"/>
              <a:sym typeface="Trebuchet MS"/>
            </a:endParaRPr>
          </a:p>
        </p:txBody>
      </p:sp>
      <p:sp>
        <p:nvSpPr>
          <p:cNvPr id="479" name="Google Shape;479;p31"/>
          <p:cNvSpPr txBox="1"/>
          <p:nvPr/>
        </p:nvSpPr>
        <p:spPr>
          <a:xfrm>
            <a:off x="833756" y="2572804"/>
            <a:ext cx="10166684" cy="1920398"/>
          </a:xfrm>
          <a:prstGeom prst="rect">
            <a:avLst/>
          </a:prstGeom>
          <a:noFill/>
          <a:ln>
            <a:noFill/>
          </a:ln>
        </p:spPr>
        <p:txBody>
          <a:bodyPr spcFirstLastPara="1" wrap="square" lIns="0" tIns="106025" rIns="0" bIns="0" anchor="t" anchorCtr="0">
            <a:spAutoFit/>
          </a:bodyPr>
          <a:lstStyle/>
          <a:p>
            <a:pPr marL="12700" lvl="0" indent="0" algn="just" rtl="0">
              <a:lnSpc>
                <a:spcPct val="100000"/>
              </a:lnSpc>
              <a:spcBef>
                <a:spcPts val="0"/>
              </a:spcBef>
              <a:spcAft>
                <a:spcPts val="0"/>
              </a:spcAft>
              <a:buNone/>
            </a:pPr>
            <a:r>
              <a:rPr lang="it-IT" sz="1450">
                <a:solidFill>
                  <a:srgbClr val="90C225"/>
                </a:solidFill>
                <a:latin typeface="Trebuchet MS"/>
                <a:ea typeface="Trebuchet MS"/>
                <a:cs typeface="Trebuchet MS"/>
                <a:sym typeface="Trebuchet MS"/>
              </a:rPr>
              <a:t>▶ </a:t>
            </a:r>
            <a:r>
              <a:rPr lang="it-IT" sz="1850" b="1">
                <a:solidFill>
                  <a:srgbClr val="161E21"/>
                </a:solidFill>
                <a:latin typeface="Trebuchet MS"/>
                <a:ea typeface="Trebuchet MS"/>
                <a:cs typeface="Trebuchet MS"/>
                <a:sym typeface="Trebuchet MS"/>
              </a:rPr>
              <a:t>Titolo 1: </a:t>
            </a:r>
            <a:r>
              <a:rPr lang="it-IT" sz="1850">
                <a:solidFill>
                  <a:srgbClr val="161E21"/>
                </a:solidFill>
                <a:latin typeface="Trebuchet MS"/>
                <a:ea typeface="Trebuchet MS"/>
                <a:cs typeface="Trebuchet MS"/>
                <a:sym typeface="Trebuchet MS"/>
              </a:rPr>
              <a:t>Minacce agli investimenti sostenibili</a:t>
            </a:r>
            <a:endParaRPr sz="1850">
              <a:latin typeface="Trebuchet MS"/>
              <a:ea typeface="Trebuchet MS"/>
              <a:cs typeface="Trebuchet MS"/>
              <a:sym typeface="Trebuchet MS"/>
            </a:endParaRPr>
          </a:p>
          <a:p>
            <a:pPr marL="12700" lvl="0" indent="0" algn="just" rtl="0">
              <a:lnSpc>
                <a:spcPct val="100000"/>
              </a:lnSpc>
              <a:spcBef>
                <a:spcPts val="740"/>
              </a:spcBef>
              <a:spcAft>
                <a:spcPts val="0"/>
              </a:spcAft>
              <a:buNone/>
            </a:pPr>
            <a:r>
              <a:rPr lang="it-IT" sz="1450">
                <a:solidFill>
                  <a:srgbClr val="90C225"/>
                </a:solidFill>
                <a:latin typeface="Trebuchet MS"/>
                <a:ea typeface="Trebuchet MS"/>
                <a:cs typeface="Trebuchet MS"/>
                <a:sym typeface="Trebuchet MS"/>
              </a:rPr>
              <a:t>▶ </a:t>
            </a:r>
            <a:r>
              <a:rPr lang="it-IT" sz="1850" b="1">
                <a:solidFill>
                  <a:srgbClr val="161E21"/>
                </a:solidFill>
                <a:latin typeface="Trebuchet MS"/>
                <a:ea typeface="Trebuchet MS"/>
                <a:cs typeface="Trebuchet MS"/>
                <a:sym typeface="Trebuchet MS"/>
              </a:rPr>
              <a:t>Sottotitolo 1: </a:t>
            </a:r>
            <a:r>
              <a:rPr lang="it-IT" sz="1850">
                <a:solidFill>
                  <a:srgbClr val="161E21"/>
                </a:solidFill>
                <a:latin typeface="Trebuchet MS"/>
                <a:ea typeface="Trebuchet MS"/>
                <a:cs typeface="Trebuchet MS"/>
                <a:sym typeface="Trebuchet MS"/>
              </a:rPr>
              <a:t>Rischi esterni</a:t>
            </a:r>
            <a:endParaRPr sz="1850">
              <a:latin typeface="Trebuchet MS"/>
              <a:ea typeface="Trebuchet MS"/>
              <a:cs typeface="Trebuchet MS"/>
              <a:sym typeface="Trebuchet MS"/>
            </a:endParaRPr>
          </a:p>
          <a:p>
            <a:pPr marL="299720" marR="5080" lvl="0" indent="-287020" algn="just" rtl="0">
              <a:lnSpc>
                <a:spcPct val="107513"/>
              </a:lnSpc>
              <a:spcBef>
                <a:spcPts val="1025"/>
              </a:spcBef>
              <a:spcAft>
                <a:spcPts val="0"/>
              </a:spcAft>
              <a:buNone/>
            </a:pPr>
            <a:r>
              <a:rPr lang="it-IT" sz="1450">
                <a:solidFill>
                  <a:srgbClr val="90C225"/>
                </a:solidFill>
                <a:latin typeface="Trebuchet MS"/>
                <a:ea typeface="Trebuchet MS"/>
                <a:cs typeface="Trebuchet MS"/>
                <a:sym typeface="Trebuchet MS"/>
              </a:rPr>
              <a:t>▶ </a:t>
            </a:r>
            <a:r>
              <a:rPr lang="it-IT" sz="1850" b="1">
                <a:solidFill>
                  <a:srgbClr val="161E21"/>
                </a:solidFill>
                <a:latin typeface="Trebuchet MS"/>
                <a:ea typeface="Trebuchet MS"/>
                <a:cs typeface="Trebuchet MS"/>
                <a:sym typeface="Trebuchet MS"/>
              </a:rPr>
              <a:t>Descrizione pop-up: </a:t>
            </a:r>
            <a:r>
              <a:rPr lang="it-IT" sz="1850">
                <a:solidFill>
                  <a:srgbClr val="161E21"/>
                </a:solidFill>
                <a:latin typeface="Trebuchet MS"/>
                <a:ea typeface="Trebuchet MS"/>
                <a:cs typeface="Trebuchet MS"/>
                <a:sym typeface="Trebuchet MS"/>
              </a:rPr>
              <a:t>L'incertezza normativa, il greenwashing e la volatilità dei mercati minacciano la credibilità. Standard ESG incoerenti o definizioni poco chiare possono ridurre la fiducia degli investitori e rallentare l'adozione della finanza sostenibile.</a:t>
            </a:r>
            <a:endParaRPr sz="1850">
              <a:latin typeface="Trebuchet MS"/>
              <a:ea typeface="Trebuchet MS"/>
              <a:cs typeface="Trebuchet MS"/>
              <a:sym typeface="Trebuchet MS"/>
            </a:endParaRPr>
          </a:p>
        </p:txBody>
      </p:sp>
      <p:sp>
        <p:nvSpPr>
          <p:cNvPr id="480" name="Google Shape;480;p31"/>
          <p:cNvSpPr txBox="1"/>
          <p:nvPr/>
        </p:nvSpPr>
        <p:spPr>
          <a:xfrm>
            <a:off x="867727" y="4523748"/>
            <a:ext cx="1909445" cy="28982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450">
                <a:solidFill>
                  <a:srgbClr val="90C225"/>
                </a:solidFill>
                <a:latin typeface="Trebuchet MS"/>
                <a:ea typeface="Trebuchet MS"/>
                <a:cs typeface="Trebuchet MS"/>
                <a:sym typeface="Trebuchet MS"/>
              </a:rPr>
              <a:t>▶</a:t>
            </a:r>
            <a:r>
              <a:rPr lang="it-IT" sz="1800">
                <a:solidFill>
                  <a:srgbClr val="90C225"/>
                </a:solidFill>
                <a:latin typeface="Trebuchet MS"/>
                <a:ea typeface="Trebuchet MS"/>
                <a:cs typeface="Trebuchet MS"/>
                <a:sym typeface="Trebuchet MS"/>
              </a:rPr>
              <a:t> </a:t>
            </a:r>
            <a:r>
              <a:rPr lang="it-IT" sz="1800" b="1">
                <a:solidFill>
                  <a:srgbClr val="161E21"/>
                </a:solidFill>
                <a:latin typeface="Trebuchet MS"/>
                <a:ea typeface="Trebuchet MS"/>
                <a:cs typeface="Trebuchet MS"/>
                <a:sym typeface="Trebuchet MS"/>
              </a:rPr>
              <a:t>Multimedia:</a:t>
            </a:r>
            <a:endParaRPr sz="1800">
              <a:latin typeface="Trebuchet MS"/>
              <a:ea typeface="Trebuchet MS"/>
              <a:cs typeface="Trebuchet MS"/>
              <a:sym typeface="Trebuchet MS"/>
            </a:endParaRPr>
          </a:p>
        </p:txBody>
      </p:sp>
      <p:sp>
        <p:nvSpPr>
          <p:cNvPr id="481" name="Google Shape;481;p31"/>
          <p:cNvSpPr txBox="1"/>
          <p:nvPr/>
        </p:nvSpPr>
        <p:spPr>
          <a:xfrm>
            <a:off x="2514600" y="4548442"/>
            <a:ext cx="5486693" cy="298800"/>
          </a:xfrm>
          <a:prstGeom prst="rect">
            <a:avLst/>
          </a:prstGeom>
          <a:solidFill>
            <a:srgbClr val="FFFF00"/>
          </a:solidFill>
          <a:ln>
            <a:noFill/>
          </a:ln>
        </p:spPr>
        <p:txBody>
          <a:bodyPr spcFirstLastPara="1" wrap="square" lIns="0" tIns="21575" rIns="0" bIns="0" anchor="t" anchorCtr="0">
            <a:spAutoFit/>
          </a:bodyPr>
          <a:lstStyle/>
          <a:p>
            <a:pPr marL="0" lvl="0" indent="0" algn="l" rtl="0">
              <a:lnSpc>
                <a:spcPct val="100000"/>
              </a:lnSpc>
              <a:spcBef>
                <a:spcPts val="0"/>
              </a:spcBef>
              <a:spcAft>
                <a:spcPts val="0"/>
              </a:spcAft>
              <a:buNone/>
            </a:pPr>
            <a:r>
              <a:rPr lang="it-IT" sz="1800">
                <a:solidFill>
                  <a:srgbClr val="161E21"/>
                </a:solidFill>
                <a:latin typeface="Trebuchet MS"/>
                <a:ea typeface="Trebuchet MS"/>
                <a:cs typeface="Trebuchet MS"/>
                <a:sym typeface="Trebuchet MS"/>
              </a:rPr>
              <a:t>Infografica circolare che illustra il ciclo:</a:t>
            </a:r>
            <a:endParaRPr sz="1800">
              <a:latin typeface="Trebuchet MS"/>
              <a:ea typeface="Trebuchet MS"/>
              <a:cs typeface="Trebuchet MS"/>
              <a:sym typeface="Trebuchet MS"/>
            </a:endParaRPr>
          </a:p>
        </p:txBody>
      </p:sp>
      <p:sp>
        <p:nvSpPr>
          <p:cNvPr id="482" name="Google Shape;482;p31"/>
          <p:cNvSpPr txBox="1"/>
          <p:nvPr/>
        </p:nvSpPr>
        <p:spPr>
          <a:xfrm>
            <a:off x="1084280" y="4857300"/>
            <a:ext cx="9916200" cy="277200"/>
          </a:xfrm>
          <a:prstGeom prst="rect">
            <a:avLst/>
          </a:prstGeom>
          <a:solidFill>
            <a:srgbClr val="FFFF00"/>
          </a:solidFill>
          <a:ln>
            <a:noFill/>
          </a:ln>
        </p:spPr>
        <p:txBody>
          <a:bodyPr spcFirstLastPara="1" wrap="square" lIns="0" tIns="0" rIns="0" bIns="0" anchor="t" anchorCtr="0">
            <a:spAutoFit/>
          </a:bodyPr>
          <a:lstStyle/>
          <a:p>
            <a:pPr marL="57150" lvl="0" indent="0" algn="l" rtl="0">
              <a:lnSpc>
                <a:spcPct val="106666"/>
              </a:lnSpc>
              <a:spcBef>
                <a:spcPts val="0"/>
              </a:spcBef>
              <a:spcAft>
                <a:spcPts val="0"/>
              </a:spcAft>
              <a:buNone/>
            </a:pPr>
            <a:r>
              <a:rPr lang="it-IT" sz="1800">
                <a:solidFill>
                  <a:srgbClr val="161E21"/>
                </a:solidFill>
                <a:latin typeface="Trebuchet MS"/>
                <a:ea typeface="Trebuchet MS"/>
                <a:cs typeface="Trebuchet MS"/>
                <a:sym typeface="Trebuchet MS"/>
              </a:rPr>
              <a:t>Affermazione di marketing → Scetticismo dell’opinione pubblica → Risposta normativa →</a:t>
            </a:r>
            <a:endParaRPr sz="1800">
              <a:latin typeface="Trebuchet MS"/>
              <a:ea typeface="Trebuchet MS"/>
              <a:cs typeface="Trebuchet MS"/>
              <a:sym typeface="Trebuchet MS"/>
            </a:endParaRPr>
          </a:p>
        </p:txBody>
      </p:sp>
      <p:sp>
        <p:nvSpPr>
          <p:cNvPr id="483" name="Google Shape;483;p31"/>
          <p:cNvSpPr txBox="1"/>
          <p:nvPr/>
        </p:nvSpPr>
        <p:spPr>
          <a:xfrm>
            <a:off x="1084280" y="5144558"/>
            <a:ext cx="5638800" cy="277200"/>
          </a:xfrm>
          <a:prstGeom prst="rect">
            <a:avLst/>
          </a:prstGeom>
          <a:solidFill>
            <a:srgbClr val="FFFF00"/>
          </a:solidFill>
          <a:ln>
            <a:noFill/>
          </a:ln>
        </p:spPr>
        <p:txBody>
          <a:bodyPr spcFirstLastPara="1" wrap="square" lIns="0" tIns="0" rIns="0" bIns="0" anchor="t" anchorCtr="0">
            <a:spAutoFit/>
          </a:bodyPr>
          <a:lstStyle/>
          <a:p>
            <a:pPr marL="0" lvl="0" indent="0" algn="l" rtl="0">
              <a:lnSpc>
                <a:spcPct val="106666"/>
              </a:lnSpc>
              <a:spcBef>
                <a:spcPts val="0"/>
              </a:spcBef>
              <a:spcAft>
                <a:spcPts val="0"/>
              </a:spcAft>
              <a:buNone/>
            </a:pPr>
            <a:r>
              <a:rPr lang="it-IT" sz="1800">
                <a:solidFill>
                  <a:srgbClr val="161E21"/>
                </a:solidFill>
                <a:latin typeface="Trebuchet MS"/>
                <a:ea typeface="Trebuchet MS"/>
                <a:cs typeface="Trebuchet MS"/>
                <a:sym typeface="Trebuchet MS"/>
              </a:rPr>
              <a:t>Perdita di fiducia → Riforma → Nuova affermazione.</a:t>
            </a:r>
            <a:endParaRPr sz="1800">
              <a:latin typeface="Trebuchet MS"/>
              <a:ea typeface="Trebuchet MS"/>
              <a:cs typeface="Trebuchet MS"/>
              <a:sym typeface="Trebuchet MS"/>
            </a:endParaRPr>
          </a:p>
        </p:txBody>
      </p:sp>
      <p:pic>
        <p:nvPicPr>
          <p:cNvPr id="484" name="Google Shape;484;p31"/>
          <p:cNvPicPr preferRelativeResize="0"/>
          <p:nvPr/>
        </p:nvPicPr>
        <p:blipFill rotWithShape="1">
          <a:blip r:embed="rId3">
            <a:alphaModFix/>
          </a:blip>
          <a:srcRect/>
          <a:stretch/>
        </p:blipFill>
        <p:spPr>
          <a:xfrm>
            <a:off x="464184" y="311962"/>
            <a:ext cx="1240191" cy="339470"/>
          </a:xfrm>
          <a:prstGeom prst="rect">
            <a:avLst/>
          </a:prstGeom>
          <a:noFill/>
          <a:ln>
            <a:noFill/>
          </a:ln>
        </p:spPr>
      </p:pic>
      <p:sp>
        <p:nvSpPr>
          <p:cNvPr id="485" name="Google Shape;485;p31"/>
          <p:cNvSpPr/>
          <p:nvPr/>
        </p:nvSpPr>
        <p:spPr>
          <a:xfrm>
            <a:off x="0" y="3678250"/>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grpSp>
        <p:nvGrpSpPr>
          <p:cNvPr id="490" name="Google Shape;490;p32"/>
          <p:cNvGrpSpPr/>
          <p:nvPr/>
        </p:nvGrpSpPr>
        <p:grpSpPr>
          <a:xfrm>
            <a:off x="6777228" y="1554480"/>
            <a:ext cx="4937760" cy="4958080"/>
            <a:chOff x="6777228" y="1554480"/>
            <a:chExt cx="4937760" cy="4958080"/>
          </a:xfrm>
        </p:grpSpPr>
        <p:sp>
          <p:nvSpPr>
            <p:cNvPr id="491" name="Google Shape;491;p32"/>
            <p:cNvSpPr/>
            <p:nvPr/>
          </p:nvSpPr>
          <p:spPr>
            <a:xfrm>
              <a:off x="6777228" y="1554480"/>
              <a:ext cx="4937760" cy="4958080"/>
            </a:xfrm>
            <a:custGeom>
              <a:avLst/>
              <a:gdLst/>
              <a:ahLst/>
              <a:cxnLst/>
              <a:rect l="l" t="t" r="r" b="b"/>
              <a:pathLst>
                <a:path w="4937759" h="4958080" extrusionOk="0">
                  <a:moveTo>
                    <a:pt x="4114800" y="4957572"/>
                  </a:moveTo>
                  <a:lnTo>
                    <a:pt x="822960" y="4957572"/>
                  </a:lnTo>
                  <a:lnTo>
                    <a:pt x="774601" y="4956174"/>
                  </a:lnTo>
                  <a:lnTo>
                    <a:pt x="726979" y="4952034"/>
                  </a:lnTo>
                  <a:lnTo>
                    <a:pt x="680172" y="4945229"/>
                  </a:lnTo>
                  <a:lnTo>
                    <a:pt x="634254" y="4935835"/>
                  </a:lnTo>
                  <a:lnTo>
                    <a:pt x="589304" y="4923931"/>
                  </a:lnTo>
                  <a:lnTo>
                    <a:pt x="545399" y="4909592"/>
                  </a:lnTo>
                  <a:lnTo>
                    <a:pt x="502616" y="4892897"/>
                  </a:lnTo>
                  <a:lnTo>
                    <a:pt x="461031" y="4873921"/>
                  </a:lnTo>
                  <a:lnTo>
                    <a:pt x="420724" y="4852744"/>
                  </a:lnTo>
                  <a:lnTo>
                    <a:pt x="381768" y="4829443"/>
                  </a:lnTo>
                  <a:lnTo>
                    <a:pt x="344245" y="4804092"/>
                  </a:lnTo>
                  <a:lnTo>
                    <a:pt x="308229" y="4776771"/>
                  </a:lnTo>
                  <a:lnTo>
                    <a:pt x="273799" y="4747557"/>
                  </a:lnTo>
                  <a:lnTo>
                    <a:pt x="241030" y="4716526"/>
                  </a:lnTo>
                  <a:lnTo>
                    <a:pt x="209999" y="4683755"/>
                  </a:lnTo>
                  <a:lnTo>
                    <a:pt x="180787" y="4649323"/>
                  </a:lnTo>
                  <a:lnTo>
                    <a:pt x="153467" y="4613306"/>
                  </a:lnTo>
                  <a:lnTo>
                    <a:pt x="128118" y="4575781"/>
                  </a:lnTo>
                  <a:lnTo>
                    <a:pt x="104817" y="4536826"/>
                  </a:lnTo>
                  <a:lnTo>
                    <a:pt x="83641" y="4496518"/>
                  </a:lnTo>
                  <a:lnTo>
                    <a:pt x="64668" y="4454933"/>
                  </a:lnTo>
                  <a:lnTo>
                    <a:pt x="47974" y="4412151"/>
                  </a:lnTo>
                  <a:lnTo>
                    <a:pt x="33637" y="4368246"/>
                  </a:lnTo>
                  <a:lnTo>
                    <a:pt x="21732" y="4323296"/>
                  </a:lnTo>
                  <a:lnTo>
                    <a:pt x="12340" y="4277379"/>
                  </a:lnTo>
                  <a:lnTo>
                    <a:pt x="5536" y="4230573"/>
                  </a:lnTo>
                  <a:lnTo>
                    <a:pt x="1396" y="4182953"/>
                  </a:lnTo>
                  <a:lnTo>
                    <a:pt x="0" y="4134599"/>
                  </a:lnTo>
                  <a:lnTo>
                    <a:pt x="0" y="822960"/>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60"/>
                  </a:lnTo>
                  <a:lnTo>
                    <a:pt x="4937760" y="4134599"/>
                  </a:lnTo>
                  <a:lnTo>
                    <a:pt x="4936363" y="4182953"/>
                  </a:lnTo>
                  <a:lnTo>
                    <a:pt x="4932222" y="4230573"/>
                  </a:lnTo>
                  <a:lnTo>
                    <a:pt x="4925419" y="4277379"/>
                  </a:lnTo>
                  <a:lnTo>
                    <a:pt x="4916025" y="4323296"/>
                  </a:lnTo>
                  <a:lnTo>
                    <a:pt x="4904121" y="4368246"/>
                  </a:lnTo>
                  <a:lnTo>
                    <a:pt x="4889785" y="4412151"/>
                  </a:lnTo>
                  <a:lnTo>
                    <a:pt x="4873090" y="4454933"/>
                  </a:lnTo>
                  <a:lnTo>
                    <a:pt x="4854116" y="4496518"/>
                  </a:lnTo>
                  <a:lnTo>
                    <a:pt x="4832941" y="4536826"/>
                  </a:lnTo>
                  <a:lnTo>
                    <a:pt x="4809640" y="4575781"/>
                  </a:lnTo>
                  <a:lnTo>
                    <a:pt x="4784292" y="4613306"/>
                  </a:lnTo>
                  <a:lnTo>
                    <a:pt x="4756972" y="4649323"/>
                  </a:lnTo>
                  <a:lnTo>
                    <a:pt x="4727759" y="4683755"/>
                  </a:lnTo>
                  <a:lnTo>
                    <a:pt x="4696729" y="4716526"/>
                  </a:lnTo>
                  <a:lnTo>
                    <a:pt x="4663959" y="4747557"/>
                  </a:lnTo>
                  <a:lnTo>
                    <a:pt x="4629529" y="4776771"/>
                  </a:lnTo>
                  <a:lnTo>
                    <a:pt x="4593513" y="4804092"/>
                  </a:lnTo>
                  <a:lnTo>
                    <a:pt x="4555990" y="4829443"/>
                  </a:lnTo>
                  <a:lnTo>
                    <a:pt x="4517035" y="4852744"/>
                  </a:lnTo>
                  <a:lnTo>
                    <a:pt x="4476727" y="4873921"/>
                  </a:lnTo>
                  <a:lnTo>
                    <a:pt x="4435143" y="4892897"/>
                  </a:lnTo>
                  <a:lnTo>
                    <a:pt x="4392360" y="4909592"/>
                  </a:lnTo>
                  <a:lnTo>
                    <a:pt x="4348455" y="4923931"/>
                  </a:lnTo>
                  <a:lnTo>
                    <a:pt x="4303503" y="4935835"/>
                  </a:lnTo>
                  <a:lnTo>
                    <a:pt x="4257587" y="4945229"/>
                  </a:lnTo>
                  <a:lnTo>
                    <a:pt x="4210779" y="4952034"/>
                  </a:lnTo>
                  <a:lnTo>
                    <a:pt x="4163157" y="4956174"/>
                  </a:lnTo>
                  <a:lnTo>
                    <a:pt x="4114800" y="4957572"/>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492" name="Google Shape;492;p32"/>
            <p:cNvPicPr preferRelativeResize="0"/>
            <p:nvPr/>
          </p:nvPicPr>
          <p:blipFill rotWithShape="1">
            <a:blip r:embed="rId3">
              <a:alphaModFix/>
            </a:blip>
            <a:srcRect/>
            <a:stretch/>
          </p:blipFill>
          <p:spPr>
            <a:xfrm>
              <a:off x="7356347" y="2063495"/>
              <a:ext cx="3771900" cy="3771900"/>
            </a:xfrm>
            <a:prstGeom prst="rect">
              <a:avLst/>
            </a:prstGeom>
            <a:noFill/>
            <a:ln>
              <a:noFill/>
            </a:ln>
          </p:spPr>
        </p:pic>
      </p:grpSp>
      <p:sp>
        <p:nvSpPr>
          <p:cNvPr id="493" name="Google Shape;493;p32" descr="$PPTXTitle"/>
          <p:cNvSpPr txBox="1">
            <a:spLocks noGrp="1"/>
          </p:cNvSpPr>
          <p:nvPr>
            <p:ph type="title"/>
          </p:nvPr>
        </p:nvSpPr>
        <p:spPr>
          <a:xfrm>
            <a:off x="478155" y="813269"/>
            <a:ext cx="8824595" cy="715157"/>
          </a:xfrm>
          <a:prstGeom prst="rect">
            <a:avLst/>
          </a:prstGeom>
          <a:noFill/>
          <a:ln>
            <a:noFill/>
          </a:ln>
        </p:spPr>
        <p:txBody>
          <a:bodyPr spcFirstLastPara="1" wrap="square" lIns="0" tIns="243400" rIns="0" bIns="0" anchor="t" anchorCtr="0">
            <a:spAutoFit/>
          </a:bodyPr>
          <a:lstStyle/>
          <a:p>
            <a:pPr marL="258445" lvl="0" indent="0" algn="l" rtl="0">
              <a:lnSpc>
                <a:spcPct val="100000"/>
              </a:lnSpc>
              <a:spcBef>
                <a:spcPts val="0"/>
              </a:spcBef>
              <a:spcAft>
                <a:spcPts val="0"/>
              </a:spcAft>
              <a:buNone/>
            </a:pPr>
            <a:r>
              <a:rPr lang="it-IT">
                <a:latin typeface="Trebuchet MS"/>
                <a:ea typeface="Trebuchet MS"/>
                <a:cs typeface="Trebuchet MS"/>
                <a:sym typeface="Trebuchet MS"/>
              </a:rPr>
              <a:t>Caso di studio</a:t>
            </a:r>
            <a:endParaRPr/>
          </a:p>
        </p:txBody>
      </p:sp>
      <p:sp>
        <p:nvSpPr>
          <p:cNvPr id="494" name="Google Shape;494;p32"/>
          <p:cNvSpPr txBox="1"/>
          <p:nvPr/>
        </p:nvSpPr>
        <p:spPr>
          <a:xfrm>
            <a:off x="665989" y="2236366"/>
            <a:ext cx="5821680" cy="2385268"/>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b="1">
                <a:solidFill>
                  <a:srgbClr val="2C3B43"/>
                </a:solidFill>
                <a:latin typeface="Trebuchet MS"/>
                <a:ea typeface="Trebuchet MS"/>
                <a:cs typeface="Trebuchet MS"/>
                <a:sym typeface="Trebuchet MS"/>
              </a:rPr>
              <a:t>Titolo: </a:t>
            </a:r>
            <a:r>
              <a:rPr lang="it-IT" sz="1500">
                <a:solidFill>
                  <a:srgbClr val="2C3B43"/>
                </a:solidFill>
                <a:latin typeface="Trebuchet MS"/>
                <a:ea typeface="Trebuchet MS"/>
                <a:cs typeface="Trebuchet MS"/>
                <a:sym typeface="Trebuchet MS"/>
              </a:rPr>
              <a:t>Triodos Bank – Pioniera nella finanza sostenibile</a:t>
            </a:r>
            <a:endParaRPr sz="1500">
              <a:latin typeface="Trebuchet MS"/>
              <a:ea typeface="Trebuchet MS"/>
              <a:cs typeface="Trebuchet MS"/>
              <a:sym typeface="Trebuchet MS"/>
            </a:endParaRPr>
          </a:p>
          <a:p>
            <a:pPr marL="0" lvl="0" indent="0" algn="l" rtl="0">
              <a:lnSpc>
                <a:spcPct val="100000"/>
              </a:lnSpc>
              <a:spcBef>
                <a:spcPts val="0"/>
              </a:spcBef>
              <a:spcAft>
                <a:spcPts val="0"/>
              </a:spcAft>
              <a:buNone/>
            </a:pPr>
            <a:endParaRPr sz="1500">
              <a:latin typeface="Trebuchet MS"/>
              <a:ea typeface="Trebuchet MS"/>
              <a:cs typeface="Trebuchet MS"/>
              <a:sym typeface="Trebuchet MS"/>
            </a:endParaRPr>
          </a:p>
          <a:p>
            <a:pPr marL="0" lvl="0" indent="0" algn="l" rtl="0">
              <a:lnSpc>
                <a:spcPct val="100000"/>
              </a:lnSpc>
              <a:spcBef>
                <a:spcPts val="490"/>
              </a:spcBef>
              <a:spcAft>
                <a:spcPts val="0"/>
              </a:spcAft>
              <a:buNone/>
            </a:pPr>
            <a:endParaRPr sz="1500">
              <a:latin typeface="Trebuchet MS"/>
              <a:ea typeface="Trebuchet MS"/>
              <a:cs typeface="Trebuchet MS"/>
              <a:sym typeface="Trebuchet MS"/>
            </a:endParaRPr>
          </a:p>
          <a:p>
            <a:pPr marL="12700" lvl="0" indent="0" algn="just" rtl="0">
              <a:lnSpc>
                <a:spcPct val="100000"/>
              </a:lnSpc>
              <a:spcBef>
                <a:spcPts val="0"/>
              </a:spcBef>
              <a:spcAft>
                <a:spcPts val="0"/>
              </a:spcAft>
              <a:buNone/>
            </a:pPr>
            <a:r>
              <a:rPr lang="it-IT" sz="1500" b="1">
                <a:solidFill>
                  <a:srgbClr val="2C3B43"/>
                </a:solidFill>
                <a:latin typeface="Trebuchet MS"/>
                <a:ea typeface="Trebuchet MS"/>
                <a:cs typeface="Trebuchet MS"/>
                <a:sym typeface="Trebuchet MS"/>
              </a:rPr>
              <a:t>Panoramica: </a:t>
            </a:r>
            <a:r>
              <a:rPr lang="it-IT" sz="1500">
                <a:solidFill>
                  <a:srgbClr val="2C3B43"/>
                </a:solidFill>
                <a:latin typeface="Trebuchet MS"/>
                <a:ea typeface="Trebuchet MS"/>
                <a:cs typeface="Trebuchet MS"/>
                <a:sym typeface="Trebuchet MS"/>
              </a:rPr>
              <a:t>La banca olandese Triodos Bank è una delle principali pioniere nella finanza sostenibile. Investe esclusivamente in progetti con valore sociale, culturale o ambientale, dimostrando come le banche possano integrare la sostenibilità misurabile nella proprie strategie aziendali.</a:t>
            </a:r>
            <a:endParaRPr/>
          </a:p>
          <a:p>
            <a:pPr marL="12700" lvl="0" indent="0" algn="just" rtl="0">
              <a:lnSpc>
                <a:spcPct val="100000"/>
              </a:lnSpc>
              <a:spcBef>
                <a:spcPts val="0"/>
              </a:spcBef>
              <a:spcAft>
                <a:spcPts val="0"/>
              </a:spcAft>
              <a:buNone/>
            </a:pPr>
            <a:endParaRPr sz="1500">
              <a:solidFill>
                <a:srgbClr val="2C3B43"/>
              </a:solidFill>
              <a:latin typeface="Calibri"/>
              <a:ea typeface="Calibri"/>
              <a:cs typeface="Calibri"/>
              <a:sym typeface="Calibri"/>
            </a:endParaRPr>
          </a:p>
          <a:p>
            <a:pPr marL="12700" lvl="0" indent="0" algn="just" rtl="0">
              <a:lnSpc>
                <a:spcPct val="100000"/>
              </a:lnSpc>
              <a:spcBef>
                <a:spcPts val="0"/>
              </a:spcBef>
              <a:spcAft>
                <a:spcPts val="0"/>
              </a:spcAft>
              <a:buNone/>
            </a:pPr>
            <a:r>
              <a:rPr lang="it-IT" sz="1500" b="1">
                <a:solidFill>
                  <a:srgbClr val="2C3B43"/>
                </a:solidFill>
                <a:latin typeface="Calibri"/>
                <a:ea typeface="Calibri"/>
                <a:cs typeface="Calibri"/>
                <a:sym typeface="Calibri"/>
              </a:rPr>
              <a:t>Link</a:t>
            </a:r>
            <a:r>
              <a:rPr lang="it-IT" sz="1500">
                <a:solidFill>
                  <a:srgbClr val="2C3B43"/>
                </a:solidFill>
                <a:latin typeface="Calibri"/>
                <a:ea typeface="Calibri"/>
                <a:cs typeface="Calibri"/>
                <a:sym typeface="Calibri"/>
              </a:rPr>
              <a:t>: </a:t>
            </a:r>
            <a:r>
              <a:rPr lang="it-IT" sz="1500" b="1" i="1" u="sng">
                <a:solidFill>
                  <a:srgbClr val="0070C0"/>
                </a:solidFill>
                <a:latin typeface="Calibri"/>
                <a:ea typeface="Calibri"/>
                <a:cs typeface="Calibri"/>
                <a:sym typeface="Calibri"/>
              </a:rPr>
              <a:t>https://www.triodos.com</a:t>
            </a:r>
            <a:endParaRPr sz="1500" b="1" i="1" u="sng">
              <a:solidFill>
                <a:srgbClr val="0070C0"/>
              </a:solidFill>
              <a:latin typeface="Calibri"/>
              <a:ea typeface="Calibri"/>
              <a:cs typeface="Calibri"/>
              <a:sym typeface="Calibri"/>
            </a:endParaRPr>
          </a:p>
        </p:txBody>
      </p:sp>
      <p:sp>
        <p:nvSpPr>
          <p:cNvPr id="495" name="Google Shape;495;p32"/>
          <p:cNvSpPr txBox="1"/>
          <p:nvPr/>
        </p:nvSpPr>
        <p:spPr>
          <a:xfrm>
            <a:off x="7533640" y="5157533"/>
            <a:ext cx="2640965" cy="393700"/>
          </a:xfrm>
          <a:prstGeom prst="rect">
            <a:avLst/>
          </a:prstGeom>
          <a:noFill/>
          <a:ln>
            <a:noFill/>
          </a:ln>
        </p:spPr>
        <p:txBody>
          <a:bodyPr spcFirstLastPara="1" wrap="square" lIns="0" tIns="12700" rIns="0" bIns="0" anchor="t" anchorCtr="0">
            <a:spAutoFit/>
          </a:bodyPr>
          <a:lstStyle/>
          <a:p>
            <a:pPr marL="12700" marR="5080" lvl="0" indent="0" algn="l" rtl="0">
              <a:lnSpc>
                <a:spcPct val="120800"/>
              </a:lnSpc>
              <a:spcBef>
                <a:spcPts val="0"/>
              </a:spcBef>
              <a:spcAft>
                <a:spcPts val="0"/>
              </a:spcAft>
              <a:buNone/>
            </a:pPr>
            <a:r>
              <a:rPr lang="it-IT" sz="1000" u="sng">
                <a:solidFill>
                  <a:schemeClr val="hlink"/>
                </a:solidFill>
                <a:latin typeface="Calibri"/>
                <a:ea typeface="Calibri"/>
                <a:cs typeface="Calibri"/>
                <a:sym typeface="Calibri"/>
                <a:hlinkClick r:id="rId4"/>
              </a:rPr>
              <a:t>https://decmyk.blogspot.com/2021/02/triod</a:t>
            </a:r>
            <a:r>
              <a:rPr lang="it-IT" sz="1000">
                <a:latin typeface="Calibri"/>
                <a:ea typeface="Calibri"/>
                <a:cs typeface="Calibri"/>
                <a:sym typeface="Calibri"/>
              </a:rPr>
              <a:t> os-bank-is-reversible-timber.html</a:t>
            </a:r>
            <a:endParaRPr sz="1000">
              <a:latin typeface="Calibri"/>
              <a:ea typeface="Calibri"/>
              <a:cs typeface="Calibri"/>
              <a:sym typeface="Calibri"/>
            </a:endParaRPr>
          </a:p>
        </p:txBody>
      </p:sp>
      <p:pic>
        <p:nvPicPr>
          <p:cNvPr id="496" name="Google Shape;496;p32"/>
          <p:cNvPicPr preferRelativeResize="0"/>
          <p:nvPr/>
        </p:nvPicPr>
        <p:blipFill rotWithShape="1">
          <a:blip r:embed="rId5">
            <a:alphaModFix/>
          </a:blip>
          <a:srcRect/>
          <a:stretch/>
        </p:blipFill>
        <p:spPr>
          <a:xfrm>
            <a:off x="464184" y="311962"/>
            <a:ext cx="1240191" cy="339470"/>
          </a:xfrm>
          <a:prstGeom prst="rect">
            <a:avLst/>
          </a:prstGeom>
          <a:noFill/>
          <a:ln>
            <a:noFill/>
          </a:ln>
        </p:spPr>
      </p:pic>
      <p:sp>
        <p:nvSpPr>
          <p:cNvPr id="497" name="Google Shape;497;p32"/>
          <p:cNvSpPr/>
          <p:nvPr/>
        </p:nvSpPr>
        <p:spPr>
          <a:xfrm>
            <a:off x="0" y="3879774"/>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33"/>
          <p:cNvSpPr/>
          <p:nvPr/>
        </p:nvSpPr>
        <p:spPr>
          <a:xfrm>
            <a:off x="9412884" y="2651430"/>
            <a:ext cx="1320800" cy="1340485"/>
          </a:xfrm>
          <a:custGeom>
            <a:avLst/>
            <a:gdLst/>
            <a:ahLst/>
            <a:cxnLst/>
            <a:rect l="l" t="t" r="r" b="b"/>
            <a:pathLst>
              <a:path w="1320800" h="1340485" extrusionOk="0">
                <a:moveTo>
                  <a:pt x="1320393" y="620597"/>
                </a:moveTo>
                <a:lnTo>
                  <a:pt x="1320393" y="620597"/>
                </a:lnTo>
                <a:lnTo>
                  <a:pt x="356024" y="1340185"/>
                </a:lnTo>
                <a:lnTo>
                  <a:pt x="356024" y="1340185"/>
                </a:lnTo>
                <a:lnTo>
                  <a:pt x="0" y="800976"/>
                </a:lnTo>
                <a:lnTo>
                  <a:pt x="0" y="800976"/>
                </a:lnTo>
                <a:lnTo>
                  <a:pt x="863" y="740358"/>
                </a:lnTo>
                <a:lnTo>
                  <a:pt x="3678" y="690107"/>
                </a:lnTo>
                <a:lnTo>
                  <a:pt x="8310" y="639046"/>
                </a:lnTo>
                <a:lnTo>
                  <a:pt x="14750" y="587552"/>
                </a:lnTo>
                <a:lnTo>
                  <a:pt x="22987" y="535999"/>
                </a:lnTo>
                <a:lnTo>
                  <a:pt x="33017" y="484759"/>
                </a:lnTo>
                <a:lnTo>
                  <a:pt x="44828" y="434212"/>
                </a:lnTo>
                <a:lnTo>
                  <a:pt x="58411" y="384730"/>
                </a:lnTo>
                <a:lnTo>
                  <a:pt x="73761" y="336688"/>
                </a:lnTo>
                <a:lnTo>
                  <a:pt x="90865" y="290461"/>
                </a:lnTo>
                <a:lnTo>
                  <a:pt x="109718" y="246427"/>
                </a:lnTo>
                <a:lnTo>
                  <a:pt x="130309" y="204957"/>
                </a:lnTo>
                <a:lnTo>
                  <a:pt x="152631" y="166429"/>
                </a:lnTo>
                <a:lnTo>
                  <a:pt x="176676" y="131215"/>
                </a:lnTo>
                <a:lnTo>
                  <a:pt x="202433" y="99693"/>
                </a:lnTo>
                <a:lnTo>
                  <a:pt x="229895" y="72238"/>
                </a:lnTo>
                <a:lnTo>
                  <a:pt x="294725" y="28536"/>
                </a:lnTo>
                <a:lnTo>
                  <a:pt x="332444" y="13687"/>
                </a:lnTo>
                <a:lnTo>
                  <a:pt x="372046" y="4300"/>
                </a:lnTo>
                <a:lnTo>
                  <a:pt x="413356" y="0"/>
                </a:lnTo>
                <a:lnTo>
                  <a:pt x="413356" y="0"/>
                </a:lnTo>
                <a:lnTo>
                  <a:pt x="456209" y="410"/>
                </a:lnTo>
                <a:lnTo>
                  <a:pt x="500430" y="5160"/>
                </a:lnTo>
                <a:lnTo>
                  <a:pt x="545850" y="13870"/>
                </a:lnTo>
                <a:lnTo>
                  <a:pt x="592302" y="26167"/>
                </a:lnTo>
                <a:lnTo>
                  <a:pt x="639615" y="41674"/>
                </a:lnTo>
                <a:lnTo>
                  <a:pt x="687616" y="60018"/>
                </a:lnTo>
                <a:lnTo>
                  <a:pt x="736139" y="80824"/>
                </a:lnTo>
                <a:lnTo>
                  <a:pt x="785013" y="103714"/>
                </a:lnTo>
                <a:lnTo>
                  <a:pt x="834067" y="128316"/>
                </a:lnTo>
                <a:lnTo>
                  <a:pt x="883132" y="154252"/>
                </a:lnTo>
                <a:lnTo>
                  <a:pt x="932292" y="181049"/>
                </a:lnTo>
                <a:lnTo>
                  <a:pt x="980752" y="208763"/>
                </a:lnTo>
                <a:lnTo>
                  <a:pt x="1027995" y="237417"/>
                </a:lnTo>
                <a:lnTo>
                  <a:pt x="1073511" y="267032"/>
                </a:lnTo>
                <a:lnTo>
                  <a:pt x="1116782" y="297630"/>
                </a:lnTo>
                <a:lnTo>
                  <a:pt x="1157295" y="329228"/>
                </a:lnTo>
                <a:lnTo>
                  <a:pt x="1194536" y="361850"/>
                </a:lnTo>
                <a:lnTo>
                  <a:pt x="1227988" y="395515"/>
                </a:lnTo>
                <a:lnTo>
                  <a:pt x="1257142" y="430246"/>
                </a:lnTo>
                <a:lnTo>
                  <a:pt x="1281480" y="466062"/>
                </a:lnTo>
                <a:lnTo>
                  <a:pt x="1300488" y="502984"/>
                </a:lnTo>
                <a:lnTo>
                  <a:pt x="1313653" y="541033"/>
                </a:lnTo>
                <a:lnTo>
                  <a:pt x="1320459" y="580231"/>
                </a:lnTo>
                <a:lnTo>
                  <a:pt x="1320393" y="620597"/>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03" name="Google Shape;503;p33" descr="$PPTXTitle"/>
          <p:cNvSpPr txBox="1">
            <a:spLocks noGrp="1"/>
          </p:cNvSpPr>
          <p:nvPr>
            <p:ph type="title"/>
          </p:nvPr>
        </p:nvSpPr>
        <p:spPr>
          <a:xfrm>
            <a:off x="2619946" y="656640"/>
            <a:ext cx="7286054"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Caso di studio: Descrizione e rilevanza</a:t>
            </a:r>
            <a:endParaRPr/>
          </a:p>
        </p:txBody>
      </p:sp>
      <p:sp>
        <p:nvSpPr>
          <p:cNvPr id="504" name="Google Shape;504;p33"/>
          <p:cNvSpPr txBox="1">
            <a:spLocks noGrp="1"/>
          </p:cNvSpPr>
          <p:nvPr>
            <p:ph type="body" idx="1"/>
          </p:nvPr>
        </p:nvSpPr>
        <p:spPr>
          <a:xfrm>
            <a:off x="386075" y="1443125"/>
            <a:ext cx="11528400" cy="4413600"/>
          </a:xfrm>
          <a:prstGeom prst="rect">
            <a:avLst/>
          </a:prstGeom>
          <a:noFill/>
          <a:ln>
            <a:noFill/>
          </a:ln>
        </p:spPr>
        <p:txBody>
          <a:bodyPr spcFirstLastPara="1" wrap="square" lIns="0" tIns="139700" rIns="0" bIns="0" anchor="t" anchorCtr="0">
            <a:spAutoFit/>
          </a:bodyPr>
          <a:lstStyle/>
          <a:p>
            <a:pPr marL="107950" lvl="0" indent="0" algn="l" rtl="0">
              <a:lnSpc>
                <a:spcPct val="100000"/>
              </a:lnSpc>
              <a:spcBef>
                <a:spcPts val="0"/>
              </a:spcBef>
              <a:spcAft>
                <a:spcPts val="0"/>
              </a:spcAft>
              <a:buNone/>
            </a:pPr>
            <a:r>
              <a:rPr lang="it-IT">
                <a:latin typeface="Trebuchet MS"/>
                <a:ea typeface="Trebuchet MS"/>
                <a:cs typeface="Trebuchet MS"/>
                <a:sym typeface="Trebuchet MS"/>
              </a:rPr>
              <a:t>Descrizione:</a:t>
            </a:r>
            <a:endParaRPr/>
          </a:p>
          <a:p>
            <a:pPr marL="107950" marR="5080" lvl="0" indent="0" algn="l" rtl="0">
              <a:lnSpc>
                <a:spcPct val="114999"/>
              </a:lnSpc>
              <a:spcBef>
                <a:spcPts val="735"/>
              </a:spcBef>
              <a:spcAft>
                <a:spcPts val="0"/>
              </a:spcAft>
              <a:buNone/>
            </a:pPr>
            <a:r>
              <a:rPr lang="it-IT" b="0">
                <a:latin typeface="Trebuchet MS"/>
                <a:ea typeface="Trebuchet MS"/>
                <a:cs typeface="Trebuchet MS"/>
                <a:sym typeface="Trebuchet MS"/>
              </a:rPr>
              <a:t>Fondata nel 1980 a Zeist, nei Paesi Bassi, la Triodos Bank ha come missione quella di utilizzare il denaro come forza di cambiamento positivo</a:t>
            </a:r>
            <a:endParaRPr/>
          </a:p>
          <a:p>
            <a:pPr marL="107950" lvl="0" indent="0" algn="l" rtl="0">
              <a:lnSpc>
                <a:spcPct val="117333"/>
              </a:lnSpc>
              <a:spcBef>
                <a:spcPts val="170"/>
              </a:spcBef>
              <a:spcAft>
                <a:spcPts val="0"/>
              </a:spcAft>
              <a:buNone/>
            </a:pPr>
            <a:r>
              <a:rPr lang="it-IT" b="0">
                <a:latin typeface="Trebuchet MS"/>
                <a:ea typeface="Trebuchet MS"/>
                <a:cs typeface="Trebuchet MS"/>
                <a:sym typeface="Trebuchet MS"/>
              </a:rPr>
              <a:t>per le persone e il pianeta.</a:t>
            </a:r>
            <a:endParaRPr/>
          </a:p>
          <a:p>
            <a:pPr marL="107950" marR="123189" lvl="0" indent="0" algn="l" rtl="0">
              <a:lnSpc>
                <a:spcPct val="107333"/>
              </a:lnSpc>
              <a:spcBef>
                <a:spcPts val="175"/>
              </a:spcBef>
              <a:spcAft>
                <a:spcPts val="0"/>
              </a:spcAft>
              <a:buNone/>
            </a:pPr>
            <a:r>
              <a:rPr lang="it-IT" b="0">
                <a:latin typeface="Trebuchet MS"/>
                <a:ea typeface="Trebuchet MS"/>
                <a:cs typeface="Trebuchet MS"/>
                <a:sym typeface="Trebuchet MS"/>
              </a:rPr>
              <a:t>Finanzia esclusivamente progetti con benefici sociali e ambientali dimostrabili, tra cui le energie rinnovabili, l’agricoltura biologica, l’istruzione e la sanità.</a:t>
            </a:r>
            <a:endParaRPr/>
          </a:p>
          <a:p>
            <a:pPr marL="107950" lvl="0" indent="0" algn="l" rtl="0">
              <a:lnSpc>
                <a:spcPct val="116999"/>
              </a:lnSpc>
              <a:spcBef>
                <a:spcPts val="40"/>
              </a:spcBef>
              <a:spcAft>
                <a:spcPts val="0"/>
              </a:spcAft>
              <a:buNone/>
            </a:pPr>
            <a:r>
              <a:rPr lang="it-IT" b="0">
                <a:latin typeface="Trebuchet MS"/>
                <a:ea typeface="Trebuchet MS"/>
                <a:cs typeface="Trebuchet MS"/>
                <a:sym typeface="Trebuchet MS"/>
              </a:rPr>
              <a:t>Il suo modello di business coniuga la solidità finanziaria con risultati misurabili in materia di sostenibilità.</a:t>
            </a:r>
            <a:endParaRPr/>
          </a:p>
          <a:p>
            <a:pPr marL="107950" marR="1138555" lvl="0" indent="0" algn="l" rtl="0">
              <a:lnSpc>
                <a:spcPct val="107333"/>
              </a:lnSpc>
              <a:spcBef>
                <a:spcPts val="170"/>
              </a:spcBef>
              <a:spcAft>
                <a:spcPts val="0"/>
              </a:spcAft>
              <a:buNone/>
            </a:pPr>
            <a:r>
              <a:rPr lang="it-IT" b="0">
                <a:latin typeface="Trebuchet MS"/>
                <a:ea typeface="Trebuchet MS"/>
                <a:cs typeface="Trebuchet MS"/>
                <a:sym typeface="Trebuchet MS"/>
              </a:rPr>
              <a:t>Triodos pubblica un </a:t>
            </a:r>
            <a:r>
              <a:rPr lang="it-IT">
                <a:latin typeface="Trebuchet MS"/>
                <a:ea typeface="Trebuchet MS"/>
                <a:cs typeface="Trebuchet MS"/>
                <a:sym typeface="Trebuchet MS"/>
              </a:rPr>
              <a:t>Rapporto sull’impatto </a:t>
            </a:r>
            <a:r>
              <a:rPr lang="it-IT" b="0">
                <a:latin typeface="Trebuchet MS"/>
                <a:ea typeface="Trebuchet MS"/>
                <a:cs typeface="Trebuchet MS"/>
                <a:sym typeface="Trebuchet MS"/>
              </a:rPr>
              <a:t>annuale in cui divulga dati ESG dettagliati, le riduzioni di CO₂ e gli indicatori sociali.</a:t>
            </a:r>
            <a:endParaRPr/>
          </a:p>
          <a:p>
            <a:pPr marL="107950" lvl="0" indent="0" algn="l" rtl="0">
              <a:lnSpc>
                <a:spcPct val="100000"/>
              </a:lnSpc>
              <a:spcBef>
                <a:spcPts val="770"/>
              </a:spcBef>
              <a:spcAft>
                <a:spcPts val="0"/>
              </a:spcAft>
              <a:buNone/>
            </a:pPr>
            <a:r>
              <a:rPr lang="it-IT" b="0">
                <a:latin typeface="Trebuchet MS"/>
                <a:ea typeface="Trebuchet MS"/>
                <a:cs typeface="Trebuchet MS"/>
                <a:sym typeface="Trebuchet MS"/>
              </a:rPr>
              <a:t>Rilevanza per il modulo:</a:t>
            </a:r>
            <a:endParaRPr/>
          </a:p>
          <a:p>
            <a:pPr marL="107950" lvl="0" indent="0" algn="l" rtl="0">
              <a:lnSpc>
                <a:spcPct val="118333"/>
              </a:lnSpc>
              <a:spcBef>
                <a:spcPts val="1015"/>
              </a:spcBef>
              <a:spcAft>
                <a:spcPts val="0"/>
              </a:spcAft>
              <a:buNone/>
            </a:pPr>
            <a:r>
              <a:rPr lang="it-IT" b="0">
                <a:latin typeface="Trebuchet MS"/>
                <a:ea typeface="Trebuchet MS"/>
                <a:cs typeface="Trebuchet MS"/>
                <a:sym typeface="Trebuchet MS"/>
              </a:rPr>
              <a:t>Questo caso illustra come i principi della finanza sostenibile possano essere messi in pratica.</a:t>
            </a:r>
            <a:endParaRPr/>
          </a:p>
          <a:p>
            <a:pPr marL="107950" marR="332105" lvl="0" indent="0" algn="l" rtl="0">
              <a:lnSpc>
                <a:spcPct val="107333"/>
              </a:lnSpc>
              <a:spcBef>
                <a:spcPts val="185"/>
              </a:spcBef>
              <a:spcAft>
                <a:spcPts val="0"/>
              </a:spcAft>
              <a:buNone/>
            </a:pPr>
            <a:r>
              <a:rPr lang="it-IT" b="0">
                <a:latin typeface="Trebuchet MS"/>
                <a:ea typeface="Trebuchet MS"/>
                <a:cs typeface="Trebuchet MS"/>
                <a:sym typeface="Trebuchet MS"/>
              </a:rPr>
              <a:t>Dimostra che la trasparenza, la misurazione dell’impatto e l’orientamento al valore sono componenti essenziali di strategie credibili di finanza sostenibile – risultati di apprendimento chiave della </a:t>
            </a:r>
            <a:r>
              <a:rPr lang="it-IT" b="0" i="1">
                <a:latin typeface="Trebuchet MS"/>
                <a:ea typeface="Trebuchet MS"/>
                <a:cs typeface="Trebuchet MS"/>
                <a:sym typeface="Trebuchet MS"/>
              </a:rPr>
              <a:t>CU6 – Finanza e operazioni sostenibili</a:t>
            </a:r>
            <a:r>
              <a:rPr lang="it-IT" b="0">
                <a:latin typeface="Trebuchet MS"/>
                <a:ea typeface="Trebuchet MS"/>
                <a:cs typeface="Trebuchet MS"/>
                <a:sym typeface="Trebuchet MS"/>
              </a:rPr>
              <a:t>.</a:t>
            </a:r>
            <a:endParaRPr/>
          </a:p>
          <a:p>
            <a:pPr marL="107950" marR="7513320" lvl="0" indent="0" algn="l" rtl="0">
              <a:lnSpc>
                <a:spcPct val="136100"/>
              </a:lnSpc>
              <a:spcBef>
                <a:spcPts val="120"/>
              </a:spcBef>
              <a:spcAft>
                <a:spcPts val="0"/>
              </a:spcAft>
              <a:buNone/>
            </a:pPr>
            <a:r>
              <a:rPr lang="it-IT" b="0">
                <a:latin typeface="Trebuchet MS"/>
                <a:ea typeface="Trebuchet MS"/>
                <a:cs typeface="Trebuchet MS"/>
                <a:sym typeface="Trebuchet MS"/>
              </a:rPr>
              <a:t>Sede: Zeist, Paesi Bassi Periodo: Dal 1980 – in corso Organizzazione: Triodos Bank N.V.</a:t>
            </a:r>
            <a:endParaRPr/>
          </a:p>
        </p:txBody>
      </p:sp>
      <p:pic>
        <p:nvPicPr>
          <p:cNvPr id="505" name="Google Shape;505;p33"/>
          <p:cNvPicPr preferRelativeResize="0"/>
          <p:nvPr/>
        </p:nvPicPr>
        <p:blipFill rotWithShape="1">
          <a:blip r:embed="rId3">
            <a:alphaModFix/>
          </a:blip>
          <a:srcRect/>
          <a:stretch/>
        </p:blipFill>
        <p:spPr>
          <a:xfrm>
            <a:off x="464184" y="311962"/>
            <a:ext cx="1240191" cy="339470"/>
          </a:xfrm>
          <a:prstGeom prst="rect">
            <a:avLst/>
          </a:prstGeom>
          <a:noFill/>
          <a:ln>
            <a:noFill/>
          </a:ln>
        </p:spPr>
      </p:pic>
      <p:sp>
        <p:nvSpPr>
          <p:cNvPr id="506" name="Google Shape;506;p33"/>
          <p:cNvSpPr/>
          <p:nvPr/>
        </p:nvSpPr>
        <p:spPr>
          <a:xfrm>
            <a:off x="0" y="3978046"/>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34"/>
          <p:cNvSpPr/>
          <p:nvPr/>
        </p:nvSpPr>
        <p:spPr>
          <a:xfrm>
            <a:off x="9412884" y="2651430"/>
            <a:ext cx="1320800" cy="1340485"/>
          </a:xfrm>
          <a:custGeom>
            <a:avLst/>
            <a:gdLst/>
            <a:ahLst/>
            <a:cxnLst/>
            <a:rect l="l" t="t" r="r" b="b"/>
            <a:pathLst>
              <a:path w="1320800" h="1340485" extrusionOk="0">
                <a:moveTo>
                  <a:pt x="1320393" y="620597"/>
                </a:moveTo>
                <a:lnTo>
                  <a:pt x="1320393" y="620597"/>
                </a:lnTo>
                <a:lnTo>
                  <a:pt x="356024" y="1340185"/>
                </a:lnTo>
                <a:lnTo>
                  <a:pt x="356024" y="1340185"/>
                </a:lnTo>
                <a:lnTo>
                  <a:pt x="0" y="800976"/>
                </a:lnTo>
                <a:lnTo>
                  <a:pt x="0" y="800976"/>
                </a:lnTo>
                <a:lnTo>
                  <a:pt x="863" y="740358"/>
                </a:lnTo>
                <a:lnTo>
                  <a:pt x="3678" y="690107"/>
                </a:lnTo>
                <a:lnTo>
                  <a:pt x="8310" y="639046"/>
                </a:lnTo>
                <a:lnTo>
                  <a:pt x="14750" y="587552"/>
                </a:lnTo>
                <a:lnTo>
                  <a:pt x="22987" y="535999"/>
                </a:lnTo>
                <a:lnTo>
                  <a:pt x="33017" y="484759"/>
                </a:lnTo>
                <a:lnTo>
                  <a:pt x="44828" y="434212"/>
                </a:lnTo>
                <a:lnTo>
                  <a:pt x="58411" y="384730"/>
                </a:lnTo>
                <a:lnTo>
                  <a:pt x="73761" y="336688"/>
                </a:lnTo>
                <a:lnTo>
                  <a:pt x="90865" y="290461"/>
                </a:lnTo>
                <a:lnTo>
                  <a:pt x="109718" y="246427"/>
                </a:lnTo>
                <a:lnTo>
                  <a:pt x="130309" y="204957"/>
                </a:lnTo>
                <a:lnTo>
                  <a:pt x="152631" y="166429"/>
                </a:lnTo>
                <a:lnTo>
                  <a:pt x="176676" y="131215"/>
                </a:lnTo>
                <a:lnTo>
                  <a:pt x="202433" y="99693"/>
                </a:lnTo>
                <a:lnTo>
                  <a:pt x="229895" y="72238"/>
                </a:lnTo>
                <a:lnTo>
                  <a:pt x="294725" y="28536"/>
                </a:lnTo>
                <a:lnTo>
                  <a:pt x="332444" y="13687"/>
                </a:lnTo>
                <a:lnTo>
                  <a:pt x="372046" y="4300"/>
                </a:lnTo>
                <a:lnTo>
                  <a:pt x="413356" y="0"/>
                </a:lnTo>
                <a:lnTo>
                  <a:pt x="413356" y="0"/>
                </a:lnTo>
                <a:lnTo>
                  <a:pt x="456209" y="410"/>
                </a:lnTo>
                <a:lnTo>
                  <a:pt x="500430" y="5160"/>
                </a:lnTo>
                <a:lnTo>
                  <a:pt x="545850" y="13870"/>
                </a:lnTo>
                <a:lnTo>
                  <a:pt x="592302" y="26167"/>
                </a:lnTo>
                <a:lnTo>
                  <a:pt x="639615" y="41674"/>
                </a:lnTo>
                <a:lnTo>
                  <a:pt x="687616" y="60018"/>
                </a:lnTo>
                <a:lnTo>
                  <a:pt x="736139" y="80824"/>
                </a:lnTo>
                <a:lnTo>
                  <a:pt x="785013" y="103714"/>
                </a:lnTo>
                <a:lnTo>
                  <a:pt x="834067" y="128316"/>
                </a:lnTo>
                <a:lnTo>
                  <a:pt x="883132" y="154252"/>
                </a:lnTo>
                <a:lnTo>
                  <a:pt x="932292" y="181049"/>
                </a:lnTo>
                <a:lnTo>
                  <a:pt x="980752" y="208763"/>
                </a:lnTo>
                <a:lnTo>
                  <a:pt x="1027995" y="237417"/>
                </a:lnTo>
                <a:lnTo>
                  <a:pt x="1073511" y="267032"/>
                </a:lnTo>
                <a:lnTo>
                  <a:pt x="1116782" y="297630"/>
                </a:lnTo>
                <a:lnTo>
                  <a:pt x="1157295" y="329228"/>
                </a:lnTo>
                <a:lnTo>
                  <a:pt x="1194536" y="361850"/>
                </a:lnTo>
                <a:lnTo>
                  <a:pt x="1227988" y="395515"/>
                </a:lnTo>
                <a:lnTo>
                  <a:pt x="1257142" y="430246"/>
                </a:lnTo>
                <a:lnTo>
                  <a:pt x="1281480" y="466062"/>
                </a:lnTo>
                <a:lnTo>
                  <a:pt x="1300488" y="502984"/>
                </a:lnTo>
                <a:lnTo>
                  <a:pt x="1313653" y="541033"/>
                </a:lnTo>
                <a:lnTo>
                  <a:pt x="1320459" y="580231"/>
                </a:lnTo>
                <a:lnTo>
                  <a:pt x="1320393" y="620597"/>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12" name="Google Shape;512;p34" descr="$PPTXTitle"/>
          <p:cNvSpPr txBox="1">
            <a:spLocks noGrp="1"/>
          </p:cNvSpPr>
          <p:nvPr>
            <p:ph type="title"/>
          </p:nvPr>
        </p:nvSpPr>
        <p:spPr>
          <a:xfrm>
            <a:off x="2601214" y="651432"/>
            <a:ext cx="7761986"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b="1">
                <a:latin typeface="Trebuchet MS"/>
                <a:ea typeface="Trebuchet MS"/>
                <a:cs typeface="Trebuchet MS"/>
                <a:sym typeface="Trebuchet MS"/>
              </a:rPr>
              <a:t>Caso di studio: Domande di riflessione</a:t>
            </a:r>
            <a:endParaRPr/>
          </a:p>
        </p:txBody>
      </p:sp>
      <p:sp>
        <p:nvSpPr>
          <p:cNvPr id="513" name="Google Shape;513;p34"/>
          <p:cNvSpPr txBox="1"/>
          <p:nvPr/>
        </p:nvSpPr>
        <p:spPr>
          <a:xfrm>
            <a:off x="448309" y="1695448"/>
            <a:ext cx="10631100" cy="3235500"/>
          </a:xfrm>
          <a:prstGeom prst="rect">
            <a:avLst/>
          </a:prstGeom>
          <a:noFill/>
          <a:ln>
            <a:noFill/>
          </a:ln>
        </p:spPr>
        <p:txBody>
          <a:bodyPr spcFirstLastPara="1" wrap="square" lIns="0" tIns="12700" rIns="0" bIns="0" anchor="t" anchorCtr="0">
            <a:spAutoFit/>
          </a:bodyPr>
          <a:lstStyle/>
          <a:p>
            <a:pPr marL="598805" lvl="0" indent="0" algn="ctr" rtl="0">
              <a:lnSpc>
                <a:spcPct val="100000"/>
              </a:lnSpc>
              <a:spcBef>
                <a:spcPts val="0"/>
              </a:spcBef>
              <a:spcAft>
                <a:spcPts val="0"/>
              </a:spcAft>
              <a:buNone/>
            </a:pPr>
            <a:r>
              <a:rPr lang="it-IT" sz="1700" b="1">
                <a:solidFill>
                  <a:srgbClr val="92D050"/>
                </a:solidFill>
                <a:latin typeface="Trebuchet MS"/>
                <a:ea typeface="Trebuchet MS"/>
                <a:cs typeface="Trebuchet MS"/>
                <a:sym typeface="Trebuchet MS"/>
              </a:rPr>
              <a:t>Domande sul caso di studio</a:t>
            </a:r>
            <a:endParaRPr sz="1700">
              <a:latin typeface="Trebuchet MS"/>
              <a:ea typeface="Trebuchet MS"/>
              <a:cs typeface="Trebuchet MS"/>
              <a:sym typeface="Trebuchet MS"/>
            </a:endParaRPr>
          </a:p>
          <a:p>
            <a:pPr marL="0" lvl="0" indent="0" algn="l" rtl="0">
              <a:lnSpc>
                <a:spcPct val="100000"/>
              </a:lnSpc>
              <a:spcBef>
                <a:spcPts val="1060"/>
              </a:spcBef>
              <a:spcAft>
                <a:spcPts val="0"/>
              </a:spcAft>
              <a:buNone/>
            </a:pPr>
            <a:endParaRPr sz="1700">
              <a:latin typeface="Trebuchet MS"/>
              <a:ea typeface="Trebuchet MS"/>
              <a:cs typeface="Trebuchet MS"/>
              <a:sym typeface="Trebuchet MS"/>
            </a:endParaRPr>
          </a:p>
          <a:p>
            <a:pPr marL="12700" lvl="0" indent="0" algn="l" rtl="0">
              <a:lnSpc>
                <a:spcPct val="100000"/>
              </a:lnSpc>
              <a:spcBef>
                <a:spcPts val="0"/>
              </a:spcBef>
              <a:spcAft>
                <a:spcPts val="0"/>
              </a:spcAft>
              <a:buNone/>
            </a:pPr>
            <a:r>
              <a:rPr lang="it-IT" sz="1500" b="1">
                <a:solidFill>
                  <a:srgbClr val="2C3B43"/>
                </a:solidFill>
                <a:latin typeface="Trebuchet MS"/>
                <a:ea typeface="Trebuchet MS"/>
                <a:cs typeface="Trebuchet MS"/>
                <a:sym typeface="Trebuchet MS"/>
              </a:rPr>
              <a:t>Introduzione:</a:t>
            </a:r>
            <a:endParaRPr sz="1500">
              <a:latin typeface="Trebuchet MS"/>
              <a:ea typeface="Trebuchet MS"/>
              <a:cs typeface="Trebuchet MS"/>
              <a:sym typeface="Trebuchet MS"/>
            </a:endParaRPr>
          </a:p>
          <a:p>
            <a:pPr marL="12700" marR="5080" lvl="0" indent="0" algn="l" rtl="0">
              <a:lnSpc>
                <a:spcPct val="100000"/>
              </a:lnSpc>
              <a:spcBef>
                <a:spcPts val="55"/>
              </a:spcBef>
              <a:spcAft>
                <a:spcPts val="0"/>
              </a:spcAft>
              <a:buNone/>
            </a:pPr>
            <a:r>
              <a:rPr lang="it-IT" sz="1500">
                <a:solidFill>
                  <a:srgbClr val="2C3B43"/>
                </a:solidFill>
                <a:latin typeface="Trebuchet MS"/>
                <a:ea typeface="Trebuchet MS"/>
                <a:cs typeface="Trebuchet MS"/>
                <a:sym typeface="Trebuchet MS"/>
              </a:rPr>
              <a:t>Questa riflessione mira a collegare le intuizioni tratte dal caso di studio ai contesti professionali dei partecipanti. Incoraggia il pensiero critico riguardo alla credibilità, all’impatto e alla trasferibilità delle pratiche di finanza sostenibile.</a:t>
            </a:r>
            <a:endParaRPr sz="1500">
              <a:latin typeface="Trebuchet MS"/>
              <a:ea typeface="Trebuchet MS"/>
              <a:cs typeface="Trebuchet MS"/>
              <a:sym typeface="Trebuchet MS"/>
            </a:endParaRPr>
          </a:p>
          <a:p>
            <a:pPr marL="354965" marR="698500" lvl="0" indent="-342900" algn="l" rtl="0">
              <a:lnSpc>
                <a:spcPct val="100000"/>
              </a:lnSpc>
              <a:spcBef>
                <a:spcPts val="100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Domanda 1: Credibilità: </a:t>
            </a:r>
            <a:r>
              <a:rPr lang="it-IT" sz="1500">
                <a:solidFill>
                  <a:srgbClr val="2C3B43"/>
                </a:solidFill>
                <a:latin typeface="Trebuchet MS"/>
                <a:ea typeface="Trebuchet MS"/>
                <a:cs typeface="Trebuchet MS"/>
                <a:sym typeface="Trebuchet MS"/>
              </a:rPr>
              <a:t>quali misure garantiscono che la strategia di sostenibilità di Triodos Bank sia autentica e verificabile?</a:t>
            </a:r>
            <a:endParaRPr sz="1500">
              <a:latin typeface="Trebuchet MS"/>
              <a:ea typeface="Trebuchet MS"/>
              <a:cs typeface="Trebuchet MS"/>
              <a:sym typeface="Trebuchet MS"/>
            </a:endParaRPr>
          </a:p>
          <a:p>
            <a:pPr marL="355600" marR="1318260" lvl="0" indent="-342900" algn="l" rtl="0">
              <a:lnSpc>
                <a:spcPct val="121100"/>
              </a:lnSpc>
              <a:spcBef>
                <a:spcPts val="93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Domanda 2: Impatto: </a:t>
            </a:r>
            <a:r>
              <a:rPr lang="it-IT" sz="1500">
                <a:solidFill>
                  <a:srgbClr val="2C3B43"/>
                </a:solidFill>
                <a:latin typeface="Trebuchet MS"/>
                <a:ea typeface="Trebuchet MS"/>
                <a:cs typeface="Trebuchet MS"/>
                <a:sym typeface="Trebuchet MS"/>
              </a:rPr>
              <a:t>in che modo la banca misura l’impatto sociale e ambientale dei propri investimenti e quali indicatori sarebbero rilevanti per la tua organizzazione?</a:t>
            </a:r>
            <a:endParaRPr sz="1500">
              <a:latin typeface="Trebuchet MS"/>
              <a:ea typeface="Trebuchet MS"/>
              <a:cs typeface="Trebuchet MS"/>
              <a:sym typeface="Trebuchet MS"/>
            </a:endParaRPr>
          </a:p>
          <a:p>
            <a:pPr marL="355600" marR="227329" lvl="0" indent="-342900" algn="l" rtl="0">
              <a:lnSpc>
                <a:spcPct val="100000"/>
              </a:lnSpc>
              <a:spcBef>
                <a:spcPts val="1040"/>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Domanda 3: </a:t>
            </a:r>
            <a:r>
              <a:rPr lang="it-IT" sz="1500">
                <a:solidFill>
                  <a:srgbClr val="2C3B43"/>
                </a:solidFill>
                <a:latin typeface="Trebuchet MS"/>
                <a:ea typeface="Trebuchet MS"/>
                <a:cs typeface="Trebuchet MS"/>
                <a:sym typeface="Trebuchet MS"/>
              </a:rPr>
              <a:t>Quali elementi del modello Triodos potrebbero essere adattati per promuovere decisioni finanziarie sostenibili nella tua organizzazione?</a:t>
            </a:r>
            <a:endParaRPr sz="1500">
              <a:latin typeface="Trebuchet MS"/>
              <a:ea typeface="Trebuchet MS"/>
              <a:cs typeface="Trebuchet MS"/>
              <a:sym typeface="Trebuchet MS"/>
            </a:endParaRPr>
          </a:p>
        </p:txBody>
      </p:sp>
      <p:pic>
        <p:nvPicPr>
          <p:cNvPr id="514" name="Google Shape;514;p34"/>
          <p:cNvPicPr preferRelativeResize="0"/>
          <p:nvPr/>
        </p:nvPicPr>
        <p:blipFill rotWithShape="1">
          <a:blip r:embed="rId3">
            <a:alphaModFix/>
          </a:blip>
          <a:srcRect/>
          <a:stretch/>
        </p:blipFill>
        <p:spPr>
          <a:xfrm>
            <a:off x="464184" y="311962"/>
            <a:ext cx="1240191" cy="339470"/>
          </a:xfrm>
          <a:prstGeom prst="rect">
            <a:avLst/>
          </a:prstGeom>
          <a:noFill/>
          <a:ln>
            <a:noFill/>
          </a:ln>
        </p:spPr>
      </p:pic>
      <p:sp>
        <p:nvSpPr>
          <p:cNvPr id="515" name="Google Shape;515;p34"/>
          <p:cNvSpPr/>
          <p:nvPr/>
        </p:nvSpPr>
        <p:spPr>
          <a:xfrm>
            <a:off x="0" y="3514953"/>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519"/>
        <p:cNvGrpSpPr/>
        <p:nvPr/>
      </p:nvGrpSpPr>
      <p:grpSpPr>
        <a:xfrm>
          <a:off x="0" y="0"/>
          <a:ext cx="0" cy="0"/>
          <a:chOff x="0" y="0"/>
          <a:chExt cx="0" cy="0"/>
        </a:xfrm>
      </p:grpSpPr>
      <p:sp>
        <p:nvSpPr>
          <p:cNvPr id="520" name="Google Shape;520;p35"/>
          <p:cNvSpPr/>
          <p:nvPr/>
        </p:nvSpPr>
        <p:spPr>
          <a:xfrm>
            <a:off x="0" y="3926268"/>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21" name="Google Shape;521;p35" descr="$PPTXTitle"/>
          <p:cNvSpPr txBox="1">
            <a:spLocks noGrp="1"/>
          </p:cNvSpPr>
          <p:nvPr>
            <p:ph type="ctrTitle"/>
          </p:nvPr>
        </p:nvSpPr>
        <p:spPr>
          <a:xfrm>
            <a:off x="478155" y="1180261"/>
            <a:ext cx="5272405" cy="958850"/>
          </a:xfrm>
          <a:prstGeom prst="rect">
            <a:avLst/>
          </a:prstGeom>
          <a:noFill/>
          <a:ln>
            <a:noFill/>
          </a:ln>
        </p:spPr>
        <p:txBody>
          <a:bodyPr spcFirstLastPara="1" wrap="square" lIns="0" tIns="480875" rIns="0" bIns="0" anchor="t" anchorCtr="0">
            <a:spAutoFit/>
          </a:bodyPr>
          <a:lstStyle/>
          <a:p>
            <a:pPr marL="234950" lvl="0" indent="0" algn="l" rtl="0">
              <a:lnSpc>
                <a:spcPct val="100000"/>
              </a:lnSpc>
              <a:spcBef>
                <a:spcPts val="0"/>
              </a:spcBef>
              <a:spcAft>
                <a:spcPts val="0"/>
              </a:spcAft>
              <a:buNone/>
            </a:pPr>
            <a:r>
              <a:rPr lang="it-IT">
                <a:latin typeface="Trebuchet MS"/>
                <a:ea typeface="Trebuchet MS"/>
                <a:cs typeface="Trebuchet MS"/>
                <a:sym typeface="Trebuchet MS"/>
              </a:rPr>
              <a:t>ATTIVITÀ PRATICA</a:t>
            </a:r>
            <a:endParaRPr/>
          </a:p>
        </p:txBody>
      </p:sp>
      <p:sp>
        <p:nvSpPr>
          <p:cNvPr id="522" name="Google Shape;522;p35"/>
          <p:cNvSpPr txBox="1"/>
          <p:nvPr/>
        </p:nvSpPr>
        <p:spPr>
          <a:xfrm>
            <a:off x="386079" y="3733456"/>
            <a:ext cx="6224270" cy="3835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900">
                <a:solidFill>
                  <a:srgbClr val="90C225"/>
                </a:solidFill>
                <a:latin typeface="Trebuchet MS"/>
                <a:ea typeface="Trebuchet MS"/>
                <a:cs typeface="Trebuchet MS"/>
                <a:sym typeface="Trebuchet MS"/>
              </a:rPr>
              <a:t>▶ </a:t>
            </a:r>
            <a:r>
              <a:rPr lang="it-IT" sz="2350" b="1" i="1">
                <a:solidFill>
                  <a:srgbClr val="2C3B43"/>
                </a:solidFill>
                <a:latin typeface="Trebuchet MS"/>
                <a:ea typeface="Trebuchet MS"/>
                <a:cs typeface="Trebuchet MS"/>
                <a:sym typeface="Trebuchet MS"/>
              </a:rPr>
              <a:t>Foglio di lavoro 4: Analisi di casi di studio</a:t>
            </a:r>
            <a:endParaRPr sz="2350">
              <a:latin typeface="Trebuchet MS"/>
              <a:ea typeface="Trebuchet MS"/>
              <a:cs typeface="Trebuchet MS"/>
              <a:sym typeface="Trebuchet MS"/>
            </a:endParaRPr>
          </a:p>
        </p:txBody>
      </p:sp>
      <p:pic>
        <p:nvPicPr>
          <p:cNvPr id="523" name="Google Shape;523;p35"/>
          <p:cNvPicPr preferRelativeResize="0"/>
          <p:nvPr/>
        </p:nvPicPr>
        <p:blipFill rotWithShape="1">
          <a:blip r:embed="rId3">
            <a:alphaModFix/>
          </a:blip>
          <a:srcRect/>
          <a:stretch/>
        </p:blipFill>
        <p:spPr>
          <a:xfrm>
            <a:off x="464184" y="311962"/>
            <a:ext cx="1240191" cy="339470"/>
          </a:xfrm>
          <a:prstGeom prst="rect">
            <a:avLst/>
          </a:prstGeom>
          <a:noFill/>
          <a:ln>
            <a:noFill/>
          </a:ln>
        </p:spPr>
      </p:pic>
      <p:grpSp>
        <p:nvGrpSpPr>
          <p:cNvPr id="524" name="Google Shape;524;p35"/>
          <p:cNvGrpSpPr/>
          <p:nvPr/>
        </p:nvGrpSpPr>
        <p:grpSpPr>
          <a:xfrm>
            <a:off x="7155180" y="0"/>
            <a:ext cx="5037414" cy="6858888"/>
            <a:chOff x="7155180" y="0"/>
            <a:chExt cx="5037414" cy="6858888"/>
          </a:xfrm>
        </p:grpSpPr>
        <p:sp>
          <p:nvSpPr>
            <p:cNvPr id="525" name="Google Shape;525;p35"/>
            <p:cNvSpPr/>
            <p:nvPr/>
          </p:nvSpPr>
          <p:spPr>
            <a:xfrm>
              <a:off x="9371075"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26" name="Google Shape;526;p35"/>
            <p:cNvSpPr/>
            <p:nvPr/>
          </p:nvSpPr>
          <p:spPr>
            <a:xfrm>
              <a:off x="7424927"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27" name="Google Shape;527;p35"/>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28" name="Google Shape;528;p35"/>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29" name="Google Shape;529;p35"/>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30" name="Google Shape;530;p35"/>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31" name="Google Shape;531;p35"/>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32" name="Google Shape;532;p35"/>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33" name="Google Shape;533;p35"/>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34" name="Google Shape;534;p35"/>
            <p:cNvSpPr/>
            <p:nvPr/>
          </p:nvSpPr>
          <p:spPr>
            <a:xfrm>
              <a:off x="7155180" y="998219"/>
              <a:ext cx="4937760" cy="4958080"/>
            </a:xfrm>
            <a:custGeom>
              <a:avLst/>
              <a:gdLst/>
              <a:ahLst/>
              <a:cxnLst/>
              <a:rect l="l" t="t" r="r" b="b"/>
              <a:pathLst>
                <a:path w="4937759" h="4958080" extrusionOk="0">
                  <a:moveTo>
                    <a:pt x="4114800" y="4957571"/>
                  </a:moveTo>
                  <a:lnTo>
                    <a:pt x="822960" y="4957571"/>
                  </a:lnTo>
                  <a:lnTo>
                    <a:pt x="774601" y="4956175"/>
                  </a:lnTo>
                  <a:lnTo>
                    <a:pt x="726979" y="4952034"/>
                  </a:lnTo>
                  <a:lnTo>
                    <a:pt x="680172" y="4945231"/>
                  </a:lnTo>
                  <a:lnTo>
                    <a:pt x="634254" y="4935838"/>
                  </a:lnTo>
                  <a:lnTo>
                    <a:pt x="589304" y="4923933"/>
                  </a:lnTo>
                  <a:lnTo>
                    <a:pt x="545399" y="4909597"/>
                  </a:lnTo>
                  <a:lnTo>
                    <a:pt x="502616" y="4892902"/>
                  </a:lnTo>
                  <a:lnTo>
                    <a:pt x="461031" y="4873929"/>
                  </a:lnTo>
                  <a:lnTo>
                    <a:pt x="420724" y="4852753"/>
                  </a:lnTo>
                  <a:lnTo>
                    <a:pt x="381768" y="4829452"/>
                  </a:lnTo>
                  <a:lnTo>
                    <a:pt x="344245" y="4804104"/>
                  </a:lnTo>
                  <a:lnTo>
                    <a:pt x="308229" y="4776784"/>
                  </a:lnTo>
                  <a:lnTo>
                    <a:pt x="273799" y="4747571"/>
                  </a:lnTo>
                  <a:lnTo>
                    <a:pt x="241030" y="4716541"/>
                  </a:lnTo>
                  <a:lnTo>
                    <a:pt x="209999" y="4683772"/>
                  </a:lnTo>
                  <a:lnTo>
                    <a:pt x="180787" y="4649341"/>
                  </a:lnTo>
                  <a:lnTo>
                    <a:pt x="153467" y="4613324"/>
                  </a:lnTo>
                  <a:lnTo>
                    <a:pt x="128118" y="4575802"/>
                  </a:lnTo>
                  <a:lnTo>
                    <a:pt x="104817" y="4536847"/>
                  </a:lnTo>
                  <a:lnTo>
                    <a:pt x="83641" y="4496539"/>
                  </a:lnTo>
                  <a:lnTo>
                    <a:pt x="64668" y="4454955"/>
                  </a:lnTo>
                  <a:lnTo>
                    <a:pt x="47974" y="4412172"/>
                  </a:lnTo>
                  <a:lnTo>
                    <a:pt x="33637" y="4368267"/>
                  </a:lnTo>
                  <a:lnTo>
                    <a:pt x="21732" y="4323315"/>
                  </a:lnTo>
                  <a:lnTo>
                    <a:pt x="12340" y="4277398"/>
                  </a:lnTo>
                  <a:lnTo>
                    <a:pt x="5536" y="4230590"/>
                  </a:lnTo>
                  <a:lnTo>
                    <a:pt x="1396" y="4182969"/>
                  </a:lnTo>
                  <a:lnTo>
                    <a:pt x="0" y="4134611"/>
                  </a:lnTo>
                  <a:lnTo>
                    <a:pt x="0" y="822958"/>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58"/>
                  </a:lnTo>
                  <a:lnTo>
                    <a:pt x="4937760" y="4134611"/>
                  </a:lnTo>
                  <a:lnTo>
                    <a:pt x="4936363" y="4182969"/>
                  </a:lnTo>
                  <a:lnTo>
                    <a:pt x="4932222" y="4230590"/>
                  </a:lnTo>
                  <a:lnTo>
                    <a:pt x="4925419" y="4277398"/>
                  </a:lnTo>
                  <a:lnTo>
                    <a:pt x="4916025" y="4323315"/>
                  </a:lnTo>
                  <a:lnTo>
                    <a:pt x="4904121" y="4368267"/>
                  </a:lnTo>
                  <a:lnTo>
                    <a:pt x="4889785" y="4412172"/>
                  </a:lnTo>
                  <a:lnTo>
                    <a:pt x="4873090" y="4454955"/>
                  </a:lnTo>
                  <a:lnTo>
                    <a:pt x="4854116" y="4496539"/>
                  </a:lnTo>
                  <a:lnTo>
                    <a:pt x="4832941" y="4536847"/>
                  </a:lnTo>
                  <a:lnTo>
                    <a:pt x="4809640" y="4575802"/>
                  </a:lnTo>
                  <a:lnTo>
                    <a:pt x="4784292" y="4613324"/>
                  </a:lnTo>
                  <a:lnTo>
                    <a:pt x="4756972" y="4649341"/>
                  </a:lnTo>
                  <a:lnTo>
                    <a:pt x="4727759" y="4683772"/>
                  </a:lnTo>
                  <a:lnTo>
                    <a:pt x="4696729" y="4716541"/>
                  </a:lnTo>
                  <a:lnTo>
                    <a:pt x="4663959" y="4747571"/>
                  </a:lnTo>
                  <a:lnTo>
                    <a:pt x="4629529" y="4776784"/>
                  </a:lnTo>
                  <a:lnTo>
                    <a:pt x="4593513" y="4804104"/>
                  </a:lnTo>
                  <a:lnTo>
                    <a:pt x="4555990" y="4829452"/>
                  </a:lnTo>
                  <a:lnTo>
                    <a:pt x="4517035" y="4852753"/>
                  </a:lnTo>
                  <a:lnTo>
                    <a:pt x="4476727" y="4873929"/>
                  </a:lnTo>
                  <a:lnTo>
                    <a:pt x="4435143" y="4892902"/>
                  </a:lnTo>
                  <a:lnTo>
                    <a:pt x="4392360" y="4909597"/>
                  </a:lnTo>
                  <a:lnTo>
                    <a:pt x="4348455" y="4923933"/>
                  </a:lnTo>
                  <a:lnTo>
                    <a:pt x="4303503" y="4935838"/>
                  </a:lnTo>
                  <a:lnTo>
                    <a:pt x="4257587" y="4945231"/>
                  </a:lnTo>
                  <a:lnTo>
                    <a:pt x="4210779" y="4952034"/>
                  </a:lnTo>
                  <a:lnTo>
                    <a:pt x="4163157" y="4956175"/>
                  </a:lnTo>
                  <a:lnTo>
                    <a:pt x="4114800" y="4957571"/>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535" name="Google Shape;535;p35"/>
            <p:cNvPicPr preferRelativeResize="0"/>
            <p:nvPr/>
          </p:nvPicPr>
          <p:blipFill rotWithShape="1">
            <a:blip r:embed="rId4">
              <a:alphaModFix/>
            </a:blip>
            <a:srcRect/>
            <a:stretch/>
          </p:blipFill>
          <p:spPr>
            <a:xfrm>
              <a:off x="7523988" y="1287780"/>
              <a:ext cx="4200143" cy="4378452"/>
            </a:xfrm>
            <a:prstGeom prst="rect">
              <a:avLst/>
            </a:prstGeom>
            <a:noFill/>
            <a:ln>
              <a:noFill/>
            </a:ln>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539"/>
        <p:cNvGrpSpPr/>
        <p:nvPr/>
      </p:nvGrpSpPr>
      <p:grpSpPr>
        <a:xfrm>
          <a:off x="0" y="0"/>
          <a:ext cx="0" cy="0"/>
          <a:chOff x="0" y="0"/>
          <a:chExt cx="0" cy="0"/>
        </a:xfrm>
      </p:grpSpPr>
      <p:grpSp>
        <p:nvGrpSpPr>
          <p:cNvPr id="540" name="Google Shape;540;p36"/>
          <p:cNvGrpSpPr/>
          <p:nvPr/>
        </p:nvGrpSpPr>
        <p:grpSpPr>
          <a:xfrm>
            <a:off x="7424928" y="0"/>
            <a:ext cx="4767666" cy="6858888"/>
            <a:chOff x="7424928" y="0"/>
            <a:chExt cx="4767666" cy="6858888"/>
          </a:xfrm>
        </p:grpSpPr>
        <p:sp>
          <p:nvSpPr>
            <p:cNvPr id="541" name="Google Shape;541;p36"/>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42" name="Google Shape;542;p36"/>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43" name="Google Shape;543;p36"/>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44" name="Google Shape;544;p36"/>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45" name="Google Shape;545;p36"/>
            <p:cNvSpPr/>
            <p:nvPr/>
          </p:nvSpPr>
          <p:spPr>
            <a:xfrm>
              <a:off x="8932164"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46" name="Google Shape;546;p36"/>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47" name="Google Shape;547;p36"/>
            <p:cNvSpPr/>
            <p:nvPr/>
          </p:nvSpPr>
          <p:spPr>
            <a:xfrm>
              <a:off x="10898123"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48" name="Google Shape;548;p36"/>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49" name="Google Shape;549;p36"/>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550" name="Google Shape;550;p36"/>
          <p:cNvSpPr/>
          <p:nvPr/>
        </p:nvSpPr>
        <p:spPr>
          <a:xfrm>
            <a:off x="0" y="-12"/>
            <a:ext cx="843280" cy="5666740"/>
          </a:xfrm>
          <a:custGeom>
            <a:avLst/>
            <a:gdLst/>
            <a:ahLst/>
            <a:cxnLst/>
            <a:rect l="l" t="t" r="r" b="b"/>
            <a:pathLst>
              <a:path w="843280" h="5666740" extrusionOk="0">
                <a:moveTo>
                  <a:pt x="0" y="5666232"/>
                </a:moveTo>
                <a:lnTo>
                  <a:pt x="0" y="0"/>
                </a:lnTo>
                <a:lnTo>
                  <a:pt x="842772" y="0"/>
                </a:lnTo>
                <a:lnTo>
                  <a:pt x="0" y="5666232"/>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51" name="Google Shape;551;p36"/>
          <p:cNvSpPr txBox="1"/>
          <p:nvPr/>
        </p:nvSpPr>
        <p:spPr>
          <a:xfrm>
            <a:off x="701040" y="3247923"/>
            <a:ext cx="10744835" cy="1270635"/>
          </a:xfrm>
          <a:prstGeom prst="rect">
            <a:avLst/>
          </a:prstGeom>
          <a:noFill/>
          <a:ln>
            <a:noFill/>
          </a:ln>
        </p:spPr>
        <p:txBody>
          <a:bodyPr spcFirstLastPara="1" wrap="square" lIns="0" tIns="1900" rIns="0" bIns="0" anchor="t" anchorCtr="0">
            <a:spAutoFit/>
          </a:bodyPr>
          <a:lstStyle/>
          <a:p>
            <a:pPr marL="12700" marR="5080" lvl="0" indent="0" algn="l" rtl="0">
              <a:lnSpc>
                <a:spcPct val="101699"/>
              </a:lnSpc>
              <a:spcBef>
                <a:spcPts val="0"/>
              </a:spcBef>
              <a:spcAft>
                <a:spcPts val="0"/>
              </a:spcAft>
              <a:buNone/>
            </a:pPr>
            <a:r>
              <a:rPr lang="it-IT" sz="4050" i="1">
                <a:solidFill>
                  <a:srgbClr val="90C225"/>
                </a:solidFill>
                <a:latin typeface="Trebuchet MS"/>
                <a:ea typeface="Trebuchet MS"/>
                <a:cs typeface="Trebuchet MS"/>
                <a:sym typeface="Trebuchet MS"/>
              </a:rPr>
              <a:t>Caso di studio </a:t>
            </a:r>
            <a:r>
              <a:rPr lang="it-IT" sz="4050">
                <a:solidFill>
                  <a:srgbClr val="90C225"/>
                </a:solidFill>
                <a:latin typeface="Trebuchet MS"/>
                <a:ea typeface="Trebuchet MS"/>
                <a:cs typeface="Trebuchet MS"/>
                <a:sym typeface="Trebuchet MS"/>
              </a:rPr>
              <a:t>1: </a:t>
            </a:r>
            <a:r>
              <a:rPr lang="it-IT" sz="4050" b="1">
                <a:solidFill>
                  <a:srgbClr val="90C225"/>
                </a:solidFill>
                <a:latin typeface="Trebuchet MS"/>
                <a:ea typeface="Trebuchet MS"/>
                <a:cs typeface="Trebuchet MS"/>
                <a:sym typeface="Trebuchet MS"/>
              </a:rPr>
              <a:t>Rendicontazione delle emissioni di gas serra</a:t>
            </a:r>
            <a:endParaRPr sz="4050">
              <a:latin typeface="Trebuchet MS"/>
              <a:ea typeface="Trebuchet MS"/>
              <a:cs typeface="Trebuchet MS"/>
              <a:sym typeface="Trebuchet MS"/>
            </a:endParaRPr>
          </a:p>
        </p:txBody>
      </p:sp>
      <p:sp>
        <p:nvSpPr>
          <p:cNvPr id="552" name="Google Shape;552;p36"/>
          <p:cNvSpPr txBox="1"/>
          <p:nvPr/>
        </p:nvSpPr>
        <p:spPr>
          <a:xfrm>
            <a:off x="793115" y="5142636"/>
            <a:ext cx="4152900" cy="73609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350">
                <a:latin typeface="Trebuchet MS"/>
                <a:ea typeface="Trebuchet MS"/>
                <a:cs typeface="Trebuchet MS"/>
                <a:sym typeface="Trebuchet MS"/>
              </a:rPr>
              <a:t>Per il foglio di lavoro 4 – Gruppo 1</a:t>
            </a:r>
            <a:endParaRPr sz="2350">
              <a:latin typeface="Trebuchet MS"/>
              <a:ea typeface="Trebuchet MS"/>
              <a:cs typeface="Trebuchet MS"/>
              <a:sym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556"/>
        <p:cNvGrpSpPr/>
        <p:nvPr/>
      </p:nvGrpSpPr>
      <p:grpSpPr>
        <a:xfrm>
          <a:off x="0" y="0"/>
          <a:ext cx="0" cy="0"/>
          <a:chOff x="0" y="0"/>
          <a:chExt cx="0" cy="0"/>
        </a:xfrm>
      </p:grpSpPr>
      <p:sp>
        <p:nvSpPr>
          <p:cNvPr id="557" name="Google Shape;557;p37" descr="$PPTXTitle"/>
          <p:cNvSpPr txBox="1">
            <a:spLocks noGrp="1"/>
          </p:cNvSpPr>
          <p:nvPr>
            <p:ph type="title"/>
          </p:nvPr>
        </p:nvSpPr>
        <p:spPr>
          <a:xfrm>
            <a:off x="724534" y="1084629"/>
            <a:ext cx="3314066"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latin typeface="Trebuchet MS"/>
                <a:ea typeface="Trebuchet MS"/>
                <a:cs typeface="Trebuchet MS"/>
                <a:sym typeface="Trebuchet MS"/>
              </a:rPr>
              <a:t>Caso di studio</a:t>
            </a:r>
            <a:endParaRPr/>
          </a:p>
        </p:txBody>
      </p:sp>
      <p:sp>
        <p:nvSpPr>
          <p:cNvPr id="558" name="Google Shape;558;p37"/>
          <p:cNvSpPr txBox="1"/>
          <p:nvPr/>
        </p:nvSpPr>
        <p:spPr>
          <a:xfrm>
            <a:off x="633094" y="1595945"/>
            <a:ext cx="5822315" cy="4177426"/>
          </a:xfrm>
          <a:prstGeom prst="rect">
            <a:avLst/>
          </a:prstGeom>
          <a:noFill/>
          <a:ln>
            <a:noFill/>
          </a:ln>
        </p:spPr>
        <p:txBody>
          <a:bodyPr spcFirstLastPara="1" wrap="square" lIns="0" tIns="139050" rIns="0" bIns="0" anchor="t" anchorCtr="0">
            <a:spAutoFit/>
          </a:bodyPr>
          <a:lstStyle/>
          <a:p>
            <a:pPr marL="12700" lvl="0" indent="0" algn="just" rtl="0">
              <a:lnSpc>
                <a:spcPct val="100000"/>
              </a:lnSpc>
              <a:spcBef>
                <a:spcPts val="0"/>
              </a:spcBef>
              <a:spcAft>
                <a:spcPts val="0"/>
              </a:spcAft>
              <a:buNone/>
            </a:pPr>
            <a:r>
              <a:rPr lang="it-IT" sz="1500" b="1">
                <a:solidFill>
                  <a:srgbClr val="2C3B43"/>
                </a:solidFill>
                <a:latin typeface="Trebuchet MS"/>
                <a:ea typeface="Trebuchet MS"/>
                <a:cs typeface="Trebuchet MS"/>
                <a:sym typeface="Trebuchet MS"/>
              </a:rPr>
              <a:t>Titolo: </a:t>
            </a:r>
            <a:r>
              <a:rPr lang="it-IT" sz="1500">
                <a:solidFill>
                  <a:srgbClr val="2C3B43"/>
                </a:solidFill>
                <a:latin typeface="Trebuchet MS"/>
                <a:ea typeface="Trebuchet MS"/>
                <a:cs typeface="Trebuchet MS"/>
                <a:sym typeface="Trebuchet MS"/>
              </a:rPr>
              <a:t>Misurazione delle emissioni: una guida per le organizzazioni</a:t>
            </a:r>
            <a:endParaRPr sz="1500">
              <a:latin typeface="Trebuchet MS"/>
              <a:ea typeface="Trebuchet MS"/>
              <a:cs typeface="Trebuchet MS"/>
              <a:sym typeface="Trebuchet MS"/>
            </a:endParaRPr>
          </a:p>
          <a:p>
            <a:pPr marL="12700" marR="5080" lvl="0" indent="0" algn="just" rtl="0">
              <a:lnSpc>
                <a:spcPct val="100000"/>
              </a:lnSpc>
              <a:spcBef>
                <a:spcPts val="994"/>
              </a:spcBef>
              <a:spcAft>
                <a:spcPts val="0"/>
              </a:spcAft>
              <a:buNone/>
            </a:pPr>
            <a:r>
              <a:rPr lang="it-IT" sz="1500" b="1">
                <a:solidFill>
                  <a:srgbClr val="2C3B43"/>
                </a:solidFill>
                <a:latin typeface="Trebuchet MS"/>
                <a:ea typeface="Trebuchet MS"/>
                <a:cs typeface="Trebuchet MS"/>
                <a:sym typeface="Trebuchet MS"/>
              </a:rPr>
              <a:t>Panoramica: </a:t>
            </a:r>
            <a:r>
              <a:rPr lang="it-IT" sz="1500">
                <a:solidFill>
                  <a:srgbClr val="2C3B43"/>
                </a:solidFill>
                <a:latin typeface="Trebuchet MS"/>
                <a:ea typeface="Trebuchet MS"/>
                <a:cs typeface="Trebuchet MS"/>
                <a:sym typeface="Trebuchet MS"/>
              </a:rPr>
              <a:t>Questo caso di studio esamina il modello di rapporto sui  gas  serra  del  Ministero  dell’Ambiente  della  Nuova  Zelanda, illustrando come un’impresa edile fittizia, la OPQ Construction Ltd, e le sue controllate redigano un inventario completo dei gas serra.</a:t>
            </a:r>
            <a:endParaRPr sz="1500">
              <a:latin typeface="Trebuchet MS"/>
              <a:ea typeface="Trebuchet MS"/>
              <a:cs typeface="Trebuchet MS"/>
              <a:sym typeface="Trebuchet MS"/>
            </a:endParaRPr>
          </a:p>
          <a:p>
            <a:pPr marL="12700" marR="5715" lvl="0" indent="0" algn="just" rtl="0">
              <a:lnSpc>
                <a:spcPct val="100000"/>
              </a:lnSpc>
              <a:spcBef>
                <a:spcPts val="1005"/>
              </a:spcBef>
              <a:spcAft>
                <a:spcPts val="0"/>
              </a:spcAft>
              <a:buNone/>
            </a:pPr>
            <a:r>
              <a:rPr lang="it-IT" sz="1500">
                <a:solidFill>
                  <a:srgbClr val="2C3B43"/>
                </a:solidFill>
                <a:latin typeface="Trebuchet MS"/>
                <a:ea typeface="Trebuchet MS"/>
                <a:cs typeface="Trebuchet MS"/>
                <a:sym typeface="Trebuchet MS"/>
              </a:rPr>
              <a:t>Mette in evidenza l’applicazione pratica del Protocollo sui gas serra e  della  norma  ISO  14064-1  nella  misurazione,  classificazione  e rendicontazione delle emissioni sia dirette che indirette in diverse unità aziendali.</a:t>
            </a:r>
            <a:endParaRPr sz="1500">
              <a:latin typeface="Trebuchet MS"/>
              <a:ea typeface="Trebuchet MS"/>
              <a:cs typeface="Trebuchet MS"/>
              <a:sym typeface="Trebuchet MS"/>
            </a:endParaRPr>
          </a:p>
          <a:p>
            <a:pPr marL="12700" marR="1101090" lvl="0" indent="0" algn="l" rtl="0">
              <a:lnSpc>
                <a:spcPct val="120200"/>
              </a:lnSpc>
              <a:spcBef>
                <a:spcPts val="955"/>
              </a:spcBef>
              <a:spcAft>
                <a:spcPts val="0"/>
              </a:spcAft>
              <a:buNone/>
            </a:pPr>
            <a:r>
              <a:rPr lang="it-IT" sz="1500" b="1">
                <a:solidFill>
                  <a:srgbClr val="2C3B43"/>
                </a:solidFill>
                <a:latin typeface="Trebuchet MS"/>
                <a:ea typeface="Trebuchet MS"/>
                <a:cs typeface="Trebuchet MS"/>
                <a:sym typeface="Trebuchet MS"/>
              </a:rPr>
              <a:t>Link: </a:t>
            </a:r>
            <a:r>
              <a:rPr lang="it-IT" sz="1500" b="1" u="sng">
                <a:solidFill>
                  <a:srgbClr val="99C93B"/>
                </a:solidFill>
                <a:latin typeface="Trebuchet MS"/>
                <a:ea typeface="Trebuchet MS"/>
                <a:cs typeface="Trebuchet MS"/>
                <a:sym typeface="Trebuchet MS"/>
                <a:hlinkClick r:id="rId3">
                  <a:extLst>
                    <a:ext uri="{A12FA001-AC4F-418D-AE19-62706E023703}">
                      <ahyp:hlinkClr xmlns:ahyp="http://schemas.microsoft.com/office/drawing/2018/hyperlinkcolor" val="tx"/>
                    </a:ext>
                  </a:extLst>
                </a:hlinkClick>
              </a:rPr>
              <a:t>https://environment.govt.nz/assets/Publications/Files</a:t>
            </a:r>
            <a:endParaRPr sz="1500">
              <a:latin typeface="Trebuchet MS"/>
              <a:ea typeface="Trebuchet MS"/>
              <a:cs typeface="Trebuchet MS"/>
              <a:sym typeface="Trebuchet MS"/>
            </a:endParaRPr>
          </a:p>
          <a:p>
            <a:pPr marL="12700" lvl="0" indent="0" algn="l" rtl="0">
              <a:lnSpc>
                <a:spcPct val="100000"/>
              </a:lnSpc>
              <a:spcBef>
                <a:spcPts val="380"/>
              </a:spcBef>
              <a:spcAft>
                <a:spcPts val="0"/>
              </a:spcAft>
              <a:buNone/>
            </a:pPr>
            <a:r>
              <a:rPr lang="it-IT" sz="1500" b="1" u="sng">
                <a:solidFill>
                  <a:srgbClr val="99C93B"/>
                </a:solidFill>
                <a:latin typeface="Trebuchet MS"/>
                <a:ea typeface="Trebuchet MS"/>
                <a:cs typeface="Trebuchet MS"/>
                <a:sym typeface="Trebuchet MS"/>
                <a:hlinkClick r:id="rId3">
                  <a:extLst>
                    <a:ext uri="{A12FA001-AC4F-418D-AE19-62706E023703}">
                      <ahyp:hlinkClr xmlns:ahyp="http://schemas.microsoft.com/office/drawing/2018/hyperlinkcolor" val="tx"/>
                    </a:ext>
                  </a:extLst>
                </a:hlinkClick>
              </a:rPr>
              <a:t>/example-ghg-report.pdf</a:t>
            </a:r>
            <a:endParaRPr sz="1500">
              <a:latin typeface="Trebuchet MS"/>
              <a:ea typeface="Trebuchet MS"/>
              <a:cs typeface="Trebuchet MS"/>
              <a:sym typeface="Trebuchet MS"/>
            </a:endParaRPr>
          </a:p>
        </p:txBody>
      </p:sp>
      <p:pic>
        <p:nvPicPr>
          <p:cNvPr id="559" name="Google Shape;559;p37"/>
          <p:cNvPicPr preferRelativeResize="0"/>
          <p:nvPr/>
        </p:nvPicPr>
        <p:blipFill rotWithShape="1">
          <a:blip r:embed="rId4">
            <a:alphaModFix/>
          </a:blip>
          <a:srcRect/>
          <a:stretch/>
        </p:blipFill>
        <p:spPr>
          <a:xfrm>
            <a:off x="464184" y="311962"/>
            <a:ext cx="1240191" cy="339470"/>
          </a:xfrm>
          <a:prstGeom prst="rect">
            <a:avLst/>
          </a:prstGeom>
          <a:noFill/>
          <a:ln>
            <a:noFill/>
          </a:ln>
        </p:spPr>
      </p:pic>
      <p:grpSp>
        <p:nvGrpSpPr>
          <p:cNvPr id="560" name="Google Shape;560;p37"/>
          <p:cNvGrpSpPr/>
          <p:nvPr/>
        </p:nvGrpSpPr>
        <p:grpSpPr>
          <a:xfrm>
            <a:off x="6777228" y="0"/>
            <a:ext cx="5415366" cy="6858888"/>
            <a:chOff x="6777228" y="0"/>
            <a:chExt cx="5415366" cy="6858888"/>
          </a:xfrm>
        </p:grpSpPr>
        <p:sp>
          <p:nvSpPr>
            <p:cNvPr id="561" name="Google Shape;561;p37"/>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2" name="Google Shape;562;p37"/>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3" name="Google Shape;563;p37"/>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4" name="Google Shape;564;p37"/>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5" name="Google Shape;565;p37"/>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6" name="Google Shape;566;p37"/>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7" name="Google Shape;567;p37"/>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8" name="Google Shape;568;p37"/>
            <p:cNvSpPr/>
            <p:nvPr/>
          </p:nvSpPr>
          <p:spPr>
            <a:xfrm>
              <a:off x="10940749"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69" name="Google Shape;569;p37"/>
            <p:cNvSpPr/>
            <p:nvPr/>
          </p:nvSpPr>
          <p:spPr>
            <a:xfrm>
              <a:off x="10372343"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70" name="Google Shape;570;p37"/>
            <p:cNvSpPr/>
            <p:nvPr/>
          </p:nvSpPr>
          <p:spPr>
            <a:xfrm>
              <a:off x="6777228" y="1554480"/>
              <a:ext cx="4937760" cy="4958080"/>
            </a:xfrm>
            <a:custGeom>
              <a:avLst/>
              <a:gdLst/>
              <a:ahLst/>
              <a:cxnLst/>
              <a:rect l="l" t="t" r="r" b="b"/>
              <a:pathLst>
                <a:path w="4937759" h="4958080" extrusionOk="0">
                  <a:moveTo>
                    <a:pt x="4114800" y="4957572"/>
                  </a:moveTo>
                  <a:lnTo>
                    <a:pt x="822960" y="4957572"/>
                  </a:lnTo>
                  <a:lnTo>
                    <a:pt x="774601" y="4956174"/>
                  </a:lnTo>
                  <a:lnTo>
                    <a:pt x="726979" y="4952034"/>
                  </a:lnTo>
                  <a:lnTo>
                    <a:pt x="680172" y="4945229"/>
                  </a:lnTo>
                  <a:lnTo>
                    <a:pt x="634254" y="4935835"/>
                  </a:lnTo>
                  <a:lnTo>
                    <a:pt x="589304" y="4923931"/>
                  </a:lnTo>
                  <a:lnTo>
                    <a:pt x="545399" y="4909592"/>
                  </a:lnTo>
                  <a:lnTo>
                    <a:pt x="502616" y="4892897"/>
                  </a:lnTo>
                  <a:lnTo>
                    <a:pt x="461031" y="4873921"/>
                  </a:lnTo>
                  <a:lnTo>
                    <a:pt x="420724" y="4852744"/>
                  </a:lnTo>
                  <a:lnTo>
                    <a:pt x="381768" y="4829443"/>
                  </a:lnTo>
                  <a:lnTo>
                    <a:pt x="344245" y="4804092"/>
                  </a:lnTo>
                  <a:lnTo>
                    <a:pt x="308229" y="4776771"/>
                  </a:lnTo>
                  <a:lnTo>
                    <a:pt x="273799" y="4747557"/>
                  </a:lnTo>
                  <a:lnTo>
                    <a:pt x="241030" y="4716526"/>
                  </a:lnTo>
                  <a:lnTo>
                    <a:pt x="209999" y="4683755"/>
                  </a:lnTo>
                  <a:lnTo>
                    <a:pt x="180787" y="4649323"/>
                  </a:lnTo>
                  <a:lnTo>
                    <a:pt x="153467" y="4613306"/>
                  </a:lnTo>
                  <a:lnTo>
                    <a:pt x="128118" y="4575781"/>
                  </a:lnTo>
                  <a:lnTo>
                    <a:pt x="104817" y="4536826"/>
                  </a:lnTo>
                  <a:lnTo>
                    <a:pt x="83641" y="4496518"/>
                  </a:lnTo>
                  <a:lnTo>
                    <a:pt x="64668" y="4454933"/>
                  </a:lnTo>
                  <a:lnTo>
                    <a:pt x="47974" y="4412151"/>
                  </a:lnTo>
                  <a:lnTo>
                    <a:pt x="33637" y="4368246"/>
                  </a:lnTo>
                  <a:lnTo>
                    <a:pt x="21732" y="4323296"/>
                  </a:lnTo>
                  <a:lnTo>
                    <a:pt x="12340" y="4277379"/>
                  </a:lnTo>
                  <a:lnTo>
                    <a:pt x="5536" y="4230573"/>
                  </a:lnTo>
                  <a:lnTo>
                    <a:pt x="1396" y="4182953"/>
                  </a:lnTo>
                  <a:lnTo>
                    <a:pt x="0" y="4134599"/>
                  </a:lnTo>
                  <a:lnTo>
                    <a:pt x="0" y="822960"/>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60"/>
                  </a:lnTo>
                  <a:lnTo>
                    <a:pt x="4937760" y="4134599"/>
                  </a:lnTo>
                  <a:lnTo>
                    <a:pt x="4936363" y="4182953"/>
                  </a:lnTo>
                  <a:lnTo>
                    <a:pt x="4932222" y="4230573"/>
                  </a:lnTo>
                  <a:lnTo>
                    <a:pt x="4925419" y="4277379"/>
                  </a:lnTo>
                  <a:lnTo>
                    <a:pt x="4916025" y="4323296"/>
                  </a:lnTo>
                  <a:lnTo>
                    <a:pt x="4904121" y="4368246"/>
                  </a:lnTo>
                  <a:lnTo>
                    <a:pt x="4889785" y="4412151"/>
                  </a:lnTo>
                  <a:lnTo>
                    <a:pt x="4873090" y="4454933"/>
                  </a:lnTo>
                  <a:lnTo>
                    <a:pt x="4854116" y="4496518"/>
                  </a:lnTo>
                  <a:lnTo>
                    <a:pt x="4832941" y="4536826"/>
                  </a:lnTo>
                  <a:lnTo>
                    <a:pt x="4809640" y="4575781"/>
                  </a:lnTo>
                  <a:lnTo>
                    <a:pt x="4784292" y="4613306"/>
                  </a:lnTo>
                  <a:lnTo>
                    <a:pt x="4756972" y="4649323"/>
                  </a:lnTo>
                  <a:lnTo>
                    <a:pt x="4727759" y="4683755"/>
                  </a:lnTo>
                  <a:lnTo>
                    <a:pt x="4696729" y="4716526"/>
                  </a:lnTo>
                  <a:lnTo>
                    <a:pt x="4663959" y="4747557"/>
                  </a:lnTo>
                  <a:lnTo>
                    <a:pt x="4629529" y="4776771"/>
                  </a:lnTo>
                  <a:lnTo>
                    <a:pt x="4593513" y="4804092"/>
                  </a:lnTo>
                  <a:lnTo>
                    <a:pt x="4555990" y="4829443"/>
                  </a:lnTo>
                  <a:lnTo>
                    <a:pt x="4517035" y="4852744"/>
                  </a:lnTo>
                  <a:lnTo>
                    <a:pt x="4476727" y="4873921"/>
                  </a:lnTo>
                  <a:lnTo>
                    <a:pt x="4435143" y="4892897"/>
                  </a:lnTo>
                  <a:lnTo>
                    <a:pt x="4392360" y="4909592"/>
                  </a:lnTo>
                  <a:lnTo>
                    <a:pt x="4348455" y="4923931"/>
                  </a:lnTo>
                  <a:lnTo>
                    <a:pt x="4303503" y="4935835"/>
                  </a:lnTo>
                  <a:lnTo>
                    <a:pt x="4257587" y="4945229"/>
                  </a:lnTo>
                  <a:lnTo>
                    <a:pt x="4210779" y="4952034"/>
                  </a:lnTo>
                  <a:lnTo>
                    <a:pt x="4163157" y="4956174"/>
                  </a:lnTo>
                  <a:lnTo>
                    <a:pt x="4114800" y="4957572"/>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571" name="Google Shape;571;p37"/>
            <p:cNvPicPr preferRelativeResize="0"/>
            <p:nvPr/>
          </p:nvPicPr>
          <p:blipFill rotWithShape="1">
            <a:blip r:embed="rId5">
              <a:alphaModFix/>
            </a:blip>
            <a:srcRect/>
            <a:stretch/>
          </p:blipFill>
          <p:spPr>
            <a:xfrm>
              <a:off x="7007352" y="2542032"/>
              <a:ext cx="4469891" cy="2982467"/>
            </a:xfrm>
            <a:prstGeom prst="rect">
              <a:avLst/>
            </a:prstGeom>
            <a:noFill/>
            <a:ln>
              <a:noFill/>
            </a:ln>
          </p:spPr>
        </p:pic>
      </p:grpSp>
      <p:sp>
        <p:nvSpPr>
          <p:cNvPr id="572" name="Google Shape;572;p37"/>
          <p:cNvSpPr/>
          <p:nvPr/>
        </p:nvSpPr>
        <p:spPr>
          <a:xfrm>
            <a:off x="0" y="3423260"/>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38"/>
          <p:cNvSpPr/>
          <p:nvPr/>
        </p:nvSpPr>
        <p:spPr>
          <a:xfrm>
            <a:off x="9412884" y="2651430"/>
            <a:ext cx="1320800" cy="1340485"/>
          </a:xfrm>
          <a:custGeom>
            <a:avLst/>
            <a:gdLst/>
            <a:ahLst/>
            <a:cxnLst/>
            <a:rect l="l" t="t" r="r" b="b"/>
            <a:pathLst>
              <a:path w="1320800" h="1340485" extrusionOk="0">
                <a:moveTo>
                  <a:pt x="1320393" y="620597"/>
                </a:moveTo>
                <a:lnTo>
                  <a:pt x="1320393" y="620597"/>
                </a:lnTo>
                <a:lnTo>
                  <a:pt x="356024" y="1340185"/>
                </a:lnTo>
                <a:lnTo>
                  <a:pt x="356024" y="1340185"/>
                </a:lnTo>
                <a:lnTo>
                  <a:pt x="0" y="800976"/>
                </a:lnTo>
                <a:lnTo>
                  <a:pt x="0" y="800976"/>
                </a:lnTo>
                <a:lnTo>
                  <a:pt x="863" y="740358"/>
                </a:lnTo>
                <a:lnTo>
                  <a:pt x="3678" y="690107"/>
                </a:lnTo>
                <a:lnTo>
                  <a:pt x="8310" y="639046"/>
                </a:lnTo>
                <a:lnTo>
                  <a:pt x="14750" y="587552"/>
                </a:lnTo>
                <a:lnTo>
                  <a:pt x="22987" y="535999"/>
                </a:lnTo>
                <a:lnTo>
                  <a:pt x="33017" y="484759"/>
                </a:lnTo>
                <a:lnTo>
                  <a:pt x="44828" y="434212"/>
                </a:lnTo>
                <a:lnTo>
                  <a:pt x="58411" y="384730"/>
                </a:lnTo>
                <a:lnTo>
                  <a:pt x="73761" y="336688"/>
                </a:lnTo>
                <a:lnTo>
                  <a:pt x="90865" y="290461"/>
                </a:lnTo>
                <a:lnTo>
                  <a:pt x="109718" y="246427"/>
                </a:lnTo>
                <a:lnTo>
                  <a:pt x="130309" y="204957"/>
                </a:lnTo>
                <a:lnTo>
                  <a:pt x="152631" y="166429"/>
                </a:lnTo>
                <a:lnTo>
                  <a:pt x="176676" y="131215"/>
                </a:lnTo>
                <a:lnTo>
                  <a:pt x="202433" y="99693"/>
                </a:lnTo>
                <a:lnTo>
                  <a:pt x="229895" y="72238"/>
                </a:lnTo>
                <a:lnTo>
                  <a:pt x="294725" y="28536"/>
                </a:lnTo>
                <a:lnTo>
                  <a:pt x="332444" y="13687"/>
                </a:lnTo>
                <a:lnTo>
                  <a:pt x="372046" y="4300"/>
                </a:lnTo>
                <a:lnTo>
                  <a:pt x="413356" y="0"/>
                </a:lnTo>
                <a:lnTo>
                  <a:pt x="413356" y="0"/>
                </a:lnTo>
                <a:lnTo>
                  <a:pt x="456209" y="410"/>
                </a:lnTo>
                <a:lnTo>
                  <a:pt x="500430" y="5160"/>
                </a:lnTo>
                <a:lnTo>
                  <a:pt x="545850" y="13870"/>
                </a:lnTo>
                <a:lnTo>
                  <a:pt x="592302" y="26167"/>
                </a:lnTo>
                <a:lnTo>
                  <a:pt x="639615" y="41674"/>
                </a:lnTo>
                <a:lnTo>
                  <a:pt x="687616" y="60018"/>
                </a:lnTo>
                <a:lnTo>
                  <a:pt x="736139" y="80824"/>
                </a:lnTo>
                <a:lnTo>
                  <a:pt x="785013" y="103714"/>
                </a:lnTo>
                <a:lnTo>
                  <a:pt x="834067" y="128316"/>
                </a:lnTo>
                <a:lnTo>
                  <a:pt x="883132" y="154252"/>
                </a:lnTo>
                <a:lnTo>
                  <a:pt x="932292" y="181049"/>
                </a:lnTo>
                <a:lnTo>
                  <a:pt x="980752" y="208763"/>
                </a:lnTo>
                <a:lnTo>
                  <a:pt x="1027995" y="237417"/>
                </a:lnTo>
                <a:lnTo>
                  <a:pt x="1073511" y="267032"/>
                </a:lnTo>
                <a:lnTo>
                  <a:pt x="1116782" y="297630"/>
                </a:lnTo>
                <a:lnTo>
                  <a:pt x="1157295" y="329228"/>
                </a:lnTo>
                <a:lnTo>
                  <a:pt x="1194536" y="361850"/>
                </a:lnTo>
                <a:lnTo>
                  <a:pt x="1227988" y="395515"/>
                </a:lnTo>
                <a:lnTo>
                  <a:pt x="1257142" y="430246"/>
                </a:lnTo>
                <a:lnTo>
                  <a:pt x="1281480" y="466062"/>
                </a:lnTo>
                <a:lnTo>
                  <a:pt x="1300488" y="502984"/>
                </a:lnTo>
                <a:lnTo>
                  <a:pt x="1313653" y="541033"/>
                </a:lnTo>
                <a:lnTo>
                  <a:pt x="1320459" y="580231"/>
                </a:lnTo>
                <a:lnTo>
                  <a:pt x="1320393" y="620597"/>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78" name="Google Shape;578;p38" descr="$PPTXTitle"/>
          <p:cNvSpPr txBox="1">
            <a:spLocks noGrp="1"/>
          </p:cNvSpPr>
          <p:nvPr>
            <p:ph type="title"/>
          </p:nvPr>
        </p:nvSpPr>
        <p:spPr>
          <a:xfrm>
            <a:off x="1644738" y="945274"/>
            <a:ext cx="9328062" cy="33947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100">
                <a:latin typeface="Trebuchet MS"/>
                <a:ea typeface="Trebuchet MS"/>
                <a:cs typeface="Trebuchet MS"/>
                <a:sym typeface="Trebuchet MS"/>
              </a:rPr>
              <a:t>Caso di studio: Misurazione delle emissioni: una guida per le organizzazioni</a:t>
            </a:r>
            <a:endParaRPr sz="2100">
              <a:latin typeface="Trebuchet MS"/>
              <a:ea typeface="Trebuchet MS"/>
              <a:cs typeface="Trebuchet MS"/>
              <a:sym typeface="Trebuchet MS"/>
            </a:endParaRPr>
          </a:p>
        </p:txBody>
      </p:sp>
      <p:sp>
        <p:nvSpPr>
          <p:cNvPr id="579" name="Google Shape;579;p38"/>
          <p:cNvSpPr txBox="1"/>
          <p:nvPr/>
        </p:nvSpPr>
        <p:spPr>
          <a:xfrm>
            <a:off x="481330" y="1589151"/>
            <a:ext cx="11235055" cy="1294765"/>
          </a:xfrm>
          <a:prstGeom prst="rect">
            <a:avLst/>
          </a:prstGeom>
          <a:noFill/>
          <a:ln>
            <a:noFill/>
          </a:ln>
        </p:spPr>
        <p:txBody>
          <a:bodyPr spcFirstLastPara="1" wrap="square" lIns="0" tIns="12700" rIns="0" bIns="0" anchor="t" anchorCtr="0">
            <a:spAutoFit/>
          </a:bodyPr>
          <a:lstStyle/>
          <a:p>
            <a:pPr marL="12700" marR="5080" lvl="0" indent="0" algn="just" rtl="0">
              <a:lnSpc>
                <a:spcPct val="100000"/>
              </a:lnSpc>
              <a:spcBef>
                <a:spcPts val="0"/>
              </a:spcBef>
              <a:spcAft>
                <a:spcPts val="0"/>
              </a:spcAft>
              <a:buNone/>
            </a:pPr>
            <a:r>
              <a:rPr lang="it-IT" sz="1500" b="1">
                <a:solidFill>
                  <a:srgbClr val="2C3B43"/>
                </a:solidFill>
                <a:latin typeface="Trebuchet MS"/>
                <a:ea typeface="Trebuchet MS"/>
                <a:cs typeface="Trebuchet MS"/>
                <a:sym typeface="Trebuchet MS"/>
              </a:rPr>
              <a:t>Descrizione: </a:t>
            </a:r>
            <a:r>
              <a:rPr lang="it-IT" sz="1500">
                <a:solidFill>
                  <a:srgbClr val="2C3B43"/>
                </a:solidFill>
                <a:latin typeface="Trebuchet MS"/>
                <a:ea typeface="Trebuchet MS"/>
                <a:cs typeface="Trebuchet MS"/>
                <a:sym typeface="Trebuchet MS"/>
              </a:rPr>
              <a:t>Il caso di studio illustra la struttura di OPQ Construction Ltd e delle sue controllate, mettendo in evidenza la varietà di unità aziendali, attività operative e fonti di emissione. Sottolinea aspetti quali i metodi di raccolta dei dati, la gestione delle incertezze  e  le  decisioni  relative  all’inclusione  o  all’esclusione  di  determinate  emissioni,  fornendo  un  contesto  pratico  per comprendere gli inventari dei gas serra nelle organizzazioni reali.</a:t>
            </a:r>
            <a:endParaRPr sz="1500">
              <a:latin typeface="Trebuchet MS"/>
              <a:ea typeface="Trebuchet MS"/>
              <a:cs typeface="Trebuchet MS"/>
              <a:sym typeface="Trebuchet MS"/>
            </a:endParaRPr>
          </a:p>
          <a:p>
            <a:pPr marL="12700" lvl="0" indent="0" algn="just" rtl="0">
              <a:lnSpc>
                <a:spcPct val="100000"/>
              </a:lnSpc>
              <a:spcBef>
                <a:spcPts val="990"/>
              </a:spcBef>
              <a:spcAft>
                <a:spcPts val="0"/>
              </a:spcAft>
              <a:buNone/>
            </a:pPr>
            <a:r>
              <a:rPr lang="it-IT" sz="1500" b="1">
                <a:solidFill>
                  <a:srgbClr val="2C3B43"/>
                </a:solidFill>
                <a:latin typeface="Trebuchet MS"/>
                <a:ea typeface="Trebuchet MS"/>
                <a:cs typeface="Trebuchet MS"/>
                <a:sym typeface="Trebuchet MS"/>
              </a:rPr>
              <a:t>Data e luogo: </a:t>
            </a:r>
            <a:r>
              <a:rPr lang="it-IT" sz="1500">
                <a:solidFill>
                  <a:srgbClr val="2C3B43"/>
                </a:solidFill>
                <a:latin typeface="Trebuchet MS"/>
                <a:ea typeface="Trebuchet MS"/>
                <a:cs typeface="Trebuchet MS"/>
                <a:sym typeface="Trebuchet MS"/>
              </a:rPr>
              <a:t>2019, Wellington, Nuova Zelanda.</a:t>
            </a:r>
            <a:endParaRPr sz="1500">
              <a:latin typeface="Trebuchet MS"/>
              <a:ea typeface="Trebuchet MS"/>
              <a:cs typeface="Trebuchet MS"/>
              <a:sym typeface="Trebuchet MS"/>
            </a:endParaRPr>
          </a:p>
        </p:txBody>
      </p:sp>
      <p:pic>
        <p:nvPicPr>
          <p:cNvPr id="580" name="Google Shape;580;p38"/>
          <p:cNvPicPr preferRelativeResize="0"/>
          <p:nvPr/>
        </p:nvPicPr>
        <p:blipFill rotWithShape="1">
          <a:blip r:embed="rId3">
            <a:alphaModFix/>
          </a:blip>
          <a:srcRect/>
          <a:stretch/>
        </p:blipFill>
        <p:spPr>
          <a:xfrm>
            <a:off x="464184" y="311962"/>
            <a:ext cx="1240191" cy="339470"/>
          </a:xfrm>
          <a:prstGeom prst="rect">
            <a:avLst/>
          </a:prstGeom>
          <a:noFill/>
          <a:ln>
            <a:noFill/>
          </a:ln>
        </p:spPr>
      </p:pic>
      <p:sp>
        <p:nvSpPr>
          <p:cNvPr id="581" name="Google Shape;581;p38"/>
          <p:cNvSpPr/>
          <p:nvPr/>
        </p:nvSpPr>
        <p:spPr>
          <a:xfrm>
            <a:off x="0" y="3766502"/>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39"/>
          <p:cNvSpPr/>
          <p:nvPr/>
        </p:nvSpPr>
        <p:spPr>
          <a:xfrm>
            <a:off x="9412884" y="2651430"/>
            <a:ext cx="1320800" cy="1340485"/>
          </a:xfrm>
          <a:custGeom>
            <a:avLst/>
            <a:gdLst/>
            <a:ahLst/>
            <a:cxnLst/>
            <a:rect l="l" t="t" r="r" b="b"/>
            <a:pathLst>
              <a:path w="1320800" h="1340485" extrusionOk="0">
                <a:moveTo>
                  <a:pt x="1320393" y="620597"/>
                </a:moveTo>
                <a:lnTo>
                  <a:pt x="1320393" y="620597"/>
                </a:lnTo>
                <a:lnTo>
                  <a:pt x="356024" y="1340185"/>
                </a:lnTo>
                <a:lnTo>
                  <a:pt x="356024" y="1340185"/>
                </a:lnTo>
                <a:lnTo>
                  <a:pt x="0" y="800976"/>
                </a:lnTo>
                <a:lnTo>
                  <a:pt x="0" y="800976"/>
                </a:lnTo>
                <a:lnTo>
                  <a:pt x="863" y="740358"/>
                </a:lnTo>
                <a:lnTo>
                  <a:pt x="3678" y="690107"/>
                </a:lnTo>
                <a:lnTo>
                  <a:pt x="8310" y="639046"/>
                </a:lnTo>
                <a:lnTo>
                  <a:pt x="14750" y="587552"/>
                </a:lnTo>
                <a:lnTo>
                  <a:pt x="22987" y="535999"/>
                </a:lnTo>
                <a:lnTo>
                  <a:pt x="33017" y="484759"/>
                </a:lnTo>
                <a:lnTo>
                  <a:pt x="44828" y="434212"/>
                </a:lnTo>
                <a:lnTo>
                  <a:pt x="58411" y="384730"/>
                </a:lnTo>
                <a:lnTo>
                  <a:pt x="73761" y="336688"/>
                </a:lnTo>
                <a:lnTo>
                  <a:pt x="90865" y="290461"/>
                </a:lnTo>
                <a:lnTo>
                  <a:pt x="109718" y="246427"/>
                </a:lnTo>
                <a:lnTo>
                  <a:pt x="130309" y="204957"/>
                </a:lnTo>
                <a:lnTo>
                  <a:pt x="152631" y="166429"/>
                </a:lnTo>
                <a:lnTo>
                  <a:pt x="176676" y="131215"/>
                </a:lnTo>
                <a:lnTo>
                  <a:pt x="202433" y="99693"/>
                </a:lnTo>
                <a:lnTo>
                  <a:pt x="229895" y="72238"/>
                </a:lnTo>
                <a:lnTo>
                  <a:pt x="294725" y="28536"/>
                </a:lnTo>
                <a:lnTo>
                  <a:pt x="332444" y="13687"/>
                </a:lnTo>
                <a:lnTo>
                  <a:pt x="372046" y="4300"/>
                </a:lnTo>
                <a:lnTo>
                  <a:pt x="413356" y="0"/>
                </a:lnTo>
                <a:lnTo>
                  <a:pt x="413356" y="0"/>
                </a:lnTo>
                <a:lnTo>
                  <a:pt x="456209" y="410"/>
                </a:lnTo>
                <a:lnTo>
                  <a:pt x="500430" y="5160"/>
                </a:lnTo>
                <a:lnTo>
                  <a:pt x="545850" y="13870"/>
                </a:lnTo>
                <a:lnTo>
                  <a:pt x="592302" y="26167"/>
                </a:lnTo>
                <a:lnTo>
                  <a:pt x="639615" y="41674"/>
                </a:lnTo>
                <a:lnTo>
                  <a:pt x="687616" y="60018"/>
                </a:lnTo>
                <a:lnTo>
                  <a:pt x="736139" y="80824"/>
                </a:lnTo>
                <a:lnTo>
                  <a:pt x="785013" y="103714"/>
                </a:lnTo>
                <a:lnTo>
                  <a:pt x="834067" y="128316"/>
                </a:lnTo>
                <a:lnTo>
                  <a:pt x="883132" y="154252"/>
                </a:lnTo>
                <a:lnTo>
                  <a:pt x="932292" y="181049"/>
                </a:lnTo>
                <a:lnTo>
                  <a:pt x="980752" y="208763"/>
                </a:lnTo>
                <a:lnTo>
                  <a:pt x="1027995" y="237417"/>
                </a:lnTo>
                <a:lnTo>
                  <a:pt x="1073511" y="267032"/>
                </a:lnTo>
                <a:lnTo>
                  <a:pt x="1116782" y="297630"/>
                </a:lnTo>
                <a:lnTo>
                  <a:pt x="1157295" y="329228"/>
                </a:lnTo>
                <a:lnTo>
                  <a:pt x="1194536" y="361850"/>
                </a:lnTo>
                <a:lnTo>
                  <a:pt x="1227988" y="395515"/>
                </a:lnTo>
                <a:lnTo>
                  <a:pt x="1257142" y="430246"/>
                </a:lnTo>
                <a:lnTo>
                  <a:pt x="1281480" y="466062"/>
                </a:lnTo>
                <a:lnTo>
                  <a:pt x="1300488" y="502984"/>
                </a:lnTo>
                <a:lnTo>
                  <a:pt x="1313653" y="541033"/>
                </a:lnTo>
                <a:lnTo>
                  <a:pt x="1320459" y="580231"/>
                </a:lnTo>
                <a:lnTo>
                  <a:pt x="1320393" y="620597"/>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87" name="Google Shape;587;p39" descr="$PPTXTitle"/>
          <p:cNvSpPr txBox="1">
            <a:spLocks noGrp="1"/>
          </p:cNvSpPr>
          <p:nvPr>
            <p:ph type="title"/>
          </p:nvPr>
        </p:nvSpPr>
        <p:spPr>
          <a:xfrm>
            <a:off x="1644738" y="625589"/>
            <a:ext cx="8547100" cy="6591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100">
                <a:latin typeface="Trebuchet MS"/>
                <a:ea typeface="Trebuchet MS"/>
                <a:cs typeface="Trebuchet MS"/>
                <a:sym typeface="Trebuchet MS"/>
              </a:rPr>
              <a:t>Caso di studio: Misurazione delle emissioni: una guida per le organizzazioni</a:t>
            </a:r>
            <a:endParaRPr sz="2100">
              <a:latin typeface="Trebuchet MS"/>
              <a:ea typeface="Trebuchet MS"/>
              <a:cs typeface="Trebuchet MS"/>
              <a:sym typeface="Trebuchet MS"/>
            </a:endParaRPr>
          </a:p>
        </p:txBody>
      </p:sp>
      <p:sp>
        <p:nvSpPr>
          <p:cNvPr id="588" name="Google Shape;588;p39"/>
          <p:cNvSpPr txBox="1"/>
          <p:nvPr/>
        </p:nvSpPr>
        <p:spPr>
          <a:xfrm>
            <a:off x="481330" y="1454150"/>
            <a:ext cx="11042650" cy="3757295"/>
          </a:xfrm>
          <a:prstGeom prst="rect">
            <a:avLst/>
          </a:prstGeom>
          <a:noFill/>
          <a:ln>
            <a:noFill/>
          </a:ln>
        </p:spPr>
        <p:txBody>
          <a:bodyPr spcFirstLastPara="1" wrap="square" lIns="0" tIns="12700" rIns="0" bIns="0" anchor="t" anchorCtr="0">
            <a:spAutoFit/>
          </a:bodyPr>
          <a:lstStyle/>
          <a:p>
            <a:pPr marL="187325" lvl="0" indent="0" algn="ctr" rtl="0">
              <a:lnSpc>
                <a:spcPct val="100000"/>
              </a:lnSpc>
              <a:spcBef>
                <a:spcPts val="0"/>
              </a:spcBef>
              <a:spcAft>
                <a:spcPts val="0"/>
              </a:spcAft>
              <a:buNone/>
            </a:pPr>
            <a:r>
              <a:rPr lang="it-IT" sz="1700" b="1">
                <a:solidFill>
                  <a:srgbClr val="92D050"/>
                </a:solidFill>
                <a:latin typeface="Trebuchet MS"/>
                <a:ea typeface="Trebuchet MS"/>
                <a:cs typeface="Trebuchet MS"/>
                <a:sym typeface="Trebuchet MS"/>
              </a:rPr>
              <a:t>Domande sul caso di studio</a:t>
            </a:r>
            <a:endParaRPr sz="1700">
              <a:latin typeface="Trebuchet MS"/>
              <a:ea typeface="Trebuchet MS"/>
              <a:cs typeface="Trebuchet MS"/>
              <a:sym typeface="Trebuchet MS"/>
            </a:endParaRPr>
          </a:p>
          <a:p>
            <a:pPr marL="0" lvl="0" indent="0" algn="l" rtl="0">
              <a:lnSpc>
                <a:spcPct val="100000"/>
              </a:lnSpc>
              <a:spcBef>
                <a:spcPts val="750"/>
              </a:spcBef>
              <a:spcAft>
                <a:spcPts val="0"/>
              </a:spcAft>
              <a:buNone/>
            </a:pPr>
            <a:endParaRPr sz="1700">
              <a:latin typeface="Trebuchet MS"/>
              <a:ea typeface="Trebuchet MS"/>
              <a:cs typeface="Trebuchet MS"/>
              <a:sym typeface="Trebuchet MS"/>
            </a:endParaRPr>
          </a:p>
          <a:p>
            <a:pPr marL="12700" marR="617220" lvl="0" indent="0" algn="just" rtl="0">
              <a:lnSpc>
                <a:spcPct val="100000"/>
              </a:lnSpc>
              <a:spcBef>
                <a:spcPts val="0"/>
              </a:spcBef>
              <a:spcAft>
                <a:spcPts val="0"/>
              </a:spcAft>
              <a:buNone/>
            </a:pPr>
            <a:r>
              <a:rPr lang="it-IT" sz="1500">
                <a:solidFill>
                  <a:srgbClr val="2C3B43"/>
                </a:solidFill>
                <a:latin typeface="Trebuchet MS"/>
                <a:ea typeface="Trebuchet MS"/>
                <a:cs typeface="Trebuchet MS"/>
                <a:sym typeface="Trebuchet MS"/>
              </a:rPr>
              <a:t>Esamina attentamente l’esempio di rapporto sui gas serra utilizzando il link fornito. Concentrati su come le fonti di emissione vengono identificate, classificate e riportate nelle diverse unità aziendali di OPQ Construction Ltd. Dopo averlo esaminato, rispondi alle domande riportate di seguito.</a:t>
            </a:r>
            <a:endParaRPr sz="1500">
              <a:latin typeface="Trebuchet MS"/>
              <a:ea typeface="Trebuchet MS"/>
              <a:cs typeface="Trebuchet MS"/>
              <a:sym typeface="Trebuchet MS"/>
            </a:endParaRPr>
          </a:p>
          <a:p>
            <a:pPr marL="354965" marR="288290" lvl="0" indent="-342900" algn="l" rtl="0">
              <a:lnSpc>
                <a:spcPct val="100000"/>
              </a:lnSpc>
              <a:spcBef>
                <a:spcPts val="994"/>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Domanda 1: </a:t>
            </a:r>
            <a:r>
              <a:rPr lang="it-IT" sz="1500">
                <a:solidFill>
                  <a:srgbClr val="2C3B43"/>
                </a:solidFill>
                <a:latin typeface="Trebuchet MS"/>
                <a:ea typeface="Trebuchet MS"/>
                <a:cs typeface="Trebuchet MS"/>
                <a:sym typeface="Trebuchet MS"/>
              </a:rPr>
              <a:t>Quali unità aziendali contribuiscono maggiormente alle emissioni di gas serra di OPQ Construction Ltd e perché potrebbe essere così?</a:t>
            </a:r>
            <a:endParaRPr sz="1500">
              <a:latin typeface="Trebuchet MS"/>
              <a:ea typeface="Trebuchet MS"/>
              <a:cs typeface="Trebuchet MS"/>
              <a:sym typeface="Trebuchet MS"/>
            </a:endParaRPr>
          </a:p>
          <a:p>
            <a:pPr marL="355600" marR="1850389" lvl="0" indent="-342900" algn="l" rtl="0">
              <a:lnSpc>
                <a:spcPct val="121100"/>
              </a:lnSpc>
              <a:spcBef>
                <a:spcPts val="925"/>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Domanda 2: </a:t>
            </a:r>
            <a:r>
              <a:rPr lang="it-IT" sz="1500">
                <a:solidFill>
                  <a:srgbClr val="2C3B43"/>
                </a:solidFill>
                <a:latin typeface="Trebuchet MS"/>
                <a:ea typeface="Trebuchet MS"/>
                <a:cs typeface="Trebuchet MS"/>
                <a:sym typeface="Trebuchet MS"/>
              </a:rPr>
              <a:t>Come vengono distinte le emissioni di Scope 1, Scope 2 e Scope 3 nel caso di studio? Fornisci esempi per ciascuna di esse.</a:t>
            </a:r>
            <a:endParaRPr sz="1500">
              <a:latin typeface="Trebuchet MS"/>
              <a:ea typeface="Trebuchet MS"/>
              <a:cs typeface="Trebuchet MS"/>
              <a:sym typeface="Trebuchet MS"/>
            </a:endParaRPr>
          </a:p>
          <a:p>
            <a:pPr marL="354965" marR="5080" lvl="0" indent="-342900" algn="l" rtl="0">
              <a:lnSpc>
                <a:spcPct val="100000"/>
              </a:lnSpc>
              <a:spcBef>
                <a:spcPts val="1045"/>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Domanda 3: </a:t>
            </a:r>
            <a:r>
              <a:rPr lang="it-IT" sz="1500">
                <a:solidFill>
                  <a:srgbClr val="2C3B43"/>
                </a:solidFill>
                <a:latin typeface="Trebuchet MS"/>
                <a:ea typeface="Trebuchet MS"/>
                <a:cs typeface="Trebuchet MS"/>
                <a:sym typeface="Trebuchet MS"/>
              </a:rPr>
              <a:t>Quali sfide potrebbe affrontare un’organizzazione nella raccolta dei dati relativi alle emissioni di Scope 3 e in che modo il caso di studio affronta tali sfide?</a:t>
            </a:r>
            <a:endParaRPr sz="1500">
              <a:latin typeface="Trebuchet MS"/>
              <a:ea typeface="Trebuchet MS"/>
              <a:cs typeface="Trebuchet MS"/>
              <a:sym typeface="Trebuchet MS"/>
            </a:endParaRPr>
          </a:p>
          <a:p>
            <a:pPr marL="354965" marR="998219" lvl="0" indent="-342900" algn="l" rtl="0">
              <a:lnSpc>
                <a:spcPct val="100000"/>
              </a:lnSpc>
              <a:spcBef>
                <a:spcPts val="994"/>
              </a:spcBef>
              <a:spcAft>
                <a:spcPts val="0"/>
              </a:spcAft>
              <a:buNone/>
            </a:pPr>
            <a:r>
              <a:rPr lang="it-IT" sz="1200">
                <a:solidFill>
                  <a:srgbClr val="90C225"/>
                </a:solidFill>
                <a:latin typeface="Trebuchet MS"/>
                <a:ea typeface="Trebuchet MS"/>
                <a:cs typeface="Trebuchet MS"/>
                <a:sym typeface="Trebuchet MS"/>
              </a:rPr>
              <a:t>▶	</a:t>
            </a:r>
            <a:r>
              <a:rPr lang="it-IT" sz="1500" b="1">
                <a:solidFill>
                  <a:srgbClr val="2C3B43"/>
                </a:solidFill>
                <a:latin typeface="Trebuchet MS"/>
                <a:ea typeface="Trebuchet MS"/>
                <a:cs typeface="Trebuchet MS"/>
                <a:sym typeface="Trebuchet MS"/>
              </a:rPr>
              <a:t>Domanda 4: </a:t>
            </a:r>
            <a:r>
              <a:rPr lang="it-IT" sz="1500">
                <a:solidFill>
                  <a:srgbClr val="2C3B43"/>
                </a:solidFill>
                <a:latin typeface="Trebuchet MS"/>
                <a:ea typeface="Trebuchet MS"/>
                <a:cs typeface="Trebuchet MS"/>
                <a:sym typeface="Trebuchet MS"/>
              </a:rPr>
              <a:t>Individua una fonte di emissioni che è stata esclusa dall’inventario. Spiega il ragionamento e discuti il potenziale impatto della sua esclusione.</a:t>
            </a:r>
            <a:endParaRPr sz="1500">
              <a:latin typeface="Trebuchet MS"/>
              <a:ea typeface="Trebuchet MS"/>
              <a:cs typeface="Trebuchet MS"/>
              <a:sym typeface="Trebuchet MS"/>
            </a:endParaRPr>
          </a:p>
        </p:txBody>
      </p:sp>
      <p:pic>
        <p:nvPicPr>
          <p:cNvPr id="589" name="Google Shape;589;p39"/>
          <p:cNvPicPr preferRelativeResize="0"/>
          <p:nvPr/>
        </p:nvPicPr>
        <p:blipFill rotWithShape="1">
          <a:blip r:embed="rId3">
            <a:alphaModFix/>
          </a:blip>
          <a:srcRect/>
          <a:stretch/>
        </p:blipFill>
        <p:spPr>
          <a:xfrm>
            <a:off x="464184" y="311962"/>
            <a:ext cx="1240191" cy="339470"/>
          </a:xfrm>
          <a:prstGeom prst="rect">
            <a:avLst/>
          </a:prstGeom>
          <a:noFill/>
          <a:ln>
            <a:noFill/>
          </a:ln>
        </p:spPr>
      </p:pic>
      <p:sp>
        <p:nvSpPr>
          <p:cNvPr id="590" name="Google Shape;590;p39"/>
          <p:cNvSpPr/>
          <p:nvPr/>
        </p:nvSpPr>
        <p:spPr>
          <a:xfrm>
            <a:off x="0" y="3674236"/>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594"/>
        <p:cNvGrpSpPr/>
        <p:nvPr/>
      </p:nvGrpSpPr>
      <p:grpSpPr>
        <a:xfrm>
          <a:off x="0" y="0"/>
          <a:ext cx="0" cy="0"/>
          <a:chOff x="0" y="0"/>
          <a:chExt cx="0" cy="0"/>
        </a:xfrm>
      </p:grpSpPr>
      <p:grpSp>
        <p:nvGrpSpPr>
          <p:cNvPr id="595" name="Google Shape;595;p40"/>
          <p:cNvGrpSpPr/>
          <p:nvPr/>
        </p:nvGrpSpPr>
        <p:grpSpPr>
          <a:xfrm>
            <a:off x="7424928" y="0"/>
            <a:ext cx="4767666" cy="6858888"/>
            <a:chOff x="7424928" y="0"/>
            <a:chExt cx="4767666" cy="6858888"/>
          </a:xfrm>
        </p:grpSpPr>
        <p:sp>
          <p:nvSpPr>
            <p:cNvPr id="596" name="Google Shape;596;p40"/>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97" name="Google Shape;597;p40"/>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98" name="Google Shape;598;p40"/>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599" name="Google Shape;599;p40"/>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00" name="Google Shape;600;p40"/>
            <p:cNvSpPr/>
            <p:nvPr/>
          </p:nvSpPr>
          <p:spPr>
            <a:xfrm>
              <a:off x="8932164"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01" name="Google Shape;601;p40"/>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02" name="Google Shape;602;p40"/>
            <p:cNvSpPr/>
            <p:nvPr/>
          </p:nvSpPr>
          <p:spPr>
            <a:xfrm>
              <a:off x="10898123"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03" name="Google Shape;603;p40"/>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04" name="Google Shape;604;p40"/>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605" name="Google Shape;605;p40"/>
          <p:cNvSpPr/>
          <p:nvPr/>
        </p:nvSpPr>
        <p:spPr>
          <a:xfrm>
            <a:off x="0" y="12"/>
            <a:ext cx="843280" cy="5666740"/>
          </a:xfrm>
          <a:custGeom>
            <a:avLst/>
            <a:gdLst/>
            <a:ahLst/>
            <a:cxnLst/>
            <a:rect l="l" t="t" r="r" b="b"/>
            <a:pathLst>
              <a:path w="843280" h="5666740" extrusionOk="0">
                <a:moveTo>
                  <a:pt x="0" y="5666232"/>
                </a:moveTo>
                <a:lnTo>
                  <a:pt x="0" y="0"/>
                </a:lnTo>
                <a:lnTo>
                  <a:pt x="842772" y="0"/>
                </a:lnTo>
                <a:lnTo>
                  <a:pt x="0" y="5666232"/>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06" name="Google Shape;606;p40" descr="$PPTXTitle"/>
          <p:cNvSpPr txBox="1"/>
          <p:nvPr/>
        </p:nvSpPr>
        <p:spPr>
          <a:xfrm>
            <a:off x="339724" y="2895600"/>
            <a:ext cx="11242675" cy="636072"/>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4050" i="1">
                <a:solidFill>
                  <a:srgbClr val="90C225"/>
                </a:solidFill>
                <a:latin typeface="Trebuchet MS"/>
                <a:ea typeface="Trebuchet MS"/>
                <a:cs typeface="Trebuchet MS"/>
                <a:sym typeface="Trebuchet MS"/>
              </a:rPr>
              <a:t>Caso di studio 2</a:t>
            </a:r>
            <a:r>
              <a:rPr lang="it-IT" sz="4050">
                <a:solidFill>
                  <a:srgbClr val="90C225"/>
                </a:solidFill>
                <a:latin typeface="Trebuchet MS"/>
                <a:ea typeface="Trebuchet MS"/>
                <a:cs typeface="Trebuchet MS"/>
                <a:sym typeface="Trebuchet MS"/>
              </a:rPr>
              <a:t>: </a:t>
            </a:r>
            <a:r>
              <a:rPr lang="it-IT" sz="4050" b="1">
                <a:solidFill>
                  <a:srgbClr val="90C225"/>
                </a:solidFill>
                <a:latin typeface="Trebuchet MS"/>
                <a:ea typeface="Trebuchet MS"/>
                <a:cs typeface="Trebuchet MS"/>
                <a:sym typeface="Trebuchet MS"/>
              </a:rPr>
              <a:t>Il caso dei rifiuti in Slovenia</a:t>
            </a:r>
            <a:endParaRPr sz="4050">
              <a:latin typeface="Trebuchet MS"/>
              <a:ea typeface="Trebuchet MS"/>
              <a:cs typeface="Trebuchet MS"/>
              <a:sym typeface="Trebuchet MS"/>
            </a:endParaRPr>
          </a:p>
        </p:txBody>
      </p:sp>
      <p:sp>
        <p:nvSpPr>
          <p:cNvPr id="607" name="Google Shape;607;p40"/>
          <p:cNvSpPr txBox="1"/>
          <p:nvPr/>
        </p:nvSpPr>
        <p:spPr>
          <a:xfrm>
            <a:off x="793114" y="4495800"/>
            <a:ext cx="4693286" cy="374461"/>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350">
                <a:latin typeface="Trebuchet MS"/>
                <a:ea typeface="Trebuchet MS"/>
                <a:cs typeface="Trebuchet MS"/>
                <a:sym typeface="Trebuchet MS"/>
              </a:rPr>
              <a:t>Per il foglio di lavoro 4 – Gruppo 2</a:t>
            </a:r>
            <a:endParaRPr sz="2350">
              <a:latin typeface="Trebuchet MS"/>
              <a:ea typeface="Trebuchet MS"/>
              <a:cs typeface="Trebuchet MS"/>
              <a:sym typeface="Trebuchet M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grpSp>
        <p:nvGrpSpPr>
          <p:cNvPr id="612" name="Google Shape;612;p41"/>
          <p:cNvGrpSpPr/>
          <p:nvPr/>
        </p:nvGrpSpPr>
        <p:grpSpPr>
          <a:xfrm>
            <a:off x="6125308" y="815039"/>
            <a:ext cx="3928872" cy="4206569"/>
            <a:chOff x="7187183" y="2651430"/>
            <a:chExt cx="3928872" cy="4206569"/>
          </a:xfrm>
        </p:grpSpPr>
        <p:sp>
          <p:nvSpPr>
            <p:cNvPr id="613" name="Google Shape;613;p41"/>
            <p:cNvSpPr/>
            <p:nvPr/>
          </p:nvSpPr>
          <p:spPr>
            <a:xfrm>
              <a:off x="9412883" y="2651430"/>
              <a:ext cx="1320800" cy="1340485"/>
            </a:xfrm>
            <a:custGeom>
              <a:avLst/>
              <a:gdLst/>
              <a:ahLst/>
              <a:cxnLst/>
              <a:rect l="l" t="t" r="r" b="b"/>
              <a:pathLst>
                <a:path w="1320800" h="1340485" extrusionOk="0">
                  <a:moveTo>
                    <a:pt x="1320393" y="620597"/>
                  </a:moveTo>
                  <a:lnTo>
                    <a:pt x="1320393" y="620597"/>
                  </a:lnTo>
                  <a:lnTo>
                    <a:pt x="356024" y="1340185"/>
                  </a:lnTo>
                  <a:lnTo>
                    <a:pt x="356024" y="1340185"/>
                  </a:lnTo>
                  <a:lnTo>
                    <a:pt x="0" y="800976"/>
                  </a:lnTo>
                  <a:lnTo>
                    <a:pt x="0" y="800976"/>
                  </a:lnTo>
                  <a:lnTo>
                    <a:pt x="863" y="740358"/>
                  </a:lnTo>
                  <a:lnTo>
                    <a:pt x="3678" y="690107"/>
                  </a:lnTo>
                  <a:lnTo>
                    <a:pt x="8310" y="639046"/>
                  </a:lnTo>
                  <a:lnTo>
                    <a:pt x="14750" y="587552"/>
                  </a:lnTo>
                  <a:lnTo>
                    <a:pt x="22987" y="535999"/>
                  </a:lnTo>
                  <a:lnTo>
                    <a:pt x="33017" y="484759"/>
                  </a:lnTo>
                  <a:lnTo>
                    <a:pt x="44828" y="434212"/>
                  </a:lnTo>
                  <a:lnTo>
                    <a:pt x="58411" y="384730"/>
                  </a:lnTo>
                  <a:lnTo>
                    <a:pt x="73761" y="336688"/>
                  </a:lnTo>
                  <a:lnTo>
                    <a:pt x="90865" y="290461"/>
                  </a:lnTo>
                  <a:lnTo>
                    <a:pt x="109718" y="246427"/>
                  </a:lnTo>
                  <a:lnTo>
                    <a:pt x="130309" y="204957"/>
                  </a:lnTo>
                  <a:lnTo>
                    <a:pt x="152631" y="166429"/>
                  </a:lnTo>
                  <a:lnTo>
                    <a:pt x="176676" y="131215"/>
                  </a:lnTo>
                  <a:lnTo>
                    <a:pt x="202433" y="99693"/>
                  </a:lnTo>
                  <a:lnTo>
                    <a:pt x="229895" y="72238"/>
                  </a:lnTo>
                  <a:lnTo>
                    <a:pt x="294725" y="28536"/>
                  </a:lnTo>
                  <a:lnTo>
                    <a:pt x="332444" y="13687"/>
                  </a:lnTo>
                  <a:lnTo>
                    <a:pt x="372046" y="4300"/>
                  </a:lnTo>
                  <a:lnTo>
                    <a:pt x="413356" y="0"/>
                  </a:lnTo>
                  <a:lnTo>
                    <a:pt x="413356" y="0"/>
                  </a:lnTo>
                  <a:lnTo>
                    <a:pt x="456209" y="410"/>
                  </a:lnTo>
                  <a:lnTo>
                    <a:pt x="500430" y="5160"/>
                  </a:lnTo>
                  <a:lnTo>
                    <a:pt x="545850" y="13870"/>
                  </a:lnTo>
                  <a:lnTo>
                    <a:pt x="592302" y="26167"/>
                  </a:lnTo>
                  <a:lnTo>
                    <a:pt x="639615" y="41674"/>
                  </a:lnTo>
                  <a:lnTo>
                    <a:pt x="687616" y="60018"/>
                  </a:lnTo>
                  <a:lnTo>
                    <a:pt x="736139" y="80824"/>
                  </a:lnTo>
                  <a:lnTo>
                    <a:pt x="785013" y="103714"/>
                  </a:lnTo>
                  <a:lnTo>
                    <a:pt x="834067" y="128316"/>
                  </a:lnTo>
                  <a:lnTo>
                    <a:pt x="883132" y="154252"/>
                  </a:lnTo>
                  <a:lnTo>
                    <a:pt x="932292" y="181049"/>
                  </a:lnTo>
                  <a:lnTo>
                    <a:pt x="980752" y="208763"/>
                  </a:lnTo>
                  <a:lnTo>
                    <a:pt x="1027995" y="237417"/>
                  </a:lnTo>
                  <a:lnTo>
                    <a:pt x="1073511" y="267032"/>
                  </a:lnTo>
                  <a:lnTo>
                    <a:pt x="1116782" y="297630"/>
                  </a:lnTo>
                  <a:lnTo>
                    <a:pt x="1157295" y="329228"/>
                  </a:lnTo>
                  <a:lnTo>
                    <a:pt x="1194536" y="361850"/>
                  </a:lnTo>
                  <a:lnTo>
                    <a:pt x="1227988" y="395515"/>
                  </a:lnTo>
                  <a:lnTo>
                    <a:pt x="1257142" y="430246"/>
                  </a:lnTo>
                  <a:lnTo>
                    <a:pt x="1281480" y="466062"/>
                  </a:lnTo>
                  <a:lnTo>
                    <a:pt x="1300488" y="502984"/>
                  </a:lnTo>
                  <a:lnTo>
                    <a:pt x="1313653" y="541033"/>
                  </a:lnTo>
                  <a:lnTo>
                    <a:pt x="1320459" y="580231"/>
                  </a:lnTo>
                  <a:lnTo>
                    <a:pt x="1320393" y="620597"/>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614" name="Google Shape;614;p41"/>
            <p:cNvPicPr preferRelativeResize="0"/>
            <p:nvPr/>
          </p:nvPicPr>
          <p:blipFill rotWithShape="1">
            <a:blip r:embed="rId3">
              <a:alphaModFix/>
            </a:blip>
            <a:srcRect/>
            <a:stretch/>
          </p:blipFill>
          <p:spPr>
            <a:xfrm>
              <a:off x="7187183" y="4168139"/>
              <a:ext cx="3928872" cy="2689860"/>
            </a:xfrm>
            <a:prstGeom prst="rect">
              <a:avLst/>
            </a:prstGeom>
            <a:noFill/>
            <a:ln>
              <a:noFill/>
            </a:ln>
          </p:spPr>
        </p:pic>
      </p:grpSp>
      <p:sp>
        <p:nvSpPr>
          <p:cNvPr id="615" name="Google Shape;615;p41" descr="$PPTXTitle"/>
          <p:cNvSpPr txBox="1">
            <a:spLocks noGrp="1"/>
          </p:cNvSpPr>
          <p:nvPr>
            <p:ph type="title"/>
          </p:nvPr>
        </p:nvSpPr>
        <p:spPr>
          <a:xfrm>
            <a:off x="1360169" y="932941"/>
            <a:ext cx="8998585" cy="886140"/>
          </a:xfrm>
          <a:prstGeom prst="rect">
            <a:avLst/>
          </a:prstGeom>
          <a:noFill/>
          <a:ln>
            <a:noFill/>
          </a:ln>
        </p:spPr>
        <p:txBody>
          <a:bodyPr spcFirstLastPara="1" wrap="square" lIns="0" tIns="77450" rIns="0" bIns="0" anchor="t" anchorCtr="0">
            <a:spAutoFit/>
          </a:bodyPr>
          <a:lstStyle/>
          <a:p>
            <a:pPr marL="247015" marR="5080" lvl="0" indent="-234950" algn="l" rtl="0">
              <a:lnSpc>
                <a:spcPct val="95909"/>
              </a:lnSpc>
              <a:spcBef>
                <a:spcPts val="0"/>
              </a:spcBef>
              <a:spcAft>
                <a:spcPts val="0"/>
              </a:spcAft>
              <a:buNone/>
            </a:pPr>
            <a:r>
              <a:rPr lang="it-IT" sz="2100">
                <a:latin typeface="Trebuchet MS"/>
                <a:ea typeface="Trebuchet MS"/>
                <a:cs typeface="Trebuchet MS"/>
                <a:sym typeface="Trebuchet MS"/>
              </a:rPr>
              <a:t>Caso di studio: </a:t>
            </a:r>
            <a:r>
              <a:rPr lang="it-IT" sz="2200">
                <a:latin typeface="Trebuchet MS"/>
                <a:ea typeface="Trebuchet MS"/>
                <a:cs typeface="Trebuchet MS"/>
                <a:sym typeface="Trebuchet MS"/>
              </a:rPr>
              <a:t>Un approccio innovativo ai cambiamenti organizzativi per processi sostenibili volti alla riduzione dei rifiuti (Slovenia)</a:t>
            </a:r>
            <a:endParaRPr sz="2200">
              <a:latin typeface="Trebuchet MS"/>
              <a:ea typeface="Trebuchet MS"/>
              <a:cs typeface="Trebuchet MS"/>
              <a:sym typeface="Trebuchet MS"/>
            </a:endParaRPr>
          </a:p>
        </p:txBody>
      </p:sp>
      <p:sp>
        <p:nvSpPr>
          <p:cNvPr id="616" name="Google Shape;616;p41"/>
          <p:cNvSpPr txBox="1"/>
          <p:nvPr/>
        </p:nvSpPr>
        <p:spPr>
          <a:xfrm>
            <a:off x="481331" y="1999424"/>
            <a:ext cx="5462270" cy="3077766"/>
          </a:xfrm>
          <a:prstGeom prst="rect">
            <a:avLst/>
          </a:prstGeom>
          <a:noFill/>
          <a:ln>
            <a:noFill/>
          </a:ln>
        </p:spPr>
        <p:txBody>
          <a:bodyPr spcFirstLastPara="1" wrap="square" lIns="0" tIns="12700" rIns="0" bIns="0" anchor="t" anchorCtr="0">
            <a:spAutoFit/>
          </a:bodyPr>
          <a:lstStyle/>
          <a:p>
            <a:pPr marL="12700" marR="5080" lvl="0" indent="0" algn="just" rtl="0">
              <a:lnSpc>
                <a:spcPct val="100000"/>
              </a:lnSpc>
              <a:spcBef>
                <a:spcPts val="0"/>
              </a:spcBef>
              <a:spcAft>
                <a:spcPts val="0"/>
              </a:spcAft>
              <a:buNone/>
            </a:pPr>
            <a:r>
              <a:rPr lang="it-IT" sz="1500" b="1">
                <a:solidFill>
                  <a:srgbClr val="2C3B43"/>
                </a:solidFill>
                <a:latin typeface="Trebuchet MS"/>
                <a:ea typeface="Trebuchet MS"/>
                <a:cs typeface="Trebuchet MS"/>
                <a:sym typeface="Trebuchet MS"/>
              </a:rPr>
              <a:t>Descrizione:  </a:t>
            </a:r>
            <a:r>
              <a:rPr lang="it-IT" sz="1500">
                <a:solidFill>
                  <a:srgbClr val="2C3B43"/>
                </a:solidFill>
                <a:latin typeface="Trebuchet MS"/>
                <a:ea typeface="Trebuchet MS"/>
                <a:cs typeface="Trebuchet MS"/>
                <a:sym typeface="Trebuchet MS"/>
              </a:rPr>
              <a:t>Questa  ricerca  esplora  come  un’azienda  slovena  operante  nel  settore  dei  rivestimenti  abbia  implementato cambiamenti organizzativi strutturati all’insegna della sostenibilità, ottenendo una riduzione dell’88% dei rifiuti e una riduzione fino al 48% dei costi e dei tempi nei processi.</a:t>
            </a:r>
            <a:endParaRPr sz="1500">
              <a:latin typeface="Trebuchet MS"/>
              <a:ea typeface="Trebuchet MS"/>
              <a:cs typeface="Trebuchet MS"/>
              <a:sym typeface="Trebuchet MS"/>
            </a:endParaRPr>
          </a:p>
          <a:p>
            <a:pPr marL="0" lvl="0" indent="0" algn="l" rtl="0">
              <a:lnSpc>
                <a:spcPct val="100000"/>
              </a:lnSpc>
              <a:spcBef>
                <a:spcPts val="0"/>
              </a:spcBef>
              <a:spcAft>
                <a:spcPts val="0"/>
              </a:spcAft>
              <a:buNone/>
            </a:pPr>
            <a:endParaRPr sz="1500">
              <a:latin typeface="Trebuchet MS"/>
              <a:ea typeface="Trebuchet MS"/>
              <a:cs typeface="Trebuchet MS"/>
              <a:sym typeface="Trebuchet MS"/>
            </a:endParaRPr>
          </a:p>
          <a:p>
            <a:pPr marL="0" lvl="0" indent="0" algn="l" rtl="0">
              <a:lnSpc>
                <a:spcPct val="100000"/>
              </a:lnSpc>
              <a:spcBef>
                <a:spcPts val="490"/>
              </a:spcBef>
              <a:spcAft>
                <a:spcPts val="0"/>
              </a:spcAft>
              <a:buNone/>
            </a:pPr>
            <a:endParaRPr sz="1500">
              <a:latin typeface="Trebuchet MS"/>
              <a:ea typeface="Trebuchet MS"/>
              <a:cs typeface="Trebuchet MS"/>
              <a:sym typeface="Trebuchet MS"/>
            </a:endParaRPr>
          </a:p>
          <a:p>
            <a:pPr marL="12700" marR="6985" lvl="0" indent="0" algn="just" rtl="0">
              <a:lnSpc>
                <a:spcPct val="100000"/>
              </a:lnSpc>
              <a:spcBef>
                <a:spcPts val="5"/>
              </a:spcBef>
              <a:spcAft>
                <a:spcPts val="0"/>
              </a:spcAft>
              <a:buNone/>
            </a:pPr>
            <a:r>
              <a:rPr lang="it-IT" sz="1500" b="1">
                <a:solidFill>
                  <a:srgbClr val="2C3B43"/>
                </a:solidFill>
                <a:latin typeface="Trebuchet MS"/>
                <a:ea typeface="Trebuchet MS"/>
                <a:cs typeface="Trebuchet MS"/>
                <a:sym typeface="Trebuchet MS"/>
              </a:rPr>
              <a:t>Link: </a:t>
            </a:r>
            <a:r>
              <a:rPr lang="it-IT" sz="1500">
                <a:solidFill>
                  <a:srgbClr val="2C3B43"/>
                </a:solidFill>
                <a:latin typeface="Trebuchet MS"/>
                <a:ea typeface="Trebuchet MS"/>
                <a:cs typeface="Trebuchet MS"/>
                <a:sym typeface="Trebuchet MS"/>
              </a:rPr>
              <a:t>Krhač Andrašec, E., Kern, T. e Urh, B. (2023). Un approccio innovativo ai cambiamenti organizzativi per processi sostenibili: un caso di studio sulla riduzione dei rifiuti. Sustainability, 15(22), 15706. </a:t>
            </a:r>
            <a:r>
              <a:rPr lang="it-IT" sz="1500" u="sng">
                <a:solidFill>
                  <a:srgbClr val="2C3B43"/>
                </a:solidFill>
                <a:latin typeface="Trebuchet MS"/>
                <a:ea typeface="Trebuchet MS"/>
                <a:cs typeface="Trebuchet MS"/>
                <a:sym typeface="Trebuchet MS"/>
                <a:hlinkClick r:id="rId4">
                  <a:extLst>
                    <a:ext uri="{A12FA001-AC4F-418D-AE19-62706E023703}">
                      <ahyp:hlinkClr xmlns:ahyp="http://schemas.microsoft.com/office/drawing/2018/hyperlinkcolor" val="tx"/>
                    </a:ext>
                  </a:extLst>
                </a:hlinkClick>
              </a:rPr>
              <a:t>https://doi.org/10.3390/su152215706</a:t>
            </a:r>
            <a:endParaRPr sz="1500">
              <a:latin typeface="Trebuchet MS"/>
              <a:ea typeface="Trebuchet MS"/>
              <a:cs typeface="Trebuchet MS"/>
              <a:sym typeface="Trebuchet MS"/>
            </a:endParaRPr>
          </a:p>
        </p:txBody>
      </p:sp>
      <p:pic>
        <p:nvPicPr>
          <p:cNvPr id="617" name="Google Shape;617;p41"/>
          <p:cNvPicPr preferRelativeResize="0"/>
          <p:nvPr/>
        </p:nvPicPr>
        <p:blipFill rotWithShape="1">
          <a:blip r:embed="rId5">
            <a:alphaModFix/>
          </a:blip>
          <a:srcRect/>
          <a:stretch/>
        </p:blipFill>
        <p:spPr>
          <a:xfrm>
            <a:off x="464184" y="311962"/>
            <a:ext cx="1240191" cy="339470"/>
          </a:xfrm>
          <a:prstGeom prst="rect">
            <a:avLst/>
          </a:prstGeom>
          <a:noFill/>
          <a:ln>
            <a:noFill/>
          </a:ln>
        </p:spPr>
      </p:pic>
      <p:sp>
        <p:nvSpPr>
          <p:cNvPr id="618" name="Google Shape;618;p41"/>
          <p:cNvSpPr/>
          <p:nvPr/>
        </p:nvSpPr>
        <p:spPr>
          <a:xfrm>
            <a:off x="0" y="3774592"/>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42"/>
          <p:cNvSpPr/>
          <p:nvPr/>
        </p:nvSpPr>
        <p:spPr>
          <a:xfrm>
            <a:off x="9412884" y="2651430"/>
            <a:ext cx="1320800" cy="1340485"/>
          </a:xfrm>
          <a:custGeom>
            <a:avLst/>
            <a:gdLst/>
            <a:ahLst/>
            <a:cxnLst/>
            <a:rect l="l" t="t" r="r" b="b"/>
            <a:pathLst>
              <a:path w="1320800" h="1340485" extrusionOk="0">
                <a:moveTo>
                  <a:pt x="1320393" y="620597"/>
                </a:moveTo>
                <a:lnTo>
                  <a:pt x="1320393" y="620597"/>
                </a:lnTo>
                <a:lnTo>
                  <a:pt x="356024" y="1340185"/>
                </a:lnTo>
                <a:lnTo>
                  <a:pt x="356024" y="1340185"/>
                </a:lnTo>
                <a:lnTo>
                  <a:pt x="0" y="800976"/>
                </a:lnTo>
                <a:lnTo>
                  <a:pt x="0" y="800976"/>
                </a:lnTo>
                <a:lnTo>
                  <a:pt x="863" y="740358"/>
                </a:lnTo>
                <a:lnTo>
                  <a:pt x="3678" y="690107"/>
                </a:lnTo>
                <a:lnTo>
                  <a:pt x="8310" y="639046"/>
                </a:lnTo>
                <a:lnTo>
                  <a:pt x="14750" y="587552"/>
                </a:lnTo>
                <a:lnTo>
                  <a:pt x="22987" y="535999"/>
                </a:lnTo>
                <a:lnTo>
                  <a:pt x="33017" y="484759"/>
                </a:lnTo>
                <a:lnTo>
                  <a:pt x="44828" y="434212"/>
                </a:lnTo>
                <a:lnTo>
                  <a:pt x="58411" y="384730"/>
                </a:lnTo>
                <a:lnTo>
                  <a:pt x="73761" y="336688"/>
                </a:lnTo>
                <a:lnTo>
                  <a:pt x="90865" y="290461"/>
                </a:lnTo>
                <a:lnTo>
                  <a:pt x="109718" y="246427"/>
                </a:lnTo>
                <a:lnTo>
                  <a:pt x="130309" y="204957"/>
                </a:lnTo>
                <a:lnTo>
                  <a:pt x="152631" y="166429"/>
                </a:lnTo>
                <a:lnTo>
                  <a:pt x="176676" y="131215"/>
                </a:lnTo>
                <a:lnTo>
                  <a:pt x="202433" y="99693"/>
                </a:lnTo>
                <a:lnTo>
                  <a:pt x="229895" y="72238"/>
                </a:lnTo>
                <a:lnTo>
                  <a:pt x="294725" y="28536"/>
                </a:lnTo>
                <a:lnTo>
                  <a:pt x="332444" y="13687"/>
                </a:lnTo>
                <a:lnTo>
                  <a:pt x="372046" y="4300"/>
                </a:lnTo>
                <a:lnTo>
                  <a:pt x="413356" y="0"/>
                </a:lnTo>
                <a:lnTo>
                  <a:pt x="413356" y="0"/>
                </a:lnTo>
                <a:lnTo>
                  <a:pt x="456209" y="410"/>
                </a:lnTo>
                <a:lnTo>
                  <a:pt x="500430" y="5160"/>
                </a:lnTo>
                <a:lnTo>
                  <a:pt x="545850" y="13870"/>
                </a:lnTo>
                <a:lnTo>
                  <a:pt x="592302" y="26167"/>
                </a:lnTo>
                <a:lnTo>
                  <a:pt x="639615" y="41674"/>
                </a:lnTo>
                <a:lnTo>
                  <a:pt x="687616" y="60018"/>
                </a:lnTo>
                <a:lnTo>
                  <a:pt x="736139" y="80824"/>
                </a:lnTo>
                <a:lnTo>
                  <a:pt x="785013" y="103714"/>
                </a:lnTo>
                <a:lnTo>
                  <a:pt x="834067" y="128316"/>
                </a:lnTo>
                <a:lnTo>
                  <a:pt x="883132" y="154252"/>
                </a:lnTo>
                <a:lnTo>
                  <a:pt x="932292" y="181049"/>
                </a:lnTo>
                <a:lnTo>
                  <a:pt x="980752" y="208763"/>
                </a:lnTo>
                <a:lnTo>
                  <a:pt x="1027995" y="237417"/>
                </a:lnTo>
                <a:lnTo>
                  <a:pt x="1073511" y="267032"/>
                </a:lnTo>
                <a:lnTo>
                  <a:pt x="1116782" y="297630"/>
                </a:lnTo>
                <a:lnTo>
                  <a:pt x="1157295" y="329228"/>
                </a:lnTo>
                <a:lnTo>
                  <a:pt x="1194536" y="361850"/>
                </a:lnTo>
                <a:lnTo>
                  <a:pt x="1227988" y="395515"/>
                </a:lnTo>
                <a:lnTo>
                  <a:pt x="1257142" y="430246"/>
                </a:lnTo>
                <a:lnTo>
                  <a:pt x="1281480" y="466062"/>
                </a:lnTo>
                <a:lnTo>
                  <a:pt x="1300488" y="502984"/>
                </a:lnTo>
                <a:lnTo>
                  <a:pt x="1313653" y="541033"/>
                </a:lnTo>
                <a:lnTo>
                  <a:pt x="1320459" y="580231"/>
                </a:lnTo>
                <a:lnTo>
                  <a:pt x="1320393" y="620597"/>
                </a:lnTo>
                <a:close/>
              </a:path>
            </a:pathLst>
          </a:custGeom>
          <a:noFill/>
          <a:ln w="952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24" name="Google Shape;624;p42"/>
          <p:cNvSpPr/>
          <p:nvPr/>
        </p:nvSpPr>
        <p:spPr>
          <a:xfrm>
            <a:off x="0" y="3665473"/>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25" name="Google Shape;625;p42" descr="$PPTXTitle"/>
          <p:cNvSpPr txBox="1">
            <a:spLocks noGrp="1"/>
          </p:cNvSpPr>
          <p:nvPr>
            <p:ph type="title"/>
          </p:nvPr>
        </p:nvSpPr>
        <p:spPr>
          <a:xfrm>
            <a:off x="1704369" y="563491"/>
            <a:ext cx="8998500" cy="727800"/>
          </a:xfrm>
          <a:prstGeom prst="rect">
            <a:avLst/>
          </a:prstGeom>
          <a:noFill/>
          <a:ln>
            <a:noFill/>
          </a:ln>
        </p:spPr>
        <p:txBody>
          <a:bodyPr spcFirstLastPara="1" wrap="square" lIns="0" tIns="77450" rIns="0" bIns="0" anchor="t" anchorCtr="0">
            <a:spAutoFit/>
          </a:bodyPr>
          <a:lstStyle/>
          <a:p>
            <a:pPr marL="247015" marR="5080" lvl="0" indent="-234950" algn="l" rtl="0">
              <a:lnSpc>
                <a:spcPct val="95909"/>
              </a:lnSpc>
              <a:spcBef>
                <a:spcPts val="0"/>
              </a:spcBef>
              <a:spcAft>
                <a:spcPts val="0"/>
              </a:spcAft>
              <a:buNone/>
            </a:pPr>
            <a:r>
              <a:rPr lang="it-IT" sz="2100" b="1"/>
              <a:t>Caso di studio: </a:t>
            </a:r>
            <a:r>
              <a:rPr lang="it-IT" sz="2200" b="1"/>
              <a:t>Un approccio innovativo ai cambiamenti organizzativi per processi sostenibili sulla riduzione dei rifiuti (Slovenia)</a:t>
            </a:r>
            <a:endParaRPr sz="2200" b="1"/>
          </a:p>
        </p:txBody>
      </p:sp>
      <p:sp>
        <p:nvSpPr>
          <p:cNvPr id="626" name="Google Shape;626;p42"/>
          <p:cNvSpPr txBox="1"/>
          <p:nvPr/>
        </p:nvSpPr>
        <p:spPr>
          <a:xfrm>
            <a:off x="682500" y="1291300"/>
            <a:ext cx="9944400" cy="5137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700" b="1">
                <a:solidFill>
                  <a:srgbClr val="2C3B43"/>
                </a:solidFill>
                <a:latin typeface="Calibri"/>
                <a:ea typeface="Calibri"/>
                <a:cs typeface="Calibri"/>
                <a:sym typeface="Calibri"/>
              </a:rPr>
              <a:t>Domande di riflessione – Caso di studio: Riduzione al minimo dei rifiuti e cambiamento organizzativo (Slovenia)</a:t>
            </a:r>
            <a:endParaRPr sz="1700">
              <a:latin typeface="Calibri"/>
              <a:ea typeface="Calibri"/>
              <a:cs typeface="Calibri"/>
              <a:sym typeface="Calibri"/>
            </a:endParaRPr>
          </a:p>
          <a:p>
            <a:pPr marL="12700" lvl="0" indent="0" algn="l" rtl="0">
              <a:lnSpc>
                <a:spcPct val="100000"/>
              </a:lnSpc>
              <a:spcBef>
                <a:spcPts val="900"/>
              </a:spcBef>
              <a:spcAft>
                <a:spcPts val="0"/>
              </a:spcAft>
              <a:buNone/>
            </a:pPr>
            <a:r>
              <a:rPr lang="it-IT" sz="1300" b="1">
                <a:solidFill>
                  <a:srgbClr val="7EB12C"/>
                </a:solidFill>
              </a:rPr>
              <a:t>Comprendere il contesto del cambiamento</a:t>
            </a:r>
            <a:endParaRPr sz="1300" b="1">
              <a:solidFill>
                <a:srgbClr val="7EB12C"/>
              </a:solidFill>
            </a:endParaRPr>
          </a:p>
          <a:p>
            <a:pPr marL="0" lvl="0" indent="0" algn="l" rtl="0">
              <a:lnSpc>
                <a:spcPct val="115000"/>
              </a:lnSpc>
              <a:spcBef>
                <a:spcPts val="1200"/>
              </a:spcBef>
              <a:spcAft>
                <a:spcPts val="0"/>
              </a:spcAft>
              <a:buClr>
                <a:schemeClr val="dk1"/>
              </a:buClr>
              <a:buSzPts val="1100"/>
              <a:buFont typeface="Arial"/>
              <a:buNone/>
            </a:pPr>
            <a:r>
              <a:rPr lang="it-IT" sz="1300">
                <a:solidFill>
                  <a:schemeClr val="dk1"/>
                </a:solidFill>
              </a:rPr>
              <a:t>L’azienda ha introdotto cambiamenti organizzativi per ridurre gli sprechi e migliorare l’efficienza dei processi.</a:t>
            </a:r>
            <a:endParaRPr sz="13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t-IT" sz="1300">
                <a:solidFill>
                  <a:schemeClr val="dk1"/>
                </a:solidFill>
              </a:rPr>
              <a:t>→ Quali fattori interni o esterni hanno determinato la necessità di questo cambiamento?</a:t>
            </a:r>
            <a:endParaRPr sz="1300">
              <a:solidFill>
                <a:schemeClr val="dk1"/>
              </a:solidFill>
            </a:endParaRPr>
          </a:p>
          <a:p>
            <a:pPr marL="0" lvl="0" indent="0" algn="l" rtl="0">
              <a:lnSpc>
                <a:spcPct val="115000"/>
              </a:lnSpc>
              <a:spcBef>
                <a:spcPts val="1200"/>
              </a:spcBef>
              <a:spcAft>
                <a:spcPts val="0"/>
              </a:spcAft>
              <a:buSzPts val="1100"/>
              <a:buNone/>
            </a:pPr>
            <a:r>
              <a:rPr lang="it-IT" sz="1300">
                <a:solidFill>
                  <a:schemeClr val="dk1"/>
                </a:solidFill>
              </a:rPr>
              <a:t>💬 Individua almeno un fattore ambientale e uno economico che hanno influenzato la decisione.</a:t>
            </a:r>
            <a:endParaRPr sz="1300">
              <a:solidFill>
                <a:schemeClr val="dk1"/>
              </a:solidFill>
            </a:endParaRPr>
          </a:p>
          <a:p>
            <a:pPr marL="0" lvl="0" indent="0" algn="l" rtl="0">
              <a:lnSpc>
                <a:spcPct val="115000"/>
              </a:lnSpc>
              <a:spcBef>
                <a:spcPts val="1200"/>
              </a:spcBef>
              <a:spcAft>
                <a:spcPts val="0"/>
              </a:spcAft>
              <a:buNone/>
            </a:pPr>
            <a:r>
              <a:rPr lang="it-IT" sz="1300" b="1">
                <a:solidFill>
                  <a:srgbClr val="7EB12C"/>
                </a:solidFill>
              </a:rPr>
              <a:t>Processo e strategia di cambiamento</a:t>
            </a:r>
            <a:endParaRPr sz="1300" b="1">
              <a:solidFill>
                <a:srgbClr val="7EB12C"/>
              </a:solidFill>
            </a:endParaRPr>
          </a:p>
          <a:p>
            <a:pPr marL="0" lvl="0" indent="0" algn="l" rtl="0">
              <a:lnSpc>
                <a:spcPct val="115000"/>
              </a:lnSpc>
              <a:spcBef>
                <a:spcPts val="1200"/>
              </a:spcBef>
              <a:spcAft>
                <a:spcPts val="0"/>
              </a:spcAft>
              <a:buClr>
                <a:schemeClr val="dk1"/>
              </a:buClr>
              <a:buSzPts val="1100"/>
              <a:buFont typeface="Arial"/>
              <a:buNone/>
            </a:pPr>
            <a:r>
              <a:rPr lang="it-IT" sz="1300">
                <a:solidFill>
                  <a:schemeClr val="dk1"/>
                </a:solidFill>
              </a:rPr>
              <a:t>Il progetto ha applicato un approccio strutturato per riprogettare i sistemi di produzione e gestione.</a:t>
            </a:r>
            <a:endParaRPr sz="13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t-IT" sz="1300">
                <a:solidFill>
                  <a:schemeClr val="dk1"/>
                </a:solidFill>
              </a:rPr>
              <a:t>→ Quale modello di gestione del cambiamento (Lewin, Kotter o ADKAR) spiega meglio questa trasformazione?</a:t>
            </a:r>
            <a:endParaRPr sz="13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t-IT" sz="1300">
                <a:solidFill>
                  <a:schemeClr val="dk1"/>
                </a:solidFill>
              </a:rPr>
              <a:t>💬 Spiega perché il modello è appropriato sulla base delle azioni o della sequenza descritte nel caso.</a:t>
            </a:r>
            <a:endParaRPr sz="1300">
              <a:solidFill>
                <a:schemeClr val="dk1"/>
              </a:solidFill>
            </a:endParaRPr>
          </a:p>
          <a:p>
            <a:pPr marL="0" lvl="0" indent="0" algn="l" rtl="0">
              <a:lnSpc>
                <a:spcPct val="115000"/>
              </a:lnSpc>
              <a:spcBef>
                <a:spcPts val="1200"/>
              </a:spcBef>
              <a:spcAft>
                <a:spcPts val="0"/>
              </a:spcAft>
              <a:buNone/>
            </a:pPr>
            <a:r>
              <a:rPr lang="it-IT" sz="1300" b="1">
                <a:solidFill>
                  <a:srgbClr val="7EB12C"/>
                </a:solidFill>
              </a:rPr>
              <a:t>Leadership e comunicazione</a:t>
            </a:r>
            <a:endParaRPr sz="1300" b="1">
              <a:solidFill>
                <a:srgbClr val="7EB12C"/>
              </a:solidFill>
            </a:endParaRPr>
          </a:p>
          <a:p>
            <a:pPr marL="0" lvl="0" indent="0" algn="l" rtl="0">
              <a:lnSpc>
                <a:spcPct val="115000"/>
              </a:lnSpc>
              <a:spcBef>
                <a:spcPts val="1200"/>
              </a:spcBef>
              <a:spcAft>
                <a:spcPts val="0"/>
              </a:spcAft>
              <a:buClr>
                <a:schemeClr val="dk1"/>
              </a:buClr>
              <a:buSzPts val="1100"/>
              <a:buFont typeface="Arial"/>
              <a:buNone/>
            </a:pPr>
            <a:r>
              <a:rPr lang="it-IT" sz="1300">
                <a:solidFill>
                  <a:schemeClr val="dk1"/>
                </a:solidFill>
              </a:rPr>
              <a:t>Il successo del cambiamento ha richiesto l’impegno della leadership e il coinvolgimento dei dipendenti.</a:t>
            </a:r>
            <a:endParaRPr sz="13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t-IT" sz="1300">
                <a:solidFill>
                  <a:schemeClr val="dk1"/>
                </a:solidFill>
              </a:rPr>
              <a:t>→ In che modo il comportamento della leadership e la comunicazione hanno contribuito a motivare e coinvolgere il personale?</a:t>
            </a:r>
            <a:endParaRPr sz="13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t-IT" sz="1300">
                <a:solidFill>
                  <a:schemeClr val="dk1"/>
                </a:solidFill>
              </a:rPr>
              <a:t>💬 Indica una pratica di leadership che incoraggi la condivisione della responsabilità del cambiamento</a:t>
            </a:r>
            <a:endParaRPr sz="1300">
              <a:solidFill>
                <a:schemeClr val="dk1"/>
              </a:solidFill>
            </a:endParaRPr>
          </a:p>
          <a:p>
            <a:pPr marL="12700" lvl="0" indent="0" algn="l" rtl="0">
              <a:lnSpc>
                <a:spcPct val="100000"/>
              </a:lnSpc>
              <a:spcBef>
                <a:spcPts val="1200"/>
              </a:spcBef>
              <a:spcAft>
                <a:spcPts val="0"/>
              </a:spcAft>
              <a:buNone/>
            </a:pPr>
            <a:endParaRPr sz="1100">
              <a:solidFill>
                <a:srgbClr val="90C225"/>
              </a:solidFill>
              <a:latin typeface="Lucida Sans"/>
              <a:ea typeface="Lucida Sans"/>
              <a:cs typeface="Lucida Sans"/>
              <a:sym typeface="Lucida Sans"/>
            </a:endParaRPr>
          </a:p>
        </p:txBody>
      </p:sp>
      <p:sp>
        <p:nvSpPr>
          <p:cNvPr id="627" name="Google Shape;627;p42"/>
          <p:cNvSpPr txBox="1"/>
          <p:nvPr/>
        </p:nvSpPr>
        <p:spPr>
          <a:xfrm>
            <a:off x="335280" y="4210375"/>
            <a:ext cx="9685800" cy="1899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endParaRPr sz="1150">
              <a:latin typeface="Courier New"/>
              <a:ea typeface="Courier New"/>
              <a:cs typeface="Courier New"/>
              <a:sym typeface="Courier New"/>
            </a:endParaRPr>
          </a:p>
        </p:txBody>
      </p:sp>
      <p:sp>
        <p:nvSpPr>
          <p:cNvPr id="628" name="Google Shape;628;p42"/>
          <p:cNvSpPr txBox="1"/>
          <p:nvPr/>
        </p:nvSpPr>
        <p:spPr>
          <a:xfrm>
            <a:off x="10279799" y="4237837"/>
            <a:ext cx="1581900" cy="189900"/>
          </a:xfrm>
          <a:prstGeom prst="rect">
            <a:avLst/>
          </a:prstGeom>
          <a:noFill/>
          <a:ln>
            <a:noFill/>
          </a:ln>
        </p:spPr>
        <p:txBody>
          <a:bodyPr spcFirstLastPara="1" wrap="square" lIns="0" tIns="12700" rIns="0" bIns="0" anchor="t" anchorCtr="0">
            <a:spAutoFit/>
          </a:bodyPr>
          <a:lstStyle/>
          <a:p>
            <a:pPr marL="0" marR="5080" lvl="0" indent="0" algn="r" rtl="0">
              <a:lnSpc>
                <a:spcPct val="116521"/>
              </a:lnSpc>
              <a:spcBef>
                <a:spcPts val="0"/>
              </a:spcBef>
              <a:spcAft>
                <a:spcPts val="0"/>
              </a:spcAft>
              <a:buNone/>
            </a:pPr>
            <a:endParaRPr sz="1150">
              <a:latin typeface="Courier New"/>
              <a:ea typeface="Courier New"/>
              <a:cs typeface="Courier New"/>
              <a:sym typeface="Courier New"/>
            </a:endParaRPr>
          </a:p>
        </p:txBody>
      </p:sp>
      <p:sp>
        <p:nvSpPr>
          <p:cNvPr id="629" name="Google Shape;629;p42"/>
          <p:cNvSpPr txBox="1"/>
          <p:nvPr/>
        </p:nvSpPr>
        <p:spPr>
          <a:xfrm>
            <a:off x="370687" y="4618710"/>
            <a:ext cx="10152300" cy="189900"/>
          </a:xfrm>
          <a:prstGeom prst="rect">
            <a:avLst/>
          </a:prstGeom>
          <a:noFill/>
          <a:ln>
            <a:noFill/>
          </a:ln>
        </p:spPr>
        <p:txBody>
          <a:bodyPr spcFirstLastPara="1" wrap="square" lIns="0" tIns="12700" rIns="0" bIns="0" anchor="t" anchorCtr="0">
            <a:spAutoFit/>
          </a:bodyPr>
          <a:lstStyle/>
          <a:p>
            <a:pPr marL="426720" lvl="0" indent="0" algn="l" rtl="0">
              <a:lnSpc>
                <a:spcPct val="100000"/>
              </a:lnSpc>
              <a:spcBef>
                <a:spcPts val="0"/>
              </a:spcBef>
              <a:spcAft>
                <a:spcPts val="0"/>
              </a:spcAft>
              <a:buNone/>
            </a:pPr>
            <a:endParaRPr sz="1150">
              <a:latin typeface="Courier New"/>
              <a:ea typeface="Courier New"/>
              <a:cs typeface="Courier New"/>
              <a:sym typeface="Courier New"/>
            </a:endParaRPr>
          </a:p>
        </p:txBody>
      </p:sp>
      <p:pic>
        <p:nvPicPr>
          <p:cNvPr id="630" name="Google Shape;630;p42"/>
          <p:cNvPicPr preferRelativeResize="0"/>
          <p:nvPr/>
        </p:nvPicPr>
        <p:blipFill rotWithShape="1">
          <a:blip r:embed="rId3">
            <a:alphaModFix/>
          </a:blip>
          <a:srcRect/>
          <a:stretch/>
        </p:blipFill>
        <p:spPr>
          <a:xfrm>
            <a:off x="464184" y="311962"/>
            <a:ext cx="1240191" cy="339470"/>
          </a:xfrm>
          <a:prstGeom prst="rect">
            <a:avLst/>
          </a:prstGeom>
          <a:noFill/>
          <a:ln>
            <a:noFill/>
          </a:ln>
        </p:spPr>
      </p:pic>
      <p:sp>
        <p:nvSpPr>
          <p:cNvPr id="631" name="Google Shape;631;p42"/>
          <p:cNvSpPr txBox="1"/>
          <p:nvPr/>
        </p:nvSpPr>
        <p:spPr>
          <a:xfrm>
            <a:off x="335275" y="1577700"/>
            <a:ext cx="448200" cy="400200"/>
          </a:xfrm>
          <a:prstGeom prst="rect">
            <a:avLst/>
          </a:prstGeom>
          <a:noFill/>
          <a:ln>
            <a:noFill/>
          </a:ln>
        </p:spPr>
        <p:txBody>
          <a:bodyPr spcFirstLastPara="1" wrap="square" lIns="91425" tIns="91425" rIns="91425" bIns="91425" anchor="t" anchorCtr="0">
            <a:spAutoFit/>
          </a:bodyPr>
          <a:lstStyle/>
          <a:p>
            <a:pPr marL="12700" lvl="0" indent="0" algn="l" rtl="0">
              <a:spcBef>
                <a:spcPts val="900"/>
              </a:spcBef>
              <a:spcAft>
                <a:spcPts val="0"/>
              </a:spcAft>
              <a:buNone/>
            </a:pPr>
            <a:r>
              <a:rPr lang="it-IT">
                <a:solidFill>
                  <a:srgbClr val="90C225"/>
                </a:solidFill>
                <a:latin typeface="Lucida Sans"/>
                <a:ea typeface="Lucida Sans"/>
                <a:cs typeface="Lucida Sans"/>
                <a:sym typeface="Lucida Sans"/>
              </a:rPr>
              <a:t>▶</a:t>
            </a:r>
            <a:endParaRPr sz="1900"/>
          </a:p>
        </p:txBody>
      </p:sp>
      <p:sp>
        <p:nvSpPr>
          <p:cNvPr id="632" name="Google Shape;632;p42"/>
          <p:cNvSpPr txBox="1"/>
          <p:nvPr/>
        </p:nvSpPr>
        <p:spPr>
          <a:xfrm>
            <a:off x="335275" y="3098200"/>
            <a:ext cx="448200" cy="400200"/>
          </a:xfrm>
          <a:prstGeom prst="rect">
            <a:avLst/>
          </a:prstGeom>
          <a:noFill/>
          <a:ln>
            <a:noFill/>
          </a:ln>
        </p:spPr>
        <p:txBody>
          <a:bodyPr spcFirstLastPara="1" wrap="square" lIns="91425" tIns="91425" rIns="91425" bIns="91425" anchor="t" anchorCtr="0">
            <a:spAutoFit/>
          </a:bodyPr>
          <a:lstStyle/>
          <a:p>
            <a:pPr marL="12700" lvl="0" indent="0" algn="l" rtl="0">
              <a:spcBef>
                <a:spcPts val="900"/>
              </a:spcBef>
              <a:spcAft>
                <a:spcPts val="0"/>
              </a:spcAft>
              <a:buNone/>
            </a:pPr>
            <a:r>
              <a:rPr lang="it-IT">
                <a:solidFill>
                  <a:srgbClr val="90C225"/>
                </a:solidFill>
                <a:latin typeface="Lucida Sans"/>
                <a:ea typeface="Lucida Sans"/>
                <a:cs typeface="Lucida Sans"/>
                <a:sym typeface="Lucida Sans"/>
              </a:rPr>
              <a:t>▶</a:t>
            </a:r>
            <a:endParaRPr/>
          </a:p>
        </p:txBody>
      </p:sp>
      <p:sp>
        <p:nvSpPr>
          <p:cNvPr id="633" name="Google Shape;633;p42"/>
          <p:cNvSpPr txBox="1"/>
          <p:nvPr/>
        </p:nvSpPr>
        <p:spPr>
          <a:xfrm>
            <a:off x="335275" y="4618700"/>
            <a:ext cx="377700" cy="400200"/>
          </a:xfrm>
          <a:prstGeom prst="rect">
            <a:avLst/>
          </a:prstGeom>
          <a:noFill/>
          <a:ln>
            <a:noFill/>
          </a:ln>
        </p:spPr>
        <p:txBody>
          <a:bodyPr spcFirstLastPara="1" wrap="square" lIns="91425" tIns="91425" rIns="91425" bIns="91425" anchor="t" anchorCtr="0">
            <a:spAutoFit/>
          </a:bodyPr>
          <a:lstStyle/>
          <a:p>
            <a:pPr marL="12700" lvl="0" indent="0" algn="l" rtl="0">
              <a:spcBef>
                <a:spcPts val="900"/>
              </a:spcBef>
              <a:spcAft>
                <a:spcPts val="0"/>
              </a:spcAft>
              <a:buNone/>
            </a:pPr>
            <a:r>
              <a:rPr lang="it-IT">
                <a:solidFill>
                  <a:srgbClr val="90C225"/>
                </a:solidFill>
                <a:latin typeface="Lucida Sans"/>
                <a:ea typeface="Lucida Sans"/>
                <a:cs typeface="Lucida Sans"/>
                <a:sym typeface="Lucida Sans"/>
              </a:rPr>
              <a:t>▶</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637"/>
        <p:cNvGrpSpPr/>
        <p:nvPr/>
      </p:nvGrpSpPr>
      <p:grpSpPr>
        <a:xfrm>
          <a:off x="0" y="0"/>
          <a:ext cx="0" cy="0"/>
          <a:chOff x="0" y="0"/>
          <a:chExt cx="0" cy="0"/>
        </a:xfrm>
      </p:grpSpPr>
      <p:sp>
        <p:nvSpPr>
          <p:cNvPr id="638" name="Google Shape;638;p43"/>
          <p:cNvSpPr/>
          <p:nvPr/>
        </p:nvSpPr>
        <p:spPr>
          <a:xfrm>
            <a:off x="0" y="0"/>
            <a:ext cx="843280" cy="5666740"/>
          </a:xfrm>
          <a:custGeom>
            <a:avLst/>
            <a:gdLst/>
            <a:ahLst/>
            <a:cxnLst/>
            <a:rect l="l" t="t" r="r" b="b"/>
            <a:pathLst>
              <a:path w="843280" h="5666740" extrusionOk="0">
                <a:moveTo>
                  <a:pt x="0" y="5666232"/>
                </a:moveTo>
                <a:lnTo>
                  <a:pt x="0" y="0"/>
                </a:lnTo>
                <a:lnTo>
                  <a:pt x="842772" y="0"/>
                </a:lnTo>
                <a:lnTo>
                  <a:pt x="0" y="5666232"/>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39" name="Google Shape;639;p43"/>
          <p:cNvSpPr txBox="1"/>
          <p:nvPr/>
        </p:nvSpPr>
        <p:spPr>
          <a:xfrm>
            <a:off x="701040" y="3176018"/>
            <a:ext cx="8227228" cy="636072"/>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4050" i="1">
                <a:solidFill>
                  <a:srgbClr val="90C225"/>
                </a:solidFill>
                <a:latin typeface="Trebuchet MS"/>
                <a:ea typeface="Trebuchet MS"/>
                <a:cs typeface="Trebuchet MS"/>
                <a:sym typeface="Trebuchet MS"/>
              </a:rPr>
              <a:t>Caso di studio 3</a:t>
            </a:r>
            <a:r>
              <a:rPr lang="it-IT" sz="4050">
                <a:solidFill>
                  <a:srgbClr val="90C225"/>
                </a:solidFill>
                <a:latin typeface="Trebuchet MS"/>
                <a:ea typeface="Trebuchet MS"/>
                <a:cs typeface="Trebuchet MS"/>
                <a:sym typeface="Trebuchet MS"/>
              </a:rPr>
              <a:t>: </a:t>
            </a:r>
            <a:r>
              <a:rPr lang="it-IT" sz="4050" b="1">
                <a:solidFill>
                  <a:srgbClr val="90C225"/>
                </a:solidFill>
                <a:latin typeface="Trebuchet MS"/>
                <a:ea typeface="Trebuchet MS"/>
                <a:cs typeface="Trebuchet MS"/>
                <a:sym typeface="Trebuchet MS"/>
              </a:rPr>
              <a:t>Il caso ILVA</a:t>
            </a:r>
            <a:endParaRPr sz="4050">
              <a:latin typeface="Trebuchet MS"/>
              <a:ea typeface="Trebuchet MS"/>
              <a:cs typeface="Trebuchet MS"/>
              <a:sym typeface="Trebuchet MS"/>
            </a:endParaRPr>
          </a:p>
        </p:txBody>
      </p:sp>
      <p:sp>
        <p:nvSpPr>
          <p:cNvPr id="640" name="Google Shape;640;p43"/>
          <p:cNvSpPr txBox="1"/>
          <p:nvPr/>
        </p:nvSpPr>
        <p:spPr>
          <a:xfrm>
            <a:off x="793115" y="4514393"/>
            <a:ext cx="4152900" cy="73609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350">
                <a:latin typeface="Trebuchet MS"/>
                <a:ea typeface="Trebuchet MS"/>
                <a:cs typeface="Trebuchet MS"/>
                <a:sym typeface="Trebuchet MS"/>
              </a:rPr>
              <a:t>Per il foglio di lavoro 4 – Gruppo 3</a:t>
            </a:r>
            <a:endParaRPr sz="2350">
              <a:latin typeface="Trebuchet MS"/>
              <a:ea typeface="Trebuchet MS"/>
              <a:cs typeface="Trebuchet MS"/>
              <a:sym typeface="Trebuchet MS"/>
            </a:endParaRPr>
          </a:p>
        </p:txBody>
      </p:sp>
      <p:grpSp>
        <p:nvGrpSpPr>
          <p:cNvPr id="641" name="Google Shape;641;p43"/>
          <p:cNvGrpSpPr/>
          <p:nvPr/>
        </p:nvGrpSpPr>
        <p:grpSpPr>
          <a:xfrm>
            <a:off x="7424928" y="0"/>
            <a:ext cx="4767666" cy="6858888"/>
            <a:chOff x="7424928" y="0"/>
            <a:chExt cx="4767666" cy="6858888"/>
          </a:xfrm>
        </p:grpSpPr>
        <p:sp>
          <p:nvSpPr>
            <p:cNvPr id="642" name="Google Shape;642;p43"/>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3" name="Google Shape;643;p43"/>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4" name="Google Shape;644;p43"/>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5" name="Google Shape;645;p43"/>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6" name="Google Shape;646;p43"/>
            <p:cNvSpPr/>
            <p:nvPr/>
          </p:nvSpPr>
          <p:spPr>
            <a:xfrm>
              <a:off x="8932164"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7" name="Google Shape;647;p43"/>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8" name="Google Shape;648;p43"/>
            <p:cNvSpPr/>
            <p:nvPr/>
          </p:nvSpPr>
          <p:spPr>
            <a:xfrm>
              <a:off x="10898123"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49" name="Google Shape;649;p43"/>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50" name="Google Shape;650;p43"/>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grpSp>
        <p:nvGrpSpPr>
          <p:cNvPr id="655" name="Google Shape;655;p44"/>
          <p:cNvGrpSpPr/>
          <p:nvPr/>
        </p:nvGrpSpPr>
        <p:grpSpPr>
          <a:xfrm>
            <a:off x="8183879" y="2907792"/>
            <a:ext cx="3531235" cy="3604260"/>
            <a:chOff x="8183879" y="2907792"/>
            <a:chExt cx="3531235" cy="3604260"/>
          </a:xfrm>
        </p:grpSpPr>
        <p:sp>
          <p:nvSpPr>
            <p:cNvPr id="656" name="Google Shape;656;p44"/>
            <p:cNvSpPr/>
            <p:nvPr/>
          </p:nvSpPr>
          <p:spPr>
            <a:xfrm>
              <a:off x="8183879" y="2907792"/>
              <a:ext cx="3531235" cy="3604260"/>
            </a:xfrm>
            <a:custGeom>
              <a:avLst/>
              <a:gdLst/>
              <a:ahLst/>
              <a:cxnLst/>
              <a:rect l="l" t="t" r="r" b="b"/>
              <a:pathLst>
                <a:path w="3531234" h="3604259" extrusionOk="0">
                  <a:moveTo>
                    <a:pt x="2942589" y="3604133"/>
                  </a:moveTo>
                  <a:lnTo>
                    <a:pt x="588518" y="3604133"/>
                  </a:lnTo>
                  <a:lnTo>
                    <a:pt x="540258" y="3602177"/>
                  </a:lnTo>
                  <a:lnTo>
                    <a:pt x="493013" y="3596435"/>
                  </a:lnTo>
                  <a:lnTo>
                    <a:pt x="447040" y="3587038"/>
                  </a:lnTo>
                  <a:lnTo>
                    <a:pt x="402463" y="3574134"/>
                  </a:lnTo>
                  <a:lnTo>
                    <a:pt x="359410" y="3557892"/>
                  </a:lnTo>
                  <a:lnTo>
                    <a:pt x="318008" y="3538461"/>
                  </a:lnTo>
                  <a:lnTo>
                    <a:pt x="278511" y="3515981"/>
                  </a:lnTo>
                  <a:lnTo>
                    <a:pt x="240919" y="3490619"/>
                  </a:lnTo>
                  <a:lnTo>
                    <a:pt x="205486" y="3462502"/>
                  </a:lnTo>
                  <a:lnTo>
                    <a:pt x="172339" y="3431806"/>
                  </a:lnTo>
                  <a:lnTo>
                    <a:pt x="141731" y="3398672"/>
                  </a:lnTo>
                  <a:lnTo>
                    <a:pt x="113538" y="3363252"/>
                  </a:lnTo>
                  <a:lnTo>
                    <a:pt x="88138" y="3325698"/>
                  </a:lnTo>
                  <a:lnTo>
                    <a:pt x="65659" y="3286162"/>
                  </a:lnTo>
                  <a:lnTo>
                    <a:pt x="46227" y="3244799"/>
                  </a:lnTo>
                  <a:lnTo>
                    <a:pt x="29972" y="3201758"/>
                  </a:lnTo>
                  <a:lnTo>
                    <a:pt x="17145" y="3157181"/>
                  </a:lnTo>
                  <a:lnTo>
                    <a:pt x="7747" y="3111219"/>
                  </a:lnTo>
                  <a:lnTo>
                    <a:pt x="1904" y="3064040"/>
                  </a:lnTo>
                  <a:lnTo>
                    <a:pt x="0" y="3015792"/>
                  </a:lnTo>
                  <a:lnTo>
                    <a:pt x="0" y="588391"/>
                  </a:lnTo>
                  <a:lnTo>
                    <a:pt x="1904" y="540130"/>
                  </a:lnTo>
                  <a:lnTo>
                    <a:pt x="7747" y="492887"/>
                  </a:lnTo>
                  <a:lnTo>
                    <a:pt x="17145" y="446912"/>
                  </a:lnTo>
                  <a:lnTo>
                    <a:pt x="29972" y="402336"/>
                  </a:lnTo>
                  <a:lnTo>
                    <a:pt x="46227" y="359283"/>
                  </a:lnTo>
                  <a:lnTo>
                    <a:pt x="65659" y="318008"/>
                  </a:lnTo>
                  <a:lnTo>
                    <a:pt x="88138" y="278384"/>
                  </a:lnTo>
                  <a:lnTo>
                    <a:pt x="113538" y="240919"/>
                  </a:lnTo>
                  <a:lnTo>
                    <a:pt x="141731" y="205486"/>
                  </a:lnTo>
                  <a:lnTo>
                    <a:pt x="172339" y="172338"/>
                  </a:lnTo>
                  <a:lnTo>
                    <a:pt x="205486" y="141605"/>
                  </a:lnTo>
                  <a:lnTo>
                    <a:pt x="240919" y="113537"/>
                  </a:lnTo>
                  <a:lnTo>
                    <a:pt x="278511" y="88137"/>
                  </a:lnTo>
                  <a:lnTo>
                    <a:pt x="318008" y="65659"/>
                  </a:lnTo>
                  <a:lnTo>
                    <a:pt x="359410" y="46228"/>
                  </a:lnTo>
                  <a:lnTo>
                    <a:pt x="402463" y="29972"/>
                  </a:lnTo>
                  <a:lnTo>
                    <a:pt x="447040" y="17145"/>
                  </a:lnTo>
                  <a:lnTo>
                    <a:pt x="493013" y="7747"/>
                  </a:lnTo>
                  <a:lnTo>
                    <a:pt x="540258" y="1905"/>
                  </a:lnTo>
                  <a:lnTo>
                    <a:pt x="588518" y="0"/>
                  </a:lnTo>
                  <a:lnTo>
                    <a:pt x="2942589" y="0"/>
                  </a:lnTo>
                  <a:lnTo>
                    <a:pt x="2990850" y="1905"/>
                  </a:lnTo>
                  <a:lnTo>
                    <a:pt x="3038094" y="7747"/>
                  </a:lnTo>
                  <a:lnTo>
                    <a:pt x="3084067" y="17145"/>
                  </a:lnTo>
                  <a:lnTo>
                    <a:pt x="3128645" y="29972"/>
                  </a:lnTo>
                  <a:lnTo>
                    <a:pt x="3171698" y="46228"/>
                  </a:lnTo>
                  <a:lnTo>
                    <a:pt x="3213100" y="65659"/>
                  </a:lnTo>
                  <a:lnTo>
                    <a:pt x="3252597" y="88137"/>
                  </a:lnTo>
                  <a:lnTo>
                    <a:pt x="3290189" y="113537"/>
                  </a:lnTo>
                  <a:lnTo>
                    <a:pt x="3325622" y="141605"/>
                  </a:lnTo>
                  <a:lnTo>
                    <a:pt x="3358769" y="172338"/>
                  </a:lnTo>
                  <a:lnTo>
                    <a:pt x="3389376" y="205486"/>
                  </a:lnTo>
                  <a:lnTo>
                    <a:pt x="3417570" y="240919"/>
                  </a:lnTo>
                  <a:lnTo>
                    <a:pt x="3442970" y="278384"/>
                  </a:lnTo>
                  <a:lnTo>
                    <a:pt x="3465448" y="318008"/>
                  </a:lnTo>
                  <a:lnTo>
                    <a:pt x="3484879" y="359283"/>
                  </a:lnTo>
                  <a:lnTo>
                    <a:pt x="3501135" y="402336"/>
                  </a:lnTo>
                  <a:lnTo>
                    <a:pt x="3513963" y="446912"/>
                  </a:lnTo>
                  <a:lnTo>
                    <a:pt x="3523360" y="492887"/>
                  </a:lnTo>
                  <a:lnTo>
                    <a:pt x="3529203" y="540130"/>
                  </a:lnTo>
                  <a:lnTo>
                    <a:pt x="3531108" y="588391"/>
                  </a:lnTo>
                  <a:lnTo>
                    <a:pt x="3531108" y="3015792"/>
                  </a:lnTo>
                  <a:lnTo>
                    <a:pt x="3529203" y="3064040"/>
                  </a:lnTo>
                  <a:lnTo>
                    <a:pt x="3523360" y="3111219"/>
                  </a:lnTo>
                  <a:lnTo>
                    <a:pt x="3513963" y="3157181"/>
                  </a:lnTo>
                  <a:lnTo>
                    <a:pt x="3501135" y="3201758"/>
                  </a:lnTo>
                  <a:lnTo>
                    <a:pt x="3484879" y="3244799"/>
                  </a:lnTo>
                  <a:lnTo>
                    <a:pt x="3465448" y="3286162"/>
                  </a:lnTo>
                  <a:lnTo>
                    <a:pt x="3442970" y="3325698"/>
                  </a:lnTo>
                  <a:lnTo>
                    <a:pt x="3417570" y="3363252"/>
                  </a:lnTo>
                  <a:lnTo>
                    <a:pt x="3389376" y="3398672"/>
                  </a:lnTo>
                  <a:lnTo>
                    <a:pt x="3358769" y="3431806"/>
                  </a:lnTo>
                  <a:lnTo>
                    <a:pt x="3325622" y="3462502"/>
                  </a:lnTo>
                  <a:lnTo>
                    <a:pt x="3290189" y="3490619"/>
                  </a:lnTo>
                  <a:lnTo>
                    <a:pt x="3252597" y="3515981"/>
                  </a:lnTo>
                  <a:lnTo>
                    <a:pt x="3213100" y="3538461"/>
                  </a:lnTo>
                  <a:lnTo>
                    <a:pt x="3171698" y="3557892"/>
                  </a:lnTo>
                  <a:lnTo>
                    <a:pt x="3128645" y="3574134"/>
                  </a:lnTo>
                  <a:lnTo>
                    <a:pt x="3084067" y="3587038"/>
                  </a:lnTo>
                  <a:lnTo>
                    <a:pt x="3038094" y="3596435"/>
                  </a:lnTo>
                  <a:lnTo>
                    <a:pt x="2990850" y="3602177"/>
                  </a:lnTo>
                  <a:lnTo>
                    <a:pt x="2942589" y="3604133"/>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657" name="Google Shape;657;p44"/>
            <p:cNvPicPr preferRelativeResize="0"/>
            <p:nvPr/>
          </p:nvPicPr>
          <p:blipFill rotWithShape="1">
            <a:blip r:embed="rId3">
              <a:alphaModFix/>
            </a:blip>
            <a:srcRect/>
            <a:stretch/>
          </p:blipFill>
          <p:spPr>
            <a:xfrm>
              <a:off x="8601456" y="3363468"/>
              <a:ext cx="2694431" cy="2694431"/>
            </a:xfrm>
            <a:prstGeom prst="rect">
              <a:avLst/>
            </a:prstGeom>
            <a:noFill/>
            <a:ln>
              <a:noFill/>
            </a:ln>
          </p:spPr>
        </p:pic>
        <p:pic>
          <p:nvPicPr>
            <p:cNvPr id="658" name="Google Shape;658;p44"/>
            <p:cNvPicPr preferRelativeResize="0"/>
            <p:nvPr/>
          </p:nvPicPr>
          <p:blipFill rotWithShape="1">
            <a:blip r:embed="rId4">
              <a:alphaModFix/>
            </a:blip>
            <a:srcRect/>
            <a:stretch/>
          </p:blipFill>
          <p:spPr>
            <a:xfrm>
              <a:off x="10363200" y="6160007"/>
              <a:ext cx="1066800" cy="249936"/>
            </a:xfrm>
            <a:prstGeom prst="rect">
              <a:avLst/>
            </a:prstGeom>
            <a:noFill/>
            <a:ln>
              <a:noFill/>
            </a:ln>
          </p:spPr>
        </p:pic>
      </p:grpSp>
      <p:sp>
        <p:nvSpPr>
          <p:cNvPr id="659" name="Google Shape;659;p44" descr="$PPTXTitle"/>
          <p:cNvSpPr txBox="1">
            <a:spLocks noGrp="1"/>
          </p:cNvSpPr>
          <p:nvPr>
            <p:ph type="title"/>
          </p:nvPr>
        </p:nvSpPr>
        <p:spPr>
          <a:xfrm>
            <a:off x="570230" y="740070"/>
            <a:ext cx="3589020" cy="48218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solidFill>
                  <a:srgbClr val="90C225"/>
                </a:solidFill>
                <a:latin typeface="Trebuchet MS"/>
                <a:ea typeface="Trebuchet MS"/>
                <a:cs typeface="Trebuchet MS"/>
                <a:sym typeface="Trebuchet MS"/>
              </a:rPr>
              <a:t>Caso di studio</a:t>
            </a:r>
            <a:endParaRPr/>
          </a:p>
        </p:txBody>
      </p:sp>
      <p:sp>
        <p:nvSpPr>
          <p:cNvPr id="660" name="Google Shape;660;p44"/>
          <p:cNvSpPr txBox="1"/>
          <p:nvPr/>
        </p:nvSpPr>
        <p:spPr>
          <a:xfrm>
            <a:off x="570230" y="1396047"/>
            <a:ext cx="8239125" cy="959878"/>
          </a:xfrm>
          <a:prstGeom prst="rect">
            <a:avLst/>
          </a:prstGeom>
          <a:noFill/>
          <a:ln>
            <a:noFill/>
          </a:ln>
        </p:spPr>
        <p:txBody>
          <a:bodyPr spcFirstLastPara="1" wrap="square" lIns="0" tIns="36175" rIns="0" bIns="0" anchor="t" anchorCtr="0">
            <a:spAutoFit/>
          </a:bodyPr>
          <a:lstStyle/>
          <a:p>
            <a:pPr marL="12700" marR="5080" lvl="0" indent="0" algn="l" rtl="0">
              <a:lnSpc>
                <a:spcPct val="117049"/>
              </a:lnSpc>
              <a:spcBef>
                <a:spcPts val="0"/>
              </a:spcBef>
              <a:spcAft>
                <a:spcPts val="0"/>
              </a:spcAft>
              <a:buNone/>
            </a:pPr>
            <a:r>
              <a:rPr lang="it-IT" sz="3050">
                <a:solidFill>
                  <a:srgbClr val="93DE60"/>
                </a:solidFill>
                <a:latin typeface="Trebuchet MS"/>
                <a:ea typeface="Trebuchet MS"/>
                <a:cs typeface="Trebuchet MS"/>
                <a:sym typeface="Trebuchet MS"/>
              </a:rPr>
              <a:t>Il caso ILVA a Taranto – tra produzione industriale e responsabilità ambientale</a:t>
            </a:r>
            <a:endParaRPr sz="3050">
              <a:latin typeface="Trebuchet MS"/>
              <a:ea typeface="Trebuchet MS"/>
              <a:cs typeface="Trebuchet MS"/>
              <a:sym typeface="Trebuchet MS"/>
            </a:endParaRPr>
          </a:p>
        </p:txBody>
      </p:sp>
      <p:sp>
        <p:nvSpPr>
          <p:cNvPr id="661" name="Google Shape;661;p44"/>
          <p:cNvSpPr txBox="1"/>
          <p:nvPr/>
        </p:nvSpPr>
        <p:spPr>
          <a:xfrm>
            <a:off x="633094" y="2462148"/>
            <a:ext cx="172720" cy="2463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450">
                <a:solidFill>
                  <a:srgbClr val="90C225"/>
                </a:solidFill>
                <a:latin typeface="Lucida Sans"/>
                <a:ea typeface="Lucida Sans"/>
                <a:cs typeface="Lucida Sans"/>
                <a:sym typeface="Lucida Sans"/>
              </a:rPr>
              <a:t>▶</a:t>
            </a:r>
            <a:endParaRPr sz="1450">
              <a:latin typeface="Lucida Sans"/>
              <a:ea typeface="Lucida Sans"/>
              <a:cs typeface="Lucida Sans"/>
              <a:sym typeface="Lucida Sans"/>
            </a:endParaRPr>
          </a:p>
        </p:txBody>
      </p:sp>
      <p:sp>
        <p:nvSpPr>
          <p:cNvPr id="662" name="Google Shape;662;p44"/>
          <p:cNvSpPr txBox="1"/>
          <p:nvPr/>
        </p:nvSpPr>
        <p:spPr>
          <a:xfrm>
            <a:off x="975994" y="2358097"/>
            <a:ext cx="4930140" cy="2298321"/>
          </a:xfrm>
          <a:prstGeom prst="rect">
            <a:avLst/>
          </a:prstGeom>
          <a:noFill/>
          <a:ln>
            <a:noFill/>
          </a:ln>
        </p:spPr>
        <p:txBody>
          <a:bodyPr spcFirstLastPara="1" wrap="square" lIns="0" tIns="85075" rIns="0" bIns="0" anchor="t" anchorCtr="0">
            <a:spAutoFit/>
          </a:bodyPr>
          <a:lstStyle/>
          <a:p>
            <a:pPr marL="12700" lvl="0" indent="0" algn="l" rtl="0">
              <a:lnSpc>
                <a:spcPct val="100000"/>
              </a:lnSpc>
              <a:spcBef>
                <a:spcPts val="0"/>
              </a:spcBef>
              <a:spcAft>
                <a:spcPts val="0"/>
              </a:spcAft>
              <a:buNone/>
            </a:pPr>
            <a:r>
              <a:rPr lang="it-IT" sz="1850" b="1">
                <a:solidFill>
                  <a:srgbClr val="2C3B43"/>
                </a:solidFill>
                <a:latin typeface="Trebuchet MS"/>
                <a:ea typeface="Trebuchet MS"/>
                <a:cs typeface="Trebuchet MS"/>
                <a:sym typeface="Trebuchet MS"/>
              </a:rPr>
              <a:t>Panoramica:</a:t>
            </a:r>
            <a:endParaRPr sz="1850">
              <a:latin typeface="Trebuchet MS"/>
              <a:ea typeface="Trebuchet MS"/>
              <a:cs typeface="Trebuchet MS"/>
              <a:sym typeface="Trebuchet MS"/>
            </a:endParaRPr>
          </a:p>
          <a:p>
            <a:pPr marL="12700" marR="5080" lvl="0" indent="0" algn="l" rtl="0">
              <a:lnSpc>
                <a:spcPct val="79300"/>
              </a:lnSpc>
              <a:spcBef>
                <a:spcPts val="1025"/>
              </a:spcBef>
              <a:spcAft>
                <a:spcPts val="0"/>
              </a:spcAft>
              <a:buNone/>
            </a:pPr>
            <a:r>
              <a:rPr lang="it-IT" sz="1850">
                <a:solidFill>
                  <a:srgbClr val="2C3B43"/>
                </a:solidFill>
                <a:latin typeface="Trebuchet MS"/>
                <a:ea typeface="Trebuchet MS"/>
                <a:cs typeface="Trebuchet MS"/>
                <a:sym typeface="Trebuchet MS"/>
              </a:rPr>
              <a:t>L'acciaieria ILVA di Taranto è un esempio lampante del </a:t>
            </a:r>
            <a:r>
              <a:rPr lang="it-IT" sz="1850" b="1">
                <a:solidFill>
                  <a:srgbClr val="2C3B43"/>
                </a:solidFill>
                <a:latin typeface="Trebuchet MS"/>
                <a:ea typeface="Trebuchet MS"/>
                <a:cs typeface="Trebuchet MS"/>
                <a:sym typeface="Trebuchet MS"/>
              </a:rPr>
              <a:t>conflitto tra sviluppo economico e tutela ambientale</a:t>
            </a:r>
            <a:r>
              <a:rPr lang="it-IT" sz="1850">
                <a:solidFill>
                  <a:srgbClr val="2C3B43"/>
                </a:solidFill>
                <a:latin typeface="Trebuchet MS"/>
                <a:ea typeface="Trebuchet MS"/>
                <a:cs typeface="Trebuchet MS"/>
                <a:sym typeface="Trebuchet MS"/>
              </a:rPr>
              <a:t>.</a:t>
            </a:r>
            <a:endParaRPr sz="1850">
              <a:latin typeface="Trebuchet MS"/>
              <a:ea typeface="Trebuchet MS"/>
              <a:cs typeface="Trebuchet MS"/>
              <a:sym typeface="Trebuchet MS"/>
            </a:endParaRPr>
          </a:p>
          <a:p>
            <a:pPr marL="12700" marR="657860" lvl="0" indent="0" algn="l" rtl="0">
              <a:lnSpc>
                <a:spcPct val="79300"/>
              </a:lnSpc>
              <a:spcBef>
                <a:spcPts val="0"/>
              </a:spcBef>
              <a:spcAft>
                <a:spcPts val="0"/>
              </a:spcAft>
              <a:buNone/>
            </a:pPr>
            <a:r>
              <a:rPr lang="it-IT" sz="1850">
                <a:solidFill>
                  <a:srgbClr val="2C3B43"/>
                </a:solidFill>
                <a:latin typeface="Trebuchet MS"/>
                <a:ea typeface="Trebuchet MS"/>
                <a:cs typeface="Trebuchet MS"/>
                <a:sym typeface="Trebuchet MS"/>
              </a:rPr>
              <a:t>Le violazioni normative hanno portato a </a:t>
            </a:r>
            <a:r>
              <a:rPr lang="it-IT" sz="1850" b="1">
                <a:solidFill>
                  <a:srgbClr val="2C3B43"/>
                </a:solidFill>
                <a:latin typeface="Trebuchet MS"/>
                <a:ea typeface="Trebuchet MS"/>
                <a:cs typeface="Trebuchet MS"/>
                <a:sym typeface="Trebuchet MS"/>
              </a:rPr>
              <a:t>sanzioni, sequestri e piani di bonifica</a:t>
            </a:r>
            <a:r>
              <a:rPr lang="it-IT" sz="1850">
                <a:solidFill>
                  <a:srgbClr val="2C3B43"/>
                </a:solidFill>
                <a:latin typeface="Trebuchet MS"/>
                <a:ea typeface="Trebuchet MS"/>
                <a:cs typeface="Trebuchet MS"/>
                <a:sym typeface="Trebuchet MS"/>
              </a:rPr>
              <a:t>, mettendo in evidenza l’importanza </a:t>
            </a:r>
            <a:r>
              <a:rPr lang="it-IT" sz="1850" b="1">
                <a:solidFill>
                  <a:srgbClr val="2C3B43"/>
                </a:solidFill>
                <a:latin typeface="Trebuchet MS"/>
                <a:ea typeface="Trebuchet MS"/>
                <a:cs typeface="Trebuchet MS"/>
                <a:sym typeface="Trebuchet MS"/>
              </a:rPr>
              <a:t>della conformità ESG e della trasparenza</a:t>
            </a:r>
            <a:r>
              <a:rPr lang="it-IT" sz="1850">
                <a:solidFill>
                  <a:srgbClr val="2C3B43"/>
                </a:solidFill>
                <a:latin typeface="Trebuchet MS"/>
                <a:ea typeface="Trebuchet MS"/>
                <a:cs typeface="Trebuchet MS"/>
                <a:sym typeface="Trebuchet MS"/>
              </a:rPr>
              <a:t>.</a:t>
            </a:r>
            <a:endParaRPr sz="1850">
              <a:latin typeface="Trebuchet MS"/>
              <a:ea typeface="Trebuchet MS"/>
              <a:cs typeface="Trebuchet MS"/>
              <a:sym typeface="Trebuchet MS"/>
            </a:endParaRPr>
          </a:p>
        </p:txBody>
      </p:sp>
      <p:sp>
        <p:nvSpPr>
          <p:cNvPr id="663" name="Google Shape;663;p44"/>
          <p:cNvSpPr txBox="1"/>
          <p:nvPr/>
        </p:nvSpPr>
        <p:spPr>
          <a:xfrm>
            <a:off x="633094" y="2816390"/>
            <a:ext cx="166370" cy="2463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450">
                <a:solidFill>
                  <a:srgbClr val="90C225"/>
                </a:solidFill>
                <a:latin typeface="Lucida Sans"/>
                <a:ea typeface="Lucida Sans"/>
                <a:cs typeface="Lucida Sans"/>
                <a:sym typeface="Lucida Sans"/>
              </a:rPr>
              <a:t>▶</a:t>
            </a:r>
            <a:endParaRPr sz="1450">
              <a:latin typeface="Lucida Sans"/>
              <a:ea typeface="Lucida Sans"/>
              <a:cs typeface="Lucida Sans"/>
              <a:sym typeface="Lucida Sans"/>
            </a:endParaRPr>
          </a:p>
        </p:txBody>
      </p:sp>
      <p:pic>
        <p:nvPicPr>
          <p:cNvPr id="664" name="Google Shape;664;p44"/>
          <p:cNvPicPr preferRelativeResize="0"/>
          <p:nvPr/>
        </p:nvPicPr>
        <p:blipFill rotWithShape="1">
          <a:blip r:embed="rId5">
            <a:alphaModFix/>
          </a:blip>
          <a:srcRect/>
          <a:stretch/>
        </p:blipFill>
        <p:spPr>
          <a:xfrm>
            <a:off x="464184" y="311962"/>
            <a:ext cx="1240191" cy="339470"/>
          </a:xfrm>
          <a:prstGeom prst="rect">
            <a:avLst/>
          </a:prstGeom>
          <a:noFill/>
          <a:ln>
            <a:noFill/>
          </a:ln>
        </p:spPr>
      </p:pic>
      <p:sp>
        <p:nvSpPr>
          <p:cNvPr id="665" name="Google Shape;665;p44"/>
          <p:cNvSpPr/>
          <p:nvPr/>
        </p:nvSpPr>
        <p:spPr>
          <a:xfrm>
            <a:off x="0" y="3170948"/>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pic>
        <p:nvPicPr>
          <p:cNvPr id="670" name="Google Shape;670;p45"/>
          <p:cNvPicPr preferRelativeResize="0"/>
          <p:nvPr/>
        </p:nvPicPr>
        <p:blipFill rotWithShape="1">
          <a:blip r:embed="rId3">
            <a:alphaModFix/>
          </a:blip>
          <a:srcRect/>
          <a:stretch/>
        </p:blipFill>
        <p:spPr>
          <a:xfrm>
            <a:off x="10674096" y="420623"/>
            <a:ext cx="1118616" cy="234695"/>
          </a:xfrm>
          <a:prstGeom prst="rect">
            <a:avLst/>
          </a:prstGeom>
          <a:noFill/>
          <a:ln>
            <a:noFill/>
          </a:ln>
        </p:spPr>
      </p:pic>
      <p:sp>
        <p:nvSpPr>
          <p:cNvPr id="671" name="Google Shape;671;p45" descr="$PPTXTitle"/>
          <p:cNvSpPr txBox="1">
            <a:spLocks noGrp="1"/>
          </p:cNvSpPr>
          <p:nvPr>
            <p:ph type="title"/>
          </p:nvPr>
        </p:nvSpPr>
        <p:spPr>
          <a:xfrm>
            <a:off x="581025" y="706678"/>
            <a:ext cx="6924675" cy="1397000"/>
          </a:xfrm>
          <a:prstGeom prst="rect">
            <a:avLst/>
          </a:prstGeom>
          <a:noFill/>
          <a:ln>
            <a:noFill/>
          </a:ln>
        </p:spPr>
        <p:txBody>
          <a:bodyPr spcFirstLastPara="1" wrap="square" lIns="0" tIns="36175" rIns="0" bIns="0" anchor="t" anchorCtr="0">
            <a:spAutoFit/>
          </a:bodyPr>
          <a:lstStyle/>
          <a:p>
            <a:pPr marL="12700" marR="5080" lvl="0" indent="0" algn="l" rtl="0">
              <a:lnSpc>
                <a:spcPct val="119000"/>
              </a:lnSpc>
              <a:spcBef>
                <a:spcPts val="0"/>
              </a:spcBef>
              <a:spcAft>
                <a:spcPts val="0"/>
              </a:spcAft>
              <a:buNone/>
            </a:pPr>
            <a:r>
              <a:rPr lang="it-IT">
                <a:solidFill>
                  <a:srgbClr val="90C225"/>
                </a:solidFill>
              </a:rPr>
              <a:t>Caso di studio: Il caso ILVA a Taranto – tra produzione industriale e responsabilità ambientale</a:t>
            </a:r>
            <a:endParaRPr/>
          </a:p>
        </p:txBody>
      </p:sp>
      <p:sp>
        <p:nvSpPr>
          <p:cNvPr id="672" name="Google Shape;672;p45"/>
          <p:cNvSpPr txBox="1"/>
          <p:nvPr/>
        </p:nvSpPr>
        <p:spPr>
          <a:xfrm>
            <a:off x="489584" y="2208364"/>
            <a:ext cx="14732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F47520"/>
                </a:solidFill>
                <a:latin typeface="Lucida Sans"/>
                <a:ea typeface="Lucida Sans"/>
                <a:cs typeface="Lucida Sans"/>
                <a:sym typeface="Lucida Sans"/>
              </a:rPr>
              <a:t>▶</a:t>
            </a:r>
            <a:endParaRPr sz="1200">
              <a:latin typeface="Lucida Sans"/>
              <a:ea typeface="Lucida Sans"/>
              <a:cs typeface="Lucida Sans"/>
              <a:sym typeface="Lucida Sans"/>
            </a:endParaRPr>
          </a:p>
        </p:txBody>
      </p:sp>
      <p:sp>
        <p:nvSpPr>
          <p:cNvPr id="673" name="Google Shape;673;p45"/>
          <p:cNvSpPr txBox="1"/>
          <p:nvPr/>
        </p:nvSpPr>
        <p:spPr>
          <a:xfrm>
            <a:off x="832485" y="2208364"/>
            <a:ext cx="1117600"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b="1">
                <a:solidFill>
                  <a:srgbClr val="313139"/>
                </a:solidFill>
                <a:latin typeface="Calibri"/>
                <a:ea typeface="Calibri"/>
                <a:cs typeface="Calibri"/>
                <a:sym typeface="Calibri"/>
              </a:rPr>
              <a:t>Descrizione:</a:t>
            </a:r>
            <a:endParaRPr sz="1500">
              <a:latin typeface="Calibri"/>
              <a:ea typeface="Calibri"/>
              <a:cs typeface="Calibri"/>
              <a:sym typeface="Calibri"/>
            </a:endParaRPr>
          </a:p>
        </p:txBody>
      </p:sp>
      <p:sp>
        <p:nvSpPr>
          <p:cNvPr id="674" name="Google Shape;674;p45"/>
          <p:cNvSpPr txBox="1"/>
          <p:nvPr/>
        </p:nvSpPr>
        <p:spPr>
          <a:xfrm>
            <a:off x="464184" y="2575433"/>
            <a:ext cx="9085580" cy="1176020"/>
          </a:xfrm>
          <a:prstGeom prst="rect">
            <a:avLst/>
          </a:prstGeom>
          <a:noFill/>
          <a:ln>
            <a:noFill/>
          </a:ln>
        </p:spPr>
        <p:txBody>
          <a:bodyPr spcFirstLastPara="1" wrap="square" lIns="0" tIns="12700" rIns="0" bIns="0" anchor="t" anchorCtr="0">
            <a:spAutoFit/>
          </a:bodyPr>
          <a:lstStyle/>
          <a:p>
            <a:pPr marL="38100" lvl="0" indent="0" algn="l" rtl="0">
              <a:lnSpc>
                <a:spcPct val="98611"/>
              </a:lnSpc>
              <a:spcBef>
                <a:spcPts val="0"/>
              </a:spcBef>
              <a:spcAft>
                <a:spcPts val="0"/>
              </a:spcAft>
              <a:buNone/>
            </a:pPr>
            <a:r>
              <a:rPr lang="it-IT" sz="1800" baseline="30000">
                <a:solidFill>
                  <a:srgbClr val="F47520"/>
                </a:solidFill>
                <a:latin typeface="Lucida Sans"/>
                <a:ea typeface="Lucida Sans"/>
                <a:cs typeface="Lucida Sans"/>
                <a:sym typeface="Lucida Sans"/>
              </a:rPr>
              <a:t>▶ </a:t>
            </a:r>
            <a:r>
              <a:rPr lang="it-IT" sz="1500" b="1">
                <a:solidFill>
                  <a:srgbClr val="313139"/>
                </a:solidFill>
                <a:latin typeface="Calibri"/>
                <a:ea typeface="Calibri"/>
                <a:cs typeface="Calibri"/>
                <a:sym typeface="Calibri"/>
              </a:rPr>
              <a:t>L’ILVA di Taranto</a:t>
            </a:r>
            <a:r>
              <a:rPr lang="it-IT" sz="1500">
                <a:solidFill>
                  <a:srgbClr val="313139"/>
                </a:solidFill>
                <a:latin typeface="Calibri"/>
                <a:ea typeface="Calibri"/>
                <a:cs typeface="Calibri"/>
                <a:sym typeface="Calibri"/>
              </a:rPr>
              <a:t>, uno dei più grandi stabilimenti siderurgici d’Europa, è stata al centro di una grave</a:t>
            </a:r>
            <a:endParaRPr sz="1500">
              <a:latin typeface="Calibri"/>
              <a:ea typeface="Calibri"/>
              <a:cs typeface="Calibri"/>
              <a:sym typeface="Calibri"/>
            </a:endParaRPr>
          </a:p>
          <a:p>
            <a:pPr marL="380365" lvl="0" indent="0" algn="l" rtl="0">
              <a:lnSpc>
                <a:spcPct val="118333"/>
              </a:lnSpc>
              <a:spcBef>
                <a:spcPts val="0"/>
              </a:spcBef>
              <a:spcAft>
                <a:spcPts val="0"/>
              </a:spcAft>
              <a:buNone/>
            </a:pPr>
            <a:r>
              <a:rPr lang="it-IT" sz="1500" b="1">
                <a:solidFill>
                  <a:srgbClr val="313139"/>
                </a:solidFill>
                <a:latin typeface="Calibri"/>
                <a:ea typeface="Calibri"/>
                <a:cs typeface="Calibri"/>
                <a:sym typeface="Calibri"/>
              </a:rPr>
              <a:t>crisi ambientale e sanitaria </a:t>
            </a:r>
            <a:r>
              <a:rPr lang="it-IT" sz="1500">
                <a:solidFill>
                  <a:srgbClr val="313139"/>
                </a:solidFill>
                <a:latin typeface="Calibri"/>
                <a:ea typeface="Calibri"/>
                <a:cs typeface="Calibri"/>
                <a:sym typeface="Calibri"/>
              </a:rPr>
              <a:t>a causa dell’inquinamento da polveri e diossine.</a:t>
            </a:r>
            <a:endParaRPr sz="1500">
              <a:latin typeface="Calibri"/>
              <a:ea typeface="Calibri"/>
              <a:cs typeface="Calibri"/>
              <a:sym typeface="Calibri"/>
            </a:endParaRPr>
          </a:p>
          <a:p>
            <a:pPr marL="381000" lvl="0" indent="0" algn="l" rtl="0">
              <a:lnSpc>
                <a:spcPct val="119000"/>
              </a:lnSpc>
              <a:spcBef>
                <a:spcPts val="155"/>
              </a:spcBef>
              <a:spcAft>
                <a:spcPts val="0"/>
              </a:spcAft>
              <a:buNone/>
            </a:pPr>
            <a:r>
              <a:rPr lang="it-IT" sz="1500">
                <a:solidFill>
                  <a:srgbClr val="313139"/>
                </a:solidFill>
                <a:latin typeface="Calibri"/>
                <a:ea typeface="Calibri"/>
                <a:cs typeface="Calibri"/>
                <a:sym typeface="Calibri"/>
              </a:rPr>
              <a:t>Le indagini giudiziarie hanno confermato </a:t>
            </a:r>
            <a:r>
              <a:rPr lang="it-IT" sz="1500" b="1">
                <a:solidFill>
                  <a:srgbClr val="313139"/>
                </a:solidFill>
                <a:latin typeface="Calibri"/>
                <a:ea typeface="Calibri"/>
                <a:cs typeface="Calibri"/>
                <a:sym typeface="Calibri"/>
              </a:rPr>
              <a:t>il superamento dei limiti di emissione</a:t>
            </a:r>
            <a:endParaRPr sz="1500">
              <a:latin typeface="Calibri"/>
              <a:ea typeface="Calibri"/>
              <a:cs typeface="Calibri"/>
              <a:sym typeface="Calibri"/>
            </a:endParaRPr>
          </a:p>
          <a:p>
            <a:pPr marL="381000" marR="30480" lvl="0" indent="0" algn="l" rtl="0">
              <a:lnSpc>
                <a:spcPct val="117999"/>
              </a:lnSpc>
              <a:spcBef>
                <a:spcPts val="70"/>
              </a:spcBef>
              <a:spcAft>
                <a:spcPts val="0"/>
              </a:spcAft>
              <a:buNone/>
            </a:pPr>
            <a:r>
              <a:rPr lang="it-IT" sz="1500">
                <a:solidFill>
                  <a:srgbClr val="313139"/>
                </a:solidFill>
                <a:latin typeface="Calibri"/>
                <a:ea typeface="Calibri"/>
                <a:cs typeface="Calibri"/>
                <a:sym typeface="Calibri"/>
              </a:rPr>
              <a:t>e  </a:t>
            </a:r>
            <a:r>
              <a:rPr lang="it-IT" sz="1500" b="1">
                <a:solidFill>
                  <a:srgbClr val="313139"/>
                </a:solidFill>
                <a:latin typeface="Calibri"/>
                <a:ea typeface="Calibri"/>
                <a:cs typeface="Calibri"/>
                <a:sym typeface="Calibri"/>
              </a:rPr>
              <a:t>che  è  stato  violato  il  Decreto  Legislativo  152/2006  –  Testo  Unico  dell’Ambiente</a:t>
            </a:r>
            <a:r>
              <a:rPr lang="it-IT" sz="1500">
                <a:solidFill>
                  <a:srgbClr val="313139"/>
                </a:solidFill>
                <a:latin typeface="Calibri"/>
                <a:ea typeface="Calibri"/>
                <a:cs typeface="Calibri"/>
                <a:sym typeface="Calibri"/>
              </a:rPr>
              <a:t>,  che  richiede l’attuazione di </a:t>
            </a:r>
            <a:r>
              <a:rPr lang="it-IT" sz="1500" b="1">
                <a:solidFill>
                  <a:srgbClr val="313139"/>
                </a:solidFill>
                <a:latin typeface="Calibri"/>
                <a:ea typeface="Calibri"/>
                <a:cs typeface="Calibri"/>
                <a:sym typeface="Calibri"/>
              </a:rPr>
              <a:t>autorizzazioni ambientali integrate (AIA) </a:t>
            </a:r>
            <a:r>
              <a:rPr lang="it-IT" sz="1500">
                <a:solidFill>
                  <a:srgbClr val="313139"/>
                </a:solidFill>
                <a:latin typeface="Calibri"/>
                <a:ea typeface="Calibri"/>
                <a:cs typeface="Calibri"/>
                <a:sym typeface="Calibri"/>
              </a:rPr>
              <a:t>e </a:t>
            </a:r>
            <a:r>
              <a:rPr lang="it-IT" sz="1500" b="1">
                <a:solidFill>
                  <a:srgbClr val="313139"/>
                </a:solidFill>
                <a:latin typeface="Calibri"/>
                <a:ea typeface="Calibri"/>
                <a:cs typeface="Calibri"/>
                <a:sym typeface="Calibri"/>
              </a:rPr>
              <a:t>di piani di bonifica</a:t>
            </a:r>
            <a:r>
              <a:rPr lang="it-IT" sz="1500">
                <a:solidFill>
                  <a:srgbClr val="313139"/>
                </a:solidFill>
                <a:latin typeface="Calibri"/>
                <a:ea typeface="Calibri"/>
                <a:cs typeface="Calibri"/>
                <a:sym typeface="Calibri"/>
              </a:rPr>
              <a:t>.</a:t>
            </a:r>
            <a:endParaRPr sz="1500">
              <a:latin typeface="Calibri"/>
              <a:ea typeface="Calibri"/>
              <a:cs typeface="Calibri"/>
              <a:sym typeface="Calibri"/>
            </a:endParaRPr>
          </a:p>
        </p:txBody>
      </p:sp>
      <p:sp>
        <p:nvSpPr>
          <p:cNvPr id="675" name="Google Shape;675;p45"/>
          <p:cNvSpPr txBox="1"/>
          <p:nvPr/>
        </p:nvSpPr>
        <p:spPr>
          <a:xfrm>
            <a:off x="489584" y="3839553"/>
            <a:ext cx="141605"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F47520"/>
                </a:solidFill>
                <a:latin typeface="Lucida Sans"/>
                <a:ea typeface="Lucida Sans"/>
                <a:cs typeface="Lucida Sans"/>
                <a:sym typeface="Lucida Sans"/>
              </a:rPr>
              <a:t>▶</a:t>
            </a:r>
            <a:endParaRPr sz="1200">
              <a:latin typeface="Lucida Sans"/>
              <a:ea typeface="Lucida Sans"/>
              <a:cs typeface="Lucida Sans"/>
              <a:sym typeface="Lucida Sans"/>
            </a:endParaRPr>
          </a:p>
        </p:txBody>
      </p:sp>
      <p:sp>
        <p:nvSpPr>
          <p:cNvPr id="676" name="Google Shape;676;p45"/>
          <p:cNvSpPr txBox="1"/>
          <p:nvPr/>
        </p:nvSpPr>
        <p:spPr>
          <a:xfrm>
            <a:off x="832484" y="3852253"/>
            <a:ext cx="8518525" cy="993140"/>
          </a:xfrm>
          <a:prstGeom prst="rect">
            <a:avLst/>
          </a:prstGeom>
          <a:noFill/>
          <a:ln>
            <a:noFill/>
          </a:ln>
        </p:spPr>
        <p:txBody>
          <a:bodyPr spcFirstLastPara="1" wrap="square" lIns="0" tIns="25400" rIns="0" bIns="0" anchor="t" anchorCtr="0">
            <a:spAutoFit/>
          </a:bodyPr>
          <a:lstStyle/>
          <a:p>
            <a:pPr marL="12700" marR="501015" lvl="0" indent="0" algn="l" rtl="0">
              <a:lnSpc>
                <a:spcPct val="116666"/>
              </a:lnSpc>
              <a:spcBef>
                <a:spcPts val="0"/>
              </a:spcBef>
              <a:spcAft>
                <a:spcPts val="0"/>
              </a:spcAft>
              <a:buNone/>
            </a:pPr>
            <a:r>
              <a:rPr lang="it-IT" sz="1500">
                <a:solidFill>
                  <a:srgbClr val="313139"/>
                </a:solidFill>
                <a:latin typeface="Calibri"/>
                <a:ea typeface="Calibri"/>
                <a:cs typeface="Calibri"/>
                <a:sym typeface="Calibri"/>
              </a:rPr>
              <a:t>Il governo e la magistratura sono intervenuti con </a:t>
            </a:r>
            <a:r>
              <a:rPr lang="it-IT" sz="1500" b="1">
                <a:solidFill>
                  <a:srgbClr val="313139"/>
                </a:solidFill>
                <a:latin typeface="Calibri"/>
                <a:ea typeface="Calibri"/>
                <a:cs typeface="Calibri"/>
                <a:sym typeface="Calibri"/>
              </a:rPr>
              <a:t>misure d’emergenza</a:t>
            </a:r>
            <a:r>
              <a:rPr lang="it-IT" sz="1500">
                <a:solidFill>
                  <a:srgbClr val="313139"/>
                </a:solidFill>
                <a:latin typeface="Calibri"/>
                <a:ea typeface="Calibri"/>
                <a:cs typeface="Calibri"/>
                <a:sym typeface="Calibri"/>
              </a:rPr>
              <a:t>, cercando di trovare un equilibrio tra </a:t>
            </a:r>
            <a:r>
              <a:rPr lang="it-IT" sz="1500" b="1">
                <a:solidFill>
                  <a:srgbClr val="313139"/>
                </a:solidFill>
                <a:latin typeface="Calibri"/>
                <a:ea typeface="Calibri"/>
                <a:cs typeface="Calibri"/>
                <a:sym typeface="Calibri"/>
              </a:rPr>
              <a:t>tutela ambientale, continuità produttiva e occupazione</a:t>
            </a:r>
            <a:r>
              <a:rPr lang="it-IT" sz="1500">
                <a:solidFill>
                  <a:srgbClr val="313139"/>
                </a:solidFill>
                <a:latin typeface="Calibri"/>
                <a:ea typeface="Calibri"/>
                <a:cs typeface="Calibri"/>
                <a:sym typeface="Calibri"/>
              </a:rPr>
              <a:t>.</a:t>
            </a:r>
            <a:endParaRPr sz="1500">
              <a:latin typeface="Calibri"/>
              <a:ea typeface="Calibri"/>
              <a:cs typeface="Calibri"/>
              <a:sym typeface="Calibri"/>
            </a:endParaRPr>
          </a:p>
          <a:p>
            <a:pPr marL="12700" lvl="0" indent="0" algn="l" rtl="0">
              <a:lnSpc>
                <a:spcPct val="100000"/>
              </a:lnSpc>
              <a:spcBef>
                <a:spcPts val="105"/>
              </a:spcBef>
              <a:spcAft>
                <a:spcPts val="0"/>
              </a:spcAft>
              <a:buNone/>
            </a:pPr>
            <a:r>
              <a:rPr lang="it-IT" sz="1500">
                <a:solidFill>
                  <a:srgbClr val="313139"/>
                </a:solidFill>
                <a:latin typeface="Calibri"/>
                <a:ea typeface="Calibri"/>
                <a:cs typeface="Calibri"/>
                <a:sym typeface="Calibri"/>
              </a:rPr>
              <a:t>Questo caso dimostra quanto sia fondamentale per le aziende adottare </a:t>
            </a:r>
            <a:r>
              <a:rPr lang="it-IT" sz="1500" b="1">
                <a:solidFill>
                  <a:srgbClr val="313139"/>
                </a:solidFill>
                <a:latin typeface="Calibri"/>
                <a:ea typeface="Calibri"/>
                <a:cs typeface="Calibri"/>
                <a:sym typeface="Calibri"/>
              </a:rPr>
              <a:t>una governance sostenibile</a:t>
            </a:r>
            <a:endParaRPr sz="1500">
              <a:latin typeface="Calibri"/>
              <a:ea typeface="Calibri"/>
              <a:cs typeface="Calibri"/>
              <a:sym typeface="Calibri"/>
            </a:endParaRPr>
          </a:p>
          <a:p>
            <a:pPr marL="12700" lvl="0" indent="0" algn="l" rtl="0">
              <a:lnSpc>
                <a:spcPct val="100000"/>
              </a:lnSpc>
              <a:spcBef>
                <a:spcPts val="310"/>
              </a:spcBef>
              <a:spcAft>
                <a:spcPts val="0"/>
              </a:spcAft>
              <a:buNone/>
            </a:pPr>
            <a:r>
              <a:rPr lang="it-IT" sz="1500">
                <a:solidFill>
                  <a:srgbClr val="313139"/>
                </a:solidFill>
                <a:latin typeface="Calibri"/>
                <a:ea typeface="Calibri"/>
                <a:cs typeface="Calibri"/>
                <a:sym typeface="Calibri"/>
              </a:rPr>
              <a:t>e sistemi efficaci </a:t>
            </a:r>
            <a:r>
              <a:rPr lang="it-IT" sz="1500" b="1">
                <a:solidFill>
                  <a:srgbClr val="313139"/>
                </a:solidFill>
                <a:latin typeface="Calibri"/>
                <a:ea typeface="Calibri"/>
                <a:cs typeface="Calibri"/>
                <a:sym typeface="Calibri"/>
              </a:rPr>
              <a:t>di controllo e rendicontazione ambientale</a:t>
            </a:r>
            <a:r>
              <a:rPr lang="it-IT" sz="1500">
                <a:solidFill>
                  <a:srgbClr val="313139"/>
                </a:solidFill>
                <a:latin typeface="Calibri"/>
                <a:ea typeface="Calibri"/>
                <a:cs typeface="Calibri"/>
                <a:sym typeface="Calibri"/>
              </a:rPr>
              <a:t>.</a:t>
            </a:r>
            <a:endParaRPr sz="1500">
              <a:latin typeface="Calibri"/>
              <a:ea typeface="Calibri"/>
              <a:cs typeface="Calibri"/>
              <a:sym typeface="Calibri"/>
            </a:endParaRPr>
          </a:p>
        </p:txBody>
      </p:sp>
      <p:sp>
        <p:nvSpPr>
          <p:cNvPr id="677" name="Google Shape;677;p45"/>
          <p:cNvSpPr/>
          <p:nvPr/>
        </p:nvSpPr>
        <p:spPr>
          <a:xfrm>
            <a:off x="0" y="3629786"/>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678" name="Google Shape;678;p45"/>
          <p:cNvPicPr preferRelativeResize="0"/>
          <p:nvPr/>
        </p:nvPicPr>
        <p:blipFill rotWithShape="1">
          <a:blip r:embed="rId4">
            <a:alphaModFix/>
          </a:blip>
          <a:srcRect/>
          <a:stretch/>
        </p:blipFill>
        <p:spPr>
          <a:xfrm>
            <a:off x="581023" y="261112"/>
            <a:ext cx="1245325" cy="34087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pic>
        <p:nvPicPr>
          <p:cNvPr id="683" name="Google Shape;683;p46"/>
          <p:cNvPicPr preferRelativeResize="0"/>
          <p:nvPr/>
        </p:nvPicPr>
        <p:blipFill rotWithShape="1">
          <a:blip r:embed="rId3">
            <a:alphaModFix/>
          </a:blip>
          <a:srcRect/>
          <a:stretch/>
        </p:blipFill>
        <p:spPr>
          <a:xfrm>
            <a:off x="10674096" y="420623"/>
            <a:ext cx="1118616" cy="234695"/>
          </a:xfrm>
          <a:prstGeom prst="rect">
            <a:avLst/>
          </a:prstGeom>
          <a:noFill/>
          <a:ln>
            <a:noFill/>
          </a:ln>
        </p:spPr>
      </p:pic>
      <p:sp>
        <p:nvSpPr>
          <p:cNvPr id="684" name="Google Shape;684;p46"/>
          <p:cNvSpPr/>
          <p:nvPr/>
        </p:nvSpPr>
        <p:spPr>
          <a:xfrm>
            <a:off x="0" y="3504552"/>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685" name="Google Shape;685;p46" descr="$PPTXTitle"/>
          <p:cNvSpPr txBox="1">
            <a:spLocks noGrp="1"/>
          </p:cNvSpPr>
          <p:nvPr>
            <p:ph type="title"/>
          </p:nvPr>
        </p:nvSpPr>
        <p:spPr>
          <a:xfrm>
            <a:off x="386079" y="1411694"/>
            <a:ext cx="9319260" cy="3606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200">
                <a:solidFill>
                  <a:srgbClr val="92D050"/>
                </a:solidFill>
              </a:rPr>
              <a:t>Il caso ILVA a Taranto – tra produzione industriale e responsabilità ambientale</a:t>
            </a:r>
            <a:endParaRPr sz="2200"/>
          </a:p>
        </p:txBody>
      </p:sp>
      <p:sp>
        <p:nvSpPr>
          <p:cNvPr id="686" name="Google Shape;686;p46"/>
          <p:cNvSpPr txBox="1"/>
          <p:nvPr/>
        </p:nvSpPr>
        <p:spPr>
          <a:xfrm>
            <a:off x="378459" y="2231849"/>
            <a:ext cx="7969884" cy="2528570"/>
          </a:xfrm>
          <a:prstGeom prst="rect">
            <a:avLst/>
          </a:prstGeom>
          <a:noFill/>
          <a:ln>
            <a:noFill/>
          </a:ln>
        </p:spPr>
        <p:txBody>
          <a:bodyPr spcFirstLastPara="1" wrap="square" lIns="0" tIns="93975" rIns="0" bIns="0" anchor="t" anchorCtr="0">
            <a:spAutoFit/>
          </a:bodyPr>
          <a:lstStyle/>
          <a:p>
            <a:pPr marL="20320" lvl="0" indent="0" algn="l" rtl="0">
              <a:lnSpc>
                <a:spcPct val="100000"/>
              </a:lnSpc>
              <a:spcBef>
                <a:spcPts val="0"/>
              </a:spcBef>
              <a:spcAft>
                <a:spcPts val="0"/>
              </a:spcAft>
              <a:buNone/>
            </a:pPr>
            <a:r>
              <a:rPr lang="it-IT" sz="1500" b="1">
                <a:solidFill>
                  <a:srgbClr val="313139"/>
                </a:solidFill>
                <a:latin typeface="Calibri"/>
                <a:ea typeface="Calibri"/>
                <a:cs typeface="Calibri"/>
                <a:sym typeface="Calibri"/>
              </a:rPr>
              <a:t>Aspetti rilevanti per il modulo:</a:t>
            </a:r>
            <a:endParaRPr sz="1500">
              <a:latin typeface="Calibri"/>
              <a:ea typeface="Calibri"/>
              <a:cs typeface="Calibri"/>
              <a:sym typeface="Calibri"/>
            </a:endParaRPr>
          </a:p>
          <a:p>
            <a:pPr marL="20320" marR="5080" lvl="0" indent="-107950" algn="l" rtl="0">
              <a:lnSpc>
                <a:spcPct val="105999"/>
              </a:lnSpc>
              <a:spcBef>
                <a:spcPts val="1155"/>
              </a:spcBef>
              <a:spcAft>
                <a:spcPts val="0"/>
              </a:spcAft>
              <a:buClr>
                <a:srgbClr val="313139"/>
              </a:buClr>
              <a:buSzPts val="1700"/>
              <a:buFont typeface="Arial"/>
              <a:buChar char="•"/>
            </a:pPr>
            <a:r>
              <a:rPr lang="it-IT" sz="1500">
                <a:solidFill>
                  <a:srgbClr val="313139"/>
                </a:solidFill>
                <a:latin typeface="Calibri"/>
                <a:ea typeface="Calibri"/>
                <a:cs typeface="Calibri"/>
                <a:sym typeface="Calibri"/>
              </a:rPr>
              <a:t>	L’importanza della </a:t>
            </a:r>
            <a:r>
              <a:rPr lang="it-IT" sz="1500" b="1">
                <a:solidFill>
                  <a:srgbClr val="313139"/>
                </a:solidFill>
                <a:latin typeface="Calibri"/>
                <a:ea typeface="Calibri"/>
                <a:cs typeface="Calibri"/>
                <a:sym typeface="Calibri"/>
              </a:rPr>
              <a:t>conformità alle normative ambientali </a:t>
            </a:r>
            <a:r>
              <a:rPr lang="it-IT" sz="1500">
                <a:solidFill>
                  <a:srgbClr val="313139"/>
                </a:solidFill>
                <a:latin typeface="Calibri"/>
                <a:ea typeface="Calibri"/>
                <a:cs typeface="Calibri"/>
                <a:sym typeface="Calibri"/>
              </a:rPr>
              <a:t>come garanzia della responsabilità aziendale.</a:t>
            </a:r>
            <a:endParaRPr sz="1500">
              <a:latin typeface="Calibri"/>
              <a:ea typeface="Calibri"/>
              <a:cs typeface="Calibri"/>
              <a:sym typeface="Calibri"/>
            </a:endParaRPr>
          </a:p>
          <a:p>
            <a:pPr marL="20320" marR="594995" lvl="0" indent="-107950" algn="l" rtl="0">
              <a:lnSpc>
                <a:spcPct val="105999"/>
              </a:lnSpc>
              <a:spcBef>
                <a:spcPts val="1135"/>
              </a:spcBef>
              <a:spcAft>
                <a:spcPts val="0"/>
              </a:spcAft>
              <a:buClr>
                <a:srgbClr val="313139"/>
              </a:buClr>
              <a:buSzPts val="1700"/>
              <a:buFont typeface="Arial"/>
              <a:buChar char="•"/>
            </a:pPr>
            <a:r>
              <a:rPr lang="it-IT" sz="1500">
                <a:solidFill>
                  <a:srgbClr val="313139"/>
                </a:solidFill>
                <a:latin typeface="Calibri"/>
                <a:ea typeface="Calibri"/>
                <a:cs typeface="Calibri"/>
                <a:sym typeface="Calibri"/>
              </a:rPr>
              <a:t>	Il ruolo degli </a:t>
            </a:r>
            <a:r>
              <a:rPr lang="it-IT" sz="1500" b="1">
                <a:solidFill>
                  <a:srgbClr val="313139"/>
                </a:solidFill>
                <a:latin typeface="Calibri"/>
                <a:ea typeface="Calibri"/>
                <a:cs typeface="Calibri"/>
                <a:sym typeface="Calibri"/>
              </a:rPr>
              <a:t>strumenti di valutazione e autorizzazione </a:t>
            </a:r>
            <a:r>
              <a:rPr lang="it-IT" sz="1500">
                <a:solidFill>
                  <a:srgbClr val="313139"/>
                </a:solidFill>
                <a:latin typeface="Calibri"/>
                <a:ea typeface="Calibri"/>
                <a:cs typeface="Calibri"/>
                <a:sym typeface="Calibri"/>
              </a:rPr>
              <a:t>(VIA, VAS, VIA integrata) nella prevenzione e nella riduzione degli impatti industriali.</a:t>
            </a:r>
            <a:endParaRPr sz="1500">
              <a:latin typeface="Calibri"/>
              <a:ea typeface="Calibri"/>
              <a:cs typeface="Calibri"/>
              <a:sym typeface="Calibri"/>
            </a:endParaRPr>
          </a:p>
          <a:p>
            <a:pPr marL="20320" marR="387985" lvl="0" indent="-107950" algn="l" rtl="0">
              <a:lnSpc>
                <a:spcPct val="105999"/>
              </a:lnSpc>
              <a:spcBef>
                <a:spcPts val="1140"/>
              </a:spcBef>
              <a:spcAft>
                <a:spcPts val="0"/>
              </a:spcAft>
              <a:buClr>
                <a:srgbClr val="313139"/>
              </a:buClr>
              <a:buSzPts val="1700"/>
              <a:buFont typeface="Arial"/>
              <a:buChar char="•"/>
            </a:pPr>
            <a:r>
              <a:rPr lang="it-IT" sz="1500">
                <a:solidFill>
                  <a:srgbClr val="313139"/>
                </a:solidFill>
                <a:latin typeface="Calibri"/>
                <a:ea typeface="Calibri"/>
                <a:cs typeface="Calibri"/>
                <a:sym typeface="Calibri"/>
              </a:rPr>
              <a:t>	La necessità di </a:t>
            </a:r>
            <a:r>
              <a:rPr lang="it-IT" sz="1500" b="1">
                <a:solidFill>
                  <a:srgbClr val="313139"/>
                </a:solidFill>
                <a:latin typeface="Calibri"/>
                <a:ea typeface="Calibri"/>
                <a:cs typeface="Calibri"/>
                <a:sym typeface="Calibri"/>
              </a:rPr>
              <a:t>audit ESG e di una rendicontazione trasparente </a:t>
            </a:r>
            <a:r>
              <a:rPr lang="it-IT" sz="1500">
                <a:solidFill>
                  <a:srgbClr val="313139"/>
                </a:solidFill>
                <a:latin typeface="Calibri"/>
                <a:ea typeface="Calibri"/>
                <a:cs typeface="Calibri"/>
                <a:sym typeface="Calibri"/>
              </a:rPr>
              <a:t>per monitorare i rischi e migliorare la fiducia degli stakeholder.</a:t>
            </a:r>
            <a:endParaRPr sz="1500">
              <a:latin typeface="Calibri"/>
              <a:ea typeface="Calibri"/>
              <a:cs typeface="Calibri"/>
              <a:sym typeface="Calibri"/>
            </a:endParaRPr>
          </a:p>
          <a:p>
            <a:pPr marL="20320" marR="417830" lvl="0" indent="-107950" algn="l" rtl="0">
              <a:lnSpc>
                <a:spcPct val="105999"/>
              </a:lnSpc>
              <a:spcBef>
                <a:spcPts val="1135"/>
              </a:spcBef>
              <a:spcAft>
                <a:spcPts val="0"/>
              </a:spcAft>
              <a:buClr>
                <a:srgbClr val="313139"/>
              </a:buClr>
              <a:buSzPts val="1700"/>
              <a:buFont typeface="Arial"/>
              <a:buChar char="•"/>
            </a:pPr>
            <a:r>
              <a:rPr lang="it-IT" sz="1500">
                <a:solidFill>
                  <a:srgbClr val="313139"/>
                </a:solidFill>
                <a:latin typeface="Calibri"/>
                <a:ea typeface="Calibri"/>
                <a:cs typeface="Calibri"/>
                <a:sym typeface="Calibri"/>
              </a:rPr>
              <a:t>	L’ILVA come esempio di </a:t>
            </a:r>
            <a:r>
              <a:rPr lang="it-IT" sz="1500" b="1">
                <a:solidFill>
                  <a:srgbClr val="313139"/>
                </a:solidFill>
                <a:latin typeface="Calibri"/>
                <a:ea typeface="Calibri"/>
                <a:cs typeface="Calibri"/>
                <a:sym typeface="Calibri"/>
              </a:rPr>
              <a:t>mancata integrazione tra sostenibilità, governance e strategia industriale</a:t>
            </a:r>
            <a:r>
              <a:rPr lang="it-IT" sz="1500">
                <a:solidFill>
                  <a:srgbClr val="313139"/>
                </a:solidFill>
                <a:latin typeface="Calibri"/>
                <a:ea typeface="Calibri"/>
                <a:cs typeface="Calibri"/>
                <a:sym typeface="Calibri"/>
              </a:rPr>
              <a:t>.</a:t>
            </a:r>
            <a:endParaRPr sz="1500">
              <a:latin typeface="Calibri"/>
              <a:ea typeface="Calibri"/>
              <a:cs typeface="Calibri"/>
              <a:sym typeface="Calibri"/>
            </a:endParaRPr>
          </a:p>
        </p:txBody>
      </p:sp>
      <p:grpSp>
        <p:nvGrpSpPr>
          <p:cNvPr id="687" name="Google Shape;687;p46"/>
          <p:cNvGrpSpPr/>
          <p:nvPr/>
        </p:nvGrpSpPr>
        <p:grpSpPr>
          <a:xfrm>
            <a:off x="374650" y="311962"/>
            <a:ext cx="1335023" cy="416000"/>
            <a:chOff x="374650" y="311962"/>
            <a:chExt cx="1335023" cy="416000"/>
          </a:xfrm>
        </p:grpSpPr>
        <p:pic>
          <p:nvPicPr>
            <p:cNvPr id="688" name="Google Shape;688;p46"/>
            <p:cNvPicPr preferRelativeResize="0"/>
            <p:nvPr/>
          </p:nvPicPr>
          <p:blipFill rotWithShape="1">
            <a:blip r:embed="rId4">
              <a:alphaModFix/>
            </a:blip>
            <a:srcRect/>
            <a:stretch/>
          </p:blipFill>
          <p:spPr>
            <a:xfrm>
              <a:off x="464348" y="311962"/>
              <a:ext cx="1245325" cy="340875"/>
            </a:xfrm>
            <a:prstGeom prst="rect">
              <a:avLst/>
            </a:prstGeom>
            <a:noFill/>
            <a:ln>
              <a:noFill/>
            </a:ln>
          </p:spPr>
        </p:pic>
        <p:pic>
          <p:nvPicPr>
            <p:cNvPr id="689" name="Google Shape;689;p46"/>
            <p:cNvPicPr preferRelativeResize="0"/>
            <p:nvPr/>
          </p:nvPicPr>
          <p:blipFill rotWithShape="1">
            <a:blip r:embed="rId5">
              <a:alphaModFix/>
            </a:blip>
            <a:srcRect/>
            <a:stretch/>
          </p:blipFill>
          <p:spPr>
            <a:xfrm>
              <a:off x="374650" y="389636"/>
              <a:ext cx="1237488" cy="338326"/>
            </a:xfrm>
            <a:prstGeom prst="rect">
              <a:avLst/>
            </a:prstGeom>
            <a:noFill/>
            <a:ln>
              <a:noFill/>
            </a:ln>
          </p:spPr>
        </p:pic>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pic>
        <p:nvPicPr>
          <p:cNvPr id="694" name="Google Shape;694;p47"/>
          <p:cNvPicPr preferRelativeResize="0"/>
          <p:nvPr/>
        </p:nvPicPr>
        <p:blipFill rotWithShape="1">
          <a:blip r:embed="rId3">
            <a:alphaModFix/>
          </a:blip>
          <a:srcRect/>
          <a:stretch/>
        </p:blipFill>
        <p:spPr>
          <a:xfrm>
            <a:off x="10674096" y="420623"/>
            <a:ext cx="1118616" cy="234695"/>
          </a:xfrm>
          <a:prstGeom prst="rect">
            <a:avLst/>
          </a:prstGeom>
          <a:noFill/>
          <a:ln>
            <a:noFill/>
          </a:ln>
        </p:spPr>
      </p:pic>
      <p:sp>
        <p:nvSpPr>
          <p:cNvPr id="695" name="Google Shape;695;p47" descr="$PPTXTitle"/>
          <p:cNvSpPr txBox="1">
            <a:spLocks noGrp="1"/>
          </p:cNvSpPr>
          <p:nvPr>
            <p:ph type="title"/>
          </p:nvPr>
        </p:nvSpPr>
        <p:spPr>
          <a:xfrm>
            <a:off x="2896870" y="565861"/>
            <a:ext cx="5652770" cy="656590"/>
          </a:xfrm>
          <a:prstGeom prst="rect">
            <a:avLst/>
          </a:prstGeom>
          <a:noFill/>
          <a:ln>
            <a:noFill/>
          </a:ln>
        </p:spPr>
        <p:txBody>
          <a:bodyPr spcFirstLastPara="1" wrap="square" lIns="0" tIns="12700" rIns="0" bIns="0" anchor="t" anchorCtr="0">
            <a:spAutoFit/>
          </a:bodyPr>
          <a:lstStyle/>
          <a:p>
            <a:pPr marL="12700" marR="5080" lvl="0" indent="499745" algn="l" rtl="0">
              <a:lnSpc>
                <a:spcPct val="106200"/>
              </a:lnSpc>
              <a:spcBef>
                <a:spcPts val="0"/>
              </a:spcBef>
              <a:spcAft>
                <a:spcPts val="0"/>
              </a:spcAft>
              <a:buNone/>
            </a:pPr>
            <a:r>
              <a:rPr lang="it-IT" sz="1950">
                <a:solidFill>
                  <a:srgbClr val="90C225"/>
                </a:solidFill>
              </a:rPr>
              <a:t>Caso di studio: </a:t>
            </a:r>
            <a:r>
              <a:rPr lang="it-IT" sz="1950">
                <a:solidFill>
                  <a:srgbClr val="92D050"/>
                </a:solidFill>
              </a:rPr>
              <a:t>Il caso ILVA a Taranto – tra produzione industriale e responsabilità ambientale</a:t>
            </a:r>
            <a:endParaRPr sz="1950"/>
          </a:p>
        </p:txBody>
      </p:sp>
      <p:sp>
        <p:nvSpPr>
          <p:cNvPr id="696" name="Google Shape;696;p47"/>
          <p:cNvSpPr txBox="1"/>
          <p:nvPr/>
        </p:nvSpPr>
        <p:spPr>
          <a:xfrm>
            <a:off x="480694" y="2047912"/>
            <a:ext cx="141605"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F47520"/>
                </a:solidFill>
                <a:latin typeface="Lucida Sans"/>
                <a:ea typeface="Lucida Sans"/>
                <a:cs typeface="Lucida Sans"/>
                <a:sym typeface="Lucida Sans"/>
              </a:rPr>
              <a:t>▶</a:t>
            </a:r>
            <a:endParaRPr sz="1200">
              <a:latin typeface="Lucida Sans"/>
              <a:ea typeface="Lucida Sans"/>
              <a:cs typeface="Lucida Sans"/>
              <a:sym typeface="Lucida Sans"/>
            </a:endParaRPr>
          </a:p>
        </p:txBody>
      </p:sp>
      <p:sp>
        <p:nvSpPr>
          <p:cNvPr id="697" name="Google Shape;697;p47"/>
          <p:cNvSpPr txBox="1"/>
          <p:nvPr/>
        </p:nvSpPr>
        <p:spPr>
          <a:xfrm>
            <a:off x="4420235" y="1780971"/>
            <a:ext cx="2726055" cy="2844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700" b="1">
                <a:solidFill>
                  <a:srgbClr val="92D050"/>
                </a:solidFill>
                <a:latin typeface="Calibri"/>
                <a:ea typeface="Calibri"/>
                <a:cs typeface="Calibri"/>
                <a:sym typeface="Calibri"/>
              </a:rPr>
              <a:t>Domande sul caso di studio</a:t>
            </a:r>
            <a:endParaRPr sz="1700">
              <a:latin typeface="Calibri"/>
              <a:ea typeface="Calibri"/>
              <a:cs typeface="Calibri"/>
              <a:sym typeface="Calibri"/>
            </a:endParaRPr>
          </a:p>
        </p:txBody>
      </p:sp>
      <p:sp>
        <p:nvSpPr>
          <p:cNvPr id="698" name="Google Shape;698;p47"/>
          <p:cNvSpPr txBox="1"/>
          <p:nvPr/>
        </p:nvSpPr>
        <p:spPr>
          <a:xfrm>
            <a:off x="806449" y="1933130"/>
            <a:ext cx="10073640" cy="1132205"/>
          </a:xfrm>
          <a:prstGeom prst="rect">
            <a:avLst/>
          </a:prstGeom>
          <a:noFill/>
          <a:ln>
            <a:noFill/>
          </a:ln>
        </p:spPr>
        <p:txBody>
          <a:bodyPr spcFirstLastPara="1" wrap="square" lIns="0" tIns="127000" rIns="0" bIns="0" anchor="t" anchorCtr="0">
            <a:spAutoFit/>
          </a:bodyPr>
          <a:lstStyle/>
          <a:p>
            <a:pPr marL="12700" lvl="0" indent="0" algn="l" rtl="0">
              <a:lnSpc>
                <a:spcPct val="100000"/>
              </a:lnSpc>
              <a:spcBef>
                <a:spcPts val="0"/>
              </a:spcBef>
              <a:spcAft>
                <a:spcPts val="0"/>
              </a:spcAft>
              <a:buNone/>
            </a:pPr>
            <a:r>
              <a:rPr lang="it-IT" sz="1500" b="1">
                <a:solidFill>
                  <a:srgbClr val="2C3B43"/>
                </a:solidFill>
                <a:latin typeface="Calibri"/>
                <a:ea typeface="Calibri"/>
                <a:cs typeface="Calibri"/>
                <a:sym typeface="Calibri"/>
              </a:rPr>
              <a:t>Domanda 1:</a:t>
            </a:r>
            <a:endParaRPr sz="1500">
              <a:latin typeface="Calibri"/>
              <a:ea typeface="Calibri"/>
              <a:cs typeface="Calibri"/>
              <a:sym typeface="Calibri"/>
            </a:endParaRPr>
          </a:p>
          <a:p>
            <a:pPr marL="12700" lvl="0" indent="0" algn="l" rtl="0">
              <a:lnSpc>
                <a:spcPct val="117333"/>
              </a:lnSpc>
              <a:spcBef>
                <a:spcPts val="905"/>
              </a:spcBef>
              <a:spcAft>
                <a:spcPts val="0"/>
              </a:spcAft>
              <a:buNone/>
            </a:pPr>
            <a:r>
              <a:rPr lang="it-IT" sz="1500">
                <a:solidFill>
                  <a:srgbClr val="313139"/>
                </a:solidFill>
                <a:latin typeface="Calibri"/>
                <a:ea typeface="Calibri"/>
                <a:cs typeface="Calibri"/>
                <a:sym typeface="Calibri"/>
              </a:rPr>
              <a:t>Quali errori di gestione e governance hanno contribuito alla crisi ambientale presso l’ILVA di Taranto?</a:t>
            </a:r>
            <a:endParaRPr sz="1500">
              <a:latin typeface="Calibri"/>
              <a:ea typeface="Calibri"/>
              <a:cs typeface="Calibri"/>
              <a:sym typeface="Calibri"/>
            </a:endParaRPr>
          </a:p>
          <a:p>
            <a:pPr marL="12700" marR="5080" lvl="0" indent="0" algn="l" rtl="0">
              <a:lnSpc>
                <a:spcPct val="105999"/>
              </a:lnSpc>
              <a:spcBef>
                <a:spcPts val="190"/>
              </a:spcBef>
              <a:spcAft>
                <a:spcPts val="0"/>
              </a:spcAft>
              <a:buNone/>
            </a:pPr>
            <a:r>
              <a:rPr lang="it-IT" sz="1500">
                <a:solidFill>
                  <a:srgbClr val="313139"/>
                </a:solidFill>
                <a:latin typeface="Calibri"/>
                <a:ea typeface="Calibri"/>
                <a:cs typeface="Calibri"/>
                <a:sym typeface="Calibri"/>
              </a:rPr>
              <a:t>Indicare almeno due ambiti in cui una corretta applicazione delle normative ambientali (VIA, VAS, IEA) avrebbe potuto prevenire o mitigare il danno.</a:t>
            </a:r>
            <a:endParaRPr sz="1500">
              <a:latin typeface="Calibri"/>
              <a:ea typeface="Calibri"/>
              <a:cs typeface="Calibri"/>
              <a:sym typeface="Calibri"/>
            </a:endParaRPr>
          </a:p>
        </p:txBody>
      </p:sp>
      <p:sp>
        <p:nvSpPr>
          <p:cNvPr id="699" name="Google Shape;699;p47"/>
          <p:cNvSpPr txBox="1"/>
          <p:nvPr/>
        </p:nvSpPr>
        <p:spPr>
          <a:xfrm>
            <a:off x="480694" y="2384945"/>
            <a:ext cx="141605"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F47520"/>
                </a:solidFill>
                <a:latin typeface="Lucida Sans"/>
                <a:ea typeface="Lucida Sans"/>
                <a:cs typeface="Lucida Sans"/>
                <a:sym typeface="Lucida Sans"/>
              </a:rPr>
              <a:t>▶</a:t>
            </a:r>
            <a:endParaRPr sz="1200">
              <a:latin typeface="Lucida Sans"/>
              <a:ea typeface="Lucida Sans"/>
              <a:cs typeface="Lucida Sans"/>
              <a:sym typeface="Lucida Sans"/>
            </a:endParaRPr>
          </a:p>
        </p:txBody>
      </p:sp>
      <p:sp>
        <p:nvSpPr>
          <p:cNvPr id="700" name="Google Shape;700;p47"/>
          <p:cNvSpPr txBox="1"/>
          <p:nvPr/>
        </p:nvSpPr>
        <p:spPr>
          <a:xfrm>
            <a:off x="480694" y="3124085"/>
            <a:ext cx="14732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90C225"/>
                </a:solidFill>
                <a:latin typeface="Lucida Sans"/>
                <a:ea typeface="Lucida Sans"/>
                <a:cs typeface="Lucida Sans"/>
                <a:sym typeface="Lucida Sans"/>
              </a:rPr>
              <a:t>▶</a:t>
            </a:r>
            <a:endParaRPr sz="1200">
              <a:latin typeface="Lucida Sans"/>
              <a:ea typeface="Lucida Sans"/>
              <a:cs typeface="Lucida Sans"/>
              <a:sym typeface="Lucida Sans"/>
            </a:endParaRPr>
          </a:p>
        </p:txBody>
      </p:sp>
      <p:sp>
        <p:nvSpPr>
          <p:cNvPr id="701" name="Google Shape;701;p47"/>
          <p:cNvSpPr txBox="1"/>
          <p:nvPr/>
        </p:nvSpPr>
        <p:spPr>
          <a:xfrm>
            <a:off x="480694" y="3442411"/>
            <a:ext cx="141605"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F47520"/>
                </a:solidFill>
                <a:latin typeface="Lucida Sans"/>
                <a:ea typeface="Lucida Sans"/>
                <a:cs typeface="Lucida Sans"/>
                <a:sym typeface="Lucida Sans"/>
              </a:rPr>
              <a:t>▶</a:t>
            </a:r>
            <a:endParaRPr sz="1200">
              <a:latin typeface="Lucida Sans"/>
              <a:ea typeface="Lucida Sans"/>
              <a:cs typeface="Lucida Sans"/>
              <a:sym typeface="Lucida Sans"/>
            </a:endParaRPr>
          </a:p>
        </p:txBody>
      </p:sp>
      <p:sp>
        <p:nvSpPr>
          <p:cNvPr id="702" name="Google Shape;702;p47"/>
          <p:cNvSpPr txBox="1"/>
          <p:nvPr/>
        </p:nvSpPr>
        <p:spPr>
          <a:xfrm>
            <a:off x="806449" y="3340252"/>
            <a:ext cx="9849485" cy="1131570"/>
          </a:xfrm>
          <a:prstGeom prst="rect">
            <a:avLst/>
          </a:prstGeom>
          <a:noFill/>
          <a:ln>
            <a:noFill/>
          </a:ln>
        </p:spPr>
        <p:txBody>
          <a:bodyPr spcFirstLastPara="1" wrap="square" lIns="0" tIns="114925" rIns="0" bIns="0" anchor="t" anchorCtr="0">
            <a:spAutoFit/>
          </a:bodyPr>
          <a:lstStyle/>
          <a:p>
            <a:pPr marL="12700" lvl="0" indent="0" algn="l" rtl="0">
              <a:lnSpc>
                <a:spcPct val="100000"/>
              </a:lnSpc>
              <a:spcBef>
                <a:spcPts val="0"/>
              </a:spcBef>
              <a:spcAft>
                <a:spcPts val="0"/>
              </a:spcAft>
              <a:buNone/>
            </a:pPr>
            <a:r>
              <a:rPr lang="it-IT" sz="1500" b="1">
                <a:solidFill>
                  <a:srgbClr val="313139"/>
                </a:solidFill>
                <a:latin typeface="Calibri"/>
                <a:ea typeface="Calibri"/>
                <a:cs typeface="Calibri"/>
                <a:sym typeface="Calibri"/>
              </a:rPr>
              <a:t>Domanda </a:t>
            </a:r>
            <a:r>
              <a:rPr lang="it-IT" sz="1500" b="1">
                <a:solidFill>
                  <a:srgbClr val="2C3B43"/>
                </a:solidFill>
                <a:latin typeface="Calibri"/>
                <a:ea typeface="Calibri"/>
                <a:cs typeface="Calibri"/>
                <a:sym typeface="Calibri"/>
              </a:rPr>
              <a:t>2:</a:t>
            </a:r>
            <a:endParaRPr sz="1500">
              <a:latin typeface="Calibri"/>
              <a:ea typeface="Calibri"/>
              <a:cs typeface="Calibri"/>
              <a:sym typeface="Calibri"/>
            </a:endParaRPr>
          </a:p>
          <a:p>
            <a:pPr marL="12700" marR="5080" lvl="0" indent="0" algn="l" rtl="0">
              <a:lnSpc>
                <a:spcPct val="105999"/>
              </a:lnSpc>
              <a:spcBef>
                <a:spcPts val="1030"/>
              </a:spcBef>
              <a:spcAft>
                <a:spcPts val="0"/>
              </a:spcAft>
              <a:buNone/>
            </a:pPr>
            <a:r>
              <a:rPr lang="it-IT" sz="1500">
                <a:solidFill>
                  <a:srgbClr val="313139"/>
                </a:solidFill>
                <a:latin typeface="Calibri"/>
                <a:ea typeface="Calibri"/>
                <a:cs typeface="Calibri"/>
                <a:sym typeface="Calibri"/>
              </a:rPr>
              <a:t>In che modo si sarebbe potuta integrare all’interno dell’azienda una strategia ESG efficace per conciliare lo sviluppo industriale e la tutela dell’ambiente?</a:t>
            </a:r>
            <a:endParaRPr sz="1500">
              <a:latin typeface="Calibri"/>
              <a:ea typeface="Calibri"/>
              <a:cs typeface="Calibri"/>
              <a:sym typeface="Calibri"/>
            </a:endParaRPr>
          </a:p>
          <a:p>
            <a:pPr marL="12700" lvl="0" indent="0" algn="l" rtl="0">
              <a:lnSpc>
                <a:spcPct val="100000"/>
              </a:lnSpc>
              <a:spcBef>
                <a:spcPts val="90"/>
              </a:spcBef>
              <a:spcAft>
                <a:spcPts val="0"/>
              </a:spcAft>
              <a:buNone/>
            </a:pPr>
            <a:r>
              <a:rPr lang="it-IT" sz="1500">
                <a:solidFill>
                  <a:srgbClr val="313139"/>
                </a:solidFill>
                <a:latin typeface="Calibri"/>
                <a:ea typeface="Calibri"/>
                <a:cs typeface="Calibri"/>
                <a:sym typeface="Calibri"/>
              </a:rPr>
              <a:t>Proponi due azioni concrete di miglioramento in materia di rendicontazione e audit di sostenibilità.</a:t>
            </a:r>
            <a:endParaRPr sz="1500">
              <a:latin typeface="Calibri"/>
              <a:ea typeface="Calibri"/>
              <a:cs typeface="Calibri"/>
              <a:sym typeface="Calibri"/>
            </a:endParaRPr>
          </a:p>
        </p:txBody>
      </p:sp>
      <p:sp>
        <p:nvSpPr>
          <p:cNvPr id="703" name="Google Shape;703;p47"/>
          <p:cNvSpPr txBox="1"/>
          <p:nvPr/>
        </p:nvSpPr>
        <p:spPr>
          <a:xfrm>
            <a:off x="480059" y="3766820"/>
            <a:ext cx="141605"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F47520"/>
                </a:solidFill>
                <a:latin typeface="Lucida Sans"/>
                <a:ea typeface="Lucida Sans"/>
                <a:cs typeface="Lucida Sans"/>
                <a:sym typeface="Lucida Sans"/>
              </a:rPr>
              <a:t>▶</a:t>
            </a:r>
            <a:endParaRPr sz="1200">
              <a:latin typeface="Lucida Sans"/>
              <a:ea typeface="Lucida Sans"/>
              <a:cs typeface="Lucida Sans"/>
              <a:sym typeface="Lucida Sans"/>
            </a:endParaRPr>
          </a:p>
        </p:txBody>
      </p:sp>
      <p:sp>
        <p:nvSpPr>
          <p:cNvPr id="704" name="Google Shape;704;p47"/>
          <p:cNvSpPr txBox="1"/>
          <p:nvPr/>
        </p:nvSpPr>
        <p:spPr>
          <a:xfrm>
            <a:off x="480694" y="4904320"/>
            <a:ext cx="141605"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F47520"/>
                </a:solidFill>
                <a:latin typeface="Lucida Sans"/>
                <a:ea typeface="Lucida Sans"/>
                <a:cs typeface="Lucida Sans"/>
                <a:sym typeface="Lucida Sans"/>
              </a:rPr>
              <a:t>▶</a:t>
            </a:r>
            <a:endParaRPr sz="1200">
              <a:latin typeface="Lucida Sans"/>
              <a:ea typeface="Lucida Sans"/>
              <a:cs typeface="Lucida Sans"/>
              <a:sym typeface="Lucida Sans"/>
            </a:endParaRPr>
          </a:p>
        </p:txBody>
      </p:sp>
      <p:sp>
        <p:nvSpPr>
          <p:cNvPr id="705" name="Google Shape;705;p47"/>
          <p:cNvSpPr txBox="1"/>
          <p:nvPr/>
        </p:nvSpPr>
        <p:spPr>
          <a:xfrm>
            <a:off x="806449" y="4802162"/>
            <a:ext cx="10305415" cy="1131570"/>
          </a:xfrm>
          <a:prstGeom prst="rect">
            <a:avLst/>
          </a:prstGeom>
          <a:noFill/>
          <a:ln>
            <a:noFill/>
          </a:ln>
        </p:spPr>
        <p:txBody>
          <a:bodyPr spcFirstLastPara="1" wrap="square" lIns="0" tIns="114925" rIns="0" bIns="0" anchor="t" anchorCtr="0">
            <a:spAutoFit/>
          </a:bodyPr>
          <a:lstStyle/>
          <a:p>
            <a:pPr marL="12700" lvl="0" indent="0" algn="l" rtl="0">
              <a:lnSpc>
                <a:spcPct val="100000"/>
              </a:lnSpc>
              <a:spcBef>
                <a:spcPts val="0"/>
              </a:spcBef>
              <a:spcAft>
                <a:spcPts val="0"/>
              </a:spcAft>
              <a:buNone/>
            </a:pPr>
            <a:r>
              <a:rPr lang="it-IT" sz="1500" b="1">
                <a:solidFill>
                  <a:srgbClr val="2C3B43"/>
                </a:solidFill>
                <a:latin typeface="Calibri"/>
                <a:ea typeface="Calibri"/>
                <a:cs typeface="Calibri"/>
                <a:sym typeface="Calibri"/>
              </a:rPr>
              <a:t>Domanda 3: </a:t>
            </a:r>
            <a:r>
              <a:rPr lang="it-IT" sz="1500" b="1">
                <a:solidFill>
                  <a:srgbClr val="313139"/>
                </a:solidFill>
                <a:latin typeface="Calibri"/>
                <a:ea typeface="Calibri"/>
                <a:cs typeface="Calibri"/>
                <a:sym typeface="Calibri"/>
              </a:rPr>
              <a:t>Domanda 3:</a:t>
            </a:r>
            <a:endParaRPr sz="1500">
              <a:latin typeface="Calibri"/>
              <a:ea typeface="Calibri"/>
              <a:cs typeface="Calibri"/>
              <a:sym typeface="Calibri"/>
            </a:endParaRPr>
          </a:p>
          <a:p>
            <a:pPr marL="12700" marR="81280" lvl="0" indent="0" algn="l" rtl="0">
              <a:lnSpc>
                <a:spcPct val="105999"/>
              </a:lnSpc>
              <a:spcBef>
                <a:spcPts val="1030"/>
              </a:spcBef>
              <a:spcAft>
                <a:spcPts val="0"/>
              </a:spcAft>
              <a:buNone/>
            </a:pPr>
            <a:r>
              <a:rPr lang="it-IT" sz="1500">
                <a:solidFill>
                  <a:srgbClr val="313139"/>
                </a:solidFill>
                <a:latin typeface="Calibri"/>
                <a:ea typeface="Calibri"/>
                <a:cs typeface="Calibri"/>
                <a:sym typeface="Calibri"/>
              </a:rPr>
              <a:t>Dal punto di vista della responsabilità sociale e della governance, quali insegnamenti può trarre un'azienda moderna dal caso ILVA?</a:t>
            </a:r>
            <a:endParaRPr sz="1500">
              <a:latin typeface="Calibri"/>
              <a:ea typeface="Calibri"/>
              <a:cs typeface="Calibri"/>
              <a:sym typeface="Calibri"/>
            </a:endParaRPr>
          </a:p>
          <a:p>
            <a:pPr marL="12700" lvl="0" indent="0" algn="l" rtl="0">
              <a:lnSpc>
                <a:spcPct val="100000"/>
              </a:lnSpc>
              <a:spcBef>
                <a:spcPts val="90"/>
              </a:spcBef>
              <a:spcAft>
                <a:spcPts val="0"/>
              </a:spcAft>
              <a:buNone/>
            </a:pPr>
            <a:r>
              <a:rPr lang="it-IT" sz="1500">
                <a:solidFill>
                  <a:srgbClr val="313139"/>
                </a:solidFill>
                <a:latin typeface="Calibri"/>
                <a:ea typeface="Calibri"/>
                <a:cs typeface="Calibri"/>
                <a:sym typeface="Calibri"/>
              </a:rPr>
              <a:t>Rifletti su come la trasparenza e la rendicontazione ESG possano influenzare la reputazione e la fiducia degli stakeholder.</a:t>
            </a:r>
            <a:endParaRPr sz="1500">
              <a:latin typeface="Calibri"/>
              <a:ea typeface="Calibri"/>
              <a:cs typeface="Calibri"/>
              <a:sym typeface="Calibri"/>
            </a:endParaRPr>
          </a:p>
        </p:txBody>
      </p:sp>
      <p:sp>
        <p:nvSpPr>
          <p:cNvPr id="706" name="Google Shape;706;p47"/>
          <p:cNvSpPr txBox="1"/>
          <p:nvPr/>
        </p:nvSpPr>
        <p:spPr>
          <a:xfrm>
            <a:off x="480059" y="5228729"/>
            <a:ext cx="141605"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a:solidFill>
                  <a:srgbClr val="F47520"/>
                </a:solidFill>
                <a:latin typeface="Lucida Sans"/>
                <a:ea typeface="Lucida Sans"/>
                <a:cs typeface="Lucida Sans"/>
                <a:sym typeface="Lucida Sans"/>
              </a:rPr>
              <a:t>▶</a:t>
            </a:r>
            <a:endParaRPr sz="1200">
              <a:latin typeface="Lucida Sans"/>
              <a:ea typeface="Lucida Sans"/>
              <a:cs typeface="Lucida Sans"/>
              <a:sym typeface="Lucida Sans"/>
            </a:endParaRPr>
          </a:p>
        </p:txBody>
      </p:sp>
      <p:sp>
        <p:nvSpPr>
          <p:cNvPr id="707" name="Google Shape;707;p47"/>
          <p:cNvSpPr/>
          <p:nvPr/>
        </p:nvSpPr>
        <p:spPr>
          <a:xfrm>
            <a:off x="0" y="3798837"/>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nvGrpSpPr>
          <p:cNvPr id="708" name="Google Shape;708;p47"/>
          <p:cNvGrpSpPr/>
          <p:nvPr/>
        </p:nvGrpSpPr>
        <p:grpSpPr>
          <a:xfrm>
            <a:off x="374904" y="312470"/>
            <a:ext cx="1335023" cy="416000"/>
            <a:chOff x="374904" y="312470"/>
            <a:chExt cx="1335023" cy="416000"/>
          </a:xfrm>
        </p:grpSpPr>
        <p:pic>
          <p:nvPicPr>
            <p:cNvPr id="709" name="Google Shape;709;p47"/>
            <p:cNvPicPr preferRelativeResize="0"/>
            <p:nvPr/>
          </p:nvPicPr>
          <p:blipFill rotWithShape="1">
            <a:blip r:embed="rId4">
              <a:alphaModFix/>
            </a:blip>
            <a:srcRect/>
            <a:stretch/>
          </p:blipFill>
          <p:spPr>
            <a:xfrm>
              <a:off x="464602" y="312470"/>
              <a:ext cx="1245325" cy="340875"/>
            </a:xfrm>
            <a:prstGeom prst="rect">
              <a:avLst/>
            </a:prstGeom>
            <a:noFill/>
            <a:ln>
              <a:noFill/>
            </a:ln>
          </p:spPr>
        </p:pic>
        <p:pic>
          <p:nvPicPr>
            <p:cNvPr id="710" name="Google Shape;710;p47"/>
            <p:cNvPicPr preferRelativeResize="0"/>
            <p:nvPr/>
          </p:nvPicPr>
          <p:blipFill rotWithShape="1">
            <a:blip r:embed="rId5">
              <a:alphaModFix/>
            </a:blip>
            <a:srcRect/>
            <a:stretch/>
          </p:blipFill>
          <p:spPr>
            <a:xfrm>
              <a:off x="374904" y="390144"/>
              <a:ext cx="1237488" cy="338326"/>
            </a:xfrm>
            <a:prstGeom prst="rect">
              <a:avLst/>
            </a:prstGeom>
            <a:noFill/>
            <a:ln>
              <a:noFill/>
            </a:ln>
          </p:spPr>
        </p:pic>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p48" descr="$PPTXTitle"/>
          <p:cNvSpPr txBox="1">
            <a:spLocks noGrp="1"/>
          </p:cNvSpPr>
          <p:nvPr>
            <p:ph type="title"/>
          </p:nvPr>
        </p:nvSpPr>
        <p:spPr>
          <a:xfrm>
            <a:off x="422275" y="1142796"/>
            <a:ext cx="8376284" cy="4368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700"/>
              <a:t>ATTIVITÀ INDIVIDUALE DI RIFLESSIONE CON IL FORMATORE</a:t>
            </a:r>
            <a:endParaRPr sz="2700"/>
          </a:p>
        </p:txBody>
      </p:sp>
      <p:sp>
        <p:nvSpPr>
          <p:cNvPr id="716" name="Google Shape;716;p48"/>
          <p:cNvSpPr txBox="1"/>
          <p:nvPr/>
        </p:nvSpPr>
        <p:spPr>
          <a:xfrm>
            <a:off x="2736214" y="3445903"/>
            <a:ext cx="5396230" cy="153606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2250">
                <a:solidFill>
                  <a:srgbClr val="90C225"/>
                </a:solidFill>
                <a:latin typeface="Lucida Sans"/>
                <a:ea typeface="Lucida Sans"/>
                <a:cs typeface="Lucida Sans"/>
                <a:sym typeface="Lucida Sans"/>
              </a:rPr>
              <a:t>▶ </a:t>
            </a:r>
            <a:r>
              <a:rPr lang="it-IT" sz="2800" b="1">
                <a:solidFill>
                  <a:srgbClr val="2C3B43"/>
                </a:solidFill>
                <a:latin typeface="Calibri"/>
                <a:ea typeface="Calibri"/>
                <a:cs typeface="Calibri"/>
                <a:sym typeface="Calibri"/>
              </a:rPr>
              <a:t>Foglio di lavoro 5:</a:t>
            </a:r>
            <a:endParaRPr sz="2800">
              <a:latin typeface="Calibri"/>
              <a:ea typeface="Calibri"/>
              <a:cs typeface="Calibri"/>
              <a:sym typeface="Calibri"/>
            </a:endParaRPr>
          </a:p>
          <a:p>
            <a:pPr marL="0" lvl="0" indent="0" algn="l" rtl="0">
              <a:lnSpc>
                <a:spcPct val="100000"/>
              </a:lnSpc>
              <a:spcBef>
                <a:spcPts val="1750"/>
              </a:spcBef>
              <a:spcAft>
                <a:spcPts val="0"/>
              </a:spcAft>
              <a:buNone/>
            </a:pPr>
            <a:endParaRPr sz="2800">
              <a:latin typeface="Calibri"/>
              <a:ea typeface="Calibri"/>
              <a:cs typeface="Calibri"/>
              <a:sym typeface="Calibri"/>
            </a:endParaRPr>
          </a:p>
          <a:p>
            <a:pPr marL="12700" lvl="0" indent="0" algn="l" rtl="0">
              <a:lnSpc>
                <a:spcPct val="100000"/>
              </a:lnSpc>
              <a:spcBef>
                <a:spcPts val="0"/>
              </a:spcBef>
              <a:spcAft>
                <a:spcPts val="0"/>
              </a:spcAft>
              <a:buNone/>
            </a:pPr>
            <a:r>
              <a:rPr lang="it-IT" sz="2250">
                <a:solidFill>
                  <a:srgbClr val="90C225"/>
                </a:solidFill>
                <a:latin typeface="Lucida Sans"/>
                <a:ea typeface="Lucida Sans"/>
                <a:cs typeface="Lucida Sans"/>
                <a:sym typeface="Lucida Sans"/>
              </a:rPr>
              <a:t>▶ </a:t>
            </a:r>
            <a:r>
              <a:rPr lang="it-IT" sz="2800" b="1" i="1">
                <a:solidFill>
                  <a:srgbClr val="2C3B43"/>
                </a:solidFill>
                <a:latin typeface="Arial"/>
                <a:ea typeface="Arial"/>
                <a:cs typeface="Arial"/>
                <a:sym typeface="Arial"/>
              </a:rPr>
              <a:t>Riflessione e passi successivi</a:t>
            </a:r>
            <a:endParaRPr sz="2800">
              <a:latin typeface="Arial"/>
              <a:ea typeface="Arial"/>
              <a:cs typeface="Arial"/>
              <a:sym typeface="Arial"/>
            </a:endParaRPr>
          </a:p>
        </p:txBody>
      </p:sp>
      <p:pic>
        <p:nvPicPr>
          <p:cNvPr id="717" name="Google Shape;717;p48"/>
          <p:cNvPicPr preferRelativeResize="0"/>
          <p:nvPr/>
        </p:nvPicPr>
        <p:blipFill rotWithShape="1">
          <a:blip r:embed="rId3">
            <a:alphaModFix/>
          </a:blip>
          <a:srcRect/>
          <a:stretch/>
        </p:blipFill>
        <p:spPr>
          <a:xfrm>
            <a:off x="464184" y="311962"/>
            <a:ext cx="1240191" cy="339470"/>
          </a:xfrm>
          <a:prstGeom prst="rect">
            <a:avLst/>
          </a:prstGeom>
          <a:noFill/>
          <a:ln>
            <a:noFill/>
          </a:ln>
        </p:spPr>
      </p:pic>
      <p:grpSp>
        <p:nvGrpSpPr>
          <p:cNvPr id="718" name="Google Shape;718;p48"/>
          <p:cNvGrpSpPr/>
          <p:nvPr/>
        </p:nvGrpSpPr>
        <p:grpSpPr>
          <a:xfrm>
            <a:off x="0" y="1778888"/>
            <a:ext cx="3022092" cy="5000562"/>
            <a:chOff x="0" y="1778888"/>
            <a:chExt cx="3022092" cy="5000562"/>
          </a:xfrm>
        </p:grpSpPr>
        <p:sp>
          <p:nvSpPr>
            <p:cNvPr id="719" name="Google Shape;719;p48"/>
            <p:cNvSpPr/>
            <p:nvPr/>
          </p:nvSpPr>
          <p:spPr>
            <a:xfrm>
              <a:off x="0" y="3934015"/>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720" name="Google Shape;720;p48"/>
            <p:cNvPicPr preferRelativeResize="0"/>
            <p:nvPr/>
          </p:nvPicPr>
          <p:blipFill rotWithShape="1">
            <a:blip r:embed="rId4">
              <a:alphaModFix/>
            </a:blip>
            <a:srcRect/>
            <a:stretch/>
          </p:blipFill>
          <p:spPr>
            <a:xfrm>
              <a:off x="0" y="1778888"/>
              <a:ext cx="3022092" cy="3020567"/>
            </a:xfrm>
            <a:prstGeom prst="rect">
              <a:avLst/>
            </a:prstGeom>
            <a:noFill/>
            <a:ln>
              <a:noFill/>
            </a:ln>
          </p:spPr>
        </p:pic>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Shape 724"/>
        <p:cNvGrpSpPr/>
        <p:nvPr/>
      </p:nvGrpSpPr>
      <p:grpSpPr>
        <a:xfrm>
          <a:off x="0" y="0"/>
          <a:ext cx="0" cy="0"/>
          <a:chOff x="0" y="0"/>
          <a:chExt cx="0" cy="0"/>
        </a:xfrm>
      </p:grpSpPr>
      <p:grpSp>
        <p:nvGrpSpPr>
          <p:cNvPr id="725" name="Google Shape;725;p49"/>
          <p:cNvGrpSpPr/>
          <p:nvPr/>
        </p:nvGrpSpPr>
        <p:grpSpPr>
          <a:xfrm>
            <a:off x="7424928" y="0"/>
            <a:ext cx="4767666" cy="6858888"/>
            <a:chOff x="7424928" y="0"/>
            <a:chExt cx="4767666" cy="6858888"/>
          </a:xfrm>
        </p:grpSpPr>
        <p:sp>
          <p:nvSpPr>
            <p:cNvPr id="726" name="Google Shape;726;p49"/>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27" name="Google Shape;727;p49"/>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28" name="Google Shape;728;p49"/>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29" name="Google Shape;729;p49"/>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30" name="Google Shape;730;p49"/>
            <p:cNvSpPr/>
            <p:nvPr/>
          </p:nvSpPr>
          <p:spPr>
            <a:xfrm>
              <a:off x="8932164"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31" name="Google Shape;731;p49"/>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32" name="Google Shape;732;p49"/>
            <p:cNvSpPr/>
            <p:nvPr/>
          </p:nvSpPr>
          <p:spPr>
            <a:xfrm>
              <a:off x="10898123"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33" name="Google Shape;733;p49"/>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34" name="Google Shape;734;p49"/>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735" name="Google Shape;735;p49" descr="$PPTXTitle"/>
          <p:cNvSpPr txBox="1"/>
          <p:nvPr/>
        </p:nvSpPr>
        <p:spPr>
          <a:xfrm>
            <a:off x="422275" y="1141577"/>
            <a:ext cx="5864860" cy="4902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3050">
                <a:solidFill>
                  <a:srgbClr val="245738"/>
                </a:solidFill>
                <a:latin typeface="Calibri"/>
                <a:ea typeface="Calibri"/>
                <a:cs typeface="Calibri"/>
                <a:sym typeface="Calibri"/>
              </a:rPr>
              <a:t>ATTIVITÀ DI RIFLESSIONE DI GRUPPO</a:t>
            </a:r>
            <a:endParaRPr sz="3050">
              <a:latin typeface="Calibri"/>
              <a:ea typeface="Calibri"/>
              <a:cs typeface="Calibri"/>
              <a:sym typeface="Calibri"/>
            </a:endParaRPr>
          </a:p>
        </p:txBody>
      </p:sp>
      <p:sp>
        <p:nvSpPr>
          <p:cNvPr id="736" name="Google Shape;736;p49"/>
          <p:cNvSpPr txBox="1">
            <a:spLocks noGrp="1"/>
          </p:cNvSpPr>
          <p:nvPr>
            <p:ph type="subTitle" idx="1"/>
          </p:nvPr>
        </p:nvSpPr>
        <p:spPr>
          <a:xfrm>
            <a:off x="576580" y="3751871"/>
            <a:ext cx="7762240" cy="952500"/>
          </a:xfrm>
          <a:prstGeom prst="rect">
            <a:avLst/>
          </a:prstGeom>
          <a:noFill/>
          <a:ln>
            <a:noFill/>
          </a:ln>
        </p:spPr>
        <p:txBody>
          <a:bodyPr spcFirstLastPara="1" wrap="square" lIns="0" tIns="27300" rIns="0" bIns="0" anchor="t" anchorCtr="0">
            <a:spAutoFit/>
          </a:bodyPr>
          <a:lstStyle/>
          <a:p>
            <a:pPr marL="355600" marR="5080" lvl="0" indent="-342900" algn="l" rtl="0">
              <a:lnSpc>
                <a:spcPct val="119344"/>
              </a:lnSpc>
              <a:spcBef>
                <a:spcPts val="0"/>
              </a:spcBef>
              <a:spcAft>
                <a:spcPts val="0"/>
              </a:spcAft>
              <a:buNone/>
            </a:pPr>
            <a:r>
              <a:rPr lang="it-IT" sz="2400" b="0">
                <a:solidFill>
                  <a:srgbClr val="90C225"/>
                </a:solidFill>
                <a:latin typeface="Lucida Sans"/>
                <a:ea typeface="Lucida Sans"/>
                <a:cs typeface="Lucida Sans"/>
                <a:sym typeface="Lucida Sans"/>
              </a:rPr>
              <a:t>▶ </a:t>
            </a:r>
            <a:r>
              <a:rPr lang="it-IT" sz="3050" i="1">
                <a:latin typeface="Arial"/>
                <a:ea typeface="Arial"/>
                <a:cs typeface="Arial"/>
                <a:sym typeface="Arial"/>
              </a:rPr>
              <a:t>Qual è il primo cambiamento che intendi attuare?</a:t>
            </a:r>
            <a:endParaRPr sz="3050">
              <a:latin typeface="Arial"/>
              <a:ea typeface="Arial"/>
              <a:cs typeface="Arial"/>
              <a:sym typeface="Arial"/>
            </a:endParaRPr>
          </a:p>
        </p:txBody>
      </p:sp>
      <p:pic>
        <p:nvPicPr>
          <p:cNvPr id="737" name="Google Shape;737;p49"/>
          <p:cNvPicPr preferRelativeResize="0"/>
          <p:nvPr/>
        </p:nvPicPr>
        <p:blipFill rotWithShape="1">
          <a:blip r:embed="rId3">
            <a:alphaModFix/>
          </a:blip>
          <a:srcRect/>
          <a:stretch/>
        </p:blipFill>
        <p:spPr>
          <a:xfrm>
            <a:off x="464184" y="312394"/>
            <a:ext cx="1240191" cy="339470"/>
          </a:xfrm>
          <a:prstGeom prst="rect">
            <a:avLst/>
          </a:prstGeom>
          <a:noFill/>
          <a:ln>
            <a:noFill/>
          </a:ln>
        </p:spPr>
      </p:pic>
      <p:sp>
        <p:nvSpPr>
          <p:cNvPr id="738" name="Google Shape;738;p49"/>
          <p:cNvSpPr/>
          <p:nvPr/>
        </p:nvSpPr>
        <p:spPr>
          <a:xfrm>
            <a:off x="0" y="3926700"/>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739" name="Google Shape;739;p49"/>
          <p:cNvPicPr preferRelativeResize="0"/>
          <p:nvPr/>
        </p:nvPicPr>
        <p:blipFill rotWithShape="1">
          <a:blip r:embed="rId4">
            <a:alphaModFix/>
          </a:blip>
          <a:srcRect/>
          <a:stretch/>
        </p:blipFill>
        <p:spPr>
          <a:xfrm>
            <a:off x="5882640" y="814628"/>
            <a:ext cx="3922774" cy="261366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Shape 743"/>
        <p:cNvGrpSpPr/>
        <p:nvPr/>
      </p:nvGrpSpPr>
      <p:grpSpPr>
        <a:xfrm>
          <a:off x="0" y="0"/>
          <a:ext cx="0" cy="0"/>
          <a:chOff x="0" y="0"/>
          <a:chExt cx="0" cy="0"/>
        </a:xfrm>
      </p:grpSpPr>
      <p:sp>
        <p:nvSpPr>
          <p:cNvPr id="744" name="Google Shape;744;p50"/>
          <p:cNvSpPr/>
          <p:nvPr/>
        </p:nvSpPr>
        <p:spPr>
          <a:xfrm>
            <a:off x="0" y="3880205"/>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45" name="Google Shape;745;p50" descr="$PPTXTitle"/>
          <p:cNvSpPr txBox="1">
            <a:spLocks noGrp="1"/>
          </p:cNvSpPr>
          <p:nvPr>
            <p:ph type="title"/>
          </p:nvPr>
        </p:nvSpPr>
        <p:spPr>
          <a:xfrm>
            <a:off x="478155" y="813269"/>
            <a:ext cx="8824595" cy="847089"/>
          </a:xfrm>
          <a:prstGeom prst="rect">
            <a:avLst/>
          </a:prstGeom>
          <a:noFill/>
          <a:ln>
            <a:noFill/>
          </a:ln>
        </p:spPr>
        <p:txBody>
          <a:bodyPr spcFirstLastPara="1" wrap="square" lIns="0" tIns="147325" rIns="0" bIns="0" anchor="t" anchorCtr="0">
            <a:spAutoFit/>
          </a:bodyPr>
          <a:lstStyle/>
          <a:p>
            <a:pPr marL="258445" lvl="0" indent="0" algn="l" rtl="0">
              <a:lnSpc>
                <a:spcPct val="100000"/>
              </a:lnSpc>
              <a:spcBef>
                <a:spcPts val="0"/>
              </a:spcBef>
              <a:spcAft>
                <a:spcPts val="0"/>
              </a:spcAft>
              <a:buNone/>
            </a:pPr>
            <a:r>
              <a:rPr lang="it-IT"/>
              <a:t>Compito di apprendimento autonomo</a:t>
            </a:r>
            <a:endParaRPr/>
          </a:p>
        </p:txBody>
      </p:sp>
      <p:sp>
        <p:nvSpPr>
          <p:cNvPr id="746" name="Google Shape;746;p50"/>
          <p:cNvSpPr txBox="1"/>
          <p:nvPr/>
        </p:nvSpPr>
        <p:spPr>
          <a:xfrm>
            <a:off x="317500" y="1859026"/>
            <a:ext cx="5120005" cy="28448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350">
                <a:solidFill>
                  <a:srgbClr val="90C225"/>
                </a:solidFill>
                <a:latin typeface="Lucida Sans"/>
                <a:ea typeface="Lucida Sans"/>
                <a:cs typeface="Lucida Sans"/>
                <a:sym typeface="Lucida Sans"/>
              </a:rPr>
              <a:t>▶	</a:t>
            </a:r>
            <a:r>
              <a:rPr lang="it-IT" sz="1700" b="1">
                <a:solidFill>
                  <a:srgbClr val="00ACBA"/>
                </a:solidFill>
                <a:latin typeface="Calibri"/>
                <a:ea typeface="Calibri"/>
                <a:cs typeface="Calibri"/>
                <a:sym typeface="Calibri"/>
              </a:rPr>
              <a:t>Progettazione di una sessione di formazione ESE</a:t>
            </a:r>
            <a:endParaRPr sz="1700">
              <a:latin typeface="Calibri"/>
              <a:ea typeface="Calibri"/>
              <a:cs typeface="Calibri"/>
              <a:sym typeface="Calibri"/>
            </a:endParaRPr>
          </a:p>
        </p:txBody>
      </p:sp>
      <p:sp>
        <p:nvSpPr>
          <p:cNvPr id="747" name="Google Shape;747;p50"/>
          <p:cNvSpPr txBox="1"/>
          <p:nvPr/>
        </p:nvSpPr>
        <p:spPr>
          <a:xfrm>
            <a:off x="386079" y="2781515"/>
            <a:ext cx="6245225" cy="239712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b="1">
                <a:solidFill>
                  <a:srgbClr val="2C3B43"/>
                </a:solidFill>
                <a:latin typeface="Calibri"/>
                <a:ea typeface="Calibri"/>
                <a:cs typeface="Calibri"/>
                <a:sym typeface="Calibri"/>
              </a:rPr>
              <a:t>Durata: </a:t>
            </a:r>
            <a:r>
              <a:rPr lang="it-IT" sz="1500">
                <a:solidFill>
                  <a:srgbClr val="2C3B43"/>
                </a:solidFill>
                <a:latin typeface="Calibri"/>
                <a:ea typeface="Calibri"/>
                <a:cs typeface="Calibri"/>
                <a:sym typeface="Calibri"/>
              </a:rPr>
              <a:t>1 ora I partecipanti</a:t>
            </a:r>
            <a:endParaRPr sz="1500">
              <a:latin typeface="Calibri"/>
              <a:ea typeface="Calibri"/>
              <a:cs typeface="Calibri"/>
              <a:sym typeface="Calibri"/>
            </a:endParaRPr>
          </a:p>
          <a:p>
            <a:pPr marL="0" lvl="0" indent="0" algn="l" rtl="0">
              <a:lnSpc>
                <a:spcPct val="100000"/>
              </a:lnSpc>
              <a:spcBef>
                <a:spcPts val="0"/>
              </a:spcBef>
              <a:spcAft>
                <a:spcPts val="0"/>
              </a:spcAft>
              <a:buNone/>
            </a:pPr>
            <a:endParaRPr sz="1500">
              <a:latin typeface="Calibri"/>
              <a:ea typeface="Calibri"/>
              <a:cs typeface="Calibri"/>
              <a:sym typeface="Calibri"/>
            </a:endParaRPr>
          </a:p>
          <a:p>
            <a:pPr marL="0" lvl="0" indent="0" algn="l" rtl="0">
              <a:lnSpc>
                <a:spcPct val="100000"/>
              </a:lnSpc>
              <a:spcBef>
                <a:spcPts val="835"/>
              </a:spcBef>
              <a:spcAft>
                <a:spcPts val="0"/>
              </a:spcAft>
              <a:buNone/>
            </a:pPr>
            <a:endParaRPr sz="1500">
              <a:latin typeface="Calibri"/>
              <a:ea typeface="Calibri"/>
              <a:cs typeface="Calibri"/>
              <a:sym typeface="Calibri"/>
            </a:endParaRPr>
          </a:p>
          <a:p>
            <a:pPr marL="12700" lvl="0" indent="0" algn="l" rtl="0">
              <a:lnSpc>
                <a:spcPct val="100000"/>
              </a:lnSpc>
              <a:spcBef>
                <a:spcPts val="0"/>
              </a:spcBef>
              <a:spcAft>
                <a:spcPts val="0"/>
              </a:spcAft>
              <a:buNone/>
            </a:pPr>
            <a:r>
              <a:rPr lang="it-IT" sz="1500">
                <a:solidFill>
                  <a:srgbClr val="2C3B43"/>
                </a:solidFill>
                <a:latin typeface="Calibri"/>
                <a:ea typeface="Calibri"/>
                <a:cs typeface="Calibri"/>
                <a:sym typeface="Calibri"/>
              </a:rPr>
              <a:t>dovrebbero:</a:t>
            </a:r>
            <a:endParaRPr sz="1500">
              <a:latin typeface="Calibri"/>
              <a:ea typeface="Calibri"/>
              <a:cs typeface="Calibri"/>
              <a:sym typeface="Calibri"/>
            </a:endParaRPr>
          </a:p>
          <a:p>
            <a:pPr marL="355600" marR="696595" lvl="0" indent="-343535" algn="l" rtl="0">
              <a:lnSpc>
                <a:spcPct val="100000"/>
              </a:lnSpc>
              <a:spcBef>
                <a:spcPts val="1025"/>
              </a:spcBef>
              <a:spcAft>
                <a:spcPts val="0"/>
              </a:spcAft>
              <a:buNone/>
            </a:pPr>
            <a:r>
              <a:rPr lang="it-IT" sz="1200">
                <a:solidFill>
                  <a:srgbClr val="90C225"/>
                </a:solidFill>
                <a:latin typeface="Lucida Sans"/>
                <a:ea typeface="Lucida Sans"/>
                <a:cs typeface="Lucida Sans"/>
                <a:sym typeface="Lucida Sans"/>
              </a:rPr>
              <a:t>▶	</a:t>
            </a:r>
            <a:r>
              <a:rPr lang="it-IT" sz="1500">
                <a:solidFill>
                  <a:srgbClr val="2C3B43"/>
                </a:solidFill>
                <a:latin typeface="Calibri"/>
                <a:ea typeface="Calibri"/>
                <a:cs typeface="Calibri"/>
                <a:sym typeface="Calibri"/>
              </a:rPr>
              <a:t>Scegliere </a:t>
            </a:r>
            <a:r>
              <a:rPr lang="it-IT" sz="1500" b="1">
                <a:solidFill>
                  <a:srgbClr val="2C3B43"/>
                </a:solidFill>
                <a:latin typeface="Calibri"/>
                <a:ea typeface="Calibri"/>
                <a:cs typeface="Calibri"/>
                <a:sym typeface="Calibri"/>
              </a:rPr>
              <a:t>un'unità ESE </a:t>
            </a:r>
            <a:r>
              <a:rPr lang="it-IT" sz="1500">
                <a:solidFill>
                  <a:srgbClr val="2C3B43"/>
                </a:solidFill>
                <a:latin typeface="Calibri"/>
                <a:ea typeface="Calibri"/>
                <a:cs typeface="Calibri"/>
                <a:sym typeface="Calibri"/>
              </a:rPr>
              <a:t>e progettare una breve attività formativa utilizzando il Foglio di lavoro 6</a:t>
            </a:r>
            <a:endParaRPr sz="1500">
              <a:latin typeface="Calibri"/>
              <a:ea typeface="Calibri"/>
              <a:cs typeface="Calibri"/>
              <a:sym typeface="Calibri"/>
            </a:endParaRPr>
          </a:p>
          <a:p>
            <a:pPr marL="0" lvl="0" indent="0" algn="l" rtl="0">
              <a:lnSpc>
                <a:spcPct val="100000"/>
              </a:lnSpc>
              <a:spcBef>
                <a:spcPts val="0"/>
              </a:spcBef>
              <a:spcAft>
                <a:spcPts val="0"/>
              </a:spcAft>
              <a:buNone/>
            </a:pPr>
            <a:endParaRPr sz="1500">
              <a:latin typeface="Calibri"/>
              <a:ea typeface="Calibri"/>
              <a:cs typeface="Calibri"/>
              <a:sym typeface="Calibri"/>
            </a:endParaRPr>
          </a:p>
          <a:p>
            <a:pPr marL="0" lvl="0" indent="0" algn="l" rtl="0">
              <a:lnSpc>
                <a:spcPct val="100000"/>
              </a:lnSpc>
              <a:spcBef>
                <a:spcPts val="490"/>
              </a:spcBef>
              <a:spcAft>
                <a:spcPts val="0"/>
              </a:spcAft>
              <a:buNone/>
            </a:pPr>
            <a:endParaRPr sz="1500">
              <a:latin typeface="Calibri"/>
              <a:ea typeface="Calibri"/>
              <a:cs typeface="Calibri"/>
              <a:sym typeface="Calibri"/>
            </a:endParaRPr>
          </a:p>
          <a:p>
            <a:pPr marL="12700" lvl="0" indent="0" algn="l" rtl="0">
              <a:lnSpc>
                <a:spcPct val="100000"/>
              </a:lnSpc>
              <a:spcBef>
                <a:spcPts val="0"/>
              </a:spcBef>
              <a:spcAft>
                <a:spcPts val="0"/>
              </a:spcAft>
              <a:buNone/>
            </a:pPr>
            <a:r>
              <a:rPr lang="it-IT" sz="1500" b="1">
                <a:solidFill>
                  <a:srgbClr val="2C3B43"/>
                </a:solidFill>
                <a:latin typeface="Calibri"/>
                <a:ea typeface="Calibri"/>
                <a:cs typeface="Calibri"/>
                <a:sym typeface="Calibri"/>
              </a:rPr>
              <a:t>Risultato atteso: </a:t>
            </a:r>
            <a:r>
              <a:rPr lang="it-IT" sz="1500">
                <a:solidFill>
                  <a:srgbClr val="2C3B43"/>
                </a:solidFill>
                <a:latin typeface="Calibri"/>
                <a:ea typeface="Calibri"/>
                <a:cs typeface="Calibri"/>
                <a:sym typeface="Calibri"/>
              </a:rPr>
              <a:t>un programma didattico per una mini-attività formativa</a:t>
            </a:r>
            <a:endParaRPr sz="1500">
              <a:latin typeface="Calibri"/>
              <a:ea typeface="Calibri"/>
              <a:cs typeface="Calibri"/>
              <a:sym typeface="Calibri"/>
            </a:endParaRPr>
          </a:p>
        </p:txBody>
      </p:sp>
      <p:pic>
        <p:nvPicPr>
          <p:cNvPr id="748" name="Google Shape;748;p50"/>
          <p:cNvPicPr preferRelativeResize="0"/>
          <p:nvPr/>
        </p:nvPicPr>
        <p:blipFill rotWithShape="1">
          <a:blip r:embed="rId3">
            <a:alphaModFix/>
          </a:blip>
          <a:srcRect/>
          <a:stretch/>
        </p:blipFill>
        <p:spPr>
          <a:xfrm>
            <a:off x="464184" y="312394"/>
            <a:ext cx="1240191" cy="339470"/>
          </a:xfrm>
          <a:prstGeom prst="rect">
            <a:avLst/>
          </a:prstGeom>
          <a:noFill/>
          <a:ln>
            <a:noFill/>
          </a:ln>
        </p:spPr>
      </p:pic>
      <p:grpSp>
        <p:nvGrpSpPr>
          <p:cNvPr id="749" name="Google Shape;749;p50"/>
          <p:cNvGrpSpPr/>
          <p:nvPr/>
        </p:nvGrpSpPr>
        <p:grpSpPr>
          <a:xfrm>
            <a:off x="6777228" y="0"/>
            <a:ext cx="5415366" cy="6858888"/>
            <a:chOff x="6777228" y="0"/>
            <a:chExt cx="5415366" cy="6858888"/>
          </a:xfrm>
        </p:grpSpPr>
        <p:sp>
          <p:nvSpPr>
            <p:cNvPr id="750" name="Google Shape;750;p50"/>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1" name="Google Shape;751;p50"/>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2" name="Google Shape;752;p50"/>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3" name="Google Shape;753;p50"/>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4" name="Google Shape;754;p50"/>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5" name="Google Shape;755;p50"/>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6" name="Google Shape;756;p50"/>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7" name="Google Shape;757;p50"/>
            <p:cNvSpPr/>
            <p:nvPr/>
          </p:nvSpPr>
          <p:spPr>
            <a:xfrm>
              <a:off x="10940749"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8" name="Google Shape;758;p50"/>
            <p:cNvSpPr/>
            <p:nvPr/>
          </p:nvSpPr>
          <p:spPr>
            <a:xfrm>
              <a:off x="10372343"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59" name="Google Shape;759;p50"/>
            <p:cNvSpPr/>
            <p:nvPr/>
          </p:nvSpPr>
          <p:spPr>
            <a:xfrm>
              <a:off x="6777228" y="1554480"/>
              <a:ext cx="4937760" cy="4958080"/>
            </a:xfrm>
            <a:custGeom>
              <a:avLst/>
              <a:gdLst/>
              <a:ahLst/>
              <a:cxnLst/>
              <a:rect l="l" t="t" r="r" b="b"/>
              <a:pathLst>
                <a:path w="4937759" h="4958080" extrusionOk="0">
                  <a:moveTo>
                    <a:pt x="4114800" y="4957572"/>
                  </a:moveTo>
                  <a:lnTo>
                    <a:pt x="822960" y="4957572"/>
                  </a:lnTo>
                  <a:lnTo>
                    <a:pt x="774601" y="4956174"/>
                  </a:lnTo>
                  <a:lnTo>
                    <a:pt x="726979" y="4952034"/>
                  </a:lnTo>
                  <a:lnTo>
                    <a:pt x="680172" y="4945229"/>
                  </a:lnTo>
                  <a:lnTo>
                    <a:pt x="634254" y="4935835"/>
                  </a:lnTo>
                  <a:lnTo>
                    <a:pt x="589304" y="4923931"/>
                  </a:lnTo>
                  <a:lnTo>
                    <a:pt x="545399" y="4909592"/>
                  </a:lnTo>
                  <a:lnTo>
                    <a:pt x="502616" y="4892897"/>
                  </a:lnTo>
                  <a:lnTo>
                    <a:pt x="461031" y="4873921"/>
                  </a:lnTo>
                  <a:lnTo>
                    <a:pt x="420724" y="4852744"/>
                  </a:lnTo>
                  <a:lnTo>
                    <a:pt x="381768" y="4829443"/>
                  </a:lnTo>
                  <a:lnTo>
                    <a:pt x="344245" y="4804092"/>
                  </a:lnTo>
                  <a:lnTo>
                    <a:pt x="308229" y="4776771"/>
                  </a:lnTo>
                  <a:lnTo>
                    <a:pt x="273799" y="4747557"/>
                  </a:lnTo>
                  <a:lnTo>
                    <a:pt x="241030" y="4716526"/>
                  </a:lnTo>
                  <a:lnTo>
                    <a:pt x="209999" y="4683755"/>
                  </a:lnTo>
                  <a:lnTo>
                    <a:pt x="180787" y="4649323"/>
                  </a:lnTo>
                  <a:lnTo>
                    <a:pt x="153467" y="4613306"/>
                  </a:lnTo>
                  <a:lnTo>
                    <a:pt x="128118" y="4575781"/>
                  </a:lnTo>
                  <a:lnTo>
                    <a:pt x="104817" y="4536826"/>
                  </a:lnTo>
                  <a:lnTo>
                    <a:pt x="83641" y="4496518"/>
                  </a:lnTo>
                  <a:lnTo>
                    <a:pt x="64668" y="4454933"/>
                  </a:lnTo>
                  <a:lnTo>
                    <a:pt x="47974" y="4412151"/>
                  </a:lnTo>
                  <a:lnTo>
                    <a:pt x="33637" y="4368246"/>
                  </a:lnTo>
                  <a:lnTo>
                    <a:pt x="21732" y="4323296"/>
                  </a:lnTo>
                  <a:lnTo>
                    <a:pt x="12340" y="4277379"/>
                  </a:lnTo>
                  <a:lnTo>
                    <a:pt x="5536" y="4230573"/>
                  </a:lnTo>
                  <a:lnTo>
                    <a:pt x="1396" y="4182953"/>
                  </a:lnTo>
                  <a:lnTo>
                    <a:pt x="0" y="4134599"/>
                  </a:lnTo>
                  <a:lnTo>
                    <a:pt x="0" y="822960"/>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60"/>
                  </a:lnTo>
                  <a:lnTo>
                    <a:pt x="4937760" y="4134599"/>
                  </a:lnTo>
                  <a:lnTo>
                    <a:pt x="4936363" y="4182953"/>
                  </a:lnTo>
                  <a:lnTo>
                    <a:pt x="4932222" y="4230573"/>
                  </a:lnTo>
                  <a:lnTo>
                    <a:pt x="4925419" y="4277379"/>
                  </a:lnTo>
                  <a:lnTo>
                    <a:pt x="4916025" y="4323296"/>
                  </a:lnTo>
                  <a:lnTo>
                    <a:pt x="4904121" y="4368246"/>
                  </a:lnTo>
                  <a:lnTo>
                    <a:pt x="4889785" y="4412151"/>
                  </a:lnTo>
                  <a:lnTo>
                    <a:pt x="4873090" y="4454933"/>
                  </a:lnTo>
                  <a:lnTo>
                    <a:pt x="4854116" y="4496518"/>
                  </a:lnTo>
                  <a:lnTo>
                    <a:pt x="4832941" y="4536826"/>
                  </a:lnTo>
                  <a:lnTo>
                    <a:pt x="4809640" y="4575781"/>
                  </a:lnTo>
                  <a:lnTo>
                    <a:pt x="4784292" y="4613306"/>
                  </a:lnTo>
                  <a:lnTo>
                    <a:pt x="4756972" y="4649323"/>
                  </a:lnTo>
                  <a:lnTo>
                    <a:pt x="4727759" y="4683755"/>
                  </a:lnTo>
                  <a:lnTo>
                    <a:pt x="4696729" y="4716526"/>
                  </a:lnTo>
                  <a:lnTo>
                    <a:pt x="4663959" y="4747557"/>
                  </a:lnTo>
                  <a:lnTo>
                    <a:pt x="4629529" y="4776771"/>
                  </a:lnTo>
                  <a:lnTo>
                    <a:pt x="4593513" y="4804092"/>
                  </a:lnTo>
                  <a:lnTo>
                    <a:pt x="4555990" y="4829443"/>
                  </a:lnTo>
                  <a:lnTo>
                    <a:pt x="4517035" y="4852744"/>
                  </a:lnTo>
                  <a:lnTo>
                    <a:pt x="4476727" y="4873921"/>
                  </a:lnTo>
                  <a:lnTo>
                    <a:pt x="4435143" y="4892897"/>
                  </a:lnTo>
                  <a:lnTo>
                    <a:pt x="4392360" y="4909592"/>
                  </a:lnTo>
                  <a:lnTo>
                    <a:pt x="4348455" y="4923931"/>
                  </a:lnTo>
                  <a:lnTo>
                    <a:pt x="4303503" y="4935835"/>
                  </a:lnTo>
                  <a:lnTo>
                    <a:pt x="4257587" y="4945229"/>
                  </a:lnTo>
                  <a:lnTo>
                    <a:pt x="4210779" y="4952034"/>
                  </a:lnTo>
                  <a:lnTo>
                    <a:pt x="4163157" y="4956174"/>
                  </a:lnTo>
                  <a:lnTo>
                    <a:pt x="4114800" y="4957572"/>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760" name="Google Shape;760;p50"/>
            <p:cNvPicPr preferRelativeResize="0"/>
            <p:nvPr/>
          </p:nvPicPr>
          <p:blipFill rotWithShape="1">
            <a:blip r:embed="rId4">
              <a:alphaModFix/>
            </a:blip>
            <a:srcRect/>
            <a:stretch/>
          </p:blipFill>
          <p:spPr>
            <a:xfrm>
              <a:off x="7142987" y="1844039"/>
              <a:ext cx="4198618" cy="4378452"/>
            </a:xfrm>
            <a:prstGeom prst="rect">
              <a:avLst/>
            </a:prstGeom>
            <a:noFill/>
            <a:ln>
              <a:noFill/>
            </a:ln>
          </p:spPr>
        </p:pic>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51"/>
          <p:cNvSpPr/>
          <p:nvPr/>
        </p:nvSpPr>
        <p:spPr>
          <a:xfrm>
            <a:off x="0" y="3740264"/>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66" name="Google Shape;766;p51" descr="$PPTXTitle"/>
          <p:cNvSpPr txBox="1">
            <a:spLocks noGrp="1"/>
          </p:cNvSpPr>
          <p:nvPr>
            <p:ph type="title"/>
          </p:nvPr>
        </p:nvSpPr>
        <p:spPr>
          <a:xfrm>
            <a:off x="478155" y="813269"/>
            <a:ext cx="8824595" cy="84708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t>Utilizzo dei materiali ESE in questo modulo</a:t>
            </a:r>
            <a:endParaRPr/>
          </a:p>
        </p:txBody>
      </p:sp>
      <p:sp>
        <p:nvSpPr>
          <p:cNvPr id="767" name="Google Shape;767;p51"/>
          <p:cNvSpPr txBox="1"/>
          <p:nvPr/>
        </p:nvSpPr>
        <p:spPr>
          <a:xfrm>
            <a:off x="386079" y="1879751"/>
            <a:ext cx="10091420" cy="2429510"/>
          </a:xfrm>
          <a:prstGeom prst="rect">
            <a:avLst/>
          </a:prstGeom>
          <a:noFill/>
          <a:ln>
            <a:noFill/>
          </a:ln>
        </p:spPr>
        <p:txBody>
          <a:bodyPr spcFirstLastPara="1" wrap="square" lIns="0" tIns="139050" rIns="0" bIns="0" anchor="t" anchorCtr="0">
            <a:spAutoFit/>
          </a:bodyPr>
          <a:lstStyle/>
          <a:p>
            <a:pPr marL="12700" lvl="0" indent="0" algn="l" rtl="0">
              <a:lnSpc>
                <a:spcPct val="100000"/>
              </a:lnSpc>
              <a:spcBef>
                <a:spcPts val="0"/>
              </a:spcBef>
              <a:spcAft>
                <a:spcPts val="0"/>
              </a:spcAft>
              <a:buNone/>
            </a:pPr>
            <a:r>
              <a:rPr lang="it-IT" sz="1500">
                <a:solidFill>
                  <a:srgbClr val="2C3B43"/>
                </a:solidFill>
                <a:latin typeface="Calibri"/>
                <a:ea typeface="Calibri"/>
                <a:cs typeface="Calibri"/>
                <a:sym typeface="Calibri"/>
              </a:rPr>
              <a:t>In questo modulo vengono utilizzati i seguenti materiali ESE:</a:t>
            </a:r>
            <a:endParaRPr sz="1500">
              <a:latin typeface="Calibri"/>
              <a:ea typeface="Calibri"/>
              <a:cs typeface="Calibri"/>
              <a:sym typeface="Calibri"/>
            </a:endParaRPr>
          </a:p>
          <a:p>
            <a:pPr marL="12700" lvl="0" indent="0" algn="l" rtl="0">
              <a:lnSpc>
                <a:spcPct val="100000"/>
              </a:lnSpc>
              <a:spcBef>
                <a:spcPts val="994"/>
              </a:spcBef>
              <a:spcAft>
                <a:spcPts val="0"/>
              </a:spcAft>
              <a:buNone/>
            </a:pPr>
            <a:r>
              <a:rPr lang="it-IT" sz="1200">
                <a:solidFill>
                  <a:srgbClr val="90C225"/>
                </a:solidFill>
                <a:latin typeface="Lucida Sans"/>
                <a:ea typeface="Lucida Sans"/>
                <a:cs typeface="Lucida Sans"/>
                <a:sym typeface="Lucida Sans"/>
              </a:rPr>
              <a:t>▶	</a:t>
            </a:r>
            <a:r>
              <a:rPr lang="it-IT" sz="1500">
                <a:solidFill>
                  <a:srgbClr val="2C3B43"/>
                </a:solidFill>
                <a:latin typeface="Calibri"/>
                <a:ea typeface="Calibri"/>
                <a:cs typeface="Calibri"/>
                <a:sym typeface="Calibri"/>
              </a:rPr>
              <a:t>Casi di studio tratti da CU6</a:t>
            </a:r>
            <a:endParaRPr sz="1500">
              <a:latin typeface="Calibri"/>
              <a:ea typeface="Calibri"/>
              <a:cs typeface="Calibri"/>
              <a:sym typeface="Calibri"/>
            </a:endParaRPr>
          </a:p>
          <a:p>
            <a:pPr marL="12700" lvl="0" indent="0" algn="l" rtl="0">
              <a:lnSpc>
                <a:spcPct val="100000"/>
              </a:lnSpc>
              <a:spcBef>
                <a:spcPts val="990"/>
              </a:spcBef>
              <a:spcAft>
                <a:spcPts val="0"/>
              </a:spcAft>
              <a:buNone/>
            </a:pPr>
            <a:r>
              <a:rPr lang="it-IT" sz="1200">
                <a:solidFill>
                  <a:srgbClr val="90C225"/>
                </a:solidFill>
                <a:latin typeface="Lucida Sans"/>
                <a:ea typeface="Lucida Sans"/>
                <a:cs typeface="Lucida Sans"/>
                <a:sym typeface="Lucida Sans"/>
              </a:rPr>
              <a:t>▶	</a:t>
            </a:r>
            <a:r>
              <a:rPr lang="it-IT" sz="1500">
                <a:solidFill>
                  <a:srgbClr val="2C3B43"/>
                </a:solidFill>
                <a:latin typeface="Calibri"/>
                <a:ea typeface="Calibri"/>
                <a:cs typeface="Calibri"/>
                <a:sym typeface="Calibri"/>
              </a:rPr>
              <a:t>Presentazioni di tutte le unità (CU1-CU9)</a:t>
            </a:r>
            <a:endParaRPr sz="1500">
              <a:latin typeface="Calibri"/>
              <a:ea typeface="Calibri"/>
              <a:cs typeface="Calibri"/>
              <a:sym typeface="Calibri"/>
            </a:endParaRPr>
          </a:p>
          <a:p>
            <a:pPr marL="12700" lvl="0" indent="0" algn="l" rtl="0">
              <a:lnSpc>
                <a:spcPct val="100000"/>
              </a:lnSpc>
              <a:spcBef>
                <a:spcPts val="1005"/>
              </a:spcBef>
              <a:spcAft>
                <a:spcPts val="0"/>
              </a:spcAft>
              <a:buNone/>
            </a:pPr>
            <a:r>
              <a:rPr lang="it-IT" sz="1200">
                <a:solidFill>
                  <a:srgbClr val="90C225"/>
                </a:solidFill>
                <a:latin typeface="Lucida Sans"/>
                <a:ea typeface="Lucida Sans"/>
                <a:cs typeface="Lucida Sans"/>
                <a:sym typeface="Lucida Sans"/>
              </a:rPr>
              <a:t>▶	</a:t>
            </a:r>
            <a:r>
              <a:rPr lang="it-IT" sz="1500">
                <a:solidFill>
                  <a:srgbClr val="2C3B43"/>
                </a:solidFill>
                <a:latin typeface="Calibri"/>
                <a:ea typeface="Calibri"/>
                <a:cs typeface="Calibri"/>
                <a:sym typeface="Calibri"/>
              </a:rPr>
              <a:t>Diagramma interattivo della CU6</a:t>
            </a:r>
            <a:endParaRPr sz="1500">
              <a:latin typeface="Calibri"/>
              <a:ea typeface="Calibri"/>
              <a:cs typeface="Calibri"/>
              <a:sym typeface="Calibri"/>
            </a:endParaRPr>
          </a:p>
          <a:p>
            <a:pPr marL="0" lvl="0" indent="0" algn="l" rtl="0">
              <a:lnSpc>
                <a:spcPct val="100000"/>
              </a:lnSpc>
              <a:spcBef>
                <a:spcPts val="0"/>
              </a:spcBef>
              <a:spcAft>
                <a:spcPts val="0"/>
              </a:spcAft>
              <a:buNone/>
            </a:pPr>
            <a:endParaRPr sz="1500">
              <a:latin typeface="Calibri"/>
              <a:ea typeface="Calibri"/>
              <a:cs typeface="Calibri"/>
              <a:sym typeface="Calibri"/>
            </a:endParaRPr>
          </a:p>
          <a:p>
            <a:pPr marL="0" lvl="0" indent="0" algn="l" rtl="0">
              <a:lnSpc>
                <a:spcPct val="100000"/>
              </a:lnSpc>
              <a:spcBef>
                <a:spcPts val="484"/>
              </a:spcBef>
              <a:spcAft>
                <a:spcPts val="0"/>
              </a:spcAft>
              <a:buNone/>
            </a:pPr>
            <a:endParaRPr sz="1500">
              <a:latin typeface="Calibri"/>
              <a:ea typeface="Calibri"/>
              <a:cs typeface="Calibri"/>
              <a:sym typeface="Calibri"/>
            </a:endParaRPr>
          </a:p>
          <a:p>
            <a:pPr marL="12700" marR="5080" lvl="0" indent="0" algn="l" rtl="0">
              <a:lnSpc>
                <a:spcPct val="100000"/>
              </a:lnSpc>
              <a:spcBef>
                <a:spcPts val="0"/>
              </a:spcBef>
              <a:spcAft>
                <a:spcPts val="0"/>
              </a:spcAft>
              <a:buNone/>
            </a:pPr>
            <a:r>
              <a:rPr lang="it-IT" sz="1500">
                <a:solidFill>
                  <a:srgbClr val="2C3B43"/>
                </a:solidFill>
                <a:latin typeface="Calibri"/>
                <a:ea typeface="Calibri"/>
                <a:cs typeface="Calibri"/>
                <a:sym typeface="Calibri"/>
              </a:rPr>
              <a:t>Questi materiali sono integrati in tutto il modulo e vengono utilizzati durante le presentazioni, le discussioni, le attività pratiche e l’analisi dei casi di studio, come descritto nelle note per il formatore.</a:t>
            </a:r>
            <a:endParaRPr sz="1500">
              <a:latin typeface="Calibri"/>
              <a:ea typeface="Calibri"/>
              <a:cs typeface="Calibri"/>
              <a:sym typeface="Calibri"/>
            </a:endParaRPr>
          </a:p>
        </p:txBody>
      </p:sp>
      <p:pic>
        <p:nvPicPr>
          <p:cNvPr id="768" name="Google Shape;768;p51"/>
          <p:cNvPicPr preferRelativeResize="0"/>
          <p:nvPr/>
        </p:nvPicPr>
        <p:blipFill rotWithShape="1">
          <a:blip r:embed="rId3">
            <a:alphaModFix/>
          </a:blip>
          <a:srcRect/>
          <a:stretch/>
        </p:blipFill>
        <p:spPr>
          <a:xfrm>
            <a:off x="464184" y="311962"/>
            <a:ext cx="1240191" cy="33947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grpSp>
        <p:nvGrpSpPr>
          <p:cNvPr id="773" name="Google Shape;773;p52"/>
          <p:cNvGrpSpPr/>
          <p:nvPr/>
        </p:nvGrpSpPr>
        <p:grpSpPr>
          <a:xfrm>
            <a:off x="6777228" y="1554480"/>
            <a:ext cx="4937760" cy="4958080"/>
            <a:chOff x="6777228" y="1554480"/>
            <a:chExt cx="4937760" cy="4958080"/>
          </a:xfrm>
        </p:grpSpPr>
        <p:sp>
          <p:nvSpPr>
            <p:cNvPr id="774" name="Google Shape;774;p52"/>
            <p:cNvSpPr/>
            <p:nvPr/>
          </p:nvSpPr>
          <p:spPr>
            <a:xfrm>
              <a:off x="6777228" y="1554480"/>
              <a:ext cx="4937760" cy="4958080"/>
            </a:xfrm>
            <a:custGeom>
              <a:avLst/>
              <a:gdLst/>
              <a:ahLst/>
              <a:cxnLst/>
              <a:rect l="l" t="t" r="r" b="b"/>
              <a:pathLst>
                <a:path w="4937759" h="4958080" extrusionOk="0">
                  <a:moveTo>
                    <a:pt x="4114800" y="4957572"/>
                  </a:moveTo>
                  <a:lnTo>
                    <a:pt x="822960" y="4957572"/>
                  </a:lnTo>
                  <a:lnTo>
                    <a:pt x="774601" y="4956174"/>
                  </a:lnTo>
                  <a:lnTo>
                    <a:pt x="726979" y="4952034"/>
                  </a:lnTo>
                  <a:lnTo>
                    <a:pt x="680172" y="4945229"/>
                  </a:lnTo>
                  <a:lnTo>
                    <a:pt x="634254" y="4935835"/>
                  </a:lnTo>
                  <a:lnTo>
                    <a:pt x="589304" y="4923931"/>
                  </a:lnTo>
                  <a:lnTo>
                    <a:pt x="545399" y="4909592"/>
                  </a:lnTo>
                  <a:lnTo>
                    <a:pt x="502616" y="4892897"/>
                  </a:lnTo>
                  <a:lnTo>
                    <a:pt x="461031" y="4873921"/>
                  </a:lnTo>
                  <a:lnTo>
                    <a:pt x="420724" y="4852744"/>
                  </a:lnTo>
                  <a:lnTo>
                    <a:pt x="381768" y="4829443"/>
                  </a:lnTo>
                  <a:lnTo>
                    <a:pt x="344245" y="4804092"/>
                  </a:lnTo>
                  <a:lnTo>
                    <a:pt x="308229" y="4776771"/>
                  </a:lnTo>
                  <a:lnTo>
                    <a:pt x="273799" y="4747557"/>
                  </a:lnTo>
                  <a:lnTo>
                    <a:pt x="241030" y="4716526"/>
                  </a:lnTo>
                  <a:lnTo>
                    <a:pt x="209999" y="4683755"/>
                  </a:lnTo>
                  <a:lnTo>
                    <a:pt x="180787" y="4649323"/>
                  </a:lnTo>
                  <a:lnTo>
                    <a:pt x="153467" y="4613306"/>
                  </a:lnTo>
                  <a:lnTo>
                    <a:pt x="128118" y="4575781"/>
                  </a:lnTo>
                  <a:lnTo>
                    <a:pt x="104817" y="4536826"/>
                  </a:lnTo>
                  <a:lnTo>
                    <a:pt x="83641" y="4496518"/>
                  </a:lnTo>
                  <a:lnTo>
                    <a:pt x="64668" y="4454933"/>
                  </a:lnTo>
                  <a:lnTo>
                    <a:pt x="47974" y="4412151"/>
                  </a:lnTo>
                  <a:lnTo>
                    <a:pt x="33637" y="4368246"/>
                  </a:lnTo>
                  <a:lnTo>
                    <a:pt x="21732" y="4323296"/>
                  </a:lnTo>
                  <a:lnTo>
                    <a:pt x="12340" y="4277379"/>
                  </a:lnTo>
                  <a:lnTo>
                    <a:pt x="5536" y="4230573"/>
                  </a:lnTo>
                  <a:lnTo>
                    <a:pt x="1396" y="4182953"/>
                  </a:lnTo>
                  <a:lnTo>
                    <a:pt x="0" y="4134599"/>
                  </a:lnTo>
                  <a:lnTo>
                    <a:pt x="0" y="822960"/>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60"/>
                  </a:lnTo>
                  <a:lnTo>
                    <a:pt x="4937760" y="4134599"/>
                  </a:lnTo>
                  <a:lnTo>
                    <a:pt x="4936363" y="4182953"/>
                  </a:lnTo>
                  <a:lnTo>
                    <a:pt x="4932222" y="4230573"/>
                  </a:lnTo>
                  <a:lnTo>
                    <a:pt x="4925419" y="4277379"/>
                  </a:lnTo>
                  <a:lnTo>
                    <a:pt x="4916025" y="4323296"/>
                  </a:lnTo>
                  <a:lnTo>
                    <a:pt x="4904121" y="4368246"/>
                  </a:lnTo>
                  <a:lnTo>
                    <a:pt x="4889785" y="4412151"/>
                  </a:lnTo>
                  <a:lnTo>
                    <a:pt x="4873090" y="4454933"/>
                  </a:lnTo>
                  <a:lnTo>
                    <a:pt x="4854116" y="4496518"/>
                  </a:lnTo>
                  <a:lnTo>
                    <a:pt x="4832941" y="4536826"/>
                  </a:lnTo>
                  <a:lnTo>
                    <a:pt x="4809640" y="4575781"/>
                  </a:lnTo>
                  <a:lnTo>
                    <a:pt x="4784292" y="4613306"/>
                  </a:lnTo>
                  <a:lnTo>
                    <a:pt x="4756972" y="4649323"/>
                  </a:lnTo>
                  <a:lnTo>
                    <a:pt x="4727759" y="4683755"/>
                  </a:lnTo>
                  <a:lnTo>
                    <a:pt x="4696729" y="4716526"/>
                  </a:lnTo>
                  <a:lnTo>
                    <a:pt x="4663959" y="4747557"/>
                  </a:lnTo>
                  <a:lnTo>
                    <a:pt x="4629529" y="4776771"/>
                  </a:lnTo>
                  <a:lnTo>
                    <a:pt x="4593513" y="4804092"/>
                  </a:lnTo>
                  <a:lnTo>
                    <a:pt x="4555990" y="4829443"/>
                  </a:lnTo>
                  <a:lnTo>
                    <a:pt x="4517035" y="4852744"/>
                  </a:lnTo>
                  <a:lnTo>
                    <a:pt x="4476727" y="4873921"/>
                  </a:lnTo>
                  <a:lnTo>
                    <a:pt x="4435143" y="4892897"/>
                  </a:lnTo>
                  <a:lnTo>
                    <a:pt x="4392360" y="4909592"/>
                  </a:lnTo>
                  <a:lnTo>
                    <a:pt x="4348455" y="4923931"/>
                  </a:lnTo>
                  <a:lnTo>
                    <a:pt x="4303503" y="4935835"/>
                  </a:lnTo>
                  <a:lnTo>
                    <a:pt x="4257587" y="4945229"/>
                  </a:lnTo>
                  <a:lnTo>
                    <a:pt x="4210779" y="4952034"/>
                  </a:lnTo>
                  <a:lnTo>
                    <a:pt x="4163157" y="4956174"/>
                  </a:lnTo>
                  <a:lnTo>
                    <a:pt x="4114800" y="4957572"/>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775" name="Google Shape;775;p52"/>
            <p:cNvPicPr preferRelativeResize="0"/>
            <p:nvPr/>
          </p:nvPicPr>
          <p:blipFill rotWithShape="1">
            <a:blip r:embed="rId3">
              <a:alphaModFix/>
            </a:blip>
            <a:srcRect/>
            <a:stretch/>
          </p:blipFill>
          <p:spPr>
            <a:xfrm>
              <a:off x="7142987" y="1844039"/>
              <a:ext cx="4198618" cy="4378452"/>
            </a:xfrm>
            <a:prstGeom prst="rect">
              <a:avLst/>
            </a:prstGeom>
            <a:noFill/>
            <a:ln>
              <a:noFill/>
            </a:ln>
          </p:spPr>
        </p:pic>
      </p:grpSp>
      <p:sp>
        <p:nvSpPr>
          <p:cNvPr id="776" name="Google Shape;776;p52"/>
          <p:cNvSpPr/>
          <p:nvPr/>
        </p:nvSpPr>
        <p:spPr>
          <a:xfrm>
            <a:off x="0" y="3743249"/>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77" name="Google Shape;777;p52" descr="$PPTXTitle"/>
          <p:cNvSpPr txBox="1">
            <a:spLocks noGrp="1"/>
          </p:cNvSpPr>
          <p:nvPr>
            <p:ph type="title"/>
          </p:nvPr>
        </p:nvSpPr>
        <p:spPr>
          <a:xfrm>
            <a:off x="478155" y="813269"/>
            <a:ext cx="8824595" cy="847089"/>
          </a:xfrm>
          <a:prstGeom prst="rect">
            <a:avLst/>
          </a:prstGeom>
          <a:noFill/>
          <a:ln>
            <a:noFill/>
          </a:ln>
        </p:spPr>
        <p:txBody>
          <a:bodyPr spcFirstLastPara="1" wrap="square" lIns="0" tIns="192600" rIns="0" bIns="0" anchor="t" anchorCtr="0">
            <a:spAutoFit/>
          </a:bodyPr>
          <a:lstStyle/>
          <a:p>
            <a:pPr marL="90170" lvl="0" indent="0" algn="l" rtl="0">
              <a:lnSpc>
                <a:spcPct val="100000"/>
              </a:lnSpc>
              <a:spcBef>
                <a:spcPts val="0"/>
              </a:spcBef>
              <a:spcAft>
                <a:spcPts val="0"/>
              </a:spcAft>
              <a:buNone/>
            </a:pPr>
            <a:r>
              <a:rPr lang="it-IT"/>
              <a:t>Attività pratiche in questo modulo</a:t>
            </a:r>
            <a:endParaRPr/>
          </a:p>
        </p:txBody>
      </p:sp>
      <p:sp>
        <p:nvSpPr>
          <p:cNvPr id="778" name="Google Shape;778;p52"/>
          <p:cNvSpPr txBox="1"/>
          <p:nvPr/>
        </p:nvSpPr>
        <p:spPr>
          <a:xfrm>
            <a:off x="386079" y="2074875"/>
            <a:ext cx="7059930" cy="1650364"/>
          </a:xfrm>
          <a:prstGeom prst="rect">
            <a:avLst/>
          </a:prstGeom>
          <a:noFill/>
          <a:ln>
            <a:noFill/>
          </a:ln>
        </p:spPr>
        <p:txBody>
          <a:bodyPr spcFirstLastPara="1" wrap="square" lIns="0" tIns="12700" rIns="0" bIns="0" anchor="t" anchorCtr="0">
            <a:spAutoFit/>
          </a:bodyPr>
          <a:lstStyle/>
          <a:p>
            <a:pPr marL="12700" marR="1763395" lvl="0" indent="0" algn="l" rtl="0">
              <a:lnSpc>
                <a:spcPct val="100000"/>
              </a:lnSpc>
              <a:spcBef>
                <a:spcPts val="0"/>
              </a:spcBef>
              <a:spcAft>
                <a:spcPts val="0"/>
              </a:spcAft>
              <a:buNone/>
            </a:pPr>
            <a:r>
              <a:rPr lang="it-IT" sz="1500">
                <a:solidFill>
                  <a:srgbClr val="2C3B43"/>
                </a:solidFill>
                <a:latin typeface="Calibri"/>
                <a:ea typeface="Calibri"/>
                <a:cs typeface="Calibri"/>
                <a:sym typeface="Calibri"/>
              </a:rPr>
              <a:t>I partecipanti svolgono attività specifiche come descritto nelle diapositive e nelle schede di lavoro</a:t>
            </a:r>
            <a:endParaRPr sz="1500">
              <a:latin typeface="Calibri"/>
              <a:ea typeface="Calibri"/>
              <a:cs typeface="Calibri"/>
              <a:sym typeface="Calibri"/>
            </a:endParaRPr>
          </a:p>
          <a:p>
            <a:pPr marL="12700" marR="5080" lvl="0" indent="0" algn="l" rtl="0">
              <a:lnSpc>
                <a:spcPct val="100000"/>
              </a:lnSpc>
              <a:spcBef>
                <a:spcPts val="994"/>
              </a:spcBef>
              <a:spcAft>
                <a:spcPts val="0"/>
              </a:spcAft>
              <a:buNone/>
            </a:pPr>
            <a:r>
              <a:rPr lang="it-IT" sz="1500">
                <a:solidFill>
                  <a:srgbClr val="2C3B43"/>
                </a:solidFill>
                <a:latin typeface="Calibri"/>
                <a:ea typeface="Calibri"/>
                <a:cs typeface="Calibri"/>
                <a:sym typeface="Calibri"/>
              </a:rPr>
              <a:t>Modalità di lavoro: a seconda dell’attività, i partecipanti lavorano individualmente, in coppia o in gruppo</a:t>
            </a:r>
            <a:endParaRPr sz="1500">
              <a:latin typeface="Calibri"/>
              <a:ea typeface="Calibri"/>
              <a:cs typeface="Calibri"/>
              <a:sym typeface="Calibri"/>
            </a:endParaRPr>
          </a:p>
          <a:p>
            <a:pPr marL="12700" lvl="0" indent="0" algn="l" rtl="0">
              <a:lnSpc>
                <a:spcPct val="100000"/>
              </a:lnSpc>
              <a:spcBef>
                <a:spcPts val="0"/>
              </a:spcBef>
              <a:spcAft>
                <a:spcPts val="0"/>
              </a:spcAft>
              <a:buNone/>
            </a:pPr>
            <a:r>
              <a:rPr lang="it-IT" sz="1500">
                <a:solidFill>
                  <a:srgbClr val="2C3B43"/>
                </a:solidFill>
                <a:latin typeface="Calibri"/>
                <a:ea typeface="Calibri"/>
                <a:cs typeface="Calibri"/>
                <a:sym typeface="Calibri"/>
              </a:rPr>
              <a:t>Durata: da 10 a 45 minuti, a seconda della complessità del compito</a:t>
            </a:r>
            <a:endParaRPr sz="1500">
              <a:latin typeface="Calibri"/>
              <a:ea typeface="Calibri"/>
              <a:cs typeface="Calibri"/>
              <a:sym typeface="Calibri"/>
            </a:endParaRPr>
          </a:p>
          <a:p>
            <a:pPr marL="12700" lvl="0" indent="0" algn="l" rtl="0">
              <a:lnSpc>
                <a:spcPct val="100000"/>
              </a:lnSpc>
              <a:spcBef>
                <a:spcPts val="1000"/>
              </a:spcBef>
              <a:spcAft>
                <a:spcPts val="0"/>
              </a:spcAft>
              <a:buNone/>
            </a:pPr>
            <a:r>
              <a:rPr lang="it-IT" sz="1500">
                <a:solidFill>
                  <a:srgbClr val="2C3B43"/>
                </a:solidFill>
                <a:latin typeface="Calibri"/>
                <a:ea typeface="Calibri"/>
                <a:cs typeface="Calibri"/>
                <a:sym typeface="Calibri"/>
              </a:rPr>
              <a:t>Materiale necessario: fogli di lavoro e casi di studio</a:t>
            </a:r>
            <a:endParaRPr sz="1500">
              <a:latin typeface="Calibri"/>
              <a:ea typeface="Calibri"/>
              <a:cs typeface="Calibri"/>
              <a:sym typeface="Calibri"/>
            </a:endParaRPr>
          </a:p>
        </p:txBody>
      </p:sp>
      <p:pic>
        <p:nvPicPr>
          <p:cNvPr id="779" name="Google Shape;779;p52"/>
          <p:cNvPicPr preferRelativeResize="0"/>
          <p:nvPr/>
        </p:nvPicPr>
        <p:blipFill rotWithShape="1">
          <a:blip r:embed="rId4">
            <a:alphaModFix/>
          </a:blip>
          <a:srcRect/>
          <a:stretch/>
        </p:blipFill>
        <p:spPr>
          <a:xfrm>
            <a:off x="464184" y="311962"/>
            <a:ext cx="1240191" cy="33947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783"/>
        <p:cNvGrpSpPr/>
        <p:nvPr/>
      </p:nvGrpSpPr>
      <p:grpSpPr>
        <a:xfrm>
          <a:off x="0" y="0"/>
          <a:ext cx="0" cy="0"/>
          <a:chOff x="0" y="0"/>
          <a:chExt cx="0" cy="0"/>
        </a:xfrm>
      </p:grpSpPr>
      <p:sp>
        <p:nvSpPr>
          <p:cNvPr id="784" name="Google Shape;784;p53"/>
          <p:cNvSpPr/>
          <p:nvPr/>
        </p:nvSpPr>
        <p:spPr>
          <a:xfrm>
            <a:off x="0" y="3693756"/>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85" name="Google Shape;785;p53" descr="$PPTXTitle"/>
          <p:cNvSpPr txBox="1">
            <a:spLocks noGrp="1"/>
          </p:cNvSpPr>
          <p:nvPr>
            <p:ph type="title"/>
          </p:nvPr>
        </p:nvSpPr>
        <p:spPr>
          <a:xfrm>
            <a:off x="478155" y="813269"/>
            <a:ext cx="8824595" cy="84708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t>Risultati delle attività pratiche</a:t>
            </a:r>
            <a:endParaRPr/>
          </a:p>
        </p:txBody>
      </p:sp>
      <p:sp>
        <p:nvSpPr>
          <p:cNvPr id="786" name="Google Shape;786;p53"/>
          <p:cNvSpPr txBox="1"/>
          <p:nvPr/>
        </p:nvSpPr>
        <p:spPr>
          <a:xfrm>
            <a:off x="271145" y="1788947"/>
            <a:ext cx="6404610" cy="2509520"/>
          </a:xfrm>
          <a:prstGeom prst="rect">
            <a:avLst/>
          </a:prstGeom>
          <a:noFill/>
          <a:ln>
            <a:noFill/>
          </a:ln>
        </p:spPr>
        <p:txBody>
          <a:bodyPr spcFirstLastPara="1" wrap="square" lIns="0" tIns="138425" rIns="0" bIns="0" anchor="t" anchorCtr="0">
            <a:spAutoFit/>
          </a:bodyPr>
          <a:lstStyle/>
          <a:p>
            <a:pPr marL="12700" lvl="0" indent="0" algn="l" rtl="0">
              <a:lnSpc>
                <a:spcPct val="100000"/>
              </a:lnSpc>
              <a:spcBef>
                <a:spcPts val="0"/>
              </a:spcBef>
              <a:spcAft>
                <a:spcPts val="0"/>
              </a:spcAft>
              <a:buNone/>
            </a:pPr>
            <a:r>
              <a:rPr lang="it-IT" sz="1500">
                <a:solidFill>
                  <a:srgbClr val="2C3B43"/>
                </a:solidFill>
                <a:latin typeface="Calibri"/>
                <a:ea typeface="Calibri"/>
                <a:cs typeface="Calibri"/>
                <a:sym typeface="Calibri"/>
              </a:rPr>
              <a:t>Al termine di questo modulo, i partecipanti dovrebbero produrre:</a:t>
            </a:r>
            <a:endParaRPr sz="1500">
              <a:latin typeface="Calibri"/>
              <a:ea typeface="Calibri"/>
              <a:cs typeface="Calibri"/>
              <a:sym typeface="Calibri"/>
            </a:endParaRPr>
          </a:p>
          <a:p>
            <a:pPr marL="12700" lvl="0" indent="0" algn="l" rtl="0">
              <a:lnSpc>
                <a:spcPct val="100000"/>
              </a:lnSpc>
              <a:spcBef>
                <a:spcPts val="990"/>
              </a:spcBef>
              <a:spcAft>
                <a:spcPts val="0"/>
              </a:spcAft>
              <a:buNone/>
            </a:pPr>
            <a:r>
              <a:rPr lang="it-IT" sz="1200">
                <a:solidFill>
                  <a:srgbClr val="90C225"/>
                </a:solidFill>
                <a:latin typeface="Lucida Sans"/>
                <a:ea typeface="Lucida Sans"/>
                <a:cs typeface="Lucida Sans"/>
                <a:sym typeface="Lucida Sans"/>
              </a:rPr>
              <a:t>▶	</a:t>
            </a:r>
            <a:r>
              <a:rPr lang="it-IT" sz="1500" b="1">
                <a:solidFill>
                  <a:srgbClr val="2C3B43"/>
                </a:solidFill>
                <a:latin typeface="Calibri"/>
                <a:ea typeface="Calibri"/>
                <a:cs typeface="Calibri"/>
                <a:sym typeface="Calibri"/>
              </a:rPr>
              <a:t>Foglio di lavoro per la progettazione dell’integrazione del programma</a:t>
            </a:r>
            <a:endParaRPr sz="1500">
              <a:latin typeface="Calibri"/>
              <a:ea typeface="Calibri"/>
              <a:cs typeface="Calibri"/>
              <a:sym typeface="Calibri"/>
            </a:endParaRPr>
          </a:p>
          <a:p>
            <a:pPr marL="12700" lvl="0" indent="0" algn="l" rtl="0">
              <a:lnSpc>
                <a:spcPct val="100000"/>
              </a:lnSpc>
              <a:spcBef>
                <a:spcPts val="990"/>
              </a:spcBef>
              <a:spcAft>
                <a:spcPts val="0"/>
              </a:spcAft>
              <a:buNone/>
            </a:pPr>
            <a:r>
              <a:rPr lang="it-IT" sz="1200">
                <a:solidFill>
                  <a:srgbClr val="90C225"/>
                </a:solidFill>
                <a:latin typeface="Lucida Sans"/>
                <a:ea typeface="Lucida Sans"/>
                <a:cs typeface="Lucida Sans"/>
                <a:sym typeface="Lucida Sans"/>
              </a:rPr>
              <a:t>▶	</a:t>
            </a:r>
            <a:r>
              <a:rPr lang="it-IT" sz="1500" b="1">
                <a:solidFill>
                  <a:srgbClr val="2C3B43"/>
                </a:solidFill>
                <a:latin typeface="Calibri"/>
                <a:ea typeface="Calibri"/>
                <a:cs typeface="Calibri"/>
                <a:sym typeface="Calibri"/>
              </a:rPr>
              <a:t>Analisi di un caso di studio</a:t>
            </a:r>
            <a:endParaRPr sz="1500">
              <a:latin typeface="Calibri"/>
              <a:ea typeface="Calibri"/>
              <a:cs typeface="Calibri"/>
              <a:sym typeface="Calibri"/>
            </a:endParaRPr>
          </a:p>
          <a:p>
            <a:pPr marL="12700" lvl="0" indent="0" algn="l" rtl="0">
              <a:lnSpc>
                <a:spcPct val="100000"/>
              </a:lnSpc>
              <a:spcBef>
                <a:spcPts val="1005"/>
              </a:spcBef>
              <a:spcAft>
                <a:spcPts val="0"/>
              </a:spcAft>
              <a:buNone/>
            </a:pPr>
            <a:r>
              <a:rPr lang="it-IT" sz="1200">
                <a:solidFill>
                  <a:srgbClr val="90C225"/>
                </a:solidFill>
                <a:latin typeface="Lucida Sans"/>
                <a:ea typeface="Lucida Sans"/>
                <a:cs typeface="Lucida Sans"/>
                <a:sym typeface="Lucida Sans"/>
              </a:rPr>
              <a:t>▶	</a:t>
            </a:r>
            <a:r>
              <a:rPr lang="it-IT" sz="1500" b="1">
                <a:solidFill>
                  <a:srgbClr val="2C3B43"/>
                </a:solidFill>
                <a:latin typeface="Calibri"/>
                <a:ea typeface="Calibri"/>
                <a:cs typeface="Calibri"/>
                <a:sym typeface="Calibri"/>
              </a:rPr>
              <a:t>Foglio di lavoro per la riflessione</a:t>
            </a:r>
            <a:endParaRPr sz="1500">
              <a:latin typeface="Calibri"/>
              <a:ea typeface="Calibri"/>
              <a:cs typeface="Calibri"/>
              <a:sym typeface="Calibri"/>
            </a:endParaRPr>
          </a:p>
          <a:p>
            <a:pPr marL="12700" lvl="0" indent="0" algn="l" rtl="0">
              <a:lnSpc>
                <a:spcPct val="100000"/>
              </a:lnSpc>
              <a:spcBef>
                <a:spcPts val="990"/>
              </a:spcBef>
              <a:spcAft>
                <a:spcPts val="0"/>
              </a:spcAft>
              <a:buNone/>
            </a:pPr>
            <a:r>
              <a:rPr lang="it-IT" sz="1200">
                <a:solidFill>
                  <a:srgbClr val="90C225"/>
                </a:solidFill>
                <a:latin typeface="Lucida Sans"/>
                <a:ea typeface="Lucida Sans"/>
                <a:cs typeface="Lucida Sans"/>
                <a:sym typeface="Lucida Sans"/>
              </a:rPr>
              <a:t>▶	</a:t>
            </a:r>
            <a:r>
              <a:rPr lang="it-IT" sz="1500" b="1">
                <a:solidFill>
                  <a:srgbClr val="2C3B43"/>
                </a:solidFill>
                <a:latin typeface="Calibri"/>
                <a:ea typeface="Calibri"/>
                <a:cs typeface="Calibri"/>
                <a:sym typeface="Calibri"/>
              </a:rPr>
              <a:t>Compito di progettazione di un mini-corso di formazione SDL</a:t>
            </a:r>
            <a:endParaRPr sz="1500">
              <a:latin typeface="Calibri"/>
              <a:ea typeface="Calibri"/>
              <a:cs typeface="Calibri"/>
              <a:sym typeface="Calibri"/>
            </a:endParaRPr>
          </a:p>
          <a:p>
            <a:pPr marL="12700" lvl="0" indent="0" algn="l" rtl="0">
              <a:lnSpc>
                <a:spcPct val="100000"/>
              </a:lnSpc>
              <a:spcBef>
                <a:spcPts val="990"/>
              </a:spcBef>
              <a:spcAft>
                <a:spcPts val="0"/>
              </a:spcAft>
              <a:buNone/>
            </a:pPr>
            <a:r>
              <a:rPr lang="it-IT" sz="1200">
                <a:solidFill>
                  <a:srgbClr val="90C225"/>
                </a:solidFill>
                <a:latin typeface="Lucida Sans"/>
                <a:ea typeface="Lucida Sans"/>
                <a:cs typeface="Lucida Sans"/>
                <a:sym typeface="Lucida Sans"/>
              </a:rPr>
              <a:t>▶	</a:t>
            </a:r>
            <a:r>
              <a:rPr lang="it-IT" sz="1500" b="1">
                <a:solidFill>
                  <a:srgbClr val="2C3B43"/>
                </a:solidFill>
                <a:latin typeface="Calibri"/>
                <a:ea typeface="Calibri"/>
                <a:cs typeface="Calibri"/>
                <a:sym typeface="Calibri"/>
              </a:rPr>
              <a:t>Prove relative alla pianificazione della facilitazione</a:t>
            </a:r>
            <a:endParaRPr sz="1500">
              <a:latin typeface="Calibri"/>
              <a:ea typeface="Calibri"/>
              <a:cs typeface="Calibri"/>
              <a:sym typeface="Calibri"/>
            </a:endParaRPr>
          </a:p>
          <a:p>
            <a:pPr marL="12700" lvl="0" indent="0" algn="l" rtl="0">
              <a:lnSpc>
                <a:spcPct val="100000"/>
              </a:lnSpc>
              <a:spcBef>
                <a:spcPts val="1000"/>
              </a:spcBef>
              <a:spcAft>
                <a:spcPts val="0"/>
              </a:spcAft>
              <a:buNone/>
            </a:pPr>
            <a:r>
              <a:rPr lang="it-IT" sz="1500">
                <a:solidFill>
                  <a:srgbClr val="2C3B43"/>
                </a:solidFill>
                <a:latin typeface="Calibri"/>
                <a:ea typeface="Calibri"/>
                <a:cs typeface="Calibri"/>
                <a:sym typeface="Calibri"/>
              </a:rPr>
              <a:t>Questi risultati possono contribuire al portfolio del formatore.</a:t>
            </a:r>
            <a:endParaRPr sz="1500">
              <a:latin typeface="Calibri"/>
              <a:ea typeface="Calibri"/>
              <a:cs typeface="Calibri"/>
              <a:sym typeface="Calibri"/>
            </a:endParaRPr>
          </a:p>
        </p:txBody>
      </p:sp>
      <p:pic>
        <p:nvPicPr>
          <p:cNvPr id="787" name="Google Shape;787;p53"/>
          <p:cNvPicPr preferRelativeResize="0"/>
          <p:nvPr/>
        </p:nvPicPr>
        <p:blipFill rotWithShape="1">
          <a:blip r:embed="rId3">
            <a:alphaModFix/>
          </a:blip>
          <a:srcRect/>
          <a:stretch/>
        </p:blipFill>
        <p:spPr>
          <a:xfrm>
            <a:off x="464184" y="311962"/>
            <a:ext cx="1240191" cy="339470"/>
          </a:xfrm>
          <a:prstGeom prst="rect">
            <a:avLst/>
          </a:prstGeom>
          <a:noFill/>
          <a:ln>
            <a:noFill/>
          </a:ln>
        </p:spPr>
      </p:pic>
      <p:grpSp>
        <p:nvGrpSpPr>
          <p:cNvPr id="788" name="Google Shape;788;p53"/>
          <p:cNvGrpSpPr/>
          <p:nvPr/>
        </p:nvGrpSpPr>
        <p:grpSpPr>
          <a:xfrm>
            <a:off x="7424928" y="0"/>
            <a:ext cx="4767666" cy="6858888"/>
            <a:chOff x="7424928" y="0"/>
            <a:chExt cx="4767666" cy="6858888"/>
          </a:xfrm>
        </p:grpSpPr>
        <p:sp>
          <p:nvSpPr>
            <p:cNvPr id="789" name="Google Shape;789;p53"/>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0" name="Google Shape;790;p53"/>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1" name="Google Shape;791;p53"/>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2" name="Google Shape;792;p53"/>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3" name="Google Shape;793;p53"/>
            <p:cNvSpPr/>
            <p:nvPr/>
          </p:nvSpPr>
          <p:spPr>
            <a:xfrm>
              <a:off x="8932164"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4" name="Google Shape;794;p53"/>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5" name="Google Shape;795;p53"/>
            <p:cNvSpPr/>
            <p:nvPr/>
          </p:nvSpPr>
          <p:spPr>
            <a:xfrm>
              <a:off x="10898123"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6" name="Google Shape;796;p53"/>
            <p:cNvSpPr/>
            <p:nvPr/>
          </p:nvSpPr>
          <p:spPr>
            <a:xfrm>
              <a:off x="10940748"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797" name="Google Shape;797;p53"/>
            <p:cNvSpPr/>
            <p:nvPr/>
          </p:nvSpPr>
          <p:spPr>
            <a:xfrm>
              <a:off x="10372344"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Shape 801"/>
        <p:cNvGrpSpPr/>
        <p:nvPr/>
      </p:nvGrpSpPr>
      <p:grpSpPr>
        <a:xfrm>
          <a:off x="0" y="0"/>
          <a:ext cx="0" cy="0"/>
          <a:chOff x="0" y="0"/>
          <a:chExt cx="0" cy="0"/>
        </a:xfrm>
      </p:grpSpPr>
      <p:sp>
        <p:nvSpPr>
          <p:cNvPr id="802" name="Google Shape;802;p54" descr="$PPTXTitle"/>
          <p:cNvSpPr txBox="1">
            <a:spLocks noGrp="1"/>
          </p:cNvSpPr>
          <p:nvPr>
            <p:ph type="title"/>
          </p:nvPr>
        </p:nvSpPr>
        <p:spPr>
          <a:xfrm>
            <a:off x="478155" y="813269"/>
            <a:ext cx="8824595" cy="847089"/>
          </a:xfrm>
          <a:prstGeom prst="rect">
            <a:avLst/>
          </a:prstGeom>
          <a:noFill/>
          <a:ln>
            <a:noFill/>
          </a:ln>
        </p:spPr>
        <p:txBody>
          <a:bodyPr spcFirstLastPara="1" wrap="square" lIns="0" tIns="243400" rIns="0" bIns="0" anchor="t" anchorCtr="0">
            <a:spAutoFit/>
          </a:bodyPr>
          <a:lstStyle/>
          <a:p>
            <a:pPr marL="258445" lvl="0" indent="0" algn="l" rtl="0">
              <a:lnSpc>
                <a:spcPct val="100000"/>
              </a:lnSpc>
              <a:spcBef>
                <a:spcPts val="0"/>
              </a:spcBef>
              <a:spcAft>
                <a:spcPts val="0"/>
              </a:spcAft>
              <a:buNone/>
            </a:pPr>
            <a:r>
              <a:rPr lang="it-IT"/>
              <a:t>Collegamento al portfolio del formatore</a:t>
            </a:r>
            <a:endParaRPr/>
          </a:p>
        </p:txBody>
      </p:sp>
      <p:sp>
        <p:nvSpPr>
          <p:cNvPr id="803" name="Google Shape;803;p54"/>
          <p:cNvSpPr txBox="1"/>
          <p:nvPr/>
        </p:nvSpPr>
        <p:spPr>
          <a:xfrm>
            <a:off x="633094" y="1836445"/>
            <a:ext cx="5968874" cy="2398092"/>
          </a:xfrm>
          <a:prstGeom prst="rect">
            <a:avLst/>
          </a:prstGeom>
          <a:noFill/>
          <a:ln>
            <a:noFill/>
          </a:ln>
        </p:spPr>
        <p:txBody>
          <a:bodyPr spcFirstLastPara="1" wrap="square" lIns="0" tIns="139700" rIns="0" bIns="0" anchor="t" anchorCtr="0">
            <a:spAutoFit/>
          </a:bodyPr>
          <a:lstStyle/>
          <a:p>
            <a:pPr marL="12700" lvl="0" indent="0" algn="l" rtl="0">
              <a:lnSpc>
                <a:spcPct val="100000"/>
              </a:lnSpc>
              <a:spcBef>
                <a:spcPts val="0"/>
              </a:spcBef>
              <a:spcAft>
                <a:spcPts val="0"/>
              </a:spcAft>
              <a:buNone/>
            </a:pPr>
            <a:r>
              <a:rPr lang="it-IT" sz="1500" dirty="0">
                <a:solidFill>
                  <a:srgbClr val="2C3B43"/>
                </a:solidFill>
                <a:latin typeface="Calibri"/>
                <a:ea typeface="Calibri"/>
                <a:cs typeface="Calibri"/>
                <a:sym typeface="Calibri"/>
              </a:rPr>
              <a:t>Questo modulo contribuisce al Portfolio del formatore attraverso:</a:t>
            </a:r>
            <a:endParaRPr sz="1500" dirty="0">
              <a:latin typeface="Calibri"/>
              <a:ea typeface="Calibri"/>
              <a:cs typeface="Calibri"/>
              <a:sym typeface="Calibri"/>
            </a:endParaRPr>
          </a:p>
          <a:p>
            <a:pPr marL="12700" lvl="0" indent="0" algn="l" rtl="0">
              <a:lnSpc>
                <a:spcPct val="100000"/>
              </a:lnSpc>
              <a:spcBef>
                <a:spcPts val="1005"/>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Mappa del sistema di sostenibilità</a:t>
            </a:r>
            <a:endParaRPr sz="1500" dirty="0">
              <a:latin typeface="Calibri"/>
              <a:ea typeface="Calibri"/>
              <a:cs typeface="Calibri"/>
              <a:sym typeface="Calibri"/>
            </a:endParaRPr>
          </a:p>
          <a:p>
            <a:pPr marL="12700" lvl="0" indent="0" algn="l" rtl="0">
              <a:lnSpc>
                <a:spcPct val="100000"/>
              </a:lnSpc>
              <a:spcBef>
                <a:spcPts val="985"/>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Piano di integrazione</a:t>
            </a:r>
            <a:endParaRPr sz="1500" dirty="0">
              <a:latin typeface="Calibri"/>
              <a:ea typeface="Calibri"/>
              <a:cs typeface="Calibri"/>
              <a:sym typeface="Calibri"/>
            </a:endParaRPr>
          </a:p>
          <a:p>
            <a:pPr marL="12700" lvl="0" indent="0" algn="l" rtl="0">
              <a:lnSpc>
                <a:spcPct val="100000"/>
              </a:lnSpc>
              <a:spcBef>
                <a:spcPts val="1005"/>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Analisi dei casi</a:t>
            </a:r>
            <a:endParaRPr sz="1500" dirty="0">
              <a:latin typeface="Calibri"/>
              <a:ea typeface="Calibri"/>
              <a:cs typeface="Calibri"/>
              <a:sym typeface="Calibri"/>
            </a:endParaRPr>
          </a:p>
          <a:p>
            <a:pPr marL="12700" lvl="0" indent="0" algn="l" rtl="0">
              <a:lnSpc>
                <a:spcPct val="100000"/>
              </a:lnSpc>
              <a:spcBef>
                <a:spcPts val="985"/>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Riflessione</a:t>
            </a:r>
            <a:endParaRPr sz="1500" dirty="0">
              <a:latin typeface="Calibri"/>
              <a:ea typeface="Calibri"/>
              <a:cs typeface="Calibri"/>
              <a:sym typeface="Calibri"/>
            </a:endParaRPr>
          </a:p>
          <a:p>
            <a:pPr marL="12700" lvl="0" indent="0" algn="l" rtl="0">
              <a:lnSpc>
                <a:spcPct val="100000"/>
              </a:lnSpc>
              <a:spcBef>
                <a:spcPts val="995"/>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Progettazione della formazione SDL (programma didattico per un mini-corso di formazione)</a:t>
            </a:r>
            <a:endParaRPr sz="1500" dirty="0">
              <a:latin typeface="Calibri"/>
              <a:ea typeface="Calibri"/>
              <a:cs typeface="Calibri"/>
              <a:sym typeface="Calibri"/>
            </a:endParaRPr>
          </a:p>
        </p:txBody>
      </p:sp>
      <p:pic>
        <p:nvPicPr>
          <p:cNvPr id="804" name="Google Shape;804;p54"/>
          <p:cNvPicPr preferRelativeResize="0"/>
          <p:nvPr/>
        </p:nvPicPr>
        <p:blipFill rotWithShape="1">
          <a:blip r:embed="rId3">
            <a:alphaModFix/>
          </a:blip>
          <a:srcRect/>
          <a:stretch/>
        </p:blipFill>
        <p:spPr>
          <a:xfrm>
            <a:off x="464184" y="311962"/>
            <a:ext cx="1240191" cy="339470"/>
          </a:xfrm>
          <a:prstGeom prst="rect">
            <a:avLst/>
          </a:prstGeom>
          <a:noFill/>
          <a:ln>
            <a:noFill/>
          </a:ln>
        </p:spPr>
      </p:pic>
      <p:grpSp>
        <p:nvGrpSpPr>
          <p:cNvPr id="805" name="Google Shape;805;p54"/>
          <p:cNvGrpSpPr/>
          <p:nvPr/>
        </p:nvGrpSpPr>
        <p:grpSpPr>
          <a:xfrm>
            <a:off x="6777228" y="0"/>
            <a:ext cx="5415366" cy="6858888"/>
            <a:chOff x="6777228" y="0"/>
            <a:chExt cx="5415366" cy="6858888"/>
          </a:xfrm>
        </p:grpSpPr>
        <p:sp>
          <p:nvSpPr>
            <p:cNvPr id="806" name="Google Shape;806;p54"/>
            <p:cNvSpPr/>
            <p:nvPr/>
          </p:nvSpPr>
          <p:spPr>
            <a:xfrm>
              <a:off x="9371076" y="0"/>
              <a:ext cx="1219200" cy="6858000"/>
            </a:xfrm>
            <a:custGeom>
              <a:avLst/>
              <a:gdLst/>
              <a:ahLst/>
              <a:cxnLst/>
              <a:rect l="l" t="t" r="r" b="b"/>
              <a:pathLst>
                <a:path w="1219200" h="6858000" extrusionOk="0">
                  <a:moveTo>
                    <a:pt x="0" y="0"/>
                  </a:moveTo>
                  <a:lnTo>
                    <a:pt x="1219200" y="6857999"/>
                  </a:lnTo>
                </a:path>
              </a:pathLst>
            </a:custGeom>
            <a:noFill/>
            <a:ln w="9525" cap="flat" cmpd="sng">
              <a:solidFill>
                <a:srgbClr val="BEBEBE"/>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07" name="Google Shape;807;p54"/>
            <p:cNvSpPr/>
            <p:nvPr/>
          </p:nvSpPr>
          <p:spPr>
            <a:xfrm>
              <a:off x="7424928" y="3681983"/>
              <a:ext cx="4763770" cy="3176905"/>
            </a:xfrm>
            <a:custGeom>
              <a:avLst/>
              <a:gdLst/>
              <a:ahLst/>
              <a:cxnLst/>
              <a:rect l="l" t="t" r="r" b="b"/>
              <a:pathLst>
                <a:path w="4763770" h="3176904" extrusionOk="0">
                  <a:moveTo>
                    <a:pt x="4763516" y="0"/>
                  </a:moveTo>
                  <a:lnTo>
                    <a:pt x="0" y="3176586"/>
                  </a:lnTo>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08" name="Google Shape;808;p54"/>
            <p:cNvSpPr/>
            <p:nvPr/>
          </p:nvSpPr>
          <p:spPr>
            <a:xfrm>
              <a:off x="9182100" y="0"/>
              <a:ext cx="3007360" cy="6858000"/>
            </a:xfrm>
            <a:custGeom>
              <a:avLst/>
              <a:gdLst/>
              <a:ahLst/>
              <a:cxnLst/>
              <a:rect l="l" t="t" r="r" b="b"/>
              <a:pathLst>
                <a:path w="3007359" h="6858000" extrusionOk="0">
                  <a:moveTo>
                    <a:pt x="3006852" y="6858000"/>
                  </a:moveTo>
                  <a:lnTo>
                    <a:pt x="0" y="6858000"/>
                  </a:lnTo>
                  <a:lnTo>
                    <a:pt x="2042484" y="0"/>
                  </a:lnTo>
                  <a:lnTo>
                    <a:pt x="3006852" y="0"/>
                  </a:lnTo>
                  <a:lnTo>
                    <a:pt x="3006852" y="6858000"/>
                  </a:lnTo>
                  <a:close/>
                </a:path>
              </a:pathLst>
            </a:custGeom>
            <a:solidFill>
              <a:srgbClr val="90C225">
                <a:alpha val="3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09" name="Google Shape;809;p54"/>
            <p:cNvSpPr/>
            <p:nvPr/>
          </p:nvSpPr>
          <p:spPr>
            <a:xfrm>
              <a:off x="9604334" y="0"/>
              <a:ext cx="2588260" cy="6858000"/>
            </a:xfrm>
            <a:custGeom>
              <a:avLst/>
              <a:gdLst/>
              <a:ahLst/>
              <a:cxnLst/>
              <a:rect l="l" t="t" r="r" b="b"/>
              <a:pathLst>
                <a:path w="2588259" h="6858000" extrusionOk="0">
                  <a:moveTo>
                    <a:pt x="2587665" y="6857999"/>
                  </a:moveTo>
                  <a:lnTo>
                    <a:pt x="1208190" y="6857999"/>
                  </a:lnTo>
                  <a:lnTo>
                    <a:pt x="0" y="0"/>
                  </a:lnTo>
                  <a:lnTo>
                    <a:pt x="2587665" y="0"/>
                  </a:lnTo>
                  <a:lnTo>
                    <a:pt x="2587665" y="6857999"/>
                  </a:lnTo>
                  <a:close/>
                </a:path>
              </a:pathLst>
            </a:custGeom>
            <a:solidFill>
              <a:srgbClr val="90C225">
                <a:alpha val="2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10" name="Google Shape;810;p54"/>
            <p:cNvSpPr/>
            <p:nvPr/>
          </p:nvSpPr>
          <p:spPr>
            <a:xfrm>
              <a:off x="8932163" y="3048000"/>
              <a:ext cx="3260090" cy="3810000"/>
            </a:xfrm>
            <a:custGeom>
              <a:avLst/>
              <a:gdLst/>
              <a:ahLst/>
              <a:cxnLst/>
              <a:rect l="l" t="t" r="r" b="b"/>
              <a:pathLst>
                <a:path w="3260090" h="3810000" extrusionOk="0">
                  <a:moveTo>
                    <a:pt x="3259835" y="3809999"/>
                  </a:moveTo>
                  <a:lnTo>
                    <a:pt x="0" y="3809999"/>
                  </a:lnTo>
                  <a:lnTo>
                    <a:pt x="3259835" y="0"/>
                  </a:lnTo>
                  <a:lnTo>
                    <a:pt x="3259835" y="3809999"/>
                  </a:lnTo>
                  <a:close/>
                </a:path>
              </a:pathLst>
            </a:custGeom>
            <a:solidFill>
              <a:srgbClr val="539F20">
                <a:alpha val="72157"/>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11" name="Google Shape;811;p54"/>
            <p:cNvSpPr/>
            <p:nvPr/>
          </p:nvSpPr>
          <p:spPr>
            <a:xfrm>
              <a:off x="9337790" y="0"/>
              <a:ext cx="2851785" cy="6858000"/>
            </a:xfrm>
            <a:custGeom>
              <a:avLst/>
              <a:gdLst/>
              <a:ahLst/>
              <a:cxnLst/>
              <a:rect l="l" t="t" r="r" b="b"/>
              <a:pathLst>
                <a:path w="2851784" h="6858000" extrusionOk="0">
                  <a:moveTo>
                    <a:pt x="2851161" y="6858000"/>
                  </a:moveTo>
                  <a:lnTo>
                    <a:pt x="2467621" y="6858000"/>
                  </a:lnTo>
                  <a:lnTo>
                    <a:pt x="0" y="0"/>
                  </a:lnTo>
                  <a:lnTo>
                    <a:pt x="2851161" y="0"/>
                  </a:lnTo>
                  <a:lnTo>
                    <a:pt x="2851161" y="6858000"/>
                  </a:lnTo>
                  <a:close/>
                </a:path>
              </a:pathLst>
            </a:custGeom>
            <a:solidFill>
              <a:srgbClr val="3E7818">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12" name="Google Shape;812;p54"/>
            <p:cNvSpPr/>
            <p:nvPr/>
          </p:nvSpPr>
          <p:spPr>
            <a:xfrm>
              <a:off x="10898124" y="0"/>
              <a:ext cx="1290955" cy="6858000"/>
            </a:xfrm>
            <a:custGeom>
              <a:avLst/>
              <a:gdLst/>
              <a:ahLst/>
              <a:cxnLst/>
              <a:rect l="l" t="t" r="r" b="b"/>
              <a:pathLst>
                <a:path w="1290954" h="6858000" extrusionOk="0">
                  <a:moveTo>
                    <a:pt x="1290827" y="6858000"/>
                  </a:moveTo>
                  <a:lnTo>
                    <a:pt x="0" y="6858000"/>
                  </a:lnTo>
                  <a:lnTo>
                    <a:pt x="1018959" y="0"/>
                  </a:lnTo>
                  <a:lnTo>
                    <a:pt x="1290827" y="0"/>
                  </a:lnTo>
                  <a:lnTo>
                    <a:pt x="1290827" y="6858000"/>
                  </a:lnTo>
                  <a:close/>
                </a:path>
              </a:pathLst>
            </a:custGeom>
            <a:solidFill>
              <a:srgbClr val="C0E373">
                <a:alpha val="70196"/>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13" name="Google Shape;813;p54"/>
            <p:cNvSpPr/>
            <p:nvPr/>
          </p:nvSpPr>
          <p:spPr>
            <a:xfrm>
              <a:off x="10940749" y="0"/>
              <a:ext cx="1248410" cy="6858000"/>
            </a:xfrm>
            <a:custGeom>
              <a:avLst/>
              <a:gdLst/>
              <a:ahLst/>
              <a:cxnLst/>
              <a:rect l="l" t="t" r="r" b="b"/>
              <a:pathLst>
                <a:path w="1248409" h="6858000" extrusionOk="0">
                  <a:moveTo>
                    <a:pt x="1248202" y="6858000"/>
                  </a:moveTo>
                  <a:lnTo>
                    <a:pt x="1107741" y="6858000"/>
                  </a:lnTo>
                  <a:lnTo>
                    <a:pt x="0" y="0"/>
                  </a:lnTo>
                  <a:lnTo>
                    <a:pt x="1248202" y="0"/>
                  </a:lnTo>
                  <a:lnTo>
                    <a:pt x="1248202" y="6858000"/>
                  </a:lnTo>
                  <a:close/>
                </a:path>
              </a:pathLst>
            </a:custGeom>
            <a:solidFill>
              <a:srgbClr val="90C225">
                <a:alpha val="6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14" name="Google Shape;814;p54"/>
            <p:cNvSpPr/>
            <p:nvPr/>
          </p:nvSpPr>
          <p:spPr>
            <a:xfrm>
              <a:off x="10372343" y="3590543"/>
              <a:ext cx="1816735" cy="3267710"/>
            </a:xfrm>
            <a:custGeom>
              <a:avLst/>
              <a:gdLst/>
              <a:ahLst/>
              <a:cxnLst/>
              <a:rect l="l" t="t" r="r" b="b"/>
              <a:pathLst>
                <a:path w="1816734" h="3267709" extrusionOk="0">
                  <a:moveTo>
                    <a:pt x="1816606" y="3267455"/>
                  </a:moveTo>
                  <a:lnTo>
                    <a:pt x="0" y="3267455"/>
                  </a:lnTo>
                  <a:lnTo>
                    <a:pt x="1816606" y="0"/>
                  </a:lnTo>
                  <a:lnTo>
                    <a:pt x="1816606" y="3267455"/>
                  </a:lnTo>
                  <a:close/>
                </a:path>
              </a:pathLst>
            </a:custGeom>
            <a:solidFill>
              <a:srgbClr val="90C225">
                <a:alpha val="80000"/>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15" name="Google Shape;815;p54"/>
            <p:cNvSpPr/>
            <p:nvPr/>
          </p:nvSpPr>
          <p:spPr>
            <a:xfrm>
              <a:off x="6777228" y="1554480"/>
              <a:ext cx="4937760" cy="4958080"/>
            </a:xfrm>
            <a:custGeom>
              <a:avLst/>
              <a:gdLst/>
              <a:ahLst/>
              <a:cxnLst/>
              <a:rect l="l" t="t" r="r" b="b"/>
              <a:pathLst>
                <a:path w="4937759" h="4958080" extrusionOk="0">
                  <a:moveTo>
                    <a:pt x="4114800" y="4957572"/>
                  </a:moveTo>
                  <a:lnTo>
                    <a:pt x="822960" y="4957572"/>
                  </a:lnTo>
                  <a:lnTo>
                    <a:pt x="774601" y="4956174"/>
                  </a:lnTo>
                  <a:lnTo>
                    <a:pt x="726979" y="4952034"/>
                  </a:lnTo>
                  <a:lnTo>
                    <a:pt x="680172" y="4945229"/>
                  </a:lnTo>
                  <a:lnTo>
                    <a:pt x="634254" y="4935835"/>
                  </a:lnTo>
                  <a:lnTo>
                    <a:pt x="589304" y="4923931"/>
                  </a:lnTo>
                  <a:lnTo>
                    <a:pt x="545399" y="4909592"/>
                  </a:lnTo>
                  <a:lnTo>
                    <a:pt x="502616" y="4892897"/>
                  </a:lnTo>
                  <a:lnTo>
                    <a:pt x="461031" y="4873921"/>
                  </a:lnTo>
                  <a:lnTo>
                    <a:pt x="420724" y="4852744"/>
                  </a:lnTo>
                  <a:lnTo>
                    <a:pt x="381768" y="4829443"/>
                  </a:lnTo>
                  <a:lnTo>
                    <a:pt x="344245" y="4804092"/>
                  </a:lnTo>
                  <a:lnTo>
                    <a:pt x="308229" y="4776771"/>
                  </a:lnTo>
                  <a:lnTo>
                    <a:pt x="273799" y="4747557"/>
                  </a:lnTo>
                  <a:lnTo>
                    <a:pt x="241030" y="4716526"/>
                  </a:lnTo>
                  <a:lnTo>
                    <a:pt x="209999" y="4683755"/>
                  </a:lnTo>
                  <a:lnTo>
                    <a:pt x="180787" y="4649323"/>
                  </a:lnTo>
                  <a:lnTo>
                    <a:pt x="153467" y="4613306"/>
                  </a:lnTo>
                  <a:lnTo>
                    <a:pt x="128118" y="4575781"/>
                  </a:lnTo>
                  <a:lnTo>
                    <a:pt x="104817" y="4536826"/>
                  </a:lnTo>
                  <a:lnTo>
                    <a:pt x="83641" y="4496518"/>
                  </a:lnTo>
                  <a:lnTo>
                    <a:pt x="64668" y="4454933"/>
                  </a:lnTo>
                  <a:lnTo>
                    <a:pt x="47974" y="4412151"/>
                  </a:lnTo>
                  <a:lnTo>
                    <a:pt x="33637" y="4368246"/>
                  </a:lnTo>
                  <a:lnTo>
                    <a:pt x="21732" y="4323296"/>
                  </a:lnTo>
                  <a:lnTo>
                    <a:pt x="12340" y="4277379"/>
                  </a:lnTo>
                  <a:lnTo>
                    <a:pt x="5536" y="4230573"/>
                  </a:lnTo>
                  <a:lnTo>
                    <a:pt x="1396" y="4182953"/>
                  </a:lnTo>
                  <a:lnTo>
                    <a:pt x="0" y="4134599"/>
                  </a:lnTo>
                  <a:lnTo>
                    <a:pt x="0" y="822960"/>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60"/>
                  </a:lnTo>
                  <a:lnTo>
                    <a:pt x="4937760" y="4134599"/>
                  </a:lnTo>
                  <a:lnTo>
                    <a:pt x="4936363" y="4182953"/>
                  </a:lnTo>
                  <a:lnTo>
                    <a:pt x="4932222" y="4230573"/>
                  </a:lnTo>
                  <a:lnTo>
                    <a:pt x="4925419" y="4277379"/>
                  </a:lnTo>
                  <a:lnTo>
                    <a:pt x="4916025" y="4323296"/>
                  </a:lnTo>
                  <a:lnTo>
                    <a:pt x="4904121" y="4368246"/>
                  </a:lnTo>
                  <a:lnTo>
                    <a:pt x="4889785" y="4412151"/>
                  </a:lnTo>
                  <a:lnTo>
                    <a:pt x="4873090" y="4454933"/>
                  </a:lnTo>
                  <a:lnTo>
                    <a:pt x="4854116" y="4496518"/>
                  </a:lnTo>
                  <a:lnTo>
                    <a:pt x="4832941" y="4536826"/>
                  </a:lnTo>
                  <a:lnTo>
                    <a:pt x="4809640" y="4575781"/>
                  </a:lnTo>
                  <a:lnTo>
                    <a:pt x="4784292" y="4613306"/>
                  </a:lnTo>
                  <a:lnTo>
                    <a:pt x="4756972" y="4649323"/>
                  </a:lnTo>
                  <a:lnTo>
                    <a:pt x="4727759" y="4683755"/>
                  </a:lnTo>
                  <a:lnTo>
                    <a:pt x="4696729" y="4716526"/>
                  </a:lnTo>
                  <a:lnTo>
                    <a:pt x="4663959" y="4747557"/>
                  </a:lnTo>
                  <a:lnTo>
                    <a:pt x="4629529" y="4776771"/>
                  </a:lnTo>
                  <a:lnTo>
                    <a:pt x="4593513" y="4804092"/>
                  </a:lnTo>
                  <a:lnTo>
                    <a:pt x="4555990" y="4829443"/>
                  </a:lnTo>
                  <a:lnTo>
                    <a:pt x="4517035" y="4852744"/>
                  </a:lnTo>
                  <a:lnTo>
                    <a:pt x="4476727" y="4873921"/>
                  </a:lnTo>
                  <a:lnTo>
                    <a:pt x="4435143" y="4892897"/>
                  </a:lnTo>
                  <a:lnTo>
                    <a:pt x="4392360" y="4909592"/>
                  </a:lnTo>
                  <a:lnTo>
                    <a:pt x="4348455" y="4923931"/>
                  </a:lnTo>
                  <a:lnTo>
                    <a:pt x="4303503" y="4935835"/>
                  </a:lnTo>
                  <a:lnTo>
                    <a:pt x="4257587" y="4945229"/>
                  </a:lnTo>
                  <a:lnTo>
                    <a:pt x="4210779" y="4952034"/>
                  </a:lnTo>
                  <a:lnTo>
                    <a:pt x="4163157" y="4956174"/>
                  </a:lnTo>
                  <a:lnTo>
                    <a:pt x="4114800" y="4957572"/>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816" name="Google Shape;816;p54"/>
            <p:cNvPicPr preferRelativeResize="0"/>
            <p:nvPr/>
          </p:nvPicPr>
          <p:blipFill rotWithShape="1">
            <a:blip r:embed="rId4">
              <a:alphaModFix/>
            </a:blip>
            <a:srcRect/>
            <a:stretch/>
          </p:blipFill>
          <p:spPr>
            <a:xfrm>
              <a:off x="7142987" y="1844039"/>
              <a:ext cx="4198618" cy="4378452"/>
            </a:xfrm>
            <a:prstGeom prst="rect">
              <a:avLst/>
            </a:prstGeom>
            <a:noFill/>
            <a:ln>
              <a:noFill/>
            </a:ln>
          </p:spPr>
        </p:pic>
      </p:grpSp>
      <p:sp>
        <p:nvSpPr>
          <p:cNvPr id="817" name="Google Shape;817;p54"/>
          <p:cNvSpPr/>
          <p:nvPr/>
        </p:nvSpPr>
        <p:spPr>
          <a:xfrm>
            <a:off x="0" y="3467531"/>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grpSp>
        <p:nvGrpSpPr>
          <p:cNvPr id="822" name="Google Shape;822;p55"/>
          <p:cNvGrpSpPr/>
          <p:nvPr/>
        </p:nvGrpSpPr>
        <p:grpSpPr>
          <a:xfrm>
            <a:off x="6777228" y="1554480"/>
            <a:ext cx="4937760" cy="4958080"/>
            <a:chOff x="6777228" y="1554480"/>
            <a:chExt cx="4937760" cy="4958080"/>
          </a:xfrm>
        </p:grpSpPr>
        <p:sp>
          <p:nvSpPr>
            <p:cNvPr id="823" name="Google Shape;823;p55"/>
            <p:cNvSpPr/>
            <p:nvPr/>
          </p:nvSpPr>
          <p:spPr>
            <a:xfrm>
              <a:off x="6777228" y="1554480"/>
              <a:ext cx="4937760" cy="4958080"/>
            </a:xfrm>
            <a:custGeom>
              <a:avLst/>
              <a:gdLst/>
              <a:ahLst/>
              <a:cxnLst/>
              <a:rect l="l" t="t" r="r" b="b"/>
              <a:pathLst>
                <a:path w="4937759" h="4958080" extrusionOk="0">
                  <a:moveTo>
                    <a:pt x="4114800" y="4957572"/>
                  </a:moveTo>
                  <a:lnTo>
                    <a:pt x="822960" y="4957572"/>
                  </a:lnTo>
                  <a:lnTo>
                    <a:pt x="774601" y="4956174"/>
                  </a:lnTo>
                  <a:lnTo>
                    <a:pt x="726979" y="4952034"/>
                  </a:lnTo>
                  <a:lnTo>
                    <a:pt x="680172" y="4945229"/>
                  </a:lnTo>
                  <a:lnTo>
                    <a:pt x="634254" y="4935835"/>
                  </a:lnTo>
                  <a:lnTo>
                    <a:pt x="589304" y="4923931"/>
                  </a:lnTo>
                  <a:lnTo>
                    <a:pt x="545399" y="4909592"/>
                  </a:lnTo>
                  <a:lnTo>
                    <a:pt x="502616" y="4892897"/>
                  </a:lnTo>
                  <a:lnTo>
                    <a:pt x="461031" y="4873921"/>
                  </a:lnTo>
                  <a:lnTo>
                    <a:pt x="420724" y="4852744"/>
                  </a:lnTo>
                  <a:lnTo>
                    <a:pt x="381768" y="4829443"/>
                  </a:lnTo>
                  <a:lnTo>
                    <a:pt x="344245" y="4804092"/>
                  </a:lnTo>
                  <a:lnTo>
                    <a:pt x="308229" y="4776771"/>
                  </a:lnTo>
                  <a:lnTo>
                    <a:pt x="273799" y="4747557"/>
                  </a:lnTo>
                  <a:lnTo>
                    <a:pt x="241030" y="4716526"/>
                  </a:lnTo>
                  <a:lnTo>
                    <a:pt x="209999" y="4683755"/>
                  </a:lnTo>
                  <a:lnTo>
                    <a:pt x="180787" y="4649323"/>
                  </a:lnTo>
                  <a:lnTo>
                    <a:pt x="153467" y="4613306"/>
                  </a:lnTo>
                  <a:lnTo>
                    <a:pt x="128118" y="4575781"/>
                  </a:lnTo>
                  <a:lnTo>
                    <a:pt x="104817" y="4536826"/>
                  </a:lnTo>
                  <a:lnTo>
                    <a:pt x="83641" y="4496518"/>
                  </a:lnTo>
                  <a:lnTo>
                    <a:pt x="64668" y="4454933"/>
                  </a:lnTo>
                  <a:lnTo>
                    <a:pt x="47974" y="4412151"/>
                  </a:lnTo>
                  <a:lnTo>
                    <a:pt x="33637" y="4368246"/>
                  </a:lnTo>
                  <a:lnTo>
                    <a:pt x="21732" y="4323296"/>
                  </a:lnTo>
                  <a:lnTo>
                    <a:pt x="12340" y="4277379"/>
                  </a:lnTo>
                  <a:lnTo>
                    <a:pt x="5536" y="4230573"/>
                  </a:lnTo>
                  <a:lnTo>
                    <a:pt x="1396" y="4182953"/>
                  </a:lnTo>
                  <a:lnTo>
                    <a:pt x="0" y="4134599"/>
                  </a:lnTo>
                  <a:lnTo>
                    <a:pt x="0" y="822960"/>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60"/>
                  </a:lnTo>
                  <a:lnTo>
                    <a:pt x="4937760" y="4134599"/>
                  </a:lnTo>
                  <a:lnTo>
                    <a:pt x="4936363" y="4182953"/>
                  </a:lnTo>
                  <a:lnTo>
                    <a:pt x="4932222" y="4230573"/>
                  </a:lnTo>
                  <a:lnTo>
                    <a:pt x="4925419" y="4277379"/>
                  </a:lnTo>
                  <a:lnTo>
                    <a:pt x="4916025" y="4323296"/>
                  </a:lnTo>
                  <a:lnTo>
                    <a:pt x="4904121" y="4368246"/>
                  </a:lnTo>
                  <a:lnTo>
                    <a:pt x="4889785" y="4412151"/>
                  </a:lnTo>
                  <a:lnTo>
                    <a:pt x="4873090" y="4454933"/>
                  </a:lnTo>
                  <a:lnTo>
                    <a:pt x="4854116" y="4496518"/>
                  </a:lnTo>
                  <a:lnTo>
                    <a:pt x="4832941" y="4536826"/>
                  </a:lnTo>
                  <a:lnTo>
                    <a:pt x="4809640" y="4575781"/>
                  </a:lnTo>
                  <a:lnTo>
                    <a:pt x="4784292" y="4613306"/>
                  </a:lnTo>
                  <a:lnTo>
                    <a:pt x="4756972" y="4649323"/>
                  </a:lnTo>
                  <a:lnTo>
                    <a:pt x="4727759" y="4683755"/>
                  </a:lnTo>
                  <a:lnTo>
                    <a:pt x="4696729" y="4716526"/>
                  </a:lnTo>
                  <a:lnTo>
                    <a:pt x="4663959" y="4747557"/>
                  </a:lnTo>
                  <a:lnTo>
                    <a:pt x="4629529" y="4776771"/>
                  </a:lnTo>
                  <a:lnTo>
                    <a:pt x="4593513" y="4804092"/>
                  </a:lnTo>
                  <a:lnTo>
                    <a:pt x="4555990" y="4829443"/>
                  </a:lnTo>
                  <a:lnTo>
                    <a:pt x="4517035" y="4852744"/>
                  </a:lnTo>
                  <a:lnTo>
                    <a:pt x="4476727" y="4873921"/>
                  </a:lnTo>
                  <a:lnTo>
                    <a:pt x="4435143" y="4892897"/>
                  </a:lnTo>
                  <a:lnTo>
                    <a:pt x="4392360" y="4909592"/>
                  </a:lnTo>
                  <a:lnTo>
                    <a:pt x="4348455" y="4923931"/>
                  </a:lnTo>
                  <a:lnTo>
                    <a:pt x="4303503" y="4935835"/>
                  </a:lnTo>
                  <a:lnTo>
                    <a:pt x="4257587" y="4945229"/>
                  </a:lnTo>
                  <a:lnTo>
                    <a:pt x="4210779" y="4952034"/>
                  </a:lnTo>
                  <a:lnTo>
                    <a:pt x="4163157" y="4956174"/>
                  </a:lnTo>
                  <a:lnTo>
                    <a:pt x="4114800" y="4957572"/>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824" name="Google Shape;824;p55"/>
            <p:cNvPicPr preferRelativeResize="0"/>
            <p:nvPr/>
          </p:nvPicPr>
          <p:blipFill rotWithShape="1">
            <a:blip r:embed="rId3">
              <a:alphaModFix/>
            </a:blip>
            <a:srcRect/>
            <a:stretch/>
          </p:blipFill>
          <p:spPr>
            <a:xfrm>
              <a:off x="7142987" y="1844039"/>
              <a:ext cx="4198618" cy="4378452"/>
            </a:xfrm>
            <a:prstGeom prst="rect">
              <a:avLst/>
            </a:prstGeom>
            <a:noFill/>
            <a:ln>
              <a:noFill/>
            </a:ln>
          </p:spPr>
        </p:pic>
      </p:grpSp>
      <p:sp>
        <p:nvSpPr>
          <p:cNvPr id="825" name="Google Shape;825;p55" descr="$PPTXTitle"/>
          <p:cNvSpPr txBox="1">
            <a:spLocks noGrp="1"/>
          </p:cNvSpPr>
          <p:nvPr>
            <p:ph type="title"/>
          </p:nvPr>
        </p:nvSpPr>
        <p:spPr>
          <a:xfrm>
            <a:off x="1938654" y="619811"/>
            <a:ext cx="4014470" cy="4902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t>Sintesi e passi successivi</a:t>
            </a:r>
            <a:endParaRPr/>
          </a:p>
        </p:txBody>
      </p:sp>
      <p:sp>
        <p:nvSpPr>
          <p:cNvPr id="826" name="Google Shape;826;p55"/>
          <p:cNvSpPr txBox="1"/>
          <p:nvPr/>
        </p:nvSpPr>
        <p:spPr>
          <a:xfrm>
            <a:off x="7882890" y="619811"/>
            <a:ext cx="472440" cy="4902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3050">
                <a:solidFill>
                  <a:srgbClr val="245738"/>
                </a:solidFill>
                <a:latin typeface="Calibri"/>
                <a:ea typeface="Calibri"/>
                <a:cs typeface="Calibri"/>
                <a:sym typeface="Calibri"/>
              </a:rPr>
              <a:t>(1)</a:t>
            </a:r>
            <a:endParaRPr sz="3050">
              <a:latin typeface="Calibri"/>
              <a:ea typeface="Calibri"/>
              <a:cs typeface="Calibri"/>
              <a:sym typeface="Calibri"/>
            </a:endParaRPr>
          </a:p>
        </p:txBody>
      </p:sp>
      <p:sp>
        <p:nvSpPr>
          <p:cNvPr id="827" name="Google Shape;827;p55"/>
          <p:cNvSpPr txBox="1"/>
          <p:nvPr/>
        </p:nvSpPr>
        <p:spPr>
          <a:xfrm>
            <a:off x="633094" y="1491462"/>
            <a:ext cx="5659120" cy="3718310"/>
          </a:xfrm>
          <a:prstGeom prst="rect">
            <a:avLst/>
          </a:prstGeom>
          <a:noFill/>
          <a:ln>
            <a:noFill/>
          </a:ln>
        </p:spPr>
        <p:txBody>
          <a:bodyPr spcFirstLastPara="1" wrap="square" lIns="0" tIns="139050" rIns="0" bIns="0" anchor="t" anchorCtr="0">
            <a:spAutoFit/>
          </a:bodyPr>
          <a:lstStyle/>
          <a:p>
            <a:pPr marL="12700" lvl="0" indent="0" algn="l" rtl="0">
              <a:lnSpc>
                <a:spcPct val="100000"/>
              </a:lnSpc>
              <a:spcBef>
                <a:spcPts val="0"/>
              </a:spcBef>
              <a:spcAft>
                <a:spcPts val="0"/>
              </a:spcAft>
              <a:buNone/>
            </a:pPr>
            <a:r>
              <a:rPr lang="it-IT" sz="1500" dirty="0">
                <a:solidFill>
                  <a:srgbClr val="2C3B43"/>
                </a:solidFill>
                <a:latin typeface="Calibri"/>
                <a:ea typeface="Calibri"/>
                <a:cs typeface="Calibri"/>
                <a:sym typeface="Calibri"/>
              </a:rPr>
              <a:t>In questo modulo abbiamo trattato:</a:t>
            </a:r>
            <a:endParaRPr sz="1500" dirty="0">
              <a:latin typeface="Calibri"/>
              <a:ea typeface="Calibri"/>
              <a:cs typeface="Calibri"/>
              <a:sym typeface="Calibri"/>
            </a:endParaRPr>
          </a:p>
          <a:p>
            <a:pPr marL="354965" marR="1080135" lvl="0" indent="-342900" algn="l" rtl="0">
              <a:lnSpc>
                <a:spcPct val="100000"/>
              </a:lnSpc>
              <a:spcBef>
                <a:spcPts val="994"/>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L’integrazione della sostenibilità nella formazione professionale richiede un approccio sistemico.</a:t>
            </a:r>
            <a:endParaRPr sz="1500" dirty="0">
              <a:latin typeface="Calibri"/>
              <a:ea typeface="Calibri"/>
              <a:cs typeface="Calibri"/>
              <a:sym typeface="Calibri"/>
            </a:endParaRPr>
          </a:p>
          <a:p>
            <a:pPr marL="354965" marR="5080" lvl="0" indent="-342900" algn="l" rtl="0">
              <a:lnSpc>
                <a:spcPct val="100000"/>
              </a:lnSpc>
              <a:spcBef>
                <a:spcPts val="994"/>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I formatori dell’IFP svolgono un ruolo chiave nella promozione di pratiche sostenibili.</a:t>
            </a:r>
            <a:endParaRPr sz="1500" dirty="0">
              <a:latin typeface="Calibri"/>
              <a:ea typeface="Calibri"/>
              <a:cs typeface="Calibri"/>
              <a:sym typeface="Calibri"/>
            </a:endParaRPr>
          </a:p>
          <a:p>
            <a:pPr marL="12700" lvl="0" indent="0" algn="l" rtl="0">
              <a:lnSpc>
                <a:spcPct val="100000"/>
              </a:lnSpc>
              <a:spcBef>
                <a:spcPts val="1320"/>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Il pensiero sistemico aiuta ad affrontare le complesse.</a:t>
            </a:r>
            <a:endParaRPr sz="1500" dirty="0">
              <a:latin typeface="Calibri"/>
              <a:ea typeface="Calibri"/>
              <a:cs typeface="Calibri"/>
              <a:sym typeface="Calibri"/>
            </a:endParaRPr>
          </a:p>
          <a:p>
            <a:pPr marL="354965" marR="1299845" lvl="0" indent="-342900" algn="l" rtl="0">
              <a:lnSpc>
                <a:spcPct val="100000"/>
              </a:lnSpc>
              <a:spcBef>
                <a:spcPts val="1030"/>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L’educazione alla sostenibilità dovrebbe essere interattiva, riflessiva e incentrata sul discente.</a:t>
            </a:r>
            <a:endParaRPr sz="1500" dirty="0">
              <a:latin typeface="Calibri"/>
              <a:ea typeface="Calibri"/>
              <a:cs typeface="Calibri"/>
              <a:sym typeface="Calibri"/>
            </a:endParaRPr>
          </a:p>
          <a:p>
            <a:pPr marL="354965" marR="1030605" lvl="0" indent="-342900" algn="l" rtl="0">
              <a:lnSpc>
                <a:spcPct val="100000"/>
              </a:lnSpc>
              <a:spcBef>
                <a:spcPts val="994"/>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Il coinvolgimento delle parti interessate favorisce il successo dell’integrazione della sostenibilità.</a:t>
            </a:r>
            <a:endParaRPr sz="1500" dirty="0">
              <a:latin typeface="Calibri"/>
              <a:ea typeface="Calibri"/>
              <a:cs typeface="Calibri"/>
              <a:sym typeface="Calibri"/>
            </a:endParaRPr>
          </a:p>
          <a:p>
            <a:pPr marL="354965" marR="92075" lvl="0" indent="-342900" algn="l" rtl="0">
              <a:lnSpc>
                <a:spcPct val="100000"/>
              </a:lnSpc>
              <a:spcBef>
                <a:spcPts val="1010"/>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La pianificazione, il monitoraggio e il miglioramento continuo sono essenziali per ottenere risultati concreti.</a:t>
            </a:r>
            <a:endParaRPr sz="1500" dirty="0">
              <a:latin typeface="Calibri"/>
              <a:ea typeface="Calibri"/>
              <a:cs typeface="Calibri"/>
              <a:sym typeface="Calibri"/>
            </a:endParaRPr>
          </a:p>
        </p:txBody>
      </p:sp>
      <p:pic>
        <p:nvPicPr>
          <p:cNvPr id="828" name="Google Shape;828;p55"/>
          <p:cNvPicPr preferRelativeResize="0"/>
          <p:nvPr/>
        </p:nvPicPr>
        <p:blipFill rotWithShape="1">
          <a:blip r:embed="rId4">
            <a:alphaModFix/>
          </a:blip>
          <a:srcRect/>
          <a:stretch/>
        </p:blipFill>
        <p:spPr>
          <a:xfrm>
            <a:off x="464184" y="311962"/>
            <a:ext cx="1240191" cy="339470"/>
          </a:xfrm>
          <a:prstGeom prst="rect">
            <a:avLst/>
          </a:prstGeom>
          <a:noFill/>
          <a:ln>
            <a:noFill/>
          </a:ln>
        </p:spPr>
      </p:pic>
      <p:sp>
        <p:nvSpPr>
          <p:cNvPr id="829" name="Google Shape;829;p55"/>
          <p:cNvSpPr/>
          <p:nvPr/>
        </p:nvSpPr>
        <p:spPr>
          <a:xfrm>
            <a:off x="0" y="3696779"/>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grpSp>
        <p:nvGrpSpPr>
          <p:cNvPr id="834" name="Google Shape;834;p56"/>
          <p:cNvGrpSpPr/>
          <p:nvPr/>
        </p:nvGrpSpPr>
        <p:grpSpPr>
          <a:xfrm>
            <a:off x="6777228" y="1554480"/>
            <a:ext cx="4937760" cy="4958080"/>
            <a:chOff x="6777228" y="1554480"/>
            <a:chExt cx="4937760" cy="4958080"/>
          </a:xfrm>
        </p:grpSpPr>
        <p:sp>
          <p:nvSpPr>
            <p:cNvPr id="835" name="Google Shape;835;p56"/>
            <p:cNvSpPr/>
            <p:nvPr/>
          </p:nvSpPr>
          <p:spPr>
            <a:xfrm>
              <a:off x="6777228" y="1554480"/>
              <a:ext cx="4937760" cy="4958080"/>
            </a:xfrm>
            <a:custGeom>
              <a:avLst/>
              <a:gdLst/>
              <a:ahLst/>
              <a:cxnLst/>
              <a:rect l="l" t="t" r="r" b="b"/>
              <a:pathLst>
                <a:path w="4937759" h="4958080" extrusionOk="0">
                  <a:moveTo>
                    <a:pt x="4114800" y="4957572"/>
                  </a:moveTo>
                  <a:lnTo>
                    <a:pt x="822960" y="4957572"/>
                  </a:lnTo>
                  <a:lnTo>
                    <a:pt x="774601" y="4956174"/>
                  </a:lnTo>
                  <a:lnTo>
                    <a:pt x="726979" y="4952034"/>
                  </a:lnTo>
                  <a:lnTo>
                    <a:pt x="680172" y="4945229"/>
                  </a:lnTo>
                  <a:lnTo>
                    <a:pt x="634254" y="4935835"/>
                  </a:lnTo>
                  <a:lnTo>
                    <a:pt x="589304" y="4923931"/>
                  </a:lnTo>
                  <a:lnTo>
                    <a:pt x="545399" y="4909592"/>
                  </a:lnTo>
                  <a:lnTo>
                    <a:pt x="502616" y="4892897"/>
                  </a:lnTo>
                  <a:lnTo>
                    <a:pt x="461031" y="4873921"/>
                  </a:lnTo>
                  <a:lnTo>
                    <a:pt x="420724" y="4852744"/>
                  </a:lnTo>
                  <a:lnTo>
                    <a:pt x="381768" y="4829443"/>
                  </a:lnTo>
                  <a:lnTo>
                    <a:pt x="344245" y="4804092"/>
                  </a:lnTo>
                  <a:lnTo>
                    <a:pt x="308229" y="4776771"/>
                  </a:lnTo>
                  <a:lnTo>
                    <a:pt x="273799" y="4747557"/>
                  </a:lnTo>
                  <a:lnTo>
                    <a:pt x="241030" y="4716526"/>
                  </a:lnTo>
                  <a:lnTo>
                    <a:pt x="209999" y="4683755"/>
                  </a:lnTo>
                  <a:lnTo>
                    <a:pt x="180787" y="4649323"/>
                  </a:lnTo>
                  <a:lnTo>
                    <a:pt x="153467" y="4613306"/>
                  </a:lnTo>
                  <a:lnTo>
                    <a:pt x="128118" y="4575781"/>
                  </a:lnTo>
                  <a:lnTo>
                    <a:pt x="104817" y="4536826"/>
                  </a:lnTo>
                  <a:lnTo>
                    <a:pt x="83641" y="4496518"/>
                  </a:lnTo>
                  <a:lnTo>
                    <a:pt x="64668" y="4454933"/>
                  </a:lnTo>
                  <a:lnTo>
                    <a:pt x="47974" y="4412151"/>
                  </a:lnTo>
                  <a:lnTo>
                    <a:pt x="33637" y="4368246"/>
                  </a:lnTo>
                  <a:lnTo>
                    <a:pt x="21732" y="4323296"/>
                  </a:lnTo>
                  <a:lnTo>
                    <a:pt x="12340" y="4277379"/>
                  </a:lnTo>
                  <a:lnTo>
                    <a:pt x="5536" y="4230573"/>
                  </a:lnTo>
                  <a:lnTo>
                    <a:pt x="1396" y="4182953"/>
                  </a:lnTo>
                  <a:lnTo>
                    <a:pt x="0" y="4134599"/>
                  </a:lnTo>
                  <a:lnTo>
                    <a:pt x="0" y="822960"/>
                  </a:lnTo>
                  <a:lnTo>
                    <a:pt x="1396" y="774601"/>
                  </a:lnTo>
                  <a:lnTo>
                    <a:pt x="5536" y="726979"/>
                  </a:lnTo>
                  <a:lnTo>
                    <a:pt x="12340" y="680172"/>
                  </a:lnTo>
                  <a:lnTo>
                    <a:pt x="21732" y="634254"/>
                  </a:lnTo>
                  <a:lnTo>
                    <a:pt x="33637" y="589304"/>
                  </a:lnTo>
                  <a:lnTo>
                    <a:pt x="47974" y="545399"/>
                  </a:lnTo>
                  <a:lnTo>
                    <a:pt x="64668" y="502616"/>
                  </a:lnTo>
                  <a:lnTo>
                    <a:pt x="83641" y="461031"/>
                  </a:lnTo>
                  <a:lnTo>
                    <a:pt x="104817" y="420724"/>
                  </a:lnTo>
                  <a:lnTo>
                    <a:pt x="128118" y="381768"/>
                  </a:lnTo>
                  <a:lnTo>
                    <a:pt x="153467" y="344245"/>
                  </a:lnTo>
                  <a:lnTo>
                    <a:pt x="180787" y="308229"/>
                  </a:lnTo>
                  <a:lnTo>
                    <a:pt x="209999" y="273799"/>
                  </a:lnTo>
                  <a:lnTo>
                    <a:pt x="241030" y="241030"/>
                  </a:lnTo>
                  <a:lnTo>
                    <a:pt x="273799" y="209999"/>
                  </a:lnTo>
                  <a:lnTo>
                    <a:pt x="308229" y="180787"/>
                  </a:lnTo>
                  <a:lnTo>
                    <a:pt x="344245" y="153467"/>
                  </a:lnTo>
                  <a:lnTo>
                    <a:pt x="381768" y="128118"/>
                  </a:lnTo>
                  <a:lnTo>
                    <a:pt x="420724" y="104817"/>
                  </a:lnTo>
                  <a:lnTo>
                    <a:pt x="461031" y="83641"/>
                  </a:lnTo>
                  <a:lnTo>
                    <a:pt x="502616" y="64668"/>
                  </a:lnTo>
                  <a:lnTo>
                    <a:pt x="545399" y="47974"/>
                  </a:lnTo>
                  <a:lnTo>
                    <a:pt x="589304" y="33637"/>
                  </a:lnTo>
                  <a:lnTo>
                    <a:pt x="634254" y="21732"/>
                  </a:lnTo>
                  <a:lnTo>
                    <a:pt x="680172" y="12340"/>
                  </a:lnTo>
                  <a:lnTo>
                    <a:pt x="726979" y="5536"/>
                  </a:lnTo>
                  <a:lnTo>
                    <a:pt x="774601" y="1396"/>
                  </a:lnTo>
                  <a:lnTo>
                    <a:pt x="822960" y="0"/>
                  </a:lnTo>
                  <a:lnTo>
                    <a:pt x="4114800" y="0"/>
                  </a:lnTo>
                  <a:lnTo>
                    <a:pt x="4163157" y="1396"/>
                  </a:lnTo>
                  <a:lnTo>
                    <a:pt x="4210779" y="5536"/>
                  </a:lnTo>
                  <a:lnTo>
                    <a:pt x="4257587" y="12340"/>
                  </a:lnTo>
                  <a:lnTo>
                    <a:pt x="4303503" y="21732"/>
                  </a:lnTo>
                  <a:lnTo>
                    <a:pt x="4348455" y="33637"/>
                  </a:lnTo>
                  <a:lnTo>
                    <a:pt x="4392360" y="47974"/>
                  </a:lnTo>
                  <a:lnTo>
                    <a:pt x="4435143" y="64668"/>
                  </a:lnTo>
                  <a:lnTo>
                    <a:pt x="4476727" y="83641"/>
                  </a:lnTo>
                  <a:lnTo>
                    <a:pt x="4517035" y="104817"/>
                  </a:lnTo>
                  <a:lnTo>
                    <a:pt x="4555990" y="128118"/>
                  </a:lnTo>
                  <a:lnTo>
                    <a:pt x="4593513" y="153467"/>
                  </a:lnTo>
                  <a:lnTo>
                    <a:pt x="4629529" y="180787"/>
                  </a:lnTo>
                  <a:lnTo>
                    <a:pt x="4663959" y="209999"/>
                  </a:lnTo>
                  <a:lnTo>
                    <a:pt x="4696729" y="241030"/>
                  </a:lnTo>
                  <a:lnTo>
                    <a:pt x="4727759" y="273799"/>
                  </a:lnTo>
                  <a:lnTo>
                    <a:pt x="4756972" y="308229"/>
                  </a:lnTo>
                  <a:lnTo>
                    <a:pt x="4784292" y="344245"/>
                  </a:lnTo>
                  <a:lnTo>
                    <a:pt x="4809640" y="381768"/>
                  </a:lnTo>
                  <a:lnTo>
                    <a:pt x="4832941" y="420724"/>
                  </a:lnTo>
                  <a:lnTo>
                    <a:pt x="4854116" y="461031"/>
                  </a:lnTo>
                  <a:lnTo>
                    <a:pt x="4873090" y="502616"/>
                  </a:lnTo>
                  <a:lnTo>
                    <a:pt x="4889785" y="545399"/>
                  </a:lnTo>
                  <a:lnTo>
                    <a:pt x="4904121" y="589304"/>
                  </a:lnTo>
                  <a:lnTo>
                    <a:pt x="4916025" y="634254"/>
                  </a:lnTo>
                  <a:lnTo>
                    <a:pt x="4925419" y="680172"/>
                  </a:lnTo>
                  <a:lnTo>
                    <a:pt x="4932222" y="726979"/>
                  </a:lnTo>
                  <a:lnTo>
                    <a:pt x="4936363" y="774601"/>
                  </a:lnTo>
                  <a:lnTo>
                    <a:pt x="4937760" y="822960"/>
                  </a:lnTo>
                  <a:lnTo>
                    <a:pt x="4937760" y="4134599"/>
                  </a:lnTo>
                  <a:lnTo>
                    <a:pt x="4936363" y="4182953"/>
                  </a:lnTo>
                  <a:lnTo>
                    <a:pt x="4932222" y="4230573"/>
                  </a:lnTo>
                  <a:lnTo>
                    <a:pt x="4925419" y="4277379"/>
                  </a:lnTo>
                  <a:lnTo>
                    <a:pt x="4916025" y="4323296"/>
                  </a:lnTo>
                  <a:lnTo>
                    <a:pt x="4904121" y="4368246"/>
                  </a:lnTo>
                  <a:lnTo>
                    <a:pt x="4889785" y="4412151"/>
                  </a:lnTo>
                  <a:lnTo>
                    <a:pt x="4873090" y="4454933"/>
                  </a:lnTo>
                  <a:lnTo>
                    <a:pt x="4854116" y="4496518"/>
                  </a:lnTo>
                  <a:lnTo>
                    <a:pt x="4832941" y="4536826"/>
                  </a:lnTo>
                  <a:lnTo>
                    <a:pt x="4809640" y="4575781"/>
                  </a:lnTo>
                  <a:lnTo>
                    <a:pt x="4784292" y="4613306"/>
                  </a:lnTo>
                  <a:lnTo>
                    <a:pt x="4756972" y="4649323"/>
                  </a:lnTo>
                  <a:lnTo>
                    <a:pt x="4727759" y="4683755"/>
                  </a:lnTo>
                  <a:lnTo>
                    <a:pt x="4696729" y="4716526"/>
                  </a:lnTo>
                  <a:lnTo>
                    <a:pt x="4663959" y="4747557"/>
                  </a:lnTo>
                  <a:lnTo>
                    <a:pt x="4629529" y="4776771"/>
                  </a:lnTo>
                  <a:lnTo>
                    <a:pt x="4593513" y="4804092"/>
                  </a:lnTo>
                  <a:lnTo>
                    <a:pt x="4555990" y="4829443"/>
                  </a:lnTo>
                  <a:lnTo>
                    <a:pt x="4517035" y="4852744"/>
                  </a:lnTo>
                  <a:lnTo>
                    <a:pt x="4476727" y="4873921"/>
                  </a:lnTo>
                  <a:lnTo>
                    <a:pt x="4435143" y="4892897"/>
                  </a:lnTo>
                  <a:lnTo>
                    <a:pt x="4392360" y="4909592"/>
                  </a:lnTo>
                  <a:lnTo>
                    <a:pt x="4348455" y="4923931"/>
                  </a:lnTo>
                  <a:lnTo>
                    <a:pt x="4303503" y="4935835"/>
                  </a:lnTo>
                  <a:lnTo>
                    <a:pt x="4257587" y="4945229"/>
                  </a:lnTo>
                  <a:lnTo>
                    <a:pt x="4210779" y="4952034"/>
                  </a:lnTo>
                  <a:lnTo>
                    <a:pt x="4163157" y="4956174"/>
                  </a:lnTo>
                  <a:lnTo>
                    <a:pt x="4114800" y="4957572"/>
                  </a:lnTo>
                  <a:close/>
                </a:path>
              </a:pathLst>
            </a:custGeom>
            <a:solidFill>
              <a:srgbClr val="3E7818"/>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836" name="Google Shape;836;p56"/>
            <p:cNvPicPr preferRelativeResize="0"/>
            <p:nvPr/>
          </p:nvPicPr>
          <p:blipFill rotWithShape="1">
            <a:blip r:embed="rId3">
              <a:alphaModFix/>
            </a:blip>
            <a:srcRect/>
            <a:stretch/>
          </p:blipFill>
          <p:spPr>
            <a:xfrm>
              <a:off x="7142987" y="1844039"/>
              <a:ext cx="4198618" cy="4378452"/>
            </a:xfrm>
            <a:prstGeom prst="rect">
              <a:avLst/>
            </a:prstGeom>
            <a:noFill/>
            <a:ln>
              <a:noFill/>
            </a:ln>
          </p:spPr>
        </p:pic>
      </p:grpSp>
      <p:sp>
        <p:nvSpPr>
          <p:cNvPr id="837" name="Google Shape;837;p56" descr="$PPTXTitle"/>
          <p:cNvSpPr txBox="1">
            <a:spLocks noGrp="1"/>
          </p:cNvSpPr>
          <p:nvPr>
            <p:ph type="title"/>
          </p:nvPr>
        </p:nvSpPr>
        <p:spPr>
          <a:xfrm>
            <a:off x="1938654" y="619811"/>
            <a:ext cx="4014470" cy="4902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t>Sintesi e passi successivi</a:t>
            </a:r>
            <a:endParaRPr/>
          </a:p>
        </p:txBody>
      </p:sp>
      <p:sp>
        <p:nvSpPr>
          <p:cNvPr id="838" name="Google Shape;838;p56"/>
          <p:cNvSpPr txBox="1"/>
          <p:nvPr/>
        </p:nvSpPr>
        <p:spPr>
          <a:xfrm>
            <a:off x="7882890" y="619811"/>
            <a:ext cx="472440" cy="4902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3050">
                <a:solidFill>
                  <a:srgbClr val="245738"/>
                </a:solidFill>
                <a:latin typeface="Calibri"/>
                <a:ea typeface="Calibri"/>
                <a:cs typeface="Calibri"/>
                <a:sym typeface="Calibri"/>
              </a:rPr>
              <a:t>(2)</a:t>
            </a:r>
            <a:endParaRPr sz="3050">
              <a:latin typeface="Calibri"/>
              <a:ea typeface="Calibri"/>
              <a:cs typeface="Calibri"/>
              <a:sym typeface="Calibri"/>
            </a:endParaRPr>
          </a:p>
        </p:txBody>
      </p:sp>
      <p:sp>
        <p:nvSpPr>
          <p:cNvPr id="839" name="Google Shape;839;p56"/>
          <p:cNvSpPr txBox="1"/>
          <p:nvPr/>
        </p:nvSpPr>
        <p:spPr>
          <a:xfrm>
            <a:off x="633094" y="1485506"/>
            <a:ext cx="5646420" cy="4394835"/>
          </a:xfrm>
          <a:prstGeom prst="rect">
            <a:avLst/>
          </a:prstGeom>
          <a:noFill/>
          <a:ln>
            <a:noFill/>
          </a:ln>
        </p:spPr>
        <p:txBody>
          <a:bodyPr spcFirstLastPara="1" wrap="square" lIns="0" tIns="93975" rIns="0" bIns="0" anchor="t" anchorCtr="0">
            <a:spAutoFit/>
          </a:bodyPr>
          <a:lstStyle/>
          <a:p>
            <a:pPr marL="12700" lvl="0" indent="0" algn="l" rtl="0">
              <a:lnSpc>
                <a:spcPct val="100000"/>
              </a:lnSpc>
              <a:spcBef>
                <a:spcPts val="0"/>
              </a:spcBef>
              <a:spcAft>
                <a:spcPts val="0"/>
              </a:spcAft>
              <a:buNone/>
            </a:pPr>
            <a:r>
              <a:rPr lang="it-IT" sz="1400" b="1">
                <a:solidFill>
                  <a:srgbClr val="2C3B43"/>
                </a:solidFill>
                <a:latin typeface="Calibri"/>
                <a:ea typeface="Calibri"/>
                <a:cs typeface="Calibri"/>
                <a:sym typeface="Calibri"/>
              </a:rPr>
              <a:t>Punti chiave </a:t>
            </a:r>
            <a:r>
              <a:rPr lang="it-IT" sz="1400">
                <a:solidFill>
                  <a:srgbClr val="2C3B43"/>
                </a:solidFill>
                <a:latin typeface="Calibri"/>
                <a:ea typeface="Calibri"/>
                <a:cs typeface="Calibri"/>
                <a:sym typeface="Calibri"/>
              </a:rPr>
              <a:t>di questo modulo:</a:t>
            </a:r>
            <a:endParaRPr sz="1400">
              <a:latin typeface="Calibri"/>
              <a:ea typeface="Calibri"/>
              <a:cs typeface="Calibri"/>
              <a:sym typeface="Calibri"/>
            </a:endParaRPr>
          </a:p>
          <a:p>
            <a:pPr marL="354965" marR="1095375" lvl="0" indent="-342900" algn="l" rtl="0">
              <a:lnSpc>
                <a:spcPct val="96428"/>
              </a:lnSpc>
              <a:spcBef>
                <a:spcPts val="960"/>
              </a:spcBef>
              <a:spcAft>
                <a:spcPts val="0"/>
              </a:spcAft>
              <a:buNone/>
            </a:pPr>
            <a:r>
              <a:rPr lang="it-IT" sz="1150">
                <a:solidFill>
                  <a:srgbClr val="90C225"/>
                </a:solidFill>
                <a:latin typeface="Lucida Sans"/>
                <a:ea typeface="Lucida Sans"/>
                <a:cs typeface="Lucida Sans"/>
                <a:sym typeface="Lucida Sans"/>
              </a:rPr>
              <a:t>▶	</a:t>
            </a:r>
            <a:r>
              <a:rPr lang="it-IT" sz="1400">
                <a:solidFill>
                  <a:srgbClr val="2C3B43"/>
                </a:solidFill>
                <a:latin typeface="Calibri"/>
                <a:ea typeface="Calibri"/>
                <a:cs typeface="Calibri"/>
                <a:sym typeface="Calibri"/>
              </a:rPr>
              <a:t>I modelli di gestione del cambiamento supportano le transizioni verso la sostenibilità nelle organizzazioni.</a:t>
            </a:r>
            <a:endParaRPr sz="1400">
              <a:latin typeface="Calibri"/>
              <a:ea typeface="Calibri"/>
              <a:cs typeface="Calibri"/>
              <a:sym typeface="Calibri"/>
            </a:endParaRPr>
          </a:p>
          <a:p>
            <a:pPr marL="354965" marR="505459" lvl="0" indent="-342900" algn="l" rtl="0">
              <a:lnSpc>
                <a:spcPct val="96428"/>
              </a:lnSpc>
              <a:spcBef>
                <a:spcPts val="969"/>
              </a:spcBef>
              <a:spcAft>
                <a:spcPts val="0"/>
              </a:spcAft>
              <a:buNone/>
            </a:pPr>
            <a:r>
              <a:rPr lang="it-IT" sz="1150">
                <a:solidFill>
                  <a:srgbClr val="90C225"/>
                </a:solidFill>
                <a:latin typeface="Lucida Sans"/>
                <a:ea typeface="Lucida Sans"/>
                <a:cs typeface="Lucida Sans"/>
                <a:sym typeface="Lucida Sans"/>
              </a:rPr>
              <a:t>▶	</a:t>
            </a:r>
            <a:r>
              <a:rPr lang="it-IT" sz="1400">
                <a:solidFill>
                  <a:srgbClr val="2C3B43"/>
                </a:solidFill>
                <a:latin typeface="Calibri"/>
                <a:ea typeface="Calibri"/>
                <a:cs typeface="Calibri"/>
                <a:sym typeface="Calibri"/>
              </a:rPr>
              <a:t>I casi di studio reali rafforzano la comprensione pratica della sostenibilità.</a:t>
            </a:r>
            <a:endParaRPr sz="1400">
              <a:latin typeface="Calibri"/>
              <a:ea typeface="Calibri"/>
              <a:cs typeface="Calibri"/>
              <a:sym typeface="Calibri"/>
            </a:endParaRPr>
          </a:p>
          <a:p>
            <a:pPr marL="354965" marR="485140" lvl="0" indent="-342900" algn="l" rtl="0">
              <a:lnSpc>
                <a:spcPct val="96428"/>
              </a:lnSpc>
              <a:spcBef>
                <a:spcPts val="990"/>
              </a:spcBef>
              <a:spcAft>
                <a:spcPts val="0"/>
              </a:spcAft>
              <a:buNone/>
            </a:pPr>
            <a:r>
              <a:rPr lang="it-IT" sz="1150">
                <a:solidFill>
                  <a:srgbClr val="90C225"/>
                </a:solidFill>
                <a:latin typeface="Lucida Sans"/>
                <a:ea typeface="Lucida Sans"/>
                <a:cs typeface="Lucida Sans"/>
                <a:sym typeface="Lucida Sans"/>
              </a:rPr>
              <a:t>▶	</a:t>
            </a:r>
            <a:r>
              <a:rPr lang="it-IT" sz="1400">
                <a:solidFill>
                  <a:srgbClr val="2C3B43"/>
                </a:solidFill>
                <a:latin typeface="Calibri"/>
                <a:ea typeface="Calibri"/>
                <a:cs typeface="Calibri"/>
                <a:sym typeface="Calibri"/>
              </a:rPr>
              <a:t>I materiali ESE dovrebbero essere adattati ai contesti locali e specifici di settore.</a:t>
            </a:r>
            <a:endParaRPr sz="1400">
              <a:latin typeface="Calibri"/>
              <a:ea typeface="Calibri"/>
              <a:cs typeface="Calibri"/>
              <a:sym typeface="Calibri"/>
            </a:endParaRPr>
          </a:p>
          <a:p>
            <a:pPr marL="354965" marR="843280" lvl="0" indent="-342900" algn="l" rtl="0">
              <a:lnSpc>
                <a:spcPct val="96428"/>
              </a:lnSpc>
              <a:spcBef>
                <a:spcPts val="969"/>
              </a:spcBef>
              <a:spcAft>
                <a:spcPts val="0"/>
              </a:spcAft>
              <a:buNone/>
            </a:pPr>
            <a:r>
              <a:rPr lang="it-IT" sz="1150">
                <a:solidFill>
                  <a:srgbClr val="90C225"/>
                </a:solidFill>
                <a:latin typeface="Lucida Sans"/>
                <a:ea typeface="Lucida Sans"/>
                <a:cs typeface="Lucida Sans"/>
                <a:sym typeface="Lucida Sans"/>
              </a:rPr>
              <a:t>▶	</a:t>
            </a:r>
            <a:r>
              <a:rPr lang="it-IT" sz="1400">
                <a:solidFill>
                  <a:srgbClr val="2C3B43"/>
                </a:solidFill>
                <a:latin typeface="Calibri"/>
                <a:ea typeface="Calibri"/>
                <a:cs typeface="Calibri"/>
                <a:sym typeface="Calibri"/>
              </a:rPr>
              <a:t>La riflessione e la collaborazione favoriscono lo sviluppo professionale continuo.</a:t>
            </a:r>
            <a:endParaRPr sz="1400">
              <a:latin typeface="Calibri"/>
              <a:ea typeface="Calibri"/>
              <a:cs typeface="Calibri"/>
              <a:sym typeface="Calibri"/>
            </a:endParaRPr>
          </a:p>
          <a:p>
            <a:pPr marL="354965" marR="5080" lvl="0" indent="-342900" algn="l" rtl="0">
              <a:lnSpc>
                <a:spcPct val="96428"/>
              </a:lnSpc>
              <a:spcBef>
                <a:spcPts val="969"/>
              </a:spcBef>
              <a:spcAft>
                <a:spcPts val="0"/>
              </a:spcAft>
              <a:buNone/>
            </a:pPr>
            <a:r>
              <a:rPr lang="it-IT" sz="1150">
                <a:solidFill>
                  <a:srgbClr val="90C225"/>
                </a:solidFill>
                <a:latin typeface="Lucida Sans"/>
                <a:ea typeface="Lucida Sans"/>
                <a:cs typeface="Lucida Sans"/>
                <a:sym typeface="Lucida Sans"/>
              </a:rPr>
              <a:t>▶	</a:t>
            </a:r>
            <a:r>
              <a:rPr lang="it-IT" sz="1400">
                <a:solidFill>
                  <a:srgbClr val="2C3B43"/>
                </a:solidFill>
                <a:latin typeface="Calibri"/>
                <a:ea typeface="Calibri"/>
                <a:cs typeface="Calibri"/>
                <a:sym typeface="Calibri"/>
              </a:rPr>
              <a:t>Il Portfolio del formatore documenta l’apprendimento, la pratica e il miglioramento.</a:t>
            </a:r>
            <a:endParaRPr sz="1400">
              <a:latin typeface="Calibri"/>
              <a:ea typeface="Calibri"/>
              <a:cs typeface="Calibri"/>
              <a:sym typeface="Calibri"/>
            </a:endParaRPr>
          </a:p>
          <a:p>
            <a:pPr marL="355600" marR="10795" lvl="0" indent="-342900" algn="l" rtl="0">
              <a:lnSpc>
                <a:spcPct val="110400"/>
              </a:lnSpc>
              <a:spcBef>
                <a:spcPts val="590"/>
              </a:spcBef>
              <a:spcAft>
                <a:spcPts val="0"/>
              </a:spcAft>
              <a:buNone/>
            </a:pPr>
            <a:r>
              <a:rPr lang="it-IT" sz="1150">
                <a:solidFill>
                  <a:srgbClr val="90C225"/>
                </a:solidFill>
                <a:latin typeface="Lucida Sans"/>
                <a:ea typeface="Lucida Sans"/>
                <a:cs typeface="Lucida Sans"/>
                <a:sym typeface="Lucida Sans"/>
              </a:rPr>
              <a:t>▶	</a:t>
            </a:r>
            <a:r>
              <a:rPr lang="it-IT" sz="1400">
                <a:solidFill>
                  <a:srgbClr val="2C3B43"/>
                </a:solidFill>
                <a:latin typeface="Calibri"/>
                <a:ea typeface="Calibri"/>
                <a:cs typeface="Calibri"/>
                <a:sym typeface="Calibri"/>
              </a:rPr>
              <a:t>L'educazione alla sostenibilità consente agli studenti di contribuire allo sviluppo sostenibile</a:t>
            </a:r>
            <a:endParaRPr sz="1400">
              <a:latin typeface="Calibri"/>
              <a:ea typeface="Calibri"/>
              <a:cs typeface="Calibri"/>
              <a:sym typeface="Calibri"/>
            </a:endParaRPr>
          </a:p>
          <a:p>
            <a:pPr marL="0" lvl="0" indent="0" algn="l" rtl="0">
              <a:lnSpc>
                <a:spcPct val="100000"/>
              </a:lnSpc>
              <a:spcBef>
                <a:spcPts val="1500"/>
              </a:spcBef>
              <a:spcAft>
                <a:spcPts val="0"/>
              </a:spcAft>
              <a:buNone/>
            </a:pPr>
            <a:endParaRPr sz="1400">
              <a:latin typeface="Calibri"/>
              <a:ea typeface="Calibri"/>
              <a:cs typeface="Calibri"/>
              <a:sym typeface="Calibri"/>
            </a:endParaRPr>
          </a:p>
          <a:p>
            <a:pPr marL="12700" lvl="0" indent="0" algn="l" rtl="0">
              <a:lnSpc>
                <a:spcPct val="100000"/>
              </a:lnSpc>
              <a:spcBef>
                <a:spcPts val="0"/>
              </a:spcBef>
              <a:spcAft>
                <a:spcPts val="0"/>
              </a:spcAft>
              <a:buNone/>
            </a:pPr>
            <a:r>
              <a:rPr lang="it-IT" sz="1400" b="1">
                <a:solidFill>
                  <a:srgbClr val="2C3B43"/>
                </a:solidFill>
                <a:latin typeface="Calibri"/>
                <a:ea typeface="Calibri"/>
                <a:cs typeface="Calibri"/>
                <a:sym typeface="Calibri"/>
              </a:rPr>
              <a:t>Prossimi passi:</a:t>
            </a:r>
            <a:endParaRPr sz="1400">
              <a:latin typeface="Calibri"/>
              <a:ea typeface="Calibri"/>
              <a:cs typeface="Calibri"/>
              <a:sym typeface="Calibri"/>
            </a:endParaRPr>
          </a:p>
          <a:p>
            <a:pPr marL="12700" lvl="0" indent="0" algn="l" rtl="0">
              <a:lnSpc>
                <a:spcPct val="100000"/>
              </a:lnSpc>
              <a:spcBef>
                <a:spcPts val="595"/>
              </a:spcBef>
              <a:spcAft>
                <a:spcPts val="0"/>
              </a:spcAft>
              <a:buNone/>
            </a:pPr>
            <a:r>
              <a:rPr lang="it-IT" sz="1150">
                <a:solidFill>
                  <a:srgbClr val="90C225"/>
                </a:solidFill>
                <a:latin typeface="Lucida Sans"/>
                <a:ea typeface="Lucida Sans"/>
                <a:cs typeface="Lucida Sans"/>
                <a:sym typeface="Lucida Sans"/>
              </a:rPr>
              <a:t>▶	</a:t>
            </a:r>
            <a:r>
              <a:rPr lang="it-IT" sz="1400">
                <a:solidFill>
                  <a:srgbClr val="2C3B43"/>
                </a:solidFill>
                <a:latin typeface="Calibri"/>
                <a:ea typeface="Calibri"/>
                <a:cs typeface="Calibri"/>
                <a:sym typeface="Calibri"/>
              </a:rPr>
              <a:t>completa l'attività SDL</a:t>
            </a:r>
            <a:endParaRPr sz="1400">
              <a:latin typeface="Calibri"/>
              <a:ea typeface="Calibri"/>
              <a:cs typeface="Calibri"/>
              <a:sym typeface="Calibri"/>
            </a:endParaRPr>
          </a:p>
          <a:p>
            <a:pPr marL="12700" lvl="0" indent="0" algn="l" rtl="0">
              <a:lnSpc>
                <a:spcPct val="100000"/>
              </a:lnSpc>
              <a:spcBef>
                <a:spcPts val="575"/>
              </a:spcBef>
              <a:spcAft>
                <a:spcPts val="0"/>
              </a:spcAft>
              <a:buNone/>
            </a:pPr>
            <a:r>
              <a:rPr lang="it-IT" sz="1150">
                <a:solidFill>
                  <a:srgbClr val="90C225"/>
                </a:solidFill>
                <a:latin typeface="Lucida Sans"/>
                <a:ea typeface="Lucida Sans"/>
                <a:cs typeface="Lucida Sans"/>
                <a:sym typeface="Lucida Sans"/>
              </a:rPr>
              <a:t>▶	</a:t>
            </a:r>
            <a:r>
              <a:rPr lang="it-IT" sz="1400">
                <a:solidFill>
                  <a:srgbClr val="2C3B43"/>
                </a:solidFill>
                <a:latin typeface="Calibri"/>
                <a:ea typeface="Calibri"/>
                <a:cs typeface="Calibri"/>
                <a:sym typeface="Calibri"/>
              </a:rPr>
              <a:t>aggiungere i risultati al portfolio del formatore</a:t>
            </a:r>
            <a:endParaRPr sz="1400">
              <a:latin typeface="Calibri"/>
              <a:ea typeface="Calibri"/>
              <a:cs typeface="Calibri"/>
              <a:sym typeface="Calibri"/>
            </a:endParaRPr>
          </a:p>
        </p:txBody>
      </p:sp>
      <p:pic>
        <p:nvPicPr>
          <p:cNvPr id="840" name="Google Shape;840;p56"/>
          <p:cNvPicPr preferRelativeResize="0"/>
          <p:nvPr/>
        </p:nvPicPr>
        <p:blipFill rotWithShape="1">
          <a:blip r:embed="rId4">
            <a:alphaModFix/>
          </a:blip>
          <a:srcRect/>
          <a:stretch/>
        </p:blipFill>
        <p:spPr>
          <a:xfrm>
            <a:off x="464184" y="311962"/>
            <a:ext cx="1240191" cy="339470"/>
          </a:xfrm>
          <a:prstGeom prst="rect">
            <a:avLst/>
          </a:prstGeom>
          <a:noFill/>
          <a:ln>
            <a:noFill/>
          </a:ln>
        </p:spPr>
      </p:pic>
      <p:sp>
        <p:nvSpPr>
          <p:cNvPr id="841" name="Google Shape;841;p56"/>
          <p:cNvSpPr/>
          <p:nvPr/>
        </p:nvSpPr>
        <p:spPr>
          <a:xfrm>
            <a:off x="0" y="3656127"/>
            <a:ext cx="448309" cy="2845435"/>
          </a:xfrm>
          <a:custGeom>
            <a:avLst/>
            <a:gdLst/>
            <a:ahLst/>
            <a:cxnLst/>
            <a:rect l="l" t="t" r="r" b="b"/>
            <a:pathLst>
              <a:path w="448309" h="2845435"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p57" descr="$PPTXTitle"/>
          <p:cNvSpPr txBox="1">
            <a:spLocks noGrp="1"/>
          </p:cNvSpPr>
          <p:nvPr>
            <p:ph type="title"/>
          </p:nvPr>
        </p:nvSpPr>
        <p:spPr>
          <a:xfrm>
            <a:off x="504190" y="730936"/>
            <a:ext cx="1947545" cy="4902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a:t>Riferimenti</a:t>
            </a:r>
            <a:endParaRPr/>
          </a:p>
        </p:txBody>
      </p:sp>
      <p:sp>
        <p:nvSpPr>
          <p:cNvPr id="847" name="Google Shape;847;p57"/>
          <p:cNvSpPr/>
          <p:nvPr/>
        </p:nvSpPr>
        <p:spPr>
          <a:xfrm>
            <a:off x="6932434" y="2484881"/>
            <a:ext cx="46355" cy="0"/>
          </a:xfrm>
          <a:custGeom>
            <a:avLst/>
            <a:gdLst/>
            <a:ahLst/>
            <a:cxnLst/>
            <a:rect l="l" t="t" r="r" b="b"/>
            <a:pathLst>
              <a:path w="46354" h="120000" extrusionOk="0">
                <a:moveTo>
                  <a:pt x="0" y="0"/>
                </a:moveTo>
                <a:lnTo>
                  <a:pt x="46101" y="0"/>
                </a:lnTo>
              </a:path>
            </a:pathLst>
          </a:custGeom>
          <a:noFill/>
          <a:ln w="12450" cap="flat" cmpd="sng">
            <a:solidFill>
              <a:srgbClr val="99C93B"/>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48" name="Google Shape;848;p57"/>
          <p:cNvSpPr txBox="1"/>
          <p:nvPr/>
        </p:nvSpPr>
        <p:spPr>
          <a:xfrm>
            <a:off x="139700" y="1441196"/>
            <a:ext cx="11396980" cy="1956435"/>
          </a:xfrm>
          <a:prstGeom prst="rect">
            <a:avLst/>
          </a:prstGeom>
          <a:noFill/>
          <a:ln>
            <a:noFill/>
          </a:ln>
        </p:spPr>
        <p:txBody>
          <a:bodyPr spcFirstLastPara="1" wrap="square" lIns="0" tIns="12700" rIns="0" bIns="0" anchor="t" anchorCtr="0">
            <a:spAutoFit/>
          </a:bodyPr>
          <a:lstStyle/>
          <a:p>
            <a:pPr marL="355600" marR="5080" lvl="0" indent="-342900" algn="l" rtl="0">
              <a:lnSpc>
                <a:spcPct val="100000"/>
              </a:lnSpc>
              <a:spcBef>
                <a:spcPts val="0"/>
              </a:spcBef>
              <a:spcAft>
                <a:spcPts val="0"/>
              </a:spcAft>
              <a:buNone/>
            </a:pPr>
            <a:r>
              <a:rPr lang="it-IT" sz="1200" dirty="0">
                <a:solidFill>
                  <a:srgbClr val="90C225"/>
                </a:solidFill>
                <a:latin typeface="Lucida Sans"/>
                <a:ea typeface="Lucida Sans"/>
                <a:cs typeface="Lucida Sans"/>
                <a:sym typeface="Lucida Sans"/>
              </a:rPr>
              <a:t>▶	</a:t>
            </a:r>
            <a:r>
              <a:rPr lang="it-IT" sz="1500" dirty="0" err="1">
                <a:solidFill>
                  <a:srgbClr val="2C3B43"/>
                </a:solidFill>
                <a:latin typeface="Calibri"/>
                <a:ea typeface="Calibri"/>
                <a:cs typeface="Calibri"/>
                <a:sym typeface="Calibri"/>
              </a:rPr>
              <a:t>Elegbede</a:t>
            </a:r>
            <a:r>
              <a:rPr lang="it-IT" sz="1500" dirty="0">
                <a:solidFill>
                  <a:srgbClr val="2C3B43"/>
                </a:solidFill>
                <a:latin typeface="Calibri"/>
                <a:ea typeface="Calibri"/>
                <a:cs typeface="Calibri"/>
                <a:sym typeface="Calibri"/>
              </a:rPr>
              <a:t>, I., Matti-Sanni, R., </a:t>
            </a:r>
            <a:r>
              <a:rPr lang="it-IT" sz="1500" dirty="0" err="1">
                <a:solidFill>
                  <a:srgbClr val="2C3B43"/>
                </a:solidFill>
                <a:latin typeface="Calibri"/>
                <a:ea typeface="Calibri"/>
                <a:cs typeface="Calibri"/>
                <a:sym typeface="Calibri"/>
              </a:rPr>
              <a:t>Moriam</a:t>
            </a:r>
            <a:r>
              <a:rPr lang="it-IT" sz="1500" dirty="0">
                <a:solidFill>
                  <a:srgbClr val="2C3B43"/>
                </a:solidFill>
                <a:latin typeface="Calibri"/>
                <a:ea typeface="Calibri"/>
                <a:cs typeface="Calibri"/>
                <a:sym typeface="Calibri"/>
              </a:rPr>
              <a:t>, O., Emily Osa, I. (2023). </a:t>
            </a:r>
            <a:r>
              <a:rPr lang="it-IT" sz="1500" i="1" dirty="0">
                <a:solidFill>
                  <a:srgbClr val="2C3B43"/>
                </a:solidFill>
                <a:latin typeface="Arial"/>
                <a:ea typeface="Arial"/>
                <a:cs typeface="Arial"/>
                <a:sym typeface="Arial"/>
              </a:rPr>
              <a:t>Educazione alla sostenibilità e consapevolezza ambientale</a:t>
            </a:r>
            <a:r>
              <a:rPr lang="it-IT" sz="1500" dirty="0">
                <a:solidFill>
                  <a:srgbClr val="2C3B43"/>
                </a:solidFill>
                <a:latin typeface="Calibri"/>
                <a:ea typeface="Calibri"/>
                <a:cs typeface="Calibri"/>
                <a:sym typeface="Calibri"/>
              </a:rPr>
              <a:t>. In: Idowu, S., </a:t>
            </a:r>
            <a:r>
              <a:rPr lang="it-IT" sz="1500" dirty="0" err="1">
                <a:solidFill>
                  <a:srgbClr val="2C3B43"/>
                </a:solidFill>
                <a:latin typeface="Calibri"/>
                <a:ea typeface="Calibri"/>
                <a:cs typeface="Calibri"/>
                <a:sym typeface="Calibri"/>
              </a:rPr>
              <a:t>Schmidpeter</a:t>
            </a:r>
            <a:r>
              <a:rPr lang="it-IT" sz="1500" dirty="0">
                <a:solidFill>
                  <a:srgbClr val="2C3B43"/>
                </a:solidFill>
                <a:latin typeface="Calibri"/>
                <a:ea typeface="Calibri"/>
                <a:cs typeface="Calibri"/>
                <a:sym typeface="Calibri"/>
              </a:rPr>
              <a:t>, R., Capaldi, N., </a:t>
            </a:r>
            <a:r>
              <a:rPr lang="it-IT" sz="1500" dirty="0" err="1">
                <a:solidFill>
                  <a:srgbClr val="2C3B43"/>
                </a:solidFill>
                <a:latin typeface="Calibri"/>
                <a:ea typeface="Calibri"/>
                <a:cs typeface="Calibri"/>
                <a:sym typeface="Calibri"/>
              </a:rPr>
              <a:t>Zu</a:t>
            </a:r>
            <a:r>
              <a:rPr lang="it-IT" sz="1500" dirty="0">
                <a:solidFill>
                  <a:srgbClr val="2C3B43"/>
                </a:solidFill>
                <a:latin typeface="Calibri"/>
                <a:ea typeface="Calibri"/>
                <a:cs typeface="Calibri"/>
                <a:sym typeface="Calibri"/>
              </a:rPr>
              <a:t>, L., Del Baldo, M., Abreu, R. (a cura di) Enciclopedia della gestione sostenibile.</a:t>
            </a:r>
            <a:endParaRPr sz="1500" dirty="0">
              <a:latin typeface="Calibri"/>
              <a:ea typeface="Calibri"/>
              <a:cs typeface="Calibri"/>
              <a:sym typeface="Calibri"/>
            </a:endParaRPr>
          </a:p>
          <a:p>
            <a:pPr marL="354965" lvl="0" indent="0" algn="l" rtl="0">
              <a:lnSpc>
                <a:spcPct val="119000"/>
              </a:lnSpc>
              <a:spcBef>
                <a:spcPts val="0"/>
              </a:spcBef>
              <a:spcAft>
                <a:spcPts val="0"/>
              </a:spcAft>
              <a:buNone/>
            </a:pPr>
            <a:r>
              <a:rPr lang="it-IT" sz="1500" dirty="0">
                <a:solidFill>
                  <a:srgbClr val="2C3B43"/>
                </a:solidFill>
                <a:latin typeface="Calibri"/>
                <a:ea typeface="Calibri"/>
                <a:cs typeface="Calibri"/>
                <a:sym typeface="Calibri"/>
              </a:rPr>
              <a:t>Springer, Cham.</a:t>
            </a:r>
            <a:r>
              <a:rPr lang="it-IT" sz="1500" u="sng" dirty="0">
                <a:solidFill>
                  <a:srgbClr val="99C93B"/>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https://doi.org/10.1007/978-3-030-02006-4_128-1</a:t>
            </a:r>
            <a:r>
              <a:rPr lang="it-IT" sz="1500" dirty="0">
                <a:solidFill>
                  <a:srgbClr val="2C3B43"/>
                </a:solidFill>
                <a:latin typeface="Calibri"/>
                <a:ea typeface="Calibri"/>
                <a:cs typeface="Calibri"/>
                <a:sym typeface="Calibri"/>
              </a:rPr>
              <a:t>;</a:t>
            </a:r>
            <a:endParaRPr sz="1500" dirty="0">
              <a:latin typeface="Calibri"/>
              <a:ea typeface="Calibri"/>
              <a:cs typeface="Calibri"/>
              <a:sym typeface="Calibri"/>
            </a:endParaRPr>
          </a:p>
          <a:p>
            <a:pPr marL="354965" marR="4596130" lvl="0" indent="-342900" algn="l" rtl="0">
              <a:lnSpc>
                <a:spcPct val="100000"/>
              </a:lnSpc>
              <a:spcBef>
                <a:spcPts val="1010"/>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Shivam, K. (2025). </a:t>
            </a:r>
            <a:r>
              <a:rPr lang="it-IT" sz="1500" i="1" dirty="0">
                <a:solidFill>
                  <a:srgbClr val="2C3B43"/>
                </a:solidFill>
                <a:latin typeface="Arial"/>
                <a:ea typeface="Arial"/>
                <a:cs typeface="Arial"/>
                <a:sym typeface="Arial"/>
              </a:rPr>
              <a:t>Educazione sostenibile: benefici, esempi e altro ancora</a:t>
            </a:r>
            <a:r>
              <a:rPr lang="it-IT" sz="1500" dirty="0">
                <a:solidFill>
                  <a:srgbClr val="2C3B43"/>
                </a:solidFill>
                <a:latin typeface="Calibri"/>
                <a:ea typeface="Calibri"/>
                <a:cs typeface="Calibri"/>
                <a:sym typeface="Calibri"/>
              </a:rPr>
              <a:t>. </a:t>
            </a:r>
            <a:r>
              <a:rPr lang="it-IT" sz="1500" u="sng" dirty="0">
                <a:solidFill>
                  <a:srgbClr val="99C93B"/>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https://www.21kschool.com/in/blog/sustainable-education/</a:t>
            </a:r>
            <a:endParaRPr sz="1500" dirty="0">
              <a:latin typeface="Calibri"/>
              <a:ea typeface="Calibri"/>
              <a:cs typeface="Calibri"/>
              <a:sym typeface="Calibri"/>
            </a:endParaRPr>
          </a:p>
          <a:p>
            <a:pPr marL="355600" marR="5437505" lvl="0" indent="-342900" algn="l" rtl="0">
              <a:lnSpc>
                <a:spcPct val="116100"/>
              </a:lnSpc>
              <a:spcBef>
                <a:spcPts val="1025"/>
              </a:spcBef>
              <a:spcAft>
                <a:spcPts val="0"/>
              </a:spcAft>
              <a:buNone/>
            </a:pPr>
            <a:r>
              <a:rPr lang="it-IT" sz="1200" dirty="0">
                <a:solidFill>
                  <a:srgbClr val="90C225"/>
                </a:solidFill>
                <a:latin typeface="Lucida Sans"/>
                <a:ea typeface="Lucida Sans"/>
                <a:cs typeface="Lucida Sans"/>
                <a:sym typeface="Lucida Sans"/>
              </a:rPr>
              <a:t>▶	</a:t>
            </a:r>
            <a:r>
              <a:rPr lang="it-IT" sz="1500" dirty="0">
                <a:solidFill>
                  <a:srgbClr val="2C3B43"/>
                </a:solidFill>
                <a:latin typeface="Calibri"/>
                <a:ea typeface="Calibri"/>
                <a:cs typeface="Calibri"/>
                <a:sym typeface="Calibri"/>
              </a:rPr>
              <a:t>Insegnare con </a:t>
            </a:r>
            <a:r>
              <a:rPr lang="it-IT" sz="1500" dirty="0" err="1">
                <a:solidFill>
                  <a:srgbClr val="2C3B43"/>
                </a:solidFill>
                <a:latin typeface="Calibri"/>
                <a:ea typeface="Calibri"/>
                <a:cs typeface="Calibri"/>
                <a:sym typeface="Calibri"/>
              </a:rPr>
              <a:t>Europeana</a:t>
            </a:r>
            <a:r>
              <a:rPr lang="it-IT" sz="1500" dirty="0">
                <a:solidFill>
                  <a:srgbClr val="2C3B43"/>
                </a:solidFill>
                <a:latin typeface="Calibri"/>
                <a:ea typeface="Calibri"/>
                <a:cs typeface="Calibri"/>
                <a:sym typeface="Calibri"/>
              </a:rPr>
              <a:t> (2024). </a:t>
            </a:r>
            <a:r>
              <a:rPr lang="it-IT" sz="1500" i="1" dirty="0">
                <a:solidFill>
                  <a:srgbClr val="2C3B43"/>
                </a:solidFill>
                <a:latin typeface="Arial"/>
                <a:ea typeface="Arial"/>
                <a:cs typeface="Arial"/>
                <a:sym typeface="Arial"/>
              </a:rPr>
              <a:t>Educazione sostenibile. </a:t>
            </a:r>
            <a:r>
              <a:rPr lang="it-IT" sz="1500" i="1" u="sng" dirty="0">
                <a:solidFill>
                  <a:srgbClr val="99C93B"/>
                </a:solidFill>
                <a:latin typeface="Arial"/>
                <a:ea typeface="Arial"/>
                <a:cs typeface="Arial"/>
                <a:sym typeface="Arial"/>
                <a:hlinkClick r:id="rId5">
                  <a:extLst>
                    <a:ext uri="{A12FA001-AC4F-418D-AE19-62706E023703}">
                      <ahyp:hlinkClr xmlns:ahyp="http://schemas.microsoft.com/office/drawing/2018/hyperlinkcolor" val="tx"/>
                    </a:ext>
                  </a:extLst>
                </a:hlinkClick>
              </a:rPr>
              <a:t>https://teachwitheuropeana.eun.org/updates/sustainable-education/</a:t>
            </a:r>
            <a:endParaRPr sz="1500" dirty="0">
              <a:latin typeface="Arial"/>
              <a:ea typeface="Arial"/>
              <a:cs typeface="Arial"/>
              <a:sym typeface="Arial"/>
            </a:endParaRPr>
          </a:p>
        </p:txBody>
      </p:sp>
      <p:sp>
        <p:nvSpPr>
          <p:cNvPr id="849" name="Google Shape;849;p57"/>
          <p:cNvSpPr txBox="1"/>
          <p:nvPr/>
        </p:nvSpPr>
        <p:spPr>
          <a:xfrm>
            <a:off x="504190" y="3721454"/>
            <a:ext cx="6818630"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500" dirty="0">
                <a:solidFill>
                  <a:srgbClr val="2C3B43"/>
                </a:solidFill>
                <a:latin typeface="Calibri"/>
                <a:ea typeface="Calibri"/>
                <a:cs typeface="Calibri"/>
                <a:sym typeface="Calibri"/>
              </a:rPr>
              <a:t>UNESCO (s.d.).</a:t>
            </a:r>
            <a:r>
              <a:rPr lang="it-IT" sz="1500" u="sng" dirty="0">
                <a:solidFill>
                  <a:srgbClr val="99C93B"/>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 https://www.unesco.org/en/sustainable-development/education</a:t>
            </a:r>
            <a:endParaRPr sz="1500" dirty="0">
              <a:latin typeface="Calibri"/>
              <a:ea typeface="Calibri"/>
              <a:cs typeface="Calibri"/>
              <a:sym typeface="Calibri"/>
            </a:endParaRPr>
          </a:p>
        </p:txBody>
      </p:sp>
      <p:pic>
        <p:nvPicPr>
          <p:cNvPr id="850" name="Google Shape;850;p57"/>
          <p:cNvPicPr preferRelativeResize="0"/>
          <p:nvPr/>
        </p:nvPicPr>
        <p:blipFill rotWithShape="1">
          <a:blip r:embed="rId7">
            <a:alphaModFix/>
          </a:blip>
          <a:srcRect/>
          <a:stretch/>
        </p:blipFill>
        <p:spPr>
          <a:xfrm>
            <a:off x="464184" y="311962"/>
            <a:ext cx="1240191" cy="339470"/>
          </a:xfrm>
          <a:prstGeom prst="rect">
            <a:avLst/>
          </a:prstGeom>
          <a:noFill/>
          <a:ln>
            <a:noFill/>
          </a:ln>
        </p:spPr>
      </p:pic>
      <p:grpSp>
        <p:nvGrpSpPr>
          <p:cNvPr id="851" name="Google Shape;851;p57"/>
          <p:cNvGrpSpPr/>
          <p:nvPr/>
        </p:nvGrpSpPr>
        <p:grpSpPr>
          <a:xfrm>
            <a:off x="0" y="3697177"/>
            <a:ext cx="448309" cy="2845435"/>
            <a:chOff x="0" y="3697177"/>
            <a:chExt cx="448309" cy="2845435"/>
          </a:xfrm>
        </p:grpSpPr>
        <p:sp>
          <p:nvSpPr>
            <p:cNvPr id="852" name="Google Shape;852;p57"/>
            <p:cNvSpPr/>
            <p:nvPr/>
          </p:nvSpPr>
          <p:spPr>
            <a:xfrm>
              <a:off x="0" y="3697177"/>
              <a:ext cx="448309" cy="2845435"/>
            </a:xfrm>
            <a:custGeom>
              <a:avLst/>
              <a:gdLst/>
              <a:ahLst/>
              <a:cxnLst/>
              <a:rect l="l" t="t" r="r" b="b"/>
              <a:pathLst>
                <a:path w="448309" h="2845434" extrusionOk="0">
                  <a:moveTo>
                    <a:pt x="448055" y="2845306"/>
                  </a:moveTo>
                  <a:lnTo>
                    <a:pt x="0" y="2845306"/>
                  </a:lnTo>
                  <a:lnTo>
                    <a:pt x="0" y="0"/>
                  </a:lnTo>
                  <a:lnTo>
                    <a:pt x="448055" y="2845306"/>
                  </a:lnTo>
                  <a:close/>
                </a:path>
              </a:pathLst>
            </a:custGeom>
            <a:solidFill>
              <a:srgbClr val="90C225">
                <a:alpha val="85098"/>
              </a:srgbClr>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853" name="Google Shape;853;p57"/>
            <p:cNvSpPr/>
            <p:nvPr/>
          </p:nvSpPr>
          <p:spPr>
            <a:xfrm>
              <a:off x="152400" y="3936572"/>
              <a:ext cx="50800" cy="192405"/>
            </a:xfrm>
            <a:custGeom>
              <a:avLst/>
              <a:gdLst/>
              <a:ahLst/>
              <a:cxnLst/>
              <a:rect l="l" t="t" r="r" b="b"/>
              <a:pathLst>
                <a:path w="50800" h="192404" extrusionOk="0">
                  <a:moveTo>
                    <a:pt x="50292" y="0"/>
                  </a:moveTo>
                  <a:lnTo>
                    <a:pt x="0" y="0"/>
                  </a:lnTo>
                  <a:lnTo>
                    <a:pt x="0" y="192023"/>
                  </a:lnTo>
                  <a:lnTo>
                    <a:pt x="50292" y="192023"/>
                  </a:lnTo>
                  <a:lnTo>
                    <a:pt x="50292" y="0"/>
                  </a:lnTo>
                  <a:close/>
                </a:path>
              </a:pathLst>
            </a:custGeom>
            <a:solidFill>
              <a:srgbClr val="FFFF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854" name="Google Shape;854;p57"/>
          <p:cNvSpPr txBox="1"/>
          <p:nvPr/>
        </p:nvSpPr>
        <p:spPr>
          <a:xfrm>
            <a:off x="150876" y="3767175"/>
            <a:ext cx="157480" cy="20827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it-IT" sz="1200" dirty="0">
                <a:solidFill>
                  <a:srgbClr val="90C225"/>
                </a:solidFill>
                <a:latin typeface="Lucida Sans"/>
                <a:ea typeface="Lucida Sans"/>
                <a:cs typeface="Lucida Sans"/>
                <a:sym typeface="Lucida Sans"/>
              </a:rPr>
              <a:t>▶</a:t>
            </a:r>
            <a:endParaRPr sz="1200" dirty="0">
              <a:latin typeface="Lucida Sans"/>
              <a:ea typeface="Lucida Sans"/>
              <a:cs typeface="Lucida Sans"/>
              <a:sym typeface="Lucida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Shape 858"/>
        <p:cNvGrpSpPr/>
        <p:nvPr/>
      </p:nvGrpSpPr>
      <p:grpSpPr>
        <a:xfrm>
          <a:off x="0" y="0"/>
          <a:ext cx="0" cy="0"/>
          <a:chOff x="0" y="0"/>
          <a:chExt cx="0" cy="0"/>
        </a:xfrm>
      </p:grpSpPr>
      <p:sp>
        <p:nvSpPr>
          <p:cNvPr id="859" name="Google Shape;859;p58"/>
          <p:cNvSpPr/>
          <p:nvPr/>
        </p:nvSpPr>
        <p:spPr>
          <a:xfrm>
            <a:off x="0" y="0"/>
            <a:ext cx="12192000" cy="6858000"/>
          </a:xfrm>
          <a:custGeom>
            <a:avLst/>
            <a:gdLst/>
            <a:ahLst/>
            <a:cxnLst/>
            <a:rect l="l" t="t" r="r" b="b"/>
            <a:pathLst>
              <a:path w="12192000" h="6858000" extrusionOk="0">
                <a:moveTo>
                  <a:pt x="12192000" y="0"/>
                </a:moveTo>
                <a:lnTo>
                  <a:pt x="0" y="0"/>
                </a:lnTo>
                <a:lnTo>
                  <a:pt x="0" y="6858000"/>
                </a:lnTo>
                <a:lnTo>
                  <a:pt x="12192000" y="6858000"/>
                </a:lnTo>
                <a:lnTo>
                  <a:pt x="12192000" y="0"/>
                </a:lnTo>
                <a:close/>
              </a:path>
            </a:pathLst>
          </a:custGeom>
          <a:solidFill>
            <a:srgbClr val="DDEEBE"/>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860" name="Google Shape;860;p58"/>
          <p:cNvPicPr preferRelativeResize="0"/>
          <p:nvPr/>
        </p:nvPicPr>
        <p:blipFill rotWithShape="1">
          <a:blip r:embed="rId3">
            <a:alphaModFix/>
          </a:blip>
          <a:srcRect/>
          <a:stretch/>
        </p:blipFill>
        <p:spPr>
          <a:xfrm>
            <a:off x="3962400" y="2065020"/>
            <a:ext cx="3050582" cy="693038"/>
          </a:xfrm>
          <a:prstGeom prst="rect">
            <a:avLst/>
          </a:prstGeom>
          <a:noFill/>
          <a:ln>
            <a:noFill/>
          </a:ln>
        </p:spPr>
      </p:pic>
      <p:pic>
        <p:nvPicPr>
          <p:cNvPr id="861" name="Google Shape;861;p58"/>
          <p:cNvPicPr preferRelativeResize="0"/>
          <p:nvPr/>
        </p:nvPicPr>
        <p:blipFill rotWithShape="1">
          <a:blip r:embed="rId4">
            <a:alphaModFix/>
          </a:blip>
          <a:srcRect/>
          <a:stretch/>
        </p:blipFill>
        <p:spPr>
          <a:xfrm>
            <a:off x="708659" y="3745738"/>
            <a:ext cx="735938" cy="702278"/>
          </a:xfrm>
          <a:prstGeom prst="rect">
            <a:avLst/>
          </a:prstGeom>
          <a:noFill/>
          <a:ln>
            <a:noFill/>
          </a:ln>
        </p:spPr>
      </p:pic>
      <p:pic>
        <p:nvPicPr>
          <p:cNvPr id="862" name="Google Shape;862;p58"/>
          <p:cNvPicPr preferRelativeResize="0"/>
          <p:nvPr/>
        </p:nvPicPr>
        <p:blipFill rotWithShape="1">
          <a:blip r:embed="rId5">
            <a:alphaModFix/>
          </a:blip>
          <a:srcRect/>
          <a:stretch/>
        </p:blipFill>
        <p:spPr>
          <a:xfrm>
            <a:off x="1559052" y="3791458"/>
            <a:ext cx="685578" cy="673416"/>
          </a:xfrm>
          <a:prstGeom prst="rect">
            <a:avLst/>
          </a:prstGeom>
          <a:noFill/>
          <a:ln>
            <a:noFill/>
          </a:ln>
        </p:spPr>
      </p:pic>
      <p:pic>
        <p:nvPicPr>
          <p:cNvPr id="863" name="Google Shape;863;p58"/>
          <p:cNvPicPr preferRelativeResize="0"/>
          <p:nvPr/>
        </p:nvPicPr>
        <p:blipFill rotWithShape="1">
          <a:blip r:embed="rId6">
            <a:alphaModFix/>
          </a:blip>
          <a:srcRect/>
          <a:stretch/>
        </p:blipFill>
        <p:spPr>
          <a:xfrm>
            <a:off x="3034283" y="3393694"/>
            <a:ext cx="850953" cy="808101"/>
          </a:xfrm>
          <a:prstGeom prst="rect">
            <a:avLst/>
          </a:prstGeom>
          <a:noFill/>
          <a:ln>
            <a:noFill/>
          </a:ln>
        </p:spPr>
      </p:pic>
      <p:pic>
        <p:nvPicPr>
          <p:cNvPr id="864" name="Google Shape;864;p58"/>
          <p:cNvPicPr preferRelativeResize="0"/>
          <p:nvPr/>
        </p:nvPicPr>
        <p:blipFill rotWithShape="1">
          <a:blip r:embed="rId7">
            <a:alphaModFix/>
          </a:blip>
          <a:srcRect/>
          <a:stretch/>
        </p:blipFill>
        <p:spPr>
          <a:xfrm>
            <a:off x="4279391" y="3576573"/>
            <a:ext cx="1418604" cy="577213"/>
          </a:xfrm>
          <a:prstGeom prst="rect">
            <a:avLst/>
          </a:prstGeom>
          <a:noFill/>
          <a:ln>
            <a:noFill/>
          </a:ln>
        </p:spPr>
      </p:pic>
      <p:pic>
        <p:nvPicPr>
          <p:cNvPr id="865" name="Google Shape;865;p58"/>
          <p:cNvPicPr preferRelativeResize="0"/>
          <p:nvPr/>
        </p:nvPicPr>
        <p:blipFill rotWithShape="1">
          <a:blip r:embed="rId8">
            <a:alphaModFix/>
          </a:blip>
          <a:srcRect/>
          <a:stretch/>
        </p:blipFill>
        <p:spPr>
          <a:xfrm>
            <a:off x="6065520" y="3393694"/>
            <a:ext cx="1080528" cy="808101"/>
          </a:xfrm>
          <a:prstGeom prst="rect">
            <a:avLst/>
          </a:prstGeom>
          <a:noFill/>
          <a:ln>
            <a:noFill/>
          </a:ln>
        </p:spPr>
      </p:pic>
      <p:pic>
        <p:nvPicPr>
          <p:cNvPr id="866" name="Google Shape;866;p58"/>
          <p:cNvPicPr preferRelativeResize="0"/>
          <p:nvPr/>
        </p:nvPicPr>
        <p:blipFill rotWithShape="1">
          <a:blip r:embed="rId9">
            <a:alphaModFix/>
          </a:blip>
          <a:srcRect/>
          <a:stretch/>
        </p:blipFill>
        <p:spPr>
          <a:xfrm>
            <a:off x="7490459" y="3636009"/>
            <a:ext cx="1201952" cy="509872"/>
          </a:xfrm>
          <a:prstGeom prst="rect">
            <a:avLst/>
          </a:prstGeom>
          <a:noFill/>
          <a:ln>
            <a:noFill/>
          </a:ln>
        </p:spPr>
      </p:pic>
      <p:pic>
        <p:nvPicPr>
          <p:cNvPr id="867" name="Google Shape;867;p58"/>
          <p:cNvPicPr preferRelativeResize="0"/>
          <p:nvPr/>
        </p:nvPicPr>
        <p:blipFill rotWithShape="1">
          <a:blip r:embed="rId10">
            <a:alphaModFix/>
          </a:blip>
          <a:srcRect/>
          <a:stretch/>
        </p:blipFill>
        <p:spPr>
          <a:xfrm>
            <a:off x="675131" y="4539741"/>
            <a:ext cx="759876" cy="714375"/>
          </a:xfrm>
          <a:prstGeom prst="rect">
            <a:avLst/>
          </a:prstGeom>
          <a:noFill/>
          <a:ln>
            <a:noFill/>
          </a:ln>
        </p:spPr>
      </p:pic>
      <p:pic>
        <p:nvPicPr>
          <p:cNvPr id="868" name="Google Shape;868;p58"/>
          <p:cNvPicPr preferRelativeResize="0"/>
          <p:nvPr/>
        </p:nvPicPr>
        <p:blipFill rotWithShape="1">
          <a:blip r:embed="rId11">
            <a:alphaModFix/>
          </a:blip>
          <a:srcRect/>
          <a:stretch/>
        </p:blipFill>
        <p:spPr>
          <a:xfrm>
            <a:off x="1575816" y="4565650"/>
            <a:ext cx="692658" cy="692656"/>
          </a:xfrm>
          <a:prstGeom prst="rect">
            <a:avLst/>
          </a:prstGeom>
          <a:noFill/>
          <a:ln>
            <a:noFill/>
          </a:ln>
        </p:spPr>
      </p:pic>
      <p:pic>
        <p:nvPicPr>
          <p:cNvPr id="869" name="Google Shape;869;p58"/>
          <p:cNvPicPr preferRelativeResize="0"/>
          <p:nvPr/>
        </p:nvPicPr>
        <p:blipFill rotWithShape="1">
          <a:blip r:embed="rId12">
            <a:alphaModFix/>
          </a:blip>
          <a:srcRect/>
          <a:stretch/>
        </p:blipFill>
        <p:spPr>
          <a:xfrm>
            <a:off x="4700015" y="4515358"/>
            <a:ext cx="1306015" cy="495490"/>
          </a:xfrm>
          <a:prstGeom prst="rect">
            <a:avLst/>
          </a:prstGeom>
          <a:noFill/>
          <a:ln>
            <a:noFill/>
          </a:ln>
        </p:spPr>
      </p:pic>
      <p:pic>
        <p:nvPicPr>
          <p:cNvPr id="870" name="Google Shape;870;p58"/>
          <p:cNvPicPr preferRelativeResize="0"/>
          <p:nvPr/>
        </p:nvPicPr>
        <p:blipFill rotWithShape="1">
          <a:blip r:embed="rId13">
            <a:alphaModFix/>
          </a:blip>
          <a:srcRect/>
          <a:stretch/>
        </p:blipFill>
        <p:spPr>
          <a:xfrm>
            <a:off x="6605016" y="4515358"/>
            <a:ext cx="1269323" cy="509872"/>
          </a:xfrm>
          <a:prstGeom prst="rect">
            <a:avLst/>
          </a:prstGeom>
          <a:noFill/>
          <a:ln>
            <a:noFill/>
          </a:ln>
        </p:spPr>
      </p:pic>
      <p:pic>
        <p:nvPicPr>
          <p:cNvPr id="871" name="Google Shape;871;p58"/>
          <p:cNvPicPr preferRelativeResize="0"/>
          <p:nvPr/>
        </p:nvPicPr>
        <p:blipFill rotWithShape="1">
          <a:blip r:embed="rId14">
            <a:alphaModFix/>
          </a:blip>
          <a:srcRect/>
          <a:stretch/>
        </p:blipFill>
        <p:spPr>
          <a:xfrm>
            <a:off x="3348228" y="5633465"/>
            <a:ext cx="616205" cy="230885"/>
          </a:xfrm>
          <a:prstGeom prst="rect">
            <a:avLst/>
          </a:prstGeom>
          <a:noFill/>
          <a:ln>
            <a:noFill/>
          </a:ln>
        </p:spPr>
      </p:pic>
      <p:sp>
        <p:nvSpPr>
          <p:cNvPr id="872" name="Google Shape;872;p58"/>
          <p:cNvSpPr txBox="1"/>
          <p:nvPr/>
        </p:nvSpPr>
        <p:spPr>
          <a:xfrm>
            <a:off x="6175375" y="5869597"/>
            <a:ext cx="5178425" cy="386080"/>
          </a:xfrm>
          <a:prstGeom prst="rect">
            <a:avLst/>
          </a:prstGeom>
          <a:noFill/>
          <a:ln>
            <a:noFill/>
          </a:ln>
        </p:spPr>
        <p:txBody>
          <a:bodyPr spcFirstLastPara="1" wrap="square" lIns="0" tIns="13325" rIns="0" bIns="0" anchor="t" anchorCtr="0">
            <a:spAutoFit/>
          </a:bodyPr>
          <a:lstStyle/>
          <a:p>
            <a:pPr marL="12700" marR="5080" lvl="0" indent="0" algn="just" rtl="0">
              <a:lnSpc>
                <a:spcPct val="104900"/>
              </a:lnSpc>
              <a:spcBef>
                <a:spcPts val="0"/>
              </a:spcBef>
              <a:spcAft>
                <a:spcPts val="0"/>
              </a:spcAft>
              <a:buNone/>
            </a:pPr>
            <a:r>
              <a:rPr lang="it-IT" sz="750">
                <a:solidFill>
                  <a:srgbClr val="373742"/>
                </a:solidFill>
                <a:latin typeface="Arial"/>
                <a:ea typeface="Arial"/>
                <a:cs typeface="Arial"/>
                <a:sym typeface="Arial"/>
              </a:rPr>
              <a:t>Finanziato dall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Unione Europea. Le opinioni e i punti di vista espressi sono tuttavia esclusivamente quelli degli autori e non riflettono necessariamente quelli dell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Unione Europea o dell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Agenzia esecutiva per 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istruzione e la cultura (EACEA). N</a:t>
            </a:r>
            <a:r>
              <a:rPr lang="it-IT" sz="750">
                <a:solidFill>
                  <a:srgbClr val="373742"/>
                </a:solidFill>
                <a:latin typeface="Calibri"/>
                <a:ea typeface="Calibri"/>
                <a:cs typeface="Calibri"/>
                <a:sym typeface="Calibri"/>
              </a:rPr>
              <a:t>é </a:t>
            </a:r>
            <a:r>
              <a:rPr lang="it-IT" sz="750">
                <a:solidFill>
                  <a:srgbClr val="373742"/>
                </a:solidFill>
                <a:latin typeface="Arial"/>
                <a:ea typeface="Arial"/>
                <a:cs typeface="Arial"/>
                <a:sym typeface="Arial"/>
              </a:rPr>
              <a:t>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Unione Europea n</a:t>
            </a:r>
            <a:r>
              <a:rPr lang="it-IT" sz="750">
                <a:solidFill>
                  <a:srgbClr val="373742"/>
                </a:solidFill>
                <a:latin typeface="Calibri"/>
                <a:ea typeface="Calibri"/>
                <a:cs typeface="Calibri"/>
                <a:sym typeface="Calibri"/>
              </a:rPr>
              <a:t>é </a:t>
            </a:r>
            <a:r>
              <a:rPr lang="it-IT" sz="750">
                <a:solidFill>
                  <a:srgbClr val="373742"/>
                </a:solidFill>
                <a:latin typeface="Arial"/>
                <a:ea typeface="Arial"/>
                <a:cs typeface="Arial"/>
                <a:sym typeface="Arial"/>
              </a:rPr>
              <a:t>l</a:t>
            </a:r>
            <a:r>
              <a:rPr lang="it-IT" sz="750">
                <a:solidFill>
                  <a:srgbClr val="373742"/>
                </a:solidFill>
                <a:latin typeface="Calibri"/>
                <a:ea typeface="Calibri"/>
                <a:cs typeface="Calibri"/>
                <a:sym typeface="Calibri"/>
              </a:rPr>
              <a:t>’</a:t>
            </a:r>
            <a:r>
              <a:rPr lang="it-IT" sz="750">
                <a:solidFill>
                  <a:srgbClr val="373742"/>
                </a:solidFill>
                <a:latin typeface="Arial"/>
                <a:ea typeface="Arial"/>
                <a:cs typeface="Arial"/>
                <a:sym typeface="Arial"/>
              </a:rPr>
              <a:t>EACEA possono essere ritenute responsabili per essi. Numero di progetto: 2024-1-PT01-KA220-VET-000252771</a:t>
            </a:r>
            <a:endParaRPr sz="750">
              <a:latin typeface="Arial"/>
              <a:ea typeface="Arial"/>
              <a:cs typeface="Arial"/>
              <a:sym typeface="Arial"/>
            </a:endParaRPr>
          </a:p>
        </p:txBody>
      </p:sp>
      <p:pic>
        <p:nvPicPr>
          <p:cNvPr id="873" name="Google Shape;873;p58"/>
          <p:cNvPicPr preferRelativeResize="0"/>
          <p:nvPr/>
        </p:nvPicPr>
        <p:blipFill rotWithShape="1">
          <a:blip r:embed="rId15">
            <a:alphaModFix/>
          </a:blip>
          <a:srcRect/>
          <a:stretch/>
        </p:blipFill>
        <p:spPr>
          <a:xfrm>
            <a:off x="2657475" y="101600"/>
            <a:ext cx="5844900" cy="1657350"/>
          </a:xfrm>
          <a:prstGeom prst="rect">
            <a:avLst/>
          </a:prstGeom>
          <a:noFill/>
          <a:ln>
            <a:noFill/>
          </a:ln>
        </p:spPr>
      </p:pic>
      <p:pic>
        <p:nvPicPr>
          <p:cNvPr id="874" name="Google Shape;874;p58"/>
          <p:cNvPicPr preferRelativeResize="0"/>
          <p:nvPr/>
        </p:nvPicPr>
        <p:blipFill rotWithShape="1">
          <a:blip r:embed="rId16">
            <a:alphaModFix/>
          </a:blip>
          <a:srcRect/>
          <a:stretch/>
        </p:blipFill>
        <p:spPr>
          <a:xfrm>
            <a:off x="3285744" y="5939027"/>
            <a:ext cx="2715767" cy="569976"/>
          </a:xfrm>
          <a:prstGeom prst="rect">
            <a:avLst/>
          </a:prstGeom>
          <a:noFill/>
          <a:ln>
            <a:noFill/>
          </a:ln>
        </p:spPr>
      </p:pic>
      <p:pic>
        <p:nvPicPr>
          <p:cNvPr id="875" name="Google Shape;875;p58"/>
          <p:cNvPicPr preferRelativeResize="0"/>
          <p:nvPr/>
        </p:nvPicPr>
        <p:blipFill rotWithShape="1">
          <a:blip r:embed="rId17">
            <a:alphaModFix/>
          </a:blip>
          <a:srcRect/>
          <a:stretch/>
        </p:blipFill>
        <p:spPr>
          <a:xfrm>
            <a:off x="638555" y="5355335"/>
            <a:ext cx="763524" cy="720851"/>
          </a:xfrm>
          <a:prstGeom prst="rect">
            <a:avLst/>
          </a:prstGeom>
          <a:noFill/>
          <a:ln>
            <a:noFill/>
          </a:ln>
        </p:spPr>
      </p:pic>
      <p:pic>
        <p:nvPicPr>
          <p:cNvPr id="876" name="Google Shape;876;p58"/>
          <p:cNvPicPr preferRelativeResize="0"/>
          <p:nvPr/>
        </p:nvPicPr>
        <p:blipFill rotWithShape="1">
          <a:blip r:embed="rId18">
            <a:alphaModFix/>
          </a:blip>
          <a:srcRect/>
          <a:stretch/>
        </p:blipFill>
        <p:spPr>
          <a:xfrm>
            <a:off x="1525524" y="5375147"/>
            <a:ext cx="711706" cy="69646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AEAB1B5-033B-49ED-9966-B9A917B62701}"/>
</file>

<file path=customXml/itemProps2.xml><?xml version="1.0" encoding="utf-8"?>
<ds:datastoreItem xmlns:ds="http://schemas.openxmlformats.org/officeDocument/2006/customXml" ds:itemID="{2F03B706-CF4D-482C-A2F8-A6C11914C97D}"/>
</file>

<file path=customXml/itemProps3.xml><?xml version="1.0" encoding="utf-8"?>
<ds:datastoreItem xmlns:ds="http://schemas.openxmlformats.org/officeDocument/2006/customXml" ds:itemID="{EF004A45-62B5-46BA-9FB5-1B770F619BD2}"/>
</file>

<file path=docProps/app.xml><?xml version="1.0" encoding="utf-8"?>
<Properties xmlns="http://schemas.openxmlformats.org/officeDocument/2006/extended-properties" xmlns:vt="http://schemas.openxmlformats.org/officeDocument/2006/docPropsVTypes">
  <TotalTime>0</TotalTime>
  <Words>5477</Words>
  <Application>Microsoft Office PowerPoint</Application>
  <PresentationFormat>Widescreen</PresentationFormat>
  <Paragraphs>422</Paragraphs>
  <Slides>58</Slides>
  <Notes>58</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58</vt:i4>
      </vt:variant>
    </vt:vector>
  </HeadingPairs>
  <TitlesOfParts>
    <vt:vector size="66" baseType="lpstr">
      <vt:lpstr>Arial Black</vt:lpstr>
      <vt:lpstr>Courier New</vt:lpstr>
      <vt:lpstr>Trebuchet MS</vt:lpstr>
      <vt:lpstr>Quattrocento Sans</vt:lpstr>
      <vt:lpstr>Calibri</vt:lpstr>
      <vt:lpstr>Lucida Sans</vt:lpstr>
      <vt:lpstr>Arial</vt:lpstr>
      <vt:lpstr>Office Theme</vt:lpstr>
      <vt:lpstr>WP4: Formazione dei formatori Programma di sviluppo professionale continuo (CPD)</vt:lpstr>
      <vt:lpstr>Programma della sessione</vt:lpstr>
      <vt:lpstr>Panoramica del modulo</vt:lpstr>
      <vt:lpstr>Argomento 1: Strategie per integrare la sostenibilità nei programmi di istruzione e formazione professionale</vt:lpstr>
      <vt:lpstr>Argomento 2: Pianificazione e realizzazione delle sessioni di formazione ESE</vt:lpstr>
      <vt:lpstr>Argomento 3: Pratica professionale, collaborazione e miglioramento continuo</vt:lpstr>
      <vt:lpstr>Risultati di apprendimento</vt:lpstr>
      <vt:lpstr>Che cos’è la sostenibilità</vt:lpstr>
      <vt:lpstr>Panoramica sulla visione della sostenibilità</vt:lpstr>
      <vt:lpstr>Educazione alla sostenibilità</vt:lpstr>
      <vt:lpstr>Educazione sostenibile</vt:lpstr>
      <vt:lpstr>Breve riflessione di gruppo iniziale</vt:lpstr>
      <vt:lpstr>ATTIVITÀ DI RIFLESSIONE PERSONALE</vt:lpstr>
      <vt:lpstr>Pensiero creativo</vt:lpstr>
      <vt:lpstr>Pensiero creativo</vt:lpstr>
      <vt:lpstr>Pensiero creativo</vt:lpstr>
      <vt:lpstr>BREVE DISCUSSIONE</vt:lpstr>
      <vt:lpstr>DISCUSSIONE APPLICATA</vt:lpstr>
      <vt:lpstr>Strategia e parti interessate</vt:lpstr>
      <vt:lpstr>ATTIVITÀ PRATICA</vt:lpstr>
      <vt:lpstr>Emissioni organizzative e rendicontazione</vt:lpstr>
      <vt:lpstr>Emissioni organizzative e rendicontazione</vt:lpstr>
      <vt:lpstr>Comprendere il cambiamento nei contesti di sostenibilità</vt:lpstr>
      <vt:lpstr>Comprendere il cambiamento nei contesti della sostenibilità</vt:lpstr>
      <vt:lpstr>Comprendere il cambiamento nei contesti della sostenibilità</vt:lpstr>
      <vt:lpstr>BREVE DISCUSSIONE</vt:lpstr>
      <vt:lpstr>ATTIVITÀ PRATICA</vt:lpstr>
      <vt:lpstr>Diagramma interattivo – Analisi SWOT</vt:lpstr>
      <vt:lpstr>Diagramma interattivo – Analisi SWOT</vt:lpstr>
      <vt:lpstr>Diagramma interattivo – Analisi SWOT</vt:lpstr>
      <vt:lpstr>Diagramma interattivo – Analisi SWOT</vt:lpstr>
      <vt:lpstr>Caso di studio</vt:lpstr>
      <vt:lpstr>Caso di studio: Descrizione e rilevanza</vt:lpstr>
      <vt:lpstr>Caso di studio: Domande di riflessione</vt:lpstr>
      <vt:lpstr>ATTIVITÀ PRATICA</vt:lpstr>
      <vt:lpstr>Presentazione standard di PowerPoint</vt:lpstr>
      <vt:lpstr>Caso di studio</vt:lpstr>
      <vt:lpstr>Caso di studio: Misurazione delle emissioni: una guida per le organizzazioni</vt:lpstr>
      <vt:lpstr>Caso di studio: Misurazione delle emissioni: una guida per le organizzazioni</vt:lpstr>
      <vt:lpstr>Presentazione standard di PowerPoint</vt:lpstr>
      <vt:lpstr>Caso di studio: Un approccio innovativo ai cambiamenti organizzativi per processi sostenibili volti alla riduzione dei rifiuti (Slovenia)</vt:lpstr>
      <vt:lpstr>Caso di studio: Un approccio innovativo ai cambiamenti organizzativi per processi sostenibili sulla riduzione dei rifiuti (Slovenia)</vt:lpstr>
      <vt:lpstr>Presentazione standard di PowerPoint</vt:lpstr>
      <vt:lpstr>Caso di studio</vt:lpstr>
      <vt:lpstr>Caso di studio: Il caso ILVA a Taranto – tra produzione industriale e responsabilità ambientale</vt:lpstr>
      <vt:lpstr>Il caso ILVA a Taranto – tra produzione industriale e responsabilità ambientale</vt:lpstr>
      <vt:lpstr>Caso di studio: Il caso ILVA a Taranto – tra produzione industriale e responsabilità ambientale</vt:lpstr>
      <vt:lpstr>ATTIVITÀ INDIVIDUALE DI RIFLESSIONE CON IL FORMATORE</vt:lpstr>
      <vt:lpstr>Presentazione standard di PowerPoint</vt:lpstr>
      <vt:lpstr>Compito di apprendimento autonomo</vt:lpstr>
      <vt:lpstr>Utilizzo dei materiali ESE in questo modulo</vt:lpstr>
      <vt:lpstr>Attività pratiche in questo modulo</vt:lpstr>
      <vt:lpstr>Risultati delle attività pratiche</vt:lpstr>
      <vt:lpstr>Collegamento al portfolio del formatore</vt:lpstr>
      <vt:lpstr>Sintesi e passi successivi</vt:lpstr>
      <vt:lpstr>Sintesi e passi successivi</vt:lpstr>
      <vt:lpstr>Riferimenti</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Bruna Fontanarosa</cp:lastModifiedBy>
  <cp:revision>1</cp:revision>
  <dcterms:created xsi:type="dcterms:W3CDTF">2026-07-29T13:54:29Z</dcterms:created>
  <dcterms:modified xsi:type="dcterms:W3CDTF">2026-08-05T08:23:05Z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v10.0.19910.1</vt:lpwstr>
  </property>
  <property fmtid="{D5CDD505-2E9C-101B-9397-08002B2CF9AE}" pid="3" name="Created">
    <vt:filetime>2026-07-29T00:00:00Z</vt:filetime>
  </property>
  <property fmtid="{D5CDD505-2E9C-101B-9397-08002B2CF9AE}" pid="4" name="Creator">
    <vt:lpwstr>Microsoft Office Word</vt:lpwstr>
  </property>
  <property fmtid="{D5CDD505-2E9C-101B-9397-08002B2CF9AE}" pid="5" name="LastSaved">
    <vt:filetime>2026-07-29T00:00:00Z</vt:filetime>
  </property>
  <property fmtid="{D5CDD505-2E9C-101B-9397-08002B2CF9AE}" pid="6" name="Producer">
    <vt:lpwstr>Aspose.Words for .NET 26.2.0</vt:lpwstr>
  </property>
  <property fmtid="{D5CDD505-2E9C-101B-9397-08002B2CF9AE}" pid="7" name="ContentTypeId">
    <vt:lpwstr>0x010100C12F7BBD19C4F74885900C14105EFAAA</vt:lpwstr>
  </property>
</Properties>
</file>