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38"/>
  </p:notesMasterIdLst>
  <p:handoutMasterIdLst>
    <p:handoutMasterId r:id="rId39"/>
  </p:handoutMasterIdLst>
  <p:sldIdLst>
    <p:sldId id="276" r:id="rId6"/>
    <p:sldId id="263" r:id="rId7"/>
    <p:sldId id="353" r:id="rId8"/>
    <p:sldId id="337" r:id="rId9"/>
    <p:sldId id="338" r:id="rId10"/>
    <p:sldId id="339" r:id="rId11"/>
    <p:sldId id="340" r:id="rId12"/>
    <p:sldId id="341" r:id="rId13"/>
    <p:sldId id="342" r:id="rId14"/>
    <p:sldId id="354" r:id="rId15"/>
    <p:sldId id="344" r:id="rId16"/>
    <p:sldId id="345" r:id="rId17"/>
    <p:sldId id="346" r:id="rId18"/>
    <p:sldId id="355" r:id="rId19"/>
    <p:sldId id="356" r:id="rId20"/>
    <p:sldId id="360" r:id="rId21"/>
    <p:sldId id="361" r:id="rId22"/>
    <p:sldId id="362" r:id="rId23"/>
    <p:sldId id="363" r:id="rId24"/>
    <p:sldId id="364" r:id="rId25"/>
    <p:sldId id="365" r:id="rId26"/>
    <p:sldId id="366" r:id="rId27"/>
    <p:sldId id="367" r:id="rId28"/>
    <p:sldId id="368" r:id="rId29"/>
    <p:sldId id="369" r:id="rId30"/>
    <p:sldId id="357" r:id="rId31"/>
    <p:sldId id="358" r:id="rId32"/>
    <p:sldId id="359" r:id="rId33"/>
    <p:sldId id="347" r:id="rId34"/>
    <p:sldId id="351" r:id="rId35"/>
    <p:sldId id="352" r:id="rId36"/>
    <p:sldId id="270" r:id="rId37"/>
  </p:sldIdLst>
  <p:sldSz cx="12192000" cy="6858000"/>
  <p:notesSz cx="6858000" cy="9144000"/>
  <p:custDataLst>
    <p:tags r:id="rId4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93776" autoAdjust="0"/>
  </p:normalViewPr>
  <p:slideViewPr>
    <p:cSldViewPr snapToGrid="0">
      <p:cViewPr varScale="1">
        <p:scale>
          <a:sx n="60" d="100"/>
          <a:sy n="60" d="100"/>
        </p:scale>
        <p:origin x="30" y="30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F4068-17BB-6BB9-F584-274633B43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6329C-7422-FA04-6DEC-26BF76B76BBE}"/>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DC41E27-745A-BE27-F9B6-1963EFDD7ED8}"/>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BF9ADA03-8D2E-19EB-3461-0963368A05DB}"/>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41085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7F05-A861-2220-31F8-8396EB922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13A6D-E86E-339E-0CE8-D67D48EDB751}"/>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BCFBB661-B001-7D92-802D-82A62F75220D}"/>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BDA81E6F-D76B-B037-ED6E-8CD4025AF5D7}"/>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256904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Aim &amp; Introduction".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png"/><Relationship Id="rId2" Type="http://schemas.openxmlformats.org/officeDocument/2006/relationships/notesSlide" Target="../notesSlides/notesSlide8.xml"/><Relationship Id="rId16" Type="http://schemas.openxmlformats.org/officeDocument/2006/relationships/image" Target="../media/image22.png"/><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Elaborat</a:t>
            </a:r>
            <a:r>
              <a:rPr lang="en-US" dirty="0">
                <a:solidFill>
                  <a:schemeClr val="tx1"/>
                </a:solidFill>
              </a:rPr>
              <a:t> de: UPB</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2"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Programul</a:t>
            </a:r>
            <a:r>
              <a:rPr lang="en-US" sz="4400" dirty="0">
                <a:solidFill>
                  <a:srgbClr val="255839"/>
                </a:solidFill>
              </a:rPr>
              <a:t> DPC </a:t>
            </a:r>
            <a:r>
              <a:rPr lang="en-US" sz="4400" dirty="0" err="1">
                <a:solidFill>
                  <a:srgbClr val="255839"/>
                </a:solidFill>
              </a:rPr>
              <a:t>Formarea-Formatorului</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5: </a:t>
            </a:r>
            <a:r>
              <a:rPr lang="en-US" sz="2400" b="1" dirty="0" err="1">
                <a:solidFill>
                  <a:srgbClr val="92D050"/>
                </a:solidFill>
              </a:rPr>
              <a:t>Tehnici</a:t>
            </a:r>
            <a:r>
              <a:rPr lang="en-US" sz="2400" b="1" dirty="0">
                <a:solidFill>
                  <a:srgbClr val="92D050"/>
                </a:solidFill>
              </a:rPr>
              <a:t> </a:t>
            </a:r>
            <a:r>
              <a:rPr lang="en-US" sz="2400" b="1" dirty="0" err="1">
                <a:solidFill>
                  <a:srgbClr val="92D050"/>
                </a:solidFill>
              </a:rPr>
              <a:t>didactice</a:t>
            </a:r>
            <a:r>
              <a:rPr lang="en-US" sz="2400" b="1" dirty="0">
                <a:solidFill>
                  <a:srgbClr val="92D050"/>
                </a:solidFill>
              </a:rPr>
              <a:t> </a:t>
            </a:r>
            <a:r>
              <a:rPr lang="en-US" sz="2400" b="1" dirty="0" err="1">
                <a:solidFill>
                  <a:srgbClr val="92D050"/>
                </a:solidFill>
              </a:rPr>
              <a:t>și</a:t>
            </a:r>
            <a:r>
              <a:rPr lang="en-US" sz="2400" b="1" dirty="0">
                <a:solidFill>
                  <a:srgbClr val="92D050"/>
                </a:solidFill>
              </a:rPr>
              <a:t> de </a:t>
            </a:r>
            <a:r>
              <a:rPr lang="en-US" sz="2400" b="1" dirty="0" err="1">
                <a:solidFill>
                  <a:srgbClr val="92D050"/>
                </a:solidFill>
              </a:rPr>
              <a:t>facilitare</a:t>
            </a:r>
            <a:r>
              <a:rPr lang="en-US" sz="2400" b="1" dirty="0">
                <a:solidFill>
                  <a:srgbClr val="92D050"/>
                </a:solidFill>
              </a:rPr>
              <a:t> </a:t>
            </a:r>
            <a:r>
              <a:rPr lang="en-US" sz="2400" b="1" dirty="0" err="1">
                <a:solidFill>
                  <a:srgbClr val="92D050"/>
                </a:solidFill>
              </a:rPr>
              <a:t>eficiente</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pt-BR" dirty="0">
                <a:solidFill>
                  <a:srgbClr val="255839"/>
                </a:solidFill>
              </a:rPr>
              <a:t>Foaia de parcurs a sesiunii</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err="1"/>
              <a:t>Sesiunea</a:t>
            </a:r>
            <a:r>
              <a:rPr lang="en-US" dirty="0"/>
              <a:t> de 3 ore de </a:t>
            </a:r>
            <a:r>
              <a:rPr lang="en-US" dirty="0" err="1"/>
              <a:t>astăzi</a:t>
            </a:r>
            <a:r>
              <a:rPr lang="en-US" dirty="0"/>
              <a:t> include:</a:t>
            </a:r>
          </a:p>
          <a:p>
            <a:r>
              <a:rPr lang="en-US" dirty="0" err="1"/>
              <a:t>Introducerea</a:t>
            </a:r>
            <a:r>
              <a:rPr lang="en-US" dirty="0"/>
              <a:t> </a:t>
            </a:r>
            <a:r>
              <a:rPr lang="en-US" dirty="0" err="1"/>
              <a:t>modulului</a:t>
            </a:r>
            <a:r>
              <a:rPr lang="en-US" dirty="0"/>
              <a:t> </a:t>
            </a:r>
            <a:r>
              <a:rPr lang="en-US" dirty="0" err="1"/>
              <a:t>și</a:t>
            </a:r>
            <a:r>
              <a:rPr lang="en-US" dirty="0"/>
              <a:t> </a:t>
            </a:r>
            <a:r>
              <a:rPr lang="en-US" dirty="0" err="1"/>
              <a:t>rezultatele</a:t>
            </a:r>
            <a:r>
              <a:rPr lang="en-US" dirty="0"/>
              <a:t> </a:t>
            </a:r>
            <a:r>
              <a:rPr lang="en-US" dirty="0" err="1"/>
              <a:t>învățării</a:t>
            </a:r>
            <a:r>
              <a:rPr lang="en-US" dirty="0"/>
              <a:t> 
</a:t>
            </a:r>
            <a:r>
              <a:rPr lang="en-US" dirty="0" err="1"/>
              <a:t>Concepte</a:t>
            </a:r>
            <a:r>
              <a:rPr lang="en-US" dirty="0"/>
              <a:t> </a:t>
            </a:r>
            <a:r>
              <a:rPr lang="en-US" dirty="0" err="1"/>
              <a:t>cheie</a:t>
            </a:r>
            <a:r>
              <a:rPr lang="en-US" dirty="0"/>
              <a:t> </a:t>
            </a:r>
            <a:r>
              <a:rPr lang="en-US" dirty="0" err="1"/>
              <a:t>și</a:t>
            </a:r>
            <a:r>
              <a:rPr lang="en-US" dirty="0"/>
              <a:t> </a:t>
            </a:r>
            <a:r>
              <a:rPr lang="en-US" dirty="0" err="1"/>
              <a:t>exemple</a:t>
            </a:r>
            <a:r>
              <a:rPr lang="en-US" dirty="0"/>
              <a:t> 
</a:t>
            </a:r>
            <a:r>
              <a:rPr lang="en-US" dirty="0" err="1"/>
              <a:t>Activitate</a:t>
            </a:r>
            <a:r>
              <a:rPr lang="en-US" dirty="0"/>
              <a:t> </a:t>
            </a:r>
            <a:r>
              <a:rPr lang="en-US" dirty="0" err="1"/>
              <a:t>practică</a:t>
            </a:r>
            <a:r>
              <a:rPr lang="en-US" dirty="0"/>
              <a:t> 
</a:t>
            </a:r>
            <a:r>
              <a:rPr lang="en-US" dirty="0" err="1"/>
              <a:t>Aplicarea</a:t>
            </a:r>
            <a:r>
              <a:rPr lang="en-US" dirty="0"/>
              <a:t> </a:t>
            </a:r>
            <a:r>
              <a:rPr lang="en-US" dirty="0" err="1"/>
              <a:t>în</a:t>
            </a:r>
            <a:r>
              <a:rPr lang="en-US" dirty="0"/>
              <a:t> practica </a:t>
            </a:r>
            <a:r>
              <a:rPr lang="en-US" dirty="0" err="1"/>
              <a:t>instruirii</a:t>
            </a:r>
            <a:r>
              <a:rPr lang="en-US" dirty="0"/>
              <a:t> 
</a:t>
            </a:r>
            <a:r>
              <a:rPr lang="en-US" dirty="0" err="1"/>
              <a:t>Reflecție</a:t>
            </a:r>
            <a:r>
              <a:rPr lang="en-US" dirty="0"/>
              <a:t> </a:t>
            </a:r>
            <a:r>
              <a:rPr lang="en-US" dirty="0" err="1"/>
              <a:t>și</a:t>
            </a:r>
            <a:r>
              <a:rPr lang="en-US" dirty="0"/>
              <a:t> </a:t>
            </a:r>
            <a:r>
              <a:rPr lang="en-US" dirty="0" err="1"/>
              <a:t>sarcină</a:t>
            </a:r>
            <a:r>
              <a:rPr lang="en-US" dirty="0"/>
              <a:t> de </a:t>
            </a:r>
            <a:r>
              <a:rPr lang="en-US" dirty="0" err="1"/>
              <a:t>învățare</a:t>
            </a:r>
            <a:r>
              <a:rPr lang="en-US" dirty="0"/>
              <a:t> </a:t>
            </a:r>
            <a:r>
              <a:rPr lang="en-US" dirty="0" err="1"/>
              <a:t>autodirijată</a:t>
            </a:r>
            <a:endParaRPr lang="en-US" dirty="0"/>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Prezentare generală a modulului</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lnSpcReduction="10000"/>
          </a:bodyPr>
          <a:lstStyle/>
          <a:p>
            <a:pPr marL="0" indent="0">
              <a:buNone/>
            </a:pPr>
            <a:r>
              <a:rPr lang="en-US" dirty="0" err="1"/>
              <a:t>Acest</a:t>
            </a:r>
            <a:r>
              <a:rPr lang="en-US" dirty="0"/>
              <a:t> </a:t>
            </a:r>
            <a:r>
              <a:rPr lang="en-US" dirty="0" err="1"/>
              <a:t>modul</a:t>
            </a:r>
            <a:r>
              <a:rPr lang="en-US" dirty="0"/>
              <a:t> se </a:t>
            </a:r>
            <a:r>
              <a:rPr lang="en-US" dirty="0" err="1"/>
              <a:t>concentrează</a:t>
            </a:r>
            <a:r>
              <a:rPr lang="en-US" dirty="0"/>
              <a:t> pe:</a:t>
            </a:r>
          </a:p>
          <a:p>
            <a:r>
              <a:rPr lang="en-US" dirty="0" err="1"/>
              <a:t>Pedagogia</a:t>
            </a:r>
            <a:r>
              <a:rPr lang="en-US" dirty="0"/>
              <a:t> </a:t>
            </a:r>
            <a:r>
              <a:rPr lang="en-US" dirty="0" err="1"/>
              <a:t>Instruirii</a:t>
            </a:r>
            <a:r>
              <a:rPr lang="en-US" dirty="0"/>
              <a:t> </a:t>
            </a:r>
            <a:r>
              <a:rPr lang="en-US" dirty="0" err="1"/>
              <a:t>Digitale</a:t>
            </a:r>
            <a:r>
              <a:rPr lang="en-US" dirty="0"/>
              <a:t>
</a:t>
            </a:r>
            <a:r>
              <a:rPr lang="en-US" dirty="0" err="1"/>
              <a:t>Evaluarea</a:t>
            </a:r>
            <a:r>
              <a:rPr lang="en-US" dirty="0"/>
              <a:t> </a:t>
            </a:r>
            <a:r>
              <a:rPr lang="en-US" dirty="0" err="1"/>
              <a:t>Instruirii</a:t>
            </a:r>
            <a:r>
              <a:rPr lang="en-US" dirty="0"/>
              <a:t> </a:t>
            </a:r>
            <a:r>
              <a:rPr lang="en-US" dirty="0" err="1"/>
              <a:t>Digitale</a:t>
            </a:r>
            <a:r>
              <a:rPr lang="en-US" dirty="0"/>
              <a:t>
Feedback digital</a:t>
            </a:r>
          </a:p>
          <a:p>
            <a:pPr marL="0" indent="0">
              <a:buNone/>
            </a:pPr>
            <a:r>
              <a:rPr lang="en-US" dirty="0"/>
              <a:t>Prin </a:t>
            </a:r>
            <a:r>
              <a:rPr lang="en-US" dirty="0" err="1"/>
              <a:t>finalizarea</a:t>
            </a:r>
            <a:r>
              <a:rPr lang="en-US" dirty="0"/>
              <a:t> </a:t>
            </a:r>
            <a:r>
              <a:rPr lang="en-US" dirty="0" err="1"/>
              <a:t>acestui</a:t>
            </a:r>
            <a:r>
              <a:rPr lang="en-US" dirty="0"/>
              <a:t> </a:t>
            </a:r>
            <a:r>
              <a:rPr lang="en-US" dirty="0" err="1"/>
              <a:t>modul</a:t>
            </a:r>
            <a:r>
              <a:rPr lang="en-US" dirty="0"/>
              <a:t>, </a:t>
            </a:r>
            <a:r>
              <a:rPr lang="en-US" dirty="0" err="1"/>
              <a:t>formatorii</a:t>
            </a:r>
            <a:r>
              <a:rPr lang="en-US" dirty="0"/>
              <a:t> </a:t>
            </a:r>
            <a:r>
              <a:rPr lang="en-US" dirty="0" err="1"/>
              <a:t>vor</a:t>
            </a:r>
            <a:r>
              <a:rPr lang="en-US" dirty="0"/>
              <a:t> fi </a:t>
            </a:r>
            <a:r>
              <a:rPr lang="en-US" dirty="0" err="1"/>
              <a:t>mai</a:t>
            </a:r>
            <a:r>
              <a:rPr lang="en-US" dirty="0"/>
              <a:t> bine </a:t>
            </a:r>
            <a:r>
              <a:rPr lang="en-US" dirty="0" err="1"/>
              <a:t>pregătiți</a:t>
            </a:r>
            <a:r>
              <a:rPr lang="en-US" dirty="0"/>
              <a:t> </a:t>
            </a:r>
            <a:r>
              <a:rPr lang="en-US" dirty="0" err="1"/>
              <a:t>pentru</a:t>
            </a:r>
            <a:r>
              <a:rPr lang="en-US" dirty="0"/>
              <a:t> a:</a:t>
            </a:r>
          </a:p>
          <a:p>
            <a:pPr>
              <a:buFont typeface="Wingdings" panose="05000000000000000000" pitchFamily="2" charset="2"/>
              <a:buChar char="ü"/>
            </a:pPr>
            <a:r>
              <a:rPr lang="en-US" dirty="0" err="1"/>
              <a:t>Identifica</a:t>
            </a:r>
            <a:r>
              <a:rPr lang="en-US" dirty="0"/>
              <a:t>, </a:t>
            </a:r>
            <a:r>
              <a:rPr lang="en-US" dirty="0" err="1"/>
              <a:t>aplica</a:t>
            </a:r>
            <a:r>
              <a:rPr lang="en-US" dirty="0"/>
              <a:t> </a:t>
            </a:r>
            <a:r>
              <a:rPr lang="en-US" dirty="0" err="1"/>
              <a:t>și</a:t>
            </a:r>
            <a:r>
              <a:rPr lang="en-US" dirty="0"/>
              <a:t> </a:t>
            </a:r>
            <a:r>
              <a:rPr lang="en-US" dirty="0" err="1"/>
              <a:t>reflecta</a:t>
            </a:r>
            <a:r>
              <a:rPr lang="en-US" dirty="0"/>
              <a:t> </a:t>
            </a:r>
            <a:r>
              <a:rPr lang="en-US" dirty="0" err="1"/>
              <a:t>asupra</a:t>
            </a:r>
            <a:r>
              <a:rPr lang="en-US" dirty="0"/>
              <a:t> </a:t>
            </a:r>
            <a:r>
              <a:rPr lang="en-US" dirty="0" err="1"/>
              <a:t>pedagogiei</a:t>
            </a:r>
            <a:r>
              <a:rPr lang="en-US" dirty="0"/>
              <a:t> </a:t>
            </a:r>
            <a:r>
              <a:rPr lang="en-US" dirty="0" err="1"/>
              <a:t>instruirii</a:t>
            </a:r>
            <a:r>
              <a:rPr lang="en-US" dirty="0"/>
              <a:t> </a:t>
            </a:r>
            <a:r>
              <a:rPr lang="en-US" dirty="0" err="1"/>
              <a:t>digitale</a:t>
            </a:r>
            <a:r>
              <a:rPr lang="en-US" dirty="0"/>
              <a:t>. 
</a:t>
            </a:r>
            <a:r>
              <a:rPr lang="en-US" dirty="0" err="1"/>
              <a:t>Identifica</a:t>
            </a:r>
            <a:r>
              <a:rPr lang="en-US" dirty="0"/>
              <a:t>, </a:t>
            </a:r>
            <a:r>
              <a:rPr lang="en-US" dirty="0" err="1"/>
              <a:t>aplica</a:t>
            </a:r>
            <a:r>
              <a:rPr lang="en-US" dirty="0"/>
              <a:t> </a:t>
            </a:r>
            <a:r>
              <a:rPr lang="en-US" dirty="0" err="1"/>
              <a:t>și</a:t>
            </a:r>
            <a:r>
              <a:rPr lang="en-US" dirty="0"/>
              <a:t> </a:t>
            </a:r>
            <a:r>
              <a:rPr lang="en-US" dirty="0" err="1"/>
              <a:t>reflecta</a:t>
            </a:r>
            <a:r>
              <a:rPr lang="en-US" dirty="0"/>
              <a:t> </a:t>
            </a:r>
            <a:r>
              <a:rPr lang="en-US" dirty="0" err="1"/>
              <a:t>asupra</a:t>
            </a:r>
            <a:r>
              <a:rPr lang="en-US" dirty="0"/>
              <a:t> </a:t>
            </a:r>
            <a:r>
              <a:rPr lang="en-US" dirty="0" err="1"/>
              <a:t>evaluării</a:t>
            </a:r>
            <a:r>
              <a:rPr lang="en-US" dirty="0"/>
              <a:t> </a:t>
            </a:r>
            <a:r>
              <a:rPr lang="en-US" dirty="0" err="1"/>
              <a:t>digitale</a:t>
            </a:r>
            <a:r>
              <a:rPr lang="en-US" dirty="0"/>
              <a:t>. 
</a:t>
            </a:r>
            <a:r>
              <a:rPr lang="en-US" dirty="0" err="1"/>
              <a:t>Identifica</a:t>
            </a:r>
            <a:r>
              <a:rPr lang="en-US" dirty="0"/>
              <a:t>, </a:t>
            </a:r>
            <a:r>
              <a:rPr lang="en-US" dirty="0" err="1"/>
              <a:t>aplica</a:t>
            </a:r>
            <a:r>
              <a:rPr lang="en-US" dirty="0"/>
              <a:t> </a:t>
            </a:r>
            <a:r>
              <a:rPr lang="en-US" dirty="0" err="1"/>
              <a:t>și</a:t>
            </a:r>
            <a:r>
              <a:rPr lang="en-US" dirty="0"/>
              <a:t> </a:t>
            </a:r>
            <a:r>
              <a:rPr lang="en-US" dirty="0" err="1"/>
              <a:t>reflecta</a:t>
            </a:r>
            <a:r>
              <a:rPr lang="en-US" dirty="0"/>
              <a:t> </a:t>
            </a:r>
            <a:r>
              <a:rPr lang="en-US" dirty="0" err="1"/>
              <a:t>asupra</a:t>
            </a:r>
            <a:r>
              <a:rPr lang="en-US" dirty="0"/>
              <a:t> feedback-</a:t>
            </a:r>
            <a:r>
              <a:rPr lang="en-US" dirty="0" err="1"/>
              <a:t>ului</a:t>
            </a:r>
            <a:r>
              <a:rPr lang="en-US" dirty="0"/>
              <a:t> digital.</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Rezultatele învățării</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normAutofit fontScale="92500" lnSpcReduction="10000"/>
          </a:bodyPr>
          <a:lstStyle/>
          <a:p>
            <a:pPr marL="0" indent="0">
              <a:buNone/>
            </a:pPr>
            <a:r>
              <a:rPr lang="en-US" dirty="0" err="1"/>
              <a:t>Acest</a:t>
            </a:r>
            <a:r>
              <a:rPr lang="en-US" dirty="0"/>
              <a:t> </a:t>
            </a:r>
            <a:r>
              <a:rPr lang="en-US" dirty="0" err="1"/>
              <a:t>modul</a:t>
            </a:r>
            <a:r>
              <a:rPr lang="en-US" dirty="0"/>
              <a:t> </a:t>
            </a:r>
            <a:r>
              <a:rPr lang="en-US" dirty="0" err="1"/>
              <a:t>abordează</a:t>
            </a:r>
            <a:r>
              <a:rPr lang="en-US" dirty="0"/>
              <a:t> </a:t>
            </a:r>
            <a:r>
              <a:rPr lang="en-US" dirty="0" err="1"/>
              <a:t>următoarele</a:t>
            </a:r>
            <a:r>
              <a:rPr lang="en-US" dirty="0"/>
              <a:t> </a:t>
            </a:r>
            <a:r>
              <a:rPr lang="en-US" dirty="0" err="1"/>
              <a:t>Rezultate</a:t>
            </a:r>
            <a:r>
              <a:rPr lang="en-US" dirty="0"/>
              <a:t> ale </a:t>
            </a:r>
            <a:r>
              <a:rPr lang="en-US" dirty="0" err="1"/>
              <a:t>Învățării</a:t>
            </a:r>
            <a:r>
              <a:rPr lang="en-US" noProof="0" dirty="0"/>
              <a:t>:</a:t>
            </a:r>
          </a:p>
          <a:p>
            <a:r>
              <a:rPr lang="en-US" dirty="0"/>
              <a:t>K4 – </a:t>
            </a:r>
            <a:r>
              <a:rPr lang="en-US" dirty="0" err="1"/>
              <a:t>Rezumă</a:t>
            </a:r>
            <a:r>
              <a:rPr lang="en-US" dirty="0"/>
              <a:t> </a:t>
            </a:r>
            <a:r>
              <a:rPr lang="en-US" dirty="0" err="1"/>
              <a:t>principiile</a:t>
            </a:r>
            <a:r>
              <a:rPr lang="en-US" dirty="0"/>
              <a:t> </a:t>
            </a:r>
            <a:r>
              <a:rPr lang="en-US" dirty="0" err="1"/>
              <a:t>pedagogiei</a:t>
            </a:r>
            <a:r>
              <a:rPr lang="en-US" dirty="0"/>
              <a:t> </a:t>
            </a:r>
            <a:r>
              <a:rPr lang="en-US" dirty="0" err="1"/>
              <a:t>digitale</a:t>
            </a:r>
            <a:r>
              <a:rPr lang="en-US" dirty="0"/>
              <a:t>, </a:t>
            </a:r>
            <a:r>
              <a:rPr lang="en-US" dirty="0" err="1"/>
              <a:t>facilitării</a:t>
            </a:r>
            <a:r>
              <a:rPr lang="en-US" dirty="0"/>
              <a:t> </a:t>
            </a:r>
            <a:r>
              <a:rPr lang="en-US" dirty="0" err="1"/>
              <a:t>asincrone</a:t>
            </a:r>
            <a:r>
              <a:rPr lang="en-US" dirty="0"/>
              <a:t> </a:t>
            </a:r>
            <a:r>
              <a:rPr lang="en-US" dirty="0" err="1"/>
              <a:t>și</a:t>
            </a:r>
            <a:r>
              <a:rPr lang="en-US" dirty="0"/>
              <a:t> </a:t>
            </a:r>
            <a:r>
              <a:rPr lang="en-US" dirty="0" err="1"/>
              <a:t>implicării</a:t>
            </a:r>
            <a:r>
              <a:rPr lang="en-US" dirty="0"/>
              <a:t> </a:t>
            </a:r>
            <a:r>
              <a:rPr lang="en-US" dirty="0" err="1"/>
              <a:t>cursanților</a:t>
            </a:r>
            <a:r>
              <a:rPr lang="en-US" dirty="0"/>
              <a:t>. 
K5 – </a:t>
            </a:r>
            <a:r>
              <a:rPr lang="en-US" dirty="0" err="1"/>
              <a:t>Identifică</a:t>
            </a:r>
            <a:r>
              <a:rPr lang="en-US" dirty="0"/>
              <a:t> </a:t>
            </a:r>
            <a:r>
              <a:rPr lang="en-US" dirty="0" err="1"/>
              <a:t>mecanismelor</a:t>
            </a:r>
            <a:r>
              <a:rPr lang="en-US" dirty="0"/>
              <a:t> de </a:t>
            </a:r>
            <a:r>
              <a:rPr lang="en-US" dirty="0" err="1"/>
              <a:t>evaluare</a:t>
            </a:r>
            <a:r>
              <a:rPr lang="en-US" dirty="0"/>
              <a:t> </a:t>
            </a:r>
            <a:r>
              <a:rPr lang="en-US" dirty="0" err="1"/>
              <a:t>și</a:t>
            </a:r>
            <a:r>
              <a:rPr lang="en-US" dirty="0"/>
              <a:t> </a:t>
            </a:r>
            <a:r>
              <a:rPr lang="en-US" dirty="0" err="1"/>
              <a:t>asigurare</a:t>
            </a:r>
            <a:r>
              <a:rPr lang="en-US" dirty="0"/>
              <a:t> a </a:t>
            </a:r>
            <a:r>
              <a:rPr lang="en-US" dirty="0" err="1"/>
              <a:t>calității</a:t>
            </a:r>
            <a:r>
              <a:rPr lang="en-US" dirty="0"/>
              <a:t>, </a:t>
            </a:r>
            <a:r>
              <a:rPr lang="en-US" dirty="0" err="1"/>
              <a:t>inclusiv</a:t>
            </a:r>
            <a:r>
              <a:rPr lang="en-US" dirty="0"/>
              <a:t> </a:t>
            </a:r>
            <a:r>
              <a:rPr lang="en-US" dirty="0" err="1"/>
              <a:t>alinierea</a:t>
            </a:r>
            <a:r>
              <a:rPr lang="en-US" dirty="0"/>
              <a:t> </a:t>
            </a:r>
            <a:r>
              <a:rPr lang="en-US" dirty="0" err="1"/>
              <a:t>rezultatelor</a:t>
            </a:r>
            <a:r>
              <a:rPr lang="en-US" dirty="0"/>
              <a:t> </a:t>
            </a:r>
            <a:r>
              <a:rPr lang="en-US" dirty="0" err="1"/>
              <a:t>învățării</a:t>
            </a:r>
            <a:r>
              <a:rPr lang="en-US" dirty="0"/>
              <a:t>, </a:t>
            </a:r>
            <a:r>
              <a:rPr lang="en-US" dirty="0" err="1"/>
              <a:t>rubricile</a:t>
            </a:r>
            <a:r>
              <a:rPr lang="en-US" dirty="0"/>
              <a:t>, </a:t>
            </a:r>
            <a:r>
              <a:rPr lang="en-US" dirty="0" err="1"/>
              <a:t>moderarea</a:t>
            </a:r>
            <a:r>
              <a:rPr lang="en-US" dirty="0"/>
              <a:t>, </a:t>
            </a:r>
            <a:r>
              <a:rPr lang="en-US" dirty="0" err="1"/>
              <a:t>controlul</a:t>
            </a:r>
            <a:r>
              <a:rPr lang="en-US" dirty="0"/>
              <a:t> </a:t>
            </a:r>
            <a:r>
              <a:rPr lang="en-US" dirty="0" err="1"/>
              <a:t>versiunilor</a:t>
            </a:r>
            <a:r>
              <a:rPr lang="en-US" dirty="0"/>
              <a:t> </a:t>
            </a:r>
            <a:r>
              <a:rPr lang="en-US" dirty="0" err="1"/>
              <a:t>și</a:t>
            </a:r>
            <a:r>
              <a:rPr lang="en-US" dirty="0"/>
              <a:t> </a:t>
            </a:r>
            <a:r>
              <a:rPr lang="en-US" dirty="0" err="1"/>
              <a:t>managementul</a:t>
            </a:r>
            <a:r>
              <a:rPr lang="en-US" dirty="0"/>
              <a:t> </a:t>
            </a:r>
            <a:r>
              <a:rPr lang="en-US" dirty="0" err="1"/>
              <a:t>dovezilor</a:t>
            </a:r>
            <a:r>
              <a:rPr lang="en-US" dirty="0"/>
              <a:t>. 
S1 – </a:t>
            </a:r>
            <a:r>
              <a:rPr lang="en-US" dirty="0" err="1"/>
              <a:t>Proiectează</a:t>
            </a:r>
            <a:r>
              <a:rPr lang="en-US" dirty="0"/>
              <a:t> </a:t>
            </a:r>
            <a:r>
              <a:rPr lang="en-US" dirty="0" err="1"/>
              <a:t>și</a:t>
            </a:r>
            <a:r>
              <a:rPr lang="en-US" dirty="0"/>
              <a:t> </a:t>
            </a:r>
            <a:r>
              <a:rPr lang="en-US" dirty="0" err="1"/>
              <a:t>susține</a:t>
            </a:r>
            <a:r>
              <a:rPr lang="en-US" dirty="0"/>
              <a:t> </a:t>
            </a:r>
            <a:r>
              <a:rPr lang="en-US" dirty="0" err="1"/>
              <a:t>sesiuni</a:t>
            </a:r>
            <a:r>
              <a:rPr lang="en-US" dirty="0"/>
              <a:t> </a:t>
            </a:r>
            <a:r>
              <a:rPr lang="en-US" dirty="0" err="1"/>
              <a:t>scurte</a:t>
            </a:r>
            <a:r>
              <a:rPr lang="en-US" dirty="0"/>
              <a:t> de </a:t>
            </a:r>
            <a:r>
              <a:rPr lang="en-US" dirty="0" err="1"/>
              <a:t>învățare</a:t>
            </a:r>
            <a:r>
              <a:rPr lang="en-US" dirty="0"/>
              <a:t> </a:t>
            </a:r>
            <a:r>
              <a:rPr lang="en-US" dirty="0" err="1"/>
              <a:t>folosind</a:t>
            </a:r>
            <a:r>
              <a:rPr lang="en-US" dirty="0"/>
              <a:t> </a:t>
            </a:r>
            <a:r>
              <a:rPr lang="en-US" dirty="0" err="1"/>
              <a:t>șabloane</a:t>
            </a:r>
            <a:r>
              <a:rPr lang="en-US" dirty="0"/>
              <a:t>, </a:t>
            </a:r>
            <a:r>
              <a:rPr lang="en-US" dirty="0" err="1"/>
              <a:t>resurse</a:t>
            </a:r>
            <a:r>
              <a:rPr lang="en-US" dirty="0"/>
              <a:t> </a:t>
            </a:r>
            <a:r>
              <a:rPr lang="en-US" dirty="0" err="1"/>
              <a:t>și</a:t>
            </a:r>
            <a:r>
              <a:rPr lang="en-US" dirty="0"/>
              <a:t> </a:t>
            </a:r>
            <a:r>
              <a:rPr lang="en-US" dirty="0" err="1"/>
              <a:t>standarde</a:t>
            </a:r>
            <a:r>
              <a:rPr lang="en-US" dirty="0"/>
              <a:t> de </a:t>
            </a:r>
            <a:r>
              <a:rPr lang="en-US" dirty="0" err="1"/>
              <a:t>calitate</a:t>
            </a:r>
            <a:r>
              <a:rPr lang="en-US" dirty="0"/>
              <a:t> SUSTAIN-EU. 
S2 - </a:t>
            </a:r>
            <a:r>
              <a:rPr lang="en-US" dirty="0" err="1"/>
              <a:t>Aplică</a:t>
            </a:r>
            <a:r>
              <a:rPr lang="en-US" dirty="0"/>
              <a:t> </a:t>
            </a:r>
            <a:r>
              <a:rPr lang="en-US" dirty="0" err="1"/>
              <a:t>rubrici</a:t>
            </a:r>
            <a:r>
              <a:rPr lang="en-US" dirty="0"/>
              <a:t> </a:t>
            </a:r>
            <a:r>
              <a:rPr lang="en-US" dirty="0" err="1"/>
              <a:t>și</a:t>
            </a:r>
            <a:r>
              <a:rPr lang="en-US" dirty="0"/>
              <a:t> </a:t>
            </a:r>
            <a:r>
              <a:rPr lang="en-US" dirty="0" err="1"/>
              <a:t>protocoale</a:t>
            </a:r>
            <a:r>
              <a:rPr lang="en-US" dirty="0"/>
              <a:t> de feedback </a:t>
            </a:r>
            <a:r>
              <a:rPr lang="en-US" dirty="0" err="1"/>
              <a:t>pentru</a:t>
            </a:r>
            <a:r>
              <a:rPr lang="en-US" dirty="0"/>
              <a:t> a </a:t>
            </a:r>
            <a:r>
              <a:rPr lang="en-US" dirty="0" err="1"/>
              <a:t>evalua</a:t>
            </a:r>
            <a:r>
              <a:rPr lang="en-US" dirty="0"/>
              <a:t> </a:t>
            </a:r>
            <a:r>
              <a:rPr lang="en-US" dirty="0" err="1"/>
              <a:t>dovezile</a:t>
            </a:r>
            <a:r>
              <a:rPr lang="en-US" dirty="0"/>
              <a:t> </a:t>
            </a:r>
            <a:r>
              <a:rPr lang="en-US" dirty="0" err="1"/>
              <a:t>cursanților</a:t>
            </a:r>
            <a:r>
              <a:rPr lang="en-US" dirty="0"/>
              <a:t> </a:t>
            </a:r>
            <a:r>
              <a:rPr lang="en-US" dirty="0" err="1"/>
              <a:t>în</a:t>
            </a:r>
            <a:r>
              <a:rPr lang="en-US" dirty="0"/>
              <a:t> mod </a:t>
            </a:r>
            <a:r>
              <a:rPr lang="en-US" dirty="0" err="1"/>
              <a:t>consecvent</a:t>
            </a:r>
            <a:r>
              <a:rPr lang="en-US" dirty="0"/>
              <a:t> </a:t>
            </a:r>
            <a:r>
              <a:rPr lang="en-US" dirty="0" err="1"/>
              <a:t>și</a:t>
            </a:r>
            <a:r>
              <a:rPr lang="en-US" dirty="0"/>
              <a:t> </a:t>
            </a:r>
            <a:r>
              <a:rPr lang="en-US" dirty="0" err="1"/>
              <a:t>corect</a:t>
            </a:r>
            <a:r>
              <a:rPr lang="en-US" dirty="0"/>
              <a:t>. 
S4 - </a:t>
            </a:r>
            <a:r>
              <a:rPr lang="en-US" dirty="0" err="1"/>
              <a:t>Organizează</a:t>
            </a:r>
            <a:r>
              <a:rPr lang="en-US" dirty="0"/>
              <a:t> </a:t>
            </a:r>
            <a:r>
              <a:rPr lang="en-US" dirty="0" err="1"/>
              <a:t>sesiuni</a:t>
            </a:r>
            <a:r>
              <a:rPr lang="en-US" dirty="0"/>
              <a:t> de micro-</a:t>
            </a:r>
            <a:r>
              <a:rPr lang="en-US" dirty="0" err="1"/>
              <a:t>predare</a:t>
            </a:r>
            <a:r>
              <a:rPr lang="en-US" dirty="0"/>
              <a:t> </a:t>
            </a:r>
            <a:r>
              <a:rPr lang="en-US" dirty="0" err="1"/>
              <a:t>și</a:t>
            </a:r>
            <a:r>
              <a:rPr lang="en-US" dirty="0"/>
              <a:t> </a:t>
            </a:r>
            <a:r>
              <a:rPr lang="en-US" dirty="0" err="1"/>
              <a:t>activități</a:t>
            </a:r>
            <a:r>
              <a:rPr lang="en-US" dirty="0"/>
              <a:t> de peer-review, </a:t>
            </a:r>
            <a:r>
              <a:rPr lang="en-US" dirty="0" err="1"/>
              <a:t>oferind</a:t>
            </a:r>
            <a:r>
              <a:rPr lang="en-US" dirty="0"/>
              <a:t> feedback </a:t>
            </a:r>
            <a:r>
              <a:rPr lang="en-US" dirty="0" err="1"/>
              <a:t>constructiv</a:t>
            </a:r>
            <a:r>
              <a:rPr lang="en-US" dirty="0"/>
              <a:t> </a:t>
            </a:r>
            <a:r>
              <a:rPr lang="en-US" dirty="0" err="1"/>
              <a:t>colegilor</a:t>
            </a:r>
            <a:r>
              <a:rPr lang="en-US" dirty="0"/>
              <a:t>. 
S7 - </a:t>
            </a:r>
            <a:r>
              <a:rPr lang="en-US" dirty="0" err="1"/>
              <a:t>Compileazț</a:t>
            </a:r>
            <a:r>
              <a:rPr lang="en-US" dirty="0"/>
              <a:t> </a:t>
            </a:r>
            <a:r>
              <a:rPr lang="en-US" dirty="0" err="1"/>
              <a:t>și</a:t>
            </a:r>
            <a:r>
              <a:rPr lang="en-US" dirty="0"/>
              <a:t> </a:t>
            </a:r>
            <a:r>
              <a:rPr lang="en-US" dirty="0" err="1"/>
              <a:t>gestionează</a:t>
            </a:r>
            <a:r>
              <a:rPr lang="en-US" dirty="0"/>
              <a:t> un </a:t>
            </a:r>
            <a:r>
              <a:rPr lang="en-US" dirty="0" err="1"/>
              <a:t>portofoliu</a:t>
            </a:r>
            <a:r>
              <a:rPr lang="en-US" dirty="0"/>
              <a:t> al </a:t>
            </a:r>
            <a:r>
              <a:rPr lang="en-US" dirty="0" err="1"/>
              <a:t>formatorului</a:t>
            </a:r>
            <a:r>
              <a:rPr lang="en-US" dirty="0"/>
              <a:t> care </a:t>
            </a:r>
            <a:r>
              <a:rPr lang="en-US" dirty="0" err="1"/>
              <a:t>să</a:t>
            </a:r>
            <a:r>
              <a:rPr lang="en-US" dirty="0"/>
              <a:t> </a:t>
            </a:r>
            <a:r>
              <a:rPr lang="en-US" dirty="0" err="1"/>
              <a:t>demonstreze</a:t>
            </a:r>
            <a:r>
              <a:rPr lang="en-US" dirty="0"/>
              <a:t> </a:t>
            </a:r>
            <a:r>
              <a:rPr lang="en-US" dirty="0" err="1"/>
              <a:t>designul</a:t>
            </a:r>
            <a:r>
              <a:rPr lang="en-US" dirty="0"/>
              <a:t> </a:t>
            </a:r>
            <a:r>
              <a:rPr lang="en-US" dirty="0" err="1"/>
              <a:t>învățării</a:t>
            </a:r>
            <a:r>
              <a:rPr lang="en-US" dirty="0"/>
              <a:t>, </a:t>
            </a:r>
            <a:r>
              <a:rPr lang="en-US" dirty="0" err="1"/>
              <a:t>asigurarea</a:t>
            </a:r>
            <a:r>
              <a:rPr lang="en-US" dirty="0"/>
              <a:t> </a:t>
            </a:r>
            <a:r>
              <a:rPr lang="en-US" dirty="0" err="1"/>
              <a:t>calității</a:t>
            </a:r>
            <a:r>
              <a:rPr lang="en-US" dirty="0"/>
              <a:t>, </a:t>
            </a:r>
            <a:r>
              <a:rPr lang="en-US" dirty="0" err="1"/>
              <a:t>accesibilitatea</a:t>
            </a:r>
            <a:r>
              <a:rPr lang="en-US" dirty="0"/>
              <a:t> </a:t>
            </a:r>
            <a:r>
              <a:rPr lang="en-US" dirty="0" err="1"/>
              <a:t>și</a:t>
            </a:r>
            <a:r>
              <a:rPr lang="en-US" dirty="0"/>
              <a:t> </a:t>
            </a:r>
            <a:r>
              <a:rPr lang="en-US" dirty="0" err="1"/>
              <a:t>reflecția</a:t>
            </a:r>
            <a:r>
              <a:rPr lang="en-US" dirty="0"/>
              <a:t>. 
AR4 - </a:t>
            </a:r>
            <a:r>
              <a:rPr lang="en-US" dirty="0" err="1"/>
              <a:t>Monitorizează</a:t>
            </a:r>
            <a:r>
              <a:rPr lang="en-US" dirty="0"/>
              <a:t>, </a:t>
            </a:r>
            <a:r>
              <a:rPr lang="en-US" dirty="0" err="1"/>
              <a:t>documentează</a:t>
            </a:r>
            <a:r>
              <a:rPr lang="en-US" dirty="0"/>
              <a:t> </a:t>
            </a:r>
            <a:r>
              <a:rPr lang="en-US" dirty="0" err="1"/>
              <a:t>și</a:t>
            </a:r>
            <a:r>
              <a:rPr lang="en-US" dirty="0"/>
              <a:t> </a:t>
            </a:r>
            <a:r>
              <a:rPr lang="en-US" dirty="0" err="1"/>
              <a:t>raportează</a:t>
            </a:r>
            <a:r>
              <a:rPr lang="en-US" dirty="0"/>
              <a:t> </a:t>
            </a:r>
            <a:r>
              <a:rPr lang="en-US" dirty="0" err="1"/>
              <a:t>progresul</a:t>
            </a:r>
            <a:r>
              <a:rPr lang="en-US" dirty="0"/>
              <a:t> </a:t>
            </a:r>
            <a:r>
              <a:rPr lang="en-US" dirty="0" err="1"/>
              <a:t>și</a:t>
            </a:r>
            <a:r>
              <a:rPr lang="en-US" dirty="0"/>
              <a:t> </a:t>
            </a:r>
            <a:r>
              <a:rPr lang="en-US" dirty="0" err="1"/>
              <a:t>dovezile</a:t>
            </a:r>
            <a:r>
              <a:rPr lang="en-US" dirty="0"/>
              <a:t> </a:t>
            </a:r>
            <a:r>
              <a:rPr lang="en-US" dirty="0" err="1"/>
              <a:t>cursanților</a:t>
            </a:r>
            <a:r>
              <a:rPr lang="en-US" dirty="0"/>
              <a:t> </a:t>
            </a:r>
            <a:r>
              <a:rPr lang="en-US" dirty="0" err="1"/>
              <a:t>în</a:t>
            </a:r>
            <a:r>
              <a:rPr lang="en-US" dirty="0"/>
              <a:t> </a:t>
            </a:r>
            <a:r>
              <a:rPr lang="en-US" dirty="0" err="1"/>
              <a:t>conformitate</a:t>
            </a:r>
            <a:r>
              <a:rPr lang="en-US" dirty="0"/>
              <a:t> cu </a:t>
            </a:r>
            <a:r>
              <a:rPr lang="en-US" dirty="0" err="1"/>
              <a:t>standardele</a:t>
            </a:r>
            <a:r>
              <a:rPr lang="en-US" dirty="0"/>
              <a:t> ESE de </a:t>
            </a:r>
            <a:r>
              <a:rPr lang="en-US" dirty="0" err="1"/>
              <a:t>asigurare</a:t>
            </a:r>
            <a:r>
              <a:rPr lang="en-US" dirty="0"/>
              <a:t> a </a:t>
            </a:r>
            <a:r>
              <a:rPr lang="en-US" dirty="0" err="1"/>
              <a:t>calității</a:t>
            </a:r>
            <a:r>
              <a:rPr lang="en-US" dirty="0"/>
              <a:t>. 
AR6 - </a:t>
            </a:r>
            <a:r>
              <a:rPr lang="en-US" dirty="0" err="1"/>
              <a:t>Seimplice</a:t>
            </a:r>
            <a:r>
              <a:rPr lang="en-US" dirty="0"/>
              <a:t> </a:t>
            </a:r>
            <a:r>
              <a:rPr lang="en-US" dirty="0" err="1"/>
              <a:t>în</a:t>
            </a:r>
            <a:r>
              <a:rPr lang="en-US" dirty="0"/>
              <a:t> </a:t>
            </a:r>
            <a:r>
              <a:rPr lang="en-US" dirty="0" err="1"/>
              <a:t>moderarea</a:t>
            </a:r>
            <a:r>
              <a:rPr lang="en-US" dirty="0"/>
              <a:t> </a:t>
            </a:r>
            <a:r>
              <a:rPr lang="en-US" dirty="0" err="1"/>
              <a:t>colegilor</a:t>
            </a:r>
            <a:r>
              <a:rPr lang="en-US" dirty="0"/>
              <a:t> </a:t>
            </a:r>
            <a:r>
              <a:rPr lang="en-US" dirty="0" err="1"/>
              <a:t>și</a:t>
            </a:r>
            <a:r>
              <a:rPr lang="en-US" dirty="0"/>
              <a:t> </a:t>
            </a:r>
            <a:r>
              <a:rPr lang="en-US" dirty="0" err="1"/>
              <a:t>îmbunătățirea</a:t>
            </a:r>
            <a:r>
              <a:rPr lang="en-US" dirty="0"/>
              <a:t> </a:t>
            </a:r>
            <a:r>
              <a:rPr lang="en-US" dirty="0" err="1"/>
              <a:t>continuă</a:t>
            </a:r>
            <a:r>
              <a:rPr lang="en-US" dirty="0"/>
              <a:t>, </a:t>
            </a:r>
            <a:r>
              <a:rPr lang="en-US" dirty="0" err="1"/>
              <a:t>contribuind</a:t>
            </a:r>
            <a:r>
              <a:rPr lang="en-US" dirty="0"/>
              <a:t> la </a:t>
            </a:r>
            <a:r>
              <a:rPr lang="en-US" dirty="0" err="1"/>
              <a:t>sustenabilitatea</a:t>
            </a:r>
            <a:r>
              <a:rPr lang="en-US" dirty="0"/>
              <a:t> </a:t>
            </a:r>
            <a:r>
              <a:rPr lang="en-US" dirty="0" err="1"/>
              <a:t>ecosistemului</a:t>
            </a:r>
            <a:r>
              <a:rPr lang="en-US" dirty="0"/>
              <a:t> de </a:t>
            </a:r>
            <a:r>
              <a:rPr lang="en-US" dirty="0" err="1"/>
              <a:t>formare</a:t>
            </a:r>
            <a:r>
              <a:rPr lang="en-US" dirty="0"/>
              <a:t> ESE.</a:t>
            </a:r>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GB" dirty="0" err="1">
                <a:solidFill>
                  <a:srgbClr val="255839"/>
                </a:solidFill>
              </a:rPr>
              <a:t>Reflecție</a:t>
            </a:r>
            <a:r>
              <a:rPr lang="en-GB" dirty="0">
                <a:solidFill>
                  <a:srgbClr val="255839"/>
                </a:solidFill>
              </a:rPr>
              <a:t> de </a:t>
            </a:r>
            <a:r>
              <a:rPr lang="en-GB" dirty="0" err="1">
                <a:solidFill>
                  <a:srgbClr val="255839"/>
                </a:solidFill>
              </a:rPr>
              <a:t>deschidere</a:t>
            </a:r>
            <a:r>
              <a:rPr lang="en-GB" dirty="0">
                <a:solidFill>
                  <a:srgbClr val="255839"/>
                </a:solidFill>
              </a:rPr>
              <a:t> / </a:t>
            </a:r>
            <a:r>
              <a:rPr lang="en-GB" dirty="0" err="1">
                <a:solidFill>
                  <a:srgbClr val="255839"/>
                </a:solidFill>
              </a:rPr>
              <a:t>Încălzire</a:t>
            </a:r>
            <a:endParaRPr lang="en-GB" noProof="0"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GB" dirty="0" err="1"/>
              <a:t>Întrebare</a:t>
            </a:r>
            <a:r>
              <a:rPr lang="en-GB" dirty="0"/>
              <a:t> de </a:t>
            </a:r>
            <a:r>
              <a:rPr lang="en-GB" dirty="0" err="1"/>
              <a:t>discuție</a:t>
            </a:r>
            <a:r>
              <a:rPr lang="en-GB" noProof="0" dirty="0"/>
              <a:t>:</a:t>
            </a:r>
          </a:p>
          <a:p>
            <a:r>
              <a:rPr lang="en-GB" dirty="0"/>
              <a:t>Ce </a:t>
            </a:r>
            <a:r>
              <a:rPr lang="en-GB" dirty="0" err="1"/>
              <a:t>experiență</a:t>
            </a:r>
            <a:r>
              <a:rPr lang="en-GB" dirty="0"/>
              <a:t> </a:t>
            </a:r>
            <a:r>
              <a:rPr lang="en-GB" dirty="0" err="1"/>
              <a:t>aveți</a:t>
            </a:r>
            <a:r>
              <a:rPr lang="en-GB" dirty="0"/>
              <a:t> </a:t>
            </a:r>
            <a:r>
              <a:rPr lang="en-GB" dirty="0" err="1"/>
              <a:t>deja</a:t>
            </a:r>
            <a:r>
              <a:rPr lang="en-GB" dirty="0"/>
              <a:t> cu </a:t>
            </a:r>
            <a:r>
              <a:rPr lang="en-GB" dirty="0" err="1"/>
              <a:t>acest</a:t>
            </a:r>
            <a:r>
              <a:rPr lang="en-GB" dirty="0"/>
              <a:t> </a:t>
            </a:r>
            <a:r>
              <a:rPr lang="en-GB" dirty="0" err="1"/>
              <a:t>subiect</a:t>
            </a:r>
            <a:r>
              <a:rPr lang="en-GB" dirty="0"/>
              <a:t> </a:t>
            </a:r>
            <a:r>
              <a:rPr lang="en-GB" dirty="0" err="1"/>
              <a:t>în</a:t>
            </a:r>
            <a:r>
              <a:rPr lang="en-GB" dirty="0"/>
              <a:t> practica </a:t>
            </a:r>
            <a:r>
              <a:rPr lang="en-GB" dirty="0" err="1"/>
              <a:t>dvs</a:t>
            </a:r>
            <a:r>
              <a:rPr lang="en-GB" dirty="0"/>
              <a:t>. de </a:t>
            </a:r>
            <a:r>
              <a:rPr lang="en-GB" dirty="0" err="1"/>
              <a:t>predare</a:t>
            </a:r>
            <a:r>
              <a:rPr lang="en-GB" dirty="0"/>
              <a:t> </a:t>
            </a:r>
            <a:r>
              <a:rPr lang="en-GB" dirty="0" err="1"/>
              <a:t>sau</a:t>
            </a:r>
            <a:r>
              <a:rPr lang="en-GB" dirty="0"/>
              <a:t> </a:t>
            </a:r>
            <a:r>
              <a:rPr lang="en-GB" dirty="0" err="1"/>
              <a:t>formare</a:t>
            </a:r>
            <a:r>
              <a:rPr lang="en-GB" noProof="0" dirty="0"/>
              <a:t>?</a:t>
            </a:r>
          </a:p>
          <a:p>
            <a:pPr marL="0" indent="0">
              <a:buNone/>
            </a:pPr>
            <a:r>
              <a:rPr lang="en-GB" dirty="0" err="1"/>
              <a:t>Prompturi</a:t>
            </a:r>
            <a:r>
              <a:rPr lang="en-GB" dirty="0"/>
              <a:t> </a:t>
            </a:r>
            <a:r>
              <a:rPr lang="en-GB" dirty="0" err="1"/>
              <a:t>opționale</a:t>
            </a:r>
            <a:r>
              <a:rPr lang="en-GB" noProof="0" dirty="0"/>
              <a:t>:</a:t>
            </a:r>
          </a:p>
          <a:p>
            <a:r>
              <a:rPr lang="en-GB" dirty="0"/>
              <a:t>La </a:t>
            </a:r>
            <a:r>
              <a:rPr lang="en-GB" dirty="0" err="1"/>
              <a:t>ce</a:t>
            </a:r>
            <a:r>
              <a:rPr lang="en-GB" dirty="0"/>
              <a:t> </a:t>
            </a:r>
            <a:r>
              <a:rPr lang="en-GB" dirty="0" err="1"/>
              <a:t>provocări</a:t>
            </a:r>
            <a:r>
              <a:rPr lang="en-GB" dirty="0"/>
              <a:t> </a:t>
            </a:r>
            <a:r>
              <a:rPr lang="en-GB" dirty="0" err="1"/>
              <a:t>vă</a:t>
            </a:r>
            <a:r>
              <a:rPr lang="en-GB" dirty="0"/>
              <a:t> </a:t>
            </a:r>
            <a:r>
              <a:rPr lang="en-GB" dirty="0" err="1"/>
              <a:t>așteptați</a:t>
            </a:r>
            <a:r>
              <a:rPr lang="en-GB" dirty="0"/>
              <a:t>?  
Ce </a:t>
            </a:r>
            <a:r>
              <a:rPr lang="en-GB" dirty="0" err="1"/>
              <a:t>ar</a:t>
            </a:r>
            <a:r>
              <a:rPr lang="en-GB" dirty="0"/>
              <a:t> face </a:t>
            </a:r>
            <a:r>
              <a:rPr lang="en-GB" dirty="0" err="1"/>
              <a:t>acest</a:t>
            </a:r>
            <a:r>
              <a:rPr lang="en-GB" dirty="0"/>
              <a:t> </a:t>
            </a:r>
            <a:r>
              <a:rPr lang="en-GB" dirty="0" err="1"/>
              <a:t>subiect</a:t>
            </a:r>
            <a:r>
              <a:rPr lang="en-GB" dirty="0"/>
              <a:t> util </a:t>
            </a:r>
            <a:r>
              <a:rPr lang="en-GB" dirty="0" err="1"/>
              <a:t>pentru</a:t>
            </a:r>
            <a:r>
              <a:rPr lang="en-GB" dirty="0"/>
              <a:t> </a:t>
            </a:r>
            <a:r>
              <a:rPr lang="en-GB" dirty="0" err="1"/>
              <a:t>cursan</a:t>
            </a:r>
            <a:r>
              <a:rPr lang="en-GB" dirty="0" err="1">
                <a:solidFill>
                  <a:srgbClr val="255839"/>
                </a:solidFill>
              </a:rPr>
              <a:t>ț</a:t>
            </a:r>
            <a:r>
              <a:rPr lang="en-GB" dirty="0" err="1"/>
              <a:t>ii</a:t>
            </a:r>
            <a:r>
              <a:rPr lang="en-GB" dirty="0"/>
              <a:t> </a:t>
            </a:r>
            <a:r>
              <a:rPr lang="en-GB" dirty="0" err="1"/>
              <a:t>dvs</a:t>
            </a:r>
            <a:r>
              <a:rPr lang="en-GB" dirty="0"/>
              <a:t>.</a:t>
            </a:r>
            <a:r>
              <a:rPr lang="en-GB" noProof="0" dirty="0"/>
              <a:t>?</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Pedagogia</a:t>
            </a:r>
            <a:r>
              <a:rPr lang="en-US" dirty="0">
                <a:solidFill>
                  <a:srgbClr val="255839"/>
                </a:solidFill>
              </a:rPr>
              <a:t> </a:t>
            </a:r>
            <a:r>
              <a:rPr lang="en-US" dirty="0" err="1">
                <a:solidFill>
                  <a:srgbClr val="255839"/>
                </a:solidFill>
              </a:rPr>
              <a:t>Instruirii</a:t>
            </a:r>
            <a:r>
              <a:rPr lang="en-US" dirty="0">
                <a:solidFill>
                  <a:srgbClr val="255839"/>
                </a:solidFill>
              </a:rPr>
              <a:t> </a:t>
            </a:r>
            <a:r>
              <a:rPr lang="en-US" dirty="0" err="1">
                <a:solidFill>
                  <a:srgbClr val="255839"/>
                </a:solidFill>
              </a:rPr>
              <a:t>Digitale</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r>
              <a:rPr lang="en-US" dirty="0" err="1"/>
              <a:t>Instruirea</a:t>
            </a:r>
            <a:r>
              <a:rPr lang="en-US" dirty="0"/>
              <a:t> </a:t>
            </a:r>
            <a:r>
              <a:rPr lang="en-US" dirty="0" err="1"/>
              <a:t>digitală</a:t>
            </a:r>
            <a:r>
              <a:rPr lang="en-US" dirty="0"/>
              <a:t>, </a:t>
            </a:r>
            <a:r>
              <a:rPr lang="en-US" dirty="0" err="1"/>
              <a:t>concepută</a:t>
            </a:r>
            <a:r>
              <a:rPr lang="en-US" dirty="0"/>
              <a:t> </a:t>
            </a:r>
            <a:r>
              <a:rPr lang="en-US" dirty="0" err="1"/>
              <a:t>pentru</a:t>
            </a:r>
            <a:r>
              <a:rPr lang="en-US" dirty="0"/>
              <a:t> </a:t>
            </a:r>
            <a:r>
              <a:rPr lang="en-US" dirty="0" err="1"/>
              <a:t>procese</a:t>
            </a:r>
            <a:r>
              <a:rPr lang="en-US" dirty="0"/>
              <a:t> de auto-</a:t>
            </a:r>
            <a:r>
              <a:rPr lang="en-US" dirty="0" err="1"/>
              <a:t>învățare</a:t>
            </a:r>
            <a:r>
              <a:rPr lang="en-US" dirty="0"/>
              <a:t>, </a:t>
            </a:r>
            <a:r>
              <a:rPr lang="en-US" dirty="0" err="1"/>
              <a:t>necesită</a:t>
            </a:r>
            <a:r>
              <a:rPr lang="en-US" dirty="0"/>
              <a:t> o </a:t>
            </a:r>
            <a:r>
              <a:rPr lang="en-US" dirty="0" err="1"/>
              <a:t>abordare</a:t>
            </a:r>
            <a:r>
              <a:rPr lang="en-US" dirty="0"/>
              <a:t> </a:t>
            </a:r>
            <a:r>
              <a:rPr lang="en-US" dirty="0" err="1"/>
              <a:t>constructivistă</a:t>
            </a:r>
            <a:r>
              <a:rPr lang="en-US" dirty="0"/>
              <a:t> a </a:t>
            </a:r>
            <a:r>
              <a:rPr lang="en-US" dirty="0" err="1"/>
              <a:t>învățării</a:t>
            </a:r>
            <a:r>
              <a:rPr lang="en-US" dirty="0"/>
              <a:t>, </a:t>
            </a:r>
            <a:r>
              <a:rPr lang="en-US" dirty="0" err="1"/>
              <a:t>deoarece</a:t>
            </a:r>
            <a:r>
              <a:rPr lang="en-US" dirty="0"/>
              <a:t> </a:t>
            </a:r>
            <a:r>
              <a:rPr lang="en-US" dirty="0" err="1"/>
              <a:t>cursanții</a:t>
            </a:r>
            <a:r>
              <a:rPr lang="en-US" dirty="0"/>
              <a:t> </a:t>
            </a:r>
            <a:r>
              <a:rPr lang="en-US" dirty="0" err="1"/>
              <a:t>trebuie</a:t>
            </a:r>
            <a:r>
              <a:rPr lang="en-US" dirty="0"/>
              <a:t> </a:t>
            </a:r>
            <a:r>
              <a:rPr lang="en-US" dirty="0" err="1"/>
              <a:t>să-și</a:t>
            </a:r>
            <a:r>
              <a:rPr lang="en-US" dirty="0"/>
              <a:t> </a:t>
            </a:r>
            <a:r>
              <a:rPr lang="en-US" dirty="0" err="1"/>
              <a:t>construiască</a:t>
            </a:r>
            <a:r>
              <a:rPr lang="en-US" dirty="0"/>
              <a:t> </a:t>
            </a:r>
            <a:r>
              <a:rPr lang="en-US" dirty="0" err="1"/>
              <a:t>activ</a:t>
            </a:r>
            <a:r>
              <a:rPr lang="en-US" dirty="0"/>
              <a:t> </a:t>
            </a:r>
            <a:r>
              <a:rPr lang="en-US" dirty="0" err="1"/>
              <a:t>cunoștințele</a:t>
            </a:r>
            <a:r>
              <a:rPr lang="en-US" dirty="0"/>
              <a:t> individual. </a:t>
            </a:r>
            <a:r>
              <a:rPr lang="en-US" dirty="0" err="1"/>
              <a:t>Cursanții</a:t>
            </a:r>
            <a:r>
              <a:rPr lang="en-US" dirty="0"/>
              <a:t> </a:t>
            </a:r>
            <a:r>
              <a:rPr lang="en-US" dirty="0" err="1"/>
              <a:t>își</a:t>
            </a:r>
            <a:r>
              <a:rPr lang="en-US" dirty="0"/>
              <a:t> </a:t>
            </a:r>
            <a:r>
              <a:rPr lang="en-US" dirty="0" err="1"/>
              <a:t>creează</a:t>
            </a:r>
            <a:r>
              <a:rPr lang="en-US" dirty="0"/>
              <a:t> </a:t>
            </a:r>
            <a:r>
              <a:rPr lang="en-US" dirty="0" err="1"/>
              <a:t>propriile</a:t>
            </a:r>
            <a:r>
              <a:rPr lang="en-US" dirty="0"/>
              <a:t> </a:t>
            </a:r>
            <a:r>
              <a:rPr lang="en-US" dirty="0" err="1"/>
              <a:t>procese</a:t>
            </a:r>
            <a:r>
              <a:rPr lang="en-US" dirty="0"/>
              <a:t> de </a:t>
            </a:r>
            <a:r>
              <a:rPr lang="en-US" dirty="0" err="1"/>
              <a:t>învățare</a:t>
            </a:r>
            <a:r>
              <a:rPr lang="en-US" dirty="0"/>
              <a:t>, </a:t>
            </a:r>
            <a:r>
              <a:rPr lang="en-US" dirty="0" err="1"/>
              <a:t>inclusiv</a:t>
            </a:r>
            <a:r>
              <a:rPr lang="en-US" dirty="0"/>
              <a:t> </a:t>
            </a:r>
            <a:r>
              <a:rPr lang="en-US" dirty="0" err="1"/>
              <a:t>planificarea</a:t>
            </a:r>
            <a:r>
              <a:rPr lang="en-US" dirty="0"/>
              <a:t>, </a:t>
            </a:r>
            <a:r>
              <a:rPr lang="en-US" dirty="0" err="1"/>
              <a:t>interpretarea</a:t>
            </a:r>
            <a:r>
              <a:rPr lang="en-US" dirty="0"/>
              <a:t> </a:t>
            </a:r>
            <a:r>
              <a:rPr lang="en-US" dirty="0" err="1"/>
              <a:t>și</a:t>
            </a:r>
            <a:r>
              <a:rPr lang="en-US" dirty="0"/>
              <a:t> </a:t>
            </a:r>
            <a:r>
              <a:rPr lang="en-US" dirty="0" err="1"/>
              <a:t>reflecția</a:t>
            </a:r>
            <a:r>
              <a:rPr lang="en-US" dirty="0"/>
              <a:t> </a:t>
            </a:r>
            <a:r>
              <a:rPr lang="en-US" dirty="0" err="1"/>
              <a:t>asupra</a:t>
            </a:r>
            <a:r>
              <a:rPr lang="en-US" dirty="0"/>
              <a:t> </a:t>
            </a:r>
            <a:r>
              <a:rPr lang="en-US" dirty="0" err="1"/>
              <a:t>activităților</a:t>
            </a:r>
            <a:r>
              <a:rPr lang="en-US" dirty="0"/>
              <a:t> lor. </a:t>
            </a:r>
            <a:r>
              <a:rPr lang="en-US" dirty="0" err="1"/>
              <a:t>Profesorii</a:t>
            </a:r>
            <a:r>
              <a:rPr lang="en-US" dirty="0"/>
              <a:t> sunt </a:t>
            </a:r>
            <a:r>
              <a:rPr lang="en-US" dirty="0" err="1"/>
              <a:t>responsabili</a:t>
            </a:r>
            <a:r>
              <a:rPr lang="en-US" dirty="0"/>
              <a:t> </a:t>
            </a:r>
            <a:r>
              <a:rPr lang="en-US" dirty="0" err="1"/>
              <a:t>pentru</a:t>
            </a:r>
            <a:r>
              <a:rPr lang="en-US" dirty="0"/>
              <a:t> </a:t>
            </a:r>
            <a:r>
              <a:rPr lang="en-US" dirty="0" err="1"/>
              <a:t>crearea</a:t>
            </a:r>
            <a:r>
              <a:rPr lang="en-US" dirty="0"/>
              <a:t> </a:t>
            </a:r>
            <a:r>
              <a:rPr lang="en-US" dirty="0" err="1"/>
              <a:t>unui</a:t>
            </a:r>
            <a:r>
              <a:rPr lang="en-US" dirty="0"/>
              <a:t> </a:t>
            </a:r>
            <a:r>
              <a:rPr lang="en-US" dirty="0" err="1"/>
              <a:t>mediu</a:t>
            </a:r>
            <a:r>
              <a:rPr lang="en-US" dirty="0"/>
              <a:t> de </a:t>
            </a:r>
            <a:r>
              <a:rPr lang="en-US" dirty="0" err="1"/>
              <a:t>învățare</a:t>
            </a:r>
            <a:r>
              <a:rPr lang="en-US" dirty="0"/>
              <a:t> modern </a:t>
            </a:r>
            <a:r>
              <a:rPr lang="en-US" dirty="0" err="1"/>
              <a:t>și</a:t>
            </a:r>
            <a:r>
              <a:rPr lang="en-US" dirty="0"/>
              <a:t> </a:t>
            </a:r>
            <a:r>
              <a:rPr lang="en-US" dirty="0" err="1"/>
              <a:t>creativ</a:t>
            </a:r>
            <a:r>
              <a:rPr lang="en-US" dirty="0"/>
              <a:t> care </a:t>
            </a:r>
            <a:r>
              <a:rPr lang="en-US" dirty="0" err="1"/>
              <a:t>să</a:t>
            </a:r>
            <a:r>
              <a:rPr lang="en-US" dirty="0"/>
              <a:t> </a:t>
            </a:r>
            <a:r>
              <a:rPr lang="en-US" dirty="0" err="1"/>
              <a:t>permită</a:t>
            </a:r>
            <a:r>
              <a:rPr lang="en-US" dirty="0"/>
              <a:t> </a:t>
            </a:r>
            <a:r>
              <a:rPr lang="en-US" dirty="0" err="1"/>
              <a:t>implementarea</a:t>
            </a:r>
            <a:r>
              <a:rPr lang="en-US" dirty="0"/>
              <a:t> </a:t>
            </a:r>
            <a:r>
              <a:rPr lang="en-US" dirty="0" err="1"/>
              <a:t>acestor</a:t>
            </a:r>
            <a:r>
              <a:rPr lang="en-US" dirty="0"/>
              <a:t> </a:t>
            </a:r>
            <a:r>
              <a:rPr lang="en-US" dirty="0" err="1"/>
              <a:t>procese</a:t>
            </a:r>
            <a:r>
              <a:rPr lang="en-US" dirty="0"/>
              <a:t> de </a:t>
            </a:r>
            <a:r>
              <a:rPr lang="en-US" dirty="0" err="1"/>
              <a:t>învățare</a:t>
            </a:r>
            <a:r>
              <a:rPr lang="en-US" dirty="0"/>
              <a:t>.</a:t>
            </a:r>
            <a:endParaRPr lang="en-US" noProof="0" dirty="0"/>
          </a:p>
          <a:p>
            <a:pPr marL="0" indent="0">
              <a:buNone/>
            </a:pPr>
            <a:endParaRPr lang="en-US" noProof="0" dirty="0"/>
          </a:p>
          <a:p>
            <a:r>
              <a:rPr lang="en-US" dirty="0"/>
              <a:t>De </a:t>
            </a:r>
            <a:r>
              <a:rPr lang="en-US" dirty="0" err="1"/>
              <a:t>exemplu</a:t>
            </a:r>
            <a:r>
              <a:rPr lang="en-US" dirty="0"/>
              <a:t>, </a:t>
            </a:r>
            <a:r>
              <a:rPr lang="en-US" dirty="0" err="1"/>
              <a:t>mediul</a:t>
            </a:r>
            <a:r>
              <a:rPr lang="en-US" dirty="0"/>
              <a:t> de </a:t>
            </a:r>
            <a:r>
              <a:rPr lang="en-US" dirty="0" err="1"/>
              <a:t>învățare</a:t>
            </a:r>
            <a:r>
              <a:rPr lang="en-US" dirty="0"/>
              <a:t> </a:t>
            </a:r>
            <a:r>
              <a:rPr lang="en-US" dirty="0" err="1"/>
              <a:t>poate</a:t>
            </a:r>
            <a:r>
              <a:rPr lang="en-US" dirty="0"/>
              <a:t> include input </a:t>
            </a:r>
            <a:r>
              <a:rPr lang="en-US" dirty="0" err="1"/>
              <a:t>teoretic</a:t>
            </a:r>
            <a:r>
              <a:rPr lang="en-US" dirty="0"/>
              <a:t> </a:t>
            </a:r>
            <a:r>
              <a:rPr lang="en-US" dirty="0" err="1"/>
              <a:t>și</a:t>
            </a:r>
            <a:r>
              <a:rPr lang="en-US" dirty="0"/>
              <a:t> </a:t>
            </a:r>
            <a:r>
              <a:rPr lang="en-US" dirty="0" err="1"/>
              <a:t>sarcini</a:t>
            </a:r>
            <a:r>
              <a:rPr lang="en-US" dirty="0"/>
              <a:t> regulate de </a:t>
            </a:r>
            <a:r>
              <a:rPr lang="en-US" dirty="0" err="1"/>
              <a:t>evaluare</a:t>
            </a:r>
            <a:r>
              <a:rPr lang="en-US" dirty="0"/>
              <a:t>, </a:t>
            </a:r>
            <a:r>
              <a:rPr lang="en-US" dirty="0" err="1"/>
              <a:t>astfel</a:t>
            </a:r>
            <a:r>
              <a:rPr lang="en-US" dirty="0"/>
              <a:t> </a:t>
            </a:r>
            <a:r>
              <a:rPr lang="en-US" dirty="0" err="1"/>
              <a:t>încât</a:t>
            </a:r>
            <a:r>
              <a:rPr lang="en-US" dirty="0"/>
              <a:t> </a:t>
            </a:r>
            <a:r>
              <a:rPr lang="en-US" dirty="0" err="1"/>
              <a:t>cursanții</a:t>
            </a:r>
            <a:r>
              <a:rPr lang="en-US" dirty="0"/>
              <a:t> </a:t>
            </a:r>
            <a:r>
              <a:rPr lang="en-US" dirty="0" err="1"/>
              <a:t>să</a:t>
            </a:r>
            <a:r>
              <a:rPr lang="en-US" dirty="0"/>
              <a:t> </a:t>
            </a:r>
            <a:r>
              <a:rPr lang="en-US" dirty="0" err="1"/>
              <a:t>își</a:t>
            </a:r>
            <a:r>
              <a:rPr lang="en-US" dirty="0"/>
              <a:t> </a:t>
            </a:r>
            <a:r>
              <a:rPr lang="en-US" dirty="0" err="1"/>
              <a:t>poată</a:t>
            </a:r>
            <a:r>
              <a:rPr lang="en-US" dirty="0"/>
              <a:t> </a:t>
            </a:r>
            <a:r>
              <a:rPr lang="en-US" dirty="0" err="1"/>
              <a:t>verifica</a:t>
            </a:r>
            <a:r>
              <a:rPr lang="en-US" dirty="0"/>
              <a:t> </a:t>
            </a:r>
            <a:r>
              <a:rPr lang="en-US" dirty="0" err="1"/>
              <a:t>progresul</a:t>
            </a:r>
            <a:r>
              <a:rPr lang="en-US" dirty="0"/>
              <a:t> </a:t>
            </a:r>
            <a:r>
              <a:rPr lang="en-US" dirty="0" err="1"/>
              <a:t>în</a:t>
            </a:r>
            <a:r>
              <a:rPr lang="en-US" dirty="0"/>
              <a:t> </a:t>
            </a:r>
            <a:r>
              <a:rPr lang="en-US" dirty="0" err="1"/>
              <a:t>învățare</a:t>
            </a:r>
            <a:r>
              <a:rPr lang="en-US" dirty="0"/>
              <a:t> </a:t>
            </a:r>
            <a:r>
              <a:rPr lang="en-US" dirty="0" err="1"/>
              <a:t>în</a:t>
            </a:r>
            <a:r>
              <a:rPr lang="en-US" dirty="0"/>
              <a:t> mod </a:t>
            </a:r>
            <a:r>
              <a:rPr lang="en-US" dirty="0" err="1"/>
              <a:t>autonom</a:t>
            </a:r>
            <a:r>
              <a:rPr lang="en-US" noProof="0" dirty="0"/>
              <a:t>.</a:t>
            </a:r>
          </a:p>
          <a:p>
            <a:pPr marL="0" indent="0">
              <a:buNone/>
            </a:pPr>
            <a:endParaRPr lang="en-US" noProof="0" dirty="0"/>
          </a:p>
          <a:p>
            <a:r>
              <a:rPr lang="en-US" dirty="0" err="1"/>
              <a:t>Acest</a:t>
            </a:r>
            <a:r>
              <a:rPr lang="en-US" dirty="0"/>
              <a:t> </a:t>
            </a:r>
            <a:r>
              <a:rPr lang="en-US" dirty="0" err="1"/>
              <a:t>lucru</a:t>
            </a:r>
            <a:r>
              <a:rPr lang="en-US" dirty="0"/>
              <a:t> </a:t>
            </a:r>
            <a:r>
              <a:rPr lang="en-US" dirty="0" err="1"/>
              <a:t>este</a:t>
            </a:r>
            <a:r>
              <a:rPr lang="en-US" dirty="0"/>
              <a:t> important </a:t>
            </a:r>
            <a:r>
              <a:rPr lang="en-US" dirty="0" err="1"/>
              <a:t>în</a:t>
            </a:r>
            <a:r>
              <a:rPr lang="en-US" dirty="0"/>
              <a:t> </a:t>
            </a:r>
            <a:r>
              <a:rPr lang="en-US" dirty="0" err="1"/>
              <a:t>sectorul</a:t>
            </a:r>
            <a:r>
              <a:rPr lang="en-US" dirty="0"/>
              <a:t> VET, </a:t>
            </a:r>
            <a:r>
              <a:rPr lang="en-US" dirty="0" err="1"/>
              <a:t>deoarece</a:t>
            </a:r>
            <a:r>
              <a:rPr lang="en-US" dirty="0"/>
              <a:t> </a:t>
            </a:r>
            <a:r>
              <a:rPr lang="en-US" dirty="0" err="1"/>
              <a:t>mai</a:t>
            </a:r>
            <a:r>
              <a:rPr lang="en-US" dirty="0"/>
              <a:t> </a:t>
            </a:r>
            <a:r>
              <a:rPr lang="en-US" dirty="0" err="1"/>
              <a:t>multe</a:t>
            </a:r>
            <a:r>
              <a:rPr lang="en-US" dirty="0"/>
              <a:t> </a:t>
            </a:r>
            <a:r>
              <a:rPr lang="en-US" dirty="0" err="1"/>
              <a:t>medii</a:t>
            </a:r>
            <a:r>
              <a:rPr lang="en-US" dirty="0"/>
              <a:t> de </a:t>
            </a:r>
            <a:r>
              <a:rPr lang="en-US" dirty="0" err="1"/>
              <a:t>lucru</a:t>
            </a:r>
            <a:r>
              <a:rPr lang="en-US" dirty="0"/>
              <a:t> </a:t>
            </a:r>
            <a:r>
              <a:rPr lang="en-US" dirty="0" err="1"/>
              <a:t>necesită</a:t>
            </a:r>
            <a:r>
              <a:rPr lang="en-US" dirty="0"/>
              <a:t> </a:t>
            </a:r>
            <a:r>
              <a:rPr lang="en-US" dirty="0" err="1"/>
              <a:t>persoane</a:t>
            </a:r>
            <a:r>
              <a:rPr lang="en-US" dirty="0"/>
              <a:t> </a:t>
            </a:r>
            <a:r>
              <a:rPr lang="en-US" dirty="0" err="1"/>
              <a:t>capabile</a:t>
            </a:r>
            <a:r>
              <a:rPr lang="en-US" dirty="0"/>
              <a:t> </a:t>
            </a:r>
            <a:r>
              <a:rPr lang="en-US" dirty="0" err="1"/>
              <a:t>să</a:t>
            </a:r>
            <a:r>
              <a:rPr lang="en-US" dirty="0"/>
              <a:t> </a:t>
            </a:r>
            <a:r>
              <a:rPr lang="en-US" dirty="0" err="1"/>
              <a:t>lucreze</a:t>
            </a:r>
            <a:r>
              <a:rPr lang="en-US" dirty="0"/>
              <a:t> </a:t>
            </a:r>
            <a:r>
              <a:rPr lang="en-US" dirty="0" err="1"/>
              <a:t>și</a:t>
            </a:r>
            <a:r>
              <a:rPr lang="en-US" dirty="0"/>
              <a:t> </a:t>
            </a:r>
            <a:r>
              <a:rPr lang="en-US" dirty="0" err="1"/>
              <a:t>să</a:t>
            </a:r>
            <a:r>
              <a:rPr lang="en-US" dirty="0"/>
              <a:t> </a:t>
            </a:r>
            <a:r>
              <a:rPr lang="en-US" dirty="0" err="1"/>
              <a:t>învețe</a:t>
            </a:r>
            <a:r>
              <a:rPr lang="en-US" dirty="0"/>
              <a:t> pe </a:t>
            </a:r>
            <a:r>
              <a:rPr lang="en-US" dirty="0" err="1"/>
              <a:t>cont</a:t>
            </a:r>
            <a:r>
              <a:rPr lang="en-US" dirty="0"/>
              <a:t> </a:t>
            </a:r>
            <a:r>
              <a:rPr lang="en-US" dirty="0" err="1"/>
              <a:t>propriu</a:t>
            </a:r>
            <a:r>
              <a:rPr lang="en-US" dirty="0"/>
              <a:t>, precum </a:t>
            </a:r>
            <a:r>
              <a:rPr lang="en-US" dirty="0" err="1"/>
              <a:t>și</a:t>
            </a:r>
            <a:r>
              <a:rPr lang="en-US" dirty="0"/>
              <a:t> </a:t>
            </a:r>
            <a:r>
              <a:rPr lang="en-US" dirty="0" err="1"/>
              <a:t>să</a:t>
            </a:r>
            <a:r>
              <a:rPr lang="en-US" dirty="0"/>
              <a:t> </a:t>
            </a:r>
            <a:r>
              <a:rPr lang="en-US" dirty="0" err="1"/>
              <a:t>planifice</a:t>
            </a:r>
            <a:r>
              <a:rPr lang="en-US" dirty="0"/>
              <a:t>, </a:t>
            </a:r>
            <a:r>
              <a:rPr lang="en-US" dirty="0" err="1"/>
              <a:t>să</a:t>
            </a:r>
            <a:r>
              <a:rPr lang="en-US" dirty="0"/>
              <a:t> </a:t>
            </a:r>
            <a:r>
              <a:rPr lang="en-US" dirty="0" err="1"/>
              <a:t>performeze</a:t>
            </a:r>
            <a:r>
              <a:rPr lang="en-US" dirty="0"/>
              <a:t> </a:t>
            </a:r>
            <a:r>
              <a:rPr lang="en-US" dirty="0" err="1"/>
              <a:t>și</a:t>
            </a:r>
            <a:r>
              <a:rPr lang="en-US" dirty="0"/>
              <a:t> </a:t>
            </a:r>
            <a:r>
              <a:rPr lang="en-US" dirty="0" err="1"/>
              <a:t>să</a:t>
            </a:r>
            <a:r>
              <a:rPr lang="en-US" dirty="0"/>
              <a:t> </a:t>
            </a:r>
            <a:r>
              <a:rPr lang="en-US" dirty="0" err="1"/>
              <a:t>reflecteze</a:t>
            </a:r>
            <a:r>
              <a:rPr lang="en-US" dirty="0"/>
              <a:t> </a:t>
            </a:r>
            <a:r>
              <a:rPr lang="en-US" dirty="0" err="1"/>
              <a:t>asupra</a:t>
            </a:r>
            <a:r>
              <a:rPr lang="en-US" dirty="0"/>
              <a:t> </a:t>
            </a:r>
            <a:r>
              <a:rPr lang="en-US" dirty="0" err="1"/>
              <a:t>proceselor</a:t>
            </a:r>
            <a:r>
              <a:rPr lang="en-US" dirty="0"/>
              <a:t> lor, </a:t>
            </a:r>
            <a:r>
              <a:rPr lang="en-US" dirty="0" err="1"/>
              <a:t>pentru</a:t>
            </a:r>
            <a:r>
              <a:rPr lang="en-US" dirty="0"/>
              <a:t> a-</a:t>
            </a:r>
            <a:r>
              <a:rPr lang="en-US" dirty="0" err="1"/>
              <a:t>și</a:t>
            </a:r>
            <a:r>
              <a:rPr lang="en-US" dirty="0"/>
              <a:t> </a:t>
            </a:r>
            <a:r>
              <a:rPr lang="en-US" dirty="0" err="1"/>
              <a:t>dezvolta</a:t>
            </a:r>
            <a:r>
              <a:rPr lang="en-US" dirty="0"/>
              <a:t> </a:t>
            </a:r>
            <a:r>
              <a:rPr lang="en-US" dirty="0" err="1"/>
              <a:t>abilitățile</a:t>
            </a:r>
            <a:r>
              <a:rPr lang="en-US" dirty="0"/>
              <a:t>.</a:t>
            </a:r>
            <a:endParaRPr lang="en-US" noProof="0" dirty="0"/>
          </a:p>
          <a:p>
            <a:pPr marL="0" indent="0">
              <a:buNone/>
            </a:pP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Evaluarea</a:t>
            </a:r>
            <a:r>
              <a:rPr lang="en-US" dirty="0">
                <a:solidFill>
                  <a:srgbClr val="255839"/>
                </a:solidFill>
              </a:rPr>
              <a:t> </a:t>
            </a:r>
            <a:r>
              <a:rPr lang="en-US" dirty="0" err="1">
                <a:solidFill>
                  <a:srgbClr val="255839"/>
                </a:solidFill>
              </a:rPr>
              <a:t>Instruirii</a:t>
            </a:r>
            <a:r>
              <a:rPr lang="en-US" dirty="0">
                <a:solidFill>
                  <a:srgbClr val="255839"/>
                </a:solidFill>
              </a:rPr>
              <a:t> </a:t>
            </a:r>
            <a:r>
              <a:rPr lang="en-US" dirty="0" err="1">
                <a:solidFill>
                  <a:srgbClr val="255839"/>
                </a:solidFill>
              </a:rPr>
              <a:t>Digitale</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449388"/>
            <a:ext cx="9313591" cy="5157229"/>
          </a:xfrm>
        </p:spPr>
        <p:txBody>
          <a:bodyPr/>
          <a:lstStyle/>
          <a:p>
            <a:pPr algn="just"/>
            <a:r>
              <a:rPr lang="en-US" dirty="0" err="1"/>
              <a:t>În</a:t>
            </a:r>
            <a:r>
              <a:rPr lang="en-US" dirty="0"/>
              <a:t> </a:t>
            </a:r>
            <a:r>
              <a:rPr lang="en-US" dirty="0" err="1"/>
              <a:t>mediile</a:t>
            </a:r>
            <a:r>
              <a:rPr lang="en-US" dirty="0"/>
              <a:t> </a:t>
            </a:r>
            <a:r>
              <a:rPr lang="en-US" dirty="0" err="1"/>
              <a:t>digitale</a:t>
            </a:r>
            <a:r>
              <a:rPr lang="en-US" dirty="0"/>
              <a:t> de </a:t>
            </a:r>
            <a:r>
              <a:rPr lang="en-US" dirty="0" err="1"/>
              <a:t>instruire</a:t>
            </a:r>
            <a:r>
              <a:rPr lang="en-US" dirty="0"/>
              <a:t> cu </a:t>
            </a:r>
            <a:r>
              <a:rPr lang="en-US" dirty="0" err="1"/>
              <a:t>rezultate</a:t>
            </a:r>
            <a:r>
              <a:rPr lang="en-US" dirty="0"/>
              <a:t> de </a:t>
            </a:r>
            <a:r>
              <a:rPr lang="en-US" dirty="0" err="1"/>
              <a:t>învățare</a:t>
            </a:r>
            <a:r>
              <a:rPr lang="en-US" dirty="0"/>
              <a:t> </a:t>
            </a:r>
            <a:r>
              <a:rPr lang="en-US" dirty="0" err="1"/>
              <a:t>dezvoltate</a:t>
            </a:r>
            <a:r>
              <a:rPr lang="en-US" dirty="0"/>
              <a:t>, </a:t>
            </a:r>
            <a:r>
              <a:rPr lang="en-US" dirty="0" err="1"/>
              <a:t>cursanții</a:t>
            </a:r>
            <a:r>
              <a:rPr lang="en-US" dirty="0"/>
              <a:t> </a:t>
            </a:r>
            <a:r>
              <a:rPr lang="en-US" dirty="0" err="1"/>
              <a:t>trebuie</a:t>
            </a:r>
            <a:r>
              <a:rPr lang="en-US" dirty="0"/>
              <a:t> </a:t>
            </a:r>
            <a:r>
              <a:rPr lang="en-US" dirty="0" err="1"/>
              <a:t>să</a:t>
            </a:r>
            <a:r>
              <a:rPr lang="en-US" dirty="0"/>
              <a:t> </a:t>
            </a:r>
            <a:r>
              <a:rPr lang="en-US" dirty="0" err="1"/>
              <a:t>aibă</a:t>
            </a:r>
            <a:r>
              <a:rPr lang="en-US" dirty="0"/>
              <a:t> </a:t>
            </a:r>
            <a:r>
              <a:rPr lang="en-US" dirty="0" err="1"/>
              <a:t>șansa</a:t>
            </a:r>
            <a:r>
              <a:rPr lang="en-US" dirty="0"/>
              <a:t> de a-</a:t>
            </a:r>
            <a:r>
              <a:rPr lang="en-US" dirty="0" err="1"/>
              <a:t>și</a:t>
            </a:r>
            <a:r>
              <a:rPr lang="en-US" dirty="0"/>
              <a:t> </a:t>
            </a:r>
            <a:r>
              <a:rPr lang="en-US" dirty="0" err="1"/>
              <a:t>monitoriza</a:t>
            </a:r>
            <a:r>
              <a:rPr lang="en-US" dirty="0"/>
              <a:t> </a:t>
            </a:r>
            <a:r>
              <a:rPr lang="en-US" dirty="0" err="1"/>
              <a:t>progresul</a:t>
            </a:r>
            <a:r>
              <a:rPr lang="en-US" dirty="0"/>
              <a:t>. Prin </a:t>
            </a:r>
            <a:r>
              <a:rPr lang="en-US" dirty="0" err="1"/>
              <a:t>urmare</a:t>
            </a:r>
            <a:r>
              <a:rPr lang="en-US" dirty="0"/>
              <a:t>, diverse </a:t>
            </a:r>
            <a:r>
              <a:rPr lang="en-US" dirty="0" err="1"/>
              <a:t>instrumente</a:t>
            </a:r>
            <a:r>
              <a:rPr lang="en-US" dirty="0"/>
              <a:t> de </a:t>
            </a:r>
            <a:r>
              <a:rPr lang="en-US" dirty="0" err="1"/>
              <a:t>evaluare</a:t>
            </a:r>
            <a:r>
              <a:rPr lang="en-US" dirty="0"/>
              <a:t> fac </a:t>
            </a:r>
            <a:r>
              <a:rPr lang="en-US" dirty="0" err="1"/>
              <a:t>parte</a:t>
            </a:r>
            <a:r>
              <a:rPr lang="en-US" dirty="0"/>
              <a:t> din </a:t>
            </a:r>
            <a:r>
              <a:rPr lang="en-US" dirty="0" err="1"/>
              <a:t>parcursul</a:t>
            </a:r>
            <a:r>
              <a:rPr lang="en-US" dirty="0"/>
              <a:t> auto-</a:t>
            </a:r>
            <a:r>
              <a:rPr lang="en-US" dirty="0" err="1"/>
              <a:t>învățării</a:t>
            </a:r>
            <a:r>
              <a:rPr lang="en-US" dirty="0"/>
              <a:t>. </a:t>
            </a:r>
            <a:r>
              <a:rPr lang="en-US" dirty="0" err="1"/>
              <a:t>Sarcinile</a:t>
            </a:r>
            <a:r>
              <a:rPr lang="en-US" dirty="0"/>
              <a:t> de </a:t>
            </a:r>
            <a:r>
              <a:rPr lang="en-US" dirty="0" err="1"/>
              <a:t>evaluare</a:t>
            </a:r>
            <a:r>
              <a:rPr lang="en-US" dirty="0"/>
              <a:t> sunt </a:t>
            </a:r>
            <a:r>
              <a:rPr lang="en-US" dirty="0" err="1"/>
              <a:t>concepute</a:t>
            </a:r>
            <a:r>
              <a:rPr lang="en-US" dirty="0"/>
              <a:t> explicit </a:t>
            </a:r>
            <a:r>
              <a:rPr lang="en-US" dirty="0" err="1"/>
              <a:t>pentru</a:t>
            </a:r>
            <a:r>
              <a:rPr lang="en-US" dirty="0"/>
              <a:t> a </a:t>
            </a:r>
            <a:r>
              <a:rPr lang="en-US" dirty="0" err="1"/>
              <a:t>măsura</a:t>
            </a:r>
            <a:r>
              <a:rPr lang="en-US" dirty="0"/>
              <a:t> </a:t>
            </a:r>
            <a:r>
              <a:rPr lang="en-US" dirty="0" err="1"/>
              <a:t>atingerea</a:t>
            </a:r>
            <a:r>
              <a:rPr lang="en-US" dirty="0"/>
              <a:t> </a:t>
            </a:r>
            <a:r>
              <a:rPr lang="en-US" dirty="0" err="1"/>
              <a:t>rezultatului</a:t>
            </a:r>
            <a:r>
              <a:rPr lang="en-US" dirty="0"/>
              <a:t> specific de </a:t>
            </a:r>
            <a:r>
              <a:rPr lang="en-US" dirty="0" err="1"/>
              <a:t>învățare</a:t>
            </a:r>
            <a:r>
              <a:rPr lang="en-US" dirty="0"/>
              <a:t> </a:t>
            </a:r>
            <a:r>
              <a:rPr lang="en-US" dirty="0" err="1"/>
              <a:t>pentru</a:t>
            </a:r>
            <a:r>
              <a:rPr lang="en-US" dirty="0"/>
              <a:t> </a:t>
            </a:r>
            <a:r>
              <a:rPr lang="en-US" dirty="0" err="1"/>
              <a:t>conținutul</a:t>
            </a:r>
            <a:r>
              <a:rPr lang="en-US" dirty="0"/>
              <a:t> </a:t>
            </a:r>
            <a:r>
              <a:rPr lang="en-US" dirty="0" err="1"/>
              <a:t>corespunzător</a:t>
            </a:r>
            <a:r>
              <a:rPr lang="en-US" dirty="0"/>
              <a:t>. 
De </a:t>
            </a:r>
            <a:r>
              <a:rPr lang="en-US" dirty="0" err="1"/>
              <a:t>exemplu</a:t>
            </a:r>
            <a:r>
              <a:rPr lang="en-US" dirty="0"/>
              <a:t>, </a:t>
            </a:r>
            <a:r>
              <a:rPr lang="en-US" dirty="0" err="1"/>
              <a:t>chestionarele</a:t>
            </a:r>
            <a:r>
              <a:rPr lang="en-US" dirty="0"/>
              <a:t> online sunt </a:t>
            </a:r>
            <a:r>
              <a:rPr lang="en-US" dirty="0" err="1"/>
              <a:t>folosite</a:t>
            </a:r>
            <a:r>
              <a:rPr lang="en-US" dirty="0"/>
              <a:t> </a:t>
            </a:r>
            <a:r>
              <a:rPr lang="en-US" dirty="0" err="1"/>
              <a:t>pentru</a:t>
            </a:r>
            <a:r>
              <a:rPr lang="en-US" dirty="0"/>
              <a:t> a </a:t>
            </a:r>
            <a:r>
              <a:rPr lang="en-US" dirty="0" err="1"/>
              <a:t>evalua</a:t>
            </a:r>
            <a:r>
              <a:rPr lang="en-US" dirty="0"/>
              <a:t> </a:t>
            </a:r>
            <a:r>
              <a:rPr lang="en-US" dirty="0" err="1"/>
              <a:t>reamintirea</a:t>
            </a:r>
            <a:r>
              <a:rPr lang="en-US" dirty="0"/>
              <a:t> </a:t>
            </a:r>
            <a:r>
              <a:rPr lang="en-US" dirty="0" err="1"/>
              <a:t>și</a:t>
            </a:r>
            <a:r>
              <a:rPr lang="en-US" dirty="0"/>
              <a:t> </a:t>
            </a:r>
            <a:r>
              <a:rPr lang="en-US" dirty="0" err="1"/>
              <a:t>înțelegerea</a:t>
            </a:r>
            <a:r>
              <a:rPr lang="en-US" dirty="0"/>
              <a:t> </a:t>
            </a:r>
            <a:r>
              <a:rPr lang="en-US" dirty="0" err="1"/>
              <a:t>cursanților</a:t>
            </a:r>
            <a:r>
              <a:rPr lang="en-US" dirty="0"/>
              <a:t> a </a:t>
            </a:r>
            <a:r>
              <a:rPr lang="en-US" dirty="0" err="1"/>
              <a:t>faptelor</a:t>
            </a:r>
            <a:r>
              <a:rPr lang="en-US" dirty="0"/>
              <a:t>, </a:t>
            </a:r>
            <a:r>
              <a:rPr lang="en-US" dirty="0" err="1"/>
              <a:t>conceptelor</a:t>
            </a:r>
            <a:r>
              <a:rPr lang="en-US" dirty="0"/>
              <a:t>, </a:t>
            </a:r>
            <a:r>
              <a:rPr lang="en-US" dirty="0" err="1"/>
              <a:t>definițiilor</a:t>
            </a:r>
            <a:r>
              <a:rPr lang="en-US" dirty="0"/>
              <a:t> </a:t>
            </a:r>
            <a:r>
              <a:rPr lang="en-US" dirty="0" err="1"/>
              <a:t>și</a:t>
            </a:r>
            <a:r>
              <a:rPr lang="en-US" dirty="0"/>
              <a:t> </a:t>
            </a:r>
            <a:r>
              <a:rPr lang="en-US" dirty="0" err="1"/>
              <a:t>principiilor</a:t>
            </a:r>
            <a:r>
              <a:rPr lang="en-US" dirty="0"/>
              <a:t> </a:t>
            </a:r>
            <a:r>
              <a:rPr lang="en-US" dirty="0" err="1"/>
              <a:t>cheie</a:t>
            </a:r>
            <a:r>
              <a:rPr lang="en-US" dirty="0"/>
              <a:t>. De </a:t>
            </a:r>
            <a:r>
              <a:rPr lang="en-US" dirty="0" err="1"/>
              <a:t>obicei</a:t>
            </a:r>
            <a:r>
              <a:rPr lang="en-US" dirty="0"/>
              <a:t>, </a:t>
            </a:r>
            <a:r>
              <a:rPr lang="en-US" dirty="0" err="1"/>
              <a:t>acestea</a:t>
            </a:r>
            <a:r>
              <a:rPr lang="en-US" dirty="0"/>
              <a:t> sunt </a:t>
            </a:r>
            <a:r>
              <a:rPr lang="en-US" dirty="0" err="1"/>
              <a:t>compuse</a:t>
            </a:r>
            <a:r>
              <a:rPr lang="en-US" dirty="0"/>
              <a:t> din </a:t>
            </a:r>
            <a:r>
              <a:rPr lang="en-US" dirty="0" err="1"/>
              <a:t>întrebări</a:t>
            </a:r>
            <a:r>
              <a:rPr lang="en-US" dirty="0"/>
              <a:t> cu </a:t>
            </a:r>
            <a:r>
              <a:rPr lang="en-US" dirty="0" err="1"/>
              <a:t>răspuns</a:t>
            </a:r>
            <a:r>
              <a:rPr lang="en-US" dirty="0"/>
              <a:t> </a:t>
            </a:r>
            <a:r>
              <a:rPr lang="en-US" dirty="0" err="1"/>
              <a:t>multiplu</a:t>
            </a:r>
            <a:r>
              <a:rPr lang="en-US" dirty="0"/>
              <a:t>, </a:t>
            </a:r>
            <a:r>
              <a:rPr lang="en-US" dirty="0" err="1"/>
              <a:t>adevărat</a:t>
            </a:r>
            <a:r>
              <a:rPr lang="en-US" dirty="0"/>
              <a:t>/</a:t>
            </a:r>
            <a:r>
              <a:rPr lang="en-US" dirty="0" err="1"/>
              <a:t>fals</a:t>
            </a:r>
            <a:r>
              <a:rPr lang="en-US" dirty="0"/>
              <a:t> </a:t>
            </a:r>
            <a:r>
              <a:rPr lang="en-US" dirty="0" err="1"/>
              <a:t>sau</a:t>
            </a:r>
            <a:r>
              <a:rPr lang="en-US" dirty="0"/>
              <a:t> </a:t>
            </a:r>
            <a:r>
              <a:rPr lang="en-US" dirty="0" err="1"/>
              <a:t>scurt</a:t>
            </a:r>
            <a:r>
              <a:rPr lang="en-US" dirty="0"/>
              <a:t> </a:t>
            </a:r>
            <a:r>
              <a:rPr lang="en-US" dirty="0" err="1"/>
              <a:t>și</a:t>
            </a:r>
            <a:r>
              <a:rPr lang="en-US" dirty="0"/>
              <a:t> sunt evaluate automat de </a:t>
            </a:r>
            <a:r>
              <a:rPr lang="en-US" dirty="0" err="1"/>
              <a:t>platforma</a:t>
            </a:r>
            <a:r>
              <a:rPr lang="en-US" dirty="0"/>
              <a:t> de e-learning. 
</a:t>
            </a:r>
            <a:r>
              <a:rPr lang="en-US" dirty="0" err="1"/>
              <a:t>În</a:t>
            </a:r>
            <a:r>
              <a:rPr lang="en-US" dirty="0"/>
              <a:t> </a:t>
            </a:r>
            <a:r>
              <a:rPr lang="en-US" dirty="0" err="1"/>
              <a:t>cadrul</a:t>
            </a:r>
            <a:r>
              <a:rPr lang="en-US" dirty="0"/>
              <a:t> </a:t>
            </a:r>
            <a:r>
              <a:rPr lang="en-US" dirty="0" err="1"/>
              <a:t>cursului</a:t>
            </a:r>
            <a:r>
              <a:rPr lang="en-US" dirty="0"/>
              <a:t> ESE, </a:t>
            </a:r>
            <a:r>
              <a:rPr lang="en-US" dirty="0" err="1"/>
              <a:t>vor</a:t>
            </a:r>
            <a:r>
              <a:rPr lang="en-US" dirty="0"/>
              <a:t> </a:t>
            </a:r>
            <a:r>
              <a:rPr lang="en-US" dirty="0" err="1"/>
              <a:t>exista</a:t>
            </a:r>
            <a:r>
              <a:rPr lang="en-US" dirty="0"/>
              <a:t> </a:t>
            </a:r>
            <a:r>
              <a:rPr lang="en-US" dirty="0" err="1"/>
              <a:t>mai</a:t>
            </a:r>
            <a:r>
              <a:rPr lang="en-US" dirty="0"/>
              <a:t> </a:t>
            </a:r>
            <a:r>
              <a:rPr lang="en-US" dirty="0" err="1"/>
              <a:t>multe</a:t>
            </a:r>
            <a:r>
              <a:rPr lang="en-US" dirty="0"/>
              <a:t> </a:t>
            </a:r>
            <a:r>
              <a:rPr lang="en-US" dirty="0" err="1"/>
              <a:t>sarcini</a:t>
            </a:r>
            <a:r>
              <a:rPr lang="en-US" dirty="0"/>
              <a:t> de </a:t>
            </a:r>
            <a:r>
              <a:rPr lang="en-US" dirty="0" err="1"/>
              <a:t>evaluare</a:t>
            </a:r>
            <a:r>
              <a:rPr lang="en-US" dirty="0"/>
              <a:t> </a:t>
            </a:r>
            <a:r>
              <a:rPr lang="en-US" dirty="0" err="1"/>
              <a:t>în</a:t>
            </a:r>
            <a:r>
              <a:rPr lang="en-US" dirty="0"/>
              <a:t> </a:t>
            </a:r>
            <a:r>
              <a:rPr lang="en-US" dirty="0" err="1"/>
              <a:t>procesul</a:t>
            </a:r>
            <a:r>
              <a:rPr lang="en-US" dirty="0"/>
              <a:t> de auto-</a:t>
            </a:r>
            <a:r>
              <a:rPr lang="en-US" dirty="0" err="1"/>
              <a:t>învățare</a:t>
            </a:r>
            <a:r>
              <a:rPr lang="en-US" dirty="0"/>
              <a:t>, cum </a:t>
            </a:r>
            <a:r>
              <a:rPr lang="en-US" dirty="0" err="1"/>
              <a:t>ar</a:t>
            </a:r>
            <a:r>
              <a:rPr lang="en-US" dirty="0"/>
              <a:t> fi quiz-</a:t>
            </a:r>
            <a:r>
              <a:rPr lang="en-US" dirty="0" err="1"/>
              <a:t>uri</a:t>
            </a:r>
            <a:r>
              <a:rPr lang="en-US" dirty="0"/>
              <a:t> online, </a:t>
            </a:r>
            <a:r>
              <a:rPr lang="en-US" dirty="0" err="1"/>
              <a:t>studii</a:t>
            </a:r>
            <a:r>
              <a:rPr lang="en-US" dirty="0"/>
              <a:t> de </a:t>
            </a:r>
            <a:r>
              <a:rPr lang="en-US" dirty="0" err="1"/>
              <a:t>caz</a:t>
            </a:r>
            <a:r>
              <a:rPr lang="en-US" dirty="0"/>
              <a:t>, </a:t>
            </a:r>
            <a:r>
              <a:rPr lang="en-US" dirty="0" err="1"/>
              <a:t>sarcini</a:t>
            </a:r>
            <a:r>
              <a:rPr lang="en-US" dirty="0"/>
              <a:t> </a:t>
            </a:r>
            <a:r>
              <a:rPr lang="en-US" dirty="0" err="1"/>
              <a:t>bazate</a:t>
            </a:r>
            <a:r>
              <a:rPr lang="en-US" dirty="0"/>
              <a:t> pe </a:t>
            </a:r>
            <a:r>
              <a:rPr lang="en-US" dirty="0" err="1"/>
              <a:t>scenarii</a:t>
            </a:r>
            <a:r>
              <a:rPr lang="en-US" dirty="0"/>
              <a:t>, </a:t>
            </a:r>
            <a:r>
              <a:rPr lang="en-US" dirty="0" err="1"/>
              <a:t>teme</a:t>
            </a:r>
            <a:r>
              <a:rPr lang="en-US" dirty="0"/>
              <a:t> </a:t>
            </a:r>
            <a:r>
              <a:rPr lang="en-US" dirty="0" err="1"/>
              <a:t>bazate</a:t>
            </a:r>
            <a:r>
              <a:rPr lang="en-US" dirty="0"/>
              <a:t> pe </a:t>
            </a:r>
            <a:r>
              <a:rPr lang="en-US" dirty="0" err="1"/>
              <a:t>proiecte</a:t>
            </a:r>
            <a:r>
              <a:rPr lang="en-US" dirty="0"/>
              <a:t>, </a:t>
            </a:r>
            <a:r>
              <a:rPr lang="en-US" dirty="0" err="1"/>
              <a:t>jurnale</a:t>
            </a:r>
            <a:r>
              <a:rPr lang="en-US" dirty="0"/>
              <a:t> reflexive, </a:t>
            </a:r>
            <a:r>
              <a:rPr lang="en-US" dirty="0" err="1"/>
              <a:t>autoevaluare</a:t>
            </a:r>
            <a:r>
              <a:rPr lang="en-US" dirty="0"/>
              <a:t> </a:t>
            </a:r>
            <a:r>
              <a:rPr lang="en-US" dirty="0" err="1"/>
              <a:t>și</a:t>
            </a:r>
            <a:r>
              <a:rPr lang="en-US" dirty="0"/>
              <a:t> </a:t>
            </a:r>
            <a:r>
              <a:rPr lang="en-US" dirty="0" err="1"/>
              <a:t>evaluare</a:t>
            </a:r>
            <a:r>
              <a:rPr lang="en-US" dirty="0"/>
              <a:t> </a:t>
            </a:r>
            <a:r>
              <a:rPr lang="en-US" dirty="0" err="1"/>
              <a:t>între</a:t>
            </a:r>
            <a:r>
              <a:rPr lang="en-US" dirty="0"/>
              <a:t> </a:t>
            </a:r>
            <a:r>
              <a:rPr lang="en-US" dirty="0" err="1"/>
              <a:t>colegi</a:t>
            </a:r>
            <a:r>
              <a:rPr lang="en-US" dirty="0"/>
              <a:t>. </a:t>
            </a:r>
            <a:r>
              <a:rPr lang="en-US" dirty="0" err="1"/>
              <a:t>În</a:t>
            </a:r>
            <a:r>
              <a:rPr lang="en-US" dirty="0"/>
              <a:t> plus, un </a:t>
            </a:r>
            <a:r>
              <a:rPr lang="en-US" dirty="0" err="1"/>
              <a:t>tutore</a:t>
            </a:r>
            <a:r>
              <a:rPr lang="en-US" dirty="0"/>
              <a:t>/chatbot </a:t>
            </a:r>
            <a:r>
              <a:rPr lang="en-US" dirty="0" err="1"/>
              <a:t>integrat</a:t>
            </a:r>
            <a:r>
              <a:rPr lang="en-US" dirty="0"/>
              <a:t> AI </a:t>
            </a:r>
            <a:r>
              <a:rPr lang="en-US" dirty="0" err="1"/>
              <a:t>este</a:t>
            </a:r>
            <a:r>
              <a:rPr lang="en-US" dirty="0"/>
              <a:t> </a:t>
            </a:r>
            <a:r>
              <a:rPr lang="en-US" dirty="0" err="1"/>
              <a:t>disponibil</a:t>
            </a:r>
            <a:r>
              <a:rPr lang="en-US" dirty="0"/>
              <a:t> non-stop </a:t>
            </a:r>
            <a:r>
              <a:rPr lang="en-US" dirty="0" err="1"/>
              <a:t>pentru</a:t>
            </a:r>
            <a:r>
              <a:rPr lang="en-US" dirty="0"/>
              <a:t> a </a:t>
            </a:r>
            <a:r>
              <a:rPr lang="en-US" dirty="0" err="1"/>
              <a:t>clarifica</a:t>
            </a:r>
            <a:r>
              <a:rPr lang="en-US" dirty="0"/>
              <a:t> </a:t>
            </a:r>
            <a:r>
              <a:rPr lang="en-US" dirty="0" err="1"/>
              <a:t>instrucțiunile</a:t>
            </a:r>
            <a:r>
              <a:rPr lang="en-US" dirty="0"/>
              <a:t> </a:t>
            </a:r>
            <a:r>
              <a:rPr lang="en-US" dirty="0" err="1"/>
              <a:t>și</a:t>
            </a:r>
            <a:r>
              <a:rPr lang="en-US" dirty="0"/>
              <a:t> </a:t>
            </a:r>
            <a:r>
              <a:rPr lang="en-US" dirty="0" err="1"/>
              <a:t>criteriile</a:t>
            </a:r>
            <a:r>
              <a:rPr lang="en-US" dirty="0"/>
              <a:t> de </a:t>
            </a:r>
            <a:r>
              <a:rPr lang="en-US" dirty="0" err="1"/>
              <a:t>evaluare</a:t>
            </a:r>
            <a:r>
              <a:rPr lang="en-US" dirty="0"/>
              <a:t>, a </a:t>
            </a:r>
            <a:r>
              <a:rPr lang="en-US" dirty="0" err="1"/>
              <a:t>oferi</a:t>
            </a:r>
            <a:r>
              <a:rPr lang="en-US" dirty="0"/>
              <a:t> </a:t>
            </a:r>
            <a:r>
              <a:rPr lang="en-US" dirty="0" err="1"/>
              <a:t>sugestii</a:t>
            </a:r>
            <a:r>
              <a:rPr lang="en-US" dirty="0"/>
              <a:t> </a:t>
            </a:r>
            <a:r>
              <a:rPr lang="en-US" dirty="0" err="1"/>
              <a:t>pentru</a:t>
            </a:r>
            <a:r>
              <a:rPr lang="en-US" dirty="0"/>
              <a:t> quiz-</a:t>
            </a:r>
            <a:r>
              <a:rPr lang="en-US" dirty="0" err="1"/>
              <a:t>uri</a:t>
            </a:r>
            <a:r>
              <a:rPr lang="en-US" dirty="0"/>
              <a:t> </a:t>
            </a:r>
            <a:r>
              <a:rPr lang="en-US" dirty="0" err="1"/>
              <a:t>și</a:t>
            </a:r>
            <a:r>
              <a:rPr lang="en-US" dirty="0"/>
              <a:t> </a:t>
            </a:r>
            <a:r>
              <a:rPr lang="en-US" dirty="0" err="1"/>
              <a:t>îndrumare</a:t>
            </a:r>
            <a:r>
              <a:rPr lang="en-US" dirty="0"/>
              <a:t> </a:t>
            </a:r>
            <a:r>
              <a:rPr lang="en-US" dirty="0" err="1"/>
              <a:t>pentru</a:t>
            </a:r>
            <a:r>
              <a:rPr lang="en-US" dirty="0"/>
              <a:t> </a:t>
            </a:r>
            <a:r>
              <a:rPr lang="en-US" dirty="0" err="1"/>
              <a:t>sarcinile</a:t>
            </a:r>
            <a:r>
              <a:rPr lang="en-US" dirty="0"/>
              <a:t> </a:t>
            </a:r>
            <a:r>
              <a:rPr lang="en-US" dirty="0" err="1"/>
              <a:t>proiectului</a:t>
            </a:r>
            <a:r>
              <a:rPr lang="en-US" dirty="0"/>
              <a:t>, a </a:t>
            </a:r>
            <a:r>
              <a:rPr lang="en-US" dirty="0" err="1"/>
              <a:t>oferi</a:t>
            </a:r>
            <a:r>
              <a:rPr lang="en-US" dirty="0"/>
              <a:t> </a:t>
            </a:r>
            <a:r>
              <a:rPr lang="en-US" dirty="0" err="1"/>
              <a:t>sugestii</a:t>
            </a:r>
            <a:r>
              <a:rPr lang="en-US" dirty="0"/>
              <a:t> </a:t>
            </a:r>
            <a:r>
              <a:rPr lang="en-US" dirty="0" err="1"/>
              <a:t>motivaționale</a:t>
            </a:r>
            <a:r>
              <a:rPr lang="en-US" dirty="0"/>
              <a:t> </a:t>
            </a:r>
            <a:r>
              <a:rPr lang="en-US" dirty="0" err="1"/>
              <a:t>și</a:t>
            </a:r>
            <a:r>
              <a:rPr lang="en-US" dirty="0"/>
              <a:t> </a:t>
            </a:r>
            <a:r>
              <a:rPr lang="en-US" dirty="0" err="1"/>
              <a:t>sfaturi</a:t>
            </a:r>
            <a:r>
              <a:rPr lang="en-US" dirty="0"/>
              <a:t> </a:t>
            </a:r>
            <a:r>
              <a:rPr lang="en-US" dirty="0" err="1"/>
              <a:t>pentru</a:t>
            </a:r>
            <a:r>
              <a:rPr lang="en-US" dirty="0"/>
              <a:t> </a:t>
            </a:r>
            <a:r>
              <a:rPr lang="en-US" dirty="0" err="1"/>
              <a:t>gestionarea</a:t>
            </a:r>
            <a:r>
              <a:rPr lang="en-US" dirty="0"/>
              <a:t> </a:t>
            </a:r>
            <a:r>
              <a:rPr lang="en-US" dirty="0" err="1"/>
              <a:t>timpului</a:t>
            </a:r>
            <a:r>
              <a:rPr lang="en-US" noProof="0" dirty="0"/>
              <a:t>.</a:t>
            </a:r>
            <a:endParaRPr lang="en-GB" noProof="0" dirty="0"/>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 digital </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449388"/>
            <a:ext cx="9313591" cy="5157229"/>
          </a:xfrm>
        </p:spPr>
        <p:txBody>
          <a:bodyPr/>
          <a:lstStyle/>
          <a:p>
            <a:r>
              <a:rPr lang="en-US" dirty="0"/>
              <a:t>Prin </a:t>
            </a:r>
            <a:r>
              <a:rPr lang="en-US" dirty="0" err="1"/>
              <a:t>bucle</a:t>
            </a:r>
            <a:r>
              <a:rPr lang="en-US" dirty="0"/>
              <a:t> regulate de feedback, </a:t>
            </a:r>
            <a:r>
              <a:rPr lang="en-US" dirty="0" err="1"/>
              <a:t>cursanții</a:t>
            </a:r>
            <a:r>
              <a:rPr lang="en-US" dirty="0"/>
              <a:t> pot </a:t>
            </a:r>
            <a:r>
              <a:rPr lang="en-US" dirty="0" err="1"/>
              <a:t>reflecta</a:t>
            </a:r>
            <a:r>
              <a:rPr lang="en-US" dirty="0"/>
              <a:t> </a:t>
            </a:r>
            <a:r>
              <a:rPr lang="en-US" dirty="0" err="1"/>
              <a:t>asupra</a:t>
            </a:r>
            <a:r>
              <a:rPr lang="en-US" dirty="0"/>
              <a:t> </a:t>
            </a:r>
            <a:r>
              <a:rPr lang="en-US" dirty="0" err="1"/>
              <a:t>proceselor</a:t>
            </a:r>
            <a:r>
              <a:rPr lang="en-US" dirty="0"/>
              <a:t> lor </a:t>
            </a:r>
            <a:r>
              <a:rPr lang="en-US" dirty="0" err="1"/>
              <a:t>în</a:t>
            </a:r>
            <a:r>
              <a:rPr lang="en-US" dirty="0"/>
              <a:t> </a:t>
            </a:r>
            <a:r>
              <a:rPr lang="en-US" dirty="0" err="1"/>
              <a:t>diferite</a:t>
            </a:r>
            <a:r>
              <a:rPr lang="en-US" dirty="0"/>
              <a:t> </a:t>
            </a:r>
            <a:r>
              <a:rPr lang="en-US" dirty="0" err="1"/>
              <a:t>stadii</a:t>
            </a:r>
            <a:r>
              <a:rPr lang="en-US" dirty="0"/>
              <a:t> de </a:t>
            </a:r>
            <a:r>
              <a:rPr lang="en-US" dirty="0" err="1"/>
              <a:t>dezvoltare</a:t>
            </a:r>
            <a:r>
              <a:rPr lang="en-US" dirty="0"/>
              <a:t>. </a:t>
            </a:r>
            <a:r>
              <a:rPr lang="en-US" dirty="0" err="1"/>
              <a:t>Acest</a:t>
            </a:r>
            <a:r>
              <a:rPr lang="en-US" dirty="0"/>
              <a:t> </a:t>
            </a:r>
            <a:r>
              <a:rPr lang="en-US" dirty="0" err="1"/>
              <a:t>lucru</a:t>
            </a:r>
            <a:r>
              <a:rPr lang="en-US" dirty="0"/>
              <a:t> </a:t>
            </a:r>
            <a:r>
              <a:rPr lang="en-US" dirty="0" err="1"/>
              <a:t>ajută</a:t>
            </a:r>
            <a:r>
              <a:rPr lang="en-US" dirty="0"/>
              <a:t> la </a:t>
            </a:r>
            <a:r>
              <a:rPr lang="en-US" dirty="0" err="1"/>
              <a:t>reflecție</a:t>
            </a:r>
            <a:r>
              <a:rPr lang="en-US" dirty="0"/>
              <a:t> </a:t>
            </a:r>
            <a:r>
              <a:rPr lang="en-US" dirty="0" err="1"/>
              <a:t>asupra</a:t>
            </a:r>
            <a:r>
              <a:rPr lang="en-US" dirty="0"/>
              <a:t> </a:t>
            </a:r>
            <a:r>
              <a:rPr lang="en-US" dirty="0" err="1"/>
              <a:t>propriului</a:t>
            </a:r>
            <a:r>
              <a:rPr lang="en-US" dirty="0"/>
              <a:t> </a:t>
            </a:r>
            <a:r>
              <a:rPr lang="en-US" dirty="0" err="1"/>
              <a:t>progres</a:t>
            </a:r>
            <a:r>
              <a:rPr lang="en-US" dirty="0"/>
              <a:t> de </a:t>
            </a:r>
            <a:r>
              <a:rPr lang="en-US" dirty="0" err="1"/>
              <a:t>învățare</a:t>
            </a:r>
            <a:r>
              <a:rPr lang="en-US" dirty="0"/>
              <a:t> </a:t>
            </a:r>
            <a:r>
              <a:rPr lang="en-US" dirty="0" err="1"/>
              <a:t>și</a:t>
            </a:r>
            <a:r>
              <a:rPr lang="en-US" dirty="0"/>
              <a:t> la </a:t>
            </a:r>
            <a:r>
              <a:rPr lang="en-US" dirty="0" err="1"/>
              <a:t>planificarea</a:t>
            </a:r>
            <a:r>
              <a:rPr lang="en-US" dirty="0"/>
              <a:t> </a:t>
            </a:r>
            <a:r>
              <a:rPr lang="en-US" dirty="0" err="1"/>
              <a:t>următorilor</a:t>
            </a:r>
            <a:r>
              <a:rPr lang="en-US" dirty="0"/>
              <a:t> </a:t>
            </a:r>
            <a:r>
              <a:rPr lang="en-US" dirty="0" err="1"/>
              <a:t>pași</a:t>
            </a:r>
            <a:r>
              <a:rPr lang="en-US" dirty="0"/>
              <a:t> </a:t>
            </a:r>
            <a:r>
              <a:rPr lang="en-US" dirty="0" err="1"/>
              <a:t>pentru</a:t>
            </a:r>
            <a:r>
              <a:rPr lang="en-US" dirty="0"/>
              <a:t> </a:t>
            </a:r>
            <a:r>
              <a:rPr lang="en-US" dirty="0" err="1"/>
              <a:t>dezvoltarea</a:t>
            </a:r>
            <a:r>
              <a:rPr lang="en-US" dirty="0"/>
              <a:t> lor. </a:t>
            </a:r>
            <a:r>
              <a:rPr lang="en-US" dirty="0" err="1"/>
              <a:t>Într</a:t>
            </a:r>
            <a:r>
              <a:rPr lang="en-US" dirty="0"/>
              <a:t>-un </a:t>
            </a:r>
            <a:r>
              <a:rPr lang="en-US" dirty="0" err="1"/>
              <a:t>mediu</a:t>
            </a:r>
            <a:r>
              <a:rPr lang="en-US" dirty="0"/>
              <a:t> digital de </a:t>
            </a:r>
            <a:r>
              <a:rPr lang="en-US" dirty="0" err="1"/>
              <a:t>învățare</a:t>
            </a:r>
            <a:r>
              <a:rPr lang="en-US" dirty="0"/>
              <a:t>, </a:t>
            </a:r>
            <a:r>
              <a:rPr lang="en-US" dirty="0" err="1"/>
              <a:t>trebuie</a:t>
            </a:r>
            <a:r>
              <a:rPr lang="en-US" dirty="0"/>
              <a:t> </a:t>
            </a:r>
            <a:r>
              <a:rPr lang="en-US" dirty="0" err="1"/>
              <a:t>să</a:t>
            </a:r>
            <a:r>
              <a:rPr lang="en-US" dirty="0"/>
              <a:t> </a:t>
            </a:r>
            <a:r>
              <a:rPr lang="en-US" dirty="0" err="1"/>
              <a:t>existe</a:t>
            </a:r>
            <a:r>
              <a:rPr lang="en-US" dirty="0"/>
              <a:t> </a:t>
            </a:r>
            <a:r>
              <a:rPr lang="en-US" dirty="0" err="1"/>
              <a:t>opțiuni</a:t>
            </a:r>
            <a:r>
              <a:rPr lang="en-US" dirty="0"/>
              <a:t> </a:t>
            </a:r>
            <a:r>
              <a:rPr lang="en-US" dirty="0" err="1"/>
              <a:t>specifice</a:t>
            </a:r>
            <a:r>
              <a:rPr lang="en-US" dirty="0"/>
              <a:t> </a:t>
            </a:r>
            <a:r>
              <a:rPr lang="en-US" dirty="0" err="1"/>
              <a:t>pentru</a:t>
            </a:r>
            <a:r>
              <a:rPr lang="en-US" dirty="0"/>
              <a:t> </a:t>
            </a:r>
            <a:r>
              <a:rPr lang="en-US" dirty="0" err="1"/>
              <a:t>obținerea</a:t>
            </a:r>
            <a:r>
              <a:rPr lang="en-US" dirty="0"/>
              <a:t> feedback-</a:t>
            </a:r>
            <a:r>
              <a:rPr lang="en-US" dirty="0" err="1"/>
              <a:t>ului</a:t>
            </a:r>
            <a:r>
              <a:rPr lang="en-US" dirty="0"/>
              <a:t>. Feedback-ul </a:t>
            </a:r>
            <a:r>
              <a:rPr lang="en-US" dirty="0" err="1"/>
              <a:t>poate</a:t>
            </a:r>
            <a:r>
              <a:rPr lang="en-US" dirty="0"/>
              <a:t> fi </a:t>
            </a:r>
            <a:r>
              <a:rPr lang="en-US" dirty="0" err="1"/>
              <a:t>primit</a:t>
            </a:r>
            <a:r>
              <a:rPr lang="en-US" dirty="0"/>
              <a:t> </a:t>
            </a:r>
            <a:r>
              <a:rPr lang="en-US" dirty="0" err="1"/>
              <a:t>sincron</a:t>
            </a:r>
            <a:r>
              <a:rPr lang="en-US" dirty="0"/>
              <a:t> </a:t>
            </a:r>
            <a:r>
              <a:rPr lang="en-US" dirty="0" err="1"/>
              <a:t>sau</a:t>
            </a:r>
            <a:r>
              <a:rPr lang="en-US" dirty="0"/>
              <a:t> </a:t>
            </a:r>
            <a:r>
              <a:rPr lang="en-US" dirty="0" err="1"/>
              <a:t>asincron</a:t>
            </a:r>
            <a:r>
              <a:rPr lang="en-US" dirty="0"/>
              <a:t>, </a:t>
            </a:r>
            <a:r>
              <a:rPr lang="en-US" dirty="0" err="1"/>
              <a:t>în</a:t>
            </a:r>
            <a:r>
              <a:rPr lang="en-US" dirty="0"/>
              <a:t> </a:t>
            </a:r>
            <a:r>
              <a:rPr lang="en-US" dirty="0" err="1"/>
              <a:t>funcție</a:t>
            </a:r>
            <a:r>
              <a:rPr lang="en-US" dirty="0"/>
              <a:t> de </a:t>
            </a:r>
            <a:r>
              <a:rPr lang="en-US" dirty="0" err="1"/>
              <a:t>ceea</a:t>
            </a:r>
            <a:r>
              <a:rPr lang="en-US" dirty="0"/>
              <a:t> </a:t>
            </a:r>
            <a:r>
              <a:rPr lang="en-US" dirty="0" err="1"/>
              <a:t>ce</a:t>
            </a:r>
            <a:r>
              <a:rPr lang="en-US" dirty="0"/>
              <a:t> </a:t>
            </a:r>
            <a:r>
              <a:rPr lang="en-US" dirty="0" err="1"/>
              <a:t>este</a:t>
            </a:r>
            <a:r>
              <a:rPr lang="en-US" dirty="0"/>
              <a:t> </a:t>
            </a:r>
            <a:r>
              <a:rPr lang="en-US" dirty="0" err="1"/>
              <a:t>disponibil</a:t>
            </a:r>
            <a:r>
              <a:rPr lang="en-US" dirty="0"/>
              <a:t> pe </a:t>
            </a:r>
            <a:r>
              <a:rPr lang="en-US" dirty="0" err="1"/>
              <a:t>platformă</a:t>
            </a:r>
            <a:r>
              <a:rPr lang="en-US" dirty="0"/>
              <a:t>.</a:t>
            </a:r>
          </a:p>
          <a:p>
            <a:pPr marL="0" indent="0">
              <a:buNone/>
            </a:pPr>
            <a:endParaRPr lang="en-US" noProof="0" dirty="0"/>
          </a:p>
          <a:p>
            <a:r>
              <a:rPr lang="en-US" dirty="0" err="1"/>
              <a:t>În</a:t>
            </a:r>
            <a:r>
              <a:rPr lang="en-US" dirty="0"/>
              <a:t> </a:t>
            </a:r>
            <a:r>
              <a:rPr lang="en-US" dirty="0" err="1"/>
              <a:t>cursul</a:t>
            </a:r>
            <a:r>
              <a:rPr lang="en-US" dirty="0"/>
              <a:t> ESE, </a:t>
            </a:r>
            <a:r>
              <a:rPr lang="en-US" dirty="0" err="1"/>
              <a:t>toate</a:t>
            </a:r>
            <a:r>
              <a:rPr lang="en-US" dirty="0"/>
              <a:t> </a:t>
            </a:r>
            <a:r>
              <a:rPr lang="en-US" dirty="0" err="1"/>
              <a:t>tipurile</a:t>
            </a:r>
            <a:r>
              <a:rPr lang="en-US" dirty="0"/>
              <a:t> de </a:t>
            </a:r>
            <a:r>
              <a:rPr lang="en-US" dirty="0" err="1"/>
              <a:t>evaluări</a:t>
            </a:r>
            <a:r>
              <a:rPr lang="en-US" dirty="0"/>
              <a:t> </a:t>
            </a:r>
            <a:r>
              <a:rPr lang="en-US" dirty="0" err="1"/>
              <a:t>oferă</a:t>
            </a:r>
            <a:r>
              <a:rPr lang="en-US" dirty="0"/>
              <a:t> feedback </a:t>
            </a:r>
            <a:r>
              <a:rPr lang="en-US" dirty="0" err="1"/>
              <a:t>instantaneu</a:t>
            </a:r>
            <a:r>
              <a:rPr lang="en-US" dirty="0"/>
              <a:t> </a:t>
            </a:r>
            <a:r>
              <a:rPr lang="en-US" dirty="0" err="1"/>
              <a:t>și</a:t>
            </a:r>
            <a:r>
              <a:rPr lang="en-US" dirty="0"/>
              <a:t> </a:t>
            </a:r>
            <a:r>
              <a:rPr lang="en-US" dirty="0" err="1"/>
              <a:t>acționabil</a:t>
            </a:r>
            <a:r>
              <a:rPr lang="en-US" dirty="0"/>
              <a:t> </a:t>
            </a:r>
            <a:r>
              <a:rPr lang="en-US" dirty="0" err="1"/>
              <a:t>pentru</a:t>
            </a:r>
            <a:r>
              <a:rPr lang="en-US" dirty="0"/>
              <a:t> a </a:t>
            </a:r>
            <a:r>
              <a:rPr lang="en-US" dirty="0" err="1"/>
              <a:t>susține</a:t>
            </a:r>
            <a:r>
              <a:rPr lang="en-US" dirty="0"/>
              <a:t> </a:t>
            </a:r>
            <a:r>
              <a:rPr lang="en-US" dirty="0" err="1"/>
              <a:t>învățarea</a:t>
            </a:r>
            <a:r>
              <a:rPr lang="en-US" dirty="0"/>
              <a:t> </a:t>
            </a:r>
            <a:r>
              <a:rPr lang="en-US" dirty="0" err="1"/>
              <a:t>independentă</a:t>
            </a:r>
            <a:r>
              <a:rPr lang="en-US" dirty="0"/>
              <a:t>. </a:t>
            </a:r>
            <a:r>
              <a:rPr lang="en-US" dirty="0" err="1"/>
              <a:t>În</a:t>
            </a:r>
            <a:r>
              <a:rPr lang="en-US" dirty="0"/>
              <a:t> plus, </a:t>
            </a:r>
            <a:r>
              <a:rPr lang="en-US" dirty="0" err="1"/>
              <a:t>tutorul</a:t>
            </a:r>
            <a:r>
              <a:rPr lang="en-US" dirty="0"/>
              <a:t>/</a:t>
            </a:r>
            <a:r>
              <a:rPr lang="en-US" dirty="0" err="1"/>
              <a:t>chatbotul</a:t>
            </a:r>
            <a:r>
              <a:rPr lang="en-US" dirty="0"/>
              <a:t> AI </a:t>
            </a:r>
            <a:r>
              <a:rPr lang="en-US" dirty="0" err="1"/>
              <a:t>poate</a:t>
            </a:r>
            <a:r>
              <a:rPr lang="en-US" dirty="0"/>
              <a:t> </a:t>
            </a:r>
            <a:r>
              <a:rPr lang="en-US" dirty="0" err="1"/>
              <a:t>oferi</a:t>
            </a:r>
            <a:r>
              <a:rPr lang="en-US" dirty="0"/>
              <a:t> feedback </a:t>
            </a:r>
            <a:r>
              <a:rPr lang="en-US" dirty="0" err="1"/>
              <a:t>asupra</a:t>
            </a:r>
            <a:r>
              <a:rPr lang="en-US" dirty="0"/>
              <a:t> </a:t>
            </a:r>
            <a:r>
              <a:rPr lang="en-US" dirty="0" err="1"/>
              <a:t>sarcinilor</a:t>
            </a:r>
            <a:r>
              <a:rPr lang="en-US" dirty="0"/>
              <a:t> </a:t>
            </a:r>
            <a:r>
              <a:rPr lang="en-US" dirty="0" err="1"/>
              <a:t>și</a:t>
            </a:r>
            <a:r>
              <a:rPr lang="en-US" dirty="0"/>
              <a:t> </a:t>
            </a:r>
            <a:r>
              <a:rPr lang="en-US" dirty="0" err="1"/>
              <a:t>poate</a:t>
            </a:r>
            <a:r>
              <a:rPr lang="en-US" dirty="0"/>
              <a:t> </a:t>
            </a:r>
            <a:r>
              <a:rPr lang="en-US" dirty="0" err="1"/>
              <a:t>ajuta</a:t>
            </a:r>
            <a:r>
              <a:rPr lang="en-US" dirty="0"/>
              <a:t> la </a:t>
            </a:r>
            <a:r>
              <a:rPr lang="en-US" dirty="0" err="1"/>
              <a:t>dezvoltarea</a:t>
            </a:r>
            <a:r>
              <a:rPr lang="en-US" dirty="0"/>
              <a:t> </a:t>
            </a:r>
            <a:r>
              <a:rPr lang="en-US" dirty="0" err="1"/>
              <a:t>ulterioară</a:t>
            </a:r>
            <a:r>
              <a:rPr lang="en-US" noProof="0" dirty="0"/>
              <a:t>.</a:t>
            </a:r>
          </a:p>
          <a:p>
            <a:pPr marL="0" indent="0">
              <a:buNone/>
            </a:pPr>
            <a:endParaRPr lang="en-US" dirty="0"/>
          </a:p>
          <a:p>
            <a:r>
              <a:rPr lang="en-GB" dirty="0"/>
              <a:t>A</a:t>
            </a:r>
            <a:r>
              <a:rPr lang="en-US" dirty="0"/>
              <a:t>ț</a:t>
            </a:r>
            <a:r>
              <a:rPr lang="en-GB" dirty="0"/>
              <a:t>i </a:t>
            </a:r>
            <a:r>
              <a:rPr lang="en-GB" dirty="0" err="1"/>
              <a:t>lucrat</a:t>
            </a:r>
            <a:r>
              <a:rPr lang="en-GB" dirty="0"/>
              <a:t> </a:t>
            </a:r>
            <a:r>
              <a:rPr lang="en-GB" dirty="0" err="1"/>
              <a:t>vreodată</a:t>
            </a:r>
            <a:r>
              <a:rPr lang="en-GB" dirty="0"/>
              <a:t> cu un </a:t>
            </a:r>
            <a:r>
              <a:rPr lang="en-GB" dirty="0" err="1"/>
              <a:t>tutore</a:t>
            </a:r>
            <a:r>
              <a:rPr lang="en-GB" dirty="0"/>
              <a:t>/chatbot AI ca </a:t>
            </a:r>
            <a:r>
              <a:rPr lang="en-GB" dirty="0" err="1"/>
              <a:t>furnizor</a:t>
            </a:r>
            <a:r>
              <a:rPr lang="en-GB" dirty="0"/>
              <a:t> de feedback?</a:t>
            </a:r>
            <a:r>
              <a:rPr lang="en-GB" noProof="0" dirty="0"/>
              <a:t>?</a:t>
            </a:r>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fontScale="90000"/>
          </a:bodyPr>
          <a:lstStyle/>
          <a:p>
            <a:r>
              <a:rPr lang="es-ES" dirty="0" err="1">
                <a:solidFill>
                  <a:srgbClr val="255839"/>
                </a:solidFill>
              </a:rPr>
              <a:t>Utilizarea</a:t>
            </a:r>
            <a:r>
              <a:rPr lang="es-ES" dirty="0">
                <a:solidFill>
                  <a:srgbClr val="255839"/>
                </a:solidFill>
              </a:rPr>
              <a:t> </a:t>
            </a:r>
            <a:r>
              <a:rPr lang="es-ES" dirty="0" err="1">
                <a:solidFill>
                  <a:srgbClr val="255839"/>
                </a:solidFill>
              </a:rPr>
              <a:t>materialelor</a:t>
            </a:r>
            <a:r>
              <a:rPr lang="es-ES" dirty="0">
                <a:solidFill>
                  <a:srgbClr val="255839"/>
                </a:solidFill>
              </a:rPr>
              <a:t> ESE </a:t>
            </a:r>
            <a:r>
              <a:rPr lang="es-ES" dirty="0" err="1">
                <a:solidFill>
                  <a:srgbClr val="255839"/>
                </a:solidFill>
              </a:rPr>
              <a:t>în</a:t>
            </a:r>
            <a:r>
              <a:rPr lang="es-ES" dirty="0">
                <a:solidFill>
                  <a:srgbClr val="255839"/>
                </a:solidFill>
              </a:rPr>
              <a:t> </a:t>
            </a:r>
            <a:r>
              <a:rPr lang="es-ES" dirty="0" err="1">
                <a:solidFill>
                  <a:srgbClr val="255839"/>
                </a:solidFill>
              </a:rPr>
              <a:t>acest</a:t>
            </a:r>
            <a:r>
              <a:rPr lang="es-ES" dirty="0">
                <a:solidFill>
                  <a:srgbClr val="255839"/>
                </a:solidFill>
              </a:rPr>
              <a:t> </a:t>
            </a:r>
            <a:r>
              <a:rPr lang="es-ES" dirty="0" err="1">
                <a:solidFill>
                  <a:srgbClr val="255839"/>
                </a:solidFill>
              </a:rPr>
              <a:t>modul</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157229"/>
          </a:xfrm>
        </p:spPr>
        <p:txBody>
          <a:bodyPr/>
          <a:lstStyle/>
          <a:p>
            <a:pPr marL="0" indent="0">
              <a:buNone/>
            </a:pPr>
            <a:r>
              <a:rPr lang="en-US" dirty="0" err="1"/>
              <a:t>În</a:t>
            </a:r>
            <a:r>
              <a:rPr lang="en-US" dirty="0"/>
              <a:t> </a:t>
            </a:r>
            <a:r>
              <a:rPr lang="en-US" dirty="0" err="1"/>
              <a:t>acest</a:t>
            </a:r>
            <a:r>
              <a:rPr lang="en-US" dirty="0"/>
              <a:t> </a:t>
            </a:r>
            <a:r>
              <a:rPr lang="en-US" dirty="0" err="1"/>
              <a:t>modul</a:t>
            </a:r>
            <a:r>
              <a:rPr lang="en-US" dirty="0"/>
              <a:t>, sunt </a:t>
            </a:r>
            <a:r>
              <a:rPr lang="en-US" dirty="0" err="1"/>
              <a:t>folosite</a:t>
            </a:r>
            <a:r>
              <a:rPr lang="en-US" dirty="0"/>
              <a:t> </a:t>
            </a:r>
            <a:r>
              <a:rPr lang="en-US" dirty="0" err="1"/>
              <a:t>următoarele</a:t>
            </a:r>
            <a:r>
              <a:rPr lang="en-US" dirty="0"/>
              <a:t> </a:t>
            </a:r>
            <a:r>
              <a:rPr lang="en-US" dirty="0" err="1"/>
              <a:t>materiale</a:t>
            </a:r>
            <a:r>
              <a:rPr lang="en-US" dirty="0"/>
              <a:t> ESE:</a:t>
            </a:r>
          </a:p>
          <a:p>
            <a:pPr algn="just"/>
            <a:r>
              <a:rPr lang="en-US" dirty="0" err="1"/>
              <a:t>Metodologia</a:t>
            </a:r>
            <a:r>
              <a:rPr lang="en-US" dirty="0"/>
              <a:t> de </a:t>
            </a:r>
            <a:r>
              <a:rPr lang="en-US" dirty="0" err="1"/>
              <a:t>instruire</a:t>
            </a:r>
            <a:r>
              <a:rPr lang="en-US" dirty="0"/>
              <a:t>: </a:t>
            </a:r>
            <a:r>
              <a:rPr lang="en-US" dirty="0" err="1"/>
              <a:t>Cadrul</a:t>
            </a:r>
            <a:r>
              <a:rPr lang="en-US" dirty="0"/>
              <a:t> </a:t>
            </a:r>
            <a:r>
              <a:rPr lang="en-US" dirty="0" err="1"/>
              <a:t>teoretic</a:t>
            </a:r>
            <a:r>
              <a:rPr lang="en-US" dirty="0"/>
              <a:t> al </a:t>
            </a:r>
            <a:r>
              <a:rPr lang="en-US" dirty="0" err="1"/>
              <a:t>pedagogiei</a:t>
            </a:r>
            <a:r>
              <a:rPr lang="en-US" dirty="0"/>
              <a:t> </a:t>
            </a:r>
            <a:r>
              <a:rPr lang="en-US" dirty="0" err="1"/>
              <a:t>digitale</a:t>
            </a:r>
            <a:r>
              <a:rPr lang="en-US" dirty="0"/>
              <a:t> din </a:t>
            </a:r>
            <a:r>
              <a:rPr lang="en-US" dirty="0" err="1"/>
              <a:t>spatele</a:t>
            </a:r>
            <a:r>
              <a:rPr lang="en-US" dirty="0"/>
              <a:t> </a:t>
            </a:r>
            <a:r>
              <a:rPr lang="en-US" dirty="0" err="1"/>
              <a:t>cursului</a:t>
            </a:r>
            <a:r>
              <a:rPr lang="en-US" dirty="0"/>
              <a:t> online ESE. </a:t>
            </a:r>
            <a:r>
              <a:rPr lang="en-US" dirty="0" err="1"/>
              <a:t>Formatorii</a:t>
            </a:r>
            <a:r>
              <a:rPr lang="en-US" dirty="0"/>
              <a:t> pot </a:t>
            </a:r>
            <a:r>
              <a:rPr lang="en-US" dirty="0" err="1"/>
              <a:t>căuta</a:t>
            </a:r>
            <a:r>
              <a:rPr lang="en-US" dirty="0"/>
              <a:t> </a:t>
            </a:r>
            <a:r>
              <a:rPr lang="en-US" dirty="0" err="1"/>
              <a:t>informații</a:t>
            </a:r>
            <a:r>
              <a:rPr lang="en-US" dirty="0"/>
              <a:t> de </a:t>
            </a:r>
            <a:r>
              <a:rPr lang="en-US" dirty="0" err="1"/>
              <a:t>bază</a:t>
            </a:r>
            <a:r>
              <a:rPr lang="en-US" dirty="0"/>
              <a:t> </a:t>
            </a:r>
            <a:r>
              <a:rPr lang="en-US" dirty="0" err="1"/>
              <a:t>importante</a:t>
            </a:r>
            <a:r>
              <a:rPr lang="en-US" dirty="0"/>
              <a:t>. 
</a:t>
            </a:r>
            <a:r>
              <a:rPr lang="en-US" dirty="0" err="1"/>
              <a:t>Prezentare</a:t>
            </a:r>
            <a:r>
              <a:rPr lang="en-US" dirty="0"/>
              <a:t> </a:t>
            </a:r>
            <a:r>
              <a:rPr lang="en-US" dirty="0" err="1"/>
              <a:t>generală</a:t>
            </a:r>
            <a:r>
              <a:rPr lang="en-US" dirty="0"/>
              <a:t> a </a:t>
            </a:r>
            <a:r>
              <a:rPr lang="en-US" dirty="0" err="1"/>
              <a:t>evaluării</a:t>
            </a:r>
            <a:r>
              <a:rPr lang="en-US" dirty="0"/>
              <a:t> </a:t>
            </a:r>
            <a:r>
              <a:rPr lang="en-US" dirty="0" err="1"/>
              <a:t>sumative</a:t>
            </a:r>
            <a:r>
              <a:rPr lang="en-US" dirty="0"/>
              <a:t>: </a:t>
            </a:r>
            <a:r>
              <a:rPr lang="en-US" dirty="0" err="1"/>
              <a:t>Prezentare</a:t>
            </a:r>
            <a:r>
              <a:rPr lang="en-US" dirty="0"/>
              <a:t> </a:t>
            </a:r>
            <a:r>
              <a:rPr lang="en-US" dirty="0" err="1"/>
              <a:t>teoretică</a:t>
            </a:r>
            <a:r>
              <a:rPr lang="en-US" dirty="0"/>
              <a:t> a </a:t>
            </a:r>
            <a:r>
              <a:rPr lang="en-US" dirty="0" err="1"/>
              <a:t>metodelor</a:t>
            </a:r>
            <a:r>
              <a:rPr lang="en-US" dirty="0"/>
              <a:t> </a:t>
            </a:r>
            <a:r>
              <a:rPr lang="en-US" dirty="0" err="1"/>
              <a:t>digitale</a:t>
            </a:r>
            <a:r>
              <a:rPr lang="en-US" dirty="0"/>
              <a:t> de </a:t>
            </a:r>
            <a:r>
              <a:rPr lang="en-US" dirty="0" err="1"/>
              <a:t>evaluare</a:t>
            </a:r>
            <a:r>
              <a:rPr lang="en-US" dirty="0"/>
              <a:t> </a:t>
            </a:r>
            <a:r>
              <a:rPr lang="en-US" dirty="0" err="1"/>
              <a:t>utilizate</a:t>
            </a:r>
            <a:r>
              <a:rPr lang="en-US" dirty="0"/>
              <a:t> </a:t>
            </a:r>
            <a:r>
              <a:rPr lang="en-US" dirty="0" err="1"/>
              <a:t>în</a:t>
            </a:r>
            <a:r>
              <a:rPr lang="en-US" dirty="0"/>
              <a:t> </a:t>
            </a:r>
            <a:r>
              <a:rPr lang="en-US" dirty="0" err="1"/>
              <a:t>cursul</a:t>
            </a:r>
            <a:r>
              <a:rPr lang="en-US" dirty="0"/>
              <a:t> online ESE. </a:t>
            </a:r>
            <a:r>
              <a:rPr lang="en-US" dirty="0" err="1"/>
              <a:t>Formatorii</a:t>
            </a:r>
            <a:r>
              <a:rPr lang="en-US" dirty="0"/>
              <a:t> pot </a:t>
            </a:r>
            <a:r>
              <a:rPr lang="en-US" dirty="0" err="1"/>
              <a:t>căuta</a:t>
            </a:r>
            <a:r>
              <a:rPr lang="en-US" dirty="0"/>
              <a:t> </a:t>
            </a:r>
            <a:r>
              <a:rPr lang="en-US" dirty="0" err="1"/>
              <a:t>informații</a:t>
            </a:r>
            <a:r>
              <a:rPr lang="en-US" dirty="0"/>
              <a:t> de </a:t>
            </a:r>
            <a:r>
              <a:rPr lang="en-US" dirty="0" err="1"/>
              <a:t>bază</a:t>
            </a:r>
            <a:r>
              <a:rPr lang="en-US" dirty="0"/>
              <a:t> </a:t>
            </a:r>
            <a:r>
              <a:rPr lang="en-US" dirty="0" err="1"/>
              <a:t>importante</a:t>
            </a:r>
            <a:r>
              <a:rPr lang="en-US" dirty="0"/>
              <a:t>. Au </a:t>
            </a:r>
            <a:r>
              <a:rPr lang="en-US" dirty="0" err="1"/>
              <a:t>nevoie</a:t>
            </a:r>
            <a:r>
              <a:rPr lang="en-US" dirty="0"/>
              <a:t> de </a:t>
            </a:r>
            <a:r>
              <a:rPr lang="en-US" dirty="0" err="1"/>
              <a:t>aceste</a:t>
            </a:r>
            <a:r>
              <a:rPr lang="en-US" dirty="0"/>
              <a:t> </a:t>
            </a:r>
            <a:r>
              <a:rPr lang="en-US" dirty="0" err="1"/>
              <a:t>informații</a:t>
            </a:r>
            <a:r>
              <a:rPr lang="en-US" dirty="0"/>
              <a:t> </a:t>
            </a:r>
            <a:r>
              <a:rPr lang="en-US" dirty="0" err="1"/>
              <a:t>pentru</a:t>
            </a:r>
            <a:r>
              <a:rPr lang="en-US" dirty="0"/>
              <a:t> </a:t>
            </a:r>
            <a:r>
              <a:rPr lang="en-US" dirty="0" err="1"/>
              <a:t>activitățile</a:t>
            </a:r>
            <a:r>
              <a:rPr lang="en-US" dirty="0"/>
              <a:t> practice. 
</a:t>
            </a:r>
            <a:r>
              <a:rPr lang="en-US" dirty="0" err="1"/>
              <a:t>Unitățile</a:t>
            </a:r>
            <a:r>
              <a:rPr lang="en-US" dirty="0"/>
              <a:t> </a:t>
            </a:r>
            <a:r>
              <a:rPr lang="en-US" dirty="0" err="1"/>
              <a:t>curriculare</a:t>
            </a:r>
            <a:r>
              <a:rPr lang="en-US" dirty="0"/>
              <a:t> ale "</a:t>
            </a:r>
            <a:r>
              <a:rPr lang="en-US" dirty="0" err="1"/>
              <a:t>Curriculumului</a:t>
            </a:r>
            <a:r>
              <a:rPr lang="en-US" dirty="0"/>
              <a:t> WP2 ESE": </a:t>
            </a:r>
            <a:r>
              <a:rPr lang="en-US" dirty="0" err="1"/>
              <a:t>Formatorii</a:t>
            </a:r>
            <a:r>
              <a:rPr lang="en-US" dirty="0"/>
              <a:t> </a:t>
            </a:r>
            <a:r>
              <a:rPr lang="en-US" dirty="0" err="1"/>
              <a:t>vor</a:t>
            </a:r>
            <a:r>
              <a:rPr lang="en-US" dirty="0"/>
              <a:t> </a:t>
            </a:r>
            <a:r>
              <a:rPr lang="en-US" dirty="0" err="1"/>
              <a:t>analiza</a:t>
            </a:r>
            <a:r>
              <a:rPr lang="en-US" dirty="0"/>
              <a:t> </a:t>
            </a:r>
            <a:r>
              <a:rPr lang="en-US" dirty="0" err="1"/>
              <a:t>unitățile</a:t>
            </a:r>
            <a:r>
              <a:rPr lang="en-US" dirty="0"/>
              <a:t> </a:t>
            </a:r>
            <a:r>
              <a:rPr lang="en-US" dirty="0" err="1"/>
              <a:t>curriculare</a:t>
            </a:r>
            <a:r>
              <a:rPr lang="en-US" dirty="0"/>
              <a:t> </a:t>
            </a:r>
            <a:r>
              <a:rPr lang="en-US" dirty="0" err="1"/>
              <a:t>și</a:t>
            </a:r>
            <a:r>
              <a:rPr lang="en-US" dirty="0"/>
              <a:t> le </a:t>
            </a:r>
            <a:r>
              <a:rPr lang="en-US" dirty="0" err="1"/>
              <a:t>vor</a:t>
            </a:r>
            <a:r>
              <a:rPr lang="en-US" dirty="0"/>
              <a:t> </a:t>
            </a:r>
            <a:r>
              <a:rPr lang="en-US" dirty="0" err="1"/>
              <a:t>alege</a:t>
            </a:r>
            <a:r>
              <a:rPr lang="en-US" dirty="0"/>
              <a:t> </a:t>
            </a:r>
            <a:r>
              <a:rPr lang="en-US" dirty="0" err="1"/>
              <a:t>pentru</a:t>
            </a:r>
            <a:r>
              <a:rPr lang="en-US" dirty="0"/>
              <a:t> </a:t>
            </a:r>
            <a:r>
              <a:rPr lang="en-US" dirty="0" err="1"/>
              <a:t>activitățile</a:t>
            </a:r>
            <a:r>
              <a:rPr lang="en-US" dirty="0"/>
              <a:t> practice. Vor </a:t>
            </a:r>
            <a:r>
              <a:rPr lang="en-US" dirty="0" err="1"/>
              <a:t>analiza</a:t>
            </a:r>
            <a:r>
              <a:rPr lang="en-US" dirty="0"/>
              <a:t> </a:t>
            </a:r>
            <a:r>
              <a:rPr lang="en-US" dirty="0" err="1"/>
              <a:t>mai</a:t>
            </a:r>
            <a:r>
              <a:rPr lang="en-US" dirty="0"/>
              <a:t> </a:t>
            </a:r>
            <a:r>
              <a:rPr lang="en-US" dirty="0" err="1"/>
              <a:t>atent</a:t>
            </a:r>
            <a:r>
              <a:rPr lang="en-US" dirty="0"/>
              <a:t> </a:t>
            </a:r>
            <a:r>
              <a:rPr lang="en-US" dirty="0" err="1"/>
              <a:t>sarcinile</a:t>
            </a:r>
            <a:r>
              <a:rPr lang="en-US" dirty="0"/>
              <a:t> de </a:t>
            </a:r>
            <a:r>
              <a:rPr lang="en-US" dirty="0" err="1"/>
              <a:t>evaluare</a:t>
            </a:r>
            <a:r>
              <a:rPr lang="en-US" dirty="0"/>
              <a:t> pe </a:t>
            </a:r>
            <a:r>
              <a:rPr lang="en-US" dirty="0" err="1"/>
              <a:t>măsură</a:t>
            </a:r>
            <a:r>
              <a:rPr lang="en-US" dirty="0"/>
              <a:t> </a:t>
            </a:r>
            <a:r>
              <a:rPr lang="en-US" dirty="0" err="1"/>
              <a:t>ce</a:t>
            </a:r>
            <a:r>
              <a:rPr lang="en-US" dirty="0"/>
              <a:t> </a:t>
            </a:r>
            <a:r>
              <a:rPr lang="en-US" dirty="0" err="1"/>
              <a:t>trebuie</a:t>
            </a:r>
            <a:r>
              <a:rPr lang="en-US" dirty="0"/>
              <a:t> </a:t>
            </a:r>
            <a:r>
              <a:rPr lang="en-US" dirty="0" err="1"/>
              <a:t>să</a:t>
            </a:r>
            <a:r>
              <a:rPr lang="en-US" dirty="0"/>
              <a:t> le </a:t>
            </a:r>
            <a:r>
              <a:rPr lang="en-US" dirty="0" err="1"/>
              <a:t>evalueze</a:t>
            </a:r>
            <a:r>
              <a:rPr lang="en-US" dirty="0"/>
              <a:t> </a:t>
            </a:r>
            <a:r>
              <a:rPr lang="en-US" dirty="0" err="1"/>
              <a:t>și</a:t>
            </a:r>
            <a:r>
              <a:rPr lang="en-US" dirty="0"/>
              <a:t> </a:t>
            </a:r>
            <a:r>
              <a:rPr lang="en-US" dirty="0" err="1"/>
              <a:t>să</a:t>
            </a:r>
            <a:r>
              <a:rPr lang="en-US" dirty="0"/>
              <a:t> le </a:t>
            </a:r>
            <a:r>
              <a:rPr lang="en-US" dirty="0" err="1"/>
              <a:t>dezvolte</a:t>
            </a:r>
            <a:r>
              <a:rPr lang="en-US" dirty="0"/>
              <a:t>.</a:t>
            </a:r>
          </a:p>
        </p:txBody>
      </p:sp>
    </p:spTree>
    <p:extLst>
      <p:ext uri="{BB962C8B-B14F-4D97-AF65-F5344CB8AC3E}">
        <p14:creationId xmlns:p14="http://schemas.microsoft.com/office/powerpoint/2010/main" val="290038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Discuție</a:t>
            </a:r>
            <a:r>
              <a:rPr lang="en-US" dirty="0">
                <a:solidFill>
                  <a:srgbClr val="255839"/>
                </a:solidFill>
              </a:rPr>
              <a:t> de tip </a:t>
            </a:r>
            <a:r>
              <a:rPr lang="en-US" dirty="0" err="1">
                <a:solidFill>
                  <a:srgbClr val="255839"/>
                </a:solidFill>
              </a:rPr>
              <a:t>punct</a:t>
            </a:r>
            <a:r>
              <a:rPr lang="en-US" dirty="0">
                <a:solidFill>
                  <a:srgbClr val="255839"/>
                </a:solidFill>
              </a:rPr>
              <a:t> de control</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err="1"/>
              <a:t>Discuție</a:t>
            </a:r>
            <a:r>
              <a:rPr lang="en-US" dirty="0"/>
              <a:t> </a:t>
            </a:r>
            <a:r>
              <a:rPr lang="en-US" dirty="0" err="1"/>
              <a:t>scurtă</a:t>
            </a:r>
            <a:r>
              <a:rPr lang="en-US" dirty="0"/>
              <a:t>:</a:t>
            </a:r>
          </a:p>
          <a:p>
            <a:r>
              <a:rPr lang="en-US" dirty="0"/>
              <a:t>Care </a:t>
            </a:r>
            <a:r>
              <a:rPr lang="en-US" dirty="0" err="1"/>
              <a:t>este</a:t>
            </a:r>
            <a:r>
              <a:rPr lang="en-US" dirty="0"/>
              <a:t> </a:t>
            </a:r>
            <a:r>
              <a:rPr lang="en-US" dirty="0" err="1"/>
              <a:t>cea</a:t>
            </a:r>
            <a:r>
              <a:rPr lang="en-US" dirty="0"/>
              <a:t> </a:t>
            </a:r>
            <a:r>
              <a:rPr lang="en-US" dirty="0" err="1"/>
              <a:t>mai</a:t>
            </a:r>
            <a:r>
              <a:rPr lang="en-US" dirty="0"/>
              <a:t> </a:t>
            </a:r>
            <a:r>
              <a:rPr lang="en-US" dirty="0" err="1"/>
              <a:t>importantă</a:t>
            </a:r>
            <a:r>
              <a:rPr lang="en-US" dirty="0"/>
              <a:t> idee din </a:t>
            </a:r>
            <a:r>
              <a:rPr lang="en-US" dirty="0" err="1"/>
              <a:t>această</a:t>
            </a:r>
            <a:r>
              <a:rPr lang="en-US" dirty="0"/>
              <a:t> </a:t>
            </a:r>
            <a:r>
              <a:rPr lang="en-US" dirty="0" err="1"/>
              <a:t>secțiune</a:t>
            </a:r>
            <a:r>
              <a:rPr lang="en-US" dirty="0"/>
              <a:t>?  
Cum </a:t>
            </a:r>
            <a:r>
              <a:rPr lang="en-US" dirty="0" err="1"/>
              <a:t>ar</a:t>
            </a:r>
            <a:r>
              <a:rPr lang="en-US" dirty="0"/>
              <a:t> </a:t>
            </a:r>
            <a:r>
              <a:rPr lang="en-US" dirty="0" err="1"/>
              <a:t>putea</a:t>
            </a:r>
            <a:r>
              <a:rPr lang="en-US" dirty="0"/>
              <a:t> fi </a:t>
            </a:r>
            <a:r>
              <a:rPr lang="en-US" dirty="0" err="1"/>
              <a:t>explicat</a:t>
            </a:r>
            <a:r>
              <a:rPr lang="en-US" dirty="0"/>
              <a:t> </a:t>
            </a:r>
            <a:r>
              <a:rPr lang="en-US" dirty="0" err="1"/>
              <a:t>acest</a:t>
            </a:r>
            <a:r>
              <a:rPr lang="en-US" dirty="0"/>
              <a:t> </a:t>
            </a:r>
            <a:r>
              <a:rPr lang="en-US" dirty="0" err="1"/>
              <a:t>lucru</a:t>
            </a:r>
            <a:r>
              <a:rPr lang="en-US" dirty="0"/>
              <a:t> </a:t>
            </a:r>
            <a:r>
              <a:rPr lang="en-US" dirty="0" err="1"/>
              <a:t>cursanților</a:t>
            </a:r>
            <a:r>
              <a:rPr lang="en-US" dirty="0"/>
              <a:t> VET?  
Ce material ESE v-</a:t>
            </a:r>
            <a:r>
              <a:rPr lang="en-US" dirty="0" err="1"/>
              <a:t>ar</a:t>
            </a:r>
            <a:r>
              <a:rPr lang="en-US" dirty="0"/>
              <a:t> </a:t>
            </a:r>
            <a:r>
              <a:rPr lang="en-US" dirty="0" err="1"/>
              <a:t>ajuta</a:t>
            </a:r>
            <a:r>
              <a:rPr lang="en-US" dirty="0"/>
              <a:t> </a:t>
            </a:r>
            <a:r>
              <a:rPr lang="en-US" dirty="0" err="1"/>
              <a:t>să</a:t>
            </a:r>
            <a:r>
              <a:rPr lang="en-US" dirty="0"/>
              <a:t> </a:t>
            </a:r>
            <a:r>
              <a:rPr lang="en-US" dirty="0" err="1"/>
              <a:t>predați</a:t>
            </a:r>
            <a:r>
              <a:rPr lang="en-US" dirty="0"/>
              <a:t> </a:t>
            </a:r>
            <a:r>
              <a:rPr lang="en-US" dirty="0" err="1"/>
              <a:t>acest</a:t>
            </a:r>
            <a:r>
              <a:rPr lang="en-US" dirty="0"/>
              <a:t> </a:t>
            </a:r>
            <a:r>
              <a:rPr lang="en-US" dirty="0" err="1"/>
              <a:t>subiect</a:t>
            </a:r>
            <a:r>
              <a:rPr lang="en-US" dirty="0"/>
              <a:t>?</a:t>
            </a:r>
          </a:p>
        </p:txBody>
      </p:sp>
    </p:spTree>
    <p:extLst>
      <p:ext uri="{BB962C8B-B14F-4D97-AF65-F5344CB8AC3E}">
        <p14:creationId xmlns:p14="http://schemas.microsoft.com/office/powerpoint/2010/main" val="142668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lstStyle/>
          <a:p>
            <a:r>
              <a:rPr lang="pt-BR" dirty="0"/>
              <a:t>Afla</a:t>
            </a:r>
            <a:r>
              <a:rPr lang="en-US" dirty="0" err="1"/>
              <a:t>ți</a:t>
            </a:r>
            <a:r>
              <a:rPr lang="pt-BR" dirty="0"/>
              <a:t> despre pedagogia instruirii digitale</a:t>
            </a:r>
            <a:endParaRPr lang="hr-HR" dirty="0"/>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lstStyle/>
          <a:p>
            <a:pPr marL="0" indent="0">
              <a:buNone/>
            </a:pPr>
            <a:r>
              <a:rPr lang="en-US" dirty="0" err="1"/>
              <a:t>Participanții</a:t>
            </a:r>
            <a:r>
              <a:rPr lang="en-US" dirty="0"/>
              <a:t> </a:t>
            </a:r>
            <a:r>
              <a:rPr lang="en-US" dirty="0" err="1"/>
              <a:t>vor</a:t>
            </a:r>
            <a:r>
              <a:rPr lang="en-US" dirty="0"/>
              <a:t>:</a:t>
            </a:r>
          </a:p>
          <a:p>
            <a:r>
              <a:rPr lang="en-US" dirty="0"/>
              <a:t>Citi </a:t>
            </a:r>
            <a:r>
              <a:rPr lang="en-US" dirty="0" err="1"/>
              <a:t>Capitolul</a:t>
            </a:r>
            <a:r>
              <a:rPr lang="en-US" dirty="0"/>
              <a:t> 5 din "</a:t>
            </a:r>
            <a:r>
              <a:rPr lang="en-US" dirty="0" err="1"/>
              <a:t>Profilul</a:t>
            </a:r>
            <a:r>
              <a:rPr lang="en-US" dirty="0"/>
              <a:t> </a:t>
            </a:r>
            <a:r>
              <a:rPr lang="en-US" dirty="0" err="1"/>
              <a:t>și</a:t>
            </a:r>
            <a:r>
              <a:rPr lang="en-US" dirty="0"/>
              <a:t> </a:t>
            </a:r>
            <a:r>
              <a:rPr lang="en-US" dirty="0" err="1"/>
              <a:t>Curriculumul</a:t>
            </a:r>
            <a:r>
              <a:rPr lang="en-US" dirty="0"/>
              <a:t> de </a:t>
            </a:r>
            <a:r>
              <a:rPr lang="en-US" dirty="0" err="1"/>
              <a:t>Competențe</a:t>
            </a:r>
            <a:r>
              <a:rPr lang="en-US" dirty="0"/>
              <a:t> </a:t>
            </a:r>
            <a:r>
              <a:rPr lang="en-US" dirty="0" err="1"/>
              <a:t>în</a:t>
            </a:r>
            <a:r>
              <a:rPr lang="en-US" dirty="0"/>
              <a:t> </a:t>
            </a:r>
            <a:r>
              <a:rPr lang="en-US" dirty="0" err="1"/>
              <a:t>Sustenabilitate</a:t>
            </a:r>
            <a:r>
              <a:rPr lang="en-US" dirty="0"/>
              <a:t> WP2-EU" 
Lua </a:t>
            </a:r>
            <a:r>
              <a:rPr lang="en-US" dirty="0" err="1"/>
              <a:t>notițe</a:t>
            </a:r>
            <a:r>
              <a:rPr lang="en-US" dirty="0"/>
              <a:t> </a:t>
            </a:r>
            <a:r>
              <a:rPr lang="en-US" dirty="0" err="1"/>
              <a:t>despre</a:t>
            </a:r>
            <a:r>
              <a:rPr lang="en-US" dirty="0"/>
              <a:t> </a:t>
            </a:r>
            <a:r>
              <a:rPr lang="en-US" dirty="0" err="1"/>
              <a:t>pedagogia</a:t>
            </a:r>
            <a:r>
              <a:rPr lang="en-US" dirty="0"/>
              <a:t> </a:t>
            </a:r>
            <a:r>
              <a:rPr lang="en-US" dirty="0" err="1"/>
              <a:t>digitală</a:t>
            </a:r>
            <a:r>
              <a:rPr lang="en-US" dirty="0"/>
              <a:t>, </a:t>
            </a:r>
            <a:r>
              <a:rPr lang="en-US" dirty="0" err="1"/>
              <a:t>facilitarea</a:t>
            </a:r>
            <a:r>
              <a:rPr lang="en-US" dirty="0"/>
              <a:t> </a:t>
            </a:r>
            <a:r>
              <a:rPr lang="en-US" dirty="0" err="1"/>
              <a:t>asincronă</a:t>
            </a:r>
            <a:r>
              <a:rPr lang="en-US" dirty="0"/>
              <a:t> </a:t>
            </a:r>
            <a:r>
              <a:rPr lang="en-US" dirty="0" err="1"/>
              <a:t>și</a:t>
            </a:r>
            <a:r>
              <a:rPr lang="en-US" dirty="0"/>
              <a:t> </a:t>
            </a:r>
            <a:r>
              <a:rPr lang="en-US" dirty="0" err="1"/>
              <a:t>implicarea</a:t>
            </a:r>
            <a:r>
              <a:rPr lang="en-US" dirty="0"/>
              <a:t> </a:t>
            </a:r>
            <a:r>
              <a:rPr lang="en-US" dirty="0" err="1"/>
              <a:t>cursanților</a:t>
            </a:r>
            <a:r>
              <a:rPr lang="en-US" dirty="0"/>
              <a:t>
Nota </a:t>
            </a:r>
            <a:r>
              <a:rPr lang="en-US" dirty="0" err="1"/>
              <a:t>propriile</a:t>
            </a:r>
            <a:r>
              <a:rPr lang="en-US" dirty="0"/>
              <a:t> </a:t>
            </a:r>
            <a:r>
              <a:rPr lang="en-US" dirty="0" err="1"/>
              <a:t>întrebări</a:t>
            </a:r>
            <a:r>
              <a:rPr lang="en-US" dirty="0"/>
              <a:t>, </a:t>
            </a:r>
            <a:r>
              <a:rPr lang="en-US" dirty="0" err="1"/>
              <a:t>dacă</a:t>
            </a:r>
            <a:r>
              <a:rPr lang="en-US" dirty="0"/>
              <a:t> </a:t>
            </a:r>
            <a:r>
              <a:rPr lang="en-US" dirty="0" err="1"/>
              <a:t>există</a:t>
            </a:r>
            <a:r>
              <a:rPr lang="en-US" dirty="0"/>
              <a:t>
Sta </a:t>
            </a:r>
            <a:r>
              <a:rPr lang="en-US" dirty="0" err="1"/>
              <a:t>în</a:t>
            </a:r>
            <a:r>
              <a:rPr lang="en-US" dirty="0"/>
              <a:t> </a:t>
            </a:r>
            <a:r>
              <a:rPr lang="en-US" dirty="0" err="1"/>
              <a:t>perechi</a:t>
            </a:r>
            <a:r>
              <a:rPr lang="en-US" dirty="0"/>
              <a:t> </a:t>
            </a:r>
            <a:r>
              <a:rPr lang="en-US" dirty="0" err="1"/>
              <a:t>și</a:t>
            </a:r>
            <a:r>
              <a:rPr lang="en-US" dirty="0"/>
              <a:t> </a:t>
            </a:r>
            <a:r>
              <a:rPr lang="en-US" dirty="0" err="1"/>
              <a:t>încerca</a:t>
            </a:r>
            <a:r>
              <a:rPr lang="en-US" dirty="0"/>
              <a:t> </a:t>
            </a:r>
            <a:r>
              <a:rPr lang="en-US" dirty="0" err="1"/>
              <a:t>să</a:t>
            </a:r>
            <a:r>
              <a:rPr lang="en-US" dirty="0"/>
              <a:t> </a:t>
            </a:r>
            <a:r>
              <a:rPr lang="en-US" dirty="0" err="1"/>
              <a:t>răspundă</a:t>
            </a:r>
            <a:r>
              <a:rPr lang="en-US" dirty="0"/>
              <a:t> la </a:t>
            </a:r>
            <a:r>
              <a:rPr lang="en-US" dirty="0" err="1"/>
              <a:t>întrebări</a:t>
            </a:r>
            <a:r>
              <a:rPr lang="en-US" dirty="0"/>
              <a:t>, </a:t>
            </a:r>
            <a:r>
              <a:rPr lang="en-US" dirty="0" err="1"/>
              <a:t>putând</a:t>
            </a:r>
            <a:r>
              <a:rPr lang="en-US" dirty="0"/>
              <a:t> </a:t>
            </a:r>
            <a:r>
              <a:rPr lang="en-US" dirty="0" err="1"/>
              <a:t>folosi</a:t>
            </a:r>
            <a:r>
              <a:rPr lang="en-US" dirty="0"/>
              <a:t> </a:t>
            </a:r>
            <a:r>
              <a:rPr lang="en-US" dirty="0" err="1"/>
              <a:t>și</a:t>
            </a:r>
            <a:r>
              <a:rPr lang="en-US" dirty="0"/>
              <a:t> </a:t>
            </a:r>
            <a:r>
              <a:rPr lang="en-US" dirty="0" err="1"/>
              <a:t>alte</a:t>
            </a:r>
            <a:r>
              <a:rPr lang="en-US" dirty="0"/>
              <a:t> </a:t>
            </a:r>
            <a:r>
              <a:rPr lang="en-US" dirty="0" err="1"/>
              <a:t>resurse</a:t>
            </a:r>
            <a:r>
              <a:rPr lang="en-US" dirty="0"/>
              <a:t>.</a:t>
            </a:r>
          </a:p>
          <a:p>
            <a:pPr marL="0" indent="0">
              <a:buNone/>
            </a:pPr>
            <a:r>
              <a:rPr lang="en-US" dirty="0"/>
              <a:t>Format de </a:t>
            </a:r>
            <a:r>
              <a:rPr lang="en-US" dirty="0" err="1"/>
              <a:t>lucru</a:t>
            </a:r>
            <a:r>
              <a:rPr lang="en-US" dirty="0"/>
              <a:t>: individual / </a:t>
            </a:r>
            <a:r>
              <a:rPr lang="en-US" dirty="0" err="1"/>
              <a:t>perechi</a:t>
            </a:r>
            <a:br>
              <a:rPr lang="en-US" dirty="0"/>
            </a:br>
            <a:r>
              <a:rPr lang="en-US" dirty="0"/>
              <a:t>Timp: 60 minute</a:t>
            </a:r>
            <a:br>
              <a:rPr lang="en-US" dirty="0"/>
            </a:br>
            <a:r>
              <a:rPr lang="en-US" dirty="0" err="1"/>
              <a:t>Materiale</a:t>
            </a:r>
            <a:r>
              <a:rPr lang="en-US" dirty="0"/>
              <a:t> </a:t>
            </a:r>
            <a:r>
              <a:rPr lang="en-US" dirty="0" err="1"/>
              <a:t>necesare</a:t>
            </a:r>
            <a:r>
              <a:rPr lang="en-US" dirty="0"/>
              <a:t>: </a:t>
            </a:r>
            <a:r>
              <a:rPr lang="en-US" dirty="0" err="1"/>
              <a:t>Capitolul</a:t>
            </a:r>
            <a:r>
              <a:rPr lang="en-US" dirty="0"/>
              <a:t> 5 din "</a:t>
            </a:r>
            <a:r>
              <a:rPr lang="en-US" dirty="0" err="1"/>
              <a:t>Profilul</a:t>
            </a:r>
            <a:r>
              <a:rPr lang="en-US" dirty="0"/>
              <a:t> </a:t>
            </a:r>
            <a:r>
              <a:rPr lang="en-US" dirty="0" err="1"/>
              <a:t>și</a:t>
            </a:r>
            <a:r>
              <a:rPr lang="en-US" dirty="0"/>
              <a:t> </a:t>
            </a:r>
            <a:r>
              <a:rPr lang="en-US" dirty="0" err="1"/>
              <a:t>curriculumul</a:t>
            </a:r>
            <a:r>
              <a:rPr lang="en-US" dirty="0"/>
              <a:t> </a:t>
            </a:r>
            <a:r>
              <a:rPr lang="en-US" dirty="0" err="1"/>
              <a:t>competențelor</a:t>
            </a:r>
            <a:r>
              <a:rPr lang="en-US" dirty="0"/>
              <a:t> </a:t>
            </a:r>
            <a:r>
              <a:rPr lang="en-US" dirty="0" err="1"/>
              <a:t>în</a:t>
            </a:r>
            <a:r>
              <a:rPr lang="en-US" dirty="0"/>
              <a:t> </a:t>
            </a:r>
            <a:r>
              <a:rPr lang="en-US" dirty="0" err="1"/>
              <a:t>sustenabilitate</a:t>
            </a:r>
            <a:r>
              <a:rPr lang="en-US" dirty="0"/>
              <a:t> WP2-EU"</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r>
              <a:rPr lang="de-DE" dirty="0">
                <a:solidFill>
                  <a:srgbClr val="255839"/>
                </a:solidFill>
              </a:rPr>
              <a:t>1</a:t>
            </a:r>
            <a:endParaRPr lang="hr-HR" dirty="0">
              <a:solidFill>
                <a:srgbClr val="255839"/>
              </a:solidFill>
            </a:endParaRP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r>
              <a:rPr lang="en-US" dirty="0"/>
              <a:t>O </a:t>
            </a:r>
            <a:r>
              <a:rPr lang="en-US" dirty="0" err="1"/>
              <a:t>privire</a:t>
            </a:r>
            <a:r>
              <a:rPr lang="en-US" dirty="0"/>
              <a:t> de </a:t>
            </a:r>
            <a:r>
              <a:rPr lang="en-US" dirty="0" err="1"/>
              <a:t>ansamblu</a:t>
            </a:r>
            <a:r>
              <a:rPr lang="en-US" dirty="0"/>
              <a:t> </a:t>
            </a:r>
            <a:r>
              <a:rPr lang="en-US" dirty="0" err="1"/>
              <a:t>asupra</a:t>
            </a:r>
            <a:r>
              <a:rPr lang="en-US" dirty="0"/>
              <a:t> </a:t>
            </a:r>
            <a:r>
              <a:rPr lang="en-US" dirty="0" err="1"/>
              <a:t>principiilor</a:t>
            </a:r>
            <a:r>
              <a:rPr lang="en-US" dirty="0"/>
              <a:t> </a:t>
            </a:r>
            <a:r>
              <a:rPr lang="en-US" dirty="0" err="1"/>
              <a:t>fundamentale</a:t>
            </a:r>
            <a:r>
              <a:rPr lang="en-US" dirty="0"/>
              <a:t> ale </a:t>
            </a:r>
            <a:r>
              <a:rPr lang="en-US" dirty="0" err="1"/>
              <a:t>pedagogiei</a:t>
            </a:r>
            <a:r>
              <a:rPr lang="en-US" dirty="0"/>
              <a:t> </a:t>
            </a:r>
            <a:r>
              <a:rPr lang="en-US" dirty="0" err="1"/>
              <a:t>digitale</a:t>
            </a:r>
            <a:r>
              <a:rPr lang="en-US" dirty="0"/>
              <a:t>, </a:t>
            </a:r>
            <a:r>
              <a:rPr lang="en-US" dirty="0" err="1"/>
              <a:t>facilitării</a:t>
            </a:r>
            <a:r>
              <a:rPr lang="en-US" dirty="0"/>
              <a:t> </a:t>
            </a:r>
            <a:r>
              <a:rPr lang="en-US" dirty="0" err="1"/>
              <a:t>asincrone</a:t>
            </a:r>
            <a:r>
              <a:rPr lang="en-US" dirty="0"/>
              <a:t> </a:t>
            </a:r>
            <a:r>
              <a:rPr lang="en-US" dirty="0" err="1"/>
              <a:t>și</a:t>
            </a:r>
            <a:r>
              <a:rPr lang="en-US" dirty="0"/>
              <a:t> </a:t>
            </a:r>
            <a:r>
              <a:rPr lang="en-US" dirty="0" err="1"/>
              <a:t>implicării</a:t>
            </a:r>
            <a:r>
              <a:rPr lang="en-US" dirty="0"/>
              <a:t> </a:t>
            </a:r>
            <a:r>
              <a:rPr lang="en-US" dirty="0" err="1"/>
              <a:t>cursanților</a:t>
            </a:r>
            <a:endParaRPr lang="en-US" dirty="0"/>
          </a:p>
          <a:p>
            <a:endParaRPr lang="en-US" dirty="0"/>
          </a:p>
          <a:p>
            <a:pPr marL="0" indent="0">
              <a:buNone/>
            </a:pPr>
            <a:r>
              <a:rPr lang="en-US" dirty="0" err="1"/>
              <a:t>Acest</a:t>
            </a:r>
            <a:r>
              <a:rPr lang="en-US" dirty="0"/>
              <a:t> </a:t>
            </a:r>
            <a:r>
              <a:rPr lang="en-US" dirty="0" err="1"/>
              <a:t>rezultat</a:t>
            </a:r>
            <a:r>
              <a:rPr lang="en-US" dirty="0"/>
              <a:t> </a:t>
            </a:r>
            <a:r>
              <a:rPr lang="en-US" dirty="0" err="1"/>
              <a:t>poate</a:t>
            </a:r>
            <a:r>
              <a:rPr lang="en-US" dirty="0"/>
              <a:t> </a:t>
            </a:r>
            <a:r>
              <a:rPr lang="en-US" dirty="0" err="1"/>
              <a:t>contribui</a:t>
            </a:r>
            <a:r>
              <a:rPr lang="en-US" dirty="0"/>
              <a:t> la </a:t>
            </a:r>
            <a:r>
              <a:rPr lang="en-US" dirty="0" err="1"/>
              <a:t>Portofoliul</a:t>
            </a:r>
            <a:r>
              <a:rPr lang="en-US" dirty="0"/>
              <a:t> </a:t>
            </a:r>
            <a:r>
              <a:rPr lang="en-US" dirty="0" err="1"/>
              <a:t>Formatorului</a:t>
            </a:r>
            <a:r>
              <a:rPr lang="en-US" dirty="0"/>
              <a:t>.</a:t>
            </a:r>
          </a:p>
        </p:txBody>
      </p:sp>
    </p:spTree>
    <p:extLst>
      <p:ext uri="{BB962C8B-B14F-4D97-AF65-F5344CB8AC3E}">
        <p14:creationId xmlns:p14="http://schemas.microsoft.com/office/powerpoint/2010/main" val="408851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Partajare în grup/Debriefing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r>
              <a:rPr lang="en-US" dirty="0"/>
              <a:t>Ce </a:t>
            </a:r>
            <a:r>
              <a:rPr lang="en-US" dirty="0" err="1"/>
              <a:t>ați</a:t>
            </a:r>
            <a:r>
              <a:rPr lang="en-US" dirty="0"/>
              <a:t> </a:t>
            </a:r>
            <a:r>
              <a:rPr lang="en-US" dirty="0" err="1"/>
              <a:t>produs</a:t>
            </a:r>
            <a:r>
              <a:rPr lang="en-US" dirty="0"/>
              <a:t>?  
Ce a </a:t>
            </a:r>
            <a:r>
              <a:rPr lang="en-US" dirty="0" err="1"/>
              <a:t>funcționat</a:t>
            </a:r>
            <a:r>
              <a:rPr lang="en-US" dirty="0"/>
              <a:t> bine?  
Ce a </a:t>
            </a:r>
            <a:r>
              <a:rPr lang="en-US" dirty="0" err="1"/>
              <a:t>fost</a:t>
            </a:r>
            <a:r>
              <a:rPr lang="en-US" dirty="0"/>
              <a:t> </a:t>
            </a:r>
            <a:r>
              <a:rPr lang="en-US" dirty="0" err="1"/>
              <a:t>dificil</a:t>
            </a:r>
            <a:r>
              <a:rPr lang="en-US" dirty="0"/>
              <a:t>?  
Cum </a:t>
            </a:r>
            <a:r>
              <a:rPr lang="en-US" dirty="0" err="1"/>
              <a:t>ar</a:t>
            </a:r>
            <a:r>
              <a:rPr lang="en-US" dirty="0"/>
              <a:t> </a:t>
            </a:r>
            <a:r>
              <a:rPr lang="en-US" dirty="0" err="1"/>
              <a:t>putea</a:t>
            </a:r>
            <a:r>
              <a:rPr lang="en-US" dirty="0"/>
              <a:t> fi </a:t>
            </a:r>
            <a:r>
              <a:rPr lang="en-US" dirty="0" err="1"/>
              <a:t>îmbunătățită</a:t>
            </a:r>
            <a:r>
              <a:rPr lang="en-US" dirty="0"/>
              <a:t> </a:t>
            </a:r>
            <a:r>
              <a:rPr lang="en-US" dirty="0" err="1"/>
              <a:t>această</a:t>
            </a:r>
            <a:r>
              <a:rPr lang="en-US" dirty="0"/>
              <a:t> </a:t>
            </a:r>
            <a:r>
              <a:rPr lang="en-US" dirty="0" err="1"/>
              <a:t>activitate</a:t>
            </a:r>
            <a:r>
              <a:rPr lang="en-US" dirty="0"/>
              <a:t>?</a:t>
            </a:r>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2B2D-56EE-8801-5BDD-8841324C62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4D896B-8C62-3CE6-CF24-91C8F54BAD53}"/>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Aplicarea</a:t>
            </a:r>
            <a:r>
              <a:rPr lang="en-US" dirty="0">
                <a:solidFill>
                  <a:srgbClr val="255839"/>
                </a:solidFill>
              </a:rPr>
              <a:t> </a:t>
            </a:r>
            <a:r>
              <a:rPr lang="en-US" dirty="0" err="1">
                <a:solidFill>
                  <a:srgbClr val="255839"/>
                </a:solidFill>
              </a:rPr>
              <a:t>în</a:t>
            </a:r>
            <a:r>
              <a:rPr lang="en-US" dirty="0">
                <a:solidFill>
                  <a:srgbClr val="255839"/>
                </a:solidFill>
              </a:rPr>
              <a:t> Practica </a:t>
            </a:r>
            <a:r>
              <a:rPr lang="en-US" dirty="0" err="1">
                <a:solidFill>
                  <a:srgbClr val="255839"/>
                </a:solidFill>
              </a:rPr>
              <a:t>Instruirii</a:t>
            </a:r>
            <a:endParaRPr lang="el-GR" dirty="0">
              <a:solidFill>
                <a:srgbClr val="255839"/>
              </a:solidFill>
            </a:endParaRPr>
          </a:p>
        </p:txBody>
      </p:sp>
      <p:sp>
        <p:nvSpPr>
          <p:cNvPr id="7" name="Content Placeholder 6">
            <a:extLst>
              <a:ext uri="{FF2B5EF4-FFF2-40B4-BE49-F238E27FC236}">
                <a16:creationId xmlns:a16="http://schemas.microsoft.com/office/drawing/2014/main" id="{4B648CE0-C19E-A23A-3BE8-D1381BEDD2B0}"/>
              </a:ext>
            </a:extLst>
          </p:cNvPr>
          <p:cNvSpPr>
            <a:spLocks noGrp="1"/>
          </p:cNvSpPr>
          <p:nvPr>
            <p:ph sz="quarter" idx="12"/>
          </p:nvPr>
        </p:nvSpPr>
        <p:spPr>
          <a:xfrm>
            <a:off x="399369" y="1449388"/>
            <a:ext cx="9313591" cy="5157229"/>
          </a:xfrm>
        </p:spPr>
        <p:txBody>
          <a:bodyPr/>
          <a:lstStyle/>
          <a:p>
            <a:pPr marL="0" indent="0">
              <a:buNone/>
            </a:pPr>
            <a:r>
              <a:rPr lang="en-US" dirty="0"/>
              <a:t>Cum </a:t>
            </a:r>
            <a:r>
              <a:rPr lang="en-US" dirty="0" err="1"/>
              <a:t>poate</a:t>
            </a:r>
            <a:r>
              <a:rPr lang="en-US" dirty="0"/>
              <a:t> fi </a:t>
            </a:r>
            <a:r>
              <a:rPr lang="en-US" dirty="0" err="1"/>
              <a:t>folosit</a:t>
            </a:r>
            <a:r>
              <a:rPr lang="en-US" dirty="0"/>
              <a:t> </a:t>
            </a:r>
            <a:r>
              <a:rPr lang="en-US" dirty="0" err="1"/>
              <a:t>acest</a:t>
            </a:r>
            <a:r>
              <a:rPr lang="en-US" dirty="0"/>
              <a:t> </a:t>
            </a:r>
            <a:r>
              <a:rPr lang="en-US" dirty="0" err="1"/>
              <a:t>lucru</a:t>
            </a:r>
            <a:r>
              <a:rPr lang="en-US" dirty="0"/>
              <a:t> </a:t>
            </a:r>
            <a:r>
              <a:rPr lang="en-US" dirty="0" err="1"/>
              <a:t>în</a:t>
            </a:r>
            <a:r>
              <a:rPr lang="en-US" dirty="0"/>
              <a:t> propria </a:t>
            </a:r>
            <a:r>
              <a:rPr lang="en-US" dirty="0" err="1"/>
              <a:t>dvs</a:t>
            </a:r>
            <a:r>
              <a:rPr lang="en-US" dirty="0"/>
              <a:t>. </a:t>
            </a:r>
            <a:r>
              <a:rPr lang="en-US" dirty="0" err="1"/>
              <a:t>predare</a:t>
            </a:r>
            <a:r>
              <a:rPr lang="en-US" dirty="0"/>
              <a:t>??</a:t>
            </a:r>
          </a:p>
          <a:p>
            <a:pPr marL="0" indent="0">
              <a:buNone/>
            </a:pPr>
            <a:endParaRPr lang="en-US" dirty="0"/>
          </a:p>
          <a:p>
            <a:pPr marL="0" indent="0">
              <a:buNone/>
            </a:pPr>
            <a:r>
              <a:rPr lang="it-IT" dirty="0"/>
              <a:t>V</a:t>
            </a:r>
            <a:r>
              <a:rPr lang="en-US" dirty="0"/>
              <a:t>ă</a:t>
            </a:r>
            <a:r>
              <a:rPr lang="it-IT" dirty="0"/>
              <a:t> rug</a:t>
            </a:r>
            <a:r>
              <a:rPr lang="en-US" dirty="0"/>
              <a:t>ă</a:t>
            </a:r>
            <a:r>
              <a:rPr lang="it-IT" dirty="0"/>
              <a:t>m sa lua</a:t>
            </a:r>
            <a:r>
              <a:rPr lang="en-US" dirty="0"/>
              <a:t>ț</a:t>
            </a:r>
            <a:r>
              <a:rPr lang="it-IT" dirty="0"/>
              <a:t>i în considerare</a:t>
            </a:r>
            <a:r>
              <a:rPr lang="en-US" dirty="0"/>
              <a:t>:</a:t>
            </a:r>
          </a:p>
          <a:p>
            <a:r>
              <a:rPr lang="en-US" dirty="0" err="1"/>
              <a:t>Grupul</a:t>
            </a:r>
            <a:r>
              <a:rPr lang="en-US" dirty="0"/>
              <a:t> de </a:t>
            </a:r>
            <a:r>
              <a:rPr lang="en-US" dirty="0" err="1"/>
              <a:t>cursanți</a:t>
            </a:r>
            <a:r>
              <a:rPr lang="en-US" dirty="0"/>
              <a:t> 
</a:t>
            </a:r>
            <a:r>
              <a:rPr lang="en-US" dirty="0" err="1"/>
              <a:t>Formatul</a:t>
            </a:r>
            <a:r>
              <a:rPr lang="en-US" dirty="0"/>
              <a:t> de </a:t>
            </a:r>
            <a:r>
              <a:rPr lang="en-US" dirty="0" err="1"/>
              <a:t>livrare</a:t>
            </a:r>
            <a:r>
              <a:rPr lang="en-US" dirty="0"/>
              <a:t> 
</a:t>
            </a:r>
            <a:r>
              <a:rPr lang="en-US" dirty="0" err="1"/>
              <a:t>Contextul</a:t>
            </a:r>
            <a:r>
              <a:rPr lang="en-US" dirty="0"/>
              <a:t> local 
</a:t>
            </a:r>
            <a:r>
              <a:rPr lang="en-US" dirty="0" err="1"/>
              <a:t>Posibileleadaptări</a:t>
            </a:r>
            <a:r>
              <a:rPr lang="en-US" dirty="0"/>
              <a:t> 
</a:t>
            </a:r>
            <a:r>
              <a:rPr lang="en-US" dirty="0" err="1"/>
              <a:t>Nevoile</a:t>
            </a:r>
            <a:r>
              <a:rPr lang="en-US" dirty="0"/>
              <a:t> de </a:t>
            </a:r>
            <a:r>
              <a:rPr lang="en-US" dirty="0" err="1"/>
              <a:t>accesibilitate</a:t>
            </a:r>
            <a:endParaRPr lang="en-US" dirty="0"/>
          </a:p>
        </p:txBody>
      </p:sp>
    </p:spTree>
    <p:extLst>
      <p:ext uri="{BB962C8B-B14F-4D97-AF65-F5344CB8AC3E}">
        <p14:creationId xmlns:p14="http://schemas.microsoft.com/office/powerpoint/2010/main" val="151098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C1C16-B833-0863-6468-76D699C60B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E2E53-2274-4E5D-8757-9C7138DF150B}"/>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Adaptarea</a:t>
            </a:r>
            <a:r>
              <a:rPr lang="en-US" dirty="0">
                <a:solidFill>
                  <a:srgbClr val="255839"/>
                </a:solidFill>
              </a:rPr>
              <a:t> </a:t>
            </a:r>
            <a:r>
              <a:rPr lang="en-US" dirty="0" err="1">
                <a:solidFill>
                  <a:srgbClr val="255839"/>
                </a:solidFill>
              </a:rPr>
              <a:t>activității</a:t>
            </a:r>
            <a:endParaRPr lang="el-GR" dirty="0">
              <a:solidFill>
                <a:srgbClr val="255839"/>
              </a:solidFill>
            </a:endParaRPr>
          </a:p>
        </p:txBody>
      </p:sp>
      <p:sp>
        <p:nvSpPr>
          <p:cNvPr id="7" name="Content Placeholder 6">
            <a:extLst>
              <a:ext uri="{FF2B5EF4-FFF2-40B4-BE49-F238E27FC236}">
                <a16:creationId xmlns:a16="http://schemas.microsoft.com/office/drawing/2014/main" id="{DFB40BE6-C87C-4ECE-BC6D-3AE5B2AF401E}"/>
              </a:ext>
            </a:extLst>
          </p:cNvPr>
          <p:cNvSpPr>
            <a:spLocks noGrp="1"/>
          </p:cNvSpPr>
          <p:nvPr>
            <p:ph sz="quarter" idx="12"/>
          </p:nvPr>
        </p:nvSpPr>
        <p:spPr>
          <a:xfrm>
            <a:off x="399369" y="1449388"/>
            <a:ext cx="9313591" cy="5157229"/>
          </a:xfrm>
        </p:spPr>
        <p:txBody>
          <a:bodyPr>
            <a:normAutofit/>
          </a:bodyPr>
          <a:lstStyle/>
          <a:p>
            <a:pPr marL="0" indent="0">
              <a:buNone/>
            </a:pPr>
            <a:r>
              <a:rPr lang="en-US" dirty="0" err="1"/>
              <a:t>Când</a:t>
            </a:r>
            <a:r>
              <a:rPr lang="en-US" dirty="0"/>
              <a:t> </a:t>
            </a:r>
            <a:r>
              <a:rPr lang="en-US" dirty="0" err="1"/>
              <a:t>adaptați</a:t>
            </a:r>
            <a:r>
              <a:rPr lang="en-US" dirty="0"/>
              <a:t> </a:t>
            </a:r>
            <a:r>
              <a:rPr lang="en-US" dirty="0" err="1"/>
              <a:t>această</a:t>
            </a:r>
            <a:r>
              <a:rPr lang="en-US" dirty="0"/>
              <a:t> </a:t>
            </a:r>
            <a:r>
              <a:rPr lang="en-US" dirty="0" err="1"/>
              <a:t>activitate</a:t>
            </a:r>
            <a:r>
              <a:rPr lang="en-US" dirty="0"/>
              <a:t>, </a:t>
            </a:r>
            <a:r>
              <a:rPr lang="en-US" dirty="0" err="1"/>
              <a:t>păstrați</a:t>
            </a:r>
            <a:r>
              <a:rPr lang="en-US" dirty="0"/>
              <a:t>:</a:t>
            </a:r>
          </a:p>
          <a:p>
            <a:r>
              <a:rPr lang="en-US" dirty="0" err="1"/>
              <a:t>rezultatele</a:t>
            </a:r>
            <a:r>
              <a:rPr lang="en-US" dirty="0"/>
              <a:t> </a:t>
            </a:r>
            <a:r>
              <a:rPr lang="en-US" dirty="0" err="1"/>
              <a:t>învățării</a:t>
            </a:r>
            <a:r>
              <a:rPr lang="en-US" dirty="0"/>
              <a:t> 
</a:t>
            </a:r>
            <a:r>
              <a:rPr lang="en-US" dirty="0" err="1"/>
              <a:t>cadrul</a:t>
            </a:r>
            <a:r>
              <a:rPr lang="en-US" dirty="0"/>
              <a:t> de </a:t>
            </a:r>
            <a:r>
              <a:rPr lang="en-US" dirty="0" err="1"/>
              <a:t>calitate</a:t>
            </a:r>
            <a:r>
              <a:rPr lang="en-US" dirty="0"/>
              <a:t> ESE 
</a:t>
            </a:r>
            <a:r>
              <a:rPr lang="en-US" dirty="0" err="1"/>
              <a:t>focalizarea</a:t>
            </a:r>
            <a:r>
              <a:rPr lang="en-US" dirty="0"/>
              <a:t> </a:t>
            </a:r>
            <a:r>
              <a:rPr lang="en-US" dirty="0" err="1"/>
              <a:t>practică</a:t>
            </a:r>
            <a:r>
              <a:rPr lang="en-US" dirty="0"/>
              <a:t> 
</a:t>
            </a:r>
            <a:r>
              <a:rPr lang="en-US" dirty="0" err="1"/>
              <a:t>legătura</a:t>
            </a:r>
            <a:r>
              <a:rPr lang="en-US" dirty="0"/>
              <a:t> cu </a:t>
            </a:r>
            <a:r>
              <a:rPr lang="en-US" dirty="0" err="1"/>
              <a:t>competențele</a:t>
            </a:r>
            <a:r>
              <a:rPr lang="en-US" dirty="0"/>
              <a:t> de </a:t>
            </a:r>
            <a:r>
              <a:rPr lang="en-US" dirty="0" err="1"/>
              <a:t>sustenabilitate</a:t>
            </a:r>
            <a:endParaRPr lang="en-US" dirty="0"/>
          </a:p>
          <a:p>
            <a:endParaRPr lang="en-US" dirty="0"/>
          </a:p>
          <a:p>
            <a:pPr>
              <a:buFont typeface="Wingdings" panose="05000000000000000000" pitchFamily="2" charset="2"/>
              <a:buChar char="Ø"/>
            </a:pPr>
            <a:r>
              <a:rPr lang="en-US" dirty="0" err="1"/>
              <a:t>Puteți</a:t>
            </a:r>
            <a:r>
              <a:rPr lang="en-US" dirty="0"/>
              <a:t> </a:t>
            </a:r>
            <a:r>
              <a:rPr lang="en-US" dirty="0" err="1"/>
              <a:t>adapta</a:t>
            </a:r>
            <a:r>
              <a:rPr lang="en-US" dirty="0"/>
              <a:t>: 
</a:t>
            </a:r>
            <a:r>
              <a:rPr lang="en-US" dirty="0" err="1"/>
              <a:t>Exemplele</a:t>
            </a:r>
            <a:r>
              <a:rPr lang="en-US" dirty="0"/>
              <a:t> 
</a:t>
            </a:r>
            <a:r>
              <a:rPr lang="en-US" dirty="0" err="1"/>
              <a:t>Limbajul</a:t>
            </a:r>
            <a:r>
              <a:rPr lang="en-US" dirty="0"/>
              <a:t>
</a:t>
            </a:r>
            <a:r>
              <a:rPr lang="en-US" dirty="0" err="1"/>
              <a:t>Nivelul</a:t>
            </a:r>
            <a:r>
              <a:rPr lang="en-US" dirty="0"/>
              <a:t> </a:t>
            </a:r>
            <a:r>
              <a:rPr lang="en-US" dirty="0" err="1"/>
              <a:t>cursantului</a:t>
            </a:r>
            <a:r>
              <a:rPr lang="en-US" dirty="0"/>
              <a:t>
</a:t>
            </a:r>
            <a:r>
              <a:rPr lang="en-US" dirty="0" err="1"/>
              <a:t>Contextul</a:t>
            </a:r>
            <a:r>
              <a:rPr lang="en-US" dirty="0"/>
              <a:t> </a:t>
            </a:r>
            <a:r>
              <a:rPr lang="en-US" dirty="0" err="1"/>
              <a:t>național</a:t>
            </a:r>
            <a:r>
              <a:rPr lang="en-US" dirty="0"/>
              <a:t> </a:t>
            </a:r>
            <a:r>
              <a:rPr lang="en-US" dirty="0" err="1"/>
              <a:t>sau</a:t>
            </a:r>
            <a:r>
              <a:rPr lang="en-US" dirty="0"/>
              <a:t> sectorial</a:t>
            </a:r>
          </a:p>
        </p:txBody>
      </p:sp>
    </p:spTree>
    <p:extLst>
      <p:ext uri="{BB962C8B-B14F-4D97-AF65-F5344CB8AC3E}">
        <p14:creationId xmlns:p14="http://schemas.microsoft.com/office/powerpoint/2010/main" val="199991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C5FA-AA46-3B94-635A-28EEEF64D2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6640F4-D095-B01D-F84F-92864DB7355F}"/>
              </a:ext>
            </a:extLst>
          </p:cNvPr>
          <p:cNvSpPr>
            <a:spLocks noGrp="1"/>
          </p:cNvSpPr>
          <p:nvPr>
            <p:ph type="body" sz="quarter" idx="10"/>
          </p:nvPr>
        </p:nvSpPr>
        <p:spPr>
          <a:xfrm>
            <a:off x="399370" y="1449388"/>
            <a:ext cx="6371016" cy="500784"/>
          </a:xfrm>
        </p:spPr>
        <p:txBody>
          <a:bodyPr/>
          <a:lstStyle/>
          <a:p>
            <a:r>
              <a:rPr lang="de-DE" dirty="0"/>
              <a:t>Evaluare digitală</a:t>
            </a:r>
            <a:endParaRPr lang="hr-HR" dirty="0"/>
          </a:p>
        </p:txBody>
      </p:sp>
      <p:sp>
        <p:nvSpPr>
          <p:cNvPr id="3" name="Content Placeholder 2">
            <a:extLst>
              <a:ext uri="{FF2B5EF4-FFF2-40B4-BE49-F238E27FC236}">
                <a16:creationId xmlns:a16="http://schemas.microsoft.com/office/drawing/2014/main" id="{DA4B1E95-C270-F585-CA78-CE1ABECD52A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err="1"/>
              <a:t>Participanții</a:t>
            </a:r>
            <a:r>
              <a:rPr lang="en-US" dirty="0"/>
              <a:t> </a:t>
            </a:r>
            <a:r>
              <a:rPr lang="en-US" dirty="0" err="1"/>
              <a:t>vor</a:t>
            </a:r>
            <a:r>
              <a:rPr lang="en-US" dirty="0"/>
              <a:t>:</a:t>
            </a:r>
          </a:p>
          <a:p>
            <a:r>
              <a:rPr lang="en-US" dirty="0"/>
              <a:t>Citi </a:t>
            </a:r>
            <a:r>
              <a:rPr lang="en-US" dirty="0" err="1"/>
              <a:t>Capitolul</a:t>
            </a:r>
            <a:r>
              <a:rPr lang="en-US" dirty="0"/>
              <a:t> 6 din "</a:t>
            </a:r>
            <a:r>
              <a:rPr lang="en-US" dirty="0" err="1"/>
              <a:t>Profilul</a:t>
            </a:r>
            <a:r>
              <a:rPr lang="en-US" dirty="0"/>
              <a:t> </a:t>
            </a:r>
            <a:r>
              <a:rPr lang="en-US" dirty="0" err="1"/>
              <a:t>și</a:t>
            </a:r>
            <a:r>
              <a:rPr lang="en-US" dirty="0"/>
              <a:t> </a:t>
            </a:r>
            <a:r>
              <a:rPr lang="en-US" dirty="0" err="1"/>
              <a:t>Curriculumul</a:t>
            </a:r>
            <a:r>
              <a:rPr lang="en-US" dirty="0"/>
              <a:t> de </a:t>
            </a:r>
            <a:r>
              <a:rPr lang="en-US" dirty="0" err="1"/>
              <a:t>Competențe</a:t>
            </a:r>
            <a:r>
              <a:rPr lang="en-US" dirty="0"/>
              <a:t> </a:t>
            </a:r>
            <a:r>
              <a:rPr lang="en-US" dirty="0" err="1"/>
              <a:t>în</a:t>
            </a:r>
            <a:r>
              <a:rPr lang="en-US" dirty="0"/>
              <a:t> </a:t>
            </a:r>
            <a:r>
              <a:rPr lang="en-US" dirty="0" err="1"/>
              <a:t>Sustenabilitate</a:t>
            </a:r>
            <a:r>
              <a:rPr lang="en-US" dirty="0"/>
              <a:t> WP2-EU", </a:t>
            </a:r>
            <a:r>
              <a:rPr lang="en-US" dirty="0" err="1"/>
              <a:t>lua</a:t>
            </a:r>
            <a:r>
              <a:rPr lang="en-US" dirty="0"/>
              <a:t> </a:t>
            </a:r>
            <a:r>
              <a:rPr lang="en-US" dirty="0" err="1"/>
              <a:t>notițe</a:t>
            </a:r>
            <a:r>
              <a:rPr lang="en-US" dirty="0"/>
              <a:t> </a:t>
            </a:r>
            <a:r>
              <a:rPr lang="en-US" dirty="0" err="1"/>
              <a:t>despre</a:t>
            </a:r>
            <a:r>
              <a:rPr lang="en-US" dirty="0"/>
              <a:t> </a:t>
            </a:r>
            <a:r>
              <a:rPr lang="en-US" dirty="0" err="1"/>
              <a:t>evaluarea</a:t>
            </a:r>
            <a:r>
              <a:rPr lang="en-US" dirty="0"/>
              <a:t> </a:t>
            </a:r>
            <a:r>
              <a:rPr lang="en-US" dirty="0" err="1"/>
              <a:t>digitală</a:t>
            </a:r>
            <a:r>
              <a:rPr lang="en-US" dirty="0"/>
              <a:t>
</a:t>
            </a:r>
            <a:r>
              <a:rPr lang="en-US" dirty="0" err="1"/>
              <a:t>Alege</a:t>
            </a:r>
            <a:r>
              <a:rPr lang="en-US" dirty="0"/>
              <a:t> o </a:t>
            </a:r>
            <a:r>
              <a:rPr lang="en-US" dirty="0" err="1"/>
              <a:t>unitate</a:t>
            </a:r>
            <a:r>
              <a:rPr lang="en-US" dirty="0"/>
              <a:t> </a:t>
            </a:r>
            <a:r>
              <a:rPr lang="en-US" dirty="0" err="1"/>
              <a:t>curriculară</a:t>
            </a:r>
            <a:r>
              <a:rPr lang="en-US" dirty="0"/>
              <a:t> din "</a:t>
            </a:r>
            <a:r>
              <a:rPr lang="en-US" dirty="0" err="1"/>
              <a:t>Curriculumul</a:t>
            </a:r>
            <a:r>
              <a:rPr lang="en-US" dirty="0"/>
              <a:t> WP2 ESE" 
</a:t>
            </a:r>
            <a:r>
              <a:rPr lang="en-US" dirty="0" err="1"/>
              <a:t>Parcurge</a:t>
            </a:r>
            <a:r>
              <a:rPr lang="en-US" dirty="0"/>
              <a:t> </a:t>
            </a:r>
            <a:r>
              <a:rPr lang="en-US" dirty="0" err="1"/>
              <a:t>secțiunea</a:t>
            </a:r>
            <a:r>
              <a:rPr lang="en-US" dirty="0"/>
              <a:t> </a:t>
            </a:r>
            <a:r>
              <a:rPr lang="en-US" dirty="0" err="1"/>
              <a:t>Rezultate</a:t>
            </a:r>
            <a:r>
              <a:rPr lang="en-US" dirty="0"/>
              <a:t> ale </a:t>
            </a:r>
            <a:r>
              <a:rPr lang="en-US" dirty="0" err="1"/>
              <a:t>Învățării</a:t>
            </a:r>
            <a:r>
              <a:rPr lang="en-US" dirty="0"/>
              <a:t> </a:t>
            </a:r>
            <a:r>
              <a:rPr lang="en-US" dirty="0" err="1"/>
              <a:t>și</a:t>
            </a:r>
            <a:r>
              <a:rPr lang="en-US" dirty="0"/>
              <a:t> </a:t>
            </a:r>
            <a:r>
              <a:rPr lang="en-US" dirty="0" err="1"/>
              <a:t>Evaluare</a:t>
            </a:r>
            <a:r>
              <a:rPr lang="en-US" dirty="0"/>
              <a:t>: </a:t>
            </a:r>
            <a:r>
              <a:rPr lang="en-US" dirty="0" err="1"/>
              <a:t>evaluează</a:t>
            </a:r>
            <a:r>
              <a:rPr lang="en-US" dirty="0"/>
              <a:t> </a:t>
            </a:r>
            <a:r>
              <a:rPr lang="en-US" dirty="0" err="1"/>
              <a:t>compatibilitatea</a:t>
            </a:r>
            <a:r>
              <a:rPr lang="en-US" dirty="0"/>
              <a:t> </a:t>
            </a:r>
            <a:r>
              <a:rPr lang="en-US" dirty="0" err="1"/>
              <a:t>sarcinilor</a:t>
            </a:r>
            <a:r>
              <a:rPr lang="en-US" dirty="0"/>
              <a:t> de </a:t>
            </a:r>
            <a:r>
              <a:rPr lang="en-US" dirty="0" err="1"/>
              <a:t>evaluare</a:t>
            </a:r>
            <a:r>
              <a:rPr lang="en-US" dirty="0"/>
              <a:t> </a:t>
            </a:r>
            <a:r>
              <a:rPr lang="en-US" dirty="0" err="1"/>
              <a:t>și</a:t>
            </a:r>
            <a:r>
              <a:rPr lang="en-US" dirty="0"/>
              <a:t> </a:t>
            </a:r>
            <a:r>
              <a:rPr lang="en-US" dirty="0" err="1"/>
              <a:t>creează</a:t>
            </a:r>
            <a:r>
              <a:rPr lang="en-US" dirty="0"/>
              <a:t> </a:t>
            </a:r>
            <a:r>
              <a:rPr lang="en-US" dirty="0" err="1"/>
              <a:t>rubrici</a:t>
            </a:r>
            <a:r>
              <a:rPr lang="en-US" dirty="0"/>
              <a:t> de feedback </a:t>
            </a:r>
            <a:r>
              <a:rPr lang="en-US" dirty="0" err="1"/>
              <a:t>pentru</a:t>
            </a:r>
            <a:r>
              <a:rPr lang="en-US" dirty="0"/>
              <a:t> </a:t>
            </a:r>
            <a:r>
              <a:rPr lang="en-US" dirty="0" err="1"/>
              <a:t>acestea</a:t>
            </a:r>
            <a:r>
              <a:rPr lang="en-US" dirty="0"/>
              <a:t>
</a:t>
            </a:r>
            <a:r>
              <a:rPr lang="en-US" dirty="0" err="1"/>
              <a:t>Găsi</a:t>
            </a:r>
            <a:r>
              <a:rPr lang="en-US" dirty="0"/>
              <a:t> un </a:t>
            </a:r>
            <a:r>
              <a:rPr lang="en-US" dirty="0" err="1"/>
              <a:t>partener</a:t>
            </a:r>
            <a:r>
              <a:rPr lang="en-US" dirty="0"/>
              <a:t> </a:t>
            </a:r>
            <a:r>
              <a:rPr lang="en-US" dirty="0" err="1"/>
              <a:t>și</a:t>
            </a:r>
            <a:r>
              <a:rPr lang="en-US" dirty="0"/>
              <a:t> </a:t>
            </a:r>
            <a:r>
              <a:rPr lang="en-US" dirty="0" err="1"/>
              <a:t>compara</a:t>
            </a:r>
            <a:r>
              <a:rPr lang="en-US" dirty="0"/>
              <a:t> </a:t>
            </a:r>
            <a:r>
              <a:rPr lang="en-US" dirty="0" err="1"/>
              <a:t>grilele</a:t>
            </a:r>
            <a:r>
              <a:rPr lang="en-US" dirty="0"/>
              <a:t> de feedback: </a:t>
            </a:r>
            <a:r>
              <a:rPr lang="en-US" dirty="0" err="1"/>
              <a:t>discută</a:t>
            </a:r>
            <a:r>
              <a:rPr lang="en-US" dirty="0"/>
              <a:t>, </a:t>
            </a:r>
            <a:r>
              <a:rPr lang="en-US" dirty="0" err="1"/>
              <a:t>adaugă</a:t>
            </a:r>
            <a:r>
              <a:rPr lang="en-US" dirty="0"/>
              <a:t>, </a:t>
            </a:r>
            <a:r>
              <a:rPr lang="en-US" dirty="0" err="1"/>
              <a:t>dezvoltă</a:t>
            </a:r>
            <a:r>
              <a:rPr lang="en-US" dirty="0"/>
              <a:t>.</a:t>
            </a:r>
          </a:p>
          <a:p>
            <a:pPr marL="0" indent="0">
              <a:buNone/>
            </a:pPr>
            <a:r>
              <a:rPr lang="en-US" dirty="0"/>
              <a:t>Format de </a:t>
            </a:r>
            <a:r>
              <a:rPr lang="en-US" dirty="0" err="1"/>
              <a:t>lucru</a:t>
            </a:r>
            <a:r>
              <a:rPr lang="en-US" dirty="0"/>
              <a:t>: individual / </a:t>
            </a:r>
            <a:r>
              <a:rPr lang="en-US" dirty="0" err="1"/>
              <a:t>pereche</a:t>
            </a:r>
            <a:br>
              <a:rPr lang="en-US" dirty="0"/>
            </a:br>
            <a:r>
              <a:rPr lang="en-US" dirty="0"/>
              <a:t>Timp: 60 minute</a:t>
            </a:r>
            <a:br>
              <a:rPr lang="en-US" dirty="0"/>
            </a:br>
            <a:r>
              <a:rPr lang="en-US" dirty="0" err="1"/>
              <a:t>Materiale</a:t>
            </a:r>
            <a:r>
              <a:rPr lang="en-US" dirty="0"/>
              <a:t> </a:t>
            </a:r>
            <a:r>
              <a:rPr lang="en-US" dirty="0" err="1"/>
              <a:t>necesare</a:t>
            </a:r>
            <a:r>
              <a:rPr lang="en-US" dirty="0"/>
              <a:t>: </a:t>
            </a:r>
            <a:r>
              <a:rPr lang="en-US" dirty="0" err="1"/>
              <a:t>Capitolul</a:t>
            </a:r>
            <a:r>
              <a:rPr lang="en-US" dirty="0"/>
              <a:t> 6 din "</a:t>
            </a:r>
            <a:r>
              <a:rPr lang="en-US" dirty="0" err="1"/>
              <a:t>Profilul</a:t>
            </a:r>
            <a:r>
              <a:rPr lang="en-US" dirty="0"/>
              <a:t> </a:t>
            </a:r>
            <a:r>
              <a:rPr lang="en-US" dirty="0" err="1"/>
              <a:t>și</a:t>
            </a:r>
            <a:r>
              <a:rPr lang="en-US" dirty="0"/>
              <a:t> </a:t>
            </a:r>
            <a:r>
              <a:rPr lang="en-US" dirty="0" err="1"/>
              <a:t>curriculumul</a:t>
            </a:r>
            <a:r>
              <a:rPr lang="en-US" dirty="0"/>
              <a:t> </a:t>
            </a:r>
            <a:r>
              <a:rPr lang="en-US" dirty="0" err="1"/>
              <a:t>competențelor</a:t>
            </a:r>
            <a:r>
              <a:rPr lang="en-US" dirty="0"/>
              <a:t> </a:t>
            </a:r>
            <a:r>
              <a:rPr lang="en-US" dirty="0" err="1"/>
              <a:t>în</a:t>
            </a:r>
            <a:r>
              <a:rPr lang="en-US" dirty="0"/>
              <a:t> </a:t>
            </a:r>
            <a:r>
              <a:rPr lang="en-US" dirty="0" err="1"/>
              <a:t>sustenabilitate</a:t>
            </a:r>
            <a:r>
              <a:rPr lang="en-US" dirty="0"/>
              <a:t> WP2-EU"; "</a:t>
            </a:r>
            <a:r>
              <a:rPr lang="en-US" dirty="0" err="1"/>
              <a:t>Curriculumul</a:t>
            </a:r>
            <a:r>
              <a:rPr lang="en-US" dirty="0"/>
              <a:t> WP2 ESE"</a:t>
            </a:r>
          </a:p>
        </p:txBody>
      </p:sp>
      <p:sp>
        <p:nvSpPr>
          <p:cNvPr id="4" name="Title 3">
            <a:extLst>
              <a:ext uri="{FF2B5EF4-FFF2-40B4-BE49-F238E27FC236}">
                <a16:creationId xmlns:a16="http://schemas.microsoft.com/office/drawing/2014/main" id="{4CDDA9D8-9010-125F-9388-9C2BBFFCDBB4}"/>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r>
              <a:rPr lang="de-DE" dirty="0">
                <a:solidFill>
                  <a:srgbClr val="255839"/>
                </a:solidFill>
              </a:rPr>
              <a:t>2</a:t>
            </a:r>
            <a:endParaRPr lang="hr-HR" dirty="0">
              <a:solidFill>
                <a:srgbClr val="255839"/>
              </a:solidFill>
            </a:endParaRPr>
          </a:p>
        </p:txBody>
      </p:sp>
      <p:sp>
        <p:nvSpPr>
          <p:cNvPr id="5" name="Rectangle: Rounded Corners 4">
            <a:extLst>
              <a:ext uri="{FF2B5EF4-FFF2-40B4-BE49-F238E27FC236}">
                <a16:creationId xmlns:a16="http://schemas.microsoft.com/office/drawing/2014/main" id="{9B622095-38ED-AD7D-73E3-E37AE88451E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900C60BA-77C4-DA2F-86E6-83D0CD7A8A30}"/>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748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1B9B5-51E9-6341-5406-64C24A319E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BCD5B6-5DDF-27BC-4102-3D8CF4BC6D18}"/>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327F41B6-8306-7CC4-4E98-BE860B12166E}"/>
              </a:ext>
            </a:extLst>
          </p:cNvPr>
          <p:cNvSpPr>
            <a:spLocks noGrp="1"/>
          </p:cNvSpPr>
          <p:nvPr>
            <p:ph sz="quarter" idx="12"/>
          </p:nvPr>
        </p:nvSpPr>
        <p:spPr>
          <a:xfrm>
            <a:off x="399369" y="1449388"/>
            <a:ext cx="9313591" cy="5157229"/>
          </a:xfrm>
        </p:spPr>
        <p:txBody>
          <a:bodyPr>
            <a:normAutofit/>
          </a:bodyPr>
          <a:lstStyle/>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r>
              <a:rPr lang="en-US" dirty="0" err="1"/>
              <a:t>Rubrici</a:t>
            </a:r>
            <a:r>
              <a:rPr lang="en-US" dirty="0"/>
              <a:t> de feedback</a:t>
            </a:r>
          </a:p>
          <a:p>
            <a:pPr marL="0" indent="0">
              <a:buNone/>
            </a:pPr>
            <a:endParaRPr lang="en-US" dirty="0"/>
          </a:p>
          <a:p>
            <a:pPr marL="0" indent="0">
              <a:buNone/>
            </a:pPr>
            <a:r>
              <a:rPr lang="fr-FR" dirty="0" err="1"/>
              <a:t>Acest</a:t>
            </a:r>
            <a:r>
              <a:rPr lang="fr-FR" dirty="0"/>
              <a:t> </a:t>
            </a:r>
            <a:r>
              <a:rPr lang="fr-FR" dirty="0" err="1"/>
              <a:t>rezultat</a:t>
            </a:r>
            <a:r>
              <a:rPr lang="fr-FR" dirty="0"/>
              <a:t> </a:t>
            </a:r>
            <a:r>
              <a:rPr lang="fr-FR" dirty="0" err="1"/>
              <a:t>poate</a:t>
            </a:r>
            <a:r>
              <a:rPr lang="fr-FR" dirty="0"/>
              <a:t> </a:t>
            </a:r>
            <a:r>
              <a:rPr lang="fr-FR" dirty="0" err="1"/>
              <a:t>contribui</a:t>
            </a:r>
            <a:r>
              <a:rPr lang="fr-FR" dirty="0"/>
              <a:t> la </a:t>
            </a:r>
            <a:r>
              <a:rPr lang="fr-FR" dirty="0" err="1"/>
              <a:t>Portofoliul</a:t>
            </a:r>
            <a:r>
              <a:rPr lang="fr-FR" dirty="0"/>
              <a:t> </a:t>
            </a:r>
            <a:r>
              <a:rPr lang="fr-FR" dirty="0" err="1"/>
              <a:t>Formatorului</a:t>
            </a:r>
            <a:r>
              <a:rPr lang="en-US" dirty="0"/>
              <a:t>.</a:t>
            </a:r>
          </a:p>
          <a:p>
            <a:pPr marL="0" indent="0">
              <a:buNone/>
            </a:pPr>
            <a:endParaRPr lang="en-US" dirty="0"/>
          </a:p>
          <a:p>
            <a:pPr marL="0" indent="0">
              <a:buNone/>
            </a:pPr>
            <a:r>
              <a:rPr lang="en-US" dirty="0"/>
              <a:t>Example:</a:t>
            </a:r>
          </a:p>
          <a:p>
            <a:r>
              <a:rPr lang="en-US" dirty="0" err="1"/>
              <a:t>rubrici</a:t>
            </a:r>
            <a:r>
              <a:rPr lang="en-US" dirty="0"/>
              <a:t> de feedback </a:t>
            </a:r>
            <a:r>
              <a:rPr lang="en-US" dirty="0" err="1"/>
              <a:t>preliminare</a:t>
            </a:r>
            <a:endParaRPr lang="en-US" dirty="0"/>
          </a:p>
        </p:txBody>
      </p:sp>
    </p:spTree>
    <p:extLst>
      <p:ext uri="{BB962C8B-B14F-4D97-AF65-F5344CB8AC3E}">
        <p14:creationId xmlns:p14="http://schemas.microsoft.com/office/powerpoint/2010/main" val="849737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82DE4-0E5C-7D87-8646-967829BC8D3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AA803F64-A80E-5CC6-B2D2-1FF1341CA75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FC4369B6-76F1-7578-8E50-0C1B0347330F}"/>
              </a:ext>
            </a:extLst>
          </p:cNvPr>
          <p:cNvSpPr>
            <a:spLocks noGrp="1"/>
          </p:cNvSpPr>
          <p:nvPr>
            <p:ph type="title"/>
          </p:nvPr>
        </p:nvSpPr>
        <p:spPr>
          <a:xfrm>
            <a:off x="645765" y="1022669"/>
            <a:ext cx="8596668" cy="1320800"/>
          </a:xfrm>
        </p:spPr>
        <p:txBody>
          <a:bodyPr/>
          <a:lstStyle/>
          <a:p>
            <a:r>
              <a:rPr lang="hr-HR" dirty="0">
                <a:solidFill>
                  <a:srgbClr val="255839"/>
                </a:solidFill>
              </a:rPr>
              <a:t>Partajare în grup/Debriefing</a:t>
            </a:r>
            <a:endParaRPr lang="el-GR" dirty="0">
              <a:solidFill>
                <a:srgbClr val="255839"/>
              </a:solidFill>
            </a:endParaRPr>
          </a:p>
        </p:txBody>
      </p:sp>
      <p:sp>
        <p:nvSpPr>
          <p:cNvPr id="7" name="Content Placeholder 6">
            <a:extLst>
              <a:ext uri="{FF2B5EF4-FFF2-40B4-BE49-F238E27FC236}">
                <a16:creationId xmlns:a16="http://schemas.microsoft.com/office/drawing/2014/main" id="{3F9A3416-A90B-690D-4C22-487D4C19DA21}"/>
              </a:ext>
            </a:extLst>
          </p:cNvPr>
          <p:cNvSpPr>
            <a:spLocks noGrp="1"/>
          </p:cNvSpPr>
          <p:nvPr>
            <p:ph sz="quarter" idx="12"/>
          </p:nvPr>
        </p:nvSpPr>
        <p:spPr>
          <a:xfrm>
            <a:off x="645765" y="2066412"/>
            <a:ext cx="5792984" cy="4156588"/>
          </a:xfrm>
        </p:spPr>
        <p:txBody>
          <a:bodyPr/>
          <a:lstStyle/>
          <a:p>
            <a:r>
              <a:rPr lang="en-US" dirty="0"/>
              <a:t>Ce </a:t>
            </a:r>
            <a:r>
              <a:rPr lang="en-US" dirty="0" err="1"/>
              <a:t>ați</a:t>
            </a:r>
            <a:r>
              <a:rPr lang="en-US" dirty="0"/>
              <a:t> </a:t>
            </a:r>
            <a:r>
              <a:rPr lang="en-US" dirty="0" err="1"/>
              <a:t>produs</a:t>
            </a:r>
            <a:r>
              <a:rPr lang="en-US" dirty="0"/>
              <a:t>?  
Ce a </a:t>
            </a:r>
            <a:r>
              <a:rPr lang="en-US" dirty="0" err="1"/>
              <a:t>funcționat</a:t>
            </a:r>
            <a:r>
              <a:rPr lang="en-US" dirty="0"/>
              <a:t> bine?  
Ce a </a:t>
            </a:r>
            <a:r>
              <a:rPr lang="en-US" dirty="0" err="1"/>
              <a:t>fost</a:t>
            </a:r>
            <a:r>
              <a:rPr lang="en-US" dirty="0"/>
              <a:t> </a:t>
            </a:r>
            <a:r>
              <a:rPr lang="en-US" dirty="0" err="1"/>
              <a:t>dificil</a:t>
            </a:r>
            <a:r>
              <a:rPr lang="en-US" dirty="0"/>
              <a:t>?  
Cum </a:t>
            </a:r>
            <a:r>
              <a:rPr lang="en-US" dirty="0" err="1"/>
              <a:t>ar</a:t>
            </a:r>
            <a:r>
              <a:rPr lang="en-US" dirty="0"/>
              <a:t> </a:t>
            </a:r>
            <a:r>
              <a:rPr lang="en-US" dirty="0" err="1"/>
              <a:t>putea</a:t>
            </a:r>
            <a:r>
              <a:rPr lang="en-US" dirty="0"/>
              <a:t> fi </a:t>
            </a:r>
            <a:r>
              <a:rPr lang="en-US" dirty="0" err="1"/>
              <a:t>îmbunătățită</a:t>
            </a:r>
            <a:r>
              <a:rPr lang="en-US" dirty="0"/>
              <a:t> </a:t>
            </a:r>
            <a:r>
              <a:rPr lang="en-US" dirty="0" err="1"/>
              <a:t>această</a:t>
            </a:r>
            <a:r>
              <a:rPr lang="en-US" dirty="0"/>
              <a:t> </a:t>
            </a:r>
            <a:r>
              <a:rPr lang="en-US" dirty="0" err="1"/>
              <a:t>activitate</a:t>
            </a:r>
            <a:r>
              <a:rPr lang="en-US" dirty="0"/>
              <a:t>?</a:t>
            </a:r>
          </a:p>
        </p:txBody>
      </p:sp>
      <p:pic>
        <p:nvPicPr>
          <p:cNvPr id="2" name="Picture Placeholder 4">
            <a:extLst>
              <a:ext uri="{FF2B5EF4-FFF2-40B4-BE49-F238E27FC236}">
                <a16:creationId xmlns:a16="http://schemas.microsoft.com/office/drawing/2014/main" id="{C19E1354-177B-B206-611D-6D82973CAD3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70496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450D-D0C0-26D9-3C19-174259020F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1E7226-87EC-A36F-07AF-CAA25FED81E7}"/>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Aplicarea</a:t>
            </a:r>
            <a:r>
              <a:rPr lang="en-US" dirty="0">
                <a:solidFill>
                  <a:srgbClr val="255839"/>
                </a:solidFill>
              </a:rPr>
              <a:t> </a:t>
            </a:r>
            <a:r>
              <a:rPr lang="en-US" dirty="0" err="1">
                <a:solidFill>
                  <a:srgbClr val="255839"/>
                </a:solidFill>
              </a:rPr>
              <a:t>în</a:t>
            </a:r>
            <a:r>
              <a:rPr lang="en-US" dirty="0">
                <a:solidFill>
                  <a:srgbClr val="255839"/>
                </a:solidFill>
              </a:rPr>
              <a:t> Practica </a:t>
            </a:r>
            <a:r>
              <a:rPr lang="en-US" dirty="0" err="1">
                <a:solidFill>
                  <a:srgbClr val="255839"/>
                </a:solidFill>
              </a:rPr>
              <a:t>Instruirii</a:t>
            </a:r>
            <a:endParaRPr lang="el-GR" dirty="0">
              <a:solidFill>
                <a:srgbClr val="255839"/>
              </a:solidFill>
            </a:endParaRPr>
          </a:p>
        </p:txBody>
      </p:sp>
      <p:sp>
        <p:nvSpPr>
          <p:cNvPr id="7" name="Content Placeholder 6">
            <a:extLst>
              <a:ext uri="{FF2B5EF4-FFF2-40B4-BE49-F238E27FC236}">
                <a16:creationId xmlns:a16="http://schemas.microsoft.com/office/drawing/2014/main" id="{8F702D84-928C-D2CA-1856-B0B8BF3B94CE}"/>
              </a:ext>
            </a:extLst>
          </p:cNvPr>
          <p:cNvSpPr>
            <a:spLocks noGrp="1"/>
          </p:cNvSpPr>
          <p:nvPr>
            <p:ph sz="quarter" idx="12"/>
          </p:nvPr>
        </p:nvSpPr>
        <p:spPr>
          <a:xfrm>
            <a:off x="399369" y="1449388"/>
            <a:ext cx="9313591" cy="5157229"/>
          </a:xfrm>
        </p:spPr>
        <p:txBody>
          <a:bodyPr/>
          <a:lstStyle/>
          <a:p>
            <a:pPr marL="0" indent="0">
              <a:buNone/>
            </a:pPr>
            <a:r>
              <a:rPr lang="en-US" dirty="0"/>
              <a:t>Cum </a:t>
            </a:r>
            <a:r>
              <a:rPr lang="en-US" dirty="0" err="1"/>
              <a:t>poate</a:t>
            </a:r>
            <a:r>
              <a:rPr lang="en-US" dirty="0"/>
              <a:t> fi </a:t>
            </a:r>
            <a:r>
              <a:rPr lang="en-US" dirty="0" err="1"/>
              <a:t>folosit</a:t>
            </a:r>
            <a:r>
              <a:rPr lang="en-US" dirty="0"/>
              <a:t> </a:t>
            </a:r>
            <a:r>
              <a:rPr lang="en-US" dirty="0" err="1"/>
              <a:t>acest</a:t>
            </a:r>
            <a:r>
              <a:rPr lang="en-US" dirty="0"/>
              <a:t> </a:t>
            </a:r>
            <a:r>
              <a:rPr lang="en-US" dirty="0" err="1"/>
              <a:t>lucru</a:t>
            </a:r>
            <a:r>
              <a:rPr lang="en-US" dirty="0"/>
              <a:t> </a:t>
            </a:r>
            <a:r>
              <a:rPr lang="en-US" dirty="0" err="1"/>
              <a:t>în</a:t>
            </a:r>
            <a:r>
              <a:rPr lang="en-US" dirty="0"/>
              <a:t> propria </a:t>
            </a:r>
            <a:r>
              <a:rPr lang="en-US" dirty="0" err="1"/>
              <a:t>dvs</a:t>
            </a:r>
            <a:r>
              <a:rPr lang="en-US" dirty="0"/>
              <a:t>. </a:t>
            </a:r>
            <a:r>
              <a:rPr lang="en-US" dirty="0" err="1"/>
              <a:t>predare</a:t>
            </a:r>
            <a:r>
              <a:rPr lang="en-US" dirty="0"/>
              <a:t>??</a:t>
            </a:r>
          </a:p>
          <a:p>
            <a:pPr marL="0" indent="0">
              <a:buNone/>
            </a:pPr>
            <a:endParaRPr lang="en-US" dirty="0"/>
          </a:p>
          <a:p>
            <a:pPr marL="0" indent="0">
              <a:buNone/>
            </a:pPr>
            <a:r>
              <a:rPr lang="it-IT" dirty="0"/>
              <a:t>V</a:t>
            </a:r>
            <a:r>
              <a:rPr lang="en-US" dirty="0"/>
              <a:t>ă</a:t>
            </a:r>
            <a:r>
              <a:rPr lang="it-IT" dirty="0"/>
              <a:t> rug</a:t>
            </a:r>
            <a:r>
              <a:rPr lang="en-US" dirty="0"/>
              <a:t>ă</a:t>
            </a:r>
            <a:r>
              <a:rPr lang="it-IT" dirty="0"/>
              <a:t>m sa lua</a:t>
            </a:r>
            <a:r>
              <a:rPr lang="en-US" dirty="0"/>
              <a:t>ț</a:t>
            </a:r>
            <a:r>
              <a:rPr lang="it-IT" dirty="0"/>
              <a:t>i în considerare </a:t>
            </a:r>
            <a:r>
              <a:rPr lang="en-US" dirty="0"/>
              <a:t>:</a:t>
            </a:r>
          </a:p>
          <a:p>
            <a:r>
              <a:rPr lang="en-US" dirty="0" err="1"/>
              <a:t>Grupul</a:t>
            </a:r>
            <a:r>
              <a:rPr lang="en-US" dirty="0"/>
              <a:t> de </a:t>
            </a:r>
            <a:r>
              <a:rPr lang="en-US" dirty="0" err="1"/>
              <a:t>cursanți</a:t>
            </a:r>
            <a:r>
              <a:rPr lang="en-US" dirty="0"/>
              <a:t> 
</a:t>
            </a:r>
            <a:r>
              <a:rPr lang="en-US" dirty="0" err="1"/>
              <a:t>Formatul</a:t>
            </a:r>
            <a:r>
              <a:rPr lang="en-US" dirty="0"/>
              <a:t> de </a:t>
            </a:r>
            <a:r>
              <a:rPr lang="en-US" dirty="0" err="1"/>
              <a:t>livrare</a:t>
            </a:r>
            <a:r>
              <a:rPr lang="en-US" dirty="0"/>
              <a:t> 
</a:t>
            </a:r>
            <a:r>
              <a:rPr lang="en-US" dirty="0" err="1"/>
              <a:t>Contextul</a:t>
            </a:r>
            <a:r>
              <a:rPr lang="en-US" dirty="0"/>
              <a:t> local 
</a:t>
            </a:r>
            <a:r>
              <a:rPr lang="en-US" dirty="0" err="1"/>
              <a:t>Posibilele</a:t>
            </a:r>
            <a:r>
              <a:rPr lang="en-US" dirty="0"/>
              <a:t> </a:t>
            </a:r>
            <a:r>
              <a:rPr lang="en-US" dirty="0" err="1"/>
              <a:t>adaptări</a:t>
            </a:r>
            <a:r>
              <a:rPr lang="en-US" dirty="0"/>
              <a:t> 
</a:t>
            </a:r>
            <a:r>
              <a:rPr lang="en-US" dirty="0" err="1"/>
              <a:t>Nevoile</a:t>
            </a:r>
            <a:r>
              <a:rPr lang="en-US" dirty="0"/>
              <a:t> de </a:t>
            </a:r>
            <a:r>
              <a:rPr lang="en-US" dirty="0" err="1"/>
              <a:t>accesibilitate</a:t>
            </a:r>
            <a:endParaRPr lang="en-US" dirty="0"/>
          </a:p>
        </p:txBody>
      </p:sp>
    </p:spTree>
    <p:extLst>
      <p:ext uri="{BB962C8B-B14F-4D97-AF65-F5344CB8AC3E}">
        <p14:creationId xmlns:p14="http://schemas.microsoft.com/office/powerpoint/2010/main" val="2455362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8E91-7286-46AE-2EA5-659F7A93DA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270470-4B9B-EFF2-F8F1-7B2A27F1288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Adaptarea</a:t>
            </a:r>
            <a:r>
              <a:rPr lang="en-US" dirty="0">
                <a:solidFill>
                  <a:srgbClr val="255839"/>
                </a:solidFill>
              </a:rPr>
              <a:t> </a:t>
            </a:r>
            <a:r>
              <a:rPr lang="en-US" dirty="0" err="1">
                <a:solidFill>
                  <a:srgbClr val="255839"/>
                </a:solidFill>
              </a:rPr>
              <a:t>activității</a:t>
            </a:r>
            <a:endParaRPr lang="el-GR" dirty="0">
              <a:solidFill>
                <a:srgbClr val="255839"/>
              </a:solidFill>
            </a:endParaRPr>
          </a:p>
        </p:txBody>
      </p:sp>
      <p:sp>
        <p:nvSpPr>
          <p:cNvPr id="7" name="Content Placeholder 6">
            <a:extLst>
              <a:ext uri="{FF2B5EF4-FFF2-40B4-BE49-F238E27FC236}">
                <a16:creationId xmlns:a16="http://schemas.microsoft.com/office/drawing/2014/main" id="{F065F222-6709-D7CF-234D-0C734E448D02}"/>
              </a:ext>
            </a:extLst>
          </p:cNvPr>
          <p:cNvSpPr>
            <a:spLocks noGrp="1"/>
          </p:cNvSpPr>
          <p:nvPr>
            <p:ph sz="quarter" idx="12"/>
          </p:nvPr>
        </p:nvSpPr>
        <p:spPr>
          <a:xfrm>
            <a:off x="399369" y="1449388"/>
            <a:ext cx="9313591" cy="5157229"/>
          </a:xfrm>
        </p:spPr>
        <p:txBody>
          <a:bodyPr/>
          <a:lstStyle/>
          <a:p>
            <a:pPr marL="0" indent="0">
              <a:buNone/>
            </a:pPr>
            <a:r>
              <a:rPr lang="en-US" dirty="0" err="1"/>
              <a:t>Când</a:t>
            </a:r>
            <a:r>
              <a:rPr lang="en-US" dirty="0"/>
              <a:t> </a:t>
            </a:r>
            <a:r>
              <a:rPr lang="en-US" dirty="0" err="1"/>
              <a:t>adaptați</a:t>
            </a:r>
            <a:r>
              <a:rPr lang="en-US" dirty="0"/>
              <a:t> </a:t>
            </a:r>
            <a:r>
              <a:rPr lang="en-US" dirty="0" err="1"/>
              <a:t>această</a:t>
            </a:r>
            <a:r>
              <a:rPr lang="en-US" dirty="0"/>
              <a:t> </a:t>
            </a:r>
            <a:r>
              <a:rPr lang="en-US" dirty="0" err="1"/>
              <a:t>activitate</a:t>
            </a:r>
            <a:r>
              <a:rPr lang="en-US" dirty="0"/>
              <a:t>, </a:t>
            </a:r>
            <a:r>
              <a:rPr lang="en-US" dirty="0" err="1"/>
              <a:t>păstrați</a:t>
            </a:r>
            <a:r>
              <a:rPr lang="en-US" dirty="0"/>
              <a:t> :</a:t>
            </a:r>
          </a:p>
          <a:p>
            <a:r>
              <a:rPr lang="en-US" dirty="0" err="1"/>
              <a:t>rezultatele</a:t>
            </a:r>
            <a:r>
              <a:rPr lang="en-US" dirty="0"/>
              <a:t> </a:t>
            </a:r>
            <a:r>
              <a:rPr lang="en-US" dirty="0" err="1"/>
              <a:t>învățării</a:t>
            </a:r>
            <a:r>
              <a:rPr lang="en-US" dirty="0"/>
              <a:t> 
</a:t>
            </a:r>
            <a:r>
              <a:rPr lang="en-US" dirty="0" err="1"/>
              <a:t>cadrul</a:t>
            </a:r>
            <a:r>
              <a:rPr lang="en-US" dirty="0"/>
              <a:t> de </a:t>
            </a:r>
            <a:r>
              <a:rPr lang="en-US" dirty="0" err="1"/>
              <a:t>calitate</a:t>
            </a:r>
            <a:r>
              <a:rPr lang="en-US" dirty="0"/>
              <a:t> ESE 
</a:t>
            </a:r>
            <a:r>
              <a:rPr lang="en-US" dirty="0" err="1"/>
              <a:t>focalizarea</a:t>
            </a:r>
            <a:r>
              <a:rPr lang="en-US" dirty="0"/>
              <a:t> </a:t>
            </a:r>
            <a:r>
              <a:rPr lang="en-US" dirty="0" err="1"/>
              <a:t>practică</a:t>
            </a:r>
            <a:r>
              <a:rPr lang="en-US" dirty="0"/>
              <a:t> 
</a:t>
            </a:r>
            <a:r>
              <a:rPr lang="en-US" dirty="0" err="1"/>
              <a:t>legătura</a:t>
            </a:r>
            <a:r>
              <a:rPr lang="en-US" dirty="0"/>
              <a:t> cu </a:t>
            </a:r>
            <a:r>
              <a:rPr lang="en-US" dirty="0" err="1"/>
              <a:t>competențele</a:t>
            </a:r>
            <a:r>
              <a:rPr lang="en-US" dirty="0"/>
              <a:t> de </a:t>
            </a:r>
            <a:r>
              <a:rPr lang="en-US" dirty="0" err="1"/>
              <a:t>sustenabilitate</a:t>
            </a:r>
            <a:r>
              <a:rPr lang="en-US" dirty="0"/>
              <a:t> </a:t>
            </a:r>
          </a:p>
          <a:p>
            <a:pPr marL="0" indent="0">
              <a:buNone/>
            </a:pPr>
            <a:endParaRPr lang="en-US" dirty="0"/>
          </a:p>
          <a:p>
            <a:pPr marL="0" indent="0">
              <a:buNone/>
            </a:pPr>
            <a:r>
              <a:rPr lang="en-US" dirty="0" err="1"/>
              <a:t>Puteți</a:t>
            </a:r>
            <a:r>
              <a:rPr lang="en-US" dirty="0"/>
              <a:t> </a:t>
            </a:r>
            <a:r>
              <a:rPr lang="en-US" dirty="0" err="1"/>
              <a:t>adapta</a:t>
            </a:r>
            <a:r>
              <a:rPr lang="en-US" dirty="0"/>
              <a:t>:</a:t>
            </a:r>
          </a:p>
          <a:p>
            <a:r>
              <a:rPr lang="en-US" dirty="0" err="1"/>
              <a:t>examplele</a:t>
            </a:r>
            <a:r>
              <a:rPr lang="en-US" dirty="0"/>
              <a:t> </a:t>
            </a:r>
          </a:p>
          <a:p>
            <a:r>
              <a:rPr lang="en-US" dirty="0" err="1"/>
              <a:t>limbajul</a:t>
            </a:r>
            <a:r>
              <a:rPr lang="en-US" dirty="0"/>
              <a:t> </a:t>
            </a:r>
          </a:p>
          <a:p>
            <a:r>
              <a:rPr lang="en-US" dirty="0" err="1"/>
              <a:t>nivelul</a:t>
            </a:r>
            <a:r>
              <a:rPr lang="en-US" dirty="0"/>
              <a:t> </a:t>
            </a:r>
            <a:r>
              <a:rPr lang="en-US" dirty="0" err="1"/>
              <a:t>cursantului</a:t>
            </a:r>
            <a:endParaRPr lang="en-US" dirty="0"/>
          </a:p>
          <a:p>
            <a:r>
              <a:rPr lang="en-US" dirty="0" err="1"/>
              <a:t>contextul</a:t>
            </a:r>
            <a:r>
              <a:rPr lang="en-US" dirty="0"/>
              <a:t> </a:t>
            </a:r>
            <a:r>
              <a:rPr lang="en-US" dirty="0" err="1"/>
              <a:t>național</a:t>
            </a:r>
            <a:r>
              <a:rPr lang="en-US" dirty="0"/>
              <a:t> </a:t>
            </a:r>
            <a:r>
              <a:rPr lang="en-US" dirty="0" err="1"/>
              <a:t>sau</a:t>
            </a:r>
            <a:r>
              <a:rPr lang="en-US" dirty="0"/>
              <a:t> sectorial</a:t>
            </a:r>
          </a:p>
        </p:txBody>
      </p:sp>
    </p:spTree>
    <p:extLst>
      <p:ext uri="{BB962C8B-B14F-4D97-AF65-F5344CB8AC3E}">
        <p14:creationId xmlns:p14="http://schemas.microsoft.com/office/powerpoint/2010/main" val="4186494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1437C-D85B-E62B-8D92-75D0584BC6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D50A5D-998E-FD73-8A86-A5CECBBF0E01}"/>
              </a:ext>
            </a:extLst>
          </p:cNvPr>
          <p:cNvSpPr>
            <a:spLocks noGrp="1"/>
          </p:cNvSpPr>
          <p:nvPr>
            <p:ph type="body" sz="quarter" idx="10"/>
          </p:nvPr>
        </p:nvSpPr>
        <p:spPr>
          <a:xfrm>
            <a:off x="399370" y="1449388"/>
            <a:ext cx="6371016" cy="500784"/>
          </a:xfrm>
        </p:spPr>
        <p:txBody>
          <a:bodyPr/>
          <a:lstStyle/>
          <a:p>
            <a:r>
              <a:rPr lang="de-DE" dirty="0"/>
              <a:t>Feedback digital</a:t>
            </a:r>
            <a:endParaRPr lang="hr-HR" dirty="0"/>
          </a:p>
        </p:txBody>
      </p:sp>
      <p:sp>
        <p:nvSpPr>
          <p:cNvPr id="3" name="Content Placeholder 2">
            <a:extLst>
              <a:ext uri="{FF2B5EF4-FFF2-40B4-BE49-F238E27FC236}">
                <a16:creationId xmlns:a16="http://schemas.microsoft.com/office/drawing/2014/main" id="{186A2D21-189C-3FF0-0D7D-9FF0FD0D4E3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err="1"/>
              <a:t>Participanții</a:t>
            </a:r>
            <a:r>
              <a:rPr lang="en-US" dirty="0"/>
              <a:t> </a:t>
            </a:r>
            <a:r>
              <a:rPr lang="en-US" dirty="0" err="1"/>
              <a:t>vor</a:t>
            </a:r>
            <a:r>
              <a:rPr lang="en-US" dirty="0"/>
              <a:t>:</a:t>
            </a:r>
          </a:p>
          <a:p>
            <a:r>
              <a:rPr lang="en-US" dirty="0"/>
              <a:t>Aduna </a:t>
            </a:r>
            <a:r>
              <a:rPr lang="en-US" dirty="0" err="1"/>
              <a:t>informații</a:t>
            </a:r>
            <a:r>
              <a:rPr lang="en-US" dirty="0"/>
              <a:t> </a:t>
            </a:r>
            <a:r>
              <a:rPr lang="en-US" dirty="0" err="1"/>
              <a:t>despre</a:t>
            </a:r>
            <a:r>
              <a:rPr lang="en-US" dirty="0"/>
              <a:t> un </a:t>
            </a:r>
            <a:r>
              <a:rPr lang="en-US" dirty="0" err="1"/>
              <a:t>proces</a:t>
            </a:r>
            <a:r>
              <a:rPr lang="en-US" dirty="0"/>
              <a:t> de peer review </a:t>
            </a:r>
            <a:r>
              <a:rPr lang="en-US" dirty="0" err="1"/>
              <a:t>și</a:t>
            </a:r>
            <a:r>
              <a:rPr lang="en-US" dirty="0"/>
              <a:t> </a:t>
            </a:r>
            <a:r>
              <a:rPr lang="en-US" dirty="0" err="1"/>
              <a:t>dezvolta</a:t>
            </a:r>
            <a:r>
              <a:rPr lang="en-US" dirty="0"/>
              <a:t> o </a:t>
            </a:r>
            <a:r>
              <a:rPr lang="en-US" dirty="0" err="1"/>
              <a:t>prezentare</a:t>
            </a:r>
            <a:r>
              <a:rPr lang="en-US" dirty="0"/>
              <a:t> </a:t>
            </a:r>
            <a:r>
              <a:rPr lang="en-US" dirty="0" err="1"/>
              <a:t>generală</a:t>
            </a:r>
            <a:r>
              <a:rPr lang="en-US" dirty="0"/>
              <a:t>
</a:t>
            </a:r>
            <a:r>
              <a:rPr lang="en-US" dirty="0" err="1"/>
              <a:t>Alege</a:t>
            </a:r>
            <a:r>
              <a:rPr lang="en-US" dirty="0"/>
              <a:t> o </a:t>
            </a:r>
            <a:r>
              <a:rPr lang="en-US" dirty="0" err="1"/>
              <a:t>sarcină</a:t>
            </a:r>
            <a:r>
              <a:rPr lang="en-US" dirty="0"/>
              <a:t> </a:t>
            </a:r>
            <a:r>
              <a:rPr lang="en-US" dirty="0" err="1"/>
              <a:t>dintr</a:t>
            </a:r>
            <a:r>
              <a:rPr lang="en-US" dirty="0"/>
              <a:t>-o </a:t>
            </a:r>
            <a:r>
              <a:rPr lang="en-US" dirty="0" err="1"/>
              <a:t>Unitate</a:t>
            </a:r>
            <a:r>
              <a:rPr lang="en-US" dirty="0"/>
              <a:t> </a:t>
            </a:r>
            <a:r>
              <a:rPr lang="en-US" dirty="0" err="1"/>
              <a:t>Curriculară</a:t>
            </a:r>
            <a:r>
              <a:rPr lang="en-US" dirty="0"/>
              <a:t> a "</a:t>
            </a:r>
            <a:r>
              <a:rPr lang="en-US" dirty="0" err="1"/>
              <a:t>Curriculumului</a:t>
            </a:r>
            <a:r>
              <a:rPr lang="en-US" dirty="0"/>
              <a:t> WP2 ESE" care </a:t>
            </a:r>
            <a:r>
              <a:rPr lang="en-US" dirty="0" err="1"/>
              <a:t>ar</a:t>
            </a:r>
            <a:r>
              <a:rPr lang="en-US" dirty="0"/>
              <a:t> </a:t>
            </a:r>
            <a:r>
              <a:rPr lang="en-US" dirty="0" err="1"/>
              <a:t>putea</a:t>
            </a:r>
            <a:r>
              <a:rPr lang="en-US" dirty="0"/>
              <a:t> fi </a:t>
            </a:r>
            <a:r>
              <a:rPr lang="en-US" dirty="0" err="1"/>
              <a:t>evaluată</a:t>
            </a:r>
            <a:r>
              <a:rPr lang="en-US" dirty="0"/>
              <a:t> de </a:t>
            </a:r>
            <a:r>
              <a:rPr lang="en-US" dirty="0" err="1"/>
              <a:t>colegi</a:t>
            </a:r>
            <a:r>
              <a:rPr lang="en-US" dirty="0"/>
              <a:t>
</a:t>
            </a:r>
            <a:r>
              <a:rPr lang="en-US" dirty="0" err="1"/>
              <a:t>Folosi</a:t>
            </a:r>
            <a:r>
              <a:rPr lang="en-US" dirty="0"/>
              <a:t> </a:t>
            </a:r>
            <a:r>
              <a:rPr lang="en-US" dirty="0" err="1"/>
              <a:t>rubricile</a:t>
            </a:r>
            <a:r>
              <a:rPr lang="en-US" dirty="0"/>
              <a:t> de feedback </a:t>
            </a:r>
            <a:r>
              <a:rPr lang="en-US" dirty="0" err="1"/>
              <a:t>realizate</a:t>
            </a:r>
            <a:r>
              <a:rPr lang="en-US" dirty="0"/>
              <a:t> </a:t>
            </a:r>
            <a:r>
              <a:rPr lang="en-US" dirty="0" err="1"/>
              <a:t>în</a:t>
            </a:r>
            <a:r>
              <a:rPr lang="en-US" dirty="0"/>
              <a:t> </a:t>
            </a:r>
            <a:r>
              <a:rPr lang="en-US" dirty="0" err="1"/>
              <a:t>Activitatea</a:t>
            </a:r>
            <a:r>
              <a:rPr lang="en-US" dirty="0"/>
              <a:t> </a:t>
            </a:r>
            <a:r>
              <a:rPr lang="en-US" dirty="0" err="1"/>
              <a:t>Practică</a:t>
            </a:r>
            <a:r>
              <a:rPr lang="en-US" dirty="0"/>
              <a:t> 2 </a:t>
            </a:r>
            <a:r>
              <a:rPr lang="en-US" dirty="0" err="1"/>
              <a:t>pentru</a:t>
            </a:r>
            <a:r>
              <a:rPr lang="en-US" dirty="0"/>
              <a:t> a </a:t>
            </a:r>
            <a:r>
              <a:rPr lang="en-US" dirty="0" err="1"/>
              <a:t>dezvolta</a:t>
            </a:r>
            <a:r>
              <a:rPr lang="en-US" dirty="0"/>
              <a:t> o </a:t>
            </a:r>
            <a:r>
              <a:rPr lang="en-US" dirty="0" err="1"/>
              <a:t>activitate</a:t>
            </a:r>
            <a:r>
              <a:rPr lang="en-US" dirty="0"/>
              <a:t> de </a:t>
            </a:r>
            <a:r>
              <a:rPr lang="en-US" dirty="0" err="1"/>
              <a:t>evaluare</a:t>
            </a:r>
            <a:r>
              <a:rPr lang="en-US" dirty="0"/>
              <a:t> </a:t>
            </a:r>
            <a:r>
              <a:rPr lang="en-US" dirty="0" err="1"/>
              <a:t>colegială</a:t>
            </a:r>
            <a:r>
              <a:rPr lang="en-US" dirty="0"/>
              <a:t>; </a:t>
            </a:r>
            <a:r>
              <a:rPr lang="en-US" dirty="0" err="1"/>
              <a:t>modifica</a:t>
            </a:r>
            <a:r>
              <a:rPr lang="en-US" dirty="0"/>
              <a:t> </a:t>
            </a:r>
            <a:r>
              <a:rPr lang="en-US" dirty="0" err="1"/>
              <a:t>sau</a:t>
            </a:r>
            <a:r>
              <a:rPr lang="en-US" dirty="0"/>
              <a:t> </a:t>
            </a:r>
            <a:r>
              <a:rPr lang="en-US" dirty="0" err="1"/>
              <a:t>adăuga</a:t>
            </a:r>
            <a:r>
              <a:rPr lang="en-US" dirty="0"/>
              <a:t> </a:t>
            </a:r>
            <a:r>
              <a:rPr lang="en-US" dirty="0" err="1"/>
              <a:t>rubricile</a:t>
            </a:r>
            <a:r>
              <a:rPr lang="en-US" dirty="0"/>
              <a:t> </a:t>
            </a:r>
            <a:r>
              <a:rPr lang="en-US" dirty="0" err="1"/>
              <a:t>dacă</a:t>
            </a:r>
            <a:r>
              <a:rPr lang="en-US" dirty="0"/>
              <a:t> </a:t>
            </a:r>
            <a:r>
              <a:rPr lang="en-US" dirty="0" err="1"/>
              <a:t>este</a:t>
            </a:r>
            <a:r>
              <a:rPr lang="en-US" dirty="0"/>
              <a:t> </a:t>
            </a:r>
            <a:r>
              <a:rPr lang="en-US" dirty="0" err="1"/>
              <a:t>necesar</a:t>
            </a:r>
            <a:r>
              <a:rPr lang="en-US" dirty="0"/>
              <a:t>
</a:t>
            </a:r>
            <a:r>
              <a:rPr lang="en-US" dirty="0" err="1"/>
              <a:t>Găsi</a:t>
            </a:r>
            <a:r>
              <a:rPr lang="en-US" dirty="0"/>
              <a:t> un </a:t>
            </a:r>
            <a:r>
              <a:rPr lang="en-US" dirty="0" err="1"/>
              <a:t>partener</a:t>
            </a:r>
            <a:r>
              <a:rPr lang="en-US" dirty="0"/>
              <a:t> </a:t>
            </a:r>
            <a:r>
              <a:rPr lang="en-US" dirty="0" err="1"/>
              <a:t>și</a:t>
            </a:r>
            <a:r>
              <a:rPr lang="en-US" dirty="0"/>
              <a:t> </a:t>
            </a:r>
            <a:r>
              <a:rPr lang="en-US" dirty="0" err="1"/>
              <a:t>compara</a:t>
            </a:r>
            <a:r>
              <a:rPr lang="en-US" dirty="0"/>
              <a:t> </a:t>
            </a:r>
            <a:r>
              <a:rPr lang="en-US" dirty="0" err="1"/>
              <a:t>grile</a:t>
            </a:r>
            <a:r>
              <a:rPr lang="en-US" dirty="0"/>
              <a:t> de </a:t>
            </a:r>
            <a:r>
              <a:rPr lang="en-US" dirty="0" err="1"/>
              <a:t>evaluare</a:t>
            </a:r>
            <a:r>
              <a:rPr lang="en-US" dirty="0"/>
              <a:t> a </a:t>
            </a:r>
            <a:r>
              <a:rPr lang="en-US" dirty="0" err="1"/>
              <a:t>colegilor</a:t>
            </a:r>
            <a:r>
              <a:rPr lang="en-US" dirty="0"/>
              <a:t>: </a:t>
            </a:r>
            <a:r>
              <a:rPr lang="en-US" dirty="0" err="1"/>
              <a:t>discut</a:t>
            </a:r>
            <a:r>
              <a:rPr lang="en-US" dirty="0"/>
              <a:t>, </a:t>
            </a:r>
            <a:r>
              <a:rPr lang="en-US" dirty="0" err="1"/>
              <a:t>adaugă</a:t>
            </a:r>
            <a:r>
              <a:rPr lang="en-US" dirty="0"/>
              <a:t>, </a:t>
            </a:r>
            <a:r>
              <a:rPr lang="en-US" dirty="0" err="1"/>
              <a:t>dezvoltă</a:t>
            </a:r>
            <a:r>
              <a:rPr lang="en-US" dirty="0"/>
              <a:t>.</a:t>
            </a:r>
          </a:p>
          <a:p>
            <a:pPr marL="0" indent="0">
              <a:buNone/>
            </a:pPr>
            <a:r>
              <a:rPr lang="en-US" dirty="0"/>
              <a:t>Format de </a:t>
            </a:r>
            <a:r>
              <a:rPr lang="en-US" dirty="0" err="1"/>
              <a:t>lucru</a:t>
            </a:r>
            <a:r>
              <a:rPr lang="en-US" dirty="0"/>
              <a:t>: individual / </a:t>
            </a:r>
            <a:r>
              <a:rPr lang="en-US" dirty="0" err="1"/>
              <a:t>perechi</a:t>
            </a:r>
            <a:br>
              <a:rPr lang="en-US" dirty="0"/>
            </a:br>
            <a:r>
              <a:rPr lang="en-US" dirty="0"/>
              <a:t>Timp: 60 minute</a:t>
            </a:r>
            <a:br>
              <a:rPr lang="en-US" dirty="0"/>
            </a:br>
            <a:r>
              <a:rPr lang="en-US" dirty="0" err="1"/>
              <a:t>Materiale</a:t>
            </a:r>
            <a:r>
              <a:rPr lang="en-US" dirty="0"/>
              <a:t> </a:t>
            </a:r>
            <a:r>
              <a:rPr lang="en-US" dirty="0" err="1"/>
              <a:t>necesare</a:t>
            </a:r>
            <a:r>
              <a:rPr lang="en-US" dirty="0"/>
              <a:t>: </a:t>
            </a:r>
            <a:r>
              <a:rPr lang="en-US" dirty="0" err="1"/>
              <a:t>Rubrici</a:t>
            </a:r>
            <a:r>
              <a:rPr lang="en-US" dirty="0"/>
              <a:t> de feedback </a:t>
            </a:r>
            <a:r>
              <a:rPr lang="en-US" dirty="0" err="1"/>
              <a:t>pentru</a:t>
            </a:r>
            <a:r>
              <a:rPr lang="en-US" dirty="0"/>
              <a:t> </a:t>
            </a:r>
            <a:r>
              <a:rPr lang="en-US" dirty="0" err="1"/>
              <a:t>Activitatea</a:t>
            </a:r>
            <a:r>
              <a:rPr lang="en-US" dirty="0"/>
              <a:t> </a:t>
            </a:r>
            <a:r>
              <a:rPr lang="en-US" dirty="0" err="1"/>
              <a:t>Practică</a:t>
            </a:r>
            <a:r>
              <a:rPr lang="en-US" dirty="0"/>
              <a:t> 2, "</a:t>
            </a:r>
            <a:r>
              <a:rPr lang="en-US" dirty="0" err="1"/>
              <a:t>Curriculumul</a:t>
            </a:r>
            <a:r>
              <a:rPr lang="en-US" dirty="0"/>
              <a:t> WP2 ESE"</a:t>
            </a:r>
          </a:p>
        </p:txBody>
      </p:sp>
      <p:sp>
        <p:nvSpPr>
          <p:cNvPr id="4" name="Title 3">
            <a:extLst>
              <a:ext uri="{FF2B5EF4-FFF2-40B4-BE49-F238E27FC236}">
                <a16:creationId xmlns:a16="http://schemas.microsoft.com/office/drawing/2014/main" id="{ADC3B970-28AF-2543-A731-AE70B948CB21}"/>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r>
              <a:rPr lang="de-DE" dirty="0">
                <a:solidFill>
                  <a:srgbClr val="255839"/>
                </a:solidFill>
              </a:rPr>
              <a:t>3</a:t>
            </a:r>
            <a:endParaRPr lang="hr-HR" dirty="0">
              <a:solidFill>
                <a:srgbClr val="255839"/>
              </a:solidFill>
            </a:endParaRPr>
          </a:p>
        </p:txBody>
      </p:sp>
      <p:sp>
        <p:nvSpPr>
          <p:cNvPr id="5" name="Rectangle: Rounded Corners 4">
            <a:extLst>
              <a:ext uri="{FF2B5EF4-FFF2-40B4-BE49-F238E27FC236}">
                <a16:creationId xmlns:a16="http://schemas.microsoft.com/office/drawing/2014/main" id="{F2FE3531-7A41-2AA9-F65E-D6C6D4B6157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675EB9D-1D27-FEF2-D5A9-896219682909}"/>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299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2B58-C4CB-9116-8F96-95B540CBDD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2273DE-0531-8B9C-8756-063BA876EB32}"/>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8CF80A13-89E0-09D9-787B-10B438428CD6}"/>
              </a:ext>
            </a:extLst>
          </p:cNvPr>
          <p:cNvSpPr>
            <a:spLocks noGrp="1"/>
          </p:cNvSpPr>
          <p:nvPr>
            <p:ph sz="quarter" idx="12"/>
          </p:nvPr>
        </p:nvSpPr>
        <p:spPr>
          <a:xfrm>
            <a:off x="399369" y="1449388"/>
            <a:ext cx="9313591" cy="5157229"/>
          </a:xfrm>
        </p:spPr>
        <p:txBody>
          <a:bodyPr>
            <a:normAutofit/>
          </a:bodyPr>
          <a:lstStyle/>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 :</a:t>
            </a:r>
          </a:p>
          <a:p>
            <a:r>
              <a:rPr lang="en-US" dirty="0" err="1"/>
              <a:t>Activitate</a:t>
            </a:r>
            <a:r>
              <a:rPr lang="en-US" dirty="0"/>
              <a:t> de </a:t>
            </a:r>
            <a:r>
              <a:rPr lang="en-US" dirty="0" err="1"/>
              <a:t>evaluare</a:t>
            </a:r>
            <a:r>
              <a:rPr lang="en-US" dirty="0"/>
              <a:t> </a:t>
            </a:r>
            <a:r>
              <a:rPr lang="en-US" dirty="0" err="1"/>
              <a:t>colegială</a:t>
            </a:r>
            <a:r>
              <a:rPr lang="en-US" dirty="0"/>
              <a:t> cu </a:t>
            </a:r>
            <a:r>
              <a:rPr lang="en-US" dirty="0" err="1"/>
              <a:t>rubrici</a:t>
            </a:r>
            <a:r>
              <a:rPr lang="en-US" dirty="0"/>
              <a:t> de feedback</a:t>
            </a:r>
          </a:p>
          <a:p>
            <a:pPr marL="0" indent="0">
              <a:buNone/>
            </a:pPr>
            <a:endParaRPr lang="en-US" dirty="0"/>
          </a:p>
          <a:p>
            <a:pPr marL="0" indent="0">
              <a:buNone/>
            </a:pPr>
            <a:r>
              <a:rPr lang="fr-FR" dirty="0" err="1"/>
              <a:t>Acest</a:t>
            </a:r>
            <a:r>
              <a:rPr lang="fr-FR" dirty="0"/>
              <a:t> </a:t>
            </a:r>
            <a:r>
              <a:rPr lang="fr-FR" dirty="0" err="1"/>
              <a:t>rezultat</a:t>
            </a:r>
            <a:r>
              <a:rPr lang="fr-FR" dirty="0"/>
              <a:t> </a:t>
            </a:r>
            <a:r>
              <a:rPr lang="fr-FR" dirty="0" err="1"/>
              <a:t>poate</a:t>
            </a:r>
            <a:r>
              <a:rPr lang="fr-FR" dirty="0"/>
              <a:t> </a:t>
            </a:r>
            <a:r>
              <a:rPr lang="fr-FR" dirty="0" err="1"/>
              <a:t>contribui</a:t>
            </a:r>
            <a:r>
              <a:rPr lang="fr-FR" dirty="0"/>
              <a:t> la </a:t>
            </a:r>
            <a:r>
              <a:rPr lang="fr-FR" dirty="0" err="1"/>
              <a:t>Portofoliul</a:t>
            </a:r>
            <a:r>
              <a:rPr lang="fr-FR" dirty="0"/>
              <a:t> </a:t>
            </a:r>
            <a:r>
              <a:rPr lang="fr-FR" dirty="0" err="1"/>
              <a:t>Formatorului</a:t>
            </a:r>
            <a:r>
              <a:rPr lang="en-US" dirty="0"/>
              <a:t>.</a:t>
            </a:r>
          </a:p>
          <a:p>
            <a:pPr marL="0" indent="0">
              <a:buNone/>
            </a:pPr>
            <a:endParaRPr lang="en-US" dirty="0"/>
          </a:p>
          <a:p>
            <a:pPr marL="0" indent="0">
              <a:buNone/>
            </a:pPr>
            <a:r>
              <a:rPr lang="en-US" dirty="0"/>
              <a:t>Example:</a:t>
            </a:r>
          </a:p>
          <a:p>
            <a:r>
              <a:rPr lang="fr-FR" dirty="0" err="1"/>
              <a:t>Activitate</a:t>
            </a:r>
            <a:r>
              <a:rPr lang="fr-FR" dirty="0"/>
              <a:t> de </a:t>
            </a:r>
            <a:r>
              <a:rPr lang="fr-FR" dirty="0" err="1"/>
              <a:t>evaluare</a:t>
            </a:r>
            <a:r>
              <a:rPr lang="fr-FR" dirty="0"/>
              <a:t> </a:t>
            </a:r>
            <a:r>
              <a:rPr lang="fr-FR" dirty="0" err="1"/>
              <a:t>colegială</a:t>
            </a:r>
            <a:r>
              <a:rPr lang="fr-FR" dirty="0"/>
              <a:t> </a:t>
            </a:r>
            <a:r>
              <a:rPr lang="fr-FR" dirty="0" err="1"/>
              <a:t>preliminară</a:t>
            </a:r>
            <a:r>
              <a:rPr lang="fr-FR" dirty="0"/>
              <a:t>
</a:t>
            </a:r>
            <a:r>
              <a:rPr lang="fr-FR" dirty="0" err="1"/>
              <a:t>Proiecte</a:t>
            </a:r>
            <a:r>
              <a:rPr lang="fr-FR" dirty="0"/>
              <a:t> de </a:t>
            </a:r>
            <a:r>
              <a:rPr lang="fr-FR" dirty="0" err="1"/>
              <a:t>rubrici</a:t>
            </a:r>
            <a:r>
              <a:rPr lang="fr-FR" dirty="0"/>
              <a:t> de feedback</a:t>
            </a:r>
            <a:endParaRPr lang="en-US" dirty="0"/>
          </a:p>
        </p:txBody>
      </p:sp>
    </p:spTree>
    <p:extLst>
      <p:ext uri="{BB962C8B-B14F-4D97-AF65-F5344CB8AC3E}">
        <p14:creationId xmlns:p14="http://schemas.microsoft.com/office/powerpoint/2010/main" val="2830070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3D73-A5A5-9E91-CA12-4D090A48DF97}"/>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DF4A951E-3CE4-AC75-A829-F55609F0375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A67A9070-284B-8A56-8A28-84980D922A9B}"/>
              </a:ext>
            </a:extLst>
          </p:cNvPr>
          <p:cNvSpPr>
            <a:spLocks noGrp="1"/>
          </p:cNvSpPr>
          <p:nvPr>
            <p:ph type="title"/>
          </p:nvPr>
        </p:nvSpPr>
        <p:spPr>
          <a:xfrm>
            <a:off x="645765" y="1022669"/>
            <a:ext cx="8596668" cy="1320800"/>
          </a:xfrm>
        </p:spPr>
        <p:txBody>
          <a:bodyPr/>
          <a:lstStyle/>
          <a:p>
            <a:r>
              <a:rPr lang="hr-HR" dirty="0">
                <a:solidFill>
                  <a:srgbClr val="255839"/>
                </a:solidFill>
              </a:rPr>
              <a:t>Partajare în grup/Debriefing</a:t>
            </a:r>
            <a:endParaRPr lang="el-GR" dirty="0">
              <a:solidFill>
                <a:srgbClr val="255839"/>
              </a:solidFill>
            </a:endParaRPr>
          </a:p>
        </p:txBody>
      </p:sp>
      <p:sp>
        <p:nvSpPr>
          <p:cNvPr id="7" name="Content Placeholder 6">
            <a:extLst>
              <a:ext uri="{FF2B5EF4-FFF2-40B4-BE49-F238E27FC236}">
                <a16:creationId xmlns:a16="http://schemas.microsoft.com/office/drawing/2014/main" id="{9E484FFE-E6CB-9657-C769-7E65DF161736}"/>
              </a:ext>
            </a:extLst>
          </p:cNvPr>
          <p:cNvSpPr>
            <a:spLocks noGrp="1"/>
          </p:cNvSpPr>
          <p:nvPr>
            <p:ph sz="quarter" idx="12"/>
          </p:nvPr>
        </p:nvSpPr>
        <p:spPr>
          <a:xfrm>
            <a:off x="645765" y="2066412"/>
            <a:ext cx="5792984" cy="4156588"/>
          </a:xfrm>
        </p:spPr>
        <p:txBody>
          <a:bodyPr/>
          <a:lstStyle/>
          <a:p>
            <a:r>
              <a:rPr lang="en-US" dirty="0"/>
              <a:t>Ce </a:t>
            </a:r>
            <a:r>
              <a:rPr lang="en-US" dirty="0" err="1"/>
              <a:t>ați</a:t>
            </a:r>
            <a:r>
              <a:rPr lang="en-US" dirty="0"/>
              <a:t> </a:t>
            </a:r>
            <a:r>
              <a:rPr lang="en-US" dirty="0" err="1"/>
              <a:t>produs</a:t>
            </a:r>
            <a:r>
              <a:rPr lang="en-US" dirty="0"/>
              <a:t>?  
Ce a </a:t>
            </a:r>
            <a:r>
              <a:rPr lang="en-US" dirty="0" err="1"/>
              <a:t>funcționat</a:t>
            </a:r>
            <a:r>
              <a:rPr lang="en-US" dirty="0"/>
              <a:t> bine?  
Ce a </a:t>
            </a:r>
            <a:r>
              <a:rPr lang="en-US" dirty="0" err="1"/>
              <a:t>fost</a:t>
            </a:r>
            <a:r>
              <a:rPr lang="en-US" dirty="0"/>
              <a:t> </a:t>
            </a:r>
            <a:r>
              <a:rPr lang="en-US" dirty="0" err="1"/>
              <a:t>dificil</a:t>
            </a:r>
            <a:r>
              <a:rPr lang="en-US" dirty="0"/>
              <a:t>?  
Cum </a:t>
            </a:r>
            <a:r>
              <a:rPr lang="en-US" dirty="0" err="1"/>
              <a:t>ar</a:t>
            </a:r>
            <a:r>
              <a:rPr lang="en-US" dirty="0"/>
              <a:t> </a:t>
            </a:r>
            <a:r>
              <a:rPr lang="en-US" dirty="0" err="1"/>
              <a:t>putea</a:t>
            </a:r>
            <a:r>
              <a:rPr lang="en-US" dirty="0"/>
              <a:t> fi </a:t>
            </a:r>
            <a:r>
              <a:rPr lang="en-US" dirty="0" err="1"/>
              <a:t>îmbunătățită</a:t>
            </a:r>
            <a:r>
              <a:rPr lang="en-US" dirty="0"/>
              <a:t> </a:t>
            </a:r>
            <a:r>
              <a:rPr lang="en-US" dirty="0" err="1"/>
              <a:t>această</a:t>
            </a:r>
            <a:r>
              <a:rPr lang="en-US" dirty="0"/>
              <a:t> </a:t>
            </a:r>
            <a:r>
              <a:rPr lang="en-US" dirty="0" err="1"/>
              <a:t>activitate</a:t>
            </a:r>
            <a:r>
              <a:rPr lang="en-US" dirty="0"/>
              <a:t>?</a:t>
            </a:r>
          </a:p>
        </p:txBody>
      </p:sp>
      <p:pic>
        <p:nvPicPr>
          <p:cNvPr id="2" name="Picture Placeholder 4">
            <a:extLst>
              <a:ext uri="{FF2B5EF4-FFF2-40B4-BE49-F238E27FC236}">
                <a16:creationId xmlns:a16="http://schemas.microsoft.com/office/drawing/2014/main" id="{9E1F427A-3D09-FDCC-1BCE-8C577635BEBA}"/>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355833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2B120-FFCA-54D5-E12E-A49328F061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21E7EC-022B-1557-E78A-BB7B8DB2AAD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Aplicarea</a:t>
            </a:r>
            <a:r>
              <a:rPr lang="en-US" dirty="0">
                <a:solidFill>
                  <a:srgbClr val="255839"/>
                </a:solidFill>
              </a:rPr>
              <a:t> </a:t>
            </a:r>
            <a:r>
              <a:rPr lang="en-US" dirty="0" err="1">
                <a:solidFill>
                  <a:srgbClr val="255839"/>
                </a:solidFill>
              </a:rPr>
              <a:t>în</a:t>
            </a:r>
            <a:r>
              <a:rPr lang="en-US" dirty="0">
                <a:solidFill>
                  <a:srgbClr val="255839"/>
                </a:solidFill>
              </a:rPr>
              <a:t> Practica </a:t>
            </a:r>
            <a:r>
              <a:rPr lang="en-US" dirty="0" err="1">
                <a:solidFill>
                  <a:srgbClr val="255839"/>
                </a:solidFill>
              </a:rPr>
              <a:t>Instruirii</a:t>
            </a:r>
            <a:endParaRPr lang="el-GR" dirty="0">
              <a:solidFill>
                <a:srgbClr val="255839"/>
              </a:solidFill>
            </a:endParaRPr>
          </a:p>
        </p:txBody>
      </p:sp>
      <p:sp>
        <p:nvSpPr>
          <p:cNvPr id="7" name="Content Placeholder 6">
            <a:extLst>
              <a:ext uri="{FF2B5EF4-FFF2-40B4-BE49-F238E27FC236}">
                <a16:creationId xmlns:a16="http://schemas.microsoft.com/office/drawing/2014/main" id="{D738ABFE-0AA2-DD80-D108-DE9FE3EA0F5C}"/>
              </a:ext>
            </a:extLst>
          </p:cNvPr>
          <p:cNvSpPr>
            <a:spLocks noGrp="1"/>
          </p:cNvSpPr>
          <p:nvPr>
            <p:ph sz="quarter" idx="12"/>
          </p:nvPr>
        </p:nvSpPr>
        <p:spPr>
          <a:xfrm>
            <a:off x="399369" y="1449388"/>
            <a:ext cx="9313591" cy="5157229"/>
          </a:xfrm>
        </p:spPr>
        <p:txBody>
          <a:bodyPr/>
          <a:lstStyle/>
          <a:p>
            <a:pPr marL="0" indent="0">
              <a:buNone/>
            </a:pPr>
            <a:r>
              <a:rPr lang="en-US" dirty="0"/>
              <a:t>Cum </a:t>
            </a:r>
            <a:r>
              <a:rPr lang="en-US" dirty="0" err="1"/>
              <a:t>poate</a:t>
            </a:r>
            <a:r>
              <a:rPr lang="en-US" dirty="0"/>
              <a:t> fi </a:t>
            </a:r>
            <a:r>
              <a:rPr lang="en-US" dirty="0" err="1"/>
              <a:t>folosit</a:t>
            </a:r>
            <a:r>
              <a:rPr lang="en-US" dirty="0"/>
              <a:t> </a:t>
            </a:r>
            <a:r>
              <a:rPr lang="en-US" dirty="0" err="1"/>
              <a:t>acest</a:t>
            </a:r>
            <a:r>
              <a:rPr lang="en-US" dirty="0"/>
              <a:t> </a:t>
            </a:r>
            <a:r>
              <a:rPr lang="en-US" dirty="0" err="1"/>
              <a:t>lucru</a:t>
            </a:r>
            <a:r>
              <a:rPr lang="en-US" dirty="0"/>
              <a:t> </a:t>
            </a:r>
            <a:r>
              <a:rPr lang="en-US" dirty="0" err="1"/>
              <a:t>în</a:t>
            </a:r>
            <a:r>
              <a:rPr lang="en-US" dirty="0"/>
              <a:t> propria </a:t>
            </a:r>
            <a:r>
              <a:rPr lang="en-US" dirty="0" err="1"/>
              <a:t>dvs</a:t>
            </a:r>
            <a:r>
              <a:rPr lang="en-US" dirty="0"/>
              <a:t>. </a:t>
            </a:r>
            <a:r>
              <a:rPr lang="en-US" dirty="0" err="1"/>
              <a:t>predare</a:t>
            </a:r>
            <a:r>
              <a:rPr lang="en-US" dirty="0"/>
              <a:t>??</a:t>
            </a:r>
          </a:p>
          <a:p>
            <a:pPr marL="0" indent="0">
              <a:buNone/>
            </a:pPr>
            <a:endParaRPr lang="en-US" dirty="0"/>
          </a:p>
          <a:p>
            <a:pPr marL="0" indent="0">
              <a:buNone/>
            </a:pPr>
            <a:r>
              <a:rPr lang="it-IT" dirty="0"/>
              <a:t>V</a:t>
            </a:r>
            <a:r>
              <a:rPr lang="en-US" dirty="0"/>
              <a:t>ă</a:t>
            </a:r>
            <a:r>
              <a:rPr lang="it-IT" dirty="0"/>
              <a:t> rug</a:t>
            </a:r>
            <a:r>
              <a:rPr lang="en-US" dirty="0"/>
              <a:t>ă</a:t>
            </a:r>
            <a:r>
              <a:rPr lang="it-IT" dirty="0"/>
              <a:t>m sa lua</a:t>
            </a:r>
            <a:r>
              <a:rPr lang="en-US" dirty="0"/>
              <a:t>ț</a:t>
            </a:r>
            <a:r>
              <a:rPr lang="it-IT" dirty="0"/>
              <a:t>i în considerare </a:t>
            </a:r>
            <a:r>
              <a:rPr lang="en-US" dirty="0"/>
              <a:t>:</a:t>
            </a:r>
          </a:p>
          <a:p>
            <a:r>
              <a:rPr lang="en-US" dirty="0" err="1"/>
              <a:t>Grupul</a:t>
            </a:r>
            <a:r>
              <a:rPr lang="en-US" dirty="0"/>
              <a:t> de </a:t>
            </a:r>
            <a:r>
              <a:rPr lang="en-US" dirty="0" err="1"/>
              <a:t>cursanți</a:t>
            </a:r>
            <a:r>
              <a:rPr lang="en-US" dirty="0"/>
              <a:t> 
</a:t>
            </a:r>
            <a:r>
              <a:rPr lang="en-US" dirty="0" err="1"/>
              <a:t>Formatul</a:t>
            </a:r>
            <a:r>
              <a:rPr lang="en-US" dirty="0"/>
              <a:t> de </a:t>
            </a:r>
            <a:r>
              <a:rPr lang="en-US" dirty="0" err="1"/>
              <a:t>livrare</a:t>
            </a:r>
            <a:r>
              <a:rPr lang="en-US" dirty="0"/>
              <a:t> 
</a:t>
            </a:r>
            <a:r>
              <a:rPr lang="en-US" dirty="0" err="1"/>
              <a:t>Contextul</a:t>
            </a:r>
            <a:r>
              <a:rPr lang="en-US" dirty="0"/>
              <a:t> local 
</a:t>
            </a:r>
            <a:r>
              <a:rPr lang="en-US" dirty="0" err="1"/>
              <a:t>Posibilele</a:t>
            </a:r>
            <a:r>
              <a:rPr lang="en-US" dirty="0"/>
              <a:t> </a:t>
            </a:r>
            <a:r>
              <a:rPr lang="en-US" dirty="0" err="1"/>
              <a:t>adaptări</a:t>
            </a:r>
            <a:r>
              <a:rPr lang="en-US" dirty="0"/>
              <a:t> 
</a:t>
            </a:r>
            <a:r>
              <a:rPr lang="en-US" dirty="0" err="1"/>
              <a:t>Nevoile</a:t>
            </a:r>
            <a:r>
              <a:rPr lang="en-US" dirty="0"/>
              <a:t> de </a:t>
            </a:r>
            <a:r>
              <a:rPr lang="en-US" dirty="0" err="1"/>
              <a:t>accesibilitate</a:t>
            </a:r>
            <a:endParaRPr lang="en-US" dirty="0"/>
          </a:p>
        </p:txBody>
      </p:sp>
    </p:spTree>
    <p:extLst>
      <p:ext uri="{BB962C8B-B14F-4D97-AF65-F5344CB8AC3E}">
        <p14:creationId xmlns:p14="http://schemas.microsoft.com/office/powerpoint/2010/main" val="3043031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D8F54-506E-AD3E-BA7A-B24C92C76E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3AEABF-379A-637D-1967-BF2AB4CFB4D2}"/>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Adaptarea</a:t>
            </a:r>
            <a:r>
              <a:rPr lang="en-US" dirty="0">
                <a:solidFill>
                  <a:srgbClr val="255839"/>
                </a:solidFill>
              </a:rPr>
              <a:t> </a:t>
            </a:r>
            <a:r>
              <a:rPr lang="en-US" dirty="0" err="1">
                <a:solidFill>
                  <a:srgbClr val="255839"/>
                </a:solidFill>
              </a:rPr>
              <a:t>activității</a:t>
            </a:r>
            <a:endParaRPr lang="el-GR" dirty="0">
              <a:solidFill>
                <a:srgbClr val="255839"/>
              </a:solidFill>
            </a:endParaRPr>
          </a:p>
        </p:txBody>
      </p:sp>
      <p:sp>
        <p:nvSpPr>
          <p:cNvPr id="7" name="Content Placeholder 6">
            <a:extLst>
              <a:ext uri="{FF2B5EF4-FFF2-40B4-BE49-F238E27FC236}">
                <a16:creationId xmlns:a16="http://schemas.microsoft.com/office/drawing/2014/main" id="{0C952D02-9676-20D3-C709-F24121FB0327}"/>
              </a:ext>
            </a:extLst>
          </p:cNvPr>
          <p:cNvSpPr>
            <a:spLocks noGrp="1"/>
          </p:cNvSpPr>
          <p:nvPr>
            <p:ph sz="quarter" idx="12"/>
          </p:nvPr>
        </p:nvSpPr>
        <p:spPr>
          <a:xfrm>
            <a:off x="399369" y="1449388"/>
            <a:ext cx="9313591" cy="5157229"/>
          </a:xfrm>
        </p:spPr>
        <p:txBody>
          <a:bodyPr/>
          <a:lstStyle/>
          <a:p>
            <a:pPr marL="0" indent="0">
              <a:buNone/>
            </a:pPr>
            <a:r>
              <a:rPr lang="en-US" dirty="0" err="1"/>
              <a:t>Când</a:t>
            </a:r>
            <a:r>
              <a:rPr lang="en-US" dirty="0"/>
              <a:t> </a:t>
            </a:r>
            <a:r>
              <a:rPr lang="en-US" dirty="0" err="1"/>
              <a:t>adaptați</a:t>
            </a:r>
            <a:r>
              <a:rPr lang="en-US" dirty="0"/>
              <a:t> </a:t>
            </a:r>
            <a:r>
              <a:rPr lang="en-US" dirty="0" err="1"/>
              <a:t>această</a:t>
            </a:r>
            <a:r>
              <a:rPr lang="en-US" dirty="0"/>
              <a:t> </a:t>
            </a:r>
            <a:r>
              <a:rPr lang="en-US" dirty="0" err="1"/>
              <a:t>activitate</a:t>
            </a:r>
            <a:r>
              <a:rPr lang="en-US" dirty="0"/>
              <a:t>, </a:t>
            </a:r>
            <a:r>
              <a:rPr lang="en-US" dirty="0" err="1"/>
              <a:t>păstrați</a:t>
            </a:r>
            <a:r>
              <a:rPr lang="en-US" dirty="0"/>
              <a:t> :</a:t>
            </a:r>
          </a:p>
          <a:p>
            <a:r>
              <a:rPr lang="en-US" dirty="0" err="1"/>
              <a:t>rezultatele</a:t>
            </a:r>
            <a:r>
              <a:rPr lang="en-US" dirty="0"/>
              <a:t> </a:t>
            </a:r>
            <a:r>
              <a:rPr lang="en-US" dirty="0" err="1"/>
              <a:t>învățării</a:t>
            </a:r>
            <a:r>
              <a:rPr lang="en-US" dirty="0"/>
              <a:t> 
</a:t>
            </a:r>
            <a:r>
              <a:rPr lang="en-US" dirty="0" err="1"/>
              <a:t>cadrul</a:t>
            </a:r>
            <a:r>
              <a:rPr lang="en-US" dirty="0"/>
              <a:t> de </a:t>
            </a:r>
            <a:r>
              <a:rPr lang="en-US" dirty="0" err="1"/>
              <a:t>calitate</a:t>
            </a:r>
            <a:r>
              <a:rPr lang="en-US" dirty="0"/>
              <a:t> ESE 
</a:t>
            </a:r>
            <a:r>
              <a:rPr lang="en-US" dirty="0" err="1"/>
              <a:t>focalizarea</a:t>
            </a:r>
            <a:r>
              <a:rPr lang="en-US" dirty="0"/>
              <a:t> </a:t>
            </a:r>
            <a:r>
              <a:rPr lang="en-US" dirty="0" err="1"/>
              <a:t>practică</a:t>
            </a:r>
            <a:r>
              <a:rPr lang="en-US" dirty="0"/>
              <a:t> 
</a:t>
            </a:r>
            <a:r>
              <a:rPr lang="en-US" dirty="0" err="1"/>
              <a:t>legătura</a:t>
            </a:r>
            <a:r>
              <a:rPr lang="en-US" dirty="0"/>
              <a:t> cu </a:t>
            </a:r>
            <a:r>
              <a:rPr lang="en-US" dirty="0" err="1"/>
              <a:t>competențele</a:t>
            </a:r>
            <a:r>
              <a:rPr lang="en-US" dirty="0"/>
              <a:t> de </a:t>
            </a:r>
            <a:r>
              <a:rPr lang="en-US" dirty="0" err="1"/>
              <a:t>sustenabilitate</a:t>
            </a:r>
            <a:r>
              <a:rPr lang="en-US" dirty="0"/>
              <a:t> </a:t>
            </a:r>
          </a:p>
          <a:p>
            <a:pPr marL="0" indent="0">
              <a:buNone/>
            </a:pPr>
            <a:endParaRPr lang="en-US" dirty="0"/>
          </a:p>
          <a:p>
            <a:pPr marL="0" indent="0">
              <a:buNone/>
            </a:pPr>
            <a:r>
              <a:rPr lang="en-US" dirty="0" err="1"/>
              <a:t>Puteți</a:t>
            </a:r>
            <a:r>
              <a:rPr lang="en-US" dirty="0"/>
              <a:t> </a:t>
            </a:r>
            <a:r>
              <a:rPr lang="en-US" dirty="0" err="1"/>
              <a:t>adapta</a:t>
            </a:r>
            <a:r>
              <a:rPr lang="en-US" dirty="0"/>
              <a:t>:</a:t>
            </a:r>
          </a:p>
          <a:p>
            <a:r>
              <a:rPr lang="en-US" dirty="0" err="1"/>
              <a:t>examplele</a:t>
            </a:r>
            <a:r>
              <a:rPr lang="en-US" dirty="0"/>
              <a:t> </a:t>
            </a:r>
          </a:p>
          <a:p>
            <a:r>
              <a:rPr lang="en-US" dirty="0" err="1"/>
              <a:t>limbajul</a:t>
            </a:r>
            <a:r>
              <a:rPr lang="en-US" dirty="0"/>
              <a:t> </a:t>
            </a:r>
          </a:p>
          <a:p>
            <a:r>
              <a:rPr lang="en-US" dirty="0" err="1"/>
              <a:t>nivelul</a:t>
            </a:r>
            <a:r>
              <a:rPr lang="en-US" dirty="0"/>
              <a:t> </a:t>
            </a:r>
            <a:r>
              <a:rPr lang="en-US" dirty="0" err="1"/>
              <a:t>cursantului</a:t>
            </a:r>
            <a:endParaRPr lang="en-US" dirty="0"/>
          </a:p>
          <a:p>
            <a:r>
              <a:rPr lang="en-US" dirty="0" err="1"/>
              <a:t>contextul</a:t>
            </a:r>
            <a:r>
              <a:rPr lang="en-US" dirty="0"/>
              <a:t> </a:t>
            </a:r>
            <a:r>
              <a:rPr lang="en-US" dirty="0" err="1"/>
              <a:t>național</a:t>
            </a:r>
            <a:r>
              <a:rPr lang="en-US" dirty="0"/>
              <a:t> </a:t>
            </a:r>
            <a:r>
              <a:rPr lang="en-US" dirty="0" err="1"/>
              <a:t>sau</a:t>
            </a:r>
            <a:r>
              <a:rPr lang="en-US" dirty="0"/>
              <a:t> sectorial</a:t>
            </a:r>
          </a:p>
        </p:txBody>
      </p:sp>
    </p:spTree>
    <p:extLst>
      <p:ext uri="{BB962C8B-B14F-4D97-AF65-F5344CB8AC3E}">
        <p14:creationId xmlns:p14="http://schemas.microsoft.com/office/powerpoint/2010/main" val="3355236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pt-BR" dirty="0">
                <a:solidFill>
                  <a:srgbClr val="255839"/>
                </a:solidFill>
              </a:rPr>
              <a:t>Legătura cu Portofoliul 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normAutofit/>
          </a:bodyPr>
          <a:lstStyle/>
          <a:p>
            <a:pPr marL="0" indent="0">
              <a:buNone/>
            </a:pPr>
            <a:r>
              <a:rPr lang="en-US" dirty="0" err="1"/>
              <a:t>Acest</a:t>
            </a:r>
            <a:r>
              <a:rPr lang="en-US" dirty="0"/>
              <a:t> </a:t>
            </a:r>
            <a:r>
              <a:rPr lang="en-US" dirty="0" err="1"/>
              <a:t>modul</a:t>
            </a:r>
            <a:r>
              <a:rPr lang="en-US" dirty="0"/>
              <a:t> </a:t>
            </a:r>
            <a:r>
              <a:rPr lang="en-US" dirty="0" err="1"/>
              <a:t>contribuie</a:t>
            </a:r>
            <a:r>
              <a:rPr lang="en-US" dirty="0"/>
              <a:t> la </a:t>
            </a:r>
            <a:r>
              <a:rPr lang="en-US" dirty="0" err="1"/>
              <a:t>Portofoliul</a:t>
            </a:r>
            <a:r>
              <a:rPr lang="en-US" dirty="0"/>
              <a:t> </a:t>
            </a:r>
            <a:r>
              <a:rPr lang="en-US" dirty="0" err="1"/>
              <a:t>Formatorului</a:t>
            </a:r>
            <a:r>
              <a:rPr lang="en-US" dirty="0"/>
              <a:t> </a:t>
            </a:r>
            <a:r>
              <a:rPr lang="en-US" dirty="0" err="1"/>
              <a:t>prin</a:t>
            </a:r>
            <a:r>
              <a:rPr lang="en-US" dirty="0"/>
              <a:t>:</a:t>
            </a:r>
          </a:p>
          <a:p>
            <a:r>
              <a:rPr lang="en-US" b="1" dirty="0" err="1"/>
              <a:t>prezentare</a:t>
            </a:r>
            <a:r>
              <a:rPr lang="en-US" b="1" dirty="0"/>
              <a:t> </a:t>
            </a:r>
            <a:r>
              <a:rPr lang="en-US" b="1" dirty="0" err="1"/>
              <a:t>generală</a:t>
            </a:r>
            <a:r>
              <a:rPr lang="en-US" b="1" dirty="0"/>
              <a:t> a </a:t>
            </a:r>
            <a:r>
              <a:rPr lang="en-US" b="1" dirty="0" err="1"/>
              <a:t>pedagogiei</a:t>
            </a:r>
            <a:r>
              <a:rPr lang="en-US" b="1" dirty="0"/>
              <a:t> </a:t>
            </a:r>
            <a:r>
              <a:rPr lang="en-US" b="1" dirty="0" err="1"/>
              <a:t>digitale</a:t>
            </a:r>
            <a:r>
              <a:rPr lang="en-US" b="1" dirty="0"/>
              <a:t>, </a:t>
            </a:r>
            <a:r>
              <a:rPr lang="en-US" b="1" dirty="0" err="1"/>
              <a:t>evaluării</a:t>
            </a:r>
            <a:r>
              <a:rPr lang="en-US" b="1" dirty="0"/>
              <a:t> </a:t>
            </a:r>
            <a:r>
              <a:rPr lang="en-US" b="1" dirty="0" err="1"/>
              <a:t>digitale</a:t>
            </a:r>
            <a:r>
              <a:rPr lang="en-US" b="1" dirty="0"/>
              <a:t> </a:t>
            </a:r>
            <a:r>
              <a:rPr lang="en-US" b="1" dirty="0" err="1"/>
              <a:t>și</a:t>
            </a:r>
            <a:r>
              <a:rPr lang="en-US" b="1" dirty="0"/>
              <a:t> feedback-</a:t>
            </a:r>
            <a:r>
              <a:rPr lang="en-US" b="1" dirty="0" err="1"/>
              <a:t>ului</a:t>
            </a:r>
            <a:r>
              <a:rPr lang="en-US" b="1" dirty="0"/>
              <a:t> digital
</a:t>
            </a:r>
            <a:r>
              <a:rPr lang="en-US" b="1" dirty="0" err="1"/>
              <a:t>proiecte</a:t>
            </a:r>
            <a:r>
              <a:rPr lang="en-US" b="1" dirty="0"/>
              <a:t> de </a:t>
            </a:r>
            <a:r>
              <a:rPr lang="en-US" b="1" dirty="0" err="1"/>
              <a:t>rubrici</a:t>
            </a:r>
            <a:r>
              <a:rPr lang="en-US" b="1" dirty="0"/>
              <a:t> de feedback
</a:t>
            </a:r>
            <a:r>
              <a:rPr lang="en-US" b="1" dirty="0" err="1"/>
              <a:t>activitate</a:t>
            </a:r>
            <a:r>
              <a:rPr lang="en-US" b="1" dirty="0"/>
              <a:t> de </a:t>
            </a:r>
            <a:r>
              <a:rPr lang="en-US" b="1" dirty="0" err="1"/>
              <a:t>evaluare</a:t>
            </a:r>
            <a:r>
              <a:rPr lang="en-US" b="1" dirty="0"/>
              <a:t> </a:t>
            </a:r>
            <a:r>
              <a:rPr lang="en-US" b="1" dirty="0" err="1"/>
              <a:t>colegială</a:t>
            </a:r>
            <a:r>
              <a:rPr lang="en-US" b="1" dirty="0"/>
              <a:t> </a:t>
            </a:r>
            <a:r>
              <a:rPr lang="en-US" b="1" dirty="0" err="1"/>
              <a:t>preliminara</a:t>
            </a:r>
            <a:r>
              <a:rPr lang="en-US" b="1" dirty="0"/>
              <a:t>
</a:t>
            </a:r>
            <a:r>
              <a:rPr lang="en-US" b="1" dirty="0" err="1"/>
              <a:t>idei</a:t>
            </a:r>
            <a:r>
              <a:rPr lang="en-US" b="1" dirty="0"/>
              <a:t> de </a:t>
            </a:r>
            <a:r>
              <a:rPr lang="en-US" b="1" dirty="0" err="1"/>
              <a:t>implementare</a:t>
            </a:r>
            <a:r>
              <a:rPr lang="en-US" b="1" dirty="0"/>
              <a:t>
</a:t>
            </a:r>
            <a:r>
              <a:rPr lang="en-US" b="1" dirty="0" err="1"/>
              <a:t>reflecție</a:t>
            </a:r>
            <a:endParaRPr lang="en-US" b="1" dirty="0"/>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Întrebări</a:t>
            </a:r>
            <a:r>
              <a:rPr lang="en-US" dirty="0">
                <a:solidFill>
                  <a:srgbClr val="255839"/>
                </a:solidFill>
              </a:rPr>
              <a:t> de </a:t>
            </a:r>
            <a:r>
              <a:rPr lang="en-US" dirty="0" err="1">
                <a:solidFill>
                  <a:srgbClr val="255839"/>
                </a:solidFill>
              </a:rPr>
              <a:t>reflecție</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err="1"/>
              <a:t>Întrebări</a:t>
            </a:r>
            <a:r>
              <a:rPr lang="en-US" dirty="0"/>
              <a:t> de </a:t>
            </a:r>
            <a:r>
              <a:rPr lang="en-US" dirty="0" err="1"/>
              <a:t>reflecție</a:t>
            </a:r>
            <a:r>
              <a:rPr lang="en-US" dirty="0"/>
              <a:t>:</a:t>
            </a:r>
          </a:p>
          <a:p>
            <a:r>
              <a:rPr lang="en-US" dirty="0"/>
              <a:t>Ce am </a:t>
            </a:r>
            <a:r>
              <a:rPr lang="en-US" dirty="0" err="1"/>
              <a:t>învățat</a:t>
            </a:r>
            <a:r>
              <a:rPr lang="en-US" dirty="0"/>
              <a:t> ca formator?  
Cum pot </a:t>
            </a:r>
            <a:r>
              <a:rPr lang="en-US" dirty="0" err="1"/>
              <a:t>folosi</a:t>
            </a:r>
            <a:r>
              <a:rPr lang="en-US" dirty="0"/>
              <a:t> </a:t>
            </a:r>
            <a:r>
              <a:rPr lang="en-US" dirty="0" err="1"/>
              <a:t>acest</a:t>
            </a:r>
            <a:r>
              <a:rPr lang="en-US" dirty="0"/>
              <a:t> </a:t>
            </a:r>
            <a:r>
              <a:rPr lang="en-US" dirty="0" err="1"/>
              <a:t>lucru</a:t>
            </a:r>
            <a:r>
              <a:rPr lang="en-US" dirty="0"/>
              <a:t> </a:t>
            </a:r>
            <a:r>
              <a:rPr lang="en-US" dirty="0" err="1"/>
              <a:t>în</a:t>
            </a:r>
            <a:r>
              <a:rPr lang="en-US" dirty="0"/>
              <a:t> propria </a:t>
            </a:r>
            <a:r>
              <a:rPr lang="en-US" dirty="0" err="1"/>
              <a:t>mea</a:t>
            </a:r>
            <a:r>
              <a:rPr lang="en-US" dirty="0"/>
              <a:t> </a:t>
            </a:r>
            <a:r>
              <a:rPr lang="en-US" dirty="0" err="1"/>
              <a:t>predare</a:t>
            </a:r>
            <a:r>
              <a:rPr lang="en-US" dirty="0"/>
              <a:t>?  
De </a:t>
            </a:r>
            <a:r>
              <a:rPr lang="en-US" dirty="0" err="1"/>
              <a:t>ce</a:t>
            </a:r>
            <a:r>
              <a:rPr lang="en-US" dirty="0"/>
              <a:t> </a:t>
            </a:r>
            <a:r>
              <a:rPr lang="en-US" dirty="0" err="1"/>
              <a:t>sprijin</a:t>
            </a:r>
            <a:r>
              <a:rPr lang="en-US" dirty="0"/>
              <a:t> </a:t>
            </a:r>
            <a:r>
              <a:rPr lang="en-US" dirty="0" err="1"/>
              <a:t>ar</a:t>
            </a:r>
            <a:r>
              <a:rPr lang="en-US" dirty="0"/>
              <a:t> </a:t>
            </a:r>
            <a:r>
              <a:rPr lang="en-US" dirty="0" err="1"/>
              <a:t>avea</a:t>
            </a:r>
            <a:r>
              <a:rPr lang="en-US" dirty="0"/>
              <a:t> </a:t>
            </a:r>
            <a:r>
              <a:rPr lang="en-US" dirty="0" err="1"/>
              <a:t>nevoie</a:t>
            </a:r>
            <a:r>
              <a:rPr lang="en-US" dirty="0"/>
              <a:t> </a:t>
            </a:r>
            <a:r>
              <a:rPr lang="en-US" dirty="0" err="1"/>
              <a:t>cursanții</a:t>
            </a:r>
            <a:r>
              <a:rPr lang="en-US" dirty="0"/>
              <a:t>?  
Ce </a:t>
            </a:r>
            <a:r>
              <a:rPr lang="en-US" dirty="0" err="1"/>
              <a:t>aș</a:t>
            </a:r>
            <a:r>
              <a:rPr lang="en-US" dirty="0"/>
              <a:t> </a:t>
            </a:r>
            <a:r>
              <a:rPr lang="en-US" dirty="0" err="1"/>
              <a:t>adapta</a:t>
            </a:r>
            <a:r>
              <a:rPr lang="en-US" dirty="0"/>
              <a:t> </a:t>
            </a:r>
            <a:r>
              <a:rPr lang="en-US" dirty="0" err="1"/>
              <a:t>pentru</a:t>
            </a:r>
            <a:r>
              <a:rPr lang="en-US" dirty="0"/>
              <a:t> </a:t>
            </a:r>
            <a:r>
              <a:rPr lang="en-US" dirty="0" err="1"/>
              <a:t>contextul</a:t>
            </a:r>
            <a:r>
              <a:rPr lang="en-US" dirty="0"/>
              <a:t> meu?</a:t>
            </a:r>
          </a:p>
        </p:txBody>
      </p:sp>
    </p:spTree>
    <p:extLst>
      <p:ext uri="{BB962C8B-B14F-4D97-AF65-F5344CB8AC3E}">
        <p14:creationId xmlns:p14="http://schemas.microsoft.com/office/powerpoint/2010/main" val="250407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5827-7F40-E831-7BAB-0CA571E4D0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BAFB6-8B72-9CD4-19EF-9F47F803468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Feedback-ul </a:t>
            </a:r>
            <a:r>
              <a:rPr lang="en-US" dirty="0" err="1">
                <a:solidFill>
                  <a:srgbClr val="255839"/>
                </a:solidFill>
              </a:rPr>
              <a:t>colegilor</a:t>
            </a:r>
            <a:endParaRPr lang="el-GR" dirty="0">
              <a:solidFill>
                <a:srgbClr val="255839"/>
              </a:solidFill>
            </a:endParaRPr>
          </a:p>
        </p:txBody>
      </p:sp>
      <p:sp>
        <p:nvSpPr>
          <p:cNvPr id="7" name="Content Placeholder 6">
            <a:extLst>
              <a:ext uri="{FF2B5EF4-FFF2-40B4-BE49-F238E27FC236}">
                <a16:creationId xmlns:a16="http://schemas.microsoft.com/office/drawing/2014/main" id="{030CBD84-B284-C4B2-189C-A11C020499CC}"/>
              </a:ext>
            </a:extLst>
          </p:cNvPr>
          <p:cNvSpPr>
            <a:spLocks noGrp="1"/>
          </p:cNvSpPr>
          <p:nvPr>
            <p:ph sz="quarter" idx="12"/>
          </p:nvPr>
        </p:nvSpPr>
        <p:spPr>
          <a:xfrm>
            <a:off x="399369" y="1449388"/>
            <a:ext cx="9313591" cy="5157229"/>
          </a:xfrm>
        </p:spPr>
        <p:txBody>
          <a:bodyPr/>
          <a:lstStyle/>
          <a:p>
            <a:pPr marL="0" indent="0">
              <a:buNone/>
            </a:pPr>
            <a:r>
              <a:rPr lang="en-US" dirty="0" err="1"/>
              <a:t>Prompturi</a:t>
            </a:r>
            <a:r>
              <a:rPr lang="en-US" dirty="0"/>
              <a:t> </a:t>
            </a:r>
            <a:r>
              <a:rPr lang="en-US" dirty="0" err="1"/>
              <a:t>pentru</a:t>
            </a:r>
            <a:r>
              <a:rPr lang="en-US" dirty="0"/>
              <a:t> feedback-ul </a:t>
            </a:r>
            <a:r>
              <a:rPr lang="en-US" dirty="0" err="1"/>
              <a:t>între</a:t>
            </a:r>
            <a:r>
              <a:rPr lang="en-US" dirty="0"/>
              <a:t> </a:t>
            </a:r>
            <a:r>
              <a:rPr lang="en-US" dirty="0" err="1"/>
              <a:t>colegi</a:t>
            </a:r>
            <a:r>
              <a:rPr lang="en-US" dirty="0"/>
              <a:t>:</a:t>
            </a:r>
          </a:p>
          <a:p>
            <a:r>
              <a:rPr lang="en-US" dirty="0"/>
              <a:t>Un </a:t>
            </a:r>
            <a:r>
              <a:rPr lang="en-US" dirty="0" err="1"/>
              <a:t>punct</a:t>
            </a:r>
            <a:r>
              <a:rPr lang="en-US" dirty="0"/>
              <a:t> fort al </a:t>
            </a:r>
            <a:r>
              <a:rPr lang="en-US" dirty="0" err="1"/>
              <a:t>activității</a:t>
            </a:r>
            <a:r>
              <a:rPr lang="en-US" dirty="0"/>
              <a:t>/</a:t>
            </a:r>
            <a:r>
              <a:rPr lang="en-US" dirty="0" err="1"/>
              <a:t>rezultatului</a:t>
            </a:r>
            <a:r>
              <a:rPr lang="en-US" dirty="0"/>
              <a:t>
O </a:t>
            </a:r>
            <a:r>
              <a:rPr lang="en-US" dirty="0" err="1"/>
              <a:t>sugestie</a:t>
            </a:r>
            <a:r>
              <a:rPr lang="en-US" dirty="0"/>
              <a:t> </a:t>
            </a:r>
            <a:r>
              <a:rPr lang="en-US" dirty="0" err="1"/>
              <a:t>pentru</a:t>
            </a:r>
            <a:r>
              <a:rPr lang="en-US" dirty="0"/>
              <a:t> </a:t>
            </a:r>
            <a:r>
              <a:rPr lang="en-US" dirty="0" err="1"/>
              <a:t>îmbunătățire</a:t>
            </a:r>
            <a:r>
              <a:rPr lang="en-US" dirty="0"/>
              <a:t> 
O </a:t>
            </a:r>
            <a:r>
              <a:rPr lang="en-US" dirty="0" err="1"/>
              <a:t>întrebare</a:t>
            </a:r>
            <a:r>
              <a:rPr lang="en-US" dirty="0"/>
              <a:t> </a:t>
            </a:r>
            <a:r>
              <a:rPr lang="en-US" dirty="0" err="1"/>
              <a:t>pentru</a:t>
            </a:r>
            <a:r>
              <a:rPr lang="en-US" dirty="0"/>
              <a:t> </a:t>
            </a:r>
            <a:r>
              <a:rPr lang="en-US" dirty="0" err="1"/>
              <a:t>reflecție</a:t>
            </a:r>
            <a:r>
              <a:rPr lang="en-US" dirty="0"/>
              <a:t> </a:t>
            </a:r>
            <a:r>
              <a:rPr lang="en-US" dirty="0" err="1"/>
              <a:t>suplimentară</a:t>
            </a:r>
            <a:endParaRPr lang="en-US" dirty="0"/>
          </a:p>
        </p:txBody>
      </p:sp>
    </p:spTree>
    <p:extLst>
      <p:ext uri="{BB962C8B-B14F-4D97-AF65-F5344CB8AC3E}">
        <p14:creationId xmlns:p14="http://schemas.microsoft.com/office/powerpoint/2010/main" val="1263017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de-DE" dirty="0"/>
              <a:t>Activitate de predare</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70" y="2177491"/>
            <a:ext cx="6371016" cy="4429126"/>
          </a:xfrm>
        </p:spPr>
        <p:txBody>
          <a:bodyPr/>
          <a:lstStyle/>
          <a:p>
            <a:pPr marL="0" indent="0">
              <a:buNone/>
            </a:pPr>
            <a:r>
              <a:rPr lang="en-US" b="1" dirty="0" err="1"/>
              <a:t>Durata</a:t>
            </a:r>
            <a:r>
              <a:rPr lang="en-US" b="1" dirty="0"/>
              <a:t>:</a:t>
            </a:r>
            <a:r>
              <a:rPr lang="en-US" dirty="0"/>
              <a:t> 1 </a:t>
            </a:r>
            <a:r>
              <a:rPr lang="en-US" dirty="0" err="1"/>
              <a:t>oră</a:t>
            </a:r>
            <a:endParaRPr lang="en-US" dirty="0"/>
          </a:p>
          <a:p>
            <a:pPr marL="0" indent="0">
              <a:buNone/>
            </a:pPr>
            <a:endParaRPr lang="en-US" dirty="0"/>
          </a:p>
          <a:p>
            <a:pPr marL="0" indent="0">
              <a:buNone/>
            </a:pP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a:t>
            </a:r>
          </a:p>
          <a:p>
            <a:r>
              <a:rPr lang="en-US" dirty="0" err="1"/>
              <a:t>Pregătească</a:t>
            </a:r>
            <a:r>
              <a:rPr lang="en-US" dirty="0"/>
              <a:t> </a:t>
            </a:r>
            <a:r>
              <a:rPr lang="en-US" dirty="0" err="1"/>
              <a:t>sau</a:t>
            </a:r>
            <a:r>
              <a:rPr lang="en-US" dirty="0"/>
              <a:t> </a:t>
            </a:r>
            <a:r>
              <a:rPr lang="en-US" dirty="0" err="1"/>
              <a:t>îmbunătățească</a:t>
            </a:r>
            <a:r>
              <a:rPr lang="en-US" dirty="0"/>
              <a:t> o </a:t>
            </a:r>
            <a:r>
              <a:rPr lang="en-US" dirty="0" err="1"/>
              <a:t>activitate</a:t>
            </a:r>
            <a:r>
              <a:rPr lang="en-US" dirty="0"/>
              <a:t> </a:t>
            </a:r>
            <a:r>
              <a:rPr lang="en-US" dirty="0" err="1"/>
              <a:t>didactică</a:t>
            </a:r>
            <a:r>
              <a:rPr lang="en-US" dirty="0"/>
              <a:t>
</a:t>
            </a:r>
            <a:r>
              <a:rPr lang="en-US" dirty="0" err="1"/>
              <a:t>Includă</a:t>
            </a:r>
            <a:r>
              <a:rPr lang="en-US" dirty="0"/>
              <a:t> o </a:t>
            </a:r>
            <a:r>
              <a:rPr lang="en-US" dirty="0" err="1"/>
              <a:t>scurtă</a:t>
            </a:r>
            <a:r>
              <a:rPr lang="en-US" dirty="0"/>
              <a:t> </a:t>
            </a:r>
            <a:r>
              <a:rPr lang="en-US" dirty="0" err="1"/>
              <a:t>reflecție</a:t>
            </a:r>
            <a:r>
              <a:rPr lang="en-US" dirty="0"/>
              <a:t> </a:t>
            </a:r>
            <a:r>
              <a:rPr lang="en-US" dirty="0" err="1"/>
              <a:t>asupra</a:t>
            </a:r>
            <a:r>
              <a:rPr lang="en-US" dirty="0"/>
              <a:t> </a:t>
            </a:r>
            <a:r>
              <a:rPr lang="en-US" dirty="0" err="1"/>
              <a:t>facilitării</a:t>
            </a:r>
            <a:r>
              <a:rPr lang="en-US" dirty="0"/>
              <a:t>, feedback-</a:t>
            </a:r>
            <a:r>
              <a:rPr lang="en-US" dirty="0" err="1"/>
              <a:t>ului</a:t>
            </a:r>
            <a:r>
              <a:rPr lang="en-US" dirty="0"/>
              <a:t> </a:t>
            </a:r>
            <a:r>
              <a:rPr lang="en-US" dirty="0" err="1"/>
              <a:t>și</a:t>
            </a:r>
            <a:r>
              <a:rPr lang="en-US" dirty="0"/>
              <a:t> </a:t>
            </a:r>
            <a:r>
              <a:rPr lang="en-US" dirty="0" err="1"/>
              <a:t>evaluării</a:t>
            </a:r>
            <a:r>
              <a:rPr lang="en-US" dirty="0"/>
              <a:t>.</a:t>
            </a:r>
          </a:p>
          <a:p>
            <a:endParaRPr lang="en-US" dirty="0"/>
          </a:p>
          <a:p>
            <a:pPr marL="0" indent="0">
              <a:buNone/>
            </a:pPr>
            <a:r>
              <a:rPr lang="en-US" b="1" dirty="0" err="1"/>
              <a:t>Rezultat</a:t>
            </a:r>
            <a:r>
              <a:rPr lang="en-US" b="1" dirty="0"/>
              <a:t> </a:t>
            </a:r>
            <a:r>
              <a:rPr lang="en-US" b="1" dirty="0" err="1"/>
              <a:t>așteptat</a:t>
            </a:r>
            <a:r>
              <a:rPr lang="en-US" b="1" dirty="0"/>
              <a:t>:</a:t>
            </a:r>
            <a:r>
              <a:rPr lang="en-US" dirty="0"/>
              <a:t> Micro-</a:t>
            </a:r>
            <a:r>
              <a:rPr lang="en-US" dirty="0" err="1"/>
              <a:t>predare</a:t>
            </a:r>
            <a:r>
              <a:rPr lang="en-US" dirty="0"/>
              <a:t>, feedback-ul </a:t>
            </a:r>
            <a:r>
              <a:rPr lang="en-US" dirty="0" err="1"/>
              <a:t>colegilor</a:t>
            </a:r>
            <a:r>
              <a:rPr lang="en-US" dirty="0"/>
              <a:t> </a:t>
            </a:r>
            <a:r>
              <a:rPr lang="en-US" dirty="0" err="1"/>
              <a:t>și</a:t>
            </a:r>
            <a:r>
              <a:rPr lang="en-US" dirty="0"/>
              <a:t> </a:t>
            </a:r>
            <a:r>
              <a:rPr lang="en-US" dirty="0" err="1"/>
              <a:t>secțiunea</a:t>
            </a:r>
            <a:r>
              <a:rPr lang="en-US" dirty="0"/>
              <a:t> de </a:t>
            </a:r>
            <a:r>
              <a:rPr lang="en-US" dirty="0" err="1"/>
              <a:t>portofoliu</a:t>
            </a:r>
            <a:endParaRPr lang="en-US" dirty="0"/>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normAutofit/>
          </a:bodyPr>
          <a:lstStyle/>
          <a:p>
            <a:r>
              <a:rPr lang="hr-HR" dirty="0">
                <a:solidFill>
                  <a:srgbClr val="255839"/>
                </a:solidFill>
              </a:rPr>
              <a:t>Sarcina de învățare autodirijată</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24577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Rezumat și pași următori</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lstStyle/>
          <a:p>
            <a:pPr marL="0" indent="0">
              <a:buNone/>
            </a:pPr>
            <a:r>
              <a:rPr lang="en-US" dirty="0" err="1"/>
              <a:t>În</a:t>
            </a:r>
            <a:r>
              <a:rPr lang="en-US" dirty="0"/>
              <a:t> </a:t>
            </a:r>
            <a:r>
              <a:rPr lang="en-US" dirty="0" err="1"/>
              <a:t>acest</a:t>
            </a:r>
            <a:r>
              <a:rPr lang="en-US" dirty="0"/>
              <a:t> </a:t>
            </a:r>
            <a:r>
              <a:rPr lang="en-US" dirty="0" err="1"/>
              <a:t>modul</a:t>
            </a:r>
            <a:r>
              <a:rPr lang="en-US" dirty="0"/>
              <a:t>, am </a:t>
            </a:r>
            <a:r>
              <a:rPr lang="en-US" dirty="0" err="1"/>
              <a:t>abordat</a:t>
            </a:r>
            <a:r>
              <a:rPr lang="en-US" dirty="0"/>
              <a:t>:</a:t>
            </a:r>
          </a:p>
          <a:p>
            <a:r>
              <a:rPr lang="en-US" dirty="0"/>
              <a:t>Principii </a:t>
            </a:r>
            <a:r>
              <a:rPr lang="en-US" dirty="0" err="1"/>
              <a:t>cheie</a:t>
            </a:r>
            <a:r>
              <a:rPr lang="en-US" dirty="0"/>
              <a:t> ale </a:t>
            </a:r>
            <a:r>
              <a:rPr lang="en-US" dirty="0" err="1"/>
              <a:t>pedagogiei</a:t>
            </a:r>
            <a:r>
              <a:rPr lang="en-US" dirty="0"/>
              <a:t> </a:t>
            </a:r>
            <a:r>
              <a:rPr lang="en-US" dirty="0" err="1"/>
              <a:t>digitale</a:t>
            </a:r>
            <a:r>
              <a:rPr lang="en-US" dirty="0"/>
              <a:t>
</a:t>
            </a:r>
            <a:r>
              <a:rPr lang="en-US" dirty="0" err="1"/>
              <a:t>Evaluare</a:t>
            </a:r>
            <a:r>
              <a:rPr lang="en-US" dirty="0"/>
              <a:t> </a:t>
            </a:r>
            <a:r>
              <a:rPr lang="en-US" dirty="0" err="1"/>
              <a:t>digitală</a:t>
            </a:r>
            <a:r>
              <a:rPr lang="en-US" dirty="0"/>
              <a:t> </a:t>
            </a:r>
            <a:r>
              <a:rPr lang="en-US" dirty="0" err="1"/>
              <a:t>și</a:t>
            </a:r>
            <a:r>
              <a:rPr lang="en-US" dirty="0"/>
              <a:t> feedback digital
</a:t>
            </a:r>
            <a:r>
              <a:rPr lang="en-US" dirty="0" err="1"/>
              <a:t>Revizuire</a:t>
            </a:r>
            <a:r>
              <a:rPr lang="en-US" dirty="0"/>
              <a:t> </a:t>
            </a:r>
            <a:r>
              <a:rPr lang="en-US" dirty="0" err="1"/>
              <a:t>digitală</a:t>
            </a:r>
            <a:r>
              <a:rPr lang="en-US" dirty="0"/>
              <a:t> </a:t>
            </a:r>
            <a:r>
              <a:rPr lang="en-US" dirty="0" err="1"/>
              <a:t>colegială</a:t>
            </a:r>
            <a:endParaRPr lang="en-US" dirty="0"/>
          </a:p>
          <a:p>
            <a:pPr marL="0" indent="0">
              <a:buNone/>
            </a:pPr>
            <a:r>
              <a:rPr lang="en-US" dirty="0" err="1"/>
              <a:t>Pașii</a:t>
            </a:r>
            <a:r>
              <a:rPr lang="en-US" dirty="0"/>
              <a:t> </a:t>
            </a:r>
            <a:r>
              <a:rPr lang="en-US" dirty="0" err="1"/>
              <a:t>următori</a:t>
            </a:r>
            <a:r>
              <a:rPr lang="en-US" dirty="0"/>
              <a:t>:</a:t>
            </a:r>
          </a:p>
          <a:p>
            <a:r>
              <a:rPr lang="en-US" dirty="0" err="1"/>
              <a:t>finalizarea</a:t>
            </a:r>
            <a:r>
              <a:rPr lang="en-US" dirty="0"/>
              <a:t> </a:t>
            </a:r>
            <a:r>
              <a:rPr lang="en-US" dirty="0" err="1"/>
              <a:t>sarcinii</a:t>
            </a:r>
            <a:r>
              <a:rPr lang="en-US" dirty="0"/>
              <a:t> SDL 
</a:t>
            </a:r>
            <a:r>
              <a:rPr lang="en-US" dirty="0" err="1"/>
              <a:t>adăugarea</a:t>
            </a:r>
            <a:r>
              <a:rPr lang="en-US" dirty="0"/>
              <a:t> </a:t>
            </a:r>
            <a:r>
              <a:rPr lang="en-US" dirty="0" err="1"/>
              <a:t>rezultatelor</a:t>
            </a:r>
            <a:r>
              <a:rPr lang="en-US" dirty="0"/>
              <a:t> </a:t>
            </a:r>
            <a:r>
              <a:rPr lang="en-US" dirty="0" err="1"/>
              <a:t>în</a:t>
            </a:r>
            <a:r>
              <a:rPr lang="en-US" dirty="0"/>
              <a:t> </a:t>
            </a:r>
            <a:r>
              <a:rPr lang="en-US" dirty="0" err="1"/>
              <a:t>Portofoliul</a:t>
            </a:r>
            <a:r>
              <a:rPr lang="en-US" dirty="0"/>
              <a:t> </a:t>
            </a:r>
            <a:r>
              <a:rPr lang="en-US" dirty="0" err="1"/>
              <a:t>Formatorului</a:t>
            </a:r>
            <a:r>
              <a:rPr lang="en-US" dirty="0"/>
              <a:t>
</a:t>
            </a:r>
            <a:r>
              <a:rPr lang="en-US" dirty="0" err="1"/>
              <a:t>Pregătirea</a:t>
            </a:r>
            <a:r>
              <a:rPr lang="en-US" dirty="0"/>
              <a:t> </a:t>
            </a:r>
            <a:r>
              <a:rPr lang="en-US" dirty="0" err="1"/>
              <a:t>pentru</a:t>
            </a:r>
            <a:r>
              <a:rPr lang="en-US" dirty="0"/>
              <a:t> </a:t>
            </a:r>
            <a:r>
              <a:rPr lang="en-US" dirty="0" err="1"/>
              <a:t>următorul</a:t>
            </a:r>
            <a:r>
              <a:rPr lang="en-US" dirty="0"/>
              <a:t> </a:t>
            </a:r>
            <a:r>
              <a:rPr lang="en-US" dirty="0" err="1"/>
              <a:t>modul</a:t>
            </a:r>
            <a:endParaRPr lang="en-US" dirty="0"/>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Resurse</a:t>
            </a:r>
            <a:r>
              <a:rPr lang="en-US" dirty="0">
                <a:solidFill>
                  <a:srgbClr val="255839"/>
                </a:solidFill>
              </a:rPr>
              <a:t> (</a:t>
            </a:r>
            <a:r>
              <a:rPr lang="en-US" dirty="0" err="1">
                <a:solidFill>
                  <a:srgbClr val="255839"/>
                </a:solidFill>
              </a:rPr>
              <a:t>opțional</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pPr marL="0" indent="0">
              <a:buNone/>
            </a:pPr>
            <a:r>
              <a:rPr lang="fr-FR" dirty="0" err="1"/>
              <a:t>Resurse</a:t>
            </a:r>
            <a:r>
              <a:rPr lang="fr-FR" dirty="0"/>
              <a:t> utile </a:t>
            </a:r>
            <a:r>
              <a:rPr lang="fr-FR" dirty="0" err="1"/>
              <a:t>pentru</a:t>
            </a:r>
            <a:r>
              <a:rPr lang="fr-FR" dirty="0"/>
              <a:t> </a:t>
            </a:r>
            <a:r>
              <a:rPr lang="fr-FR" dirty="0" err="1"/>
              <a:t>acest</a:t>
            </a:r>
            <a:r>
              <a:rPr lang="fr-FR" dirty="0"/>
              <a:t> </a:t>
            </a:r>
            <a:r>
              <a:rPr lang="fr-FR" dirty="0" err="1"/>
              <a:t>modul</a:t>
            </a:r>
            <a:r>
              <a:rPr lang="en-US" dirty="0"/>
              <a:t>:</a:t>
            </a:r>
          </a:p>
          <a:p>
            <a:r>
              <a:rPr lang="en-US" dirty="0"/>
              <a:t>"</a:t>
            </a:r>
            <a:r>
              <a:rPr lang="en-US" dirty="0" err="1"/>
              <a:t>Profilul</a:t>
            </a:r>
            <a:r>
              <a:rPr lang="en-US" dirty="0"/>
              <a:t> </a:t>
            </a:r>
            <a:r>
              <a:rPr lang="en-US" dirty="0" err="1"/>
              <a:t>și</a:t>
            </a:r>
            <a:r>
              <a:rPr lang="en-US" dirty="0"/>
              <a:t> </a:t>
            </a:r>
            <a:r>
              <a:rPr lang="en-US" dirty="0" err="1"/>
              <a:t>curriculumul</a:t>
            </a:r>
            <a:r>
              <a:rPr lang="en-US" dirty="0"/>
              <a:t> </a:t>
            </a:r>
            <a:r>
              <a:rPr lang="en-US" dirty="0" err="1"/>
              <a:t>competențelor</a:t>
            </a:r>
            <a:r>
              <a:rPr lang="en-US" dirty="0"/>
              <a:t> </a:t>
            </a:r>
            <a:r>
              <a:rPr lang="en-US" dirty="0" err="1"/>
              <a:t>în</a:t>
            </a:r>
            <a:r>
              <a:rPr lang="en-US" dirty="0"/>
              <a:t> </a:t>
            </a:r>
            <a:r>
              <a:rPr lang="en-US" dirty="0" err="1"/>
              <a:t>sustenabilitate</a:t>
            </a:r>
            <a:r>
              <a:rPr lang="en-US" dirty="0"/>
              <a:t> WP2-EU" 
"</a:t>
            </a:r>
            <a:r>
              <a:rPr lang="en-US" dirty="0" err="1"/>
              <a:t>Curriculumul</a:t>
            </a:r>
            <a:r>
              <a:rPr lang="en-US" dirty="0"/>
              <a:t> WP2 ESE"</a:t>
            </a:r>
          </a:p>
        </p:txBody>
      </p:sp>
    </p:spTree>
    <p:extLst>
      <p:ext uri="{BB962C8B-B14F-4D97-AF65-F5344CB8AC3E}">
        <p14:creationId xmlns:p14="http://schemas.microsoft.com/office/powerpoint/2010/main" val="149290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EA3FC-96CC-43BA-806E-2CF52D696D57}">
  <ds:schemaRefs>
    <ds:schemaRef ds:uri="ae859902-f1fd-4f3a-8fb9-c0cffbef4f8c"/>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aa394546-8d08-47b8-b65b-6cfd0f54d94c"/>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12BA3A6-BAAE-4681-ADDD-5256E57CF3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394546-8d08-47b8-b65b-6cfd0f54d94c"/>
    <ds:schemaRef ds:uri="ae859902-f1fd-4f3a-8fb9-c0cffbef4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TotalTime>
  <Words>2335</Words>
  <Application>Microsoft Office PowerPoint</Application>
  <PresentationFormat>Widescreen</PresentationFormat>
  <Paragraphs>168</Paragraphs>
  <Slides>32</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Arial</vt:lpstr>
      <vt:lpstr>Calibri</vt:lpstr>
      <vt:lpstr>Open Sans</vt:lpstr>
      <vt:lpstr>Trebuchet MS</vt:lpstr>
      <vt:lpstr>Wingdings</vt:lpstr>
      <vt:lpstr>Wingdings 3</vt:lpstr>
      <vt:lpstr>CARDET Course template</vt:lpstr>
      <vt:lpstr>Facet</vt:lpstr>
      <vt:lpstr>PowerPoint Presentation</vt:lpstr>
      <vt:lpstr>Foaia de parcurs a sesiunii</vt:lpstr>
      <vt:lpstr>Prezentare generală a modulului</vt:lpstr>
      <vt:lpstr>Rezultatele învățării</vt:lpstr>
      <vt:lpstr>Reflecție de deschidere / Încălzire</vt:lpstr>
      <vt:lpstr>Pedagogia Instruirii Digitale</vt:lpstr>
      <vt:lpstr>Evaluarea Instruirii Digitale</vt:lpstr>
      <vt:lpstr>Feedback digital </vt:lpstr>
      <vt:lpstr>Utilizarea materialelor ESE în acest modul</vt:lpstr>
      <vt:lpstr>Discuție de tip punct de control</vt:lpstr>
      <vt:lpstr>Activitate practică1</vt:lpstr>
      <vt:lpstr>Rezultatul activității practice</vt:lpstr>
      <vt:lpstr>Partajare în grup/Debriefing</vt:lpstr>
      <vt:lpstr>Aplicarea în Practica Instruirii</vt:lpstr>
      <vt:lpstr>Adaptarea activității</vt:lpstr>
      <vt:lpstr>Activitate practică2</vt:lpstr>
      <vt:lpstr>Rezultatul activității practice</vt:lpstr>
      <vt:lpstr>Partajare în grup/Debriefing</vt:lpstr>
      <vt:lpstr>Aplicarea în Practica Instruirii</vt:lpstr>
      <vt:lpstr>Adaptarea activității</vt:lpstr>
      <vt:lpstr>Activitate practică3</vt:lpstr>
      <vt:lpstr>Rezultatul activității practice</vt:lpstr>
      <vt:lpstr>Partajare în grup/Debriefing</vt:lpstr>
      <vt:lpstr>Aplicarea în Practica Instruirii</vt:lpstr>
      <vt:lpstr>Adaptarea activității</vt:lpstr>
      <vt:lpstr>Legătura cu Portofoliul Formatorului</vt:lpstr>
      <vt:lpstr>Întrebări de reflecție</vt:lpstr>
      <vt:lpstr>Feedback-ul colegilor</vt:lpstr>
      <vt:lpstr>Sarcina de învățare autodirijată</vt:lpstr>
      <vt:lpstr>Rezumat și pași următori</vt:lpstr>
      <vt:lpstr>Resurse (opțional)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Georgeta CHIRLESAN (138809)</cp:lastModifiedBy>
  <cp:revision>215</cp:revision>
  <cp:lastPrinted>2018-07-25T11:23:29Z</cp:lastPrinted>
  <dcterms:created xsi:type="dcterms:W3CDTF">2014-07-11T09:12:14Z</dcterms:created>
  <dcterms:modified xsi:type="dcterms:W3CDTF">2026-09-01T16:35:08Z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