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68" r:id="rId5"/>
    <p:sldMasterId id="2147483670" r:id="rId6"/>
  </p:sldMasterIdLst>
  <p:notesMasterIdLst>
    <p:notesMasterId r:id="rId39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</p:sldIdLst>
  <p:sldSz cx="12192000" cy="6858000"/>
  <p:notesSz cx="6858000" cy="9144000"/>
  <p:embeddedFontLst>
    <p:embeddedFont>
      <p:font typeface="Open Sans" panose="020B0606030504020204" pitchFamily="34" charset="0"/>
      <p:regular r:id="rId40"/>
      <p:bold r:id="rId41"/>
      <p:italic r:id="rId42"/>
      <p:boldItalic r:id="rId43"/>
    </p:embeddedFont>
    <p:embeddedFont>
      <p:font typeface="Trebuchet MS" panose="020B0603020202020204" pitchFamily="34" charset="0"/>
      <p:regular r:id="rId44"/>
      <p:bold r:id="rId45"/>
      <p:italic r:id="rId46"/>
      <p:boldItalic r:id="rId4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8" roundtripDataSignature="AMtx7miDuXfdktsBmlmNRxYyPjn1G/RM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105" d="100"/>
          <a:sy n="105" d="100"/>
        </p:scale>
        <p:origin x="79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viewProps" Target="viewProps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font" Target="fonts/font5.fntdata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font" Target="fonts/font4.fntdata"/><Relationship Id="rId48" Type="http://customschemas.google.com/relationships/presentationmetadata" Target="metadata"/><Relationship Id="rId8" Type="http://schemas.openxmlformats.org/officeDocument/2006/relationships/slide" Target="slides/slide2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font" Target="fonts/font7.fntdata"/><Relationship Id="rId20" Type="http://schemas.openxmlformats.org/officeDocument/2006/relationships/slide" Target="slides/slide14.xml"/><Relationship Id="rId41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6" name="Google Shape;24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Fonte dell'immagine: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Immagine creata con Sora (generata dall'IA), per SUSTAIN-EU CU4 “Obiettivo e introduzione al modulo”. Nessun contenuto di terze parti; nessuna persona o marchio identificabile. Prompt archiviato nei registri del progetto.</a:t>
            </a:r>
            <a:endParaRPr b="1"/>
          </a:p>
        </p:txBody>
      </p:sp>
      <p:sp>
        <p:nvSpPr>
          <p:cNvPr id="247" name="Google Shape;247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Fonte dell'immagine: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Immagine creata con Sora (generata dall'IA), per SUSTAIN-EU CU4 “Obiettivo e introduzione al modulo”. Nessun contenuto di terze parti; nessuna persona o marchio identificabile. Prompt archiviato nei registri del progetto.</a:t>
            </a:r>
            <a:endParaRPr b="1"/>
          </a:p>
        </p:txBody>
      </p:sp>
      <p:sp>
        <p:nvSpPr>
          <p:cNvPr id="256" name="Google Shape;25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8" name="Google Shape;28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4" name="Google Shape;29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5" name="Google Shape;31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1" name="Google Shape;321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Fonte dell'immagine: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Immagine creata con Sora (generata dall’IA), per SUSTAIN-EU CU4 “Obiettivo e introduzione al modulo”. Nessun contenuto di terze parti; nessuna persona o marchio identificabile. Prompt archiviato nei registri del progetto.</a:t>
            </a:r>
            <a:endParaRPr b="1"/>
          </a:p>
        </p:txBody>
      </p:sp>
      <p:sp>
        <p:nvSpPr>
          <p:cNvPr id="322" name="Google Shape;322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7" name="Google Shape;357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Fonte dell'immagine: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Immagine creata con Sora (generata dall’IA), per SUSTAIN-EU CU4 “Obiettivo e introduzione al modulo”. Nessun contenuto di terze parti; nessuna persona o marchio identificabile. Prompt archiviato nei registri del progetto.</a:t>
            </a:r>
            <a:endParaRPr b="1"/>
          </a:p>
        </p:txBody>
      </p:sp>
      <p:sp>
        <p:nvSpPr>
          <p:cNvPr id="358" name="Google Shape;358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6" name="Google Shape;366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8" name="Google Shape;378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3" name="Google Shape;393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Fonte dell'immagine: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Immagine creata con Sora (generata dall’IA), per SUSTAIN-EU CU4 “Obiettivo e introduzione al modulo”. Nessun contenuto di terze parti; nessuna persona o marchio identificabile. Prompt archiviato nei registri del progetto.</a:t>
            </a:r>
            <a:endParaRPr b="1"/>
          </a:p>
        </p:txBody>
      </p:sp>
      <p:sp>
        <p:nvSpPr>
          <p:cNvPr id="394" name="Google Shape;394;p2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8" name="Google Shape;40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4" name="Google Shape;414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Fonte dell'immagine: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Immagine creata con Sora (generata dall’IA), per SUSTAIN-EU CU4 “Obiettivo e introduzione al modulo”. Nessun contenuto di terze parti; nessuna persona o marchio identificabile. Prompt archiviato nei registri del progetto.</a:t>
            </a:r>
            <a:endParaRPr b="1"/>
          </a:p>
        </p:txBody>
      </p:sp>
      <p:sp>
        <p:nvSpPr>
          <p:cNvPr id="415" name="Google Shape;415;p2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3" name="Google Shape;423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9" name="Google Shape;429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4" name="Google Shape;444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Fonte dell'immagine: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Immagine creata con Sora (generata dall'IA), per SUSTAIN-EU CU4 “Obiettivo e introduzione al modulo”. Nessun contenuto di terze parti; nessuna persona o marchio identificabile. Prompt archiviato nei registri del progetto.</a:t>
            </a:r>
            <a:endParaRPr b="1"/>
          </a:p>
        </p:txBody>
      </p:sp>
      <p:sp>
        <p:nvSpPr>
          <p:cNvPr id="445" name="Google Shape;445;p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9" name="Google Shape;459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- 1col">
  <p:cSld name="Title Text - 1col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4"/>
          <p:cNvSpPr txBox="1">
            <a:spLocks noGrp="1"/>
          </p:cNvSpPr>
          <p:nvPr>
            <p:ph type="body" idx="1"/>
          </p:nvPr>
        </p:nvSpPr>
        <p:spPr>
          <a:xfrm>
            <a:off x="399370" y="1449389"/>
            <a:ext cx="11393260" cy="5096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34036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2pPr>
            <a:lvl3pPr marL="1371600" lvl="2" indent="-34036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3pPr>
            <a:lvl4pPr marL="1828800" lvl="3" indent="-34036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4pPr>
            <a:lvl5pPr marL="2286000" lvl="4" indent="-34036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29" name="Google Shape;29;p3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Content - 2col">
  <p:cSld name="Title Subtitle Content - 2col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399369" y="1449388"/>
            <a:ext cx="11393261" cy="50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marL="457200" lvl="0" indent="-330200" algn="l">
              <a:spcBef>
                <a:spcPts val="1000"/>
              </a:spcBef>
              <a:spcAft>
                <a:spcPts val="0"/>
              </a:spcAft>
              <a:buSzPts val="1600"/>
              <a:buChar char="►"/>
              <a:defRPr sz="2000">
                <a:solidFill>
                  <a:srgbClr val="00ADB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32" name="Google Shape;32;p35"/>
          <p:cNvSpPr txBox="1">
            <a:spLocks noGrp="1"/>
          </p:cNvSpPr>
          <p:nvPr>
            <p:ph type="body" idx="2"/>
          </p:nvPr>
        </p:nvSpPr>
        <p:spPr>
          <a:xfrm>
            <a:off x="399369" y="2177491"/>
            <a:ext cx="11393260" cy="442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 sz="1800">
                <a:solidFill>
                  <a:schemeClr val="dk2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lvl="1" indent="-34036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2pPr>
            <a:lvl3pPr marL="1371600" lvl="2" indent="-34036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3pPr>
            <a:lvl4pPr marL="1828800" lvl="3" indent="-34036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4pPr>
            <a:lvl5pPr marL="2286000" lvl="4" indent="-340360" algn="l">
              <a:spcBef>
                <a:spcPts val="1000"/>
              </a:spcBef>
              <a:spcAft>
                <a:spcPts val="0"/>
              </a:spcAft>
              <a:buSzPts val="1760"/>
              <a:buChar char="►"/>
              <a:defRPr sz="2200"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39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6" name="Google Shape;36;p39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37" name="Google Shape;37;p39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8" name="Google Shape;38;p39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39" name="Google Shape;39;p39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0" name="Google Shape;40;p39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15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1" name="Google Shape;41;p39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7818">
                <a:alpha val="7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2" name="Google Shape;42;p39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7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3" name="Google Shape;43;p3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4" name="Google Shape;44;p39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45" name="Google Shape;45;p39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9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46" name="Google Shape;46;p39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3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3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0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4" name="Google Shape;54;p4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4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1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sz="40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4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6" name="Google Shape;66;p42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7" name="Google Shape;67;p4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4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4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3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3" name="Google Shape;73;p43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4" name="Google Shape;74;p43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75" name="Google Shape;75;p43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76" name="Google Shape;76;p4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4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4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46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6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91" name="Google Shape;91;p46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92" name="Google Shape;92;p4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4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7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sz="2400" b="0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7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47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99" name="Google Shape;99;p4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4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8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8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4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4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9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49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1" name="Google Shape;111;p49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4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4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4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5" name="Google Shape;115;p4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16" name="Google Shape;116;p49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800">
              <a:solidFill>
                <a:srgbClr val="BFE47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50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50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5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5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5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1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51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6" name="Google Shape;126;p51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5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5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5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0" name="Google Shape;130;p51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31" name="Google Shape;131;p5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8000">
                <a:solidFill>
                  <a:srgbClr val="BFE47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2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sz="4400" b="0" cap="none"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52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5" name="Google Shape;135;p52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5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5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5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5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53"/>
          <p:cNvSpPr txBox="1">
            <a:spLocks noGrp="1"/>
          </p:cNvSpPr>
          <p:nvPr>
            <p:ph type="body" idx="1"/>
          </p:nvPr>
        </p:nvSpPr>
        <p:spPr>
          <a:xfrm rot="5400000">
            <a:off x="3035281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2" name="Google Shape;142;p5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5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5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54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54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8" name="Google Shape;148;p5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5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5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3" name="Google Shape;153;p37"/>
          <p:cNvSpPr txBox="1">
            <a:spLocks noGrp="1"/>
          </p:cNvSpPr>
          <p:nvPr>
            <p:ph type="ctrTitle"/>
          </p:nvPr>
        </p:nvSpPr>
        <p:spPr>
          <a:xfrm>
            <a:off x="2179865" y="2628902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ADBB"/>
              </a:buClr>
              <a:buSzPts val="3200"/>
              <a:buFont typeface="Trebuchet MS"/>
              <a:buNone/>
              <a:defRPr sz="3200">
                <a:solidFill>
                  <a:srgbClr val="00ADB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Slide">
  <p:cSld name="3_Title Slide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74" name="Google Shape;174;p38"/>
          <p:cNvSpPr txBox="1">
            <a:spLocks noGrp="1"/>
          </p:cNvSpPr>
          <p:nvPr>
            <p:ph type="ctrTitle"/>
          </p:nvPr>
        </p:nvSpPr>
        <p:spPr>
          <a:xfrm>
            <a:off x="2179865" y="2628902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0ADBB"/>
              </a:buClr>
              <a:buSzPts val="3200"/>
              <a:buFont typeface="Trebuchet MS"/>
              <a:buNone/>
              <a:defRPr sz="3200">
                <a:solidFill>
                  <a:srgbClr val="00ADBB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- 1col">
  <p:cSld name="Title Text - 1col"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56"/>
          <p:cNvSpPr txBox="1">
            <a:spLocks noGrp="1"/>
          </p:cNvSpPr>
          <p:nvPr>
            <p:ph type="body" idx="1"/>
          </p:nvPr>
        </p:nvSpPr>
        <p:spPr>
          <a:xfrm>
            <a:off x="399370" y="1449389"/>
            <a:ext cx="11393260" cy="5096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1" name="Google Shape;181;p56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Content - 2col">
  <p:cSld name="Title Subtitle Content - 2col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57"/>
          <p:cNvSpPr txBox="1">
            <a:spLocks noGrp="1"/>
          </p:cNvSpPr>
          <p:nvPr>
            <p:ph type="body" idx="1"/>
          </p:nvPr>
        </p:nvSpPr>
        <p:spPr>
          <a:xfrm>
            <a:off x="399369" y="1449388"/>
            <a:ext cx="11393261" cy="50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DB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ADB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57"/>
          <p:cNvSpPr txBox="1">
            <a:spLocks noGrp="1"/>
          </p:cNvSpPr>
          <p:nvPr>
            <p:ph type="body" idx="2"/>
          </p:nvPr>
        </p:nvSpPr>
        <p:spPr>
          <a:xfrm>
            <a:off x="399370" y="2168526"/>
            <a:ext cx="11393260" cy="442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" name="Google Shape;185;p57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- 2col">
  <p:cSld name="Title Content - 2col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8"/>
          <p:cNvSpPr txBox="1">
            <a:spLocks noGrp="1"/>
          </p:cNvSpPr>
          <p:nvPr>
            <p:ph type="body" idx="1"/>
          </p:nvPr>
        </p:nvSpPr>
        <p:spPr>
          <a:xfrm>
            <a:off x="399370" y="1449389"/>
            <a:ext cx="5518830" cy="514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58"/>
          <p:cNvSpPr txBox="1">
            <a:spLocks noGrp="1"/>
          </p:cNvSpPr>
          <p:nvPr>
            <p:ph type="body" idx="2"/>
          </p:nvPr>
        </p:nvSpPr>
        <p:spPr>
          <a:xfrm>
            <a:off x="6273801" y="1449389"/>
            <a:ext cx="5518830" cy="514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58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ubtitle Text - 1col">
  <p:cSld name="Title Subtitle Text - 1col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9"/>
          <p:cNvSpPr txBox="1">
            <a:spLocks noGrp="1"/>
          </p:cNvSpPr>
          <p:nvPr>
            <p:ph type="body" idx="1"/>
          </p:nvPr>
        </p:nvSpPr>
        <p:spPr>
          <a:xfrm>
            <a:off x="399370" y="1449388"/>
            <a:ext cx="11393260" cy="506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p59"/>
          <p:cNvSpPr txBox="1">
            <a:spLocks noGrp="1"/>
          </p:cNvSpPr>
          <p:nvPr>
            <p:ph type="body" idx="2"/>
          </p:nvPr>
        </p:nvSpPr>
        <p:spPr>
          <a:xfrm>
            <a:off x="399370" y="2168525"/>
            <a:ext cx="5518830" cy="442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p59"/>
          <p:cNvSpPr txBox="1">
            <a:spLocks noGrp="1"/>
          </p:cNvSpPr>
          <p:nvPr>
            <p:ph type="body" idx="3"/>
          </p:nvPr>
        </p:nvSpPr>
        <p:spPr>
          <a:xfrm>
            <a:off x="6273801" y="2168525"/>
            <a:ext cx="5518830" cy="442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p59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Text - 1col">
  <p:cSld name="1_Title Text - 1col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0"/>
          <p:cNvSpPr txBox="1">
            <a:spLocks noGrp="1"/>
          </p:cNvSpPr>
          <p:nvPr>
            <p:ph type="body" idx="1"/>
          </p:nvPr>
        </p:nvSpPr>
        <p:spPr>
          <a:xfrm>
            <a:off x="399370" y="1449389"/>
            <a:ext cx="11393260" cy="5096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Google Shape;197;p60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ubtitle Content - 2col">
  <p:cSld name="1_Title Subtitle Content - 2col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1"/>
          <p:cNvSpPr txBox="1">
            <a:spLocks noGrp="1"/>
          </p:cNvSpPr>
          <p:nvPr>
            <p:ph type="body" idx="1"/>
          </p:nvPr>
        </p:nvSpPr>
        <p:spPr>
          <a:xfrm>
            <a:off x="399369" y="1449388"/>
            <a:ext cx="11393261" cy="50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DB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ADB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0" name="Google Shape;200;p61"/>
          <p:cNvSpPr txBox="1">
            <a:spLocks noGrp="1"/>
          </p:cNvSpPr>
          <p:nvPr>
            <p:ph type="body" idx="2"/>
          </p:nvPr>
        </p:nvSpPr>
        <p:spPr>
          <a:xfrm>
            <a:off x="399370" y="2168526"/>
            <a:ext cx="11393260" cy="442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1" name="Google Shape;201;p61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Content - 2col">
  <p:cSld name="1_Title Content - 2col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62"/>
          <p:cNvSpPr txBox="1">
            <a:spLocks noGrp="1"/>
          </p:cNvSpPr>
          <p:nvPr>
            <p:ph type="body" idx="1"/>
          </p:nvPr>
        </p:nvSpPr>
        <p:spPr>
          <a:xfrm>
            <a:off x="399370" y="1449389"/>
            <a:ext cx="5518830" cy="514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4" name="Google Shape;204;p62"/>
          <p:cNvSpPr txBox="1">
            <a:spLocks noGrp="1"/>
          </p:cNvSpPr>
          <p:nvPr>
            <p:ph type="body" idx="2"/>
          </p:nvPr>
        </p:nvSpPr>
        <p:spPr>
          <a:xfrm>
            <a:off x="6273801" y="1449389"/>
            <a:ext cx="5518830" cy="514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5" name="Google Shape;205;p62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ubtitle Text - 1col">
  <p:cSld name="1_Title Subtitle Text - 1col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63"/>
          <p:cNvSpPr txBox="1">
            <a:spLocks noGrp="1"/>
          </p:cNvSpPr>
          <p:nvPr>
            <p:ph type="body" idx="1"/>
          </p:nvPr>
        </p:nvSpPr>
        <p:spPr>
          <a:xfrm>
            <a:off x="399370" y="1449388"/>
            <a:ext cx="11393260" cy="506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8" name="Google Shape;208;p63"/>
          <p:cNvSpPr txBox="1">
            <a:spLocks noGrp="1"/>
          </p:cNvSpPr>
          <p:nvPr>
            <p:ph type="body" idx="2"/>
          </p:nvPr>
        </p:nvSpPr>
        <p:spPr>
          <a:xfrm>
            <a:off x="399370" y="2168525"/>
            <a:ext cx="5518830" cy="442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9" name="Google Shape;209;p63"/>
          <p:cNvSpPr txBox="1">
            <a:spLocks noGrp="1"/>
          </p:cNvSpPr>
          <p:nvPr>
            <p:ph type="body" idx="3"/>
          </p:nvPr>
        </p:nvSpPr>
        <p:spPr>
          <a:xfrm>
            <a:off x="6273801" y="2168525"/>
            <a:ext cx="5518830" cy="442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63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4_Title Slide">
  <p:cSld name="4_Title Slide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6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64"/>
          <p:cNvSpPr txBox="1">
            <a:spLocks noGrp="1"/>
          </p:cNvSpPr>
          <p:nvPr>
            <p:ph type="ctrTitle"/>
          </p:nvPr>
        </p:nvSpPr>
        <p:spPr>
          <a:xfrm>
            <a:off x="2179865" y="2628902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DBB"/>
              </a:buClr>
              <a:buSzPts val="3200"/>
              <a:buFont typeface="Calibri"/>
              <a:buNone/>
              <a:defRPr sz="3200">
                <a:solidFill>
                  <a:srgbClr val="00ADB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Text - 1col">
  <p:cSld name="2_Title Text - 1col"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5"/>
          <p:cNvSpPr txBox="1">
            <a:spLocks noGrp="1"/>
          </p:cNvSpPr>
          <p:nvPr>
            <p:ph type="body" idx="1"/>
          </p:nvPr>
        </p:nvSpPr>
        <p:spPr>
          <a:xfrm>
            <a:off x="399370" y="1449389"/>
            <a:ext cx="11393260" cy="5096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65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ubtitle Content - 2col">
  <p:cSld name="2_Title Subtitle Content - 2col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6"/>
          <p:cNvSpPr txBox="1">
            <a:spLocks noGrp="1"/>
          </p:cNvSpPr>
          <p:nvPr>
            <p:ph type="body" idx="1"/>
          </p:nvPr>
        </p:nvSpPr>
        <p:spPr>
          <a:xfrm>
            <a:off x="399369" y="1449388"/>
            <a:ext cx="11393261" cy="50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ADB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00ADB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9" name="Google Shape;219;p66"/>
          <p:cNvSpPr txBox="1">
            <a:spLocks noGrp="1"/>
          </p:cNvSpPr>
          <p:nvPr>
            <p:ph type="body" idx="2"/>
          </p:nvPr>
        </p:nvSpPr>
        <p:spPr>
          <a:xfrm>
            <a:off x="399370" y="2168526"/>
            <a:ext cx="11393260" cy="442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0" name="Google Shape;220;p66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Content - 2col">
  <p:cSld name="2_Title Content - 2col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67"/>
          <p:cNvSpPr txBox="1">
            <a:spLocks noGrp="1"/>
          </p:cNvSpPr>
          <p:nvPr>
            <p:ph type="body" idx="1"/>
          </p:nvPr>
        </p:nvSpPr>
        <p:spPr>
          <a:xfrm>
            <a:off x="399370" y="1449389"/>
            <a:ext cx="5518830" cy="514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3" name="Google Shape;223;p67"/>
          <p:cNvSpPr txBox="1">
            <a:spLocks noGrp="1"/>
          </p:cNvSpPr>
          <p:nvPr>
            <p:ph type="body" idx="2"/>
          </p:nvPr>
        </p:nvSpPr>
        <p:spPr>
          <a:xfrm>
            <a:off x="6273801" y="1449389"/>
            <a:ext cx="5518830" cy="5148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4" name="Google Shape;224;p67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3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ubtitle Text - 1col">
  <p:cSld name="2_Title Subtitle Text - 1col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8"/>
          <p:cNvSpPr txBox="1">
            <a:spLocks noGrp="1"/>
          </p:cNvSpPr>
          <p:nvPr>
            <p:ph type="body" idx="1"/>
          </p:nvPr>
        </p:nvSpPr>
        <p:spPr>
          <a:xfrm>
            <a:off x="399370" y="1449388"/>
            <a:ext cx="11393260" cy="506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6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accent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68"/>
          <p:cNvSpPr txBox="1">
            <a:spLocks noGrp="1"/>
          </p:cNvSpPr>
          <p:nvPr>
            <p:ph type="body" idx="2"/>
          </p:nvPr>
        </p:nvSpPr>
        <p:spPr>
          <a:xfrm>
            <a:off x="399370" y="2168525"/>
            <a:ext cx="5518830" cy="442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8" name="Google Shape;228;p68"/>
          <p:cNvSpPr txBox="1">
            <a:spLocks noGrp="1"/>
          </p:cNvSpPr>
          <p:nvPr>
            <p:ph type="body" idx="3"/>
          </p:nvPr>
        </p:nvSpPr>
        <p:spPr>
          <a:xfrm>
            <a:off x="6273801" y="2168525"/>
            <a:ext cx="5518830" cy="44291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9" name="Google Shape;229;p68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_Title Slide">
  <p:cSld name="5_Title Slide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6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DEFB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69"/>
          <p:cNvSpPr txBox="1">
            <a:spLocks noGrp="1"/>
          </p:cNvSpPr>
          <p:nvPr>
            <p:ph type="ctrTitle"/>
          </p:nvPr>
        </p:nvSpPr>
        <p:spPr>
          <a:xfrm>
            <a:off x="2179865" y="2628902"/>
            <a:ext cx="7832271" cy="160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ADBB"/>
              </a:buClr>
              <a:buSzPts val="3200"/>
              <a:buFont typeface="Calibri"/>
              <a:buNone/>
              <a:defRPr sz="3200">
                <a:solidFill>
                  <a:srgbClr val="00ADBB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3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Google Shape;11;p33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33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rgbClr val="D8D8D8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3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4" name="Google Shape;14;p33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5" name="Google Shape;15;p3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15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" name="Google Shape;16;p33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7818">
                <a:alpha val="7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7" name="Google Shape;17;p33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7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8" name="Google Shape;18;p33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9" name="Google Shape;19;p33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20" name="Google Shape;20;p33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9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21" name="Google Shape;21;p33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p33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2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6" name="Google Shape;26;p33" descr="A green and black logo&#10;&#10;AI-generated content may be incorrect."/>
          <p:cNvPicPr preferRelativeResize="0"/>
          <p:nvPr/>
        </p:nvPicPr>
        <p:blipFill rotWithShape="1">
          <a:blip r:embed="rId21">
            <a:alphaModFix/>
          </a:blip>
          <a:srcRect/>
          <a:stretch/>
        </p:blipFill>
        <p:spPr>
          <a:xfrm>
            <a:off x="368816" y="-252574"/>
            <a:ext cx="1408173" cy="140817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5" name="Google Shape;155;p3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56" name="Google Shape;156;p36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57" name="Google Shape;157;p36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58" name="Google Shape;158;p36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59" name="Google Shape;159;p36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0" name="Google Shape;160;p3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157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1" name="Google Shape;161;p36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E7818">
                <a:alpha val="7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2" name="Google Shape;162;p36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70196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3" name="Google Shape;163;p36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9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4" name="Google Shape;164;p3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  <p:sp>
          <p:nvSpPr>
            <p:cNvPr id="165" name="Google Shape;165;p36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98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endParaRPr>
            </a:p>
          </p:txBody>
        </p:sp>
      </p:grpSp>
      <p:sp>
        <p:nvSpPr>
          <p:cNvPr id="166" name="Google Shape;166;p3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67" name="Google Shape;167;p36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2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6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68" name="Google Shape;168;p3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69" name="Google Shape;169;p3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70" name="Google Shape;170;p3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u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71" name="Google Shape;171;p36" descr="A green and black logo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8816" y="-252574"/>
            <a:ext cx="1408173" cy="140817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55"/>
          <p:cNvSpPr txBox="1">
            <a:spLocks noGrp="1"/>
          </p:cNvSpPr>
          <p:nvPr>
            <p:ph type="title"/>
          </p:nvPr>
        </p:nvSpPr>
        <p:spPr>
          <a:xfrm>
            <a:off x="399370" y="252828"/>
            <a:ext cx="11393260" cy="67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alibri"/>
              <a:buNone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pic>
        <p:nvPicPr>
          <p:cNvPr id="177" name="Google Shape;177;p55" descr="A green and black logo&#10;&#10;AI-generated content may be incorrect."/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273423" y="-166137"/>
            <a:ext cx="1408173" cy="1408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5" descr="A blue text on a black background&#10;&#10;AI-generated content may be incorrect."/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10674759" y="420687"/>
            <a:ext cx="1117871" cy="23452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13" Type="http://schemas.openxmlformats.org/officeDocument/2006/relationships/image" Target="../media/image19.jpg"/><Relationship Id="rId18" Type="http://schemas.openxmlformats.org/officeDocument/2006/relationships/image" Target="../media/image24.pn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12" Type="http://schemas.openxmlformats.org/officeDocument/2006/relationships/image" Target="../media/image18.jp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32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jpg"/><Relationship Id="rId15" Type="http://schemas.openxmlformats.org/officeDocument/2006/relationships/image" Target="../media/image21.jpg"/><Relationship Id="rId10" Type="http://schemas.openxmlformats.org/officeDocument/2006/relationships/image" Target="../media/image16.jpg"/><Relationship Id="rId4" Type="http://schemas.openxmlformats.org/officeDocument/2006/relationships/image" Target="../media/image10.png"/><Relationship Id="rId9" Type="http://schemas.openxmlformats.org/officeDocument/2006/relationships/image" Target="../media/image15.jpg"/><Relationship Id="rId1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"/>
          <p:cNvSpPr txBox="1"/>
          <p:nvPr/>
        </p:nvSpPr>
        <p:spPr>
          <a:xfrm>
            <a:off x="3169920" y="5687475"/>
            <a:ext cx="5090160" cy="101059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383842"/>
                </a:solidFill>
                <a:latin typeface="Open Sans"/>
                <a:ea typeface="Open Sans"/>
                <a:cs typeface="Open Sans"/>
                <a:sym typeface="Open Sans"/>
              </a:rPr>
              <a:t>Finanziato dall’Unione Europea. Le opinioni e i punti di vista espressi sono tuttavia esclusivamente quelli degli autori e non riflettono necessariamente quelli dell’Unione Europea o dell’Agenzia esecutiva europea per l’istruzione e la cultura (EACEA). Né l’Unione Europea né l’EACEA possono essere ritenute responsabili al riguardo. Numero del progetto: 2024-1-PT01-KA220-VET-000252771</a:t>
            </a:r>
            <a:endParaRPr/>
          </a:p>
        </p:txBody>
      </p:sp>
      <p:sp>
        <p:nvSpPr>
          <p:cNvPr id="238" name="Google Shape;238;p1"/>
          <p:cNvSpPr/>
          <p:nvPr/>
        </p:nvSpPr>
        <p:spPr>
          <a:xfrm>
            <a:off x="3834618" y="4750419"/>
            <a:ext cx="4522763" cy="430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Elaborato da: UPB</a:t>
            </a:r>
            <a:endParaRPr/>
          </a:p>
        </p:txBody>
      </p:sp>
      <p:sp>
        <p:nvSpPr>
          <p:cNvPr id="239" name="Google Shape;239;p1"/>
          <p:cNvSpPr/>
          <p:nvPr/>
        </p:nvSpPr>
        <p:spPr>
          <a:xfrm>
            <a:off x="314960" y="182880"/>
            <a:ext cx="1757680" cy="589280"/>
          </a:xfrm>
          <a:prstGeom prst="rect">
            <a:avLst/>
          </a:prstGeom>
          <a:solidFill>
            <a:schemeClr val="lt1"/>
          </a:solidFill>
          <a:ln w="19050" cap="rnd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0" name="Google Shape;240;p1" descr="A green and black logo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 t="32394" b="29006"/>
          <a:stretch/>
        </p:blipFill>
        <p:spPr>
          <a:xfrm>
            <a:off x="0" y="0"/>
            <a:ext cx="4506769" cy="1739590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1"/>
          <p:cNvSpPr txBox="1"/>
          <p:nvPr/>
        </p:nvSpPr>
        <p:spPr>
          <a:xfrm>
            <a:off x="2536369" y="1934830"/>
            <a:ext cx="7119257" cy="20080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4400"/>
              <a:buFont typeface="Trebuchet MS"/>
              <a:buNone/>
            </a:pPr>
            <a:r>
              <a:rPr lang="en-US" sz="4400">
                <a:solidFill>
                  <a:srgbClr val="255839"/>
                </a:solidFill>
                <a:latin typeface="Trebuchet MS"/>
                <a:ea typeface="Trebuchet MS"/>
                <a:cs typeface="Trebuchet MS"/>
                <a:sym typeface="Trebuchet MS"/>
              </a:rPr>
              <a:t>Formazione dei formatori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4400"/>
              <a:buFont typeface="Trebuchet MS"/>
              <a:buNone/>
            </a:pPr>
            <a:r>
              <a:rPr lang="en-US" sz="4400">
                <a:solidFill>
                  <a:srgbClr val="255839"/>
                </a:solidFill>
                <a:latin typeface="Trebuchet MS"/>
                <a:ea typeface="Trebuchet MS"/>
                <a:cs typeface="Trebuchet MS"/>
                <a:sym typeface="Trebuchet MS"/>
              </a:rPr>
              <a:t>Programma di sviluppo professionale continuo</a:t>
            </a:r>
            <a:endParaRPr sz="4400">
              <a:solidFill>
                <a:srgbClr val="255839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2" name="Google Shape;242;p1" descr="A blue text on a black background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5852" y="5754709"/>
            <a:ext cx="2554068" cy="535831"/>
          </a:xfrm>
          <a:prstGeom prst="rect">
            <a:avLst/>
          </a:prstGeom>
          <a:noFill/>
          <a:ln>
            <a:noFill/>
          </a:ln>
        </p:spPr>
      </p:pic>
      <p:sp>
        <p:nvSpPr>
          <p:cNvPr id="243" name="Google Shape;243;p1"/>
          <p:cNvSpPr txBox="1"/>
          <p:nvPr/>
        </p:nvSpPr>
        <p:spPr>
          <a:xfrm>
            <a:off x="2536370" y="3995467"/>
            <a:ext cx="7119256" cy="454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SzPts val="2400"/>
              <a:buFont typeface="Arial"/>
              <a:buNone/>
            </a:pPr>
            <a:r>
              <a:rPr lang="en-US" sz="2400" b="1">
                <a:solidFill>
                  <a:srgbClr val="92D050"/>
                </a:solidFill>
                <a:latin typeface="Trebuchet MS"/>
                <a:ea typeface="Trebuchet MS"/>
                <a:cs typeface="Trebuchet MS"/>
                <a:sym typeface="Trebuchet MS"/>
              </a:rPr>
              <a:t>Modulo 5: Tecniche didattiche e di facilitazione efficaci</a:t>
            </a:r>
            <a:endParaRPr sz="2400" b="1">
              <a:solidFill>
                <a:srgbClr val="92D050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name="adj" fmla="val 16667"/>
            </a:avLst>
          </a:prstGeom>
          <a:solidFill>
            <a:srgbClr val="3E7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0" name="Google Shape;250;p2"/>
          <p:cNvSpPr txBox="1">
            <a:spLocks noGrp="1"/>
          </p:cNvSpPr>
          <p:nvPr>
            <p:ph type="title"/>
          </p:nvPr>
        </p:nvSpPr>
        <p:spPr>
          <a:xfrm>
            <a:off x="645765" y="1022669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Programma della sessione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51" name="Google Shape;251;p2"/>
          <p:cNvSpPr txBox="1">
            <a:spLocks noGrp="1"/>
          </p:cNvSpPr>
          <p:nvPr>
            <p:ph type="body" idx="1"/>
          </p:nvPr>
        </p:nvSpPr>
        <p:spPr>
          <a:xfrm>
            <a:off x="645765" y="2066412"/>
            <a:ext cx="5792984" cy="4156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La sessione odierna, della durata di 3 ore, comprende: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Introduzione al modulo e obiettivi di apprendimento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Concetti chiave ed esempi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Attività pratica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Applicazione alla pratica formativa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Riflessione e attività di apprendimento autonomo</a:t>
            </a:r>
            <a:endParaRPr/>
          </a:p>
        </p:txBody>
      </p:sp>
      <p:pic>
        <p:nvPicPr>
          <p:cNvPr id="252" name="Google Shape;252;p2"/>
          <p:cNvPicPr preferRelativeResize="0"/>
          <p:nvPr/>
        </p:nvPicPr>
        <p:blipFill rotWithShape="1">
          <a:blip r:embed="rId3">
            <a:alphaModFix/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/>
            <a:ahLst/>
            <a:cxnLst/>
            <a:rect l="l" t="t" r="r" b="b"/>
            <a:pathLst>
              <a:path w="3191634" h="1727676" extrusionOk="0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name="adj" fmla="val 16667"/>
            </a:avLst>
          </a:prstGeom>
          <a:solidFill>
            <a:srgbClr val="3E7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9" name="Google Shape;259;p3"/>
          <p:cNvSpPr txBox="1">
            <a:spLocks noGrp="1"/>
          </p:cNvSpPr>
          <p:nvPr>
            <p:ph type="title"/>
          </p:nvPr>
        </p:nvSpPr>
        <p:spPr>
          <a:xfrm>
            <a:off x="645765" y="1022669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Panoramica del modulo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60" name="Google Shape;260;p3"/>
          <p:cNvSpPr txBox="1">
            <a:spLocks noGrp="1"/>
          </p:cNvSpPr>
          <p:nvPr>
            <p:ph type="body" idx="1"/>
          </p:nvPr>
        </p:nvSpPr>
        <p:spPr>
          <a:xfrm>
            <a:off x="645765" y="2066412"/>
            <a:ext cx="5792984" cy="4156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Questo modulo verte su: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Pedagogia della formazione digitale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Valutazione della formazione digitale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Feedback digitale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Al termine di questo modulo, i formatori saranno meglio preparati a: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✔"/>
            </a:pPr>
            <a:r>
              <a:rPr lang="en-US"/>
              <a:t>identificare, applicare e riflettere sulla pedagogia della formazione digitale.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✔"/>
            </a:pPr>
            <a:r>
              <a:rPr lang="en-US"/>
              <a:t>identificare, applicare e riflettere sulla valutazione digitale.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Font typeface="Noto Sans Symbols"/>
              <a:buChar char="✔"/>
            </a:pPr>
            <a:r>
              <a:rPr lang="en-US"/>
              <a:t>identificare, applicare e riflettere sul feedback digitale.</a:t>
            </a:r>
            <a:endParaRPr/>
          </a:p>
        </p:txBody>
      </p:sp>
      <p:pic>
        <p:nvPicPr>
          <p:cNvPr id="261" name="Google Shape;261;p3"/>
          <p:cNvPicPr preferRelativeResize="0"/>
          <p:nvPr/>
        </p:nvPicPr>
        <p:blipFill rotWithShape="1">
          <a:blip r:embed="rId3">
            <a:alphaModFix/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/>
            <a:ahLst/>
            <a:cxnLst/>
            <a:rect l="l" t="t" r="r" b="b"/>
            <a:pathLst>
              <a:path w="3191634" h="1727676" extrusionOk="0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Risultati di apprendimento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67" name="Google Shape;267;p4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ct val="80000"/>
              <a:buNone/>
            </a:pPr>
            <a:r>
              <a:rPr lang="en-US"/>
              <a:t>Questo modulo affronta i seguenti risultati di apprendimento: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K4 – Riassumere i principi della pedagogia digitale, della facilitazione asincrona e del coinvolgimento degli studenti.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K5 – Identificare i meccanismi di valutazione e di garanzia della qualità, tra cui l’allineamento dei risultati di apprendimento, le rubriche, la moderazione, il controllo delle versioni e la gestione delle prove.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S1 – Progettare e condurre brevi sessioni di apprendimento utilizzando i modelli, le risorse e gli standard di qualità di SUSTAIN-EU.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S2 – Applicare rubriche e protocolli di feedback per valutare le prove degli studenti in modo coerente ed equo.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S4 – Condurre sessioni di micro-insegnamento e attività di revisione tra pari, fornendo feedback costruttivi ai colleghi.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S7 – Compilare e gestire un portfolio del formatore che dimostri la progettazione dell’apprendimento, la garanzia della qualità, l’accessibilità e la riflessione.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AR4 – Monitorare, documentare e riferire i progressi e le prove degli studenti in linea con gli standard di garanzia della qualità ESE.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ct val="80000"/>
              <a:buChar char="►"/>
            </a:pPr>
            <a:r>
              <a:rPr lang="en-US"/>
              <a:t>AR6 - Impegnarsi nella moderazione tra pari e nel miglioramento continuo, contribuendo alla sostenibilità dell’ecosistema formativo ESE.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5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Riflessione iniziale / Riscaldamento</a:t>
            </a:r>
            <a:endParaRPr/>
          </a:p>
        </p:txBody>
      </p:sp>
      <p:sp>
        <p:nvSpPr>
          <p:cNvPr id="273" name="Google Shape;273;p5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Domanda di discussione: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Quali esperienze avete già avuto con questo argomento nella vostra pratica didattica o formativa?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Suggerimenti facoltativi: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Quali difficoltà prevedete di incontrare?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renderebbe questo argomento utile per i vostri studenti?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6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Pedagogia della formazione digitale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79" name="Google Shape;279;p6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La formazione digitale, progettata per i processi di autoapprendimento, richiede un approccio didattico costruttivista, poiché gli studenti devono costruire attivamente le proprie conoscenze in modo individuale. Gli studenti creano i propri processi di apprendimento, che comprendono la pianificazione, l’esecuzione e la riflessione sulle proprie attività. Gli insegnanti hanno il compito di creare un ambiente di apprendimento moderno e creativo che consenta lo svolgimento di tali processi.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Ad esempio, l’ambiente di apprendimento può prevedere input teorici e attività di valutazione periodiche, in modo che gli studenti possano verificare i propri progressi di apprendimento in modo autonomo.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Ciò è importante nel settore della formazione professionale, poiché numerosi contesti lavorativi richiedono persone in grado di lavorare e apprendere in autonomia, nonché di pianificare, mettere in pratica e riflettere sui propri processi, in modo da poter sviluppare le proprie competenze.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7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Valutazione della formazione digitale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85" name="Google Shape;285;p7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 dirty="0" err="1"/>
              <a:t>Negli</a:t>
            </a:r>
            <a:r>
              <a:rPr lang="en-US" dirty="0"/>
              <a:t> </a:t>
            </a:r>
            <a:r>
              <a:rPr lang="en-US" dirty="0" err="1"/>
              <a:t>ambienti</a:t>
            </a:r>
            <a:r>
              <a:rPr lang="en-US" dirty="0"/>
              <a:t> di </a:t>
            </a:r>
            <a:r>
              <a:rPr lang="en-US" dirty="0" err="1"/>
              <a:t>formazione</a:t>
            </a:r>
            <a:r>
              <a:rPr lang="en-US" dirty="0"/>
              <a:t> </a:t>
            </a:r>
            <a:r>
              <a:rPr lang="en-US" dirty="0" err="1"/>
              <a:t>digitale</a:t>
            </a:r>
            <a:r>
              <a:rPr lang="en-US" dirty="0"/>
              <a:t> con </a:t>
            </a:r>
            <a:r>
              <a:rPr lang="en-US" dirty="0" err="1"/>
              <a:t>obiettivi</a:t>
            </a:r>
            <a:r>
              <a:rPr lang="en-US" dirty="0"/>
              <a:t> di </a:t>
            </a:r>
            <a:r>
              <a:rPr lang="en-US" dirty="0" err="1"/>
              <a:t>apprendimento</a:t>
            </a:r>
            <a:r>
              <a:rPr lang="en-US" dirty="0"/>
              <a:t> ben </a:t>
            </a:r>
            <a:r>
              <a:rPr lang="en-US" dirty="0" err="1"/>
              <a:t>definiti</a:t>
            </a:r>
            <a:r>
              <a:rPr lang="en-US" dirty="0"/>
              <a:t>, </a:t>
            </a:r>
            <a:r>
              <a:rPr lang="en-US" dirty="0" err="1"/>
              <a:t>gli</a:t>
            </a:r>
            <a:r>
              <a:rPr lang="en-US" dirty="0"/>
              <a:t> </a:t>
            </a:r>
            <a:r>
              <a:rPr lang="en-US" dirty="0" err="1"/>
              <a:t>studenti</a:t>
            </a:r>
            <a:r>
              <a:rPr lang="en-US" dirty="0"/>
              <a:t> </a:t>
            </a:r>
            <a:r>
              <a:rPr lang="en-US" dirty="0" err="1"/>
              <a:t>devono</a:t>
            </a:r>
            <a:r>
              <a:rPr lang="en-US" dirty="0"/>
              <a:t> </a:t>
            </a:r>
            <a:r>
              <a:rPr lang="en-US" dirty="0" err="1"/>
              <a:t>avere</a:t>
            </a:r>
            <a:r>
              <a:rPr lang="en-US" dirty="0"/>
              <a:t> la </a:t>
            </a:r>
            <a:r>
              <a:rPr lang="en-US" dirty="0" err="1"/>
              <a:t>possibilità</a:t>
            </a:r>
            <a:r>
              <a:rPr lang="en-US" dirty="0"/>
              <a:t> di </a:t>
            </a:r>
            <a:r>
              <a:rPr lang="en-US" dirty="0" err="1"/>
              <a:t>monitorare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propri</a:t>
            </a:r>
            <a:r>
              <a:rPr lang="en-US" dirty="0"/>
              <a:t> </a:t>
            </a:r>
            <a:r>
              <a:rPr lang="en-US" dirty="0" err="1"/>
              <a:t>progressi</a:t>
            </a:r>
            <a:r>
              <a:rPr lang="en-US" dirty="0"/>
              <a:t>. </a:t>
            </a:r>
            <a:r>
              <a:rPr lang="en-US" dirty="0" err="1"/>
              <a:t>Pertanto</a:t>
            </a:r>
            <a:r>
              <a:rPr lang="en-US" dirty="0"/>
              <a:t>, </a:t>
            </a:r>
            <a:r>
              <a:rPr lang="en-US" dirty="0" err="1"/>
              <a:t>vari</a:t>
            </a:r>
            <a:r>
              <a:rPr lang="en-US" dirty="0"/>
              <a:t> </a:t>
            </a:r>
            <a:r>
              <a:rPr lang="en-US" dirty="0" err="1"/>
              <a:t>strumenti</a:t>
            </a:r>
            <a:r>
              <a:rPr lang="en-US" dirty="0"/>
              <a:t> di </a:t>
            </a:r>
            <a:r>
              <a:rPr lang="en-US" dirty="0" err="1"/>
              <a:t>valutazione</a:t>
            </a:r>
            <a:r>
              <a:rPr lang="en-US" dirty="0"/>
              <a:t> </a:t>
            </a:r>
            <a:r>
              <a:rPr lang="en-US" dirty="0" err="1"/>
              <a:t>fanno</a:t>
            </a:r>
            <a:r>
              <a:rPr lang="en-US" dirty="0"/>
              <a:t> </a:t>
            </a:r>
            <a:r>
              <a:rPr lang="en-US" dirty="0" err="1"/>
              <a:t>parte</a:t>
            </a:r>
            <a:r>
              <a:rPr lang="en-US" dirty="0"/>
              <a:t> del </a:t>
            </a:r>
            <a:r>
              <a:rPr lang="en-US" dirty="0" err="1"/>
              <a:t>percorso</a:t>
            </a:r>
            <a:r>
              <a:rPr lang="en-US" dirty="0"/>
              <a:t> di </a:t>
            </a:r>
            <a:r>
              <a:rPr lang="en-US" dirty="0" err="1"/>
              <a:t>autoapprendimento</a:t>
            </a:r>
            <a:r>
              <a:rPr lang="en-US" dirty="0"/>
              <a:t>. Le </a:t>
            </a:r>
            <a:r>
              <a:rPr lang="en-US" dirty="0" err="1"/>
              <a:t>attività</a:t>
            </a:r>
            <a:r>
              <a:rPr lang="en-US" dirty="0"/>
              <a:t> di </a:t>
            </a:r>
            <a:r>
              <a:rPr lang="en-US" dirty="0" err="1"/>
              <a:t>valutazione</a:t>
            </a:r>
            <a:r>
              <a:rPr lang="en-US" dirty="0"/>
              <a:t> </a:t>
            </a:r>
            <a:r>
              <a:rPr lang="en-US" dirty="0" err="1"/>
              <a:t>sono</a:t>
            </a:r>
            <a:r>
              <a:rPr lang="en-US" dirty="0"/>
              <a:t> </a:t>
            </a:r>
            <a:r>
              <a:rPr lang="en-US" dirty="0" err="1"/>
              <a:t>progettate</a:t>
            </a:r>
            <a:r>
              <a:rPr lang="en-US" dirty="0"/>
              <a:t> </a:t>
            </a:r>
            <a:r>
              <a:rPr lang="en-US" dirty="0" err="1"/>
              <a:t>espressamente</a:t>
            </a:r>
            <a:r>
              <a:rPr lang="en-US" dirty="0"/>
              <a:t> per </a:t>
            </a:r>
            <a:r>
              <a:rPr lang="en-US" dirty="0" err="1"/>
              <a:t>misurare</a:t>
            </a:r>
            <a:r>
              <a:rPr lang="en-US" dirty="0"/>
              <a:t> il </a:t>
            </a:r>
            <a:r>
              <a:rPr lang="en-US" dirty="0" err="1"/>
              <a:t>raggiungimento</a:t>
            </a:r>
            <a:r>
              <a:rPr lang="en-US" dirty="0"/>
              <a:t> </a:t>
            </a:r>
            <a:r>
              <a:rPr lang="en-US" dirty="0" err="1"/>
              <a:t>dell’obiettivo</a:t>
            </a:r>
            <a:r>
              <a:rPr lang="en-US" dirty="0"/>
              <a:t> di </a:t>
            </a:r>
            <a:r>
              <a:rPr lang="en-US" dirty="0" err="1"/>
              <a:t>apprendimento</a:t>
            </a:r>
            <a:r>
              <a:rPr lang="en-US" dirty="0"/>
              <a:t> </a:t>
            </a:r>
            <a:r>
              <a:rPr lang="en-US" dirty="0" err="1"/>
              <a:t>specifico</a:t>
            </a:r>
            <a:r>
              <a:rPr lang="en-US" dirty="0"/>
              <a:t> </a:t>
            </a:r>
            <a:r>
              <a:rPr lang="en-US" dirty="0" err="1"/>
              <a:t>relativo</a:t>
            </a:r>
            <a:r>
              <a:rPr lang="en-US" dirty="0"/>
              <a:t> al </a:t>
            </a:r>
            <a:r>
              <a:rPr lang="en-US" dirty="0" err="1"/>
              <a:t>contenuto</a:t>
            </a:r>
            <a:r>
              <a:rPr lang="en-US" dirty="0"/>
              <a:t> </a:t>
            </a:r>
            <a:r>
              <a:rPr lang="en-US" dirty="0" err="1"/>
              <a:t>corrispondente</a:t>
            </a:r>
            <a:r>
              <a:rPr lang="en-US" dirty="0"/>
              <a:t>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dirty="0"/>
              <a:t>Ad </a:t>
            </a:r>
            <a:r>
              <a:rPr lang="en-US" dirty="0" err="1"/>
              <a:t>esempio</a:t>
            </a:r>
            <a:r>
              <a:rPr lang="en-US" dirty="0"/>
              <a:t>, </a:t>
            </a:r>
            <a:r>
              <a:rPr lang="en-US" dirty="0" err="1"/>
              <a:t>i</a:t>
            </a:r>
            <a:r>
              <a:rPr lang="en-US" dirty="0"/>
              <a:t> quiz online </a:t>
            </a:r>
            <a:r>
              <a:rPr lang="en-US" dirty="0" err="1"/>
              <a:t>vengono</a:t>
            </a:r>
            <a:r>
              <a:rPr lang="en-US" dirty="0"/>
              <a:t> </a:t>
            </a:r>
            <a:r>
              <a:rPr lang="en-US" dirty="0" err="1"/>
              <a:t>utilizzati</a:t>
            </a:r>
            <a:r>
              <a:rPr lang="en-US" dirty="0"/>
              <a:t> per </a:t>
            </a:r>
            <a:r>
              <a:rPr lang="en-US" dirty="0" err="1"/>
              <a:t>valutare</a:t>
            </a:r>
            <a:r>
              <a:rPr lang="en-US" dirty="0"/>
              <a:t> la </a:t>
            </a:r>
            <a:r>
              <a:rPr lang="en-US" dirty="0" err="1"/>
              <a:t>capacità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</a:t>
            </a:r>
            <a:r>
              <a:rPr lang="en-US" dirty="0" err="1"/>
              <a:t>discenti</a:t>
            </a:r>
            <a:r>
              <a:rPr lang="en-US" dirty="0"/>
              <a:t> di </a:t>
            </a:r>
            <a:r>
              <a:rPr lang="en-US" dirty="0" err="1"/>
              <a:t>ricordare</a:t>
            </a:r>
            <a:r>
              <a:rPr lang="en-US" dirty="0"/>
              <a:t> e </a:t>
            </a:r>
            <a:r>
              <a:rPr lang="en-US" dirty="0" err="1"/>
              <a:t>comprendere</a:t>
            </a:r>
            <a:r>
              <a:rPr lang="en-US" dirty="0"/>
              <a:t> </a:t>
            </a:r>
            <a:r>
              <a:rPr lang="en-US" dirty="0" err="1"/>
              <a:t>fatti</a:t>
            </a:r>
            <a:r>
              <a:rPr lang="en-US" dirty="0"/>
              <a:t> </a:t>
            </a:r>
            <a:r>
              <a:rPr lang="en-US" dirty="0" err="1"/>
              <a:t>chiave</a:t>
            </a:r>
            <a:r>
              <a:rPr lang="en-US" dirty="0"/>
              <a:t>, </a:t>
            </a:r>
            <a:r>
              <a:rPr lang="en-US" dirty="0" err="1"/>
              <a:t>concetti</a:t>
            </a:r>
            <a:r>
              <a:rPr lang="en-US" dirty="0"/>
              <a:t>, </a:t>
            </a:r>
            <a:r>
              <a:rPr lang="en-US" dirty="0" err="1"/>
              <a:t>definizioni</a:t>
            </a:r>
            <a:r>
              <a:rPr lang="en-US" dirty="0"/>
              <a:t> e </a:t>
            </a:r>
            <a:r>
              <a:rPr lang="en-US" dirty="0" err="1"/>
              <a:t>principi</a:t>
            </a:r>
            <a:r>
              <a:rPr lang="en-US" dirty="0"/>
              <a:t>. Sono </a:t>
            </a:r>
            <a:r>
              <a:rPr lang="en-US" dirty="0" err="1"/>
              <a:t>tipicamente</a:t>
            </a:r>
            <a:r>
              <a:rPr lang="en-US" dirty="0"/>
              <a:t> </a:t>
            </a:r>
            <a:r>
              <a:rPr lang="en-US" dirty="0" err="1"/>
              <a:t>composti</a:t>
            </a:r>
            <a:r>
              <a:rPr lang="en-US" dirty="0"/>
              <a:t> da </a:t>
            </a:r>
            <a:r>
              <a:rPr lang="en-US" dirty="0" err="1"/>
              <a:t>domande</a:t>
            </a:r>
            <a:r>
              <a:rPr lang="en-US" dirty="0"/>
              <a:t> a </a:t>
            </a:r>
            <a:r>
              <a:rPr lang="en-US" dirty="0" err="1"/>
              <a:t>scelta</a:t>
            </a:r>
            <a:r>
              <a:rPr lang="en-US" dirty="0"/>
              <a:t> </a:t>
            </a:r>
            <a:r>
              <a:rPr lang="en-US" dirty="0" err="1"/>
              <a:t>multipla</a:t>
            </a:r>
            <a:r>
              <a:rPr lang="en-US" dirty="0"/>
              <a:t>, </a:t>
            </a:r>
            <a:r>
              <a:rPr lang="en-US" dirty="0" err="1"/>
              <a:t>vero</a:t>
            </a:r>
            <a:r>
              <a:rPr lang="en-US" dirty="0"/>
              <a:t>/</a:t>
            </a:r>
            <a:r>
              <a:rPr lang="en-US" dirty="0" err="1"/>
              <a:t>falso</a:t>
            </a:r>
            <a:r>
              <a:rPr lang="en-US" dirty="0"/>
              <a:t> o a </a:t>
            </a:r>
            <a:r>
              <a:rPr lang="en-US" dirty="0" err="1"/>
              <a:t>risposta</a:t>
            </a:r>
            <a:r>
              <a:rPr lang="en-US" dirty="0"/>
              <a:t> breve e </a:t>
            </a:r>
            <a:r>
              <a:rPr lang="en-US" dirty="0" err="1"/>
              <a:t>vengono</a:t>
            </a:r>
            <a:r>
              <a:rPr lang="en-US" dirty="0"/>
              <a:t> </a:t>
            </a:r>
            <a:r>
              <a:rPr lang="en-US" dirty="0" err="1"/>
              <a:t>valutati</a:t>
            </a:r>
            <a:r>
              <a:rPr lang="en-US" dirty="0"/>
              <a:t> </a:t>
            </a:r>
            <a:r>
              <a:rPr lang="en-US" dirty="0" err="1"/>
              <a:t>automaticamente</a:t>
            </a:r>
            <a:r>
              <a:rPr lang="en-US" dirty="0"/>
              <a:t> </a:t>
            </a:r>
            <a:r>
              <a:rPr lang="en-US" dirty="0" err="1"/>
              <a:t>dalla</a:t>
            </a:r>
            <a:r>
              <a:rPr lang="en-US" dirty="0"/>
              <a:t> </a:t>
            </a:r>
            <a:r>
              <a:rPr lang="en-US" dirty="0" err="1"/>
              <a:t>piattaforma</a:t>
            </a:r>
            <a:r>
              <a:rPr lang="en-US" dirty="0"/>
              <a:t> di e-learning.</a:t>
            </a:r>
            <a:endParaRPr dirty="0"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dirty="0" err="1"/>
              <a:t>All’interno</a:t>
            </a:r>
            <a:r>
              <a:rPr lang="en-US" dirty="0"/>
              <a:t> del </a:t>
            </a:r>
            <a:r>
              <a:rPr lang="en-US" dirty="0" err="1"/>
              <a:t>corso</a:t>
            </a:r>
            <a:r>
              <a:rPr lang="en-US" dirty="0"/>
              <a:t> ESE, </a:t>
            </a:r>
            <a:r>
              <a:rPr lang="en-US" dirty="0" err="1"/>
              <a:t>saranno</a:t>
            </a:r>
            <a:r>
              <a:rPr lang="en-US" dirty="0"/>
              <a:t> </a:t>
            </a:r>
            <a:r>
              <a:rPr lang="en-US" dirty="0" err="1"/>
              <a:t>previsti</a:t>
            </a:r>
            <a:r>
              <a:rPr lang="en-US" dirty="0"/>
              <a:t> </a:t>
            </a:r>
            <a:r>
              <a:rPr lang="en-US" dirty="0" err="1"/>
              <a:t>diversi</a:t>
            </a:r>
            <a:r>
              <a:rPr lang="en-US" dirty="0"/>
              <a:t> </a:t>
            </a:r>
            <a:r>
              <a:rPr lang="en-US" dirty="0" err="1"/>
              <a:t>compiti</a:t>
            </a:r>
            <a:r>
              <a:rPr lang="en-US" dirty="0"/>
              <a:t> di </a:t>
            </a:r>
            <a:r>
              <a:rPr lang="en-US" dirty="0" err="1"/>
              <a:t>valutazione</a:t>
            </a:r>
            <a:r>
              <a:rPr lang="en-US" dirty="0"/>
              <a:t> </a:t>
            </a:r>
            <a:r>
              <a:rPr lang="en-US" dirty="0" err="1"/>
              <a:t>nel</a:t>
            </a:r>
            <a:r>
              <a:rPr lang="en-US" dirty="0"/>
              <a:t> </a:t>
            </a:r>
            <a:r>
              <a:rPr lang="en-US" dirty="0" err="1"/>
              <a:t>processo</a:t>
            </a:r>
            <a:r>
              <a:rPr lang="en-US" dirty="0"/>
              <a:t> di </a:t>
            </a:r>
            <a:r>
              <a:rPr lang="en-US" dirty="0" err="1"/>
              <a:t>autoapprendimento</a:t>
            </a:r>
            <a:r>
              <a:rPr lang="en-US" dirty="0"/>
              <a:t>, </a:t>
            </a:r>
            <a:r>
              <a:rPr lang="en-US" dirty="0" err="1"/>
              <a:t>quali</a:t>
            </a:r>
            <a:r>
              <a:rPr lang="en-US" dirty="0"/>
              <a:t> quiz online, </a:t>
            </a:r>
            <a:r>
              <a:rPr lang="en-US" dirty="0" err="1"/>
              <a:t>casi</a:t>
            </a:r>
            <a:r>
              <a:rPr lang="en-US" dirty="0"/>
              <a:t> di studio, </a:t>
            </a:r>
            <a:r>
              <a:rPr lang="en-US" dirty="0" err="1"/>
              <a:t>attività</a:t>
            </a:r>
            <a:r>
              <a:rPr lang="en-US" dirty="0"/>
              <a:t> </a:t>
            </a:r>
            <a:r>
              <a:rPr lang="en-US" dirty="0" err="1"/>
              <a:t>basate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</a:t>
            </a:r>
            <a:r>
              <a:rPr lang="en-US" dirty="0" err="1"/>
              <a:t>scenari</a:t>
            </a:r>
            <a:r>
              <a:rPr lang="en-US" dirty="0"/>
              <a:t>, </a:t>
            </a:r>
            <a:r>
              <a:rPr lang="en-US" dirty="0" err="1"/>
              <a:t>compiti</a:t>
            </a:r>
            <a:r>
              <a:rPr lang="en-US" dirty="0"/>
              <a:t> a </a:t>
            </a:r>
            <a:r>
              <a:rPr lang="en-US" dirty="0" err="1"/>
              <a:t>progetto</a:t>
            </a:r>
            <a:r>
              <a:rPr lang="en-US" dirty="0"/>
              <a:t>, </a:t>
            </a:r>
            <a:r>
              <a:rPr lang="en-US" dirty="0" err="1"/>
              <a:t>diari</a:t>
            </a:r>
            <a:r>
              <a:rPr lang="en-US" dirty="0"/>
              <a:t> di </a:t>
            </a:r>
            <a:r>
              <a:rPr lang="en-US" dirty="0" err="1"/>
              <a:t>riflessione</a:t>
            </a:r>
            <a:r>
              <a:rPr lang="en-US" dirty="0"/>
              <a:t>, </a:t>
            </a:r>
            <a:r>
              <a:rPr lang="en-US" dirty="0" err="1"/>
              <a:t>autovalutazione</a:t>
            </a:r>
            <a:r>
              <a:rPr lang="en-US" dirty="0"/>
              <a:t> e </a:t>
            </a:r>
            <a:r>
              <a:rPr lang="en-US" dirty="0" err="1"/>
              <a:t>revisione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pari. </a:t>
            </a:r>
            <a:r>
              <a:rPr lang="en-US" dirty="0" err="1"/>
              <a:t>Inoltre</a:t>
            </a:r>
            <a:r>
              <a:rPr lang="en-US" dirty="0"/>
              <a:t>, un tutor/chatbot </a:t>
            </a:r>
            <a:r>
              <a:rPr lang="en-US" dirty="0" err="1"/>
              <a:t>integrato</a:t>
            </a:r>
            <a:r>
              <a:rPr lang="en-US" dirty="0"/>
              <a:t> </a:t>
            </a:r>
            <a:r>
              <a:rPr lang="en-US" dirty="0" err="1"/>
              <a:t>basato</a:t>
            </a:r>
            <a:r>
              <a:rPr lang="en-US" dirty="0"/>
              <a:t> </a:t>
            </a:r>
            <a:r>
              <a:rPr lang="en-US" dirty="0" err="1"/>
              <a:t>sull’intelligenza</a:t>
            </a:r>
            <a:r>
              <a:rPr lang="en-US" dirty="0"/>
              <a:t> </a:t>
            </a:r>
            <a:r>
              <a:rPr lang="en-US" dirty="0" err="1"/>
              <a:t>artificiale</a:t>
            </a:r>
            <a:r>
              <a:rPr lang="en-US" dirty="0"/>
              <a:t> è </a:t>
            </a:r>
            <a:r>
              <a:rPr lang="en-US" dirty="0" err="1"/>
              <a:t>disponibile</a:t>
            </a:r>
            <a:r>
              <a:rPr lang="en-US" dirty="0"/>
              <a:t> 24 ore </a:t>
            </a:r>
            <a:r>
              <a:rPr lang="en-US" dirty="0" err="1"/>
              <a:t>su</a:t>
            </a:r>
            <a:r>
              <a:rPr lang="en-US" dirty="0"/>
              <a:t> 24, 7 </a:t>
            </a:r>
            <a:r>
              <a:rPr lang="en-US" dirty="0" err="1"/>
              <a:t>giorni</a:t>
            </a:r>
            <a:r>
              <a:rPr lang="en-US" dirty="0"/>
              <a:t> </a:t>
            </a:r>
            <a:r>
              <a:rPr lang="en-US" dirty="0" err="1"/>
              <a:t>su</a:t>
            </a:r>
            <a:r>
              <a:rPr lang="en-US" dirty="0"/>
              <a:t> 7, per </a:t>
            </a:r>
            <a:r>
              <a:rPr lang="en-US" dirty="0" err="1"/>
              <a:t>chiarire</a:t>
            </a:r>
            <a:r>
              <a:rPr lang="en-US" dirty="0"/>
              <a:t> le </a:t>
            </a:r>
            <a:r>
              <a:rPr lang="en-US" dirty="0" err="1"/>
              <a:t>istruzioni</a:t>
            </a:r>
            <a:r>
              <a:rPr lang="en-US" dirty="0"/>
              <a:t> e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criteri</a:t>
            </a:r>
            <a:r>
              <a:rPr lang="en-US" dirty="0"/>
              <a:t> di </a:t>
            </a:r>
            <a:r>
              <a:rPr lang="en-US" dirty="0" err="1"/>
              <a:t>valutazione</a:t>
            </a:r>
            <a:r>
              <a:rPr lang="en-US" dirty="0"/>
              <a:t>, </a:t>
            </a:r>
            <a:r>
              <a:rPr lang="en-US" dirty="0" err="1"/>
              <a:t>fornire</a:t>
            </a:r>
            <a:r>
              <a:rPr lang="en-US" dirty="0"/>
              <a:t> </a:t>
            </a:r>
            <a:r>
              <a:rPr lang="en-US" dirty="0" err="1"/>
              <a:t>suggerimenti</a:t>
            </a:r>
            <a:r>
              <a:rPr lang="en-US" dirty="0"/>
              <a:t> per </a:t>
            </a:r>
            <a:r>
              <a:rPr lang="en-US" dirty="0" err="1"/>
              <a:t>i</a:t>
            </a:r>
            <a:r>
              <a:rPr lang="en-US" dirty="0"/>
              <a:t> quiz e </a:t>
            </a:r>
            <a:r>
              <a:rPr lang="en-US" dirty="0" err="1"/>
              <a:t>indicazioni</a:t>
            </a:r>
            <a:r>
              <a:rPr lang="en-US" dirty="0"/>
              <a:t> per le </a:t>
            </a:r>
            <a:r>
              <a:rPr lang="en-US" dirty="0" err="1"/>
              <a:t>attività</a:t>
            </a:r>
            <a:r>
              <a:rPr lang="en-US" dirty="0"/>
              <a:t> di </a:t>
            </a:r>
            <a:r>
              <a:rPr lang="en-US" dirty="0" err="1"/>
              <a:t>progetto</a:t>
            </a:r>
            <a:r>
              <a:rPr lang="en-US" dirty="0"/>
              <a:t>, </a:t>
            </a:r>
            <a:r>
              <a:rPr lang="en-US" dirty="0" err="1"/>
              <a:t>offrire</a:t>
            </a:r>
            <a:r>
              <a:rPr lang="en-US" dirty="0"/>
              <a:t> </a:t>
            </a:r>
            <a:r>
              <a:rPr lang="en-US" dirty="0" err="1"/>
              <a:t>spunti</a:t>
            </a:r>
            <a:r>
              <a:rPr lang="en-US" dirty="0"/>
              <a:t> </a:t>
            </a:r>
            <a:r>
              <a:rPr lang="en-US" dirty="0" err="1"/>
              <a:t>motivazionali</a:t>
            </a:r>
            <a:r>
              <a:rPr lang="en-US" dirty="0"/>
              <a:t> e </a:t>
            </a:r>
            <a:r>
              <a:rPr lang="en-US" dirty="0" err="1"/>
              <a:t>consigli</a:t>
            </a:r>
            <a:r>
              <a:rPr lang="en-US" dirty="0"/>
              <a:t> </a:t>
            </a:r>
            <a:r>
              <a:rPr lang="en-US" dirty="0" err="1"/>
              <a:t>sulla</a:t>
            </a:r>
            <a:r>
              <a:rPr lang="en-US" dirty="0"/>
              <a:t> </a:t>
            </a:r>
            <a:r>
              <a:rPr lang="en-US" dirty="0" err="1"/>
              <a:t>gestione</a:t>
            </a:r>
            <a:r>
              <a:rPr lang="en-US" dirty="0"/>
              <a:t> del tempo.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8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Feedback digitale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91" name="Google Shape;291;p8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Attraverso cicli di feedback regolari, gli studenti possono riflettere sui propri processi nelle diverse fasi di sviluppo. Ciò li aiuta a riflettere sui propri progressi nell’apprendimento e a pianificare i passi successivi per il proprio sviluppo. In un ambiente di apprendimento digitale, devono esserci opzioni specifiche per ottenere feedback. Il feedback può essere ricevuto in modo sincrono o asincrono, a seconda di ciò che è disponibile sulla piattaforma.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Nel corso ESE, tutte le tipologie di valutazione forniscono un feedback immediato e utilizzabile per supportare l’apprendimento autonomo. Inoltre, il tutor basato sull’intelligenza artificiale (IA)/chatbot può fornire feedback sugli esercizi e aiutare nell’ulteriore sviluppo.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Hai mai lavorato in precedenza con un tutor/chatbot basato sull’intelligenza artificiale come fonte di feedback?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9"/>
          <p:cNvSpPr txBox="1">
            <a:spLocks noGrp="1"/>
          </p:cNvSpPr>
          <p:nvPr>
            <p:ph type="title"/>
          </p:nvPr>
        </p:nvSpPr>
        <p:spPr>
          <a:xfrm>
            <a:off x="399368" y="688769"/>
            <a:ext cx="10145919" cy="760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Utilizzo dei materiali ESE in questo modulo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297" name="Google Shape;297;p9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In questo modulo vengono utilizzati i seguenti materiali ESE: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Metodologia formativa: quadro teorico della pedagogia digitale alla base del corso online ESE. I formatori possono consultare importanti informazioni di base.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Panoramica sulla valutazione sommativa: panoramica teorica dei metodi di valutazione digitale utilizzati nel corso online ESE. I formatori possono consultare importanti informazioni di base. Queste informazioni sono necessarie per le attività pratiche.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Unità didattiche del “Programma didattico ESE WP2”: i formatori esamineranno le unità didattiche e le selezioneranno per le attività pratiche. Esamineranno più da vicino i compiti di valutazione, poiché dovranno valutarli e svilupparli.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0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Discussione sul checkpoint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03" name="Google Shape;303;p10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Breve discussione: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Qual è l'idea più importante di questa sezione?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Come si potrebbe spiegare questo concetto agli studenti della formazione professionale?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Quale materiale ESE ti aiuterebbe a insegnare questo argomento?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1"/>
          <p:cNvSpPr txBox="1">
            <a:spLocks noGrp="1"/>
          </p:cNvSpPr>
          <p:nvPr>
            <p:ph type="body" idx="1"/>
          </p:nvPr>
        </p:nvSpPr>
        <p:spPr>
          <a:xfrm>
            <a:off x="399370" y="1449388"/>
            <a:ext cx="6371016" cy="50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en-US"/>
              <a:t>Scopri la pedagogia della formazione digitale</a:t>
            </a:r>
            <a:endParaRPr/>
          </a:p>
        </p:txBody>
      </p:sp>
      <p:sp>
        <p:nvSpPr>
          <p:cNvPr id="309" name="Google Shape;309;p11"/>
          <p:cNvSpPr txBox="1">
            <a:spLocks noGrp="1"/>
          </p:cNvSpPr>
          <p:nvPr>
            <p:ph type="body" idx="2"/>
          </p:nvPr>
        </p:nvSpPr>
        <p:spPr>
          <a:xfrm>
            <a:off x="399370" y="2177491"/>
            <a:ext cx="6371016" cy="442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I partecipanti: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Leggere il Capitolo 5 del documento “WP2-EU Sustainability Competence Profile and Curriculum”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Prenderanno appunti sulla pedagogia digitale, la facilitazione asincrona e il coinvolgimento degli studenti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Annotare eventuali domande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Dividersi in coppie e provare a rispondere alle proprie domande; è possibile utilizzare anche altre risorse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Formato di lavoro: individuale / in coppia</a:t>
            </a:r>
            <a:br>
              <a:rPr lang="en-US"/>
            </a:br>
            <a:r>
              <a:rPr lang="en-US"/>
              <a:t>Durata: 60 minuti</a:t>
            </a:r>
            <a:br>
              <a:rPr lang="en-US"/>
            </a:br>
            <a:r>
              <a:rPr lang="en-US"/>
              <a:t>Materiale necessario: Capitolo 5 del “WP2-EU Sustainability Competence Profile and Curriculum”</a:t>
            </a:r>
            <a:endParaRPr/>
          </a:p>
        </p:txBody>
      </p:sp>
      <p:sp>
        <p:nvSpPr>
          <p:cNvPr id="310" name="Google Shape;310;p11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83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Attività pratica 1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11" name="Google Shape;311;p11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name="adj" fmla="val 16667"/>
            </a:avLst>
          </a:prstGeom>
          <a:solidFill>
            <a:srgbClr val="3E7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12" name="Google Shape;312;p11"/>
          <p:cNvPicPr preferRelativeResize="0"/>
          <p:nvPr/>
        </p:nvPicPr>
        <p:blipFill rotWithShape="1">
          <a:blip r:embed="rId3">
            <a:alphaModFix/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/>
            <a:ahLst/>
            <a:cxnLst/>
            <a:rect l="l" t="t" r="r" b="b"/>
            <a:pathLst>
              <a:path w="3191634" h="1727676" extrusionOk="0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2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Risultati dell'attività pratica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18" name="Google Shape;318;p12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Al termine dell'attività, i partecipanti dovrebbero aver prodotto: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Una panoramica dei principi fondamentali della pedagogia digitale, della facilitazione asincrona e del coinvolgimento degli studenti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Questo risultato può essere inserito nel Portfolio del formatore.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3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name="adj" fmla="val 16667"/>
            </a:avLst>
          </a:prstGeom>
          <a:solidFill>
            <a:srgbClr val="3E7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25" name="Google Shape;325;p13"/>
          <p:cNvSpPr txBox="1">
            <a:spLocks noGrp="1"/>
          </p:cNvSpPr>
          <p:nvPr>
            <p:ph type="title"/>
          </p:nvPr>
        </p:nvSpPr>
        <p:spPr>
          <a:xfrm>
            <a:off x="645765" y="1022669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Condivisione di gruppo / Debriefing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26" name="Google Shape;326;p13"/>
          <p:cNvSpPr txBox="1">
            <a:spLocks noGrp="1"/>
          </p:cNvSpPr>
          <p:nvPr>
            <p:ph type="body" idx="1"/>
          </p:nvPr>
        </p:nvSpPr>
        <p:spPr>
          <a:xfrm>
            <a:off x="645765" y="2066412"/>
            <a:ext cx="5792984" cy="4156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hai realizzato?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ha funzionato bene?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è stato difficile?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Come si potrebbe migliorare questa attività?</a:t>
            </a:r>
            <a:endParaRPr/>
          </a:p>
        </p:txBody>
      </p:sp>
      <p:pic>
        <p:nvPicPr>
          <p:cNvPr id="327" name="Google Shape;327;p13"/>
          <p:cNvPicPr preferRelativeResize="0"/>
          <p:nvPr/>
        </p:nvPicPr>
        <p:blipFill rotWithShape="1">
          <a:blip r:embed="rId3">
            <a:alphaModFix/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/>
            <a:ahLst/>
            <a:cxnLst/>
            <a:rect l="l" t="t" r="r" b="b"/>
            <a:pathLst>
              <a:path w="3191634" h="1727676" extrusionOk="0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4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Applicazione alla pratica didattica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33" name="Google Shape;333;p14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Come può essere applicato questo concetto alla vostra attività didattica?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Si prega di considerare: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gruppo di studenti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modalità di erogazione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contesto locale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possibili adattamenti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esigenze di accessibilità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5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Adattamento dell'attività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39" name="Google Shape;339;p15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Quando si adatta questa attività, tenere presenti: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gli obiettivi di apprendimento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quadro di riferimento per la qualità ESE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l'orientamento pratico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collegamento alle competenze in materia di sostenibilità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È possibile adattare: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esempi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linguaggio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livello degli studenti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contesto nazionale o settoriale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6"/>
          <p:cNvSpPr txBox="1">
            <a:spLocks noGrp="1"/>
          </p:cNvSpPr>
          <p:nvPr>
            <p:ph type="body" idx="1"/>
          </p:nvPr>
        </p:nvSpPr>
        <p:spPr>
          <a:xfrm>
            <a:off x="399370" y="1449388"/>
            <a:ext cx="6371016" cy="50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en-US"/>
              <a:t>Valutazione digitale</a:t>
            </a:r>
            <a:endParaRPr/>
          </a:p>
        </p:txBody>
      </p:sp>
      <p:sp>
        <p:nvSpPr>
          <p:cNvPr id="345" name="Google Shape;345;p16"/>
          <p:cNvSpPr txBox="1">
            <a:spLocks noGrp="1"/>
          </p:cNvSpPr>
          <p:nvPr>
            <p:ph type="body" idx="2"/>
          </p:nvPr>
        </p:nvSpPr>
        <p:spPr>
          <a:xfrm>
            <a:off x="399370" y="2177491"/>
            <a:ext cx="6371016" cy="442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I partecipanti dovranno: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Leggere il Capitolo 6 del “WP2-EU Sustainability Competence Profile and Curriculum” e prendere appunti sulla valutazione digitale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Scegliere un’unità del “Curriculum ESE del WP2”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Esaminare la sezione dedicata ai risultati di apprendimento e alla valutazione: valutare la compatibilità delle attività di valutazione e creare rubriche di feedback ad hoc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Trovare un partner e confrontare le proprie griglie di valutazione: discutere, integrare, sviluppare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Formato di lavoro: individuale / in coppia</a:t>
            </a:r>
            <a:br>
              <a:rPr lang="en-US"/>
            </a:br>
            <a:r>
              <a:rPr lang="en-US"/>
              <a:t>Durata: 60 minuti</a:t>
            </a:r>
            <a:br>
              <a:rPr lang="en-US"/>
            </a:br>
            <a:r>
              <a:rPr lang="en-US"/>
              <a:t>Materiale necessario: Capitolo 6 del “WP2-EU Sustainability Competence Profile and Curriculum”; “WP2 ESE Curriculum”</a:t>
            </a:r>
            <a:endParaRPr/>
          </a:p>
        </p:txBody>
      </p:sp>
      <p:sp>
        <p:nvSpPr>
          <p:cNvPr id="346" name="Google Shape;346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83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Attività pratica 2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47" name="Google Shape;347;p16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name="adj" fmla="val 16667"/>
            </a:avLst>
          </a:prstGeom>
          <a:solidFill>
            <a:srgbClr val="3E7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48" name="Google Shape;348;p16"/>
          <p:cNvPicPr preferRelativeResize="0"/>
          <p:nvPr/>
        </p:nvPicPr>
        <p:blipFill rotWithShape="1">
          <a:blip r:embed="rId3">
            <a:alphaModFix/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/>
            <a:ahLst/>
            <a:cxnLst/>
            <a:rect l="l" t="t" r="r" b="b"/>
            <a:pathLst>
              <a:path w="3191634" h="1727676" extrusionOk="0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17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Risultati dell'attività pratica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54" name="Google Shape;354;p17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Al termine dell'attività, i partecipanti dovrebbero produrre: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Schede di valutazione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Questo risultato può contribuire al Portfolio del formatore.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Esempi: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bozze di griglie di valutazione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18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name="adj" fmla="val 16667"/>
            </a:avLst>
          </a:prstGeom>
          <a:solidFill>
            <a:srgbClr val="3E7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61" name="Google Shape;361;p18"/>
          <p:cNvSpPr txBox="1">
            <a:spLocks noGrp="1"/>
          </p:cNvSpPr>
          <p:nvPr>
            <p:ph type="title"/>
          </p:nvPr>
        </p:nvSpPr>
        <p:spPr>
          <a:xfrm>
            <a:off x="645765" y="1022669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Condivisione di gruppo / Debriefing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62" name="Google Shape;362;p18"/>
          <p:cNvSpPr txBox="1">
            <a:spLocks noGrp="1"/>
          </p:cNvSpPr>
          <p:nvPr>
            <p:ph type="body" idx="1"/>
          </p:nvPr>
        </p:nvSpPr>
        <p:spPr>
          <a:xfrm>
            <a:off x="645765" y="2066412"/>
            <a:ext cx="5792984" cy="4156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hai realizzato?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ha funzionato bene?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è stato difficile?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Come si potrebbe migliorare questa attività?</a:t>
            </a:r>
            <a:endParaRPr/>
          </a:p>
        </p:txBody>
      </p:sp>
      <p:pic>
        <p:nvPicPr>
          <p:cNvPr id="363" name="Google Shape;363;p18"/>
          <p:cNvPicPr preferRelativeResize="0"/>
          <p:nvPr/>
        </p:nvPicPr>
        <p:blipFill rotWithShape="1">
          <a:blip r:embed="rId3">
            <a:alphaModFix/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/>
            <a:ahLst/>
            <a:cxnLst/>
            <a:rect l="l" t="t" r="r" b="b"/>
            <a:pathLst>
              <a:path w="3191634" h="1727676" extrusionOk="0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19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Applicazione alla pratica didattica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69" name="Google Shape;369;p19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Come può essere applicato questo concetto alla vostra attività didattica?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Si prega di considerare: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gruppo di studenti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modalità di erogazione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contesto locale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possibili adattamenti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esigenze di accessibilità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0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Adattamento dell'attività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75" name="Google Shape;375;p20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Quando si adatta questa attività, è importante mantenere: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gli obiettivi di apprendimento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quadro di riferimento per la qualità ESE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l'orientamento pratico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collegamento alle competenze in materia di sostenibilità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È possibile adattare: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esempi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linguaggio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livello degli studenti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contesto nazionale o settoriale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1"/>
          <p:cNvSpPr txBox="1">
            <a:spLocks noGrp="1"/>
          </p:cNvSpPr>
          <p:nvPr>
            <p:ph type="body" idx="1"/>
          </p:nvPr>
        </p:nvSpPr>
        <p:spPr>
          <a:xfrm>
            <a:off x="399370" y="1449388"/>
            <a:ext cx="6371016" cy="50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en-US"/>
              <a:t>Feedback digitale</a:t>
            </a:r>
            <a:endParaRPr/>
          </a:p>
        </p:txBody>
      </p:sp>
      <p:sp>
        <p:nvSpPr>
          <p:cNvPr id="381" name="Google Shape;381;p21"/>
          <p:cNvSpPr txBox="1">
            <a:spLocks noGrp="1"/>
          </p:cNvSpPr>
          <p:nvPr>
            <p:ph type="body" idx="2"/>
          </p:nvPr>
        </p:nvSpPr>
        <p:spPr>
          <a:xfrm>
            <a:off x="399370" y="2177491"/>
            <a:ext cx="6371016" cy="442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I partecipanti: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Raccogliere informazioni su un processo di revisione tra pari e sviluppare una visione d’insieme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Scegliere un'attività di un'unità didattica del “WP2 ESE Curriculum” che possa essere sottoposta a revisione tra pari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Utilizzeranno le griglie di valutazione utilizzate nell’Attività pratica 2 per sviluppare un’attività di revisione tra pari; modificheranno o aggiungeranno elementi alle griglie, se necessario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Trovare un partner e confrontare le rubriche dell’attività di revisione tra pari: discutere, integrare, sviluppare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Formato di lavoro: individuale / in coppia</a:t>
            </a:r>
            <a:br>
              <a:rPr lang="en-US"/>
            </a:br>
            <a:r>
              <a:rPr lang="en-US"/>
              <a:t>Durata: 60 minuti</a:t>
            </a:r>
            <a:br>
              <a:rPr lang="en-US"/>
            </a:br>
            <a:r>
              <a:rPr lang="en-US"/>
              <a:t>Materiale necessario: griglie di valutazione dell’Attività pratica 2, “WP2 ESE Curriculum”</a:t>
            </a:r>
            <a:endParaRPr/>
          </a:p>
        </p:txBody>
      </p:sp>
      <p:sp>
        <p:nvSpPr>
          <p:cNvPr id="382" name="Google Shape;382;p21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83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Attività pratica 3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83" name="Google Shape;383;p21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name="adj" fmla="val 16667"/>
            </a:avLst>
          </a:prstGeom>
          <a:solidFill>
            <a:srgbClr val="3E7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384" name="Google Shape;384;p21"/>
          <p:cNvPicPr preferRelativeResize="0"/>
          <p:nvPr/>
        </p:nvPicPr>
        <p:blipFill rotWithShape="1">
          <a:blip r:embed="rId3">
            <a:alphaModFix/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/>
            <a:ahLst/>
            <a:cxnLst/>
            <a:rect l="l" t="t" r="r" b="b"/>
            <a:pathLst>
              <a:path w="3191634" h="1727676" extrusionOk="0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22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Risultati dell'attività pratica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90" name="Google Shape;390;p22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Al termine dell’attività, i partecipanti dovranno produrre: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Attività di revisione tra pari con griglie di valutazione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Questo risultato può contribuire al Portfolio del formatore.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Esempi: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bozza di attività di revisione tra pari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bozza delle griglie di valutazione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3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name="adj" fmla="val 16667"/>
            </a:avLst>
          </a:prstGeom>
          <a:solidFill>
            <a:srgbClr val="3E7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97" name="Google Shape;397;p23"/>
          <p:cNvSpPr txBox="1">
            <a:spLocks noGrp="1"/>
          </p:cNvSpPr>
          <p:nvPr>
            <p:ph type="title"/>
          </p:nvPr>
        </p:nvSpPr>
        <p:spPr>
          <a:xfrm>
            <a:off x="645765" y="1022669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Condivisione di gruppo / Debriefing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398" name="Google Shape;398;p23"/>
          <p:cNvSpPr txBox="1">
            <a:spLocks noGrp="1"/>
          </p:cNvSpPr>
          <p:nvPr>
            <p:ph type="body" idx="1"/>
          </p:nvPr>
        </p:nvSpPr>
        <p:spPr>
          <a:xfrm>
            <a:off x="645765" y="2066412"/>
            <a:ext cx="5792984" cy="4156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hai realizzato?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ha funzionato bene?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è stato difficile?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Come si potrebbe migliorare questa attività?</a:t>
            </a:r>
            <a:endParaRPr/>
          </a:p>
        </p:txBody>
      </p:sp>
      <p:pic>
        <p:nvPicPr>
          <p:cNvPr id="399" name="Google Shape;399;p23"/>
          <p:cNvPicPr preferRelativeResize="0"/>
          <p:nvPr/>
        </p:nvPicPr>
        <p:blipFill rotWithShape="1">
          <a:blip r:embed="rId3">
            <a:alphaModFix/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/>
            <a:ahLst/>
            <a:cxnLst/>
            <a:rect l="l" t="t" r="r" b="b"/>
            <a:pathLst>
              <a:path w="3191634" h="1727676" extrusionOk="0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24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Applicazione alla pratica didattica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405" name="Google Shape;405;p24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Come può essere applicato questo concetto alla vostra attività didattica?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Si prega di considerare: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gruppo di studenti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modalità di erogazione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contesto locale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possibili adattamenti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esigenze di accessibilità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25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Adattamento dell'attività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411" name="Google Shape;411;p25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Quando si adatta questa attività, è importante mantenere: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gli obiettivi di apprendimento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quadro di riferimento per la qualità ESE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l'orientamento pratico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collegamento alle competenze in materia di sostenibilità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 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È possibile adattare: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esempi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linguaggio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livello degli studenti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il contesto nazionale o settoriale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6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name="adj" fmla="val 16667"/>
            </a:avLst>
          </a:prstGeom>
          <a:solidFill>
            <a:srgbClr val="3E7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18" name="Google Shape;418;p26"/>
          <p:cNvSpPr txBox="1">
            <a:spLocks noGrp="1"/>
          </p:cNvSpPr>
          <p:nvPr>
            <p:ph type="title"/>
          </p:nvPr>
        </p:nvSpPr>
        <p:spPr>
          <a:xfrm>
            <a:off x="645765" y="1022669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Link al portfolio del formatore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419" name="Google Shape;419;p26"/>
          <p:cNvSpPr txBox="1">
            <a:spLocks noGrp="1"/>
          </p:cNvSpPr>
          <p:nvPr>
            <p:ph type="body" idx="1"/>
          </p:nvPr>
        </p:nvSpPr>
        <p:spPr>
          <a:xfrm>
            <a:off x="645765" y="2066412"/>
            <a:ext cx="5792984" cy="4156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Questo modulo contribuisce al Portfolio del formatore attraverso: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b="1"/>
              <a:t>Panoramica sulla pedagogia digitale, la valutazione digitale e il feedback digitale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b="1"/>
              <a:t>bozze di rubriche di feedback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b="1"/>
              <a:t>bozza di attività di revisione tra pari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b="1"/>
              <a:t>idee di implementazione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 b="1"/>
              <a:t>riflessione</a:t>
            </a:r>
            <a:endParaRPr/>
          </a:p>
        </p:txBody>
      </p:sp>
      <p:pic>
        <p:nvPicPr>
          <p:cNvPr id="420" name="Google Shape;420;p26"/>
          <p:cNvPicPr preferRelativeResize="0"/>
          <p:nvPr/>
        </p:nvPicPr>
        <p:blipFill rotWithShape="1">
          <a:blip r:embed="rId3">
            <a:alphaModFix/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/>
            <a:ahLst/>
            <a:cxnLst/>
            <a:rect l="l" t="t" r="r" b="b"/>
            <a:pathLst>
              <a:path w="3191634" h="1727676" extrusionOk="0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27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Domande di riflessione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426" name="Google Shape;426;p27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Domande di riflessione: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ho imparato come formatore?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Come posso applicare queste conoscenze al mio insegnamento?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Di quale supporto avrebbero bisogno gli studenti?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Cosa dovrei adattare al mio contesto?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28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8596668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Feedback tra pari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432" name="Google Shape;432;p28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Suggerimenti per il feedback tra pari: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Un punto di forza dell'attività/del risultato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Un suggerimento per il miglioramento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Una domanda per approfondire la riflessione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29"/>
          <p:cNvSpPr txBox="1">
            <a:spLocks noGrp="1"/>
          </p:cNvSpPr>
          <p:nvPr>
            <p:ph type="body" idx="1"/>
          </p:nvPr>
        </p:nvSpPr>
        <p:spPr>
          <a:xfrm>
            <a:off x="399370" y="1449388"/>
            <a:ext cx="6371016" cy="500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1600"/>
              <a:buChar char="►"/>
            </a:pPr>
            <a:r>
              <a:rPr lang="en-US"/>
              <a:t>Attività didattica</a:t>
            </a:r>
            <a:endParaRPr/>
          </a:p>
        </p:txBody>
      </p:sp>
      <p:sp>
        <p:nvSpPr>
          <p:cNvPr id="438" name="Google Shape;438;p29"/>
          <p:cNvSpPr txBox="1">
            <a:spLocks noGrp="1"/>
          </p:cNvSpPr>
          <p:nvPr>
            <p:ph type="body" idx="2"/>
          </p:nvPr>
        </p:nvSpPr>
        <p:spPr>
          <a:xfrm>
            <a:off x="399370" y="2177491"/>
            <a:ext cx="6371016" cy="4429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 b="1"/>
              <a:t>Durata:</a:t>
            </a:r>
            <a:r>
              <a:rPr lang="en-US"/>
              <a:t> 1 ora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I partecipanti dovrebbero: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Preparare o migliorare un'attività didattica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Includere una breve riflessione sulla conduzione, sul feedback e sulla valutazione</a:t>
            </a:r>
            <a:endParaRPr/>
          </a:p>
          <a:p>
            <a:pPr marL="342900" lvl="0" indent="-25146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 b="1"/>
              <a:t>Risultati attesi: </a:t>
            </a:r>
            <a:r>
              <a:rPr lang="en-US"/>
              <a:t>micro-insegnamento, feedback tra pari e sezione del portfolio</a:t>
            </a:r>
            <a:endParaRPr/>
          </a:p>
        </p:txBody>
      </p:sp>
      <p:sp>
        <p:nvSpPr>
          <p:cNvPr id="439" name="Google Shape;439;p29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839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Compito di apprendimento autonomo</a:t>
            </a:r>
            <a:endParaRPr/>
          </a:p>
        </p:txBody>
      </p:sp>
      <p:sp>
        <p:nvSpPr>
          <p:cNvPr id="440" name="Google Shape;440;p29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name="adj" fmla="val 16667"/>
            </a:avLst>
          </a:prstGeom>
          <a:solidFill>
            <a:srgbClr val="3E7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441" name="Google Shape;441;p29"/>
          <p:cNvPicPr preferRelativeResize="0"/>
          <p:nvPr/>
        </p:nvPicPr>
        <p:blipFill rotWithShape="1">
          <a:blip r:embed="rId3">
            <a:alphaModFix/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/>
            <a:ahLst/>
            <a:cxnLst/>
            <a:rect l="l" t="t" r="r" b="b"/>
            <a:pathLst>
              <a:path w="3191634" h="1727676" extrusionOk="0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0"/>
          <p:cNvSpPr/>
          <p:nvPr/>
        </p:nvSpPr>
        <p:spPr>
          <a:xfrm>
            <a:off x="6776720" y="1554480"/>
            <a:ext cx="4937760" cy="4958080"/>
          </a:xfrm>
          <a:prstGeom prst="roundRect">
            <a:avLst>
              <a:gd name="adj" fmla="val 16667"/>
            </a:avLst>
          </a:prstGeom>
          <a:solidFill>
            <a:srgbClr val="3E7818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448" name="Google Shape;448;p30"/>
          <p:cNvSpPr txBox="1">
            <a:spLocks noGrp="1"/>
          </p:cNvSpPr>
          <p:nvPr>
            <p:ph type="title"/>
          </p:nvPr>
        </p:nvSpPr>
        <p:spPr>
          <a:xfrm>
            <a:off x="645765" y="1022669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Sintesi e passi successivi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449" name="Google Shape;449;p30"/>
          <p:cNvSpPr txBox="1">
            <a:spLocks noGrp="1"/>
          </p:cNvSpPr>
          <p:nvPr>
            <p:ph type="body" idx="1"/>
          </p:nvPr>
        </p:nvSpPr>
        <p:spPr>
          <a:xfrm>
            <a:off x="645765" y="2066412"/>
            <a:ext cx="5792984" cy="4156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In questo modulo abbiamo trattato: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Principi chiave della pedagogia digitale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Valutazione digitale e feedback digitale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Revisione tra pari digitale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/>
              <a:t>Prossimi passi: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completare l'attività SDL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aggiungere il risultato al portfolio del formatore 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prepararsi per il prossimo modulo</a:t>
            </a:r>
            <a:endParaRPr/>
          </a:p>
        </p:txBody>
      </p:sp>
      <p:pic>
        <p:nvPicPr>
          <p:cNvPr id="450" name="Google Shape;450;p30"/>
          <p:cNvPicPr preferRelativeResize="0"/>
          <p:nvPr/>
        </p:nvPicPr>
        <p:blipFill rotWithShape="1">
          <a:blip r:embed="rId3">
            <a:alphaModFix/>
          </a:blip>
          <a:srcRect l="2052" r="2052"/>
          <a:stretch/>
        </p:blipFill>
        <p:spPr>
          <a:xfrm>
            <a:off x="7142788" y="1844040"/>
            <a:ext cx="4199289" cy="4378960"/>
          </a:xfrm>
          <a:custGeom>
            <a:avLst/>
            <a:gdLst/>
            <a:ahLst/>
            <a:cxnLst/>
            <a:rect l="l" t="t" r="r" b="b"/>
            <a:pathLst>
              <a:path w="3191634" h="1727676" extrusionOk="0">
                <a:moveTo>
                  <a:pt x="99324" y="0"/>
                </a:moveTo>
                <a:lnTo>
                  <a:pt x="3092310" y="0"/>
                </a:lnTo>
                <a:cubicBezTo>
                  <a:pt x="3147165" y="0"/>
                  <a:pt x="3191634" y="44469"/>
                  <a:pt x="3191634" y="99324"/>
                </a:cubicBezTo>
                <a:lnTo>
                  <a:pt x="3191634" y="1628352"/>
                </a:lnTo>
                <a:cubicBezTo>
                  <a:pt x="3191634" y="1683207"/>
                  <a:pt x="3147165" y="1727676"/>
                  <a:pt x="3092310" y="1727676"/>
                </a:cubicBezTo>
                <a:lnTo>
                  <a:pt x="99324" y="1727676"/>
                </a:lnTo>
                <a:cubicBezTo>
                  <a:pt x="44469" y="1727676"/>
                  <a:pt x="0" y="1683207"/>
                  <a:pt x="0" y="1628352"/>
                </a:cubicBezTo>
                <a:lnTo>
                  <a:pt x="0" y="99324"/>
                </a:lnTo>
                <a:cubicBezTo>
                  <a:pt x="0" y="44469"/>
                  <a:pt x="44469" y="0"/>
                  <a:pt x="99324" y="0"/>
                </a:cubicBezTo>
                <a:close/>
              </a:path>
            </a:pathLst>
          </a:cu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31"/>
          <p:cNvSpPr txBox="1">
            <a:spLocks noGrp="1"/>
          </p:cNvSpPr>
          <p:nvPr>
            <p:ph type="title"/>
          </p:nvPr>
        </p:nvSpPr>
        <p:spPr>
          <a:xfrm>
            <a:off x="399369" y="788988"/>
            <a:ext cx="11393262" cy="6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255839"/>
              </a:buClr>
              <a:buSzPts val="3600"/>
              <a:buFont typeface="Trebuchet MS"/>
              <a:buNone/>
            </a:pPr>
            <a:r>
              <a:rPr lang="en-US">
                <a:solidFill>
                  <a:srgbClr val="255839"/>
                </a:solidFill>
              </a:rPr>
              <a:t>Risorse (facoltative)</a:t>
            </a:r>
            <a:endParaRPr>
              <a:solidFill>
                <a:srgbClr val="255839"/>
              </a:solidFill>
            </a:endParaRPr>
          </a:p>
        </p:txBody>
      </p:sp>
      <p:sp>
        <p:nvSpPr>
          <p:cNvPr id="456" name="Google Shape;456;p31"/>
          <p:cNvSpPr txBox="1">
            <a:spLocks noGrp="1"/>
          </p:cNvSpPr>
          <p:nvPr>
            <p:ph type="body" idx="2"/>
          </p:nvPr>
        </p:nvSpPr>
        <p:spPr>
          <a:xfrm>
            <a:off x="399369" y="1449388"/>
            <a:ext cx="9313591" cy="51572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40"/>
              <a:buNone/>
            </a:pPr>
            <a:r>
              <a:rPr lang="en-US"/>
              <a:t>Risorse utili per questo modulo: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“WP2-EU Profilo delle competenze e programma didattico in materia di sostenibilità”</a:t>
            </a:r>
            <a:endParaRPr/>
          </a:p>
          <a:p>
            <a:pPr marL="342900" lvl="0" indent="-342900" algn="l" rtl="0">
              <a:spcBef>
                <a:spcPts val="1000"/>
              </a:spcBef>
              <a:spcAft>
                <a:spcPts val="0"/>
              </a:spcAft>
              <a:buSzPts val="1440"/>
              <a:buChar char="►"/>
            </a:pPr>
            <a:r>
              <a:rPr lang="en-US"/>
              <a:t>“Programma didattico ESE del WP2”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32"/>
          <p:cNvSpPr txBox="1"/>
          <p:nvPr/>
        </p:nvSpPr>
        <p:spPr>
          <a:xfrm>
            <a:off x="6096000" y="5843277"/>
            <a:ext cx="5333999" cy="610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383842"/>
                </a:solidFill>
                <a:latin typeface="Open Sans"/>
                <a:ea typeface="Open Sans"/>
                <a:cs typeface="Open Sans"/>
                <a:sym typeface="Open Sans"/>
              </a:rPr>
              <a:t>Finanziato dall’Unione europea. Le opinioni e i punti di vista espressi sono tuttavia esclusivamente quelli degli autori e non riflettono necessariamente quelli dell’Unione europea o dell’Agenzia esecutiva europea per l’istruzione e la cultura (EACEA). Né l’Unione europea né l’EACEA possono essere ritenute responsabili al riguardo. Numero del progetto: 2024-1-PT01-KA220-VET-000252771</a:t>
            </a:r>
            <a:endParaRPr/>
          </a:p>
        </p:txBody>
      </p:sp>
      <p:pic>
        <p:nvPicPr>
          <p:cNvPr id="463" name="Google Shape;46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48500" y="5634772"/>
            <a:ext cx="614055" cy="229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2" descr="A blue text on a black background&#10;&#10;AI-generated content may be incorrect.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285095" y="5938636"/>
            <a:ext cx="2717175" cy="570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2" descr="A blue and red logo&#10;&#10;AI-generated content may be incorrect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490691" y="3636691"/>
            <a:ext cx="1196231" cy="507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2" descr="A blue and black logo&#10;&#10;AI-generated content may be incorrect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604557" y="4516070"/>
            <a:ext cx="1263458" cy="507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2" descr="A close-up of a map&#10;&#10;AI-generated content may be incorrect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066101" y="3393200"/>
            <a:ext cx="1075499" cy="805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32" descr="A red rectangular sign with a white background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034163" y="3393200"/>
            <a:ext cx="846957" cy="80583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9" name="Google Shape;469;p32" descr="A logo with colored circles&#10;&#10;AI-generated content may be incorrect.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700174" y="4516087"/>
            <a:ext cx="1302096" cy="492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2" descr="A blue text on a white background&#10;&#10;AI-generated content may be incorrect.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279179" y="3577041"/>
            <a:ext cx="1415399" cy="5754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2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3962555" y="2065379"/>
            <a:ext cx="3072174" cy="69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2" name="Google Shape;472;p32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658300" y="106070"/>
            <a:ext cx="5847471" cy="165882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73" name="Google Shape;473;p32"/>
          <p:cNvGrpSpPr/>
          <p:nvPr/>
        </p:nvGrpSpPr>
        <p:grpSpPr>
          <a:xfrm>
            <a:off x="639092" y="3746526"/>
            <a:ext cx="1631316" cy="2329179"/>
            <a:chOff x="0" y="0"/>
            <a:chExt cx="1631376" cy="2329344"/>
          </a:xfrm>
        </p:grpSpPr>
        <p:grpSp>
          <p:nvGrpSpPr>
            <p:cNvPr id="474" name="Google Shape;474;p32"/>
            <p:cNvGrpSpPr/>
            <p:nvPr/>
          </p:nvGrpSpPr>
          <p:grpSpPr>
            <a:xfrm>
              <a:off x="69494" y="0"/>
              <a:ext cx="1537201" cy="720000"/>
              <a:chOff x="0" y="0"/>
              <a:chExt cx="817861" cy="383204"/>
            </a:xfrm>
          </p:grpSpPr>
          <p:pic>
            <p:nvPicPr>
              <p:cNvPr id="475" name="Google Shape;475;p32" descr="More Than a 'Like': The Story of the Facebook Logo | Looka"/>
              <p:cNvPicPr preferRelativeResize="0"/>
              <p:nvPr/>
            </p:nvPicPr>
            <p:blipFill rotWithShape="1">
              <a:blip r:embed="rId13">
                <a:alphaModFix/>
              </a:blip>
              <a:srcRect/>
              <a:stretch/>
            </p:blipFill>
            <p:spPr>
              <a:xfrm>
                <a:off x="0" y="0"/>
                <a:ext cx="389890" cy="372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76" name="Google Shape;476;p32"/>
              <p:cNvPicPr preferRelativeResize="0"/>
              <p:nvPr/>
            </p:nvPicPr>
            <p:blipFill rotWithShape="1">
              <a:blip r:embed="rId14">
                <a:alphaModFix/>
              </a:blip>
              <a:srcRect/>
              <a:stretch/>
            </p:blipFill>
            <p:spPr>
              <a:xfrm>
                <a:off x="452101" y="23794"/>
                <a:ext cx="365760" cy="3594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77" name="Google Shape;477;p32"/>
            <p:cNvGrpSpPr/>
            <p:nvPr/>
          </p:nvGrpSpPr>
          <p:grpSpPr>
            <a:xfrm>
              <a:off x="36576" y="793700"/>
              <a:ext cx="1594800" cy="720000"/>
              <a:chOff x="0" y="0"/>
              <a:chExt cx="825108" cy="373007"/>
            </a:xfrm>
          </p:grpSpPr>
          <p:pic>
            <p:nvPicPr>
              <p:cNvPr id="478" name="Google Shape;478;p32" descr="O imagine care conține Grafică, Color, cerc, design grafic&#10;&#10;Conținutul generat de inteligența artificială poate fi incorect."/>
              <p:cNvPicPr preferRelativeResize="0"/>
              <p:nvPr/>
            </p:nvPicPr>
            <p:blipFill rotWithShape="1">
              <a:blip r:embed="rId15">
                <a:alphaModFix/>
              </a:blip>
              <a:srcRect/>
              <a:stretch/>
            </p:blipFill>
            <p:spPr>
              <a:xfrm>
                <a:off x="0" y="0"/>
                <a:ext cx="394970" cy="372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79" name="Google Shape;479;p32"/>
              <p:cNvPicPr preferRelativeResize="0"/>
              <p:nvPr/>
            </p:nvPicPr>
            <p:blipFill rotWithShape="1">
              <a:blip r:embed="rId16">
                <a:alphaModFix/>
              </a:blip>
              <a:srcRect/>
              <a:stretch/>
            </p:blipFill>
            <p:spPr>
              <a:xfrm>
                <a:off x="465698" y="13597"/>
                <a:ext cx="359410" cy="3594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480" name="Google Shape;480;p32"/>
            <p:cNvGrpSpPr/>
            <p:nvPr/>
          </p:nvGrpSpPr>
          <p:grpSpPr>
            <a:xfrm>
              <a:off x="0" y="1609344"/>
              <a:ext cx="1598400" cy="720000"/>
              <a:chOff x="0" y="0"/>
              <a:chExt cx="827200" cy="372110"/>
            </a:xfrm>
          </p:grpSpPr>
          <p:pic>
            <p:nvPicPr>
              <p:cNvPr id="481" name="Google Shape;481;p32" descr="Linkedin logo vector, Linkedin symbol, Linkedin icon free ..."/>
              <p:cNvPicPr preferRelativeResize="0"/>
              <p:nvPr/>
            </p:nvPicPr>
            <p:blipFill rotWithShape="1">
              <a:blip r:embed="rId17">
                <a:alphaModFix/>
              </a:blip>
              <a:srcRect/>
              <a:stretch/>
            </p:blipFill>
            <p:spPr>
              <a:xfrm>
                <a:off x="0" y="0"/>
                <a:ext cx="394970" cy="372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82" name="Google Shape;482;p32"/>
              <p:cNvPicPr preferRelativeResize="0"/>
              <p:nvPr/>
            </p:nvPicPr>
            <p:blipFill rotWithShape="1">
              <a:blip r:embed="rId18">
                <a:alphaModFix/>
              </a:blip>
              <a:srcRect/>
              <a:stretch/>
            </p:blipFill>
            <p:spPr>
              <a:xfrm>
                <a:off x="458900" y="10198"/>
                <a:ext cx="368300" cy="3594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ARDET Course template">
  <a:themeElements>
    <a:clrScheme name="ProW">
      <a:dk1>
        <a:srgbClr val="FFFFFF"/>
      </a:dk1>
      <a:lt1>
        <a:srgbClr val="FFFFFF"/>
      </a:lt1>
      <a:dk2>
        <a:srgbClr val="32323B"/>
      </a:dk2>
      <a:lt2>
        <a:srgbClr val="4175BA"/>
      </a:lt2>
      <a:accent1>
        <a:srgbClr val="F47521"/>
      </a:accent1>
      <a:accent2>
        <a:srgbClr val="5FCAEA"/>
      </a:accent2>
      <a:accent3>
        <a:srgbClr val="FFCD05"/>
      </a:accent3>
      <a:accent4>
        <a:srgbClr val="D64577"/>
      </a:accent4>
      <a:accent5>
        <a:srgbClr val="4175BA"/>
      </a:accent5>
      <a:accent6>
        <a:srgbClr val="F47521"/>
      </a:accent6>
      <a:hlink>
        <a:srgbClr val="5FCAEA"/>
      </a:hlink>
      <a:folHlink>
        <a:srgbClr val="4175B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12F7BBD19C4F74885900C14105EFAAA" ma:contentTypeVersion="13" ma:contentTypeDescription="Create a new document." ma:contentTypeScope="" ma:versionID="2b86ba73e8e38013f5b57b999714f49a">
  <xsd:schema xmlns:xsd="http://www.w3.org/2001/XMLSchema" xmlns:xs="http://www.w3.org/2001/XMLSchema" xmlns:p="http://schemas.microsoft.com/office/2006/metadata/properties" xmlns:ns2="aa394546-8d08-47b8-b65b-6cfd0f54d94c" xmlns:ns3="ae859902-f1fd-4f3a-8fb9-c0cffbef4f8c" targetNamespace="http://schemas.microsoft.com/office/2006/metadata/properties" ma:root="true" ma:fieldsID="67b32dd7d972f0c54d41d900e32dc86e" ns2:_="" ns3:_="">
    <xsd:import namespace="aa394546-8d08-47b8-b65b-6cfd0f54d94c"/>
    <xsd:import namespace="ae859902-f1fd-4f3a-8fb9-c0cffbef4f8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394546-8d08-47b8-b65b-6cfd0f54d9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3acfc87d-b216-43e9-8131-bd18837555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859902-f1fd-4f3a-8fb9-c0cffbef4f8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42f00b76-1017-4ede-a1d2-904542c725e2}" ma:internalName="TaxCatchAll" ma:showField="CatchAllData" ma:web="ae859902-f1fd-4f3a-8fb9-c0cffbef4f8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859902-f1fd-4f3a-8fb9-c0cffbef4f8c" xsi:nil="true"/>
    <lcf76f155ced4ddcb4097134ff3c332f xmlns="aa394546-8d08-47b8-b65b-6cfd0f54d94c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0D1F746-19A1-48E7-8840-96DCE2995D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394546-8d08-47b8-b65b-6cfd0f54d94c"/>
    <ds:schemaRef ds:uri="ae859902-f1fd-4f3a-8fb9-c0cffbef4f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538B0DF-F104-4979-8B52-9545A141D548}">
  <ds:schemaRefs>
    <ds:schemaRef ds:uri="http://schemas.microsoft.com/office/2006/metadata/properties"/>
    <ds:schemaRef ds:uri="http://schemas.microsoft.com/office/infopath/2007/PartnerControls"/>
    <ds:schemaRef ds:uri="ae859902-f1fd-4f3a-8fb9-c0cffbef4f8c"/>
    <ds:schemaRef ds:uri="aa394546-8d08-47b8-b65b-6cfd0f54d94c"/>
  </ds:schemaRefs>
</ds:datastoreItem>
</file>

<file path=customXml/itemProps3.xml><?xml version="1.0" encoding="utf-8"?>
<ds:datastoreItem xmlns:ds="http://schemas.openxmlformats.org/officeDocument/2006/customXml" ds:itemID="{521B222C-5CDA-4FD6-B4A8-05717A24826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2391</Words>
  <Application>Microsoft Office PowerPoint</Application>
  <PresentationFormat>Widescreen</PresentationFormat>
  <Paragraphs>251</Paragraphs>
  <Slides>32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32</vt:i4>
      </vt:variant>
    </vt:vector>
  </HeadingPairs>
  <TitlesOfParts>
    <vt:vector size="35" baseType="lpstr">
      <vt:lpstr>Facet</vt:lpstr>
      <vt:lpstr>Facet</vt:lpstr>
      <vt:lpstr>CARDET Course template</vt:lpstr>
      <vt:lpstr>PowerPoint Presentation</vt:lpstr>
      <vt:lpstr>Programma della sessione</vt:lpstr>
      <vt:lpstr>Panoramica del modulo</vt:lpstr>
      <vt:lpstr>Risultati di apprendimento</vt:lpstr>
      <vt:lpstr>Riflessione iniziale / Riscaldamento</vt:lpstr>
      <vt:lpstr>Pedagogia della formazione digitale</vt:lpstr>
      <vt:lpstr>Valutazione della formazione digitale</vt:lpstr>
      <vt:lpstr>Feedback digitale</vt:lpstr>
      <vt:lpstr>Utilizzo dei materiali ESE in questo modulo</vt:lpstr>
      <vt:lpstr>Discussione sul checkpoint</vt:lpstr>
      <vt:lpstr>Attività pratica 1</vt:lpstr>
      <vt:lpstr>Risultati dell'attività pratica</vt:lpstr>
      <vt:lpstr>Condivisione di gruppo / Debriefing</vt:lpstr>
      <vt:lpstr>Applicazione alla pratica didattica</vt:lpstr>
      <vt:lpstr>Adattamento dell'attività</vt:lpstr>
      <vt:lpstr>Attività pratica 2</vt:lpstr>
      <vt:lpstr>Risultati dell'attività pratica</vt:lpstr>
      <vt:lpstr>Condivisione di gruppo / Debriefing</vt:lpstr>
      <vt:lpstr>Applicazione alla pratica didattica</vt:lpstr>
      <vt:lpstr>Adattamento dell'attività</vt:lpstr>
      <vt:lpstr>Attività pratica 3</vt:lpstr>
      <vt:lpstr>Risultati dell'attività pratica</vt:lpstr>
      <vt:lpstr>Condivisione di gruppo / Debriefing</vt:lpstr>
      <vt:lpstr>Applicazione alla pratica didattica</vt:lpstr>
      <vt:lpstr>Adattamento dell'attività</vt:lpstr>
      <vt:lpstr>Link al portfolio del formatore</vt:lpstr>
      <vt:lpstr>Domande di riflessione</vt:lpstr>
      <vt:lpstr>Feedback tra pari</vt:lpstr>
      <vt:lpstr>Compito di apprendimento autonomo</vt:lpstr>
      <vt:lpstr>Sintesi e passi successivi</vt:lpstr>
      <vt:lpstr>Risorse (facoltative)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2Fast4u</dc:creator>
  <cp:lastModifiedBy>Bruna Fontanarosa</cp:lastModifiedBy>
  <cp:revision>2</cp:revision>
  <dcterms:created xsi:type="dcterms:W3CDTF">2014-07-11T09:12:14Z</dcterms:created>
  <dcterms:modified xsi:type="dcterms:W3CDTF">2026-09-24T13:57:58Z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0x010100C12F7BBD19C4F74885900C14105EFAAA</vt:lpwstr>
  </property>
  <property fmtid="{D5CDD505-2E9C-101B-9397-08002B2CF9AE}" pid="3" name="MediaServiceImageTags">
    <vt:lpwstr/>
  </property>
</Properties>
</file>