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8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12192000"/>
  <p:notesSz cx="6858000" cy="9144000"/>
  <p:embeddedFontLs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gBzRT7yDRbfQ3UC2qXdDrodPfL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1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34" Type="http://schemas.openxmlformats.org/officeDocument/2006/relationships/customXml" Target="../customXml/item2.xml"/><Relationship Id="rId25" Type="http://schemas.openxmlformats.org/officeDocument/2006/relationships/slide" Target="slides/slide19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customXml" Target="../customXml/item1.xml"/><Relationship Id="rId20" Type="http://schemas.openxmlformats.org/officeDocument/2006/relationships/slide" Target="slides/slide14.xml"/><Relationship Id="rId2" Type="http://schemas.openxmlformats.org/officeDocument/2006/relationships/presProps" Target="presProps.xml"/><Relationship Id="rId29" Type="http://schemas.openxmlformats.org/officeDocument/2006/relationships/font" Target="fonts/OpenSans-bold.fntdata"/><Relationship Id="rId16" Type="http://schemas.openxmlformats.org/officeDocument/2006/relationships/slide" Target="slides/slide10.xml"/><Relationship Id="rId24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customschemas.google.com/relationships/presentationmetadata" Target="metadata"/><Relationship Id="rId23" Type="http://schemas.openxmlformats.org/officeDocument/2006/relationships/slide" Target="slides/slide17.xml"/><Relationship Id="rId28" Type="http://schemas.openxmlformats.org/officeDocument/2006/relationships/font" Target="fonts/OpenSans-regular.fntdata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31" Type="http://schemas.openxmlformats.org/officeDocument/2006/relationships/font" Target="fonts/OpenSans-boldItalic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7" Type="http://schemas.openxmlformats.org/officeDocument/2006/relationships/slide" Target="slides/slide21.xml"/><Relationship Id="rId30" Type="http://schemas.openxmlformats.org/officeDocument/2006/relationships/font" Target="fonts/OpenSans-italic.fntdata"/><Relationship Id="rId14" Type="http://schemas.openxmlformats.org/officeDocument/2006/relationships/slide" Target="slides/slide8.xml"/><Relationship Id="rId35" Type="http://schemas.openxmlformats.org/officeDocument/2006/relationships/customXml" Target="../customXml/item3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 dell'immagine: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dall’IA),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248" name="Google Shape;24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 dell'immagine: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dall'IA),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257" name="Google Shape;25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 dell'immagine: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dall’IA),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325" name="Google Shape;32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 dell'immagine: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dall'IA),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346" name="Google Shape;34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 dell'immagine: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dall'IA),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376" name="Google Shape;376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- 1col">
  <p:cSld name="Title Text - 1col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idx="1" type="body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0360" lvl="1" marL="9144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2pPr>
            <a:lvl3pPr indent="-340360" lvl="2" marL="13716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3pPr>
            <a:lvl4pPr indent="-340360" lvl="3" marL="18288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4pPr>
            <a:lvl5pPr indent="-340360" lvl="4" marL="22860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Content - 2col">
  <p:cSld name="Title Subtitle Content - 2col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4"/>
          <p:cNvSpPr txBox="1"/>
          <p:nvPr>
            <p:ph idx="1" type="body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330200" lvl="0" marL="457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>
                <a:solidFill>
                  <a:srgbClr val="00ADB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2" type="body"/>
          </p:nvPr>
        </p:nvSpPr>
        <p:spPr>
          <a:xfrm>
            <a:off x="399369" y="2177491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0360" lvl="1" marL="9144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2pPr>
            <a:lvl3pPr indent="-340360" lvl="2" marL="13716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3pPr>
            <a:lvl4pPr indent="-340360" lvl="3" marL="18288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4pPr>
            <a:lvl5pPr indent="-340360" lvl="4" marL="228600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6" name="Google Shape;36;p2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" name="Google Shape;37;p2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8" name="Google Shape;38;p28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" name="Google Shape;39;p28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0" name="Google Shape;40;p2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1" name="Google Shape;41;p28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" name="Google Shape;42;p28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3" name="Google Shape;43;p28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4" name="Google Shape;44;p2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5" name="Google Shape;45;p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6" name="Google Shape;46;p28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2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0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0" name="Google Shape;60;p3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1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3" name="Google Shape;73;p32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75" name="Google Shape;75;p32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5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5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1" name="Google Shape;91;p35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92" name="Google Shape;92;p3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6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6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36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9" name="Google Shape;99;p3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7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7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3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8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8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1" name="Google Shape;111;p38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3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38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6" name="Google Shape;116;p38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9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9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0" name="Google Shape;120;p3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0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0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6" name="Google Shape;126;p40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7" name="Google Shape;127;p4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" name="Google Shape;130;p40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1" name="Google Shape;131;p40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1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1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5" name="Google Shape;135;p41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6" name="Google Shape;136;p4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4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2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2" name="Google Shape;142;p4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3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3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8" name="Google Shape;148;p4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4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3" name="Google Shape;153;p26"/>
          <p:cNvSpPr txBox="1"/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Trebuchet MS"/>
              <a:buNone/>
              <a:defRPr sz="3200">
                <a:solidFill>
                  <a:srgbClr val="00ADB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27"/>
          <p:cNvSpPr txBox="1"/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Trebuchet MS"/>
              <a:buNone/>
              <a:defRPr sz="3200">
                <a:solidFill>
                  <a:srgbClr val="00ADB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- 1col">
  <p:cSld name="Title Text - 1col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5"/>
          <p:cNvSpPr txBox="1"/>
          <p:nvPr>
            <p:ph idx="1" type="body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45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Content - 2col">
  <p:cSld name="Title Subtitle Content - 2col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6"/>
          <p:cNvSpPr txBox="1"/>
          <p:nvPr>
            <p:ph idx="1" type="body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DBB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46"/>
          <p:cNvSpPr txBox="1"/>
          <p:nvPr>
            <p:ph idx="2" type="body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46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- 2col">
  <p:cSld name="Title Content - 2col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7"/>
          <p:cNvSpPr txBox="1"/>
          <p:nvPr>
            <p:ph idx="1" type="body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p47"/>
          <p:cNvSpPr txBox="1"/>
          <p:nvPr>
            <p:ph idx="2" type="body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47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Text - 1col">
  <p:cSld name="Title Subtitle Text - 1col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8"/>
          <p:cNvSpPr txBox="1"/>
          <p:nvPr>
            <p:ph idx="1" type="body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" name="Google Shape;192;p48"/>
          <p:cNvSpPr txBox="1"/>
          <p:nvPr>
            <p:ph idx="2" type="body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48"/>
          <p:cNvSpPr txBox="1"/>
          <p:nvPr>
            <p:ph idx="3" type="body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" name="Google Shape;194;p48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Text - 1col">
  <p:cSld name="1_Title Text - 1col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9"/>
          <p:cNvSpPr txBox="1"/>
          <p:nvPr>
            <p:ph idx="1" type="body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49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ubtitle Content - 2col">
  <p:cSld name="1_Title Subtitle Content - 2col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0"/>
          <p:cNvSpPr txBox="1"/>
          <p:nvPr>
            <p:ph idx="1" type="body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DBB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" name="Google Shape;200;p50"/>
          <p:cNvSpPr txBox="1"/>
          <p:nvPr>
            <p:ph idx="2" type="body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50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Content - 2col">
  <p:cSld name="1_Title Content - 2col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1"/>
          <p:cNvSpPr txBox="1"/>
          <p:nvPr>
            <p:ph idx="1" type="body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51"/>
          <p:cNvSpPr txBox="1"/>
          <p:nvPr>
            <p:ph idx="2" type="body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5" name="Google Shape;205;p51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ubtitle Text - 1col">
  <p:cSld name="1_Title Subtitle Text - 1col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2"/>
          <p:cNvSpPr txBox="1"/>
          <p:nvPr>
            <p:ph idx="1" type="body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52"/>
          <p:cNvSpPr txBox="1"/>
          <p:nvPr>
            <p:ph idx="2" type="body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52"/>
          <p:cNvSpPr txBox="1"/>
          <p:nvPr>
            <p:ph idx="3" type="body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52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53"/>
          <p:cNvSpPr txBox="1"/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Calibri"/>
              <a:buNone/>
              <a:defRPr sz="3200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Text - 1col">
  <p:cSld name="2_Title Text - 1col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4"/>
          <p:cNvSpPr txBox="1"/>
          <p:nvPr>
            <p:ph idx="1" type="body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6" name="Google Shape;216;p54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ubtitle Content - 2col">
  <p:cSld name="2_Title Subtitle Content - 2col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5"/>
          <p:cNvSpPr txBox="1"/>
          <p:nvPr>
            <p:ph idx="1" type="body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DBB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9" name="Google Shape;219;p55"/>
          <p:cNvSpPr txBox="1"/>
          <p:nvPr>
            <p:ph idx="2" type="body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55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Content - 2col">
  <p:cSld name="2_Title Content - 2col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6"/>
          <p:cNvSpPr txBox="1"/>
          <p:nvPr>
            <p:ph idx="1" type="body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56"/>
          <p:cNvSpPr txBox="1"/>
          <p:nvPr>
            <p:ph idx="2" type="body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56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ubtitle Text - 1col">
  <p:cSld name="2_Title Subtitle Text - 1col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7"/>
          <p:cNvSpPr txBox="1"/>
          <p:nvPr>
            <p:ph idx="1" type="body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57"/>
          <p:cNvSpPr txBox="1"/>
          <p:nvPr>
            <p:ph idx="2" type="body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57"/>
          <p:cNvSpPr txBox="1"/>
          <p:nvPr>
            <p:ph idx="3" type="body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" name="Google Shape;229;p57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58"/>
          <p:cNvSpPr txBox="1"/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Calibri"/>
              <a:buNone/>
              <a:defRPr sz="3200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2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2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" name="Google Shape;13;p2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4" name="Google Shape;14;p2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5" name="Google Shape;15;p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" name="Google Shape;16;p2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" name="Google Shape;17;p2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" name="Google Shape;18;p2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" name="Google Shape;19;p2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" name="Google Shape;20;p2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1" name="Google Shape;21;p2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2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green and black logo&#10;&#10;AI-generated content may be incorrect." id="26" name="Google Shape;26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68816" y="-252574"/>
            <a:ext cx="1408173" cy="140817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2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56" name="Google Shape;156;p25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7" name="Google Shape;157;p25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8" name="Google Shape;158;p25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59" name="Google Shape;159;p25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0" name="Google Shape;160;p25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4" name="Google Shape;164;p25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25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66" name="Google Shape;166;p2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8" name="Google Shape;168;p2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69" name="Google Shape;169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0" name="Google Shape;170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90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green and black logo&#10;&#10;AI-generated content may be incorrect." id="171" name="Google Shape;171;p2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68816" y="-252574"/>
            <a:ext cx="1408173" cy="140817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4"/>
          <p:cNvSpPr txBox="1"/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descr="A green and black logo&#10;&#10;AI-generated content may be incorrect." id="177" name="Google Shape;177;p4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73423" y="-166137"/>
            <a:ext cx="1408173" cy="1408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text on a black background&#10;&#10;AI-generated content may be incorrect." id="178" name="Google Shape;178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74759" y="420687"/>
            <a:ext cx="1117871" cy="23452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18.jpg"/><Relationship Id="rId13" Type="http://schemas.openxmlformats.org/officeDocument/2006/relationships/image" Target="../media/image7.jpg"/><Relationship Id="rId12" Type="http://schemas.openxmlformats.org/officeDocument/2006/relationships/image" Target="../media/image22.jpg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image" Target="../media/image16.png"/><Relationship Id="rId9" Type="http://schemas.openxmlformats.org/officeDocument/2006/relationships/image" Target="../media/image15.jpg"/><Relationship Id="rId15" Type="http://schemas.openxmlformats.org/officeDocument/2006/relationships/image" Target="../media/image14.jpg"/><Relationship Id="rId14" Type="http://schemas.openxmlformats.org/officeDocument/2006/relationships/image" Target="../media/image12.png"/><Relationship Id="rId17" Type="http://schemas.openxmlformats.org/officeDocument/2006/relationships/image" Target="../media/image21.png"/><Relationship Id="rId16" Type="http://schemas.openxmlformats.org/officeDocument/2006/relationships/image" Target="../media/image13.png"/><Relationship Id="rId5" Type="http://schemas.openxmlformats.org/officeDocument/2006/relationships/image" Target="../media/image5.jpg"/><Relationship Id="rId6" Type="http://schemas.openxmlformats.org/officeDocument/2006/relationships/image" Target="../media/image4.png"/><Relationship Id="rId18" Type="http://schemas.openxmlformats.org/officeDocument/2006/relationships/image" Target="../media/image20.png"/><Relationship Id="rId7" Type="http://schemas.openxmlformats.org/officeDocument/2006/relationships/image" Target="../media/image11.jpg"/><Relationship Id="rId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/>
          <p:nvPr/>
        </p:nvSpPr>
        <p:spPr>
          <a:xfrm>
            <a:off x="3169920" y="5687475"/>
            <a:ext cx="5090160" cy="10105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83842"/>
                </a:solidFill>
                <a:latin typeface="Open Sans"/>
                <a:ea typeface="Open Sans"/>
                <a:cs typeface="Open Sans"/>
                <a:sym typeface="Open Sans"/>
              </a:rPr>
              <a:t>Finanziato dall’Unione Europea. Le opinioni e i punti di vista espressi sono tuttavia esclusivamente quelli degli autori e non riflettono necessariamente quelli dell’Unione Europea o dell’Agenzia esecutiva europea per l’istruzione e la cultura (EACEA). Né l’Unione Europea né l’EACEA possono essere ritenute responsabili al riguardo. Numero di progetto: 2024-1-PT01-KA220-VET-000252771</a:t>
            </a:r>
            <a:endParaRPr/>
          </a:p>
        </p:txBody>
      </p:sp>
      <p:sp>
        <p:nvSpPr>
          <p:cNvPr id="239" name="Google Shape;239;p1"/>
          <p:cNvSpPr/>
          <p:nvPr/>
        </p:nvSpPr>
        <p:spPr>
          <a:xfrm>
            <a:off x="3741229" y="4955244"/>
            <a:ext cx="4522763" cy="4301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Elaborato da: CIB</a:t>
            </a:r>
            <a:endParaRPr/>
          </a:p>
        </p:txBody>
      </p:sp>
      <p:sp>
        <p:nvSpPr>
          <p:cNvPr id="240" name="Google Shape;240;p1"/>
          <p:cNvSpPr/>
          <p:nvPr/>
        </p:nvSpPr>
        <p:spPr>
          <a:xfrm>
            <a:off x="314960" y="182880"/>
            <a:ext cx="1757680" cy="589280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green and black logo&#10;&#10;AI-generated content may be incorrect." id="241" name="Google Shape;241;p1"/>
          <p:cNvPicPr preferRelativeResize="0"/>
          <p:nvPr/>
        </p:nvPicPr>
        <p:blipFill rotWithShape="1">
          <a:blip r:embed="rId3">
            <a:alphaModFix/>
          </a:blip>
          <a:srcRect b="29006" l="0" r="0" t="32394"/>
          <a:stretch/>
        </p:blipFill>
        <p:spPr>
          <a:xfrm>
            <a:off x="0" y="0"/>
            <a:ext cx="4506769" cy="173959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"/>
          <p:cNvSpPr txBox="1"/>
          <p:nvPr/>
        </p:nvSpPr>
        <p:spPr>
          <a:xfrm>
            <a:off x="2536370" y="1934830"/>
            <a:ext cx="7119257" cy="200803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4400"/>
              <a:buFont typeface="Trebuchet MS"/>
              <a:buNone/>
            </a:pPr>
            <a:r>
              <a:rPr lang="en-US" sz="4400">
                <a:solidFill>
                  <a:srgbClr val="255839"/>
                </a:solidFill>
                <a:latin typeface="Trebuchet MS"/>
                <a:ea typeface="Trebuchet MS"/>
                <a:cs typeface="Trebuchet MS"/>
                <a:sym typeface="Trebuchet MS"/>
              </a:rPr>
              <a:t>Formazione dei formatori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4400"/>
              <a:buFont typeface="Trebuchet MS"/>
              <a:buNone/>
            </a:pPr>
            <a:r>
              <a:rPr lang="en-US" sz="4400">
                <a:solidFill>
                  <a:srgbClr val="255839"/>
                </a:solidFill>
                <a:latin typeface="Trebuchet MS"/>
                <a:ea typeface="Trebuchet MS"/>
                <a:cs typeface="Trebuchet MS"/>
                <a:sym typeface="Trebuchet MS"/>
              </a:rPr>
              <a:t>Programma di sviluppo professionale continuo</a:t>
            </a:r>
            <a:endParaRPr sz="4400">
              <a:solidFill>
                <a:srgbClr val="25583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ue text on a black background&#10;&#10;AI-generated content may be incorrect." id="243" name="Google Shape;24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852" y="5754709"/>
            <a:ext cx="2554068" cy="53583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"/>
          <p:cNvSpPr txBox="1"/>
          <p:nvPr/>
        </p:nvSpPr>
        <p:spPr>
          <a:xfrm>
            <a:off x="2536370" y="3919154"/>
            <a:ext cx="6932483" cy="734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92D050"/>
                </a:solidFill>
                <a:latin typeface="Trebuchet MS"/>
                <a:ea typeface="Trebuchet MS"/>
                <a:cs typeface="Trebuchet MS"/>
                <a:sym typeface="Trebuchet MS"/>
              </a:rPr>
              <a:t>[Modulo 4: Strategie di orientamento professionale per i professionisti della sostenibilità]</a:t>
            </a:r>
            <a:endParaRPr b="1" sz="2400">
              <a:solidFill>
                <a:srgbClr val="92D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1" name="Google Shape;251;p2"/>
          <p:cNvSpPr txBox="1"/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Programma della sessione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52" name="Google Shape;252;p2"/>
          <p:cNvSpPr txBox="1"/>
          <p:nvPr>
            <p:ph idx="1" type="body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La sessione odierna, della durata di 3 ore, prevede: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Introduzione al modulo e obiettivi di apprendimento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Concetti chiave ed esempi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Attività pratica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Applicazione alla pratica formativa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Riflessione e attività di apprendimento autonomo</a:t>
            </a:r>
            <a:endParaRPr/>
          </a:p>
        </p:txBody>
      </p:sp>
      <p:pic>
        <p:nvPicPr>
          <p:cNvPr id="253" name="Google Shape;253;p2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0" name="Google Shape;260;p3"/>
          <p:cNvSpPr txBox="1"/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Panoramica del modulo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61" name="Google Shape;261;p3"/>
          <p:cNvSpPr txBox="1"/>
          <p:nvPr>
            <p:ph idx="1" type="body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modulo verte sui seguenti argomenti: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Argomento 1: </a:t>
            </a:r>
            <a:r>
              <a:rPr lang="en-US"/>
              <a:t>Lavori verdi e percorsi professionali nel campo della sostenibilità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Argomento 2: </a:t>
            </a:r>
            <a:r>
              <a:rPr lang="en-US"/>
              <a:t>Strategie di orientamento professionale per le professioni legate alla sostenibilità e i percorsi di carriera "verdi"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/>
              <a:t>Argomento 3: </a:t>
            </a:r>
            <a:r>
              <a:rPr lang="en-US"/>
              <a:t>Approcci di mentoring, sostegno al percorso di crescita degli studenti e attività di mappatura delle competenze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Completando questo modulo, i formatori saranno meglio preparati a:</a:t>
            </a:r>
            <a:br>
              <a:rPr lang="en-US"/>
            </a:br>
            <a:r>
              <a:rPr b="1" lang="en-US"/>
              <a:t>Facilitare le attività di orientamento e mentoring degli studenti che sostengono il loro percorso verso professioni orientate alla sostenibilità e lavori verdi.</a:t>
            </a:r>
            <a:endParaRPr/>
          </a:p>
        </p:txBody>
      </p:sp>
      <p:pic>
        <p:nvPicPr>
          <p:cNvPr id="262" name="Google Shape;262;p3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Risultati di apprendimento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68" name="Google Shape;268;p4"/>
          <p:cNvSpPr txBox="1"/>
          <p:nvPr>
            <p:ph idx="2" type="body"/>
          </p:nvPr>
        </p:nvSpPr>
        <p:spPr>
          <a:xfrm>
            <a:off x="399369" y="1621046"/>
            <a:ext cx="9313591" cy="3615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modulo affronta i seguenti risultati di apprendimento: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[LO1- K6] – [Riconoscere le strategie di orientamento professionale e le dinamiche del mercato del lavoro relative alle professioni legate alla sostenibilità]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[LO2- S5] – [Integrare strategie di orientamento professionale e di mentoring che sostengano il percorso degli studenti verso i lavori verdi]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[LO3- AR3] – [Fare da mentore ai nuovi formatori e contribuire alle reti nazionali e transnazionali di formatori nel settore dell’ESE]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[LO4- AR5] – [Promuovere l’accessibilità e l’inclusione nell’apprendimento digitale e facilitare la pratica riflessiva tra gli studenti]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"/>
          <p:cNvSpPr txBox="1"/>
          <p:nvPr>
            <p:ph type="title"/>
          </p:nvPr>
        </p:nvSpPr>
        <p:spPr>
          <a:xfrm>
            <a:off x="399369" y="801020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Riflessione iniziale / Riscaldamento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74" name="Google Shape;274;p5"/>
          <p:cNvSpPr txBox="1"/>
          <p:nvPr>
            <p:ph idx="2" type="body"/>
          </p:nvPr>
        </p:nvSpPr>
        <p:spPr>
          <a:xfrm>
            <a:off x="399369" y="1593768"/>
            <a:ext cx="9313591" cy="4265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Domanda di discussione: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Che esperienza hai già maturato nel supportare gli studenti con attività di orientamento professionale, mentoring o di preparazione all’inserimento lavorativo legate alla sostenibilità o ai lavori verdi?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Suggerimenti facoltativi: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Quali sfide devono affrontare gli studenti quando esplorano percorsi professionali legati alla sostenibilità?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 che modo le attività di orientamento professionale potrebbero aiutare gli studenti a comprendere meglio le competenze verdi e le opportunità offerte dal mercato del lavoro?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Quali settori o professioni legati alla sostenibilità sono più rilevanti per i tuoi studenti o per il contesto locale?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"/>
          <p:cNvSpPr txBox="1"/>
          <p:nvPr>
            <p:ph type="title"/>
          </p:nvPr>
        </p:nvSpPr>
        <p:spPr>
          <a:xfrm>
            <a:off x="399368" y="788988"/>
            <a:ext cx="8636347" cy="9194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742950" lvl="0" marL="74295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ct val="100000"/>
              <a:buFont typeface="Trebuchet MS"/>
              <a:buAutoNum type="arabicPeriod"/>
            </a:pPr>
            <a:r>
              <a:rPr lang="en-US">
                <a:solidFill>
                  <a:srgbClr val="255839"/>
                </a:solidFill>
              </a:rPr>
              <a:t>Lavori verdi e percorsi professionali nel campo della sostenibilità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80" name="Google Shape;280;p6"/>
          <p:cNvSpPr txBox="1"/>
          <p:nvPr>
            <p:ph idx="2" type="body"/>
          </p:nvPr>
        </p:nvSpPr>
        <p:spPr>
          <a:xfrm>
            <a:off x="399368" y="2141623"/>
            <a:ext cx="9313591" cy="41078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Le professioni legate alla sostenibilità sono in crescita in settori quali le energie rinnovabili, l’agroalimentare, l’economia circolare e il turismo sostenibile. I discenti hanno sempre più bisogno di supporto per comprendere le opportunità di carriera legate alla transizione verde e le competenze richieste in questi settori.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Uno studente interessato al turismo sostenibile individua competenze chiave quali la comunicazione, la consapevolezza ambientale, le competenze digitali e il coinvolgimento dei clienti. Il formatore aiuta lo studente a collegare queste competenze alle opportunità offerte dal mercato del lavoro locale.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 formatori della formazione professionale possono avvalersi di attività di orientamento degli studenti, esercizi di mappatura delle competenze e dei materiali del WP3 ESE per aiutare gli studenti a esplorare le professioni legate alla sostenibilità e i percorsi di crescita professionale.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ct val="1000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2. Strategie di orientamento professionale e mentoring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87" name="Google Shape;287;p7"/>
          <p:cNvSpPr txBox="1"/>
          <p:nvPr>
            <p:ph idx="2" type="body"/>
          </p:nvPr>
        </p:nvSpPr>
        <p:spPr>
          <a:xfrm>
            <a:off x="536529" y="1912219"/>
            <a:ext cx="9313591" cy="4620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L’orientamento professionale aiuta i discenti a comprendere in che modo le competenze in materia di sostenibilità possano essere collegate alle reali opportunità del mercato del lavoro e ai percorsi professionali. I formatori svolgono un ruolo importante nel sostenere la motivazione, la crescita e l’occupabilità dei discenti attraverso attività di mentoring e di orientamento riflessivo.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 formatore supporta un discente interessato alle energie rinnovabili discutendo con lui delle opportunità di carriera, delle competenze richieste, dei possibili percorsi formativi e delle competenze trasferibili legate ai settori della sostenibilità.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Questo argomento si ricollega all’Unità di Competenza 8 – </a:t>
            </a:r>
            <a:r>
              <a:rPr i="1" lang="en-US"/>
              <a:t>Gestione del cambiamento e transdisciplinarità</a:t>
            </a:r>
            <a:r>
              <a:rPr lang="en-US"/>
              <a:t>, in cui i discenti approfondiscono la collaborazione, la comunicazione, la leadership e i processi di trasformazione sostenibile. I formatori possono avvalersi di attività di mentoring e di orientamento dei discenti per aiutarli a riflettere su come le transizioni verso la sostenibilità creino nuovi ruoli professionali e richiedano competenze adattabili, trasferibili e collaborative.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"/>
          <p:cNvSpPr txBox="1"/>
          <p:nvPr>
            <p:ph type="title"/>
          </p:nvPr>
        </p:nvSpPr>
        <p:spPr>
          <a:xfrm>
            <a:off x="399369" y="788988"/>
            <a:ext cx="92062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ct val="1000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3. Mappatura delle competenze e percorso di crescita dello studente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93" name="Google Shape;293;p8"/>
          <p:cNvSpPr txBox="1"/>
          <p:nvPr>
            <p:ph idx="2" type="body"/>
          </p:nvPr>
        </p:nvSpPr>
        <p:spPr>
          <a:xfrm>
            <a:off x="399369" y="1897765"/>
            <a:ext cx="9313591" cy="45664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La mappatura delle competenze aiuta gli studenti a riconoscere i propri punti di forza, i propri interessi e le competenze trasferibili legate alle professioni nel campo della sostenibilità. I formatori possono aiutare gli studenti a collegare le competenze già acquisite alle opportunità di carriera nel settore verde e ai futuri percorsi di crescita professionale.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Uno studente interessato alle energie rinnovabili identifica le competenze di comunicazione, risoluzione dei problemi, lavoro di squadra e competenze digitali come abilità rilevanti per i ruoli legati alla sostenibilità. Il formatore aiuta lo studente a collegare queste competenze con possibili percorsi formativi e opportunità sul mercato del lavoro.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 che modo potresti aiutare i tuoi discenti a riconoscere le competenze trasferibili legate alle professioni nel campo della sostenibilità e ai lavori “verdi”?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"/>
          <p:cNvSpPr txBox="1"/>
          <p:nvPr>
            <p:ph type="title"/>
          </p:nvPr>
        </p:nvSpPr>
        <p:spPr>
          <a:xfrm>
            <a:off x="399369" y="562292"/>
            <a:ext cx="10344831" cy="6721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200"/>
              <a:buFont typeface="Trebuchet MS"/>
              <a:buNone/>
            </a:pPr>
            <a:r>
              <a:rPr lang="en-US" sz="3200">
                <a:solidFill>
                  <a:srgbClr val="255839"/>
                </a:solidFill>
              </a:rPr>
              <a:t>Utilizzo dei materiali ESE in questo modulo</a:t>
            </a:r>
            <a:endParaRPr sz="3200">
              <a:solidFill>
                <a:srgbClr val="255839"/>
              </a:solidFill>
            </a:endParaRPr>
          </a:p>
        </p:txBody>
      </p:sp>
      <p:sp>
        <p:nvSpPr>
          <p:cNvPr id="299" name="Google Shape;299;p9"/>
          <p:cNvSpPr txBox="1"/>
          <p:nvPr>
            <p:ph idx="2" type="body"/>
          </p:nvPr>
        </p:nvSpPr>
        <p:spPr>
          <a:xfrm>
            <a:off x="506049" y="1234440"/>
            <a:ext cx="10344831" cy="5623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In questo modulo vengono utilizzati i seguenti materiali ESE: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WP3: programmi didattici, fogli di lavoro per gli studenti e attività di mappatura delle competenze relative alle professioni legate alla sostenibilità e ai lavori verdi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CU8 – </a:t>
            </a:r>
            <a:r>
              <a:rPr i="1" lang="en-US"/>
              <a:t>Gestione del cambiamento e transdisciplinarità: </a:t>
            </a:r>
            <a:r>
              <a:rPr lang="en-US"/>
              <a:t>presentazioni, casi di studio e attività di riflessione relative alla trasformazione sostenibile, alle strategie di comunicazione e collaborazione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Modelli di orientamento per gli studenti, scenari di mentoring, attività di apprendimento autonomo (SDL) e materiali del portfolio del formatore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b="1" lang="en-US"/>
              <a:t>I formatori utilizzeranno questi materiali per: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aiutare gli studenti a individuare percorsi professionali legati alla sostenibilità;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facilitare le attività di mappatura delle competenze e di monitoraggio dei progressi degli studenti;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collegare l’apprendimento in materia di sostenibilità alle opportunità del mercato del lavoro;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guidare le discussioni di mentoring e gli esercizi di riflessione sulla pianificazione della carriera;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adattare le attività di orientamento degli studenti ai propri contesti di istruzione e formazione professionale (IFP) e di apprendimento degli adulti.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0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Discussione sul checkpoint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05" name="Google Shape;305;p10"/>
          <p:cNvSpPr txBox="1"/>
          <p:nvPr>
            <p:ph idx="2" type="body"/>
          </p:nvPr>
        </p:nvSpPr>
        <p:spPr>
          <a:xfrm>
            <a:off x="399369" y="1569705"/>
            <a:ext cx="9313591" cy="3808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Breve discussione: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 è l’idea più importante emersa da questa sezione riguardo all’orientamento professionale e al percorso formativo degli studenti nell’ambito dell’educazione alla sostenibilità?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si potrebbero spiegare in modo pratico agli studenti della formazione professionale le attività di mappatura delle competenze o di mentoring?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Quale materiale ESE o attività della CU8 potrebbe aiutare gli studenti a comprendere meglio le professioni legate alla sostenibilità e i percorsi di carriera “verdi”?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"/>
          <p:cNvSpPr txBox="1"/>
          <p:nvPr>
            <p:ph idx="1" type="body"/>
          </p:nvPr>
        </p:nvSpPr>
        <p:spPr>
          <a:xfrm>
            <a:off x="399370" y="1427731"/>
            <a:ext cx="6371016" cy="54462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b="1" lang="en-US"/>
              <a:t>Laboratorio sui profili professionali nel settore ambientale</a:t>
            </a:r>
            <a:endParaRPr/>
          </a:p>
        </p:txBody>
      </p:sp>
      <p:sp>
        <p:nvSpPr>
          <p:cNvPr id="311" name="Google Shape;311;p11"/>
          <p:cNvSpPr txBox="1"/>
          <p:nvPr>
            <p:ph idx="2" type="body"/>
          </p:nvPr>
        </p:nvSpPr>
        <p:spPr>
          <a:xfrm>
            <a:off x="399370" y="2027897"/>
            <a:ext cx="6371016" cy="4429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 partecipanti: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Selezioneranno una professione legata alla sostenibilità o un percorso professionale "verde" connesso a settori quali le energie rinnovabili, l’agroalimentare, l’economia circolare o il turismo sostenibile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Identificheranno le competenze chiave, le competenze trasferibili e le opportunità di progressione formativa legate alla professione scelta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Prepareranno un breve scenario di orientamento o mentoring per gli studenti utilizzando i materiali ESE esistenti e le attività di mappatura delle competenze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Formato di lavoro: piccoli gruppi</a:t>
            </a:r>
            <a:br>
              <a:rPr lang="en-US"/>
            </a:br>
            <a:r>
              <a:rPr lang="en-US"/>
              <a:t>Durata: 45 minuti</a:t>
            </a:r>
            <a:br>
              <a:rPr lang="en-US"/>
            </a:br>
            <a:r>
              <a:rPr lang="en-US"/>
              <a:t>Materiale necessario: fogli di lavoro ESE, modello di mappatura delle competenze, foglio di attività di orientamento per gli studenti ed esempi di sostenibilità relativi alla CU8</a:t>
            </a:r>
            <a:endParaRPr/>
          </a:p>
        </p:txBody>
      </p:sp>
      <p:sp>
        <p:nvSpPr>
          <p:cNvPr id="312" name="Google Shape;312;p11"/>
          <p:cNvSpPr txBox="1"/>
          <p:nvPr>
            <p:ph type="title"/>
          </p:nvPr>
        </p:nvSpPr>
        <p:spPr>
          <a:xfrm>
            <a:off x="677334" y="609600"/>
            <a:ext cx="8596668" cy="839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Attività pratica</a:t>
            </a:r>
            <a:endParaRPr/>
          </a:p>
        </p:txBody>
      </p:sp>
      <p:sp>
        <p:nvSpPr>
          <p:cNvPr id="313" name="Google Shape;313;p11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4" name="Google Shape;314;p11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2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Risultati dell'attività pratica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21" name="Google Shape;321;p12"/>
          <p:cNvSpPr txBox="1"/>
          <p:nvPr>
            <p:ph idx="2" type="body"/>
          </p:nvPr>
        </p:nvSpPr>
        <p:spPr>
          <a:xfrm>
            <a:off x="506049" y="1450976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/>
              <a:t>Al termine dell'attività, i partecipanti dovrebbero aver prodotto: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Una professione selezionata legata alla sostenibilità o un percorso professionale "verde" collegato a un settore della sostenibilità a livello locale o europeo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Un breve scenario di orientamento o tutoraggio per gli studenti, comprensivo di mappatura delle competenze, domande di supporto agli studenti e opportunità di progressione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 Una breve riflessione su come l’attività potrebbe essere adattata a diversi gruppi di discenti, contesti di istruzione e formazione professionale o realtà del mercato del lavorolocale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US"/>
              <a:t>Questo risultato può contribuire al Portfolio del Formatore.</a:t>
            </a:r>
            <a:endParaRPr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US"/>
              <a:t>Esempi: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bozza di attività didattica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foglio di lavoro adattato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attività di orientamento per gli studenti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nota di riflessione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esempio di competenze ecologiche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piano di facilitazione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3"/>
          <p:cNvSpPr/>
          <p:nvPr/>
        </p:nvSpPr>
        <p:spPr>
          <a:xfrm>
            <a:off x="6773552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8" name="Google Shape;328;p13"/>
          <p:cNvSpPr txBox="1"/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Condivisione di gruppo / Debriefing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29" name="Google Shape;329;p13"/>
          <p:cNvSpPr txBox="1"/>
          <p:nvPr>
            <p:ph idx="1" type="body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Invita i partecipanti a condividere: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Quale professione nel campo della sostenibilità o quale percorso professionale "verde" avete scelto?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Quali strategie di orientamento o di mentoring si sono rivelate efficaci durante l’attività?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Quali sfide avete affrontato nel collegare le competenze alle opportunità del mercato del lavoro?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potrebbe essere adattata o migliorata questa attività per diversi gruppi di discenti o contesti di istruzione e formazione professionale?</a:t>
            </a:r>
            <a:endParaRPr/>
          </a:p>
          <a:p>
            <a:pPr indent="-251460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330" name="Google Shape;330;p13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4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Applicazione alla pratica didattica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36" name="Google Shape;336;p14"/>
          <p:cNvSpPr txBox="1"/>
          <p:nvPr>
            <p:ph idx="2" type="body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Come può essere applicato questo concetto nella vostra attività didattica?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I partecipanti dovrebbero considerare: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gruppo di discenti: giovani, adulti, persone in cerca di lavoro o discenti con minori opportunità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modalità di erogazione: sessioni di mentoring in presenza o in modalità mista oppure attività di orientamento individuale per gli studenti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contesto locale: settori locali legati alla sostenibilità, esigenze del mercato del lavoro, PMI e opportunità regionali di carriera nel settore verde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possibili adattamenti: semplificazione delle attività di mappatura delle competenze, adattamento delle domande di mentoring o utilizzo di esempi locali di sostenibilità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esigenze di accessibilità: istruzioni chiare, linguaggio inclusivo, partecipazione flessibile e sostegno per gli studenti con diversi background digitali o formativi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5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Adattamento dell'attività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42" name="Google Shape;342;p15"/>
          <p:cNvSpPr txBox="1"/>
          <p:nvPr>
            <p:ph idx="2" type="body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Nell'adattare questa attività, mantenere: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gli obiettivi di apprendimento del Modulo 4 relativi all’orientamento professionale, al mentoring e al percorso formativo degli studenti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quadro di qualità SUSTAIN-EU e l’approccio pratico di sostegno agli studenti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collegamento tra le competenze in materia di sostenibilità, i lavori verdi e la rilevanza per il mercato del lavoro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l’uso dei materiali esistenti di ESE e CU8 relativi alla trasformazione sostenibile, alla collaborazione e alla gestione del cambiamento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È possibile adattare: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esempi di sostenibilità e percorsi professionali verdi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linguaggio e le domande di orientamento per gli studenti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livello degli studenti e il loro background formativo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contesto nazionale, regionale o settoriale, comprese le PMI locali e i settori legati alla sostenibilità in Basilicata o in altri territori</a:t>
            </a:r>
            <a:endParaRPr/>
          </a:p>
          <a:p>
            <a:pPr indent="-251460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9" name="Google Shape;349;p16"/>
          <p:cNvSpPr txBox="1"/>
          <p:nvPr>
            <p:ph type="title"/>
          </p:nvPr>
        </p:nvSpPr>
        <p:spPr>
          <a:xfrm>
            <a:off x="645765" y="1022669"/>
            <a:ext cx="8596668" cy="10437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Link al portfolio del formatore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50" name="Google Shape;350;p16"/>
          <p:cNvSpPr txBox="1"/>
          <p:nvPr>
            <p:ph idx="1" type="body"/>
          </p:nvPr>
        </p:nvSpPr>
        <p:spPr>
          <a:xfrm>
            <a:off x="645765" y="1720516"/>
            <a:ext cx="5792984" cy="4680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/>
              <a:t>Questo modulo contribuisce al Portfolio del formatore attraverso: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uno scenario di orientamento professionale o un’attività di mentoring collegata alle professioni legate alla sostenibilità, ai lavori verdi e ai percorsi di crescita degli studenti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US"/>
              <a:t>Esempi: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attività di orientamento degli studenti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scenario di mentoring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foglio di lavoro per la mappatura delle competenze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domande di supporto per gli studenti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riflessione sulle competenze relative all’occupabilità e alla sostenibilità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idea di attuazione adattata al contesto locale o istituzionale del formatore</a:t>
            </a:r>
            <a:endParaRPr/>
          </a:p>
        </p:txBody>
      </p:sp>
      <p:pic>
        <p:nvPicPr>
          <p:cNvPr id="351" name="Google Shape;351;p16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7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Domande di riflessione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57" name="Google Shape;357;p17"/>
          <p:cNvSpPr txBox="1"/>
          <p:nvPr>
            <p:ph idx="2" type="body"/>
          </p:nvPr>
        </p:nvSpPr>
        <p:spPr>
          <a:xfrm>
            <a:off x="399369" y="1681204"/>
            <a:ext cx="9313591" cy="3495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ho imparato riguardo al mentoring nell’orientamento professionale e al percorso formativo degli studenti nell’ambito dell’educazione alla sostenibilità?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posso utilizzare la mappatura delle competenze o le attività di orientamento degli studenti nella mia pratica didattica?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Di quale tipo di sostegno avrebbero bisogno gli studenti nell’esplorare i lavori verdi e le professioni legate alla sostenibilità?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dovrei adattare in base al contesto del mercato del lavoro locale o al settore della sostenibilità del mio gruppo di studenti?</a:t>
            </a:r>
            <a:endParaRPr/>
          </a:p>
          <a:p>
            <a:pPr indent="-251460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8"/>
          <p:cNvSpPr txBox="1"/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Feedback tra pari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63" name="Google Shape;363;p18"/>
          <p:cNvSpPr txBox="1"/>
          <p:nvPr>
            <p:ph idx="2" type="body"/>
          </p:nvPr>
        </p:nvSpPr>
        <p:spPr>
          <a:xfrm>
            <a:off x="399369" y="1467018"/>
            <a:ext cx="9313591" cy="24488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Suggerimenti per il feedback tra pari: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 punto di forza dell’attività di orientamento dello studente o di mentoring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 suggerimento per migliorare il collegamento tra le competenze in materia di sostenibilità e le opportunità offerte dal mercato del lavoro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Una domanda per approfondire la riflessione sul percorso dello studente in materia di lavori verdi o sostegno all’occupabilità</a:t>
            </a:r>
            <a:endParaRPr/>
          </a:p>
          <a:p>
            <a:pPr indent="-251460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9"/>
          <p:cNvSpPr txBox="1"/>
          <p:nvPr>
            <p:ph idx="1" type="body"/>
          </p:nvPr>
        </p:nvSpPr>
        <p:spPr>
          <a:xfrm>
            <a:off x="399370" y="1449388"/>
            <a:ext cx="6371016" cy="500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925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Sviluppo di uno scenario di orientamento professionale in materia di sostenibilità</a:t>
            </a:r>
            <a:endParaRPr/>
          </a:p>
        </p:txBody>
      </p:sp>
      <p:sp>
        <p:nvSpPr>
          <p:cNvPr id="369" name="Google Shape;369;p19"/>
          <p:cNvSpPr txBox="1"/>
          <p:nvPr>
            <p:ph idx="2" type="body"/>
          </p:nvPr>
        </p:nvSpPr>
        <p:spPr>
          <a:xfrm>
            <a:off x="399370" y="2177491"/>
            <a:ext cx="6371016" cy="4429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b="1" lang="en-US"/>
              <a:t>Durata:</a:t>
            </a:r>
            <a:r>
              <a:rPr lang="en-US"/>
              <a:t> 1 ora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US"/>
              <a:t>I partecipanti dovranno: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Scegliere una professione legata alla sostenibilità o un percorso professionale "verde" in linea con il proprio contesto locale o istituzionale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Utilizzare i materiali ESE esistenti del WP3 e gli esempi di sostenibilità della CU8 per preparare un breve scenario di orientamento o mentoring per gli studenti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Individuare le domande di supporto per gli studenti, le competenze richieste, le opportunità di progressione e i possibili adattamenti per diversi gruppi di studenti</a:t>
            </a:r>
            <a:endParaRPr/>
          </a:p>
          <a:p>
            <a:pPr indent="-258318" lvl="0" marL="34290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b="1" lang="en-US"/>
              <a:t>Risultato atteso: </a:t>
            </a:r>
            <a:r>
              <a:rPr lang="en-US"/>
              <a:t>uno scenario di orientamento professionale o un’attività di mentoring da includere nel portfolio del formatore</a:t>
            </a:r>
            <a:endParaRPr/>
          </a:p>
        </p:txBody>
      </p:sp>
      <p:sp>
        <p:nvSpPr>
          <p:cNvPr id="370" name="Google Shape;370;p19"/>
          <p:cNvSpPr txBox="1"/>
          <p:nvPr>
            <p:ph type="title"/>
          </p:nvPr>
        </p:nvSpPr>
        <p:spPr>
          <a:xfrm>
            <a:off x="677334" y="609600"/>
            <a:ext cx="8596668" cy="839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Compito di apprendimento autonomo</a:t>
            </a:r>
            <a:endParaRPr/>
          </a:p>
        </p:txBody>
      </p:sp>
      <p:sp>
        <p:nvSpPr>
          <p:cNvPr id="371" name="Google Shape;371;p19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2" name="Google Shape;372;p19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0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fmla="val 16667" name="adj"/>
            </a:avLst>
          </a:prstGeom>
          <a:solidFill>
            <a:srgbClr val="3E781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9" name="Google Shape;379;p20"/>
          <p:cNvSpPr txBox="1"/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Sintesi e passi successivi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80" name="Google Shape;380;p20"/>
          <p:cNvSpPr txBox="1"/>
          <p:nvPr>
            <p:ph idx="1" type="body"/>
          </p:nvPr>
        </p:nvSpPr>
        <p:spPr>
          <a:xfrm>
            <a:off x="611333" y="1683068"/>
            <a:ext cx="5792984" cy="4958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1900"/>
              <a:t>In questo modulo abbiamo trattato: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le professioni legate alla sostenibilità, i lavori verdi e i percorsi di crescita professionale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orientamento professionale, strategie di mentoring e attività di mappatura delle competenze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uso pratico dei materiali ESE e CU8 per collegare l’apprendimento in materia di sostenibilità alle opportunità del mercato del lavoro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US" sz="1900"/>
              <a:t>Prossimi passi: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completare l’attività di apprendimento autonomo (SDL)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aggiungere lo scenario di orientamento professionale o l’attività di mentoring al portfolio del formatore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adattare le attività di orientamento degli allievi al proprio contesto di formazione professionale o di formazione per adulti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1900"/>
              <a:t>prepararsi al prossimo modulo di sviluppo professionale continuo (CPD)</a:t>
            </a:r>
            <a:endParaRPr/>
          </a:p>
          <a:p>
            <a:pPr indent="-265176" lvl="0" marL="34290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  <p:pic>
        <p:nvPicPr>
          <p:cNvPr id="381" name="Google Shape;381;p20"/>
          <p:cNvPicPr preferRelativeResize="0"/>
          <p:nvPr/>
        </p:nvPicPr>
        <p:blipFill rotWithShape="1">
          <a:blip r:embed="rId3">
            <a:alphaModFix/>
          </a:blip>
          <a:srcRect b="0" l="2052" r="2052" t="0"/>
          <a:stretch/>
        </p:blipFill>
        <p:spPr>
          <a:xfrm>
            <a:off x="7142788" y="1844040"/>
            <a:ext cx="4199289" cy="4378960"/>
          </a:xfrm>
          <a:custGeom>
            <a:rect b="b" l="l" r="r" t="t"/>
            <a:pathLst>
              <a:path extrusionOk="0" h="1727676" w="3191634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"/>
          <p:cNvSpPr txBox="1"/>
          <p:nvPr/>
        </p:nvSpPr>
        <p:spPr>
          <a:xfrm>
            <a:off x="6096000" y="5843277"/>
            <a:ext cx="5333999" cy="610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83842"/>
                </a:solidFill>
                <a:latin typeface="Open Sans"/>
                <a:ea typeface="Open Sans"/>
                <a:cs typeface="Open Sans"/>
                <a:sym typeface="Open Sans"/>
              </a:rPr>
              <a:t>Finanziato dall’Unione europea. Le opinioni e i punti di vista espressi sono tuttavia esclusivamente quelli degli autori e non riflettono necessariamente quelli dell’Unione europea o dell’Agenzia esecutiva europea per l’istruzione e la cultura (EACEA). Né l’Unione europea né l’EACEA possono essere ritenute responsabili al riguardo. Numero di progetto: 2024-1-PT01-KA220-VET-000252771</a:t>
            </a:r>
            <a:endParaRPr/>
          </a:p>
        </p:txBody>
      </p:sp>
      <p:pic>
        <p:nvPicPr>
          <p:cNvPr id="388" name="Google Shape;38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8500" y="5634772"/>
            <a:ext cx="614055" cy="229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text on a black background&#10;&#10;AI-generated content may be incorrect." id="389" name="Google Shape;38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5095" y="5938636"/>
            <a:ext cx="2717175" cy="57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red logo&#10;&#10;AI-generated content may be incorrect." id="390" name="Google Shape;39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90691" y="3636691"/>
            <a:ext cx="1196231" cy="5070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AI-generated content may be incorrect." id="391" name="Google Shape;39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4557" y="4516070"/>
            <a:ext cx="1263458" cy="5070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map&#10;&#10;AI-generated content may be incorrect." id="392" name="Google Shape;392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66101" y="3393200"/>
            <a:ext cx="1075499" cy="8058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rectangular sign with a white background&#10;&#10;AI-generated content may be incorrect." id="393" name="Google Shape;393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034163" y="3393200"/>
            <a:ext cx="846957" cy="8058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colored circles&#10;&#10;AI-generated content may be incorrect." id="394" name="Google Shape;394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00174" y="4516087"/>
            <a:ext cx="1302096" cy="492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text on a white background&#10;&#10;AI-generated content may be incorrect." id="395" name="Google Shape;395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279179" y="3577041"/>
            <a:ext cx="1415399" cy="575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962555" y="2065379"/>
            <a:ext cx="3072174" cy="69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658300" y="106070"/>
            <a:ext cx="5847471" cy="1658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8" name="Google Shape;398;p21"/>
          <p:cNvGrpSpPr/>
          <p:nvPr/>
        </p:nvGrpSpPr>
        <p:grpSpPr>
          <a:xfrm>
            <a:off x="639092" y="3746526"/>
            <a:ext cx="1631316" cy="2329179"/>
            <a:chOff x="0" y="0"/>
            <a:chExt cx="1631376" cy="2329344"/>
          </a:xfrm>
        </p:grpSpPr>
        <p:grpSp>
          <p:nvGrpSpPr>
            <p:cNvPr id="399" name="Google Shape;399;p21"/>
            <p:cNvGrpSpPr/>
            <p:nvPr/>
          </p:nvGrpSpPr>
          <p:grpSpPr>
            <a:xfrm>
              <a:off x="69494" y="0"/>
              <a:ext cx="1537201" cy="720000"/>
              <a:chOff x="0" y="0"/>
              <a:chExt cx="817861" cy="383204"/>
            </a:xfrm>
          </p:grpSpPr>
          <p:pic>
            <p:nvPicPr>
              <p:cNvPr descr="More Than a 'Like': The Story of the Facebook Logo | Looka" id="400" name="Google Shape;400;p21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0" y="0"/>
                <a:ext cx="38989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1" name="Google Shape;401;p21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>
                <a:off x="452101" y="23794"/>
                <a:ext cx="365760" cy="3594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02" name="Google Shape;402;p21"/>
            <p:cNvGrpSpPr/>
            <p:nvPr/>
          </p:nvGrpSpPr>
          <p:grpSpPr>
            <a:xfrm>
              <a:off x="36576" y="793700"/>
              <a:ext cx="1594800" cy="720000"/>
              <a:chOff x="0" y="0"/>
              <a:chExt cx="825108" cy="373007"/>
            </a:xfrm>
          </p:grpSpPr>
          <p:pic>
            <p:nvPicPr>
              <p:cNvPr descr="O imagine care conține Grafică, Color, cerc, design grafic&#10;&#10;Conținutul generat de inteligența artificială poate fi incorect." id="403" name="Google Shape;403;p21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0" y="0"/>
                <a:ext cx="39497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4" name="Google Shape;404;p21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465698" y="13597"/>
                <a:ext cx="359410" cy="3594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05" name="Google Shape;405;p21"/>
            <p:cNvGrpSpPr/>
            <p:nvPr/>
          </p:nvGrpSpPr>
          <p:grpSpPr>
            <a:xfrm>
              <a:off x="0" y="1609344"/>
              <a:ext cx="1598400" cy="720000"/>
              <a:chOff x="0" y="0"/>
              <a:chExt cx="827200" cy="372110"/>
            </a:xfrm>
          </p:grpSpPr>
          <p:pic>
            <p:nvPicPr>
              <p:cNvPr descr="Linkedin logo vector, Linkedin symbol, Linkedin icon free ..." id="406" name="Google Shape;406;p21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>
                <a:off x="0" y="0"/>
                <a:ext cx="39497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7" name="Google Shape;407;p21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458900" y="10198"/>
                <a:ext cx="368300" cy="3594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ARDET Course template">
  <a:themeElements>
    <a:clrScheme name="ProW">
      <a:dk1>
        <a:srgbClr val="FFFFFF"/>
      </a:dk1>
      <a:lt1>
        <a:srgbClr val="FFFFFF"/>
      </a:lt1>
      <a:dk2>
        <a:srgbClr val="32323B"/>
      </a:dk2>
      <a:lt2>
        <a:srgbClr val="4175BA"/>
      </a:lt2>
      <a:accent1>
        <a:srgbClr val="F47521"/>
      </a:accent1>
      <a:accent2>
        <a:srgbClr val="5FCAEA"/>
      </a:accent2>
      <a:accent3>
        <a:srgbClr val="FFCD05"/>
      </a:accent3>
      <a:accent4>
        <a:srgbClr val="D64577"/>
      </a:accent4>
      <a:accent5>
        <a:srgbClr val="4175BA"/>
      </a:accent5>
      <a:accent6>
        <a:srgbClr val="F47521"/>
      </a:accent6>
      <a:hlink>
        <a:srgbClr val="5FCAEA"/>
      </a:hlink>
      <a:folHlink>
        <a:srgbClr val="4175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2F7BBD19C4F74885900C14105EFAAA" ma:contentTypeVersion="13" ma:contentTypeDescription="Create a new document." ma:contentTypeScope="" ma:versionID="2b86ba73e8e38013f5b57b999714f49a">
  <xsd:schema xmlns:xsd="http://www.w3.org/2001/XMLSchema" xmlns:xs="http://www.w3.org/2001/XMLSchema" xmlns:p="http://schemas.microsoft.com/office/2006/metadata/properties" xmlns:ns2="aa394546-8d08-47b8-b65b-6cfd0f54d94c" xmlns:ns3="ae859902-f1fd-4f3a-8fb9-c0cffbef4f8c" targetNamespace="http://schemas.microsoft.com/office/2006/metadata/properties" ma:root="true" ma:fieldsID="67b32dd7d972f0c54d41d900e32dc86e" ns2:_="" ns3:_="">
    <xsd:import namespace="aa394546-8d08-47b8-b65b-6cfd0f54d94c"/>
    <xsd:import namespace="ae859902-f1fd-4f3a-8fb9-c0cffbef4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94546-8d08-47b8-b65b-6cfd0f54d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acfc87d-b216-43e9-8131-bd1883755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859902-f1fd-4f3a-8fb9-c0cffbef4f8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2f00b76-1017-4ede-a1d2-904542c725e2}" ma:internalName="TaxCatchAll" ma:showField="CatchAllData" ma:web="ae859902-f1fd-4f3a-8fb9-c0cffbef4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859902-f1fd-4f3a-8fb9-c0cffbef4f8c" xsi:nil="true"/>
    <lcf76f155ced4ddcb4097134ff3c332f xmlns="aa394546-8d08-47b8-b65b-6cfd0f54d94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B6C110B-6F25-4B0D-916C-98CB3E4FDCFD}"/>
</file>

<file path=customXml/itemProps2.xml><?xml version="1.0" encoding="utf-8"?>
<ds:datastoreItem xmlns:ds="http://schemas.openxmlformats.org/officeDocument/2006/customXml" ds:itemID="{E5C7AECC-D949-4D97-8646-828AE802A16E}"/>
</file>

<file path=customXml/itemProps3.xml><?xml version="1.0" encoding="utf-8"?>
<ds:datastoreItem xmlns:ds="http://schemas.openxmlformats.org/officeDocument/2006/customXml" ds:itemID="{79DFC2E9-8BA4-4027-BEB4-A17E3ACD44FA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2Fast4u</dc:creator>
  <dcterms:created xsi:type="dcterms:W3CDTF">2014-07-11T09:12:14Z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0x010100C12F7BBD19C4F74885900C14105EFAAA</vt:lpwstr>
  </property>
  <property fmtid="{D5CDD505-2E9C-101B-9397-08002B2CF9AE}" pid="3" name="MediaServiceImageTags">
    <vt:lpwstr/>
  </property>
</Properties>
</file>