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entation.xml" ContentType="application/vnd.openxmlformats-officedocument.presentationml.presentation.main+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6.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70" r:id="rId3"/>
  </p:sldMasterIdLst>
  <p:notesMasterIdLst>
    <p:notesMasterId r:id="rId4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Lst>
  <p:sldSz cx="12192000" cy="6858000"/>
  <p:notesSz cx="6858000" cy="9144000"/>
  <p:embeddedFontLst>
    <p:embeddedFont>
      <p:font typeface="Open Sans" panose="020B0606030504020204" pitchFamily="34" charset="0"/>
      <p:regular r:id="rId42"/>
      <p:bold r:id="rId43"/>
      <p:italic r:id="rId44"/>
      <p:boldItalic r:id="rId45"/>
    </p:embeddedFont>
    <p:embeddedFont>
      <p:font typeface="Trebuchet MS" panose="020B0603020202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9VuqkP7rIQ44YwLB9t/HAPYQ9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5" d="100"/>
          <a:sy n="105" d="100"/>
        </p:scale>
        <p:origin x="79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1.fntdata"/><Relationship Id="rId47" Type="http://schemas.openxmlformats.org/officeDocument/2006/relationships/font" Target="fonts/font6.fntdata"/><Relationship Id="rId50" Type="http://customschemas.google.com/relationships/presentationmetadata" Target="metadata"/><Relationship Id="rId55" Type="http://schemas.openxmlformats.org/officeDocument/2006/relationships/customXml" Target="../customXml/item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4.fntdata"/><Relationship Id="rId53"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customXml" Target="../customXml/item2.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5.fntdata"/><Relationship Id="rId20" Type="http://schemas.openxmlformats.org/officeDocument/2006/relationships/slide" Target="slides/slide17.xml"/><Relationship Id="rId41" Type="http://schemas.openxmlformats.org/officeDocument/2006/relationships/notesMaster" Target="notesMasters/notesMaster1.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8.fntdata"/><Relationship Id="rId57" Type="http://schemas.openxmlformats.org/officeDocument/2006/relationships/customXml" Target="../customXml/item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3.fntdata"/><Relationship Id="rId5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800" b="1"/>
              <a:t>Indicazioni per il formatore:</a:t>
            </a:r>
            <a:endParaRPr/>
          </a:p>
          <a:p>
            <a:pPr marL="0" lvl="0" indent="0" algn="l" rtl="0">
              <a:spcBef>
                <a:spcPts val="0"/>
              </a:spcBef>
              <a:spcAft>
                <a:spcPts val="0"/>
              </a:spcAft>
              <a:buNone/>
            </a:pPr>
            <a:r>
              <a:rPr lang="en-US" sz="700"/>
              <a:t>Il formatore dà il benvenuto ai docenti al modulo “Guida al programma didattico e al corso di e-learning di Sustain EU”. Spiega che, durante questa sessione, i docenti esploreranno la piattaforma di e-learning e avranno una panoramica del Corso europeo per esperti di sostenibilità sviluppato dai partner del progetto.</a:t>
            </a:r>
            <a:endParaRPr/>
          </a:p>
          <a:p>
            <a:pPr marL="0" lvl="0" indent="0" algn="l" rtl="0">
              <a:spcBef>
                <a:spcPts val="0"/>
              </a:spcBef>
              <a:spcAft>
                <a:spcPts val="0"/>
              </a:spcAft>
              <a:buNone/>
            </a:pPr>
            <a:endParaRPr sz="700"/>
          </a:p>
          <a:p>
            <a:pPr marL="0" lvl="0" indent="0" algn="l" rtl="0">
              <a:spcBef>
                <a:spcPts val="0"/>
              </a:spcBef>
              <a:spcAft>
                <a:spcPts val="0"/>
              </a:spcAft>
              <a:buNone/>
            </a:pPr>
            <a:r>
              <a:rPr lang="en-US" sz="700"/>
              <a:t>Il formatore si presenta.</a:t>
            </a:r>
            <a:endParaRPr/>
          </a:p>
        </p:txBody>
      </p:sp>
      <p:sp>
        <p:nvSpPr>
          <p:cNvPr id="236" name="Google Shape;23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a:t>
            </a:r>
            <a:endParaRPr/>
          </a:p>
          <a:p>
            <a:pPr marL="0" lvl="0" indent="0" algn="l" rtl="0">
              <a:spcBef>
                <a:spcPts val="0"/>
              </a:spcBef>
              <a:spcAft>
                <a:spcPts val="0"/>
              </a:spcAft>
              <a:buNone/>
            </a:pPr>
            <a:r>
              <a:rPr lang="en-US" b="0"/>
              <a:t>Il formatore illustra lo schema della sessione: contenuti teorici e concetti chiave sviluppati nel corso ESE, 2 attività in coppia (attività pratica e attività di applicazione pratica) e infine presenta l'attività autonoma. </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del modulo e introduzione”. Nessun contenuto di terze parti; nessuna persona o marchio identificabile. Prompt archiviato nei registri del progetto.</a:t>
            </a:r>
            <a:endParaRPr b="1"/>
          </a:p>
        </p:txBody>
      </p:sp>
      <p:sp>
        <p:nvSpPr>
          <p:cNvPr id="248" name="Google Shape;24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a:t>
            </a:r>
            <a:endParaRPr/>
          </a:p>
          <a:p>
            <a:pPr marL="0" lvl="0" indent="0" algn="l" rtl="0">
              <a:spcBef>
                <a:spcPts val="0"/>
              </a:spcBef>
              <a:spcAft>
                <a:spcPts val="0"/>
              </a:spcAft>
              <a:buNone/>
            </a:pPr>
            <a:r>
              <a:rPr lang="en-US" b="0"/>
              <a:t>Il formatore afferma che illustrerà chiaramente gli argomenti 1 e 2 nella parte teorica. Aggiunge che gli argomenti 3 e 4 saranno approfonditi durante l'attività pratica, l'attività di applicazione pratica e l'attività di apprendimento autonomo.</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del modulo e introduzione”. Nessun contenuto di terze parti; nessuna persona o marchio identificabile. Prompt archiviato nei registri del progetto.</a:t>
            </a:r>
            <a:endParaRPr b="1"/>
          </a:p>
        </p:txBody>
      </p:sp>
      <p:sp>
        <p:nvSpPr>
          <p:cNvPr id="257" name="Google Shape;25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a:t>Queste domande sono facoltative a seconda del profilo dei formatori e del tempo a disposizione. È anche possibile scegliere una delle domande come attività di rompighiaccio utilizzando uno strumento di facilitazione: </a:t>
            </a:r>
            <a:endParaRPr/>
          </a:p>
          <a:p>
            <a:pPr marL="0" lvl="0" indent="0" algn="l" rtl="0">
              <a:spcBef>
                <a:spcPts val="0"/>
              </a:spcBef>
              <a:spcAft>
                <a:spcPts val="0"/>
              </a:spcAft>
              <a:buNone/>
            </a:pPr>
            <a:r>
              <a:rPr lang="en-US"/>
              <a:t>ad es. i formatori pongono una delle domande al proprio vicino e scrivono la risposta dell’altro su un post-it che attaccheranno su una lavagna (si può fare anche su una lavagna online).</a:t>
            </a:r>
            <a:endParaRPr/>
          </a:p>
          <a:p>
            <a:pPr marL="0" lvl="0" indent="0" algn="l" rtl="0">
              <a:spcBef>
                <a:spcPts val="0"/>
              </a:spcBef>
              <a:spcAft>
                <a:spcPts val="0"/>
              </a:spcAft>
              <a:buNone/>
            </a:pPr>
            <a:endParaRPr/>
          </a:p>
        </p:txBody>
      </p:sp>
      <p:sp>
        <p:nvSpPr>
          <p:cNvPr id="273" name="Google Shape;27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a:t>Il formatore offre una panoramica dell’Argomento 1, incentrata sul contesto in cui è stato ideato il corso (contesti europei e occupazionali legati alla sostenibilità) e su come esso intenda affrontare il divario di competenze verdi nel mercato del lavoro europeo. </a:t>
            </a:r>
            <a:endParaRPr/>
          </a:p>
          <a:p>
            <a:pPr marL="0" lvl="0" indent="0" algn="l" rtl="0">
              <a:spcBef>
                <a:spcPts val="0"/>
              </a:spcBef>
              <a:spcAft>
                <a:spcPts val="0"/>
              </a:spcAft>
              <a:buNone/>
            </a:pPr>
            <a:r>
              <a:rPr lang="en-US"/>
              <a:t>Il formatore illustra quindi lo scopo del corso, ovvero “come diventare un esperto di sostenibilità”.</a:t>
            </a:r>
            <a:endParaRPr/>
          </a:p>
          <a:p>
            <a:pPr marL="0" lvl="0" indent="0" algn="l" rtl="0">
              <a:spcBef>
                <a:spcPts val="0"/>
              </a:spcBef>
              <a:spcAft>
                <a:spcPts val="0"/>
              </a:spcAft>
              <a:buNone/>
            </a:pPr>
            <a:r>
              <a:rPr lang="en-US"/>
              <a:t>Infine, il formatore illustra il quadro pedagogico del corso, dall’approccio costruttivista all’uso di strumenti interattivi e digitali. </a:t>
            </a:r>
            <a:endParaRPr/>
          </a:p>
        </p:txBody>
      </p:sp>
      <p:sp>
        <p:nvSpPr>
          <p:cNvPr id="280" name="Google Shape;28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Il formatore può scegliere se mostrare direttamente questa diapositiva oppure, per rendere l’attività più interattiva, porre alcune domande ai formatori su ciò che sanno riguardo al contesto europeo della sostenibilità e mostrare la diapositiva solo in seguito. </a:t>
            </a:r>
            <a:endParaRPr/>
          </a:p>
        </p:txBody>
      </p:sp>
      <p:sp>
        <p:nvSpPr>
          <p:cNvPr id="286" name="Google Shape;28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marR="0" lvl="0" indent="0" algn="l" rtl="0">
              <a:lnSpc>
                <a:spcPct val="100000"/>
              </a:lnSpc>
              <a:spcBef>
                <a:spcPts val="0"/>
              </a:spcBef>
              <a:spcAft>
                <a:spcPts val="0"/>
              </a:spcAft>
              <a:buClr>
                <a:schemeClr val="dk1"/>
              </a:buClr>
              <a:buSzPts val="1200"/>
              <a:buFont typeface="Calibri"/>
              <a:buNone/>
            </a:pPr>
            <a:r>
              <a:rPr lang="en-US"/>
              <a:t>Il formatore può scegliere se mostrare questa diapositiva oppure, per rendere l’attività più interattiva, chiedere ai formatori quali parole chiave vengono loro in mente quando si parla di “esperti di sostenibilità”.</a:t>
            </a:r>
            <a:endParaRPr/>
          </a:p>
          <a:p>
            <a:pPr marL="0" lvl="0" indent="0" algn="l" rtl="0">
              <a:spcBef>
                <a:spcPts val="0"/>
              </a:spcBef>
              <a:spcAft>
                <a:spcPts val="0"/>
              </a:spcAft>
              <a:buNone/>
            </a:pPr>
            <a:endParaRPr/>
          </a:p>
        </p:txBody>
      </p:sp>
      <p:sp>
        <p:nvSpPr>
          <p:cNvPr id="300" name="Google Shape;30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Domanda facoltativa/discussione per i formatori: Con quali tipi di strumenti digitali avete familiarità? Avete mai utilizzato piattaforme di e-learning? Se sì, com’è stata la vostra esperienza?</a:t>
            </a:r>
            <a:endParaRPr/>
          </a:p>
        </p:txBody>
      </p:sp>
      <p:sp>
        <p:nvSpPr>
          <p:cNvPr id="307" name="Google Shape;30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a:t>Il formatore offre una panoramica dell’Argomento 2, incentrato sulla progettazione e sulla struttura del corso ESE. Questo argomento presenterà i 9 moduli in modo più dettagliato. </a:t>
            </a:r>
            <a:endParaRPr/>
          </a:p>
        </p:txBody>
      </p:sp>
      <p:sp>
        <p:nvSpPr>
          <p:cNvPr id="314" name="Google Shape;31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Domanda interattiva facoltativa per i formatori: «Quanto conoscete questi concetti chiave?»</a:t>
            </a:r>
            <a:endParaRPr/>
          </a:p>
        </p:txBody>
      </p:sp>
      <p:sp>
        <p:nvSpPr>
          <p:cNvPr id="332" name="Google Shape;33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Domanda interattiva facoltativa per i formatori: «Avete mai sentito parlare o sperimentato queste strategie di pensiero?»</a:t>
            </a:r>
            <a:endParaRPr/>
          </a:p>
        </p:txBody>
      </p:sp>
      <p:sp>
        <p:nvSpPr>
          <p:cNvPr id="339" name="Google Shape;33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Domanda interattiva facoltativa per i formatori: «L’azienda per cui lavorate ha mai attuato piani di sostenibilità?»</a:t>
            </a:r>
            <a:endParaRPr/>
          </a:p>
        </p:txBody>
      </p:sp>
      <p:sp>
        <p:nvSpPr>
          <p:cNvPr id="352" name="Google Shape;35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Domanda interattiva facoltativa per i formatori: «Sapete se l’azienda per cui lavorate ha una strategia ESG?»</a:t>
            </a:r>
            <a:endParaRPr/>
          </a:p>
        </p:txBody>
      </p:sp>
      <p:sp>
        <p:nvSpPr>
          <p:cNvPr id="365" name="Google Shape;36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Indicazioni per il formatore: </a:t>
            </a:r>
            <a:endParaRPr/>
          </a:p>
          <a:p>
            <a:pPr marL="0" lvl="0" indent="0" algn="l" rtl="0">
              <a:spcBef>
                <a:spcPts val="0"/>
              </a:spcBef>
              <a:spcAft>
                <a:spcPts val="0"/>
              </a:spcAft>
              <a:buNone/>
            </a:pPr>
            <a:r>
              <a:rPr lang="en-US"/>
              <a:t>Questa diapositiva è facoltativa, a seconda del tempo a disposizione. È piuttosto interessante in quanto crea un collegamento con la riflessione sulle attività successive.</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concede una pausa di 10 minuti agli educatori.</a:t>
            </a:r>
            <a:endParaRPr/>
          </a:p>
        </p:txBody>
      </p:sp>
      <p:sp>
        <p:nvSpPr>
          <p:cNvPr id="384" name="Google Shape;38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Istruzioni per il formatore: </a:t>
            </a:r>
            <a:endParaRPr/>
          </a:p>
          <a:p>
            <a:pPr marL="0" lvl="0" indent="0" algn="l" rtl="0">
              <a:spcBef>
                <a:spcPts val="0"/>
              </a:spcBef>
              <a:spcAft>
                <a:spcPts val="0"/>
              </a:spcAft>
              <a:buNone/>
            </a:pPr>
            <a:r>
              <a:rPr lang="en-US"/>
              <a:t>Il formatore prepara il gruppo per l’attività pratica, che durerà circa 45 minuti. Il formatore chiede ai formatori di lavorare in coppia o, se preferiscono, individualmente. Ogni coppia sceglie un modulo ESE.</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può mostrare una diapositiva con i diversi moduli del corso ESE tra cui scegliere. </a:t>
            </a:r>
            <a:endParaRPr/>
          </a:p>
        </p:txBody>
      </p:sp>
      <p:sp>
        <p:nvSpPr>
          <p:cNvPr id="391" name="Google Shape;39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 name="Google Shape;39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illustra una panoramica delle diverse fasi dell'attività pratica e offre supporto. </a:t>
            </a:r>
            <a:endParaRPr/>
          </a:p>
          <a:p>
            <a:pPr marL="0" lvl="0" indent="0" algn="l" rtl="0">
              <a:spcBef>
                <a:spcPts val="0"/>
              </a:spcBef>
              <a:spcAft>
                <a:spcPts val="0"/>
              </a:spcAft>
              <a:buNone/>
            </a:pPr>
            <a:r>
              <a:rPr lang="en-US"/>
              <a:t>Il formatore distribuisce o fornisce l’accesso ai modelli. </a:t>
            </a:r>
            <a:endParaRPr/>
          </a:p>
          <a:p>
            <a:pPr marL="0" lvl="0" indent="0" algn="l" rtl="0">
              <a:spcBef>
                <a:spcPts val="0"/>
              </a:spcBef>
              <a:spcAft>
                <a:spcPts val="0"/>
              </a:spcAft>
              <a:buNone/>
            </a:pPr>
            <a:endParaRPr/>
          </a:p>
          <a:p>
            <a:pPr marL="0" lvl="0" indent="0" algn="l" rtl="0">
              <a:spcBef>
                <a:spcPts val="0"/>
              </a:spcBef>
              <a:spcAft>
                <a:spcPts val="0"/>
              </a:spcAft>
              <a:buNone/>
            </a:pPr>
            <a:r>
              <a:rPr lang="en-US"/>
              <a:t>Questa diapositiva potrebbe rimanere visualizzata per consentire ai formatori di tenere d’occhio le diverse fasi.</a:t>
            </a:r>
            <a:endParaRPr/>
          </a:p>
        </p:txBody>
      </p:sp>
      <p:sp>
        <p:nvSpPr>
          <p:cNvPr id="404" name="Google Shape;40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b="0"/>
              <a:t>Questa diapositiva è facoltativa, se avete tempo. È comunque interessante in quanto crea un collegamento con l'attività pratica. </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419" name="Google Shape;41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Istruzioni per il formatore: </a:t>
            </a:r>
            <a:endParaRPr/>
          </a:p>
          <a:p>
            <a:pPr marL="0" lvl="0" indent="0" algn="l" rtl="0">
              <a:spcBef>
                <a:spcPts val="0"/>
              </a:spcBef>
              <a:spcAft>
                <a:spcPts val="0"/>
              </a:spcAft>
              <a:buNone/>
            </a:pPr>
            <a:r>
              <a:rPr lang="en-US"/>
              <a:t>I formatori avviano l’applicazione per svolgere l’attività pratica, che durerà circa 40 minuti. I formatori lavoreranno in coppia o, se preferiscono, individualmente. Ogni coppia lavorerà sullo stesso modulo ESE utilizzato per l’attività pratica.”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28" name="Google Shape;428;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illustra una panoramica delle diverse fasi dell'attività pratica e offre supporto. </a:t>
            </a:r>
            <a:endParaRPr/>
          </a:p>
          <a:p>
            <a:pPr marL="0" lvl="0" indent="0" algn="l" rtl="0">
              <a:spcBef>
                <a:spcPts val="0"/>
              </a:spcBef>
              <a:spcAft>
                <a:spcPts val="0"/>
              </a:spcAft>
              <a:buNone/>
            </a:pPr>
            <a:r>
              <a:rPr lang="en-US"/>
              <a:t>Il formatore distribuisce o mette a disposizione i modelli. </a:t>
            </a:r>
            <a:endParaRPr/>
          </a:p>
          <a:p>
            <a:pPr marL="0" lvl="0" indent="0" algn="l" rtl="0">
              <a:spcBef>
                <a:spcPts val="0"/>
              </a:spcBef>
              <a:spcAft>
                <a:spcPts val="0"/>
              </a:spcAft>
              <a:buNone/>
            </a:pPr>
            <a:endParaRPr/>
          </a:p>
          <a:p>
            <a:pPr marL="0" lvl="0" indent="0" algn="l" rtl="0">
              <a:spcBef>
                <a:spcPts val="0"/>
              </a:spcBef>
              <a:spcAft>
                <a:spcPts val="0"/>
              </a:spcAft>
              <a:buNone/>
            </a:pPr>
            <a:r>
              <a:rPr lang="en-US"/>
              <a:t>Questa diapositiva potrebbe rimanere visualizzata per consentire ai formatori di tenere d’occhio le diverse fasi.</a:t>
            </a:r>
            <a:endParaRPr/>
          </a:p>
          <a:p>
            <a:pPr marL="0" lvl="0" indent="0" algn="l" rtl="0">
              <a:spcBef>
                <a:spcPts val="0"/>
              </a:spcBef>
              <a:spcAft>
                <a:spcPts val="0"/>
              </a:spcAft>
              <a:buNone/>
            </a:pPr>
            <a:endParaRPr/>
          </a:p>
        </p:txBody>
      </p:sp>
      <p:sp>
        <p:nvSpPr>
          <p:cNvPr id="444" name="Google Shape;44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Note per il formatore: </a:t>
            </a:r>
            <a:endParaRPr/>
          </a:p>
          <a:p>
            <a:pPr marL="0" lvl="0" indent="0" algn="l" rtl="0">
              <a:spcBef>
                <a:spcPts val="0"/>
              </a:spcBef>
              <a:spcAft>
                <a:spcPts val="0"/>
              </a:spcAft>
              <a:buNone/>
            </a:pPr>
            <a:r>
              <a:rPr lang="en-US" b="0"/>
              <a:t>«Il programma didattico che hai appena creato fa parte del portfolio del formatore. Puoi caricarlo nel portfolio.»</a:t>
            </a:r>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459" name="Google Shape;45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Istruzioni per il formatore: </a:t>
            </a:r>
            <a:endParaRPr/>
          </a:p>
          <a:p>
            <a:pPr marL="0" lvl="0" indent="0" algn="l" rtl="0">
              <a:spcBef>
                <a:spcPts val="0"/>
              </a:spcBef>
              <a:spcAft>
                <a:spcPts val="0"/>
              </a:spcAft>
              <a:buNone/>
            </a:pPr>
            <a:endParaRPr/>
          </a:p>
          <a:p>
            <a:pPr marL="0" lvl="0" indent="0" algn="l" rtl="0">
              <a:spcBef>
                <a:spcPts val="0"/>
              </a:spcBef>
              <a:spcAft>
                <a:spcPts val="0"/>
              </a:spcAft>
              <a:buNone/>
            </a:pPr>
            <a:r>
              <a:rPr lang="en-US"/>
              <a:t>A seconda del gruppo e del tempo a disposizione, è possibile porre le quattro domande suggerite, porne altre o selezionarne alcune. Gli educatori possono rispondere sia oralmente che per iscritto. </a:t>
            </a:r>
            <a:endParaRPr/>
          </a:p>
          <a:p>
            <a:pPr marL="0" lvl="0" indent="0" algn="l" rtl="0">
              <a:spcBef>
                <a:spcPts val="0"/>
              </a:spcBef>
              <a:spcAft>
                <a:spcPts val="0"/>
              </a:spcAft>
              <a:buNone/>
            </a:pPr>
            <a:endParaRPr/>
          </a:p>
        </p:txBody>
      </p:sp>
      <p:sp>
        <p:nvSpPr>
          <p:cNvPr id="468" name="Google Shape;468;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a:t>Il formatore illustra la durata di questa attività e la modalità di svolgimento (da svolgere secondo i propri tempi). </a:t>
            </a:r>
            <a:endParaRPr/>
          </a:p>
          <a:p>
            <a:pPr marL="0" lvl="0" indent="0" algn="l" rtl="0">
              <a:spcBef>
                <a:spcPts val="0"/>
              </a:spcBef>
              <a:spcAft>
                <a:spcPts val="0"/>
              </a:spcAft>
              <a:buNone/>
            </a:pPr>
            <a:r>
              <a:rPr lang="en-US">
                <a:highlight>
                  <a:srgbClr val="FFFF00"/>
                </a:highlight>
              </a:rPr>
              <a:t>Facoltativo: il formatore può proporsi di essere contattato via e-mail qualora gli educatori avessero domande durante l’SDL.</a:t>
            </a:r>
            <a:endParaRPr/>
          </a:p>
        </p:txBody>
      </p:sp>
      <p:sp>
        <p:nvSpPr>
          <p:cNvPr id="475" name="Google Shape;47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r>
              <a:rPr lang="en-US"/>
              <a:t>Il formatore informa i docenti che, nel corso di questa attività, rifletteranno sulle difficoltà che gli studenti potrebbero incontrare durante le sessioni di apprendimento online e sul tipo di supporto personalizzato che possono offrire loro. </a:t>
            </a:r>
            <a:endParaRPr/>
          </a:p>
          <a:p>
            <a:pPr marL="0" lvl="0" indent="0" algn="l" rtl="0">
              <a:spcBef>
                <a:spcPts val="0"/>
              </a:spcBef>
              <a:spcAft>
                <a:spcPts val="0"/>
              </a:spcAft>
              <a:buNone/>
            </a:pPr>
            <a:r>
              <a:rPr lang="en-US"/>
              <a:t>I risultati di questa attività saranno applicabili al corso ESE, ma potranno essere utilizzati anche durante altri corsi di e-learning che i docenti potrebbero tenere.</a:t>
            </a:r>
            <a:endParaRPr/>
          </a:p>
        </p:txBody>
      </p:sp>
      <p:sp>
        <p:nvSpPr>
          <p:cNvPr id="484" name="Google Shape;484;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Indicazioni per il formatore: </a:t>
            </a:r>
            <a:endParaRPr/>
          </a:p>
          <a:p>
            <a:pPr marL="0" lvl="0" indent="0" algn="l" rtl="0">
              <a:spcBef>
                <a:spcPts val="0"/>
              </a:spcBef>
              <a:spcAft>
                <a:spcPts val="0"/>
              </a:spcAft>
              <a:buNone/>
            </a:pPr>
            <a:endParaRPr/>
          </a:p>
          <a:p>
            <a:pPr marL="0" lvl="0" indent="0" algn="l" rtl="0">
              <a:spcBef>
                <a:spcPts val="0"/>
              </a:spcBef>
              <a:spcAft>
                <a:spcPts val="0"/>
              </a:spcAft>
              <a:buNone/>
            </a:pPr>
            <a:r>
              <a:rPr lang="en-US"/>
              <a:t>Il formatore illustra le diverse fasi dell’SDL e chiede agli educatori se hanno domande di chiarimento al riguardo. </a:t>
            </a:r>
            <a:endParaRPr/>
          </a:p>
        </p:txBody>
      </p:sp>
      <p:sp>
        <p:nvSpPr>
          <p:cNvPr id="491" name="Google Shape;49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Istruzioni per il formatore: </a:t>
            </a:r>
            <a:endParaRPr/>
          </a:p>
          <a:p>
            <a:pPr marL="0" lvl="0" indent="0" algn="l" rtl="0">
              <a:spcBef>
                <a:spcPts val="0"/>
              </a:spcBef>
              <a:spcAft>
                <a:spcPts val="0"/>
              </a:spcAft>
              <a:buNone/>
            </a:pPr>
            <a:r>
              <a:rPr lang="en-US" b="0"/>
              <a:t>Il formatore conclude la sessione di 3 ore, fornendo un breve riassunto degli argomenti trattati e illustrando i passi successivi. Il formatore risponde a eventuali domande degli educatori.</a:t>
            </a:r>
            <a:endParaRPr/>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506" name="Google Shape;506;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27"/>
        <p:cNvGrpSpPr/>
        <p:nvPr/>
      </p:nvGrpSpPr>
      <p:grpSpPr>
        <a:xfrm>
          <a:off x="0" y="0"/>
          <a:ext cx="0" cy="0"/>
          <a:chOff x="0" y="0"/>
          <a:chExt cx="0" cy="0"/>
        </a:xfrm>
      </p:grpSpPr>
      <p:sp>
        <p:nvSpPr>
          <p:cNvPr id="28" name="Google Shape;28;p39"/>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9" name="Google Shape;29;p3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30"/>
        <p:cNvGrpSpPr/>
        <p:nvPr/>
      </p:nvGrpSpPr>
      <p:grpSpPr>
        <a:xfrm>
          <a:off x="0" y="0"/>
          <a:ext cx="0" cy="0"/>
          <a:chOff x="0" y="0"/>
          <a:chExt cx="0" cy="0"/>
        </a:xfrm>
      </p:grpSpPr>
      <p:sp>
        <p:nvSpPr>
          <p:cNvPr id="31" name="Google Shape;31;p40"/>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lvl1pPr marL="457200" lvl="0" indent="-330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2" name="Google Shape;32;p40"/>
          <p:cNvSpPr txBox="1">
            <a:spLocks noGrp="1"/>
          </p:cNvSpPr>
          <p:nvPr>
            <p:ph type="body" idx="2"/>
          </p:nvPr>
        </p:nvSpPr>
        <p:spPr>
          <a:xfrm>
            <a:off x="399369" y="2177491"/>
            <a:ext cx="11393260" cy="4429126"/>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3" name="Google Shape;33;p4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4"/>
        <p:cNvGrpSpPr/>
        <p:nvPr/>
      </p:nvGrpSpPr>
      <p:grpSpPr>
        <a:xfrm>
          <a:off x="0" y="0"/>
          <a:ext cx="0" cy="0"/>
          <a:chOff x="0" y="0"/>
          <a:chExt cx="0" cy="0"/>
        </a:xfrm>
      </p:grpSpPr>
      <p:grpSp>
        <p:nvGrpSpPr>
          <p:cNvPr id="35" name="Google Shape;35;p41"/>
          <p:cNvGrpSpPr/>
          <p:nvPr/>
        </p:nvGrpSpPr>
        <p:grpSpPr>
          <a:xfrm>
            <a:off x="0" y="-8467"/>
            <a:ext cx="12192000" cy="6866467"/>
            <a:chOff x="0" y="-8467"/>
            <a:chExt cx="12192000" cy="6866467"/>
          </a:xfrm>
        </p:grpSpPr>
        <p:cxnSp>
          <p:nvCxnSpPr>
            <p:cNvPr id="36" name="Google Shape;36;p4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37" name="Google Shape;37;p4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8" name="Google Shape;38;p4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9" name="Google Shape;39;p4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0" name="Google Shape;40;p41"/>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1" name="Google Shape;41;p4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2" name="Google Shape;42;p4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3" name="Google Shape;43;p4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4" name="Google Shape;44;p4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5" name="Google Shape;45;p41"/>
            <p:cNvSpPr/>
            <p:nvPr/>
          </p:nvSpPr>
          <p:spPr>
            <a:xfrm rot="10800000">
              <a:off x="0" y="0"/>
              <a:ext cx="842596" cy="5666154"/>
            </a:xfrm>
            <a:prstGeom prst="triangle">
              <a:avLst>
                <a:gd name="adj" fmla="val 10000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46" name="Google Shape;46;p41"/>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1"/>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8" name="Google Shape;48;p4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
        <p:cNvGrpSpPr/>
        <p:nvPr/>
      </p:nvGrpSpPr>
      <p:grpSpPr>
        <a:xfrm>
          <a:off x="0" y="0"/>
          <a:ext cx="0" cy="0"/>
          <a:chOff x="0" y="0"/>
          <a:chExt cx="0" cy="0"/>
        </a:xfrm>
      </p:grpSpPr>
      <p:sp>
        <p:nvSpPr>
          <p:cNvPr id="52" name="Google Shape;52;p4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5"/>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4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
        <p:cNvGrpSpPr/>
        <p:nvPr/>
      </p:nvGrpSpPr>
      <p:grpSpPr>
        <a:xfrm>
          <a:off x="0" y="0"/>
          <a:ext cx="0" cy="0"/>
          <a:chOff x="0" y="0"/>
          <a:chExt cx="0" cy="0"/>
        </a:xfrm>
      </p:grpSpPr>
      <p:sp>
        <p:nvSpPr>
          <p:cNvPr id="58" name="Google Shape;58;p46"/>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6"/>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60" name="Google Shape;60;p4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4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4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7"/>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47"/>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7" name="Google Shape;67;p4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4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4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4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8"/>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3" name="Google Shape;73;p48"/>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4" name="Google Shape;74;p48"/>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5" name="Google Shape;75;p48"/>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6" name="Google Shape;76;p4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4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5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5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51"/>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1"/>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1" name="Google Shape;91;p51"/>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92" name="Google Shape;92;p5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5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5"/>
        <p:cNvGrpSpPr/>
        <p:nvPr/>
      </p:nvGrpSpPr>
      <p:grpSpPr>
        <a:xfrm>
          <a:off x="0" y="0"/>
          <a:ext cx="0" cy="0"/>
          <a:chOff x="0" y="0"/>
          <a:chExt cx="0" cy="0"/>
        </a:xfrm>
      </p:grpSpPr>
      <p:sp>
        <p:nvSpPr>
          <p:cNvPr id="96" name="Google Shape;96;p52"/>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2"/>
          <p:cNvSpPr>
            <a:spLocks noGrp="1"/>
          </p:cNvSpPr>
          <p:nvPr>
            <p:ph type="pic" idx="2"/>
          </p:nvPr>
        </p:nvSpPr>
        <p:spPr>
          <a:xfrm>
            <a:off x="677334" y="609600"/>
            <a:ext cx="8596668" cy="3845718"/>
          </a:xfrm>
          <a:prstGeom prst="rect">
            <a:avLst/>
          </a:prstGeom>
          <a:noFill/>
          <a:ln>
            <a:noFill/>
          </a:ln>
        </p:spPr>
      </p:sp>
      <p:sp>
        <p:nvSpPr>
          <p:cNvPr id="98" name="Google Shape;98;p52"/>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9" name="Google Shape;99;p5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2"/>
        <p:cNvGrpSpPr/>
        <p:nvPr/>
      </p:nvGrpSpPr>
      <p:grpSpPr>
        <a:xfrm>
          <a:off x="0" y="0"/>
          <a:ext cx="0" cy="0"/>
          <a:chOff x="0" y="0"/>
          <a:chExt cx="0" cy="0"/>
        </a:xfrm>
      </p:grpSpPr>
      <p:sp>
        <p:nvSpPr>
          <p:cNvPr id="103" name="Google Shape;103;p53"/>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3"/>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5" name="Google Shape;105;p5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8"/>
        <p:cNvGrpSpPr/>
        <p:nvPr/>
      </p:nvGrpSpPr>
      <p:grpSpPr>
        <a:xfrm>
          <a:off x="0" y="0"/>
          <a:ext cx="0" cy="0"/>
          <a:chOff x="0" y="0"/>
          <a:chExt cx="0" cy="0"/>
        </a:xfrm>
      </p:grpSpPr>
      <p:sp>
        <p:nvSpPr>
          <p:cNvPr id="109" name="Google Shape;109;p5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4"/>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1" name="Google Shape;111;p54"/>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5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5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5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15" name="Google Shape;115;p5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5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7"/>
        <p:cNvGrpSpPr/>
        <p:nvPr/>
      </p:nvGrpSpPr>
      <p:grpSpPr>
        <a:xfrm>
          <a:off x="0" y="0"/>
          <a:ext cx="0" cy="0"/>
          <a:chOff x="0" y="0"/>
          <a:chExt cx="0" cy="0"/>
        </a:xfrm>
      </p:grpSpPr>
      <p:sp>
        <p:nvSpPr>
          <p:cNvPr id="118" name="Google Shape;118;p55"/>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55"/>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0" name="Google Shape;120;p5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5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5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3"/>
        <p:cNvGrpSpPr/>
        <p:nvPr/>
      </p:nvGrpSpPr>
      <p:grpSpPr>
        <a:xfrm>
          <a:off x="0" y="0"/>
          <a:ext cx="0" cy="0"/>
          <a:chOff x="0" y="0"/>
          <a:chExt cx="0" cy="0"/>
        </a:xfrm>
      </p:grpSpPr>
      <p:sp>
        <p:nvSpPr>
          <p:cNvPr id="124" name="Google Shape;124;p56"/>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56"/>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6" name="Google Shape;126;p56"/>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7" name="Google Shape;127;p5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5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5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30" name="Google Shape;130;p56"/>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56"/>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2"/>
        <p:cNvGrpSpPr/>
        <p:nvPr/>
      </p:nvGrpSpPr>
      <p:grpSpPr>
        <a:xfrm>
          <a:off x="0" y="0"/>
          <a:ext cx="0" cy="0"/>
          <a:chOff x="0" y="0"/>
          <a:chExt cx="0" cy="0"/>
        </a:xfrm>
      </p:grpSpPr>
      <p:sp>
        <p:nvSpPr>
          <p:cNvPr id="133" name="Google Shape;133;p57"/>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57"/>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5" name="Google Shape;135;p57"/>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36" name="Google Shape;136;p5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5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9"/>
        <p:cNvGrpSpPr/>
        <p:nvPr/>
      </p:nvGrpSpPr>
      <p:grpSpPr>
        <a:xfrm>
          <a:off x="0" y="0"/>
          <a:ext cx="0" cy="0"/>
          <a:chOff x="0" y="0"/>
          <a:chExt cx="0" cy="0"/>
        </a:xfrm>
      </p:grpSpPr>
      <p:sp>
        <p:nvSpPr>
          <p:cNvPr id="140" name="Google Shape;140;p5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58"/>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2" name="Google Shape;142;p5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5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5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5"/>
        <p:cNvGrpSpPr/>
        <p:nvPr/>
      </p:nvGrpSpPr>
      <p:grpSpPr>
        <a:xfrm>
          <a:off x="0" y="0"/>
          <a:ext cx="0" cy="0"/>
          <a:chOff x="0" y="0"/>
          <a:chExt cx="0" cy="0"/>
        </a:xfrm>
      </p:grpSpPr>
      <p:sp>
        <p:nvSpPr>
          <p:cNvPr id="146" name="Google Shape;146;p59"/>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59"/>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8" name="Google Shape;148;p5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5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5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1"/>
        <p:cNvGrpSpPr/>
        <p:nvPr/>
      </p:nvGrpSpPr>
      <p:grpSpPr>
        <a:xfrm>
          <a:off x="0" y="0"/>
          <a:ext cx="0" cy="0"/>
          <a:chOff x="0" y="0"/>
          <a:chExt cx="0" cy="0"/>
        </a:xfrm>
      </p:grpSpPr>
      <p:sp>
        <p:nvSpPr>
          <p:cNvPr id="152" name="Google Shape;152;p43"/>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3" name="Google Shape;153;p43"/>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72"/>
        <p:cNvGrpSpPr/>
        <p:nvPr/>
      </p:nvGrpSpPr>
      <p:grpSpPr>
        <a:xfrm>
          <a:off x="0" y="0"/>
          <a:ext cx="0" cy="0"/>
          <a:chOff x="0" y="0"/>
          <a:chExt cx="0" cy="0"/>
        </a:xfrm>
      </p:grpSpPr>
      <p:sp>
        <p:nvSpPr>
          <p:cNvPr id="173" name="Google Shape;173;p44"/>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4" name="Google Shape;174;p44"/>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179"/>
        <p:cNvGrpSpPr/>
        <p:nvPr/>
      </p:nvGrpSpPr>
      <p:grpSpPr>
        <a:xfrm>
          <a:off x="0" y="0"/>
          <a:ext cx="0" cy="0"/>
          <a:chOff x="0" y="0"/>
          <a:chExt cx="0" cy="0"/>
        </a:xfrm>
      </p:grpSpPr>
      <p:sp>
        <p:nvSpPr>
          <p:cNvPr id="180" name="Google Shape;180;p61"/>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1"/>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182"/>
        <p:cNvGrpSpPr/>
        <p:nvPr/>
      </p:nvGrpSpPr>
      <p:grpSpPr>
        <a:xfrm>
          <a:off x="0" y="0"/>
          <a:ext cx="0" cy="0"/>
          <a:chOff x="0" y="0"/>
          <a:chExt cx="0" cy="0"/>
        </a:xfrm>
      </p:grpSpPr>
      <p:sp>
        <p:nvSpPr>
          <p:cNvPr id="183" name="Google Shape;183;p62"/>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62"/>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62"/>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Content - 2col">
  <p:cSld name="Title Content - 2col">
    <p:spTree>
      <p:nvGrpSpPr>
        <p:cNvPr id="1" name="Shape 186"/>
        <p:cNvGrpSpPr/>
        <p:nvPr/>
      </p:nvGrpSpPr>
      <p:grpSpPr>
        <a:xfrm>
          <a:off x="0" y="0"/>
          <a:ext cx="0" cy="0"/>
          <a:chOff x="0" y="0"/>
          <a:chExt cx="0" cy="0"/>
        </a:xfrm>
      </p:grpSpPr>
      <p:sp>
        <p:nvSpPr>
          <p:cNvPr id="187" name="Google Shape;187;p63"/>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63"/>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6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ubtitle Text - 1col">
  <p:cSld name="Title Subtitle Text - 1col">
    <p:spTree>
      <p:nvGrpSpPr>
        <p:cNvPr id="1" name="Shape 190"/>
        <p:cNvGrpSpPr/>
        <p:nvPr/>
      </p:nvGrpSpPr>
      <p:grpSpPr>
        <a:xfrm>
          <a:off x="0" y="0"/>
          <a:ext cx="0" cy="0"/>
          <a:chOff x="0" y="0"/>
          <a:chExt cx="0" cy="0"/>
        </a:xfrm>
      </p:grpSpPr>
      <p:sp>
        <p:nvSpPr>
          <p:cNvPr id="191" name="Google Shape;191;p64"/>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4"/>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64"/>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64"/>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Text - 1col">
  <p:cSld name="1_Title Text - 1col">
    <p:spTree>
      <p:nvGrpSpPr>
        <p:cNvPr id="1" name="Shape 195"/>
        <p:cNvGrpSpPr/>
        <p:nvPr/>
      </p:nvGrpSpPr>
      <p:grpSpPr>
        <a:xfrm>
          <a:off x="0" y="0"/>
          <a:ext cx="0" cy="0"/>
          <a:chOff x="0" y="0"/>
          <a:chExt cx="0" cy="0"/>
        </a:xfrm>
      </p:grpSpPr>
      <p:sp>
        <p:nvSpPr>
          <p:cNvPr id="196" name="Google Shape;196;p65"/>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65"/>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itle Subtitle Content - 2col">
  <p:cSld name="1_Title Subtitle Content - 2col">
    <p:spTree>
      <p:nvGrpSpPr>
        <p:cNvPr id="1" name="Shape 198"/>
        <p:cNvGrpSpPr/>
        <p:nvPr/>
      </p:nvGrpSpPr>
      <p:grpSpPr>
        <a:xfrm>
          <a:off x="0" y="0"/>
          <a:ext cx="0" cy="0"/>
          <a:chOff x="0" y="0"/>
          <a:chExt cx="0" cy="0"/>
        </a:xfrm>
      </p:grpSpPr>
      <p:sp>
        <p:nvSpPr>
          <p:cNvPr id="199" name="Google Shape;199;p66"/>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66"/>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66"/>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Content - 2col">
  <p:cSld name="1_Title Content - 2col">
    <p:spTree>
      <p:nvGrpSpPr>
        <p:cNvPr id="1" name="Shape 202"/>
        <p:cNvGrpSpPr/>
        <p:nvPr/>
      </p:nvGrpSpPr>
      <p:grpSpPr>
        <a:xfrm>
          <a:off x="0" y="0"/>
          <a:ext cx="0" cy="0"/>
          <a:chOff x="0" y="0"/>
          <a:chExt cx="0" cy="0"/>
        </a:xfrm>
      </p:grpSpPr>
      <p:sp>
        <p:nvSpPr>
          <p:cNvPr id="203" name="Google Shape;203;p67"/>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67"/>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7"/>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Subtitle Text - 1col">
  <p:cSld name="1_Title Subtitle Text - 1col">
    <p:spTree>
      <p:nvGrpSpPr>
        <p:cNvPr id="1" name="Shape 206"/>
        <p:cNvGrpSpPr/>
        <p:nvPr/>
      </p:nvGrpSpPr>
      <p:grpSpPr>
        <a:xfrm>
          <a:off x="0" y="0"/>
          <a:ext cx="0" cy="0"/>
          <a:chOff x="0" y="0"/>
          <a:chExt cx="0" cy="0"/>
        </a:xfrm>
      </p:grpSpPr>
      <p:sp>
        <p:nvSpPr>
          <p:cNvPr id="207" name="Google Shape;207;p68"/>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68"/>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68"/>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68"/>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11"/>
        <p:cNvGrpSpPr/>
        <p:nvPr/>
      </p:nvGrpSpPr>
      <p:grpSpPr>
        <a:xfrm>
          <a:off x="0" y="0"/>
          <a:ext cx="0" cy="0"/>
          <a:chOff x="0" y="0"/>
          <a:chExt cx="0" cy="0"/>
        </a:xfrm>
      </p:grpSpPr>
      <p:sp>
        <p:nvSpPr>
          <p:cNvPr id="212" name="Google Shape;212;p69"/>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3" name="Google Shape;213;p69"/>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Text - 1col">
  <p:cSld name="2_Title Text - 1col">
    <p:spTree>
      <p:nvGrpSpPr>
        <p:cNvPr id="1" name="Shape 214"/>
        <p:cNvGrpSpPr/>
        <p:nvPr/>
      </p:nvGrpSpPr>
      <p:grpSpPr>
        <a:xfrm>
          <a:off x="0" y="0"/>
          <a:ext cx="0" cy="0"/>
          <a:chOff x="0" y="0"/>
          <a:chExt cx="0" cy="0"/>
        </a:xfrm>
      </p:grpSpPr>
      <p:sp>
        <p:nvSpPr>
          <p:cNvPr id="215" name="Google Shape;215;p70"/>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0"/>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Title Subtitle Content - 2col">
  <p:cSld name="2_Title Subtitle Content - 2col">
    <p:spTree>
      <p:nvGrpSpPr>
        <p:cNvPr id="1" name="Shape 217"/>
        <p:cNvGrpSpPr/>
        <p:nvPr/>
      </p:nvGrpSpPr>
      <p:grpSpPr>
        <a:xfrm>
          <a:off x="0" y="0"/>
          <a:ext cx="0" cy="0"/>
          <a:chOff x="0" y="0"/>
          <a:chExt cx="0" cy="0"/>
        </a:xfrm>
      </p:grpSpPr>
      <p:sp>
        <p:nvSpPr>
          <p:cNvPr id="218" name="Google Shape;218;p71"/>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71"/>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1"/>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Content - 2col">
  <p:cSld name="2_Title Content - 2col">
    <p:spTree>
      <p:nvGrpSpPr>
        <p:cNvPr id="1" name="Shape 221"/>
        <p:cNvGrpSpPr/>
        <p:nvPr/>
      </p:nvGrpSpPr>
      <p:grpSpPr>
        <a:xfrm>
          <a:off x="0" y="0"/>
          <a:ext cx="0" cy="0"/>
          <a:chOff x="0" y="0"/>
          <a:chExt cx="0" cy="0"/>
        </a:xfrm>
      </p:grpSpPr>
      <p:sp>
        <p:nvSpPr>
          <p:cNvPr id="222" name="Google Shape;222;p72"/>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72"/>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72"/>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_Title Subtitle Text - 1col">
  <p:cSld name="2_Title Subtitle Text - 1col">
    <p:spTree>
      <p:nvGrpSpPr>
        <p:cNvPr id="1" name="Shape 225"/>
        <p:cNvGrpSpPr/>
        <p:nvPr/>
      </p:nvGrpSpPr>
      <p:grpSpPr>
        <a:xfrm>
          <a:off x="0" y="0"/>
          <a:ext cx="0" cy="0"/>
          <a:chOff x="0" y="0"/>
          <a:chExt cx="0" cy="0"/>
        </a:xfrm>
      </p:grpSpPr>
      <p:sp>
        <p:nvSpPr>
          <p:cNvPr id="226" name="Google Shape;226;p73"/>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p73"/>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3"/>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30"/>
        <p:cNvGrpSpPr/>
        <p:nvPr/>
      </p:nvGrpSpPr>
      <p:grpSpPr>
        <a:xfrm>
          <a:off x="0" y="0"/>
          <a:ext cx="0" cy="0"/>
          <a:chOff x="0" y="0"/>
          <a:chExt cx="0" cy="0"/>
        </a:xfrm>
      </p:grpSpPr>
      <p:sp>
        <p:nvSpPr>
          <p:cNvPr id="231" name="Google Shape;231;p74"/>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p74"/>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2.png"/><Relationship Id="rId2" Type="http://schemas.openxmlformats.org/officeDocument/2006/relationships/slideLayout" Target="../slideLayouts/slideLayout22.xml"/><Relationship Id="rId16"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8"/>
          <p:cNvGrpSpPr/>
          <p:nvPr/>
        </p:nvGrpSpPr>
        <p:grpSpPr>
          <a:xfrm>
            <a:off x="0" y="-8467"/>
            <a:ext cx="12192000" cy="6866467"/>
            <a:chOff x="0" y="-8467"/>
            <a:chExt cx="12192000" cy="6866467"/>
          </a:xfrm>
        </p:grpSpPr>
        <p:cxnSp>
          <p:nvCxnSpPr>
            <p:cNvPr id="11" name="Google Shape;11;p3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3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3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4" name="Google Shape;14;p3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 name="Google Shape;15;p38"/>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 name="Google Shape;16;p3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 name="Google Shape;17;p3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 name="Google Shape;18;p3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9" name="Google Shape;19;p3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0" name="Google Shape;20;p38"/>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21" name="Google Shape;21;p3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3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3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3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3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26" name="Google Shape;26;p38" descr="A green and black logo&#10;&#10;AI-generated content may be incorrect."/>
          <p:cNvPicPr preferRelativeResize="0"/>
          <p:nvPr/>
        </p:nvPicPr>
        <p:blipFill rotWithShape="1">
          <a:blip r:embed="rId21">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4"/>
        <p:cNvGrpSpPr/>
        <p:nvPr/>
      </p:nvGrpSpPr>
      <p:grpSpPr>
        <a:xfrm>
          <a:off x="0" y="0"/>
          <a:ext cx="0" cy="0"/>
          <a:chOff x="0" y="0"/>
          <a:chExt cx="0" cy="0"/>
        </a:xfrm>
      </p:grpSpPr>
      <p:grpSp>
        <p:nvGrpSpPr>
          <p:cNvPr id="155" name="Google Shape;155;p42"/>
          <p:cNvGrpSpPr/>
          <p:nvPr/>
        </p:nvGrpSpPr>
        <p:grpSpPr>
          <a:xfrm>
            <a:off x="0" y="-8467"/>
            <a:ext cx="12192000" cy="6866467"/>
            <a:chOff x="0" y="-8467"/>
            <a:chExt cx="12192000" cy="6866467"/>
          </a:xfrm>
        </p:grpSpPr>
        <p:cxnSp>
          <p:nvCxnSpPr>
            <p:cNvPr id="156" name="Google Shape;156;p42"/>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157" name="Google Shape;157;p42"/>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158" name="Google Shape;158;p4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9" name="Google Shape;159;p4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0" name="Google Shape;160;p42"/>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1" name="Google Shape;161;p4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2" name="Google Shape;162;p4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3" name="Google Shape;163;p4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4" name="Google Shape;164;p4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5" name="Google Shape;165;p42"/>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166" name="Google Shape;166;p4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67" name="Google Shape;167;p4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FEFEFE"/>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FEFEFE"/>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FEFEFE"/>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9pPr>
          </a:lstStyle>
          <a:p>
            <a:endParaRPr/>
          </a:p>
        </p:txBody>
      </p:sp>
      <p:sp>
        <p:nvSpPr>
          <p:cNvPr id="168" name="Google Shape;168;p4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69" name="Google Shape;169;p4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70" name="Google Shape;170;p4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171" name="Google Shape;171;p42" descr="A green and black logo&#10;&#10;AI-generated content may be incorrect."/>
          <p:cNvPicPr preferRelativeResize="0"/>
          <p:nvPr/>
        </p:nvPicPr>
        <p:blipFill rotWithShape="1">
          <a:blip r:embed="rId3">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60"/>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7" name="Google Shape;177;p60" descr="A green and black logo&#10;&#10;AI-generated content may be incorrect."/>
          <p:cNvPicPr preferRelativeResize="0"/>
          <p:nvPr/>
        </p:nvPicPr>
        <p:blipFill rotWithShape="1">
          <a:blip r:embed="rId16">
            <a:alphaModFix/>
          </a:blip>
          <a:srcRect/>
          <a:stretch/>
        </p:blipFill>
        <p:spPr>
          <a:xfrm>
            <a:off x="273423" y="-166137"/>
            <a:ext cx="1408173" cy="1408173"/>
          </a:xfrm>
          <a:prstGeom prst="rect">
            <a:avLst/>
          </a:prstGeom>
          <a:noFill/>
          <a:ln>
            <a:noFill/>
          </a:ln>
        </p:spPr>
      </p:pic>
      <p:pic>
        <p:nvPicPr>
          <p:cNvPr id="178" name="Google Shape;178;p60" descr="A blue text on a black background&#10;&#10;AI-generated content may be incorrect."/>
          <p:cNvPicPr preferRelativeResize="0"/>
          <p:nvPr/>
        </p:nvPicPr>
        <p:blipFill rotWithShape="1">
          <a:blip r:embed="rId17">
            <a:alphaModFix/>
          </a:blip>
          <a:srcRect/>
          <a:stretch/>
        </p:blipFill>
        <p:spPr>
          <a:xfrm>
            <a:off x="10674759" y="420687"/>
            <a:ext cx="1117871" cy="23452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padlet.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06LoQ2Zg8Y8"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weforum.org/publications/the-future-of-jobs-report-2023/"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doi.org/10.2801/112540" TargetMode="External"/><Relationship Id="rId4" Type="http://schemas.openxmlformats.org/officeDocument/2006/relationships/hyperlink" Target="https://news.linkedin.com/2022/february/our-2022-global-green-skills-report"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18" Type="http://schemas.openxmlformats.org/officeDocument/2006/relationships/image" Target="../media/image25.png"/><Relationship Id="rId3" Type="http://schemas.openxmlformats.org/officeDocument/2006/relationships/image" Target="../media/image10.jp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37.xml"/><Relationship Id="rId16" Type="http://schemas.openxmlformats.org/officeDocument/2006/relationships/image" Target="../media/image23.png"/><Relationship Id="rId1" Type="http://schemas.openxmlformats.org/officeDocument/2006/relationships/slideLayout" Target="../slideLayouts/slideLayout20.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g"/><Relationship Id="rId15" Type="http://schemas.openxmlformats.org/officeDocument/2006/relationships/image" Target="../media/image22.jp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
          <p:cNvSpPr txBox="1"/>
          <p:nvPr/>
        </p:nvSpPr>
        <p:spPr>
          <a:xfrm>
            <a:off x="3169920" y="5687475"/>
            <a:ext cx="5090160" cy="1010595"/>
          </a:xfrm>
          <a:prstGeom prst="rect">
            <a:avLst/>
          </a:prstGeom>
          <a:solidFill>
            <a:schemeClr val="lt1"/>
          </a:solid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di progetto: 2024-1-PT01-KA220-VET-000252771</a:t>
            </a:r>
            <a:endParaRPr/>
          </a:p>
        </p:txBody>
      </p:sp>
      <p:sp>
        <p:nvSpPr>
          <p:cNvPr id="239" name="Google Shape;239;p1"/>
          <p:cNvSpPr/>
          <p:nvPr/>
        </p:nvSpPr>
        <p:spPr>
          <a:xfrm>
            <a:off x="3834618" y="4750419"/>
            <a:ext cx="4522763" cy="43016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rebuchet MS"/>
                <a:ea typeface="Trebuchet MS"/>
                <a:cs typeface="Trebuchet MS"/>
                <a:sym typeface="Trebuchet MS"/>
              </a:rPr>
              <a:t>Elaborato da: SRC</a:t>
            </a:r>
            <a:endParaRPr/>
          </a:p>
        </p:txBody>
      </p:sp>
      <p:sp>
        <p:nvSpPr>
          <p:cNvPr id="240" name="Google Shape;240;p1"/>
          <p:cNvSpPr/>
          <p:nvPr/>
        </p:nvSpPr>
        <p:spPr>
          <a:xfrm>
            <a:off x="314960" y="182880"/>
            <a:ext cx="1757680" cy="589280"/>
          </a:xfrm>
          <a:prstGeom prst="rect">
            <a:avLst/>
          </a:prstGeom>
          <a:solidFill>
            <a:schemeClr val="lt1"/>
          </a:solid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241" name="Google Shape;241;p1" descr="A green and black logo&#10;&#10;AI-generated content may be incorrect."/>
          <p:cNvPicPr preferRelativeResize="0"/>
          <p:nvPr/>
        </p:nvPicPr>
        <p:blipFill rotWithShape="1">
          <a:blip r:embed="rId3">
            <a:alphaModFix/>
          </a:blip>
          <a:srcRect t="32394" b="29006"/>
          <a:stretch/>
        </p:blipFill>
        <p:spPr>
          <a:xfrm>
            <a:off x="0" y="0"/>
            <a:ext cx="4506769" cy="1739590"/>
          </a:xfrm>
          <a:prstGeom prst="rect">
            <a:avLst/>
          </a:prstGeom>
          <a:noFill/>
          <a:ln>
            <a:noFill/>
          </a:ln>
        </p:spPr>
      </p:pic>
      <p:sp>
        <p:nvSpPr>
          <p:cNvPr id="242" name="Google Shape;242;p1"/>
          <p:cNvSpPr txBox="1"/>
          <p:nvPr/>
        </p:nvSpPr>
        <p:spPr>
          <a:xfrm>
            <a:off x="2536370" y="1934830"/>
            <a:ext cx="7119257" cy="200803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Formazione dei formatori</a:t>
            </a:r>
            <a:endParaRPr/>
          </a:p>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Programma di sviluppo professionale continuo</a:t>
            </a:r>
            <a:endParaRPr sz="4400">
              <a:solidFill>
                <a:srgbClr val="255839"/>
              </a:solidFill>
              <a:latin typeface="Trebuchet MS"/>
              <a:ea typeface="Trebuchet MS"/>
              <a:cs typeface="Trebuchet MS"/>
              <a:sym typeface="Trebuchet MS"/>
            </a:endParaRPr>
          </a:p>
        </p:txBody>
      </p:sp>
      <p:pic>
        <p:nvPicPr>
          <p:cNvPr id="243" name="Google Shape;243;p1" descr="A blue text on a black background&#10;&#10;AI-generated content may be incorrect."/>
          <p:cNvPicPr preferRelativeResize="0"/>
          <p:nvPr/>
        </p:nvPicPr>
        <p:blipFill rotWithShape="1">
          <a:blip r:embed="rId4">
            <a:alphaModFix/>
          </a:blip>
          <a:srcRect/>
          <a:stretch/>
        </p:blipFill>
        <p:spPr>
          <a:xfrm>
            <a:off x="615852" y="5754709"/>
            <a:ext cx="2554068" cy="535831"/>
          </a:xfrm>
          <a:prstGeom prst="rect">
            <a:avLst/>
          </a:prstGeom>
          <a:noFill/>
          <a:ln>
            <a:noFill/>
          </a:ln>
        </p:spPr>
      </p:pic>
      <p:sp>
        <p:nvSpPr>
          <p:cNvPr id="244" name="Google Shape;244;p1"/>
          <p:cNvSpPr txBox="1"/>
          <p:nvPr/>
        </p:nvSpPr>
        <p:spPr>
          <a:xfrm>
            <a:off x="2536370" y="3919154"/>
            <a:ext cx="7119256" cy="45428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92D050"/>
              </a:buClr>
              <a:buSzPts val="2400"/>
              <a:buFont typeface="Arial"/>
              <a:buNone/>
            </a:pPr>
            <a:r>
              <a:rPr lang="en-US" sz="2400" b="1">
                <a:solidFill>
                  <a:srgbClr val="92D050"/>
                </a:solidFill>
                <a:latin typeface="Trebuchet MS"/>
                <a:ea typeface="Trebuchet MS"/>
                <a:cs typeface="Trebuchet MS"/>
                <a:sym typeface="Trebuchet MS"/>
              </a:rPr>
              <a:t>Modulo 2: Guida al programma didattico SUSTAIN-EU e al corso di e-learning</a:t>
            </a:r>
            <a:endParaRPr sz="2400" b="1">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51" name="Google Shape;251;p2"/>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Programma della sessione</a:t>
            </a:r>
            <a:endParaRPr>
              <a:solidFill>
                <a:srgbClr val="255839"/>
              </a:solidFill>
            </a:endParaRPr>
          </a:p>
        </p:txBody>
      </p:sp>
      <p:sp>
        <p:nvSpPr>
          <p:cNvPr id="252" name="Google Shape;252;p2"/>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 sessione odierna, della durata di 3 ore, comprende:</a:t>
            </a:r>
            <a:endParaRPr/>
          </a:p>
          <a:p>
            <a:pPr marL="342900" lvl="0" indent="-342900" algn="l" rtl="0">
              <a:spcBef>
                <a:spcPts val="1000"/>
              </a:spcBef>
              <a:spcAft>
                <a:spcPts val="0"/>
              </a:spcAft>
              <a:buSzPts val="1440"/>
              <a:buChar char="►"/>
            </a:pPr>
            <a:r>
              <a:rPr lang="en-US"/>
              <a:t>Introduzione al modulo e obiettivi formativi </a:t>
            </a:r>
            <a:endParaRPr/>
          </a:p>
          <a:p>
            <a:pPr marL="342900" lvl="0" indent="-342900" algn="l" rtl="0">
              <a:spcBef>
                <a:spcPts val="1000"/>
              </a:spcBef>
              <a:spcAft>
                <a:spcPts val="0"/>
              </a:spcAft>
              <a:buSzPts val="1440"/>
              <a:buChar char="►"/>
            </a:pPr>
            <a:r>
              <a:rPr lang="en-US"/>
              <a:t>Concetti chiave</a:t>
            </a:r>
            <a:endParaRPr/>
          </a:p>
          <a:p>
            <a:pPr marL="342900" lvl="0" indent="-342900" algn="l" rtl="0">
              <a:spcBef>
                <a:spcPts val="1000"/>
              </a:spcBef>
              <a:spcAft>
                <a:spcPts val="0"/>
              </a:spcAft>
              <a:buSzPts val="1440"/>
              <a:buChar char="►"/>
            </a:pPr>
            <a:r>
              <a:rPr lang="en-US"/>
              <a:t>Attività pratica </a:t>
            </a:r>
            <a:endParaRPr/>
          </a:p>
          <a:p>
            <a:pPr marL="342900" lvl="0" indent="-342900" algn="l" rtl="0">
              <a:spcBef>
                <a:spcPts val="1000"/>
              </a:spcBef>
              <a:spcAft>
                <a:spcPts val="0"/>
              </a:spcAft>
              <a:buSzPts val="1440"/>
              <a:buChar char="►"/>
            </a:pPr>
            <a:r>
              <a:rPr lang="en-US"/>
              <a:t>Applicazione alla pratica formativa </a:t>
            </a:r>
            <a:endParaRPr/>
          </a:p>
          <a:p>
            <a:pPr marL="342900" lvl="0" indent="-342900" algn="l" rtl="0">
              <a:spcBef>
                <a:spcPts val="1000"/>
              </a:spcBef>
              <a:spcAft>
                <a:spcPts val="0"/>
              </a:spcAft>
              <a:buSzPts val="1440"/>
              <a:buChar char="►"/>
            </a:pPr>
            <a:r>
              <a:rPr lang="en-US"/>
              <a:t>Riflessione e attività di apprendimento autonomo</a:t>
            </a:r>
            <a:endParaRPr/>
          </a:p>
        </p:txBody>
      </p:sp>
      <p:pic>
        <p:nvPicPr>
          <p:cNvPr id="253" name="Google Shape;253;p2"/>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60" name="Google Shape;260;p3"/>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Panoramica del modulo</a:t>
            </a:r>
            <a:endParaRPr>
              <a:solidFill>
                <a:srgbClr val="255839"/>
              </a:solidFill>
            </a:endParaRPr>
          </a:p>
        </p:txBody>
      </p:sp>
      <p:sp>
        <p:nvSpPr>
          <p:cNvPr id="261" name="Google Shape;261;p3"/>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fontScale="92500" lnSpcReduction="10000"/>
          </a:bodyPr>
          <a:lstStyle/>
          <a:p>
            <a:pPr marL="0" lvl="0" indent="0" algn="l" rtl="0">
              <a:spcBef>
                <a:spcPts val="0"/>
              </a:spcBef>
              <a:spcAft>
                <a:spcPts val="0"/>
              </a:spcAft>
              <a:buSzPct val="80000"/>
              <a:buNone/>
            </a:pPr>
            <a:r>
              <a:rPr lang="en-US"/>
              <a:t>Questo modulo verte sui seguenti argomenti:</a:t>
            </a:r>
            <a:endParaRPr/>
          </a:p>
          <a:p>
            <a:pPr marL="342900" lvl="0" indent="-342900" algn="l" rtl="0">
              <a:spcBef>
                <a:spcPts val="1000"/>
              </a:spcBef>
              <a:spcAft>
                <a:spcPts val="0"/>
              </a:spcAft>
              <a:buSzPct val="80000"/>
              <a:buChar char="►"/>
            </a:pPr>
            <a:r>
              <a:rPr lang="en-US"/>
              <a:t>Argomento 1: Sviluppo e fondamenti del corso Esperto europeo in materia di sostenibilità (ESE)</a:t>
            </a:r>
            <a:endParaRPr/>
          </a:p>
          <a:p>
            <a:pPr marL="342900" lvl="0" indent="-342900" algn="l" rtl="0">
              <a:spcBef>
                <a:spcPts val="1000"/>
              </a:spcBef>
              <a:spcAft>
                <a:spcPts val="0"/>
              </a:spcAft>
              <a:buSzPct val="80000"/>
              <a:buChar char="►"/>
            </a:pPr>
            <a:r>
              <a:rPr lang="en-US"/>
              <a:t>Argomento 2: Progettazione e struttura del corso ESE</a:t>
            </a:r>
            <a:endParaRPr/>
          </a:p>
          <a:p>
            <a:pPr marL="342900" lvl="0" indent="-342900" algn="l" rtl="0">
              <a:spcBef>
                <a:spcPts val="1000"/>
              </a:spcBef>
              <a:spcAft>
                <a:spcPts val="0"/>
              </a:spcAft>
              <a:buSzPct val="80000"/>
              <a:buChar char="►"/>
            </a:pPr>
            <a:r>
              <a:rPr lang="en-US"/>
              <a:t>Argomento 3: Navigazione nella piattaforma di e-learning e altri strumenti digitali </a:t>
            </a:r>
            <a:endParaRPr/>
          </a:p>
          <a:p>
            <a:pPr marL="342900" lvl="0" indent="-342900" algn="l" rtl="0">
              <a:spcBef>
                <a:spcPts val="1000"/>
              </a:spcBef>
              <a:spcAft>
                <a:spcPts val="0"/>
              </a:spcAft>
              <a:buSzPct val="80000"/>
              <a:buChar char="►"/>
            </a:pPr>
            <a:r>
              <a:rPr lang="en-US"/>
              <a:t>Argomento 4: Supporto agli studenti nelle attività online e autogestite</a:t>
            </a:r>
            <a:endParaRPr/>
          </a:p>
          <a:p>
            <a:pPr marL="0" lvl="0" indent="0" algn="l" rtl="0">
              <a:spcBef>
                <a:spcPts val="1000"/>
              </a:spcBef>
              <a:spcAft>
                <a:spcPts val="0"/>
              </a:spcAft>
              <a:buSzPct val="80000"/>
              <a:buNone/>
            </a:pPr>
            <a:r>
              <a:rPr lang="en-US"/>
              <a:t>Completando questo modulo, i formatori saranno meglio preparati a:</a:t>
            </a:r>
            <a:endParaRPr/>
          </a:p>
          <a:p>
            <a:pPr marL="342900" lvl="0" indent="-342900" algn="ctr" rtl="0">
              <a:spcBef>
                <a:spcPts val="1000"/>
              </a:spcBef>
              <a:spcAft>
                <a:spcPts val="0"/>
              </a:spcAft>
              <a:buSzPct val="80000"/>
              <a:buFont typeface="Noto Sans Symbols"/>
              <a:buChar char="❖"/>
            </a:pPr>
            <a:r>
              <a:rPr lang="en-US" b="1"/>
              <a:t>Utilizzare la piattaforma di e-learning</a:t>
            </a:r>
            <a:endParaRPr/>
          </a:p>
          <a:p>
            <a:pPr marL="342900" lvl="0" indent="-342900" algn="ctr" rtl="0">
              <a:spcBef>
                <a:spcPts val="1000"/>
              </a:spcBef>
              <a:spcAft>
                <a:spcPts val="0"/>
              </a:spcAft>
              <a:buSzPct val="80000"/>
              <a:buFont typeface="Noto Sans Symbols"/>
              <a:buChar char="❖"/>
            </a:pPr>
            <a:r>
              <a:rPr lang="en-US" b="1"/>
              <a:t>Adattare le proprie pratiche didattiche per supportare al meglio i propri studenti</a:t>
            </a:r>
            <a:endParaRPr/>
          </a:p>
        </p:txBody>
      </p:sp>
      <p:pic>
        <p:nvPicPr>
          <p:cNvPr id="262" name="Google Shape;262;p3"/>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di apprendimento</a:t>
            </a:r>
            <a:endParaRPr>
              <a:solidFill>
                <a:srgbClr val="255839"/>
              </a:solidFill>
            </a:endParaRPr>
          </a:p>
        </p:txBody>
      </p:sp>
      <p:sp>
        <p:nvSpPr>
          <p:cNvPr id="269" name="Google Shape;269;p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modulo affronta i seguenti risultati di apprendimento:</a:t>
            </a:r>
            <a:endParaRPr/>
          </a:p>
          <a:p>
            <a:pPr marL="342900" lvl="0" indent="-342900" algn="l" rtl="0">
              <a:spcBef>
                <a:spcPts val="1000"/>
              </a:spcBef>
              <a:spcAft>
                <a:spcPts val="0"/>
              </a:spcAft>
              <a:buSzPts val="1440"/>
              <a:buChar char="►"/>
            </a:pPr>
            <a:r>
              <a:rPr lang="en-US"/>
              <a:t>K1 – Spiegare la struttura, la metodologia e la progettazione didattica del corso European Sustainability Expert.</a:t>
            </a:r>
            <a:endParaRPr/>
          </a:p>
          <a:p>
            <a:pPr marL="342900" lvl="0" indent="-342900" algn="l" rtl="0">
              <a:spcBef>
                <a:spcPts val="1000"/>
              </a:spcBef>
              <a:spcAft>
                <a:spcPts val="0"/>
              </a:spcAft>
              <a:buSzPts val="1440"/>
              <a:buChar char="►"/>
            </a:pPr>
            <a:r>
              <a:rPr lang="en-US"/>
              <a:t>K3 – Interpretare e applicare la struttura del programma didattico SUSTAIN-EU e gli strumenti LMS per l’erogazione del corso.</a:t>
            </a:r>
            <a:endParaRPr/>
          </a:p>
          <a:p>
            <a:pPr marL="342900" lvl="0" indent="-342900" algn="l" rtl="0">
              <a:spcBef>
                <a:spcPts val="1000"/>
              </a:spcBef>
              <a:spcAft>
                <a:spcPts val="0"/>
              </a:spcAft>
              <a:buSzPts val="1440"/>
              <a:buChar char="►"/>
            </a:pPr>
            <a:r>
              <a:rPr lang="en-US"/>
              <a:t>K4 – Riassumere i principi della pedagogia digitale, della facilitazione asincrona e del coinvolgimento degli studenti.</a:t>
            </a:r>
            <a:endParaRPr/>
          </a:p>
          <a:p>
            <a:pPr marL="342900" lvl="0" indent="-342900" algn="l" rtl="0">
              <a:spcBef>
                <a:spcPts val="1000"/>
              </a:spcBef>
              <a:spcAft>
                <a:spcPts val="0"/>
              </a:spcAft>
              <a:buSzPts val="1440"/>
              <a:buChar char="►"/>
            </a:pPr>
            <a:r>
              <a:rPr lang="en-US"/>
              <a:t>S3 – Utilizzare gli strumenti digitali e l’AI Trainer Bot per guidare, supportare e monitorare gli studenti durante il corso.</a:t>
            </a:r>
            <a:endParaRPr/>
          </a:p>
          <a:p>
            <a:pPr marL="342900" lvl="0" indent="-342900" algn="l" rtl="0">
              <a:spcBef>
                <a:spcPts val="1000"/>
              </a:spcBef>
              <a:spcAft>
                <a:spcPts val="0"/>
              </a:spcAft>
              <a:buSzPts val="1440"/>
              <a:buChar char="►"/>
            </a:pPr>
            <a:r>
              <a:rPr lang="en-US" b="1"/>
              <a:t>S6 – </a:t>
            </a:r>
            <a:r>
              <a:rPr lang="en-US"/>
              <a:t>Sviluppare e attuare piani di facilitazione in linea con i sei moduli del programma didattico ESE.</a:t>
            </a:r>
            <a:endParaRPr b="1"/>
          </a:p>
          <a:p>
            <a:pPr marL="0" lvl="0" indent="0" algn="l" rtl="0">
              <a:spcBef>
                <a:spcPts val="1000"/>
              </a:spcBef>
              <a:spcAft>
                <a:spcPts val="0"/>
              </a:spcAft>
              <a:buSzPts val="144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5"/>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Riflessione iniziale / Riscaldamento</a:t>
            </a:r>
            <a:endParaRPr>
              <a:solidFill>
                <a:srgbClr val="255839"/>
              </a:solidFill>
            </a:endParaRPr>
          </a:p>
        </p:txBody>
      </p:sp>
      <p:sp>
        <p:nvSpPr>
          <p:cNvPr id="276" name="Google Shape;276;p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Domanda di discussione:</a:t>
            </a:r>
            <a:endParaRPr/>
          </a:p>
          <a:p>
            <a:pPr marL="342900" lvl="0" indent="-342900" algn="l" rtl="0">
              <a:spcBef>
                <a:spcPts val="1000"/>
              </a:spcBef>
              <a:spcAft>
                <a:spcPts val="0"/>
              </a:spcAft>
              <a:buSzPts val="1440"/>
              <a:buChar char="►"/>
            </a:pPr>
            <a:r>
              <a:rPr lang="en-US"/>
              <a:t>Che esperienza hai già maturato con le piattaforme di apprendimento online o con la formazione relativa alla sostenibilità nell’ambito della tua pratica didattica o formativa?</a:t>
            </a:r>
            <a:endParaRPr/>
          </a:p>
          <a:p>
            <a:pPr marL="0" lvl="0" indent="0" algn="l" rtl="0">
              <a:spcBef>
                <a:spcPts val="1000"/>
              </a:spcBef>
              <a:spcAft>
                <a:spcPts val="0"/>
              </a:spcAft>
              <a:buSzPts val="1440"/>
              <a:buNone/>
            </a:pPr>
            <a:r>
              <a:rPr lang="en-US"/>
              <a:t>Suggerimenti facoltativi:</a:t>
            </a:r>
            <a:endParaRPr/>
          </a:p>
          <a:p>
            <a:pPr marL="342900" lvl="0" indent="-342900" algn="l" rtl="0">
              <a:spcBef>
                <a:spcPts val="1000"/>
              </a:spcBef>
              <a:spcAft>
                <a:spcPts val="0"/>
              </a:spcAft>
              <a:buSzPts val="1440"/>
              <a:buChar char="►"/>
            </a:pPr>
            <a:r>
              <a:rPr lang="en-US"/>
              <a:t>Quali difficoltà prevedi che gli studenti possano incontrare quando interagiscono con ambienti di apprendimento online? </a:t>
            </a:r>
            <a:endParaRPr/>
          </a:p>
          <a:p>
            <a:pPr marL="342900" lvl="0" indent="-342900" algn="l" rtl="0">
              <a:spcBef>
                <a:spcPts val="1000"/>
              </a:spcBef>
              <a:spcAft>
                <a:spcPts val="0"/>
              </a:spcAft>
              <a:buSzPts val="1440"/>
              <a:buChar char="►"/>
            </a:pPr>
            <a:r>
              <a:rPr lang="en-US"/>
              <a:t>Quali approcci o risorse renderebbero questo argomento significativo, coinvolgente e utile per i vostri studenti?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6"/>
          <p:cNvSpPr txBox="1">
            <a:spLocks noGrp="1"/>
          </p:cNvSpPr>
          <p:nvPr>
            <p:ph type="ctrTitle"/>
          </p:nvPr>
        </p:nvSpPr>
        <p:spPr>
          <a:xfrm>
            <a:off x="1507067" y="3715977"/>
            <a:ext cx="7766936" cy="164630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5400"/>
              <a:buFont typeface="Trebuchet MS"/>
              <a:buNone/>
            </a:pPr>
            <a:r>
              <a:rPr lang="en-US"/>
              <a:t>Argomento 1: Sviluppo e motivazioni alla base del corso “European Sustainability Expert” (ESE)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7"/>
          <p:cNvSpPr txBox="1">
            <a:spLocks noGrp="1"/>
          </p:cNvSpPr>
          <p:nvPr>
            <p:ph type="body" idx="2"/>
          </p:nvPr>
        </p:nvSpPr>
        <p:spPr>
          <a:xfrm>
            <a:off x="327180" y="1203157"/>
            <a:ext cx="9959820" cy="4944980"/>
          </a:xfrm>
          <a:prstGeom prst="rect">
            <a:avLst/>
          </a:prstGeom>
          <a:noFill/>
          <a:ln>
            <a:noFill/>
          </a:ln>
        </p:spPr>
        <p:txBody>
          <a:bodyPr spcFirstLastPara="1" wrap="square" lIns="0" tIns="0" rIns="0" bIns="0" anchor="t" anchorCtr="0">
            <a:normAutofit fontScale="85000" lnSpcReduction="10000"/>
          </a:bodyPr>
          <a:lstStyle/>
          <a:p>
            <a:pPr marL="457200" lvl="0" indent="-457200" algn="l" rtl="0">
              <a:spcBef>
                <a:spcPts val="0"/>
              </a:spcBef>
              <a:spcAft>
                <a:spcPts val="0"/>
              </a:spcAft>
              <a:buSzPct val="80000"/>
              <a:buAutoNum type="arabicParenR"/>
            </a:pPr>
            <a:r>
              <a:rPr lang="en-US" sz="2000" b="1" u="sng"/>
              <a:t>Perché è stato creato il corso? </a:t>
            </a:r>
            <a:endParaRPr/>
          </a:p>
          <a:p>
            <a:pPr marL="0" lvl="0" indent="0" algn="l" rtl="0">
              <a:spcBef>
                <a:spcPts val="1000"/>
              </a:spcBef>
              <a:spcAft>
                <a:spcPts val="0"/>
              </a:spcAft>
              <a:buSzPct val="80000"/>
              <a:buNone/>
            </a:pPr>
            <a:endParaRPr sz="2000" b="1" u="sng"/>
          </a:p>
          <a:p>
            <a:pPr marL="342900" lvl="0" indent="-342925" algn="l" rtl="0">
              <a:spcBef>
                <a:spcPts val="1000"/>
              </a:spcBef>
              <a:spcAft>
                <a:spcPts val="0"/>
              </a:spcAft>
              <a:buSzPct val="80000"/>
              <a:buChar char="►"/>
            </a:pPr>
            <a:r>
              <a:rPr lang="en-US" sz="1900"/>
              <a:t>Contesto europeo</a:t>
            </a:r>
            <a:endParaRPr/>
          </a:p>
          <a:p>
            <a:pPr marL="742950" lvl="1" indent="-285775" algn="l" rtl="0">
              <a:spcBef>
                <a:spcPts val="1000"/>
              </a:spcBef>
              <a:spcAft>
                <a:spcPts val="0"/>
              </a:spcAft>
              <a:buSzPct val="80000"/>
              <a:buFont typeface="Courier New"/>
              <a:buChar char="o"/>
            </a:pPr>
            <a:r>
              <a:rPr lang="en-US" sz="1900"/>
              <a:t>Il Green Deal europeo è una strategia e un quadro normativo di ampio respiro che mira a:</a:t>
            </a:r>
            <a:endParaRPr/>
          </a:p>
          <a:p>
            <a:pPr marL="1143000" lvl="2" indent="-228625" algn="l" rtl="0">
              <a:spcBef>
                <a:spcPts val="1000"/>
              </a:spcBef>
              <a:spcAft>
                <a:spcPts val="0"/>
              </a:spcAft>
              <a:buSzPct val="80000"/>
              <a:buFont typeface="Noto Sans Symbols"/>
              <a:buChar char="❖"/>
            </a:pPr>
            <a:r>
              <a:rPr lang="en-US" sz="1900"/>
              <a:t>Ridurre le emissioni di almeno il 50% entro il 2030 rispetto ai livelli del 1990.</a:t>
            </a:r>
            <a:endParaRPr/>
          </a:p>
          <a:p>
            <a:pPr marL="1143000" lvl="2" indent="-228625" algn="l" rtl="0">
              <a:spcBef>
                <a:spcPts val="1000"/>
              </a:spcBef>
              <a:spcAft>
                <a:spcPts val="0"/>
              </a:spcAft>
              <a:buSzPct val="80000"/>
              <a:buFont typeface="Noto Sans Symbols"/>
              <a:buChar char="❖"/>
            </a:pPr>
            <a:r>
              <a:rPr lang="en-US" sz="1900"/>
              <a:t>Diventare il primo continente a impatto zero sul clima entro il 2050, attraverso l’eliminazione e la compensazione delle emissioni prodotte da vari settori (energia, trasporti, agricoltura e industria).</a:t>
            </a:r>
            <a:endParaRPr/>
          </a:p>
          <a:p>
            <a:pPr marL="742950" lvl="1" indent="-285775" algn="l" rtl="0">
              <a:spcBef>
                <a:spcPts val="1000"/>
              </a:spcBef>
              <a:spcAft>
                <a:spcPts val="0"/>
              </a:spcAft>
              <a:buSzPct val="80000"/>
              <a:buFont typeface="Courier New"/>
              <a:buChar char="o"/>
            </a:pPr>
            <a:r>
              <a:rPr lang="en-US" sz="1900"/>
              <a:t>Gli obiettivi principali del Green Deal sono: </a:t>
            </a:r>
            <a:endParaRPr/>
          </a:p>
          <a:p>
            <a:pPr marL="1143000" lvl="2" indent="-228625" algn="l" rtl="0">
              <a:spcBef>
                <a:spcPts val="1000"/>
              </a:spcBef>
              <a:spcAft>
                <a:spcPts val="0"/>
              </a:spcAft>
              <a:buSzPct val="80000"/>
              <a:buFont typeface="Noto Sans Symbols"/>
              <a:buChar char="❖"/>
            </a:pPr>
            <a:r>
              <a:rPr lang="en-US" sz="1900"/>
              <a:t>Promuovere un'economia circolare </a:t>
            </a:r>
            <a:endParaRPr/>
          </a:p>
          <a:p>
            <a:pPr marL="1143000" lvl="2" indent="-228625" algn="l" rtl="0">
              <a:spcBef>
                <a:spcPts val="1000"/>
              </a:spcBef>
              <a:spcAft>
                <a:spcPts val="0"/>
              </a:spcAft>
              <a:buSzPct val="80000"/>
              <a:buFont typeface="Noto Sans Symbols"/>
              <a:buChar char="❖"/>
            </a:pPr>
            <a:r>
              <a:rPr lang="en-US" sz="1900"/>
              <a:t>Proteggere la biodiversità</a:t>
            </a:r>
            <a:endParaRPr/>
          </a:p>
          <a:p>
            <a:pPr marL="1143000" lvl="2" indent="-228625" algn="l" rtl="0">
              <a:spcBef>
                <a:spcPts val="1000"/>
              </a:spcBef>
              <a:spcAft>
                <a:spcPts val="0"/>
              </a:spcAft>
              <a:buSzPct val="80000"/>
              <a:buFont typeface="Noto Sans Symbols"/>
              <a:buChar char="❖"/>
            </a:pPr>
            <a:r>
              <a:rPr lang="en-US" sz="1900"/>
              <a:t>Passare alle energie rinnovabili</a:t>
            </a:r>
            <a:endParaRPr/>
          </a:p>
          <a:p>
            <a:pPr marL="1143000" lvl="2" indent="-228625" algn="l" rtl="0">
              <a:spcBef>
                <a:spcPts val="1000"/>
              </a:spcBef>
              <a:spcAft>
                <a:spcPts val="0"/>
              </a:spcAft>
              <a:buSzPct val="80000"/>
              <a:buFont typeface="Noto Sans Symbols"/>
              <a:buChar char="❖"/>
            </a:pPr>
            <a:r>
              <a:rPr lang="en-US" sz="1900"/>
              <a:t>Creare posti di lavoro verdi e garantire la giustizia sociale</a:t>
            </a:r>
            <a:endParaRPr/>
          </a:p>
          <a:p>
            <a:pPr marL="742950" lvl="1" indent="-285775" algn="l" rtl="0">
              <a:spcBef>
                <a:spcPts val="1000"/>
              </a:spcBef>
              <a:spcAft>
                <a:spcPts val="0"/>
              </a:spcAft>
              <a:buSzPct val="80000"/>
              <a:buFont typeface="Courier New"/>
              <a:buChar char="o"/>
            </a:pPr>
            <a:r>
              <a:rPr lang="en-US" sz="1900"/>
              <a:t>In questo contesto, l’UE sta passando a un’economia circolare, efficiente sotto il profilo delle risorse e climaticamente neutra, e le imprese devono rivedere le proprie strategie aziendali, concentrandosi maggiormente sulle strategie di sostenibilità. </a:t>
            </a:r>
            <a:endParaRPr/>
          </a:p>
          <a:p>
            <a:pPr marL="342900" lvl="0" indent="-253644" algn="l" rtl="0">
              <a:spcBef>
                <a:spcPts val="1000"/>
              </a:spcBef>
              <a:spcAft>
                <a:spcPts val="0"/>
              </a:spcAft>
              <a:buSzPct val="80000"/>
              <a:buNone/>
            </a:pPr>
            <a:endParaRPr sz="1900"/>
          </a:p>
          <a:p>
            <a:pPr marL="742950" lvl="1" indent="-210566" algn="l" rtl="0">
              <a:spcBef>
                <a:spcPts val="1000"/>
              </a:spcBef>
              <a:spcAft>
                <a:spcPts val="0"/>
              </a:spcAft>
              <a:buSzPct val="80000"/>
              <a:buFont typeface="Courier New"/>
              <a:buNone/>
            </a:pPr>
            <a:endParaRPr sz="1600"/>
          </a:p>
          <a:p>
            <a:pPr marL="742950" lvl="1" indent="-210566" algn="l" rtl="0">
              <a:spcBef>
                <a:spcPts val="1000"/>
              </a:spcBef>
              <a:spcAft>
                <a:spcPts val="0"/>
              </a:spcAft>
              <a:buSzPct val="80000"/>
              <a:buFont typeface="Courier New"/>
              <a:buNone/>
            </a:pPr>
            <a:endParaRPr sz="1600"/>
          </a:p>
          <a:p>
            <a:pPr marL="742950" lvl="1" indent="-182372" algn="l" rtl="0">
              <a:spcBef>
                <a:spcPts val="1000"/>
              </a:spcBef>
              <a:spcAft>
                <a:spcPts val="0"/>
              </a:spcAft>
              <a:buSzPct val="80000"/>
              <a:buNone/>
            </a:pPr>
            <a:endParaRPr/>
          </a:p>
          <a:p>
            <a:pPr marL="342900" lvl="0" indent="-258318" algn="l" rtl="0">
              <a:spcBef>
                <a:spcPts val="1000"/>
              </a:spcBef>
              <a:spcAft>
                <a:spcPts val="0"/>
              </a:spcAft>
              <a:buSzPct val="80000"/>
              <a:buNone/>
            </a:pPr>
            <a:endParaRPr/>
          </a:p>
          <a:p>
            <a:pPr marL="342900" lvl="0" indent="-258318" algn="l" rtl="0">
              <a:spcBef>
                <a:spcPts val="1000"/>
              </a:spcBef>
              <a:spcAft>
                <a:spcPts val="0"/>
              </a:spcAft>
              <a:buSzPct val="80000"/>
              <a:buNone/>
            </a:pPr>
            <a:endParaRPr/>
          </a:p>
          <a:p>
            <a:pPr marL="0" lvl="0" indent="0" algn="l" rtl="0">
              <a:spcBef>
                <a:spcPts val="1000"/>
              </a:spcBef>
              <a:spcAft>
                <a:spcPts val="0"/>
              </a:spcAft>
              <a:buSzPct val="80000"/>
              <a:buNone/>
            </a:pPr>
            <a:endParaRPr/>
          </a:p>
        </p:txBody>
      </p:sp>
      <p:sp>
        <p:nvSpPr>
          <p:cNvPr id="289" name="Google Shape;289;p7"/>
          <p:cNvSpPr txBox="1"/>
          <p:nvPr/>
        </p:nvSpPr>
        <p:spPr>
          <a:xfrm>
            <a:off x="5775158" y="271629"/>
            <a:ext cx="3609474" cy="4622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Argomento 1: </a:t>
            </a:r>
            <a:r>
              <a:rPr lang="en-US" sz="1600">
                <a:solidFill>
                  <a:schemeClr val="accent1"/>
                </a:solidFill>
                <a:latin typeface="Trebuchet MS"/>
                <a:ea typeface="Trebuchet MS"/>
                <a:cs typeface="Trebuchet MS"/>
                <a:sym typeface="Trebuchet MS"/>
              </a:rPr>
              <a:t>Sviluppo e fondamenti </a:t>
            </a:r>
            <a:r>
              <a:rPr lang="en-US" sz="1600">
                <a:solidFill>
                  <a:srgbClr val="255839"/>
                </a:solidFill>
                <a:latin typeface="Trebuchet MS"/>
                <a:ea typeface="Trebuchet MS"/>
                <a:cs typeface="Trebuchet MS"/>
                <a:sym typeface="Trebuchet MS"/>
              </a:rPr>
              <a:t>del corso European Sustainability Expert (ESE)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8"/>
          <p:cNvSpPr txBox="1">
            <a:spLocks noGrp="1"/>
          </p:cNvSpPr>
          <p:nvPr>
            <p:ph type="body" idx="2"/>
          </p:nvPr>
        </p:nvSpPr>
        <p:spPr>
          <a:xfrm>
            <a:off x="399369" y="1082201"/>
            <a:ext cx="9313591" cy="5234377"/>
          </a:xfrm>
          <a:prstGeom prst="rect">
            <a:avLst/>
          </a:prstGeom>
          <a:noFill/>
          <a:ln>
            <a:noFill/>
          </a:ln>
        </p:spPr>
        <p:txBody>
          <a:bodyPr spcFirstLastPara="1" wrap="square" lIns="0" tIns="0" rIns="0" bIns="0" anchor="t" anchorCtr="0">
            <a:normAutofit fontScale="55000" lnSpcReduction="20000"/>
          </a:bodyPr>
          <a:lstStyle/>
          <a:p>
            <a:pPr marL="0" lvl="0" indent="0" algn="l" rtl="0">
              <a:spcBef>
                <a:spcPts val="0"/>
              </a:spcBef>
              <a:spcAft>
                <a:spcPts val="0"/>
              </a:spcAft>
              <a:buSzPct val="80000"/>
              <a:buNone/>
            </a:pPr>
            <a:endParaRPr/>
          </a:p>
          <a:p>
            <a:pPr marL="342900" lvl="0" indent="-342925" algn="l" rtl="0">
              <a:spcBef>
                <a:spcPts val="1000"/>
              </a:spcBef>
              <a:spcAft>
                <a:spcPts val="0"/>
              </a:spcAft>
              <a:buSzPct val="80000"/>
              <a:buChar char="►"/>
            </a:pPr>
            <a:r>
              <a:rPr lang="en-US" sz="2900"/>
              <a:t>Contesto occupazionale della sostenibilità: </a:t>
            </a:r>
            <a:endParaRPr/>
          </a:p>
          <a:p>
            <a:pPr marL="742950" lvl="1" indent="-285775" algn="l" rtl="0">
              <a:spcBef>
                <a:spcPts val="1000"/>
              </a:spcBef>
              <a:spcAft>
                <a:spcPts val="0"/>
              </a:spcAft>
              <a:buSzPct val="80000"/>
              <a:buFont typeface="Courier New"/>
              <a:buChar char="o"/>
            </a:pPr>
            <a:r>
              <a:rPr lang="en-US" sz="1900"/>
              <a:t>Le ricerche indicano che gli investimenti nella transizione verde, una più ampia applicazione degli standard ESG e l’adattamento ai cambiamenti climatici dovrebbero avere un forte impatto positivo sulla creazione di posti di lavoro. (World Economic Forum, 2023)</a:t>
            </a:r>
            <a:endParaRPr/>
          </a:p>
          <a:p>
            <a:pPr marL="742950" lvl="1" indent="-285775" algn="l" rtl="0">
              <a:spcBef>
                <a:spcPts val="1000"/>
              </a:spcBef>
              <a:spcAft>
                <a:spcPts val="0"/>
              </a:spcAft>
              <a:buSzPct val="80000"/>
              <a:buFont typeface="Courier New"/>
              <a:buChar char="o"/>
            </a:pPr>
            <a:r>
              <a:rPr lang="en-US" sz="1900"/>
              <a:t>LinkedIn riporta che il numero di posti di lavoro “verdi”, inclusi i responsabili e i funzionari della sostenibilità, è cresciuto a livello mondiale a un tasso dell’8% all’anno negli ultimi cinque anni. (LinkedIn, 2022)</a:t>
            </a:r>
            <a:endParaRPr/>
          </a:p>
          <a:p>
            <a:pPr marL="742950" lvl="1" indent="-285775" algn="l" rtl="0">
              <a:spcBef>
                <a:spcPts val="1000"/>
              </a:spcBef>
              <a:spcAft>
                <a:spcPts val="0"/>
              </a:spcAft>
              <a:buSzPct val="80000"/>
              <a:buFont typeface="Courier New"/>
              <a:buChar char="o"/>
            </a:pPr>
            <a:r>
              <a:rPr lang="en-US" sz="1900"/>
              <a:t>Secondo il rapporto “The Future of Jobs Report 2023” del World Economic Forum, le aziende prevedono che la figura dello specialista in sostenibilità sarà la seconda professione in più rapida crescita a livello mondiale, subito dopo quella dello specialista in intelligenza artificiale e apprendimento automatico.</a:t>
            </a:r>
            <a:endParaRPr sz="1900"/>
          </a:p>
          <a:p>
            <a:pPr marL="742950" lvl="1" indent="-285775" algn="l" rtl="0">
              <a:spcBef>
                <a:spcPts val="1000"/>
              </a:spcBef>
              <a:spcAft>
                <a:spcPts val="0"/>
              </a:spcAft>
              <a:buSzPct val="80000"/>
              <a:buFont typeface="Courier New"/>
              <a:buChar char="o"/>
            </a:pPr>
            <a:r>
              <a:rPr lang="en-US" sz="1900"/>
              <a:t>Rimandare le iniziative di sostenibilità potrebbe significare perdere opportunità di crescita e di avanzamento di carriera.</a:t>
            </a:r>
            <a:endParaRPr/>
          </a:p>
          <a:p>
            <a:pPr marL="342900" lvl="0" indent="-285750" algn="l" rtl="0">
              <a:spcBef>
                <a:spcPts val="1000"/>
              </a:spcBef>
              <a:spcAft>
                <a:spcPts val="0"/>
              </a:spcAft>
              <a:buSzPct val="80000"/>
              <a:buNone/>
            </a:pPr>
            <a:endParaRPr/>
          </a:p>
          <a:p>
            <a:pPr marL="342900" lvl="0" indent="-285750" algn="l" rtl="0">
              <a:spcBef>
                <a:spcPts val="1000"/>
              </a:spcBef>
              <a:spcAft>
                <a:spcPts val="0"/>
              </a:spcAft>
              <a:buSzPct val="80000"/>
              <a:buNone/>
            </a:pPr>
            <a:endParaRPr/>
          </a:p>
          <a:p>
            <a:pPr marL="342900" lvl="0" indent="-342925" algn="l" rtl="0">
              <a:spcBef>
                <a:spcPts val="1000"/>
              </a:spcBef>
              <a:spcAft>
                <a:spcPts val="0"/>
              </a:spcAft>
              <a:buSzPct val="80000"/>
              <a:buChar char="►"/>
            </a:pPr>
            <a:r>
              <a:rPr lang="en-US" sz="2900"/>
              <a:t>Il divario di competenze “verdi” nei mercati del lavoro europei</a:t>
            </a:r>
            <a:endParaRPr/>
          </a:p>
          <a:p>
            <a:pPr marL="742950" lvl="1" indent="-285775" algn="l" rtl="0">
              <a:spcBef>
                <a:spcPts val="1000"/>
              </a:spcBef>
              <a:spcAft>
                <a:spcPts val="0"/>
              </a:spcAft>
              <a:buSzPct val="80000"/>
              <a:buFont typeface="Courier New"/>
              <a:buChar char="o"/>
            </a:pPr>
            <a:r>
              <a:rPr lang="en-US" sz="1900"/>
              <a:t>Le ricerche dimostrano l’esistenza in tutta Europa del “divario di competenze verdi”, ovvero la disparità tra le competenze possedute dalla forza lavoro e quelle richieste dal mercato del lavoro. (Cedefop, 2021)</a:t>
            </a:r>
            <a:endParaRPr/>
          </a:p>
          <a:p>
            <a:pPr marL="742950" lvl="1" indent="-285775" algn="l" rtl="0">
              <a:spcBef>
                <a:spcPts val="1000"/>
              </a:spcBef>
              <a:spcAft>
                <a:spcPts val="0"/>
              </a:spcAft>
              <a:buSzPct val="80000"/>
              <a:buFont typeface="Courier New"/>
              <a:buChar char="o"/>
            </a:pPr>
            <a:r>
              <a:rPr lang="en-US" sz="1900"/>
              <a:t>L’attuale divario di competenze verdi rende difficile per l’Europa la transizione verso un mondo più verde. (Ibid)</a:t>
            </a:r>
            <a:endParaRPr/>
          </a:p>
          <a:p>
            <a:pPr marL="742950" lvl="1" indent="-285775" algn="l" rtl="0">
              <a:spcBef>
                <a:spcPts val="1000"/>
              </a:spcBef>
              <a:spcAft>
                <a:spcPts val="0"/>
              </a:spcAft>
              <a:buSzPct val="80000"/>
              <a:buFont typeface="Courier New"/>
              <a:buChar char="o"/>
            </a:pPr>
            <a:r>
              <a:rPr lang="en-US" sz="1900"/>
              <a:t>L’acquisizione di queste competenze è assolutamente cruciale di fronte alla crisi climatica. Non tutti i lavori del futuro devono essere al 100% “verdi”, ma dovrebbero orientarsi in quella direzione il più possibile.</a:t>
            </a:r>
            <a:endParaRPr/>
          </a:p>
          <a:p>
            <a:pPr marL="742950" lvl="1" indent="-231800" algn="l" rtl="0">
              <a:spcBef>
                <a:spcPts val="1000"/>
              </a:spcBef>
              <a:spcAft>
                <a:spcPts val="0"/>
              </a:spcAft>
              <a:buSzPct val="80000"/>
              <a:buFont typeface="Courier New"/>
              <a:buNone/>
            </a:pPr>
            <a:endParaRPr sz="1700"/>
          </a:p>
          <a:p>
            <a:pPr marL="57150" lvl="0" indent="0" algn="l" rtl="0">
              <a:spcBef>
                <a:spcPts val="1000"/>
              </a:spcBef>
              <a:spcAft>
                <a:spcPts val="0"/>
              </a:spcAft>
              <a:buSzPct val="80000"/>
              <a:buNone/>
            </a:pPr>
            <a:r>
              <a:rPr lang="en-US" sz="2000" b="1"/>
              <a:t>🡪 In risposta alle tendenze economiche e sociali in evoluzione, insieme all’ambizione dell’UE di diventare il primo continente climaticamente neutro entro il 2050, l’importanza dello sviluppo professionale continuo, del potenziamento delle competenze e della riqualificazione professionale di tutta la forza lavoro continua a crescere. È in questo contesto che è stato sviluppato il progetto SUSTAIN-EU.</a:t>
            </a:r>
            <a:endParaRPr b="1"/>
          </a:p>
          <a:p>
            <a:pPr marL="742950" lvl="1" indent="-234950" algn="l" rtl="0">
              <a:spcBef>
                <a:spcPts val="1000"/>
              </a:spcBef>
              <a:spcAft>
                <a:spcPts val="0"/>
              </a:spcAft>
              <a:buSzPct val="80000"/>
              <a:buFont typeface="Courier New"/>
              <a:buNone/>
            </a:pPr>
            <a:endParaRPr sz="1600"/>
          </a:p>
          <a:p>
            <a:pPr marL="742950" lvl="1" indent="-234950" algn="l" rtl="0">
              <a:spcBef>
                <a:spcPts val="1000"/>
              </a:spcBef>
              <a:spcAft>
                <a:spcPts val="0"/>
              </a:spcAft>
              <a:buSzPct val="80000"/>
              <a:buFont typeface="Courier New"/>
              <a:buNone/>
            </a:pPr>
            <a:endParaRPr sz="1600"/>
          </a:p>
          <a:p>
            <a:pPr marL="742950" lvl="1" indent="-215900" algn="l" rtl="0">
              <a:spcBef>
                <a:spcPts val="1000"/>
              </a:spcBef>
              <a:spcAft>
                <a:spcPts val="0"/>
              </a:spcAft>
              <a:buSzPct val="80000"/>
              <a:buNone/>
            </a:pPr>
            <a:endParaRPr/>
          </a:p>
          <a:p>
            <a:pPr marL="342900" lvl="0" indent="-285750" algn="l" rtl="0">
              <a:spcBef>
                <a:spcPts val="1000"/>
              </a:spcBef>
              <a:spcAft>
                <a:spcPts val="0"/>
              </a:spcAft>
              <a:buSzPct val="80000"/>
              <a:buNone/>
            </a:pPr>
            <a:endParaRPr/>
          </a:p>
          <a:p>
            <a:pPr marL="342900" lvl="0" indent="-285750" algn="l" rtl="0">
              <a:spcBef>
                <a:spcPts val="1000"/>
              </a:spcBef>
              <a:spcAft>
                <a:spcPts val="0"/>
              </a:spcAft>
              <a:buSzPct val="80000"/>
              <a:buNone/>
            </a:pPr>
            <a:endParaRPr/>
          </a:p>
          <a:p>
            <a:pPr marL="0" lvl="0" indent="0" algn="l" rtl="0">
              <a:spcBef>
                <a:spcPts val="1000"/>
              </a:spcBef>
              <a:spcAft>
                <a:spcPts val="0"/>
              </a:spcAft>
              <a:buSzPct val="80000"/>
              <a:buNone/>
            </a:pPr>
            <a:endParaRPr/>
          </a:p>
        </p:txBody>
      </p:sp>
      <p:sp>
        <p:nvSpPr>
          <p:cNvPr id="296" name="Google Shape;296;p8"/>
          <p:cNvSpPr txBox="1">
            <a:spLocks noGrp="1"/>
          </p:cNvSpPr>
          <p:nvPr>
            <p:ph type="title"/>
          </p:nvPr>
        </p:nvSpPr>
        <p:spPr>
          <a:xfrm>
            <a:off x="5775158" y="271629"/>
            <a:ext cx="3609600" cy="462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55839"/>
              </a:buClr>
              <a:buSzPts val="1600"/>
              <a:buFont typeface="Trebuchet MS"/>
              <a:buNone/>
            </a:pPr>
            <a:r>
              <a:rPr lang="en-US" sz="1600">
                <a:solidFill>
                  <a:srgbClr val="255839"/>
                </a:solidFill>
              </a:rPr>
              <a:t>Argomento 1: </a:t>
            </a:r>
            <a:r>
              <a:rPr lang="en-US" sz="1600"/>
              <a:t>Sviluppo e motivazione </a:t>
            </a:r>
            <a:r>
              <a:rPr lang="en-US" sz="1600">
                <a:solidFill>
                  <a:srgbClr val="255839"/>
                </a:solidFill>
              </a:rPr>
              <a:t>del corso «European Sustainability Expert» (ESE)</a:t>
            </a:r>
            <a:endParaRPr sz="1600">
              <a:solidFill>
                <a:srgbClr val="25583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9"/>
          <p:cNvSpPr txBox="1">
            <a:spLocks noGrp="1"/>
          </p:cNvSpPr>
          <p:nvPr>
            <p:ph type="body" idx="2"/>
          </p:nvPr>
        </p:nvSpPr>
        <p:spPr>
          <a:xfrm>
            <a:off x="351241" y="1142999"/>
            <a:ext cx="9743252" cy="4824663"/>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600"/>
              <a:buNone/>
            </a:pPr>
            <a:r>
              <a:rPr lang="en-US" sz="2000" b="1" u="sng"/>
              <a:t>2) Diventare un esperto di sostenibilità</a:t>
            </a:r>
            <a:endParaRPr/>
          </a:p>
          <a:p>
            <a:pPr marL="342900" lvl="0" indent="-342900" algn="l" rtl="0">
              <a:spcBef>
                <a:spcPts val="1000"/>
              </a:spcBef>
              <a:spcAft>
                <a:spcPts val="0"/>
              </a:spcAft>
              <a:buSzPts val="1280"/>
              <a:buChar char="►"/>
            </a:pPr>
            <a:r>
              <a:rPr lang="en-US" sz="1600"/>
              <a:t>Il corso è rivolto a: </a:t>
            </a:r>
            <a:endParaRPr/>
          </a:p>
          <a:p>
            <a:pPr marL="742950" lvl="1" indent="-285750" algn="l" rtl="0">
              <a:spcBef>
                <a:spcPts val="1000"/>
              </a:spcBef>
              <a:spcAft>
                <a:spcPts val="0"/>
              </a:spcAft>
              <a:buSzPts val="1120"/>
              <a:buFont typeface="Courier New"/>
              <a:buChar char="o"/>
            </a:pPr>
            <a:r>
              <a:rPr lang="en-US" sz="1400"/>
              <a:t>Lavoratori che desiderano sviluppare competenze ecologiche all’interno della propria azienda; </a:t>
            </a:r>
            <a:endParaRPr/>
          </a:p>
          <a:p>
            <a:pPr marL="742950" lvl="1" indent="-285750" algn="l" rtl="0">
              <a:spcBef>
                <a:spcPts val="1000"/>
              </a:spcBef>
              <a:spcAft>
                <a:spcPts val="0"/>
              </a:spcAft>
              <a:buSzPts val="1120"/>
              <a:buFont typeface="Courier New"/>
              <a:buChar char="o"/>
            </a:pPr>
            <a:r>
              <a:rPr lang="en-US" sz="1400"/>
              <a:t>Studenti interessati a completare il proprio percorso di studi con competenze in ambito ambientale;</a:t>
            </a:r>
            <a:endParaRPr/>
          </a:p>
          <a:p>
            <a:pPr marL="742950" lvl="1" indent="-285750" algn="l" rtl="0">
              <a:spcBef>
                <a:spcPts val="1000"/>
              </a:spcBef>
              <a:spcAft>
                <a:spcPts val="0"/>
              </a:spcAft>
              <a:buSzPts val="1120"/>
              <a:buFont typeface="Courier New"/>
              <a:buChar char="o"/>
            </a:pPr>
            <a:r>
              <a:rPr lang="en-US" sz="1400"/>
              <a:t>Persone in cerca di lavoro;</a:t>
            </a:r>
            <a:endParaRPr/>
          </a:p>
          <a:p>
            <a:pPr marL="742950" lvl="1" indent="-285750" algn="l" rtl="0">
              <a:spcBef>
                <a:spcPts val="1000"/>
              </a:spcBef>
              <a:spcAft>
                <a:spcPts val="0"/>
              </a:spcAft>
              <a:buSzPts val="1120"/>
              <a:buFont typeface="Courier New"/>
              <a:buChar char="o"/>
            </a:pPr>
            <a:r>
              <a:rPr lang="en-US" sz="1400"/>
              <a:t>Chiunque sia interessato a sviluppare le proprie competenze "verdi" e desideri qualificarsi come Esperto di sostenibilità per cogliere nuove opportunità lavorative e perseguire avanzamenti di carriera nel mercato del lavoro europeo.</a:t>
            </a:r>
            <a:endParaRPr sz="1400"/>
          </a:p>
          <a:p>
            <a:pPr marL="742950" lvl="1" indent="-214630" algn="l" rtl="0">
              <a:spcBef>
                <a:spcPts val="1000"/>
              </a:spcBef>
              <a:spcAft>
                <a:spcPts val="0"/>
              </a:spcAft>
              <a:buSzPts val="1120"/>
              <a:buFont typeface="Courier New"/>
              <a:buNone/>
            </a:pPr>
            <a:endParaRPr sz="1400"/>
          </a:p>
          <a:p>
            <a:pPr marL="342900" lvl="0" indent="-342900" algn="l" rtl="0">
              <a:spcBef>
                <a:spcPts val="1000"/>
              </a:spcBef>
              <a:spcAft>
                <a:spcPts val="0"/>
              </a:spcAft>
              <a:buSzPts val="1280"/>
              <a:buChar char="►"/>
            </a:pPr>
            <a:r>
              <a:rPr lang="en-US" sz="1600"/>
              <a:t>Che cos’è un Esperto di Sostenibilità? </a:t>
            </a:r>
            <a:endParaRPr/>
          </a:p>
          <a:p>
            <a:pPr marL="742950" lvl="1" indent="-285750" algn="l" rtl="0">
              <a:spcBef>
                <a:spcPts val="1000"/>
              </a:spcBef>
              <a:spcAft>
                <a:spcPts val="0"/>
              </a:spcAft>
              <a:buSzPts val="1120"/>
              <a:buFont typeface="Courier New"/>
              <a:buChar char="o"/>
            </a:pPr>
            <a:r>
              <a:rPr lang="en-US" sz="1400"/>
              <a:t>Un membro di un team che si occupa di sostenibilità per creare e implementare pratiche sostenibili all’interno dell’organizzazione e promuovere cambiamenti incentrati sulla sostenibilità.</a:t>
            </a:r>
            <a:endParaRPr/>
          </a:p>
          <a:p>
            <a:pPr marL="742950" lvl="1" indent="-285750" algn="l" rtl="0">
              <a:spcBef>
                <a:spcPts val="1000"/>
              </a:spcBef>
              <a:spcAft>
                <a:spcPts val="0"/>
              </a:spcAft>
              <a:buSzPts val="1120"/>
              <a:buFont typeface="Courier New"/>
              <a:buChar char="o"/>
            </a:pPr>
            <a:r>
              <a:rPr lang="en-US" sz="1400"/>
              <a:t>Questa posizione offre inoltre responsabilità e struttura, che contribuiscono a guidare gli sforzi ambientali delle organizzazioni. </a:t>
            </a:r>
            <a:endParaRPr/>
          </a:p>
          <a:p>
            <a:pPr marL="742950" lvl="1" indent="-285750" algn="l" rtl="0">
              <a:spcBef>
                <a:spcPts val="1000"/>
              </a:spcBef>
              <a:spcAft>
                <a:spcPts val="0"/>
              </a:spcAft>
              <a:buSzPts val="1120"/>
              <a:buFont typeface="Courier New"/>
              <a:buChar char="o"/>
            </a:pPr>
            <a:r>
              <a:rPr lang="en-US" sz="1400"/>
              <a:t>Il corso ESE fornirà ai partecipanti le competenze e le capacità necessarie per guidare un cambiamento trasformativo all’interno di aziende e organizzazioni verso un futuro più sostenibile e resiliente. </a:t>
            </a:r>
            <a:endParaRPr/>
          </a:p>
          <a:p>
            <a:pPr marL="457200" lvl="1" indent="0" algn="l" rtl="0">
              <a:spcBef>
                <a:spcPts val="1000"/>
              </a:spcBef>
              <a:spcAft>
                <a:spcPts val="0"/>
              </a:spcAft>
              <a:buSzPts val="1120"/>
              <a:buNone/>
            </a:pPr>
            <a:endParaRPr sz="1400"/>
          </a:p>
          <a:p>
            <a:pPr marL="742950" lvl="1" indent="-214630" algn="l" rtl="0">
              <a:spcBef>
                <a:spcPts val="1000"/>
              </a:spcBef>
              <a:spcAft>
                <a:spcPts val="0"/>
              </a:spcAft>
              <a:buSzPts val="1120"/>
              <a:buFont typeface="Courier New"/>
              <a:buNone/>
            </a:pPr>
            <a:endParaRPr sz="1400"/>
          </a:p>
          <a:p>
            <a:pPr marL="742950" lvl="1" indent="-214630" algn="l" rtl="0">
              <a:spcBef>
                <a:spcPts val="1000"/>
              </a:spcBef>
              <a:spcAft>
                <a:spcPts val="0"/>
              </a:spcAft>
              <a:buSzPts val="1120"/>
              <a:buFont typeface="Courier New"/>
              <a:buNone/>
            </a:pPr>
            <a:endParaRPr sz="1400"/>
          </a:p>
          <a:p>
            <a:pPr marL="342900" lvl="0" indent="-241300" algn="l" rtl="0">
              <a:spcBef>
                <a:spcPts val="1000"/>
              </a:spcBef>
              <a:spcAft>
                <a:spcPts val="0"/>
              </a:spcAft>
              <a:buSzPts val="1600"/>
              <a:buNone/>
            </a:pPr>
            <a:endParaRPr sz="2000"/>
          </a:p>
          <a:p>
            <a:pPr marL="742950" lvl="1" indent="-204470" algn="l" rtl="0">
              <a:spcBef>
                <a:spcPts val="1000"/>
              </a:spcBef>
              <a:spcAft>
                <a:spcPts val="0"/>
              </a:spcAft>
              <a:buSzPts val="1280"/>
              <a:buFont typeface="Courier New"/>
              <a:buNone/>
            </a:pPr>
            <a:endParaRPr sz="1600"/>
          </a:p>
          <a:p>
            <a:pPr marL="742950" lvl="1" indent="-204470" algn="l" rtl="0">
              <a:spcBef>
                <a:spcPts val="1000"/>
              </a:spcBef>
              <a:spcAft>
                <a:spcPts val="0"/>
              </a:spcAft>
              <a:buSzPts val="1280"/>
              <a:buFont typeface="Courier New"/>
              <a:buNone/>
            </a:pPr>
            <a:endParaRPr sz="1600"/>
          </a:p>
          <a:p>
            <a:pPr marL="742950" lvl="1" indent="-173990" algn="l" rtl="0">
              <a:spcBef>
                <a:spcPts val="1000"/>
              </a:spcBef>
              <a:spcAft>
                <a:spcPts val="0"/>
              </a:spcAft>
              <a:buSzPts val="176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endParaRPr/>
          </a:p>
        </p:txBody>
      </p:sp>
      <p:sp>
        <p:nvSpPr>
          <p:cNvPr id="303" name="Google Shape;303;p9"/>
          <p:cNvSpPr txBox="1"/>
          <p:nvPr/>
        </p:nvSpPr>
        <p:spPr>
          <a:xfrm>
            <a:off x="5775158" y="271629"/>
            <a:ext cx="3609600" cy="462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Argomento 1: </a:t>
            </a:r>
            <a:r>
              <a:rPr lang="en-US" sz="1600">
                <a:solidFill>
                  <a:schemeClr val="accent1"/>
                </a:solidFill>
                <a:latin typeface="Trebuchet MS"/>
                <a:ea typeface="Trebuchet MS"/>
                <a:cs typeface="Trebuchet MS"/>
                <a:sym typeface="Trebuchet MS"/>
              </a:rPr>
              <a:t>Sviluppo e fondamenti </a:t>
            </a:r>
            <a:r>
              <a:rPr lang="en-US" sz="1600">
                <a:solidFill>
                  <a:srgbClr val="255839"/>
                </a:solidFill>
                <a:latin typeface="Trebuchet MS"/>
                <a:ea typeface="Trebuchet MS"/>
                <a:cs typeface="Trebuchet MS"/>
                <a:sym typeface="Trebuchet MS"/>
              </a:rPr>
              <a:t>del corso European Sustainability Expert (ESE)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0"/>
          <p:cNvSpPr txBox="1"/>
          <p:nvPr/>
        </p:nvSpPr>
        <p:spPr>
          <a:xfrm>
            <a:off x="375306" y="1016668"/>
            <a:ext cx="9743252" cy="4824663"/>
          </a:xfrm>
          <a:prstGeom prst="rect">
            <a:avLst/>
          </a:prstGeom>
          <a:noFill/>
          <a:ln>
            <a:noFill/>
          </a:ln>
        </p:spPr>
        <p:txBody>
          <a:bodyPr spcFirstLastPara="1" wrap="square" lIns="0" tIns="0" rIns="0" bIns="0" anchor="t" anchorCtr="0">
            <a:normAutofit lnSpcReduction="10000"/>
          </a:bodyPr>
          <a:lstStyle/>
          <a:p>
            <a:pPr marL="0" marR="0" lvl="0" indent="0" algn="l" rtl="0">
              <a:spcBef>
                <a:spcPts val="0"/>
              </a:spcBef>
              <a:spcAft>
                <a:spcPts val="0"/>
              </a:spcAft>
              <a:buClr>
                <a:schemeClr val="accent1"/>
              </a:buClr>
              <a:buSzPts val="1600"/>
              <a:buFont typeface="Noto Sans Symbols"/>
              <a:buNone/>
            </a:pPr>
            <a:r>
              <a:rPr lang="en-US" sz="2000" b="1" u="sng">
                <a:solidFill>
                  <a:schemeClr val="dk2"/>
                </a:solidFill>
                <a:latin typeface="Trebuchet MS"/>
                <a:ea typeface="Trebuchet MS"/>
                <a:cs typeface="Trebuchet MS"/>
                <a:sym typeface="Trebuchet MS"/>
              </a:rPr>
              <a:t>3) Quadro pedagogico del corso ESE</a:t>
            </a:r>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Approccio costruttivista: imparare facendo</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Il concetto di formazione si basa su un approccio didattico costruttivista, in quanto i discenti costruiscono attivamente le proprie conoscenze in modo individuale.</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Agli studenti vengono presentati argomenti e informazioni di loro interesse; essi li approfondiscono, si pongono domande e formulano le proprie risposte. L’ambiente di apprendimento incoraggia gli studenti a costruire i propri percorsi di comprensione e ad ampliare le proprie conoscenze e competenze. </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Al centro il discente: il discente è al centro del processo di pianificazione, dello sviluppo dei materiali didattici e della valutazione.</a:t>
            </a:r>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Utilizzo di strumenti digitali: </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Nel corso vengono utilizzati diversi metodi, quali video didattici, mappatura interattiva dei sistemi o workshop interattivi. Strumenti digitali quali Whiteboard, </a:t>
            </a:r>
            <a:r>
              <a:rPr lang="en-US" sz="1400" b="0" i="0" u="sng" strike="noStrike" cap="none">
                <a:solidFill>
                  <a:srgbClr val="3F3F3F"/>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Mentimeter </a:t>
            </a:r>
            <a:r>
              <a:rPr lang="en-US" sz="1400" b="0" i="0" u="none" strike="noStrike" cap="none">
                <a:solidFill>
                  <a:srgbClr val="3F3F3F"/>
                </a:solidFill>
                <a:latin typeface="Trebuchet MS"/>
                <a:ea typeface="Trebuchet MS"/>
                <a:cs typeface="Trebuchet MS"/>
                <a:sym typeface="Trebuchet MS"/>
              </a:rPr>
              <a:t>e </a:t>
            </a:r>
            <a:r>
              <a:rPr lang="en-US" sz="1400" b="0" i="0" u="sng" strike="noStrike" cap="none">
                <a:solidFill>
                  <a:srgbClr val="3F3F3F"/>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Padlet </a:t>
            </a:r>
            <a:r>
              <a:rPr lang="en-US" sz="1400" b="0" i="0" u="none" strike="noStrike" cap="none">
                <a:solidFill>
                  <a:srgbClr val="3F3F3F"/>
                </a:solidFill>
                <a:latin typeface="Trebuchet MS"/>
                <a:ea typeface="Trebuchet MS"/>
                <a:cs typeface="Trebuchet MS"/>
                <a:sym typeface="Trebuchet MS"/>
              </a:rPr>
              <a:t>vengono impiegati per supportare i processi di apprendimento collaborativo. </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La metodologia didattica utilizzata combina approcci didattici collaudati con metodi innovativi e strumenti digitali per garantire un elevato grado di rilevanza pratica e motivazione.</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Il corso è stato progettato per essere al 100% online, al fine di garantire flessibilità e accessibilità ai partecipanti indipendentemente dalle loro circostanze. </a:t>
            </a:r>
            <a:endParaRPr sz="1400" b="0" i="0" u="none" strike="noStrike" cap="none">
              <a:solidFill>
                <a:srgbClr val="3F3F3F"/>
              </a:solidFill>
              <a:latin typeface="Trebuchet MS"/>
              <a:ea typeface="Trebuchet MS"/>
              <a:cs typeface="Trebuchet MS"/>
              <a:sym typeface="Trebuchet MS"/>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342900" marR="0" lvl="0" indent="-241300" algn="l" rtl="0">
              <a:spcBef>
                <a:spcPts val="1000"/>
              </a:spcBef>
              <a:spcAft>
                <a:spcPts val="0"/>
              </a:spcAft>
              <a:buClr>
                <a:schemeClr val="accent1"/>
              </a:buClr>
              <a:buSzPts val="1600"/>
              <a:buFont typeface="Noto Sans Symbols"/>
              <a:buNone/>
            </a:pPr>
            <a:endParaRPr sz="2000">
              <a:solidFill>
                <a:schemeClr val="dk2"/>
              </a:solidFill>
              <a:latin typeface="Trebuchet MS"/>
              <a:ea typeface="Trebuchet MS"/>
              <a:cs typeface="Trebuchet MS"/>
              <a:sym typeface="Trebuchet MS"/>
            </a:endParaRPr>
          </a:p>
          <a:p>
            <a:pPr marL="742950" marR="0" lvl="1" indent="-204470" algn="l" rtl="0">
              <a:spcBef>
                <a:spcPts val="1000"/>
              </a:spcBef>
              <a:spcAft>
                <a:spcPts val="0"/>
              </a:spcAft>
              <a:buClr>
                <a:schemeClr val="accent1"/>
              </a:buClr>
              <a:buSzPts val="1280"/>
              <a:buFont typeface="Courier New"/>
              <a:buNone/>
            </a:pPr>
            <a:endParaRPr sz="1600" b="0" i="0" u="none" strike="noStrike" cap="none">
              <a:solidFill>
                <a:srgbClr val="3F3F3F"/>
              </a:solidFill>
              <a:latin typeface="Trebuchet MS"/>
              <a:ea typeface="Trebuchet MS"/>
              <a:cs typeface="Trebuchet MS"/>
              <a:sym typeface="Trebuchet MS"/>
            </a:endParaRPr>
          </a:p>
          <a:p>
            <a:pPr marL="742950" marR="0" lvl="1" indent="-204470" algn="l" rtl="0">
              <a:spcBef>
                <a:spcPts val="1000"/>
              </a:spcBef>
              <a:spcAft>
                <a:spcPts val="0"/>
              </a:spcAft>
              <a:buClr>
                <a:schemeClr val="accent1"/>
              </a:buClr>
              <a:buSzPts val="1280"/>
              <a:buFont typeface="Courier New"/>
              <a:buNone/>
            </a:pPr>
            <a:endParaRPr sz="1600" b="0" i="0" u="none" strike="noStrike" cap="none">
              <a:solidFill>
                <a:srgbClr val="3F3F3F"/>
              </a:solidFill>
              <a:latin typeface="Trebuchet MS"/>
              <a:ea typeface="Trebuchet MS"/>
              <a:cs typeface="Trebuchet MS"/>
              <a:sym typeface="Trebuchet MS"/>
            </a:endParaRPr>
          </a:p>
          <a:p>
            <a:pPr marL="742950" marR="0" lvl="1" indent="-173990" algn="l" rtl="0">
              <a:spcBef>
                <a:spcPts val="1000"/>
              </a:spcBef>
              <a:spcAft>
                <a:spcPts val="0"/>
              </a:spcAft>
              <a:buClr>
                <a:schemeClr val="accent1"/>
              </a:buClr>
              <a:buSzPts val="1760"/>
              <a:buFont typeface="Noto Sans Symbols"/>
              <a:buNone/>
            </a:pPr>
            <a:endParaRPr sz="2200" b="0" i="0" u="none" strike="noStrike" cap="none">
              <a:solidFill>
                <a:srgbClr val="3F3F3F"/>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sp>
        <p:nvSpPr>
          <p:cNvPr id="310" name="Google Shape;310;p10"/>
          <p:cNvSpPr txBox="1"/>
          <p:nvPr/>
        </p:nvSpPr>
        <p:spPr>
          <a:xfrm>
            <a:off x="5775158" y="271629"/>
            <a:ext cx="3609600" cy="462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Argomento 1: </a:t>
            </a:r>
            <a:r>
              <a:rPr lang="en-US" sz="1600">
                <a:solidFill>
                  <a:schemeClr val="accent1"/>
                </a:solidFill>
                <a:latin typeface="Trebuchet MS"/>
                <a:ea typeface="Trebuchet MS"/>
                <a:cs typeface="Trebuchet MS"/>
                <a:sym typeface="Trebuchet MS"/>
              </a:rPr>
              <a:t>Sviluppo e fondamenti </a:t>
            </a:r>
            <a:r>
              <a:rPr lang="en-US" sz="1600">
                <a:solidFill>
                  <a:srgbClr val="255839"/>
                </a:solidFill>
                <a:latin typeface="Trebuchet MS"/>
                <a:ea typeface="Trebuchet MS"/>
                <a:cs typeface="Trebuchet MS"/>
                <a:sym typeface="Trebuchet MS"/>
              </a:rPr>
              <a:t>del corso European Sustainability Expert (ESE)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1"/>
          <p:cNvSpPr txBox="1">
            <a:spLocks noGrp="1"/>
          </p:cNvSpPr>
          <p:nvPr>
            <p:ph type="ctrTitle"/>
          </p:nvPr>
        </p:nvSpPr>
        <p:spPr>
          <a:xfrm>
            <a:off x="1507067" y="2657200"/>
            <a:ext cx="7766936" cy="164630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5400"/>
              <a:buFont typeface="Trebuchet MS"/>
              <a:buNone/>
            </a:pPr>
            <a:r>
              <a:rPr lang="en-US"/>
              <a:t>Argomento 2: Progettazione e struttura del corso “European Sustainability Expert” (ESE)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12"/>
          <p:cNvSpPr txBox="1"/>
          <p:nvPr/>
        </p:nvSpPr>
        <p:spPr>
          <a:xfrm>
            <a:off x="375306" y="1016668"/>
            <a:ext cx="9743252" cy="4824663"/>
          </a:xfrm>
          <a:prstGeom prst="rect">
            <a:avLst/>
          </a:prstGeom>
          <a:noFill/>
          <a:ln>
            <a:noFill/>
          </a:ln>
        </p:spPr>
        <p:txBody>
          <a:bodyPr spcFirstLastPara="1" wrap="square" lIns="0" tIns="0" rIns="0" bIns="0" anchor="t" anchorCtr="0">
            <a:normAutofit lnSpcReduction="10000"/>
          </a:bodyPr>
          <a:lstStyle/>
          <a:p>
            <a:pPr marL="0" marR="0" lvl="0" indent="0" algn="l" rtl="0">
              <a:spcBef>
                <a:spcPts val="0"/>
              </a:spcBef>
              <a:spcAft>
                <a:spcPts val="0"/>
              </a:spcAft>
              <a:buClr>
                <a:schemeClr val="accent1"/>
              </a:buClr>
              <a:buSzPts val="1600"/>
              <a:buFont typeface="Noto Sans Symbols"/>
              <a:buNone/>
            </a:pPr>
            <a:r>
              <a:rPr lang="en-US" sz="2000" b="1" u="sng">
                <a:solidFill>
                  <a:schemeClr val="dk2"/>
                </a:solidFill>
                <a:latin typeface="Trebuchet MS"/>
                <a:ea typeface="Trebuchet MS"/>
                <a:cs typeface="Trebuchet MS"/>
                <a:sym typeface="Trebuchet MS"/>
              </a:rPr>
              <a:t>1) Panoramica del corso ESE</a:t>
            </a:r>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Corso accreditato al Livello 5 del Quadro europeo delle qualifiche (EQF)</a:t>
            </a:r>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125 ore di apprendimento, di cui:</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10 ore di lezione asincrona, autogestita e online</a:t>
            </a:r>
            <a:endParaRPr/>
          </a:p>
          <a:p>
            <a:pPr marL="742950" marR="0" lvl="1" indent="-285750" algn="l" rtl="0">
              <a:spcBef>
                <a:spcPts val="1000"/>
              </a:spcBef>
              <a:spcAft>
                <a:spcPts val="0"/>
              </a:spcAft>
              <a:buClr>
                <a:schemeClr val="accent1"/>
              </a:buClr>
              <a:buSzPts val="1120"/>
              <a:buFont typeface="Courier New"/>
              <a:buChar char="o"/>
            </a:pPr>
            <a:r>
              <a:rPr lang="en-US" sz="1400" b="0" i="0" u="none" strike="noStrike" cap="none">
                <a:solidFill>
                  <a:srgbClr val="3F3F3F"/>
                </a:solidFill>
                <a:latin typeface="Trebuchet MS"/>
                <a:ea typeface="Trebuchet MS"/>
                <a:cs typeface="Trebuchet MS"/>
                <a:sym typeface="Trebuchet MS"/>
              </a:rPr>
              <a:t>4 ore di studio autonomo/pratica dedicate alla lettura, all’esercitazione e alla riflessione.</a:t>
            </a:r>
            <a:endParaRPr/>
          </a:p>
          <a:p>
            <a:pPr marL="457200" marR="0" lvl="1" indent="0" algn="l" rtl="0">
              <a:spcBef>
                <a:spcPts val="1000"/>
              </a:spcBef>
              <a:spcAft>
                <a:spcPts val="0"/>
              </a:spcAft>
              <a:buClr>
                <a:schemeClr val="accent1"/>
              </a:buClr>
              <a:buSzPts val="1120"/>
              <a:buFont typeface="Noto Sans Symbols"/>
              <a:buNone/>
            </a:pPr>
            <a:r>
              <a:rPr lang="en-US" sz="1400" b="0" i="0" u="none" strike="noStrike" cap="none">
                <a:solidFill>
                  <a:srgbClr val="3F3F3F"/>
                </a:solidFill>
                <a:latin typeface="Trebuchet MS"/>
                <a:ea typeface="Trebuchet MS"/>
                <a:cs typeface="Trebuchet MS"/>
                <a:sym typeface="Trebuchet MS"/>
              </a:rPr>
              <a:t> </a:t>
            </a:r>
            <a:endParaRPr sz="1400" b="0" i="0" u="none" strike="noStrike" cap="none">
              <a:solidFill>
                <a:srgbClr val="3F3F3F"/>
              </a:solidFill>
              <a:latin typeface="Trebuchet MS"/>
              <a:ea typeface="Trebuchet MS"/>
              <a:cs typeface="Trebuchet MS"/>
              <a:sym typeface="Trebuchet MS"/>
            </a:endParaRPr>
          </a:p>
          <a:p>
            <a:pPr marL="342900" marR="0" lvl="0" indent="-261620" algn="l" rtl="0">
              <a:spcBef>
                <a:spcPts val="1000"/>
              </a:spcBef>
              <a:spcAft>
                <a:spcPts val="0"/>
              </a:spcAft>
              <a:buClr>
                <a:schemeClr val="accent1"/>
              </a:buClr>
              <a:buSzPts val="1280"/>
              <a:buFont typeface="Noto Sans Symbols"/>
              <a:buNone/>
            </a:pPr>
            <a:endParaRPr sz="16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1600"/>
              <a:buFont typeface="Noto Sans Symbols"/>
              <a:buNone/>
            </a:pPr>
            <a:r>
              <a:rPr lang="en-US" sz="2000" b="1" u="sng">
                <a:solidFill>
                  <a:schemeClr val="dk2"/>
                </a:solidFill>
                <a:latin typeface="Trebuchet MS"/>
                <a:ea typeface="Trebuchet MS"/>
                <a:cs typeface="Trebuchet MS"/>
                <a:sym typeface="Trebuchet MS"/>
              </a:rPr>
              <a:t>2) 9 moduli</a:t>
            </a:r>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Il corso ESE è composto da nove unità di competenza che coprono un’ampia gamma di argomenti relativi alla sostenibilità. Queste unità forniscono una panoramica dei concetti chiave di sostenibilità, tra cui la scienza della sostenibilità, la sostenibilità aziendale e la finanza sostenibile, affrontando al contempo l’attuazione pratica delle strategie di sostenibilità all’interno delle organizzazioni.</a:t>
            </a:r>
            <a:endParaRPr/>
          </a:p>
          <a:p>
            <a:pPr marL="342900" marR="0" lvl="0" indent="-342900" algn="l" rtl="0">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Il programma esplora inoltre nuovi modi di pensare al futuro sostenibile, alla gestione del cambiamento e alla transdisciplinarità, insieme ad argomenti quali la contabilità del carbonio, la rendicontazione delle emissioni di carbonio e i relativi quadri legislativi e normativi.</a:t>
            </a:r>
            <a:endParaRPr/>
          </a:p>
          <a:p>
            <a:pPr marL="342900" marR="0" lvl="0" indent="-292100" algn="l" rtl="0">
              <a:spcBef>
                <a:spcPts val="1000"/>
              </a:spcBef>
              <a:spcAft>
                <a:spcPts val="0"/>
              </a:spcAft>
              <a:buClr>
                <a:schemeClr val="accent1"/>
              </a:buClr>
              <a:buSzPts val="800"/>
              <a:buFont typeface="Courier New"/>
              <a:buNone/>
            </a:pPr>
            <a:endParaRPr sz="1000">
              <a:solidFill>
                <a:schemeClr val="dk2"/>
              </a:solidFill>
              <a:latin typeface="Trebuchet MS"/>
              <a:ea typeface="Trebuchet MS"/>
              <a:cs typeface="Trebuchet MS"/>
              <a:sym typeface="Trebuchet MS"/>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457200" marR="0" lvl="1" indent="0" algn="l" rtl="0">
              <a:spcBef>
                <a:spcPts val="1000"/>
              </a:spcBef>
              <a:spcAft>
                <a:spcPts val="0"/>
              </a:spcAft>
              <a:buClr>
                <a:schemeClr val="accent1"/>
              </a:buClr>
              <a:buSzPts val="1120"/>
              <a:buFont typeface="Noto Sans Symbols"/>
              <a:buNone/>
            </a:pPr>
            <a:endParaRPr sz="1400" b="0" i="0" u="none" strike="noStrike" cap="none">
              <a:solidFill>
                <a:srgbClr val="3F3F3F"/>
              </a:solidFill>
              <a:latin typeface="Trebuchet MS"/>
              <a:ea typeface="Trebuchet MS"/>
              <a:cs typeface="Trebuchet MS"/>
              <a:sym typeface="Trebuchet MS"/>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742950" marR="0" lvl="1" indent="-214630" algn="l" rtl="0">
              <a:spcBef>
                <a:spcPts val="1000"/>
              </a:spcBef>
              <a:spcAft>
                <a:spcPts val="0"/>
              </a:spcAft>
              <a:buClr>
                <a:schemeClr val="accent1"/>
              </a:buClr>
              <a:buSzPts val="1120"/>
              <a:buFont typeface="Courier New"/>
              <a:buNone/>
            </a:pPr>
            <a:endParaRPr sz="1400" b="0" i="0" u="none" strike="noStrike" cap="none">
              <a:solidFill>
                <a:srgbClr val="3F3F3F"/>
              </a:solidFill>
              <a:latin typeface="Trebuchet MS"/>
              <a:ea typeface="Trebuchet MS"/>
              <a:cs typeface="Trebuchet MS"/>
              <a:sym typeface="Trebuchet MS"/>
            </a:endParaRPr>
          </a:p>
          <a:p>
            <a:pPr marL="342900" marR="0" lvl="0" indent="-241300" algn="l" rtl="0">
              <a:spcBef>
                <a:spcPts val="1000"/>
              </a:spcBef>
              <a:spcAft>
                <a:spcPts val="0"/>
              </a:spcAft>
              <a:buClr>
                <a:schemeClr val="accent1"/>
              </a:buClr>
              <a:buSzPts val="1600"/>
              <a:buFont typeface="Noto Sans Symbols"/>
              <a:buNone/>
            </a:pPr>
            <a:endParaRPr sz="2000">
              <a:solidFill>
                <a:schemeClr val="dk2"/>
              </a:solidFill>
              <a:latin typeface="Trebuchet MS"/>
              <a:ea typeface="Trebuchet MS"/>
              <a:cs typeface="Trebuchet MS"/>
              <a:sym typeface="Trebuchet MS"/>
            </a:endParaRPr>
          </a:p>
          <a:p>
            <a:pPr marL="742950" marR="0" lvl="1" indent="-204470" algn="l" rtl="0">
              <a:spcBef>
                <a:spcPts val="1000"/>
              </a:spcBef>
              <a:spcAft>
                <a:spcPts val="0"/>
              </a:spcAft>
              <a:buClr>
                <a:schemeClr val="accent1"/>
              </a:buClr>
              <a:buSzPts val="1280"/>
              <a:buFont typeface="Courier New"/>
              <a:buNone/>
            </a:pPr>
            <a:endParaRPr sz="1600" b="0" i="0" u="none" strike="noStrike" cap="none">
              <a:solidFill>
                <a:srgbClr val="3F3F3F"/>
              </a:solidFill>
              <a:latin typeface="Trebuchet MS"/>
              <a:ea typeface="Trebuchet MS"/>
              <a:cs typeface="Trebuchet MS"/>
              <a:sym typeface="Trebuchet MS"/>
            </a:endParaRPr>
          </a:p>
          <a:p>
            <a:pPr marL="742950" marR="0" lvl="1" indent="-204470" algn="l" rtl="0">
              <a:spcBef>
                <a:spcPts val="1000"/>
              </a:spcBef>
              <a:spcAft>
                <a:spcPts val="0"/>
              </a:spcAft>
              <a:buClr>
                <a:schemeClr val="accent1"/>
              </a:buClr>
              <a:buSzPts val="1280"/>
              <a:buFont typeface="Courier New"/>
              <a:buNone/>
            </a:pPr>
            <a:endParaRPr sz="1600" b="0" i="0" u="none" strike="noStrike" cap="none">
              <a:solidFill>
                <a:srgbClr val="3F3F3F"/>
              </a:solidFill>
              <a:latin typeface="Trebuchet MS"/>
              <a:ea typeface="Trebuchet MS"/>
              <a:cs typeface="Trebuchet MS"/>
              <a:sym typeface="Trebuchet MS"/>
            </a:endParaRPr>
          </a:p>
          <a:p>
            <a:pPr marL="742950" marR="0" lvl="1" indent="-173990" algn="l" rtl="0">
              <a:spcBef>
                <a:spcPts val="1000"/>
              </a:spcBef>
              <a:spcAft>
                <a:spcPts val="0"/>
              </a:spcAft>
              <a:buClr>
                <a:schemeClr val="accent1"/>
              </a:buClr>
              <a:buSzPts val="1760"/>
              <a:buFont typeface="Noto Sans Symbols"/>
              <a:buNone/>
            </a:pPr>
            <a:endParaRPr sz="2200" b="0" i="0" u="none" strike="noStrike" cap="none">
              <a:solidFill>
                <a:srgbClr val="3F3F3F"/>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sp>
        <p:nvSpPr>
          <p:cNvPr id="322" name="Google Shape;322;p12"/>
          <p:cNvSpPr txBox="1"/>
          <p:nvPr/>
        </p:nvSpPr>
        <p:spPr>
          <a:xfrm>
            <a:off x="5775158" y="271629"/>
            <a:ext cx="3609474" cy="4622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Argomento 2: </a:t>
            </a:r>
            <a:r>
              <a:rPr lang="en-US" sz="1600">
                <a:solidFill>
                  <a:schemeClr val="accent1"/>
                </a:solidFill>
                <a:latin typeface="Trebuchet MS"/>
                <a:ea typeface="Trebuchet MS"/>
                <a:cs typeface="Trebuchet MS"/>
                <a:sym typeface="Trebuchet MS"/>
              </a:rPr>
              <a:t>Progettazione e struttura </a:t>
            </a:r>
            <a:r>
              <a:rPr lang="en-US" sz="1600">
                <a:solidFill>
                  <a:srgbClr val="255839"/>
                </a:solidFill>
                <a:latin typeface="Trebuchet MS"/>
                <a:ea typeface="Trebuchet MS"/>
                <a:cs typeface="Trebuchet MS"/>
                <a:sym typeface="Trebuchet MS"/>
              </a:rPr>
              <a:t>del corso European Sustainability Expert (ESE)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sz="3200">
                <a:solidFill>
                  <a:srgbClr val="255839"/>
                </a:solidFill>
              </a:rPr>
              <a:t>Modulo 1: Introduzione alla sostenibilità aziendale</a:t>
            </a:r>
            <a:endParaRPr sz="3200">
              <a:solidFill>
                <a:srgbClr val="255839"/>
              </a:solidFill>
            </a:endParaRPr>
          </a:p>
        </p:txBody>
      </p:sp>
      <p:sp>
        <p:nvSpPr>
          <p:cNvPr id="328" name="Google Shape;328;p13"/>
          <p:cNvSpPr txBox="1">
            <a:spLocks noGrp="1"/>
          </p:cNvSpPr>
          <p:nvPr>
            <p:ph type="body" idx="2"/>
          </p:nvPr>
        </p:nvSpPr>
        <p:spPr>
          <a:xfrm>
            <a:off x="462744" y="1449388"/>
            <a:ext cx="9313591" cy="5157229"/>
          </a:xfrm>
          <a:prstGeom prst="rect">
            <a:avLst/>
          </a:prstGeom>
          <a:noFill/>
          <a:ln>
            <a:noFill/>
          </a:ln>
        </p:spPr>
        <p:txBody>
          <a:bodyPr spcFirstLastPara="1" wrap="square" lIns="0" tIns="0" rIns="0" bIns="0" anchor="t" anchorCtr="0">
            <a:normAutofit/>
          </a:bodyPr>
          <a:lstStyle/>
          <a:p>
            <a:pPr marL="0" lvl="0" indent="0" algn="just" rtl="0">
              <a:spcBef>
                <a:spcPts val="0"/>
              </a:spcBef>
              <a:spcAft>
                <a:spcPts val="0"/>
              </a:spcAft>
              <a:buSzPts val="1440"/>
              <a:buNone/>
            </a:pPr>
            <a:endParaRPr/>
          </a:p>
          <a:p>
            <a:pPr marL="0" lvl="0" indent="0" algn="just" rtl="0">
              <a:spcBef>
                <a:spcPts val="1000"/>
              </a:spcBef>
              <a:spcAft>
                <a:spcPts val="0"/>
              </a:spcAft>
              <a:buSzPts val="1440"/>
              <a:buNone/>
            </a:pPr>
            <a:r>
              <a:rPr lang="en-US"/>
              <a:t>Questa unità introduce i concetti fondamentali della sostenibilità aziendale, contestualizzando l’impatto dei cambiamenti climatici e l’importanza delle pratiche sostenibili per le imprese del XXI secolo.</a:t>
            </a:r>
            <a:endParaRPr/>
          </a:p>
          <a:p>
            <a:pPr marL="0" lvl="0" indent="0" algn="just" rtl="0">
              <a:spcBef>
                <a:spcPts val="1000"/>
              </a:spcBef>
              <a:spcAft>
                <a:spcPts val="0"/>
              </a:spcAft>
              <a:buSzPts val="1440"/>
              <a:buNone/>
            </a:pPr>
            <a:endParaRPr/>
          </a:p>
          <a:p>
            <a:pPr marL="0" lvl="0" indent="0" algn="just" rtl="0">
              <a:spcBef>
                <a:spcPts val="1000"/>
              </a:spcBef>
              <a:spcAft>
                <a:spcPts val="0"/>
              </a:spcAft>
              <a:buSzPts val="1440"/>
              <a:buNone/>
            </a:pPr>
            <a:r>
              <a:rPr lang="en-US"/>
              <a:t>Gli studenti esploreranno e valuteranno modelli di business sostenibili, il consumo delle risorse, la biodiversità e il ruolo delle comunità sostenibili in un'economia verde.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200"/>
              <a:buFont typeface="Trebuchet MS"/>
              <a:buNone/>
            </a:pPr>
            <a:r>
              <a:rPr lang="en-US" sz="3200">
                <a:solidFill>
                  <a:srgbClr val="255839"/>
                </a:solidFill>
              </a:rPr>
              <a:t>Modulo 2: Scienze della sostenibilità</a:t>
            </a:r>
            <a:endParaRPr sz="3200">
              <a:solidFill>
                <a:srgbClr val="255839"/>
              </a:solidFill>
            </a:endParaRPr>
          </a:p>
        </p:txBody>
      </p:sp>
      <p:sp>
        <p:nvSpPr>
          <p:cNvPr id="335" name="Google Shape;335;p1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Questa unità presenta argomenti rilevanti relativi alla “Scienza della sostenibilità”, ovvero: </a:t>
            </a:r>
            <a:endParaRPr/>
          </a:p>
          <a:p>
            <a:pPr marL="342900" lvl="0" indent="-342900" algn="ctr" rtl="0">
              <a:spcBef>
                <a:spcPts val="1000"/>
              </a:spcBef>
              <a:spcAft>
                <a:spcPts val="0"/>
              </a:spcAft>
              <a:buSzPts val="1440"/>
              <a:buFont typeface="Noto Sans Symbols"/>
              <a:buChar char="❖"/>
            </a:pPr>
            <a:r>
              <a:rPr lang="en-US"/>
              <a:t>Educazione alla sostenibilità; </a:t>
            </a:r>
            <a:endParaRPr/>
          </a:p>
          <a:p>
            <a:pPr marL="342900" lvl="0" indent="-342900" algn="ctr" rtl="0">
              <a:spcBef>
                <a:spcPts val="1000"/>
              </a:spcBef>
              <a:spcAft>
                <a:spcPts val="0"/>
              </a:spcAft>
              <a:buSzPts val="1440"/>
              <a:buFont typeface="Noto Sans Symbols"/>
              <a:buChar char="❖"/>
            </a:pPr>
            <a:r>
              <a:rPr lang="en-US"/>
              <a:t>Obiettivi di Sviluppo Sostenibile delle Nazioni Unite (SDG); </a:t>
            </a:r>
            <a:endParaRPr/>
          </a:p>
          <a:p>
            <a:pPr marL="342900" lvl="0" indent="-342900" algn="ctr" rtl="0">
              <a:spcBef>
                <a:spcPts val="1000"/>
              </a:spcBef>
              <a:spcAft>
                <a:spcPts val="0"/>
              </a:spcAft>
              <a:buSzPts val="1440"/>
              <a:buFont typeface="Noto Sans Symbols"/>
              <a:buChar char="❖"/>
            </a:pPr>
            <a:r>
              <a:rPr lang="en-US"/>
              <a:t>Gas a effetto serra (GHG); </a:t>
            </a:r>
            <a:endParaRPr/>
          </a:p>
          <a:p>
            <a:pPr marL="342900" lvl="0" indent="-342900" algn="ctr" rtl="0">
              <a:spcBef>
                <a:spcPts val="1000"/>
              </a:spcBef>
              <a:spcAft>
                <a:spcPts val="0"/>
              </a:spcAft>
              <a:buSzPts val="1440"/>
              <a:buFont typeface="Noto Sans Symbols"/>
              <a:buChar char="❖"/>
            </a:pPr>
            <a:r>
              <a:rPr lang="en-US"/>
              <a:t>Cambiamenti climatici; </a:t>
            </a:r>
            <a:endParaRPr/>
          </a:p>
          <a:p>
            <a:pPr marL="342900" lvl="0" indent="-342900" algn="ctr" rtl="0">
              <a:spcBef>
                <a:spcPts val="1000"/>
              </a:spcBef>
              <a:spcAft>
                <a:spcPts val="0"/>
              </a:spcAft>
              <a:buSzPts val="1440"/>
              <a:buFont typeface="Noto Sans Symbols"/>
              <a:buChar char="❖"/>
            </a:pPr>
            <a:r>
              <a:rPr lang="en-US"/>
              <a:t>Sfide della sostenibilità.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Attraverso attività di autoapprendimento, ricerca e scoperta, pensiero critico e analisi, gli studenti acquisiranno conoscenze preziose e svilupperanno competenze specifiche.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5"/>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200"/>
              <a:buFont typeface="Trebuchet MS"/>
              <a:buNone/>
            </a:pPr>
            <a:r>
              <a:rPr lang="en-US" sz="3200">
                <a:solidFill>
                  <a:srgbClr val="255839"/>
                </a:solidFill>
              </a:rPr>
              <a:t>Modulo 3: Modalità di pensiero</a:t>
            </a:r>
            <a:endParaRPr sz="3200">
              <a:solidFill>
                <a:srgbClr val="255839"/>
              </a:solidFill>
            </a:endParaRPr>
          </a:p>
        </p:txBody>
      </p:sp>
      <p:sp>
        <p:nvSpPr>
          <p:cNvPr id="342" name="Google Shape;342;p15"/>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Questa unità si concentra sullo sviluppo di strategie di pensiero essenziali per affrontare le complesse sfide della sostenibilità. Gli studenti esploreranno:</a:t>
            </a:r>
            <a:endParaRPr/>
          </a:p>
          <a:p>
            <a:pPr marL="0" lvl="0" indent="0" algn="l" rtl="0">
              <a:spcBef>
                <a:spcPts val="1000"/>
              </a:spcBef>
              <a:spcAft>
                <a:spcPts val="0"/>
              </a:spcAft>
              <a:buSzPts val="1440"/>
              <a:buNone/>
            </a:pPr>
            <a:endParaRPr/>
          </a:p>
          <a:p>
            <a:pPr marL="342900" lvl="0" indent="-342900" algn="ctr" rtl="0">
              <a:spcBef>
                <a:spcPts val="1000"/>
              </a:spcBef>
              <a:spcAft>
                <a:spcPts val="0"/>
              </a:spcAft>
              <a:buSzPts val="1440"/>
              <a:buFont typeface="Noto Sans Symbols"/>
              <a:buChar char="❖"/>
            </a:pPr>
            <a:r>
              <a:rPr lang="en-US"/>
              <a:t>Design Thinking;</a:t>
            </a:r>
            <a:endParaRPr/>
          </a:p>
          <a:p>
            <a:pPr marL="342900" lvl="0" indent="-342900" algn="ctr" rtl="0">
              <a:spcBef>
                <a:spcPts val="1000"/>
              </a:spcBef>
              <a:spcAft>
                <a:spcPts val="0"/>
              </a:spcAft>
              <a:buSzPts val="1440"/>
              <a:buFont typeface="Noto Sans Symbols"/>
              <a:buChar char="❖"/>
            </a:pPr>
            <a:r>
              <a:rPr lang="en-US"/>
              <a:t>il pensiero sistemico;</a:t>
            </a:r>
            <a:endParaRPr/>
          </a:p>
          <a:p>
            <a:pPr marL="342900" lvl="0" indent="-342900" algn="ctr" rtl="0">
              <a:spcBef>
                <a:spcPts val="1000"/>
              </a:spcBef>
              <a:spcAft>
                <a:spcPts val="0"/>
              </a:spcAft>
              <a:buSzPts val="1440"/>
              <a:buFont typeface="Noto Sans Symbols"/>
              <a:buChar char="❖"/>
            </a:pPr>
            <a:r>
              <a:rPr lang="en-US"/>
              <a:t>Circolarità;</a:t>
            </a:r>
            <a:endParaRPr/>
          </a:p>
          <a:p>
            <a:pPr marL="342900" lvl="0" indent="-342900" algn="ctr" rtl="0">
              <a:spcBef>
                <a:spcPts val="1000"/>
              </a:spcBef>
              <a:spcAft>
                <a:spcPts val="0"/>
              </a:spcAft>
              <a:buSzPts val="1440"/>
              <a:buFont typeface="Noto Sans Symbols"/>
              <a:buChar char="❖"/>
            </a:pPr>
            <a:r>
              <a:rPr lang="en-US"/>
              <a:t>pensiero orientato al futuro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come strumenti per creare soluzioni innovative e rigenerative.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16"/>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200"/>
              <a:buFont typeface="Trebuchet MS"/>
              <a:buNone/>
            </a:pPr>
            <a:r>
              <a:rPr lang="en-US" sz="3200">
                <a:solidFill>
                  <a:srgbClr val="255839"/>
                </a:solidFill>
              </a:rPr>
              <a:t>Modulo 4: Raccolta e gestione dei dati </a:t>
            </a:r>
            <a:endParaRPr sz="3200">
              <a:solidFill>
                <a:srgbClr val="255839"/>
              </a:solidFill>
            </a:endParaRPr>
          </a:p>
        </p:txBody>
      </p:sp>
      <p:sp>
        <p:nvSpPr>
          <p:cNvPr id="348" name="Google Shape;348;p16"/>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Questa unità introduce metodi e strumenti per la raccolta, l’elaborazione e la gestione dei dati relativi alla sostenibilità.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Gli studenti:</a:t>
            </a:r>
            <a:endParaRPr/>
          </a:p>
          <a:p>
            <a:pPr marL="342900" lvl="0" indent="-342900" algn="ctr" rtl="0">
              <a:spcBef>
                <a:spcPts val="1000"/>
              </a:spcBef>
              <a:spcAft>
                <a:spcPts val="0"/>
              </a:spcAft>
              <a:buSzPts val="1440"/>
              <a:buFont typeface="Noto Sans Symbols"/>
              <a:buChar char="❖"/>
            </a:pPr>
            <a:r>
              <a:rPr lang="en-US"/>
              <a:t>Esploreranno le infrastrutture europee dei dati</a:t>
            </a:r>
            <a:endParaRPr/>
          </a:p>
          <a:p>
            <a:pPr marL="342900" lvl="0" indent="-342900" algn="ctr" rtl="0">
              <a:spcBef>
                <a:spcPts val="1000"/>
              </a:spcBef>
              <a:spcAft>
                <a:spcPts val="0"/>
              </a:spcAft>
              <a:buSzPts val="1440"/>
              <a:buFont typeface="Noto Sans Symbols"/>
              <a:buChar char="❖"/>
            </a:pPr>
            <a:r>
              <a:rPr lang="en-US"/>
              <a:t>Apprenderanno le migliori pratiche in materia di governance ed etica dei dati, </a:t>
            </a:r>
            <a:endParaRPr/>
          </a:p>
          <a:p>
            <a:pPr marL="342900" lvl="0" indent="-342900" algn="ctr" rtl="0">
              <a:spcBef>
                <a:spcPts val="1000"/>
              </a:spcBef>
              <a:spcAft>
                <a:spcPts val="0"/>
              </a:spcAft>
              <a:buSzPts val="1440"/>
              <a:buFont typeface="Noto Sans Symbols"/>
              <a:buChar char="❖"/>
            </a:pPr>
            <a:r>
              <a:rPr lang="en-US"/>
              <a:t>acquisire esperienza pratica con flussi di lavoro open source per garantire un’elevata qualità dei dati e la riproducibilità.</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17"/>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sz="3200">
                <a:solidFill>
                  <a:srgbClr val="255839"/>
                </a:solidFill>
              </a:rPr>
              <a:t>Modulo 5: Sviluppo e attuazione di piani di sostenibilità</a:t>
            </a:r>
            <a:endParaRPr sz="3200">
              <a:solidFill>
                <a:srgbClr val="255839"/>
              </a:solidFill>
            </a:endParaRPr>
          </a:p>
        </p:txBody>
      </p:sp>
      <p:sp>
        <p:nvSpPr>
          <p:cNvPr id="355" name="Google Shape;355;p17"/>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Questa unità prepara gli Esperti europei di sostenibilità (ESE) a progettare, attuare e monitorare piani di sostenibilità completi.</a:t>
            </a:r>
            <a:endParaRPr/>
          </a:p>
          <a:p>
            <a:pPr marL="0" lvl="0" indent="0" algn="l" rtl="0">
              <a:spcBef>
                <a:spcPts val="1000"/>
              </a:spcBef>
              <a:spcAft>
                <a:spcPts val="0"/>
              </a:spcAft>
              <a:buSzPts val="1440"/>
              <a:buNone/>
            </a:pPr>
            <a:r>
              <a:rPr lang="en-US"/>
              <a:t>I temi principali includono:</a:t>
            </a:r>
            <a:endParaRPr/>
          </a:p>
          <a:p>
            <a:pPr marL="342900" lvl="0" indent="-342900" algn="ctr" rtl="0">
              <a:spcBef>
                <a:spcPts val="1000"/>
              </a:spcBef>
              <a:spcAft>
                <a:spcPts val="0"/>
              </a:spcAft>
              <a:buSzPts val="1440"/>
              <a:buFont typeface="Noto Sans Symbols"/>
              <a:buChar char="❖"/>
            </a:pPr>
            <a:r>
              <a:rPr lang="en-US"/>
              <a:t>Analisi delle parti interessate;</a:t>
            </a:r>
            <a:endParaRPr/>
          </a:p>
          <a:p>
            <a:pPr marL="342900" lvl="0" indent="-342900" algn="ctr" rtl="0">
              <a:spcBef>
                <a:spcPts val="1000"/>
              </a:spcBef>
              <a:spcAft>
                <a:spcPts val="0"/>
              </a:spcAft>
              <a:buSzPts val="1440"/>
              <a:buFont typeface="Noto Sans Symbols"/>
              <a:buChar char="❖"/>
            </a:pPr>
            <a:r>
              <a:rPr lang="en-US"/>
              <a:t>Assegnazione delle risorse;</a:t>
            </a:r>
            <a:endParaRPr/>
          </a:p>
          <a:p>
            <a:pPr marL="342900" lvl="0" indent="-342900" algn="ctr" rtl="0">
              <a:spcBef>
                <a:spcPts val="1000"/>
              </a:spcBef>
              <a:spcAft>
                <a:spcPts val="0"/>
              </a:spcAft>
              <a:buSzPts val="1440"/>
              <a:buFont typeface="Noto Sans Symbols"/>
              <a:buChar char="❖"/>
            </a:pPr>
            <a:r>
              <a:rPr lang="en-US"/>
              <a:t>Sviluppo sostenibile dei prodotti;</a:t>
            </a:r>
            <a:endParaRPr/>
          </a:p>
          <a:p>
            <a:pPr marL="342900" lvl="0" indent="-342900" algn="ctr" rtl="0">
              <a:spcBef>
                <a:spcPts val="1000"/>
              </a:spcBef>
              <a:spcAft>
                <a:spcPts val="0"/>
              </a:spcAft>
              <a:buSzPts val="1440"/>
              <a:buFont typeface="Noto Sans Symbols"/>
              <a:buChar char="❖"/>
            </a:pPr>
            <a:r>
              <a:rPr lang="en-US"/>
              <a:t>Strategie di gestione dei rifiuti;</a:t>
            </a:r>
            <a:endParaRPr/>
          </a:p>
          <a:p>
            <a:pPr marL="342900" lvl="0" indent="-342900" algn="l" rtl="0">
              <a:spcBef>
                <a:spcPts val="1000"/>
              </a:spcBef>
              <a:spcAft>
                <a:spcPts val="0"/>
              </a:spcAft>
              <a:buSzPts val="1440"/>
              <a:buFont typeface="Noto Sans Symbols"/>
              <a:buChar char="❖"/>
            </a:pPr>
            <a:r>
              <a:rPr lang="en-US"/>
              <a:t>Valutazione delle prestazioni nell'ambito dei quadri politici europei e delle linee guida etiche.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8"/>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200"/>
              <a:buFont typeface="Trebuchet MS"/>
              <a:buNone/>
            </a:pPr>
            <a:r>
              <a:rPr lang="en-US" sz="3200">
                <a:solidFill>
                  <a:srgbClr val="255839"/>
                </a:solidFill>
              </a:rPr>
              <a:t>Modulo 6: Finanza e operazioni sostenibili</a:t>
            </a:r>
            <a:endParaRPr sz="3200">
              <a:solidFill>
                <a:srgbClr val="255839"/>
              </a:solidFill>
            </a:endParaRPr>
          </a:p>
        </p:txBody>
      </p:sp>
      <p:sp>
        <p:nvSpPr>
          <p:cNvPr id="361" name="Google Shape;361;p18"/>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Gli esperti europei di sostenibilità acquisiranno familiarità con il tema della finanza sostenibile: come si presentano le transazioni finanziarie sostenibili e come possono essere implementate a livello operativo?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Verranno trattati i seguenti argomenti:</a:t>
            </a:r>
            <a:endParaRPr/>
          </a:p>
          <a:p>
            <a:pPr marL="342900" lvl="0" indent="-342900" algn="ctr" rtl="0">
              <a:spcBef>
                <a:spcPts val="1000"/>
              </a:spcBef>
              <a:spcAft>
                <a:spcPts val="0"/>
              </a:spcAft>
              <a:buSzPts val="1440"/>
              <a:buFont typeface="Noto Sans Symbols"/>
              <a:buChar char="❖"/>
            </a:pPr>
            <a:r>
              <a:rPr lang="en-US"/>
              <a:t>Pianificazione economica, attuazione, valutazione e rendicontazione</a:t>
            </a:r>
            <a:endParaRPr/>
          </a:p>
          <a:p>
            <a:pPr marL="342900" lvl="0" indent="-342900" algn="ctr" rtl="0">
              <a:spcBef>
                <a:spcPts val="1000"/>
              </a:spcBef>
              <a:spcAft>
                <a:spcPts val="0"/>
              </a:spcAft>
              <a:buSzPts val="1440"/>
              <a:buFont typeface="Noto Sans Symbols"/>
              <a:buChar char="❖"/>
            </a:pPr>
            <a:r>
              <a:rPr lang="en-US"/>
              <a:t>Investimenti: investimenti sostenibili, edifici, parco veicoli, ecc.</a:t>
            </a:r>
            <a:endParaRPr/>
          </a:p>
          <a:p>
            <a:pPr marL="342900" lvl="0" indent="-342900" algn="ctr" rtl="0">
              <a:spcBef>
                <a:spcPts val="1000"/>
              </a:spcBef>
              <a:spcAft>
                <a:spcPts val="0"/>
              </a:spcAft>
              <a:buSzPts val="1440"/>
              <a:buFont typeface="Noto Sans Symbols"/>
              <a:buChar char="❖"/>
            </a:pPr>
            <a:r>
              <a:rPr lang="en-US"/>
              <a:t>Rendicontazione: direttiva sulla rendicontazione aziendale in materia di sostenibilità, standard europei di rendicontazione sulla sostenibilità.</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9"/>
          <p:cNvSpPr txBox="1">
            <a:spLocks noGrp="1"/>
          </p:cNvSpPr>
          <p:nvPr>
            <p:ph type="title"/>
          </p:nvPr>
        </p:nvSpPr>
        <p:spPr>
          <a:xfrm>
            <a:off x="399369" y="753762"/>
            <a:ext cx="11393262" cy="79448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sz="3200">
                <a:solidFill>
                  <a:srgbClr val="255839"/>
                </a:solidFill>
              </a:rPr>
              <a:t>Modulo 7: Contabilità e rendicontazione delle emissioni di carbonio </a:t>
            </a:r>
            <a:endParaRPr sz="3200">
              <a:solidFill>
                <a:srgbClr val="255839"/>
              </a:solidFill>
            </a:endParaRPr>
          </a:p>
        </p:txBody>
      </p:sp>
      <p:sp>
        <p:nvSpPr>
          <p:cNvPr id="368" name="Google Shape;368;p19"/>
          <p:cNvSpPr txBox="1">
            <a:spLocks noGrp="1"/>
          </p:cNvSpPr>
          <p:nvPr>
            <p:ph type="body" idx="2"/>
          </p:nvPr>
        </p:nvSpPr>
        <p:spPr>
          <a:xfrm>
            <a:off x="399369" y="1548242"/>
            <a:ext cx="9770242" cy="5058375"/>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Questa unità introduce gli argomenti chiave relativi alla contabilità e alla rendicontazione delle emissioni di carbonio, tra cui:</a:t>
            </a:r>
            <a:endParaRPr/>
          </a:p>
          <a:p>
            <a:pPr marL="0" lvl="0" indent="0" algn="l" rtl="0">
              <a:spcBef>
                <a:spcPts val="1000"/>
              </a:spcBef>
              <a:spcAft>
                <a:spcPts val="0"/>
              </a:spcAft>
              <a:buSzPts val="1440"/>
              <a:buNone/>
            </a:pPr>
            <a:endParaRPr/>
          </a:p>
          <a:p>
            <a:pPr marL="342900" lvl="0" indent="-342900" algn="ctr" rtl="0">
              <a:spcBef>
                <a:spcPts val="1000"/>
              </a:spcBef>
              <a:spcAft>
                <a:spcPts val="0"/>
              </a:spcAft>
              <a:buSzPts val="1440"/>
              <a:buFont typeface="Noto Sans Symbols"/>
              <a:buChar char="❖"/>
            </a:pPr>
            <a:r>
              <a:rPr lang="en-US"/>
              <a:t>Emissioni di gas serra (GHG);</a:t>
            </a:r>
            <a:endParaRPr/>
          </a:p>
          <a:p>
            <a:pPr marL="342900" lvl="0" indent="-342900" algn="ctr" rtl="0">
              <a:spcBef>
                <a:spcPts val="1000"/>
              </a:spcBef>
              <a:spcAft>
                <a:spcPts val="0"/>
              </a:spcAft>
              <a:buSzPts val="1440"/>
              <a:buFont typeface="Noto Sans Symbols"/>
              <a:buChar char="❖"/>
            </a:pPr>
            <a:r>
              <a:rPr lang="en-US"/>
              <a:t>Riscaldamento globale;</a:t>
            </a:r>
            <a:endParaRPr/>
          </a:p>
          <a:p>
            <a:pPr marL="342900" lvl="0" indent="-342900" algn="ctr" rtl="0">
              <a:spcBef>
                <a:spcPts val="1000"/>
              </a:spcBef>
              <a:spcAft>
                <a:spcPts val="0"/>
              </a:spcAft>
              <a:buSzPts val="1440"/>
              <a:buFont typeface="Noto Sans Symbols"/>
              <a:buChar char="❖"/>
            </a:pPr>
            <a:r>
              <a:rPr lang="en-US"/>
              <a:t>Potenziale;</a:t>
            </a:r>
            <a:endParaRPr/>
          </a:p>
          <a:p>
            <a:pPr marL="342900" lvl="0" indent="-342900" algn="ctr" rtl="0">
              <a:spcBef>
                <a:spcPts val="1000"/>
              </a:spcBef>
              <a:spcAft>
                <a:spcPts val="0"/>
              </a:spcAft>
              <a:buSzPts val="1440"/>
              <a:buFont typeface="Noto Sans Symbols"/>
              <a:buChar char="❖"/>
            </a:pPr>
            <a:r>
              <a:rPr lang="en-US"/>
              <a:t>Impronta di carbonio;</a:t>
            </a:r>
            <a:endParaRPr/>
          </a:p>
          <a:p>
            <a:pPr marL="342900" lvl="0" indent="-342900" algn="ctr" rtl="0">
              <a:spcBef>
                <a:spcPts val="1000"/>
              </a:spcBef>
              <a:spcAft>
                <a:spcPts val="0"/>
              </a:spcAft>
              <a:buSzPts val="1440"/>
              <a:buFont typeface="Noto Sans Symbols"/>
              <a:buChar char="❖"/>
            </a:pPr>
            <a:r>
              <a:rPr lang="en-US"/>
              <a:t>Decarbonizzazione.</a:t>
            </a:r>
            <a:endParaRPr/>
          </a:p>
          <a:p>
            <a:pPr marL="342900" lvl="0" indent="-251460" algn="ctr" rtl="0">
              <a:spcBef>
                <a:spcPts val="1000"/>
              </a:spcBef>
              <a:spcAft>
                <a:spcPts val="0"/>
              </a:spcAft>
              <a:buSzPts val="1440"/>
              <a:buFont typeface="Noto Sans Symbols"/>
              <a:buNone/>
            </a:pPr>
            <a:endParaRPr/>
          </a:p>
          <a:p>
            <a:pPr marL="0" lvl="0" indent="0" algn="l" rtl="0">
              <a:spcBef>
                <a:spcPts val="1000"/>
              </a:spcBef>
              <a:spcAft>
                <a:spcPts val="0"/>
              </a:spcAft>
              <a:buSzPts val="1440"/>
              <a:buNone/>
            </a:pPr>
            <a:r>
              <a:rPr lang="en-US"/>
              <a:t>Gli studenti approfondiranno le modalità di classificazione delle emissioni negli ambiti 1, 2 e 3, utilizzando standard riconosciuti. Il modulo tratta inoltre le strategie di mitigazione, i quadri di rendicontazione dell’UE e internazionali, nonché i requisiti di rendicontazione in materia di Environmental, Social and Governance (ESG).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20"/>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sz="3200">
                <a:solidFill>
                  <a:srgbClr val="255839"/>
                </a:solidFill>
              </a:rPr>
              <a:t>Modulo 8: Gestione del cambiamento e transdisciplinarità</a:t>
            </a:r>
            <a:endParaRPr sz="3200">
              <a:solidFill>
                <a:srgbClr val="255839"/>
              </a:solidFill>
            </a:endParaRPr>
          </a:p>
        </p:txBody>
      </p:sp>
      <p:sp>
        <p:nvSpPr>
          <p:cNvPr id="374" name="Google Shape;374;p20"/>
          <p:cNvSpPr txBox="1">
            <a:spLocks noGrp="1"/>
          </p:cNvSpPr>
          <p:nvPr>
            <p:ph type="body" idx="2"/>
          </p:nvPr>
        </p:nvSpPr>
        <p:spPr>
          <a:xfrm>
            <a:off x="399369" y="1816768"/>
            <a:ext cx="9313591" cy="478984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Questa unità insegnerà ai partecipanti come diventare guide sicure nel processo di cambiamento. I partecipanti impareranno come aiutare i team e le comunità a passare a modi di lavorare e di vivere più sostenibili. </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Il modulo tratterà inoltre: </a:t>
            </a:r>
            <a:endParaRPr/>
          </a:p>
          <a:p>
            <a:pPr marL="342900" lvl="0" indent="-342900" algn="ctr" rtl="0">
              <a:spcBef>
                <a:spcPts val="1000"/>
              </a:spcBef>
              <a:spcAft>
                <a:spcPts val="0"/>
              </a:spcAft>
              <a:buSzPts val="1440"/>
              <a:buFont typeface="Noto Sans Symbols"/>
              <a:buChar char="❖"/>
            </a:pPr>
            <a:r>
              <a:rPr lang="en-US"/>
              <a:t>Cosa determina il successo (o il fallimento) del cambiamento</a:t>
            </a:r>
            <a:endParaRPr/>
          </a:p>
          <a:p>
            <a:pPr marL="342900" lvl="0" indent="-342900" algn="ctr" rtl="0">
              <a:spcBef>
                <a:spcPts val="1000"/>
              </a:spcBef>
              <a:spcAft>
                <a:spcPts val="0"/>
              </a:spcAft>
              <a:buSzPts val="1440"/>
              <a:buFont typeface="Noto Sans Symbols"/>
              <a:buChar char="❖"/>
            </a:pPr>
            <a:r>
              <a:rPr lang="en-US"/>
              <a:t>Come coinvolgere efficacemente gli altri</a:t>
            </a:r>
            <a:endParaRPr/>
          </a:p>
          <a:p>
            <a:pPr marL="342900" lvl="0" indent="-342900" algn="ctr" rtl="0">
              <a:spcBef>
                <a:spcPts val="1000"/>
              </a:spcBef>
              <a:spcAft>
                <a:spcPts val="0"/>
              </a:spcAft>
              <a:buSzPts val="1440"/>
              <a:buFont typeface="Noto Sans Symbols"/>
              <a:buChar char="❖"/>
            </a:pPr>
            <a:r>
              <a:rPr lang="en-US"/>
              <a:t>Come collaborare tra settori e discipline</a:t>
            </a:r>
            <a:endParaRPr/>
          </a:p>
          <a:p>
            <a:pPr marL="0" lvl="0" indent="0" algn="ctr" rtl="0">
              <a:spcBef>
                <a:spcPts val="1000"/>
              </a:spcBef>
              <a:spcAft>
                <a:spcPts val="0"/>
              </a:spcAft>
              <a:buSzPts val="1440"/>
              <a:buNone/>
            </a:pPr>
            <a:r>
              <a:rPr lang="en-US"/>
              <a:t> per affrontare i problemi del mondo reale.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1"/>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sz="3200">
                <a:solidFill>
                  <a:srgbClr val="255839"/>
                </a:solidFill>
              </a:rPr>
              <a:t>Modulo 9: Legislazione ambientale, rendicontazione ESG e audit</a:t>
            </a:r>
            <a:endParaRPr sz="3200">
              <a:solidFill>
                <a:srgbClr val="255839"/>
              </a:solidFill>
            </a:endParaRPr>
          </a:p>
        </p:txBody>
      </p:sp>
      <p:sp>
        <p:nvSpPr>
          <p:cNvPr id="380" name="Google Shape;380;p21"/>
          <p:cNvSpPr txBox="1">
            <a:spLocks noGrp="1"/>
          </p:cNvSpPr>
          <p:nvPr>
            <p:ph type="body" idx="2"/>
          </p:nvPr>
        </p:nvSpPr>
        <p:spPr>
          <a:xfrm>
            <a:off x="399369" y="1876926"/>
            <a:ext cx="9313591" cy="4729691"/>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Questa unità offre agli esperti europei di sostenibilità (ESE) una comprensione approfondita di:</a:t>
            </a:r>
            <a:endParaRPr/>
          </a:p>
          <a:p>
            <a:pPr marL="0" lvl="0" indent="0" algn="l" rtl="0">
              <a:spcBef>
                <a:spcPts val="1000"/>
              </a:spcBef>
              <a:spcAft>
                <a:spcPts val="0"/>
              </a:spcAft>
              <a:buSzPts val="1440"/>
              <a:buNone/>
            </a:pPr>
            <a:endParaRPr/>
          </a:p>
          <a:p>
            <a:pPr marL="342900" lvl="0" indent="-342900" algn="l" rtl="0">
              <a:spcBef>
                <a:spcPts val="1000"/>
              </a:spcBef>
              <a:spcAft>
                <a:spcPts val="0"/>
              </a:spcAft>
              <a:buSzPts val="1440"/>
              <a:buFont typeface="Noto Sans Symbols"/>
              <a:buChar char="❖"/>
            </a:pPr>
            <a:r>
              <a:rPr lang="en-US"/>
              <a:t>quadri giuridici ambientali europei e internazionali;</a:t>
            </a:r>
            <a:endParaRPr/>
          </a:p>
          <a:p>
            <a:pPr marL="342900" lvl="0" indent="-342900" algn="l" rtl="0">
              <a:spcBef>
                <a:spcPts val="1000"/>
              </a:spcBef>
              <a:spcAft>
                <a:spcPts val="0"/>
              </a:spcAft>
              <a:buSzPts val="1440"/>
              <a:buFont typeface="Noto Sans Symbols"/>
              <a:buChar char="❖"/>
            </a:pPr>
            <a:r>
              <a:rPr lang="en-US"/>
              <a:t> standard di rendicontazione ESG;</a:t>
            </a:r>
            <a:endParaRPr/>
          </a:p>
          <a:p>
            <a:pPr marL="342900" lvl="0" indent="-342900" algn="l" rtl="0">
              <a:spcBef>
                <a:spcPts val="1000"/>
              </a:spcBef>
              <a:spcAft>
                <a:spcPts val="0"/>
              </a:spcAft>
              <a:buSzPts val="1440"/>
              <a:buFont typeface="Noto Sans Symbols"/>
              <a:buChar char="❖"/>
            </a:pPr>
            <a:r>
              <a:rPr lang="en-US"/>
              <a:t>procedure di audit.</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r>
              <a:rPr lang="en-US"/>
              <a:t>I partecipanti acquisiranno competenze pratiche per analizzare la legislazione, utilizzare i quadri di riferimento ESG (ad esempio, la Global Reporting Initiative e la Direttiva sulla rendicontazione di sostenibilità delle imprese) e condurre audit interni per garantire la conformità in materia di sostenibilità e la responsabilità aziendale.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22"/>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Discussione sul checkpoint</a:t>
            </a:r>
            <a:endParaRPr>
              <a:solidFill>
                <a:srgbClr val="255839"/>
              </a:solidFill>
            </a:endParaRPr>
          </a:p>
        </p:txBody>
      </p:sp>
      <p:sp>
        <p:nvSpPr>
          <p:cNvPr id="387" name="Google Shape;387;p22"/>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Breve discussione:</a:t>
            </a:r>
            <a:endParaRPr/>
          </a:p>
          <a:p>
            <a:pPr marL="0" lvl="0" indent="0" algn="l" rtl="0">
              <a:spcBef>
                <a:spcPts val="1000"/>
              </a:spcBef>
              <a:spcAft>
                <a:spcPts val="0"/>
              </a:spcAft>
              <a:buSzPts val="1440"/>
              <a:buNone/>
            </a:pPr>
            <a:r>
              <a:rPr lang="en-US"/>
              <a:t>A seguito della panoramica sui moduli ESE: </a:t>
            </a:r>
            <a:endParaRPr/>
          </a:p>
          <a:p>
            <a:pPr marL="342900" lvl="0" indent="-342900" algn="l" rtl="0">
              <a:spcBef>
                <a:spcPts val="1000"/>
              </a:spcBef>
              <a:spcAft>
                <a:spcPts val="0"/>
              </a:spcAft>
              <a:buSzPts val="1440"/>
              <a:buChar char="►"/>
            </a:pPr>
            <a:r>
              <a:rPr lang="en-US"/>
              <a:t>Quale argomento o concetto relativo alla sostenibilità ritenete più rilevante o di maggiore impatto per gli studenti? </a:t>
            </a:r>
            <a:endParaRPr/>
          </a:p>
          <a:p>
            <a:pPr marL="342900" lvl="0" indent="-342900" algn="l" rtl="0">
              <a:spcBef>
                <a:spcPts val="1000"/>
              </a:spcBef>
              <a:spcAft>
                <a:spcPts val="0"/>
              </a:spcAft>
              <a:buSzPts val="1440"/>
              <a:buChar char="►"/>
            </a:pPr>
            <a:r>
              <a:rPr lang="en-US"/>
              <a:t>Come potreste spiegare o semplificare questo argomento per gli studenti della formazione professionale con background o livelli di esperienza diversi? </a:t>
            </a:r>
            <a:endParaRPr/>
          </a:p>
          <a:p>
            <a:pPr marL="342900" lvl="0" indent="-342900" algn="l" rtl="0">
              <a:spcBef>
                <a:spcPts val="1000"/>
              </a:spcBef>
              <a:spcAft>
                <a:spcPts val="0"/>
              </a:spcAft>
              <a:buSzPts val="1440"/>
              <a:buChar char="►"/>
            </a:pPr>
            <a:r>
              <a:rPr lang="en-US"/>
              <a:t>Quali risorse, strumenti o materiali didattici ESE potrebbero supportare al meglio l’affrontare questo argomento?</a:t>
            </a:r>
            <a:endParaRPr/>
          </a:p>
          <a:p>
            <a:pPr marL="342900" lvl="0" indent="-342900" algn="l" rtl="0">
              <a:spcBef>
                <a:spcPts val="1000"/>
              </a:spcBef>
              <a:spcAft>
                <a:spcPts val="0"/>
              </a:spcAft>
              <a:buSzPts val="1440"/>
              <a:buChar char="►"/>
            </a:pPr>
            <a:r>
              <a:rPr lang="en-US"/>
              <a:t>Quali difficoltà potrebbero incontrare gli studenti nell’affrontare questi argomenti relativi alla sostenibilità e come potreste supportarli?</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3"/>
          <p:cNvSpPr txBox="1">
            <a:spLocks noGrp="1"/>
          </p:cNvSpPr>
          <p:nvPr>
            <p:ph type="body" idx="2"/>
          </p:nvPr>
        </p:nvSpPr>
        <p:spPr>
          <a:xfrm>
            <a:off x="399370" y="2240821"/>
            <a:ext cx="9004122" cy="461717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Formato di lavoro: </a:t>
            </a:r>
            <a:endParaRPr/>
          </a:p>
          <a:p>
            <a:pPr marL="342900" lvl="0" indent="-342900" algn="l" rtl="0">
              <a:spcBef>
                <a:spcPts val="1000"/>
              </a:spcBef>
              <a:spcAft>
                <a:spcPts val="0"/>
              </a:spcAft>
              <a:buSzPts val="1440"/>
              <a:buChar char="►"/>
            </a:pPr>
            <a:r>
              <a:rPr lang="en-US"/>
              <a:t>Attività di 45 minuti </a:t>
            </a:r>
            <a:endParaRPr/>
          </a:p>
          <a:p>
            <a:pPr marL="342900" lvl="0" indent="-342900" algn="l" rtl="0">
              <a:spcBef>
                <a:spcPts val="1000"/>
              </a:spcBef>
              <a:spcAft>
                <a:spcPts val="0"/>
              </a:spcAft>
              <a:buSzPts val="1440"/>
              <a:buChar char="►"/>
            </a:pPr>
            <a:r>
              <a:rPr lang="en-US"/>
              <a:t>A coppie (ruoli suggeriti: un navigatore + un segretario)</a:t>
            </a:r>
            <a:endParaRPr/>
          </a:p>
          <a:p>
            <a:pPr marL="342900" lvl="0" indent="-342900" algn="l" rtl="0">
              <a:spcBef>
                <a:spcPts val="1000"/>
              </a:spcBef>
              <a:spcAft>
                <a:spcPts val="0"/>
              </a:spcAft>
              <a:buSzPts val="1440"/>
              <a:buChar char="►"/>
            </a:pPr>
            <a:r>
              <a:rPr lang="en-US"/>
              <a:t>Ogni coppia sceglie un modulo ESE</a:t>
            </a:r>
            <a:endParaRPr/>
          </a:p>
          <a:p>
            <a:pPr marL="342900" lvl="0" indent="-342900" algn="l" rtl="0">
              <a:spcBef>
                <a:spcPts val="1000"/>
              </a:spcBef>
              <a:spcAft>
                <a:spcPts val="0"/>
              </a:spcAft>
              <a:buSzPts val="1440"/>
              <a:buChar char="►"/>
            </a:pPr>
            <a:r>
              <a:rPr lang="en-US"/>
              <a:t>Materiale necessario: foglio bianco e penna + accesso a un tablet o a un computer, </a:t>
            </a:r>
            <a:r>
              <a:rPr lang="en-US">
                <a:highlight>
                  <a:srgbClr val="FFFF00"/>
                </a:highlight>
              </a:rPr>
              <a:t>foglio di lavoro </a:t>
            </a:r>
            <a:r>
              <a:rPr lang="en-US"/>
              <a:t>stampato </a:t>
            </a:r>
            <a:r>
              <a:rPr lang="en-US">
                <a:highlight>
                  <a:srgbClr val="FFFF00"/>
                </a:highlight>
              </a:rPr>
              <a:t>“10 domande degli studenti e risposte del formatore”.</a:t>
            </a:r>
            <a:endParaRPr/>
          </a:p>
          <a:p>
            <a:pPr marL="0" lvl="0" indent="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p:txBody>
      </p:sp>
      <p:sp>
        <p:nvSpPr>
          <p:cNvPr id="394" name="Google Shape;394;p23"/>
          <p:cNvSpPr txBox="1">
            <a:spLocks noGrp="1"/>
          </p:cNvSpPr>
          <p:nvPr>
            <p:ph type="title"/>
          </p:nvPr>
        </p:nvSpPr>
        <p:spPr>
          <a:xfrm>
            <a:off x="613538" y="642551"/>
            <a:ext cx="10816461" cy="1008855"/>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Attività pratica: </a:t>
            </a:r>
            <a:br>
              <a:rPr lang="en-US">
                <a:solidFill>
                  <a:srgbClr val="255839"/>
                </a:solidFill>
              </a:rPr>
            </a:br>
            <a:r>
              <a:rPr lang="en-US">
                <a:solidFill>
                  <a:srgbClr val="255839"/>
                </a:solidFill>
              </a:rPr>
              <a:t>Le 10 domande più frequenti degli studenti e le risposte del formatore</a:t>
            </a:r>
            <a:endParaRPr>
              <a:solidFill>
                <a:srgbClr val="255839"/>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dell'attività pratica</a:t>
            </a:r>
            <a:endParaRPr>
              <a:solidFill>
                <a:srgbClr val="255839"/>
              </a:solidFill>
            </a:endParaRPr>
          </a:p>
        </p:txBody>
      </p:sp>
      <p:sp>
        <p:nvSpPr>
          <p:cNvPr id="400" name="Google Shape;400;p2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0" lvl="0" indent="0" algn="l" rtl="0">
              <a:spcBef>
                <a:spcPts val="1000"/>
              </a:spcBef>
              <a:spcAft>
                <a:spcPts val="0"/>
              </a:spcAft>
              <a:buSzPts val="1440"/>
              <a:buNone/>
            </a:pPr>
            <a:r>
              <a:rPr lang="en-US"/>
              <a:t>Al termine dell'attività, i partecipanti dovrebbero produrre:</a:t>
            </a:r>
            <a:endParaRPr/>
          </a:p>
          <a:p>
            <a:pPr marL="0" lvl="0" indent="0" algn="l" rtl="0">
              <a:spcBef>
                <a:spcPts val="1000"/>
              </a:spcBef>
              <a:spcAft>
                <a:spcPts val="0"/>
              </a:spcAft>
              <a:buSzPts val="1440"/>
              <a:buNone/>
            </a:pPr>
            <a:endParaRPr/>
          </a:p>
          <a:p>
            <a:pPr marL="0" lvl="0" indent="0" algn="ctr" rtl="0">
              <a:spcBef>
                <a:spcPts val="1000"/>
              </a:spcBef>
              <a:spcAft>
                <a:spcPts val="0"/>
              </a:spcAft>
              <a:buSzPts val="1440"/>
              <a:buNone/>
            </a:pPr>
            <a:r>
              <a:rPr lang="en-US" b="1"/>
              <a:t>Una guida pratica intitolata “Le 10 domande più frequenti dei partecipanti e le risposte del formatore”</a:t>
            </a:r>
            <a:endParaRPr/>
          </a:p>
          <a:p>
            <a:pPr marL="0" lvl="0" indent="0" algn="ctr" rtl="0">
              <a:spcBef>
                <a:spcPts val="1000"/>
              </a:spcBef>
              <a:spcAft>
                <a:spcPts val="0"/>
              </a:spcAft>
              <a:buSzPts val="1440"/>
              <a:buNone/>
            </a:pPr>
            <a:r>
              <a:rPr lang="en-US" b="1"/>
              <a:t> – una risorsa di supporto riutilizzabile sotto forma di FAQ per i formatori</a:t>
            </a:r>
            <a:endParaRPr/>
          </a:p>
          <a:p>
            <a:pPr marL="0" lvl="0" indent="0" algn="ctr" rtl="0">
              <a:spcBef>
                <a:spcPts val="1000"/>
              </a:spcBef>
              <a:spcAft>
                <a:spcPts val="0"/>
              </a:spcAft>
              <a:buSzPts val="1120"/>
              <a:buNone/>
            </a:pPr>
            <a:endParaRPr sz="1400">
              <a:solidFill>
                <a:schemeClr val="dk2"/>
              </a:solidFill>
              <a:latin typeface="Trebuchet MS"/>
              <a:ea typeface="Trebuchet MS"/>
              <a:cs typeface="Trebuchet MS"/>
              <a:sym typeface="Trebuchet MS"/>
            </a:endParaRPr>
          </a:p>
          <a:p>
            <a:pPr marL="0" lvl="0" indent="0" algn="ctr" rtl="0">
              <a:spcBef>
                <a:spcPts val="1000"/>
              </a:spcBef>
              <a:spcAft>
                <a:spcPts val="0"/>
              </a:spcAft>
              <a:buSzPts val="1120"/>
              <a:buNone/>
            </a:pPr>
            <a:endParaRPr sz="1400">
              <a:solidFill>
                <a:schemeClr val="dk2"/>
              </a:solidFill>
              <a:latin typeface="Trebuchet MS"/>
              <a:ea typeface="Trebuchet MS"/>
              <a:cs typeface="Trebuchet MS"/>
              <a:sym typeface="Trebuchet MS"/>
            </a:endParaRPr>
          </a:p>
          <a:p>
            <a:pPr marL="57150" lvl="0" indent="0" algn="l" rtl="0">
              <a:spcBef>
                <a:spcPts val="1000"/>
              </a:spcBef>
              <a:spcAft>
                <a:spcPts val="0"/>
              </a:spcAft>
              <a:buSzPts val="1120"/>
              <a:buNone/>
            </a:pPr>
            <a:r>
              <a:rPr lang="en-US" sz="1400">
                <a:solidFill>
                  <a:schemeClr val="dk2"/>
                </a:solidFill>
                <a:latin typeface="Trebuchet MS"/>
                <a:ea typeface="Trebuchet MS"/>
                <a:cs typeface="Trebuchet MS"/>
                <a:sym typeface="Trebuchet MS"/>
              </a:rPr>
              <a:t>Al termine di questa attività, sarete in grado di: </a:t>
            </a:r>
            <a:endParaRPr/>
          </a:p>
          <a:p>
            <a:pPr marL="742950" lvl="1" indent="-285750" algn="l" rtl="0">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Identificare le difficoltà più comuni degli allievi</a:t>
            </a:r>
            <a:endParaRPr/>
          </a:p>
          <a:p>
            <a:pPr marL="742950" lvl="1" indent="-285750" algn="l" rtl="0">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Anticipare le domande degli studenti</a:t>
            </a:r>
            <a:endParaRPr/>
          </a:p>
          <a:p>
            <a:pPr marL="742950" lvl="1" indent="-285750" algn="l" rtl="0">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Preparare risposte di supporto efficaci. </a:t>
            </a:r>
            <a:endParaRPr/>
          </a:p>
          <a:p>
            <a:pPr marL="342900" lvl="0" indent="-251460" algn="l" rtl="0">
              <a:spcBef>
                <a:spcPts val="1000"/>
              </a:spcBef>
              <a:spcAft>
                <a:spcPts val="0"/>
              </a:spcAft>
              <a:buSzPts val="144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5"/>
          <p:cNvSpPr txBox="1">
            <a:spLocks noGrp="1"/>
          </p:cNvSpPr>
          <p:nvPr>
            <p:ph type="body" idx="2"/>
          </p:nvPr>
        </p:nvSpPr>
        <p:spPr>
          <a:xfrm>
            <a:off x="5344396" y="1192293"/>
            <a:ext cx="5383317" cy="2577537"/>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fontScale="40000" lnSpcReduction="20000"/>
          </a:bodyPr>
          <a:lstStyle/>
          <a:p>
            <a:pPr marL="342900" lvl="0" indent="-306324" algn="l" rtl="0">
              <a:spcBef>
                <a:spcPts val="0"/>
              </a:spcBef>
              <a:spcAft>
                <a:spcPts val="0"/>
              </a:spcAft>
              <a:buSzPct val="80000"/>
              <a:buNone/>
            </a:pPr>
            <a:endParaRPr/>
          </a:p>
          <a:p>
            <a:pPr marL="342900" lvl="0" indent="-342900" algn="l" rtl="0">
              <a:spcBef>
                <a:spcPts val="1000"/>
              </a:spcBef>
              <a:spcAft>
                <a:spcPts val="0"/>
              </a:spcAft>
              <a:buSzPct val="80000"/>
              <a:buChar char="►"/>
            </a:pPr>
            <a:r>
              <a:rPr lang="en-US" sz="2800"/>
              <a:t>Fase 2: Esplorare la piattaforma come nuovo utente (15 minuti)</a:t>
            </a:r>
            <a:endParaRPr/>
          </a:p>
          <a:p>
            <a:pPr marL="0" lvl="0" indent="0" algn="ctr" rtl="0">
              <a:spcBef>
                <a:spcPts val="1000"/>
              </a:spcBef>
              <a:spcAft>
                <a:spcPts val="0"/>
              </a:spcAft>
              <a:buSzPct val="80000"/>
              <a:buNone/>
            </a:pPr>
            <a:r>
              <a:rPr lang="en-US" sz="2800"/>
              <a:t>Esegui le azioni principali dell'utente:</a:t>
            </a:r>
            <a:endParaRPr/>
          </a:p>
          <a:p>
            <a:pPr marL="342900" lvl="0" indent="-342900" algn="ctr" rtl="0">
              <a:spcBef>
                <a:spcPts val="1000"/>
              </a:spcBef>
              <a:spcAft>
                <a:spcPts val="0"/>
              </a:spcAft>
              <a:buSzPct val="80000"/>
              <a:buFont typeface="Noto Sans Symbols"/>
              <a:buChar char="❖"/>
            </a:pPr>
            <a:r>
              <a:rPr lang="en-US" sz="2800"/>
              <a:t>Registrati </a:t>
            </a:r>
            <a:r>
              <a:rPr lang="en-US" sz="2800">
                <a:highlight>
                  <a:srgbClr val="FFFF00"/>
                </a:highlight>
              </a:rPr>
              <a:t>sulla piattaforma</a:t>
            </a:r>
            <a:endParaRPr/>
          </a:p>
          <a:p>
            <a:pPr marL="342900" lvl="0" indent="-342900" algn="ctr" rtl="0">
              <a:spcBef>
                <a:spcPts val="1000"/>
              </a:spcBef>
              <a:spcAft>
                <a:spcPts val="0"/>
              </a:spcAft>
              <a:buSzPct val="80000"/>
              <a:buFont typeface="Noto Sans Symbols"/>
              <a:buChar char="❖"/>
            </a:pPr>
            <a:r>
              <a:rPr lang="en-US" sz="2800"/>
              <a:t>Apri il modulo che ti è stato assegnato </a:t>
            </a:r>
            <a:endParaRPr/>
          </a:p>
          <a:p>
            <a:pPr marL="342900" lvl="0" indent="-342900" algn="ctr" rtl="0">
              <a:spcBef>
                <a:spcPts val="1000"/>
              </a:spcBef>
              <a:spcAft>
                <a:spcPts val="0"/>
              </a:spcAft>
              <a:buSzPct val="80000"/>
              <a:buFont typeface="Noto Sans Symbols"/>
              <a:buChar char="❖"/>
            </a:pPr>
            <a:r>
              <a:rPr lang="en-US" sz="2800"/>
              <a:t>Apri il quiz</a:t>
            </a:r>
            <a:endParaRPr/>
          </a:p>
          <a:p>
            <a:pPr marL="342900" lvl="0" indent="-342900" algn="ctr" rtl="0">
              <a:spcBef>
                <a:spcPts val="1000"/>
              </a:spcBef>
              <a:spcAft>
                <a:spcPts val="0"/>
              </a:spcAft>
              <a:buSzPct val="80000"/>
              <a:buFont typeface="Noto Sans Symbols"/>
              <a:buChar char="❖"/>
            </a:pPr>
            <a:r>
              <a:rPr lang="en-US" sz="2800"/>
              <a:t>Controlla gli indicatori di avanzamento</a:t>
            </a:r>
            <a:endParaRPr/>
          </a:p>
          <a:p>
            <a:pPr marL="342900" lvl="0" indent="-342900" algn="ctr" rtl="0">
              <a:spcBef>
                <a:spcPts val="1000"/>
              </a:spcBef>
              <a:spcAft>
                <a:spcPts val="0"/>
              </a:spcAft>
              <a:buSzPct val="80000"/>
              <a:buFont typeface="Noto Sans Symbols"/>
              <a:buChar char="❖"/>
            </a:pPr>
            <a:r>
              <a:rPr lang="en-US" sz="2800"/>
              <a:t>Apri i diversi argomenti chiave</a:t>
            </a:r>
            <a:endParaRPr/>
          </a:p>
          <a:p>
            <a:pPr marL="342900" lvl="0" indent="-342900" algn="ctr" rtl="0">
              <a:spcBef>
                <a:spcPts val="1000"/>
              </a:spcBef>
              <a:spcAft>
                <a:spcPts val="0"/>
              </a:spcAft>
              <a:buSzPct val="80000"/>
              <a:buFont typeface="Noto Sans Symbols"/>
              <a:buChar char="❖"/>
            </a:pPr>
            <a:r>
              <a:rPr lang="en-US" sz="2800"/>
              <a:t>Utilizza il tutor bot basato sull'intelligenza artificiale</a:t>
            </a:r>
            <a:endParaRPr/>
          </a:p>
          <a:p>
            <a:pPr marL="0" lvl="0" indent="0" algn="l" rtl="0">
              <a:spcBef>
                <a:spcPts val="1000"/>
              </a:spcBef>
              <a:spcAft>
                <a:spcPts val="0"/>
              </a:spcAft>
              <a:buSzPct val="80000"/>
              <a:buNone/>
            </a:pPr>
            <a:r>
              <a:rPr lang="en-US" sz="2800"/>
              <a:t>Chiediti: "Cosa potrebbero chiedere gli studenti in questo punto?" </a:t>
            </a:r>
            <a:endParaRPr/>
          </a:p>
          <a:p>
            <a:pPr marL="342900" lvl="0" indent="-306324" algn="l" rtl="0">
              <a:spcBef>
                <a:spcPts val="1000"/>
              </a:spcBef>
              <a:spcAft>
                <a:spcPts val="0"/>
              </a:spcAft>
              <a:buSzPct val="80000"/>
              <a:buNone/>
            </a:pPr>
            <a:endParaRPr/>
          </a:p>
          <a:p>
            <a:pPr marL="342900" lvl="0" indent="-306324" algn="l" rtl="0">
              <a:spcBef>
                <a:spcPts val="1000"/>
              </a:spcBef>
              <a:spcAft>
                <a:spcPts val="0"/>
              </a:spcAft>
              <a:buSzPct val="80000"/>
              <a:buNone/>
            </a:pPr>
            <a:endParaRPr/>
          </a:p>
          <a:p>
            <a:pPr marL="342900" lvl="0" indent="-306324" algn="l" rtl="0">
              <a:spcBef>
                <a:spcPts val="1000"/>
              </a:spcBef>
              <a:spcAft>
                <a:spcPts val="0"/>
              </a:spcAft>
              <a:buSzPct val="80000"/>
              <a:buNone/>
            </a:pPr>
            <a:endParaRPr/>
          </a:p>
          <a:p>
            <a:pPr marL="342900" lvl="0" indent="-306324" algn="l" rtl="0">
              <a:spcBef>
                <a:spcPts val="1000"/>
              </a:spcBef>
              <a:spcAft>
                <a:spcPts val="0"/>
              </a:spcAft>
              <a:buSzPct val="80000"/>
              <a:buNone/>
            </a:pPr>
            <a:endParaRPr/>
          </a:p>
          <a:p>
            <a:pPr marL="342900" lvl="0" indent="-306324" algn="l" rtl="0">
              <a:spcBef>
                <a:spcPts val="1000"/>
              </a:spcBef>
              <a:spcAft>
                <a:spcPts val="0"/>
              </a:spcAft>
              <a:buSzPct val="80000"/>
              <a:buNone/>
            </a:pPr>
            <a:endParaRPr/>
          </a:p>
        </p:txBody>
      </p:sp>
      <p:sp>
        <p:nvSpPr>
          <p:cNvPr id="407" name="Google Shape;407;p25"/>
          <p:cNvSpPr txBox="1">
            <a:spLocks noGrp="1"/>
          </p:cNvSpPr>
          <p:nvPr>
            <p:ph type="title"/>
          </p:nvPr>
        </p:nvSpPr>
        <p:spPr>
          <a:xfrm>
            <a:off x="677334" y="573504"/>
            <a:ext cx="8596668" cy="83978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Attività pratica: istruzioni passo dopo passo</a:t>
            </a:r>
            <a:endParaRPr>
              <a:solidFill>
                <a:srgbClr val="255839"/>
              </a:solidFill>
            </a:endParaRPr>
          </a:p>
        </p:txBody>
      </p:sp>
      <p:sp>
        <p:nvSpPr>
          <p:cNvPr id="408" name="Google Shape;408;p25"/>
          <p:cNvSpPr txBox="1"/>
          <p:nvPr/>
        </p:nvSpPr>
        <p:spPr>
          <a:xfrm>
            <a:off x="5317104" y="3929775"/>
            <a:ext cx="3086232" cy="2606949"/>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dirty="0">
                <a:solidFill>
                  <a:schemeClr val="dk2"/>
                </a:solidFill>
                <a:latin typeface="Trebuchet MS"/>
                <a:ea typeface="Trebuchet MS"/>
                <a:cs typeface="Trebuchet MS"/>
                <a:sym typeface="Trebuchet MS"/>
              </a:rPr>
              <a:t>Fase 4: </a:t>
            </a:r>
            <a:r>
              <a:rPr lang="en-US" sz="1200" dirty="0" err="1">
                <a:solidFill>
                  <a:schemeClr val="dk2"/>
                </a:solidFill>
                <a:latin typeface="Trebuchet MS"/>
                <a:ea typeface="Trebuchet MS"/>
                <a:cs typeface="Trebuchet MS"/>
                <a:sym typeface="Trebuchet MS"/>
              </a:rPr>
              <a:t>Creare</a:t>
            </a:r>
            <a:r>
              <a:rPr lang="en-US" sz="1200" dirty="0">
                <a:solidFill>
                  <a:schemeClr val="dk2"/>
                </a:solidFill>
                <a:latin typeface="Trebuchet MS"/>
                <a:ea typeface="Trebuchet MS"/>
                <a:cs typeface="Trebuchet MS"/>
                <a:sym typeface="Trebuchet MS"/>
              </a:rPr>
              <a:t> le </a:t>
            </a:r>
            <a:r>
              <a:rPr lang="en-US" sz="1200" dirty="0" err="1">
                <a:solidFill>
                  <a:schemeClr val="dk2"/>
                </a:solidFill>
                <a:latin typeface="Trebuchet MS"/>
                <a:ea typeface="Trebuchet MS"/>
                <a:cs typeface="Trebuchet MS"/>
                <a:sym typeface="Trebuchet MS"/>
              </a:rPr>
              <a:t>risposte</a:t>
            </a:r>
            <a:r>
              <a:rPr lang="en-US" sz="1200" dirty="0">
                <a:solidFill>
                  <a:schemeClr val="dk2"/>
                </a:solidFill>
                <a:latin typeface="Trebuchet MS"/>
                <a:ea typeface="Trebuchet MS"/>
                <a:cs typeface="Trebuchet MS"/>
                <a:sym typeface="Trebuchet MS"/>
              </a:rPr>
              <a:t> del </a:t>
            </a:r>
            <a:r>
              <a:rPr lang="en-US" sz="1200" dirty="0" err="1">
                <a:solidFill>
                  <a:schemeClr val="dk2"/>
                </a:solidFill>
                <a:latin typeface="Trebuchet MS"/>
                <a:ea typeface="Trebuchet MS"/>
                <a:cs typeface="Trebuchet MS"/>
                <a:sym typeface="Trebuchet MS"/>
              </a:rPr>
              <a:t>formatore</a:t>
            </a:r>
            <a:r>
              <a:rPr lang="en-US" sz="1200" dirty="0">
                <a:solidFill>
                  <a:schemeClr val="dk2"/>
                </a:solidFill>
                <a:latin typeface="Trebuchet MS"/>
                <a:ea typeface="Trebuchet MS"/>
                <a:cs typeface="Trebuchet MS"/>
                <a:sym typeface="Trebuchet MS"/>
              </a:rPr>
              <a:t> (10 min)</a:t>
            </a:r>
            <a:endParaRPr dirty="0"/>
          </a:p>
          <a:p>
            <a:pPr marL="0" marR="0" lvl="0" indent="0" algn="l" rtl="0">
              <a:spcBef>
                <a:spcPts val="1000"/>
              </a:spcBef>
              <a:spcAft>
                <a:spcPts val="0"/>
              </a:spcAft>
              <a:buClr>
                <a:schemeClr val="accent1"/>
              </a:buClr>
              <a:buSzPts val="960"/>
              <a:buFont typeface="Noto Sans Symbols"/>
              <a:buNone/>
            </a:pPr>
            <a:r>
              <a:rPr lang="en-US" sz="1200" dirty="0">
                <a:solidFill>
                  <a:schemeClr val="dk2"/>
                </a:solidFill>
                <a:latin typeface="Trebuchet MS"/>
                <a:ea typeface="Trebuchet MS"/>
                <a:cs typeface="Trebuchet MS"/>
                <a:sym typeface="Trebuchet MS"/>
              </a:rPr>
              <a:t>Per ogni </a:t>
            </a:r>
            <a:r>
              <a:rPr lang="en-US" sz="1200" dirty="0" err="1">
                <a:solidFill>
                  <a:schemeClr val="dk2"/>
                </a:solidFill>
                <a:latin typeface="Trebuchet MS"/>
                <a:ea typeface="Trebuchet MS"/>
                <a:cs typeface="Trebuchet MS"/>
                <a:sym typeface="Trebuchet MS"/>
              </a:rPr>
              <a:t>domanda</a:t>
            </a:r>
            <a:r>
              <a:rPr lang="en-US" sz="1200" dirty="0">
                <a:solidFill>
                  <a:schemeClr val="dk2"/>
                </a:solidFill>
                <a:latin typeface="Trebuchet MS"/>
                <a:ea typeface="Trebuchet MS"/>
                <a:cs typeface="Trebuchet MS"/>
                <a:sym typeface="Trebuchet MS"/>
              </a:rPr>
              <a:t> degli </a:t>
            </a:r>
            <a:r>
              <a:rPr lang="en-US" sz="1200" dirty="0" err="1">
                <a:solidFill>
                  <a:schemeClr val="dk2"/>
                </a:solidFill>
                <a:latin typeface="Trebuchet MS"/>
                <a:ea typeface="Trebuchet MS"/>
                <a:cs typeface="Trebuchet MS"/>
                <a:sym typeface="Trebuchet MS"/>
              </a:rPr>
              <a:t>studenti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scrivi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una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risposta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chiara</a:t>
            </a:r>
            <a:r>
              <a:rPr lang="en-US" sz="1200" dirty="0">
                <a:solidFill>
                  <a:schemeClr val="dk2"/>
                </a:solidFill>
                <a:latin typeface="Trebuchet MS"/>
                <a:ea typeface="Trebuchet MS"/>
                <a:cs typeface="Trebuchet MS"/>
                <a:sym typeface="Trebuchet MS"/>
              </a:rPr>
              <a:t> da </a:t>
            </a:r>
            <a:r>
              <a:rPr lang="en-US" sz="1200" dirty="0" err="1">
                <a:solidFill>
                  <a:schemeClr val="dk2"/>
                </a:solidFill>
                <a:latin typeface="Trebuchet MS"/>
                <a:ea typeface="Trebuchet MS"/>
                <a:cs typeface="Trebuchet MS"/>
                <a:sym typeface="Trebuchet MS"/>
              </a:rPr>
              <a:t>parte</a:t>
            </a:r>
            <a:r>
              <a:rPr lang="en-US" sz="1200" dirty="0">
                <a:solidFill>
                  <a:schemeClr val="dk2"/>
                </a:solidFill>
                <a:latin typeface="Trebuchet MS"/>
                <a:ea typeface="Trebuchet MS"/>
                <a:cs typeface="Trebuchet MS"/>
                <a:sym typeface="Trebuchet MS"/>
              </a:rPr>
              <a:t> del </a:t>
            </a:r>
            <a:r>
              <a:rPr lang="en-US" sz="1200" dirty="0" err="1">
                <a:solidFill>
                  <a:schemeClr val="dk2"/>
                </a:solidFill>
                <a:latin typeface="Trebuchet MS"/>
                <a:ea typeface="Trebuchet MS"/>
                <a:cs typeface="Trebuchet MS"/>
                <a:sym typeface="Trebuchet MS"/>
              </a:rPr>
              <a:t>formatore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includa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indicazioni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pratiche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Concentrati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sulla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chiarezza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su</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spiegazioni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semplici</a:t>
            </a:r>
            <a:r>
              <a:rPr lang="en-US" sz="1200" dirty="0">
                <a:solidFill>
                  <a:schemeClr val="dk2"/>
                </a:solidFill>
                <a:latin typeface="Trebuchet MS"/>
                <a:ea typeface="Trebuchet MS"/>
                <a:cs typeface="Trebuchet MS"/>
                <a:sym typeface="Trebuchet MS"/>
              </a:rPr>
              <a:t> e </a:t>
            </a:r>
            <a:r>
              <a:rPr lang="en-US" sz="1200" dirty="0" err="1">
                <a:solidFill>
                  <a:schemeClr val="dk2"/>
                </a:solidFill>
                <a:latin typeface="Trebuchet MS"/>
                <a:ea typeface="Trebuchet MS"/>
                <a:cs typeface="Trebuchet MS"/>
                <a:sym typeface="Trebuchet MS"/>
              </a:rPr>
              <a:t>sull’incoraggiamento</a:t>
            </a:r>
            <a:r>
              <a:rPr lang="en-US" sz="1200" dirty="0">
                <a:solidFill>
                  <a:schemeClr val="dk2"/>
                </a:solidFill>
                <a:latin typeface="Trebuchet MS"/>
                <a:ea typeface="Trebuchet MS"/>
                <a:cs typeface="Trebuchet MS"/>
                <a:sym typeface="Trebuchet MS"/>
              </a:rPr>
              <a:t>. </a:t>
            </a:r>
            <a:endParaRPr dirty="0"/>
          </a:p>
          <a:p>
            <a:pPr marL="0" marR="0" lvl="0" indent="0" algn="l" rtl="0">
              <a:spcBef>
                <a:spcPts val="1000"/>
              </a:spcBef>
              <a:spcAft>
                <a:spcPts val="0"/>
              </a:spcAft>
              <a:buClr>
                <a:schemeClr val="accent1"/>
              </a:buClr>
              <a:buSzPts val="960"/>
              <a:buFont typeface="Noto Sans Symbols"/>
              <a:buNone/>
            </a:pPr>
            <a:r>
              <a:rPr lang="en-US" sz="1200" dirty="0" err="1">
                <a:solidFill>
                  <a:schemeClr val="dk2"/>
                </a:solidFill>
                <a:highlight>
                  <a:srgbClr val="FFFF00"/>
                </a:highlight>
                <a:latin typeface="Trebuchet MS"/>
                <a:ea typeface="Trebuchet MS"/>
                <a:cs typeface="Trebuchet MS"/>
                <a:sym typeface="Trebuchet MS"/>
              </a:rPr>
              <a:t>Utilizza</a:t>
            </a:r>
            <a:r>
              <a:rPr lang="en-US" sz="1200" dirty="0">
                <a:solidFill>
                  <a:schemeClr val="dk2"/>
                </a:solidFill>
                <a:highlight>
                  <a:srgbClr val="FFFF00"/>
                </a:highlight>
                <a:latin typeface="Trebuchet MS"/>
                <a:ea typeface="Trebuchet MS"/>
                <a:cs typeface="Trebuchet MS"/>
                <a:sym typeface="Trebuchet MS"/>
              </a:rPr>
              <a:t> il </a:t>
            </a:r>
            <a:r>
              <a:rPr lang="en-US" sz="1200" dirty="0" err="1">
                <a:solidFill>
                  <a:schemeClr val="dk2"/>
                </a:solidFill>
                <a:highlight>
                  <a:srgbClr val="FFFF00"/>
                </a:highlight>
                <a:latin typeface="Trebuchet MS"/>
                <a:ea typeface="Trebuchet MS"/>
                <a:cs typeface="Trebuchet MS"/>
                <a:sym typeface="Trebuchet MS"/>
              </a:rPr>
              <a:t>foglio</a:t>
            </a:r>
            <a:r>
              <a:rPr lang="en-US" sz="1200" dirty="0">
                <a:solidFill>
                  <a:schemeClr val="dk2"/>
                </a:solidFill>
                <a:highlight>
                  <a:srgbClr val="FFFF00"/>
                </a:highlight>
                <a:latin typeface="Trebuchet MS"/>
                <a:ea typeface="Trebuchet MS"/>
                <a:cs typeface="Trebuchet MS"/>
                <a:sym typeface="Trebuchet MS"/>
              </a:rPr>
              <a:t> di </a:t>
            </a:r>
            <a:r>
              <a:rPr lang="en-US" sz="1200" dirty="0" err="1">
                <a:solidFill>
                  <a:schemeClr val="dk2"/>
                </a:solidFill>
                <a:highlight>
                  <a:srgbClr val="FFFF00"/>
                </a:highlight>
                <a:latin typeface="Trebuchet MS"/>
                <a:ea typeface="Trebuchet MS"/>
                <a:cs typeface="Trebuchet MS"/>
                <a:sym typeface="Trebuchet MS"/>
              </a:rPr>
              <a:t>lavoro</a:t>
            </a:r>
            <a:r>
              <a:rPr lang="en-US" sz="1200" dirty="0">
                <a:solidFill>
                  <a:schemeClr val="dk2"/>
                </a:solidFill>
                <a:highlight>
                  <a:srgbClr val="FFFF00"/>
                </a:highlight>
                <a:latin typeface="Trebuchet MS"/>
                <a:ea typeface="Trebuchet MS"/>
                <a:cs typeface="Trebuchet MS"/>
                <a:sym typeface="Trebuchet MS"/>
              </a:rPr>
              <a:t> “Le 10 </a:t>
            </a:r>
            <a:r>
              <a:rPr lang="en-US" sz="1200" dirty="0" err="1">
                <a:solidFill>
                  <a:schemeClr val="dk2"/>
                </a:solidFill>
                <a:highlight>
                  <a:srgbClr val="FFFF00"/>
                </a:highlight>
                <a:latin typeface="Trebuchet MS"/>
                <a:ea typeface="Trebuchet MS"/>
                <a:cs typeface="Trebuchet MS"/>
                <a:sym typeface="Trebuchet MS"/>
              </a:rPr>
              <a:t>domande</a:t>
            </a:r>
            <a:r>
              <a:rPr lang="en-US" sz="1200" dirty="0">
                <a:solidFill>
                  <a:schemeClr val="dk2"/>
                </a:solidFill>
                <a:highlight>
                  <a:srgbClr val="FFFF00"/>
                </a:highlight>
                <a:latin typeface="Trebuchet MS"/>
                <a:ea typeface="Trebuchet MS"/>
                <a:cs typeface="Trebuchet MS"/>
                <a:sym typeface="Trebuchet MS"/>
              </a:rPr>
              <a:t> </a:t>
            </a:r>
            <a:r>
              <a:rPr lang="en-US" sz="1200" dirty="0" err="1">
                <a:solidFill>
                  <a:schemeClr val="dk2"/>
                </a:solidFill>
                <a:highlight>
                  <a:srgbClr val="FFFF00"/>
                </a:highlight>
                <a:latin typeface="Trebuchet MS"/>
                <a:ea typeface="Trebuchet MS"/>
                <a:cs typeface="Trebuchet MS"/>
                <a:sym typeface="Trebuchet MS"/>
              </a:rPr>
              <a:t>più</a:t>
            </a:r>
            <a:r>
              <a:rPr lang="en-US" sz="1200" dirty="0">
                <a:solidFill>
                  <a:schemeClr val="dk2"/>
                </a:solidFill>
                <a:highlight>
                  <a:srgbClr val="FFFF00"/>
                </a:highlight>
                <a:latin typeface="Trebuchet MS"/>
                <a:ea typeface="Trebuchet MS"/>
                <a:cs typeface="Trebuchet MS"/>
                <a:sym typeface="Trebuchet MS"/>
              </a:rPr>
              <a:t> </a:t>
            </a:r>
            <a:r>
              <a:rPr lang="en-US" sz="1200" dirty="0" err="1">
                <a:solidFill>
                  <a:schemeClr val="dk2"/>
                </a:solidFill>
                <a:highlight>
                  <a:srgbClr val="FFFF00"/>
                </a:highlight>
                <a:latin typeface="Trebuchet MS"/>
                <a:ea typeface="Trebuchet MS"/>
                <a:cs typeface="Trebuchet MS"/>
                <a:sym typeface="Trebuchet MS"/>
              </a:rPr>
              <a:t>frequenti</a:t>
            </a:r>
            <a:r>
              <a:rPr lang="en-US" sz="1200" dirty="0">
                <a:solidFill>
                  <a:schemeClr val="dk2"/>
                </a:solidFill>
                <a:highlight>
                  <a:srgbClr val="FFFF00"/>
                </a:highlight>
                <a:latin typeface="Trebuchet MS"/>
                <a:ea typeface="Trebuchet MS"/>
                <a:cs typeface="Trebuchet MS"/>
                <a:sym typeface="Trebuchet MS"/>
              </a:rPr>
              <a:t> degli </a:t>
            </a:r>
            <a:r>
              <a:rPr lang="en-US" sz="1200" dirty="0" err="1">
                <a:solidFill>
                  <a:schemeClr val="dk2"/>
                </a:solidFill>
                <a:highlight>
                  <a:srgbClr val="FFFF00"/>
                </a:highlight>
                <a:latin typeface="Trebuchet MS"/>
                <a:ea typeface="Trebuchet MS"/>
                <a:cs typeface="Trebuchet MS"/>
                <a:sym typeface="Trebuchet MS"/>
              </a:rPr>
              <a:t>studenti</a:t>
            </a:r>
            <a:r>
              <a:rPr lang="en-US" sz="1200" dirty="0">
                <a:solidFill>
                  <a:schemeClr val="dk2"/>
                </a:solidFill>
                <a:highlight>
                  <a:srgbClr val="FFFF00"/>
                </a:highlight>
                <a:latin typeface="Trebuchet MS"/>
                <a:ea typeface="Trebuchet MS"/>
                <a:cs typeface="Trebuchet MS"/>
                <a:sym typeface="Trebuchet MS"/>
              </a:rPr>
              <a:t> e le </a:t>
            </a:r>
            <a:r>
              <a:rPr lang="en-US" sz="1200" dirty="0" err="1">
                <a:solidFill>
                  <a:schemeClr val="dk2"/>
                </a:solidFill>
                <a:highlight>
                  <a:srgbClr val="FFFF00"/>
                </a:highlight>
                <a:latin typeface="Trebuchet MS"/>
                <a:ea typeface="Trebuchet MS"/>
                <a:cs typeface="Trebuchet MS"/>
                <a:sym typeface="Trebuchet MS"/>
              </a:rPr>
              <a:t>risposte</a:t>
            </a:r>
            <a:r>
              <a:rPr lang="en-US" sz="1200" dirty="0">
                <a:solidFill>
                  <a:schemeClr val="dk2"/>
                </a:solidFill>
                <a:highlight>
                  <a:srgbClr val="FFFF00"/>
                </a:highlight>
                <a:latin typeface="Trebuchet MS"/>
                <a:ea typeface="Trebuchet MS"/>
                <a:cs typeface="Trebuchet MS"/>
                <a:sym typeface="Trebuchet MS"/>
              </a:rPr>
              <a:t> del </a:t>
            </a:r>
            <a:r>
              <a:rPr lang="en-US" sz="1200" dirty="0" err="1">
                <a:solidFill>
                  <a:schemeClr val="dk2"/>
                </a:solidFill>
                <a:highlight>
                  <a:srgbClr val="FFFF00"/>
                </a:highlight>
                <a:latin typeface="Trebuchet MS"/>
                <a:ea typeface="Trebuchet MS"/>
                <a:cs typeface="Trebuchet MS"/>
                <a:sym typeface="Trebuchet MS"/>
              </a:rPr>
              <a:t>formatore</a:t>
            </a:r>
            <a:r>
              <a:rPr lang="en-US" sz="1200" dirty="0">
                <a:solidFill>
                  <a:schemeClr val="dk2"/>
                </a:solidFill>
                <a:highlight>
                  <a:srgbClr val="FFFF00"/>
                </a:highlight>
                <a:latin typeface="Trebuchet MS"/>
                <a:ea typeface="Trebuchet MS"/>
                <a:cs typeface="Trebuchet MS"/>
                <a:sym typeface="Trebuchet MS"/>
              </a:rPr>
              <a:t>”.</a:t>
            </a:r>
            <a:endParaRPr dirty="0"/>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p:txBody>
      </p:sp>
      <p:sp>
        <p:nvSpPr>
          <p:cNvPr id="409" name="Google Shape;409;p25"/>
          <p:cNvSpPr txBox="1"/>
          <p:nvPr/>
        </p:nvSpPr>
        <p:spPr>
          <a:xfrm>
            <a:off x="224950" y="1572721"/>
            <a:ext cx="3930997" cy="1600837"/>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1: Preparati per l’attività (5 minuti)</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Forma le coppie</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Assegna un modulo a ciascun gruppo </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Accedi a un computer o a un tablet</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Accedere alla piattaforma</a:t>
            </a:r>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p:txBody>
      </p:sp>
      <p:cxnSp>
        <p:nvCxnSpPr>
          <p:cNvPr id="410" name="Google Shape;410;p25"/>
          <p:cNvCxnSpPr/>
          <p:nvPr/>
        </p:nvCxnSpPr>
        <p:spPr>
          <a:xfrm rot="10800000" flipH="1">
            <a:off x="4529890" y="2034697"/>
            <a:ext cx="728400" cy="2517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411" name="Google Shape;411;p25"/>
          <p:cNvCxnSpPr/>
          <p:nvPr/>
        </p:nvCxnSpPr>
        <p:spPr>
          <a:xfrm flipH="1">
            <a:off x="4363633" y="3654145"/>
            <a:ext cx="788400" cy="5514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412" name="Google Shape;412;p25"/>
          <p:cNvCxnSpPr/>
          <p:nvPr/>
        </p:nvCxnSpPr>
        <p:spPr>
          <a:xfrm>
            <a:off x="4363643" y="4752474"/>
            <a:ext cx="894600" cy="66300"/>
          </a:xfrm>
          <a:prstGeom prst="curvedConnector3">
            <a:avLst>
              <a:gd name="adj1" fmla="val 50000"/>
            </a:avLst>
          </a:prstGeom>
          <a:noFill/>
          <a:ln w="12700" cap="rnd" cmpd="sng">
            <a:solidFill>
              <a:schemeClr val="accent1"/>
            </a:solidFill>
            <a:prstDash val="solid"/>
            <a:round/>
            <a:headEnd type="none" w="sm" len="sm"/>
            <a:tailEnd type="triangle" w="med" len="med"/>
          </a:ln>
        </p:spPr>
      </p:cxnSp>
      <p:sp>
        <p:nvSpPr>
          <p:cNvPr id="413" name="Google Shape;413;p25"/>
          <p:cNvSpPr txBox="1"/>
          <p:nvPr/>
        </p:nvSpPr>
        <p:spPr>
          <a:xfrm>
            <a:off x="224950" y="3684442"/>
            <a:ext cx="4304940" cy="2852282"/>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3: Brainstorming sulle domande degli studenti (10 minuti)</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Elencare almeno 10 domande. Esempi: </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Devo completare i moduli in ordine?</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Posso completare solo un modulo?</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Dove posso trovare assistenza?</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Che voto devo ottenere per ottenere la certificazione?</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Chiediti: cosa dovrebbe essere spiegato chiaramente a un nuovo studente? Scrivi le domande sul </a:t>
            </a:r>
            <a:r>
              <a:rPr lang="en-US" sz="1200">
                <a:solidFill>
                  <a:schemeClr val="dk2"/>
                </a:solidFill>
                <a:highlight>
                  <a:srgbClr val="FFFF00"/>
                </a:highlight>
                <a:latin typeface="Trebuchet MS"/>
                <a:ea typeface="Trebuchet MS"/>
                <a:cs typeface="Trebuchet MS"/>
                <a:sym typeface="Trebuchet MS"/>
              </a:rPr>
              <a:t>foglio di lavoro “Le 10 domande più frequenti degli studenti e le risposte dei formatori”.</a:t>
            </a:r>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sp>
        <p:nvSpPr>
          <p:cNvPr id="414" name="Google Shape;414;p25"/>
          <p:cNvSpPr txBox="1"/>
          <p:nvPr/>
        </p:nvSpPr>
        <p:spPr>
          <a:xfrm>
            <a:off x="8847043" y="4163302"/>
            <a:ext cx="1841551" cy="1502802"/>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5: Condivisione in gruppo (5 minuti)</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Ogni coppia condivide una domanda chiave e una risposta del formatore. </a:t>
            </a:r>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cxnSp>
        <p:nvCxnSpPr>
          <p:cNvPr id="415" name="Google Shape;415;p25"/>
          <p:cNvCxnSpPr/>
          <p:nvPr/>
        </p:nvCxnSpPr>
        <p:spPr>
          <a:xfrm>
            <a:off x="8205967" y="4682773"/>
            <a:ext cx="571500" cy="205500"/>
          </a:xfrm>
          <a:prstGeom prst="curvedConnector3">
            <a:avLst>
              <a:gd name="adj1" fmla="val 50000"/>
            </a:avLst>
          </a:prstGeom>
          <a:noFill/>
          <a:ln w="12700" cap="rnd" cmpd="sng">
            <a:solidFill>
              <a:schemeClr val="accent1"/>
            </a:solidFill>
            <a:prstDash val="solid"/>
            <a:round/>
            <a:headEnd type="none" w="sm" len="sm"/>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26"/>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22" name="Google Shape;422;p26"/>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Condivisione di gruppo / Debriefing</a:t>
            </a:r>
            <a:endParaRPr>
              <a:solidFill>
                <a:srgbClr val="255839"/>
              </a:solidFill>
            </a:endParaRPr>
          </a:p>
        </p:txBody>
      </p:sp>
      <p:sp>
        <p:nvSpPr>
          <p:cNvPr id="423" name="Google Shape;423;p26"/>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Invita i partecipanti a condividere:</a:t>
            </a:r>
            <a:endParaRPr/>
          </a:p>
          <a:p>
            <a:pPr marL="342900" lvl="0" indent="-342900" algn="l" rtl="0">
              <a:spcBef>
                <a:spcPts val="1000"/>
              </a:spcBef>
              <a:spcAft>
                <a:spcPts val="0"/>
              </a:spcAft>
              <a:buSzPts val="1440"/>
              <a:buChar char="►"/>
            </a:pPr>
            <a:r>
              <a:rPr lang="en-US"/>
              <a:t>Come vi siete sentiti come studenti alla prima esperienza con il corso ESE? (pensate in termini di accessibilità, design, facilità d'uso)</a:t>
            </a:r>
            <a:endParaRPr/>
          </a:p>
          <a:p>
            <a:pPr marL="342900" lvl="0" indent="-342900" algn="l" rtl="0">
              <a:spcBef>
                <a:spcPts val="1000"/>
              </a:spcBef>
              <a:spcAft>
                <a:spcPts val="0"/>
              </a:spcAft>
              <a:buSzPts val="1440"/>
              <a:buChar char="►"/>
            </a:pPr>
            <a:r>
              <a:rPr lang="en-US"/>
              <a:t>Ritenete che la piattaforma possa essere migliorata in qualche modo?</a:t>
            </a:r>
            <a:endParaRPr/>
          </a:p>
          <a:p>
            <a:pPr marL="342900" lvl="0" indent="-342900" algn="l" rtl="0">
              <a:spcBef>
                <a:spcPts val="1000"/>
              </a:spcBef>
              <a:spcAft>
                <a:spcPts val="0"/>
              </a:spcAft>
              <a:buSzPts val="1440"/>
              <a:buChar char="►"/>
            </a:pPr>
            <a:r>
              <a:rPr lang="en-US"/>
              <a:t>Come pensate di poter guidare i vostri studenti alla scoperta della piattaforma SUSTAIN-EU?</a:t>
            </a:r>
            <a:endParaRPr/>
          </a:p>
        </p:txBody>
      </p:sp>
      <p:pic>
        <p:nvPicPr>
          <p:cNvPr id="424" name="Google Shape;424;p26"/>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7"/>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Formato di lavoro: </a:t>
            </a:r>
            <a:endParaRPr/>
          </a:p>
          <a:p>
            <a:pPr marL="342900" lvl="0" indent="-342900" algn="l" rtl="0">
              <a:spcBef>
                <a:spcPts val="1000"/>
              </a:spcBef>
              <a:spcAft>
                <a:spcPts val="0"/>
              </a:spcAft>
              <a:buSzPts val="1440"/>
              <a:buChar char="►"/>
            </a:pPr>
            <a:r>
              <a:rPr lang="en-US"/>
              <a:t>Attività di 40 minuti </a:t>
            </a:r>
            <a:endParaRPr/>
          </a:p>
          <a:p>
            <a:pPr marL="342900" lvl="0" indent="-342900" algn="l" rtl="0">
              <a:spcBef>
                <a:spcPts val="1000"/>
              </a:spcBef>
              <a:spcAft>
                <a:spcPts val="0"/>
              </a:spcAft>
              <a:buSzPts val="1440"/>
              <a:buChar char="►"/>
            </a:pPr>
            <a:r>
              <a:rPr lang="en-US"/>
              <a:t>A coppie (ruoli suggeriti: un navigatore + un segretario)</a:t>
            </a:r>
            <a:endParaRPr/>
          </a:p>
          <a:p>
            <a:pPr marL="342900" lvl="0" indent="-342900" algn="l" rtl="0">
              <a:spcBef>
                <a:spcPts val="1000"/>
              </a:spcBef>
              <a:spcAft>
                <a:spcPts val="0"/>
              </a:spcAft>
              <a:buSzPts val="1440"/>
              <a:buChar char="►"/>
            </a:pPr>
            <a:r>
              <a:rPr lang="en-US"/>
              <a:t>Ogni coppia lavora sullo stesso modulo utilizzato per l’attività pratica.</a:t>
            </a:r>
            <a:endParaRPr/>
          </a:p>
          <a:p>
            <a:pPr marL="342900" lvl="0" indent="-342900" algn="l" rtl="0">
              <a:spcBef>
                <a:spcPts val="1000"/>
              </a:spcBef>
              <a:spcAft>
                <a:spcPts val="0"/>
              </a:spcAft>
              <a:buSzPts val="1440"/>
              <a:buChar char="►"/>
            </a:pPr>
            <a:r>
              <a:rPr lang="en-US"/>
              <a:t>Materiale necessario: foglio bianco e penna, accesso a un tablet o a un computer, foglio di lavoro stampato “Modello di piano di lezione”.</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p:txBody>
      </p:sp>
      <p:sp>
        <p:nvSpPr>
          <p:cNvPr id="431" name="Google Shape;431;p27"/>
          <p:cNvSpPr txBox="1">
            <a:spLocks noGrp="1"/>
          </p:cNvSpPr>
          <p:nvPr>
            <p:ph type="title"/>
          </p:nvPr>
        </p:nvSpPr>
        <p:spPr>
          <a:xfrm>
            <a:off x="677334" y="907312"/>
            <a:ext cx="8596668" cy="83978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Applicazione alla pratica formativa:</a:t>
            </a:r>
            <a:br>
              <a:rPr lang="en-US">
                <a:solidFill>
                  <a:srgbClr val="255839"/>
                </a:solidFill>
              </a:rPr>
            </a:br>
            <a:r>
              <a:rPr lang="en-US">
                <a:solidFill>
                  <a:srgbClr val="255839"/>
                </a:solidFill>
              </a:rPr>
              <a:t>Piano di lezione</a:t>
            </a:r>
            <a:endParaRPr>
              <a:solidFill>
                <a:srgbClr val="255839"/>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28"/>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Applicazione alla pratica formativa</a:t>
            </a:r>
            <a:br>
              <a:rPr lang="en-US">
                <a:solidFill>
                  <a:srgbClr val="255839"/>
                </a:solidFill>
              </a:rPr>
            </a:br>
            <a:r>
              <a:rPr lang="en-US">
                <a:solidFill>
                  <a:srgbClr val="255839"/>
                </a:solidFill>
              </a:rPr>
              <a:t> Risultati</a:t>
            </a:r>
            <a:endParaRPr>
              <a:solidFill>
                <a:srgbClr val="255839"/>
              </a:solidFill>
            </a:endParaRPr>
          </a:p>
        </p:txBody>
      </p:sp>
      <p:sp>
        <p:nvSpPr>
          <p:cNvPr id="438" name="Google Shape;438;p28"/>
          <p:cNvSpPr txBox="1">
            <a:spLocks noGrp="1"/>
          </p:cNvSpPr>
          <p:nvPr>
            <p:ph type="body" idx="2"/>
          </p:nvPr>
        </p:nvSpPr>
        <p:spPr>
          <a:xfrm>
            <a:off x="263547" y="1958731"/>
            <a:ext cx="8295238" cy="4015747"/>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dirty="0"/>
              <a:t>Al </a:t>
            </a:r>
            <a:r>
              <a:rPr lang="en-US" dirty="0" err="1"/>
              <a:t>termine</a:t>
            </a:r>
            <a:r>
              <a:rPr lang="en-US" dirty="0"/>
              <a:t> </a:t>
            </a:r>
            <a:r>
              <a:rPr lang="en-US" dirty="0" err="1"/>
              <a:t>dell'attività</a:t>
            </a:r>
            <a:r>
              <a:rPr lang="en-US" dirty="0"/>
              <a:t>, </a:t>
            </a:r>
            <a:r>
              <a:rPr lang="en-US" dirty="0" err="1"/>
              <a:t>i</a:t>
            </a:r>
            <a:r>
              <a:rPr lang="en-US" dirty="0"/>
              <a:t> </a:t>
            </a:r>
            <a:r>
              <a:rPr lang="en-US" dirty="0" err="1"/>
              <a:t>partecipanti</a:t>
            </a:r>
            <a:r>
              <a:rPr lang="en-US" dirty="0"/>
              <a:t> </a:t>
            </a:r>
            <a:r>
              <a:rPr lang="en-US" dirty="0" err="1"/>
              <a:t>dovrebbero</a:t>
            </a:r>
            <a:r>
              <a:rPr lang="en-US" dirty="0"/>
              <a:t> </a:t>
            </a:r>
            <a:r>
              <a:rPr lang="en-US" dirty="0" err="1"/>
              <a:t>produrre</a:t>
            </a:r>
            <a:r>
              <a:rPr lang="en-US" dirty="0"/>
              <a:t>:</a:t>
            </a:r>
            <a:endParaRPr dirty="0"/>
          </a:p>
          <a:p>
            <a:pPr marL="0" lvl="0" indent="0" algn="l" rtl="0">
              <a:spcBef>
                <a:spcPts val="1000"/>
              </a:spcBef>
              <a:spcAft>
                <a:spcPts val="0"/>
              </a:spcAft>
              <a:buSzPts val="1440"/>
              <a:buNone/>
            </a:pPr>
            <a:endParaRPr dirty="0"/>
          </a:p>
          <a:p>
            <a:pPr marL="0" lvl="0" indent="0" algn="l" rtl="0">
              <a:spcBef>
                <a:spcPts val="1000"/>
              </a:spcBef>
              <a:spcAft>
                <a:spcPts val="0"/>
              </a:spcAft>
              <a:buSzPts val="1440"/>
              <a:buNone/>
            </a:pPr>
            <a:endParaRPr dirty="0"/>
          </a:p>
          <a:p>
            <a:pPr marL="0" lvl="0" indent="0" algn="ctr" rtl="0">
              <a:spcBef>
                <a:spcPts val="1000"/>
              </a:spcBef>
              <a:spcAft>
                <a:spcPts val="0"/>
              </a:spcAft>
              <a:buSzPts val="1440"/>
              <a:buNone/>
            </a:pPr>
            <a:r>
              <a:rPr lang="en-US" dirty="0"/>
              <a:t>Un </a:t>
            </a:r>
            <a:r>
              <a:rPr lang="en-US" dirty="0" err="1"/>
              <a:t>programma</a:t>
            </a:r>
            <a:r>
              <a:rPr lang="en-US" dirty="0"/>
              <a:t> </a:t>
            </a:r>
            <a:r>
              <a:rPr lang="en-US" dirty="0" err="1"/>
              <a:t>didattico</a:t>
            </a:r>
            <a:r>
              <a:rPr lang="en-US" dirty="0"/>
              <a:t> di </a:t>
            </a:r>
            <a:r>
              <a:rPr lang="en-US" dirty="0" err="1"/>
              <a:t>un'ora</a:t>
            </a:r>
            <a:r>
              <a:rPr lang="en-US" dirty="0"/>
              <a:t> </a:t>
            </a:r>
            <a:r>
              <a:rPr lang="en-US" dirty="0" err="1"/>
              <a:t>sulla</a:t>
            </a:r>
            <a:r>
              <a:rPr lang="en-US" dirty="0"/>
              <a:t> </a:t>
            </a:r>
            <a:r>
              <a:rPr lang="en-US" dirty="0" err="1"/>
              <a:t>navigazione</a:t>
            </a:r>
            <a:r>
              <a:rPr lang="en-US" dirty="0"/>
              <a:t> </a:t>
            </a:r>
            <a:r>
              <a:rPr lang="en-US" dirty="0" err="1"/>
              <a:t>nella</a:t>
            </a:r>
            <a:r>
              <a:rPr lang="en-US" dirty="0"/>
              <a:t> </a:t>
            </a:r>
            <a:r>
              <a:rPr lang="en-US" dirty="0" err="1"/>
              <a:t>piattaforma</a:t>
            </a:r>
            <a:endParaRPr dirty="0"/>
          </a:p>
          <a:p>
            <a:pPr marL="342900" lvl="0" indent="-342900" algn="ctr" rtl="0">
              <a:spcBef>
                <a:spcPts val="1000"/>
              </a:spcBef>
              <a:spcAft>
                <a:spcPts val="0"/>
              </a:spcAft>
              <a:buSzPts val="1120"/>
              <a:buFont typeface="Courier New"/>
              <a:buChar char="o"/>
            </a:pPr>
            <a:r>
              <a:rPr lang="en-US" sz="1400" dirty="0">
                <a:solidFill>
                  <a:schemeClr val="dk2"/>
                </a:solidFill>
                <a:latin typeface="Trebuchet MS"/>
                <a:ea typeface="Trebuchet MS"/>
                <a:cs typeface="Trebuchet MS"/>
                <a:sym typeface="Trebuchet MS"/>
              </a:rPr>
              <a:t>Come </a:t>
            </a:r>
            <a:r>
              <a:rPr lang="en-US" sz="1400" dirty="0" err="1">
                <a:solidFill>
                  <a:schemeClr val="dk2"/>
                </a:solidFill>
                <a:latin typeface="Trebuchet MS"/>
                <a:ea typeface="Trebuchet MS"/>
                <a:cs typeface="Trebuchet MS"/>
                <a:sym typeface="Trebuchet MS"/>
              </a:rPr>
              <a:t>accedere</a:t>
            </a:r>
            <a:r>
              <a:rPr lang="en-US" sz="1400" dirty="0">
                <a:solidFill>
                  <a:schemeClr val="dk2"/>
                </a:solidFill>
                <a:latin typeface="Trebuchet MS"/>
                <a:ea typeface="Trebuchet MS"/>
                <a:cs typeface="Trebuchet MS"/>
                <a:sym typeface="Trebuchet MS"/>
              </a:rPr>
              <a:t> al </a:t>
            </a:r>
            <a:r>
              <a:rPr lang="en-US" sz="1400" dirty="0" err="1">
                <a:solidFill>
                  <a:schemeClr val="dk2"/>
                </a:solidFill>
                <a:latin typeface="Trebuchet MS"/>
                <a:ea typeface="Trebuchet MS"/>
                <a:cs typeface="Trebuchet MS"/>
                <a:sym typeface="Trebuchet MS"/>
              </a:rPr>
              <a:t>corso</a:t>
            </a:r>
            <a:endParaRPr dirty="0"/>
          </a:p>
          <a:p>
            <a:pPr marL="742950" lvl="1" indent="-285750" algn="ctr" rtl="0">
              <a:spcBef>
                <a:spcPts val="1000"/>
              </a:spcBef>
              <a:spcAft>
                <a:spcPts val="0"/>
              </a:spcAft>
              <a:buSzPts val="1120"/>
              <a:buFont typeface="Courier New"/>
              <a:buChar char="o"/>
            </a:pPr>
            <a:r>
              <a:rPr lang="en-US" sz="1400" dirty="0">
                <a:solidFill>
                  <a:schemeClr val="dk2"/>
                </a:solidFill>
                <a:latin typeface="Trebuchet MS"/>
                <a:ea typeface="Trebuchet MS"/>
                <a:cs typeface="Trebuchet MS"/>
                <a:sym typeface="Trebuchet MS"/>
              </a:rPr>
              <a:t>Da dove </a:t>
            </a:r>
            <a:r>
              <a:rPr lang="en-US" sz="1400" dirty="0" err="1">
                <a:solidFill>
                  <a:schemeClr val="dk2"/>
                </a:solidFill>
                <a:latin typeface="Trebuchet MS"/>
                <a:ea typeface="Trebuchet MS"/>
                <a:cs typeface="Trebuchet MS"/>
                <a:sym typeface="Trebuchet MS"/>
              </a:rPr>
              <a:t>iniziare</a:t>
            </a:r>
            <a:endParaRPr dirty="0"/>
          </a:p>
          <a:p>
            <a:pPr marL="742950" lvl="1" indent="-285750" algn="ctr" rtl="0">
              <a:spcBef>
                <a:spcPts val="1000"/>
              </a:spcBef>
              <a:spcAft>
                <a:spcPts val="0"/>
              </a:spcAft>
              <a:buSzPts val="1120"/>
              <a:buFont typeface="Courier New"/>
              <a:buChar char="o"/>
            </a:pPr>
            <a:r>
              <a:rPr lang="en-US" sz="1400" dirty="0">
                <a:solidFill>
                  <a:schemeClr val="dk2"/>
                </a:solidFill>
                <a:latin typeface="Trebuchet MS"/>
                <a:ea typeface="Trebuchet MS"/>
                <a:cs typeface="Trebuchet MS"/>
                <a:sym typeface="Trebuchet MS"/>
              </a:rPr>
              <a:t>Come </a:t>
            </a:r>
            <a:r>
              <a:rPr lang="en-US" sz="1400" dirty="0" err="1">
                <a:solidFill>
                  <a:schemeClr val="dk2"/>
                </a:solidFill>
                <a:latin typeface="Trebuchet MS"/>
                <a:ea typeface="Trebuchet MS"/>
                <a:cs typeface="Trebuchet MS"/>
                <a:sym typeface="Trebuchet MS"/>
              </a:rPr>
              <a:t>navigare</a:t>
            </a:r>
            <a:r>
              <a:rPr lang="en-US" sz="1400" dirty="0">
                <a:solidFill>
                  <a:schemeClr val="dk2"/>
                </a:solidFill>
                <a:latin typeface="Trebuchet MS"/>
                <a:ea typeface="Trebuchet MS"/>
                <a:cs typeface="Trebuchet MS"/>
                <a:sym typeface="Trebuchet MS"/>
              </a:rPr>
              <a:t> </a:t>
            </a:r>
            <a:r>
              <a:rPr lang="en-US" sz="1400" dirty="0" err="1">
                <a:solidFill>
                  <a:schemeClr val="dk2"/>
                </a:solidFill>
                <a:latin typeface="Trebuchet MS"/>
                <a:ea typeface="Trebuchet MS"/>
                <a:cs typeface="Trebuchet MS"/>
                <a:sym typeface="Trebuchet MS"/>
              </a:rPr>
              <a:t>tra</a:t>
            </a:r>
            <a:r>
              <a:rPr lang="en-US" sz="1400" dirty="0">
                <a:solidFill>
                  <a:schemeClr val="dk2"/>
                </a:solidFill>
                <a:latin typeface="Trebuchet MS"/>
                <a:ea typeface="Trebuchet MS"/>
                <a:cs typeface="Trebuchet MS"/>
                <a:sym typeface="Trebuchet MS"/>
              </a:rPr>
              <a:t> </a:t>
            </a:r>
            <a:r>
              <a:rPr lang="en-US" sz="1400" dirty="0" err="1">
                <a:solidFill>
                  <a:schemeClr val="dk2"/>
                </a:solidFill>
                <a:latin typeface="Trebuchet MS"/>
                <a:ea typeface="Trebuchet MS"/>
                <a:cs typeface="Trebuchet MS"/>
                <a:sym typeface="Trebuchet MS"/>
              </a:rPr>
              <a:t>i</a:t>
            </a:r>
            <a:r>
              <a:rPr lang="en-US" sz="1400" dirty="0">
                <a:solidFill>
                  <a:schemeClr val="dk2"/>
                </a:solidFill>
                <a:latin typeface="Trebuchet MS"/>
                <a:ea typeface="Trebuchet MS"/>
                <a:cs typeface="Trebuchet MS"/>
                <a:sym typeface="Trebuchet MS"/>
              </a:rPr>
              <a:t> moduli</a:t>
            </a:r>
            <a:endParaRPr dirty="0"/>
          </a:p>
          <a:p>
            <a:pPr marL="742950" lvl="1" indent="-285750" algn="ctr" rtl="0">
              <a:spcBef>
                <a:spcPts val="1000"/>
              </a:spcBef>
              <a:spcAft>
                <a:spcPts val="0"/>
              </a:spcAft>
              <a:buSzPts val="1120"/>
              <a:buFont typeface="Courier New"/>
              <a:buChar char="o"/>
            </a:pPr>
            <a:r>
              <a:rPr lang="en-US" sz="1400" dirty="0">
                <a:solidFill>
                  <a:schemeClr val="dk2"/>
                </a:solidFill>
                <a:latin typeface="Trebuchet MS"/>
                <a:ea typeface="Trebuchet MS"/>
                <a:cs typeface="Trebuchet MS"/>
                <a:sym typeface="Trebuchet MS"/>
              </a:rPr>
              <a:t>Come </a:t>
            </a:r>
            <a:r>
              <a:rPr lang="en-US" sz="1400" dirty="0" err="1">
                <a:solidFill>
                  <a:schemeClr val="dk2"/>
                </a:solidFill>
                <a:latin typeface="Trebuchet MS"/>
                <a:ea typeface="Trebuchet MS"/>
                <a:cs typeface="Trebuchet MS"/>
                <a:sym typeface="Trebuchet MS"/>
              </a:rPr>
              <a:t>accedere</a:t>
            </a:r>
            <a:r>
              <a:rPr lang="en-US" sz="1400" dirty="0">
                <a:solidFill>
                  <a:schemeClr val="dk2"/>
                </a:solidFill>
                <a:latin typeface="Trebuchet MS"/>
                <a:ea typeface="Trebuchet MS"/>
                <a:cs typeface="Trebuchet MS"/>
                <a:sym typeface="Trebuchet MS"/>
              </a:rPr>
              <a:t> alle </a:t>
            </a:r>
            <a:r>
              <a:rPr lang="en-US" sz="1400" dirty="0" err="1">
                <a:solidFill>
                  <a:schemeClr val="dk2"/>
                </a:solidFill>
                <a:latin typeface="Trebuchet MS"/>
                <a:ea typeface="Trebuchet MS"/>
                <a:cs typeface="Trebuchet MS"/>
                <a:sym typeface="Trebuchet MS"/>
              </a:rPr>
              <a:t>risorse</a:t>
            </a:r>
            <a:endParaRPr dirty="0"/>
          </a:p>
          <a:p>
            <a:pPr marL="742950" lvl="1" indent="-285750" algn="ctr" rtl="0">
              <a:spcBef>
                <a:spcPts val="1000"/>
              </a:spcBef>
              <a:spcAft>
                <a:spcPts val="0"/>
              </a:spcAft>
              <a:buSzPts val="1120"/>
              <a:buFont typeface="Courier New"/>
              <a:buChar char="o"/>
            </a:pPr>
            <a:r>
              <a:rPr lang="en-US" sz="1400" dirty="0">
                <a:solidFill>
                  <a:schemeClr val="dk2"/>
                </a:solidFill>
                <a:latin typeface="Trebuchet MS"/>
                <a:ea typeface="Trebuchet MS"/>
                <a:cs typeface="Trebuchet MS"/>
                <a:sym typeface="Trebuchet MS"/>
              </a:rPr>
              <a:t>Dove </a:t>
            </a:r>
            <a:r>
              <a:rPr lang="en-US" sz="1400" dirty="0" err="1">
                <a:solidFill>
                  <a:schemeClr val="dk2"/>
                </a:solidFill>
                <a:latin typeface="Trebuchet MS"/>
                <a:ea typeface="Trebuchet MS"/>
                <a:cs typeface="Trebuchet MS"/>
                <a:sym typeface="Trebuchet MS"/>
              </a:rPr>
              <a:t>trovare</a:t>
            </a:r>
            <a:r>
              <a:rPr lang="en-US" sz="1400" dirty="0">
                <a:solidFill>
                  <a:schemeClr val="dk2"/>
                </a:solidFill>
                <a:latin typeface="Trebuchet MS"/>
                <a:ea typeface="Trebuchet MS"/>
                <a:cs typeface="Trebuchet MS"/>
                <a:sym typeface="Trebuchet MS"/>
              </a:rPr>
              <a:t> </a:t>
            </a:r>
            <a:r>
              <a:rPr lang="en-US" sz="1400" dirty="0" err="1">
                <a:solidFill>
                  <a:schemeClr val="dk2"/>
                </a:solidFill>
                <a:latin typeface="Trebuchet MS"/>
                <a:ea typeface="Trebuchet MS"/>
                <a:cs typeface="Trebuchet MS"/>
                <a:sym typeface="Trebuchet MS"/>
              </a:rPr>
              <a:t>assistenza</a:t>
            </a:r>
            <a:endParaRPr dirty="0"/>
          </a:p>
          <a:p>
            <a:pPr marL="742950" lvl="1" indent="-194310" algn="l" rtl="0">
              <a:spcBef>
                <a:spcPts val="1000"/>
              </a:spcBef>
              <a:spcAft>
                <a:spcPts val="0"/>
              </a:spcAft>
              <a:buSzPts val="1440"/>
              <a:buFont typeface="Courier New"/>
              <a:buNone/>
            </a:pPr>
            <a:endParaRPr sz="1800" dirty="0">
              <a:solidFill>
                <a:schemeClr val="dk2"/>
              </a:solidFill>
              <a:latin typeface="Trebuchet MS"/>
              <a:ea typeface="Trebuchet MS"/>
              <a:cs typeface="Trebuchet MS"/>
              <a:sym typeface="Trebuchet MS"/>
            </a:endParaRPr>
          </a:p>
          <a:p>
            <a:pPr marL="342900" lvl="0" indent="-251460" algn="l" rtl="0">
              <a:spcBef>
                <a:spcPts val="1000"/>
              </a:spcBef>
              <a:spcAft>
                <a:spcPts val="0"/>
              </a:spcAft>
              <a:buSzPts val="1440"/>
              <a:buNone/>
            </a:pPr>
            <a:endParaRPr dirty="0"/>
          </a:p>
        </p:txBody>
      </p:sp>
      <p:sp>
        <p:nvSpPr>
          <p:cNvPr id="439" name="Google Shape;439;p28"/>
          <p:cNvSpPr/>
          <p:nvPr/>
        </p:nvSpPr>
        <p:spPr>
          <a:xfrm>
            <a:off x="7844589" y="251383"/>
            <a:ext cx="3465000" cy="317760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40" name="Google Shape;440;p28"/>
          <p:cNvPicPr preferRelativeResize="0"/>
          <p:nvPr/>
        </p:nvPicPr>
        <p:blipFill rotWithShape="1">
          <a:blip r:embed="rId3">
            <a:alphaModFix/>
          </a:blip>
          <a:srcRect l="2052" r="2052"/>
          <a:stretch/>
        </p:blipFill>
        <p:spPr>
          <a:xfrm>
            <a:off x="8211523" y="297646"/>
            <a:ext cx="3000136" cy="3131413"/>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9"/>
          <p:cNvSpPr txBox="1">
            <a:spLocks noGrp="1"/>
          </p:cNvSpPr>
          <p:nvPr>
            <p:ph type="title"/>
          </p:nvPr>
        </p:nvSpPr>
        <p:spPr>
          <a:xfrm>
            <a:off x="677334" y="609600"/>
            <a:ext cx="9196582" cy="83978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Applicazione pratica: istruzioni passo dopo passo</a:t>
            </a:r>
            <a:endParaRPr>
              <a:solidFill>
                <a:srgbClr val="255839"/>
              </a:solidFill>
            </a:endParaRPr>
          </a:p>
        </p:txBody>
      </p:sp>
      <p:sp>
        <p:nvSpPr>
          <p:cNvPr id="447" name="Google Shape;447;p29"/>
          <p:cNvSpPr txBox="1"/>
          <p:nvPr/>
        </p:nvSpPr>
        <p:spPr>
          <a:xfrm>
            <a:off x="5857696" y="1449388"/>
            <a:ext cx="4016220" cy="2071052"/>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dirty="0">
                <a:solidFill>
                  <a:schemeClr val="dk2"/>
                </a:solidFill>
                <a:latin typeface="Trebuchet MS"/>
                <a:ea typeface="Trebuchet MS"/>
                <a:cs typeface="Trebuchet MS"/>
                <a:sym typeface="Trebuchet MS"/>
              </a:rPr>
              <a:t>Fase 2: </a:t>
            </a:r>
            <a:r>
              <a:rPr lang="en-US" sz="1200" dirty="0" err="1">
                <a:solidFill>
                  <a:schemeClr val="dk2"/>
                </a:solidFill>
                <a:latin typeface="Trebuchet MS"/>
                <a:ea typeface="Trebuchet MS"/>
                <a:cs typeface="Trebuchet MS"/>
                <a:sym typeface="Trebuchet MS"/>
              </a:rPr>
              <a:t>Definisci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l’obiettivo</a:t>
            </a:r>
            <a:r>
              <a:rPr lang="en-US" sz="1200" dirty="0">
                <a:solidFill>
                  <a:schemeClr val="dk2"/>
                </a:solidFill>
                <a:latin typeface="Trebuchet MS"/>
                <a:ea typeface="Trebuchet MS"/>
                <a:cs typeface="Trebuchet MS"/>
                <a:sym typeface="Trebuchet MS"/>
              </a:rPr>
              <a:t> della </a:t>
            </a:r>
            <a:r>
              <a:rPr lang="en-US" sz="1200" dirty="0" err="1">
                <a:solidFill>
                  <a:schemeClr val="dk2"/>
                </a:solidFill>
                <a:latin typeface="Trebuchet MS"/>
                <a:ea typeface="Trebuchet MS"/>
                <a:cs typeface="Trebuchet MS"/>
                <a:sym typeface="Trebuchet MS"/>
              </a:rPr>
              <a:t>sessione</a:t>
            </a:r>
            <a:r>
              <a:rPr lang="en-US" sz="1200" dirty="0">
                <a:solidFill>
                  <a:schemeClr val="dk2"/>
                </a:solidFill>
                <a:latin typeface="Trebuchet MS"/>
                <a:ea typeface="Trebuchet MS"/>
                <a:cs typeface="Trebuchet MS"/>
                <a:sym typeface="Trebuchet MS"/>
              </a:rPr>
              <a:t> (5 </a:t>
            </a:r>
            <a:r>
              <a:rPr lang="en-US" sz="1200" dirty="0" err="1">
                <a:solidFill>
                  <a:schemeClr val="dk2"/>
                </a:solidFill>
                <a:latin typeface="Trebuchet MS"/>
                <a:ea typeface="Trebuchet MS"/>
                <a:cs typeface="Trebuchet MS"/>
                <a:sym typeface="Trebuchet MS"/>
              </a:rPr>
              <a:t>minuti</a:t>
            </a:r>
            <a:r>
              <a:rPr lang="en-US" sz="1200" dirty="0">
                <a:solidFill>
                  <a:schemeClr val="dk2"/>
                </a:solidFill>
                <a:latin typeface="Trebuchet MS"/>
                <a:ea typeface="Trebuchet MS"/>
                <a:cs typeface="Trebuchet MS"/>
                <a:sym typeface="Trebuchet MS"/>
              </a:rPr>
              <a:t>)</a:t>
            </a:r>
            <a:endParaRPr dirty="0"/>
          </a:p>
          <a:p>
            <a:pPr marL="0" marR="0" lvl="0" indent="0" algn="l" rtl="0">
              <a:spcBef>
                <a:spcPts val="1000"/>
              </a:spcBef>
              <a:spcAft>
                <a:spcPts val="0"/>
              </a:spcAft>
              <a:buClr>
                <a:schemeClr val="accent1"/>
              </a:buClr>
              <a:buSzPts val="960"/>
              <a:buFont typeface="Noto Sans Symbols"/>
              <a:buNone/>
            </a:pPr>
            <a:r>
              <a:rPr lang="en-US" sz="1200" dirty="0" err="1">
                <a:solidFill>
                  <a:schemeClr val="dk2"/>
                </a:solidFill>
                <a:latin typeface="Trebuchet MS"/>
                <a:ea typeface="Trebuchet MS"/>
                <a:cs typeface="Trebuchet MS"/>
                <a:sym typeface="Trebuchet MS"/>
              </a:rPr>
              <a:t>Chiediti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cosa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dovrebbero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essere</a:t>
            </a:r>
            <a:r>
              <a:rPr lang="en-US" sz="1200" dirty="0">
                <a:solidFill>
                  <a:schemeClr val="dk2"/>
                </a:solidFill>
                <a:latin typeface="Trebuchet MS"/>
                <a:ea typeface="Trebuchet MS"/>
                <a:cs typeface="Trebuchet MS"/>
                <a:sym typeface="Trebuchet MS"/>
              </a:rPr>
              <a:t> in </a:t>
            </a:r>
            <a:r>
              <a:rPr lang="en-US" sz="1200" dirty="0" err="1">
                <a:solidFill>
                  <a:schemeClr val="dk2"/>
                </a:solidFill>
                <a:latin typeface="Trebuchet MS"/>
                <a:ea typeface="Trebuchet MS"/>
                <a:cs typeface="Trebuchet MS"/>
                <a:sym typeface="Trebuchet MS"/>
              </a:rPr>
              <a:t>grado</a:t>
            </a:r>
            <a:r>
              <a:rPr lang="en-US" sz="1200" dirty="0">
                <a:solidFill>
                  <a:schemeClr val="dk2"/>
                </a:solidFill>
                <a:latin typeface="Trebuchet MS"/>
                <a:ea typeface="Trebuchet MS"/>
                <a:cs typeface="Trebuchet MS"/>
                <a:sym typeface="Trebuchet MS"/>
              </a:rPr>
              <a:t> di fare </a:t>
            </a:r>
            <a:r>
              <a:rPr lang="en-US" sz="1200" dirty="0" err="1">
                <a:solidFill>
                  <a:schemeClr val="dk2"/>
                </a:solidFill>
                <a:latin typeface="Trebuchet MS"/>
                <a:ea typeface="Trebuchet MS"/>
                <a:cs typeface="Trebuchet MS"/>
                <a:sym typeface="Trebuchet MS"/>
              </a:rPr>
              <a:t>gli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studenti</a:t>
            </a:r>
            <a:r>
              <a:rPr lang="en-US" sz="1200" dirty="0">
                <a:solidFill>
                  <a:schemeClr val="dk2"/>
                </a:solidFill>
                <a:latin typeface="Trebuchet MS"/>
                <a:ea typeface="Trebuchet MS"/>
                <a:cs typeface="Trebuchet MS"/>
                <a:sym typeface="Trebuchet MS"/>
              </a:rPr>
              <a:t> al </a:t>
            </a:r>
            <a:r>
              <a:rPr lang="en-US" sz="1200" dirty="0" err="1">
                <a:solidFill>
                  <a:schemeClr val="dk2"/>
                </a:solidFill>
                <a:latin typeface="Trebuchet MS"/>
                <a:ea typeface="Trebuchet MS"/>
                <a:cs typeface="Trebuchet MS"/>
                <a:sym typeface="Trebuchet MS"/>
              </a:rPr>
              <a:t>termine</a:t>
            </a:r>
            <a:r>
              <a:rPr lang="en-US" sz="1200" dirty="0">
                <a:solidFill>
                  <a:schemeClr val="dk2"/>
                </a:solidFill>
                <a:latin typeface="Trebuchet MS"/>
                <a:ea typeface="Trebuchet MS"/>
                <a:cs typeface="Trebuchet MS"/>
                <a:sym typeface="Trebuchet MS"/>
              </a:rPr>
              <a:t> della </a:t>
            </a:r>
            <a:r>
              <a:rPr lang="en-US" sz="1200" dirty="0" err="1">
                <a:solidFill>
                  <a:schemeClr val="dk2"/>
                </a:solidFill>
                <a:latin typeface="Trebuchet MS"/>
                <a:ea typeface="Trebuchet MS"/>
                <a:cs typeface="Trebuchet MS"/>
                <a:sym typeface="Trebuchet MS"/>
              </a:rPr>
              <a:t>sessione</a:t>
            </a:r>
            <a:r>
              <a:rPr lang="en-US" sz="1200" dirty="0">
                <a:solidFill>
                  <a:schemeClr val="dk2"/>
                </a:solidFill>
                <a:latin typeface="Trebuchet MS"/>
                <a:ea typeface="Trebuchet MS"/>
                <a:cs typeface="Trebuchet MS"/>
                <a:sym typeface="Trebuchet MS"/>
              </a:rPr>
              <a:t>? </a:t>
            </a:r>
            <a:endParaRPr dirty="0"/>
          </a:p>
          <a:p>
            <a:pPr marL="0" marR="0" lvl="0" indent="0" algn="l" rtl="0">
              <a:spcBef>
                <a:spcPts val="1000"/>
              </a:spcBef>
              <a:spcAft>
                <a:spcPts val="0"/>
              </a:spcAft>
              <a:buClr>
                <a:schemeClr val="accent1"/>
              </a:buClr>
              <a:buSzPts val="960"/>
              <a:buFont typeface="Noto Sans Symbols"/>
              <a:buNone/>
            </a:pPr>
            <a:r>
              <a:rPr lang="en-US" sz="1200" dirty="0">
                <a:solidFill>
                  <a:schemeClr val="dk2"/>
                </a:solidFill>
                <a:latin typeface="Trebuchet MS"/>
                <a:ea typeface="Trebuchet MS"/>
                <a:cs typeface="Trebuchet MS"/>
                <a:sym typeface="Trebuchet MS"/>
              </a:rPr>
              <a:t>Completa la </a:t>
            </a:r>
            <a:r>
              <a:rPr lang="en-US" sz="1200" dirty="0" err="1">
                <a:solidFill>
                  <a:schemeClr val="dk2"/>
                </a:solidFill>
                <a:latin typeface="Trebuchet MS"/>
                <a:ea typeface="Trebuchet MS"/>
                <a:cs typeface="Trebuchet MS"/>
                <a:sym typeface="Trebuchet MS"/>
              </a:rPr>
              <a:t>seguente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frase</a:t>
            </a:r>
            <a:r>
              <a:rPr lang="en-US" sz="1200" dirty="0">
                <a:solidFill>
                  <a:schemeClr val="dk2"/>
                </a:solidFill>
                <a:latin typeface="Trebuchet MS"/>
                <a:ea typeface="Trebuchet MS"/>
                <a:cs typeface="Trebuchet MS"/>
                <a:sym typeface="Trebuchet MS"/>
              </a:rPr>
              <a:t> con </a:t>
            </a:r>
            <a:r>
              <a:rPr lang="en-US" sz="1200" dirty="0" err="1">
                <a:solidFill>
                  <a:schemeClr val="dk2"/>
                </a:solidFill>
                <a:latin typeface="Trebuchet MS"/>
                <a:ea typeface="Trebuchet MS"/>
                <a:cs typeface="Trebuchet MS"/>
                <a:sym typeface="Trebuchet MS"/>
              </a:rPr>
              <a:t>alcuni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punti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chiave</a:t>
            </a:r>
            <a:r>
              <a:rPr lang="en-US" sz="1200" dirty="0">
                <a:solidFill>
                  <a:schemeClr val="dk2"/>
                </a:solidFill>
                <a:latin typeface="Trebuchet MS"/>
                <a:ea typeface="Trebuchet MS"/>
                <a:cs typeface="Trebuchet MS"/>
                <a:sym typeface="Trebuchet MS"/>
              </a:rPr>
              <a:t> e </a:t>
            </a:r>
            <a:r>
              <a:rPr lang="en-US" sz="1200" dirty="0" err="1">
                <a:solidFill>
                  <a:schemeClr val="dk2"/>
                </a:solidFill>
                <a:latin typeface="Trebuchet MS"/>
                <a:ea typeface="Trebuchet MS"/>
                <a:cs typeface="Trebuchet MS"/>
                <a:sym typeface="Trebuchet MS"/>
              </a:rPr>
              <a:t>riportali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nella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sezione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risultati</a:t>
            </a:r>
            <a:r>
              <a:rPr lang="en-US" sz="1200" dirty="0">
                <a:solidFill>
                  <a:schemeClr val="dk2"/>
                </a:solidFill>
                <a:latin typeface="Trebuchet MS"/>
                <a:ea typeface="Trebuchet MS"/>
                <a:cs typeface="Trebuchet MS"/>
                <a:sym typeface="Trebuchet MS"/>
              </a:rPr>
              <a:t> di </a:t>
            </a:r>
            <a:r>
              <a:rPr lang="en-US" sz="1200" dirty="0" err="1">
                <a:solidFill>
                  <a:schemeClr val="dk2"/>
                </a:solidFill>
                <a:latin typeface="Trebuchet MS"/>
                <a:ea typeface="Trebuchet MS"/>
                <a:cs typeface="Trebuchet MS"/>
                <a:sym typeface="Trebuchet MS"/>
              </a:rPr>
              <a:t>apprendimento</a:t>
            </a:r>
            <a:r>
              <a:rPr lang="en-US" sz="1200" dirty="0">
                <a:solidFill>
                  <a:schemeClr val="dk2"/>
                </a:solidFill>
                <a:latin typeface="Trebuchet MS"/>
                <a:ea typeface="Trebuchet MS"/>
                <a:cs typeface="Trebuchet MS"/>
                <a:sym typeface="Trebuchet MS"/>
              </a:rPr>
              <a:t>” del </a:t>
            </a:r>
            <a:r>
              <a:rPr lang="en-US" sz="1200" dirty="0" err="1">
                <a:solidFill>
                  <a:schemeClr val="dk2"/>
                </a:solidFill>
                <a:latin typeface="Trebuchet MS"/>
                <a:ea typeface="Trebuchet MS"/>
                <a:cs typeface="Trebuchet MS"/>
                <a:sym typeface="Trebuchet MS"/>
              </a:rPr>
              <a:t>foglio</a:t>
            </a:r>
            <a:r>
              <a:rPr lang="en-US" sz="1200" dirty="0">
                <a:solidFill>
                  <a:schemeClr val="dk2"/>
                </a:solidFill>
                <a:latin typeface="Trebuchet MS"/>
                <a:ea typeface="Trebuchet MS"/>
                <a:cs typeface="Trebuchet MS"/>
                <a:sym typeface="Trebuchet MS"/>
              </a:rPr>
              <a:t> di </a:t>
            </a:r>
            <a:r>
              <a:rPr lang="en-US" sz="1200" dirty="0" err="1">
                <a:solidFill>
                  <a:schemeClr val="dk2"/>
                </a:solidFill>
                <a:latin typeface="Trebuchet MS"/>
                <a:ea typeface="Trebuchet MS"/>
                <a:cs typeface="Trebuchet MS"/>
                <a:sym typeface="Trebuchet MS"/>
              </a:rPr>
              <a:t>lavoro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Modello</a:t>
            </a:r>
            <a:r>
              <a:rPr lang="en-US" sz="1200" dirty="0">
                <a:solidFill>
                  <a:schemeClr val="dk2"/>
                </a:solidFill>
                <a:latin typeface="Trebuchet MS"/>
                <a:ea typeface="Trebuchet MS"/>
                <a:cs typeface="Trebuchet MS"/>
                <a:sym typeface="Trebuchet MS"/>
              </a:rPr>
              <a:t> di piano di </a:t>
            </a:r>
            <a:r>
              <a:rPr lang="en-US" sz="1200" dirty="0" err="1">
                <a:solidFill>
                  <a:schemeClr val="dk2"/>
                </a:solidFill>
                <a:latin typeface="Trebuchet MS"/>
                <a:ea typeface="Trebuchet MS"/>
                <a:cs typeface="Trebuchet MS"/>
                <a:sym typeface="Trebuchet MS"/>
              </a:rPr>
              <a:t>lezione</a:t>
            </a:r>
            <a:r>
              <a:rPr lang="en-US" sz="1200" dirty="0">
                <a:solidFill>
                  <a:schemeClr val="dk2"/>
                </a:solidFill>
                <a:latin typeface="Trebuchet MS"/>
                <a:ea typeface="Trebuchet MS"/>
                <a:cs typeface="Trebuchet MS"/>
                <a:sym typeface="Trebuchet MS"/>
              </a:rPr>
              <a:t>”. </a:t>
            </a:r>
            <a:endParaRPr dirty="0"/>
          </a:p>
          <a:p>
            <a:pPr marL="0" marR="0" lvl="0" indent="0" algn="l" rtl="0">
              <a:spcBef>
                <a:spcPts val="1000"/>
              </a:spcBef>
              <a:spcAft>
                <a:spcPts val="0"/>
              </a:spcAft>
              <a:buClr>
                <a:schemeClr val="accent1"/>
              </a:buClr>
              <a:buSzPts val="960"/>
              <a:buFont typeface="Noto Sans Symbols"/>
              <a:buNone/>
            </a:pPr>
            <a:r>
              <a:rPr lang="en-US" sz="1200" dirty="0">
                <a:solidFill>
                  <a:schemeClr val="dk2"/>
                </a:solidFill>
                <a:latin typeface="Trebuchet MS"/>
                <a:ea typeface="Trebuchet MS"/>
                <a:cs typeface="Trebuchet MS"/>
                <a:sym typeface="Trebuchet MS"/>
              </a:rPr>
              <a:t>“Al </a:t>
            </a:r>
            <a:r>
              <a:rPr lang="en-US" sz="1200" dirty="0" err="1">
                <a:solidFill>
                  <a:schemeClr val="dk2"/>
                </a:solidFill>
                <a:latin typeface="Trebuchet MS"/>
                <a:ea typeface="Trebuchet MS"/>
                <a:cs typeface="Trebuchet MS"/>
                <a:sym typeface="Trebuchet MS"/>
              </a:rPr>
              <a:t>termine</a:t>
            </a:r>
            <a:r>
              <a:rPr lang="en-US" sz="1200" dirty="0">
                <a:solidFill>
                  <a:schemeClr val="dk2"/>
                </a:solidFill>
                <a:latin typeface="Trebuchet MS"/>
                <a:ea typeface="Trebuchet MS"/>
                <a:cs typeface="Trebuchet MS"/>
                <a:sym typeface="Trebuchet MS"/>
              </a:rPr>
              <a:t> di </a:t>
            </a:r>
            <a:r>
              <a:rPr lang="en-US" sz="1200" dirty="0" err="1">
                <a:solidFill>
                  <a:schemeClr val="dk2"/>
                </a:solidFill>
                <a:latin typeface="Trebuchet MS"/>
                <a:ea typeface="Trebuchet MS"/>
                <a:cs typeface="Trebuchet MS"/>
                <a:sym typeface="Trebuchet MS"/>
              </a:rPr>
              <a:t>questa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sessione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gli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studenti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saranno</a:t>
            </a:r>
            <a:r>
              <a:rPr lang="en-US" sz="1200" dirty="0">
                <a:solidFill>
                  <a:schemeClr val="dk2"/>
                </a:solidFill>
                <a:latin typeface="Trebuchet MS"/>
                <a:ea typeface="Trebuchet MS"/>
                <a:cs typeface="Trebuchet MS"/>
                <a:sym typeface="Trebuchet MS"/>
              </a:rPr>
              <a:t> in </a:t>
            </a:r>
            <a:r>
              <a:rPr lang="en-US" sz="1200" dirty="0" err="1">
                <a:solidFill>
                  <a:schemeClr val="dk2"/>
                </a:solidFill>
                <a:latin typeface="Trebuchet MS"/>
                <a:ea typeface="Trebuchet MS"/>
                <a:cs typeface="Trebuchet MS"/>
                <a:sym typeface="Trebuchet MS"/>
              </a:rPr>
              <a:t>grado</a:t>
            </a:r>
            <a:r>
              <a:rPr lang="en-US" sz="1200" dirty="0">
                <a:solidFill>
                  <a:schemeClr val="dk2"/>
                </a:solidFill>
                <a:latin typeface="Trebuchet MS"/>
                <a:ea typeface="Trebuchet MS"/>
                <a:cs typeface="Trebuchet MS"/>
                <a:sym typeface="Trebuchet MS"/>
              </a:rPr>
              <a:t> di…”</a:t>
            </a:r>
            <a:endParaRPr dirty="0"/>
          </a:p>
          <a:p>
            <a:pPr marL="0" marR="0" lvl="0" indent="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dirty="0">
              <a:solidFill>
                <a:schemeClr val="dk2"/>
              </a:solidFill>
              <a:latin typeface="Trebuchet MS"/>
              <a:ea typeface="Trebuchet MS"/>
              <a:cs typeface="Trebuchet MS"/>
              <a:sym typeface="Trebuchet MS"/>
            </a:endParaRPr>
          </a:p>
        </p:txBody>
      </p:sp>
      <p:sp>
        <p:nvSpPr>
          <p:cNvPr id="448" name="Google Shape;448;p29"/>
          <p:cNvSpPr txBox="1"/>
          <p:nvPr/>
        </p:nvSpPr>
        <p:spPr>
          <a:xfrm>
            <a:off x="352585" y="3429000"/>
            <a:ext cx="4016220" cy="1815180"/>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Passo 3: Pianifica l’apertura e l’introduzione della sessione (5 minuti)</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Chiediti: come darai il benvenuto agli studenti e presenterai la piattaforma? Come incoraggerai la partecipazione e susciterai interesse?</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Completa la sezione “Introduzione e attività di rompighiaccio” del foglio di lavoro “Modello di piano didattico”. </a:t>
            </a:r>
            <a:endParaRPr/>
          </a:p>
          <a:p>
            <a:pPr marL="0" marR="0" lvl="0" indent="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sp>
        <p:nvSpPr>
          <p:cNvPr id="449" name="Google Shape;449;p29"/>
          <p:cNvSpPr txBox="1"/>
          <p:nvPr/>
        </p:nvSpPr>
        <p:spPr>
          <a:xfrm>
            <a:off x="5857696" y="3691392"/>
            <a:ext cx="5773472" cy="2987546"/>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fontScale="92500"/>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4: Pianifica le attività della sessione (20 minuti)</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Poiché la sessione dura un’ora, il tempo dovrebbe essere suddiviso in tre attività da 15 minuti ciascuna o in due attività da 22 minuti ciascuna.</a:t>
            </a:r>
            <a:endParaRPr/>
          </a:p>
          <a:p>
            <a:pPr marL="742950" marR="0" lvl="1" indent="-285750" algn="l" rtl="0">
              <a:spcBef>
                <a:spcPts val="1000"/>
              </a:spcBef>
              <a:spcAft>
                <a:spcPts val="0"/>
              </a:spcAft>
              <a:buClr>
                <a:schemeClr val="accent1"/>
              </a:buClr>
              <a:buSzPts val="960"/>
              <a:buFont typeface="Noto Sans Symbols"/>
              <a:buChar char="❖"/>
            </a:pPr>
            <a:r>
              <a:rPr lang="en-US" sz="1200" b="0" i="0" u="none" strike="noStrike" cap="none">
                <a:solidFill>
                  <a:schemeClr val="dk2"/>
                </a:solidFill>
                <a:latin typeface="Trebuchet MS"/>
                <a:ea typeface="Trebuchet MS"/>
                <a:cs typeface="Trebuchet MS"/>
                <a:sym typeface="Trebuchet MS"/>
              </a:rPr>
              <a:t>Attività 1: Dimostrazione della navigazione sulla piattaforma</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Chiediti: quali funzionalità della piattaforma illustrerai? Completa la sezione “Attività 1” del foglio di lavoro “Modello di piano didattico”. </a:t>
            </a:r>
            <a:endParaRPr/>
          </a:p>
          <a:p>
            <a:pPr marL="742950" marR="0" lvl="1" indent="-285750" algn="l" rtl="0">
              <a:spcBef>
                <a:spcPts val="1000"/>
              </a:spcBef>
              <a:spcAft>
                <a:spcPts val="0"/>
              </a:spcAft>
              <a:buClr>
                <a:schemeClr val="accent1"/>
              </a:buClr>
              <a:buSzPts val="960"/>
              <a:buFont typeface="Noto Sans Symbols"/>
              <a:buChar char="❖"/>
            </a:pPr>
            <a:r>
              <a:rPr lang="en-US" sz="1200" b="0" i="0" u="none" strike="noStrike" cap="none">
                <a:solidFill>
                  <a:schemeClr val="dk2"/>
                </a:solidFill>
                <a:latin typeface="Trebuchet MS"/>
                <a:ea typeface="Trebuchet MS"/>
                <a:cs typeface="Trebuchet MS"/>
                <a:sym typeface="Trebuchet MS"/>
              </a:rPr>
              <a:t>Pianifica altre attività</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Chiediti: in che modo gli studenti si eserciteranno nell’uso della piattaforma? Progetta un paio di attività che consentano agli studenti di navigare nella piattaforma (ad esempio, accedere a risorse quali il quiz e il video dell’esperto, aprire diversi moduli, ecc.). Completa le sezioni “Attività 2 e 3” del foglio di lavoro “Modello di piano didattico”. </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Durante lo sviluppo delle attività, compilate la colonna “Incoraggiare la partecipazione attiva”. </a:t>
            </a:r>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p:txBody>
      </p:sp>
      <p:cxnSp>
        <p:nvCxnSpPr>
          <p:cNvPr id="450" name="Google Shape;450;p29"/>
          <p:cNvCxnSpPr/>
          <p:nvPr/>
        </p:nvCxnSpPr>
        <p:spPr>
          <a:xfrm rot="10800000" flipH="1">
            <a:off x="4529890" y="1641997"/>
            <a:ext cx="1185000" cy="6444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451" name="Google Shape;451;p29"/>
          <p:cNvCxnSpPr/>
          <p:nvPr/>
        </p:nvCxnSpPr>
        <p:spPr>
          <a:xfrm flipH="1">
            <a:off x="4472790" y="2939516"/>
            <a:ext cx="1253400" cy="10863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452" name="Google Shape;452;p29"/>
          <p:cNvCxnSpPr/>
          <p:nvPr/>
        </p:nvCxnSpPr>
        <p:spPr>
          <a:xfrm rot="10800000" flipH="1">
            <a:off x="4513064" y="4561257"/>
            <a:ext cx="1213200" cy="372900"/>
          </a:xfrm>
          <a:prstGeom prst="curvedConnector3">
            <a:avLst>
              <a:gd name="adj1" fmla="val 50000"/>
            </a:avLst>
          </a:prstGeom>
          <a:noFill/>
          <a:ln w="12700" cap="rnd" cmpd="sng">
            <a:solidFill>
              <a:schemeClr val="accent1"/>
            </a:solidFill>
            <a:prstDash val="solid"/>
            <a:round/>
            <a:headEnd type="none" w="sm" len="sm"/>
            <a:tailEnd type="triangle" w="med" len="med"/>
          </a:ln>
        </p:spPr>
      </p:cxnSp>
      <p:sp>
        <p:nvSpPr>
          <p:cNvPr id="453" name="Google Shape;453;p29"/>
          <p:cNvSpPr txBox="1"/>
          <p:nvPr/>
        </p:nvSpPr>
        <p:spPr>
          <a:xfrm>
            <a:off x="352585" y="1641893"/>
            <a:ext cx="3930997" cy="1600837"/>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1: Prepararsi all’attività (5 min)</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Formate nuovamente le coppie</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Accedete a un computer o a un tablet</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Accedete alla piattaforma</a:t>
            </a:r>
            <a:endParaRPr/>
          </a:p>
          <a:p>
            <a:pPr marL="342900" marR="0" lvl="0" indent="-281940" algn="ctr"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p:txBody>
      </p:sp>
      <p:sp>
        <p:nvSpPr>
          <p:cNvPr id="454" name="Google Shape;454;p29"/>
          <p:cNvSpPr txBox="1"/>
          <p:nvPr/>
        </p:nvSpPr>
        <p:spPr>
          <a:xfrm>
            <a:off x="352585" y="5430450"/>
            <a:ext cx="4016220" cy="1248488"/>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5: Condivisione e riflessione (5 minuti)</a:t>
            </a:r>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 coppie, condividete: </a:t>
            </a:r>
            <a:endParaRPr/>
          </a:p>
          <a:p>
            <a:pPr marL="742950" marR="0" lvl="1" indent="-285750" algn="l" rtl="0">
              <a:spcBef>
                <a:spcPts val="1000"/>
              </a:spcBef>
              <a:spcAft>
                <a:spcPts val="0"/>
              </a:spcAft>
              <a:buClr>
                <a:schemeClr val="accent1"/>
              </a:buClr>
              <a:buSzPts val="960"/>
              <a:buFont typeface="Noto Sans Symbols"/>
              <a:buChar char="❖"/>
            </a:pPr>
            <a:r>
              <a:rPr lang="en-US" sz="1200" b="0" i="0" u="none" strike="noStrike" cap="none">
                <a:solidFill>
                  <a:schemeClr val="dk2"/>
                </a:solidFill>
                <a:latin typeface="Trebuchet MS"/>
                <a:ea typeface="Trebuchet MS"/>
                <a:cs typeface="Trebuchet MS"/>
                <a:sym typeface="Trebuchet MS"/>
              </a:rPr>
              <a:t>Una strategia di facilitazione</a:t>
            </a:r>
            <a:endParaRPr/>
          </a:p>
          <a:p>
            <a:pPr marL="742950" marR="0" lvl="1" indent="-285750" algn="l" rtl="0">
              <a:spcBef>
                <a:spcPts val="1000"/>
              </a:spcBef>
              <a:spcAft>
                <a:spcPts val="0"/>
              </a:spcAft>
              <a:buClr>
                <a:schemeClr val="accent1"/>
              </a:buClr>
              <a:buSzPts val="960"/>
              <a:buFont typeface="Noto Sans Symbols"/>
              <a:buChar char="❖"/>
            </a:pPr>
            <a:r>
              <a:rPr lang="en-US" sz="1200" b="0" i="0" u="none" strike="noStrike" cap="none">
                <a:solidFill>
                  <a:schemeClr val="dk2"/>
                </a:solidFill>
                <a:latin typeface="Trebuchet MS"/>
                <a:ea typeface="Trebuchet MS"/>
                <a:cs typeface="Trebuchet MS"/>
                <a:sym typeface="Trebuchet MS"/>
              </a:rPr>
              <a:t>Un'idea per coinvolgere gli studenti</a:t>
            </a:r>
            <a:endParaRPr/>
          </a:p>
          <a:p>
            <a:pPr marL="0" marR="0" lvl="0" indent="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cxnSp>
        <p:nvCxnSpPr>
          <p:cNvPr id="455" name="Google Shape;455;p29"/>
          <p:cNvCxnSpPr/>
          <p:nvPr/>
        </p:nvCxnSpPr>
        <p:spPr>
          <a:xfrm flipH="1">
            <a:off x="4529790" y="5805376"/>
            <a:ext cx="1196400" cy="471900"/>
          </a:xfrm>
          <a:prstGeom prst="curvedConnector3">
            <a:avLst>
              <a:gd name="adj1" fmla="val 50000"/>
            </a:avLst>
          </a:prstGeom>
          <a:noFill/>
          <a:ln w="12700" cap="rnd" cmpd="sng">
            <a:solidFill>
              <a:schemeClr val="accent1"/>
            </a:solidFill>
            <a:prstDash val="solid"/>
            <a:round/>
            <a:headEnd type="none" w="sm" len="sm"/>
            <a:tailEnd type="triangle"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0"/>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62" name="Google Shape;462;p30"/>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Link al portfolio del formatore</a:t>
            </a:r>
            <a:endParaRPr>
              <a:solidFill>
                <a:srgbClr val="255839"/>
              </a:solidFill>
            </a:endParaRPr>
          </a:p>
        </p:txBody>
      </p:sp>
      <p:sp>
        <p:nvSpPr>
          <p:cNvPr id="463" name="Google Shape;463;p30"/>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modulo contribuisce al Portfolio del formatore attraverso:</a:t>
            </a:r>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endParaRPr/>
          </a:p>
          <a:p>
            <a:pPr marL="342900" lvl="0" indent="-342900" algn="l" rtl="0">
              <a:spcBef>
                <a:spcPts val="1000"/>
              </a:spcBef>
              <a:spcAft>
                <a:spcPts val="0"/>
              </a:spcAft>
              <a:buSzPts val="1440"/>
              <a:buChar char="►"/>
            </a:pPr>
            <a:r>
              <a:rPr lang="en-US" b="1"/>
              <a:t>attività di navigazione nell’LMS/nel programma didattico e schema del piano didattico</a:t>
            </a:r>
            <a:endParaRPr/>
          </a:p>
        </p:txBody>
      </p:sp>
      <p:pic>
        <p:nvPicPr>
          <p:cNvPr id="464" name="Google Shape;464;p30"/>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1"/>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Domande di riflessione</a:t>
            </a:r>
            <a:endParaRPr>
              <a:solidFill>
                <a:srgbClr val="255839"/>
              </a:solidFill>
            </a:endParaRPr>
          </a:p>
        </p:txBody>
      </p:sp>
      <p:sp>
        <p:nvSpPr>
          <p:cNvPr id="471" name="Google Shape;471;p31"/>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Domande di riflessione:</a:t>
            </a:r>
            <a:endParaRPr/>
          </a:p>
          <a:p>
            <a:pPr marL="342900" lvl="0" indent="-342900" algn="l" rtl="0">
              <a:spcBef>
                <a:spcPts val="1000"/>
              </a:spcBef>
              <a:spcAft>
                <a:spcPts val="0"/>
              </a:spcAft>
              <a:buSzPts val="1440"/>
              <a:buChar char="►"/>
            </a:pPr>
            <a:r>
              <a:rPr lang="en-US"/>
              <a:t>Cosa ti ha aiutato a comprendere questa attività riguardo alla facilitazione dell’apprendimento online o misto? </a:t>
            </a:r>
            <a:endParaRPr/>
          </a:p>
          <a:p>
            <a:pPr marL="342900" lvl="0" indent="-342900" algn="l" rtl="0">
              <a:spcBef>
                <a:spcPts val="1000"/>
              </a:spcBef>
              <a:spcAft>
                <a:spcPts val="0"/>
              </a:spcAft>
              <a:buSzPts val="1440"/>
              <a:buChar char="►"/>
            </a:pPr>
            <a:r>
              <a:rPr lang="en-US"/>
              <a:t>Quali strategie o approcci sarebbero più efficaci per supportare gli studenti durante il percorso del corso ESE? </a:t>
            </a:r>
            <a:endParaRPr/>
          </a:p>
          <a:p>
            <a:pPr marL="342900" lvl="0" indent="-342900" algn="l" rtl="0">
              <a:spcBef>
                <a:spcPts val="1000"/>
              </a:spcBef>
              <a:spcAft>
                <a:spcPts val="0"/>
              </a:spcAft>
              <a:buSzPts val="1440"/>
              <a:buChar char="►"/>
            </a:pPr>
            <a:r>
              <a:rPr lang="en-US"/>
              <a:t>Come potresti adattare il tuo approccio di facilitazione alle esigenze, alle competenze digitali o alle preferenze di apprendimento dei tuoi studenti? </a:t>
            </a:r>
            <a:endParaRPr/>
          </a:p>
          <a:p>
            <a:pPr marL="342900" lvl="0" indent="-342900" algn="l" rtl="0">
              <a:spcBef>
                <a:spcPts val="1000"/>
              </a:spcBef>
              <a:spcAft>
                <a:spcPts val="0"/>
              </a:spcAft>
              <a:buSzPts val="1440"/>
              <a:buChar char="►"/>
            </a:pPr>
            <a:r>
              <a:rPr lang="en-US"/>
              <a:t>Quali elementi del tuo piano di facilitazione sarebbero più importanti per promuovere il coinvolgimento, la fiducia e la partecipazione degli studenti?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32"/>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Attività di apprendimento autonomo: </a:t>
            </a:r>
            <a:br>
              <a:rPr lang="en-US">
                <a:solidFill>
                  <a:srgbClr val="255839"/>
                </a:solidFill>
              </a:rPr>
            </a:br>
            <a:r>
              <a:rPr lang="en-US">
                <a:solidFill>
                  <a:srgbClr val="255839"/>
                </a:solidFill>
              </a:rPr>
              <a:t>Supportare gli studenti negli ambienti di apprendimento online</a:t>
            </a:r>
            <a:endParaRPr>
              <a:solidFill>
                <a:srgbClr val="255839"/>
              </a:solidFill>
            </a:endParaRPr>
          </a:p>
        </p:txBody>
      </p:sp>
      <p:sp>
        <p:nvSpPr>
          <p:cNvPr id="478" name="Google Shape;478;p32"/>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79" name="Google Shape;479;p32"/>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
        <p:nvSpPr>
          <p:cNvPr id="480" name="Google Shape;480;p32"/>
          <p:cNvSpPr txBox="1"/>
          <p:nvPr/>
        </p:nvSpPr>
        <p:spPr>
          <a:xfrm>
            <a:off x="551770" y="2329891"/>
            <a:ext cx="5852547" cy="1508183"/>
          </a:xfrm>
          <a:prstGeom prst="rect">
            <a:avLst/>
          </a:prstGeom>
          <a:noFill/>
          <a:ln>
            <a:noFill/>
          </a:ln>
        </p:spPr>
        <p:txBody>
          <a:bodyPr spcFirstLastPara="1" wrap="square" lIns="0" tIns="0" rIns="0" bIns="0" anchor="t" anchorCtr="0">
            <a:normAutofit fontScale="92500" lnSpcReduction="20000"/>
          </a:bodyPr>
          <a:lstStyle/>
          <a:p>
            <a:pPr marL="0" marR="0" lvl="0" indent="0" algn="l" rtl="0">
              <a:spcBef>
                <a:spcPts val="0"/>
              </a:spcBef>
              <a:spcAft>
                <a:spcPts val="0"/>
              </a:spcAft>
              <a:buClr>
                <a:schemeClr val="accent1"/>
              </a:buClr>
              <a:buSzPct val="80000"/>
              <a:buFont typeface="Noto Sans Symbols"/>
              <a:buNone/>
            </a:pPr>
            <a:r>
              <a:rPr lang="en-US" sz="1800">
                <a:solidFill>
                  <a:schemeClr val="dk2"/>
                </a:solidFill>
                <a:latin typeface="Trebuchet MS"/>
                <a:ea typeface="Trebuchet MS"/>
                <a:cs typeface="Trebuchet MS"/>
                <a:sym typeface="Trebuchet MS"/>
              </a:rPr>
              <a:t>Modalità di svolgimento: </a:t>
            </a:r>
            <a:endParaRPr/>
          </a:p>
          <a:p>
            <a:pPr marL="342900" marR="0" lvl="0" indent="-342900" algn="l" rtl="0">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Durata: 1 ora</a:t>
            </a:r>
            <a:endParaRPr/>
          </a:p>
          <a:p>
            <a:pPr marL="342900" marR="0" lvl="0" indent="-342900" algn="l" rtl="0">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Materiale necessario: foglio bianco e penna + accesso a un tablet o a un computer + il foglio di lavoro “Strategia di supporto allo studente” e il foglio di lavoro “Lista di controllo per il formatore”.</a:t>
            </a:r>
            <a:endParaRPr/>
          </a:p>
          <a:p>
            <a:pPr marL="0" marR="0" lvl="0" indent="0"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3"/>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dell'attività autonoma</a:t>
            </a:r>
            <a:endParaRPr>
              <a:solidFill>
                <a:srgbClr val="255839"/>
              </a:solidFill>
            </a:endParaRPr>
          </a:p>
        </p:txBody>
      </p:sp>
      <p:sp>
        <p:nvSpPr>
          <p:cNvPr id="487" name="Google Shape;487;p33"/>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fontScale="92500" lnSpcReduction="20000"/>
          </a:bodyPr>
          <a:lstStyle/>
          <a:p>
            <a:pPr marL="0" lvl="0" indent="0" algn="l" rtl="0">
              <a:spcBef>
                <a:spcPts val="0"/>
              </a:spcBef>
              <a:spcAft>
                <a:spcPts val="0"/>
              </a:spcAft>
              <a:buSzPct val="80000"/>
              <a:buNone/>
            </a:pPr>
            <a:endParaRPr/>
          </a:p>
          <a:p>
            <a:pPr marL="0" lvl="0" indent="0" algn="l" rtl="0">
              <a:spcBef>
                <a:spcPts val="1000"/>
              </a:spcBef>
              <a:spcAft>
                <a:spcPts val="0"/>
              </a:spcAft>
              <a:buSzPct val="80000"/>
              <a:buNone/>
            </a:pPr>
            <a:endParaRPr/>
          </a:p>
          <a:p>
            <a:pPr marL="0" lvl="0" indent="0" algn="l" rtl="0">
              <a:spcBef>
                <a:spcPts val="1000"/>
              </a:spcBef>
              <a:spcAft>
                <a:spcPts val="0"/>
              </a:spcAft>
              <a:buSzPct val="80000"/>
              <a:buNone/>
            </a:pPr>
            <a:r>
              <a:rPr lang="en-US"/>
              <a:t>Al termine dell'attività, i partecipanti dovrebbero produrre:</a:t>
            </a:r>
            <a:endParaRPr/>
          </a:p>
          <a:p>
            <a:pPr marL="0" lvl="0" indent="0" algn="l" rtl="0">
              <a:spcBef>
                <a:spcPts val="1000"/>
              </a:spcBef>
              <a:spcAft>
                <a:spcPts val="0"/>
              </a:spcAft>
              <a:buSzPct val="80000"/>
              <a:buNone/>
            </a:pPr>
            <a:endParaRPr/>
          </a:p>
          <a:p>
            <a:pPr marL="0" lvl="0" indent="0" algn="ctr" rtl="0">
              <a:spcBef>
                <a:spcPts val="1000"/>
              </a:spcBef>
              <a:spcAft>
                <a:spcPts val="0"/>
              </a:spcAft>
              <a:buSzPct val="80000"/>
              <a:buNone/>
            </a:pPr>
            <a:r>
              <a:rPr lang="en-US" b="1"/>
              <a:t>Un “Modello di pianificazione del supporto allo studente” –</a:t>
            </a:r>
            <a:endParaRPr/>
          </a:p>
          <a:p>
            <a:pPr marL="0" lvl="0" indent="0" algn="ctr" rtl="0">
              <a:spcBef>
                <a:spcPts val="1000"/>
              </a:spcBef>
              <a:spcAft>
                <a:spcPts val="0"/>
              </a:spcAft>
              <a:buSzPct val="80000"/>
              <a:buNone/>
            </a:pPr>
            <a:r>
              <a:rPr lang="en-US"/>
              <a:t> Una risorsa pratica di pianificazione pensata per aiutare i formatori ad anticipare le difficoltà degli studenti negli ambienti di apprendimento online e a individuare strategie e azioni di supporto adeguate.</a:t>
            </a:r>
            <a:endParaRPr/>
          </a:p>
          <a:p>
            <a:pPr marL="0" lvl="0" indent="0" algn="ctr" rtl="0">
              <a:spcBef>
                <a:spcPts val="1000"/>
              </a:spcBef>
              <a:spcAft>
                <a:spcPts val="0"/>
              </a:spcAft>
              <a:buSzPct val="80000"/>
              <a:buNone/>
            </a:pPr>
            <a:endParaRPr sz="1400">
              <a:solidFill>
                <a:schemeClr val="dk2"/>
              </a:solidFill>
              <a:latin typeface="Trebuchet MS"/>
              <a:ea typeface="Trebuchet MS"/>
              <a:cs typeface="Trebuchet MS"/>
              <a:sym typeface="Trebuchet MS"/>
            </a:endParaRPr>
          </a:p>
          <a:p>
            <a:pPr marL="57150" lvl="0" indent="0" algn="l" rtl="0">
              <a:spcBef>
                <a:spcPts val="1000"/>
              </a:spcBef>
              <a:spcAft>
                <a:spcPts val="0"/>
              </a:spcAft>
              <a:buSzPct val="80000"/>
              <a:buNone/>
            </a:pPr>
            <a:r>
              <a:rPr lang="en-US" sz="1400">
                <a:solidFill>
                  <a:schemeClr val="dk2"/>
                </a:solidFill>
                <a:latin typeface="Trebuchet MS"/>
                <a:ea typeface="Trebuchet MS"/>
                <a:cs typeface="Trebuchet MS"/>
                <a:sym typeface="Trebuchet MS"/>
              </a:rPr>
              <a:t>Al termine di questa attività, sarete in grado di: </a:t>
            </a:r>
            <a:endParaRPr/>
          </a:p>
          <a:p>
            <a:pPr marL="742950" lvl="1" indent="-285750" algn="l" rtl="0">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Identificare e anticipare le difficoltà comuni che gli studenti potrebbero incontrare negli ambienti di apprendimento online e autogestito. </a:t>
            </a:r>
            <a:endParaRPr/>
          </a:p>
          <a:p>
            <a:pPr marL="742950" lvl="1" indent="-285750" algn="l" rtl="0">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Riflettere sulle possibili cause e sugli ostacoli che influenzano la partecipazione e il coinvolgimento degli studenti. </a:t>
            </a:r>
            <a:endParaRPr/>
          </a:p>
          <a:p>
            <a:pPr marL="742950" lvl="1" indent="-285750" algn="l" rtl="0">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Sviluppare strategie di supporto pratiche e incentrate sugli studenti </a:t>
            </a:r>
            <a:endParaRPr/>
          </a:p>
          <a:p>
            <a:pPr marL="742950" lvl="1" indent="-285750" algn="l" rtl="0">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Individuare risorse e azioni in grado di migliorare la fiducia, la partecipazione e il coinvolgimento degli studenti nei contesti di e-learning. </a:t>
            </a:r>
            <a:endParaRPr/>
          </a:p>
          <a:p>
            <a:pPr marL="342900" lvl="0" indent="-258318" algn="l" rtl="0">
              <a:spcBef>
                <a:spcPts val="1000"/>
              </a:spcBef>
              <a:spcAft>
                <a:spcPts val="0"/>
              </a:spcAft>
              <a:buSzPct val="800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4"/>
          <p:cNvSpPr txBox="1">
            <a:spLocks noGrp="1"/>
          </p:cNvSpPr>
          <p:nvPr>
            <p:ph type="body" idx="2"/>
          </p:nvPr>
        </p:nvSpPr>
        <p:spPr>
          <a:xfrm>
            <a:off x="5601519" y="1595254"/>
            <a:ext cx="4248456" cy="1448735"/>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fontScale="92500"/>
          </a:bodyPr>
          <a:lstStyle/>
          <a:p>
            <a:pPr marL="342900" lvl="0" indent="-342900" algn="l" rtl="0">
              <a:spcBef>
                <a:spcPts val="0"/>
              </a:spcBef>
              <a:spcAft>
                <a:spcPts val="0"/>
              </a:spcAft>
              <a:buSzPts val="880"/>
              <a:buChar char="►"/>
            </a:pPr>
            <a:r>
              <a:rPr lang="en-US" sz="1100" dirty="0"/>
              <a:t>Fase 2: </a:t>
            </a:r>
            <a:r>
              <a:rPr lang="en-US" sz="1100" dirty="0" err="1"/>
              <a:t>Riflessione</a:t>
            </a:r>
            <a:r>
              <a:rPr lang="en-US" sz="1100" dirty="0"/>
              <a:t> </a:t>
            </a:r>
            <a:r>
              <a:rPr lang="en-US" sz="1100" dirty="0" err="1"/>
              <a:t>sul</a:t>
            </a:r>
            <a:r>
              <a:rPr lang="en-US" sz="1100" dirty="0"/>
              <a:t> video (10 </a:t>
            </a:r>
            <a:r>
              <a:rPr lang="en-US" sz="1100" dirty="0" err="1"/>
              <a:t>minuti</a:t>
            </a:r>
            <a:r>
              <a:rPr lang="en-US" sz="1100" dirty="0"/>
              <a:t>)</a:t>
            </a:r>
            <a:endParaRPr dirty="0"/>
          </a:p>
          <a:p>
            <a:pPr marL="342900" lvl="0" indent="-342900" algn="ctr" rtl="0">
              <a:spcBef>
                <a:spcPts val="1000"/>
              </a:spcBef>
              <a:spcAft>
                <a:spcPts val="0"/>
              </a:spcAft>
              <a:buSzPts val="880"/>
              <a:buFont typeface="Noto Sans Symbols"/>
              <a:buChar char="❖"/>
            </a:pPr>
            <a:r>
              <a:rPr lang="en-US" sz="1100" dirty="0"/>
              <a:t>Quali </a:t>
            </a:r>
            <a:r>
              <a:rPr lang="en-US" sz="1100" dirty="0" err="1"/>
              <a:t>sono</a:t>
            </a:r>
            <a:r>
              <a:rPr lang="en-US" sz="1100" dirty="0"/>
              <a:t> le </a:t>
            </a:r>
            <a:r>
              <a:rPr lang="en-US" sz="1100" dirty="0" err="1"/>
              <a:t>sfide</a:t>
            </a:r>
            <a:r>
              <a:rPr lang="en-US" sz="1100" dirty="0"/>
              <a:t> </a:t>
            </a:r>
            <a:r>
              <a:rPr lang="en-US" sz="1100" dirty="0" err="1"/>
              <a:t>rilevanti</a:t>
            </a:r>
            <a:r>
              <a:rPr lang="en-US" sz="1100" dirty="0"/>
              <a:t> per </a:t>
            </a:r>
            <a:r>
              <a:rPr lang="en-US" sz="1100" dirty="0" err="1"/>
              <a:t>i</a:t>
            </a:r>
            <a:r>
              <a:rPr lang="en-US" sz="1100" dirty="0"/>
              <a:t> </a:t>
            </a:r>
            <a:r>
              <a:rPr lang="en-US" sz="1100" dirty="0" err="1"/>
              <a:t>tuoi</a:t>
            </a:r>
            <a:r>
              <a:rPr lang="en-US" sz="1100" dirty="0"/>
              <a:t> </a:t>
            </a:r>
            <a:r>
              <a:rPr lang="en-US" sz="1100" dirty="0" err="1"/>
              <a:t>studenti</a:t>
            </a:r>
            <a:r>
              <a:rPr lang="en-US" sz="1100" dirty="0"/>
              <a:t>? </a:t>
            </a:r>
            <a:endParaRPr dirty="0"/>
          </a:p>
          <a:p>
            <a:pPr marL="342900" lvl="0" indent="-342900" algn="ctr" rtl="0">
              <a:spcBef>
                <a:spcPts val="1000"/>
              </a:spcBef>
              <a:spcAft>
                <a:spcPts val="0"/>
              </a:spcAft>
              <a:buSzPts val="880"/>
              <a:buFont typeface="Noto Sans Symbols"/>
              <a:buChar char="❖"/>
            </a:pPr>
            <a:r>
              <a:rPr lang="en-US" sz="1100" dirty="0"/>
              <a:t>I </a:t>
            </a:r>
            <a:r>
              <a:rPr lang="en-US" sz="1100" dirty="0" err="1"/>
              <a:t>tuoi</a:t>
            </a:r>
            <a:r>
              <a:rPr lang="en-US" sz="1100" dirty="0"/>
              <a:t> </a:t>
            </a:r>
            <a:r>
              <a:rPr lang="en-US" sz="1100" dirty="0" err="1"/>
              <a:t>studenti</a:t>
            </a:r>
            <a:r>
              <a:rPr lang="en-US" sz="1100" dirty="0"/>
              <a:t> </a:t>
            </a:r>
            <a:r>
              <a:rPr lang="en-US" sz="1100" dirty="0" err="1"/>
              <a:t>hanno</a:t>
            </a:r>
            <a:r>
              <a:rPr lang="en-US" sz="1100" dirty="0"/>
              <a:t> </a:t>
            </a:r>
            <a:r>
              <a:rPr lang="en-US" sz="1100" dirty="0" err="1"/>
              <a:t>già</a:t>
            </a:r>
            <a:r>
              <a:rPr lang="en-US" sz="1100" dirty="0"/>
              <a:t> </a:t>
            </a:r>
            <a:r>
              <a:rPr lang="en-US" sz="1100" dirty="0" err="1"/>
              <a:t>affrontato</a:t>
            </a:r>
            <a:r>
              <a:rPr lang="en-US" sz="1100" dirty="0"/>
              <a:t> </a:t>
            </a:r>
            <a:r>
              <a:rPr lang="en-US" sz="1100" dirty="0" err="1"/>
              <a:t>queste</a:t>
            </a:r>
            <a:r>
              <a:rPr lang="en-US" sz="1100" dirty="0"/>
              <a:t> </a:t>
            </a:r>
            <a:r>
              <a:rPr lang="en-US" sz="1100" dirty="0" err="1"/>
              <a:t>sfide</a:t>
            </a:r>
            <a:r>
              <a:rPr lang="en-US" sz="1100" dirty="0"/>
              <a:t>? </a:t>
            </a:r>
            <a:endParaRPr dirty="0"/>
          </a:p>
          <a:p>
            <a:pPr marL="342900" lvl="0" indent="-342900" algn="ctr" rtl="0">
              <a:spcBef>
                <a:spcPts val="1000"/>
              </a:spcBef>
              <a:spcAft>
                <a:spcPts val="0"/>
              </a:spcAft>
              <a:buSzPts val="880"/>
              <a:buFont typeface="Noto Sans Symbols"/>
              <a:buChar char="❖"/>
            </a:pPr>
            <a:r>
              <a:rPr lang="en-US" sz="1100" dirty="0"/>
              <a:t>Ti </a:t>
            </a:r>
            <a:r>
              <a:rPr lang="en-US" sz="1100" dirty="0" err="1"/>
              <a:t>vengono</a:t>
            </a:r>
            <a:r>
              <a:rPr lang="en-US" sz="1100" dirty="0"/>
              <a:t> in </a:t>
            </a:r>
            <a:r>
              <a:rPr lang="en-US" sz="1100" dirty="0" err="1"/>
              <a:t>mente</a:t>
            </a:r>
            <a:r>
              <a:rPr lang="en-US" sz="1100" dirty="0"/>
              <a:t> </a:t>
            </a:r>
            <a:r>
              <a:rPr lang="en-US" sz="1100" dirty="0" err="1"/>
              <a:t>altre</a:t>
            </a:r>
            <a:r>
              <a:rPr lang="en-US" sz="1100" dirty="0"/>
              <a:t> </a:t>
            </a:r>
            <a:r>
              <a:rPr lang="en-US" sz="1100" dirty="0" err="1"/>
              <a:t>sfide</a:t>
            </a:r>
            <a:r>
              <a:rPr lang="en-US" sz="1100" dirty="0"/>
              <a:t>?</a:t>
            </a:r>
            <a:endParaRPr dirty="0"/>
          </a:p>
          <a:p>
            <a:pPr marL="0" lvl="0" indent="0" algn="l" rtl="0">
              <a:spcBef>
                <a:spcPts val="1000"/>
              </a:spcBef>
              <a:spcAft>
                <a:spcPts val="0"/>
              </a:spcAft>
              <a:buSzPts val="880"/>
              <a:buNone/>
            </a:pPr>
            <a:r>
              <a:rPr lang="en-US" sz="1100" dirty="0"/>
              <a:t>Nella </a:t>
            </a:r>
            <a:r>
              <a:rPr lang="en-US" sz="1100" dirty="0" err="1"/>
              <a:t>colonna</a:t>
            </a:r>
            <a:r>
              <a:rPr lang="en-US" sz="1100" dirty="0"/>
              <a:t> 1 del </a:t>
            </a:r>
            <a:r>
              <a:rPr lang="en-US" sz="1100" dirty="0" err="1"/>
              <a:t>foglio</a:t>
            </a:r>
            <a:r>
              <a:rPr lang="en-US" sz="1100" dirty="0"/>
              <a:t> "</a:t>
            </a:r>
            <a:r>
              <a:rPr lang="en-US" sz="1100" dirty="0" err="1"/>
              <a:t>Strategia</a:t>
            </a:r>
            <a:r>
              <a:rPr lang="en-US" sz="1100" dirty="0"/>
              <a:t> di </a:t>
            </a:r>
            <a:r>
              <a:rPr lang="en-US" sz="1100" dirty="0" err="1"/>
              <a:t>supporto</a:t>
            </a:r>
            <a:r>
              <a:rPr lang="en-US" sz="1100" dirty="0"/>
              <a:t> </a:t>
            </a:r>
            <a:r>
              <a:rPr lang="en-US" sz="1100" dirty="0" err="1"/>
              <a:t>agli</a:t>
            </a:r>
            <a:r>
              <a:rPr lang="en-US" sz="1100" dirty="0"/>
              <a:t> </a:t>
            </a:r>
            <a:r>
              <a:rPr lang="en-US" sz="1100" dirty="0" err="1"/>
              <a:t>studenti</a:t>
            </a:r>
            <a:r>
              <a:rPr lang="en-US" sz="1100" dirty="0"/>
              <a:t>", </a:t>
            </a:r>
            <a:r>
              <a:rPr lang="en-US" sz="1100" dirty="0" err="1"/>
              <a:t>scrivi</a:t>
            </a:r>
            <a:r>
              <a:rPr lang="en-US" sz="1100" dirty="0"/>
              <a:t> 5 </a:t>
            </a:r>
            <a:r>
              <a:rPr lang="en-US" sz="1100" dirty="0" err="1"/>
              <a:t>sfide</a:t>
            </a:r>
            <a:r>
              <a:rPr lang="en-US" sz="1100" dirty="0"/>
              <a:t> </a:t>
            </a:r>
            <a:r>
              <a:rPr lang="en-US" sz="1100" dirty="0" err="1"/>
              <a:t>chiave</a:t>
            </a:r>
            <a:r>
              <a:rPr lang="en-US" sz="1100" dirty="0"/>
              <a:t> </a:t>
            </a:r>
            <a:r>
              <a:rPr lang="en-US" sz="1100" dirty="0" err="1"/>
              <a:t>che</a:t>
            </a:r>
            <a:r>
              <a:rPr lang="en-US" sz="1100" dirty="0"/>
              <a:t> </a:t>
            </a:r>
            <a:r>
              <a:rPr lang="en-US" sz="1100" dirty="0" err="1"/>
              <a:t>i</a:t>
            </a:r>
            <a:r>
              <a:rPr lang="en-US" sz="1100" dirty="0"/>
              <a:t> </a:t>
            </a:r>
            <a:r>
              <a:rPr lang="en-US" sz="1100" dirty="0" err="1"/>
              <a:t>tuoi</a:t>
            </a:r>
            <a:r>
              <a:rPr lang="en-US" sz="1100" dirty="0"/>
              <a:t> </a:t>
            </a:r>
            <a:r>
              <a:rPr lang="en-US" sz="1100" dirty="0" err="1"/>
              <a:t>studenti</a:t>
            </a:r>
            <a:r>
              <a:rPr lang="en-US" sz="1100" dirty="0"/>
              <a:t> </a:t>
            </a:r>
            <a:r>
              <a:rPr lang="en-US" sz="1100" dirty="0" err="1"/>
              <a:t>potrebbero</a:t>
            </a:r>
            <a:r>
              <a:rPr lang="en-US" sz="1100" dirty="0"/>
              <a:t> dover </a:t>
            </a:r>
            <a:r>
              <a:rPr lang="en-US" sz="1100" dirty="0" err="1"/>
              <a:t>affrontare</a:t>
            </a:r>
            <a:r>
              <a:rPr lang="en-US" sz="1100" dirty="0"/>
              <a:t>.</a:t>
            </a:r>
            <a:endParaRPr dirty="0"/>
          </a:p>
          <a:p>
            <a:pPr marL="342900" lvl="0" indent="-251460" algn="l" rtl="0">
              <a:spcBef>
                <a:spcPts val="1000"/>
              </a:spcBef>
              <a:spcAft>
                <a:spcPts val="0"/>
              </a:spcAft>
              <a:buSzPts val="1440"/>
              <a:buNone/>
            </a:pPr>
            <a:endParaRPr dirty="0"/>
          </a:p>
          <a:p>
            <a:pPr marL="342900" lvl="0" indent="-251460" algn="l" rtl="0">
              <a:spcBef>
                <a:spcPts val="1000"/>
              </a:spcBef>
              <a:spcAft>
                <a:spcPts val="0"/>
              </a:spcAft>
              <a:buSzPts val="1440"/>
              <a:buNone/>
            </a:pPr>
            <a:endParaRPr dirty="0"/>
          </a:p>
          <a:p>
            <a:pPr marL="342900" lvl="0" indent="-251460" algn="l" rtl="0">
              <a:spcBef>
                <a:spcPts val="1000"/>
              </a:spcBef>
              <a:spcAft>
                <a:spcPts val="0"/>
              </a:spcAft>
              <a:buSzPts val="1440"/>
              <a:buNone/>
            </a:pPr>
            <a:endParaRPr dirty="0"/>
          </a:p>
          <a:p>
            <a:pPr marL="342900" lvl="0" indent="-251460" algn="l" rtl="0">
              <a:spcBef>
                <a:spcPts val="1000"/>
              </a:spcBef>
              <a:spcAft>
                <a:spcPts val="0"/>
              </a:spcAft>
              <a:buSzPts val="1440"/>
              <a:buNone/>
            </a:pPr>
            <a:endParaRPr dirty="0"/>
          </a:p>
          <a:p>
            <a:pPr marL="342900" lvl="0" indent="-251460" algn="l" rtl="0">
              <a:spcBef>
                <a:spcPts val="1000"/>
              </a:spcBef>
              <a:spcAft>
                <a:spcPts val="0"/>
              </a:spcAft>
              <a:buSzPts val="1440"/>
              <a:buNone/>
            </a:pPr>
            <a:endParaRPr dirty="0"/>
          </a:p>
        </p:txBody>
      </p:sp>
      <p:sp>
        <p:nvSpPr>
          <p:cNvPr id="494" name="Google Shape;494;p34"/>
          <p:cNvSpPr txBox="1">
            <a:spLocks noGrp="1"/>
          </p:cNvSpPr>
          <p:nvPr>
            <p:ph type="title"/>
          </p:nvPr>
        </p:nvSpPr>
        <p:spPr>
          <a:xfrm>
            <a:off x="677333" y="573504"/>
            <a:ext cx="9068245" cy="408527"/>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Attività autonoma: istruzioni passo dopo passo</a:t>
            </a:r>
            <a:endParaRPr>
              <a:solidFill>
                <a:srgbClr val="255839"/>
              </a:solidFill>
            </a:endParaRPr>
          </a:p>
        </p:txBody>
      </p:sp>
      <p:sp>
        <p:nvSpPr>
          <p:cNvPr id="495" name="Google Shape;495;p34"/>
          <p:cNvSpPr txBox="1"/>
          <p:nvPr/>
        </p:nvSpPr>
        <p:spPr>
          <a:xfrm>
            <a:off x="266236" y="3885978"/>
            <a:ext cx="4331877" cy="1293668"/>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880"/>
              <a:buFont typeface="Noto Sans Symbols"/>
              <a:buChar char="►"/>
            </a:pPr>
            <a:r>
              <a:rPr lang="en-US" sz="1100">
                <a:solidFill>
                  <a:schemeClr val="dk2"/>
                </a:solidFill>
                <a:latin typeface="Trebuchet MS"/>
                <a:ea typeface="Trebuchet MS"/>
                <a:cs typeface="Trebuchet MS"/>
                <a:sym typeface="Trebuchet MS"/>
              </a:rPr>
              <a:t>Fase 3: Identifica le possibili cause delle sfide (5 min) </a:t>
            </a:r>
            <a:endParaRPr/>
          </a:p>
          <a:p>
            <a:pPr marL="342900" marR="0" lvl="0" indent="-342900" algn="ctr" rtl="0">
              <a:spcBef>
                <a:spcPts val="1000"/>
              </a:spcBef>
              <a:spcAft>
                <a:spcPts val="0"/>
              </a:spcAft>
              <a:buClr>
                <a:schemeClr val="accent1"/>
              </a:buClr>
              <a:buSzPts val="880"/>
              <a:buFont typeface="Noto Sans Symbols"/>
              <a:buChar char="❖"/>
            </a:pPr>
            <a:r>
              <a:rPr lang="en-US" sz="1100">
                <a:solidFill>
                  <a:schemeClr val="dk2"/>
                </a:solidFill>
                <a:latin typeface="Trebuchet MS"/>
                <a:ea typeface="Trebuchet MS"/>
                <a:cs typeface="Trebuchet MS"/>
                <a:sym typeface="Trebuchet MS"/>
              </a:rPr>
              <a:t>In base alla vostra esperienza, quale potrebbe essere la causa di queste difficoltà?</a:t>
            </a:r>
            <a:endParaRPr/>
          </a:p>
          <a:p>
            <a:pPr marL="0" marR="0" lvl="0" indent="0" algn="l" rtl="0">
              <a:spcBef>
                <a:spcPts val="1000"/>
              </a:spcBef>
              <a:spcAft>
                <a:spcPts val="0"/>
              </a:spcAft>
              <a:buClr>
                <a:schemeClr val="accent1"/>
              </a:buClr>
              <a:buSzPts val="880"/>
              <a:buFont typeface="Noto Sans Symbols"/>
              <a:buNone/>
            </a:pPr>
            <a:r>
              <a:rPr lang="en-US" sz="1100">
                <a:solidFill>
                  <a:schemeClr val="dk2"/>
                </a:solidFill>
                <a:latin typeface="Trebuchet MS"/>
                <a:ea typeface="Trebuchet MS"/>
                <a:cs typeface="Trebuchet MS"/>
                <a:sym typeface="Trebuchet MS"/>
              </a:rPr>
              <a:t>Nella colonna 2 del foglio “Strategia di supporto agli studenti”, descrivi le possibili cause delle difficoltà individuate. </a:t>
            </a:r>
            <a:endParaRPr sz="18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a:p>
            <a:pPr marL="342900" marR="0" lvl="0" indent="-251460" algn="l" rtl="0">
              <a:spcBef>
                <a:spcPts val="1000"/>
              </a:spcBef>
              <a:spcAft>
                <a:spcPts val="0"/>
              </a:spcAft>
              <a:buClr>
                <a:schemeClr val="accent1"/>
              </a:buClr>
              <a:buSzPts val="1440"/>
              <a:buFont typeface="Noto Sans Symbols"/>
              <a:buNone/>
            </a:pPr>
            <a:endParaRPr sz="1800">
              <a:solidFill>
                <a:schemeClr val="dk2"/>
              </a:solidFill>
              <a:latin typeface="Trebuchet MS"/>
              <a:ea typeface="Trebuchet MS"/>
              <a:cs typeface="Trebuchet MS"/>
              <a:sym typeface="Trebuchet MS"/>
            </a:endParaRPr>
          </a:p>
        </p:txBody>
      </p:sp>
      <p:sp>
        <p:nvSpPr>
          <p:cNvPr id="496" name="Google Shape;496;p34"/>
          <p:cNvSpPr txBox="1"/>
          <p:nvPr/>
        </p:nvSpPr>
        <p:spPr>
          <a:xfrm>
            <a:off x="409112" y="1595254"/>
            <a:ext cx="3930997" cy="1833746"/>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lnSpcReduction="10000"/>
          </a:bodyPr>
          <a:lstStyle/>
          <a:p>
            <a:pPr marL="342900" marR="0" lvl="0" indent="-342900" algn="l" rtl="0">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Fase 1: Guarda il video (5 minuti)</a:t>
            </a:r>
            <a:r>
              <a:rPr lang="en-US" sz="1200" u="sng">
                <a:solidFill>
                  <a:schemeClr val="dk2"/>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 https://www.youtube.com/watch?v=06LoQ2Zg8Y8</a:t>
            </a:r>
            <a:endParaRPr sz="12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Identifica: </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Difficoltà emotive</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Difficoltà tecniche</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Difficoltà motivazionali</a:t>
            </a:r>
            <a:endParaRPr/>
          </a:p>
          <a:p>
            <a:pPr marL="342900" marR="0" lvl="0" indent="-342900" algn="ctr" rtl="0">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Sfide comunicative</a:t>
            </a:r>
            <a:endParaRPr/>
          </a:p>
          <a:p>
            <a:pPr marL="0" marR="0" lvl="0" indent="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0" marR="0" lvl="0" indent="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a:p>
            <a:pPr marL="342900" marR="0" lvl="0" indent="-281940" algn="l" rtl="0">
              <a:spcBef>
                <a:spcPts val="1000"/>
              </a:spcBef>
              <a:spcAft>
                <a:spcPts val="0"/>
              </a:spcAft>
              <a:buClr>
                <a:schemeClr val="accent1"/>
              </a:buClr>
              <a:buSzPts val="960"/>
              <a:buFont typeface="Noto Sans Symbols"/>
              <a:buNone/>
            </a:pPr>
            <a:endParaRPr sz="1200">
              <a:solidFill>
                <a:schemeClr val="dk2"/>
              </a:solidFill>
              <a:latin typeface="Trebuchet MS"/>
              <a:ea typeface="Trebuchet MS"/>
              <a:cs typeface="Trebuchet MS"/>
              <a:sym typeface="Trebuchet MS"/>
            </a:endParaRPr>
          </a:p>
        </p:txBody>
      </p:sp>
      <p:cxnSp>
        <p:nvCxnSpPr>
          <p:cNvPr id="497" name="Google Shape;497;p34"/>
          <p:cNvCxnSpPr/>
          <p:nvPr/>
        </p:nvCxnSpPr>
        <p:spPr>
          <a:xfrm rot="10800000" flipH="1">
            <a:off x="4445713" y="2105655"/>
            <a:ext cx="1017000" cy="4158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498" name="Google Shape;498;p34"/>
          <p:cNvCxnSpPr/>
          <p:nvPr/>
        </p:nvCxnSpPr>
        <p:spPr>
          <a:xfrm rot="10800000" flipH="1">
            <a:off x="4954273" y="4272233"/>
            <a:ext cx="771000" cy="187800"/>
          </a:xfrm>
          <a:prstGeom prst="curvedConnector3">
            <a:avLst>
              <a:gd name="adj1" fmla="val 50000"/>
            </a:avLst>
          </a:prstGeom>
          <a:noFill/>
          <a:ln w="12700" cap="rnd" cmpd="sng">
            <a:solidFill>
              <a:schemeClr val="accent1"/>
            </a:solidFill>
            <a:prstDash val="solid"/>
            <a:round/>
            <a:headEnd type="none" w="sm" len="sm"/>
            <a:tailEnd type="triangle" w="med" len="med"/>
          </a:ln>
        </p:spPr>
      </p:cxnSp>
      <p:sp>
        <p:nvSpPr>
          <p:cNvPr id="499" name="Google Shape;499;p34"/>
          <p:cNvSpPr txBox="1"/>
          <p:nvPr/>
        </p:nvSpPr>
        <p:spPr>
          <a:xfrm>
            <a:off x="5763219" y="3319272"/>
            <a:ext cx="3938770" cy="1779925"/>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fontScale="85000" lnSpcReduction="10000"/>
          </a:bodyPr>
          <a:lstStyle/>
          <a:p>
            <a:pPr marL="342900" marR="0" lvl="0" indent="-342900" algn="l" rtl="0">
              <a:spcBef>
                <a:spcPts val="0"/>
              </a:spcBef>
              <a:spcAft>
                <a:spcPts val="0"/>
              </a:spcAft>
              <a:buClr>
                <a:schemeClr val="accent1"/>
              </a:buClr>
              <a:buSzPct val="80000"/>
              <a:buFont typeface="Noto Sans Symbols"/>
              <a:buChar char="►"/>
            </a:pPr>
            <a:r>
              <a:rPr lang="en-US" sz="1200" dirty="0">
                <a:solidFill>
                  <a:schemeClr val="dk2"/>
                </a:solidFill>
                <a:latin typeface="Trebuchet MS"/>
                <a:ea typeface="Trebuchet MS"/>
                <a:cs typeface="Trebuchet MS"/>
                <a:sym typeface="Trebuchet MS"/>
              </a:rPr>
              <a:t>Fase 4: </a:t>
            </a:r>
            <a:r>
              <a:rPr lang="en-US" sz="1200" dirty="0" err="1">
                <a:solidFill>
                  <a:schemeClr val="dk2"/>
                </a:solidFill>
                <a:latin typeface="Trebuchet MS"/>
                <a:ea typeface="Trebuchet MS"/>
                <a:cs typeface="Trebuchet MS"/>
                <a:sym typeface="Trebuchet MS"/>
              </a:rPr>
              <a:t>Individuare</a:t>
            </a:r>
            <a:r>
              <a:rPr lang="en-US" sz="1200" dirty="0">
                <a:solidFill>
                  <a:schemeClr val="dk2"/>
                </a:solidFill>
                <a:latin typeface="Trebuchet MS"/>
                <a:ea typeface="Trebuchet MS"/>
                <a:cs typeface="Trebuchet MS"/>
                <a:sym typeface="Trebuchet MS"/>
              </a:rPr>
              <a:t> la </a:t>
            </a:r>
            <a:r>
              <a:rPr lang="en-US" sz="1200" dirty="0" err="1">
                <a:solidFill>
                  <a:schemeClr val="dk2"/>
                </a:solidFill>
                <a:latin typeface="Trebuchet MS"/>
                <a:ea typeface="Trebuchet MS"/>
                <a:cs typeface="Trebuchet MS"/>
                <a:sym typeface="Trebuchet MS"/>
              </a:rPr>
              <a:t>risposta</a:t>
            </a:r>
            <a:r>
              <a:rPr lang="en-US" sz="1200" dirty="0">
                <a:solidFill>
                  <a:schemeClr val="dk2"/>
                </a:solidFill>
                <a:latin typeface="Trebuchet MS"/>
                <a:ea typeface="Trebuchet MS"/>
                <a:cs typeface="Trebuchet MS"/>
                <a:sym typeface="Trebuchet MS"/>
              </a:rPr>
              <a:t> del </a:t>
            </a:r>
            <a:r>
              <a:rPr lang="en-US" sz="1200" dirty="0" err="1">
                <a:solidFill>
                  <a:schemeClr val="dk2"/>
                </a:solidFill>
                <a:latin typeface="Trebuchet MS"/>
                <a:ea typeface="Trebuchet MS"/>
                <a:cs typeface="Trebuchet MS"/>
                <a:sym typeface="Trebuchet MS"/>
              </a:rPr>
              <a:t>formatore</a:t>
            </a:r>
            <a:r>
              <a:rPr lang="en-US" sz="1200" dirty="0">
                <a:solidFill>
                  <a:schemeClr val="dk2"/>
                </a:solidFill>
                <a:latin typeface="Trebuchet MS"/>
                <a:ea typeface="Trebuchet MS"/>
                <a:cs typeface="Trebuchet MS"/>
                <a:sym typeface="Trebuchet MS"/>
              </a:rPr>
              <a:t> (10 </a:t>
            </a:r>
            <a:r>
              <a:rPr lang="en-US" sz="1200" dirty="0" err="1">
                <a:solidFill>
                  <a:schemeClr val="dk2"/>
                </a:solidFill>
                <a:latin typeface="Trebuchet MS"/>
                <a:ea typeface="Trebuchet MS"/>
                <a:cs typeface="Trebuchet MS"/>
                <a:sym typeface="Trebuchet MS"/>
              </a:rPr>
              <a:t>minuti</a:t>
            </a:r>
            <a:r>
              <a:rPr lang="en-US" sz="1200" dirty="0">
                <a:solidFill>
                  <a:schemeClr val="dk2"/>
                </a:solidFill>
                <a:latin typeface="Trebuchet MS"/>
                <a:ea typeface="Trebuchet MS"/>
                <a:cs typeface="Trebuchet MS"/>
                <a:sym typeface="Trebuchet MS"/>
              </a:rPr>
              <a:t>)</a:t>
            </a:r>
            <a:endParaRPr dirty="0"/>
          </a:p>
          <a:p>
            <a:pPr marL="0" marR="0" lvl="0" indent="0" algn="l" rtl="0">
              <a:spcBef>
                <a:spcPts val="1000"/>
              </a:spcBef>
              <a:spcAft>
                <a:spcPts val="0"/>
              </a:spcAft>
              <a:buClr>
                <a:schemeClr val="accent1"/>
              </a:buClr>
              <a:buSzPct val="80000"/>
              <a:buFont typeface="Noto Sans Symbols"/>
              <a:buNone/>
            </a:pPr>
            <a:r>
              <a:rPr lang="en-US" sz="1200" dirty="0">
                <a:solidFill>
                  <a:schemeClr val="dk2"/>
                </a:solidFill>
                <a:latin typeface="Trebuchet MS"/>
                <a:ea typeface="Trebuchet MS"/>
                <a:cs typeface="Trebuchet MS"/>
                <a:sym typeface="Trebuchet MS"/>
              </a:rPr>
              <a:t>Per ogni </a:t>
            </a:r>
            <a:r>
              <a:rPr lang="en-US" sz="1200" dirty="0" err="1">
                <a:solidFill>
                  <a:schemeClr val="dk2"/>
                </a:solidFill>
                <a:latin typeface="Trebuchet MS"/>
                <a:ea typeface="Trebuchet MS"/>
                <a:cs typeface="Trebuchet MS"/>
                <a:sym typeface="Trebuchet MS"/>
              </a:rPr>
              <a:t>sfida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individuata</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chiediti</a:t>
            </a:r>
            <a:r>
              <a:rPr lang="en-US" sz="1200" dirty="0">
                <a:solidFill>
                  <a:schemeClr val="dk2"/>
                </a:solidFill>
                <a:latin typeface="Trebuchet MS"/>
                <a:ea typeface="Trebuchet MS"/>
                <a:cs typeface="Trebuchet MS"/>
                <a:sym typeface="Trebuchet MS"/>
              </a:rPr>
              <a:t>: </a:t>
            </a:r>
            <a:endParaRPr dirty="0"/>
          </a:p>
          <a:p>
            <a:pPr marL="342900" marR="0" lvl="0" indent="-342900" algn="ctr" rtl="0">
              <a:spcBef>
                <a:spcPts val="1000"/>
              </a:spcBef>
              <a:spcAft>
                <a:spcPts val="0"/>
              </a:spcAft>
              <a:buClr>
                <a:schemeClr val="accent1"/>
              </a:buClr>
              <a:buSzPct val="80000"/>
              <a:buFont typeface="Noto Sans Symbols"/>
              <a:buChar char="❖"/>
            </a:pPr>
            <a:r>
              <a:rPr lang="en-US" sz="1200" dirty="0">
                <a:solidFill>
                  <a:schemeClr val="dk2"/>
                </a:solidFill>
                <a:latin typeface="Trebuchet MS"/>
                <a:ea typeface="Trebuchet MS"/>
                <a:cs typeface="Trebuchet MS"/>
                <a:sym typeface="Trebuchet MS"/>
              </a:rPr>
              <a:t>Quale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potrebbe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aiutare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gli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studenti</a:t>
            </a:r>
            <a:r>
              <a:rPr lang="en-US" sz="1200" dirty="0">
                <a:solidFill>
                  <a:schemeClr val="dk2"/>
                </a:solidFill>
                <a:latin typeface="Trebuchet MS"/>
                <a:ea typeface="Trebuchet MS"/>
                <a:cs typeface="Trebuchet MS"/>
                <a:sym typeface="Trebuchet MS"/>
              </a:rPr>
              <a:t> ad </a:t>
            </a:r>
            <a:r>
              <a:rPr lang="en-US" sz="1200" dirty="0" err="1">
                <a:solidFill>
                  <a:schemeClr val="dk2"/>
                </a:solidFill>
                <a:latin typeface="Trebuchet MS"/>
                <a:ea typeface="Trebuchet MS"/>
                <a:cs typeface="Trebuchet MS"/>
                <a:sym typeface="Trebuchet MS"/>
              </a:rPr>
              <a:t>affrontare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queste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sfide</a:t>
            </a:r>
            <a:r>
              <a:rPr lang="en-US" sz="1200" dirty="0">
                <a:solidFill>
                  <a:schemeClr val="dk2"/>
                </a:solidFill>
                <a:latin typeface="Trebuchet MS"/>
                <a:ea typeface="Trebuchet MS"/>
                <a:cs typeface="Trebuchet MS"/>
                <a:sym typeface="Trebuchet MS"/>
              </a:rPr>
              <a:t>?</a:t>
            </a:r>
            <a:endParaRPr dirty="0"/>
          </a:p>
          <a:p>
            <a:pPr marL="342900" marR="0" lvl="0" indent="-342900" algn="ctr" rtl="0">
              <a:spcBef>
                <a:spcPts val="1000"/>
              </a:spcBef>
              <a:spcAft>
                <a:spcPts val="0"/>
              </a:spcAft>
              <a:buClr>
                <a:schemeClr val="accent1"/>
              </a:buClr>
              <a:buSzPct val="80000"/>
              <a:buFont typeface="Noto Sans Symbols"/>
              <a:buChar char="❖"/>
            </a:pPr>
            <a:r>
              <a:rPr lang="en-US" sz="1200" dirty="0">
                <a:solidFill>
                  <a:schemeClr val="dk2"/>
                </a:solidFill>
                <a:latin typeface="Trebuchet MS"/>
                <a:ea typeface="Trebuchet MS"/>
                <a:cs typeface="Trebuchet MS"/>
                <a:sym typeface="Trebuchet MS"/>
              </a:rPr>
              <a:t>Pensa al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materiale</a:t>
            </a:r>
            <a:r>
              <a:rPr lang="en-US" sz="1200" dirty="0">
                <a:solidFill>
                  <a:schemeClr val="dk2"/>
                </a:solidFill>
                <a:latin typeface="Trebuchet MS"/>
                <a:ea typeface="Trebuchet MS"/>
                <a:cs typeface="Trebuchet MS"/>
                <a:sym typeface="Trebuchet MS"/>
              </a:rPr>
              <a:t> (aula </a:t>
            </a:r>
            <a:r>
              <a:rPr lang="en-US" sz="1200" dirty="0" err="1">
                <a:solidFill>
                  <a:schemeClr val="dk2"/>
                </a:solidFill>
                <a:latin typeface="Trebuchet MS"/>
                <a:ea typeface="Trebuchet MS"/>
                <a:cs typeface="Trebuchet MS"/>
                <a:sym typeface="Trebuchet MS"/>
              </a:rPr>
              <a:t>dedicata</a:t>
            </a:r>
            <a:r>
              <a:rPr lang="en-US" sz="1200" dirty="0">
                <a:solidFill>
                  <a:schemeClr val="dk2"/>
                </a:solidFill>
                <a:latin typeface="Trebuchet MS"/>
                <a:ea typeface="Trebuchet MS"/>
                <a:cs typeface="Trebuchet MS"/>
                <a:sym typeface="Trebuchet MS"/>
              </a:rPr>
              <a:t>) e al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didattico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controlli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regolari</a:t>
            </a:r>
            <a:r>
              <a:rPr lang="en-US" sz="1200" dirty="0">
                <a:solidFill>
                  <a:schemeClr val="dk2"/>
                </a:solidFill>
                <a:latin typeface="Trebuchet MS"/>
                <a:ea typeface="Trebuchet MS"/>
                <a:cs typeface="Trebuchet MS"/>
                <a:sym typeface="Trebuchet MS"/>
              </a:rPr>
              <a:t>)</a:t>
            </a:r>
            <a:endParaRPr dirty="0"/>
          </a:p>
          <a:p>
            <a:pPr marL="0" marR="0" lvl="0" indent="0" algn="l" rtl="0">
              <a:spcBef>
                <a:spcPts val="1000"/>
              </a:spcBef>
              <a:spcAft>
                <a:spcPts val="0"/>
              </a:spcAft>
              <a:buClr>
                <a:schemeClr val="accent1"/>
              </a:buClr>
              <a:buSzPct val="80000"/>
              <a:buFont typeface="Noto Sans Symbols"/>
              <a:buNone/>
            </a:pPr>
            <a:r>
              <a:rPr lang="en-US" sz="1200" dirty="0">
                <a:solidFill>
                  <a:schemeClr val="dk2"/>
                </a:solidFill>
                <a:latin typeface="Trebuchet MS"/>
                <a:ea typeface="Trebuchet MS"/>
                <a:cs typeface="Trebuchet MS"/>
                <a:sym typeface="Trebuchet MS"/>
              </a:rPr>
              <a:t>Nella </a:t>
            </a:r>
            <a:r>
              <a:rPr lang="en-US" sz="1200" dirty="0" err="1">
                <a:solidFill>
                  <a:schemeClr val="dk2"/>
                </a:solidFill>
                <a:latin typeface="Trebuchet MS"/>
                <a:ea typeface="Trebuchet MS"/>
                <a:cs typeface="Trebuchet MS"/>
                <a:sym typeface="Trebuchet MS"/>
              </a:rPr>
              <a:t>colonna</a:t>
            </a:r>
            <a:r>
              <a:rPr lang="en-US" sz="1200" dirty="0">
                <a:solidFill>
                  <a:schemeClr val="dk2"/>
                </a:solidFill>
                <a:latin typeface="Trebuchet MS"/>
                <a:ea typeface="Trebuchet MS"/>
                <a:cs typeface="Trebuchet MS"/>
                <a:sym typeface="Trebuchet MS"/>
              </a:rPr>
              <a:t> 3 del </a:t>
            </a:r>
            <a:r>
              <a:rPr lang="en-US" sz="1200" dirty="0" err="1">
                <a:solidFill>
                  <a:schemeClr val="dk2"/>
                </a:solidFill>
                <a:latin typeface="Trebuchet MS"/>
                <a:ea typeface="Trebuchet MS"/>
                <a:cs typeface="Trebuchet MS"/>
                <a:sym typeface="Trebuchet MS"/>
              </a:rPr>
              <a:t>foglio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Strategia</a:t>
            </a:r>
            <a:r>
              <a:rPr lang="en-US" sz="1200" dirty="0">
                <a:solidFill>
                  <a:schemeClr val="dk2"/>
                </a:solidFill>
                <a:latin typeface="Trebuchet MS"/>
                <a:ea typeface="Trebuchet MS"/>
                <a:cs typeface="Trebuchet MS"/>
                <a:sym typeface="Trebuchet MS"/>
              </a:rPr>
              <a:t> di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agli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allievi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descrivi</a:t>
            </a:r>
            <a:r>
              <a:rPr lang="en-US" sz="1200" dirty="0">
                <a:solidFill>
                  <a:schemeClr val="dk2"/>
                </a:solidFill>
                <a:latin typeface="Trebuchet MS"/>
                <a:ea typeface="Trebuchet MS"/>
                <a:cs typeface="Trebuchet MS"/>
                <a:sym typeface="Trebuchet MS"/>
              </a:rPr>
              <a:t> in modo </a:t>
            </a:r>
            <a:r>
              <a:rPr lang="en-US" sz="1200" dirty="0" err="1">
                <a:solidFill>
                  <a:schemeClr val="dk2"/>
                </a:solidFill>
                <a:latin typeface="Trebuchet MS"/>
                <a:ea typeface="Trebuchet MS"/>
                <a:cs typeface="Trebuchet MS"/>
                <a:sym typeface="Trebuchet MS"/>
              </a:rPr>
              <a:t>concreto</a:t>
            </a:r>
            <a:r>
              <a:rPr lang="en-US" sz="1200" dirty="0">
                <a:solidFill>
                  <a:schemeClr val="dk2"/>
                </a:solidFill>
                <a:latin typeface="Trebuchet MS"/>
                <a:ea typeface="Trebuchet MS"/>
                <a:cs typeface="Trebuchet MS"/>
                <a:sym typeface="Trebuchet MS"/>
              </a:rPr>
              <a:t> il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che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potresti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offrire</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agli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allievi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Concentrati</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su</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azioni</a:t>
            </a:r>
            <a:r>
              <a:rPr lang="en-US" sz="1200" dirty="0">
                <a:solidFill>
                  <a:schemeClr val="dk2"/>
                </a:solidFill>
                <a:latin typeface="Trebuchet MS"/>
                <a:ea typeface="Trebuchet MS"/>
                <a:cs typeface="Trebuchet MS"/>
                <a:sym typeface="Trebuchet MS"/>
              </a:rPr>
              <a:t> concrete e </a:t>
            </a:r>
            <a:r>
              <a:rPr lang="en-US" sz="1200" dirty="0" err="1">
                <a:solidFill>
                  <a:schemeClr val="dk2"/>
                </a:solidFill>
                <a:latin typeface="Trebuchet MS"/>
                <a:ea typeface="Trebuchet MS"/>
                <a:cs typeface="Trebuchet MS"/>
                <a:sym typeface="Trebuchet MS"/>
              </a:rPr>
              <a:t>su</a:t>
            </a:r>
            <a:r>
              <a:rPr lang="en-US" sz="1200" dirty="0">
                <a:solidFill>
                  <a:schemeClr val="dk2"/>
                </a:solidFill>
                <a:latin typeface="Trebuchet MS"/>
                <a:ea typeface="Trebuchet MS"/>
                <a:cs typeface="Trebuchet MS"/>
                <a:sym typeface="Trebuchet MS"/>
              </a:rPr>
              <a:t> un </a:t>
            </a:r>
            <a:r>
              <a:rPr lang="en-US" sz="1200" dirty="0" err="1">
                <a:solidFill>
                  <a:schemeClr val="dk2"/>
                </a:solidFill>
                <a:latin typeface="Trebuchet MS"/>
                <a:ea typeface="Trebuchet MS"/>
                <a:cs typeface="Trebuchet MS"/>
                <a:sym typeface="Trebuchet MS"/>
              </a:rPr>
              <a:t>supporto</a:t>
            </a:r>
            <a:r>
              <a:rPr lang="en-US" sz="1200" dirty="0">
                <a:solidFill>
                  <a:schemeClr val="dk2"/>
                </a:solidFill>
                <a:latin typeface="Trebuchet MS"/>
                <a:ea typeface="Trebuchet MS"/>
                <a:cs typeface="Trebuchet MS"/>
                <a:sym typeface="Trebuchet MS"/>
              </a:rPr>
              <a:t> </a:t>
            </a:r>
            <a:r>
              <a:rPr lang="en-US" sz="1200" dirty="0" err="1">
                <a:solidFill>
                  <a:schemeClr val="dk2"/>
                </a:solidFill>
                <a:latin typeface="Trebuchet MS"/>
                <a:ea typeface="Trebuchet MS"/>
                <a:cs typeface="Trebuchet MS"/>
                <a:sym typeface="Trebuchet MS"/>
              </a:rPr>
              <a:t>proattivo</a:t>
            </a:r>
            <a:r>
              <a:rPr lang="en-US" sz="1200" dirty="0">
                <a:solidFill>
                  <a:schemeClr val="dk2"/>
                </a:solidFill>
                <a:latin typeface="Trebuchet MS"/>
                <a:ea typeface="Trebuchet MS"/>
                <a:cs typeface="Trebuchet MS"/>
                <a:sym typeface="Trebuchet MS"/>
              </a:rPr>
              <a:t>. </a:t>
            </a:r>
            <a:endParaRPr sz="1200" dirty="0">
              <a:solidFill>
                <a:schemeClr val="dk2"/>
              </a:solidFill>
              <a:latin typeface="Trebuchet MS"/>
              <a:ea typeface="Trebuchet MS"/>
              <a:cs typeface="Trebuchet MS"/>
              <a:sym typeface="Trebuchet MS"/>
            </a:endParaRPr>
          </a:p>
          <a:p>
            <a:pPr marL="342900" marR="0" lvl="0" indent="-265176" algn="l" rtl="0">
              <a:spcBef>
                <a:spcPts val="1000"/>
              </a:spcBef>
              <a:spcAft>
                <a:spcPts val="0"/>
              </a:spcAft>
              <a:buClr>
                <a:schemeClr val="accent1"/>
              </a:buClr>
              <a:buSzPct val="80000"/>
              <a:buFont typeface="Noto Sans Symbols"/>
              <a:buNone/>
            </a:pPr>
            <a:endParaRPr sz="1800" dirty="0">
              <a:solidFill>
                <a:schemeClr val="dk2"/>
              </a:solidFill>
              <a:latin typeface="Trebuchet MS"/>
              <a:ea typeface="Trebuchet MS"/>
              <a:cs typeface="Trebuchet MS"/>
              <a:sym typeface="Trebuchet MS"/>
            </a:endParaRPr>
          </a:p>
          <a:p>
            <a:pPr marL="342900" marR="0" lvl="0" indent="-265176" algn="l" rtl="0">
              <a:spcBef>
                <a:spcPts val="1000"/>
              </a:spcBef>
              <a:spcAft>
                <a:spcPts val="0"/>
              </a:spcAft>
              <a:buClr>
                <a:schemeClr val="accent1"/>
              </a:buClr>
              <a:buSzPct val="80000"/>
              <a:buFont typeface="Noto Sans Symbols"/>
              <a:buNone/>
            </a:pPr>
            <a:endParaRPr sz="1800" dirty="0">
              <a:solidFill>
                <a:schemeClr val="dk2"/>
              </a:solidFill>
              <a:latin typeface="Trebuchet MS"/>
              <a:ea typeface="Trebuchet MS"/>
              <a:cs typeface="Trebuchet MS"/>
              <a:sym typeface="Trebuchet MS"/>
            </a:endParaRPr>
          </a:p>
          <a:p>
            <a:pPr marL="342900" marR="0" lvl="0" indent="-265176" algn="l" rtl="0">
              <a:spcBef>
                <a:spcPts val="1000"/>
              </a:spcBef>
              <a:spcAft>
                <a:spcPts val="0"/>
              </a:spcAft>
              <a:buClr>
                <a:schemeClr val="accent1"/>
              </a:buClr>
              <a:buSzPct val="80000"/>
              <a:buFont typeface="Noto Sans Symbols"/>
              <a:buNone/>
            </a:pPr>
            <a:endParaRPr sz="1800" dirty="0">
              <a:solidFill>
                <a:schemeClr val="dk2"/>
              </a:solidFill>
              <a:latin typeface="Trebuchet MS"/>
              <a:ea typeface="Trebuchet MS"/>
              <a:cs typeface="Trebuchet MS"/>
              <a:sym typeface="Trebuchet MS"/>
            </a:endParaRPr>
          </a:p>
          <a:p>
            <a:pPr marL="342900" marR="0" lvl="0" indent="-265176" algn="l" rtl="0">
              <a:spcBef>
                <a:spcPts val="1000"/>
              </a:spcBef>
              <a:spcAft>
                <a:spcPts val="0"/>
              </a:spcAft>
              <a:buClr>
                <a:schemeClr val="accent1"/>
              </a:buClr>
              <a:buSzPct val="80000"/>
              <a:buFont typeface="Noto Sans Symbols"/>
              <a:buNone/>
            </a:pPr>
            <a:endParaRPr sz="1800" dirty="0">
              <a:solidFill>
                <a:schemeClr val="dk2"/>
              </a:solidFill>
              <a:latin typeface="Trebuchet MS"/>
              <a:ea typeface="Trebuchet MS"/>
              <a:cs typeface="Trebuchet MS"/>
              <a:sym typeface="Trebuchet MS"/>
            </a:endParaRPr>
          </a:p>
          <a:p>
            <a:pPr marL="342900" marR="0" lvl="0" indent="-265176" algn="l" rtl="0">
              <a:spcBef>
                <a:spcPts val="1000"/>
              </a:spcBef>
              <a:spcAft>
                <a:spcPts val="0"/>
              </a:spcAft>
              <a:buClr>
                <a:schemeClr val="accent1"/>
              </a:buClr>
              <a:buSzPct val="80000"/>
              <a:buFont typeface="Noto Sans Symbols"/>
              <a:buNone/>
            </a:pPr>
            <a:endParaRPr sz="1800" dirty="0">
              <a:solidFill>
                <a:schemeClr val="dk2"/>
              </a:solidFill>
              <a:latin typeface="Trebuchet MS"/>
              <a:ea typeface="Trebuchet MS"/>
              <a:cs typeface="Trebuchet MS"/>
              <a:sym typeface="Trebuchet MS"/>
            </a:endParaRPr>
          </a:p>
        </p:txBody>
      </p:sp>
      <p:sp>
        <p:nvSpPr>
          <p:cNvPr id="500" name="Google Shape;500;p34"/>
          <p:cNvSpPr txBox="1"/>
          <p:nvPr/>
        </p:nvSpPr>
        <p:spPr>
          <a:xfrm>
            <a:off x="5915181" y="5586500"/>
            <a:ext cx="4248456" cy="1135576"/>
          </a:xfrm>
          <a:prstGeom prst="rect">
            <a:avLst/>
          </a:prstGeom>
          <a:noFill/>
          <a:ln w="19050" cap="flat" cmpd="sng">
            <a:solidFill>
              <a:schemeClr val="dk1"/>
            </a:solidFill>
            <a:prstDash val="solid"/>
            <a:round/>
            <a:headEnd type="none" w="sm" len="sm"/>
            <a:tailEnd type="none" w="sm" len="sm"/>
          </a:ln>
        </p:spPr>
        <p:txBody>
          <a:bodyPr spcFirstLastPara="1" wrap="square" lIns="0" tIns="0" rIns="0" bIns="0" anchor="t" anchorCtr="0">
            <a:normAutofit fontScale="92500" lnSpcReduction="10000"/>
          </a:bodyPr>
          <a:lstStyle/>
          <a:p>
            <a:pPr marL="342900" marR="0" lvl="0" indent="-342900" algn="l" rtl="0">
              <a:spcBef>
                <a:spcPts val="0"/>
              </a:spcBef>
              <a:spcAft>
                <a:spcPts val="0"/>
              </a:spcAft>
              <a:buClr>
                <a:schemeClr val="accent1"/>
              </a:buClr>
              <a:buSzPct val="80000"/>
              <a:buFont typeface="Noto Sans Symbols"/>
              <a:buChar char="►"/>
            </a:pPr>
            <a:r>
              <a:rPr lang="en-US" sz="1200">
                <a:solidFill>
                  <a:schemeClr val="dk2"/>
                </a:solidFill>
                <a:latin typeface="Trebuchet MS"/>
                <a:ea typeface="Trebuchet MS"/>
                <a:cs typeface="Trebuchet MS"/>
                <a:sym typeface="Trebuchet MS"/>
              </a:rPr>
              <a:t>Fase 5: Lista di controllo per il supporto del formatore (10 minuti)</a:t>
            </a:r>
            <a:endParaRPr/>
          </a:p>
          <a:p>
            <a:pPr marL="0" marR="0" lvl="0" indent="0" algn="l" rtl="0">
              <a:spcBef>
                <a:spcPts val="1000"/>
              </a:spcBef>
              <a:spcAft>
                <a:spcPts val="0"/>
              </a:spcAft>
              <a:buClr>
                <a:schemeClr val="accent1"/>
              </a:buClr>
              <a:buSzPct val="80000"/>
              <a:buFont typeface="Noto Sans Symbols"/>
              <a:buNone/>
            </a:pPr>
            <a:r>
              <a:rPr lang="en-US" sz="1100">
                <a:solidFill>
                  <a:schemeClr val="dk2"/>
                </a:solidFill>
                <a:latin typeface="Trebuchet MS"/>
                <a:ea typeface="Trebuchet MS"/>
                <a:cs typeface="Trebuchet MS"/>
                <a:sym typeface="Trebuchet MS"/>
              </a:rPr>
              <a:t>Utilizzando questa “Lista di controllo per il supporto al formatore”, descrivi circa cinque azioni o strategie concrete che potresti mettere in atto per supportare gli studenti che potrebbero incontrare difficoltà durante le sessioni di e-learning. Conserva questa lista di controllo come promemoria prima di insegnare qualsiasi contenuto online. </a:t>
            </a:r>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a:p>
            <a:pPr marL="342900" marR="0" lvl="0" indent="-258318" algn="l" rtl="0">
              <a:spcBef>
                <a:spcPts val="1000"/>
              </a:spcBef>
              <a:spcAft>
                <a:spcPts val="0"/>
              </a:spcAft>
              <a:buClr>
                <a:schemeClr val="accent1"/>
              </a:buClr>
              <a:buSzPct val="80000"/>
              <a:buFont typeface="Noto Sans Symbols"/>
              <a:buNone/>
            </a:pPr>
            <a:endParaRPr sz="1800">
              <a:solidFill>
                <a:schemeClr val="dk2"/>
              </a:solidFill>
              <a:latin typeface="Trebuchet MS"/>
              <a:ea typeface="Trebuchet MS"/>
              <a:cs typeface="Trebuchet MS"/>
              <a:sym typeface="Trebuchet MS"/>
            </a:endParaRPr>
          </a:p>
        </p:txBody>
      </p:sp>
      <p:cxnSp>
        <p:nvCxnSpPr>
          <p:cNvPr id="501" name="Google Shape;501;p34"/>
          <p:cNvCxnSpPr/>
          <p:nvPr/>
        </p:nvCxnSpPr>
        <p:spPr>
          <a:xfrm>
            <a:off x="7425798" y="5116217"/>
            <a:ext cx="613500" cy="329400"/>
          </a:xfrm>
          <a:prstGeom prst="curvedConnector3">
            <a:avLst>
              <a:gd name="adj1" fmla="val 50000"/>
            </a:avLst>
          </a:prstGeom>
          <a:noFill/>
          <a:ln w="12700" cap="rnd" cmpd="sng">
            <a:solidFill>
              <a:schemeClr val="accent1"/>
            </a:solidFill>
            <a:prstDash val="solid"/>
            <a:round/>
            <a:headEnd type="none" w="sm" len="sm"/>
            <a:tailEnd type="triangle" w="med" len="med"/>
          </a:ln>
        </p:spPr>
      </p:cxnSp>
      <p:cxnSp>
        <p:nvCxnSpPr>
          <p:cNvPr id="502" name="Google Shape;502;p34"/>
          <p:cNvCxnSpPr/>
          <p:nvPr/>
        </p:nvCxnSpPr>
        <p:spPr>
          <a:xfrm rot="5400000">
            <a:off x="4570483" y="2760427"/>
            <a:ext cx="1072500" cy="1017000"/>
          </a:xfrm>
          <a:prstGeom prst="curvedConnector3">
            <a:avLst>
              <a:gd name="adj1" fmla="val 50000"/>
            </a:avLst>
          </a:prstGeom>
          <a:noFill/>
          <a:ln w="12700" cap="rnd" cmpd="sng">
            <a:solidFill>
              <a:schemeClr val="accent1"/>
            </a:solidFill>
            <a:prstDash val="solid"/>
            <a:round/>
            <a:headEnd type="none" w="sm" len="sm"/>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35"/>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09" name="Google Shape;509;p35"/>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Sintesi e passi successivi</a:t>
            </a:r>
            <a:endParaRPr>
              <a:solidFill>
                <a:srgbClr val="255839"/>
              </a:solidFill>
            </a:endParaRPr>
          </a:p>
        </p:txBody>
      </p:sp>
      <p:sp>
        <p:nvSpPr>
          <p:cNvPr id="510" name="Google Shape;510;p35"/>
          <p:cNvSpPr txBox="1">
            <a:spLocks noGrp="1"/>
          </p:cNvSpPr>
          <p:nvPr>
            <p:ph type="body" idx="1"/>
          </p:nvPr>
        </p:nvSpPr>
        <p:spPr>
          <a:xfrm>
            <a:off x="645765" y="1716833"/>
            <a:ext cx="5978970" cy="5075853"/>
          </a:xfrm>
          <a:prstGeom prst="rect">
            <a:avLst/>
          </a:prstGeom>
          <a:noFill/>
          <a:ln>
            <a:noFill/>
          </a:ln>
        </p:spPr>
        <p:txBody>
          <a:bodyPr spcFirstLastPara="1" wrap="square" lIns="0" tIns="0" rIns="0" bIns="0" anchor="t" anchorCtr="0">
            <a:normAutofit fontScale="85000" lnSpcReduction="10000"/>
          </a:bodyPr>
          <a:lstStyle/>
          <a:p>
            <a:pPr marL="0" lvl="0" indent="0" algn="l" rtl="0">
              <a:spcBef>
                <a:spcPts val="0"/>
              </a:spcBef>
              <a:spcAft>
                <a:spcPts val="0"/>
              </a:spcAft>
              <a:buSzPct val="80000"/>
              <a:buNone/>
            </a:pPr>
            <a:r>
              <a:rPr lang="en-US"/>
              <a:t>In questo modulo abbiamo trattato:</a:t>
            </a:r>
            <a:endParaRPr/>
          </a:p>
          <a:p>
            <a:pPr marL="342900" lvl="0" indent="-342900" algn="l" rtl="0">
              <a:spcBef>
                <a:spcPts val="1000"/>
              </a:spcBef>
              <a:spcAft>
                <a:spcPts val="0"/>
              </a:spcAft>
              <a:buSzPct val="80000"/>
              <a:buChar char="►"/>
            </a:pPr>
            <a:r>
              <a:rPr lang="en-US"/>
              <a:t>1) Lo sviluppo, la struttura e l’approccio pedagogico del corso European Sustainability Expert (ESE)</a:t>
            </a:r>
            <a:br>
              <a:rPr lang="en-US"/>
            </a:br>
            <a:br>
              <a:rPr lang="en-US"/>
            </a:br>
            <a:r>
              <a:rPr lang="en-US"/>
              <a:t>2) Come navigare e utilizzare la piattaforma di e-learning SUSTAIN-EU e i suoi strumenti digitali</a:t>
            </a:r>
            <a:br>
              <a:rPr lang="en-US"/>
            </a:br>
            <a:br>
              <a:rPr lang="en-US"/>
            </a:br>
            <a:r>
              <a:rPr lang="en-US"/>
              <a:t>3) Strategie pratiche per supportare gli studenti in contesti di apprendimento online e autonomo</a:t>
            </a:r>
            <a:br>
              <a:rPr lang="en-US"/>
            </a:br>
            <a:br>
              <a:rPr lang="en-US"/>
            </a:br>
            <a:r>
              <a:rPr lang="en-US"/>
              <a:t>4) Approcci alla pianificazione e alla facilitazione di attività di apprendimento online incentrate sullo studente</a:t>
            </a:r>
            <a:endParaRPr/>
          </a:p>
          <a:p>
            <a:pPr marL="0" lvl="0" indent="0" algn="l" rtl="0">
              <a:spcBef>
                <a:spcPts val="1000"/>
              </a:spcBef>
              <a:spcAft>
                <a:spcPts val="0"/>
              </a:spcAft>
              <a:buSzPct val="80000"/>
              <a:buNone/>
            </a:pPr>
            <a:r>
              <a:rPr lang="en-US"/>
              <a:t>Prossimi passi:</a:t>
            </a:r>
            <a:endParaRPr/>
          </a:p>
          <a:p>
            <a:pPr marL="342900" lvl="0" indent="-342900" algn="l" rtl="0">
              <a:spcBef>
                <a:spcPts val="1000"/>
              </a:spcBef>
              <a:spcAft>
                <a:spcPts val="0"/>
              </a:spcAft>
              <a:buSzPct val="80000"/>
              <a:buChar char="►"/>
            </a:pPr>
            <a:r>
              <a:rPr lang="en-US"/>
              <a:t>Completare l’attività di apprendimento autonomo (SDL) </a:t>
            </a:r>
            <a:endParaRPr/>
          </a:p>
          <a:p>
            <a:pPr marL="342900" lvl="0" indent="-342900" algn="l" rtl="0">
              <a:spcBef>
                <a:spcPts val="1000"/>
              </a:spcBef>
              <a:spcAft>
                <a:spcPts val="0"/>
              </a:spcAft>
              <a:buSzPct val="80000"/>
              <a:buChar char="►"/>
            </a:pPr>
            <a:r>
              <a:rPr lang="en-US"/>
              <a:t>Aggiungere il piano di lezione al portfolio del formatore </a:t>
            </a:r>
            <a:endParaRPr/>
          </a:p>
          <a:p>
            <a:pPr marL="342900" lvl="0" indent="-342900" algn="l" rtl="0">
              <a:spcBef>
                <a:spcPts val="1000"/>
              </a:spcBef>
              <a:spcAft>
                <a:spcPts val="0"/>
              </a:spcAft>
              <a:buSzPct val="80000"/>
              <a:buChar char="►"/>
            </a:pPr>
            <a:r>
              <a:rPr lang="en-US"/>
              <a:t>Rifletti su come puoi applicare queste strategie di facilitazione e di supporto agli studenti nella tua pratica didattica</a:t>
            </a:r>
            <a:endParaRPr/>
          </a:p>
          <a:p>
            <a:pPr marL="342900" lvl="0" indent="-342900" algn="l" rtl="0">
              <a:spcBef>
                <a:spcPts val="1000"/>
              </a:spcBef>
              <a:spcAft>
                <a:spcPts val="0"/>
              </a:spcAft>
              <a:buSzPct val="80000"/>
              <a:buChar char="►"/>
            </a:pPr>
            <a:r>
              <a:rPr lang="en-US"/>
              <a:t>Prepararsi al prossimo modulo del programma di sviluppo professionale continuo (CPD)</a:t>
            </a:r>
            <a:endParaRPr/>
          </a:p>
        </p:txBody>
      </p:sp>
      <p:pic>
        <p:nvPicPr>
          <p:cNvPr id="511" name="Google Shape;511;p35"/>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36"/>
          <p:cNvSpPr txBox="1">
            <a:spLocks noGrp="1"/>
          </p:cNvSpPr>
          <p:nvPr>
            <p:ph type="title"/>
          </p:nvPr>
        </p:nvSpPr>
        <p:spPr>
          <a:xfrm>
            <a:off x="399369" y="788988"/>
            <a:ext cx="11393262"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Riferimenti</a:t>
            </a:r>
            <a:endParaRPr>
              <a:solidFill>
                <a:srgbClr val="255839"/>
              </a:solidFill>
            </a:endParaRPr>
          </a:p>
        </p:txBody>
      </p:sp>
      <p:sp>
        <p:nvSpPr>
          <p:cNvPr id="517" name="Google Shape;517;p36"/>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World Economic Forum. (2023). </a:t>
            </a:r>
            <a:r>
              <a:rPr lang="en-US" i="1"/>
              <a:t>Rapporto sul futuro del lavoro 2023</a:t>
            </a:r>
            <a:r>
              <a:rPr lang="en-US"/>
              <a:t>.</a:t>
            </a:r>
            <a:r>
              <a:rPr lang="en-US" u="sng">
                <a:solidFill>
                  <a:schemeClr val="hlink"/>
                </a:solidFill>
                <a:hlinkClick r:id="rId3"/>
              </a:rPr>
              <a:t> https://www.weforum.org/publications/the-future-of-jobs-report-2023/</a:t>
            </a:r>
            <a:endParaRPr/>
          </a:p>
          <a:p>
            <a:pPr marL="342900" lvl="0" indent="-342900" algn="l" rtl="0">
              <a:spcBef>
                <a:spcPts val="1000"/>
              </a:spcBef>
              <a:spcAft>
                <a:spcPts val="0"/>
              </a:spcAft>
              <a:buSzPts val="1440"/>
              <a:buChar char="►"/>
            </a:pPr>
            <a:r>
              <a:rPr lang="en-US"/>
              <a:t>LinkedIn. (2022). </a:t>
            </a:r>
            <a:r>
              <a:rPr lang="en-US" i="1"/>
              <a:t>Rapporto globale sulle competenze verdi 2022</a:t>
            </a:r>
            <a:r>
              <a:rPr lang="en-US"/>
              <a:t>. LinkedIn Economic Graph.</a:t>
            </a:r>
            <a:r>
              <a:rPr lang="en-US" u="sng">
                <a:solidFill>
                  <a:schemeClr val="hlink"/>
                </a:solidFill>
                <a:hlinkClick r:id="rId4"/>
              </a:rPr>
              <a:t> https://news.linkedin.com/2022/february/our-2022-global-green-skills-report</a:t>
            </a:r>
            <a:endParaRPr/>
          </a:p>
          <a:p>
            <a:pPr marL="342900" lvl="0" indent="-342900" algn="l" rtl="0">
              <a:spcBef>
                <a:spcPts val="1000"/>
              </a:spcBef>
              <a:spcAft>
                <a:spcPts val="0"/>
              </a:spcAft>
              <a:buSzPts val="1440"/>
              <a:buChar char="►"/>
            </a:pPr>
            <a:r>
              <a:rPr lang="en-US"/>
              <a:t>Cedefop. (2021). </a:t>
            </a:r>
            <a:r>
              <a:rPr lang="en-US" i="1"/>
              <a:t>L’occupazione verde e la trasformazione delle competenze: approfondimenti da uno scenario di previsione delle competenze nell’ambito del Green Deal europeo</a:t>
            </a:r>
            <a:r>
              <a:rPr lang="en-US"/>
              <a:t>. Ufficio delle pubblicazioni dell’Unione europea.</a:t>
            </a:r>
            <a:r>
              <a:rPr lang="en-US" u="sng">
                <a:solidFill>
                  <a:schemeClr val="hlink"/>
                </a:solidFill>
                <a:hlinkClick r:id="rId5"/>
              </a:rPr>
              <a:t> https://doi.org/10.2801/112540</a:t>
            </a:r>
            <a:endParaRPr/>
          </a:p>
          <a:p>
            <a:pPr marL="342900" lvl="0" indent="-251460" algn="l" rtl="0">
              <a:spcBef>
                <a:spcPts val="1000"/>
              </a:spcBef>
              <a:spcAft>
                <a:spcPts val="0"/>
              </a:spcAft>
              <a:buSzPts val="1440"/>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37"/>
          <p:cNvSpPr txBox="1"/>
          <p:nvPr/>
        </p:nvSpPr>
        <p:spPr>
          <a:xfrm>
            <a:off x="6096000" y="5843277"/>
            <a:ext cx="5333999" cy="61069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del progetto: 2024-1-PT01-KA220-VET-000252771</a:t>
            </a:r>
            <a:endParaRPr/>
          </a:p>
        </p:txBody>
      </p:sp>
      <p:pic>
        <p:nvPicPr>
          <p:cNvPr id="524" name="Google Shape;524;p37"/>
          <p:cNvPicPr preferRelativeResize="0"/>
          <p:nvPr/>
        </p:nvPicPr>
        <p:blipFill rotWithShape="1">
          <a:blip r:embed="rId3">
            <a:alphaModFix/>
          </a:blip>
          <a:srcRect/>
          <a:stretch/>
        </p:blipFill>
        <p:spPr>
          <a:xfrm>
            <a:off x="3348500" y="5634772"/>
            <a:ext cx="614055" cy="229388"/>
          </a:xfrm>
          <a:prstGeom prst="rect">
            <a:avLst/>
          </a:prstGeom>
          <a:noFill/>
          <a:ln>
            <a:noFill/>
          </a:ln>
        </p:spPr>
      </p:pic>
      <p:pic>
        <p:nvPicPr>
          <p:cNvPr id="525" name="Google Shape;525;p37" descr="A blue text on a black background&#10;&#10;AI-generated content may be incorrect."/>
          <p:cNvPicPr preferRelativeResize="0"/>
          <p:nvPr/>
        </p:nvPicPr>
        <p:blipFill rotWithShape="1">
          <a:blip r:embed="rId4">
            <a:alphaModFix/>
          </a:blip>
          <a:srcRect/>
          <a:stretch/>
        </p:blipFill>
        <p:spPr>
          <a:xfrm>
            <a:off x="3285095" y="5938636"/>
            <a:ext cx="2717175" cy="570050"/>
          </a:xfrm>
          <a:prstGeom prst="rect">
            <a:avLst/>
          </a:prstGeom>
          <a:noFill/>
          <a:ln>
            <a:noFill/>
          </a:ln>
        </p:spPr>
      </p:pic>
      <p:pic>
        <p:nvPicPr>
          <p:cNvPr id="526" name="Google Shape;526;p37" descr="A blue and red logo&#10;&#10;AI-generated content may be incorrect."/>
          <p:cNvPicPr preferRelativeResize="0"/>
          <p:nvPr/>
        </p:nvPicPr>
        <p:blipFill rotWithShape="1">
          <a:blip r:embed="rId5">
            <a:alphaModFix/>
          </a:blip>
          <a:srcRect/>
          <a:stretch/>
        </p:blipFill>
        <p:spPr>
          <a:xfrm>
            <a:off x="7490691" y="3636691"/>
            <a:ext cx="1196231" cy="507092"/>
          </a:xfrm>
          <a:prstGeom prst="rect">
            <a:avLst/>
          </a:prstGeom>
          <a:noFill/>
          <a:ln>
            <a:noFill/>
          </a:ln>
        </p:spPr>
      </p:pic>
      <p:pic>
        <p:nvPicPr>
          <p:cNvPr id="527" name="Google Shape;527;p37" descr="A blue and black logo&#10;&#10;AI-generated content may be incorrect."/>
          <p:cNvPicPr preferRelativeResize="0"/>
          <p:nvPr/>
        </p:nvPicPr>
        <p:blipFill rotWithShape="1">
          <a:blip r:embed="rId6">
            <a:alphaModFix/>
          </a:blip>
          <a:srcRect/>
          <a:stretch/>
        </p:blipFill>
        <p:spPr>
          <a:xfrm>
            <a:off x="6604557" y="4516070"/>
            <a:ext cx="1263458" cy="507092"/>
          </a:xfrm>
          <a:prstGeom prst="rect">
            <a:avLst/>
          </a:prstGeom>
          <a:noFill/>
          <a:ln>
            <a:noFill/>
          </a:ln>
        </p:spPr>
      </p:pic>
      <p:pic>
        <p:nvPicPr>
          <p:cNvPr id="528" name="Google Shape;528;p37" descr="A close-up of a map&#10;&#10;AI-generated content may be incorrect."/>
          <p:cNvPicPr preferRelativeResize="0"/>
          <p:nvPr/>
        </p:nvPicPr>
        <p:blipFill rotWithShape="1">
          <a:blip r:embed="rId7">
            <a:alphaModFix/>
          </a:blip>
          <a:srcRect/>
          <a:stretch/>
        </p:blipFill>
        <p:spPr>
          <a:xfrm>
            <a:off x="6066101" y="3393200"/>
            <a:ext cx="1075499" cy="805838"/>
          </a:xfrm>
          <a:prstGeom prst="rect">
            <a:avLst/>
          </a:prstGeom>
          <a:noFill/>
          <a:ln>
            <a:noFill/>
          </a:ln>
        </p:spPr>
      </p:pic>
      <p:pic>
        <p:nvPicPr>
          <p:cNvPr id="529" name="Google Shape;529;p37" descr="A red rectangular sign with a white background&#10;&#10;AI-generated content may be incorrect."/>
          <p:cNvPicPr preferRelativeResize="0"/>
          <p:nvPr/>
        </p:nvPicPr>
        <p:blipFill rotWithShape="1">
          <a:blip r:embed="rId8">
            <a:alphaModFix/>
          </a:blip>
          <a:srcRect/>
          <a:stretch/>
        </p:blipFill>
        <p:spPr>
          <a:xfrm>
            <a:off x="3034163" y="3393200"/>
            <a:ext cx="846957" cy="805838"/>
          </a:xfrm>
          <a:prstGeom prst="rect">
            <a:avLst/>
          </a:prstGeom>
          <a:noFill/>
          <a:ln>
            <a:noFill/>
          </a:ln>
        </p:spPr>
      </p:pic>
      <p:pic>
        <p:nvPicPr>
          <p:cNvPr id="530" name="Google Shape;530;p37" descr="A logo with colored circles&#10;&#10;AI-generated content may be incorrect."/>
          <p:cNvPicPr preferRelativeResize="0"/>
          <p:nvPr/>
        </p:nvPicPr>
        <p:blipFill rotWithShape="1">
          <a:blip r:embed="rId9">
            <a:alphaModFix/>
          </a:blip>
          <a:srcRect/>
          <a:stretch/>
        </p:blipFill>
        <p:spPr>
          <a:xfrm>
            <a:off x="4700174" y="4516087"/>
            <a:ext cx="1302096" cy="492999"/>
          </a:xfrm>
          <a:prstGeom prst="rect">
            <a:avLst/>
          </a:prstGeom>
          <a:noFill/>
          <a:ln>
            <a:noFill/>
          </a:ln>
        </p:spPr>
      </p:pic>
      <p:pic>
        <p:nvPicPr>
          <p:cNvPr id="531" name="Google Shape;531;p37" descr="A blue text on a white background&#10;&#10;AI-generated content may be incorrect."/>
          <p:cNvPicPr preferRelativeResize="0"/>
          <p:nvPr/>
        </p:nvPicPr>
        <p:blipFill rotWithShape="1">
          <a:blip r:embed="rId10">
            <a:alphaModFix/>
          </a:blip>
          <a:srcRect/>
          <a:stretch/>
        </p:blipFill>
        <p:spPr>
          <a:xfrm>
            <a:off x="4279179" y="3577041"/>
            <a:ext cx="1415399" cy="575427"/>
          </a:xfrm>
          <a:prstGeom prst="rect">
            <a:avLst/>
          </a:prstGeom>
          <a:noFill/>
          <a:ln>
            <a:noFill/>
          </a:ln>
        </p:spPr>
      </p:pic>
      <p:pic>
        <p:nvPicPr>
          <p:cNvPr id="532" name="Google Shape;532;p37"/>
          <p:cNvPicPr preferRelativeResize="0"/>
          <p:nvPr/>
        </p:nvPicPr>
        <p:blipFill rotWithShape="1">
          <a:blip r:embed="rId11">
            <a:alphaModFix/>
          </a:blip>
          <a:srcRect/>
          <a:stretch/>
        </p:blipFill>
        <p:spPr>
          <a:xfrm>
            <a:off x="3962555" y="2065379"/>
            <a:ext cx="3072174" cy="697925"/>
          </a:xfrm>
          <a:prstGeom prst="rect">
            <a:avLst/>
          </a:prstGeom>
          <a:noFill/>
          <a:ln>
            <a:noFill/>
          </a:ln>
        </p:spPr>
      </p:pic>
      <p:pic>
        <p:nvPicPr>
          <p:cNvPr id="533" name="Google Shape;533;p37"/>
          <p:cNvPicPr preferRelativeResize="0"/>
          <p:nvPr/>
        </p:nvPicPr>
        <p:blipFill rotWithShape="1">
          <a:blip r:embed="rId12">
            <a:alphaModFix/>
          </a:blip>
          <a:srcRect/>
          <a:stretch/>
        </p:blipFill>
        <p:spPr>
          <a:xfrm>
            <a:off x="2658300" y="106070"/>
            <a:ext cx="5847471" cy="1658822"/>
          </a:xfrm>
          <a:prstGeom prst="rect">
            <a:avLst/>
          </a:prstGeom>
          <a:noFill/>
          <a:ln>
            <a:noFill/>
          </a:ln>
        </p:spPr>
      </p:pic>
      <p:grpSp>
        <p:nvGrpSpPr>
          <p:cNvPr id="534" name="Google Shape;534;p37"/>
          <p:cNvGrpSpPr/>
          <p:nvPr/>
        </p:nvGrpSpPr>
        <p:grpSpPr>
          <a:xfrm>
            <a:off x="639092" y="3746526"/>
            <a:ext cx="1631316" cy="2329179"/>
            <a:chOff x="0" y="0"/>
            <a:chExt cx="1631376" cy="2329344"/>
          </a:xfrm>
        </p:grpSpPr>
        <p:grpSp>
          <p:nvGrpSpPr>
            <p:cNvPr id="535" name="Google Shape;535;p37"/>
            <p:cNvGrpSpPr/>
            <p:nvPr/>
          </p:nvGrpSpPr>
          <p:grpSpPr>
            <a:xfrm>
              <a:off x="69494" y="0"/>
              <a:ext cx="1537201" cy="720000"/>
              <a:chOff x="0" y="0"/>
              <a:chExt cx="817861" cy="383204"/>
            </a:xfrm>
          </p:grpSpPr>
          <p:pic>
            <p:nvPicPr>
              <p:cNvPr id="536" name="Google Shape;536;p37" descr="More Than a 'Like': The Story of the Facebook Logo | Looka"/>
              <p:cNvPicPr preferRelativeResize="0"/>
              <p:nvPr/>
            </p:nvPicPr>
            <p:blipFill rotWithShape="1">
              <a:blip r:embed="rId13">
                <a:alphaModFix/>
              </a:blip>
              <a:srcRect/>
              <a:stretch/>
            </p:blipFill>
            <p:spPr>
              <a:xfrm>
                <a:off x="0" y="0"/>
                <a:ext cx="389890" cy="372110"/>
              </a:xfrm>
              <a:prstGeom prst="rect">
                <a:avLst/>
              </a:prstGeom>
              <a:noFill/>
              <a:ln>
                <a:noFill/>
              </a:ln>
            </p:spPr>
          </p:pic>
          <p:pic>
            <p:nvPicPr>
              <p:cNvPr id="537" name="Google Shape;537;p37"/>
              <p:cNvPicPr preferRelativeResize="0"/>
              <p:nvPr/>
            </p:nvPicPr>
            <p:blipFill rotWithShape="1">
              <a:blip r:embed="rId14">
                <a:alphaModFix/>
              </a:blip>
              <a:srcRect/>
              <a:stretch/>
            </p:blipFill>
            <p:spPr>
              <a:xfrm>
                <a:off x="452101" y="23794"/>
                <a:ext cx="365760" cy="359410"/>
              </a:xfrm>
              <a:prstGeom prst="rect">
                <a:avLst/>
              </a:prstGeom>
              <a:noFill/>
              <a:ln>
                <a:noFill/>
              </a:ln>
            </p:spPr>
          </p:pic>
        </p:grpSp>
        <p:grpSp>
          <p:nvGrpSpPr>
            <p:cNvPr id="538" name="Google Shape;538;p37"/>
            <p:cNvGrpSpPr/>
            <p:nvPr/>
          </p:nvGrpSpPr>
          <p:grpSpPr>
            <a:xfrm>
              <a:off x="36576" y="793700"/>
              <a:ext cx="1594800" cy="720000"/>
              <a:chOff x="0" y="0"/>
              <a:chExt cx="825108" cy="373007"/>
            </a:xfrm>
          </p:grpSpPr>
          <p:pic>
            <p:nvPicPr>
              <p:cNvPr id="539" name="Google Shape;539;p37" descr="O imagine care conține Grafică, Color, cerc, design grafic&#10;&#10;Conținutul generat de inteligența artificială poate fi incorect."/>
              <p:cNvPicPr preferRelativeResize="0"/>
              <p:nvPr/>
            </p:nvPicPr>
            <p:blipFill rotWithShape="1">
              <a:blip r:embed="rId15">
                <a:alphaModFix/>
              </a:blip>
              <a:srcRect/>
              <a:stretch/>
            </p:blipFill>
            <p:spPr>
              <a:xfrm>
                <a:off x="0" y="0"/>
                <a:ext cx="394970" cy="372110"/>
              </a:xfrm>
              <a:prstGeom prst="rect">
                <a:avLst/>
              </a:prstGeom>
              <a:noFill/>
              <a:ln>
                <a:noFill/>
              </a:ln>
            </p:spPr>
          </p:pic>
          <p:pic>
            <p:nvPicPr>
              <p:cNvPr id="540" name="Google Shape;540;p37"/>
              <p:cNvPicPr preferRelativeResize="0"/>
              <p:nvPr/>
            </p:nvPicPr>
            <p:blipFill rotWithShape="1">
              <a:blip r:embed="rId16">
                <a:alphaModFix/>
              </a:blip>
              <a:srcRect/>
              <a:stretch/>
            </p:blipFill>
            <p:spPr>
              <a:xfrm>
                <a:off x="465698" y="13597"/>
                <a:ext cx="359410" cy="359410"/>
              </a:xfrm>
              <a:prstGeom prst="rect">
                <a:avLst/>
              </a:prstGeom>
              <a:noFill/>
              <a:ln>
                <a:noFill/>
              </a:ln>
            </p:spPr>
          </p:pic>
        </p:grpSp>
        <p:grpSp>
          <p:nvGrpSpPr>
            <p:cNvPr id="541" name="Google Shape;541;p37"/>
            <p:cNvGrpSpPr/>
            <p:nvPr/>
          </p:nvGrpSpPr>
          <p:grpSpPr>
            <a:xfrm>
              <a:off x="0" y="1609344"/>
              <a:ext cx="1598400" cy="720000"/>
              <a:chOff x="0" y="0"/>
              <a:chExt cx="827200" cy="372110"/>
            </a:xfrm>
          </p:grpSpPr>
          <p:pic>
            <p:nvPicPr>
              <p:cNvPr id="542" name="Google Shape;542;p37" descr="Linkedin logo vector, Linkedin symbol, Linkedin icon free ..."/>
              <p:cNvPicPr preferRelativeResize="0"/>
              <p:nvPr/>
            </p:nvPicPr>
            <p:blipFill rotWithShape="1">
              <a:blip r:embed="rId17">
                <a:alphaModFix/>
              </a:blip>
              <a:srcRect/>
              <a:stretch/>
            </p:blipFill>
            <p:spPr>
              <a:xfrm>
                <a:off x="0" y="0"/>
                <a:ext cx="394970" cy="372110"/>
              </a:xfrm>
              <a:prstGeom prst="rect">
                <a:avLst/>
              </a:prstGeom>
              <a:noFill/>
              <a:ln>
                <a:noFill/>
              </a:ln>
            </p:spPr>
          </p:pic>
          <p:pic>
            <p:nvPicPr>
              <p:cNvPr id="543" name="Google Shape;543;p37"/>
              <p:cNvPicPr preferRelativeResize="0"/>
              <p:nvPr/>
            </p:nvPicPr>
            <p:blipFill rotWithShape="1">
              <a:blip r:embed="rId18">
                <a:alphaModFix/>
              </a:blip>
              <a:srcRect/>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3636A9-5D52-4D32-A672-60FB1A92B1C0}"/>
</file>

<file path=customXml/itemProps2.xml><?xml version="1.0" encoding="utf-8"?>
<ds:datastoreItem xmlns:ds="http://schemas.openxmlformats.org/officeDocument/2006/customXml" ds:itemID="{1CE4F3E1-9261-4980-A321-B18B71F56FC6}"/>
</file>

<file path=customXml/itemProps3.xml><?xml version="1.0" encoding="utf-8"?>
<ds:datastoreItem xmlns:ds="http://schemas.openxmlformats.org/officeDocument/2006/customXml" ds:itemID="{DAA1B0B5-2084-479C-8121-09201C492170}"/>
</file>

<file path=docProps/app.xml><?xml version="1.0" encoding="utf-8"?>
<Properties xmlns="http://schemas.openxmlformats.org/officeDocument/2006/extended-properties" xmlns:vt="http://schemas.openxmlformats.org/officeDocument/2006/docPropsVTypes">
  <TotalTime>0</TotalTime>
  <Words>5325</Words>
  <Application>Microsoft Office PowerPoint</Application>
  <PresentationFormat>Widescreen</PresentationFormat>
  <Paragraphs>533</Paragraphs>
  <Slides>37</Slides>
  <Notes>37</Notes>
  <HiddenSlides>0</HiddenSlides>
  <MMClips>0</MMClips>
  <ScaleCrop>false</ScaleCrop>
  <HeadingPairs>
    <vt:vector size="6" baseType="variant">
      <vt:variant>
        <vt:lpstr>Caratteri utilizzati</vt:lpstr>
      </vt:variant>
      <vt:variant>
        <vt:i4>6</vt:i4>
      </vt:variant>
      <vt:variant>
        <vt:lpstr>Tema</vt:lpstr>
      </vt:variant>
      <vt:variant>
        <vt:i4>3</vt:i4>
      </vt:variant>
      <vt:variant>
        <vt:lpstr>Titoli diapositive</vt:lpstr>
      </vt:variant>
      <vt:variant>
        <vt:i4>37</vt:i4>
      </vt:variant>
    </vt:vector>
  </HeadingPairs>
  <TitlesOfParts>
    <vt:vector size="46" baseType="lpstr">
      <vt:lpstr>Noto Sans Symbols</vt:lpstr>
      <vt:lpstr>Courier New</vt:lpstr>
      <vt:lpstr>Open Sans</vt:lpstr>
      <vt:lpstr>Trebuchet MS</vt:lpstr>
      <vt:lpstr>Calibri</vt:lpstr>
      <vt:lpstr>Arial</vt:lpstr>
      <vt:lpstr>Facet</vt:lpstr>
      <vt:lpstr>Facet</vt:lpstr>
      <vt:lpstr>CARDET Course template</vt:lpstr>
      <vt:lpstr>Presentazione standard di PowerPoint</vt:lpstr>
      <vt:lpstr>Programma della sessione</vt:lpstr>
      <vt:lpstr>Panoramica del modulo</vt:lpstr>
      <vt:lpstr>Risultati di apprendimento</vt:lpstr>
      <vt:lpstr>Riflessione iniziale / Riscaldamento</vt:lpstr>
      <vt:lpstr>Argomento 1: Sviluppo e motivazioni alla base del corso “European Sustainability Expert” (ESE)</vt:lpstr>
      <vt:lpstr>Presentazione standard di PowerPoint</vt:lpstr>
      <vt:lpstr>Argomento 1: Sviluppo e motivazione del corso «European Sustainability Expert» (ESE)</vt:lpstr>
      <vt:lpstr>Presentazione standard di PowerPoint</vt:lpstr>
      <vt:lpstr>Presentazione standard di PowerPoint</vt:lpstr>
      <vt:lpstr>Argomento 2: Progettazione e struttura del corso “European Sustainability Expert” (ESE)</vt:lpstr>
      <vt:lpstr>Presentazione standard di PowerPoint</vt:lpstr>
      <vt:lpstr>Modulo 1: Introduzione alla sostenibilità aziendale</vt:lpstr>
      <vt:lpstr>Modulo 2: Scienze della sostenibilità</vt:lpstr>
      <vt:lpstr>Modulo 3: Modalità di pensiero</vt:lpstr>
      <vt:lpstr>Modulo 4: Raccolta e gestione dei dati </vt:lpstr>
      <vt:lpstr>Modulo 5: Sviluppo e attuazione di piani di sostenibilità</vt:lpstr>
      <vt:lpstr>Modulo 6: Finanza e operazioni sostenibili</vt:lpstr>
      <vt:lpstr>Modulo 7: Contabilità e rendicontazione delle emissioni di carbonio </vt:lpstr>
      <vt:lpstr>Modulo 8: Gestione del cambiamento e transdisciplinarità</vt:lpstr>
      <vt:lpstr>Modulo 9: Legislazione ambientale, rendicontazione ESG e audit</vt:lpstr>
      <vt:lpstr>Discussione sul checkpoint</vt:lpstr>
      <vt:lpstr>Attività pratica:  Le 10 domande più frequenti degli studenti e le risposte del formatore</vt:lpstr>
      <vt:lpstr>Risultati dell'attività pratica</vt:lpstr>
      <vt:lpstr>Attività pratica: istruzioni passo dopo passo</vt:lpstr>
      <vt:lpstr>Condivisione di gruppo / Debriefing</vt:lpstr>
      <vt:lpstr>Applicazione alla pratica formativa: Piano di lezione</vt:lpstr>
      <vt:lpstr>Applicazione alla pratica formativa  Risultati</vt:lpstr>
      <vt:lpstr>Applicazione pratica: istruzioni passo dopo passo</vt:lpstr>
      <vt:lpstr>Link al portfolio del formatore</vt:lpstr>
      <vt:lpstr>Domande di riflessione</vt:lpstr>
      <vt:lpstr>Attività di apprendimento autonomo:  Supportare gli studenti negli ambienti di apprendimento online</vt:lpstr>
      <vt:lpstr>Risultati dell'attività autonoma</vt:lpstr>
      <vt:lpstr>Attività autonoma: istruzioni passo dopo passo</vt:lpstr>
      <vt:lpstr>Sintesi e passi successivi</vt:lpstr>
      <vt:lpstr>Riferimenti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2Fast4u</dc:creator>
  <cp:lastModifiedBy>Bruna Fontanarosa</cp:lastModifiedBy>
  <cp:revision>1</cp:revision>
  <dcterms:created xsi:type="dcterms:W3CDTF">2014-07-11T09:12:14Z</dcterms:created>
  <dcterms:modified xsi:type="dcterms:W3CDTF">2026-08-05T08:25:05Z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